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9" r:id="rId1"/>
  </p:sldMasterIdLst>
  <p:notesMasterIdLst>
    <p:notesMasterId r:id="rId73"/>
  </p:notesMasterIdLst>
  <p:sldIdLst>
    <p:sldId id="301" r:id="rId2"/>
    <p:sldId id="302" r:id="rId3"/>
    <p:sldId id="303" r:id="rId4"/>
    <p:sldId id="304" r:id="rId5"/>
    <p:sldId id="256" r:id="rId6"/>
    <p:sldId id="257" r:id="rId7"/>
    <p:sldId id="258" r:id="rId8"/>
    <p:sldId id="259" r:id="rId9"/>
    <p:sldId id="263" r:id="rId10"/>
    <p:sldId id="305" r:id="rId11"/>
    <p:sldId id="260" r:id="rId12"/>
    <p:sldId id="261" r:id="rId13"/>
    <p:sldId id="262" r:id="rId14"/>
    <p:sldId id="306" r:id="rId15"/>
    <p:sldId id="264" r:id="rId16"/>
    <p:sldId id="307" r:id="rId17"/>
    <p:sldId id="265" r:id="rId18"/>
    <p:sldId id="266" r:id="rId19"/>
    <p:sldId id="267" r:id="rId20"/>
    <p:sldId id="268" r:id="rId21"/>
    <p:sldId id="270" r:id="rId22"/>
    <p:sldId id="308" r:id="rId23"/>
    <p:sldId id="271" r:id="rId24"/>
    <p:sldId id="272" r:id="rId25"/>
    <p:sldId id="309" r:id="rId26"/>
    <p:sldId id="310" r:id="rId27"/>
    <p:sldId id="311" r:id="rId28"/>
    <p:sldId id="312" r:id="rId29"/>
    <p:sldId id="313" r:id="rId30"/>
    <p:sldId id="314" r:id="rId31"/>
    <p:sldId id="273" r:id="rId32"/>
    <p:sldId id="274" r:id="rId33"/>
    <p:sldId id="315" r:id="rId34"/>
    <p:sldId id="275" r:id="rId35"/>
    <p:sldId id="276" r:id="rId36"/>
    <p:sldId id="316" r:id="rId37"/>
    <p:sldId id="285" r:id="rId38"/>
    <p:sldId id="269" r:id="rId39"/>
    <p:sldId id="277" r:id="rId40"/>
    <p:sldId id="317" r:id="rId41"/>
    <p:sldId id="278" r:id="rId42"/>
    <p:sldId id="279" r:id="rId43"/>
    <p:sldId id="318" r:id="rId44"/>
    <p:sldId id="281" r:id="rId45"/>
    <p:sldId id="280" r:id="rId46"/>
    <p:sldId id="283" r:id="rId47"/>
    <p:sldId id="323" r:id="rId48"/>
    <p:sldId id="319" r:id="rId49"/>
    <p:sldId id="324" r:id="rId50"/>
    <p:sldId id="320" r:id="rId51"/>
    <p:sldId id="321" r:id="rId52"/>
    <p:sldId id="322" r:id="rId53"/>
    <p:sldId id="325" r:id="rId54"/>
    <p:sldId id="284" r:id="rId55"/>
    <p:sldId id="286" r:id="rId56"/>
    <p:sldId id="287" r:id="rId57"/>
    <p:sldId id="326" r:id="rId58"/>
    <p:sldId id="288" r:id="rId59"/>
    <p:sldId id="290" r:id="rId60"/>
    <p:sldId id="289" r:id="rId61"/>
    <p:sldId id="291" r:id="rId62"/>
    <p:sldId id="292" r:id="rId63"/>
    <p:sldId id="293" r:id="rId64"/>
    <p:sldId id="294" r:id="rId65"/>
    <p:sldId id="329" r:id="rId66"/>
    <p:sldId id="330" r:id="rId67"/>
    <p:sldId id="296" r:id="rId68"/>
    <p:sldId id="297" r:id="rId69"/>
    <p:sldId id="327" r:id="rId70"/>
    <p:sldId id="328" r:id="rId71"/>
    <p:sldId id="331" r:id="rId72"/>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78">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284" autoAdjust="0"/>
  </p:normalViewPr>
  <p:slideViewPr>
    <p:cSldViewPr snapToObjects="1">
      <p:cViewPr varScale="1">
        <p:scale>
          <a:sx n="80" d="100"/>
          <a:sy n="80" d="100"/>
        </p:scale>
        <p:origin x="1674" y="72"/>
      </p:cViewPr>
      <p:guideLst>
        <p:guide orient="horz" pos="1678"/>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6C59CB4-4D7B-AE4B-9AC6-B0D873D85F1A}" type="doc">
      <dgm:prSet loTypeId="urn:microsoft.com/office/officeart/2005/8/layout/arrow1" loCatId="" qsTypeId="urn:microsoft.com/office/officeart/2005/8/quickstyle/simple4" qsCatId="simple" csTypeId="urn:microsoft.com/office/officeart/2005/8/colors/accent1_5" csCatId="accent1" phldr="1"/>
      <dgm:spPr/>
      <dgm:t>
        <a:bodyPr/>
        <a:lstStyle/>
        <a:p>
          <a:endParaRPr lang="es-ES"/>
        </a:p>
      </dgm:t>
    </dgm:pt>
    <dgm:pt modelId="{FD299593-1810-C747-ABED-315F8F537506}">
      <dgm:prSet phldrT="[Texto]"/>
      <dgm:spPr/>
      <dgm:t>
        <a:bodyPr/>
        <a:lstStyle/>
        <a:p>
          <a:r>
            <a:rPr lang="es-ES" dirty="0" smtClean="0"/>
            <a:t>“Fricción de identidad”</a:t>
          </a:r>
          <a:endParaRPr lang="es-ES" dirty="0"/>
        </a:p>
      </dgm:t>
    </dgm:pt>
    <dgm:pt modelId="{538018F8-1E86-BB48-BF5F-B96C40930EF3}" type="parTrans" cxnId="{3B443372-08FF-904D-ACBC-DD5D168DF079}">
      <dgm:prSet/>
      <dgm:spPr/>
      <dgm:t>
        <a:bodyPr/>
        <a:lstStyle/>
        <a:p>
          <a:endParaRPr lang="es-ES"/>
        </a:p>
      </dgm:t>
    </dgm:pt>
    <dgm:pt modelId="{2F50B7B4-A9E5-7E45-8BE2-94D8E25D8E91}" type="sibTrans" cxnId="{3B443372-08FF-904D-ACBC-DD5D168DF079}">
      <dgm:prSet/>
      <dgm:spPr/>
      <dgm:t>
        <a:bodyPr/>
        <a:lstStyle/>
        <a:p>
          <a:endParaRPr lang="es-ES"/>
        </a:p>
      </dgm:t>
    </dgm:pt>
    <dgm:pt modelId="{41ECB1B1-8796-5348-9ABA-29EE795BEE8F}">
      <dgm:prSet phldrT="[Texto]"/>
      <dgm:spPr/>
      <dgm:t>
        <a:bodyPr/>
        <a:lstStyle/>
        <a:p>
          <a:r>
            <a:rPr lang="es-ES" dirty="0" smtClean="0"/>
            <a:t>“Simulacro de la racionalidad”</a:t>
          </a:r>
          <a:endParaRPr lang="es-ES" dirty="0"/>
        </a:p>
      </dgm:t>
    </dgm:pt>
    <dgm:pt modelId="{E5330A17-2B24-1A4C-962C-B688C889662E}" type="parTrans" cxnId="{9E717903-766A-2142-B414-6E10A7219E5B}">
      <dgm:prSet/>
      <dgm:spPr/>
      <dgm:t>
        <a:bodyPr/>
        <a:lstStyle/>
        <a:p>
          <a:endParaRPr lang="es-ES"/>
        </a:p>
      </dgm:t>
    </dgm:pt>
    <dgm:pt modelId="{2040BB68-11F6-8341-9AF5-183BA1E3CE5B}" type="sibTrans" cxnId="{9E717903-766A-2142-B414-6E10A7219E5B}">
      <dgm:prSet/>
      <dgm:spPr/>
      <dgm:t>
        <a:bodyPr/>
        <a:lstStyle/>
        <a:p>
          <a:endParaRPr lang="es-ES"/>
        </a:p>
      </dgm:t>
    </dgm:pt>
    <dgm:pt modelId="{EEB9857B-603D-D646-927A-0D8B4A37795D}" type="pres">
      <dgm:prSet presAssocID="{A6C59CB4-4D7B-AE4B-9AC6-B0D873D85F1A}" presName="cycle" presStyleCnt="0">
        <dgm:presLayoutVars>
          <dgm:dir/>
          <dgm:resizeHandles val="exact"/>
        </dgm:presLayoutVars>
      </dgm:prSet>
      <dgm:spPr/>
      <dgm:t>
        <a:bodyPr/>
        <a:lstStyle/>
        <a:p>
          <a:endParaRPr lang="es-MX"/>
        </a:p>
      </dgm:t>
    </dgm:pt>
    <dgm:pt modelId="{D80B20CD-C60C-CC44-B151-AB0E3EF65E14}" type="pres">
      <dgm:prSet presAssocID="{FD299593-1810-C747-ABED-315F8F537506}" presName="arrow" presStyleLbl="node1" presStyleIdx="0" presStyleCnt="2" custRadScaleRad="100167" custRadScaleInc="1747">
        <dgm:presLayoutVars>
          <dgm:bulletEnabled val="1"/>
        </dgm:presLayoutVars>
      </dgm:prSet>
      <dgm:spPr/>
      <dgm:t>
        <a:bodyPr/>
        <a:lstStyle/>
        <a:p>
          <a:endParaRPr lang="es-ES"/>
        </a:p>
      </dgm:t>
    </dgm:pt>
    <dgm:pt modelId="{3C07ADFD-324D-D042-AF20-CB7460EEB485}" type="pres">
      <dgm:prSet presAssocID="{41ECB1B1-8796-5348-9ABA-29EE795BEE8F}" presName="arrow" presStyleLbl="node1" presStyleIdx="1" presStyleCnt="2" custRadScaleRad="100356" custRadScaleInc="-2623">
        <dgm:presLayoutVars>
          <dgm:bulletEnabled val="1"/>
        </dgm:presLayoutVars>
      </dgm:prSet>
      <dgm:spPr/>
      <dgm:t>
        <a:bodyPr/>
        <a:lstStyle/>
        <a:p>
          <a:endParaRPr lang="es-ES"/>
        </a:p>
      </dgm:t>
    </dgm:pt>
  </dgm:ptLst>
  <dgm:cxnLst>
    <dgm:cxn modelId="{3395E8E5-141B-084F-8519-A8FF7FB199D3}" type="presOf" srcId="{FD299593-1810-C747-ABED-315F8F537506}" destId="{D80B20CD-C60C-CC44-B151-AB0E3EF65E14}" srcOrd="0" destOrd="0" presId="urn:microsoft.com/office/officeart/2005/8/layout/arrow1"/>
    <dgm:cxn modelId="{3B443372-08FF-904D-ACBC-DD5D168DF079}" srcId="{A6C59CB4-4D7B-AE4B-9AC6-B0D873D85F1A}" destId="{FD299593-1810-C747-ABED-315F8F537506}" srcOrd="0" destOrd="0" parTransId="{538018F8-1E86-BB48-BF5F-B96C40930EF3}" sibTransId="{2F50B7B4-A9E5-7E45-8BE2-94D8E25D8E91}"/>
    <dgm:cxn modelId="{9E717903-766A-2142-B414-6E10A7219E5B}" srcId="{A6C59CB4-4D7B-AE4B-9AC6-B0D873D85F1A}" destId="{41ECB1B1-8796-5348-9ABA-29EE795BEE8F}" srcOrd="1" destOrd="0" parTransId="{E5330A17-2B24-1A4C-962C-B688C889662E}" sibTransId="{2040BB68-11F6-8341-9AF5-183BA1E3CE5B}"/>
    <dgm:cxn modelId="{575B9A54-9A30-854A-89B9-9969A86F050C}" type="presOf" srcId="{41ECB1B1-8796-5348-9ABA-29EE795BEE8F}" destId="{3C07ADFD-324D-D042-AF20-CB7460EEB485}" srcOrd="0" destOrd="0" presId="urn:microsoft.com/office/officeart/2005/8/layout/arrow1"/>
    <dgm:cxn modelId="{28EAFA02-9D5A-8846-BA60-C2DAEE9A0794}" type="presOf" srcId="{A6C59CB4-4D7B-AE4B-9AC6-B0D873D85F1A}" destId="{EEB9857B-603D-D646-927A-0D8B4A37795D}" srcOrd="0" destOrd="0" presId="urn:microsoft.com/office/officeart/2005/8/layout/arrow1"/>
    <dgm:cxn modelId="{52A8F6B6-5D43-4C40-B857-0AD3BB082145}" type="presParOf" srcId="{EEB9857B-603D-D646-927A-0D8B4A37795D}" destId="{D80B20CD-C60C-CC44-B151-AB0E3EF65E14}" srcOrd="0" destOrd="0" presId="urn:microsoft.com/office/officeart/2005/8/layout/arrow1"/>
    <dgm:cxn modelId="{ECA62DFA-B0A1-7C44-A0A0-3293008BE364}" type="presParOf" srcId="{EEB9857B-603D-D646-927A-0D8B4A37795D}" destId="{3C07ADFD-324D-D042-AF20-CB7460EEB485}" srcOrd="1" destOrd="0" presId="urn:microsoft.com/office/officeart/2005/8/layout/arrow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0B20CD-C60C-CC44-B151-AB0E3EF65E14}">
      <dsp:nvSpPr>
        <dsp:cNvPr id="0" name=""/>
        <dsp:cNvSpPr/>
      </dsp:nvSpPr>
      <dsp:spPr>
        <a:xfrm rot="16200000">
          <a:off x="0" y="493192"/>
          <a:ext cx="2902148" cy="2902148"/>
        </a:xfrm>
        <a:prstGeom prst="upArrow">
          <a:avLst>
            <a:gd name="adj1" fmla="val 50000"/>
            <a:gd name="adj2" fmla="val 35000"/>
          </a:avLst>
        </a:prstGeom>
        <a:gradFill rotWithShape="0">
          <a:gsLst>
            <a:gs pos="0">
              <a:schemeClr val="accent1">
                <a:alpha val="90000"/>
                <a:hueOff val="0"/>
                <a:satOff val="0"/>
                <a:lumOff val="0"/>
                <a:alphaOff val="0"/>
                <a:tint val="96000"/>
                <a:satMod val="130000"/>
                <a:lumMod val="114000"/>
              </a:schemeClr>
            </a:gs>
            <a:gs pos="60000">
              <a:schemeClr val="accent1">
                <a:alpha val="90000"/>
                <a:hueOff val="0"/>
                <a:satOff val="0"/>
                <a:lumOff val="0"/>
                <a:alphaOff val="0"/>
                <a:tint val="100000"/>
                <a:satMod val="106000"/>
                <a:lumMod val="110000"/>
              </a:schemeClr>
            </a:gs>
            <a:gs pos="100000">
              <a:schemeClr val="accent1">
                <a:alpha val="90000"/>
                <a:hueOff val="0"/>
                <a:satOff val="0"/>
                <a:lumOff val="0"/>
                <a:alphaOff val="0"/>
              </a:schemeClr>
            </a:gs>
          </a:gsLst>
          <a:lin ang="5400000" scaled="0"/>
        </a:gradFill>
        <a:ln>
          <a:noFill/>
        </a:ln>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dsp:spPr>
      <dsp:style>
        <a:lnRef idx="0">
          <a:scrgbClr r="0" g="0" b="0"/>
        </a:lnRef>
        <a:fillRef idx="3">
          <a:scrgbClr r="0" g="0" b="0"/>
        </a:fillRef>
        <a:effectRef idx="2">
          <a:scrgbClr r="0" g="0" b="0"/>
        </a:effectRef>
        <a:fontRef idx="minor">
          <a:schemeClr val="lt1"/>
        </a:fontRef>
      </dsp:style>
      <dsp:txBody>
        <a:bodyPr spcFirstLastPara="0" vert="horz" wrap="square" lIns="192024" tIns="192024" rIns="192024" bIns="192024" numCol="1" spcCol="1270" anchor="ctr" anchorCtr="0">
          <a:noAutofit/>
        </a:bodyPr>
        <a:lstStyle/>
        <a:p>
          <a:pPr lvl="0" algn="ctr" defTabSz="1200150">
            <a:lnSpc>
              <a:spcPct val="90000"/>
            </a:lnSpc>
            <a:spcBef>
              <a:spcPct val="0"/>
            </a:spcBef>
            <a:spcAft>
              <a:spcPct val="35000"/>
            </a:spcAft>
          </a:pPr>
          <a:r>
            <a:rPr lang="es-ES" sz="2700" kern="1200" dirty="0" smtClean="0"/>
            <a:t>“Fricción de identidad”</a:t>
          </a:r>
          <a:endParaRPr lang="es-ES" sz="2700" kern="1200" dirty="0"/>
        </a:p>
      </dsp:txBody>
      <dsp:txXfrm rot="5400000">
        <a:off x="507876" y="1218729"/>
        <a:ext cx="2394272" cy="1451074"/>
      </dsp:txXfrm>
    </dsp:sp>
    <dsp:sp modelId="{3C07ADFD-324D-D042-AF20-CB7460EEB485}">
      <dsp:nvSpPr>
        <dsp:cNvPr id="0" name=""/>
        <dsp:cNvSpPr/>
      </dsp:nvSpPr>
      <dsp:spPr>
        <a:xfrm rot="5400000">
          <a:off x="3193845" y="449034"/>
          <a:ext cx="2902148" cy="2902148"/>
        </a:xfrm>
        <a:prstGeom prst="upArrow">
          <a:avLst>
            <a:gd name="adj1" fmla="val 50000"/>
            <a:gd name="adj2" fmla="val 35000"/>
          </a:avLst>
        </a:prstGeom>
        <a:gradFill rotWithShape="0">
          <a:gsLst>
            <a:gs pos="0">
              <a:schemeClr val="accent1">
                <a:alpha val="90000"/>
                <a:hueOff val="0"/>
                <a:satOff val="0"/>
                <a:lumOff val="0"/>
                <a:alphaOff val="-40000"/>
                <a:tint val="96000"/>
                <a:satMod val="130000"/>
                <a:lumMod val="114000"/>
              </a:schemeClr>
            </a:gs>
            <a:gs pos="60000">
              <a:schemeClr val="accent1">
                <a:alpha val="90000"/>
                <a:hueOff val="0"/>
                <a:satOff val="0"/>
                <a:lumOff val="0"/>
                <a:alphaOff val="-40000"/>
                <a:tint val="100000"/>
                <a:satMod val="106000"/>
                <a:lumMod val="110000"/>
              </a:schemeClr>
            </a:gs>
            <a:gs pos="100000">
              <a:schemeClr val="accent1">
                <a:alpha val="90000"/>
                <a:hueOff val="0"/>
                <a:satOff val="0"/>
                <a:lumOff val="0"/>
                <a:alphaOff val="-40000"/>
              </a:schemeClr>
            </a:gs>
          </a:gsLst>
          <a:lin ang="5400000" scaled="0"/>
        </a:gradFill>
        <a:ln>
          <a:noFill/>
        </a:ln>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dsp:spPr>
      <dsp:style>
        <a:lnRef idx="0">
          <a:scrgbClr r="0" g="0" b="0"/>
        </a:lnRef>
        <a:fillRef idx="3">
          <a:scrgbClr r="0" g="0" b="0"/>
        </a:fillRef>
        <a:effectRef idx="2">
          <a:scrgbClr r="0" g="0" b="0"/>
        </a:effectRef>
        <a:fontRef idx="minor">
          <a:schemeClr val="lt1"/>
        </a:fontRef>
      </dsp:style>
      <dsp:txBody>
        <a:bodyPr spcFirstLastPara="0" vert="horz" wrap="square" lIns="192024" tIns="192024" rIns="192024" bIns="192024" numCol="1" spcCol="1270" anchor="ctr" anchorCtr="0">
          <a:noAutofit/>
        </a:bodyPr>
        <a:lstStyle/>
        <a:p>
          <a:pPr lvl="0" algn="ctr" defTabSz="1200150">
            <a:lnSpc>
              <a:spcPct val="90000"/>
            </a:lnSpc>
            <a:spcBef>
              <a:spcPct val="0"/>
            </a:spcBef>
            <a:spcAft>
              <a:spcPct val="35000"/>
            </a:spcAft>
          </a:pPr>
          <a:r>
            <a:rPr lang="es-ES" sz="2700" kern="1200" dirty="0" smtClean="0"/>
            <a:t>“Simulacro de la racionalidad”</a:t>
          </a:r>
          <a:endParaRPr lang="es-ES" sz="2700" kern="1200" dirty="0"/>
        </a:p>
      </dsp:txBody>
      <dsp:txXfrm rot="-5400000">
        <a:off x="3193845" y="1174571"/>
        <a:ext cx="2394272" cy="1451074"/>
      </dsp:txXfrm>
    </dsp:sp>
  </dsp:spTree>
</dsp:drawing>
</file>

<file path=ppt/diagrams/layout1.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9C4B6D5-13F0-2143-9CF4-6ECEF2DE7505}" type="datetimeFigureOut">
              <a:rPr lang="es-ES" smtClean="0"/>
              <a:t>03/10/2017</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9C7DBC-7205-184F-B918-FC3937B36792}" type="slidenum">
              <a:rPr lang="es-ES" smtClean="0"/>
              <a:t>‹Nº›</a:t>
            </a:fld>
            <a:endParaRPr lang="es-ES"/>
          </a:p>
        </p:txBody>
      </p:sp>
    </p:spTree>
    <p:extLst>
      <p:ext uri="{BB962C8B-B14F-4D97-AF65-F5344CB8AC3E}">
        <p14:creationId xmlns:p14="http://schemas.microsoft.com/office/powerpoint/2010/main" val="17218319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849C7DBC-7205-184F-B918-FC3937B36792}" type="slidenum">
              <a:rPr lang="es-ES" smtClean="0"/>
              <a:t>6</a:t>
            </a:fld>
            <a:endParaRPr lang="es-ES"/>
          </a:p>
        </p:txBody>
      </p:sp>
    </p:spTree>
    <p:extLst>
      <p:ext uri="{BB962C8B-B14F-4D97-AF65-F5344CB8AC3E}">
        <p14:creationId xmlns:p14="http://schemas.microsoft.com/office/powerpoint/2010/main" val="6521895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s-ES_tradnl" smtClean="0"/>
              <a:t>Clic para editar título</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n-US" dirty="0"/>
          </a:p>
        </p:txBody>
      </p:sp>
      <p:sp>
        <p:nvSpPr>
          <p:cNvPr id="7" name="Date Placeholder 6"/>
          <p:cNvSpPr>
            <a:spLocks noGrp="1"/>
          </p:cNvSpPr>
          <p:nvPr>
            <p:ph type="dt" sz="half" idx="10"/>
          </p:nvPr>
        </p:nvSpPr>
        <p:spPr/>
        <p:txBody>
          <a:bodyPr/>
          <a:lstStyle/>
          <a:p>
            <a:fld id="{0C2150B5-869C-A041-A527-1374C6117246}" type="datetimeFigureOut">
              <a:rPr lang="es-ES" smtClean="0"/>
              <a:t>03/10/2017</a:t>
            </a:fld>
            <a:endParaRPr lang="es-ES"/>
          </a:p>
        </p:txBody>
      </p:sp>
      <p:sp>
        <p:nvSpPr>
          <p:cNvPr id="8" name="Slide Number Placeholder 7"/>
          <p:cNvSpPr>
            <a:spLocks noGrp="1"/>
          </p:cNvSpPr>
          <p:nvPr>
            <p:ph type="sldNum" sz="quarter" idx="11"/>
          </p:nvPr>
        </p:nvSpPr>
        <p:spPr/>
        <p:txBody>
          <a:bodyPr/>
          <a:lstStyle/>
          <a:p>
            <a:fld id="{CE8079A4-7AA8-4A4F-87E2-7781EC5097DD}" type="slidenum">
              <a:rPr lang="en-US" smtClean="0"/>
              <a:pPr/>
              <a:t>‹Nº›</a:t>
            </a:fld>
            <a:endParaRPr lang="en-US"/>
          </a:p>
        </p:txBody>
      </p:sp>
      <p:sp>
        <p:nvSpPr>
          <p:cNvPr id="9" name="Footer Placeholder 8"/>
          <p:cNvSpPr>
            <a:spLocks noGrp="1"/>
          </p:cNvSpPr>
          <p:nvPr>
            <p:ph type="ftr" sz="quarter" idx="12"/>
          </p:nvPr>
        </p:nvSpPr>
        <p:spPr/>
        <p:txBody>
          <a:bodyPr/>
          <a:lstStyle/>
          <a:p>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3" name="Vertical Text Placeholder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fld id="{0C2150B5-869C-A041-A527-1374C6117246}" type="datetimeFigureOut">
              <a:rPr lang="es-ES" smtClean="0"/>
              <a:t>03/10/2017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57EE228-A738-084C-9F15-F6E92BD22DC1}"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s-ES_tradnl" smtClean="0"/>
              <a:t>Clic para editar título</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fld id="{0C2150B5-869C-A041-A527-1374C6117246}" type="datetimeFigureOut">
              <a:rPr lang="es-ES" smtClean="0"/>
              <a:t>03/10/2017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57EE228-A738-084C-9F15-F6E92BD22DC1}"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3" name="Content Placeholder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10"/>
          </p:nvPr>
        </p:nvSpPr>
        <p:spPr/>
        <p:txBody>
          <a:bodyPr/>
          <a:lstStyle/>
          <a:p>
            <a:fld id="{0C2150B5-869C-A041-A527-1374C6117246}" type="datetimeFigureOut">
              <a:rPr lang="es-ES" smtClean="0"/>
              <a:t>03/10/2017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57EE228-A738-084C-9F15-F6E92BD22DC1}"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s-ES_tradnl" smtClean="0"/>
              <a:t>Clic para editar título</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0C2150B5-869C-A041-A527-1374C6117246}" type="datetimeFigureOut">
              <a:rPr lang="es-ES" smtClean="0"/>
              <a:t>03/10/2017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57EE228-A738-084C-9F15-F6E92BD22DC1}"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C2150B5-869C-A041-A527-1374C6117246}" type="datetimeFigureOut">
              <a:rPr lang="es-ES" smtClean="0"/>
              <a:t>03/10/2017</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057EE228-A738-084C-9F15-F6E92BD22DC1}" type="slidenum">
              <a:rPr lang="es-ES" smtClean="0"/>
              <a:t>‹Nº›</a:t>
            </a:fld>
            <a:endParaRPr lang="es-ES"/>
          </a:p>
        </p:txBody>
      </p:sp>
      <p:sp>
        <p:nvSpPr>
          <p:cNvPr id="9" name="Title 8"/>
          <p:cNvSpPr>
            <a:spLocks noGrp="1"/>
          </p:cNvSpPr>
          <p:nvPr>
            <p:ph type="title"/>
          </p:nvPr>
        </p:nvSpPr>
        <p:spPr>
          <a:xfrm>
            <a:off x="914400" y="1544715"/>
            <a:ext cx="7315200" cy="1154097"/>
          </a:xfrm>
        </p:spPr>
        <p:txBody>
          <a:bodyPr/>
          <a:lstStyle/>
          <a:p>
            <a:r>
              <a:rPr lang="es-ES_tradnl" smtClean="0"/>
              <a:t>Clic para editar título</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7" name="Date Placeholder 6"/>
          <p:cNvSpPr>
            <a:spLocks noGrp="1"/>
          </p:cNvSpPr>
          <p:nvPr>
            <p:ph type="dt" sz="half" idx="10"/>
          </p:nvPr>
        </p:nvSpPr>
        <p:spPr/>
        <p:txBody>
          <a:bodyPr/>
          <a:lstStyle/>
          <a:p>
            <a:fld id="{0C2150B5-869C-A041-A527-1374C6117246}" type="datetimeFigureOut">
              <a:rPr lang="es-ES" smtClean="0"/>
              <a:t>03/10/2017</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057EE228-A738-084C-9F15-F6E92BD22DC1}" type="slidenum">
              <a:rPr lang="es-ES" smtClean="0"/>
              <a:t>‹Nº›</a:t>
            </a:fld>
            <a:endParaRPr lang="es-ES"/>
          </a:p>
        </p:txBody>
      </p:sp>
      <p:sp>
        <p:nvSpPr>
          <p:cNvPr id="10" name="Title 9"/>
          <p:cNvSpPr>
            <a:spLocks noGrp="1"/>
          </p:cNvSpPr>
          <p:nvPr>
            <p:ph type="title"/>
          </p:nvPr>
        </p:nvSpPr>
        <p:spPr>
          <a:xfrm>
            <a:off x="914400" y="1544715"/>
            <a:ext cx="7315200" cy="1154097"/>
          </a:xfrm>
        </p:spPr>
        <p:txBody>
          <a:bodyPr/>
          <a:lstStyle/>
          <a:p>
            <a:r>
              <a:rPr lang="es-ES_tradnl" smtClean="0"/>
              <a:t>Clic para editar título</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3" name="Date Placeholder 2"/>
          <p:cNvSpPr>
            <a:spLocks noGrp="1"/>
          </p:cNvSpPr>
          <p:nvPr>
            <p:ph type="dt" sz="half" idx="10"/>
          </p:nvPr>
        </p:nvSpPr>
        <p:spPr/>
        <p:txBody>
          <a:bodyPr/>
          <a:lstStyle/>
          <a:p>
            <a:fld id="{0C2150B5-869C-A041-A527-1374C6117246}" type="datetimeFigureOut">
              <a:rPr lang="es-ES" smtClean="0"/>
              <a:t>03/10/2017</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057EE228-A738-084C-9F15-F6E92BD22DC1}"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2150B5-869C-A041-A527-1374C6117246}" type="datetimeFigureOut">
              <a:rPr lang="es-ES" smtClean="0"/>
              <a:t>03/10/2017</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057EE228-A738-084C-9F15-F6E92BD22DC1}"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s-ES_tradnl" smtClean="0"/>
              <a:t>Clic para editar título</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0C2150B5-869C-A041-A527-1374C6117246}" type="datetimeFigureOut">
              <a:rPr lang="es-ES" smtClean="0"/>
              <a:t>03/10/2017</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057EE228-A738-084C-9F15-F6E92BD22DC1}"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s-ES_tradnl" smtClean="0"/>
              <a:t>Clic para editar título</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0C2150B5-869C-A041-A527-1374C6117246}" type="datetimeFigureOut">
              <a:rPr lang="es-ES" smtClean="0"/>
              <a:t>03/10/2017</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057EE228-A738-084C-9F15-F6E92BD22DC1}"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s-ES_tradnl" smtClean="0"/>
              <a:t>Clic para editar título</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0C2150B5-869C-A041-A527-1374C6117246}" type="datetimeFigureOut">
              <a:rPr lang="es-ES" smtClean="0"/>
              <a:t>03/10/2017</a:t>
            </a:fld>
            <a:endParaRPr lang="es-ES"/>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057EE228-A738-084C-9F15-F6E92BD22DC1}" type="slidenum">
              <a:rPr lang="es-ES" smtClean="0"/>
              <a:t>‹Nº›</a:t>
            </a:fld>
            <a:endParaRPr lang="es-ES"/>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s-ES"/>
          </a:p>
        </p:txBody>
      </p:sp>
    </p:spTree>
  </p:cSld>
  <p:clrMap bg1="dk1" tx1="lt1" bg2="dk2" tx2="lt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7.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8.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457307" y="260648"/>
            <a:ext cx="8259297" cy="576064"/>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1600" dirty="0" smtClean="0"/>
              <a:t>UNIVERSIDAD AUTÓNOMA DEL ESTADO DE MÉXICO</a:t>
            </a:r>
            <a:endParaRPr lang="es-ES" sz="1600" dirty="0"/>
          </a:p>
        </p:txBody>
      </p:sp>
      <p:sp>
        <p:nvSpPr>
          <p:cNvPr id="5" name="Título 1"/>
          <p:cNvSpPr txBox="1">
            <a:spLocks/>
          </p:cNvSpPr>
          <p:nvPr/>
        </p:nvSpPr>
        <p:spPr bwMode="auto">
          <a:xfrm>
            <a:off x="1755283" y="764704"/>
            <a:ext cx="5635920" cy="448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normAutofit/>
          </a:bodyPr>
          <a:lstStyle>
            <a:lvl1pPr algn="r" rtl="0" eaLnBrk="0" fontAlgn="base" hangingPunct="0">
              <a:spcBef>
                <a:spcPct val="0"/>
              </a:spcBef>
              <a:spcAft>
                <a:spcPct val="0"/>
              </a:spcAft>
              <a:defRPr sz="6000" kern="1200">
                <a:solidFill>
                  <a:schemeClr val="bg1"/>
                </a:solidFill>
                <a:latin typeface="+mj-lt"/>
                <a:ea typeface="ＭＳ Ｐゴシック" charset="0"/>
                <a:cs typeface="ＭＳ Ｐゴシック" charset="0"/>
              </a:defRPr>
            </a:lvl1pPr>
            <a:lvl2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2pPr>
            <a:lvl3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3pPr>
            <a:lvl4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4pPr>
            <a:lvl5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5pPr>
            <a:lvl6pPr marL="457200" algn="r" rtl="0" fontAlgn="base">
              <a:spcBef>
                <a:spcPct val="0"/>
              </a:spcBef>
              <a:spcAft>
                <a:spcPct val="0"/>
              </a:spcAft>
              <a:defRPr sz="4400">
                <a:solidFill>
                  <a:schemeClr val="bg1"/>
                </a:solidFill>
                <a:latin typeface="ITC Avant Garde Gothic" pitchFamily="34" charset="0"/>
              </a:defRPr>
            </a:lvl6pPr>
            <a:lvl7pPr marL="914400" algn="r" rtl="0" fontAlgn="base">
              <a:spcBef>
                <a:spcPct val="0"/>
              </a:spcBef>
              <a:spcAft>
                <a:spcPct val="0"/>
              </a:spcAft>
              <a:defRPr sz="4400">
                <a:solidFill>
                  <a:schemeClr val="bg1"/>
                </a:solidFill>
                <a:latin typeface="ITC Avant Garde Gothic" pitchFamily="34" charset="0"/>
              </a:defRPr>
            </a:lvl7pPr>
            <a:lvl8pPr marL="1371600" algn="r" rtl="0" fontAlgn="base">
              <a:spcBef>
                <a:spcPct val="0"/>
              </a:spcBef>
              <a:spcAft>
                <a:spcPct val="0"/>
              </a:spcAft>
              <a:defRPr sz="4400">
                <a:solidFill>
                  <a:schemeClr val="bg1"/>
                </a:solidFill>
                <a:latin typeface="ITC Avant Garde Gothic" pitchFamily="34" charset="0"/>
              </a:defRPr>
            </a:lvl8pPr>
            <a:lvl9pPr marL="1828800" algn="r" rtl="0" fontAlgn="base">
              <a:spcBef>
                <a:spcPct val="0"/>
              </a:spcBef>
              <a:spcAft>
                <a:spcPct val="0"/>
              </a:spcAft>
              <a:defRPr sz="4400">
                <a:solidFill>
                  <a:schemeClr val="bg1"/>
                </a:solidFill>
                <a:latin typeface="ITC Avant Garde Gothic" pitchFamily="34" charset="0"/>
              </a:defRPr>
            </a:lvl9pPr>
          </a:lstStyle>
          <a:p>
            <a:pPr algn="ctr"/>
            <a:r>
              <a:rPr lang="es-ES" sz="1600" dirty="0" smtClean="0">
                <a:solidFill>
                  <a:schemeClr val="tx1"/>
                </a:solidFill>
              </a:rPr>
              <a:t>FACULTAD DE CIENCIAS POLÍTICAS Y SOCIALES</a:t>
            </a:r>
            <a:endParaRPr lang="es-ES" sz="1600" dirty="0">
              <a:solidFill>
                <a:schemeClr val="tx1"/>
              </a:solidFill>
            </a:endParaRPr>
          </a:p>
        </p:txBody>
      </p:sp>
      <p:sp>
        <p:nvSpPr>
          <p:cNvPr id="6" name="Título 1"/>
          <p:cNvSpPr txBox="1">
            <a:spLocks/>
          </p:cNvSpPr>
          <p:nvPr/>
        </p:nvSpPr>
        <p:spPr>
          <a:xfrm>
            <a:off x="2066676" y="1373885"/>
            <a:ext cx="5040560" cy="50405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2000" b="1" dirty="0" smtClean="0"/>
              <a:t>Licenciatura en Comunicación</a:t>
            </a:r>
            <a:endParaRPr lang="es-ES" sz="2000" b="1" dirty="0"/>
          </a:p>
        </p:txBody>
      </p:sp>
      <p:sp>
        <p:nvSpPr>
          <p:cNvPr id="7" name="Título 1"/>
          <p:cNvSpPr txBox="1">
            <a:spLocks/>
          </p:cNvSpPr>
          <p:nvPr/>
        </p:nvSpPr>
        <p:spPr>
          <a:xfrm>
            <a:off x="563312" y="2276873"/>
            <a:ext cx="8047288" cy="115212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3200" b="1" i="1" dirty="0" smtClean="0">
                <a:solidFill>
                  <a:schemeClr val="accent1">
                    <a:lumMod val="90000"/>
                  </a:schemeClr>
                </a:solidFill>
                <a:effectLst>
                  <a:outerShdw blurRad="38100" dist="38100" dir="2700000" algn="tl">
                    <a:srgbClr val="000000">
                      <a:alpha val="43137"/>
                    </a:srgbClr>
                  </a:outerShdw>
                </a:effectLst>
              </a:rPr>
              <a:t>MASSMEDIACIÓN </a:t>
            </a:r>
            <a:r>
              <a:rPr lang="es-ES" sz="3200" b="1" i="1" dirty="0" smtClean="0">
                <a:solidFill>
                  <a:schemeClr val="accent1">
                    <a:lumMod val="90000"/>
                  </a:schemeClr>
                </a:solidFill>
                <a:effectLst>
                  <a:outerShdw blurRad="38100" dist="38100" dir="2700000" algn="tl">
                    <a:srgbClr val="000000">
                      <a:alpha val="43137"/>
                    </a:srgbClr>
                  </a:outerShdw>
                </a:effectLst>
              </a:rPr>
              <a:t>Y CULTURA EN AMÉRICA LATINA</a:t>
            </a:r>
            <a:endParaRPr lang="es-ES" sz="3200" b="1" i="1" dirty="0">
              <a:solidFill>
                <a:schemeClr val="accent1">
                  <a:lumMod val="90000"/>
                </a:schemeClr>
              </a:solidFill>
              <a:effectLst>
                <a:outerShdw blurRad="38100" dist="38100" dir="2700000" algn="tl">
                  <a:srgbClr val="000000">
                    <a:alpha val="43137"/>
                  </a:srgbClr>
                </a:outerShdw>
              </a:effectLst>
            </a:endParaRPr>
          </a:p>
        </p:txBody>
      </p:sp>
      <p:sp>
        <p:nvSpPr>
          <p:cNvPr id="8" name="Subtítulo 2"/>
          <p:cNvSpPr txBox="1">
            <a:spLocks/>
          </p:cNvSpPr>
          <p:nvPr/>
        </p:nvSpPr>
        <p:spPr>
          <a:xfrm>
            <a:off x="1768995" y="3556172"/>
            <a:ext cx="5683737" cy="1266279"/>
          </a:xfrm>
          <a:prstGeom prst="rect">
            <a:avLst/>
          </a:prstGeom>
        </p:spPr>
        <p:txBody>
          <a:bodyPr vert="horz" lIns="91440" tIns="45720" rIns="91440" bIns="45720" rtlCol="0">
            <a:noAutofit/>
          </a:bodyPr>
          <a:lstStyle>
            <a:lvl1pPr marL="0" indent="0" algn="l" defTabSz="914400" rtl="0" eaLnBrk="1" latinLnBrk="0" hangingPunct="1">
              <a:spcBef>
                <a:spcPts val="300"/>
              </a:spcBef>
              <a:buClr>
                <a:schemeClr val="accent1"/>
              </a:buClr>
              <a:buSzPct val="75000"/>
              <a:buFont typeface="Wingdings" pitchFamily="2" charset="2"/>
              <a:buNone/>
              <a:defRPr sz="14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60000"/>
                  <a:lumOff val="40000"/>
                </a:schemeClr>
              </a:buClr>
              <a:buSzPct val="75000"/>
              <a:buFont typeface="Wingdings" pitchFamily="2" charset="2"/>
              <a:buNone/>
              <a:defRPr sz="18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buClr>
              <a:buSzPct val="75000"/>
              <a:buFont typeface="Wingdings" pitchFamily="2" charset="2"/>
              <a:buNone/>
              <a:defRPr sz="18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60000"/>
                  <a:lumOff val="40000"/>
                </a:schemeClr>
              </a:buClr>
              <a:buSzPct val="75000"/>
              <a:buFont typeface="Wingdings" pitchFamily="2"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buClr>
              <a:buSzPct val="75000"/>
              <a:buFont typeface="Wingdings" pitchFamily="2"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lumMod val="60000"/>
                  <a:lumOff val="40000"/>
                </a:schemeClr>
              </a:buClr>
              <a:buSzPct val="75000"/>
              <a:buFont typeface="Wingdings" pitchFamily="2"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5000"/>
              <a:buFont typeface="Wingdings" pitchFamily="2" charset="2"/>
              <a:buNone/>
              <a:defRPr lang="en-US" sz="1800" kern="1200" baseline="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lumMod val="60000"/>
                  <a:lumOff val="40000"/>
                </a:schemeClr>
              </a:buClr>
              <a:buSzPct val="75000"/>
              <a:buFont typeface="Wingdings" pitchFamily="2" charset="2"/>
              <a:buNone/>
              <a:defRPr lang="en-US" sz="1800" kern="1200" baseline="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5000"/>
              <a:buFont typeface="Wingdings" pitchFamily="2" charset="2"/>
              <a:buNone/>
              <a:defRPr lang="en-US" sz="1800" kern="1200" baseline="0">
                <a:solidFill>
                  <a:schemeClr val="tx1">
                    <a:tint val="75000"/>
                  </a:schemeClr>
                </a:solidFill>
                <a:latin typeface="+mn-lt"/>
                <a:ea typeface="+mn-ea"/>
                <a:cs typeface="+mn-cs"/>
              </a:defRPr>
            </a:lvl9pPr>
          </a:lstStyle>
          <a:p>
            <a:pPr algn="ctr"/>
            <a:r>
              <a:rPr lang="es-ES" b="1" dirty="0" smtClean="0">
                <a:solidFill>
                  <a:schemeClr val="tx1"/>
                </a:solidFill>
              </a:rPr>
              <a:t>Unidad de Aprendizaje: </a:t>
            </a:r>
          </a:p>
          <a:p>
            <a:pPr algn="ctr"/>
            <a:r>
              <a:rPr lang="es-ES" sz="1800" b="1" dirty="0" smtClean="0">
                <a:solidFill>
                  <a:schemeClr val="tx1"/>
                </a:solidFill>
              </a:rPr>
              <a:t>Estudios de Mediación en Comunicación</a:t>
            </a:r>
            <a:endParaRPr lang="es-ES" b="1" dirty="0" smtClean="0">
              <a:solidFill>
                <a:schemeClr val="tx1"/>
              </a:solidFill>
            </a:endParaRPr>
          </a:p>
          <a:p>
            <a:pPr algn="ctr"/>
            <a:endParaRPr lang="es-ES" sz="600" b="1" dirty="0">
              <a:solidFill>
                <a:schemeClr val="tx1"/>
              </a:solidFill>
            </a:endParaRPr>
          </a:p>
          <a:p>
            <a:pPr algn="ctr"/>
            <a:r>
              <a:rPr lang="es-ES" sz="1050" b="1" dirty="0" smtClean="0">
                <a:solidFill>
                  <a:schemeClr val="tx1"/>
                </a:solidFill>
              </a:rPr>
              <a:t>Núcleo Sustantivo</a:t>
            </a:r>
          </a:p>
          <a:p>
            <a:pPr algn="ctr"/>
            <a:r>
              <a:rPr lang="es-ES" sz="1050" b="1" dirty="0" smtClean="0">
                <a:solidFill>
                  <a:schemeClr val="tx1"/>
                </a:solidFill>
              </a:rPr>
              <a:t>Área </a:t>
            </a:r>
            <a:r>
              <a:rPr lang="es-ES" sz="1050" b="1" dirty="0">
                <a:solidFill>
                  <a:schemeClr val="tx1"/>
                </a:solidFill>
              </a:rPr>
              <a:t>de Docencia: </a:t>
            </a:r>
            <a:r>
              <a:rPr lang="es-ES" sz="1050" b="1" dirty="0" smtClean="0">
                <a:solidFill>
                  <a:schemeClr val="tx1"/>
                </a:solidFill>
              </a:rPr>
              <a:t>Disciplinarias de Comunicación</a:t>
            </a:r>
            <a:endParaRPr lang="es-ES" sz="1050" b="1" dirty="0">
              <a:solidFill>
                <a:schemeClr val="tx1"/>
              </a:solidFill>
            </a:endParaRPr>
          </a:p>
          <a:p>
            <a:pPr algn="ctr"/>
            <a:endParaRPr lang="es-ES" sz="600" b="1" dirty="0">
              <a:solidFill>
                <a:schemeClr val="tx1"/>
              </a:solidFill>
            </a:endParaRPr>
          </a:p>
        </p:txBody>
      </p:sp>
      <p:sp>
        <p:nvSpPr>
          <p:cNvPr id="9" name="8 CuadroTexto"/>
          <p:cNvSpPr txBox="1"/>
          <p:nvPr/>
        </p:nvSpPr>
        <p:spPr>
          <a:xfrm>
            <a:off x="4139952" y="5517232"/>
            <a:ext cx="4751391" cy="1077218"/>
          </a:xfrm>
          <a:prstGeom prst="rect">
            <a:avLst/>
          </a:prstGeom>
          <a:noFill/>
        </p:spPr>
        <p:txBody>
          <a:bodyPr wrap="square" rtlCol="0">
            <a:spAutoFit/>
          </a:bodyPr>
          <a:lstStyle/>
          <a:p>
            <a:pPr algn="r"/>
            <a:r>
              <a:rPr lang="es-MX" sz="1600" b="1" dirty="0">
                <a:solidFill>
                  <a:schemeClr val="accent1"/>
                </a:solidFill>
                <a:latin typeface="+mj-lt"/>
              </a:rPr>
              <a:t>Material Didáctico elaborado por</a:t>
            </a:r>
            <a:r>
              <a:rPr lang="es-MX" sz="1600" b="1" dirty="0" smtClean="0">
                <a:solidFill>
                  <a:schemeClr val="accent1"/>
                </a:solidFill>
                <a:latin typeface="+mj-lt"/>
              </a:rPr>
              <a:t>:</a:t>
            </a:r>
          </a:p>
          <a:p>
            <a:pPr algn="r"/>
            <a:r>
              <a:rPr lang="es-MX" sz="1600" b="1" dirty="0" smtClean="0">
                <a:solidFill>
                  <a:schemeClr val="accent1"/>
                </a:solidFill>
                <a:latin typeface="+mj-lt"/>
              </a:rPr>
              <a:t>Mtra. en Com. ANAID PÉREZ MONTEAGUDO</a:t>
            </a:r>
            <a:endParaRPr lang="es-MX" sz="1600" b="1" dirty="0">
              <a:solidFill>
                <a:schemeClr val="accent1"/>
              </a:solidFill>
              <a:latin typeface="+mj-lt"/>
            </a:endParaRPr>
          </a:p>
          <a:p>
            <a:pPr algn="r"/>
            <a:endParaRPr lang="es-MX" sz="1600" b="1" dirty="0" smtClean="0">
              <a:solidFill>
                <a:schemeClr val="accent1"/>
              </a:solidFill>
              <a:latin typeface="+mj-lt"/>
            </a:endParaRPr>
          </a:p>
          <a:p>
            <a:pPr algn="r"/>
            <a:r>
              <a:rPr lang="es-MX" sz="1600" b="1" dirty="0" smtClean="0">
                <a:solidFill>
                  <a:schemeClr val="accent1"/>
                </a:solidFill>
                <a:latin typeface="+mj-lt"/>
              </a:rPr>
              <a:t>Octubre de 2017</a:t>
            </a:r>
            <a:endParaRPr lang="es-MX" sz="1600" b="1" dirty="0">
              <a:solidFill>
                <a:schemeClr val="accent1"/>
              </a:solidFill>
              <a:latin typeface="+mj-lt"/>
            </a:endParaRPr>
          </a:p>
        </p:txBody>
      </p:sp>
      <p:pic>
        <p:nvPicPr>
          <p:cNvPr id="10"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63311" y="432864"/>
            <a:ext cx="1098781" cy="1051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484394" y="432865"/>
            <a:ext cx="1126206" cy="11166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33278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noGrp="1"/>
          </p:cNvSpPr>
          <p:nvPr>
            <p:ph type="title"/>
          </p:nvPr>
        </p:nvSpPr>
        <p:spPr>
          <a:xfrm>
            <a:off x="914400" y="5229200"/>
            <a:ext cx="7315200" cy="793932"/>
          </a:xfrm>
          <a:prstGeom prst="rect">
            <a:avLst/>
          </a:prstGeom>
        </p:spPr>
        <p:txBody>
          <a:bodyPr vert="horz" lIns="91440" tIns="45720" rIns="91440" bIns="45720" rtlCol="0" anchor="b">
            <a:normAutofit fontScale="92500"/>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 dirty="0">
                <a:solidFill>
                  <a:schemeClr val="accent6">
                    <a:lumMod val="60000"/>
                    <a:lumOff val="40000"/>
                  </a:schemeClr>
                </a:solidFill>
              </a:rPr>
              <a:t>Destiempo entre Estado y Nación</a:t>
            </a:r>
          </a:p>
        </p:txBody>
      </p:sp>
      <p:sp>
        <p:nvSpPr>
          <p:cNvPr id="7" name="Marcador de texto 6"/>
          <p:cNvSpPr>
            <a:spLocks noGrp="1"/>
          </p:cNvSpPr>
          <p:nvPr>
            <p:ph type="body" idx="1"/>
          </p:nvPr>
        </p:nvSpPr>
        <p:spPr>
          <a:xfrm>
            <a:off x="914400" y="3865097"/>
            <a:ext cx="1137320" cy="1098439"/>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normAutofit fontScale="92500" lnSpcReduction="20000"/>
          </a:bodyPr>
          <a:lstStyle/>
          <a:p>
            <a:pPr algn="ctr"/>
            <a:r>
              <a:rPr lang="es-ES" sz="5400" b="1" dirty="0" smtClean="0"/>
              <a:t>a</a:t>
            </a:r>
            <a:endParaRPr lang="es-ES" sz="6000" b="1" dirty="0"/>
          </a:p>
        </p:txBody>
      </p:sp>
      <p:pic>
        <p:nvPicPr>
          <p:cNvPr id="8" name="Imagen 7"/>
          <p:cNvPicPr>
            <a:picLocks noChangeAspect="1"/>
          </p:cNvPicPr>
          <p:nvPr/>
        </p:nvPicPr>
        <p:blipFill>
          <a:blip r:embed="rId2"/>
          <a:stretch>
            <a:fillRect/>
          </a:stretch>
        </p:blipFill>
        <p:spPr>
          <a:xfrm>
            <a:off x="909179" y="548680"/>
            <a:ext cx="1943100" cy="2352675"/>
          </a:xfrm>
          <a:prstGeom prst="rect">
            <a:avLst/>
          </a:prstGeom>
        </p:spPr>
      </p:pic>
      <p:pic>
        <p:nvPicPr>
          <p:cNvPr id="9" name="Imagen 8"/>
          <p:cNvPicPr>
            <a:picLocks noChangeAspect="1"/>
          </p:cNvPicPr>
          <p:nvPr/>
        </p:nvPicPr>
        <p:blipFill>
          <a:blip r:embed="rId3"/>
          <a:stretch>
            <a:fillRect/>
          </a:stretch>
        </p:blipFill>
        <p:spPr>
          <a:xfrm>
            <a:off x="3588772" y="1353043"/>
            <a:ext cx="1838325" cy="2495550"/>
          </a:xfrm>
          <a:prstGeom prst="rect">
            <a:avLst/>
          </a:prstGeom>
        </p:spPr>
      </p:pic>
      <p:pic>
        <p:nvPicPr>
          <p:cNvPr id="10" name="Imagen 9"/>
          <p:cNvPicPr>
            <a:picLocks noChangeAspect="1"/>
          </p:cNvPicPr>
          <p:nvPr/>
        </p:nvPicPr>
        <p:blipFill>
          <a:blip r:embed="rId4"/>
          <a:stretch>
            <a:fillRect/>
          </a:stretch>
        </p:blipFill>
        <p:spPr>
          <a:xfrm>
            <a:off x="6163591" y="2576554"/>
            <a:ext cx="1857375" cy="2466975"/>
          </a:xfrm>
          <a:prstGeom prst="rect">
            <a:avLst/>
          </a:prstGeom>
        </p:spPr>
      </p:pic>
    </p:spTree>
    <p:extLst>
      <p:ext uri="{BB962C8B-B14F-4D97-AF65-F5344CB8AC3E}">
        <p14:creationId xmlns:p14="http://schemas.microsoft.com/office/powerpoint/2010/main" val="17693617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4400" y="574378"/>
            <a:ext cx="7315200" cy="696775"/>
          </a:xfrm>
        </p:spPr>
        <p:txBody>
          <a:bodyPr>
            <a:normAutofit/>
          </a:bodyPr>
          <a:lstStyle/>
          <a:p>
            <a:pPr algn="ctr"/>
            <a:r>
              <a:rPr lang="es-ES" sz="3200" dirty="0" smtClean="0"/>
              <a:t>Proyecto nacional en América Latina</a:t>
            </a:r>
            <a:endParaRPr lang="es-ES" sz="3200" dirty="0"/>
          </a:p>
        </p:txBody>
      </p:sp>
      <p:sp>
        <p:nvSpPr>
          <p:cNvPr id="3" name="Marcador de contenido 2"/>
          <p:cNvSpPr>
            <a:spLocks noGrp="1"/>
          </p:cNvSpPr>
          <p:nvPr>
            <p:ph idx="1"/>
          </p:nvPr>
        </p:nvSpPr>
        <p:spPr>
          <a:xfrm>
            <a:off x="914400" y="1570838"/>
            <a:ext cx="7315200" cy="648072"/>
          </a:xfrm>
          <a:ln>
            <a:solidFill>
              <a:schemeClr val="accent1">
                <a:lumMod val="60000"/>
                <a:lumOff val="40000"/>
              </a:schemeClr>
            </a:solidFill>
          </a:ln>
        </p:spPr>
        <p:txBody>
          <a:bodyPr/>
          <a:lstStyle/>
          <a:p>
            <a:pPr marL="45720" indent="0">
              <a:buNone/>
            </a:pPr>
            <a:r>
              <a:rPr lang="es-ES" dirty="0" smtClean="0"/>
              <a:t>Desde la segunda mitad del siglo XIX lo forjan las burguesías. </a:t>
            </a:r>
            <a:endParaRPr lang="es-ES" dirty="0"/>
          </a:p>
        </p:txBody>
      </p:sp>
      <p:sp>
        <p:nvSpPr>
          <p:cNvPr id="4" name="Marcador de contenido 2"/>
          <p:cNvSpPr txBox="1">
            <a:spLocks/>
          </p:cNvSpPr>
          <p:nvPr/>
        </p:nvSpPr>
        <p:spPr>
          <a:xfrm>
            <a:off x="1066800" y="2944604"/>
            <a:ext cx="7315200" cy="648072"/>
          </a:xfrm>
          <a:prstGeom prst="rect">
            <a:avLst/>
          </a:prstGeom>
          <a:ln>
            <a:solidFill>
              <a:srgbClr val="D0FF44"/>
            </a:solidFill>
          </a:ln>
        </p:spPr>
        <p:txBody>
          <a:bodyPr vert="horz" lIns="91440" tIns="45720" rIns="91440" bIns="45720" rtlCol="0">
            <a:normAutofit lnSpcReduction="1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_tradnl" b="1" dirty="0" smtClean="0"/>
              <a:t>Burguesías nuevas </a:t>
            </a:r>
            <a:r>
              <a:rPr lang="es-ES_tradnl" dirty="0" smtClean="0"/>
              <a:t>controlaban el mundo de los negocios y política, promoviendo cambios. </a:t>
            </a:r>
            <a:endParaRPr lang="es-ES" dirty="0"/>
          </a:p>
        </p:txBody>
      </p:sp>
      <p:sp>
        <p:nvSpPr>
          <p:cNvPr id="7" name="Flecha abajo 6"/>
          <p:cNvSpPr/>
          <p:nvPr/>
        </p:nvSpPr>
        <p:spPr>
          <a:xfrm>
            <a:off x="4283968" y="2218910"/>
            <a:ext cx="648072" cy="725694"/>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8" name="Marcador de contenido 2"/>
          <p:cNvSpPr txBox="1">
            <a:spLocks/>
          </p:cNvSpPr>
          <p:nvPr/>
        </p:nvSpPr>
        <p:spPr>
          <a:xfrm>
            <a:off x="1051244" y="4163126"/>
            <a:ext cx="7315200" cy="648072"/>
          </a:xfrm>
          <a:prstGeom prst="rect">
            <a:avLst/>
          </a:prstGeom>
          <a:ln>
            <a:solidFill>
              <a:srgbClr val="FEA022"/>
            </a:solidFill>
          </a:ln>
        </p:spPr>
        <p:txBody>
          <a:bodyPr vert="horz" lIns="91440" tIns="45720" rIns="91440" bIns="45720" rtlCol="0">
            <a:normAutofit lnSpcReduction="1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_tradnl" dirty="0" smtClean="0"/>
              <a:t>Necesidad de incorporar a los países a los modos de vida de las “naciones modernas”</a:t>
            </a:r>
            <a:r>
              <a:rPr lang="es-ES" dirty="0" smtClean="0"/>
              <a:t>. </a:t>
            </a:r>
            <a:endParaRPr lang="es-ES" dirty="0"/>
          </a:p>
        </p:txBody>
      </p:sp>
      <p:sp>
        <p:nvSpPr>
          <p:cNvPr id="9" name="Marcador de contenido 2"/>
          <p:cNvSpPr txBox="1">
            <a:spLocks/>
          </p:cNvSpPr>
          <p:nvPr/>
        </p:nvSpPr>
        <p:spPr>
          <a:xfrm>
            <a:off x="1049800" y="5747302"/>
            <a:ext cx="7315200" cy="648072"/>
          </a:xfrm>
          <a:prstGeom prst="rect">
            <a:avLst/>
          </a:prstGeom>
          <a:ln>
            <a:solidFill>
              <a:srgbClr val="FEA022"/>
            </a:solidFill>
          </a:ln>
        </p:spPr>
        <p:txBody>
          <a:bodyPr vert="horz" lIns="91440" tIns="45720" rIns="91440" bIns="45720" rtlCol="0">
            <a:normAutofit lnSpcReduction="1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_tradnl" dirty="0" smtClean="0"/>
              <a:t>Transformación para sacar a los países del estancamiento y atraso</a:t>
            </a:r>
            <a:r>
              <a:rPr lang="es-ES" dirty="0" smtClean="0"/>
              <a:t>. </a:t>
            </a:r>
            <a:endParaRPr lang="es-ES" dirty="0"/>
          </a:p>
        </p:txBody>
      </p:sp>
      <p:sp>
        <p:nvSpPr>
          <p:cNvPr id="10" name="Flecha abajo 9"/>
          <p:cNvSpPr/>
          <p:nvPr/>
        </p:nvSpPr>
        <p:spPr>
          <a:xfrm>
            <a:off x="4294660" y="4825568"/>
            <a:ext cx="648072" cy="921734"/>
          </a:xfrm>
          <a:prstGeom prst="downArrow">
            <a:avLst/>
          </a:prstGeom>
          <a:solidFill>
            <a:schemeClr val="accent6"/>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40102798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00608" y="-387424"/>
            <a:ext cx="7315200" cy="1154097"/>
          </a:xfrm>
        </p:spPr>
        <p:txBody>
          <a:bodyPr/>
          <a:lstStyle/>
          <a:p>
            <a:pPr algn="ctr"/>
            <a:r>
              <a:rPr lang="es-ES" dirty="0" smtClean="0"/>
              <a:t>Nuevo nacionalismo</a:t>
            </a:r>
            <a:endParaRPr lang="es-ES" dirty="0"/>
          </a:p>
        </p:txBody>
      </p:sp>
      <p:grpSp>
        <p:nvGrpSpPr>
          <p:cNvPr id="6" name="Agrupar 5"/>
          <p:cNvGrpSpPr/>
          <p:nvPr/>
        </p:nvGrpSpPr>
        <p:grpSpPr>
          <a:xfrm>
            <a:off x="-612576" y="836712"/>
            <a:ext cx="7315200" cy="1802169"/>
            <a:chOff x="914400" y="1708021"/>
            <a:chExt cx="7315200" cy="1802169"/>
          </a:xfrm>
        </p:grpSpPr>
        <p:sp>
          <p:nvSpPr>
            <p:cNvPr id="4" name="Título 1"/>
            <p:cNvSpPr txBox="1">
              <a:spLocks/>
            </p:cNvSpPr>
            <p:nvPr/>
          </p:nvSpPr>
          <p:spPr>
            <a:xfrm>
              <a:off x="914400" y="1708021"/>
              <a:ext cx="7315200" cy="1154097"/>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 dirty="0" smtClean="0"/>
                <a:t>Cultura nacional</a:t>
              </a:r>
              <a:endParaRPr lang="es-ES" dirty="0"/>
            </a:p>
          </p:txBody>
        </p:sp>
        <p:sp>
          <p:nvSpPr>
            <p:cNvPr id="5" name="Marcador de contenido 2"/>
            <p:cNvSpPr txBox="1">
              <a:spLocks/>
            </p:cNvSpPr>
            <p:nvPr/>
          </p:nvSpPr>
          <p:spPr>
            <a:xfrm>
              <a:off x="2783396" y="2862118"/>
              <a:ext cx="3433192" cy="648072"/>
            </a:xfrm>
            <a:prstGeom prst="rect">
              <a:avLst/>
            </a:prstGeom>
            <a:ln>
              <a:solidFill>
                <a:srgbClr val="D0FF44"/>
              </a:solidFill>
            </a:ln>
          </p:spPr>
          <p:txBody>
            <a:bodyPr vert="horz" lIns="91440" tIns="45720" rIns="91440" bIns="45720" rtlCol="0">
              <a:normAutofit lnSpcReduction="1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_tradnl" b="1" dirty="0" smtClean="0"/>
                <a:t>Incorporando al pueblo</a:t>
              </a:r>
              <a:br>
                <a:rPr lang="es-ES_tradnl" b="1" dirty="0" smtClean="0"/>
              </a:br>
              <a:r>
                <a:rPr lang="es-ES_tradnl" b="1" dirty="0" smtClean="0"/>
                <a:t>Una sola nación</a:t>
              </a:r>
              <a:endParaRPr lang="es-ES" dirty="0"/>
            </a:p>
          </p:txBody>
        </p:sp>
      </p:grpSp>
      <p:sp>
        <p:nvSpPr>
          <p:cNvPr id="7" name="Flecha abajo 6"/>
          <p:cNvSpPr/>
          <p:nvPr/>
        </p:nvSpPr>
        <p:spPr>
          <a:xfrm>
            <a:off x="2767684" y="836712"/>
            <a:ext cx="648072" cy="430079"/>
          </a:xfrm>
          <a:prstGeom prst="downArrow">
            <a:avLst/>
          </a:prstGeom>
          <a:solidFill>
            <a:schemeClr val="accent1"/>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8" name="Marcador de contenido 2"/>
          <p:cNvSpPr txBox="1">
            <a:spLocks/>
          </p:cNvSpPr>
          <p:nvPr/>
        </p:nvSpPr>
        <p:spPr>
          <a:xfrm>
            <a:off x="5130632" y="1988840"/>
            <a:ext cx="3545824" cy="737286"/>
          </a:xfrm>
          <a:prstGeom prst="rect">
            <a:avLst/>
          </a:prstGeom>
          <a:ln>
            <a:solidFill>
              <a:schemeClr val="accent1">
                <a:lumMod val="60000"/>
                <a:lumOff val="40000"/>
              </a:schemeClr>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_tradnl" dirty="0" smtClean="0"/>
              <a:t>Superar fragmentaciones, mejorar comunicación</a:t>
            </a:r>
            <a:endParaRPr lang="es-ES" dirty="0"/>
          </a:p>
        </p:txBody>
      </p:sp>
      <p:sp>
        <p:nvSpPr>
          <p:cNvPr id="9" name="Título 1"/>
          <p:cNvSpPr txBox="1">
            <a:spLocks/>
          </p:cNvSpPr>
          <p:nvPr/>
        </p:nvSpPr>
        <p:spPr>
          <a:xfrm>
            <a:off x="-1260648" y="2852936"/>
            <a:ext cx="7315200" cy="1154097"/>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 dirty="0" smtClean="0">
                <a:solidFill>
                  <a:schemeClr val="accent6"/>
                </a:solidFill>
              </a:rPr>
              <a:t>Modernización</a:t>
            </a:r>
            <a:endParaRPr lang="es-ES" dirty="0">
              <a:solidFill>
                <a:schemeClr val="accent6"/>
              </a:solidFill>
            </a:endParaRPr>
          </a:p>
        </p:txBody>
      </p:sp>
      <p:sp>
        <p:nvSpPr>
          <p:cNvPr id="10" name="Marcador de contenido 2"/>
          <p:cNvSpPr txBox="1">
            <a:spLocks/>
          </p:cNvSpPr>
          <p:nvPr/>
        </p:nvSpPr>
        <p:spPr>
          <a:xfrm>
            <a:off x="4929712" y="3429000"/>
            <a:ext cx="3545824" cy="737286"/>
          </a:xfrm>
          <a:prstGeom prst="rect">
            <a:avLst/>
          </a:prstGeom>
          <a:ln>
            <a:solidFill>
              <a:schemeClr val="accent6"/>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_tradnl" dirty="0" smtClean="0"/>
              <a:t>Movimiento de adaptación económica y cultural</a:t>
            </a:r>
            <a:endParaRPr lang="es-ES" dirty="0"/>
          </a:p>
        </p:txBody>
      </p:sp>
      <p:sp>
        <p:nvSpPr>
          <p:cNvPr id="11" name="Igual 10"/>
          <p:cNvSpPr/>
          <p:nvPr/>
        </p:nvSpPr>
        <p:spPr>
          <a:xfrm>
            <a:off x="4211960" y="3571047"/>
            <a:ext cx="477652" cy="362009"/>
          </a:xfrm>
          <a:prstGeom prst="mathEqual">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s-ES">
              <a:solidFill>
                <a:schemeClr val="tx1"/>
              </a:solidFill>
            </a:endParaRPr>
          </a:p>
        </p:txBody>
      </p:sp>
      <p:sp>
        <p:nvSpPr>
          <p:cNvPr id="12" name="Marcador de contenido 2"/>
          <p:cNvSpPr txBox="1">
            <a:spLocks/>
          </p:cNvSpPr>
          <p:nvPr/>
        </p:nvSpPr>
        <p:spPr>
          <a:xfrm>
            <a:off x="626872" y="5013176"/>
            <a:ext cx="8049584" cy="1512168"/>
          </a:xfrm>
          <a:prstGeom prst="rect">
            <a:avLst/>
          </a:prstGeom>
          <a:ln>
            <a:solidFill>
              <a:srgbClr val="FEA022"/>
            </a:solidFill>
          </a:ln>
        </p:spPr>
        <p:txBody>
          <a:bodyPr vert="horz" lIns="91440" tIns="45720" rIns="91440" bIns="45720" rtlCol="0">
            <a:no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_tradnl" dirty="0" smtClean="0"/>
              <a:t>Se quería ser Nación para lograr una </a:t>
            </a:r>
            <a:r>
              <a:rPr lang="es-ES_tradnl" b="1" dirty="0" smtClean="0"/>
              <a:t>identidad</a:t>
            </a:r>
            <a:r>
              <a:rPr lang="es-ES_tradnl" dirty="0" smtClean="0"/>
              <a:t> pero esto implicaba su traducción al discurso modernizador de los países hegemónicos, sólo en términos de ese discurso el esfuerzo y los logros eran evaluables y validados como tales.</a:t>
            </a:r>
            <a:endParaRPr lang="es-ES" dirty="0"/>
          </a:p>
        </p:txBody>
      </p:sp>
    </p:spTree>
    <p:extLst>
      <p:ext uri="{BB962C8B-B14F-4D97-AF65-F5344CB8AC3E}">
        <p14:creationId xmlns:p14="http://schemas.microsoft.com/office/powerpoint/2010/main" val="31780470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0230" y="476672"/>
            <a:ext cx="7315200" cy="1154097"/>
          </a:xfrm>
        </p:spPr>
        <p:txBody>
          <a:bodyPr>
            <a:normAutofit fontScale="90000"/>
          </a:bodyPr>
          <a:lstStyle/>
          <a:p>
            <a:pPr algn="ctr"/>
            <a:r>
              <a:rPr lang="es-ES" dirty="0" smtClean="0"/>
              <a:t>Unidad como fortalecimiento del “centro”</a:t>
            </a:r>
            <a:endParaRPr lang="es-ES" dirty="0"/>
          </a:p>
        </p:txBody>
      </p:sp>
      <p:sp>
        <p:nvSpPr>
          <p:cNvPr id="4" name="Marcador de contenido 2"/>
          <p:cNvSpPr txBox="1">
            <a:spLocks/>
          </p:cNvSpPr>
          <p:nvPr/>
        </p:nvSpPr>
        <p:spPr>
          <a:xfrm>
            <a:off x="910230" y="1685571"/>
            <a:ext cx="7315200" cy="737286"/>
          </a:xfrm>
          <a:prstGeom prst="rect">
            <a:avLst/>
          </a:prstGeom>
          <a:ln>
            <a:solidFill>
              <a:schemeClr val="accent1">
                <a:lumMod val="60000"/>
                <a:lumOff val="40000"/>
              </a:schemeClr>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_tradnl" dirty="0" smtClean="0"/>
              <a:t>Centralismo tiene un sentido unificador, uniformador, </a:t>
            </a:r>
            <a:r>
              <a:rPr lang="es-ES_tradnl" dirty="0" err="1" smtClean="0"/>
              <a:t>homogenizador</a:t>
            </a:r>
            <a:r>
              <a:rPr lang="es-ES_tradnl" dirty="0" smtClean="0"/>
              <a:t> de tiempos, gestos y hablas</a:t>
            </a:r>
            <a:endParaRPr lang="es-ES" dirty="0"/>
          </a:p>
        </p:txBody>
      </p:sp>
      <p:pic>
        <p:nvPicPr>
          <p:cNvPr id="3" name="Imagen 2"/>
          <p:cNvPicPr>
            <a:picLocks noChangeAspect="1"/>
          </p:cNvPicPr>
          <p:nvPr/>
        </p:nvPicPr>
        <p:blipFill>
          <a:blip r:embed="rId2"/>
          <a:stretch>
            <a:fillRect/>
          </a:stretch>
        </p:blipFill>
        <p:spPr>
          <a:xfrm>
            <a:off x="2339752" y="2852936"/>
            <a:ext cx="4645728" cy="3607271"/>
          </a:xfrm>
          <a:prstGeom prst="rect">
            <a:avLst/>
          </a:prstGeom>
        </p:spPr>
      </p:pic>
    </p:spTree>
    <p:extLst>
      <p:ext uri="{BB962C8B-B14F-4D97-AF65-F5344CB8AC3E}">
        <p14:creationId xmlns:p14="http://schemas.microsoft.com/office/powerpoint/2010/main" val="1340045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990631" y="2780359"/>
            <a:ext cx="7315200" cy="1154097"/>
          </a:xfrm>
          <a:prstGeom prst="rect">
            <a:avLst/>
          </a:prstGeom>
        </p:spPr>
        <p:txBody>
          <a:bodyPr vert="horz" lIns="91440" tIns="45720" rIns="91440" bIns="45720" rtlCol="0" anchor="b">
            <a:normAutofit fontScale="97500"/>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 sz="2800" dirty="0" smtClean="0">
                <a:solidFill>
                  <a:srgbClr val="FEA022"/>
                </a:solidFill>
              </a:rPr>
              <a:t>Heterogeneidad latina sufre proceso de funcionalización</a:t>
            </a:r>
            <a:endParaRPr lang="es-ES" sz="2800" dirty="0">
              <a:solidFill>
                <a:srgbClr val="FEA022"/>
              </a:solidFill>
            </a:endParaRPr>
          </a:p>
        </p:txBody>
      </p:sp>
      <p:sp>
        <p:nvSpPr>
          <p:cNvPr id="6" name="Marcador de contenido 2"/>
          <p:cNvSpPr txBox="1">
            <a:spLocks/>
          </p:cNvSpPr>
          <p:nvPr/>
        </p:nvSpPr>
        <p:spPr>
          <a:xfrm>
            <a:off x="467544" y="4330692"/>
            <a:ext cx="2880320" cy="737286"/>
          </a:xfrm>
          <a:prstGeom prst="rect">
            <a:avLst/>
          </a:prstGeom>
          <a:ln>
            <a:solidFill>
              <a:srgbClr val="FEA022"/>
            </a:solidFill>
          </a:ln>
        </p:spPr>
        <p:txBody>
          <a:bodyPr vert="horz" lIns="91440" tIns="45720" rIns="91440" bIns="45720" rtlCol="0">
            <a:normAutofit fontScale="92500" lnSpcReduction="1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_tradnl" sz="2400" dirty="0" smtClean="0"/>
              <a:t>Diferencia cultural grande</a:t>
            </a:r>
            <a:endParaRPr lang="es-ES" sz="2400" dirty="0"/>
          </a:p>
        </p:txBody>
      </p:sp>
      <p:sp>
        <p:nvSpPr>
          <p:cNvPr id="7" name="Marcador de contenido 2"/>
          <p:cNvSpPr txBox="1">
            <a:spLocks/>
          </p:cNvSpPr>
          <p:nvPr/>
        </p:nvSpPr>
        <p:spPr>
          <a:xfrm>
            <a:off x="468132" y="5500026"/>
            <a:ext cx="2879732" cy="737286"/>
          </a:xfrm>
          <a:prstGeom prst="rect">
            <a:avLst/>
          </a:prstGeom>
          <a:ln>
            <a:solidFill>
              <a:srgbClr val="FEA022"/>
            </a:solidFill>
          </a:ln>
        </p:spPr>
        <p:txBody>
          <a:bodyPr vert="horz" lIns="91440" tIns="45720" rIns="91440" bIns="45720" rtlCol="0">
            <a:normAutofit fontScale="92500" lnSpcReduction="1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_tradnl" sz="2400" dirty="0" smtClean="0"/>
              <a:t>Diferencia cultural no tan grande</a:t>
            </a:r>
            <a:endParaRPr lang="es-ES" sz="2400" dirty="0"/>
          </a:p>
        </p:txBody>
      </p:sp>
      <p:sp>
        <p:nvSpPr>
          <p:cNvPr id="8" name="Marcador de contenido 2"/>
          <p:cNvSpPr txBox="1">
            <a:spLocks/>
          </p:cNvSpPr>
          <p:nvPr/>
        </p:nvSpPr>
        <p:spPr>
          <a:xfrm>
            <a:off x="3995936" y="4330692"/>
            <a:ext cx="4896544" cy="737286"/>
          </a:xfrm>
          <a:prstGeom prst="rect">
            <a:avLst/>
          </a:prstGeom>
          <a:ln>
            <a:solidFill>
              <a:srgbClr val="FEA022"/>
            </a:solidFill>
          </a:ln>
        </p:spPr>
        <p:txBody>
          <a:bodyPr vert="horz" lIns="91440" tIns="45720" rIns="91440" bIns="45720" rtlCol="0">
            <a:normAutofit fontScale="85000" lnSpcReduction="1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_tradnl" sz="2400" dirty="0" smtClean="0"/>
              <a:t>Originalidad es desplazada y proyectada sobre el conjunto de la Nación</a:t>
            </a:r>
            <a:endParaRPr lang="es-ES" sz="2400" dirty="0"/>
          </a:p>
        </p:txBody>
      </p:sp>
      <p:sp>
        <p:nvSpPr>
          <p:cNvPr id="9" name="Marcador de contenido 2"/>
          <p:cNvSpPr txBox="1">
            <a:spLocks/>
          </p:cNvSpPr>
          <p:nvPr/>
        </p:nvSpPr>
        <p:spPr>
          <a:xfrm>
            <a:off x="3995936" y="5500026"/>
            <a:ext cx="4752528" cy="737286"/>
          </a:xfrm>
          <a:prstGeom prst="rect">
            <a:avLst/>
          </a:prstGeom>
          <a:ln>
            <a:solidFill>
              <a:srgbClr val="FEA022"/>
            </a:solidFill>
          </a:ln>
        </p:spPr>
        <p:txBody>
          <a:bodyPr vert="horz" lIns="91440" tIns="45720" rIns="91440" bIns="45720" rtlCol="0">
            <a:normAutofit fontScale="92500" lnSpcReduction="1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dirty="0" smtClean="0"/>
              <a:t>S</a:t>
            </a:r>
            <a:r>
              <a:rPr lang="es-ES_tradnl" sz="2400" dirty="0" err="1" smtClean="0"/>
              <a:t>erá</a:t>
            </a:r>
            <a:r>
              <a:rPr lang="es-ES_tradnl" sz="2400" dirty="0" smtClean="0"/>
              <a:t> </a:t>
            </a:r>
            <a:r>
              <a:rPr lang="es-ES_tradnl" sz="2400" dirty="0" err="1" smtClean="0"/>
              <a:t>folklorizada</a:t>
            </a:r>
            <a:r>
              <a:rPr lang="es-ES_tradnl" sz="2400" dirty="0" smtClean="0"/>
              <a:t>, ofrecida como curiosidad a los extranjeros</a:t>
            </a:r>
            <a:endParaRPr lang="es-ES" sz="2400" dirty="0"/>
          </a:p>
        </p:txBody>
      </p:sp>
      <p:sp>
        <p:nvSpPr>
          <p:cNvPr id="10" name="Flecha derecha 9"/>
          <p:cNvSpPr/>
          <p:nvPr/>
        </p:nvSpPr>
        <p:spPr>
          <a:xfrm>
            <a:off x="3347864" y="4563922"/>
            <a:ext cx="648072" cy="288032"/>
          </a:xfrm>
          <a:prstGeom prst="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s-ES"/>
          </a:p>
        </p:txBody>
      </p:sp>
      <p:sp>
        <p:nvSpPr>
          <p:cNvPr id="12" name="Flecha derecha 11"/>
          <p:cNvSpPr/>
          <p:nvPr/>
        </p:nvSpPr>
        <p:spPr>
          <a:xfrm>
            <a:off x="3347864" y="5716050"/>
            <a:ext cx="648072" cy="288032"/>
          </a:xfrm>
          <a:prstGeom prst="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s-ES"/>
          </a:p>
        </p:txBody>
      </p:sp>
      <p:pic>
        <p:nvPicPr>
          <p:cNvPr id="11" name="Imagen 10"/>
          <p:cNvPicPr>
            <a:picLocks noChangeAspect="1"/>
          </p:cNvPicPr>
          <p:nvPr/>
        </p:nvPicPr>
        <p:blipFill>
          <a:blip r:embed="rId2"/>
          <a:stretch>
            <a:fillRect/>
          </a:stretch>
        </p:blipFill>
        <p:spPr>
          <a:xfrm>
            <a:off x="1693788" y="323869"/>
            <a:ext cx="1876425" cy="2438400"/>
          </a:xfrm>
          <a:prstGeom prst="rect">
            <a:avLst/>
          </a:prstGeom>
        </p:spPr>
      </p:pic>
      <p:pic>
        <p:nvPicPr>
          <p:cNvPr id="13" name="Imagen 12"/>
          <p:cNvPicPr>
            <a:picLocks noChangeAspect="1"/>
          </p:cNvPicPr>
          <p:nvPr/>
        </p:nvPicPr>
        <p:blipFill>
          <a:blip r:embed="rId3"/>
          <a:stretch>
            <a:fillRect/>
          </a:stretch>
        </p:blipFill>
        <p:spPr>
          <a:xfrm>
            <a:off x="5796136" y="414206"/>
            <a:ext cx="1847850" cy="2466975"/>
          </a:xfrm>
          <a:prstGeom prst="rect">
            <a:avLst/>
          </a:prstGeom>
        </p:spPr>
      </p:pic>
    </p:spTree>
    <p:extLst>
      <p:ext uri="{BB962C8B-B14F-4D97-AF65-F5344CB8AC3E}">
        <p14:creationId xmlns:p14="http://schemas.microsoft.com/office/powerpoint/2010/main" val="27855483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14400" y="1340768"/>
            <a:ext cx="7315200" cy="4464536"/>
          </a:xfrm>
          <a:ln>
            <a:solidFill>
              <a:schemeClr val="accent1"/>
            </a:solidFill>
          </a:ln>
        </p:spPr>
        <p:txBody>
          <a:bodyPr>
            <a:noAutofit/>
          </a:bodyPr>
          <a:lstStyle/>
          <a:p>
            <a:pPr marL="45720" indent="0" algn="ctr">
              <a:buNone/>
            </a:pPr>
            <a:r>
              <a:rPr lang="es-ES" sz="3600" dirty="0" smtClean="0"/>
              <a:t>El Estado ocupó el lugar de una clase social cuya aparición la historia reclamaba sin mucho éxito: encarnó a la Nación e impuso el acceso político y económico de las masas populares a los beneficios de la industrialización.</a:t>
            </a:r>
            <a:endParaRPr lang="es-ES" sz="3600" dirty="0"/>
          </a:p>
        </p:txBody>
      </p:sp>
    </p:spTree>
    <p:extLst>
      <p:ext uri="{BB962C8B-B14F-4D97-AF65-F5344CB8AC3E}">
        <p14:creationId xmlns:p14="http://schemas.microsoft.com/office/powerpoint/2010/main" val="9316477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noGrp="1"/>
          </p:cNvSpPr>
          <p:nvPr>
            <p:ph type="title"/>
          </p:nvPr>
        </p:nvSpPr>
        <p:spPr>
          <a:prstGeom prst="rect">
            <a:avLst/>
          </a:prstGeom>
        </p:spPr>
        <p:txBody>
          <a:bodyPr vert="horz" lIns="91440" tIns="45720" rIns="91440" bIns="45720" rtlCol="0" anchor="b">
            <a:normAutofit fontScale="90000"/>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 dirty="0" smtClean="0">
                <a:solidFill>
                  <a:schemeClr val="accent6">
                    <a:lumMod val="60000"/>
                    <a:lumOff val="40000"/>
                  </a:schemeClr>
                </a:solidFill>
              </a:rPr>
              <a:t>Masificación, movimientos sociales y populismo</a:t>
            </a:r>
            <a:endParaRPr lang="es-ES" dirty="0">
              <a:solidFill>
                <a:schemeClr val="accent6">
                  <a:lumMod val="60000"/>
                  <a:lumOff val="40000"/>
                </a:schemeClr>
              </a:solidFill>
            </a:endParaRPr>
          </a:p>
        </p:txBody>
      </p:sp>
      <p:sp>
        <p:nvSpPr>
          <p:cNvPr id="7" name="Marcador de texto 6"/>
          <p:cNvSpPr>
            <a:spLocks noGrp="1"/>
          </p:cNvSpPr>
          <p:nvPr>
            <p:ph type="body" idx="1"/>
          </p:nvPr>
        </p:nvSpPr>
        <p:spPr>
          <a:xfrm>
            <a:off x="914400" y="3865097"/>
            <a:ext cx="1209328" cy="1098439"/>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normAutofit fontScale="92500" lnSpcReduction="20000"/>
          </a:bodyPr>
          <a:lstStyle/>
          <a:p>
            <a:pPr algn="ctr"/>
            <a:r>
              <a:rPr lang="es-ES" sz="5400" b="1" dirty="0"/>
              <a:t>b</a:t>
            </a:r>
            <a:endParaRPr lang="es-ES" sz="6000" b="1" dirty="0"/>
          </a:p>
        </p:txBody>
      </p:sp>
      <p:pic>
        <p:nvPicPr>
          <p:cNvPr id="8" name="Imagen 7"/>
          <p:cNvPicPr>
            <a:picLocks noChangeAspect="1"/>
          </p:cNvPicPr>
          <p:nvPr/>
        </p:nvPicPr>
        <p:blipFill>
          <a:blip r:embed="rId2"/>
          <a:stretch>
            <a:fillRect/>
          </a:stretch>
        </p:blipFill>
        <p:spPr>
          <a:xfrm>
            <a:off x="5148064" y="1914617"/>
            <a:ext cx="3690389" cy="2350817"/>
          </a:xfrm>
          <a:prstGeom prst="rect">
            <a:avLst/>
          </a:prstGeom>
        </p:spPr>
      </p:pic>
      <p:pic>
        <p:nvPicPr>
          <p:cNvPr id="9" name="Imagen 8"/>
          <p:cNvPicPr>
            <a:picLocks noChangeAspect="1"/>
          </p:cNvPicPr>
          <p:nvPr/>
        </p:nvPicPr>
        <p:blipFill>
          <a:blip r:embed="rId3"/>
          <a:stretch>
            <a:fillRect/>
          </a:stretch>
        </p:blipFill>
        <p:spPr>
          <a:xfrm>
            <a:off x="503909" y="548680"/>
            <a:ext cx="4289170" cy="2880319"/>
          </a:xfrm>
          <a:prstGeom prst="rect">
            <a:avLst/>
          </a:prstGeom>
        </p:spPr>
      </p:pic>
    </p:spTree>
    <p:extLst>
      <p:ext uri="{BB962C8B-B14F-4D97-AF65-F5344CB8AC3E}">
        <p14:creationId xmlns:p14="http://schemas.microsoft.com/office/powerpoint/2010/main" val="41449444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528" y="568822"/>
            <a:ext cx="7906072" cy="755970"/>
          </a:xfrm>
        </p:spPr>
        <p:txBody>
          <a:bodyPr>
            <a:normAutofit fontScale="90000"/>
          </a:bodyPr>
          <a:lstStyle/>
          <a:p>
            <a:pPr algn="ctr"/>
            <a:r>
              <a:rPr lang="es-ES" dirty="0" smtClean="0"/>
              <a:t>Irrupción de las masas en la ciudad</a:t>
            </a:r>
            <a:endParaRPr lang="es-ES" dirty="0"/>
          </a:p>
        </p:txBody>
      </p:sp>
      <p:sp>
        <p:nvSpPr>
          <p:cNvPr id="3" name="Marcador de contenido 2"/>
          <p:cNvSpPr>
            <a:spLocks noGrp="1"/>
          </p:cNvSpPr>
          <p:nvPr>
            <p:ph idx="1"/>
          </p:nvPr>
        </p:nvSpPr>
        <p:spPr>
          <a:xfrm>
            <a:off x="914400" y="2265777"/>
            <a:ext cx="7315200" cy="443143"/>
          </a:xfrm>
          <a:ln>
            <a:solidFill>
              <a:srgbClr val="94C600"/>
            </a:solidFill>
          </a:ln>
        </p:spPr>
        <p:txBody>
          <a:bodyPr/>
          <a:lstStyle/>
          <a:p>
            <a:pPr marL="45720" indent="0" algn="ctr">
              <a:buNone/>
            </a:pPr>
            <a:r>
              <a:rPr lang="es-ES" dirty="0" smtClean="0"/>
              <a:t>Ausencia de una clase que asuma la dirección de la sociedad</a:t>
            </a:r>
            <a:endParaRPr lang="es-ES" dirty="0"/>
          </a:p>
        </p:txBody>
      </p:sp>
      <p:sp>
        <p:nvSpPr>
          <p:cNvPr id="7" name="Marcador de contenido 2"/>
          <p:cNvSpPr txBox="1">
            <a:spLocks/>
          </p:cNvSpPr>
          <p:nvPr/>
        </p:nvSpPr>
        <p:spPr>
          <a:xfrm>
            <a:off x="899592" y="2891023"/>
            <a:ext cx="7315200" cy="443143"/>
          </a:xfrm>
          <a:prstGeom prst="rect">
            <a:avLst/>
          </a:prstGeom>
          <a:ln>
            <a:solidFill>
              <a:srgbClr val="94C600"/>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dirty="0" smtClean="0"/>
              <a:t>Estados buscan en las masas su legitimación nacional</a:t>
            </a:r>
            <a:endParaRPr lang="es-ES" dirty="0"/>
          </a:p>
        </p:txBody>
      </p:sp>
      <p:sp>
        <p:nvSpPr>
          <p:cNvPr id="8" name="Flecha en U 7"/>
          <p:cNvSpPr/>
          <p:nvPr/>
        </p:nvSpPr>
        <p:spPr>
          <a:xfrm rot="5400000">
            <a:off x="8157031" y="2578400"/>
            <a:ext cx="770384" cy="625246"/>
          </a:xfrm>
          <a:prstGeom prst="uturnArrow">
            <a:avLst>
              <a:gd name="adj1" fmla="val 17286"/>
              <a:gd name="adj2" fmla="val 25000"/>
              <a:gd name="adj3" fmla="val 25000"/>
              <a:gd name="adj4" fmla="val 43840"/>
              <a:gd name="adj5" fmla="val 10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9" name="Flecha en U 8"/>
          <p:cNvSpPr/>
          <p:nvPr/>
        </p:nvSpPr>
        <p:spPr>
          <a:xfrm rot="5400000" flipV="1">
            <a:off x="169168" y="2539752"/>
            <a:ext cx="770384" cy="720080"/>
          </a:xfrm>
          <a:prstGeom prst="uturnArrow">
            <a:avLst>
              <a:gd name="adj1" fmla="val 17286"/>
              <a:gd name="adj2" fmla="val 25000"/>
              <a:gd name="adj3" fmla="val 25000"/>
              <a:gd name="adj4" fmla="val 43840"/>
              <a:gd name="adj5" fmla="val 10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10" name="Marcador de contenido 2"/>
          <p:cNvSpPr txBox="1">
            <a:spLocks/>
          </p:cNvSpPr>
          <p:nvPr/>
        </p:nvSpPr>
        <p:spPr>
          <a:xfrm>
            <a:off x="3371530" y="3645024"/>
            <a:ext cx="2736304" cy="648072"/>
          </a:xfrm>
          <a:prstGeom prst="rect">
            <a:avLst/>
          </a:prstGeom>
          <a:ln>
            <a:solidFill>
              <a:schemeClr val="accent6"/>
            </a:solidFill>
          </a:ln>
        </p:spPr>
        <p:txBody>
          <a:bodyPr vert="horz" lIns="91440" tIns="45720" rIns="91440" bIns="45720" rtlCol="0">
            <a:no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800" dirty="0" smtClean="0"/>
              <a:t>Populismo</a:t>
            </a:r>
            <a:endParaRPr lang="es-ES" sz="2800" dirty="0"/>
          </a:p>
        </p:txBody>
      </p:sp>
      <p:sp>
        <p:nvSpPr>
          <p:cNvPr id="12" name="Marcador de contenido 2"/>
          <p:cNvSpPr txBox="1">
            <a:spLocks/>
          </p:cNvSpPr>
          <p:nvPr/>
        </p:nvSpPr>
        <p:spPr>
          <a:xfrm>
            <a:off x="635226" y="4653136"/>
            <a:ext cx="8185246" cy="1080120"/>
          </a:xfrm>
          <a:prstGeom prst="rect">
            <a:avLst/>
          </a:prstGeom>
          <a:ln>
            <a:solidFill>
              <a:srgbClr val="FEA022"/>
            </a:solidFill>
          </a:ln>
        </p:spPr>
        <p:txBody>
          <a:bodyPr vert="horz" lIns="91440" tIns="45720" rIns="91440" bIns="45720" rtlCol="0">
            <a:normAutofit fontScale="92500" lnSpcReduction="2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dirty="0" smtClean="0"/>
              <a:t>Forma de un Estado que dice fundar su legitimidad en la asunción de las aspiraciones populares y que, más que una estratagema desde el poder, resulta ser una organización del poder que da forma al compromiso entre masas y Estado</a:t>
            </a:r>
            <a:endParaRPr lang="es-ES" dirty="0"/>
          </a:p>
        </p:txBody>
      </p:sp>
      <p:sp>
        <p:nvSpPr>
          <p:cNvPr id="14" name="Marcador de contenido 2"/>
          <p:cNvSpPr txBox="1">
            <a:spLocks/>
          </p:cNvSpPr>
          <p:nvPr/>
        </p:nvSpPr>
        <p:spPr>
          <a:xfrm>
            <a:off x="2411760" y="6021288"/>
            <a:ext cx="5112568" cy="648072"/>
          </a:xfrm>
          <a:prstGeom prst="rect">
            <a:avLst/>
          </a:prstGeom>
          <a:ln w="28575" cmpd="sng">
            <a:solidFill>
              <a:schemeClr val="accent6"/>
            </a:solidFill>
          </a:ln>
        </p:spPr>
        <p:txBody>
          <a:bodyPr vert="horz" lIns="91440" tIns="45720" rIns="91440" bIns="45720" rtlCol="0">
            <a:no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800" dirty="0" smtClean="0"/>
              <a:t>Autoritarismo paternalista</a:t>
            </a:r>
            <a:endParaRPr lang="es-ES" sz="2800" dirty="0"/>
          </a:p>
        </p:txBody>
      </p:sp>
      <p:sp>
        <p:nvSpPr>
          <p:cNvPr id="5" name="Flecha curva 4"/>
          <p:cNvSpPr/>
          <p:nvPr/>
        </p:nvSpPr>
        <p:spPr>
          <a:xfrm rot="5400000">
            <a:off x="6048073" y="3924992"/>
            <a:ext cx="880227" cy="464307"/>
          </a:xfrm>
          <a:prstGeom prst="ben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solidFill>
                <a:schemeClr val="tx1"/>
              </a:solidFill>
            </a:endParaRPr>
          </a:p>
        </p:txBody>
      </p:sp>
      <p:sp>
        <p:nvSpPr>
          <p:cNvPr id="15" name="Flecha curva 14"/>
          <p:cNvSpPr/>
          <p:nvPr/>
        </p:nvSpPr>
        <p:spPr>
          <a:xfrm rot="5400000" flipV="1">
            <a:off x="2493819" y="3923005"/>
            <a:ext cx="880227" cy="468281"/>
          </a:xfrm>
          <a:prstGeom prst="ben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solidFill>
                <a:schemeClr val="tx1"/>
              </a:solidFill>
            </a:endParaRPr>
          </a:p>
        </p:txBody>
      </p:sp>
    </p:spTree>
    <p:extLst>
      <p:ext uri="{BB962C8B-B14F-4D97-AF65-F5344CB8AC3E}">
        <p14:creationId xmlns:p14="http://schemas.microsoft.com/office/powerpoint/2010/main" val="2687768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01216" y="260648"/>
            <a:ext cx="2001416" cy="925996"/>
          </a:xfrm>
        </p:spPr>
        <p:txBody>
          <a:bodyPr/>
          <a:lstStyle/>
          <a:p>
            <a:r>
              <a:rPr lang="es-ES" dirty="0" smtClean="0"/>
              <a:t>Campo</a:t>
            </a:r>
            <a:endParaRPr lang="es-ES" dirty="0"/>
          </a:p>
        </p:txBody>
      </p:sp>
      <p:sp>
        <p:nvSpPr>
          <p:cNvPr id="4" name="Título 1"/>
          <p:cNvSpPr txBox="1">
            <a:spLocks/>
          </p:cNvSpPr>
          <p:nvPr/>
        </p:nvSpPr>
        <p:spPr>
          <a:xfrm>
            <a:off x="5450904" y="260648"/>
            <a:ext cx="2001416" cy="925996"/>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dirty="0" smtClean="0"/>
              <a:t>Ciudad</a:t>
            </a:r>
            <a:endParaRPr lang="es-ES" dirty="0"/>
          </a:p>
        </p:txBody>
      </p:sp>
      <p:sp>
        <p:nvSpPr>
          <p:cNvPr id="5" name="Flecha derecha 4"/>
          <p:cNvSpPr/>
          <p:nvPr/>
        </p:nvSpPr>
        <p:spPr>
          <a:xfrm>
            <a:off x="3074640" y="764704"/>
            <a:ext cx="2088232" cy="349932"/>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sp>
        <p:nvSpPr>
          <p:cNvPr id="6" name="Flecha abajo 5"/>
          <p:cNvSpPr/>
          <p:nvPr/>
        </p:nvSpPr>
        <p:spPr>
          <a:xfrm>
            <a:off x="4067944" y="1114636"/>
            <a:ext cx="288032" cy="946212"/>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sp>
        <p:nvSpPr>
          <p:cNvPr id="8" name="Marcador de contenido 2"/>
          <p:cNvSpPr txBox="1">
            <a:spLocks/>
          </p:cNvSpPr>
          <p:nvPr/>
        </p:nvSpPr>
        <p:spPr>
          <a:xfrm>
            <a:off x="1691680" y="2086381"/>
            <a:ext cx="5184576" cy="576064"/>
          </a:xfrm>
          <a:prstGeom prst="rect">
            <a:avLst/>
          </a:prstGeom>
          <a:ln>
            <a:solidFill>
              <a:srgbClr val="FEA022"/>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b="1" dirty="0" smtClean="0"/>
              <a:t>Hibridación</a:t>
            </a:r>
            <a:r>
              <a:rPr lang="es-ES" sz="2400" dirty="0" smtClean="0"/>
              <a:t> de las clases populares</a:t>
            </a:r>
            <a:endParaRPr lang="es-ES" sz="2400" dirty="0"/>
          </a:p>
        </p:txBody>
      </p:sp>
      <p:sp>
        <p:nvSpPr>
          <p:cNvPr id="9" name="Marcador de contenido 2"/>
          <p:cNvSpPr txBox="1">
            <a:spLocks/>
          </p:cNvSpPr>
          <p:nvPr/>
        </p:nvSpPr>
        <p:spPr>
          <a:xfrm>
            <a:off x="1691680" y="2852936"/>
            <a:ext cx="5184576" cy="792088"/>
          </a:xfrm>
          <a:prstGeom prst="rect">
            <a:avLst/>
          </a:prstGeom>
          <a:ln>
            <a:solidFill>
              <a:srgbClr val="FEA022"/>
            </a:solidFill>
          </a:ln>
        </p:spPr>
        <p:txBody>
          <a:bodyPr vert="horz" lIns="91440" tIns="45720" rIns="91440" bIns="45720" rtlCol="0">
            <a:normAutofit lnSpcReduction="1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dirty="0" smtClean="0"/>
              <a:t>Nueva forma de hacerse presente en la ciudad</a:t>
            </a:r>
            <a:endParaRPr lang="es-ES" sz="2400" dirty="0"/>
          </a:p>
        </p:txBody>
      </p:sp>
      <p:sp>
        <p:nvSpPr>
          <p:cNvPr id="10" name="Flecha en U 9"/>
          <p:cNvSpPr/>
          <p:nvPr/>
        </p:nvSpPr>
        <p:spPr>
          <a:xfrm rot="5400000">
            <a:off x="6624228" y="2492896"/>
            <a:ext cx="1260140" cy="756084"/>
          </a:xfrm>
          <a:prstGeom prst="uturnArrow">
            <a:avLst>
              <a:gd name="adj1" fmla="val 22153"/>
              <a:gd name="adj2" fmla="val 25000"/>
              <a:gd name="adj3" fmla="val 25000"/>
              <a:gd name="adj4" fmla="val 43750"/>
              <a:gd name="adj5" fmla="val 99671"/>
            </a:avLst>
          </a:prstGeom>
          <a:ln>
            <a:solidFill>
              <a:srgbClr val="FEA02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solidFill>
                <a:schemeClr val="tx1"/>
              </a:solidFill>
            </a:endParaRPr>
          </a:p>
        </p:txBody>
      </p:sp>
      <p:sp>
        <p:nvSpPr>
          <p:cNvPr id="11" name="Flecha en U 10"/>
          <p:cNvSpPr/>
          <p:nvPr/>
        </p:nvSpPr>
        <p:spPr>
          <a:xfrm rot="5400000" flipV="1">
            <a:off x="697378" y="2506706"/>
            <a:ext cx="1260140" cy="728464"/>
          </a:xfrm>
          <a:prstGeom prst="uturnArrow">
            <a:avLst>
              <a:gd name="adj1" fmla="val 22153"/>
              <a:gd name="adj2" fmla="val 25000"/>
              <a:gd name="adj3" fmla="val 25000"/>
              <a:gd name="adj4" fmla="val 43750"/>
              <a:gd name="adj5" fmla="val 99671"/>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solidFill>
                <a:schemeClr val="tx1"/>
              </a:solidFill>
            </a:endParaRPr>
          </a:p>
        </p:txBody>
      </p:sp>
      <p:sp>
        <p:nvSpPr>
          <p:cNvPr id="12" name="Marcador de contenido 2"/>
          <p:cNvSpPr txBox="1">
            <a:spLocks/>
          </p:cNvSpPr>
          <p:nvPr/>
        </p:nvSpPr>
        <p:spPr>
          <a:xfrm>
            <a:off x="1691680" y="4077072"/>
            <a:ext cx="5184576" cy="792088"/>
          </a:xfrm>
          <a:prstGeom prst="rect">
            <a:avLst/>
          </a:prstGeom>
          <a:ln>
            <a:solidFill>
              <a:srgbClr val="FEA022"/>
            </a:solidFill>
          </a:ln>
        </p:spPr>
        <p:txBody>
          <a:bodyPr vert="horz" lIns="91440" tIns="45720" rIns="91440" bIns="45720" rtlCol="0">
            <a:normAutofit lnSpcReduction="1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dirty="0" smtClean="0"/>
              <a:t>Nuevo modo de existencia de lo popular</a:t>
            </a:r>
            <a:endParaRPr lang="es-ES" sz="2400" dirty="0"/>
          </a:p>
        </p:txBody>
      </p:sp>
      <p:sp>
        <p:nvSpPr>
          <p:cNvPr id="15" name="Marcador de contenido 2"/>
          <p:cNvSpPr txBox="1">
            <a:spLocks/>
          </p:cNvSpPr>
          <p:nvPr/>
        </p:nvSpPr>
        <p:spPr>
          <a:xfrm>
            <a:off x="1403648" y="5085184"/>
            <a:ext cx="5976664" cy="1484784"/>
          </a:xfrm>
          <a:prstGeom prst="rect">
            <a:avLst/>
          </a:prstGeom>
          <a:ln w="57150" cmpd="sng">
            <a:solidFill>
              <a:schemeClr val="accent1">
                <a:lumMod val="75000"/>
              </a:schemeClr>
            </a:solidFill>
          </a:ln>
        </p:spPr>
        <p:txBody>
          <a:bodyPr vert="horz" lIns="91440" tIns="45720" rIns="91440" bIns="45720" rtlCol="0">
            <a:normAutofit lnSpcReduction="1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dirty="0" smtClean="0"/>
              <a:t>La desarticulación del mundo popular como espacio de lo Otro, de las fuerzas de negación del modo de producción capitalista</a:t>
            </a:r>
            <a:endParaRPr lang="es-ES" sz="2400" dirty="0"/>
          </a:p>
        </p:txBody>
      </p:sp>
      <p:sp>
        <p:nvSpPr>
          <p:cNvPr id="16" name="Flecha abajo 15"/>
          <p:cNvSpPr/>
          <p:nvPr/>
        </p:nvSpPr>
        <p:spPr>
          <a:xfrm>
            <a:off x="3923928" y="3636640"/>
            <a:ext cx="512440" cy="440432"/>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42146855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635896" y="188640"/>
            <a:ext cx="2001416" cy="853988"/>
          </a:xfrm>
        </p:spPr>
        <p:txBody>
          <a:bodyPr>
            <a:normAutofit fontScale="90000"/>
          </a:bodyPr>
          <a:lstStyle/>
          <a:p>
            <a:pPr algn="ctr"/>
            <a:r>
              <a:rPr lang="es-ES" sz="4400" dirty="0" smtClean="0"/>
              <a:t>Masas</a:t>
            </a:r>
            <a:r>
              <a:rPr lang="es-ES" dirty="0" smtClean="0"/>
              <a:t/>
            </a:r>
            <a:br>
              <a:rPr lang="es-ES" dirty="0" smtClean="0"/>
            </a:br>
            <a:r>
              <a:rPr lang="es-ES" sz="2700" dirty="0" smtClean="0">
                <a:solidFill>
                  <a:schemeClr val="tx1"/>
                </a:solidFill>
              </a:rPr>
              <a:t>querían</a:t>
            </a:r>
            <a:endParaRPr lang="es-ES" dirty="0">
              <a:solidFill>
                <a:schemeClr val="tx1"/>
              </a:solidFill>
            </a:endParaRPr>
          </a:p>
        </p:txBody>
      </p:sp>
      <p:sp>
        <p:nvSpPr>
          <p:cNvPr id="3" name="Marcador de contenido 2"/>
          <p:cNvSpPr>
            <a:spLocks noGrp="1"/>
          </p:cNvSpPr>
          <p:nvPr>
            <p:ph idx="1"/>
          </p:nvPr>
        </p:nvSpPr>
        <p:spPr>
          <a:xfrm>
            <a:off x="3290664" y="2708920"/>
            <a:ext cx="2433464" cy="587159"/>
          </a:xfrm>
        </p:spPr>
        <p:txBody>
          <a:bodyPr>
            <a:normAutofit/>
          </a:bodyPr>
          <a:lstStyle/>
          <a:p>
            <a:pPr marL="45720" indent="0">
              <a:buNone/>
            </a:pPr>
            <a:r>
              <a:rPr lang="es-ES" sz="2800" b="1" dirty="0" smtClean="0"/>
              <a:t>Masificación</a:t>
            </a:r>
            <a:endParaRPr lang="es-ES" sz="2800" b="1" dirty="0"/>
          </a:p>
        </p:txBody>
      </p:sp>
      <p:sp>
        <p:nvSpPr>
          <p:cNvPr id="4" name="Título 1"/>
          <p:cNvSpPr txBox="1">
            <a:spLocks/>
          </p:cNvSpPr>
          <p:nvPr/>
        </p:nvSpPr>
        <p:spPr>
          <a:xfrm>
            <a:off x="986408" y="1540024"/>
            <a:ext cx="1569368" cy="504056"/>
          </a:xfrm>
          <a:prstGeom prst="rect">
            <a:avLst/>
          </a:prstGeom>
          <a:noFill/>
          <a:ln w="38100" cmpd="sng">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vert="horz" lIns="91440" tIns="45720" rIns="91440" bIns="45720" rtlCol="0" anchor="b">
            <a:normAutofit fontScale="97500" lnSpcReduction="10000"/>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 sz="3000" dirty="0" smtClean="0">
                <a:solidFill>
                  <a:srgbClr val="FFFFFF"/>
                </a:solidFill>
              </a:rPr>
              <a:t>trabajo</a:t>
            </a:r>
            <a:endParaRPr lang="es-ES" sz="3000" dirty="0">
              <a:solidFill>
                <a:srgbClr val="FFFFFF"/>
              </a:solidFill>
            </a:endParaRPr>
          </a:p>
        </p:txBody>
      </p:sp>
      <p:sp>
        <p:nvSpPr>
          <p:cNvPr id="5" name="Título 1"/>
          <p:cNvSpPr txBox="1">
            <a:spLocks/>
          </p:cNvSpPr>
          <p:nvPr/>
        </p:nvSpPr>
        <p:spPr>
          <a:xfrm>
            <a:off x="2714600" y="1556792"/>
            <a:ext cx="1569368" cy="504056"/>
          </a:xfrm>
          <a:prstGeom prst="rect">
            <a:avLst/>
          </a:prstGeom>
          <a:noFill/>
          <a:ln w="38100" cmpd="sng"/>
        </p:spPr>
        <p:style>
          <a:lnRef idx="2">
            <a:schemeClr val="accent6"/>
          </a:lnRef>
          <a:fillRef idx="1">
            <a:schemeClr val="lt1"/>
          </a:fillRef>
          <a:effectRef idx="0">
            <a:schemeClr val="accent6"/>
          </a:effectRef>
          <a:fontRef idx="minor">
            <a:schemeClr val="dk1"/>
          </a:fontRef>
        </p:style>
        <p:txBody>
          <a:bodyPr vert="horz" lIns="91440" tIns="45720" rIns="91440" bIns="45720" rtlCol="0" anchor="b">
            <a:normAutofit fontScale="97500" lnSpcReduction="10000"/>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 sz="3000" dirty="0" smtClean="0">
                <a:solidFill>
                  <a:srgbClr val="FFFFFF"/>
                </a:solidFill>
              </a:rPr>
              <a:t>salud</a:t>
            </a:r>
            <a:endParaRPr lang="es-ES" sz="3000" dirty="0">
              <a:solidFill>
                <a:srgbClr val="FFFFFF"/>
              </a:solidFill>
            </a:endParaRPr>
          </a:p>
        </p:txBody>
      </p:sp>
      <p:sp>
        <p:nvSpPr>
          <p:cNvPr id="6" name="Título 1"/>
          <p:cNvSpPr txBox="1">
            <a:spLocks/>
          </p:cNvSpPr>
          <p:nvPr/>
        </p:nvSpPr>
        <p:spPr>
          <a:xfrm>
            <a:off x="4429944" y="1556792"/>
            <a:ext cx="1942256" cy="504056"/>
          </a:xfrm>
          <a:prstGeom prst="rect">
            <a:avLst/>
          </a:prstGeom>
          <a:noFill/>
          <a:ln w="38100" cmpd="sng">
            <a:solidFill>
              <a:srgbClr val="6F9500"/>
            </a:solidFill>
          </a:ln>
        </p:spPr>
        <p:style>
          <a:lnRef idx="2">
            <a:schemeClr val="accent6"/>
          </a:lnRef>
          <a:fillRef idx="1">
            <a:schemeClr val="lt1"/>
          </a:fillRef>
          <a:effectRef idx="0">
            <a:schemeClr val="accent6"/>
          </a:effectRef>
          <a:fontRef idx="minor">
            <a:schemeClr val="dk1"/>
          </a:fontRef>
        </p:style>
        <p:txBody>
          <a:bodyPr vert="horz" lIns="91440" tIns="45720" rIns="91440" bIns="45720"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 sz="3000" dirty="0" smtClean="0">
                <a:solidFill>
                  <a:srgbClr val="FFFFFF"/>
                </a:solidFill>
              </a:rPr>
              <a:t>educación</a:t>
            </a:r>
            <a:endParaRPr lang="es-ES" sz="3000" dirty="0">
              <a:solidFill>
                <a:srgbClr val="FFFFFF"/>
              </a:solidFill>
            </a:endParaRPr>
          </a:p>
        </p:txBody>
      </p:sp>
      <p:sp>
        <p:nvSpPr>
          <p:cNvPr id="7" name="Título 1"/>
          <p:cNvSpPr txBox="1">
            <a:spLocks/>
          </p:cNvSpPr>
          <p:nvPr/>
        </p:nvSpPr>
        <p:spPr>
          <a:xfrm>
            <a:off x="6516216" y="1556792"/>
            <a:ext cx="1569368" cy="504056"/>
          </a:xfrm>
          <a:prstGeom prst="rect">
            <a:avLst/>
          </a:prstGeom>
          <a:noFill/>
          <a:ln w="38100" cmpd="sng"/>
        </p:spPr>
        <p:style>
          <a:lnRef idx="2">
            <a:schemeClr val="accent6"/>
          </a:lnRef>
          <a:fillRef idx="1">
            <a:schemeClr val="lt1"/>
          </a:fillRef>
          <a:effectRef idx="0">
            <a:schemeClr val="accent6"/>
          </a:effectRef>
          <a:fontRef idx="minor">
            <a:schemeClr val="dk1"/>
          </a:fontRef>
        </p:style>
        <p:txBody>
          <a:bodyPr vert="horz" lIns="91440" tIns="45720" rIns="91440" bIns="45720" rtlCol="0" anchor="b">
            <a:normAutofit fontScale="90000"/>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 sz="3000" dirty="0" smtClean="0">
                <a:solidFill>
                  <a:srgbClr val="FFFFFF"/>
                </a:solidFill>
              </a:rPr>
              <a:t>diversión</a:t>
            </a:r>
            <a:endParaRPr lang="es-ES" sz="3000" dirty="0">
              <a:solidFill>
                <a:srgbClr val="FFFFFF"/>
              </a:solidFill>
            </a:endParaRPr>
          </a:p>
        </p:txBody>
      </p:sp>
      <p:sp>
        <p:nvSpPr>
          <p:cNvPr id="9" name="Flecha derecha 8"/>
          <p:cNvSpPr/>
          <p:nvPr/>
        </p:nvSpPr>
        <p:spPr>
          <a:xfrm rot="8722314">
            <a:off x="2195655" y="728156"/>
            <a:ext cx="950912" cy="50299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Flecha derecha 9"/>
          <p:cNvSpPr/>
          <p:nvPr/>
        </p:nvSpPr>
        <p:spPr>
          <a:xfrm rot="7727267">
            <a:off x="3231893" y="984109"/>
            <a:ext cx="812360" cy="461283"/>
          </a:xfrm>
          <a:prstGeom prst="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s-ES"/>
          </a:p>
        </p:txBody>
      </p:sp>
      <p:sp>
        <p:nvSpPr>
          <p:cNvPr id="12" name="Flecha derecha 11"/>
          <p:cNvSpPr/>
          <p:nvPr/>
        </p:nvSpPr>
        <p:spPr>
          <a:xfrm rot="3266387">
            <a:off x="5231132" y="987582"/>
            <a:ext cx="812360" cy="46128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Flecha derecha 12"/>
          <p:cNvSpPr/>
          <p:nvPr/>
        </p:nvSpPr>
        <p:spPr>
          <a:xfrm rot="2844426">
            <a:off x="6259658" y="817414"/>
            <a:ext cx="950912" cy="502995"/>
          </a:xfrm>
          <a:prstGeom prst="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s-ES"/>
          </a:p>
        </p:txBody>
      </p:sp>
      <p:sp>
        <p:nvSpPr>
          <p:cNvPr id="16" name="Cerrar llave 15"/>
          <p:cNvSpPr/>
          <p:nvPr/>
        </p:nvSpPr>
        <p:spPr>
          <a:xfrm rot="5400000">
            <a:off x="4247963" y="-1575556"/>
            <a:ext cx="504056" cy="7776865"/>
          </a:xfrm>
          <a:prstGeom prst="rightBrace">
            <a:avLst/>
          </a:prstGeom>
          <a:ln w="57150" cmpd="sng"/>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
          </a:p>
        </p:txBody>
      </p:sp>
      <p:sp>
        <p:nvSpPr>
          <p:cNvPr id="17" name="Marcador de contenido 2"/>
          <p:cNvSpPr txBox="1">
            <a:spLocks/>
          </p:cNvSpPr>
          <p:nvPr/>
        </p:nvSpPr>
        <p:spPr>
          <a:xfrm>
            <a:off x="107504" y="3573016"/>
            <a:ext cx="2841575" cy="2996952"/>
          </a:xfrm>
          <a:prstGeom prst="rect">
            <a:avLst/>
          </a:prstGeom>
          <a:ln w="57150" cmpd="sng">
            <a:solidFill>
              <a:schemeClr val="accent1">
                <a:lumMod val="75000"/>
              </a:schemeClr>
            </a:solidFill>
          </a:ln>
        </p:spPr>
        <p:txBody>
          <a:bodyPr vert="horz" lIns="91440" tIns="45720" rIns="91440" bIns="45720" rtlCol="0">
            <a:normAutofit fontScale="85000" lnSpcReduction="1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b="1" dirty="0" smtClean="0"/>
              <a:t>Clases altas</a:t>
            </a:r>
          </a:p>
          <a:p>
            <a:pPr marL="45720" indent="0" algn="ctr">
              <a:buFont typeface="Wingdings" charset="2"/>
              <a:buNone/>
            </a:pPr>
            <a:r>
              <a:rPr lang="es-ES" sz="2400" dirty="0" smtClean="0"/>
              <a:t>Aprendieron a separar las demanda de las masas de la oferta masiva en bienes materiales y culturales “sin estilo”, por los que no podían sentir más que desprecio</a:t>
            </a:r>
            <a:endParaRPr lang="es-ES" sz="2400" dirty="0"/>
          </a:p>
        </p:txBody>
      </p:sp>
      <p:sp>
        <p:nvSpPr>
          <p:cNvPr id="18" name="Marcador de contenido 2"/>
          <p:cNvSpPr txBox="1">
            <a:spLocks/>
          </p:cNvSpPr>
          <p:nvPr/>
        </p:nvSpPr>
        <p:spPr>
          <a:xfrm>
            <a:off x="3180736" y="3573016"/>
            <a:ext cx="2770494" cy="2996952"/>
          </a:xfrm>
          <a:prstGeom prst="rect">
            <a:avLst/>
          </a:prstGeom>
          <a:ln w="57150" cmpd="sng">
            <a:solidFill>
              <a:schemeClr val="accent6"/>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b="1" dirty="0" smtClean="0"/>
              <a:t>Clases medias</a:t>
            </a:r>
          </a:p>
          <a:p>
            <a:pPr marL="45720" indent="0" algn="ctr">
              <a:buFont typeface="Wingdings" charset="2"/>
              <a:buNone/>
            </a:pPr>
            <a:r>
              <a:rPr lang="es-ES" sz="2400" dirty="0" smtClean="0"/>
              <a:t>P</a:t>
            </a:r>
            <a:r>
              <a:rPr lang="es-ES_tradnl" sz="2400" dirty="0" err="1"/>
              <a:t>o</a:t>
            </a:r>
            <a:r>
              <a:rPr lang="es-ES_tradnl" sz="2400" dirty="0" err="1" smtClean="0"/>
              <a:t>r</a:t>
            </a:r>
            <a:r>
              <a:rPr lang="es-ES_tradnl" sz="2400" dirty="0" smtClean="0"/>
              <a:t> más que lo querían no podían distanciarse, la masificación fue especialmente dolorosa</a:t>
            </a:r>
            <a:endParaRPr lang="es-ES" sz="2400" dirty="0"/>
          </a:p>
        </p:txBody>
      </p:sp>
      <p:sp>
        <p:nvSpPr>
          <p:cNvPr id="19" name="Marcador de contenido 2"/>
          <p:cNvSpPr txBox="1">
            <a:spLocks/>
          </p:cNvSpPr>
          <p:nvPr/>
        </p:nvSpPr>
        <p:spPr>
          <a:xfrm>
            <a:off x="6156176" y="3573016"/>
            <a:ext cx="2930442" cy="2996952"/>
          </a:xfrm>
          <a:prstGeom prst="rect">
            <a:avLst/>
          </a:prstGeom>
          <a:ln w="57150" cmpd="sng">
            <a:solidFill>
              <a:schemeClr val="accent1">
                <a:lumMod val="75000"/>
              </a:schemeClr>
            </a:solidFill>
          </a:ln>
        </p:spPr>
        <p:txBody>
          <a:bodyPr vert="horz" lIns="91440" tIns="45720" rIns="91440" bIns="45720" rtlCol="0">
            <a:normAutofit fontScale="85000" lnSpcReduction="1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b="1" dirty="0" smtClean="0"/>
              <a:t>Clases populares</a:t>
            </a:r>
          </a:p>
          <a:p>
            <a:pPr marL="45720" indent="0" algn="ctr">
              <a:buFont typeface="Wingdings" charset="2"/>
              <a:buNone/>
            </a:pPr>
            <a:r>
              <a:rPr lang="es-ES_tradnl" sz="2400" dirty="0" smtClean="0"/>
              <a:t>La masificación entrañó más ganancias que pérdidas. No sólo en ella estaba su posibilidad de supervivencia física, sino su posibilidad de acceso y ascenso cultural</a:t>
            </a:r>
            <a:endParaRPr lang="es-ES" sz="2400" dirty="0"/>
          </a:p>
        </p:txBody>
      </p:sp>
    </p:spTree>
    <p:extLst>
      <p:ext uri="{BB962C8B-B14F-4D97-AF65-F5344CB8AC3E}">
        <p14:creationId xmlns:p14="http://schemas.microsoft.com/office/powerpoint/2010/main" val="38057754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01547" y="548680"/>
            <a:ext cx="7315200" cy="1154097"/>
          </a:xfrm>
        </p:spPr>
        <p:txBody>
          <a:bodyPr>
            <a:noAutofit/>
          </a:bodyPr>
          <a:lstStyle/>
          <a:p>
            <a:r>
              <a:rPr lang="es-ES" sz="3600" b="1" dirty="0" smtClean="0">
                <a:solidFill>
                  <a:schemeClr val="accent1">
                    <a:lumMod val="90000"/>
                  </a:schemeClr>
                </a:solidFill>
              </a:rPr>
              <a:t>Propósitos de la Unidad de Aprendizaje</a:t>
            </a:r>
            <a:endParaRPr lang="es-ES" sz="3600" b="1" dirty="0">
              <a:solidFill>
                <a:schemeClr val="accent1">
                  <a:lumMod val="90000"/>
                </a:schemeClr>
              </a:solidFill>
            </a:endParaRPr>
          </a:p>
        </p:txBody>
      </p:sp>
      <p:sp>
        <p:nvSpPr>
          <p:cNvPr id="3" name="Marcador de contenido 2"/>
          <p:cNvSpPr>
            <a:spLocks noGrp="1"/>
          </p:cNvSpPr>
          <p:nvPr>
            <p:ph idx="1"/>
          </p:nvPr>
        </p:nvSpPr>
        <p:spPr>
          <a:xfrm>
            <a:off x="444347" y="2564904"/>
            <a:ext cx="8229600" cy="3002280"/>
          </a:xfrm>
        </p:spPr>
        <p:txBody>
          <a:bodyPr>
            <a:normAutofit fontScale="85000" lnSpcReduction="20000"/>
          </a:bodyPr>
          <a:lstStyle/>
          <a:p>
            <a:pPr algn="just"/>
            <a:r>
              <a:rPr lang="es-MX" sz="2400" dirty="0" smtClean="0"/>
              <a:t>Conocer  las  perspectivas  teóricas  y metodológicas  desarrolladas  en  Iberoamérica  a  partir  del  paradigma  de  la </a:t>
            </a:r>
            <a:r>
              <a:rPr lang="es-MX" sz="2400" dirty="0" err="1" smtClean="0"/>
              <a:t>massmediación</a:t>
            </a:r>
            <a:r>
              <a:rPr lang="es-MX" sz="2400" dirty="0" smtClean="0"/>
              <a:t>.</a:t>
            </a:r>
          </a:p>
          <a:p>
            <a:pPr marL="0" indent="0" algn="just">
              <a:buNone/>
            </a:pPr>
            <a:endParaRPr lang="es-MX" sz="2400" dirty="0" smtClean="0"/>
          </a:p>
          <a:p>
            <a:pPr algn="just"/>
            <a:r>
              <a:rPr lang="es-MX" sz="2400" dirty="0" smtClean="0"/>
              <a:t>Explicar las condiciones económicas, sociales, políticas y culturales en las que se pueden comprender los desplazamientos teóricos – metodológicos de la comunicación y la cultura.</a:t>
            </a:r>
          </a:p>
          <a:p>
            <a:pPr marL="0" indent="0" algn="just">
              <a:buNone/>
            </a:pPr>
            <a:endParaRPr lang="es-MX" sz="2400" dirty="0" smtClean="0"/>
          </a:p>
          <a:p>
            <a:pPr algn="just"/>
            <a:r>
              <a:rPr lang="es-MX" sz="2400" dirty="0" smtClean="0"/>
              <a:t>Caracterizar los modelos teóricos que explican, por una parte, la producción de mensajes, y por otro, su recepción desde el paradigma de las mediaciones.</a:t>
            </a:r>
          </a:p>
        </p:txBody>
      </p:sp>
    </p:spTree>
    <p:extLst>
      <p:ext uri="{BB962C8B-B14F-4D97-AF65-F5344CB8AC3E}">
        <p14:creationId xmlns:p14="http://schemas.microsoft.com/office/powerpoint/2010/main" val="27722168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03848" y="188640"/>
            <a:ext cx="2577480" cy="709972"/>
          </a:xfrm>
        </p:spPr>
        <p:txBody>
          <a:bodyPr/>
          <a:lstStyle/>
          <a:p>
            <a:pPr algn="ctr"/>
            <a:r>
              <a:rPr lang="es-ES" dirty="0" smtClean="0"/>
              <a:t>Masivo</a:t>
            </a:r>
            <a:endParaRPr lang="es-ES" dirty="0"/>
          </a:p>
        </p:txBody>
      </p:sp>
      <p:sp>
        <p:nvSpPr>
          <p:cNvPr id="5" name="Flecha izquierda y derecha 4"/>
          <p:cNvSpPr/>
          <p:nvPr/>
        </p:nvSpPr>
        <p:spPr>
          <a:xfrm>
            <a:off x="2771800" y="1340768"/>
            <a:ext cx="3672408" cy="1008112"/>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 name="Marcador de contenido 2"/>
          <p:cNvSpPr txBox="1">
            <a:spLocks/>
          </p:cNvSpPr>
          <p:nvPr/>
        </p:nvSpPr>
        <p:spPr>
          <a:xfrm>
            <a:off x="3131840" y="1556792"/>
            <a:ext cx="2770494" cy="432048"/>
          </a:xfrm>
          <a:prstGeom prst="rect">
            <a:avLst/>
          </a:prstGeom>
          <a:ln w="57150" cmpd="sng">
            <a:noFill/>
          </a:ln>
        </p:spPr>
        <p:txBody>
          <a:bodyPr vert="horz" lIns="91440" tIns="45720" rIns="91440" bIns="45720" rtlCol="0">
            <a:no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_tradnl" sz="2800" b="1" dirty="0" smtClean="0">
                <a:effectLst>
                  <a:outerShdw blurRad="63500" sx="102000" sy="102000" algn="ctr" rotWithShape="0">
                    <a:prstClr val="black">
                      <a:alpha val="40000"/>
                    </a:prstClr>
                  </a:outerShdw>
                </a:effectLst>
              </a:rPr>
              <a:t>Hibridación</a:t>
            </a:r>
            <a:endParaRPr lang="es-ES" sz="2800" dirty="0">
              <a:effectLst>
                <a:outerShdw blurRad="63500" sx="102000" sy="102000" algn="ctr" rotWithShape="0">
                  <a:prstClr val="black">
                    <a:alpha val="40000"/>
                  </a:prstClr>
                </a:outerShdw>
              </a:effectLst>
            </a:endParaRPr>
          </a:p>
        </p:txBody>
      </p:sp>
      <p:sp>
        <p:nvSpPr>
          <p:cNvPr id="6" name="Igual 5"/>
          <p:cNvSpPr/>
          <p:nvPr/>
        </p:nvSpPr>
        <p:spPr>
          <a:xfrm rot="5400000">
            <a:off x="4109002" y="898612"/>
            <a:ext cx="648072" cy="442156"/>
          </a:xfrm>
          <a:prstGeom prst="mathEqual">
            <a:avLst/>
          </a:prstGeom>
          <a:solidFill>
            <a:schemeClr val="accent6"/>
          </a:solidFill>
          <a:ln>
            <a:solidFill>
              <a:srgbClr val="FEA02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7" name="Marcador de contenido 2"/>
          <p:cNvSpPr txBox="1">
            <a:spLocks/>
          </p:cNvSpPr>
          <p:nvPr/>
        </p:nvSpPr>
        <p:spPr>
          <a:xfrm>
            <a:off x="251520" y="1418522"/>
            <a:ext cx="2051720" cy="482456"/>
          </a:xfrm>
          <a:prstGeom prst="rect">
            <a:avLst/>
          </a:prstGeom>
          <a:ln w="57150" cmpd="sng">
            <a:solidFill>
              <a:schemeClr val="accent1">
                <a:lumMod val="75000"/>
              </a:schemeClr>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_tradnl" sz="2400" b="1" dirty="0" smtClean="0"/>
              <a:t>Nacional</a:t>
            </a:r>
            <a:endParaRPr lang="es-ES" sz="2400" dirty="0"/>
          </a:p>
        </p:txBody>
      </p:sp>
      <p:sp>
        <p:nvSpPr>
          <p:cNvPr id="8" name="Marcador de contenido 2"/>
          <p:cNvSpPr txBox="1">
            <a:spLocks/>
          </p:cNvSpPr>
          <p:nvPr/>
        </p:nvSpPr>
        <p:spPr>
          <a:xfrm>
            <a:off x="6876256" y="1415691"/>
            <a:ext cx="2051720" cy="482456"/>
          </a:xfrm>
          <a:prstGeom prst="rect">
            <a:avLst/>
          </a:prstGeom>
          <a:ln w="57150" cmpd="sng">
            <a:solidFill>
              <a:schemeClr val="accent1">
                <a:lumMod val="75000"/>
              </a:schemeClr>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_tradnl" sz="2400" b="1" dirty="0" smtClean="0"/>
              <a:t>Extranjero</a:t>
            </a:r>
            <a:endParaRPr lang="es-ES" sz="2400" dirty="0"/>
          </a:p>
        </p:txBody>
      </p:sp>
      <p:sp>
        <p:nvSpPr>
          <p:cNvPr id="9" name="Marcador de contenido 2"/>
          <p:cNvSpPr txBox="1">
            <a:spLocks/>
          </p:cNvSpPr>
          <p:nvPr/>
        </p:nvSpPr>
        <p:spPr>
          <a:xfrm>
            <a:off x="107504" y="2082448"/>
            <a:ext cx="2592288" cy="482456"/>
          </a:xfrm>
          <a:prstGeom prst="rect">
            <a:avLst/>
          </a:prstGeom>
          <a:ln w="57150" cmpd="sng">
            <a:solidFill>
              <a:srgbClr val="FEA022"/>
            </a:solidFill>
          </a:ln>
        </p:spPr>
        <p:txBody>
          <a:bodyPr vert="horz" lIns="91440" tIns="45720" rIns="91440" bIns="45720" rtlCol="0">
            <a:normAutofit fontScale="85000" lnSpcReduction="1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_tradnl" sz="2400" b="1" dirty="0" smtClean="0"/>
              <a:t>Patetismo popular</a:t>
            </a:r>
            <a:endParaRPr lang="es-ES" sz="2400" dirty="0"/>
          </a:p>
        </p:txBody>
      </p:sp>
      <p:sp>
        <p:nvSpPr>
          <p:cNvPr id="10" name="Marcador de contenido 2"/>
          <p:cNvSpPr txBox="1">
            <a:spLocks/>
          </p:cNvSpPr>
          <p:nvPr/>
        </p:nvSpPr>
        <p:spPr>
          <a:xfrm>
            <a:off x="6516216" y="2082448"/>
            <a:ext cx="2592288" cy="482456"/>
          </a:xfrm>
          <a:prstGeom prst="rect">
            <a:avLst/>
          </a:prstGeom>
          <a:ln w="57150" cmpd="sng">
            <a:solidFill>
              <a:schemeClr val="accent6"/>
            </a:solidFill>
          </a:ln>
        </p:spPr>
        <p:txBody>
          <a:bodyPr vert="horz" lIns="91440" tIns="45720" rIns="91440" bIns="45720" rtlCol="0">
            <a:normAutofit fontScale="62500" lnSpcReduction="2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_tradnl" sz="2400" b="1" dirty="0" smtClean="0"/>
              <a:t>Preocupación burguesa por ascenso</a:t>
            </a:r>
            <a:endParaRPr lang="es-ES" sz="2400" dirty="0"/>
          </a:p>
        </p:txBody>
      </p:sp>
      <p:sp>
        <p:nvSpPr>
          <p:cNvPr id="11" name="Marcador de contenido 2"/>
          <p:cNvSpPr txBox="1">
            <a:spLocks/>
          </p:cNvSpPr>
          <p:nvPr/>
        </p:nvSpPr>
        <p:spPr>
          <a:xfrm>
            <a:off x="4788024" y="3428999"/>
            <a:ext cx="4139952" cy="3004310"/>
          </a:xfrm>
          <a:prstGeom prst="rect">
            <a:avLst/>
          </a:prstGeom>
          <a:ln w="57150" cmpd="sng">
            <a:solidFill>
              <a:schemeClr val="accent1">
                <a:lumMod val="75000"/>
              </a:schemeClr>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_tradnl" sz="1800" b="1" dirty="0" smtClean="0"/>
              <a:t>Una cultura esencialmente urbana, que “corrige” su marcado materialismo- lo que importa, lo que tiene valor es lo económico y lo que significa ascenso social- con el desborde de lo sentimental y lo pasional</a:t>
            </a:r>
            <a:endParaRPr lang="es-ES" sz="1800" dirty="0"/>
          </a:p>
        </p:txBody>
      </p:sp>
      <p:pic>
        <p:nvPicPr>
          <p:cNvPr id="3" name="Imagen 2"/>
          <p:cNvPicPr>
            <a:picLocks noChangeAspect="1"/>
          </p:cNvPicPr>
          <p:nvPr/>
        </p:nvPicPr>
        <p:blipFill>
          <a:blip r:embed="rId2"/>
          <a:stretch>
            <a:fillRect/>
          </a:stretch>
        </p:blipFill>
        <p:spPr>
          <a:xfrm>
            <a:off x="272039" y="3428999"/>
            <a:ext cx="4083937" cy="3008397"/>
          </a:xfrm>
          <a:prstGeom prst="rect">
            <a:avLst/>
          </a:prstGeom>
        </p:spPr>
      </p:pic>
      <p:sp>
        <p:nvSpPr>
          <p:cNvPr id="12" name="Rectángulo 11"/>
          <p:cNvSpPr/>
          <p:nvPr/>
        </p:nvSpPr>
        <p:spPr>
          <a:xfrm>
            <a:off x="2051720" y="4797152"/>
            <a:ext cx="432048" cy="28803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9869731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95736" y="-99392"/>
            <a:ext cx="1785392" cy="1154097"/>
          </a:xfrm>
        </p:spPr>
        <p:txBody>
          <a:bodyPr>
            <a:normAutofit/>
          </a:bodyPr>
          <a:lstStyle/>
          <a:p>
            <a:r>
              <a:rPr lang="es-ES" sz="4800" b="1" dirty="0" smtClean="0">
                <a:solidFill>
                  <a:schemeClr val="accent6"/>
                </a:solidFill>
              </a:rPr>
              <a:t>1930</a:t>
            </a:r>
            <a:endParaRPr lang="es-ES" sz="4800" b="1" dirty="0">
              <a:solidFill>
                <a:schemeClr val="accent6"/>
              </a:solidFill>
            </a:endParaRPr>
          </a:p>
        </p:txBody>
      </p:sp>
      <p:sp>
        <p:nvSpPr>
          <p:cNvPr id="3" name="Marcador de contenido 2"/>
          <p:cNvSpPr>
            <a:spLocks noGrp="1"/>
          </p:cNvSpPr>
          <p:nvPr>
            <p:ph idx="1"/>
          </p:nvPr>
        </p:nvSpPr>
        <p:spPr>
          <a:xfrm>
            <a:off x="827584" y="1700808"/>
            <a:ext cx="7315200" cy="1091215"/>
          </a:xfrm>
        </p:spPr>
        <p:txBody>
          <a:bodyPr>
            <a:normAutofit/>
          </a:bodyPr>
          <a:lstStyle/>
          <a:p>
            <a:pPr marL="45720" indent="0" algn="ctr">
              <a:buNone/>
            </a:pPr>
            <a:r>
              <a:rPr lang="es-ES" sz="2800" dirty="0" smtClean="0"/>
              <a:t>Experiencia de clase que nacionalizó a las grandes masas y les otorgó ciudadanía.</a:t>
            </a:r>
            <a:endParaRPr lang="es-ES" sz="2800" dirty="0"/>
          </a:p>
        </p:txBody>
      </p:sp>
      <p:sp>
        <p:nvSpPr>
          <p:cNvPr id="4" name="Título 1"/>
          <p:cNvSpPr txBox="1">
            <a:spLocks/>
          </p:cNvSpPr>
          <p:nvPr/>
        </p:nvSpPr>
        <p:spPr>
          <a:xfrm>
            <a:off x="4658816" y="-99392"/>
            <a:ext cx="1785392" cy="1154097"/>
          </a:xfrm>
          <a:prstGeom prst="rect">
            <a:avLst/>
          </a:prstGeom>
        </p:spPr>
        <p:txBody>
          <a:bodyPr vert="horz" lIns="91440" tIns="45720" rIns="91440" bIns="45720" rtlCol="0" anchor="b">
            <a:normAutofit fontScale="97500"/>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sz="4800" b="1" dirty="0" smtClean="0">
                <a:solidFill>
                  <a:schemeClr val="accent6"/>
                </a:solidFill>
              </a:rPr>
              <a:t>1960</a:t>
            </a:r>
            <a:endParaRPr lang="es-ES" sz="4800" b="1" dirty="0">
              <a:solidFill>
                <a:schemeClr val="accent6"/>
              </a:solidFill>
            </a:endParaRPr>
          </a:p>
        </p:txBody>
      </p:sp>
      <p:cxnSp>
        <p:nvCxnSpPr>
          <p:cNvPr id="6" name="Conector recto 5"/>
          <p:cNvCxnSpPr/>
          <p:nvPr/>
        </p:nvCxnSpPr>
        <p:spPr>
          <a:xfrm>
            <a:off x="4125144" y="620688"/>
            <a:ext cx="374848" cy="0"/>
          </a:xfrm>
          <a:prstGeom prst="line">
            <a:avLst/>
          </a:prstGeom>
          <a:ln w="127000" cmpd="sng">
            <a:solidFill>
              <a:schemeClr val="accent4"/>
            </a:solidFill>
          </a:ln>
        </p:spPr>
        <p:style>
          <a:lnRef idx="2">
            <a:schemeClr val="accent1"/>
          </a:lnRef>
          <a:fillRef idx="0">
            <a:schemeClr val="accent1"/>
          </a:fillRef>
          <a:effectRef idx="1">
            <a:schemeClr val="accent1"/>
          </a:effectRef>
          <a:fontRef idx="minor">
            <a:schemeClr val="tx1"/>
          </a:fontRef>
        </p:style>
      </p:cxnSp>
      <p:sp>
        <p:nvSpPr>
          <p:cNvPr id="8" name="Título 1"/>
          <p:cNvSpPr txBox="1">
            <a:spLocks/>
          </p:cNvSpPr>
          <p:nvPr/>
        </p:nvSpPr>
        <p:spPr>
          <a:xfrm>
            <a:off x="2339752" y="908720"/>
            <a:ext cx="4104456" cy="709972"/>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dist"/>
            <a:r>
              <a:rPr lang="es-ES" b="1" dirty="0" smtClean="0"/>
              <a:t>Populismo</a:t>
            </a:r>
            <a:endParaRPr lang="es-ES" b="1" dirty="0"/>
          </a:p>
        </p:txBody>
      </p:sp>
      <p:sp>
        <p:nvSpPr>
          <p:cNvPr id="9" name="Marcador de contenido 2"/>
          <p:cNvSpPr txBox="1">
            <a:spLocks/>
          </p:cNvSpPr>
          <p:nvPr/>
        </p:nvSpPr>
        <p:spPr>
          <a:xfrm>
            <a:off x="971600" y="2792023"/>
            <a:ext cx="6840760" cy="661882"/>
          </a:xfrm>
          <a:prstGeom prst="rect">
            <a:avLst/>
          </a:prstGeom>
          <a:ln>
            <a:solidFill>
              <a:schemeClr val="accent1">
                <a:lumMod val="75000"/>
              </a:schemeClr>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800" dirty="0" smtClean="0"/>
              <a:t>Doble interpelación moviliza a las masas</a:t>
            </a:r>
            <a:endParaRPr lang="es-ES" sz="2800" dirty="0"/>
          </a:p>
        </p:txBody>
      </p:sp>
      <p:sp>
        <p:nvSpPr>
          <p:cNvPr id="10" name="Marcador de contenido 2"/>
          <p:cNvSpPr txBox="1">
            <a:spLocks/>
          </p:cNvSpPr>
          <p:nvPr/>
        </p:nvSpPr>
        <p:spPr>
          <a:xfrm>
            <a:off x="1763688" y="3639670"/>
            <a:ext cx="2517398" cy="1301498"/>
          </a:xfrm>
          <a:prstGeom prst="rect">
            <a:avLst/>
          </a:prstGeom>
          <a:ln>
            <a:solidFill>
              <a:schemeClr val="accent1">
                <a:lumMod val="75000"/>
              </a:schemeClr>
            </a:solidFill>
          </a:ln>
        </p:spPr>
        <p:txBody>
          <a:bodyPr vert="horz" lIns="91440" tIns="45720" rIns="91440" bIns="45720" rtlCol="0">
            <a:normAutofit fontScale="85000" lnSpcReduction="1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800" dirty="0" smtClean="0"/>
              <a:t>Interpelación de clase percibida por una minoría</a:t>
            </a:r>
            <a:endParaRPr lang="es-ES" sz="2800" dirty="0"/>
          </a:p>
        </p:txBody>
      </p:sp>
      <p:sp>
        <p:nvSpPr>
          <p:cNvPr id="11" name="Marcador de contenido 2"/>
          <p:cNvSpPr txBox="1">
            <a:spLocks/>
          </p:cNvSpPr>
          <p:nvPr/>
        </p:nvSpPr>
        <p:spPr>
          <a:xfrm>
            <a:off x="4518542" y="3639670"/>
            <a:ext cx="2517398" cy="1301498"/>
          </a:xfrm>
          <a:prstGeom prst="rect">
            <a:avLst/>
          </a:prstGeom>
          <a:ln>
            <a:solidFill>
              <a:schemeClr val="accent1">
                <a:lumMod val="75000"/>
              </a:schemeClr>
            </a:solidFill>
          </a:ln>
        </p:spPr>
        <p:txBody>
          <a:bodyPr vert="horz" lIns="91440" tIns="45720" rIns="91440" bIns="45720" rtlCol="0">
            <a:normAutofit fontScale="85000" lnSpcReduction="2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_tradnl" sz="2800" dirty="0" smtClean="0"/>
              <a:t>Interpelación popular-nacional que alcanza a las mayorías</a:t>
            </a:r>
            <a:endParaRPr lang="es-ES" sz="2800" dirty="0"/>
          </a:p>
        </p:txBody>
      </p:sp>
      <p:sp>
        <p:nvSpPr>
          <p:cNvPr id="13" name="Flecha doblada hacia arriba 12"/>
          <p:cNvSpPr/>
          <p:nvPr/>
        </p:nvSpPr>
        <p:spPr>
          <a:xfrm rot="5400000">
            <a:off x="902734" y="3569875"/>
            <a:ext cx="960690" cy="678941"/>
          </a:xfrm>
          <a:prstGeom prst="ben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Flecha doblada hacia arriba 13"/>
          <p:cNvSpPr/>
          <p:nvPr/>
        </p:nvSpPr>
        <p:spPr>
          <a:xfrm rot="5400000" flipV="1">
            <a:off x="6926373" y="3575711"/>
            <a:ext cx="960690" cy="667268"/>
          </a:xfrm>
          <a:prstGeom prst="ben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6" name="Marcador de contenido 2"/>
          <p:cNvSpPr txBox="1">
            <a:spLocks/>
          </p:cNvSpPr>
          <p:nvPr/>
        </p:nvSpPr>
        <p:spPr>
          <a:xfrm>
            <a:off x="1069507" y="5157192"/>
            <a:ext cx="6840760" cy="1440160"/>
          </a:xfrm>
          <a:prstGeom prst="rect">
            <a:avLst/>
          </a:prstGeom>
          <a:ln>
            <a:solidFill>
              <a:schemeClr val="accent6"/>
            </a:solidFill>
          </a:ln>
        </p:spPr>
        <p:txBody>
          <a:bodyPr vert="horz" lIns="91440" tIns="45720" rIns="91440" bIns="45720" rtlCol="0">
            <a:normAutofit fontScale="77500" lnSpcReduction="2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800" dirty="0" smtClean="0"/>
              <a:t>Rol peculiar de los medios masivos, construyeron su discurso en la base a la continuidad del imaginario de masa con la memoria narrativa, escénica e iconográfica popular en la propuesta de una imaginería y una sensibilidad nacional</a:t>
            </a:r>
            <a:endParaRPr lang="es-ES" sz="2800" dirty="0"/>
          </a:p>
        </p:txBody>
      </p:sp>
    </p:spTree>
    <p:extLst>
      <p:ext uri="{BB962C8B-B14F-4D97-AF65-F5344CB8AC3E}">
        <p14:creationId xmlns:p14="http://schemas.microsoft.com/office/powerpoint/2010/main" val="30850730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noGrp="1"/>
          </p:cNvSpPr>
          <p:nvPr>
            <p:ph type="title"/>
          </p:nvPr>
        </p:nvSpPr>
        <p:spPr>
          <a:xfrm>
            <a:off x="914400" y="5017572"/>
            <a:ext cx="5529808" cy="1293592"/>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 sz="3600" dirty="0" smtClean="0">
                <a:solidFill>
                  <a:schemeClr val="accent6">
                    <a:lumMod val="60000"/>
                    <a:lumOff val="40000"/>
                  </a:schemeClr>
                </a:solidFill>
              </a:rPr>
              <a:t>Los medios masivos en la formación de las culturas nacionales</a:t>
            </a:r>
            <a:endParaRPr lang="es-ES" sz="3600" dirty="0">
              <a:solidFill>
                <a:schemeClr val="accent6">
                  <a:lumMod val="60000"/>
                  <a:lumOff val="40000"/>
                </a:schemeClr>
              </a:solidFill>
            </a:endParaRPr>
          </a:p>
        </p:txBody>
      </p:sp>
      <p:sp>
        <p:nvSpPr>
          <p:cNvPr id="7" name="Marcador de texto 6"/>
          <p:cNvSpPr>
            <a:spLocks noGrp="1"/>
          </p:cNvSpPr>
          <p:nvPr>
            <p:ph type="body" idx="1"/>
          </p:nvPr>
        </p:nvSpPr>
        <p:spPr>
          <a:xfrm>
            <a:off x="827584" y="3429000"/>
            <a:ext cx="1209328" cy="1098439"/>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normAutofit fontScale="92500" lnSpcReduction="20000"/>
          </a:bodyPr>
          <a:lstStyle/>
          <a:p>
            <a:pPr algn="ctr"/>
            <a:r>
              <a:rPr lang="es-ES" sz="5400" b="1" dirty="0"/>
              <a:t>c</a:t>
            </a:r>
            <a:endParaRPr lang="es-ES" sz="6000" b="1" dirty="0"/>
          </a:p>
        </p:txBody>
      </p:sp>
      <p:sp>
        <p:nvSpPr>
          <p:cNvPr id="8" name="AutoShape 2" descr="Resultado de imagen para xew mexic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9" name="Imagen 8"/>
          <p:cNvPicPr>
            <a:picLocks noChangeAspect="1"/>
          </p:cNvPicPr>
          <p:nvPr/>
        </p:nvPicPr>
        <p:blipFill>
          <a:blip r:embed="rId2"/>
          <a:stretch>
            <a:fillRect/>
          </a:stretch>
        </p:blipFill>
        <p:spPr>
          <a:xfrm>
            <a:off x="889137" y="231804"/>
            <a:ext cx="2939008" cy="2952129"/>
          </a:xfrm>
          <a:prstGeom prst="rect">
            <a:avLst/>
          </a:prstGeom>
        </p:spPr>
      </p:pic>
      <p:pic>
        <p:nvPicPr>
          <p:cNvPr id="11" name="Imagen 10"/>
          <p:cNvPicPr>
            <a:picLocks noChangeAspect="1"/>
          </p:cNvPicPr>
          <p:nvPr/>
        </p:nvPicPr>
        <p:blipFill>
          <a:blip r:embed="rId3"/>
          <a:stretch>
            <a:fillRect/>
          </a:stretch>
        </p:blipFill>
        <p:spPr>
          <a:xfrm>
            <a:off x="4355976" y="231804"/>
            <a:ext cx="3681760" cy="2771981"/>
          </a:xfrm>
          <a:prstGeom prst="rect">
            <a:avLst/>
          </a:prstGeom>
        </p:spPr>
      </p:pic>
      <p:pic>
        <p:nvPicPr>
          <p:cNvPr id="12" name="Imagen 11"/>
          <p:cNvPicPr>
            <a:picLocks noChangeAspect="1"/>
          </p:cNvPicPr>
          <p:nvPr/>
        </p:nvPicPr>
        <p:blipFill>
          <a:blip r:embed="rId4"/>
          <a:stretch>
            <a:fillRect/>
          </a:stretch>
        </p:blipFill>
        <p:spPr>
          <a:xfrm>
            <a:off x="6804248" y="3573016"/>
            <a:ext cx="1800225" cy="2543175"/>
          </a:xfrm>
          <a:prstGeom prst="rect">
            <a:avLst/>
          </a:prstGeom>
        </p:spPr>
      </p:pic>
    </p:spTree>
    <p:extLst>
      <p:ext uri="{BB962C8B-B14F-4D97-AF65-F5344CB8AC3E}">
        <p14:creationId xmlns:p14="http://schemas.microsoft.com/office/powerpoint/2010/main" val="33882844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8751" y="1039672"/>
            <a:ext cx="7315200" cy="1154097"/>
          </a:xfrm>
        </p:spPr>
        <p:txBody>
          <a:bodyPr>
            <a:noAutofit/>
          </a:bodyPr>
          <a:lstStyle/>
          <a:p>
            <a:pPr algn="ctr"/>
            <a:r>
              <a:rPr lang="es-ES" dirty="0" smtClean="0"/>
              <a:t>Medios masivos de comunicación</a:t>
            </a:r>
            <a:endParaRPr lang="es-ES" dirty="0"/>
          </a:p>
        </p:txBody>
      </p:sp>
      <p:sp>
        <p:nvSpPr>
          <p:cNvPr id="3" name="Marcador de contenido 2"/>
          <p:cNvSpPr>
            <a:spLocks noGrp="1"/>
          </p:cNvSpPr>
          <p:nvPr>
            <p:ph idx="1"/>
          </p:nvPr>
        </p:nvSpPr>
        <p:spPr>
          <a:xfrm>
            <a:off x="1130424" y="2193769"/>
            <a:ext cx="6753944" cy="875191"/>
          </a:xfrm>
        </p:spPr>
        <p:txBody>
          <a:bodyPr>
            <a:normAutofit/>
          </a:bodyPr>
          <a:lstStyle/>
          <a:p>
            <a:pPr marL="45720" indent="0" algn="ctr">
              <a:buNone/>
            </a:pPr>
            <a:r>
              <a:rPr lang="es-ES" sz="2400" dirty="0" smtClean="0"/>
              <a:t>Discurso de masas donde lo nacional-popular se hizo reconocible por la mayoría</a:t>
            </a:r>
            <a:endParaRPr lang="es-ES" sz="2400" dirty="0"/>
          </a:p>
        </p:txBody>
      </p:sp>
      <p:sp>
        <p:nvSpPr>
          <p:cNvPr id="6" name="Marcador de contenido 2"/>
          <p:cNvSpPr txBox="1">
            <a:spLocks/>
          </p:cNvSpPr>
          <p:nvPr/>
        </p:nvSpPr>
        <p:spPr>
          <a:xfrm>
            <a:off x="1293895" y="3573016"/>
            <a:ext cx="6753944" cy="2736304"/>
          </a:xfrm>
          <a:prstGeom prst="rect">
            <a:avLst/>
          </a:prstGeom>
          <a:ln>
            <a:solidFill>
              <a:srgbClr val="94C600"/>
            </a:solidFill>
          </a:ln>
        </p:spPr>
        <p:txBody>
          <a:bodyPr vert="horz" lIns="91440" tIns="45720" rIns="91440" bIns="45720" rtlCol="0">
            <a:no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800" dirty="0" smtClean="0"/>
              <a:t>Construir su historia desde los procesos culturales en cuanto articuladores de las prácticas de comunicación- hegemónicas y subalternas- con los movimientos sociales</a:t>
            </a:r>
            <a:endParaRPr lang="es-ES" sz="2800" dirty="0"/>
          </a:p>
        </p:txBody>
      </p:sp>
      <p:sp>
        <p:nvSpPr>
          <p:cNvPr id="8" name="Flecha abajo 7"/>
          <p:cNvSpPr/>
          <p:nvPr/>
        </p:nvSpPr>
        <p:spPr>
          <a:xfrm>
            <a:off x="4283968" y="3068960"/>
            <a:ext cx="432048" cy="50405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2782337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4400" y="390618"/>
            <a:ext cx="7315200" cy="1154097"/>
          </a:xfrm>
        </p:spPr>
        <p:txBody>
          <a:bodyPr>
            <a:normAutofit fontScale="90000"/>
          </a:bodyPr>
          <a:lstStyle/>
          <a:p>
            <a:pPr algn="ctr"/>
            <a:r>
              <a:rPr lang="es-ES" dirty="0" smtClean="0"/>
              <a:t>Implantación de los medios y construcción de lo masivo en AL</a:t>
            </a:r>
            <a:endParaRPr lang="es-ES" dirty="0"/>
          </a:p>
        </p:txBody>
      </p:sp>
      <p:sp>
        <p:nvSpPr>
          <p:cNvPr id="3" name="Marcador de contenido 2"/>
          <p:cNvSpPr>
            <a:spLocks noGrp="1"/>
          </p:cNvSpPr>
          <p:nvPr>
            <p:ph idx="1"/>
          </p:nvPr>
        </p:nvSpPr>
        <p:spPr>
          <a:xfrm>
            <a:off x="107504" y="2564904"/>
            <a:ext cx="4536504" cy="3899527"/>
          </a:xfrm>
        </p:spPr>
        <p:txBody>
          <a:bodyPr>
            <a:normAutofit lnSpcReduction="10000"/>
          </a:bodyPr>
          <a:lstStyle/>
          <a:p>
            <a:pPr algn="just"/>
            <a:r>
              <a:rPr lang="es-ES" dirty="0" smtClean="0"/>
              <a:t>Búsqueda de eficacia y sentido social en el modo de apropiación y reconocimiento de ellos y de las mismas masas.</a:t>
            </a:r>
          </a:p>
          <a:p>
            <a:pPr marL="45720" indent="0" algn="just">
              <a:buNone/>
            </a:pPr>
            <a:endParaRPr lang="es-ES" dirty="0" smtClean="0"/>
          </a:p>
          <a:p>
            <a:pPr algn="just"/>
            <a:r>
              <a:rPr lang="es-ES" dirty="0" smtClean="0"/>
              <a:t>Capacidad de hacerse voceros de la interpelación que desde el populismo convertía a las masas en pueblo y al pueblo en Nación.</a:t>
            </a:r>
          </a:p>
          <a:p>
            <a:pPr marL="45720" indent="0" algn="just">
              <a:buNone/>
            </a:pPr>
            <a:endParaRPr lang="es-ES" dirty="0" smtClean="0"/>
          </a:p>
          <a:p>
            <a:pPr algn="just"/>
            <a:r>
              <a:rPr lang="es-ES" dirty="0" smtClean="0"/>
              <a:t>Transmutar la</a:t>
            </a:r>
            <a:r>
              <a:rPr lang="es-ES" i="1" dirty="0" smtClean="0"/>
              <a:t> idea </a:t>
            </a:r>
            <a:r>
              <a:rPr lang="es-ES" dirty="0" smtClean="0"/>
              <a:t>política de Nación</a:t>
            </a:r>
            <a:r>
              <a:rPr lang="es-ES" i="1" dirty="0" smtClean="0"/>
              <a:t> </a:t>
            </a:r>
            <a:r>
              <a:rPr lang="es-ES" dirty="0" smtClean="0"/>
              <a:t>en </a:t>
            </a:r>
            <a:r>
              <a:rPr lang="es-ES" i="1" dirty="0" smtClean="0"/>
              <a:t>vivencia.</a:t>
            </a:r>
            <a:endParaRPr lang="es-ES" dirty="0" smtClean="0"/>
          </a:p>
        </p:txBody>
      </p:sp>
      <p:sp>
        <p:nvSpPr>
          <p:cNvPr id="4" name="Título 1"/>
          <p:cNvSpPr txBox="1">
            <a:spLocks/>
          </p:cNvSpPr>
          <p:nvPr/>
        </p:nvSpPr>
        <p:spPr>
          <a:xfrm>
            <a:off x="914400" y="1700808"/>
            <a:ext cx="2865512" cy="717212"/>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b="1" dirty="0" smtClean="0">
                <a:solidFill>
                  <a:schemeClr val="accent6"/>
                </a:solidFill>
              </a:rPr>
              <a:t>1930-1960</a:t>
            </a:r>
            <a:endParaRPr lang="es-ES" b="1" dirty="0">
              <a:solidFill>
                <a:schemeClr val="accent6"/>
              </a:solidFill>
            </a:endParaRPr>
          </a:p>
        </p:txBody>
      </p:sp>
      <p:pic>
        <p:nvPicPr>
          <p:cNvPr id="6" name="Imagen 5"/>
          <p:cNvPicPr>
            <a:picLocks noChangeAspect="1"/>
          </p:cNvPicPr>
          <p:nvPr/>
        </p:nvPicPr>
        <p:blipFill>
          <a:blip r:embed="rId2"/>
          <a:stretch>
            <a:fillRect/>
          </a:stretch>
        </p:blipFill>
        <p:spPr>
          <a:xfrm>
            <a:off x="5010060" y="2708920"/>
            <a:ext cx="3829116" cy="2868141"/>
          </a:xfrm>
          <a:prstGeom prst="rect">
            <a:avLst/>
          </a:prstGeom>
        </p:spPr>
      </p:pic>
    </p:spTree>
    <p:extLst>
      <p:ext uri="{BB962C8B-B14F-4D97-AF65-F5344CB8AC3E}">
        <p14:creationId xmlns:p14="http://schemas.microsoft.com/office/powerpoint/2010/main" val="33066628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4400" y="390618"/>
            <a:ext cx="7315200" cy="1154097"/>
          </a:xfrm>
        </p:spPr>
        <p:txBody>
          <a:bodyPr>
            <a:normAutofit fontScale="90000"/>
          </a:bodyPr>
          <a:lstStyle/>
          <a:p>
            <a:pPr algn="ctr"/>
            <a:r>
              <a:rPr lang="es-ES" dirty="0" smtClean="0"/>
              <a:t>Implantación de los medios y construcción de lo masivo en AL</a:t>
            </a:r>
            <a:endParaRPr lang="es-ES" dirty="0"/>
          </a:p>
        </p:txBody>
      </p:sp>
      <p:sp>
        <p:nvSpPr>
          <p:cNvPr id="5" name="Título 1"/>
          <p:cNvSpPr txBox="1">
            <a:spLocks/>
          </p:cNvSpPr>
          <p:nvPr/>
        </p:nvSpPr>
        <p:spPr>
          <a:xfrm>
            <a:off x="5580112" y="1709876"/>
            <a:ext cx="2865512" cy="717212"/>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b="1" dirty="0" smtClean="0">
                <a:solidFill>
                  <a:schemeClr val="accent6"/>
                </a:solidFill>
              </a:rPr>
              <a:t>1960…</a:t>
            </a:r>
            <a:endParaRPr lang="es-ES" b="1" dirty="0">
              <a:solidFill>
                <a:schemeClr val="accent6"/>
              </a:solidFill>
            </a:endParaRPr>
          </a:p>
        </p:txBody>
      </p:sp>
      <p:sp>
        <p:nvSpPr>
          <p:cNvPr id="7" name="Marcador de contenido 2"/>
          <p:cNvSpPr txBox="1">
            <a:spLocks/>
          </p:cNvSpPr>
          <p:nvPr/>
        </p:nvSpPr>
        <p:spPr>
          <a:xfrm>
            <a:off x="4355976" y="2564738"/>
            <a:ext cx="4536504" cy="3899527"/>
          </a:xfrm>
          <a:prstGeom prst="rect">
            <a:avLst/>
          </a:prstGeom>
        </p:spPr>
        <p:txBody>
          <a:bodyPr vert="horz" lIns="91440" tIns="45720" rIns="91440" bIns="45720" rtlCol="0">
            <a:normAutofit fontScale="85000" lnSpcReduction="1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algn="just"/>
            <a:r>
              <a:rPr lang="es-ES" dirty="0" smtClean="0"/>
              <a:t>Modelo de sustitución de importaciones llega a “los límites de su coexistencia con los sectores arcaicos de la sociedad”. </a:t>
            </a:r>
          </a:p>
          <a:p>
            <a:pPr marL="45720" indent="0" algn="just">
              <a:buNone/>
            </a:pPr>
            <a:endParaRPr lang="es-ES" dirty="0" smtClean="0"/>
          </a:p>
          <a:p>
            <a:pPr algn="just"/>
            <a:r>
              <a:rPr lang="es-ES" dirty="0" smtClean="0"/>
              <a:t>Los medios se ven desplazados de su función política y el dispositivo económico se apodera de ellos.</a:t>
            </a:r>
          </a:p>
          <a:p>
            <a:pPr marL="45720" indent="0" algn="just">
              <a:buNone/>
            </a:pPr>
            <a:endParaRPr lang="es-ES" dirty="0" smtClean="0"/>
          </a:p>
          <a:p>
            <a:pPr algn="just"/>
            <a:r>
              <a:rPr lang="es-ES" dirty="0" smtClean="0"/>
              <a:t>Intereses privados por manejar la educación y la cultura. </a:t>
            </a:r>
          </a:p>
          <a:p>
            <a:pPr marL="45720" indent="0" algn="just">
              <a:buNone/>
            </a:pPr>
            <a:endParaRPr lang="es-ES" dirty="0" smtClean="0"/>
          </a:p>
          <a:p>
            <a:pPr algn="just"/>
            <a:r>
              <a:rPr lang="es-ES" dirty="0" smtClean="0"/>
              <a:t>Ideología vertebradora de un discurso de masa, que tiene por función hacer soñar a los pobres el mismo sueño que los ricos.</a:t>
            </a:r>
          </a:p>
          <a:p>
            <a:pPr algn="just"/>
            <a:endParaRPr lang="es-ES" dirty="0" smtClean="0"/>
          </a:p>
        </p:txBody>
      </p:sp>
      <p:pic>
        <p:nvPicPr>
          <p:cNvPr id="8" name="Imagen 7"/>
          <p:cNvPicPr>
            <a:picLocks noChangeAspect="1"/>
          </p:cNvPicPr>
          <p:nvPr/>
        </p:nvPicPr>
        <p:blipFill>
          <a:blip r:embed="rId2"/>
          <a:stretch>
            <a:fillRect/>
          </a:stretch>
        </p:blipFill>
        <p:spPr>
          <a:xfrm>
            <a:off x="241068" y="2924944"/>
            <a:ext cx="3936180" cy="2736304"/>
          </a:xfrm>
          <a:prstGeom prst="rect">
            <a:avLst/>
          </a:prstGeom>
        </p:spPr>
      </p:pic>
    </p:spTree>
    <p:extLst>
      <p:ext uri="{BB962C8B-B14F-4D97-AF65-F5344CB8AC3E}">
        <p14:creationId xmlns:p14="http://schemas.microsoft.com/office/powerpoint/2010/main" val="347246837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914400" y="1052736"/>
            <a:ext cx="2950936" cy="569377"/>
          </a:xfrm>
        </p:spPr>
        <p:txBody>
          <a:bodyPr/>
          <a:lstStyle/>
          <a:p>
            <a:r>
              <a:rPr lang="es-MX" dirty="0" smtClean="0"/>
              <a:t>Pausa #1</a:t>
            </a:r>
            <a:endParaRPr lang="es-MX" dirty="0"/>
          </a:p>
        </p:txBody>
      </p:sp>
      <p:sp>
        <p:nvSpPr>
          <p:cNvPr id="5" name="Marcador de contenido 4"/>
          <p:cNvSpPr>
            <a:spLocks noGrp="1"/>
          </p:cNvSpPr>
          <p:nvPr>
            <p:ph idx="1"/>
          </p:nvPr>
        </p:nvSpPr>
        <p:spPr/>
        <p:txBody>
          <a:bodyPr>
            <a:noAutofit/>
          </a:bodyPr>
          <a:lstStyle/>
          <a:p>
            <a:pPr algn="just"/>
            <a:r>
              <a:rPr lang="es-MX" sz="2400" dirty="0" smtClean="0"/>
              <a:t>Para comprender la relevancia histórica y presente de la articulación entre la Comunicación en todos sus niveles y procesos (no solo la mediática) con la cultura en América Latina y en México específicamente se precisa reconocer las matrices históricas del concepto de </a:t>
            </a:r>
            <a:r>
              <a:rPr lang="es-MX" sz="2400" i="1" dirty="0" err="1" smtClean="0"/>
              <a:t>massmediación</a:t>
            </a:r>
            <a:r>
              <a:rPr lang="es-MX" sz="2400" dirty="0" smtClean="0"/>
              <a:t>.</a:t>
            </a:r>
          </a:p>
        </p:txBody>
      </p:sp>
      <p:sp>
        <p:nvSpPr>
          <p:cNvPr id="6" name="Marcador de texto 5"/>
          <p:cNvSpPr>
            <a:spLocks noGrp="1"/>
          </p:cNvSpPr>
          <p:nvPr>
            <p:ph type="body" sz="half" idx="2"/>
          </p:nvPr>
        </p:nvSpPr>
        <p:spPr>
          <a:xfrm>
            <a:off x="914400" y="1826709"/>
            <a:ext cx="2950936" cy="592041"/>
          </a:xfrm>
        </p:spPr>
        <p:txBody>
          <a:bodyPr>
            <a:normAutofit/>
          </a:bodyPr>
          <a:lstStyle/>
          <a:p>
            <a:r>
              <a:rPr lang="es-MX" sz="2000" dirty="0" smtClean="0"/>
              <a:t>Recordemos que:</a:t>
            </a:r>
            <a:endParaRPr lang="es-MX" sz="2000" dirty="0"/>
          </a:p>
        </p:txBody>
      </p:sp>
      <p:pic>
        <p:nvPicPr>
          <p:cNvPr id="7" name="Imagen 6"/>
          <p:cNvPicPr>
            <a:picLocks noChangeAspect="1"/>
          </p:cNvPicPr>
          <p:nvPr/>
        </p:nvPicPr>
        <p:blipFill>
          <a:blip r:embed="rId2"/>
          <a:stretch>
            <a:fillRect/>
          </a:stretch>
        </p:blipFill>
        <p:spPr>
          <a:xfrm>
            <a:off x="467544" y="3284984"/>
            <a:ext cx="3275563" cy="2179738"/>
          </a:xfrm>
          <a:prstGeom prst="rect">
            <a:avLst/>
          </a:prstGeom>
        </p:spPr>
      </p:pic>
    </p:spTree>
    <p:extLst>
      <p:ext uri="{BB962C8B-B14F-4D97-AF65-F5344CB8AC3E}">
        <p14:creationId xmlns:p14="http://schemas.microsoft.com/office/powerpoint/2010/main" val="360664766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27584" y="381164"/>
            <a:ext cx="2950936" cy="569377"/>
          </a:xfrm>
        </p:spPr>
        <p:txBody>
          <a:bodyPr/>
          <a:lstStyle/>
          <a:p>
            <a:r>
              <a:rPr lang="es-MX" dirty="0" smtClean="0"/>
              <a:t>Pausa #1</a:t>
            </a:r>
            <a:endParaRPr lang="es-MX" dirty="0"/>
          </a:p>
        </p:txBody>
      </p:sp>
      <p:sp>
        <p:nvSpPr>
          <p:cNvPr id="5" name="Marcador de contenido 4"/>
          <p:cNvSpPr>
            <a:spLocks noGrp="1"/>
          </p:cNvSpPr>
          <p:nvPr>
            <p:ph idx="1"/>
          </p:nvPr>
        </p:nvSpPr>
        <p:spPr>
          <a:xfrm>
            <a:off x="4021752" y="1340768"/>
            <a:ext cx="4207848" cy="4476614"/>
          </a:xfrm>
        </p:spPr>
        <p:txBody>
          <a:bodyPr>
            <a:noAutofit/>
          </a:bodyPr>
          <a:lstStyle/>
          <a:p>
            <a:pPr algn="just"/>
            <a:r>
              <a:rPr lang="es-MX" sz="1600" dirty="0" smtClean="0"/>
              <a:t>Tres fenómenos ayudan a explicar la configuración sociocultural de la </a:t>
            </a:r>
            <a:r>
              <a:rPr lang="es-MX" sz="1600" i="1" dirty="0" err="1" smtClean="0"/>
              <a:t>massmediación</a:t>
            </a:r>
            <a:r>
              <a:rPr lang="es-MX" sz="1600" i="1" dirty="0" smtClean="0"/>
              <a:t> </a:t>
            </a:r>
            <a:r>
              <a:rPr lang="es-MX" sz="1600" dirty="0" smtClean="0"/>
              <a:t>latinoamericana:</a:t>
            </a:r>
          </a:p>
          <a:p>
            <a:pPr marL="45720" indent="0" algn="just">
              <a:buNone/>
            </a:pPr>
            <a:endParaRPr lang="es-MX" sz="1600" dirty="0" smtClean="0"/>
          </a:p>
          <a:p>
            <a:pPr lvl="1" algn="just"/>
            <a:r>
              <a:rPr lang="es-MX" sz="1400" dirty="0" smtClean="0"/>
              <a:t>El destiempo entre Estado y Nación: la base de la diversidad, el mestizaje y las desigualdades que todavía explican la relación social y de poder entre los agentes comunicantes.</a:t>
            </a:r>
          </a:p>
          <a:p>
            <a:pPr marL="320040" lvl="1" indent="0" algn="just">
              <a:buNone/>
            </a:pPr>
            <a:endParaRPr lang="es-MX" sz="1400" dirty="0" smtClean="0"/>
          </a:p>
          <a:p>
            <a:pPr lvl="1" algn="just"/>
            <a:r>
              <a:rPr lang="es-MX" sz="1400" dirty="0" smtClean="0"/>
              <a:t>La emergencia de los movimientos sociales y el populismo como desviación política y proyecto cultural, que se sustentaron en la masificación demográfica y la homogenización cultural como proyecto de Estado.</a:t>
            </a:r>
          </a:p>
          <a:p>
            <a:pPr marL="320040" lvl="1" indent="0" algn="just">
              <a:buNone/>
            </a:pPr>
            <a:endParaRPr lang="es-MX" sz="1400" dirty="0" smtClean="0"/>
          </a:p>
          <a:p>
            <a:pPr lvl="1" algn="just"/>
            <a:r>
              <a:rPr lang="es-MX" sz="1400" dirty="0" smtClean="0"/>
              <a:t>Y de mayor interés para los estudiosos de la Comunicación: el papel crucial que jugaron los medios de comunicación masivos y emergentes en la primera mitad del siglo XX, cumpliendo una función política y cultural, y en la segunda mitad de la centuria como enclaves ideológicos y comerciales.</a:t>
            </a:r>
            <a:endParaRPr lang="es-MX" sz="1400" dirty="0"/>
          </a:p>
        </p:txBody>
      </p:sp>
      <p:sp>
        <p:nvSpPr>
          <p:cNvPr id="6" name="Marcador de texto 5"/>
          <p:cNvSpPr>
            <a:spLocks noGrp="1"/>
          </p:cNvSpPr>
          <p:nvPr>
            <p:ph type="body" sz="half" idx="2"/>
          </p:nvPr>
        </p:nvSpPr>
        <p:spPr>
          <a:xfrm>
            <a:off x="899592" y="1152759"/>
            <a:ext cx="2950936" cy="376017"/>
          </a:xfrm>
        </p:spPr>
        <p:txBody>
          <a:bodyPr>
            <a:normAutofit/>
          </a:bodyPr>
          <a:lstStyle/>
          <a:p>
            <a:r>
              <a:rPr lang="es-MX" sz="1800" dirty="0" smtClean="0"/>
              <a:t>Recordemos que:</a:t>
            </a:r>
            <a:endParaRPr lang="es-MX" sz="1800" dirty="0"/>
          </a:p>
        </p:txBody>
      </p:sp>
      <p:pic>
        <p:nvPicPr>
          <p:cNvPr id="2" name="Imagen 1"/>
          <p:cNvPicPr>
            <a:picLocks noChangeAspect="1"/>
          </p:cNvPicPr>
          <p:nvPr/>
        </p:nvPicPr>
        <p:blipFill>
          <a:blip r:embed="rId2"/>
          <a:stretch>
            <a:fillRect/>
          </a:stretch>
        </p:blipFill>
        <p:spPr>
          <a:xfrm>
            <a:off x="2168231" y="4695359"/>
            <a:ext cx="1817199" cy="1817199"/>
          </a:xfrm>
          <a:prstGeom prst="rect">
            <a:avLst/>
          </a:prstGeom>
        </p:spPr>
      </p:pic>
      <p:pic>
        <p:nvPicPr>
          <p:cNvPr id="3" name="Imagen 2"/>
          <p:cNvPicPr>
            <a:picLocks noChangeAspect="1"/>
          </p:cNvPicPr>
          <p:nvPr/>
        </p:nvPicPr>
        <p:blipFill>
          <a:blip r:embed="rId3"/>
          <a:stretch>
            <a:fillRect/>
          </a:stretch>
        </p:blipFill>
        <p:spPr>
          <a:xfrm>
            <a:off x="771780" y="1899024"/>
            <a:ext cx="3100074" cy="2322063"/>
          </a:xfrm>
          <a:prstGeom prst="rect">
            <a:avLst/>
          </a:prstGeom>
        </p:spPr>
      </p:pic>
    </p:spTree>
    <p:extLst>
      <p:ext uri="{BB962C8B-B14F-4D97-AF65-F5344CB8AC3E}">
        <p14:creationId xmlns:p14="http://schemas.microsoft.com/office/powerpoint/2010/main" val="20405187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914400" y="548680"/>
            <a:ext cx="7315200" cy="1154097"/>
          </a:xfrm>
        </p:spPr>
        <p:txBody>
          <a:bodyPr>
            <a:normAutofit fontScale="90000"/>
          </a:bodyPr>
          <a:lstStyle/>
          <a:p>
            <a:r>
              <a:rPr lang="es-MX" dirty="0" smtClean="0"/>
              <a:t>Actividades de aprendizaje sugeridas</a:t>
            </a:r>
            <a:endParaRPr lang="es-MX" dirty="0"/>
          </a:p>
        </p:txBody>
      </p:sp>
      <p:sp>
        <p:nvSpPr>
          <p:cNvPr id="6" name="Marcador de contenido 5"/>
          <p:cNvSpPr>
            <a:spLocks noGrp="1"/>
          </p:cNvSpPr>
          <p:nvPr>
            <p:ph idx="1"/>
          </p:nvPr>
        </p:nvSpPr>
        <p:spPr/>
        <p:txBody>
          <a:bodyPr/>
          <a:lstStyle/>
          <a:p>
            <a:pPr marL="502920" indent="-457200" algn="just">
              <a:buFont typeface="+mj-lt"/>
              <a:buAutoNum type="arabicPeriod"/>
            </a:pPr>
            <a:r>
              <a:rPr lang="es-MX" dirty="0" smtClean="0"/>
              <a:t>Como tarea individual identifiquen elementos discursivos del proyecto de identidad nacional de la primera mitad del siglo XX en México. Traigan evidencias a clase (imágenes, textos, secuencias de películas o clips de programas de radio –todo se puede encontrar en internet-) y en equipo hagan un análisis del cómo se transmitió la idea de la Nación, el Estado y la cultura. Reflexionen sobre los aspectos de ese discurso </a:t>
            </a:r>
            <a:r>
              <a:rPr lang="es-MX" dirty="0" err="1" smtClean="0"/>
              <a:t>identitario</a:t>
            </a:r>
            <a:r>
              <a:rPr lang="es-MX" dirty="0" smtClean="0"/>
              <a:t> que todavía pueden reconocerse en el sistema educativo nacional y en los medios de comunicación.</a:t>
            </a:r>
            <a:endParaRPr lang="es-MX" dirty="0"/>
          </a:p>
        </p:txBody>
      </p:sp>
    </p:spTree>
    <p:extLst>
      <p:ext uri="{BB962C8B-B14F-4D97-AF65-F5344CB8AC3E}">
        <p14:creationId xmlns:p14="http://schemas.microsoft.com/office/powerpoint/2010/main" val="30810137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914400" y="548680"/>
            <a:ext cx="7315200" cy="1154097"/>
          </a:xfrm>
        </p:spPr>
        <p:txBody>
          <a:bodyPr>
            <a:normAutofit fontScale="90000"/>
          </a:bodyPr>
          <a:lstStyle/>
          <a:p>
            <a:r>
              <a:rPr lang="es-MX" dirty="0" smtClean="0"/>
              <a:t>Actividades de aprendizaje sugeridas</a:t>
            </a:r>
            <a:endParaRPr lang="es-MX" dirty="0"/>
          </a:p>
        </p:txBody>
      </p:sp>
      <p:sp>
        <p:nvSpPr>
          <p:cNvPr id="6" name="Marcador de contenido 5"/>
          <p:cNvSpPr>
            <a:spLocks noGrp="1"/>
          </p:cNvSpPr>
          <p:nvPr>
            <p:ph idx="1"/>
          </p:nvPr>
        </p:nvSpPr>
        <p:spPr/>
        <p:txBody>
          <a:bodyPr/>
          <a:lstStyle/>
          <a:p>
            <a:pPr marL="502920" indent="-457200" algn="just">
              <a:buFont typeface="+mj-lt"/>
              <a:buAutoNum type="arabicPeriod" startAt="2"/>
            </a:pPr>
            <a:r>
              <a:rPr lang="es-MX" dirty="0" smtClean="0"/>
              <a:t>Elaboren un mapa mental en el que identifiquen las principales características de los medios de comunicación latinoamericanos en relación con el discurso sobre la identidad nacional, la pertenencia cultural y las prácticas sociales que se destacan como “propias”. Pongan atención a los dispositivos discursivos sobre las diferencias sociales, la diversidad étnica, la masificación y comercialización de los rasgos culturales.</a:t>
            </a:r>
            <a:endParaRPr lang="es-MX" dirty="0"/>
          </a:p>
        </p:txBody>
      </p:sp>
    </p:spTree>
    <p:extLst>
      <p:ext uri="{BB962C8B-B14F-4D97-AF65-F5344CB8AC3E}">
        <p14:creationId xmlns:p14="http://schemas.microsoft.com/office/powerpoint/2010/main" val="7971668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5576" y="548680"/>
            <a:ext cx="7315200" cy="866065"/>
          </a:xfrm>
        </p:spPr>
        <p:txBody>
          <a:bodyPr/>
          <a:lstStyle/>
          <a:p>
            <a:r>
              <a:rPr lang="es-ES" b="1" dirty="0" smtClean="0">
                <a:solidFill>
                  <a:schemeClr val="accent1">
                    <a:lumMod val="90000"/>
                  </a:schemeClr>
                </a:solidFill>
              </a:rPr>
              <a:t>Objetivo de aprendizaje</a:t>
            </a:r>
            <a:endParaRPr lang="es-ES" b="1" dirty="0">
              <a:solidFill>
                <a:schemeClr val="accent1">
                  <a:lumMod val="90000"/>
                </a:schemeClr>
              </a:solidFill>
            </a:endParaRPr>
          </a:p>
        </p:txBody>
      </p:sp>
      <p:sp>
        <p:nvSpPr>
          <p:cNvPr id="3" name="Marcador de contenido 2"/>
          <p:cNvSpPr>
            <a:spLocks noGrp="1"/>
          </p:cNvSpPr>
          <p:nvPr>
            <p:ph idx="1"/>
          </p:nvPr>
        </p:nvSpPr>
        <p:spPr>
          <a:xfrm>
            <a:off x="439055" y="2564904"/>
            <a:ext cx="8229600" cy="2349231"/>
          </a:xfrm>
        </p:spPr>
        <p:txBody>
          <a:bodyPr>
            <a:normAutofit/>
          </a:bodyPr>
          <a:lstStyle/>
          <a:p>
            <a:pPr algn="just"/>
            <a:r>
              <a:rPr lang="es-MX" sz="2400" dirty="0" smtClean="0"/>
              <a:t>Reconocer el proceso de mediación entre la cultura de élite, la popular y la masiva para proyectar sobre contextos socioculturales presentes y futuros las implicaciones de la </a:t>
            </a:r>
            <a:r>
              <a:rPr lang="es-MX" sz="2400" i="1" dirty="0" err="1" smtClean="0"/>
              <a:t>massmediación</a:t>
            </a:r>
            <a:r>
              <a:rPr lang="es-MX" sz="2400" dirty="0" smtClean="0"/>
              <a:t> como problemáticas emergentes del campo de la comunicación.</a:t>
            </a:r>
            <a:endParaRPr lang="es-ES" sz="2400" dirty="0"/>
          </a:p>
        </p:txBody>
      </p:sp>
    </p:spTree>
    <p:extLst>
      <p:ext uri="{BB962C8B-B14F-4D97-AF65-F5344CB8AC3E}">
        <p14:creationId xmlns:p14="http://schemas.microsoft.com/office/powerpoint/2010/main" val="42335727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r>
              <a:rPr lang="es-MX" dirty="0" smtClean="0"/>
              <a:t>Historia y sentido de los medios de comunicación en AL</a:t>
            </a:r>
            <a:endParaRPr lang="es-MX" dirty="0"/>
          </a:p>
        </p:txBody>
      </p:sp>
      <p:sp>
        <p:nvSpPr>
          <p:cNvPr id="5" name="Marcador de texto 4"/>
          <p:cNvSpPr>
            <a:spLocks noGrp="1"/>
          </p:cNvSpPr>
          <p:nvPr>
            <p:ph type="body" idx="1"/>
          </p:nvPr>
        </p:nvSpPr>
        <p:spPr/>
        <p:txBody>
          <a:bodyPr/>
          <a:lstStyle/>
          <a:p>
            <a:r>
              <a:rPr lang="es-MX" i="1" dirty="0" err="1" smtClean="0"/>
              <a:t>Massmediación</a:t>
            </a:r>
            <a:r>
              <a:rPr lang="es-MX" i="1" dirty="0" smtClean="0"/>
              <a:t> </a:t>
            </a:r>
            <a:r>
              <a:rPr lang="es-MX" dirty="0" smtClean="0"/>
              <a:t>y </a:t>
            </a:r>
            <a:r>
              <a:rPr lang="es-MX" dirty="0" smtClean="0"/>
              <a:t>cultura. Parte 1.</a:t>
            </a:r>
            <a:endParaRPr lang="es-MX" i="1" dirty="0"/>
          </a:p>
        </p:txBody>
      </p:sp>
    </p:spTree>
    <p:extLst>
      <p:ext uri="{BB962C8B-B14F-4D97-AF65-F5344CB8AC3E}">
        <p14:creationId xmlns:p14="http://schemas.microsoft.com/office/powerpoint/2010/main" val="139248746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8520" y="-171400"/>
            <a:ext cx="9144000" cy="1154097"/>
          </a:xfrm>
        </p:spPr>
        <p:txBody>
          <a:bodyPr>
            <a:noAutofit/>
          </a:bodyPr>
          <a:lstStyle/>
          <a:p>
            <a:pPr algn="ctr"/>
            <a:r>
              <a:rPr lang="es-ES" dirty="0" smtClean="0"/>
              <a:t>Un cine a la imagen de un pueblo</a:t>
            </a:r>
            <a:endParaRPr lang="es-ES" dirty="0"/>
          </a:p>
        </p:txBody>
      </p:sp>
      <p:sp>
        <p:nvSpPr>
          <p:cNvPr id="3" name="Marcador de contenido 2"/>
          <p:cNvSpPr>
            <a:spLocks noGrp="1"/>
          </p:cNvSpPr>
          <p:nvPr>
            <p:ph idx="1"/>
          </p:nvPr>
        </p:nvSpPr>
        <p:spPr>
          <a:xfrm>
            <a:off x="914400" y="1340768"/>
            <a:ext cx="7315200" cy="947199"/>
          </a:xfrm>
          <a:ln>
            <a:solidFill>
              <a:schemeClr val="accent6"/>
            </a:solidFill>
          </a:ln>
        </p:spPr>
        <p:txBody>
          <a:bodyPr/>
          <a:lstStyle/>
          <a:p>
            <a:pPr marL="45720" indent="0">
              <a:buNone/>
            </a:pPr>
            <a:r>
              <a:rPr lang="es-ES" dirty="0" smtClean="0"/>
              <a:t>Fue hasta 1950 el medio que vertebra la cultura de masas; para la cultura de masas en Latinoamérica </a:t>
            </a:r>
            <a:r>
              <a:rPr lang="es-ES" u="sng" dirty="0" smtClean="0"/>
              <a:t>el cine mexicano</a:t>
            </a:r>
            <a:r>
              <a:rPr lang="es-ES" dirty="0" smtClean="0"/>
              <a:t>. </a:t>
            </a:r>
            <a:endParaRPr lang="es-ES" dirty="0"/>
          </a:p>
        </p:txBody>
      </p:sp>
      <p:sp>
        <p:nvSpPr>
          <p:cNvPr id="4" name="Marcador de contenido 2"/>
          <p:cNvSpPr txBox="1">
            <a:spLocks/>
          </p:cNvSpPr>
          <p:nvPr/>
        </p:nvSpPr>
        <p:spPr>
          <a:xfrm>
            <a:off x="1066800" y="2924944"/>
            <a:ext cx="7315200" cy="947199"/>
          </a:xfrm>
          <a:prstGeom prst="rect">
            <a:avLst/>
          </a:prstGeom>
          <a:ln>
            <a:solidFill>
              <a:schemeClr val="accent6"/>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buFont typeface="Wingdings" charset="2"/>
              <a:buNone/>
            </a:pPr>
            <a:r>
              <a:rPr lang="es-ES" dirty="0" smtClean="0"/>
              <a:t>El público veía la posibilidad de experimentar, de adoptar nuevos hábitos y de ver reiterados códigos de costumbre.</a:t>
            </a:r>
            <a:endParaRPr lang="es-ES" dirty="0"/>
          </a:p>
        </p:txBody>
      </p:sp>
      <p:sp>
        <p:nvSpPr>
          <p:cNvPr id="5" name="Marcador de contenido 2"/>
          <p:cNvSpPr txBox="1">
            <a:spLocks/>
          </p:cNvSpPr>
          <p:nvPr/>
        </p:nvSpPr>
        <p:spPr>
          <a:xfrm>
            <a:off x="539552" y="4077073"/>
            <a:ext cx="8208912" cy="648072"/>
          </a:xfrm>
          <a:prstGeom prst="rect">
            <a:avLst/>
          </a:prstGeom>
          <a:ln w="76200" cmpd="sng">
            <a:solidFill>
              <a:srgbClr val="94C600"/>
            </a:solidFill>
          </a:ln>
        </p:spPr>
        <p:txBody>
          <a:bodyPr vert="horz" lIns="91440" tIns="45720" rIns="91440" bIns="45720" rtlCol="0">
            <a:no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800" dirty="0" smtClean="0"/>
              <a:t>No se accedió al cine a soñar: se fue a aprender</a:t>
            </a:r>
            <a:endParaRPr lang="es-ES" sz="2800" dirty="0"/>
          </a:p>
        </p:txBody>
      </p:sp>
      <p:sp>
        <p:nvSpPr>
          <p:cNvPr id="6" name="Flecha abajo 5"/>
          <p:cNvSpPr/>
          <p:nvPr/>
        </p:nvSpPr>
        <p:spPr>
          <a:xfrm>
            <a:off x="4283968" y="2287967"/>
            <a:ext cx="720080" cy="636977"/>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s-ES"/>
          </a:p>
        </p:txBody>
      </p:sp>
      <p:sp>
        <p:nvSpPr>
          <p:cNvPr id="7" name="Marcador de contenido 2"/>
          <p:cNvSpPr txBox="1">
            <a:spLocks/>
          </p:cNvSpPr>
          <p:nvPr/>
        </p:nvSpPr>
        <p:spPr>
          <a:xfrm>
            <a:off x="1066800" y="5157192"/>
            <a:ext cx="7315200" cy="1368152"/>
          </a:xfrm>
          <a:prstGeom prst="rect">
            <a:avLst/>
          </a:prstGeom>
          <a:ln>
            <a:solidFill>
              <a:schemeClr val="accent6"/>
            </a:solidFill>
          </a:ln>
        </p:spPr>
        <p:txBody>
          <a:bodyPr vert="horz" lIns="91440" tIns="45720" rIns="91440" bIns="45720" rtlCol="0">
            <a:no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dirty="0" smtClean="0"/>
              <a:t>Constitución de esa nueva experiencia cultural, que es la popular urbana: él va a ser su </a:t>
            </a:r>
            <a:r>
              <a:rPr lang="es-ES" sz="2400" b="1" dirty="0" smtClean="0"/>
              <a:t>primer “lenguaje”.</a:t>
            </a:r>
            <a:endParaRPr lang="es-ES" sz="2400" b="1" dirty="0"/>
          </a:p>
        </p:txBody>
      </p:sp>
    </p:spTree>
    <p:extLst>
      <p:ext uri="{BB962C8B-B14F-4D97-AF65-F5344CB8AC3E}">
        <p14:creationId xmlns:p14="http://schemas.microsoft.com/office/powerpoint/2010/main" val="177195257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4400" y="116632"/>
            <a:ext cx="7315200" cy="1070013"/>
          </a:xfrm>
        </p:spPr>
        <p:txBody>
          <a:bodyPr>
            <a:normAutofit/>
          </a:bodyPr>
          <a:lstStyle/>
          <a:p>
            <a:pPr algn="ctr"/>
            <a:r>
              <a:rPr lang="es-ES" sz="2800" dirty="0" smtClean="0">
                <a:solidFill>
                  <a:schemeClr val="accent6"/>
                </a:solidFill>
              </a:rPr>
              <a:t>El cine va a conectar con el hambre de las masas por hacerse visibles socialmente</a:t>
            </a:r>
            <a:endParaRPr lang="es-ES" sz="2800" dirty="0">
              <a:solidFill>
                <a:schemeClr val="accent6"/>
              </a:solidFill>
            </a:endParaRPr>
          </a:p>
        </p:txBody>
      </p:sp>
      <p:sp>
        <p:nvSpPr>
          <p:cNvPr id="3" name="Marcador de contenido 2"/>
          <p:cNvSpPr>
            <a:spLocks noGrp="1"/>
          </p:cNvSpPr>
          <p:nvPr>
            <p:ph idx="1"/>
          </p:nvPr>
        </p:nvSpPr>
        <p:spPr>
          <a:xfrm>
            <a:off x="755576" y="1833729"/>
            <a:ext cx="7690048" cy="515151"/>
          </a:xfrm>
          <a:ln w="38100" cmpd="sng">
            <a:solidFill>
              <a:schemeClr val="accent1">
                <a:lumMod val="75000"/>
              </a:schemeClr>
            </a:solidFill>
          </a:ln>
        </p:spPr>
        <p:txBody>
          <a:bodyPr>
            <a:normAutofit/>
          </a:bodyPr>
          <a:lstStyle/>
          <a:p>
            <a:pPr marL="45720" indent="0" algn="ctr">
              <a:buNone/>
            </a:pPr>
            <a:r>
              <a:rPr lang="es-ES" sz="2400" b="1" dirty="0" smtClean="0"/>
              <a:t>Se le pone imagen y voz a la “identidad nacional”</a:t>
            </a:r>
            <a:endParaRPr lang="es-ES" sz="2400" b="1" dirty="0"/>
          </a:p>
        </p:txBody>
      </p:sp>
      <p:sp>
        <p:nvSpPr>
          <p:cNvPr id="4" name="Marcador de contenido 2"/>
          <p:cNvSpPr txBox="1">
            <a:spLocks/>
          </p:cNvSpPr>
          <p:nvPr/>
        </p:nvSpPr>
        <p:spPr>
          <a:xfrm>
            <a:off x="1066800" y="3501008"/>
            <a:ext cx="7315200" cy="3096344"/>
          </a:xfrm>
          <a:prstGeom prst="rect">
            <a:avLst/>
          </a:prstGeom>
          <a:ln>
            <a:solidFill>
              <a:schemeClr val="accent6"/>
            </a:solidFill>
          </a:ln>
        </p:spPr>
        <p:txBody>
          <a:bodyPr vert="horz" lIns="91440" tIns="45720" rIns="91440" bIns="45720" rtlCol="0">
            <a:no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3200" dirty="0" smtClean="0"/>
              <a:t>En el cine la gente </a:t>
            </a:r>
            <a:r>
              <a:rPr lang="es-ES" sz="3200" i="1" dirty="0" smtClean="0"/>
              <a:t>se reconoce, </a:t>
            </a:r>
            <a:r>
              <a:rPr lang="es-ES" sz="3200" dirty="0" smtClean="0"/>
              <a:t>con un reconocimiento que no es pasivo sino que lo </a:t>
            </a:r>
            <a:r>
              <a:rPr lang="es-ES" sz="3200" i="1" dirty="0" smtClean="0"/>
              <a:t>transforma; </a:t>
            </a:r>
            <a:r>
              <a:rPr lang="es-ES" sz="3200" dirty="0" smtClean="0"/>
              <a:t>y para un pueblo que viene de la Revolución eso significa que </a:t>
            </a:r>
            <a:r>
              <a:rPr lang="es-ES" sz="3200" i="1" dirty="0" smtClean="0"/>
              <a:t>apaciguarse</a:t>
            </a:r>
            <a:r>
              <a:rPr lang="es-ES" sz="3200" dirty="0" smtClean="0"/>
              <a:t>, </a:t>
            </a:r>
            <a:r>
              <a:rPr lang="es-ES" sz="3200" i="1" dirty="0" smtClean="0"/>
              <a:t>resignarse</a:t>
            </a:r>
            <a:r>
              <a:rPr lang="es-ES" sz="3200" dirty="0" smtClean="0"/>
              <a:t> y “</a:t>
            </a:r>
            <a:r>
              <a:rPr lang="es-ES" sz="3200" i="1" dirty="0" smtClean="0"/>
              <a:t>encumbrarse</a:t>
            </a:r>
            <a:r>
              <a:rPr lang="es-ES" sz="3200" dirty="0" smtClean="0"/>
              <a:t> secretamente”.</a:t>
            </a:r>
            <a:endParaRPr lang="es-ES" sz="3200" dirty="0"/>
          </a:p>
        </p:txBody>
      </p:sp>
      <p:sp>
        <p:nvSpPr>
          <p:cNvPr id="5" name="Marcador de contenido 2"/>
          <p:cNvSpPr txBox="1">
            <a:spLocks/>
          </p:cNvSpPr>
          <p:nvPr/>
        </p:nvSpPr>
        <p:spPr>
          <a:xfrm>
            <a:off x="1066800" y="2841841"/>
            <a:ext cx="7315200" cy="659167"/>
          </a:xfrm>
          <a:prstGeom prst="rect">
            <a:avLst/>
          </a:prstGeom>
          <a:ln/>
        </p:spPr>
        <p:style>
          <a:lnRef idx="1">
            <a:schemeClr val="accent6"/>
          </a:lnRef>
          <a:fillRef idx="3">
            <a:schemeClr val="accent6"/>
          </a:fillRef>
          <a:effectRef idx="2">
            <a:schemeClr val="accent6"/>
          </a:effectRef>
          <a:fontRef idx="minor">
            <a:schemeClr val="lt1"/>
          </a:fontRef>
        </p:style>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b="1" dirty="0" smtClean="0"/>
              <a:t>Monsiváis y la secuencia de los cinco verbos.</a:t>
            </a:r>
            <a:endParaRPr lang="es-ES" sz="2400" b="1" dirty="0"/>
          </a:p>
        </p:txBody>
      </p:sp>
    </p:spTree>
    <p:extLst>
      <p:ext uri="{BB962C8B-B14F-4D97-AF65-F5344CB8AC3E}">
        <p14:creationId xmlns:p14="http://schemas.microsoft.com/office/powerpoint/2010/main" val="301522700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rotWithShape="1">
          <a:blip r:embed="rId2"/>
          <a:srcRect b="3447"/>
          <a:stretch/>
        </p:blipFill>
        <p:spPr>
          <a:xfrm>
            <a:off x="641538" y="908720"/>
            <a:ext cx="7206005" cy="5472608"/>
          </a:xfrm>
          <a:prstGeom prst="rect">
            <a:avLst/>
          </a:prstGeom>
        </p:spPr>
      </p:pic>
    </p:spTree>
    <p:extLst>
      <p:ext uri="{BB962C8B-B14F-4D97-AF65-F5344CB8AC3E}">
        <p14:creationId xmlns:p14="http://schemas.microsoft.com/office/powerpoint/2010/main" val="24715179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97987" y="114663"/>
            <a:ext cx="7315200" cy="1154097"/>
          </a:xfrm>
        </p:spPr>
        <p:txBody>
          <a:bodyPr>
            <a:normAutofit fontScale="90000"/>
          </a:bodyPr>
          <a:lstStyle/>
          <a:p>
            <a:pPr algn="ctr"/>
            <a:r>
              <a:rPr lang="es-ES" dirty="0" smtClean="0"/>
              <a:t>Tres tipos diferentes de dispositivos</a:t>
            </a:r>
            <a:endParaRPr lang="es-ES" dirty="0"/>
          </a:p>
        </p:txBody>
      </p:sp>
      <p:sp>
        <p:nvSpPr>
          <p:cNvPr id="3" name="Marcador de contenido 2"/>
          <p:cNvSpPr>
            <a:spLocks noGrp="1"/>
          </p:cNvSpPr>
          <p:nvPr>
            <p:ph idx="1"/>
          </p:nvPr>
        </p:nvSpPr>
        <p:spPr>
          <a:xfrm>
            <a:off x="34819" y="2636912"/>
            <a:ext cx="2952328" cy="4104456"/>
          </a:xfrm>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marL="45720" indent="0" algn="ctr">
              <a:buNone/>
            </a:pPr>
            <a:r>
              <a:rPr lang="es-ES" dirty="0" smtClean="0"/>
              <a:t>Cine como puesta en escena y legitimación de gestos, peculiaridades lingüísticas y paradigmas sentimentales propios.</a:t>
            </a:r>
          </a:p>
          <a:p>
            <a:pPr marL="45720" indent="0" algn="ctr">
              <a:buNone/>
            </a:pPr>
            <a:r>
              <a:rPr lang="es-ES" sz="2400" b="1" dirty="0" smtClean="0"/>
              <a:t>Es el cine enseñando a la gente a “ser mexicano”.</a:t>
            </a:r>
          </a:p>
        </p:txBody>
      </p:sp>
      <p:sp>
        <p:nvSpPr>
          <p:cNvPr id="6" name="Marcador de contenido 2"/>
          <p:cNvSpPr txBox="1">
            <a:spLocks/>
          </p:cNvSpPr>
          <p:nvPr/>
        </p:nvSpPr>
        <p:spPr>
          <a:xfrm>
            <a:off x="3131840" y="2636912"/>
            <a:ext cx="2952328" cy="41044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lt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lt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lt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lt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lt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9pPr>
          </a:lstStyle>
          <a:p>
            <a:pPr marL="45720" indent="0" algn="ctr">
              <a:buFont typeface="Wingdings" charset="2"/>
              <a:buNone/>
            </a:pPr>
            <a:r>
              <a:rPr lang="es-ES" dirty="0" smtClean="0"/>
              <a:t>Para que el pueblo pueda verse hay que poner la nacionalidad a su alcance, es decir, bien abajo.</a:t>
            </a:r>
          </a:p>
          <a:p>
            <a:pPr marL="45720" indent="0" algn="ctr">
              <a:buFont typeface="Wingdings" charset="2"/>
              <a:buNone/>
            </a:pPr>
            <a:r>
              <a:rPr lang="es-ES" sz="2400" b="1" dirty="0" smtClean="0"/>
              <a:t>Lo nacional es lo irresponsable, o holgazán, lo borracho … </a:t>
            </a:r>
            <a:r>
              <a:rPr lang="es-ES" sz="2400" b="1" u="sng" dirty="0" smtClean="0"/>
              <a:t>la humillación.</a:t>
            </a:r>
          </a:p>
        </p:txBody>
      </p:sp>
      <p:sp>
        <p:nvSpPr>
          <p:cNvPr id="7" name="Marcador de contenido 2"/>
          <p:cNvSpPr txBox="1">
            <a:spLocks/>
          </p:cNvSpPr>
          <p:nvPr/>
        </p:nvSpPr>
        <p:spPr>
          <a:xfrm>
            <a:off x="6161136" y="2636912"/>
            <a:ext cx="2952328" cy="410445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vert="horz" lIns="91440" tIns="45720" rIns="91440" bIns="45720" rtlCol="0">
            <a:normAutofit lnSpcReduction="10000"/>
          </a:bodyPr>
          <a:lstStyle>
            <a:lvl1pPr marL="228600" indent="-182880" algn="l" defTabSz="914400" rtl="0" eaLnBrk="1" latinLnBrk="0" hangingPunct="1">
              <a:spcBef>
                <a:spcPct val="20000"/>
              </a:spcBef>
              <a:buClr>
                <a:schemeClr val="tx2"/>
              </a:buClr>
              <a:buFont typeface="Wingdings" charset="2"/>
              <a:buChar char="§"/>
              <a:defRPr sz="2000" kern="1200">
                <a:solidFill>
                  <a:schemeClr val="lt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lt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lt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lt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lt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9pPr>
          </a:lstStyle>
          <a:p>
            <a:pPr marL="45720" indent="0" algn="ctr">
              <a:lnSpc>
                <a:spcPct val="110000"/>
              </a:lnSpc>
              <a:buFont typeface="Wingdings" charset="2"/>
              <a:buNone/>
            </a:pPr>
            <a:r>
              <a:rPr lang="es-ES" dirty="0" smtClean="0"/>
              <a:t>Las imágenes contradicen los mensajes, y se actualizan los mitos, se introducen costumbres y moralidades nuevas,</a:t>
            </a:r>
          </a:p>
          <a:p>
            <a:pPr marL="45720" indent="0" algn="ctr">
              <a:lnSpc>
                <a:spcPct val="110000"/>
              </a:lnSpc>
              <a:buFont typeface="Wingdings" charset="2"/>
              <a:buNone/>
            </a:pPr>
            <a:r>
              <a:rPr lang="es-ES" sz="2400" b="1" dirty="0" smtClean="0"/>
              <a:t>Se da acceso a nuevas rebeliones y nuevos lenguajes.</a:t>
            </a:r>
          </a:p>
          <a:p>
            <a:pPr marL="45720" indent="0">
              <a:buFont typeface="Wingdings" charset="2"/>
              <a:buNone/>
            </a:pPr>
            <a:r>
              <a:rPr lang="es-ES" dirty="0" smtClean="0"/>
              <a:t>        </a:t>
            </a:r>
            <a:endParaRPr lang="es-ES" dirty="0"/>
          </a:p>
        </p:txBody>
      </p:sp>
      <p:sp>
        <p:nvSpPr>
          <p:cNvPr id="8" name="Marcador de contenido 2"/>
          <p:cNvSpPr txBox="1">
            <a:spLocks/>
          </p:cNvSpPr>
          <p:nvPr/>
        </p:nvSpPr>
        <p:spPr>
          <a:xfrm>
            <a:off x="35496" y="1988840"/>
            <a:ext cx="2952328" cy="576064"/>
          </a:xfrm>
          <a:prstGeom prst="rect">
            <a:avLst/>
          </a:prstGeom>
          <a:noFill/>
          <a:ln>
            <a:solidFill>
              <a:schemeClr val="accent3"/>
            </a:solidFill>
          </a:ln>
        </p:spPr>
        <p:style>
          <a:lnRef idx="2">
            <a:schemeClr val="accent4">
              <a:shade val="50000"/>
            </a:schemeClr>
          </a:lnRef>
          <a:fillRef idx="1">
            <a:schemeClr val="accent4"/>
          </a:fillRef>
          <a:effectRef idx="0">
            <a:schemeClr val="accent4"/>
          </a:effectRef>
          <a:fontRef idx="minor">
            <a:schemeClr val="lt1"/>
          </a:fontRef>
        </p:style>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lt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lt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lt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lt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lt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9pPr>
          </a:lstStyle>
          <a:p>
            <a:pPr marL="45720" indent="0" algn="ctr">
              <a:buFont typeface="Wingdings" charset="2"/>
              <a:buNone/>
            </a:pPr>
            <a:r>
              <a:rPr lang="es-ES" sz="2400" b="1" i="1" dirty="0" smtClean="0"/>
              <a:t>Teatralización: </a:t>
            </a:r>
          </a:p>
          <a:p>
            <a:pPr marL="45720" indent="0" algn="ctr">
              <a:buFont typeface="Wingdings" charset="2"/>
              <a:buNone/>
            </a:pPr>
            <a:endParaRPr lang="es-ES" dirty="0"/>
          </a:p>
        </p:txBody>
      </p:sp>
      <p:sp>
        <p:nvSpPr>
          <p:cNvPr id="9" name="Marcador de contenido 2"/>
          <p:cNvSpPr txBox="1">
            <a:spLocks/>
          </p:cNvSpPr>
          <p:nvPr/>
        </p:nvSpPr>
        <p:spPr>
          <a:xfrm>
            <a:off x="3131840" y="1988840"/>
            <a:ext cx="2952328" cy="576064"/>
          </a:xfrm>
          <a:prstGeom prst="rect">
            <a:avLst/>
          </a:prstGeom>
          <a:noFill/>
          <a:ln>
            <a:solidFill>
              <a:schemeClr val="accent1">
                <a:lumMod val="75000"/>
              </a:schemeClr>
            </a:solidFill>
          </a:ln>
        </p:spPr>
        <p:style>
          <a:lnRef idx="2">
            <a:schemeClr val="accent4">
              <a:shade val="50000"/>
            </a:schemeClr>
          </a:lnRef>
          <a:fillRef idx="1">
            <a:schemeClr val="accent4"/>
          </a:fillRef>
          <a:effectRef idx="0">
            <a:schemeClr val="accent4"/>
          </a:effectRef>
          <a:fontRef idx="minor">
            <a:schemeClr val="lt1"/>
          </a:fontRef>
        </p:style>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lt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lt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lt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lt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lt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9pPr>
          </a:lstStyle>
          <a:p>
            <a:pPr marL="45720" indent="0" algn="ctr">
              <a:buFont typeface="Wingdings" charset="2"/>
              <a:buNone/>
            </a:pPr>
            <a:r>
              <a:rPr lang="es-ES" sz="2400" b="1" i="1" dirty="0" smtClean="0"/>
              <a:t>Degradación: </a:t>
            </a:r>
          </a:p>
          <a:p>
            <a:pPr marL="45720" indent="0" algn="ctr">
              <a:buFont typeface="Wingdings" charset="2"/>
              <a:buNone/>
            </a:pPr>
            <a:endParaRPr lang="es-ES" dirty="0"/>
          </a:p>
        </p:txBody>
      </p:sp>
      <p:sp>
        <p:nvSpPr>
          <p:cNvPr id="10" name="Marcador de contenido 2"/>
          <p:cNvSpPr txBox="1">
            <a:spLocks/>
          </p:cNvSpPr>
          <p:nvPr/>
        </p:nvSpPr>
        <p:spPr>
          <a:xfrm>
            <a:off x="6179688" y="1988840"/>
            <a:ext cx="2952328" cy="576064"/>
          </a:xfrm>
          <a:prstGeom prst="rect">
            <a:avLst/>
          </a:prstGeom>
          <a:noFill/>
          <a:ln>
            <a:solidFill>
              <a:schemeClr val="accent6"/>
            </a:solidFill>
          </a:ln>
        </p:spPr>
        <p:style>
          <a:lnRef idx="2">
            <a:schemeClr val="accent4">
              <a:shade val="50000"/>
            </a:schemeClr>
          </a:lnRef>
          <a:fillRef idx="1">
            <a:schemeClr val="accent4"/>
          </a:fillRef>
          <a:effectRef idx="0">
            <a:schemeClr val="accent4"/>
          </a:effectRef>
          <a:fontRef idx="minor">
            <a:schemeClr val="lt1"/>
          </a:fontRef>
        </p:style>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lt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lt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lt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lt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lt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9pPr>
          </a:lstStyle>
          <a:p>
            <a:pPr marL="45720" indent="0" algn="ctr">
              <a:buFont typeface="Wingdings" charset="2"/>
              <a:buNone/>
            </a:pPr>
            <a:r>
              <a:rPr lang="es-ES" sz="2400" b="1" i="1" dirty="0" smtClean="0"/>
              <a:t>Modernización:</a:t>
            </a:r>
          </a:p>
          <a:p>
            <a:pPr marL="45720" indent="0" algn="ctr">
              <a:buFont typeface="Wingdings" charset="2"/>
              <a:buNone/>
            </a:pPr>
            <a:endParaRPr lang="es-ES" dirty="0"/>
          </a:p>
        </p:txBody>
      </p:sp>
      <p:sp>
        <p:nvSpPr>
          <p:cNvPr id="12" name="Flecha derecha 11"/>
          <p:cNvSpPr/>
          <p:nvPr/>
        </p:nvSpPr>
        <p:spPr>
          <a:xfrm rot="3886462">
            <a:off x="6084168" y="1268760"/>
            <a:ext cx="648072" cy="36004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Flecha derecha 12"/>
          <p:cNvSpPr/>
          <p:nvPr/>
        </p:nvSpPr>
        <p:spPr>
          <a:xfrm rot="5400000">
            <a:off x="4332891" y="1421160"/>
            <a:ext cx="648072" cy="36004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Flecha derecha 13"/>
          <p:cNvSpPr/>
          <p:nvPr/>
        </p:nvSpPr>
        <p:spPr>
          <a:xfrm rot="7676423">
            <a:off x="2322584" y="1312743"/>
            <a:ext cx="648072" cy="36004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411973743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4400" y="116632"/>
            <a:ext cx="7315200" cy="792088"/>
          </a:xfrm>
        </p:spPr>
        <p:txBody>
          <a:bodyPr>
            <a:normAutofit/>
          </a:bodyPr>
          <a:lstStyle/>
          <a:p>
            <a:pPr algn="ctr"/>
            <a:r>
              <a:rPr lang="es-ES" dirty="0" smtClean="0"/>
              <a:t>Melodrama</a:t>
            </a:r>
            <a:endParaRPr lang="es-ES" dirty="0"/>
          </a:p>
        </p:txBody>
      </p:sp>
      <p:sp>
        <p:nvSpPr>
          <p:cNvPr id="3" name="Marcador de contenido 2"/>
          <p:cNvSpPr>
            <a:spLocks noGrp="1"/>
          </p:cNvSpPr>
          <p:nvPr>
            <p:ph idx="1"/>
          </p:nvPr>
        </p:nvSpPr>
        <p:spPr>
          <a:xfrm>
            <a:off x="887973" y="1196752"/>
            <a:ext cx="7315200" cy="1091215"/>
          </a:xfrm>
          <a:ln w="76200" cmpd="sng">
            <a:solidFill>
              <a:schemeClr val="tx2"/>
            </a:solidFill>
          </a:ln>
        </p:spPr>
        <p:txBody>
          <a:bodyPr/>
          <a:lstStyle/>
          <a:p>
            <a:pPr marL="45720" indent="0" algn="ctr">
              <a:buNone/>
            </a:pPr>
            <a:r>
              <a:rPr lang="es-ES" dirty="0" smtClean="0"/>
              <a:t>Vertebración de cualquier tema, conjugando la impotencia social y las aspiraciones heroicas, interpelando lo popular desde “el entendimiento familiar de la realidad”.</a:t>
            </a:r>
            <a:endParaRPr lang="es-ES" dirty="0"/>
          </a:p>
        </p:txBody>
      </p:sp>
      <p:sp>
        <p:nvSpPr>
          <p:cNvPr id="5" name="Marcador de contenido 2"/>
          <p:cNvSpPr txBox="1">
            <a:spLocks/>
          </p:cNvSpPr>
          <p:nvPr/>
        </p:nvSpPr>
        <p:spPr>
          <a:xfrm>
            <a:off x="938941" y="2463895"/>
            <a:ext cx="7264232" cy="461049"/>
          </a:xfrm>
          <a:prstGeom prst="rect">
            <a:avLst/>
          </a:prstGeom>
          <a:ln w="76200" cmpd="sng">
            <a:solidFill>
              <a:schemeClr val="accent1"/>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dirty="0" smtClean="0"/>
              <a:t>Permite enlazar la épica nacional con el drama íntimo.</a:t>
            </a:r>
            <a:endParaRPr lang="es-ES" dirty="0"/>
          </a:p>
        </p:txBody>
      </p:sp>
      <p:sp>
        <p:nvSpPr>
          <p:cNvPr id="7" name="Flecha curvada hacia abajo 6"/>
          <p:cNvSpPr/>
          <p:nvPr/>
        </p:nvSpPr>
        <p:spPr>
          <a:xfrm rot="5400000">
            <a:off x="7920234" y="1941604"/>
            <a:ext cx="1307516" cy="659167"/>
          </a:xfrm>
          <a:prstGeom prst="curved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8" name="Flecha curvada hacia abajo 7"/>
          <p:cNvSpPr/>
          <p:nvPr/>
        </p:nvSpPr>
        <p:spPr>
          <a:xfrm rot="5400000" flipV="1">
            <a:off x="-98535" y="1911358"/>
            <a:ext cx="1307516" cy="665500"/>
          </a:xfrm>
          <a:prstGeom prst="curved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pic>
        <p:nvPicPr>
          <p:cNvPr id="4" name="Imagen 3"/>
          <p:cNvPicPr>
            <a:picLocks noChangeAspect="1"/>
          </p:cNvPicPr>
          <p:nvPr/>
        </p:nvPicPr>
        <p:blipFill>
          <a:blip r:embed="rId2"/>
          <a:stretch>
            <a:fillRect/>
          </a:stretch>
        </p:blipFill>
        <p:spPr>
          <a:xfrm>
            <a:off x="2843808" y="3573016"/>
            <a:ext cx="3780869" cy="2914420"/>
          </a:xfrm>
          <a:prstGeom prst="rect">
            <a:avLst/>
          </a:prstGeom>
        </p:spPr>
      </p:pic>
    </p:spTree>
    <p:extLst>
      <p:ext uri="{BB962C8B-B14F-4D97-AF65-F5344CB8AC3E}">
        <p14:creationId xmlns:p14="http://schemas.microsoft.com/office/powerpoint/2010/main" val="321490713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4400" y="116632"/>
            <a:ext cx="7315200" cy="792088"/>
          </a:xfrm>
        </p:spPr>
        <p:txBody>
          <a:bodyPr>
            <a:normAutofit/>
          </a:bodyPr>
          <a:lstStyle/>
          <a:p>
            <a:pPr algn="ctr"/>
            <a:r>
              <a:rPr lang="es-ES" dirty="0" smtClean="0"/>
              <a:t>Melodrama</a:t>
            </a:r>
            <a:endParaRPr lang="es-ES" dirty="0"/>
          </a:p>
        </p:txBody>
      </p:sp>
      <p:sp>
        <p:nvSpPr>
          <p:cNvPr id="9" name="Título 1"/>
          <p:cNvSpPr txBox="1">
            <a:spLocks/>
          </p:cNvSpPr>
          <p:nvPr/>
        </p:nvSpPr>
        <p:spPr>
          <a:xfrm>
            <a:off x="938941" y="1412776"/>
            <a:ext cx="7315200" cy="792088"/>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 dirty="0" smtClean="0">
                <a:solidFill>
                  <a:srgbClr val="FEA022"/>
                </a:solidFill>
              </a:rPr>
              <a:t>Etapas</a:t>
            </a:r>
            <a:endParaRPr lang="es-ES" dirty="0">
              <a:solidFill>
                <a:srgbClr val="FEA022"/>
              </a:solidFill>
            </a:endParaRPr>
          </a:p>
        </p:txBody>
      </p:sp>
      <p:sp>
        <p:nvSpPr>
          <p:cNvPr id="11" name="Marcador de contenido 2"/>
          <p:cNvSpPr txBox="1">
            <a:spLocks/>
          </p:cNvSpPr>
          <p:nvPr/>
        </p:nvSpPr>
        <p:spPr>
          <a:xfrm>
            <a:off x="121961" y="2240868"/>
            <a:ext cx="2842302" cy="2952328"/>
          </a:xfrm>
          <a:prstGeom prst="rect">
            <a:avLst/>
          </a:prstGeom>
          <a:ln w="76200" cmpd="sng">
            <a:solidFill>
              <a:schemeClr val="accent6"/>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b="1" dirty="0" smtClean="0">
                <a:solidFill>
                  <a:schemeClr val="accent6">
                    <a:lumMod val="40000"/>
                    <a:lumOff val="60000"/>
                  </a:schemeClr>
                </a:solidFill>
              </a:rPr>
              <a:t>1920-1930</a:t>
            </a:r>
            <a:r>
              <a:rPr lang="es-ES" dirty="0" smtClean="0"/>
              <a:t/>
            </a:r>
            <a:br>
              <a:rPr lang="es-ES" dirty="0" smtClean="0"/>
            </a:br>
            <a:r>
              <a:rPr lang="es-ES" dirty="0" smtClean="0"/>
              <a:t>La Revolución es re-vista, “convertida en hecho fílmico”. Injusticia transformada en fanas de luchar, ya no tanto por un ideal sino por la lealtad al jefe. </a:t>
            </a:r>
            <a:endParaRPr lang="es-ES" dirty="0"/>
          </a:p>
        </p:txBody>
      </p:sp>
      <p:sp>
        <p:nvSpPr>
          <p:cNvPr id="14" name="Marcador de contenido 2"/>
          <p:cNvSpPr txBox="1">
            <a:spLocks/>
          </p:cNvSpPr>
          <p:nvPr/>
        </p:nvSpPr>
        <p:spPr>
          <a:xfrm>
            <a:off x="3126548" y="2924944"/>
            <a:ext cx="2842302" cy="2952328"/>
          </a:xfrm>
          <a:prstGeom prst="rect">
            <a:avLst/>
          </a:prstGeom>
          <a:ln w="76200" cmpd="sng">
            <a:solidFill>
              <a:schemeClr val="accent6"/>
            </a:solidFill>
          </a:ln>
        </p:spPr>
        <p:txBody>
          <a:bodyPr vert="horz" lIns="91440" tIns="45720" rIns="91440" bIns="45720" rtlCol="0">
            <a:normAutofit lnSpcReduction="1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None/>
            </a:pPr>
            <a:r>
              <a:rPr lang="es-ES" sz="2400" b="1" dirty="0" smtClean="0">
                <a:solidFill>
                  <a:schemeClr val="accent6">
                    <a:lumMod val="40000"/>
                    <a:lumOff val="60000"/>
                  </a:schemeClr>
                </a:solidFill>
              </a:rPr>
              <a:t>1930</a:t>
            </a:r>
            <a:endParaRPr lang="es-ES" sz="2400" dirty="0" smtClean="0"/>
          </a:p>
          <a:p>
            <a:pPr marL="45720" indent="0" algn="ctr">
              <a:buFont typeface="Wingdings" charset="2"/>
              <a:buNone/>
            </a:pPr>
            <a:r>
              <a:rPr lang="es-ES" dirty="0" smtClean="0"/>
              <a:t>Aparece la comedia ranchera haciendo el </a:t>
            </a:r>
            <a:r>
              <a:rPr lang="es-ES" i="1" dirty="0" smtClean="0"/>
              <a:t>machismo </a:t>
            </a:r>
            <a:r>
              <a:rPr lang="es-ES" dirty="0" smtClean="0"/>
              <a:t>la expresión de un nacionalismo que se </a:t>
            </a:r>
            <a:r>
              <a:rPr lang="es-ES" dirty="0" err="1" smtClean="0"/>
              <a:t>folkloriza</a:t>
            </a:r>
            <a:r>
              <a:rPr lang="es-ES" dirty="0" smtClean="0"/>
              <a:t>. Se convierte en técnica compensatoria de la inferioridad social.</a:t>
            </a:r>
            <a:endParaRPr lang="es-ES" dirty="0"/>
          </a:p>
        </p:txBody>
      </p:sp>
      <p:sp>
        <p:nvSpPr>
          <p:cNvPr id="15" name="Marcador de contenido 2"/>
          <p:cNvSpPr txBox="1">
            <a:spLocks/>
          </p:cNvSpPr>
          <p:nvPr/>
        </p:nvSpPr>
        <p:spPr>
          <a:xfrm>
            <a:off x="6156176" y="3717032"/>
            <a:ext cx="2842302" cy="2952328"/>
          </a:xfrm>
          <a:prstGeom prst="rect">
            <a:avLst/>
          </a:prstGeom>
          <a:ln w="76200" cmpd="sng">
            <a:solidFill>
              <a:schemeClr val="accent6"/>
            </a:solidFill>
          </a:ln>
        </p:spPr>
        <p:txBody>
          <a:bodyPr vert="horz" lIns="91440" tIns="45720" rIns="91440" bIns="45720" rtlCol="0">
            <a:normAutofit fontScale="92500" lnSpcReduction="2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None/>
            </a:pPr>
            <a:r>
              <a:rPr lang="es-ES" sz="2600" b="1" dirty="0" smtClean="0">
                <a:solidFill>
                  <a:schemeClr val="accent6">
                    <a:lumMod val="40000"/>
                    <a:lumOff val="60000"/>
                  </a:schemeClr>
                </a:solidFill>
              </a:rPr>
              <a:t>1940</a:t>
            </a:r>
            <a:endParaRPr lang="es-ES" sz="2600" dirty="0" smtClean="0"/>
          </a:p>
          <a:p>
            <a:pPr marL="45720" indent="0" algn="ctr">
              <a:buFont typeface="Wingdings" charset="2"/>
              <a:buNone/>
            </a:pPr>
            <a:r>
              <a:rPr lang="es-ES" dirty="0" smtClean="0"/>
              <a:t>Pluraliza su temática. </a:t>
            </a:r>
          </a:p>
          <a:p>
            <a:pPr marL="45720" indent="0" algn="ctr">
              <a:buFont typeface="Wingdings" charset="2"/>
              <a:buNone/>
            </a:pPr>
            <a:r>
              <a:rPr lang="es-ES" dirty="0" smtClean="0"/>
              <a:t>El barrio sustituye al campo. Se desafía a la familia tradicional. Cine puente entre lo rural y lo urbano, en el que la ciudad es el desconcierto y el espacio en que se pierde la memoria.</a:t>
            </a:r>
          </a:p>
        </p:txBody>
      </p:sp>
    </p:spTree>
    <p:extLst>
      <p:ext uri="{BB962C8B-B14F-4D97-AF65-F5344CB8AC3E}">
        <p14:creationId xmlns:p14="http://schemas.microsoft.com/office/powerpoint/2010/main" val="40870328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14400" y="836712"/>
            <a:ext cx="7315200" cy="2459367"/>
          </a:xfrm>
          <a:ln w="57150" cmpd="sng">
            <a:solidFill>
              <a:schemeClr val="accent3">
                <a:lumMod val="75000"/>
              </a:schemeClr>
            </a:solidFill>
          </a:ln>
        </p:spPr>
        <p:txBody>
          <a:bodyPr>
            <a:normAutofit/>
          </a:bodyPr>
          <a:lstStyle/>
          <a:p>
            <a:pPr marL="45720" indent="0" algn="ctr">
              <a:buNone/>
            </a:pPr>
            <a:r>
              <a:rPr lang="es-ES" sz="2800" dirty="0" smtClean="0"/>
              <a:t>Las </a:t>
            </a:r>
            <a:r>
              <a:rPr lang="es-ES" sz="2800" i="1" dirty="0" smtClean="0"/>
              <a:t>estrellas </a:t>
            </a:r>
            <a:r>
              <a:rPr lang="es-ES" sz="2800" dirty="0" smtClean="0"/>
              <a:t>– María Félix, Dolores del Río, Pedro </a:t>
            </a:r>
            <a:r>
              <a:rPr lang="es-ES" sz="2800" dirty="0" err="1" smtClean="0"/>
              <a:t>Arméndariz</a:t>
            </a:r>
            <a:r>
              <a:rPr lang="es-ES" sz="2800" dirty="0" smtClean="0"/>
              <a:t>, Jorge Negrete, </a:t>
            </a:r>
            <a:r>
              <a:rPr lang="es-ES" sz="2800" dirty="0" err="1" smtClean="0"/>
              <a:t>Ninón</a:t>
            </a:r>
            <a:r>
              <a:rPr lang="es-ES" sz="2800" dirty="0" smtClean="0"/>
              <a:t> Sevilla – proveen de rostros y cuerpos, de voces y tonos al hambre de la gente por verse y oírse. </a:t>
            </a:r>
            <a:endParaRPr lang="es-ES" sz="2800" dirty="0"/>
          </a:p>
        </p:txBody>
      </p:sp>
      <p:sp>
        <p:nvSpPr>
          <p:cNvPr id="4" name="Marcador de contenido 2"/>
          <p:cNvSpPr txBox="1">
            <a:spLocks/>
          </p:cNvSpPr>
          <p:nvPr/>
        </p:nvSpPr>
        <p:spPr>
          <a:xfrm>
            <a:off x="1475656" y="4149080"/>
            <a:ext cx="2880320" cy="576063"/>
          </a:xfrm>
          <a:prstGeom prst="rect">
            <a:avLst/>
          </a:prstGeom>
          <a:ln w="57150" cmpd="sng">
            <a:solidFill>
              <a:srgbClr val="FEC67A"/>
            </a:solidFill>
          </a:ln>
        </p:spPr>
        <p:txBody>
          <a:bodyPr vert="horz" lIns="91440" tIns="45720" rIns="91440" bIns="45720" rtlCol="0">
            <a:no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3200" dirty="0" smtClean="0"/>
              <a:t>Deseos</a:t>
            </a:r>
            <a:endParaRPr lang="es-ES" sz="3200" dirty="0"/>
          </a:p>
        </p:txBody>
      </p:sp>
      <p:sp>
        <p:nvSpPr>
          <p:cNvPr id="5" name="Marcador de contenido 2"/>
          <p:cNvSpPr txBox="1">
            <a:spLocks/>
          </p:cNvSpPr>
          <p:nvPr/>
        </p:nvSpPr>
        <p:spPr>
          <a:xfrm>
            <a:off x="5004048" y="4149080"/>
            <a:ext cx="2880320" cy="576063"/>
          </a:xfrm>
          <a:prstGeom prst="rect">
            <a:avLst/>
          </a:prstGeom>
          <a:ln w="57150" cmpd="sng">
            <a:solidFill>
              <a:schemeClr val="accent6">
                <a:lumMod val="60000"/>
                <a:lumOff val="40000"/>
              </a:schemeClr>
            </a:solidFill>
          </a:ln>
        </p:spPr>
        <p:txBody>
          <a:bodyPr vert="horz" lIns="91440" tIns="45720" rIns="91440" bIns="45720" rtlCol="0">
            <a:no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3200" dirty="0" smtClean="0"/>
              <a:t>Obsesiones</a:t>
            </a:r>
            <a:endParaRPr lang="es-ES" sz="3200" dirty="0"/>
          </a:p>
        </p:txBody>
      </p:sp>
      <p:sp>
        <p:nvSpPr>
          <p:cNvPr id="6" name="Marcador de contenido 2"/>
          <p:cNvSpPr txBox="1">
            <a:spLocks/>
          </p:cNvSpPr>
          <p:nvPr/>
        </p:nvSpPr>
        <p:spPr>
          <a:xfrm>
            <a:off x="3203848" y="5589241"/>
            <a:ext cx="2880320" cy="576063"/>
          </a:xfrm>
          <a:prstGeom prst="rect">
            <a:avLst/>
          </a:prstGeom>
          <a:ln w="57150" cmpd="sng">
            <a:solidFill>
              <a:schemeClr val="accent6"/>
            </a:solidFill>
          </a:ln>
        </p:spPr>
        <p:txBody>
          <a:bodyPr vert="horz" lIns="91440" tIns="45720" rIns="91440" bIns="45720" rtlCol="0">
            <a:no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3200" dirty="0" smtClean="0"/>
              <a:t>Público</a:t>
            </a:r>
            <a:endParaRPr lang="es-ES" sz="3200" dirty="0"/>
          </a:p>
        </p:txBody>
      </p:sp>
      <p:sp>
        <p:nvSpPr>
          <p:cNvPr id="7" name="Flecha abajo 6"/>
          <p:cNvSpPr/>
          <p:nvPr/>
        </p:nvSpPr>
        <p:spPr>
          <a:xfrm>
            <a:off x="2627784" y="3296079"/>
            <a:ext cx="360040" cy="853001"/>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s-ES"/>
          </a:p>
        </p:txBody>
      </p:sp>
      <p:sp>
        <p:nvSpPr>
          <p:cNvPr id="8" name="Flecha abajo 7"/>
          <p:cNvSpPr/>
          <p:nvPr/>
        </p:nvSpPr>
        <p:spPr>
          <a:xfrm>
            <a:off x="6300192" y="3296079"/>
            <a:ext cx="360040" cy="853001"/>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s-ES"/>
          </a:p>
        </p:txBody>
      </p:sp>
      <p:sp>
        <p:nvSpPr>
          <p:cNvPr id="9" name="Flecha abajo 8"/>
          <p:cNvSpPr/>
          <p:nvPr/>
        </p:nvSpPr>
        <p:spPr>
          <a:xfrm rot="2383108">
            <a:off x="6069201" y="4669733"/>
            <a:ext cx="360040" cy="853001"/>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s-ES"/>
          </a:p>
        </p:txBody>
      </p:sp>
      <p:sp>
        <p:nvSpPr>
          <p:cNvPr id="10" name="Flecha abajo 9"/>
          <p:cNvSpPr/>
          <p:nvPr/>
        </p:nvSpPr>
        <p:spPr>
          <a:xfrm rot="19263818">
            <a:off x="2759779" y="4659184"/>
            <a:ext cx="360040" cy="853001"/>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s-ES"/>
          </a:p>
        </p:txBody>
      </p:sp>
      <p:pic>
        <p:nvPicPr>
          <p:cNvPr id="2" name="Imagen 1"/>
          <p:cNvPicPr>
            <a:picLocks noChangeAspect="1"/>
          </p:cNvPicPr>
          <p:nvPr/>
        </p:nvPicPr>
        <p:blipFill>
          <a:blip r:embed="rId2"/>
          <a:stretch>
            <a:fillRect/>
          </a:stretch>
        </p:blipFill>
        <p:spPr>
          <a:xfrm>
            <a:off x="219179" y="4830530"/>
            <a:ext cx="1544510" cy="1963623"/>
          </a:xfrm>
          <a:prstGeom prst="rect">
            <a:avLst/>
          </a:prstGeom>
        </p:spPr>
      </p:pic>
      <p:pic>
        <p:nvPicPr>
          <p:cNvPr id="11" name="Imagen 10"/>
          <p:cNvPicPr>
            <a:picLocks noChangeAspect="1"/>
          </p:cNvPicPr>
          <p:nvPr/>
        </p:nvPicPr>
        <p:blipFill>
          <a:blip r:embed="rId3"/>
          <a:stretch>
            <a:fillRect/>
          </a:stretch>
        </p:blipFill>
        <p:spPr>
          <a:xfrm>
            <a:off x="6660232" y="4949903"/>
            <a:ext cx="2251879" cy="1748518"/>
          </a:xfrm>
          <a:prstGeom prst="rect">
            <a:avLst/>
          </a:prstGeom>
        </p:spPr>
      </p:pic>
    </p:spTree>
    <p:extLst>
      <p:ext uri="{BB962C8B-B14F-4D97-AF65-F5344CB8AC3E}">
        <p14:creationId xmlns:p14="http://schemas.microsoft.com/office/powerpoint/2010/main" val="124845736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4400" y="44624"/>
            <a:ext cx="7315200" cy="853988"/>
          </a:xfrm>
        </p:spPr>
        <p:txBody>
          <a:bodyPr/>
          <a:lstStyle/>
          <a:p>
            <a:pPr algn="ctr"/>
            <a:r>
              <a:rPr lang="es-ES" dirty="0" smtClean="0"/>
              <a:t>Del circo al radioteatro</a:t>
            </a:r>
            <a:endParaRPr lang="es-ES" dirty="0"/>
          </a:p>
        </p:txBody>
      </p:sp>
      <p:sp>
        <p:nvSpPr>
          <p:cNvPr id="3" name="Marcador de contenido 2"/>
          <p:cNvSpPr>
            <a:spLocks noGrp="1"/>
          </p:cNvSpPr>
          <p:nvPr>
            <p:ph idx="1"/>
          </p:nvPr>
        </p:nvSpPr>
        <p:spPr>
          <a:xfrm>
            <a:off x="914400" y="1052736"/>
            <a:ext cx="7315200" cy="1163223"/>
          </a:xfrm>
          <a:ln w="38100" cmpd="sng">
            <a:solidFill>
              <a:schemeClr val="accent1">
                <a:lumMod val="75000"/>
              </a:schemeClr>
            </a:solidFill>
          </a:ln>
        </p:spPr>
        <p:txBody>
          <a:bodyPr>
            <a:normAutofit lnSpcReduction="10000"/>
          </a:bodyPr>
          <a:lstStyle/>
          <a:p>
            <a:pPr marL="45720" indent="0" algn="ctr">
              <a:buNone/>
            </a:pPr>
            <a:r>
              <a:rPr lang="es-ES" sz="2400" dirty="0" smtClean="0"/>
              <a:t>Proceso que “conecta” la radio con una larga y ancha tradición de expresiones de la cultura popular.</a:t>
            </a:r>
            <a:endParaRPr lang="es-ES" sz="2400" dirty="0"/>
          </a:p>
        </p:txBody>
      </p:sp>
      <p:sp>
        <p:nvSpPr>
          <p:cNvPr id="4" name="Marcador de contenido 2"/>
          <p:cNvSpPr txBox="1">
            <a:spLocks/>
          </p:cNvSpPr>
          <p:nvPr/>
        </p:nvSpPr>
        <p:spPr>
          <a:xfrm>
            <a:off x="900597" y="2924944"/>
            <a:ext cx="7315200" cy="792088"/>
          </a:xfrm>
          <a:prstGeom prst="rect">
            <a:avLst/>
          </a:prstGeom>
          <a:ln w="57150" cmpd="sng">
            <a:solidFill>
              <a:schemeClr val="accent3">
                <a:lumMod val="40000"/>
                <a:lumOff val="60000"/>
              </a:schemeClr>
            </a:solidFill>
          </a:ln>
        </p:spPr>
        <p:txBody>
          <a:bodyPr vert="horz" lIns="91440" tIns="45720" rIns="91440" bIns="45720" rtlCol="0">
            <a:normAutofit lnSpcReduction="1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dirty="0" smtClean="0"/>
              <a:t>Desde sus inicios: música popular, recitadores, partidos de fútbol. </a:t>
            </a:r>
            <a:endParaRPr lang="es-ES" sz="2400" dirty="0"/>
          </a:p>
        </p:txBody>
      </p:sp>
      <p:sp>
        <p:nvSpPr>
          <p:cNvPr id="5" name="Marcador de contenido 2"/>
          <p:cNvSpPr txBox="1">
            <a:spLocks/>
          </p:cNvSpPr>
          <p:nvPr/>
        </p:nvSpPr>
        <p:spPr>
          <a:xfrm>
            <a:off x="899592" y="3933056"/>
            <a:ext cx="7315200" cy="792088"/>
          </a:xfrm>
          <a:prstGeom prst="rect">
            <a:avLst/>
          </a:prstGeom>
          <a:ln w="57150" cmpd="sng">
            <a:solidFill>
              <a:schemeClr val="accent3">
                <a:lumMod val="60000"/>
                <a:lumOff val="40000"/>
              </a:schemeClr>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dirty="0" smtClean="0"/>
              <a:t>A partir de 1930: radioteatro</a:t>
            </a:r>
            <a:endParaRPr lang="es-ES" sz="2400" dirty="0"/>
          </a:p>
        </p:txBody>
      </p:sp>
      <p:sp>
        <p:nvSpPr>
          <p:cNvPr id="6" name="Marcador de contenido 2"/>
          <p:cNvSpPr txBox="1">
            <a:spLocks/>
          </p:cNvSpPr>
          <p:nvPr/>
        </p:nvSpPr>
        <p:spPr>
          <a:xfrm>
            <a:off x="902046" y="4941168"/>
            <a:ext cx="7315200" cy="1224136"/>
          </a:xfrm>
          <a:prstGeom prst="rect">
            <a:avLst/>
          </a:prstGeom>
          <a:ln w="57150" cmpd="sng">
            <a:solidFill>
              <a:schemeClr val="accent3">
                <a:lumMod val="75000"/>
              </a:schemeClr>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dirty="0" smtClean="0"/>
              <a:t>1947: se hace un reconocimiento “cultural” al radioteatro equiparándolo a las otras formas literarias mediante premios y estímulos.</a:t>
            </a:r>
            <a:endParaRPr lang="es-ES" sz="2400" dirty="0"/>
          </a:p>
        </p:txBody>
      </p:sp>
    </p:spTree>
    <p:extLst>
      <p:ext uri="{BB962C8B-B14F-4D97-AF65-F5344CB8AC3E}">
        <p14:creationId xmlns:p14="http://schemas.microsoft.com/office/powerpoint/2010/main" val="5619496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95469" y="332656"/>
            <a:ext cx="7315200" cy="1451255"/>
          </a:xfrm>
          <a:ln w="57150" cmpd="sng">
            <a:solidFill>
              <a:srgbClr val="4A6300"/>
            </a:solidFill>
          </a:ln>
        </p:spPr>
        <p:txBody>
          <a:bodyPr>
            <a:normAutofit/>
          </a:bodyPr>
          <a:lstStyle/>
          <a:p>
            <a:pPr marL="45720" indent="0" algn="ctr">
              <a:buNone/>
            </a:pPr>
            <a:r>
              <a:rPr lang="es-ES" sz="2400" dirty="0" smtClean="0"/>
              <a:t>La mezcla de comicidad circense y drama popular es la que da origen al radioteatro, son los mismos actores y el mismo tipo de relación con el público. </a:t>
            </a:r>
            <a:endParaRPr lang="es-ES" sz="2400" dirty="0"/>
          </a:p>
        </p:txBody>
      </p:sp>
      <p:sp>
        <p:nvSpPr>
          <p:cNvPr id="4" name="Marcador de contenido 2"/>
          <p:cNvSpPr txBox="1">
            <a:spLocks/>
          </p:cNvSpPr>
          <p:nvPr/>
        </p:nvSpPr>
        <p:spPr>
          <a:xfrm>
            <a:off x="895469" y="1988840"/>
            <a:ext cx="7315200" cy="1451255"/>
          </a:xfrm>
          <a:prstGeom prst="rect">
            <a:avLst/>
          </a:prstGeom>
          <a:ln w="57150" cmpd="sng">
            <a:solidFill>
              <a:schemeClr val="accent1">
                <a:lumMod val="75000"/>
              </a:schemeClr>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dirty="0" smtClean="0"/>
              <a:t>Con un rasgo popular que justifica ese nombre dado al lo mismo que en otros países sin esa tradición se le llama </a:t>
            </a:r>
            <a:r>
              <a:rPr lang="es-ES" sz="2400" i="1" dirty="0" smtClean="0"/>
              <a:t>radionovela. </a:t>
            </a:r>
            <a:endParaRPr lang="es-ES" sz="2400" dirty="0"/>
          </a:p>
        </p:txBody>
      </p:sp>
      <p:pic>
        <p:nvPicPr>
          <p:cNvPr id="2" name="Imagen 1"/>
          <p:cNvPicPr>
            <a:picLocks noChangeAspect="1"/>
          </p:cNvPicPr>
          <p:nvPr/>
        </p:nvPicPr>
        <p:blipFill>
          <a:blip r:embed="rId2"/>
          <a:stretch>
            <a:fillRect/>
          </a:stretch>
        </p:blipFill>
        <p:spPr>
          <a:xfrm>
            <a:off x="2771800" y="3687910"/>
            <a:ext cx="4206010" cy="2860705"/>
          </a:xfrm>
          <a:prstGeom prst="rect">
            <a:avLst/>
          </a:prstGeom>
        </p:spPr>
      </p:pic>
    </p:spTree>
    <p:extLst>
      <p:ext uri="{BB962C8B-B14F-4D97-AF65-F5344CB8AC3E}">
        <p14:creationId xmlns:p14="http://schemas.microsoft.com/office/powerpoint/2010/main" val="16855055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7584" y="548680"/>
            <a:ext cx="7315200" cy="722049"/>
          </a:xfrm>
        </p:spPr>
        <p:txBody>
          <a:bodyPr>
            <a:noAutofit/>
          </a:bodyPr>
          <a:lstStyle/>
          <a:p>
            <a:r>
              <a:rPr lang="es-ES" sz="3600" b="1" dirty="0" smtClean="0">
                <a:solidFill>
                  <a:schemeClr val="accent1">
                    <a:lumMod val="90000"/>
                  </a:schemeClr>
                </a:solidFill>
              </a:rPr>
              <a:t>Objetivos del material didáctico</a:t>
            </a:r>
            <a:endParaRPr lang="es-ES" sz="3600" b="1" dirty="0">
              <a:solidFill>
                <a:schemeClr val="accent1">
                  <a:lumMod val="90000"/>
                </a:schemeClr>
              </a:solidFill>
            </a:endParaRPr>
          </a:p>
        </p:txBody>
      </p:sp>
      <p:sp>
        <p:nvSpPr>
          <p:cNvPr id="3" name="Marcador de contenido 2"/>
          <p:cNvSpPr>
            <a:spLocks noGrp="1"/>
          </p:cNvSpPr>
          <p:nvPr>
            <p:ph idx="1"/>
          </p:nvPr>
        </p:nvSpPr>
        <p:spPr>
          <a:xfrm>
            <a:off x="467544" y="1916832"/>
            <a:ext cx="8229600" cy="2941320"/>
          </a:xfrm>
        </p:spPr>
        <p:txBody>
          <a:bodyPr>
            <a:noAutofit/>
          </a:bodyPr>
          <a:lstStyle/>
          <a:p>
            <a:pPr algn="just"/>
            <a:r>
              <a:rPr lang="es-ES_tradnl" sz="1600" dirty="0" smtClean="0"/>
              <a:t>Que  los alumnos comprendan la construcción teórica de Jesús Martín Barbero en torno a los procesos sociales, culturales, económicos y políticos que le dieron forma al concepto de </a:t>
            </a:r>
            <a:r>
              <a:rPr lang="es-ES_tradnl" sz="1600" i="1" dirty="0" err="1" smtClean="0"/>
              <a:t>massmediación</a:t>
            </a:r>
            <a:r>
              <a:rPr lang="es-ES_tradnl" sz="1600" dirty="0" smtClean="0"/>
              <a:t> para el abordaje de la relación entre la modernidad y el ecosistema comunicativo latinoamericano.</a:t>
            </a:r>
          </a:p>
          <a:p>
            <a:pPr marL="0" indent="0" algn="just">
              <a:buNone/>
            </a:pPr>
            <a:endParaRPr lang="es-MX" sz="1600" dirty="0" smtClean="0"/>
          </a:p>
          <a:p>
            <a:pPr marL="0" indent="0" algn="just">
              <a:buNone/>
            </a:pPr>
            <a:endParaRPr lang="es-MX" sz="1600" dirty="0"/>
          </a:p>
          <a:p>
            <a:pPr algn="just"/>
            <a:r>
              <a:rPr lang="es-ES_tradnl" sz="1600" dirty="0" smtClean="0"/>
              <a:t>Que los alumnos analicen objetos de estudio propuestos por Jesús Martín Barbero en el libro </a:t>
            </a:r>
            <a:r>
              <a:rPr lang="es-ES_tradnl" sz="1600" i="1" dirty="0" smtClean="0"/>
              <a:t>De los medios a las mediaciones</a:t>
            </a:r>
            <a:r>
              <a:rPr lang="es-ES_tradnl" sz="1600" dirty="0" smtClean="0"/>
              <a:t>, obra seminal de los estudios socioculturales de la Comunicación en América Latina.</a:t>
            </a:r>
          </a:p>
          <a:p>
            <a:pPr marL="0" indent="0" algn="just">
              <a:buNone/>
            </a:pPr>
            <a:endParaRPr lang="es-MX" sz="1600" dirty="0" smtClean="0"/>
          </a:p>
          <a:p>
            <a:pPr marL="0" indent="0" algn="just">
              <a:buNone/>
            </a:pPr>
            <a:endParaRPr lang="es-MX" sz="1600" dirty="0"/>
          </a:p>
          <a:p>
            <a:pPr algn="just"/>
            <a:r>
              <a:rPr lang="es-ES_tradnl" sz="1600" dirty="0" smtClean="0"/>
              <a:t>Que los alumnos identifiquen a través de los supuestos expuestos en la presentación, y con apoyo de ejemplos desarrollados por el profesor y por los compañeros de la clase, los contextos socioculturales  de emergencia </a:t>
            </a:r>
            <a:r>
              <a:rPr lang="es-ES_tradnl" sz="1600" dirty="0"/>
              <a:t>de </a:t>
            </a:r>
            <a:r>
              <a:rPr lang="es-ES_tradnl" sz="1600" dirty="0" smtClean="0"/>
              <a:t>la </a:t>
            </a:r>
            <a:r>
              <a:rPr lang="es-ES_tradnl" sz="1600" i="1" dirty="0" err="1" smtClean="0"/>
              <a:t>massmediación</a:t>
            </a:r>
            <a:r>
              <a:rPr lang="es-ES_tradnl" sz="1600" dirty="0" smtClean="0"/>
              <a:t>.</a:t>
            </a:r>
            <a:endParaRPr lang="es-MX" sz="1600" dirty="0" smtClean="0"/>
          </a:p>
        </p:txBody>
      </p:sp>
    </p:spTree>
    <p:extLst>
      <p:ext uri="{BB962C8B-B14F-4D97-AF65-F5344CB8AC3E}">
        <p14:creationId xmlns:p14="http://schemas.microsoft.com/office/powerpoint/2010/main" val="27670239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2"/>
          <p:cNvSpPr txBox="1">
            <a:spLocks/>
          </p:cNvSpPr>
          <p:nvPr/>
        </p:nvSpPr>
        <p:spPr>
          <a:xfrm>
            <a:off x="895469" y="3645024"/>
            <a:ext cx="7315200" cy="1451255"/>
          </a:xfrm>
          <a:prstGeom prst="rect">
            <a:avLst/>
          </a:prstGeom>
          <a:ln w="57150" cmpd="sng">
            <a:solidFill>
              <a:schemeClr val="accent1">
                <a:lumMod val="60000"/>
                <a:lumOff val="40000"/>
              </a:schemeClr>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dirty="0" smtClean="0"/>
              <a:t>El éxito del radioteatro debe bastante menos al </a:t>
            </a:r>
            <a:r>
              <a:rPr lang="es-ES" sz="2400" i="1" dirty="0" smtClean="0"/>
              <a:t>medio </a:t>
            </a:r>
            <a:r>
              <a:rPr lang="es-ES" sz="2400" dirty="0" smtClean="0"/>
              <a:t>radio que a la </a:t>
            </a:r>
            <a:r>
              <a:rPr lang="es-ES" sz="2400" i="1" dirty="0" smtClean="0"/>
              <a:t>mediación</a:t>
            </a:r>
            <a:r>
              <a:rPr lang="es-ES" sz="2400" dirty="0" smtClean="0"/>
              <a:t> ahí establecida con una tradición cultural.</a:t>
            </a:r>
            <a:endParaRPr lang="es-ES" sz="2400" dirty="0"/>
          </a:p>
        </p:txBody>
      </p:sp>
      <p:sp>
        <p:nvSpPr>
          <p:cNvPr id="6" name="Marcador de contenido 2"/>
          <p:cNvSpPr txBox="1">
            <a:spLocks/>
          </p:cNvSpPr>
          <p:nvPr/>
        </p:nvSpPr>
        <p:spPr>
          <a:xfrm>
            <a:off x="869042" y="5301208"/>
            <a:ext cx="7315200" cy="1451255"/>
          </a:xfrm>
          <a:prstGeom prst="rect">
            <a:avLst/>
          </a:prstGeom>
          <a:ln w="57150" cmpd="sng">
            <a:solidFill>
              <a:schemeClr val="accent1">
                <a:lumMod val="40000"/>
                <a:lumOff val="60000"/>
              </a:schemeClr>
            </a:solidFill>
          </a:ln>
        </p:spPr>
        <p:txBody>
          <a:bodyPr vert="horz" lIns="91440" tIns="45720" rIns="91440" bIns="45720" rtlCol="0">
            <a:normAutofit lnSpcReduction="1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dirty="0" smtClean="0"/>
              <a:t>Una reinterpretación en la masa de los lectores y espectadores que hace posible el reconocimiento de la crisis, de la escisión que se opera en la sociedad y en la vida</a:t>
            </a:r>
            <a:endParaRPr lang="es-ES" sz="2400" dirty="0"/>
          </a:p>
        </p:txBody>
      </p:sp>
      <p:pic>
        <p:nvPicPr>
          <p:cNvPr id="7" name="Imagen 6"/>
          <p:cNvPicPr>
            <a:picLocks noChangeAspect="1"/>
          </p:cNvPicPr>
          <p:nvPr/>
        </p:nvPicPr>
        <p:blipFill rotWithShape="1">
          <a:blip r:embed="rId2"/>
          <a:srcRect l="42440" t="9501" r="34880" b="31999"/>
          <a:stretch/>
        </p:blipFill>
        <p:spPr>
          <a:xfrm>
            <a:off x="3707904" y="332656"/>
            <a:ext cx="2016224" cy="2912324"/>
          </a:xfrm>
          <a:prstGeom prst="rect">
            <a:avLst/>
          </a:prstGeom>
        </p:spPr>
      </p:pic>
    </p:spTree>
    <p:extLst>
      <p:ext uri="{BB962C8B-B14F-4D97-AF65-F5344CB8AC3E}">
        <p14:creationId xmlns:p14="http://schemas.microsoft.com/office/powerpoint/2010/main" val="59673445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5496" y="486780"/>
            <a:ext cx="8568952" cy="709972"/>
          </a:xfrm>
        </p:spPr>
        <p:txBody>
          <a:bodyPr>
            <a:normAutofit fontScale="90000"/>
          </a:bodyPr>
          <a:lstStyle/>
          <a:p>
            <a:r>
              <a:rPr lang="es-ES" dirty="0" smtClean="0"/>
              <a:t>Legitimación urbana de la música negra</a:t>
            </a:r>
            <a:endParaRPr lang="es-ES" dirty="0"/>
          </a:p>
        </p:txBody>
      </p:sp>
      <p:sp>
        <p:nvSpPr>
          <p:cNvPr id="3" name="Marcador de contenido 2"/>
          <p:cNvSpPr>
            <a:spLocks noGrp="1"/>
          </p:cNvSpPr>
          <p:nvPr>
            <p:ph idx="1"/>
          </p:nvPr>
        </p:nvSpPr>
        <p:spPr>
          <a:xfrm>
            <a:off x="933647" y="1484784"/>
            <a:ext cx="7315200" cy="1667279"/>
          </a:xfrm>
          <a:ln w="38100" cmpd="sng">
            <a:solidFill>
              <a:schemeClr val="accent1">
                <a:lumMod val="75000"/>
              </a:schemeClr>
            </a:solidFill>
          </a:ln>
        </p:spPr>
        <p:txBody>
          <a:bodyPr>
            <a:normAutofit/>
          </a:bodyPr>
          <a:lstStyle/>
          <a:p>
            <a:pPr marL="45720" indent="0">
              <a:buNone/>
            </a:pPr>
            <a:r>
              <a:rPr lang="es-ES" sz="2400" dirty="0" smtClean="0"/>
              <a:t>“Estabilizar una expresión musical de base popular como forma de conquistar un lenguaje que concilie el país en la horizontalidad del territorio y en la verticalidad de las clases”.</a:t>
            </a:r>
            <a:endParaRPr lang="es-ES" sz="2400" dirty="0"/>
          </a:p>
        </p:txBody>
      </p:sp>
      <p:sp>
        <p:nvSpPr>
          <p:cNvPr id="4" name="Marcador de contenido 2"/>
          <p:cNvSpPr txBox="1">
            <a:spLocks/>
          </p:cNvSpPr>
          <p:nvPr/>
        </p:nvSpPr>
        <p:spPr>
          <a:xfrm>
            <a:off x="967636" y="3501008"/>
            <a:ext cx="7315200" cy="2880320"/>
          </a:xfrm>
          <a:prstGeom prst="rect">
            <a:avLst/>
          </a:prstGeom>
          <a:ln w="76200" cmpd="sng">
            <a:solidFill>
              <a:schemeClr val="accent1">
                <a:lumMod val="40000"/>
                <a:lumOff val="60000"/>
              </a:schemeClr>
            </a:solidFill>
          </a:ln>
        </p:spPr>
        <p:txBody>
          <a:bodyPr vert="horz" lIns="91440" tIns="45720" rIns="91440" bIns="45720" rtlCol="0">
            <a:normAutofit lnSpcReduction="1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dirty="0" smtClean="0"/>
              <a:t>Modo desviado, aberrante, como logra su legitimación social y cultural, va a poner en evidencia los límites tanto de la corriente intelectualista como del populismo a la hora de comprender la trama de contradicciones y seducciones de que está hecha la relación entre lo popular y lo masivo, a emergencia urbana de lo popular.</a:t>
            </a:r>
            <a:endParaRPr lang="es-ES" sz="2400" dirty="0"/>
          </a:p>
        </p:txBody>
      </p:sp>
    </p:spTree>
    <p:extLst>
      <p:ext uri="{BB962C8B-B14F-4D97-AF65-F5344CB8AC3E}">
        <p14:creationId xmlns:p14="http://schemas.microsoft.com/office/powerpoint/2010/main" val="390511558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txBox="1">
            <a:spLocks/>
          </p:cNvSpPr>
          <p:nvPr/>
        </p:nvSpPr>
        <p:spPr>
          <a:xfrm>
            <a:off x="827584" y="404664"/>
            <a:ext cx="7315200" cy="1656184"/>
          </a:xfrm>
          <a:prstGeom prst="rect">
            <a:avLst/>
          </a:prstGeom>
          <a:ln w="76200" cmpd="sng">
            <a:solidFill>
              <a:schemeClr val="accent1">
                <a:lumMod val="40000"/>
                <a:lumOff val="60000"/>
              </a:schemeClr>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dirty="0" smtClean="0"/>
              <a:t>Entre el gesto del trabajo y el ritmo de la danza se anuda una articulación desconocida para los blancos. Unas simbiosis de trabajo y ritmo que contiene la estratagema del esclavo para sobrevivir.</a:t>
            </a:r>
            <a:endParaRPr lang="es-ES" sz="2400" dirty="0"/>
          </a:p>
        </p:txBody>
      </p:sp>
      <p:sp>
        <p:nvSpPr>
          <p:cNvPr id="3" name="Marcador de contenido 2"/>
          <p:cNvSpPr txBox="1">
            <a:spLocks/>
          </p:cNvSpPr>
          <p:nvPr/>
        </p:nvSpPr>
        <p:spPr>
          <a:xfrm>
            <a:off x="3550911" y="2420888"/>
            <a:ext cx="2304256" cy="576064"/>
          </a:xfrm>
          <a:prstGeom prst="rect">
            <a:avLst/>
          </a:prstGeom>
          <a:ln w="76200" cmpd="sng">
            <a:solidFill>
              <a:schemeClr val="accent1"/>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800" dirty="0" smtClean="0">
                <a:solidFill>
                  <a:schemeClr val="accent1">
                    <a:lumMod val="40000"/>
                    <a:lumOff val="60000"/>
                  </a:schemeClr>
                </a:solidFill>
              </a:rPr>
              <a:t>Música</a:t>
            </a:r>
            <a:endParaRPr lang="es-ES" sz="2800" dirty="0">
              <a:solidFill>
                <a:schemeClr val="accent1">
                  <a:lumMod val="40000"/>
                  <a:lumOff val="60000"/>
                </a:schemeClr>
              </a:solidFill>
            </a:endParaRPr>
          </a:p>
        </p:txBody>
      </p:sp>
      <p:sp>
        <p:nvSpPr>
          <p:cNvPr id="2" name="Flecha izquierda y derecha 1"/>
          <p:cNvSpPr/>
          <p:nvPr/>
        </p:nvSpPr>
        <p:spPr>
          <a:xfrm>
            <a:off x="2442506" y="4437112"/>
            <a:ext cx="4464496" cy="1368152"/>
          </a:xfrm>
          <a:prstGeom prst="leftRightArrow">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r>
              <a:rPr lang="es-ES" sz="3200" b="1" dirty="0" smtClean="0"/>
              <a:t>Síntesis</a:t>
            </a:r>
            <a:endParaRPr lang="es-ES" sz="3200" b="1" dirty="0"/>
          </a:p>
        </p:txBody>
      </p:sp>
      <p:sp>
        <p:nvSpPr>
          <p:cNvPr id="5" name="Marcador de contenido 2"/>
          <p:cNvSpPr txBox="1">
            <a:spLocks/>
          </p:cNvSpPr>
          <p:nvPr/>
        </p:nvSpPr>
        <p:spPr>
          <a:xfrm>
            <a:off x="1691680" y="3022652"/>
            <a:ext cx="6196652" cy="694380"/>
          </a:xfrm>
          <a:prstGeom prst="rect">
            <a:avLst/>
          </a:prstGeom>
          <a:ln w="28575" cmpd="sng">
            <a:solidFill>
              <a:srgbClr val="94C600"/>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1800" dirty="0" smtClean="0"/>
              <a:t>Refleja la nacionalidad y puede ser escuchada sin extrañeza.</a:t>
            </a:r>
            <a:endParaRPr lang="es-ES" sz="1800" dirty="0"/>
          </a:p>
        </p:txBody>
      </p:sp>
      <p:sp>
        <p:nvSpPr>
          <p:cNvPr id="6" name="Marcador de contenido 2"/>
          <p:cNvSpPr txBox="1">
            <a:spLocks/>
          </p:cNvSpPr>
          <p:nvPr/>
        </p:nvSpPr>
        <p:spPr>
          <a:xfrm>
            <a:off x="323528" y="4437112"/>
            <a:ext cx="1872208" cy="1415057"/>
          </a:xfrm>
          <a:prstGeom prst="rect">
            <a:avLst/>
          </a:prstGeom>
          <a:ln w="28575" cmpd="sng">
            <a:solidFill>
              <a:schemeClr val="accent6"/>
            </a:solidFill>
          </a:ln>
        </p:spPr>
        <p:txBody>
          <a:bodyPr vert="horz" lIns="91440" tIns="45720" rIns="91440" bIns="45720" rtlCol="0">
            <a:no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b="1" dirty="0" smtClean="0"/>
              <a:t>Mejor del folklore propio</a:t>
            </a:r>
            <a:endParaRPr lang="es-ES" sz="2400" b="1" dirty="0"/>
          </a:p>
        </p:txBody>
      </p:sp>
      <p:sp>
        <p:nvSpPr>
          <p:cNvPr id="7" name="Marcador de contenido 2"/>
          <p:cNvSpPr txBox="1">
            <a:spLocks/>
          </p:cNvSpPr>
          <p:nvPr/>
        </p:nvSpPr>
        <p:spPr>
          <a:xfrm>
            <a:off x="7020272" y="4293096"/>
            <a:ext cx="1872208" cy="1656184"/>
          </a:xfrm>
          <a:prstGeom prst="rect">
            <a:avLst/>
          </a:prstGeom>
          <a:ln w="28575" cmpd="sng">
            <a:solidFill>
              <a:schemeClr val="accent6"/>
            </a:solidFill>
          </a:ln>
        </p:spPr>
        <p:txBody>
          <a:bodyPr vert="horz" lIns="91440" tIns="45720" rIns="91440" bIns="45720" rtlCol="0">
            <a:no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b="1" dirty="0" smtClean="0"/>
              <a:t>Mejor de la tradición erudita europea</a:t>
            </a:r>
            <a:endParaRPr lang="es-ES" sz="2400" b="1" dirty="0"/>
          </a:p>
        </p:txBody>
      </p:sp>
    </p:spTree>
    <p:extLst>
      <p:ext uri="{BB962C8B-B14F-4D97-AF65-F5344CB8AC3E}">
        <p14:creationId xmlns:p14="http://schemas.microsoft.com/office/powerpoint/2010/main" val="23749091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591104" y="548680"/>
            <a:ext cx="3956075" cy="3430787"/>
          </a:xfrm>
          <a:prstGeom prst="rect">
            <a:avLst/>
          </a:prstGeom>
        </p:spPr>
      </p:pic>
      <p:pic>
        <p:nvPicPr>
          <p:cNvPr id="6" name="Imagen 5"/>
          <p:cNvPicPr>
            <a:picLocks noChangeAspect="1"/>
          </p:cNvPicPr>
          <p:nvPr/>
        </p:nvPicPr>
        <p:blipFill rotWithShape="1">
          <a:blip r:embed="rId3"/>
          <a:srcRect l="18616" r="7659"/>
          <a:stretch/>
        </p:blipFill>
        <p:spPr>
          <a:xfrm>
            <a:off x="4503389" y="2492896"/>
            <a:ext cx="3957043" cy="4020269"/>
          </a:xfrm>
          <a:prstGeom prst="rect">
            <a:avLst/>
          </a:prstGeom>
        </p:spPr>
      </p:pic>
    </p:spTree>
    <p:extLst>
      <p:ext uri="{BB962C8B-B14F-4D97-AF65-F5344CB8AC3E}">
        <p14:creationId xmlns:p14="http://schemas.microsoft.com/office/powerpoint/2010/main" val="178413423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38336" y="-99392"/>
            <a:ext cx="8410128" cy="1358044"/>
          </a:xfrm>
        </p:spPr>
        <p:txBody>
          <a:bodyPr>
            <a:normAutofit/>
          </a:bodyPr>
          <a:lstStyle/>
          <a:p>
            <a:pPr algn="ctr"/>
            <a:r>
              <a:rPr lang="es-ES" dirty="0" smtClean="0"/>
              <a:t>El nacimiento de una prensa popular de masas</a:t>
            </a:r>
            <a:endParaRPr lang="es-ES" dirty="0"/>
          </a:p>
        </p:txBody>
      </p:sp>
      <p:sp>
        <p:nvSpPr>
          <p:cNvPr id="3" name="Marcador de contenido 2"/>
          <p:cNvSpPr>
            <a:spLocks noGrp="1"/>
          </p:cNvSpPr>
          <p:nvPr>
            <p:ph idx="1"/>
          </p:nvPr>
        </p:nvSpPr>
        <p:spPr>
          <a:xfrm>
            <a:off x="1562472" y="1412776"/>
            <a:ext cx="6249888" cy="432048"/>
          </a:xfrm>
          <a:ln>
            <a:solidFill>
              <a:schemeClr val="accent1">
                <a:lumMod val="75000"/>
              </a:schemeClr>
            </a:solidFill>
          </a:ln>
        </p:spPr>
        <p:txBody>
          <a:bodyPr>
            <a:normAutofit/>
          </a:bodyPr>
          <a:lstStyle/>
          <a:p>
            <a:pPr marL="45720" indent="0" algn="ctr">
              <a:buNone/>
            </a:pPr>
            <a:r>
              <a:rPr lang="es-ES" dirty="0" smtClean="0"/>
              <a:t>Otorgamiento de ciudadanía a las masas urbanas</a:t>
            </a:r>
            <a:endParaRPr lang="es-ES" dirty="0"/>
          </a:p>
        </p:txBody>
      </p:sp>
      <p:sp>
        <p:nvSpPr>
          <p:cNvPr id="4" name="Marcador de contenido 2"/>
          <p:cNvSpPr txBox="1">
            <a:spLocks/>
          </p:cNvSpPr>
          <p:nvPr/>
        </p:nvSpPr>
        <p:spPr>
          <a:xfrm>
            <a:off x="1562472" y="2060848"/>
            <a:ext cx="6249888" cy="783703"/>
          </a:xfrm>
          <a:prstGeom prst="rect">
            <a:avLst/>
          </a:prstGeom>
          <a:ln>
            <a:solidFill>
              <a:schemeClr val="accent1">
                <a:lumMod val="75000"/>
              </a:schemeClr>
            </a:solidFill>
          </a:ln>
        </p:spPr>
        <p:txBody>
          <a:bodyPr vert="horz" lIns="91440" tIns="45720" rIns="91440" bIns="45720" rtlCol="0">
            <a:normAutofit fontScale="925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dirty="0" smtClean="0"/>
              <a:t>Estallido de lo que hacía su unidad, que era el círculo letrado y la ruptura con la matriz cultural dominante.</a:t>
            </a:r>
            <a:endParaRPr lang="es-ES" dirty="0"/>
          </a:p>
        </p:txBody>
      </p:sp>
      <p:sp>
        <p:nvSpPr>
          <p:cNvPr id="5" name="Flecha abajo 4"/>
          <p:cNvSpPr/>
          <p:nvPr/>
        </p:nvSpPr>
        <p:spPr>
          <a:xfrm>
            <a:off x="4499992" y="1772816"/>
            <a:ext cx="360040" cy="36003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Marcador de contenido 2"/>
          <p:cNvSpPr txBox="1">
            <a:spLocks/>
          </p:cNvSpPr>
          <p:nvPr/>
        </p:nvSpPr>
        <p:spPr>
          <a:xfrm>
            <a:off x="1562472" y="3068960"/>
            <a:ext cx="6249888" cy="783703"/>
          </a:xfrm>
          <a:prstGeom prst="rect">
            <a:avLst/>
          </a:prstGeom>
          <a:ln>
            <a:solidFill>
              <a:schemeClr val="accent1">
                <a:lumMod val="75000"/>
              </a:schemeClr>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dirty="0" smtClean="0"/>
              <a:t>Asumir un nuevo público, abordar temáticas nacionales expresadas en lenguaje nacional.</a:t>
            </a:r>
            <a:endParaRPr lang="es-ES" dirty="0"/>
          </a:p>
        </p:txBody>
      </p:sp>
      <p:sp>
        <p:nvSpPr>
          <p:cNvPr id="7" name="Flecha abajo 6"/>
          <p:cNvSpPr/>
          <p:nvPr/>
        </p:nvSpPr>
        <p:spPr>
          <a:xfrm>
            <a:off x="4499992" y="2708920"/>
            <a:ext cx="360040" cy="36003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8" name="Marcador de contenido 2"/>
          <p:cNvSpPr txBox="1">
            <a:spLocks/>
          </p:cNvSpPr>
          <p:nvPr/>
        </p:nvSpPr>
        <p:spPr>
          <a:xfrm>
            <a:off x="2483768" y="4293096"/>
            <a:ext cx="4536504" cy="504056"/>
          </a:xfrm>
          <a:prstGeom prst="rect">
            <a:avLst/>
          </a:prstGeom>
          <a:ln>
            <a:solidFill>
              <a:schemeClr val="accent6"/>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b="1" dirty="0" smtClean="0"/>
              <a:t>Prensa sensacionalista en AL</a:t>
            </a:r>
            <a:endParaRPr lang="es-ES" b="1" dirty="0"/>
          </a:p>
        </p:txBody>
      </p:sp>
      <p:sp>
        <p:nvSpPr>
          <p:cNvPr id="9" name="Marcador de contenido 2"/>
          <p:cNvSpPr txBox="1">
            <a:spLocks/>
          </p:cNvSpPr>
          <p:nvPr/>
        </p:nvSpPr>
        <p:spPr>
          <a:xfrm>
            <a:off x="1562472" y="4941167"/>
            <a:ext cx="6249888" cy="783703"/>
          </a:xfrm>
          <a:prstGeom prst="rect">
            <a:avLst/>
          </a:prstGeom>
          <a:ln>
            <a:solidFill>
              <a:srgbClr val="FEA022"/>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dirty="0" smtClean="0"/>
              <a:t>Penetración del modelo americano, poniendo el negocio por encima de cualquier otro criterio.</a:t>
            </a:r>
            <a:endParaRPr lang="es-ES" dirty="0"/>
          </a:p>
        </p:txBody>
      </p:sp>
      <p:sp>
        <p:nvSpPr>
          <p:cNvPr id="10" name="Marcador de contenido 2"/>
          <p:cNvSpPr txBox="1">
            <a:spLocks/>
          </p:cNvSpPr>
          <p:nvPr/>
        </p:nvSpPr>
        <p:spPr>
          <a:xfrm>
            <a:off x="1527099" y="5877272"/>
            <a:ext cx="6249888" cy="783703"/>
          </a:xfrm>
          <a:prstGeom prst="rect">
            <a:avLst/>
          </a:prstGeom>
          <a:ln>
            <a:solidFill>
              <a:srgbClr val="FEA022"/>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dirty="0" smtClean="0"/>
              <a:t>Corrompieron las serias tradiciones del periodismo autóctono.</a:t>
            </a:r>
            <a:endParaRPr lang="es-ES" dirty="0"/>
          </a:p>
        </p:txBody>
      </p:sp>
      <p:sp>
        <p:nvSpPr>
          <p:cNvPr id="11" name="Flecha en U 10"/>
          <p:cNvSpPr/>
          <p:nvPr/>
        </p:nvSpPr>
        <p:spPr>
          <a:xfrm rot="5400000">
            <a:off x="7474828" y="5535550"/>
            <a:ext cx="1287758" cy="683444"/>
          </a:xfrm>
          <a:prstGeom prst="uturnArrow">
            <a:avLst>
              <a:gd name="adj1" fmla="val 22667"/>
              <a:gd name="adj2" fmla="val 25000"/>
              <a:gd name="adj3" fmla="val 25000"/>
              <a:gd name="adj4" fmla="val 43750"/>
              <a:gd name="adj5" fmla="val 100000"/>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s-ES">
              <a:solidFill>
                <a:schemeClr val="tx1"/>
              </a:solidFill>
            </a:endParaRPr>
          </a:p>
        </p:txBody>
      </p:sp>
      <p:sp>
        <p:nvSpPr>
          <p:cNvPr id="12" name="Flecha en U 11"/>
          <p:cNvSpPr/>
          <p:nvPr/>
        </p:nvSpPr>
        <p:spPr>
          <a:xfrm rot="5400000" flipV="1">
            <a:off x="594557" y="5553236"/>
            <a:ext cx="1287758" cy="648072"/>
          </a:xfrm>
          <a:prstGeom prst="uturnArrow">
            <a:avLst>
              <a:gd name="adj1" fmla="val 22667"/>
              <a:gd name="adj2" fmla="val 25000"/>
              <a:gd name="adj3" fmla="val 25000"/>
              <a:gd name="adj4" fmla="val 43750"/>
              <a:gd name="adj5" fmla="val 100000"/>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s-ES">
              <a:solidFill>
                <a:schemeClr val="tx1"/>
              </a:solidFill>
            </a:endParaRPr>
          </a:p>
        </p:txBody>
      </p:sp>
    </p:spTree>
    <p:extLst>
      <p:ext uri="{BB962C8B-B14F-4D97-AF65-F5344CB8AC3E}">
        <p14:creationId xmlns:p14="http://schemas.microsoft.com/office/powerpoint/2010/main" val="333758661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771800" y="332656"/>
            <a:ext cx="3945632" cy="659167"/>
          </a:xfrm>
          <a:ln w="38100" cmpd="sng">
            <a:solidFill>
              <a:srgbClr val="FEA022"/>
            </a:solidFill>
          </a:ln>
        </p:spPr>
        <p:txBody>
          <a:bodyPr>
            <a:normAutofit/>
          </a:bodyPr>
          <a:lstStyle/>
          <a:p>
            <a:pPr marL="45720" indent="0" algn="ctr">
              <a:buNone/>
            </a:pPr>
            <a:r>
              <a:rPr lang="es-ES" sz="2400" b="1" dirty="0" err="1" smtClean="0"/>
              <a:t>Protoperiodismo</a:t>
            </a:r>
            <a:r>
              <a:rPr lang="es-ES" sz="2400" b="1" dirty="0" smtClean="0"/>
              <a:t> popular</a:t>
            </a:r>
            <a:endParaRPr lang="es-ES" sz="2400" b="1" dirty="0"/>
          </a:p>
        </p:txBody>
      </p:sp>
      <p:sp>
        <p:nvSpPr>
          <p:cNvPr id="4" name="Marcador de contenido 2"/>
          <p:cNvSpPr txBox="1">
            <a:spLocks/>
          </p:cNvSpPr>
          <p:nvPr/>
        </p:nvSpPr>
        <p:spPr>
          <a:xfrm>
            <a:off x="2771800" y="1340768"/>
            <a:ext cx="3945632" cy="659167"/>
          </a:xfrm>
          <a:prstGeom prst="rect">
            <a:avLst/>
          </a:prstGeom>
          <a:ln w="38100" cmpd="sng">
            <a:solidFill>
              <a:srgbClr val="FEA022"/>
            </a:solidFill>
          </a:ln>
        </p:spPr>
        <p:txBody>
          <a:bodyPr vert="horz" lIns="91440" tIns="45720" rIns="91440" bIns="45720" rtlCol="0">
            <a:normAutofit fontScale="92500" lnSpcReduction="2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dirty="0" smtClean="0"/>
              <a:t>Escrito para ser difundido en gran parte oralmente.</a:t>
            </a:r>
            <a:endParaRPr lang="es-ES" sz="2400" dirty="0"/>
          </a:p>
        </p:txBody>
      </p:sp>
      <p:sp>
        <p:nvSpPr>
          <p:cNvPr id="6" name="Marcador de contenido 2"/>
          <p:cNvSpPr txBox="1">
            <a:spLocks/>
          </p:cNvSpPr>
          <p:nvPr/>
        </p:nvSpPr>
        <p:spPr>
          <a:xfrm>
            <a:off x="2771800" y="2299352"/>
            <a:ext cx="3945632" cy="659167"/>
          </a:xfrm>
          <a:prstGeom prst="rect">
            <a:avLst/>
          </a:prstGeom>
          <a:ln w="38100" cmpd="sng">
            <a:solidFill>
              <a:srgbClr val="FEA022"/>
            </a:solidFill>
          </a:ln>
        </p:spPr>
        <p:txBody>
          <a:bodyPr vert="horz" lIns="91440" tIns="45720" rIns="91440" bIns="45720" rtlCol="0">
            <a:normAutofit fontScale="92500" lnSpcReduction="2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dirty="0" smtClean="0"/>
              <a:t>Leído, declarado y cantado en lugares públicos</a:t>
            </a:r>
            <a:endParaRPr lang="es-ES" sz="2400" dirty="0"/>
          </a:p>
        </p:txBody>
      </p:sp>
      <p:sp>
        <p:nvSpPr>
          <p:cNvPr id="7" name="Flecha abajo 6"/>
          <p:cNvSpPr/>
          <p:nvPr/>
        </p:nvSpPr>
        <p:spPr>
          <a:xfrm>
            <a:off x="4572000" y="991823"/>
            <a:ext cx="288032" cy="348945"/>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s-ES"/>
          </a:p>
        </p:txBody>
      </p:sp>
      <p:sp>
        <p:nvSpPr>
          <p:cNvPr id="8" name="Flecha abajo 7"/>
          <p:cNvSpPr/>
          <p:nvPr/>
        </p:nvSpPr>
        <p:spPr>
          <a:xfrm>
            <a:off x="4580384" y="1999935"/>
            <a:ext cx="288032" cy="348945"/>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s-ES"/>
          </a:p>
        </p:txBody>
      </p:sp>
      <p:sp>
        <p:nvSpPr>
          <p:cNvPr id="10" name="Marcador de contenido 2"/>
          <p:cNvSpPr txBox="1">
            <a:spLocks/>
          </p:cNvSpPr>
          <p:nvPr/>
        </p:nvSpPr>
        <p:spPr>
          <a:xfrm>
            <a:off x="308720" y="3789040"/>
            <a:ext cx="2607096" cy="720080"/>
          </a:xfrm>
          <a:prstGeom prst="rect">
            <a:avLst/>
          </a:prstGeom>
          <a:ln w="38100" cmpd="sng">
            <a:solidFill>
              <a:schemeClr val="accent6">
                <a:lumMod val="50000"/>
              </a:schemeClr>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dirty="0" smtClean="0"/>
              <a:t>Dibujos que ilustran lo narrado</a:t>
            </a:r>
            <a:endParaRPr lang="es-ES" dirty="0"/>
          </a:p>
        </p:txBody>
      </p:sp>
      <p:sp>
        <p:nvSpPr>
          <p:cNvPr id="11" name="Marcador de contenido 2"/>
          <p:cNvSpPr txBox="1">
            <a:spLocks/>
          </p:cNvSpPr>
          <p:nvPr/>
        </p:nvSpPr>
        <p:spPr>
          <a:xfrm>
            <a:off x="1115616" y="4725144"/>
            <a:ext cx="2583904" cy="720080"/>
          </a:xfrm>
          <a:prstGeom prst="rect">
            <a:avLst/>
          </a:prstGeom>
          <a:ln w="38100" cmpd="sng">
            <a:solidFill>
              <a:schemeClr val="accent3">
                <a:lumMod val="75000"/>
              </a:schemeClr>
            </a:solidFill>
          </a:ln>
        </p:spPr>
        <p:txBody>
          <a:bodyPr vert="horz" lIns="91440" tIns="45720" rIns="91440" bIns="45720" rtlCol="0">
            <a:normAutofit fontScale="925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dirty="0" err="1" smtClean="0"/>
              <a:t>Melodramatización</a:t>
            </a:r>
            <a:endParaRPr lang="es-ES" sz="2400" dirty="0"/>
          </a:p>
        </p:txBody>
      </p:sp>
      <p:sp>
        <p:nvSpPr>
          <p:cNvPr id="12" name="Marcador de contenido 2"/>
          <p:cNvSpPr txBox="1">
            <a:spLocks/>
          </p:cNvSpPr>
          <p:nvPr/>
        </p:nvSpPr>
        <p:spPr>
          <a:xfrm>
            <a:off x="3707904" y="5589240"/>
            <a:ext cx="2736304" cy="720080"/>
          </a:xfrm>
          <a:prstGeom prst="rect">
            <a:avLst/>
          </a:prstGeom>
          <a:ln w="38100" cmpd="sng">
            <a:solidFill>
              <a:schemeClr val="accent3">
                <a:lumMod val="60000"/>
                <a:lumOff val="40000"/>
              </a:schemeClr>
            </a:solidFill>
          </a:ln>
        </p:spPr>
        <p:txBody>
          <a:bodyPr vert="horz" lIns="91440" tIns="45720" rIns="91440" bIns="45720" rtlCol="0">
            <a:no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dirty="0" smtClean="0"/>
              <a:t>Discurso sangriento y macabro</a:t>
            </a:r>
            <a:endParaRPr lang="es-ES" dirty="0"/>
          </a:p>
        </p:txBody>
      </p:sp>
      <p:sp>
        <p:nvSpPr>
          <p:cNvPr id="13" name="Marcador de contenido 2"/>
          <p:cNvSpPr txBox="1">
            <a:spLocks/>
          </p:cNvSpPr>
          <p:nvPr/>
        </p:nvSpPr>
        <p:spPr>
          <a:xfrm>
            <a:off x="5868144" y="4652214"/>
            <a:ext cx="2016224" cy="720080"/>
          </a:xfrm>
          <a:prstGeom prst="rect">
            <a:avLst/>
          </a:prstGeom>
          <a:ln w="38100" cmpd="sng">
            <a:solidFill>
              <a:schemeClr val="accent3"/>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dirty="0" err="1"/>
              <a:t>E</a:t>
            </a:r>
            <a:r>
              <a:rPr lang="es-ES" dirty="0" err="1" smtClean="0"/>
              <a:t>xageramiento</a:t>
            </a:r>
            <a:endParaRPr lang="es-ES" dirty="0"/>
          </a:p>
        </p:txBody>
      </p:sp>
      <p:sp>
        <p:nvSpPr>
          <p:cNvPr id="14" name="Marcador de contenido 2"/>
          <p:cNvSpPr txBox="1">
            <a:spLocks/>
          </p:cNvSpPr>
          <p:nvPr/>
        </p:nvSpPr>
        <p:spPr>
          <a:xfrm>
            <a:off x="6444208" y="3717032"/>
            <a:ext cx="2304256" cy="720080"/>
          </a:xfrm>
          <a:prstGeom prst="rect">
            <a:avLst/>
          </a:prstGeom>
          <a:ln w="38100" cmpd="sng">
            <a:solidFill>
              <a:schemeClr val="accent6">
                <a:lumMod val="50000"/>
              </a:schemeClr>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dirty="0" smtClean="0"/>
              <a:t>Atención a los ídolos de masas</a:t>
            </a:r>
            <a:endParaRPr lang="es-ES" dirty="0"/>
          </a:p>
        </p:txBody>
      </p:sp>
      <p:sp>
        <p:nvSpPr>
          <p:cNvPr id="17" name="Flecha derecha 16"/>
          <p:cNvSpPr/>
          <p:nvPr/>
        </p:nvSpPr>
        <p:spPr>
          <a:xfrm rot="5400000">
            <a:off x="3859558" y="4372742"/>
            <a:ext cx="1872208" cy="272755"/>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ES"/>
          </a:p>
        </p:txBody>
      </p:sp>
      <p:sp>
        <p:nvSpPr>
          <p:cNvPr id="18" name="Flecha derecha 17"/>
          <p:cNvSpPr/>
          <p:nvPr/>
        </p:nvSpPr>
        <p:spPr>
          <a:xfrm rot="3347077">
            <a:off x="4785562" y="3814327"/>
            <a:ext cx="1379498" cy="279414"/>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ES"/>
          </a:p>
        </p:txBody>
      </p:sp>
      <p:sp>
        <p:nvSpPr>
          <p:cNvPr id="19" name="Flecha derecha 18"/>
          <p:cNvSpPr/>
          <p:nvPr/>
        </p:nvSpPr>
        <p:spPr>
          <a:xfrm rot="7642276">
            <a:off x="3371782" y="3830304"/>
            <a:ext cx="1379498" cy="279414"/>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ES"/>
          </a:p>
        </p:txBody>
      </p:sp>
      <p:sp>
        <p:nvSpPr>
          <p:cNvPr id="20" name="Flecha derecha 19"/>
          <p:cNvSpPr/>
          <p:nvPr/>
        </p:nvSpPr>
        <p:spPr>
          <a:xfrm rot="1518245">
            <a:off x="5215191" y="3422377"/>
            <a:ext cx="1379498" cy="279414"/>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ES"/>
          </a:p>
        </p:txBody>
      </p:sp>
      <p:sp>
        <p:nvSpPr>
          <p:cNvPr id="21" name="Flecha derecha 20"/>
          <p:cNvSpPr/>
          <p:nvPr/>
        </p:nvSpPr>
        <p:spPr>
          <a:xfrm rot="9117517">
            <a:off x="2972531" y="3448825"/>
            <a:ext cx="1379498" cy="279414"/>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73997180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98367" y="332656"/>
            <a:ext cx="7315200" cy="1163223"/>
          </a:xfrm>
          <a:ln w="28575" cmpd="sng">
            <a:solidFill>
              <a:schemeClr val="accent1">
                <a:lumMod val="75000"/>
              </a:schemeClr>
            </a:solidFill>
          </a:ln>
        </p:spPr>
        <p:txBody>
          <a:bodyPr/>
          <a:lstStyle/>
          <a:p>
            <a:pPr marL="45720" indent="0" algn="ctr">
              <a:buNone/>
            </a:pPr>
            <a:r>
              <a:rPr lang="es-ES" dirty="0" smtClean="0"/>
              <a:t>“Detrás de la noción de sensacionalismo como explotación comercial de la crónica roja, de la pornografía y del lenguaje grosero se esconde una visión purista de lo popular”. </a:t>
            </a:r>
            <a:endParaRPr lang="es-ES" dirty="0"/>
          </a:p>
        </p:txBody>
      </p:sp>
      <p:sp>
        <p:nvSpPr>
          <p:cNvPr id="5" name="Marcador de contenido 2"/>
          <p:cNvSpPr txBox="1">
            <a:spLocks/>
          </p:cNvSpPr>
          <p:nvPr/>
        </p:nvSpPr>
        <p:spPr>
          <a:xfrm>
            <a:off x="2627784" y="1722499"/>
            <a:ext cx="4104456" cy="576063"/>
          </a:xfrm>
          <a:prstGeom prst="rect">
            <a:avLst/>
          </a:prstGeom>
          <a:ln w="28575" cmpd="sng">
            <a:solidFill>
              <a:schemeClr val="accent1">
                <a:lumMod val="75000"/>
              </a:schemeClr>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dirty="0" smtClean="0"/>
              <a:t>Conexión </a:t>
            </a:r>
            <a:r>
              <a:rPr lang="es-ES" i="1" dirty="0" smtClean="0"/>
              <a:t>cultural </a:t>
            </a:r>
            <a:r>
              <a:rPr lang="es-ES" dirty="0" smtClean="0"/>
              <a:t>entre:</a:t>
            </a:r>
            <a:r>
              <a:rPr lang="es-ES" i="1" dirty="0" smtClean="0"/>
              <a:t> </a:t>
            </a:r>
            <a:endParaRPr lang="es-ES" dirty="0"/>
          </a:p>
        </p:txBody>
      </p:sp>
      <p:sp>
        <p:nvSpPr>
          <p:cNvPr id="6" name="Marcador de contenido 2"/>
          <p:cNvSpPr txBox="1">
            <a:spLocks/>
          </p:cNvSpPr>
          <p:nvPr/>
        </p:nvSpPr>
        <p:spPr>
          <a:xfrm>
            <a:off x="107504" y="2639197"/>
            <a:ext cx="2880320" cy="576063"/>
          </a:xfrm>
          <a:prstGeom prst="rect">
            <a:avLst/>
          </a:prstGeom>
          <a:ln w="28575" cmpd="sng">
            <a:solidFill>
              <a:schemeClr val="accent1"/>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dirty="0" smtClean="0"/>
              <a:t>Estética melodramática</a:t>
            </a:r>
            <a:endParaRPr lang="es-ES" dirty="0"/>
          </a:p>
        </p:txBody>
      </p:sp>
      <p:sp>
        <p:nvSpPr>
          <p:cNvPr id="9" name="Marcador de contenido 2"/>
          <p:cNvSpPr txBox="1">
            <a:spLocks/>
          </p:cNvSpPr>
          <p:nvPr/>
        </p:nvSpPr>
        <p:spPr>
          <a:xfrm>
            <a:off x="3131840" y="2639197"/>
            <a:ext cx="2880320" cy="576063"/>
          </a:xfrm>
          <a:prstGeom prst="rect">
            <a:avLst/>
          </a:prstGeom>
          <a:ln w="28575" cmpd="sng">
            <a:solidFill>
              <a:schemeClr val="accent1"/>
            </a:solidFill>
          </a:ln>
        </p:spPr>
        <p:txBody>
          <a:bodyPr vert="horz" lIns="91440" tIns="45720" rIns="91440" bIns="45720" rtlCol="0">
            <a:normAutofit fontScale="92500" lnSpcReduction="2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dirty="0" smtClean="0"/>
              <a:t>Dispositivos de supervivencia</a:t>
            </a:r>
            <a:endParaRPr lang="es-ES" dirty="0"/>
          </a:p>
        </p:txBody>
      </p:sp>
      <p:sp>
        <p:nvSpPr>
          <p:cNvPr id="10" name="Marcador de contenido 2"/>
          <p:cNvSpPr txBox="1">
            <a:spLocks/>
          </p:cNvSpPr>
          <p:nvPr/>
        </p:nvSpPr>
        <p:spPr>
          <a:xfrm>
            <a:off x="6156176" y="2631302"/>
            <a:ext cx="2880320" cy="576063"/>
          </a:xfrm>
          <a:prstGeom prst="rect">
            <a:avLst/>
          </a:prstGeom>
          <a:ln w="28575" cmpd="sng">
            <a:solidFill>
              <a:schemeClr val="accent1"/>
            </a:solidFill>
          </a:ln>
        </p:spPr>
        <p:txBody>
          <a:bodyPr vert="horz" lIns="91440" tIns="45720" rIns="91440" bIns="45720" rtlCol="0">
            <a:normAutofit fontScale="85000" lnSpcReduction="1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dirty="0" smtClean="0"/>
              <a:t>Revancha de la matriz que irriga las culturas populares</a:t>
            </a:r>
            <a:endParaRPr lang="es-ES" dirty="0"/>
          </a:p>
        </p:txBody>
      </p:sp>
      <p:sp>
        <p:nvSpPr>
          <p:cNvPr id="11" name="Flecha abajo 10"/>
          <p:cNvSpPr/>
          <p:nvPr/>
        </p:nvSpPr>
        <p:spPr>
          <a:xfrm>
            <a:off x="4644008" y="2212584"/>
            <a:ext cx="360040" cy="443653"/>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2" name="Flecha abajo 11"/>
          <p:cNvSpPr/>
          <p:nvPr/>
        </p:nvSpPr>
        <p:spPr>
          <a:xfrm rot="1476894">
            <a:off x="2787250" y="2178013"/>
            <a:ext cx="317632" cy="48924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Flecha abajo 12"/>
          <p:cNvSpPr/>
          <p:nvPr/>
        </p:nvSpPr>
        <p:spPr>
          <a:xfrm rot="19527126">
            <a:off x="5990806" y="2132624"/>
            <a:ext cx="330739" cy="509434"/>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Flecha doblada hacia arriba 13"/>
          <p:cNvSpPr/>
          <p:nvPr/>
        </p:nvSpPr>
        <p:spPr>
          <a:xfrm rot="5400000">
            <a:off x="686801" y="3747425"/>
            <a:ext cx="2088232" cy="1008112"/>
          </a:xfrm>
          <a:prstGeom prst="bentUpArrow">
            <a:avLst>
              <a:gd name="adj1" fmla="val 25000"/>
              <a:gd name="adj2" fmla="val 23639"/>
              <a:gd name="adj3" fmla="val 25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5" name="Marcador de contenido 2"/>
          <p:cNvSpPr txBox="1">
            <a:spLocks/>
          </p:cNvSpPr>
          <p:nvPr/>
        </p:nvSpPr>
        <p:spPr>
          <a:xfrm>
            <a:off x="2647248" y="3861048"/>
            <a:ext cx="6389248" cy="2730693"/>
          </a:xfrm>
          <a:prstGeom prst="rect">
            <a:avLst/>
          </a:prstGeom>
          <a:ln w="28575" cmpd="sng">
            <a:solidFill>
              <a:schemeClr val="accent1"/>
            </a:solidFill>
          </a:ln>
        </p:spPr>
        <p:txBody>
          <a:bodyPr vert="horz" lIns="91440" tIns="45720" rIns="91440" bIns="45720" rtlCol="0">
            <a:no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dirty="0" smtClean="0"/>
              <a:t>Se atreve a violar la repartición racionalista entre temáticas </a:t>
            </a:r>
            <a:r>
              <a:rPr lang="es-ES" sz="2400" i="1" dirty="0" smtClean="0"/>
              <a:t>serias </a:t>
            </a:r>
            <a:r>
              <a:rPr lang="es-ES" sz="2400" dirty="0" smtClean="0"/>
              <a:t>y las que carecen de valor, a tratar los hechos políticos como hechos dramáticos y romper con la “objetividad” observando las situaciones de ese otro lado que interpela la subjetividad de los lectores.</a:t>
            </a:r>
            <a:endParaRPr lang="es-ES" sz="2400" dirty="0"/>
          </a:p>
        </p:txBody>
      </p:sp>
    </p:spTree>
    <p:extLst>
      <p:ext uri="{BB962C8B-B14F-4D97-AF65-F5344CB8AC3E}">
        <p14:creationId xmlns:p14="http://schemas.microsoft.com/office/powerpoint/2010/main" val="61785942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idx="1"/>
          </p:nvPr>
        </p:nvSpPr>
        <p:spPr>
          <a:xfrm>
            <a:off x="772210" y="1052736"/>
            <a:ext cx="7315200" cy="936104"/>
          </a:xfrm>
        </p:spPr>
        <p:txBody>
          <a:bodyPr/>
          <a:lstStyle/>
          <a:p>
            <a:pPr marL="45720" indent="0">
              <a:buNone/>
            </a:pPr>
            <a:r>
              <a:rPr lang="es-MX" dirty="0" smtClean="0"/>
              <a:t>Se recomienda ver el siguiente video respecto a la prensa popular de masas:</a:t>
            </a:r>
          </a:p>
          <a:p>
            <a:endParaRPr lang="es-MX" dirty="0"/>
          </a:p>
          <a:p>
            <a:pPr marL="45720" indent="0">
              <a:buNone/>
            </a:pPr>
            <a:endParaRPr lang="es-MX" dirty="0"/>
          </a:p>
        </p:txBody>
      </p:sp>
      <p:sp>
        <p:nvSpPr>
          <p:cNvPr id="6" name="Rectángulo 5"/>
          <p:cNvSpPr/>
          <p:nvPr/>
        </p:nvSpPr>
        <p:spPr>
          <a:xfrm>
            <a:off x="879309" y="2308229"/>
            <a:ext cx="5328592" cy="369332"/>
          </a:xfrm>
          <a:prstGeom prst="rect">
            <a:avLst/>
          </a:prstGeom>
        </p:spPr>
        <p:txBody>
          <a:bodyPr wrap="square">
            <a:spAutoFit/>
          </a:bodyPr>
          <a:lstStyle/>
          <a:p>
            <a:r>
              <a:rPr lang="nl-NL" dirty="0" err="1"/>
              <a:t>https</a:t>
            </a:r>
            <a:r>
              <a:rPr lang="nl-NL" dirty="0"/>
              <a:t>://</a:t>
            </a:r>
            <a:r>
              <a:rPr lang="nl-NL" dirty="0" err="1"/>
              <a:t>www.youtube.com</a:t>
            </a:r>
            <a:r>
              <a:rPr lang="nl-NL" dirty="0"/>
              <a:t>/</a:t>
            </a:r>
            <a:r>
              <a:rPr lang="nl-NL" dirty="0" err="1"/>
              <a:t>watch?v</a:t>
            </a:r>
            <a:r>
              <a:rPr lang="nl-NL" dirty="0"/>
              <a:t>=zl3oooLM9R8</a:t>
            </a:r>
            <a:endParaRPr lang="es-ES" dirty="0"/>
          </a:p>
        </p:txBody>
      </p:sp>
      <p:pic>
        <p:nvPicPr>
          <p:cNvPr id="8" name="Imagen 7"/>
          <p:cNvPicPr>
            <a:picLocks noChangeAspect="1"/>
          </p:cNvPicPr>
          <p:nvPr/>
        </p:nvPicPr>
        <p:blipFill>
          <a:blip r:embed="rId2"/>
          <a:stretch>
            <a:fillRect/>
          </a:stretch>
        </p:blipFill>
        <p:spPr>
          <a:xfrm>
            <a:off x="1835696" y="3028317"/>
            <a:ext cx="5354750" cy="3368005"/>
          </a:xfrm>
          <a:prstGeom prst="rect">
            <a:avLst/>
          </a:prstGeom>
        </p:spPr>
      </p:pic>
    </p:spTree>
    <p:extLst>
      <p:ext uri="{BB962C8B-B14F-4D97-AF65-F5344CB8AC3E}">
        <p14:creationId xmlns:p14="http://schemas.microsoft.com/office/powerpoint/2010/main" val="208520988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914400" y="1052736"/>
            <a:ext cx="2950936" cy="569377"/>
          </a:xfrm>
        </p:spPr>
        <p:txBody>
          <a:bodyPr/>
          <a:lstStyle/>
          <a:p>
            <a:r>
              <a:rPr lang="es-MX" dirty="0" smtClean="0"/>
              <a:t>Pausa </a:t>
            </a:r>
            <a:r>
              <a:rPr lang="es-MX" dirty="0" smtClean="0"/>
              <a:t>#2</a:t>
            </a:r>
            <a:endParaRPr lang="es-MX" dirty="0"/>
          </a:p>
        </p:txBody>
      </p:sp>
      <p:sp>
        <p:nvSpPr>
          <p:cNvPr id="5" name="Marcador de contenido 4"/>
          <p:cNvSpPr>
            <a:spLocks noGrp="1"/>
          </p:cNvSpPr>
          <p:nvPr>
            <p:ph idx="1"/>
          </p:nvPr>
        </p:nvSpPr>
        <p:spPr>
          <a:xfrm>
            <a:off x="4021752" y="1622113"/>
            <a:ext cx="4207848" cy="4476614"/>
          </a:xfrm>
        </p:spPr>
        <p:txBody>
          <a:bodyPr>
            <a:noAutofit/>
          </a:bodyPr>
          <a:lstStyle/>
          <a:p>
            <a:pPr algn="just"/>
            <a:r>
              <a:rPr lang="es-MX" dirty="0" smtClean="0"/>
              <a:t>En la etapa de 1930 a 1960 medios de comunicación que se masificaron junto con el proyecto de identidad nacional, y que acompañarían el fortalecimiento de los sistemas políticos y la homogeneización cultural en los países latinoamericanos, tuvieron un papel crucial en el proceso de </a:t>
            </a:r>
            <a:r>
              <a:rPr lang="es-MX" i="1" dirty="0" err="1" smtClean="0"/>
              <a:t>massmediación</a:t>
            </a:r>
            <a:r>
              <a:rPr lang="es-MX" dirty="0" smtClean="0"/>
              <a:t>.</a:t>
            </a:r>
            <a:endParaRPr lang="es-MX" dirty="0" smtClean="0"/>
          </a:p>
        </p:txBody>
      </p:sp>
      <p:sp>
        <p:nvSpPr>
          <p:cNvPr id="6" name="Marcador de texto 5"/>
          <p:cNvSpPr>
            <a:spLocks noGrp="1"/>
          </p:cNvSpPr>
          <p:nvPr>
            <p:ph type="body" sz="half" idx="2"/>
          </p:nvPr>
        </p:nvSpPr>
        <p:spPr>
          <a:xfrm>
            <a:off x="914400" y="1826709"/>
            <a:ext cx="2950936" cy="592041"/>
          </a:xfrm>
        </p:spPr>
        <p:txBody>
          <a:bodyPr>
            <a:normAutofit/>
          </a:bodyPr>
          <a:lstStyle/>
          <a:p>
            <a:r>
              <a:rPr lang="es-MX" sz="2000" dirty="0" smtClean="0"/>
              <a:t>Recordemos que:</a:t>
            </a:r>
            <a:endParaRPr lang="es-MX" sz="2000" dirty="0"/>
          </a:p>
        </p:txBody>
      </p:sp>
      <p:pic>
        <p:nvPicPr>
          <p:cNvPr id="2" name="Imagen 1"/>
          <p:cNvPicPr>
            <a:picLocks noChangeAspect="1"/>
          </p:cNvPicPr>
          <p:nvPr/>
        </p:nvPicPr>
        <p:blipFill>
          <a:blip r:embed="rId2"/>
          <a:stretch>
            <a:fillRect/>
          </a:stretch>
        </p:blipFill>
        <p:spPr>
          <a:xfrm>
            <a:off x="504995" y="2623346"/>
            <a:ext cx="3426600" cy="2533846"/>
          </a:xfrm>
          <a:prstGeom prst="rect">
            <a:avLst/>
          </a:prstGeom>
        </p:spPr>
      </p:pic>
    </p:spTree>
    <p:extLst>
      <p:ext uri="{BB962C8B-B14F-4D97-AF65-F5344CB8AC3E}">
        <p14:creationId xmlns:p14="http://schemas.microsoft.com/office/powerpoint/2010/main" val="252118034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27584" y="381164"/>
            <a:ext cx="2950936" cy="569377"/>
          </a:xfrm>
        </p:spPr>
        <p:txBody>
          <a:bodyPr/>
          <a:lstStyle/>
          <a:p>
            <a:r>
              <a:rPr lang="es-MX" dirty="0" smtClean="0"/>
              <a:t>Pausa #1</a:t>
            </a:r>
            <a:endParaRPr lang="es-MX" dirty="0"/>
          </a:p>
        </p:txBody>
      </p:sp>
      <p:sp>
        <p:nvSpPr>
          <p:cNvPr id="5" name="Marcador de contenido 4"/>
          <p:cNvSpPr>
            <a:spLocks noGrp="1"/>
          </p:cNvSpPr>
          <p:nvPr>
            <p:ph idx="1"/>
          </p:nvPr>
        </p:nvSpPr>
        <p:spPr>
          <a:xfrm>
            <a:off x="4021752" y="1340768"/>
            <a:ext cx="4207848" cy="4476614"/>
          </a:xfrm>
        </p:spPr>
        <p:txBody>
          <a:bodyPr>
            <a:noAutofit/>
          </a:bodyPr>
          <a:lstStyle/>
          <a:p>
            <a:pPr algn="just"/>
            <a:r>
              <a:rPr lang="es-MX" sz="1600" dirty="0" smtClean="0"/>
              <a:t>En esta etapa, Jesú</a:t>
            </a:r>
            <a:r>
              <a:rPr lang="es-MX" sz="1600" dirty="0" smtClean="0"/>
              <a:t>s Martín Barbero identifica cuatro medios, entendidos también como mediaciones, relevantes para la consolidación cultural de los Estados (político) y Naciones (cultural) como México</a:t>
            </a:r>
            <a:r>
              <a:rPr lang="es-MX" sz="1600" dirty="0" smtClean="0"/>
              <a:t>:</a:t>
            </a:r>
            <a:endParaRPr lang="es-MX" sz="1600" dirty="0" smtClean="0"/>
          </a:p>
          <a:p>
            <a:pPr marL="45720" indent="0" algn="just">
              <a:buNone/>
            </a:pPr>
            <a:endParaRPr lang="es-MX" sz="1600" dirty="0" smtClean="0"/>
          </a:p>
          <a:p>
            <a:pPr lvl="1" algn="just">
              <a:buFont typeface="Wingdings" panose="05000000000000000000" pitchFamily="2" charset="2"/>
              <a:buChar char="ü"/>
            </a:pPr>
            <a:r>
              <a:rPr lang="es-MX" sz="1400" dirty="0" smtClean="0"/>
              <a:t>El cine, y en particular el conocido como “Cine de Oro Mexicano” en la que confluyeron, se mestizaron, modernizaron y reconocieron las representaciones de lo urbano, lo popular y lo rural.</a:t>
            </a:r>
          </a:p>
          <a:p>
            <a:pPr marL="320040" lvl="1" indent="0" algn="just">
              <a:buNone/>
            </a:pPr>
            <a:endParaRPr lang="es-MX" sz="1400" dirty="0"/>
          </a:p>
        </p:txBody>
      </p:sp>
      <p:sp>
        <p:nvSpPr>
          <p:cNvPr id="6" name="Marcador de texto 5"/>
          <p:cNvSpPr>
            <a:spLocks noGrp="1"/>
          </p:cNvSpPr>
          <p:nvPr>
            <p:ph type="body" sz="half" idx="2"/>
          </p:nvPr>
        </p:nvSpPr>
        <p:spPr>
          <a:xfrm>
            <a:off x="899592" y="1152759"/>
            <a:ext cx="2950936" cy="376017"/>
          </a:xfrm>
        </p:spPr>
        <p:txBody>
          <a:bodyPr>
            <a:normAutofit/>
          </a:bodyPr>
          <a:lstStyle/>
          <a:p>
            <a:r>
              <a:rPr lang="es-MX" sz="1800" dirty="0" smtClean="0"/>
              <a:t>Recordemos que:</a:t>
            </a:r>
            <a:endParaRPr lang="es-MX" sz="1800" dirty="0"/>
          </a:p>
        </p:txBody>
      </p:sp>
      <p:pic>
        <p:nvPicPr>
          <p:cNvPr id="2" name="Imagen 1"/>
          <p:cNvPicPr>
            <a:picLocks noChangeAspect="1"/>
          </p:cNvPicPr>
          <p:nvPr/>
        </p:nvPicPr>
        <p:blipFill>
          <a:blip r:embed="rId2"/>
          <a:stretch>
            <a:fillRect/>
          </a:stretch>
        </p:blipFill>
        <p:spPr>
          <a:xfrm>
            <a:off x="274357" y="2636912"/>
            <a:ext cx="3747395" cy="2796133"/>
          </a:xfrm>
          <a:prstGeom prst="rect">
            <a:avLst/>
          </a:prstGeom>
        </p:spPr>
      </p:pic>
    </p:spTree>
    <p:extLst>
      <p:ext uri="{BB962C8B-B14F-4D97-AF65-F5344CB8AC3E}">
        <p14:creationId xmlns:p14="http://schemas.microsoft.com/office/powerpoint/2010/main" val="6158761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56037" y="3356992"/>
            <a:ext cx="6105872" cy="1586913"/>
          </a:xfrm>
        </p:spPr>
        <p:txBody>
          <a:bodyPr/>
          <a:lstStyle/>
          <a:p>
            <a:r>
              <a:rPr lang="es-ES" dirty="0" smtClean="0"/>
              <a:t>De los medios a las mediaciones</a:t>
            </a:r>
            <a:endParaRPr lang="es-ES" dirty="0"/>
          </a:p>
        </p:txBody>
      </p:sp>
      <p:sp>
        <p:nvSpPr>
          <p:cNvPr id="3" name="Subtítulo 2"/>
          <p:cNvSpPr>
            <a:spLocks noGrp="1"/>
          </p:cNvSpPr>
          <p:nvPr>
            <p:ph type="subTitle" idx="1"/>
          </p:nvPr>
        </p:nvSpPr>
        <p:spPr>
          <a:xfrm>
            <a:off x="683568" y="4957307"/>
            <a:ext cx="6249888" cy="1144632"/>
          </a:xfrm>
        </p:spPr>
        <p:txBody>
          <a:bodyPr/>
          <a:lstStyle/>
          <a:p>
            <a:r>
              <a:rPr lang="es-ES" dirty="0" smtClean="0"/>
              <a:t>Comunicación, cultura y hegemonía</a:t>
            </a:r>
            <a:endParaRPr lang="es-ES" dirty="0"/>
          </a:p>
        </p:txBody>
      </p:sp>
      <p:pic>
        <p:nvPicPr>
          <p:cNvPr id="4" name="Imagen 3"/>
          <p:cNvPicPr>
            <a:picLocks noChangeAspect="1"/>
          </p:cNvPicPr>
          <p:nvPr/>
        </p:nvPicPr>
        <p:blipFill rotWithShape="1">
          <a:blip r:embed="rId2"/>
          <a:srcRect l="28135" t="41093"/>
          <a:stretch/>
        </p:blipFill>
        <p:spPr>
          <a:xfrm>
            <a:off x="1403648" y="372834"/>
            <a:ext cx="3973984" cy="2167681"/>
          </a:xfrm>
          <a:prstGeom prst="rect">
            <a:avLst/>
          </a:prstGeom>
        </p:spPr>
      </p:pic>
      <p:pic>
        <p:nvPicPr>
          <p:cNvPr id="5" name="Imagen 4"/>
          <p:cNvPicPr>
            <a:picLocks noChangeAspect="1"/>
          </p:cNvPicPr>
          <p:nvPr/>
        </p:nvPicPr>
        <p:blipFill>
          <a:blip r:embed="rId3"/>
          <a:stretch>
            <a:fillRect/>
          </a:stretch>
        </p:blipFill>
        <p:spPr>
          <a:xfrm>
            <a:off x="6692899" y="3324354"/>
            <a:ext cx="2135929" cy="3239101"/>
          </a:xfrm>
          <a:prstGeom prst="rect">
            <a:avLst/>
          </a:prstGeom>
        </p:spPr>
      </p:pic>
    </p:spTree>
    <p:extLst>
      <p:ext uri="{BB962C8B-B14F-4D97-AF65-F5344CB8AC3E}">
        <p14:creationId xmlns:p14="http://schemas.microsoft.com/office/powerpoint/2010/main" val="326291433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27584" y="381164"/>
            <a:ext cx="2950936" cy="569377"/>
          </a:xfrm>
        </p:spPr>
        <p:txBody>
          <a:bodyPr/>
          <a:lstStyle/>
          <a:p>
            <a:r>
              <a:rPr lang="es-MX" dirty="0" smtClean="0"/>
              <a:t>Pausa #1</a:t>
            </a:r>
            <a:endParaRPr lang="es-MX" dirty="0"/>
          </a:p>
        </p:txBody>
      </p:sp>
      <p:sp>
        <p:nvSpPr>
          <p:cNvPr id="5" name="Marcador de contenido 4"/>
          <p:cNvSpPr>
            <a:spLocks noGrp="1"/>
          </p:cNvSpPr>
          <p:nvPr>
            <p:ph idx="1"/>
          </p:nvPr>
        </p:nvSpPr>
        <p:spPr>
          <a:xfrm>
            <a:off x="4021752" y="1187241"/>
            <a:ext cx="4207848" cy="4476614"/>
          </a:xfrm>
        </p:spPr>
        <p:txBody>
          <a:bodyPr>
            <a:noAutofit/>
          </a:bodyPr>
          <a:lstStyle/>
          <a:p>
            <a:pPr marL="320040" lvl="1" indent="0" algn="just">
              <a:buNone/>
            </a:pPr>
            <a:endParaRPr lang="es-MX" sz="1400" dirty="0"/>
          </a:p>
          <a:p>
            <a:pPr lvl="1" algn="just">
              <a:buFont typeface="Wingdings" panose="05000000000000000000" pitchFamily="2" charset="2"/>
              <a:buChar char="ü"/>
            </a:pPr>
            <a:r>
              <a:rPr lang="es-MX" sz="1400" dirty="0" smtClean="0"/>
              <a:t>El melodrama como género que confluyó entre el circo o las carpas populares y el emergente </a:t>
            </a:r>
            <a:r>
              <a:rPr lang="es-MX" sz="1400" dirty="0" err="1" smtClean="0"/>
              <a:t>radiodrama</a:t>
            </a:r>
            <a:r>
              <a:rPr lang="es-MX" sz="1400" dirty="0" smtClean="0"/>
              <a:t>. Esta narrativa daría paso a las convenciones actuales de la telenovela.</a:t>
            </a:r>
          </a:p>
          <a:p>
            <a:pPr lvl="1" algn="just">
              <a:buFont typeface="Wingdings" panose="05000000000000000000" pitchFamily="2" charset="2"/>
              <a:buChar char="ü"/>
            </a:pPr>
            <a:endParaRPr lang="es-MX" sz="1400" dirty="0"/>
          </a:p>
          <a:p>
            <a:pPr lvl="1" algn="just">
              <a:buFont typeface="Wingdings" panose="05000000000000000000" pitchFamily="2" charset="2"/>
              <a:buChar char="ü"/>
            </a:pPr>
            <a:r>
              <a:rPr lang="es-MX" sz="1400" dirty="0" smtClean="0"/>
              <a:t>La música negra legitimada en Brasil y un proceso similar qu</a:t>
            </a:r>
            <a:r>
              <a:rPr lang="es-MX" sz="1400" dirty="0" smtClean="0"/>
              <a:t>e también influyó en la educación sentimental en México, el Caribe y Sudamérica.</a:t>
            </a:r>
          </a:p>
          <a:p>
            <a:pPr lvl="1" algn="just">
              <a:buFont typeface="Wingdings" panose="05000000000000000000" pitchFamily="2" charset="2"/>
              <a:buChar char="ü"/>
            </a:pPr>
            <a:endParaRPr lang="es-MX" sz="1400" dirty="0"/>
          </a:p>
          <a:p>
            <a:pPr lvl="1" algn="just">
              <a:buFont typeface="Wingdings" panose="05000000000000000000" pitchFamily="2" charset="2"/>
              <a:buChar char="ü"/>
            </a:pPr>
            <a:r>
              <a:rPr lang="es-MX" sz="1400" dirty="0" smtClean="0"/>
              <a:t>La prensa popular que derivó en los periódicos amarillistas que exhiben las matrices culturales del melodrama y el patetismo.</a:t>
            </a:r>
            <a:endParaRPr lang="es-MX" sz="1400" dirty="0"/>
          </a:p>
        </p:txBody>
      </p:sp>
      <p:sp>
        <p:nvSpPr>
          <p:cNvPr id="6" name="Marcador de texto 5"/>
          <p:cNvSpPr>
            <a:spLocks noGrp="1"/>
          </p:cNvSpPr>
          <p:nvPr>
            <p:ph type="body" sz="half" idx="2"/>
          </p:nvPr>
        </p:nvSpPr>
        <p:spPr>
          <a:xfrm>
            <a:off x="899592" y="1152759"/>
            <a:ext cx="2950936" cy="376017"/>
          </a:xfrm>
        </p:spPr>
        <p:txBody>
          <a:bodyPr>
            <a:normAutofit/>
          </a:bodyPr>
          <a:lstStyle/>
          <a:p>
            <a:r>
              <a:rPr lang="es-MX" sz="1800" dirty="0" smtClean="0"/>
              <a:t>Recordemos que:</a:t>
            </a:r>
            <a:endParaRPr lang="es-MX" sz="1800" dirty="0"/>
          </a:p>
        </p:txBody>
      </p:sp>
      <p:pic>
        <p:nvPicPr>
          <p:cNvPr id="7" name="Imagen 6"/>
          <p:cNvPicPr>
            <a:picLocks noChangeAspect="1"/>
          </p:cNvPicPr>
          <p:nvPr/>
        </p:nvPicPr>
        <p:blipFill>
          <a:blip r:embed="rId2"/>
          <a:stretch>
            <a:fillRect/>
          </a:stretch>
        </p:blipFill>
        <p:spPr>
          <a:xfrm>
            <a:off x="467544" y="2348880"/>
            <a:ext cx="3570889" cy="2376264"/>
          </a:xfrm>
          <a:prstGeom prst="rect">
            <a:avLst/>
          </a:prstGeom>
        </p:spPr>
      </p:pic>
    </p:spTree>
    <p:extLst>
      <p:ext uri="{BB962C8B-B14F-4D97-AF65-F5344CB8AC3E}">
        <p14:creationId xmlns:p14="http://schemas.microsoft.com/office/powerpoint/2010/main" val="173952819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914400" y="548680"/>
            <a:ext cx="7315200" cy="1154097"/>
          </a:xfrm>
        </p:spPr>
        <p:txBody>
          <a:bodyPr>
            <a:normAutofit fontScale="90000"/>
          </a:bodyPr>
          <a:lstStyle/>
          <a:p>
            <a:r>
              <a:rPr lang="es-MX" dirty="0" smtClean="0"/>
              <a:t>Actividades de aprendizaje sugeridas</a:t>
            </a:r>
            <a:endParaRPr lang="es-MX" dirty="0"/>
          </a:p>
        </p:txBody>
      </p:sp>
      <p:sp>
        <p:nvSpPr>
          <p:cNvPr id="6" name="Marcador de contenido 5"/>
          <p:cNvSpPr>
            <a:spLocks noGrp="1"/>
          </p:cNvSpPr>
          <p:nvPr>
            <p:ph idx="1"/>
          </p:nvPr>
        </p:nvSpPr>
        <p:spPr>
          <a:xfrm>
            <a:off x="914400" y="2348880"/>
            <a:ext cx="7315200" cy="3539527"/>
          </a:xfrm>
        </p:spPr>
        <p:txBody>
          <a:bodyPr/>
          <a:lstStyle/>
          <a:p>
            <a:pPr marL="502920" indent="-457200" algn="just">
              <a:buFont typeface="+mj-lt"/>
              <a:buAutoNum type="arabicPeriod"/>
            </a:pPr>
            <a:r>
              <a:rPr lang="es-MX" dirty="0" smtClean="0"/>
              <a:t>Elijan una película de la “época de oro” del cine mexicano (títulos como “María Candelaria”, “Nosotros los pobres”, La perla” o “Cuando los hijos se van” son muy recomendables), e identifiquen las matrices culturales que se expresan tanto por las imágenes como por los elementos narrativos como los diálogos, las expresiones características de la época, las formas de representación de elementos culturales como la urbanización o la idealización de la vida rural en las haciendas.</a:t>
            </a:r>
            <a:r>
              <a:rPr lang="es-MX" dirty="0"/>
              <a:t> </a:t>
            </a:r>
            <a:r>
              <a:rPr lang="es-MX" dirty="0" smtClean="0"/>
              <a:t>Presenten sus ideas en una mesa de discusión.</a:t>
            </a:r>
          </a:p>
        </p:txBody>
      </p:sp>
    </p:spTree>
    <p:extLst>
      <p:ext uri="{BB962C8B-B14F-4D97-AF65-F5344CB8AC3E}">
        <p14:creationId xmlns:p14="http://schemas.microsoft.com/office/powerpoint/2010/main" val="266944155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914400" y="548680"/>
            <a:ext cx="7315200" cy="1154097"/>
          </a:xfrm>
        </p:spPr>
        <p:txBody>
          <a:bodyPr>
            <a:normAutofit fontScale="90000"/>
          </a:bodyPr>
          <a:lstStyle/>
          <a:p>
            <a:r>
              <a:rPr lang="es-MX" dirty="0" smtClean="0"/>
              <a:t>Actividades de aprendizaje sugeridas</a:t>
            </a:r>
            <a:endParaRPr lang="es-MX" dirty="0"/>
          </a:p>
        </p:txBody>
      </p:sp>
      <p:sp>
        <p:nvSpPr>
          <p:cNvPr id="6" name="Marcador de contenido 5"/>
          <p:cNvSpPr>
            <a:spLocks noGrp="1"/>
          </p:cNvSpPr>
          <p:nvPr>
            <p:ph idx="1"/>
          </p:nvPr>
        </p:nvSpPr>
        <p:spPr/>
        <p:txBody>
          <a:bodyPr/>
          <a:lstStyle/>
          <a:p>
            <a:pPr marL="502920" indent="-457200" algn="just">
              <a:buFont typeface="+mj-lt"/>
              <a:buAutoNum type="arabicPeriod" startAt="2"/>
            </a:pPr>
            <a:r>
              <a:rPr lang="es-MX" dirty="0" smtClean="0"/>
              <a:t>Escuchen episodios de radionovelas como “</a:t>
            </a:r>
            <a:r>
              <a:rPr lang="es-MX" dirty="0" err="1" smtClean="0"/>
              <a:t>Kalimán</a:t>
            </a:r>
            <a:r>
              <a:rPr lang="es-MX" dirty="0" smtClean="0"/>
              <a:t>”, “María Isabel” o programas como “La tremenda corte” (se pueden encontrar en internet), reconozcan sus líneas temáticas y las convenciones del género melodramático y hagan un análisis por escrito. Adicionalmente, graben en equipo su propia versión de un capítulo de radionovela ajustada a los temas y narrativas que consideren propios de estos tiempos y después compárenla con un episodio clásico.</a:t>
            </a:r>
            <a:endParaRPr lang="es-MX" dirty="0"/>
          </a:p>
        </p:txBody>
      </p:sp>
    </p:spTree>
    <p:extLst>
      <p:ext uri="{BB962C8B-B14F-4D97-AF65-F5344CB8AC3E}">
        <p14:creationId xmlns:p14="http://schemas.microsoft.com/office/powerpoint/2010/main" val="116616507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texto 4"/>
          <p:cNvSpPr>
            <a:spLocks noGrp="1"/>
          </p:cNvSpPr>
          <p:nvPr>
            <p:ph type="body" idx="1"/>
          </p:nvPr>
        </p:nvSpPr>
        <p:spPr/>
        <p:txBody>
          <a:bodyPr/>
          <a:lstStyle/>
          <a:p>
            <a:r>
              <a:rPr lang="es-MX" i="1" dirty="0" err="1" smtClean="0"/>
              <a:t>Massmediación</a:t>
            </a:r>
            <a:r>
              <a:rPr lang="es-MX" i="1" dirty="0"/>
              <a:t> </a:t>
            </a:r>
            <a:r>
              <a:rPr lang="es-MX" dirty="0" smtClean="0"/>
              <a:t> y cultura. Parte 2.</a:t>
            </a:r>
            <a:endParaRPr lang="es-MX" i="1" dirty="0"/>
          </a:p>
        </p:txBody>
      </p:sp>
      <p:sp>
        <p:nvSpPr>
          <p:cNvPr id="6" name="Título 1"/>
          <p:cNvSpPr>
            <a:spLocks noGrp="1"/>
          </p:cNvSpPr>
          <p:nvPr>
            <p:ph type="title"/>
          </p:nvPr>
        </p:nvSpPr>
        <p:spPr/>
        <p:txBody>
          <a:bodyPr>
            <a:normAutofit/>
          </a:bodyPr>
          <a:lstStyle/>
          <a:p>
            <a:r>
              <a:rPr lang="es-ES" sz="3200" dirty="0" smtClean="0"/>
              <a:t>Desarrollismo y </a:t>
            </a:r>
            <a:r>
              <a:rPr lang="es-ES" sz="3200" dirty="0" err="1" smtClean="0"/>
              <a:t>trasnacionalización</a:t>
            </a:r>
            <a:r>
              <a:rPr lang="es-ES" sz="3200" dirty="0" smtClean="0"/>
              <a:t>. De los medios como cultura al negocio.</a:t>
            </a:r>
            <a:endParaRPr lang="es-ES" sz="3200" dirty="0"/>
          </a:p>
        </p:txBody>
      </p:sp>
    </p:spTree>
    <p:extLst>
      <p:ext uri="{BB962C8B-B14F-4D97-AF65-F5344CB8AC3E}">
        <p14:creationId xmlns:p14="http://schemas.microsoft.com/office/powerpoint/2010/main" val="205538726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11197" y="591041"/>
            <a:ext cx="7332153" cy="1955311"/>
          </a:xfrm>
          <a:ln w="38100" cmpd="sng">
            <a:solidFill>
              <a:schemeClr val="tx2"/>
            </a:solidFill>
          </a:ln>
        </p:spPr>
        <p:txBody>
          <a:bodyPr>
            <a:normAutofit/>
          </a:bodyPr>
          <a:lstStyle/>
          <a:p>
            <a:pPr marL="45720" indent="0" algn="ctr">
              <a:buNone/>
            </a:pPr>
            <a:r>
              <a:rPr lang="es-ES" sz="2800" b="1" u="sng" dirty="0" smtClean="0">
                <a:solidFill>
                  <a:srgbClr val="DFFF82"/>
                </a:solidFill>
              </a:rPr>
              <a:t>Desarrollo: </a:t>
            </a:r>
            <a:r>
              <a:rPr lang="es-ES" sz="2400" dirty="0" smtClean="0"/>
              <a:t>avance objetivo. Crecimiento que tendrá su exponente cuantificable en el crecimiento económico y su consecuencia “natural” en la democracia política.</a:t>
            </a:r>
            <a:endParaRPr lang="es-ES" sz="2800" b="1" u="sng" dirty="0">
              <a:solidFill>
                <a:srgbClr val="DFFF82"/>
              </a:solidFill>
            </a:endParaRPr>
          </a:p>
        </p:txBody>
      </p:sp>
      <p:sp>
        <p:nvSpPr>
          <p:cNvPr id="4" name="Marcador de contenido 2"/>
          <p:cNvSpPr txBox="1">
            <a:spLocks/>
          </p:cNvSpPr>
          <p:nvPr/>
        </p:nvSpPr>
        <p:spPr>
          <a:xfrm>
            <a:off x="179512" y="3645024"/>
            <a:ext cx="2508675" cy="648072"/>
          </a:xfrm>
          <a:prstGeom prst="rect">
            <a:avLst/>
          </a:prstGeom>
          <a:ln w="38100" cmpd="sng">
            <a:solidFill>
              <a:schemeClr val="accent1">
                <a:lumMod val="75000"/>
              </a:schemeClr>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dist">
              <a:buFont typeface="Wingdings" charset="2"/>
              <a:buNone/>
            </a:pPr>
            <a:r>
              <a:rPr lang="es-ES" sz="3600" b="1" dirty="0" smtClean="0">
                <a:solidFill>
                  <a:schemeClr val="accent6"/>
                </a:solidFill>
              </a:rPr>
              <a:t>Años 60</a:t>
            </a:r>
            <a:endParaRPr lang="es-ES" sz="3600" b="1" dirty="0">
              <a:solidFill>
                <a:schemeClr val="accent6"/>
              </a:solidFill>
            </a:endParaRPr>
          </a:p>
        </p:txBody>
      </p:sp>
      <p:sp>
        <p:nvSpPr>
          <p:cNvPr id="5" name="Marcador de contenido 2"/>
          <p:cNvSpPr txBox="1">
            <a:spLocks/>
          </p:cNvSpPr>
          <p:nvPr/>
        </p:nvSpPr>
        <p:spPr>
          <a:xfrm>
            <a:off x="2922619" y="3286128"/>
            <a:ext cx="5976665" cy="1705193"/>
          </a:xfrm>
          <a:prstGeom prst="rect">
            <a:avLst/>
          </a:prstGeom>
          <a:ln w="38100" cmpd="sng">
            <a:solidFill>
              <a:srgbClr val="6F9500"/>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dirty="0" smtClean="0"/>
              <a:t>Aumento y diversificación de la industria y un crecimiento del mercado interno. Pero vieron muy pronto también el surgimiento de contradicciones insolubles.</a:t>
            </a:r>
            <a:endParaRPr lang="es-ES" sz="2800" b="1" u="sng" dirty="0">
              <a:solidFill>
                <a:srgbClr val="DFFF82"/>
              </a:solidFill>
            </a:endParaRPr>
          </a:p>
        </p:txBody>
      </p:sp>
      <p:sp>
        <p:nvSpPr>
          <p:cNvPr id="6" name="Marcador de contenido 2"/>
          <p:cNvSpPr txBox="1">
            <a:spLocks/>
          </p:cNvSpPr>
          <p:nvPr/>
        </p:nvSpPr>
        <p:spPr>
          <a:xfrm>
            <a:off x="984263" y="5661248"/>
            <a:ext cx="7332153" cy="864096"/>
          </a:xfrm>
          <a:prstGeom prst="rect">
            <a:avLst/>
          </a:prstGeom>
          <a:ln w="38100" cmpd="sng">
            <a:solidFill>
              <a:schemeClr val="tx2"/>
            </a:solidFill>
          </a:ln>
        </p:spPr>
        <p:txBody>
          <a:bodyPr vert="horz" lIns="91440" tIns="45720" rIns="91440" bIns="45720" rtlCol="0">
            <a:normAutofit lnSpcReduction="1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800" b="1" u="sng" dirty="0" smtClean="0">
                <a:solidFill>
                  <a:srgbClr val="DFFF82"/>
                </a:solidFill>
              </a:rPr>
              <a:t>Desarrollismo</a:t>
            </a:r>
            <a:r>
              <a:rPr lang="es-ES" sz="2400" dirty="0" smtClean="0"/>
              <a:t> demostró “el fracaso del principio político de la modernización generalizada”.</a:t>
            </a:r>
            <a:endParaRPr lang="es-ES" sz="2800" b="1" u="sng" dirty="0">
              <a:solidFill>
                <a:srgbClr val="DFFF82"/>
              </a:solidFill>
            </a:endParaRPr>
          </a:p>
        </p:txBody>
      </p:sp>
    </p:spTree>
    <p:extLst>
      <p:ext uri="{BB962C8B-B14F-4D97-AF65-F5344CB8AC3E}">
        <p14:creationId xmlns:p14="http://schemas.microsoft.com/office/powerpoint/2010/main" val="346847564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9512" y="-387424"/>
            <a:ext cx="8050088" cy="1154097"/>
          </a:xfrm>
        </p:spPr>
        <p:txBody>
          <a:bodyPr>
            <a:normAutofit fontScale="90000"/>
          </a:bodyPr>
          <a:lstStyle/>
          <a:p>
            <a:pPr algn="ctr"/>
            <a:r>
              <a:rPr lang="es-ES" dirty="0" smtClean="0">
                <a:solidFill>
                  <a:schemeClr val="accent6">
                    <a:lumMod val="40000"/>
                    <a:lumOff val="60000"/>
                  </a:schemeClr>
                </a:solidFill>
              </a:rPr>
              <a:t>El nuevo sentido de la masificación</a:t>
            </a:r>
            <a:endParaRPr lang="es-ES" dirty="0">
              <a:solidFill>
                <a:schemeClr val="accent6">
                  <a:lumMod val="40000"/>
                  <a:lumOff val="60000"/>
                </a:schemeClr>
              </a:solidFill>
            </a:endParaRPr>
          </a:p>
        </p:txBody>
      </p:sp>
      <p:sp>
        <p:nvSpPr>
          <p:cNvPr id="3" name="Marcador de contenido 2"/>
          <p:cNvSpPr>
            <a:spLocks noGrp="1"/>
          </p:cNvSpPr>
          <p:nvPr>
            <p:ph idx="1"/>
          </p:nvPr>
        </p:nvSpPr>
        <p:spPr>
          <a:xfrm>
            <a:off x="2713488" y="836712"/>
            <a:ext cx="3225552" cy="803183"/>
          </a:xfrm>
          <a:ln w="28575" cmpd="sng">
            <a:solidFill>
              <a:schemeClr val="accent6"/>
            </a:solidFill>
          </a:ln>
        </p:spPr>
        <p:txBody>
          <a:bodyPr>
            <a:noAutofit/>
          </a:bodyPr>
          <a:lstStyle/>
          <a:p>
            <a:pPr marL="45720" indent="0" algn="ctr">
              <a:buNone/>
            </a:pPr>
            <a:r>
              <a:rPr lang="es-ES" sz="2400" b="1" dirty="0" smtClean="0"/>
              <a:t>Los años del desarrollo</a:t>
            </a:r>
            <a:endParaRPr lang="es-ES" sz="2400" b="1" dirty="0"/>
          </a:p>
        </p:txBody>
      </p:sp>
      <p:sp>
        <p:nvSpPr>
          <p:cNvPr id="4" name="Marcador de contenido 2"/>
          <p:cNvSpPr txBox="1">
            <a:spLocks/>
          </p:cNvSpPr>
          <p:nvPr/>
        </p:nvSpPr>
        <p:spPr>
          <a:xfrm>
            <a:off x="899592" y="1772817"/>
            <a:ext cx="6984776" cy="936103"/>
          </a:xfrm>
          <a:prstGeom prst="rect">
            <a:avLst/>
          </a:prstGeom>
          <a:ln w="38100" cmpd="sng">
            <a:solidFill>
              <a:schemeClr val="accent6">
                <a:lumMod val="60000"/>
                <a:lumOff val="40000"/>
              </a:schemeClr>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dirty="0" smtClean="0"/>
              <a:t>Lo masivo </a:t>
            </a:r>
            <a:r>
              <a:rPr lang="es-ES" sz="2400" i="1" dirty="0" smtClean="0"/>
              <a:t>pasa a designar únicamente los medios </a:t>
            </a:r>
            <a:r>
              <a:rPr lang="es-ES" sz="2400" dirty="0" smtClean="0"/>
              <a:t>de homogeneización y control de masas.</a:t>
            </a:r>
            <a:endParaRPr lang="es-ES" sz="2800" b="1" u="sng" dirty="0">
              <a:solidFill>
                <a:srgbClr val="DFFF82"/>
              </a:solidFill>
            </a:endParaRPr>
          </a:p>
        </p:txBody>
      </p:sp>
      <p:sp>
        <p:nvSpPr>
          <p:cNvPr id="5" name="Marcador de contenido 2"/>
          <p:cNvSpPr txBox="1">
            <a:spLocks/>
          </p:cNvSpPr>
          <p:nvPr/>
        </p:nvSpPr>
        <p:spPr>
          <a:xfrm>
            <a:off x="3203848" y="3581400"/>
            <a:ext cx="2495048" cy="495672"/>
          </a:xfrm>
          <a:prstGeom prst="rect">
            <a:avLst/>
          </a:prstGeom>
          <a:ln w="38100" cmpd="sng">
            <a:solidFill>
              <a:srgbClr val="FEA022"/>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_tradnl" sz="2400" dirty="0"/>
              <a:t>d</a:t>
            </a:r>
            <a:r>
              <a:rPr lang="es-ES_tradnl" sz="2400" dirty="0" smtClean="0"/>
              <a:t>e mediadores</a:t>
            </a:r>
            <a:endParaRPr lang="es-ES" sz="2800" b="1" u="sng" dirty="0">
              <a:solidFill>
                <a:srgbClr val="DFFF82"/>
              </a:solidFill>
            </a:endParaRPr>
          </a:p>
        </p:txBody>
      </p:sp>
      <p:sp>
        <p:nvSpPr>
          <p:cNvPr id="6" name="Flecha izquierda y derecha 5"/>
          <p:cNvSpPr/>
          <p:nvPr/>
        </p:nvSpPr>
        <p:spPr>
          <a:xfrm>
            <a:off x="2713488" y="3933056"/>
            <a:ext cx="3442688" cy="720080"/>
          </a:xfrm>
          <a:prstGeom prst="left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s-ES" b="1" dirty="0" smtClean="0"/>
              <a:t>Entre</a:t>
            </a:r>
            <a:endParaRPr lang="es-ES" b="1" dirty="0"/>
          </a:p>
        </p:txBody>
      </p:sp>
      <p:sp>
        <p:nvSpPr>
          <p:cNvPr id="7" name="Rectángulo 6"/>
          <p:cNvSpPr/>
          <p:nvPr/>
        </p:nvSpPr>
        <p:spPr>
          <a:xfrm>
            <a:off x="1547664" y="5530006"/>
            <a:ext cx="6336704" cy="1200328"/>
          </a:xfrm>
          <a:prstGeom prst="rect">
            <a:avLst/>
          </a:prstGeom>
          <a:ln w="76200" cmpd="sng">
            <a:solidFill>
              <a:schemeClr val="accent6">
                <a:lumMod val="75000"/>
              </a:schemeClr>
            </a:solidFill>
          </a:ln>
        </p:spPr>
        <p:txBody>
          <a:bodyPr wrap="square">
            <a:spAutoFit/>
          </a:bodyPr>
          <a:lstStyle/>
          <a:p>
            <a:pPr marL="45720" indent="0" algn="ctr">
              <a:buFont typeface="Wingdings" charset="2"/>
              <a:buNone/>
            </a:pPr>
            <a:r>
              <a:rPr lang="es-ES_tradnl" sz="2400" dirty="0" smtClean="0"/>
              <a:t>Tenderán </a:t>
            </a:r>
            <a:r>
              <a:rPr lang="es-ES_tradnl" sz="2400" dirty="0"/>
              <a:t>cada día más a constituirse en el lugar de la simulación y la desactivación de estas relaciones.</a:t>
            </a:r>
            <a:endParaRPr lang="es-ES" sz="2800" b="1" u="sng" dirty="0">
              <a:solidFill>
                <a:srgbClr val="DFFF82"/>
              </a:solidFill>
            </a:endParaRPr>
          </a:p>
        </p:txBody>
      </p:sp>
      <p:sp>
        <p:nvSpPr>
          <p:cNvPr id="8" name="Marcador de contenido 2"/>
          <p:cNvSpPr txBox="1">
            <a:spLocks/>
          </p:cNvSpPr>
          <p:nvPr/>
        </p:nvSpPr>
        <p:spPr>
          <a:xfrm>
            <a:off x="755576" y="3773134"/>
            <a:ext cx="1512168" cy="319844"/>
          </a:xfrm>
          <a:prstGeom prst="rect">
            <a:avLst/>
          </a:prstGeom>
          <a:ln w="38100" cmpd="sng">
            <a:solidFill>
              <a:srgbClr val="FEA022"/>
            </a:solidFill>
          </a:ln>
        </p:spPr>
        <p:txBody>
          <a:bodyPr vert="horz" lIns="91440" tIns="45720" rIns="91440" bIns="45720" rtlCol="0">
            <a:normAutofit fontScale="70000" lnSpcReduction="2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_tradnl" sz="2400" dirty="0" smtClean="0"/>
              <a:t>Estado</a:t>
            </a:r>
            <a:endParaRPr lang="es-ES" sz="2800" b="1" u="sng" dirty="0">
              <a:solidFill>
                <a:srgbClr val="DFFF82"/>
              </a:solidFill>
            </a:endParaRPr>
          </a:p>
        </p:txBody>
      </p:sp>
      <p:sp>
        <p:nvSpPr>
          <p:cNvPr id="9" name="Marcador de contenido 2"/>
          <p:cNvSpPr txBox="1">
            <a:spLocks/>
          </p:cNvSpPr>
          <p:nvPr/>
        </p:nvSpPr>
        <p:spPr>
          <a:xfrm>
            <a:off x="755576" y="4189276"/>
            <a:ext cx="1512168" cy="319844"/>
          </a:xfrm>
          <a:prstGeom prst="rect">
            <a:avLst/>
          </a:prstGeom>
          <a:ln w="38100" cmpd="sng">
            <a:solidFill>
              <a:srgbClr val="FEA022"/>
            </a:solidFill>
          </a:ln>
        </p:spPr>
        <p:txBody>
          <a:bodyPr vert="horz" lIns="91440" tIns="45720" rIns="91440" bIns="45720" rtlCol="0">
            <a:normAutofit fontScale="70000" lnSpcReduction="2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_tradnl" sz="2400" dirty="0" smtClean="0"/>
              <a:t>Urbano</a:t>
            </a:r>
            <a:endParaRPr lang="es-ES" sz="2800" b="1" u="sng" dirty="0">
              <a:solidFill>
                <a:srgbClr val="DFFF82"/>
              </a:solidFill>
            </a:endParaRPr>
          </a:p>
        </p:txBody>
      </p:sp>
      <p:sp>
        <p:nvSpPr>
          <p:cNvPr id="10" name="Marcador de contenido 2"/>
          <p:cNvSpPr txBox="1">
            <a:spLocks/>
          </p:cNvSpPr>
          <p:nvPr/>
        </p:nvSpPr>
        <p:spPr>
          <a:xfrm>
            <a:off x="755576" y="4605335"/>
            <a:ext cx="1512168" cy="319844"/>
          </a:xfrm>
          <a:prstGeom prst="rect">
            <a:avLst/>
          </a:prstGeom>
          <a:ln w="38100" cmpd="sng">
            <a:solidFill>
              <a:srgbClr val="FEA022"/>
            </a:solidFill>
          </a:ln>
        </p:spPr>
        <p:txBody>
          <a:bodyPr vert="horz" lIns="91440" tIns="45720" rIns="91440" bIns="45720" rtlCol="0">
            <a:normAutofit fontScale="70000" lnSpcReduction="2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_tradnl" sz="2400" dirty="0" smtClean="0"/>
              <a:t>Modernidad</a:t>
            </a:r>
            <a:endParaRPr lang="es-ES" sz="2800" b="1" u="sng" dirty="0">
              <a:solidFill>
                <a:srgbClr val="DFFF82"/>
              </a:solidFill>
            </a:endParaRPr>
          </a:p>
        </p:txBody>
      </p:sp>
      <p:sp>
        <p:nvSpPr>
          <p:cNvPr id="11" name="Marcador de contenido 2"/>
          <p:cNvSpPr txBox="1">
            <a:spLocks/>
          </p:cNvSpPr>
          <p:nvPr/>
        </p:nvSpPr>
        <p:spPr>
          <a:xfrm>
            <a:off x="6588224" y="3773134"/>
            <a:ext cx="1512168" cy="319844"/>
          </a:xfrm>
          <a:prstGeom prst="rect">
            <a:avLst/>
          </a:prstGeom>
          <a:ln w="38100" cmpd="sng">
            <a:solidFill>
              <a:srgbClr val="FEA022"/>
            </a:solidFill>
          </a:ln>
        </p:spPr>
        <p:txBody>
          <a:bodyPr vert="horz" lIns="91440" tIns="45720" rIns="91440" bIns="45720" rtlCol="0">
            <a:normAutofit fontScale="70000" lnSpcReduction="2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_tradnl" sz="2400" dirty="0" smtClean="0"/>
              <a:t>Masas</a:t>
            </a:r>
            <a:endParaRPr lang="es-ES" sz="2800" b="1" u="sng" dirty="0">
              <a:solidFill>
                <a:srgbClr val="DFFF82"/>
              </a:solidFill>
            </a:endParaRPr>
          </a:p>
        </p:txBody>
      </p:sp>
      <p:sp>
        <p:nvSpPr>
          <p:cNvPr id="12" name="Marcador de contenido 2"/>
          <p:cNvSpPr txBox="1">
            <a:spLocks/>
          </p:cNvSpPr>
          <p:nvPr/>
        </p:nvSpPr>
        <p:spPr>
          <a:xfrm>
            <a:off x="6588224" y="4189276"/>
            <a:ext cx="1512168" cy="319844"/>
          </a:xfrm>
          <a:prstGeom prst="rect">
            <a:avLst/>
          </a:prstGeom>
          <a:ln w="38100" cmpd="sng">
            <a:solidFill>
              <a:srgbClr val="FEA022"/>
            </a:solidFill>
          </a:ln>
        </p:spPr>
        <p:txBody>
          <a:bodyPr vert="horz" lIns="91440" tIns="45720" rIns="91440" bIns="45720" rtlCol="0">
            <a:normAutofit fontScale="70000" lnSpcReduction="2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_tradnl" sz="2400" dirty="0" smtClean="0"/>
              <a:t>Rural</a:t>
            </a:r>
            <a:endParaRPr lang="es-ES" sz="2800" b="1" u="sng" dirty="0">
              <a:solidFill>
                <a:srgbClr val="DFFF82"/>
              </a:solidFill>
            </a:endParaRPr>
          </a:p>
        </p:txBody>
      </p:sp>
      <p:sp>
        <p:nvSpPr>
          <p:cNvPr id="13" name="Marcador de contenido 2"/>
          <p:cNvSpPr txBox="1">
            <a:spLocks/>
          </p:cNvSpPr>
          <p:nvPr/>
        </p:nvSpPr>
        <p:spPr>
          <a:xfrm>
            <a:off x="6588224" y="4595674"/>
            <a:ext cx="1512168" cy="319844"/>
          </a:xfrm>
          <a:prstGeom prst="rect">
            <a:avLst/>
          </a:prstGeom>
          <a:ln w="38100" cmpd="sng">
            <a:solidFill>
              <a:srgbClr val="FEA022"/>
            </a:solidFill>
          </a:ln>
        </p:spPr>
        <p:txBody>
          <a:bodyPr vert="horz" lIns="91440" tIns="45720" rIns="91440" bIns="45720" rtlCol="0">
            <a:normAutofit fontScale="70000" lnSpcReduction="2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_tradnl" sz="2400" dirty="0" smtClean="0"/>
              <a:t>Tradiciones</a:t>
            </a:r>
            <a:endParaRPr lang="es-ES" sz="2800" b="1" u="sng" dirty="0">
              <a:solidFill>
                <a:srgbClr val="DFFF82"/>
              </a:solidFill>
            </a:endParaRPr>
          </a:p>
        </p:txBody>
      </p:sp>
      <p:sp>
        <p:nvSpPr>
          <p:cNvPr id="14" name="Marcador de contenido 2"/>
          <p:cNvSpPr txBox="1">
            <a:spLocks/>
          </p:cNvSpPr>
          <p:nvPr/>
        </p:nvSpPr>
        <p:spPr>
          <a:xfrm>
            <a:off x="3203848" y="3090711"/>
            <a:ext cx="2495048" cy="495672"/>
          </a:xfrm>
          <a:prstGeom prst="rect">
            <a:avLst/>
          </a:prstGeom>
          <a:ln w="38100" cmpd="sng">
            <a:solidFill>
              <a:srgbClr val="FEA022"/>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_tradnl" sz="2400" b="1" dirty="0" smtClean="0"/>
              <a:t>Los medios</a:t>
            </a:r>
            <a:endParaRPr lang="es-ES" sz="2800" b="1" u="sng" dirty="0">
              <a:solidFill>
                <a:srgbClr val="DFFF82"/>
              </a:solidFill>
            </a:endParaRPr>
          </a:p>
        </p:txBody>
      </p:sp>
      <p:sp>
        <p:nvSpPr>
          <p:cNvPr id="16" name="Flecha abajo 15"/>
          <p:cNvSpPr/>
          <p:nvPr/>
        </p:nvSpPr>
        <p:spPr>
          <a:xfrm>
            <a:off x="4211960" y="4605335"/>
            <a:ext cx="360040" cy="695873"/>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8417348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3648" y="188640"/>
            <a:ext cx="5601816" cy="493948"/>
          </a:xfrm>
          <a:ln w="57150" cmpd="sng">
            <a:solidFill>
              <a:schemeClr val="accent1"/>
            </a:solidFill>
          </a:ln>
        </p:spPr>
        <p:txBody>
          <a:bodyPr>
            <a:normAutofit/>
          </a:bodyPr>
          <a:lstStyle/>
          <a:p>
            <a:pPr algn="ctr"/>
            <a:r>
              <a:rPr lang="es-ES" sz="2400" dirty="0" smtClean="0">
                <a:solidFill>
                  <a:srgbClr val="FFFFFF"/>
                </a:solidFill>
              </a:rPr>
              <a:t>Difusión generalizada de innovaciones</a:t>
            </a:r>
            <a:endParaRPr lang="es-ES" sz="2400" dirty="0">
              <a:solidFill>
                <a:srgbClr val="FFFFFF"/>
              </a:solidFill>
            </a:endParaRPr>
          </a:p>
        </p:txBody>
      </p:sp>
      <p:sp>
        <p:nvSpPr>
          <p:cNvPr id="3" name="Marcador de contenido 2"/>
          <p:cNvSpPr>
            <a:spLocks noGrp="1"/>
          </p:cNvSpPr>
          <p:nvPr>
            <p:ph idx="1"/>
          </p:nvPr>
        </p:nvSpPr>
        <p:spPr>
          <a:xfrm>
            <a:off x="2574286" y="867662"/>
            <a:ext cx="3592996" cy="432048"/>
          </a:xfrm>
          <a:ln>
            <a:solidFill>
              <a:schemeClr val="accent1">
                <a:lumMod val="60000"/>
                <a:lumOff val="40000"/>
              </a:schemeClr>
            </a:solidFill>
          </a:ln>
        </p:spPr>
        <p:txBody>
          <a:bodyPr>
            <a:noAutofit/>
          </a:bodyPr>
          <a:lstStyle/>
          <a:p>
            <a:pPr marL="45720" indent="0" algn="ctr">
              <a:buNone/>
            </a:pPr>
            <a:r>
              <a:rPr lang="es-ES" dirty="0" smtClean="0"/>
              <a:t>Como “motor” del desarrollo</a:t>
            </a:r>
            <a:endParaRPr lang="es-ES" dirty="0"/>
          </a:p>
        </p:txBody>
      </p:sp>
      <p:sp>
        <p:nvSpPr>
          <p:cNvPr id="4" name="Marcador de contenido 2"/>
          <p:cNvSpPr txBox="1">
            <a:spLocks/>
          </p:cNvSpPr>
          <p:nvPr/>
        </p:nvSpPr>
        <p:spPr>
          <a:xfrm>
            <a:off x="295436" y="1872329"/>
            <a:ext cx="3592996" cy="864097"/>
          </a:xfrm>
          <a:prstGeom prst="rect">
            <a:avLst/>
          </a:prstGeom>
          <a:ln w="38100" cmpd="sng">
            <a:solidFill>
              <a:schemeClr val="accent1">
                <a:lumMod val="60000"/>
                <a:lumOff val="40000"/>
              </a:schemeClr>
            </a:solidFill>
          </a:ln>
        </p:spPr>
        <p:txBody>
          <a:bodyPr vert="horz" lIns="91440" tIns="45720" rIns="91440" bIns="45720" rtlCol="0">
            <a:no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_tradnl" sz="2400" dirty="0" smtClean="0"/>
              <a:t>Hegemonía de la televisión</a:t>
            </a:r>
            <a:endParaRPr lang="es-ES" sz="2400" dirty="0"/>
          </a:p>
        </p:txBody>
      </p:sp>
      <p:sp>
        <p:nvSpPr>
          <p:cNvPr id="5" name="Marcador de contenido 2"/>
          <p:cNvSpPr txBox="1">
            <a:spLocks/>
          </p:cNvSpPr>
          <p:nvPr/>
        </p:nvSpPr>
        <p:spPr>
          <a:xfrm>
            <a:off x="5046529" y="2345674"/>
            <a:ext cx="3869922" cy="864096"/>
          </a:xfrm>
          <a:prstGeom prst="rect">
            <a:avLst/>
          </a:prstGeom>
          <a:ln w="38100" cmpd="sng">
            <a:solidFill>
              <a:schemeClr val="accent1">
                <a:lumMod val="60000"/>
                <a:lumOff val="40000"/>
              </a:schemeClr>
            </a:solidFill>
          </a:ln>
        </p:spPr>
        <p:txBody>
          <a:bodyPr vert="horz" lIns="91440" tIns="45720" rIns="91440" bIns="45720" rtlCol="0">
            <a:no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_tradnl" sz="2400" dirty="0" smtClean="0"/>
              <a:t>Pluralización </a:t>
            </a:r>
            <a:r>
              <a:rPr lang="es-ES_tradnl" sz="2400" dirty="0" err="1" smtClean="0"/>
              <a:t>funcionalizada</a:t>
            </a:r>
            <a:r>
              <a:rPr lang="es-ES_tradnl" sz="2400" dirty="0" smtClean="0"/>
              <a:t> de la radio</a:t>
            </a:r>
            <a:endParaRPr lang="es-ES" sz="2400" dirty="0"/>
          </a:p>
        </p:txBody>
      </p:sp>
      <p:sp>
        <p:nvSpPr>
          <p:cNvPr id="6" name="Flecha curva 5"/>
          <p:cNvSpPr/>
          <p:nvPr/>
        </p:nvSpPr>
        <p:spPr>
          <a:xfrm rot="5400000">
            <a:off x="6318762" y="795713"/>
            <a:ext cx="705272" cy="1080000"/>
          </a:xfrm>
          <a:prstGeom prst="ben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s-ES">
              <a:solidFill>
                <a:schemeClr val="tx1"/>
              </a:solidFill>
            </a:endParaRPr>
          </a:p>
        </p:txBody>
      </p:sp>
      <p:sp>
        <p:nvSpPr>
          <p:cNvPr id="7" name="Flecha curva 6"/>
          <p:cNvSpPr/>
          <p:nvPr/>
        </p:nvSpPr>
        <p:spPr>
          <a:xfrm rot="5400000" flipV="1">
            <a:off x="1739298" y="838554"/>
            <a:ext cx="705272" cy="1051520"/>
          </a:xfrm>
          <a:prstGeom prst="ben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s-ES">
              <a:solidFill>
                <a:schemeClr val="tx1"/>
              </a:solidFill>
            </a:endParaRPr>
          </a:p>
        </p:txBody>
      </p:sp>
      <p:sp>
        <p:nvSpPr>
          <p:cNvPr id="8" name="Marcador de contenido 2"/>
          <p:cNvSpPr txBox="1">
            <a:spLocks/>
          </p:cNvSpPr>
          <p:nvPr/>
        </p:nvSpPr>
        <p:spPr>
          <a:xfrm>
            <a:off x="1520160" y="3726286"/>
            <a:ext cx="7326306" cy="765339"/>
          </a:xfrm>
          <a:prstGeom prst="rect">
            <a:avLst/>
          </a:prstGeom>
          <a:ln w="38100" cmpd="sng">
            <a:solidFill>
              <a:schemeClr val="tx2">
                <a:lumMod val="60000"/>
                <a:lumOff val="40000"/>
              </a:schemeClr>
            </a:solidFill>
          </a:ln>
        </p:spPr>
        <p:txBody>
          <a:bodyPr vert="horz" lIns="91440" tIns="45720" rIns="91440" bIns="45720" rtlCol="0">
            <a:no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_tradnl" dirty="0" smtClean="0"/>
              <a:t>Aumento en la inversión económica y la complejidad de la organización industrial</a:t>
            </a:r>
            <a:endParaRPr lang="es-ES" dirty="0"/>
          </a:p>
        </p:txBody>
      </p:sp>
      <p:sp>
        <p:nvSpPr>
          <p:cNvPr id="11" name="Marcador de contenido 2"/>
          <p:cNvSpPr txBox="1">
            <a:spLocks/>
          </p:cNvSpPr>
          <p:nvPr/>
        </p:nvSpPr>
        <p:spPr>
          <a:xfrm>
            <a:off x="1552488" y="4865974"/>
            <a:ext cx="7339991" cy="504057"/>
          </a:xfrm>
          <a:prstGeom prst="rect">
            <a:avLst/>
          </a:prstGeom>
          <a:ln w="38100" cmpd="sng">
            <a:solidFill>
              <a:schemeClr val="tx2">
                <a:lumMod val="60000"/>
                <a:lumOff val="40000"/>
              </a:schemeClr>
            </a:solidFill>
          </a:ln>
        </p:spPr>
        <p:txBody>
          <a:bodyPr vert="horz" lIns="91440" tIns="45720" rIns="91440" bIns="45720" rtlCol="0">
            <a:no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_tradnl" dirty="0" smtClean="0"/>
              <a:t>Refinamiento cualitativo de los dispositivos ideológicos</a:t>
            </a:r>
            <a:endParaRPr lang="es-ES" dirty="0"/>
          </a:p>
        </p:txBody>
      </p:sp>
      <p:sp>
        <p:nvSpPr>
          <p:cNvPr id="12" name="Flecha doblada hacia arriba 11"/>
          <p:cNvSpPr/>
          <p:nvPr/>
        </p:nvSpPr>
        <p:spPr>
          <a:xfrm rot="5400000">
            <a:off x="-41139" y="3357164"/>
            <a:ext cx="1665438" cy="648072"/>
          </a:xfrm>
          <a:prstGeom prst="bentUp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s-ES"/>
          </a:p>
        </p:txBody>
      </p:sp>
    </p:spTree>
    <p:extLst>
      <p:ext uri="{BB962C8B-B14F-4D97-AF65-F5344CB8AC3E}">
        <p14:creationId xmlns:p14="http://schemas.microsoft.com/office/powerpoint/2010/main" val="8917617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txBox="1">
            <a:spLocks/>
          </p:cNvSpPr>
          <p:nvPr/>
        </p:nvSpPr>
        <p:spPr>
          <a:xfrm>
            <a:off x="424136" y="1340768"/>
            <a:ext cx="8474732" cy="2160240"/>
          </a:xfrm>
          <a:prstGeom prst="rect">
            <a:avLst/>
          </a:prstGeom>
          <a:ln/>
        </p:spPr>
        <p:style>
          <a:lnRef idx="3">
            <a:schemeClr val="lt1"/>
          </a:lnRef>
          <a:fillRef idx="1">
            <a:schemeClr val="accent1"/>
          </a:fillRef>
          <a:effectRef idx="1">
            <a:schemeClr val="accent1"/>
          </a:effectRef>
          <a:fontRef idx="minor">
            <a:schemeClr val="lt1"/>
          </a:fontRef>
        </p:style>
        <p:txBody>
          <a:bodyPr vert="horz" lIns="91440" tIns="45720" rIns="91440" bIns="45720" rtlCol="0">
            <a:no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_tradnl" sz="2400" dirty="0" smtClean="0"/>
              <a:t>La televisión “se realiza” en una unificación de la demanda, única manera como puede lograrse la expansión del mercado hegemónico sin que los subalternos resientan la agresión. Si somos capaces de consumir lo mismo que los desarrollados es que definitivamente nos desarrollamos.</a:t>
            </a:r>
            <a:endParaRPr lang="es-ES" sz="2400" dirty="0"/>
          </a:p>
        </p:txBody>
      </p:sp>
      <p:sp>
        <p:nvSpPr>
          <p:cNvPr id="5" name="AutoShape 2" descr="Resultado de imagen para telenovel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 name="Imagen 5"/>
          <p:cNvPicPr>
            <a:picLocks noChangeAspect="1"/>
          </p:cNvPicPr>
          <p:nvPr/>
        </p:nvPicPr>
        <p:blipFill>
          <a:blip r:embed="rId2"/>
          <a:stretch>
            <a:fillRect/>
          </a:stretch>
        </p:blipFill>
        <p:spPr>
          <a:xfrm>
            <a:off x="1547664" y="3726929"/>
            <a:ext cx="5865228" cy="2905035"/>
          </a:xfrm>
          <a:prstGeom prst="rect">
            <a:avLst/>
          </a:prstGeom>
        </p:spPr>
      </p:pic>
    </p:spTree>
    <p:extLst>
      <p:ext uri="{BB962C8B-B14F-4D97-AF65-F5344CB8AC3E}">
        <p14:creationId xmlns:p14="http://schemas.microsoft.com/office/powerpoint/2010/main" val="235713064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5496" y="116632"/>
            <a:ext cx="8352928" cy="2232248"/>
          </a:xfrm>
        </p:spPr>
        <p:txBody>
          <a:bodyPr>
            <a:noAutofit/>
          </a:bodyPr>
          <a:lstStyle/>
          <a:p>
            <a:pPr algn="ctr"/>
            <a:r>
              <a:rPr lang="es-ES" sz="2800" dirty="0" smtClean="0"/>
              <a:t>Índices de audiencia</a:t>
            </a:r>
            <a:r>
              <a:rPr lang="es-ES" sz="2400" dirty="0" smtClean="0">
                <a:solidFill>
                  <a:srgbClr val="FFFFFF"/>
                </a:solidFill>
              </a:rPr>
              <a:t> llevó a la tendencia a constituirse en un discurso que para hablar al máximo de gente debe reducir las diferencias al mínimo, exigiendo el mínimo de esfuerzo decodificador y chocando mínimamente con los prejuicios socio-culturales de las mayorías.</a:t>
            </a:r>
            <a:endParaRPr lang="es-ES" sz="2400" dirty="0"/>
          </a:p>
        </p:txBody>
      </p:sp>
      <p:sp>
        <p:nvSpPr>
          <p:cNvPr id="4" name="Marcador de contenido 2"/>
          <p:cNvSpPr>
            <a:spLocks noGrp="1"/>
          </p:cNvSpPr>
          <p:nvPr>
            <p:ph idx="1"/>
          </p:nvPr>
        </p:nvSpPr>
        <p:spPr>
          <a:xfrm>
            <a:off x="34819" y="3356992"/>
            <a:ext cx="2952328" cy="3312368"/>
          </a:xfrm>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marL="45720" indent="0" algn="ctr">
              <a:buNone/>
            </a:pPr>
            <a:r>
              <a:rPr lang="es-ES" dirty="0" smtClean="0"/>
              <a:t>Siempre reflejó diferencias culturales y políticas. No sólo por necesidad de “distinción”, sino por corresponder al modelo liberal y su búsqueda de expresión para la pluralidad de que está hecha la sociedad civil.</a:t>
            </a:r>
            <a:endParaRPr lang="es-ES" sz="2400" b="1" dirty="0" smtClean="0"/>
          </a:p>
        </p:txBody>
      </p:sp>
      <p:sp>
        <p:nvSpPr>
          <p:cNvPr id="5" name="Marcador de contenido 2"/>
          <p:cNvSpPr txBox="1">
            <a:spLocks/>
          </p:cNvSpPr>
          <p:nvPr/>
        </p:nvSpPr>
        <p:spPr>
          <a:xfrm>
            <a:off x="3096280" y="3356992"/>
            <a:ext cx="2952328" cy="3312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lt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lt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lt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lt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lt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9pPr>
          </a:lstStyle>
          <a:p>
            <a:pPr marL="45720" indent="0" algn="ctr">
              <a:buFont typeface="Wingdings" charset="2"/>
              <a:buNone/>
            </a:pPr>
            <a:r>
              <a:rPr lang="es-ES" sz="2400" dirty="0" smtClean="0"/>
              <a:t>Por su cercanía a lo popular, hizo desde un comienzo presente la diversidad de lo social y lo cultural.</a:t>
            </a:r>
          </a:p>
        </p:txBody>
      </p:sp>
      <p:sp>
        <p:nvSpPr>
          <p:cNvPr id="6" name="Marcador de contenido 2"/>
          <p:cNvSpPr txBox="1">
            <a:spLocks/>
          </p:cNvSpPr>
          <p:nvPr/>
        </p:nvSpPr>
        <p:spPr>
          <a:xfrm>
            <a:off x="6161136" y="3356992"/>
            <a:ext cx="2952328" cy="331236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lt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lt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lt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lt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lt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9pPr>
          </a:lstStyle>
          <a:p>
            <a:pPr marL="45720" indent="0" algn="ctr">
              <a:lnSpc>
                <a:spcPct val="110000"/>
              </a:lnSpc>
              <a:buFont typeface="Wingdings" charset="2"/>
              <a:buNone/>
            </a:pPr>
            <a:r>
              <a:rPr lang="es-ES" dirty="0" smtClean="0"/>
              <a:t>A diferencia de los otros dos medios esta desarrollará al máximo la tendencia a la absorción de las diferencias. </a:t>
            </a:r>
            <a:endParaRPr lang="es-ES" dirty="0"/>
          </a:p>
          <a:p>
            <a:pPr marL="45720" indent="0" algn="ctr">
              <a:lnSpc>
                <a:spcPct val="110000"/>
              </a:lnSpc>
              <a:buFont typeface="Wingdings" charset="2"/>
              <a:buNone/>
            </a:pPr>
            <a:r>
              <a:rPr lang="es-ES" dirty="0" smtClean="0"/>
              <a:t>Esta absorción es su forma de negarla.</a:t>
            </a:r>
            <a:endParaRPr lang="es-ES" dirty="0"/>
          </a:p>
        </p:txBody>
      </p:sp>
      <p:sp>
        <p:nvSpPr>
          <p:cNvPr id="7" name="Marcador de contenido 2"/>
          <p:cNvSpPr txBox="1">
            <a:spLocks/>
          </p:cNvSpPr>
          <p:nvPr/>
        </p:nvSpPr>
        <p:spPr>
          <a:xfrm>
            <a:off x="2459" y="2564904"/>
            <a:ext cx="2952328" cy="576064"/>
          </a:xfrm>
          <a:prstGeom prst="rect">
            <a:avLst/>
          </a:prstGeom>
          <a:noFill/>
          <a:ln>
            <a:solidFill>
              <a:schemeClr val="accent3"/>
            </a:solidFill>
          </a:ln>
        </p:spPr>
        <p:style>
          <a:lnRef idx="2">
            <a:schemeClr val="accent4">
              <a:shade val="50000"/>
            </a:schemeClr>
          </a:lnRef>
          <a:fillRef idx="1">
            <a:schemeClr val="accent4"/>
          </a:fillRef>
          <a:effectRef idx="0">
            <a:schemeClr val="accent4"/>
          </a:effectRef>
          <a:fontRef idx="minor">
            <a:schemeClr val="lt1"/>
          </a:fontRef>
        </p:style>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lt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lt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lt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lt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lt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9pPr>
          </a:lstStyle>
          <a:p>
            <a:pPr marL="45720" indent="0" algn="ctr">
              <a:buFont typeface="Wingdings" charset="2"/>
              <a:buNone/>
            </a:pPr>
            <a:r>
              <a:rPr lang="es-ES" sz="2400" b="1" dirty="0" smtClean="0"/>
              <a:t>Prensa</a:t>
            </a:r>
          </a:p>
          <a:p>
            <a:pPr marL="45720" indent="0" algn="ctr">
              <a:buFont typeface="Wingdings" charset="2"/>
              <a:buNone/>
            </a:pPr>
            <a:endParaRPr lang="es-ES" dirty="0"/>
          </a:p>
        </p:txBody>
      </p:sp>
      <p:sp>
        <p:nvSpPr>
          <p:cNvPr id="8" name="Marcador de contenido 2"/>
          <p:cNvSpPr txBox="1">
            <a:spLocks/>
          </p:cNvSpPr>
          <p:nvPr/>
        </p:nvSpPr>
        <p:spPr>
          <a:xfrm>
            <a:off x="3096280" y="2564904"/>
            <a:ext cx="2952328" cy="576064"/>
          </a:xfrm>
          <a:prstGeom prst="rect">
            <a:avLst/>
          </a:prstGeom>
          <a:noFill/>
          <a:ln>
            <a:solidFill>
              <a:schemeClr val="accent1">
                <a:lumMod val="75000"/>
              </a:schemeClr>
            </a:solidFill>
          </a:ln>
        </p:spPr>
        <p:style>
          <a:lnRef idx="2">
            <a:schemeClr val="accent4">
              <a:shade val="50000"/>
            </a:schemeClr>
          </a:lnRef>
          <a:fillRef idx="1">
            <a:schemeClr val="accent4"/>
          </a:fillRef>
          <a:effectRef idx="0">
            <a:schemeClr val="accent4"/>
          </a:effectRef>
          <a:fontRef idx="minor">
            <a:schemeClr val="lt1"/>
          </a:fontRef>
        </p:style>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lt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lt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lt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lt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lt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9pPr>
          </a:lstStyle>
          <a:p>
            <a:pPr marL="45720" indent="0" algn="ctr">
              <a:buFont typeface="Wingdings" charset="2"/>
              <a:buNone/>
            </a:pPr>
            <a:r>
              <a:rPr lang="es-ES" sz="2400" b="1" dirty="0" smtClean="0"/>
              <a:t>Radio </a:t>
            </a:r>
          </a:p>
          <a:p>
            <a:pPr marL="45720" indent="0" algn="ctr">
              <a:buFont typeface="Wingdings" charset="2"/>
              <a:buNone/>
            </a:pPr>
            <a:endParaRPr lang="es-ES" dirty="0"/>
          </a:p>
        </p:txBody>
      </p:sp>
      <p:sp>
        <p:nvSpPr>
          <p:cNvPr id="9" name="Marcador de contenido 2"/>
          <p:cNvSpPr txBox="1">
            <a:spLocks/>
          </p:cNvSpPr>
          <p:nvPr/>
        </p:nvSpPr>
        <p:spPr>
          <a:xfrm>
            <a:off x="6179688" y="2564904"/>
            <a:ext cx="2952328" cy="576064"/>
          </a:xfrm>
          <a:prstGeom prst="rect">
            <a:avLst/>
          </a:prstGeom>
          <a:noFill/>
          <a:ln>
            <a:solidFill>
              <a:schemeClr val="accent6"/>
            </a:solidFill>
          </a:ln>
        </p:spPr>
        <p:style>
          <a:lnRef idx="2">
            <a:schemeClr val="accent4">
              <a:shade val="50000"/>
            </a:schemeClr>
          </a:lnRef>
          <a:fillRef idx="1">
            <a:schemeClr val="accent4"/>
          </a:fillRef>
          <a:effectRef idx="0">
            <a:schemeClr val="accent4"/>
          </a:effectRef>
          <a:fontRef idx="minor">
            <a:schemeClr val="lt1"/>
          </a:fontRef>
        </p:style>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lt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lt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lt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lt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lt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9pPr>
          </a:lstStyle>
          <a:p>
            <a:pPr marL="45720" indent="0" algn="ctr">
              <a:buFont typeface="Wingdings" charset="2"/>
              <a:buNone/>
            </a:pPr>
            <a:r>
              <a:rPr lang="es-ES" sz="2400" b="1" dirty="0" smtClean="0"/>
              <a:t>Televisión</a:t>
            </a:r>
          </a:p>
          <a:p>
            <a:pPr marL="45720" indent="0" algn="ctr">
              <a:buFont typeface="Wingdings" charset="2"/>
              <a:buNone/>
            </a:pPr>
            <a:endParaRPr lang="es-ES" dirty="0"/>
          </a:p>
        </p:txBody>
      </p:sp>
    </p:spTree>
    <p:extLst>
      <p:ext uri="{BB962C8B-B14F-4D97-AF65-F5344CB8AC3E}">
        <p14:creationId xmlns:p14="http://schemas.microsoft.com/office/powerpoint/2010/main" val="285238260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2"/>
          <p:cNvSpPr txBox="1">
            <a:spLocks/>
          </p:cNvSpPr>
          <p:nvPr/>
        </p:nvSpPr>
        <p:spPr>
          <a:xfrm>
            <a:off x="926697" y="1196752"/>
            <a:ext cx="7315200" cy="2808312"/>
          </a:xfrm>
          <a:prstGeom prst="rect">
            <a:avLst/>
          </a:prstGeom>
          <a:ln>
            <a:solidFill>
              <a:schemeClr val="accent1"/>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r>
              <a:rPr lang="es-ES" dirty="0" smtClean="0"/>
              <a:t>A la competencia televisiva la radio responde explotando su popularidad.</a:t>
            </a:r>
          </a:p>
          <a:p>
            <a:r>
              <a:rPr lang="es-ES" dirty="0" smtClean="0"/>
              <a:t>“Captar” lo popular, las maneras, “como se trabaja la adhesión y el sistema de interpelaciones a las que se recurre”.</a:t>
            </a:r>
          </a:p>
          <a:p>
            <a:r>
              <a:rPr lang="es-ES" dirty="0" smtClean="0"/>
              <a:t>Desarrolla una especial capacidad expresivo-coloquial.</a:t>
            </a:r>
          </a:p>
          <a:p>
            <a:r>
              <a:rPr lang="es-ES" dirty="0" smtClean="0"/>
              <a:t>Hace posible la superposición y revoltura de actividades y tiempos</a:t>
            </a:r>
          </a:p>
          <a:p>
            <a:pPr marL="45720" indent="0">
              <a:buNone/>
            </a:pPr>
            <a:endParaRPr lang="es-ES" dirty="0" smtClean="0"/>
          </a:p>
        </p:txBody>
      </p:sp>
      <p:sp>
        <p:nvSpPr>
          <p:cNvPr id="6" name="Marcador de contenido 2"/>
          <p:cNvSpPr txBox="1">
            <a:spLocks/>
          </p:cNvSpPr>
          <p:nvPr/>
        </p:nvSpPr>
        <p:spPr>
          <a:xfrm>
            <a:off x="914400" y="4581128"/>
            <a:ext cx="7315200" cy="1379247"/>
          </a:xfrm>
          <a:prstGeom prst="rect">
            <a:avLst/>
          </a:prstGeom>
          <a:ln>
            <a:solidFill>
              <a:srgbClr val="FEC67A"/>
            </a:solidFill>
          </a:ln>
        </p:spPr>
        <p:txBody>
          <a:bodyPr vert="horz" lIns="91440" tIns="45720" rIns="91440" bIns="45720" rtlCol="0">
            <a:normAutofit fontScale="925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dirty="0" smtClean="0"/>
              <a:t>La popularización de la radio lleva a la especialización de las emisoras por franjas de públicos que interpelan a sectores cultural y generacionalmente diferenciados.</a:t>
            </a:r>
            <a:endParaRPr lang="es-ES" sz="2400" dirty="0"/>
          </a:p>
        </p:txBody>
      </p:sp>
    </p:spTree>
    <p:extLst>
      <p:ext uri="{BB962C8B-B14F-4D97-AF65-F5344CB8AC3E}">
        <p14:creationId xmlns:p14="http://schemas.microsoft.com/office/powerpoint/2010/main" val="14270658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idx="1"/>
          </p:nvPr>
        </p:nvSpPr>
        <p:spPr>
          <a:xfrm>
            <a:off x="2838333" y="155484"/>
            <a:ext cx="3474346" cy="591474"/>
          </a:xfrm>
        </p:spPr>
        <p:txBody>
          <a:bodyPr>
            <a:noAutofit/>
          </a:bodyPr>
          <a:lstStyle/>
          <a:p>
            <a:pPr marL="45720" indent="0" algn="ctr">
              <a:buNone/>
            </a:pPr>
            <a:r>
              <a:rPr lang="es-ES" sz="3200" b="1" dirty="0" smtClean="0"/>
              <a:t>América Latina</a:t>
            </a:r>
            <a:endParaRPr lang="es-ES" sz="3200" b="1" dirty="0"/>
          </a:p>
        </p:txBody>
      </p:sp>
      <p:sp>
        <p:nvSpPr>
          <p:cNvPr id="6" name="Marcador de contenido 4"/>
          <p:cNvSpPr txBox="1">
            <a:spLocks/>
          </p:cNvSpPr>
          <p:nvPr/>
        </p:nvSpPr>
        <p:spPr>
          <a:xfrm>
            <a:off x="4539188" y="2492733"/>
            <a:ext cx="4193939" cy="1228805"/>
          </a:xfrm>
          <a:prstGeom prst="rect">
            <a:avLst/>
          </a:prstGeom>
        </p:spPr>
        <p:txBody>
          <a:bodyPr vert="horz" lIns="91440" tIns="45720" rIns="91440" bIns="45720" rtlCol="0">
            <a:no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None/>
            </a:pPr>
            <a:r>
              <a:rPr lang="es-ES" sz="2400" dirty="0" smtClean="0"/>
              <a:t>Socialmente se construye en el mestizaje da las razas, los tiempos y las culturas</a:t>
            </a:r>
            <a:r>
              <a:rPr lang="es-ES_tradnl" sz="2400" dirty="0" smtClean="0"/>
              <a:t>.</a:t>
            </a:r>
            <a:endParaRPr lang="es-ES" sz="2400" dirty="0"/>
          </a:p>
        </p:txBody>
      </p:sp>
      <p:sp>
        <p:nvSpPr>
          <p:cNvPr id="7" name="Marcador de contenido 4"/>
          <p:cNvSpPr txBox="1">
            <a:spLocks/>
          </p:cNvSpPr>
          <p:nvPr/>
        </p:nvSpPr>
        <p:spPr>
          <a:xfrm>
            <a:off x="115385" y="2675327"/>
            <a:ext cx="3474346" cy="1288973"/>
          </a:xfrm>
          <a:prstGeom prst="rect">
            <a:avLst/>
          </a:prstGeom>
        </p:spPr>
        <p:txBody>
          <a:bodyPr vert="horz" lIns="91440" tIns="45720" rIns="91440" bIns="45720" rtlCol="0">
            <a:no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dirty="0" smtClean="0"/>
              <a:t>Históricamente ha producido dominación</a:t>
            </a:r>
            <a:endParaRPr lang="es-ES" sz="2400" dirty="0"/>
          </a:p>
        </p:txBody>
      </p:sp>
      <p:sp>
        <p:nvSpPr>
          <p:cNvPr id="8" name="CuadroTexto 7"/>
          <p:cNvSpPr txBox="1"/>
          <p:nvPr/>
        </p:nvSpPr>
        <p:spPr>
          <a:xfrm>
            <a:off x="7806366" y="2707720"/>
            <a:ext cx="184666" cy="369332"/>
          </a:xfrm>
          <a:prstGeom prst="rect">
            <a:avLst/>
          </a:prstGeom>
          <a:noFill/>
        </p:spPr>
        <p:txBody>
          <a:bodyPr wrap="none" rtlCol="0">
            <a:spAutoFit/>
          </a:bodyPr>
          <a:lstStyle/>
          <a:p>
            <a:endParaRPr lang="es-ES" dirty="0"/>
          </a:p>
        </p:txBody>
      </p:sp>
      <p:sp>
        <p:nvSpPr>
          <p:cNvPr id="10" name="Flecha derecha 9"/>
          <p:cNvSpPr/>
          <p:nvPr/>
        </p:nvSpPr>
        <p:spPr>
          <a:xfrm rot="7809608">
            <a:off x="1498088" y="1434924"/>
            <a:ext cx="2013260" cy="37347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Flecha derecha 10"/>
          <p:cNvSpPr/>
          <p:nvPr/>
        </p:nvSpPr>
        <p:spPr>
          <a:xfrm rot="3029902">
            <a:off x="5589275" y="1482658"/>
            <a:ext cx="2013260" cy="37347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2" name="Marcador de contenido 4"/>
          <p:cNvSpPr txBox="1">
            <a:spLocks/>
          </p:cNvSpPr>
          <p:nvPr/>
        </p:nvSpPr>
        <p:spPr>
          <a:xfrm>
            <a:off x="2838328" y="1203760"/>
            <a:ext cx="3474346" cy="532915"/>
          </a:xfrm>
          <a:prstGeom prst="rect">
            <a:avLst/>
          </a:prstGeom>
        </p:spPr>
        <p:txBody>
          <a:bodyPr vert="horz" lIns="91440" tIns="45720" rIns="91440" bIns="45720" rtlCol="0">
            <a:no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dirty="0" smtClean="0"/>
              <a:t>Doble dimensión</a:t>
            </a:r>
            <a:endParaRPr lang="es-ES" sz="2400" dirty="0"/>
          </a:p>
        </p:txBody>
      </p:sp>
      <p:sp>
        <p:nvSpPr>
          <p:cNvPr id="14" name="Flecha derecha 13"/>
          <p:cNvSpPr/>
          <p:nvPr/>
        </p:nvSpPr>
        <p:spPr>
          <a:xfrm rot="7809608">
            <a:off x="5897339" y="4135768"/>
            <a:ext cx="1467555" cy="30644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5" name="Flecha derecha 14"/>
          <p:cNvSpPr/>
          <p:nvPr/>
        </p:nvSpPr>
        <p:spPr>
          <a:xfrm rot="2951774">
            <a:off x="1574506" y="4131726"/>
            <a:ext cx="1467555" cy="30644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6" name="Marcador de contenido 4"/>
          <p:cNvSpPr txBox="1">
            <a:spLocks/>
          </p:cNvSpPr>
          <p:nvPr/>
        </p:nvSpPr>
        <p:spPr>
          <a:xfrm>
            <a:off x="803048" y="5315504"/>
            <a:ext cx="7930080" cy="1228805"/>
          </a:xfrm>
          <a:prstGeom prst="rect">
            <a:avLst/>
          </a:prstGeom>
        </p:spPr>
        <p:style>
          <a:lnRef idx="3">
            <a:schemeClr val="lt1"/>
          </a:lnRef>
          <a:fillRef idx="1">
            <a:schemeClr val="accent1"/>
          </a:fillRef>
          <a:effectRef idx="1">
            <a:schemeClr val="accent1"/>
          </a:effectRef>
          <a:fontRef idx="minor">
            <a:schemeClr val="lt1"/>
          </a:fontRef>
        </p:style>
        <p:txBody>
          <a:bodyPr vert="horz" lIns="91440" tIns="45720" rIns="91440" bIns="45720" rtlCol="0">
            <a:no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None/>
            </a:pPr>
            <a:r>
              <a:rPr lang="es-ES_tradnl" sz="2400" dirty="0" smtClean="0"/>
              <a:t>Contradictorio sentido de la modernidad: tiempo del desarrollo atravesado por el destiempo de la diferencia y la discontinuidad cultural</a:t>
            </a:r>
            <a:endParaRPr lang="es-ES" sz="2400" dirty="0"/>
          </a:p>
        </p:txBody>
      </p:sp>
    </p:spTree>
    <p:extLst>
      <p:ext uri="{BB962C8B-B14F-4D97-AF65-F5344CB8AC3E}">
        <p14:creationId xmlns:p14="http://schemas.microsoft.com/office/powerpoint/2010/main" val="22401896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86286" y="188640"/>
            <a:ext cx="7315200" cy="1154097"/>
          </a:xfrm>
        </p:spPr>
        <p:txBody>
          <a:bodyPr>
            <a:normAutofit fontScale="90000"/>
          </a:bodyPr>
          <a:lstStyle/>
          <a:p>
            <a:pPr algn="ctr"/>
            <a:r>
              <a:rPr lang="es-ES" dirty="0" smtClean="0"/>
              <a:t>La no-contemporaneidad entre las tecnologías y usos</a:t>
            </a:r>
            <a:endParaRPr lang="es-ES" dirty="0"/>
          </a:p>
        </p:txBody>
      </p:sp>
      <p:sp>
        <p:nvSpPr>
          <p:cNvPr id="3" name="Marcador de contenido 2"/>
          <p:cNvSpPr>
            <a:spLocks noGrp="1"/>
          </p:cNvSpPr>
          <p:nvPr>
            <p:ph idx="1"/>
          </p:nvPr>
        </p:nvSpPr>
        <p:spPr>
          <a:xfrm>
            <a:off x="3491880" y="1628800"/>
            <a:ext cx="2448272" cy="731175"/>
          </a:xfrm>
          <a:ln w="76200" cmpd="sng">
            <a:solidFill>
              <a:schemeClr val="tx2"/>
            </a:solidFill>
          </a:ln>
        </p:spPr>
        <p:txBody>
          <a:bodyPr>
            <a:normAutofit fontScale="92500" lnSpcReduction="20000"/>
          </a:bodyPr>
          <a:lstStyle/>
          <a:p>
            <a:pPr marL="45720" indent="0" algn="ctr">
              <a:buNone/>
            </a:pPr>
            <a:r>
              <a:rPr lang="es-ES" sz="2800" b="1" dirty="0" smtClean="0"/>
              <a:t>Tecnologías en AL</a:t>
            </a:r>
            <a:endParaRPr lang="es-ES" sz="2800" b="1" dirty="0"/>
          </a:p>
        </p:txBody>
      </p:sp>
      <p:sp>
        <p:nvSpPr>
          <p:cNvPr id="4" name="Marcador de contenido 2"/>
          <p:cNvSpPr txBox="1">
            <a:spLocks/>
          </p:cNvSpPr>
          <p:nvPr/>
        </p:nvSpPr>
        <p:spPr>
          <a:xfrm>
            <a:off x="1187624" y="2132856"/>
            <a:ext cx="1008112" cy="727007"/>
          </a:xfrm>
          <a:prstGeom prst="rect">
            <a:avLst/>
          </a:prstGeom>
          <a:noFill/>
          <a:ln w="76200" cmpd="sng">
            <a:solidFill>
              <a:schemeClr val="accent6">
                <a:lumMod val="60000"/>
                <a:lumOff val="40000"/>
              </a:schemeClr>
            </a:solidFill>
          </a:ln>
        </p:spPr>
        <p:style>
          <a:lnRef idx="2">
            <a:schemeClr val="accent4">
              <a:shade val="50000"/>
            </a:schemeClr>
          </a:lnRef>
          <a:fillRef idx="1">
            <a:schemeClr val="accent4"/>
          </a:fillRef>
          <a:effectRef idx="0">
            <a:schemeClr val="accent4"/>
          </a:effectRef>
          <a:fontRef idx="minor">
            <a:schemeClr val="lt1"/>
          </a:fontRef>
        </p:style>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lt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lt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lt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lt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lt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9pPr>
          </a:lstStyle>
          <a:p>
            <a:pPr marL="45720" indent="0" algn="ctr">
              <a:buFont typeface="Wingdings" charset="2"/>
              <a:buNone/>
            </a:pPr>
            <a:r>
              <a:rPr lang="es-ES" sz="2400" b="1" dirty="0" smtClean="0"/>
              <a:t>¿Sí?</a:t>
            </a:r>
          </a:p>
          <a:p>
            <a:pPr marL="45720" indent="0" algn="ctr">
              <a:buFont typeface="Wingdings" charset="2"/>
              <a:buNone/>
            </a:pPr>
            <a:endParaRPr lang="es-ES" dirty="0"/>
          </a:p>
        </p:txBody>
      </p:sp>
      <p:sp>
        <p:nvSpPr>
          <p:cNvPr id="5" name="Marcador de contenido 2"/>
          <p:cNvSpPr txBox="1">
            <a:spLocks/>
          </p:cNvSpPr>
          <p:nvPr/>
        </p:nvSpPr>
        <p:spPr>
          <a:xfrm>
            <a:off x="7273496" y="2132856"/>
            <a:ext cx="1008112" cy="727007"/>
          </a:xfrm>
          <a:prstGeom prst="rect">
            <a:avLst/>
          </a:prstGeom>
          <a:noFill/>
          <a:ln w="76200" cmpd="sng">
            <a:solidFill>
              <a:schemeClr val="accent6">
                <a:lumMod val="60000"/>
                <a:lumOff val="40000"/>
              </a:schemeClr>
            </a:solidFill>
          </a:ln>
        </p:spPr>
        <p:style>
          <a:lnRef idx="2">
            <a:schemeClr val="accent4">
              <a:shade val="50000"/>
            </a:schemeClr>
          </a:lnRef>
          <a:fillRef idx="1">
            <a:schemeClr val="accent4"/>
          </a:fillRef>
          <a:effectRef idx="0">
            <a:schemeClr val="accent4"/>
          </a:effectRef>
          <a:fontRef idx="minor">
            <a:schemeClr val="lt1"/>
          </a:fontRef>
        </p:style>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lt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lt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lt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lt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lt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lt1"/>
                </a:solidFill>
                <a:latin typeface="+mn-lt"/>
                <a:ea typeface="+mn-ea"/>
                <a:cs typeface="+mn-cs"/>
              </a:defRPr>
            </a:lvl9pPr>
          </a:lstStyle>
          <a:p>
            <a:pPr marL="45720" indent="0" algn="ctr">
              <a:buFont typeface="Wingdings" charset="2"/>
              <a:buNone/>
            </a:pPr>
            <a:r>
              <a:rPr lang="es-ES" sz="2400" b="1" dirty="0" smtClean="0"/>
              <a:t>¿No?</a:t>
            </a:r>
          </a:p>
          <a:p>
            <a:pPr marL="45720" indent="0" algn="ctr">
              <a:buFont typeface="Wingdings" charset="2"/>
              <a:buNone/>
            </a:pPr>
            <a:endParaRPr lang="es-ES" dirty="0"/>
          </a:p>
        </p:txBody>
      </p:sp>
      <p:sp>
        <p:nvSpPr>
          <p:cNvPr id="6" name="Flecha derecha 5"/>
          <p:cNvSpPr/>
          <p:nvPr/>
        </p:nvSpPr>
        <p:spPr>
          <a:xfrm rot="10800000">
            <a:off x="2411760" y="2420025"/>
            <a:ext cx="720080" cy="21602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Flecha derecha 6"/>
          <p:cNvSpPr/>
          <p:nvPr/>
        </p:nvSpPr>
        <p:spPr>
          <a:xfrm>
            <a:off x="6189294" y="2420025"/>
            <a:ext cx="720080" cy="21602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8" name="Marcador de contenido 2"/>
          <p:cNvSpPr txBox="1">
            <a:spLocks/>
          </p:cNvSpPr>
          <p:nvPr/>
        </p:nvSpPr>
        <p:spPr>
          <a:xfrm>
            <a:off x="3520158" y="2708920"/>
            <a:ext cx="2448272" cy="731175"/>
          </a:xfrm>
          <a:prstGeom prst="rect">
            <a:avLst/>
          </a:prstGeom>
          <a:ln w="76200" cmpd="sng">
            <a:solidFill>
              <a:schemeClr val="tx2"/>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800" b="1" dirty="0" smtClean="0"/>
              <a:t>Desarrollo</a:t>
            </a:r>
            <a:endParaRPr lang="es-ES" sz="2800" b="1" dirty="0"/>
          </a:p>
        </p:txBody>
      </p:sp>
      <p:sp>
        <p:nvSpPr>
          <p:cNvPr id="9" name="Flecha abajo 8"/>
          <p:cNvSpPr/>
          <p:nvPr/>
        </p:nvSpPr>
        <p:spPr>
          <a:xfrm>
            <a:off x="4644008" y="2359975"/>
            <a:ext cx="288032" cy="34894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Marcador de contenido 2"/>
          <p:cNvSpPr txBox="1">
            <a:spLocks/>
          </p:cNvSpPr>
          <p:nvPr/>
        </p:nvSpPr>
        <p:spPr>
          <a:xfrm>
            <a:off x="914380" y="3717032"/>
            <a:ext cx="7618059" cy="1800200"/>
          </a:xfrm>
          <a:prstGeom prst="rect">
            <a:avLst/>
          </a:prstGeom>
          <a:ln w="38100" cmpd="sng">
            <a:solidFill>
              <a:schemeClr val="tx2"/>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800" dirty="0" smtClean="0"/>
              <a:t>Los interrogantes </a:t>
            </a:r>
            <a:r>
              <a:rPr lang="es-ES" sz="2800" i="1" dirty="0" smtClean="0"/>
              <a:t>desplazan </a:t>
            </a:r>
            <a:r>
              <a:rPr lang="es-ES" sz="2800" dirty="0" smtClean="0"/>
              <a:t>la cuestión de las tecnologías en sí mismas al modelo de producción que implican y a sus modos de acceso, de adquisición y de uso.</a:t>
            </a:r>
            <a:endParaRPr lang="es-ES" sz="2800" dirty="0"/>
          </a:p>
        </p:txBody>
      </p:sp>
      <p:sp>
        <p:nvSpPr>
          <p:cNvPr id="11" name="Marcador de contenido 2"/>
          <p:cNvSpPr txBox="1">
            <a:spLocks/>
          </p:cNvSpPr>
          <p:nvPr/>
        </p:nvSpPr>
        <p:spPr>
          <a:xfrm>
            <a:off x="323528" y="5949280"/>
            <a:ext cx="8640960" cy="731175"/>
          </a:xfrm>
          <a:prstGeom prst="rect">
            <a:avLst/>
          </a:prstGeom>
          <a:ln w="76200" cmpd="sng">
            <a:solidFill>
              <a:schemeClr val="tx2"/>
            </a:solidFill>
          </a:ln>
        </p:spPr>
        <p:txBody>
          <a:bodyPr vert="horz" lIns="91440" tIns="45720" rIns="91440" bIns="45720" rtlCol="0">
            <a:normAutofit fontScale="925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800" b="1" dirty="0" smtClean="0"/>
              <a:t>Procesos de imposición, deformación y dependencia</a:t>
            </a:r>
            <a:endParaRPr lang="es-ES" sz="2800" b="1" dirty="0"/>
          </a:p>
        </p:txBody>
      </p:sp>
      <p:sp>
        <p:nvSpPr>
          <p:cNvPr id="12" name="Flecha abajo 11"/>
          <p:cNvSpPr/>
          <p:nvPr/>
        </p:nvSpPr>
        <p:spPr>
          <a:xfrm>
            <a:off x="4644008" y="5517232"/>
            <a:ext cx="288032" cy="34894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36184815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63688" y="476672"/>
            <a:ext cx="5745832" cy="637964"/>
          </a:xfrm>
        </p:spPr>
        <p:txBody>
          <a:bodyPr>
            <a:noAutofit/>
          </a:bodyPr>
          <a:lstStyle/>
          <a:p>
            <a:r>
              <a:rPr lang="es-ES" sz="3200" dirty="0" smtClean="0"/>
              <a:t>¡Se informatizan o se mueren!</a:t>
            </a:r>
            <a:endParaRPr lang="es-ES" sz="3200" dirty="0"/>
          </a:p>
        </p:txBody>
      </p:sp>
      <p:sp>
        <p:nvSpPr>
          <p:cNvPr id="3" name="Marcador de contenido 2"/>
          <p:cNvSpPr>
            <a:spLocks noGrp="1"/>
          </p:cNvSpPr>
          <p:nvPr>
            <p:ph idx="1"/>
          </p:nvPr>
        </p:nvSpPr>
        <p:spPr>
          <a:xfrm>
            <a:off x="914400" y="1484785"/>
            <a:ext cx="7315200" cy="1080120"/>
          </a:xfrm>
          <a:ln>
            <a:solidFill>
              <a:srgbClr val="94C600"/>
            </a:solidFill>
          </a:ln>
        </p:spPr>
        <p:txBody>
          <a:bodyPr>
            <a:normAutofit fontScale="92500" lnSpcReduction="20000"/>
          </a:bodyPr>
          <a:lstStyle/>
          <a:p>
            <a:pPr marL="45720" indent="0" algn="ctr">
              <a:buNone/>
            </a:pPr>
            <a:r>
              <a:rPr lang="es-ES" dirty="0" smtClean="0"/>
              <a:t>Ya no sólo en las capitales, también en las más pequeñas ciudades de provincia se siente la necesidad compulsiva de microcomputadores y videograbadoras, de telejuegos y videotextos.</a:t>
            </a:r>
            <a:endParaRPr lang="es-ES" dirty="0"/>
          </a:p>
        </p:txBody>
      </p:sp>
      <p:graphicFrame>
        <p:nvGraphicFramePr>
          <p:cNvPr id="7" name="Diagrama 6"/>
          <p:cNvGraphicFramePr/>
          <p:nvPr>
            <p:extLst>
              <p:ext uri="{D42A27DB-BD31-4B8C-83A1-F6EECF244321}">
                <p14:modId xmlns:p14="http://schemas.microsoft.com/office/powerpoint/2010/main" val="2820551884"/>
              </p:ext>
            </p:extLst>
          </p:nvPr>
        </p:nvGraphicFramePr>
        <p:xfrm>
          <a:off x="1673405" y="256490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a:blip r:embed="rId7"/>
          <a:stretch>
            <a:fillRect/>
          </a:stretch>
        </p:blipFill>
        <p:spPr>
          <a:xfrm>
            <a:off x="3347864" y="5038229"/>
            <a:ext cx="2876550" cy="1590675"/>
          </a:xfrm>
          <a:prstGeom prst="rect">
            <a:avLst/>
          </a:prstGeom>
        </p:spPr>
      </p:pic>
    </p:spTree>
    <p:extLst>
      <p:ext uri="{BB962C8B-B14F-4D97-AF65-F5344CB8AC3E}">
        <p14:creationId xmlns:p14="http://schemas.microsoft.com/office/powerpoint/2010/main" val="218347380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14400" y="1268760"/>
            <a:ext cx="7315200" cy="1523263"/>
          </a:xfrm>
          <a:ln>
            <a:solidFill>
              <a:srgbClr val="94C600"/>
            </a:solidFill>
          </a:ln>
        </p:spPr>
        <p:txBody>
          <a:bodyPr/>
          <a:lstStyle/>
          <a:p>
            <a:pPr marL="45720" indent="0" algn="ctr">
              <a:buNone/>
            </a:pPr>
            <a:r>
              <a:rPr lang="es-ES" dirty="0" smtClean="0"/>
              <a:t>A diferencia de la memoria instrumental, la </a:t>
            </a:r>
            <a:r>
              <a:rPr lang="es-ES" i="1" dirty="0" smtClean="0"/>
              <a:t>memoria cultural </a:t>
            </a:r>
            <a:r>
              <a:rPr lang="es-ES" dirty="0" smtClean="0"/>
              <a:t>no trabaja con “información pura” ni por </a:t>
            </a:r>
            <a:r>
              <a:rPr lang="es-ES" dirty="0" err="1" smtClean="0"/>
              <a:t>lineariedad</a:t>
            </a:r>
            <a:r>
              <a:rPr lang="es-ES" dirty="0" smtClean="0"/>
              <a:t> acumulativa, sino que se halla articulada sobre experiencias y acontecimientos, y en lugar de acumular, filtra y carga.  </a:t>
            </a:r>
            <a:endParaRPr lang="es-ES" dirty="0"/>
          </a:p>
        </p:txBody>
      </p:sp>
      <p:sp>
        <p:nvSpPr>
          <p:cNvPr id="4" name="Marcador de contenido 2"/>
          <p:cNvSpPr txBox="1">
            <a:spLocks/>
          </p:cNvSpPr>
          <p:nvPr/>
        </p:nvSpPr>
        <p:spPr>
          <a:xfrm>
            <a:off x="909176" y="3212976"/>
            <a:ext cx="7315200" cy="936104"/>
          </a:xfrm>
          <a:prstGeom prst="rect">
            <a:avLst/>
          </a:prstGeom>
          <a:ln w="28575" cmpd="sng">
            <a:solidFill>
              <a:srgbClr val="94C600"/>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dirty="0" smtClean="0"/>
              <a:t>No es la memoria que podemos usar, sino aquella de la que estamos hechos</a:t>
            </a:r>
            <a:endParaRPr lang="es-ES" dirty="0"/>
          </a:p>
        </p:txBody>
      </p:sp>
      <p:sp>
        <p:nvSpPr>
          <p:cNvPr id="5" name="Flecha abajo 4"/>
          <p:cNvSpPr/>
          <p:nvPr/>
        </p:nvSpPr>
        <p:spPr>
          <a:xfrm>
            <a:off x="4283968" y="2625817"/>
            <a:ext cx="675637" cy="58715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Marcador de contenido 2"/>
          <p:cNvSpPr txBox="1">
            <a:spLocks/>
          </p:cNvSpPr>
          <p:nvPr/>
        </p:nvSpPr>
        <p:spPr>
          <a:xfrm>
            <a:off x="913044" y="4437112"/>
            <a:ext cx="7315200" cy="1163223"/>
          </a:xfrm>
          <a:prstGeom prst="rect">
            <a:avLst/>
          </a:prstGeom>
          <a:ln>
            <a:solidFill>
              <a:srgbClr val="94C600"/>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dirty="0" smtClean="0"/>
              <a:t>Su “función” en la vida de una colectividad no es hablar del pasado, sino dar continuidad al proceso de construcción permanente de la identidad colectiva.</a:t>
            </a:r>
            <a:endParaRPr lang="es-ES" dirty="0"/>
          </a:p>
        </p:txBody>
      </p:sp>
      <p:sp>
        <p:nvSpPr>
          <p:cNvPr id="7" name="Marcador de contenido 2"/>
          <p:cNvSpPr txBox="1">
            <a:spLocks/>
          </p:cNvSpPr>
          <p:nvPr/>
        </p:nvSpPr>
        <p:spPr>
          <a:xfrm>
            <a:off x="914400" y="332656"/>
            <a:ext cx="7315200" cy="576065"/>
          </a:xfrm>
          <a:prstGeom prst="rect">
            <a:avLst/>
          </a:prstGeom>
          <a:ln>
            <a:solidFill>
              <a:srgbClr val="94C600"/>
            </a:solidFill>
          </a:ln>
        </p:spPr>
        <p:txBody>
          <a:bodyPr vert="horz" lIns="91440" tIns="45720" rIns="91440" bIns="45720" rtlCol="0">
            <a:no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800" dirty="0" smtClean="0">
                <a:solidFill>
                  <a:schemeClr val="tx2"/>
                </a:solidFill>
              </a:rPr>
              <a:t>Memoria cultural</a:t>
            </a:r>
            <a:endParaRPr lang="es-ES" sz="2800" dirty="0">
              <a:solidFill>
                <a:schemeClr val="tx2"/>
              </a:solidFill>
            </a:endParaRPr>
          </a:p>
        </p:txBody>
      </p:sp>
      <p:sp>
        <p:nvSpPr>
          <p:cNvPr id="8" name="Marcador de contenido 2"/>
          <p:cNvSpPr txBox="1">
            <a:spLocks/>
          </p:cNvSpPr>
          <p:nvPr/>
        </p:nvSpPr>
        <p:spPr>
          <a:xfrm>
            <a:off x="913044" y="6021288"/>
            <a:ext cx="7315200" cy="659167"/>
          </a:xfrm>
          <a:prstGeom prst="rect">
            <a:avLst/>
          </a:prstGeom>
          <a:ln>
            <a:solidFill>
              <a:srgbClr val="94C600"/>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dirty="0" smtClean="0"/>
              <a:t>Se resiste a dejarse pensar en las categorías de la informática</a:t>
            </a:r>
            <a:endParaRPr lang="es-ES" dirty="0"/>
          </a:p>
        </p:txBody>
      </p:sp>
      <p:sp>
        <p:nvSpPr>
          <p:cNvPr id="9" name="Flecha abajo 8"/>
          <p:cNvSpPr/>
          <p:nvPr/>
        </p:nvSpPr>
        <p:spPr>
          <a:xfrm>
            <a:off x="4283968" y="3877750"/>
            <a:ext cx="675637" cy="58715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Flecha abajo 9"/>
          <p:cNvSpPr/>
          <p:nvPr/>
        </p:nvSpPr>
        <p:spPr>
          <a:xfrm>
            <a:off x="4277772" y="5461926"/>
            <a:ext cx="675637" cy="58715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74171332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42495" y="476672"/>
            <a:ext cx="7315200" cy="1235231"/>
          </a:xfrm>
          <a:ln>
            <a:solidFill>
              <a:srgbClr val="94C600"/>
            </a:solidFill>
          </a:ln>
        </p:spPr>
        <p:txBody>
          <a:bodyPr/>
          <a:lstStyle/>
          <a:p>
            <a:pPr marL="45720" indent="0" algn="ctr">
              <a:buNone/>
            </a:pPr>
            <a:r>
              <a:rPr lang="es-ES" dirty="0" smtClean="0"/>
              <a:t>La </a:t>
            </a:r>
            <a:r>
              <a:rPr lang="es-ES" i="1" dirty="0" smtClean="0"/>
              <a:t>imagen </a:t>
            </a:r>
            <a:r>
              <a:rPr lang="es-ES" dirty="0" smtClean="0"/>
              <a:t>de las “nuevas” tecnologías educa a las clases populares latinoamericanas en la actitud que más conviene a sus productores: </a:t>
            </a:r>
            <a:r>
              <a:rPr lang="es-ES" u="sng" dirty="0" smtClean="0"/>
              <a:t>la fascinación por el nuevo fetiche.</a:t>
            </a:r>
            <a:endParaRPr lang="es-ES" dirty="0"/>
          </a:p>
        </p:txBody>
      </p:sp>
      <p:sp>
        <p:nvSpPr>
          <p:cNvPr id="5" name="Marcador de contenido 2"/>
          <p:cNvSpPr txBox="1">
            <a:spLocks/>
          </p:cNvSpPr>
          <p:nvPr/>
        </p:nvSpPr>
        <p:spPr>
          <a:xfrm>
            <a:off x="611560" y="2132856"/>
            <a:ext cx="3672408" cy="2376264"/>
          </a:xfrm>
          <a:prstGeom prst="rect">
            <a:avLst/>
          </a:prstGeom>
          <a:ln w="57150" cmpd="sng">
            <a:solidFill>
              <a:schemeClr val="accent1">
                <a:lumMod val="50000"/>
              </a:schemeClr>
            </a:solidFill>
          </a:ln>
        </p:spPr>
        <p:txBody>
          <a:bodyPr vert="horz" lIns="91440" tIns="45720" rIns="91440" bIns="45720" rtlCol="0" anchor="ctr">
            <a:no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dirty="0" smtClean="0"/>
              <a:t>De la </a:t>
            </a:r>
            <a:r>
              <a:rPr lang="es-ES" b="1" dirty="0" smtClean="0"/>
              <a:t>tecnología y su </a:t>
            </a:r>
            <a:r>
              <a:rPr lang="es-ES" b="1" i="1" dirty="0" smtClean="0"/>
              <a:t>logo-</a:t>
            </a:r>
            <a:r>
              <a:rPr lang="es-ES" b="1" i="1" dirty="0" err="1" smtClean="0"/>
              <a:t>tecnia</a:t>
            </a:r>
            <a:r>
              <a:rPr lang="es-ES" b="1" i="1" dirty="0" smtClean="0"/>
              <a:t> </a:t>
            </a:r>
            <a:r>
              <a:rPr lang="es-ES" dirty="0" smtClean="0"/>
              <a:t>es que proviene uno de los más poderosos y profundos impulsos hacia la homogeneización de la vida</a:t>
            </a:r>
            <a:endParaRPr lang="es-ES" dirty="0"/>
          </a:p>
        </p:txBody>
      </p:sp>
      <p:sp>
        <p:nvSpPr>
          <p:cNvPr id="6" name="Marcador de contenido 2"/>
          <p:cNvSpPr txBox="1">
            <a:spLocks/>
          </p:cNvSpPr>
          <p:nvPr/>
        </p:nvSpPr>
        <p:spPr>
          <a:xfrm>
            <a:off x="5220072" y="2132856"/>
            <a:ext cx="3672408" cy="2376264"/>
          </a:xfrm>
          <a:prstGeom prst="rect">
            <a:avLst/>
          </a:prstGeom>
          <a:ln w="57150" cmpd="sng">
            <a:solidFill>
              <a:schemeClr val="accent1">
                <a:lumMod val="50000"/>
              </a:schemeClr>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dirty="0" smtClean="0"/>
              <a:t>De la </a:t>
            </a:r>
            <a:r>
              <a:rPr lang="es-ES" b="1" dirty="0" smtClean="0"/>
              <a:t>diferencia, de la pluralidad cultural, </a:t>
            </a:r>
            <a:r>
              <a:rPr lang="es-ES" dirty="0" smtClean="0"/>
              <a:t>desde donde ese proceso está siendo desenmascarado al sacar a flote los </a:t>
            </a:r>
            <a:r>
              <a:rPr lang="es-ES" i="1" dirty="0" err="1" smtClean="0"/>
              <a:t>destiempos</a:t>
            </a:r>
            <a:r>
              <a:rPr lang="es-ES" i="1" dirty="0" smtClean="0"/>
              <a:t> </a:t>
            </a:r>
            <a:r>
              <a:rPr lang="es-ES" dirty="0" smtClean="0"/>
              <a:t>de que está hecha la vida cultural en AL.</a:t>
            </a:r>
            <a:endParaRPr lang="es-ES" b="1" dirty="0"/>
          </a:p>
        </p:txBody>
      </p:sp>
      <p:sp>
        <p:nvSpPr>
          <p:cNvPr id="7" name="Flecha izquierda 6"/>
          <p:cNvSpPr/>
          <p:nvPr/>
        </p:nvSpPr>
        <p:spPr>
          <a:xfrm>
            <a:off x="4139952" y="3284984"/>
            <a:ext cx="1080120" cy="504056"/>
          </a:xfrm>
          <a:prstGeom prst="leftArrow">
            <a:avLst/>
          </a:prstGeom>
          <a:ln w="57150" cmpd="sng">
            <a:solidFill>
              <a:schemeClr val="accent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8" name="Flecha izquierda 7"/>
          <p:cNvSpPr/>
          <p:nvPr/>
        </p:nvSpPr>
        <p:spPr>
          <a:xfrm rot="10800000">
            <a:off x="4299444" y="2787084"/>
            <a:ext cx="1080120" cy="504056"/>
          </a:xfrm>
          <a:prstGeom prst="leftArrow">
            <a:avLst/>
          </a:prstGeom>
          <a:ln w="57150" cmpd="sng">
            <a:solidFill>
              <a:schemeClr val="accent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Marcador de contenido 2"/>
          <p:cNvSpPr txBox="1">
            <a:spLocks/>
          </p:cNvSpPr>
          <p:nvPr/>
        </p:nvSpPr>
        <p:spPr>
          <a:xfrm>
            <a:off x="611560" y="5013176"/>
            <a:ext cx="8280920" cy="1440160"/>
          </a:xfrm>
          <a:prstGeom prst="rect">
            <a:avLst/>
          </a:prstGeom>
          <a:ln>
            <a:solidFill>
              <a:srgbClr val="94C600"/>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dirty="0" smtClean="0"/>
              <a:t>Las tecnologías no son meras herramientas transparentes, y no se dejan usar de cualquier modo, son en últimas </a:t>
            </a:r>
            <a:r>
              <a:rPr lang="es-ES" b="1" dirty="0" smtClean="0"/>
              <a:t>la materialización de la nacionalidad de </a:t>
            </a:r>
            <a:r>
              <a:rPr lang="es-ES" b="1" i="1" dirty="0" smtClean="0"/>
              <a:t>una </a:t>
            </a:r>
            <a:r>
              <a:rPr lang="es-ES" b="1" dirty="0" smtClean="0"/>
              <a:t>cultura y de un “modelo global de organización del poder”.</a:t>
            </a:r>
            <a:endParaRPr lang="es-ES" b="1" dirty="0"/>
          </a:p>
        </p:txBody>
      </p:sp>
    </p:spTree>
    <p:extLst>
      <p:ext uri="{BB962C8B-B14F-4D97-AF65-F5344CB8AC3E}">
        <p14:creationId xmlns:p14="http://schemas.microsoft.com/office/powerpoint/2010/main" val="24540672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89163" y="440636"/>
            <a:ext cx="7315200" cy="540092"/>
          </a:xfrm>
        </p:spPr>
        <p:txBody>
          <a:bodyPr>
            <a:normAutofit fontScale="90000"/>
          </a:bodyPr>
          <a:lstStyle/>
          <a:p>
            <a:pPr algn="ctr"/>
            <a:r>
              <a:rPr lang="es-ES" sz="3200" dirty="0" smtClean="0"/>
              <a:t>Rediseño como táctica</a:t>
            </a:r>
            <a:endParaRPr lang="es-ES" sz="3200" dirty="0"/>
          </a:p>
        </p:txBody>
      </p:sp>
      <p:sp>
        <p:nvSpPr>
          <p:cNvPr id="3" name="Marcador de contenido 2"/>
          <p:cNvSpPr>
            <a:spLocks noGrp="1"/>
          </p:cNvSpPr>
          <p:nvPr>
            <p:ph idx="1"/>
          </p:nvPr>
        </p:nvSpPr>
        <p:spPr>
          <a:xfrm>
            <a:off x="755576" y="1556793"/>
            <a:ext cx="7315200" cy="824628"/>
          </a:xfrm>
          <a:ln>
            <a:solidFill>
              <a:srgbClr val="6F9500"/>
            </a:solidFill>
          </a:ln>
        </p:spPr>
        <p:txBody>
          <a:bodyPr/>
          <a:lstStyle/>
          <a:p>
            <a:pPr marL="45720" indent="0" algn="ctr">
              <a:buNone/>
            </a:pPr>
            <a:r>
              <a:rPr lang="es-ES" dirty="0" smtClean="0"/>
              <a:t>El modo de lucha de aquel que no puede retirarse a “su” lugar y se ve obligado a luchar en el terreno del adversario. </a:t>
            </a:r>
            <a:endParaRPr lang="es-ES" dirty="0"/>
          </a:p>
        </p:txBody>
      </p:sp>
      <p:sp>
        <p:nvSpPr>
          <p:cNvPr id="4" name="Marcador de contenido 2"/>
          <p:cNvSpPr txBox="1">
            <a:spLocks/>
          </p:cNvSpPr>
          <p:nvPr/>
        </p:nvSpPr>
        <p:spPr>
          <a:xfrm>
            <a:off x="747750" y="2872297"/>
            <a:ext cx="2500275" cy="2068871"/>
          </a:xfrm>
          <a:prstGeom prst="rect">
            <a:avLst/>
          </a:prstGeom>
          <a:ln>
            <a:solidFill>
              <a:srgbClr val="6F9500"/>
            </a:solidFill>
          </a:ln>
        </p:spPr>
        <p:txBody>
          <a:bodyPr vert="horz" lIns="91440" tIns="45720" rIns="91440" bIns="45720" rtlCol="0">
            <a:no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buFont typeface="Wingdings" charset="2"/>
              <a:buNone/>
            </a:pPr>
            <a:r>
              <a:rPr lang="es-ES" sz="1800" dirty="0" smtClean="0"/>
              <a:t>Tomar el original importado como </a:t>
            </a:r>
            <a:r>
              <a:rPr lang="es-ES" sz="1800" i="1" dirty="0" smtClean="0"/>
              <a:t>energía</a:t>
            </a:r>
            <a:r>
              <a:rPr lang="es-ES" sz="1800" dirty="0" smtClean="0"/>
              <a:t>, como potencial a desarrollar a partir de los requerimientos de la propia cultura. </a:t>
            </a:r>
            <a:endParaRPr lang="es-ES" sz="1800" dirty="0"/>
          </a:p>
        </p:txBody>
      </p:sp>
      <p:sp>
        <p:nvSpPr>
          <p:cNvPr id="5" name="Marcador de contenido 2"/>
          <p:cNvSpPr txBox="1">
            <a:spLocks/>
          </p:cNvSpPr>
          <p:nvPr/>
        </p:nvSpPr>
        <p:spPr>
          <a:xfrm>
            <a:off x="747750" y="5342759"/>
            <a:ext cx="7315200" cy="947199"/>
          </a:xfrm>
          <a:prstGeom prst="rect">
            <a:avLst/>
          </a:prstGeom>
          <a:ln>
            <a:solidFill>
              <a:schemeClr val="accent1">
                <a:lumMod val="75000"/>
              </a:schemeClr>
            </a:solidFill>
          </a:ln>
        </p:spPr>
        <p:txBody>
          <a:bodyPr vert="horz" lIns="91440" tIns="45720" rIns="91440" bIns="45720" rtlCol="0">
            <a:normAutofit fontScale="85000" lnSpcReduction="10000"/>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dirty="0" smtClean="0"/>
              <a:t>A veces la única forma de asumir activamente lo que se nos impone será el </a:t>
            </a:r>
            <a:r>
              <a:rPr lang="es-ES" dirty="0" err="1" smtClean="0"/>
              <a:t>antidiseño</a:t>
            </a:r>
            <a:r>
              <a:rPr lang="es-ES" dirty="0" smtClean="0"/>
              <a:t>, el diseño paródico que lo inscribe en un juego que lo niega como valor en </a:t>
            </a:r>
            <a:r>
              <a:rPr lang="es-ES" dirty="0" smtClean="0"/>
              <a:t>sí </a:t>
            </a:r>
            <a:r>
              <a:rPr lang="es-ES" dirty="0" smtClean="0">
                <a:solidFill>
                  <a:schemeClr val="accent6"/>
                </a:solidFill>
              </a:rPr>
              <a:t>(los actuales “memes”, por ejemplo)</a:t>
            </a:r>
            <a:r>
              <a:rPr lang="es-ES" dirty="0" smtClean="0"/>
              <a:t>.</a:t>
            </a:r>
            <a:endParaRPr lang="es-ES" dirty="0"/>
          </a:p>
        </p:txBody>
      </p:sp>
      <p:pic>
        <p:nvPicPr>
          <p:cNvPr id="6" name="Imagen 5"/>
          <p:cNvPicPr>
            <a:picLocks noChangeAspect="1"/>
          </p:cNvPicPr>
          <p:nvPr/>
        </p:nvPicPr>
        <p:blipFill>
          <a:blip r:embed="rId2"/>
          <a:stretch>
            <a:fillRect/>
          </a:stretch>
        </p:blipFill>
        <p:spPr>
          <a:xfrm>
            <a:off x="4355976" y="2566987"/>
            <a:ext cx="3978326" cy="2590205"/>
          </a:xfrm>
          <a:prstGeom prst="rect">
            <a:avLst/>
          </a:prstGeom>
        </p:spPr>
      </p:pic>
    </p:spTree>
    <p:extLst>
      <p:ext uri="{BB962C8B-B14F-4D97-AF65-F5344CB8AC3E}">
        <p14:creationId xmlns:p14="http://schemas.microsoft.com/office/powerpoint/2010/main" val="83327544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27584" y="381164"/>
            <a:ext cx="2950936" cy="569377"/>
          </a:xfrm>
        </p:spPr>
        <p:txBody>
          <a:bodyPr/>
          <a:lstStyle/>
          <a:p>
            <a:r>
              <a:rPr lang="es-MX" dirty="0" smtClean="0"/>
              <a:t>Pausa </a:t>
            </a:r>
            <a:r>
              <a:rPr lang="es-MX" dirty="0" smtClean="0"/>
              <a:t>#3</a:t>
            </a:r>
            <a:endParaRPr lang="es-MX" dirty="0"/>
          </a:p>
        </p:txBody>
      </p:sp>
      <p:sp>
        <p:nvSpPr>
          <p:cNvPr id="5" name="Marcador de contenido 4"/>
          <p:cNvSpPr>
            <a:spLocks noGrp="1"/>
          </p:cNvSpPr>
          <p:nvPr>
            <p:ph idx="1"/>
          </p:nvPr>
        </p:nvSpPr>
        <p:spPr>
          <a:xfrm>
            <a:off x="4355976" y="1204243"/>
            <a:ext cx="4207848" cy="4476614"/>
          </a:xfrm>
        </p:spPr>
        <p:txBody>
          <a:bodyPr>
            <a:noAutofit/>
          </a:bodyPr>
          <a:lstStyle/>
          <a:p>
            <a:pPr marL="320040" lvl="1" indent="0" algn="just">
              <a:buNone/>
            </a:pPr>
            <a:endParaRPr lang="es-MX" sz="1400" dirty="0"/>
          </a:p>
          <a:p>
            <a:pPr marL="45720" indent="0" algn="just">
              <a:buNone/>
            </a:pPr>
            <a:r>
              <a:rPr lang="es-MX" sz="1600" dirty="0" smtClean="0"/>
              <a:t>A partir de 1960 y hasta la fecha los medios masivos de comunicación se abocaron a cumplir una función más económica e ideológica, principalmente la televisión que, no obstante, retomó una matriz cultural fundamental como el melodrama y que abrevaba de medios anteriores como el radioteatro y la prensa popular, así como las revistas del corazón.</a:t>
            </a:r>
          </a:p>
          <a:p>
            <a:pPr marL="45720" indent="0" algn="just">
              <a:buNone/>
            </a:pPr>
            <a:endParaRPr lang="es-MX" sz="1600" dirty="0"/>
          </a:p>
          <a:p>
            <a:pPr marL="45720" indent="0" algn="just">
              <a:buNone/>
            </a:pPr>
            <a:r>
              <a:rPr lang="es-MX" sz="1600" dirty="0" smtClean="0"/>
              <a:t>También los medios electrónicos han estado cambiando de “plataformas” y Jesús Martín Barbero prevé el amplio desarrollo de las herramientas informáticas y los conflictos culturales y de identidad que estas provocan, pero también invita a pensar en los cambios que tiene el propio ecosistema comunicativo para que, aún con la abundancia de fuentes y dispositivos, se preserve la memoria cultural.</a:t>
            </a:r>
          </a:p>
        </p:txBody>
      </p:sp>
      <p:sp>
        <p:nvSpPr>
          <p:cNvPr id="6" name="Marcador de texto 5"/>
          <p:cNvSpPr>
            <a:spLocks noGrp="1"/>
          </p:cNvSpPr>
          <p:nvPr>
            <p:ph type="body" sz="half" idx="2"/>
          </p:nvPr>
        </p:nvSpPr>
        <p:spPr>
          <a:xfrm>
            <a:off x="899592" y="1152759"/>
            <a:ext cx="2950936" cy="376017"/>
          </a:xfrm>
        </p:spPr>
        <p:txBody>
          <a:bodyPr>
            <a:normAutofit/>
          </a:bodyPr>
          <a:lstStyle/>
          <a:p>
            <a:r>
              <a:rPr lang="es-MX" sz="1800" dirty="0" smtClean="0"/>
              <a:t>Recordemos que:</a:t>
            </a:r>
            <a:endParaRPr lang="es-MX" sz="1800" dirty="0"/>
          </a:p>
        </p:txBody>
      </p:sp>
      <p:pic>
        <p:nvPicPr>
          <p:cNvPr id="2" name="Imagen 1"/>
          <p:cNvPicPr>
            <a:picLocks noChangeAspect="1"/>
          </p:cNvPicPr>
          <p:nvPr/>
        </p:nvPicPr>
        <p:blipFill>
          <a:blip r:embed="rId2"/>
          <a:stretch>
            <a:fillRect/>
          </a:stretch>
        </p:blipFill>
        <p:spPr>
          <a:xfrm>
            <a:off x="179512" y="1938792"/>
            <a:ext cx="3969791" cy="2973511"/>
          </a:xfrm>
          <a:prstGeom prst="rect">
            <a:avLst/>
          </a:prstGeom>
        </p:spPr>
      </p:pic>
    </p:spTree>
    <p:extLst>
      <p:ext uri="{BB962C8B-B14F-4D97-AF65-F5344CB8AC3E}">
        <p14:creationId xmlns:p14="http://schemas.microsoft.com/office/powerpoint/2010/main" val="149482695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914400" y="548680"/>
            <a:ext cx="7315200" cy="1154097"/>
          </a:xfrm>
        </p:spPr>
        <p:txBody>
          <a:bodyPr>
            <a:normAutofit fontScale="90000"/>
          </a:bodyPr>
          <a:lstStyle/>
          <a:p>
            <a:r>
              <a:rPr lang="es-MX" dirty="0" smtClean="0"/>
              <a:t>Actividad </a:t>
            </a:r>
            <a:r>
              <a:rPr lang="es-MX" dirty="0" smtClean="0"/>
              <a:t>de aprendizaje </a:t>
            </a:r>
            <a:r>
              <a:rPr lang="es-MX" dirty="0" smtClean="0"/>
              <a:t>sugerida</a:t>
            </a:r>
            <a:endParaRPr lang="es-MX" dirty="0"/>
          </a:p>
        </p:txBody>
      </p:sp>
      <p:sp>
        <p:nvSpPr>
          <p:cNvPr id="6" name="Marcador de contenido 5"/>
          <p:cNvSpPr>
            <a:spLocks noGrp="1"/>
          </p:cNvSpPr>
          <p:nvPr>
            <p:ph idx="1"/>
          </p:nvPr>
        </p:nvSpPr>
        <p:spPr>
          <a:xfrm>
            <a:off x="914400" y="2348880"/>
            <a:ext cx="7315200" cy="3539527"/>
          </a:xfrm>
        </p:spPr>
        <p:txBody>
          <a:bodyPr/>
          <a:lstStyle/>
          <a:p>
            <a:pPr algn="just"/>
            <a:r>
              <a:rPr lang="es-MX" dirty="0" smtClean="0"/>
              <a:t>Seleccionen entre cinco y diez “memes” que circulen en internet y en los que identifiquen aspectos culturales que se han abordado y analizado por medio de esta presentación de </a:t>
            </a:r>
            <a:r>
              <a:rPr lang="es-MX" dirty="0" err="1" smtClean="0"/>
              <a:t>Power</a:t>
            </a:r>
            <a:r>
              <a:rPr lang="es-MX" dirty="0" smtClean="0"/>
              <a:t> Point. </a:t>
            </a:r>
            <a:r>
              <a:rPr lang="es-MX" dirty="0" smtClean="0"/>
              <a:t>Escriban un análisis en el que rastreen los medios y mediaciones que se involucran para dotarlos de su actual sentido, pero también busquen relaciones que conectan a estas imágenes y textos con épocas anteriores (sobre todo de inicios del siglo XX) con las narrativas contemporáneas.</a:t>
            </a:r>
            <a:endParaRPr lang="es-MX" dirty="0" smtClean="0"/>
          </a:p>
        </p:txBody>
      </p:sp>
    </p:spTree>
    <p:extLst>
      <p:ext uri="{BB962C8B-B14F-4D97-AF65-F5344CB8AC3E}">
        <p14:creationId xmlns:p14="http://schemas.microsoft.com/office/powerpoint/2010/main" val="53838175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914400" y="548680"/>
            <a:ext cx="7315200" cy="1730929"/>
          </a:xfrm>
        </p:spPr>
        <p:txBody>
          <a:bodyPr/>
          <a:lstStyle/>
          <a:p>
            <a:r>
              <a:rPr lang="es-ES" dirty="0" smtClean="0"/>
              <a:t>Los métodos: de los medios a las mediaciones</a:t>
            </a:r>
            <a:endParaRPr lang="es-ES" dirty="0"/>
          </a:p>
        </p:txBody>
      </p:sp>
      <p:sp>
        <p:nvSpPr>
          <p:cNvPr id="3" name="Subtítulo 2"/>
          <p:cNvSpPr>
            <a:spLocks noGrp="1"/>
          </p:cNvSpPr>
          <p:nvPr>
            <p:ph type="subTitle" idx="1"/>
          </p:nvPr>
        </p:nvSpPr>
        <p:spPr>
          <a:xfrm>
            <a:off x="914400" y="3212976"/>
            <a:ext cx="7315200" cy="2306098"/>
          </a:xfrm>
        </p:spPr>
        <p:txBody>
          <a:bodyPr>
            <a:normAutofit fontScale="92500" lnSpcReduction="20000"/>
          </a:bodyPr>
          <a:lstStyle/>
          <a:p>
            <a:pPr marL="342900" indent="-342900">
              <a:buFont typeface="Arial"/>
              <a:buChar char="•"/>
            </a:pPr>
            <a:r>
              <a:rPr lang="es-ES" dirty="0" smtClean="0"/>
              <a:t>Investigar los procesos de constitución de lo masivo desde las transformaciones en las culturas subalternas</a:t>
            </a:r>
            <a:r>
              <a:rPr lang="es-ES" dirty="0" smtClean="0"/>
              <a:t>.</a:t>
            </a:r>
          </a:p>
          <a:p>
            <a:endParaRPr lang="es-ES" dirty="0" smtClean="0"/>
          </a:p>
          <a:p>
            <a:pPr marL="342900" indent="-342900">
              <a:buFont typeface="Arial"/>
              <a:buChar char="•"/>
            </a:pPr>
            <a:r>
              <a:rPr lang="es-ES" dirty="0" smtClean="0"/>
              <a:t>La comunicación se está convirtiendo en un espacio estratégico desde el que pensar los bloqueos y las contradicciones que dinamizan estas sociedades-encrucijada, a medio camino entre un subdesarrollo acelerado y una modernización compulsiva.</a:t>
            </a:r>
            <a:endParaRPr lang="es-ES" dirty="0"/>
          </a:p>
        </p:txBody>
      </p:sp>
    </p:spTree>
    <p:extLst>
      <p:ext uri="{BB962C8B-B14F-4D97-AF65-F5344CB8AC3E}">
        <p14:creationId xmlns:p14="http://schemas.microsoft.com/office/powerpoint/2010/main" val="301304635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9512" y="-101361"/>
            <a:ext cx="8496944" cy="1154097"/>
          </a:xfrm>
        </p:spPr>
        <p:txBody>
          <a:bodyPr>
            <a:normAutofit fontScale="90000"/>
          </a:bodyPr>
          <a:lstStyle/>
          <a:p>
            <a:r>
              <a:rPr lang="es-ES" dirty="0" smtClean="0"/>
              <a:t>Los mestizajes de que estamos </a:t>
            </a:r>
            <a:r>
              <a:rPr lang="es-ES" dirty="0" smtClean="0"/>
              <a:t>hechos</a:t>
            </a:r>
            <a:endParaRPr lang="es-ES" dirty="0"/>
          </a:p>
        </p:txBody>
      </p:sp>
      <p:sp>
        <p:nvSpPr>
          <p:cNvPr id="3" name="Marcador de contenido 2"/>
          <p:cNvSpPr>
            <a:spLocks noGrp="1"/>
          </p:cNvSpPr>
          <p:nvPr>
            <p:ph idx="1"/>
          </p:nvPr>
        </p:nvSpPr>
        <p:spPr>
          <a:xfrm>
            <a:off x="581322" y="1772816"/>
            <a:ext cx="7776864" cy="1080120"/>
          </a:xfrm>
          <a:ln>
            <a:solidFill>
              <a:srgbClr val="6F9500"/>
            </a:solidFill>
          </a:ln>
        </p:spPr>
        <p:txBody>
          <a:bodyPr>
            <a:normAutofit/>
          </a:bodyPr>
          <a:lstStyle/>
          <a:p>
            <a:pPr marL="45720" indent="0">
              <a:buNone/>
            </a:pPr>
            <a:r>
              <a:rPr lang="es-ES" dirty="0" smtClean="0"/>
              <a:t>Reconocimiento de un mestizaje que en América Latina no habla de algo que ya pasó, sino de lo que somos, y que no es sólo </a:t>
            </a:r>
            <a:r>
              <a:rPr lang="es-ES" i="1" dirty="0" smtClean="0"/>
              <a:t>hecho </a:t>
            </a:r>
            <a:r>
              <a:rPr lang="es-ES" dirty="0" smtClean="0"/>
              <a:t>racial, sino </a:t>
            </a:r>
            <a:r>
              <a:rPr lang="es-ES" i="1" dirty="0" smtClean="0"/>
              <a:t>razón </a:t>
            </a:r>
            <a:r>
              <a:rPr lang="es-ES" dirty="0" smtClean="0"/>
              <a:t>de ser.</a:t>
            </a:r>
            <a:endParaRPr lang="es-ES" dirty="0"/>
          </a:p>
        </p:txBody>
      </p:sp>
      <p:sp>
        <p:nvSpPr>
          <p:cNvPr id="4" name="Marcador de contenido 2"/>
          <p:cNvSpPr txBox="1">
            <a:spLocks/>
          </p:cNvSpPr>
          <p:nvPr/>
        </p:nvSpPr>
        <p:spPr>
          <a:xfrm>
            <a:off x="607875" y="3140968"/>
            <a:ext cx="7776864" cy="864096"/>
          </a:xfrm>
          <a:prstGeom prst="rect">
            <a:avLst/>
          </a:prstGeom>
          <a:ln>
            <a:solidFill>
              <a:srgbClr val="6F9500"/>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buFont typeface="Wingdings" charset="2"/>
              <a:buNone/>
            </a:pPr>
            <a:r>
              <a:rPr lang="es-ES" dirty="0" smtClean="0"/>
              <a:t>Mestizaje como sujeto y habla: un modo propio de percibir y de narrar, de contar y de dar cuenta</a:t>
            </a:r>
            <a:endParaRPr lang="es-ES" dirty="0"/>
          </a:p>
        </p:txBody>
      </p:sp>
      <p:pic>
        <p:nvPicPr>
          <p:cNvPr id="7" name="Imagen 6"/>
          <p:cNvPicPr>
            <a:picLocks noChangeAspect="1"/>
          </p:cNvPicPr>
          <p:nvPr/>
        </p:nvPicPr>
        <p:blipFill>
          <a:blip r:embed="rId2"/>
          <a:stretch>
            <a:fillRect/>
          </a:stretch>
        </p:blipFill>
        <p:spPr>
          <a:xfrm>
            <a:off x="2627784" y="4212137"/>
            <a:ext cx="3823320" cy="2323198"/>
          </a:xfrm>
          <a:prstGeom prst="rect">
            <a:avLst/>
          </a:prstGeom>
        </p:spPr>
      </p:pic>
    </p:spTree>
    <p:extLst>
      <p:ext uri="{BB962C8B-B14F-4D97-AF65-F5344CB8AC3E}">
        <p14:creationId xmlns:p14="http://schemas.microsoft.com/office/powerpoint/2010/main" val="409541729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98887" y="620688"/>
            <a:ext cx="7315200" cy="1154097"/>
          </a:xfrm>
        </p:spPr>
        <p:txBody>
          <a:bodyPr/>
          <a:lstStyle/>
          <a:p>
            <a:r>
              <a:rPr lang="es-MX" dirty="0" smtClean="0"/>
              <a:t>Conclusión</a:t>
            </a:r>
            <a:endParaRPr lang="es-MX" dirty="0"/>
          </a:p>
        </p:txBody>
      </p:sp>
      <p:sp>
        <p:nvSpPr>
          <p:cNvPr id="5" name="Subtítulo 4"/>
          <p:cNvSpPr>
            <a:spLocks noGrp="1"/>
          </p:cNvSpPr>
          <p:nvPr>
            <p:ph sz="quarter" idx="13"/>
          </p:nvPr>
        </p:nvSpPr>
        <p:spPr>
          <a:xfrm>
            <a:off x="961597" y="2348880"/>
            <a:ext cx="3566160" cy="3593592"/>
          </a:xfrm>
        </p:spPr>
        <p:txBody>
          <a:bodyPr>
            <a:normAutofit fontScale="92500" lnSpcReduction="20000"/>
          </a:bodyPr>
          <a:lstStyle/>
          <a:p>
            <a:r>
              <a:rPr lang="es-MX" dirty="0" smtClean="0"/>
              <a:t>El punto de llegada es un punto de partida. En 2017 el libro </a:t>
            </a:r>
            <a:r>
              <a:rPr lang="es-MX" i="1" dirty="0" smtClean="0"/>
              <a:t>De los medios a las mediaciones</a:t>
            </a:r>
            <a:r>
              <a:rPr lang="es-MX" dirty="0" smtClean="0"/>
              <a:t>, de Jesús Martín Barbero, cumplió 31 años. Sin embargo, las últimas diapositivas plantean temas sobre la tecnología y sus formatos y narrativas desde una perspectiva que sirve para la actualidad, pero comprendiendo las mediaciones de las que estamos hechos.</a:t>
            </a:r>
            <a:endParaRPr lang="es-MX" dirty="0"/>
          </a:p>
        </p:txBody>
      </p:sp>
      <p:pic>
        <p:nvPicPr>
          <p:cNvPr id="7" name="Imagen 6"/>
          <p:cNvPicPr>
            <a:picLocks noChangeAspect="1"/>
          </p:cNvPicPr>
          <p:nvPr/>
        </p:nvPicPr>
        <p:blipFill rotWithShape="1">
          <a:blip r:embed="rId2"/>
          <a:srcRect l="22518" r="22882"/>
          <a:stretch/>
        </p:blipFill>
        <p:spPr>
          <a:xfrm>
            <a:off x="5580111" y="2564904"/>
            <a:ext cx="2160241" cy="3168352"/>
          </a:xfrm>
          <a:prstGeom prst="rect">
            <a:avLst/>
          </a:prstGeom>
        </p:spPr>
      </p:pic>
    </p:spTree>
    <p:extLst>
      <p:ext uri="{BB962C8B-B14F-4D97-AF65-F5344CB8AC3E}">
        <p14:creationId xmlns:p14="http://schemas.microsoft.com/office/powerpoint/2010/main" val="6333093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0384" y="-315416"/>
            <a:ext cx="7315200" cy="1154097"/>
          </a:xfrm>
        </p:spPr>
        <p:txBody>
          <a:bodyPr>
            <a:normAutofit fontScale="90000"/>
          </a:bodyPr>
          <a:lstStyle/>
          <a:p>
            <a:r>
              <a:rPr lang="es-ES" dirty="0" smtClean="0"/>
              <a:t>Posibilidad de “hacerse naciones”</a:t>
            </a:r>
            <a:endParaRPr lang="es-ES" dirty="0"/>
          </a:p>
        </p:txBody>
      </p:sp>
      <p:sp>
        <p:nvSpPr>
          <p:cNvPr id="3" name="Marcador de contenido 2"/>
          <p:cNvSpPr>
            <a:spLocks noGrp="1"/>
          </p:cNvSpPr>
          <p:nvPr>
            <p:ph idx="1"/>
          </p:nvPr>
        </p:nvSpPr>
        <p:spPr>
          <a:xfrm>
            <a:off x="2339752" y="1041641"/>
            <a:ext cx="3513584" cy="803183"/>
          </a:xfrm>
        </p:spPr>
        <p:txBody>
          <a:bodyPr>
            <a:normAutofit lnSpcReduction="10000"/>
          </a:bodyPr>
          <a:lstStyle/>
          <a:p>
            <a:pPr marL="45720" indent="0" algn="ctr">
              <a:buNone/>
            </a:pPr>
            <a:r>
              <a:rPr lang="es-ES" sz="2400" dirty="0" smtClean="0"/>
              <a:t>Establecimiento de mercados nacionales</a:t>
            </a:r>
            <a:endParaRPr lang="es-ES" sz="2400" dirty="0"/>
          </a:p>
        </p:txBody>
      </p:sp>
      <p:sp>
        <p:nvSpPr>
          <p:cNvPr id="4" name="Marcador de contenido 2"/>
          <p:cNvSpPr txBox="1">
            <a:spLocks/>
          </p:cNvSpPr>
          <p:nvPr/>
        </p:nvSpPr>
        <p:spPr>
          <a:xfrm>
            <a:off x="2411760" y="2304617"/>
            <a:ext cx="3657600" cy="1052375"/>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dirty="0" smtClean="0"/>
              <a:t>Exigencias de mercado internacional</a:t>
            </a:r>
            <a:endParaRPr lang="es-ES" sz="2400" dirty="0"/>
          </a:p>
        </p:txBody>
      </p:sp>
      <p:sp>
        <p:nvSpPr>
          <p:cNvPr id="5" name="Marcador de contenido 2"/>
          <p:cNvSpPr txBox="1">
            <a:spLocks/>
          </p:cNvSpPr>
          <p:nvPr/>
        </p:nvSpPr>
        <p:spPr>
          <a:xfrm>
            <a:off x="2411760" y="3573016"/>
            <a:ext cx="3657600" cy="1052375"/>
          </a:xfrm>
          <a:prstGeom prst="rect">
            <a:avLst/>
          </a:prstGeom>
          <a:ln>
            <a:solidFill>
              <a:srgbClr val="94C600"/>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dirty="0" smtClean="0"/>
              <a:t>Modo dependiente de acceso a la modernidad</a:t>
            </a:r>
            <a:endParaRPr lang="es-ES" sz="2400" dirty="0"/>
          </a:p>
        </p:txBody>
      </p:sp>
      <p:sp>
        <p:nvSpPr>
          <p:cNvPr id="6" name="Más 5"/>
          <p:cNvSpPr/>
          <p:nvPr/>
        </p:nvSpPr>
        <p:spPr>
          <a:xfrm>
            <a:off x="3851920" y="1761721"/>
            <a:ext cx="648072" cy="587159"/>
          </a:xfrm>
          <a:prstGeom prst="mathPlu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Igual 6"/>
          <p:cNvSpPr/>
          <p:nvPr/>
        </p:nvSpPr>
        <p:spPr>
          <a:xfrm>
            <a:off x="3823673" y="3071308"/>
            <a:ext cx="820335" cy="385437"/>
          </a:xfrm>
          <a:prstGeom prst="mathEqual">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8" name="Marcador de contenido 2"/>
          <p:cNvSpPr txBox="1">
            <a:spLocks/>
          </p:cNvSpPr>
          <p:nvPr/>
        </p:nvSpPr>
        <p:spPr>
          <a:xfrm>
            <a:off x="1547664" y="5410892"/>
            <a:ext cx="2693249" cy="1052375"/>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dirty="0" smtClean="0"/>
              <a:t>Desarrollo desigual</a:t>
            </a:r>
            <a:endParaRPr lang="es-ES" sz="2400" dirty="0"/>
          </a:p>
        </p:txBody>
      </p:sp>
      <p:sp>
        <p:nvSpPr>
          <p:cNvPr id="9" name="Marcador de contenido 2"/>
          <p:cNvSpPr txBox="1">
            <a:spLocks/>
          </p:cNvSpPr>
          <p:nvPr/>
        </p:nvSpPr>
        <p:spPr>
          <a:xfrm>
            <a:off x="5220072" y="5410892"/>
            <a:ext cx="3332950" cy="1052375"/>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dirty="0" smtClean="0"/>
              <a:t>Discontinuidad simultánea</a:t>
            </a:r>
            <a:endParaRPr lang="es-ES" sz="2400" dirty="0"/>
          </a:p>
        </p:txBody>
      </p:sp>
      <p:grpSp>
        <p:nvGrpSpPr>
          <p:cNvPr id="29" name="Agrupar 28"/>
          <p:cNvGrpSpPr/>
          <p:nvPr/>
        </p:nvGrpSpPr>
        <p:grpSpPr>
          <a:xfrm>
            <a:off x="1475656" y="5410892"/>
            <a:ext cx="576064" cy="361071"/>
            <a:chOff x="1259632" y="5410892"/>
            <a:chExt cx="576064" cy="361071"/>
          </a:xfrm>
        </p:grpSpPr>
        <p:sp>
          <p:nvSpPr>
            <p:cNvPr id="10" name="Elipse 9"/>
            <p:cNvSpPr/>
            <p:nvPr/>
          </p:nvSpPr>
          <p:spPr>
            <a:xfrm>
              <a:off x="1259632" y="5550532"/>
              <a:ext cx="576064" cy="221431"/>
            </a:xfrm>
            <a:prstGeom prst="ellipse">
              <a:avLst/>
            </a:prstGeom>
            <a:ln w="38100" cmpd="sng"/>
          </p:spPr>
          <p:style>
            <a:lnRef idx="2">
              <a:schemeClr val="accent1"/>
            </a:lnRef>
            <a:fillRef idx="1">
              <a:schemeClr val="lt1"/>
            </a:fillRef>
            <a:effectRef idx="0">
              <a:schemeClr val="accent1"/>
            </a:effectRef>
            <a:fontRef idx="minor">
              <a:schemeClr val="dk1"/>
            </a:fontRef>
          </p:style>
          <p:txBody>
            <a:bodyPr rtlCol="0" anchor="ctr"/>
            <a:lstStyle/>
            <a:p>
              <a:pPr algn="ctr"/>
              <a:endParaRPr lang="es-ES"/>
            </a:p>
          </p:txBody>
        </p:sp>
        <p:sp>
          <p:nvSpPr>
            <p:cNvPr id="11" name="Elipse 10"/>
            <p:cNvSpPr/>
            <p:nvPr/>
          </p:nvSpPr>
          <p:spPr>
            <a:xfrm>
              <a:off x="1436948" y="5550531"/>
              <a:ext cx="221431" cy="221431"/>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ES"/>
            </a:p>
          </p:txBody>
        </p:sp>
        <p:sp>
          <p:nvSpPr>
            <p:cNvPr id="16" name="Elipse 15"/>
            <p:cNvSpPr/>
            <p:nvPr/>
          </p:nvSpPr>
          <p:spPr>
            <a:xfrm>
              <a:off x="1488115" y="5589240"/>
              <a:ext cx="59549" cy="72008"/>
            </a:xfrm>
            <a:prstGeom prst="ellipse">
              <a:avLst/>
            </a:prstGeom>
            <a:solidFill>
              <a:schemeClr val="accent1"/>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s-ES"/>
            </a:p>
          </p:txBody>
        </p:sp>
        <p:cxnSp>
          <p:nvCxnSpPr>
            <p:cNvPr id="18" name="Conector recto 17"/>
            <p:cNvCxnSpPr>
              <a:stCxn id="10" idx="7"/>
            </p:cNvCxnSpPr>
            <p:nvPr/>
          </p:nvCxnSpPr>
          <p:spPr>
            <a:xfrm flipV="1">
              <a:off x="1751333" y="5445224"/>
              <a:ext cx="84363" cy="137736"/>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Conector recto 25"/>
            <p:cNvCxnSpPr/>
            <p:nvPr/>
          </p:nvCxnSpPr>
          <p:spPr>
            <a:xfrm flipV="1">
              <a:off x="1658379" y="5412796"/>
              <a:ext cx="84363" cy="137736"/>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Conector recto 26"/>
            <p:cNvCxnSpPr/>
            <p:nvPr/>
          </p:nvCxnSpPr>
          <p:spPr>
            <a:xfrm flipV="1">
              <a:off x="1547664" y="5410892"/>
              <a:ext cx="84363" cy="137736"/>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Conector recto 27"/>
            <p:cNvCxnSpPr/>
            <p:nvPr/>
          </p:nvCxnSpPr>
          <p:spPr>
            <a:xfrm flipV="1">
              <a:off x="1436948" y="5410892"/>
              <a:ext cx="84363" cy="137736"/>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0" name="Agrupar 29"/>
          <p:cNvGrpSpPr/>
          <p:nvPr/>
        </p:nvGrpSpPr>
        <p:grpSpPr>
          <a:xfrm>
            <a:off x="5076056" y="5452577"/>
            <a:ext cx="576064" cy="361071"/>
            <a:chOff x="1259632" y="5410892"/>
            <a:chExt cx="576064" cy="361071"/>
          </a:xfrm>
        </p:grpSpPr>
        <p:sp>
          <p:nvSpPr>
            <p:cNvPr id="31" name="Elipse 30"/>
            <p:cNvSpPr/>
            <p:nvPr/>
          </p:nvSpPr>
          <p:spPr>
            <a:xfrm>
              <a:off x="1259632" y="5550532"/>
              <a:ext cx="576064" cy="221431"/>
            </a:xfrm>
            <a:prstGeom prst="ellipse">
              <a:avLst/>
            </a:prstGeom>
            <a:ln w="38100" cmpd="sng"/>
          </p:spPr>
          <p:style>
            <a:lnRef idx="2">
              <a:schemeClr val="accent1"/>
            </a:lnRef>
            <a:fillRef idx="1">
              <a:schemeClr val="lt1"/>
            </a:fillRef>
            <a:effectRef idx="0">
              <a:schemeClr val="accent1"/>
            </a:effectRef>
            <a:fontRef idx="minor">
              <a:schemeClr val="dk1"/>
            </a:fontRef>
          </p:style>
          <p:txBody>
            <a:bodyPr rtlCol="0" anchor="ctr"/>
            <a:lstStyle/>
            <a:p>
              <a:pPr algn="ctr"/>
              <a:endParaRPr lang="es-ES"/>
            </a:p>
          </p:txBody>
        </p:sp>
        <p:sp>
          <p:nvSpPr>
            <p:cNvPr id="32" name="Elipse 31"/>
            <p:cNvSpPr/>
            <p:nvPr/>
          </p:nvSpPr>
          <p:spPr>
            <a:xfrm>
              <a:off x="1436948" y="5550531"/>
              <a:ext cx="221431" cy="221431"/>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ES"/>
            </a:p>
          </p:txBody>
        </p:sp>
        <p:sp>
          <p:nvSpPr>
            <p:cNvPr id="33" name="Elipse 32"/>
            <p:cNvSpPr/>
            <p:nvPr/>
          </p:nvSpPr>
          <p:spPr>
            <a:xfrm>
              <a:off x="1488115" y="5589240"/>
              <a:ext cx="59549" cy="72008"/>
            </a:xfrm>
            <a:prstGeom prst="ellipse">
              <a:avLst/>
            </a:prstGeom>
            <a:solidFill>
              <a:schemeClr val="accent1"/>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s-ES"/>
            </a:p>
          </p:txBody>
        </p:sp>
        <p:cxnSp>
          <p:nvCxnSpPr>
            <p:cNvPr id="34" name="Conector recto 33"/>
            <p:cNvCxnSpPr>
              <a:stCxn id="31" idx="7"/>
            </p:cNvCxnSpPr>
            <p:nvPr/>
          </p:nvCxnSpPr>
          <p:spPr>
            <a:xfrm flipV="1">
              <a:off x="1751333" y="5445224"/>
              <a:ext cx="84363" cy="137736"/>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Conector recto 34"/>
            <p:cNvCxnSpPr/>
            <p:nvPr/>
          </p:nvCxnSpPr>
          <p:spPr>
            <a:xfrm flipV="1">
              <a:off x="1658379" y="5412796"/>
              <a:ext cx="84363" cy="137736"/>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Conector recto 35"/>
            <p:cNvCxnSpPr/>
            <p:nvPr/>
          </p:nvCxnSpPr>
          <p:spPr>
            <a:xfrm flipV="1">
              <a:off x="1547664" y="5410892"/>
              <a:ext cx="84363" cy="137736"/>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Conector recto 36"/>
            <p:cNvCxnSpPr/>
            <p:nvPr/>
          </p:nvCxnSpPr>
          <p:spPr>
            <a:xfrm flipV="1">
              <a:off x="1436948" y="5410892"/>
              <a:ext cx="84363" cy="137736"/>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5549734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9512" y="-101361"/>
            <a:ext cx="8496944" cy="1154097"/>
          </a:xfrm>
        </p:spPr>
        <p:txBody>
          <a:bodyPr>
            <a:normAutofit fontScale="90000"/>
          </a:bodyPr>
          <a:lstStyle/>
          <a:p>
            <a:r>
              <a:rPr lang="es-ES" dirty="0" smtClean="0"/>
              <a:t>Los mestizajes de que estamos </a:t>
            </a:r>
            <a:r>
              <a:rPr lang="es-ES" dirty="0" smtClean="0"/>
              <a:t>hechos</a:t>
            </a:r>
            <a:endParaRPr lang="es-ES" dirty="0"/>
          </a:p>
        </p:txBody>
      </p:sp>
      <p:sp>
        <p:nvSpPr>
          <p:cNvPr id="5" name="Marcador de contenido 2"/>
          <p:cNvSpPr txBox="1">
            <a:spLocks/>
          </p:cNvSpPr>
          <p:nvPr/>
        </p:nvSpPr>
        <p:spPr>
          <a:xfrm>
            <a:off x="477696" y="3739556"/>
            <a:ext cx="1947901" cy="576064"/>
          </a:xfrm>
          <a:prstGeom prst="rect">
            <a:avLst/>
          </a:prstGeom>
          <a:ln>
            <a:solidFill>
              <a:srgbClr val="6F9500"/>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buFont typeface="Wingdings" charset="2"/>
              <a:buNone/>
            </a:pPr>
            <a:r>
              <a:rPr lang="es-ES" sz="2400" dirty="0" smtClean="0"/>
              <a:t>Lo indígena</a:t>
            </a:r>
            <a:endParaRPr lang="es-ES" sz="2400" dirty="0"/>
          </a:p>
        </p:txBody>
      </p:sp>
      <p:sp>
        <p:nvSpPr>
          <p:cNvPr id="6" name="Marcador de contenido 2"/>
          <p:cNvSpPr txBox="1">
            <a:spLocks/>
          </p:cNvSpPr>
          <p:nvPr/>
        </p:nvSpPr>
        <p:spPr>
          <a:xfrm>
            <a:off x="3454033" y="3763258"/>
            <a:ext cx="1947901" cy="576064"/>
          </a:xfrm>
          <a:prstGeom prst="rect">
            <a:avLst/>
          </a:prstGeom>
          <a:ln>
            <a:solidFill>
              <a:srgbClr val="6F9500"/>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buFont typeface="Wingdings" charset="2"/>
              <a:buNone/>
            </a:pPr>
            <a:r>
              <a:rPr lang="es-ES" sz="2400" dirty="0" smtClean="0"/>
              <a:t>Lo rural</a:t>
            </a:r>
            <a:endParaRPr lang="es-ES" sz="2400" dirty="0"/>
          </a:p>
        </p:txBody>
      </p:sp>
      <p:sp>
        <p:nvSpPr>
          <p:cNvPr id="8" name="Marcador de contenido 2"/>
          <p:cNvSpPr txBox="1">
            <a:spLocks/>
          </p:cNvSpPr>
          <p:nvPr/>
        </p:nvSpPr>
        <p:spPr>
          <a:xfrm>
            <a:off x="6483301" y="3933056"/>
            <a:ext cx="1947901" cy="576064"/>
          </a:xfrm>
          <a:prstGeom prst="rect">
            <a:avLst/>
          </a:prstGeom>
          <a:ln>
            <a:solidFill>
              <a:srgbClr val="6F9500"/>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buFont typeface="Wingdings" charset="2"/>
              <a:buNone/>
            </a:pPr>
            <a:r>
              <a:rPr lang="es-ES" sz="2400" dirty="0" smtClean="0"/>
              <a:t>Lo urbano</a:t>
            </a:r>
            <a:endParaRPr lang="es-ES" sz="2400" dirty="0"/>
          </a:p>
        </p:txBody>
      </p:sp>
      <p:sp>
        <p:nvSpPr>
          <p:cNvPr id="9" name="Marcador de contenido 2"/>
          <p:cNvSpPr txBox="1">
            <a:spLocks/>
          </p:cNvSpPr>
          <p:nvPr/>
        </p:nvSpPr>
        <p:spPr>
          <a:xfrm>
            <a:off x="537332" y="5351533"/>
            <a:ext cx="1947901" cy="576064"/>
          </a:xfrm>
          <a:prstGeom prst="rect">
            <a:avLst/>
          </a:prstGeom>
          <a:ln>
            <a:solidFill>
              <a:srgbClr val="6F9500"/>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buFont typeface="Wingdings" charset="2"/>
              <a:buNone/>
            </a:pPr>
            <a:r>
              <a:rPr lang="es-ES" sz="2400" dirty="0" smtClean="0"/>
              <a:t>El folklore</a:t>
            </a:r>
            <a:endParaRPr lang="es-ES" sz="2400" dirty="0"/>
          </a:p>
        </p:txBody>
      </p:sp>
      <p:sp>
        <p:nvSpPr>
          <p:cNvPr id="10" name="Marcador de contenido 2"/>
          <p:cNvSpPr txBox="1">
            <a:spLocks/>
          </p:cNvSpPr>
          <p:nvPr/>
        </p:nvSpPr>
        <p:spPr>
          <a:xfrm>
            <a:off x="3491880" y="5420620"/>
            <a:ext cx="1947901" cy="576064"/>
          </a:xfrm>
          <a:prstGeom prst="rect">
            <a:avLst/>
          </a:prstGeom>
          <a:ln>
            <a:solidFill>
              <a:srgbClr val="6F9500"/>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buFont typeface="Wingdings" charset="2"/>
              <a:buNone/>
            </a:pPr>
            <a:r>
              <a:rPr lang="es-ES" sz="2400" dirty="0" smtClean="0"/>
              <a:t>Lo popular</a:t>
            </a:r>
            <a:endParaRPr lang="es-ES" sz="2400" dirty="0"/>
          </a:p>
        </p:txBody>
      </p:sp>
      <p:sp>
        <p:nvSpPr>
          <p:cNvPr id="11" name="Marcador de contenido 2"/>
          <p:cNvSpPr txBox="1">
            <a:spLocks/>
          </p:cNvSpPr>
          <p:nvPr/>
        </p:nvSpPr>
        <p:spPr>
          <a:xfrm>
            <a:off x="6486768" y="5472184"/>
            <a:ext cx="1947901" cy="576064"/>
          </a:xfrm>
          <a:prstGeom prst="rect">
            <a:avLst/>
          </a:prstGeom>
          <a:ln>
            <a:solidFill>
              <a:srgbClr val="6F9500"/>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buFont typeface="Wingdings" charset="2"/>
              <a:buNone/>
            </a:pPr>
            <a:r>
              <a:rPr lang="es-ES" sz="2400" dirty="0" smtClean="0"/>
              <a:t>Lo masivo</a:t>
            </a:r>
            <a:endParaRPr lang="es-ES" sz="2400" dirty="0"/>
          </a:p>
        </p:txBody>
      </p:sp>
      <p:sp>
        <p:nvSpPr>
          <p:cNvPr id="12" name="Marcador de contenido 2"/>
          <p:cNvSpPr txBox="1">
            <a:spLocks/>
          </p:cNvSpPr>
          <p:nvPr/>
        </p:nvSpPr>
        <p:spPr>
          <a:xfrm>
            <a:off x="2593622" y="4509120"/>
            <a:ext cx="685919" cy="576064"/>
          </a:xfrm>
          <a:prstGeom prst="rect">
            <a:avLst/>
          </a:prstGeom>
          <a:ln>
            <a:solidFill>
              <a:schemeClr val="tx2">
                <a:lumMod val="60000"/>
                <a:lumOff val="40000"/>
              </a:schemeClr>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buFont typeface="Wingdings" charset="2"/>
              <a:buNone/>
            </a:pPr>
            <a:r>
              <a:rPr lang="es-ES" sz="2400" dirty="0"/>
              <a:t>e</a:t>
            </a:r>
            <a:r>
              <a:rPr lang="es-ES" sz="2400" dirty="0" smtClean="0"/>
              <a:t>n</a:t>
            </a:r>
            <a:endParaRPr lang="es-ES" sz="2400" dirty="0"/>
          </a:p>
        </p:txBody>
      </p:sp>
      <p:sp>
        <p:nvSpPr>
          <p:cNvPr id="13" name="Marcador de contenido 2"/>
          <p:cNvSpPr txBox="1">
            <a:spLocks/>
          </p:cNvSpPr>
          <p:nvPr/>
        </p:nvSpPr>
        <p:spPr>
          <a:xfrm>
            <a:off x="2627784" y="5929785"/>
            <a:ext cx="685919" cy="576064"/>
          </a:xfrm>
          <a:prstGeom prst="rect">
            <a:avLst/>
          </a:prstGeom>
          <a:ln>
            <a:solidFill>
              <a:schemeClr val="tx2">
                <a:lumMod val="60000"/>
                <a:lumOff val="40000"/>
              </a:schemeClr>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buFont typeface="Wingdings" charset="2"/>
              <a:buNone/>
            </a:pPr>
            <a:r>
              <a:rPr lang="es-ES" sz="2400" dirty="0"/>
              <a:t>e</a:t>
            </a:r>
            <a:r>
              <a:rPr lang="es-ES" sz="2400" dirty="0" smtClean="0"/>
              <a:t>n</a:t>
            </a:r>
            <a:endParaRPr lang="es-ES" sz="2400" dirty="0"/>
          </a:p>
        </p:txBody>
      </p:sp>
      <p:sp>
        <p:nvSpPr>
          <p:cNvPr id="14" name="Marcador de contenido 2"/>
          <p:cNvSpPr txBox="1">
            <a:spLocks/>
          </p:cNvSpPr>
          <p:nvPr/>
        </p:nvSpPr>
        <p:spPr>
          <a:xfrm>
            <a:off x="5652120" y="4615179"/>
            <a:ext cx="685919" cy="576064"/>
          </a:xfrm>
          <a:prstGeom prst="rect">
            <a:avLst/>
          </a:prstGeom>
          <a:ln>
            <a:solidFill>
              <a:schemeClr val="tx2">
                <a:lumMod val="60000"/>
                <a:lumOff val="40000"/>
              </a:schemeClr>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buFont typeface="Wingdings" charset="2"/>
              <a:buNone/>
            </a:pPr>
            <a:r>
              <a:rPr lang="es-ES" sz="2400" dirty="0"/>
              <a:t>e</a:t>
            </a:r>
            <a:r>
              <a:rPr lang="es-ES" sz="2400" dirty="0" smtClean="0"/>
              <a:t>n</a:t>
            </a:r>
            <a:endParaRPr lang="es-ES" sz="2400" dirty="0"/>
          </a:p>
        </p:txBody>
      </p:sp>
      <p:sp>
        <p:nvSpPr>
          <p:cNvPr id="15" name="Marcador de contenido 2"/>
          <p:cNvSpPr txBox="1">
            <a:spLocks/>
          </p:cNvSpPr>
          <p:nvPr/>
        </p:nvSpPr>
        <p:spPr>
          <a:xfrm>
            <a:off x="5617204" y="5949280"/>
            <a:ext cx="685919" cy="576064"/>
          </a:xfrm>
          <a:prstGeom prst="rect">
            <a:avLst/>
          </a:prstGeom>
          <a:ln>
            <a:solidFill>
              <a:schemeClr val="tx2">
                <a:lumMod val="60000"/>
                <a:lumOff val="40000"/>
              </a:schemeClr>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buFont typeface="Wingdings" charset="2"/>
              <a:buNone/>
            </a:pPr>
            <a:r>
              <a:rPr lang="es-ES" sz="2400" dirty="0"/>
              <a:t>e</a:t>
            </a:r>
            <a:r>
              <a:rPr lang="es-ES" sz="2400" dirty="0" smtClean="0"/>
              <a:t>n</a:t>
            </a:r>
            <a:endParaRPr lang="es-ES" sz="2400" dirty="0"/>
          </a:p>
        </p:txBody>
      </p:sp>
      <p:sp>
        <p:nvSpPr>
          <p:cNvPr id="16" name="Marcador de contenido 2"/>
          <p:cNvSpPr txBox="1">
            <a:spLocks/>
          </p:cNvSpPr>
          <p:nvPr/>
        </p:nvSpPr>
        <p:spPr>
          <a:xfrm>
            <a:off x="755576" y="2105896"/>
            <a:ext cx="7488832" cy="576064"/>
          </a:xfrm>
          <a:prstGeom prst="rect">
            <a:avLst/>
          </a:prstGeom>
          <a:ln>
            <a:solidFill>
              <a:schemeClr val="tx2">
                <a:lumMod val="60000"/>
                <a:lumOff val="40000"/>
              </a:schemeClr>
            </a:solidFill>
          </a:ln>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buFont typeface="Wingdings" charset="2"/>
              <a:buNone/>
            </a:pPr>
            <a:r>
              <a:rPr lang="es-ES" sz="2400" dirty="0" smtClean="0"/>
              <a:t>Brechas en la situación y la situación en la brecha.</a:t>
            </a:r>
            <a:endParaRPr lang="es-ES" sz="2400" dirty="0"/>
          </a:p>
        </p:txBody>
      </p:sp>
    </p:spTree>
    <p:extLst>
      <p:ext uri="{BB962C8B-B14F-4D97-AF65-F5344CB8AC3E}">
        <p14:creationId xmlns:p14="http://schemas.microsoft.com/office/powerpoint/2010/main" val="221651885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5526" y="404664"/>
            <a:ext cx="7315200" cy="709972"/>
          </a:xfrm>
        </p:spPr>
        <p:txBody>
          <a:bodyPr/>
          <a:lstStyle/>
          <a:p>
            <a:r>
              <a:rPr lang="es-ES" dirty="0" smtClean="0"/>
              <a:t>Referencias documentales</a:t>
            </a:r>
            <a:endParaRPr lang="es-ES" dirty="0"/>
          </a:p>
        </p:txBody>
      </p:sp>
      <p:sp>
        <p:nvSpPr>
          <p:cNvPr id="3" name="Marcador de contenido 2"/>
          <p:cNvSpPr>
            <a:spLocks noGrp="1"/>
          </p:cNvSpPr>
          <p:nvPr>
            <p:ph idx="1"/>
          </p:nvPr>
        </p:nvSpPr>
        <p:spPr>
          <a:xfrm>
            <a:off x="468360" y="1340768"/>
            <a:ext cx="7889631" cy="3780692"/>
          </a:xfrm>
        </p:spPr>
        <p:txBody>
          <a:bodyPr>
            <a:noAutofit/>
          </a:bodyPr>
          <a:lstStyle/>
          <a:p>
            <a:pPr marL="114300" indent="0">
              <a:lnSpc>
                <a:spcPct val="120000"/>
              </a:lnSpc>
              <a:buNone/>
            </a:pPr>
            <a:r>
              <a:rPr lang="es-MX" sz="1400" b="1" dirty="0" smtClean="0">
                <a:solidFill>
                  <a:schemeClr val="accent6"/>
                </a:solidFill>
              </a:rPr>
              <a:t>Presentación principalmente desarrollada desde la obra:</a:t>
            </a:r>
          </a:p>
          <a:p>
            <a:pPr marL="114300" indent="0">
              <a:lnSpc>
                <a:spcPct val="120000"/>
              </a:lnSpc>
              <a:buNone/>
            </a:pPr>
            <a:endParaRPr lang="es-MX" sz="1400" b="1" dirty="0" smtClean="0">
              <a:solidFill>
                <a:schemeClr val="accent6"/>
              </a:solidFill>
            </a:endParaRPr>
          </a:p>
          <a:p>
            <a:pPr marL="45720" indent="0">
              <a:lnSpc>
                <a:spcPct val="120000"/>
              </a:lnSpc>
              <a:buNone/>
            </a:pPr>
            <a:r>
              <a:rPr lang="es-MX" sz="1400" b="1" dirty="0" smtClean="0">
                <a:solidFill>
                  <a:schemeClr val="accent6"/>
                </a:solidFill>
              </a:rPr>
              <a:t>MARTÍN BARBERO, Jesús: </a:t>
            </a:r>
            <a:r>
              <a:rPr lang="es-MX" sz="1400" b="1" i="1" dirty="0" smtClean="0">
                <a:solidFill>
                  <a:schemeClr val="accent6"/>
                </a:solidFill>
              </a:rPr>
              <a:t>De los medios a las mediaciones</a:t>
            </a:r>
            <a:r>
              <a:rPr lang="es-MX" sz="1400" b="1" dirty="0" smtClean="0">
                <a:solidFill>
                  <a:schemeClr val="accent6"/>
                </a:solidFill>
              </a:rPr>
              <a:t>, </a:t>
            </a:r>
            <a:r>
              <a:rPr lang="es-MX" sz="1400" b="1" dirty="0">
                <a:solidFill>
                  <a:schemeClr val="accent6"/>
                </a:solidFill>
              </a:rPr>
              <a:t>México, </a:t>
            </a:r>
            <a:r>
              <a:rPr lang="es-MX" sz="1400" b="1" dirty="0" smtClean="0">
                <a:solidFill>
                  <a:schemeClr val="accent6"/>
                </a:solidFill>
              </a:rPr>
              <a:t>Editorial G. Gili, 2003</a:t>
            </a:r>
            <a:r>
              <a:rPr lang="es-MX" sz="1400" b="1" dirty="0" smtClean="0">
                <a:solidFill>
                  <a:schemeClr val="accent6"/>
                </a:solidFill>
              </a:rPr>
              <a:t>.</a:t>
            </a:r>
            <a:endParaRPr lang="es-MX" sz="1400" b="1" dirty="0" smtClean="0">
              <a:solidFill>
                <a:schemeClr val="accent6"/>
              </a:solidFill>
            </a:endParaRPr>
          </a:p>
          <a:p>
            <a:pPr marL="114300" indent="0">
              <a:lnSpc>
                <a:spcPct val="120000"/>
              </a:lnSpc>
              <a:buNone/>
            </a:pPr>
            <a:endParaRPr lang="es-MX" sz="800" dirty="0" smtClean="0"/>
          </a:p>
          <a:p>
            <a:pPr marL="114300" indent="0">
              <a:lnSpc>
                <a:spcPct val="120000"/>
              </a:lnSpc>
              <a:buNone/>
            </a:pPr>
            <a:endParaRPr lang="es-MX" sz="400" dirty="0" smtClean="0"/>
          </a:p>
          <a:p>
            <a:pPr marL="114300" indent="0">
              <a:lnSpc>
                <a:spcPct val="120000"/>
              </a:lnSpc>
              <a:buNone/>
            </a:pPr>
            <a:r>
              <a:rPr lang="es-MX" sz="1200" b="1" dirty="0" smtClean="0"/>
              <a:t>OTRAS REFERENCIAS BIBLIOGRÁFICAS</a:t>
            </a:r>
          </a:p>
          <a:p>
            <a:pPr marL="114300" indent="0">
              <a:lnSpc>
                <a:spcPct val="120000"/>
              </a:lnSpc>
              <a:buNone/>
            </a:pPr>
            <a:endParaRPr lang="es-MX" sz="1200" b="1" dirty="0"/>
          </a:p>
          <a:p>
            <a:pPr>
              <a:lnSpc>
                <a:spcPct val="120000"/>
              </a:lnSpc>
            </a:pPr>
            <a:r>
              <a:rPr lang="es-MX" sz="1200" b="1" dirty="0"/>
              <a:t>GARCÍA CANCLINI, Néstor (2006): “El consumo cultural: una propuesta teórica”, en </a:t>
            </a:r>
            <a:r>
              <a:rPr lang="es-MX" sz="1200" b="1" i="1" dirty="0"/>
              <a:t>El</a:t>
            </a:r>
          </a:p>
          <a:p>
            <a:pPr marL="45720" indent="0">
              <a:lnSpc>
                <a:spcPct val="120000"/>
              </a:lnSpc>
              <a:buNone/>
            </a:pPr>
            <a:r>
              <a:rPr lang="es-MX" sz="1200" b="1" i="1" dirty="0"/>
              <a:t>consumo cultural en América Latina </a:t>
            </a:r>
            <a:r>
              <a:rPr lang="es-MX" sz="1200" b="1" dirty="0"/>
              <a:t>(Guillermo </a:t>
            </a:r>
            <a:r>
              <a:rPr lang="es-MX" sz="1200" b="1" dirty="0" err="1"/>
              <a:t>Sunkel</a:t>
            </a:r>
            <a:r>
              <a:rPr lang="es-MX" sz="1200" b="1" dirty="0"/>
              <a:t>, coord.), Santafé de Bogotá,</a:t>
            </a:r>
          </a:p>
          <a:p>
            <a:pPr marL="45720" indent="0">
              <a:lnSpc>
                <a:spcPct val="120000"/>
              </a:lnSpc>
              <a:buNone/>
            </a:pPr>
            <a:r>
              <a:rPr lang="es-MX" sz="1200" b="1" dirty="0"/>
              <a:t>Convenio Andrés Bello, pp. 26 </a:t>
            </a:r>
            <a:r>
              <a:rPr lang="es-MX" sz="1200" b="1" dirty="0" smtClean="0"/>
              <a:t>– 49.</a:t>
            </a:r>
          </a:p>
          <a:p>
            <a:pPr marL="45720" indent="0">
              <a:lnSpc>
                <a:spcPct val="120000"/>
              </a:lnSpc>
              <a:buNone/>
            </a:pPr>
            <a:endParaRPr lang="es-MX" sz="1200" b="1" dirty="0"/>
          </a:p>
          <a:p>
            <a:pPr>
              <a:lnSpc>
                <a:spcPct val="120000"/>
              </a:lnSpc>
            </a:pPr>
            <a:r>
              <a:rPr lang="es-MX" sz="1200" b="1" dirty="0" smtClean="0"/>
              <a:t>MARTÍN-BARBERO</a:t>
            </a:r>
            <a:r>
              <a:rPr lang="es-MX" sz="1200" b="1" dirty="0"/>
              <a:t>, Jesús (2002): “Itinerarios de la investigación” en Oficio de </a:t>
            </a:r>
            <a:r>
              <a:rPr lang="es-MX" sz="1200" b="1" dirty="0" smtClean="0"/>
              <a:t>cartógrafo. Travesías </a:t>
            </a:r>
            <a:r>
              <a:rPr lang="es-MX" sz="1200" b="1" dirty="0"/>
              <a:t>latinoamericanas de la comunicación en la cultura, México, Fondo de </a:t>
            </a:r>
            <a:r>
              <a:rPr lang="es-MX" sz="1200" b="1" dirty="0" smtClean="0"/>
              <a:t>Cultura Económica</a:t>
            </a:r>
            <a:r>
              <a:rPr lang="es-MX" sz="1200" b="1" dirty="0"/>
              <a:t>, pp. </a:t>
            </a:r>
            <a:r>
              <a:rPr lang="es-MX" sz="1200" b="1" dirty="0" smtClean="0"/>
              <a:t>207-255.</a:t>
            </a:r>
          </a:p>
          <a:p>
            <a:pPr>
              <a:lnSpc>
                <a:spcPct val="120000"/>
              </a:lnSpc>
            </a:pPr>
            <a:endParaRPr lang="es-MX" sz="1200" b="1" dirty="0"/>
          </a:p>
          <a:p>
            <a:pPr>
              <a:lnSpc>
                <a:spcPct val="120000"/>
              </a:lnSpc>
            </a:pPr>
            <a:r>
              <a:rPr lang="es-MX" sz="1200" b="1" dirty="0" smtClean="0"/>
              <a:t>ZUBIETA</a:t>
            </a:r>
            <a:r>
              <a:rPr lang="es-MX" sz="1200" b="1" dirty="0"/>
              <a:t>, Ana María et al (2000): “Primera parte: Cultura popular. Capítulo I. </a:t>
            </a:r>
            <a:r>
              <a:rPr lang="es-MX" sz="1200" b="1" dirty="0" smtClean="0"/>
              <a:t>Perspectivas fundantes </a:t>
            </a:r>
            <a:r>
              <a:rPr lang="es-MX" sz="1200" b="1" dirty="0"/>
              <a:t>y otros estudios”, en Cultura popular y cultura de masas. Conceptos, </a:t>
            </a:r>
            <a:r>
              <a:rPr lang="es-MX" sz="1200" b="1" dirty="0" smtClean="0"/>
              <a:t>recorridos y </a:t>
            </a:r>
            <a:r>
              <a:rPr lang="es-MX" sz="1200" b="1" dirty="0"/>
              <a:t>polémicas, Buenos Aires, Paidós, Serie Estudios de Comunicación, pp. 27-61</a:t>
            </a:r>
            <a:r>
              <a:rPr lang="es-MX" sz="1200" b="1" dirty="0" smtClean="0"/>
              <a:t>.</a:t>
            </a:r>
          </a:p>
          <a:p>
            <a:pPr>
              <a:lnSpc>
                <a:spcPct val="120000"/>
              </a:lnSpc>
            </a:pPr>
            <a:endParaRPr lang="es-MX" sz="1200" b="1" dirty="0" smtClean="0"/>
          </a:p>
          <a:p>
            <a:pPr marL="45720" indent="0">
              <a:lnSpc>
                <a:spcPct val="120000"/>
              </a:lnSpc>
              <a:buNone/>
            </a:pPr>
            <a:endParaRPr lang="es-MX" sz="1200" b="1" dirty="0"/>
          </a:p>
          <a:p>
            <a:pPr marL="45720" indent="0">
              <a:lnSpc>
                <a:spcPct val="120000"/>
              </a:lnSpc>
              <a:buNone/>
            </a:pPr>
            <a:r>
              <a:rPr lang="es-MX" sz="1200" b="1" dirty="0" smtClean="0">
                <a:solidFill>
                  <a:schemeClr val="tx2"/>
                </a:solidFill>
              </a:rPr>
              <a:t>NOTA: LAS IMÁGENES INCLUIDAS EN LA PRESENTACIÓN FUERON OBTENIDAS DEL BUSCADOR </a:t>
            </a:r>
            <a:r>
              <a:rPr lang="es-MX" sz="1200" b="1" i="1" dirty="0" smtClean="0">
                <a:solidFill>
                  <a:schemeClr val="tx2"/>
                </a:solidFill>
              </a:rPr>
              <a:t>GOOGLE</a:t>
            </a:r>
            <a:r>
              <a:rPr lang="es-MX" sz="1200" b="1" dirty="0" smtClean="0">
                <a:solidFill>
                  <a:schemeClr val="tx2"/>
                </a:solidFill>
              </a:rPr>
              <a:t>, CON DERECHOS DE USO PARA REUTILIZACIÓN.</a:t>
            </a:r>
            <a:endParaRPr lang="es-MX" sz="1200" b="1" dirty="0">
              <a:solidFill>
                <a:schemeClr val="tx2"/>
              </a:solidFill>
            </a:endParaRPr>
          </a:p>
        </p:txBody>
      </p:sp>
    </p:spTree>
    <p:extLst>
      <p:ext uri="{BB962C8B-B14F-4D97-AF65-F5344CB8AC3E}">
        <p14:creationId xmlns:p14="http://schemas.microsoft.com/office/powerpoint/2010/main" val="12068522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95736" y="116632"/>
            <a:ext cx="4248472" cy="1154097"/>
          </a:xfrm>
        </p:spPr>
        <p:txBody>
          <a:bodyPr>
            <a:noAutofit/>
          </a:bodyPr>
          <a:lstStyle/>
          <a:p>
            <a:pPr algn="ctr"/>
            <a:r>
              <a:rPr lang="es-ES" sz="4800" dirty="0" smtClean="0"/>
              <a:t>Discontinuidad</a:t>
            </a:r>
            <a:endParaRPr lang="es-ES" sz="4800" dirty="0"/>
          </a:p>
        </p:txBody>
      </p:sp>
      <p:sp>
        <p:nvSpPr>
          <p:cNvPr id="3" name="Marcador de contenido 2"/>
          <p:cNvSpPr>
            <a:spLocks noGrp="1"/>
          </p:cNvSpPr>
          <p:nvPr>
            <p:ph idx="1"/>
          </p:nvPr>
        </p:nvSpPr>
        <p:spPr>
          <a:xfrm>
            <a:off x="-36512" y="2663825"/>
            <a:ext cx="3009528" cy="3539527"/>
          </a:xfrm>
          <a:solidFill>
            <a:schemeClr val="accent1"/>
          </a:solidFill>
        </p:spPr>
        <p:txBody>
          <a:bodyPr>
            <a:normAutofit/>
          </a:bodyPr>
          <a:lstStyle/>
          <a:p>
            <a:pPr marL="45720" indent="0" algn="ctr">
              <a:buNone/>
            </a:pPr>
            <a:r>
              <a:rPr lang="es-ES" sz="2400" b="1" dirty="0" smtClean="0"/>
              <a:t>Destiempo entre Estado y Nación: </a:t>
            </a:r>
            <a:r>
              <a:rPr lang="es-ES" sz="2400" dirty="0" smtClean="0"/>
              <a:t>algunos Estados se hacen Nación mucho después y algunas Naciones tardarán en consolidarse como Estados</a:t>
            </a:r>
            <a:endParaRPr lang="es-ES" sz="2400" b="1" dirty="0"/>
          </a:p>
        </p:txBody>
      </p:sp>
      <p:sp>
        <p:nvSpPr>
          <p:cNvPr id="5" name="Marcador de contenido 2"/>
          <p:cNvSpPr txBox="1">
            <a:spLocks/>
          </p:cNvSpPr>
          <p:nvPr/>
        </p:nvSpPr>
        <p:spPr>
          <a:xfrm>
            <a:off x="3067236" y="2663825"/>
            <a:ext cx="3009528" cy="3539527"/>
          </a:xfrm>
          <a:prstGeom prst="rect">
            <a:avLst/>
          </a:prstGeom>
          <a:solidFill>
            <a:schemeClr val="tx2">
              <a:lumMod val="50000"/>
            </a:schemeClr>
          </a:solidFill>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b="1" dirty="0" smtClean="0"/>
              <a:t>Modo desviado </a:t>
            </a:r>
            <a:r>
              <a:rPr lang="es-ES" sz="2400" dirty="0" smtClean="0"/>
              <a:t>como las clases populares se incorporan al sistema político y al proceso de formación de los estados nacionales</a:t>
            </a:r>
            <a:endParaRPr lang="es-ES" sz="2400" b="1" dirty="0"/>
          </a:p>
        </p:txBody>
      </p:sp>
      <p:sp>
        <p:nvSpPr>
          <p:cNvPr id="6" name="Marcador de contenido 2"/>
          <p:cNvSpPr txBox="1">
            <a:spLocks/>
          </p:cNvSpPr>
          <p:nvPr/>
        </p:nvSpPr>
        <p:spPr>
          <a:xfrm>
            <a:off x="6134472" y="2663825"/>
            <a:ext cx="3009528" cy="3539527"/>
          </a:xfrm>
          <a:prstGeom prst="rect">
            <a:avLst/>
          </a:prstGeom>
          <a:solidFill>
            <a:schemeClr val="accent1">
              <a:lumMod val="75000"/>
            </a:schemeClr>
          </a:solidFill>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gn="ctr">
              <a:buFont typeface="Wingdings" charset="2"/>
              <a:buNone/>
            </a:pPr>
            <a:r>
              <a:rPr lang="es-ES" sz="2400" b="1" dirty="0" smtClean="0"/>
              <a:t>Papel político </a:t>
            </a:r>
            <a:r>
              <a:rPr lang="es-ES" sz="2400" dirty="0" smtClean="0"/>
              <a:t>y no sólo ideológico que los medios de comunicación desempeñan en la nacionalización de las masas populares</a:t>
            </a:r>
            <a:endParaRPr lang="es-ES" sz="2400" b="1" dirty="0"/>
          </a:p>
        </p:txBody>
      </p:sp>
      <p:sp>
        <p:nvSpPr>
          <p:cNvPr id="7" name="Flecha abajo 6"/>
          <p:cNvSpPr/>
          <p:nvPr/>
        </p:nvSpPr>
        <p:spPr>
          <a:xfrm>
            <a:off x="4067944" y="1544715"/>
            <a:ext cx="504056" cy="876173"/>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sp>
        <p:nvSpPr>
          <p:cNvPr id="9" name="Flecha izquierda 8"/>
          <p:cNvSpPr/>
          <p:nvPr/>
        </p:nvSpPr>
        <p:spPr>
          <a:xfrm rot="18052165">
            <a:off x="1977279" y="1623268"/>
            <a:ext cx="1008112" cy="504056"/>
          </a:xfrm>
          <a:prstGeom prst="lef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sp>
        <p:nvSpPr>
          <p:cNvPr id="10" name="Flecha izquierda 9"/>
          <p:cNvSpPr/>
          <p:nvPr/>
        </p:nvSpPr>
        <p:spPr>
          <a:xfrm rot="13938544">
            <a:off x="5957531" y="1632271"/>
            <a:ext cx="1008112" cy="504056"/>
          </a:xfrm>
          <a:prstGeom prst="lef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sp>
        <p:nvSpPr>
          <p:cNvPr id="11" name="Elipse 10"/>
          <p:cNvSpPr/>
          <p:nvPr/>
        </p:nvSpPr>
        <p:spPr>
          <a:xfrm>
            <a:off x="0" y="2241376"/>
            <a:ext cx="539552" cy="539552"/>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s-ES" sz="3000" b="1" dirty="0" smtClean="0"/>
              <a:t>a</a:t>
            </a:r>
            <a:endParaRPr lang="es-ES" sz="3000" b="1" dirty="0"/>
          </a:p>
        </p:txBody>
      </p:sp>
      <p:sp>
        <p:nvSpPr>
          <p:cNvPr id="12" name="Elipse 11"/>
          <p:cNvSpPr/>
          <p:nvPr/>
        </p:nvSpPr>
        <p:spPr>
          <a:xfrm>
            <a:off x="3006365" y="2330624"/>
            <a:ext cx="539552" cy="539552"/>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s-ES" sz="3000" b="1" dirty="0"/>
              <a:t>b</a:t>
            </a:r>
          </a:p>
        </p:txBody>
      </p:sp>
      <p:sp>
        <p:nvSpPr>
          <p:cNvPr id="13" name="Elipse 12"/>
          <p:cNvSpPr/>
          <p:nvPr/>
        </p:nvSpPr>
        <p:spPr>
          <a:xfrm>
            <a:off x="6044342" y="2243866"/>
            <a:ext cx="539552" cy="539552"/>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s-ES" sz="3000" b="1" dirty="0"/>
              <a:t>c</a:t>
            </a:r>
          </a:p>
        </p:txBody>
      </p:sp>
    </p:spTree>
    <p:extLst>
      <p:ext uri="{BB962C8B-B14F-4D97-AF65-F5344CB8AC3E}">
        <p14:creationId xmlns:p14="http://schemas.microsoft.com/office/powerpoint/2010/main" val="6680601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4400" y="188640"/>
            <a:ext cx="7315200" cy="1154097"/>
          </a:xfrm>
        </p:spPr>
        <p:txBody>
          <a:bodyPr>
            <a:normAutofit fontScale="90000"/>
          </a:bodyPr>
          <a:lstStyle/>
          <a:p>
            <a:pPr algn="ctr"/>
            <a:r>
              <a:rPr lang="es-ES" dirty="0" smtClean="0"/>
              <a:t>Atraso históricamente producido</a:t>
            </a:r>
            <a:endParaRPr lang="es-ES" dirty="0"/>
          </a:p>
        </p:txBody>
      </p:sp>
      <p:sp>
        <p:nvSpPr>
          <p:cNvPr id="3" name="Marcador de contenido 2"/>
          <p:cNvSpPr>
            <a:spLocks noGrp="1"/>
          </p:cNvSpPr>
          <p:nvPr>
            <p:ph idx="1"/>
          </p:nvPr>
        </p:nvSpPr>
        <p:spPr>
          <a:xfrm>
            <a:off x="914400" y="1408172"/>
            <a:ext cx="7315200" cy="1451255"/>
          </a:xfrm>
        </p:spPr>
        <p:txBody>
          <a:bodyPr>
            <a:normAutofit/>
          </a:bodyPr>
          <a:lstStyle/>
          <a:p>
            <a:pPr marL="45720" indent="0">
              <a:buNone/>
            </a:pPr>
            <a:r>
              <a:rPr lang="es-ES" sz="1800" dirty="0" smtClean="0"/>
              <a:t>Niños que mueren por desnutrición o </a:t>
            </a:r>
            <a:r>
              <a:rPr lang="es-ES" sz="1800" dirty="0" err="1" smtClean="0"/>
              <a:t>disenteria</a:t>
            </a:r>
            <a:r>
              <a:rPr lang="es-ES" sz="1800" dirty="0" smtClean="0"/>
              <a:t>, analfabetos, déficit de calorías básicas en la alimentación de las mayorías, baja en las expectativas de vida…  </a:t>
            </a:r>
            <a:endParaRPr lang="es-ES" sz="1800" dirty="0"/>
          </a:p>
        </p:txBody>
      </p:sp>
      <p:sp>
        <p:nvSpPr>
          <p:cNvPr id="4" name="Título 1"/>
          <p:cNvSpPr txBox="1">
            <a:spLocks/>
          </p:cNvSpPr>
          <p:nvPr/>
        </p:nvSpPr>
        <p:spPr>
          <a:xfrm>
            <a:off x="640413" y="3076656"/>
            <a:ext cx="4034640" cy="2616392"/>
          </a:xfrm>
          <a:prstGeom prst="rect">
            <a:avLst/>
          </a:prstGeom>
          <a:ln>
            <a:solidFill>
              <a:schemeClr val="accent6"/>
            </a:solidFill>
          </a:ln>
        </p:spPr>
        <p:txBody>
          <a:bodyPr vert="horz" lIns="91440" tIns="45720" rIns="91440" bIns="45720"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 sz="2400" dirty="0" smtClean="0"/>
              <a:t>A pesar del atraso hay diferencia, heterogeneidad cultural, multiplicidad de temporalidades del indio, del negro, del blanco y del tiempo que hace emerger su mestizaje</a:t>
            </a:r>
            <a:endParaRPr lang="es-ES" sz="2400" dirty="0"/>
          </a:p>
        </p:txBody>
      </p:sp>
      <p:pic>
        <p:nvPicPr>
          <p:cNvPr id="5" name="Imagen 4"/>
          <p:cNvPicPr>
            <a:picLocks noChangeAspect="1"/>
          </p:cNvPicPr>
          <p:nvPr/>
        </p:nvPicPr>
        <p:blipFill>
          <a:blip r:embed="rId2"/>
          <a:stretch>
            <a:fillRect/>
          </a:stretch>
        </p:blipFill>
        <p:spPr>
          <a:xfrm>
            <a:off x="5004048" y="3076656"/>
            <a:ext cx="3729750" cy="2616392"/>
          </a:xfrm>
          <a:prstGeom prst="rect">
            <a:avLst/>
          </a:prstGeom>
        </p:spPr>
      </p:pic>
    </p:spTree>
    <p:extLst>
      <p:ext uri="{BB962C8B-B14F-4D97-AF65-F5344CB8AC3E}">
        <p14:creationId xmlns:p14="http://schemas.microsoft.com/office/powerpoint/2010/main" val="258518171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erspectiva">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Clásico de Offic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a">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Perspectiva.thmx</Template>
  <TotalTime>1165781</TotalTime>
  <Words>4476</Words>
  <Application>Microsoft Office PowerPoint</Application>
  <PresentationFormat>Presentación en pantalla (4:3)</PresentationFormat>
  <Paragraphs>361</Paragraphs>
  <Slides>71</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71</vt:i4>
      </vt:variant>
    </vt:vector>
  </HeadingPairs>
  <TitlesOfParts>
    <vt:vector size="76" baseType="lpstr">
      <vt:lpstr>ＭＳ Ｐゴシック</vt:lpstr>
      <vt:lpstr>Arial</vt:lpstr>
      <vt:lpstr>Calibri</vt:lpstr>
      <vt:lpstr>Wingdings</vt:lpstr>
      <vt:lpstr>Perspectiva</vt:lpstr>
      <vt:lpstr>Presentación de PowerPoint</vt:lpstr>
      <vt:lpstr>Propósitos de la Unidad de Aprendizaje</vt:lpstr>
      <vt:lpstr>Objetivo de aprendizaje</vt:lpstr>
      <vt:lpstr>Objetivos del material didáctico</vt:lpstr>
      <vt:lpstr>De los medios a las mediaciones</vt:lpstr>
      <vt:lpstr>Presentación de PowerPoint</vt:lpstr>
      <vt:lpstr>Posibilidad de “hacerse naciones”</vt:lpstr>
      <vt:lpstr>Discontinuidad</vt:lpstr>
      <vt:lpstr>Atraso históricamente producido</vt:lpstr>
      <vt:lpstr>Destiempo entre Estado y Nación</vt:lpstr>
      <vt:lpstr>Proyecto nacional en América Latina</vt:lpstr>
      <vt:lpstr>Nuevo nacionalismo</vt:lpstr>
      <vt:lpstr>Unidad como fortalecimiento del “centro”</vt:lpstr>
      <vt:lpstr>Presentación de PowerPoint</vt:lpstr>
      <vt:lpstr>Presentación de PowerPoint</vt:lpstr>
      <vt:lpstr>Masificación, movimientos sociales y populismo</vt:lpstr>
      <vt:lpstr>Irrupción de las masas en la ciudad</vt:lpstr>
      <vt:lpstr>Campo</vt:lpstr>
      <vt:lpstr>Masas querían</vt:lpstr>
      <vt:lpstr>Masivo</vt:lpstr>
      <vt:lpstr>1930</vt:lpstr>
      <vt:lpstr>Los medios masivos en la formación de las culturas nacionales</vt:lpstr>
      <vt:lpstr>Medios masivos de comunicación</vt:lpstr>
      <vt:lpstr>Implantación de los medios y construcción de lo masivo en AL</vt:lpstr>
      <vt:lpstr>Implantación de los medios y construcción de lo masivo en AL</vt:lpstr>
      <vt:lpstr>Pausa #1</vt:lpstr>
      <vt:lpstr>Pausa #1</vt:lpstr>
      <vt:lpstr>Actividades de aprendizaje sugeridas</vt:lpstr>
      <vt:lpstr>Actividades de aprendizaje sugeridas</vt:lpstr>
      <vt:lpstr>Historia y sentido de los medios de comunicación en AL</vt:lpstr>
      <vt:lpstr>Un cine a la imagen de un pueblo</vt:lpstr>
      <vt:lpstr>El cine va a conectar con el hambre de las masas por hacerse visibles socialmente</vt:lpstr>
      <vt:lpstr>Presentación de PowerPoint</vt:lpstr>
      <vt:lpstr>Tres tipos diferentes de dispositivos</vt:lpstr>
      <vt:lpstr>Melodrama</vt:lpstr>
      <vt:lpstr>Melodrama</vt:lpstr>
      <vt:lpstr>Presentación de PowerPoint</vt:lpstr>
      <vt:lpstr>Del circo al radioteatro</vt:lpstr>
      <vt:lpstr>Presentación de PowerPoint</vt:lpstr>
      <vt:lpstr>Presentación de PowerPoint</vt:lpstr>
      <vt:lpstr>Legitimación urbana de la música negra</vt:lpstr>
      <vt:lpstr>Presentación de PowerPoint</vt:lpstr>
      <vt:lpstr>Presentación de PowerPoint</vt:lpstr>
      <vt:lpstr>El nacimiento de una prensa popular de masas</vt:lpstr>
      <vt:lpstr>Presentación de PowerPoint</vt:lpstr>
      <vt:lpstr>Presentación de PowerPoint</vt:lpstr>
      <vt:lpstr>Presentación de PowerPoint</vt:lpstr>
      <vt:lpstr>Pausa #2</vt:lpstr>
      <vt:lpstr>Pausa #1</vt:lpstr>
      <vt:lpstr>Pausa #1</vt:lpstr>
      <vt:lpstr>Actividades de aprendizaje sugeridas</vt:lpstr>
      <vt:lpstr>Actividades de aprendizaje sugeridas</vt:lpstr>
      <vt:lpstr>Desarrollismo y trasnacionalización. De los medios como cultura al negocio.</vt:lpstr>
      <vt:lpstr>Presentación de PowerPoint</vt:lpstr>
      <vt:lpstr>El nuevo sentido de la masificación</vt:lpstr>
      <vt:lpstr>Difusión generalizada de innovaciones</vt:lpstr>
      <vt:lpstr>Presentación de PowerPoint</vt:lpstr>
      <vt:lpstr>Índices de audiencia llevó a la tendencia a constituirse en un discurso que para hablar al máximo de gente debe reducir las diferencias al mínimo, exigiendo el mínimo de esfuerzo decodificador y chocando mínimamente con los prejuicios socio-culturales de las mayorías.</vt:lpstr>
      <vt:lpstr>Presentación de PowerPoint</vt:lpstr>
      <vt:lpstr>La no-contemporaneidad entre las tecnologías y usos</vt:lpstr>
      <vt:lpstr>¡Se informatizan o se mueren!</vt:lpstr>
      <vt:lpstr>Presentación de PowerPoint</vt:lpstr>
      <vt:lpstr>Presentación de PowerPoint</vt:lpstr>
      <vt:lpstr>Rediseño como táctica</vt:lpstr>
      <vt:lpstr>Pausa #3</vt:lpstr>
      <vt:lpstr>Actividad de aprendizaje sugerida</vt:lpstr>
      <vt:lpstr>Los métodos: de los medios a las mediaciones</vt:lpstr>
      <vt:lpstr>Los mestizajes de que estamos hechos</vt:lpstr>
      <vt:lpstr>Conclusión</vt:lpstr>
      <vt:lpstr>Los mestizajes de que estamos hechos</vt:lpstr>
      <vt:lpstr>Referencias documentales</vt:lpstr>
    </vt:vector>
  </TitlesOfParts>
  <Company>GDGV</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 los medios a las mediaciones</dc:title>
  <dc:creator>Greta Díaz</dc:creator>
  <cp:lastModifiedBy>Juan Carlos Ayala Perdomo</cp:lastModifiedBy>
  <cp:revision>72</cp:revision>
  <dcterms:created xsi:type="dcterms:W3CDTF">2015-03-04T02:56:23Z</dcterms:created>
  <dcterms:modified xsi:type="dcterms:W3CDTF">2017-10-03T22:34:42Z</dcterms:modified>
</cp:coreProperties>
</file>