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307" r:id="rId2"/>
    <p:sldId id="308" r:id="rId3"/>
    <p:sldId id="309" r:id="rId4"/>
    <p:sldId id="310" r:id="rId5"/>
    <p:sldId id="280" r:id="rId6"/>
    <p:sldId id="256" r:id="rId7"/>
    <p:sldId id="257" r:id="rId8"/>
    <p:sldId id="263" r:id="rId9"/>
    <p:sldId id="258" r:id="rId10"/>
    <p:sldId id="259" r:id="rId11"/>
    <p:sldId id="260" r:id="rId12"/>
    <p:sldId id="261" r:id="rId13"/>
    <p:sldId id="264" r:id="rId14"/>
    <p:sldId id="265" r:id="rId15"/>
    <p:sldId id="262" r:id="rId16"/>
    <p:sldId id="267" r:id="rId17"/>
    <p:sldId id="270" r:id="rId18"/>
    <p:sldId id="311" r:id="rId19"/>
    <p:sldId id="312" r:id="rId20"/>
    <p:sldId id="268" r:id="rId21"/>
    <p:sldId id="269" r:id="rId22"/>
    <p:sldId id="266" r:id="rId23"/>
    <p:sldId id="272" r:id="rId24"/>
    <p:sldId id="271" r:id="rId25"/>
    <p:sldId id="275" r:id="rId26"/>
    <p:sldId id="276" r:id="rId27"/>
    <p:sldId id="278" r:id="rId28"/>
    <p:sldId id="277" r:id="rId29"/>
    <p:sldId id="281" r:id="rId30"/>
    <p:sldId id="282" r:id="rId31"/>
    <p:sldId id="313" r:id="rId32"/>
    <p:sldId id="283" r:id="rId33"/>
    <p:sldId id="284" r:id="rId34"/>
    <p:sldId id="285" r:id="rId35"/>
    <p:sldId id="286" r:id="rId36"/>
    <p:sldId id="314" r:id="rId37"/>
    <p:sldId id="287" r:id="rId38"/>
    <p:sldId id="288" r:id="rId39"/>
    <p:sldId id="289" r:id="rId40"/>
    <p:sldId id="291" r:id="rId41"/>
    <p:sldId id="315" r:id="rId42"/>
    <p:sldId id="292" r:id="rId43"/>
    <p:sldId id="293" r:id="rId44"/>
    <p:sldId id="316" r:id="rId45"/>
    <p:sldId id="318" r:id="rId46"/>
    <p:sldId id="317" r:id="rId47"/>
    <p:sldId id="298" r:id="rId48"/>
    <p:sldId id="294" r:id="rId49"/>
    <p:sldId id="297" r:id="rId50"/>
    <p:sldId id="295" r:id="rId51"/>
    <p:sldId id="296" r:id="rId52"/>
    <p:sldId id="299" r:id="rId53"/>
    <p:sldId id="300" r:id="rId54"/>
    <p:sldId id="301" r:id="rId55"/>
    <p:sldId id="303" r:id="rId56"/>
    <p:sldId id="302" r:id="rId57"/>
    <p:sldId id="319" r:id="rId58"/>
    <p:sldId id="304" r:id="rId59"/>
    <p:sldId id="305" r:id="rId60"/>
    <p:sldId id="306" r:id="rId61"/>
    <p:sldId id="320" r:id="rId62"/>
    <p:sldId id="321" r:id="rId63"/>
    <p:sldId id="322" r:id="rId64"/>
    <p:sldId id="323" r:id="rId6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D539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043" autoAdjust="0"/>
    <p:restoredTop sz="94660"/>
  </p:normalViewPr>
  <p:slideViewPr>
    <p:cSldViewPr snapToGrid="0" snapToObjects="1">
      <p:cViewPr varScale="1">
        <p:scale>
          <a:sx n="87" d="100"/>
          <a:sy n="87" d="100"/>
        </p:scale>
        <p:origin x="966"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685800" y="1346947"/>
            <a:ext cx="7772400" cy="80683"/>
          </a:xfrm>
          <a:prstGeom prst="rect">
            <a:avLst/>
          </a:prstGeom>
          <a:blipFill dpi="0" rotWithShape="1">
            <a:blip r:embed="rId2" cstate="email">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685800" y="4282763"/>
            <a:ext cx="7772400" cy="80683"/>
          </a:xfrm>
          <a:prstGeom prst="rect">
            <a:avLst/>
          </a:prstGeom>
          <a:blipFill dpi="0" rotWithShape="1">
            <a:blip r:embed="rId2" cstate="email">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685800" y="1484779"/>
            <a:ext cx="7772400" cy="2743200"/>
          </a:xfrm>
          <a:prstGeom prst="rect">
            <a:avLst/>
          </a:prstGeom>
          <a:blipFill dpi="0" rotWithShape="1">
            <a:blip r:embed="rId2" cstate="email">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a:grpSpLocks noChangeAspect="1"/>
          </p:cNvGrpSpPr>
          <p:nvPr/>
        </p:nvGrpSpPr>
        <p:grpSpPr>
          <a:xfrm>
            <a:off x="7234780" y="4107023"/>
            <a:ext cx="914400" cy="914400"/>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788670" y="1432223"/>
            <a:ext cx="7593330" cy="3035808"/>
          </a:xfrm>
        </p:spPr>
        <p:txBody>
          <a:bodyPr anchor="ctr">
            <a:noAutofit/>
          </a:bodyPr>
          <a:lstStyle>
            <a:lvl1pPr algn="l">
              <a:lnSpc>
                <a:spcPct val="80000"/>
              </a:lnSpc>
              <a:defRPr sz="6400" b="0" cap="all" baseline="0">
                <a:blipFill dpi="0" rotWithShape="1">
                  <a:blip r:embed="rId4"/>
                  <a:srcRect/>
                  <a:tile tx="6350" ty="-127000" sx="65000" sy="64000" flip="none" algn="tl"/>
                </a:blip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02386" y="4389120"/>
            <a:ext cx="5918454" cy="1069848"/>
          </a:xfrm>
        </p:spPr>
        <p:txBody>
          <a:bodyPr>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pPr eaLnBrk="1" latinLnBrk="0" hangingPunct="1"/>
            <a:fld id="{E637BB6B-EE1B-48FB-8575-0D55C373DE88}" type="datetimeFigureOut">
              <a:rPr lang="en-US" smtClean="0"/>
              <a:pPr eaLnBrk="1" latinLnBrk="0" hangingPunct="1"/>
              <a:t>10/3/2017</a:t>
            </a:fld>
            <a:endParaRPr lang="en-US"/>
          </a:p>
        </p:txBody>
      </p:sp>
      <p:sp>
        <p:nvSpPr>
          <p:cNvPr id="5" name="Footer Placeholder 4"/>
          <p:cNvSpPr>
            <a:spLocks noGrp="1"/>
          </p:cNvSpPr>
          <p:nvPr>
            <p:ph type="ftr" sz="quarter" idx="11"/>
          </p:nvPr>
        </p:nvSpPr>
        <p:spPr>
          <a:xfrm>
            <a:off x="812805" y="6272785"/>
            <a:ext cx="4745736" cy="365125"/>
          </a:xfrm>
        </p:spPr>
        <p:txBody>
          <a:bodyPr/>
          <a:lstStyle/>
          <a:p>
            <a:endParaRPr kumimoji="0" lang="en-US"/>
          </a:p>
        </p:txBody>
      </p:sp>
      <p:sp>
        <p:nvSpPr>
          <p:cNvPr id="6" name="Slide Number Placeholder 5"/>
          <p:cNvSpPr>
            <a:spLocks noGrp="1"/>
          </p:cNvSpPr>
          <p:nvPr>
            <p:ph type="sldNum" sz="quarter" idx="12"/>
          </p:nvPr>
        </p:nvSpPr>
        <p:spPr>
          <a:xfrm>
            <a:off x="7244280" y="4227195"/>
            <a:ext cx="895401" cy="640080"/>
          </a:xfrm>
        </p:spPr>
        <p:txBody>
          <a:bodyPr/>
          <a:lstStyle>
            <a:lvl1pPr>
              <a:defRPr sz="2800" b="1"/>
            </a:lvl1pPr>
          </a:lstStyle>
          <a:p>
            <a:pPr eaLnBrk="1" latinLnBrk="0" hangingPunct="1"/>
            <a:fld id="{2AA957AF-53C0-420B-9C2D-77DB1416566C}" type="slidenum">
              <a:rPr kumimoji="0" lang="en-US" smtClean="0"/>
              <a:pPr eaLnBrk="1" latinLnBrk="0" hangingPunct="1"/>
              <a:t>‹Nº›</a:t>
            </a:fld>
            <a:endParaRPr kumimoji="0" lang="en-US"/>
          </a:p>
        </p:txBody>
      </p:sp>
    </p:spTree>
    <p:extLst>
      <p:ext uri="{BB962C8B-B14F-4D97-AF65-F5344CB8AC3E}">
        <p14:creationId xmlns:p14="http://schemas.microsoft.com/office/powerpoint/2010/main" val="19197427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pPr eaLnBrk="1" latinLnBrk="0" hangingPunct="1"/>
            <a:fld id="{E637BB6B-EE1B-48FB-8575-0D55C373DE88}" type="datetimeFigureOut">
              <a:rPr lang="en-US" smtClean="0"/>
              <a:pPr eaLnBrk="1" latinLnBrk="0" hangingPunct="1"/>
              <a:t>10/3/2017</a:t>
            </a:fld>
            <a:endParaRPr lang="en-US" dirty="0"/>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pPr eaLnBrk="1" latinLnBrk="0" hangingPunct="1"/>
            <a:fld id="{2AA957AF-53C0-420B-9C2D-77DB1416566C}" type="slidenum">
              <a:rPr kumimoji="0" lang="en-US" smtClean="0"/>
              <a:pPr eaLnBrk="1" latinLnBrk="0" hangingPunct="1"/>
              <a:t>‹Nº›</a:t>
            </a:fld>
            <a:endParaRPr kumimoji="0" lang="en-US"/>
          </a:p>
        </p:txBody>
      </p:sp>
    </p:spTree>
    <p:extLst>
      <p:ext uri="{BB962C8B-B14F-4D97-AF65-F5344CB8AC3E}">
        <p14:creationId xmlns:p14="http://schemas.microsoft.com/office/powerpoint/2010/main" val="1799080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533400"/>
            <a:ext cx="1914525" cy="5638800"/>
          </a:xfrm>
        </p:spPr>
        <p:txBody>
          <a:bodyPr vert="eaVert"/>
          <a:lstStyle>
            <a:lvl1pPr>
              <a:defRPr b="0"/>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00100" y="533400"/>
            <a:ext cx="5629275" cy="56388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pPr eaLnBrk="1" latinLnBrk="0" hangingPunct="1"/>
            <a:fld id="{E637BB6B-EE1B-48FB-8575-0D55C373DE88}" type="datetimeFigureOut">
              <a:rPr lang="en-US" smtClean="0"/>
              <a:pPr eaLnBrk="1" latinLnBrk="0" hangingPunct="1"/>
              <a:t>10/3/2017</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pPr eaLnBrk="1" latinLnBrk="0" hangingPunct="1"/>
            <a:fld id="{2AA957AF-53C0-420B-9C2D-77DB1416566C}" type="slidenum">
              <a:rPr kumimoji="0" lang="en-US" smtClean="0"/>
              <a:pPr eaLnBrk="1" latinLnBrk="0" hangingPunct="1"/>
              <a:t>‹Nº›</a:t>
            </a:fld>
            <a:endParaRPr kumimoji="0" lang="en-US"/>
          </a:p>
        </p:txBody>
      </p:sp>
    </p:spTree>
    <p:extLst>
      <p:ext uri="{BB962C8B-B14F-4D97-AF65-F5344CB8AC3E}">
        <p14:creationId xmlns:p14="http://schemas.microsoft.com/office/powerpoint/2010/main" val="42619998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pPr eaLnBrk="1" latinLnBrk="0" hangingPunct="1"/>
            <a:fld id="{E637BB6B-EE1B-48FB-8575-0D55C373DE88}" type="datetimeFigureOut">
              <a:rPr lang="en-US" smtClean="0"/>
              <a:pPr eaLnBrk="1" latinLnBrk="0" hangingPunct="1"/>
              <a:t>10/3/2017</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pPr eaLnBrk="1" latinLnBrk="0" hangingPunct="1"/>
            <a:fld id="{2AA957AF-53C0-420B-9C2D-77DB1416566C}" type="slidenum">
              <a:rPr kumimoji="0" lang="en-US" smtClean="0"/>
              <a:pPr eaLnBrk="1" latinLnBrk="0" hangingPunct="1"/>
              <a:t>‹Nº›</a:t>
            </a:fld>
            <a:endParaRPr kumimoji="0" lang="en-US"/>
          </a:p>
        </p:txBody>
      </p:sp>
    </p:spTree>
    <p:extLst>
      <p:ext uri="{BB962C8B-B14F-4D97-AF65-F5344CB8AC3E}">
        <p14:creationId xmlns:p14="http://schemas.microsoft.com/office/powerpoint/2010/main" val="9633801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0" y="4917989"/>
            <a:ext cx="9144000" cy="1940010"/>
          </a:xfrm>
          <a:prstGeom prst="rect">
            <a:avLst/>
          </a:prstGeom>
          <a:blipFill dpi="0" rotWithShape="1">
            <a:blip r:embed="rId2" cstate="email">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625346" y="1225296"/>
            <a:ext cx="6960870" cy="3520440"/>
          </a:xfrm>
        </p:spPr>
        <p:txBody>
          <a:bodyPr anchor="ctr">
            <a:normAutofit/>
          </a:bodyPr>
          <a:lstStyle>
            <a:lvl1pPr>
              <a:lnSpc>
                <a:spcPct val="80000"/>
              </a:lnSpc>
              <a:defRPr sz="6400" b="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624330" y="5020056"/>
            <a:ext cx="6789420" cy="1066800"/>
          </a:xfrm>
        </p:spPr>
        <p:txBody>
          <a:bodyPr anchor="t">
            <a:normAutofit/>
          </a:bodyPr>
          <a:lstStyle>
            <a:lvl1pPr marL="0" indent="0">
              <a:buNone/>
              <a:defRPr sz="1800" b="0">
                <a:solidFill>
                  <a:schemeClr val="accent1">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a:xfrm>
            <a:off x="6445251" y="6272785"/>
            <a:ext cx="1983232" cy="365125"/>
          </a:xfrm>
        </p:spPr>
        <p:txBody>
          <a:bodyPr/>
          <a:lstStyle>
            <a:lvl1pPr>
              <a:defRPr>
                <a:solidFill>
                  <a:schemeClr val="accent1">
                    <a:lumMod val="50000"/>
                  </a:schemeClr>
                </a:solidFill>
              </a:defRPr>
            </a:lvl1pPr>
          </a:lstStyle>
          <a:p>
            <a:pPr eaLnBrk="1" latinLnBrk="0" hangingPunct="1"/>
            <a:fld id="{E637BB6B-EE1B-48FB-8575-0D55C373DE88}" type="datetimeFigureOut">
              <a:rPr lang="en-US" smtClean="0"/>
              <a:pPr eaLnBrk="1" latinLnBrk="0" hangingPunct="1"/>
              <a:t>10/3/2017</a:t>
            </a:fld>
            <a:endParaRPr lang="en-US"/>
          </a:p>
        </p:txBody>
      </p:sp>
      <p:sp>
        <p:nvSpPr>
          <p:cNvPr id="5" name="Footer Placeholder 4"/>
          <p:cNvSpPr>
            <a:spLocks noGrp="1"/>
          </p:cNvSpPr>
          <p:nvPr>
            <p:ph type="ftr" sz="quarter" idx="11"/>
          </p:nvPr>
        </p:nvSpPr>
        <p:spPr>
          <a:xfrm>
            <a:off x="1636099" y="6272784"/>
            <a:ext cx="4745736" cy="365125"/>
          </a:xfrm>
        </p:spPr>
        <p:txBody>
          <a:bodyPr/>
          <a:lstStyle>
            <a:lvl1pPr>
              <a:defRPr>
                <a:solidFill>
                  <a:schemeClr val="accent1">
                    <a:lumMod val="50000"/>
                  </a:schemeClr>
                </a:solidFill>
              </a:defRPr>
            </a:lvl1pPr>
          </a:lstStyle>
          <a:p>
            <a:endParaRPr kumimoji="0" lang="en-US"/>
          </a:p>
        </p:txBody>
      </p:sp>
      <p:grpSp>
        <p:nvGrpSpPr>
          <p:cNvPr id="8" name="Group 7"/>
          <p:cNvGrpSpPr>
            <a:grpSpLocks noChangeAspect="1"/>
          </p:cNvGrpSpPr>
          <p:nvPr/>
        </p:nvGrpSpPr>
        <p:grpSpPr>
          <a:xfrm>
            <a:off x="633862" y="2430623"/>
            <a:ext cx="914400" cy="914400"/>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645450" y="2508607"/>
            <a:ext cx="891224" cy="720332"/>
          </a:xfrm>
        </p:spPr>
        <p:txBody>
          <a:bodyPr/>
          <a:lstStyle>
            <a:lvl1pPr>
              <a:defRPr sz="2800"/>
            </a:lvl1pPr>
          </a:lstStyle>
          <a:p>
            <a:pPr eaLnBrk="1" latinLnBrk="0" hangingPunct="1"/>
            <a:fld id="{2AA957AF-53C0-420B-9C2D-77DB1416566C}" type="slidenum">
              <a:rPr kumimoji="0" lang="en-US" smtClean="0"/>
              <a:pPr eaLnBrk="1" latinLnBrk="0" hangingPunct="1"/>
              <a:t>‹Nº›</a:t>
            </a:fld>
            <a:endParaRPr kumimoji="0" lang="en-US"/>
          </a:p>
        </p:txBody>
      </p:sp>
    </p:spTree>
    <p:extLst>
      <p:ext uri="{BB962C8B-B14F-4D97-AF65-F5344CB8AC3E}">
        <p14:creationId xmlns:p14="http://schemas.microsoft.com/office/powerpoint/2010/main" val="2493510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5800" y="2194560"/>
            <a:ext cx="365760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792218" y="2194560"/>
            <a:ext cx="365760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pPr eaLnBrk="1" latinLnBrk="0" hangingPunct="1"/>
            <a:fld id="{E637BB6B-EE1B-48FB-8575-0D55C373DE88}" type="datetimeFigureOut">
              <a:rPr lang="en-US" smtClean="0"/>
              <a:pPr eaLnBrk="1" latinLnBrk="0" hangingPunct="1"/>
              <a:t>10/3/2017</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pPr eaLnBrk="1" latinLnBrk="0" hangingPunct="1"/>
            <a:fld id="{2AA957AF-53C0-420B-9C2D-77DB1416566C}" type="slidenum">
              <a:rPr kumimoji="0" lang="en-US" smtClean="0"/>
              <a:pPr eaLnBrk="1" latinLnBrk="0" hangingPunct="1"/>
              <a:t>‹Nº›</a:t>
            </a:fld>
            <a:endParaRPr kumimoji="0" lang="en-US"/>
          </a:p>
        </p:txBody>
      </p:sp>
    </p:spTree>
    <p:extLst>
      <p:ext uri="{BB962C8B-B14F-4D97-AF65-F5344CB8AC3E}">
        <p14:creationId xmlns:p14="http://schemas.microsoft.com/office/powerpoint/2010/main" val="35357220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5800" y="2048256"/>
            <a:ext cx="365760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5800" y="2743200"/>
            <a:ext cx="365760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820793" y="2048256"/>
            <a:ext cx="365760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820793" y="2743200"/>
            <a:ext cx="365760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pPr eaLnBrk="1" latinLnBrk="0" hangingPunct="1"/>
            <a:fld id="{E637BB6B-EE1B-48FB-8575-0D55C373DE88}" type="datetimeFigureOut">
              <a:rPr lang="en-US" smtClean="0"/>
              <a:pPr eaLnBrk="1" latinLnBrk="0" hangingPunct="1"/>
              <a:t>10/3/2017</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pPr eaLnBrk="1" latinLnBrk="0" hangingPunct="1"/>
            <a:fld id="{2AA957AF-53C0-420B-9C2D-77DB1416566C}" type="slidenum">
              <a:rPr kumimoji="0" lang="en-US" smtClean="0"/>
              <a:pPr eaLnBrk="1" latinLnBrk="0" hangingPunct="1"/>
              <a:t>‹Nº›</a:t>
            </a:fld>
            <a:endParaRPr kumimoji="0" lang="en-US"/>
          </a:p>
        </p:txBody>
      </p:sp>
    </p:spTree>
    <p:extLst>
      <p:ext uri="{BB962C8B-B14F-4D97-AF65-F5344CB8AC3E}">
        <p14:creationId xmlns:p14="http://schemas.microsoft.com/office/powerpoint/2010/main" val="22569574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lvl1pPr>
              <a:defRPr>
                <a:solidFill>
                  <a:schemeClr val="accent1">
                    <a:lumMod val="50000"/>
                  </a:schemeClr>
                </a:solidFill>
              </a:defRPr>
            </a:lvl1pPr>
          </a:lstStyle>
          <a:p>
            <a:pPr eaLnBrk="1" latinLnBrk="0" hangingPunct="1"/>
            <a:fld id="{E637BB6B-EE1B-48FB-8575-0D55C373DE88}" type="datetimeFigureOut">
              <a:rPr lang="en-US" smtClean="0"/>
              <a:pPr eaLnBrk="1" latinLnBrk="0" hangingPunct="1"/>
              <a:t>10/3/2017</a:t>
            </a:fld>
            <a:endParaRPr lang="en-US" sz="1000">
              <a:solidFill>
                <a:schemeClr val="tx2">
                  <a:shade val="50000"/>
                </a:schemeClr>
              </a:solidFill>
            </a:endParaRPr>
          </a:p>
        </p:txBody>
      </p:sp>
      <p:sp>
        <p:nvSpPr>
          <p:cNvPr id="4" name="Footer Placeholder 3"/>
          <p:cNvSpPr>
            <a:spLocks noGrp="1"/>
          </p:cNvSpPr>
          <p:nvPr>
            <p:ph type="ftr" sz="quarter" idx="11"/>
          </p:nvPr>
        </p:nvSpPr>
        <p:spPr/>
        <p:txBody>
          <a:bodyPr/>
          <a:lstStyle>
            <a:lvl1pPr>
              <a:defRPr>
                <a:solidFill>
                  <a:schemeClr val="accent1">
                    <a:lumMod val="50000"/>
                  </a:schemeClr>
                </a:solidFill>
              </a:defRPr>
            </a:lvl1pPr>
          </a:lstStyle>
          <a:p>
            <a:pPr algn="ctr" eaLnBrk="1" latinLnBrk="0" hangingPunct="1"/>
            <a:endParaRPr kumimoji="0" lang="en-US" sz="1000" dirty="0">
              <a:solidFill>
                <a:schemeClr val="tx2">
                  <a:shade val="50000"/>
                </a:schemeClr>
              </a:solidFill>
            </a:endParaRPr>
          </a:p>
        </p:txBody>
      </p:sp>
      <p:sp>
        <p:nvSpPr>
          <p:cNvPr id="5" name="Slide Number Placeholder 4"/>
          <p:cNvSpPr>
            <a:spLocks noGrp="1"/>
          </p:cNvSpPr>
          <p:nvPr>
            <p:ph type="sldNum" sz="quarter" idx="12"/>
          </p:nvPr>
        </p:nvSpPr>
        <p:spPr/>
        <p:txBody>
          <a:bodyPr/>
          <a:lstStyle/>
          <a:p>
            <a:pPr eaLnBrk="1" latinLnBrk="0" hangingPunct="1"/>
            <a:fld id="{2AA957AF-53C0-420B-9C2D-77DB1416566C}" type="slidenum">
              <a:rPr kumimoji="0" lang="en-US" smtClean="0"/>
              <a:pPr eaLnBrk="1" latinLnBrk="0" hangingPunct="1"/>
              <a:t>‹Nº›</a:t>
            </a:fld>
            <a:endParaRPr kumimoji="0" lang="en-US" sz="1000" dirty="0">
              <a:solidFill>
                <a:schemeClr val="tx2">
                  <a:shade val="50000"/>
                </a:schemeClr>
              </a:solidFill>
            </a:endParaRPr>
          </a:p>
        </p:txBody>
      </p:sp>
    </p:spTree>
    <p:extLst>
      <p:ext uri="{BB962C8B-B14F-4D97-AF65-F5344CB8AC3E}">
        <p14:creationId xmlns:p14="http://schemas.microsoft.com/office/powerpoint/2010/main" val="25533492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eaLnBrk="1" latinLnBrk="0" hangingPunct="1"/>
            <a:fld id="{E637BB6B-EE1B-48FB-8575-0D55C373DE88}" type="datetimeFigureOut">
              <a:rPr lang="en-US" smtClean="0"/>
              <a:pPr eaLnBrk="1" latinLnBrk="0" hangingPunct="1"/>
              <a:t>10/3/2017</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pPr eaLnBrk="1" latinLnBrk="0" hangingPunct="1"/>
            <a:fld id="{2AA957AF-53C0-420B-9C2D-77DB1416566C}" type="slidenum">
              <a:rPr kumimoji="0" lang="en-US" smtClean="0"/>
              <a:pPr eaLnBrk="1" latinLnBrk="0" hangingPunct="1"/>
              <a:t>‹Nº›</a:t>
            </a:fld>
            <a:endParaRPr kumimoji="0" lang="en-US"/>
          </a:p>
        </p:txBody>
      </p:sp>
    </p:spTree>
    <p:extLst>
      <p:ext uri="{BB962C8B-B14F-4D97-AF65-F5344CB8AC3E}">
        <p14:creationId xmlns:p14="http://schemas.microsoft.com/office/powerpoint/2010/main" val="26891555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6227806" y="1"/>
            <a:ext cx="2916194" cy="6857999"/>
          </a:xfrm>
          <a:prstGeom prst="rect">
            <a:avLst/>
          </a:prstGeom>
          <a:blipFill dpi="0" rotWithShape="1">
            <a:blip r:embed="rId2" cstate="email">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12230" y="685800"/>
            <a:ext cx="2400300" cy="1737360"/>
          </a:xfrm>
        </p:spPr>
        <p:txBody>
          <a:bodyPr anchor="b">
            <a:normAutofit/>
          </a:bodyPr>
          <a:lstStyle>
            <a:lvl1pPr>
              <a:defRPr sz="28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28650" y="685800"/>
            <a:ext cx="5033772"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412230" y="2423160"/>
            <a:ext cx="2400300" cy="3291840"/>
          </a:xfrm>
        </p:spPr>
        <p:txBody>
          <a:bodyPr>
            <a:normAutofit/>
          </a:bodyPr>
          <a:lstStyle>
            <a:lvl1pPr marL="0" indent="0">
              <a:lnSpc>
                <a:spcPct val="100000"/>
              </a:lnSpc>
              <a:spcBef>
                <a:spcPts val="1000"/>
              </a:spcBef>
              <a:buNone/>
              <a:defRPr sz="135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grpSp>
        <p:nvGrpSpPr>
          <p:cNvPr id="12" name="Group 11"/>
          <p:cNvGrpSpPr/>
          <p:nvPr/>
        </p:nvGrpSpPr>
        <p:grpSpPr>
          <a:xfrm>
            <a:off x="8522664" y="6255258"/>
            <a:ext cx="393192" cy="39319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9" name="Date Placeholder 8"/>
          <p:cNvSpPr>
            <a:spLocks noGrp="1"/>
          </p:cNvSpPr>
          <p:nvPr>
            <p:ph type="dt" sz="half" idx="10"/>
          </p:nvPr>
        </p:nvSpPr>
        <p:spPr/>
        <p:txBody>
          <a:bodyPr/>
          <a:lstStyle/>
          <a:p>
            <a:pPr eaLnBrk="1" latinLnBrk="0" hangingPunct="1"/>
            <a:fld id="{E637BB6B-EE1B-48FB-8575-0D55C373DE88}" type="datetimeFigureOut">
              <a:rPr lang="en-US" smtClean="0"/>
              <a:pPr eaLnBrk="1" latinLnBrk="0" hangingPunct="1"/>
              <a:t>10/3/2017</a:t>
            </a:fld>
            <a:endParaRPr lang="en-US"/>
          </a:p>
        </p:txBody>
      </p:sp>
      <p:sp>
        <p:nvSpPr>
          <p:cNvPr id="10" name="Footer Placeholder 9"/>
          <p:cNvSpPr>
            <a:spLocks noGrp="1"/>
          </p:cNvSpPr>
          <p:nvPr>
            <p:ph type="ftr" sz="quarter" idx="11"/>
          </p:nvPr>
        </p:nvSpPr>
        <p:spPr/>
        <p:txBody>
          <a:bodyPr/>
          <a:lstStyle/>
          <a:p>
            <a:endParaRPr kumimoji="0" lang="en-US"/>
          </a:p>
        </p:txBody>
      </p:sp>
      <p:sp>
        <p:nvSpPr>
          <p:cNvPr id="11" name="Slide Number Placeholder 10"/>
          <p:cNvSpPr>
            <a:spLocks noGrp="1"/>
          </p:cNvSpPr>
          <p:nvPr>
            <p:ph type="sldNum" sz="quarter" idx="12"/>
          </p:nvPr>
        </p:nvSpPr>
        <p:spPr/>
        <p:txBody>
          <a:bodyPr/>
          <a:lstStyle/>
          <a:p>
            <a:pPr eaLnBrk="1" latinLnBrk="0" hangingPunct="1"/>
            <a:fld id="{2AA957AF-53C0-420B-9C2D-77DB1416566C}" type="slidenum">
              <a:rPr kumimoji="0" lang="en-US" smtClean="0"/>
              <a:pPr eaLnBrk="1" latinLnBrk="0" hangingPunct="1"/>
              <a:t>‹Nº›</a:t>
            </a:fld>
            <a:endParaRPr kumimoji="0" lang="en-US"/>
          </a:p>
        </p:txBody>
      </p:sp>
    </p:spTree>
    <p:extLst>
      <p:ext uri="{BB962C8B-B14F-4D97-AF65-F5344CB8AC3E}">
        <p14:creationId xmlns:p14="http://schemas.microsoft.com/office/powerpoint/2010/main" val="26603855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1" name="Rectangle 10"/>
          <p:cNvSpPr/>
          <p:nvPr/>
        </p:nvSpPr>
        <p:spPr>
          <a:xfrm>
            <a:off x="6227806" y="1"/>
            <a:ext cx="2916194" cy="6857999"/>
          </a:xfrm>
          <a:prstGeom prst="rect">
            <a:avLst/>
          </a:prstGeom>
          <a:blipFill dpi="0" rotWithShape="1">
            <a:blip r:embed="rId2" cstate="email">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12230" y="685800"/>
            <a:ext cx="2400300" cy="1737360"/>
          </a:xfrm>
        </p:spPr>
        <p:txBody>
          <a:bodyPr anchor="b">
            <a:normAutofit/>
          </a:bodyPr>
          <a:lstStyle>
            <a:lvl1pPr>
              <a:defRPr sz="28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0" y="0"/>
            <a:ext cx="6227805"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412230" y="2423160"/>
            <a:ext cx="2400300" cy="3291840"/>
          </a:xfrm>
        </p:spPr>
        <p:txBody>
          <a:bodyPr>
            <a:normAutofit/>
          </a:bodyPr>
          <a:lstStyle>
            <a:lvl1pPr marL="0" indent="0">
              <a:lnSpc>
                <a:spcPct val="100000"/>
              </a:lnSpc>
              <a:spcBef>
                <a:spcPts val="1000"/>
              </a:spcBef>
              <a:buNone/>
              <a:defRPr sz="135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grpSp>
        <p:nvGrpSpPr>
          <p:cNvPr id="12" name="Group 11"/>
          <p:cNvGrpSpPr/>
          <p:nvPr/>
        </p:nvGrpSpPr>
        <p:grpSpPr>
          <a:xfrm>
            <a:off x="8522664" y="6255258"/>
            <a:ext cx="393192" cy="39319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8" name="Date Placeholder 7"/>
          <p:cNvSpPr>
            <a:spLocks noGrp="1"/>
          </p:cNvSpPr>
          <p:nvPr>
            <p:ph type="dt" sz="half" idx="10"/>
          </p:nvPr>
        </p:nvSpPr>
        <p:spPr/>
        <p:txBody>
          <a:bodyPr/>
          <a:lstStyle/>
          <a:p>
            <a:pPr eaLnBrk="1" latinLnBrk="0" hangingPunct="1"/>
            <a:fld id="{E637BB6B-EE1B-48FB-8575-0D55C373DE88}" type="datetimeFigureOut">
              <a:rPr lang="en-US" smtClean="0"/>
              <a:pPr eaLnBrk="1" latinLnBrk="0" hangingPunct="1"/>
              <a:t>10/3/2017</a:t>
            </a:fld>
            <a:endParaRPr lang="en-US"/>
          </a:p>
        </p:txBody>
      </p:sp>
      <p:sp>
        <p:nvSpPr>
          <p:cNvPr id="10" name="Slide Number Placeholder 9"/>
          <p:cNvSpPr>
            <a:spLocks noGrp="1"/>
          </p:cNvSpPr>
          <p:nvPr>
            <p:ph type="sldNum" sz="quarter" idx="12"/>
          </p:nvPr>
        </p:nvSpPr>
        <p:spPr/>
        <p:txBody>
          <a:bodyPr/>
          <a:lstStyle/>
          <a:p>
            <a:pPr eaLnBrk="1" latinLnBrk="0" hangingPunct="1"/>
            <a:fld id="{2AA957AF-53C0-420B-9C2D-77DB1416566C}" type="slidenum">
              <a:rPr kumimoji="0" lang="en-US" smtClean="0"/>
              <a:pPr eaLnBrk="1" latinLnBrk="0" hangingPunct="1"/>
              <a:t>‹Nº›</a:t>
            </a:fld>
            <a:endParaRPr kumimoji="0" lang="en-US"/>
          </a:p>
        </p:txBody>
      </p:sp>
    </p:spTree>
    <p:extLst>
      <p:ext uri="{BB962C8B-B14F-4D97-AF65-F5344CB8AC3E}">
        <p14:creationId xmlns:p14="http://schemas.microsoft.com/office/powerpoint/2010/main" val="32992227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p:cNvGrpSpPr/>
          <p:nvPr/>
        </p:nvGrpSpPr>
        <p:grpSpPr>
          <a:xfrm>
            <a:off x="8522664" y="6255258"/>
            <a:ext cx="393192" cy="393192"/>
            <a:chOff x="8532189" y="5068824"/>
            <a:chExt cx="393192" cy="393192"/>
          </a:xfrm>
        </p:grpSpPr>
        <p:sp>
          <p:nvSpPr>
            <p:cNvPr id="8" name="Oval 7"/>
            <p:cNvSpPr>
              <a:spLocks noChangeAspect="1"/>
            </p:cNvSpPr>
            <p:nvPr/>
          </p:nvSpPr>
          <p:spPr>
            <a:xfrm>
              <a:off x="8532189" y="5068824"/>
              <a:ext cx="393192" cy="393192"/>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2" name="Title Placeholder 1"/>
          <p:cNvSpPr>
            <a:spLocks noGrp="1"/>
          </p:cNvSpPr>
          <p:nvPr>
            <p:ph type="title"/>
          </p:nvPr>
        </p:nvSpPr>
        <p:spPr>
          <a:xfrm>
            <a:off x="685800" y="484632"/>
            <a:ext cx="7772400" cy="1609344"/>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5800" y="2121408"/>
            <a:ext cx="7772400" cy="4050792"/>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992368" y="6272785"/>
            <a:ext cx="2455164" cy="365125"/>
          </a:xfrm>
          <a:prstGeom prst="rect">
            <a:avLst/>
          </a:prstGeom>
        </p:spPr>
        <p:txBody>
          <a:bodyPr vert="horz" lIns="91440" tIns="45720" rIns="91440" bIns="45720" rtlCol="0" anchor="ctr"/>
          <a:lstStyle>
            <a:lvl1pPr algn="r">
              <a:defRPr sz="1000">
                <a:solidFill>
                  <a:schemeClr val="accent1">
                    <a:lumMod val="50000"/>
                  </a:schemeClr>
                </a:solidFill>
              </a:defRPr>
            </a:lvl1pPr>
          </a:lstStyle>
          <a:p>
            <a:pPr eaLnBrk="1" latinLnBrk="0" hangingPunct="1"/>
            <a:fld id="{E637BB6B-EE1B-48FB-8575-0D55C373DE88}" type="datetimeFigureOut">
              <a:rPr lang="en-US" smtClean="0"/>
              <a:pPr eaLnBrk="1" latinLnBrk="0" hangingPunct="1"/>
              <a:t>10/3/2017</a:t>
            </a:fld>
            <a:endParaRPr lang="en-US" sz="1000">
              <a:solidFill>
                <a:schemeClr val="tx2">
                  <a:shade val="50000"/>
                </a:schemeClr>
              </a:solidFill>
            </a:endParaRPr>
          </a:p>
        </p:txBody>
      </p:sp>
      <p:sp>
        <p:nvSpPr>
          <p:cNvPr id="5" name="Footer Placeholder 4"/>
          <p:cNvSpPr>
            <a:spLocks noGrp="1"/>
          </p:cNvSpPr>
          <p:nvPr>
            <p:ph type="ftr" sz="quarter" idx="3"/>
          </p:nvPr>
        </p:nvSpPr>
        <p:spPr>
          <a:xfrm>
            <a:off x="685800" y="6272785"/>
            <a:ext cx="4745736" cy="365125"/>
          </a:xfrm>
          <a:prstGeom prst="rect">
            <a:avLst/>
          </a:prstGeom>
        </p:spPr>
        <p:txBody>
          <a:bodyPr vert="horz" lIns="91440" tIns="45720" rIns="91440" bIns="45720" rtlCol="0" anchor="ctr"/>
          <a:lstStyle>
            <a:lvl1pPr algn="l">
              <a:defRPr sz="1000">
                <a:solidFill>
                  <a:schemeClr val="accent1">
                    <a:lumMod val="50000"/>
                  </a:schemeClr>
                </a:solidFill>
              </a:defRPr>
            </a:lvl1pPr>
          </a:lstStyle>
          <a:p>
            <a:pPr algn="ctr" eaLnBrk="1" latinLnBrk="0" hangingPunct="1"/>
            <a:endParaRPr kumimoji="0" lang="en-US" sz="1000" dirty="0">
              <a:solidFill>
                <a:schemeClr val="tx2">
                  <a:shade val="50000"/>
                </a:schemeClr>
              </a:solidFill>
            </a:endParaRPr>
          </a:p>
        </p:txBody>
      </p:sp>
      <p:sp>
        <p:nvSpPr>
          <p:cNvPr id="6" name="Slide Number Placeholder 5"/>
          <p:cNvSpPr>
            <a:spLocks noGrp="1"/>
          </p:cNvSpPr>
          <p:nvPr>
            <p:ph type="sldNum" sz="quarter" idx="4"/>
          </p:nvPr>
        </p:nvSpPr>
        <p:spPr>
          <a:xfrm>
            <a:off x="8483346" y="6272785"/>
            <a:ext cx="480060" cy="365125"/>
          </a:xfrm>
          <a:prstGeom prst="rect">
            <a:avLst/>
          </a:prstGeom>
        </p:spPr>
        <p:txBody>
          <a:bodyPr vert="horz" lIns="91440" tIns="45720" rIns="91440" bIns="45720" rtlCol="0" anchor="ctr"/>
          <a:lstStyle>
            <a:lvl1pPr algn="ctr">
              <a:defRPr sz="1100" b="1" spc="-70" baseline="0">
                <a:solidFill>
                  <a:srgbClr val="FFFFFF"/>
                </a:solidFill>
                <a:latin typeface="+mn-lt"/>
              </a:defRPr>
            </a:lvl1pPr>
          </a:lstStyle>
          <a:p>
            <a:pPr eaLnBrk="1" latinLnBrk="0" hangingPunct="1"/>
            <a:fld id="{2AA957AF-53C0-420B-9C2D-77DB1416566C}" type="slidenum">
              <a:rPr kumimoji="0" lang="en-US" smtClean="0"/>
              <a:pPr eaLnBrk="1" latinLnBrk="0" hangingPunct="1"/>
              <a:t>‹Nº›</a:t>
            </a:fld>
            <a:endParaRPr kumimoji="0" lang="en-US" sz="1000" dirty="0">
              <a:solidFill>
                <a:schemeClr val="tx2">
                  <a:shade val="50000"/>
                </a:schemeClr>
              </a:solidFill>
            </a:endParaRPr>
          </a:p>
        </p:txBody>
      </p:sp>
    </p:spTree>
    <p:extLst>
      <p:ext uri="{BB962C8B-B14F-4D97-AF65-F5344CB8AC3E}">
        <p14:creationId xmlns:p14="http://schemas.microsoft.com/office/powerpoint/2010/main" val="192741035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200" b="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809328" y="2136658"/>
            <a:ext cx="5486400" cy="1386665"/>
          </a:xfrm>
        </p:spPr>
        <p:txBody>
          <a:bodyPr>
            <a:noAutofit/>
          </a:bodyPr>
          <a:lstStyle/>
          <a:p>
            <a:pPr algn="ctr"/>
            <a:r>
              <a:rPr lang="es-ES" sz="3200" b="1" dirty="0" smtClean="0">
                <a:solidFill>
                  <a:srgbClr val="FF0000"/>
                </a:solidFill>
              </a:rPr>
              <a:t>EL PARADIGMA FUNCIONALISTA EN COMUNICACIÓN.</a:t>
            </a:r>
            <a:br>
              <a:rPr lang="es-ES" sz="3200" b="1" dirty="0" smtClean="0">
                <a:solidFill>
                  <a:srgbClr val="FF0000"/>
                </a:solidFill>
              </a:rPr>
            </a:br>
            <a:r>
              <a:rPr lang="es-ES" sz="3200" b="1" dirty="0" smtClean="0">
                <a:solidFill>
                  <a:srgbClr val="FF0000"/>
                </a:solidFill>
              </a:rPr>
              <a:t>BASES HISTÓRICAS</a:t>
            </a:r>
            <a:endParaRPr lang="es-ES" sz="2800" b="1" dirty="0">
              <a:solidFill>
                <a:srgbClr val="FF0000"/>
              </a:solidFill>
            </a:endParaRPr>
          </a:p>
        </p:txBody>
      </p:sp>
      <p:sp>
        <p:nvSpPr>
          <p:cNvPr id="4" name="Subtítulo 2"/>
          <p:cNvSpPr txBox="1">
            <a:spLocks/>
          </p:cNvSpPr>
          <p:nvPr/>
        </p:nvSpPr>
        <p:spPr>
          <a:xfrm>
            <a:off x="614259" y="4561969"/>
            <a:ext cx="4295197" cy="1205966"/>
          </a:xfrm>
          <a:prstGeom prst="rect">
            <a:avLst/>
          </a:prstGeom>
        </p:spPr>
        <p:txBody>
          <a:bodyPr vert="horz" lIns="91440" tIns="45720" rIns="91440" bIns="45720" rtlCol="0">
            <a:noAutofit/>
          </a:bodyPr>
          <a:lstStyle>
            <a:lvl1pPr marL="0" indent="0" algn="l" defTabSz="914400" rtl="0" eaLnBrk="1" latinLnBrk="0" hangingPunct="1">
              <a:spcBef>
                <a:spcPts val="300"/>
              </a:spcBef>
              <a:buClr>
                <a:schemeClr val="accent1"/>
              </a:buClr>
              <a:buSzPct val="75000"/>
              <a:buFont typeface="Wingdings" pitchFamily="2" charset="2"/>
              <a:buNone/>
              <a:defRPr sz="1400" kern="1200">
                <a:solidFill>
                  <a:schemeClr val="tx1">
                    <a:tint val="75000"/>
                  </a:schemeClr>
                </a:solidFill>
                <a:latin typeface="+mn-lt"/>
                <a:ea typeface="+mn-ea"/>
                <a:cs typeface="+mn-cs"/>
              </a:defRPr>
            </a:lvl1pPr>
            <a:lvl2pPr marL="457200" indent="0" algn="ctr" defTabSz="914400" rtl="0" eaLnBrk="1" latinLnBrk="0" hangingPunct="1">
              <a:spcBef>
                <a:spcPts val="600"/>
              </a:spcBef>
              <a:buClr>
                <a:schemeClr val="accent1">
                  <a:lumMod val="60000"/>
                  <a:lumOff val="40000"/>
                </a:schemeClr>
              </a:buClr>
              <a:buSzPct val="75000"/>
              <a:buFont typeface="Wingdings" pitchFamily="2" charset="2"/>
              <a:buNone/>
              <a:defRPr sz="1800" kern="1200">
                <a:solidFill>
                  <a:schemeClr val="tx1">
                    <a:tint val="75000"/>
                  </a:schemeClr>
                </a:solidFill>
                <a:latin typeface="+mn-lt"/>
                <a:ea typeface="+mn-ea"/>
                <a:cs typeface="+mn-cs"/>
              </a:defRPr>
            </a:lvl2pPr>
            <a:lvl3pPr marL="914400" indent="0" algn="ctr" defTabSz="914400" rtl="0" eaLnBrk="1" latinLnBrk="0" hangingPunct="1">
              <a:spcBef>
                <a:spcPts val="600"/>
              </a:spcBef>
              <a:buClr>
                <a:schemeClr val="accent1"/>
              </a:buClr>
              <a:buSzPct val="75000"/>
              <a:buFont typeface="Wingdings" pitchFamily="2" charset="2"/>
              <a:buNone/>
              <a:defRPr sz="1800" kern="1200">
                <a:solidFill>
                  <a:schemeClr val="tx1">
                    <a:tint val="75000"/>
                  </a:schemeClr>
                </a:solidFill>
                <a:latin typeface="+mn-lt"/>
                <a:ea typeface="+mn-ea"/>
                <a:cs typeface="+mn-cs"/>
              </a:defRPr>
            </a:lvl3pPr>
            <a:lvl4pPr marL="1371600" indent="0" algn="ctr" defTabSz="914400" rtl="0" eaLnBrk="1" latinLnBrk="0" hangingPunct="1">
              <a:spcBef>
                <a:spcPts val="600"/>
              </a:spcBef>
              <a:buClr>
                <a:schemeClr val="accent1">
                  <a:lumMod val="60000"/>
                  <a:lumOff val="40000"/>
                </a:schemeClr>
              </a:buClr>
              <a:buSzPct val="75000"/>
              <a:buFont typeface="Wingdings" pitchFamily="2"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ts val="600"/>
              </a:spcBef>
              <a:buClr>
                <a:schemeClr val="accent1"/>
              </a:buClr>
              <a:buSzPct val="75000"/>
              <a:buFont typeface="Wingdings" pitchFamily="2" charset="2"/>
              <a:buNone/>
              <a:defRPr sz="1800" kern="120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lumMod val="60000"/>
                  <a:lumOff val="40000"/>
                </a:schemeClr>
              </a:buClr>
              <a:buSzPct val="75000"/>
              <a:buFont typeface="Wingdings" pitchFamily="2" charset="2"/>
              <a:buNone/>
              <a:defRPr lang="en-US" sz="18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SzPct val="75000"/>
              <a:buFont typeface="Wingdings" pitchFamily="2" charset="2"/>
              <a:buNone/>
              <a:defRPr lang="en-US" sz="1800" kern="1200" baseline="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lumMod val="60000"/>
                  <a:lumOff val="40000"/>
                </a:schemeClr>
              </a:buClr>
              <a:buSzPct val="75000"/>
              <a:buFont typeface="Wingdings" pitchFamily="2" charset="2"/>
              <a:buNone/>
              <a:defRPr lang="en-US" sz="1800" kern="1200" baseline="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SzPct val="75000"/>
              <a:buFont typeface="Wingdings" pitchFamily="2" charset="2"/>
              <a:buNone/>
              <a:defRPr lang="en-US" sz="1800" kern="1200" baseline="0">
                <a:solidFill>
                  <a:schemeClr val="tx1">
                    <a:tint val="75000"/>
                  </a:schemeClr>
                </a:solidFill>
                <a:latin typeface="+mn-lt"/>
                <a:ea typeface="+mn-ea"/>
                <a:cs typeface="+mn-cs"/>
              </a:defRPr>
            </a:lvl9pPr>
          </a:lstStyle>
          <a:p>
            <a:endParaRPr lang="es-ES" sz="1200" b="1" dirty="0" smtClean="0">
              <a:solidFill>
                <a:schemeClr val="accent1"/>
              </a:solidFill>
            </a:endParaRPr>
          </a:p>
          <a:p>
            <a:r>
              <a:rPr lang="es-ES" sz="1200" b="1" dirty="0" smtClean="0">
                <a:solidFill>
                  <a:schemeClr val="accent1"/>
                </a:solidFill>
              </a:rPr>
              <a:t>Unidad de Aprendizaje: </a:t>
            </a:r>
          </a:p>
          <a:p>
            <a:r>
              <a:rPr lang="es-ES" dirty="0" smtClean="0">
                <a:solidFill>
                  <a:schemeClr val="accent1"/>
                </a:solidFill>
              </a:rPr>
              <a:t>Estudios Funcionalistas de la Comunicación</a:t>
            </a:r>
            <a:endParaRPr lang="es-ES" sz="500" b="1" dirty="0">
              <a:solidFill>
                <a:schemeClr val="accent1"/>
              </a:solidFill>
            </a:endParaRPr>
          </a:p>
          <a:p>
            <a:endParaRPr lang="es-ES" sz="900" b="1" dirty="0" smtClean="0">
              <a:solidFill>
                <a:schemeClr val="accent1"/>
              </a:solidFill>
            </a:endParaRPr>
          </a:p>
          <a:p>
            <a:r>
              <a:rPr lang="es-ES" sz="1000" b="1" dirty="0" smtClean="0">
                <a:solidFill>
                  <a:schemeClr val="accent1"/>
                </a:solidFill>
              </a:rPr>
              <a:t>Núcleo Sustantivo</a:t>
            </a:r>
          </a:p>
          <a:p>
            <a:r>
              <a:rPr lang="es-ES" sz="1000" b="1" dirty="0" smtClean="0">
                <a:solidFill>
                  <a:schemeClr val="accent1"/>
                </a:solidFill>
              </a:rPr>
              <a:t>Área </a:t>
            </a:r>
            <a:r>
              <a:rPr lang="es-ES" sz="1000" b="1" dirty="0">
                <a:solidFill>
                  <a:schemeClr val="accent1"/>
                </a:solidFill>
              </a:rPr>
              <a:t>de Docencia: </a:t>
            </a:r>
            <a:r>
              <a:rPr lang="es-ES" sz="1000" b="1" dirty="0" smtClean="0">
                <a:solidFill>
                  <a:schemeClr val="accent1"/>
                </a:solidFill>
              </a:rPr>
              <a:t>Disciplinarias de Comunicación</a:t>
            </a:r>
            <a:endParaRPr lang="es-ES" sz="1000" b="1" dirty="0">
              <a:solidFill>
                <a:schemeClr val="accent1"/>
              </a:solidFill>
            </a:endParaRPr>
          </a:p>
          <a:p>
            <a:endParaRPr lang="es-ES" sz="600" b="1" dirty="0">
              <a:solidFill>
                <a:schemeClr val="accent1"/>
              </a:solidFill>
            </a:endParaRPr>
          </a:p>
        </p:txBody>
      </p:sp>
      <p:sp>
        <p:nvSpPr>
          <p:cNvPr id="5" name="CuadroTexto 4"/>
          <p:cNvSpPr txBox="1"/>
          <p:nvPr/>
        </p:nvSpPr>
        <p:spPr>
          <a:xfrm>
            <a:off x="2019293" y="417747"/>
            <a:ext cx="2188290" cy="923330"/>
          </a:xfrm>
          <a:prstGeom prst="rect">
            <a:avLst/>
          </a:prstGeom>
          <a:noFill/>
        </p:spPr>
        <p:txBody>
          <a:bodyPr wrap="square" rtlCol="0">
            <a:spAutoFit/>
          </a:bodyPr>
          <a:lstStyle/>
          <a:p>
            <a:pPr algn="ctr"/>
            <a:r>
              <a:rPr lang="es-ES" dirty="0" smtClean="0">
                <a:solidFill>
                  <a:schemeClr val="tx2"/>
                </a:solidFill>
              </a:rPr>
              <a:t>Universidad Autónoma del Estado de México</a:t>
            </a:r>
            <a:endParaRPr lang="es-ES" dirty="0">
              <a:solidFill>
                <a:schemeClr val="tx2"/>
              </a:solidFill>
            </a:endParaRPr>
          </a:p>
        </p:txBody>
      </p:sp>
      <p:sp>
        <p:nvSpPr>
          <p:cNvPr id="6" name="CuadroTexto 5"/>
          <p:cNvSpPr txBox="1"/>
          <p:nvPr/>
        </p:nvSpPr>
        <p:spPr>
          <a:xfrm>
            <a:off x="5163922" y="417747"/>
            <a:ext cx="2188290" cy="923330"/>
          </a:xfrm>
          <a:prstGeom prst="rect">
            <a:avLst/>
          </a:prstGeom>
          <a:noFill/>
        </p:spPr>
        <p:txBody>
          <a:bodyPr wrap="square" rtlCol="0">
            <a:spAutoFit/>
          </a:bodyPr>
          <a:lstStyle/>
          <a:p>
            <a:pPr algn="ctr"/>
            <a:r>
              <a:rPr lang="es-ES" dirty="0" smtClean="0">
                <a:solidFill>
                  <a:schemeClr val="tx2"/>
                </a:solidFill>
              </a:rPr>
              <a:t>Facultad de Ciencias Políticas y Sociales</a:t>
            </a:r>
            <a:endParaRPr lang="es-ES" dirty="0">
              <a:solidFill>
                <a:schemeClr val="tx2"/>
              </a:solidFill>
            </a:endParaRPr>
          </a:p>
        </p:txBody>
      </p:sp>
      <p:sp>
        <p:nvSpPr>
          <p:cNvPr id="7" name="Subtítulo 2"/>
          <p:cNvSpPr txBox="1">
            <a:spLocks/>
          </p:cNvSpPr>
          <p:nvPr/>
        </p:nvSpPr>
        <p:spPr>
          <a:xfrm>
            <a:off x="614260" y="4419601"/>
            <a:ext cx="2558709" cy="456531"/>
          </a:xfrm>
          <a:prstGeom prst="rect">
            <a:avLst/>
          </a:prstGeom>
        </p:spPr>
        <p:txBody>
          <a:bodyPr vert="horz" lIns="91440" tIns="45720" rIns="91440" bIns="45720" rtlCol="0">
            <a:normAutofit/>
          </a:bodyPr>
          <a:lstStyle>
            <a:lvl1pPr marL="0" indent="0" algn="l" defTabSz="914400" rtl="0" eaLnBrk="1" latinLnBrk="0" hangingPunct="1">
              <a:spcBef>
                <a:spcPts val="300"/>
              </a:spcBef>
              <a:buClr>
                <a:schemeClr val="accent1"/>
              </a:buClr>
              <a:buSzPct val="75000"/>
              <a:buFont typeface="Wingdings" pitchFamily="2" charset="2"/>
              <a:buNone/>
              <a:defRPr sz="1400" kern="1200">
                <a:solidFill>
                  <a:schemeClr val="tx1">
                    <a:tint val="75000"/>
                  </a:schemeClr>
                </a:solidFill>
                <a:latin typeface="+mn-lt"/>
                <a:ea typeface="+mn-ea"/>
                <a:cs typeface="+mn-cs"/>
              </a:defRPr>
            </a:lvl1pPr>
            <a:lvl2pPr marL="457200" indent="0" algn="ctr" defTabSz="914400" rtl="0" eaLnBrk="1" latinLnBrk="0" hangingPunct="1">
              <a:spcBef>
                <a:spcPts val="600"/>
              </a:spcBef>
              <a:buClr>
                <a:schemeClr val="accent1">
                  <a:lumMod val="60000"/>
                  <a:lumOff val="40000"/>
                </a:schemeClr>
              </a:buClr>
              <a:buSzPct val="75000"/>
              <a:buFont typeface="Wingdings" pitchFamily="2" charset="2"/>
              <a:buNone/>
              <a:defRPr sz="1800" kern="1200">
                <a:solidFill>
                  <a:schemeClr val="tx1">
                    <a:tint val="75000"/>
                  </a:schemeClr>
                </a:solidFill>
                <a:latin typeface="+mn-lt"/>
                <a:ea typeface="+mn-ea"/>
                <a:cs typeface="+mn-cs"/>
              </a:defRPr>
            </a:lvl2pPr>
            <a:lvl3pPr marL="914400" indent="0" algn="ctr" defTabSz="914400" rtl="0" eaLnBrk="1" latinLnBrk="0" hangingPunct="1">
              <a:spcBef>
                <a:spcPts val="600"/>
              </a:spcBef>
              <a:buClr>
                <a:schemeClr val="accent1"/>
              </a:buClr>
              <a:buSzPct val="75000"/>
              <a:buFont typeface="Wingdings" pitchFamily="2" charset="2"/>
              <a:buNone/>
              <a:defRPr sz="1800" kern="1200">
                <a:solidFill>
                  <a:schemeClr val="tx1">
                    <a:tint val="75000"/>
                  </a:schemeClr>
                </a:solidFill>
                <a:latin typeface="+mn-lt"/>
                <a:ea typeface="+mn-ea"/>
                <a:cs typeface="+mn-cs"/>
              </a:defRPr>
            </a:lvl3pPr>
            <a:lvl4pPr marL="1371600" indent="0" algn="ctr" defTabSz="914400" rtl="0" eaLnBrk="1" latinLnBrk="0" hangingPunct="1">
              <a:spcBef>
                <a:spcPts val="600"/>
              </a:spcBef>
              <a:buClr>
                <a:schemeClr val="accent1">
                  <a:lumMod val="60000"/>
                  <a:lumOff val="40000"/>
                </a:schemeClr>
              </a:buClr>
              <a:buSzPct val="75000"/>
              <a:buFont typeface="Wingdings" pitchFamily="2"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ts val="600"/>
              </a:spcBef>
              <a:buClr>
                <a:schemeClr val="accent1"/>
              </a:buClr>
              <a:buSzPct val="75000"/>
              <a:buFont typeface="Wingdings" pitchFamily="2" charset="2"/>
              <a:buNone/>
              <a:defRPr sz="1800" kern="120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lumMod val="60000"/>
                  <a:lumOff val="40000"/>
                </a:schemeClr>
              </a:buClr>
              <a:buSzPct val="75000"/>
              <a:buFont typeface="Wingdings" pitchFamily="2" charset="2"/>
              <a:buNone/>
              <a:defRPr lang="en-US" sz="18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SzPct val="75000"/>
              <a:buFont typeface="Wingdings" pitchFamily="2" charset="2"/>
              <a:buNone/>
              <a:defRPr lang="en-US" sz="1800" kern="1200" baseline="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lumMod val="60000"/>
                  <a:lumOff val="40000"/>
                </a:schemeClr>
              </a:buClr>
              <a:buSzPct val="75000"/>
              <a:buFont typeface="Wingdings" pitchFamily="2" charset="2"/>
              <a:buNone/>
              <a:defRPr lang="en-US" sz="1800" kern="1200" baseline="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SzPct val="75000"/>
              <a:buFont typeface="Wingdings" pitchFamily="2" charset="2"/>
              <a:buNone/>
              <a:defRPr lang="en-US" sz="1800" kern="1200" baseline="0">
                <a:solidFill>
                  <a:schemeClr val="tx1">
                    <a:tint val="75000"/>
                  </a:schemeClr>
                </a:solidFill>
                <a:latin typeface="+mn-lt"/>
                <a:ea typeface="+mn-ea"/>
                <a:cs typeface="+mn-cs"/>
              </a:defRPr>
            </a:lvl9pPr>
          </a:lstStyle>
          <a:p>
            <a:pPr algn="ctr"/>
            <a:r>
              <a:rPr lang="es-ES" sz="1200" b="1" dirty="0" smtClean="0">
                <a:solidFill>
                  <a:schemeClr val="accent1"/>
                </a:solidFill>
              </a:rPr>
              <a:t>Licenciatura en Comunicación</a:t>
            </a:r>
            <a:endParaRPr lang="es-ES" sz="1200" b="1" dirty="0">
              <a:solidFill>
                <a:schemeClr val="accent1"/>
              </a:solidFill>
            </a:endParaRPr>
          </a:p>
        </p:txBody>
      </p:sp>
      <p:pic>
        <p:nvPicPr>
          <p:cNvPr id="1026" name="Picture 2" descr="C:\Users\tutoria\Documents\Coordinación JC 2011\logos\logo uaem.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24823" y="324649"/>
            <a:ext cx="1415097" cy="135368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tutoria\Documents\Coordinación JC 2011\logos\logo facultad de cincias politicas y sociales.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476246" y="301664"/>
            <a:ext cx="1415097" cy="1399650"/>
          </a:xfrm>
          <a:prstGeom prst="rect">
            <a:avLst/>
          </a:prstGeom>
          <a:noFill/>
          <a:extLst>
            <a:ext uri="{909E8E84-426E-40DD-AFC4-6F175D3DCCD1}">
              <a14:hiddenFill xmlns:a14="http://schemas.microsoft.com/office/drawing/2010/main">
                <a:solidFill>
                  <a:srgbClr val="FFFFFF"/>
                </a:solidFill>
              </a14:hiddenFill>
            </a:ext>
          </a:extLst>
        </p:spPr>
      </p:pic>
      <p:sp>
        <p:nvSpPr>
          <p:cNvPr id="8" name="7 CuadroTexto"/>
          <p:cNvSpPr txBox="1"/>
          <p:nvPr/>
        </p:nvSpPr>
        <p:spPr>
          <a:xfrm>
            <a:off x="4495800" y="5703048"/>
            <a:ext cx="4395543" cy="1015663"/>
          </a:xfrm>
          <a:prstGeom prst="rect">
            <a:avLst/>
          </a:prstGeom>
          <a:noFill/>
        </p:spPr>
        <p:txBody>
          <a:bodyPr wrap="square" rtlCol="0">
            <a:spAutoFit/>
          </a:bodyPr>
          <a:lstStyle/>
          <a:p>
            <a:pPr algn="r"/>
            <a:r>
              <a:rPr lang="es-MX" sz="1200" b="1" dirty="0">
                <a:solidFill>
                  <a:schemeClr val="tx2"/>
                </a:solidFill>
              </a:rPr>
              <a:t>Material Didáctico elaborado por</a:t>
            </a:r>
            <a:r>
              <a:rPr lang="es-MX" sz="1200" b="1" dirty="0" smtClean="0">
                <a:solidFill>
                  <a:schemeClr val="tx2"/>
                </a:solidFill>
              </a:rPr>
              <a:t>:</a:t>
            </a:r>
          </a:p>
          <a:p>
            <a:pPr algn="r"/>
            <a:endParaRPr lang="es-MX" sz="1200" b="1" dirty="0" smtClean="0">
              <a:solidFill>
                <a:schemeClr val="tx2"/>
              </a:solidFill>
            </a:endParaRPr>
          </a:p>
          <a:p>
            <a:pPr algn="r"/>
            <a:r>
              <a:rPr lang="es-MX" sz="1200" b="1" dirty="0" smtClean="0">
                <a:solidFill>
                  <a:schemeClr val="tx2"/>
                </a:solidFill>
              </a:rPr>
              <a:t>Mtra. en Com. ANAID PÉREZ MONTEAGUDO</a:t>
            </a:r>
          </a:p>
          <a:p>
            <a:pPr algn="r"/>
            <a:endParaRPr lang="es-MX" sz="1200" b="1" dirty="0" smtClean="0">
              <a:solidFill>
                <a:schemeClr val="tx2"/>
              </a:solidFill>
            </a:endParaRPr>
          </a:p>
          <a:p>
            <a:pPr algn="r"/>
            <a:r>
              <a:rPr lang="es-MX" sz="1200" b="1" dirty="0" smtClean="0">
                <a:solidFill>
                  <a:schemeClr val="tx2"/>
                </a:solidFill>
              </a:rPr>
              <a:t>Octubre de 2017</a:t>
            </a:r>
            <a:endParaRPr lang="es-MX" sz="1200" b="1" dirty="0">
              <a:solidFill>
                <a:schemeClr val="tx2"/>
              </a:solidFill>
            </a:endParaRPr>
          </a:p>
        </p:txBody>
      </p:sp>
    </p:spTree>
    <p:extLst>
      <p:ext uri="{BB962C8B-B14F-4D97-AF65-F5344CB8AC3E}">
        <p14:creationId xmlns:p14="http://schemas.microsoft.com/office/powerpoint/2010/main" val="15287980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i="1" dirty="0"/>
              <a:t>La red y la totalidad orgánica</a:t>
            </a:r>
            <a:r>
              <a:rPr lang="es-ES_tradnl" dirty="0"/>
              <a:t/>
            </a:r>
            <a:br>
              <a:rPr lang="es-ES_tradnl" dirty="0"/>
            </a:br>
            <a:endParaRPr lang="es-ES" dirty="0"/>
          </a:p>
        </p:txBody>
      </p:sp>
      <p:sp>
        <p:nvSpPr>
          <p:cNvPr id="4" name="Rectángulo 3"/>
          <p:cNvSpPr/>
          <p:nvPr/>
        </p:nvSpPr>
        <p:spPr>
          <a:xfrm>
            <a:off x="1074971" y="1579747"/>
            <a:ext cx="1085654" cy="830997"/>
          </a:xfrm>
          <a:prstGeom prst="rect">
            <a:avLst/>
          </a:prstGeom>
          <a:ln>
            <a:solidFill>
              <a:srgbClr val="CCAF0A"/>
            </a:solidFill>
          </a:ln>
        </p:spPr>
        <p:txBody>
          <a:bodyPr wrap="none">
            <a:spAutoFit/>
          </a:bodyPr>
          <a:lstStyle/>
          <a:p>
            <a:r>
              <a:rPr lang="es-ES_tradnl" sz="4800" dirty="0" smtClean="0"/>
              <a:t>R</a:t>
            </a:r>
            <a:r>
              <a:rPr lang="es-ES_tradnl" sz="3200" dirty="0" smtClean="0"/>
              <a:t>ed</a:t>
            </a:r>
            <a:r>
              <a:rPr lang="es-ES_tradnl" sz="2800" dirty="0" smtClean="0"/>
              <a:t> </a:t>
            </a:r>
            <a:endParaRPr lang="es-ES" sz="2800" dirty="0"/>
          </a:p>
        </p:txBody>
      </p:sp>
      <p:sp>
        <p:nvSpPr>
          <p:cNvPr id="5" name="Rectángulo 4"/>
          <p:cNvSpPr/>
          <p:nvPr/>
        </p:nvSpPr>
        <p:spPr>
          <a:xfrm>
            <a:off x="2549796" y="1579747"/>
            <a:ext cx="4867320" cy="830997"/>
          </a:xfrm>
          <a:prstGeom prst="rect">
            <a:avLst/>
          </a:prstGeom>
          <a:ln>
            <a:solidFill>
              <a:schemeClr val="accent2"/>
            </a:solidFill>
          </a:ln>
        </p:spPr>
        <p:txBody>
          <a:bodyPr wrap="square">
            <a:spAutoFit/>
          </a:bodyPr>
          <a:lstStyle/>
          <a:p>
            <a:r>
              <a:rPr lang="es-ES_tradnl" sz="2400" dirty="0"/>
              <a:t>renueva la lectura de lo social a partir de la metáfora de lo vivo. </a:t>
            </a:r>
          </a:p>
        </p:txBody>
      </p:sp>
      <p:sp>
        <p:nvSpPr>
          <p:cNvPr id="7" name="Rectángulo 6"/>
          <p:cNvSpPr/>
          <p:nvPr/>
        </p:nvSpPr>
        <p:spPr>
          <a:xfrm>
            <a:off x="1011552" y="2410744"/>
            <a:ext cx="1448128" cy="276999"/>
          </a:xfrm>
          <a:prstGeom prst="rect">
            <a:avLst/>
          </a:prstGeom>
        </p:spPr>
        <p:txBody>
          <a:bodyPr wrap="square">
            <a:spAutoFit/>
          </a:bodyPr>
          <a:lstStyle/>
          <a:p>
            <a:r>
              <a:rPr lang="es-ES" sz="1200" dirty="0" smtClean="0"/>
              <a:t>Concepto</a:t>
            </a:r>
            <a:r>
              <a:rPr lang="es-ES_tradnl" sz="1200" dirty="0" smtClean="0"/>
              <a:t> clave</a:t>
            </a:r>
            <a:endParaRPr lang="es-ES_tradnl" sz="1200" dirty="0"/>
          </a:p>
        </p:txBody>
      </p:sp>
      <p:sp>
        <p:nvSpPr>
          <p:cNvPr id="8" name="Rectángulo 7"/>
          <p:cNvSpPr/>
          <p:nvPr/>
        </p:nvSpPr>
        <p:spPr>
          <a:xfrm>
            <a:off x="3138391" y="3244334"/>
            <a:ext cx="2406719" cy="461665"/>
          </a:xfrm>
          <a:prstGeom prst="rect">
            <a:avLst/>
          </a:prstGeom>
        </p:spPr>
        <p:style>
          <a:lnRef idx="3">
            <a:schemeClr val="lt1"/>
          </a:lnRef>
          <a:fillRef idx="1">
            <a:schemeClr val="accent2"/>
          </a:fillRef>
          <a:effectRef idx="1">
            <a:schemeClr val="accent2"/>
          </a:effectRef>
          <a:fontRef idx="minor">
            <a:schemeClr val="lt1"/>
          </a:fontRef>
        </p:style>
        <p:txBody>
          <a:bodyPr wrap="none">
            <a:spAutoFit/>
          </a:bodyPr>
          <a:lstStyle/>
          <a:p>
            <a:r>
              <a:rPr lang="es-ES_tradnl" sz="2400" i="1" dirty="0"/>
              <a:t>Fisiología social</a:t>
            </a:r>
            <a:r>
              <a:rPr lang="es-ES_tradnl" sz="2400" dirty="0"/>
              <a:t> </a:t>
            </a:r>
            <a:endParaRPr lang="es-ES" sz="2400" dirty="0"/>
          </a:p>
        </p:txBody>
      </p:sp>
      <p:sp>
        <p:nvSpPr>
          <p:cNvPr id="9" name="Rectángulo 8"/>
          <p:cNvSpPr/>
          <p:nvPr/>
        </p:nvSpPr>
        <p:spPr>
          <a:xfrm>
            <a:off x="986092" y="3947251"/>
            <a:ext cx="6777944" cy="1015663"/>
          </a:xfrm>
          <a:prstGeom prst="rect">
            <a:avLst/>
          </a:prstGeom>
          <a:ln>
            <a:solidFill>
              <a:schemeClr val="accent2"/>
            </a:solidFill>
          </a:ln>
        </p:spPr>
        <p:txBody>
          <a:bodyPr wrap="square">
            <a:spAutoFit/>
          </a:bodyPr>
          <a:lstStyle/>
          <a:p>
            <a:r>
              <a:rPr lang="es-ES_tradnl" sz="2000" dirty="0"/>
              <a:t>C</a:t>
            </a:r>
            <a:r>
              <a:rPr lang="es-ES_tradnl" sz="2000" dirty="0" smtClean="0"/>
              <a:t>iencia de la reorganización social que facilite el paso del “gobierno de los hombres” a la “administración de las cosas”. </a:t>
            </a:r>
            <a:endParaRPr lang="es-ES" sz="2000" dirty="0"/>
          </a:p>
        </p:txBody>
      </p:sp>
      <p:sp>
        <p:nvSpPr>
          <p:cNvPr id="10" name="Rectángulo 9"/>
          <p:cNvSpPr/>
          <p:nvPr/>
        </p:nvSpPr>
        <p:spPr>
          <a:xfrm>
            <a:off x="986092" y="5152215"/>
            <a:ext cx="6777944" cy="1015663"/>
          </a:xfrm>
          <a:prstGeom prst="rect">
            <a:avLst/>
          </a:prstGeom>
          <a:ln>
            <a:solidFill>
              <a:srgbClr val="CCAF0A"/>
            </a:solidFill>
          </a:ln>
        </p:spPr>
        <p:txBody>
          <a:bodyPr wrap="square">
            <a:spAutoFit/>
          </a:bodyPr>
          <a:lstStyle/>
          <a:p>
            <a:r>
              <a:rPr lang="es-ES_tradnl" sz="2000" dirty="0"/>
              <a:t>Concibe la sociedad como un sistema orgánico, un entramado o tejido de redes, pero también como un “sistema industrial”, administrado como una industria. </a:t>
            </a:r>
          </a:p>
        </p:txBody>
      </p:sp>
    </p:spTree>
    <p:extLst>
      <p:ext uri="{BB962C8B-B14F-4D97-AF65-F5344CB8AC3E}">
        <p14:creationId xmlns:p14="http://schemas.microsoft.com/office/powerpoint/2010/main" val="9901037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48650" y="3429000"/>
            <a:ext cx="1074333" cy="461665"/>
          </a:xfrm>
          <a:prstGeom prst="rect">
            <a:avLst/>
          </a:prstGeom>
          <a:solidFill>
            <a:schemeClr val="accent3">
              <a:lumMod val="75000"/>
            </a:schemeClr>
          </a:solidFill>
        </p:spPr>
        <p:style>
          <a:lnRef idx="3">
            <a:schemeClr val="lt1"/>
          </a:lnRef>
          <a:fillRef idx="1">
            <a:schemeClr val="accent3"/>
          </a:fillRef>
          <a:effectRef idx="1">
            <a:schemeClr val="accent3"/>
          </a:effectRef>
          <a:fontRef idx="minor">
            <a:schemeClr val="lt1"/>
          </a:fontRef>
        </p:style>
        <p:txBody>
          <a:bodyPr wrap="none">
            <a:spAutoFit/>
          </a:bodyPr>
          <a:lstStyle/>
          <a:p>
            <a:r>
              <a:rPr lang="es-ES_tradnl" sz="2400" dirty="0"/>
              <a:t>Redes</a:t>
            </a:r>
            <a:r>
              <a:rPr lang="es-ES_tradnl" dirty="0"/>
              <a:t> </a:t>
            </a:r>
            <a:endParaRPr lang="es-ES" dirty="0"/>
          </a:p>
        </p:txBody>
      </p:sp>
      <p:sp>
        <p:nvSpPr>
          <p:cNvPr id="5" name="Rectángulo 4"/>
          <p:cNvSpPr/>
          <p:nvPr/>
        </p:nvSpPr>
        <p:spPr>
          <a:xfrm>
            <a:off x="1518260" y="2115356"/>
            <a:ext cx="1604375" cy="461665"/>
          </a:xfrm>
          <a:prstGeom prst="rect">
            <a:avLst/>
          </a:prstGeom>
          <a:ln w="57150" cmpd="sng">
            <a:solidFill>
              <a:schemeClr val="accent3">
                <a:lumMod val="75000"/>
              </a:schemeClr>
            </a:solidFill>
          </a:ln>
        </p:spPr>
        <p:txBody>
          <a:bodyPr wrap="none">
            <a:spAutoFit/>
          </a:bodyPr>
          <a:lstStyle/>
          <a:p>
            <a:r>
              <a:rPr lang="es-ES_tradnl" sz="2400" dirty="0"/>
              <a:t>M</a:t>
            </a:r>
            <a:r>
              <a:rPr lang="es-ES_tradnl" sz="2400" dirty="0" smtClean="0"/>
              <a:t>ateriales </a:t>
            </a:r>
            <a:endParaRPr lang="es-ES" sz="2400" dirty="0"/>
          </a:p>
        </p:txBody>
      </p:sp>
      <p:sp>
        <p:nvSpPr>
          <p:cNvPr id="6" name="Rectángulo 5"/>
          <p:cNvSpPr/>
          <p:nvPr/>
        </p:nvSpPr>
        <p:spPr>
          <a:xfrm>
            <a:off x="1518260" y="4787209"/>
            <a:ext cx="1775546" cy="461665"/>
          </a:xfrm>
          <a:prstGeom prst="rect">
            <a:avLst/>
          </a:prstGeom>
          <a:ln w="57150" cmpd="sng">
            <a:solidFill>
              <a:schemeClr val="accent3">
                <a:lumMod val="75000"/>
              </a:schemeClr>
            </a:solidFill>
          </a:ln>
        </p:spPr>
        <p:txBody>
          <a:bodyPr wrap="none">
            <a:spAutoFit/>
          </a:bodyPr>
          <a:lstStyle/>
          <a:p>
            <a:r>
              <a:rPr lang="es-ES_tradnl" sz="2400" dirty="0"/>
              <a:t>E</a:t>
            </a:r>
            <a:r>
              <a:rPr lang="es-ES_tradnl" sz="2400" dirty="0" smtClean="0"/>
              <a:t>spirituales </a:t>
            </a:r>
            <a:endParaRPr lang="es-ES" sz="2400" dirty="0"/>
          </a:p>
        </p:txBody>
      </p:sp>
      <p:sp>
        <p:nvSpPr>
          <p:cNvPr id="7" name="Rectángulo 6"/>
          <p:cNvSpPr/>
          <p:nvPr/>
        </p:nvSpPr>
        <p:spPr>
          <a:xfrm>
            <a:off x="3122635" y="2115356"/>
            <a:ext cx="3777146" cy="461665"/>
          </a:xfrm>
          <a:prstGeom prst="rect">
            <a:avLst/>
          </a:prstGeom>
          <a:ln>
            <a:solidFill>
              <a:srgbClr val="67627F"/>
            </a:solidFill>
          </a:ln>
        </p:spPr>
        <p:txBody>
          <a:bodyPr wrap="none">
            <a:spAutoFit/>
          </a:bodyPr>
          <a:lstStyle/>
          <a:p>
            <a:r>
              <a:rPr lang="es-ES_tradnl" sz="2400" dirty="0"/>
              <a:t>comunicación y transporte</a:t>
            </a:r>
          </a:p>
        </p:txBody>
      </p:sp>
      <p:sp>
        <p:nvSpPr>
          <p:cNvPr id="8" name="Rectángulo 7"/>
          <p:cNvSpPr/>
          <p:nvPr/>
        </p:nvSpPr>
        <p:spPr>
          <a:xfrm>
            <a:off x="3293806" y="4787209"/>
            <a:ext cx="2545739" cy="461665"/>
          </a:xfrm>
          <a:prstGeom prst="rect">
            <a:avLst/>
          </a:prstGeom>
          <a:ln>
            <a:solidFill>
              <a:schemeClr val="accent3">
                <a:lumMod val="75000"/>
              </a:schemeClr>
            </a:solidFill>
          </a:ln>
        </p:spPr>
        <p:txBody>
          <a:bodyPr wrap="none">
            <a:spAutoFit/>
          </a:bodyPr>
          <a:lstStyle/>
          <a:p>
            <a:r>
              <a:rPr lang="es-ES_tradnl" sz="2400" dirty="0"/>
              <a:t>mundo financiero </a:t>
            </a:r>
            <a:endParaRPr lang="es-ES" sz="2400" dirty="0"/>
          </a:p>
        </p:txBody>
      </p:sp>
      <p:sp>
        <p:nvSpPr>
          <p:cNvPr id="9" name="Rectángulo 8"/>
          <p:cNvSpPr/>
          <p:nvPr/>
        </p:nvSpPr>
        <p:spPr>
          <a:xfrm>
            <a:off x="6508045" y="3429000"/>
            <a:ext cx="2380129" cy="523220"/>
          </a:xfrm>
          <a:prstGeom prst="rect">
            <a:avLst/>
          </a:prstGeom>
          <a:solidFill>
            <a:srgbClr val="67627F"/>
          </a:solidFill>
        </p:spPr>
        <p:style>
          <a:lnRef idx="3">
            <a:schemeClr val="lt1"/>
          </a:lnRef>
          <a:fillRef idx="1">
            <a:schemeClr val="accent3"/>
          </a:fillRef>
          <a:effectRef idx="1">
            <a:schemeClr val="accent3"/>
          </a:effectRef>
          <a:fontRef idx="minor">
            <a:schemeClr val="lt1"/>
          </a:fontRef>
        </p:style>
        <p:txBody>
          <a:bodyPr wrap="none">
            <a:spAutoFit/>
          </a:bodyPr>
          <a:lstStyle/>
          <a:p>
            <a:r>
              <a:rPr lang="es-ES_tradnl" sz="2800" dirty="0"/>
              <a:t>comunicación</a:t>
            </a:r>
          </a:p>
        </p:txBody>
      </p:sp>
      <p:cxnSp>
        <p:nvCxnSpPr>
          <p:cNvPr id="11" name="Conector recto de flecha 10"/>
          <p:cNvCxnSpPr/>
          <p:nvPr/>
        </p:nvCxnSpPr>
        <p:spPr>
          <a:xfrm flipV="1">
            <a:off x="781562" y="2399079"/>
            <a:ext cx="641421" cy="781600"/>
          </a:xfrm>
          <a:prstGeom prst="straightConnector1">
            <a:avLst/>
          </a:prstGeom>
          <a:ln w="57150" cmpd="sng">
            <a:solidFill>
              <a:srgbClr val="5D5393"/>
            </a:solidFill>
            <a:tailEnd type="arrow"/>
          </a:ln>
        </p:spPr>
        <p:style>
          <a:lnRef idx="1">
            <a:schemeClr val="accent3"/>
          </a:lnRef>
          <a:fillRef idx="0">
            <a:schemeClr val="accent3"/>
          </a:fillRef>
          <a:effectRef idx="0">
            <a:schemeClr val="accent3"/>
          </a:effectRef>
          <a:fontRef idx="minor">
            <a:schemeClr val="tx1"/>
          </a:fontRef>
        </p:style>
      </p:cxnSp>
      <p:cxnSp>
        <p:nvCxnSpPr>
          <p:cNvPr id="14" name="Conector recto de flecha 13"/>
          <p:cNvCxnSpPr/>
          <p:nvPr/>
        </p:nvCxnSpPr>
        <p:spPr>
          <a:xfrm>
            <a:off x="781562" y="4049124"/>
            <a:ext cx="521041" cy="835878"/>
          </a:xfrm>
          <a:prstGeom prst="straightConnector1">
            <a:avLst/>
          </a:prstGeom>
          <a:ln w="57150" cmpd="sng">
            <a:solidFill>
              <a:srgbClr val="5D5393"/>
            </a:solidFill>
            <a:tailEnd type="arrow"/>
          </a:ln>
        </p:spPr>
        <p:style>
          <a:lnRef idx="1">
            <a:schemeClr val="accent3"/>
          </a:lnRef>
          <a:fillRef idx="0">
            <a:schemeClr val="accent3"/>
          </a:fillRef>
          <a:effectRef idx="0">
            <a:schemeClr val="accent3"/>
          </a:effectRef>
          <a:fontRef idx="minor">
            <a:schemeClr val="tx1"/>
          </a:fontRef>
        </p:style>
      </p:cxnSp>
      <p:cxnSp>
        <p:nvCxnSpPr>
          <p:cNvPr id="16" name="Conector recto 15"/>
          <p:cNvCxnSpPr/>
          <p:nvPr/>
        </p:nvCxnSpPr>
        <p:spPr>
          <a:xfrm flipH="1">
            <a:off x="5340671" y="2985279"/>
            <a:ext cx="10855" cy="1465501"/>
          </a:xfrm>
          <a:prstGeom prst="line">
            <a:avLst/>
          </a:prstGeom>
          <a:ln w="57150" cmpd="sng">
            <a:solidFill>
              <a:srgbClr val="5D5393"/>
            </a:solidFill>
          </a:ln>
        </p:spPr>
        <p:style>
          <a:lnRef idx="1">
            <a:schemeClr val="accent3"/>
          </a:lnRef>
          <a:fillRef idx="0">
            <a:schemeClr val="accent3"/>
          </a:fillRef>
          <a:effectRef idx="0">
            <a:schemeClr val="accent3"/>
          </a:effectRef>
          <a:fontRef idx="minor">
            <a:schemeClr val="tx1"/>
          </a:fontRef>
        </p:style>
      </p:cxnSp>
      <p:cxnSp>
        <p:nvCxnSpPr>
          <p:cNvPr id="20" name="Conector recto de flecha 19"/>
          <p:cNvCxnSpPr/>
          <p:nvPr/>
        </p:nvCxnSpPr>
        <p:spPr>
          <a:xfrm flipV="1">
            <a:off x="5340671" y="3647468"/>
            <a:ext cx="1020372" cy="10856"/>
          </a:xfrm>
          <a:prstGeom prst="straightConnector1">
            <a:avLst/>
          </a:prstGeom>
          <a:ln w="57150" cmpd="sng">
            <a:solidFill>
              <a:srgbClr val="5D5393"/>
            </a:solidFill>
            <a:tailEnd type="arrow"/>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29071891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i="1" dirty="0"/>
              <a:t>La historia como desarrollo</a:t>
            </a:r>
            <a:r>
              <a:rPr lang="es-ES_tradnl" dirty="0"/>
              <a:t/>
            </a:r>
            <a:br>
              <a:rPr lang="es-ES_tradnl" dirty="0"/>
            </a:br>
            <a:endParaRPr lang="es-ES" dirty="0"/>
          </a:p>
        </p:txBody>
      </p:sp>
      <p:sp>
        <p:nvSpPr>
          <p:cNvPr id="3" name="Marcador de contenido 2"/>
          <p:cNvSpPr>
            <a:spLocks noGrp="1"/>
          </p:cNvSpPr>
          <p:nvPr>
            <p:ph idx="1"/>
          </p:nvPr>
        </p:nvSpPr>
        <p:spPr>
          <a:xfrm>
            <a:off x="967386" y="1523269"/>
            <a:ext cx="7467600" cy="929145"/>
          </a:xfrm>
        </p:spPr>
        <p:txBody>
          <a:bodyPr/>
          <a:lstStyle/>
          <a:p>
            <a:pPr marL="36576" indent="0">
              <a:buNone/>
            </a:pPr>
            <a:r>
              <a:rPr lang="es-ES_tradnl" sz="2400" dirty="0"/>
              <a:t>El organismo colectivo que es la sociedad obedece a una ley fisiológica de desarrollo progresivo.</a:t>
            </a:r>
          </a:p>
          <a:p>
            <a:endParaRPr lang="es-ES" dirty="0"/>
          </a:p>
        </p:txBody>
      </p:sp>
      <p:sp>
        <p:nvSpPr>
          <p:cNvPr id="4" name="Elipse 3"/>
          <p:cNvSpPr/>
          <p:nvPr/>
        </p:nvSpPr>
        <p:spPr>
          <a:xfrm>
            <a:off x="706865" y="1662189"/>
            <a:ext cx="217101" cy="2171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Elipse 4"/>
          <p:cNvSpPr/>
          <p:nvPr/>
        </p:nvSpPr>
        <p:spPr>
          <a:xfrm>
            <a:off x="630029" y="1609190"/>
            <a:ext cx="369922" cy="325303"/>
          </a:xfrm>
          <a:prstGeom prst="ellipse">
            <a:avLst/>
          </a:prstGeom>
          <a:noFill/>
          <a:ln w="381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Rectángulo 5"/>
          <p:cNvSpPr/>
          <p:nvPr/>
        </p:nvSpPr>
        <p:spPr>
          <a:xfrm>
            <a:off x="923966" y="2982845"/>
            <a:ext cx="2019034" cy="1323439"/>
          </a:xfrm>
          <a:prstGeom prst="rect">
            <a:avLst/>
          </a:prstGeom>
          <a:ln w="19050" cmpd="sng">
            <a:solidFill>
              <a:schemeClr val="accent1"/>
            </a:solidFill>
          </a:ln>
        </p:spPr>
        <p:txBody>
          <a:bodyPr wrap="square">
            <a:spAutoFit/>
          </a:bodyPr>
          <a:lstStyle/>
          <a:p>
            <a:r>
              <a:rPr lang="es-ES_tradnl" sz="2000" dirty="0"/>
              <a:t>Historia como sucesión de tres estados o edades </a:t>
            </a:r>
            <a:endParaRPr lang="es-ES" sz="2000" dirty="0"/>
          </a:p>
        </p:txBody>
      </p:sp>
      <p:sp>
        <p:nvSpPr>
          <p:cNvPr id="7" name="Rectángulo 6"/>
          <p:cNvSpPr/>
          <p:nvPr/>
        </p:nvSpPr>
        <p:spPr>
          <a:xfrm>
            <a:off x="3712079" y="2798058"/>
            <a:ext cx="2693616" cy="400110"/>
          </a:xfrm>
          <a:prstGeom prst="rect">
            <a:avLst/>
          </a:prstGeom>
          <a:ln w="19050" cmpd="sng">
            <a:solidFill>
              <a:schemeClr val="accent1"/>
            </a:solidFill>
          </a:ln>
        </p:spPr>
        <p:txBody>
          <a:bodyPr wrap="square">
            <a:spAutoFit/>
          </a:bodyPr>
          <a:lstStyle/>
          <a:p>
            <a:r>
              <a:rPr lang="es-ES_tradnl" sz="2000" dirty="0"/>
              <a:t>T</a:t>
            </a:r>
            <a:r>
              <a:rPr lang="es-ES_tradnl" sz="2000" dirty="0" smtClean="0"/>
              <a:t>eológico </a:t>
            </a:r>
            <a:r>
              <a:rPr lang="es-ES_tradnl" sz="2000" dirty="0"/>
              <a:t>o </a:t>
            </a:r>
            <a:r>
              <a:rPr lang="es-ES_tradnl" sz="2000" dirty="0" smtClean="0"/>
              <a:t>ficticio      </a:t>
            </a:r>
            <a:endParaRPr lang="es-ES" sz="2000" dirty="0"/>
          </a:p>
        </p:txBody>
      </p:sp>
      <p:sp>
        <p:nvSpPr>
          <p:cNvPr id="8" name="Rectángulo 7"/>
          <p:cNvSpPr/>
          <p:nvPr/>
        </p:nvSpPr>
        <p:spPr>
          <a:xfrm>
            <a:off x="3712079" y="3414445"/>
            <a:ext cx="2693616" cy="400110"/>
          </a:xfrm>
          <a:prstGeom prst="rect">
            <a:avLst/>
          </a:prstGeom>
          <a:ln w="19050" cmpd="sng">
            <a:solidFill>
              <a:schemeClr val="accent1"/>
            </a:solidFill>
          </a:ln>
        </p:spPr>
        <p:txBody>
          <a:bodyPr wrap="none">
            <a:spAutoFit/>
          </a:bodyPr>
          <a:lstStyle/>
          <a:p>
            <a:r>
              <a:rPr lang="es-ES_tradnl" sz="2000" dirty="0"/>
              <a:t>M</a:t>
            </a:r>
            <a:r>
              <a:rPr lang="es-ES_tradnl" sz="2000" dirty="0" smtClean="0"/>
              <a:t>etafísico </a:t>
            </a:r>
            <a:r>
              <a:rPr lang="es-ES_tradnl" sz="2000" dirty="0"/>
              <a:t>o abstracto </a:t>
            </a:r>
            <a:endParaRPr lang="es-ES" sz="2000" dirty="0"/>
          </a:p>
        </p:txBody>
      </p:sp>
      <p:sp>
        <p:nvSpPr>
          <p:cNvPr id="9" name="Rectángulo 8"/>
          <p:cNvSpPr/>
          <p:nvPr/>
        </p:nvSpPr>
        <p:spPr>
          <a:xfrm>
            <a:off x="3712079" y="4087345"/>
            <a:ext cx="2693616" cy="400110"/>
          </a:xfrm>
          <a:prstGeom prst="rect">
            <a:avLst/>
          </a:prstGeom>
          <a:ln w="19050" cmpd="sng">
            <a:solidFill>
              <a:schemeClr val="accent1"/>
            </a:solidFill>
          </a:ln>
        </p:spPr>
        <p:txBody>
          <a:bodyPr wrap="square">
            <a:spAutoFit/>
          </a:bodyPr>
          <a:lstStyle/>
          <a:p>
            <a:r>
              <a:rPr lang="es-ES_tradnl" sz="2000" dirty="0"/>
              <a:t>P</a:t>
            </a:r>
            <a:r>
              <a:rPr lang="es-ES_tradnl" sz="2000" dirty="0" smtClean="0"/>
              <a:t>ositivo </a:t>
            </a:r>
            <a:r>
              <a:rPr lang="es-ES_tradnl" sz="2000" dirty="0"/>
              <a:t>o científico </a:t>
            </a:r>
            <a:endParaRPr lang="es-ES" sz="2000" dirty="0"/>
          </a:p>
        </p:txBody>
      </p:sp>
      <p:sp>
        <p:nvSpPr>
          <p:cNvPr id="10" name="Abrir llave 9"/>
          <p:cNvSpPr/>
          <p:nvPr/>
        </p:nvSpPr>
        <p:spPr>
          <a:xfrm>
            <a:off x="3061117" y="2452414"/>
            <a:ext cx="520702" cy="222633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11" name="Rectángulo 10"/>
          <p:cNvSpPr/>
          <p:nvPr/>
        </p:nvSpPr>
        <p:spPr>
          <a:xfrm>
            <a:off x="1582287" y="5224056"/>
            <a:ext cx="6332889" cy="923330"/>
          </a:xfrm>
          <a:prstGeom prst="rect">
            <a:avLst/>
          </a:prstGeom>
          <a:ln>
            <a:solidFill>
              <a:srgbClr val="6EA0B0"/>
            </a:solidFill>
            <a:prstDash val="dash"/>
          </a:ln>
        </p:spPr>
        <p:txBody>
          <a:bodyPr wrap="square">
            <a:spAutoFit/>
          </a:bodyPr>
          <a:lstStyle/>
          <a:p>
            <a:r>
              <a:rPr lang="es-ES_tradnl" dirty="0"/>
              <a:t>C</a:t>
            </a:r>
            <a:r>
              <a:rPr lang="es-ES_tradnl" dirty="0" smtClean="0"/>
              <a:t>aracteriza </a:t>
            </a:r>
            <a:r>
              <a:rPr lang="es-ES_tradnl" dirty="0"/>
              <a:t>la sociedad industrial, la era de la realidad, de lo útil, de la organización, de la ciencia y de la decadencia de las formas no científicas del conocimiento.</a:t>
            </a:r>
          </a:p>
        </p:txBody>
      </p:sp>
      <p:cxnSp>
        <p:nvCxnSpPr>
          <p:cNvPr id="13" name="Conector recto de flecha 12"/>
          <p:cNvCxnSpPr>
            <a:stCxn id="9" idx="2"/>
          </p:cNvCxnSpPr>
          <p:nvPr/>
        </p:nvCxnSpPr>
        <p:spPr>
          <a:xfrm>
            <a:off x="5058887" y="4487455"/>
            <a:ext cx="10409" cy="73660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694991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54226" y="753468"/>
            <a:ext cx="7467600" cy="1645611"/>
          </a:xfrm>
        </p:spPr>
        <p:txBody>
          <a:bodyPr>
            <a:normAutofit/>
          </a:bodyPr>
          <a:lstStyle/>
          <a:p>
            <a:pPr marL="36576" indent="0" algn="just">
              <a:buNone/>
            </a:pPr>
            <a:r>
              <a:rPr lang="es-ES_tradnl" sz="2400" dirty="0"/>
              <a:t>A final del siglo XIX, </a:t>
            </a:r>
            <a:r>
              <a:rPr lang="es-ES_tradnl" sz="2400" dirty="0" smtClean="0"/>
              <a:t>el </a:t>
            </a:r>
            <a:r>
              <a:rPr lang="es-ES_tradnl" sz="2400" dirty="0"/>
              <a:t>modelo de la </a:t>
            </a:r>
            <a:r>
              <a:rPr lang="es-ES_tradnl" sz="2400" dirty="0" err="1"/>
              <a:t>biologización</a:t>
            </a:r>
            <a:r>
              <a:rPr lang="es-ES_tradnl" sz="2400" dirty="0"/>
              <a:t> de lo social se ha transformado en la idea general para caracterizar los sistemas de comunicación como agentes de desarrollo. </a:t>
            </a:r>
          </a:p>
          <a:p>
            <a:pPr algn="just"/>
            <a:endParaRPr lang="es-ES" sz="2400" dirty="0"/>
          </a:p>
        </p:txBody>
      </p:sp>
      <p:sp>
        <p:nvSpPr>
          <p:cNvPr id="4" name="Rectángulo 3"/>
          <p:cNvSpPr/>
          <p:nvPr/>
        </p:nvSpPr>
        <p:spPr>
          <a:xfrm>
            <a:off x="1979686" y="3234482"/>
            <a:ext cx="7044572" cy="707886"/>
          </a:xfrm>
          <a:prstGeom prst="rect">
            <a:avLst/>
          </a:prstGeom>
          <a:ln>
            <a:solidFill>
              <a:srgbClr val="6EA0B0"/>
            </a:solidFill>
          </a:ln>
        </p:spPr>
        <p:txBody>
          <a:bodyPr wrap="square">
            <a:spAutoFit/>
          </a:bodyPr>
          <a:lstStyle/>
          <a:p>
            <a:r>
              <a:rPr lang="es-ES_tradnl" sz="2000" dirty="0" smtClean="0"/>
              <a:t>Estudiar </a:t>
            </a:r>
            <a:r>
              <a:rPr lang="es-ES_tradnl" sz="2000" dirty="0"/>
              <a:t>las relaciones orgánicas que el Estado mantiene con el territorio. </a:t>
            </a:r>
            <a:endParaRPr lang="es-ES_tradnl" sz="2000" dirty="0" smtClean="0"/>
          </a:p>
        </p:txBody>
      </p:sp>
      <p:sp>
        <p:nvSpPr>
          <p:cNvPr id="5" name="Rectángulo 4"/>
          <p:cNvSpPr/>
          <p:nvPr/>
        </p:nvSpPr>
        <p:spPr>
          <a:xfrm>
            <a:off x="413657" y="3344205"/>
            <a:ext cx="1435399"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r"/>
            <a:r>
              <a:rPr lang="es-ES_tradnl" dirty="0" smtClean="0"/>
              <a:t>Geopolítica </a:t>
            </a:r>
            <a:endParaRPr lang="es-ES" dirty="0"/>
          </a:p>
        </p:txBody>
      </p:sp>
      <p:sp>
        <p:nvSpPr>
          <p:cNvPr id="6" name="Rectángulo 5"/>
          <p:cNvSpPr/>
          <p:nvPr/>
        </p:nvSpPr>
        <p:spPr>
          <a:xfrm>
            <a:off x="1972901" y="5204535"/>
            <a:ext cx="3546526" cy="400110"/>
          </a:xfrm>
          <a:prstGeom prst="rect">
            <a:avLst/>
          </a:prstGeom>
          <a:ln>
            <a:solidFill>
              <a:srgbClr val="6EA0B0"/>
            </a:solidFill>
          </a:ln>
        </p:spPr>
        <p:txBody>
          <a:bodyPr wrap="none">
            <a:spAutoFit/>
          </a:bodyPr>
          <a:lstStyle/>
          <a:p>
            <a:r>
              <a:rPr lang="es-ES_tradnl" sz="2000" dirty="0" smtClean="0"/>
              <a:t>Expresiones</a:t>
            </a:r>
            <a:r>
              <a:rPr lang="es-ES_tradnl" dirty="0" smtClean="0"/>
              <a:t> </a:t>
            </a:r>
            <a:r>
              <a:rPr lang="es-ES_tradnl" dirty="0"/>
              <a:t>de la energía vital. </a:t>
            </a:r>
            <a:endParaRPr lang="es-ES" dirty="0"/>
          </a:p>
        </p:txBody>
      </p:sp>
      <p:sp>
        <p:nvSpPr>
          <p:cNvPr id="7" name="Rectángulo 6"/>
          <p:cNvSpPr/>
          <p:nvPr/>
        </p:nvSpPr>
        <p:spPr>
          <a:xfrm>
            <a:off x="1979685" y="4360425"/>
            <a:ext cx="6542141" cy="400110"/>
          </a:xfrm>
          <a:prstGeom prst="rect">
            <a:avLst/>
          </a:prstGeom>
          <a:ln>
            <a:solidFill>
              <a:srgbClr val="6EA0B0"/>
            </a:solidFill>
          </a:ln>
        </p:spPr>
        <p:txBody>
          <a:bodyPr wrap="square">
            <a:spAutoFit/>
          </a:bodyPr>
          <a:lstStyle/>
          <a:p>
            <a:pPr algn="ctr"/>
            <a:r>
              <a:rPr lang="es-ES_tradnl" sz="2000" dirty="0"/>
              <a:t>Redes y circuitos, intercambio, interacción, movilidad.</a:t>
            </a:r>
          </a:p>
        </p:txBody>
      </p:sp>
      <p:sp>
        <p:nvSpPr>
          <p:cNvPr id="8" name="Flecha abajo 7"/>
          <p:cNvSpPr/>
          <p:nvPr/>
        </p:nvSpPr>
        <p:spPr>
          <a:xfrm>
            <a:off x="1979685" y="3942368"/>
            <a:ext cx="303941" cy="4180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Flecha abajo 8"/>
          <p:cNvSpPr/>
          <p:nvPr/>
        </p:nvSpPr>
        <p:spPr>
          <a:xfrm>
            <a:off x="1972901" y="4760535"/>
            <a:ext cx="303941" cy="4180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8168735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ln>
            <a:solidFill>
              <a:schemeClr val="accent1"/>
            </a:solidFill>
          </a:ln>
        </p:spPr>
        <p:txBody>
          <a:bodyPr/>
          <a:lstStyle/>
          <a:p>
            <a:r>
              <a:rPr lang="es-ES_tradnl" b="0" dirty="0" smtClean="0">
                <a:ln w="18415" cmpd="sng">
                  <a:solidFill>
                    <a:srgbClr val="FFFFFF"/>
                  </a:solidFill>
                  <a:prstDash val="solid"/>
                </a:ln>
                <a:solidFill>
                  <a:schemeClr val="tx2"/>
                </a:solidFill>
                <a:effectLst>
                  <a:outerShdw blurRad="63500" dir="3600000" algn="tl" rotWithShape="0">
                    <a:srgbClr val="000000">
                      <a:alpha val="70000"/>
                    </a:srgbClr>
                  </a:outerShdw>
                </a:effectLst>
              </a:rPr>
              <a:t>2.La gestión de las multitudes</a:t>
            </a:r>
            <a:endParaRPr lang="es-ES" b="0" dirty="0">
              <a:ln w="18415" cmpd="sng">
                <a:solidFill>
                  <a:srgbClr val="FFFFFF"/>
                </a:solidFill>
                <a:prstDash val="solid"/>
              </a:ln>
              <a:solidFill>
                <a:schemeClr val="tx2"/>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49983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513645"/>
            <a:ext cx="4996543" cy="1143000"/>
          </a:xfrm>
        </p:spPr>
        <p:txBody>
          <a:bodyPr>
            <a:noAutofit/>
          </a:bodyPr>
          <a:lstStyle/>
          <a:p>
            <a:r>
              <a:rPr lang="es-ES_tradnl" sz="4000" i="1" dirty="0"/>
              <a:t>La estadística moral y el </a:t>
            </a:r>
            <a:r>
              <a:rPr lang="es-ES_tradnl" sz="4000" i="1" dirty="0" smtClean="0"/>
              <a:t>hombre </a:t>
            </a:r>
            <a:r>
              <a:rPr lang="es-ES_tradnl" sz="4000" i="1" dirty="0" smtClean="0"/>
              <a:t>medio</a:t>
            </a:r>
            <a:endParaRPr lang="es-ES" sz="4000" dirty="0"/>
          </a:p>
        </p:txBody>
      </p:sp>
      <p:sp>
        <p:nvSpPr>
          <p:cNvPr id="4" name="Rectángulo 3"/>
          <p:cNvSpPr/>
          <p:nvPr/>
        </p:nvSpPr>
        <p:spPr>
          <a:xfrm>
            <a:off x="1623844" y="2526781"/>
            <a:ext cx="6191772" cy="1015663"/>
          </a:xfrm>
          <a:prstGeom prst="rect">
            <a:avLst/>
          </a:prstGeom>
          <a:ln>
            <a:solidFill>
              <a:srgbClr val="5D5393"/>
            </a:solidFill>
          </a:ln>
        </p:spPr>
        <p:txBody>
          <a:bodyPr wrap="square">
            <a:spAutoFit/>
          </a:bodyPr>
          <a:lstStyle/>
          <a:p>
            <a:pPr algn="ctr"/>
            <a:r>
              <a:rPr lang="es-ES_tradnl" sz="2000" dirty="0"/>
              <a:t>Las dos últimas décadas del siglo XIX introducen a la problemática de la “sociedad de </a:t>
            </a:r>
            <a:r>
              <a:rPr lang="es-ES_tradnl" sz="2000" dirty="0" smtClean="0"/>
              <a:t>masa</a:t>
            </a:r>
            <a:r>
              <a:rPr lang="es-ES_tradnl" sz="2000" dirty="0"/>
              <a:t>” y de los medios de difusión de masa. </a:t>
            </a:r>
          </a:p>
        </p:txBody>
      </p:sp>
      <p:sp>
        <p:nvSpPr>
          <p:cNvPr id="5" name="Rectángulo 4"/>
          <p:cNvSpPr/>
          <p:nvPr/>
        </p:nvSpPr>
        <p:spPr>
          <a:xfrm>
            <a:off x="-1" y="4427712"/>
            <a:ext cx="2261917" cy="40011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pPr algn="r"/>
            <a:r>
              <a:rPr lang="es-ES_tradnl" sz="2000" dirty="0"/>
              <a:t>Física social </a:t>
            </a:r>
            <a:endParaRPr lang="es-ES" sz="2000" dirty="0"/>
          </a:p>
        </p:txBody>
      </p:sp>
      <p:sp>
        <p:nvSpPr>
          <p:cNvPr id="6" name="Rectángulo 5"/>
          <p:cNvSpPr/>
          <p:nvPr/>
        </p:nvSpPr>
        <p:spPr>
          <a:xfrm>
            <a:off x="2261916" y="4097823"/>
            <a:ext cx="6882084" cy="1015663"/>
          </a:xfrm>
          <a:prstGeom prst="rect">
            <a:avLst/>
          </a:prstGeom>
          <a:ln>
            <a:solidFill>
              <a:srgbClr val="5D5393"/>
            </a:solidFill>
          </a:ln>
        </p:spPr>
        <p:txBody>
          <a:bodyPr wrap="square">
            <a:spAutoFit/>
          </a:bodyPr>
          <a:lstStyle/>
          <a:p>
            <a:r>
              <a:rPr lang="es-ES_tradnl" sz="2000" dirty="0"/>
              <a:t>C</a:t>
            </a:r>
            <a:r>
              <a:rPr lang="es-ES_tradnl" sz="2000" dirty="0" smtClean="0"/>
              <a:t>iencia </a:t>
            </a:r>
            <a:r>
              <a:rPr lang="es-ES_tradnl" sz="2000" dirty="0"/>
              <a:t>cuya unidad de base es el “hombre medio”, a partir del cuan se pueden evaluar patologías, crisis y desequilibrios del orden social. </a:t>
            </a:r>
            <a:endParaRPr lang="es-ES" sz="2000" dirty="0"/>
          </a:p>
        </p:txBody>
      </p:sp>
      <p:pic>
        <p:nvPicPr>
          <p:cNvPr id="3" name="Imagen 2"/>
          <p:cNvPicPr>
            <a:picLocks noChangeAspect="1"/>
          </p:cNvPicPr>
          <p:nvPr/>
        </p:nvPicPr>
        <p:blipFill>
          <a:blip r:embed="rId2"/>
          <a:stretch>
            <a:fillRect/>
          </a:stretch>
        </p:blipFill>
        <p:spPr>
          <a:xfrm>
            <a:off x="5453743" y="313619"/>
            <a:ext cx="3283403" cy="1715843"/>
          </a:xfrm>
          <a:prstGeom prst="rect">
            <a:avLst/>
          </a:prstGeom>
        </p:spPr>
      </p:pic>
      <p:sp>
        <p:nvSpPr>
          <p:cNvPr id="7" name="CuadroTexto 6"/>
          <p:cNvSpPr txBox="1"/>
          <p:nvPr/>
        </p:nvSpPr>
        <p:spPr>
          <a:xfrm>
            <a:off x="8492217" y="2035669"/>
            <a:ext cx="489857" cy="307777"/>
          </a:xfrm>
          <a:prstGeom prst="rect">
            <a:avLst/>
          </a:prstGeom>
          <a:noFill/>
        </p:spPr>
        <p:txBody>
          <a:bodyPr wrap="square" rtlCol="0">
            <a:spAutoFit/>
          </a:bodyPr>
          <a:lstStyle/>
          <a:p>
            <a:r>
              <a:rPr lang="es-MX" sz="1400" dirty="0" smtClean="0"/>
              <a:t>(3)</a:t>
            </a:r>
            <a:endParaRPr lang="es-MX" sz="1400" dirty="0"/>
          </a:p>
        </p:txBody>
      </p:sp>
    </p:spTree>
    <p:extLst>
      <p:ext uri="{BB962C8B-B14F-4D97-AF65-F5344CB8AC3E}">
        <p14:creationId xmlns:p14="http://schemas.microsoft.com/office/powerpoint/2010/main" val="42436667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i="1" dirty="0"/>
              <a:t>Psicología de las multitudes</a:t>
            </a:r>
            <a:r>
              <a:rPr lang="es-ES_tradnl" dirty="0"/>
              <a:t/>
            </a:r>
            <a:br>
              <a:rPr lang="es-ES_tradnl" dirty="0"/>
            </a:br>
            <a:endParaRPr lang="es-ES" dirty="0"/>
          </a:p>
        </p:txBody>
      </p:sp>
      <p:sp>
        <p:nvSpPr>
          <p:cNvPr id="5" name="Rectángulo 4"/>
          <p:cNvSpPr/>
          <p:nvPr/>
        </p:nvSpPr>
        <p:spPr>
          <a:xfrm>
            <a:off x="0" y="2028390"/>
            <a:ext cx="2898291" cy="369332"/>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pPr algn="r"/>
            <a:r>
              <a:rPr lang="es-ES_tradnl" dirty="0"/>
              <a:t>Psicología de las masas </a:t>
            </a:r>
            <a:endParaRPr lang="es-ES" dirty="0"/>
          </a:p>
        </p:txBody>
      </p:sp>
      <p:sp>
        <p:nvSpPr>
          <p:cNvPr id="6" name="Rectángulo 5"/>
          <p:cNvSpPr/>
          <p:nvPr/>
        </p:nvSpPr>
        <p:spPr>
          <a:xfrm>
            <a:off x="2898291" y="1751391"/>
            <a:ext cx="6245709" cy="923330"/>
          </a:xfrm>
          <a:prstGeom prst="rect">
            <a:avLst/>
          </a:prstGeom>
          <a:ln>
            <a:solidFill>
              <a:schemeClr val="accent2"/>
            </a:solidFill>
          </a:ln>
        </p:spPr>
        <p:txBody>
          <a:bodyPr wrap="square">
            <a:spAutoFit/>
          </a:bodyPr>
          <a:lstStyle/>
          <a:p>
            <a:r>
              <a:rPr lang="es-ES_tradnl" dirty="0"/>
              <a:t>E</a:t>
            </a:r>
            <a:r>
              <a:rPr lang="es-ES_tradnl" dirty="0" smtClean="0"/>
              <a:t>l </a:t>
            </a:r>
            <a:r>
              <a:rPr lang="es-ES_tradnl" dirty="0"/>
              <a:t>contagio, la sugestión y la alucinación transforman en autómatas, en sonámbulos a los individuos tomados de la masa. </a:t>
            </a:r>
          </a:p>
        </p:txBody>
      </p:sp>
      <p:sp>
        <p:nvSpPr>
          <p:cNvPr id="7" name="Rectángulo 6"/>
          <p:cNvSpPr/>
          <p:nvPr/>
        </p:nvSpPr>
        <p:spPr>
          <a:xfrm>
            <a:off x="1273629" y="3272125"/>
            <a:ext cx="2514283" cy="400110"/>
          </a:xfrm>
          <a:prstGeom prst="rect">
            <a:avLst/>
          </a:prstGeom>
          <a:ln>
            <a:solidFill>
              <a:srgbClr val="CCAF0A"/>
            </a:solidFill>
          </a:ln>
        </p:spPr>
        <p:txBody>
          <a:bodyPr wrap="square">
            <a:spAutoFit/>
          </a:bodyPr>
          <a:lstStyle/>
          <a:p>
            <a:r>
              <a:rPr lang="es-ES_tradnl" sz="2000" dirty="0"/>
              <a:t>Era de los públicos </a:t>
            </a:r>
            <a:endParaRPr lang="es-ES" sz="2000" dirty="0"/>
          </a:p>
        </p:txBody>
      </p:sp>
      <p:sp>
        <p:nvSpPr>
          <p:cNvPr id="8" name="Rectángulo 7"/>
          <p:cNvSpPr/>
          <p:nvPr/>
        </p:nvSpPr>
        <p:spPr>
          <a:xfrm>
            <a:off x="3962083" y="3264567"/>
            <a:ext cx="4362873" cy="400110"/>
          </a:xfrm>
          <a:prstGeom prst="rect">
            <a:avLst/>
          </a:prstGeom>
          <a:ln>
            <a:solidFill>
              <a:srgbClr val="CCAF0A"/>
            </a:solidFill>
            <a:prstDash val="dash"/>
          </a:ln>
        </p:spPr>
        <p:txBody>
          <a:bodyPr wrap="square">
            <a:spAutoFit/>
          </a:bodyPr>
          <a:lstStyle/>
          <a:p>
            <a:r>
              <a:rPr lang="es-ES_tradnl" sz="2000" dirty="0"/>
              <a:t>progresan con la sociabilidad </a:t>
            </a:r>
            <a:endParaRPr lang="es-ES" sz="2000" dirty="0"/>
          </a:p>
        </p:txBody>
      </p:sp>
      <p:sp>
        <p:nvSpPr>
          <p:cNvPr id="9" name="Rectángulo 8"/>
          <p:cNvSpPr/>
          <p:nvPr/>
        </p:nvSpPr>
        <p:spPr>
          <a:xfrm>
            <a:off x="1552268" y="4269639"/>
            <a:ext cx="7591732" cy="1631216"/>
          </a:xfrm>
          <a:prstGeom prst="rect">
            <a:avLst/>
          </a:prstGeom>
          <a:ln>
            <a:solidFill>
              <a:srgbClr val="CCAF0A"/>
            </a:solidFill>
          </a:ln>
        </p:spPr>
        <p:txBody>
          <a:bodyPr wrap="square">
            <a:spAutoFit/>
          </a:bodyPr>
          <a:lstStyle/>
          <a:p>
            <a:r>
              <a:rPr lang="es-ES_tradnl" sz="2000" dirty="0" smtClean="0"/>
              <a:t>Si </a:t>
            </a:r>
            <a:r>
              <a:rPr lang="es-ES_tradnl" sz="2000" dirty="0"/>
              <a:t>el individuo aislado de la masa abandona su singularidad y se deja sugestionar por los demás, lo hace porque en él existe más la necesidad de estar de acuerdo con ellos que la de oponerse, y por tanto puede que después de todo lo haga por el “amor de ellos” (1921)</a:t>
            </a:r>
          </a:p>
        </p:txBody>
      </p:sp>
      <p:sp>
        <p:nvSpPr>
          <p:cNvPr id="10" name="Rectángulo 9"/>
          <p:cNvSpPr/>
          <p:nvPr/>
        </p:nvSpPr>
        <p:spPr>
          <a:xfrm>
            <a:off x="0" y="4289871"/>
            <a:ext cx="1552268"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pPr algn="r"/>
            <a:r>
              <a:rPr lang="es-ES_tradnl" dirty="0"/>
              <a:t>Freud </a:t>
            </a:r>
            <a:endParaRPr lang="es-ES" dirty="0"/>
          </a:p>
        </p:txBody>
      </p:sp>
    </p:spTree>
    <p:extLst>
      <p:ext uri="{BB962C8B-B14F-4D97-AF65-F5344CB8AC3E}">
        <p14:creationId xmlns:p14="http://schemas.microsoft.com/office/powerpoint/2010/main" val="31554551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74067" y="2050913"/>
            <a:ext cx="2120284" cy="52322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r>
              <a:rPr lang="es-ES_tradnl" sz="2800" dirty="0"/>
              <a:t>Asociación </a:t>
            </a:r>
            <a:endParaRPr lang="es-ES" sz="2800" dirty="0"/>
          </a:p>
        </p:txBody>
      </p:sp>
      <p:sp>
        <p:nvSpPr>
          <p:cNvPr id="5" name="Rectángulo 4"/>
          <p:cNvSpPr/>
          <p:nvPr/>
        </p:nvSpPr>
        <p:spPr>
          <a:xfrm>
            <a:off x="2937301" y="1953209"/>
            <a:ext cx="5844412" cy="830997"/>
          </a:xfrm>
          <a:prstGeom prst="rect">
            <a:avLst/>
          </a:prstGeom>
          <a:ln>
            <a:solidFill>
              <a:srgbClr val="5D5393"/>
            </a:solidFill>
          </a:ln>
        </p:spPr>
        <p:txBody>
          <a:bodyPr wrap="square">
            <a:spAutoFit/>
          </a:bodyPr>
          <a:lstStyle/>
          <a:p>
            <a:pPr algn="ctr"/>
            <a:r>
              <a:rPr lang="es-ES_tradnl" sz="2400" dirty="0"/>
              <a:t>C</a:t>
            </a:r>
            <a:r>
              <a:rPr lang="es-ES_tradnl" sz="2400" dirty="0" smtClean="0"/>
              <a:t>apacidad </a:t>
            </a:r>
            <a:r>
              <a:rPr lang="es-ES_tradnl" sz="2400" dirty="0"/>
              <a:t>del </a:t>
            </a:r>
            <a:r>
              <a:rPr lang="es-ES_tradnl" sz="2400" dirty="0" smtClean="0"/>
              <a:t>individuo </a:t>
            </a:r>
            <a:r>
              <a:rPr lang="es-ES_tradnl" sz="2400" dirty="0"/>
              <a:t>para asociar lo que está disjunto, disociado.</a:t>
            </a:r>
          </a:p>
        </p:txBody>
      </p:sp>
      <p:sp>
        <p:nvSpPr>
          <p:cNvPr id="6" name="Rectángulo 5"/>
          <p:cNvSpPr/>
          <p:nvPr/>
        </p:nvSpPr>
        <p:spPr>
          <a:xfrm>
            <a:off x="474067" y="4187289"/>
            <a:ext cx="2120284" cy="52322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r>
              <a:rPr lang="es-ES_tradnl" sz="2800" dirty="0"/>
              <a:t>Disociación </a:t>
            </a:r>
            <a:endParaRPr lang="es-ES" sz="2800" dirty="0"/>
          </a:p>
        </p:txBody>
      </p:sp>
      <p:sp>
        <p:nvSpPr>
          <p:cNvPr id="7" name="Rectángulo 6"/>
          <p:cNvSpPr/>
          <p:nvPr/>
        </p:nvSpPr>
        <p:spPr>
          <a:xfrm>
            <a:off x="2937301" y="4080333"/>
            <a:ext cx="5844412" cy="830997"/>
          </a:xfrm>
          <a:prstGeom prst="rect">
            <a:avLst/>
          </a:prstGeom>
          <a:ln>
            <a:solidFill>
              <a:srgbClr val="5D5393"/>
            </a:solidFill>
          </a:ln>
        </p:spPr>
        <p:txBody>
          <a:bodyPr wrap="square">
            <a:spAutoFit/>
          </a:bodyPr>
          <a:lstStyle/>
          <a:p>
            <a:r>
              <a:rPr lang="es-ES_tradnl" sz="2400" dirty="0"/>
              <a:t>Capacidad de desunir y que le permite acceder a otro orden de significación. </a:t>
            </a:r>
          </a:p>
        </p:txBody>
      </p:sp>
    </p:spTree>
    <p:extLst>
      <p:ext uri="{BB962C8B-B14F-4D97-AF65-F5344CB8AC3E}">
        <p14:creationId xmlns:p14="http://schemas.microsoft.com/office/powerpoint/2010/main" val="17704099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50758" y="256264"/>
            <a:ext cx="5571231" cy="1116106"/>
          </a:xfrm>
        </p:spPr>
        <p:txBody>
          <a:bodyPr anchor="ctr"/>
          <a:lstStyle/>
          <a:p>
            <a:r>
              <a:rPr lang="es-ES" dirty="0" smtClean="0"/>
              <a:t>Recordemos que…</a:t>
            </a:r>
            <a:endParaRPr lang="es-ES" dirty="0"/>
          </a:p>
        </p:txBody>
      </p:sp>
      <p:sp>
        <p:nvSpPr>
          <p:cNvPr id="3" name="Marcador de contenido 2"/>
          <p:cNvSpPr>
            <a:spLocks noGrp="1"/>
          </p:cNvSpPr>
          <p:nvPr>
            <p:ph idx="1"/>
          </p:nvPr>
        </p:nvSpPr>
        <p:spPr/>
        <p:txBody>
          <a:bodyPr>
            <a:normAutofit fontScale="92500" lnSpcReduction="10000"/>
          </a:bodyPr>
          <a:lstStyle/>
          <a:p>
            <a:endParaRPr lang="es-ES" dirty="0" smtClean="0"/>
          </a:p>
          <a:p>
            <a:r>
              <a:rPr lang="es-MX" dirty="0" smtClean="0">
                <a:solidFill>
                  <a:srgbClr val="595959"/>
                </a:solidFill>
              </a:rPr>
              <a:t>Algunos de los primeros diálogos interdisciplinarios que ha sostenido la disciplina científica de la Comunicación han sido con:</a:t>
            </a:r>
          </a:p>
          <a:p>
            <a:endParaRPr lang="es-MX" dirty="0">
              <a:solidFill>
                <a:srgbClr val="595959"/>
              </a:solidFill>
            </a:endParaRPr>
          </a:p>
          <a:p>
            <a:pPr lvl="1"/>
            <a:r>
              <a:rPr lang="es-ES" dirty="0" smtClean="0"/>
              <a:t>Las Ciencias Naturales, como la Biología, de la que se han adaptado términos como “organismo” para el estudio de la organización social y la Comunicación.</a:t>
            </a:r>
          </a:p>
          <a:p>
            <a:pPr lvl="1"/>
            <a:r>
              <a:rPr lang="es-ES" dirty="0" smtClean="0"/>
              <a:t>La economía y las nociones de intercambio y las divisiones del trabajo incluyendo el cognitivo.</a:t>
            </a:r>
          </a:p>
          <a:p>
            <a:pPr lvl="1"/>
            <a:r>
              <a:rPr lang="es-ES" dirty="0" smtClean="0"/>
              <a:t>La Filosofía y la Historia, para comprender el devenir humano y sus impulsos gregarios y los cambios de largo plazo en los que incide la comunicación.</a:t>
            </a:r>
          </a:p>
          <a:p>
            <a:pPr lvl="1"/>
            <a:r>
              <a:rPr lang="es-ES" dirty="0" smtClean="0"/>
              <a:t>La Psicología y herramientas como la Estadística para estudiar el fenómeno de las multitudes y la asociación y disociación.</a:t>
            </a:r>
          </a:p>
          <a:p>
            <a:pPr lvl="1"/>
            <a:endParaRPr lang="es-ES" dirty="0"/>
          </a:p>
          <a:p>
            <a:endParaRPr lang="es-ES" dirty="0" smtClean="0">
              <a:solidFill>
                <a:schemeClr val="accent1"/>
              </a:solidFill>
            </a:endParaRPr>
          </a:p>
        </p:txBody>
      </p:sp>
      <p:sp>
        <p:nvSpPr>
          <p:cNvPr id="4" name="CuadroTexto 3"/>
          <p:cNvSpPr txBox="1"/>
          <p:nvPr/>
        </p:nvSpPr>
        <p:spPr>
          <a:xfrm>
            <a:off x="252122" y="349649"/>
            <a:ext cx="1009168" cy="830997"/>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pPr algn="ctr"/>
            <a:r>
              <a:rPr lang="es-ES" sz="2400" dirty="0" smtClean="0"/>
              <a:t>Pausa</a:t>
            </a:r>
          </a:p>
          <a:p>
            <a:pPr algn="ctr"/>
            <a:r>
              <a:rPr lang="es-ES" sz="2400" dirty="0" smtClean="0"/>
              <a:t>#1</a:t>
            </a:r>
          </a:p>
        </p:txBody>
      </p:sp>
    </p:spTree>
    <p:extLst>
      <p:ext uri="{BB962C8B-B14F-4D97-AF65-F5344CB8AC3E}">
        <p14:creationId xmlns:p14="http://schemas.microsoft.com/office/powerpoint/2010/main" val="28096137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3200" dirty="0" smtClean="0"/>
              <a:t>Actividad de aprendizaje sugerida</a:t>
            </a:r>
            <a:endParaRPr lang="es-ES" sz="3200" dirty="0"/>
          </a:p>
        </p:txBody>
      </p:sp>
      <p:sp>
        <p:nvSpPr>
          <p:cNvPr id="3" name="Marcador de contenido 2"/>
          <p:cNvSpPr>
            <a:spLocks noGrp="1"/>
          </p:cNvSpPr>
          <p:nvPr>
            <p:ph idx="1"/>
          </p:nvPr>
        </p:nvSpPr>
        <p:spPr>
          <a:xfrm>
            <a:off x="777157" y="1828129"/>
            <a:ext cx="7556313" cy="3596640"/>
          </a:xfrm>
        </p:spPr>
        <p:txBody>
          <a:bodyPr>
            <a:noAutofit/>
          </a:bodyPr>
          <a:lstStyle/>
          <a:p>
            <a:pPr marL="457200" indent="-457200" algn="just">
              <a:buFont typeface="+mj-lt"/>
              <a:buAutoNum type="arabicPeriod"/>
            </a:pPr>
            <a:r>
              <a:rPr lang="es-ES" sz="1800" dirty="0" smtClean="0"/>
              <a:t>En equipos de tres integrantes, busquen en la biblioteca o bases de datos de la biblioteca digital 10 trabajos de investigación en Comunicación. </a:t>
            </a:r>
            <a:r>
              <a:rPr lang="es-ES" sz="1800" dirty="0" smtClean="0"/>
              <a:t>Identifiquen en los marcos teóricos, hipótesis o preguntas de investigación y la metodología de esas tesis lo siguiente:</a:t>
            </a:r>
          </a:p>
          <a:p>
            <a:pPr marL="0" indent="0" algn="just">
              <a:buNone/>
            </a:pPr>
            <a:endParaRPr lang="es-ES" sz="1800" dirty="0" smtClean="0"/>
          </a:p>
          <a:p>
            <a:pPr marL="571500" lvl="1" indent="-342900" algn="just">
              <a:buFont typeface="+mj-lt"/>
              <a:buAutoNum type="alphaLcParenR"/>
            </a:pPr>
            <a:r>
              <a:rPr lang="es-ES" sz="1600" dirty="0" smtClean="0"/>
              <a:t>Con cuál otro campo de conocimiento, de los mencionados hasta ahora se relaciona el objeto de estudio de la investigación, o lo influye.</a:t>
            </a:r>
          </a:p>
          <a:p>
            <a:pPr marL="571500" lvl="1" indent="-342900" algn="just">
              <a:buFont typeface="+mj-lt"/>
              <a:buAutoNum type="alphaLcParenR"/>
            </a:pPr>
            <a:r>
              <a:rPr lang="es-ES" sz="1600" dirty="0" smtClean="0"/>
              <a:t>Cuáles conceptos consideras que son específicos de la disciplina de la Comunicación y cuáles pueden identificar como provenientes de otras ciencias.</a:t>
            </a:r>
          </a:p>
          <a:p>
            <a:pPr marL="228600" lvl="1" indent="0" algn="just">
              <a:buNone/>
            </a:pPr>
            <a:endParaRPr lang="es-ES" sz="1600" dirty="0"/>
          </a:p>
          <a:p>
            <a:pPr marL="457200" indent="-457200" algn="just">
              <a:buFont typeface="+mj-lt"/>
              <a:buAutoNum type="arabicPeriod" startAt="2"/>
            </a:pPr>
            <a:r>
              <a:rPr lang="es-ES" sz="1800" dirty="0" smtClean="0"/>
              <a:t>Elaboren un mapa conce</a:t>
            </a:r>
            <a:r>
              <a:rPr lang="es-ES" sz="1800" dirty="0" smtClean="0"/>
              <a:t>ptual identificando y conectando los conceptos que han enriquecido los estudios sobre Comunicación que consultaron y que se relacionaron con ciencias como la Economía o la Psicología</a:t>
            </a:r>
            <a:r>
              <a:rPr lang="es-ES" sz="1800" dirty="0" smtClean="0"/>
              <a:t>. </a:t>
            </a:r>
            <a:endParaRPr lang="es-ES" sz="1800" dirty="0"/>
          </a:p>
        </p:txBody>
      </p:sp>
    </p:spTree>
    <p:extLst>
      <p:ext uri="{BB962C8B-B14F-4D97-AF65-F5344CB8AC3E}">
        <p14:creationId xmlns:p14="http://schemas.microsoft.com/office/powerpoint/2010/main" val="20296847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3200" dirty="0" smtClean="0"/>
              <a:t>Propósitos de la Unidad de Aprendizaje</a:t>
            </a:r>
            <a:endParaRPr lang="es-ES" sz="3200" dirty="0"/>
          </a:p>
        </p:txBody>
      </p:sp>
      <p:sp>
        <p:nvSpPr>
          <p:cNvPr id="3" name="Marcador de contenido 2"/>
          <p:cNvSpPr>
            <a:spLocks noGrp="1"/>
          </p:cNvSpPr>
          <p:nvPr>
            <p:ph idx="1"/>
          </p:nvPr>
        </p:nvSpPr>
        <p:spPr>
          <a:xfrm>
            <a:off x="498474" y="2174241"/>
            <a:ext cx="7556313" cy="3749040"/>
          </a:xfrm>
        </p:spPr>
        <p:txBody>
          <a:bodyPr>
            <a:normAutofit fontScale="92500" lnSpcReduction="20000"/>
          </a:bodyPr>
          <a:lstStyle/>
          <a:p>
            <a:pPr marL="0" indent="0" algn="just">
              <a:buNone/>
            </a:pPr>
            <a:endParaRPr lang="es-MX" dirty="0"/>
          </a:p>
          <a:p>
            <a:pPr algn="just"/>
            <a:r>
              <a:rPr lang="es-MX" dirty="0" smtClean="0"/>
              <a:t>En la Unidad de Aprendizaje se </a:t>
            </a:r>
            <a:r>
              <a:rPr lang="es-MX" dirty="0"/>
              <a:t>propone un acercamiento sistemático y conciso a las definiciones respecto de los elementos, procesos, tipos y niveles de la Comunicación en un primer </a:t>
            </a:r>
            <a:r>
              <a:rPr lang="es-MX" dirty="0" smtClean="0"/>
              <a:t>momento.</a:t>
            </a:r>
          </a:p>
          <a:p>
            <a:pPr algn="just"/>
            <a:endParaRPr lang="es-MX" dirty="0"/>
          </a:p>
          <a:p>
            <a:pPr algn="just"/>
            <a:r>
              <a:rPr lang="es-MX" dirty="0" smtClean="0"/>
              <a:t>En </a:t>
            </a:r>
            <a:r>
              <a:rPr lang="es-MX" dirty="0"/>
              <a:t>un segundo momento se estudiará al paradigma fundacional de la Ciencia de la Comunicación: el funcionalismo norteamericano, cuyos modelos sentarían los precedentes de los desarrollos teóricos y metodológicos posteriores, y de los que se analizarán sus potenciales aplicaciones, así como sus limitantes frente a los fenómenos comunicacionales emergentes, así como sus implicaciones epistemológicas tanto en el plano académico como profesional</a:t>
            </a:r>
            <a:r>
              <a:rPr lang="es-MX" dirty="0" smtClean="0"/>
              <a:t>.</a:t>
            </a:r>
            <a:endParaRPr lang="es-MX" dirty="0"/>
          </a:p>
        </p:txBody>
      </p:sp>
    </p:spTree>
    <p:extLst>
      <p:ext uri="{BB962C8B-B14F-4D97-AF65-F5344CB8AC3E}">
        <p14:creationId xmlns:p14="http://schemas.microsoft.com/office/powerpoint/2010/main" val="27348640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a:bodyPr>
          <a:lstStyle/>
          <a:p>
            <a:r>
              <a:rPr lang="es-ES_tradnl" dirty="0" smtClean="0">
                <a:effectLst/>
              </a:rPr>
              <a:t>II.</a:t>
            </a:r>
            <a:r>
              <a:rPr lang="es-ES_tradnl" dirty="0">
                <a:effectLst/>
              </a:rPr>
              <a:t> </a:t>
            </a:r>
            <a:r>
              <a:rPr lang="es-ES_tradnl" dirty="0" smtClean="0">
                <a:effectLst/>
              </a:rPr>
              <a:t>Los </a:t>
            </a:r>
            <a:r>
              <a:rPr lang="es-ES_tradnl" dirty="0">
                <a:effectLst/>
              </a:rPr>
              <a:t>empirismos del Nuevo Mundo </a:t>
            </a:r>
            <a:br>
              <a:rPr lang="es-ES_tradnl" dirty="0">
                <a:effectLst/>
              </a:rPr>
            </a:br>
            <a:endParaRPr lang="es-ES" dirty="0"/>
          </a:p>
        </p:txBody>
      </p:sp>
    </p:spTree>
    <p:extLst>
      <p:ext uri="{BB962C8B-B14F-4D97-AF65-F5344CB8AC3E}">
        <p14:creationId xmlns:p14="http://schemas.microsoft.com/office/powerpoint/2010/main" val="21284672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87778" y="1765013"/>
            <a:ext cx="7118962" cy="1826363"/>
          </a:xfrm>
          <a:ln>
            <a:solidFill>
              <a:schemeClr val="accent1"/>
            </a:solidFill>
          </a:ln>
        </p:spPr>
        <p:txBody>
          <a:bodyPr>
            <a:normAutofit fontScale="90000"/>
          </a:bodyPr>
          <a:lstStyle/>
          <a:p>
            <a:r>
              <a:rPr lang="es-ES_tradnl" b="0" dirty="0">
                <a:ln w="18415" cmpd="sng">
                  <a:solidFill>
                    <a:srgbClr val="FFFFFF"/>
                  </a:solidFill>
                  <a:prstDash val="solid"/>
                </a:ln>
                <a:solidFill>
                  <a:schemeClr val="tx2"/>
                </a:solidFill>
                <a:effectLst>
                  <a:outerShdw blurRad="63500" dir="3600000" algn="tl" rotWithShape="0">
                    <a:srgbClr val="000000">
                      <a:alpha val="70000"/>
                    </a:srgbClr>
                  </a:outerShdw>
                </a:effectLst>
              </a:rPr>
              <a:t>1</a:t>
            </a:r>
            <a:r>
              <a:rPr lang="es-ES_tradnl" b="0" dirty="0" smtClean="0">
                <a:ln w="18415" cmpd="sng">
                  <a:solidFill>
                    <a:srgbClr val="FFFFFF"/>
                  </a:solidFill>
                  <a:prstDash val="solid"/>
                </a:ln>
                <a:solidFill>
                  <a:schemeClr val="tx2"/>
                </a:solidFill>
                <a:effectLst>
                  <a:outerShdw blurRad="63500" dir="3600000" algn="tl" rotWithShape="0">
                    <a:srgbClr val="000000">
                      <a:alpha val="70000"/>
                    </a:srgbClr>
                  </a:outerShdw>
                </a:effectLst>
              </a:rPr>
              <a:t>.La Escuela de Chicago y la ecología humana</a:t>
            </a:r>
            <a:endParaRPr lang="es-ES" b="0" dirty="0">
              <a:ln w="18415" cmpd="sng">
                <a:solidFill>
                  <a:srgbClr val="FFFFFF"/>
                </a:solidFill>
                <a:prstDash val="solid"/>
              </a:ln>
              <a:solidFill>
                <a:schemeClr val="tx2"/>
              </a:solidFill>
              <a:effectLst>
                <a:outerShdw blurRad="63500" dir="3600000" algn="tl" rotWithShape="0">
                  <a:srgbClr val="000000">
                    <a:alpha val="70000"/>
                  </a:srgbClr>
                </a:outerShdw>
              </a:effectLst>
            </a:endParaRPr>
          </a:p>
        </p:txBody>
      </p:sp>
      <p:sp>
        <p:nvSpPr>
          <p:cNvPr id="3" name="Rectángulo 2"/>
          <p:cNvSpPr/>
          <p:nvPr/>
        </p:nvSpPr>
        <p:spPr>
          <a:xfrm>
            <a:off x="1600691" y="3927188"/>
            <a:ext cx="7292937" cy="369332"/>
          </a:xfrm>
          <a:prstGeom prst="rect">
            <a:avLst/>
          </a:prstGeom>
        </p:spPr>
        <p:txBody>
          <a:bodyPr wrap="square">
            <a:spAutoFit/>
          </a:bodyPr>
          <a:lstStyle/>
          <a:p>
            <a:r>
              <a:rPr lang="es-ES_tradnl" dirty="0"/>
              <a:t>Escuela de Chicago centro de la comunicación como ciencia social. </a:t>
            </a:r>
          </a:p>
        </p:txBody>
      </p:sp>
      <p:sp>
        <p:nvSpPr>
          <p:cNvPr id="4" name="Rectángulo 3"/>
          <p:cNvSpPr/>
          <p:nvPr/>
        </p:nvSpPr>
        <p:spPr>
          <a:xfrm>
            <a:off x="1600691" y="4312528"/>
            <a:ext cx="5518762" cy="369332"/>
          </a:xfrm>
          <a:prstGeom prst="rect">
            <a:avLst/>
          </a:prstGeom>
        </p:spPr>
        <p:txBody>
          <a:bodyPr wrap="square">
            <a:spAutoFit/>
          </a:bodyPr>
          <a:lstStyle/>
          <a:p>
            <a:r>
              <a:rPr lang="es-ES_tradnl" dirty="0"/>
              <a:t>1910-  finales de la Segunda Guerra </a:t>
            </a:r>
            <a:r>
              <a:rPr lang="es-ES_tradnl" dirty="0" smtClean="0"/>
              <a:t>Mundial</a:t>
            </a:r>
            <a:endParaRPr lang="es-ES_tradnl" dirty="0"/>
          </a:p>
        </p:txBody>
      </p:sp>
    </p:spTree>
    <p:extLst>
      <p:ext uri="{BB962C8B-B14F-4D97-AF65-F5344CB8AC3E}">
        <p14:creationId xmlns:p14="http://schemas.microsoft.com/office/powerpoint/2010/main" val="20435681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0" y="221620"/>
            <a:ext cx="7772400" cy="1609344"/>
          </a:xfrm>
        </p:spPr>
        <p:txBody>
          <a:bodyPr>
            <a:normAutofit/>
          </a:bodyPr>
          <a:lstStyle/>
          <a:p>
            <a:r>
              <a:rPr lang="es-ES_tradnl" sz="3200" i="1" dirty="0"/>
              <a:t>La ciudad como “espectroscopio de la sociedad</a:t>
            </a:r>
            <a:r>
              <a:rPr lang="es-ES_tradnl" sz="3200" i="1" dirty="0" smtClean="0"/>
              <a:t>”</a:t>
            </a:r>
            <a:endParaRPr lang="es-ES" sz="3200" dirty="0"/>
          </a:p>
        </p:txBody>
      </p:sp>
      <p:sp>
        <p:nvSpPr>
          <p:cNvPr id="4" name="Rectángulo 3"/>
          <p:cNvSpPr/>
          <p:nvPr/>
        </p:nvSpPr>
        <p:spPr>
          <a:xfrm>
            <a:off x="0" y="2461255"/>
            <a:ext cx="3136762" cy="46166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pPr algn="r"/>
            <a:r>
              <a:rPr lang="es-ES_tradnl" sz="2400" dirty="0"/>
              <a:t>Robert </a:t>
            </a:r>
            <a:r>
              <a:rPr lang="es-ES_tradnl" sz="2400" dirty="0" err="1"/>
              <a:t>Ezra</a:t>
            </a:r>
            <a:r>
              <a:rPr lang="es-ES_tradnl" sz="2400" dirty="0"/>
              <a:t> Park </a:t>
            </a:r>
            <a:endParaRPr lang="es-ES" sz="2400" dirty="0"/>
          </a:p>
        </p:txBody>
      </p:sp>
      <p:sp>
        <p:nvSpPr>
          <p:cNvPr id="5" name="Rectángulo 4"/>
          <p:cNvSpPr/>
          <p:nvPr/>
        </p:nvSpPr>
        <p:spPr>
          <a:xfrm>
            <a:off x="3136762" y="2047356"/>
            <a:ext cx="6007238" cy="1323439"/>
          </a:xfrm>
          <a:prstGeom prst="rect">
            <a:avLst/>
          </a:prstGeom>
          <a:ln>
            <a:solidFill>
              <a:srgbClr val="5D5393"/>
            </a:solidFill>
          </a:ln>
        </p:spPr>
        <p:txBody>
          <a:bodyPr wrap="square">
            <a:spAutoFit/>
          </a:bodyPr>
          <a:lstStyle/>
          <a:p>
            <a:r>
              <a:rPr lang="es-ES_tradnl" sz="2000" dirty="0" smtClean="0"/>
              <a:t>“La </a:t>
            </a:r>
            <a:r>
              <a:rPr lang="es-ES_tradnl" sz="2000" dirty="0"/>
              <a:t>masa y el público</a:t>
            </a:r>
            <a:r>
              <a:rPr lang="es-ES_tradnl" sz="2000" dirty="0" smtClean="0"/>
              <a:t>”: ciudad </a:t>
            </a:r>
            <a:r>
              <a:rPr lang="es-ES_tradnl" sz="2000" dirty="0"/>
              <a:t>como laboratorio social, con sus signos de desorganización, marginalidad, aculturación, asimilación; la ciudad como lugar de la “movilidad”</a:t>
            </a:r>
          </a:p>
        </p:txBody>
      </p:sp>
      <p:sp>
        <p:nvSpPr>
          <p:cNvPr id="6" name="Rectángulo 5"/>
          <p:cNvSpPr/>
          <p:nvPr/>
        </p:nvSpPr>
        <p:spPr>
          <a:xfrm>
            <a:off x="274676" y="4829239"/>
            <a:ext cx="1758715" cy="46166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a:spAutoFit/>
          </a:bodyPr>
          <a:lstStyle/>
          <a:p>
            <a:r>
              <a:rPr lang="es-ES_tradnl" sz="2400" dirty="0"/>
              <a:t>Comunidad </a:t>
            </a:r>
            <a:endParaRPr lang="es-ES" sz="2400" dirty="0"/>
          </a:p>
        </p:txBody>
      </p:sp>
      <p:sp>
        <p:nvSpPr>
          <p:cNvPr id="7" name="Rectángulo 6"/>
          <p:cNvSpPr/>
          <p:nvPr/>
        </p:nvSpPr>
        <p:spPr>
          <a:xfrm>
            <a:off x="2568795" y="3645983"/>
            <a:ext cx="5214889" cy="461665"/>
          </a:xfrm>
          <a:prstGeom prst="rect">
            <a:avLst/>
          </a:prstGeom>
        </p:spPr>
        <p:txBody>
          <a:bodyPr wrap="none">
            <a:spAutoFit/>
          </a:bodyPr>
          <a:lstStyle/>
          <a:p>
            <a:pPr lvl="0"/>
            <a:r>
              <a:rPr lang="es-ES_tradnl" sz="2400" dirty="0"/>
              <a:t>Población organizada en un territorio</a:t>
            </a:r>
          </a:p>
        </p:txBody>
      </p:sp>
      <p:sp>
        <p:nvSpPr>
          <p:cNvPr id="8" name="Rectángulo 7"/>
          <p:cNvSpPr/>
          <p:nvPr/>
        </p:nvSpPr>
        <p:spPr>
          <a:xfrm>
            <a:off x="2568795" y="4307929"/>
            <a:ext cx="5678194" cy="830997"/>
          </a:xfrm>
          <a:prstGeom prst="rect">
            <a:avLst/>
          </a:prstGeom>
        </p:spPr>
        <p:txBody>
          <a:bodyPr wrap="square">
            <a:spAutoFit/>
          </a:bodyPr>
          <a:lstStyle/>
          <a:p>
            <a:pPr lvl="0"/>
            <a:r>
              <a:rPr lang="es-ES_tradnl" sz="2400" dirty="0"/>
              <a:t>Población más o menos enraizada en un territorio</a:t>
            </a:r>
          </a:p>
        </p:txBody>
      </p:sp>
      <p:sp>
        <p:nvSpPr>
          <p:cNvPr id="9" name="Rectángulo 8"/>
          <p:cNvSpPr/>
          <p:nvPr/>
        </p:nvSpPr>
        <p:spPr>
          <a:xfrm>
            <a:off x="2568795" y="5170621"/>
            <a:ext cx="5483437" cy="1200328"/>
          </a:xfrm>
          <a:prstGeom prst="rect">
            <a:avLst/>
          </a:prstGeom>
        </p:spPr>
        <p:txBody>
          <a:bodyPr wrap="square">
            <a:spAutoFit/>
          </a:bodyPr>
          <a:lstStyle/>
          <a:p>
            <a:pPr lvl="0"/>
            <a:r>
              <a:rPr lang="es-ES_tradnl" sz="2400" dirty="0"/>
              <a:t>Miembros viven en una relación de interdependencia mutua de carácter simbiótico. </a:t>
            </a:r>
          </a:p>
        </p:txBody>
      </p:sp>
      <p:sp>
        <p:nvSpPr>
          <p:cNvPr id="10" name="Abrir llave 9"/>
          <p:cNvSpPr/>
          <p:nvPr/>
        </p:nvSpPr>
        <p:spPr>
          <a:xfrm>
            <a:off x="2116730" y="3645983"/>
            <a:ext cx="260520" cy="2823923"/>
          </a:xfrm>
          <a:prstGeom prst="leftBrace">
            <a:avLst/>
          </a:prstGeom>
          <a:ln w="38100" cmpd="sng">
            <a:solidFill>
              <a:srgbClr val="5D5393"/>
            </a:solidFill>
          </a:ln>
        </p:spPr>
        <p:style>
          <a:lnRef idx="1">
            <a:schemeClr val="accent3"/>
          </a:lnRef>
          <a:fillRef idx="0">
            <a:schemeClr val="accent3"/>
          </a:fillRef>
          <a:effectRef idx="0">
            <a:schemeClr val="accent3"/>
          </a:effectRef>
          <a:fontRef idx="minor">
            <a:schemeClr val="tx1"/>
          </a:fontRef>
        </p:style>
        <p:txBody>
          <a:bodyPr rtlCol="0" anchor="ctr"/>
          <a:lstStyle/>
          <a:p>
            <a:pPr algn="ctr"/>
            <a:endParaRPr lang="es-ES"/>
          </a:p>
        </p:txBody>
      </p:sp>
    </p:spTree>
    <p:extLst>
      <p:ext uri="{BB962C8B-B14F-4D97-AF65-F5344CB8AC3E}">
        <p14:creationId xmlns:p14="http://schemas.microsoft.com/office/powerpoint/2010/main" val="20728480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029985" y="866967"/>
            <a:ext cx="2870798" cy="4616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spAutoFit/>
          </a:bodyPr>
          <a:lstStyle/>
          <a:p>
            <a:r>
              <a:rPr lang="es-ES_tradnl" sz="2400" dirty="0"/>
              <a:t>Economía biológica </a:t>
            </a:r>
            <a:endParaRPr lang="es-ES" sz="2400" dirty="0"/>
          </a:p>
        </p:txBody>
      </p:sp>
      <p:sp>
        <p:nvSpPr>
          <p:cNvPr id="5" name="Rectángulo 4"/>
          <p:cNvSpPr/>
          <p:nvPr/>
        </p:nvSpPr>
        <p:spPr>
          <a:xfrm>
            <a:off x="5183155" y="866967"/>
            <a:ext cx="2580153" cy="4616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spAutoFit/>
          </a:bodyPr>
          <a:lstStyle/>
          <a:p>
            <a:r>
              <a:rPr lang="es-ES_tradnl" sz="2400" dirty="0"/>
              <a:t>E</a:t>
            </a:r>
            <a:r>
              <a:rPr lang="es-ES_tradnl" sz="2400" dirty="0" smtClean="0"/>
              <a:t>cología </a:t>
            </a:r>
            <a:r>
              <a:rPr lang="es-ES_tradnl" sz="2400" dirty="0"/>
              <a:t>humana </a:t>
            </a:r>
            <a:endParaRPr lang="es-ES" sz="2400" dirty="0"/>
          </a:p>
        </p:txBody>
      </p:sp>
      <p:sp>
        <p:nvSpPr>
          <p:cNvPr id="6" name="Igual 5"/>
          <p:cNvSpPr/>
          <p:nvPr/>
        </p:nvSpPr>
        <p:spPr>
          <a:xfrm>
            <a:off x="4255168" y="866967"/>
            <a:ext cx="673012" cy="461665"/>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7" name="Rectángulo 6"/>
          <p:cNvSpPr/>
          <p:nvPr/>
        </p:nvSpPr>
        <p:spPr>
          <a:xfrm>
            <a:off x="379924" y="1499212"/>
            <a:ext cx="8608035" cy="461665"/>
          </a:xfrm>
          <a:prstGeom prst="rect">
            <a:avLst/>
          </a:prstGeom>
        </p:spPr>
        <p:txBody>
          <a:bodyPr wrap="square">
            <a:spAutoFit/>
          </a:bodyPr>
          <a:lstStyle/>
          <a:p>
            <a:r>
              <a:rPr lang="es-ES_tradnl" sz="2400" dirty="0"/>
              <a:t>La </a:t>
            </a:r>
            <a:r>
              <a:rPr lang="es-ES_tradnl" sz="2400" dirty="0" smtClean="0"/>
              <a:t>lucha </a:t>
            </a:r>
            <a:r>
              <a:rPr lang="es-ES_tradnl" sz="2400" dirty="0"/>
              <a:t>por el espacio rige las relaciones interindividuales </a:t>
            </a:r>
            <a:endParaRPr lang="es-ES" sz="2400" dirty="0"/>
          </a:p>
        </p:txBody>
      </p:sp>
      <p:sp>
        <p:nvSpPr>
          <p:cNvPr id="8" name="Rectángulo 7"/>
          <p:cNvSpPr/>
          <p:nvPr/>
        </p:nvSpPr>
        <p:spPr>
          <a:xfrm>
            <a:off x="597026" y="2690336"/>
            <a:ext cx="7783052" cy="1569660"/>
          </a:xfrm>
          <a:prstGeom prst="rect">
            <a:avLst/>
          </a:prstGeom>
          <a:ln>
            <a:solidFill>
              <a:schemeClr val="accent1"/>
            </a:solidFill>
          </a:ln>
        </p:spPr>
        <p:txBody>
          <a:bodyPr wrap="square">
            <a:spAutoFit/>
          </a:bodyPr>
          <a:lstStyle/>
          <a:p>
            <a:pPr algn="ctr"/>
            <a:r>
              <a:rPr lang="es-ES_tradnl" sz="2400" dirty="0"/>
              <a:t>Competición y división del trabajo conducen a formas no planificadas de cooperación competitiva, que constituyen las relaciones simbióticas o el nivel “biótico de las organización humana” </a:t>
            </a:r>
          </a:p>
        </p:txBody>
      </p:sp>
      <p:pic>
        <p:nvPicPr>
          <p:cNvPr id="2" name="Imagen 1"/>
          <p:cNvPicPr>
            <a:picLocks noChangeAspect="1"/>
          </p:cNvPicPr>
          <p:nvPr/>
        </p:nvPicPr>
        <p:blipFill>
          <a:blip r:embed="rId2"/>
          <a:stretch>
            <a:fillRect/>
          </a:stretch>
        </p:blipFill>
        <p:spPr>
          <a:xfrm>
            <a:off x="1043283" y="4544786"/>
            <a:ext cx="2857500" cy="1600200"/>
          </a:xfrm>
          <a:prstGeom prst="rect">
            <a:avLst/>
          </a:prstGeom>
        </p:spPr>
      </p:pic>
      <p:pic>
        <p:nvPicPr>
          <p:cNvPr id="3" name="Imagen 2"/>
          <p:cNvPicPr>
            <a:picLocks noChangeAspect="1"/>
          </p:cNvPicPr>
          <p:nvPr/>
        </p:nvPicPr>
        <p:blipFill>
          <a:blip r:embed="rId3"/>
          <a:stretch>
            <a:fillRect/>
          </a:stretch>
        </p:blipFill>
        <p:spPr>
          <a:xfrm>
            <a:off x="5183155" y="4473348"/>
            <a:ext cx="2619375" cy="1743075"/>
          </a:xfrm>
          <a:prstGeom prst="rect">
            <a:avLst/>
          </a:prstGeom>
        </p:spPr>
      </p:pic>
      <p:sp>
        <p:nvSpPr>
          <p:cNvPr id="9" name="CuadroTexto 8"/>
          <p:cNvSpPr txBox="1"/>
          <p:nvPr/>
        </p:nvSpPr>
        <p:spPr>
          <a:xfrm>
            <a:off x="3900783" y="5685320"/>
            <a:ext cx="489857" cy="307777"/>
          </a:xfrm>
          <a:prstGeom prst="rect">
            <a:avLst/>
          </a:prstGeom>
          <a:noFill/>
        </p:spPr>
        <p:txBody>
          <a:bodyPr wrap="square" rtlCol="0">
            <a:spAutoFit/>
          </a:bodyPr>
          <a:lstStyle/>
          <a:p>
            <a:r>
              <a:rPr lang="es-MX" sz="1400" dirty="0" smtClean="0"/>
              <a:t>(4)</a:t>
            </a:r>
            <a:endParaRPr lang="es-MX" sz="1400" dirty="0"/>
          </a:p>
        </p:txBody>
      </p:sp>
      <p:sp>
        <p:nvSpPr>
          <p:cNvPr id="10" name="CuadroTexto 9"/>
          <p:cNvSpPr txBox="1"/>
          <p:nvPr/>
        </p:nvSpPr>
        <p:spPr>
          <a:xfrm>
            <a:off x="7795341" y="5685320"/>
            <a:ext cx="489857" cy="307777"/>
          </a:xfrm>
          <a:prstGeom prst="rect">
            <a:avLst/>
          </a:prstGeom>
          <a:noFill/>
        </p:spPr>
        <p:txBody>
          <a:bodyPr wrap="square" rtlCol="0">
            <a:spAutoFit/>
          </a:bodyPr>
          <a:lstStyle/>
          <a:p>
            <a:r>
              <a:rPr lang="es-MX" sz="1400" dirty="0" smtClean="0"/>
              <a:t>(5)</a:t>
            </a:r>
            <a:endParaRPr lang="es-MX" sz="1400" dirty="0"/>
          </a:p>
        </p:txBody>
      </p:sp>
    </p:spTree>
    <p:extLst>
      <p:ext uri="{BB962C8B-B14F-4D97-AF65-F5344CB8AC3E}">
        <p14:creationId xmlns:p14="http://schemas.microsoft.com/office/powerpoint/2010/main" val="6597109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0" y="1357724"/>
            <a:ext cx="2203570" cy="4616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r"/>
            <a:r>
              <a:rPr lang="es-ES_tradnl" sz="2400" i="1" dirty="0"/>
              <a:t>Web of </a:t>
            </a:r>
            <a:r>
              <a:rPr lang="es-ES_tradnl" sz="2400" i="1" dirty="0" err="1"/>
              <a:t>life</a:t>
            </a:r>
            <a:r>
              <a:rPr lang="es-ES_tradnl" sz="2400" dirty="0"/>
              <a:t> </a:t>
            </a:r>
            <a:endParaRPr lang="es-ES" sz="2400" dirty="0"/>
          </a:p>
        </p:txBody>
      </p:sp>
      <p:sp>
        <p:nvSpPr>
          <p:cNvPr id="5" name="Rectángulo 4"/>
          <p:cNvSpPr/>
          <p:nvPr/>
        </p:nvSpPr>
        <p:spPr>
          <a:xfrm>
            <a:off x="2203570" y="1216602"/>
            <a:ext cx="6940429" cy="707886"/>
          </a:xfrm>
          <a:prstGeom prst="rect">
            <a:avLst/>
          </a:prstGeom>
          <a:ln>
            <a:solidFill>
              <a:srgbClr val="6EA0B0"/>
            </a:solidFill>
          </a:ln>
        </p:spPr>
        <p:txBody>
          <a:bodyPr wrap="square">
            <a:spAutoFit/>
          </a:bodyPr>
          <a:lstStyle/>
          <a:p>
            <a:r>
              <a:rPr lang="es-ES_tradnl" sz="2000" dirty="0"/>
              <a:t>V</a:t>
            </a:r>
            <a:r>
              <a:rPr lang="es-ES_tradnl" sz="2000" dirty="0" smtClean="0"/>
              <a:t>incula </a:t>
            </a:r>
            <a:r>
              <a:rPr lang="es-ES_tradnl" sz="2000" dirty="0"/>
              <a:t>a las criaturas vivas a través del mundo entero en un </a:t>
            </a:r>
            <a:r>
              <a:rPr lang="es-ES_tradnl" sz="2000" i="1" dirty="0"/>
              <a:t>nexo </a:t>
            </a:r>
            <a:r>
              <a:rPr lang="es-ES_tradnl" sz="2000" dirty="0"/>
              <a:t>vital </a:t>
            </a:r>
          </a:p>
        </p:txBody>
      </p:sp>
      <p:sp>
        <p:nvSpPr>
          <p:cNvPr id="6" name="Rectángulo 5"/>
          <p:cNvSpPr/>
          <p:nvPr/>
        </p:nvSpPr>
        <p:spPr>
          <a:xfrm>
            <a:off x="1606543" y="2711805"/>
            <a:ext cx="6751825" cy="1015663"/>
          </a:xfrm>
          <a:prstGeom prst="rect">
            <a:avLst/>
          </a:prstGeom>
          <a:ln>
            <a:solidFill>
              <a:srgbClr val="6EA0B0"/>
            </a:solidFill>
          </a:ln>
        </p:spPr>
        <p:txBody>
          <a:bodyPr wrap="square">
            <a:spAutoFit/>
          </a:bodyPr>
          <a:lstStyle/>
          <a:p>
            <a:r>
              <a:rPr lang="es-ES_tradnl" sz="2000" dirty="0"/>
              <a:t>La comunicación y el consenso se hacen cargo de regular la competición y permitir así a los individuos compartir una experiencia, unirse en sociedad. </a:t>
            </a:r>
          </a:p>
        </p:txBody>
      </p:sp>
      <p:sp>
        <p:nvSpPr>
          <p:cNvPr id="7" name="Rectángulo 6"/>
          <p:cNvSpPr/>
          <p:nvPr/>
        </p:nvSpPr>
        <p:spPr>
          <a:xfrm>
            <a:off x="0" y="4416734"/>
            <a:ext cx="2203570" cy="4616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r"/>
            <a:r>
              <a:rPr lang="es-ES_tradnl" sz="2400" dirty="0" smtClean="0"/>
              <a:t>Cultura </a:t>
            </a:r>
            <a:endParaRPr lang="es-ES" sz="2400" dirty="0"/>
          </a:p>
        </p:txBody>
      </p:sp>
      <p:sp>
        <p:nvSpPr>
          <p:cNvPr id="8" name="Rectángulo 7"/>
          <p:cNvSpPr/>
          <p:nvPr/>
        </p:nvSpPr>
        <p:spPr>
          <a:xfrm>
            <a:off x="2203570" y="4335621"/>
            <a:ext cx="6450573" cy="1200328"/>
          </a:xfrm>
          <a:prstGeom prst="rect">
            <a:avLst/>
          </a:prstGeom>
          <a:ln>
            <a:solidFill>
              <a:srgbClr val="6EA0B0"/>
            </a:solidFill>
          </a:ln>
        </p:spPr>
        <p:txBody>
          <a:bodyPr wrap="square">
            <a:spAutoFit/>
          </a:bodyPr>
          <a:lstStyle/>
          <a:p>
            <a:pPr algn="ctr"/>
            <a:r>
              <a:rPr lang="es-ES_tradnl" sz="2400" dirty="0"/>
              <a:t>E</a:t>
            </a:r>
            <a:r>
              <a:rPr lang="es-ES_tradnl" sz="2400" dirty="0" smtClean="0"/>
              <a:t>s </a:t>
            </a:r>
            <a:r>
              <a:rPr lang="es-ES_tradnl" sz="2400" dirty="0"/>
              <a:t>a la vez un cuerpo de costumbres y creencias y un cuerpo de artefactos e instrumentos o dispositivos tecnológicos. </a:t>
            </a:r>
          </a:p>
        </p:txBody>
      </p:sp>
    </p:spTree>
    <p:extLst>
      <p:ext uri="{BB962C8B-B14F-4D97-AF65-F5344CB8AC3E}">
        <p14:creationId xmlns:p14="http://schemas.microsoft.com/office/powerpoint/2010/main" val="27166814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i="1" dirty="0"/>
              <a:t>Diversidad y homogeneidad</a:t>
            </a:r>
            <a:r>
              <a:rPr lang="es-ES_tradnl" dirty="0"/>
              <a:t/>
            </a:r>
            <a:br>
              <a:rPr lang="es-ES_tradnl" dirty="0"/>
            </a:br>
            <a:endParaRPr lang="es-ES" dirty="0"/>
          </a:p>
        </p:txBody>
      </p:sp>
      <p:sp>
        <p:nvSpPr>
          <p:cNvPr id="4" name="Rectángulo 3"/>
          <p:cNvSpPr/>
          <p:nvPr/>
        </p:nvSpPr>
        <p:spPr>
          <a:xfrm>
            <a:off x="658586" y="2202007"/>
            <a:ext cx="7524749" cy="1569660"/>
          </a:xfrm>
          <a:prstGeom prst="rect">
            <a:avLst/>
          </a:prstGeom>
          <a:ln>
            <a:solidFill>
              <a:schemeClr val="accent2"/>
            </a:solidFill>
          </a:ln>
        </p:spPr>
        <p:txBody>
          <a:bodyPr wrap="square">
            <a:spAutoFit/>
          </a:bodyPr>
          <a:lstStyle/>
          <a:p>
            <a:pPr algn="ctr"/>
            <a:r>
              <a:rPr lang="es-ES_tradnl" sz="2400" dirty="0"/>
              <a:t>Metodología etnográfica propuesta para estudiar las interacciones sociales está en la base de una </a:t>
            </a:r>
            <a:r>
              <a:rPr lang="es-ES_tradnl" sz="2400" dirty="0" err="1"/>
              <a:t>microsociología</a:t>
            </a:r>
            <a:r>
              <a:rPr lang="es-ES_tradnl" sz="2400" dirty="0"/>
              <a:t> que parte de las manifestaciones subjetivas del actor. </a:t>
            </a:r>
          </a:p>
        </p:txBody>
      </p:sp>
      <p:sp>
        <p:nvSpPr>
          <p:cNvPr id="5" name="Rectángulo 4"/>
          <p:cNvSpPr/>
          <p:nvPr/>
        </p:nvSpPr>
        <p:spPr>
          <a:xfrm>
            <a:off x="1" y="4683668"/>
            <a:ext cx="2286000" cy="46166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es-ES_tradnl" sz="2400" dirty="0"/>
              <a:t>Grupo primario </a:t>
            </a:r>
            <a:endParaRPr lang="es-ES" sz="2400" dirty="0"/>
          </a:p>
        </p:txBody>
      </p:sp>
      <p:sp>
        <p:nvSpPr>
          <p:cNvPr id="6" name="Rectángulo 5"/>
          <p:cNvSpPr/>
          <p:nvPr/>
        </p:nvSpPr>
        <p:spPr>
          <a:xfrm>
            <a:off x="2286000" y="4545169"/>
            <a:ext cx="6858000" cy="830997"/>
          </a:xfrm>
          <a:prstGeom prst="rect">
            <a:avLst/>
          </a:prstGeom>
          <a:ln>
            <a:solidFill>
              <a:srgbClr val="CCAF0A"/>
            </a:solidFill>
          </a:ln>
        </p:spPr>
        <p:txBody>
          <a:bodyPr wrap="square">
            <a:spAutoFit/>
          </a:bodyPr>
          <a:lstStyle/>
          <a:p>
            <a:r>
              <a:rPr lang="es-ES_tradnl" sz="2400" dirty="0"/>
              <a:t>B</a:t>
            </a:r>
            <a:r>
              <a:rPr lang="es-ES_tradnl" sz="2400" dirty="0" smtClean="0"/>
              <a:t>ase </a:t>
            </a:r>
            <a:r>
              <a:rPr lang="es-ES_tradnl" sz="2400" dirty="0"/>
              <a:t>de la formación de la naturaleza social y de los ideales del </a:t>
            </a:r>
            <a:r>
              <a:rPr lang="es-ES_tradnl" sz="2400" dirty="0" smtClean="0"/>
              <a:t>individuo</a:t>
            </a:r>
            <a:r>
              <a:rPr lang="es-ES_tradnl" sz="2400" dirty="0"/>
              <a:t> </a:t>
            </a:r>
            <a:r>
              <a:rPr lang="es-ES_tradnl" sz="2400" dirty="0" smtClean="0"/>
              <a:t>(</a:t>
            </a:r>
            <a:r>
              <a:rPr lang="es-ES_tradnl" sz="2400" dirty="0" err="1" smtClean="0"/>
              <a:t>Cooley</a:t>
            </a:r>
            <a:r>
              <a:rPr lang="es-ES_tradnl" sz="2400" dirty="0" smtClean="0"/>
              <a:t>)</a:t>
            </a:r>
            <a:endParaRPr lang="es-ES_tradnl" sz="2400" dirty="0"/>
          </a:p>
        </p:txBody>
      </p:sp>
    </p:spTree>
    <p:extLst>
      <p:ext uri="{BB962C8B-B14F-4D97-AF65-F5344CB8AC3E}">
        <p14:creationId xmlns:p14="http://schemas.microsoft.com/office/powerpoint/2010/main" val="40056595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987524" y="410384"/>
            <a:ext cx="3036258" cy="40011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a:spAutoFit/>
          </a:bodyPr>
          <a:lstStyle/>
          <a:p>
            <a:r>
              <a:rPr lang="es-ES_tradnl" sz="2000" dirty="0"/>
              <a:t>Proceso de individuación </a:t>
            </a:r>
            <a:endParaRPr lang="es-ES" sz="2000" dirty="0"/>
          </a:p>
        </p:txBody>
      </p:sp>
      <p:sp>
        <p:nvSpPr>
          <p:cNvPr id="5" name="Rectángulo 4"/>
          <p:cNvSpPr/>
          <p:nvPr/>
        </p:nvSpPr>
        <p:spPr>
          <a:xfrm>
            <a:off x="3270131" y="1172382"/>
            <a:ext cx="2608406" cy="400110"/>
          </a:xfrm>
          <a:prstGeom prst="rect">
            <a:avLst/>
          </a:prstGeom>
          <a:ln w="19050" cmpd="sng">
            <a:solidFill>
              <a:srgbClr val="CCAF0A"/>
            </a:solidFill>
            <a:prstDash val="dash"/>
          </a:ln>
        </p:spPr>
        <p:txBody>
          <a:bodyPr wrap="none">
            <a:spAutoFit/>
          </a:bodyPr>
          <a:lstStyle/>
          <a:p>
            <a:r>
              <a:rPr lang="es-ES_tradnl" sz="2000" dirty="0"/>
              <a:t>C</a:t>
            </a:r>
            <a:r>
              <a:rPr lang="es-ES_tradnl" sz="2000" dirty="0" smtClean="0"/>
              <a:t>onstrucción </a:t>
            </a:r>
            <a:r>
              <a:rPr lang="es-ES_tradnl" sz="2000" dirty="0"/>
              <a:t>del </a:t>
            </a:r>
            <a:r>
              <a:rPr lang="es-ES_tradnl" sz="2000" i="1" dirty="0" err="1"/>
              <a:t>self</a:t>
            </a:r>
            <a:r>
              <a:rPr lang="es-ES_tradnl" sz="2000" dirty="0"/>
              <a:t> </a:t>
            </a:r>
            <a:endParaRPr lang="es-ES" sz="2000" dirty="0"/>
          </a:p>
        </p:txBody>
      </p:sp>
      <p:sp>
        <p:nvSpPr>
          <p:cNvPr id="6" name="Rectángulo 5"/>
          <p:cNvSpPr/>
          <p:nvPr/>
        </p:nvSpPr>
        <p:spPr>
          <a:xfrm>
            <a:off x="2089024" y="2123560"/>
            <a:ext cx="4833257" cy="1938992"/>
          </a:xfrm>
          <a:prstGeom prst="rect">
            <a:avLst/>
          </a:prstGeom>
          <a:ln>
            <a:solidFill>
              <a:srgbClr val="CCAF0A"/>
            </a:solidFill>
          </a:ln>
        </p:spPr>
        <p:txBody>
          <a:bodyPr wrap="square">
            <a:spAutoFit/>
          </a:bodyPr>
          <a:lstStyle/>
          <a:p>
            <a:pPr algn="ctr"/>
            <a:r>
              <a:rPr lang="es-ES_tradnl" sz="2000" dirty="0"/>
              <a:t>E</a:t>
            </a:r>
            <a:r>
              <a:rPr lang="es-ES_tradnl" sz="2000" dirty="0" smtClean="0"/>
              <a:t>l </a:t>
            </a:r>
            <a:r>
              <a:rPr lang="es-ES_tradnl" sz="2000" dirty="0"/>
              <a:t>individuo es capaz de una experiencia singular, única, que su historia vivida traduce, y está sometido al mismo tiempo a las fuerzas de la nivelación y la homogeneización de los </a:t>
            </a:r>
            <a:r>
              <a:rPr lang="es-ES_tradnl" sz="2000" dirty="0" smtClean="0"/>
              <a:t>comportamientos. </a:t>
            </a:r>
            <a:endParaRPr lang="es-ES" sz="2000" dirty="0"/>
          </a:p>
        </p:txBody>
      </p:sp>
      <p:sp>
        <p:nvSpPr>
          <p:cNvPr id="7" name="Rectángulo 6"/>
          <p:cNvSpPr/>
          <p:nvPr/>
        </p:nvSpPr>
        <p:spPr>
          <a:xfrm>
            <a:off x="2286000" y="4824550"/>
            <a:ext cx="6858000" cy="1015663"/>
          </a:xfrm>
          <a:prstGeom prst="rect">
            <a:avLst/>
          </a:prstGeom>
          <a:ln>
            <a:solidFill>
              <a:srgbClr val="CCAF0A"/>
            </a:solidFill>
          </a:ln>
        </p:spPr>
        <p:txBody>
          <a:bodyPr wrap="square">
            <a:spAutoFit/>
          </a:bodyPr>
          <a:lstStyle/>
          <a:p>
            <a:r>
              <a:rPr lang="es-ES_tradnl" sz="2000" dirty="0"/>
              <a:t>la comunicación es al mismo tiempo la causa y el remedio de la pérdida de la comunidad social y de la democracia política. </a:t>
            </a:r>
          </a:p>
        </p:txBody>
      </p:sp>
      <p:sp>
        <p:nvSpPr>
          <p:cNvPr id="8" name="Rectángulo 7"/>
          <p:cNvSpPr/>
          <p:nvPr/>
        </p:nvSpPr>
        <p:spPr>
          <a:xfrm>
            <a:off x="0" y="5034430"/>
            <a:ext cx="2286000" cy="46166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pPr algn="r"/>
            <a:r>
              <a:rPr lang="es-ES_tradnl" sz="2400" dirty="0"/>
              <a:t>Dewey</a:t>
            </a:r>
            <a:r>
              <a:rPr lang="es-ES_tradnl" sz="2000" dirty="0"/>
              <a:t> </a:t>
            </a:r>
            <a:endParaRPr lang="es-ES" sz="2000" dirty="0"/>
          </a:p>
        </p:txBody>
      </p:sp>
    </p:spTree>
    <p:extLst>
      <p:ext uri="{BB962C8B-B14F-4D97-AF65-F5344CB8AC3E}">
        <p14:creationId xmlns:p14="http://schemas.microsoft.com/office/powerpoint/2010/main" val="22581107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96635" y="2730879"/>
            <a:ext cx="7118962" cy="1826363"/>
          </a:xfrm>
          <a:ln>
            <a:solidFill>
              <a:schemeClr val="accent1"/>
            </a:solidFill>
          </a:ln>
        </p:spPr>
        <p:txBody>
          <a:bodyPr>
            <a:normAutofit/>
          </a:bodyPr>
          <a:lstStyle/>
          <a:p>
            <a:r>
              <a:rPr lang="es-ES_tradnl" sz="5400" b="0" dirty="0" smtClean="0">
                <a:ln w="18415" cmpd="sng">
                  <a:solidFill>
                    <a:srgbClr val="FFFFFF"/>
                  </a:solidFill>
                  <a:prstDash val="solid"/>
                </a:ln>
                <a:solidFill>
                  <a:schemeClr val="tx2"/>
                </a:solidFill>
                <a:effectLst>
                  <a:outerShdw blurRad="63500" dir="3600000" algn="tl" rotWithShape="0">
                    <a:srgbClr val="000000">
                      <a:alpha val="70000"/>
                    </a:srgbClr>
                  </a:outerShdw>
                </a:effectLst>
              </a:rPr>
              <a:t>2. </a:t>
            </a:r>
            <a:r>
              <a:rPr lang="es-ES_tradnl" sz="5400" b="0" dirty="0" smtClean="0">
                <a:ln w="18415" cmpd="sng">
                  <a:solidFill>
                    <a:srgbClr val="FFFFFF"/>
                  </a:solidFill>
                  <a:prstDash val="solid"/>
                </a:ln>
                <a:solidFill>
                  <a:schemeClr val="tx2"/>
                </a:solidFill>
                <a:effectLst>
                  <a:outerShdw blurRad="63500" dir="3600000" algn="tl" rotWithShape="0">
                    <a:srgbClr val="000000">
                      <a:alpha val="70000"/>
                    </a:srgbClr>
                  </a:outerShdw>
                </a:effectLst>
              </a:rPr>
              <a:t>La </a:t>
            </a:r>
            <a:r>
              <a:rPr lang="es-ES_tradnl" sz="5400" b="0" dirty="0" err="1" smtClean="0">
                <a:ln w="18415" cmpd="sng">
                  <a:solidFill>
                    <a:srgbClr val="FFFFFF"/>
                  </a:solidFill>
                  <a:prstDash val="solid"/>
                </a:ln>
                <a:solidFill>
                  <a:schemeClr val="tx2"/>
                </a:solidFill>
                <a:effectLst>
                  <a:outerShdw blurRad="63500" dir="3600000" algn="tl" rotWithShape="0">
                    <a:srgbClr val="000000">
                      <a:alpha val="70000"/>
                    </a:srgbClr>
                  </a:outerShdw>
                </a:effectLst>
              </a:rPr>
              <a:t>Mass</a:t>
            </a:r>
            <a:r>
              <a:rPr lang="es-ES_tradnl" sz="5400" b="0" dirty="0" smtClean="0">
                <a:ln w="18415" cmpd="sng">
                  <a:solidFill>
                    <a:srgbClr val="FFFFFF"/>
                  </a:solidFill>
                  <a:prstDash val="solid"/>
                </a:ln>
                <a:solidFill>
                  <a:schemeClr val="tx2"/>
                </a:solidFill>
                <a:effectLst>
                  <a:outerShdw blurRad="63500" dir="3600000" algn="tl" rotWithShape="0">
                    <a:srgbClr val="000000">
                      <a:alpha val="70000"/>
                    </a:srgbClr>
                  </a:outerShdw>
                </a:effectLst>
              </a:rPr>
              <a:t> </a:t>
            </a:r>
            <a:r>
              <a:rPr lang="es-ES_tradnl" sz="5400" b="0" dirty="0" err="1" smtClean="0">
                <a:ln w="18415" cmpd="sng">
                  <a:solidFill>
                    <a:srgbClr val="FFFFFF"/>
                  </a:solidFill>
                  <a:prstDash val="solid"/>
                </a:ln>
                <a:solidFill>
                  <a:schemeClr val="tx2"/>
                </a:solidFill>
                <a:effectLst>
                  <a:outerShdw blurRad="63500" dir="3600000" algn="tl" rotWithShape="0">
                    <a:srgbClr val="000000">
                      <a:alpha val="70000"/>
                    </a:srgbClr>
                  </a:outerShdw>
                </a:effectLst>
              </a:rPr>
              <a:t>Communication</a:t>
            </a:r>
            <a:r>
              <a:rPr lang="es-ES_tradnl" sz="5400" b="0" dirty="0" smtClean="0">
                <a:ln w="18415" cmpd="sng">
                  <a:solidFill>
                    <a:srgbClr val="FFFFFF"/>
                  </a:solidFill>
                  <a:prstDash val="solid"/>
                </a:ln>
                <a:solidFill>
                  <a:schemeClr val="tx2"/>
                </a:solidFill>
                <a:effectLst>
                  <a:outerShdw blurRad="63500" dir="3600000" algn="tl" rotWithShape="0">
                    <a:srgbClr val="000000">
                      <a:alpha val="70000"/>
                    </a:srgbClr>
                  </a:outerShdw>
                </a:effectLst>
              </a:rPr>
              <a:t> </a:t>
            </a:r>
            <a:r>
              <a:rPr lang="es-ES_tradnl" sz="5400" b="0" dirty="0" err="1" smtClean="0">
                <a:ln w="18415" cmpd="sng">
                  <a:solidFill>
                    <a:srgbClr val="FFFFFF"/>
                  </a:solidFill>
                  <a:prstDash val="solid"/>
                </a:ln>
                <a:solidFill>
                  <a:schemeClr val="tx2"/>
                </a:solidFill>
                <a:effectLst>
                  <a:outerShdw blurRad="63500" dir="3600000" algn="tl" rotWithShape="0">
                    <a:srgbClr val="000000">
                      <a:alpha val="70000"/>
                    </a:srgbClr>
                  </a:outerShdw>
                </a:effectLst>
              </a:rPr>
              <a:t>Research</a:t>
            </a:r>
            <a:endParaRPr lang="es-ES" sz="5400" b="0" dirty="0">
              <a:ln w="18415" cmpd="sng">
                <a:solidFill>
                  <a:srgbClr val="FFFFFF"/>
                </a:solidFill>
                <a:prstDash val="solid"/>
              </a:ln>
              <a:solidFill>
                <a:schemeClr val="tx2"/>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37187420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i="1" dirty="0"/>
              <a:t>Harold </a:t>
            </a:r>
            <a:r>
              <a:rPr lang="es-ES_tradnl" i="1" dirty="0" err="1"/>
              <a:t>Lasswell</a:t>
            </a:r>
            <a:r>
              <a:rPr lang="es-ES_tradnl" i="1" dirty="0"/>
              <a:t> y el impacto de la </a:t>
            </a:r>
            <a:r>
              <a:rPr lang="es-ES_tradnl" i="1" dirty="0" smtClean="0"/>
              <a:t>propaganda</a:t>
            </a:r>
            <a:endParaRPr lang="es-ES" dirty="0"/>
          </a:p>
        </p:txBody>
      </p:sp>
      <p:sp>
        <p:nvSpPr>
          <p:cNvPr id="4" name="Rectángulo 3"/>
          <p:cNvSpPr/>
          <p:nvPr/>
        </p:nvSpPr>
        <p:spPr>
          <a:xfrm>
            <a:off x="967619" y="2013003"/>
            <a:ext cx="6761237" cy="1569660"/>
          </a:xfrm>
          <a:prstGeom prst="rect">
            <a:avLst/>
          </a:prstGeom>
          <a:ln w="38100" cmpd="sng">
            <a:solidFill>
              <a:srgbClr val="5D5393"/>
            </a:solidFill>
          </a:ln>
        </p:spPr>
        <p:txBody>
          <a:bodyPr wrap="square">
            <a:spAutoFit/>
          </a:bodyPr>
          <a:lstStyle/>
          <a:p>
            <a:r>
              <a:rPr lang="es-ES_tradnl" sz="2400" dirty="0"/>
              <a:t>La propaganda constituye el único medio de suscitar la adhesión de las masas; además, es más económica que la violencia, la corrupción u otras técnicas de gobierno de esta índole. </a:t>
            </a:r>
            <a:endParaRPr lang="es-ES" sz="2400" dirty="0"/>
          </a:p>
        </p:txBody>
      </p:sp>
      <p:sp>
        <p:nvSpPr>
          <p:cNvPr id="5" name="Rectángulo 4"/>
          <p:cNvSpPr/>
          <p:nvPr/>
        </p:nvSpPr>
        <p:spPr>
          <a:xfrm>
            <a:off x="967620" y="4197048"/>
            <a:ext cx="6628190" cy="1323439"/>
          </a:xfrm>
          <a:prstGeom prst="rect">
            <a:avLst/>
          </a:prstGeom>
        </p:spPr>
        <p:txBody>
          <a:bodyPr wrap="square">
            <a:spAutoFit/>
          </a:bodyPr>
          <a:lstStyle/>
          <a:p>
            <a:pPr algn="ctr"/>
            <a:r>
              <a:rPr lang="es-ES_tradnl" sz="2000" dirty="0"/>
              <a:t>Puede ser utilizada para fines buenos como malos. Visión instrumental de los medios de comunicación considerados como instrumentos de “circulación de los símbolos eficaces”. </a:t>
            </a:r>
            <a:endParaRPr lang="es-ES" sz="2000" dirty="0"/>
          </a:p>
        </p:txBody>
      </p:sp>
    </p:spTree>
    <p:extLst>
      <p:ext uri="{BB962C8B-B14F-4D97-AF65-F5344CB8AC3E}">
        <p14:creationId xmlns:p14="http://schemas.microsoft.com/office/powerpoint/2010/main" val="32332459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87048" y="1218978"/>
            <a:ext cx="2636762" cy="16312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ctr"/>
            <a:r>
              <a:rPr lang="es-ES_tradnl" sz="2000" dirty="0" smtClean="0"/>
              <a:t>Medios </a:t>
            </a:r>
            <a:r>
              <a:rPr lang="es-ES_tradnl" sz="2000" dirty="0"/>
              <a:t>de comunicación </a:t>
            </a:r>
            <a:r>
              <a:rPr lang="es-ES_tradnl" sz="2000" dirty="0" smtClean="0"/>
              <a:t>actúan </a:t>
            </a:r>
            <a:r>
              <a:rPr lang="es-ES_tradnl" sz="2000" dirty="0"/>
              <a:t>según el modelo de la “aguja hipodérmica</a:t>
            </a:r>
            <a:r>
              <a:rPr lang="es-ES_tradnl" sz="2000" dirty="0" smtClean="0"/>
              <a:t>”</a:t>
            </a:r>
            <a:endParaRPr lang="es-ES" sz="2000" dirty="0"/>
          </a:p>
        </p:txBody>
      </p:sp>
      <p:sp>
        <p:nvSpPr>
          <p:cNvPr id="5" name="Rectángulo 4"/>
          <p:cNvSpPr/>
          <p:nvPr/>
        </p:nvSpPr>
        <p:spPr>
          <a:xfrm>
            <a:off x="3120571" y="1218978"/>
            <a:ext cx="4572000" cy="1569660"/>
          </a:xfrm>
          <a:prstGeom prst="rect">
            <a:avLst/>
          </a:prstGeom>
          <a:ln>
            <a:solidFill>
              <a:schemeClr val="accent1"/>
            </a:solidFill>
          </a:ln>
        </p:spPr>
        <p:txBody>
          <a:bodyPr>
            <a:spAutoFit/>
          </a:bodyPr>
          <a:lstStyle/>
          <a:p>
            <a:r>
              <a:rPr lang="es-ES_tradnl" sz="2400" dirty="0"/>
              <a:t>S</a:t>
            </a:r>
            <a:r>
              <a:rPr lang="es-ES_tradnl" sz="2400" dirty="0" smtClean="0"/>
              <a:t>e </a:t>
            </a:r>
            <a:r>
              <a:rPr lang="es-ES_tradnl" sz="2400" dirty="0"/>
              <a:t>considera a la audiencia como un blanco amorfo que obedece ciegamente al esquema estímulo-respuesta. </a:t>
            </a:r>
          </a:p>
        </p:txBody>
      </p:sp>
      <p:sp>
        <p:nvSpPr>
          <p:cNvPr id="6" name="Rectángulo 5"/>
          <p:cNvSpPr/>
          <p:nvPr/>
        </p:nvSpPr>
        <p:spPr>
          <a:xfrm>
            <a:off x="2467427" y="3837540"/>
            <a:ext cx="5892801" cy="1631216"/>
          </a:xfrm>
          <a:prstGeom prst="rect">
            <a:avLst/>
          </a:prstGeom>
          <a:ln>
            <a:solidFill>
              <a:srgbClr val="6EA0B0"/>
            </a:solidFill>
          </a:ln>
        </p:spPr>
        <p:txBody>
          <a:bodyPr wrap="square">
            <a:spAutoFit/>
          </a:bodyPr>
          <a:lstStyle/>
          <a:p>
            <a:r>
              <a:rPr lang="es-ES_tradnl" sz="2000" dirty="0" err="1" smtClean="0"/>
              <a:t>Laswell</a:t>
            </a:r>
            <a:r>
              <a:rPr lang="es-ES_tradnl" sz="2000" dirty="0" smtClean="0"/>
              <a:t> </a:t>
            </a:r>
            <a:r>
              <a:rPr lang="es-ES_tradnl" sz="2000" dirty="0"/>
              <a:t>propone el estudio sistemático del contenido de los medios de comunicación y la elaboración de indicadores con objeto de poner de manifiesto las tendencias de la </a:t>
            </a:r>
            <a:r>
              <a:rPr lang="es-ES_tradnl" sz="2000" i="1" dirty="0" err="1"/>
              <a:t>World</a:t>
            </a:r>
            <a:r>
              <a:rPr lang="es-ES_tradnl" sz="2000" i="1" dirty="0"/>
              <a:t> </a:t>
            </a:r>
            <a:r>
              <a:rPr lang="es-ES_tradnl" sz="2000" i="1" dirty="0" err="1"/>
              <a:t>Attention</a:t>
            </a:r>
            <a:r>
              <a:rPr lang="es-ES_tradnl" sz="2000" i="1" dirty="0"/>
              <a:t> </a:t>
            </a:r>
            <a:r>
              <a:rPr lang="es-ES_tradnl" sz="2000" dirty="0"/>
              <a:t>y de </a:t>
            </a:r>
            <a:r>
              <a:rPr lang="es-ES_tradnl" sz="2000" dirty="0" smtClean="0"/>
              <a:t>construir </a:t>
            </a:r>
            <a:r>
              <a:rPr lang="es-ES_tradnl" sz="2000" dirty="0"/>
              <a:t>políticas (</a:t>
            </a:r>
            <a:r>
              <a:rPr lang="es-ES_tradnl" sz="2000" i="1" dirty="0" err="1"/>
              <a:t>policy-making</a:t>
            </a:r>
            <a:r>
              <a:rPr lang="es-ES_tradnl" sz="2000" i="1" dirty="0"/>
              <a:t>). </a:t>
            </a:r>
            <a:endParaRPr lang="es-ES_tradnl" sz="2000" dirty="0"/>
          </a:p>
        </p:txBody>
      </p:sp>
      <p:sp>
        <p:nvSpPr>
          <p:cNvPr id="7" name="Rectángulo 6"/>
          <p:cNvSpPr/>
          <p:nvPr/>
        </p:nvSpPr>
        <p:spPr>
          <a:xfrm>
            <a:off x="0" y="4189808"/>
            <a:ext cx="2467428" cy="4616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r"/>
            <a:r>
              <a:rPr lang="es-ES_tradnl" sz="2400" dirty="0" smtClean="0"/>
              <a:t>1935 </a:t>
            </a:r>
            <a:endParaRPr lang="es-ES" sz="2400" dirty="0"/>
          </a:p>
        </p:txBody>
      </p:sp>
    </p:spTree>
    <p:extLst>
      <p:ext uri="{BB962C8B-B14F-4D97-AF65-F5344CB8AC3E}">
        <p14:creationId xmlns:p14="http://schemas.microsoft.com/office/powerpoint/2010/main" val="35120858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Objetivos de Aprendizaje</a:t>
            </a:r>
            <a:endParaRPr lang="es-ES" dirty="0"/>
          </a:p>
        </p:txBody>
      </p:sp>
      <p:sp>
        <p:nvSpPr>
          <p:cNvPr id="3" name="Marcador de contenido 2"/>
          <p:cNvSpPr>
            <a:spLocks noGrp="1"/>
          </p:cNvSpPr>
          <p:nvPr>
            <p:ph idx="1"/>
          </p:nvPr>
        </p:nvSpPr>
        <p:spPr>
          <a:xfrm>
            <a:off x="498474" y="2438401"/>
            <a:ext cx="7556313" cy="3393440"/>
          </a:xfrm>
        </p:spPr>
        <p:txBody>
          <a:bodyPr>
            <a:normAutofit fontScale="92500" lnSpcReduction="10000"/>
          </a:bodyPr>
          <a:lstStyle/>
          <a:p>
            <a:pPr algn="just"/>
            <a:r>
              <a:rPr lang="es-MX" dirty="0"/>
              <a:t>Revisar los fundamentos epistemológicos, teóricos y metodológicos del paradigma funcionalista norteamericano, reconociendo en sus bases históricas la orientación pragmática de sus teorías y modelos, para el análisis de los intercambios comunicativos bajo las premisas del mantenimiento y estabilidad de los sistemas sociales, sus agentes y funciones</a:t>
            </a:r>
            <a:r>
              <a:rPr lang="es-MX" dirty="0" smtClean="0"/>
              <a:t>.</a:t>
            </a:r>
          </a:p>
          <a:p>
            <a:pPr algn="just"/>
            <a:endParaRPr lang="es-MX" dirty="0"/>
          </a:p>
          <a:p>
            <a:pPr algn="just"/>
            <a:r>
              <a:rPr lang="es-MX" dirty="0" smtClean="0"/>
              <a:t>Identificar la importancia de los diálogos interdisciplinarios que configuraron la investigación científica pionera en Comunicación, con aportaciones de la Lingüística, la Filosofía, la Informática y acercamientos metodológicos tanto cuantitativos como cualitativos.</a:t>
            </a:r>
            <a:endParaRPr lang="es-ES" dirty="0"/>
          </a:p>
        </p:txBody>
      </p:sp>
    </p:spTree>
    <p:extLst>
      <p:ext uri="{BB962C8B-B14F-4D97-AF65-F5344CB8AC3E}">
        <p14:creationId xmlns:p14="http://schemas.microsoft.com/office/powerpoint/2010/main" val="40307265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i="1" dirty="0"/>
              <a:t>La sociología funcionalista de los medios de comunicación</a:t>
            </a:r>
            <a:r>
              <a:rPr lang="es-ES_tradnl" dirty="0"/>
              <a:t> </a:t>
            </a:r>
            <a:endParaRPr lang="es-ES" dirty="0"/>
          </a:p>
        </p:txBody>
      </p:sp>
      <p:sp>
        <p:nvSpPr>
          <p:cNvPr id="4" name="Rectángulo 3"/>
          <p:cNvSpPr/>
          <p:nvPr/>
        </p:nvSpPr>
        <p:spPr>
          <a:xfrm>
            <a:off x="0" y="2150312"/>
            <a:ext cx="9143999" cy="46166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pPr algn="ctr"/>
            <a:r>
              <a:rPr lang="es-ES_tradnl" sz="2400" i="1" dirty="0"/>
              <a:t>¿Quién dice qué por qué canal a quién y con qué efecto? </a:t>
            </a:r>
            <a:endParaRPr lang="es-ES" sz="2400" dirty="0"/>
          </a:p>
        </p:txBody>
      </p:sp>
      <p:sp>
        <p:nvSpPr>
          <p:cNvPr id="5" name="Rectángulo 4"/>
          <p:cNvSpPr/>
          <p:nvPr/>
        </p:nvSpPr>
        <p:spPr>
          <a:xfrm>
            <a:off x="1463524" y="2863672"/>
            <a:ext cx="6978952" cy="1569660"/>
          </a:xfrm>
          <a:prstGeom prst="rect">
            <a:avLst/>
          </a:prstGeom>
        </p:spPr>
        <p:txBody>
          <a:bodyPr wrap="square">
            <a:spAutoFit/>
          </a:bodyPr>
          <a:lstStyle/>
          <a:p>
            <a:pPr algn="ctr"/>
            <a:r>
              <a:rPr lang="es-ES_tradnl" sz="2400" dirty="0"/>
              <a:t>Observación de los efectos de los medios de comunicación en los receptores, evaluación constante, con fines prácticos, de los cambios que se operan </a:t>
            </a:r>
            <a:endParaRPr lang="es-ES" sz="2400" dirty="0"/>
          </a:p>
        </p:txBody>
      </p:sp>
      <p:sp>
        <p:nvSpPr>
          <p:cNvPr id="6" name="Rectángulo 5"/>
          <p:cNvSpPr/>
          <p:nvPr/>
        </p:nvSpPr>
        <p:spPr>
          <a:xfrm>
            <a:off x="541867" y="5124953"/>
            <a:ext cx="8239276" cy="1200329"/>
          </a:xfrm>
          <a:prstGeom prst="rect">
            <a:avLst/>
          </a:prstGeom>
        </p:spPr>
        <p:txBody>
          <a:bodyPr wrap="square">
            <a:spAutoFit/>
          </a:bodyPr>
          <a:lstStyle/>
          <a:p>
            <a:pPr algn="ctr"/>
            <a:r>
              <a:rPr lang="es-ES_tradnl" dirty="0"/>
              <a:t>S</a:t>
            </a:r>
            <a:r>
              <a:rPr lang="es-ES_tradnl" dirty="0" smtClean="0"/>
              <a:t>ometidas </a:t>
            </a:r>
            <a:r>
              <a:rPr lang="es-ES_tradnl" dirty="0"/>
              <a:t>a la exigencia de resultados formulada por quienes las financian, preocupados por evaluar la eficacia de una campaña de información gubernamental, de una campaña de publicidad o de una operación de relaciones públicas de las empresas. </a:t>
            </a:r>
          </a:p>
        </p:txBody>
      </p:sp>
      <p:sp>
        <p:nvSpPr>
          <p:cNvPr id="7" name="Flecha abajo 6"/>
          <p:cNvSpPr/>
          <p:nvPr/>
        </p:nvSpPr>
        <p:spPr>
          <a:xfrm>
            <a:off x="4390571" y="4494888"/>
            <a:ext cx="350762" cy="630065"/>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9977260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401473" y="2272392"/>
            <a:ext cx="6251185" cy="3657156"/>
          </a:xfrm>
          <a:prstGeom prst="rect">
            <a:avLst/>
          </a:prstGeom>
        </p:spPr>
      </p:pic>
      <p:sp>
        <p:nvSpPr>
          <p:cNvPr id="5" name="CuadroTexto 4"/>
          <p:cNvSpPr txBox="1"/>
          <p:nvPr/>
        </p:nvSpPr>
        <p:spPr>
          <a:xfrm>
            <a:off x="7795341" y="5621771"/>
            <a:ext cx="489857" cy="307777"/>
          </a:xfrm>
          <a:prstGeom prst="rect">
            <a:avLst/>
          </a:prstGeom>
          <a:noFill/>
        </p:spPr>
        <p:txBody>
          <a:bodyPr wrap="square" rtlCol="0">
            <a:spAutoFit/>
          </a:bodyPr>
          <a:lstStyle/>
          <a:p>
            <a:r>
              <a:rPr lang="es-MX" sz="1400" dirty="0" smtClean="0"/>
              <a:t>(6)</a:t>
            </a:r>
            <a:endParaRPr lang="es-MX" sz="1400" dirty="0"/>
          </a:p>
        </p:txBody>
      </p:sp>
      <p:pic>
        <p:nvPicPr>
          <p:cNvPr id="6" name="Imagen 5"/>
          <p:cNvPicPr>
            <a:picLocks noChangeAspect="1"/>
          </p:cNvPicPr>
          <p:nvPr/>
        </p:nvPicPr>
        <p:blipFill>
          <a:blip r:embed="rId3"/>
          <a:stretch>
            <a:fillRect/>
          </a:stretch>
        </p:blipFill>
        <p:spPr>
          <a:xfrm>
            <a:off x="3401754" y="125185"/>
            <a:ext cx="2228850" cy="2057400"/>
          </a:xfrm>
          <a:prstGeom prst="rect">
            <a:avLst/>
          </a:prstGeom>
        </p:spPr>
      </p:pic>
    </p:spTree>
    <p:extLst>
      <p:ext uri="{BB962C8B-B14F-4D97-AF65-F5344CB8AC3E}">
        <p14:creationId xmlns:p14="http://schemas.microsoft.com/office/powerpoint/2010/main" val="35595696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0" y="752715"/>
            <a:ext cx="2781905" cy="4616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r"/>
            <a:r>
              <a:rPr lang="es-ES_tradnl" sz="2400" dirty="0" err="1"/>
              <a:t>Lasswell</a:t>
            </a:r>
            <a:r>
              <a:rPr lang="es-ES_tradnl" sz="2400" dirty="0"/>
              <a:t> (1948) </a:t>
            </a:r>
            <a:endParaRPr lang="es-ES" sz="2400" dirty="0"/>
          </a:p>
        </p:txBody>
      </p:sp>
      <p:sp>
        <p:nvSpPr>
          <p:cNvPr id="5" name="Rectángulo 4"/>
          <p:cNvSpPr/>
          <p:nvPr/>
        </p:nvSpPr>
        <p:spPr>
          <a:xfrm>
            <a:off x="2781905" y="626311"/>
            <a:ext cx="5902476" cy="830997"/>
          </a:xfrm>
          <a:prstGeom prst="rect">
            <a:avLst/>
          </a:prstGeom>
        </p:spPr>
        <p:txBody>
          <a:bodyPr wrap="square">
            <a:spAutoFit/>
          </a:bodyPr>
          <a:lstStyle/>
          <a:p>
            <a:r>
              <a:rPr lang="es-ES_tradnl" sz="2400" dirty="0"/>
              <a:t>el efecto de comunicación cumple tres funciones principales en la sociedad:</a:t>
            </a:r>
          </a:p>
        </p:txBody>
      </p:sp>
      <p:sp>
        <p:nvSpPr>
          <p:cNvPr id="7" name="Rectángulo 6"/>
          <p:cNvSpPr/>
          <p:nvPr/>
        </p:nvSpPr>
        <p:spPr>
          <a:xfrm>
            <a:off x="1947333" y="1945885"/>
            <a:ext cx="6507237" cy="1015663"/>
          </a:xfrm>
          <a:prstGeom prst="rect">
            <a:avLst/>
          </a:prstGeom>
        </p:spPr>
        <p:txBody>
          <a:bodyPr wrap="square">
            <a:spAutoFit/>
          </a:bodyPr>
          <a:lstStyle/>
          <a:p>
            <a:pPr lvl="0"/>
            <a:r>
              <a:rPr lang="es-ES_tradnl" sz="2000" dirty="0" smtClean="0"/>
              <a:t>Vigilancia del entorno, revelando todo lo que podría amenazar o afectar al sistema de valores de una comunidad o de las partes que la componen.</a:t>
            </a:r>
            <a:endParaRPr lang="es-ES_tradnl" sz="2000" dirty="0"/>
          </a:p>
        </p:txBody>
      </p:sp>
      <p:sp>
        <p:nvSpPr>
          <p:cNvPr id="8" name="Rectángulo 7"/>
          <p:cNvSpPr/>
          <p:nvPr/>
        </p:nvSpPr>
        <p:spPr>
          <a:xfrm>
            <a:off x="1947333" y="3156709"/>
            <a:ext cx="6156476" cy="707886"/>
          </a:xfrm>
          <a:prstGeom prst="rect">
            <a:avLst/>
          </a:prstGeom>
        </p:spPr>
        <p:txBody>
          <a:bodyPr wrap="square">
            <a:spAutoFit/>
          </a:bodyPr>
          <a:lstStyle/>
          <a:p>
            <a:pPr lvl="0"/>
            <a:r>
              <a:rPr lang="es-ES_tradnl" sz="2000" dirty="0"/>
              <a:t>L</a:t>
            </a:r>
            <a:r>
              <a:rPr lang="es-ES_tradnl" sz="2000" dirty="0" smtClean="0"/>
              <a:t>a puesta </a:t>
            </a:r>
            <a:r>
              <a:rPr lang="es-ES_tradnl" sz="2000" dirty="0"/>
              <a:t>en relación de los componentes de la sociedad para producir una respuesta al </a:t>
            </a:r>
            <a:r>
              <a:rPr lang="es-ES_tradnl" sz="2000" dirty="0" smtClean="0"/>
              <a:t>entorno.</a:t>
            </a:r>
            <a:endParaRPr lang="es-ES_tradnl" sz="2000" dirty="0"/>
          </a:p>
        </p:txBody>
      </p:sp>
      <p:sp>
        <p:nvSpPr>
          <p:cNvPr id="9" name="Rectángulo 8"/>
          <p:cNvSpPr/>
          <p:nvPr/>
        </p:nvSpPr>
        <p:spPr>
          <a:xfrm>
            <a:off x="1884242" y="4033018"/>
            <a:ext cx="4333313" cy="400110"/>
          </a:xfrm>
          <a:prstGeom prst="rect">
            <a:avLst/>
          </a:prstGeom>
        </p:spPr>
        <p:txBody>
          <a:bodyPr wrap="none">
            <a:spAutoFit/>
          </a:bodyPr>
          <a:lstStyle/>
          <a:p>
            <a:pPr lvl="0"/>
            <a:r>
              <a:rPr lang="es-ES_tradnl" sz="2000" dirty="0"/>
              <a:t>La transmisión de la herencia social.</a:t>
            </a:r>
          </a:p>
        </p:txBody>
      </p:sp>
      <p:grpSp>
        <p:nvGrpSpPr>
          <p:cNvPr id="12" name="Agrupar 11"/>
          <p:cNvGrpSpPr/>
          <p:nvPr/>
        </p:nvGrpSpPr>
        <p:grpSpPr>
          <a:xfrm>
            <a:off x="1640186" y="2044620"/>
            <a:ext cx="307147" cy="270100"/>
            <a:chOff x="630029" y="1609190"/>
            <a:chExt cx="369922" cy="325303"/>
          </a:xfrm>
        </p:grpSpPr>
        <p:sp>
          <p:nvSpPr>
            <p:cNvPr id="10" name="Elipse 9"/>
            <p:cNvSpPr/>
            <p:nvPr/>
          </p:nvSpPr>
          <p:spPr>
            <a:xfrm>
              <a:off x="706865" y="1662189"/>
              <a:ext cx="217101" cy="2171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Elipse 10"/>
            <p:cNvSpPr/>
            <p:nvPr/>
          </p:nvSpPr>
          <p:spPr>
            <a:xfrm>
              <a:off x="630029" y="1609190"/>
              <a:ext cx="369922" cy="325303"/>
            </a:xfrm>
            <a:prstGeom prst="ellipse">
              <a:avLst/>
            </a:prstGeom>
            <a:noFill/>
            <a:ln w="381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13" name="Agrupar 12"/>
          <p:cNvGrpSpPr/>
          <p:nvPr/>
        </p:nvGrpSpPr>
        <p:grpSpPr>
          <a:xfrm>
            <a:off x="1569250" y="3200714"/>
            <a:ext cx="307147" cy="270100"/>
            <a:chOff x="630029" y="1609190"/>
            <a:chExt cx="369922" cy="325303"/>
          </a:xfrm>
        </p:grpSpPr>
        <p:sp>
          <p:nvSpPr>
            <p:cNvPr id="14" name="Elipse 13"/>
            <p:cNvSpPr/>
            <p:nvPr/>
          </p:nvSpPr>
          <p:spPr>
            <a:xfrm>
              <a:off x="706865" y="1662189"/>
              <a:ext cx="217101" cy="2171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Elipse 14"/>
            <p:cNvSpPr/>
            <p:nvPr/>
          </p:nvSpPr>
          <p:spPr>
            <a:xfrm>
              <a:off x="630029" y="1609190"/>
              <a:ext cx="369922" cy="325303"/>
            </a:xfrm>
            <a:prstGeom prst="ellipse">
              <a:avLst/>
            </a:prstGeom>
            <a:noFill/>
            <a:ln w="381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16" name="Agrupar 15"/>
          <p:cNvGrpSpPr/>
          <p:nvPr/>
        </p:nvGrpSpPr>
        <p:grpSpPr>
          <a:xfrm>
            <a:off x="1577095" y="4189456"/>
            <a:ext cx="307147" cy="270100"/>
            <a:chOff x="630029" y="1609190"/>
            <a:chExt cx="369922" cy="325303"/>
          </a:xfrm>
        </p:grpSpPr>
        <p:sp>
          <p:nvSpPr>
            <p:cNvPr id="17" name="Elipse 16"/>
            <p:cNvSpPr/>
            <p:nvPr/>
          </p:nvSpPr>
          <p:spPr>
            <a:xfrm>
              <a:off x="706865" y="1662189"/>
              <a:ext cx="217101" cy="2171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Elipse 17"/>
            <p:cNvSpPr/>
            <p:nvPr/>
          </p:nvSpPr>
          <p:spPr>
            <a:xfrm>
              <a:off x="630029" y="1609190"/>
              <a:ext cx="369922" cy="325303"/>
            </a:xfrm>
            <a:prstGeom prst="ellipse">
              <a:avLst/>
            </a:prstGeom>
            <a:noFill/>
            <a:ln w="381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9" name="Rectángulo 18"/>
          <p:cNvSpPr/>
          <p:nvPr/>
        </p:nvSpPr>
        <p:spPr>
          <a:xfrm>
            <a:off x="1569250" y="5189112"/>
            <a:ext cx="5915781" cy="830997"/>
          </a:xfrm>
          <a:prstGeom prst="rect">
            <a:avLst/>
          </a:prstGeom>
        </p:spPr>
        <p:txBody>
          <a:bodyPr wrap="square">
            <a:spAutoFit/>
          </a:bodyPr>
          <a:lstStyle/>
          <a:p>
            <a:r>
              <a:rPr lang="es-ES_tradnl" sz="2400" dirty="0" err="1">
                <a:solidFill>
                  <a:schemeClr val="accent1"/>
                </a:solidFill>
              </a:rPr>
              <a:t>Lazarsfeld</a:t>
            </a:r>
            <a:r>
              <a:rPr lang="es-ES_tradnl" sz="2400" dirty="0">
                <a:solidFill>
                  <a:schemeClr val="accent1"/>
                </a:solidFill>
              </a:rPr>
              <a:t> y </a:t>
            </a:r>
            <a:r>
              <a:rPr lang="es-ES_tradnl" sz="2400" dirty="0" err="1">
                <a:solidFill>
                  <a:schemeClr val="accent1"/>
                </a:solidFill>
              </a:rPr>
              <a:t>Merton</a:t>
            </a:r>
            <a:r>
              <a:rPr lang="es-ES_tradnl" sz="2400" dirty="0">
                <a:solidFill>
                  <a:schemeClr val="accent1"/>
                </a:solidFill>
              </a:rPr>
              <a:t> </a:t>
            </a:r>
            <a:r>
              <a:rPr lang="es-ES_tradnl" sz="2400" dirty="0"/>
              <a:t>añaden una </a:t>
            </a:r>
            <a:r>
              <a:rPr lang="es-ES_tradnl" sz="2400" dirty="0" smtClean="0"/>
              <a:t>cuarta</a:t>
            </a:r>
            <a:r>
              <a:rPr lang="es-ES_tradnl" sz="2400" dirty="0"/>
              <a:t>: </a:t>
            </a:r>
            <a:r>
              <a:rPr lang="es-ES_tradnl" sz="2400" dirty="0" smtClean="0"/>
              <a:t>el entretenimiento </a:t>
            </a:r>
            <a:endParaRPr lang="es-ES" sz="2400" dirty="0"/>
          </a:p>
        </p:txBody>
      </p:sp>
    </p:spTree>
    <p:extLst>
      <p:ext uri="{BB962C8B-B14F-4D97-AF65-F5344CB8AC3E}">
        <p14:creationId xmlns:p14="http://schemas.microsoft.com/office/powerpoint/2010/main" val="30213755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i="1" dirty="0"/>
              <a:t>Una discrepancia teórica</a:t>
            </a:r>
            <a:r>
              <a:rPr lang="es-ES_tradnl" dirty="0"/>
              <a:t> </a:t>
            </a:r>
            <a:endParaRPr lang="es-ES" dirty="0"/>
          </a:p>
        </p:txBody>
      </p:sp>
      <p:sp>
        <p:nvSpPr>
          <p:cNvPr id="4" name="Rectángulo 3"/>
          <p:cNvSpPr/>
          <p:nvPr/>
        </p:nvSpPr>
        <p:spPr>
          <a:xfrm>
            <a:off x="-1" y="1936429"/>
            <a:ext cx="2211181" cy="46166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pPr algn="r"/>
            <a:r>
              <a:rPr lang="es-ES_tradnl" sz="2400" dirty="0" err="1"/>
              <a:t>Lazarsfeld</a:t>
            </a:r>
            <a:r>
              <a:rPr lang="es-ES_tradnl" sz="2400" dirty="0"/>
              <a:t> </a:t>
            </a:r>
            <a:endParaRPr lang="es-ES" sz="2400" dirty="0"/>
          </a:p>
        </p:txBody>
      </p:sp>
      <p:sp>
        <p:nvSpPr>
          <p:cNvPr id="5" name="Rectángulo 4"/>
          <p:cNvSpPr/>
          <p:nvPr/>
        </p:nvSpPr>
        <p:spPr>
          <a:xfrm>
            <a:off x="2211181" y="1921524"/>
            <a:ext cx="6049867" cy="1015663"/>
          </a:xfrm>
          <a:prstGeom prst="rect">
            <a:avLst/>
          </a:prstGeom>
          <a:ln>
            <a:solidFill>
              <a:srgbClr val="CCAF0A"/>
            </a:solidFill>
          </a:ln>
        </p:spPr>
        <p:txBody>
          <a:bodyPr wrap="square">
            <a:spAutoFit/>
          </a:bodyPr>
          <a:lstStyle/>
          <a:p>
            <a:r>
              <a:rPr lang="es-ES_tradnl" sz="2000" dirty="0"/>
              <a:t>E</a:t>
            </a:r>
            <a:r>
              <a:rPr lang="es-ES_tradnl" sz="2000" dirty="0" smtClean="0"/>
              <a:t>fectos </a:t>
            </a:r>
            <a:r>
              <a:rPr lang="es-ES_tradnl" sz="2000" dirty="0"/>
              <a:t>de los medios de </a:t>
            </a:r>
            <a:r>
              <a:rPr lang="es-ES_tradnl" sz="2000" dirty="0" smtClean="0"/>
              <a:t>comunicación. </a:t>
            </a:r>
            <a:r>
              <a:rPr lang="es-ES_tradnl" sz="2000" dirty="0"/>
              <a:t>Formalización matemática de los hechos sociales. </a:t>
            </a:r>
          </a:p>
          <a:p>
            <a:r>
              <a:rPr lang="es-ES_tradnl" sz="2000" dirty="0" smtClean="0"/>
              <a:t> </a:t>
            </a:r>
            <a:endParaRPr lang="es-ES" sz="2000" dirty="0"/>
          </a:p>
        </p:txBody>
      </p:sp>
      <p:sp>
        <p:nvSpPr>
          <p:cNvPr id="6" name="Rectángulo 5"/>
          <p:cNvSpPr/>
          <p:nvPr/>
        </p:nvSpPr>
        <p:spPr>
          <a:xfrm>
            <a:off x="725714" y="3105835"/>
            <a:ext cx="7535334" cy="707886"/>
          </a:xfrm>
          <a:prstGeom prst="rect">
            <a:avLst/>
          </a:prstGeom>
          <a:ln>
            <a:solidFill>
              <a:srgbClr val="CCAF0A"/>
            </a:solidFill>
          </a:ln>
        </p:spPr>
        <p:txBody>
          <a:bodyPr wrap="square">
            <a:spAutoFit/>
          </a:bodyPr>
          <a:lstStyle/>
          <a:p>
            <a:pPr algn="ctr"/>
            <a:r>
              <a:rPr lang="es-ES_tradnl" sz="2000" dirty="0" smtClean="0"/>
              <a:t>Cuestiona la concepción que se tenía de los medios de comunicación.</a:t>
            </a:r>
            <a:endParaRPr lang="es-ES_tradnl" sz="2000" dirty="0"/>
          </a:p>
        </p:txBody>
      </p:sp>
      <p:sp>
        <p:nvSpPr>
          <p:cNvPr id="8" name="Rectángulo 7"/>
          <p:cNvSpPr/>
          <p:nvPr/>
        </p:nvSpPr>
        <p:spPr>
          <a:xfrm>
            <a:off x="725714" y="4007525"/>
            <a:ext cx="7535334" cy="707886"/>
          </a:xfrm>
          <a:prstGeom prst="rect">
            <a:avLst/>
          </a:prstGeom>
          <a:ln>
            <a:solidFill>
              <a:srgbClr val="CCAF0A"/>
            </a:solidFill>
          </a:ln>
        </p:spPr>
        <p:txBody>
          <a:bodyPr wrap="square">
            <a:spAutoFit/>
          </a:bodyPr>
          <a:lstStyle/>
          <a:p>
            <a:pPr algn="ctr"/>
            <a:r>
              <a:rPr lang="es-ES_tradnl" sz="2000" dirty="0" smtClean="0"/>
              <a:t>Abstrae los procesos de comunicación de los modos de organización del poder económico y político.</a:t>
            </a:r>
            <a:endParaRPr lang="es-ES_tradnl" sz="2000" dirty="0"/>
          </a:p>
        </p:txBody>
      </p:sp>
      <p:sp>
        <p:nvSpPr>
          <p:cNvPr id="9" name="Rectángulo 8"/>
          <p:cNvSpPr/>
          <p:nvPr/>
        </p:nvSpPr>
        <p:spPr>
          <a:xfrm>
            <a:off x="725714" y="5085957"/>
            <a:ext cx="7535334" cy="400110"/>
          </a:xfrm>
          <a:prstGeom prst="rect">
            <a:avLst/>
          </a:prstGeom>
          <a:ln>
            <a:solidFill>
              <a:schemeClr val="accent2"/>
            </a:solidFill>
          </a:ln>
        </p:spPr>
        <p:txBody>
          <a:bodyPr wrap="square">
            <a:spAutoFit/>
          </a:bodyPr>
          <a:lstStyle/>
          <a:p>
            <a:pPr algn="ctr"/>
            <a:r>
              <a:rPr lang="es-ES_tradnl" sz="2000" dirty="0"/>
              <a:t>Vive de contratos de financiación privados y públicos. </a:t>
            </a:r>
          </a:p>
        </p:txBody>
      </p:sp>
    </p:spTree>
    <p:extLst>
      <p:ext uri="{BB962C8B-B14F-4D97-AF65-F5344CB8AC3E}">
        <p14:creationId xmlns:p14="http://schemas.microsoft.com/office/powerpoint/2010/main" val="26760047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0" y="607572"/>
            <a:ext cx="2491619" cy="46166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pPr algn="r"/>
            <a:r>
              <a:rPr lang="es-ES_tradnl" sz="2400" dirty="0" err="1"/>
              <a:t>Merton</a:t>
            </a:r>
            <a:r>
              <a:rPr lang="es-ES_tradnl" sz="2400" dirty="0"/>
              <a:t> </a:t>
            </a:r>
            <a:endParaRPr lang="es-ES" sz="2400" dirty="0"/>
          </a:p>
        </p:txBody>
      </p:sp>
      <p:sp>
        <p:nvSpPr>
          <p:cNvPr id="5" name="Rectángulo 4"/>
          <p:cNvSpPr/>
          <p:nvPr/>
        </p:nvSpPr>
        <p:spPr>
          <a:xfrm>
            <a:off x="2491619" y="619667"/>
            <a:ext cx="4027714" cy="461665"/>
          </a:xfrm>
          <a:prstGeom prst="rect">
            <a:avLst/>
          </a:prstGeom>
          <a:ln>
            <a:solidFill>
              <a:srgbClr val="CCAF0A"/>
            </a:solidFill>
          </a:ln>
        </p:spPr>
        <p:txBody>
          <a:bodyPr wrap="square">
            <a:spAutoFit/>
          </a:bodyPr>
          <a:lstStyle/>
          <a:p>
            <a:r>
              <a:rPr lang="es-ES_tradnl" sz="2400" dirty="0" smtClean="0"/>
              <a:t>Teorías </a:t>
            </a:r>
            <a:r>
              <a:rPr lang="es-ES_tradnl" sz="2400" dirty="0"/>
              <a:t>de alcance </a:t>
            </a:r>
            <a:r>
              <a:rPr lang="es-ES_tradnl" sz="2400" dirty="0" smtClean="0"/>
              <a:t>medio </a:t>
            </a:r>
            <a:endParaRPr lang="es-ES" sz="2400" dirty="0"/>
          </a:p>
        </p:txBody>
      </p:sp>
      <p:sp>
        <p:nvSpPr>
          <p:cNvPr id="6" name="Rectángulo 5"/>
          <p:cNvSpPr/>
          <p:nvPr/>
        </p:nvSpPr>
        <p:spPr>
          <a:xfrm>
            <a:off x="943428" y="2131821"/>
            <a:ext cx="6991048" cy="3046988"/>
          </a:xfrm>
          <a:prstGeom prst="rect">
            <a:avLst/>
          </a:prstGeom>
          <a:ln>
            <a:solidFill>
              <a:srgbClr val="CCAF0A"/>
            </a:solidFill>
          </a:ln>
        </p:spPr>
        <p:txBody>
          <a:bodyPr wrap="square">
            <a:spAutoFit/>
          </a:bodyPr>
          <a:lstStyle/>
          <a:p>
            <a:pPr algn="ctr"/>
            <a:r>
              <a:rPr lang="es-ES_tradnl" sz="2400" dirty="0"/>
              <a:t>“Teorías intermedias entre las hipótesis menores que surgen profusamente cada día con el trabajo cotidiano de la investigación y las vastas especulaciones que parten de un esquema maestro conceptual del que se espera deducir un gran número de regularidades del comportamiento social accesibles al observador” (1949)</a:t>
            </a:r>
          </a:p>
        </p:txBody>
      </p:sp>
      <p:sp>
        <p:nvSpPr>
          <p:cNvPr id="7" name="Flecha abajo 6"/>
          <p:cNvSpPr/>
          <p:nvPr/>
        </p:nvSpPr>
        <p:spPr>
          <a:xfrm>
            <a:off x="4136571" y="1081332"/>
            <a:ext cx="217715" cy="1050489"/>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28742434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ES_tradnl" sz="3600" i="1" dirty="0"/>
              <a:t>El “doble flujo de la comunicación</a:t>
            </a:r>
            <a:r>
              <a:rPr lang="es-ES_tradnl" sz="3600" i="1" dirty="0" smtClean="0"/>
              <a:t>”</a:t>
            </a:r>
            <a:endParaRPr lang="es-ES" sz="3600" dirty="0"/>
          </a:p>
        </p:txBody>
      </p:sp>
      <p:sp>
        <p:nvSpPr>
          <p:cNvPr id="4" name="Rectángulo 3"/>
          <p:cNvSpPr/>
          <p:nvPr/>
        </p:nvSpPr>
        <p:spPr>
          <a:xfrm>
            <a:off x="2354826" y="1745327"/>
            <a:ext cx="3746538" cy="461665"/>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wrap="none">
            <a:spAutoFit/>
          </a:bodyPr>
          <a:lstStyle/>
          <a:p>
            <a:r>
              <a:rPr lang="es-ES_tradnl" sz="2400" dirty="0"/>
              <a:t>Años 40 y 50 </a:t>
            </a:r>
            <a:r>
              <a:rPr lang="es-ES_tradnl" sz="2400" dirty="0" smtClean="0"/>
              <a:t>del siglo XX</a:t>
            </a:r>
            <a:endParaRPr lang="es-ES" sz="2400" dirty="0"/>
          </a:p>
        </p:txBody>
      </p:sp>
      <p:sp>
        <p:nvSpPr>
          <p:cNvPr id="5" name="Rectángulo 4"/>
          <p:cNvSpPr/>
          <p:nvPr/>
        </p:nvSpPr>
        <p:spPr>
          <a:xfrm>
            <a:off x="727333" y="2690336"/>
            <a:ext cx="7197467" cy="1323439"/>
          </a:xfrm>
          <a:prstGeom prst="rect">
            <a:avLst/>
          </a:prstGeom>
          <a:ln>
            <a:solidFill>
              <a:srgbClr val="8D89A4"/>
            </a:solidFill>
          </a:ln>
        </p:spPr>
        <p:txBody>
          <a:bodyPr wrap="square">
            <a:spAutoFit/>
          </a:bodyPr>
          <a:lstStyle/>
          <a:p>
            <a:pPr algn="ctr"/>
            <a:r>
              <a:rPr lang="es-ES_tradnl" sz="2000" dirty="0" smtClean="0"/>
              <a:t>Sociología funcionalista de los medios de comunicación sitúa como una innovación el descubrimiento de un elemento intermediario entre el punto inicial y el punto final del proceso de comunicación. </a:t>
            </a:r>
            <a:endParaRPr lang="es-ES_tradnl" sz="2000" dirty="0"/>
          </a:p>
        </p:txBody>
      </p:sp>
      <p:sp>
        <p:nvSpPr>
          <p:cNvPr id="6" name="Rectángulo 5"/>
          <p:cNvSpPr/>
          <p:nvPr/>
        </p:nvSpPr>
        <p:spPr>
          <a:xfrm>
            <a:off x="727333" y="4631026"/>
            <a:ext cx="7001524" cy="1015663"/>
          </a:xfrm>
          <a:prstGeom prst="rect">
            <a:avLst/>
          </a:prstGeom>
          <a:ln>
            <a:solidFill>
              <a:schemeClr val="accent3"/>
            </a:solidFill>
          </a:ln>
        </p:spPr>
        <p:txBody>
          <a:bodyPr wrap="square">
            <a:spAutoFit/>
          </a:bodyPr>
          <a:lstStyle/>
          <a:p>
            <a:pPr algn="ctr"/>
            <a:r>
              <a:rPr lang="es-ES_tradnl" sz="2000" dirty="0"/>
              <a:t>Se cuestiona el principio mecanicista </a:t>
            </a:r>
            <a:r>
              <a:rPr lang="es-ES_tradnl" sz="2000" dirty="0" err="1"/>
              <a:t>lasswelliano</a:t>
            </a:r>
            <a:r>
              <a:rPr lang="es-ES_tradnl" sz="2000" dirty="0"/>
              <a:t> del efecto directo e indiferenciado y el argumento del “efecto masificador” de la “sociedad de masas”</a:t>
            </a:r>
          </a:p>
        </p:txBody>
      </p:sp>
    </p:spTree>
    <p:extLst>
      <p:ext uri="{BB962C8B-B14F-4D97-AF65-F5344CB8AC3E}">
        <p14:creationId xmlns:p14="http://schemas.microsoft.com/office/powerpoint/2010/main" val="185078797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186544" y="801218"/>
            <a:ext cx="4539341" cy="5323006"/>
          </a:xfrm>
          <a:prstGeom prst="rect">
            <a:avLst/>
          </a:prstGeom>
        </p:spPr>
      </p:pic>
      <p:sp>
        <p:nvSpPr>
          <p:cNvPr id="5" name="CuadroTexto 4"/>
          <p:cNvSpPr txBox="1"/>
          <p:nvPr/>
        </p:nvSpPr>
        <p:spPr>
          <a:xfrm>
            <a:off x="696687" y="5816447"/>
            <a:ext cx="489857" cy="307777"/>
          </a:xfrm>
          <a:prstGeom prst="rect">
            <a:avLst/>
          </a:prstGeom>
          <a:noFill/>
        </p:spPr>
        <p:txBody>
          <a:bodyPr wrap="square" rtlCol="0">
            <a:spAutoFit/>
          </a:bodyPr>
          <a:lstStyle/>
          <a:p>
            <a:r>
              <a:rPr lang="es-MX" sz="1400" dirty="0" smtClean="0"/>
              <a:t>(7)</a:t>
            </a:r>
            <a:endParaRPr lang="es-MX" sz="1400" dirty="0"/>
          </a:p>
        </p:txBody>
      </p:sp>
      <p:pic>
        <p:nvPicPr>
          <p:cNvPr id="6" name="Imagen 5"/>
          <p:cNvPicPr>
            <a:picLocks noChangeAspect="1"/>
          </p:cNvPicPr>
          <p:nvPr/>
        </p:nvPicPr>
        <p:blipFill>
          <a:blip r:embed="rId3"/>
          <a:stretch>
            <a:fillRect/>
          </a:stretch>
        </p:blipFill>
        <p:spPr>
          <a:xfrm>
            <a:off x="6085113" y="2118335"/>
            <a:ext cx="2391003" cy="2780236"/>
          </a:xfrm>
          <a:prstGeom prst="rect">
            <a:avLst/>
          </a:prstGeom>
        </p:spPr>
      </p:pic>
    </p:spTree>
    <p:extLst>
      <p:ext uri="{BB962C8B-B14F-4D97-AF65-F5344CB8AC3E}">
        <p14:creationId xmlns:p14="http://schemas.microsoft.com/office/powerpoint/2010/main" val="161222148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35431" y="439211"/>
            <a:ext cx="7160380" cy="707886"/>
          </a:xfrm>
          <a:prstGeom prst="rect">
            <a:avLst/>
          </a:prstGeom>
        </p:spPr>
        <p:txBody>
          <a:bodyPr wrap="square">
            <a:spAutoFit/>
          </a:bodyPr>
          <a:lstStyle/>
          <a:p>
            <a:pPr algn="ctr"/>
            <a:r>
              <a:rPr lang="es-ES_tradnl" sz="2000" dirty="0"/>
              <a:t>Dos importantes investigaciones señalan la aparición de esta nueva teoría de los intermediarios:</a:t>
            </a:r>
          </a:p>
        </p:txBody>
      </p:sp>
      <p:sp>
        <p:nvSpPr>
          <p:cNvPr id="5" name="Rectángulo 4"/>
          <p:cNvSpPr/>
          <p:nvPr/>
        </p:nvSpPr>
        <p:spPr>
          <a:xfrm>
            <a:off x="2189239" y="2567973"/>
            <a:ext cx="5987143" cy="1323439"/>
          </a:xfrm>
          <a:prstGeom prst="rect">
            <a:avLst/>
          </a:prstGeom>
          <a:ln>
            <a:solidFill>
              <a:srgbClr val="8D89A4"/>
            </a:solidFill>
          </a:ln>
        </p:spPr>
        <p:txBody>
          <a:bodyPr wrap="square">
            <a:spAutoFit/>
          </a:bodyPr>
          <a:lstStyle/>
          <a:p>
            <a:r>
              <a:rPr lang="es-ES_tradnl" sz="2000" dirty="0" err="1" smtClean="0"/>
              <a:t>Lazarsfeld</a:t>
            </a:r>
            <a:r>
              <a:rPr lang="es-ES_tradnl" sz="2000" dirty="0"/>
              <a:t>, </a:t>
            </a:r>
            <a:r>
              <a:rPr lang="es-ES_tradnl" sz="2000" dirty="0" err="1"/>
              <a:t>Berelson</a:t>
            </a:r>
            <a:r>
              <a:rPr lang="es-ES_tradnl" sz="2000" dirty="0"/>
              <a:t> y </a:t>
            </a:r>
            <a:r>
              <a:rPr lang="es-ES_tradnl" sz="2000" dirty="0" err="1"/>
              <a:t>Gaudet</a:t>
            </a:r>
            <a:r>
              <a:rPr lang="es-ES_tradnl" sz="2000" dirty="0"/>
              <a:t> miden la influencia de los </a:t>
            </a:r>
            <a:r>
              <a:rPr lang="es-ES_tradnl" sz="2000" dirty="0" smtClean="0"/>
              <a:t>medios de comunicación </a:t>
            </a:r>
            <a:r>
              <a:rPr lang="es-ES_tradnl" sz="2000" dirty="0"/>
              <a:t>en 600 electores. Elecciones </a:t>
            </a:r>
            <a:r>
              <a:rPr lang="es-ES_tradnl" sz="2000" dirty="0" smtClean="0"/>
              <a:t>de 1940 en New Jersey, Estados Unidos de Norteamérica.</a:t>
            </a:r>
            <a:endParaRPr lang="es-ES_tradnl" sz="2000" dirty="0"/>
          </a:p>
        </p:txBody>
      </p:sp>
      <p:sp>
        <p:nvSpPr>
          <p:cNvPr id="6" name="Rectángulo 5"/>
          <p:cNvSpPr/>
          <p:nvPr/>
        </p:nvSpPr>
        <p:spPr>
          <a:xfrm>
            <a:off x="435431" y="2046686"/>
            <a:ext cx="3359363" cy="400110"/>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wrap="none">
            <a:spAutoFit/>
          </a:bodyPr>
          <a:lstStyle/>
          <a:p>
            <a:r>
              <a:rPr lang="es-ES_tradnl" sz="2000" dirty="0" err="1"/>
              <a:t>The</a:t>
            </a:r>
            <a:r>
              <a:rPr lang="es-ES_tradnl" sz="2000" dirty="0"/>
              <a:t> </a:t>
            </a:r>
            <a:r>
              <a:rPr lang="es-ES_tradnl" sz="2000" dirty="0" err="1"/>
              <a:t>People’s</a:t>
            </a:r>
            <a:r>
              <a:rPr lang="es-ES_tradnl" sz="2000" dirty="0"/>
              <a:t> </a:t>
            </a:r>
            <a:r>
              <a:rPr lang="es-ES_tradnl" sz="2000" dirty="0" err="1"/>
              <a:t>Choice</a:t>
            </a:r>
            <a:r>
              <a:rPr lang="es-ES_tradnl" sz="2000" dirty="0"/>
              <a:t> (1944) </a:t>
            </a:r>
            <a:endParaRPr lang="es-ES" sz="2000" dirty="0"/>
          </a:p>
        </p:txBody>
      </p:sp>
      <p:sp>
        <p:nvSpPr>
          <p:cNvPr id="7" name="Rectángulo 6"/>
          <p:cNvSpPr/>
          <p:nvPr/>
        </p:nvSpPr>
        <p:spPr>
          <a:xfrm>
            <a:off x="435431" y="4186975"/>
            <a:ext cx="3359363" cy="400110"/>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r>
              <a:rPr lang="es-ES_tradnl" sz="2000" dirty="0"/>
              <a:t>Personal </a:t>
            </a:r>
            <a:r>
              <a:rPr lang="es-ES_tradnl" sz="2000" dirty="0" err="1"/>
              <a:t>Influence</a:t>
            </a:r>
            <a:r>
              <a:rPr lang="es-ES_tradnl" sz="2000" dirty="0"/>
              <a:t> (1955 </a:t>
            </a:r>
            <a:r>
              <a:rPr lang="es-ES_tradnl" sz="2000" dirty="0" smtClean="0"/>
              <a:t>)</a:t>
            </a:r>
            <a:endParaRPr lang="es-ES" sz="2000" dirty="0"/>
          </a:p>
        </p:txBody>
      </p:sp>
      <p:sp>
        <p:nvSpPr>
          <p:cNvPr id="8" name="Rectángulo 7"/>
          <p:cNvSpPr/>
          <p:nvPr/>
        </p:nvSpPr>
        <p:spPr>
          <a:xfrm>
            <a:off x="2189240" y="4882649"/>
            <a:ext cx="5985931" cy="1015663"/>
          </a:xfrm>
          <a:prstGeom prst="rect">
            <a:avLst/>
          </a:prstGeom>
          <a:ln>
            <a:solidFill>
              <a:srgbClr val="8D89A4"/>
            </a:solidFill>
          </a:ln>
        </p:spPr>
        <p:txBody>
          <a:bodyPr wrap="square">
            <a:spAutoFit/>
          </a:bodyPr>
          <a:lstStyle/>
          <a:p>
            <a:r>
              <a:rPr lang="es-ES_tradnl" sz="2000" dirty="0" err="1"/>
              <a:t>Lazarsfeld</a:t>
            </a:r>
            <a:r>
              <a:rPr lang="es-ES_tradnl" sz="2000" dirty="0"/>
              <a:t> y </a:t>
            </a:r>
            <a:r>
              <a:rPr lang="es-ES_tradnl" sz="2000" dirty="0" err="1"/>
              <a:t>Katz</a:t>
            </a:r>
            <a:r>
              <a:rPr lang="es-ES_tradnl" sz="2000" dirty="0"/>
              <a:t> con encuestas de 10 años antes. Comportamiento de consumidores de moda y ocio </a:t>
            </a:r>
          </a:p>
        </p:txBody>
      </p:sp>
    </p:spTree>
    <p:extLst>
      <p:ext uri="{BB962C8B-B14F-4D97-AF65-F5344CB8AC3E}">
        <p14:creationId xmlns:p14="http://schemas.microsoft.com/office/powerpoint/2010/main" val="31342622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221617" y="386339"/>
            <a:ext cx="6507239" cy="1015663"/>
          </a:xfrm>
          <a:prstGeom prst="rect">
            <a:avLst/>
          </a:prstGeom>
        </p:spPr>
        <p:txBody>
          <a:bodyPr wrap="square">
            <a:spAutoFit/>
          </a:bodyPr>
          <a:lstStyle/>
          <a:p>
            <a:pPr algn="just"/>
            <a:r>
              <a:rPr lang="es-ES_tradnl" sz="2000" dirty="0"/>
              <a:t>Se entiende el proceso de comunicación como un proceso de dos etapas en el que la función de los “líderes de opinión” resulta decisiva. </a:t>
            </a:r>
          </a:p>
        </p:txBody>
      </p:sp>
      <p:sp>
        <p:nvSpPr>
          <p:cNvPr id="5" name="Rectángulo 4"/>
          <p:cNvSpPr/>
          <p:nvPr/>
        </p:nvSpPr>
        <p:spPr>
          <a:xfrm>
            <a:off x="3163414" y="1768715"/>
            <a:ext cx="2086119" cy="46166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a:spAutoFit/>
          </a:bodyPr>
          <a:lstStyle/>
          <a:p>
            <a:r>
              <a:rPr lang="es-ES_tradnl" sz="2400" i="1" dirty="0" err="1"/>
              <a:t>Two-step</a:t>
            </a:r>
            <a:r>
              <a:rPr lang="es-ES_tradnl" sz="2400" i="1" dirty="0"/>
              <a:t> </a:t>
            </a:r>
            <a:r>
              <a:rPr lang="es-ES_tradnl" sz="2400" i="1" dirty="0" err="1"/>
              <a:t>flow</a:t>
            </a:r>
            <a:endParaRPr lang="es-ES_tradnl" sz="2400" dirty="0"/>
          </a:p>
        </p:txBody>
      </p:sp>
      <p:sp>
        <p:nvSpPr>
          <p:cNvPr id="6" name="Rectángulo 5"/>
          <p:cNvSpPr/>
          <p:nvPr/>
        </p:nvSpPr>
        <p:spPr>
          <a:xfrm>
            <a:off x="1124858" y="2505670"/>
            <a:ext cx="6700762" cy="707886"/>
          </a:xfrm>
          <a:prstGeom prst="rect">
            <a:avLst/>
          </a:prstGeom>
        </p:spPr>
        <p:txBody>
          <a:bodyPr wrap="square">
            <a:spAutoFit/>
          </a:bodyPr>
          <a:lstStyle/>
          <a:p>
            <a:r>
              <a:rPr lang="es-ES_tradnl" sz="2000" dirty="0" smtClean="0">
                <a:solidFill>
                  <a:schemeClr val="accent3">
                    <a:lumMod val="60000"/>
                    <a:lumOff val="40000"/>
                  </a:schemeClr>
                </a:solidFill>
              </a:rPr>
              <a:t>Primer escalón: </a:t>
            </a:r>
            <a:r>
              <a:rPr lang="es-ES_tradnl" sz="2000" dirty="0" smtClean="0"/>
              <a:t>personas informadas por estar directamente expuestas a los medios de comunicación</a:t>
            </a:r>
            <a:endParaRPr lang="es-ES_tradnl" sz="2000" dirty="0"/>
          </a:p>
        </p:txBody>
      </p:sp>
      <p:sp>
        <p:nvSpPr>
          <p:cNvPr id="7" name="Rectángulo 6"/>
          <p:cNvSpPr/>
          <p:nvPr/>
        </p:nvSpPr>
        <p:spPr>
          <a:xfrm>
            <a:off x="1124858" y="3396912"/>
            <a:ext cx="6700763" cy="1015663"/>
          </a:xfrm>
          <a:prstGeom prst="rect">
            <a:avLst/>
          </a:prstGeom>
        </p:spPr>
        <p:txBody>
          <a:bodyPr wrap="square">
            <a:spAutoFit/>
          </a:bodyPr>
          <a:lstStyle/>
          <a:p>
            <a:r>
              <a:rPr lang="es-ES_tradnl" sz="2000" dirty="0">
                <a:solidFill>
                  <a:srgbClr val="BBB8C8"/>
                </a:solidFill>
              </a:rPr>
              <a:t>Segundo escalón: </a:t>
            </a:r>
            <a:r>
              <a:rPr lang="es-ES_tradnl" sz="2000" dirty="0"/>
              <a:t>personas que frecuentan menos los </a:t>
            </a:r>
            <a:r>
              <a:rPr lang="es-ES_tradnl" sz="2000" dirty="0"/>
              <a:t>medios de comunicación </a:t>
            </a:r>
            <a:r>
              <a:rPr lang="es-ES_tradnl" sz="2000" dirty="0"/>
              <a:t>y dependen de </a:t>
            </a:r>
            <a:r>
              <a:rPr lang="es-ES_tradnl" sz="2000" dirty="0" smtClean="0"/>
              <a:t>otras </a:t>
            </a:r>
            <a:r>
              <a:rPr lang="es-ES_tradnl" sz="2000" dirty="0"/>
              <a:t>para obtener la información. </a:t>
            </a:r>
          </a:p>
        </p:txBody>
      </p:sp>
      <p:sp>
        <p:nvSpPr>
          <p:cNvPr id="8" name="Rectángulo 7"/>
          <p:cNvSpPr/>
          <p:nvPr/>
        </p:nvSpPr>
        <p:spPr>
          <a:xfrm>
            <a:off x="266095" y="4791875"/>
            <a:ext cx="8635999" cy="923330"/>
          </a:xfrm>
          <a:prstGeom prst="rect">
            <a:avLst/>
          </a:prstGeom>
          <a:ln>
            <a:solidFill>
              <a:srgbClr val="8D89A4"/>
            </a:solidFill>
          </a:ln>
        </p:spPr>
        <p:txBody>
          <a:bodyPr wrap="square">
            <a:spAutoFit/>
          </a:bodyPr>
          <a:lstStyle/>
          <a:p>
            <a:pPr algn="ctr"/>
            <a:r>
              <a:rPr lang="es-ES_tradnl" dirty="0"/>
              <a:t>Modelos que codificaban los escalones: conciencia, interés, evaluación, prueba, adopción o rechazo sirvieron para determinar los modos de comunicación, de masas o interpersonales, para producir la adopción de la innovación. </a:t>
            </a:r>
          </a:p>
        </p:txBody>
      </p:sp>
    </p:spTree>
    <p:extLst>
      <p:ext uri="{BB962C8B-B14F-4D97-AF65-F5344CB8AC3E}">
        <p14:creationId xmlns:p14="http://schemas.microsoft.com/office/powerpoint/2010/main" val="243471387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475619" y="2187789"/>
            <a:ext cx="5769429" cy="2246769"/>
          </a:xfrm>
          <a:prstGeom prst="rect">
            <a:avLst/>
          </a:prstGeom>
          <a:ln>
            <a:solidFill>
              <a:schemeClr val="accent2"/>
            </a:solidFill>
          </a:ln>
        </p:spPr>
        <p:txBody>
          <a:bodyPr wrap="square">
            <a:spAutoFit/>
          </a:bodyPr>
          <a:lstStyle/>
          <a:p>
            <a:pPr algn="ctr"/>
            <a:r>
              <a:rPr lang="es-ES_tradnl" sz="2800" dirty="0" err="1" smtClean="0"/>
              <a:t>Lazarsfeld</a:t>
            </a:r>
            <a:r>
              <a:rPr lang="es-ES_tradnl" sz="2800" dirty="0" smtClean="0"/>
              <a:t> </a:t>
            </a:r>
            <a:r>
              <a:rPr lang="es-ES_tradnl" sz="2800" dirty="0"/>
              <a:t>ejerció una influencia considerable en el extranjero. Concibió sus relaciones con la comunidad internacional como una “multinacional </a:t>
            </a:r>
            <a:r>
              <a:rPr lang="es-ES_tradnl" sz="2800" dirty="0" smtClean="0"/>
              <a:t>científica”</a:t>
            </a:r>
            <a:r>
              <a:rPr lang="es-ES_tradnl" sz="2800" dirty="0"/>
              <a:t>. </a:t>
            </a:r>
          </a:p>
        </p:txBody>
      </p:sp>
      <p:pic>
        <p:nvPicPr>
          <p:cNvPr id="2" name="Imagen 1"/>
          <p:cNvPicPr>
            <a:picLocks noChangeAspect="1"/>
          </p:cNvPicPr>
          <p:nvPr/>
        </p:nvPicPr>
        <p:blipFill>
          <a:blip r:embed="rId2"/>
          <a:stretch>
            <a:fillRect/>
          </a:stretch>
        </p:blipFill>
        <p:spPr>
          <a:xfrm>
            <a:off x="911659" y="415439"/>
            <a:ext cx="1515779" cy="1509042"/>
          </a:xfrm>
          <a:prstGeom prst="rect">
            <a:avLst/>
          </a:prstGeom>
        </p:spPr>
      </p:pic>
      <p:pic>
        <p:nvPicPr>
          <p:cNvPr id="3" name="Imagen 2"/>
          <p:cNvPicPr>
            <a:picLocks noChangeAspect="1"/>
          </p:cNvPicPr>
          <p:nvPr/>
        </p:nvPicPr>
        <p:blipFill>
          <a:blip r:embed="rId3"/>
          <a:stretch>
            <a:fillRect/>
          </a:stretch>
        </p:blipFill>
        <p:spPr>
          <a:xfrm>
            <a:off x="2629580" y="335516"/>
            <a:ext cx="1844449" cy="1844449"/>
          </a:xfrm>
          <a:prstGeom prst="rect">
            <a:avLst/>
          </a:prstGeom>
        </p:spPr>
      </p:pic>
      <p:pic>
        <p:nvPicPr>
          <p:cNvPr id="5" name="Imagen 4"/>
          <p:cNvPicPr>
            <a:picLocks noChangeAspect="1"/>
          </p:cNvPicPr>
          <p:nvPr/>
        </p:nvPicPr>
        <p:blipFill>
          <a:blip r:embed="rId4"/>
          <a:stretch>
            <a:fillRect/>
          </a:stretch>
        </p:blipFill>
        <p:spPr>
          <a:xfrm>
            <a:off x="2934380" y="4893808"/>
            <a:ext cx="1539649" cy="1539649"/>
          </a:xfrm>
          <a:prstGeom prst="rect">
            <a:avLst/>
          </a:prstGeom>
        </p:spPr>
      </p:pic>
      <p:pic>
        <p:nvPicPr>
          <p:cNvPr id="6" name="Imagen 5"/>
          <p:cNvPicPr>
            <a:picLocks noChangeAspect="1"/>
          </p:cNvPicPr>
          <p:nvPr/>
        </p:nvPicPr>
        <p:blipFill>
          <a:blip r:embed="rId5"/>
          <a:stretch>
            <a:fillRect/>
          </a:stretch>
        </p:blipFill>
        <p:spPr>
          <a:xfrm>
            <a:off x="5018314" y="4893808"/>
            <a:ext cx="1539647" cy="1539647"/>
          </a:xfrm>
          <a:prstGeom prst="rect">
            <a:avLst/>
          </a:prstGeom>
        </p:spPr>
      </p:pic>
      <p:sp>
        <p:nvSpPr>
          <p:cNvPr id="7" name="CuadroTexto 6"/>
          <p:cNvSpPr txBox="1"/>
          <p:nvPr/>
        </p:nvSpPr>
        <p:spPr>
          <a:xfrm>
            <a:off x="6612389" y="5970335"/>
            <a:ext cx="489857" cy="307777"/>
          </a:xfrm>
          <a:prstGeom prst="rect">
            <a:avLst/>
          </a:prstGeom>
          <a:noFill/>
        </p:spPr>
        <p:txBody>
          <a:bodyPr wrap="square" rtlCol="0">
            <a:spAutoFit/>
          </a:bodyPr>
          <a:lstStyle/>
          <a:p>
            <a:r>
              <a:rPr lang="es-MX" sz="1400" dirty="0" smtClean="0"/>
              <a:t>(8)</a:t>
            </a:r>
            <a:endParaRPr lang="es-MX" sz="1400" dirty="0"/>
          </a:p>
        </p:txBody>
      </p:sp>
    </p:spTree>
    <p:extLst>
      <p:ext uri="{BB962C8B-B14F-4D97-AF65-F5344CB8AC3E}">
        <p14:creationId xmlns:p14="http://schemas.microsoft.com/office/powerpoint/2010/main" val="22928521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dirty="0" smtClean="0"/>
              <a:t>Objetivos del material didáctico</a:t>
            </a:r>
            <a:endParaRPr lang="es-ES" dirty="0"/>
          </a:p>
        </p:txBody>
      </p:sp>
      <p:sp>
        <p:nvSpPr>
          <p:cNvPr id="3" name="Marcador de contenido 2"/>
          <p:cNvSpPr>
            <a:spLocks noGrp="1"/>
          </p:cNvSpPr>
          <p:nvPr>
            <p:ph idx="1"/>
          </p:nvPr>
        </p:nvSpPr>
        <p:spPr>
          <a:xfrm>
            <a:off x="498474" y="2438401"/>
            <a:ext cx="7556313" cy="3393440"/>
          </a:xfrm>
        </p:spPr>
        <p:txBody>
          <a:bodyPr>
            <a:normAutofit lnSpcReduction="10000"/>
          </a:bodyPr>
          <a:lstStyle/>
          <a:p>
            <a:pPr algn="just"/>
            <a:r>
              <a:rPr lang="es-MX" dirty="0" smtClean="0"/>
              <a:t>Esclarecer los orígenes </a:t>
            </a:r>
            <a:r>
              <a:rPr lang="es-MX" dirty="0" smtClean="0"/>
              <a:t>e influencias que tuvieron los primeros </a:t>
            </a:r>
            <a:r>
              <a:rPr lang="es-MX" dirty="0" smtClean="0"/>
              <a:t>modelos teóricos de la Comunicación, sus principales premisas y las pautas metodológicas que legaron a la investigación pionera y que se actualizan en la investigación contemporánea</a:t>
            </a:r>
            <a:r>
              <a:rPr lang="es-MX" dirty="0" smtClean="0"/>
              <a:t>.</a:t>
            </a:r>
          </a:p>
          <a:p>
            <a:pPr marL="0" indent="0" algn="just">
              <a:buNone/>
            </a:pPr>
            <a:endParaRPr lang="es-MX" dirty="0"/>
          </a:p>
          <a:p>
            <a:pPr algn="just"/>
            <a:r>
              <a:rPr lang="es-ES_tradnl" dirty="0" smtClean="0"/>
              <a:t>Contextualizar el desarrollo de las Teorías de la Comunicación y sus agentes históricos, obras fundacionales e influencias interdisciplinarias, para comprender la configuración y evolución que han tenido sus objetos de estudio.</a:t>
            </a:r>
            <a:endParaRPr lang="es-ES" dirty="0"/>
          </a:p>
        </p:txBody>
      </p:sp>
    </p:spTree>
    <p:extLst>
      <p:ext uri="{BB962C8B-B14F-4D97-AF65-F5344CB8AC3E}">
        <p14:creationId xmlns:p14="http://schemas.microsoft.com/office/powerpoint/2010/main" val="18151298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i="1" dirty="0"/>
              <a:t>La decisión de </a:t>
            </a:r>
            <a:r>
              <a:rPr lang="es-ES_tradnl" i="1" dirty="0" smtClean="0"/>
              <a:t>grupo</a:t>
            </a:r>
            <a:endParaRPr lang="es-ES" dirty="0"/>
          </a:p>
        </p:txBody>
      </p:sp>
      <p:sp>
        <p:nvSpPr>
          <p:cNvPr id="4" name="Rectángulo 3"/>
          <p:cNvSpPr/>
          <p:nvPr/>
        </p:nvSpPr>
        <p:spPr>
          <a:xfrm>
            <a:off x="0" y="2472523"/>
            <a:ext cx="2745619" cy="4001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r"/>
            <a:r>
              <a:rPr lang="es-ES_tradnl" sz="2000" dirty="0" err="1"/>
              <a:t>Kurt</a:t>
            </a:r>
            <a:r>
              <a:rPr lang="es-ES_tradnl" sz="2000" dirty="0"/>
              <a:t> Lewin: </a:t>
            </a:r>
            <a:endParaRPr lang="es-ES" sz="2000" dirty="0"/>
          </a:p>
        </p:txBody>
      </p:sp>
      <p:sp>
        <p:nvSpPr>
          <p:cNvPr id="5" name="Rectángulo 4"/>
          <p:cNvSpPr/>
          <p:nvPr/>
        </p:nvSpPr>
        <p:spPr>
          <a:xfrm>
            <a:off x="2727641" y="2268879"/>
            <a:ext cx="5938762" cy="1015663"/>
          </a:xfrm>
          <a:prstGeom prst="rect">
            <a:avLst/>
          </a:prstGeom>
          <a:ln>
            <a:solidFill>
              <a:schemeClr val="accent1"/>
            </a:solidFill>
          </a:ln>
        </p:spPr>
        <p:txBody>
          <a:bodyPr wrap="square">
            <a:spAutoFit/>
          </a:bodyPr>
          <a:lstStyle/>
          <a:p>
            <a:r>
              <a:rPr lang="es-ES_tradnl" sz="2000" dirty="0" smtClean="0"/>
              <a:t>Estudia </a:t>
            </a:r>
            <a:r>
              <a:rPr lang="es-ES_tradnl" sz="2000" dirty="0"/>
              <a:t>la “decisión de grupo”, el fenómeno del líder, las ”reacciones” de cada miembro ante un mensaje comunicado por diferentes conductos. </a:t>
            </a:r>
          </a:p>
        </p:txBody>
      </p:sp>
      <p:sp>
        <p:nvSpPr>
          <p:cNvPr id="6" name="Rectángulo 5"/>
          <p:cNvSpPr/>
          <p:nvPr/>
        </p:nvSpPr>
        <p:spPr>
          <a:xfrm>
            <a:off x="1157203" y="3910434"/>
            <a:ext cx="1570438" cy="4001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spAutoFit/>
          </a:bodyPr>
          <a:lstStyle/>
          <a:p>
            <a:r>
              <a:rPr lang="es-ES_tradnl" sz="2000" i="1" dirty="0"/>
              <a:t>Gatekeeper</a:t>
            </a:r>
            <a:r>
              <a:rPr lang="es-ES_tradnl" sz="2000" dirty="0"/>
              <a:t> </a:t>
            </a:r>
            <a:endParaRPr lang="es-ES" sz="2000" dirty="0"/>
          </a:p>
        </p:txBody>
      </p:sp>
      <p:sp>
        <p:nvSpPr>
          <p:cNvPr id="7" name="Rectángulo 6"/>
          <p:cNvSpPr/>
          <p:nvPr/>
        </p:nvSpPr>
        <p:spPr>
          <a:xfrm>
            <a:off x="2031999" y="4441746"/>
            <a:ext cx="5250544" cy="707886"/>
          </a:xfrm>
          <a:prstGeom prst="rect">
            <a:avLst/>
          </a:prstGeom>
          <a:ln>
            <a:solidFill>
              <a:srgbClr val="6EA0B0"/>
            </a:solidFill>
          </a:ln>
        </p:spPr>
        <p:txBody>
          <a:bodyPr wrap="square">
            <a:spAutoFit/>
          </a:bodyPr>
          <a:lstStyle/>
          <a:p>
            <a:r>
              <a:rPr lang="es-ES_tradnl" sz="2000" dirty="0"/>
              <a:t>controlador del flujo de información, función del “líder de opinión” informal. </a:t>
            </a:r>
          </a:p>
        </p:txBody>
      </p:sp>
    </p:spTree>
    <p:extLst>
      <p:ext uri="{BB962C8B-B14F-4D97-AF65-F5344CB8AC3E}">
        <p14:creationId xmlns:p14="http://schemas.microsoft.com/office/powerpoint/2010/main" val="252162530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i="1" dirty="0"/>
              <a:t>La decisión de </a:t>
            </a:r>
            <a:r>
              <a:rPr lang="es-ES_tradnl" i="1" dirty="0" smtClean="0"/>
              <a:t>grupo</a:t>
            </a:r>
            <a:endParaRPr lang="es-ES" dirty="0"/>
          </a:p>
        </p:txBody>
      </p:sp>
      <p:sp>
        <p:nvSpPr>
          <p:cNvPr id="8" name="Rectángulo 7"/>
          <p:cNvSpPr/>
          <p:nvPr/>
        </p:nvSpPr>
        <p:spPr>
          <a:xfrm>
            <a:off x="1058261" y="4146822"/>
            <a:ext cx="4009782" cy="4001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spAutoFit/>
          </a:bodyPr>
          <a:lstStyle/>
          <a:p>
            <a:r>
              <a:rPr lang="es-ES_tradnl" sz="2000" i="1" dirty="0" smtClean="0"/>
              <a:t>Teoría del campo de experimento</a:t>
            </a:r>
            <a:r>
              <a:rPr lang="es-ES_tradnl" sz="2000" dirty="0" smtClean="0"/>
              <a:t> </a:t>
            </a:r>
            <a:endParaRPr lang="es-ES" sz="2000" dirty="0"/>
          </a:p>
        </p:txBody>
      </p:sp>
      <p:sp>
        <p:nvSpPr>
          <p:cNvPr id="9" name="Rectángulo 8"/>
          <p:cNvSpPr/>
          <p:nvPr/>
        </p:nvSpPr>
        <p:spPr>
          <a:xfrm>
            <a:off x="2031998" y="4709678"/>
            <a:ext cx="6652382" cy="1631216"/>
          </a:xfrm>
          <a:prstGeom prst="rect">
            <a:avLst/>
          </a:prstGeom>
          <a:ln>
            <a:solidFill>
              <a:srgbClr val="6EA0B0"/>
            </a:solidFill>
          </a:ln>
        </p:spPr>
        <p:txBody>
          <a:bodyPr wrap="square">
            <a:spAutoFit/>
          </a:bodyPr>
          <a:lstStyle/>
          <a:p>
            <a:r>
              <a:rPr lang="es-ES_tradnl" sz="2000" dirty="0"/>
              <a:t>Analiza la forma en que las “fuerzas” o “vectores”, de intensidad y dirección variadas, que se dan entre individuo e individuo entran en acción para tratar de resolver la “tensión” producida por ciertas necesidades de un organismo. </a:t>
            </a:r>
          </a:p>
        </p:txBody>
      </p:sp>
      <p:pic>
        <p:nvPicPr>
          <p:cNvPr id="3" name="Imagen 2"/>
          <p:cNvPicPr>
            <a:picLocks noChangeAspect="1"/>
          </p:cNvPicPr>
          <p:nvPr/>
        </p:nvPicPr>
        <p:blipFill>
          <a:blip r:embed="rId2"/>
          <a:stretch>
            <a:fillRect/>
          </a:stretch>
        </p:blipFill>
        <p:spPr>
          <a:xfrm>
            <a:off x="3476625" y="1795984"/>
            <a:ext cx="2190750" cy="2085975"/>
          </a:xfrm>
          <a:prstGeom prst="rect">
            <a:avLst/>
          </a:prstGeom>
        </p:spPr>
      </p:pic>
    </p:spTree>
    <p:extLst>
      <p:ext uri="{BB962C8B-B14F-4D97-AF65-F5344CB8AC3E}">
        <p14:creationId xmlns:p14="http://schemas.microsoft.com/office/powerpoint/2010/main" val="148196991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0" y="1006715"/>
            <a:ext cx="2346476" cy="4616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r"/>
            <a:r>
              <a:rPr lang="es-ES_tradnl" sz="2400" dirty="0" err="1"/>
              <a:t>Hovland</a:t>
            </a:r>
            <a:r>
              <a:rPr lang="es-ES_tradnl" sz="2400" dirty="0"/>
              <a:t> </a:t>
            </a:r>
            <a:endParaRPr lang="es-ES" sz="2400" dirty="0"/>
          </a:p>
        </p:txBody>
      </p:sp>
      <p:sp>
        <p:nvSpPr>
          <p:cNvPr id="5" name="Rectángulo 4"/>
          <p:cNvSpPr/>
          <p:nvPr/>
        </p:nvSpPr>
        <p:spPr>
          <a:xfrm>
            <a:off x="2346475" y="914382"/>
            <a:ext cx="5636382" cy="1569660"/>
          </a:xfrm>
          <a:prstGeom prst="rect">
            <a:avLst/>
          </a:prstGeom>
          <a:ln>
            <a:solidFill>
              <a:srgbClr val="6EA0B0"/>
            </a:solidFill>
          </a:ln>
        </p:spPr>
        <p:txBody>
          <a:bodyPr wrap="square">
            <a:spAutoFit/>
          </a:bodyPr>
          <a:lstStyle/>
          <a:p>
            <a:pPr algn="ctr"/>
            <a:r>
              <a:rPr lang="es-ES_tradnl" sz="2400" dirty="0"/>
              <a:t>R</a:t>
            </a:r>
            <a:r>
              <a:rPr lang="es-ES_tradnl" sz="2400" dirty="0" smtClean="0"/>
              <a:t>ealizó </a:t>
            </a:r>
            <a:r>
              <a:rPr lang="es-ES_tradnl" sz="2400" dirty="0"/>
              <a:t>estudios de persuasión a lo largo de la Segunda Guerra Mundial efectuados entre los soldados norteamericanos. </a:t>
            </a:r>
          </a:p>
        </p:txBody>
      </p:sp>
      <p:sp>
        <p:nvSpPr>
          <p:cNvPr id="6" name="Rectángulo 5"/>
          <p:cNvSpPr/>
          <p:nvPr/>
        </p:nvSpPr>
        <p:spPr>
          <a:xfrm>
            <a:off x="2346475" y="2981850"/>
            <a:ext cx="5636382" cy="1200329"/>
          </a:xfrm>
          <a:prstGeom prst="rect">
            <a:avLst/>
          </a:prstGeom>
          <a:ln>
            <a:solidFill>
              <a:srgbClr val="6EA0B0"/>
            </a:solidFill>
          </a:ln>
        </p:spPr>
        <p:txBody>
          <a:bodyPr wrap="square">
            <a:spAutoFit/>
          </a:bodyPr>
          <a:lstStyle/>
          <a:p>
            <a:pPr algn="ctr"/>
            <a:r>
              <a:rPr lang="es-ES_tradnl" sz="2400" dirty="0"/>
              <a:t>Resultó un verdadero catálogo de recetas para uso del buen “persuasor” y del mensaje persuasivo eficaz. </a:t>
            </a:r>
          </a:p>
        </p:txBody>
      </p:sp>
      <p:pic>
        <p:nvPicPr>
          <p:cNvPr id="2" name="Imagen 1"/>
          <p:cNvPicPr>
            <a:picLocks noChangeAspect="1"/>
          </p:cNvPicPr>
          <p:nvPr/>
        </p:nvPicPr>
        <p:blipFill>
          <a:blip r:embed="rId2"/>
          <a:stretch>
            <a:fillRect/>
          </a:stretch>
        </p:blipFill>
        <p:spPr>
          <a:xfrm>
            <a:off x="235025" y="1762650"/>
            <a:ext cx="1876425" cy="2438400"/>
          </a:xfrm>
          <a:prstGeom prst="rect">
            <a:avLst/>
          </a:prstGeom>
        </p:spPr>
      </p:pic>
    </p:spTree>
    <p:extLst>
      <p:ext uri="{BB962C8B-B14F-4D97-AF65-F5344CB8AC3E}">
        <p14:creationId xmlns:p14="http://schemas.microsoft.com/office/powerpoint/2010/main" val="122063056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i="1" dirty="0"/>
              <a:t>Una voz </a:t>
            </a:r>
            <a:r>
              <a:rPr lang="es-ES_tradnl" i="1" dirty="0" smtClean="0"/>
              <a:t>disidente</a:t>
            </a:r>
            <a:endParaRPr lang="es-ES" dirty="0"/>
          </a:p>
        </p:txBody>
      </p:sp>
      <p:sp>
        <p:nvSpPr>
          <p:cNvPr id="5" name="Rectángulo 4"/>
          <p:cNvSpPr/>
          <p:nvPr/>
        </p:nvSpPr>
        <p:spPr>
          <a:xfrm>
            <a:off x="0" y="1756621"/>
            <a:ext cx="2419048" cy="36933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pPr algn="r"/>
            <a:r>
              <a:rPr lang="es-ES_tradnl" dirty="0" smtClean="0"/>
              <a:t>Charles Wright </a:t>
            </a:r>
            <a:r>
              <a:rPr lang="es-ES_tradnl" dirty="0"/>
              <a:t>Mills </a:t>
            </a:r>
            <a:endParaRPr lang="es-ES" dirty="0"/>
          </a:p>
        </p:txBody>
      </p:sp>
      <p:sp>
        <p:nvSpPr>
          <p:cNvPr id="6" name="Rectángulo 5"/>
          <p:cNvSpPr/>
          <p:nvPr/>
        </p:nvSpPr>
        <p:spPr>
          <a:xfrm>
            <a:off x="2419047" y="1767007"/>
            <a:ext cx="6398381" cy="369332"/>
          </a:xfrm>
          <a:prstGeom prst="rect">
            <a:avLst/>
          </a:prstGeom>
          <a:ln>
            <a:solidFill>
              <a:schemeClr val="accent3"/>
            </a:solidFill>
          </a:ln>
        </p:spPr>
        <p:txBody>
          <a:bodyPr wrap="square">
            <a:spAutoFit/>
          </a:bodyPr>
          <a:lstStyle/>
          <a:p>
            <a:r>
              <a:rPr lang="es-ES_tradnl" dirty="0"/>
              <a:t>uno de los iniciadores de los </a:t>
            </a:r>
            <a:r>
              <a:rPr lang="es-ES_tradnl" i="1" dirty="0" err="1"/>
              <a:t>american</a:t>
            </a:r>
            <a:r>
              <a:rPr lang="es-ES_tradnl" i="1" dirty="0"/>
              <a:t> cultural </a:t>
            </a:r>
            <a:r>
              <a:rPr lang="es-ES_tradnl" i="1" dirty="0" err="1"/>
              <a:t>studies</a:t>
            </a:r>
            <a:r>
              <a:rPr lang="es-ES_tradnl" i="1" dirty="0"/>
              <a:t>.</a:t>
            </a:r>
            <a:r>
              <a:rPr lang="es-ES_tradnl" dirty="0"/>
              <a:t> </a:t>
            </a:r>
            <a:endParaRPr lang="es-ES" dirty="0"/>
          </a:p>
        </p:txBody>
      </p:sp>
      <p:sp>
        <p:nvSpPr>
          <p:cNvPr id="7" name="Rectángulo 6"/>
          <p:cNvSpPr/>
          <p:nvPr/>
        </p:nvSpPr>
        <p:spPr>
          <a:xfrm>
            <a:off x="1475619" y="2409185"/>
            <a:ext cx="7426476" cy="1631216"/>
          </a:xfrm>
          <a:prstGeom prst="rect">
            <a:avLst/>
          </a:prstGeom>
          <a:ln>
            <a:solidFill>
              <a:srgbClr val="8D89A4"/>
            </a:solidFill>
          </a:ln>
        </p:spPr>
        <p:txBody>
          <a:bodyPr wrap="square">
            <a:spAutoFit/>
          </a:bodyPr>
          <a:lstStyle/>
          <a:p>
            <a:pPr algn="ctr"/>
            <a:r>
              <a:rPr lang="es-ES_tradnl" sz="2000" dirty="0"/>
              <a:t>Su análisis vuelve a conectar con la problemática de la cultura con la del poder, la subordinación y la ideología, uniendo las experiencias personales vividas en la realidad cotidiana y los planteamientos colectivos que las estructuras sociales cristalizan. </a:t>
            </a:r>
          </a:p>
        </p:txBody>
      </p:sp>
      <p:sp>
        <p:nvSpPr>
          <p:cNvPr id="8" name="Rectángulo 7"/>
          <p:cNvSpPr/>
          <p:nvPr/>
        </p:nvSpPr>
        <p:spPr>
          <a:xfrm>
            <a:off x="2673048" y="4291057"/>
            <a:ext cx="4575892" cy="400110"/>
          </a:xfrm>
          <a:prstGeom prst="rect">
            <a:avLst/>
          </a:prstGeom>
          <a:ln>
            <a:solidFill>
              <a:srgbClr val="8D89A4"/>
            </a:solidFill>
          </a:ln>
        </p:spPr>
        <p:txBody>
          <a:bodyPr wrap="none">
            <a:spAutoFit/>
          </a:bodyPr>
          <a:lstStyle/>
          <a:p>
            <a:r>
              <a:rPr lang="es-ES_tradnl" sz="2000" dirty="0"/>
              <a:t>S</a:t>
            </a:r>
            <a:r>
              <a:rPr lang="es-ES_tradnl" sz="2000" dirty="0" smtClean="0"/>
              <a:t>e </a:t>
            </a:r>
            <a:r>
              <a:rPr lang="es-ES_tradnl" sz="2000" dirty="0"/>
              <a:t>niega a disociar el ocio y el trabajo. </a:t>
            </a:r>
            <a:endParaRPr lang="es-ES" sz="2000" dirty="0"/>
          </a:p>
        </p:txBody>
      </p:sp>
      <p:sp>
        <p:nvSpPr>
          <p:cNvPr id="9" name="Rectángulo 8"/>
          <p:cNvSpPr/>
          <p:nvPr/>
        </p:nvSpPr>
        <p:spPr>
          <a:xfrm>
            <a:off x="859030" y="4899335"/>
            <a:ext cx="1995057" cy="40011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a:spAutoFit/>
          </a:bodyPr>
          <a:lstStyle/>
          <a:p>
            <a:r>
              <a:rPr lang="es-ES_tradnl" sz="2000" dirty="0" smtClean="0"/>
              <a:t>“Ocio auténtico”</a:t>
            </a:r>
            <a:endParaRPr lang="es-ES" sz="2000" dirty="0"/>
          </a:p>
        </p:txBody>
      </p:sp>
      <p:sp>
        <p:nvSpPr>
          <p:cNvPr id="10" name="Rectángulo 9"/>
          <p:cNvSpPr/>
          <p:nvPr/>
        </p:nvSpPr>
        <p:spPr>
          <a:xfrm>
            <a:off x="2419048" y="5413810"/>
            <a:ext cx="6398380" cy="707886"/>
          </a:xfrm>
          <a:prstGeom prst="rect">
            <a:avLst/>
          </a:prstGeom>
          <a:ln>
            <a:solidFill>
              <a:srgbClr val="8D89A4"/>
            </a:solidFill>
          </a:ln>
        </p:spPr>
        <p:txBody>
          <a:bodyPr wrap="square">
            <a:spAutoFit/>
          </a:bodyPr>
          <a:lstStyle/>
          <a:p>
            <a:r>
              <a:rPr lang="es-ES_tradnl" sz="2000" dirty="0"/>
              <a:t>D</a:t>
            </a:r>
            <a:r>
              <a:rPr lang="es-ES_tradnl" sz="2000" dirty="0" smtClean="0"/>
              <a:t>ebería </a:t>
            </a:r>
            <a:r>
              <a:rPr lang="es-ES_tradnl" sz="2000" dirty="0"/>
              <a:t>permitir el distanciamiento en relación con las múltiples formas de la cultura comercial. </a:t>
            </a:r>
          </a:p>
        </p:txBody>
      </p:sp>
    </p:spTree>
    <p:extLst>
      <p:ext uri="{BB962C8B-B14F-4D97-AF65-F5344CB8AC3E}">
        <p14:creationId xmlns:p14="http://schemas.microsoft.com/office/powerpoint/2010/main" val="228560573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50758" y="256264"/>
            <a:ext cx="5571231" cy="1116106"/>
          </a:xfrm>
        </p:spPr>
        <p:txBody>
          <a:bodyPr anchor="ctr"/>
          <a:lstStyle/>
          <a:p>
            <a:r>
              <a:rPr lang="es-ES" dirty="0" smtClean="0"/>
              <a:t>Recordemos que…</a:t>
            </a:r>
            <a:endParaRPr lang="es-ES" dirty="0"/>
          </a:p>
        </p:txBody>
      </p:sp>
      <p:sp>
        <p:nvSpPr>
          <p:cNvPr id="3" name="Marcador de contenido 2"/>
          <p:cNvSpPr>
            <a:spLocks noGrp="1"/>
          </p:cNvSpPr>
          <p:nvPr>
            <p:ph idx="1"/>
          </p:nvPr>
        </p:nvSpPr>
        <p:spPr>
          <a:xfrm>
            <a:off x="685800" y="1642437"/>
            <a:ext cx="7772400" cy="4050792"/>
          </a:xfrm>
        </p:spPr>
        <p:txBody>
          <a:bodyPr>
            <a:normAutofit/>
          </a:bodyPr>
          <a:lstStyle/>
          <a:p>
            <a:endParaRPr lang="es-ES" dirty="0" smtClean="0"/>
          </a:p>
          <a:p>
            <a:r>
              <a:rPr lang="es-MX" dirty="0" smtClean="0">
                <a:solidFill>
                  <a:srgbClr val="595959"/>
                </a:solidFill>
              </a:rPr>
              <a:t>La investigación pionera en Comunicación con carácter científico se denomina </a:t>
            </a:r>
            <a:r>
              <a:rPr lang="es-MX" i="1" dirty="0" err="1" smtClean="0">
                <a:solidFill>
                  <a:srgbClr val="595959"/>
                </a:solidFill>
              </a:rPr>
              <a:t>Mass</a:t>
            </a:r>
            <a:r>
              <a:rPr lang="es-MX" i="1" dirty="0" smtClean="0">
                <a:solidFill>
                  <a:srgbClr val="595959"/>
                </a:solidFill>
              </a:rPr>
              <a:t> </a:t>
            </a:r>
            <a:r>
              <a:rPr lang="es-MX" i="1" dirty="0" err="1" smtClean="0">
                <a:solidFill>
                  <a:srgbClr val="595959"/>
                </a:solidFill>
              </a:rPr>
              <a:t>Communication</a:t>
            </a:r>
            <a:r>
              <a:rPr lang="es-MX" i="1" dirty="0" smtClean="0">
                <a:solidFill>
                  <a:srgbClr val="595959"/>
                </a:solidFill>
              </a:rPr>
              <a:t> </a:t>
            </a:r>
            <a:r>
              <a:rPr lang="es-MX" i="1" dirty="0" err="1" smtClean="0">
                <a:solidFill>
                  <a:srgbClr val="595959"/>
                </a:solidFill>
              </a:rPr>
              <a:t>Research</a:t>
            </a:r>
            <a:r>
              <a:rPr lang="es-MX" dirty="0" smtClean="0">
                <a:solidFill>
                  <a:srgbClr val="595959"/>
                </a:solidFill>
              </a:rPr>
              <a:t>, porque sus primeros objetos de estudio tuvieron estrecha relación con los medios masivos de comunicación como la prensa, la radio, el cine y posteriormente la televisión.</a:t>
            </a:r>
          </a:p>
          <a:p>
            <a:endParaRPr lang="es-MX" dirty="0">
              <a:solidFill>
                <a:srgbClr val="595959"/>
              </a:solidFill>
            </a:endParaRPr>
          </a:p>
          <a:p>
            <a:r>
              <a:rPr lang="es-MX" dirty="0" smtClean="0">
                <a:solidFill>
                  <a:srgbClr val="595959"/>
                </a:solidFill>
              </a:rPr>
              <a:t>Tuvieron un interés en los estudios de opinión pública y propaganda, así como en la noción de los efectos individuales y sociales de la comunicación.</a:t>
            </a:r>
            <a:endParaRPr lang="es-ES" dirty="0"/>
          </a:p>
          <a:p>
            <a:endParaRPr lang="es-ES" dirty="0" smtClean="0">
              <a:solidFill>
                <a:schemeClr val="accent1"/>
              </a:solidFill>
            </a:endParaRPr>
          </a:p>
        </p:txBody>
      </p:sp>
      <p:sp>
        <p:nvSpPr>
          <p:cNvPr id="4" name="CuadroTexto 3"/>
          <p:cNvSpPr txBox="1"/>
          <p:nvPr/>
        </p:nvSpPr>
        <p:spPr>
          <a:xfrm>
            <a:off x="252122" y="349649"/>
            <a:ext cx="1009168" cy="830997"/>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pPr algn="ctr"/>
            <a:r>
              <a:rPr lang="es-ES" sz="2400" dirty="0" smtClean="0"/>
              <a:t>Pausa</a:t>
            </a:r>
          </a:p>
          <a:p>
            <a:pPr algn="ctr"/>
            <a:r>
              <a:rPr lang="es-ES" sz="2400" dirty="0" smtClean="0"/>
              <a:t>#2</a:t>
            </a:r>
            <a:endParaRPr lang="es-ES" sz="2400" dirty="0" smtClean="0"/>
          </a:p>
        </p:txBody>
      </p:sp>
    </p:spTree>
    <p:extLst>
      <p:ext uri="{BB962C8B-B14F-4D97-AF65-F5344CB8AC3E}">
        <p14:creationId xmlns:p14="http://schemas.microsoft.com/office/powerpoint/2010/main" val="4387128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50758" y="256264"/>
            <a:ext cx="5571231" cy="1116106"/>
          </a:xfrm>
        </p:spPr>
        <p:txBody>
          <a:bodyPr anchor="ctr"/>
          <a:lstStyle/>
          <a:p>
            <a:r>
              <a:rPr lang="es-ES" dirty="0" smtClean="0"/>
              <a:t>Recordemos que…</a:t>
            </a:r>
            <a:endParaRPr lang="es-ES" dirty="0"/>
          </a:p>
        </p:txBody>
      </p:sp>
      <p:sp>
        <p:nvSpPr>
          <p:cNvPr id="3" name="Marcador de contenido 2"/>
          <p:cNvSpPr>
            <a:spLocks noGrp="1"/>
          </p:cNvSpPr>
          <p:nvPr>
            <p:ph idx="1"/>
          </p:nvPr>
        </p:nvSpPr>
        <p:spPr>
          <a:xfrm>
            <a:off x="685800" y="1642437"/>
            <a:ext cx="7772400" cy="4050792"/>
          </a:xfrm>
        </p:spPr>
        <p:txBody>
          <a:bodyPr>
            <a:normAutofit/>
          </a:bodyPr>
          <a:lstStyle/>
          <a:p>
            <a:endParaRPr lang="es-ES" dirty="0" smtClean="0"/>
          </a:p>
          <a:p>
            <a:r>
              <a:rPr lang="es-MX" dirty="0" smtClean="0">
                <a:solidFill>
                  <a:srgbClr val="595959"/>
                </a:solidFill>
              </a:rPr>
              <a:t>Entre sus fundadores se encuentran:</a:t>
            </a:r>
          </a:p>
          <a:p>
            <a:endParaRPr lang="es-MX" dirty="0" smtClean="0">
              <a:solidFill>
                <a:srgbClr val="595959"/>
              </a:solidFill>
            </a:endParaRPr>
          </a:p>
          <a:p>
            <a:pPr lvl="1"/>
            <a:r>
              <a:rPr lang="es-ES" dirty="0" smtClean="0"/>
              <a:t>Harold </a:t>
            </a:r>
            <a:r>
              <a:rPr lang="es-ES" dirty="0" err="1" smtClean="0"/>
              <a:t>Laswell</a:t>
            </a:r>
            <a:r>
              <a:rPr lang="es-ES" dirty="0" smtClean="0"/>
              <a:t>: Paradigma fundacional del proceso comunicativo básico.</a:t>
            </a:r>
          </a:p>
          <a:p>
            <a:pPr lvl="1"/>
            <a:r>
              <a:rPr lang="es-ES" dirty="0" smtClean="0"/>
              <a:t>Paul </a:t>
            </a:r>
            <a:r>
              <a:rPr lang="es-ES" dirty="0" err="1" smtClean="0"/>
              <a:t>Lazarsfeld</a:t>
            </a:r>
            <a:r>
              <a:rPr lang="es-ES" dirty="0" smtClean="0"/>
              <a:t>: El modelo del flujo de comunicación en dos pasos, la investigación estadística y la ciencia al servicio del Estado.</a:t>
            </a:r>
          </a:p>
          <a:p>
            <a:pPr lvl="1"/>
            <a:r>
              <a:rPr lang="es-ES" dirty="0" err="1" smtClean="0"/>
              <a:t>Kurt</a:t>
            </a:r>
            <a:r>
              <a:rPr lang="es-ES" dirty="0" smtClean="0"/>
              <a:t> Lewin: La teoría de grupos y toma de decisiones.</a:t>
            </a:r>
          </a:p>
          <a:p>
            <a:pPr lvl="1"/>
            <a:r>
              <a:rPr lang="es-ES" dirty="0" smtClean="0"/>
              <a:t>Carl </a:t>
            </a:r>
            <a:r>
              <a:rPr lang="es-ES" dirty="0" err="1" smtClean="0"/>
              <a:t>Hovland</a:t>
            </a:r>
            <a:r>
              <a:rPr lang="es-ES" dirty="0" smtClean="0"/>
              <a:t>: Los estudios de propaganda bélica y los cambios de actitud.</a:t>
            </a:r>
          </a:p>
          <a:p>
            <a:pPr lvl="1"/>
            <a:r>
              <a:rPr lang="es-ES" dirty="0" smtClean="0"/>
              <a:t>Charles Wright Mills: Funciones y disfunciones de la comunicación masiva.</a:t>
            </a:r>
          </a:p>
          <a:p>
            <a:pPr lvl="1"/>
            <a:endParaRPr lang="es-ES" dirty="0"/>
          </a:p>
          <a:p>
            <a:endParaRPr lang="es-ES" dirty="0" smtClean="0">
              <a:solidFill>
                <a:schemeClr val="accent1"/>
              </a:solidFill>
            </a:endParaRPr>
          </a:p>
        </p:txBody>
      </p:sp>
      <p:sp>
        <p:nvSpPr>
          <p:cNvPr id="4" name="CuadroTexto 3"/>
          <p:cNvSpPr txBox="1"/>
          <p:nvPr/>
        </p:nvSpPr>
        <p:spPr>
          <a:xfrm>
            <a:off x="252122" y="349649"/>
            <a:ext cx="1009168" cy="830997"/>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pPr algn="ctr"/>
            <a:r>
              <a:rPr lang="es-ES" sz="2400" dirty="0" smtClean="0"/>
              <a:t>Pausa</a:t>
            </a:r>
          </a:p>
          <a:p>
            <a:pPr algn="ctr"/>
            <a:r>
              <a:rPr lang="es-ES" sz="2400" dirty="0" smtClean="0"/>
              <a:t>#2</a:t>
            </a:r>
            <a:endParaRPr lang="es-ES" sz="2400" dirty="0" smtClean="0"/>
          </a:p>
        </p:txBody>
      </p:sp>
    </p:spTree>
    <p:extLst>
      <p:ext uri="{BB962C8B-B14F-4D97-AF65-F5344CB8AC3E}">
        <p14:creationId xmlns:p14="http://schemas.microsoft.com/office/powerpoint/2010/main" val="62331012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3200" dirty="0" smtClean="0"/>
              <a:t>Actividad de aprendizaje sugerida</a:t>
            </a:r>
            <a:endParaRPr lang="es-ES" sz="3200" dirty="0"/>
          </a:p>
        </p:txBody>
      </p:sp>
      <p:sp>
        <p:nvSpPr>
          <p:cNvPr id="3" name="Marcador de contenido 2"/>
          <p:cNvSpPr>
            <a:spLocks noGrp="1"/>
          </p:cNvSpPr>
          <p:nvPr>
            <p:ph idx="1"/>
          </p:nvPr>
        </p:nvSpPr>
        <p:spPr>
          <a:xfrm>
            <a:off x="777157" y="1828129"/>
            <a:ext cx="7556313" cy="3596640"/>
          </a:xfrm>
        </p:spPr>
        <p:txBody>
          <a:bodyPr>
            <a:noAutofit/>
          </a:bodyPr>
          <a:lstStyle/>
          <a:p>
            <a:pPr marL="457200" indent="-457200" algn="just">
              <a:buFont typeface="+mj-lt"/>
              <a:buAutoNum type="arabicPeriod"/>
            </a:pPr>
            <a:r>
              <a:rPr lang="es-ES" sz="1800" dirty="0" smtClean="0"/>
              <a:t>Elaboren individualmente un cuadro sinóptico que enuncie las principales aportaciones de los “padres fundadores” de la </a:t>
            </a:r>
            <a:r>
              <a:rPr lang="es-ES" sz="1800" i="1" dirty="0" err="1" smtClean="0"/>
              <a:t>Mass</a:t>
            </a:r>
            <a:r>
              <a:rPr lang="es-ES" sz="1800" i="1" dirty="0" smtClean="0"/>
              <a:t> </a:t>
            </a:r>
            <a:r>
              <a:rPr lang="es-ES" sz="1800" i="1" dirty="0" err="1" smtClean="0"/>
              <a:t>Communication</a:t>
            </a:r>
            <a:r>
              <a:rPr lang="es-ES" sz="1800" i="1" dirty="0" smtClean="0"/>
              <a:t> </a:t>
            </a:r>
            <a:r>
              <a:rPr lang="es-ES" sz="1800" i="1" dirty="0" err="1" smtClean="0"/>
              <a:t>Research</a:t>
            </a:r>
            <a:r>
              <a:rPr lang="es-ES" sz="1800" dirty="0" smtClean="0"/>
              <a:t>, investigando en al menos cinco libros citados en la bibliografía del programa y disponibles en la Antología de Textos de la UA. Deben identificar y </a:t>
            </a:r>
            <a:r>
              <a:rPr lang="es-ES" sz="1800" dirty="0" smtClean="0"/>
              <a:t>elaborar </a:t>
            </a:r>
            <a:r>
              <a:rPr lang="es-ES" sz="1800" dirty="0" smtClean="0"/>
              <a:t>los siguientes columnas:</a:t>
            </a:r>
          </a:p>
          <a:p>
            <a:pPr marL="0" indent="0" algn="just">
              <a:buNone/>
            </a:pPr>
            <a:endParaRPr lang="es-ES" sz="1800" dirty="0" smtClean="0"/>
          </a:p>
          <a:p>
            <a:pPr marL="571500" lvl="1" indent="-342900" algn="just">
              <a:buFont typeface="+mj-lt"/>
              <a:buAutoNum type="alphaLcParenR"/>
            </a:pPr>
            <a:r>
              <a:rPr lang="es-ES" sz="1600" dirty="0" smtClean="0"/>
              <a:t>Principales aportaciones conceptuales y metodológicas de cada autor.</a:t>
            </a:r>
          </a:p>
          <a:p>
            <a:pPr marL="571500" lvl="1" indent="-342900" algn="just">
              <a:buFont typeface="+mj-lt"/>
              <a:buAutoNum type="alphaLcParenR"/>
            </a:pPr>
            <a:r>
              <a:rPr lang="es-ES" sz="1600" dirty="0" smtClean="0"/>
              <a:t>Modelo gráfico que represente sus planteamientos centrales.</a:t>
            </a:r>
          </a:p>
          <a:p>
            <a:pPr marL="571500" lvl="1" indent="-342900" algn="just">
              <a:buFont typeface="+mj-lt"/>
              <a:buAutoNum type="alphaLcParenR"/>
            </a:pPr>
            <a:r>
              <a:rPr lang="es-ES" sz="1600" dirty="0" smtClean="0"/>
              <a:t>Título y sinopsis de al menos dos artículos científicos publicados en revistas especializadas de Comunicación, y que también fueron pioneras en su época en el contexto de las Ciencias Sociales, como el </a:t>
            </a:r>
            <a:r>
              <a:rPr lang="es-ES" sz="1600" i="1" dirty="0" err="1" smtClean="0"/>
              <a:t>Journal</a:t>
            </a:r>
            <a:r>
              <a:rPr lang="es-ES" sz="1600" i="1" dirty="0" smtClean="0"/>
              <a:t> of </a:t>
            </a:r>
            <a:r>
              <a:rPr lang="es-ES" sz="1600" i="1" dirty="0" err="1" smtClean="0"/>
              <a:t>Communication</a:t>
            </a:r>
            <a:r>
              <a:rPr lang="es-ES" sz="1600" dirty="0" smtClean="0"/>
              <a:t> o el </a:t>
            </a:r>
            <a:r>
              <a:rPr lang="es-ES" sz="1600" i="1" dirty="0" err="1" smtClean="0"/>
              <a:t>Public</a:t>
            </a:r>
            <a:r>
              <a:rPr lang="es-ES" sz="1600" i="1" dirty="0" smtClean="0"/>
              <a:t> </a:t>
            </a:r>
            <a:r>
              <a:rPr lang="es-ES" sz="1600" i="1" dirty="0" err="1" smtClean="0"/>
              <a:t>Opinion</a:t>
            </a:r>
            <a:r>
              <a:rPr lang="es-ES" sz="1600" i="1" dirty="0" smtClean="0"/>
              <a:t> </a:t>
            </a:r>
            <a:r>
              <a:rPr lang="es-ES" sz="1600" i="1" dirty="0" err="1" smtClean="0"/>
              <a:t>Quarterly</a:t>
            </a:r>
            <a:r>
              <a:rPr lang="es-ES" sz="1600" i="1" dirty="0" smtClean="0"/>
              <a:t>.</a:t>
            </a:r>
          </a:p>
          <a:p>
            <a:pPr marL="571500" lvl="1" indent="-342900" algn="just">
              <a:buFont typeface="+mj-lt"/>
              <a:buAutoNum type="alphaLcParenR"/>
            </a:pPr>
            <a:r>
              <a:rPr lang="es-ES" sz="1600" dirty="0" smtClean="0"/>
              <a:t>Ejemplos de aplicación o constatación empírica de los conceptos centrales propuestos por cada autor.</a:t>
            </a:r>
          </a:p>
        </p:txBody>
      </p:sp>
    </p:spTree>
    <p:extLst>
      <p:ext uri="{BB962C8B-B14F-4D97-AF65-F5344CB8AC3E}">
        <p14:creationId xmlns:p14="http://schemas.microsoft.com/office/powerpoint/2010/main" val="55141540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330477" y="1857103"/>
            <a:ext cx="5140476" cy="2301240"/>
          </a:xfrm>
        </p:spPr>
        <p:txBody>
          <a:bodyPr/>
          <a:lstStyle/>
          <a:p>
            <a:pPr lvl="0"/>
            <a:r>
              <a:rPr lang="es-ES_tradnl" dirty="0" smtClean="0">
                <a:effectLst/>
              </a:rPr>
              <a:t>3. LA teoría de la información</a:t>
            </a:r>
            <a:r>
              <a:rPr lang="es-ES_tradnl" dirty="0">
                <a:effectLst/>
              </a:rPr>
              <a:t/>
            </a:r>
            <a:br>
              <a:rPr lang="es-ES_tradnl" dirty="0">
                <a:effectLst/>
              </a:rPr>
            </a:br>
            <a:endParaRPr lang="es-ES" dirty="0"/>
          </a:p>
        </p:txBody>
      </p:sp>
    </p:spTree>
    <p:extLst>
      <p:ext uri="{BB962C8B-B14F-4D97-AF65-F5344CB8AC3E}">
        <p14:creationId xmlns:p14="http://schemas.microsoft.com/office/powerpoint/2010/main" val="384729361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677333" y="750260"/>
            <a:ext cx="6894286" cy="1323439"/>
          </a:xfrm>
          <a:prstGeom prst="rect">
            <a:avLst/>
          </a:prstGeom>
          <a:ln>
            <a:solidFill>
              <a:schemeClr val="accent2"/>
            </a:solidFill>
          </a:ln>
        </p:spPr>
        <p:txBody>
          <a:bodyPr wrap="square">
            <a:spAutoFit/>
          </a:bodyPr>
          <a:lstStyle/>
          <a:p>
            <a:pPr algn="ctr"/>
            <a:r>
              <a:rPr lang="es-ES_tradnl" sz="2000" dirty="0"/>
              <a:t>A partir de los años cuarenta, la teoría matemática de la comunicación cumple </a:t>
            </a:r>
            <a:r>
              <a:rPr lang="es-ES_tradnl" sz="2000" dirty="0" smtClean="0"/>
              <a:t>una </a:t>
            </a:r>
            <a:r>
              <a:rPr lang="es-ES_tradnl" sz="2000" dirty="0"/>
              <a:t>función de bisagra en la dinámica de transferencia y transportación de modelos científicos propios de las ciencias exactas. </a:t>
            </a:r>
          </a:p>
        </p:txBody>
      </p:sp>
      <p:sp>
        <p:nvSpPr>
          <p:cNvPr id="6" name="Rectángulo 5"/>
          <p:cNvSpPr/>
          <p:nvPr/>
        </p:nvSpPr>
        <p:spPr>
          <a:xfrm>
            <a:off x="677333" y="2694131"/>
            <a:ext cx="6894285" cy="707886"/>
          </a:xfrm>
          <a:prstGeom prst="rect">
            <a:avLst/>
          </a:prstGeom>
          <a:ln>
            <a:solidFill>
              <a:srgbClr val="CCAF0A"/>
            </a:solidFill>
          </a:ln>
        </p:spPr>
        <p:txBody>
          <a:bodyPr wrap="square">
            <a:spAutoFit/>
          </a:bodyPr>
          <a:lstStyle/>
          <a:p>
            <a:pPr algn="ctr"/>
            <a:r>
              <a:rPr lang="es-ES_tradnl" sz="2000" dirty="0"/>
              <a:t>La noción de “información” adquiere definitivamente su condición de símbolo calculable. </a:t>
            </a:r>
          </a:p>
        </p:txBody>
      </p:sp>
      <p:pic>
        <p:nvPicPr>
          <p:cNvPr id="2" name="Imagen 1"/>
          <p:cNvPicPr>
            <a:picLocks noChangeAspect="1"/>
          </p:cNvPicPr>
          <p:nvPr/>
        </p:nvPicPr>
        <p:blipFill>
          <a:blip r:embed="rId2"/>
          <a:stretch>
            <a:fillRect/>
          </a:stretch>
        </p:blipFill>
        <p:spPr>
          <a:xfrm>
            <a:off x="2020227" y="3858985"/>
            <a:ext cx="4208496" cy="2356758"/>
          </a:xfrm>
          <a:prstGeom prst="rect">
            <a:avLst/>
          </a:prstGeom>
        </p:spPr>
      </p:pic>
      <p:sp>
        <p:nvSpPr>
          <p:cNvPr id="7" name="CuadroTexto 6"/>
          <p:cNvSpPr txBox="1"/>
          <p:nvPr/>
        </p:nvSpPr>
        <p:spPr>
          <a:xfrm>
            <a:off x="6346373" y="5907966"/>
            <a:ext cx="489857" cy="307777"/>
          </a:xfrm>
          <a:prstGeom prst="rect">
            <a:avLst/>
          </a:prstGeom>
          <a:noFill/>
        </p:spPr>
        <p:txBody>
          <a:bodyPr wrap="square" rtlCol="0">
            <a:spAutoFit/>
          </a:bodyPr>
          <a:lstStyle/>
          <a:p>
            <a:r>
              <a:rPr lang="es-MX" sz="1400" dirty="0" smtClean="0"/>
              <a:t>(9)</a:t>
            </a:r>
            <a:endParaRPr lang="es-MX" sz="1400" dirty="0"/>
          </a:p>
        </p:txBody>
      </p:sp>
    </p:spTree>
    <p:extLst>
      <p:ext uri="{BB962C8B-B14F-4D97-AF65-F5344CB8AC3E}">
        <p14:creationId xmlns:p14="http://schemas.microsoft.com/office/powerpoint/2010/main" val="243248119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00692" y="2785307"/>
            <a:ext cx="7118962" cy="1826363"/>
          </a:xfrm>
          <a:ln>
            <a:solidFill>
              <a:schemeClr val="accent1"/>
            </a:solidFill>
          </a:ln>
        </p:spPr>
        <p:txBody>
          <a:bodyPr>
            <a:normAutofit/>
          </a:bodyPr>
          <a:lstStyle/>
          <a:p>
            <a:r>
              <a:rPr lang="es-ES_tradnl" sz="5400" b="0" dirty="0" smtClean="0">
                <a:ln w="18415" cmpd="sng">
                  <a:solidFill>
                    <a:srgbClr val="FFFFFF"/>
                  </a:solidFill>
                  <a:prstDash val="solid"/>
                </a:ln>
                <a:solidFill>
                  <a:schemeClr val="tx2"/>
                </a:solidFill>
                <a:effectLst>
                  <a:outerShdw blurRad="63500" dir="3600000" algn="tl" rotWithShape="0">
                    <a:srgbClr val="000000">
                      <a:alpha val="70000"/>
                    </a:srgbClr>
                  </a:outerShdw>
                </a:effectLst>
              </a:rPr>
              <a:t>1. Información y sistema</a:t>
            </a:r>
            <a:endParaRPr lang="es-ES" sz="5400" b="0" dirty="0">
              <a:ln w="18415" cmpd="sng">
                <a:solidFill>
                  <a:srgbClr val="FFFFFF"/>
                </a:solidFill>
                <a:prstDash val="solid"/>
              </a:ln>
              <a:solidFill>
                <a:schemeClr val="tx2"/>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5872839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ES" dirty="0" smtClean="0"/>
              <a:t>Historia de las teorías de la comunicación</a:t>
            </a:r>
            <a:endParaRPr lang="es-ES" dirty="0"/>
          </a:p>
        </p:txBody>
      </p:sp>
      <p:sp>
        <p:nvSpPr>
          <p:cNvPr id="3" name="Subtítulo 2"/>
          <p:cNvSpPr>
            <a:spLocks noGrp="1"/>
          </p:cNvSpPr>
          <p:nvPr>
            <p:ph type="subTitle" idx="1"/>
          </p:nvPr>
        </p:nvSpPr>
        <p:spPr/>
        <p:txBody>
          <a:bodyPr/>
          <a:lstStyle/>
          <a:p>
            <a:r>
              <a:rPr lang="es-ES" dirty="0" err="1" smtClean="0"/>
              <a:t>Armand</a:t>
            </a:r>
            <a:r>
              <a:rPr lang="es-ES" dirty="0"/>
              <a:t> </a:t>
            </a:r>
            <a:r>
              <a:rPr lang="es-ES" dirty="0" smtClean="0"/>
              <a:t>y Michelle </a:t>
            </a:r>
            <a:r>
              <a:rPr lang="es-ES" dirty="0" err="1" smtClean="0"/>
              <a:t>Mattelart</a:t>
            </a:r>
            <a:r>
              <a:rPr lang="es-ES" dirty="0" smtClean="0"/>
              <a:t> (1)</a:t>
            </a:r>
            <a:endParaRPr lang="es-ES" dirty="0"/>
          </a:p>
        </p:txBody>
      </p:sp>
      <p:pic>
        <p:nvPicPr>
          <p:cNvPr id="4" name="Imagen 3"/>
          <p:cNvPicPr>
            <a:picLocks noChangeAspect="1"/>
          </p:cNvPicPr>
          <p:nvPr/>
        </p:nvPicPr>
        <p:blipFill>
          <a:blip r:embed="rId2"/>
          <a:stretch>
            <a:fillRect/>
          </a:stretch>
        </p:blipFill>
        <p:spPr>
          <a:xfrm>
            <a:off x="4495799" y="4447904"/>
            <a:ext cx="1568903" cy="2196464"/>
          </a:xfrm>
          <a:prstGeom prst="rect">
            <a:avLst/>
          </a:prstGeom>
        </p:spPr>
      </p:pic>
    </p:spTree>
    <p:extLst>
      <p:ext uri="{BB962C8B-B14F-4D97-AF65-F5344CB8AC3E}">
        <p14:creationId xmlns:p14="http://schemas.microsoft.com/office/powerpoint/2010/main" val="218691152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i="1" dirty="0"/>
              <a:t>El modelo formal de </a:t>
            </a:r>
            <a:r>
              <a:rPr lang="es-ES_tradnl" i="1" dirty="0" smtClean="0"/>
              <a:t>Shannon</a:t>
            </a:r>
            <a:endParaRPr lang="es-ES" dirty="0"/>
          </a:p>
        </p:txBody>
      </p:sp>
      <p:sp>
        <p:nvSpPr>
          <p:cNvPr id="4" name="Rectángulo 3"/>
          <p:cNvSpPr/>
          <p:nvPr/>
        </p:nvSpPr>
        <p:spPr>
          <a:xfrm>
            <a:off x="3035905" y="1794097"/>
            <a:ext cx="5237238" cy="707886"/>
          </a:xfrm>
          <a:prstGeom prst="rect">
            <a:avLst/>
          </a:prstGeom>
          <a:ln>
            <a:solidFill>
              <a:schemeClr val="accent1"/>
            </a:solidFill>
          </a:ln>
        </p:spPr>
        <p:txBody>
          <a:bodyPr wrap="square">
            <a:spAutoFit/>
          </a:bodyPr>
          <a:lstStyle/>
          <a:p>
            <a:r>
              <a:rPr lang="es-ES_tradnl" sz="2000" dirty="0" smtClean="0"/>
              <a:t>1948 publica </a:t>
            </a:r>
            <a:r>
              <a:rPr lang="es-ES_tradnl" sz="2000" i="1" dirty="0" err="1"/>
              <a:t>The</a:t>
            </a:r>
            <a:r>
              <a:rPr lang="es-ES_tradnl" sz="2000" i="1" dirty="0"/>
              <a:t> </a:t>
            </a:r>
            <a:r>
              <a:rPr lang="es-ES_tradnl" sz="2000" i="1" dirty="0" err="1"/>
              <a:t>Mathematical</a:t>
            </a:r>
            <a:r>
              <a:rPr lang="es-ES_tradnl" sz="2000" i="1" dirty="0"/>
              <a:t> </a:t>
            </a:r>
            <a:r>
              <a:rPr lang="es-ES_tradnl" sz="2000" i="1" dirty="0" err="1"/>
              <a:t>Theory</a:t>
            </a:r>
            <a:r>
              <a:rPr lang="es-ES_tradnl" sz="2000" i="1" dirty="0"/>
              <a:t> of </a:t>
            </a:r>
            <a:r>
              <a:rPr lang="es-ES_tradnl" sz="2000" i="1" dirty="0" err="1"/>
              <a:t>Communication</a:t>
            </a:r>
            <a:r>
              <a:rPr lang="es-ES_tradnl" sz="2000" i="1" dirty="0"/>
              <a:t> </a:t>
            </a:r>
            <a:endParaRPr lang="es-ES_tradnl" sz="2000" dirty="0"/>
          </a:p>
        </p:txBody>
      </p:sp>
      <p:sp>
        <p:nvSpPr>
          <p:cNvPr id="5" name="Rectángulo 4"/>
          <p:cNvSpPr/>
          <p:nvPr/>
        </p:nvSpPr>
        <p:spPr>
          <a:xfrm>
            <a:off x="0" y="1833193"/>
            <a:ext cx="3035905" cy="4001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r"/>
            <a:r>
              <a:rPr lang="es-ES_tradnl" sz="2000" dirty="0"/>
              <a:t>Claude </a:t>
            </a:r>
            <a:r>
              <a:rPr lang="es-ES_tradnl" sz="2000" dirty="0" err="1"/>
              <a:t>Elwood</a:t>
            </a:r>
            <a:r>
              <a:rPr lang="es-ES_tradnl" sz="2000" dirty="0"/>
              <a:t> Shannon </a:t>
            </a:r>
            <a:endParaRPr lang="es-ES" sz="2000" dirty="0"/>
          </a:p>
        </p:txBody>
      </p:sp>
      <p:sp>
        <p:nvSpPr>
          <p:cNvPr id="6" name="Rectángulo 5"/>
          <p:cNvSpPr/>
          <p:nvPr/>
        </p:nvSpPr>
        <p:spPr>
          <a:xfrm>
            <a:off x="1330475" y="3105835"/>
            <a:ext cx="6180667" cy="707886"/>
          </a:xfrm>
          <a:prstGeom prst="rect">
            <a:avLst/>
          </a:prstGeom>
          <a:ln>
            <a:solidFill>
              <a:srgbClr val="6EA0B0"/>
            </a:solidFill>
          </a:ln>
        </p:spPr>
        <p:txBody>
          <a:bodyPr wrap="square">
            <a:spAutoFit/>
          </a:bodyPr>
          <a:lstStyle/>
          <a:p>
            <a:pPr algn="ctr"/>
            <a:r>
              <a:rPr lang="es-ES_tradnl" sz="2000" dirty="0" smtClean="0"/>
              <a:t>Propone un esquema del “sistema general de comunicación”. </a:t>
            </a:r>
            <a:endParaRPr lang="es-ES_tradnl" sz="2000" dirty="0"/>
          </a:p>
        </p:txBody>
      </p:sp>
      <p:sp>
        <p:nvSpPr>
          <p:cNvPr id="7" name="Rectángulo 6"/>
          <p:cNvSpPr/>
          <p:nvPr/>
        </p:nvSpPr>
        <p:spPr>
          <a:xfrm>
            <a:off x="302380" y="4534264"/>
            <a:ext cx="8115905" cy="1015663"/>
          </a:xfrm>
          <a:prstGeom prst="rect">
            <a:avLst/>
          </a:prstGeom>
          <a:ln>
            <a:solidFill>
              <a:srgbClr val="6EA0B0"/>
            </a:solidFill>
          </a:ln>
        </p:spPr>
        <p:txBody>
          <a:bodyPr wrap="square">
            <a:spAutoFit/>
          </a:bodyPr>
          <a:lstStyle/>
          <a:p>
            <a:pPr algn="ctr"/>
            <a:r>
              <a:rPr lang="es-ES_tradnl" sz="2000" dirty="0"/>
              <a:t>El problema de la comunicación consiste en “reproducir en un punto dado, de forma exacta o aproximada, un mensaje seleccionado en otro punto”. </a:t>
            </a:r>
          </a:p>
        </p:txBody>
      </p:sp>
    </p:spTree>
    <p:extLst>
      <p:ext uri="{BB962C8B-B14F-4D97-AF65-F5344CB8AC3E}">
        <p14:creationId xmlns:p14="http://schemas.microsoft.com/office/powerpoint/2010/main" val="222317675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1" y="456978"/>
            <a:ext cx="8109858" cy="400110"/>
          </a:xfrm>
          <a:prstGeom prst="rect">
            <a:avLst/>
          </a:prstGeom>
          <a:ln>
            <a:solidFill>
              <a:srgbClr val="6EA0B0"/>
            </a:solidFill>
          </a:ln>
        </p:spPr>
        <p:txBody>
          <a:bodyPr wrap="square">
            <a:spAutoFit/>
          </a:bodyPr>
          <a:lstStyle/>
          <a:p>
            <a:pPr algn="ctr"/>
            <a:r>
              <a:rPr lang="es-ES_tradnl" sz="2000" dirty="0"/>
              <a:t>La comunicación se basa en la cadena de los siguientes </a:t>
            </a:r>
            <a:r>
              <a:rPr lang="es-ES_tradnl" sz="2000" dirty="0" smtClean="0"/>
              <a:t>elementos: </a:t>
            </a:r>
            <a:endParaRPr lang="es-ES" sz="2000" dirty="0"/>
          </a:p>
        </p:txBody>
      </p:sp>
      <p:sp>
        <p:nvSpPr>
          <p:cNvPr id="6" name="Rectángulo 5"/>
          <p:cNvSpPr/>
          <p:nvPr/>
        </p:nvSpPr>
        <p:spPr>
          <a:xfrm>
            <a:off x="434929" y="1647762"/>
            <a:ext cx="1202706" cy="461665"/>
          </a:xfrm>
          <a:prstGeom prst="rect">
            <a:avLst/>
          </a:prstGeom>
          <a:ln>
            <a:solidFill>
              <a:srgbClr val="6EA0B0"/>
            </a:solidFill>
          </a:ln>
        </p:spPr>
        <p:txBody>
          <a:bodyPr wrap="none">
            <a:spAutoFit/>
          </a:bodyPr>
          <a:lstStyle/>
          <a:p>
            <a:r>
              <a:rPr lang="es-ES_tradnl" sz="2400" dirty="0" smtClean="0"/>
              <a:t>F</a:t>
            </a:r>
            <a:r>
              <a:rPr lang="es-ES_tradnl" sz="2400" i="1" dirty="0" smtClean="0"/>
              <a:t>uente </a:t>
            </a:r>
            <a:endParaRPr lang="es-ES" sz="2400" dirty="0"/>
          </a:p>
        </p:txBody>
      </p:sp>
      <p:sp>
        <p:nvSpPr>
          <p:cNvPr id="7" name="Rectángulo 6"/>
          <p:cNvSpPr/>
          <p:nvPr/>
        </p:nvSpPr>
        <p:spPr>
          <a:xfrm>
            <a:off x="108965" y="2192048"/>
            <a:ext cx="2080274" cy="646331"/>
          </a:xfrm>
          <a:prstGeom prst="rect">
            <a:avLst/>
          </a:prstGeom>
          <a:ln>
            <a:solidFill>
              <a:srgbClr val="6EA0B0"/>
            </a:solidFill>
            <a:prstDash val="dash"/>
          </a:ln>
        </p:spPr>
        <p:txBody>
          <a:bodyPr wrap="square">
            <a:spAutoFit/>
          </a:bodyPr>
          <a:lstStyle/>
          <a:p>
            <a:r>
              <a:rPr lang="es-ES_tradnl" dirty="0"/>
              <a:t>P</a:t>
            </a:r>
            <a:r>
              <a:rPr lang="es-ES_tradnl" dirty="0" smtClean="0"/>
              <a:t>roduce </a:t>
            </a:r>
            <a:r>
              <a:rPr lang="es-ES_tradnl" dirty="0"/>
              <a:t>un mensaje </a:t>
            </a:r>
            <a:endParaRPr lang="es-ES" dirty="0"/>
          </a:p>
        </p:txBody>
      </p:sp>
      <p:sp>
        <p:nvSpPr>
          <p:cNvPr id="8" name="Rectángulo 7"/>
          <p:cNvSpPr/>
          <p:nvPr/>
        </p:nvSpPr>
        <p:spPr>
          <a:xfrm>
            <a:off x="3272120" y="1514714"/>
            <a:ext cx="3023425" cy="461665"/>
          </a:xfrm>
          <a:prstGeom prst="rect">
            <a:avLst/>
          </a:prstGeom>
          <a:ln>
            <a:solidFill>
              <a:srgbClr val="6EA0B0"/>
            </a:solidFill>
          </a:ln>
        </p:spPr>
        <p:txBody>
          <a:bodyPr wrap="none">
            <a:spAutoFit/>
          </a:bodyPr>
          <a:lstStyle/>
          <a:p>
            <a:r>
              <a:rPr lang="es-ES_tradnl" sz="2400" i="1" dirty="0"/>
              <a:t>C</a:t>
            </a:r>
            <a:r>
              <a:rPr lang="es-ES_tradnl" sz="2400" i="1" dirty="0" smtClean="0"/>
              <a:t>odificador </a:t>
            </a:r>
            <a:r>
              <a:rPr lang="es-ES_tradnl" sz="2400" dirty="0"/>
              <a:t>o emisor </a:t>
            </a:r>
            <a:endParaRPr lang="es-ES" sz="2400" dirty="0"/>
          </a:p>
        </p:txBody>
      </p:sp>
      <p:sp>
        <p:nvSpPr>
          <p:cNvPr id="9" name="Rectángulo 8"/>
          <p:cNvSpPr/>
          <p:nvPr/>
        </p:nvSpPr>
        <p:spPr>
          <a:xfrm>
            <a:off x="3272120" y="2192048"/>
            <a:ext cx="3114166" cy="923330"/>
          </a:xfrm>
          <a:prstGeom prst="rect">
            <a:avLst/>
          </a:prstGeom>
          <a:ln>
            <a:solidFill>
              <a:srgbClr val="6EA0B0"/>
            </a:solidFill>
            <a:prstDash val="dash"/>
          </a:ln>
        </p:spPr>
        <p:txBody>
          <a:bodyPr wrap="square">
            <a:spAutoFit/>
          </a:bodyPr>
          <a:lstStyle/>
          <a:p>
            <a:pPr algn="ctr"/>
            <a:r>
              <a:rPr lang="es-ES_tradnl" dirty="0"/>
              <a:t>T</a:t>
            </a:r>
            <a:r>
              <a:rPr lang="es-ES_tradnl" dirty="0" smtClean="0"/>
              <a:t>ransforma </a:t>
            </a:r>
            <a:r>
              <a:rPr lang="es-ES_tradnl" dirty="0"/>
              <a:t>el </a:t>
            </a:r>
            <a:r>
              <a:rPr lang="es-ES_tradnl" i="1" dirty="0"/>
              <a:t>mensaje </a:t>
            </a:r>
            <a:r>
              <a:rPr lang="es-ES_tradnl" dirty="0"/>
              <a:t>en signos a fin de hacerlo transmisible </a:t>
            </a:r>
            <a:endParaRPr lang="es-ES" dirty="0"/>
          </a:p>
        </p:txBody>
      </p:sp>
      <p:sp>
        <p:nvSpPr>
          <p:cNvPr id="10" name="Rectángulo 9"/>
          <p:cNvSpPr/>
          <p:nvPr/>
        </p:nvSpPr>
        <p:spPr>
          <a:xfrm>
            <a:off x="7170346" y="2520234"/>
            <a:ext cx="1021725" cy="461665"/>
          </a:xfrm>
          <a:prstGeom prst="rect">
            <a:avLst/>
          </a:prstGeom>
          <a:ln>
            <a:solidFill>
              <a:srgbClr val="6EA0B0"/>
            </a:solidFill>
          </a:ln>
        </p:spPr>
        <p:txBody>
          <a:bodyPr wrap="none">
            <a:spAutoFit/>
          </a:bodyPr>
          <a:lstStyle/>
          <a:p>
            <a:r>
              <a:rPr lang="es-ES_tradnl" sz="2400" i="1" dirty="0"/>
              <a:t>C</a:t>
            </a:r>
            <a:r>
              <a:rPr lang="es-ES_tradnl" sz="2400" i="1" dirty="0" smtClean="0"/>
              <a:t>anal</a:t>
            </a:r>
            <a:r>
              <a:rPr lang="es-ES_tradnl" sz="2400" dirty="0" smtClean="0"/>
              <a:t> </a:t>
            </a:r>
            <a:endParaRPr lang="es-ES" sz="2400" dirty="0"/>
          </a:p>
        </p:txBody>
      </p:sp>
      <p:sp>
        <p:nvSpPr>
          <p:cNvPr id="11" name="Rectángulo 10"/>
          <p:cNvSpPr/>
          <p:nvPr/>
        </p:nvSpPr>
        <p:spPr>
          <a:xfrm>
            <a:off x="6652381" y="3074998"/>
            <a:ext cx="2286000" cy="584775"/>
          </a:xfrm>
          <a:prstGeom prst="rect">
            <a:avLst/>
          </a:prstGeom>
          <a:ln>
            <a:solidFill>
              <a:srgbClr val="6EA0B0"/>
            </a:solidFill>
            <a:prstDash val="dash"/>
          </a:ln>
        </p:spPr>
        <p:txBody>
          <a:bodyPr wrap="square">
            <a:spAutoFit/>
          </a:bodyPr>
          <a:lstStyle/>
          <a:p>
            <a:pPr algn="ctr"/>
            <a:r>
              <a:rPr lang="es-ES_tradnl" sz="1600" dirty="0"/>
              <a:t>M</a:t>
            </a:r>
            <a:r>
              <a:rPr lang="es-ES_tradnl" sz="1600" dirty="0" smtClean="0"/>
              <a:t>edio </a:t>
            </a:r>
            <a:r>
              <a:rPr lang="es-ES_tradnl" sz="1600" dirty="0"/>
              <a:t>utilizado para transportar signos </a:t>
            </a:r>
            <a:endParaRPr lang="es-ES" sz="1600" dirty="0"/>
          </a:p>
        </p:txBody>
      </p:sp>
      <p:sp>
        <p:nvSpPr>
          <p:cNvPr id="12" name="Rectángulo 11"/>
          <p:cNvSpPr/>
          <p:nvPr/>
        </p:nvSpPr>
        <p:spPr>
          <a:xfrm>
            <a:off x="3272120" y="4335699"/>
            <a:ext cx="3707957" cy="461665"/>
          </a:xfrm>
          <a:prstGeom prst="rect">
            <a:avLst/>
          </a:prstGeom>
          <a:ln>
            <a:solidFill>
              <a:srgbClr val="6EA0B0"/>
            </a:solidFill>
          </a:ln>
        </p:spPr>
        <p:txBody>
          <a:bodyPr wrap="none">
            <a:spAutoFit/>
          </a:bodyPr>
          <a:lstStyle/>
          <a:p>
            <a:r>
              <a:rPr lang="es-ES_tradnl" sz="2400" i="1" dirty="0"/>
              <a:t>D</a:t>
            </a:r>
            <a:r>
              <a:rPr lang="es-ES_tradnl" sz="2400" i="1" dirty="0" smtClean="0"/>
              <a:t>escodificador </a:t>
            </a:r>
            <a:r>
              <a:rPr lang="es-ES_tradnl" sz="2400" dirty="0"/>
              <a:t>o </a:t>
            </a:r>
            <a:r>
              <a:rPr lang="es-ES_tradnl" sz="2400" dirty="0" smtClean="0"/>
              <a:t>receptor </a:t>
            </a:r>
            <a:endParaRPr lang="es-ES" sz="2400" dirty="0"/>
          </a:p>
        </p:txBody>
      </p:sp>
      <p:sp>
        <p:nvSpPr>
          <p:cNvPr id="13" name="Rectángulo 12"/>
          <p:cNvSpPr/>
          <p:nvPr/>
        </p:nvSpPr>
        <p:spPr>
          <a:xfrm>
            <a:off x="3272120" y="4990041"/>
            <a:ext cx="3114166" cy="646331"/>
          </a:xfrm>
          <a:prstGeom prst="rect">
            <a:avLst/>
          </a:prstGeom>
          <a:ln>
            <a:solidFill>
              <a:srgbClr val="6EA0B0"/>
            </a:solidFill>
            <a:prstDash val="dash"/>
          </a:ln>
        </p:spPr>
        <p:txBody>
          <a:bodyPr wrap="square">
            <a:spAutoFit/>
          </a:bodyPr>
          <a:lstStyle/>
          <a:p>
            <a:r>
              <a:rPr lang="es-ES_tradnl" dirty="0"/>
              <a:t>R</a:t>
            </a:r>
            <a:r>
              <a:rPr lang="es-ES_tradnl" dirty="0" smtClean="0"/>
              <a:t>econstruye </a:t>
            </a:r>
            <a:r>
              <a:rPr lang="es-ES_tradnl" dirty="0"/>
              <a:t>el mensaje a partir de los signos </a:t>
            </a:r>
            <a:endParaRPr lang="es-ES" dirty="0"/>
          </a:p>
        </p:txBody>
      </p:sp>
      <p:sp>
        <p:nvSpPr>
          <p:cNvPr id="14" name="Rectángulo 13"/>
          <p:cNvSpPr/>
          <p:nvPr/>
        </p:nvSpPr>
        <p:spPr>
          <a:xfrm>
            <a:off x="434929" y="4335699"/>
            <a:ext cx="1244542" cy="461665"/>
          </a:xfrm>
          <a:prstGeom prst="rect">
            <a:avLst/>
          </a:prstGeom>
          <a:ln>
            <a:solidFill>
              <a:srgbClr val="6EA0B0"/>
            </a:solidFill>
          </a:ln>
        </p:spPr>
        <p:txBody>
          <a:bodyPr wrap="none">
            <a:spAutoFit/>
          </a:bodyPr>
          <a:lstStyle/>
          <a:p>
            <a:r>
              <a:rPr lang="es-ES_tradnl" sz="2400" i="1" dirty="0"/>
              <a:t>D</a:t>
            </a:r>
            <a:r>
              <a:rPr lang="es-ES_tradnl" sz="2400" i="1" dirty="0" smtClean="0"/>
              <a:t>estino</a:t>
            </a:r>
            <a:r>
              <a:rPr lang="es-ES_tradnl" sz="2400" dirty="0" smtClean="0"/>
              <a:t> </a:t>
            </a:r>
            <a:endParaRPr lang="es-ES" sz="2400" dirty="0"/>
          </a:p>
        </p:txBody>
      </p:sp>
      <p:sp>
        <p:nvSpPr>
          <p:cNvPr id="15" name="Rectángulo 14"/>
          <p:cNvSpPr/>
          <p:nvPr/>
        </p:nvSpPr>
        <p:spPr>
          <a:xfrm>
            <a:off x="121059" y="4990041"/>
            <a:ext cx="2376714" cy="923330"/>
          </a:xfrm>
          <a:prstGeom prst="rect">
            <a:avLst/>
          </a:prstGeom>
          <a:ln>
            <a:solidFill>
              <a:srgbClr val="6EA0B0"/>
            </a:solidFill>
            <a:prstDash val="dash"/>
          </a:ln>
        </p:spPr>
        <p:txBody>
          <a:bodyPr wrap="square">
            <a:spAutoFit/>
          </a:bodyPr>
          <a:lstStyle/>
          <a:p>
            <a:pPr algn="ctr"/>
            <a:r>
              <a:rPr lang="es-ES_tradnl" dirty="0"/>
              <a:t>P</a:t>
            </a:r>
            <a:r>
              <a:rPr lang="es-ES_tradnl" dirty="0" smtClean="0"/>
              <a:t>ersona </a:t>
            </a:r>
            <a:r>
              <a:rPr lang="es-ES_tradnl" dirty="0"/>
              <a:t>o cosa a la que se transmite el mensaje </a:t>
            </a:r>
            <a:endParaRPr lang="es-ES" dirty="0"/>
          </a:p>
        </p:txBody>
      </p:sp>
      <p:sp>
        <p:nvSpPr>
          <p:cNvPr id="16" name="Flecha derecha 15"/>
          <p:cNvSpPr/>
          <p:nvPr/>
        </p:nvSpPr>
        <p:spPr>
          <a:xfrm>
            <a:off x="1995714" y="1778000"/>
            <a:ext cx="1040191" cy="19837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Flecha derecha 16"/>
          <p:cNvSpPr/>
          <p:nvPr/>
        </p:nvSpPr>
        <p:spPr>
          <a:xfrm rot="2555727">
            <a:off x="6316193" y="1973601"/>
            <a:ext cx="1040191" cy="19837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Flecha derecha 17"/>
          <p:cNvSpPr/>
          <p:nvPr/>
        </p:nvSpPr>
        <p:spPr>
          <a:xfrm rot="7843716">
            <a:off x="6963578" y="4208641"/>
            <a:ext cx="1040191" cy="19837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 name="Flecha derecha 18"/>
          <p:cNvSpPr/>
          <p:nvPr/>
        </p:nvSpPr>
        <p:spPr>
          <a:xfrm rot="10800000">
            <a:off x="1995714" y="4536873"/>
            <a:ext cx="1040191" cy="19837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68388731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604762" y="562802"/>
            <a:ext cx="7112000" cy="1200328"/>
          </a:xfrm>
          <a:prstGeom prst="rect">
            <a:avLst/>
          </a:prstGeom>
          <a:ln>
            <a:solidFill>
              <a:srgbClr val="6EA0B0"/>
            </a:solidFill>
          </a:ln>
        </p:spPr>
        <p:txBody>
          <a:bodyPr wrap="square">
            <a:spAutoFit/>
          </a:bodyPr>
          <a:lstStyle/>
          <a:p>
            <a:pPr algn="ctr"/>
            <a:r>
              <a:rPr lang="es-ES_tradnl" sz="2400" dirty="0" smtClean="0"/>
              <a:t>El objetivo de Shannon es diseñar el marco matemático dentro del cual es posible cuantificar el coste de un mensaje. </a:t>
            </a:r>
            <a:endParaRPr lang="es-ES_tradnl" sz="2400" dirty="0"/>
          </a:p>
        </p:txBody>
      </p:sp>
      <p:sp>
        <p:nvSpPr>
          <p:cNvPr id="5" name="Rectángulo 4"/>
          <p:cNvSpPr/>
          <p:nvPr/>
        </p:nvSpPr>
        <p:spPr>
          <a:xfrm>
            <a:off x="604762" y="4375666"/>
            <a:ext cx="7112000" cy="1569660"/>
          </a:xfrm>
          <a:prstGeom prst="rect">
            <a:avLst/>
          </a:prstGeom>
          <a:ln>
            <a:solidFill>
              <a:srgbClr val="6EA0B0"/>
            </a:solidFill>
          </a:ln>
        </p:spPr>
        <p:txBody>
          <a:bodyPr wrap="square">
            <a:spAutoFit/>
          </a:bodyPr>
          <a:lstStyle/>
          <a:p>
            <a:pPr algn="ctr"/>
            <a:r>
              <a:rPr lang="es-ES_tradnl" sz="2400" dirty="0"/>
              <a:t>Su teoría no tiene en absoluto en cuenta el significado de los signos, es decir, el sentido que les atribuye el destinatario, ni la intención que preside su emisión. </a:t>
            </a:r>
          </a:p>
        </p:txBody>
      </p:sp>
      <p:pic>
        <p:nvPicPr>
          <p:cNvPr id="2" name="Imagen 1"/>
          <p:cNvPicPr>
            <a:picLocks noChangeAspect="1"/>
          </p:cNvPicPr>
          <p:nvPr/>
        </p:nvPicPr>
        <p:blipFill>
          <a:blip r:embed="rId2"/>
          <a:stretch>
            <a:fillRect/>
          </a:stretch>
        </p:blipFill>
        <p:spPr>
          <a:xfrm>
            <a:off x="3384134" y="1972257"/>
            <a:ext cx="1553255" cy="2194281"/>
          </a:xfrm>
          <a:prstGeom prst="rect">
            <a:avLst/>
          </a:prstGeom>
        </p:spPr>
      </p:pic>
    </p:spTree>
    <p:extLst>
      <p:ext uri="{BB962C8B-B14F-4D97-AF65-F5344CB8AC3E}">
        <p14:creationId xmlns:p14="http://schemas.microsoft.com/office/powerpoint/2010/main" val="54343443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0" y="332232"/>
            <a:ext cx="7772400" cy="1609344"/>
          </a:xfrm>
        </p:spPr>
        <p:txBody>
          <a:bodyPr>
            <a:normAutofit/>
          </a:bodyPr>
          <a:lstStyle/>
          <a:p>
            <a:r>
              <a:rPr lang="es-ES_tradnl" sz="3200" i="1" dirty="0"/>
              <a:t>El enfoque sistemático de primera generación. </a:t>
            </a:r>
            <a:endParaRPr lang="es-ES" sz="3200" dirty="0"/>
          </a:p>
        </p:txBody>
      </p:sp>
      <p:sp>
        <p:nvSpPr>
          <p:cNvPr id="4" name="Rectángulo 3"/>
          <p:cNvSpPr/>
          <p:nvPr/>
        </p:nvSpPr>
        <p:spPr>
          <a:xfrm>
            <a:off x="338666" y="2030887"/>
            <a:ext cx="7574038" cy="1200329"/>
          </a:xfrm>
          <a:prstGeom prst="rect">
            <a:avLst/>
          </a:prstGeom>
          <a:ln>
            <a:solidFill>
              <a:schemeClr val="accent2"/>
            </a:solidFill>
          </a:ln>
        </p:spPr>
        <p:txBody>
          <a:bodyPr wrap="square">
            <a:spAutoFit/>
          </a:bodyPr>
          <a:lstStyle/>
          <a:p>
            <a:pPr algn="ctr"/>
            <a:r>
              <a:rPr lang="es-ES_tradnl" dirty="0"/>
              <a:t>La ambición del </a:t>
            </a:r>
            <a:r>
              <a:rPr lang="es-ES_tradnl" dirty="0" err="1" smtClean="0"/>
              <a:t>sistematismo</a:t>
            </a:r>
            <a:r>
              <a:rPr lang="es-ES_tradnl" dirty="0" smtClean="0"/>
              <a:t> </a:t>
            </a:r>
            <a:r>
              <a:rPr lang="es-ES_tradnl" dirty="0"/>
              <a:t>consiste en atender a la globalidad, a las interacciones entre los elementos más que a las casualidades, en comprender la complejidad de los sistemas como conjuntos dinámicos con relaciones múltiples y cambiantes. </a:t>
            </a:r>
          </a:p>
        </p:txBody>
      </p:sp>
      <p:sp>
        <p:nvSpPr>
          <p:cNvPr id="5" name="Rectángulo 4"/>
          <p:cNvSpPr/>
          <p:nvPr/>
        </p:nvSpPr>
        <p:spPr>
          <a:xfrm>
            <a:off x="338666" y="4057953"/>
            <a:ext cx="3210077" cy="2031325"/>
          </a:xfrm>
          <a:prstGeom prst="rect">
            <a:avLst/>
          </a:prstGeom>
          <a:ln>
            <a:solidFill>
              <a:schemeClr val="accent2"/>
            </a:solidFill>
          </a:ln>
        </p:spPr>
        <p:txBody>
          <a:bodyPr wrap="square">
            <a:spAutoFit/>
          </a:bodyPr>
          <a:lstStyle/>
          <a:p>
            <a:pPr algn="just"/>
            <a:r>
              <a:rPr lang="es-ES_tradnl" dirty="0"/>
              <a:t>La política se concibe como un sistema de entradas y salidas </a:t>
            </a:r>
            <a:r>
              <a:rPr lang="es-ES_tradnl" dirty="0">
                <a:solidFill>
                  <a:schemeClr val="accent2"/>
                </a:solidFill>
              </a:rPr>
              <a:t>(input-output)</a:t>
            </a:r>
            <a:r>
              <a:rPr lang="es-ES_tradnl" dirty="0"/>
              <a:t> labrado por interacciones con su entorno y que responde adaptándose mejor o peor a él. </a:t>
            </a:r>
            <a:endParaRPr lang="es-ES" dirty="0"/>
          </a:p>
        </p:txBody>
      </p:sp>
      <p:sp>
        <p:nvSpPr>
          <p:cNvPr id="6" name="Rectángulo 5"/>
          <p:cNvSpPr/>
          <p:nvPr/>
        </p:nvSpPr>
        <p:spPr>
          <a:xfrm>
            <a:off x="5508172" y="3950230"/>
            <a:ext cx="2503714" cy="2246769"/>
          </a:xfrm>
          <a:prstGeom prst="rect">
            <a:avLst/>
          </a:prstGeom>
          <a:ln>
            <a:solidFill>
              <a:schemeClr val="accent2"/>
            </a:solidFill>
          </a:ln>
        </p:spPr>
        <p:txBody>
          <a:bodyPr wrap="square">
            <a:spAutoFit/>
          </a:bodyPr>
          <a:lstStyle/>
          <a:p>
            <a:pPr algn="just"/>
            <a:r>
              <a:rPr lang="es-ES_tradnl" sz="2000" dirty="0"/>
              <a:t>Las respuestas del sistema dependen de la rapidez y de la exactitud de la recolección y del tratamiento de la información. </a:t>
            </a:r>
            <a:endParaRPr lang="es-ES" sz="2000" dirty="0"/>
          </a:p>
        </p:txBody>
      </p:sp>
    </p:spTree>
    <p:extLst>
      <p:ext uri="{BB962C8B-B14F-4D97-AF65-F5344CB8AC3E}">
        <p14:creationId xmlns:p14="http://schemas.microsoft.com/office/powerpoint/2010/main" val="388721905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 y="764811"/>
            <a:ext cx="2035629" cy="40011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pPr algn="r"/>
            <a:r>
              <a:rPr lang="es-ES_tradnl" sz="2000" dirty="0"/>
              <a:t>Melvin de </a:t>
            </a:r>
            <a:r>
              <a:rPr lang="es-ES_tradnl" sz="2000" dirty="0" err="1"/>
              <a:t>Fleur</a:t>
            </a:r>
            <a:r>
              <a:rPr lang="es-ES_tradnl" sz="2000" dirty="0"/>
              <a:t> </a:t>
            </a:r>
            <a:endParaRPr lang="es-ES" sz="2000" dirty="0"/>
          </a:p>
        </p:txBody>
      </p:sp>
      <p:sp>
        <p:nvSpPr>
          <p:cNvPr id="5" name="Rectángulo 4"/>
          <p:cNvSpPr/>
          <p:nvPr/>
        </p:nvSpPr>
        <p:spPr>
          <a:xfrm>
            <a:off x="2035628" y="503201"/>
            <a:ext cx="5975048" cy="923330"/>
          </a:xfrm>
          <a:prstGeom prst="rect">
            <a:avLst/>
          </a:prstGeom>
          <a:ln>
            <a:solidFill>
              <a:srgbClr val="CCAF0A"/>
            </a:solidFill>
          </a:ln>
        </p:spPr>
        <p:txBody>
          <a:bodyPr wrap="square">
            <a:spAutoFit/>
          </a:bodyPr>
          <a:lstStyle/>
          <a:p>
            <a:r>
              <a:rPr lang="es-ES_tradnl" dirty="0"/>
              <a:t>Cada uno de los medios de comunicación es en sí mismo un sistema social independiente, pero todos están vinculados entre sí de forma </a:t>
            </a:r>
            <a:r>
              <a:rPr lang="es-ES_tradnl" dirty="0" smtClean="0"/>
              <a:t>sistemática </a:t>
            </a:r>
            <a:endParaRPr lang="es-ES" dirty="0"/>
          </a:p>
        </p:txBody>
      </p:sp>
      <p:sp>
        <p:nvSpPr>
          <p:cNvPr id="6" name="Rectángulo 5"/>
          <p:cNvSpPr/>
          <p:nvPr/>
        </p:nvSpPr>
        <p:spPr>
          <a:xfrm>
            <a:off x="665238" y="2465810"/>
            <a:ext cx="7620000" cy="1015663"/>
          </a:xfrm>
          <a:prstGeom prst="rect">
            <a:avLst/>
          </a:prstGeom>
          <a:ln>
            <a:solidFill>
              <a:srgbClr val="CCAF0A"/>
            </a:solidFill>
          </a:ln>
        </p:spPr>
        <p:txBody>
          <a:bodyPr wrap="square">
            <a:spAutoFit/>
          </a:bodyPr>
          <a:lstStyle/>
          <a:p>
            <a:pPr algn="ctr"/>
            <a:r>
              <a:rPr lang="es-ES_tradnl" sz="2000" dirty="0"/>
              <a:t>Cada uno de estos conjuntos se representa con sus dos “subsistemas” encargados respectivamente de la “producción y la “distribución</a:t>
            </a:r>
            <a:r>
              <a:rPr lang="es-ES_tradnl" sz="2000" dirty="0" smtClean="0"/>
              <a:t>”.</a:t>
            </a:r>
            <a:endParaRPr lang="es-ES_tradnl" sz="2000" dirty="0"/>
          </a:p>
        </p:txBody>
      </p:sp>
      <p:sp>
        <p:nvSpPr>
          <p:cNvPr id="7" name="Rectángulo 6"/>
          <p:cNvSpPr/>
          <p:nvPr/>
        </p:nvSpPr>
        <p:spPr>
          <a:xfrm>
            <a:off x="-1" y="4545091"/>
            <a:ext cx="2165048" cy="40011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pPr algn="r"/>
            <a:r>
              <a:rPr lang="es-ES_tradnl" sz="2000" dirty="0"/>
              <a:t>Abraham Moles: </a:t>
            </a:r>
            <a:endParaRPr lang="es-ES" sz="2000" dirty="0"/>
          </a:p>
        </p:txBody>
      </p:sp>
      <p:sp>
        <p:nvSpPr>
          <p:cNvPr id="8" name="Rectángulo 7"/>
          <p:cNvSpPr/>
          <p:nvPr/>
        </p:nvSpPr>
        <p:spPr>
          <a:xfrm>
            <a:off x="2165048" y="4253518"/>
            <a:ext cx="6265333" cy="1477328"/>
          </a:xfrm>
          <a:prstGeom prst="rect">
            <a:avLst/>
          </a:prstGeom>
          <a:ln>
            <a:solidFill>
              <a:srgbClr val="CCAF0A"/>
            </a:solidFill>
          </a:ln>
        </p:spPr>
        <p:txBody>
          <a:bodyPr wrap="square">
            <a:spAutoFit/>
          </a:bodyPr>
          <a:lstStyle/>
          <a:p>
            <a:r>
              <a:rPr lang="es-ES_tradnl" dirty="0" smtClean="0">
                <a:solidFill>
                  <a:srgbClr val="CCAF0A"/>
                </a:solidFill>
              </a:rPr>
              <a:t>Comunicación</a:t>
            </a:r>
            <a:r>
              <a:rPr lang="es-ES_tradnl" dirty="0">
                <a:solidFill>
                  <a:srgbClr val="CCAF0A"/>
                </a:solidFill>
              </a:rPr>
              <a:t>: </a:t>
            </a:r>
            <a:r>
              <a:rPr lang="es-ES_tradnl" dirty="0"/>
              <a:t>la acción de hacer participar a </a:t>
            </a:r>
            <a:r>
              <a:rPr lang="es-ES_tradnl" dirty="0" smtClean="0"/>
              <a:t>un </a:t>
            </a:r>
            <a:r>
              <a:rPr lang="es-ES_tradnl" dirty="0"/>
              <a:t>organismo o a un sistema situado en un punto dado </a:t>
            </a:r>
            <a:r>
              <a:rPr lang="es-ES_tradnl" dirty="0" smtClean="0"/>
              <a:t>en </a:t>
            </a:r>
            <a:r>
              <a:rPr lang="es-ES_tradnl" dirty="0"/>
              <a:t>las experiencias y estímulos del entorno de otro individuo o sistema situado en otro lugar y otro tiempo, utilizando los elementos de conocimiento que tienen en común. </a:t>
            </a:r>
          </a:p>
        </p:txBody>
      </p:sp>
    </p:spTree>
    <p:extLst>
      <p:ext uri="{BB962C8B-B14F-4D97-AF65-F5344CB8AC3E}">
        <p14:creationId xmlns:p14="http://schemas.microsoft.com/office/powerpoint/2010/main" val="151138243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55120" y="2752650"/>
            <a:ext cx="7118962" cy="1826363"/>
          </a:xfrm>
          <a:ln>
            <a:solidFill>
              <a:schemeClr val="accent1"/>
            </a:solidFill>
          </a:ln>
        </p:spPr>
        <p:txBody>
          <a:bodyPr/>
          <a:lstStyle/>
          <a:p>
            <a:r>
              <a:rPr lang="es-ES_tradnl" b="0" dirty="0" smtClean="0">
                <a:ln w="18415" cmpd="sng">
                  <a:solidFill>
                    <a:srgbClr val="FFFFFF"/>
                  </a:solidFill>
                  <a:prstDash val="solid"/>
                </a:ln>
                <a:solidFill>
                  <a:schemeClr val="tx2"/>
                </a:solidFill>
                <a:effectLst>
                  <a:outerShdw blurRad="63500" dir="3600000" algn="tl" rotWithShape="0">
                    <a:srgbClr val="000000">
                      <a:alpha val="70000"/>
                    </a:srgbClr>
                  </a:outerShdw>
                </a:effectLst>
              </a:rPr>
              <a:t>2. La referencia cibernética</a:t>
            </a:r>
            <a:endParaRPr lang="es-ES" b="0" dirty="0">
              <a:ln w="18415" cmpd="sng">
                <a:solidFill>
                  <a:srgbClr val="FFFFFF"/>
                </a:solidFill>
                <a:prstDash val="solid"/>
              </a:ln>
              <a:solidFill>
                <a:schemeClr val="tx2"/>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131700385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i="1" dirty="0"/>
              <a:t>La entropía</a:t>
            </a:r>
            <a:r>
              <a:rPr lang="es-ES_tradnl" dirty="0"/>
              <a:t/>
            </a:r>
            <a:br>
              <a:rPr lang="es-ES_tradnl" dirty="0"/>
            </a:br>
            <a:endParaRPr lang="es-ES" dirty="0"/>
          </a:p>
        </p:txBody>
      </p:sp>
      <p:sp>
        <p:nvSpPr>
          <p:cNvPr id="4" name="Rectángulo 3"/>
          <p:cNvSpPr/>
          <p:nvPr/>
        </p:nvSpPr>
        <p:spPr>
          <a:xfrm>
            <a:off x="0" y="2291193"/>
            <a:ext cx="2346477" cy="40011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r>
              <a:rPr lang="es-ES_tradnl" sz="2000" dirty="0"/>
              <a:t>Entropía </a:t>
            </a:r>
            <a:endParaRPr lang="es-ES" sz="2000" dirty="0"/>
          </a:p>
        </p:txBody>
      </p:sp>
      <p:sp>
        <p:nvSpPr>
          <p:cNvPr id="5" name="Rectángulo 4"/>
          <p:cNvSpPr/>
          <p:nvPr/>
        </p:nvSpPr>
        <p:spPr>
          <a:xfrm>
            <a:off x="2298097" y="1874727"/>
            <a:ext cx="5820228" cy="1323439"/>
          </a:xfrm>
          <a:prstGeom prst="rect">
            <a:avLst/>
          </a:prstGeom>
          <a:ln>
            <a:solidFill>
              <a:schemeClr val="accent3"/>
            </a:solidFill>
          </a:ln>
        </p:spPr>
        <p:txBody>
          <a:bodyPr wrap="square">
            <a:spAutoFit/>
          </a:bodyPr>
          <a:lstStyle/>
          <a:p>
            <a:r>
              <a:rPr lang="es-ES_tradnl" sz="2000" dirty="0"/>
              <a:t>“La cantidad de información de un sistema es la medida de su grado de organización; la entropía es la medida de su grado de desorganización; una es el reverso de la otra”. </a:t>
            </a:r>
            <a:endParaRPr lang="es-ES" sz="2000" dirty="0"/>
          </a:p>
        </p:txBody>
      </p:sp>
      <p:sp>
        <p:nvSpPr>
          <p:cNvPr id="6" name="Rectángulo 5"/>
          <p:cNvSpPr/>
          <p:nvPr/>
        </p:nvSpPr>
        <p:spPr>
          <a:xfrm rot="10800000">
            <a:off x="2394857" y="4210425"/>
            <a:ext cx="5723468" cy="1015663"/>
          </a:xfrm>
          <a:prstGeom prst="rect">
            <a:avLst/>
          </a:prstGeom>
          <a:ln>
            <a:solidFill>
              <a:srgbClr val="8D89A4"/>
            </a:solidFill>
          </a:ln>
        </p:spPr>
        <p:txBody>
          <a:bodyPr wrap="square">
            <a:spAutoFit/>
          </a:bodyPr>
          <a:lstStyle/>
          <a:p>
            <a:r>
              <a:rPr lang="es-ES_tradnl" sz="2000" dirty="0"/>
              <a:t>T</a:t>
            </a:r>
            <a:r>
              <a:rPr lang="es-ES_tradnl" sz="2000" dirty="0" smtClean="0"/>
              <a:t>endencia que tiene la naturaleza a destruir lo ordenado y a precipitar la degradación biológica y el desorden social. </a:t>
            </a:r>
            <a:endParaRPr lang="es-ES" sz="2000" dirty="0"/>
          </a:p>
        </p:txBody>
      </p:sp>
    </p:spTree>
    <p:extLst>
      <p:ext uri="{BB962C8B-B14F-4D97-AF65-F5344CB8AC3E}">
        <p14:creationId xmlns:p14="http://schemas.microsoft.com/office/powerpoint/2010/main" val="179452667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699104" y="4836477"/>
            <a:ext cx="6981371" cy="1015663"/>
          </a:xfrm>
          <a:prstGeom prst="rect">
            <a:avLst/>
          </a:prstGeom>
          <a:ln>
            <a:solidFill>
              <a:srgbClr val="8D89A4"/>
            </a:solidFill>
          </a:ln>
        </p:spPr>
        <p:txBody>
          <a:bodyPr wrap="square">
            <a:spAutoFit/>
          </a:bodyPr>
          <a:lstStyle/>
          <a:p>
            <a:pPr algn="ctr"/>
            <a:r>
              <a:rPr lang="es-ES_tradnl" sz="2000" dirty="0"/>
              <a:t>La información debe poder circular. La sociedad de la información sólo puede existir a condición de que haya un intercambio sin trabas. </a:t>
            </a:r>
          </a:p>
        </p:txBody>
      </p:sp>
      <p:pic>
        <p:nvPicPr>
          <p:cNvPr id="3" name="Imagen 2"/>
          <p:cNvPicPr>
            <a:picLocks noChangeAspect="1"/>
          </p:cNvPicPr>
          <p:nvPr/>
        </p:nvPicPr>
        <p:blipFill>
          <a:blip r:embed="rId2"/>
          <a:stretch>
            <a:fillRect/>
          </a:stretch>
        </p:blipFill>
        <p:spPr>
          <a:xfrm>
            <a:off x="1859565" y="1034142"/>
            <a:ext cx="5041448" cy="3102429"/>
          </a:xfrm>
          <a:prstGeom prst="rect">
            <a:avLst/>
          </a:prstGeom>
        </p:spPr>
      </p:pic>
      <p:sp>
        <p:nvSpPr>
          <p:cNvPr id="9" name="CuadroTexto 8"/>
          <p:cNvSpPr txBox="1"/>
          <p:nvPr/>
        </p:nvSpPr>
        <p:spPr>
          <a:xfrm>
            <a:off x="6656084" y="3578423"/>
            <a:ext cx="572030" cy="307777"/>
          </a:xfrm>
          <a:prstGeom prst="rect">
            <a:avLst/>
          </a:prstGeom>
          <a:noFill/>
        </p:spPr>
        <p:txBody>
          <a:bodyPr wrap="square" rtlCol="0">
            <a:spAutoFit/>
          </a:bodyPr>
          <a:lstStyle/>
          <a:p>
            <a:r>
              <a:rPr lang="es-MX" sz="1400" dirty="0" smtClean="0"/>
              <a:t>(10)</a:t>
            </a:r>
            <a:endParaRPr lang="es-MX" sz="1400" dirty="0"/>
          </a:p>
        </p:txBody>
      </p:sp>
    </p:spTree>
    <p:extLst>
      <p:ext uri="{BB962C8B-B14F-4D97-AF65-F5344CB8AC3E}">
        <p14:creationId xmlns:p14="http://schemas.microsoft.com/office/powerpoint/2010/main" val="375767994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i="1" dirty="0"/>
              <a:t>El “colegio invisible” </a:t>
            </a:r>
            <a:endParaRPr lang="es-ES" dirty="0"/>
          </a:p>
        </p:txBody>
      </p:sp>
      <p:sp>
        <p:nvSpPr>
          <p:cNvPr id="4" name="Rectángulo 3"/>
          <p:cNvSpPr/>
          <p:nvPr/>
        </p:nvSpPr>
        <p:spPr>
          <a:xfrm>
            <a:off x="0" y="2022715"/>
            <a:ext cx="2443238" cy="7078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r"/>
            <a:r>
              <a:rPr lang="es-ES_tradnl" sz="2000" dirty="0"/>
              <a:t>Escuela de </a:t>
            </a:r>
            <a:endParaRPr lang="es-ES_tradnl" sz="2000" dirty="0" smtClean="0"/>
          </a:p>
          <a:p>
            <a:pPr algn="r"/>
            <a:r>
              <a:rPr lang="es-ES_tradnl" sz="2000" dirty="0" smtClean="0"/>
              <a:t>Palo </a:t>
            </a:r>
            <a:r>
              <a:rPr lang="es-ES_tradnl" sz="2000" dirty="0"/>
              <a:t>Alto </a:t>
            </a:r>
            <a:endParaRPr lang="es-ES" sz="2000" dirty="0"/>
          </a:p>
        </p:txBody>
      </p:sp>
      <p:sp>
        <p:nvSpPr>
          <p:cNvPr id="5" name="Rectángulo 4"/>
          <p:cNvSpPr/>
          <p:nvPr/>
        </p:nvSpPr>
        <p:spPr>
          <a:xfrm>
            <a:off x="2443238" y="1930382"/>
            <a:ext cx="5817810" cy="1015663"/>
          </a:xfrm>
          <a:prstGeom prst="rect">
            <a:avLst/>
          </a:prstGeom>
          <a:ln>
            <a:solidFill>
              <a:schemeClr val="accent1"/>
            </a:solidFill>
          </a:ln>
        </p:spPr>
        <p:txBody>
          <a:bodyPr wrap="square">
            <a:spAutoFit/>
          </a:bodyPr>
          <a:lstStyle/>
          <a:p>
            <a:r>
              <a:rPr lang="es-ES_tradnl" sz="2000" dirty="0" smtClean="0"/>
              <a:t>”</a:t>
            </a:r>
            <a:r>
              <a:rPr lang="es-ES_tradnl" sz="2000" dirty="0"/>
              <a:t>La comunicación debe ser estudiada por las ciencias humanas a partir de un modelo que le sea propio”</a:t>
            </a:r>
          </a:p>
        </p:txBody>
      </p:sp>
      <p:sp>
        <p:nvSpPr>
          <p:cNvPr id="6" name="Rectángulo 5"/>
          <p:cNvSpPr/>
          <p:nvPr/>
        </p:nvSpPr>
        <p:spPr>
          <a:xfrm>
            <a:off x="1003904" y="3233430"/>
            <a:ext cx="7257143" cy="707886"/>
          </a:xfrm>
          <a:prstGeom prst="rect">
            <a:avLst/>
          </a:prstGeom>
          <a:ln>
            <a:solidFill>
              <a:srgbClr val="6EA0B0"/>
            </a:solidFill>
          </a:ln>
        </p:spPr>
        <p:txBody>
          <a:bodyPr wrap="square">
            <a:spAutoFit/>
          </a:bodyPr>
          <a:lstStyle/>
          <a:p>
            <a:r>
              <a:rPr lang="es-ES_tradnl" sz="2000" dirty="0"/>
              <a:t>Visión circular de la comunicación: el receptor desempeña una función tan importante como el emisor. </a:t>
            </a:r>
          </a:p>
        </p:txBody>
      </p:sp>
      <p:sp>
        <p:nvSpPr>
          <p:cNvPr id="7" name="Rectángulo 6"/>
          <p:cNvSpPr/>
          <p:nvPr/>
        </p:nvSpPr>
        <p:spPr>
          <a:xfrm>
            <a:off x="1003904" y="4309906"/>
            <a:ext cx="7257143" cy="707886"/>
          </a:xfrm>
          <a:prstGeom prst="rect">
            <a:avLst/>
          </a:prstGeom>
          <a:ln>
            <a:solidFill>
              <a:srgbClr val="6EA0B0"/>
            </a:solidFill>
          </a:ln>
        </p:spPr>
        <p:txBody>
          <a:bodyPr wrap="square">
            <a:spAutoFit/>
          </a:bodyPr>
          <a:lstStyle/>
          <a:p>
            <a:r>
              <a:rPr lang="es-ES_tradnl" sz="2000" dirty="0"/>
              <a:t>Intentan dar cuenta de una situación global de interacción y no sólo estudiar algunas variables tomadas aisladamente. </a:t>
            </a:r>
          </a:p>
        </p:txBody>
      </p:sp>
    </p:spTree>
    <p:extLst>
      <p:ext uri="{BB962C8B-B14F-4D97-AF65-F5344CB8AC3E}">
        <p14:creationId xmlns:p14="http://schemas.microsoft.com/office/powerpoint/2010/main" val="133854423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882577" y="485596"/>
            <a:ext cx="2089033" cy="4616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spAutoFit/>
          </a:bodyPr>
          <a:lstStyle/>
          <a:p>
            <a:r>
              <a:rPr lang="es-ES_tradnl" sz="2400" dirty="0"/>
              <a:t>Tres hipótesis </a:t>
            </a:r>
            <a:endParaRPr lang="es-ES" sz="2400" dirty="0"/>
          </a:p>
        </p:txBody>
      </p:sp>
      <p:sp>
        <p:nvSpPr>
          <p:cNvPr id="5" name="Rectángulo 4"/>
          <p:cNvSpPr/>
          <p:nvPr/>
        </p:nvSpPr>
        <p:spPr>
          <a:xfrm>
            <a:off x="1161144" y="1739074"/>
            <a:ext cx="6773332" cy="830997"/>
          </a:xfrm>
          <a:prstGeom prst="rect">
            <a:avLst/>
          </a:prstGeom>
        </p:spPr>
        <p:txBody>
          <a:bodyPr wrap="square">
            <a:spAutoFit/>
          </a:bodyPr>
          <a:lstStyle/>
          <a:p>
            <a:r>
              <a:rPr lang="es-ES_tradnl" sz="2400" dirty="0" smtClean="0"/>
              <a:t>La </a:t>
            </a:r>
            <a:r>
              <a:rPr lang="es-ES_tradnl" sz="2400" dirty="0"/>
              <a:t>esencia de la comunicación reside en procesos de relación e interacción </a:t>
            </a:r>
            <a:endParaRPr lang="es-ES" sz="2400" dirty="0"/>
          </a:p>
        </p:txBody>
      </p:sp>
      <p:sp>
        <p:nvSpPr>
          <p:cNvPr id="6" name="Rectángulo 5"/>
          <p:cNvSpPr/>
          <p:nvPr/>
        </p:nvSpPr>
        <p:spPr>
          <a:xfrm>
            <a:off x="1161144" y="2948597"/>
            <a:ext cx="6773332" cy="830997"/>
          </a:xfrm>
          <a:prstGeom prst="rect">
            <a:avLst/>
          </a:prstGeom>
        </p:spPr>
        <p:txBody>
          <a:bodyPr wrap="square">
            <a:spAutoFit/>
          </a:bodyPr>
          <a:lstStyle/>
          <a:p>
            <a:r>
              <a:rPr lang="es-ES_tradnl" sz="2400" dirty="0"/>
              <a:t>Todo comportamiento humano tiene un valor comunicativo </a:t>
            </a:r>
            <a:endParaRPr lang="es-ES" sz="2400" dirty="0"/>
          </a:p>
        </p:txBody>
      </p:sp>
      <p:sp>
        <p:nvSpPr>
          <p:cNvPr id="7" name="Rectángulo 6"/>
          <p:cNvSpPr/>
          <p:nvPr/>
        </p:nvSpPr>
        <p:spPr>
          <a:xfrm>
            <a:off x="1161144" y="4159312"/>
            <a:ext cx="6773332" cy="1200328"/>
          </a:xfrm>
          <a:prstGeom prst="rect">
            <a:avLst/>
          </a:prstGeom>
        </p:spPr>
        <p:txBody>
          <a:bodyPr wrap="square">
            <a:spAutoFit/>
          </a:bodyPr>
          <a:lstStyle/>
          <a:p>
            <a:r>
              <a:rPr lang="es-ES_tradnl" sz="2400" dirty="0"/>
              <a:t>Los trastornos </a:t>
            </a:r>
            <a:r>
              <a:rPr lang="es-ES_tradnl" sz="2400" dirty="0" smtClean="0"/>
              <a:t>psíquicos </a:t>
            </a:r>
            <a:r>
              <a:rPr lang="es-ES_tradnl" sz="2400" dirty="0"/>
              <a:t>reflejan perturbaciones de la comunicación entre el individuo portador del síntoma y sus </a:t>
            </a:r>
            <a:r>
              <a:rPr lang="es-ES_tradnl" sz="2400" dirty="0" smtClean="0"/>
              <a:t>allegados </a:t>
            </a:r>
            <a:endParaRPr lang="es-ES_tradnl" sz="2400" dirty="0"/>
          </a:p>
        </p:txBody>
      </p:sp>
      <p:grpSp>
        <p:nvGrpSpPr>
          <p:cNvPr id="8" name="Agrupar 7"/>
          <p:cNvGrpSpPr/>
          <p:nvPr/>
        </p:nvGrpSpPr>
        <p:grpSpPr>
          <a:xfrm>
            <a:off x="853997" y="1818525"/>
            <a:ext cx="307147" cy="270100"/>
            <a:chOff x="630029" y="1609190"/>
            <a:chExt cx="369922" cy="325303"/>
          </a:xfrm>
        </p:grpSpPr>
        <p:sp>
          <p:nvSpPr>
            <p:cNvPr id="9" name="Elipse 8"/>
            <p:cNvSpPr/>
            <p:nvPr/>
          </p:nvSpPr>
          <p:spPr>
            <a:xfrm>
              <a:off x="706865" y="1662189"/>
              <a:ext cx="217101" cy="2171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Elipse 9"/>
            <p:cNvSpPr/>
            <p:nvPr/>
          </p:nvSpPr>
          <p:spPr>
            <a:xfrm>
              <a:off x="630029" y="1609190"/>
              <a:ext cx="369922" cy="325303"/>
            </a:xfrm>
            <a:prstGeom prst="ellipse">
              <a:avLst/>
            </a:prstGeom>
            <a:noFill/>
            <a:ln w="381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11" name="Agrupar 10"/>
          <p:cNvGrpSpPr/>
          <p:nvPr/>
        </p:nvGrpSpPr>
        <p:grpSpPr>
          <a:xfrm>
            <a:off x="848767" y="3096906"/>
            <a:ext cx="307147" cy="270100"/>
            <a:chOff x="630029" y="1609190"/>
            <a:chExt cx="369922" cy="325303"/>
          </a:xfrm>
        </p:grpSpPr>
        <p:sp>
          <p:nvSpPr>
            <p:cNvPr id="12" name="Elipse 11"/>
            <p:cNvSpPr/>
            <p:nvPr/>
          </p:nvSpPr>
          <p:spPr>
            <a:xfrm>
              <a:off x="706865" y="1662189"/>
              <a:ext cx="217101" cy="2171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Elipse 12"/>
            <p:cNvSpPr/>
            <p:nvPr/>
          </p:nvSpPr>
          <p:spPr>
            <a:xfrm>
              <a:off x="630029" y="1609190"/>
              <a:ext cx="369922" cy="325303"/>
            </a:xfrm>
            <a:prstGeom prst="ellipse">
              <a:avLst/>
            </a:prstGeom>
            <a:noFill/>
            <a:ln w="381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14" name="Agrupar 13"/>
          <p:cNvGrpSpPr/>
          <p:nvPr/>
        </p:nvGrpSpPr>
        <p:grpSpPr>
          <a:xfrm>
            <a:off x="848767" y="4282239"/>
            <a:ext cx="307147" cy="270100"/>
            <a:chOff x="630029" y="1609190"/>
            <a:chExt cx="369922" cy="325303"/>
          </a:xfrm>
        </p:grpSpPr>
        <p:sp>
          <p:nvSpPr>
            <p:cNvPr id="15" name="Elipse 14"/>
            <p:cNvSpPr/>
            <p:nvPr/>
          </p:nvSpPr>
          <p:spPr>
            <a:xfrm>
              <a:off x="706865" y="1662189"/>
              <a:ext cx="217101" cy="2171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 name="Elipse 15"/>
            <p:cNvSpPr/>
            <p:nvPr/>
          </p:nvSpPr>
          <p:spPr>
            <a:xfrm>
              <a:off x="630029" y="1609190"/>
              <a:ext cx="369922" cy="325303"/>
            </a:xfrm>
            <a:prstGeom prst="ellipse">
              <a:avLst/>
            </a:prstGeom>
            <a:noFill/>
            <a:ln w="381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Tree>
    <p:extLst>
      <p:ext uri="{BB962C8B-B14F-4D97-AF65-F5344CB8AC3E}">
        <p14:creationId xmlns:p14="http://schemas.microsoft.com/office/powerpoint/2010/main" val="22616262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pPr lvl="0"/>
            <a:r>
              <a:rPr lang="es-ES_tradnl" dirty="0" err="1"/>
              <a:t>I</a:t>
            </a:r>
            <a:r>
              <a:rPr lang="es-ES_tradnl" dirty="0" err="1" smtClean="0">
                <a:effectLst/>
              </a:rPr>
              <a:t>.El</a:t>
            </a:r>
            <a:r>
              <a:rPr lang="es-ES_tradnl" dirty="0" smtClean="0">
                <a:effectLst/>
              </a:rPr>
              <a:t> </a:t>
            </a:r>
            <a:r>
              <a:rPr lang="es-ES_tradnl" dirty="0">
                <a:effectLst/>
              </a:rPr>
              <a:t>organismo social</a:t>
            </a:r>
            <a:br>
              <a:rPr lang="es-ES_tradnl" dirty="0">
                <a:effectLst/>
              </a:rPr>
            </a:br>
            <a:endParaRPr lang="es-ES" dirty="0"/>
          </a:p>
        </p:txBody>
      </p:sp>
    </p:spTree>
    <p:extLst>
      <p:ext uri="{BB962C8B-B14F-4D97-AF65-F5344CB8AC3E}">
        <p14:creationId xmlns:p14="http://schemas.microsoft.com/office/powerpoint/2010/main" val="165902182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46666" y="470264"/>
            <a:ext cx="6676572" cy="1015663"/>
          </a:xfrm>
          <a:prstGeom prst="rect">
            <a:avLst/>
          </a:prstGeom>
        </p:spPr>
        <p:txBody>
          <a:bodyPr wrap="square">
            <a:spAutoFit/>
          </a:bodyPr>
          <a:lstStyle/>
          <a:p>
            <a:pPr algn="ctr"/>
            <a:r>
              <a:rPr lang="es-ES_tradnl" sz="2000" dirty="0">
                <a:solidFill>
                  <a:srgbClr val="CCAF0A"/>
                </a:solidFill>
              </a:rPr>
              <a:t>Comunicación</a:t>
            </a:r>
            <a:r>
              <a:rPr lang="es-ES_tradnl" sz="2000" dirty="0"/>
              <a:t> como proceso social permanente que integra múltiples modos de comportamiento: la palabra, el gesto, la mirada, el espacio individual. </a:t>
            </a:r>
          </a:p>
        </p:txBody>
      </p:sp>
      <p:sp>
        <p:nvSpPr>
          <p:cNvPr id="5" name="Rectángulo 4"/>
          <p:cNvSpPr/>
          <p:nvPr/>
        </p:nvSpPr>
        <p:spPr>
          <a:xfrm>
            <a:off x="1971524" y="2349286"/>
            <a:ext cx="1994913" cy="40011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es-ES_tradnl" sz="2000" dirty="0"/>
              <a:t>Quinésica </a:t>
            </a:r>
            <a:endParaRPr lang="es-ES" sz="2000" dirty="0"/>
          </a:p>
        </p:txBody>
      </p:sp>
      <p:sp>
        <p:nvSpPr>
          <p:cNvPr id="6" name="Rectángulo 5"/>
          <p:cNvSpPr/>
          <p:nvPr/>
        </p:nvSpPr>
        <p:spPr>
          <a:xfrm>
            <a:off x="4093508" y="2349286"/>
            <a:ext cx="2651162" cy="400110"/>
          </a:xfrm>
          <a:prstGeom prst="rect">
            <a:avLst/>
          </a:prstGeom>
          <a:ln>
            <a:solidFill>
              <a:schemeClr val="accent2"/>
            </a:solidFill>
            <a:prstDash val="dash"/>
          </a:ln>
        </p:spPr>
        <p:txBody>
          <a:bodyPr wrap="square">
            <a:spAutoFit/>
          </a:bodyPr>
          <a:lstStyle/>
          <a:p>
            <a:r>
              <a:rPr lang="es-ES_tradnl" sz="2000" dirty="0"/>
              <a:t>Gestualidad </a:t>
            </a:r>
            <a:endParaRPr lang="es-ES" sz="2000" dirty="0"/>
          </a:p>
        </p:txBody>
      </p:sp>
      <p:sp>
        <p:nvSpPr>
          <p:cNvPr id="7" name="Rectángulo 6"/>
          <p:cNvSpPr/>
          <p:nvPr/>
        </p:nvSpPr>
        <p:spPr>
          <a:xfrm>
            <a:off x="1995515" y="3059668"/>
            <a:ext cx="1970922" cy="40011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es-ES_tradnl" sz="2000" dirty="0" err="1" smtClean="0"/>
              <a:t>Proxémica</a:t>
            </a:r>
            <a:r>
              <a:rPr lang="es-ES_tradnl" sz="2000" dirty="0" smtClean="0"/>
              <a:t> </a:t>
            </a:r>
            <a:endParaRPr lang="es-ES" sz="2000" dirty="0"/>
          </a:p>
        </p:txBody>
      </p:sp>
      <p:sp>
        <p:nvSpPr>
          <p:cNvPr id="8" name="Rectángulo 7"/>
          <p:cNvSpPr/>
          <p:nvPr/>
        </p:nvSpPr>
        <p:spPr>
          <a:xfrm>
            <a:off x="4093509" y="3059668"/>
            <a:ext cx="2651161" cy="400110"/>
          </a:xfrm>
          <a:prstGeom prst="rect">
            <a:avLst/>
          </a:prstGeom>
          <a:ln>
            <a:solidFill>
              <a:schemeClr val="accent2"/>
            </a:solidFill>
            <a:prstDash val="dash"/>
          </a:ln>
        </p:spPr>
        <p:txBody>
          <a:bodyPr wrap="none">
            <a:spAutoFit/>
          </a:bodyPr>
          <a:lstStyle/>
          <a:p>
            <a:r>
              <a:rPr lang="es-ES_tradnl" sz="2000" dirty="0"/>
              <a:t>Espacio interpersonal </a:t>
            </a:r>
            <a:endParaRPr lang="es-ES" sz="2000" dirty="0"/>
          </a:p>
        </p:txBody>
      </p:sp>
      <p:sp>
        <p:nvSpPr>
          <p:cNvPr id="9" name="Rectángulo 8"/>
          <p:cNvSpPr/>
          <p:nvPr/>
        </p:nvSpPr>
        <p:spPr>
          <a:xfrm>
            <a:off x="846665" y="4076097"/>
            <a:ext cx="6761239" cy="1631216"/>
          </a:xfrm>
          <a:prstGeom prst="rect">
            <a:avLst/>
          </a:prstGeom>
          <a:ln>
            <a:solidFill>
              <a:srgbClr val="CCAF0A"/>
            </a:solidFill>
          </a:ln>
        </p:spPr>
        <p:txBody>
          <a:bodyPr wrap="square">
            <a:spAutoFit/>
          </a:bodyPr>
          <a:lstStyle/>
          <a:p>
            <a:pPr algn="ctr"/>
            <a:r>
              <a:rPr lang="es-ES_tradnl" sz="2000" dirty="0" smtClean="0"/>
              <a:t>Concebida la comunicación </a:t>
            </a:r>
            <a:r>
              <a:rPr lang="es-ES_tradnl" sz="2000" dirty="0"/>
              <a:t>como un proceso permanente a varios niveles, el investigador debe, para captar la emergencia de la significación, describir el funcionamiento de diferentes modos de comportamiento en un contexto dado. </a:t>
            </a:r>
          </a:p>
        </p:txBody>
      </p:sp>
    </p:spTree>
    <p:extLst>
      <p:ext uri="{BB962C8B-B14F-4D97-AF65-F5344CB8AC3E}">
        <p14:creationId xmlns:p14="http://schemas.microsoft.com/office/powerpoint/2010/main" val="118566728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50758" y="256264"/>
            <a:ext cx="5571231" cy="1116106"/>
          </a:xfrm>
        </p:spPr>
        <p:txBody>
          <a:bodyPr anchor="ctr"/>
          <a:lstStyle/>
          <a:p>
            <a:r>
              <a:rPr lang="es-ES" dirty="0" smtClean="0"/>
              <a:t>Recordemos que…</a:t>
            </a:r>
            <a:endParaRPr lang="es-ES" dirty="0"/>
          </a:p>
        </p:txBody>
      </p:sp>
      <p:sp>
        <p:nvSpPr>
          <p:cNvPr id="3" name="Marcador de contenido 2"/>
          <p:cNvSpPr>
            <a:spLocks noGrp="1"/>
          </p:cNvSpPr>
          <p:nvPr>
            <p:ph idx="1"/>
          </p:nvPr>
        </p:nvSpPr>
        <p:spPr>
          <a:xfrm>
            <a:off x="685800" y="1642437"/>
            <a:ext cx="7772400" cy="4050792"/>
          </a:xfrm>
        </p:spPr>
        <p:txBody>
          <a:bodyPr>
            <a:normAutofit lnSpcReduction="10000"/>
          </a:bodyPr>
          <a:lstStyle/>
          <a:p>
            <a:endParaRPr lang="es-ES" dirty="0" smtClean="0"/>
          </a:p>
          <a:p>
            <a:r>
              <a:rPr lang="es-MX" dirty="0" smtClean="0">
                <a:solidFill>
                  <a:srgbClr val="595959"/>
                </a:solidFill>
              </a:rPr>
              <a:t>Otro campo de conocimiento crucial para la emergencia de la(s) Ciencia(s) de la Comunicación fue la Informática, en particular la teoría matemática de la información postulada por Claude Shannon y Warren </a:t>
            </a:r>
            <a:r>
              <a:rPr lang="es-MX" dirty="0" err="1" smtClean="0">
                <a:solidFill>
                  <a:srgbClr val="595959"/>
                </a:solidFill>
              </a:rPr>
              <a:t>Weaver</a:t>
            </a:r>
            <a:r>
              <a:rPr lang="es-MX" dirty="0" smtClean="0">
                <a:solidFill>
                  <a:srgbClr val="595959"/>
                </a:solidFill>
              </a:rPr>
              <a:t>, quienes aportaron conceptos como “información”, “ruido”, “entropía” e impulsaron la formulación hipotética de los procesos de intercambio que son la base de la comunicación.</a:t>
            </a:r>
          </a:p>
          <a:p>
            <a:endParaRPr lang="es-MX" dirty="0">
              <a:solidFill>
                <a:srgbClr val="595959"/>
              </a:solidFill>
            </a:endParaRPr>
          </a:p>
          <a:p>
            <a:r>
              <a:rPr lang="es-MX" dirty="0" smtClean="0">
                <a:solidFill>
                  <a:srgbClr val="595959"/>
                </a:solidFill>
              </a:rPr>
              <a:t>También se involucraron otras escuelas de pensamiento e investigación como la “Escuela de Palo Alto”, la cual, a partir del interaccionismo simbólico, motiva a comprender los aspectos más sutiles de la interacción comunicativa.</a:t>
            </a:r>
            <a:endParaRPr lang="es-ES" dirty="0" smtClean="0"/>
          </a:p>
          <a:p>
            <a:pPr lvl="1"/>
            <a:endParaRPr lang="es-ES" dirty="0"/>
          </a:p>
          <a:p>
            <a:endParaRPr lang="es-ES" dirty="0" smtClean="0">
              <a:solidFill>
                <a:schemeClr val="accent1"/>
              </a:solidFill>
            </a:endParaRPr>
          </a:p>
        </p:txBody>
      </p:sp>
      <p:sp>
        <p:nvSpPr>
          <p:cNvPr id="4" name="CuadroTexto 3"/>
          <p:cNvSpPr txBox="1"/>
          <p:nvPr/>
        </p:nvSpPr>
        <p:spPr>
          <a:xfrm>
            <a:off x="252122" y="349649"/>
            <a:ext cx="1009168" cy="830997"/>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pPr algn="ctr"/>
            <a:r>
              <a:rPr lang="es-ES" sz="2400" dirty="0" smtClean="0"/>
              <a:t>Pausa</a:t>
            </a:r>
          </a:p>
          <a:p>
            <a:pPr algn="ctr"/>
            <a:r>
              <a:rPr lang="es-ES" sz="2400" dirty="0" smtClean="0"/>
              <a:t>#3</a:t>
            </a:r>
            <a:endParaRPr lang="es-ES" sz="2400" dirty="0" smtClean="0"/>
          </a:p>
        </p:txBody>
      </p:sp>
    </p:spTree>
    <p:extLst>
      <p:ext uri="{BB962C8B-B14F-4D97-AF65-F5344CB8AC3E}">
        <p14:creationId xmlns:p14="http://schemas.microsoft.com/office/powerpoint/2010/main" val="342485501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3200" dirty="0" smtClean="0"/>
              <a:t>Actividad de aprendizaje sugerida</a:t>
            </a:r>
            <a:endParaRPr lang="es-ES" sz="3200" dirty="0"/>
          </a:p>
        </p:txBody>
      </p:sp>
      <p:sp>
        <p:nvSpPr>
          <p:cNvPr id="3" name="Marcador de contenido 2"/>
          <p:cNvSpPr>
            <a:spLocks noGrp="1"/>
          </p:cNvSpPr>
          <p:nvPr>
            <p:ph idx="1"/>
          </p:nvPr>
        </p:nvSpPr>
        <p:spPr>
          <a:xfrm>
            <a:off x="777157" y="1828129"/>
            <a:ext cx="7556313" cy="3596640"/>
          </a:xfrm>
        </p:spPr>
        <p:txBody>
          <a:bodyPr>
            <a:noAutofit/>
          </a:bodyPr>
          <a:lstStyle/>
          <a:p>
            <a:pPr marL="0" indent="0" algn="just">
              <a:buNone/>
            </a:pPr>
            <a:r>
              <a:rPr lang="es-ES" sz="1800" dirty="0" smtClean="0"/>
              <a:t>Propongan individualmente un modelo propio para estudiar procesos comunicativos específicos. Cada alumno tendrá que identificar situaciones empíricas en las que considere pertinente la aplicación analítica de su modelo, mismo que deberá identificar los siguientes aspectos:</a:t>
            </a:r>
          </a:p>
          <a:p>
            <a:pPr marL="0" indent="0" algn="just">
              <a:buNone/>
            </a:pPr>
            <a:endParaRPr lang="es-ES" sz="1800" dirty="0"/>
          </a:p>
          <a:p>
            <a:pPr marL="342900" indent="-342900" algn="just">
              <a:buAutoNum type="alphaLcParenR"/>
            </a:pPr>
            <a:r>
              <a:rPr lang="es-ES" sz="1800" dirty="0" smtClean="0"/>
              <a:t>Elementos básicos y complementarios (por ejemplo “mensaje” sería básico y “recipiente” sería complementario)</a:t>
            </a:r>
          </a:p>
          <a:p>
            <a:pPr marL="342900" indent="-342900" algn="just">
              <a:buAutoNum type="alphaLcParenR"/>
            </a:pPr>
            <a:r>
              <a:rPr lang="es-ES" sz="1800" dirty="0" smtClean="0"/>
              <a:t>Relaciones entre los elementos y cómo se afectan entre sí</a:t>
            </a:r>
          </a:p>
          <a:p>
            <a:pPr marL="342900" indent="-342900" algn="just">
              <a:buAutoNum type="alphaLcParenR"/>
            </a:pPr>
            <a:r>
              <a:rPr lang="es-ES" sz="1800" dirty="0" smtClean="0"/>
              <a:t>Demostrar con evidencias empíricas si el modelo construido teóricamente llega a corresponder con lo que ocurre en un intercambio de información real</a:t>
            </a:r>
          </a:p>
          <a:p>
            <a:pPr marL="342900" indent="-342900" algn="just">
              <a:buAutoNum type="alphaLcParenR"/>
            </a:pPr>
            <a:r>
              <a:rPr lang="es-ES" sz="1800" dirty="0" smtClean="0"/>
              <a:t>Discutir por medio del modelo las nociones de “entropía” y “código” que se involucren en la situación estudiada.</a:t>
            </a:r>
            <a:endParaRPr lang="es-ES" sz="1600" dirty="0" smtClean="0"/>
          </a:p>
        </p:txBody>
      </p:sp>
    </p:spTree>
    <p:extLst>
      <p:ext uri="{BB962C8B-B14F-4D97-AF65-F5344CB8AC3E}">
        <p14:creationId xmlns:p14="http://schemas.microsoft.com/office/powerpoint/2010/main" val="415541517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0" y="49203"/>
            <a:ext cx="7772400" cy="1609344"/>
          </a:xfrm>
        </p:spPr>
        <p:txBody>
          <a:bodyPr/>
          <a:lstStyle/>
          <a:p>
            <a:r>
              <a:rPr lang="es-ES" dirty="0" smtClean="0"/>
              <a:t>Bibliografía</a:t>
            </a:r>
            <a:endParaRPr lang="es-ES" dirty="0"/>
          </a:p>
        </p:txBody>
      </p:sp>
      <p:sp>
        <p:nvSpPr>
          <p:cNvPr id="3" name="Marcador de contenido 2"/>
          <p:cNvSpPr>
            <a:spLocks noGrp="1"/>
          </p:cNvSpPr>
          <p:nvPr>
            <p:ph idx="1"/>
          </p:nvPr>
        </p:nvSpPr>
        <p:spPr>
          <a:xfrm>
            <a:off x="685800" y="1522694"/>
            <a:ext cx="7772400" cy="4050792"/>
          </a:xfrm>
        </p:spPr>
        <p:txBody>
          <a:bodyPr>
            <a:noAutofit/>
          </a:bodyPr>
          <a:lstStyle/>
          <a:p>
            <a:pPr marL="0" indent="0">
              <a:buNone/>
            </a:pPr>
            <a:r>
              <a:rPr lang="es-MX" sz="1200" dirty="0" smtClean="0">
                <a:solidFill>
                  <a:schemeClr val="accent1"/>
                </a:solidFill>
              </a:rPr>
              <a:t>Esta presentación tiene como principal referencia bibliográfica la obra:</a:t>
            </a:r>
          </a:p>
          <a:p>
            <a:pPr marL="0" indent="0">
              <a:buNone/>
            </a:pPr>
            <a:r>
              <a:rPr lang="es-MX" sz="1400" b="1" dirty="0" smtClean="0">
                <a:solidFill>
                  <a:schemeClr val="accent1"/>
                </a:solidFill>
              </a:rPr>
              <a:t>MATTELART</a:t>
            </a:r>
            <a:r>
              <a:rPr lang="es-MX" sz="1400" b="1" dirty="0">
                <a:solidFill>
                  <a:schemeClr val="accent1"/>
                </a:solidFill>
              </a:rPr>
              <a:t>, </a:t>
            </a:r>
            <a:r>
              <a:rPr lang="es-MX" sz="1400" b="1" dirty="0" err="1">
                <a:solidFill>
                  <a:schemeClr val="accent1"/>
                </a:solidFill>
              </a:rPr>
              <a:t>Armand</a:t>
            </a:r>
            <a:r>
              <a:rPr lang="es-MX" sz="1400" b="1" dirty="0">
                <a:solidFill>
                  <a:schemeClr val="accent1"/>
                </a:solidFill>
              </a:rPr>
              <a:t> y </a:t>
            </a:r>
            <a:r>
              <a:rPr lang="es-MX" sz="1400" b="1" dirty="0" err="1">
                <a:solidFill>
                  <a:schemeClr val="accent1"/>
                </a:solidFill>
              </a:rPr>
              <a:t>Michéle</a:t>
            </a:r>
            <a:r>
              <a:rPr lang="es-MX" sz="1400" b="1" dirty="0">
                <a:solidFill>
                  <a:schemeClr val="accent1"/>
                </a:solidFill>
              </a:rPr>
              <a:t> </a:t>
            </a:r>
            <a:r>
              <a:rPr lang="es-MX" sz="1400" b="1" dirty="0" err="1">
                <a:solidFill>
                  <a:schemeClr val="accent1"/>
                </a:solidFill>
              </a:rPr>
              <a:t>Mattelart</a:t>
            </a:r>
            <a:r>
              <a:rPr lang="es-MX" sz="1400" b="1" dirty="0">
                <a:solidFill>
                  <a:schemeClr val="accent1"/>
                </a:solidFill>
              </a:rPr>
              <a:t> (2005): </a:t>
            </a:r>
            <a:r>
              <a:rPr lang="es-MX" sz="1400" b="1" i="1" dirty="0" smtClean="0">
                <a:solidFill>
                  <a:schemeClr val="accent1"/>
                </a:solidFill>
              </a:rPr>
              <a:t>Historia </a:t>
            </a:r>
            <a:r>
              <a:rPr lang="es-MX" sz="1400" b="1" i="1" dirty="0">
                <a:solidFill>
                  <a:schemeClr val="accent1"/>
                </a:solidFill>
              </a:rPr>
              <a:t>de las teorías de la comunicación</a:t>
            </a:r>
            <a:r>
              <a:rPr lang="es-MX" sz="1400" b="1" dirty="0">
                <a:solidFill>
                  <a:schemeClr val="accent1"/>
                </a:solidFill>
              </a:rPr>
              <a:t>, Barcelona, </a:t>
            </a:r>
            <a:r>
              <a:rPr lang="es-MX" sz="1400" b="1" dirty="0" smtClean="0">
                <a:solidFill>
                  <a:schemeClr val="accent1"/>
                </a:solidFill>
              </a:rPr>
              <a:t>Paidós</a:t>
            </a:r>
            <a:r>
              <a:rPr lang="es-ES" sz="1400" b="1" dirty="0" smtClean="0">
                <a:solidFill>
                  <a:schemeClr val="accent1"/>
                </a:solidFill>
              </a:rPr>
              <a:t>.</a:t>
            </a:r>
            <a:endParaRPr lang="es-MX" sz="1400" b="1" dirty="0">
              <a:solidFill>
                <a:schemeClr val="accent1"/>
              </a:solidFill>
            </a:endParaRPr>
          </a:p>
          <a:p>
            <a:pPr marL="0" indent="0">
              <a:buNone/>
            </a:pPr>
            <a:endParaRPr lang="es-MX" sz="1400" b="1" dirty="0" smtClean="0">
              <a:solidFill>
                <a:schemeClr val="accent1"/>
              </a:solidFill>
            </a:endParaRPr>
          </a:p>
          <a:p>
            <a:pPr marL="0" indent="0">
              <a:buNone/>
            </a:pPr>
            <a:r>
              <a:rPr lang="es-MX" sz="1400" b="1" dirty="0" smtClean="0">
                <a:solidFill>
                  <a:schemeClr val="accent1"/>
                </a:solidFill>
              </a:rPr>
              <a:t>OTRAS REFERENCIAS BIBLIOGRÁFICAS:</a:t>
            </a:r>
            <a:endParaRPr lang="es-MX" sz="1400" b="1" dirty="0" smtClean="0">
              <a:solidFill>
                <a:schemeClr val="accent1"/>
              </a:solidFill>
            </a:endParaRPr>
          </a:p>
          <a:p>
            <a:r>
              <a:rPr lang="es-MX" sz="1200" dirty="0" smtClean="0"/>
              <a:t>DE </a:t>
            </a:r>
            <a:r>
              <a:rPr lang="es-MX" sz="1200" dirty="0"/>
              <a:t>MORAGAS SPÁ, Miquel (1981): “Introducción: Ubicación epistemológica e ideológica de la investigación de la Comunicación de Masas” y “Estudios sobre comunicación de masas en los Estados Unidos” en </a:t>
            </a:r>
            <a:r>
              <a:rPr lang="es-MX" sz="1200" i="1" dirty="0"/>
              <a:t>Teorías de la comunicación. Investigaciones sobre medios en América y Europa</a:t>
            </a:r>
            <a:r>
              <a:rPr lang="es-MX" sz="1200" dirty="0"/>
              <a:t>, Barcelona, Gustavo Gili, pp. 9-108.</a:t>
            </a:r>
          </a:p>
          <a:p>
            <a:r>
              <a:rPr lang="es-MX" sz="1200" dirty="0"/>
              <a:t>FERNÁNDEZ, Carlos y Laura Galguera (2009): “Capítulo 1. La teoría de la comunicación como disciplina científica” y “Capítulo 2. Las tradiciones de la teoría de la comunicación” en </a:t>
            </a:r>
            <a:r>
              <a:rPr lang="es-MX" sz="1200" i="1" dirty="0"/>
              <a:t>Teorías de la comunicación</a:t>
            </a:r>
            <a:r>
              <a:rPr lang="es-MX" sz="1200" dirty="0"/>
              <a:t>, México, McGraw-Hill, pp. 1-18.</a:t>
            </a:r>
          </a:p>
          <a:p>
            <a:r>
              <a:rPr lang="es-MX" sz="1200" dirty="0"/>
              <a:t>GALINDO CÁCERES, Jesús (2008): “Sociología funcionalista y comunicología. Configuración y trayectoria de una fuente científica histórica del pensamiento conceptual sobre la comunicación”, en </a:t>
            </a:r>
            <a:r>
              <a:rPr lang="es-MX" sz="1200" i="1" dirty="0"/>
              <a:t>Historia de la comunicología posible. Las fuentes de un pensamiento científico en construcción</a:t>
            </a:r>
            <a:r>
              <a:rPr lang="es-MX" sz="1200" dirty="0"/>
              <a:t> (Jesús Galindo Cáceres y Marta Rizo García), </a:t>
            </a:r>
            <a:r>
              <a:rPr lang="es-MX" sz="1200" dirty="0" err="1"/>
              <a:t>Méxco</a:t>
            </a:r>
            <a:r>
              <a:rPr lang="es-MX" sz="1200" dirty="0"/>
              <a:t>, Universidad Iberoamericana, pp. 29-75</a:t>
            </a:r>
            <a:r>
              <a:rPr lang="es-MX" sz="1200" dirty="0" smtClean="0"/>
              <a:t>.</a:t>
            </a:r>
          </a:p>
          <a:p>
            <a:r>
              <a:rPr lang="en-US" sz="1200" dirty="0"/>
              <a:t>MILLER, Katherine (2005): “Part 1. Perspectives on communication theory. Chapter 1. Conceptual foundations: What is communication?” y “Chapter 2. Philosophical foundations: What is theory?” en Communication theories. Perspectives, processes and contexts, </a:t>
            </a:r>
            <a:r>
              <a:rPr lang="en-US" sz="1200" dirty="0" err="1"/>
              <a:t>Singapur</a:t>
            </a:r>
            <a:r>
              <a:rPr lang="en-US" sz="1200" dirty="0"/>
              <a:t>, McGraw-Hill, pp. 1-34. </a:t>
            </a:r>
          </a:p>
          <a:p>
            <a:r>
              <a:rPr lang="es-MX" sz="1200" dirty="0"/>
              <a:t>WEST, Richard y Lynn Turner (2005): “Parte Uno. Establecer el escenario. Comunicación, teoría e investigación” en Teoría de la Comunicación. Análisis y aplicación, Madrid, McGraw-Hill, pp. 1-72. </a:t>
            </a:r>
          </a:p>
        </p:txBody>
      </p:sp>
    </p:spTree>
    <p:extLst>
      <p:ext uri="{BB962C8B-B14F-4D97-AF65-F5344CB8AC3E}">
        <p14:creationId xmlns:p14="http://schemas.microsoft.com/office/powerpoint/2010/main" val="10278725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0" y="158061"/>
            <a:ext cx="7772400" cy="1609344"/>
          </a:xfrm>
        </p:spPr>
        <p:txBody>
          <a:bodyPr/>
          <a:lstStyle/>
          <a:p>
            <a:r>
              <a:rPr lang="es-ES" dirty="0" smtClean="0"/>
              <a:t>CRÉDITOS DE LAS IMÁGENES</a:t>
            </a:r>
            <a:endParaRPr lang="es-ES" dirty="0"/>
          </a:p>
        </p:txBody>
      </p:sp>
      <p:sp>
        <p:nvSpPr>
          <p:cNvPr id="3" name="Marcador de contenido 2"/>
          <p:cNvSpPr>
            <a:spLocks noGrp="1"/>
          </p:cNvSpPr>
          <p:nvPr>
            <p:ph idx="1"/>
          </p:nvPr>
        </p:nvSpPr>
        <p:spPr>
          <a:xfrm>
            <a:off x="685800" y="1767405"/>
            <a:ext cx="7772400" cy="4050792"/>
          </a:xfrm>
        </p:spPr>
        <p:txBody>
          <a:bodyPr>
            <a:noAutofit/>
          </a:bodyPr>
          <a:lstStyle/>
          <a:p>
            <a:pPr marL="457200" indent="-457200">
              <a:buFont typeface="+mj-lt"/>
              <a:buAutoNum type="arabicPeriod"/>
            </a:pPr>
            <a:r>
              <a:rPr lang="es-MX" sz="1200" dirty="0" smtClean="0"/>
              <a:t>Revista Chasqui. Fondo Editorial</a:t>
            </a:r>
          </a:p>
          <a:p>
            <a:pPr marL="457200" indent="-457200">
              <a:buFont typeface="+mj-lt"/>
              <a:buAutoNum type="arabicPeriod"/>
            </a:pPr>
            <a:r>
              <a:rPr lang="es-MX" sz="1200" dirty="0" smtClean="0"/>
              <a:t>Blog “Gestión operativa de las organizaciones”</a:t>
            </a:r>
          </a:p>
          <a:p>
            <a:pPr marL="457200" indent="-457200">
              <a:buFont typeface="+mj-lt"/>
              <a:buAutoNum type="arabicPeriod"/>
            </a:pPr>
            <a:r>
              <a:rPr lang="es-MX" sz="1200" dirty="0" smtClean="0"/>
              <a:t>AztecaNoticias.mx</a:t>
            </a:r>
          </a:p>
          <a:p>
            <a:pPr marL="457200" indent="-457200">
              <a:buFont typeface="+mj-lt"/>
              <a:buAutoNum type="arabicPeriod"/>
            </a:pPr>
            <a:r>
              <a:rPr lang="es-MX" sz="1200" dirty="0" smtClean="0"/>
              <a:t>VOANoticias.com</a:t>
            </a:r>
          </a:p>
          <a:p>
            <a:pPr marL="457200" indent="-457200">
              <a:buFont typeface="+mj-lt"/>
              <a:buAutoNum type="arabicPeriod"/>
            </a:pPr>
            <a:r>
              <a:rPr lang="es-MX" sz="1200" dirty="0" smtClean="0"/>
              <a:t>Europortal.com</a:t>
            </a:r>
          </a:p>
          <a:p>
            <a:pPr marL="457200" indent="-457200">
              <a:buFont typeface="+mj-lt"/>
              <a:buAutoNum type="arabicPeriod"/>
            </a:pPr>
            <a:r>
              <a:rPr lang="es-MX" sz="1200" dirty="0" smtClean="0"/>
              <a:t>Infoamerica.org</a:t>
            </a:r>
          </a:p>
          <a:p>
            <a:pPr marL="457200" indent="-457200">
              <a:buFont typeface="+mj-lt"/>
              <a:buAutoNum type="arabicPeriod"/>
            </a:pPr>
            <a:r>
              <a:rPr lang="es-MX" sz="1200" dirty="0" smtClean="0"/>
              <a:t>12Manage.com</a:t>
            </a:r>
          </a:p>
          <a:p>
            <a:pPr marL="457200" indent="-457200">
              <a:buFont typeface="+mj-lt"/>
              <a:buAutoNum type="arabicPeriod"/>
            </a:pPr>
            <a:r>
              <a:rPr lang="es-MX" sz="1200" dirty="0" smtClean="0"/>
              <a:t>Logos de las Universidades: MIT, Michigan, Columbia y Chicago obtenidos de Wikipedia.org</a:t>
            </a:r>
          </a:p>
          <a:p>
            <a:pPr marL="457200" indent="-457200">
              <a:buFont typeface="+mj-lt"/>
              <a:buAutoNum type="arabicPeriod"/>
            </a:pPr>
            <a:r>
              <a:rPr lang="es-MX" sz="1200" dirty="0" smtClean="0"/>
              <a:t>MIT.edu</a:t>
            </a:r>
          </a:p>
          <a:p>
            <a:pPr marL="457200" indent="-457200">
              <a:buFont typeface="+mj-lt"/>
              <a:buAutoNum type="arabicPeriod"/>
            </a:pPr>
            <a:r>
              <a:rPr lang="es-MX" sz="1200" dirty="0" smtClean="0"/>
              <a:t>JuncoTIC.com</a:t>
            </a:r>
          </a:p>
          <a:p>
            <a:pPr marL="0" indent="0">
              <a:buNone/>
            </a:pPr>
            <a:endParaRPr lang="es-MX" sz="1200" dirty="0" smtClean="0"/>
          </a:p>
          <a:p>
            <a:pPr marL="0" indent="0">
              <a:buNone/>
            </a:pPr>
            <a:r>
              <a:rPr lang="es-MX" sz="1200" dirty="0" smtClean="0"/>
              <a:t>Todas las fotografías de autores mencionados: Harold </a:t>
            </a:r>
            <a:r>
              <a:rPr lang="es-MX" sz="1200" dirty="0" err="1" smtClean="0"/>
              <a:t>Laswell</a:t>
            </a:r>
            <a:r>
              <a:rPr lang="es-MX" sz="1200" dirty="0" smtClean="0"/>
              <a:t>, Paul </a:t>
            </a:r>
            <a:r>
              <a:rPr lang="es-MX" sz="1200" dirty="0" err="1" smtClean="0"/>
              <a:t>Lazarsfeld</a:t>
            </a:r>
            <a:r>
              <a:rPr lang="es-MX" sz="1200" dirty="0" smtClean="0"/>
              <a:t>, </a:t>
            </a:r>
            <a:r>
              <a:rPr lang="es-MX" sz="1200" dirty="0" err="1" smtClean="0"/>
              <a:t>Kurt</a:t>
            </a:r>
            <a:r>
              <a:rPr lang="es-MX" sz="1200" dirty="0" smtClean="0"/>
              <a:t> Lewin, Carl </a:t>
            </a:r>
            <a:r>
              <a:rPr lang="es-MX" sz="1200" dirty="0" err="1" smtClean="0"/>
              <a:t>Hovland</a:t>
            </a:r>
            <a:r>
              <a:rPr lang="es-MX" sz="1200" dirty="0" smtClean="0"/>
              <a:t>, Claude Shannon fueron obtenidas de Wikipedia.org</a:t>
            </a:r>
          </a:p>
          <a:p>
            <a:pPr marL="0" indent="0">
              <a:buNone/>
            </a:pPr>
            <a:endParaRPr lang="es-MX" sz="1200" dirty="0"/>
          </a:p>
          <a:p>
            <a:pPr marL="0" indent="0">
              <a:buNone/>
            </a:pPr>
            <a:r>
              <a:rPr lang="es-MX" sz="1200" dirty="0" smtClean="0"/>
              <a:t>Todos los esquemas no referidos en esta lista son de elaboración propia.</a:t>
            </a:r>
          </a:p>
          <a:p>
            <a:pPr marL="457200" indent="-457200">
              <a:buFont typeface="+mj-lt"/>
              <a:buAutoNum type="arabicPeriod"/>
            </a:pPr>
            <a:endParaRPr lang="es-MX" sz="1200" dirty="0" smtClean="0"/>
          </a:p>
          <a:p>
            <a:pPr marL="457200" indent="-457200">
              <a:buFont typeface="+mj-lt"/>
              <a:buAutoNum type="arabicPeriod"/>
            </a:pPr>
            <a:endParaRPr lang="es-MX" sz="1200" dirty="0"/>
          </a:p>
        </p:txBody>
      </p:sp>
    </p:spTree>
    <p:extLst>
      <p:ext uri="{BB962C8B-B14F-4D97-AF65-F5344CB8AC3E}">
        <p14:creationId xmlns:p14="http://schemas.microsoft.com/office/powerpoint/2010/main" val="38430885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a:t>Siglo XIX </a:t>
            </a:r>
            <a:endParaRPr lang="es-ES" dirty="0"/>
          </a:p>
        </p:txBody>
      </p:sp>
      <p:sp>
        <p:nvSpPr>
          <p:cNvPr id="3" name="Marcador de contenido 2"/>
          <p:cNvSpPr>
            <a:spLocks noGrp="1"/>
          </p:cNvSpPr>
          <p:nvPr>
            <p:ph idx="1"/>
          </p:nvPr>
        </p:nvSpPr>
        <p:spPr/>
        <p:txBody>
          <a:bodyPr/>
          <a:lstStyle/>
          <a:p>
            <a:r>
              <a:rPr lang="es-ES_tradnl" dirty="0"/>
              <a:t>Nacimiento de una visión de la comunicación como factor de integración de sociedades humanas</a:t>
            </a:r>
            <a:r>
              <a:rPr lang="es-ES_tradnl" dirty="0" smtClean="0"/>
              <a:t>.</a:t>
            </a:r>
          </a:p>
          <a:p>
            <a:pPr marL="0" indent="0">
              <a:buNone/>
            </a:pPr>
            <a:endParaRPr lang="es-ES_tradnl" dirty="0" smtClean="0"/>
          </a:p>
          <a:p>
            <a:r>
              <a:rPr lang="es-ES_tradnl" dirty="0"/>
              <a:t>Pensamiento de la sociedad como </a:t>
            </a:r>
            <a:r>
              <a:rPr lang="es-ES_tradnl" dirty="0" smtClean="0"/>
              <a:t>organismo: </a:t>
            </a:r>
            <a:r>
              <a:rPr lang="es-ES_tradnl" dirty="0"/>
              <a:t>como conjunto de órganos que cumplen funciones determinadas, inspira las primeras concepciones de una “ciencia de la comunicación”.</a:t>
            </a:r>
          </a:p>
          <a:p>
            <a:pPr marL="36576" indent="0">
              <a:buNone/>
            </a:pPr>
            <a:r>
              <a:rPr lang="es-ES_tradnl" dirty="0" smtClean="0"/>
              <a:t> </a:t>
            </a:r>
            <a:endParaRPr lang="es-ES" dirty="0"/>
          </a:p>
        </p:txBody>
      </p:sp>
      <p:pic>
        <p:nvPicPr>
          <p:cNvPr id="4" name="Imagen 3"/>
          <p:cNvPicPr>
            <a:picLocks noChangeAspect="1"/>
          </p:cNvPicPr>
          <p:nvPr/>
        </p:nvPicPr>
        <p:blipFill>
          <a:blip r:embed="rId2"/>
          <a:stretch>
            <a:fillRect/>
          </a:stretch>
        </p:blipFill>
        <p:spPr>
          <a:xfrm>
            <a:off x="3099026" y="4440691"/>
            <a:ext cx="2619375" cy="1743075"/>
          </a:xfrm>
          <a:prstGeom prst="rect">
            <a:avLst/>
          </a:prstGeom>
        </p:spPr>
      </p:pic>
      <p:sp>
        <p:nvSpPr>
          <p:cNvPr id="5" name="CuadroTexto 4"/>
          <p:cNvSpPr txBox="1"/>
          <p:nvPr/>
        </p:nvSpPr>
        <p:spPr>
          <a:xfrm>
            <a:off x="5900057" y="5682343"/>
            <a:ext cx="489857" cy="307777"/>
          </a:xfrm>
          <a:prstGeom prst="rect">
            <a:avLst/>
          </a:prstGeom>
          <a:noFill/>
        </p:spPr>
        <p:txBody>
          <a:bodyPr wrap="square" rtlCol="0">
            <a:spAutoFit/>
          </a:bodyPr>
          <a:lstStyle/>
          <a:p>
            <a:r>
              <a:rPr lang="es-MX" sz="1400" dirty="0" smtClean="0"/>
              <a:t>(2)</a:t>
            </a:r>
            <a:endParaRPr lang="es-MX" sz="1400" dirty="0"/>
          </a:p>
        </p:txBody>
      </p:sp>
    </p:spTree>
    <p:extLst>
      <p:ext uri="{BB962C8B-B14F-4D97-AF65-F5344CB8AC3E}">
        <p14:creationId xmlns:p14="http://schemas.microsoft.com/office/powerpoint/2010/main" val="9362922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ln>
            <a:solidFill>
              <a:schemeClr val="accent1"/>
            </a:solidFill>
          </a:ln>
        </p:spPr>
        <p:txBody>
          <a:bodyPr/>
          <a:lstStyle/>
          <a:p>
            <a:r>
              <a:rPr lang="es-ES_tradnl" b="0" dirty="0" smtClean="0">
                <a:ln w="18415" cmpd="sng">
                  <a:solidFill>
                    <a:srgbClr val="FFFFFF"/>
                  </a:solidFill>
                  <a:prstDash val="solid"/>
                </a:ln>
                <a:solidFill>
                  <a:schemeClr val="tx2"/>
                </a:solidFill>
                <a:effectLst>
                  <a:outerShdw blurRad="63500" dir="3600000" algn="tl" rotWithShape="0">
                    <a:srgbClr val="000000">
                      <a:alpha val="70000"/>
                    </a:srgbClr>
                  </a:outerShdw>
                </a:effectLst>
              </a:rPr>
              <a:t>1. El </a:t>
            </a:r>
            <a:r>
              <a:rPr lang="es-ES_tradnl" b="0" dirty="0">
                <a:ln w="18415" cmpd="sng">
                  <a:solidFill>
                    <a:srgbClr val="FFFFFF"/>
                  </a:solidFill>
                  <a:prstDash val="solid"/>
                </a:ln>
                <a:solidFill>
                  <a:schemeClr val="tx2"/>
                </a:solidFill>
                <a:effectLst>
                  <a:outerShdw blurRad="63500" dir="3600000" algn="tl" rotWithShape="0">
                    <a:srgbClr val="000000">
                      <a:alpha val="70000"/>
                    </a:srgbClr>
                  </a:outerShdw>
                </a:effectLst>
              </a:rPr>
              <a:t>descubrimiento de los intercambios y de los flujos </a:t>
            </a:r>
            <a:endParaRPr lang="es-ES" b="0" dirty="0">
              <a:ln w="18415" cmpd="sng">
                <a:solidFill>
                  <a:srgbClr val="FFFFFF"/>
                </a:solidFill>
                <a:prstDash val="solid"/>
              </a:ln>
              <a:solidFill>
                <a:schemeClr val="tx2"/>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40257381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i="1" dirty="0">
                <a:latin typeface="Arial"/>
                <a:cs typeface="Arial"/>
              </a:rPr>
              <a:t>La división del trabajo</a:t>
            </a:r>
            <a:r>
              <a:rPr lang="es-ES_tradnl" dirty="0">
                <a:latin typeface="Arial"/>
                <a:cs typeface="Arial"/>
              </a:rPr>
              <a:t/>
            </a:r>
            <a:br>
              <a:rPr lang="es-ES_tradnl" dirty="0">
                <a:latin typeface="Arial"/>
                <a:cs typeface="Arial"/>
              </a:rPr>
            </a:br>
            <a:endParaRPr lang="es-ES" dirty="0">
              <a:latin typeface="Arial"/>
              <a:cs typeface="Arial"/>
            </a:endParaRPr>
          </a:p>
        </p:txBody>
      </p:sp>
      <p:sp>
        <p:nvSpPr>
          <p:cNvPr id="5" name="Rectángulo 4"/>
          <p:cNvSpPr/>
          <p:nvPr/>
        </p:nvSpPr>
        <p:spPr>
          <a:xfrm>
            <a:off x="3171993" y="1417638"/>
            <a:ext cx="2938575" cy="461665"/>
          </a:xfrm>
          <a:prstGeom prst="rect">
            <a:avLst/>
          </a:prstGeom>
          <a:ln>
            <a:solidFill>
              <a:srgbClr val="6EA0B0"/>
            </a:solidFill>
          </a:ln>
        </p:spPr>
        <p:txBody>
          <a:bodyPr wrap="none">
            <a:spAutoFit/>
          </a:bodyPr>
          <a:lstStyle/>
          <a:p>
            <a:r>
              <a:rPr lang="es-ES_tradnl" sz="2400" dirty="0">
                <a:latin typeface="Arial"/>
                <a:cs typeface="Arial"/>
              </a:rPr>
              <a:t>Primer paso teórico. </a:t>
            </a:r>
          </a:p>
        </p:txBody>
      </p:sp>
      <p:sp>
        <p:nvSpPr>
          <p:cNvPr id="6" name="Rectángulo 5"/>
          <p:cNvSpPr/>
          <p:nvPr/>
        </p:nvSpPr>
        <p:spPr>
          <a:xfrm>
            <a:off x="0" y="2476543"/>
            <a:ext cx="2504477" cy="4001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r"/>
            <a:r>
              <a:rPr lang="es-ES_tradnl" sz="2000" dirty="0" smtClean="0"/>
              <a:t>XVII: </a:t>
            </a:r>
            <a:r>
              <a:rPr lang="es-ES_tradnl" sz="2000" dirty="0"/>
              <a:t>Adam Smith </a:t>
            </a:r>
            <a:endParaRPr lang="es-ES" sz="2000" dirty="0"/>
          </a:p>
        </p:txBody>
      </p:sp>
      <p:sp>
        <p:nvSpPr>
          <p:cNvPr id="7" name="Rectángulo 6"/>
          <p:cNvSpPr/>
          <p:nvPr/>
        </p:nvSpPr>
        <p:spPr>
          <a:xfrm>
            <a:off x="2504477" y="2141434"/>
            <a:ext cx="6639523" cy="1015663"/>
          </a:xfrm>
          <a:prstGeom prst="rect">
            <a:avLst/>
          </a:prstGeom>
          <a:ln>
            <a:solidFill>
              <a:srgbClr val="6EA0B0"/>
            </a:solidFill>
          </a:ln>
        </p:spPr>
        <p:txBody>
          <a:bodyPr wrap="square">
            <a:spAutoFit/>
          </a:bodyPr>
          <a:lstStyle/>
          <a:p>
            <a:r>
              <a:rPr lang="es-ES_tradnl" sz="2000" dirty="0"/>
              <a:t>L</a:t>
            </a:r>
            <a:r>
              <a:rPr lang="es-ES_tradnl" sz="2000" dirty="0" smtClean="0"/>
              <a:t>a </a:t>
            </a:r>
            <a:r>
              <a:rPr lang="es-ES_tradnl" sz="2000" dirty="0"/>
              <a:t>comunicación contribuye a organizar el trabajo colectivo en el seno de la fábrica y en la estructuración de los espacios </a:t>
            </a:r>
            <a:r>
              <a:rPr lang="es-ES_tradnl" sz="2000" dirty="0" smtClean="0"/>
              <a:t>económicos</a:t>
            </a:r>
            <a:r>
              <a:rPr lang="es-ES_tradnl" sz="2000" dirty="0"/>
              <a:t> </a:t>
            </a:r>
            <a:r>
              <a:rPr lang="es-ES_tradnl" sz="2000" dirty="0" smtClean="0"/>
              <a:t>(Revolución Industrial)  </a:t>
            </a:r>
            <a:endParaRPr lang="es-ES_tradnl" sz="2000" dirty="0"/>
          </a:p>
        </p:txBody>
      </p:sp>
      <p:sp>
        <p:nvSpPr>
          <p:cNvPr id="8" name="Rectángulo 7"/>
          <p:cNvSpPr/>
          <p:nvPr/>
        </p:nvSpPr>
        <p:spPr>
          <a:xfrm>
            <a:off x="2195" y="4153103"/>
            <a:ext cx="2502282" cy="4001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es-ES_tradnl" sz="2000" dirty="0" err="1"/>
              <a:t>Jhon</a:t>
            </a:r>
            <a:r>
              <a:rPr lang="es-ES_tradnl" sz="2000" dirty="0"/>
              <a:t> Stuart </a:t>
            </a:r>
            <a:r>
              <a:rPr lang="es-ES_tradnl" sz="2000" dirty="0" err="1"/>
              <a:t>Mill</a:t>
            </a:r>
            <a:r>
              <a:rPr lang="es-ES_tradnl" sz="2000" dirty="0"/>
              <a:t> </a:t>
            </a:r>
            <a:endParaRPr lang="es-ES" sz="2000" dirty="0"/>
          </a:p>
        </p:txBody>
      </p:sp>
      <p:sp>
        <p:nvSpPr>
          <p:cNvPr id="9" name="Rectángulo 8"/>
          <p:cNvSpPr/>
          <p:nvPr/>
        </p:nvSpPr>
        <p:spPr>
          <a:xfrm>
            <a:off x="2504476" y="4018095"/>
            <a:ext cx="6639523" cy="707886"/>
          </a:xfrm>
          <a:prstGeom prst="rect">
            <a:avLst/>
          </a:prstGeom>
          <a:ln>
            <a:solidFill>
              <a:srgbClr val="6EA0B0"/>
            </a:solidFill>
          </a:ln>
        </p:spPr>
        <p:txBody>
          <a:bodyPr wrap="square">
            <a:spAutoFit/>
          </a:bodyPr>
          <a:lstStyle/>
          <a:p>
            <a:r>
              <a:rPr lang="es-ES_tradnl" sz="2000" dirty="0"/>
              <a:t>“un modelo cibernético de los flujos materiales con los flujos </a:t>
            </a:r>
            <a:r>
              <a:rPr lang="es-ES_tradnl" sz="2000" i="1" dirty="0" err="1"/>
              <a:t>feedback</a:t>
            </a:r>
            <a:r>
              <a:rPr lang="es-ES_tradnl" sz="2000" i="1" dirty="0"/>
              <a:t> </a:t>
            </a:r>
            <a:r>
              <a:rPr lang="es-ES_tradnl" sz="2000" dirty="0"/>
              <a:t>del dinero como información”</a:t>
            </a:r>
          </a:p>
        </p:txBody>
      </p:sp>
      <p:sp>
        <p:nvSpPr>
          <p:cNvPr id="10" name="Rectángulo 9"/>
          <p:cNvSpPr/>
          <p:nvPr/>
        </p:nvSpPr>
        <p:spPr>
          <a:xfrm>
            <a:off x="2504477" y="5538574"/>
            <a:ext cx="4572000" cy="707886"/>
          </a:xfrm>
          <a:prstGeom prst="rect">
            <a:avLst/>
          </a:prstGeom>
          <a:ln>
            <a:solidFill>
              <a:srgbClr val="6EA0B0"/>
            </a:solidFill>
          </a:ln>
        </p:spPr>
        <p:txBody>
          <a:bodyPr>
            <a:spAutoFit/>
          </a:bodyPr>
          <a:lstStyle/>
          <a:p>
            <a:pPr algn="ctr"/>
            <a:r>
              <a:rPr lang="es-ES_tradnl" sz="2000" dirty="0" smtClean="0"/>
              <a:t>Mecanización </a:t>
            </a:r>
            <a:r>
              <a:rPr lang="es-ES_tradnl" sz="2000" dirty="0"/>
              <a:t>de operaciones de inteligencia.</a:t>
            </a:r>
          </a:p>
        </p:txBody>
      </p:sp>
      <p:sp>
        <p:nvSpPr>
          <p:cNvPr id="11" name="Rectángulo 10"/>
          <p:cNvSpPr/>
          <p:nvPr/>
        </p:nvSpPr>
        <p:spPr>
          <a:xfrm>
            <a:off x="3171993" y="5111522"/>
            <a:ext cx="3363496" cy="4001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spAutoFit/>
          </a:bodyPr>
          <a:lstStyle/>
          <a:p>
            <a:r>
              <a:rPr lang="es-ES_tradnl" sz="2000" dirty="0"/>
              <a:t>“División del trabajo mental”</a:t>
            </a:r>
            <a:endParaRPr lang="es-ES" sz="2000" dirty="0"/>
          </a:p>
        </p:txBody>
      </p:sp>
    </p:spTree>
    <p:extLst>
      <p:ext uri="{BB962C8B-B14F-4D97-AF65-F5344CB8AC3E}">
        <p14:creationId xmlns:p14="http://schemas.microsoft.com/office/powerpoint/2010/main" val="404013041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ipo de madera">
  <a:themeElements>
    <a:clrScheme name="Tipo de madera">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Tipo de madera">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ipo de madera">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docProps/app.xml><?xml version="1.0" encoding="utf-8"?>
<Properties xmlns="http://schemas.openxmlformats.org/officeDocument/2006/extended-properties" xmlns:vt="http://schemas.openxmlformats.org/officeDocument/2006/docPropsVTypes">
  <Template/>
  <TotalTime>288</TotalTime>
  <Words>3962</Words>
  <Application>Microsoft Office PowerPoint</Application>
  <PresentationFormat>Presentación en pantalla (4:3)</PresentationFormat>
  <Paragraphs>319</Paragraphs>
  <Slides>64</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64</vt:i4>
      </vt:variant>
    </vt:vector>
  </HeadingPairs>
  <TitlesOfParts>
    <vt:vector size="69" baseType="lpstr">
      <vt:lpstr>Arial</vt:lpstr>
      <vt:lpstr>Rockwell</vt:lpstr>
      <vt:lpstr>Rockwell Condensed</vt:lpstr>
      <vt:lpstr>Wingdings</vt:lpstr>
      <vt:lpstr>Tipo de madera</vt:lpstr>
      <vt:lpstr>EL PARADIGMA FUNCIONALISTA EN COMUNICACIÓN. BASES HISTÓRICAS</vt:lpstr>
      <vt:lpstr>Propósitos de la Unidad de Aprendizaje</vt:lpstr>
      <vt:lpstr>Objetivos de Aprendizaje</vt:lpstr>
      <vt:lpstr>Objetivos del material didáctico</vt:lpstr>
      <vt:lpstr>Historia de las teorías de la comunicación</vt:lpstr>
      <vt:lpstr>I.El organismo social </vt:lpstr>
      <vt:lpstr>Siglo XIX </vt:lpstr>
      <vt:lpstr>1. El descubrimiento de los intercambios y de los flujos </vt:lpstr>
      <vt:lpstr>La división del trabajo </vt:lpstr>
      <vt:lpstr>La red y la totalidad orgánica </vt:lpstr>
      <vt:lpstr>Presentación de PowerPoint</vt:lpstr>
      <vt:lpstr>La historia como desarrollo </vt:lpstr>
      <vt:lpstr>Presentación de PowerPoint</vt:lpstr>
      <vt:lpstr>2.La gestión de las multitudes</vt:lpstr>
      <vt:lpstr>La estadística moral y el hombre medio</vt:lpstr>
      <vt:lpstr>Psicología de las multitudes </vt:lpstr>
      <vt:lpstr>Presentación de PowerPoint</vt:lpstr>
      <vt:lpstr>Recordemos que…</vt:lpstr>
      <vt:lpstr>Actividad de aprendizaje sugerida</vt:lpstr>
      <vt:lpstr>II. Los empirismos del Nuevo Mundo  </vt:lpstr>
      <vt:lpstr>1.La Escuela de Chicago y la ecología humana</vt:lpstr>
      <vt:lpstr>La ciudad como “espectroscopio de la sociedad”</vt:lpstr>
      <vt:lpstr>Presentación de PowerPoint</vt:lpstr>
      <vt:lpstr>Presentación de PowerPoint</vt:lpstr>
      <vt:lpstr>Diversidad y homogeneidad </vt:lpstr>
      <vt:lpstr>Presentación de PowerPoint</vt:lpstr>
      <vt:lpstr>2. La Mass Communication Research</vt:lpstr>
      <vt:lpstr>Harold Lasswell y el impacto de la propaganda</vt:lpstr>
      <vt:lpstr>Presentación de PowerPoint</vt:lpstr>
      <vt:lpstr>La sociología funcionalista de los medios de comunicación </vt:lpstr>
      <vt:lpstr>Presentación de PowerPoint</vt:lpstr>
      <vt:lpstr>Presentación de PowerPoint</vt:lpstr>
      <vt:lpstr>Una discrepancia teórica </vt:lpstr>
      <vt:lpstr>Presentación de PowerPoint</vt:lpstr>
      <vt:lpstr>El “doble flujo de la comunicación”</vt:lpstr>
      <vt:lpstr>Presentación de PowerPoint</vt:lpstr>
      <vt:lpstr>Presentación de PowerPoint</vt:lpstr>
      <vt:lpstr>Presentación de PowerPoint</vt:lpstr>
      <vt:lpstr>Presentación de PowerPoint</vt:lpstr>
      <vt:lpstr>La decisión de grupo</vt:lpstr>
      <vt:lpstr>La decisión de grupo</vt:lpstr>
      <vt:lpstr>Presentación de PowerPoint</vt:lpstr>
      <vt:lpstr>Una voz disidente</vt:lpstr>
      <vt:lpstr>Recordemos que…</vt:lpstr>
      <vt:lpstr>Recordemos que…</vt:lpstr>
      <vt:lpstr>Actividad de aprendizaje sugerida</vt:lpstr>
      <vt:lpstr>3. LA teoría de la información </vt:lpstr>
      <vt:lpstr>Presentación de PowerPoint</vt:lpstr>
      <vt:lpstr>1. Información y sistema</vt:lpstr>
      <vt:lpstr>El modelo formal de Shannon</vt:lpstr>
      <vt:lpstr>Presentación de PowerPoint</vt:lpstr>
      <vt:lpstr>Presentación de PowerPoint</vt:lpstr>
      <vt:lpstr>El enfoque sistemático de primera generación. </vt:lpstr>
      <vt:lpstr>Presentación de PowerPoint</vt:lpstr>
      <vt:lpstr>2. La referencia cibernética</vt:lpstr>
      <vt:lpstr>La entropía </vt:lpstr>
      <vt:lpstr>Presentación de PowerPoint</vt:lpstr>
      <vt:lpstr>El “colegio invisible” </vt:lpstr>
      <vt:lpstr>Presentación de PowerPoint</vt:lpstr>
      <vt:lpstr>Presentación de PowerPoint</vt:lpstr>
      <vt:lpstr>Recordemos que…</vt:lpstr>
      <vt:lpstr>Actividad de aprendizaje sugerida</vt:lpstr>
      <vt:lpstr>Bibliografía</vt:lpstr>
      <vt:lpstr>CRÉDITOS DE LAS IMÁGENES</vt:lpstr>
    </vt:vector>
  </TitlesOfParts>
  <Company>GDGV</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 organismo social</dc:title>
  <dc:creator>Greta Díaz</dc:creator>
  <cp:lastModifiedBy>Juan Carlos Ayala Perdomo</cp:lastModifiedBy>
  <cp:revision>33</cp:revision>
  <dcterms:created xsi:type="dcterms:W3CDTF">2015-10-28T12:06:43Z</dcterms:created>
  <dcterms:modified xsi:type="dcterms:W3CDTF">2017-10-04T01:13:46Z</dcterms:modified>
</cp:coreProperties>
</file>