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9" r:id="rId3"/>
    <p:sldId id="260" r:id="rId4"/>
    <p:sldId id="261" r:id="rId5"/>
    <p:sldId id="292" r:id="rId6"/>
    <p:sldId id="293" r:id="rId7"/>
    <p:sldId id="294" r:id="rId8"/>
    <p:sldId id="263" r:id="rId9"/>
    <p:sldId id="271" r:id="rId10"/>
    <p:sldId id="291" r:id="rId11"/>
    <p:sldId id="273" r:id="rId12"/>
    <p:sldId id="274" r:id="rId13"/>
    <p:sldId id="278" r:id="rId14"/>
    <p:sldId id="282" r:id="rId15"/>
    <p:sldId id="275" r:id="rId16"/>
    <p:sldId id="277" r:id="rId17"/>
    <p:sldId id="280" r:id="rId18"/>
    <p:sldId id="279" r:id="rId19"/>
    <p:sldId id="281" r:id="rId20"/>
    <p:sldId id="283" r:id="rId21"/>
    <p:sldId id="290" r:id="rId22"/>
    <p:sldId id="284" r:id="rId23"/>
    <p:sldId id="285" r:id="rId24"/>
    <p:sldId id="288" r:id="rId25"/>
    <p:sldId id="286" r:id="rId26"/>
    <p:sldId id="296" r:id="rId27"/>
    <p:sldId id="297" r:id="rId28"/>
    <p:sldId id="298" r:id="rId29"/>
    <p:sldId id="287" r:id="rId30"/>
    <p:sldId id="295" r:id="rId31"/>
    <p:sldId id="289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0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8AEF1D-794A-4123-B8FE-3E07AD4E2ADB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16D02C6-CECC-4788-81D9-7478EFEAC4B8}">
      <dgm:prSet phldrT="[Texto]"/>
      <dgm:spPr/>
      <dgm:t>
        <a:bodyPr/>
        <a:lstStyle/>
        <a:p>
          <a:r>
            <a:rPr lang="es-MX">
              <a:solidFill>
                <a:sysClr val="windowText" lastClr="000000"/>
              </a:solidFill>
            </a:rPr>
            <a:t>La administración financiera</a:t>
          </a:r>
        </a:p>
      </dgm:t>
    </dgm:pt>
    <dgm:pt modelId="{93C872EC-3393-46A7-88F8-C3EC46C39868}" type="parTrans" cxnId="{EC434E7C-54F1-4CD1-BDE4-9A5519F4E389}">
      <dgm:prSet/>
      <dgm:spPr/>
      <dgm:t>
        <a:bodyPr/>
        <a:lstStyle/>
        <a:p>
          <a:endParaRPr lang="es-MX"/>
        </a:p>
      </dgm:t>
    </dgm:pt>
    <dgm:pt modelId="{B018B904-4807-4B80-9DEC-F6496D3920CD}" type="sibTrans" cxnId="{EC434E7C-54F1-4CD1-BDE4-9A5519F4E389}">
      <dgm:prSet/>
      <dgm:spPr/>
      <dgm:t>
        <a:bodyPr/>
        <a:lstStyle/>
        <a:p>
          <a:endParaRPr lang="es-MX"/>
        </a:p>
      </dgm:t>
    </dgm:pt>
    <dgm:pt modelId="{0F94F577-2107-4885-9108-74119791F376}">
      <dgm:prSet phldrT="[Texto]"/>
      <dgm:spPr/>
      <dgm:t>
        <a:bodyPr/>
        <a:lstStyle/>
        <a:p>
          <a:pPr algn="ctr"/>
          <a:r>
            <a:rPr lang="es-MX" dirty="0"/>
            <a:t>Unidad I</a:t>
          </a:r>
        </a:p>
      </dgm:t>
    </dgm:pt>
    <dgm:pt modelId="{031AC528-7940-47B3-8874-CBDCA97DEF5B}" type="parTrans" cxnId="{B5627A17-21EC-47D3-97AB-7CE1357BFA7D}">
      <dgm:prSet/>
      <dgm:spPr/>
      <dgm:t>
        <a:bodyPr/>
        <a:lstStyle/>
        <a:p>
          <a:endParaRPr lang="es-MX"/>
        </a:p>
      </dgm:t>
    </dgm:pt>
    <dgm:pt modelId="{902D9DF2-4629-4C9B-8740-FE2900B427DC}" type="sibTrans" cxnId="{B5627A17-21EC-47D3-97AB-7CE1357BFA7D}">
      <dgm:prSet/>
      <dgm:spPr/>
      <dgm:t>
        <a:bodyPr/>
        <a:lstStyle/>
        <a:p>
          <a:endParaRPr lang="es-MX"/>
        </a:p>
      </dgm:t>
    </dgm:pt>
    <dgm:pt modelId="{142CCD06-E325-4E03-90D9-DE6CA082F9EB}">
      <dgm:prSet phldrT="[Texto]"/>
      <dgm:spPr/>
      <dgm:t>
        <a:bodyPr/>
        <a:lstStyle/>
        <a:p>
          <a:r>
            <a:rPr lang="es-MX">
              <a:solidFill>
                <a:sysClr val="windowText" lastClr="000000"/>
              </a:solidFill>
            </a:rPr>
            <a:t>Análisis de los estados financieros</a:t>
          </a:r>
        </a:p>
      </dgm:t>
    </dgm:pt>
    <dgm:pt modelId="{48872040-8073-4395-800A-71AD62B2B4EB}" type="parTrans" cxnId="{2E6FC840-A186-4CEF-A63B-C5C3E443B28F}">
      <dgm:prSet/>
      <dgm:spPr/>
      <dgm:t>
        <a:bodyPr/>
        <a:lstStyle/>
        <a:p>
          <a:endParaRPr lang="es-MX"/>
        </a:p>
      </dgm:t>
    </dgm:pt>
    <dgm:pt modelId="{C979B24D-0239-439E-9690-4ECB02DE8A86}" type="sibTrans" cxnId="{2E6FC840-A186-4CEF-A63B-C5C3E443B28F}">
      <dgm:prSet/>
      <dgm:spPr/>
      <dgm:t>
        <a:bodyPr/>
        <a:lstStyle/>
        <a:p>
          <a:endParaRPr lang="es-MX"/>
        </a:p>
      </dgm:t>
    </dgm:pt>
    <dgm:pt modelId="{02E6EDE8-8CD9-4BB9-ADC0-6EF88C228460}">
      <dgm:prSet phldrT="[Texto]"/>
      <dgm:spPr/>
      <dgm:t>
        <a:bodyPr/>
        <a:lstStyle/>
        <a:p>
          <a:r>
            <a:rPr lang="es-MX"/>
            <a:t>Unidad II</a:t>
          </a:r>
        </a:p>
      </dgm:t>
    </dgm:pt>
    <dgm:pt modelId="{A7D9A05B-FD24-404F-8183-B04C680AB7DB}" type="parTrans" cxnId="{87F304AD-2E36-499A-9E5B-857C916B31CE}">
      <dgm:prSet/>
      <dgm:spPr/>
      <dgm:t>
        <a:bodyPr/>
        <a:lstStyle/>
        <a:p>
          <a:endParaRPr lang="es-MX"/>
        </a:p>
      </dgm:t>
    </dgm:pt>
    <dgm:pt modelId="{A80F2B84-0B39-454B-A4B1-4DF8A32C7E9D}" type="sibTrans" cxnId="{87F304AD-2E36-499A-9E5B-857C916B31CE}">
      <dgm:prSet/>
      <dgm:spPr/>
      <dgm:t>
        <a:bodyPr/>
        <a:lstStyle/>
        <a:p>
          <a:endParaRPr lang="es-MX"/>
        </a:p>
      </dgm:t>
    </dgm:pt>
    <dgm:pt modelId="{553D1B9B-FE7D-4C34-8D4C-86136C10FED3}">
      <dgm:prSet phldrT="[Texto]"/>
      <dgm:spPr/>
      <dgm:t>
        <a:bodyPr/>
        <a:lstStyle/>
        <a:p>
          <a:r>
            <a:rPr lang="es-MX">
              <a:solidFill>
                <a:sysClr val="windowText" lastClr="000000"/>
              </a:solidFill>
            </a:rPr>
            <a:t>Control financiero</a:t>
          </a:r>
        </a:p>
      </dgm:t>
    </dgm:pt>
    <dgm:pt modelId="{A55906FB-4852-4FBF-B18B-0F6EADDB96D3}" type="parTrans" cxnId="{3511543E-8769-4753-ABE3-305A5342426E}">
      <dgm:prSet/>
      <dgm:spPr/>
      <dgm:t>
        <a:bodyPr/>
        <a:lstStyle/>
        <a:p>
          <a:endParaRPr lang="es-MX"/>
        </a:p>
      </dgm:t>
    </dgm:pt>
    <dgm:pt modelId="{CF013A1A-D78A-46D2-9492-3616F12A810D}" type="sibTrans" cxnId="{3511543E-8769-4753-ABE3-305A5342426E}">
      <dgm:prSet/>
      <dgm:spPr/>
      <dgm:t>
        <a:bodyPr/>
        <a:lstStyle/>
        <a:p>
          <a:endParaRPr lang="es-MX"/>
        </a:p>
      </dgm:t>
    </dgm:pt>
    <dgm:pt modelId="{F43C74FA-C530-4BB1-AA91-D4CEED89D7F4}">
      <dgm:prSet phldrT="[Texto]"/>
      <dgm:spPr/>
      <dgm:t>
        <a:bodyPr/>
        <a:lstStyle/>
        <a:p>
          <a:r>
            <a:rPr lang="es-MX"/>
            <a:t>Unidad III</a:t>
          </a:r>
        </a:p>
      </dgm:t>
    </dgm:pt>
    <dgm:pt modelId="{37645F16-435C-4629-AE49-0A94E839DE6A}" type="parTrans" cxnId="{9D1415FB-2F18-4A8E-BCF8-BE8FA5A7320E}">
      <dgm:prSet/>
      <dgm:spPr/>
      <dgm:t>
        <a:bodyPr/>
        <a:lstStyle/>
        <a:p>
          <a:endParaRPr lang="es-MX"/>
        </a:p>
      </dgm:t>
    </dgm:pt>
    <dgm:pt modelId="{9B85652C-5616-4FBB-BAF4-3A39AE7D339C}" type="sibTrans" cxnId="{9D1415FB-2F18-4A8E-BCF8-BE8FA5A7320E}">
      <dgm:prSet/>
      <dgm:spPr/>
      <dgm:t>
        <a:bodyPr/>
        <a:lstStyle/>
        <a:p>
          <a:endParaRPr lang="es-MX"/>
        </a:p>
      </dgm:t>
    </dgm:pt>
    <dgm:pt modelId="{CFA62BB5-9352-476B-BE94-F64EDD779572}">
      <dgm:prSet phldrT="[Texto]"/>
      <dgm:spPr/>
      <dgm:t>
        <a:bodyPr/>
        <a:lstStyle/>
        <a:p>
          <a:r>
            <a:rPr lang="es-MX">
              <a:solidFill>
                <a:sysClr val="windowText" lastClr="000000"/>
              </a:solidFill>
            </a:rPr>
            <a:t>Administración del capital de trabajo</a:t>
          </a:r>
        </a:p>
      </dgm:t>
    </dgm:pt>
    <dgm:pt modelId="{5377ABD2-B60C-415F-A56A-3FBAB4D39782}" type="parTrans" cxnId="{638F0A9C-211E-42C8-AD01-EBE9A305C47A}">
      <dgm:prSet/>
      <dgm:spPr/>
      <dgm:t>
        <a:bodyPr/>
        <a:lstStyle/>
        <a:p>
          <a:endParaRPr lang="es-MX"/>
        </a:p>
      </dgm:t>
    </dgm:pt>
    <dgm:pt modelId="{B12483CF-A403-4B07-84AC-7F39684B647F}" type="sibTrans" cxnId="{638F0A9C-211E-42C8-AD01-EBE9A305C47A}">
      <dgm:prSet/>
      <dgm:spPr/>
      <dgm:t>
        <a:bodyPr/>
        <a:lstStyle/>
        <a:p>
          <a:endParaRPr lang="es-MX"/>
        </a:p>
      </dgm:t>
    </dgm:pt>
    <dgm:pt modelId="{1A9F8CB6-8A6D-496A-BF08-EBD359EA2829}">
      <dgm:prSet phldrT="[Texto]"/>
      <dgm:spPr/>
      <dgm:t>
        <a:bodyPr/>
        <a:lstStyle/>
        <a:p>
          <a:r>
            <a:rPr lang="es-MX"/>
            <a:t>Unidad IV</a:t>
          </a:r>
        </a:p>
      </dgm:t>
    </dgm:pt>
    <dgm:pt modelId="{DE6D60F1-4668-47AB-BFAB-345C2DCAE642}" type="parTrans" cxnId="{37675361-B691-4F82-A305-371863700384}">
      <dgm:prSet/>
      <dgm:spPr/>
      <dgm:t>
        <a:bodyPr/>
        <a:lstStyle/>
        <a:p>
          <a:endParaRPr lang="es-MX"/>
        </a:p>
      </dgm:t>
    </dgm:pt>
    <dgm:pt modelId="{11EBB119-0546-4303-9C80-434450D2FC10}" type="sibTrans" cxnId="{37675361-B691-4F82-A305-371863700384}">
      <dgm:prSet/>
      <dgm:spPr/>
      <dgm:t>
        <a:bodyPr/>
        <a:lstStyle/>
        <a:p>
          <a:endParaRPr lang="es-MX"/>
        </a:p>
      </dgm:t>
    </dgm:pt>
    <dgm:pt modelId="{17AF628E-CD6B-4F37-B721-1F69CF7F2425}">
      <dgm:prSet phldrT="[Texto]"/>
      <dgm:spPr/>
      <dgm:t>
        <a:bodyPr/>
        <a:lstStyle/>
        <a:p>
          <a:r>
            <a:rPr lang="es-MX">
              <a:solidFill>
                <a:sysClr val="windowText" lastClr="000000"/>
              </a:solidFill>
            </a:rPr>
            <a:t>Fuentes de financiamiento</a:t>
          </a:r>
        </a:p>
      </dgm:t>
    </dgm:pt>
    <dgm:pt modelId="{E77E5E00-A4D5-4056-BB03-1212C83E0EEF}" type="parTrans" cxnId="{9CC24A0C-E7C9-4E11-B621-BA027FAC7339}">
      <dgm:prSet/>
      <dgm:spPr/>
      <dgm:t>
        <a:bodyPr/>
        <a:lstStyle/>
        <a:p>
          <a:endParaRPr lang="es-MX"/>
        </a:p>
      </dgm:t>
    </dgm:pt>
    <dgm:pt modelId="{CE85CE31-E3F4-4686-ACD3-BD775FFD56D6}" type="sibTrans" cxnId="{9CC24A0C-E7C9-4E11-B621-BA027FAC7339}">
      <dgm:prSet/>
      <dgm:spPr/>
      <dgm:t>
        <a:bodyPr/>
        <a:lstStyle/>
        <a:p>
          <a:endParaRPr lang="es-MX"/>
        </a:p>
      </dgm:t>
    </dgm:pt>
    <dgm:pt modelId="{0431810C-5CEA-4B81-B186-B244302F091B}">
      <dgm:prSet phldrT="[Texto]" custT="1"/>
      <dgm:spPr/>
      <dgm:t>
        <a:bodyPr/>
        <a:lstStyle/>
        <a:p>
          <a:r>
            <a:rPr lang="es-MX" sz="900"/>
            <a:t>Unidad V</a:t>
          </a:r>
        </a:p>
      </dgm:t>
    </dgm:pt>
    <dgm:pt modelId="{6741E452-1CEE-4CD7-98F4-3F20BC808B3E}" type="parTrans" cxnId="{EE12A939-3837-4637-9D39-DB48409DE5EE}">
      <dgm:prSet/>
      <dgm:spPr/>
      <dgm:t>
        <a:bodyPr/>
        <a:lstStyle/>
        <a:p>
          <a:endParaRPr lang="es-MX"/>
        </a:p>
      </dgm:t>
    </dgm:pt>
    <dgm:pt modelId="{A8A50479-6D1B-4762-8E65-0DC3C61FB790}" type="sibTrans" cxnId="{EE12A939-3837-4637-9D39-DB48409DE5EE}">
      <dgm:prSet/>
      <dgm:spPr/>
      <dgm:t>
        <a:bodyPr/>
        <a:lstStyle/>
        <a:p>
          <a:endParaRPr lang="es-MX"/>
        </a:p>
      </dgm:t>
    </dgm:pt>
    <dgm:pt modelId="{9C4E4D3D-7769-48B1-8453-CE521D2956B6}" type="pres">
      <dgm:prSet presAssocID="{BB8AEF1D-794A-4123-B8FE-3E07AD4E2ADB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2C75D00-7D42-47F9-8B7D-D2A229D082D6}" type="pres">
      <dgm:prSet presAssocID="{E16D02C6-CECC-4788-81D9-7478EFEAC4B8}" presName="composite" presStyleCnt="0"/>
      <dgm:spPr/>
    </dgm:pt>
    <dgm:pt modelId="{6E2C2C5D-0625-443E-9A88-93C77C722E3E}" type="pres">
      <dgm:prSet presAssocID="{E16D02C6-CECC-4788-81D9-7478EFEAC4B8}" presName="bentUpArrow1" presStyleLbl="alignImgPlace1" presStyleIdx="0" presStyleCnt="4"/>
      <dgm:spPr/>
    </dgm:pt>
    <dgm:pt modelId="{1E08CC66-FB1C-4D5C-BD94-24095A710582}" type="pres">
      <dgm:prSet presAssocID="{E16D02C6-CECC-4788-81D9-7478EFEAC4B8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C0C15E-5E80-4DE7-98EF-DB2EDDB79150}" type="pres">
      <dgm:prSet presAssocID="{E16D02C6-CECC-4788-81D9-7478EFEAC4B8}" presName="Child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903AF3-A6D8-42AF-9B01-E1253C4E28FA}" type="pres">
      <dgm:prSet presAssocID="{B018B904-4807-4B80-9DEC-F6496D3920CD}" presName="sibTrans" presStyleCnt="0"/>
      <dgm:spPr/>
    </dgm:pt>
    <dgm:pt modelId="{8C14F3AF-66E7-4287-A296-6041F6D0FEEB}" type="pres">
      <dgm:prSet presAssocID="{142CCD06-E325-4E03-90D9-DE6CA082F9EB}" presName="composite" presStyleCnt="0"/>
      <dgm:spPr/>
    </dgm:pt>
    <dgm:pt modelId="{707BDEEF-6D18-48F1-BE49-C46C376AF1AB}" type="pres">
      <dgm:prSet presAssocID="{142CCD06-E325-4E03-90D9-DE6CA082F9EB}" presName="bentUpArrow1" presStyleLbl="alignImgPlace1" presStyleIdx="1" presStyleCnt="4"/>
      <dgm:spPr/>
    </dgm:pt>
    <dgm:pt modelId="{A811F6A0-1E8F-463A-B3BD-3DB0752933B3}" type="pres">
      <dgm:prSet presAssocID="{142CCD06-E325-4E03-90D9-DE6CA082F9EB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F8FA603-56BE-4F12-A172-764CE90429D9}" type="pres">
      <dgm:prSet presAssocID="{142CCD06-E325-4E03-90D9-DE6CA082F9EB}" presName="Child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35E736-1531-4D89-9DC3-22A869DB87AB}" type="pres">
      <dgm:prSet presAssocID="{C979B24D-0239-439E-9690-4ECB02DE8A86}" presName="sibTrans" presStyleCnt="0"/>
      <dgm:spPr/>
    </dgm:pt>
    <dgm:pt modelId="{8DDABF42-BA07-4E48-92A0-6D6995D0D45E}" type="pres">
      <dgm:prSet presAssocID="{553D1B9B-FE7D-4C34-8D4C-86136C10FED3}" presName="composite" presStyleCnt="0"/>
      <dgm:spPr/>
    </dgm:pt>
    <dgm:pt modelId="{9F105C60-881B-41EE-B3C6-CB83F33D43E7}" type="pres">
      <dgm:prSet presAssocID="{553D1B9B-FE7D-4C34-8D4C-86136C10FED3}" presName="bentUpArrow1" presStyleLbl="alignImgPlace1" presStyleIdx="2" presStyleCnt="4"/>
      <dgm:spPr/>
    </dgm:pt>
    <dgm:pt modelId="{9EFC63C5-D67B-482F-AA7B-8BEA59B8B360}" type="pres">
      <dgm:prSet presAssocID="{553D1B9B-FE7D-4C34-8D4C-86136C10FED3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F40690-2BBB-4B9F-A643-C4A66F696F4D}" type="pres">
      <dgm:prSet presAssocID="{553D1B9B-FE7D-4C34-8D4C-86136C10FED3}" presName="Child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772230-EB83-4CBB-B873-9B8FF3B144C9}" type="pres">
      <dgm:prSet presAssocID="{CF013A1A-D78A-46D2-9492-3616F12A810D}" presName="sibTrans" presStyleCnt="0"/>
      <dgm:spPr/>
    </dgm:pt>
    <dgm:pt modelId="{A4C668EF-5212-4274-96AD-5D7ACA00DC62}" type="pres">
      <dgm:prSet presAssocID="{CFA62BB5-9352-476B-BE94-F64EDD779572}" presName="composite" presStyleCnt="0"/>
      <dgm:spPr/>
    </dgm:pt>
    <dgm:pt modelId="{1594B2E9-0B0C-4C21-9A7E-D1AE4E84856E}" type="pres">
      <dgm:prSet presAssocID="{CFA62BB5-9352-476B-BE94-F64EDD779572}" presName="bentUpArrow1" presStyleLbl="alignImgPlace1" presStyleIdx="3" presStyleCnt="4"/>
      <dgm:spPr/>
    </dgm:pt>
    <dgm:pt modelId="{07BD1C19-0A86-4792-95DE-20BF4E0D8A11}" type="pres">
      <dgm:prSet presAssocID="{CFA62BB5-9352-476B-BE94-F64EDD779572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07137B-42C8-4F26-AFFD-3DA0ED5FF182}" type="pres">
      <dgm:prSet presAssocID="{CFA62BB5-9352-476B-BE94-F64EDD779572}" presName="Child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59DC74-B3AA-4924-817A-83084091C1EC}" type="pres">
      <dgm:prSet presAssocID="{B12483CF-A403-4B07-84AC-7F39684B647F}" presName="sibTrans" presStyleCnt="0"/>
      <dgm:spPr/>
    </dgm:pt>
    <dgm:pt modelId="{AC6F01FD-C7A8-4ABF-A57B-68B04BF66BBA}" type="pres">
      <dgm:prSet presAssocID="{17AF628E-CD6B-4F37-B721-1F69CF7F2425}" presName="composite" presStyleCnt="0"/>
      <dgm:spPr/>
    </dgm:pt>
    <dgm:pt modelId="{F98CAF3D-E1DA-466F-BE80-0CB2873C0AF1}" type="pres">
      <dgm:prSet presAssocID="{17AF628E-CD6B-4F37-B721-1F69CF7F2425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7307A20-00AB-4FDD-B897-33AF11CC75C2}" type="pres">
      <dgm:prSet presAssocID="{17AF628E-CD6B-4F37-B721-1F69CF7F2425}" presName="FinalChild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F385D08-58B7-4E92-B2CA-CE8E007912BA}" type="presOf" srcId="{17AF628E-CD6B-4F37-B721-1F69CF7F2425}" destId="{F98CAF3D-E1DA-466F-BE80-0CB2873C0AF1}" srcOrd="0" destOrd="0" presId="urn:microsoft.com/office/officeart/2005/8/layout/StepDownProcess"/>
    <dgm:cxn modelId="{D11B1759-8281-4EFA-9F7D-AFC783E3EEE9}" type="presOf" srcId="{0431810C-5CEA-4B81-B186-B244302F091B}" destId="{B7307A20-00AB-4FDD-B897-33AF11CC75C2}" srcOrd="0" destOrd="0" presId="urn:microsoft.com/office/officeart/2005/8/layout/StepDownProcess"/>
    <dgm:cxn modelId="{348D7EA8-A863-4112-81F2-9DA0FF652F3F}" type="presOf" srcId="{E16D02C6-CECC-4788-81D9-7478EFEAC4B8}" destId="{1E08CC66-FB1C-4D5C-BD94-24095A710582}" srcOrd="0" destOrd="0" presId="urn:microsoft.com/office/officeart/2005/8/layout/StepDownProcess"/>
    <dgm:cxn modelId="{8DBA4B2F-5330-4669-90EE-4F5ED3AE4BE7}" type="presOf" srcId="{02E6EDE8-8CD9-4BB9-ADC0-6EF88C228460}" destId="{AF8FA603-56BE-4F12-A172-764CE90429D9}" srcOrd="0" destOrd="0" presId="urn:microsoft.com/office/officeart/2005/8/layout/StepDownProcess"/>
    <dgm:cxn modelId="{638F0A9C-211E-42C8-AD01-EBE9A305C47A}" srcId="{BB8AEF1D-794A-4123-B8FE-3E07AD4E2ADB}" destId="{CFA62BB5-9352-476B-BE94-F64EDD779572}" srcOrd="3" destOrd="0" parTransId="{5377ABD2-B60C-415F-A56A-3FBAB4D39782}" sibTransId="{B12483CF-A403-4B07-84AC-7F39684B647F}"/>
    <dgm:cxn modelId="{B5627A17-21EC-47D3-97AB-7CE1357BFA7D}" srcId="{E16D02C6-CECC-4788-81D9-7478EFEAC4B8}" destId="{0F94F577-2107-4885-9108-74119791F376}" srcOrd="0" destOrd="0" parTransId="{031AC528-7940-47B3-8874-CBDCA97DEF5B}" sibTransId="{902D9DF2-4629-4C9B-8740-FE2900B427DC}"/>
    <dgm:cxn modelId="{36EF0CC7-0C6A-4DEF-BF1F-C3591100919E}" type="presOf" srcId="{553D1B9B-FE7D-4C34-8D4C-86136C10FED3}" destId="{9EFC63C5-D67B-482F-AA7B-8BEA59B8B360}" srcOrd="0" destOrd="0" presId="urn:microsoft.com/office/officeart/2005/8/layout/StepDownProcess"/>
    <dgm:cxn modelId="{2E6FC840-A186-4CEF-A63B-C5C3E443B28F}" srcId="{BB8AEF1D-794A-4123-B8FE-3E07AD4E2ADB}" destId="{142CCD06-E325-4E03-90D9-DE6CA082F9EB}" srcOrd="1" destOrd="0" parTransId="{48872040-8073-4395-800A-71AD62B2B4EB}" sibTransId="{C979B24D-0239-439E-9690-4ECB02DE8A86}"/>
    <dgm:cxn modelId="{EE12A939-3837-4637-9D39-DB48409DE5EE}" srcId="{17AF628E-CD6B-4F37-B721-1F69CF7F2425}" destId="{0431810C-5CEA-4B81-B186-B244302F091B}" srcOrd="0" destOrd="0" parTransId="{6741E452-1CEE-4CD7-98F4-3F20BC808B3E}" sibTransId="{A8A50479-6D1B-4762-8E65-0DC3C61FB790}"/>
    <dgm:cxn modelId="{9D1415FB-2F18-4A8E-BCF8-BE8FA5A7320E}" srcId="{553D1B9B-FE7D-4C34-8D4C-86136C10FED3}" destId="{F43C74FA-C530-4BB1-AA91-D4CEED89D7F4}" srcOrd="0" destOrd="0" parTransId="{37645F16-435C-4629-AE49-0A94E839DE6A}" sibTransId="{9B85652C-5616-4FBB-BAF4-3A39AE7D339C}"/>
    <dgm:cxn modelId="{87F304AD-2E36-499A-9E5B-857C916B31CE}" srcId="{142CCD06-E325-4E03-90D9-DE6CA082F9EB}" destId="{02E6EDE8-8CD9-4BB9-ADC0-6EF88C228460}" srcOrd="0" destOrd="0" parTransId="{A7D9A05B-FD24-404F-8183-B04C680AB7DB}" sibTransId="{A80F2B84-0B39-454B-A4B1-4DF8A32C7E9D}"/>
    <dgm:cxn modelId="{6B207B0D-C862-41E5-9C07-4AF98E721F8F}" type="presOf" srcId="{0F94F577-2107-4885-9108-74119791F376}" destId="{DDC0C15E-5E80-4DE7-98EF-DB2EDDB79150}" srcOrd="0" destOrd="0" presId="urn:microsoft.com/office/officeart/2005/8/layout/StepDownProcess"/>
    <dgm:cxn modelId="{A607D269-8F6E-4A51-BCC3-AC187BDD32D5}" type="presOf" srcId="{1A9F8CB6-8A6D-496A-BF08-EBD359EA2829}" destId="{8807137B-42C8-4F26-AFFD-3DA0ED5FF182}" srcOrd="0" destOrd="0" presId="urn:microsoft.com/office/officeart/2005/8/layout/StepDownProcess"/>
    <dgm:cxn modelId="{EC434E7C-54F1-4CD1-BDE4-9A5519F4E389}" srcId="{BB8AEF1D-794A-4123-B8FE-3E07AD4E2ADB}" destId="{E16D02C6-CECC-4788-81D9-7478EFEAC4B8}" srcOrd="0" destOrd="0" parTransId="{93C872EC-3393-46A7-88F8-C3EC46C39868}" sibTransId="{B018B904-4807-4B80-9DEC-F6496D3920CD}"/>
    <dgm:cxn modelId="{304025A3-D764-4919-A471-40A94F4828E7}" type="presOf" srcId="{142CCD06-E325-4E03-90D9-DE6CA082F9EB}" destId="{A811F6A0-1E8F-463A-B3BD-3DB0752933B3}" srcOrd="0" destOrd="0" presId="urn:microsoft.com/office/officeart/2005/8/layout/StepDownProcess"/>
    <dgm:cxn modelId="{9CC24A0C-E7C9-4E11-B621-BA027FAC7339}" srcId="{BB8AEF1D-794A-4123-B8FE-3E07AD4E2ADB}" destId="{17AF628E-CD6B-4F37-B721-1F69CF7F2425}" srcOrd="4" destOrd="0" parTransId="{E77E5E00-A4D5-4056-BB03-1212C83E0EEF}" sibTransId="{CE85CE31-E3F4-4686-ACD3-BD775FFD56D6}"/>
    <dgm:cxn modelId="{66F33618-DA2B-461B-826A-9135B8E6AA8F}" type="presOf" srcId="{CFA62BB5-9352-476B-BE94-F64EDD779572}" destId="{07BD1C19-0A86-4792-95DE-20BF4E0D8A11}" srcOrd="0" destOrd="0" presId="urn:microsoft.com/office/officeart/2005/8/layout/StepDownProcess"/>
    <dgm:cxn modelId="{77495C30-8392-4B25-A3C5-E70E4A8C0F36}" type="presOf" srcId="{BB8AEF1D-794A-4123-B8FE-3E07AD4E2ADB}" destId="{9C4E4D3D-7769-48B1-8453-CE521D2956B6}" srcOrd="0" destOrd="0" presId="urn:microsoft.com/office/officeart/2005/8/layout/StepDownProcess"/>
    <dgm:cxn modelId="{E325411A-ED49-46F3-B267-B55F62883253}" type="presOf" srcId="{F43C74FA-C530-4BB1-AA91-D4CEED89D7F4}" destId="{D0F40690-2BBB-4B9F-A643-C4A66F696F4D}" srcOrd="0" destOrd="0" presId="urn:microsoft.com/office/officeart/2005/8/layout/StepDownProcess"/>
    <dgm:cxn modelId="{3511543E-8769-4753-ABE3-305A5342426E}" srcId="{BB8AEF1D-794A-4123-B8FE-3E07AD4E2ADB}" destId="{553D1B9B-FE7D-4C34-8D4C-86136C10FED3}" srcOrd="2" destOrd="0" parTransId="{A55906FB-4852-4FBF-B18B-0F6EADDB96D3}" sibTransId="{CF013A1A-D78A-46D2-9492-3616F12A810D}"/>
    <dgm:cxn modelId="{37675361-B691-4F82-A305-371863700384}" srcId="{CFA62BB5-9352-476B-BE94-F64EDD779572}" destId="{1A9F8CB6-8A6D-496A-BF08-EBD359EA2829}" srcOrd="0" destOrd="0" parTransId="{DE6D60F1-4668-47AB-BFAB-345C2DCAE642}" sibTransId="{11EBB119-0546-4303-9C80-434450D2FC10}"/>
    <dgm:cxn modelId="{2BF5BE1E-5DE5-4EEF-BA22-6204CB34328F}" type="presParOf" srcId="{9C4E4D3D-7769-48B1-8453-CE521D2956B6}" destId="{D2C75D00-7D42-47F9-8B7D-D2A229D082D6}" srcOrd="0" destOrd="0" presId="urn:microsoft.com/office/officeart/2005/8/layout/StepDownProcess"/>
    <dgm:cxn modelId="{12C21833-B6DC-4E31-B12D-DEBE0B36C1F9}" type="presParOf" srcId="{D2C75D00-7D42-47F9-8B7D-D2A229D082D6}" destId="{6E2C2C5D-0625-443E-9A88-93C77C722E3E}" srcOrd="0" destOrd="0" presId="urn:microsoft.com/office/officeart/2005/8/layout/StepDownProcess"/>
    <dgm:cxn modelId="{749258E4-DDBC-4ACC-95F7-028B99557581}" type="presParOf" srcId="{D2C75D00-7D42-47F9-8B7D-D2A229D082D6}" destId="{1E08CC66-FB1C-4D5C-BD94-24095A710582}" srcOrd="1" destOrd="0" presId="urn:microsoft.com/office/officeart/2005/8/layout/StepDownProcess"/>
    <dgm:cxn modelId="{051339E9-75D5-4AA4-81C4-E8164CB7FAE2}" type="presParOf" srcId="{D2C75D00-7D42-47F9-8B7D-D2A229D082D6}" destId="{DDC0C15E-5E80-4DE7-98EF-DB2EDDB79150}" srcOrd="2" destOrd="0" presId="urn:microsoft.com/office/officeart/2005/8/layout/StepDownProcess"/>
    <dgm:cxn modelId="{2905E213-EF6C-46AD-8C96-FC42EA0FFE33}" type="presParOf" srcId="{9C4E4D3D-7769-48B1-8453-CE521D2956B6}" destId="{3B903AF3-A6D8-42AF-9B01-E1253C4E28FA}" srcOrd="1" destOrd="0" presId="urn:microsoft.com/office/officeart/2005/8/layout/StepDownProcess"/>
    <dgm:cxn modelId="{CA60F086-717C-4EA6-A1A2-64974C84BF60}" type="presParOf" srcId="{9C4E4D3D-7769-48B1-8453-CE521D2956B6}" destId="{8C14F3AF-66E7-4287-A296-6041F6D0FEEB}" srcOrd="2" destOrd="0" presId="urn:microsoft.com/office/officeart/2005/8/layout/StepDownProcess"/>
    <dgm:cxn modelId="{BD1EC115-A54D-4811-8362-07D15D9D1716}" type="presParOf" srcId="{8C14F3AF-66E7-4287-A296-6041F6D0FEEB}" destId="{707BDEEF-6D18-48F1-BE49-C46C376AF1AB}" srcOrd="0" destOrd="0" presId="urn:microsoft.com/office/officeart/2005/8/layout/StepDownProcess"/>
    <dgm:cxn modelId="{9B5906F9-B14A-4732-8476-B7833364DB7E}" type="presParOf" srcId="{8C14F3AF-66E7-4287-A296-6041F6D0FEEB}" destId="{A811F6A0-1E8F-463A-B3BD-3DB0752933B3}" srcOrd="1" destOrd="0" presId="urn:microsoft.com/office/officeart/2005/8/layout/StepDownProcess"/>
    <dgm:cxn modelId="{05BA82F4-B4D2-4925-99F3-6D520837D089}" type="presParOf" srcId="{8C14F3AF-66E7-4287-A296-6041F6D0FEEB}" destId="{AF8FA603-56BE-4F12-A172-764CE90429D9}" srcOrd="2" destOrd="0" presId="urn:microsoft.com/office/officeart/2005/8/layout/StepDownProcess"/>
    <dgm:cxn modelId="{93360413-4800-4667-BC1B-05993E4C56E9}" type="presParOf" srcId="{9C4E4D3D-7769-48B1-8453-CE521D2956B6}" destId="{5635E736-1531-4D89-9DC3-22A869DB87AB}" srcOrd="3" destOrd="0" presId="urn:microsoft.com/office/officeart/2005/8/layout/StepDownProcess"/>
    <dgm:cxn modelId="{8E71BCA4-332B-43F7-9635-7CD90E9D28BE}" type="presParOf" srcId="{9C4E4D3D-7769-48B1-8453-CE521D2956B6}" destId="{8DDABF42-BA07-4E48-92A0-6D6995D0D45E}" srcOrd="4" destOrd="0" presId="urn:microsoft.com/office/officeart/2005/8/layout/StepDownProcess"/>
    <dgm:cxn modelId="{2B51F565-F1A0-4706-B1E8-8C843858B338}" type="presParOf" srcId="{8DDABF42-BA07-4E48-92A0-6D6995D0D45E}" destId="{9F105C60-881B-41EE-B3C6-CB83F33D43E7}" srcOrd="0" destOrd="0" presId="urn:microsoft.com/office/officeart/2005/8/layout/StepDownProcess"/>
    <dgm:cxn modelId="{DBDFFA18-2E70-46C7-8035-E5AD104144C8}" type="presParOf" srcId="{8DDABF42-BA07-4E48-92A0-6D6995D0D45E}" destId="{9EFC63C5-D67B-482F-AA7B-8BEA59B8B360}" srcOrd="1" destOrd="0" presId="urn:microsoft.com/office/officeart/2005/8/layout/StepDownProcess"/>
    <dgm:cxn modelId="{AE002CB9-D0AA-4334-944D-A25758B575CC}" type="presParOf" srcId="{8DDABF42-BA07-4E48-92A0-6D6995D0D45E}" destId="{D0F40690-2BBB-4B9F-A643-C4A66F696F4D}" srcOrd="2" destOrd="0" presId="urn:microsoft.com/office/officeart/2005/8/layout/StepDownProcess"/>
    <dgm:cxn modelId="{BF3667ED-706B-452D-B019-5696F6F059B1}" type="presParOf" srcId="{9C4E4D3D-7769-48B1-8453-CE521D2956B6}" destId="{78772230-EB83-4CBB-B873-9B8FF3B144C9}" srcOrd="5" destOrd="0" presId="urn:microsoft.com/office/officeart/2005/8/layout/StepDownProcess"/>
    <dgm:cxn modelId="{248D2388-B3AE-4E6B-B8B3-D73D3E5CE815}" type="presParOf" srcId="{9C4E4D3D-7769-48B1-8453-CE521D2956B6}" destId="{A4C668EF-5212-4274-96AD-5D7ACA00DC62}" srcOrd="6" destOrd="0" presId="urn:microsoft.com/office/officeart/2005/8/layout/StepDownProcess"/>
    <dgm:cxn modelId="{E52549BD-3A47-4588-A815-70ECF1DF3CD4}" type="presParOf" srcId="{A4C668EF-5212-4274-96AD-5D7ACA00DC62}" destId="{1594B2E9-0B0C-4C21-9A7E-D1AE4E84856E}" srcOrd="0" destOrd="0" presId="urn:microsoft.com/office/officeart/2005/8/layout/StepDownProcess"/>
    <dgm:cxn modelId="{79ED8AA1-C117-4E4E-910C-BCA940B53B24}" type="presParOf" srcId="{A4C668EF-5212-4274-96AD-5D7ACA00DC62}" destId="{07BD1C19-0A86-4792-95DE-20BF4E0D8A11}" srcOrd="1" destOrd="0" presId="urn:microsoft.com/office/officeart/2005/8/layout/StepDownProcess"/>
    <dgm:cxn modelId="{1191FD48-94C4-467A-9D6F-932D8F07D0E5}" type="presParOf" srcId="{A4C668EF-5212-4274-96AD-5D7ACA00DC62}" destId="{8807137B-42C8-4F26-AFFD-3DA0ED5FF182}" srcOrd="2" destOrd="0" presId="urn:microsoft.com/office/officeart/2005/8/layout/StepDownProcess"/>
    <dgm:cxn modelId="{5E61CCD8-6459-458D-980C-077B04839301}" type="presParOf" srcId="{9C4E4D3D-7769-48B1-8453-CE521D2956B6}" destId="{B159DC74-B3AA-4924-817A-83084091C1EC}" srcOrd="7" destOrd="0" presId="urn:microsoft.com/office/officeart/2005/8/layout/StepDownProcess"/>
    <dgm:cxn modelId="{915D489D-074D-4CD5-AC6A-32574341BC25}" type="presParOf" srcId="{9C4E4D3D-7769-48B1-8453-CE521D2956B6}" destId="{AC6F01FD-C7A8-4ABF-A57B-68B04BF66BBA}" srcOrd="8" destOrd="0" presId="urn:microsoft.com/office/officeart/2005/8/layout/StepDownProcess"/>
    <dgm:cxn modelId="{9D8B1C4F-A204-4CAC-B619-065320E00704}" type="presParOf" srcId="{AC6F01FD-C7A8-4ABF-A57B-68B04BF66BBA}" destId="{F98CAF3D-E1DA-466F-BE80-0CB2873C0AF1}" srcOrd="0" destOrd="0" presId="urn:microsoft.com/office/officeart/2005/8/layout/StepDownProcess"/>
    <dgm:cxn modelId="{F2D44B75-8737-496E-8F93-305416F98832}" type="presParOf" srcId="{AC6F01FD-C7A8-4ABF-A57B-68B04BF66BBA}" destId="{B7307A20-00AB-4FDD-B897-33AF11CC75C2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796F18-ADFB-4322-896D-12A2433CD3F4}" type="doc">
      <dgm:prSet loTypeId="urn:microsoft.com/office/officeart/2005/8/layout/radial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D914020-C5FE-48AF-8501-472939186752}">
      <dgm:prSet phldrT="[Texto]"/>
      <dgm:spPr/>
      <dgm:t>
        <a:bodyPr/>
        <a:lstStyle/>
        <a:p>
          <a:pPr algn="ctr"/>
          <a:r>
            <a:rPr lang="es-MX" dirty="0">
              <a:solidFill>
                <a:schemeClr val="tx1"/>
              </a:solidFill>
            </a:rPr>
            <a:t>Importancia de las finanzas</a:t>
          </a:r>
        </a:p>
      </dgm:t>
    </dgm:pt>
    <dgm:pt modelId="{D397AD14-0A51-4D85-B0E3-5F7E71697A4D}" type="parTrans" cxnId="{D439D1AD-0F86-4DEC-A488-F9729D998593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42FEFC30-0C5C-42FA-82B4-A4475A208E6D}" type="sibTrans" cxnId="{D439D1AD-0F86-4DEC-A488-F9729D998593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056F093A-A0D7-41E4-840A-83281893F2E1}">
      <dgm:prSet phldrT="[Texto]" custT="1"/>
      <dgm:spPr/>
      <dgm:t>
        <a:bodyPr/>
        <a:lstStyle/>
        <a:p>
          <a:pPr algn="ctr"/>
          <a:r>
            <a:rPr lang="es-MX" sz="1200" dirty="0">
              <a:solidFill>
                <a:schemeClr val="tx1"/>
              </a:solidFill>
            </a:rPr>
            <a:t>Lograr las actividades  del trabajo</a:t>
          </a:r>
        </a:p>
      </dgm:t>
    </dgm:pt>
    <dgm:pt modelId="{52B7F033-A7A4-48E0-BF2B-30A88A28A282}" type="parTrans" cxnId="{E0D6B7A0-DF94-4337-90F5-1AEC2F5383BB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6BF95C47-56D6-441C-9582-1A0E5334AE4E}" type="sibTrans" cxnId="{E0D6B7A0-DF94-4337-90F5-1AEC2F5383BB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B2EFFDE8-6A28-4CCC-AE9E-9DE82197CA9E}">
      <dgm:prSet phldrT="[Texto]" custT="1"/>
      <dgm:spPr/>
      <dgm:t>
        <a:bodyPr/>
        <a:lstStyle/>
        <a:p>
          <a:pPr algn="ctr"/>
          <a:r>
            <a:rPr lang="es-MX" sz="1200" dirty="0">
              <a:solidFill>
                <a:schemeClr val="tx1"/>
              </a:solidFill>
            </a:rPr>
            <a:t>Diseña un plan de negocios; la valuación de la empresa, estructura y capital</a:t>
          </a:r>
        </a:p>
      </dgm:t>
    </dgm:pt>
    <dgm:pt modelId="{35FB69F1-B1F1-48B8-964D-A427A415B2C7}" type="parTrans" cxnId="{0872F8DA-CCCB-499E-A948-13D918CECB3F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105BA63A-0011-417D-95BF-BDD679374B57}" type="sibTrans" cxnId="{0872F8DA-CCCB-499E-A948-13D918CECB3F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33D19043-5587-42D6-AB50-718BFAD4C5DD}">
      <dgm:prSet phldrT="[Texto]" custT="1"/>
      <dgm:spPr/>
      <dgm:t>
        <a:bodyPr/>
        <a:lstStyle/>
        <a:p>
          <a:pPr algn="ctr"/>
          <a:r>
            <a:rPr lang="es-MX" sz="1200" dirty="0">
              <a:solidFill>
                <a:schemeClr val="tx1"/>
              </a:solidFill>
            </a:rPr>
            <a:t>Coadyuva  a alcanzar las metas de la empresa y  su competitividad</a:t>
          </a:r>
        </a:p>
      </dgm:t>
    </dgm:pt>
    <dgm:pt modelId="{775E1878-4D37-4977-ACFA-463886E42223}" type="parTrans" cxnId="{14974393-7DC2-4199-90C0-EF4B636A116C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11C5413A-142C-403E-A066-7E3C494B9FD0}" type="sibTrans" cxnId="{14974393-7DC2-4199-90C0-EF4B636A116C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D7BB80FE-386B-473D-9E11-9DDEDCD6CA6F}">
      <dgm:prSet phldrT="[Texto]" custT="1"/>
      <dgm:spPr/>
      <dgm:t>
        <a:bodyPr/>
        <a:lstStyle/>
        <a:p>
          <a:pPr algn="ctr"/>
          <a:r>
            <a:rPr lang="es-MX" sz="1200" dirty="0">
              <a:solidFill>
                <a:schemeClr val="tx1"/>
              </a:solidFill>
            </a:rPr>
            <a:t>Tomar decisiones bien fundamentadas</a:t>
          </a:r>
        </a:p>
      </dgm:t>
    </dgm:pt>
    <dgm:pt modelId="{1E964696-6A4B-469C-B1EF-BD0BEBE8B5E1}" type="parTrans" cxnId="{9BDEDDD0-E597-4361-8E28-D6634892ADCD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15483234-CAD4-4FD8-8737-F77CD3E1D093}" type="sibTrans" cxnId="{9BDEDDD0-E597-4361-8E28-D6634892ADCD}">
      <dgm:prSet/>
      <dgm:spPr/>
      <dgm:t>
        <a:bodyPr/>
        <a:lstStyle/>
        <a:p>
          <a:pPr algn="ctr"/>
          <a:endParaRPr lang="es-MX">
            <a:solidFill>
              <a:schemeClr val="tx1"/>
            </a:solidFill>
          </a:endParaRPr>
        </a:p>
      </dgm:t>
    </dgm:pt>
    <dgm:pt modelId="{508D7997-C6FE-47B6-956C-62D7F019C720}" type="pres">
      <dgm:prSet presAssocID="{94796F18-ADFB-4322-896D-12A2433CD3F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D52002E-6410-4EDB-996E-5111DFE152A5}" type="pres">
      <dgm:prSet presAssocID="{2D914020-C5FE-48AF-8501-472939186752}" presName="centerShape" presStyleLbl="node0" presStyleIdx="0" presStyleCnt="1"/>
      <dgm:spPr/>
      <dgm:t>
        <a:bodyPr/>
        <a:lstStyle/>
        <a:p>
          <a:endParaRPr lang="es-MX"/>
        </a:p>
      </dgm:t>
    </dgm:pt>
    <dgm:pt modelId="{7A7FC0A1-17C7-4922-B2AE-B23C76C394A2}" type="pres">
      <dgm:prSet presAssocID="{056F093A-A0D7-41E4-840A-83281893F2E1}" presName="node" presStyleLbl="node1" presStyleIdx="0" presStyleCnt="4" custScaleX="133390" custScaleY="1369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5FE498-44A3-4EB9-80DD-8F8D93DBCAFA}" type="pres">
      <dgm:prSet presAssocID="{056F093A-A0D7-41E4-840A-83281893F2E1}" presName="dummy" presStyleCnt="0"/>
      <dgm:spPr/>
    </dgm:pt>
    <dgm:pt modelId="{E282E323-B800-4038-A59D-A204CDC1F0BE}" type="pres">
      <dgm:prSet presAssocID="{6BF95C47-56D6-441C-9582-1A0E5334AE4E}" presName="sibTrans" presStyleLbl="sibTrans2D1" presStyleIdx="0" presStyleCnt="4"/>
      <dgm:spPr/>
      <dgm:t>
        <a:bodyPr/>
        <a:lstStyle/>
        <a:p>
          <a:endParaRPr lang="es-MX"/>
        </a:p>
      </dgm:t>
    </dgm:pt>
    <dgm:pt modelId="{3CFF73F7-0379-42F3-9CFC-4D91CDB522FA}" type="pres">
      <dgm:prSet presAssocID="{B2EFFDE8-6A28-4CCC-AE9E-9DE82197CA9E}" presName="node" presStyleLbl="node1" presStyleIdx="1" presStyleCnt="4" custScaleX="143015" custScaleY="1571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B0CC99-F6B0-49D4-81BA-7302A05AE005}" type="pres">
      <dgm:prSet presAssocID="{B2EFFDE8-6A28-4CCC-AE9E-9DE82197CA9E}" presName="dummy" presStyleCnt="0"/>
      <dgm:spPr/>
    </dgm:pt>
    <dgm:pt modelId="{F1DFCBAE-15BA-41C4-BA9E-35CCDF7EA0DB}" type="pres">
      <dgm:prSet presAssocID="{105BA63A-0011-417D-95BF-BDD679374B57}" presName="sibTrans" presStyleLbl="sibTrans2D1" presStyleIdx="1" presStyleCnt="4"/>
      <dgm:spPr/>
      <dgm:t>
        <a:bodyPr/>
        <a:lstStyle/>
        <a:p>
          <a:endParaRPr lang="es-MX"/>
        </a:p>
      </dgm:t>
    </dgm:pt>
    <dgm:pt modelId="{3CAF91BE-C725-4003-A30A-18A58EAEAEFC}" type="pres">
      <dgm:prSet presAssocID="{33D19043-5587-42D6-AB50-718BFAD4C5DD}" presName="node" presStyleLbl="node1" presStyleIdx="2" presStyleCnt="4" custScaleX="146940" custScaleY="13451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9999EB-16F8-4551-BAA6-386E5F2A2399}" type="pres">
      <dgm:prSet presAssocID="{33D19043-5587-42D6-AB50-718BFAD4C5DD}" presName="dummy" presStyleCnt="0"/>
      <dgm:spPr/>
    </dgm:pt>
    <dgm:pt modelId="{F94817D6-9455-4E3F-9B1A-45DD248FD245}" type="pres">
      <dgm:prSet presAssocID="{11C5413A-142C-403E-A066-7E3C494B9FD0}" presName="sibTrans" presStyleLbl="sibTrans2D1" presStyleIdx="2" presStyleCnt="4"/>
      <dgm:spPr/>
      <dgm:t>
        <a:bodyPr/>
        <a:lstStyle/>
        <a:p>
          <a:endParaRPr lang="es-MX"/>
        </a:p>
      </dgm:t>
    </dgm:pt>
    <dgm:pt modelId="{4605FB14-D1F1-40B7-BBA8-8C7BF2B9D68D}" type="pres">
      <dgm:prSet presAssocID="{D7BB80FE-386B-473D-9E11-9DDEDCD6CA6F}" presName="node" presStyleLbl="node1" presStyleIdx="3" presStyleCnt="4" custScaleX="135949" custScaleY="14416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3E5474-F6F5-4528-8B8E-3E1413D15C41}" type="pres">
      <dgm:prSet presAssocID="{D7BB80FE-386B-473D-9E11-9DDEDCD6CA6F}" presName="dummy" presStyleCnt="0"/>
      <dgm:spPr/>
    </dgm:pt>
    <dgm:pt modelId="{31D93C95-24C3-4CA3-862A-C1210BBA4CA2}" type="pres">
      <dgm:prSet presAssocID="{15483234-CAD4-4FD8-8737-F77CD3E1D093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B09724AA-CA77-4553-87D0-A14906CD5DC9}" type="presOf" srcId="{D7BB80FE-386B-473D-9E11-9DDEDCD6CA6F}" destId="{4605FB14-D1F1-40B7-BBA8-8C7BF2B9D68D}" srcOrd="0" destOrd="0" presId="urn:microsoft.com/office/officeart/2005/8/layout/radial6"/>
    <dgm:cxn modelId="{14974393-7DC2-4199-90C0-EF4B636A116C}" srcId="{2D914020-C5FE-48AF-8501-472939186752}" destId="{33D19043-5587-42D6-AB50-718BFAD4C5DD}" srcOrd="2" destOrd="0" parTransId="{775E1878-4D37-4977-ACFA-463886E42223}" sibTransId="{11C5413A-142C-403E-A066-7E3C494B9FD0}"/>
    <dgm:cxn modelId="{A467D737-AC1B-48F6-A519-58D79238D348}" type="presOf" srcId="{2D914020-C5FE-48AF-8501-472939186752}" destId="{6D52002E-6410-4EDB-996E-5111DFE152A5}" srcOrd="0" destOrd="0" presId="urn:microsoft.com/office/officeart/2005/8/layout/radial6"/>
    <dgm:cxn modelId="{0872F8DA-CCCB-499E-A948-13D918CECB3F}" srcId="{2D914020-C5FE-48AF-8501-472939186752}" destId="{B2EFFDE8-6A28-4CCC-AE9E-9DE82197CA9E}" srcOrd="1" destOrd="0" parTransId="{35FB69F1-B1F1-48B8-964D-A427A415B2C7}" sibTransId="{105BA63A-0011-417D-95BF-BDD679374B57}"/>
    <dgm:cxn modelId="{70B17FFF-09FA-4F48-8EAA-306830989EF1}" type="presOf" srcId="{105BA63A-0011-417D-95BF-BDD679374B57}" destId="{F1DFCBAE-15BA-41C4-BA9E-35CCDF7EA0DB}" srcOrd="0" destOrd="0" presId="urn:microsoft.com/office/officeart/2005/8/layout/radial6"/>
    <dgm:cxn modelId="{C563E798-840C-477C-81EF-0BE4E9491027}" type="presOf" srcId="{6BF95C47-56D6-441C-9582-1A0E5334AE4E}" destId="{E282E323-B800-4038-A59D-A204CDC1F0BE}" srcOrd="0" destOrd="0" presId="urn:microsoft.com/office/officeart/2005/8/layout/radial6"/>
    <dgm:cxn modelId="{9BDEDDD0-E597-4361-8E28-D6634892ADCD}" srcId="{2D914020-C5FE-48AF-8501-472939186752}" destId="{D7BB80FE-386B-473D-9E11-9DDEDCD6CA6F}" srcOrd="3" destOrd="0" parTransId="{1E964696-6A4B-469C-B1EF-BD0BEBE8B5E1}" sibTransId="{15483234-CAD4-4FD8-8737-F77CD3E1D093}"/>
    <dgm:cxn modelId="{EFC372B6-F740-4966-B5A5-45EBA4DBDA78}" type="presOf" srcId="{94796F18-ADFB-4322-896D-12A2433CD3F4}" destId="{508D7997-C6FE-47B6-956C-62D7F019C720}" srcOrd="0" destOrd="0" presId="urn:microsoft.com/office/officeart/2005/8/layout/radial6"/>
    <dgm:cxn modelId="{3F58B625-1E54-4D10-870E-C205A44E5894}" type="presOf" srcId="{33D19043-5587-42D6-AB50-718BFAD4C5DD}" destId="{3CAF91BE-C725-4003-A30A-18A58EAEAEFC}" srcOrd="0" destOrd="0" presId="urn:microsoft.com/office/officeart/2005/8/layout/radial6"/>
    <dgm:cxn modelId="{DD632AB2-5F38-4028-93FD-DAB455796605}" type="presOf" srcId="{056F093A-A0D7-41E4-840A-83281893F2E1}" destId="{7A7FC0A1-17C7-4922-B2AE-B23C76C394A2}" srcOrd="0" destOrd="0" presId="urn:microsoft.com/office/officeart/2005/8/layout/radial6"/>
    <dgm:cxn modelId="{BB733A35-A25F-4B33-89CA-95C6B0B6775E}" type="presOf" srcId="{11C5413A-142C-403E-A066-7E3C494B9FD0}" destId="{F94817D6-9455-4E3F-9B1A-45DD248FD245}" srcOrd="0" destOrd="0" presId="urn:microsoft.com/office/officeart/2005/8/layout/radial6"/>
    <dgm:cxn modelId="{8F6AE840-F368-4298-8554-9FB4E3CED108}" type="presOf" srcId="{B2EFFDE8-6A28-4CCC-AE9E-9DE82197CA9E}" destId="{3CFF73F7-0379-42F3-9CFC-4D91CDB522FA}" srcOrd="0" destOrd="0" presId="urn:microsoft.com/office/officeart/2005/8/layout/radial6"/>
    <dgm:cxn modelId="{D439D1AD-0F86-4DEC-A488-F9729D998593}" srcId="{94796F18-ADFB-4322-896D-12A2433CD3F4}" destId="{2D914020-C5FE-48AF-8501-472939186752}" srcOrd="0" destOrd="0" parTransId="{D397AD14-0A51-4D85-B0E3-5F7E71697A4D}" sibTransId="{42FEFC30-0C5C-42FA-82B4-A4475A208E6D}"/>
    <dgm:cxn modelId="{C99086AE-64D7-45B9-BC09-33B9CAA49116}" type="presOf" srcId="{15483234-CAD4-4FD8-8737-F77CD3E1D093}" destId="{31D93C95-24C3-4CA3-862A-C1210BBA4CA2}" srcOrd="0" destOrd="0" presId="urn:microsoft.com/office/officeart/2005/8/layout/radial6"/>
    <dgm:cxn modelId="{E0D6B7A0-DF94-4337-90F5-1AEC2F5383BB}" srcId="{2D914020-C5FE-48AF-8501-472939186752}" destId="{056F093A-A0D7-41E4-840A-83281893F2E1}" srcOrd="0" destOrd="0" parTransId="{52B7F033-A7A4-48E0-BF2B-30A88A28A282}" sibTransId="{6BF95C47-56D6-441C-9582-1A0E5334AE4E}"/>
    <dgm:cxn modelId="{6FFD226E-6F7C-4BD3-84F3-3048A17A0247}" type="presParOf" srcId="{508D7997-C6FE-47B6-956C-62D7F019C720}" destId="{6D52002E-6410-4EDB-996E-5111DFE152A5}" srcOrd="0" destOrd="0" presId="urn:microsoft.com/office/officeart/2005/8/layout/radial6"/>
    <dgm:cxn modelId="{29536183-045A-4F44-86DD-5916CBDE97BA}" type="presParOf" srcId="{508D7997-C6FE-47B6-956C-62D7F019C720}" destId="{7A7FC0A1-17C7-4922-B2AE-B23C76C394A2}" srcOrd="1" destOrd="0" presId="urn:microsoft.com/office/officeart/2005/8/layout/radial6"/>
    <dgm:cxn modelId="{1401274A-5C3E-4BFC-B906-A40134525296}" type="presParOf" srcId="{508D7997-C6FE-47B6-956C-62D7F019C720}" destId="{AA5FE498-44A3-4EB9-80DD-8F8D93DBCAFA}" srcOrd="2" destOrd="0" presId="urn:microsoft.com/office/officeart/2005/8/layout/radial6"/>
    <dgm:cxn modelId="{4D1A9148-53D0-420B-89D7-44B072CBF7B7}" type="presParOf" srcId="{508D7997-C6FE-47B6-956C-62D7F019C720}" destId="{E282E323-B800-4038-A59D-A204CDC1F0BE}" srcOrd="3" destOrd="0" presId="urn:microsoft.com/office/officeart/2005/8/layout/radial6"/>
    <dgm:cxn modelId="{0311C57B-CA10-426F-AD33-FA967349006D}" type="presParOf" srcId="{508D7997-C6FE-47B6-956C-62D7F019C720}" destId="{3CFF73F7-0379-42F3-9CFC-4D91CDB522FA}" srcOrd="4" destOrd="0" presId="urn:microsoft.com/office/officeart/2005/8/layout/radial6"/>
    <dgm:cxn modelId="{81D0E1FA-2691-48FE-AC84-0BC1D46A0404}" type="presParOf" srcId="{508D7997-C6FE-47B6-956C-62D7F019C720}" destId="{69B0CC99-F6B0-49D4-81BA-7302A05AE005}" srcOrd="5" destOrd="0" presId="urn:microsoft.com/office/officeart/2005/8/layout/radial6"/>
    <dgm:cxn modelId="{DF2BB2A7-D322-4B0A-8BCB-F8E9CDF6DC1A}" type="presParOf" srcId="{508D7997-C6FE-47B6-956C-62D7F019C720}" destId="{F1DFCBAE-15BA-41C4-BA9E-35CCDF7EA0DB}" srcOrd="6" destOrd="0" presId="urn:microsoft.com/office/officeart/2005/8/layout/radial6"/>
    <dgm:cxn modelId="{1AB39E21-9BFE-4091-B259-942A7FC1FC5B}" type="presParOf" srcId="{508D7997-C6FE-47B6-956C-62D7F019C720}" destId="{3CAF91BE-C725-4003-A30A-18A58EAEAEFC}" srcOrd="7" destOrd="0" presId="urn:microsoft.com/office/officeart/2005/8/layout/radial6"/>
    <dgm:cxn modelId="{2355504E-BDD6-48A6-AD73-38F9DC4328B9}" type="presParOf" srcId="{508D7997-C6FE-47B6-956C-62D7F019C720}" destId="{999999EB-16F8-4551-BAA6-386E5F2A2399}" srcOrd="8" destOrd="0" presId="urn:microsoft.com/office/officeart/2005/8/layout/radial6"/>
    <dgm:cxn modelId="{13109BEB-F991-4895-AE05-B1C3BA1FCC3A}" type="presParOf" srcId="{508D7997-C6FE-47B6-956C-62D7F019C720}" destId="{F94817D6-9455-4E3F-9B1A-45DD248FD245}" srcOrd="9" destOrd="0" presId="urn:microsoft.com/office/officeart/2005/8/layout/radial6"/>
    <dgm:cxn modelId="{0E9A55E9-DC1D-4BAA-AB1B-C7A9AD08007D}" type="presParOf" srcId="{508D7997-C6FE-47B6-956C-62D7F019C720}" destId="{4605FB14-D1F1-40B7-BBA8-8C7BF2B9D68D}" srcOrd="10" destOrd="0" presId="urn:microsoft.com/office/officeart/2005/8/layout/radial6"/>
    <dgm:cxn modelId="{406211BA-857C-4176-8C5C-D2A47BB864CD}" type="presParOf" srcId="{508D7997-C6FE-47B6-956C-62D7F019C720}" destId="{3E3E5474-F6F5-4528-8B8E-3E1413D15C41}" srcOrd="11" destOrd="0" presId="urn:microsoft.com/office/officeart/2005/8/layout/radial6"/>
    <dgm:cxn modelId="{64D4DC6B-1EA5-47C2-8E0B-3C4DE5E262D8}" type="presParOf" srcId="{508D7997-C6FE-47B6-956C-62D7F019C720}" destId="{31D93C95-24C3-4CA3-862A-C1210BBA4CA2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0F9DE3-6B8A-46F0-A3DD-6534E3ED87ED}" type="doc">
      <dgm:prSet loTypeId="urn:microsoft.com/office/officeart/2005/8/layout/radial3" loCatId="relationship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es-MX"/>
        </a:p>
      </dgm:t>
    </dgm:pt>
    <dgm:pt modelId="{57F16A65-3E64-4135-9D37-964C5694C7CB}">
      <dgm:prSet phldrT="[Texto]"/>
      <dgm:spPr/>
      <dgm:t>
        <a:bodyPr/>
        <a:lstStyle/>
        <a:p>
          <a:pPr algn="ctr"/>
          <a:r>
            <a:rPr lang="es-MX"/>
            <a:t>Finanzas</a:t>
          </a:r>
        </a:p>
      </dgm:t>
    </dgm:pt>
    <dgm:pt modelId="{6D59C125-F67C-410F-AB73-308476ECBBD4}" type="parTrans" cxnId="{023D884D-09DA-42D4-9D69-9DF111ECE467}">
      <dgm:prSet/>
      <dgm:spPr/>
      <dgm:t>
        <a:bodyPr/>
        <a:lstStyle/>
        <a:p>
          <a:pPr algn="ctr"/>
          <a:endParaRPr lang="es-MX"/>
        </a:p>
      </dgm:t>
    </dgm:pt>
    <dgm:pt modelId="{C5360411-3546-4156-BA74-846A7C23B781}" type="sibTrans" cxnId="{023D884D-09DA-42D4-9D69-9DF111ECE467}">
      <dgm:prSet/>
      <dgm:spPr/>
      <dgm:t>
        <a:bodyPr/>
        <a:lstStyle/>
        <a:p>
          <a:pPr algn="ctr"/>
          <a:endParaRPr lang="es-MX"/>
        </a:p>
      </dgm:t>
    </dgm:pt>
    <dgm:pt modelId="{8885D1D1-E2D0-46A2-B4D8-BE6E0B186FA7}">
      <dgm:prSet phldrT="[Texto]"/>
      <dgm:spPr/>
      <dgm:t>
        <a:bodyPr/>
        <a:lstStyle/>
        <a:p>
          <a:pPr algn="ctr"/>
          <a:r>
            <a:rPr lang="es-MX" dirty="0"/>
            <a:t>Matemáticas</a:t>
          </a:r>
        </a:p>
      </dgm:t>
    </dgm:pt>
    <dgm:pt modelId="{1D76AA40-5519-4080-9B98-A4A72C0F196B}" type="parTrans" cxnId="{CC869E4C-8E36-4731-94F2-F6F4973C0308}">
      <dgm:prSet/>
      <dgm:spPr/>
      <dgm:t>
        <a:bodyPr/>
        <a:lstStyle/>
        <a:p>
          <a:pPr algn="ctr"/>
          <a:endParaRPr lang="es-MX"/>
        </a:p>
      </dgm:t>
    </dgm:pt>
    <dgm:pt modelId="{A10CFE61-E592-4FAC-A0AA-2A3EA79A535A}" type="sibTrans" cxnId="{CC869E4C-8E36-4731-94F2-F6F4973C0308}">
      <dgm:prSet/>
      <dgm:spPr/>
      <dgm:t>
        <a:bodyPr/>
        <a:lstStyle/>
        <a:p>
          <a:pPr algn="ctr"/>
          <a:endParaRPr lang="es-MX"/>
        </a:p>
      </dgm:t>
    </dgm:pt>
    <dgm:pt modelId="{162B6855-61C6-46F0-98E9-25B52A05E54D}">
      <dgm:prSet phldrT="[Texto]" custT="1"/>
      <dgm:spPr/>
      <dgm:t>
        <a:bodyPr/>
        <a:lstStyle/>
        <a:p>
          <a:pPr algn="ctr"/>
          <a:r>
            <a:rPr lang="es-MX" sz="1300" dirty="0"/>
            <a:t>Administración</a:t>
          </a:r>
        </a:p>
      </dgm:t>
    </dgm:pt>
    <dgm:pt modelId="{5C01B70E-B66F-4B3C-8199-BF17C12A0AD3}" type="parTrans" cxnId="{65E8DE18-E035-4970-A188-F193B9CBC236}">
      <dgm:prSet/>
      <dgm:spPr/>
      <dgm:t>
        <a:bodyPr/>
        <a:lstStyle/>
        <a:p>
          <a:pPr algn="ctr"/>
          <a:endParaRPr lang="es-MX"/>
        </a:p>
      </dgm:t>
    </dgm:pt>
    <dgm:pt modelId="{589DBE33-DFDC-4F0E-B03F-887299A27616}" type="sibTrans" cxnId="{65E8DE18-E035-4970-A188-F193B9CBC236}">
      <dgm:prSet/>
      <dgm:spPr/>
      <dgm:t>
        <a:bodyPr/>
        <a:lstStyle/>
        <a:p>
          <a:pPr algn="ctr"/>
          <a:endParaRPr lang="es-MX"/>
        </a:p>
      </dgm:t>
    </dgm:pt>
    <dgm:pt modelId="{4F1A6BDA-890E-4CC0-A763-E0B481070DB7}">
      <dgm:prSet phldrT="[Texto]" custT="1"/>
      <dgm:spPr/>
      <dgm:t>
        <a:bodyPr/>
        <a:lstStyle/>
        <a:p>
          <a:pPr algn="ctr"/>
          <a:r>
            <a:rPr lang="es-MX" sz="1400" dirty="0"/>
            <a:t>Economía</a:t>
          </a:r>
        </a:p>
      </dgm:t>
    </dgm:pt>
    <dgm:pt modelId="{0687E0AC-3D17-4505-B02A-41B75DEE6FFE}" type="parTrans" cxnId="{D4BC14C8-E10C-41CB-9746-D5F3529EB823}">
      <dgm:prSet/>
      <dgm:spPr/>
      <dgm:t>
        <a:bodyPr/>
        <a:lstStyle/>
        <a:p>
          <a:pPr algn="ctr"/>
          <a:endParaRPr lang="es-MX"/>
        </a:p>
      </dgm:t>
    </dgm:pt>
    <dgm:pt modelId="{66CC87EA-5731-442E-9B2D-E24C67157E54}" type="sibTrans" cxnId="{D4BC14C8-E10C-41CB-9746-D5F3529EB823}">
      <dgm:prSet/>
      <dgm:spPr/>
      <dgm:t>
        <a:bodyPr/>
        <a:lstStyle/>
        <a:p>
          <a:pPr algn="ctr"/>
          <a:endParaRPr lang="es-MX"/>
        </a:p>
      </dgm:t>
    </dgm:pt>
    <dgm:pt modelId="{6DB7FE0C-D5A6-47BC-A9D0-EE0B7B90A9A7}">
      <dgm:prSet phldrT="[Texto]" custT="1"/>
      <dgm:spPr/>
      <dgm:t>
        <a:bodyPr/>
        <a:lstStyle/>
        <a:p>
          <a:pPr algn="ctr"/>
          <a:r>
            <a:rPr lang="es-MX" sz="1400" dirty="0"/>
            <a:t>Contabilidad</a:t>
          </a:r>
        </a:p>
      </dgm:t>
    </dgm:pt>
    <dgm:pt modelId="{1D0A8E35-11E9-42DD-9A7A-0899784E6AFE}" type="parTrans" cxnId="{F3552F02-F117-425E-9249-806AD277A61C}">
      <dgm:prSet/>
      <dgm:spPr/>
      <dgm:t>
        <a:bodyPr/>
        <a:lstStyle/>
        <a:p>
          <a:pPr algn="ctr"/>
          <a:endParaRPr lang="es-MX"/>
        </a:p>
      </dgm:t>
    </dgm:pt>
    <dgm:pt modelId="{505B2460-9628-4E9D-A709-C0728CF32F34}" type="sibTrans" cxnId="{F3552F02-F117-425E-9249-806AD277A61C}">
      <dgm:prSet/>
      <dgm:spPr/>
      <dgm:t>
        <a:bodyPr/>
        <a:lstStyle/>
        <a:p>
          <a:pPr algn="ctr"/>
          <a:endParaRPr lang="es-MX"/>
        </a:p>
      </dgm:t>
    </dgm:pt>
    <dgm:pt modelId="{62CA7ABF-C83A-4D43-B48C-FD4D40B6813D}">
      <dgm:prSet phldrT="[Texto]"/>
      <dgm:spPr/>
      <dgm:t>
        <a:bodyPr/>
        <a:lstStyle/>
        <a:p>
          <a:pPr algn="ctr"/>
          <a:endParaRPr lang="es-MX"/>
        </a:p>
      </dgm:t>
    </dgm:pt>
    <dgm:pt modelId="{8D4DEEFF-6BE1-4274-804A-E069A03ED398}" type="parTrans" cxnId="{776740DE-CD4F-4ACB-9956-6D379DE3B0DF}">
      <dgm:prSet/>
      <dgm:spPr/>
      <dgm:t>
        <a:bodyPr/>
        <a:lstStyle/>
        <a:p>
          <a:pPr algn="ctr"/>
          <a:endParaRPr lang="es-MX"/>
        </a:p>
      </dgm:t>
    </dgm:pt>
    <dgm:pt modelId="{3A8C78F5-13D5-4CE2-A346-1F4C18AF10F4}" type="sibTrans" cxnId="{776740DE-CD4F-4ACB-9956-6D379DE3B0DF}">
      <dgm:prSet/>
      <dgm:spPr/>
      <dgm:t>
        <a:bodyPr/>
        <a:lstStyle/>
        <a:p>
          <a:pPr algn="ctr"/>
          <a:endParaRPr lang="es-MX"/>
        </a:p>
      </dgm:t>
    </dgm:pt>
    <dgm:pt modelId="{31094E13-F946-4283-AB77-318665D37D8C}">
      <dgm:prSet phldrT="[Texto]"/>
      <dgm:spPr/>
      <dgm:t>
        <a:bodyPr/>
        <a:lstStyle/>
        <a:p>
          <a:pPr algn="ctr"/>
          <a:r>
            <a:rPr lang="es-MX" dirty="0"/>
            <a:t>Derecho</a:t>
          </a:r>
        </a:p>
      </dgm:t>
    </dgm:pt>
    <dgm:pt modelId="{828C42C6-F7BE-4655-9FB4-12C2D1EB66EC}" type="parTrans" cxnId="{B82F5B00-2BBD-4BC9-B263-2719A79106DF}">
      <dgm:prSet/>
      <dgm:spPr/>
      <dgm:t>
        <a:bodyPr/>
        <a:lstStyle/>
        <a:p>
          <a:pPr algn="ctr"/>
          <a:endParaRPr lang="es-MX"/>
        </a:p>
      </dgm:t>
    </dgm:pt>
    <dgm:pt modelId="{A38D6D0C-612F-4D69-91DC-30255D7C1760}" type="sibTrans" cxnId="{B82F5B00-2BBD-4BC9-B263-2719A79106DF}">
      <dgm:prSet/>
      <dgm:spPr/>
      <dgm:t>
        <a:bodyPr/>
        <a:lstStyle/>
        <a:p>
          <a:pPr algn="ctr"/>
          <a:endParaRPr lang="es-MX"/>
        </a:p>
      </dgm:t>
    </dgm:pt>
    <dgm:pt modelId="{779AE4D5-41DA-4160-B51D-C114C4F02FF3}" type="pres">
      <dgm:prSet presAssocID="{E50F9DE3-6B8A-46F0-A3DD-6534E3ED87E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03B7CD6-D3EF-4786-8754-FE7E6945406E}" type="pres">
      <dgm:prSet presAssocID="{E50F9DE3-6B8A-46F0-A3DD-6534E3ED87ED}" presName="radial" presStyleCnt="0">
        <dgm:presLayoutVars>
          <dgm:animLvl val="ctr"/>
        </dgm:presLayoutVars>
      </dgm:prSet>
      <dgm:spPr/>
    </dgm:pt>
    <dgm:pt modelId="{BDEDF0D2-C45B-4D92-9EF1-849E42418F97}" type="pres">
      <dgm:prSet presAssocID="{57F16A65-3E64-4135-9D37-964C5694C7CB}" presName="centerShape" presStyleLbl="vennNode1" presStyleIdx="0" presStyleCnt="6"/>
      <dgm:spPr/>
      <dgm:t>
        <a:bodyPr/>
        <a:lstStyle/>
        <a:p>
          <a:endParaRPr lang="es-MX"/>
        </a:p>
      </dgm:t>
    </dgm:pt>
    <dgm:pt modelId="{7444E73F-5B8D-4087-BD49-2D2BA30B0EDE}" type="pres">
      <dgm:prSet presAssocID="{8885D1D1-E2D0-46A2-B4D8-BE6E0B186FA7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BDB706-3BB5-4ABC-B913-782FC527F8F6}" type="pres">
      <dgm:prSet presAssocID="{162B6855-61C6-46F0-98E9-25B52A05E54D}" presName="node" presStyleLbl="vennNode1" presStyleIdx="2" presStyleCnt="6" custScaleX="10958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EFFF6A-F9FC-4FE9-BD75-47A314BBDDA6}" type="pres">
      <dgm:prSet presAssocID="{4F1A6BDA-890E-4CC0-A763-E0B481070DB7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9C424F-2184-4B0B-B9A0-14E1C2780DE9}" type="pres">
      <dgm:prSet presAssocID="{6DB7FE0C-D5A6-47BC-A9D0-EE0B7B90A9A7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FE053A-0419-4293-8F50-5DE3AE7EA743}" type="pres">
      <dgm:prSet presAssocID="{31094E13-F946-4283-AB77-318665D37D8C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5E8DE18-E035-4970-A188-F193B9CBC236}" srcId="{57F16A65-3E64-4135-9D37-964C5694C7CB}" destId="{162B6855-61C6-46F0-98E9-25B52A05E54D}" srcOrd="1" destOrd="0" parTransId="{5C01B70E-B66F-4B3C-8199-BF17C12A0AD3}" sibTransId="{589DBE33-DFDC-4F0E-B03F-887299A27616}"/>
    <dgm:cxn modelId="{7B6D2DA8-5F8D-47FA-8CA9-8463D4E6837E}" type="presOf" srcId="{31094E13-F946-4283-AB77-318665D37D8C}" destId="{0BFE053A-0419-4293-8F50-5DE3AE7EA743}" srcOrd="0" destOrd="0" presId="urn:microsoft.com/office/officeart/2005/8/layout/radial3"/>
    <dgm:cxn modelId="{23B1CAF4-4A49-4C5D-8861-9724073B6166}" type="presOf" srcId="{4F1A6BDA-890E-4CC0-A763-E0B481070DB7}" destId="{F0EFFF6A-F9FC-4FE9-BD75-47A314BBDDA6}" srcOrd="0" destOrd="0" presId="urn:microsoft.com/office/officeart/2005/8/layout/radial3"/>
    <dgm:cxn modelId="{446C3ECD-128F-48D2-9EE7-A4D58428D93C}" type="presOf" srcId="{57F16A65-3E64-4135-9D37-964C5694C7CB}" destId="{BDEDF0D2-C45B-4D92-9EF1-849E42418F97}" srcOrd="0" destOrd="0" presId="urn:microsoft.com/office/officeart/2005/8/layout/radial3"/>
    <dgm:cxn modelId="{1E0D2873-42BC-4420-8D22-08495BBFBAFA}" type="presOf" srcId="{8885D1D1-E2D0-46A2-B4D8-BE6E0B186FA7}" destId="{7444E73F-5B8D-4087-BD49-2D2BA30B0EDE}" srcOrd="0" destOrd="0" presId="urn:microsoft.com/office/officeart/2005/8/layout/radial3"/>
    <dgm:cxn modelId="{F3552F02-F117-425E-9249-806AD277A61C}" srcId="{57F16A65-3E64-4135-9D37-964C5694C7CB}" destId="{6DB7FE0C-D5A6-47BC-A9D0-EE0B7B90A9A7}" srcOrd="3" destOrd="0" parTransId="{1D0A8E35-11E9-42DD-9A7A-0899784E6AFE}" sibTransId="{505B2460-9628-4E9D-A709-C0728CF32F34}"/>
    <dgm:cxn modelId="{91622AE9-6273-4D09-A0B9-7B85F73C2F25}" type="presOf" srcId="{162B6855-61C6-46F0-98E9-25B52A05E54D}" destId="{B8BDB706-3BB5-4ABC-B913-782FC527F8F6}" srcOrd="0" destOrd="0" presId="urn:microsoft.com/office/officeart/2005/8/layout/radial3"/>
    <dgm:cxn modelId="{776740DE-CD4F-4ACB-9956-6D379DE3B0DF}" srcId="{E50F9DE3-6B8A-46F0-A3DD-6534E3ED87ED}" destId="{62CA7ABF-C83A-4D43-B48C-FD4D40B6813D}" srcOrd="1" destOrd="0" parTransId="{8D4DEEFF-6BE1-4274-804A-E069A03ED398}" sibTransId="{3A8C78F5-13D5-4CE2-A346-1F4C18AF10F4}"/>
    <dgm:cxn modelId="{023D884D-09DA-42D4-9D69-9DF111ECE467}" srcId="{E50F9DE3-6B8A-46F0-A3DD-6534E3ED87ED}" destId="{57F16A65-3E64-4135-9D37-964C5694C7CB}" srcOrd="0" destOrd="0" parTransId="{6D59C125-F67C-410F-AB73-308476ECBBD4}" sibTransId="{C5360411-3546-4156-BA74-846A7C23B781}"/>
    <dgm:cxn modelId="{D4BC14C8-E10C-41CB-9746-D5F3529EB823}" srcId="{57F16A65-3E64-4135-9D37-964C5694C7CB}" destId="{4F1A6BDA-890E-4CC0-A763-E0B481070DB7}" srcOrd="2" destOrd="0" parTransId="{0687E0AC-3D17-4505-B02A-41B75DEE6FFE}" sibTransId="{66CC87EA-5731-442E-9B2D-E24C67157E54}"/>
    <dgm:cxn modelId="{50DE7AF6-C7FE-458F-8B96-D5C69969E508}" type="presOf" srcId="{6DB7FE0C-D5A6-47BC-A9D0-EE0B7B90A9A7}" destId="{159C424F-2184-4B0B-B9A0-14E1C2780DE9}" srcOrd="0" destOrd="0" presId="urn:microsoft.com/office/officeart/2005/8/layout/radial3"/>
    <dgm:cxn modelId="{B82F5B00-2BBD-4BC9-B263-2719A79106DF}" srcId="{57F16A65-3E64-4135-9D37-964C5694C7CB}" destId="{31094E13-F946-4283-AB77-318665D37D8C}" srcOrd="4" destOrd="0" parTransId="{828C42C6-F7BE-4655-9FB4-12C2D1EB66EC}" sibTransId="{A38D6D0C-612F-4D69-91DC-30255D7C1760}"/>
    <dgm:cxn modelId="{CC869E4C-8E36-4731-94F2-F6F4973C0308}" srcId="{57F16A65-3E64-4135-9D37-964C5694C7CB}" destId="{8885D1D1-E2D0-46A2-B4D8-BE6E0B186FA7}" srcOrd="0" destOrd="0" parTransId="{1D76AA40-5519-4080-9B98-A4A72C0F196B}" sibTransId="{A10CFE61-E592-4FAC-A0AA-2A3EA79A535A}"/>
    <dgm:cxn modelId="{131562DB-BD1C-40EB-B24D-915D3EA60277}" type="presOf" srcId="{E50F9DE3-6B8A-46F0-A3DD-6534E3ED87ED}" destId="{779AE4D5-41DA-4160-B51D-C114C4F02FF3}" srcOrd="0" destOrd="0" presId="urn:microsoft.com/office/officeart/2005/8/layout/radial3"/>
    <dgm:cxn modelId="{5F1D2FF6-4C9C-450A-B40B-8FEEB2AB01C8}" type="presParOf" srcId="{779AE4D5-41DA-4160-B51D-C114C4F02FF3}" destId="{B03B7CD6-D3EF-4786-8754-FE7E6945406E}" srcOrd="0" destOrd="0" presId="urn:microsoft.com/office/officeart/2005/8/layout/radial3"/>
    <dgm:cxn modelId="{E2FC4A04-201D-4D7D-A73C-4793FA017A95}" type="presParOf" srcId="{B03B7CD6-D3EF-4786-8754-FE7E6945406E}" destId="{BDEDF0D2-C45B-4D92-9EF1-849E42418F97}" srcOrd="0" destOrd="0" presId="urn:microsoft.com/office/officeart/2005/8/layout/radial3"/>
    <dgm:cxn modelId="{B7B01673-B8C5-4B98-90A6-B4279BE2D147}" type="presParOf" srcId="{B03B7CD6-D3EF-4786-8754-FE7E6945406E}" destId="{7444E73F-5B8D-4087-BD49-2D2BA30B0EDE}" srcOrd="1" destOrd="0" presId="urn:microsoft.com/office/officeart/2005/8/layout/radial3"/>
    <dgm:cxn modelId="{9773CEFE-0787-424A-BFBD-49D89F6D023D}" type="presParOf" srcId="{B03B7CD6-D3EF-4786-8754-FE7E6945406E}" destId="{B8BDB706-3BB5-4ABC-B913-782FC527F8F6}" srcOrd="2" destOrd="0" presId="urn:microsoft.com/office/officeart/2005/8/layout/radial3"/>
    <dgm:cxn modelId="{896E96F4-FD7D-4116-B8E2-C3B3FDDE5BD1}" type="presParOf" srcId="{B03B7CD6-D3EF-4786-8754-FE7E6945406E}" destId="{F0EFFF6A-F9FC-4FE9-BD75-47A314BBDDA6}" srcOrd="3" destOrd="0" presId="urn:microsoft.com/office/officeart/2005/8/layout/radial3"/>
    <dgm:cxn modelId="{0439BE22-D188-4A93-9451-1430B11726DC}" type="presParOf" srcId="{B03B7CD6-D3EF-4786-8754-FE7E6945406E}" destId="{159C424F-2184-4B0B-B9A0-14E1C2780DE9}" srcOrd="4" destOrd="0" presId="urn:microsoft.com/office/officeart/2005/8/layout/radial3"/>
    <dgm:cxn modelId="{DAD35FE3-230D-4652-9D0C-0E3AF99C6CD0}" type="presParOf" srcId="{B03B7CD6-D3EF-4786-8754-FE7E6945406E}" destId="{0BFE053A-0419-4293-8F50-5DE3AE7EA743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FE9C19-2ED7-4B99-9F1A-5CD682BD990B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B4184703-C454-4766-B7F3-35FC78ABA6C4}">
      <dgm:prSet phldrT="[Texto]"/>
      <dgm:spPr/>
      <dgm:t>
        <a:bodyPr/>
        <a:lstStyle/>
        <a:p>
          <a:r>
            <a:rPr lang="es-MX" dirty="0" smtClean="0"/>
            <a:t>Planeación de recursos económicos </a:t>
          </a:r>
          <a:endParaRPr lang="es-MX" dirty="0"/>
        </a:p>
      </dgm:t>
    </dgm:pt>
    <dgm:pt modelId="{DF3466C7-0AB2-4F09-A1CA-3B80196C8C45}" type="parTrans" cxnId="{AC0E31CF-01A3-415F-97A9-AECA3349CBD2}">
      <dgm:prSet/>
      <dgm:spPr/>
      <dgm:t>
        <a:bodyPr/>
        <a:lstStyle/>
        <a:p>
          <a:endParaRPr lang="es-MX"/>
        </a:p>
      </dgm:t>
    </dgm:pt>
    <dgm:pt modelId="{4719FD48-93CD-4C17-BC14-2238FCB8FD07}" type="sibTrans" cxnId="{AC0E31CF-01A3-415F-97A9-AECA3349CBD2}">
      <dgm:prSet/>
      <dgm:spPr/>
      <dgm:t>
        <a:bodyPr/>
        <a:lstStyle/>
        <a:p>
          <a:endParaRPr lang="es-MX"/>
        </a:p>
      </dgm:t>
    </dgm:pt>
    <dgm:pt modelId="{7BAAE6BF-7240-4DC0-81CB-92D86BC47EBB}">
      <dgm:prSet phldrT="[Texto]"/>
      <dgm:spPr/>
      <dgm:t>
        <a:bodyPr/>
        <a:lstStyle/>
        <a:p>
          <a:r>
            <a:rPr lang="es-MX" dirty="0" smtClean="0"/>
            <a:t>Disminuir riesgos e incremento el valor de la organización</a:t>
          </a:r>
          <a:endParaRPr lang="es-MX" dirty="0"/>
        </a:p>
      </dgm:t>
    </dgm:pt>
    <dgm:pt modelId="{A62B14B2-3562-4B3C-AD0B-EBA7BCBA32E8}" type="parTrans" cxnId="{97DC0693-F133-4CC0-940B-EF6867E06237}">
      <dgm:prSet/>
      <dgm:spPr/>
      <dgm:t>
        <a:bodyPr/>
        <a:lstStyle/>
        <a:p>
          <a:endParaRPr lang="es-MX"/>
        </a:p>
      </dgm:t>
    </dgm:pt>
    <dgm:pt modelId="{9B6E8789-48C0-4FAE-AC13-E92F49C9EB03}" type="sibTrans" cxnId="{97DC0693-F133-4CC0-940B-EF6867E06237}">
      <dgm:prSet/>
      <dgm:spPr/>
      <dgm:t>
        <a:bodyPr/>
        <a:lstStyle/>
        <a:p>
          <a:endParaRPr lang="es-MX"/>
        </a:p>
      </dgm:t>
    </dgm:pt>
    <dgm:pt modelId="{2109CA0B-8A4A-4452-B018-BD2D0B5F2B76}">
      <dgm:prSet phldrT="[Texto]"/>
      <dgm:spPr/>
      <dgm:t>
        <a:bodyPr/>
        <a:lstStyle/>
        <a:p>
          <a:r>
            <a:rPr lang="es-MX" dirty="0" smtClean="0"/>
            <a:t>Fuentes de dinero</a:t>
          </a:r>
          <a:endParaRPr lang="es-MX" dirty="0"/>
        </a:p>
      </dgm:t>
    </dgm:pt>
    <dgm:pt modelId="{1FC95560-C727-4001-A8DD-4445C3DA73D7}" type="parTrans" cxnId="{947F0EBE-19D9-4D16-A597-2AA165908E1B}">
      <dgm:prSet/>
      <dgm:spPr/>
      <dgm:t>
        <a:bodyPr/>
        <a:lstStyle/>
        <a:p>
          <a:endParaRPr lang="es-MX"/>
        </a:p>
      </dgm:t>
    </dgm:pt>
    <dgm:pt modelId="{78456C53-8223-4863-A061-B3CD8F331F80}" type="sibTrans" cxnId="{947F0EBE-19D9-4D16-A597-2AA165908E1B}">
      <dgm:prSet/>
      <dgm:spPr/>
      <dgm:t>
        <a:bodyPr/>
        <a:lstStyle/>
        <a:p>
          <a:endParaRPr lang="es-MX"/>
        </a:p>
      </dgm:t>
    </dgm:pt>
    <dgm:pt modelId="{5B3AEBDC-D741-4424-A1B4-DF9E75437767}">
      <dgm:prSet phldrT="[Texto]"/>
      <dgm:spPr/>
      <dgm:t>
        <a:bodyPr/>
        <a:lstStyle/>
        <a:p>
          <a:r>
            <a:rPr lang="es-MX" dirty="0" smtClean="0"/>
            <a:t>Recursos de forma óptima</a:t>
          </a:r>
          <a:endParaRPr lang="es-MX" dirty="0"/>
        </a:p>
      </dgm:t>
    </dgm:pt>
    <dgm:pt modelId="{C752A991-00A0-4EBB-8D75-B15987A05E46}" type="parTrans" cxnId="{97A44C8F-EED2-4C9B-A0B6-F8A676FE1284}">
      <dgm:prSet/>
      <dgm:spPr/>
      <dgm:t>
        <a:bodyPr/>
        <a:lstStyle/>
        <a:p>
          <a:endParaRPr lang="es-MX"/>
        </a:p>
      </dgm:t>
    </dgm:pt>
    <dgm:pt modelId="{8578A2E1-85F8-4E4C-B666-3119A8F3A8C3}" type="sibTrans" cxnId="{97A44C8F-EED2-4C9B-A0B6-F8A676FE1284}">
      <dgm:prSet/>
      <dgm:spPr/>
      <dgm:t>
        <a:bodyPr/>
        <a:lstStyle/>
        <a:p>
          <a:endParaRPr lang="es-MX"/>
        </a:p>
      </dgm:t>
    </dgm:pt>
    <dgm:pt modelId="{9B1DE38E-2ED9-45DF-9E26-0037E8D1CA80}">
      <dgm:prSet phldrT="[Texto]"/>
      <dgm:spPr/>
      <dgm:t>
        <a:bodyPr/>
        <a:lstStyle/>
        <a:p>
          <a:r>
            <a:rPr lang="es-MX" dirty="0" smtClean="0"/>
            <a:t>Compromisos económicos a corto, mediano y largo plazo</a:t>
          </a:r>
          <a:endParaRPr lang="es-MX" dirty="0"/>
        </a:p>
      </dgm:t>
    </dgm:pt>
    <dgm:pt modelId="{DBD3BBD7-2DA0-41A0-8E3D-1E60108AD9A3}" type="parTrans" cxnId="{5381A16F-BD95-4F1A-BAEE-91D20F1CF3FC}">
      <dgm:prSet/>
      <dgm:spPr/>
      <dgm:t>
        <a:bodyPr/>
        <a:lstStyle/>
        <a:p>
          <a:endParaRPr lang="es-MX"/>
        </a:p>
      </dgm:t>
    </dgm:pt>
    <dgm:pt modelId="{0535E1A4-5C24-4D94-B77A-97E97974D59D}" type="sibTrans" cxnId="{5381A16F-BD95-4F1A-BAEE-91D20F1CF3FC}">
      <dgm:prSet/>
      <dgm:spPr/>
      <dgm:t>
        <a:bodyPr/>
        <a:lstStyle/>
        <a:p>
          <a:endParaRPr lang="es-MX"/>
        </a:p>
      </dgm:t>
    </dgm:pt>
    <dgm:pt modelId="{FA509962-6171-4082-B046-DD7FAB25EC8A}" type="pres">
      <dgm:prSet presAssocID="{C0FE9C19-2ED7-4B99-9F1A-5CD682BD990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C94D43D-BC48-4624-8204-B8D4845FE9BB}" type="pres">
      <dgm:prSet presAssocID="{B4184703-C454-4766-B7F3-35FC78ABA6C4}" presName="centerShape" presStyleLbl="node0" presStyleIdx="0" presStyleCnt="1"/>
      <dgm:spPr/>
      <dgm:t>
        <a:bodyPr/>
        <a:lstStyle/>
        <a:p>
          <a:endParaRPr lang="es-MX"/>
        </a:p>
      </dgm:t>
    </dgm:pt>
    <dgm:pt modelId="{A1A4ED93-9939-4B3F-8B81-DCAC4B0F86B5}" type="pres">
      <dgm:prSet presAssocID="{7BAAE6BF-7240-4DC0-81CB-92D86BC47EB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C32E3A-51EF-48DF-B0C6-C82E25A19BA6}" type="pres">
      <dgm:prSet presAssocID="{7BAAE6BF-7240-4DC0-81CB-92D86BC47EBB}" presName="dummy" presStyleCnt="0"/>
      <dgm:spPr/>
    </dgm:pt>
    <dgm:pt modelId="{1CB80A9E-41B0-4FD1-AD12-B6E23501C5BA}" type="pres">
      <dgm:prSet presAssocID="{9B6E8789-48C0-4FAE-AC13-E92F49C9EB03}" presName="sibTrans" presStyleLbl="sibTrans2D1" presStyleIdx="0" presStyleCnt="4"/>
      <dgm:spPr/>
      <dgm:t>
        <a:bodyPr/>
        <a:lstStyle/>
        <a:p>
          <a:endParaRPr lang="es-MX"/>
        </a:p>
      </dgm:t>
    </dgm:pt>
    <dgm:pt modelId="{B967BF2B-9F8D-4A29-BF06-5C09426EB7CA}" type="pres">
      <dgm:prSet presAssocID="{2109CA0B-8A4A-4452-B018-BD2D0B5F2B7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CC5EFF-6D4E-4F08-9854-1C3AFEDB41AC}" type="pres">
      <dgm:prSet presAssocID="{2109CA0B-8A4A-4452-B018-BD2D0B5F2B76}" presName="dummy" presStyleCnt="0"/>
      <dgm:spPr/>
    </dgm:pt>
    <dgm:pt modelId="{82C850A5-3288-41AE-B22E-7085FF4BA96A}" type="pres">
      <dgm:prSet presAssocID="{78456C53-8223-4863-A061-B3CD8F331F80}" presName="sibTrans" presStyleLbl="sibTrans2D1" presStyleIdx="1" presStyleCnt="4"/>
      <dgm:spPr/>
      <dgm:t>
        <a:bodyPr/>
        <a:lstStyle/>
        <a:p>
          <a:endParaRPr lang="es-MX"/>
        </a:p>
      </dgm:t>
    </dgm:pt>
    <dgm:pt modelId="{4B7DD1BE-649D-4C37-9E62-BDD22AB17C4C}" type="pres">
      <dgm:prSet presAssocID="{5B3AEBDC-D741-4424-A1B4-DF9E7543776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A1DD5C-58F8-4576-AE01-CA01FB61ACBD}" type="pres">
      <dgm:prSet presAssocID="{5B3AEBDC-D741-4424-A1B4-DF9E75437767}" presName="dummy" presStyleCnt="0"/>
      <dgm:spPr/>
    </dgm:pt>
    <dgm:pt modelId="{AEFF5152-AE12-40A5-8302-F70753F45D87}" type="pres">
      <dgm:prSet presAssocID="{8578A2E1-85F8-4E4C-B666-3119A8F3A8C3}" presName="sibTrans" presStyleLbl="sibTrans2D1" presStyleIdx="2" presStyleCnt="4"/>
      <dgm:spPr/>
      <dgm:t>
        <a:bodyPr/>
        <a:lstStyle/>
        <a:p>
          <a:endParaRPr lang="es-MX"/>
        </a:p>
      </dgm:t>
    </dgm:pt>
    <dgm:pt modelId="{D3C5CF9D-1D3E-4062-AA73-A7EBC3D35716}" type="pres">
      <dgm:prSet presAssocID="{9B1DE38E-2ED9-45DF-9E26-0037E8D1CA8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CC07DD-3899-4B46-BF95-4D971DE1E732}" type="pres">
      <dgm:prSet presAssocID="{9B1DE38E-2ED9-45DF-9E26-0037E8D1CA80}" presName="dummy" presStyleCnt="0"/>
      <dgm:spPr/>
    </dgm:pt>
    <dgm:pt modelId="{AD2A874F-48D5-464F-92FE-891A53786470}" type="pres">
      <dgm:prSet presAssocID="{0535E1A4-5C24-4D94-B77A-97E97974D59D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97DC0693-F133-4CC0-940B-EF6867E06237}" srcId="{B4184703-C454-4766-B7F3-35FC78ABA6C4}" destId="{7BAAE6BF-7240-4DC0-81CB-92D86BC47EBB}" srcOrd="0" destOrd="0" parTransId="{A62B14B2-3562-4B3C-AD0B-EBA7BCBA32E8}" sibTransId="{9B6E8789-48C0-4FAE-AC13-E92F49C9EB03}"/>
    <dgm:cxn modelId="{9B1DCA6A-BAC3-42EA-A660-4A1EF70ECDC8}" type="presOf" srcId="{5B3AEBDC-D741-4424-A1B4-DF9E75437767}" destId="{4B7DD1BE-649D-4C37-9E62-BDD22AB17C4C}" srcOrd="0" destOrd="0" presId="urn:microsoft.com/office/officeart/2005/8/layout/radial6"/>
    <dgm:cxn modelId="{6C2F935B-E1DD-4D72-86C0-FBB489EAF434}" type="presOf" srcId="{B4184703-C454-4766-B7F3-35FC78ABA6C4}" destId="{5C94D43D-BC48-4624-8204-B8D4845FE9BB}" srcOrd="0" destOrd="0" presId="urn:microsoft.com/office/officeart/2005/8/layout/radial6"/>
    <dgm:cxn modelId="{40E83CA2-9539-4518-ADA4-EE0D6733E088}" type="presOf" srcId="{7BAAE6BF-7240-4DC0-81CB-92D86BC47EBB}" destId="{A1A4ED93-9939-4B3F-8B81-DCAC4B0F86B5}" srcOrd="0" destOrd="0" presId="urn:microsoft.com/office/officeart/2005/8/layout/radial6"/>
    <dgm:cxn modelId="{1FD984AF-2F2B-44A4-95C0-D3B7EEE7C3A6}" type="presOf" srcId="{9B1DE38E-2ED9-45DF-9E26-0037E8D1CA80}" destId="{D3C5CF9D-1D3E-4062-AA73-A7EBC3D35716}" srcOrd="0" destOrd="0" presId="urn:microsoft.com/office/officeart/2005/8/layout/radial6"/>
    <dgm:cxn modelId="{E8AB52CC-C491-403A-B352-67AA9704D278}" type="presOf" srcId="{2109CA0B-8A4A-4452-B018-BD2D0B5F2B76}" destId="{B967BF2B-9F8D-4A29-BF06-5C09426EB7CA}" srcOrd="0" destOrd="0" presId="urn:microsoft.com/office/officeart/2005/8/layout/radial6"/>
    <dgm:cxn modelId="{AC0E31CF-01A3-415F-97A9-AECA3349CBD2}" srcId="{C0FE9C19-2ED7-4B99-9F1A-5CD682BD990B}" destId="{B4184703-C454-4766-B7F3-35FC78ABA6C4}" srcOrd="0" destOrd="0" parTransId="{DF3466C7-0AB2-4F09-A1CA-3B80196C8C45}" sibTransId="{4719FD48-93CD-4C17-BC14-2238FCB8FD07}"/>
    <dgm:cxn modelId="{71F48258-C62B-4DFB-8915-00574F7CF846}" type="presOf" srcId="{9B6E8789-48C0-4FAE-AC13-E92F49C9EB03}" destId="{1CB80A9E-41B0-4FD1-AD12-B6E23501C5BA}" srcOrd="0" destOrd="0" presId="urn:microsoft.com/office/officeart/2005/8/layout/radial6"/>
    <dgm:cxn modelId="{5381A16F-BD95-4F1A-BAEE-91D20F1CF3FC}" srcId="{B4184703-C454-4766-B7F3-35FC78ABA6C4}" destId="{9B1DE38E-2ED9-45DF-9E26-0037E8D1CA80}" srcOrd="3" destOrd="0" parTransId="{DBD3BBD7-2DA0-41A0-8E3D-1E60108AD9A3}" sibTransId="{0535E1A4-5C24-4D94-B77A-97E97974D59D}"/>
    <dgm:cxn modelId="{B1BD8344-7624-4268-BDFB-83912EBF2FB7}" type="presOf" srcId="{0535E1A4-5C24-4D94-B77A-97E97974D59D}" destId="{AD2A874F-48D5-464F-92FE-891A53786470}" srcOrd="0" destOrd="0" presId="urn:microsoft.com/office/officeart/2005/8/layout/radial6"/>
    <dgm:cxn modelId="{97A44C8F-EED2-4C9B-A0B6-F8A676FE1284}" srcId="{B4184703-C454-4766-B7F3-35FC78ABA6C4}" destId="{5B3AEBDC-D741-4424-A1B4-DF9E75437767}" srcOrd="2" destOrd="0" parTransId="{C752A991-00A0-4EBB-8D75-B15987A05E46}" sibTransId="{8578A2E1-85F8-4E4C-B666-3119A8F3A8C3}"/>
    <dgm:cxn modelId="{9BFB25DF-0A2C-4A5E-B6B0-1DD21DBDC24B}" type="presOf" srcId="{C0FE9C19-2ED7-4B99-9F1A-5CD682BD990B}" destId="{FA509962-6171-4082-B046-DD7FAB25EC8A}" srcOrd="0" destOrd="0" presId="urn:microsoft.com/office/officeart/2005/8/layout/radial6"/>
    <dgm:cxn modelId="{947F0EBE-19D9-4D16-A597-2AA165908E1B}" srcId="{B4184703-C454-4766-B7F3-35FC78ABA6C4}" destId="{2109CA0B-8A4A-4452-B018-BD2D0B5F2B76}" srcOrd="1" destOrd="0" parTransId="{1FC95560-C727-4001-A8DD-4445C3DA73D7}" sibTransId="{78456C53-8223-4863-A061-B3CD8F331F80}"/>
    <dgm:cxn modelId="{C1E950D5-CD47-464D-B667-3366F67A37E8}" type="presOf" srcId="{8578A2E1-85F8-4E4C-B666-3119A8F3A8C3}" destId="{AEFF5152-AE12-40A5-8302-F70753F45D87}" srcOrd="0" destOrd="0" presId="urn:microsoft.com/office/officeart/2005/8/layout/radial6"/>
    <dgm:cxn modelId="{58F27052-0CF0-4168-84B1-BC9DBF147B5D}" type="presOf" srcId="{78456C53-8223-4863-A061-B3CD8F331F80}" destId="{82C850A5-3288-41AE-B22E-7085FF4BA96A}" srcOrd="0" destOrd="0" presId="urn:microsoft.com/office/officeart/2005/8/layout/radial6"/>
    <dgm:cxn modelId="{3CFC4DC0-728D-458D-B9CF-4CAD41B0F244}" type="presParOf" srcId="{FA509962-6171-4082-B046-DD7FAB25EC8A}" destId="{5C94D43D-BC48-4624-8204-B8D4845FE9BB}" srcOrd="0" destOrd="0" presId="urn:microsoft.com/office/officeart/2005/8/layout/radial6"/>
    <dgm:cxn modelId="{24AA1CBC-77A2-44FC-82A1-3C33C4D88109}" type="presParOf" srcId="{FA509962-6171-4082-B046-DD7FAB25EC8A}" destId="{A1A4ED93-9939-4B3F-8B81-DCAC4B0F86B5}" srcOrd="1" destOrd="0" presId="urn:microsoft.com/office/officeart/2005/8/layout/radial6"/>
    <dgm:cxn modelId="{D193BBAD-9735-4918-A1F0-EF8DD76FE91E}" type="presParOf" srcId="{FA509962-6171-4082-B046-DD7FAB25EC8A}" destId="{6EC32E3A-51EF-48DF-B0C6-C82E25A19BA6}" srcOrd="2" destOrd="0" presId="urn:microsoft.com/office/officeart/2005/8/layout/radial6"/>
    <dgm:cxn modelId="{7C3C9AEF-1A40-4D63-AF89-3BE38394712A}" type="presParOf" srcId="{FA509962-6171-4082-B046-DD7FAB25EC8A}" destId="{1CB80A9E-41B0-4FD1-AD12-B6E23501C5BA}" srcOrd="3" destOrd="0" presId="urn:microsoft.com/office/officeart/2005/8/layout/radial6"/>
    <dgm:cxn modelId="{53EAECA4-26E2-43F0-83A1-E5C21FB3FF1D}" type="presParOf" srcId="{FA509962-6171-4082-B046-DD7FAB25EC8A}" destId="{B967BF2B-9F8D-4A29-BF06-5C09426EB7CA}" srcOrd="4" destOrd="0" presId="urn:microsoft.com/office/officeart/2005/8/layout/radial6"/>
    <dgm:cxn modelId="{F58300EB-0BE9-4444-B60D-E2C6E11FC80C}" type="presParOf" srcId="{FA509962-6171-4082-B046-DD7FAB25EC8A}" destId="{93CC5EFF-6D4E-4F08-9854-1C3AFEDB41AC}" srcOrd="5" destOrd="0" presId="urn:microsoft.com/office/officeart/2005/8/layout/radial6"/>
    <dgm:cxn modelId="{46B5C328-7E41-4C2D-BE10-6BF995615B91}" type="presParOf" srcId="{FA509962-6171-4082-B046-DD7FAB25EC8A}" destId="{82C850A5-3288-41AE-B22E-7085FF4BA96A}" srcOrd="6" destOrd="0" presId="urn:microsoft.com/office/officeart/2005/8/layout/radial6"/>
    <dgm:cxn modelId="{DBD0871C-227C-447F-BAB5-1A5F77FFE3C5}" type="presParOf" srcId="{FA509962-6171-4082-B046-DD7FAB25EC8A}" destId="{4B7DD1BE-649D-4C37-9E62-BDD22AB17C4C}" srcOrd="7" destOrd="0" presId="urn:microsoft.com/office/officeart/2005/8/layout/radial6"/>
    <dgm:cxn modelId="{FCBEB185-0D1D-42E4-9562-D86559D9757F}" type="presParOf" srcId="{FA509962-6171-4082-B046-DD7FAB25EC8A}" destId="{93A1DD5C-58F8-4576-AE01-CA01FB61ACBD}" srcOrd="8" destOrd="0" presId="urn:microsoft.com/office/officeart/2005/8/layout/radial6"/>
    <dgm:cxn modelId="{7CBC114B-DCF6-44C5-8C8C-D046F76962B7}" type="presParOf" srcId="{FA509962-6171-4082-B046-DD7FAB25EC8A}" destId="{AEFF5152-AE12-40A5-8302-F70753F45D87}" srcOrd="9" destOrd="0" presId="urn:microsoft.com/office/officeart/2005/8/layout/radial6"/>
    <dgm:cxn modelId="{46E0B460-E6FC-4765-8A0D-4EA6F49368F6}" type="presParOf" srcId="{FA509962-6171-4082-B046-DD7FAB25EC8A}" destId="{D3C5CF9D-1D3E-4062-AA73-A7EBC3D35716}" srcOrd="10" destOrd="0" presId="urn:microsoft.com/office/officeart/2005/8/layout/radial6"/>
    <dgm:cxn modelId="{A1E0DA09-F8FD-48E2-AF0C-076584FC9750}" type="presParOf" srcId="{FA509962-6171-4082-B046-DD7FAB25EC8A}" destId="{07CC07DD-3899-4B46-BF95-4D971DE1E732}" srcOrd="11" destOrd="0" presId="urn:microsoft.com/office/officeart/2005/8/layout/radial6"/>
    <dgm:cxn modelId="{D09C0DA6-E011-4FA1-B1FD-4CA5A5EDC3E4}" type="presParOf" srcId="{FA509962-6171-4082-B046-DD7FAB25EC8A}" destId="{AD2A874F-48D5-464F-92FE-891A53786470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BD680A-8828-4FE6-AF4F-67EEE32F3C96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3A5D7A0-993A-420C-A622-5F75539837E1}">
      <dgm:prSet phldrT="[Texto]"/>
      <dgm:spPr/>
      <dgm:t>
        <a:bodyPr/>
        <a:lstStyle/>
        <a:p>
          <a:r>
            <a:rPr lang="es-MX" dirty="0" smtClean="0"/>
            <a:t>Según Ortega A. (2002)</a:t>
          </a:r>
          <a:endParaRPr lang="es-MX" dirty="0"/>
        </a:p>
      </dgm:t>
    </dgm:pt>
    <dgm:pt modelId="{4D289277-BE50-48E0-AC07-A494A0B6BC2B}" type="parTrans" cxnId="{8D37241C-F38F-42DC-ABDC-9430BDEDCC87}">
      <dgm:prSet/>
      <dgm:spPr/>
      <dgm:t>
        <a:bodyPr/>
        <a:lstStyle/>
        <a:p>
          <a:endParaRPr lang="es-MX"/>
        </a:p>
      </dgm:t>
    </dgm:pt>
    <dgm:pt modelId="{B1F2A845-1BD6-4AB8-8ADD-83179A1519C9}" type="sibTrans" cxnId="{8D37241C-F38F-42DC-ABDC-9430BDEDCC87}">
      <dgm:prSet/>
      <dgm:spPr/>
      <dgm:t>
        <a:bodyPr/>
        <a:lstStyle/>
        <a:p>
          <a:endParaRPr lang="es-MX"/>
        </a:p>
      </dgm:t>
    </dgm:pt>
    <dgm:pt modelId="{F9E3DB10-086F-4A66-8F3C-984CD93A3E0B}">
      <dgm:prSet phldrT="[Texto]"/>
      <dgm:spPr/>
      <dgm:t>
        <a:bodyPr/>
        <a:lstStyle/>
        <a:p>
          <a:r>
            <a:rPr lang="es-MX" dirty="0" smtClean="0"/>
            <a:t>El administrador financiero tiene un papel de suma importancia en la empresa o organización</a:t>
          </a:r>
          <a:endParaRPr lang="es-MX" dirty="0"/>
        </a:p>
      </dgm:t>
    </dgm:pt>
    <dgm:pt modelId="{49190908-8005-46D1-AE4D-716E579D3557}" type="parTrans" cxnId="{F8CB45F9-443A-46D4-91DD-B8810FDAEF01}">
      <dgm:prSet/>
      <dgm:spPr/>
      <dgm:t>
        <a:bodyPr/>
        <a:lstStyle/>
        <a:p>
          <a:endParaRPr lang="es-MX"/>
        </a:p>
      </dgm:t>
    </dgm:pt>
    <dgm:pt modelId="{D7355B45-310D-4E4F-80D2-45ADF7A5D8ED}" type="sibTrans" cxnId="{F8CB45F9-443A-46D4-91DD-B8810FDAEF01}">
      <dgm:prSet/>
      <dgm:spPr/>
      <dgm:t>
        <a:bodyPr/>
        <a:lstStyle/>
        <a:p>
          <a:endParaRPr lang="es-MX"/>
        </a:p>
      </dgm:t>
    </dgm:pt>
    <dgm:pt modelId="{ADBED51E-76A5-45EE-A907-F302C6393C61}">
      <dgm:prSet phldrT="[Texto]"/>
      <dgm:spPr/>
      <dgm:t>
        <a:bodyPr/>
        <a:lstStyle/>
        <a:p>
          <a:r>
            <a:rPr lang="es-MX" dirty="0" smtClean="0"/>
            <a:t>Funciones básicas </a:t>
          </a:r>
          <a:endParaRPr lang="es-MX" dirty="0"/>
        </a:p>
      </dgm:t>
    </dgm:pt>
    <dgm:pt modelId="{173965C3-8ADD-4BAF-ADB1-53B89EEF085A}" type="parTrans" cxnId="{3F8A490B-CA8B-433A-B0FC-DC0767117570}">
      <dgm:prSet/>
      <dgm:spPr/>
      <dgm:t>
        <a:bodyPr/>
        <a:lstStyle/>
        <a:p>
          <a:endParaRPr lang="es-MX"/>
        </a:p>
      </dgm:t>
    </dgm:pt>
    <dgm:pt modelId="{424F4286-4517-44CB-9211-622F239614E4}" type="sibTrans" cxnId="{3F8A490B-CA8B-433A-B0FC-DC0767117570}">
      <dgm:prSet/>
      <dgm:spPr/>
      <dgm:t>
        <a:bodyPr/>
        <a:lstStyle/>
        <a:p>
          <a:endParaRPr lang="es-MX"/>
        </a:p>
      </dgm:t>
    </dgm:pt>
    <dgm:pt modelId="{3B171BC5-FEFC-4125-8D3D-82811136B75F}">
      <dgm:prSet phldrT="[Texto]"/>
      <dgm:spPr/>
      <dgm:t>
        <a:bodyPr/>
        <a:lstStyle/>
        <a:p>
          <a:r>
            <a:rPr lang="es-MX" dirty="0" smtClean="0"/>
            <a:t>Análisis de datos financieros </a:t>
          </a:r>
          <a:endParaRPr lang="es-MX" dirty="0"/>
        </a:p>
      </dgm:t>
    </dgm:pt>
    <dgm:pt modelId="{845B7C26-D147-4B50-9BC3-A2BE925F2A39}" type="parTrans" cxnId="{4CB3AB54-AFC3-4638-9D38-8F57A7398DED}">
      <dgm:prSet/>
      <dgm:spPr/>
      <dgm:t>
        <a:bodyPr/>
        <a:lstStyle/>
        <a:p>
          <a:endParaRPr lang="es-MX"/>
        </a:p>
      </dgm:t>
    </dgm:pt>
    <dgm:pt modelId="{82DFE4D4-F9A8-4C6F-8680-198D5B0848C5}" type="sibTrans" cxnId="{4CB3AB54-AFC3-4638-9D38-8F57A7398DED}">
      <dgm:prSet/>
      <dgm:spPr/>
      <dgm:t>
        <a:bodyPr/>
        <a:lstStyle/>
        <a:p>
          <a:endParaRPr lang="es-MX"/>
        </a:p>
      </dgm:t>
    </dgm:pt>
    <dgm:pt modelId="{1A93A6E3-6C2E-4CDA-BEAC-6C5A2FDCC3E3}">
      <dgm:prSet/>
      <dgm:spPr/>
      <dgm:t>
        <a:bodyPr/>
        <a:lstStyle/>
        <a:p>
          <a:r>
            <a:rPr lang="es-MX" smtClean="0"/>
            <a:t>Determinación de la estructura de activos de la empresa </a:t>
          </a:r>
          <a:endParaRPr lang="es-MX" dirty="0" smtClean="0"/>
        </a:p>
      </dgm:t>
    </dgm:pt>
    <dgm:pt modelId="{BE904A83-549D-487E-81F9-8DE9A8ACF63D}" type="parTrans" cxnId="{04937CF4-F57A-46B4-943C-D6E3BEF86CED}">
      <dgm:prSet/>
      <dgm:spPr/>
      <dgm:t>
        <a:bodyPr/>
        <a:lstStyle/>
        <a:p>
          <a:endParaRPr lang="es-MX"/>
        </a:p>
      </dgm:t>
    </dgm:pt>
    <dgm:pt modelId="{EFC26033-D026-495C-9DA3-C3B053F6E886}" type="sibTrans" cxnId="{04937CF4-F57A-46B4-943C-D6E3BEF86CED}">
      <dgm:prSet/>
      <dgm:spPr/>
      <dgm:t>
        <a:bodyPr/>
        <a:lstStyle/>
        <a:p>
          <a:endParaRPr lang="es-MX"/>
        </a:p>
      </dgm:t>
    </dgm:pt>
    <dgm:pt modelId="{63D8337D-EEC4-48A8-B389-2C53F8D19FB9}">
      <dgm:prSet/>
      <dgm:spPr/>
      <dgm:t>
        <a:bodyPr/>
        <a:lstStyle/>
        <a:p>
          <a:r>
            <a:rPr lang="es-MX" dirty="0" smtClean="0"/>
            <a:t>Fijación de la estructura del capital </a:t>
          </a:r>
          <a:endParaRPr lang="es-MX" dirty="0"/>
        </a:p>
      </dgm:t>
    </dgm:pt>
    <dgm:pt modelId="{15C5DD29-DD8A-44EE-B490-0D33DC6F56A2}" type="parTrans" cxnId="{55128E33-CDC0-4378-8B0B-7EA61505DA60}">
      <dgm:prSet/>
      <dgm:spPr/>
      <dgm:t>
        <a:bodyPr/>
        <a:lstStyle/>
        <a:p>
          <a:endParaRPr lang="es-MX"/>
        </a:p>
      </dgm:t>
    </dgm:pt>
    <dgm:pt modelId="{63D217EC-E602-46B6-B161-70EE87FF9053}" type="sibTrans" cxnId="{55128E33-CDC0-4378-8B0B-7EA61505DA60}">
      <dgm:prSet/>
      <dgm:spPr/>
      <dgm:t>
        <a:bodyPr/>
        <a:lstStyle/>
        <a:p>
          <a:endParaRPr lang="es-MX"/>
        </a:p>
      </dgm:t>
    </dgm:pt>
    <dgm:pt modelId="{5B70C6C7-F7F2-4305-9B78-A8F37A626CF6}" type="pres">
      <dgm:prSet presAssocID="{93BD680A-8828-4FE6-AF4F-67EEE32F3C9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12350F6-E34E-46FA-B753-6FF1057844C8}" type="pres">
      <dgm:prSet presAssocID="{03A5D7A0-993A-420C-A622-5F75539837E1}" presName="composite" presStyleCnt="0"/>
      <dgm:spPr/>
    </dgm:pt>
    <dgm:pt modelId="{24F8E9A3-1CAF-45D7-906B-14015DE001F1}" type="pres">
      <dgm:prSet presAssocID="{03A5D7A0-993A-420C-A622-5F75539837E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AD721C-92F3-4FAA-940A-DA2D9A4EA26B}" type="pres">
      <dgm:prSet presAssocID="{03A5D7A0-993A-420C-A622-5F75539837E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3581FA-5272-4BA0-92AF-72E5AA1947EC}" type="pres">
      <dgm:prSet presAssocID="{B1F2A845-1BD6-4AB8-8ADD-83179A1519C9}" presName="space" presStyleCnt="0"/>
      <dgm:spPr/>
    </dgm:pt>
    <dgm:pt modelId="{2D42E90B-B08C-4149-843F-843880D993FF}" type="pres">
      <dgm:prSet presAssocID="{ADBED51E-76A5-45EE-A907-F302C6393C61}" presName="composite" presStyleCnt="0"/>
      <dgm:spPr/>
    </dgm:pt>
    <dgm:pt modelId="{769AFF9B-BF16-4EB7-AF46-CA87D8D34AE5}" type="pres">
      <dgm:prSet presAssocID="{ADBED51E-76A5-45EE-A907-F302C6393C6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38C2F70-93D7-44EE-81CC-0E6EDDAD63A7}" type="pres">
      <dgm:prSet presAssocID="{ADBED51E-76A5-45EE-A907-F302C6393C6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EAB7401-8EBE-408F-AD54-1DA7565A78A0}" type="presOf" srcId="{F9E3DB10-086F-4A66-8F3C-984CD93A3E0B}" destId="{1AAD721C-92F3-4FAA-940A-DA2D9A4EA26B}" srcOrd="0" destOrd="0" presId="urn:microsoft.com/office/officeart/2005/8/layout/hList1"/>
    <dgm:cxn modelId="{59B969BD-AAAD-427C-BA4B-E7A2B951C610}" type="presOf" srcId="{1A93A6E3-6C2E-4CDA-BEAC-6C5A2FDCC3E3}" destId="{738C2F70-93D7-44EE-81CC-0E6EDDAD63A7}" srcOrd="0" destOrd="1" presId="urn:microsoft.com/office/officeart/2005/8/layout/hList1"/>
    <dgm:cxn modelId="{F8CB45F9-443A-46D4-91DD-B8810FDAEF01}" srcId="{03A5D7A0-993A-420C-A622-5F75539837E1}" destId="{F9E3DB10-086F-4A66-8F3C-984CD93A3E0B}" srcOrd="0" destOrd="0" parTransId="{49190908-8005-46D1-AE4D-716E579D3557}" sibTransId="{D7355B45-310D-4E4F-80D2-45ADF7A5D8ED}"/>
    <dgm:cxn modelId="{ED6B74D4-6C46-4214-860C-0C338180408F}" type="presOf" srcId="{3B171BC5-FEFC-4125-8D3D-82811136B75F}" destId="{738C2F70-93D7-44EE-81CC-0E6EDDAD63A7}" srcOrd="0" destOrd="0" presId="urn:microsoft.com/office/officeart/2005/8/layout/hList1"/>
    <dgm:cxn modelId="{55128E33-CDC0-4378-8B0B-7EA61505DA60}" srcId="{ADBED51E-76A5-45EE-A907-F302C6393C61}" destId="{63D8337D-EEC4-48A8-B389-2C53F8D19FB9}" srcOrd="2" destOrd="0" parTransId="{15C5DD29-DD8A-44EE-B490-0D33DC6F56A2}" sibTransId="{63D217EC-E602-46B6-B161-70EE87FF9053}"/>
    <dgm:cxn modelId="{4CB3AB54-AFC3-4638-9D38-8F57A7398DED}" srcId="{ADBED51E-76A5-45EE-A907-F302C6393C61}" destId="{3B171BC5-FEFC-4125-8D3D-82811136B75F}" srcOrd="0" destOrd="0" parTransId="{845B7C26-D147-4B50-9BC3-A2BE925F2A39}" sibTransId="{82DFE4D4-F9A8-4C6F-8680-198D5B0848C5}"/>
    <dgm:cxn modelId="{C505291D-A519-410C-9C7D-87E6458D79D3}" type="presOf" srcId="{63D8337D-EEC4-48A8-B389-2C53F8D19FB9}" destId="{738C2F70-93D7-44EE-81CC-0E6EDDAD63A7}" srcOrd="0" destOrd="2" presId="urn:microsoft.com/office/officeart/2005/8/layout/hList1"/>
    <dgm:cxn modelId="{92219ED8-1826-4300-B3CB-7E1C1B84B6BE}" type="presOf" srcId="{93BD680A-8828-4FE6-AF4F-67EEE32F3C96}" destId="{5B70C6C7-F7F2-4305-9B78-A8F37A626CF6}" srcOrd="0" destOrd="0" presId="urn:microsoft.com/office/officeart/2005/8/layout/hList1"/>
    <dgm:cxn modelId="{77ECF0AB-A3C5-4561-82BD-350AF4E09058}" type="presOf" srcId="{03A5D7A0-993A-420C-A622-5F75539837E1}" destId="{24F8E9A3-1CAF-45D7-906B-14015DE001F1}" srcOrd="0" destOrd="0" presId="urn:microsoft.com/office/officeart/2005/8/layout/hList1"/>
    <dgm:cxn modelId="{04937CF4-F57A-46B4-943C-D6E3BEF86CED}" srcId="{ADBED51E-76A5-45EE-A907-F302C6393C61}" destId="{1A93A6E3-6C2E-4CDA-BEAC-6C5A2FDCC3E3}" srcOrd="1" destOrd="0" parTransId="{BE904A83-549D-487E-81F9-8DE9A8ACF63D}" sibTransId="{EFC26033-D026-495C-9DA3-C3B053F6E886}"/>
    <dgm:cxn modelId="{8D37241C-F38F-42DC-ABDC-9430BDEDCC87}" srcId="{93BD680A-8828-4FE6-AF4F-67EEE32F3C96}" destId="{03A5D7A0-993A-420C-A622-5F75539837E1}" srcOrd="0" destOrd="0" parTransId="{4D289277-BE50-48E0-AC07-A494A0B6BC2B}" sibTransId="{B1F2A845-1BD6-4AB8-8ADD-83179A1519C9}"/>
    <dgm:cxn modelId="{CCAD495D-5CF4-4D36-A11D-5647ED5D0896}" type="presOf" srcId="{ADBED51E-76A5-45EE-A907-F302C6393C61}" destId="{769AFF9B-BF16-4EB7-AF46-CA87D8D34AE5}" srcOrd="0" destOrd="0" presId="urn:microsoft.com/office/officeart/2005/8/layout/hList1"/>
    <dgm:cxn modelId="{3F8A490B-CA8B-433A-B0FC-DC0767117570}" srcId="{93BD680A-8828-4FE6-AF4F-67EEE32F3C96}" destId="{ADBED51E-76A5-45EE-A907-F302C6393C61}" srcOrd="1" destOrd="0" parTransId="{173965C3-8ADD-4BAF-ADB1-53B89EEF085A}" sibTransId="{424F4286-4517-44CB-9211-622F239614E4}"/>
    <dgm:cxn modelId="{70835C2A-732E-442C-91AD-7328C4C26606}" type="presParOf" srcId="{5B70C6C7-F7F2-4305-9B78-A8F37A626CF6}" destId="{E12350F6-E34E-46FA-B753-6FF1057844C8}" srcOrd="0" destOrd="0" presId="urn:microsoft.com/office/officeart/2005/8/layout/hList1"/>
    <dgm:cxn modelId="{DFFB8E7C-1206-43BA-8665-12C7526BC811}" type="presParOf" srcId="{E12350F6-E34E-46FA-B753-6FF1057844C8}" destId="{24F8E9A3-1CAF-45D7-906B-14015DE001F1}" srcOrd="0" destOrd="0" presId="urn:microsoft.com/office/officeart/2005/8/layout/hList1"/>
    <dgm:cxn modelId="{24D03A7F-730A-41E7-A13B-AA07EBFD274C}" type="presParOf" srcId="{E12350F6-E34E-46FA-B753-6FF1057844C8}" destId="{1AAD721C-92F3-4FAA-940A-DA2D9A4EA26B}" srcOrd="1" destOrd="0" presId="urn:microsoft.com/office/officeart/2005/8/layout/hList1"/>
    <dgm:cxn modelId="{A380FBBE-942C-498B-A193-8467DD17DDA2}" type="presParOf" srcId="{5B70C6C7-F7F2-4305-9B78-A8F37A626CF6}" destId="{423581FA-5272-4BA0-92AF-72E5AA1947EC}" srcOrd="1" destOrd="0" presId="urn:microsoft.com/office/officeart/2005/8/layout/hList1"/>
    <dgm:cxn modelId="{829664AE-BBBD-4F40-BCF3-05C6489A2233}" type="presParOf" srcId="{5B70C6C7-F7F2-4305-9B78-A8F37A626CF6}" destId="{2D42E90B-B08C-4149-843F-843880D993FF}" srcOrd="2" destOrd="0" presId="urn:microsoft.com/office/officeart/2005/8/layout/hList1"/>
    <dgm:cxn modelId="{999EF0DA-CC7A-46C3-84A4-1DBEBC174CCA}" type="presParOf" srcId="{2D42E90B-B08C-4149-843F-843880D993FF}" destId="{769AFF9B-BF16-4EB7-AF46-CA87D8D34AE5}" srcOrd="0" destOrd="0" presId="urn:microsoft.com/office/officeart/2005/8/layout/hList1"/>
    <dgm:cxn modelId="{9A6CBC1D-DD2A-4704-9205-EF1A2948647E}" type="presParOf" srcId="{2D42E90B-B08C-4149-843F-843880D993FF}" destId="{738C2F70-93D7-44EE-81CC-0E6EDDAD63A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2331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0195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457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699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956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0293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5431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690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2280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0180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6787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A683A-63A3-477E-BB09-9D916DB3E3F3}" type="datetimeFigureOut">
              <a:rPr lang="es-MX" smtClean="0"/>
              <a:pPr/>
              <a:t>16/10/2017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588AF-F8DA-4EC7-8551-85980B8904A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20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pg.mx/wp-content/uploads/2015/10/LIBRO-49-Fundamentos-de-administracion-Financiera.pdf" TargetMode="External"/><Relationship Id="rId2" Type="http://schemas.openxmlformats.org/officeDocument/2006/relationships/hyperlink" Target="http://www.editorialpatria.com.mx/pdffiles/9786074387230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1821978" y="404427"/>
            <a:ext cx="5038725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2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Universidad Autónoma del Estado de México</a:t>
            </a:r>
            <a:endParaRPr lang="es-MX" sz="110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Centro Universitario UAEM Valle de Teotihuacán</a:t>
            </a:r>
            <a:endParaRPr lang="es-MX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64973" y="1790327"/>
            <a:ext cx="5716131" cy="90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35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Licenciatura en Contaduría</a:t>
            </a:r>
            <a:endParaRPr kumimoji="0" lang="es-MX" altLang="es-MX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Picture 1" descr="imagen financie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945" y="2988052"/>
            <a:ext cx="4076700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659880" y="4121713"/>
            <a:ext cx="474482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Análisis y Planeación Financiera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sz="24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La administración financiera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MX" altLang="es-MX" sz="2400" b="1" dirty="0" smtClean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Octubre 2017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13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administración financiera</a:t>
            </a:r>
          </a:p>
        </p:txBody>
      </p:sp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3374265" y="207867"/>
            <a:ext cx="6502903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1.1.2</a:t>
            </a:r>
            <a:r>
              <a:rPr lang="es-MX" sz="3600" b="1" dirty="0" smtClean="0"/>
              <a:t> </a:t>
            </a: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Objetivos de las finanzas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212243" y="1819189"/>
            <a:ext cx="454600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Controlar, administrar y utilizar el dinero.</a:t>
            </a:r>
          </a:p>
          <a:p>
            <a:pPr lvl="0">
              <a:buFont typeface="Wingdings" pitchFamily="2" charset="2"/>
              <a:buChar char="Ø"/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Proporcionar la información cuantitativa y cualitativa para la toma de decisiones. </a:t>
            </a:r>
          </a:p>
          <a:p>
            <a:pPr>
              <a:buFont typeface="Wingdings" pitchFamily="2" charset="2"/>
              <a:buChar char="Ø"/>
            </a:pPr>
            <a:endParaRPr lang="es-MX" dirty="0" smtClean="0"/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Maximizar la riqueza de los accionistas.</a:t>
            </a:r>
          </a:p>
          <a:p>
            <a:pPr>
              <a:buFont typeface="Wingdings" pitchFamily="2" charset="2"/>
              <a:buChar char="Ø"/>
            </a:pPr>
            <a:endParaRPr lang="es-MX" dirty="0" smtClean="0"/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Tomar decisiones acertadas.</a:t>
            </a:r>
          </a:p>
          <a:p>
            <a:pPr>
              <a:buFont typeface="Wingdings" pitchFamily="2" charset="2"/>
              <a:buChar char="Ø"/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Realizar análisis financiero.</a:t>
            </a:r>
          </a:p>
          <a:p>
            <a:pPr>
              <a:buFont typeface="Wingdings" pitchFamily="2" charset="2"/>
              <a:buChar char="Ø"/>
            </a:pPr>
            <a:endParaRPr lang="es-MX" dirty="0" smtClean="0"/>
          </a:p>
        </p:txBody>
      </p:sp>
      <p:sp>
        <p:nvSpPr>
          <p:cNvPr id="11" name="10 Rectángulo"/>
          <p:cNvSpPr/>
          <p:nvPr/>
        </p:nvSpPr>
        <p:spPr>
          <a:xfrm>
            <a:off x="7076304" y="1792412"/>
            <a:ext cx="442371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Programar y controlar las diferentes inversiones de tipo financiero que determina la gerencia.</a:t>
            </a:r>
          </a:p>
          <a:p>
            <a:pPr lvl="0">
              <a:buFont typeface="Wingdings" pitchFamily="2" charset="2"/>
              <a:buChar char="Ø"/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Implementar estrategias de inversión.</a:t>
            </a:r>
          </a:p>
          <a:p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Coordinar el capital. </a:t>
            </a:r>
          </a:p>
          <a:p>
            <a:pPr>
              <a:buFont typeface="Wingdings" pitchFamily="2" charset="2"/>
              <a:buChar char="Ø"/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Lograr un equilibrio económico de la empresa.</a:t>
            </a:r>
          </a:p>
          <a:p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Prever la captación futura de fondos.</a:t>
            </a:r>
          </a:p>
          <a:p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47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" name="Diagrama 16"/>
          <p:cNvGraphicFramePr/>
          <p:nvPr>
            <p:extLst>
              <p:ext uri="{D42A27DB-BD31-4B8C-83A1-F6EECF244321}">
                <p14:modId xmlns:p14="http://schemas.microsoft.com/office/powerpoint/2010/main" val="2914989777"/>
              </p:ext>
            </p:extLst>
          </p:nvPr>
        </p:nvGraphicFramePr>
        <p:xfrm>
          <a:off x="1661375" y="1247621"/>
          <a:ext cx="8384146" cy="4599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Rectángulo 19"/>
          <p:cNvSpPr/>
          <p:nvPr/>
        </p:nvSpPr>
        <p:spPr>
          <a:xfrm>
            <a:off x="2875294" y="6251235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1.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Importancia de las finanzas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Ortega (2002)</a:t>
            </a:r>
            <a:endParaRPr lang="es-MX" sz="1000" dirty="0"/>
          </a:p>
        </p:txBody>
      </p:sp>
      <p:sp>
        <p:nvSpPr>
          <p:cNvPr id="21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administración financiera</a:t>
            </a:r>
          </a:p>
        </p:txBody>
      </p:sp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2781141" y="249056"/>
            <a:ext cx="7499681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1.1.3 Importancia de las finanzas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3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6860703" y="6128952"/>
            <a:ext cx="5038725" cy="53919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2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2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2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administración financiera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es-MX" sz="1100" b="1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322894671"/>
              </p:ext>
            </p:extLst>
          </p:nvPr>
        </p:nvGraphicFramePr>
        <p:xfrm>
          <a:off x="1146766" y="1099752"/>
          <a:ext cx="923291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1869990" y="232581"/>
            <a:ext cx="9934832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1.2 Áreas interrelacionadas de las finanzas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Rectángulo 19"/>
          <p:cNvSpPr/>
          <p:nvPr/>
        </p:nvSpPr>
        <p:spPr>
          <a:xfrm>
            <a:off x="2636397" y="6242997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2.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Relación con otras </a:t>
            </a:r>
            <a:r>
              <a:rPr lang="es-MX" sz="1000" dirty="0" smtClean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disciplinas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Ortega (2012)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31501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980208"/>
              </p:ext>
            </p:extLst>
          </p:nvPr>
        </p:nvGraphicFramePr>
        <p:xfrm>
          <a:off x="568432" y="1965677"/>
          <a:ext cx="3850810" cy="3291840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385081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400" dirty="0" smtClean="0">
                          <a:effectLst/>
                        </a:rPr>
                        <a:t>La administración es la gestión que desarrolla el </a:t>
                      </a:r>
                      <a:r>
                        <a:rPr lang="es-MX" sz="2400" b="1" dirty="0" smtClean="0">
                          <a:solidFill>
                            <a:srgbClr val="C00000"/>
                          </a:solidFill>
                          <a:effectLst/>
                        </a:rPr>
                        <a:t>talento humano </a:t>
                      </a:r>
                      <a:r>
                        <a:rPr lang="es-MX" sz="2400" dirty="0" smtClean="0">
                          <a:effectLst/>
                        </a:rPr>
                        <a:t>para facilitar las tareas de un grupo de individuos dentro de una </a:t>
                      </a:r>
                      <a:r>
                        <a:rPr lang="es-MX" sz="2400" b="1" dirty="0" smtClean="0">
                          <a:solidFill>
                            <a:srgbClr val="C00000"/>
                          </a:solidFill>
                          <a:effectLst/>
                        </a:rPr>
                        <a:t>organización</a:t>
                      </a:r>
                      <a:r>
                        <a:rPr lang="es-MX" sz="1800" b="1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es-MX" sz="18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/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365364"/>
              </p:ext>
            </p:extLst>
          </p:nvPr>
        </p:nvGraphicFramePr>
        <p:xfrm>
          <a:off x="6994466" y="1580578"/>
          <a:ext cx="4943010" cy="3840480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4943010"/>
              </a:tblGrid>
              <a:tr h="28448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400" b="1" dirty="0" smtClean="0">
                          <a:solidFill>
                            <a:srgbClr val="0070C0"/>
                          </a:solidFill>
                          <a:effectLst/>
                        </a:rPr>
                        <a:t>Cumplir metas </a:t>
                      </a:r>
                      <a:r>
                        <a:rPr lang="es-MX" sz="2400" dirty="0" smtClean="0">
                          <a:effectLst/>
                        </a:rPr>
                        <a:t>generales, institucionales y personales, se basa</a:t>
                      </a:r>
                      <a:r>
                        <a:rPr lang="es-MX" sz="2400" baseline="0" dirty="0" smtClean="0">
                          <a:effectLst/>
                        </a:rPr>
                        <a:t> en los</a:t>
                      </a:r>
                      <a:r>
                        <a:rPr lang="es-MX" sz="2400" dirty="0" smtClean="0">
                          <a:effectLst/>
                        </a:rPr>
                        <a:t> principios del </a:t>
                      </a:r>
                      <a:r>
                        <a:rPr lang="es-MX" sz="2400" b="1" dirty="0" smtClean="0">
                          <a:solidFill>
                            <a:srgbClr val="0070C0"/>
                          </a:solidFill>
                          <a:effectLst/>
                        </a:rPr>
                        <a:t>proceso administrativo</a:t>
                      </a:r>
                      <a:r>
                        <a:rPr lang="es-MX" sz="2400" dirty="0" smtClean="0">
                          <a:effectLst/>
                        </a:rPr>
                        <a:t>, fundamentalmente en el desarrollo </a:t>
                      </a:r>
                      <a:r>
                        <a:rPr lang="es-MX" sz="2400" b="1" dirty="0" smtClean="0">
                          <a:solidFill>
                            <a:srgbClr val="0070C0"/>
                          </a:solidFill>
                          <a:effectLst/>
                        </a:rPr>
                        <a:t>óptimo y eficaz </a:t>
                      </a:r>
                      <a:r>
                        <a:rPr lang="es-MX" sz="2400" dirty="0" smtClean="0">
                          <a:effectLst/>
                        </a:rPr>
                        <a:t>dentro de las organizaciones, aplicando los </a:t>
                      </a:r>
                      <a:r>
                        <a:rPr lang="es-MX" sz="2400" b="1" dirty="0" smtClean="0">
                          <a:solidFill>
                            <a:srgbClr val="0070C0"/>
                          </a:solidFill>
                          <a:effectLst/>
                        </a:rPr>
                        <a:t>diferentes recursos</a:t>
                      </a:r>
                      <a:r>
                        <a:rPr lang="es-MX" sz="2400" dirty="0" smtClean="0">
                          <a:effectLst/>
                        </a:rPr>
                        <a:t>. </a:t>
                      </a:r>
                      <a:endParaRPr lang="es-MX" sz="24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/>
                </a:tc>
              </a:tr>
            </a:tbl>
          </a:graphicData>
        </a:graphic>
      </p:graphicFrame>
      <p:sp>
        <p:nvSpPr>
          <p:cNvPr id="6" name="Flecha derecha 5"/>
          <p:cNvSpPr/>
          <p:nvPr/>
        </p:nvSpPr>
        <p:spPr>
          <a:xfrm>
            <a:off x="4952642" y="2808668"/>
            <a:ext cx="1882303" cy="1384300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OBJETIVO</a:t>
            </a:r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2975020" y="143473"/>
            <a:ext cx="6490951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Las finanzas y </a:t>
            </a: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administración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7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104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04110"/>
              </p:ext>
            </p:extLst>
          </p:nvPr>
        </p:nvGraphicFramePr>
        <p:xfrm>
          <a:off x="543927" y="1267178"/>
          <a:ext cx="6759110" cy="4389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5911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4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La </a:t>
                      </a:r>
                      <a:r>
                        <a:rPr lang="es-MX" sz="2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administración financiera 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es una parte de la ciencia de la administración de empresas que </a:t>
                      </a:r>
                      <a:r>
                        <a:rPr lang="es-MX" sz="2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estudia y analiza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, cómo las organizaciones con fines de lucro pueden </a:t>
                      </a:r>
                      <a:r>
                        <a:rPr lang="es-MX" sz="2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optimizar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, con el propósito de </a:t>
                      </a:r>
                      <a:r>
                        <a:rPr lang="es-MX" sz="2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maximiza la riqueza 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de los inversionistas, </a:t>
                      </a:r>
                      <a:r>
                        <a:rPr lang="es-MX" sz="2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minimizar el riesgo de resultados 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desfavorables y en general, evaluar el nivel del desempeño de la gestión financiera</a:t>
                      </a: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8434" name="Picture 2" descr="Resultado de imagen para administración financiera imagen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4168" y="2005780"/>
            <a:ext cx="2469638" cy="269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1" descr="Resultado de imagen para escudo de la uaemex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028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3508183" y="104836"/>
            <a:ext cx="5990043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Las finanzas y economía</a:t>
            </a:r>
          </a:p>
        </p:txBody>
      </p:sp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050694"/>
              </p:ext>
            </p:extLst>
          </p:nvPr>
        </p:nvGraphicFramePr>
        <p:xfrm>
          <a:off x="505291" y="1602028"/>
          <a:ext cx="6706878" cy="4389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06878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400" dirty="0" smtClean="0">
                          <a:effectLst/>
                        </a:rPr>
                        <a:t>Son </a:t>
                      </a:r>
                      <a:r>
                        <a:rPr lang="es-MX" sz="2400" dirty="0">
                          <a:effectLst/>
                        </a:rPr>
                        <a:t>un conjunto de actividades que, a través de la toma de decisiones, </a:t>
                      </a:r>
                      <a:r>
                        <a:rPr lang="es-MX" sz="2400" b="1" dirty="0">
                          <a:solidFill>
                            <a:srgbClr val="C00000"/>
                          </a:solidFill>
                          <a:effectLst/>
                        </a:rPr>
                        <a:t>mueven, controlan, utilizan y administran dinero</a:t>
                      </a:r>
                      <a:r>
                        <a:rPr lang="es-MX" sz="2400" dirty="0">
                          <a:effectLst/>
                        </a:rPr>
                        <a:t> y otros recursos de valor. La economía puede ubicarse en el grupo de las ciencias sociales, debido a que se ocupa del </a:t>
                      </a:r>
                      <a:r>
                        <a:rPr lang="es-MX" sz="2400" b="1" dirty="0">
                          <a:solidFill>
                            <a:srgbClr val="C00000"/>
                          </a:solidFill>
                          <a:effectLst/>
                        </a:rPr>
                        <a:t>estudio</a:t>
                      </a:r>
                      <a:r>
                        <a:rPr lang="es-MX" sz="2400" dirty="0">
                          <a:effectLst/>
                        </a:rPr>
                        <a:t> de los </a:t>
                      </a:r>
                      <a:r>
                        <a:rPr lang="es-MX" sz="2400" b="1" dirty="0">
                          <a:solidFill>
                            <a:srgbClr val="C00000"/>
                          </a:solidFill>
                          <a:effectLst/>
                        </a:rPr>
                        <a:t>procedimientos productivos </a:t>
                      </a:r>
                      <a:r>
                        <a:rPr lang="es-MX" sz="2400" dirty="0">
                          <a:effectLst/>
                        </a:rPr>
                        <a:t>y de intercambio, además, se encarga del análisis del consumo de bienes y servicios.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40887" y="2699952"/>
            <a:ext cx="3074417" cy="2291148"/>
          </a:xfrm>
          <a:prstGeom prst="rect">
            <a:avLst/>
          </a:prstGeom>
        </p:spPr>
      </p:pic>
      <p:pic>
        <p:nvPicPr>
          <p:cNvPr id="6" name="Imagen 1" descr="Resultado de imagen para escudo de la uaemex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40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977981"/>
              </p:ext>
            </p:extLst>
          </p:nvPr>
        </p:nvGraphicFramePr>
        <p:xfrm>
          <a:off x="427852" y="1134772"/>
          <a:ext cx="7750948" cy="46864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50948"/>
              </a:tblGrid>
              <a:tr h="46864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Son 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disciplinas afines, la contabilidad </a:t>
                      </a: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se 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encarga </a:t>
                      </a: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de llevar </a:t>
                      </a:r>
                      <a:r>
                        <a:rPr lang="es-MX" sz="2400" b="1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un </a:t>
                      </a:r>
                      <a:r>
                        <a:rPr lang="es-MX" sz="2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registro sistemático y cronológico de las operaciones financieras 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que tiene por objetivo estudiar medir y analizar el patrimonio, situación económica y financiera de una empresa u </a:t>
                      </a: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organización,</a:t>
                      </a:r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 a través de estado </a:t>
                      </a: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financieros facilitando </a:t>
                      </a:r>
                      <a:r>
                        <a:rPr lang="es-MX" sz="2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la toma de </a:t>
                      </a:r>
                      <a:r>
                        <a:rPr lang="es-MX" sz="2400" b="1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decisiones</a:t>
                      </a:r>
                      <a:r>
                        <a:rPr lang="es-MX" sz="24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 permitiendo </a:t>
                      </a: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conocer 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la estabilidad y </a:t>
                      </a: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capacidad 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financiera de la empresa.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7410" name="Picture 2" descr="Resultado de imagen para contabilidad imagen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055" y="3017837"/>
            <a:ext cx="2962172" cy="197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2913065" y="159949"/>
            <a:ext cx="6272124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Las finanzas y </a:t>
            </a: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contabilidad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6" name="Imagen 1" descr="Resultado de imagen para escudo de la uaemex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876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388448"/>
              </p:ext>
            </p:extLst>
          </p:nvPr>
        </p:nvGraphicFramePr>
        <p:xfrm>
          <a:off x="427852" y="1341408"/>
          <a:ext cx="6861590" cy="4729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6159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Algunas </a:t>
                      </a: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operaciones financieras aparecen </a:t>
                      </a:r>
                      <a:r>
                        <a:rPr lang="es-MX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bajo </a:t>
                      </a: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forma de leyes y se refieren a </a:t>
                      </a:r>
                      <a:r>
                        <a:rPr lang="es-MX" sz="18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hechos jurídicos</a:t>
                      </a: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, un contrato de deuda, se relaciona con el derecho </a:t>
                      </a:r>
                      <a:r>
                        <a:rPr lang="es-MX" sz="18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mercantil, civil </a:t>
                      </a: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y en algunos casos hasta </a:t>
                      </a:r>
                      <a:r>
                        <a:rPr lang="es-MX" sz="18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penal. </a:t>
                      </a:r>
                      <a:endParaRPr lang="es-MX" sz="1800" b="1" dirty="0" smtClean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es-MX" sz="18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Los </a:t>
                      </a: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involucrados en actividades financieras tienen que </a:t>
                      </a:r>
                      <a:r>
                        <a:rPr lang="es-MX" sz="18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cumplir las leyes y reglas que la sociedad tiene establecida</a:t>
                      </a: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 para garantizar y promover un </a:t>
                      </a:r>
                      <a:r>
                        <a:rPr lang="es-MX" sz="18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comercio justo y transparente</a:t>
                      </a: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, además, las políticas públicas de un estado para promover el desarrollo económico originas actos jurídicos que caen </a:t>
                      </a:r>
                      <a:r>
                        <a:rPr lang="es-MX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en el </a:t>
                      </a: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derecho </a:t>
                      </a:r>
                      <a:r>
                        <a:rPr lang="es-MX" sz="18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constitucional y </a:t>
                      </a:r>
                      <a:r>
                        <a:rPr lang="es-MX" sz="1800" b="1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administrativo</a:t>
                      </a:r>
                      <a:r>
                        <a:rPr lang="es-MX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s-MX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(García, 2014).</a:t>
                      </a:r>
                      <a:endParaRPr lang="es-MX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4340" name="Picture 4" descr="Resultado de imagen para juridic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636" y="2174047"/>
            <a:ext cx="3467986" cy="241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3168206" y="194988"/>
            <a:ext cx="5038725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Las finanzas y </a:t>
            </a: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derecho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6" name="Imagen 1" descr="Resultado de imagen para escudo de la uaemex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57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58912"/>
              </p:ext>
            </p:extLst>
          </p:nvPr>
        </p:nvGraphicFramePr>
        <p:xfrm>
          <a:off x="427852" y="1917322"/>
          <a:ext cx="6462179" cy="274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62179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4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La 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matemática financiera es el campo de las matemáticas aplicadas, que </a:t>
                      </a:r>
                      <a:r>
                        <a:rPr lang="es-MX" sz="24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analiza, valora 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y calcula materias relacionadas con los </a:t>
                      </a:r>
                      <a:r>
                        <a:rPr lang="es-MX" sz="24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mercados financieros 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y con el </a:t>
                      </a:r>
                      <a:r>
                        <a:rPr lang="es-MX" sz="2400" b="1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valor del dinero a través del tiempo</a:t>
                      </a:r>
                      <a:r>
                        <a:rPr lang="es-MX" sz="2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. </a:t>
                      </a:r>
                      <a:endParaRPr lang="es-MX" sz="24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454096"/>
              </p:ext>
            </p:extLst>
          </p:nvPr>
        </p:nvGraphicFramePr>
        <p:xfrm>
          <a:off x="7933605" y="2219101"/>
          <a:ext cx="4043747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43747"/>
              </a:tblGrid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6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El </a:t>
                      </a: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valor del dinero a través del tiempo</a:t>
                      </a:r>
                      <a:endParaRPr lang="es-MX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Interés simple</a:t>
                      </a:r>
                      <a:endParaRPr lang="es-MX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Interés compuesto</a:t>
                      </a:r>
                      <a:endParaRPr lang="es-MX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Valor presente y valor futuro</a:t>
                      </a:r>
                      <a:endParaRPr lang="es-MX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Anualidades y perpetuidades</a:t>
                      </a:r>
                      <a:endParaRPr lang="es-MX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Calibri" panose="020F0502020204030204" pitchFamily="34" charset="0"/>
                        </a:rPr>
                        <a:t>Cocientes financieros.</a:t>
                      </a:r>
                      <a:endParaRPr lang="es-MX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Abrir llave 8"/>
          <p:cNvSpPr/>
          <p:nvPr/>
        </p:nvSpPr>
        <p:spPr>
          <a:xfrm>
            <a:off x="7186411" y="1635617"/>
            <a:ext cx="528034" cy="3631842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 de texto 2"/>
          <p:cNvSpPr txBox="1">
            <a:spLocks noChangeArrowheads="1"/>
          </p:cNvSpPr>
          <p:nvPr/>
        </p:nvSpPr>
        <p:spPr bwMode="auto">
          <a:xfrm>
            <a:off x="3374265" y="207867"/>
            <a:ext cx="5821249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Finanzas y matemáticas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67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214398"/>
              </p:ext>
            </p:extLst>
          </p:nvPr>
        </p:nvGraphicFramePr>
        <p:xfrm>
          <a:off x="1200751" y="1187320"/>
          <a:ext cx="10145537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4553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4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Todas </a:t>
                      </a:r>
                      <a:r>
                        <a:rPr lang="es-MX" sz="2400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sociedades que se establezcan en territorio mexicano deberán cumplir con las disposiciones fiscales que a continuación se mencionan</a:t>
                      </a:r>
                      <a:r>
                        <a:rPr lang="es-MX" sz="24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s-MX" sz="2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1853514" y="233625"/>
            <a:ext cx="8995718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1.2.1 Aspectos fiscales de las sociedades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226433"/>
              </p:ext>
            </p:extLst>
          </p:nvPr>
        </p:nvGraphicFramePr>
        <p:xfrm>
          <a:off x="856445" y="3380008"/>
          <a:ext cx="4803820" cy="320040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4803820"/>
              </a:tblGrid>
              <a:tr h="223677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2000" dirty="0" smtClean="0">
                          <a:effectLst/>
                        </a:rPr>
                        <a:t>Acta </a:t>
                      </a:r>
                      <a:r>
                        <a:rPr lang="es-MX" sz="2000" dirty="0">
                          <a:effectLst/>
                        </a:rPr>
                        <a:t>constitutiva 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2000" dirty="0">
                          <a:effectLst/>
                        </a:rPr>
                        <a:t>Registro ante el SAT 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2000" dirty="0">
                          <a:effectLst/>
                        </a:rPr>
                        <a:t>Pago de impuestos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2000" dirty="0" smtClean="0">
                          <a:effectLst/>
                        </a:rPr>
                        <a:t>Llevar </a:t>
                      </a:r>
                      <a:r>
                        <a:rPr lang="es-MX" sz="2000" dirty="0">
                          <a:effectLst/>
                        </a:rPr>
                        <a:t>contabilidad.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MX" sz="2000" dirty="0">
                          <a:effectLst/>
                        </a:rPr>
                        <a:t>Registro ante otras dependencias (IMSS, Secretaría de finanzas, Cámara de Comercio).</a:t>
                      </a:r>
                      <a:endParaRPr lang="es-MX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/>
                </a:tc>
              </a:tr>
            </a:tbl>
          </a:graphicData>
        </a:graphic>
      </p:graphicFrame>
      <p:sp>
        <p:nvSpPr>
          <p:cNvPr id="6" name="Flecha abajo 5"/>
          <p:cNvSpPr/>
          <p:nvPr/>
        </p:nvSpPr>
        <p:spPr>
          <a:xfrm>
            <a:off x="2820474" y="2593693"/>
            <a:ext cx="875763" cy="644130"/>
          </a:xfrm>
          <a:prstGeom prst="downArrow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3314" name="Picture 2" descr="Resultado de imagen para sa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617" y="3083276"/>
            <a:ext cx="1843185" cy="65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Resultado de imagen para ims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179" y="4478423"/>
            <a:ext cx="970060" cy="133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Resultado de imagen para camara de comerci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398" y="3140017"/>
            <a:ext cx="1351534" cy="92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Resultado de imagen para secretaria de finanza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312" y="4778867"/>
            <a:ext cx="2693722" cy="73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" descr="Resultado de imagen para escudo de la uaemex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023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uadro de texto 2"/>
          <p:cNvSpPr txBox="1">
            <a:spLocks noChangeArrowheads="1"/>
          </p:cNvSpPr>
          <p:nvPr/>
        </p:nvSpPr>
        <p:spPr bwMode="auto">
          <a:xfrm>
            <a:off x="1821978" y="404427"/>
            <a:ext cx="5038725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20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Universidad Autónoma del Estado de México</a:t>
            </a:r>
            <a:endParaRPr lang="es-MX" sz="110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Centro Universitario UAEM Valle de Teotihuacán</a:t>
            </a:r>
            <a:endParaRPr lang="es-MX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24706"/>
              </p:ext>
            </p:extLst>
          </p:nvPr>
        </p:nvGraphicFramePr>
        <p:xfrm>
          <a:off x="939114" y="2337321"/>
          <a:ext cx="10062518" cy="2637234"/>
        </p:xfrm>
        <a:graphic>
          <a:graphicData uri="http://schemas.openxmlformats.org/drawingml/2006/table">
            <a:tbl>
              <a:tblPr firstRow="1" firstCol="1" bandRow="1"/>
              <a:tblGrid>
                <a:gridCol w="1245026"/>
                <a:gridCol w="1245026"/>
                <a:gridCol w="1211639"/>
                <a:gridCol w="1110398"/>
                <a:gridCol w="1217022"/>
                <a:gridCol w="1438886"/>
                <a:gridCol w="1158864"/>
                <a:gridCol w="1435657"/>
              </a:tblGrid>
              <a:tr h="716275">
                <a:tc rowSpan="2">
                  <a:txBody>
                    <a:bodyPr/>
                    <a:lstStyle/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Clave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730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730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Horas semanales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Tipo de U.A.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Carácter de U.A.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Créditos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2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Núcleo de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33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U.A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</a:tr>
              <a:tr h="80675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622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22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Teóricas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Prácticas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615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Totales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114207">
                <a:tc>
                  <a:txBody>
                    <a:bodyPr/>
                    <a:lstStyle/>
                    <a:p>
                      <a:pPr marR="361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61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61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L30125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461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552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36195" algn="ctr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6195" algn="ctr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Curso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66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Teórico Práctico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266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266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266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Obligatoria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35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5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35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s-MX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457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457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R="4572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Sustantivo</a:t>
                      </a:r>
                      <a:endParaRPr lang="es-MX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</a:tbl>
          </a:graphicData>
        </a:graphic>
      </p:graphicFrame>
      <p:sp>
        <p:nvSpPr>
          <p:cNvPr id="7" name="Rectángulo 6"/>
          <p:cNvSpPr/>
          <p:nvPr/>
        </p:nvSpPr>
        <p:spPr>
          <a:xfrm>
            <a:off x="1821977" y="1425020"/>
            <a:ext cx="5369655" cy="912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44955" indent="-1096645">
              <a:lnSpc>
                <a:spcPct val="111000"/>
              </a:lnSpc>
              <a:spcAft>
                <a:spcPts val="30"/>
              </a:spcAft>
            </a:pPr>
            <a:r>
              <a:rPr lang="es-MX" sz="2400" b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Análisis y Planeación Financiera</a:t>
            </a:r>
          </a:p>
          <a:p>
            <a:pPr marL="1544955" indent="-1096645">
              <a:lnSpc>
                <a:spcPct val="111000"/>
              </a:lnSpc>
              <a:spcAft>
                <a:spcPts val="30"/>
              </a:spcAft>
            </a:pPr>
            <a:r>
              <a:rPr lang="es-MX" sz="24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La administración financiera</a:t>
            </a:r>
            <a:endParaRPr lang="es-MX" sz="2400" b="1" dirty="0" smtClean="0">
              <a:solidFill>
                <a:srgbClr val="000000"/>
              </a:solidFill>
              <a:effectLst/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123934" y="5655151"/>
            <a:ext cx="6800335" cy="912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44955" indent="-1096645" algn="r">
              <a:lnSpc>
                <a:spcPct val="111000"/>
              </a:lnSpc>
              <a:spcAft>
                <a:spcPts val="30"/>
              </a:spcAft>
            </a:pPr>
            <a:r>
              <a:rPr lang="es-MX" sz="2400" b="1" i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Elaborado por:</a:t>
            </a:r>
          </a:p>
          <a:p>
            <a:pPr marL="1544955" indent="-1096645" algn="r">
              <a:lnSpc>
                <a:spcPct val="111000"/>
              </a:lnSpc>
              <a:spcAft>
                <a:spcPts val="30"/>
              </a:spcAft>
            </a:pPr>
            <a:r>
              <a:rPr lang="es-MX" sz="2400" b="1" i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Dra. Blanca Estela Hernández Bonilla</a:t>
            </a:r>
          </a:p>
        </p:txBody>
      </p:sp>
    </p:spTree>
    <p:extLst>
      <p:ext uri="{BB962C8B-B14F-4D97-AF65-F5344CB8AC3E}">
        <p14:creationId xmlns:p14="http://schemas.microsoft.com/office/powerpoint/2010/main" val="173247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903600"/>
              </p:ext>
            </p:extLst>
          </p:nvPr>
        </p:nvGraphicFramePr>
        <p:xfrm>
          <a:off x="749174" y="1339403"/>
          <a:ext cx="4363740" cy="3713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63740"/>
              </a:tblGrid>
              <a:tr h="263806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200" b="1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1.3.1 Mercados financieros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Según</a:t>
                      </a:r>
                      <a:r>
                        <a:rPr lang="es-MX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Mazón, et. al (2003) define como mercado financiero como; </a:t>
                      </a:r>
                      <a:r>
                        <a:rPr lang="es-MX" sz="22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los </a:t>
                      </a:r>
                      <a:r>
                        <a:rPr lang="es-MX" sz="2200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vehículos mediante los cuales se compran y venden o negocian activos financieros; se clasifican en</a:t>
                      </a:r>
                      <a:r>
                        <a:rPr lang="es-MX" sz="22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s-MX" sz="2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>
                    <a:noFill/>
                  </a:tcPr>
                </a:tc>
              </a:tr>
            </a:tbl>
          </a:graphicData>
        </a:graphic>
      </p:graphicFrame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2047741" y="194988"/>
            <a:ext cx="8776778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1.3 Organización de la función financiera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20482" name="Picture 2" descr="Resultado de imagen para mercados financieros en mexic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162" y="5115696"/>
            <a:ext cx="3682980" cy="161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947062"/>
              </p:ext>
            </p:extLst>
          </p:nvPr>
        </p:nvGraphicFramePr>
        <p:xfrm>
          <a:off x="6126102" y="1415953"/>
          <a:ext cx="5927873" cy="30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27873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s-MX" sz="2000" baseline="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MX" sz="20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Mercado </a:t>
                      </a:r>
                      <a:r>
                        <a:rPr lang="es-MX" sz="2000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 dinero: Duración menor a 1 año </a:t>
                      </a:r>
                      <a:endParaRPr lang="es-MX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s-MX" sz="2000" baseline="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MX" sz="20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Mercado </a:t>
                      </a:r>
                      <a:r>
                        <a:rPr lang="es-MX" sz="2000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 capital: Duración mayor a 1 año.</a:t>
                      </a:r>
                      <a:endParaRPr lang="es-MX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s-MX" sz="2000" baseline="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MX" sz="20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Mercado </a:t>
                      </a:r>
                      <a:r>
                        <a:rPr lang="es-MX" sz="2000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primario: son de nueva creación (Acciones) </a:t>
                      </a:r>
                      <a:endParaRPr lang="es-MX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s-MX" sz="20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s-MX" sz="2000" baseline="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MX" sz="2000" dirty="0" smtClean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Mercado </a:t>
                      </a:r>
                      <a:r>
                        <a:rPr lang="es-MX" sz="2000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secundario: Cambia el poseedor de un activo financiero ya existente. </a:t>
                      </a:r>
                      <a:endParaRPr lang="es-MX" sz="2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9535" marR="89535" marT="0" marB="0">
                    <a:noFill/>
                  </a:tcPr>
                </a:tc>
              </a:tr>
            </a:tbl>
          </a:graphicData>
        </a:graphic>
      </p:graphicFrame>
      <p:sp>
        <p:nvSpPr>
          <p:cNvPr id="2" name="Abrir llave 1"/>
          <p:cNvSpPr/>
          <p:nvPr/>
        </p:nvSpPr>
        <p:spPr>
          <a:xfrm>
            <a:off x="5344731" y="1532586"/>
            <a:ext cx="785611" cy="3000778"/>
          </a:xfrm>
          <a:prstGeom prst="leftBrac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Imagen 1" descr="Resultado de imagen para escudo de la uaemex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046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888142" y="1690817"/>
            <a:ext cx="4399005" cy="14230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633783"/>
              </p:ext>
            </p:extLst>
          </p:nvPr>
        </p:nvGraphicFramePr>
        <p:xfrm>
          <a:off x="3900556" y="1805734"/>
          <a:ext cx="4341223" cy="1491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41223"/>
              </a:tblGrid>
              <a:tr h="1491048">
                <a:tc>
                  <a:txBody>
                    <a:bodyPr/>
                    <a:lstStyle/>
                    <a:p>
                      <a:pPr algn="just"/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Es la intermediación entre la gente que ahorra y la que necesita financiamiento. </a:t>
                      </a:r>
                    </a:p>
                    <a:p>
                      <a:endParaRPr lang="es-MX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Ej.: acciones, bonos, etc.</a:t>
                      </a:r>
                      <a:endParaRPr lang="es-MX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535" marR="89535" marT="0" marB="0">
                    <a:noFill/>
                  </a:tcPr>
                </a:tc>
              </a:tr>
            </a:tbl>
          </a:graphicData>
        </a:graphic>
      </p:graphicFrame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2047741" y="194988"/>
            <a:ext cx="7379593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Función de mercados financieros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 descr="Resultado de imagen para acciones financier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532" y="4023294"/>
            <a:ext cx="4200181" cy="22910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737" y="4022668"/>
            <a:ext cx="3876308" cy="2180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1" descr="Resultado de imagen para escudo de la uaemex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243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2476341" y="216105"/>
            <a:ext cx="8051615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1.3.2 Intermediarios financieros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48" name="AutoShape 46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9" name="AutoShape 47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alpha val="56000"/>
                </a:schemeClr>
              </a:gs>
              <a:gs pos="100000">
                <a:schemeClr val="hlink">
                  <a:gamma/>
                  <a:tint val="0"/>
                  <a:invGamma/>
                  <a:alpha val="48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52" name="AutoShape 50"/>
          <p:cNvSpPr>
            <a:spLocks noChangeArrowheads="1"/>
          </p:cNvSpPr>
          <p:nvPr/>
        </p:nvSpPr>
        <p:spPr bwMode="gray">
          <a:xfrm>
            <a:off x="2183630" y="4886674"/>
            <a:ext cx="6311640" cy="618578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es-MX" dirty="0"/>
              <a:t>Son empresas cuyo negocio principal es proporcionar </a:t>
            </a:r>
            <a:r>
              <a:rPr lang="es-MX" dirty="0" smtClean="0"/>
              <a:t>a </a:t>
            </a:r>
            <a:r>
              <a:rPr lang="es-MX" dirty="0"/>
              <a:t>los </a:t>
            </a:r>
          </a:p>
          <a:p>
            <a:pPr eaLnBrk="0" hangingPunct="0"/>
            <a:r>
              <a:rPr lang="es-MX" dirty="0" smtClean="0"/>
              <a:t>clientes </a:t>
            </a:r>
            <a:r>
              <a:rPr lang="es-MX" dirty="0"/>
              <a:t>ciertos productos y servicios financieros</a:t>
            </a:r>
            <a:endParaRPr lang="en-US" altLang="es-MX" b="1" dirty="0">
              <a:solidFill>
                <a:schemeClr val="tx2"/>
              </a:solidFill>
            </a:endParaRPr>
          </a:p>
        </p:txBody>
      </p:sp>
      <p:sp>
        <p:nvSpPr>
          <p:cNvPr id="53" name="AutoShape 51"/>
          <p:cNvSpPr>
            <a:spLocks noChangeArrowheads="1"/>
          </p:cNvSpPr>
          <p:nvPr/>
        </p:nvSpPr>
        <p:spPr bwMode="gray">
          <a:xfrm>
            <a:off x="2558305" y="3232436"/>
            <a:ext cx="6820473" cy="1194181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 dirty="0"/>
              <a:t>Son instituciones especializadas en la </a:t>
            </a:r>
            <a:r>
              <a:rPr lang="es-MX" dirty="0" smtClean="0"/>
              <a:t>medición entre </a:t>
            </a:r>
            <a:r>
              <a:rPr lang="es-MX" dirty="0"/>
              <a:t>las unidades </a:t>
            </a:r>
          </a:p>
          <a:p>
            <a:r>
              <a:rPr lang="es-MX" dirty="0" smtClean="0"/>
              <a:t>económicas </a:t>
            </a:r>
            <a:r>
              <a:rPr lang="es-MX" dirty="0"/>
              <a:t>que desean </a:t>
            </a:r>
            <a:r>
              <a:rPr lang="es-MX" dirty="0" smtClean="0"/>
              <a:t>ahorrar e </a:t>
            </a:r>
            <a:r>
              <a:rPr lang="es-MX" dirty="0"/>
              <a:t>invertir se aceptan fondos a </a:t>
            </a:r>
            <a:r>
              <a:rPr lang="es-MX" dirty="0" smtClean="0"/>
              <a:t>corto</a:t>
            </a:r>
          </a:p>
          <a:p>
            <a:r>
              <a:rPr lang="es-MX" dirty="0" smtClean="0"/>
              <a:t>plazo y </a:t>
            </a:r>
            <a:r>
              <a:rPr lang="es-MX" dirty="0"/>
              <a:t>se ceden </a:t>
            </a:r>
            <a:r>
              <a:rPr lang="es-MX" dirty="0" smtClean="0"/>
              <a:t>a </a:t>
            </a:r>
            <a:r>
              <a:rPr lang="es-MX" dirty="0"/>
              <a:t>largo. </a:t>
            </a:r>
          </a:p>
        </p:txBody>
      </p:sp>
      <p:sp>
        <p:nvSpPr>
          <p:cNvPr id="54" name="AutoShape 52"/>
          <p:cNvSpPr>
            <a:spLocks noChangeArrowheads="1"/>
          </p:cNvSpPr>
          <p:nvPr/>
        </p:nvSpPr>
        <p:spPr bwMode="gray">
          <a:xfrm>
            <a:off x="2195334" y="2220583"/>
            <a:ext cx="6299936" cy="646016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 dirty="0"/>
              <a:t>S</a:t>
            </a:r>
            <a:r>
              <a:rPr lang="es-MX" dirty="0" smtClean="0"/>
              <a:t>on </a:t>
            </a:r>
            <a:r>
              <a:rPr lang="es-MX" dirty="0"/>
              <a:t>instituciones facultadas legalmente para aceptar </a:t>
            </a:r>
            <a:r>
              <a:rPr lang="es-MX" dirty="0" smtClean="0"/>
              <a:t>depósitos </a:t>
            </a:r>
            <a:r>
              <a:rPr lang="es-MX" dirty="0"/>
              <a:t>y </a:t>
            </a:r>
            <a:endParaRPr lang="es-MX" dirty="0" smtClean="0"/>
          </a:p>
          <a:p>
            <a:r>
              <a:rPr lang="es-MX" dirty="0" smtClean="0"/>
              <a:t>prestar </a:t>
            </a:r>
            <a:r>
              <a:rPr lang="es-MX" dirty="0"/>
              <a:t>fondos a familias y empresas.</a:t>
            </a:r>
          </a:p>
        </p:txBody>
      </p:sp>
      <p:grpSp>
        <p:nvGrpSpPr>
          <p:cNvPr id="55" name="Group 53"/>
          <p:cNvGrpSpPr>
            <a:grpSpLocks/>
          </p:cNvGrpSpPr>
          <p:nvPr/>
        </p:nvGrpSpPr>
        <p:grpSpPr bwMode="auto">
          <a:xfrm>
            <a:off x="1826693" y="2366962"/>
            <a:ext cx="381000" cy="381000"/>
            <a:chOff x="2078" y="1680"/>
            <a:chExt cx="1615" cy="1615"/>
          </a:xfrm>
        </p:grpSpPr>
        <p:sp>
          <p:nvSpPr>
            <p:cNvPr id="56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</p:grpSp>
      <p:grpSp>
        <p:nvGrpSpPr>
          <p:cNvPr id="62" name="Group 60"/>
          <p:cNvGrpSpPr>
            <a:grpSpLocks/>
          </p:cNvGrpSpPr>
          <p:nvPr/>
        </p:nvGrpSpPr>
        <p:grpSpPr bwMode="auto">
          <a:xfrm>
            <a:off x="2199480" y="3639381"/>
            <a:ext cx="381000" cy="381000"/>
            <a:chOff x="2078" y="1680"/>
            <a:chExt cx="1615" cy="1615"/>
          </a:xfrm>
        </p:grpSpPr>
        <p:sp>
          <p:nvSpPr>
            <p:cNvPr id="63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</p:grpSp>
      <p:grpSp>
        <p:nvGrpSpPr>
          <p:cNvPr id="69" name="Group 67"/>
          <p:cNvGrpSpPr>
            <a:grpSpLocks/>
          </p:cNvGrpSpPr>
          <p:nvPr/>
        </p:nvGrpSpPr>
        <p:grpSpPr bwMode="auto">
          <a:xfrm>
            <a:off x="1804989" y="5005817"/>
            <a:ext cx="381000" cy="381000"/>
            <a:chOff x="2078" y="1680"/>
            <a:chExt cx="1615" cy="1615"/>
          </a:xfrm>
        </p:grpSpPr>
        <p:sp>
          <p:nvSpPr>
            <p:cNvPr id="70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s-MX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MX"/>
            </a:p>
          </p:txBody>
        </p:sp>
      </p:grpSp>
      <p:pic>
        <p:nvPicPr>
          <p:cNvPr id="30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536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2616383" y="0"/>
            <a:ext cx="7409065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1.4 La administración financiera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374588440"/>
              </p:ext>
            </p:extLst>
          </p:nvPr>
        </p:nvGraphicFramePr>
        <p:xfrm>
          <a:off x="1935205" y="784654"/>
          <a:ext cx="8619523" cy="5715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1" descr="Resultado de imagen para escudo de la uaemex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ángulo 19"/>
          <p:cNvSpPr/>
          <p:nvPr/>
        </p:nvSpPr>
        <p:spPr>
          <a:xfrm>
            <a:off x="2883532" y="6481895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3.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Administración financiera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Ortega (2012)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09651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2690524" y="232581"/>
            <a:ext cx="6972459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1.5 El administrador financiero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053196350"/>
              </p:ext>
            </p:extLst>
          </p:nvPr>
        </p:nvGraphicFramePr>
        <p:xfrm>
          <a:off x="2425357" y="1167660"/>
          <a:ext cx="7212913" cy="4664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1" descr="Resultado de imagen para escudo de la uaemex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90" y="115330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ángulo 19"/>
          <p:cNvSpPr/>
          <p:nvPr/>
        </p:nvSpPr>
        <p:spPr>
          <a:xfrm>
            <a:off x="2883532" y="5897009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Figura 3.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Administrador financiero </a:t>
            </a:r>
            <a:r>
              <a:rPr lang="es-MX" sz="1000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Fuente:</a:t>
            </a:r>
            <a:r>
              <a:rPr lang="es-MX" sz="10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Elaboración propia basada en Ortega (2002)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99114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3374266" y="207867"/>
            <a:ext cx="5628066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Función financiera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94704" y="1464275"/>
            <a:ext cx="7907628" cy="40318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dirty="0" smtClean="0"/>
          </a:p>
          <a:p>
            <a:endParaRPr lang="es-MX" sz="2200" dirty="0" smtClean="0"/>
          </a:p>
          <a:p>
            <a:pPr algn="just"/>
            <a:r>
              <a:rPr lang="es-MX" sz="2400" dirty="0" smtClean="0"/>
              <a:t>Según Robles (2012) la función financiera es la obtención de recursos necesarios para lograr alcanzar los objetivos de la empresa.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Los administradores financieros dentro de una organización conceptualizan la  administración financiera dependiendo sus funciones y responsabilidades de cada sujeto y todo esto correspondiente a los objetivos de la organización.</a:t>
            </a:r>
          </a:p>
          <a:p>
            <a:endParaRPr lang="es-MX" sz="2400" dirty="0"/>
          </a:p>
        </p:txBody>
      </p:sp>
      <p:pic>
        <p:nvPicPr>
          <p:cNvPr id="2050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116" y="2211859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1" descr="Resultado de imagen para escudo de la uaemex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04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2525769" y="191392"/>
            <a:ext cx="6379334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Análisis de datos financieros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94704" y="1464275"/>
            <a:ext cx="7907628" cy="36625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dirty="0" smtClean="0"/>
          </a:p>
          <a:p>
            <a:endParaRPr lang="es-MX" sz="2200" dirty="0" smtClean="0"/>
          </a:p>
          <a:p>
            <a:pPr algn="just"/>
            <a:r>
              <a:rPr lang="es-MX" sz="2400" dirty="0" smtClean="0"/>
              <a:t>Según Ortega (2002) define el análisis de datos financieros como una </a:t>
            </a:r>
            <a:r>
              <a:rPr lang="es-ES" sz="2400" dirty="0" smtClean="0"/>
              <a:t>función que hace referencia a la transformación de datos financieros a una forma que puedan utilizarse para controlar la posición financiera de la empresa, a hacer planes para financiamientos futuros, evaluar la necesidad para incrementar la capacidad productiva y a determinar el financiamiento adicional que se requiera.</a:t>
            </a:r>
            <a:endParaRPr lang="es-MX" sz="2400" dirty="0" smtClean="0"/>
          </a:p>
          <a:p>
            <a:pPr algn="just"/>
            <a:endParaRPr lang="es-MX" sz="2400" dirty="0"/>
          </a:p>
        </p:txBody>
      </p:sp>
      <p:pic>
        <p:nvPicPr>
          <p:cNvPr id="6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Resultado de imagen para administrador financiero"/>
          <p:cNvPicPr>
            <a:picLocks noChangeAspect="1" noChangeArrowheads="1"/>
          </p:cNvPicPr>
          <p:nvPr/>
        </p:nvPicPr>
        <p:blipFill>
          <a:blip r:embed="rId3" cstate="print"/>
          <a:srcRect l="43957" r="4302" b="2290"/>
          <a:stretch>
            <a:fillRect/>
          </a:stretch>
        </p:blipFill>
        <p:spPr bwMode="auto">
          <a:xfrm>
            <a:off x="9275805" y="1746550"/>
            <a:ext cx="2512541" cy="3163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04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1787612" y="191392"/>
            <a:ext cx="7784756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Estructura de activos en la empresa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94704" y="1464275"/>
            <a:ext cx="7907628" cy="40318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dirty="0" smtClean="0"/>
          </a:p>
          <a:p>
            <a:endParaRPr lang="es-MX" sz="2200" dirty="0" smtClean="0"/>
          </a:p>
          <a:p>
            <a:pPr algn="just"/>
            <a:r>
              <a:rPr lang="es-MX" sz="2400" dirty="0" smtClean="0"/>
              <a:t>Según Ortega (2002) un </a:t>
            </a:r>
            <a:r>
              <a:rPr lang="es-ES" sz="2400" dirty="0" smtClean="0"/>
              <a:t>administrador financiero debe determinar la composición y el tipo de activos que se encuentran en el Balance de la empresa. 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El término composición se refiere a la cantidad de dinero que comprenden los activos circulantes y fijos de una organización.</a:t>
            </a:r>
            <a:endParaRPr lang="es-MX" sz="2400" dirty="0" smtClean="0"/>
          </a:p>
          <a:p>
            <a:pPr algn="just"/>
            <a:endParaRPr lang="es-MX" sz="2400" dirty="0" smtClean="0"/>
          </a:p>
          <a:p>
            <a:pPr algn="just"/>
            <a:endParaRPr lang="es-MX" sz="2400" dirty="0"/>
          </a:p>
        </p:txBody>
      </p:sp>
      <p:pic>
        <p:nvPicPr>
          <p:cNvPr id="6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34" name="Picture 2" descr="Resultado de imagen para administrador financie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74861" y="2506062"/>
            <a:ext cx="2619375" cy="2189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04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2446639" y="216106"/>
            <a:ext cx="7784756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Estructura del capital 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94704" y="1464275"/>
            <a:ext cx="7907628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dirty="0" smtClean="0"/>
          </a:p>
          <a:p>
            <a:endParaRPr lang="es-MX" sz="2200" dirty="0" smtClean="0"/>
          </a:p>
          <a:p>
            <a:pPr algn="just"/>
            <a:r>
              <a:rPr lang="es-MX" sz="2400" dirty="0" smtClean="0"/>
              <a:t>Según Ortega (2002) para la estructura del capital debe </a:t>
            </a:r>
            <a:r>
              <a:rPr lang="es-ES" sz="2400" dirty="0" smtClean="0"/>
              <a:t>determinarse la composición más adecuada de financiamiento a corto plazo y largo plazo.</a:t>
            </a:r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Esta es una decisión importante por cuanto afecta la rentabilidad y la liquidez general de la compañía.</a:t>
            </a:r>
            <a:endParaRPr lang="es-MX" sz="2400" dirty="0" smtClean="0"/>
          </a:p>
          <a:p>
            <a:pPr algn="just"/>
            <a:endParaRPr lang="es-MX" sz="2400" dirty="0"/>
          </a:p>
        </p:txBody>
      </p:sp>
      <p:pic>
        <p:nvPicPr>
          <p:cNvPr id="6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6 Flecha abajo"/>
          <p:cNvSpPr/>
          <p:nvPr/>
        </p:nvSpPr>
        <p:spPr>
          <a:xfrm>
            <a:off x="4209534" y="3410465"/>
            <a:ext cx="799070" cy="996778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3010" name="Picture 2" descr="Resultado de imagen para estructura del capit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66770" y="2665970"/>
            <a:ext cx="3009900" cy="1838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04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4885565" y="296767"/>
            <a:ext cx="3698262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IV. Conclusiones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69989" y="1256467"/>
            <a:ext cx="9890454" cy="52322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 smtClean="0"/>
              <a:t>El área de finanzas </a:t>
            </a:r>
            <a:r>
              <a:rPr lang="es-MX" sz="2400" dirty="0"/>
              <a:t>en una organización son de suma importancia ya que después de la toma de </a:t>
            </a:r>
            <a:r>
              <a:rPr lang="es-MX" sz="2400" dirty="0" smtClean="0"/>
              <a:t>daciones </a:t>
            </a:r>
            <a:r>
              <a:rPr lang="es-MX" sz="2400" dirty="0"/>
              <a:t>controlan y administran el capital de la misma</a:t>
            </a:r>
            <a:r>
              <a:rPr lang="es-MX" sz="2400" dirty="0" smtClean="0"/>
              <a:t>.</a:t>
            </a:r>
          </a:p>
          <a:p>
            <a:endParaRPr lang="es-MX" sz="2400" dirty="0" smtClean="0"/>
          </a:p>
          <a:p>
            <a:pPr algn="just"/>
            <a:r>
              <a:rPr lang="es-MX" sz="2400" dirty="0" smtClean="0"/>
              <a:t>Las finanzas tienen relación con diversas disciplinas como son; matemáticas, administración, economía, contabilidad y derecho.</a:t>
            </a:r>
            <a:endParaRPr lang="es-MX" sz="2400" dirty="0"/>
          </a:p>
          <a:p>
            <a:endParaRPr lang="es-MX" sz="2400" dirty="0" smtClean="0"/>
          </a:p>
          <a:p>
            <a:pPr algn="just"/>
            <a:r>
              <a:rPr lang="es-MX" sz="2400" dirty="0" smtClean="0"/>
              <a:t>Los mercados financieros ayudan a la compra y venta de activos financieros y existen diferentes tipos y cada uno con distintas tareas; mercado de dinero, capital, primario y secundario.</a:t>
            </a:r>
            <a:endParaRPr lang="es-MX" sz="2400" dirty="0"/>
          </a:p>
          <a:p>
            <a:endParaRPr lang="es-MX" sz="2200" dirty="0" smtClean="0"/>
          </a:p>
          <a:p>
            <a:pPr algn="just"/>
            <a:r>
              <a:rPr lang="es-MX" sz="2400" dirty="0" smtClean="0"/>
              <a:t>El administrador financiero tiene un papel de suma importancia en la empresa, ya que tiene diversas funciones y las más importante; adquisición de activos </a:t>
            </a:r>
            <a:r>
              <a:rPr lang="es-MX" sz="2400" smtClean="0"/>
              <a:t>fijos.</a:t>
            </a:r>
            <a:endParaRPr lang="es-MX" sz="2400" dirty="0" smtClean="0"/>
          </a:p>
        </p:txBody>
      </p:sp>
      <p:pic>
        <p:nvPicPr>
          <p:cNvPr id="6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027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2825579" y="1216953"/>
            <a:ext cx="6145426" cy="5392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430"/>
              </a:spcAft>
            </a:pPr>
            <a:endParaRPr lang="es-MX" sz="1600" b="1" dirty="0" smtClean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400050">
              <a:lnSpc>
                <a:spcPct val="107000"/>
              </a:lnSpc>
              <a:spcAft>
                <a:spcPts val="430"/>
              </a:spcAft>
              <a:buFont typeface="+mj-lt"/>
              <a:buAutoNum type="romanUcPeriod"/>
            </a:pPr>
            <a:r>
              <a:rPr lang="es-MX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Guión explicativo</a:t>
            </a:r>
          </a:p>
          <a:p>
            <a:pPr marL="342900" indent="-342900">
              <a:lnSpc>
                <a:spcPct val="107000"/>
              </a:lnSpc>
              <a:spcAft>
                <a:spcPts val="430"/>
              </a:spcAft>
              <a:buAutoNum type="romanUcPeriod"/>
            </a:pPr>
            <a:r>
              <a:rPr lang="es-MX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Competencias genéricas </a:t>
            </a:r>
          </a:p>
          <a:p>
            <a:pPr marL="342900" indent="-342900">
              <a:lnSpc>
                <a:spcPct val="107000"/>
              </a:lnSpc>
              <a:spcAft>
                <a:spcPts val="430"/>
              </a:spcAft>
              <a:buAutoNum type="romanUcPeriod"/>
            </a:pPr>
            <a:r>
              <a:rPr lang="es-MX" sz="16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Estructura de la unidad de aprendizaje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1.1. Generalidades de las finanzas.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1.1.1 Concepto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1.1.2 Objetivo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1.1.3 Importancia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1.2. Áreas interrelacionadas de las finanzas.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1.2.1 Aspectos fiscales de las sociedades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1.3. Organización de la función financiera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1.3.1 Mercados financieros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1.3.2 Intermediarios financieros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1.4. La administración financiera.</a:t>
            </a:r>
          </a:p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16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1.5. El administrador financiero.</a:t>
            </a:r>
            <a:r>
              <a:rPr lang="es-MX" sz="16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00050" indent="-400050">
              <a:lnSpc>
                <a:spcPct val="107000"/>
              </a:lnSpc>
              <a:spcAft>
                <a:spcPts val="430"/>
              </a:spcAft>
              <a:buAutoNum type="romanUcPeriod" startAt="4"/>
            </a:pPr>
            <a:r>
              <a:rPr lang="es-MX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Conclusiones </a:t>
            </a:r>
          </a:p>
          <a:p>
            <a:pPr marL="400050" indent="-400050">
              <a:lnSpc>
                <a:spcPct val="107000"/>
              </a:lnSpc>
              <a:spcAft>
                <a:spcPts val="430"/>
              </a:spcAft>
              <a:buAutoNum type="romanUcPeriod" startAt="4"/>
            </a:pPr>
            <a:r>
              <a:rPr lang="es-MX" sz="16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Bibliografía </a:t>
            </a:r>
            <a:endParaRPr lang="es-MX" sz="16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245152" y="433787"/>
            <a:ext cx="1656479" cy="6419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Índice </a:t>
            </a:r>
            <a:r>
              <a:rPr lang="es-MX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9418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4621954" y="305005"/>
            <a:ext cx="3475839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V. Bibliografía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755955" y="1153437"/>
            <a:ext cx="11079079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0215" indent="-450215">
              <a:lnSpc>
                <a:spcPct val="150000"/>
              </a:lnSpc>
              <a:spcAft>
                <a:spcPts val="0"/>
              </a:spcAft>
            </a:pPr>
            <a:r>
              <a:rPr lang="es-MX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Bodie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s-MX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Merton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(2003) </a:t>
            </a:r>
            <a:r>
              <a:rPr lang="es-MX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Finanzas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México: Pearson.</a:t>
            </a:r>
          </a:p>
          <a:p>
            <a:pPr marL="450215" indent="-450215">
              <a:lnSpc>
                <a:spcPct val="150000"/>
              </a:lnSpc>
              <a:spcAft>
                <a:spcPts val="0"/>
              </a:spcAft>
            </a:pP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García, V. (2014) </a:t>
            </a:r>
            <a:r>
              <a:rPr lang="es-MX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Introducción a las finanzas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Recuperado octubre 12, 2017, de Grupo </a:t>
            </a:r>
            <a:r>
              <a:rPr lang="es-MX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editorial </a:t>
            </a:r>
            <a:r>
              <a:rPr lang="es-MX" sz="24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Patria 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Sitio web: </a:t>
            </a:r>
            <a:r>
              <a:rPr lang="es-MX" sz="2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http://www.editorialpatria.com.mx/pdffiles/9786074387230.pdf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indent="-450215">
              <a:lnSpc>
                <a:spcPct val="150000"/>
              </a:lnSpc>
              <a:spcAft>
                <a:spcPts val="0"/>
              </a:spcAft>
            </a:pP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Mazón, F., </a:t>
            </a:r>
            <a:r>
              <a:rPr lang="es-MX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Olsina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F., &amp; </a:t>
            </a:r>
            <a:r>
              <a:rPr lang="es-MX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Aguilá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S. (2003). Finanzas. México: ACCID.</a:t>
            </a:r>
          </a:p>
          <a:p>
            <a:pPr marL="450215" indent="-450215">
              <a:lnSpc>
                <a:spcPct val="150000"/>
              </a:lnSpc>
              <a:spcAft>
                <a:spcPts val="0"/>
              </a:spcAft>
            </a:pP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Ortega, A. (2002) </a:t>
            </a:r>
            <a:r>
              <a:rPr lang="es-MX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Introducción a las Finanzas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r>
              <a:rPr lang="es-MX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McGraw-Hill, México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0215" indent="-450215">
              <a:lnSpc>
                <a:spcPct val="150000"/>
              </a:lnSpc>
              <a:spcAft>
                <a:spcPts val="0"/>
              </a:spcAft>
            </a:pP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Ortega, A. (2012) </a:t>
            </a:r>
            <a:r>
              <a:rPr lang="es-MX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Introducción a las Finanzas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MX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McGraw-Hill, México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0215" indent="-450215">
              <a:lnSpc>
                <a:spcPct val="150000"/>
              </a:lnSpc>
              <a:spcAft>
                <a:spcPts val="0"/>
              </a:spcAft>
            </a:pP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Robles, C. (2012) </a:t>
            </a:r>
            <a:r>
              <a:rPr lang="es-MX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Fundamentos de administración financiera</a:t>
            </a:r>
            <a:r>
              <a:rPr lang="es-MX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Recuperado octubre 12, 2017, de Red Tercer Milenio Sitio web: </a:t>
            </a:r>
            <a:r>
              <a:rPr lang="es-MX" sz="2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s-MX" sz="24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www.upg.mx/wp-content/uploads/2015/10/LIBRO-49-Fundamentos-de-administracion-Financiera.pdf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1" descr="Resultado de imagen para escudo de la uaemex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027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878096" y="6438045"/>
            <a:ext cx="1956938" cy="28472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</p:txBody>
      </p:sp>
      <p:sp>
        <p:nvSpPr>
          <p:cNvPr id="9" name="Cuadro de texto 2"/>
          <p:cNvSpPr txBox="1">
            <a:spLocks noChangeArrowheads="1"/>
          </p:cNvSpPr>
          <p:nvPr/>
        </p:nvSpPr>
        <p:spPr bwMode="auto">
          <a:xfrm>
            <a:off x="1841500" y="2214467"/>
            <a:ext cx="9804400" cy="168443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6600" b="1" dirty="0" smtClean="0">
                <a:solidFill>
                  <a:srgbClr val="003300"/>
                </a:solidFill>
              </a:rPr>
              <a:t>¡Gracias por su atención!</a:t>
            </a:r>
            <a:endParaRPr lang="es-MX" sz="66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77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980302" y="1790080"/>
            <a:ext cx="9259846" cy="3069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430"/>
              </a:spcAft>
            </a:pPr>
            <a:endParaRPr lang="es-MX" sz="2400" dirty="0">
              <a:solidFill>
                <a:srgbClr val="000000"/>
              </a:solidFill>
              <a:latin typeface="Calibri" panose="020F050202020403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430"/>
              </a:spcAft>
            </a:pPr>
            <a:r>
              <a:rPr lang="es-MX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 esta unidad de aprendizaje el alumno conocerá el panorama general de las finanzas desde su concepto, objetivo, la relación con otras disciplinas, el campo de acción y la función del administrador financiero.</a:t>
            </a:r>
            <a:endParaRPr lang="es-MX" sz="2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430"/>
              </a:spcAft>
            </a:pPr>
            <a:r>
              <a:rPr lang="es-MX" sz="16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MX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administración financiera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159029" y="540879"/>
            <a:ext cx="4220386" cy="6419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I. Guión explicativo</a:t>
            </a:r>
          </a:p>
        </p:txBody>
      </p:sp>
    </p:spTree>
    <p:extLst>
      <p:ext uri="{BB962C8B-B14F-4D97-AF65-F5344CB8AC3E}">
        <p14:creationId xmlns:p14="http://schemas.microsoft.com/office/powerpoint/2010/main" val="131791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980302" y="1790080"/>
            <a:ext cx="10000736" cy="2623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430"/>
              </a:spcAft>
            </a:pPr>
            <a:r>
              <a:rPr lang="es-MX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 alumno reconoce el concepto de finanzas, los objetivos específicos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la relación con otras disciplinas como matemáticas, administración, economía, contabilidad y derecho, el campo de acción, así como el papel fundamental del administrador financiero en la organizaciones.</a:t>
            </a:r>
            <a:endParaRPr lang="es-MX" sz="2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430"/>
              </a:spcAft>
            </a:pPr>
            <a:r>
              <a:rPr lang="es-MX" sz="16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MX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administración financiera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159029" y="540879"/>
            <a:ext cx="8322599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Propósito de la unidad de aprendizaje </a:t>
            </a:r>
          </a:p>
        </p:txBody>
      </p:sp>
    </p:spTree>
    <p:extLst>
      <p:ext uri="{BB962C8B-B14F-4D97-AF65-F5344CB8AC3E}">
        <p14:creationId xmlns:p14="http://schemas.microsoft.com/office/powerpoint/2010/main" val="131791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1046205" y="2630339"/>
            <a:ext cx="10000736" cy="961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430"/>
              </a:spcAft>
              <a:buFont typeface="Wingdings" pitchFamily="2" charset="2"/>
              <a:buChar char="Ø"/>
            </a:pPr>
            <a:r>
              <a:rPr lang="es-MX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Conocer el panorama general de las finanzas</a:t>
            </a:r>
            <a:r>
              <a:rPr lang="es-MX" sz="2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s-MX" sz="24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430"/>
              </a:spcAft>
            </a:pPr>
            <a:r>
              <a:rPr lang="es-MX" sz="16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MX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administración financiera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159029" y="540879"/>
            <a:ext cx="5502019" cy="6419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43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II. Competencia genérica </a:t>
            </a:r>
          </a:p>
        </p:txBody>
      </p:sp>
    </p:spTree>
    <p:extLst>
      <p:ext uri="{BB962C8B-B14F-4D97-AF65-F5344CB8AC3E}">
        <p14:creationId xmlns:p14="http://schemas.microsoft.com/office/powerpoint/2010/main" val="131791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57" y="264023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administración financiera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349829" y="532641"/>
            <a:ext cx="10693890" cy="6552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III. Estructura general de la unidad de aprendizaje</a:t>
            </a:r>
            <a:endParaRPr lang="es-MX" sz="1600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ángulo 4"/>
          <p:cNvSpPr/>
          <p:nvPr/>
        </p:nvSpPr>
        <p:spPr>
          <a:xfrm>
            <a:off x="403138" y="1552834"/>
            <a:ext cx="11212213" cy="355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 </a:t>
            </a:r>
            <a:endParaRPr lang="es-MX" sz="16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 estudiante identifica el panorama general de la administración financiera.</a:t>
            </a:r>
            <a:endParaRPr lang="es-MX" sz="20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 estudiante analiza los estados financieros de una entidad económica.</a:t>
            </a:r>
            <a:endParaRPr lang="es-MX" sz="20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 estudiante aplica el control financiero necesario en una entidad.</a:t>
            </a:r>
            <a:endParaRPr lang="es-MX" sz="20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 estudiante distingue a la administración de capital de trabajo dentro de una entidad.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2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El estudiante define las fuentes de financiamiento a corto y largo plazo idóneas para la marcha de la entidad.</a:t>
            </a:r>
            <a:r>
              <a:rPr lang="es-MX" sz="200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31791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85175878"/>
              </p:ext>
            </p:extLst>
          </p:nvPr>
        </p:nvGraphicFramePr>
        <p:xfrm>
          <a:off x="489397" y="1197735"/>
          <a:ext cx="11075831" cy="5002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 de texto 2"/>
          <p:cNvSpPr txBox="1">
            <a:spLocks noChangeArrowheads="1"/>
          </p:cNvSpPr>
          <p:nvPr/>
        </p:nvSpPr>
        <p:spPr bwMode="auto">
          <a:xfrm>
            <a:off x="9440213" y="6199785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administración financiera</a:t>
            </a:r>
          </a:p>
        </p:txBody>
      </p:sp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2707000" y="216105"/>
            <a:ext cx="5821249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Secuencia didáctica</a:t>
            </a:r>
          </a:p>
        </p:txBody>
      </p:sp>
      <p:pic>
        <p:nvPicPr>
          <p:cNvPr id="5" name="Imagen 1" descr="Resultado de imagen para escudo de la uaemex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327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Resultado de imagen para escudo de la uaeme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52" y="272261"/>
            <a:ext cx="1104900" cy="9753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uadro de texto 2"/>
          <p:cNvSpPr txBox="1">
            <a:spLocks noChangeArrowheads="1"/>
          </p:cNvSpPr>
          <p:nvPr/>
        </p:nvSpPr>
        <p:spPr bwMode="auto">
          <a:xfrm>
            <a:off x="9633396" y="6128952"/>
            <a:ext cx="2266031" cy="49078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</a:t>
            </a: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y planeación financiera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es-MX" sz="12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administración financiera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80594" y="1543491"/>
            <a:ext cx="7907628" cy="44319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MX" dirty="0" smtClean="0"/>
          </a:p>
          <a:p>
            <a:r>
              <a:rPr lang="es-MX" sz="2200" b="1" dirty="0" smtClean="0"/>
              <a:t>1.1.1 Concepto </a:t>
            </a:r>
          </a:p>
          <a:p>
            <a:endParaRPr lang="es-MX" sz="2200" dirty="0" smtClean="0"/>
          </a:p>
          <a:p>
            <a:r>
              <a:rPr lang="es-MX" sz="2200" dirty="0" smtClean="0"/>
              <a:t>Conjunto de actividades que a través de la toma de decisiones controlan y utilizan y administran dinero (García, 2014).</a:t>
            </a:r>
          </a:p>
          <a:p>
            <a:endParaRPr lang="es-MX" sz="2200" dirty="0" smtClean="0"/>
          </a:p>
          <a:p>
            <a:r>
              <a:rPr lang="es-MX" sz="2200" dirty="0" smtClean="0"/>
              <a:t>Disciplina que se auxilia con otros como las contabilidad, derecho, economía. Optimizar los recursos humanos y materiales de la empresa (Ortega, 2002).</a:t>
            </a:r>
          </a:p>
          <a:p>
            <a:endParaRPr lang="es-MX" sz="2200" dirty="0" smtClean="0"/>
          </a:p>
          <a:p>
            <a:r>
              <a:rPr lang="es-MX" sz="2200" dirty="0" smtClean="0"/>
              <a:t>Estudia los recursos que se asignan a través del tiempo (</a:t>
            </a:r>
            <a:r>
              <a:rPr lang="es-MX" sz="2200" dirty="0" err="1" smtClean="0"/>
              <a:t>Bodie</a:t>
            </a:r>
            <a:r>
              <a:rPr lang="es-MX" sz="2200" dirty="0"/>
              <a:t> </a:t>
            </a:r>
            <a:r>
              <a:rPr lang="es-MX" sz="2200" dirty="0" smtClean="0"/>
              <a:t>&amp; </a:t>
            </a:r>
            <a:r>
              <a:rPr lang="es-MX" sz="2200" dirty="0" err="1" smtClean="0"/>
              <a:t>Merton</a:t>
            </a:r>
            <a:r>
              <a:rPr lang="es-MX" sz="2200" dirty="0" smtClean="0"/>
              <a:t>, 2003).</a:t>
            </a:r>
          </a:p>
          <a:p>
            <a:endParaRPr lang="es-MX" sz="2200" dirty="0" smtClean="0"/>
          </a:p>
        </p:txBody>
      </p:sp>
      <p:pic>
        <p:nvPicPr>
          <p:cNvPr id="4098" name="Picture 2" descr="Resultado de imagen para concepto de finanza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162" y="2405273"/>
            <a:ext cx="2236855" cy="198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 de texto 2"/>
          <p:cNvSpPr txBox="1">
            <a:spLocks noChangeArrowheads="1"/>
          </p:cNvSpPr>
          <p:nvPr/>
        </p:nvSpPr>
        <p:spPr bwMode="auto">
          <a:xfrm>
            <a:off x="2616385" y="199628"/>
            <a:ext cx="7516157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3600" b="1" dirty="0" smtClean="0">
                <a:solidFill>
                  <a:srgbClr val="000000"/>
                </a:solidFill>
                <a:latin typeface="Cambria" panose="02040503050406030204" pitchFamily="18" charset="0"/>
                <a:ea typeface="Arial Unicode MS" panose="020B0604020202020204" pitchFamily="34" charset="-128"/>
                <a:cs typeface="Arial" panose="020B0604020202020204" pitchFamily="34" charset="0"/>
              </a:rPr>
              <a:t>1.1 Generalidades de las finanzas</a:t>
            </a:r>
            <a:endParaRPr lang="es-MX" sz="3600" b="1" dirty="0">
              <a:solidFill>
                <a:srgbClr val="000000"/>
              </a:solidFill>
              <a:latin typeface="Cambria" panose="02040503050406030204" pitchFamily="18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29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1694</Words>
  <Application>Microsoft Office PowerPoint</Application>
  <PresentationFormat>Panorámica</PresentationFormat>
  <Paragraphs>291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0" baseType="lpstr">
      <vt:lpstr>Arial Unicode MS</vt:lpstr>
      <vt:lpstr>Arial</vt:lpstr>
      <vt:lpstr>Calibri</vt:lpstr>
      <vt:lpstr>Calibri Light</vt:lpstr>
      <vt:lpstr>Cambria</vt:lpstr>
      <vt:lpstr>Symbol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81</cp:revision>
  <dcterms:created xsi:type="dcterms:W3CDTF">2017-07-25T00:45:37Z</dcterms:created>
  <dcterms:modified xsi:type="dcterms:W3CDTF">2017-10-16T18:22:38Z</dcterms:modified>
</cp:coreProperties>
</file>