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56"/>
  </p:notes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72" r:id="rId48"/>
    <p:sldId id="365" r:id="rId49"/>
    <p:sldId id="366" r:id="rId50"/>
    <p:sldId id="367" r:id="rId51"/>
    <p:sldId id="368" r:id="rId52"/>
    <p:sldId id="374" r:id="rId53"/>
    <p:sldId id="370" r:id="rId54"/>
    <p:sldId id="373" r:id="rId5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079D3-97CB-4509-B562-3E36B487F4AC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</dgm:pt>
    <dgm:pt modelId="{92AA7961-7106-4168-BF78-CB9CF70D1B7E}">
      <dgm:prSet phldrT="[Texto]"/>
      <dgm:spPr/>
      <dgm:t>
        <a:bodyPr/>
        <a:lstStyle/>
        <a:p>
          <a:r>
            <a:rPr lang="es-MX" dirty="0" smtClean="0"/>
            <a:t>Datos de Entrada</a:t>
          </a:r>
          <a:endParaRPr lang="es-MX" dirty="0"/>
        </a:p>
      </dgm:t>
    </dgm:pt>
    <dgm:pt modelId="{124C705C-28A2-4967-826C-D1758C563C45}" type="parTrans" cxnId="{5BF7732D-C497-4A31-BC98-7434084566D6}">
      <dgm:prSet/>
      <dgm:spPr/>
      <dgm:t>
        <a:bodyPr/>
        <a:lstStyle/>
        <a:p>
          <a:endParaRPr lang="es-MX"/>
        </a:p>
      </dgm:t>
    </dgm:pt>
    <dgm:pt modelId="{1F3110EB-E9B0-47C5-975D-40524DE9ECF5}" type="sibTrans" cxnId="{5BF7732D-C497-4A31-BC98-7434084566D6}">
      <dgm:prSet/>
      <dgm:spPr/>
      <dgm:t>
        <a:bodyPr/>
        <a:lstStyle/>
        <a:p>
          <a:endParaRPr lang="es-MX"/>
        </a:p>
      </dgm:t>
    </dgm:pt>
    <dgm:pt modelId="{1FAEBFA3-364E-450C-88DF-9DC6F6F4F5FA}">
      <dgm:prSet phldrT="[Texto]"/>
      <dgm:spPr/>
      <dgm:t>
        <a:bodyPr/>
        <a:lstStyle/>
        <a:p>
          <a:r>
            <a:rPr lang="es-MX" dirty="0" smtClean="0"/>
            <a:t>Procesamiento de datos</a:t>
          </a:r>
          <a:endParaRPr lang="es-MX" dirty="0"/>
        </a:p>
      </dgm:t>
    </dgm:pt>
    <dgm:pt modelId="{D1DCDD7E-C671-451B-9D4F-C69D9CBE7B29}" type="parTrans" cxnId="{78AB3008-188A-435B-83B6-EB5616FD96A0}">
      <dgm:prSet/>
      <dgm:spPr/>
      <dgm:t>
        <a:bodyPr/>
        <a:lstStyle/>
        <a:p>
          <a:endParaRPr lang="es-MX"/>
        </a:p>
      </dgm:t>
    </dgm:pt>
    <dgm:pt modelId="{B3FC68AB-3C8D-4EF2-9CA1-A232AB7B041E}" type="sibTrans" cxnId="{78AB3008-188A-435B-83B6-EB5616FD96A0}">
      <dgm:prSet/>
      <dgm:spPr/>
      <dgm:t>
        <a:bodyPr/>
        <a:lstStyle/>
        <a:p>
          <a:endParaRPr lang="es-MX"/>
        </a:p>
      </dgm:t>
    </dgm:pt>
    <dgm:pt modelId="{4D2DF3CB-CB5B-4D17-8D4E-2259381E2BA5}">
      <dgm:prSet phldrT="[Texto]"/>
      <dgm:spPr/>
      <dgm:t>
        <a:bodyPr/>
        <a:lstStyle/>
        <a:p>
          <a:r>
            <a:rPr lang="es-MX" dirty="0" smtClean="0"/>
            <a:t>Salida de resultados</a:t>
          </a:r>
          <a:endParaRPr lang="es-MX" dirty="0"/>
        </a:p>
      </dgm:t>
    </dgm:pt>
    <dgm:pt modelId="{969CAEFC-DDB8-48B6-843F-987CB35F172B}" type="parTrans" cxnId="{3FD9EEB6-F552-4C58-9649-EE3E07C80C5A}">
      <dgm:prSet/>
      <dgm:spPr/>
      <dgm:t>
        <a:bodyPr/>
        <a:lstStyle/>
        <a:p>
          <a:endParaRPr lang="es-MX"/>
        </a:p>
      </dgm:t>
    </dgm:pt>
    <dgm:pt modelId="{10513479-A131-46F9-A122-D325DA33D8B5}" type="sibTrans" cxnId="{3FD9EEB6-F552-4C58-9649-EE3E07C80C5A}">
      <dgm:prSet/>
      <dgm:spPr/>
      <dgm:t>
        <a:bodyPr/>
        <a:lstStyle/>
        <a:p>
          <a:endParaRPr lang="es-MX"/>
        </a:p>
      </dgm:t>
    </dgm:pt>
    <dgm:pt modelId="{3BC68C75-32C5-4988-8943-620963E8E77A}" type="pres">
      <dgm:prSet presAssocID="{F88079D3-97CB-4509-B562-3E36B487F4AC}" presName="Name0" presStyleCnt="0">
        <dgm:presLayoutVars>
          <dgm:dir/>
          <dgm:resizeHandles val="exact"/>
        </dgm:presLayoutVars>
      </dgm:prSet>
      <dgm:spPr/>
    </dgm:pt>
    <dgm:pt modelId="{E181F037-5CEC-49F2-A6E8-1556AEBC6A8D}" type="pres">
      <dgm:prSet presAssocID="{92AA7961-7106-4168-BF78-CB9CF70D1B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65E139-9DD4-4777-B594-7E8526DA6421}" type="pres">
      <dgm:prSet presAssocID="{1F3110EB-E9B0-47C5-975D-40524DE9ECF5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BC89A17-80C5-4F50-8366-30B8F25B4C9B}" type="pres">
      <dgm:prSet presAssocID="{1F3110EB-E9B0-47C5-975D-40524DE9ECF5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18B3A0D1-4BE5-466A-A001-185E58F61008}" type="pres">
      <dgm:prSet presAssocID="{1FAEBFA3-364E-450C-88DF-9DC6F6F4F5F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1C303D-940F-4258-8F40-922CDA6ABC48}" type="pres">
      <dgm:prSet presAssocID="{B3FC68AB-3C8D-4EF2-9CA1-A232AB7B041E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42F0868-EDFF-4B38-B2C4-2E1B38AD43D5}" type="pres">
      <dgm:prSet presAssocID="{B3FC68AB-3C8D-4EF2-9CA1-A232AB7B041E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CAB5A981-8589-4D79-9350-70BE354BACF6}" type="pres">
      <dgm:prSet presAssocID="{4D2DF3CB-CB5B-4D17-8D4E-2259381E2BA5}" presName="node" presStyleLbl="node1" presStyleIdx="2" presStyleCnt="3" custLinFactNeighborX="-15079" custLinFactNeighborY="50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D31F26-EF3C-4FBE-B615-B08CCE317045}" type="presOf" srcId="{1F3110EB-E9B0-47C5-975D-40524DE9ECF5}" destId="{1B65E139-9DD4-4777-B594-7E8526DA6421}" srcOrd="0" destOrd="0" presId="urn:microsoft.com/office/officeart/2005/8/layout/process1"/>
    <dgm:cxn modelId="{8EE6D88D-3553-4363-9682-9EA0AA2A36B9}" type="presOf" srcId="{92AA7961-7106-4168-BF78-CB9CF70D1B7E}" destId="{E181F037-5CEC-49F2-A6E8-1556AEBC6A8D}" srcOrd="0" destOrd="0" presId="urn:microsoft.com/office/officeart/2005/8/layout/process1"/>
    <dgm:cxn modelId="{26DA53AB-AF24-4EE0-8D1C-8C16AF79170D}" type="presOf" srcId="{1F3110EB-E9B0-47C5-975D-40524DE9ECF5}" destId="{2BC89A17-80C5-4F50-8366-30B8F25B4C9B}" srcOrd="1" destOrd="0" presId="urn:microsoft.com/office/officeart/2005/8/layout/process1"/>
    <dgm:cxn modelId="{32643B33-4ADF-4155-97AF-304608ED35C7}" type="presOf" srcId="{4D2DF3CB-CB5B-4D17-8D4E-2259381E2BA5}" destId="{CAB5A981-8589-4D79-9350-70BE354BACF6}" srcOrd="0" destOrd="0" presId="urn:microsoft.com/office/officeart/2005/8/layout/process1"/>
    <dgm:cxn modelId="{B8021B77-DCE9-486B-9230-5D23A031DF7C}" type="presOf" srcId="{F88079D3-97CB-4509-B562-3E36B487F4AC}" destId="{3BC68C75-32C5-4988-8943-620963E8E77A}" srcOrd="0" destOrd="0" presId="urn:microsoft.com/office/officeart/2005/8/layout/process1"/>
    <dgm:cxn modelId="{78AB3008-188A-435B-83B6-EB5616FD96A0}" srcId="{F88079D3-97CB-4509-B562-3E36B487F4AC}" destId="{1FAEBFA3-364E-450C-88DF-9DC6F6F4F5FA}" srcOrd="1" destOrd="0" parTransId="{D1DCDD7E-C671-451B-9D4F-C69D9CBE7B29}" sibTransId="{B3FC68AB-3C8D-4EF2-9CA1-A232AB7B041E}"/>
    <dgm:cxn modelId="{3FD9EEB6-F552-4C58-9649-EE3E07C80C5A}" srcId="{F88079D3-97CB-4509-B562-3E36B487F4AC}" destId="{4D2DF3CB-CB5B-4D17-8D4E-2259381E2BA5}" srcOrd="2" destOrd="0" parTransId="{969CAEFC-DDB8-48B6-843F-987CB35F172B}" sibTransId="{10513479-A131-46F9-A122-D325DA33D8B5}"/>
    <dgm:cxn modelId="{D6B7F321-94EB-4206-8C1D-28CF968B5615}" type="presOf" srcId="{1FAEBFA3-364E-450C-88DF-9DC6F6F4F5FA}" destId="{18B3A0D1-4BE5-466A-A001-185E58F61008}" srcOrd="0" destOrd="0" presId="urn:microsoft.com/office/officeart/2005/8/layout/process1"/>
    <dgm:cxn modelId="{5BF7732D-C497-4A31-BC98-7434084566D6}" srcId="{F88079D3-97CB-4509-B562-3E36B487F4AC}" destId="{92AA7961-7106-4168-BF78-CB9CF70D1B7E}" srcOrd="0" destOrd="0" parTransId="{124C705C-28A2-4967-826C-D1758C563C45}" sibTransId="{1F3110EB-E9B0-47C5-975D-40524DE9ECF5}"/>
    <dgm:cxn modelId="{39794FF8-82FD-4514-A23B-047E724B9F6D}" type="presOf" srcId="{B3FC68AB-3C8D-4EF2-9CA1-A232AB7B041E}" destId="{742F0868-EDFF-4B38-B2C4-2E1B38AD43D5}" srcOrd="1" destOrd="0" presId="urn:microsoft.com/office/officeart/2005/8/layout/process1"/>
    <dgm:cxn modelId="{C5878DC6-890F-45A0-A9E2-C240BD9F1770}" type="presOf" srcId="{B3FC68AB-3C8D-4EF2-9CA1-A232AB7B041E}" destId="{221C303D-940F-4258-8F40-922CDA6ABC48}" srcOrd="0" destOrd="0" presId="urn:microsoft.com/office/officeart/2005/8/layout/process1"/>
    <dgm:cxn modelId="{D669607A-C4F2-49EA-B569-BBC62056D4C4}" type="presParOf" srcId="{3BC68C75-32C5-4988-8943-620963E8E77A}" destId="{E181F037-5CEC-49F2-A6E8-1556AEBC6A8D}" srcOrd="0" destOrd="0" presId="urn:microsoft.com/office/officeart/2005/8/layout/process1"/>
    <dgm:cxn modelId="{6A44678A-2D4D-4380-AB88-DD631ECDFCCA}" type="presParOf" srcId="{3BC68C75-32C5-4988-8943-620963E8E77A}" destId="{1B65E139-9DD4-4777-B594-7E8526DA6421}" srcOrd="1" destOrd="0" presId="urn:microsoft.com/office/officeart/2005/8/layout/process1"/>
    <dgm:cxn modelId="{B09DD8F0-14B7-4AD5-83F6-418675D9880C}" type="presParOf" srcId="{1B65E139-9DD4-4777-B594-7E8526DA6421}" destId="{2BC89A17-80C5-4F50-8366-30B8F25B4C9B}" srcOrd="0" destOrd="0" presId="urn:microsoft.com/office/officeart/2005/8/layout/process1"/>
    <dgm:cxn modelId="{39AE883C-EF53-435E-B8A8-82A6DFE79031}" type="presParOf" srcId="{3BC68C75-32C5-4988-8943-620963E8E77A}" destId="{18B3A0D1-4BE5-466A-A001-185E58F61008}" srcOrd="2" destOrd="0" presId="urn:microsoft.com/office/officeart/2005/8/layout/process1"/>
    <dgm:cxn modelId="{EE273E3D-428B-44AC-A266-81E67D7BA27A}" type="presParOf" srcId="{3BC68C75-32C5-4988-8943-620963E8E77A}" destId="{221C303D-940F-4258-8F40-922CDA6ABC48}" srcOrd="3" destOrd="0" presId="urn:microsoft.com/office/officeart/2005/8/layout/process1"/>
    <dgm:cxn modelId="{143C9AA4-DC89-45FE-AF12-B24EB1DADCFF}" type="presParOf" srcId="{221C303D-940F-4258-8F40-922CDA6ABC48}" destId="{742F0868-EDFF-4B38-B2C4-2E1B38AD43D5}" srcOrd="0" destOrd="0" presId="urn:microsoft.com/office/officeart/2005/8/layout/process1"/>
    <dgm:cxn modelId="{BD881E26-AD26-40C4-9962-96FF58484A82}" type="presParOf" srcId="{3BC68C75-32C5-4988-8943-620963E8E77A}" destId="{CAB5A981-8589-4D79-9350-70BE354BACF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1F037-5CEC-49F2-A6E8-1556AEBC6A8D}">
      <dsp:nvSpPr>
        <dsp:cNvPr id="0" name=""/>
        <dsp:cNvSpPr/>
      </dsp:nvSpPr>
      <dsp:spPr>
        <a:xfrm>
          <a:off x="5357" y="1551582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Datos de Entrada</a:t>
          </a:r>
          <a:endParaRPr lang="es-MX" sz="1800" kern="1200" dirty="0"/>
        </a:p>
      </dsp:txBody>
      <dsp:txXfrm>
        <a:off x="33499" y="1579724"/>
        <a:ext cx="1545106" cy="904550"/>
      </dsp:txXfrm>
    </dsp:sp>
    <dsp:sp modelId="{1B65E139-9DD4-4777-B594-7E8526DA6421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766887" y="1912856"/>
        <a:ext cx="237646" cy="238286"/>
      </dsp:txXfrm>
    </dsp:sp>
    <dsp:sp modelId="{18B3A0D1-4BE5-466A-A001-185E58F61008}">
      <dsp:nvSpPr>
        <dsp:cNvPr id="0" name=""/>
        <dsp:cNvSpPr/>
      </dsp:nvSpPr>
      <dsp:spPr>
        <a:xfrm>
          <a:off x="2247304" y="1551582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Procesamiento de datos</a:t>
          </a:r>
          <a:endParaRPr lang="es-MX" sz="1800" kern="1200" dirty="0"/>
        </a:p>
      </dsp:txBody>
      <dsp:txXfrm>
        <a:off x="2275446" y="1579724"/>
        <a:ext cx="1545106" cy="904550"/>
      </dsp:txXfrm>
    </dsp:sp>
    <dsp:sp modelId="{221C303D-940F-4258-8F40-922CDA6ABC48}">
      <dsp:nvSpPr>
        <dsp:cNvPr id="0" name=""/>
        <dsp:cNvSpPr/>
      </dsp:nvSpPr>
      <dsp:spPr>
        <a:xfrm rot="77370">
          <a:off x="3984650" y="1857756"/>
          <a:ext cx="288375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984661" y="1936212"/>
        <a:ext cx="201863" cy="238286"/>
      </dsp:txXfrm>
    </dsp:sp>
    <dsp:sp modelId="{CAB5A981-8589-4D79-9350-70BE354BACF6}">
      <dsp:nvSpPr>
        <dsp:cNvPr id="0" name=""/>
        <dsp:cNvSpPr/>
      </dsp:nvSpPr>
      <dsp:spPr>
        <a:xfrm>
          <a:off x="4392662" y="1599874"/>
          <a:ext cx="1601390" cy="960834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Salida de resultados</a:t>
          </a:r>
          <a:endParaRPr lang="es-MX" sz="1800" kern="1200" dirty="0"/>
        </a:p>
      </dsp:txBody>
      <dsp:txXfrm>
        <a:off x="4420804" y="1628016"/>
        <a:ext cx="1545106" cy="904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8223C-ED60-44FF-A640-3D454BBC3083}" type="datetimeFigureOut">
              <a:rPr lang="es-MX" smtClean="0"/>
              <a:t>06/10/2017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34098-2416-4E9F-A165-0CDF5602EA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924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9B1E-D1B8-4B4C-A613-9A7DD4FC3DB2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20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FD4B-A73B-4939-AB5E-0B86C666F054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22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36E8-937D-4EE2-AC9E-365341DA2689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754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8BB4-BF68-4436-9296-DD7244031BC0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05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9210-2C8D-4016-8A78-5402E63E95A6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68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F5A0A-37AD-4DC1-9E07-64A1E7D05A91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3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23E6-EBD3-4B8F-9B5D-C129726DA6DE}" type="datetime1">
              <a:rPr lang="es-MX" smtClean="0"/>
              <a:t>06/10/2017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67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72C0-929B-4B34-BDBD-2ADC51171E75}" type="datetime1">
              <a:rPr lang="es-MX" smtClean="0"/>
              <a:t>06/10/2017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071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ACBD-7052-4230-808F-45E518983555}" type="datetime1">
              <a:rPr lang="es-MX" smtClean="0"/>
              <a:t>06/10/2017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51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D5D3-3FD2-4BC2-9A7F-67AD2A1DD113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41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5E39-E147-4288-9ED9-EBF18AC3B8C5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E3F0-3CDB-4E53-BAF5-758507F372F3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81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pseint.sourceforge.net/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118169" y="737010"/>
            <a:ext cx="6858000" cy="2387600"/>
          </a:xfrm>
        </p:spPr>
        <p:txBody>
          <a:bodyPr/>
          <a:lstStyle/>
          <a:p>
            <a:r>
              <a:rPr lang="es-MX" b="1" dirty="0" smtClean="0"/>
              <a:t>Programación I</a:t>
            </a:r>
            <a:endParaRPr lang="es-MX" b="1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160148" y="3229140"/>
            <a:ext cx="6858000" cy="1655762"/>
          </a:xfrm>
        </p:spPr>
        <p:txBody>
          <a:bodyPr/>
          <a:lstStyle/>
          <a:p>
            <a:r>
              <a:rPr lang="es-MX" i="1" dirty="0" smtClean="0"/>
              <a:t>Unidad I Introducción </a:t>
            </a:r>
            <a:r>
              <a:rPr lang="es-MX" i="1" dirty="0" smtClean="0"/>
              <a:t>a la Lógica Algorítmica</a:t>
            </a:r>
            <a:endParaRPr lang="es-MX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2627784" y="156147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Ingeniería en Producción Industrial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197184" y="130011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Unidad Académica Profesional </a:t>
            </a:r>
            <a:r>
              <a:rPr lang="es-MX" dirty="0" err="1" smtClean="0"/>
              <a:t>Tianguistenco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131840" y="4561736"/>
            <a:ext cx="553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Desarrollado por M</a:t>
            </a:r>
            <a:r>
              <a:rPr lang="es-MX" b="1" dirty="0" smtClean="0"/>
              <a:t>. C. Rocío Elizabeth Pulido Alba</a:t>
            </a:r>
          </a:p>
          <a:p>
            <a:r>
              <a:rPr lang="es-MX" b="1" dirty="0" smtClean="0"/>
              <a:t>Periodo 2017B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907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5. Mantenimiento</a:t>
            </a:r>
          </a:p>
          <a:p>
            <a:pPr marL="0" indent="0" algn="just">
              <a:buNone/>
            </a:pPr>
            <a:endParaRPr lang="es-MX" sz="2600" dirty="0" smtClean="0"/>
          </a:p>
          <a:p>
            <a:pPr marL="0" indent="0" algn="just">
              <a:buNone/>
            </a:pPr>
            <a:r>
              <a:rPr lang="es-MX" sz="2600" dirty="0" smtClean="0"/>
              <a:t>Implica </a:t>
            </a:r>
            <a:r>
              <a:rPr lang="es-MX" sz="2600" dirty="0" smtClean="0"/>
              <a:t>los cambios y actualizaciones que sean necesarios una vez que los usuarios hagan uso del programa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35747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Definición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2600" dirty="0" smtClean="0"/>
              <a:t>Es el conjunto de pasos, procedimientos o acciones ordenados que permiten alcanzar un resultado para resolver un problema.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08937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Características</a:t>
            </a:r>
          </a:p>
          <a:p>
            <a:pPr marL="0" indent="0">
              <a:buNone/>
            </a:pPr>
            <a:endParaRPr lang="es-MX" dirty="0" smtClean="0"/>
          </a:p>
          <a:p>
            <a:pPr marL="342900" lvl="1" indent="0">
              <a:buNone/>
            </a:pPr>
            <a:r>
              <a:rPr lang="es-MX" sz="2600" dirty="0" smtClean="0"/>
              <a:t>Finito	</a:t>
            </a:r>
            <a:endParaRPr lang="es-MX" sz="2600" dirty="0"/>
          </a:p>
          <a:p>
            <a:pPr marL="342900" lvl="1" indent="0">
              <a:buNone/>
            </a:pPr>
            <a:r>
              <a:rPr lang="es-MX" sz="2600" dirty="0" smtClean="0"/>
              <a:t>Definido</a:t>
            </a:r>
          </a:p>
          <a:p>
            <a:pPr marL="342900" lvl="1" indent="0">
              <a:buNone/>
            </a:pPr>
            <a:r>
              <a:rPr lang="es-MX" sz="2600" dirty="0"/>
              <a:t>Preciso</a:t>
            </a:r>
          </a:p>
          <a:p>
            <a:pPr marL="342900" lvl="1" indent="0">
              <a:buNone/>
            </a:pPr>
            <a:r>
              <a:rPr lang="es-MX" sz="2600" dirty="0" smtClean="0"/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142620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Finito</a:t>
            </a:r>
            <a:r>
              <a:rPr lang="es-MX" dirty="0" smtClean="0"/>
              <a:t>		Tiene inicio y tiene fin</a:t>
            </a:r>
          </a:p>
        </p:txBody>
      </p:sp>
    </p:spTree>
    <p:extLst>
      <p:ext uri="{BB962C8B-B14F-4D97-AF65-F5344CB8AC3E}">
        <p14:creationId xmlns:p14="http://schemas.microsoft.com/office/powerpoint/2010/main" val="398870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Definido</a:t>
            </a:r>
          </a:p>
          <a:p>
            <a:pPr marL="0" indent="0">
              <a:buNone/>
            </a:pPr>
            <a:r>
              <a:rPr lang="es-MX" dirty="0" smtClean="0"/>
              <a:t>No debe ser ambiguo, siempre se debe interpretar de la misma manera</a:t>
            </a:r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00309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Preciso</a:t>
            </a:r>
            <a:r>
              <a:rPr lang="es-MX" dirty="0" smtClean="0"/>
              <a:t>		Cada paso debe estar en Orden</a:t>
            </a:r>
          </a:p>
        </p:txBody>
      </p:sp>
    </p:spTree>
    <p:extLst>
      <p:ext uri="{BB962C8B-B14F-4D97-AF65-F5344CB8AC3E}">
        <p14:creationId xmlns:p14="http://schemas.microsoft.com/office/powerpoint/2010/main" val="285128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General</a:t>
            </a:r>
          </a:p>
          <a:p>
            <a:pPr marL="0" indent="0">
              <a:buNone/>
            </a:pPr>
            <a:r>
              <a:rPr lang="es-MX" dirty="0" smtClean="0"/>
              <a:t>Siembre dará los mismos resultados, ante  el mismo tipo de problema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44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 algoritmo consta de tres secciones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012064" y="17737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27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Planteamiento de  Problema 		</a:t>
            </a:r>
          </a:p>
          <a:p>
            <a:pPr marL="342900" lvl="1" indent="0">
              <a:buNone/>
            </a:pPr>
            <a:r>
              <a:rPr lang="es-MX" sz="2100" dirty="0"/>
              <a:t>		Obtener el área de un circulo</a:t>
            </a:r>
          </a:p>
          <a:p>
            <a:pPr marL="0" indent="0">
              <a:buNone/>
            </a:pPr>
            <a:r>
              <a:rPr lang="es-MX" dirty="0" smtClean="0"/>
              <a:t>Análisis del Problema  (</a:t>
            </a:r>
            <a:r>
              <a:rPr lang="es-MX" sz="1500" dirty="0"/>
              <a:t>haciendo uso de la Metodología de resolución de Problemas</a:t>
            </a:r>
            <a:r>
              <a:rPr lang="es-MX" dirty="0" smtClean="0"/>
              <a:t>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918658"/>
              </p:ext>
            </p:extLst>
          </p:nvPr>
        </p:nvGraphicFramePr>
        <p:xfrm>
          <a:off x="827584" y="3356992"/>
          <a:ext cx="784887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2616291"/>
                <a:gridCol w="2616291"/>
              </a:tblGrid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Datos de Entrada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Procesamiento  de Datos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Salida de resultados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R=3.2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A=3.1415 *(3.2^2)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A=32.1699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Pi=3.1416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02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Planteamiento de  Problema 	</a:t>
            </a:r>
            <a:r>
              <a:rPr lang="es-MX" dirty="0"/>
              <a:t>Obtener el área de un circulo</a:t>
            </a:r>
          </a:p>
          <a:p>
            <a:endParaRPr lang="es-MX" dirty="0" smtClean="0"/>
          </a:p>
          <a:p>
            <a:r>
              <a:rPr lang="es-MX" dirty="0" smtClean="0"/>
              <a:t>Diseño  </a:t>
            </a:r>
            <a:r>
              <a:rPr lang="es-MX" sz="1350" dirty="0"/>
              <a:t>Una vez analizado el problema se diseña el algoritmo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 Inicio</a:t>
            </a:r>
          </a:p>
          <a:p>
            <a:pPr marL="0" indent="0">
              <a:buNone/>
            </a:pPr>
            <a:r>
              <a:rPr lang="es-MX" dirty="0" smtClean="0"/>
              <a:t>2 Solicitar el valor del radio</a:t>
            </a:r>
          </a:p>
          <a:p>
            <a:pPr marL="0" indent="0">
              <a:buNone/>
            </a:pPr>
            <a:r>
              <a:rPr lang="es-MX" dirty="0" smtClean="0"/>
              <a:t>3 Obtener el Área del Circulo de acuerdo a la operación conocida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A= Pi * radio *radio</a:t>
            </a:r>
          </a:p>
          <a:p>
            <a:pPr marL="0" indent="0">
              <a:buNone/>
            </a:pPr>
            <a:r>
              <a:rPr lang="es-MX" dirty="0" smtClean="0"/>
              <a:t>4 Mostrar el valor del área del círculo</a:t>
            </a:r>
          </a:p>
          <a:p>
            <a:pPr marL="0" indent="0">
              <a:buNone/>
            </a:pPr>
            <a:r>
              <a:rPr lang="es-MX" dirty="0" smtClean="0"/>
              <a:t>5 Fin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34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Introducción a la Lógica Algorítmica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Objetivo:</a:t>
            </a:r>
          </a:p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/>
              <a:t>Relacionar los conceptos sobre los cuales se sustenta la programación imperativa a través de algoritmos, para incentivar el pensamiento lógico y ordenado</a:t>
            </a:r>
          </a:p>
        </p:txBody>
      </p:sp>
    </p:spTree>
    <p:extLst>
      <p:ext uri="{BB962C8B-B14F-4D97-AF65-F5344CB8AC3E}">
        <p14:creationId xmlns:p14="http://schemas.microsoft.com/office/powerpoint/2010/main" val="176516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Planteamiento de Problema	 Saber si un numero es par o impar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Análisis del Problema  (haciendo uso de la Metodología de resolución de Problemas)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23090"/>
              </p:ext>
            </p:extLst>
          </p:nvPr>
        </p:nvGraphicFramePr>
        <p:xfrm>
          <a:off x="628648" y="3429000"/>
          <a:ext cx="7975799" cy="2532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409"/>
                <a:gridCol w="3449790"/>
                <a:gridCol w="2658600"/>
              </a:tblGrid>
              <a:tr h="864096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Datos de Entrada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Procesamiento  de Datos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Salida de resultados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N1=3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Si (N1 MOD 0) entonces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Saber</a:t>
                      </a:r>
                      <a:r>
                        <a:rPr lang="es-MX" sz="2400" baseline="0" dirty="0" smtClean="0"/>
                        <a:t> si es par o impar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baseline="0" dirty="0" smtClean="0"/>
                        <a:t> es par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Sino es impar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92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Algoritmo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Planteamiento de  Problema 	saber si un numero es par o impar</a:t>
            </a:r>
          </a:p>
          <a:p>
            <a:endParaRPr lang="es-MX" dirty="0" smtClean="0"/>
          </a:p>
          <a:p>
            <a:r>
              <a:rPr lang="es-MX" dirty="0" smtClean="0"/>
              <a:t>Diseño  </a:t>
            </a:r>
            <a:r>
              <a:rPr lang="es-MX" sz="1350" dirty="0"/>
              <a:t>Una vez analizado el problema se diseña el algoritmo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 Inicio</a:t>
            </a:r>
          </a:p>
          <a:p>
            <a:pPr marL="0" indent="0">
              <a:buNone/>
            </a:pPr>
            <a:r>
              <a:rPr lang="es-MX" dirty="0" smtClean="0"/>
              <a:t>2 Solicitar el numero a identificar</a:t>
            </a:r>
          </a:p>
          <a:p>
            <a:pPr marL="0" indent="0">
              <a:buNone/>
            </a:pPr>
            <a:r>
              <a:rPr lang="es-MX" dirty="0" smtClean="0"/>
              <a:t>3 Si numero en residuo es 0 entonces es par sino es impar</a:t>
            </a:r>
          </a:p>
          <a:p>
            <a:pPr marL="0" indent="0">
              <a:buNone/>
            </a:pPr>
            <a:r>
              <a:rPr lang="es-MX" dirty="0" smtClean="0"/>
              <a:t>4 Mostrar el resultado</a:t>
            </a:r>
          </a:p>
          <a:p>
            <a:pPr marL="0" indent="0">
              <a:buNone/>
            </a:pPr>
            <a:r>
              <a:rPr lang="es-MX" dirty="0" smtClean="0"/>
              <a:t>5 Fin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524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Definición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sz="2600" dirty="0" smtClean="0"/>
              <a:t>Es la representación de un Algoritmo en un Lenguaje NO Formal de computadora.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84951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dirty="0"/>
              <a:t>Identificador</a:t>
            </a:r>
          </a:p>
          <a:p>
            <a:pPr lvl="2"/>
            <a:r>
              <a:rPr lang="es-MX" sz="2100" dirty="0"/>
              <a:t>Palabras Reservadas</a:t>
            </a:r>
          </a:p>
          <a:p>
            <a:pPr lvl="2"/>
            <a:r>
              <a:rPr lang="es-MX" sz="2100" dirty="0"/>
              <a:t>Tipos de Dato</a:t>
            </a:r>
          </a:p>
          <a:p>
            <a:pPr lvl="2"/>
            <a:r>
              <a:rPr lang="es-MX" sz="2100" dirty="0"/>
              <a:t>Variables</a:t>
            </a:r>
          </a:p>
          <a:p>
            <a:pPr lvl="2"/>
            <a:r>
              <a:rPr lang="es-MX" sz="2100" dirty="0"/>
              <a:t>Constantes</a:t>
            </a:r>
          </a:p>
          <a:p>
            <a:pPr lvl="2"/>
            <a:r>
              <a:rPr lang="es-MX" sz="2100" dirty="0"/>
              <a:t>Expresiones</a:t>
            </a:r>
          </a:p>
          <a:p>
            <a:pPr lvl="2"/>
            <a:r>
              <a:rPr lang="es-MX" sz="2100" dirty="0"/>
              <a:t>Operadores</a:t>
            </a:r>
          </a:p>
        </p:txBody>
      </p:sp>
    </p:spTree>
    <p:extLst>
      <p:ext uri="{BB962C8B-B14F-4D97-AF65-F5344CB8AC3E}">
        <p14:creationId xmlns:p14="http://schemas.microsoft.com/office/powerpoint/2010/main" val="373394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Identificador  </a:t>
            </a:r>
            <a:endParaRPr lang="es-MX" sz="2100" b="1" dirty="0" smtClean="0"/>
          </a:p>
          <a:p>
            <a:pPr lvl="2"/>
            <a:endParaRPr lang="es-MX" sz="2100" b="1" dirty="0"/>
          </a:p>
          <a:p>
            <a:pPr marL="685800" lvl="2" indent="0" algn="just">
              <a:buNone/>
            </a:pPr>
            <a:r>
              <a:rPr lang="es-MX" sz="2600" dirty="0"/>
              <a:t>Esta formado por una secuencia de caracteres alfabéticos, numéricos, con los que se da nombre a las variables, constantes, tipos de datos, etc.</a:t>
            </a:r>
          </a:p>
        </p:txBody>
      </p:sp>
    </p:spTree>
    <p:extLst>
      <p:ext uri="{BB962C8B-B14F-4D97-AF65-F5344CB8AC3E}">
        <p14:creationId xmlns:p14="http://schemas.microsoft.com/office/powerpoint/2010/main" val="396819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56792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pPr lvl="2"/>
            <a:r>
              <a:rPr lang="es-MX" sz="2100" b="1" dirty="0"/>
              <a:t>Identificador</a:t>
            </a:r>
            <a:r>
              <a:rPr lang="es-MX" sz="2100" dirty="0"/>
              <a:t>  </a:t>
            </a:r>
            <a:r>
              <a:rPr lang="es-MX" sz="2100" b="1" i="1" dirty="0"/>
              <a:t>Reglas para </a:t>
            </a:r>
            <a:r>
              <a:rPr lang="es-MX" sz="2100" b="1" i="1" dirty="0" smtClean="0"/>
              <a:t>diseñarlos</a:t>
            </a:r>
          </a:p>
          <a:p>
            <a:pPr lvl="2"/>
            <a:endParaRPr lang="es-MX" sz="2100" b="1" i="1" dirty="0"/>
          </a:p>
          <a:p>
            <a:pPr marL="557213" indent="-557213">
              <a:buFont typeface="+mj-lt"/>
              <a:buAutoNum type="arabicPeriod"/>
            </a:pPr>
            <a:r>
              <a:rPr lang="es-MX" sz="2700" dirty="0"/>
              <a:t>Debe comenzar con Letra (A-Z, a-z) sin </a:t>
            </a:r>
            <a:r>
              <a:rPr lang="es-MX" sz="2700" dirty="0" smtClean="0"/>
              <a:t>espacios ni caracteres especiales.</a:t>
            </a:r>
            <a:endParaRPr lang="es-MX" sz="2700" dirty="0"/>
          </a:p>
          <a:p>
            <a:pPr marL="557213" indent="-557213">
              <a:buFont typeface="+mj-lt"/>
              <a:buAutoNum type="arabicPeriod"/>
            </a:pPr>
            <a:r>
              <a:rPr lang="es-MX" sz="2700" dirty="0"/>
              <a:t>No deben existir dos identificadores iguales.</a:t>
            </a:r>
          </a:p>
          <a:p>
            <a:pPr marL="557213" indent="-557213">
              <a:buFont typeface="+mj-lt"/>
              <a:buAutoNum type="arabicPeriod"/>
            </a:pPr>
            <a:r>
              <a:rPr lang="es-MX" sz="2700" dirty="0"/>
              <a:t>No usar nombres muy largos.</a:t>
            </a:r>
          </a:p>
          <a:p>
            <a:pPr marL="557213" indent="-557213">
              <a:buFont typeface="+mj-lt"/>
              <a:buAutoNum type="arabicPeriod"/>
            </a:pPr>
            <a:r>
              <a:rPr lang="es-MX" sz="2700" dirty="0"/>
              <a:t>El identificador debe tener nombre significativo.</a:t>
            </a:r>
          </a:p>
          <a:p>
            <a:pPr marL="557213" indent="-557213">
              <a:buFont typeface="+mj-lt"/>
              <a:buAutoNum type="arabicPeriod"/>
            </a:pPr>
            <a:r>
              <a:rPr lang="es-MX" sz="2700" dirty="0"/>
              <a:t>No usar una palabra reservada como identificador.</a:t>
            </a:r>
          </a:p>
        </p:txBody>
      </p:sp>
    </p:spTree>
    <p:extLst>
      <p:ext uri="{BB962C8B-B14F-4D97-AF65-F5344CB8AC3E}">
        <p14:creationId xmlns:p14="http://schemas.microsoft.com/office/powerpoint/2010/main" val="417503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Palabras Reservadas</a:t>
            </a:r>
          </a:p>
          <a:p>
            <a:pPr lvl="2"/>
            <a:endParaRPr lang="es-MX" sz="2100" dirty="0"/>
          </a:p>
          <a:p>
            <a:pPr marL="685800" lvl="2" indent="0">
              <a:buNone/>
            </a:pPr>
            <a:r>
              <a:rPr lang="es-MX" sz="2600" dirty="0"/>
              <a:t>Son identificadores predefinidos, con significado </a:t>
            </a:r>
            <a:r>
              <a:rPr lang="es-MX" sz="2600" dirty="0" smtClean="0"/>
              <a:t>propio.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74514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  <a:endParaRPr lang="es-MX" dirty="0"/>
          </a:p>
          <a:p>
            <a:pPr lvl="2"/>
            <a:r>
              <a:rPr lang="es-MX" sz="2100" dirty="0"/>
              <a:t>Palabras Reservadas ejemplo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58177"/>
              </p:ext>
            </p:extLst>
          </p:nvPr>
        </p:nvGraphicFramePr>
        <p:xfrm>
          <a:off x="323528" y="2852936"/>
          <a:ext cx="8352930" cy="21869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92155"/>
                <a:gridCol w="1392155"/>
                <a:gridCol w="1392155"/>
                <a:gridCol w="1392155"/>
                <a:gridCol w="1392155"/>
                <a:gridCol w="1392155"/>
              </a:tblGrid>
              <a:tr h="278130">
                <a:tc grid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Palabras  Reservadas en Pseudocódigo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Inicio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Sino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Hasta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Falso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Definir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FinMientras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Fin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Según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Entero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MOD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Como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Paso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Leer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Hacer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Real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DIV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FinProceso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De</a:t>
                      </a:r>
                      <a:r>
                        <a:rPr lang="es-MX" sz="1600" baseline="0" dirty="0" smtClean="0"/>
                        <a:t> otro Modo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Escribir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Para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Carácter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Y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FinSi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600" b="1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Si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Paso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Cadena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FinSegun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600" b="1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Entonces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Mientras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Verdadero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Proceso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FinPara</a:t>
                      </a:r>
                      <a:endParaRPr lang="es-MX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600" b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3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690689"/>
            <a:ext cx="896448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Tipos de Dato </a:t>
            </a:r>
            <a:endParaRPr lang="es-MX" sz="2100" b="1" dirty="0" smtClean="0"/>
          </a:p>
          <a:p>
            <a:pPr marL="342900" lvl="1" indent="0">
              <a:buNone/>
            </a:pPr>
            <a:r>
              <a:rPr lang="es-MX" sz="2900" dirty="0" smtClean="0"/>
              <a:t>Son </a:t>
            </a:r>
            <a:r>
              <a:rPr lang="es-MX" sz="2900" dirty="0"/>
              <a:t>los diferentes datos con los que un Pseudocódigo </a:t>
            </a:r>
            <a:endParaRPr lang="es-MX" sz="2900" dirty="0" smtClean="0"/>
          </a:p>
          <a:p>
            <a:pPr marL="342900" lvl="1" indent="0">
              <a:buNone/>
            </a:pPr>
            <a:r>
              <a:rPr lang="es-MX" sz="2900" dirty="0" smtClean="0"/>
              <a:t>trabaja</a:t>
            </a:r>
            <a:endParaRPr lang="es-MX" sz="2900" dirty="0"/>
          </a:p>
          <a:p>
            <a:pPr marL="685800" lvl="2" indent="0">
              <a:buNone/>
            </a:pPr>
            <a:r>
              <a:rPr lang="es-MX" sz="2600" dirty="0"/>
              <a:t>Pueden ser</a:t>
            </a:r>
          </a:p>
          <a:p>
            <a:pPr lvl="3"/>
            <a:r>
              <a:rPr lang="es-MX" sz="2600" dirty="0"/>
              <a:t>	Datos Numéricos</a:t>
            </a:r>
          </a:p>
          <a:p>
            <a:pPr lvl="3"/>
            <a:r>
              <a:rPr lang="es-MX" sz="2600" dirty="0"/>
              <a:t>	Datos Carácter</a:t>
            </a:r>
          </a:p>
          <a:p>
            <a:pPr lvl="3"/>
            <a:r>
              <a:rPr lang="es-MX" sz="2600" dirty="0"/>
              <a:t>	Datos Lógicos</a:t>
            </a:r>
          </a:p>
        </p:txBody>
      </p:sp>
    </p:spTree>
    <p:extLst>
      <p:ext uri="{BB962C8B-B14F-4D97-AF65-F5344CB8AC3E}">
        <p14:creationId xmlns:p14="http://schemas.microsoft.com/office/powerpoint/2010/main" val="14880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825625"/>
            <a:ext cx="82638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Tipos de Dato</a:t>
            </a:r>
            <a:r>
              <a:rPr lang="es-MX" sz="2100" dirty="0"/>
              <a:t>  </a:t>
            </a:r>
            <a:r>
              <a:rPr lang="es-MX" sz="2100" i="1" dirty="0"/>
              <a:t>Datos Numéricos</a:t>
            </a:r>
          </a:p>
          <a:p>
            <a:pPr marL="685800" lvl="2" indent="0">
              <a:buNone/>
            </a:pPr>
            <a:endParaRPr lang="es-MX" sz="2100" dirty="0"/>
          </a:p>
          <a:p>
            <a:pPr marL="685800" lvl="2" indent="0">
              <a:buNone/>
            </a:pPr>
            <a:r>
              <a:rPr lang="es-MX" sz="2600" b="1" dirty="0"/>
              <a:t>Enteros</a:t>
            </a:r>
            <a:r>
              <a:rPr lang="es-MX" sz="2600" dirty="0"/>
              <a:t>: Números Positivos o negativos sin decimales.</a:t>
            </a:r>
          </a:p>
          <a:p>
            <a:pPr marL="685800" lvl="2" indent="0">
              <a:buNone/>
            </a:pPr>
            <a:r>
              <a:rPr lang="es-MX" sz="2600" dirty="0"/>
              <a:t>	edad, año actual, etc.</a:t>
            </a:r>
          </a:p>
          <a:p>
            <a:pPr marL="685800" lvl="2" indent="0">
              <a:buNone/>
            </a:pPr>
            <a:endParaRPr lang="es-MX" sz="2600" dirty="0"/>
          </a:p>
          <a:p>
            <a:pPr marL="685800" lvl="2" indent="0">
              <a:buNone/>
            </a:pPr>
            <a:r>
              <a:rPr lang="es-MX" sz="2600" b="1" dirty="0"/>
              <a:t>Reales</a:t>
            </a:r>
            <a:r>
              <a:rPr lang="es-MX" sz="2600" dirty="0"/>
              <a:t>:  Números Positivos o negativos con decimales.</a:t>
            </a:r>
          </a:p>
          <a:p>
            <a:pPr marL="685800" lvl="2" indent="0">
              <a:buNone/>
            </a:pPr>
            <a:r>
              <a:rPr lang="es-MX" sz="2600" dirty="0"/>
              <a:t>	estatura, peso, promedio, etc.</a:t>
            </a:r>
          </a:p>
          <a:p>
            <a:pPr marL="685800" lvl="2" indent="0">
              <a:buNone/>
            </a:pPr>
            <a:endParaRPr lang="es-MX" sz="2100" dirty="0"/>
          </a:p>
        </p:txBody>
      </p:sp>
    </p:spTree>
    <p:extLst>
      <p:ext uri="{BB962C8B-B14F-4D97-AF65-F5344CB8AC3E}">
        <p14:creationId xmlns:p14="http://schemas.microsoft.com/office/powerpoint/2010/main" val="407171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 la unidad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1.1 	Fases de la Metodología de Programación</a:t>
            </a:r>
          </a:p>
          <a:p>
            <a:pPr marL="0" indent="0">
              <a:buNone/>
            </a:pPr>
            <a:r>
              <a:rPr lang="es-MX" sz="2400" dirty="0"/>
              <a:t>1.2 	Análisis de Algoritmos</a:t>
            </a:r>
          </a:p>
          <a:p>
            <a:pPr marL="0" indent="0">
              <a:buNone/>
            </a:pPr>
            <a:r>
              <a:rPr lang="es-MX" sz="2400" dirty="0"/>
              <a:t>1.3 	Representación del Algoritmo</a:t>
            </a:r>
          </a:p>
          <a:p>
            <a:pPr marL="0" indent="0">
              <a:buNone/>
            </a:pPr>
            <a:r>
              <a:rPr lang="es-MX" sz="2400" dirty="0"/>
              <a:t>	1.3.1 Pseudocódigo</a:t>
            </a:r>
          </a:p>
          <a:p>
            <a:pPr marL="0" indent="0">
              <a:buNone/>
            </a:pPr>
            <a:r>
              <a:rPr lang="es-MX" sz="2400" dirty="0"/>
              <a:t>	1.3.2	Diagrama de Flujo</a:t>
            </a:r>
          </a:p>
          <a:p>
            <a:pPr marL="0" indent="0">
              <a:buNone/>
            </a:pPr>
            <a:r>
              <a:rPr lang="es-MX" sz="2400" dirty="0"/>
              <a:t>	1.3.3	Prueba del Algoritmo</a:t>
            </a:r>
          </a:p>
        </p:txBody>
      </p:sp>
    </p:spTree>
    <p:extLst>
      <p:ext uri="{BB962C8B-B14F-4D97-AF65-F5344CB8AC3E}">
        <p14:creationId xmlns:p14="http://schemas.microsoft.com/office/powerpoint/2010/main" val="60393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Tipos de Dato </a:t>
            </a:r>
            <a:r>
              <a:rPr lang="es-MX" sz="1950" dirty="0"/>
              <a:t>	</a:t>
            </a:r>
            <a:r>
              <a:rPr lang="es-MX" sz="1950" i="1" dirty="0"/>
              <a:t>Datos Carácter</a:t>
            </a:r>
          </a:p>
          <a:p>
            <a:pPr lvl="2"/>
            <a:endParaRPr lang="es-MX" sz="1950" dirty="0"/>
          </a:p>
          <a:p>
            <a:pPr marL="685800" lvl="2" indent="0">
              <a:buNone/>
            </a:pPr>
            <a:r>
              <a:rPr lang="es-MX" sz="2600" b="1" dirty="0"/>
              <a:t>Carácter</a:t>
            </a:r>
            <a:r>
              <a:rPr lang="es-MX" sz="2600" dirty="0"/>
              <a:t>: Es una letra, número o carácter especial mayúscula o minúscula, delimitado por comilla simple.</a:t>
            </a:r>
          </a:p>
          <a:p>
            <a:pPr lvl="2"/>
            <a:endParaRPr lang="es-MX" sz="2600" dirty="0"/>
          </a:p>
          <a:p>
            <a:pPr marL="685800" lvl="2" indent="0">
              <a:buNone/>
            </a:pPr>
            <a:r>
              <a:rPr lang="es-MX" sz="2600" b="1" dirty="0"/>
              <a:t>Cadena</a:t>
            </a:r>
            <a:r>
              <a:rPr lang="es-MX" sz="2600" dirty="0"/>
              <a:t>: Es una sucesión de caracteres delimitados por doble comilla</a:t>
            </a:r>
          </a:p>
        </p:txBody>
      </p:sp>
    </p:spTree>
    <p:extLst>
      <p:ext uri="{BB962C8B-B14F-4D97-AF65-F5344CB8AC3E}">
        <p14:creationId xmlns:p14="http://schemas.microsoft.com/office/powerpoint/2010/main" val="171019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Tipos de Dato </a:t>
            </a:r>
            <a:r>
              <a:rPr lang="es-MX" sz="1950" dirty="0"/>
              <a:t>	</a:t>
            </a:r>
            <a:r>
              <a:rPr lang="es-MX" sz="1950" i="1" dirty="0"/>
              <a:t>Datos Lógicos</a:t>
            </a:r>
          </a:p>
          <a:p>
            <a:pPr lvl="2"/>
            <a:endParaRPr lang="es-MX" sz="1950" dirty="0"/>
          </a:p>
          <a:p>
            <a:pPr marL="685800" lvl="2" indent="0">
              <a:buNone/>
            </a:pPr>
            <a:r>
              <a:rPr lang="es-MX" sz="2600" dirty="0"/>
              <a:t>Valor que expresa un estado  entre dos, Verdadero o Falso</a:t>
            </a:r>
          </a:p>
        </p:txBody>
      </p:sp>
    </p:spTree>
    <p:extLst>
      <p:ext uri="{BB962C8B-B14F-4D97-AF65-F5344CB8AC3E}">
        <p14:creationId xmlns:p14="http://schemas.microsoft.com/office/powerpoint/2010/main" val="169067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Variables </a:t>
            </a:r>
          </a:p>
          <a:p>
            <a:pPr marL="685800" lvl="2" indent="0" algn="just">
              <a:buNone/>
            </a:pPr>
            <a:r>
              <a:rPr lang="es-MX" sz="2600" dirty="0"/>
              <a:t>Dato cuyo valor cambia durante el desarrollo del Pseudocódigo</a:t>
            </a:r>
          </a:p>
          <a:p>
            <a:pPr marL="685800" lvl="2" indent="0" algn="just">
              <a:buNone/>
            </a:pPr>
            <a:r>
              <a:rPr lang="es-MX" sz="2600" dirty="0"/>
              <a:t>Representa un valor almacenado en memoria que se puede modificar en cualquier momento o conservar para ser usado tantas veces sea necesario</a:t>
            </a:r>
          </a:p>
        </p:txBody>
      </p:sp>
    </p:spTree>
    <p:extLst>
      <p:ext uri="{BB962C8B-B14F-4D97-AF65-F5344CB8AC3E}">
        <p14:creationId xmlns:p14="http://schemas.microsoft.com/office/powerpoint/2010/main" val="397462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Constantes</a:t>
            </a:r>
          </a:p>
          <a:p>
            <a:pPr marL="342900" lvl="1" indent="0" algn="just">
              <a:buNone/>
            </a:pPr>
            <a:r>
              <a:rPr lang="es-MX" sz="2900" dirty="0"/>
              <a:t>Es un dato que permanece sin cambio durante el desarrollo de un Pseudocódigo y no serán alterados por el </a:t>
            </a:r>
            <a:r>
              <a:rPr lang="es-MX" sz="2900" dirty="0" smtClean="0"/>
              <a:t>usuario. Ejemplo  </a:t>
            </a:r>
            <a:endParaRPr lang="es-MX" sz="2900" dirty="0"/>
          </a:p>
          <a:p>
            <a:pPr marL="685800" lvl="2" indent="0" algn="just">
              <a:buNone/>
            </a:pPr>
            <a:r>
              <a:rPr lang="es-MX" sz="2600" dirty="0"/>
              <a:t>PI </a:t>
            </a:r>
            <a:r>
              <a:rPr lang="es-MX" sz="2600" dirty="0" smtClean="0"/>
              <a:t>= 3.141596</a:t>
            </a:r>
            <a:r>
              <a:rPr lang="es-MX" sz="2600" dirty="0"/>
              <a:t>, </a:t>
            </a:r>
          </a:p>
          <a:p>
            <a:pPr marL="685800" lvl="2" indent="0" algn="just">
              <a:buNone/>
            </a:pPr>
            <a:r>
              <a:rPr lang="es-MX" sz="2600" dirty="0"/>
              <a:t>Euler </a:t>
            </a:r>
            <a:r>
              <a:rPr lang="es-MX" sz="2600" dirty="0" smtClean="0"/>
              <a:t>=2.7182</a:t>
            </a:r>
            <a:r>
              <a:rPr lang="es-MX" sz="2600" dirty="0"/>
              <a:t>, </a:t>
            </a:r>
          </a:p>
          <a:p>
            <a:pPr marL="685800" lvl="2" indent="0" algn="just">
              <a:buNone/>
            </a:pPr>
            <a:r>
              <a:rPr lang="es-MX" sz="2600" dirty="0"/>
              <a:t>gravedad </a:t>
            </a:r>
            <a:r>
              <a:rPr lang="es-MX" sz="2600" dirty="0" smtClean="0"/>
              <a:t>=9.81 </a:t>
            </a:r>
            <a:r>
              <a:rPr lang="es-MX" sz="2600" dirty="0"/>
              <a:t>, </a:t>
            </a:r>
          </a:p>
          <a:p>
            <a:pPr marL="685800" lvl="2" indent="0" algn="just">
              <a:buNone/>
            </a:pPr>
            <a:r>
              <a:rPr lang="es-MX" sz="2600" dirty="0"/>
              <a:t>Nombre=“Universidad Autónoma del Estado de México</a:t>
            </a:r>
            <a:r>
              <a:rPr lang="es-MX" sz="2600" dirty="0" smtClean="0"/>
              <a:t>”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411786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Expresiones</a:t>
            </a:r>
          </a:p>
          <a:p>
            <a:pPr marL="685800" lvl="2" indent="0" algn="just">
              <a:buNone/>
            </a:pPr>
            <a:endParaRPr lang="es-MX" sz="2600" dirty="0" smtClean="0"/>
          </a:p>
          <a:p>
            <a:pPr marL="685800" lvl="2" indent="0" algn="just">
              <a:buNone/>
            </a:pPr>
            <a:r>
              <a:rPr lang="es-MX" sz="2600" dirty="0" smtClean="0"/>
              <a:t>Es </a:t>
            </a:r>
            <a:r>
              <a:rPr lang="es-MX" sz="2600" dirty="0"/>
              <a:t>el resultado de unir </a:t>
            </a:r>
            <a:r>
              <a:rPr lang="es-MX" sz="2600" dirty="0" err="1"/>
              <a:t>operandos</a:t>
            </a:r>
            <a:r>
              <a:rPr lang="es-MX" sz="2600" dirty="0"/>
              <a:t> mediante operadores.</a:t>
            </a:r>
          </a:p>
          <a:p>
            <a:pPr marL="685800" lvl="2" indent="0" algn="just">
              <a:buNone/>
            </a:pPr>
            <a:r>
              <a:rPr lang="es-MX" sz="2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164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Operadores</a:t>
            </a:r>
          </a:p>
          <a:p>
            <a:pPr marL="685800" lvl="2" indent="0" algn="just">
              <a:buNone/>
            </a:pPr>
            <a:endParaRPr lang="es-MX" sz="2600" dirty="0" smtClean="0"/>
          </a:p>
          <a:p>
            <a:pPr marL="685800" lvl="2" indent="0" algn="just">
              <a:buNone/>
            </a:pPr>
            <a:r>
              <a:rPr lang="es-MX" sz="2600" dirty="0" smtClean="0"/>
              <a:t>Símbolo </a:t>
            </a:r>
            <a:r>
              <a:rPr lang="es-MX" sz="2600" dirty="0"/>
              <a:t>que permite relacionar dos datos en una expresión y evaluar el resultado de la operación</a:t>
            </a:r>
          </a:p>
        </p:txBody>
      </p:sp>
    </p:spTree>
    <p:extLst>
      <p:ext uri="{BB962C8B-B14F-4D97-AF65-F5344CB8AC3E}">
        <p14:creationId xmlns:p14="http://schemas.microsoft.com/office/powerpoint/2010/main" val="44412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dirty="0"/>
              <a:t>Operadores</a:t>
            </a:r>
          </a:p>
          <a:p>
            <a:pPr marL="685800" lvl="2" indent="0">
              <a:buNone/>
            </a:pPr>
            <a:r>
              <a:rPr lang="es-MX" sz="2100" dirty="0"/>
              <a:t>Tipos de Operadores</a:t>
            </a:r>
          </a:p>
          <a:p>
            <a:pPr marL="685800" lvl="2" indent="0">
              <a:buNone/>
            </a:pPr>
            <a:r>
              <a:rPr lang="es-MX" sz="2100" dirty="0"/>
              <a:t>Aritméticos</a:t>
            </a:r>
          </a:p>
          <a:p>
            <a:pPr marL="685800" lvl="2" indent="0">
              <a:buNone/>
            </a:pPr>
            <a:r>
              <a:rPr lang="es-MX" sz="2100" dirty="0"/>
              <a:t>Relacionales</a:t>
            </a:r>
          </a:p>
          <a:p>
            <a:pPr marL="685800" lvl="2" indent="0">
              <a:buNone/>
            </a:pPr>
            <a:r>
              <a:rPr lang="es-MX" sz="2100" dirty="0"/>
              <a:t>Lógicos</a:t>
            </a:r>
          </a:p>
          <a:p>
            <a:pPr marL="685800" lvl="2" indent="0">
              <a:buNone/>
            </a:pPr>
            <a:endParaRPr lang="es-MX" sz="2100" dirty="0"/>
          </a:p>
        </p:txBody>
      </p:sp>
    </p:spTree>
    <p:extLst>
      <p:ext uri="{BB962C8B-B14F-4D97-AF65-F5344CB8AC3E}">
        <p14:creationId xmlns:p14="http://schemas.microsoft.com/office/powerpoint/2010/main" val="185918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pPr lvl="2"/>
            <a:r>
              <a:rPr lang="es-MX" sz="2100" dirty="0"/>
              <a:t>Operadores</a:t>
            </a:r>
          </a:p>
          <a:p>
            <a:pPr marL="685800" lvl="2" indent="0">
              <a:buNone/>
            </a:pPr>
            <a:r>
              <a:rPr lang="es-MX" sz="2100" b="1" dirty="0"/>
              <a:t>Tipos de Operadores  Aritméticos</a:t>
            </a:r>
          </a:p>
          <a:p>
            <a:pPr marL="685800" lvl="2" indent="0">
              <a:buNone/>
            </a:pPr>
            <a:endParaRPr lang="es-MX" sz="2100" dirty="0"/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411640"/>
              </p:ext>
            </p:extLst>
          </p:nvPr>
        </p:nvGraphicFramePr>
        <p:xfrm>
          <a:off x="755577" y="2996952"/>
          <a:ext cx="7759773" cy="340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137"/>
                <a:gridCol w="3221399"/>
                <a:gridCol w="2937237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Operador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Descripción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Ejemplo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*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Multiplicación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(a*b)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/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División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(a/b)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+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Suma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(</a:t>
                      </a:r>
                      <a:r>
                        <a:rPr lang="es-MX" sz="2400" dirty="0" err="1" smtClean="0"/>
                        <a:t>a+b</a:t>
                      </a:r>
                      <a:r>
                        <a:rPr lang="es-MX" sz="2400" dirty="0" smtClean="0"/>
                        <a:t>)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-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Resta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(a-b)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MOD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División</a:t>
                      </a:r>
                      <a:r>
                        <a:rPr lang="es-MX" sz="2400" baseline="0" dirty="0" smtClean="0"/>
                        <a:t> Modulo (resto)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err="1" smtClean="0"/>
                        <a:t>mod</a:t>
                      </a:r>
                      <a:r>
                        <a:rPr lang="es-MX" sz="2400" dirty="0" smtClean="0"/>
                        <a:t> (</a:t>
                      </a:r>
                      <a:r>
                        <a:rPr lang="es-MX" sz="2400" dirty="0" err="1" smtClean="0"/>
                        <a:t>a,b</a:t>
                      </a:r>
                      <a:r>
                        <a:rPr lang="es-MX" sz="2400" dirty="0" smtClean="0"/>
                        <a:t>)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DIV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División Entera (cociente)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div (</a:t>
                      </a:r>
                      <a:r>
                        <a:rPr lang="es-MX" sz="2400" dirty="0" err="1" smtClean="0"/>
                        <a:t>a,b</a:t>
                      </a:r>
                      <a:r>
                        <a:rPr lang="es-MX" sz="2400" dirty="0" smtClean="0"/>
                        <a:t>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90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pPr lvl="2"/>
            <a:r>
              <a:rPr lang="es-MX" sz="2100" dirty="0"/>
              <a:t>Operadores</a:t>
            </a:r>
          </a:p>
          <a:p>
            <a:pPr marL="685800" lvl="2" indent="0">
              <a:buNone/>
            </a:pPr>
            <a:r>
              <a:rPr lang="es-MX" sz="2100" b="1" dirty="0"/>
              <a:t>Tipos de Operadores  Relacionales</a:t>
            </a:r>
          </a:p>
          <a:p>
            <a:pPr marL="685800" lvl="2" indent="0">
              <a:buNone/>
            </a:pPr>
            <a:endParaRPr lang="es-MX" sz="2100" dirty="0"/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41405"/>
              </p:ext>
            </p:extLst>
          </p:nvPr>
        </p:nvGraphicFramePr>
        <p:xfrm>
          <a:off x="1043608" y="2996952"/>
          <a:ext cx="6096000" cy="340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837"/>
                <a:gridCol w="2530699"/>
                <a:gridCol w="2307464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Operador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Descripción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Ejemplo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&lt;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Menor que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a&lt;b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&lt;=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Menor igual que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a&lt;=b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&gt;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Mayor que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a&gt;b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&gt;=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Menor igual que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a&gt;=b</a:t>
                      </a:r>
                    </a:p>
                  </a:txBody>
                  <a:tcPr marL="68580" marR="68580" marT="34290" marB="34290"/>
                </a:tc>
              </a:tr>
              <a:tr h="271888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==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Igual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a==b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&lt;&gt;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Diferente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a&lt;&gt;b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095712"/>
              </p:ext>
            </p:extLst>
          </p:nvPr>
        </p:nvGraphicFramePr>
        <p:xfrm>
          <a:off x="6012160" y="1988840"/>
          <a:ext cx="2592288" cy="34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664"/>
                <a:gridCol w="1303333"/>
                <a:gridCol w="854291"/>
              </a:tblGrid>
              <a:tr h="27813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&lt;-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Asignación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a&lt;-b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46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pPr lvl="2"/>
            <a:r>
              <a:rPr lang="es-MX" sz="2100" dirty="0"/>
              <a:t>Operadores</a:t>
            </a:r>
          </a:p>
          <a:p>
            <a:pPr marL="685800" lvl="2" indent="0">
              <a:buNone/>
            </a:pPr>
            <a:r>
              <a:rPr lang="es-MX" sz="2100" b="1" dirty="0"/>
              <a:t>Tipos de Operadores  Lógicos</a:t>
            </a:r>
          </a:p>
          <a:p>
            <a:pPr marL="685800" lvl="2" indent="0">
              <a:buNone/>
            </a:pPr>
            <a:endParaRPr lang="es-MX" sz="2100" dirty="0"/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722400"/>
              </p:ext>
            </p:extLst>
          </p:nvPr>
        </p:nvGraphicFramePr>
        <p:xfrm>
          <a:off x="1098997" y="3251558"/>
          <a:ext cx="642533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495"/>
                <a:gridCol w="4867836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Operador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Descripción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No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Negación de una expresión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Y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Ambos</a:t>
                      </a:r>
                      <a:r>
                        <a:rPr lang="es-MX" sz="2400" baseline="0" dirty="0" smtClean="0"/>
                        <a:t> lados de la expresión se cumple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Alguno de los lados de la expresión se cumple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69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 la 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 algn="just">
              <a:buFont typeface="+mj-lt"/>
              <a:buAutoNum type="arabicPeriod"/>
            </a:pPr>
            <a:r>
              <a:rPr lang="es-MX" sz="2400" dirty="0"/>
              <a:t>Metodología para la solución de Problemas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/>
              <a:t>Algoritmo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/>
              <a:t>Pseudocódigo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/>
              <a:t>Diagrama de Flujo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/>
              <a:t>Prueba de Escritorio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6470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pPr lvl="2"/>
            <a:r>
              <a:rPr lang="es-MX" sz="2100" dirty="0"/>
              <a:t>Operadores</a:t>
            </a:r>
          </a:p>
          <a:p>
            <a:pPr marL="685800" lvl="2" indent="0">
              <a:buNone/>
            </a:pPr>
            <a:r>
              <a:rPr lang="es-MX" sz="2100" b="1" dirty="0"/>
              <a:t>Tipos de Operadores  Lógicos</a:t>
            </a:r>
          </a:p>
          <a:p>
            <a:pPr marL="685800" lvl="2" indent="0">
              <a:buNone/>
            </a:pPr>
            <a:endParaRPr lang="es-MX" sz="2100" dirty="0"/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148544"/>
              </p:ext>
            </p:extLst>
          </p:nvPr>
        </p:nvGraphicFramePr>
        <p:xfrm>
          <a:off x="827581" y="3512355"/>
          <a:ext cx="1944218" cy="217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811"/>
                <a:gridCol w="218811"/>
                <a:gridCol w="1506596"/>
              </a:tblGrid>
              <a:tr h="278130">
                <a:tc gridSpan="3">
                  <a:txBody>
                    <a:bodyPr/>
                    <a:lstStyle/>
                    <a:p>
                      <a:r>
                        <a:rPr lang="es-MX" sz="2400" dirty="0" smtClean="0"/>
                        <a:t>Y Lógico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Verdadero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Falso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Falso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Falso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357611"/>
              </p:ext>
            </p:extLst>
          </p:nvPr>
        </p:nvGraphicFramePr>
        <p:xfrm>
          <a:off x="3312286" y="3510745"/>
          <a:ext cx="1907785" cy="217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710"/>
                <a:gridCol w="214710"/>
                <a:gridCol w="1478365"/>
              </a:tblGrid>
              <a:tr h="278130">
                <a:tc gridSpan="3">
                  <a:txBody>
                    <a:bodyPr/>
                    <a:lstStyle/>
                    <a:p>
                      <a:r>
                        <a:rPr lang="es-MX" sz="2400" dirty="0" smtClean="0"/>
                        <a:t>O Lógico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Verdadero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smtClean="0"/>
                        <a:t>Verdadero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Verdadero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Falso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57096"/>
              </p:ext>
            </p:extLst>
          </p:nvPr>
        </p:nvGraphicFramePr>
        <p:xfrm>
          <a:off x="5724128" y="3429000"/>
          <a:ext cx="1973599" cy="217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117"/>
                <a:gridCol w="222117"/>
                <a:gridCol w="1529365"/>
              </a:tblGrid>
              <a:tr h="278130">
                <a:tc gridSpan="3">
                  <a:txBody>
                    <a:bodyPr/>
                    <a:lstStyle/>
                    <a:p>
                      <a:r>
                        <a:rPr lang="es-MX" sz="2400" dirty="0" smtClean="0"/>
                        <a:t>No Lógico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Falso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Falso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Verdadero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0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Verdadero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25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b="1" dirty="0"/>
              <a:t>Operadores</a:t>
            </a:r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331242"/>
              </p:ext>
            </p:extLst>
          </p:nvPr>
        </p:nvGraphicFramePr>
        <p:xfrm>
          <a:off x="2267744" y="3068960"/>
          <a:ext cx="3122054" cy="1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2054"/>
              </a:tblGrid>
              <a:tr h="38862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100" dirty="0" smtClean="0"/>
                        <a:t>Prioridad de Operadores</a:t>
                      </a:r>
                      <a:endParaRPr lang="es-MX" sz="1000" dirty="0"/>
                    </a:p>
                  </a:txBody>
                  <a:tcPr marL="68580" marR="68580" marT="34290" marB="34290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(   )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^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* / </a:t>
                      </a:r>
                      <a:r>
                        <a:rPr lang="es-MX" sz="1800" b="1" dirty="0" err="1" smtClean="0"/>
                        <a:t>mod</a:t>
                      </a:r>
                      <a:r>
                        <a:rPr lang="es-MX" sz="1800" b="1" baseline="0" dirty="0" smtClean="0"/>
                        <a:t> div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+   -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5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Elementos que integran un Pseudocódigo.</a:t>
            </a:r>
          </a:p>
          <a:p>
            <a:endParaRPr lang="es-MX" dirty="0"/>
          </a:p>
          <a:p>
            <a:pPr lvl="2"/>
            <a:r>
              <a:rPr lang="es-MX" sz="2100" dirty="0"/>
              <a:t>Operadores ejemplo Prioridad de Operadores</a:t>
            </a:r>
          </a:p>
          <a:p>
            <a:pPr marL="685800" lvl="2" indent="0">
              <a:buNone/>
            </a:pPr>
            <a:endParaRPr lang="es-MX" sz="21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25241"/>
              </p:ext>
            </p:extLst>
          </p:nvPr>
        </p:nvGraphicFramePr>
        <p:xfrm>
          <a:off x="827584" y="2996952"/>
          <a:ext cx="7488832" cy="306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604462"/>
                <a:gridCol w="3427986"/>
              </a:tblGrid>
              <a:tr h="2781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Ejemplo 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Ejemplo 2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  <a:tr h="99441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X=</a:t>
                      </a:r>
                      <a:r>
                        <a:rPr lang="es-MX" sz="2400" baseline="0" dirty="0" smtClean="0"/>
                        <a:t> 7*10 - 5 </a:t>
                      </a:r>
                      <a:r>
                        <a:rPr lang="es-MX" sz="2400" baseline="0" dirty="0" err="1" smtClean="0"/>
                        <a:t>mod</a:t>
                      </a:r>
                      <a:r>
                        <a:rPr lang="es-MX" sz="2400" baseline="0" dirty="0" smtClean="0"/>
                        <a:t> 3* 4 + 9</a:t>
                      </a:r>
                    </a:p>
                    <a:p>
                      <a:r>
                        <a:rPr lang="es-MX" sz="2400" baseline="0" dirty="0" smtClean="0"/>
                        <a:t>X= 70 – 5 </a:t>
                      </a:r>
                      <a:r>
                        <a:rPr lang="es-MX" sz="2400" baseline="0" dirty="0" err="1" smtClean="0"/>
                        <a:t>mod</a:t>
                      </a:r>
                      <a:r>
                        <a:rPr lang="es-MX" sz="2400" baseline="0" dirty="0" smtClean="0"/>
                        <a:t> 3 *4 + 9</a:t>
                      </a:r>
                    </a:p>
                    <a:p>
                      <a:r>
                        <a:rPr lang="es-MX" sz="2400" baseline="0" dirty="0" smtClean="0"/>
                        <a:t>X= 70 – 2 *4 + 9</a:t>
                      </a:r>
                    </a:p>
                    <a:p>
                      <a:r>
                        <a:rPr lang="es-MX" sz="2400" baseline="0" dirty="0" smtClean="0"/>
                        <a:t>X= 70 – 8 + 9</a:t>
                      </a:r>
                    </a:p>
                    <a:p>
                      <a:r>
                        <a:rPr lang="es-MX" sz="2400" dirty="0" smtClean="0"/>
                        <a:t>X= 62 + 9</a:t>
                      </a:r>
                    </a:p>
                    <a:p>
                      <a:r>
                        <a:rPr lang="es-MX" sz="2400" dirty="0" smtClean="0"/>
                        <a:t>X= 71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400" baseline="0" dirty="0" smtClean="0"/>
                        <a:t>Y=( 7*(10 -5) </a:t>
                      </a:r>
                      <a:r>
                        <a:rPr lang="es-MX" sz="2400" baseline="0" dirty="0" err="1" smtClean="0"/>
                        <a:t>mod</a:t>
                      </a:r>
                      <a:r>
                        <a:rPr lang="es-MX" sz="2400" baseline="0" dirty="0" smtClean="0"/>
                        <a:t> 3 )* 4 + 9</a:t>
                      </a:r>
                    </a:p>
                    <a:p>
                      <a:r>
                        <a:rPr lang="es-MX" sz="2400" baseline="0" dirty="0" smtClean="0"/>
                        <a:t>Y=( 7 * 5 </a:t>
                      </a:r>
                      <a:r>
                        <a:rPr lang="es-MX" sz="2400" baseline="0" dirty="0" err="1" smtClean="0"/>
                        <a:t>mod</a:t>
                      </a:r>
                      <a:r>
                        <a:rPr lang="es-MX" sz="2400" baseline="0" dirty="0" smtClean="0"/>
                        <a:t> 3 ) * 4 + 9</a:t>
                      </a:r>
                    </a:p>
                    <a:p>
                      <a:r>
                        <a:rPr lang="es-MX" sz="2400" baseline="0" dirty="0" smtClean="0"/>
                        <a:t>Y=( 35 </a:t>
                      </a:r>
                      <a:r>
                        <a:rPr lang="es-MX" sz="2400" baseline="0" dirty="0" err="1" smtClean="0"/>
                        <a:t>mod</a:t>
                      </a:r>
                      <a:r>
                        <a:rPr lang="es-MX" sz="2400" baseline="0" dirty="0" smtClean="0"/>
                        <a:t> 3 ) *4 + 9</a:t>
                      </a:r>
                    </a:p>
                    <a:p>
                      <a:r>
                        <a:rPr lang="es-MX" sz="2400" baseline="0" dirty="0" smtClean="0"/>
                        <a:t>Y= 2 *4 + 9</a:t>
                      </a:r>
                    </a:p>
                    <a:p>
                      <a:r>
                        <a:rPr lang="es-MX" sz="2400" baseline="0" dirty="0" smtClean="0"/>
                        <a:t>Y= 8 + 9</a:t>
                      </a:r>
                    </a:p>
                    <a:p>
                      <a:r>
                        <a:rPr lang="es-MX" sz="2400" baseline="0" dirty="0" smtClean="0"/>
                        <a:t>Y=17</a:t>
                      </a:r>
                      <a:endParaRPr lang="es-MX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19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88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Planteamiento de  Problema 	</a:t>
            </a:r>
            <a:r>
              <a:rPr lang="es-MX" dirty="0"/>
              <a:t>Obtener el área de un circulo</a:t>
            </a:r>
          </a:p>
          <a:p>
            <a:r>
              <a:rPr lang="es-MX" dirty="0" smtClean="0"/>
              <a:t>Codificación   </a:t>
            </a:r>
            <a:r>
              <a:rPr lang="es-MX" sz="1350" dirty="0"/>
              <a:t>Una vez diseñado el problema se realiza la codificación</a:t>
            </a:r>
          </a:p>
          <a:p>
            <a:endParaRPr lang="es-MX" sz="1350" dirty="0"/>
          </a:p>
          <a:p>
            <a:pPr marL="0" indent="0">
              <a:buNone/>
            </a:pPr>
            <a:r>
              <a:rPr lang="es-MX" dirty="0"/>
              <a:t>Proceso </a:t>
            </a:r>
            <a:r>
              <a:rPr lang="es-MX" dirty="0" err="1"/>
              <a:t>areaCirculo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	Definir radio</a:t>
            </a:r>
            <a:r>
              <a:rPr lang="es-MX" dirty="0" smtClean="0"/>
              <a:t>, A </a:t>
            </a:r>
            <a:r>
              <a:rPr lang="es-MX" dirty="0"/>
              <a:t>Como Real;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i="1" dirty="0"/>
              <a:t>Escribir</a:t>
            </a:r>
            <a:r>
              <a:rPr lang="es-MX" dirty="0"/>
              <a:t> 'Obtener el </a:t>
            </a:r>
            <a:r>
              <a:rPr lang="es-MX" dirty="0" smtClean="0"/>
              <a:t>Área </a:t>
            </a:r>
            <a:r>
              <a:rPr lang="es-MX" dirty="0"/>
              <a:t>de un Círculo';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i="1" dirty="0"/>
              <a:t>Escribir</a:t>
            </a:r>
            <a:r>
              <a:rPr lang="es-MX" dirty="0"/>
              <a:t> 'Ingrese el valor del radio';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i="1" dirty="0"/>
              <a:t>Leer</a:t>
            </a:r>
            <a:r>
              <a:rPr lang="es-MX" dirty="0"/>
              <a:t> radio;</a:t>
            </a:r>
          </a:p>
          <a:p>
            <a:pPr marL="0" indent="0">
              <a:buNone/>
            </a:pPr>
            <a:r>
              <a:rPr lang="es-MX" dirty="0"/>
              <a:t>	A &lt;- PI*(radio*radio);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i="1" dirty="0"/>
              <a:t>Escribir</a:t>
            </a:r>
            <a:r>
              <a:rPr lang="es-MX" dirty="0"/>
              <a:t> 'El </a:t>
            </a:r>
            <a:r>
              <a:rPr lang="es-MX" dirty="0" smtClean="0"/>
              <a:t>área </a:t>
            </a:r>
            <a:r>
              <a:rPr lang="es-MX" dirty="0"/>
              <a:t>del Circulo es </a:t>
            </a:r>
            <a:r>
              <a:rPr lang="es-MX" dirty="0" smtClean="0"/>
              <a:t>', A</a:t>
            </a:r>
            <a:r>
              <a:rPr lang="es-MX" dirty="0"/>
              <a:t>;</a:t>
            </a:r>
          </a:p>
          <a:p>
            <a:pPr marL="0" indent="0">
              <a:buNone/>
            </a:pPr>
            <a:r>
              <a:rPr lang="es-MX" dirty="0" err="1"/>
              <a:t>FinProceso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419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59660"/>
            <a:ext cx="7886700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/>
              <a:t>Planteamiento de  Problema 	saber si un numero es par o impar</a:t>
            </a:r>
          </a:p>
          <a:p>
            <a:r>
              <a:rPr lang="es-MX" sz="1800" dirty="0"/>
              <a:t>Codificación   Una vez diseñado el problema se realiza la codificación</a:t>
            </a:r>
          </a:p>
          <a:p>
            <a:pPr marL="0" indent="0">
              <a:buNone/>
            </a:pPr>
            <a:r>
              <a:rPr lang="es-MX" sz="1800" dirty="0"/>
              <a:t>Proceso </a:t>
            </a:r>
            <a:r>
              <a:rPr lang="es-MX" sz="1800" dirty="0" err="1"/>
              <a:t>Par_Impar</a:t>
            </a:r>
            <a:endParaRPr lang="es-MX" sz="1800" dirty="0"/>
          </a:p>
          <a:p>
            <a:pPr marL="0" indent="0">
              <a:buNone/>
            </a:pPr>
            <a:r>
              <a:rPr lang="es-MX" sz="1800" dirty="0"/>
              <a:t>	Definir </a:t>
            </a:r>
            <a:r>
              <a:rPr lang="es-MX" sz="1800" dirty="0" err="1"/>
              <a:t>num</a:t>
            </a:r>
            <a:r>
              <a:rPr lang="es-MX" sz="1800" dirty="0"/>
              <a:t> como Entero;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i="1" dirty="0"/>
              <a:t>Escribir</a:t>
            </a:r>
            <a:r>
              <a:rPr lang="es-MX" sz="1800" dirty="0"/>
              <a:t> 'Ingrese un numero';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i="1" dirty="0"/>
              <a:t>Leer</a:t>
            </a:r>
            <a:r>
              <a:rPr lang="es-MX" sz="1800" dirty="0"/>
              <a:t> </a:t>
            </a:r>
            <a:r>
              <a:rPr lang="es-MX" sz="1800" dirty="0" err="1"/>
              <a:t>num</a:t>
            </a:r>
            <a:r>
              <a:rPr lang="es-MX" sz="1800" dirty="0"/>
              <a:t>;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i="1" dirty="0"/>
              <a:t>Si</a:t>
            </a:r>
            <a:r>
              <a:rPr lang="es-MX" sz="1800" dirty="0"/>
              <a:t> (</a:t>
            </a:r>
            <a:r>
              <a:rPr lang="es-MX" sz="1800" dirty="0" err="1"/>
              <a:t>mod</a:t>
            </a:r>
            <a:r>
              <a:rPr lang="es-MX" sz="1800" dirty="0"/>
              <a:t> (num,2) = = 0) </a:t>
            </a:r>
            <a:r>
              <a:rPr lang="es-MX" sz="1800" i="1" dirty="0"/>
              <a:t>Entonces</a:t>
            </a:r>
          </a:p>
          <a:p>
            <a:pPr marL="0" indent="0">
              <a:buNone/>
            </a:pPr>
            <a:r>
              <a:rPr lang="es-MX" sz="1800" dirty="0"/>
              <a:t>		Escribir 'Es numero par';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i="1" dirty="0"/>
              <a:t>Sino </a:t>
            </a:r>
          </a:p>
          <a:p>
            <a:pPr marL="0" indent="0">
              <a:buNone/>
            </a:pPr>
            <a:r>
              <a:rPr lang="es-MX" sz="1800" dirty="0"/>
              <a:t>		Escribir 'Es numero impar';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i="1" dirty="0" err="1"/>
              <a:t>FinSi</a:t>
            </a:r>
            <a:endParaRPr lang="es-MX" sz="1800" i="1" dirty="0"/>
          </a:p>
          <a:p>
            <a:pPr marL="0" indent="0">
              <a:buNone/>
            </a:pPr>
            <a:r>
              <a:rPr lang="es-MX" sz="1800" dirty="0"/>
              <a:t>	</a:t>
            </a:r>
          </a:p>
          <a:p>
            <a:pPr marL="0" indent="0">
              <a:buNone/>
            </a:pPr>
            <a:r>
              <a:rPr lang="es-MX" sz="1800" dirty="0" err="1"/>
              <a:t>FinProceso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425524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 de flujo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946353"/>
            <a:ext cx="7886700" cy="3263504"/>
          </a:xfrm>
        </p:spPr>
        <p:txBody>
          <a:bodyPr>
            <a:noAutofit/>
          </a:bodyPr>
          <a:lstStyle/>
          <a:p>
            <a:r>
              <a:rPr lang="es-MX" sz="2600" dirty="0" smtClean="0"/>
              <a:t>Representación grafica de la solución, mostrando los pasos a seguir.</a:t>
            </a:r>
          </a:p>
          <a:p>
            <a:endParaRPr lang="es-MX" sz="2600" dirty="0"/>
          </a:p>
          <a:p>
            <a:r>
              <a:rPr lang="es-MX" sz="2600" dirty="0" smtClean="0"/>
              <a:t>Reglas</a:t>
            </a:r>
          </a:p>
          <a:p>
            <a:pPr marL="857250" lvl="1" indent="-514350">
              <a:buFont typeface="+mj-lt"/>
              <a:buAutoNum type="arabicPeriod"/>
            </a:pPr>
            <a:r>
              <a:rPr lang="es-MX" sz="2600" dirty="0" smtClean="0"/>
              <a:t>Debe tener inicio y Fin</a:t>
            </a:r>
          </a:p>
          <a:p>
            <a:pPr marL="857250" lvl="1" indent="-514350">
              <a:buFont typeface="+mj-lt"/>
              <a:buAutoNum type="arabicPeriod"/>
            </a:pPr>
            <a:r>
              <a:rPr lang="es-MX" sz="2600" dirty="0" smtClean="0"/>
              <a:t>El flujo de Control va de arriba abajo y de izquierda a derecha</a:t>
            </a:r>
          </a:p>
          <a:p>
            <a:pPr marL="857250" lvl="1" indent="-514350">
              <a:buFont typeface="+mj-lt"/>
              <a:buAutoNum type="arabicPeriod"/>
            </a:pPr>
            <a:r>
              <a:rPr lang="es-MX" sz="2600" dirty="0" smtClean="0"/>
              <a:t>No habrá cruce de líneas</a:t>
            </a:r>
          </a:p>
          <a:p>
            <a:pPr marL="857250" lvl="1" indent="-514350">
              <a:buFont typeface="+mj-lt"/>
              <a:buAutoNum type="arabicPeriod"/>
            </a:pPr>
            <a:r>
              <a:rPr lang="es-MX" sz="2600" dirty="0" smtClean="0"/>
              <a:t>Todas las líneas de flujo deben conectarse</a:t>
            </a:r>
          </a:p>
          <a:p>
            <a:pPr marL="857250" lvl="1" indent="-514350">
              <a:buFont typeface="+mj-lt"/>
              <a:buAutoNum type="arabicPeriod"/>
            </a:pPr>
            <a:r>
              <a:rPr lang="es-MX" sz="2600" dirty="0" smtClean="0"/>
              <a:t>Debe usar conectores cuando sea necesario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206076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 de flujo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995936" y="843241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Simbología</a:t>
            </a:r>
            <a:endParaRPr lang="es-MX" sz="28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220880"/>
              </p:ext>
            </p:extLst>
          </p:nvPr>
        </p:nvGraphicFramePr>
        <p:xfrm>
          <a:off x="287524" y="1743646"/>
          <a:ext cx="8568951" cy="473464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80220"/>
                <a:gridCol w="1584176"/>
                <a:gridCol w="5004555"/>
              </a:tblGrid>
              <a:tr h="482034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Símbolo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Nombre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Función</a:t>
                      </a:r>
                      <a:endParaRPr lang="es-MX" sz="2400" dirty="0"/>
                    </a:p>
                  </a:txBody>
                  <a:tcPr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Inicio / Fin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</a:t>
                      </a:r>
                      <a:r>
                        <a:rPr lang="es-MX" sz="2400" baseline="0" dirty="0" smtClean="0"/>
                        <a:t> el inicio y el final del proceso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Entrada 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 la lectura</a:t>
                      </a:r>
                      <a:r>
                        <a:rPr lang="es-MX" sz="2400" baseline="0" dirty="0" smtClean="0"/>
                        <a:t> de datos en entrada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Salida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 la escritura de datos, la impresión de datos en la salida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Proceso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 cualquier tipo de operación interna</a:t>
                      </a:r>
                      <a:endParaRPr lang="es-MX" sz="2400" dirty="0"/>
                    </a:p>
                  </a:txBody>
                  <a:tcPr anchor="ctr"/>
                </a:tc>
              </a:tr>
              <a:tr h="781967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Decisión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Permite analizar una situación </a:t>
                      </a:r>
                      <a:endParaRPr lang="es-MX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628649" y="2376972"/>
            <a:ext cx="1383945" cy="40395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Datos 6"/>
          <p:cNvSpPr/>
          <p:nvPr/>
        </p:nvSpPr>
        <p:spPr>
          <a:xfrm>
            <a:off x="628650" y="3198747"/>
            <a:ext cx="1383946" cy="557327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Datos 7"/>
          <p:cNvSpPr/>
          <p:nvPr/>
        </p:nvSpPr>
        <p:spPr>
          <a:xfrm>
            <a:off x="562708" y="4113948"/>
            <a:ext cx="1449887" cy="467180"/>
          </a:xfrm>
          <a:prstGeom prst="flowChartInputOut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590844" y="5013176"/>
            <a:ext cx="1421752" cy="5040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ombo 10"/>
          <p:cNvSpPr/>
          <p:nvPr/>
        </p:nvSpPr>
        <p:spPr>
          <a:xfrm>
            <a:off x="833536" y="5733256"/>
            <a:ext cx="797273" cy="72008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1630809" y="4005064"/>
            <a:ext cx="492919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1630809" y="3068960"/>
            <a:ext cx="492919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8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 de flujo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995936" y="843241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Simbología</a:t>
            </a:r>
            <a:endParaRPr lang="es-MX" sz="28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605970"/>
              </p:ext>
            </p:extLst>
          </p:nvPr>
        </p:nvGraphicFramePr>
        <p:xfrm>
          <a:off x="287524" y="1743646"/>
          <a:ext cx="8568951" cy="477564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80220"/>
                <a:gridCol w="1584176"/>
                <a:gridCol w="5004555"/>
              </a:tblGrid>
              <a:tr h="482034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Símbolo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Nombre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Función</a:t>
                      </a:r>
                      <a:endParaRPr lang="es-MX" sz="2400" dirty="0"/>
                    </a:p>
                  </a:txBody>
                  <a:tcPr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Conector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</a:t>
                      </a:r>
                      <a:r>
                        <a:rPr lang="es-MX" sz="2400" baseline="0" dirty="0" smtClean="0"/>
                        <a:t> la conexión en misma página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Conector 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 la conexión en página diferente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flecha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Representa el flujo del diagrama</a:t>
                      </a:r>
                      <a:endParaRPr lang="es-MX" sz="2400" dirty="0"/>
                    </a:p>
                  </a:txBody>
                  <a:tcPr anchor="ctr"/>
                </a:tc>
              </a:tr>
              <a:tr h="867662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Línea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Puede unir flechas</a:t>
                      </a:r>
                      <a:endParaRPr lang="es-MX" sz="2400" dirty="0"/>
                    </a:p>
                  </a:txBody>
                  <a:tcPr anchor="ctr"/>
                </a:tc>
              </a:tr>
              <a:tr h="781967">
                <a:tc gridSpan="3"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Al unir los símbolos permite la creación de toma de decisiones o ciclos</a:t>
                      </a:r>
                      <a:r>
                        <a:rPr lang="es-MX" sz="2400" baseline="0" dirty="0" smtClean="0"/>
                        <a:t> iterativos</a:t>
                      </a:r>
                      <a:endParaRPr lang="es-MX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just"/>
                      <a:endParaRPr lang="es-MX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ector 3"/>
          <p:cNvSpPr/>
          <p:nvPr/>
        </p:nvSpPr>
        <p:spPr>
          <a:xfrm>
            <a:off x="971600" y="2420888"/>
            <a:ext cx="432048" cy="43204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onector fuera de página 9"/>
          <p:cNvSpPr/>
          <p:nvPr/>
        </p:nvSpPr>
        <p:spPr>
          <a:xfrm>
            <a:off x="971600" y="3367111"/>
            <a:ext cx="576064" cy="432048"/>
          </a:xfrm>
          <a:prstGeom prst="flowChartOffpage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971600" y="4365104"/>
            <a:ext cx="7200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971600" y="5229200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6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Diagrama de Flujo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Planteamiento de  Problema 	</a:t>
            </a:r>
            <a:r>
              <a:rPr lang="es-MX" dirty="0"/>
              <a:t>Obtener el área de un circulo</a:t>
            </a:r>
          </a:p>
          <a:p>
            <a:r>
              <a:rPr lang="es-MX" dirty="0" smtClean="0"/>
              <a:t>Codificación   </a:t>
            </a:r>
            <a:r>
              <a:rPr lang="es-MX" sz="1350" dirty="0"/>
              <a:t>Una vez diseñado </a:t>
            </a:r>
          </a:p>
          <a:p>
            <a:pPr marL="0" indent="0">
              <a:buNone/>
            </a:pPr>
            <a:r>
              <a:rPr lang="es-MX" sz="1350" dirty="0"/>
              <a:t>               el problema se realiza la codificación</a:t>
            </a:r>
          </a:p>
          <a:p>
            <a:endParaRPr lang="es-MX" sz="135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993" y="2589056"/>
            <a:ext cx="29718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Pseudocódigo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412776"/>
            <a:ext cx="7886700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/>
              <a:t>Planteamiento de  Problema 	saber si un numero es par o impar</a:t>
            </a:r>
          </a:p>
          <a:p>
            <a:r>
              <a:rPr lang="es-MX" sz="1800" dirty="0"/>
              <a:t>Codificación   Una vez diseñado el problema se realiza la codificación</a:t>
            </a:r>
          </a:p>
          <a:p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5832648" cy="438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s-MX" dirty="0" smtClean="0"/>
              <a:t>Análisis del Problema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 smtClean="0"/>
              <a:t>Diseño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 smtClean="0"/>
              <a:t>Codificación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 smtClean="0"/>
              <a:t>Pruebas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 smtClean="0"/>
              <a:t>Mantenimiento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45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Prueba de Escritorio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Para realizar la Prueba e Escritorio es necesario</a:t>
            </a:r>
          </a:p>
          <a:p>
            <a:pPr marL="342900" lvl="1" indent="0">
              <a:lnSpc>
                <a:spcPct val="200000"/>
              </a:lnSpc>
              <a:buNone/>
            </a:pPr>
            <a:r>
              <a:rPr lang="es-MX" sz="2100" dirty="0"/>
              <a:t>Identificar variables a ocupar</a:t>
            </a:r>
          </a:p>
          <a:p>
            <a:pPr marL="342900" lvl="1" indent="0">
              <a:lnSpc>
                <a:spcPct val="200000"/>
              </a:lnSpc>
              <a:buNone/>
            </a:pPr>
            <a:r>
              <a:rPr lang="es-MX" sz="2100" dirty="0"/>
              <a:t>Identificar </a:t>
            </a:r>
            <a:r>
              <a:rPr lang="es-MX" dirty="0" smtClean="0"/>
              <a:t>que visualiza el usuario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970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Prueba de Escritorio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Planteamiento de  Problema 	</a:t>
            </a:r>
            <a:r>
              <a:rPr lang="es-MX" dirty="0"/>
              <a:t>Obtener el área de un circulo</a:t>
            </a:r>
          </a:p>
          <a:p>
            <a:r>
              <a:rPr lang="es-MX" dirty="0" smtClean="0"/>
              <a:t>Pruebas   </a:t>
            </a:r>
            <a:r>
              <a:rPr lang="es-MX" sz="1350" dirty="0"/>
              <a:t>Una vez diseñado y o codificado el problema se realizan pruebas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745799"/>
              </p:ext>
            </p:extLst>
          </p:nvPr>
        </p:nvGraphicFramePr>
        <p:xfrm>
          <a:off x="1205248" y="3010079"/>
          <a:ext cx="6096000" cy="2659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994"/>
                <a:gridCol w="1139780"/>
                <a:gridCol w="907961"/>
                <a:gridCol w="2993265"/>
              </a:tblGrid>
              <a:tr h="278130">
                <a:tc gridSpan="3">
                  <a:txBody>
                    <a:bodyPr/>
                    <a:lstStyle/>
                    <a:p>
                      <a:r>
                        <a:rPr lang="es-MX" sz="1200" dirty="0" smtClean="0"/>
                        <a:t>Variables Identificadas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A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Pi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radio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Visualiza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effectLst/>
                        </a:rPr>
                        <a:t>3.14159</a:t>
                      </a:r>
                      <a:endParaRPr lang="es-MX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Obtener el Área de un Círculo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Ingrese el valor del radio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3.4</a:t>
                      </a:r>
                      <a:endParaRPr lang="es-MX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effectLst/>
                        </a:rPr>
                        <a:t>36.3168</a:t>
                      </a:r>
                      <a:endParaRPr lang="es-MX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El área del Circulo es 36.3168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96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Prueba de Escritorio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412776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dirty="0"/>
              <a:t>Planteamiento de  Problema 	saber si un numero es par o impar</a:t>
            </a:r>
          </a:p>
          <a:p>
            <a:r>
              <a:rPr lang="es-MX" sz="1800" dirty="0"/>
              <a:t>Pruebas  Una vez diseñado y o codificado el problema se realizan pruebas</a:t>
            </a:r>
            <a:endParaRPr lang="es-MX" sz="18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609069"/>
              </p:ext>
            </p:extLst>
          </p:nvPr>
        </p:nvGraphicFramePr>
        <p:xfrm>
          <a:off x="899592" y="2348880"/>
          <a:ext cx="7344815" cy="3789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1996319"/>
                <a:gridCol w="1093964"/>
                <a:gridCol w="3606460"/>
              </a:tblGrid>
              <a:tr h="278130">
                <a:tc gridSpan="3">
                  <a:txBody>
                    <a:bodyPr/>
                    <a:lstStyle/>
                    <a:p>
                      <a:r>
                        <a:rPr lang="es-MX" sz="2000" dirty="0" smtClean="0"/>
                        <a:t>Variables Identificadas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err="1" smtClean="0"/>
                        <a:t>Visuliza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Ingrese un numero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000" dirty="0" err="1" smtClean="0"/>
                        <a:t>Mod</a:t>
                      </a:r>
                      <a:r>
                        <a:rPr lang="es-MX" sz="2000" dirty="0" smtClean="0"/>
                        <a:t> (3,2)    1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 numero</a:t>
                      </a:r>
                      <a:r>
                        <a:rPr lang="es-MX" sz="2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impar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28625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Ingrese un numero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8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000" dirty="0" err="1" smtClean="0"/>
                        <a:t>Mod</a:t>
                      </a:r>
                      <a:r>
                        <a:rPr lang="es-MX" sz="2000" dirty="0" smtClean="0"/>
                        <a:t> (8,2)      0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 numero par</a:t>
                      </a:r>
                      <a:endParaRPr lang="es-MX" sz="20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20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err="1"/>
              <a:t>Joyanes</a:t>
            </a:r>
            <a:r>
              <a:rPr lang="es-MX" sz="2400" dirty="0"/>
              <a:t> Aguilar. (2003). Fundamentos de Programación, Algoritmos y Estructura de Datos . España: </a:t>
            </a:r>
            <a:r>
              <a:rPr lang="es-MX" sz="2400" dirty="0" err="1"/>
              <a:t>McGrawHill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sz="2400" dirty="0" smtClean="0"/>
          </a:p>
          <a:p>
            <a:r>
              <a:rPr lang="es-MX" sz="2400" dirty="0" smtClean="0"/>
              <a:t>Pablo </a:t>
            </a:r>
            <a:r>
              <a:rPr lang="es-MX" sz="2400" dirty="0"/>
              <a:t>Novara. (2017). </a:t>
            </a:r>
            <a:r>
              <a:rPr lang="es-MX" sz="2400" dirty="0" err="1"/>
              <a:t>PSeInt</a:t>
            </a:r>
            <a:r>
              <a:rPr lang="es-MX" sz="2400" dirty="0"/>
              <a:t>. </a:t>
            </a:r>
            <a:r>
              <a:rPr lang="es-MX" sz="2400" dirty="0" smtClean="0"/>
              <a:t>Recuperado en </a:t>
            </a:r>
            <a:r>
              <a:rPr lang="es-MX" sz="2400" dirty="0" smtClean="0"/>
              <a:t>03 de Agosto </a:t>
            </a:r>
            <a:r>
              <a:rPr lang="es-MX" sz="2400" dirty="0"/>
              <a:t>de 2017, </a:t>
            </a:r>
            <a:r>
              <a:rPr lang="es-MX" sz="2400" dirty="0" smtClean="0"/>
              <a:t>con </a:t>
            </a:r>
            <a:r>
              <a:rPr lang="es-MX" sz="2400" dirty="0" err="1"/>
              <a:t>CopyLeft</a:t>
            </a:r>
            <a:r>
              <a:rPr lang="es-MX" sz="2400" dirty="0"/>
              <a:t> 2017 Sitio web: </a:t>
            </a:r>
            <a:r>
              <a:rPr lang="es-MX" sz="2400" dirty="0">
                <a:hlinkClick r:id="rId2"/>
              </a:rPr>
              <a:t>http://</a:t>
            </a:r>
            <a:r>
              <a:rPr lang="es-MX" sz="2400" dirty="0" smtClean="0">
                <a:hlinkClick r:id="rId2"/>
              </a:rPr>
              <a:t>pseint.sourceforge.net/</a:t>
            </a:r>
            <a:endParaRPr lang="es-MX" sz="2400" dirty="0" smtClean="0"/>
          </a:p>
          <a:p>
            <a:endParaRPr lang="es-MX" sz="24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559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3520162"/>
            <a:ext cx="7886700" cy="595263"/>
          </a:xfrm>
        </p:spPr>
        <p:txBody>
          <a:bodyPr/>
          <a:lstStyle/>
          <a:p>
            <a:r>
              <a:rPr lang="es-MX" dirty="0" smtClean="0"/>
              <a:t>Se puede proyectar el material haciendo uso de </a:t>
            </a:r>
            <a:r>
              <a:rPr lang="es-MX" dirty="0" err="1" smtClean="0"/>
              <a:t>Power</a:t>
            </a:r>
            <a:r>
              <a:rPr lang="es-MX" dirty="0" smtClean="0"/>
              <a:t> Point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54</a:t>
            </a:fld>
            <a:endParaRPr lang="es-MX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39552" y="1527993"/>
            <a:ext cx="7886700" cy="595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/>
              <a:t>El Objetivo es que el Docente se auxilie en la explicación de la Introducción a la Lógica algorítmica, dando ejemplos y proponiendo para que los alumnos indaguen y experimenten con la creación de soluciones a problemas convencionales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4613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Análisis del Problema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2600" dirty="0" smtClean="0"/>
              <a:t>Inicia </a:t>
            </a:r>
            <a:r>
              <a:rPr lang="es-MX" sz="2600" dirty="0" smtClean="0"/>
              <a:t>con la correcta definición y comprensión del problema.</a:t>
            </a:r>
          </a:p>
          <a:p>
            <a:pPr marL="0" indent="0" algn="just">
              <a:buNone/>
            </a:pPr>
            <a:r>
              <a:rPr lang="es-MX" sz="2600" dirty="0" smtClean="0"/>
              <a:t>Se debe conocer que datos se requieren para construir la solución, los procedimientos específicos a seguir, </a:t>
            </a:r>
            <a:r>
              <a:rPr lang="es-MX" sz="2600" dirty="0"/>
              <a:t>a</a:t>
            </a:r>
            <a:r>
              <a:rPr lang="es-MX" sz="2600" dirty="0" smtClean="0"/>
              <a:t>sí como que información debe dar como solución.</a:t>
            </a:r>
          </a:p>
        </p:txBody>
      </p:sp>
    </p:spTree>
    <p:extLst>
      <p:ext uri="{BB962C8B-B14F-4D97-AF65-F5344CB8AC3E}">
        <p14:creationId xmlns:p14="http://schemas.microsoft.com/office/powerpoint/2010/main" val="19882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2. Diseño</a:t>
            </a:r>
          </a:p>
          <a:p>
            <a:pPr marL="0" indent="0" algn="just">
              <a:buNone/>
            </a:pPr>
            <a:endParaRPr lang="es-MX" sz="2600" dirty="0" smtClean="0"/>
          </a:p>
          <a:p>
            <a:pPr marL="0" indent="0" algn="just">
              <a:buNone/>
            </a:pPr>
            <a:r>
              <a:rPr lang="es-MX" sz="2600" dirty="0" smtClean="0"/>
              <a:t>Es </a:t>
            </a:r>
            <a:r>
              <a:rPr lang="es-MX" sz="2600" dirty="0" smtClean="0"/>
              <a:t>la elaboración de los pasos ordenados precisos y finitos que lleven a la solución del problema, ya sea en Algoritmo, Pseudocódigo o Diagrama de Flujo.</a:t>
            </a:r>
          </a:p>
        </p:txBody>
      </p:sp>
    </p:spTree>
    <p:extLst>
      <p:ext uri="{BB962C8B-B14F-4D97-AF65-F5344CB8AC3E}">
        <p14:creationId xmlns:p14="http://schemas.microsoft.com/office/powerpoint/2010/main" val="40039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3. </a:t>
            </a:r>
            <a:r>
              <a:rPr lang="es-MX" b="1" dirty="0" smtClean="0"/>
              <a:t>Codificación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600" dirty="0" smtClean="0"/>
              <a:t>Es </a:t>
            </a:r>
            <a:r>
              <a:rPr lang="es-MX" sz="2600" dirty="0" smtClean="0"/>
              <a:t>la conversión del algoritmo, Pseudocódigo o Diagrama de Flujo a un código formal.</a:t>
            </a:r>
          </a:p>
        </p:txBody>
      </p:sp>
    </p:spTree>
    <p:extLst>
      <p:ext uri="{BB962C8B-B14F-4D97-AF65-F5344CB8AC3E}">
        <p14:creationId xmlns:p14="http://schemas.microsoft.com/office/powerpoint/2010/main" val="269216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para la solución de Problemas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4. Pruebas</a:t>
            </a:r>
          </a:p>
          <a:p>
            <a:pPr marL="0" indent="0">
              <a:buNone/>
            </a:pPr>
            <a:endParaRPr lang="es-MX" sz="2600" dirty="0" smtClean="0"/>
          </a:p>
          <a:p>
            <a:pPr marL="0" indent="0">
              <a:buNone/>
            </a:pPr>
            <a:r>
              <a:rPr lang="es-MX" sz="2600" dirty="0" smtClean="0"/>
              <a:t>El </a:t>
            </a:r>
            <a:r>
              <a:rPr lang="es-MX" sz="2600" dirty="0" smtClean="0"/>
              <a:t>Programa debe ser ejecutado en la computadora para corregir errores de lógica, para comprobar los resultados obtenidos.</a:t>
            </a:r>
          </a:p>
        </p:txBody>
      </p:sp>
    </p:spTree>
    <p:extLst>
      <p:ext uri="{BB962C8B-B14F-4D97-AF65-F5344CB8AC3E}">
        <p14:creationId xmlns:p14="http://schemas.microsoft.com/office/powerpoint/2010/main" val="238270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1497</Words>
  <Application>Microsoft Office PowerPoint</Application>
  <PresentationFormat>Presentación en pantalla (4:3)</PresentationFormat>
  <Paragraphs>519</Paragraphs>
  <Slides>54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59" baseType="lpstr">
      <vt:lpstr>Arial</vt:lpstr>
      <vt:lpstr>Calibri</vt:lpstr>
      <vt:lpstr>Calibri Light</vt:lpstr>
      <vt:lpstr>Times New Roman</vt:lpstr>
      <vt:lpstr>Tema de Office</vt:lpstr>
      <vt:lpstr>Programación I</vt:lpstr>
      <vt:lpstr>1. Introducción a la Lógica Algorítmica</vt:lpstr>
      <vt:lpstr>Contenido de la unidad</vt:lpstr>
      <vt:lpstr>Contenido de la Presentación</vt:lpstr>
      <vt:lpstr>Metodología para la solución de Problemas</vt:lpstr>
      <vt:lpstr>Metodología para la solución de Problemas</vt:lpstr>
      <vt:lpstr>Metodología para la solución de Problemas</vt:lpstr>
      <vt:lpstr>Metodología para la solución de Problemas</vt:lpstr>
      <vt:lpstr>Metodología para la solución de Problemas</vt:lpstr>
      <vt:lpstr>Metodología para la solución de Problemas</vt:lpstr>
      <vt:lpstr>Algoritmo</vt:lpstr>
      <vt:lpstr>Algoritmo</vt:lpstr>
      <vt:lpstr>Algoritmo</vt:lpstr>
      <vt:lpstr>Algoritmo</vt:lpstr>
      <vt:lpstr>Algoritmo</vt:lpstr>
      <vt:lpstr>Algoritmo</vt:lpstr>
      <vt:lpstr>Algoritmo</vt:lpstr>
      <vt:lpstr>Ejemplo de Algoritmo</vt:lpstr>
      <vt:lpstr>Ejemplo de Algoritmo</vt:lpstr>
      <vt:lpstr>Ejemplo de Algoritmo</vt:lpstr>
      <vt:lpstr>Ejemplo de Algoritmo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Pseudocódigo</vt:lpstr>
      <vt:lpstr>Ejemplo de Pseudocódigo</vt:lpstr>
      <vt:lpstr>Ejemplo de Pseudocódigo</vt:lpstr>
      <vt:lpstr>Diagrama de flujo</vt:lpstr>
      <vt:lpstr>Diagrama de flujo</vt:lpstr>
      <vt:lpstr>Diagrama de flujo</vt:lpstr>
      <vt:lpstr>Ejemplo de Diagrama de Flujo</vt:lpstr>
      <vt:lpstr>Ejemplo de Pseudocódigo</vt:lpstr>
      <vt:lpstr>Prueba de Escritorio</vt:lpstr>
      <vt:lpstr>Ejemplo de Prueba de Escritorio</vt:lpstr>
      <vt:lpstr>Ejemplo de Prueba de Escritorio</vt:lpstr>
      <vt:lpstr>Bibliografía</vt:lpstr>
      <vt:lpstr>Guion Explicativo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Ardublock</dc:title>
  <dc:creator>EQUIPO3-LSE</dc:creator>
  <cp:lastModifiedBy>Rocio Elizabeth Pulido Alba</cp:lastModifiedBy>
  <cp:revision>41</cp:revision>
  <dcterms:created xsi:type="dcterms:W3CDTF">2015-08-14T13:46:11Z</dcterms:created>
  <dcterms:modified xsi:type="dcterms:W3CDTF">2017-10-06T13:49:29Z</dcterms:modified>
</cp:coreProperties>
</file>