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57" r:id="rId3"/>
    <p:sldId id="260" r:id="rId4"/>
    <p:sldId id="261" r:id="rId5"/>
    <p:sldId id="322" r:id="rId6"/>
    <p:sldId id="262" r:id="rId7"/>
    <p:sldId id="290" r:id="rId8"/>
    <p:sldId id="264" r:id="rId9"/>
    <p:sldId id="288" r:id="rId10"/>
    <p:sldId id="267" r:id="rId11"/>
    <p:sldId id="309" r:id="rId12"/>
    <p:sldId id="289" r:id="rId13"/>
    <p:sldId id="310" r:id="rId14"/>
    <p:sldId id="269" r:id="rId15"/>
    <p:sldId id="293" r:id="rId16"/>
    <p:sldId id="270" r:id="rId17"/>
    <p:sldId id="321" r:id="rId18"/>
    <p:sldId id="304" r:id="rId19"/>
    <p:sldId id="305" r:id="rId20"/>
    <p:sldId id="271" r:id="rId21"/>
    <p:sldId id="311" r:id="rId22"/>
    <p:sldId id="314" r:id="rId23"/>
    <p:sldId id="315" r:id="rId24"/>
    <p:sldId id="316" r:id="rId25"/>
    <p:sldId id="317" r:id="rId26"/>
    <p:sldId id="318" r:id="rId27"/>
    <p:sldId id="320" r:id="rId28"/>
    <p:sldId id="313" r:id="rId29"/>
    <p:sldId id="294" r:id="rId30"/>
    <p:sldId id="275" r:id="rId31"/>
    <p:sldId id="323" r:id="rId32"/>
    <p:sldId id="283" r:id="rId33"/>
    <p:sldId id="301" r:id="rId34"/>
    <p:sldId id="299" r:id="rId35"/>
    <p:sldId id="300" r:id="rId36"/>
    <p:sldId id="284" r:id="rId37"/>
    <p:sldId id="285" r:id="rId38"/>
    <p:sldId id="325" r:id="rId39"/>
    <p:sldId id="324" r:id="rId40"/>
    <p:sldId id="303" r:id="rId41"/>
    <p:sldId id="327" r:id="rId42"/>
    <p:sldId id="326" r:id="rId43"/>
    <p:sldId id="328" r:id="rId44"/>
    <p:sldId id="329" r:id="rId45"/>
    <p:sldId id="330"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03" d="100"/>
          <a:sy n="103" d="100"/>
        </p:scale>
        <p:origin x="-114" y="-2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image" Target="../media/image13.jpg"/></Relationships>
</file>

<file path=ppt/diagrams/_rels/drawing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image" Target="../media/image13.jp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BDEBCF-9C02-4A0C-B56A-295DB294C41E}" type="doc">
      <dgm:prSet loTypeId="urn:microsoft.com/office/officeart/2005/8/layout/vList4" loCatId="list" qsTypeId="urn:microsoft.com/office/officeart/2005/8/quickstyle/simple1" qsCatId="simple" csTypeId="urn:microsoft.com/office/officeart/2005/8/colors/accent2_2" csCatId="accent2" phldr="1"/>
      <dgm:spPr/>
      <dgm:t>
        <a:bodyPr/>
        <a:lstStyle/>
        <a:p>
          <a:endParaRPr lang="es-MX"/>
        </a:p>
      </dgm:t>
    </dgm:pt>
    <dgm:pt modelId="{ADD544BF-6BBC-48E8-81A2-E3EB9DBD1CD4}">
      <dgm:prSet phldrT="[Texto]" phldr="1"/>
      <dgm:spPr/>
      <dgm:t>
        <a:bodyPr/>
        <a:lstStyle/>
        <a:p>
          <a:endParaRPr lang="es-MX" sz="2600" dirty="0"/>
        </a:p>
      </dgm:t>
    </dgm:pt>
    <dgm:pt modelId="{704D4E04-AD8E-4BC0-9FFC-6EB8A5EB38BF}" type="parTrans" cxnId="{A6C4FBEB-1836-4A32-A417-7503528352FD}">
      <dgm:prSet/>
      <dgm:spPr/>
      <dgm:t>
        <a:bodyPr/>
        <a:lstStyle/>
        <a:p>
          <a:endParaRPr lang="es-MX"/>
        </a:p>
      </dgm:t>
    </dgm:pt>
    <dgm:pt modelId="{5028879C-2FC8-434D-9057-4664968CAA5C}" type="sibTrans" cxnId="{A6C4FBEB-1836-4A32-A417-7503528352FD}">
      <dgm:prSet/>
      <dgm:spPr/>
      <dgm:t>
        <a:bodyPr/>
        <a:lstStyle/>
        <a:p>
          <a:endParaRPr lang="es-MX"/>
        </a:p>
      </dgm:t>
    </dgm:pt>
    <dgm:pt modelId="{FDF0DBAF-6173-4607-933A-A558FB464DE9}">
      <dgm:prSet phldrT="[Texto]" custT="1"/>
      <dgm:spPr/>
      <dgm:t>
        <a:bodyPr/>
        <a:lstStyle/>
        <a:p>
          <a:r>
            <a:rPr lang="es-MX" sz="2400" b="1" dirty="0" smtClean="0"/>
            <a:t>Interpersonal</a:t>
          </a:r>
          <a:endParaRPr lang="es-MX" sz="2400" b="1" dirty="0"/>
        </a:p>
      </dgm:t>
    </dgm:pt>
    <dgm:pt modelId="{662E1986-0F28-417E-9F11-5AA17E834E4C}" type="parTrans" cxnId="{7FA07623-7DE0-478D-8CCE-8895D7B7748E}">
      <dgm:prSet/>
      <dgm:spPr/>
      <dgm:t>
        <a:bodyPr/>
        <a:lstStyle/>
        <a:p>
          <a:endParaRPr lang="es-MX"/>
        </a:p>
      </dgm:t>
    </dgm:pt>
    <dgm:pt modelId="{84F702DA-8045-44A8-8DB3-3AE47546D9A0}" type="sibTrans" cxnId="{7FA07623-7DE0-478D-8CCE-8895D7B7748E}">
      <dgm:prSet/>
      <dgm:spPr/>
      <dgm:t>
        <a:bodyPr/>
        <a:lstStyle/>
        <a:p>
          <a:endParaRPr lang="es-MX"/>
        </a:p>
      </dgm:t>
    </dgm:pt>
    <dgm:pt modelId="{C1ED8879-81CD-4E42-ACE4-7ECAFCD81CE9}">
      <dgm:prSet phldrT="[Texto]" phldr="1"/>
      <dgm:spPr/>
      <dgm:t>
        <a:bodyPr/>
        <a:lstStyle/>
        <a:p>
          <a:endParaRPr lang="es-MX" sz="2600" dirty="0"/>
        </a:p>
      </dgm:t>
    </dgm:pt>
    <dgm:pt modelId="{70F3BC08-7CE9-45C5-86F6-EB08039B0856}" type="parTrans" cxnId="{493B3410-6842-4CF0-9635-67D0DB17CD50}">
      <dgm:prSet/>
      <dgm:spPr/>
      <dgm:t>
        <a:bodyPr/>
        <a:lstStyle/>
        <a:p>
          <a:endParaRPr lang="es-MX"/>
        </a:p>
      </dgm:t>
    </dgm:pt>
    <dgm:pt modelId="{5EEFD1E7-1A00-41A6-9BAB-636C97738209}" type="sibTrans" cxnId="{493B3410-6842-4CF0-9635-67D0DB17CD50}">
      <dgm:prSet/>
      <dgm:spPr/>
      <dgm:t>
        <a:bodyPr/>
        <a:lstStyle/>
        <a:p>
          <a:endParaRPr lang="es-MX"/>
        </a:p>
      </dgm:t>
    </dgm:pt>
    <dgm:pt modelId="{92144414-F81A-4D1B-B790-F25573C262C2}">
      <dgm:prSet phldrT="[Texto]" custT="1"/>
      <dgm:spPr/>
      <dgm:t>
        <a:bodyPr/>
        <a:lstStyle/>
        <a:p>
          <a:r>
            <a:rPr lang="es-MX" sz="2400" b="1" dirty="0" smtClean="0"/>
            <a:t>Asertiva</a:t>
          </a:r>
          <a:endParaRPr lang="es-MX" sz="2400" b="1" dirty="0"/>
        </a:p>
      </dgm:t>
    </dgm:pt>
    <dgm:pt modelId="{4D44C862-A78C-4726-90D9-147E54DF8276}" type="parTrans" cxnId="{DD32D8BF-4D36-4BD6-A4B0-5A1901F41D2C}">
      <dgm:prSet/>
      <dgm:spPr/>
      <dgm:t>
        <a:bodyPr/>
        <a:lstStyle/>
        <a:p>
          <a:endParaRPr lang="es-MX"/>
        </a:p>
      </dgm:t>
    </dgm:pt>
    <dgm:pt modelId="{A3081553-6787-41CF-A35F-23856A860191}" type="sibTrans" cxnId="{DD32D8BF-4D36-4BD6-A4B0-5A1901F41D2C}">
      <dgm:prSet/>
      <dgm:spPr/>
      <dgm:t>
        <a:bodyPr/>
        <a:lstStyle/>
        <a:p>
          <a:endParaRPr lang="es-MX"/>
        </a:p>
      </dgm:t>
    </dgm:pt>
    <dgm:pt modelId="{039AEECE-B577-40EC-9095-B142302A2A02}">
      <dgm:prSet phldrT="[Texto]" custT="1"/>
      <dgm:spPr/>
      <dgm:t>
        <a:bodyPr/>
        <a:lstStyle/>
        <a:p>
          <a:r>
            <a:rPr lang="es-MX" sz="2400" b="1" dirty="0" smtClean="0"/>
            <a:t>Intrapersonal</a:t>
          </a:r>
          <a:endParaRPr lang="es-MX" sz="2400" b="1" dirty="0"/>
        </a:p>
      </dgm:t>
    </dgm:pt>
    <dgm:pt modelId="{3AFDA49F-70C8-417A-9FC4-FF1C78ED06AB}" type="sibTrans" cxnId="{807E6AC2-5E94-4EF7-8196-12736FAD082A}">
      <dgm:prSet/>
      <dgm:spPr/>
      <dgm:t>
        <a:bodyPr/>
        <a:lstStyle/>
        <a:p>
          <a:endParaRPr lang="es-MX"/>
        </a:p>
      </dgm:t>
    </dgm:pt>
    <dgm:pt modelId="{BCC11011-FEC2-4C30-84B0-59461ABACCC5}" type="parTrans" cxnId="{807E6AC2-5E94-4EF7-8196-12736FAD082A}">
      <dgm:prSet/>
      <dgm:spPr/>
      <dgm:t>
        <a:bodyPr/>
        <a:lstStyle/>
        <a:p>
          <a:endParaRPr lang="es-MX"/>
        </a:p>
      </dgm:t>
    </dgm:pt>
    <dgm:pt modelId="{32A4FDAA-9BFD-4179-8600-8F5F363733A4}">
      <dgm:prSet phldrT="[Texto]" custT="1"/>
      <dgm:spPr/>
      <dgm:t>
        <a:bodyPr/>
        <a:lstStyle/>
        <a:p>
          <a:r>
            <a:rPr lang="es-MX" sz="2400" b="1" dirty="0" smtClean="0"/>
            <a:t>Agresiva</a:t>
          </a:r>
          <a:endParaRPr lang="es-MX" sz="2400" b="1" dirty="0"/>
        </a:p>
      </dgm:t>
    </dgm:pt>
    <dgm:pt modelId="{CCB7FBA3-9734-46CA-831F-234AB5E73FBB}" type="parTrans" cxnId="{4ADC337D-281F-4580-BB0D-5EE76211DBF6}">
      <dgm:prSet/>
      <dgm:spPr/>
      <dgm:t>
        <a:bodyPr/>
        <a:lstStyle/>
        <a:p>
          <a:endParaRPr lang="es-MX"/>
        </a:p>
      </dgm:t>
    </dgm:pt>
    <dgm:pt modelId="{6501B7A0-0AD6-48BA-B2E5-68FF25DD5A69}" type="sibTrans" cxnId="{4ADC337D-281F-4580-BB0D-5EE76211DBF6}">
      <dgm:prSet/>
      <dgm:spPr/>
      <dgm:t>
        <a:bodyPr/>
        <a:lstStyle/>
        <a:p>
          <a:endParaRPr lang="es-MX"/>
        </a:p>
      </dgm:t>
    </dgm:pt>
    <dgm:pt modelId="{566D22F1-A117-42B7-8EC3-9CB710F7CCB3}">
      <dgm:prSet phldrT="[Texto]" custT="1"/>
      <dgm:spPr/>
      <dgm:t>
        <a:bodyPr/>
        <a:lstStyle/>
        <a:p>
          <a:r>
            <a:rPr lang="es-MX" sz="2400" b="1" dirty="0" smtClean="0"/>
            <a:t>Pasiva</a:t>
          </a:r>
          <a:endParaRPr lang="es-MX" sz="2400" b="1" dirty="0"/>
        </a:p>
      </dgm:t>
    </dgm:pt>
    <dgm:pt modelId="{54F56116-69B1-439D-96C6-A36CC7ED6139}" type="sibTrans" cxnId="{6C0D9E60-7B17-42B4-94B0-37EECA9C5FF6}">
      <dgm:prSet/>
      <dgm:spPr/>
      <dgm:t>
        <a:bodyPr/>
        <a:lstStyle/>
        <a:p>
          <a:endParaRPr lang="es-MX"/>
        </a:p>
      </dgm:t>
    </dgm:pt>
    <dgm:pt modelId="{2AD50A47-73CA-430E-8EA7-1DDEE5BAB9E2}" type="parTrans" cxnId="{6C0D9E60-7B17-42B4-94B0-37EECA9C5FF6}">
      <dgm:prSet/>
      <dgm:spPr/>
      <dgm:t>
        <a:bodyPr/>
        <a:lstStyle/>
        <a:p>
          <a:endParaRPr lang="es-MX"/>
        </a:p>
      </dgm:t>
    </dgm:pt>
    <dgm:pt modelId="{A17B9C54-6332-4DE9-900C-18A78F6EE83B}" type="pres">
      <dgm:prSet presAssocID="{FBBDEBCF-9C02-4A0C-B56A-295DB294C41E}" presName="linear" presStyleCnt="0">
        <dgm:presLayoutVars>
          <dgm:dir/>
          <dgm:resizeHandles val="exact"/>
        </dgm:presLayoutVars>
      </dgm:prSet>
      <dgm:spPr/>
      <dgm:t>
        <a:bodyPr/>
        <a:lstStyle/>
        <a:p>
          <a:endParaRPr lang="es-MX"/>
        </a:p>
      </dgm:t>
    </dgm:pt>
    <dgm:pt modelId="{710D4165-FD29-47EF-9A91-7F99F8F17611}" type="pres">
      <dgm:prSet presAssocID="{ADD544BF-6BBC-48E8-81A2-E3EB9DBD1CD4}" presName="comp" presStyleCnt="0"/>
      <dgm:spPr/>
      <dgm:t>
        <a:bodyPr/>
        <a:lstStyle/>
        <a:p>
          <a:endParaRPr lang="es-ES"/>
        </a:p>
      </dgm:t>
    </dgm:pt>
    <dgm:pt modelId="{BCB82825-9F9E-4F85-AEBF-1039AE26AB3E}" type="pres">
      <dgm:prSet presAssocID="{ADD544BF-6BBC-48E8-81A2-E3EB9DBD1CD4}" presName="box" presStyleLbl="node1" presStyleIdx="0" presStyleCnt="2" custScaleX="99513" custLinFactNeighborX="-528" custLinFactNeighborY="-11427"/>
      <dgm:spPr/>
      <dgm:t>
        <a:bodyPr/>
        <a:lstStyle/>
        <a:p>
          <a:endParaRPr lang="es-MX"/>
        </a:p>
      </dgm:t>
    </dgm:pt>
    <dgm:pt modelId="{89505A0B-08AA-486F-B161-4C09085FCACF}" type="pres">
      <dgm:prSet presAssocID="{ADD544BF-6BBC-48E8-81A2-E3EB9DBD1CD4}" presName="img" presStyleLbl="fgImgPlace1" presStyleIdx="0" presStyleCnt="2" custScaleX="127862"/>
      <dgm:spPr>
        <a:blipFill>
          <a:blip xmlns:r="http://schemas.openxmlformats.org/officeDocument/2006/relationships" r:embed="rId1">
            <a:extLst>
              <a:ext uri="{28A0092B-C50C-407E-A947-70E740481C1C}">
                <a14:useLocalDpi xmlns:a14="http://schemas.microsoft.com/office/drawing/2010/main" val="0"/>
              </a:ext>
            </a:extLst>
          </a:blip>
          <a:srcRect/>
          <a:stretch>
            <a:fillRect l="-88000" r="-88000"/>
          </a:stretch>
        </a:blipFill>
      </dgm:spPr>
      <dgm:t>
        <a:bodyPr/>
        <a:lstStyle/>
        <a:p>
          <a:endParaRPr lang="es-ES"/>
        </a:p>
      </dgm:t>
    </dgm:pt>
    <dgm:pt modelId="{0A6D63C6-4CE8-4977-9955-0DBF0ABFA463}" type="pres">
      <dgm:prSet presAssocID="{ADD544BF-6BBC-48E8-81A2-E3EB9DBD1CD4}" presName="text" presStyleLbl="node1" presStyleIdx="0" presStyleCnt="2">
        <dgm:presLayoutVars>
          <dgm:bulletEnabled val="1"/>
        </dgm:presLayoutVars>
      </dgm:prSet>
      <dgm:spPr/>
      <dgm:t>
        <a:bodyPr/>
        <a:lstStyle/>
        <a:p>
          <a:endParaRPr lang="es-MX"/>
        </a:p>
      </dgm:t>
    </dgm:pt>
    <dgm:pt modelId="{880996EA-D921-407E-8253-317474A83A7D}" type="pres">
      <dgm:prSet presAssocID="{5028879C-2FC8-434D-9057-4664968CAA5C}" presName="spacer" presStyleCnt="0"/>
      <dgm:spPr/>
      <dgm:t>
        <a:bodyPr/>
        <a:lstStyle/>
        <a:p>
          <a:endParaRPr lang="es-ES"/>
        </a:p>
      </dgm:t>
    </dgm:pt>
    <dgm:pt modelId="{78BC0D1D-BF63-42E0-B8C2-3AF7B2989520}" type="pres">
      <dgm:prSet presAssocID="{C1ED8879-81CD-4E42-ACE4-7ECAFCD81CE9}" presName="comp" presStyleCnt="0"/>
      <dgm:spPr/>
      <dgm:t>
        <a:bodyPr/>
        <a:lstStyle/>
        <a:p>
          <a:endParaRPr lang="es-ES"/>
        </a:p>
      </dgm:t>
    </dgm:pt>
    <dgm:pt modelId="{780F382C-D00D-4BCE-99EB-C2589E0F6D66}" type="pres">
      <dgm:prSet presAssocID="{C1ED8879-81CD-4E42-ACE4-7ECAFCD81CE9}" presName="box" presStyleLbl="node1" presStyleIdx="1" presStyleCnt="2"/>
      <dgm:spPr/>
      <dgm:t>
        <a:bodyPr/>
        <a:lstStyle/>
        <a:p>
          <a:endParaRPr lang="es-MX"/>
        </a:p>
      </dgm:t>
    </dgm:pt>
    <dgm:pt modelId="{1DFA4968-B256-46B7-9F4A-46B93DA85EEB}" type="pres">
      <dgm:prSet presAssocID="{C1ED8879-81CD-4E42-ACE4-7ECAFCD81CE9}" presName="img"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22000" r="-22000"/>
          </a:stretch>
        </a:blipFill>
      </dgm:spPr>
      <dgm:t>
        <a:bodyPr/>
        <a:lstStyle/>
        <a:p>
          <a:endParaRPr lang="es-ES"/>
        </a:p>
      </dgm:t>
    </dgm:pt>
    <dgm:pt modelId="{72B08D34-6364-46C3-ADB5-D3C465EE081F}" type="pres">
      <dgm:prSet presAssocID="{C1ED8879-81CD-4E42-ACE4-7ECAFCD81CE9}" presName="text" presStyleLbl="node1" presStyleIdx="1" presStyleCnt="2">
        <dgm:presLayoutVars>
          <dgm:bulletEnabled val="1"/>
        </dgm:presLayoutVars>
      </dgm:prSet>
      <dgm:spPr/>
      <dgm:t>
        <a:bodyPr/>
        <a:lstStyle/>
        <a:p>
          <a:endParaRPr lang="es-MX"/>
        </a:p>
      </dgm:t>
    </dgm:pt>
  </dgm:ptLst>
  <dgm:cxnLst>
    <dgm:cxn modelId="{6C0D9E60-7B17-42B4-94B0-37EECA9C5FF6}" srcId="{C1ED8879-81CD-4E42-ACE4-7ECAFCD81CE9}" destId="{566D22F1-A117-42B7-8EC3-9CB710F7CCB3}" srcOrd="0" destOrd="0" parTransId="{2AD50A47-73CA-430E-8EA7-1DDEE5BAB9E2}" sibTransId="{54F56116-69B1-439D-96C6-A36CC7ED6139}"/>
    <dgm:cxn modelId="{687582EF-6C11-48F4-B482-97E31139E92D}" type="presOf" srcId="{FDF0DBAF-6173-4607-933A-A558FB464DE9}" destId="{0A6D63C6-4CE8-4977-9955-0DBF0ABFA463}" srcOrd="1" destOrd="2" presId="urn:microsoft.com/office/officeart/2005/8/layout/vList4"/>
    <dgm:cxn modelId="{A6C4FBEB-1836-4A32-A417-7503528352FD}" srcId="{FBBDEBCF-9C02-4A0C-B56A-295DB294C41E}" destId="{ADD544BF-6BBC-48E8-81A2-E3EB9DBD1CD4}" srcOrd="0" destOrd="0" parTransId="{704D4E04-AD8E-4BC0-9FFC-6EB8A5EB38BF}" sibTransId="{5028879C-2FC8-434D-9057-4664968CAA5C}"/>
    <dgm:cxn modelId="{4ADC337D-281F-4580-BB0D-5EE76211DBF6}" srcId="{C1ED8879-81CD-4E42-ACE4-7ECAFCD81CE9}" destId="{32A4FDAA-9BFD-4179-8600-8F5F363733A4}" srcOrd="2" destOrd="0" parTransId="{CCB7FBA3-9734-46CA-831F-234AB5E73FBB}" sibTransId="{6501B7A0-0AD6-48BA-B2E5-68FF25DD5A69}"/>
    <dgm:cxn modelId="{D5EA09C3-67FF-4AF6-9113-40C89B7AE72C}" type="presOf" srcId="{C1ED8879-81CD-4E42-ACE4-7ECAFCD81CE9}" destId="{780F382C-D00D-4BCE-99EB-C2589E0F6D66}" srcOrd="0" destOrd="0" presId="urn:microsoft.com/office/officeart/2005/8/layout/vList4"/>
    <dgm:cxn modelId="{E694D6B7-C5F2-4729-A975-2C51714C0D46}" type="presOf" srcId="{566D22F1-A117-42B7-8EC3-9CB710F7CCB3}" destId="{72B08D34-6364-46C3-ADB5-D3C465EE081F}" srcOrd="1" destOrd="1" presId="urn:microsoft.com/office/officeart/2005/8/layout/vList4"/>
    <dgm:cxn modelId="{46062A49-73AC-4231-AB57-CC4817E376CF}" type="presOf" srcId="{566D22F1-A117-42B7-8EC3-9CB710F7CCB3}" destId="{780F382C-D00D-4BCE-99EB-C2589E0F6D66}" srcOrd="0" destOrd="1" presId="urn:microsoft.com/office/officeart/2005/8/layout/vList4"/>
    <dgm:cxn modelId="{199F07C1-66A1-4096-A58A-E5B58A48562B}" type="presOf" srcId="{039AEECE-B577-40EC-9095-B142302A2A02}" destId="{0A6D63C6-4CE8-4977-9955-0DBF0ABFA463}" srcOrd="1" destOrd="1" presId="urn:microsoft.com/office/officeart/2005/8/layout/vList4"/>
    <dgm:cxn modelId="{9BDC037A-2640-4B74-8703-B940530C191A}" type="presOf" srcId="{FDF0DBAF-6173-4607-933A-A558FB464DE9}" destId="{BCB82825-9F9E-4F85-AEBF-1039AE26AB3E}" srcOrd="0" destOrd="2" presId="urn:microsoft.com/office/officeart/2005/8/layout/vList4"/>
    <dgm:cxn modelId="{9CB3EDD2-7B83-4D55-BD93-A68502739EAF}" type="presOf" srcId="{92144414-F81A-4D1B-B790-F25573C262C2}" destId="{780F382C-D00D-4BCE-99EB-C2589E0F6D66}" srcOrd="0" destOrd="2" presId="urn:microsoft.com/office/officeart/2005/8/layout/vList4"/>
    <dgm:cxn modelId="{807E6AC2-5E94-4EF7-8196-12736FAD082A}" srcId="{ADD544BF-6BBC-48E8-81A2-E3EB9DBD1CD4}" destId="{039AEECE-B577-40EC-9095-B142302A2A02}" srcOrd="0" destOrd="0" parTransId="{BCC11011-FEC2-4C30-84B0-59461ABACCC5}" sibTransId="{3AFDA49F-70C8-417A-9FC4-FF1C78ED06AB}"/>
    <dgm:cxn modelId="{D6322A70-2A48-4528-AB78-877AF614A1E4}" type="presOf" srcId="{92144414-F81A-4D1B-B790-F25573C262C2}" destId="{72B08D34-6364-46C3-ADB5-D3C465EE081F}" srcOrd="1" destOrd="2" presId="urn:microsoft.com/office/officeart/2005/8/layout/vList4"/>
    <dgm:cxn modelId="{7FA07623-7DE0-478D-8CCE-8895D7B7748E}" srcId="{ADD544BF-6BBC-48E8-81A2-E3EB9DBD1CD4}" destId="{FDF0DBAF-6173-4607-933A-A558FB464DE9}" srcOrd="1" destOrd="0" parTransId="{662E1986-0F28-417E-9F11-5AA17E834E4C}" sibTransId="{84F702DA-8045-44A8-8DB3-3AE47546D9A0}"/>
    <dgm:cxn modelId="{FF16478D-F02A-48EF-890F-E65AB70C4C32}" type="presOf" srcId="{039AEECE-B577-40EC-9095-B142302A2A02}" destId="{BCB82825-9F9E-4F85-AEBF-1039AE26AB3E}" srcOrd="0" destOrd="1" presId="urn:microsoft.com/office/officeart/2005/8/layout/vList4"/>
    <dgm:cxn modelId="{997421FC-6131-48DF-8810-D815BE375C81}" type="presOf" srcId="{FBBDEBCF-9C02-4A0C-B56A-295DB294C41E}" destId="{A17B9C54-6332-4DE9-900C-18A78F6EE83B}" srcOrd="0" destOrd="0" presId="urn:microsoft.com/office/officeart/2005/8/layout/vList4"/>
    <dgm:cxn modelId="{8D292D89-ADEA-4F28-BC66-98B961B0706E}" type="presOf" srcId="{C1ED8879-81CD-4E42-ACE4-7ECAFCD81CE9}" destId="{72B08D34-6364-46C3-ADB5-D3C465EE081F}" srcOrd="1" destOrd="0" presId="urn:microsoft.com/office/officeart/2005/8/layout/vList4"/>
    <dgm:cxn modelId="{9BBB68D8-89A8-4B3E-B41D-66E789E3B9C6}" type="presOf" srcId="{32A4FDAA-9BFD-4179-8600-8F5F363733A4}" destId="{72B08D34-6364-46C3-ADB5-D3C465EE081F}" srcOrd="1" destOrd="3" presId="urn:microsoft.com/office/officeart/2005/8/layout/vList4"/>
    <dgm:cxn modelId="{A1276EE0-9538-4701-BF32-8CCE8235685B}" type="presOf" srcId="{32A4FDAA-9BFD-4179-8600-8F5F363733A4}" destId="{780F382C-D00D-4BCE-99EB-C2589E0F6D66}" srcOrd="0" destOrd="3" presId="urn:microsoft.com/office/officeart/2005/8/layout/vList4"/>
    <dgm:cxn modelId="{493B3410-6842-4CF0-9635-67D0DB17CD50}" srcId="{FBBDEBCF-9C02-4A0C-B56A-295DB294C41E}" destId="{C1ED8879-81CD-4E42-ACE4-7ECAFCD81CE9}" srcOrd="1" destOrd="0" parTransId="{70F3BC08-7CE9-45C5-86F6-EB08039B0856}" sibTransId="{5EEFD1E7-1A00-41A6-9BAB-636C97738209}"/>
    <dgm:cxn modelId="{68B89C10-32B5-4B2E-85CB-889ED3AF145F}" type="presOf" srcId="{ADD544BF-6BBC-48E8-81A2-E3EB9DBD1CD4}" destId="{BCB82825-9F9E-4F85-AEBF-1039AE26AB3E}" srcOrd="0" destOrd="0" presId="urn:microsoft.com/office/officeart/2005/8/layout/vList4"/>
    <dgm:cxn modelId="{D7966923-2A61-45FF-BB65-E9642A33E1FA}" type="presOf" srcId="{ADD544BF-6BBC-48E8-81A2-E3EB9DBD1CD4}" destId="{0A6D63C6-4CE8-4977-9955-0DBF0ABFA463}" srcOrd="1" destOrd="0" presId="urn:microsoft.com/office/officeart/2005/8/layout/vList4"/>
    <dgm:cxn modelId="{DD32D8BF-4D36-4BD6-A4B0-5A1901F41D2C}" srcId="{C1ED8879-81CD-4E42-ACE4-7ECAFCD81CE9}" destId="{92144414-F81A-4D1B-B790-F25573C262C2}" srcOrd="1" destOrd="0" parTransId="{4D44C862-A78C-4726-90D9-147E54DF8276}" sibTransId="{A3081553-6787-41CF-A35F-23856A860191}"/>
    <dgm:cxn modelId="{EC9E69D8-FD6E-4C71-9093-D0A3951D8ED1}" type="presParOf" srcId="{A17B9C54-6332-4DE9-900C-18A78F6EE83B}" destId="{710D4165-FD29-47EF-9A91-7F99F8F17611}" srcOrd="0" destOrd="0" presId="urn:microsoft.com/office/officeart/2005/8/layout/vList4"/>
    <dgm:cxn modelId="{2BEBD9B7-543A-4C7B-BBAF-6C1930FA38E4}" type="presParOf" srcId="{710D4165-FD29-47EF-9A91-7F99F8F17611}" destId="{BCB82825-9F9E-4F85-AEBF-1039AE26AB3E}" srcOrd="0" destOrd="0" presId="urn:microsoft.com/office/officeart/2005/8/layout/vList4"/>
    <dgm:cxn modelId="{05861CCF-467C-4A12-9B50-938AA207C4BE}" type="presParOf" srcId="{710D4165-FD29-47EF-9A91-7F99F8F17611}" destId="{89505A0B-08AA-486F-B161-4C09085FCACF}" srcOrd="1" destOrd="0" presId="urn:microsoft.com/office/officeart/2005/8/layout/vList4"/>
    <dgm:cxn modelId="{D2123D51-FE06-4E6F-92C0-E6E0967E8871}" type="presParOf" srcId="{710D4165-FD29-47EF-9A91-7F99F8F17611}" destId="{0A6D63C6-4CE8-4977-9955-0DBF0ABFA463}" srcOrd="2" destOrd="0" presId="urn:microsoft.com/office/officeart/2005/8/layout/vList4"/>
    <dgm:cxn modelId="{A3EFE1D7-1222-4E9F-B2B5-535CB54F99AE}" type="presParOf" srcId="{A17B9C54-6332-4DE9-900C-18A78F6EE83B}" destId="{880996EA-D921-407E-8253-317474A83A7D}" srcOrd="1" destOrd="0" presId="urn:microsoft.com/office/officeart/2005/8/layout/vList4"/>
    <dgm:cxn modelId="{A41095D9-B7C8-4A5B-BD36-4FE68215BB3F}" type="presParOf" srcId="{A17B9C54-6332-4DE9-900C-18A78F6EE83B}" destId="{78BC0D1D-BF63-42E0-B8C2-3AF7B2989520}" srcOrd="2" destOrd="0" presId="urn:microsoft.com/office/officeart/2005/8/layout/vList4"/>
    <dgm:cxn modelId="{8BDF56BF-48AD-496D-A62A-E681E76F91CF}" type="presParOf" srcId="{78BC0D1D-BF63-42E0-B8C2-3AF7B2989520}" destId="{780F382C-D00D-4BCE-99EB-C2589E0F6D66}" srcOrd="0" destOrd="0" presId="urn:microsoft.com/office/officeart/2005/8/layout/vList4"/>
    <dgm:cxn modelId="{CDF0BC6A-39B3-4568-BCFC-330BC2F5C949}" type="presParOf" srcId="{78BC0D1D-BF63-42E0-B8C2-3AF7B2989520}" destId="{1DFA4968-B256-46B7-9F4A-46B93DA85EEB}" srcOrd="1" destOrd="0" presId="urn:microsoft.com/office/officeart/2005/8/layout/vList4"/>
    <dgm:cxn modelId="{B01DC6A1-B75E-4055-868B-FA0499580033}" type="presParOf" srcId="{78BC0D1D-BF63-42E0-B8C2-3AF7B2989520}" destId="{72B08D34-6364-46C3-ADB5-D3C465EE081F}"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9EF555-8F81-48E9-B8AF-C70CBDEF3475}"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ES"/>
        </a:p>
      </dgm:t>
    </dgm:pt>
    <dgm:pt modelId="{AB6F503F-B4EC-4898-BFA3-037B5B289728}">
      <dgm:prSet phldrT="[Texto]" custT="1">
        <dgm:style>
          <a:lnRef idx="1">
            <a:schemeClr val="accent2"/>
          </a:lnRef>
          <a:fillRef idx="3">
            <a:schemeClr val="accent2"/>
          </a:fillRef>
          <a:effectRef idx="2">
            <a:schemeClr val="accent2"/>
          </a:effectRef>
          <a:fontRef idx="minor">
            <a:schemeClr val="lt1"/>
          </a:fontRef>
        </dgm:style>
      </dgm:prSet>
      <dgm:spPr/>
      <dgm:t>
        <a:bodyPr/>
        <a:lstStyle/>
        <a:p>
          <a:r>
            <a:rPr lang="es-ES" sz="2400" b="1" dirty="0" smtClean="0"/>
            <a:t>Comunicación </a:t>
          </a:r>
        </a:p>
        <a:p>
          <a:r>
            <a:rPr lang="es-ES" sz="2400" b="1" dirty="0" smtClean="0"/>
            <a:t>Interpersonal</a:t>
          </a:r>
          <a:endParaRPr lang="es-ES" sz="2400" b="1" dirty="0"/>
        </a:p>
      </dgm:t>
    </dgm:pt>
    <dgm:pt modelId="{984165B7-E987-4E90-B855-6E830AB1AB7A}" type="parTrans" cxnId="{02077DDB-9936-4D1C-BC94-2FA8BCE43DBB}">
      <dgm:prSet/>
      <dgm:spPr/>
      <dgm:t>
        <a:bodyPr/>
        <a:lstStyle/>
        <a:p>
          <a:endParaRPr lang="es-ES"/>
        </a:p>
      </dgm:t>
    </dgm:pt>
    <dgm:pt modelId="{18A64D8C-5BC8-4181-B0F0-DFFC526FC451}" type="sibTrans" cxnId="{02077DDB-9936-4D1C-BC94-2FA8BCE43DBB}">
      <dgm:prSet/>
      <dgm:spPr/>
      <dgm:t>
        <a:bodyPr/>
        <a:lstStyle/>
        <a:p>
          <a:endParaRPr lang="es-ES"/>
        </a:p>
      </dgm:t>
    </dgm:pt>
    <dgm:pt modelId="{8E56BE8B-4979-4EB0-89E7-C6DAB9818236}">
      <dgm:prSet phldrT="[Texto]" custT="1">
        <dgm:style>
          <a:lnRef idx="1">
            <a:schemeClr val="accent2"/>
          </a:lnRef>
          <a:fillRef idx="3">
            <a:schemeClr val="accent2"/>
          </a:fillRef>
          <a:effectRef idx="2">
            <a:schemeClr val="accent2"/>
          </a:effectRef>
          <a:fontRef idx="minor">
            <a:schemeClr val="lt1"/>
          </a:fontRef>
        </dgm:style>
      </dgm:prSet>
      <dgm:spPr/>
      <dgm:t>
        <a:bodyPr/>
        <a:lstStyle/>
        <a:p>
          <a:r>
            <a:rPr lang="es-ES" sz="3600" b="1" dirty="0" smtClean="0"/>
            <a:t>Directa</a:t>
          </a:r>
          <a:endParaRPr lang="es-ES" sz="3600" b="1" dirty="0"/>
        </a:p>
      </dgm:t>
    </dgm:pt>
    <dgm:pt modelId="{ED82651C-AB3E-4A6C-BF64-D21C87A21698}" type="parTrans" cxnId="{293DFFF2-5121-48D5-838D-BE8D2DC64C3E}">
      <dgm:prSet/>
      <dgm:spPr/>
      <dgm:t>
        <a:bodyPr/>
        <a:lstStyle/>
        <a:p>
          <a:endParaRPr lang="es-ES"/>
        </a:p>
      </dgm:t>
    </dgm:pt>
    <dgm:pt modelId="{FAB4F005-C099-4F7D-AB83-B8303F7B79A0}" type="sibTrans" cxnId="{293DFFF2-5121-48D5-838D-BE8D2DC64C3E}">
      <dgm:prSet/>
      <dgm:spPr/>
      <dgm:t>
        <a:bodyPr/>
        <a:lstStyle/>
        <a:p>
          <a:endParaRPr lang="es-ES"/>
        </a:p>
      </dgm:t>
    </dgm:pt>
    <dgm:pt modelId="{6F0B3521-DE9D-46DF-915A-EA3307A033E3}">
      <dgm:prSet phldrT="[Texto]" custT="1">
        <dgm:style>
          <a:lnRef idx="1">
            <a:schemeClr val="accent2"/>
          </a:lnRef>
          <a:fillRef idx="3">
            <a:schemeClr val="accent2"/>
          </a:fillRef>
          <a:effectRef idx="2">
            <a:schemeClr val="accent2"/>
          </a:effectRef>
          <a:fontRef idx="minor">
            <a:schemeClr val="lt1"/>
          </a:fontRef>
        </dgm:style>
      </dgm:prSet>
      <dgm:spPr/>
      <dgm:t>
        <a:bodyPr/>
        <a:lstStyle/>
        <a:p>
          <a:r>
            <a:rPr lang="es-ES" sz="3600" b="1" dirty="0" smtClean="0"/>
            <a:t>Indirecta</a:t>
          </a:r>
          <a:endParaRPr lang="es-ES" sz="3600" b="1" dirty="0"/>
        </a:p>
      </dgm:t>
    </dgm:pt>
    <dgm:pt modelId="{5F0E79EF-E669-4DC4-8951-EA00A4CF348F}" type="parTrans" cxnId="{95B727C3-89EA-422C-B9D0-1052D3AA0D57}">
      <dgm:prSet/>
      <dgm:spPr/>
      <dgm:t>
        <a:bodyPr/>
        <a:lstStyle/>
        <a:p>
          <a:endParaRPr lang="es-ES"/>
        </a:p>
      </dgm:t>
    </dgm:pt>
    <dgm:pt modelId="{5EFABFCD-0B22-47A7-9E5F-4275C1CDE912}" type="sibTrans" cxnId="{95B727C3-89EA-422C-B9D0-1052D3AA0D57}">
      <dgm:prSet/>
      <dgm:spPr/>
      <dgm:t>
        <a:bodyPr/>
        <a:lstStyle/>
        <a:p>
          <a:endParaRPr lang="es-ES"/>
        </a:p>
      </dgm:t>
    </dgm:pt>
    <dgm:pt modelId="{1A565E32-23AF-4F04-B8D1-73450D79B1E2}" type="pres">
      <dgm:prSet presAssocID="{379EF555-8F81-48E9-B8AF-C70CBDEF3475}" presName="diagram" presStyleCnt="0">
        <dgm:presLayoutVars>
          <dgm:chPref val="1"/>
          <dgm:dir/>
          <dgm:animOne val="branch"/>
          <dgm:animLvl val="lvl"/>
          <dgm:resizeHandles val="exact"/>
        </dgm:presLayoutVars>
      </dgm:prSet>
      <dgm:spPr/>
      <dgm:t>
        <a:bodyPr/>
        <a:lstStyle/>
        <a:p>
          <a:endParaRPr lang="es-ES"/>
        </a:p>
      </dgm:t>
    </dgm:pt>
    <dgm:pt modelId="{CA016AD0-ADB2-453D-AB3B-E78825A740DF}" type="pres">
      <dgm:prSet presAssocID="{AB6F503F-B4EC-4898-BFA3-037B5B289728}" presName="root1" presStyleCnt="0"/>
      <dgm:spPr/>
    </dgm:pt>
    <dgm:pt modelId="{F89718D4-F15A-4E7C-A576-46846A0A4377}" type="pres">
      <dgm:prSet presAssocID="{AB6F503F-B4EC-4898-BFA3-037B5B289728}" presName="LevelOneTextNode" presStyleLbl="node0" presStyleIdx="0" presStyleCnt="1" custScaleX="139198" custScaleY="177999" custLinFactNeighborX="-898">
        <dgm:presLayoutVars>
          <dgm:chPref val="3"/>
        </dgm:presLayoutVars>
      </dgm:prSet>
      <dgm:spPr/>
      <dgm:t>
        <a:bodyPr/>
        <a:lstStyle/>
        <a:p>
          <a:endParaRPr lang="es-ES"/>
        </a:p>
      </dgm:t>
    </dgm:pt>
    <dgm:pt modelId="{E1AD5480-AE94-4EA0-A88A-B143AB226652}" type="pres">
      <dgm:prSet presAssocID="{AB6F503F-B4EC-4898-BFA3-037B5B289728}" presName="level2hierChild" presStyleCnt="0"/>
      <dgm:spPr/>
    </dgm:pt>
    <dgm:pt modelId="{0BE13703-F568-4199-9A39-354DAF9E31D4}" type="pres">
      <dgm:prSet presAssocID="{ED82651C-AB3E-4A6C-BF64-D21C87A21698}" presName="conn2-1" presStyleLbl="parChTrans1D2" presStyleIdx="0" presStyleCnt="2"/>
      <dgm:spPr/>
      <dgm:t>
        <a:bodyPr/>
        <a:lstStyle/>
        <a:p>
          <a:endParaRPr lang="es-ES"/>
        </a:p>
      </dgm:t>
    </dgm:pt>
    <dgm:pt modelId="{96C99F5D-ABC3-4854-A68B-604C3C0ED62B}" type="pres">
      <dgm:prSet presAssocID="{ED82651C-AB3E-4A6C-BF64-D21C87A21698}" presName="connTx" presStyleLbl="parChTrans1D2" presStyleIdx="0" presStyleCnt="2"/>
      <dgm:spPr/>
      <dgm:t>
        <a:bodyPr/>
        <a:lstStyle/>
        <a:p>
          <a:endParaRPr lang="es-ES"/>
        </a:p>
      </dgm:t>
    </dgm:pt>
    <dgm:pt modelId="{FDA9C4C3-DF33-4903-A063-1EE6A8EA8315}" type="pres">
      <dgm:prSet presAssocID="{8E56BE8B-4979-4EB0-89E7-C6DAB9818236}" presName="root2" presStyleCnt="0"/>
      <dgm:spPr/>
    </dgm:pt>
    <dgm:pt modelId="{AAB8E6D9-D16A-4BD9-9600-E2177ADD3AFF}" type="pres">
      <dgm:prSet presAssocID="{8E56BE8B-4979-4EB0-89E7-C6DAB9818236}" presName="LevelTwoTextNode" presStyleLbl="node2" presStyleIdx="0" presStyleCnt="2">
        <dgm:presLayoutVars>
          <dgm:chPref val="3"/>
        </dgm:presLayoutVars>
      </dgm:prSet>
      <dgm:spPr/>
      <dgm:t>
        <a:bodyPr/>
        <a:lstStyle/>
        <a:p>
          <a:endParaRPr lang="es-ES"/>
        </a:p>
      </dgm:t>
    </dgm:pt>
    <dgm:pt modelId="{33954A69-03DC-4AA2-A8C5-1446E61B3C6C}" type="pres">
      <dgm:prSet presAssocID="{8E56BE8B-4979-4EB0-89E7-C6DAB9818236}" presName="level3hierChild" presStyleCnt="0"/>
      <dgm:spPr/>
    </dgm:pt>
    <dgm:pt modelId="{FA4E76A7-1A09-442E-A58C-CBB236D79301}" type="pres">
      <dgm:prSet presAssocID="{5F0E79EF-E669-4DC4-8951-EA00A4CF348F}" presName="conn2-1" presStyleLbl="parChTrans1D2" presStyleIdx="1" presStyleCnt="2"/>
      <dgm:spPr/>
      <dgm:t>
        <a:bodyPr/>
        <a:lstStyle/>
        <a:p>
          <a:endParaRPr lang="es-ES"/>
        </a:p>
      </dgm:t>
    </dgm:pt>
    <dgm:pt modelId="{F58C2E47-6B67-48E8-9AB5-64711A823681}" type="pres">
      <dgm:prSet presAssocID="{5F0E79EF-E669-4DC4-8951-EA00A4CF348F}" presName="connTx" presStyleLbl="parChTrans1D2" presStyleIdx="1" presStyleCnt="2"/>
      <dgm:spPr/>
      <dgm:t>
        <a:bodyPr/>
        <a:lstStyle/>
        <a:p>
          <a:endParaRPr lang="es-ES"/>
        </a:p>
      </dgm:t>
    </dgm:pt>
    <dgm:pt modelId="{A9D63498-5AF4-4DF6-8CF0-453A6803BB60}" type="pres">
      <dgm:prSet presAssocID="{6F0B3521-DE9D-46DF-915A-EA3307A033E3}" presName="root2" presStyleCnt="0"/>
      <dgm:spPr/>
    </dgm:pt>
    <dgm:pt modelId="{E0729DA7-F4DD-40B4-8BB5-79D14BC7FB4B}" type="pres">
      <dgm:prSet presAssocID="{6F0B3521-DE9D-46DF-915A-EA3307A033E3}" presName="LevelTwoTextNode" presStyleLbl="node2" presStyleIdx="1" presStyleCnt="2">
        <dgm:presLayoutVars>
          <dgm:chPref val="3"/>
        </dgm:presLayoutVars>
      </dgm:prSet>
      <dgm:spPr/>
      <dgm:t>
        <a:bodyPr/>
        <a:lstStyle/>
        <a:p>
          <a:endParaRPr lang="es-ES"/>
        </a:p>
      </dgm:t>
    </dgm:pt>
    <dgm:pt modelId="{0B01B833-A9C9-4525-988E-6D5DB6E98822}" type="pres">
      <dgm:prSet presAssocID="{6F0B3521-DE9D-46DF-915A-EA3307A033E3}" presName="level3hierChild" presStyleCnt="0"/>
      <dgm:spPr/>
    </dgm:pt>
  </dgm:ptLst>
  <dgm:cxnLst>
    <dgm:cxn modelId="{95B727C3-89EA-422C-B9D0-1052D3AA0D57}" srcId="{AB6F503F-B4EC-4898-BFA3-037B5B289728}" destId="{6F0B3521-DE9D-46DF-915A-EA3307A033E3}" srcOrd="1" destOrd="0" parTransId="{5F0E79EF-E669-4DC4-8951-EA00A4CF348F}" sibTransId="{5EFABFCD-0B22-47A7-9E5F-4275C1CDE912}"/>
    <dgm:cxn modelId="{4B77DC09-0CAF-480C-9520-E384ECB1E8CD}" type="presOf" srcId="{8E56BE8B-4979-4EB0-89E7-C6DAB9818236}" destId="{AAB8E6D9-D16A-4BD9-9600-E2177ADD3AFF}" srcOrd="0" destOrd="0" presId="urn:microsoft.com/office/officeart/2005/8/layout/hierarchy2"/>
    <dgm:cxn modelId="{D01205C2-5354-4FF9-945D-172A670F6BA2}" type="presOf" srcId="{ED82651C-AB3E-4A6C-BF64-D21C87A21698}" destId="{96C99F5D-ABC3-4854-A68B-604C3C0ED62B}" srcOrd="1" destOrd="0" presId="urn:microsoft.com/office/officeart/2005/8/layout/hierarchy2"/>
    <dgm:cxn modelId="{49B75B31-A325-4B9D-B9E4-B0101C82CC1B}" type="presOf" srcId="{5F0E79EF-E669-4DC4-8951-EA00A4CF348F}" destId="{F58C2E47-6B67-48E8-9AB5-64711A823681}" srcOrd="1" destOrd="0" presId="urn:microsoft.com/office/officeart/2005/8/layout/hierarchy2"/>
    <dgm:cxn modelId="{96F1E3BE-9DC9-492F-AE62-39EDFBC1337C}" type="presOf" srcId="{AB6F503F-B4EC-4898-BFA3-037B5B289728}" destId="{F89718D4-F15A-4E7C-A576-46846A0A4377}" srcOrd="0" destOrd="0" presId="urn:microsoft.com/office/officeart/2005/8/layout/hierarchy2"/>
    <dgm:cxn modelId="{CD180341-AFB4-4578-B754-6ED1D2D631BE}" type="presOf" srcId="{5F0E79EF-E669-4DC4-8951-EA00A4CF348F}" destId="{FA4E76A7-1A09-442E-A58C-CBB236D79301}" srcOrd="0" destOrd="0" presId="urn:microsoft.com/office/officeart/2005/8/layout/hierarchy2"/>
    <dgm:cxn modelId="{37B10D51-FA91-4A06-AE1A-C4084FA8D629}" type="presOf" srcId="{ED82651C-AB3E-4A6C-BF64-D21C87A21698}" destId="{0BE13703-F568-4199-9A39-354DAF9E31D4}" srcOrd="0" destOrd="0" presId="urn:microsoft.com/office/officeart/2005/8/layout/hierarchy2"/>
    <dgm:cxn modelId="{02077DDB-9936-4D1C-BC94-2FA8BCE43DBB}" srcId="{379EF555-8F81-48E9-B8AF-C70CBDEF3475}" destId="{AB6F503F-B4EC-4898-BFA3-037B5B289728}" srcOrd="0" destOrd="0" parTransId="{984165B7-E987-4E90-B855-6E830AB1AB7A}" sibTransId="{18A64D8C-5BC8-4181-B0F0-DFFC526FC451}"/>
    <dgm:cxn modelId="{924CF892-983C-4210-8E77-04C0533A1683}" type="presOf" srcId="{379EF555-8F81-48E9-B8AF-C70CBDEF3475}" destId="{1A565E32-23AF-4F04-B8D1-73450D79B1E2}" srcOrd="0" destOrd="0" presId="urn:microsoft.com/office/officeart/2005/8/layout/hierarchy2"/>
    <dgm:cxn modelId="{293DFFF2-5121-48D5-838D-BE8D2DC64C3E}" srcId="{AB6F503F-B4EC-4898-BFA3-037B5B289728}" destId="{8E56BE8B-4979-4EB0-89E7-C6DAB9818236}" srcOrd="0" destOrd="0" parTransId="{ED82651C-AB3E-4A6C-BF64-D21C87A21698}" sibTransId="{FAB4F005-C099-4F7D-AB83-B8303F7B79A0}"/>
    <dgm:cxn modelId="{13C53AA3-83D8-4F7E-962F-E27D1D4B39B8}" type="presOf" srcId="{6F0B3521-DE9D-46DF-915A-EA3307A033E3}" destId="{E0729DA7-F4DD-40B4-8BB5-79D14BC7FB4B}" srcOrd="0" destOrd="0" presId="urn:microsoft.com/office/officeart/2005/8/layout/hierarchy2"/>
    <dgm:cxn modelId="{74BC3A52-C605-4E14-8828-EEB3FFB31809}" type="presParOf" srcId="{1A565E32-23AF-4F04-B8D1-73450D79B1E2}" destId="{CA016AD0-ADB2-453D-AB3B-E78825A740DF}" srcOrd="0" destOrd="0" presId="urn:microsoft.com/office/officeart/2005/8/layout/hierarchy2"/>
    <dgm:cxn modelId="{922BA531-A2CF-4855-89C3-D4B8AA54F063}" type="presParOf" srcId="{CA016AD0-ADB2-453D-AB3B-E78825A740DF}" destId="{F89718D4-F15A-4E7C-A576-46846A0A4377}" srcOrd="0" destOrd="0" presId="urn:microsoft.com/office/officeart/2005/8/layout/hierarchy2"/>
    <dgm:cxn modelId="{8D461254-0ECB-4802-9DFA-E349B0241E78}" type="presParOf" srcId="{CA016AD0-ADB2-453D-AB3B-E78825A740DF}" destId="{E1AD5480-AE94-4EA0-A88A-B143AB226652}" srcOrd="1" destOrd="0" presId="urn:microsoft.com/office/officeart/2005/8/layout/hierarchy2"/>
    <dgm:cxn modelId="{2150C6C9-0428-4765-AC53-A88791CA72CB}" type="presParOf" srcId="{E1AD5480-AE94-4EA0-A88A-B143AB226652}" destId="{0BE13703-F568-4199-9A39-354DAF9E31D4}" srcOrd="0" destOrd="0" presId="urn:microsoft.com/office/officeart/2005/8/layout/hierarchy2"/>
    <dgm:cxn modelId="{4143AE32-C10D-4783-AACC-E61C2AD6C815}" type="presParOf" srcId="{0BE13703-F568-4199-9A39-354DAF9E31D4}" destId="{96C99F5D-ABC3-4854-A68B-604C3C0ED62B}" srcOrd="0" destOrd="0" presId="urn:microsoft.com/office/officeart/2005/8/layout/hierarchy2"/>
    <dgm:cxn modelId="{4007DF08-0155-4BA4-B3E7-84507DA284C6}" type="presParOf" srcId="{E1AD5480-AE94-4EA0-A88A-B143AB226652}" destId="{FDA9C4C3-DF33-4903-A063-1EE6A8EA8315}" srcOrd="1" destOrd="0" presId="urn:microsoft.com/office/officeart/2005/8/layout/hierarchy2"/>
    <dgm:cxn modelId="{4A254FFC-65BD-4773-AF62-D12C70C25BE7}" type="presParOf" srcId="{FDA9C4C3-DF33-4903-A063-1EE6A8EA8315}" destId="{AAB8E6D9-D16A-4BD9-9600-E2177ADD3AFF}" srcOrd="0" destOrd="0" presId="urn:microsoft.com/office/officeart/2005/8/layout/hierarchy2"/>
    <dgm:cxn modelId="{C62D0D23-C5E4-4B81-9426-087CFEC68A43}" type="presParOf" srcId="{FDA9C4C3-DF33-4903-A063-1EE6A8EA8315}" destId="{33954A69-03DC-4AA2-A8C5-1446E61B3C6C}" srcOrd="1" destOrd="0" presId="urn:microsoft.com/office/officeart/2005/8/layout/hierarchy2"/>
    <dgm:cxn modelId="{5AA840A7-EEF0-40C2-BFA9-085AA403DD91}" type="presParOf" srcId="{E1AD5480-AE94-4EA0-A88A-B143AB226652}" destId="{FA4E76A7-1A09-442E-A58C-CBB236D79301}" srcOrd="2" destOrd="0" presId="urn:microsoft.com/office/officeart/2005/8/layout/hierarchy2"/>
    <dgm:cxn modelId="{B83EE9CB-1A8A-4A2D-86EC-1073D091EA88}" type="presParOf" srcId="{FA4E76A7-1A09-442E-A58C-CBB236D79301}" destId="{F58C2E47-6B67-48E8-9AB5-64711A823681}" srcOrd="0" destOrd="0" presId="urn:microsoft.com/office/officeart/2005/8/layout/hierarchy2"/>
    <dgm:cxn modelId="{FEDA5A72-0EEB-46F2-A641-9EFC542FA190}" type="presParOf" srcId="{E1AD5480-AE94-4EA0-A88A-B143AB226652}" destId="{A9D63498-5AF4-4DF6-8CF0-453A6803BB60}" srcOrd="3" destOrd="0" presId="urn:microsoft.com/office/officeart/2005/8/layout/hierarchy2"/>
    <dgm:cxn modelId="{A4EACAE2-F602-4B5B-9685-128C06EED3AE}" type="presParOf" srcId="{A9D63498-5AF4-4DF6-8CF0-453A6803BB60}" destId="{E0729DA7-F4DD-40B4-8BB5-79D14BC7FB4B}" srcOrd="0" destOrd="0" presId="urn:microsoft.com/office/officeart/2005/8/layout/hierarchy2"/>
    <dgm:cxn modelId="{F344912D-E67C-40FC-A08B-F64AD8129DAF}" type="presParOf" srcId="{A9D63498-5AF4-4DF6-8CF0-453A6803BB60}" destId="{0B01B833-A9C9-4525-988E-6D5DB6E98822}"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024A004-B342-477A-83E9-E0826D2231C8}" type="doc">
      <dgm:prSet loTypeId="urn:microsoft.com/office/officeart/2005/8/layout/orgChart1" loCatId="hierarchy" qsTypeId="urn:microsoft.com/office/officeart/2005/8/quickstyle/simple1" qsCatId="simple" csTypeId="urn:microsoft.com/office/officeart/2005/8/colors/accent2_2" csCatId="accent2" phldr="1"/>
      <dgm:spPr/>
      <dgm:t>
        <a:bodyPr/>
        <a:lstStyle/>
        <a:p>
          <a:endParaRPr lang="es-ES"/>
        </a:p>
      </dgm:t>
    </dgm:pt>
    <dgm:pt modelId="{A8D2B012-FD70-4A33-A8FF-5A855AB6B6E9}">
      <dgm:prSet phldrT="[Texto]" custT="1"/>
      <dgm:spPr/>
      <dgm:t>
        <a:bodyPr/>
        <a:lstStyle/>
        <a:p>
          <a:r>
            <a:rPr lang="es-ES" sz="2800" b="1" dirty="0" smtClean="0">
              <a:effectLst>
                <a:outerShdw blurRad="38100" dist="38100" dir="2700000" algn="tl">
                  <a:srgbClr val="000000">
                    <a:alpha val="43137"/>
                  </a:srgbClr>
                </a:outerShdw>
              </a:effectLst>
            </a:rPr>
            <a:t>FUNCIONES DE LA COMUNICACIÓN</a:t>
          </a:r>
          <a:endParaRPr lang="es-ES" sz="2800" b="1" dirty="0">
            <a:effectLst>
              <a:outerShdw blurRad="38100" dist="38100" dir="2700000" algn="tl">
                <a:srgbClr val="000000">
                  <a:alpha val="43137"/>
                </a:srgbClr>
              </a:outerShdw>
            </a:effectLst>
          </a:endParaRPr>
        </a:p>
      </dgm:t>
    </dgm:pt>
    <dgm:pt modelId="{F355633A-9873-4EB1-8374-9759A7AF8DFB}" type="parTrans" cxnId="{D7CC64D7-150E-425F-8A6F-294289D5B874}">
      <dgm:prSet/>
      <dgm:spPr/>
      <dgm:t>
        <a:bodyPr/>
        <a:lstStyle/>
        <a:p>
          <a:endParaRPr lang="es-ES"/>
        </a:p>
      </dgm:t>
    </dgm:pt>
    <dgm:pt modelId="{14B85A58-368A-40CE-BD6B-8B1E277F1EB5}" type="sibTrans" cxnId="{D7CC64D7-150E-425F-8A6F-294289D5B874}">
      <dgm:prSet/>
      <dgm:spPr/>
      <dgm:t>
        <a:bodyPr/>
        <a:lstStyle/>
        <a:p>
          <a:endParaRPr lang="es-ES"/>
        </a:p>
      </dgm:t>
    </dgm:pt>
    <dgm:pt modelId="{278E12BF-9835-4DCD-B649-603CE1D2DD41}">
      <dgm:prSet phldrT="[Texto]" custT="1"/>
      <dgm:spPr/>
      <dgm:t>
        <a:bodyPr/>
        <a:lstStyle/>
        <a:p>
          <a:r>
            <a:rPr lang="es-ES" sz="2400" b="1" dirty="0" smtClean="0"/>
            <a:t>INFORMATIVA</a:t>
          </a:r>
        </a:p>
        <a:p>
          <a:endParaRPr lang="es-ES" sz="1050" dirty="0" smtClean="0"/>
        </a:p>
        <a:p>
          <a:r>
            <a:rPr lang="es-ES" sz="2200" dirty="0" smtClean="0"/>
            <a:t>Tiene que ver con la transmisión y recepción de la información. </a:t>
          </a:r>
          <a:endParaRPr lang="es-ES" sz="2200" dirty="0"/>
        </a:p>
      </dgm:t>
    </dgm:pt>
    <dgm:pt modelId="{91AA07B8-0019-4FCD-B7E7-34947061BBB1}" type="parTrans" cxnId="{1D9E9CD5-D63B-48F4-9DC3-0DFD358D536D}">
      <dgm:prSet/>
      <dgm:spPr/>
      <dgm:t>
        <a:bodyPr/>
        <a:lstStyle/>
        <a:p>
          <a:endParaRPr lang="es-ES"/>
        </a:p>
      </dgm:t>
    </dgm:pt>
    <dgm:pt modelId="{63C02D8D-5019-4E15-B7E5-BFF4F0C85011}" type="sibTrans" cxnId="{1D9E9CD5-D63B-48F4-9DC3-0DFD358D536D}">
      <dgm:prSet/>
      <dgm:spPr/>
      <dgm:t>
        <a:bodyPr/>
        <a:lstStyle/>
        <a:p>
          <a:endParaRPr lang="es-ES"/>
        </a:p>
      </dgm:t>
    </dgm:pt>
    <dgm:pt modelId="{0DA8FA83-CB32-478E-8C8C-1B22624F2200}">
      <dgm:prSet phldrT="[Texto]" custT="1"/>
      <dgm:spPr/>
      <dgm:t>
        <a:bodyPr/>
        <a:lstStyle/>
        <a:p>
          <a:r>
            <a:rPr lang="es-ES" sz="2400" b="1" dirty="0" smtClean="0"/>
            <a:t>AFECTIVA VALORATIVA</a:t>
          </a:r>
        </a:p>
        <a:p>
          <a:endParaRPr lang="es-ES" sz="1050" dirty="0" smtClean="0"/>
        </a:p>
        <a:p>
          <a:r>
            <a:rPr lang="es-ES" sz="2200" dirty="0" smtClean="0"/>
            <a:t>El emisor debe otorgarle a su mensaje la carga afectiva que el mismo demande.</a:t>
          </a:r>
        </a:p>
        <a:p>
          <a:endParaRPr lang="es-ES" sz="1050" dirty="0" smtClean="0"/>
        </a:p>
        <a:p>
          <a:r>
            <a:rPr lang="es-ES" sz="2200" dirty="0" smtClean="0"/>
            <a:t>No todos los mensajes requieren de la misma emotividad.</a:t>
          </a:r>
        </a:p>
        <a:p>
          <a:endParaRPr lang="es-ES" sz="2000" dirty="0"/>
        </a:p>
      </dgm:t>
    </dgm:pt>
    <dgm:pt modelId="{09698B84-66E7-4257-96D6-44FA392ED768}" type="parTrans" cxnId="{6812629B-3338-40A6-AC9C-CA8F9D1E31B3}">
      <dgm:prSet/>
      <dgm:spPr/>
      <dgm:t>
        <a:bodyPr/>
        <a:lstStyle/>
        <a:p>
          <a:endParaRPr lang="es-ES"/>
        </a:p>
      </dgm:t>
    </dgm:pt>
    <dgm:pt modelId="{AC631636-7BA4-4E26-A2C8-385BBB84DCD8}" type="sibTrans" cxnId="{6812629B-3338-40A6-AC9C-CA8F9D1E31B3}">
      <dgm:prSet/>
      <dgm:spPr/>
      <dgm:t>
        <a:bodyPr/>
        <a:lstStyle/>
        <a:p>
          <a:endParaRPr lang="es-ES"/>
        </a:p>
      </dgm:t>
    </dgm:pt>
    <dgm:pt modelId="{3F4BF4DF-3CD8-4225-8F5D-019B62A2AFA7}">
      <dgm:prSet phldrT="[Texto]" custT="1"/>
      <dgm:spPr/>
      <dgm:t>
        <a:bodyPr/>
        <a:lstStyle/>
        <a:p>
          <a:r>
            <a:rPr lang="es-ES" sz="2400" b="1" dirty="0" smtClean="0"/>
            <a:t>REGULADORA</a:t>
          </a:r>
        </a:p>
        <a:p>
          <a:endParaRPr lang="es-ES" sz="1050" dirty="0" smtClean="0"/>
        </a:p>
        <a:p>
          <a:r>
            <a:rPr lang="es-ES" sz="2200" dirty="0" smtClean="0"/>
            <a:t>Tiene que ver con la regulación de la conducta de las personas con respecto a sus semejantes</a:t>
          </a:r>
          <a:r>
            <a:rPr lang="es-ES" sz="1800" dirty="0" smtClean="0"/>
            <a:t>.</a:t>
          </a:r>
        </a:p>
        <a:p>
          <a:endParaRPr lang="es-ES" sz="1050" dirty="0" smtClean="0"/>
        </a:p>
        <a:p>
          <a:r>
            <a:rPr lang="es-ES" sz="2200" dirty="0" smtClean="0"/>
            <a:t>De la capacidad </a:t>
          </a:r>
          <a:r>
            <a:rPr lang="es-ES" sz="2200" dirty="0" err="1" smtClean="0"/>
            <a:t>autoreguladora</a:t>
          </a:r>
          <a:r>
            <a:rPr lang="es-ES" sz="2200" dirty="0" smtClean="0"/>
            <a:t> y del individuo depende el éxito o fracaso del acto comunicativo.</a:t>
          </a:r>
          <a:endParaRPr lang="es-ES" sz="2200" dirty="0"/>
        </a:p>
      </dgm:t>
    </dgm:pt>
    <dgm:pt modelId="{12164337-1916-4B65-BBB9-FD5EA21B45BD}" type="parTrans" cxnId="{5A4FDCCA-6C1D-47E4-8743-931EDED4EFB4}">
      <dgm:prSet/>
      <dgm:spPr/>
      <dgm:t>
        <a:bodyPr/>
        <a:lstStyle/>
        <a:p>
          <a:endParaRPr lang="es-ES"/>
        </a:p>
      </dgm:t>
    </dgm:pt>
    <dgm:pt modelId="{79E03537-FCE3-4358-9E85-B1493380FA40}" type="sibTrans" cxnId="{5A4FDCCA-6C1D-47E4-8743-931EDED4EFB4}">
      <dgm:prSet/>
      <dgm:spPr/>
      <dgm:t>
        <a:bodyPr/>
        <a:lstStyle/>
        <a:p>
          <a:endParaRPr lang="es-ES"/>
        </a:p>
      </dgm:t>
    </dgm:pt>
    <dgm:pt modelId="{C42BC41C-3554-46BF-B6C8-F074F3B7153B}" type="pres">
      <dgm:prSet presAssocID="{A024A004-B342-477A-83E9-E0826D2231C8}" presName="hierChild1" presStyleCnt="0">
        <dgm:presLayoutVars>
          <dgm:orgChart val="1"/>
          <dgm:chPref val="1"/>
          <dgm:dir/>
          <dgm:animOne val="branch"/>
          <dgm:animLvl val="lvl"/>
          <dgm:resizeHandles/>
        </dgm:presLayoutVars>
      </dgm:prSet>
      <dgm:spPr/>
      <dgm:t>
        <a:bodyPr/>
        <a:lstStyle/>
        <a:p>
          <a:endParaRPr lang="es-ES"/>
        </a:p>
      </dgm:t>
    </dgm:pt>
    <dgm:pt modelId="{2F3B11B8-5624-476A-8FD9-4B209B1D9F86}" type="pres">
      <dgm:prSet presAssocID="{A8D2B012-FD70-4A33-A8FF-5A855AB6B6E9}" presName="hierRoot1" presStyleCnt="0">
        <dgm:presLayoutVars>
          <dgm:hierBranch val="init"/>
        </dgm:presLayoutVars>
      </dgm:prSet>
      <dgm:spPr/>
    </dgm:pt>
    <dgm:pt modelId="{5C5FF6BF-D83D-42EC-8B9C-B7415816F314}" type="pres">
      <dgm:prSet presAssocID="{A8D2B012-FD70-4A33-A8FF-5A855AB6B6E9}" presName="rootComposite1" presStyleCnt="0"/>
      <dgm:spPr/>
    </dgm:pt>
    <dgm:pt modelId="{52B7FFB2-DA4B-4397-AC18-8CCD9CE96ECC}" type="pres">
      <dgm:prSet presAssocID="{A8D2B012-FD70-4A33-A8FF-5A855AB6B6E9}" presName="rootText1" presStyleLbl="node0" presStyleIdx="0" presStyleCnt="1" custScaleX="411642" custScaleY="150839" custLinFactNeighborX="2749" custLinFactNeighborY="8459">
        <dgm:presLayoutVars>
          <dgm:chPref val="3"/>
        </dgm:presLayoutVars>
      </dgm:prSet>
      <dgm:spPr/>
      <dgm:t>
        <a:bodyPr/>
        <a:lstStyle/>
        <a:p>
          <a:endParaRPr lang="es-ES"/>
        </a:p>
      </dgm:t>
    </dgm:pt>
    <dgm:pt modelId="{BD0C6506-A2C3-4455-AC4C-DC67DF7EEA7B}" type="pres">
      <dgm:prSet presAssocID="{A8D2B012-FD70-4A33-A8FF-5A855AB6B6E9}" presName="rootConnector1" presStyleLbl="node1" presStyleIdx="0" presStyleCnt="0"/>
      <dgm:spPr/>
      <dgm:t>
        <a:bodyPr/>
        <a:lstStyle/>
        <a:p>
          <a:endParaRPr lang="es-ES"/>
        </a:p>
      </dgm:t>
    </dgm:pt>
    <dgm:pt modelId="{28C0C9E7-6036-4379-AA20-EE18E2FE3929}" type="pres">
      <dgm:prSet presAssocID="{A8D2B012-FD70-4A33-A8FF-5A855AB6B6E9}" presName="hierChild2" presStyleCnt="0"/>
      <dgm:spPr/>
    </dgm:pt>
    <dgm:pt modelId="{6DB9ABEC-244F-46FA-96E6-4AC39510C38A}" type="pres">
      <dgm:prSet presAssocID="{91AA07B8-0019-4FCD-B7E7-34947061BBB1}" presName="Name37" presStyleLbl="parChTrans1D2" presStyleIdx="0" presStyleCnt="3"/>
      <dgm:spPr/>
      <dgm:t>
        <a:bodyPr/>
        <a:lstStyle/>
        <a:p>
          <a:endParaRPr lang="es-ES"/>
        </a:p>
      </dgm:t>
    </dgm:pt>
    <dgm:pt modelId="{00AD3DF3-333E-458E-8A30-E7ADDF764481}" type="pres">
      <dgm:prSet presAssocID="{278E12BF-9835-4DCD-B649-603CE1D2DD41}" presName="hierRoot2" presStyleCnt="0">
        <dgm:presLayoutVars>
          <dgm:hierBranch val="init"/>
        </dgm:presLayoutVars>
      </dgm:prSet>
      <dgm:spPr/>
    </dgm:pt>
    <dgm:pt modelId="{D16324BF-EF4D-416C-80D0-0F51A2097290}" type="pres">
      <dgm:prSet presAssocID="{278E12BF-9835-4DCD-B649-603CE1D2DD41}" presName="rootComposite" presStyleCnt="0"/>
      <dgm:spPr/>
    </dgm:pt>
    <dgm:pt modelId="{D34FDB02-C877-49A4-8A90-2DD32366A41C}" type="pres">
      <dgm:prSet presAssocID="{278E12BF-9835-4DCD-B649-603CE1D2DD41}" presName="rootText" presStyleLbl="node2" presStyleIdx="0" presStyleCnt="3" custScaleX="160790" custScaleY="277329">
        <dgm:presLayoutVars>
          <dgm:chPref val="3"/>
        </dgm:presLayoutVars>
      </dgm:prSet>
      <dgm:spPr/>
      <dgm:t>
        <a:bodyPr/>
        <a:lstStyle/>
        <a:p>
          <a:endParaRPr lang="es-ES"/>
        </a:p>
      </dgm:t>
    </dgm:pt>
    <dgm:pt modelId="{781784CB-BE97-4186-81AF-A0ACF3E3CF78}" type="pres">
      <dgm:prSet presAssocID="{278E12BF-9835-4DCD-B649-603CE1D2DD41}" presName="rootConnector" presStyleLbl="node2" presStyleIdx="0" presStyleCnt="3"/>
      <dgm:spPr/>
      <dgm:t>
        <a:bodyPr/>
        <a:lstStyle/>
        <a:p>
          <a:endParaRPr lang="es-ES"/>
        </a:p>
      </dgm:t>
    </dgm:pt>
    <dgm:pt modelId="{E6CFDB42-7DED-4DE6-BAFD-5FCC8F42B4DB}" type="pres">
      <dgm:prSet presAssocID="{278E12BF-9835-4DCD-B649-603CE1D2DD41}" presName="hierChild4" presStyleCnt="0"/>
      <dgm:spPr/>
    </dgm:pt>
    <dgm:pt modelId="{A531CA27-890B-4B3D-87C3-B13B47DBDE61}" type="pres">
      <dgm:prSet presAssocID="{278E12BF-9835-4DCD-B649-603CE1D2DD41}" presName="hierChild5" presStyleCnt="0"/>
      <dgm:spPr/>
    </dgm:pt>
    <dgm:pt modelId="{2EABA3F4-94AA-4DDD-85C8-9CCD4C2961CE}" type="pres">
      <dgm:prSet presAssocID="{09698B84-66E7-4257-96D6-44FA392ED768}" presName="Name37" presStyleLbl="parChTrans1D2" presStyleIdx="1" presStyleCnt="3"/>
      <dgm:spPr/>
      <dgm:t>
        <a:bodyPr/>
        <a:lstStyle/>
        <a:p>
          <a:endParaRPr lang="es-ES"/>
        </a:p>
      </dgm:t>
    </dgm:pt>
    <dgm:pt modelId="{AC9514B9-C0A5-4332-838A-8FD81F39FF42}" type="pres">
      <dgm:prSet presAssocID="{0DA8FA83-CB32-478E-8C8C-1B22624F2200}" presName="hierRoot2" presStyleCnt="0">
        <dgm:presLayoutVars>
          <dgm:hierBranch val="init"/>
        </dgm:presLayoutVars>
      </dgm:prSet>
      <dgm:spPr/>
    </dgm:pt>
    <dgm:pt modelId="{F2D6AB61-6D91-4547-BB5E-B911DD788389}" type="pres">
      <dgm:prSet presAssocID="{0DA8FA83-CB32-478E-8C8C-1B22624F2200}" presName="rootComposite" presStyleCnt="0"/>
      <dgm:spPr/>
    </dgm:pt>
    <dgm:pt modelId="{DDD25D15-921E-411B-AC2D-AFDA8FC6E7DB}" type="pres">
      <dgm:prSet presAssocID="{0DA8FA83-CB32-478E-8C8C-1B22624F2200}" presName="rootText" presStyleLbl="node2" presStyleIdx="1" presStyleCnt="3" custScaleX="192582" custScaleY="462533">
        <dgm:presLayoutVars>
          <dgm:chPref val="3"/>
        </dgm:presLayoutVars>
      </dgm:prSet>
      <dgm:spPr/>
      <dgm:t>
        <a:bodyPr/>
        <a:lstStyle/>
        <a:p>
          <a:endParaRPr lang="es-ES"/>
        </a:p>
      </dgm:t>
    </dgm:pt>
    <dgm:pt modelId="{C44785DC-1E2C-4F83-8A10-4B793D980D17}" type="pres">
      <dgm:prSet presAssocID="{0DA8FA83-CB32-478E-8C8C-1B22624F2200}" presName="rootConnector" presStyleLbl="node2" presStyleIdx="1" presStyleCnt="3"/>
      <dgm:spPr/>
      <dgm:t>
        <a:bodyPr/>
        <a:lstStyle/>
        <a:p>
          <a:endParaRPr lang="es-ES"/>
        </a:p>
      </dgm:t>
    </dgm:pt>
    <dgm:pt modelId="{47A9A6EF-1BA8-4355-8887-B7F86B871E67}" type="pres">
      <dgm:prSet presAssocID="{0DA8FA83-CB32-478E-8C8C-1B22624F2200}" presName="hierChild4" presStyleCnt="0"/>
      <dgm:spPr/>
    </dgm:pt>
    <dgm:pt modelId="{47993E00-C95C-478F-A9E3-D301FF08CF3C}" type="pres">
      <dgm:prSet presAssocID="{0DA8FA83-CB32-478E-8C8C-1B22624F2200}" presName="hierChild5" presStyleCnt="0"/>
      <dgm:spPr/>
    </dgm:pt>
    <dgm:pt modelId="{D3BB6056-9ED0-4588-907E-BBF435B379A6}" type="pres">
      <dgm:prSet presAssocID="{12164337-1916-4B65-BBB9-FD5EA21B45BD}" presName="Name37" presStyleLbl="parChTrans1D2" presStyleIdx="2" presStyleCnt="3"/>
      <dgm:spPr/>
      <dgm:t>
        <a:bodyPr/>
        <a:lstStyle/>
        <a:p>
          <a:endParaRPr lang="es-ES"/>
        </a:p>
      </dgm:t>
    </dgm:pt>
    <dgm:pt modelId="{6D6DE288-8FA5-4212-8B3A-FC2A5F5E2214}" type="pres">
      <dgm:prSet presAssocID="{3F4BF4DF-3CD8-4225-8F5D-019B62A2AFA7}" presName="hierRoot2" presStyleCnt="0">
        <dgm:presLayoutVars>
          <dgm:hierBranch val="init"/>
        </dgm:presLayoutVars>
      </dgm:prSet>
      <dgm:spPr/>
    </dgm:pt>
    <dgm:pt modelId="{D3B1EBCB-9A7C-4030-9789-510C4DB86F14}" type="pres">
      <dgm:prSet presAssocID="{3F4BF4DF-3CD8-4225-8F5D-019B62A2AFA7}" presName="rootComposite" presStyleCnt="0"/>
      <dgm:spPr/>
    </dgm:pt>
    <dgm:pt modelId="{E1214C05-11DB-422C-8BCF-7CA883F851D9}" type="pres">
      <dgm:prSet presAssocID="{3F4BF4DF-3CD8-4225-8F5D-019B62A2AFA7}" presName="rootText" presStyleLbl="node2" presStyleIdx="2" presStyleCnt="3" custScaleX="199614" custScaleY="505029">
        <dgm:presLayoutVars>
          <dgm:chPref val="3"/>
        </dgm:presLayoutVars>
      </dgm:prSet>
      <dgm:spPr/>
      <dgm:t>
        <a:bodyPr/>
        <a:lstStyle/>
        <a:p>
          <a:endParaRPr lang="es-ES"/>
        </a:p>
      </dgm:t>
    </dgm:pt>
    <dgm:pt modelId="{C6E6F0D5-92A6-446B-B867-B09B9801E0AB}" type="pres">
      <dgm:prSet presAssocID="{3F4BF4DF-3CD8-4225-8F5D-019B62A2AFA7}" presName="rootConnector" presStyleLbl="node2" presStyleIdx="2" presStyleCnt="3"/>
      <dgm:spPr/>
      <dgm:t>
        <a:bodyPr/>
        <a:lstStyle/>
        <a:p>
          <a:endParaRPr lang="es-ES"/>
        </a:p>
      </dgm:t>
    </dgm:pt>
    <dgm:pt modelId="{89C56C6A-CEFF-4961-9D15-22FA70279999}" type="pres">
      <dgm:prSet presAssocID="{3F4BF4DF-3CD8-4225-8F5D-019B62A2AFA7}" presName="hierChild4" presStyleCnt="0"/>
      <dgm:spPr/>
    </dgm:pt>
    <dgm:pt modelId="{9EF06DC0-2896-4613-96D0-1C1232F968D3}" type="pres">
      <dgm:prSet presAssocID="{3F4BF4DF-3CD8-4225-8F5D-019B62A2AFA7}" presName="hierChild5" presStyleCnt="0"/>
      <dgm:spPr/>
    </dgm:pt>
    <dgm:pt modelId="{A84B2770-DA55-4187-992A-BA6E9D20A95D}" type="pres">
      <dgm:prSet presAssocID="{A8D2B012-FD70-4A33-A8FF-5A855AB6B6E9}" presName="hierChild3" presStyleCnt="0"/>
      <dgm:spPr/>
    </dgm:pt>
  </dgm:ptLst>
  <dgm:cxnLst>
    <dgm:cxn modelId="{1D9E9CD5-D63B-48F4-9DC3-0DFD358D536D}" srcId="{A8D2B012-FD70-4A33-A8FF-5A855AB6B6E9}" destId="{278E12BF-9835-4DCD-B649-603CE1D2DD41}" srcOrd="0" destOrd="0" parTransId="{91AA07B8-0019-4FCD-B7E7-34947061BBB1}" sibTransId="{63C02D8D-5019-4E15-B7E5-BFF4F0C85011}"/>
    <dgm:cxn modelId="{242EA632-208D-4EE4-A9D4-41898FF1215B}" type="presOf" srcId="{0DA8FA83-CB32-478E-8C8C-1B22624F2200}" destId="{C44785DC-1E2C-4F83-8A10-4B793D980D17}" srcOrd="1" destOrd="0" presId="urn:microsoft.com/office/officeart/2005/8/layout/orgChart1"/>
    <dgm:cxn modelId="{8D92FB66-16DB-49B9-BA0F-E3AADB291B97}" type="presOf" srcId="{A024A004-B342-477A-83E9-E0826D2231C8}" destId="{C42BC41C-3554-46BF-B6C8-F074F3B7153B}" srcOrd="0" destOrd="0" presId="urn:microsoft.com/office/officeart/2005/8/layout/orgChart1"/>
    <dgm:cxn modelId="{5A4FDCCA-6C1D-47E4-8743-931EDED4EFB4}" srcId="{A8D2B012-FD70-4A33-A8FF-5A855AB6B6E9}" destId="{3F4BF4DF-3CD8-4225-8F5D-019B62A2AFA7}" srcOrd="2" destOrd="0" parTransId="{12164337-1916-4B65-BBB9-FD5EA21B45BD}" sibTransId="{79E03537-FCE3-4358-9E85-B1493380FA40}"/>
    <dgm:cxn modelId="{EA597375-D0AA-4BF7-9132-1233C039BEAA}" type="presOf" srcId="{91AA07B8-0019-4FCD-B7E7-34947061BBB1}" destId="{6DB9ABEC-244F-46FA-96E6-4AC39510C38A}" srcOrd="0" destOrd="0" presId="urn:microsoft.com/office/officeart/2005/8/layout/orgChart1"/>
    <dgm:cxn modelId="{2FA44829-2F15-4737-B5D1-4CA1E9464371}" type="presOf" srcId="{3F4BF4DF-3CD8-4225-8F5D-019B62A2AFA7}" destId="{C6E6F0D5-92A6-446B-B867-B09B9801E0AB}" srcOrd="1" destOrd="0" presId="urn:microsoft.com/office/officeart/2005/8/layout/orgChart1"/>
    <dgm:cxn modelId="{6AD5BC4F-CC72-4D86-A325-07D201712D84}" type="presOf" srcId="{A8D2B012-FD70-4A33-A8FF-5A855AB6B6E9}" destId="{52B7FFB2-DA4B-4397-AC18-8CCD9CE96ECC}" srcOrd="0" destOrd="0" presId="urn:microsoft.com/office/officeart/2005/8/layout/orgChart1"/>
    <dgm:cxn modelId="{A6BF7521-186D-48B5-AD33-F78F52BA3BDA}" type="presOf" srcId="{12164337-1916-4B65-BBB9-FD5EA21B45BD}" destId="{D3BB6056-9ED0-4588-907E-BBF435B379A6}" srcOrd="0" destOrd="0" presId="urn:microsoft.com/office/officeart/2005/8/layout/orgChart1"/>
    <dgm:cxn modelId="{FC78F2B6-E44B-4CD8-BEFC-DC5FBFABA063}" type="presOf" srcId="{278E12BF-9835-4DCD-B649-603CE1D2DD41}" destId="{D34FDB02-C877-49A4-8A90-2DD32366A41C}" srcOrd="0" destOrd="0" presId="urn:microsoft.com/office/officeart/2005/8/layout/orgChart1"/>
    <dgm:cxn modelId="{D7CC64D7-150E-425F-8A6F-294289D5B874}" srcId="{A024A004-B342-477A-83E9-E0826D2231C8}" destId="{A8D2B012-FD70-4A33-A8FF-5A855AB6B6E9}" srcOrd="0" destOrd="0" parTransId="{F355633A-9873-4EB1-8374-9759A7AF8DFB}" sibTransId="{14B85A58-368A-40CE-BD6B-8B1E277F1EB5}"/>
    <dgm:cxn modelId="{6812629B-3338-40A6-AC9C-CA8F9D1E31B3}" srcId="{A8D2B012-FD70-4A33-A8FF-5A855AB6B6E9}" destId="{0DA8FA83-CB32-478E-8C8C-1B22624F2200}" srcOrd="1" destOrd="0" parTransId="{09698B84-66E7-4257-96D6-44FA392ED768}" sibTransId="{AC631636-7BA4-4E26-A2C8-385BBB84DCD8}"/>
    <dgm:cxn modelId="{8788BCC5-443B-4EF5-948B-F168032A48E4}" type="presOf" srcId="{A8D2B012-FD70-4A33-A8FF-5A855AB6B6E9}" destId="{BD0C6506-A2C3-4455-AC4C-DC67DF7EEA7B}" srcOrd="1" destOrd="0" presId="urn:microsoft.com/office/officeart/2005/8/layout/orgChart1"/>
    <dgm:cxn modelId="{7E15DBDB-AD57-443D-AAEC-5AB5243924BE}" type="presOf" srcId="{278E12BF-9835-4DCD-B649-603CE1D2DD41}" destId="{781784CB-BE97-4186-81AF-A0ACF3E3CF78}" srcOrd="1" destOrd="0" presId="urn:microsoft.com/office/officeart/2005/8/layout/orgChart1"/>
    <dgm:cxn modelId="{7547B75D-0AF8-413C-9104-5735FD6AD2AF}" type="presOf" srcId="{3F4BF4DF-3CD8-4225-8F5D-019B62A2AFA7}" destId="{E1214C05-11DB-422C-8BCF-7CA883F851D9}" srcOrd="0" destOrd="0" presId="urn:microsoft.com/office/officeart/2005/8/layout/orgChart1"/>
    <dgm:cxn modelId="{925FA49D-DD29-46CF-8657-755F5D97DC38}" type="presOf" srcId="{09698B84-66E7-4257-96D6-44FA392ED768}" destId="{2EABA3F4-94AA-4DDD-85C8-9CCD4C2961CE}" srcOrd="0" destOrd="0" presId="urn:microsoft.com/office/officeart/2005/8/layout/orgChart1"/>
    <dgm:cxn modelId="{0EA2BC56-5FC7-4C71-9609-7ACD3FE2EAD3}" type="presOf" srcId="{0DA8FA83-CB32-478E-8C8C-1B22624F2200}" destId="{DDD25D15-921E-411B-AC2D-AFDA8FC6E7DB}" srcOrd="0" destOrd="0" presId="urn:microsoft.com/office/officeart/2005/8/layout/orgChart1"/>
    <dgm:cxn modelId="{951EE375-F7A9-4AAC-AC52-D10A9B065DDB}" type="presParOf" srcId="{C42BC41C-3554-46BF-B6C8-F074F3B7153B}" destId="{2F3B11B8-5624-476A-8FD9-4B209B1D9F86}" srcOrd="0" destOrd="0" presId="urn:microsoft.com/office/officeart/2005/8/layout/orgChart1"/>
    <dgm:cxn modelId="{F1BCFB7B-23C5-45BD-AAB6-FB988721AC73}" type="presParOf" srcId="{2F3B11B8-5624-476A-8FD9-4B209B1D9F86}" destId="{5C5FF6BF-D83D-42EC-8B9C-B7415816F314}" srcOrd="0" destOrd="0" presId="urn:microsoft.com/office/officeart/2005/8/layout/orgChart1"/>
    <dgm:cxn modelId="{28127CA3-CA33-4D5E-9F3B-5DA07653FD5D}" type="presParOf" srcId="{5C5FF6BF-D83D-42EC-8B9C-B7415816F314}" destId="{52B7FFB2-DA4B-4397-AC18-8CCD9CE96ECC}" srcOrd="0" destOrd="0" presId="urn:microsoft.com/office/officeart/2005/8/layout/orgChart1"/>
    <dgm:cxn modelId="{F5119A49-A0A2-4CDA-BEDE-6644C540B845}" type="presParOf" srcId="{5C5FF6BF-D83D-42EC-8B9C-B7415816F314}" destId="{BD0C6506-A2C3-4455-AC4C-DC67DF7EEA7B}" srcOrd="1" destOrd="0" presId="urn:microsoft.com/office/officeart/2005/8/layout/orgChart1"/>
    <dgm:cxn modelId="{AEB347F0-8EAA-4A94-B749-D2BEAE3253EC}" type="presParOf" srcId="{2F3B11B8-5624-476A-8FD9-4B209B1D9F86}" destId="{28C0C9E7-6036-4379-AA20-EE18E2FE3929}" srcOrd="1" destOrd="0" presId="urn:microsoft.com/office/officeart/2005/8/layout/orgChart1"/>
    <dgm:cxn modelId="{FBF9E7A3-D935-4DD4-A132-06AAA1C7DAF3}" type="presParOf" srcId="{28C0C9E7-6036-4379-AA20-EE18E2FE3929}" destId="{6DB9ABEC-244F-46FA-96E6-4AC39510C38A}" srcOrd="0" destOrd="0" presId="urn:microsoft.com/office/officeart/2005/8/layout/orgChart1"/>
    <dgm:cxn modelId="{075DE0F3-0F57-48EE-8798-1DCC209FC67A}" type="presParOf" srcId="{28C0C9E7-6036-4379-AA20-EE18E2FE3929}" destId="{00AD3DF3-333E-458E-8A30-E7ADDF764481}" srcOrd="1" destOrd="0" presId="urn:microsoft.com/office/officeart/2005/8/layout/orgChart1"/>
    <dgm:cxn modelId="{6E555407-B790-4769-9B6A-CA93B1C95585}" type="presParOf" srcId="{00AD3DF3-333E-458E-8A30-E7ADDF764481}" destId="{D16324BF-EF4D-416C-80D0-0F51A2097290}" srcOrd="0" destOrd="0" presId="urn:microsoft.com/office/officeart/2005/8/layout/orgChart1"/>
    <dgm:cxn modelId="{5642DD71-6F12-4F2E-BD4F-D2F0641F7A69}" type="presParOf" srcId="{D16324BF-EF4D-416C-80D0-0F51A2097290}" destId="{D34FDB02-C877-49A4-8A90-2DD32366A41C}" srcOrd="0" destOrd="0" presId="urn:microsoft.com/office/officeart/2005/8/layout/orgChart1"/>
    <dgm:cxn modelId="{179CE940-3301-4517-AA6C-C31EB34AF5F8}" type="presParOf" srcId="{D16324BF-EF4D-416C-80D0-0F51A2097290}" destId="{781784CB-BE97-4186-81AF-A0ACF3E3CF78}" srcOrd="1" destOrd="0" presId="urn:microsoft.com/office/officeart/2005/8/layout/orgChart1"/>
    <dgm:cxn modelId="{5ACA838D-E0B0-41C3-86B1-CF755DDA0EC8}" type="presParOf" srcId="{00AD3DF3-333E-458E-8A30-E7ADDF764481}" destId="{E6CFDB42-7DED-4DE6-BAFD-5FCC8F42B4DB}" srcOrd="1" destOrd="0" presId="urn:microsoft.com/office/officeart/2005/8/layout/orgChart1"/>
    <dgm:cxn modelId="{86D5CE37-D30F-4C85-ACB0-E85C7DB9547F}" type="presParOf" srcId="{00AD3DF3-333E-458E-8A30-E7ADDF764481}" destId="{A531CA27-890B-4B3D-87C3-B13B47DBDE61}" srcOrd="2" destOrd="0" presId="urn:microsoft.com/office/officeart/2005/8/layout/orgChart1"/>
    <dgm:cxn modelId="{1D5FC6E7-0525-49A2-939F-5BEEE8DACA71}" type="presParOf" srcId="{28C0C9E7-6036-4379-AA20-EE18E2FE3929}" destId="{2EABA3F4-94AA-4DDD-85C8-9CCD4C2961CE}" srcOrd="2" destOrd="0" presId="urn:microsoft.com/office/officeart/2005/8/layout/orgChart1"/>
    <dgm:cxn modelId="{BA329EFE-A3E7-4C76-A928-FB576F788124}" type="presParOf" srcId="{28C0C9E7-6036-4379-AA20-EE18E2FE3929}" destId="{AC9514B9-C0A5-4332-838A-8FD81F39FF42}" srcOrd="3" destOrd="0" presId="urn:microsoft.com/office/officeart/2005/8/layout/orgChart1"/>
    <dgm:cxn modelId="{0231F3F7-7F8D-4C71-8B27-D10B1866C7B7}" type="presParOf" srcId="{AC9514B9-C0A5-4332-838A-8FD81F39FF42}" destId="{F2D6AB61-6D91-4547-BB5E-B911DD788389}" srcOrd="0" destOrd="0" presId="urn:microsoft.com/office/officeart/2005/8/layout/orgChart1"/>
    <dgm:cxn modelId="{D2E62711-6472-4E26-AFA6-37ED0686859E}" type="presParOf" srcId="{F2D6AB61-6D91-4547-BB5E-B911DD788389}" destId="{DDD25D15-921E-411B-AC2D-AFDA8FC6E7DB}" srcOrd="0" destOrd="0" presId="urn:microsoft.com/office/officeart/2005/8/layout/orgChart1"/>
    <dgm:cxn modelId="{CD022796-9E6A-4112-9BF5-3393E72A9010}" type="presParOf" srcId="{F2D6AB61-6D91-4547-BB5E-B911DD788389}" destId="{C44785DC-1E2C-4F83-8A10-4B793D980D17}" srcOrd="1" destOrd="0" presId="urn:microsoft.com/office/officeart/2005/8/layout/orgChart1"/>
    <dgm:cxn modelId="{D6087BA0-1BF2-44C0-B074-7DB8B64540E1}" type="presParOf" srcId="{AC9514B9-C0A5-4332-838A-8FD81F39FF42}" destId="{47A9A6EF-1BA8-4355-8887-B7F86B871E67}" srcOrd="1" destOrd="0" presId="urn:microsoft.com/office/officeart/2005/8/layout/orgChart1"/>
    <dgm:cxn modelId="{4B7A6017-7559-415B-A5ED-2793461C28ED}" type="presParOf" srcId="{AC9514B9-C0A5-4332-838A-8FD81F39FF42}" destId="{47993E00-C95C-478F-A9E3-D301FF08CF3C}" srcOrd="2" destOrd="0" presId="urn:microsoft.com/office/officeart/2005/8/layout/orgChart1"/>
    <dgm:cxn modelId="{C011E599-5925-42C0-80C4-82303D58E134}" type="presParOf" srcId="{28C0C9E7-6036-4379-AA20-EE18E2FE3929}" destId="{D3BB6056-9ED0-4588-907E-BBF435B379A6}" srcOrd="4" destOrd="0" presId="urn:microsoft.com/office/officeart/2005/8/layout/orgChart1"/>
    <dgm:cxn modelId="{EDE0C1E2-68EE-42E8-A8F6-C88B34DA3435}" type="presParOf" srcId="{28C0C9E7-6036-4379-AA20-EE18E2FE3929}" destId="{6D6DE288-8FA5-4212-8B3A-FC2A5F5E2214}" srcOrd="5" destOrd="0" presId="urn:microsoft.com/office/officeart/2005/8/layout/orgChart1"/>
    <dgm:cxn modelId="{E8209328-0543-44E8-9EA4-086488F5401E}" type="presParOf" srcId="{6D6DE288-8FA5-4212-8B3A-FC2A5F5E2214}" destId="{D3B1EBCB-9A7C-4030-9789-510C4DB86F14}" srcOrd="0" destOrd="0" presId="urn:microsoft.com/office/officeart/2005/8/layout/orgChart1"/>
    <dgm:cxn modelId="{0301487A-3403-47C1-8184-E15B9932AD39}" type="presParOf" srcId="{D3B1EBCB-9A7C-4030-9789-510C4DB86F14}" destId="{E1214C05-11DB-422C-8BCF-7CA883F851D9}" srcOrd="0" destOrd="0" presId="urn:microsoft.com/office/officeart/2005/8/layout/orgChart1"/>
    <dgm:cxn modelId="{632F6DD4-21FD-4A27-9799-AC163CA95C6A}" type="presParOf" srcId="{D3B1EBCB-9A7C-4030-9789-510C4DB86F14}" destId="{C6E6F0D5-92A6-446B-B867-B09B9801E0AB}" srcOrd="1" destOrd="0" presId="urn:microsoft.com/office/officeart/2005/8/layout/orgChart1"/>
    <dgm:cxn modelId="{ACC96AF7-DD63-4D7E-AE91-B110D7A42FF9}" type="presParOf" srcId="{6D6DE288-8FA5-4212-8B3A-FC2A5F5E2214}" destId="{89C56C6A-CEFF-4961-9D15-22FA70279999}" srcOrd="1" destOrd="0" presId="urn:microsoft.com/office/officeart/2005/8/layout/orgChart1"/>
    <dgm:cxn modelId="{C086A126-8C91-4FE7-AAE1-81EAF4D44735}" type="presParOf" srcId="{6D6DE288-8FA5-4212-8B3A-FC2A5F5E2214}" destId="{9EF06DC0-2896-4613-96D0-1C1232F968D3}" srcOrd="2" destOrd="0" presId="urn:microsoft.com/office/officeart/2005/8/layout/orgChart1"/>
    <dgm:cxn modelId="{E1406F80-57FD-4FA4-B97F-6091D6099E5F}" type="presParOf" srcId="{2F3B11B8-5624-476A-8FD9-4B209B1D9F86}" destId="{A84B2770-DA55-4187-992A-BA6E9D20A95D}"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B82825-9F9E-4F85-AEBF-1039AE26AB3E}">
      <dsp:nvSpPr>
        <dsp:cNvPr id="0" name=""/>
        <dsp:cNvSpPr/>
      </dsp:nvSpPr>
      <dsp:spPr>
        <a:xfrm>
          <a:off x="0" y="0"/>
          <a:ext cx="5342382" cy="1943369"/>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l" defTabSz="1155700">
            <a:lnSpc>
              <a:spcPct val="90000"/>
            </a:lnSpc>
            <a:spcBef>
              <a:spcPct val="0"/>
            </a:spcBef>
            <a:spcAft>
              <a:spcPct val="35000"/>
            </a:spcAft>
          </a:pPr>
          <a:endParaRPr lang="es-MX" sz="2600" kern="1200" dirty="0"/>
        </a:p>
        <a:p>
          <a:pPr marL="228600" lvl="1" indent="-228600" algn="l" defTabSz="1066800">
            <a:lnSpc>
              <a:spcPct val="90000"/>
            </a:lnSpc>
            <a:spcBef>
              <a:spcPct val="0"/>
            </a:spcBef>
            <a:spcAft>
              <a:spcPct val="15000"/>
            </a:spcAft>
            <a:buChar char="••"/>
          </a:pPr>
          <a:r>
            <a:rPr lang="es-MX" sz="2400" b="1" kern="1200" dirty="0" smtClean="0"/>
            <a:t>Intrapersonal</a:t>
          </a:r>
          <a:endParaRPr lang="es-MX" sz="2400" b="1" kern="1200" dirty="0"/>
        </a:p>
        <a:p>
          <a:pPr marL="228600" lvl="1" indent="-228600" algn="l" defTabSz="1066800">
            <a:lnSpc>
              <a:spcPct val="90000"/>
            </a:lnSpc>
            <a:spcBef>
              <a:spcPct val="0"/>
            </a:spcBef>
            <a:spcAft>
              <a:spcPct val="15000"/>
            </a:spcAft>
            <a:buChar char="••"/>
          </a:pPr>
          <a:r>
            <a:rPr lang="es-MX" sz="2400" b="1" kern="1200" dirty="0" smtClean="0"/>
            <a:t>Interpersonal</a:t>
          </a:r>
          <a:endParaRPr lang="es-MX" sz="2400" b="1" kern="1200" dirty="0"/>
        </a:p>
      </dsp:txBody>
      <dsp:txXfrm>
        <a:off x="1261867" y="0"/>
        <a:ext cx="4080515" cy="1943369"/>
      </dsp:txXfrm>
    </dsp:sp>
    <dsp:sp modelId="{89505A0B-08AA-486F-B161-4C09085FCACF}">
      <dsp:nvSpPr>
        <dsp:cNvPr id="0" name=""/>
        <dsp:cNvSpPr/>
      </dsp:nvSpPr>
      <dsp:spPr>
        <a:xfrm>
          <a:off x="44759" y="194336"/>
          <a:ext cx="1372861" cy="1554695"/>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88000" r="-88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80F382C-D00D-4BCE-99EB-C2589E0F6D66}">
      <dsp:nvSpPr>
        <dsp:cNvPr id="0" name=""/>
        <dsp:cNvSpPr/>
      </dsp:nvSpPr>
      <dsp:spPr>
        <a:xfrm>
          <a:off x="0" y="2137706"/>
          <a:ext cx="5368527" cy="1943369"/>
        </a:xfrm>
        <a:prstGeom prst="roundRect">
          <a:avLst>
            <a:gd name="adj" fmla="val 10000"/>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l" defTabSz="1155700">
            <a:lnSpc>
              <a:spcPct val="90000"/>
            </a:lnSpc>
            <a:spcBef>
              <a:spcPct val="0"/>
            </a:spcBef>
            <a:spcAft>
              <a:spcPct val="35000"/>
            </a:spcAft>
          </a:pPr>
          <a:endParaRPr lang="es-MX" sz="2600" kern="1200" dirty="0"/>
        </a:p>
        <a:p>
          <a:pPr marL="228600" lvl="1" indent="-228600" algn="l" defTabSz="1066800">
            <a:lnSpc>
              <a:spcPct val="90000"/>
            </a:lnSpc>
            <a:spcBef>
              <a:spcPct val="0"/>
            </a:spcBef>
            <a:spcAft>
              <a:spcPct val="15000"/>
            </a:spcAft>
            <a:buChar char="••"/>
          </a:pPr>
          <a:r>
            <a:rPr lang="es-MX" sz="2400" b="1" kern="1200" dirty="0" smtClean="0"/>
            <a:t>Pasiva</a:t>
          </a:r>
          <a:endParaRPr lang="es-MX" sz="2400" b="1" kern="1200" dirty="0"/>
        </a:p>
        <a:p>
          <a:pPr marL="228600" lvl="1" indent="-228600" algn="l" defTabSz="1066800">
            <a:lnSpc>
              <a:spcPct val="90000"/>
            </a:lnSpc>
            <a:spcBef>
              <a:spcPct val="0"/>
            </a:spcBef>
            <a:spcAft>
              <a:spcPct val="15000"/>
            </a:spcAft>
            <a:buChar char="••"/>
          </a:pPr>
          <a:r>
            <a:rPr lang="es-MX" sz="2400" b="1" kern="1200" dirty="0" smtClean="0"/>
            <a:t>Asertiva</a:t>
          </a:r>
          <a:endParaRPr lang="es-MX" sz="2400" b="1" kern="1200" dirty="0"/>
        </a:p>
        <a:p>
          <a:pPr marL="228600" lvl="1" indent="-228600" algn="l" defTabSz="1066800">
            <a:lnSpc>
              <a:spcPct val="90000"/>
            </a:lnSpc>
            <a:spcBef>
              <a:spcPct val="0"/>
            </a:spcBef>
            <a:spcAft>
              <a:spcPct val="15000"/>
            </a:spcAft>
            <a:buChar char="••"/>
          </a:pPr>
          <a:r>
            <a:rPr lang="es-MX" sz="2400" b="1" kern="1200" dirty="0" smtClean="0"/>
            <a:t>Agresiva</a:t>
          </a:r>
          <a:endParaRPr lang="es-MX" sz="2400" b="1" kern="1200" dirty="0"/>
        </a:p>
      </dsp:txBody>
      <dsp:txXfrm>
        <a:off x="1268042" y="2137706"/>
        <a:ext cx="4100484" cy="1943369"/>
      </dsp:txXfrm>
    </dsp:sp>
    <dsp:sp modelId="{1DFA4968-B256-46B7-9F4A-46B93DA85EEB}">
      <dsp:nvSpPr>
        <dsp:cNvPr id="0" name=""/>
        <dsp:cNvSpPr/>
      </dsp:nvSpPr>
      <dsp:spPr>
        <a:xfrm>
          <a:off x="194336" y="2332043"/>
          <a:ext cx="1073705" cy="1554695"/>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2000" r="-22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9718D4-F15A-4E7C-A576-46846A0A4377}">
      <dsp:nvSpPr>
        <dsp:cNvPr id="0" name=""/>
        <dsp:cNvSpPr/>
      </dsp:nvSpPr>
      <dsp:spPr>
        <a:xfrm>
          <a:off x="0" y="789184"/>
          <a:ext cx="4189902" cy="2678912"/>
        </a:xfrm>
        <a:prstGeom prst="roundRect">
          <a:avLst>
            <a:gd name="adj" fmla="val 10000"/>
          </a:avLst>
        </a:prstGeom>
        <a:gradFill rotWithShape="1">
          <a:gsLst>
            <a:gs pos="0">
              <a:schemeClr val="accent2">
                <a:tint val="98000"/>
                <a:hueMod val="94000"/>
                <a:satMod val="130000"/>
                <a:lumMod val="128000"/>
              </a:schemeClr>
            </a:gs>
            <a:gs pos="100000">
              <a:schemeClr val="accent2">
                <a:shade val="94000"/>
                <a:lumMod val="88000"/>
              </a:schemeClr>
            </a:gs>
          </a:gsLst>
          <a:lin ang="5400000" scaled="0"/>
        </a:gradFill>
        <a:ln w="9525" cap="rnd" cmpd="sng" algn="ctr">
          <a:solidFill>
            <a:schemeClr val="accent2">
              <a:tint val="76000"/>
              <a:alpha val="60000"/>
              <a:hueMod val="94000"/>
            </a:schemeClr>
          </a:solidFill>
          <a:prstDash val="solid"/>
        </a:ln>
        <a:effectLst>
          <a:innerShdw blurRad="25400" dist="12700" dir="13500000">
            <a:srgbClr val="000000">
              <a:alpha val="45000"/>
            </a:srgbClr>
          </a:inn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b="1" kern="1200" dirty="0" smtClean="0"/>
            <a:t>Comunicación </a:t>
          </a:r>
        </a:p>
        <a:p>
          <a:pPr lvl="0" algn="ctr" defTabSz="1066800">
            <a:lnSpc>
              <a:spcPct val="90000"/>
            </a:lnSpc>
            <a:spcBef>
              <a:spcPct val="0"/>
            </a:spcBef>
            <a:spcAft>
              <a:spcPct val="35000"/>
            </a:spcAft>
          </a:pPr>
          <a:r>
            <a:rPr lang="es-ES" sz="2400" b="1" kern="1200" dirty="0" smtClean="0"/>
            <a:t>Interpersonal</a:t>
          </a:r>
          <a:endParaRPr lang="es-ES" sz="2400" b="1" kern="1200" dirty="0"/>
        </a:p>
      </dsp:txBody>
      <dsp:txXfrm>
        <a:off x="78463" y="867647"/>
        <a:ext cx="4032976" cy="2521986"/>
      </dsp:txXfrm>
    </dsp:sp>
    <dsp:sp modelId="{0BE13703-F568-4199-9A39-354DAF9E31D4}">
      <dsp:nvSpPr>
        <dsp:cNvPr id="0" name=""/>
        <dsp:cNvSpPr/>
      </dsp:nvSpPr>
      <dsp:spPr>
        <a:xfrm rot="19457773">
          <a:off x="4050547" y="1664132"/>
          <a:ext cx="1482850" cy="63632"/>
        </a:xfrm>
        <a:custGeom>
          <a:avLst/>
          <a:gdLst/>
          <a:ahLst/>
          <a:cxnLst/>
          <a:rect l="0" t="0" r="0" b="0"/>
          <a:pathLst>
            <a:path>
              <a:moveTo>
                <a:pt x="0" y="31816"/>
              </a:moveTo>
              <a:lnTo>
                <a:pt x="1482850" y="3181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754901" y="1658877"/>
        <a:ext cx="74142" cy="74142"/>
      </dsp:txXfrm>
    </dsp:sp>
    <dsp:sp modelId="{AAB8E6D9-D16A-4BD9-9600-E2177ADD3AFF}">
      <dsp:nvSpPr>
        <dsp:cNvPr id="0" name=""/>
        <dsp:cNvSpPr/>
      </dsp:nvSpPr>
      <dsp:spPr>
        <a:xfrm>
          <a:off x="5394043" y="510748"/>
          <a:ext cx="3010030" cy="1505015"/>
        </a:xfrm>
        <a:prstGeom prst="roundRect">
          <a:avLst>
            <a:gd name="adj" fmla="val 10000"/>
          </a:avLst>
        </a:prstGeom>
        <a:gradFill rotWithShape="1">
          <a:gsLst>
            <a:gs pos="0">
              <a:schemeClr val="accent2">
                <a:tint val="98000"/>
                <a:hueMod val="94000"/>
                <a:satMod val="130000"/>
                <a:lumMod val="128000"/>
              </a:schemeClr>
            </a:gs>
            <a:gs pos="100000">
              <a:schemeClr val="accent2">
                <a:shade val="94000"/>
                <a:lumMod val="88000"/>
              </a:schemeClr>
            </a:gs>
          </a:gsLst>
          <a:lin ang="5400000" scaled="0"/>
        </a:gradFill>
        <a:ln w="9525" cap="rnd" cmpd="sng" algn="ctr">
          <a:solidFill>
            <a:schemeClr val="accent2">
              <a:tint val="76000"/>
              <a:alpha val="60000"/>
              <a:hueMod val="94000"/>
            </a:schemeClr>
          </a:solidFill>
          <a:prstDash val="solid"/>
        </a:ln>
        <a:effectLst>
          <a:innerShdw blurRad="25400" dist="12700" dir="13500000">
            <a:srgbClr val="000000">
              <a:alpha val="45000"/>
            </a:srgbClr>
          </a:inn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s-ES" sz="3600" b="1" kern="1200" dirty="0" smtClean="0"/>
            <a:t>Directa</a:t>
          </a:r>
          <a:endParaRPr lang="es-ES" sz="3600" b="1" kern="1200" dirty="0"/>
        </a:p>
      </dsp:txBody>
      <dsp:txXfrm>
        <a:off x="5438123" y="554828"/>
        <a:ext cx="2921870" cy="1416855"/>
      </dsp:txXfrm>
    </dsp:sp>
    <dsp:sp modelId="{FA4E76A7-1A09-442E-A58C-CBB236D79301}">
      <dsp:nvSpPr>
        <dsp:cNvPr id="0" name=""/>
        <dsp:cNvSpPr/>
      </dsp:nvSpPr>
      <dsp:spPr>
        <a:xfrm rot="2142227">
          <a:off x="4050547" y="2529516"/>
          <a:ext cx="1482850" cy="63632"/>
        </a:xfrm>
        <a:custGeom>
          <a:avLst/>
          <a:gdLst/>
          <a:ahLst/>
          <a:cxnLst/>
          <a:rect l="0" t="0" r="0" b="0"/>
          <a:pathLst>
            <a:path>
              <a:moveTo>
                <a:pt x="0" y="31816"/>
              </a:moveTo>
              <a:lnTo>
                <a:pt x="1482850" y="31816"/>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754901" y="2524261"/>
        <a:ext cx="74142" cy="74142"/>
      </dsp:txXfrm>
    </dsp:sp>
    <dsp:sp modelId="{E0729DA7-F4DD-40B4-8BB5-79D14BC7FB4B}">
      <dsp:nvSpPr>
        <dsp:cNvPr id="0" name=""/>
        <dsp:cNvSpPr/>
      </dsp:nvSpPr>
      <dsp:spPr>
        <a:xfrm>
          <a:off x="5394043" y="2241516"/>
          <a:ext cx="3010030" cy="1505015"/>
        </a:xfrm>
        <a:prstGeom prst="roundRect">
          <a:avLst>
            <a:gd name="adj" fmla="val 10000"/>
          </a:avLst>
        </a:prstGeom>
        <a:gradFill rotWithShape="1">
          <a:gsLst>
            <a:gs pos="0">
              <a:schemeClr val="accent2">
                <a:tint val="98000"/>
                <a:hueMod val="94000"/>
                <a:satMod val="130000"/>
                <a:lumMod val="128000"/>
              </a:schemeClr>
            </a:gs>
            <a:gs pos="100000">
              <a:schemeClr val="accent2">
                <a:shade val="94000"/>
                <a:lumMod val="88000"/>
              </a:schemeClr>
            </a:gs>
          </a:gsLst>
          <a:lin ang="5400000" scaled="0"/>
        </a:gradFill>
        <a:ln w="9525" cap="rnd" cmpd="sng" algn="ctr">
          <a:solidFill>
            <a:schemeClr val="accent2">
              <a:tint val="76000"/>
              <a:alpha val="60000"/>
              <a:hueMod val="94000"/>
            </a:schemeClr>
          </a:solidFill>
          <a:prstDash val="solid"/>
        </a:ln>
        <a:effectLst>
          <a:innerShdw blurRad="25400" dist="12700" dir="13500000">
            <a:srgbClr val="000000">
              <a:alpha val="45000"/>
            </a:srgbClr>
          </a:inn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s-ES" sz="3600" b="1" kern="1200" dirty="0" smtClean="0"/>
            <a:t>Indirecta</a:t>
          </a:r>
          <a:endParaRPr lang="es-ES" sz="3600" b="1" kern="1200" dirty="0"/>
        </a:p>
      </dsp:txBody>
      <dsp:txXfrm>
        <a:off x="5438123" y="2285596"/>
        <a:ext cx="2921870" cy="14168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BB6056-9ED0-4588-907E-BBF435B379A6}">
      <dsp:nvSpPr>
        <dsp:cNvPr id="0" name=""/>
        <dsp:cNvSpPr/>
      </dsp:nvSpPr>
      <dsp:spPr>
        <a:xfrm>
          <a:off x="5618328" y="1364571"/>
          <a:ext cx="3334260" cy="286847"/>
        </a:xfrm>
        <a:custGeom>
          <a:avLst/>
          <a:gdLst/>
          <a:ahLst/>
          <a:cxnLst/>
          <a:rect l="0" t="0" r="0" b="0"/>
          <a:pathLst>
            <a:path>
              <a:moveTo>
                <a:pt x="0" y="0"/>
              </a:moveTo>
              <a:lnTo>
                <a:pt x="0" y="107252"/>
              </a:lnTo>
              <a:lnTo>
                <a:pt x="3334260" y="107252"/>
              </a:lnTo>
              <a:lnTo>
                <a:pt x="3334260" y="286847"/>
              </a:lnTo>
            </a:path>
          </a:pathLst>
        </a:custGeom>
        <a:noFill/>
        <a:ln w="15875"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ABA3F4-94AA-4DDD-85C8-9CCD4C2961CE}">
      <dsp:nvSpPr>
        <dsp:cNvPr id="0" name=""/>
        <dsp:cNvSpPr/>
      </dsp:nvSpPr>
      <dsp:spPr>
        <a:xfrm>
          <a:off x="5239279" y="1364571"/>
          <a:ext cx="379048" cy="286847"/>
        </a:xfrm>
        <a:custGeom>
          <a:avLst/>
          <a:gdLst/>
          <a:ahLst/>
          <a:cxnLst/>
          <a:rect l="0" t="0" r="0" b="0"/>
          <a:pathLst>
            <a:path>
              <a:moveTo>
                <a:pt x="379048" y="0"/>
              </a:moveTo>
              <a:lnTo>
                <a:pt x="379048" y="107252"/>
              </a:lnTo>
              <a:lnTo>
                <a:pt x="0" y="107252"/>
              </a:lnTo>
              <a:lnTo>
                <a:pt x="0" y="286847"/>
              </a:lnTo>
            </a:path>
          </a:pathLst>
        </a:custGeom>
        <a:noFill/>
        <a:ln w="15875"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B9ABEC-244F-46FA-96E6-4AC39510C38A}">
      <dsp:nvSpPr>
        <dsp:cNvPr id="0" name=""/>
        <dsp:cNvSpPr/>
      </dsp:nvSpPr>
      <dsp:spPr>
        <a:xfrm>
          <a:off x="1857999" y="1364571"/>
          <a:ext cx="3760328" cy="286847"/>
        </a:xfrm>
        <a:custGeom>
          <a:avLst/>
          <a:gdLst/>
          <a:ahLst/>
          <a:cxnLst/>
          <a:rect l="0" t="0" r="0" b="0"/>
          <a:pathLst>
            <a:path>
              <a:moveTo>
                <a:pt x="3760328" y="0"/>
              </a:moveTo>
              <a:lnTo>
                <a:pt x="3760328" y="107252"/>
              </a:lnTo>
              <a:lnTo>
                <a:pt x="0" y="107252"/>
              </a:lnTo>
              <a:lnTo>
                <a:pt x="0" y="286847"/>
              </a:lnTo>
            </a:path>
          </a:pathLst>
        </a:custGeom>
        <a:noFill/>
        <a:ln w="15875" cap="rnd"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B7FFB2-DA4B-4397-AC18-8CCD9CE96ECC}">
      <dsp:nvSpPr>
        <dsp:cNvPr id="0" name=""/>
        <dsp:cNvSpPr/>
      </dsp:nvSpPr>
      <dsp:spPr>
        <a:xfrm>
          <a:off x="2097904" y="74574"/>
          <a:ext cx="7040847" cy="1289997"/>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b="1" kern="1200" dirty="0" smtClean="0">
              <a:effectLst>
                <a:outerShdw blurRad="38100" dist="38100" dir="2700000" algn="tl">
                  <a:srgbClr val="000000">
                    <a:alpha val="43137"/>
                  </a:srgbClr>
                </a:outerShdw>
              </a:effectLst>
            </a:rPr>
            <a:t>FUNCIONES DE LA COMUNICACIÓN</a:t>
          </a:r>
          <a:endParaRPr lang="es-ES" sz="2800" b="1" kern="1200" dirty="0">
            <a:effectLst>
              <a:outerShdw blurRad="38100" dist="38100" dir="2700000" algn="tl">
                <a:srgbClr val="000000">
                  <a:alpha val="43137"/>
                </a:srgbClr>
              </a:outerShdw>
            </a:effectLst>
          </a:endParaRPr>
        </a:p>
      </dsp:txBody>
      <dsp:txXfrm>
        <a:off x="2097904" y="74574"/>
        <a:ext cx="7040847" cy="1289997"/>
      </dsp:txXfrm>
    </dsp:sp>
    <dsp:sp modelId="{D34FDB02-C877-49A4-8A90-2DD32366A41C}">
      <dsp:nvSpPr>
        <dsp:cNvPr id="0" name=""/>
        <dsp:cNvSpPr/>
      </dsp:nvSpPr>
      <dsp:spPr>
        <a:xfrm>
          <a:off x="482899" y="1651419"/>
          <a:ext cx="2750200" cy="2371758"/>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b="1" kern="1200" dirty="0" smtClean="0"/>
            <a:t>INFORMATIVA</a:t>
          </a:r>
        </a:p>
        <a:p>
          <a:pPr lvl="0" algn="ctr" defTabSz="1066800">
            <a:lnSpc>
              <a:spcPct val="90000"/>
            </a:lnSpc>
            <a:spcBef>
              <a:spcPct val="0"/>
            </a:spcBef>
            <a:spcAft>
              <a:spcPct val="35000"/>
            </a:spcAft>
          </a:pPr>
          <a:endParaRPr lang="es-ES" sz="1050" kern="1200" dirty="0" smtClean="0"/>
        </a:p>
        <a:p>
          <a:pPr lvl="0" algn="ctr" defTabSz="1066800">
            <a:lnSpc>
              <a:spcPct val="90000"/>
            </a:lnSpc>
            <a:spcBef>
              <a:spcPct val="0"/>
            </a:spcBef>
            <a:spcAft>
              <a:spcPct val="35000"/>
            </a:spcAft>
          </a:pPr>
          <a:r>
            <a:rPr lang="es-ES" sz="2200" kern="1200" dirty="0" smtClean="0"/>
            <a:t>Tiene que ver con la transmisión y recepción de la información. </a:t>
          </a:r>
          <a:endParaRPr lang="es-ES" sz="2200" kern="1200" dirty="0"/>
        </a:p>
      </dsp:txBody>
      <dsp:txXfrm>
        <a:off x="482899" y="1651419"/>
        <a:ext cx="2750200" cy="2371758"/>
      </dsp:txXfrm>
    </dsp:sp>
    <dsp:sp modelId="{DDD25D15-921E-411B-AC2D-AFDA8FC6E7DB}">
      <dsp:nvSpPr>
        <dsp:cNvPr id="0" name=""/>
        <dsp:cNvSpPr/>
      </dsp:nvSpPr>
      <dsp:spPr>
        <a:xfrm>
          <a:off x="3592289" y="1651419"/>
          <a:ext cx="3293979" cy="3955651"/>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b="1" kern="1200" dirty="0" smtClean="0"/>
            <a:t>AFECTIVA VALORATIVA</a:t>
          </a:r>
        </a:p>
        <a:p>
          <a:pPr lvl="0" algn="ctr" defTabSz="1066800">
            <a:lnSpc>
              <a:spcPct val="90000"/>
            </a:lnSpc>
            <a:spcBef>
              <a:spcPct val="0"/>
            </a:spcBef>
            <a:spcAft>
              <a:spcPct val="35000"/>
            </a:spcAft>
          </a:pPr>
          <a:endParaRPr lang="es-ES" sz="1050" kern="1200" dirty="0" smtClean="0"/>
        </a:p>
        <a:p>
          <a:pPr lvl="0" algn="ctr" defTabSz="1066800">
            <a:lnSpc>
              <a:spcPct val="90000"/>
            </a:lnSpc>
            <a:spcBef>
              <a:spcPct val="0"/>
            </a:spcBef>
            <a:spcAft>
              <a:spcPct val="35000"/>
            </a:spcAft>
          </a:pPr>
          <a:r>
            <a:rPr lang="es-ES" sz="2200" kern="1200" dirty="0" smtClean="0"/>
            <a:t>El emisor debe otorgarle a su mensaje la carga afectiva que el mismo demande.</a:t>
          </a:r>
        </a:p>
        <a:p>
          <a:pPr lvl="0" algn="ctr" defTabSz="1066800">
            <a:lnSpc>
              <a:spcPct val="90000"/>
            </a:lnSpc>
            <a:spcBef>
              <a:spcPct val="0"/>
            </a:spcBef>
            <a:spcAft>
              <a:spcPct val="35000"/>
            </a:spcAft>
          </a:pPr>
          <a:endParaRPr lang="es-ES" sz="1050" kern="1200" dirty="0" smtClean="0"/>
        </a:p>
        <a:p>
          <a:pPr lvl="0" algn="ctr" defTabSz="1066800">
            <a:lnSpc>
              <a:spcPct val="90000"/>
            </a:lnSpc>
            <a:spcBef>
              <a:spcPct val="0"/>
            </a:spcBef>
            <a:spcAft>
              <a:spcPct val="35000"/>
            </a:spcAft>
          </a:pPr>
          <a:r>
            <a:rPr lang="es-ES" sz="2200" kern="1200" dirty="0" smtClean="0"/>
            <a:t>No todos los mensajes requieren de la misma emotividad.</a:t>
          </a:r>
        </a:p>
        <a:p>
          <a:pPr lvl="0" algn="ctr" defTabSz="1066800">
            <a:lnSpc>
              <a:spcPct val="90000"/>
            </a:lnSpc>
            <a:spcBef>
              <a:spcPct val="0"/>
            </a:spcBef>
            <a:spcAft>
              <a:spcPct val="35000"/>
            </a:spcAft>
          </a:pPr>
          <a:endParaRPr lang="es-ES" sz="2000" kern="1200" dirty="0"/>
        </a:p>
      </dsp:txBody>
      <dsp:txXfrm>
        <a:off x="3592289" y="1651419"/>
        <a:ext cx="3293979" cy="3955651"/>
      </dsp:txXfrm>
    </dsp:sp>
    <dsp:sp modelId="{E1214C05-11DB-422C-8BCF-7CA883F851D9}">
      <dsp:nvSpPr>
        <dsp:cNvPr id="0" name=""/>
        <dsp:cNvSpPr/>
      </dsp:nvSpPr>
      <dsp:spPr>
        <a:xfrm>
          <a:off x="7245460" y="1651419"/>
          <a:ext cx="3414257" cy="4319083"/>
        </a:xfrm>
        <a:prstGeom prst="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b="1" kern="1200" dirty="0" smtClean="0"/>
            <a:t>REGULADORA</a:t>
          </a:r>
        </a:p>
        <a:p>
          <a:pPr lvl="0" algn="ctr" defTabSz="1066800">
            <a:lnSpc>
              <a:spcPct val="90000"/>
            </a:lnSpc>
            <a:spcBef>
              <a:spcPct val="0"/>
            </a:spcBef>
            <a:spcAft>
              <a:spcPct val="35000"/>
            </a:spcAft>
          </a:pPr>
          <a:endParaRPr lang="es-ES" sz="1050" kern="1200" dirty="0" smtClean="0"/>
        </a:p>
        <a:p>
          <a:pPr lvl="0" algn="ctr" defTabSz="1066800">
            <a:lnSpc>
              <a:spcPct val="90000"/>
            </a:lnSpc>
            <a:spcBef>
              <a:spcPct val="0"/>
            </a:spcBef>
            <a:spcAft>
              <a:spcPct val="35000"/>
            </a:spcAft>
          </a:pPr>
          <a:r>
            <a:rPr lang="es-ES" sz="2200" kern="1200" dirty="0" smtClean="0"/>
            <a:t>Tiene que ver con la regulación de la conducta de las personas con respecto a sus semejantes</a:t>
          </a:r>
          <a:r>
            <a:rPr lang="es-ES" sz="1800" kern="1200" dirty="0" smtClean="0"/>
            <a:t>.</a:t>
          </a:r>
        </a:p>
        <a:p>
          <a:pPr lvl="0" algn="ctr" defTabSz="1066800">
            <a:lnSpc>
              <a:spcPct val="90000"/>
            </a:lnSpc>
            <a:spcBef>
              <a:spcPct val="0"/>
            </a:spcBef>
            <a:spcAft>
              <a:spcPct val="35000"/>
            </a:spcAft>
          </a:pPr>
          <a:endParaRPr lang="es-ES" sz="1050" kern="1200" dirty="0" smtClean="0"/>
        </a:p>
        <a:p>
          <a:pPr lvl="0" algn="ctr" defTabSz="1066800">
            <a:lnSpc>
              <a:spcPct val="90000"/>
            </a:lnSpc>
            <a:spcBef>
              <a:spcPct val="0"/>
            </a:spcBef>
            <a:spcAft>
              <a:spcPct val="35000"/>
            </a:spcAft>
          </a:pPr>
          <a:r>
            <a:rPr lang="es-ES" sz="2200" kern="1200" dirty="0" smtClean="0"/>
            <a:t>De la capacidad </a:t>
          </a:r>
          <a:r>
            <a:rPr lang="es-ES" sz="2200" kern="1200" dirty="0" err="1" smtClean="0"/>
            <a:t>autoreguladora</a:t>
          </a:r>
          <a:r>
            <a:rPr lang="es-ES" sz="2200" kern="1200" dirty="0" smtClean="0"/>
            <a:t> y del individuo depende el éxito o fracaso del acto comunicativo.</a:t>
          </a:r>
          <a:endParaRPr lang="es-ES" sz="2200" kern="1200" dirty="0"/>
        </a:p>
      </dsp:txBody>
      <dsp:txXfrm>
        <a:off x="7245460" y="1651419"/>
        <a:ext cx="3414257" cy="4319083"/>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08793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055429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6933723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6129675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3622705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4406088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0316786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5409348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81712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15539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978549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135212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892529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51464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963403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55124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113588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smtClean="0"/>
              <a:pPr/>
              <a:t>10/20/2017</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94163627"/>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1145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g"/><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3.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36.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hyperlink" Target="file:///C:\Users\maestra\AppData\Local\Temp\V.1037-2006.pdf" TargetMode="External"/><Relationship Id="rId2" Type="http://schemas.openxmlformats.org/officeDocument/2006/relationships/image" Target="../media/image51.png"/><Relationship Id="rId1" Type="http://schemas.openxmlformats.org/officeDocument/2006/relationships/slideLayout" Target="../slideLayouts/slideLayout9.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80794" y="2166649"/>
            <a:ext cx="5988091" cy="778987"/>
          </a:xfrm>
        </p:spPr>
        <p:txBody>
          <a:bodyPr>
            <a:normAutofit/>
          </a:bodyPr>
          <a:lstStyle/>
          <a:p>
            <a:pPr algn="ctr"/>
            <a:r>
              <a:rPr lang="es-MX" sz="3200" b="1" dirty="0" smtClean="0"/>
              <a:t>DESARROLLO HUMANO</a:t>
            </a:r>
            <a:endParaRPr lang="es-MX" sz="3200" b="1" dirty="0"/>
          </a:p>
        </p:txBody>
      </p:sp>
      <p:sp>
        <p:nvSpPr>
          <p:cNvPr id="3" name="Subtítulo 2"/>
          <p:cNvSpPr>
            <a:spLocks noGrp="1"/>
          </p:cNvSpPr>
          <p:nvPr>
            <p:ph type="subTitle" idx="1"/>
          </p:nvPr>
        </p:nvSpPr>
        <p:spPr>
          <a:xfrm>
            <a:off x="2464904" y="795131"/>
            <a:ext cx="7712765" cy="1013791"/>
          </a:xfrm>
        </p:spPr>
        <p:txBody>
          <a:bodyPr>
            <a:normAutofit fontScale="85000" lnSpcReduction="20000"/>
          </a:bodyPr>
          <a:lstStyle/>
          <a:p>
            <a:pPr algn="ctr"/>
            <a:r>
              <a:rPr lang="es-MX" b="1" dirty="0" smtClean="0">
                <a:effectLst>
                  <a:outerShdw blurRad="38100" dist="38100" dir="2700000" algn="tl">
                    <a:srgbClr val="000000">
                      <a:alpha val="43137"/>
                    </a:srgbClr>
                  </a:outerShdw>
                </a:effectLst>
              </a:rPr>
              <a:t>UNIVERSIDAD AUTÓNOMA DEL ESTADO DE MÉXICO</a:t>
            </a:r>
          </a:p>
          <a:p>
            <a:pPr algn="ctr"/>
            <a:r>
              <a:rPr lang="es-MX" b="1" dirty="0" smtClean="0">
                <a:effectLst>
                  <a:outerShdw blurRad="38100" dist="38100" dir="2700000" algn="tl">
                    <a:srgbClr val="000000">
                      <a:alpha val="43137"/>
                    </a:srgbClr>
                  </a:outerShdw>
                </a:effectLst>
              </a:rPr>
              <a:t>FACULTAD DE ENFERMERÍA Y OBSTETRICIA</a:t>
            </a:r>
          </a:p>
          <a:p>
            <a:pPr algn="ctr"/>
            <a:r>
              <a:rPr lang="es-MX" b="1" dirty="0" smtClean="0">
                <a:effectLst>
                  <a:outerShdw blurRad="38100" dist="38100" dir="2700000" algn="tl">
                    <a:srgbClr val="000000">
                      <a:alpha val="43137"/>
                    </a:srgbClr>
                  </a:outerShdw>
                </a:effectLst>
              </a:rPr>
              <a:t>Licenciatura en enfermería</a:t>
            </a:r>
            <a:endParaRPr lang="es-MX" b="1" dirty="0">
              <a:effectLst>
                <a:outerShdw blurRad="38100" dist="38100" dir="2700000" algn="tl">
                  <a:srgbClr val="000000">
                    <a:alpha val="43137"/>
                  </a:srgbClr>
                </a:outerShdw>
              </a:effectLst>
            </a:endParaRPr>
          </a:p>
        </p:txBody>
      </p:sp>
      <p:sp>
        <p:nvSpPr>
          <p:cNvPr id="5" name="Rectángulo 4"/>
          <p:cNvSpPr/>
          <p:nvPr/>
        </p:nvSpPr>
        <p:spPr>
          <a:xfrm>
            <a:off x="7477608" y="5953930"/>
            <a:ext cx="3246402" cy="307777"/>
          </a:xfrm>
          <a:prstGeom prst="rect">
            <a:avLst/>
          </a:prstGeom>
        </p:spPr>
        <p:txBody>
          <a:bodyPr wrap="none">
            <a:spAutoFit/>
          </a:bodyPr>
          <a:lstStyle/>
          <a:p>
            <a:r>
              <a:rPr lang="es-MX" sz="1400" dirty="0" smtClean="0"/>
              <a:t>Edith </a:t>
            </a:r>
            <a:r>
              <a:rPr lang="es-MX" sz="1400" dirty="0" err="1" smtClean="0"/>
              <a:t>Gpe</a:t>
            </a:r>
            <a:r>
              <a:rPr lang="es-MX" sz="1400" dirty="0" smtClean="0"/>
              <a:t> Martínez Morales/2016-A</a:t>
            </a:r>
            <a:endParaRPr lang="es-MX" sz="1400" dirty="0"/>
          </a:p>
        </p:txBody>
      </p:sp>
      <p:pic>
        <p:nvPicPr>
          <p:cNvPr id="4" name="Imagen 3"/>
          <p:cNvPicPr>
            <a:picLocks noChangeAspect="1"/>
          </p:cNvPicPr>
          <p:nvPr/>
        </p:nvPicPr>
        <p:blipFill>
          <a:blip r:embed="rId2"/>
          <a:stretch>
            <a:fillRect/>
          </a:stretch>
        </p:blipFill>
        <p:spPr>
          <a:xfrm>
            <a:off x="9100809" y="3972001"/>
            <a:ext cx="2426418" cy="1371719"/>
          </a:xfrm>
          <a:prstGeom prst="rect">
            <a:avLst/>
          </a:prstGeom>
          <a:ln>
            <a:solidFill>
              <a:schemeClr val="accent1"/>
            </a:solidFill>
          </a:ln>
          <a:effectLst>
            <a:outerShdw blurRad="292100" dist="139700" dir="2700000" algn="tl" rotWithShape="0">
              <a:srgbClr val="333333">
                <a:alpha val="65000"/>
              </a:srgbClr>
            </a:outerShdw>
          </a:effectLst>
        </p:spPr>
      </p:pic>
      <p:sp>
        <p:nvSpPr>
          <p:cNvPr id="6" name="Título 1"/>
          <p:cNvSpPr txBox="1">
            <a:spLocks/>
          </p:cNvSpPr>
          <p:nvPr/>
        </p:nvSpPr>
        <p:spPr>
          <a:xfrm>
            <a:off x="880794" y="4187359"/>
            <a:ext cx="5531532" cy="1507067"/>
          </a:xfrm>
          <a:prstGeom prst="rect">
            <a:avLst/>
          </a:prstGeom>
          <a:effectLst/>
        </p:spPr>
        <p:txBody>
          <a:bodyPr vert="horz" lIns="91440" tIns="45720" rIns="91440" bIns="45720" rtlCol="0" anchor="b">
            <a:noAutofit/>
          </a:bodyPr>
          <a:lstStyle>
            <a:lvl1pPr algn="l" defTabSz="457200" rtl="0" eaLnBrk="1" latinLnBrk="0" hangingPunct="1">
              <a:spcBef>
                <a:spcPct val="0"/>
              </a:spcBef>
              <a:buNone/>
              <a:defRPr sz="48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3200" b="1" dirty="0" smtClean="0"/>
              <a:t>COMUNICACIÓN</a:t>
            </a:r>
            <a:endParaRPr lang="es-MX" sz="3200" b="1" dirty="0"/>
          </a:p>
        </p:txBody>
      </p:sp>
      <p:pic>
        <p:nvPicPr>
          <p:cNvPr id="7" name="Imagen 6"/>
          <p:cNvPicPr>
            <a:picLocks noChangeAspect="1"/>
          </p:cNvPicPr>
          <p:nvPr/>
        </p:nvPicPr>
        <p:blipFill>
          <a:blip r:embed="rId3"/>
          <a:stretch>
            <a:fillRect/>
          </a:stretch>
        </p:blipFill>
        <p:spPr>
          <a:xfrm>
            <a:off x="2383472" y="3204723"/>
            <a:ext cx="2526175" cy="1534557"/>
          </a:xfrm>
          <a:prstGeom prst="rect">
            <a:avLst/>
          </a:prstGeom>
          <a:ln>
            <a:solidFill>
              <a:schemeClr val="accent1"/>
            </a:solidFill>
          </a:ln>
        </p:spPr>
      </p:pic>
      <p:pic>
        <p:nvPicPr>
          <p:cNvPr id="9" name="Imagen 8"/>
          <p:cNvPicPr>
            <a:picLocks noChangeAspect="1"/>
          </p:cNvPicPr>
          <p:nvPr/>
        </p:nvPicPr>
        <p:blipFill>
          <a:blip r:embed="rId4"/>
          <a:stretch>
            <a:fillRect/>
          </a:stretch>
        </p:blipFill>
        <p:spPr>
          <a:xfrm>
            <a:off x="673105" y="425010"/>
            <a:ext cx="1566808" cy="1383912"/>
          </a:xfrm>
          <a:prstGeom prst="rect">
            <a:avLst/>
          </a:prstGeom>
        </p:spPr>
      </p:pic>
      <p:pic>
        <p:nvPicPr>
          <p:cNvPr id="10" name="Imagen 9"/>
          <p:cNvPicPr>
            <a:picLocks noChangeAspect="1"/>
          </p:cNvPicPr>
          <p:nvPr/>
        </p:nvPicPr>
        <p:blipFill>
          <a:blip r:embed="rId5"/>
          <a:stretch>
            <a:fillRect/>
          </a:stretch>
        </p:blipFill>
        <p:spPr>
          <a:xfrm>
            <a:off x="9972612" y="527778"/>
            <a:ext cx="1554615" cy="1371719"/>
          </a:xfrm>
          <a:prstGeom prst="rect">
            <a:avLst/>
          </a:prstGeom>
        </p:spPr>
      </p:pic>
    </p:spTree>
    <p:extLst>
      <p:ext uri="{BB962C8B-B14F-4D97-AF65-F5344CB8AC3E}">
        <p14:creationId xmlns:p14="http://schemas.microsoft.com/office/powerpoint/2010/main" val="35953628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45704" y="3012983"/>
            <a:ext cx="9514033" cy="3615267"/>
          </a:xfrm>
        </p:spPr>
        <p:txBody>
          <a:bodyPr>
            <a:normAutofit/>
          </a:bodyPr>
          <a:lstStyle/>
          <a:p>
            <a:pPr marL="0" indent="0" algn="ctr">
              <a:buNone/>
            </a:pPr>
            <a:r>
              <a:rPr lang="es-MX" sz="2400" b="1" dirty="0" smtClean="0">
                <a:solidFill>
                  <a:schemeClr val="tx1"/>
                </a:solidFill>
              </a:rPr>
              <a:t>Es el diálogo interno que ocurre continuamente en la cabeza, </a:t>
            </a:r>
          </a:p>
          <a:p>
            <a:pPr marL="0" indent="0" algn="ctr">
              <a:buNone/>
            </a:pPr>
            <a:r>
              <a:rPr lang="es-MX" sz="2400" b="1" dirty="0" smtClean="0">
                <a:solidFill>
                  <a:schemeClr val="tx1"/>
                </a:solidFill>
              </a:rPr>
              <a:t>en cada una de las personas.</a:t>
            </a:r>
          </a:p>
          <a:p>
            <a:pPr marL="0" indent="0" algn="ctr">
              <a:buNone/>
            </a:pPr>
            <a:endParaRPr lang="es-MX" sz="1200" dirty="0" smtClean="0"/>
          </a:p>
          <a:p>
            <a:pPr marL="0" indent="0" algn="ctr">
              <a:buNone/>
            </a:pPr>
            <a:r>
              <a:rPr lang="es-MX" sz="2400" b="1" dirty="0" smtClean="0">
                <a:solidFill>
                  <a:schemeClr val="tx1"/>
                </a:solidFill>
              </a:rPr>
              <a:t>Esta comunicación interna se da a través de pensamientos, </a:t>
            </a:r>
          </a:p>
          <a:p>
            <a:pPr marL="0" indent="0" algn="ctr">
              <a:buNone/>
            </a:pPr>
            <a:r>
              <a:rPr lang="es-MX" sz="2400" b="1" dirty="0" smtClean="0">
                <a:solidFill>
                  <a:schemeClr val="tx1"/>
                </a:solidFill>
              </a:rPr>
              <a:t>pero también a través del cuerpo que envía señales de alarma o de satisfacción.</a:t>
            </a:r>
            <a:endParaRPr lang="es-MX" sz="2400" b="1" dirty="0">
              <a:solidFill>
                <a:schemeClr val="tx1"/>
              </a:solidFill>
            </a:endParaRPr>
          </a:p>
        </p:txBody>
      </p:sp>
      <p:sp>
        <p:nvSpPr>
          <p:cNvPr id="7" name="Pergamino horizontal 6"/>
          <p:cNvSpPr/>
          <p:nvPr/>
        </p:nvSpPr>
        <p:spPr>
          <a:xfrm>
            <a:off x="1922897" y="339617"/>
            <a:ext cx="8559645" cy="1319366"/>
          </a:xfrm>
          <a:prstGeom prst="horizont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3200" b="1" dirty="0" smtClean="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rPr>
              <a:t>COMUNICACIÓN INTRAPERSONAL</a:t>
            </a:r>
            <a:endParaRPr lang="es-MX" sz="3200" dirty="0">
              <a:solidFill>
                <a:schemeClr val="bg2">
                  <a:lumMod val="50000"/>
                </a:schemeClr>
              </a:solidFill>
              <a:latin typeface="Snap ITC" panose="04040A07060A02020202" pitchFamily="82" charset="0"/>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56860" y="1763918"/>
            <a:ext cx="1684020" cy="1575139"/>
          </a:xfrm>
          <a:prstGeom prst="rect">
            <a:avLst/>
          </a:prstGeom>
          <a:ln>
            <a:noFill/>
          </a:ln>
          <a:effectLst>
            <a:glow rad="228600">
              <a:schemeClr val="accent3">
                <a:satMod val="175000"/>
                <a:alpha val="40000"/>
              </a:schemeClr>
            </a:glow>
            <a:softEdge rad="112500"/>
          </a:effectLst>
        </p:spPr>
      </p:pic>
    </p:spTree>
    <p:extLst>
      <p:ext uri="{BB962C8B-B14F-4D97-AF65-F5344CB8AC3E}">
        <p14:creationId xmlns:p14="http://schemas.microsoft.com/office/powerpoint/2010/main" val="13740493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506290" y="611410"/>
            <a:ext cx="7029032" cy="1147465"/>
          </a:xfrm>
          <a:prstGeom prst="rect">
            <a:avLst/>
          </a:prstGeom>
          <a:noFill/>
        </p:spPr>
        <p:txBody>
          <a:bodyPr wrap="none" lIns="91440" tIns="45720" rIns="91440" bIns="45720">
            <a:prstTxWarp prst="textChevron">
              <a:avLst/>
            </a:prstTxWarp>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MX" sz="5400" b="1" dirty="0" smtClean="0">
                <a:ln>
                  <a:solidFill>
                    <a:srgbClr val="FFFF00"/>
                  </a:solidFill>
                </a:ln>
                <a:solidFill>
                  <a:schemeClr val="bg2">
                    <a:lumMod val="75000"/>
                  </a:schemeClr>
                </a:solidFill>
                <a:latin typeface="Arial Black" panose="020B0A04020102020204" pitchFamily="34" charset="0"/>
              </a:rPr>
              <a:t>Comunicación intrapersonal</a:t>
            </a:r>
          </a:p>
        </p:txBody>
      </p:sp>
      <p:sp>
        <p:nvSpPr>
          <p:cNvPr id="3" name="CuadroTexto 2"/>
          <p:cNvSpPr txBox="1"/>
          <p:nvPr/>
        </p:nvSpPr>
        <p:spPr>
          <a:xfrm>
            <a:off x="697821" y="4408941"/>
            <a:ext cx="6439392" cy="646331"/>
          </a:xfrm>
          <a:prstGeom prst="rect">
            <a:avLst/>
          </a:prstGeom>
          <a:noFill/>
        </p:spPr>
        <p:txBody>
          <a:bodyPr wrap="none" rtlCol="0">
            <a:spAutoFit/>
          </a:bodyPr>
          <a:lstStyle/>
          <a:p>
            <a:r>
              <a:rPr lang="es-MX" sz="3600" b="1" dirty="0" smtClean="0">
                <a:latin typeface="Arial Black" panose="020B0A04020102020204" pitchFamily="34" charset="0"/>
              </a:rPr>
              <a:t>Hablar con mi yo interior</a:t>
            </a:r>
            <a:endParaRPr lang="es-MX" sz="3600" b="1" dirty="0">
              <a:latin typeface="Arial Black" panose="020B0A04020102020204" pitchFamily="34" charset="0"/>
            </a:endParaRPr>
          </a:p>
        </p:txBody>
      </p:sp>
      <p:pic>
        <p:nvPicPr>
          <p:cNvPr id="4" name="Imagen 3" descr="Tipos de comunicación: Interpersonal e intrapersonal"/>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58199" y="3772503"/>
            <a:ext cx="1868095" cy="2292120"/>
          </a:xfrm>
          <a:prstGeom prst="rect">
            <a:avLst/>
          </a:prstGeom>
          <a:ln>
            <a:solidFill>
              <a:schemeClr val="accent1"/>
            </a:solidFill>
          </a:ln>
          <a:effectLst>
            <a:outerShdw blurRad="292100" dist="139700" dir="2700000" algn="tl" rotWithShape="0">
              <a:srgbClr val="333333">
                <a:alpha val="65000"/>
              </a:srgbClr>
            </a:outerShdw>
          </a:effectLst>
        </p:spPr>
      </p:pic>
      <p:sp>
        <p:nvSpPr>
          <p:cNvPr id="5" name="Rectángulo 4"/>
          <p:cNvSpPr/>
          <p:nvPr/>
        </p:nvSpPr>
        <p:spPr>
          <a:xfrm>
            <a:off x="1784482" y="2675834"/>
            <a:ext cx="7750840" cy="646331"/>
          </a:xfrm>
          <a:prstGeom prst="rect">
            <a:avLst/>
          </a:prstGeom>
        </p:spPr>
        <p:txBody>
          <a:bodyPr wrap="none">
            <a:spAutoFit/>
          </a:bodyPr>
          <a:lstStyle/>
          <a:p>
            <a:r>
              <a:rPr lang="es-MX" sz="3600" b="1" dirty="0" smtClean="0">
                <a:latin typeface="Arial Black" panose="020B0A04020102020204" pitchFamily="34" charset="0"/>
              </a:rPr>
              <a:t>Comunicación con uno mismo</a:t>
            </a:r>
            <a:endParaRPr lang="es-MX" sz="3600" b="1" dirty="0">
              <a:latin typeface="Arial Black" panose="020B0A04020102020204" pitchFamily="34" charset="0"/>
            </a:endParaRPr>
          </a:p>
        </p:txBody>
      </p:sp>
    </p:spTree>
    <p:extLst>
      <p:ext uri="{BB962C8B-B14F-4D97-AF65-F5344CB8AC3E}">
        <p14:creationId xmlns:p14="http://schemas.microsoft.com/office/powerpoint/2010/main" val="186452423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rgamino horizontal 3"/>
          <p:cNvSpPr/>
          <p:nvPr/>
        </p:nvSpPr>
        <p:spPr>
          <a:xfrm>
            <a:off x="2347503" y="223862"/>
            <a:ext cx="7318674" cy="1258278"/>
          </a:xfrm>
          <a:prstGeom prst="horizont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800" b="1" dirty="0" smtClean="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rPr>
              <a:t>COMUNICACIÓN INTRAPERSONAL</a:t>
            </a:r>
            <a:endParaRPr lang="es-MX" sz="2800" dirty="0">
              <a:solidFill>
                <a:schemeClr val="bg2">
                  <a:lumMod val="50000"/>
                </a:schemeClr>
              </a:solidFill>
              <a:latin typeface="Snap ITC" panose="04040A07060A02020202" pitchFamily="82" charset="0"/>
            </a:endParaRPr>
          </a:p>
        </p:txBody>
      </p:sp>
      <p:sp>
        <p:nvSpPr>
          <p:cNvPr id="7" name="Pergamino vertical 6"/>
          <p:cNvSpPr/>
          <p:nvPr/>
        </p:nvSpPr>
        <p:spPr>
          <a:xfrm rot="20623690">
            <a:off x="257281" y="2769941"/>
            <a:ext cx="3572209" cy="3651532"/>
          </a:xfrm>
          <a:prstGeom prst="vertic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400" b="1" dirty="0" smtClean="0">
                <a:solidFill>
                  <a:schemeClr val="tx1"/>
                </a:solidFill>
              </a:rPr>
              <a:t>Facilita las vías para recorrer los caminos íntimos, cercanos y lejanos de la intimidad.</a:t>
            </a:r>
          </a:p>
          <a:p>
            <a:pPr algn="ctr"/>
            <a:endParaRPr lang="es-MX" dirty="0"/>
          </a:p>
        </p:txBody>
      </p:sp>
      <p:sp>
        <p:nvSpPr>
          <p:cNvPr id="8" name="Pergamino horizontal 7"/>
          <p:cNvSpPr/>
          <p:nvPr/>
        </p:nvSpPr>
        <p:spPr>
          <a:xfrm rot="20560713">
            <a:off x="4237040" y="2381273"/>
            <a:ext cx="2760391" cy="3490007"/>
          </a:xfrm>
          <a:prstGeom prst="horizont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400" b="1" dirty="0" smtClean="0">
                <a:solidFill>
                  <a:schemeClr val="tx1"/>
                </a:solidFill>
              </a:rPr>
              <a:t>Otorga imágenes del mundo emocional que existe dentro de nuestro ser.</a:t>
            </a:r>
            <a:endParaRPr lang="es-MX" sz="2400" b="1" dirty="0">
              <a:solidFill>
                <a:schemeClr val="tx1"/>
              </a:solidFill>
            </a:endParaRPr>
          </a:p>
        </p:txBody>
      </p:sp>
      <p:sp>
        <p:nvSpPr>
          <p:cNvPr id="9" name="Pergamino vertical 8"/>
          <p:cNvSpPr/>
          <p:nvPr/>
        </p:nvSpPr>
        <p:spPr>
          <a:xfrm rot="20425577">
            <a:off x="7500493" y="2168032"/>
            <a:ext cx="4731967" cy="4013279"/>
          </a:xfrm>
          <a:prstGeom prst="vertic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400" b="1" dirty="0" smtClean="0">
                <a:solidFill>
                  <a:schemeClr val="tx1"/>
                </a:solidFill>
              </a:rPr>
              <a:t>Hablar con uno mismo.</a:t>
            </a:r>
          </a:p>
          <a:p>
            <a:pPr algn="ctr"/>
            <a:endParaRPr lang="es-MX" sz="1200" b="1" dirty="0" smtClean="0">
              <a:solidFill>
                <a:schemeClr val="tx1"/>
              </a:solidFill>
            </a:endParaRPr>
          </a:p>
          <a:p>
            <a:pPr algn="ctr"/>
            <a:r>
              <a:rPr lang="es-MX" sz="2400" b="1" dirty="0" smtClean="0">
                <a:solidFill>
                  <a:schemeClr val="tx1"/>
                </a:solidFill>
              </a:rPr>
              <a:t>Podemos ser emisor y receptor en nuestro interior.</a:t>
            </a:r>
          </a:p>
          <a:p>
            <a:pPr algn="ctr"/>
            <a:endParaRPr lang="es-MX" sz="1100" b="1" dirty="0" smtClean="0">
              <a:solidFill>
                <a:schemeClr val="tx1"/>
              </a:solidFill>
            </a:endParaRPr>
          </a:p>
          <a:p>
            <a:pPr algn="ctr"/>
            <a:r>
              <a:rPr lang="es-MX" sz="2400" b="1" dirty="0" smtClean="0">
                <a:solidFill>
                  <a:schemeClr val="tx1"/>
                </a:solidFill>
              </a:rPr>
              <a:t>Es el conocimiento de los aspectos internos de sí mismo.</a:t>
            </a:r>
            <a:endParaRPr lang="es-MX" sz="2400" b="1" dirty="0">
              <a:solidFill>
                <a:schemeClr val="tx1"/>
              </a:solidFill>
            </a:endParaRPr>
          </a:p>
        </p:txBody>
      </p:sp>
    </p:spTree>
    <p:extLst>
      <p:ext uri="{BB962C8B-B14F-4D97-AF65-F5344CB8AC3E}">
        <p14:creationId xmlns:p14="http://schemas.microsoft.com/office/powerpoint/2010/main" val="401322797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8201" y="1461406"/>
            <a:ext cx="5427411" cy="4070558"/>
          </a:xfrm>
          <a:prstGeom prst="rect">
            <a:avLst/>
          </a:prstGeom>
          <a:solidFill>
            <a:srgbClr val="FFFFFF">
              <a:shade val="85000"/>
            </a:srgbClr>
          </a:solidFill>
          <a:ln w="9525">
            <a:solidFill>
              <a:schemeClr val="bg2"/>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3" name="Proceso alternativo 2"/>
          <p:cNvSpPr/>
          <p:nvPr/>
        </p:nvSpPr>
        <p:spPr>
          <a:xfrm>
            <a:off x="8677194" y="726143"/>
            <a:ext cx="2612572" cy="2459690"/>
          </a:xfrm>
          <a:prstGeom prst="flowChartAlternateProcess">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400" b="1" dirty="0" smtClean="0"/>
              <a:t>REFLEXIÓN DE:</a:t>
            </a:r>
          </a:p>
          <a:p>
            <a:pPr algn="ctr"/>
            <a:endParaRPr lang="es-MX" sz="1200" b="1" dirty="0" smtClean="0"/>
          </a:p>
          <a:p>
            <a:pPr algn="ctr"/>
            <a:r>
              <a:rPr lang="es-MX" sz="2400" b="1" dirty="0" smtClean="0"/>
              <a:t>Ideas</a:t>
            </a:r>
          </a:p>
          <a:p>
            <a:pPr algn="ctr"/>
            <a:r>
              <a:rPr lang="es-MX" sz="2400" b="1" dirty="0" smtClean="0"/>
              <a:t>Emociones</a:t>
            </a:r>
          </a:p>
          <a:p>
            <a:pPr algn="ctr"/>
            <a:r>
              <a:rPr lang="es-MX" sz="2400" b="1" dirty="0" smtClean="0"/>
              <a:t>Acciones</a:t>
            </a:r>
          </a:p>
          <a:p>
            <a:pPr algn="ctr"/>
            <a:endParaRPr lang="es-MX" dirty="0"/>
          </a:p>
        </p:txBody>
      </p:sp>
      <p:sp>
        <p:nvSpPr>
          <p:cNvPr id="4" name="Proceso alternativo 3"/>
          <p:cNvSpPr/>
          <p:nvPr/>
        </p:nvSpPr>
        <p:spPr>
          <a:xfrm>
            <a:off x="8203474" y="4128247"/>
            <a:ext cx="3086292" cy="2163956"/>
          </a:xfrm>
          <a:prstGeom prst="flowChartAlternateProcess">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400" b="1" dirty="0" smtClean="0"/>
              <a:t>Permite organizar y planear nuestra conducta.</a:t>
            </a:r>
          </a:p>
          <a:p>
            <a:pPr algn="ctr"/>
            <a:endParaRPr lang="es-MX" dirty="0"/>
          </a:p>
        </p:txBody>
      </p:sp>
      <p:sp>
        <p:nvSpPr>
          <p:cNvPr id="5" name="Flecha derecha 4"/>
          <p:cNvSpPr/>
          <p:nvPr/>
        </p:nvSpPr>
        <p:spPr>
          <a:xfrm rot="1365462">
            <a:off x="6900340" y="4630383"/>
            <a:ext cx="978408" cy="26592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
        <p:nvSpPr>
          <p:cNvPr id="6" name="Flecha derecha 5"/>
          <p:cNvSpPr/>
          <p:nvPr/>
        </p:nvSpPr>
        <p:spPr>
          <a:xfrm rot="20532067">
            <a:off x="7137198" y="2006056"/>
            <a:ext cx="978408" cy="26592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3156405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99473" y="3063689"/>
            <a:ext cx="7543190" cy="3227288"/>
          </a:xfrm>
        </p:spPr>
        <p:txBody>
          <a:bodyPr>
            <a:normAutofit/>
          </a:bodyPr>
          <a:lstStyle/>
          <a:p>
            <a:pPr marL="0" indent="0" algn="ctr">
              <a:buNone/>
            </a:pPr>
            <a:r>
              <a:rPr lang="es-MX" sz="2400" b="1" dirty="0" smtClean="0"/>
              <a:t>Se da entre dos personas que están físicamente próximas.</a:t>
            </a:r>
          </a:p>
          <a:p>
            <a:pPr marL="0" indent="0" algn="ctr">
              <a:buNone/>
            </a:pPr>
            <a:endParaRPr lang="es-MX" sz="1200" dirty="0" smtClean="0"/>
          </a:p>
          <a:p>
            <a:pPr marL="0" indent="0" algn="ctr">
              <a:buNone/>
            </a:pPr>
            <a:r>
              <a:rPr lang="es-MX" sz="2400" b="1" dirty="0" smtClean="0"/>
              <a:t>Cada una de las personas produce mensajes que son una respuesta a los mensajes que han sido elaborados por la otra o por las otras personas implicadas en la conversación. </a:t>
            </a:r>
            <a:endParaRPr lang="es-MX" sz="2400" b="1" dirty="0"/>
          </a:p>
        </p:txBody>
      </p:sp>
      <p:sp>
        <p:nvSpPr>
          <p:cNvPr id="6" name="Cinta perforada 5"/>
          <p:cNvSpPr/>
          <p:nvPr/>
        </p:nvSpPr>
        <p:spPr>
          <a:xfrm>
            <a:off x="1946365" y="393117"/>
            <a:ext cx="8190412" cy="1226677"/>
          </a:xfrm>
          <a:prstGeom prst="flowChartPunchedTap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3600" b="1" dirty="0" smtClean="0">
                <a:solidFill>
                  <a:schemeClr val="bg2">
                    <a:lumMod val="50000"/>
                  </a:schemeClr>
                </a:solidFill>
                <a:latin typeface="Narkisim" panose="020E0502050101010101" pitchFamily="34" charset="-79"/>
                <a:cs typeface="Narkisim" panose="020E0502050101010101" pitchFamily="34" charset="-79"/>
              </a:rPr>
              <a:t>COMUNICACIÓN INTERPERSONAL</a:t>
            </a:r>
            <a:endParaRPr lang="es-MX" sz="3600" b="1" dirty="0">
              <a:solidFill>
                <a:schemeClr val="bg2">
                  <a:lumMod val="50000"/>
                </a:schemeClr>
              </a:solidFill>
              <a:latin typeface="Narkisim" panose="020E0502050101010101" pitchFamily="34" charset="-79"/>
              <a:cs typeface="Narkisim" panose="020E0502050101010101" pitchFamily="34" charset="-79"/>
            </a:endParaRPr>
          </a:p>
        </p:txBody>
      </p:sp>
      <p:pic>
        <p:nvPicPr>
          <p:cNvPr id="2" name="Imagen 1"/>
          <p:cNvPicPr>
            <a:picLocks noChangeAspect="1"/>
          </p:cNvPicPr>
          <p:nvPr/>
        </p:nvPicPr>
        <p:blipFill>
          <a:blip r:embed="rId2"/>
          <a:stretch>
            <a:fillRect/>
          </a:stretch>
        </p:blipFill>
        <p:spPr>
          <a:xfrm>
            <a:off x="6877594" y="1619794"/>
            <a:ext cx="1633177" cy="1088785"/>
          </a:xfrm>
          <a:prstGeom prst="rect">
            <a:avLst/>
          </a:prstGeom>
          <a:ln>
            <a:noFill/>
          </a:ln>
          <a:effectLst>
            <a:glow rad="101600">
              <a:schemeClr val="accent2">
                <a:satMod val="175000"/>
                <a:alpha val="40000"/>
              </a:schemeClr>
            </a:glow>
            <a:softEdge rad="112500"/>
          </a:effectLst>
        </p:spPr>
      </p:pic>
      <p:pic>
        <p:nvPicPr>
          <p:cNvPr id="4" name="Imagen 3"/>
          <p:cNvPicPr>
            <a:picLocks noChangeAspect="1"/>
          </p:cNvPicPr>
          <p:nvPr/>
        </p:nvPicPr>
        <p:blipFill>
          <a:blip r:embed="rId3"/>
          <a:stretch>
            <a:fillRect/>
          </a:stretch>
        </p:blipFill>
        <p:spPr>
          <a:xfrm rot="933455">
            <a:off x="8986148" y="3341676"/>
            <a:ext cx="2301258" cy="1671455"/>
          </a:xfrm>
          <a:prstGeom prst="rect">
            <a:avLst/>
          </a:prstGeom>
          <a:ln>
            <a:noFill/>
          </a:ln>
          <a:effectLst>
            <a:reflection blurRad="6350" stA="50000" endA="300" endPos="55500" dist="50800" dir="5400000" sy="-100000" algn="bl" rotWithShape="0"/>
            <a:softEdge rad="112500"/>
          </a:effectLst>
        </p:spPr>
      </p:pic>
    </p:spTree>
    <p:extLst>
      <p:ext uri="{BB962C8B-B14F-4D97-AF65-F5344CB8AC3E}">
        <p14:creationId xmlns:p14="http://schemas.microsoft.com/office/powerpoint/2010/main" val="190020521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para paisajes de otoño"/>
          <p:cNvPicPr>
            <a:picLocks noChangeAspect="1" noChangeArrowheads="1"/>
          </p:cNvPicPr>
          <p:nvPr/>
        </p:nvPicPr>
        <p:blipFill>
          <a:blip r:embed="rId2">
            <a:extLst>
              <a:ext uri="{BEBA8EAE-BF5A-486C-A8C5-ECC9F3942E4B}">
                <a14:imgProps xmlns:a14="http://schemas.microsoft.com/office/drawing/2010/main">
                  <a14:imgLayer r:embed="rId3">
                    <a14:imgEffect>
                      <a14:artisticCrisscrossEtching/>
                    </a14:imgEffect>
                  </a14:imgLayer>
                </a14:imgProps>
              </a:ext>
              <a:ext uri="{28A0092B-C50C-407E-A947-70E740481C1C}">
                <a14:useLocalDpi xmlns:a14="http://schemas.microsoft.com/office/drawing/2010/main" val="0"/>
              </a:ext>
            </a:extLst>
          </a:blip>
          <a:srcRect/>
          <a:stretch>
            <a:fillRect/>
          </a:stretch>
        </p:blipFill>
        <p:spPr bwMode="auto">
          <a:xfrm>
            <a:off x="14524" y="0"/>
            <a:ext cx="12177476" cy="6841385"/>
          </a:xfrm>
          <a:prstGeom prst="rect">
            <a:avLst/>
          </a:prstGeom>
          <a:noFill/>
          <a:extLst>
            <a:ext uri="{909E8E84-426E-40DD-AFC4-6F175D3DCCD1}">
              <a14:hiddenFill xmlns:a14="http://schemas.microsoft.com/office/drawing/2010/main">
                <a:solidFill>
                  <a:srgbClr val="FFFFFF"/>
                </a:solidFill>
              </a14:hiddenFill>
            </a:ext>
          </a:extLst>
        </p:spPr>
      </p:pic>
      <p:sp>
        <p:nvSpPr>
          <p:cNvPr id="4" name="Cinta perforada 3"/>
          <p:cNvSpPr/>
          <p:nvPr/>
        </p:nvSpPr>
        <p:spPr>
          <a:xfrm rot="20321565">
            <a:off x="30785" y="967721"/>
            <a:ext cx="5990576" cy="1296346"/>
          </a:xfrm>
          <a:prstGeom prst="flowChartPunchedTap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800" b="1" dirty="0" smtClean="0">
                <a:solidFill>
                  <a:schemeClr val="bg2">
                    <a:lumMod val="50000"/>
                  </a:schemeClr>
                </a:solidFill>
                <a:latin typeface="Narkisim" panose="020E0502050101010101" pitchFamily="34" charset="-79"/>
                <a:cs typeface="Narkisim" panose="020E0502050101010101" pitchFamily="34" charset="-79"/>
              </a:rPr>
              <a:t>COMUNICACIÓN INTERPERSONAL</a:t>
            </a:r>
            <a:endParaRPr lang="es-MX" sz="2800" b="1" dirty="0">
              <a:solidFill>
                <a:schemeClr val="bg2">
                  <a:lumMod val="50000"/>
                </a:schemeClr>
              </a:solidFill>
              <a:latin typeface="Narkisim" panose="020E0502050101010101" pitchFamily="34" charset="-79"/>
              <a:cs typeface="Narkisim" panose="020E0502050101010101" pitchFamily="34" charset="-79"/>
            </a:endParaRPr>
          </a:p>
        </p:txBody>
      </p:sp>
      <p:sp>
        <p:nvSpPr>
          <p:cNvPr id="6" name="Terminador 5"/>
          <p:cNvSpPr/>
          <p:nvPr/>
        </p:nvSpPr>
        <p:spPr>
          <a:xfrm>
            <a:off x="4251961" y="1890214"/>
            <a:ext cx="7582987" cy="4737501"/>
          </a:xfrm>
          <a:prstGeom prst="flowChartTerminator">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sz="12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endParaRPr>
          </a:p>
          <a:p>
            <a:pPr algn="ctr"/>
            <a:r>
              <a:rPr lang="es-MX" sz="2400" b="1" dirty="0" smtClean="0">
                <a:solidFill>
                  <a:schemeClr val="tx1"/>
                </a:solidFill>
                <a:effectLst>
                  <a:outerShdw blurRad="38100" dist="38100" dir="2700000" algn="tl">
                    <a:srgbClr val="000000">
                      <a:alpha val="43137"/>
                    </a:srgbClr>
                  </a:outerShdw>
                </a:effectLst>
                <a:latin typeface="Lucida Calligraphy" panose="03010101010101010101" pitchFamily="66" charset="0"/>
              </a:rPr>
              <a:t>CARACTERÍSTICAS</a:t>
            </a:r>
          </a:p>
          <a:p>
            <a:pPr algn="ctr"/>
            <a:endParaRPr lang="es-MX" sz="16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endParaRPr>
          </a:p>
          <a:p>
            <a:pPr algn="ct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La participación de dos o más personas físicamente próximas</a:t>
            </a: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a:t>
            </a:r>
          </a:p>
          <a:p>
            <a:pPr algn="ctr"/>
            <a:r>
              <a:rPr lang="es-MX" sz="2400" b="1" dirty="0" smtClean="0">
                <a:solidFill>
                  <a:schemeClr val="bg2">
                    <a:lumMod val="50000"/>
                  </a:schemeClr>
                </a:solidFill>
                <a:effectLst>
                  <a:outerShdw blurRad="38100" dist="38100" dir="2700000" algn="tl">
                    <a:srgbClr val="000000">
                      <a:alpha val="43137"/>
                    </a:srgbClr>
                  </a:outerShdw>
                </a:effectLst>
              </a:rPr>
              <a:t/>
            </a:r>
            <a:br>
              <a:rPr lang="es-MX" sz="2400" b="1" dirty="0" smtClean="0">
                <a:solidFill>
                  <a:schemeClr val="bg2">
                    <a:lumMod val="50000"/>
                  </a:schemeClr>
                </a:solidFill>
                <a:effectLst>
                  <a:outerShdw blurRad="38100" dist="38100" dir="2700000" algn="tl">
                    <a:srgbClr val="000000">
                      <a:alpha val="43137"/>
                    </a:srgbClr>
                  </a:outerShdw>
                </a:effectLst>
              </a:rPr>
            </a:b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Existe </a:t>
            </a: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un solo foco de atención visual</a:t>
            </a: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a:t>
            </a:r>
          </a:p>
          <a:p>
            <a:pPr algn="ct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
            </a:r>
            <a:b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b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 </a:t>
            </a: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La interacción se da mediante un intercambio de </a:t>
            </a: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mensajes.</a:t>
            </a:r>
          </a:p>
          <a:p>
            <a:pPr algn="ct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
            </a:r>
            <a:b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b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 </a:t>
            </a: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La interacción es cara a cara.</a:t>
            </a:r>
          </a:p>
        </p:txBody>
      </p:sp>
      <p:pic>
        <p:nvPicPr>
          <p:cNvPr id="3076" name="Picture 4" descr="Resultado de imagen para comunicac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9845463">
            <a:off x="247160" y="4034826"/>
            <a:ext cx="3007145" cy="132144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020652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http://2.bp.blogspot.com/-ILgjmQgtlk0/Tkq_yCrTbJI/AAAAAAAAAF8/Lk5upAcc3Iw/s1600/ciiiiiiiiii21.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solidFill>
            <a:srgbClr val="FFFFFF">
              <a:shade val="85000"/>
            </a:srgbClr>
          </a:solidFill>
          <a:ln w="190500" cap="rnd">
            <a:solidFill>
              <a:schemeClr val="bg2"/>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67571192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378285613"/>
              </p:ext>
            </p:extLst>
          </p:nvPr>
        </p:nvGraphicFramePr>
        <p:xfrm>
          <a:off x="1693386" y="2287210"/>
          <a:ext cx="8404203" cy="42572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ítulo 3"/>
          <p:cNvSpPr>
            <a:spLocks noGrp="1"/>
          </p:cNvSpPr>
          <p:nvPr>
            <p:ph type="title"/>
          </p:nvPr>
        </p:nvSpPr>
        <p:spPr>
          <a:xfrm>
            <a:off x="1149532" y="540898"/>
            <a:ext cx="9793378" cy="1507067"/>
          </a:xfrm>
        </p:spPr>
        <p:txBody>
          <a:bodyPr/>
          <a:lstStyle/>
          <a:p>
            <a:pPr algn="ctr"/>
            <a:r>
              <a:rPr lang="es-MX" b="1" cap="none" dirty="0">
                <a:solidFill>
                  <a:schemeClr val="bg2">
                    <a:lumMod val="50000"/>
                  </a:schemeClr>
                </a:solidFill>
              </a:rPr>
              <a:t>L</a:t>
            </a:r>
            <a:r>
              <a:rPr lang="es-MX" b="1" cap="none" dirty="0" smtClean="0">
                <a:solidFill>
                  <a:schemeClr val="bg2">
                    <a:lumMod val="50000"/>
                  </a:schemeClr>
                </a:solidFill>
              </a:rPr>
              <a:t>a comunicación interpersonal tiene dos </a:t>
            </a:r>
            <a:r>
              <a:rPr lang="es-MX" b="1" dirty="0" smtClean="0">
                <a:solidFill>
                  <a:schemeClr val="bg2">
                    <a:lumMod val="50000"/>
                  </a:schemeClr>
                </a:solidFill>
              </a:rPr>
              <a:t>estilos:</a:t>
            </a:r>
            <a:endParaRPr lang="es-MX" b="1" dirty="0">
              <a:solidFill>
                <a:schemeClr val="bg2">
                  <a:lumMod val="50000"/>
                </a:schemeClr>
              </a:solidFill>
            </a:endParaRPr>
          </a:p>
        </p:txBody>
      </p:sp>
    </p:spTree>
    <p:extLst>
      <p:ext uri="{BB962C8B-B14F-4D97-AF65-F5344CB8AC3E}">
        <p14:creationId xmlns:p14="http://schemas.microsoft.com/office/powerpoint/2010/main" val="154233772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600890" y="1558805"/>
            <a:ext cx="9366069" cy="4524315"/>
          </a:xfrm>
          <a:prstGeom prst="rect">
            <a:avLst/>
          </a:prstGeom>
          <a:noFill/>
        </p:spPr>
        <p:txBody>
          <a:bodyPr wrap="square" rtlCol="0">
            <a:spAutoFit/>
          </a:bodyPr>
          <a:lstStyle/>
          <a:p>
            <a:pPr algn="ctr"/>
            <a:r>
              <a:rPr lang="es-MX" sz="2400" b="1" dirty="0" smtClean="0">
                <a:solidFill>
                  <a:schemeClr val="bg2">
                    <a:lumMod val="50000"/>
                  </a:schemeClr>
                </a:solidFill>
                <a:effectLst>
                  <a:outerShdw blurRad="38100" dist="38100" dir="2700000" algn="tl">
                    <a:srgbClr val="000000">
                      <a:alpha val="43137"/>
                    </a:srgbClr>
                  </a:outerShdw>
                </a:effectLst>
              </a:rPr>
              <a:t>Se </a:t>
            </a:r>
            <a:r>
              <a:rPr lang="es-MX" sz="2400" b="1" dirty="0">
                <a:solidFill>
                  <a:schemeClr val="bg2">
                    <a:lumMod val="50000"/>
                  </a:schemeClr>
                </a:solidFill>
                <a:effectLst>
                  <a:outerShdw blurRad="38100" dist="38100" dir="2700000" algn="tl">
                    <a:srgbClr val="000000">
                      <a:alpha val="43137"/>
                    </a:srgbClr>
                  </a:outerShdw>
                </a:effectLst>
              </a:rPr>
              <a:t>refiere a los mensajes claros y obvios que pueden ser entendidos fácilmente por el receptor. </a:t>
            </a:r>
            <a:endParaRPr lang="es-MX" sz="2400" b="1" dirty="0" smtClean="0">
              <a:solidFill>
                <a:schemeClr val="bg2">
                  <a:lumMod val="50000"/>
                </a:schemeClr>
              </a:solidFill>
              <a:effectLst>
                <a:outerShdw blurRad="38100" dist="38100" dir="2700000" algn="tl">
                  <a:srgbClr val="000000">
                    <a:alpha val="43137"/>
                  </a:srgbClr>
                </a:outerShdw>
              </a:effectLst>
            </a:endParaRPr>
          </a:p>
          <a:p>
            <a:pPr algn="ctr"/>
            <a:endParaRPr lang="es-MX" sz="2400" b="1" dirty="0">
              <a:solidFill>
                <a:schemeClr val="bg2">
                  <a:lumMod val="50000"/>
                </a:schemeClr>
              </a:solidFill>
              <a:effectLst>
                <a:outerShdw blurRad="38100" dist="38100" dir="2700000" algn="tl">
                  <a:srgbClr val="000000">
                    <a:alpha val="43137"/>
                  </a:srgbClr>
                </a:outerShdw>
              </a:effectLst>
            </a:endParaRPr>
          </a:p>
          <a:p>
            <a:pPr algn="ctr"/>
            <a:r>
              <a:rPr lang="es-MX" sz="2400" b="1" dirty="0" smtClean="0">
                <a:solidFill>
                  <a:schemeClr val="bg2">
                    <a:lumMod val="50000"/>
                  </a:schemeClr>
                </a:solidFill>
                <a:effectLst>
                  <a:outerShdw blurRad="38100" dist="38100" dir="2700000" algn="tl">
                    <a:srgbClr val="000000">
                      <a:alpha val="43137"/>
                    </a:srgbClr>
                  </a:outerShdw>
                </a:effectLst>
              </a:rPr>
              <a:t>El </a:t>
            </a:r>
            <a:r>
              <a:rPr lang="es-MX" sz="2400" b="1" dirty="0">
                <a:solidFill>
                  <a:schemeClr val="bg2">
                    <a:lumMod val="50000"/>
                  </a:schemeClr>
                </a:solidFill>
                <a:effectLst>
                  <a:outerShdw blurRad="38100" dist="38100" dir="2700000" algn="tl">
                    <a:srgbClr val="000000">
                      <a:alpha val="43137"/>
                    </a:srgbClr>
                  </a:outerShdw>
                </a:effectLst>
              </a:rPr>
              <a:t>emisor controla este tipo de mensajes verbales </a:t>
            </a:r>
            <a:endParaRPr lang="es-MX" sz="2400" b="1" dirty="0" smtClean="0">
              <a:solidFill>
                <a:schemeClr val="bg2">
                  <a:lumMod val="50000"/>
                </a:schemeClr>
              </a:solidFill>
              <a:effectLst>
                <a:outerShdw blurRad="38100" dist="38100" dir="2700000" algn="tl">
                  <a:srgbClr val="000000">
                    <a:alpha val="43137"/>
                  </a:srgbClr>
                </a:outerShdw>
              </a:effectLst>
            </a:endParaRPr>
          </a:p>
          <a:p>
            <a:pPr algn="ctr"/>
            <a:r>
              <a:rPr lang="es-MX" sz="2400" b="1" dirty="0" smtClean="0">
                <a:solidFill>
                  <a:schemeClr val="bg2">
                    <a:lumMod val="50000"/>
                  </a:schemeClr>
                </a:solidFill>
                <a:effectLst>
                  <a:outerShdw blurRad="38100" dist="38100" dir="2700000" algn="tl">
                    <a:srgbClr val="000000">
                      <a:alpha val="43137"/>
                    </a:srgbClr>
                  </a:outerShdw>
                </a:effectLst>
              </a:rPr>
              <a:t>y </a:t>
            </a:r>
            <a:r>
              <a:rPr lang="es-MX" sz="2400" b="1" dirty="0">
                <a:solidFill>
                  <a:schemeClr val="bg2">
                    <a:lumMod val="50000"/>
                  </a:schemeClr>
                </a:solidFill>
                <a:effectLst>
                  <a:outerShdw blurRad="38100" dist="38100" dir="2700000" algn="tl">
                    <a:srgbClr val="000000">
                      <a:alpha val="43137"/>
                    </a:srgbClr>
                  </a:outerShdw>
                </a:effectLst>
              </a:rPr>
              <a:t>no verbales</a:t>
            </a:r>
            <a:r>
              <a:rPr lang="es-MX" sz="2400" b="1" dirty="0" smtClean="0">
                <a:solidFill>
                  <a:schemeClr val="bg2">
                    <a:lumMod val="50000"/>
                  </a:schemeClr>
                </a:solidFill>
                <a:effectLst>
                  <a:outerShdw blurRad="38100" dist="38100" dir="2700000" algn="tl">
                    <a:srgbClr val="000000">
                      <a:alpha val="43137"/>
                    </a:srgbClr>
                  </a:outerShdw>
                </a:effectLst>
              </a:rPr>
              <a:t>.</a:t>
            </a:r>
          </a:p>
          <a:p>
            <a:pPr algn="ctr"/>
            <a:endParaRPr lang="es-MX" sz="2400" b="1" dirty="0">
              <a:effectLst>
                <a:outerShdw blurRad="38100" dist="38100" dir="2700000" algn="tl">
                  <a:srgbClr val="000000">
                    <a:alpha val="43137"/>
                  </a:srgbClr>
                </a:outerShdw>
              </a:effectLst>
            </a:endParaRPr>
          </a:p>
          <a:p>
            <a:r>
              <a:rPr lang="es-MX" sz="2400" b="1" dirty="0">
                <a:effectLst>
                  <a:outerShdw blurRad="38100" dist="38100" dir="2700000" algn="tl">
                    <a:srgbClr val="000000">
                      <a:alpha val="43137"/>
                    </a:srgbClr>
                  </a:outerShdw>
                </a:effectLst>
              </a:rPr>
              <a:t> </a:t>
            </a:r>
            <a:r>
              <a:rPr lang="es-MX" sz="2400" b="1" dirty="0" smtClean="0">
                <a:effectLst>
                  <a:outerShdw blurRad="38100" dist="38100" dir="2700000" algn="tl">
                    <a:srgbClr val="000000">
                      <a:alpha val="43137"/>
                    </a:srgbClr>
                  </a:outerShdw>
                </a:effectLst>
              </a:rPr>
              <a:t>COMUNICACIÓN VERBAL: </a:t>
            </a:r>
            <a:endParaRPr lang="es-MX" sz="2400" b="1" dirty="0">
              <a:effectLst>
                <a:outerShdw blurRad="38100" dist="38100" dir="2700000" algn="tl">
                  <a:srgbClr val="000000">
                    <a:alpha val="43137"/>
                  </a:srgbClr>
                </a:outerShdw>
              </a:effectLst>
            </a:endParaRPr>
          </a:p>
          <a:p>
            <a:pPr marL="342900" indent="-342900">
              <a:buFont typeface="Wingdings" panose="05000000000000000000" pitchFamily="2" charset="2"/>
              <a:buChar char="Ø"/>
            </a:pPr>
            <a:r>
              <a:rPr lang="es-MX" sz="2400" b="1" dirty="0" smtClean="0">
                <a:solidFill>
                  <a:schemeClr val="bg2">
                    <a:lumMod val="50000"/>
                  </a:schemeClr>
                </a:solidFill>
                <a:effectLst>
                  <a:outerShdw blurRad="38100" dist="38100" dir="2700000" algn="tl">
                    <a:srgbClr val="000000">
                      <a:alpha val="43137"/>
                    </a:srgbClr>
                  </a:outerShdw>
                </a:effectLst>
              </a:rPr>
              <a:t>Incluyen </a:t>
            </a:r>
            <a:r>
              <a:rPr lang="es-MX" sz="2400" b="1" dirty="0">
                <a:solidFill>
                  <a:schemeClr val="bg2">
                    <a:lumMod val="50000"/>
                  </a:schemeClr>
                </a:solidFill>
                <a:effectLst>
                  <a:outerShdw blurRad="38100" dist="38100" dir="2700000" algn="tl">
                    <a:srgbClr val="000000">
                      <a:alpha val="43137"/>
                    </a:srgbClr>
                  </a:outerShdw>
                </a:effectLst>
              </a:rPr>
              <a:t>el uso de palabras habladas y escritas</a:t>
            </a:r>
            <a:r>
              <a:rPr lang="es-MX" sz="2400" b="1" dirty="0" smtClean="0">
                <a:solidFill>
                  <a:schemeClr val="bg2">
                    <a:lumMod val="50000"/>
                  </a:schemeClr>
                </a:solidFill>
                <a:effectLst>
                  <a:outerShdw blurRad="38100" dist="38100" dir="2700000" algn="tl">
                    <a:srgbClr val="000000">
                      <a:alpha val="43137"/>
                    </a:srgbClr>
                  </a:outerShdw>
                </a:effectLst>
              </a:rPr>
              <a:t>.</a:t>
            </a:r>
          </a:p>
          <a:p>
            <a:pPr algn="ctr"/>
            <a:endParaRPr lang="es-MX" sz="2400" b="1" dirty="0">
              <a:solidFill>
                <a:schemeClr val="bg2">
                  <a:lumMod val="50000"/>
                </a:schemeClr>
              </a:solidFill>
              <a:effectLst>
                <a:outerShdw blurRad="38100" dist="38100" dir="2700000" algn="tl">
                  <a:srgbClr val="000000">
                    <a:alpha val="43137"/>
                  </a:srgbClr>
                </a:outerShdw>
              </a:effectLst>
            </a:endParaRPr>
          </a:p>
          <a:p>
            <a:r>
              <a:rPr lang="es-MX" sz="2400" b="1" dirty="0">
                <a:solidFill>
                  <a:schemeClr val="bg2">
                    <a:lumMod val="50000"/>
                  </a:schemeClr>
                </a:solidFill>
                <a:effectLst>
                  <a:outerShdw blurRad="38100" dist="38100" dir="2700000" algn="tl">
                    <a:srgbClr val="000000">
                      <a:alpha val="43137"/>
                    </a:srgbClr>
                  </a:outerShdw>
                </a:effectLst>
              </a:rPr>
              <a:t> </a:t>
            </a:r>
            <a:r>
              <a:rPr lang="es-MX" sz="2400" b="1" dirty="0" smtClean="0">
                <a:effectLst>
                  <a:outerShdw blurRad="38100" dist="38100" dir="2700000" algn="tl">
                    <a:srgbClr val="000000">
                      <a:alpha val="43137"/>
                    </a:srgbClr>
                  </a:outerShdw>
                </a:effectLst>
              </a:rPr>
              <a:t>COMUNICACIÓN NO VERBAL: </a:t>
            </a:r>
          </a:p>
          <a:p>
            <a:pPr marL="342900" indent="-342900">
              <a:buFont typeface="Wingdings" panose="05000000000000000000" pitchFamily="2" charset="2"/>
              <a:buChar char="Ø"/>
            </a:pPr>
            <a:r>
              <a:rPr lang="es-MX" sz="2400" b="1" dirty="0" smtClean="0">
                <a:solidFill>
                  <a:schemeClr val="bg2">
                    <a:lumMod val="50000"/>
                  </a:schemeClr>
                </a:solidFill>
                <a:effectLst>
                  <a:outerShdw blurRad="38100" dist="38100" dir="2700000" algn="tl">
                    <a:srgbClr val="000000">
                      <a:alpha val="43137"/>
                    </a:srgbClr>
                  </a:outerShdw>
                </a:effectLst>
              </a:rPr>
              <a:t>Se </a:t>
            </a:r>
            <a:r>
              <a:rPr lang="es-MX" sz="2400" b="1" dirty="0">
                <a:solidFill>
                  <a:schemeClr val="bg2">
                    <a:lumMod val="50000"/>
                  </a:schemeClr>
                </a:solidFill>
                <a:effectLst>
                  <a:outerShdw blurRad="38100" dist="38100" dir="2700000" algn="tl">
                    <a:srgbClr val="000000">
                      <a:alpha val="43137"/>
                    </a:srgbClr>
                  </a:outerShdw>
                </a:effectLst>
              </a:rPr>
              <a:t>basan en expresiones faciales, gestos con las manos, movimientos deliberados con el cuerpo, colores y sonidos</a:t>
            </a:r>
            <a:r>
              <a:rPr lang="es-MX" sz="2400" b="1" dirty="0" smtClean="0">
                <a:solidFill>
                  <a:schemeClr val="bg2">
                    <a:lumMod val="50000"/>
                  </a:schemeClr>
                </a:solidFill>
                <a:effectLst>
                  <a:outerShdw blurRad="38100" dist="38100" dir="2700000" algn="tl">
                    <a:srgbClr val="000000">
                      <a:alpha val="43137"/>
                    </a:srgbClr>
                  </a:outerShdw>
                </a:effectLst>
              </a:rPr>
              <a:t>.</a:t>
            </a:r>
            <a:endParaRPr lang="es-MX" sz="2400" b="1" dirty="0">
              <a:solidFill>
                <a:schemeClr val="bg2">
                  <a:lumMod val="50000"/>
                </a:schemeClr>
              </a:solidFill>
              <a:effectLst>
                <a:outerShdw blurRad="38100" dist="38100" dir="2700000" algn="tl">
                  <a:srgbClr val="000000">
                    <a:alpha val="43137"/>
                  </a:srgbClr>
                </a:outerShdw>
              </a:effectLst>
            </a:endParaRPr>
          </a:p>
        </p:txBody>
      </p:sp>
      <p:sp>
        <p:nvSpPr>
          <p:cNvPr id="4" name="Rectángulo 3"/>
          <p:cNvSpPr/>
          <p:nvPr/>
        </p:nvSpPr>
        <p:spPr>
          <a:xfrm>
            <a:off x="1468195" y="415877"/>
            <a:ext cx="9608721" cy="646331"/>
          </a:xfrm>
          <a:prstGeom prst="rect">
            <a:avLst/>
          </a:prstGeom>
        </p:spPr>
        <p:txBody>
          <a:bodyPr wrap="none">
            <a:spAutoFit/>
          </a:bodyPr>
          <a:lstStyle/>
          <a:p>
            <a:pPr algn="ctr"/>
            <a:r>
              <a:rPr lang="es-MX" sz="3600" b="1" dirty="0" smtClean="0">
                <a:solidFill>
                  <a:schemeClr val="bg2">
                    <a:lumMod val="75000"/>
                  </a:schemeClr>
                </a:solidFill>
              </a:rPr>
              <a:t>COMUNICACIÓN INTERPERSONAL DIRECTA</a:t>
            </a:r>
            <a:endParaRPr lang="es-MX" sz="3600" b="1" dirty="0">
              <a:solidFill>
                <a:schemeClr val="bg2">
                  <a:lumMod val="75000"/>
                </a:schemeClr>
              </a:solidFill>
            </a:endParaRPr>
          </a:p>
        </p:txBody>
      </p:sp>
      <p:pic>
        <p:nvPicPr>
          <p:cNvPr id="2" name="Imagen 1"/>
          <p:cNvPicPr>
            <a:picLocks noChangeAspect="1"/>
          </p:cNvPicPr>
          <p:nvPr/>
        </p:nvPicPr>
        <p:blipFill>
          <a:blip r:embed="rId2"/>
          <a:stretch>
            <a:fillRect/>
          </a:stretch>
        </p:blipFill>
        <p:spPr>
          <a:xfrm rot="594859">
            <a:off x="9073108" y="2852824"/>
            <a:ext cx="2526710" cy="1936276"/>
          </a:xfrm>
          <a:prstGeom prst="rect">
            <a:avLst/>
          </a:prstGeom>
          <a:ln>
            <a:noFill/>
          </a:ln>
          <a:effectLst>
            <a:reflection blurRad="6350" stA="52000" endA="300" endPos="35000" dir="5400000" sy="-100000" algn="bl" rotWithShape="0"/>
            <a:softEdge rad="112500"/>
          </a:effectLst>
        </p:spPr>
      </p:pic>
    </p:spTree>
    <p:extLst>
      <p:ext uri="{BB962C8B-B14F-4D97-AF65-F5344CB8AC3E}">
        <p14:creationId xmlns:p14="http://schemas.microsoft.com/office/powerpoint/2010/main" val="413437534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arn(inVertical)">
                                      <p:cBhvr>
                                        <p:cTn id="11" dur="500"/>
                                        <p:tgtEl>
                                          <p:spTgt spid="3">
                                            <p:txEl>
                                              <p:pRg st="2" end="2"/>
                                            </p:txEl>
                                          </p:spTgt>
                                        </p:tgtEl>
                                      </p:cBhvr>
                                    </p:animEffect>
                                  </p:childTnLst>
                                </p:cTn>
                              </p:par>
                              <p:par>
                                <p:cTn id="12" presetID="16" presetClass="entr" presetSubtype="21" fill="hold" nodeType="with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barn(inVertical)">
                                      <p:cBhvr>
                                        <p:cTn id="14" dur="500"/>
                                        <p:tgtEl>
                                          <p:spTgt spid="3">
                                            <p:txEl>
                                              <p:pRg st="3" end="3"/>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randombar(horizontal)">
                                      <p:cBhvr>
                                        <p:cTn id="19" dur="500"/>
                                        <p:tgtEl>
                                          <p:spTgt spid="3">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 calcmode="lin" valueType="num">
                                      <p:cBhvr additive="base">
                                        <p:cTn id="2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 calcmode="lin" valueType="num">
                                      <p:cBhvr additive="base">
                                        <p:cTn id="3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386748" y="1533465"/>
            <a:ext cx="10285606" cy="4893647"/>
          </a:xfrm>
          <a:prstGeom prst="rect">
            <a:avLst/>
          </a:prstGeom>
          <a:noFill/>
        </p:spPr>
        <p:txBody>
          <a:bodyPr wrap="square" rtlCol="0">
            <a:spAutoFit/>
          </a:bodyPr>
          <a:lstStyle/>
          <a:p>
            <a:pPr algn="just"/>
            <a:r>
              <a:rPr lang="es-MX" sz="2000" dirty="0">
                <a:latin typeface="Arial" panose="020B0604020202020204" pitchFamily="34" charset="0"/>
                <a:cs typeface="Arial" panose="020B0604020202020204" pitchFamily="34" charset="0"/>
              </a:rPr>
              <a:t> </a:t>
            </a:r>
          </a:p>
          <a:p>
            <a:pPr algn="ctr"/>
            <a:r>
              <a:rPr lang="es-MX" sz="2000" b="1" dirty="0">
                <a:solidFill>
                  <a:schemeClr val="bg2">
                    <a:lumMod val="50000"/>
                  </a:schemeClr>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Involucra canales indirectos que usualmente son captados por el receptor </a:t>
            </a:r>
            <a:endParaRPr lang="es-MX" sz="2000" b="1" dirty="0" smtClean="0">
              <a:solidFill>
                <a:schemeClr val="bg2">
                  <a:lumMod val="50000"/>
                </a:schemeClr>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endParaRPr>
          </a:p>
          <a:p>
            <a:pPr algn="ctr"/>
            <a:r>
              <a:rPr lang="es-MX" sz="2000" b="1" dirty="0" smtClean="0">
                <a:solidFill>
                  <a:schemeClr val="bg2">
                    <a:lumMod val="50000"/>
                  </a:schemeClr>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de </a:t>
            </a:r>
            <a:r>
              <a:rPr lang="es-MX" sz="2000" b="1" dirty="0">
                <a:solidFill>
                  <a:schemeClr val="bg2">
                    <a:lumMod val="50000"/>
                  </a:schemeClr>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forma subliminal o subconsciente</a:t>
            </a:r>
            <a:r>
              <a:rPr lang="es-MX" sz="2000" b="1" dirty="0" smtClean="0">
                <a:solidFill>
                  <a:schemeClr val="bg2">
                    <a:lumMod val="50000"/>
                  </a:schemeClr>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a:t>
            </a:r>
          </a:p>
          <a:p>
            <a:pPr algn="ctr"/>
            <a:endParaRPr lang="es-MX" sz="2000" b="1" dirty="0">
              <a:solidFill>
                <a:schemeClr val="bg2">
                  <a:lumMod val="75000"/>
                </a:schemeClr>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endParaRPr>
          </a:p>
          <a:p>
            <a:pPr algn="ctr"/>
            <a:r>
              <a:rPr lang="es-MX" sz="2000" b="1"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 </a:t>
            </a:r>
            <a:r>
              <a:rPr lang="es-MX" sz="2400" b="1"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Los emisores usualmente no controlan este tipo </a:t>
            </a:r>
            <a:endParaRPr lang="es-MX" sz="2400" b="1"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endParaRPr>
          </a:p>
          <a:p>
            <a:pPr algn="ctr"/>
            <a:r>
              <a:rPr lang="es-MX" sz="2400" b="1"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de </a:t>
            </a:r>
            <a:r>
              <a:rPr lang="es-MX" sz="2400" b="1"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comunicación interpersonal indirecta</a:t>
            </a:r>
            <a:r>
              <a:rPr lang="es-MX" sz="2400" b="1"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a:t>
            </a:r>
          </a:p>
          <a:p>
            <a:pPr algn="ctr"/>
            <a:endParaRPr lang="es-MX" sz="2000" b="1" dirty="0">
              <a:solidFill>
                <a:schemeClr val="bg2">
                  <a:lumMod val="75000"/>
                </a:schemeClr>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endParaRPr>
          </a:p>
          <a:p>
            <a:pPr algn="ctr"/>
            <a:r>
              <a:rPr lang="es-MX" sz="2000" b="1" dirty="0">
                <a:solidFill>
                  <a:schemeClr val="bg2">
                    <a:lumMod val="50000"/>
                  </a:schemeClr>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En lugar del mensaje deseado, las emociones, sentimientos, motivaciones </a:t>
            </a:r>
            <a:endParaRPr lang="es-MX" sz="2000" b="1" dirty="0" smtClean="0">
              <a:solidFill>
                <a:schemeClr val="bg2">
                  <a:lumMod val="50000"/>
                </a:schemeClr>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endParaRPr>
          </a:p>
          <a:p>
            <a:pPr algn="ctr"/>
            <a:r>
              <a:rPr lang="es-MX" sz="2000" b="1" dirty="0" smtClean="0">
                <a:solidFill>
                  <a:schemeClr val="bg2">
                    <a:lumMod val="50000"/>
                  </a:schemeClr>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y deseos </a:t>
            </a:r>
            <a:r>
              <a:rPr lang="es-MX" sz="2000" b="1" dirty="0">
                <a:solidFill>
                  <a:schemeClr val="bg2">
                    <a:lumMod val="50000"/>
                  </a:schemeClr>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se comunican a </a:t>
            </a:r>
            <a:r>
              <a:rPr lang="es-MX" sz="2000" b="1" dirty="0" smtClean="0">
                <a:solidFill>
                  <a:schemeClr val="bg2">
                    <a:lumMod val="50000"/>
                  </a:schemeClr>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otros a </a:t>
            </a:r>
            <a:r>
              <a:rPr lang="es-MX" sz="2000" b="1" dirty="0">
                <a:solidFill>
                  <a:schemeClr val="bg2">
                    <a:lumMod val="50000"/>
                  </a:schemeClr>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través del lenguaje corporal y movimientos anatómicos o expresiones casi imperceptibles</a:t>
            </a:r>
            <a:r>
              <a:rPr lang="es-MX" sz="2000" b="1" dirty="0" smtClean="0">
                <a:solidFill>
                  <a:schemeClr val="bg2">
                    <a:lumMod val="50000"/>
                  </a:schemeClr>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a:t>
            </a:r>
          </a:p>
          <a:p>
            <a:pPr algn="ctr"/>
            <a:endParaRPr lang="es-MX" sz="1000" b="1" dirty="0">
              <a:solidFill>
                <a:schemeClr val="bg2">
                  <a:lumMod val="75000"/>
                </a:schemeClr>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endParaRPr>
          </a:p>
          <a:p>
            <a:r>
              <a:rPr lang="es-MX" sz="2000" b="1"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EJEMPLO: </a:t>
            </a:r>
          </a:p>
          <a:p>
            <a:endParaRPr lang="es-MX" sz="1100" b="1"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endParaRPr>
          </a:p>
          <a:p>
            <a:pPr marL="342900" indent="-342900" algn="just">
              <a:buFont typeface="Wingdings" panose="05000000000000000000" pitchFamily="2" charset="2"/>
              <a:buChar char="Ø"/>
            </a:pPr>
            <a:r>
              <a:rPr lang="es-MX" sz="2000" b="1"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Una </a:t>
            </a:r>
            <a:r>
              <a:rPr lang="es-MX" sz="2000" b="1"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sonrisa social falsa utiliza músculos faciales </a:t>
            </a:r>
            <a:r>
              <a:rPr lang="es-MX" sz="2000" b="1"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voluntarios.</a:t>
            </a:r>
          </a:p>
          <a:p>
            <a:pPr marL="342900" indent="-342900" algn="just">
              <a:buFont typeface="Wingdings" panose="05000000000000000000" pitchFamily="2" charset="2"/>
              <a:buChar char="Ø"/>
            </a:pPr>
            <a:endParaRPr lang="es-MX" sz="1100" b="1"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endParaRPr>
          </a:p>
          <a:p>
            <a:pPr marL="342900" indent="-342900" algn="just">
              <a:buFont typeface="Wingdings" panose="05000000000000000000" pitchFamily="2" charset="2"/>
              <a:buChar char="Ø"/>
            </a:pPr>
            <a:r>
              <a:rPr lang="es-MX" sz="2000" b="1"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Una </a:t>
            </a:r>
            <a:r>
              <a:rPr lang="es-MX" sz="2000" b="1"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sonrisa auténtica utiliza muchos grupos de músculos involuntarios a la vez</a:t>
            </a:r>
            <a:r>
              <a:rPr lang="es-MX" sz="2000" b="1"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a:t>
            </a:r>
            <a:endParaRPr lang="es-MX" sz="2000" b="1"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endParaRPr>
          </a:p>
        </p:txBody>
      </p:sp>
      <p:sp>
        <p:nvSpPr>
          <p:cNvPr id="2" name="Rectángulo 1"/>
          <p:cNvSpPr/>
          <p:nvPr/>
        </p:nvSpPr>
        <p:spPr>
          <a:xfrm>
            <a:off x="818402" y="540322"/>
            <a:ext cx="10555197" cy="646331"/>
          </a:xfrm>
          <a:prstGeom prst="rect">
            <a:avLst/>
          </a:prstGeom>
        </p:spPr>
        <p:txBody>
          <a:bodyPr wrap="none">
            <a:spAutoFit/>
          </a:bodyPr>
          <a:lstStyle/>
          <a:p>
            <a:pPr algn="just"/>
            <a:r>
              <a:rPr lang="es-MX" sz="3600" b="1" dirty="0" smtClean="0">
                <a:solidFill>
                  <a:schemeClr val="bg2">
                    <a:lumMod val="75000"/>
                  </a:schemeClr>
                </a:solidFill>
                <a:latin typeface="Arial" panose="020B0604020202020204" pitchFamily="34" charset="0"/>
                <a:cs typeface="Arial" panose="020B0604020202020204" pitchFamily="34" charset="0"/>
              </a:rPr>
              <a:t>COMUNICACIÓN INTERPERSONAL INDIRECTA</a:t>
            </a:r>
            <a:endParaRPr lang="es-MX" sz="3600" b="1" dirty="0">
              <a:solidFill>
                <a:schemeClr val="bg2">
                  <a:lumMod val="75000"/>
                </a:schemeClr>
              </a:solidFill>
              <a:latin typeface="Arial" panose="020B0604020202020204" pitchFamily="34" charset="0"/>
              <a:cs typeface="Arial" panose="020B0604020202020204" pitchFamily="34" charset="0"/>
            </a:endParaRPr>
          </a:p>
        </p:txBody>
      </p:sp>
      <p:pic>
        <p:nvPicPr>
          <p:cNvPr id="5" name="Imagen 4" descr="Resultado de imagen para comunicacion inter e intrapersonal"/>
          <p:cNvPicPr/>
          <p:nvPr/>
        </p:nvPicPr>
        <p:blipFill>
          <a:blip r:embed="rId2">
            <a:extLst>
              <a:ext uri="{28A0092B-C50C-407E-A947-70E740481C1C}">
                <a14:useLocalDpi xmlns:a14="http://schemas.microsoft.com/office/drawing/2010/main" val="0"/>
              </a:ext>
            </a:extLst>
          </a:blip>
          <a:srcRect/>
          <a:stretch>
            <a:fillRect/>
          </a:stretch>
        </p:blipFill>
        <p:spPr bwMode="auto">
          <a:xfrm rot="804610">
            <a:off x="9919270" y="2585972"/>
            <a:ext cx="1506168" cy="928505"/>
          </a:xfrm>
          <a:prstGeom prst="rect">
            <a:avLst/>
          </a:prstGeom>
          <a:ln>
            <a:solidFill>
              <a:schemeClr val="bg2"/>
            </a:solidFill>
          </a:ln>
          <a:effectLst>
            <a:outerShdw blurRad="292100" dist="139700" dir="2700000" algn="tl" rotWithShape="0">
              <a:srgbClr val="333333">
                <a:alpha val="65000"/>
              </a:srgbClr>
            </a:outerShdw>
          </a:effectLst>
        </p:spPr>
      </p:pic>
      <p:pic>
        <p:nvPicPr>
          <p:cNvPr id="4" name="Imagen 3"/>
          <p:cNvPicPr>
            <a:picLocks noChangeAspect="1"/>
          </p:cNvPicPr>
          <p:nvPr/>
        </p:nvPicPr>
        <p:blipFill>
          <a:blip r:embed="rId3"/>
          <a:stretch>
            <a:fillRect/>
          </a:stretch>
        </p:blipFill>
        <p:spPr>
          <a:xfrm>
            <a:off x="10672354" y="4822354"/>
            <a:ext cx="986518" cy="1290445"/>
          </a:xfrm>
          <a:prstGeom prst="rect">
            <a:avLst/>
          </a:prstGeom>
          <a:ln>
            <a:noFill/>
          </a:ln>
          <a:effectLst>
            <a:softEdge rad="112500"/>
          </a:effectLst>
        </p:spPr>
      </p:pic>
    </p:spTree>
    <p:extLst>
      <p:ext uri="{BB962C8B-B14F-4D97-AF65-F5344CB8AC3E}">
        <p14:creationId xmlns:p14="http://schemas.microsoft.com/office/powerpoint/2010/main" val="203376631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arn(inVertical)">
                                      <p:cBhvr>
                                        <p:cTn id="13" dur="500"/>
                                        <p:tgtEl>
                                          <p:spTgt spid="3">
                                            <p:txEl>
                                              <p:pRg st="4" end="4"/>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barn(inVertical)">
                                      <p:cBhvr>
                                        <p:cTn id="16" dur="500"/>
                                        <p:tgtEl>
                                          <p:spTgt spid="3">
                                            <p:txEl>
                                              <p:pRg st="5" end="5"/>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randombar(horizontal)">
                                      <p:cBhvr>
                                        <p:cTn id="21" dur="500"/>
                                        <p:tgtEl>
                                          <p:spTgt spid="3">
                                            <p:txEl>
                                              <p:pRg st="7" end="7"/>
                                            </p:txEl>
                                          </p:spTgt>
                                        </p:tgtEl>
                                      </p:cBhvr>
                                    </p:animEffect>
                                  </p:childTnLst>
                                </p:cTn>
                              </p:par>
                              <p:par>
                                <p:cTn id="22" presetID="14" presetClass="entr" presetSubtype="10" fill="hold" nodeType="with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randombar(horizontal)">
                                      <p:cBhvr>
                                        <p:cTn id="24" dur="500"/>
                                        <p:tgtEl>
                                          <p:spTgt spid="3">
                                            <p:txEl>
                                              <p:pRg st="8" end="8"/>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animEffect transition="in" filter="barn(inVertical)">
                                      <p:cBhvr>
                                        <p:cTn id="29" dur="500"/>
                                        <p:tgtEl>
                                          <p:spTgt spid="3">
                                            <p:txEl>
                                              <p:pRg st="10" end="1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14" end="14"/>
                                            </p:txEl>
                                          </p:spTgt>
                                        </p:tgtEl>
                                        <p:attrNameLst>
                                          <p:attrName>style.visibility</p:attrName>
                                        </p:attrNameLst>
                                      </p:cBhvr>
                                      <p:to>
                                        <p:strVal val="visible"/>
                                      </p:to>
                                    </p:set>
                                    <p:animEffect transition="in" filter="fade">
                                      <p:cBhvr>
                                        <p:cTn id="38" dur="1000"/>
                                        <p:tgtEl>
                                          <p:spTgt spid="3">
                                            <p:txEl>
                                              <p:pRg st="14" end="14"/>
                                            </p:txEl>
                                          </p:spTgt>
                                        </p:tgtEl>
                                      </p:cBhvr>
                                    </p:animEffect>
                                    <p:anim calcmode="lin" valueType="num">
                                      <p:cBhvr>
                                        <p:cTn id="39"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90971" y="592140"/>
            <a:ext cx="8534400" cy="1507067"/>
          </a:xfrm>
        </p:spPr>
        <p:txBody>
          <a:bodyPr/>
          <a:lstStyle/>
          <a:p>
            <a:pPr algn="ctr"/>
            <a:r>
              <a:rPr lang="es-MX" b="1" dirty="0" smtClean="0">
                <a:solidFill>
                  <a:schemeClr val="bg2">
                    <a:lumMod val="75000"/>
                  </a:schemeClr>
                </a:solidFill>
                <a:effectLst>
                  <a:outerShdw blurRad="38100" dist="38100" dir="2700000" algn="tl">
                    <a:srgbClr val="000000">
                      <a:alpha val="43137"/>
                    </a:srgbClr>
                  </a:outerShdw>
                </a:effectLst>
              </a:rPr>
              <a:t>UNIDAD 2: Comunicación</a:t>
            </a:r>
            <a:endParaRPr lang="es-MX" b="1" dirty="0">
              <a:solidFill>
                <a:schemeClr val="bg2">
                  <a:lumMod val="75000"/>
                </a:schemeClr>
              </a:solidFill>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90690219"/>
              </p:ext>
            </p:extLst>
          </p:nvPr>
        </p:nvGraphicFramePr>
        <p:xfrm>
          <a:off x="951386" y="2715307"/>
          <a:ext cx="10570028" cy="3108960"/>
        </p:xfrm>
        <a:graphic>
          <a:graphicData uri="http://schemas.openxmlformats.org/drawingml/2006/table">
            <a:tbl>
              <a:tblPr firstRow="1" bandRow="1">
                <a:tableStyleId>{5C22544A-7EE6-4342-B048-85BDC9FD1C3A}</a:tableStyleId>
              </a:tblPr>
              <a:tblGrid>
                <a:gridCol w="5285014">
                  <a:extLst>
                    <a:ext uri="{9D8B030D-6E8A-4147-A177-3AD203B41FA5}">
                      <a16:colId xmlns:a16="http://schemas.microsoft.com/office/drawing/2014/main" xmlns="" val="20000"/>
                    </a:ext>
                  </a:extLst>
                </a:gridCol>
                <a:gridCol w="5285014">
                  <a:extLst>
                    <a:ext uri="{9D8B030D-6E8A-4147-A177-3AD203B41FA5}">
                      <a16:colId xmlns:a16="http://schemas.microsoft.com/office/drawing/2014/main" xmlns="" val="20001"/>
                    </a:ext>
                  </a:extLst>
                </a:gridCol>
              </a:tblGrid>
              <a:tr h="370840">
                <a:tc>
                  <a:txBody>
                    <a:bodyPr/>
                    <a:lstStyle/>
                    <a:p>
                      <a:pPr algn="ctr"/>
                      <a:r>
                        <a:rPr lang="es-MX" sz="2400" dirty="0" smtClean="0"/>
                        <a:t>OBJETIVO</a:t>
                      </a:r>
                      <a:endParaRPr lang="es-MX" sz="2400" dirty="0"/>
                    </a:p>
                  </a:txBody>
                  <a:tcPr/>
                </a:tc>
                <a:tc>
                  <a:txBody>
                    <a:bodyPr/>
                    <a:lstStyle/>
                    <a:p>
                      <a:pPr algn="ctr"/>
                      <a:r>
                        <a:rPr lang="es-MX" sz="2400" dirty="0" smtClean="0"/>
                        <a:t>CONTENIDOS</a:t>
                      </a:r>
                      <a:endParaRPr lang="es-MX" sz="2400" dirty="0"/>
                    </a:p>
                  </a:txBody>
                  <a:tcPr/>
                </a:tc>
                <a:extLst>
                  <a:ext uri="{0D108BD9-81ED-4DB2-BD59-A6C34878D82A}">
                    <a16:rowId xmlns:a16="http://schemas.microsoft.com/office/drawing/2014/main" xmlns="" val="10000"/>
                  </a:ext>
                </a:extLst>
              </a:tr>
              <a:tr h="370840">
                <a:tc>
                  <a:txBody>
                    <a:bodyPr/>
                    <a:lstStyle/>
                    <a:p>
                      <a:pPr marL="285750" indent="-285750">
                        <a:buFont typeface="Arial" panose="020B0604020202020204" pitchFamily="34" charset="0"/>
                        <a:buChar char="•"/>
                      </a:pPr>
                      <a:r>
                        <a:rPr lang="es-MX" sz="2400" dirty="0" smtClean="0"/>
                        <a:t>Al término de la unidad el alumno será capaz de integrar los procesos de comunicación </a:t>
                      </a:r>
                      <a:r>
                        <a:rPr lang="es-MX" sz="2400" dirty="0" err="1" smtClean="0"/>
                        <a:t>intra</a:t>
                      </a:r>
                      <a:r>
                        <a:rPr lang="es-MX" sz="2400" dirty="0" smtClean="0"/>
                        <a:t> e interpersonal a través de ejercicios de interrelación</a:t>
                      </a:r>
                      <a:r>
                        <a:rPr lang="es-MX" sz="2400" baseline="0" dirty="0" smtClean="0"/>
                        <a:t> humana para el logro de la comunicación asertiva.</a:t>
                      </a:r>
                      <a:endParaRPr lang="es-MX" sz="2400" dirty="0"/>
                    </a:p>
                  </a:txBody>
                  <a:tcPr/>
                </a:tc>
                <a:tc>
                  <a:txBody>
                    <a:bodyPr/>
                    <a:lstStyle/>
                    <a:p>
                      <a:r>
                        <a:rPr lang="es-MX" sz="2400" dirty="0" smtClean="0"/>
                        <a:t>2.1 Proceso de comunicación</a:t>
                      </a:r>
                    </a:p>
                    <a:p>
                      <a:r>
                        <a:rPr lang="es-MX" sz="2400" dirty="0" smtClean="0"/>
                        <a:t>2.2</a:t>
                      </a:r>
                      <a:r>
                        <a:rPr lang="es-MX" sz="2400" baseline="0" dirty="0" smtClean="0"/>
                        <a:t> </a:t>
                      </a:r>
                      <a:r>
                        <a:rPr lang="es-MX" sz="2400" dirty="0" smtClean="0"/>
                        <a:t>Tipos de comunicación</a:t>
                      </a:r>
                    </a:p>
                    <a:p>
                      <a:pPr lvl="1"/>
                      <a:r>
                        <a:rPr lang="es-MX" sz="2000" dirty="0" smtClean="0"/>
                        <a:t>2.2.1 Comunicación </a:t>
                      </a:r>
                      <a:r>
                        <a:rPr lang="es-MX" sz="2000" dirty="0" err="1" smtClean="0"/>
                        <a:t>intra</a:t>
                      </a:r>
                      <a:r>
                        <a:rPr lang="es-MX" sz="2000" dirty="0" smtClean="0"/>
                        <a:t> e interpersonal</a:t>
                      </a:r>
                    </a:p>
                    <a:p>
                      <a:pPr lvl="1"/>
                      <a:r>
                        <a:rPr lang="es-MX" sz="2000" dirty="0" smtClean="0"/>
                        <a:t>2.2.2 Comunicación asertiva, pasiva y agresiva</a:t>
                      </a:r>
                    </a:p>
                    <a:p>
                      <a:r>
                        <a:rPr lang="es-MX" sz="2400" dirty="0" smtClean="0"/>
                        <a:t>2.3 Funciones de la comunicación</a:t>
                      </a:r>
                      <a:endParaRPr lang="es-MX" sz="2400" dirty="0"/>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426512921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89413" y="2461133"/>
            <a:ext cx="11083240" cy="3991918"/>
          </a:xfrm>
        </p:spPr>
        <p:txBody>
          <a:bodyPr>
            <a:normAutofit fontScale="85000" lnSpcReduction="20000"/>
          </a:bodyPr>
          <a:lstStyle/>
          <a:p>
            <a:pPr marL="0" indent="0" algn="ctr">
              <a:buNone/>
            </a:pPr>
            <a:endParaRPr lang="es-MX" sz="2400" b="1" dirty="0" smtClean="0">
              <a:solidFill>
                <a:schemeClr val="bg2">
                  <a:lumMod val="60000"/>
                  <a:lumOff val="40000"/>
                </a:schemeClr>
              </a:solidFill>
            </a:endParaRPr>
          </a:p>
          <a:p>
            <a:pPr marL="0" indent="0" algn="ctr">
              <a:buNone/>
            </a:pPr>
            <a:r>
              <a:rPr lang="es-MX" sz="2600" b="1" dirty="0"/>
              <a:t>P</a:t>
            </a:r>
            <a:r>
              <a:rPr lang="es-MX" sz="2600" b="1" dirty="0" smtClean="0"/>
              <a:t>roviene del latín </a:t>
            </a:r>
            <a:r>
              <a:rPr lang="es-MX" sz="2600" b="1" i="1" dirty="0" smtClean="0"/>
              <a:t>“</a:t>
            </a:r>
            <a:r>
              <a:rPr lang="es-MX" sz="2600" b="1" i="1" dirty="0" err="1" smtClean="0"/>
              <a:t>assertus</a:t>
            </a:r>
            <a:r>
              <a:rPr lang="es-MX" sz="2600" b="1" i="1" dirty="0" smtClean="0"/>
              <a:t>”</a:t>
            </a:r>
            <a:r>
              <a:rPr lang="es-MX" sz="2600" b="1" dirty="0" smtClean="0"/>
              <a:t> y quiere decir:</a:t>
            </a:r>
          </a:p>
          <a:p>
            <a:pPr marL="0" indent="0" algn="ctr">
              <a:buNone/>
            </a:pPr>
            <a:r>
              <a:rPr lang="es-MX" sz="2600" b="1" dirty="0" smtClean="0"/>
              <a:t>“afirmación de la certeza de una cosa”.</a:t>
            </a:r>
          </a:p>
          <a:p>
            <a:pPr marL="0" indent="0" algn="ctr">
              <a:buNone/>
            </a:pPr>
            <a:endParaRPr lang="es-MX" sz="1300" b="1" dirty="0" smtClean="0">
              <a:solidFill>
                <a:schemeClr val="bg2">
                  <a:lumMod val="60000"/>
                  <a:lumOff val="40000"/>
                </a:schemeClr>
              </a:solidFill>
            </a:endParaRPr>
          </a:p>
          <a:p>
            <a:pPr marL="0" indent="0" algn="ctr">
              <a:buNone/>
            </a:pPr>
            <a:r>
              <a:rPr lang="es-MX" sz="2600" b="1" dirty="0" smtClean="0">
                <a:solidFill>
                  <a:schemeClr val="tx1"/>
                </a:solidFill>
                <a:effectLst>
                  <a:outerShdw blurRad="38100" dist="38100" dir="2700000" algn="tl">
                    <a:srgbClr val="000000">
                      <a:alpha val="43137"/>
                    </a:srgbClr>
                  </a:outerShdw>
                </a:effectLst>
              </a:rPr>
              <a:t>Esta relacionada con la firmeza y la certeza.</a:t>
            </a:r>
          </a:p>
          <a:p>
            <a:pPr marL="0" indent="0" algn="ctr">
              <a:buNone/>
            </a:pPr>
            <a:endParaRPr lang="es-MX" sz="1200" b="1" dirty="0" smtClean="0">
              <a:solidFill>
                <a:schemeClr val="bg2">
                  <a:lumMod val="60000"/>
                  <a:lumOff val="40000"/>
                </a:schemeClr>
              </a:solidFill>
            </a:endParaRPr>
          </a:p>
          <a:p>
            <a:pPr marL="0" indent="0" algn="ctr">
              <a:buNone/>
            </a:pPr>
            <a:r>
              <a:rPr lang="es-MX" sz="2600" b="1" dirty="0" smtClean="0"/>
              <a:t>Una persona asertiva es aquella que actúa con certeza.</a:t>
            </a:r>
          </a:p>
          <a:p>
            <a:pPr marL="0" indent="0" algn="ctr">
              <a:buNone/>
            </a:pPr>
            <a:endParaRPr lang="es-MX" sz="1200" b="1" dirty="0" smtClean="0">
              <a:solidFill>
                <a:schemeClr val="bg2">
                  <a:lumMod val="75000"/>
                </a:schemeClr>
              </a:solidFill>
            </a:endParaRPr>
          </a:p>
          <a:p>
            <a:pPr marL="0" indent="0" algn="ctr">
              <a:buNone/>
            </a:pPr>
            <a:r>
              <a:rPr lang="es-MX" sz="2600" b="1" dirty="0">
                <a:solidFill>
                  <a:schemeClr val="tx1"/>
                </a:solidFill>
                <a:effectLst>
                  <a:outerShdw blurRad="38100" dist="38100" dir="2700000" algn="tl">
                    <a:srgbClr val="000000">
                      <a:alpha val="43137"/>
                    </a:srgbClr>
                  </a:outerShdw>
                </a:effectLst>
              </a:rPr>
              <a:t>P</a:t>
            </a:r>
            <a:r>
              <a:rPr lang="es-MX" sz="2600" b="1" dirty="0" smtClean="0">
                <a:solidFill>
                  <a:schemeClr val="tx1"/>
                </a:solidFill>
                <a:effectLst>
                  <a:outerShdw blurRad="38100" dist="38100" dir="2700000" algn="tl">
                    <a:srgbClr val="000000">
                      <a:alpha val="43137"/>
                    </a:srgbClr>
                  </a:outerShdw>
                </a:effectLst>
              </a:rPr>
              <a:t>roceso </a:t>
            </a:r>
            <a:r>
              <a:rPr lang="es-MX" sz="2600" b="1" dirty="0">
                <a:solidFill>
                  <a:schemeClr val="tx1"/>
                </a:solidFill>
                <a:effectLst>
                  <a:outerShdw blurRad="38100" dist="38100" dir="2700000" algn="tl">
                    <a:srgbClr val="000000">
                      <a:alpha val="43137"/>
                    </a:srgbClr>
                  </a:outerShdw>
                </a:effectLst>
              </a:rPr>
              <a:t>mediante el cual se expresan las ideas y sentimientos de </a:t>
            </a:r>
            <a:r>
              <a:rPr lang="es-MX" sz="2600" b="1" dirty="0" smtClean="0">
                <a:solidFill>
                  <a:schemeClr val="tx1"/>
                </a:solidFill>
                <a:effectLst>
                  <a:outerShdw blurRad="38100" dist="38100" dir="2700000" algn="tl">
                    <a:srgbClr val="000000">
                      <a:alpha val="43137"/>
                    </a:srgbClr>
                  </a:outerShdw>
                </a:effectLst>
              </a:rPr>
              <a:t>forma: Consciente, congruente, clara, equilibrada y respetuosa.</a:t>
            </a:r>
          </a:p>
          <a:p>
            <a:pPr marL="0" indent="0" algn="ctr">
              <a:buNone/>
            </a:pPr>
            <a:r>
              <a:rPr lang="es-MX" sz="2600" b="1" dirty="0">
                <a:solidFill>
                  <a:schemeClr val="tx1"/>
                </a:solidFill>
                <a:effectLst>
                  <a:outerShdw blurRad="38100" dist="38100" dir="2700000" algn="tl">
                    <a:srgbClr val="000000">
                      <a:alpha val="43137"/>
                    </a:srgbClr>
                  </a:outerShdw>
                </a:effectLst>
              </a:rPr>
              <a:t>(</a:t>
            </a:r>
            <a:r>
              <a:rPr lang="es-MX" sz="2600" b="1" dirty="0" smtClean="0">
                <a:solidFill>
                  <a:schemeClr val="tx1"/>
                </a:solidFill>
                <a:effectLst>
                  <a:outerShdw blurRad="38100" dist="38100" dir="2700000" algn="tl">
                    <a:srgbClr val="000000">
                      <a:alpha val="43137"/>
                    </a:srgbClr>
                  </a:outerShdw>
                </a:effectLst>
              </a:rPr>
              <a:t>Van </a:t>
            </a:r>
            <a:r>
              <a:rPr lang="es-MX" sz="2600" b="1" dirty="0">
                <a:solidFill>
                  <a:schemeClr val="tx1"/>
                </a:solidFill>
                <a:effectLst>
                  <a:outerShdw blurRad="38100" dist="38100" dir="2700000" algn="tl">
                    <a:srgbClr val="000000">
                      <a:alpha val="43137"/>
                    </a:srgbClr>
                  </a:outerShdw>
                </a:effectLst>
              </a:rPr>
              <a:t>der </a:t>
            </a:r>
            <a:r>
              <a:rPr lang="es-MX" sz="2600" b="1" dirty="0" err="1" smtClean="0">
                <a:solidFill>
                  <a:schemeClr val="tx1"/>
                </a:solidFill>
                <a:effectLst>
                  <a:outerShdw blurRad="38100" dist="38100" dir="2700000" algn="tl">
                    <a:srgbClr val="000000">
                      <a:alpha val="43137"/>
                    </a:srgbClr>
                  </a:outerShdw>
                </a:effectLst>
              </a:rPr>
              <a:t>Hofstadt</a:t>
            </a:r>
            <a:r>
              <a:rPr lang="es-MX" sz="2600" b="1" dirty="0" smtClean="0">
                <a:solidFill>
                  <a:schemeClr val="tx1"/>
                </a:solidFill>
                <a:effectLst>
                  <a:outerShdw blurRad="38100" dist="38100" dir="2700000" algn="tl">
                    <a:srgbClr val="000000">
                      <a:alpha val="43137"/>
                    </a:srgbClr>
                  </a:outerShdw>
                </a:effectLst>
              </a:rPr>
              <a:t>, 2006)</a:t>
            </a:r>
          </a:p>
          <a:p>
            <a:pPr marL="0" indent="0" algn="ctr">
              <a:buNone/>
            </a:pPr>
            <a:endParaRPr lang="es-MX" sz="2400" b="1" dirty="0" smtClean="0"/>
          </a:p>
          <a:p>
            <a:pPr marL="0" indent="0">
              <a:buNone/>
            </a:pPr>
            <a:endParaRPr lang="es-MX" sz="2400"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3990" y="459970"/>
            <a:ext cx="2492317" cy="186352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inta perforada 5"/>
          <p:cNvSpPr/>
          <p:nvPr/>
        </p:nvSpPr>
        <p:spPr>
          <a:xfrm rot="20501071">
            <a:off x="436377" y="894077"/>
            <a:ext cx="5057414" cy="1296346"/>
          </a:xfrm>
          <a:prstGeom prst="flowChartPunchedTap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3600" b="1" dirty="0" smtClean="0">
                <a:solidFill>
                  <a:schemeClr val="bg2">
                    <a:lumMod val="50000"/>
                  </a:schemeClr>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rPr>
              <a:t>ASERTIVIDAD</a:t>
            </a:r>
            <a:endParaRPr lang="es-MX" sz="3600" b="1" dirty="0">
              <a:solidFill>
                <a:schemeClr val="bg2">
                  <a:lumMod val="50000"/>
                </a:schemeClr>
              </a:solidFill>
              <a:effectLst>
                <a:outerShdw blurRad="38100" dist="38100" dir="2700000" algn="tl">
                  <a:srgbClr val="000000">
                    <a:alpha val="43137"/>
                  </a:srgbClr>
                </a:outerShdw>
              </a:effectLst>
              <a:latin typeface="Narkisim" panose="020E0502050101010101" pitchFamily="34" charset="-79"/>
              <a:cs typeface="Narkisim" panose="020E0502050101010101" pitchFamily="34" charset="-79"/>
            </a:endParaRPr>
          </a:p>
        </p:txBody>
      </p:sp>
    </p:spTree>
    <p:extLst>
      <p:ext uri="{BB962C8B-B14F-4D97-AF65-F5344CB8AC3E}">
        <p14:creationId xmlns:p14="http://schemas.microsoft.com/office/powerpoint/2010/main" val="146018069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 calcmode="lin" valueType="num">
                                      <p:cBhvr>
                                        <p:cTn id="21"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23" dur="500"/>
                                        <p:tgtEl>
                                          <p:spTgt spid="3">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1000"/>
                                        <p:tgtEl>
                                          <p:spTgt spid="3">
                                            <p:txEl>
                                              <p:pRg st="8" end="8"/>
                                            </p:txEl>
                                          </p:spTgt>
                                        </p:tgtEl>
                                      </p:cBhvr>
                                    </p:animEffect>
                                    <p:anim calcmode="lin" valueType="num">
                                      <p:cBhvr>
                                        <p:cTn id="2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1000"/>
                                        <p:tgtEl>
                                          <p:spTgt spid="3">
                                            <p:txEl>
                                              <p:pRg st="9" end="9"/>
                                            </p:txEl>
                                          </p:spTgt>
                                        </p:tgtEl>
                                      </p:cBhvr>
                                    </p:animEffect>
                                    <p:anim calcmode="lin" valueType="num">
                                      <p:cBhvr>
                                        <p:cTn id="36"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177698">
            <a:off x="736079" y="3793994"/>
            <a:ext cx="2320913" cy="201146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431" y="254371"/>
            <a:ext cx="4945150" cy="263686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magen 3"/>
          <p:cNvPicPr>
            <a:picLocks noChangeAspect="1"/>
          </p:cNvPicPr>
          <p:nvPr/>
        </p:nvPicPr>
        <p:blipFill>
          <a:blip r:embed="rId4"/>
          <a:stretch>
            <a:fillRect/>
          </a:stretch>
        </p:blipFill>
        <p:spPr>
          <a:xfrm rot="1134604">
            <a:off x="9159098" y="3074740"/>
            <a:ext cx="2143125" cy="2143125"/>
          </a:xfrm>
          <a:prstGeom prst="rect">
            <a:avLst/>
          </a:prstGeom>
          <a:ln>
            <a:noFill/>
          </a:ln>
          <a:effectLst>
            <a:outerShdw blurRad="50800" dist="38100" dir="2700000" algn="tl" rotWithShape="0">
              <a:prstClr val="black">
                <a:alpha val="40000"/>
              </a:prstClr>
            </a:outerShdw>
            <a:softEdge rad="112500"/>
          </a:effectLst>
        </p:spPr>
      </p:pic>
      <p:sp>
        <p:nvSpPr>
          <p:cNvPr id="5" name="Rectángulo 4"/>
          <p:cNvSpPr/>
          <p:nvPr/>
        </p:nvSpPr>
        <p:spPr>
          <a:xfrm>
            <a:off x="6707772" y="836612"/>
            <a:ext cx="3644537" cy="10933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effectLst>
                  <a:outerShdw blurRad="38100" dist="38100" dir="2700000" algn="tl">
                    <a:srgbClr val="000000">
                      <a:alpha val="43137"/>
                    </a:srgbClr>
                  </a:outerShdw>
                </a:effectLst>
              </a:rPr>
              <a:t>¿Cuál utilizas tu?</a:t>
            </a:r>
            <a:endParaRPr lang="es-MX" sz="2800" b="1" dirty="0">
              <a:effectLst>
                <a:outerShdw blurRad="38100" dist="38100" dir="2700000" algn="tl">
                  <a:srgbClr val="000000">
                    <a:alpha val="43137"/>
                  </a:srgbClr>
                </a:outerShdw>
              </a:effectLst>
            </a:endParaRPr>
          </a:p>
        </p:txBody>
      </p:sp>
      <p:sp>
        <p:nvSpPr>
          <p:cNvPr id="7" name="Elipse 6"/>
          <p:cNvSpPr/>
          <p:nvPr/>
        </p:nvSpPr>
        <p:spPr>
          <a:xfrm>
            <a:off x="4379466" y="2997164"/>
            <a:ext cx="4656611" cy="15544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effectLst>
                  <a:outerShdw blurRad="38100" dist="38100" dir="2700000" algn="tl">
                    <a:srgbClr val="000000">
                      <a:alpha val="43137"/>
                    </a:srgbClr>
                  </a:outerShdw>
                </a:effectLst>
              </a:rPr>
              <a:t>¿Cuándo la usas?</a:t>
            </a:r>
            <a:endParaRPr lang="es-MX" sz="2400" b="1" dirty="0">
              <a:effectLst>
                <a:outerShdw blurRad="38100" dist="38100" dir="2700000" algn="tl">
                  <a:srgbClr val="000000">
                    <a:alpha val="43137"/>
                  </a:srgbClr>
                </a:outerShdw>
              </a:effectLst>
            </a:endParaRPr>
          </a:p>
        </p:txBody>
      </p:sp>
      <p:sp>
        <p:nvSpPr>
          <p:cNvPr id="8" name="Rectángulo redondeado 7"/>
          <p:cNvSpPr/>
          <p:nvPr/>
        </p:nvSpPr>
        <p:spPr>
          <a:xfrm>
            <a:off x="3252067" y="5256748"/>
            <a:ext cx="5277973" cy="12326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effectLst>
                  <a:outerShdw blurRad="38100" dist="38100" dir="2700000" algn="tl">
                    <a:srgbClr val="000000">
                      <a:alpha val="43137"/>
                    </a:srgbClr>
                  </a:outerShdw>
                </a:effectLst>
              </a:rPr>
              <a:t>¿Con qué frecuencia la utilizas?</a:t>
            </a:r>
            <a:endParaRPr lang="es-MX"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314075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93413" y="2669302"/>
            <a:ext cx="9450593" cy="3477875"/>
          </a:xfrm>
          <a:prstGeom prst="rect">
            <a:avLst/>
          </a:prstGeom>
        </p:spPr>
        <p:txBody>
          <a:bodyPr wrap="square">
            <a:spAutoFit/>
          </a:bodyPr>
          <a:lstStyle/>
          <a:p>
            <a:pPr algn="ctr"/>
            <a:endParaRPr lang="es-MX" sz="2400" dirty="0" smtClean="0">
              <a:latin typeface="AR ESSENCE" pitchFamily="2" charset="0"/>
            </a:endParaRPr>
          </a:p>
          <a:p>
            <a:pPr algn="ct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S</a:t>
            </a: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e </a:t>
            </a: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manifiesta en una conducta </a:t>
            </a: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inhibida.</a:t>
            </a:r>
          </a:p>
          <a:p>
            <a:pPr algn="ctr"/>
            <a:endParaRPr lang="es-MX" sz="1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endParaRPr>
          </a:p>
          <a:p>
            <a:pPr algn="ct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L</a:t>
            </a: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leva </a:t>
            </a: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a no valorar los derechos </a:t>
            </a: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propios.</a:t>
            </a:r>
          </a:p>
          <a:p>
            <a:pPr algn="ctr"/>
            <a:endParaRPr lang="es-MX" sz="12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endParaRPr>
          </a:p>
          <a:p>
            <a:pPr algn="ct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S</a:t>
            </a: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olo </a:t>
            </a: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se tienen en cuenta los derechos de los demás. </a:t>
            </a:r>
            <a:endPar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endParaRPr>
          </a:p>
          <a:p>
            <a:pPr algn="ctr"/>
            <a:endPar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endParaRPr>
          </a:p>
          <a:p>
            <a:pPr algn="ct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NO es </a:t>
            </a: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positiva para uno mismo, </a:t>
            </a:r>
            <a:endPar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endParaRPr>
          </a:p>
          <a:p>
            <a:pPr algn="ct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pero </a:t>
            </a: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tampoco lo es para sus </a:t>
            </a: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interlocutores</a:t>
            </a:r>
          </a:p>
          <a:p>
            <a:pPr algn="ct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 </a:t>
            </a: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al crearse situaciones incomodas</a:t>
            </a: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a:t>
            </a:r>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570915">
            <a:off x="863601" y="1716171"/>
            <a:ext cx="2009369" cy="153716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176887">
            <a:off x="9573399" y="1716888"/>
            <a:ext cx="1657881" cy="148959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ángulo 2"/>
          <p:cNvSpPr/>
          <p:nvPr/>
        </p:nvSpPr>
        <p:spPr>
          <a:xfrm>
            <a:off x="3007722" y="963879"/>
            <a:ext cx="6021977" cy="646331"/>
          </a:xfrm>
          <a:prstGeom prst="rect">
            <a:avLst/>
          </a:prstGeom>
        </p:spPr>
        <p:txBody>
          <a:bodyPr wrap="square">
            <a:spAutoFit/>
          </a:bodyPr>
          <a:lstStyle/>
          <a:p>
            <a:pPr algn="ctr"/>
            <a:r>
              <a:rPr lang="es-MX" sz="3600" b="1" dirty="0">
                <a:solidFill>
                  <a:srgbClr val="972109"/>
                </a:solidFill>
                <a:effectLst>
                  <a:outerShdw blurRad="38100" dist="38100" dir="2700000" algn="tl">
                    <a:srgbClr val="000000">
                      <a:alpha val="43137"/>
                    </a:srgbClr>
                  </a:outerShdw>
                </a:effectLst>
                <a:latin typeface="AR ESSENCE" pitchFamily="2" charset="0"/>
              </a:rPr>
              <a:t>COMUNICACIÓN </a:t>
            </a:r>
            <a:r>
              <a:rPr lang="es-MX" sz="3600" b="1" dirty="0" smtClean="0">
                <a:solidFill>
                  <a:srgbClr val="972109"/>
                </a:solidFill>
                <a:effectLst>
                  <a:outerShdw blurRad="38100" dist="38100" dir="2700000" algn="tl">
                    <a:srgbClr val="000000">
                      <a:alpha val="43137"/>
                    </a:srgbClr>
                  </a:outerShdw>
                </a:effectLst>
                <a:latin typeface="AR ESSENCE" pitchFamily="2" charset="0"/>
              </a:rPr>
              <a:t>PASIVA</a:t>
            </a:r>
            <a:endParaRPr lang="es-MX" sz="3600" b="1" dirty="0"/>
          </a:p>
        </p:txBody>
      </p:sp>
    </p:spTree>
    <p:extLst>
      <p:ext uri="{BB962C8B-B14F-4D97-AF65-F5344CB8AC3E}">
        <p14:creationId xmlns:p14="http://schemas.microsoft.com/office/powerpoint/2010/main" val="189076744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animEffect transition="in" filter="barn(inVertical)">
                                      <p:cBhvr>
                                        <p:cTn id="11" dur="500"/>
                                        <p:tgtEl>
                                          <p:spTgt spid="2">
                                            <p:txEl>
                                              <p:pRg st="3" end="3"/>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2">
                                            <p:txEl>
                                              <p:pRg st="5" end="5"/>
                                            </p:txEl>
                                          </p:spTgt>
                                        </p:tgtEl>
                                        <p:attrNameLst>
                                          <p:attrName>style.visibility</p:attrName>
                                        </p:attrNameLst>
                                      </p:cBhvr>
                                      <p:to>
                                        <p:strVal val="visible"/>
                                      </p:to>
                                    </p:set>
                                    <p:animEffect transition="in" filter="randombar(horizontal)">
                                      <p:cBhvr>
                                        <p:cTn id="16" dur="500"/>
                                        <p:tgtEl>
                                          <p:spTgt spid="2">
                                            <p:txEl>
                                              <p:pRg st="5" end="5"/>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animEffect transition="in" filter="fade">
                                      <p:cBhvr>
                                        <p:cTn id="21" dur="1000"/>
                                        <p:tgtEl>
                                          <p:spTgt spid="2">
                                            <p:txEl>
                                              <p:pRg st="7" end="7"/>
                                            </p:txEl>
                                          </p:spTgt>
                                        </p:tgtEl>
                                      </p:cBhvr>
                                    </p:animEffect>
                                    <p:anim calcmode="lin" valueType="num">
                                      <p:cBhvr>
                                        <p:cTn id="22"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7" end="7"/>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
                                            <p:txEl>
                                              <p:pRg st="8" end="8"/>
                                            </p:txEl>
                                          </p:spTgt>
                                        </p:tgtEl>
                                        <p:attrNameLst>
                                          <p:attrName>style.visibility</p:attrName>
                                        </p:attrNameLst>
                                      </p:cBhvr>
                                      <p:to>
                                        <p:strVal val="visible"/>
                                      </p:to>
                                    </p:set>
                                    <p:animEffect transition="in" filter="fade">
                                      <p:cBhvr>
                                        <p:cTn id="26" dur="1000"/>
                                        <p:tgtEl>
                                          <p:spTgt spid="2">
                                            <p:txEl>
                                              <p:pRg st="8" end="8"/>
                                            </p:txEl>
                                          </p:spTgt>
                                        </p:tgtEl>
                                      </p:cBhvr>
                                    </p:animEffect>
                                    <p:anim calcmode="lin" valueType="num">
                                      <p:cBhvr>
                                        <p:cTn id="27"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8" end="8"/>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animEffect transition="in" filter="fade">
                                      <p:cBhvr>
                                        <p:cTn id="31" dur="1000"/>
                                        <p:tgtEl>
                                          <p:spTgt spid="2">
                                            <p:txEl>
                                              <p:pRg st="9" end="9"/>
                                            </p:txEl>
                                          </p:spTgt>
                                        </p:tgtEl>
                                      </p:cBhvr>
                                    </p:animEffect>
                                    <p:anim calcmode="lin" valueType="num">
                                      <p:cBhvr>
                                        <p:cTn id="32"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33"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p:cNvSpPr/>
          <p:nvPr/>
        </p:nvSpPr>
        <p:spPr>
          <a:xfrm rot="20184979">
            <a:off x="-119313" y="628647"/>
            <a:ext cx="5421452" cy="1661097"/>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3200" dirty="0" smtClean="0">
                <a:solidFill>
                  <a:schemeClr val="bg2">
                    <a:lumMod val="50000"/>
                  </a:schemeClr>
                </a:solidFill>
                <a:latin typeface="Arial Black" panose="020B0A04020102020204" pitchFamily="34" charset="0"/>
              </a:rPr>
              <a:t>COMUNICACIÓN PASIVA</a:t>
            </a:r>
          </a:p>
        </p:txBody>
      </p:sp>
      <p:sp>
        <p:nvSpPr>
          <p:cNvPr id="5" name="Rectángulo redondeado 4"/>
          <p:cNvSpPr/>
          <p:nvPr/>
        </p:nvSpPr>
        <p:spPr>
          <a:xfrm>
            <a:off x="467137" y="4153988"/>
            <a:ext cx="11093492" cy="2417316"/>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Se basa en la conformidad y esperanzas de evitar la confrontación a toda </a:t>
            </a: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costa.</a:t>
            </a:r>
            <a:endPar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endParaRPr>
          </a:p>
          <a:p>
            <a:pPr algn="ctr"/>
            <a:endParaRPr lang="es-MX" sz="1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endParaRPr>
          </a:p>
          <a:p>
            <a:pPr algn="ct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Expresión inefectiva </a:t>
            </a: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de: Pensamientos</a:t>
            </a: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 sentimientos y </a:t>
            </a: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creencias. </a:t>
            </a:r>
          </a:p>
          <a:p>
            <a:pPr algn="ctr"/>
            <a:r>
              <a:rPr lang="es-MX" sz="2400" b="1" dirty="0" smtClean="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Permite que </a:t>
            </a:r>
            <a:r>
              <a:rPr lang="es-MX" sz="2400" b="1" dirty="0">
                <a:solidFill>
                  <a:schemeClr val="bg2">
                    <a:lumMod val="50000"/>
                  </a:schemeClr>
                </a:solidFill>
                <a:effectLst>
                  <a:outerShdw blurRad="38100" dist="38100" dir="2700000" algn="tl">
                    <a:srgbClr val="000000">
                      <a:alpha val="43137"/>
                    </a:srgbClr>
                  </a:outerShdw>
                </a:effectLst>
                <a:latin typeface="Lucida Calligraphy" panose="03010101010101010101" pitchFamily="66" charset="0"/>
              </a:rPr>
              <a:t>otros violen los derechos de las personas.</a:t>
            </a:r>
          </a:p>
        </p:txBody>
      </p:sp>
      <p:sp>
        <p:nvSpPr>
          <p:cNvPr id="6" name="Terminador 5"/>
          <p:cNvSpPr/>
          <p:nvPr/>
        </p:nvSpPr>
        <p:spPr>
          <a:xfrm>
            <a:off x="5590902" y="885883"/>
            <a:ext cx="6263761" cy="2419020"/>
          </a:xfrm>
          <a:prstGeom prst="flowChartTerminator">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400" b="1" dirty="0">
                <a:solidFill>
                  <a:schemeClr val="accent2">
                    <a:lumMod val="75000"/>
                  </a:schemeClr>
                </a:solidFill>
                <a:latin typeface="Lucida Calligraphy" panose="03010101010101010101" pitchFamily="66" charset="0"/>
              </a:rPr>
              <a:t>En este modo </a:t>
            </a:r>
            <a:r>
              <a:rPr lang="es-MX" sz="2400" b="1" dirty="0" smtClean="0">
                <a:solidFill>
                  <a:schemeClr val="accent2">
                    <a:lumMod val="75000"/>
                  </a:schemeClr>
                </a:solidFill>
                <a:latin typeface="Lucida Calligraphy" panose="03010101010101010101" pitchFamily="66" charset="0"/>
              </a:rPr>
              <a:t>de comunicación no  se habla mucho.</a:t>
            </a:r>
          </a:p>
          <a:p>
            <a:pPr algn="ctr"/>
            <a:endParaRPr lang="es-MX" sz="1200" b="1" dirty="0" smtClean="0">
              <a:solidFill>
                <a:schemeClr val="accent2">
                  <a:lumMod val="75000"/>
                </a:schemeClr>
              </a:solidFill>
              <a:latin typeface="Lucida Calligraphy" panose="03010101010101010101" pitchFamily="66" charset="0"/>
            </a:endParaRPr>
          </a:p>
          <a:p>
            <a:pPr algn="ctr"/>
            <a:r>
              <a:rPr lang="es-MX" sz="2400" b="1" dirty="0" smtClean="0">
                <a:solidFill>
                  <a:schemeClr val="accent2">
                    <a:lumMod val="75000"/>
                  </a:schemeClr>
                </a:solidFill>
                <a:latin typeface="Lucida Calligraphy" panose="03010101010101010101" pitchFamily="66" charset="0"/>
              </a:rPr>
              <a:t>Se hacen pocas preguntas</a:t>
            </a:r>
          </a:p>
          <a:p>
            <a:pPr algn="ctr"/>
            <a:endParaRPr lang="es-MX" sz="1200" b="1" dirty="0" smtClean="0">
              <a:solidFill>
                <a:schemeClr val="accent2">
                  <a:lumMod val="75000"/>
                </a:schemeClr>
              </a:solidFill>
              <a:latin typeface="Lucida Calligraphy" panose="03010101010101010101" pitchFamily="66" charset="0"/>
            </a:endParaRPr>
          </a:p>
          <a:p>
            <a:pPr algn="ctr"/>
            <a:r>
              <a:rPr lang="es-MX" sz="2400" b="1" dirty="0" smtClean="0">
                <a:solidFill>
                  <a:schemeClr val="accent2">
                    <a:lumMod val="75000"/>
                  </a:schemeClr>
                </a:solidFill>
                <a:latin typeface="Lucida Calligraphy" panose="03010101010101010101" pitchFamily="66" charset="0"/>
              </a:rPr>
              <a:t>Realmente se hace </a:t>
            </a:r>
            <a:r>
              <a:rPr lang="es-MX" sz="2400" b="1" dirty="0">
                <a:solidFill>
                  <a:schemeClr val="accent2">
                    <a:lumMod val="75000"/>
                  </a:schemeClr>
                </a:solidFill>
                <a:latin typeface="Lucida Calligraphy" panose="03010101010101010101" pitchFamily="66" charset="0"/>
              </a:rPr>
              <a:t>muy poco.</a:t>
            </a:r>
          </a:p>
        </p:txBody>
      </p:sp>
      <p:pic>
        <p:nvPicPr>
          <p:cNvPr id="2" name="Imagen 1"/>
          <p:cNvPicPr>
            <a:picLocks noChangeAspect="1"/>
          </p:cNvPicPr>
          <p:nvPr/>
        </p:nvPicPr>
        <p:blipFill>
          <a:blip r:embed="rId2"/>
          <a:stretch>
            <a:fillRect/>
          </a:stretch>
        </p:blipFill>
        <p:spPr>
          <a:xfrm>
            <a:off x="2906757" y="2314302"/>
            <a:ext cx="2501266" cy="1415143"/>
          </a:xfrm>
          <a:prstGeom prst="rect">
            <a:avLst/>
          </a:prstGeom>
          <a:ln>
            <a:noFill/>
          </a:ln>
          <a:effectLst>
            <a:softEdge rad="112500"/>
          </a:effectLst>
        </p:spPr>
      </p:pic>
    </p:spTree>
    <p:extLst>
      <p:ext uri="{BB962C8B-B14F-4D97-AF65-F5344CB8AC3E}">
        <p14:creationId xmlns:p14="http://schemas.microsoft.com/office/powerpoint/2010/main" val="61745432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a:xfrm>
            <a:off x="3514002" y="3111463"/>
            <a:ext cx="4375962" cy="1102119"/>
          </a:xfrm>
        </p:spPr>
        <p:txBody>
          <a:bodyPr/>
          <a:lstStyle/>
          <a:p>
            <a:pPr algn="ctr"/>
            <a:r>
              <a:rPr lang="es-MX" b="1" dirty="0" smtClean="0">
                <a:solidFill>
                  <a:schemeClr val="bg2">
                    <a:lumMod val="75000"/>
                  </a:schemeClr>
                </a:solidFill>
                <a:effectLst>
                  <a:outerShdw blurRad="38100" dist="38100" dir="2700000" algn="tl">
                    <a:srgbClr val="000000">
                      <a:alpha val="43137"/>
                    </a:srgbClr>
                  </a:outerShdw>
                </a:effectLst>
              </a:rPr>
              <a:t>CARACTERÍSTICAS</a:t>
            </a:r>
            <a:endParaRPr lang="es-MX" b="1" dirty="0">
              <a:solidFill>
                <a:schemeClr val="bg2">
                  <a:lumMod val="75000"/>
                </a:schemeClr>
              </a:solidFill>
              <a:effectLst>
                <a:outerShdw blurRad="38100" dist="38100" dir="2700000" algn="tl">
                  <a:srgbClr val="000000">
                    <a:alpha val="43137"/>
                  </a:srgbClr>
                </a:outerShdw>
              </a:effectLst>
            </a:endParaRPr>
          </a:p>
        </p:txBody>
      </p:sp>
      <p:sp>
        <p:nvSpPr>
          <p:cNvPr id="4" name="Marcador de contenido 3"/>
          <p:cNvSpPr>
            <a:spLocks noGrp="1"/>
          </p:cNvSpPr>
          <p:nvPr>
            <p:ph idx="4294967295"/>
          </p:nvPr>
        </p:nvSpPr>
        <p:spPr>
          <a:xfrm>
            <a:off x="248194" y="162173"/>
            <a:ext cx="8686800" cy="3070225"/>
          </a:xfrm>
        </p:spPr>
        <p:txBody>
          <a:bodyPr>
            <a:normAutofit/>
          </a:bodyPr>
          <a:lstStyle/>
          <a:p>
            <a:r>
              <a:rPr lang="es-MX" b="1" dirty="0" smtClean="0">
                <a:effectLst>
                  <a:outerShdw blurRad="38100" dist="38100" dir="2700000" algn="tl">
                    <a:srgbClr val="000000">
                      <a:alpha val="43137"/>
                    </a:srgbClr>
                  </a:outerShdw>
                </a:effectLst>
              </a:rPr>
              <a:t>Conducta general:</a:t>
            </a:r>
            <a:r>
              <a:rPr lang="es-MX" b="1" dirty="0">
                <a:effectLst>
                  <a:outerShdw blurRad="38100" dist="38100" dir="2700000" algn="tl">
                    <a:srgbClr val="000000">
                      <a:alpha val="43137"/>
                    </a:srgbClr>
                  </a:outerShdw>
                </a:effectLst>
              </a:rPr>
              <a:t> </a:t>
            </a:r>
            <a:r>
              <a:rPr lang="es-MX" b="1" dirty="0" smtClean="0">
                <a:solidFill>
                  <a:schemeClr val="tx1"/>
                </a:solidFill>
                <a:effectLst>
                  <a:outerShdw blurRad="38100" dist="38100" dir="2700000" algn="tl">
                    <a:srgbClr val="000000">
                      <a:alpha val="43137"/>
                    </a:srgbClr>
                  </a:outerShdw>
                </a:effectLst>
              </a:rPr>
              <a:t>Actúa con la esperanza de que los demás adivinen sus deseos, su apariencia es de inseguridad.</a:t>
            </a:r>
          </a:p>
          <a:p>
            <a:r>
              <a:rPr lang="es-MX" b="1" dirty="0" smtClean="0">
                <a:effectLst>
                  <a:outerShdw blurRad="38100" dist="38100" dir="2700000" algn="tl">
                    <a:srgbClr val="000000">
                      <a:alpha val="43137"/>
                    </a:srgbClr>
                  </a:outerShdw>
                </a:effectLst>
              </a:rPr>
              <a:t>Verbalmente: </a:t>
            </a:r>
            <a:r>
              <a:rPr lang="es-MX" b="1" dirty="0" smtClean="0">
                <a:solidFill>
                  <a:schemeClr val="tx1"/>
                </a:solidFill>
                <a:effectLst>
                  <a:outerShdw blurRad="38100" dist="38100" dir="2700000" algn="tl">
                    <a:srgbClr val="000000">
                      <a:alpha val="43137"/>
                    </a:srgbClr>
                  </a:outerShdw>
                </a:effectLst>
              </a:rPr>
              <a:t>Se disculpa constantemente, da mensajes indirectos, habla con rodeos, no encuentra palabras adecuadas, no dice lo que quiere decir, no dice nada por miedo o vergüenza, se humilla a sí mismo.</a:t>
            </a:r>
          </a:p>
          <a:p>
            <a:r>
              <a:rPr lang="es-MX" b="1" dirty="0" smtClean="0">
                <a:effectLst>
                  <a:outerShdw blurRad="38100" dist="38100" dir="2700000" algn="tl">
                    <a:srgbClr val="000000">
                      <a:alpha val="43137"/>
                    </a:srgbClr>
                  </a:outerShdw>
                </a:effectLst>
              </a:rPr>
              <a:t>Voz: </a:t>
            </a:r>
            <a:r>
              <a:rPr lang="es-MX" b="1" dirty="0" smtClean="0">
                <a:solidFill>
                  <a:schemeClr val="tx1"/>
                </a:solidFill>
                <a:effectLst>
                  <a:outerShdw blurRad="38100" dist="38100" dir="2700000" algn="tl">
                    <a:srgbClr val="000000">
                      <a:alpha val="43137"/>
                    </a:srgbClr>
                  </a:outerShdw>
                </a:effectLst>
              </a:rPr>
              <a:t>Débil, temblorosa y volumen bajo.</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02756" y="809897"/>
            <a:ext cx="1830485" cy="1187519"/>
          </a:xfrm>
          <a:prstGeom prst="rect">
            <a:avLst/>
          </a:prstGeom>
          <a:ln>
            <a:noFill/>
          </a:ln>
          <a:effectLst>
            <a:outerShdw blurRad="292100" dist="139700" dir="2700000" algn="tl" rotWithShape="0">
              <a:srgbClr val="333333">
                <a:alpha val="65000"/>
              </a:srgbClr>
            </a:outerShdw>
          </a:effectLst>
        </p:spPr>
      </p:pic>
      <p:sp>
        <p:nvSpPr>
          <p:cNvPr id="2" name="Rectángulo 1"/>
          <p:cNvSpPr/>
          <p:nvPr/>
        </p:nvSpPr>
        <p:spPr>
          <a:xfrm>
            <a:off x="2321778" y="4501567"/>
            <a:ext cx="8396221" cy="1677382"/>
          </a:xfrm>
          <a:prstGeom prst="rect">
            <a:avLst/>
          </a:prstGeom>
        </p:spPr>
        <p:txBody>
          <a:bodyPr wrap="square">
            <a:spAutoFit/>
          </a:bodyPr>
          <a:lstStyle/>
          <a:p>
            <a:pPr algn="just"/>
            <a:r>
              <a:rPr lang="es-MX" sz="2000" b="1" dirty="0">
                <a:solidFill>
                  <a:schemeClr val="bg2">
                    <a:lumMod val="50000"/>
                  </a:schemeClr>
                </a:solidFill>
                <a:effectLst>
                  <a:outerShdw blurRad="38100" dist="38100" dir="2700000" algn="tl">
                    <a:srgbClr val="000000">
                      <a:alpha val="43137"/>
                    </a:srgbClr>
                  </a:outerShdw>
                </a:effectLst>
              </a:rPr>
              <a:t>M</a:t>
            </a:r>
            <a:r>
              <a:rPr lang="es-MX" sz="2000" b="1" dirty="0" smtClean="0">
                <a:solidFill>
                  <a:schemeClr val="bg2">
                    <a:lumMod val="50000"/>
                  </a:schemeClr>
                </a:solidFill>
                <a:effectLst>
                  <a:outerShdw blurRad="38100" dist="38100" dir="2700000" algn="tl">
                    <a:srgbClr val="000000">
                      <a:alpha val="43137"/>
                    </a:srgbClr>
                  </a:outerShdw>
                </a:effectLst>
              </a:rPr>
              <a:t>irada: </a:t>
            </a:r>
            <a:r>
              <a:rPr lang="es-MX" sz="2000" b="1" dirty="0" smtClean="0">
                <a:effectLst>
                  <a:outerShdw blurRad="38100" dist="38100" dir="2700000" algn="tl">
                    <a:srgbClr val="000000">
                      <a:alpha val="43137"/>
                    </a:srgbClr>
                  </a:outerShdw>
                </a:effectLst>
              </a:rPr>
              <a:t>Evita </a:t>
            </a:r>
            <a:r>
              <a:rPr lang="es-MX" sz="2000" b="1" dirty="0">
                <a:effectLst>
                  <a:outerShdw blurRad="38100" dist="38100" dir="2700000" algn="tl">
                    <a:srgbClr val="000000">
                      <a:alpha val="43137"/>
                    </a:srgbClr>
                  </a:outerShdw>
                </a:effectLst>
              </a:rPr>
              <a:t>el contacto </a:t>
            </a:r>
            <a:r>
              <a:rPr lang="es-MX" sz="2000" b="1" dirty="0" smtClean="0">
                <a:effectLst>
                  <a:outerShdw blurRad="38100" dist="38100" dir="2700000" algn="tl">
                    <a:srgbClr val="000000">
                      <a:alpha val="43137"/>
                    </a:srgbClr>
                  </a:outerShdw>
                </a:effectLst>
              </a:rPr>
              <a:t>visual, </a:t>
            </a:r>
            <a:r>
              <a:rPr lang="es-MX" sz="2000" b="1" dirty="0">
                <a:effectLst>
                  <a:outerShdw blurRad="38100" dist="38100" dir="2700000" algn="tl">
                    <a:srgbClr val="000000">
                      <a:alpha val="43137"/>
                    </a:srgbClr>
                  </a:outerShdw>
                </a:effectLst>
              </a:rPr>
              <a:t>ojos caídos y llorosos</a:t>
            </a:r>
            <a:r>
              <a:rPr lang="es-MX" sz="2000" b="1" dirty="0" smtClean="0">
                <a:effectLst>
                  <a:outerShdw blurRad="38100" dist="38100" dir="2700000" algn="tl">
                    <a:srgbClr val="000000">
                      <a:alpha val="43137"/>
                    </a:srgbClr>
                  </a:outerShdw>
                </a:effectLst>
              </a:rPr>
              <a:t>.</a:t>
            </a:r>
          </a:p>
          <a:p>
            <a:pPr algn="just"/>
            <a:endParaRPr lang="es-MX" sz="1100" b="1" dirty="0">
              <a:solidFill>
                <a:schemeClr val="bg2">
                  <a:lumMod val="75000"/>
                </a:schemeClr>
              </a:solidFill>
              <a:effectLst>
                <a:outerShdw blurRad="38100" dist="38100" dir="2700000" algn="tl">
                  <a:srgbClr val="000000">
                    <a:alpha val="43137"/>
                  </a:srgbClr>
                </a:outerShdw>
              </a:effectLst>
            </a:endParaRPr>
          </a:p>
          <a:p>
            <a:pPr algn="just"/>
            <a:r>
              <a:rPr lang="es-MX" sz="2000" b="1" dirty="0">
                <a:solidFill>
                  <a:schemeClr val="bg2">
                    <a:lumMod val="50000"/>
                  </a:schemeClr>
                </a:solidFill>
                <a:effectLst>
                  <a:outerShdw blurRad="38100" dist="38100" dir="2700000" algn="tl">
                    <a:srgbClr val="000000">
                      <a:alpha val="43137"/>
                    </a:srgbClr>
                  </a:outerShdw>
                </a:effectLst>
              </a:rPr>
              <a:t>P</a:t>
            </a:r>
            <a:r>
              <a:rPr lang="es-MX" sz="2000" b="1" dirty="0" smtClean="0">
                <a:solidFill>
                  <a:schemeClr val="bg2">
                    <a:lumMod val="50000"/>
                  </a:schemeClr>
                </a:solidFill>
                <a:effectLst>
                  <a:outerShdw blurRad="38100" dist="38100" dir="2700000" algn="tl">
                    <a:srgbClr val="000000">
                      <a:alpha val="43137"/>
                    </a:srgbClr>
                  </a:outerShdw>
                </a:effectLst>
              </a:rPr>
              <a:t>ostura: </a:t>
            </a:r>
            <a:r>
              <a:rPr lang="es-MX" sz="2000" b="1" dirty="0" smtClean="0">
                <a:effectLst>
                  <a:outerShdw blurRad="38100" dist="38100" dir="2700000" algn="tl">
                    <a:srgbClr val="000000">
                      <a:alpha val="43137"/>
                    </a:srgbClr>
                  </a:outerShdw>
                </a:effectLst>
              </a:rPr>
              <a:t>Agachada</a:t>
            </a:r>
            <a:r>
              <a:rPr lang="es-MX" sz="2000" b="1" dirty="0">
                <a:effectLst>
                  <a:outerShdw blurRad="38100" dist="38100" dir="2700000" algn="tl">
                    <a:srgbClr val="000000">
                      <a:alpha val="43137"/>
                    </a:srgbClr>
                  </a:outerShdw>
                </a:effectLst>
              </a:rPr>
              <a:t>,</a:t>
            </a:r>
            <a:r>
              <a:rPr lang="es-MX" sz="2000" b="1" dirty="0" smtClean="0">
                <a:effectLst>
                  <a:outerShdw blurRad="38100" dist="38100" dir="2700000" algn="tl">
                    <a:srgbClr val="000000">
                      <a:alpha val="43137"/>
                    </a:srgbClr>
                  </a:outerShdw>
                </a:effectLst>
              </a:rPr>
              <a:t> </a:t>
            </a:r>
            <a:r>
              <a:rPr lang="es-MX" sz="2000" b="1" dirty="0">
                <a:effectLst>
                  <a:outerShdw blurRad="38100" dist="38100" dir="2700000" algn="tl">
                    <a:srgbClr val="000000">
                      <a:alpha val="43137"/>
                    </a:srgbClr>
                  </a:outerShdw>
                </a:effectLst>
              </a:rPr>
              <a:t>mueve la cabeza en forma afirmativa constantemente</a:t>
            </a:r>
            <a:r>
              <a:rPr lang="es-MX" sz="2000" b="1" dirty="0" smtClean="0">
                <a:effectLst>
                  <a:outerShdw blurRad="38100" dist="38100" dir="2700000" algn="tl">
                    <a:srgbClr val="000000">
                      <a:alpha val="43137"/>
                    </a:srgbClr>
                  </a:outerShdw>
                </a:effectLst>
              </a:rPr>
              <a:t>.</a:t>
            </a:r>
          </a:p>
          <a:p>
            <a:pPr algn="just"/>
            <a:endParaRPr lang="es-MX" sz="1100" b="1" dirty="0">
              <a:solidFill>
                <a:schemeClr val="bg2">
                  <a:lumMod val="75000"/>
                </a:schemeClr>
              </a:solidFill>
              <a:effectLst>
                <a:outerShdw blurRad="38100" dist="38100" dir="2700000" algn="tl">
                  <a:srgbClr val="000000">
                    <a:alpha val="43137"/>
                  </a:srgbClr>
                </a:outerShdw>
              </a:effectLst>
            </a:endParaRPr>
          </a:p>
          <a:p>
            <a:pPr algn="just"/>
            <a:r>
              <a:rPr lang="es-MX" sz="2000" b="1" dirty="0">
                <a:solidFill>
                  <a:schemeClr val="bg2">
                    <a:lumMod val="50000"/>
                  </a:schemeClr>
                </a:solidFill>
                <a:effectLst>
                  <a:outerShdw blurRad="38100" dist="38100" dir="2700000" algn="tl">
                    <a:srgbClr val="000000">
                      <a:alpha val="43137"/>
                    </a:srgbClr>
                  </a:outerShdw>
                </a:effectLst>
              </a:rPr>
              <a:t>M</a:t>
            </a:r>
            <a:r>
              <a:rPr lang="es-MX" sz="2000" b="1" dirty="0" smtClean="0">
                <a:solidFill>
                  <a:schemeClr val="bg2">
                    <a:lumMod val="50000"/>
                  </a:schemeClr>
                </a:solidFill>
                <a:effectLst>
                  <a:outerShdw blurRad="38100" dist="38100" dir="2700000" algn="tl">
                    <a:srgbClr val="000000">
                      <a:alpha val="43137"/>
                    </a:srgbClr>
                  </a:outerShdw>
                </a:effectLst>
              </a:rPr>
              <a:t>anos: </a:t>
            </a:r>
            <a:r>
              <a:rPr lang="es-MX" sz="2000" b="1" dirty="0" smtClean="0">
                <a:effectLst>
                  <a:outerShdw blurRad="38100" dist="38100" dir="2700000" algn="tl">
                    <a:srgbClr val="000000">
                      <a:alpha val="43137"/>
                    </a:srgbClr>
                  </a:outerShdw>
                </a:effectLst>
              </a:rPr>
              <a:t>Temblorosas </a:t>
            </a:r>
            <a:r>
              <a:rPr lang="es-MX" sz="2000" b="1" dirty="0">
                <a:effectLst>
                  <a:outerShdw blurRad="38100" dist="38100" dir="2700000" algn="tl">
                    <a:srgbClr val="000000">
                      <a:alpha val="43137"/>
                    </a:srgbClr>
                  </a:outerShdw>
                </a:effectLst>
              </a:rPr>
              <a:t>y sudorosas.</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399" y="3529618"/>
            <a:ext cx="1218699" cy="16218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Imagen 2"/>
          <p:cNvPicPr>
            <a:picLocks noChangeAspect="1"/>
          </p:cNvPicPr>
          <p:nvPr/>
        </p:nvPicPr>
        <p:blipFill>
          <a:blip r:embed="rId4"/>
          <a:stretch>
            <a:fillRect/>
          </a:stretch>
        </p:blipFill>
        <p:spPr>
          <a:xfrm>
            <a:off x="8934994" y="2520775"/>
            <a:ext cx="1905954" cy="11813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6137850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barn(inVertical)">
                                      <p:cBhvr>
                                        <p:cTn id="11" dur="500"/>
                                        <p:tgtEl>
                                          <p:spTgt spid="4">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 calcmode="lin" valueType="num">
                                      <p:cBhvr>
                                        <p:cTn id="16"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17"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18" dur="500"/>
                                        <p:tgtEl>
                                          <p:spTgt spid="4">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animEffect transition="in" filter="barn(inVertical)">
                                      <p:cBhvr>
                                        <p:cTn id="27" dur="500"/>
                                        <p:tgtEl>
                                          <p:spTgt spid="2">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1000"/>
                                        <p:tgtEl>
                                          <p:spTgt spid="2">
                                            <p:txEl>
                                              <p:pRg st="4" end="4"/>
                                            </p:txEl>
                                          </p:spTgt>
                                        </p:tgtEl>
                                      </p:cBhvr>
                                    </p:animEffect>
                                    <p:anim calcmode="lin" valueType="num">
                                      <p:cBhvr>
                                        <p:cTn id="33"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09568" y="210036"/>
            <a:ext cx="8534400" cy="1204167"/>
          </a:xfrm>
        </p:spPr>
        <p:txBody>
          <a:bodyPr/>
          <a:lstStyle/>
          <a:p>
            <a:pPr algn="ctr"/>
            <a:r>
              <a:rPr lang="es-MX" b="1" dirty="0" smtClean="0">
                <a:solidFill>
                  <a:schemeClr val="bg2">
                    <a:lumMod val="50000"/>
                  </a:schemeClr>
                </a:solidFill>
                <a:effectLst>
                  <a:outerShdw blurRad="38100" dist="38100" dir="2700000" algn="tl">
                    <a:srgbClr val="000000">
                      <a:alpha val="43137"/>
                    </a:srgbClr>
                  </a:outerShdw>
                </a:effectLst>
              </a:rPr>
              <a:t>Comunicación agresiva </a:t>
            </a:r>
            <a:endParaRPr lang="es-MX" b="1" dirty="0">
              <a:solidFill>
                <a:schemeClr val="bg2">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134189" y="1613263"/>
            <a:ext cx="8012810" cy="4513218"/>
          </a:xfrm>
        </p:spPr>
        <p:txBody>
          <a:bodyPr>
            <a:normAutofit/>
          </a:bodyPr>
          <a:lstStyle/>
          <a:p>
            <a:pPr marL="0" indent="0" algn="ctr">
              <a:buNone/>
            </a:pPr>
            <a:r>
              <a:rPr lang="es-MX" sz="2400" dirty="0" smtClean="0">
                <a:effectLst>
                  <a:outerShdw blurRad="38100" dist="38100" dir="2700000" algn="tl">
                    <a:srgbClr val="000000">
                      <a:alpha val="43137"/>
                    </a:srgbClr>
                  </a:outerShdw>
                </a:effectLst>
              </a:rPr>
              <a:t>Es la expresión de pensamientos, sentimientos y creencias de forma hostil y dominante, </a:t>
            </a:r>
          </a:p>
          <a:p>
            <a:pPr marL="0" indent="0" algn="ctr">
              <a:buNone/>
            </a:pPr>
            <a:r>
              <a:rPr lang="es-MX" sz="2400" dirty="0" smtClean="0">
                <a:effectLst>
                  <a:outerShdw blurRad="38100" dist="38100" dir="2700000" algn="tl">
                    <a:srgbClr val="000000">
                      <a:alpha val="43137"/>
                    </a:srgbClr>
                  </a:outerShdw>
                </a:effectLst>
              </a:rPr>
              <a:t>violando los derechos de los demás.</a:t>
            </a:r>
          </a:p>
          <a:p>
            <a:pPr marL="0" indent="0" algn="ctr">
              <a:buNone/>
            </a:pPr>
            <a:endParaRPr lang="es-MX" sz="2400" dirty="0" smtClean="0">
              <a:effectLst>
                <a:outerShdw blurRad="38100" dist="38100" dir="2700000" algn="tl">
                  <a:srgbClr val="000000">
                    <a:alpha val="43137"/>
                  </a:srgbClr>
                </a:outerShdw>
              </a:effectLst>
            </a:endParaRPr>
          </a:p>
          <a:p>
            <a:pPr marL="0" indent="0" algn="ctr">
              <a:buNone/>
            </a:pPr>
            <a:r>
              <a:rPr lang="es-MX" sz="2400" b="1" dirty="0" smtClean="0">
                <a:effectLst>
                  <a:outerShdw blurRad="38100" dist="38100" dir="2700000" algn="tl">
                    <a:srgbClr val="000000">
                      <a:alpha val="43137"/>
                    </a:srgbClr>
                  </a:outerShdw>
                </a:effectLst>
              </a:rPr>
              <a:t>Efectos en la autoestima:</a:t>
            </a:r>
          </a:p>
          <a:p>
            <a:pPr marL="0" indent="0" algn="ctr">
              <a:buNone/>
            </a:pPr>
            <a:r>
              <a:rPr lang="es-MX" sz="2200" b="1" dirty="0" smtClean="0">
                <a:solidFill>
                  <a:schemeClr val="tx1"/>
                </a:solidFill>
                <a:effectLst>
                  <a:outerShdw blurRad="38100" dist="38100" dir="2700000" algn="tl">
                    <a:srgbClr val="000000">
                      <a:alpha val="43137"/>
                    </a:srgbClr>
                  </a:outerShdw>
                </a:effectLst>
              </a:rPr>
              <a:t>Me siento superior a otros</a:t>
            </a:r>
          </a:p>
          <a:p>
            <a:pPr marL="0" indent="0" algn="ctr">
              <a:buNone/>
            </a:pPr>
            <a:r>
              <a:rPr lang="es-MX" sz="2200" b="1" dirty="0" smtClean="0">
                <a:solidFill>
                  <a:schemeClr val="tx1"/>
                </a:solidFill>
                <a:effectLst>
                  <a:outerShdw blurRad="38100" dist="38100" dir="2700000" algn="tl">
                    <a:srgbClr val="000000">
                      <a:alpha val="43137"/>
                    </a:srgbClr>
                  </a:outerShdw>
                </a:effectLst>
              </a:rPr>
              <a:t>Impongo mis derechos</a:t>
            </a:r>
          </a:p>
          <a:p>
            <a:pPr marL="0" indent="0" algn="ctr">
              <a:buNone/>
            </a:pPr>
            <a:endParaRPr lang="es-MX" sz="2400" dirty="0" smtClean="0">
              <a:effectLst>
                <a:outerShdw blurRad="38100" dist="38100" dir="2700000" algn="tl">
                  <a:srgbClr val="000000">
                    <a:alpha val="43137"/>
                  </a:srgbClr>
                </a:outerShdw>
              </a:effectLst>
            </a:endParaRPr>
          </a:p>
          <a:p>
            <a:pPr marL="0" indent="0" algn="ctr">
              <a:buNone/>
            </a:pPr>
            <a:r>
              <a:rPr lang="es-MX" sz="2400" b="1" dirty="0" smtClean="0">
                <a:effectLst>
                  <a:outerShdw blurRad="38100" dist="38100" dir="2700000" algn="tl">
                    <a:srgbClr val="000000">
                      <a:alpha val="43137"/>
                    </a:srgbClr>
                  </a:outerShdw>
                </a:effectLst>
              </a:rPr>
              <a:t>Genera: </a:t>
            </a:r>
            <a:r>
              <a:rPr lang="es-MX" sz="2400" dirty="0">
                <a:solidFill>
                  <a:schemeClr val="tx1"/>
                </a:solidFill>
                <a:effectLst>
                  <a:outerShdw blurRad="38100" dist="38100" dir="2700000" algn="tl">
                    <a:srgbClr val="000000">
                      <a:alpha val="43137"/>
                    </a:srgbClr>
                  </a:outerShdw>
                </a:effectLst>
              </a:rPr>
              <a:t>C</a:t>
            </a:r>
            <a:r>
              <a:rPr lang="es-MX" sz="2400" dirty="0" smtClean="0">
                <a:solidFill>
                  <a:schemeClr val="tx1"/>
                </a:solidFill>
                <a:effectLst>
                  <a:outerShdw blurRad="38100" dist="38100" dir="2700000" algn="tl">
                    <a:srgbClr val="000000">
                      <a:alpha val="43137"/>
                    </a:srgbClr>
                  </a:outerShdw>
                </a:effectLst>
              </a:rPr>
              <a:t>ulpabilidad, violencia y relaciones pobres</a:t>
            </a:r>
            <a:r>
              <a:rPr lang="es-MX" sz="2400" dirty="0" smtClean="0">
                <a:effectLst>
                  <a:outerShdw blurRad="38100" dist="38100" dir="2700000" algn="tl">
                    <a:srgbClr val="000000">
                      <a:alpha val="43137"/>
                    </a:srgbClr>
                  </a:outerShdw>
                </a:effectLst>
              </a:rPr>
              <a:t>.</a:t>
            </a:r>
            <a:endParaRPr lang="es-MX" sz="2400" dirty="0">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82130">
            <a:off x="9405638" y="3451613"/>
            <a:ext cx="1876660" cy="140038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Imagen 3"/>
          <p:cNvPicPr>
            <a:picLocks noChangeAspect="1"/>
          </p:cNvPicPr>
          <p:nvPr/>
        </p:nvPicPr>
        <p:blipFill>
          <a:blip r:embed="rId3"/>
          <a:stretch>
            <a:fillRect/>
          </a:stretch>
        </p:blipFill>
        <p:spPr>
          <a:xfrm rot="20181003">
            <a:off x="1035915" y="3451851"/>
            <a:ext cx="2011369" cy="139991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96344219"/>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p:cTn id="2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p:cTn id="29"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1" dur="5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 calcmode="lin" valueType="num">
                                      <p:cBhvr additive="base">
                                        <p:cTn id="3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65514" y="4435097"/>
            <a:ext cx="9248502" cy="2000509"/>
          </a:xfrm>
        </p:spPr>
        <p:txBody>
          <a:bodyPr>
            <a:normAutofit/>
          </a:bodyPr>
          <a:lstStyle/>
          <a:p>
            <a:pPr marL="0" indent="0">
              <a:buNone/>
            </a:pPr>
            <a:r>
              <a:rPr lang="es-MX" b="1" dirty="0" smtClean="0">
                <a:effectLst>
                  <a:outerShdw blurRad="38100" dist="38100" dir="2700000" algn="tl">
                    <a:srgbClr val="000000">
                      <a:alpha val="43137"/>
                    </a:srgbClr>
                  </a:outerShdw>
                </a:effectLst>
              </a:rPr>
              <a:t>Voz: </a:t>
            </a:r>
            <a:r>
              <a:rPr lang="es-MX" dirty="0" smtClean="0">
                <a:solidFill>
                  <a:schemeClr val="tx1">
                    <a:lumMod val="95000"/>
                  </a:schemeClr>
                </a:solidFill>
                <a:effectLst>
                  <a:outerShdw blurRad="38100" dist="38100" dir="2700000" algn="tl">
                    <a:srgbClr val="000000">
                      <a:alpha val="43137"/>
                    </a:srgbClr>
                  </a:outerShdw>
                </a:effectLst>
              </a:rPr>
              <a:t>Fuerte, con frecuencia grita, voz fría y autoritaria</a:t>
            </a:r>
          </a:p>
          <a:p>
            <a:pPr marL="0" indent="0">
              <a:buNone/>
            </a:pPr>
            <a:r>
              <a:rPr lang="es-MX" b="1" dirty="0" smtClean="0">
                <a:effectLst>
                  <a:outerShdw blurRad="38100" dist="38100" dir="2700000" algn="tl">
                    <a:srgbClr val="000000">
                      <a:alpha val="43137"/>
                    </a:srgbClr>
                  </a:outerShdw>
                </a:effectLst>
              </a:rPr>
              <a:t>Postura:</a:t>
            </a:r>
            <a:r>
              <a:rPr lang="es-MX" dirty="0" smtClean="0">
                <a:effectLst>
                  <a:outerShdw blurRad="38100" dist="38100" dir="2700000" algn="tl">
                    <a:srgbClr val="000000">
                      <a:alpha val="43137"/>
                    </a:srgbClr>
                  </a:outerShdw>
                </a:effectLst>
              </a:rPr>
              <a:t> </a:t>
            </a:r>
            <a:r>
              <a:rPr lang="es-MX" dirty="0" smtClean="0">
                <a:solidFill>
                  <a:schemeClr val="tx1"/>
                </a:solidFill>
                <a:effectLst>
                  <a:outerShdw blurRad="38100" dist="38100" dir="2700000" algn="tl">
                    <a:srgbClr val="000000">
                      <a:alpha val="43137"/>
                    </a:srgbClr>
                  </a:outerShdw>
                </a:effectLst>
              </a:rPr>
              <a:t>Rígida, desafiante y soberbia </a:t>
            </a:r>
          </a:p>
          <a:p>
            <a:pPr marL="0" indent="0">
              <a:buNone/>
            </a:pPr>
            <a:r>
              <a:rPr lang="es-MX" b="1" dirty="0" smtClean="0">
                <a:effectLst>
                  <a:outerShdw blurRad="38100" dist="38100" dir="2700000" algn="tl">
                    <a:srgbClr val="000000">
                      <a:alpha val="43137"/>
                    </a:srgbClr>
                  </a:outerShdw>
                </a:effectLst>
              </a:rPr>
              <a:t>Mirada:</a:t>
            </a:r>
            <a:r>
              <a:rPr lang="es-MX" dirty="0" smtClean="0">
                <a:effectLst>
                  <a:outerShdw blurRad="38100" dist="38100" dir="2700000" algn="tl">
                    <a:srgbClr val="000000">
                      <a:alpha val="43137"/>
                    </a:srgbClr>
                  </a:outerShdw>
                </a:effectLst>
              </a:rPr>
              <a:t> </a:t>
            </a:r>
            <a:r>
              <a:rPr lang="es-MX" dirty="0" smtClean="0">
                <a:solidFill>
                  <a:schemeClr val="tx1"/>
                </a:solidFill>
                <a:effectLst>
                  <a:outerShdw blurRad="38100" dist="38100" dir="2700000" algn="tl">
                    <a:srgbClr val="000000">
                      <a:alpha val="43137"/>
                    </a:srgbClr>
                  </a:outerShdw>
                </a:effectLst>
              </a:rPr>
              <a:t>Sin </a:t>
            </a:r>
            <a:r>
              <a:rPr lang="es-MX" dirty="0">
                <a:solidFill>
                  <a:schemeClr val="tx1"/>
                </a:solidFill>
                <a:effectLst>
                  <a:outerShdw blurRad="38100" dist="38100" dir="2700000" algn="tl">
                    <a:srgbClr val="000000">
                      <a:alpha val="43137"/>
                    </a:srgbClr>
                  </a:outerShdw>
                </a:effectLst>
              </a:rPr>
              <a:t>expresión, fija, penetrante y </a:t>
            </a:r>
            <a:r>
              <a:rPr lang="es-MX" dirty="0" smtClean="0">
                <a:solidFill>
                  <a:schemeClr val="tx1"/>
                </a:solidFill>
                <a:effectLst>
                  <a:outerShdw blurRad="38100" dist="38100" dir="2700000" algn="tl">
                    <a:srgbClr val="000000">
                      <a:alpha val="43137"/>
                    </a:srgbClr>
                  </a:outerShdw>
                </a:effectLst>
              </a:rPr>
              <a:t>orgullosa</a:t>
            </a:r>
          </a:p>
          <a:p>
            <a:pPr marL="0" indent="0">
              <a:buNone/>
            </a:pPr>
            <a:r>
              <a:rPr lang="es-MX" b="1" dirty="0" smtClean="0">
                <a:effectLst>
                  <a:outerShdw blurRad="38100" dist="38100" dir="2700000" algn="tl">
                    <a:srgbClr val="000000">
                      <a:alpha val="43137"/>
                    </a:srgbClr>
                  </a:outerShdw>
                </a:effectLst>
              </a:rPr>
              <a:t>Manos:</a:t>
            </a:r>
            <a:r>
              <a:rPr lang="es-MX" dirty="0" smtClean="0">
                <a:effectLst>
                  <a:outerShdw blurRad="38100" dist="38100" dir="2700000" algn="tl">
                    <a:srgbClr val="000000">
                      <a:alpha val="43137"/>
                    </a:srgbClr>
                  </a:outerShdw>
                </a:effectLst>
              </a:rPr>
              <a:t> </a:t>
            </a:r>
            <a:r>
              <a:rPr lang="es-MX" dirty="0" smtClean="0">
                <a:solidFill>
                  <a:schemeClr val="tx1"/>
                </a:solidFill>
                <a:effectLst>
                  <a:outerShdw blurRad="38100" dist="38100" dir="2700000" algn="tl">
                    <a:srgbClr val="000000">
                      <a:alpha val="43137"/>
                    </a:srgbClr>
                  </a:outerShdw>
                </a:effectLst>
              </a:rPr>
              <a:t>Usa el dedo acusatorio, movimientos rechazantes o aprobatorios</a:t>
            </a:r>
            <a:endParaRPr lang="es-MX" dirty="0">
              <a:solidFill>
                <a:schemeClr val="tx1"/>
              </a:solidFill>
              <a:effectLst>
                <a:outerShdw blurRad="38100" dist="38100" dir="2700000" algn="tl">
                  <a:srgbClr val="000000">
                    <a:alpha val="43137"/>
                  </a:srgbClr>
                </a:outerShdw>
              </a:effectLst>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3315" y="2467213"/>
            <a:ext cx="1911953" cy="1548413"/>
          </a:xfrm>
          <a:prstGeom prst="rect">
            <a:avLst/>
          </a:prstGeom>
        </p:spPr>
      </p:pic>
      <p:sp>
        <p:nvSpPr>
          <p:cNvPr id="4" name="Título 7"/>
          <p:cNvSpPr>
            <a:spLocks noGrp="1"/>
          </p:cNvSpPr>
          <p:nvPr>
            <p:ph type="title"/>
          </p:nvPr>
        </p:nvSpPr>
        <p:spPr>
          <a:xfrm>
            <a:off x="3881311" y="402437"/>
            <a:ext cx="4375962" cy="1102119"/>
          </a:xfrm>
        </p:spPr>
        <p:txBody>
          <a:bodyPr>
            <a:normAutofit/>
          </a:bodyPr>
          <a:lstStyle/>
          <a:p>
            <a:pPr algn="ctr"/>
            <a:r>
              <a:rPr lang="es-MX" sz="3200" cap="none" dirty="0" smtClean="0">
                <a:ln w="0"/>
                <a:solidFill>
                  <a:schemeClr val="accent1"/>
                </a:solidFill>
                <a:effectLst>
                  <a:outerShdw blurRad="38100" dist="25400" dir="5400000" algn="ctr" rotWithShape="0">
                    <a:srgbClr val="6E747A">
                      <a:alpha val="43000"/>
                    </a:srgbClr>
                  </a:outerShdw>
                </a:effectLst>
              </a:rPr>
              <a:t>CARACTERÍSTICAS</a:t>
            </a:r>
            <a:endParaRPr lang="es-MX" sz="3200" cap="none" dirty="0">
              <a:ln w="0"/>
              <a:solidFill>
                <a:schemeClr val="accent1"/>
              </a:solidFill>
              <a:effectLst>
                <a:outerShdw blurRad="38100" dist="25400" dir="5400000" algn="ctr" rotWithShape="0">
                  <a:srgbClr val="6E747A">
                    <a:alpha val="43000"/>
                  </a:srgbClr>
                </a:outerShdw>
              </a:effectLst>
            </a:endParaRPr>
          </a:p>
        </p:txBody>
      </p:sp>
      <p:sp>
        <p:nvSpPr>
          <p:cNvPr id="6" name="Rectángulo redondeado 5"/>
          <p:cNvSpPr/>
          <p:nvPr/>
        </p:nvSpPr>
        <p:spPr>
          <a:xfrm rot="20327006">
            <a:off x="403222" y="777622"/>
            <a:ext cx="3912438" cy="2961173"/>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000" dirty="0" smtClean="0"/>
              <a:t>Se saca provecho de otros para conseguir sus metas.</a:t>
            </a:r>
          </a:p>
          <a:p>
            <a:pPr algn="ctr"/>
            <a:endParaRPr lang="es-MX" sz="1200" dirty="0" smtClean="0"/>
          </a:p>
          <a:p>
            <a:pPr algn="ctr"/>
            <a:r>
              <a:rPr lang="es-MX" sz="2000" dirty="0" smtClean="0"/>
              <a:t>Expresivo y </a:t>
            </a:r>
            <a:r>
              <a:rPr lang="es-MX" sz="2000" dirty="0" err="1" smtClean="0"/>
              <a:t>autoestimulante</a:t>
            </a:r>
            <a:r>
              <a:rPr lang="es-MX" sz="2000" dirty="0" smtClean="0"/>
              <a:t> a expensas de los demás.</a:t>
            </a:r>
          </a:p>
          <a:p>
            <a:pPr algn="ctr"/>
            <a:endParaRPr lang="es-MX" sz="1100" dirty="0" smtClean="0"/>
          </a:p>
          <a:p>
            <a:pPr algn="ctr"/>
            <a:r>
              <a:rPr lang="es-MX" sz="2000" dirty="0" smtClean="0"/>
              <a:t>Condescendiente y sarcástico.</a:t>
            </a:r>
            <a:endParaRPr lang="es-MX" sz="2000" dirty="0"/>
          </a:p>
        </p:txBody>
      </p:sp>
      <p:sp>
        <p:nvSpPr>
          <p:cNvPr id="7" name="Rectángulo redondeado 6"/>
          <p:cNvSpPr/>
          <p:nvPr/>
        </p:nvSpPr>
        <p:spPr>
          <a:xfrm rot="1066107">
            <a:off x="7664028" y="1156874"/>
            <a:ext cx="4192204" cy="2855815"/>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b="1" dirty="0" smtClean="0"/>
              <a:t>CONDUCTA NO VERBAL</a:t>
            </a:r>
          </a:p>
          <a:p>
            <a:pPr algn="ctr"/>
            <a:endParaRPr lang="es-MX" dirty="0" smtClean="0"/>
          </a:p>
          <a:p>
            <a:pPr algn="ctr"/>
            <a:r>
              <a:rPr lang="es-MX" dirty="0" smtClean="0"/>
              <a:t>Contacto visual airado</a:t>
            </a:r>
          </a:p>
          <a:p>
            <a:pPr algn="ctr"/>
            <a:endParaRPr lang="es-MX" sz="1050" dirty="0" smtClean="0"/>
          </a:p>
          <a:p>
            <a:pPr algn="ctr"/>
            <a:r>
              <a:rPr lang="es-MX" dirty="0" smtClean="0"/>
              <a:t>Se mueve o se inclina demasiado cerca</a:t>
            </a:r>
          </a:p>
          <a:p>
            <a:pPr algn="ctr"/>
            <a:endParaRPr lang="es-MX" sz="1050" dirty="0" smtClean="0"/>
          </a:p>
          <a:p>
            <a:pPr algn="ctr"/>
            <a:r>
              <a:rPr lang="es-MX" dirty="0" smtClean="0"/>
              <a:t>Ademanes amenazadores</a:t>
            </a:r>
          </a:p>
          <a:p>
            <a:pPr algn="ctr"/>
            <a:endParaRPr lang="es-MX" sz="1050" dirty="0"/>
          </a:p>
          <a:p>
            <a:pPr algn="ctr"/>
            <a:r>
              <a:rPr lang="es-MX" dirty="0" smtClean="0"/>
              <a:t>Voz muy alta e interrupciones frecuentes</a:t>
            </a:r>
            <a:endParaRPr lang="es-MX" dirty="0"/>
          </a:p>
        </p:txBody>
      </p:sp>
    </p:spTree>
    <p:extLst>
      <p:ext uri="{BB962C8B-B14F-4D97-AF65-F5344CB8AC3E}">
        <p14:creationId xmlns:p14="http://schemas.microsoft.com/office/powerpoint/2010/main" val="359419624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arn(inVertical)">
                                      <p:cBhvr>
                                        <p:cTn id="17" dur="500"/>
                                        <p:tgtEl>
                                          <p:spTgt spid="3">
                                            <p:txEl>
                                              <p:pRg st="0" end="0"/>
                                            </p:txEl>
                                          </p:spTgt>
                                        </p:tgtEl>
                                      </p:cBhvr>
                                    </p:animEffect>
                                  </p:childTnLst>
                                </p:cTn>
                              </p:par>
                              <p:par>
                                <p:cTn id="18" presetID="16" presetClass="entr" presetSubtype="21"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barn(inVertical)">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oble onda 3"/>
          <p:cNvSpPr/>
          <p:nvPr/>
        </p:nvSpPr>
        <p:spPr>
          <a:xfrm rot="19931406">
            <a:off x="126252" y="1456551"/>
            <a:ext cx="5628260" cy="1169756"/>
          </a:xfrm>
          <a:prstGeom prst="doubleWave">
            <a:avLst/>
          </a:prstGeom>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smtClean="0">
                <a:latin typeface="Snap ITC" panose="04040A07060A02020202" pitchFamily="82" charset="0"/>
              </a:rPr>
              <a:t>Comunicación agresiva</a:t>
            </a:r>
            <a:endParaRPr lang="es-MX" sz="3200" dirty="0"/>
          </a:p>
        </p:txBody>
      </p:sp>
      <p:sp>
        <p:nvSpPr>
          <p:cNvPr id="5" name="Bisel 4"/>
          <p:cNvSpPr/>
          <p:nvPr/>
        </p:nvSpPr>
        <p:spPr>
          <a:xfrm>
            <a:off x="6276307" y="767799"/>
            <a:ext cx="5251961" cy="1894115"/>
          </a:xfrm>
          <a:prstGeom prst="bevel">
            <a:avLst/>
          </a:prstGeom>
          <a:solidFill>
            <a:schemeClr val="bg2">
              <a:lumMod val="60000"/>
              <a:lumOff val="4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solidFill>
                  <a:schemeClr val="tx1"/>
                </a:solidFill>
                <a:latin typeface="Lucida Calligraphy" panose="03010101010101010101" pitchFamily="66" charset="0"/>
              </a:rPr>
              <a:t>Esta comunicación </a:t>
            </a:r>
            <a:r>
              <a:rPr lang="es-MX" sz="2400" b="1" dirty="0">
                <a:solidFill>
                  <a:schemeClr val="tx1"/>
                </a:solidFill>
                <a:latin typeface="Lucida Calligraphy" panose="03010101010101010101" pitchFamily="66" charset="0"/>
              </a:rPr>
              <a:t>implica siempre la manipulación. </a:t>
            </a:r>
          </a:p>
        </p:txBody>
      </p:sp>
      <p:sp>
        <p:nvSpPr>
          <p:cNvPr id="6" name="Almacenamiento de acceso secuencial 5"/>
          <p:cNvSpPr/>
          <p:nvPr/>
        </p:nvSpPr>
        <p:spPr>
          <a:xfrm rot="20946948">
            <a:off x="663655" y="3293663"/>
            <a:ext cx="6995819" cy="3195654"/>
          </a:xfrm>
          <a:prstGeom prst="flowChartMagneticTap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400" b="1" dirty="0" smtClean="0">
                <a:solidFill>
                  <a:schemeClr val="tx1"/>
                </a:solidFill>
                <a:latin typeface="Lucida Calligraphy" panose="03010101010101010101" pitchFamily="66" charset="0"/>
              </a:rPr>
              <a:t>Se puede hacer que la gente haga lo que deseamos induciendo culpabilidad </a:t>
            </a:r>
            <a:endParaRPr lang="es-MX" sz="2400" b="1" dirty="0">
              <a:solidFill>
                <a:schemeClr val="tx1"/>
              </a:solidFill>
              <a:latin typeface="Lucida Calligraphy" panose="03010101010101010101" pitchFamily="66" charset="0"/>
            </a:endParaRPr>
          </a:p>
          <a:p>
            <a:pPr algn="ctr"/>
            <a:r>
              <a:rPr lang="es-MX" sz="2400" b="1" dirty="0" smtClean="0">
                <a:solidFill>
                  <a:schemeClr val="tx1"/>
                </a:solidFill>
                <a:latin typeface="Lucida Calligraphy" panose="03010101010101010101" pitchFamily="66" charset="0"/>
              </a:rPr>
              <a:t> o usando las táctica de la intimidación y del control.</a:t>
            </a:r>
            <a:endParaRPr lang="es-MX" sz="2400" b="1" dirty="0">
              <a:solidFill>
                <a:schemeClr val="tx1"/>
              </a:solidFill>
              <a:latin typeface="Lucida Calligraphy" panose="03010101010101010101" pitchFamily="66" charset="0"/>
            </a:endParaRPr>
          </a:p>
        </p:txBody>
      </p:sp>
      <p:pic>
        <p:nvPicPr>
          <p:cNvPr id="8196" name="Picture 4" descr="Resultado de imagen para comunic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035508">
            <a:off x="8321248" y="3658593"/>
            <a:ext cx="2492733" cy="149564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156804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97693" y="4439234"/>
            <a:ext cx="10776857" cy="1815882"/>
          </a:xfrm>
          <a:prstGeom prst="rect">
            <a:avLst/>
          </a:prstGeom>
        </p:spPr>
        <p:txBody>
          <a:bodyPr wrap="square">
            <a:spAutoFit/>
          </a:bodyPr>
          <a:lstStyle/>
          <a:p>
            <a:pPr algn="ctr"/>
            <a:r>
              <a:rPr lang="es-MX" sz="2800" b="1" dirty="0" smtClean="0">
                <a:effectLst>
                  <a:outerShdw blurRad="38100" dist="38100" dir="2700000" algn="tl">
                    <a:srgbClr val="000000">
                      <a:alpha val="43137"/>
                    </a:srgbClr>
                  </a:outerShdw>
                </a:effectLst>
                <a:latin typeface="AR ESSENCE" pitchFamily="2" charset="0"/>
              </a:rPr>
              <a:t>Aquella </a:t>
            </a:r>
            <a:r>
              <a:rPr lang="es-MX" sz="2800" b="1" dirty="0">
                <a:effectLst>
                  <a:outerShdw blurRad="38100" dist="38100" dir="2700000" algn="tl">
                    <a:srgbClr val="000000">
                      <a:alpha val="43137"/>
                    </a:srgbClr>
                  </a:outerShdw>
                </a:effectLst>
                <a:latin typeface="AR ESSENCE" pitchFamily="2" charset="0"/>
              </a:rPr>
              <a:t>que permite transmitir nuestras necesidades o deseos de forma madura y racional </a:t>
            </a:r>
            <a:endParaRPr lang="es-MX" sz="2800" b="1" dirty="0" smtClean="0">
              <a:effectLst>
                <a:outerShdw blurRad="38100" dist="38100" dir="2700000" algn="tl">
                  <a:srgbClr val="000000">
                    <a:alpha val="43137"/>
                  </a:srgbClr>
                </a:outerShdw>
              </a:effectLst>
              <a:latin typeface="AR ESSENCE" pitchFamily="2" charset="0"/>
            </a:endParaRPr>
          </a:p>
          <a:p>
            <a:pPr algn="ctr"/>
            <a:r>
              <a:rPr lang="es-MX" sz="2800" b="1" dirty="0" smtClean="0">
                <a:effectLst>
                  <a:outerShdw blurRad="38100" dist="38100" dir="2700000" algn="tl">
                    <a:srgbClr val="000000">
                      <a:alpha val="43137"/>
                    </a:srgbClr>
                  </a:outerShdw>
                </a:effectLst>
                <a:latin typeface="AR ESSENCE" pitchFamily="2" charset="0"/>
              </a:rPr>
              <a:t>sin </a:t>
            </a:r>
            <a:r>
              <a:rPr lang="es-MX" sz="2800" b="1" dirty="0">
                <a:effectLst>
                  <a:outerShdw blurRad="38100" dist="38100" dir="2700000" algn="tl">
                    <a:srgbClr val="000000">
                      <a:alpha val="43137"/>
                    </a:srgbClr>
                  </a:outerShdw>
                </a:effectLst>
                <a:latin typeface="AR ESSENCE" pitchFamily="2" charset="0"/>
              </a:rPr>
              <a:t>provocar el rechazo o malestar de la otra persona </a:t>
            </a:r>
            <a:endParaRPr lang="es-MX" sz="2800" b="1" dirty="0" smtClean="0">
              <a:effectLst>
                <a:outerShdw blurRad="38100" dist="38100" dir="2700000" algn="tl">
                  <a:srgbClr val="000000">
                    <a:alpha val="43137"/>
                  </a:srgbClr>
                </a:outerShdw>
              </a:effectLst>
              <a:latin typeface="AR ESSENCE" pitchFamily="2" charset="0"/>
            </a:endParaRPr>
          </a:p>
          <a:p>
            <a:pPr algn="ctr"/>
            <a:r>
              <a:rPr lang="es-MX" sz="2800" b="1" dirty="0" smtClean="0">
                <a:effectLst>
                  <a:outerShdw blurRad="38100" dist="38100" dir="2700000" algn="tl">
                    <a:srgbClr val="000000">
                      <a:alpha val="43137"/>
                    </a:srgbClr>
                  </a:outerShdw>
                </a:effectLst>
                <a:latin typeface="AR ESSENCE" pitchFamily="2" charset="0"/>
              </a:rPr>
              <a:t>con </a:t>
            </a:r>
            <a:r>
              <a:rPr lang="es-MX" sz="2800" b="1" dirty="0">
                <a:effectLst>
                  <a:outerShdw blurRad="38100" dist="38100" dir="2700000" algn="tl">
                    <a:srgbClr val="000000">
                      <a:alpha val="43137"/>
                    </a:srgbClr>
                  </a:outerShdw>
                </a:effectLst>
                <a:latin typeface="AR ESSENCE" pitchFamily="2" charset="0"/>
              </a:rPr>
              <a:t>la cual nos comunicamos</a:t>
            </a:r>
            <a:r>
              <a:rPr lang="es-MX" sz="2800" dirty="0">
                <a:latin typeface="AR ESSENCE" pitchFamily="2" charset="0"/>
              </a:rPr>
              <a:t>.</a:t>
            </a:r>
            <a:endParaRPr lang="es-MX"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5657" y="1916509"/>
            <a:ext cx="4140927" cy="172538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ángulo 2"/>
          <p:cNvSpPr/>
          <p:nvPr/>
        </p:nvSpPr>
        <p:spPr>
          <a:xfrm>
            <a:off x="2776945" y="744025"/>
            <a:ext cx="6306535" cy="646331"/>
          </a:xfrm>
          <a:prstGeom prst="rect">
            <a:avLst/>
          </a:prstGeom>
        </p:spPr>
        <p:txBody>
          <a:bodyPr wrap="none">
            <a:spAutoFit/>
          </a:bodyPr>
          <a:lstStyle/>
          <a:p>
            <a:pPr algn="just"/>
            <a:r>
              <a:rPr lang="es-MX" sz="3600" b="1" dirty="0">
                <a:solidFill>
                  <a:srgbClr val="972109"/>
                </a:solidFill>
                <a:effectLst>
                  <a:outerShdw blurRad="38100" dist="38100" dir="2700000" algn="tl">
                    <a:srgbClr val="000000">
                      <a:alpha val="43137"/>
                    </a:srgbClr>
                  </a:outerShdw>
                </a:effectLst>
                <a:latin typeface="AR ESSENCE" pitchFamily="2" charset="0"/>
              </a:rPr>
              <a:t>COMUNICACIÓN </a:t>
            </a:r>
            <a:r>
              <a:rPr lang="es-MX" sz="3600" b="1" dirty="0" smtClean="0">
                <a:solidFill>
                  <a:srgbClr val="972109"/>
                </a:solidFill>
                <a:effectLst>
                  <a:outerShdw blurRad="38100" dist="38100" dir="2700000" algn="tl">
                    <a:srgbClr val="000000">
                      <a:alpha val="43137"/>
                    </a:srgbClr>
                  </a:outerShdw>
                </a:effectLst>
                <a:latin typeface="AR ESSENCE" pitchFamily="2" charset="0"/>
              </a:rPr>
              <a:t>ASERTIVA</a:t>
            </a:r>
            <a:r>
              <a:rPr lang="es-MX" b="1" dirty="0" smtClean="0">
                <a:solidFill>
                  <a:srgbClr val="972109"/>
                </a:solidFill>
                <a:effectLst>
                  <a:outerShdw blurRad="38100" dist="38100" dir="2700000" algn="tl">
                    <a:srgbClr val="000000">
                      <a:alpha val="43137"/>
                    </a:srgbClr>
                  </a:outerShdw>
                </a:effectLst>
                <a:latin typeface="AR ESSENCE" pitchFamily="2" charset="0"/>
              </a:rPr>
              <a:t> </a:t>
            </a:r>
            <a:endParaRPr lang="es-MX" b="1" dirty="0">
              <a:solidFill>
                <a:srgbClr val="972109"/>
              </a:solidFill>
              <a:effectLst>
                <a:outerShdw blurRad="38100" dist="38100" dir="2700000" algn="tl">
                  <a:srgbClr val="000000">
                    <a:alpha val="43137"/>
                  </a:srgbClr>
                </a:outerShdw>
              </a:effectLst>
              <a:latin typeface="AR ESSENCE" pitchFamily="2" charset="0"/>
            </a:endParaRPr>
          </a:p>
        </p:txBody>
      </p:sp>
    </p:spTree>
    <p:extLst>
      <p:ext uri="{BB962C8B-B14F-4D97-AF65-F5344CB8AC3E}">
        <p14:creationId xmlns:p14="http://schemas.microsoft.com/office/powerpoint/2010/main" val="933931693"/>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barn(inVertical)">
                                      <p:cBhvr>
                                        <p:cTn id="10" dur="500"/>
                                        <p:tgtEl>
                                          <p:spTgt spid="2">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barn(inVertical)">
                                      <p:cBhvr>
                                        <p:cTn id="13"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lamada de flecha hacia abajo 1"/>
          <p:cNvSpPr/>
          <p:nvPr/>
        </p:nvSpPr>
        <p:spPr>
          <a:xfrm>
            <a:off x="2244547" y="477277"/>
            <a:ext cx="7950900" cy="1766092"/>
          </a:xfrm>
          <a:prstGeom prst="downArrowCallou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3600" b="1" dirty="0" smtClean="0">
                <a:solidFill>
                  <a:schemeClr val="tx1"/>
                </a:solidFill>
                <a:effectLst>
                  <a:outerShdw blurRad="38100" dist="38100" dir="2700000" algn="tl">
                    <a:srgbClr val="000000">
                      <a:alpha val="43137"/>
                    </a:srgbClr>
                  </a:outerShdw>
                </a:effectLst>
                <a:latin typeface="Lucida Calligraphy" panose="03010101010101010101" pitchFamily="66" charset="0"/>
                <a:cs typeface="Segoe UI" panose="020B0502040204020203" pitchFamily="34" charset="0"/>
              </a:rPr>
              <a:t>COMUNICACIÓN ASERTIVA</a:t>
            </a:r>
            <a:endParaRPr lang="es-MX" sz="3600" b="1" dirty="0">
              <a:solidFill>
                <a:schemeClr val="tx1"/>
              </a:solidFill>
              <a:effectLst>
                <a:outerShdw blurRad="38100" dist="38100" dir="2700000" algn="tl">
                  <a:srgbClr val="000000">
                    <a:alpha val="43137"/>
                  </a:srgbClr>
                </a:outerShdw>
              </a:effectLst>
              <a:latin typeface="Lucida Calligraphy" panose="03010101010101010101" pitchFamily="66" charset="0"/>
              <a:cs typeface="Segoe UI" panose="020B0502040204020203" pitchFamily="34" charset="0"/>
            </a:endParaRPr>
          </a:p>
        </p:txBody>
      </p:sp>
      <p:sp>
        <p:nvSpPr>
          <p:cNvPr id="3" name="Llamada de flecha a la derecha 2"/>
          <p:cNvSpPr/>
          <p:nvPr/>
        </p:nvSpPr>
        <p:spPr>
          <a:xfrm>
            <a:off x="569813" y="2466118"/>
            <a:ext cx="4697629" cy="3875313"/>
          </a:xfrm>
          <a:prstGeom prst="rightArrowCallout">
            <a:avLst>
              <a:gd name="adj1" fmla="val 14862"/>
              <a:gd name="adj2" fmla="val 16706"/>
              <a:gd name="adj3" fmla="val 25000"/>
              <a:gd name="adj4" fmla="val 64977"/>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400" b="1" dirty="0">
                <a:solidFill>
                  <a:schemeClr val="tx1"/>
                </a:solidFill>
                <a:effectLst>
                  <a:outerShdw blurRad="38100" dist="38100" dir="2700000" algn="tl">
                    <a:srgbClr val="000000">
                      <a:alpha val="43137"/>
                    </a:srgbClr>
                  </a:outerShdw>
                </a:effectLst>
                <a:latin typeface="Lucida Calligraphy" panose="03010101010101010101" pitchFamily="66" charset="0"/>
              </a:rPr>
              <a:t>A</a:t>
            </a:r>
            <a:r>
              <a:rPr lang="es-MX" sz="2400" b="1" dirty="0" smtClean="0">
                <a:solidFill>
                  <a:schemeClr val="tx1"/>
                </a:solidFill>
                <a:effectLst>
                  <a:outerShdw blurRad="38100" dist="38100" dir="2700000" algn="tl">
                    <a:srgbClr val="000000">
                      <a:alpha val="43137"/>
                    </a:srgbClr>
                  </a:outerShdw>
                </a:effectLst>
                <a:latin typeface="Lucida Calligraphy" panose="03010101010101010101" pitchFamily="66" charset="0"/>
              </a:rPr>
              <a:t>ctitud que tiene una persona al expresar su punto de vista de un modo claro y de una forma totalmente respetuosa ante el interlocutor.</a:t>
            </a:r>
            <a:endParaRPr lang="es-MX" sz="2400" b="1" dirty="0">
              <a:solidFill>
                <a:schemeClr val="tx1"/>
              </a:solidFill>
              <a:effectLst>
                <a:outerShdw blurRad="38100" dist="38100" dir="2700000" algn="tl">
                  <a:srgbClr val="000000">
                    <a:alpha val="43137"/>
                  </a:srgbClr>
                </a:outerShdw>
              </a:effectLst>
              <a:latin typeface="Lucida Calligraphy" panose="03010101010101010101" pitchFamily="66" charset="0"/>
            </a:endParaRPr>
          </a:p>
        </p:txBody>
      </p:sp>
      <p:sp>
        <p:nvSpPr>
          <p:cNvPr id="4" name="Redondear rectángulo de esquina del mismo lado 3"/>
          <p:cNvSpPr/>
          <p:nvPr/>
        </p:nvSpPr>
        <p:spPr>
          <a:xfrm>
            <a:off x="7826828" y="1972041"/>
            <a:ext cx="4049486" cy="4592139"/>
          </a:xfrm>
          <a:prstGeom prst="round2SameRect">
            <a:avLst/>
          </a:prstGeom>
          <a:ln w="38100">
            <a:solidFill>
              <a:schemeClr val="accent2"/>
            </a:solidFill>
          </a:ln>
          <a:scene3d>
            <a:camera prst="orthographicFront"/>
            <a:lightRig rig="threePt" dir="t"/>
          </a:scene3d>
          <a:sp3d>
            <a:bevelT w="165100" prst="coolSlant"/>
          </a:sp3d>
        </p:spPr>
        <p:style>
          <a:lnRef idx="0">
            <a:schemeClr val="accent2"/>
          </a:lnRef>
          <a:fillRef idx="3">
            <a:schemeClr val="accent2"/>
          </a:fillRef>
          <a:effectRef idx="3">
            <a:schemeClr val="accent2"/>
          </a:effectRef>
          <a:fontRef idx="minor">
            <a:schemeClr val="lt1"/>
          </a:fontRef>
        </p:style>
        <p:txBody>
          <a:bodyPr rtlCol="0" anchor="ctr"/>
          <a:lstStyle/>
          <a:p>
            <a:pPr algn="ctr"/>
            <a:r>
              <a:rPr lang="es-MX" sz="2400" b="1" dirty="0" smtClean="0">
                <a:solidFill>
                  <a:schemeClr val="tx1"/>
                </a:solidFill>
                <a:effectLst>
                  <a:outerShdw blurRad="38100" dist="38100" dir="2700000" algn="tl">
                    <a:srgbClr val="000000">
                      <a:alpha val="43137"/>
                    </a:srgbClr>
                  </a:outerShdw>
                </a:effectLst>
                <a:latin typeface="Lucida Calligraphy" panose="03010101010101010101" pitchFamily="66" charset="0"/>
              </a:rPr>
              <a:t>Es uno de los pilares esenciales en una relación feliz. </a:t>
            </a:r>
          </a:p>
          <a:p>
            <a:pPr algn="ctr"/>
            <a:endParaRPr lang="es-MX" sz="2400" b="1" dirty="0" smtClean="0">
              <a:solidFill>
                <a:schemeClr val="tx1"/>
              </a:solidFill>
              <a:effectLst>
                <a:outerShdw blurRad="38100" dist="38100" dir="2700000" algn="tl">
                  <a:srgbClr val="000000">
                    <a:alpha val="43137"/>
                  </a:srgbClr>
                </a:outerShdw>
              </a:effectLst>
              <a:latin typeface="Lucida Calligraphy" panose="03010101010101010101" pitchFamily="66" charset="0"/>
            </a:endParaRPr>
          </a:p>
          <a:p>
            <a:pPr algn="ctr"/>
            <a:r>
              <a:rPr lang="es-MX" sz="2400" b="1" dirty="0" smtClean="0">
                <a:solidFill>
                  <a:schemeClr val="tx1"/>
                </a:solidFill>
                <a:effectLst>
                  <a:outerShdw blurRad="38100" dist="38100" dir="2700000" algn="tl">
                    <a:srgbClr val="000000">
                      <a:alpha val="43137"/>
                    </a:srgbClr>
                  </a:outerShdw>
                </a:effectLst>
                <a:latin typeface="Lucida Calligraphy" panose="03010101010101010101" pitchFamily="66" charset="0"/>
              </a:rPr>
              <a:t>Influye en las relaciones de amistad, pareja, familia y, </a:t>
            </a:r>
          </a:p>
          <a:p>
            <a:pPr algn="ctr"/>
            <a:r>
              <a:rPr lang="es-MX" sz="2400" b="1" dirty="0" smtClean="0">
                <a:solidFill>
                  <a:schemeClr val="tx1"/>
                </a:solidFill>
                <a:effectLst>
                  <a:outerShdw blurRad="38100" dist="38100" dir="2700000" algn="tl">
                    <a:srgbClr val="000000">
                      <a:alpha val="43137"/>
                    </a:srgbClr>
                  </a:outerShdw>
                </a:effectLst>
                <a:latin typeface="Lucida Calligraphy" panose="03010101010101010101" pitchFamily="66" charset="0"/>
              </a:rPr>
              <a:t>en el contexto profesional.</a:t>
            </a:r>
            <a:endParaRPr lang="es-MX" sz="2400" b="1" dirty="0">
              <a:solidFill>
                <a:schemeClr val="tx1"/>
              </a:solidFill>
              <a:effectLst>
                <a:outerShdw blurRad="38100" dist="38100" dir="2700000" algn="tl">
                  <a:srgbClr val="000000">
                    <a:alpha val="43137"/>
                  </a:srgbClr>
                </a:outerShdw>
              </a:effectLst>
              <a:latin typeface="Lucida Calligraphy" panose="03010101010101010101" pitchFamily="66" charset="0"/>
            </a:endParaRPr>
          </a:p>
        </p:txBody>
      </p:sp>
      <p:pic>
        <p:nvPicPr>
          <p:cNvPr id="5" name="Picture 4" descr="Resultado de imagen para comunicaci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51453" y="3723826"/>
            <a:ext cx="2007353" cy="1326231"/>
          </a:xfrm>
          <a:prstGeom prst="rect">
            <a:avLst/>
          </a:prstGeom>
          <a:noFill/>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797017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642373" y="470263"/>
            <a:ext cx="8001000" cy="1020020"/>
          </a:xfrm>
        </p:spPr>
        <p:txBody>
          <a:bodyPr/>
          <a:lstStyle/>
          <a:p>
            <a:pPr algn="ctr"/>
            <a:r>
              <a:rPr lang="es-MX" b="1" dirty="0" smtClean="0">
                <a:solidFill>
                  <a:schemeClr val="bg2">
                    <a:lumMod val="50000"/>
                  </a:schemeClr>
                </a:solidFill>
              </a:rPr>
              <a:t>A qué se le llama…</a:t>
            </a:r>
            <a:endParaRPr lang="es-MX" b="1" dirty="0">
              <a:solidFill>
                <a:schemeClr val="bg2">
                  <a:lumMod val="50000"/>
                </a:schemeClr>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07657">
            <a:off x="7966458" y="3365056"/>
            <a:ext cx="3919298" cy="2242696"/>
          </a:xfrm>
          <a:prstGeom prst="rect">
            <a:avLst/>
          </a:prstGeom>
          <a:ln>
            <a:solidFill>
              <a:schemeClr val="accent1"/>
            </a:solidFill>
          </a:ln>
          <a:effectLst>
            <a:outerShdw blurRad="292100" dist="139700" dir="2700000" algn="tl" rotWithShape="0">
              <a:srgbClr val="333333">
                <a:alpha val="65000"/>
              </a:srgbClr>
            </a:outerShdw>
          </a:effectLst>
        </p:spPr>
      </p:pic>
      <p:sp>
        <p:nvSpPr>
          <p:cNvPr id="6" name="Elipse 3"/>
          <p:cNvSpPr/>
          <p:nvPr/>
        </p:nvSpPr>
        <p:spPr>
          <a:xfrm>
            <a:off x="275440" y="2059946"/>
            <a:ext cx="7470758" cy="3723635"/>
          </a:xfrm>
          <a:prstGeom prst="ellipse">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solidFill>
                  <a:schemeClr val="tx1"/>
                </a:solidFill>
                <a:latin typeface="Cooper Black" panose="0208090404030B020404" pitchFamily="18" charset="0"/>
                <a:cs typeface="Aharoni" panose="02010803020104030203" pitchFamily="2" charset="-79"/>
              </a:rPr>
              <a:t>C</a:t>
            </a:r>
            <a:r>
              <a:rPr lang="es-MX" sz="2800" b="1" dirty="0" smtClean="0">
                <a:solidFill>
                  <a:schemeClr val="tx1"/>
                </a:solidFill>
                <a:latin typeface="Cooper Black" panose="0208090404030B020404" pitchFamily="18" charset="0"/>
                <a:cs typeface="Aharoni" panose="02010803020104030203" pitchFamily="2" charset="-79"/>
              </a:rPr>
              <a:t>omunicación: </a:t>
            </a:r>
          </a:p>
          <a:p>
            <a:pPr algn="ctr"/>
            <a:endParaRPr lang="es-MX" b="1" dirty="0" smtClean="0">
              <a:solidFill>
                <a:schemeClr val="tx1"/>
              </a:solidFill>
              <a:latin typeface="Cooper Black" panose="0208090404030B020404" pitchFamily="18" charset="0"/>
              <a:cs typeface="Aharoni" panose="02010803020104030203" pitchFamily="2" charset="-79"/>
            </a:endParaRPr>
          </a:p>
          <a:p>
            <a:pPr algn="ctr"/>
            <a:r>
              <a:rPr lang="es-MX" sz="2800" b="1" dirty="0" smtClean="0">
                <a:solidFill>
                  <a:schemeClr val="bg2">
                    <a:lumMod val="50000"/>
                  </a:schemeClr>
                </a:solidFill>
                <a:latin typeface="Cooper Black" panose="0208090404030B020404" pitchFamily="18" charset="0"/>
                <a:cs typeface="Aharoni" panose="02010803020104030203" pitchFamily="2" charset="-79"/>
              </a:rPr>
              <a:t>Acto </a:t>
            </a:r>
            <a:r>
              <a:rPr lang="es-MX" sz="2800" b="1" dirty="0">
                <a:solidFill>
                  <a:schemeClr val="bg2">
                    <a:lumMod val="50000"/>
                  </a:schemeClr>
                </a:solidFill>
                <a:latin typeface="Cooper Black" panose="0208090404030B020404" pitchFamily="18" charset="0"/>
                <a:cs typeface="Aharoni" panose="02010803020104030203" pitchFamily="2" charset="-79"/>
              </a:rPr>
              <a:t>por el cual un individuo establece con otro un contacto que le permite transmitir </a:t>
            </a:r>
            <a:r>
              <a:rPr lang="es-MX" sz="2800" b="1" dirty="0" smtClean="0">
                <a:solidFill>
                  <a:schemeClr val="bg2">
                    <a:lumMod val="50000"/>
                  </a:schemeClr>
                </a:solidFill>
                <a:latin typeface="Cooper Black" panose="0208090404030B020404" pitchFamily="18" charset="0"/>
                <a:cs typeface="Aharoni" panose="02010803020104030203" pitchFamily="2" charset="-79"/>
              </a:rPr>
              <a:t>información.</a:t>
            </a:r>
          </a:p>
          <a:p>
            <a:pPr algn="ctr"/>
            <a:r>
              <a:rPr lang="es-MX" dirty="0" smtClean="0">
                <a:solidFill>
                  <a:schemeClr val="bg2">
                    <a:lumMod val="50000"/>
                  </a:schemeClr>
                </a:solidFill>
                <a:latin typeface="Cooper Black" panose="0208090404030B020404" pitchFamily="18" charset="0"/>
                <a:cs typeface="Aharoni" panose="02010803020104030203" pitchFamily="2" charset="-79"/>
              </a:rPr>
              <a:t>(López, 2013)</a:t>
            </a:r>
            <a:endParaRPr lang="es-MX" dirty="0">
              <a:solidFill>
                <a:schemeClr val="bg2">
                  <a:lumMod val="50000"/>
                </a:schemeClr>
              </a:solidFill>
              <a:latin typeface="Cooper Black" panose="0208090404030B020404" pitchFamily="18" charset="0"/>
              <a:cs typeface="Aharoni" panose="02010803020104030203" pitchFamily="2" charset="-79"/>
            </a:endParaRPr>
          </a:p>
        </p:txBody>
      </p:sp>
    </p:spTree>
    <p:extLst>
      <p:ext uri="{BB962C8B-B14F-4D97-AF65-F5344CB8AC3E}">
        <p14:creationId xmlns:p14="http://schemas.microsoft.com/office/powerpoint/2010/main" val="4182270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a:effectLst>
            <a:softEdge rad="112500"/>
          </a:effectLst>
        </p:spPr>
      </p:pic>
    </p:spTree>
    <p:extLst>
      <p:ext uri="{BB962C8B-B14F-4D97-AF65-F5344CB8AC3E}">
        <p14:creationId xmlns:p14="http://schemas.microsoft.com/office/powerpoint/2010/main" val="89591334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37803" y="822083"/>
            <a:ext cx="3143205" cy="920692"/>
          </a:xfrm>
        </p:spPr>
        <p:txBody>
          <a:bodyPr/>
          <a:lstStyle/>
          <a:p>
            <a:r>
              <a:rPr lang="es-MX" b="1" dirty="0" smtClean="0">
                <a:effectLst>
                  <a:outerShdw blurRad="38100" dist="38100" dir="2700000" algn="tl">
                    <a:srgbClr val="000000">
                      <a:alpha val="43137"/>
                    </a:srgbClr>
                  </a:outerShdw>
                </a:effectLst>
              </a:rPr>
              <a:t>En Resumen:</a:t>
            </a:r>
            <a:endParaRPr lang="es-MX" b="1" dirty="0">
              <a:effectLst>
                <a:outerShdw blurRad="38100" dist="38100" dir="2700000" algn="tl">
                  <a:srgbClr val="000000">
                    <a:alpha val="43137"/>
                  </a:srgbClr>
                </a:outerShdw>
              </a:effectLst>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17852614"/>
              </p:ext>
            </p:extLst>
          </p:nvPr>
        </p:nvGraphicFramePr>
        <p:xfrm>
          <a:off x="932407" y="2397760"/>
          <a:ext cx="9896700" cy="3901440"/>
        </p:xfrm>
        <a:graphic>
          <a:graphicData uri="http://schemas.openxmlformats.org/drawingml/2006/table">
            <a:tbl>
              <a:tblPr firstRow="1" bandRow="1">
                <a:tableStyleId>{5C22544A-7EE6-4342-B048-85BDC9FD1C3A}</a:tableStyleId>
              </a:tblPr>
              <a:tblGrid>
                <a:gridCol w="3298900">
                  <a:extLst>
                    <a:ext uri="{9D8B030D-6E8A-4147-A177-3AD203B41FA5}">
                      <a16:colId xmlns:a16="http://schemas.microsoft.com/office/drawing/2014/main" xmlns="" val="175685192"/>
                    </a:ext>
                  </a:extLst>
                </a:gridCol>
                <a:gridCol w="3298900">
                  <a:extLst>
                    <a:ext uri="{9D8B030D-6E8A-4147-A177-3AD203B41FA5}">
                      <a16:colId xmlns:a16="http://schemas.microsoft.com/office/drawing/2014/main" xmlns="" val="3627787740"/>
                    </a:ext>
                  </a:extLst>
                </a:gridCol>
                <a:gridCol w="3298900">
                  <a:extLst>
                    <a:ext uri="{9D8B030D-6E8A-4147-A177-3AD203B41FA5}">
                      <a16:colId xmlns:a16="http://schemas.microsoft.com/office/drawing/2014/main" xmlns="" val="1822645646"/>
                    </a:ext>
                  </a:extLst>
                </a:gridCol>
              </a:tblGrid>
              <a:tr h="370840">
                <a:tc>
                  <a:txBody>
                    <a:bodyPr/>
                    <a:lstStyle/>
                    <a:p>
                      <a:pPr algn="ctr"/>
                      <a:r>
                        <a:rPr lang="es-MX" sz="2800" dirty="0" smtClean="0">
                          <a:effectLst>
                            <a:outerShdw blurRad="38100" dist="38100" dir="2700000" algn="tl">
                              <a:srgbClr val="000000">
                                <a:alpha val="43137"/>
                              </a:srgbClr>
                            </a:outerShdw>
                          </a:effectLst>
                        </a:rPr>
                        <a:t>PASIVO</a:t>
                      </a:r>
                      <a:endParaRPr lang="es-MX" sz="2800"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ASERTIVO</a:t>
                      </a:r>
                      <a:endParaRPr lang="es-MX" sz="2800" dirty="0">
                        <a:effectLst>
                          <a:outerShdw blurRad="38100" dist="38100" dir="2700000" algn="tl">
                            <a:srgbClr val="000000">
                              <a:alpha val="43137"/>
                            </a:srgbClr>
                          </a:outerShdw>
                        </a:effectLst>
                      </a:endParaRPr>
                    </a:p>
                  </a:txBody>
                  <a:tcPr/>
                </a:tc>
                <a:tc>
                  <a:txBody>
                    <a:bodyPr/>
                    <a:lstStyle/>
                    <a:p>
                      <a:pPr algn="ctr"/>
                      <a:r>
                        <a:rPr lang="es-MX" sz="2800" dirty="0" smtClean="0">
                          <a:effectLst>
                            <a:outerShdw blurRad="38100" dist="38100" dir="2700000" algn="tl">
                              <a:srgbClr val="000000">
                                <a:alpha val="43137"/>
                              </a:srgbClr>
                            </a:outerShdw>
                          </a:effectLst>
                        </a:rPr>
                        <a:t>AGRESIVO</a:t>
                      </a:r>
                      <a:endParaRPr lang="es-MX" sz="2800" dirty="0">
                        <a:effectLst>
                          <a:outerShdw blurRad="38100" dist="38100" dir="2700000" algn="tl">
                            <a:srgbClr val="000000">
                              <a:alpha val="43137"/>
                            </a:srgbClr>
                          </a:outerShdw>
                        </a:effectLst>
                      </a:endParaRPr>
                    </a:p>
                  </a:txBody>
                  <a:tcPr/>
                </a:tc>
                <a:extLst>
                  <a:ext uri="{0D108BD9-81ED-4DB2-BD59-A6C34878D82A}">
                    <a16:rowId xmlns:a16="http://schemas.microsoft.com/office/drawing/2014/main" xmlns="" val="1237259973"/>
                  </a:ext>
                </a:extLst>
              </a:tr>
              <a:tr h="370840">
                <a:tc>
                  <a:txBody>
                    <a:bodyPr/>
                    <a:lstStyle/>
                    <a:p>
                      <a:pPr marL="342900" indent="-342900">
                        <a:buFont typeface="Arial" panose="020B0604020202020204" pitchFamily="34" charset="0"/>
                        <a:buChar char="•"/>
                      </a:pPr>
                      <a:r>
                        <a:rPr lang="es-MX" sz="2400" dirty="0" smtClean="0"/>
                        <a:t>Evita hablar</a:t>
                      </a:r>
                    </a:p>
                    <a:p>
                      <a:pPr marL="342900" indent="-342900">
                        <a:buFont typeface="Arial" panose="020B0604020202020204" pitchFamily="34" charset="0"/>
                        <a:buChar char="•"/>
                      </a:pPr>
                      <a:r>
                        <a:rPr lang="es-MX" sz="2400" dirty="0" smtClean="0"/>
                        <a:t>Se pliega a lo que dicen los demás.</a:t>
                      </a:r>
                    </a:p>
                    <a:p>
                      <a:pPr marL="342900" indent="-342900">
                        <a:buFont typeface="Arial" panose="020B0604020202020204" pitchFamily="34" charset="0"/>
                        <a:buChar char="•"/>
                      </a:pPr>
                      <a:r>
                        <a:rPr lang="es-MX" sz="2400" dirty="0" smtClean="0"/>
                        <a:t>No defiende sus puntos de vista.</a:t>
                      </a:r>
                    </a:p>
                    <a:p>
                      <a:pPr marL="0" indent="0">
                        <a:buFont typeface="Arial" panose="020B0604020202020204" pitchFamily="34" charset="0"/>
                        <a:buNone/>
                      </a:pPr>
                      <a:endParaRPr lang="es-MX" sz="2400" dirty="0" smtClean="0"/>
                    </a:p>
                    <a:p>
                      <a:pPr marL="0" indent="0">
                        <a:buFont typeface="Arial" panose="020B0604020202020204" pitchFamily="34" charset="0"/>
                        <a:buNone/>
                      </a:pPr>
                      <a:endParaRPr lang="es-MX" sz="2400" dirty="0" smtClean="0"/>
                    </a:p>
                    <a:p>
                      <a:pPr marL="0" indent="0">
                        <a:buFont typeface="Arial" panose="020B0604020202020204" pitchFamily="34" charset="0"/>
                        <a:buNone/>
                      </a:pPr>
                      <a:endParaRPr lang="es-MX" sz="2400" dirty="0" smtClean="0"/>
                    </a:p>
                  </a:txBody>
                  <a:tcPr/>
                </a:tc>
                <a:tc>
                  <a:txBody>
                    <a:bodyPr/>
                    <a:lstStyle/>
                    <a:p>
                      <a:pPr marL="342900" indent="-342900">
                        <a:buFont typeface="Wingdings" panose="05000000000000000000" pitchFamily="2" charset="2"/>
                        <a:buChar char="ü"/>
                      </a:pPr>
                      <a:r>
                        <a:rPr lang="es-MX" sz="2400" dirty="0" smtClean="0"/>
                        <a:t>Habla con efectividad y propiedad.</a:t>
                      </a:r>
                    </a:p>
                    <a:p>
                      <a:pPr marL="342900" indent="-342900">
                        <a:buFont typeface="Wingdings" panose="05000000000000000000" pitchFamily="2" charset="2"/>
                        <a:buChar char="ü"/>
                      </a:pPr>
                      <a:r>
                        <a:rPr lang="es-MX" sz="2400" dirty="0" smtClean="0"/>
                        <a:t>Expone sus ideas de forma en forma lógica y sin contradicciones.</a:t>
                      </a:r>
                    </a:p>
                    <a:p>
                      <a:pPr marL="342900" indent="-342900">
                        <a:buFont typeface="Wingdings" panose="05000000000000000000" pitchFamily="2" charset="2"/>
                        <a:buChar char="ü"/>
                      </a:pPr>
                      <a:r>
                        <a:rPr lang="es-MX" sz="2400" dirty="0" smtClean="0"/>
                        <a:t>Juega:</a:t>
                      </a:r>
                      <a:r>
                        <a:rPr lang="es-MX" sz="2400" baseline="0" dirty="0" smtClean="0"/>
                        <a:t> </a:t>
                      </a:r>
                      <a:r>
                        <a:rPr lang="es-MX" sz="2400" i="1" baseline="0" dirty="0" smtClean="0"/>
                        <a:t>“Al yo gano, tu ganas”.</a:t>
                      </a:r>
                      <a:endParaRPr lang="es-MX" sz="2400" i="1" dirty="0"/>
                    </a:p>
                  </a:txBody>
                  <a:tcPr/>
                </a:tc>
                <a:tc>
                  <a:txBody>
                    <a:bodyPr/>
                    <a:lstStyle/>
                    <a:p>
                      <a:pPr marL="342900" indent="-342900">
                        <a:buFont typeface="Wingdings" panose="05000000000000000000" pitchFamily="2" charset="2"/>
                        <a:buChar char="Ø"/>
                      </a:pPr>
                      <a:r>
                        <a:rPr lang="es-MX" sz="2400" dirty="0" smtClean="0"/>
                        <a:t>Ofende</a:t>
                      </a:r>
                    </a:p>
                    <a:p>
                      <a:pPr marL="342900" indent="-342900">
                        <a:buFont typeface="Wingdings" panose="05000000000000000000" pitchFamily="2" charset="2"/>
                        <a:buChar char="Ø"/>
                      </a:pPr>
                      <a:r>
                        <a:rPr lang="es-MX" sz="2400" dirty="0" smtClean="0"/>
                        <a:t>Se impone por la fuerza</a:t>
                      </a:r>
                    </a:p>
                    <a:p>
                      <a:pPr marL="342900" indent="-342900">
                        <a:buFont typeface="Wingdings" panose="05000000000000000000" pitchFamily="2" charset="2"/>
                        <a:buChar char="Ø"/>
                      </a:pPr>
                      <a:r>
                        <a:rPr lang="es-MX" sz="2400" dirty="0" smtClean="0"/>
                        <a:t>Juega: </a:t>
                      </a:r>
                      <a:r>
                        <a:rPr lang="es-MX" sz="2400" i="1" dirty="0" smtClean="0"/>
                        <a:t>“Al yo gano, tu pierdes”.</a:t>
                      </a:r>
                    </a:p>
                    <a:p>
                      <a:pPr marL="342900" indent="-342900">
                        <a:buFont typeface="Wingdings" panose="05000000000000000000" pitchFamily="2" charset="2"/>
                        <a:buChar char="Ø"/>
                      </a:pPr>
                      <a:r>
                        <a:rPr lang="es-MX" sz="2400" dirty="0" smtClean="0"/>
                        <a:t>No escucha sugerencias.</a:t>
                      </a:r>
                      <a:endParaRPr lang="es-MX" sz="2400" dirty="0"/>
                    </a:p>
                  </a:txBody>
                  <a:tcPr/>
                </a:tc>
                <a:extLst>
                  <a:ext uri="{0D108BD9-81ED-4DB2-BD59-A6C34878D82A}">
                    <a16:rowId xmlns:a16="http://schemas.microsoft.com/office/drawing/2014/main" xmlns="" val="1338205924"/>
                  </a:ext>
                </a:extLst>
              </a:tr>
            </a:tbl>
          </a:graphicData>
        </a:graphic>
      </p:graphicFrame>
      <p:pic>
        <p:nvPicPr>
          <p:cNvPr id="7" name="Imagen 6"/>
          <p:cNvPicPr>
            <a:picLocks noChangeAspect="1"/>
          </p:cNvPicPr>
          <p:nvPr/>
        </p:nvPicPr>
        <p:blipFill>
          <a:blip r:embed="rId2"/>
          <a:stretch>
            <a:fillRect/>
          </a:stretch>
        </p:blipFill>
        <p:spPr>
          <a:xfrm>
            <a:off x="7097621" y="301354"/>
            <a:ext cx="2333625" cy="1962150"/>
          </a:xfrm>
          <a:prstGeom prst="rect">
            <a:avLst/>
          </a:prstGeom>
          <a:ln>
            <a:noFill/>
          </a:ln>
          <a:effectLst>
            <a:glow rad="63500">
              <a:schemeClr val="accent1">
                <a:satMod val="175000"/>
                <a:alpha val="40000"/>
              </a:schemeClr>
            </a:glow>
            <a:softEdge rad="112500"/>
          </a:effectLst>
        </p:spPr>
      </p:pic>
      <p:sp>
        <p:nvSpPr>
          <p:cNvPr id="8" name="Rectángulo 7"/>
          <p:cNvSpPr/>
          <p:nvPr/>
        </p:nvSpPr>
        <p:spPr>
          <a:xfrm>
            <a:off x="5161782" y="6299200"/>
            <a:ext cx="1659429" cy="369332"/>
          </a:xfrm>
          <a:prstGeom prst="rect">
            <a:avLst/>
          </a:prstGeom>
        </p:spPr>
        <p:txBody>
          <a:bodyPr wrap="none">
            <a:spAutoFit/>
          </a:bodyPr>
          <a:lstStyle/>
          <a:p>
            <a:pPr algn="ctr"/>
            <a:r>
              <a:rPr lang="es-MX" dirty="0"/>
              <a:t>(López, 2013)</a:t>
            </a:r>
          </a:p>
        </p:txBody>
      </p:sp>
    </p:spTree>
    <p:extLst>
      <p:ext uri="{BB962C8B-B14F-4D97-AF65-F5344CB8AC3E}">
        <p14:creationId xmlns:p14="http://schemas.microsoft.com/office/powerpoint/2010/main" val="6224866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3194921260"/>
              </p:ext>
            </p:extLst>
          </p:nvPr>
        </p:nvGraphicFramePr>
        <p:xfrm>
          <a:off x="391886" y="571758"/>
          <a:ext cx="11142617" cy="59727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1254034" y="5434148"/>
            <a:ext cx="1972492" cy="3526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t>
            </a:r>
            <a:r>
              <a:rPr lang="es-MX" dirty="0" err="1" smtClean="0"/>
              <a:t>Baró</a:t>
            </a:r>
            <a:r>
              <a:rPr lang="es-MX" dirty="0" smtClean="0"/>
              <a:t>, 2012)</a:t>
            </a:r>
            <a:endParaRPr lang="es-MX" dirty="0"/>
          </a:p>
        </p:txBody>
      </p:sp>
    </p:spTree>
    <p:extLst>
      <p:ext uri="{BB962C8B-B14F-4D97-AF65-F5344CB8AC3E}">
        <p14:creationId xmlns:p14="http://schemas.microsoft.com/office/powerpoint/2010/main" val="19601567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rgamino horizontal 3"/>
          <p:cNvSpPr/>
          <p:nvPr/>
        </p:nvSpPr>
        <p:spPr>
          <a:xfrm rot="20899059">
            <a:off x="747094" y="851495"/>
            <a:ext cx="5142584" cy="2099256"/>
          </a:xfrm>
          <a:prstGeom prst="horizontalScroll">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3600" b="1" dirty="0" smtClean="0">
                <a:effectLst>
                  <a:outerShdw blurRad="38100" dist="38100" dir="2700000" algn="tl">
                    <a:srgbClr val="000000">
                      <a:alpha val="43137"/>
                    </a:srgbClr>
                  </a:outerShdw>
                </a:effectLst>
                <a:latin typeface="Lucida Calligraphy" panose="03010101010101010101" pitchFamily="66" charset="0"/>
              </a:rPr>
              <a:t>INFORMATIVA </a:t>
            </a:r>
            <a:endParaRPr lang="es-MX" sz="3600" b="1" dirty="0">
              <a:effectLst>
                <a:outerShdw blurRad="38100" dist="38100" dir="2700000" algn="tl">
                  <a:srgbClr val="000000">
                    <a:alpha val="43137"/>
                  </a:srgbClr>
                </a:outerShdw>
              </a:effectLst>
              <a:latin typeface="Lucida Calligraphy" panose="03010101010101010101" pitchFamily="66" charset="0"/>
            </a:endParaRPr>
          </a:p>
        </p:txBody>
      </p:sp>
      <p:sp>
        <p:nvSpPr>
          <p:cNvPr id="5" name="Rectángulo redondeado 4"/>
          <p:cNvSpPr/>
          <p:nvPr/>
        </p:nvSpPr>
        <p:spPr>
          <a:xfrm>
            <a:off x="2385640" y="3716580"/>
            <a:ext cx="6254127" cy="2524259"/>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400" b="1" dirty="0" smtClean="0">
                <a:latin typeface="Lucida Calligraphy" panose="03010101010101010101" pitchFamily="66" charset="0"/>
              </a:rPr>
              <a:t>A través de ella transmitimos la cultura, historia, experiencias, etc.</a:t>
            </a:r>
          </a:p>
          <a:p>
            <a:pPr algn="ctr"/>
            <a:r>
              <a:rPr lang="es-MX" sz="2400" b="1" dirty="0" smtClean="0">
                <a:latin typeface="Lucida Calligraphy" panose="03010101010101010101" pitchFamily="66" charset="0"/>
              </a:rPr>
              <a:t> </a:t>
            </a:r>
          </a:p>
          <a:p>
            <a:pPr algn="ctr"/>
            <a:r>
              <a:rPr lang="es-MX" sz="2400" b="1" dirty="0" smtClean="0">
                <a:latin typeface="Lucida Calligraphy" panose="03010101010101010101" pitchFamily="66" charset="0"/>
              </a:rPr>
              <a:t>Esta función es esencial en el ámbito educativo.</a:t>
            </a:r>
            <a:endParaRPr lang="es-MX" sz="2400" b="1" dirty="0">
              <a:latin typeface="Lucida Calligraphy" panose="03010101010101010101" pitchFamily="66" charset="0"/>
            </a:endParaRPr>
          </a:p>
        </p:txBody>
      </p:sp>
      <p:pic>
        <p:nvPicPr>
          <p:cNvPr id="12292" name="Picture 4" descr="Resultado de imagen para comunicacion afectiv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20158" y="564832"/>
            <a:ext cx="3605056" cy="21556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087432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oble onda 3"/>
          <p:cNvSpPr/>
          <p:nvPr/>
        </p:nvSpPr>
        <p:spPr>
          <a:xfrm rot="20202194">
            <a:off x="265039" y="899263"/>
            <a:ext cx="4378818" cy="1661375"/>
          </a:xfrm>
          <a:prstGeom prst="doubleWave">
            <a:avLst/>
          </a:prstGeom>
          <a:noFill/>
          <a:ln>
            <a:solidFill>
              <a:schemeClr val="bg2">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s-MX" sz="4400" b="1" dirty="0" smtClean="0">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latin typeface="Lucida Calligraphy" panose="03010101010101010101" pitchFamily="66" charset="0"/>
              </a:rPr>
              <a:t>Afectiva</a:t>
            </a:r>
            <a:r>
              <a:rPr lang="es-MX" sz="4400" b="1" dirty="0" smtClean="0">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latin typeface="Snap ITC" panose="04040A07060A02020202" pitchFamily="82" charset="0"/>
              </a:rPr>
              <a:t> </a:t>
            </a:r>
            <a:endParaRPr lang="es-MX" b="1" dirty="0">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latin typeface="Snap ITC" panose="04040A07060A02020202" pitchFamily="82" charset="0"/>
            </a:endParaRPr>
          </a:p>
        </p:txBody>
      </p:sp>
      <p:sp>
        <p:nvSpPr>
          <p:cNvPr id="5" name="Elipse 4"/>
          <p:cNvSpPr/>
          <p:nvPr/>
        </p:nvSpPr>
        <p:spPr>
          <a:xfrm>
            <a:off x="4010297" y="1729951"/>
            <a:ext cx="7654834" cy="4283547"/>
          </a:xfrm>
          <a:prstGeom prst="ellipse">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b="1" dirty="0" smtClean="0">
                <a:solidFill>
                  <a:schemeClr val="tx1"/>
                </a:solidFill>
                <a:effectLst>
                  <a:outerShdw blurRad="38100" dist="38100" dir="2700000" algn="tl">
                    <a:srgbClr val="000000">
                      <a:alpha val="43137"/>
                    </a:srgbClr>
                  </a:outerShdw>
                </a:effectLst>
                <a:latin typeface="Lucida Calligraphy" panose="03010101010101010101" pitchFamily="66" charset="0"/>
              </a:rPr>
              <a:t>Mediante la comunicación nos relacionamos emocionalmente con los demás, </a:t>
            </a:r>
          </a:p>
          <a:p>
            <a:pPr algn="ctr"/>
            <a:r>
              <a:rPr lang="es-MX" sz="2200" b="1" dirty="0" smtClean="0">
                <a:solidFill>
                  <a:schemeClr val="tx1"/>
                </a:solidFill>
                <a:effectLst>
                  <a:outerShdw blurRad="38100" dist="38100" dir="2700000" algn="tl">
                    <a:srgbClr val="000000">
                      <a:alpha val="43137"/>
                    </a:srgbClr>
                  </a:outerShdw>
                </a:effectLst>
                <a:latin typeface="Lucida Calligraphy" panose="03010101010101010101" pitchFamily="66" charset="0"/>
              </a:rPr>
              <a:t>expresando nuestros sentimientos y afectos.</a:t>
            </a:r>
          </a:p>
          <a:p>
            <a:pPr algn="ctr"/>
            <a:r>
              <a:rPr lang="es-MX" sz="2200" b="1" dirty="0" smtClean="0">
                <a:solidFill>
                  <a:schemeClr val="tx1"/>
                </a:solidFill>
                <a:effectLst>
                  <a:outerShdw blurRad="38100" dist="38100" dir="2700000" algn="tl">
                    <a:srgbClr val="000000">
                      <a:alpha val="43137"/>
                    </a:srgbClr>
                  </a:outerShdw>
                </a:effectLst>
                <a:latin typeface="Lucida Calligraphy" panose="03010101010101010101" pitchFamily="66" charset="0"/>
              </a:rPr>
              <a:t> </a:t>
            </a:r>
          </a:p>
          <a:p>
            <a:pPr algn="ctr"/>
            <a:r>
              <a:rPr lang="es-MX" sz="2200" b="1" dirty="0" smtClean="0">
                <a:solidFill>
                  <a:schemeClr val="tx1"/>
                </a:solidFill>
                <a:effectLst>
                  <a:outerShdw blurRad="38100" dist="38100" dir="2700000" algn="tl">
                    <a:srgbClr val="000000">
                      <a:alpha val="43137"/>
                    </a:srgbClr>
                  </a:outerShdw>
                </a:effectLst>
                <a:latin typeface="Lucida Calligraphy" panose="03010101010101010101" pitchFamily="66" charset="0"/>
              </a:rPr>
              <a:t>Esta función de la comunicación es de gran importancia para la estabilidad emocional de las personas.</a:t>
            </a:r>
            <a:endParaRPr lang="es-MX" sz="2200" b="1" dirty="0">
              <a:solidFill>
                <a:schemeClr val="tx1"/>
              </a:solidFill>
              <a:effectLst>
                <a:outerShdw blurRad="38100" dist="38100" dir="2700000" algn="tl">
                  <a:srgbClr val="000000">
                    <a:alpha val="43137"/>
                  </a:srgbClr>
                </a:outerShdw>
              </a:effectLst>
              <a:latin typeface="Lucida Calligraphy" panose="03010101010101010101" pitchFamily="66" charset="0"/>
            </a:endParaRPr>
          </a:p>
        </p:txBody>
      </p:sp>
      <p:pic>
        <p:nvPicPr>
          <p:cNvPr id="10244" name="Picture 4" descr="Resultado de imagen para comunicacion afecti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662020">
            <a:off x="678947" y="3589393"/>
            <a:ext cx="3333750" cy="2219326"/>
          </a:xfrm>
          <a:prstGeom prst="ellipse">
            <a:avLst/>
          </a:prstGeom>
          <a:ln>
            <a:solidFill>
              <a:schemeClr val="bg2"/>
            </a:solid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040024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Resultado de imagen para paisajes de otoñ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931725">
            <a:off x="9885226" y="4797838"/>
            <a:ext cx="2188705" cy="1231855"/>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
        <p:nvSpPr>
          <p:cNvPr id="4" name="Doble onda 3"/>
          <p:cNvSpPr/>
          <p:nvPr/>
        </p:nvSpPr>
        <p:spPr>
          <a:xfrm rot="20457548">
            <a:off x="535434" y="895969"/>
            <a:ext cx="4727017" cy="1527647"/>
          </a:xfrm>
          <a:prstGeom prst="doubleWave">
            <a:avLst>
              <a:gd name="adj1" fmla="val 6250"/>
              <a:gd name="adj2" fmla="val -46"/>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smtClean="0">
                <a:solidFill>
                  <a:schemeClr val="bg2">
                    <a:lumMod val="75000"/>
                  </a:schemeClr>
                </a:solidFill>
                <a:effectLst>
                  <a:outerShdw blurRad="38100" dist="38100" dir="2700000" algn="tl">
                    <a:srgbClr val="000000">
                      <a:alpha val="43137"/>
                    </a:srgbClr>
                  </a:outerShdw>
                </a:effectLst>
                <a:latin typeface="Lucida Calligraphy" panose="03010101010101010101" pitchFamily="66" charset="0"/>
              </a:rPr>
              <a:t>REGULADORA</a:t>
            </a:r>
            <a:r>
              <a:rPr lang="es-MX" sz="4400" b="1" dirty="0" smtClean="0">
                <a:solidFill>
                  <a:schemeClr val="bg2">
                    <a:lumMod val="75000"/>
                  </a:schemeClr>
                </a:solidFill>
                <a:effectLst>
                  <a:outerShdw blurRad="38100" dist="38100" dir="2700000" algn="tl">
                    <a:srgbClr val="000000">
                      <a:alpha val="43137"/>
                    </a:srgbClr>
                  </a:outerShdw>
                </a:effectLst>
              </a:rPr>
              <a:t> </a:t>
            </a:r>
            <a:endParaRPr lang="es-MX" sz="4400" b="1" dirty="0">
              <a:solidFill>
                <a:schemeClr val="bg2">
                  <a:lumMod val="75000"/>
                </a:schemeClr>
              </a:solidFill>
              <a:effectLst>
                <a:outerShdw blurRad="38100" dist="38100" dir="2700000" algn="tl">
                  <a:srgbClr val="000000">
                    <a:alpha val="43137"/>
                  </a:srgbClr>
                </a:outerShdw>
              </a:effectLst>
            </a:endParaRPr>
          </a:p>
        </p:txBody>
      </p:sp>
      <p:sp>
        <p:nvSpPr>
          <p:cNvPr id="5" name="Rectángulo redondeado 4"/>
          <p:cNvSpPr/>
          <p:nvPr/>
        </p:nvSpPr>
        <p:spPr>
          <a:xfrm>
            <a:off x="3586138" y="2717341"/>
            <a:ext cx="6340453" cy="2266682"/>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400" b="1" dirty="0" smtClean="0">
                <a:solidFill>
                  <a:schemeClr val="tx1"/>
                </a:solidFill>
                <a:effectLst>
                  <a:outerShdw blurRad="38100" dist="38100" dir="2700000" algn="tl">
                    <a:srgbClr val="000000">
                      <a:alpha val="43137"/>
                    </a:srgbClr>
                  </a:outerShdw>
                </a:effectLst>
                <a:latin typeface="Comic Sans MS" panose="030F0702030302020204" pitchFamily="66" charset="0"/>
              </a:rPr>
              <a:t>La comunicación puede ser utilizada para regular la conducta de los demás </a:t>
            </a:r>
          </a:p>
          <a:p>
            <a:pPr algn="ctr"/>
            <a:r>
              <a:rPr lang="es-MX" sz="2400" b="1" dirty="0" smtClean="0">
                <a:solidFill>
                  <a:schemeClr val="tx1"/>
                </a:solidFill>
                <a:effectLst>
                  <a:outerShdw blurRad="38100" dist="38100" dir="2700000" algn="tl">
                    <a:srgbClr val="000000">
                      <a:alpha val="43137"/>
                    </a:srgbClr>
                  </a:outerShdw>
                </a:effectLst>
                <a:latin typeface="Comic Sans MS" panose="030F0702030302020204" pitchFamily="66" charset="0"/>
              </a:rPr>
              <a:t>y facilitar su adaptación a la sociedad.</a:t>
            </a:r>
            <a:endParaRPr lang="es-MX" sz="2400" b="1" dirty="0">
              <a:solidFill>
                <a:schemeClr val="tx1"/>
              </a:solidFill>
              <a:effectLst>
                <a:outerShdw blurRad="38100" dist="38100" dir="2700000" algn="tl">
                  <a:srgbClr val="000000">
                    <a:alpha val="43137"/>
                  </a:srgbClr>
                </a:outerShdw>
              </a:effectLst>
              <a:latin typeface="Comic Sans MS" panose="030F0702030302020204" pitchFamily="66" charset="0"/>
            </a:endParaRPr>
          </a:p>
        </p:txBody>
      </p:sp>
      <p:pic>
        <p:nvPicPr>
          <p:cNvPr id="11268" name="Picture 4" descr="Resultado de imagen para comunicacion afecti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7255" y="468883"/>
            <a:ext cx="2270069" cy="17025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2" name="Imagen 1"/>
          <p:cNvPicPr>
            <a:picLocks noChangeAspect="1"/>
          </p:cNvPicPr>
          <p:nvPr/>
        </p:nvPicPr>
        <p:blipFill>
          <a:blip r:embed="rId4"/>
          <a:stretch>
            <a:fillRect/>
          </a:stretch>
        </p:blipFill>
        <p:spPr>
          <a:xfrm>
            <a:off x="729068" y="4242435"/>
            <a:ext cx="2466975" cy="1847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19051906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32795" y="308439"/>
            <a:ext cx="8534400" cy="1507067"/>
          </a:xfrm>
        </p:spPr>
        <p:txBody>
          <a:bodyPr>
            <a:normAutofit/>
          </a:bodyPr>
          <a:lstStyle/>
          <a:p>
            <a:pPr algn="ctr"/>
            <a:r>
              <a:rPr lang="es-MX" b="1" dirty="0">
                <a:solidFill>
                  <a:schemeClr val="bg2">
                    <a:lumMod val="75000"/>
                  </a:schemeClr>
                </a:solidFill>
                <a:effectLst>
                  <a:outerShdw blurRad="38100" dist="38100" dir="2700000" algn="tl">
                    <a:srgbClr val="000000">
                      <a:alpha val="43137"/>
                    </a:srgbClr>
                  </a:outerShdw>
                </a:effectLst>
              </a:rPr>
              <a:t>Funciones principales dentro de un grupo u </a:t>
            </a:r>
            <a:r>
              <a:rPr lang="es-MX" b="1" dirty="0" smtClean="0">
                <a:solidFill>
                  <a:schemeClr val="bg2">
                    <a:lumMod val="75000"/>
                  </a:schemeClr>
                </a:solidFill>
                <a:effectLst>
                  <a:outerShdw blurRad="38100" dist="38100" dir="2700000" algn="tl">
                    <a:srgbClr val="000000">
                      <a:alpha val="43137"/>
                    </a:srgbClr>
                  </a:outerShdw>
                </a:effectLst>
              </a:rPr>
              <a:t>organización</a:t>
            </a:r>
            <a:endParaRPr lang="es-MX" b="1" dirty="0">
              <a:solidFill>
                <a:schemeClr val="bg2">
                  <a:lumMod val="75000"/>
                </a:schemeClr>
              </a:solidFill>
              <a:effectLst>
                <a:outerShdw blurRad="38100" dist="38100" dir="2700000" algn="tl">
                  <a:srgbClr val="000000">
                    <a:alpha val="43137"/>
                  </a:srgbClr>
                </a:outerShdw>
              </a:effectLst>
            </a:endParaRPr>
          </a:p>
        </p:txBody>
      </p:sp>
      <p:sp>
        <p:nvSpPr>
          <p:cNvPr id="4" name="Marcador de contenido 2"/>
          <p:cNvSpPr>
            <a:spLocks noGrp="1"/>
          </p:cNvSpPr>
          <p:nvPr>
            <p:ph idx="4294967295"/>
          </p:nvPr>
        </p:nvSpPr>
        <p:spPr>
          <a:xfrm>
            <a:off x="770708" y="2063931"/>
            <a:ext cx="8334103" cy="4545874"/>
          </a:xfrm>
        </p:spPr>
        <p:txBody>
          <a:bodyPr>
            <a:normAutofit/>
          </a:bodyPr>
          <a:lstStyle/>
          <a:p>
            <a:r>
              <a:rPr lang="es-MX" sz="2400" b="1" dirty="0" smtClean="0"/>
              <a:t>Control: </a:t>
            </a:r>
            <a:r>
              <a:rPr lang="es-MX" sz="2400" b="1" dirty="0">
                <a:solidFill>
                  <a:schemeClr val="tx1"/>
                </a:solidFill>
              </a:rPr>
              <a:t>P</a:t>
            </a:r>
            <a:r>
              <a:rPr lang="es-MX" sz="2400" b="1" dirty="0" smtClean="0">
                <a:solidFill>
                  <a:schemeClr val="tx1"/>
                </a:solidFill>
              </a:rPr>
              <a:t>ara controlar el comportamiento de los miembros en varias formas.</a:t>
            </a:r>
          </a:p>
          <a:p>
            <a:endParaRPr lang="es-MX" sz="700" b="1" dirty="0" smtClean="0"/>
          </a:p>
          <a:p>
            <a:r>
              <a:rPr lang="es-MX" sz="2400" b="1" dirty="0" smtClean="0"/>
              <a:t>Motivación: </a:t>
            </a:r>
            <a:r>
              <a:rPr lang="es-MX" sz="2400" b="1" dirty="0">
                <a:solidFill>
                  <a:schemeClr val="tx1"/>
                </a:solidFill>
              </a:rPr>
              <a:t>F</a:t>
            </a:r>
            <a:r>
              <a:rPr lang="es-MX" sz="2400" b="1" dirty="0" smtClean="0">
                <a:solidFill>
                  <a:schemeClr val="tx1"/>
                </a:solidFill>
              </a:rPr>
              <a:t>omenta el que se sigan haciendo bien las cosas.</a:t>
            </a:r>
          </a:p>
          <a:p>
            <a:endParaRPr lang="es-MX" sz="700" b="1" dirty="0" smtClean="0"/>
          </a:p>
          <a:p>
            <a:r>
              <a:rPr lang="es-MX" sz="2400" b="1" dirty="0" smtClean="0"/>
              <a:t>Expresión emocional:  </a:t>
            </a:r>
            <a:r>
              <a:rPr lang="es-MX" sz="2400" b="1" dirty="0" smtClean="0">
                <a:solidFill>
                  <a:schemeClr val="tx1"/>
                </a:solidFill>
              </a:rPr>
              <a:t>Se muestran las frustraciones y sentimientos de satisfacción.</a:t>
            </a:r>
          </a:p>
          <a:p>
            <a:endParaRPr lang="es-MX" sz="700" b="1" dirty="0" smtClean="0"/>
          </a:p>
          <a:p>
            <a:r>
              <a:rPr lang="es-MX" sz="2400" b="1" dirty="0" smtClean="0"/>
              <a:t>Información: </a:t>
            </a:r>
            <a:r>
              <a:rPr lang="es-MX" sz="2400" b="1" dirty="0" smtClean="0">
                <a:solidFill>
                  <a:schemeClr val="tx1"/>
                </a:solidFill>
              </a:rPr>
              <a:t>Proporciona información para que se puedan tomar decisiones.</a:t>
            </a:r>
            <a:endParaRPr lang="es-MX" sz="2400" b="1" dirty="0">
              <a:solidFill>
                <a:schemeClr val="tx1"/>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994381">
            <a:off x="9460108" y="2206778"/>
            <a:ext cx="1744004" cy="130701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978394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barn(inVertical)">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 calcmode="lin" valueType="num">
                                      <p:cBhvr>
                                        <p:cTn id="17"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18" dur="5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19" dur="500"/>
                                        <p:tgtEl>
                                          <p:spTgt spid="4">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4">
                                            <p:txEl>
                                              <p:pRg st="6" end="6"/>
                                            </p:txEl>
                                          </p:spTgt>
                                        </p:tgtEl>
                                        <p:attrNameLst>
                                          <p:attrName>style.visibility</p:attrName>
                                        </p:attrNameLst>
                                      </p:cBhvr>
                                      <p:to>
                                        <p:strVal val="visible"/>
                                      </p:to>
                                    </p:set>
                                    <p:animEffect transition="in" filter="fade">
                                      <p:cBhvr>
                                        <p:cTn id="24" dur="1000"/>
                                        <p:tgtEl>
                                          <p:spTgt spid="4">
                                            <p:txEl>
                                              <p:pRg st="6" end="6"/>
                                            </p:txEl>
                                          </p:spTgt>
                                        </p:tgtEl>
                                      </p:cBhvr>
                                    </p:animEffect>
                                    <p:anim calcmode="lin" valueType="num">
                                      <p:cBhvr>
                                        <p:cTn id="25"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090428739"/>
              </p:ext>
            </p:extLst>
          </p:nvPr>
        </p:nvGraphicFramePr>
        <p:xfrm>
          <a:off x="509450" y="248194"/>
          <a:ext cx="11116492" cy="6126480"/>
        </p:xfrm>
        <a:graphic>
          <a:graphicData uri="http://schemas.openxmlformats.org/drawingml/2006/table">
            <a:tbl>
              <a:tblPr firstRow="1" bandRow="1">
                <a:tableStyleId>{21E4AEA4-8DFA-4A89-87EB-49C32662AFE0}</a:tableStyleId>
              </a:tblPr>
              <a:tblGrid>
                <a:gridCol w="2779123">
                  <a:extLst>
                    <a:ext uri="{9D8B030D-6E8A-4147-A177-3AD203B41FA5}">
                      <a16:colId xmlns:a16="http://schemas.microsoft.com/office/drawing/2014/main" xmlns="" val="20000"/>
                    </a:ext>
                  </a:extLst>
                </a:gridCol>
                <a:gridCol w="2779123">
                  <a:extLst>
                    <a:ext uri="{9D8B030D-6E8A-4147-A177-3AD203B41FA5}">
                      <a16:colId xmlns:a16="http://schemas.microsoft.com/office/drawing/2014/main" xmlns="" val="20001"/>
                    </a:ext>
                  </a:extLst>
                </a:gridCol>
                <a:gridCol w="2779123">
                  <a:extLst>
                    <a:ext uri="{9D8B030D-6E8A-4147-A177-3AD203B41FA5}">
                      <a16:colId xmlns:a16="http://schemas.microsoft.com/office/drawing/2014/main" xmlns="" val="20002"/>
                    </a:ext>
                  </a:extLst>
                </a:gridCol>
                <a:gridCol w="2779123">
                  <a:extLst>
                    <a:ext uri="{9D8B030D-6E8A-4147-A177-3AD203B41FA5}">
                      <a16:colId xmlns:a16="http://schemas.microsoft.com/office/drawing/2014/main" xmlns="" val="20003"/>
                    </a:ext>
                  </a:extLst>
                </a:gridCol>
              </a:tblGrid>
              <a:tr h="338900">
                <a:tc>
                  <a:txBody>
                    <a:bodyPr/>
                    <a:lstStyle/>
                    <a:p>
                      <a:pPr algn="ctr"/>
                      <a:r>
                        <a:rPr lang="es-MX" dirty="0" smtClean="0"/>
                        <a:t>Función </a:t>
                      </a:r>
                      <a:endParaRPr lang="es-MX" dirty="0"/>
                    </a:p>
                  </a:txBody>
                  <a:tcPr/>
                </a:tc>
                <a:tc>
                  <a:txBody>
                    <a:bodyPr/>
                    <a:lstStyle/>
                    <a:p>
                      <a:pPr algn="ctr"/>
                      <a:r>
                        <a:rPr lang="es-MX" dirty="0" smtClean="0"/>
                        <a:t>Consiste en:</a:t>
                      </a:r>
                      <a:endParaRPr lang="es-MX" dirty="0"/>
                    </a:p>
                  </a:txBody>
                  <a:tcPr/>
                </a:tc>
                <a:tc>
                  <a:txBody>
                    <a:bodyPr/>
                    <a:lstStyle/>
                    <a:p>
                      <a:pPr algn="ctr"/>
                      <a:r>
                        <a:rPr lang="es-MX" dirty="0" smtClean="0"/>
                        <a:t>Factor dominante</a:t>
                      </a:r>
                      <a:endParaRPr lang="es-MX" dirty="0"/>
                    </a:p>
                  </a:txBody>
                  <a:tcPr/>
                </a:tc>
                <a:tc>
                  <a:txBody>
                    <a:bodyPr/>
                    <a:lstStyle/>
                    <a:p>
                      <a:pPr algn="ctr"/>
                      <a:r>
                        <a:rPr lang="es-MX" dirty="0" smtClean="0"/>
                        <a:t>Ejemplo </a:t>
                      </a:r>
                      <a:endParaRPr lang="es-MX" dirty="0"/>
                    </a:p>
                  </a:txBody>
                  <a:tcPr/>
                </a:tc>
                <a:extLst>
                  <a:ext uri="{0D108BD9-81ED-4DB2-BD59-A6C34878D82A}">
                    <a16:rowId xmlns:a16="http://schemas.microsoft.com/office/drawing/2014/main" xmlns="" val="10000"/>
                  </a:ext>
                </a:extLst>
              </a:tr>
              <a:tr h="847251">
                <a:tc>
                  <a:txBody>
                    <a:bodyPr/>
                    <a:lstStyle/>
                    <a:p>
                      <a:pPr algn="ctr"/>
                      <a:r>
                        <a:rPr lang="es-MX" dirty="0" smtClean="0"/>
                        <a:t>Emotiva </a:t>
                      </a:r>
                    </a:p>
                    <a:p>
                      <a:pPr algn="ctr"/>
                      <a:r>
                        <a:rPr lang="es-MX" dirty="0" smtClean="0"/>
                        <a:t>o </a:t>
                      </a:r>
                    </a:p>
                    <a:p>
                      <a:pPr algn="ctr"/>
                      <a:r>
                        <a:rPr lang="es-MX" dirty="0" smtClean="0"/>
                        <a:t>expresiva</a:t>
                      </a:r>
                      <a:endParaRPr lang="es-MX" dirty="0"/>
                    </a:p>
                  </a:txBody>
                  <a:tcPr/>
                </a:tc>
                <a:tc>
                  <a:txBody>
                    <a:bodyPr/>
                    <a:lstStyle/>
                    <a:p>
                      <a:pPr algn="ctr"/>
                      <a:r>
                        <a:rPr lang="es-MX" dirty="0" smtClean="0"/>
                        <a:t>Expresa emociones, sensaciones, estados físicos.</a:t>
                      </a:r>
                      <a:endParaRPr lang="es-MX" dirty="0"/>
                    </a:p>
                  </a:txBody>
                  <a:tcPr/>
                </a:tc>
                <a:tc>
                  <a:txBody>
                    <a:bodyPr/>
                    <a:lstStyle/>
                    <a:p>
                      <a:pPr algn="ctr"/>
                      <a:r>
                        <a:rPr lang="es-MX" dirty="0" smtClean="0"/>
                        <a:t>Emisor</a:t>
                      </a:r>
                      <a:endParaRPr lang="es-MX" dirty="0"/>
                    </a:p>
                  </a:txBody>
                  <a:tcPr/>
                </a:tc>
                <a:tc>
                  <a:txBody>
                    <a:bodyPr/>
                    <a:lstStyle/>
                    <a:p>
                      <a:pPr algn="ctr"/>
                      <a:r>
                        <a:rPr lang="es-MX" dirty="0" smtClean="0"/>
                        <a:t>¡me duele el estómago!</a:t>
                      </a:r>
                      <a:endParaRPr lang="es-MX" dirty="0"/>
                    </a:p>
                  </a:txBody>
                  <a:tcPr/>
                </a:tc>
                <a:extLst>
                  <a:ext uri="{0D108BD9-81ED-4DB2-BD59-A6C34878D82A}">
                    <a16:rowId xmlns:a16="http://schemas.microsoft.com/office/drawing/2014/main" xmlns="" val="10001"/>
                  </a:ext>
                </a:extLst>
              </a:tr>
              <a:tr h="593076">
                <a:tc>
                  <a:txBody>
                    <a:bodyPr/>
                    <a:lstStyle/>
                    <a:p>
                      <a:pPr algn="ctr"/>
                      <a:r>
                        <a:rPr lang="es-MX" dirty="0" smtClean="0"/>
                        <a:t>Conativa o apelativa</a:t>
                      </a:r>
                      <a:endParaRPr lang="es-MX" dirty="0"/>
                    </a:p>
                  </a:txBody>
                  <a:tcPr/>
                </a:tc>
                <a:tc>
                  <a:txBody>
                    <a:bodyPr/>
                    <a:lstStyle/>
                    <a:p>
                      <a:pPr algn="ctr"/>
                      <a:r>
                        <a:rPr lang="es-MX" dirty="0" smtClean="0"/>
                        <a:t>Incitar o influir a otro para que haga algo</a:t>
                      </a:r>
                      <a:endParaRPr lang="es-MX" dirty="0"/>
                    </a:p>
                  </a:txBody>
                  <a:tcPr/>
                </a:tc>
                <a:tc>
                  <a:txBody>
                    <a:bodyPr/>
                    <a:lstStyle/>
                    <a:p>
                      <a:pPr algn="ctr"/>
                      <a:r>
                        <a:rPr lang="es-MX" dirty="0" smtClean="0"/>
                        <a:t>Receptor</a:t>
                      </a:r>
                      <a:endParaRPr lang="es-MX" dirty="0"/>
                    </a:p>
                  </a:txBody>
                  <a:tcPr/>
                </a:tc>
                <a:tc>
                  <a:txBody>
                    <a:bodyPr/>
                    <a:lstStyle/>
                    <a:p>
                      <a:pPr algn="ctr"/>
                      <a:r>
                        <a:rPr lang="es-MX" dirty="0" smtClean="0"/>
                        <a:t>Ahora, ¡corre!</a:t>
                      </a:r>
                      <a:endParaRPr lang="es-MX" dirty="0"/>
                    </a:p>
                  </a:txBody>
                  <a:tcPr/>
                </a:tc>
                <a:extLst>
                  <a:ext uri="{0D108BD9-81ED-4DB2-BD59-A6C34878D82A}">
                    <a16:rowId xmlns:a16="http://schemas.microsoft.com/office/drawing/2014/main" xmlns="" val="10002"/>
                  </a:ext>
                </a:extLst>
              </a:tr>
              <a:tr h="1101426">
                <a:tc>
                  <a:txBody>
                    <a:bodyPr/>
                    <a:lstStyle/>
                    <a:p>
                      <a:pPr algn="ctr"/>
                      <a:endParaRPr lang="es-MX" dirty="0" smtClean="0"/>
                    </a:p>
                    <a:p>
                      <a:pPr algn="ctr"/>
                      <a:r>
                        <a:rPr lang="es-MX" dirty="0" smtClean="0"/>
                        <a:t>Poética</a:t>
                      </a:r>
                      <a:endParaRPr lang="es-MX" dirty="0"/>
                    </a:p>
                  </a:txBody>
                  <a:tcPr/>
                </a:tc>
                <a:tc>
                  <a:txBody>
                    <a:bodyPr/>
                    <a:lstStyle/>
                    <a:p>
                      <a:pPr algn="ctr"/>
                      <a:r>
                        <a:rPr lang="es-MX" dirty="0" smtClean="0"/>
                        <a:t>Alterar el</a:t>
                      </a:r>
                      <a:r>
                        <a:rPr lang="es-MX" baseline="0" dirty="0" smtClean="0"/>
                        <a:t> lenguaje cotidiano para provocar un efecto en la forma.</a:t>
                      </a:r>
                      <a:endParaRPr lang="es-MX" dirty="0"/>
                    </a:p>
                  </a:txBody>
                  <a:tcPr/>
                </a:tc>
                <a:tc>
                  <a:txBody>
                    <a:bodyPr/>
                    <a:lstStyle/>
                    <a:p>
                      <a:pPr algn="ctr"/>
                      <a:endParaRPr lang="es-MX" dirty="0" smtClean="0"/>
                    </a:p>
                    <a:p>
                      <a:pPr algn="ctr"/>
                      <a:r>
                        <a:rPr lang="es-MX" dirty="0" smtClean="0"/>
                        <a:t>Mensaje</a:t>
                      </a:r>
                      <a:endParaRPr lang="es-MX" dirty="0"/>
                    </a:p>
                  </a:txBody>
                  <a:tcPr/>
                </a:tc>
                <a:tc>
                  <a:txBody>
                    <a:bodyPr/>
                    <a:lstStyle/>
                    <a:p>
                      <a:pPr algn="ctr"/>
                      <a:endParaRPr lang="es-MX" dirty="0" smtClean="0"/>
                    </a:p>
                    <a:p>
                      <a:pPr algn="ctr"/>
                      <a:r>
                        <a:rPr lang="es-MX" dirty="0" smtClean="0"/>
                        <a:t>Es única, grande y nuestra.</a:t>
                      </a:r>
                      <a:endParaRPr lang="es-MX" dirty="0"/>
                    </a:p>
                  </a:txBody>
                  <a:tcPr/>
                </a:tc>
                <a:extLst>
                  <a:ext uri="{0D108BD9-81ED-4DB2-BD59-A6C34878D82A}">
                    <a16:rowId xmlns:a16="http://schemas.microsoft.com/office/drawing/2014/main" xmlns="" val="10003"/>
                  </a:ext>
                </a:extLst>
              </a:tr>
              <a:tr h="1452804">
                <a:tc>
                  <a:txBody>
                    <a:bodyPr/>
                    <a:lstStyle/>
                    <a:p>
                      <a:pPr algn="ctr"/>
                      <a:endParaRPr lang="es-MX" dirty="0" smtClean="0"/>
                    </a:p>
                    <a:p>
                      <a:pPr algn="ctr"/>
                      <a:endParaRPr lang="es-MX" dirty="0" smtClean="0"/>
                    </a:p>
                    <a:p>
                      <a:pPr algn="ctr"/>
                      <a:r>
                        <a:rPr lang="es-MX" dirty="0" smtClean="0"/>
                        <a:t>Referencial </a:t>
                      </a:r>
                      <a:endParaRPr lang="es-MX" dirty="0"/>
                    </a:p>
                  </a:txBody>
                  <a:tcPr/>
                </a:tc>
                <a:tc>
                  <a:txBody>
                    <a:bodyPr/>
                    <a:lstStyle/>
                    <a:p>
                      <a:pPr algn="ctr"/>
                      <a:r>
                        <a:rPr lang="es-MX" dirty="0" smtClean="0"/>
                        <a:t>Representa objetivamente la realidad, informando o exponiendo hechos, conceptos e ideas</a:t>
                      </a:r>
                      <a:endParaRPr lang="es-MX" dirty="0"/>
                    </a:p>
                  </a:txBody>
                  <a:tcPr/>
                </a:tc>
                <a:tc>
                  <a:txBody>
                    <a:bodyPr/>
                    <a:lstStyle/>
                    <a:p>
                      <a:pPr algn="ctr"/>
                      <a:endParaRPr lang="es-MX" dirty="0" smtClean="0"/>
                    </a:p>
                    <a:p>
                      <a:pPr algn="ctr"/>
                      <a:endParaRPr lang="es-MX" dirty="0" smtClean="0"/>
                    </a:p>
                    <a:p>
                      <a:pPr algn="ctr"/>
                      <a:r>
                        <a:rPr lang="es-MX" dirty="0" smtClean="0"/>
                        <a:t>Contexto temático</a:t>
                      </a:r>
                      <a:endParaRPr lang="es-MX" dirty="0"/>
                    </a:p>
                  </a:txBody>
                  <a:tcPr/>
                </a:tc>
                <a:tc>
                  <a:txBody>
                    <a:bodyPr/>
                    <a:lstStyle/>
                    <a:p>
                      <a:pPr algn="ctr"/>
                      <a:endParaRPr lang="es-MX" dirty="0" smtClean="0"/>
                    </a:p>
                    <a:p>
                      <a:pPr algn="ctr"/>
                      <a:r>
                        <a:rPr lang="es-MX" dirty="0" smtClean="0"/>
                        <a:t>La población</a:t>
                      </a:r>
                      <a:r>
                        <a:rPr lang="es-MX" baseline="0" dirty="0" smtClean="0"/>
                        <a:t> mundial va en aumento cada año.</a:t>
                      </a:r>
                      <a:endParaRPr lang="es-MX" dirty="0"/>
                    </a:p>
                  </a:txBody>
                  <a:tcPr/>
                </a:tc>
                <a:extLst>
                  <a:ext uri="{0D108BD9-81ED-4DB2-BD59-A6C34878D82A}">
                    <a16:rowId xmlns:a16="http://schemas.microsoft.com/office/drawing/2014/main" xmlns="" val="10004"/>
                  </a:ext>
                </a:extLst>
              </a:tr>
              <a:tr h="593076">
                <a:tc>
                  <a:txBody>
                    <a:bodyPr/>
                    <a:lstStyle/>
                    <a:p>
                      <a:pPr algn="ctr"/>
                      <a:r>
                        <a:rPr lang="es-MX" dirty="0" smtClean="0"/>
                        <a:t>Metalingüística </a:t>
                      </a:r>
                      <a:endParaRPr lang="es-MX" dirty="0"/>
                    </a:p>
                  </a:txBody>
                  <a:tcPr/>
                </a:tc>
                <a:tc>
                  <a:txBody>
                    <a:bodyPr/>
                    <a:lstStyle/>
                    <a:p>
                      <a:pPr algn="ctr"/>
                      <a:r>
                        <a:rPr lang="es-MX" dirty="0" smtClean="0"/>
                        <a:t>Referirse al código mismo</a:t>
                      </a:r>
                      <a:endParaRPr lang="es-MX" dirty="0"/>
                    </a:p>
                  </a:txBody>
                  <a:tcPr/>
                </a:tc>
                <a:tc>
                  <a:txBody>
                    <a:bodyPr/>
                    <a:lstStyle/>
                    <a:p>
                      <a:pPr algn="ctr"/>
                      <a:r>
                        <a:rPr lang="es-MX" dirty="0" smtClean="0"/>
                        <a:t>Código</a:t>
                      </a:r>
                      <a:endParaRPr lang="es-MX" dirty="0"/>
                    </a:p>
                  </a:txBody>
                  <a:tcPr/>
                </a:tc>
                <a:tc>
                  <a:txBody>
                    <a:bodyPr/>
                    <a:lstStyle/>
                    <a:p>
                      <a:pPr algn="ctr"/>
                      <a:r>
                        <a:rPr lang="es-MX" dirty="0" smtClean="0"/>
                        <a:t>¿Qué</a:t>
                      </a:r>
                      <a:r>
                        <a:rPr lang="es-MX" baseline="0" dirty="0" smtClean="0"/>
                        <a:t> significa altruista?</a:t>
                      </a:r>
                      <a:endParaRPr lang="es-MX" dirty="0" smtClean="0"/>
                    </a:p>
                  </a:txBody>
                  <a:tcPr/>
                </a:tc>
                <a:extLst>
                  <a:ext uri="{0D108BD9-81ED-4DB2-BD59-A6C34878D82A}">
                    <a16:rowId xmlns:a16="http://schemas.microsoft.com/office/drawing/2014/main" xmlns="" val="10005"/>
                  </a:ext>
                </a:extLst>
              </a:tr>
              <a:tr h="847251">
                <a:tc>
                  <a:txBody>
                    <a:bodyPr/>
                    <a:lstStyle/>
                    <a:p>
                      <a:pPr algn="ctr"/>
                      <a:endParaRPr lang="es-MX" dirty="0" smtClean="0"/>
                    </a:p>
                    <a:p>
                      <a:pPr algn="ctr"/>
                      <a:r>
                        <a:rPr lang="es-MX" dirty="0" smtClean="0"/>
                        <a:t>Fática </a:t>
                      </a:r>
                      <a:endParaRPr lang="es-MX" dirty="0"/>
                    </a:p>
                  </a:txBody>
                  <a:tcPr/>
                </a:tc>
                <a:tc>
                  <a:txBody>
                    <a:bodyPr/>
                    <a:lstStyle/>
                    <a:p>
                      <a:pPr algn="ctr"/>
                      <a:r>
                        <a:rPr lang="es-MX" dirty="0" smtClean="0"/>
                        <a:t>Abrir, cerrar y mantener la comunicación </a:t>
                      </a:r>
                      <a:endParaRPr lang="es-MX" dirty="0"/>
                    </a:p>
                  </a:txBody>
                  <a:tcPr/>
                </a:tc>
                <a:tc>
                  <a:txBody>
                    <a:bodyPr/>
                    <a:lstStyle/>
                    <a:p>
                      <a:pPr algn="ctr"/>
                      <a:endParaRPr lang="es-MX" dirty="0" smtClean="0"/>
                    </a:p>
                    <a:p>
                      <a:pPr algn="ctr"/>
                      <a:r>
                        <a:rPr lang="es-MX" dirty="0" smtClean="0"/>
                        <a:t>Canal </a:t>
                      </a:r>
                      <a:endParaRPr lang="es-MX" dirty="0"/>
                    </a:p>
                  </a:txBody>
                  <a:tcPr/>
                </a:tc>
                <a:tc>
                  <a:txBody>
                    <a:bodyPr/>
                    <a:lstStyle/>
                    <a:p>
                      <a:pPr algn="ctr"/>
                      <a:endParaRPr lang="es-MX" dirty="0" smtClean="0"/>
                    </a:p>
                    <a:p>
                      <a:pPr algn="ctr"/>
                      <a:r>
                        <a:rPr lang="es-MX" dirty="0" smtClean="0"/>
                        <a:t>¡</a:t>
                      </a:r>
                      <a:r>
                        <a:rPr lang="es-MX" dirty="0" err="1" smtClean="0"/>
                        <a:t>Alo</a:t>
                      </a:r>
                      <a:r>
                        <a:rPr lang="es-MX" dirty="0" smtClean="0"/>
                        <a:t>! Me escuchas</a:t>
                      </a:r>
                      <a:endParaRPr lang="es-MX" dirty="0"/>
                    </a:p>
                  </a:txBody>
                  <a:tcPr/>
                </a:tc>
                <a:extLst>
                  <a:ext uri="{0D108BD9-81ED-4DB2-BD59-A6C34878D82A}">
                    <a16:rowId xmlns:a16="http://schemas.microsoft.com/office/drawing/2014/main" xmlns="" val="10006"/>
                  </a:ext>
                </a:extLst>
              </a:tr>
            </a:tbl>
          </a:graphicData>
        </a:graphic>
      </p:graphicFrame>
      <p:sp>
        <p:nvSpPr>
          <p:cNvPr id="2" name="Rectángulo 1"/>
          <p:cNvSpPr/>
          <p:nvPr/>
        </p:nvSpPr>
        <p:spPr>
          <a:xfrm>
            <a:off x="4572000" y="6374674"/>
            <a:ext cx="2801982"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a:t>
            </a:r>
            <a:r>
              <a:rPr lang="es-MX" sz="1600" dirty="0" err="1" smtClean="0"/>
              <a:t>Cinabal</a:t>
            </a:r>
            <a:r>
              <a:rPr lang="es-MX" sz="1600" dirty="0" smtClean="0"/>
              <a:t> y Arce, 2009)</a:t>
            </a:r>
            <a:endParaRPr lang="es-MX" sz="1600" dirty="0"/>
          </a:p>
        </p:txBody>
      </p:sp>
    </p:spTree>
    <p:extLst>
      <p:ext uri="{BB962C8B-B14F-4D97-AF65-F5344CB8AC3E}">
        <p14:creationId xmlns:p14="http://schemas.microsoft.com/office/powerpoint/2010/main" val="74578108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68900" y="482600"/>
            <a:ext cx="6019800" cy="825500"/>
          </a:xfrm>
        </p:spPr>
        <p:txBody>
          <a:bodyPr>
            <a:normAutofit/>
          </a:bodyPr>
          <a:lstStyle/>
          <a:p>
            <a:pPr algn="ctr"/>
            <a:r>
              <a:rPr lang="es-MX" sz="3600" b="1" dirty="0" smtClean="0">
                <a:effectLst>
                  <a:outerShdw blurRad="38100" dist="38100" dir="2700000" algn="tl">
                    <a:srgbClr val="000000">
                      <a:alpha val="43137"/>
                    </a:srgbClr>
                  </a:outerShdw>
                </a:effectLst>
              </a:rPr>
              <a:t>EJERCICIOS PRÁCTICOS</a:t>
            </a:r>
            <a:endParaRPr lang="es-MX" sz="3600" b="1" dirty="0">
              <a:effectLst>
                <a:outerShdw blurRad="38100" dist="38100" dir="2700000" algn="tl">
                  <a:srgbClr val="000000">
                    <a:alpha val="43137"/>
                  </a:srgbClr>
                </a:outerShdw>
              </a:effectLst>
            </a:endParaRPr>
          </a:p>
        </p:txBody>
      </p:sp>
      <p:pic>
        <p:nvPicPr>
          <p:cNvPr id="5" name="Marcador de posición de imagen 4"/>
          <p:cNvPicPr>
            <a:picLocks noGrp="1" noChangeAspect="1"/>
          </p:cNvPicPr>
          <p:nvPr>
            <p:ph type="pic" idx="1"/>
          </p:nvPr>
        </p:nvPicPr>
        <p:blipFill>
          <a:blip r:embed="rId2">
            <a:extLst>
              <a:ext uri="{28A0092B-C50C-407E-A947-70E740481C1C}">
                <a14:useLocalDpi xmlns:a14="http://schemas.microsoft.com/office/drawing/2010/main" val="0"/>
              </a:ext>
            </a:extLst>
          </a:blip>
          <a:srcRect l="24646" r="24646"/>
          <a:stretch>
            <a:fillRect/>
          </a:stretch>
        </p:blipFill>
        <p:spPr>
          <a:xfrm>
            <a:off x="836612" y="1612900"/>
            <a:ext cx="3280974" cy="4229100"/>
          </a:xfrm>
        </p:spPr>
      </p:pic>
      <p:sp>
        <p:nvSpPr>
          <p:cNvPr id="4" name="Marcador de texto 3"/>
          <p:cNvSpPr>
            <a:spLocks noGrp="1"/>
          </p:cNvSpPr>
          <p:nvPr>
            <p:ph type="body" sz="half" idx="2"/>
          </p:nvPr>
        </p:nvSpPr>
        <p:spPr>
          <a:xfrm>
            <a:off x="4862512" y="1837266"/>
            <a:ext cx="6415088" cy="4436534"/>
          </a:xfrm>
        </p:spPr>
        <p:txBody>
          <a:bodyPr>
            <a:normAutofit fontScale="92500" lnSpcReduction="10000"/>
          </a:bodyPr>
          <a:lstStyle/>
          <a:p>
            <a:pPr marL="342900" indent="-342900">
              <a:buAutoNum type="arabicPeriod"/>
            </a:pPr>
            <a:r>
              <a:rPr lang="es-MX" sz="2400" b="1" dirty="0" smtClean="0"/>
              <a:t>Mis principales problemas de comunicación.</a:t>
            </a:r>
          </a:p>
          <a:p>
            <a:pPr marL="342900" indent="-342900">
              <a:buAutoNum type="arabicPeriod"/>
            </a:pPr>
            <a:endParaRPr lang="es-MX" sz="1300" b="1" dirty="0" smtClean="0"/>
          </a:p>
          <a:p>
            <a:pPr marL="342900" indent="-342900">
              <a:buAutoNum type="arabicPeriod"/>
            </a:pPr>
            <a:r>
              <a:rPr lang="es-MX" sz="2400" b="1" dirty="0" smtClean="0"/>
              <a:t>Entrevista conmigo dentro de 10 años.</a:t>
            </a:r>
          </a:p>
          <a:p>
            <a:pPr marL="342900" indent="-342900">
              <a:buAutoNum type="arabicPeriod"/>
            </a:pPr>
            <a:endParaRPr lang="es-MX" sz="1300" b="1" dirty="0" smtClean="0"/>
          </a:p>
          <a:p>
            <a:pPr marL="342900" indent="-342900">
              <a:buFont typeface="Wingdings 3" panose="05040102010807070707" pitchFamily="18" charset="2"/>
              <a:buAutoNum type="arabicPeriod"/>
            </a:pPr>
            <a:r>
              <a:rPr lang="es-MX" sz="2400" b="1" dirty="0"/>
              <a:t>¿Cómo escucho a la persona que me interesa cuando habla conmigo</a:t>
            </a:r>
            <a:r>
              <a:rPr lang="es-MX" sz="2400" b="1" dirty="0" smtClean="0"/>
              <a:t>?</a:t>
            </a:r>
          </a:p>
          <a:p>
            <a:pPr marL="342900" indent="-342900">
              <a:buFont typeface="Wingdings 3" panose="05040102010807070707" pitchFamily="18" charset="2"/>
              <a:buAutoNum type="arabicPeriod"/>
            </a:pPr>
            <a:endParaRPr lang="es-MX" sz="1300" b="1" dirty="0" smtClean="0"/>
          </a:p>
          <a:p>
            <a:pPr marL="342900" indent="-342900">
              <a:buFont typeface="Wingdings 3" panose="05040102010807070707" pitchFamily="18" charset="2"/>
              <a:buAutoNum type="arabicPeriod"/>
            </a:pPr>
            <a:r>
              <a:rPr lang="es-MX" sz="2400" b="1" dirty="0"/>
              <a:t>Características de las </a:t>
            </a:r>
            <a:r>
              <a:rPr lang="es-MX" sz="2400" b="1" dirty="0" smtClean="0"/>
              <a:t>personas Asertivas.</a:t>
            </a:r>
          </a:p>
          <a:p>
            <a:pPr marL="342900" indent="-342900">
              <a:buFont typeface="Wingdings 3" panose="05040102010807070707" pitchFamily="18" charset="2"/>
              <a:buAutoNum type="arabicPeriod"/>
            </a:pPr>
            <a:endParaRPr lang="es-MX" sz="1300" b="1" dirty="0" smtClean="0"/>
          </a:p>
          <a:p>
            <a:pPr marL="342900" indent="-342900">
              <a:buFont typeface="Wingdings 3" panose="05040102010807070707" pitchFamily="18" charset="2"/>
              <a:buAutoNum type="arabicPeriod"/>
            </a:pPr>
            <a:r>
              <a:rPr lang="es-MX" sz="2400" b="1" dirty="0" smtClean="0"/>
              <a:t>FUNCIONES </a:t>
            </a:r>
            <a:r>
              <a:rPr lang="es-MX" sz="2400" b="1" dirty="0"/>
              <a:t>DE LA </a:t>
            </a:r>
            <a:r>
              <a:rPr lang="es-MX" sz="2400" b="1" dirty="0" smtClean="0"/>
              <a:t>COMUNICACIÓN</a:t>
            </a:r>
            <a:r>
              <a:rPr lang="es-MX" sz="2400" dirty="0" smtClean="0"/>
              <a:t>: </a:t>
            </a:r>
            <a:r>
              <a:rPr lang="es-MX" sz="2400" b="1" dirty="0" smtClean="0"/>
              <a:t>Los </a:t>
            </a:r>
            <a:r>
              <a:rPr lang="es-MX" sz="2400" b="1" dirty="0"/>
              <a:t>cuatro </a:t>
            </a:r>
            <a:r>
              <a:rPr lang="es-MX" sz="2400" b="1" dirty="0" smtClean="0"/>
              <a:t>cuadrantes.</a:t>
            </a:r>
            <a:endParaRPr lang="es-MX" sz="2400" dirty="0"/>
          </a:p>
          <a:p>
            <a:pPr marL="342900" indent="-342900">
              <a:buFont typeface="Wingdings 3" panose="05040102010807070707" pitchFamily="18" charset="2"/>
              <a:buAutoNum type="arabicPeriod"/>
            </a:pPr>
            <a:endParaRPr lang="es-MX" dirty="0"/>
          </a:p>
          <a:p>
            <a:pPr marL="342900" indent="-342900">
              <a:buAutoNum type="arabicPeriod"/>
            </a:pPr>
            <a:endParaRPr lang="es-MX" dirty="0" smtClean="0"/>
          </a:p>
          <a:p>
            <a:pPr marL="342900" indent="-342900">
              <a:buAutoNum type="arabicPeriod"/>
            </a:pPr>
            <a:endParaRPr lang="es-MX" dirty="0"/>
          </a:p>
        </p:txBody>
      </p:sp>
    </p:spTree>
    <p:extLst>
      <p:ext uri="{BB962C8B-B14F-4D97-AF65-F5344CB8AC3E}">
        <p14:creationId xmlns:p14="http://schemas.microsoft.com/office/powerpoint/2010/main" val="9053377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54731" y="248194"/>
            <a:ext cx="6019800" cy="696686"/>
          </a:xfrm>
        </p:spPr>
        <p:txBody>
          <a:bodyPr/>
          <a:lstStyle/>
          <a:p>
            <a:r>
              <a:rPr lang="es-MX" b="1" dirty="0" smtClean="0">
                <a:effectLst>
                  <a:outerShdw blurRad="38100" dist="38100" dir="2700000" algn="tl">
                    <a:srgbClr val="000000">
                      <a:alpha val="43137"/>
                    </a:srgbClr>
                  </a:outerShdw>
                </a:effectLst>
              </a:rPr>
              <a:t>Fuentes de consulta:</a:t>
            </a:r>
            <a:endParaRPr lang="es-MX" b="1" dirty="0">
              <a:effectLst>
                <a:outerShdw blurRad="38100" dist="38100" dir="2700000" algn="tl">
                  <a:srgbClr val="000000">
                    <a:alpha val="43137"/>
                  </a:srgbClr>
                </a:outerShdw>
              </a:effectLst>
            </a:endParaRPr>
          </a:p>
        </p:txBody>
      </p:sp>
      <p:pic>
        <p:nvPicPr>
          <p:cNvPr id="5" name="Marcador de posición de imagen 4"/>
          <p:cNvPicPr>
            <a:picLocks noGrp="1" noChangeAspect="1"/>
          </p:cNvPicPr>
          <p:nvPr>
            <p:ph type="pic" idx="1"/>
          </p:nvPr>
        </p:nvPicPr>
        <p:blipFill>
          <a:blip r:embed="rId2">
            <a:extLst>
              <a:ext uri="{28A0092B-C50C-407E-A947-70E740481C1C}">
                <a14:useLocalDpi xmlns:a14="http://schemas.microsoft.com/office/drawing/2010/main" val="0"/>
              </a:ext>
            </a:extLst>
          </a:blip>
          <a:srcRect l="14025" r="14025"/>
          <a:stretch>
            <a:fillRect/>
          </a:stretch>
        </p:blipFill>
        <p:spPr>
          <a:xfrm>
            <a:off x="518750" y="1162594"/>
            <a:ext cx="3280974" cy="4572000"/>
          </a:xfrm>
          <a:prstGeom prst="snip2DiagRect">
            <a:avLst>
              <a:gd name="adj1" fmla="val 10815"/>
              <a:gd name="adj2" fmla="val 34638"/>
            </a:avLst>
          </a:prstGeom>
        </p:spPr>
      </p:pic>
      <p:sp>
        <p:nvSpPr>
          <p:cNvPr id="4" name="Marcador de texto 3"/>
          <p:cNvSpPr>
            <a:spLocks noGrp="1"/>
          </p:cNvSpPr>
          <p:nvPr>
            <p:ph type="body" sz="half" idx="2"/>
          </p:nvPr>
        </p:nvSpPr>
        <p:spPr>
          <a:xfrm>
            <a:off x="4654731" y="3905794"/>
            <a:ext cx="6629401" cy="2304869"/>
          </a:xfrm>
        </p:spPr>
        <p:txBody>
          <a:bodyPr>
            <a:normAutofit fontScale="92500" lnSpcReduction="20000"/>
          </a:bodyPr>
          <a:lstStyle/>
          <a:p>
            <a:pPr marL="285750" indent="-285750">
              <a:buFont typeface="Wingdings" panose="05000000000000000000" pitchFamily="2" charset="2"/>
              <a:buChar char="Ø"/>
            </a:pPr>
            <a:r>
              <a:rPr lang="es-MX" dirty="0" smtClean="0"/>
              <a:t>López </a:t>
            </a:r>
            <a:r>
              <a:rPr lang="es-MX" dirty="0" err="1"/>
              <a:t>B</a:t>
            </a:r>
            <a:r>
              <a:rPr lang="es-MX" dirty="0" err="1" smtClean="0"/>
              <a:t>enedí</a:t>
            </a:r>
            <a:r>
              <a:rPr lang="es-MX" dirty="0" smtClean="0"/>
              <a:t>, Juan Antonio. (2013</a:t>
            </a:r>
            <a:r>
              <a:rPr lang="es-MX" dirty="0"/>
              <a:t>). L</a:t>
            </a:r>
            <a:r>
              <a:rPr lang="es-MX" dirty="0" smtClean="0"/>
              <a:t>a comunicación integral. Editorial Obelisco.</a:t>
            </a:r>
          </a:p>
          <a:p>
            <a:pPr marL="285750" indent="-285750">
              <a:buFont typeface="Wingdings" panose="05000000000000000000" pitchFamily="2" charset="2"/>
              <a:buChar char="Ø"/>
            </a:pPr>
            <a:r>
              <a:rPr lang="es-MX" dirty="0" smtClean="0"/>
              <a:t>Carlos </a:t>
            </a:r>
            <a:r>
              <a:rPr lang="es-MX" dirty="0" err="1"/>
              <a:t>J.van</a:t>
            </a:r>
            <a:r>
              <a:rPr lang="es-MX" dirty="0"/>
              <a:t>-der </a:t>
            </a:r>
            <a:r>
              <a:rPr lang="es-MX" dirty="0" err="1"/>
              <a:t>Hofstadt</a:t>
            </a:r>
            <a:r>
              <a:rPr lang="es-MX" dirty="0"/>
              <a:t> Román </a:t>
            </a:r>
            <a:r>
              <a:rPr lang="es-MX" dirty="0" smtClean="0"/>
              <a:t>. (2005). Técnicas de comunicación para profesionales en enfermería. Libro electrónico. </a:t>
            </a:r>
            <a:r>
              <a:rPr lang="es-MX" dirty="0"/>
              <a:t>Disponible en: </a:t>
            </a:r>
            <a:r>
              <a:rPr lang="es-MX" dirty="0">
                <a:hlinkClick r:id="rId3" action="ppaction://hlinkfile"/>
              </a:rPr>
              <a:t>file:///C:/</a:t>
            </a:r>
            <a:r>
              <a:rPr lang="es-MX" dirty="0" smtClean="0">
                <a:hlinkClick r:id="rId3" action="ppaction://hlinkfile"/>
              </a:rPr>
              <a:t>Users/maestra/AppData/Local/Temp/V.1037-2006.pdf</a:t>
            </a:r>
            <a:endParaRPr lang="es-MX" dirty="0" smtClean="0"/>
          </a:p>
          <a:p>
            <a:pPr marL="285750" indent="-285750">
              <a:buFont typeface="Wingdings" panose="05000000000000000000" pitchFamily="2" charset="2"/>
              <a:buChar char="Ø"/>
            </a:pPr>
            <a:r>
              <a:rPr lang="es-MX" dirty="0" err="1" smtClean="0"/>
              <a:t>Baró</a:t>
            </a:r>
            <a:r>
              <a:rPr lang="es-MX" dirty="0" smtClean="0"/>
              <a:t> </a:t>
            </a:r>
            <a:r>
              <a:rPr lang="es-MX" dirty="0" err="1" smtClean="0"/>
              <a:t>Catafau</a:t>
            </a:r>
            <a:r>
              <a:rPr lang="es-MX" dirty="0" smtClean="0"/>
              <a:t>, Teresa. (2012). Comunicación personal de éxito. México: Paidós.</a:t>
            </a:r>
          </a:p>
        </p:txBody>
      </p:sp>
      <p:pic>
        <p:nvPicPr>
          <p:cNvPr id="6" name="Imagen 5"/>
          <p:cNvPicPr>
            <a:picLocks noChangeAspect="1"/>
          </p:cNvPicPr>
          <p:nvPr/>
        </p:nvPicPr>
        <p:blipFill>
          <a:blip r:embed="rId4"/>
          <a:stretch>
            <a:fillRect/>
          </a:stretch>
        </p:blipFill>
        <p:spPr>
          <a:xfrm>
            <a:off x="5178860" y="1376226"/>
            <a:ext cx="1219200" cy="1771650"/>
          </a:xfrm>
          <a:prstGeom prst="rect">
            <a:avLst/>
          </a:prstGeom>
          <a:ln>
            <a:noFill/>
          </a:ln>
          <a:effectLst>
            <a:outerShdw blurRad="292100" dist="139700" dir="2700000" algn="tl" rotWithShape="0">
              <a:srgbClr val="333333">
                <a:alpha val="65000"/>
              </a:srgbClr>
            </a:outerShdw>
          </a:effectLst>
        </p:spPr>
      </p:pic>
      <p:pic>
        <p:nvPicPr>
          <p:cNvPr id="7" name="Imagen 6"/>
          <p:cNvPicPr>
            <a:picLocks noChangeAspect="1"/>
          </p:cNvPicPr>
          <p:nvPr/>
        </p:nvPicPr>
        <p:blipFill>
          <a:blip r:embed="rId5"/>
          <a:stretch>
            <a:fillRect/>
          </a:stretch>
        </p:blipFill>
        <p:spPr>
          <a:xfrm>
            <a:off x="7111313" y="1171438"/>
            <a:ext cx="1302533" cy="1841863"/>
          </a:xfrm>
          <a:prstGeom prst="rect">
            <a:avLst/>
          </a:prstGeom>
          <a:ln>
            <a:noFill/>
          </a:ln>
          <a:effectLst>
            <a:outerShdw blurRad="292100" dist="139700" dir="2700000" algn="tl" rotWithShape="0">
              <a:srgbClr val="333333">
                <a:alpha val="65000"/>
              </a:srgbClr>
            </a:outerShdw>
          </a:effectLst>
        </p:spPr>
      </p:pic>
      <p:pic>
        <p:nvPicPr>
          <p:cNvPr id="8" name="Imagen 7"/>
          <p:cNvPicPr>
            <a:picLocks noChangeAspect="1"/>
          </p:cNvPicPr>
          <p:nvPr/>
        </p:nvPicPr>
        <p:blipFill>
          <a:blip r:embed="rId6"/>
          <a:stretch>
            <a:fillRect/>
          </a:stretch>
        </p:blipFill>
        <p:spPr>
          <a:xfrm>
            <a:off x="8996396" y="1437136"/>
            <a:ext cx="1271009" cy="18072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39004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4512" y="526758"/>
            <a:ext cx="11002976" cy="989808"/>
          </a:xfrm>
        </p:spPr>
        <p:txBody>
          <a:bodyPr>
            <a:normAutofit/>
          </a:bodyPr>
          <a:lstStyle/>
          <a:p>
            <a:pPr marL="0" indent="0" algn="ctr">
              <a:buNone/>
            </a:pPr>
            <a:r>
              <a:rPr lang="es-MX" sz="2400" b="1" dirty="0">
                <a:solidFill>
                  <a:schemeClr val="tx1"/>
                </a:solidFill>
                <a:effectLst>
                  <a:outerShdw blurRad="38100" dist="38100" dir="2700000" algn="tl">
                    <a:srgbClr val="000000">
                      <a:alpha val="43137"/>
                    </a:srgbClr>
                  </a:outerShdw>
                </a:effectLst>
              </a:rPr>
              <a:t>La palabra deriva del latín “communicare” y significa compartir algo.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9239" y="2107785"/>
            <a:ext cx="4647762" cy="2460580"/>
          </a:xfrm>
          <a:prstGeom prst="rect">
            <a:avLst/>
          </a:prstGeom>
          <a:ln>
            <a:solidFill>
              <a:schemeClr val="accent1"/>
            </a:solidFill>
          </a:ln>
          <a:effectLst>
            <a:outerShdw blurRad="292100" dist="139700" dir="2700000" algn="tl" rotWithShape="0">
              <a:srgbClr val="333333">
                <a:alpha val="65000"/>
              </a:srgbClr>
            </a:outerShdw>
          </a:effectLst>
        </p:spPr>
      </p:pic>
      <p:sp>
        <p:nvSpPr>
          <p:cNvPr id="2" name="Rectángulo 1"/>
          <p:cNvSpPr/>
          <p:nvPr/>
        </p:nvSpPr>
        <p:spPr>
          <a:xfrm>
            <a:off x="2481983" y="5353369"/>
            <a:ext cx="6862273" cy="830997"/>
          </a:xfrm>
          <a:prstGeom prst="rect">
            <a:avLst/>
          </a:prstGeom>
        </p:spPr>
        <p:txBody>
          <a:bodyPr wrap="square">
            <a:spAutoFit/>
          </a:bodyPr>
          <a:lstStyle/>
          <a:p>
            <a:pPr algn="ctr"/>
            <a:r>
              <a:rPr lang="es-MX" sz="2400" b="1" dirty="0">
                <a:effectLst>
                  <a:outerShdw blurRad="38100" dist="38100" dir="2700000" algn="tl">
                    <a:srgbClr val="000000">
                      <a:alpha val="43137"/>
                    </a:srgbClr>
                  </a:outerShdw>
                </a:effectLst>
              </a:rPr>
              <a:t>Es la actividad consciente de intercambiar información entre dos o más </a:t>
            </a:r>
            <a:r>
              <a:rPr lang="es-MX" sz="2400" b="1" dirty="0" smtClean="0">
                <a:effectLst>
                  <a:outerShdw blurRad="38100" dist="38100" dir="2700000" algn="tl">
                    <a:srgbClr val="000000">
                      <a:alpha val="43137"/>
                    </a:srgbClr>
                  </a:outerShdw>
                </a:effectLst>
              </a:rPr>
              <a:t>personas. </a:t>
            </a:r>
            <a:endParaRPr lang="es-MX"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084631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barn(inVertical)">
                                      <p:cBhvr>
                                        <p:cTn id="12"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Resultado de imagen para paisajes de otoñ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7228"/>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2294656" y="1459913"/>
            <a:ext cx="8034200" cy="4154984"/>
          </a:xfrm>
          <a:prstGeom prst="rect">
            <a:avLst/>
          </a:prstGeom>
          <a:noFill/>
        </p:spPr>
        <p:txBody>
          <a:bodyPr wrap="square" lIns="91440" tIns="45720" rIns="91440" bIns="45720">
            <a:spAutoFit/>
          </a:bodyPr>
          <a:lstStyle/>
          <a:p>
            <a:pPr algn="ctr"/>
            <a:r>
              <a:rPr lang="es-ES" sz="8800" b="1" cap="none" spc="0" dirty="0" smtClean="0">
                <a:ln w="12700" cmpd="sng">
                  <a:solidFill>
                    <a:schemeClr val="accent4"/>
                  </a:solidFill>
                  <a:prstDash val="solid"/>
                </a:ln>
                <a:solidFill>
                  <a:schemeClr val="bg2">
                    <a:lumMod val="60000"/>
                    <a:lumOff val="40000"/>
                  </a:schemeClr>
                </a:solidFill>
                <a:effectLst>
                  <a:outerShdw blurRad="38100" dist="38100" dir="2700000" algn="tl">
                    <a:srgbClr val="000000">
                      <a:alpha val="43137"/>
                    </a:srgbClr>
                  </a:outerShdw>
                </a:effectLst>
                <a:latin typeface="Ravie" panose="04040805050809020602" pitchFamily="82" charset="0"/>
              </a:rPr>
              <a:t>Gracias por su atención</a:t>
            </a:r>
            <a:endParaRPr lang="es-ES" sz="5400" b="1" cap="none" spc="0" dirty="0">
              <a:ln w="12700" cmpd="sng">
                <a:solidFill>
                  <a:schemeClr val="accent4"/>
                </a:solidFill>
                <a:prstDash val="solid"/>
              </a:ln>
              <a:solidFill>
                <a:schemeClr val="bg2">
                  <a:lumMod val="60000"/>
                  <a:lumOff val="40000"/>
                </a:schemeClr>
              </a:solidFill>
              <a:effectLst>
                <a:outerShdw blurRad="38100" dist="38100" dir="2700000" algn="tl">
                  <a:srgbClr val="000000">
                    <a:alpha val="43137"/>
                  </a:srgbClr>
                </a:outerShdw>
              </a:effectLst>
              <a:latin typeface="Ravie" panose="04040805050809020602" pitchFamily="82" charset="0"/>
            </a:endParaRPr>
          </a:p>
        </p:txBody>
      </p:sp>
    </p:spTree>
    <p:extLst>
      <p:ext uri="{BB962C8B-B14F-4D97-AF65-F5344CB8AC3E}">
        <p14:creationId xmlns:p14="http://schemas.microsoft.com/office/powerpoint/2010/main" val="415763455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pPr algn="ctr"/>
            <a:r>
              <a:rPr lang="es-MX" sz="1200" b="1" dirty="0">
                <a:solidFill>
                  <a:schemeClr val="bg1"/>
                </a:solidFill>
              </a:rPr>
              <a:t>UNIVERSIDAD AUTÓNOMA DEL ESTADO DE MÉXICO</a:t>
            </a:r>
            <a:r>
              <a:rPr lang="es-MX" sz="1200" dirty="0">
                <a:solidFill>
                  <a:schemeClr val="bg1"/>
                </a:solidFill>
              </a:rPr>
              <a:t/>
            </a:r>
            <a:br>
              <a:rPr lang="es-MX" sz="1200" dirty="0">
                <a:solidFill>
                  <a:schemeClr val="bg1"/>
                </a:solidFill>
              </a:rPr>
            </a:br>
            <a:r>
              <a:rPr lang="es-MX" sz="1200" b="1" dirty="0">
                <a:solidFill>
                  <a:schemeClr val="bg1"/>
                </a:solidFill>
              </a:rPr>
              <a:t>FACULTAD DE ENFERMERÍA Y OBSTETRICIA</a:t>
            </a:r>
            <a:r>
              <a:rPr lang="es-MX" sz="1200" dirty="0">
                <a:solidFill>
                  <a:schemeClr val="bg1"/>
                </a:solidFill>
              </a:rPr>
              <a:t/>
            </a:r>
            <a:br>
              <a:rPr lang="es-MX" sz="1200" dirty="0">
                <a:solidFill>
                  <a:schemeClr val="bg1"/>
                </a:solidFill>
              </a:rPr>
            </a:br>
            <a:r>
              <a:rPr lang="es-MX" sz="1200" b="1" dirty="0">
                <a:solidFill>
                  <a:schemeClr val="bg1"/>
                </a:solidFill>
              </a:rPr>
              <a:t> </a:t>
            </a:r>
            <a:r>
              <a:rPr lang="es-MX" sz="1200" dirty="0">
                <a:solidFill>
                  <a:schemeClr val="bg1"/>
                </a:solidFill>
              </a:rPr>
              <a:t/>
            </a:r>
            <a:br>
              <a:rPr lang="es-MX" sz="1200" dirty="0">
                <a:solidFill>
                  <a:schemeClr val="bg1"/>
                </a:solidFill>
              </a:rPr>
            </a:br>
            <a:r>
              <a:rPr lang="es-MX" sz="1200" b="1" dirty="0">
                <a:solidFill>
                  <a:schemeClr val="bg1"/>
                </a:solidFill>
              </a:rPr>
              <a:t>Licenciatura en Enfermería</a:t>
            </a:r>
            <a:r>
              <a:rPr lang="es-MX" sz="1200" dirty="0">
                <a:solidFill>
                  <a:schemeClr val="bg1"/>
                </a:solidFill>
              </a:rPr>
              <a:t/>
            </a:r>
            <a:br>
              <a:rPr lang="es-MX" sz="1200" dirty="0">
                <a:solidFill>
                  <a:schemeClr val="bg1"/>
                </a:solidFill>
              </a:rPr>
            </a:br>
            <a:r>
              <a:rPr lang="es-ES" sz="1200" b="1" dirty="0">
                <a:solidFill>
                  <a:schemeClr val="bg1"/>
                </a:solidFill>
              </a:rPr>
              <a:t> </a:t>
            </a:r>
            <a:r>
              <a:rPr lang="es-MX" sz="1200" dirty="0">
                <a:solidFill>
                  <a:schemeClr val="bg1"/>
                </a:solidFill>
              </a:rPr>
              <a:t/>
            </a:r>
            <a:br>
              <a:rPr lang="es-MX" sz="1200" dirty="0">
                <a:solidFill>
                  <a:schemeClr val="bg1"/>
                </a:solidFill>
              </a:rPr>
            </a:br>
            <a:r>
              <a:rPr lang="es-ES" sz="1200" b="1" dirty="0">
                <a:solidFill>
                  <a:schemeClr val="bg1"/>
                </a:solidFill>
              </a:rPr>
              <a:t> </a:t>
            </a:r>
            <a:r>
              <a:rPr lang="es-MX" sz="1200" dirty="0">
                <a:solidFill>
                  <a:schemeClr val="bg1"/>
                </a:solidFill>
              </a:rPr>
              <a:t/>
            </a:r>
            <a:br>
              <a:rPr lang="es-MX" sz="1200" dirty="0">
                <a:solidFill>
                  <a:schemeClr val="bg1"/>
                </a:solidFill>
              </a:rPr>
            </a:br>
            <a:r>
              <a:rPr lang="es-ES" sz="1200" b="1" dirty="0">
                <a:solidFill>
                  <a:schemeClr val="bg1"/>
                </a:solidFill>
              </a:rPr>
              <a:t> </a:t>
            </a:r>
            <a:r>
              <a:rPr lang="es-MX" sz="1200" dirty="0">
                <a:solidFill>
                  <a:schemeClr val="bg1"/>
                </a:solidFill>
              </a:rPr>
              <a:t/>
            </a:r>
            <a:br>
              <a:rPr lang="es-MX" sz="1200" dirty="0">
                <a:solidFill>
                  <a:schemeClr val="bg1"/>
                </a:solidFill>
              </a:rPr>
            </a:br>
            <a:r>
              <a:rPr lang="es-ES" sz="1200" b="1" dirty="0">
                <a:solidFill>
                  <a:schemeClr val="bg1"/>
                </a:solidFill>
              </a:rPr>
              <a:t>MATERIAL DIDÁCTICO</a:t>
            </a:r>
            <a:r>
              <a:rPr lang="es-ES" sz="1200" dirty="0">
                <a:solidFill>
                  <a:schemeClr val="bg1"/>
                </a:solidFill>
              </a:rPr>
              <a:t>: Diapositivas</a:t>
            </a:r>
            <a:r>
              <a:rPr lang="es-MX" sz="1200" dirty="0">
                <a:solidFill>
                  <a:schemeClr val="bg1"/>
                </a:solidFill>
              </a:rPr>
              <a:t/>
            </a:r>
            <a:br>
              <a:rPr lang="es-MX" sz="1200" dirty="0">
                <a:solidFill>
                  <a:schemeClr val="bg1"/>
                </a:solidFill>
              </a:rPr>
            </a:br>
            <a:r>
              <a:rPr lang="es-ES" sz="1200" dirty="0">
                <a:solidFill>
                  <a:schemeClr val="bg1"/>
                </a:solidFill>
              </a:rPr>
              <a:t> </a:t>
            </a:r>
            <a:r>
              <a:rPr lang="es-MX" sz="1200" dirty="0">
                <a:solidFill>
                  <a:schemeClr val="bg1"/>
                </a:solidFill>
              </a:rPr>
              <a:t/>
            </a:r>
            <a:br>
              <a:rPr lang="es-MX" sz="1200" dirty="0">
                <a:solidFill>
                  <a:schemeClr val="bg1"/>
                </a:solidFill>
              </a:rPr>
            </a:br>
            <a:r>
              <a:rPr lang="es-ES" sz="1200" b="1" dirty="0">
                <a:solidFill>
                  <a:schemeClr val="bg1"/>
                </a:solidFill>
              </a:rPr>
              <a:t> </a:t>
            </a:r>
            <a:r>
              <a:rPr lang="es-MX" sz="1200" dirty="0">
                <a:solidFill>
                  <a:schemeClr val="bg1"/>
                </a:solidFill>
              </a:rPr>
              <a:t/>
            </a:r>
            <a:br>
              <a:rPr lang="es-MX" sz="1200" dirty="0">
                <a:solidFill>
                  <a:schemeClr val="bg1"/>
                </a:solidFill>
              </a:rPr>
            </a:br>
            <a:r>
              <a:rPr lang="es-ES" sz="1200" b="1" dirty="0">
                <a:solidFill>
                  <a:schemeClr val="bg1"/>
                </a:solidFill>
              </a:rPr>
              <a:t>ELABORADO POR:</a:t>
            </a:r>
            <a:r>
              <a:rPr lang="es-ES" sz="1200" dirty="0">
                <a:solidFill>
                  <a:schemeClr val="bg1"/>
                </a:solidFill>
              </a:rPr>
              <a:t> Mtra. Edith Guadalupe Martínez Morales</a:t>
            </a:r>
            <a:r>
              <a:rPr lang="es-MX" sz="1200" dirty="0">
                <a:solidFill>
                  <a:schemeClr val="bg1"/>
                </a:solidFill>
              </a:rPr>
              <a:t/>
            </a:r>
            <a:br>
              <a:rPr lang="es-MX" sz="1200" dirty="0">
                <a:solidFill>
                  <a:schemeClr val="bg1"/>
                </a:solidFill>
              </a:rPr>
            </a:br>
            <a:r>
              <a:rPr lang="es-ES" sz="1200" dirty="0">
                <a:solidFill>
                  <a:schemeClr val="bg1"/>
                </a:solidFill>
              </a:rPr>
              <a:t> </a:t>
            </a:r>
            <a:r>
              <a:rPr lang="es-MX" sz="1200" dirty="0">
                <a:solidFill>
                  <a:schemeClr val="bg1"/>
                </a:solidFill>
              </a:rPr>
              <a:t/>
            </a:r>
            <a:br>
              <a:rPr lang="es-MX" sz="1200" dirty="0">
                <a:solidFill>
                  <a:schemeClr val="bg1"/>
                </a:solidFill>
              </a:rPr>
            </a:br>
            <a:r>
              <a:rPr lang="es-ES" sz="1200" b="1" dirty="0">
                <a:solidFill>
                  <a:schemeClr val="bg1"/>
                </a:solidFill>
              </a:rPr>
              <a:t> </a:t>
            </a:r>
            <a:r>
              <a:rPr lang="es-MX" sz="1200" dirty="0">
                <a:solidFill>
                  <a:schemeClr val="bg1"/>
                </a:solidFill>
              </a:rPr>
              <a:t/>
            </a:r>
            <a:br>
              <a:rPr lang="es-MX" sz="1200" dirty="0">
                <a:solidFill>
                  <a:schemeClr val="bg1"/>
                </a:solidFill>
              </a:rPr>
            </a:br>
            <a:r>
              <a:rPr lang="es-ES" sz="1200" b="1" dirty="0">
                <a:solidFill>
                  <a:schemeClr val="bg1"/>
                </a:solidFill>
              </a:rPr>
              <a:t> </a:t>
            </a:r>
            <a:r>
              <a:rPr lang="es-MX" sz="1200" dirty="0">
                <a:solidFill>
                  <a:schemeClr val="bg1"/>
                </a:solidFill>
              </a:rPr>
              <a:t/>
            </a:r>
            <a:br>
              <a:rPr lang="es-MX" sz="1200" dirty="0">
                <a:solidFill>
                  <a:schemeClr val="bg1"/>
                </a:solidFill>
              </a:rPr>
            </a:br>
            <a:r>
              <a:rPr lang="es-ES" sz="1200" b="1" dirty="0">
                <a:solidFill>
                  <a:schemeClr val="bg1"/>
                </a:solidFill>
              </a:rPr>
              <a:t>Programa de estudio:</a:t>
            </a:r>
            <a:endParaRPr lang="es-MX" sz="1200" dirty="0">
              <a:solidFill>
                <a:schemeClr val="bg1"/>
              </a:solidFill>
            </a:endParaRPr>
          </a:p>
        </p:txBody>
      </p:sp>
      <p:sp>
        <p:nvSpPr>
          <p:cNvPr id="4" name="3 CuadroTexto"/>
          <p:cNvSpPr txBox="1"/>
          <p:nvPr/>
        </p:nvSpPr>
        <p:spPr>
          <a:xfrm>
            <a:off x="9070109" y="1025236"/>
            <a:ext cx="2355273" cy="369332"/>
          </a:xfrm>
          <a:prstGeom prst="rect">
            <a:avLst/>
          </a:prstGeom>
          <a:noFill/>
        </p:spPr>
        <p:txBody>
          <a:bodyPr wrap="square" rtlCol="0">
            <a:spAutoFit/>
          </a:bodyPr>
          <a:lstStyle/>
          <a:p>
            <a:r>
              <a:rPr lang="es-MX" dirty="0" smtClean="0">
                <a:solidFill>
                  <a:schemeClr val="bg1"/>
                </a:solidFill>
              </a:rPr>
              <a:t>Guía</a:t>
            </a:r>
            <a:endParaRPr lang="es-MX" dirty="0">
              <a:solidFill>
                <a:schemeClr val="bg1"/>
              </a:solidFill>
            </a:endParaRPr>
          </a:p>
        </p:txBody>
      </p:sp>
    </p:spTree>
    <p:extLst>
      <p:ext uri="{BB962C8B-B14F-4D97-AF65-F5344CB8AC3E}">
        <p14:creationId xmlns:p14="http://schemas.microsoft.com/office/powerpoint/2010/main" val="27882231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6430" y="2459181"/>
            <a:ext cx="8001000" cy="2971801"/>
          </a:xfrm>
        </p:spPr>
        <p:txBody>
          <a:bodyPr>
            <a:noAutofit/>
          </a:bodyPr>
          <a:lstStyle/>
          <a:p>
            <a:pPr algn="just"/>
            <a:r>
              <a:rPr lang="es-ES" sz="2000" b="1" dirty="0">
                <a:solidFill>
                  <a:schemeClr val="bg1"/>
                </a:solidFill>
              </a:rPr>
              <a:t>PRESENTACIÓN</a:t>
            </a:r>
            <a:r>
              <a:rPr lang="es-MX" sz="2000" dirty="0">
                <a:solidFill>
                  <a:schemeClr val="bg1"/>
                </a:solidFill>
              </a:rPr>
              <a:t/>
            </a:r>
            <a:br>
              <a:rPr lang="es-MX" sz="2000" dirty="0">
                <a:solidFill>
                  <a:schemeClr val="bg1"/>
                </a:solidFill>
              </a:rPr>
            </a:br>
            <a:r>
              <a:rPr lang="es-ES" sz="2000" dirty="0">
                <a:solidFill>
                  <a:schemeClr val="bg1"/>
                </a:solidFill>
              </a:rPr>
              <a:t> </a:t>
            </a:r>
            <a:r>
              <a:rPr lang="es-MX" sz="2000" dirty="0">
                <a:solidFill>
                  <a:schemeClr val="bg1"/>
                </a:solidFill>
              </a:rPr>
              <a:t/>
            </a:r>
            <a:br>
              <a:rPr lang="es-MX" sz="2000" dirty="0">
                <a:solidFill>
                  <a:schemeClr val="bg1"/>
                </a:solidFill>
              </a:rPr>
            </a:br>
            <a:r>
              <a:rPr lang="es-ES" sz="2000" dirty="0">
                <a:solidFill>
                  <a:schemeClr val="bg1"/>
                </a:solidFill>
              </a:rPr>
              <a:t>Esta unidad de aprendizaje contribuye al perfil de egreso, en el sentido de aportar elementos que favorezcan el bienestar de la persona, familia y comunidad, así como coadyuvar a que el licenciado en enfermería participe y organice al factor humano a través del establecimiento de la comunicación asertiva y relaciones humanas positivas; que le permitan la toma de decisiones pertinentes que impacten en la organización y liderazgo de la gestión del cuidado integral en el área de enfermería, lo que favorecerá el desarrollo profesional mediante la colaboración en los equipos multidisciplinarios en beneficio de la conservación de la salud. </a:t>
            </a:r>
            <a:r>
              <a:rPr lang="es-MX" sz="2000" dirty="0">
                <a:solidFill>
                  <a:schemeClr val="bg1"/>
                </a:solidFill>
              </a:rPr>
              <a:t/>
            </a:r>
            <a:br>
              <a:rPr lang="es-MX" sz="2000" dirty="0">
                <a:solidFill>
                  <a:schemeClr val="bg1"/>
                </a:solidFill>
              </a:rPr>
            </a:br>
            <a:endParaRPr lang="es-MX" sz="2000" dirty="0">
              <a:solidFill>
                <a:schemeClr val="bg1"/>
              </a:solidFill>
            </a:endParaRPr>
          </a:p>
        </p:txBody>
      </p:sp>
    </p:spTree>
    <p:extLst>
      <p:ext uri="{BB962C8B-B14F-4D97-AF65-F5344CB8AC3E}">
        <p14:creationId xmlns:p14="http://schemas.microsoft.com/office/powerpoint/2010/main" val="24801046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684213" y="1121569"/>
          <a:ext cx="8534400" cy="2409830"/>
        </p:xfrm>
        <a:graphic>
          <a:graphicData uri="http://schemas.openxmlformats.org/drawingml/2006/table">
            <a:tbl>
              <a:tblPr firstRow="1" firstCol="1" lastRow="1" lastCol="1" bandRow="1" bandCol="1">
                <a:tableStyleId>{5C22544A-7EE6-4342-B048-85BDC9FD1C3A}</a:tableStyleId>
              </a:tblPr>
              <a:tblGrid>
                <a:gridCol w="8534400"/>
              </a:tblGrid>
              <a:tr h="0">
                <a:tc>
                  <a:txBody>
                    <a:bodyPr/>
                    <a:lstStyle/>
                    <a:p>
                      <a:pPr algn="ctr">
                        <a:lnSpc>
                          <a:spcPct val="150000"/>
                        </a:lnSpc>
                        <a:spcAft>
                          <a:spcPts val="0"/>
                        </a:spcAft>
                      </a:pPr>
                      <a:r>
                        <a:rPr lang="es-ES" sz="1200">
                          <a:effectLst/>
                        </a:rPr>
                        <a:t>Espacio educativo donde se imparte: Facultad de Enfermería y Obstetricia</a:t>
                      </a:r>
                      <a:endParaRPr lang="es-MX" sz="1200">
                        <a:effectLst/>
                        <a:latin typeface="Times New Roman"/>
                        <a:ea typeface="Times New Roman"/>
                      </a:endParaRPr>
                    </a:p>
                  </a:txBody>
                  <a:tcPr marL="68580" marR="68580" marT="0" marB="0"/>
                </a:tc>
              </a:tr>
              <a:tr h="0">
                <a:tc>
                  <a:txBody>
                    <a:bodyPr/>
                    <a:lstStyle/>
                    <a:p>
                      <a:pPr algn="ctr">
                        <a:lnSpc>
                          <a:spcPct val="150000"/>
                        </a:lnSpc>
                        <a:spcAft>
                          <a:spcPts val="0"/>
                        </a:spcAft>
                      </a:pPr>
                      <a:r>
                        <a:rPr lang="es-ES" sz="1200">
                          <a:effectLst/>
                        </a:rPr>
                        <a:t>Licenciatura: Licenciatura en Enfermería</a:t>
                      </a:r>
                      <a:endParaRPr lang="es-MX" sz="1200">
                        <a:effectLst/>
                        <a:latin typeface="Times New Roman"/>
                        <a:ea typeface="Times New Roman"/>
                      </a:endParaRPr>
                    </a:p>
                  </a:txBody>
                  <a:tcPr marL="68580" marR="68580" marT="0" marB="0"/>
                </a:tc>
              </a:tr>
              <a:tr h="0">
                <a:tc>
                  <a:txBody>
                    <a:bodyPr/>
                    <a:lstStyle/>
                    <a:p>
                      <a:pPr algn="ctr">
                        <a:lnSpc>
                          <a:spcPct val="150000"/>
                        </a:lnSpc>
                        <a:spcAft>
                          <a:spcPts val="0"/>
                        </a:spcAft>
                      </a:pPr>
                      <a:r>
                        <a:rPr lang="es-ES" sz="1200">
                          <a:effectLst/>
                        </a:rPr>
                        <a:t>Unidad de aprendizaje: Desarrollo humano</a:t>
                      </a:r>
                      <a:endParaRPr lang="es-MX" sz="1200">
                        <a:effectLst/>
                        <a:latin typeface="Times New Roman"/>
                        <a:ea typeface="Times New Roman"/>
                      </a:endParaRPr>
                    </a:p>
                  </a:txBody>
                  <a:tcPr marL="68580" marR="68580" marT="0" marB="0"/>
                </a:tc>
              </a:tr>
              <a:tr h="0">
                <a:tc>
                  <a:txBody>
                    <a:bodyPr/>
                    <a:lstStyle/>
                    <a:p>
                      <a:pPr algn="ctr">
                        <a:lnSpc>
                          <a:spcPct val="150000"/>
                        </a:lnSpc>
                        <a:spcAft>
                          <a:spcPts val="0"/>
                        </a:spcAft>
                      </a:pPr>
                      <a:r>
                        <a:rPr lang="es-ES" sz="1200">
                          <a:effectLst/>
                        </a:rPr>
                        <a:t>Carga académica: 1 Hora teórica y 2 horas prácticas</a:t>
                      </a:r>
                      <a:endParaRPr lang="es-MX" sz="1200">
                        <a:effectLst/>
                        <a:latin typeface="Times New Roman"/>
                        <a:ea typeface="Times New Roman"/>
                      </a:endParaRPr>
                    </a:p>
                  </a:txBody>
                  <a:tcPr marL="68580" marR="68580" marT="0" marB="0"/>
                </a:tc>
              </a:tr>
              <a:tr h="0">
                <a:tc>
                  <a:txBody>
                    <a:bodyPr/>
                    <a:lstStyle/>
                    <a:p>
                      <a:pPr algn="ctr">
                        <a:lnSpc>
                          <a:spcPct val="150000"/>
                        </a:lnSpc>
                        <a:spcAft>
                          <a:spcPts val="0"/>
                        </a:spcAft>
                      </a:pPr>
                      <a:r>
                        <a:rPr lang="es-ES" sz="1200">
                          <a:effectLst/>
                        </a:rPr>
                        <a:t>Total de créditos: 4</a:t>
                      </a:r>
                      <a:endParaRPr lang="es-MX" sz="1200">
                        <a:effectLst/>
                        <a:latin typeface="Times New Roman"/>
                        <a:ea typeface="Times New Roman"/>
                      </a:endParaRPr>
                    </a:p>
                  </a:txBody>
                  <a:tcPr marL="68580" marR="68580" marT="0" marB="0"/>
                </a:tc>
              </a:tr>
              <a:tr h="0">
                <a:tc>
                  <a:txBody>
                    <a:bodyPr/>
                    <a:lstStyle/>
                    <a:p>
                      <a:pPr algn="ctr">
                        <a:lnSpc>
                          <a:spcPct val="150000"/>
                        </a:lnSpc>
                        <a:spcAft>
                          <a:spcPts val="0"/>
                        </a:spcAft>
                      </a:pPr>
                      <a:r>
                        <a:rPr lang="es-ES" sz="1200">
                          <a:effectLst/>
                        </a:rPr>
                        <a:t>Tipo de Unidad de Aprendizaje: Curso taller</a:t>
                      </a:r>
                      <a:endParaRPr lang="es-MX" sz="1200">
                        <a:effectLst/>
                        <a:latin typeface="Times New Roman"/>
                        <a:ea typeface="Times New Roman"/>
                      </a:endParaRPr>
                    </a:p>
                  </a:txBody>
                  <a:tcPr marL="68580" marR="68580" marT="0" marB="0"/>
                </a:tc>
              </a:tr>
              <a:tr h="0">
                <a:tc>
                  <a:txBody>
                    <a:bodyPr/>
                    <a:lstStyle/>
                    <a:p>
                      <a:pPr algn="ctr">
                        <a:lnSpc>
                          <a:spcPct val="150000"/>
                        </a:lnSpc>
                        <a:spcAft>
                          <a:spcPts val="0"/>
                        </a:spcAft>
                      </a:pPr>
                      <a:r>
                        <a:rPr lang="es-ES" sz="1200">
                          <a:effectLst/>
                        </a:rPr>
                        <a:t>Modalidad educativa: Escolarizada. Sistema Flexible</a:t>
                      </a:r>
                      <a:endParaRPr lang="es-MX" sz="1200">
                        <a:effectLst/>
                        <a:latin typeface="Times New Roman"/>
                        <a:ea typeface="Times New Roman"/>
                      </a:endParaRPr>
                    </a:p>
                  </a:txBody>
                  <a:tcPr marL="68580" marR="68580" marT="0" marB="0"/>
                </a:tc>
              </a:tr>
              <a:tr h="0">
                <a:tc>
                  <a:txBody>
                    <a:bodyPr/>
                    <a:lstStyle/>
                    <a:p>
                      <a:pPr algn="ctr">
                        <a:lnSpc>
                          <a:spcPct val="150000"/>
                        </a:lnSpc>
                        <a:spcAft>
                          <a:spcPts val="0"/>
                        </a:spcAft>
                      </a:pPr>
                      <a:r>
                        <a:rPr lang="es-ES" sz="1200">
                          <a:effectLst/>
                        </a:rPr>
                        <a:t>Núcleo de formación: Integral</a:t>
                      </a:r>
                      <a:endParaRPr lang="es-MX" sz="1200">
                        <a:effectLst/>
                        <a:latin typeface="Times New Roman"/>
                        <a:ea typeface="Times New Roman"/>
                      </a:endParaRPr>
                    </a:p>
                  </a:txBody>
                  <a:tcPr marL="68580" marR="68580" marT="0" marB="0"/>
                </a:tc>
              </a:tr>
              <a:tr h="0">
                <a:tc>
                  <a:txBody>
                    <a:bodyPr/>
                    <a:lstStyle/>
                    <a:p>
                      <a:pPr algn="ctr">
                        <a:lnSpc>
                          <a:spcPct val="150000"/>
                        </a:lnSpc>
                        <a:spcAft>
                          <a:spcPts val="0"/>
                        </a:spcAft>
                      </a:pPr>
                      <a:r>
                        <a:rPr lang="es-ES" sz="1200">
                          <a:effectLst/>
                        </a:rPr>
                        <a:t>Área curricular: Sociología</a:t>
                      </a:r>
                      <a:endParaRPr lang="es-MX" sz="1200">
                        <a:effectLst/>
                        <a:latin typeface="Times New Roman"/>
                        <a:ea typeface="Times New Roman"/>
                      </a:endParaRPr>
                    </a:p>
                  </a:txBody>
                  <a:tcPr marL="68580" marR="68580" marT="0" marB="0"/>
                </a:tc>
              </a:tr>
              <a:tr h="0">
                <a:tc>
                  <a:txBody>
                    <a:bodyPr/>
                    <a:lstStyle/>
                    <a:p>
                      <a:pPr algn="ctr">
                        <a:lnSpc>
                          <a:spcPct val="150000"/>
                        </a:lnSpc>
                        <a:spcAft>
                          <a:spcPts val="0"/>
                        </a:spcAft>
                      </a:pPr>
                      <a:r>
                        <a:rPr lang="es-ES" sz="1200" dirty="0">
                          <a:effectLst/>
                        </a:rPr>
                        <a:t>Carácter de la UA: Optativa</a:t>
                      </a:r>
                      <a:endParaRPr lang="es-MX" sz="1200" dirty="0">
                        <a:effectLst/>
                        <a:latin typeface="Times New Roman"/>
                        <a:ea typeface="Times New Roman"/>
                      </a:endParaRPr>
                    </a:p>
                  </a:txBody>
                  <a:tcPr marL="68580" marR="68580" marT="0" marB="0"/>
                </a:tc>
              </a:tr>
            </a:tbl>
          </a:graphicData>
        </a:graphic>
      </p:graphicFrame>
      <p:sp>
        <p:nvSpPr>
          <p:cNvPr id="5" name="Rectangle 1"/>
          <p:cNvSpPr>
            <a:spLocks noChangeArrowheads="1"/>
          </p:cNvSpPr>
          <p:nvPr/>
        </p:nvSpPr>
        <p:spPr bwMode="auto">
          <a:xfrm>
            <a:off x="684212" y="550744"/>
            <a:ext cx="494997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DATOS DE IDENTIFICACIÓN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MX"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0244046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t>GUÍA DEL USUARIO:</a:t>
            </a:r>
            <a:r>
              <a:rPr lang="es-MX" dirty="0"/>
              <a:t/>
            </a:r>
            <a:br>
              <a:rPr lang="es-MX" dirty="0"/>
            </a:br>
            <a:endParaRPr lang="es-MX" dirty="0"/>
          </a:p>
        </p:txBody>
      </p:sp>
      <p:graphicFrame>
        <p:nvGraphicFramePr>
          <p:cNvPr id="4" name="3 Marcador de contenido"/>
          <p:cNvGraphicFramePr>
            <a:graphicFrameLocks noGrp="1"/>
          </p:cNvGraphicFramePr>
          <p:nvPr>
            <p:ph idx="1"/>
          </p:nvPr>
        </p:nvGraphicFramePr>
        <p:xfrm>
          <a:off x="684213" y="1304449"/>
          <a:ext cx="8534400" cy="2730183"/>
        </p:xfrm>
        <a:graphic>
          <a:graphicData uri="http://schemas.openxmlformats.org/drawingml/2006/table">
            <a:tbl>
              <a:tblPr firstRow="1" firstCol="1" bandRow="1">
                <a:tableStyleId>{5C22544A-7EE6-4342-B048-85BDC9FD1C3A}</a:tableStyleId>
              </a:tblPr>
              <a:tblGrid>
                <a:gridCol w="4267200"/>
                <a:gridCol w="4267200"/>
              </a:tblGrid>
              <a:tr h="0">
                <a:tc gridSpan="2">
                  <a:txBody>
                    <a:bodyPr/>
                    <a:lstStyle/>
                    <a:p>
                      <a:pPr algn="ctr">
                        <a:lnSpc>
                          <a:spcPct val="150000"/>
                        </a:lnSpc>
                        <a:spcAft>
                          <a:spcPts val="0"/>
                        </a:spcAft>
                      </a:pPr>
                      <a:r>
                        <a:rPr lang="es-ES" sz="1200">
                          <a:effectLst/>
                        </a:rPr>
                        <a:t>OBJETIVOS</a:t>
                      </a:r>
                      <a:endParaRPr lang="es-MX" sz="1200">
                        <a:effectLst/>
                        <a:latin typeface="Times New Roman"/>
                        <a:ea typeface="Times New Roman"/>
                      </a:endParaRPr>
                    </a:p>
                  </a:txBody>
                  <a:tcPr marL="68580" marR="68580" marT="0" marB="0"/>
                </a:tc>
                <a:tc hMerge="1">
                  <a:txBody>
                    <a:bodyPr/>
                    <a:lstStyle/>
                    <a:p>
                      <a:endParaRPr lang="es-MX"/>
                    </a:p>
                  </a:txBody>
                  <a:tcPr/>
                </a:tc>
              </a:tr>
              <a:tr h="0">
                <a:tc>
                  <a:txBody>
                    <a:bodyPr/>
                    <a:lstStyle/>
                    <a:p>
                      <a:pPr algn="ctr">
                        <a:lnSpc>
                          <a:spcPct val="150000"/>
                        </a:lnSpc>
                        <a:spcAft>
                          <a:spcPts val="0"/>
                        </a:spcAft>
                      </a:pPr>
                      <a:r>
                        <a:rPr lang="es-ES" sz="1200">
                          <a:effectLst/>
                        </a:rPr>
                        <a:t>De la unidad de aprendizaje:</a:t>
                      </a:r>
                      <a:endParaRPr lang="es-MX" sz="1200">
                        <a:effectLst/>
                        <a:latin typeface="Times New Roman"/>
                        <a:ea typeface="Times New Roman"/>
                      </a:endParaRPr>
                    </a:p>
                  </a:txBody>
                  <a:tcPr marL="68580" marR="68580" marT="0" marB="0" anchor="ctr"/>
                </a:tc>
                <a:tc>
                  <a:txBody>
                    <a:bodyPr/>
                    <a:lstStyle/>
                    <a:p>
                      <a:pPr marL="342900" lvl="0" indent="-342900" algn="just">
                        <a:lnSpc>
                          <a:spcPct val="115000"/>
                        </a:lnSpc>
                        <a:spcAft>
                          <a:spcPts val="0"/>
                        </a:spcAft>
                        <a:buFont typeface="Symbol"/>
                        <a:buChar char=""/>
                      </a:pPr>
                      <a:r>
                        <a:rPr lang="es-ES" sz="1200">
                          <a:effectLst/>
                        </a:rPr>
                        <a:t>Adquirir conocimiento teóricos-prácticos que le permitan el manejo de las diferentes relaciones humanas, con el equipo multidisciplinario de la salud. </a:t>
                      </a:r>
                      <a:endParaRPr lang="es-MX" sz="1200">
                        <a:effectLst/>
                      </a:endParaRPr>
                    </a:p>
                    <a:p>
                      <a:pPr marL="342900" lvl="0" indent="-342900" algn="just">
                        <a:lnSpc>
                          <a:spcPct val="115000"/>
                        </a:lnSpc>
                        <a:spcAft>
                          <a:spcPts val="0"/>
                        </a:spcAft>
                        <a:buFont typeface="Symbol"/>
                        <a:buChar char=""/>
                      </a:pPr>
                      <a:r>
                        <a:rPr lang="es-ES" sz="1200">
                          <a:effectLst/>
                        </a:rPr>
                        <a:t>Identificar sus propios procesos de comunicación intrapersonal e interpersonal que promuevan una mejor calidad de vida personal, familiar y laboral.</a:t>
                      </a:r>
                      <a:endParaRPr lang="es-MX" sz="1200">
                        <a:effectLst/>
                        <a:latin typeface="Times New Roman"/>
                        <a:ea typeface="Times New Roman"/>
                      </a:endParaRPr>
                    </a:p>
                  </a:txBody>
                  <a:tcPr marL="68580" marR="68580" marT="0" marB="0"/>
                </a:tc>
              </a:tr>
              <a:tr h="0">
                <a:tc>
                  <a:txBody>
                    <a:bodyPr/>
                    <a:lstStyle/>
                    <a:p>
                      <a:pPr algn="ctr">
                        <a:lnSpc>
                          <a:spcPct val="150000"/>
                        </a:lnSpc>
                        <a:spcAft>
                          <a:spcPts val="0"/>
                        </a:spcAft>
                      </a:pPr>
                      <a:r>
                        <a:rPr lang="es-ES" sz="1200">
                          <a:effectLst/>
                        </a:rPr>
                        <a:t>De los contenidos de la Unidad 2. COMUNICACIÓN</a:t>
                      </a:r>
                      <a:endParaRPr lang="es-MX" sz="1200">
                        <a:effectLst/>
                        <a:latin typeface="Times New Roman"/>
                        <a:ea typeface="Times New Roman"/>
                      </a:endParaRPr>
                    </a:p>
                  </a:txBody>
                  <a:tcPr marL="68580" marR="68580" marT="0" marB="0" anchor="ctr"/>
                </a:tc>
                <a:tc>
                  <a:txBody>
                    <a:bodyPr/>
                    <a:lstStyle/>
                    <a:p>
                      <a:pPr marL="342900" lvl="0" indent="-342900" algn="just">
                        <a:lnSpc>
                          <a:spcPct val="115000"/>
                        </a:lnSpc>
                        <a:spcAft>
                          <a:spcPts val="0"/>
                        </a:spcAft>
                        <a:buFont typeface="Wingdings"/>
                        <a:buChar char=""/>
                      </a:pPr>
                      <a:r>
                        <a:rPr lang="es-ES" sz="1200" dirty="0">
                          <a:effectLst/>
                        </a:rPr>
                        <a:t>Al término de la unidad el alumno será capaz de integrar los procesos de comunicación </a:t>
                      </a:r>
                      <a:r>
                        <a:rPr lang="es-ES" sz="1200" dirty="0" err="1">
                          <a:effectLst/>
                        </a:rPr>
                        <a:t>intra</a:t>
                      </a:r>
                      <a:r>
                        <a:rPr lang="es-ES" sz="1200" dirty="0">
                          <a:effectLst/>
                        </a:rPr>
                        <a:t> e interpersonal a través de ejercicio de interrelación humana para el logro de la comunicación asertiva.</a:t>
                      </a:r>
                      <a:endParaRPr lang="es-MX" sz="1200" dirty="0">
                        <a:effectLst/>
                        <a:latin typeface="Times New Roman"/>
                        <a:ea typeface="Times New Roman"/>
                      </a:endParaRPr>
                    </a:p>
                  </a:txBody>
                  <a:tcPr marL="68580" marR="68580" marT="0" marB="0"/>
                </a:tc>
              </a:tr>
            </a:tbl>
          </a:graphicData>
        </a:graphic>
      </p:graphicFrame>
      <p:sp>
        <p:nvSpPr>
          <p:cNvPr id="5" name="Rectangle 1"/>
          <p:cNvSpPr>
            <a:spLocks noChangeArrowheads="1"/>
          </p:cNvSpPr>
          <p:nvPr/>
        </p:nvSpPr>
        <p:spPr bwMode="auto">
          <a:xfrm>
            <a:off x="684213" y="130492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DESARROLLO DE LA UNIDAD DE APRENDIZAJE</a:t>
            </a:r>
            <a:endParaRPr kumimoji="0" lang="es-MX"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2874223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04284" y="2062018"/>
            <a:ext cx="8534400" cy="3615267"/>
          </a:xfrm>
        </p:spPr>
        <p:txBody>
          <a:bodyPr>
            <a:noAutofit/>
          </a:bodyPr>
          <a:lstStyle/>
          <a:p>
            <a:r>
              <a:rPr lang="es-ES" sz="1000" dirty="0">
                <a:solidFill>
                  <a:schemeClr val="bg1"/>
                </a:solidFill>
              </a:rPr>
              <a:t>Para propiciar el proceso de enseñanza y aprendizaje de los temas relacionados con la unidad II, denominado </a:t>
            </a:r>
            <a:r>
              <a:rPr lang="es-ES" sz="1000" i="1" dirty="0">
                <a:solidFill>
                  <a:schemeClr val="bg1"/>
                </a:solidFill>
              </a:rPr>
              <a:t>comunicación</a:t>
            </a:r>
            <a:r>
              <a:rPr lang="es-ES" sz="1000" dirty="0">
                <a:solidFill>
                  <a:schemeClr val="bg1"/>
                </a:solidFill>
              </a:rPr>
              <a:t> el docente hará usó del paquete de dispositivas de la siguiente manera:</a:t>
            </a:r>
            <a:endParaRPr lang="es-MX" sz="1000" dirty="0">
              <a:solidFill>
                <a:schemeClr val="bg1"/>
              </a:solidFill>
            </a:endParaRPr>
          </a:p>
          <a:p>
            <a:r>
              <a:rPr lang="es-ES" sz="1000" dirty="0">
                <a:solidFill>
                  <a:schemeClr val="bg1"/>
                </a:solidFill>
              </a:rPr>
              <a:t> </a:t>
            </a:r>
            <a:endParaRPr lang="es-MX" sz="1000" dirty="0">
              <a:solidFill>
                <a:schemeClr val="bg1"/>
              </a:solidFill>
            </a:endParaRPr>
          </a:p>
          <a:p>
            <a:pPr lvl="0"/>
            <a:r>
              <a:rPr lang="es-ES" sz="1000" dirty="0">
                <a:solidFill>
                  <a:schemeClr val="bg1"/>
                </a:solidFill>
              </a:rPr>
              <a:t>Con la diapositiva No. 1 y 2 el docente realizará el encuadre de la unidad, y hará del conocimiento del alumno el propósito de la unidad y los contenidos específicos que se abordarán.</a:t>
            </a:r>
            <a:endParaRPr lang="es-MX" sz="1000" dirty="0">
              <a:solidFill>
                <a:schemeClr val="bg1"/>
              </a:solidFill>
            </a:endParaRPr>
          </a:p>
          <a:p>
            <a:pPr lvl="0"/>
            <a:r>
              <a:rPr lang="es-ES" sz="1000" dirty="0">
                <a:solidFill>
                  <a:schemeClr val="bg1"/>
                </a:solidFill>
              </a:rPr>
              <a:t>La diapositiva número 3 se utilizará para recuperar los conocimientos previos de los alumnos relacionados con el proceso de comunicación</a:t>
            </a:r>
            <a:endParaRPr lang="es-MX" sz="1000" dirty="0">
              <a:solidFill>
                <a:schemeClr val="bg1"/>
              </a:solidFill>
            </a:endParaRPr>
          </a:p>
          <a:p>
            <a:pPr lvl="0"/>
            <a:r>
              <a:rPr lang="es-ES" sz="1000" dirty="0">
                <a:solidFill>
                  <a:schemeClr val="bg1"/>
                </a:solidFill>
              </a:rPr>
              <a:t>Con las diapositivas 4 y 5, el docente hará que se reflexione sobre algunos datos importantes relacionados con la comunicación humano como introducción al tema.</a:t>
            </a:r>
            <a:endParaRPr lang="es-MX" sz="1000" dirty="0">
              <a:solidFill>
                <a:schemeClr val="bg1"/>
              </a:solidFill>
            </a:endParaRPr>
          </a:p>
          <a:p>
            <a:pPr lvl="0"/>
            <a:r>
              <a:rPr lang="es-ES" sz="1000" dirty="0">
                <a:solidFill>
                  <a:schemeClr val="bg1"/>
                </a:solidFill>
              </a:rPr>
              <a:t>Con el contenido de las diapositivas de la 6 a la 8, el docente recuperará los conocimientos que tienen los alumnos sobre los elementos que intervienen en el proceso de la comunicación con base a su experiencia.</a:t>
            </a:r>
            <a:endParaRPr lang="es-MX" sz="1000" dirty="0">
              <a:solidFill>
                <a:schemeClr val="bg1"/>
              </a:solidFill>
            </a:endParaRPr>
          </a:p>
          <a:p>
            <a:pPr lvl="0"/>
            <a:r>
              <a:rPr lang="es-ES" sz="1000" dirty="0">
                <a:solidFill>
                  <a:schemeClr val="bg1"/>
                </a:solidFill>
              </a:rPr>
              <a:t>El grupo de diapositivas de la 9 a la 13, servirán para hablar sobre las características de la comunicación intrapersonal y su importancia en la vida de las personas.</a:t>
            </a:r>
            <a:endParaRPr lang="es-MX" sz="1000" dirty="0">
              <a:solidFill>
                <a:schemeClr val="bg1"/>
              </a:solidFill>
            </a:endParaRPr>
          </a:p>
          <a:p>
            <a:pPr lvl="0"/>
            <a:r>
              <a:rPr lang="es-ES" sz="1000" dirty="0">
                <a:solidFill>
                  <a:schemeClr val="bg1"/>
                </a:solidFill>
              </a:rPr>
              <a:t>Las diapositivas de la 14 a la 19, servirán para que el docente de a conocer las características y tipos de la comunicación interpersonal, así como su importancia en las relaciones humanas.</a:t>
            </a:r>
            <a:endParaRPr lang="es-MX" sz="1000" dirty="0">
              <a:solidFill>
                <a:schemeClr val="bg1"/>
              </a:solidFill>
            </a:endParaRPr>
          </a:p>
          <a:p>
            <a:pPr lvl="0"/>
            <a:r>
              <a:rPr lang="es-ES" sz="1000" dirty="0">
                <a:solidFill>
                  <a:schemeClr val="bg1"/>
                </a:solidFill>
              </a:rPr>
              <a:t>La diapositiva número 20 será utilizada para explicar el concepto de asertividad.</a:t>
            </a:r>
            <a:endParaRPr lang="es-MX" sz="1000" dirty="0">
              <a:solidFill>
                <a:schemeClr val="bg1"/>
              </a:solidFill>
            </a:endParaRPr>
          </a:p>
          <a:p>
            <a:pPr lvl="0"/>
            <a:r>
              <a:rPr lang="es-ES" sz="1000" dirty="0">
                <a:solidFill>
                  <a:schemeClr val="bg1"/>
                </a:solidFill>
              </a:rPr>
              <a:t>El conjunto de diapositivas de la 21 a la 31, se utilizaran para que el docente describa y explique las diferencias entre la comunicación pasiva, agresiva y asertiva; así como su contextualización en diferentes ámbitos.  </a:t>
            </a:r>
            <a:endParaRPr lang="es-MX" sz="1000" dirty="0">
              <a:solidFill>
                <a:schemeClr val="bg1"/>
              </a:solidFill>
            </a:endParaRPr>
          </a:p>
          <a:p>
            <a:pPr lvl="0"/>
            <a:r>
              <a:rPr lang="es-ES" sz="1000" dirty="0">
                <a:solidFill>
                  <a:schemeClr val="bg1"/>
                </a:solidFill>
              </a:rPr>
              <a:t>Las diapositivas de la 32 a la 35 permitirán al docente explicar y ejemplificar las funciones de la comunicación, así como su impacto en los distintos ámbitos: personal, familiar y laboral.</a:t>
            </a:r>
            <a:endParaRPr lang="es-MX" sz="1000" dirty="0">
              <a:solidFill>
                <a:schemeClr val="bg1"/>
              </a:solidFill>
            </a:endParaRPr>
          </a:p>
          <a:p>
            <a:pPr lvl="0"/>
            <a:r>
              <a:rPr lang="es-ES" sz="1000" dirty="0">
                <a:solidFill>
                  <a:schemeClr val="bg1"/>
                </a:solidFill>
              </a:rPr>
              <a:t>La diapositiva número 36 servirá para que el docente explique las diferentes funciones de la comunicación dentro de una organización, en particular de una institución de salud. </a:t>
            </a:r>
            <a:endParaRPr lang="es-MX" sz="1000" dirty="0">
              <a:solidFill>
                <a:schemeClr val="bg1"/>
              </a:solidFill>
            </a:endParaRPr>
          </a:p>
          <a:p>
            <a:pPr lvl="0"/>
            <a:r>
              <a:rPr lang="es-ES" sz="1000" dirty="0">
                <a:solidFill>
                  <a:schemeClr val="bg1"/>
                </a:solidFill>
              </a:rPr>
              <a:t>Con la diapositiva número 37 el docente presentará ejemplos concretos sobre las funciones de la comunicación en diferentes los diferentes ámbitos de intervención personal, familiar y laboral.</a:t>
            </a:r>
            <a:endParaRPr lang="es-MX" sz="1000" dirty="0">
              <a:solidFill>
                <a:schemeClr val="bg1"/>
              </a:solidFill>
            </a:endParaRPr>
          </a:p>
          <a:p>
            <a:pPr lvl="0"/>
            <a:r>
              <a:rPr lang="es-ES" sz="1000" dirty="0">
                <a:solidFill>
                  <a:schemeClr val="bg1"/>
                </a:solidFill>
              </a:rPr>
              <a:t>En la diapositiva número 38 se presentan la lista de ejercicios de </a:t>
            </a:r>
            <a:r>
              <a:rPr lang="es-ES" sz="1000" dirty="0" err="1">
                <a:solidFill>
                  <a:schemeClr val="bg1"/>
                </a:solidFill>
              </a:rPr>
              <a:t>autoreflexión</a:t>
            </a:r>
            <a:r>
              <a:rPr lang="es-ES" sz="1000" dirty="0">
                <a:solidFill>
                  <a:schemeClr val="bg1"/>
                </a:solidFill>
              </a:rPr>
              <a:t>, en equipos y grupales que se realizarán con los alumnos para cubrir la parte práctica de este curso-taller.</a:t>
            </a:r>
            <a:endParaRPr lang="es-MX" sz="1000" dirty="0">
              <a:solidFill>
                <a:schemeClr val="bg1"/>
              </a:solidFill>
            </a:endParaRPr>
          </a:p>
          <a:p>
            <a:pPr lvl="0"/>
            <a:r>
              <a:rPr lang="es-ES" sz="1000" dirty="0">
                <a:solidFill>
                  <a:schemeClr val="bg1"/>
                </a:solidFill>
              </a:rPr>
              <a:t>En la diapositiva número 39 se presenta la lista de fuentes bibliográficas consultadas, mismas que podrán ser utilizadas por el alumno para investigar y profundizar sobre los temas expuestos.</a:t>
            </a:r>
            <a:endParaRPr lang="es-MX" sz="1000" dirty="0">
              <a:solidFill>
                <a:schemeClr val="bg1"/>
              </a:solidFill>
            </a:endParaRPr>
          </a:p>
          <a:p>
            <a:endParaRPr lang="es-MX" sz="1000" dirty="0">
              <a:solidFill>
                <a:schemeClr val="bg1"/>
              </a:solidFill>
            </a:endParaRPr>
          </a:p>
        </p:txBody>
      </p:sp>
    </p:spTree>
    <p:extLst>
      <p:ext uri="{BB962C8B-B14F-4D97-AF65-F5344CB8AC3E}">
        <p14:creationId xmlns:p14="http://schemas.microsoft.com/office/powerpoint/2010/main" val="1870609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eparación 2"/>
          <p:cNvSpPr/>
          <p:nvPr/>
        </p:nvSpPr>
        <p:spPr>
          <a:xfrm>
            <a:off x="326571" y="3226527"/>
            <a:ext cx="7929153" cy="2965268"/>
          </a:xfrm>
          <a:prstGeom prst="flowChartPreparati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400" dirty="0" smtClean="0">
                <a:latin typeface="Arial" panose="020B0604020202020204" pitchFamily="34" charset="0"/>
                <a:cs typeface="Arial" panose="020B0604020202020204" pitchFamily="34" charset="0"/>
              </a:rPr>
              <a:t>La</a:t>
            </a:r>
            <a:r>
              <a:rPr lang="es-MX" sz="2400" dirty="0">
                <a:latin typeface="Arial" panose="020B0604020202020204" pitchFamily="34" charset="0"/>
                <a:cs typeface="Arial" panose="020B0604020202020204" pitchFamily="34" charset="0"/>
              </a:rPr>
              <a:t> </a:t>
            </a:r>
            <a:r>
              <a:rPr lang="es-MX" sz="2400" b="1" dirty="0">
                <a:latin typeface="Arial" panose="020B0604020202020204" pitchFamily="34" charset="0"/>
                <a:cs typeface="Arial" panose="020B0604020202020204" pitchFamily="34" charset="0"/>
              </a:rPr>
              <a:t>comunicación</a:t>
            </a:r>
            <a:r>
              <a:rPr lang="es-MX" sz="2400" dirty="0">
                <a:latin typeface="Arial" panose="020B0604020202020204" pitchFamily="34" charset="0"/>
                <a:cs typeface="Arial" panose="020B0604020202020204" pitchFamily="34" charset="0"/>
              </a:rPr>
              <a:t> </a:t>
            </a:r>
            <a:endParaRPr lang="es-MX" sz="2400" dirty="0" smtClean="0">
              <a:latin typeface="Arial" panose="020B0604020202020204" pitchFamily="34" charset="0"/>
              <a:cs typeface="Arial" panose="020B0604020202020204" pitchFamily="34" charset="0"/>
            </a:endParaRPr>
          </a:p>
          <a:p>
            <a:pPr algn="ctr"/>
            <a:r>
              <a:rPr lang="es-MX" sz="2400" dirty="0" smtClean="0">
                <a:latin typeface="Arial" panose="020B0604020202020204" pitchFamily="34" charset="0"/>
                <a:cs typeface="Arial" panose="020B0604020202020204" pitchFamily="34" charset="0"/>
              </a:rPr>
              <a:t>es </a:t>
            </a:r>
            <a:r>
              <a:rPr lang="es-MX" sz="2400" dirty="0">
                <a:latin typeface="Arial" panose="020B0604020202020204" pitchFamily="34" charset="0"/>
                <a:cs typeface="Arial" panose="020B0604020202020204" pitchFamily="34" charset="0"/>
              </a:rPr>
              <a:t>un fenómeno inherente </a:t>
            </a:r>
            <a:endParaRPr lang="es-MX" sz="2400" dirty="0" smtClean="0">
              <a:latin typeface="Arial" panose="020B0604020202020204" pitchFamily="34" charset="0"/>
              <a:cs typeface="Arial" panose="020B0604020202020204" pitchFamily="34" charset="0"/>
            </a:endParaRPr>
          </a:p>
          <a:p>
            <a:pPr algn="ctr"/>
            <a:r>
              <a:rPr lang="es-MX" sz="2400" dirty="0" smtClean="0">
                <a:latin typeface="Arial" panose="020B0604020202020204" pitchFamily="34" charset="0"/>
                <a:cs typeface="Arial" panose="020B0604020202020204" pitchFamily="34" charset="0"/>
              </a:rPr>
              <a:t>a </a:t>
            </a:r>
            <a:r>
              <a:rPr lang="es-MX" sz="2400" dirty="0">
                <a:latin typeface="Arial" panose="020B0604020202020204" pitchFamily="34" charset="0"/>
                <a:cs typeface="Arial" panose="020B0604020202020204" pitchFamily="34" charset="0"/>
              </a:rPr>
              <a:t>la relación que los seres vivos mantienen </a:t>
            </a:r>
            <a:endParaRPr lang="es-MX" sz="2400" dirty="0" smtClean="0">
              <a:latin typeface="Arial" panose="020B0604020202020204" pitchFamily="34" charset="0"/>
              <a:cs typeface="Arial" panose="020B0604020202020204" pitchFamily="34" charset="0"/>
            </a:endParaRPr>
          </a:p>
          <a:p>
            <a:pPr algn="ctr"/>
            <a:r>
              <a:rPr lang="es-MX" sz="2400" dirty="0" smtClean="0">
                <a:latin typeface="Arial" panose="020B0604020202020204" pitchFamily="34" charset="0"/>
                <a:cs typeface="Arial" panose="020B0604020202020204" pitchFamily="34" charset="0"/>
              </a:rPr>
              <a:t>cuando </a:t>
            </a:r>
            <a:r>
              <a:rPr lang="es-MX" sz="2400" dirty="0">
                <a:latin typeface="Arial" panose="020B0604020202020204" pitchFamily="34" charset="0"/>
                <a:cs typeface="Arial" panose="020B0604020202020204" pitchFamily="34" charset="0"/>
              </a:rPr>
              <a:t>se encuentran en grupo.</a:t>
            </a:r>
          </a:p>
        </p:txBody>
      </p:sp>
      <p:sp>
        <p:nvSpPr>
          <p:cNvPr id="4" name="Preparación 3"/>
          <p:cNvSpPr/>
          <p:nvPr/>
        </p:nvSpPr>
        <p:spPr>
          <a:xfrm>
            <a:off x="3775166" y="731521"/>
            <a:ext cx="8125098" cy="2495006"/>
          </a:xfrm>
          <a:prstGeom prst="flowChartPreparati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400" dirty="0">
                <a:latin typeface="Arial" panose="020B0604020202020204" pitchFamily="34" charset="0"/>
                <a:cs typeface="Arial" panose="020B0604020202020204" pitchFamily="34" charset="0"/>
              </a:rPr>
              <a:t> A través de la comunicación, </a:t>
            </a:r>
            <a:endParaRPr lang="es-MX" sz="2400" dirty="0" smtClean="0">
              <a:latin typeface="Arial" panose="020B0604020202020204" pitchFamily="34" charset="0"/>
              <a:cs typeface="Arial" panose="020B0604020202020204" pitchFamily="34" charset="0"/>
            </a:endParaRPr>
          </a:p>
          <a:p>
            <a:pPr algn="ctr"/>
            <a:r>
              <a:rPr lang="es-MX" sz="2400" dirty="0" smtClean="0">
                <a:latin typeface="Arial" panose="020B0604020202020204" pitchFamily="34" charset="0"/>
                <a:cs typeface="Arial" panose="020B0604020202020204" pitchFamily="34" charset="0"/>
              </a:rPr>
              <a:t>las </a:t>
            </a:r>
            <a:r>
              <a:rPr lang="es-MX" sz="2400" dirty="0">
                <a:latin typeface="Arial" panose="020B0604020202020204" pitchFamily="34" charset="0"/>
                <a:cs typeface="Arial" panose="020B0604020202020204" pitchFamily="34" charset="0"/>
              </a:rPr>
              <a:t>personas o animales </a:t>
            </a:r>
            <a:endParaRPr lang="es-MX" sz="2400" dirty="0" smtClean="0">
              <a:latin typeface="Arial" panose="020B0604020202020204" pitchFamily="34" charset="0"/>
              <a:cs typeface="Arial" panose="020B0604020202020204" pitchFamily="34" charset="0"/>
            </a:endParaRPr>
          </a:p>
          <a:p>
            <a:pPr algn="ctr"/>
            <a:r>
              <a:rPr lang="es-MX" sz="2400" dirty="0" smtClean="0">
                <a:latin typeface="Arial" panose="020B0604020202020204" pitchFamily="34" charset="0"/>
                <a:cs typeface="Arial" panose="020B0604020202020204" pitchFamily="34" charset="0"/>
              </a:rPr>
              <a:t>obtienen </a:t>
            </a:r>
            <a:r>
              <a:rPr lang="es-MX" sz="2400" dirty="0">
                <a:latin typeface="Arial" panose="020B0604020202020204" pitchFamily="34" charset="0"/>
                <a:cs typeface="Arial" panose="020B0604020202020204" pitchFamily="34" charset="0"/>
              </a:rPr>
              <a:t>información </a:t>
            </a:r>
            <a:r>
              <a:rPr lang="es-MX" sz="2400" dirty="0" smtClean="0">
                <a:latin typeface="Arial" panose="020B0604020202020204" pitchFamily="34" charset="0"/>
                <a:cs typeface="Arial" panose="020B0604020202020204" pitchFamily="34" charset="0"/>
              </a:rPr>
              <a:t>respecto</a:t>
            </a:r>
          </a:p>
          <a:p>
            <a:pPr algn="ct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a su entorno </a:t>
            </a:r>
            <a:endParaRPr lang="es-MX" sz="2400" dirty="0" smtClean="0">
              <a:latin typeface="Arial" panose="020B0604020202020204" pitchFamily="34" charset="0"/>
              <a:cs typeface="Arial" panose="020B0604020202020204" pitchFamily="34" charset="0"/>
            </a:endParaRPr>
          </a:p>
          <a:p>
            <a:pPr algn="ctr"/>
            <a:r>
              <a:rPr lang="es-MX" sz="2400" dirty="0" smtClean="0">
                <a:latin typeface="Arial" panose="020B0604020202020204" pitchFamily="34" charset="0"/>
                <a:cs typeface="Arial" panose="020B0604020202020204" pitchFamily="34" charset="0"/>
              </a:rPr>
              <a:t>y </a:t>
            </a:r>
            <a:r>
              <a:rPr lang="es-MX" sz="2400" dirty="0">
                <a:latin typeface="Arial" panose="020B0604020202020204" pitchFamily="34" charset="0"/>
                <a:cs typeface="Arial" panose="020B0604020202020204" pitchFamily="34" charset="0"/>
              </a:rPr>
              <a:t>pueden </a:t>
            </a:r>
            <a:r>
              <a:rPr lang="es-MX" sz="2400" dirty="0" smtClean="0">
                <a:latin typeface="Arial" panose="020B0604020202020204" pitchFamily="34" charset="0"/>
                <a:cs typeface="Arial" panose="020B0604020202020204" pitchFamily="34" charset="0"/>
              </a:rPr>
              <a:t>compartirla </a:t>
            </a:r>
            <a:r>
              <a:rPr lang="es-MX" dirty="0" smtClean="0">
                <a:latin typeface="Arial" panose="020B0604020202020204" pitchFamily="34" charset="0"/>
                <a:cs typeface="Arial" panose="020B0604020202020204" pitchFamily="34" charset="0"/>
              </a:rPr>
              <a:t>(</a:t>
            </a:r>
            <a:r>
              <a:rPr lang="es-MX" dirty="0" err="1" smtClean="0">
                <a:latin typeface="Arial" panose="020B0604020202020204" pitchFamily="34" charset="0"/>
                <a:cs typeface="Arial" panose="020B0604020202020204" pitchFamily="34" charset="0"/>
              </a:rPr>
              <a:t>Baró</a:t>
            </a:r>
            <a:r>
              <a:rPr lang="es-MX" dirty="0" smtClean="0">
                <a:latin typeface="Arial" panose="020B0604020202020204" pitchFamily="34" charset="0"/>
                <a:cs typeface="Arial" panose="020B0604020202020204" pitchFamily="34" charset="0"/>
              </a:rPr>
              <a:t>, 2012)</a:t>
            </a:r>
            <a:r>
              <a:rPr lang="es-MX" sz="2400" dirty="0" smtClean="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1607858" y="1059170"/>
            <a:ext cx="2128120" cy="1495514"/>
          </a:xfrm>
          <a:prstGeom prst="rect">
            <a:avLst/>
          </a:prstGeom>
          <a:ln>
            <a:solidFill>
              <a:schemeClr val="accent1"/>
            </a:solidFill>
          </a:ln>
          <a:effectLst>
            <a:outerShdw blurRad="292100" dist="139700" dir="2700000" algn="tl" rotWithShape="0">
              <a:srgbClr val="333333">
                <a:alpha val="65000"/>
              </a:srgbClr>
            </a:outerShdw>
          </a:effectLst>
        </p:spPr>
      </p:pic>
      <p:pic>
        <p:nvPicPr>
          <p:cNvPr id="6" name="Imagen 5"/>
          <p:cNvPicPr>
            <a:picLocks noChangeAspect="1"/>
          </p:cNvPicPr>
          <p:nvPr/>
        </p:nvPicPr>
        <p:blipFill>
          <a:blip r:embed="rId3"/>
          <a:stretch>
            <a:fillRect/>
          </a:stretch>
        </p:blipFill>
        <p:spPr>
          <a:xfrm>
            <a:off x="8314506" y="4027918"/>
            <a:ext cx="1994456" cy="1702118"/>
          </a:xfrm>
          <a:prstGeom prst="rect">
            <a:avLst/>
          </a:prstGeom>
          <a:ln>
            <a:solidFill>
              <a:schemeClr val="accent1"/>
            </a:solidFill>
          </a:ln>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56759907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3046" y="186356"/>
            <a:ext cx="8911687" cy="1280890"/>
          </a:xfrm>
        </p:spPr>
        <p:txBody>
          <a:bodyPr/>
          <a:lstStyle/>
          <a:p>
            <a:pPr algn="ctr"/>
            <a:r>
              <a:rPr lang="es-MX" b="1" dirty="0" smtClean="0">
                <a:solidFill>
                  <a:schemeClr val="bg2">
                    <a:lumMod val="50000"/>
                  </a:schemeClr>
                </a:solidFill>
                <a:effectLst>
                  <a:outerShdw blurRad="38100" dist="38100" dir="2700000" algn="tl">
                    <a:srgbClr val="000000">
                      <a:alpha val="43137"/>
                    </a:srgbClr>
                  </a:outerShdw>
                </a:effectLst>
              </a:rPr>
              <a:t>Proceso de comunicación </a:t>
            </a:r>
            <a:endParaRPr lang="es-MX" b="1" dirty="0">
              <a:solidFill>
                <a:schemeClr val="bg2">
                  <a:lumMod val="50000"/>
                </a:schemeClr>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897308" y="1418601"/>
            <a:ext cx="10827522" cy="2408671"/>
          </a:xfrm>
        </p:spPr>
        <p:txBody>
          <a:bodyPr>
            <a:normAutofit/>
          </a:bodyPr>
          <a:lstStyle/>
          <a:p>
            <a:pPr marL="0" indent="0" algn="ctr">
              <a:buNone/>
            </a:pPr>
            <a:r>
              <a:rPr lang="es-MX" sz="2400" dirty="0" smtClean="0">
                <a:solidFill>
                  <a:schemeClr val="tx1"/>
                </a:solidFill>
                <a:effectLst>
                  <a:outerShdw blurRad="38100" dist="38100" dir="2700000" algn="tl">
                    <a:srgbClr val="000000">
                      <a:alpha val="43137"/>
                    </a:srgbClr>
                  </a:outerShdw>
                </a:effectLst>
              </a:rPr>
              <a:t>El proceso de comunicación es </a:t>
            </a:r>
            <a:r>
              <a:rPr lang="es-MX" sz="2400" b="1" dirty="0" smtClean="0">
                <a:solidFill>
                  <a:schemeClr val="tx1"/>
                </a:solidFill>
                <a:effectLst>
                  <a:outerShdw blurRad="38100" dist="38100" dir="2700000" algn="tl">
                    <a:srgbClr val="000000">
                      <a:alpha val="43137"/>
                    </a:srgbClr>
                  </a:outerShdw>
                </a:effectLst>
              </a:rPr>
              <a:t>bidireccional</a:t>
            </a:r>
            <a:r>
              <a:rPr lang="es-MX" sz="2400" dirty="0" smtClean="0">
                <a:solidFill>
                  <a:schemeClr val="tx1"/>
                </a:solidFill>
                <a:effectLst>
                  <a:outerShdw blurRad="38100" dist="38100" dir="2700000" algn="tl">
                    <a:srgbClr val="000000">
                      <a:alpha val="43137"/>
                    </a:srgbClr>
                  </a:outerShdw>
                </a:effectLst>
              </a:rPr>
              <a:t>.</a:t>
            </a:r>
          </a:p>
          <a:p>
            <a:pPr marL="0" indent="0" algn="ctr">
              <a:buNone/>
            </a:pPr>
            <a:endParaRPr lang="es-MX" dirty="0" smtClean="0">
              <a:effectLst>
                <a:outerShdw blurRad="38100" dist="38100" dir="2700000" algn="tl">
                  <a:srgbClr val="000000">
                    <a:alpha val="43137"/>
                  </a:srgbClr>
                </a:outerShdw>
              </a:effectLst>
            </a:endParaRPr>
          </a:p>
          <a:p>
            <a:pPr marL="0" indent="0" algn="ctr">
              <a:buNone/>
            </a:pPr>
            <a:r>
              <a:rPr lang="es-MX" sz="2400" dirty="0" smtClean="0">
                <a:effectLst>
                  <a:outerShdw blurRad="38100" dist="38100" dir="2700000" algn="tl">
                    <a:srgbClr val="000000">
                      <a:alpha val="43137"/>
                    </a:srgbClr>
                  </a:outerShdw>
                </a:effectLst>
              </a:rPr>
              <a:t>Hay dos partes que están involucradas: </a:t>
            </a:r>
            <a:r>
              <a:rPr lang="es-MX" sz="2400" b="1" dirty="0">
                <a:effectLst>
                  <a:outerShdw blurRad="38100" dist="38100" dir="2700000" algn="tl">
                    <a:srgbClr val="000000">
                      <a:alpha val="43137"/>
                    </a:srgbClr>
                  </a:outerShdw>
                </a:effectLst>
              </a:rPr>
              <a:t>E</a:t>
            </a:r>
            <a:r>
              <a:rPr lang="es-MX" sz="2400" b="1" dirty="0" smtClean="0">
                <a:effectLst>
                  <a:outerShdw blurRad="38100" dist="38100" dir="2700000" algn="tl">
                    <a:srgbClr val="000000">
                      <a:alpha val="43137"/>
                    </a:srgbClr>
                  </a:outerShdw>
                </a:effectLst>
              </a:rPr>
              <a:t>misor</a:t>
            </a:r>
            <a:r>
              <a:rPr lang="es-MX" sz="2400" dirty="0" smtClean="0">
                <a:effectLst>
                  <a:outerShdw blurRad="38100" dist="38100" dir="2700000" algn="tl">
                    <a:srgbClr val="000000">
                      <a:alpha val="43137"/>
                    </a:srgbClr>
                  </a:outerShdw>
                </a:effectLst>
              </a:rPr>
              <a:t> y </a:t>
            </a:r>
            <a:r>
              <a:rPr lang="es-MX" sz="2400" b="1" dirty="0" smtClean="0">
                <a:effectLst>
                  <a:outerShdw blurRad="38100" dist="38100" dir="2700000" algn="tl">
                    <a:srgbClr val="000000">
                      <a:alpha val="43137"/>
                    </a:srgbClr>
                  </a:outerShdw>
                </a:effectLst>
              </a:rPr>
              <a:t>receptor</a:t>
            </a:r>
            <a:r>
              <a:rPr lang="es-MX" sz="2400" dirty="0" smtClean="0">
                <a:effectLst>
                  <a:outerShdw blurRad="38100" dist="38100" dir="2700000" algn="tl">
                    <a:srgbClr val="000000">
                      <a:alpha val="43137"/>
                    </a:srgbClr>
                  </a:outerShdw>
                </a:effectLst>
              </a:rPr>
              <a:t>.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194746">
            <a:off x="787770" y="4293085"/>
            <a:ext cx="1989025" cy="1288273"/>
          </a:xfrm>
          <a:prstGeom prst="rect">
            <a:avLst/>
          </a:prstGeom>
          <a:ln>
            <a:solidFill>
              <a:schemeClr val="accent1"/>
            </a:solidFill>
          </a:ln>
          <a:effectLst>
            <a:outerShdw blurRad="292100" dist="139700" dir="2700000" algn="tl" rotWithShape="0">
              <a:srgbClr val="333333">
                <a:alpha val="65000"/>
              </a:srgbClr>
            </a:outerShdw>
          </a:effectLst>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811039">
            <a:off x="9414649" y="4215804"/>
            <a:ext cx="1954894" cy="1304800"/>
          </a:xfrm>
          <a:prstGeom prst="rect">
            <a:avLst/>
          </a:prstGeom>
          <a:ln>
            <a:solidFill>
              <a:schemeClr val="accent1"/>
            </a:solidFill>
          </a:ln>
          <a:effectLst>
            <a:outerShdw blurRad="292100" dist="139700" dir="2700000" algn="tl" rotWithShape="0">
              <a:srgbClr val="333333">
                <a:alpha val="65000"/>
              </a:srgbClr>
            </a:outerShdw>
          </a:effectLst>
        </p:spPr>
      </p:pic>
      <p:sp>
        <p:nvSpPr>
          <p:cNvPr id="6" name="Rectángulo 5"/>
          <p:cNvSpPr/>
          <p:nvPr/>
        </p:nvSpPr>
        <p:spPr>
          <a:xfrm>
            <a:off x="1693982" y="4274687"/>
            <a:ext cx="8609814" cy="1846659"/>
          </a:xfrm>
          <a:prstGeom prst="rect">
            <a:avLst/>
          </a:prstGeom>
        </p:spPr>
        <p:txBody>
          <a:bodyPr wrap="square">
            <a:spAutoFit/>
          </a:bodyPr>
          <a:lstStyle/>
          <a:p>
            <a:pPr algn="ctr"/>
            <a:r>
              <a:rPr lang="es-MX" sz="2400" b="1" dirty="0" smtClean="0">
                <a:effectLst>
                  <a:outerShdw blurRad="38100" dist="38100" dir="2700000" algn="tl">
                    <a:srgbClr val="000000">
                      <a:alpha val="43137"/>
                    </a:srgbClr>
                  </a:outerShdw>
                </a:effectLst>
              </a:rPr>
              <a:t>Se requieres </a:t>
            </a:r>
            <a:r>
              <a:rPr lang="es-MX" sz="2400" b="1" dirty="0">
                <a:effectLst>
                  <a:outerShdw blurRad="38100" dist="38100" dir="2700000" algn="tl">
                    <a:srgbClr val="000000">
                      <a:alpha val="43137"/>
                    </a:srgbClr>
                  </a:outerShdw>
                </a:effectLst>
              </a:rPr>
              <a:t>ciertos elementos, </a:t>
            </a:r>
            <a:endParaRPr lang="es-MX" sz="2400" b="1" dirty="0" smtClean="0">
              <a:effectLst>
                <a:outerShdw blurRad="38100" dist="38100" dir="2700000" algn="tl">
                  <a:srgbClr val="000000">
                    <a:alpha val="43137"/>
                  </a:srgbClr>
                </a:outerShdw>
              </a:effectLst>
            </a:endParaRPr>
          </a:p>
          <a:p>
            <a:pPr algn="ctr"/>
            <a:r>
              <a:rPr lang="es-MX" sz="2400" b="1" dirty="0" smtClean="0">
                <a:effectLst>
                  <a:outerShdw blurRad="38100" dist="38100" dir="2700000" algn="tl">
                    <a:srgbClr val="000000">
                      <a:alpha val="43137"/>
                    </a:srgbClr>
                  </a:outerShdw>
                </a:effectLst>
              </a:rPr>
              <a:t>sin </a:t>
            </a:r>
            <a:r>
              <a:rPr lang="es-MX" sz="2400" b="1" dirty="0">
                <a:effectLst>
                  <a:outerShdw blurRad="38100" dist="38100" dir="2700000" algn="tl">
                    <a:srgbClr val="000000">
                      <a:alpha val="43137"/>
                    </a:srgbClr>
                  </a:outerShdw>
                </a:effectLst>
              </a:rPr>
              <a:t>importar si las dos partes hablan, </a:t>
            </a:r>
            <a:endParaRPr lang="es-MX" sz="2400" b="1" dirty="0" smtClean="0">
              <a:effectLst>
                <a:outerShdw blurRad="38100" dist="38100" dir="2700000" algn="tl">
                  <a:srgbClr val="000000">
                    <a:alpha val="43137"/>
                  </a:srgbClr>
                </a:outerShdw>
              </a:effectLst>
            </a:endParaRPr>
          </a:p>
          <a:p>
            <a:pPr algn="ctr"/>
            <a:r>
              <a:rPr lang="es-MX" sz="2400" b="1" dirty="0" smtClean="0">
                <a:effectLst>
                  <a:outerShdw blurRad="38100" dist="38100" dir="2700000" algn="tl">
                    <a:srgbClr val="000000">
                      <a:alpha val="43137"/>
                    </a:srgbClr>
                  </a:outerShdw>
                </a:effectLst>
              </a:rPr>
              <a:t>usen </a:t>
            </a:r>
            <a:r>
              <a:rPr lang="es-MX" sz="2400" b="1" dirty="0">
                <a:effectLst>
                  <a:outerShdw blurRad="38100" dist="38100" dir="2700000" algn="tl">
                    <a:srgbClr val="000000">
                      <a:alpha val="43137"/>
                    </a:srgbClr>
                  </a:outerShdw>
                </a:effectLst>
              </a:rPr>
              <a:t>señales </a:t>
            </a:r>
            <a:r>
              <a:rPr lang="es-MX" sz="2400" b="1" dirty="0" smtClean="0">
                <a:effectLst>
                  <a:outerShdw blurRad="38100" dist="38100" dir="2700000" algn="tl">
                    <a:srgbClr val="000000">
                      <a:alpha val="43137"/>
                    </a:srgbClr>
                  </a:outerShdw>
                </a:effectLst>
              </a:rPr>
              <a:t>manuales</a:t>
            </a:r>
          </a:p>
          <a:p>
            <a:pPr algn="ctr"/>
            <a:r>
              <a:rPr lang="es-MX" sz="2400" b="1" dirty="0" smtClean="0">
                <a:effectLst>
                  <a:outerShdw blurRad="38100" dist="38100" dir="2700000" algn="tl">
                    <a:srgbClr val="000000">
                      <a:alpha val="43137"/>
                    </a:srgbClr>
                  </a:outerShdw>
                </a:effectLst>
              </a:rPr>
              <a:t> o</a:t>
            </a:r>
            <a:r>
              <a:rPr lang="es-MX" sz="2400" b="1" dirty="0" smtClean="0">
                <a:solidFill>
                  <a:schemeClr val="bg2">
                    <a:lumMod val="60000"/>
                    <a:lumOff val="40000"/>
                  </a:schemeClr>
                </a:solidFill>
                <a:effectLst>
                  <a:outerShdw blurRad="38100" dist="38100" dir="2700000" algn="tl">
                    <a:srgbClr val="000000">
                      <a:alpha val="43137"/>
                    </a:srgbClr>
                  </a:outerShdw>
                </a:effectLst>
              </a:rPr>
              <a:t> </a:t>
            </a:r>
            <a:r>
              <a:rPr lang="es-MX" sz="2400" b="1" dirty="0">
                <a:effectLst>
                  <a:outerShdw blurRad="38100" dist="38100" dir="2700000" algn="tl">
                    <a:srgbClr val="000000">
                      <a:alpha val="43137"/>
                    </a:srgbClr>
                  </a:outerShdw>
                </a:effectLst>
              </a:rPr>
              <a:t>se sirvan de otro medio de </a:t>
            </a:r>
            <a:r>
              <a:rPr lang="es-MX" sz="2400" b="1" dirty="0" smtClean="0">
                <a:effectLst>
                  <a:outerShdw blurRad="38100" dist="38100" dir="2700000" algn="tl">
                    <a:srgbClr val="000000">
                      <a:alpha val="43137"/>
                    </a:srgbClr>
                  </a:outerShdw>
                </a:effectLst>
              </a:rPr>
              <a:t>comunicación</a:t>
            </a:r>
            <a:r>
              <a:rPr lang="es-MX" sz="2400" dirty="0" smtClean="0">
                <a:effectLst>
                  <a:outerShdw blurRad="38100" dist="38100" dir="2700000" algn="tl">
                    <a:srgbClr val="000000">
                      <a:alpha val="43137"/>
                    </a:srgbClr>
                  </a:outerShdw>
                </a:effectLst>
              </a:rPr>
              <a:t>.</a:t>
            </a:r>
          </a:p>
          <a:p>
            <a:pPr algn="ctr"/>
            <a:r>
              <a:rPr lang="es-MX" dirty="0" smtClean="0">
                <a:effectLst>
                  <a:outerShdw blurRad="38100" dist="38100" dir="2700000" algn="tl">
                    <a:srgbClr val="000000">
                      <a:alpha val="43137"/>
                    </a:srgbClr>
                  </a:outerShdw>
                </a:effectLst>
              </a:rPr>
              <a:t>(Van </a:t>
            </a:r>
            <a:r>
              <a:rPr lang="es-MX" dirty="0">
                <a:effectLst>
                  <a:outerShdw blurRad="38100" dist="38100" dir="2700000" algn="tl">
                    <a:srgbClr val="000000">
                      <a:alpha val="43137"/>
                    </a:srgbClr>
                  </a:outerShdw>
                </a:effectLst>
              </a:rPr>
              <a:t>der </a:t>
            </a:r>
            <a:r>
              <a:rPr lang="es-MX" dirty="0" err="1" smtClean="0">
                <a:effectLst>
                  <a:outerShdw blurRad="38100" dist="38100" dir="2700000" algn="tl">
                    <a:srgbClr val="000000">
                      <a:alpha val="43137"/>
                    </a:srgbClr>
                  </a:outerShdw>
                </a:effectLst>
              </a:rPr>
              <a:t>Hofstadt</a:t>
            </a:r>
            <a:r>
              <a:rPr lang="es-MX" dirty="0" smtClean="0">
                <a:effectLst>
                  <a:outerShdw blurRad="38100" dist="38100" dir="2700000" algn="tl">
                    <a:srgbClr val="000000">
                      <a:alpha val="43137"/>
                    </a:srgbClr>
                  </a:outerShdw>
                </a:effectLst>
              </a:rPr>
              <a:t>, 2005)</a:t>
            </a:r>
            <a:endParaRPr lang="es-MX"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4905760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 calcmode="lin" valueType="num">
                                      <p:cBhvr additive="base">
                                        <p:cTn id="24"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 calcmode="lin" valueType="num">
                                      <p:cBhvr additive="base">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 calcmode="lin" valueType="num">
                                      <p:cBhvr additive="base">
                                        <p:cTn id="32"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14913" y="2953520"/>
            <a:ext cx="10513422" cy="3216265"/>
          </a:xfrm>
          <a:prstGeom prst="rect">
            <a:avLst/>
          </a:prstGeom>
        </p:spPr>
        <p:txBody>
          <a:bodyPr wrap="square">
            <a:spAutoFit/>
          </a:bodyPr>
          <a:lstStyle/>
          <a:p>
            <a:r>
              <a:rPr lang="es-MX" sz="2400" b="1" dirty="0" smtClean="0">
                <a:solidFill>
                  <a:schemeClr val="bg2">
                    <a:lumMod val="50000"/>
                  </a:schemeClr>
                </a:solidFill>
                <a:effectLst>
                  <a:outerShdw blurRad="38100" dist="38100" dir="2700000" algn="tl">
                    <a:srgbClr val="000000">
                      <a:alpha val="43137"/>
                    </a:srgbClr>
                  </a:outerShdw>
                </a:effectLst>
                <a:latin typeface="AR CENA" panose="02000000000000000000" pitchFamily="2" charset="0"/>
              </a:rPr>
              <a:t>EMISOR:</a:t>
            </a:r>
            <a:r>
              <a:rPr lang="es-MX" sz="2400" b="1" dirty="0">
                <a:solidFill>
                  <a:schemeClr val="bg2">
                    <a:lumMod val="50000"/>
                  </a:schemeClr>
                </a:solidFill>
                <a:effectLst>
                  <a:outerShdw blurRad="38100" dist="38100" dir="2700000" algn="tl">
                    <a:srgbClr val="000000">
                      <a:alpha val="43137"/>
                    </a:srgbClr>
                  </a:outerShdw>
                </a:effectLst>
                <a:latin typeface="AR CENA" panose="02000000000000000000" pitchFamily="2" charset="0"/>
              </a:rPr>
              <a:t> </a:t>
            </a:r>
            <a:r>
              <a:rPr lang="es-MX" sz="2400" b="1" dirty="0" smtClean="0">
                <a:effectLst>
                  <a:outerShdw blurRad="38100" dist="38100" dir="2700000" algn="tl">
                    <a:srgbClr val="000000">
                      <a:alpha val="43137"/>
                    </a:srgbClr>
                  </a:outerShdw>
                </a:effectLst>
                <a:latin typeface="AR CENA" panose="02000000000000000000" pitchFamily="2" charset="0"/>
              </a:rPr>
              <a:t>Persona </a:t>
            </a:r>
            <a:r>
              <a:rPr lang="es-MX" sz="2400" b="1" dirty="0">
                <a:effectLst>
                  <a:outerShdw blurRad="38100" dist="38100" dir="2700000" algn="tl">
                    <a:srgbClr val="000000">
                      <a:alpha val="43137"/>
                    </a:srgbClr>
                  </a:outerShdw>
                </a:effectLst>
                <a:latin typeface="AR CENA" panose="02000000000000000000" pitchFamily="2" charset="0"/>
              </a:rPr>
              <a:t>que emite un mensaje</a:t>
            </a:r>
            <a:r>
              <a:rPr lang="es-MX" sz="2400" b="1" dirty="0" smtClean="0">
                <a:solidFill>
                  <a:schemeClr val="bg2">
                    <a:lumMod val="60000"/>
                    <a:lumOff val="40000"/>
                  </a:schemeClr>
                </a:solidFill>
                <a:effectLst>
                  <a:outerShdw blurRad="38100" dist="38100" dir="2700000" algn="tl">
                    <a:srgbClr val="000000">
                      <a:alpha val="43137"/>
                    </a:srgbClr>
                  </a:outerShdw>
                </a:effectLst>
                <a:latin typeface="AR CENA" panose="02000000000000000000" pitchFamily="2" charset="0"/>
              </a:rPr>
              <a:t>.</a:t>
            </a:r>
          </a:p>
          <a:p>
            <a:endParaRPr lang="es-MX" sz="1200" b="1" dirty="0">
              <a:solidFill>
                <a:schemeClr val="bg2">
                  <a:lumMod val="60000"/>
                  <a:lumOff val="40000"/>
                </a:schemeClr>
              </a:solidFill>
              <a:effectLst>
                <a:outerShdw blurRad="38100" dist="38100" dir="2700000" algn="tl">
                  <a:srgbClr val="000000">
                    <a:alpha val="43137"/>
                  </a:srgbClr>
                </a:outerShdw>
              </a:effectLst>
              <a:latin typeface="AR CENA" panose="02000000000000000000" pitchFamily="2" charset="0"/>
            </a:endParaRPr>
          </a:p>
          <a:p>
            <a:r>
              <a:rPr lang="es-MX" sz="2400" b="1" dirty="0" smtClean="0">
                <a:solidFill>
                  <a:schemeClr val="bg2">
                    <a:lumMod val="50000"/>
                  </a:schemeClr>
                </a:solidFill>
                <a:effectLst>
                  <a:outerShdw blurRad="38100" dist="38100" dir="2700000" algn="tl">
                    <a:srgbClr val="000000">
                      <a:alpha val="43137"/>
                    </a:srgbClr>
                  </a:outerShdw>
                </a:effectLst>
                <a:latin typeface="AR CENA" panose="02000000000000000000" pitchFamily="2" charset="0"/>
              </a:rPr>
              <a:t>RECEPTOR:</a:t>
            </a:r>
            <a:r>
              <a:rPr lang="es-MX" sz="2400" b="1" dirty="0">
                <a:solidFill>
                  <a:schemeClr val="bg2">
                    <a:lumMod val="50000"/>
                  </a:schemeClr>
                </a:solidFill>
                <a:effectLst>
                  <a:outerShdw blurRad="38100" dist="38100" dir="2700000" algn="tl">
                    <a:srgbClr val="000000">
                      <a:alpha val="43137"/>
                    </a:srgbClr>
                  </a:outerShdw>
                </a:effectLst>
                <a:latin typeface="AR CENA" panose="02000000000000000000" pitchFamily="2" charset="0"/>
              </a:rPr>
              <a:t> </a:t>
            </a:r>
            <a:r>
              <a:rPr lang="es-MX" sz="2400" b="1" dirty="0">
                <a:effectLst>
                  <a:outerShdw blurRad="38100" dist="38100" dir="2700000" algn="tl">
                    <a:srgbClr val="000000">
                      <a:alpha val="43137"/>
                    </a:srgbClr>
                  </a:outerShdw>
                </a:effectLst>
                <a:latin typeface="AR CENA" panose="02000000000000000000" pitchFamily="2" charset="0"/>
              </a:rPr>
              <a:t>P</a:t>
            </a:r>
            <a:r>
              <a:rPr lang="es-MX" sz="2400" b="1" dirty="0" smtClean="0">
                <a:effectLst>
                  <a:outerShdw blurRad="38100" dist="38100" dir="2700000" algn="tl">
                    <a:srgbClr val="000000">
                      <a:alpha val="43137"/>
                    </a:srgbClr>
                  </a:outerShdw>
                </a:effectLst>
                <a:latin typeface="AR CENA" panose="02000000000000000000" pitchFamily="2" charset="0"/>
              </a:rPr>
              <a:t>ersona </a:t>
            </a:r>
            <a:r>
              <a:rPr lang="es-MX" sz="2400" b="1" dirty="0">
                <a:effectLst>
                  <a:outerShdw blurRad="38100" dist="38100" dir="2700000" algn="tl">
                    <a:srgbClr val="000000">
                      <a:alpha val="43137"/>
                    </a:srgbClr>
                  </a:outerShdw>
                </a:effectLst>
                <a:latin typeface="AR CENA" panose="02000000000000000000" pitchFamily="2" charset="0"/>
              </a:rPr>
              <a:t>que recibe el mensaje</a:t>
            </a:r>
            <a:r>
              <a:rPr lang="es-MX" sz="2400" b="1" dirty="0" smtClean="0">
                <a:effectLst>
                  <a:outerShdw blurRad="38100" dist="38100" dir="2700000" algn="tl">
                    <a:srgbClr val="000000">
                      <a:alpha val="43137"/>
                    </a:srgbClr>
                  </a:outerShdw>
                </a:effectLst>
                <a:latin typeface="AR CENA" panose="02000000000000000000" pitchFamily="2" charset="0"/>
              </a:rPr>
              <a:t>.</a:t>
            </a:r>
          </a:p>
          <a:p>
            <a:endParaRPr lang="es-MX" sz="1100" b="1" dirty="0">
              <a:solidFill>
                <a:schemeClr val="bg2">
                  <a:lumMod val="60000"/>
                  <a:lumOff val="40000"/>
                </a:schemeClr>
              </a:solidFill>
              <a:effectLst>
                <a:outerShdw blurRad="38100" dist="38100" dir="2700000" algn="tl">
                  <a:srgbClr val="000000">
                    <a:alpha val="43137"/>
                  </a:srgbClr>
                </a:outerShdw>
              </a:effectLst>
              <a:latin typeface="AR CENA" panose="02000000000000000000" pitchFamily="2" charset="0"/>
            </a:endParaRPr>
          </a:p>
          <a:p>
            <a:r>
              <a:rPr lang="es-MX" sz="2400" b="1" dirty="0" smtClean="0">
                <a:solidFill>
                  <a:schemeClr val="bg2">
                    <a:lumMod val="50000"/>
                  </a:schemeClr>
                </a:solidFill>
                <a:effectLst>
                  <a:outerShdw blurRad="38100" dist="38100" dir="2700000" algn="tl">
                    <a:srgbClr val="000000">
                      <a:alpha val="43137"/>
                    </a:srgbClr>
                  </a:outerShdw>
                </a:effectLst>
                <a:latin typeface="AR CENA" panose="02000000000000000000" pitchFamily="2" charset="0"/>
              </a:rPr>
              <a:t>MENSAJE:</a:t>
            </a:r>
            <a:r>
              <a:rPr lang="es-MX" sz="2400" b="1" dirty="0" smtClean="0">
                <a:solidFill>
                  <a:schemeClr val="bg2">
                    <a:lumMod val="60000"/>
                    <a:lumOff val="40000"/>
                  </a:schemeClr>
                </a:solidFill>
                <a:effectLst>
                  <a:outerShdw blurRad="38100" dist="38100" dir="2700000" algn="tl">
                    <a:srgbClr val="000000">
                      <a:alpha val="43137"/>
                    </a:srgbClr>
                  </a:outerShdw>
                </a:effectLst>
                <a:latin typeface="AR CENA" panose="02000000000000000000" pitchFamily="2" charset="0"/>
              </a:rPr>
              <a:t> </a:t>
            </a:r>
            <a:r>
              <a:rPr lang="es-MX" sz="2400" b="1" dirty="0">
                <a:effectLst>
                  <a:outerShdw blurRad="38100" dist="38100" dir="2700000" algn="tl">
                    <a:srgbClr val="000000">
                      <a:alpha val="43137"/>
                    </a:srgbClr>
                  </a:outerShdw>
                </a:effectLst>
                <a:latin typeface="AR CENA" panose="02000000000000000000" pitchFamily="2" charset="0"/>
              </a:rPr>
              <a:t>I</a:t>
            </a:r>
            <a:r>
              <a:rPr lang="es-MX" sz="2400" b="1" dirty="0" smtClean="0">
                <a:effectLst>
                  <a:outerShdw blurRad="38100" dist="38100" dir="2700000" algn="tl">
                    <a:srgbClr val="000000">
                      <a:alpha val="43137"/>
                    </a:srgbClr>
                  </a:outerShdw>
                </a:effectLst>
                <a:latin typeface="AR CENA" panose="02000000000000000000" pitchFamily="2" charset="0"/>
              </a:rPr>
              <a:t>nformación </a:t>
            </a:r>
            <a:r>
              <a:rPr lang="es-MX" sz="2400" b="1" dirty="0">
                <a:effectLst>
                  <a:outerShdw blurRad="38100" dist="38100" dir="2700000" algn="tl">
                    <a:srgbClr val="000000">
                      <a:alpha val="43137"/>
                    </a:srgbClr>
                  </a:outerShdw>
                </a:effectLst>
                <a:latin typeface="AR CENA" panose="02000000000000000000" pitchFamily="2" charset="0"/>
              </a:rPr>
              <a:t>que quiere ser transmitida</a:t>
            </a:r>
            <a:r>
              <a:rPr lang="es-MX" sz="2400" b="1" dirty="0" smtClean="0">
                <a:effectLst>
                  <a:outerShdw blurRad="38100" dist="38100" dir="2700000" algn="tl">
                    <a:srgbClr val="000000">
                      <a:alpha val="43137"/>
                    </a:srgbClr>
                  </a:outerShdw>
                </a:effectLst>
                <a:latin typeface="AR CENA" panose="02000000000000000000" pitchFamily="2" charset="0"/>
              </a:rPr>
              <a:t>.</a:t>
            </a:r>
          </a:p>
          <a:p>
            <a:endParaRPr lang="es-MX" sz="1200" b="1" dirty="0">
              <a:solidFill>
                <a:schemeClr val="bg2">
                  <a:lumMod val="60000"/>
                  <a:lumOff val="40000"/>
                </a:schemeClr>
              </a:solidFill>
              <a:effectLst>
                <a:outerShdw blurRad="38100" dist="38100" dir="2700000" algn="tl">
                  <a:srgbClr val="000000">
                    <a:alpha val="43137"/>
                  </a:srgbClr>
                </a:outerShdw>
              </a:effectLst>
              <a:latin typeface="AR CENA" panose="02000000000000000000" pitchFamily="2" charset="0"/>
            </a:endParaRPr>
          </a:p>
          <a:p>
            <a:r>
              <a:rPr lang="es-MX" sz="2400" b="1" dirty="0" smtClean="0">
                <a:solidFill>
                  <a:schemeClr val="bg2">
                    <a:lumMod val="50000"/>
                  </a:schemeClr>
                </a:solidFill>
                <a:effectLst>
                  <a:outerShdw blurRad="38100" dist="38100" dir="2700000" algn="tl">
                    <a:srgbClr val="000000">
                      <a:alpha val="43137"/>
                    </a:srgbClr>
                  </a:outerShdw>
                </a:effectLst>
                <a:latin typeface="AR CENA" panose="02000000000000000000" pitchFamily="2" charset="0"/>
              </a:rPr>
              <a:t>CANAL:</a:t>
            </a:r>
            <a:r>
              <a:rPr lang="es-MX" sz="2400" b="1" dirty="0">
                <a:solidFill>
                  <a:schemeClr val="bg2">
                    <a:lumMod val="75000"/>
                  </a:schemeClr>
                </a:solidFill>
                <a:effectLst>
                  <a:outerShdw blurRad="38100" dist="38100" dir="2700000" algn="tl">
                    <a:srgbClr val="000000">
                      <a:alpha val="43137"/>
                    </a:srgbClr>
                  </a:outerShdw>
                </a:effectLst>
                <a:latin typeface="AR CENA" panose="02000000000000000000" pitchFamily="2" charset="0"/>
              </a:rPr>
              <a:t> </a:t>
            </a:r>
            <a:r>
              <a:rPr lang="es-MX" sz="2400" b="1" dirty="0" smtClean="0">
                <a:effectLst>
                  <a:outerShdw blurRad="38100" dist="38100" dir="2700000" algn="tl">
                    <a:srgbClr val="000000">
                      <a:alpha val="43137"/>
                    </a:srgbClr>
                  </a:outerShdw>
                </a:effectLst>
                <a:latin typeface="AR CENA" panose="02000000000000000000" pitchFamily="2" charset="0"/>
              </a:rPr>
              <a:t>Medio </a:t>
            </a:r>
            <a:r>
              <a:rPr lang="es-MX" sz="2400" b="1" dirty="0">
                <a:effectLst>
                  <a:outerShdw blurRad="38100" dist="38100" dir="2700000" algn="tl">
                    <a:srgbClr val="000000">
                      <a:alpha val="43137"/>
                    </a:srgbClr>
                  </a:outerShdw>
                </a:effectLst>
                <a:latin typeface="AR CENA" panose="02000000000000000000" pitchFamily="2" charset="0"/>
              </a:rPr>
              <a:t>por el que se envía el mensaje</a:t>
            </a:r>
            <a:r>
              <a:rPr lang="es-MX" sz="2400" b="1" dirty="0" smtClean="0">
                <a:effectLst>
                  <a:outerShdw blurRad="38100" dist="38100" dir="2700000" algn="tl">
                    <a:srgbClr val="000000">
                      <a:alpha val="43137"/>
                    </a:srgbClr>
                  </a:outerShdw>
                </a:effectLst>
                <a:latin typeface="AR CENA" panose="02000000000000000000" pitchFamily="2" charset="0"/>
              </a:rPr>
              <a:t>.</a:t>
            </a:r>
          </a:p>
          <a:p>
            <a:endParaRPr lang="es-MX" sz="1200" b="1" dirty="0">
              <a:solidFill>
                <a:schemeClr val="bg2">
                  <a:lumMod val="60000"/>
                  <a:lumOff val="40000"/>
                </a:schemeClr>
              </a:solidFill>
              <a:effectLst>
                <a:outerShdw blurRad="38100" dist="38100" dir="2700000" algn="tl">
                  <a:srgbClr val="000000">
                    <a:alpha val="43137"/>
                  </a:srgbClr>
                </a:outerShdw>
              </a:effectLst>
              <a:latin typeface="AR CENA" panose="02000000000000000000" pitchFamily="2" charset="0"/>
            </a:endParaRPr>
          </a:p>
          <a:p>
            <a:r>
              <a:rPr lang="es-MX" sz="2400" b="1" dirty="0" smtClean="0">
                <a:solidFill>
                  <a:schemeClr val="bg2">
                    <a:lumMod val="50000"/>
                  </a:schemeClr>
                </a:solidFill>
                <a:effectLst>
                  <a:outerShdw blurRad="38100" dist="38100" dir="2700000" algn="tl">
                    <a:srgbClr val="000000">
                      <a:alpha val="43137"/>
                    </a:srgbClr>
                  </a:outerShdw>
                </a:effectLst>
                <a:latin typeface="AR CENA" panose="02000000000000000000" pitchFamily="2" charset="0"/>
              </a:rPr>
              <a:t>CÓDIGO: </a:t>
            </a:r>
            <a:r>
              <a:rPr lang="es-MX" sz="2400" b="1" dirty="0" smtClean="0">
                <a:effectLst>
                  <a:outerShdw blurRad="38100" dist="38100" dir="2700000" algn="tl">
                    <a:srgbClr val="000000">
                      <a:alpha val="43137"/>
                    </a:srgbClr>
                  </a:outerShdw>
                </a:effectLst>
                <a:latin typeface="AR CENA" panose="02000000000000000000" pitchFamily="2" charset="0"/>
              </a:rPr>
              <a:t>Signos </a:t>
            </a:r>
            <a:r>
              <a:rPr lang="es-MX" sz="2400" b="1" dirty="0">
                <a:effectLst>
                  <a:outerShdw blurRad="38100" dist="38100" dir="2700000" algn="tl">
                    <a:srgbClr val="000000">
                      <a:alpha val="43137"/>
                    </a:srgbClr>
                  </a:outerShdw>
                </a:effectLst>
                <a:latin typeface="AR CENA" panose="02000000000000000000" pitchFamily="2" charset="0"/>
              </a:rPr>
              <a:t>y reglas que se emplean para enviar el mensaje</a:t>
            </a:r>
            <a:r>
              <a:rPr lang="es-MX" sz="2400" b="1" dirty="0" smtClean="0">
                <a:effectLst>
                  <a:outerShdw blurRad="38100" dist="38100" dir="2700000" algn="tl">
                    <a:srgbClr val="000000">
                      <a:alpha val="43137"/>
                    </a:srgbClr>
                  </a:outerShdw>
                </a:effectLst>
                <a:latin typeface="AR CENA" panose="02000000000000000000" pitchFamily="2" charset="0"/>
              </a:rPr>
              <a:t>.</a:t>
            </a:r>
          </a:p>
          <a:p>
            <a:endParaRPr lang="es-MX" sz="1200" b="1" dirty="0">
              <a:solidFill>
                <a:schemeClr val="bg2">
                  <a:lumMod val="60000"/>
                  <a:lumOff val="40000"/>
                </a:schemeClr>
              </a:solidFill>
              <a:effectLst>
                <a:outerShdw blurRad="38100" dist="38100" dir="2700000" algn="tl">
                  <a:srgbClr val="000000">
                    <a:alpha val="43137"/>
                  </a:srgbClr>
                </a:outerShdw>
              </a:effectLst>
              <a:latin typeface="AR CENA" panose="02000000000000000000" pitchFamily="2" charset="0"/>
            </a:endParaRPr>
          </a:p>
          <a:p>
            <a:r>
              <a:rPr lang="es-MX" sz="2400" b="1" dirty="0" smtClean="0">
                <a:solidFill>
                  <a:schemeClr val="bg2">
                    <a:lumMod val="50000"/>
                  </a:schemeClr>
                </a:solidFill>
                <a:effectLst>
                  <a:outerShdw blurRad="38100" dist="38100" dir="2700000" algn="tl">
                    <a:srgbClr val="000000">
                      <a:alpha val="43137"/>
                    </a:srgbClr>
                  </a:outerShdw>
                </a:effectLst>
                <a:latin typeface="AR CENA" panose="02000000000000000000" pitchFamily="2" charset="0"/>
              </a:rPr>
              <a:t>CONTEXTO:</a:t>
            </a:r>
            <a:r>
              <a:rPr lang="es-MX" sz="2400" b="1" dirty="0">
                <a:solidFill>
                  <a:schemeClr val="bg2">
                    <a:lumMod val="60000"/>
                    <a:lumOff val="40000"/>
                  </a:schemeClr>
                </a:solidFill>
                <a:effectLst>
                  <a:outerShdw blurRad="38100" dist="38100" dir="2700000" algn="tl">
                    <a:srgbClr val="000000">
                      <a:alpha val="43137"/>
                    </a:srgbClr>
                  </a:outerShdw>
                </a:effectLst>
                <a:latin typeface="AR CENA" panose="02000000000000000000" pitchFamily="2" charset="0"/>
              </a:rPr>
              <a:t> </a:t>
            </a:r>
            <a:r>
              <a:rPr lang="es-MX" sz="2400" b="1" dirty="0" smtClean="0">
                <a:effectLst>
                  <a:outerShdw blurRad="38100" dist="38100" dir="2700000" algn="tl">
                    <a:srgbClr val="000000">
                      <a:alpha val="43137"/>
                    </a:srgbClr>
                  </a:outerShdw>
                </a:effectLst>
                <a:latin typeface="AR CENA" panose="02000000000000000000" pitchFamily="2" charset="0"/>
              </a:rPr>
              <a:t>Situación </a:t>
            </a:r>
            <a:r>
              <a:rPr lang="es-MX" sz="2400" b="1" dirty="0">
                <a:effectLst>
                  <a:outerShdw blurRad="38100" dist="38100" dir="2700000" algn="tl">
                    <a:srgbClr val="000000">
                      <a:alpha val="43137"/>
                    </a:srgbClr>
                  </a:outerShdw>
                </a:effectLst>
                <a:latin typeface="AR CENA" panose="02000000000000000000" pitchFamily="2" charset="0"/>
              </a:rPr>
              <a:t>en la que se produce la comunicación.</a:t>
            </a:r>
          </a:p>
        </p:txBody>
      </p:sp>
      <p:pic>
        <p:nvPicPr>
          <p:cNvPr id="4" name="Imagen 3"/>
          <p:cNvPicPr>
            <a:picLocks noChangeAspect="1"/>
          </p:cNvPicPr>
          <p:nvPr/>
        </p:nvPicPr>
        <p:blipFill>
          <a:blip r:embed="rId2"/>
          <a:stretch>
            <a:fillRect/>
          </a:stretch>
        </p:blipFill>
        <p:spPr>
          <a:xfrm rot="20220578">
            <a:off x="1219392" y="541104"/>
            <a:ext cx="3171459" cy="1689746"/>
          </a:xfrm>
          <a:prstGeom prst="rect">
            <a:avLst/>
          </a:prstGeom>
        </p:spPr>
      </p:pic>
      <p:sp>
        <p:nvSpPr>
          <p:cNvPr id="5" name="Título 1"/>
          <p:cNvSpPr txBox="1">
            <a:spLocks/>
          </p:cNvSpPr>
          <p:nvPr/>
        </p:nvSpPr>
        <p:spPr>
          <a:xfrm>
            <a:off x="5718999" y="496586"/>
            <a:ext cx="5867400" cy="1778781"/>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b="1" dirty="0" smtClean="0">
                <a:solidFill>
                  <a:schemeClr val="bg2">
                    <a:lumMod val="50000"/>
                  </a:schemeClr>
                </a:solidFill>
              </a:rPr>
              <a:t>Elementos </a:t>
            </a:r>
          </a:p>
          <a:p>
            <a:pPr algn="ctr"/>
            <a:r>
              <a:rPr lang="es-MX" b="1" dirty="0" smtClean="0">
                <a:solidFill>
                  <a:schemeClr val="bg2">
                    <a:lumMod val="50000"/>
                  </a:schemeClr>
                </a:solidFill>
              </a:rPr>
              <a:t>DE LA </a:t>
            </a:r>
          </a:p>
          <a:p>
            <a:pPr algn="ctr"/>
            <a:r>
              <a:rPr lang="es-MX" b="1" dirty="0" smtClean="0">
                <a:solidFill>
                  <a:schemeClr val="bg2">
                    <a:lumMod val="50000"/>
                  </a:schemeClr>
                </a:solidFill>
              </a:rPr>
              <a:t>COMUNICACIÓN</a:t>
            </a:r>
            <a:endParaRPr lang="es-MX" b="1" dirty="0">
              <a:solidFill>
                <a:schemeClr val="bg2">
                  <a:lumMod val="50000"/>
                </a:schemeClr>
              </a:solidFill>
            </a:endParaRPr>
          </a:p>
        </p:txBody>
      </p:sp>
    </p:spTree>
    <p:extLst>
      <p:ext uri="{BB962C8B-B14F-4D97-AF65-F5344CB8AC3E}">
        <p14:creationId xmlns:p14="http://schemas.microsoft.com/office/powerpoint/2010/main" val="133035623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barn(inVertical)">
                                      <p:cBhvr>
                                        <p:cTn id="10" dur="500"/>
                                        <p:tgtEl>
                                          <p:spTgt spid="2">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Effect transition="in" filter="barn(inVertical)">
                                      <p:cBhvr>
                                        <p:cTn id="13" dur="500"/>
                                        <p:tgtEl>
                                          <p:spTgt spid="2">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2">
                                            <p:txEl>
                                              <p:pRg st="6" end="6"/>
                                            </p:txEl>
                                          </p:spTgt>
                                        </p:tgtEl>
                                        <p:attrNameLst>
                                          <p:attrName>style.visibility</p:attrName>
                                        </p:attrNameLst>
                                      </p:cBhvr>
                                      <p:to>
                                        <p:strVal val="visible"/>
                                      </p:to>
                                    </p:set>
                                    <p:animEffect transition="in" filter="fade">
                                      <p:cBhvr>
                                        <p:cTn id="18" dur="1000"/>
                                        <p:tgtEl>
                                          <p:spTgt spid="2">
                                            <p:txEl>
                                              <p:pRg st="6" end="6"/>
                                            </p:txEl>
                                          </p:spTgt>
                                        </p:tgtEl>
                                      </p:cBhvr>
                                    </p:animEffect>
                                    <p:anim calcmode="lin" valueType="num">
                                      <p:cBhvr>
                                        <p:cTn id="19"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0" dur="1000" fill="hold"/>
                                        <p:tgtEl>
                                          <p:spTgt spid="2">
                                            <p:txEl>
                                              <p:pRg st="6" end="6"/>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animEffect transition="in" filter="fade">
                                      <p:cBhvr>
                                        <p:cTn id="23" dur="1000"/>
                                        <p:tgtEl>
                                          <p:spTgt spid="2">
                                            <p:txEl>
                                              <p:pRg st="8" end="8"/>
                                            </p:txEl>
                                          </p:spTgt>
                                        </p:tgtEl>
                                      </p:cBhvr>
                                    </p:animEffect>
                                    <p:anim calcmode="lin" valueType="num">
                                      <p:cBhvr>
                                        <p:cTn id="24"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25" dur="1000" fill="hold"/>
                                        <p:tgtEl>
                                          <p:spTgt spid="2">
                                            <p:txEl>
                                              <p:pRg st="8" end="8"/>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
                                            <p:txEl>
                                              <p:pRg st="10" end="10"/>
                                            </p:txEl>
                                          </p:spTgt>
                                        </p:tgtEl>
                                        <p:attrNameLst>
                                          <p:attrName>style.visibility</p:attrName>
                                        </p:attrNameLst>
                                      </p:cBhvr>
                                      <p:to>
                                        <p:strVal val="visible"/>
                                      </p:to>
                                    </p:set>
                                    <p:animEffect transition="in" filter="fade">
                                      <p:cBhvr>
                                        <p:cTn id="28" dur="1000"/>
                                        <p:tgtEl>
                                          <p:spTgt spid="2">
                                            <p:txEl>
                                              <p:pRg st="10" end="10"/>
                                            </p:txEl>
                                          </p:spTgt>
                                        </p:tgtEl>
                                      </p:cBhvr>
                                    </p:animEffect>
                                    <p:anim calcmode="lin" valueType="num">
                                      <p:cBhvr>
                                        <p:cTn id="29"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21621" y="361199"/>
            <a:ext cx="10050808" cy="6000686"/>
          </a:xfrm>
          <a:prstGeom prst="rect">
            <a:avLst/>
          </a:prstGeom>
          <a:ln w="190500" cap="sq">
            <a:solidFill>
              <a:schemeClr val="bg2"/>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141266433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334259616"/>
              </p:ext>
            </p:extLst>
          </p:nvPr>
        </p:nvGraphicFramePr>
        <p:xfrm>
          <a:off x="5839403" y="1312884"/>
          <a:ext cx="5368527" cy="4082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redondeado"/>
          <p:cNvSpPr/>
          <p:nvPr/>
        </p:nvSpPr>
        <p:spPr>
          <a:xfrm>
            <a:off x="888275" y="2248569"/>
            <a:ext cx="3469265" cy="2696211"/>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2800" b="1" dirty="0" smtClean="0"/>
              <a:t>TIPOS </a:t>
            </a:r>
          </a:p>
          <a:p>
            <a:pPr algn="ctr"/>
            <a:r>
              <a:rPr lang="es-MX" sz="2800" b="1" dirty="0" smtClean="0"/>
              <a:t>DE</a:t>
            </a:r>
          </a:p>
          <a:p>
            <a:pPr algn="ctr"/>
            <a:r>
              <a:rPr lang="es-MX" sz="2800" b="1" dirty="0" smtClean="0"/>
              <a:t>COMUNICACIÓN</a:t>
            </a:r>
            <a:endParaRPr lang="es-MX" sz="2800" b="1" dirty="0"/>
          </a:p>
        </p:txBody>
      </p:sp>
      <p:sp>
        <p:nvSpPr>
          <p:cNvPr id="2" name="Flecha derecha 1"/>
          <p:cNvSpPr/>
          <p:nvPr/>
        </p:nvSpPr>
        <p:spPr>
          <a:xfrm rot="20421415">
            <a:off x="4651569" y="2510224"/>
            <a:ext cx="978408" cy="2507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derecha 5"/>
          <p:cNvSpPr/>
          <p:nvPr/>
        </p:nvSpPr>
        <p:spPr>
          <a:xfrm rot="1365462">
            <a:off x="4609268" y="3977240"/>
            <a:ext cx="978408" cy="2659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469993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animBg="1"/>
    </p:bldLst>
  </p:timing>
</p:sld>
</file>

<file path=ppt/theme/theme1.xml><?xml version="1.0" encoding="utf-8"?>
<a:theme xmlns:a="http://schemas.openxmlformats.org/drawingml/2006/main" name="Sector">
  <a:themeElements>
    <a:clrScheme name="Sector">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282EB108-EDE6-4B8E-957B-D4A69BF580EA}"/>
    </a:ext>
  </a:extLst>
</a:theme>
</file>

<file path=docProps/app.xml><?xml version="1.0" encoding="utf-8"?>
<Properties xmlns="http://schemas.openxmlformats.org/officeDocument/2006/extended-properties" xmlns:vt="http://schemas.openxmlformats.org/officeDocument/2006/docPropsVTypes">
  <Template>Slice</Template>
  <TotalTime>650</TotalTime>
  <Words>1786</Words>
  <Application>Microsoft Office PowerPoint</Application>
  <PresentationFormat>Personalizado</PresentationFormat>
  <Paragraphs>361</Paragraphs>
  <Slides>45</Slides>
  <Notes>0</Notes>
  <HiddenSlides>0</HiddenSlides>
  <MMClips>0</MMClips>
  <ScaleCrop>false</ScaleCrop>
  <HeadingPairs>
    <vt:vector size="4" baseType="variant">
      <vt:variant>
        <vt:lpstr>Tema</vt:lpstr>
      </vt:variant>
      <vt:variant>
        <vt:i4>1</vt:i4>
      </vt:variant>
      <vt:variant>
        <vt:lpstr>Títulos de diapositiva</vt:lpstr>
      </vt:variant>
      <vt:variant>
        <vt:i4>45</vt:i4>
      </vt:variant>
    </vt:vector>
  </HeadingPairs>
  <TitlesOfParts>
    <vt:vector size="46" baseType="lpstr">
      <vt:lpstr>Sector</vt:lpstr>
      <vt:lpstr>DESARROLLO HUMANO</vt:lpstr>
      <vt:lpstr>UNIDAD 2: Comunicación</vt:lpstr>
      <vt:lpstr>A qué se le llama…</vt:lpstr>
      <vt:lpstr>Presentación de PowerPoint</vt:lpstr>
      <vt:lpstr>Presentación de PowerPoint</vt:lpstr>
      <vt:lpstr>Proceso de comunicación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 comunicación interpersonal tiene dos estilos:</vt:lpstr>
      <vt:lpstr>Presentación de PowerPoint</vt:lpstr>
      <vt:lpstr>Presentación de PowerPoint</vt:lpstr>
      <vt:lpstr>Presentación de PowerPoint</vt:lpstr>
      <vt:lpstr>Presentación de PowerPoint</vt:lpstr>
      <vt:lpstr>Presentación de PowerPoint</vt:lpstr>
      <vt:lpstr>Presentación de PowerPoint</vt:lpstr>
      <vt:lpstr>CARACTERÍSTICAS</vt:lpstr>
      <vt:lpstr>Comunicación agresiva </vt:lpstr>
      <vt:lpstr>CARACTERÍSTICAS</vt:lpstr>
      <vt:lpstr>Presentación de PowerPoint</vt:lpstr>
      <vt:lpstr>Presentación de PowerPoint</vt:lpstr>
      <vt:lpstr>Presentación de PowerPoint</vt:lpstr>
      <vt:lpstr>Presentación de PowerPoint</vt:lpstr>
      <vt:lpstr>En Resumen:</vt:lpstr>
      <vt:lpstr>Presentación de PowerPoint</vt:lpstr>
      <vt:lpstr>Presentación de PowerPoint</vt:lpstr>
      <vt:lpstr>Presentación de PowerPoint</vt:lpstr>
      <vt:lpstr>Presentación de PowerPoint</vt:lpstr>
      <vt:lpstr>Funciones principales dentro de un grupo u organización</vt:lpstr>
      <vt:lpstr>Presentación de PowerPoint</vt:lpstr>
      <vt:lpstr>EJERCICIOS PRÁCTICOS</vt:lpstr>
      <vt:lpstr>Fuentes de consulta:</vt:lpstr>
      <vt:lpstr>Presentación de PowerPoint</vt:lpstr>
      <vt:lpstr>UNIVERSIDAD AUTÓNOMA DEL ESTADO DE MÉXICO FACULTAD DE ENFERMERÍA Y OBSTETRICIA   Licenciatura en Enfermería       MATERIAL DIDÁCTICO: Diapositivas     ELABORADO POR: Mtra. Edith Guadalupe Martínez Morales       Programa de estudio:</vt:lpstr>
      <vt:lpstr>PRESENTACIÓN   Esta unidad de aprendizaje contribuye al perfil de egreso, en el sentido de aportar elementos que favorezcan el bienestar de la persona, familia y comunidad, así como coadyuvar a que el licenciado en enfermería participe y organice al factor humano a través del establecimiento de la comunicación asertiva y relaciones humanas positivas; que le permitan la toma de decisiones pertinentes que impacten en la organización y liderazgo de la gestión del cuidado integral en el área de enfermería, lo que favorecerá el desarrollo profesional mediante la colaboración en los equipos multidisciplinarios en beneficio de la conservación de la salud.  </vt:lpstr>
      <vt:lpstr>Presentación de PowerPoint</vt:lpstr>
      <vt:lpstr>GUÍA DEL USUARIO: </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Lupita Martínez</dc:creator>
  <cp:lastModifiedBy>Usuario</cp:lastModifiedBy>
  <cp:revision>108</cp:revision>
  <dcterms:created xsi:type="dcterms:W3CDTF">2017-10-09T17:48:19Z</dcterms:created>
  <dcterms:modified xsi:type="dcterms:W3CDTF">2017-10-20T19:49:53Z</dcterms:modified>
</cp:coreProperties>
</file>