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61" r:id="rId2"/>
    <p:sldId id="268" r:id="rId3"/>
    <p:sldId id="262" r:id="rId4"/>
    <p:sldId id="270" r:id="rId5"/>
    <p:sldId id="267" r:id="rId6"/>
    <p:sldId id="263" r:id="rId7"/>
    <p:sldId id="264" r:id="rId8"/>
    <p:sldId id="265" r:id="rId9"/>
    <p:sldId id="266" r:id="rId10"/>
    <p:sldId id="271" r:id="rId11"/>
    <p:sldId id="307" r:id="rId12"/>
    <p:sldId id="300" r:id="rId13"/>
    <p:sldId id="272" r:id="rId14"/>
    <p:sldId id="260" r:id="rId15"/>
    <p:sldId id="273" r:id="rId16"/>
    <p:sldId id="275" r:id="rId17"/>
    <p:sldId id="277" r:id="rId18"/>
    <p:sldId id="276" r:id="rId19"/>
    <p:sldId id="274" r:id="rId20"/>
    <p:sldId id="269" r:id="rId21"/>
    <p:sldId id="281" r:id="rId22"/>
    <p:sldId id="282" r:id="rId23"/>
    <p:sldId id="283" r:id="rId24"/>
    <p:sldId id="284" r:id="rId25"/>
    <p:sldId id="285" r:id="rId26"/>
    <p:sldId id="301" r:id="rId27"/>
    <p:sldId id="294" r:id="rId28"/>
    <p:sldId id="302" r:id="rId29"/>
    <p:sldId id="291" r:id="rId30"/>
    <p:sldId id="304" r:id="rId31"/>
    <p:sldId id="305" r:id="rId32"/>
    <p:sldId id="289" r:id="rId33"/>
    <p:sldId id="292" r:id="rId34"/>
    <p:sldId id="286" r:id="rId35"/>
    <p:sldId id="308" r:id="rId36"/>
    <p:sldId id="309" r:id="rId37"/>
    <p:sldId id="296" r:id="rId38"/>
    <p:sldId id="299" r:id="rId39"/>
    <p:sldId id="259" r:id="rId4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3" d="100"/>
          <a:sy n="83" d="100"/>
        </p:scale>
        <p:origin x="8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3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A72853-A1B0-446D-ACD1-D3E3A189F5E9}" type="doc">
      <dgm:prSet loTypeId="urn:microsoft.com/office/officeart/2005/8/layout/cycle7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8340CA94-9C84-44BF-B2B6-26B8695F7E6C}">
      <dgm:prSet phldrT="[Texto]" custT="1"/>
      <dgm:spPr/>
      <dgm:t>
        <a:bodyPr/>
        <a:lstStyle/>
        <a:p>
          <a:r>
            <a:rPr lang="es-MX" sz="1800" smtClean="0"/>
            <a:t>Planeación</a:t>
          </a:r>
          <a:endParaRPr lang="es-MX" sz="1800" dirty="0"/>
        </a:p>
      </dgm:t>
    </dgm:pt>
    <dgm:pt modelId="{BB71F508-1AD7-4BFD-A302-147F8B4B2E2C}" type="parTrans" cxnId="{DF88C39F-FC13-4D87-9FBB-072F0C30D34E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330584DF-F6BD-461B-8D37-FAFAF58B754C}" type="sibTrans" cxnId="{DF88C39F-FC13-4D87-9FBB-072F0C30D34E}">
      <dgm:prSet custT="1"/>
      <dgm:spPr/>
      <dgm:t>
        <a:bodyPr/>
        <a:lstStyle/>
        <a:p>
          <a:endParaRPr lang="es-MX" sz="900">
            <a:solidFill>
              <a:schemeClr val="tx1"/>
            </a:solidFill>
          </a:endParaRPr>
        </a:p>
      </dgm:t>
    </dgm:pt>
    <dgm:pt modelId="{E8CE9CE0-15EA-463E-8231-C20B8804BC1E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MX" sz="1800" dirty="0" smtClean="0">
              <a:solidFill>
                <a:schemeClr val="bg1"/>
              </a:solidFill>
            </a:rPr>
            <a:t>Organización</a:t>
          </a:r>
          <a:endParaRPr lang="es-MX" sz="1800" dirty="0">
            <a:solidFill>
              <a:schemeClr val="bg1"/>
            </a:solidFill>
          </a:endParaRPr>
        </a:p>
      </dgm:t>
    </dgm:pt>
    <dgm:pt modelId="{48FB7A48-7808-4235-84BE-D68BF8AD7095}" type="parTrans" cxnId="{DE1C9F41-DCD1-4C93-B7E3-E37B1DB58F8E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D6A105E8-9578-468D-B8D4-1F446A4DF5C9}" type="sibTrans" cxnId="{DE1C9F41-DCD1-4C93-B7E3-E37B1DB58F8E}">
      <dgm:prSet custT="1"/>
      <dgm:spPr/>
      <dgm:t>
        <a:bodyPr/>
        <a:lstStyle/>
        <a:p>
          <a:endParaRPr lang="es-MX" sz="900">
            <a:solidFill>
              <a:schemeClr val="tx1"/>
            </a:solidFill>
          </a:endParaRPr>
        </a:p>
      </dgm:t>
    </dgm:pt>
    <dgm:pt modelId="{A743F0FD-303B-4508-B8AE-F4F4447BDC1A}">
      <dgm:prSet phldrT="[Texto]" custT="1"/>
      <dgm:spPr/>
      <dgm:t>
        <a:bodyPr/>
        <a:lstStyle/>
        <a:p>
          <a:r>
            <a:rPr lang="es-MX" sz="1800" dirty="0" smtClean="0"/>
            <a:t>Integración</a:t>
          </a:r>
          <a:endParaRPr lang="es-MX" sz="1800" dirty="0"/>
        </a:p>
      </dgm:t>
    </dgm:pt>
    <dgm:pt modelId="{04A8BBCD-CCD0-44D7-9346-BB7BFFB28F2F}" type="parTrans" cxnId="{66AF7146-D393-412C-B4BA-3E66B369A515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BD95964C-90E6-4EF6-A00F-B42767EE2CED}" type="sibTrans" cxnId="{66AF7146-D393-412C-B4BA-3E66B369A515}">
      <dgm:prSet custT="1"/>
      <dgm:spPr/>
      <dgm:t>
        <a:bodyPr/>
        <a:lstStyle/>
        <a:p>
          <a:endParaRPr lang="es-MX" sz="900">
            <a:solidFill>
              <a:schemeClr val="tx1"/>
            </a:solidFill>
          </a:endParaRPr>
        </a:p>
      </dgm:t>
    </dgm:pt>
    <dgm:pt modelId="{FCE815B1-D7CB-4B48-B581-5EBA203D29DE}">
      <dgm:prSet phldrT="[Texto]" custT="1"/>
      <dgm:spPr>
        <a:solidFill>
          <a:schemeClr val="bg1"/>
        </a:solidFill>
      </dgm:spPr>
      <dgm:t>
        <a:bodyPr/>
        <a:lstStyle/>
        <a:p>
          <a:r>
            <a:rPr lang="es-MX" sz="1600" dirty="0" smtClean="0"/>
            <a:t>Dirección</a:t>
          </a:r>
          <a:endParaRPr lang="es-MX" sz="1600" dirty="0"/>
        </a:p>
      </dgm:t>
    </dgm:pt>
    <dgm:pt modelId="{E43E61C1-73A8-4951-85F3-8BFBF32299FB}" type="parTrans" cxnId="{699BFEF1-848A-4D92-B9A7-ACD51EEBA75A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E9944C49-0136-4444-AF0C-8A74761F2D90}" type="sibTrans" cxnId="{699BFEF1-848A-4D92-B9A7-ACD51EEBA75A}">
      <dgm:prSet custT="1"/>
      <dgm:spPr/>
      <dgm:t>
        <a:bodyPr/>
        <a:lstStyle/>
        <a:p>
          <a:endParaRPr lang="es-MX" sz="900">
            <a:solidFill>
              <a:schemeClr val="tx1"/>
            </a:solidFill>
          </a:endParaRPr>
        </a:p>
      </dgm:t>
    </dgm:pt>
    <dgm:pt modelId="{CE07E73C-C2D9-45AD-8916-5E1F0495C036}">
      <dgm:prSet phldrT="[Texto]" custT="1"/>
      <dgm:spPr/>
      <dgm:t>
        <a:bodyPr/>
        <a:lstStyle/>
        <a:p>
          <a:r>
            <a:rPr lang="es-MX" sz="1800" dirty="0" smtClean="0"/>
            <a:t>Control </a:t>
          </a:r>
          <a:endParaRPr lang="es-MX" sz="1800" dirty="0"/>
        </a:p>
      </dgm:t>
    </dgm:pt>
    <dgm:pt modelId="{9A07F45C-CB2E-467E-9808-2DA544E1C3E4}" type="parTrans" cxnId="{39E25139-5002-47B0-B134-5F953DB06C45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A7D91463-354B-416B-9CBB-E461A746C7AA}" type="sibTrans" cxnId="{39E25139-5002-47B0-B134-5F953DB06C45}">
      <dgm:prSet custT="1"/>
      <dgm:spPr/>
      <dgm:t>
        <a:bodyPr/>
        <a:lstStyle/>
        <a:p>
          <a:endParaRPr lang="es-MX" sz="900">
            <a:solidFill>
              <a:schemeClr val="tx1"/>
            </a:solidFill>
          </a:endParaRPr>
        </a:p>
      </dgm:t>
    </dgm:pt>
    <dgm:pt modelId="{E8A02AD5-BC8E-4EA5-8CA1-093A60CE19DF}" type="pres">
      <dgm:prSet presAssocID="{30A72853-A1B0-446D-ACD1-D3E3A189F5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809C9DC-FD78-4164-95BC-3B698E4AAE88}" type="pres">
      <dgm:prSet presAssocID="{8340CA94-9C84-44BF-B2B6-26B8695F7E6C}" presName="node" presStyleLbl="node1" presStyleIdx="0" presStyleCnt="5" custScaleX="1598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4A81C9-90F3-448B-8D9D-A6D91C5FE428}" type="pres">
      <dgm:prSet presAssocID="{330584DF-F6BD-461B-8D37-FAFAF58B754C}" presName="sibTrans" presStyleLbl="sibTrans2D1" presStyleIdx="0" presStyleCnt="5"/>
      <dgm:spPr/>
      <dgm:t>
        <a:bodyPr/>
        <a:lstStyle/>
        <a:p>
          <a:endParaRPr lang="es-MX"/>
        </a:p>
      </dgm:t>
    </dgm:pt>
    <dgm:pt modelId="{2466F692-6D5D-4839-856D-D7E7D67F411B}" type="pres">
      <dgm:prSet presAssocID="{330584DF-F6BD-461B-8D37-FAFAF58B754C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F388AF7E-FDAB-449D-A429-A00DAC60DDD7}" type="pres">
      <dgm:prSet presAssocID="{E8CE9CE0-15EA-463E-8231-C20B8804BC1E}" presName="node" presStyleLbl="node1" presStyleIdx="1" presStyleCnt="5" custScaleX="191030" custRadScaleRad="101671" custRadScaleInc="28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548A38-C556-4A92-8605-F800C04C7197}" type="pres">
      <dgm:prSet presAssocID="{D6A105E8-9578-468D-B8D4-1F446A4DF5C9}" presName="sibTrans" presStyleLbl="sibTrans2D1" presStyleIdx="1" presStyleCnt="5"/>
      <dgm:spPr/>
      <dgm:t>
        <a:bodyPr/>
        <a:lstStyle/>
        <a:p>
          <a:endParaRPr lang="es-MX"/>
        </a:p>
      </dgm:t>
    </dgm:pt>
    <dgm:pt modelId="{76EF6BA7-6CF6-4B31-A896-5E7FB488768D}" type="pres">
      <dgm:prSet presAssocID="{D6A105E8-9578-468D-B8D4-1F446A4DF5C9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25B6F177-8100-404A-9D9C-963B8BA78A16}" type="pres">
      <dgm:prSet presAssocID="{A743F0FD-303B-4508-B8AE-F4F4447BDC1A}" presName="node" presStyleLbl="node1" presStyleIdx="2" presStyleCnt="5" custScaleX="168219" custRadScaleRad="135887" custRadScaleInc="-517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D62C9A-6524-4463-8BE3-EF86E5741CA1}" type="pres">
      <dgm:prSet presAssocID="{BD95964C-90E6-4EF6-A00F-B42767EE2CED}" presName="sibTrans" presStyleLbl="sibTrans2D1" presStyleIdx="2" presStyleCnt="5"/>
      <dgm:spPr/>
      <dgm:t>
        <a:bodyPr/>
        <a:lstStyle/>
        <a:p>
          <a:endParaRPr lang="es-MX"/>
        </a:p>
      </dgm:t>
    </dgm:pt>
    <dgm:pt modelId="{A012CF90-FDF4-4C24-ACB7-FBEF016C6E9D}" type="pres">
      <dgm:prSet presAssocID="{BD95964C-90E6-4EF6-A00F-B42767EE2CED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E8223AD6-F012-4838-B569-BD471573F867}" type="pres">
      <dgm:prSet presAssocID="{FCE815B1-D7CB-4B48-B581-5EBA203D29DE}" presName="node" presStyleLbl="node1" presStyleIdx="3" presStyleCnt="5" custScaleX="1530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AC07E8-A6FE-41B6-80BA-84B1A5382973}" type="pres">
      <dgm:prSet presAssocID="{E9944C49-0136-4444-AF0C-8A74761F2D90}" presName="sibTrans" presStyleLbl="sibTrans2D1" presStyleIdx="3" presStyleCnt="5"/>
      <dgm:spPr/>
      <dgm:t>
        <a:bodyPr/>
        <a:lstStyle/>
        <a:p>
          <a:endParaRPr lang="es-MX"/>
        </a:p>
      </dgm:t>
    </dgm:pt>
    <dgm:pt modelId="{C3A15FA6-6181-449B-B366-B581C06A7C75}" type="pres">
      <dgm:prSet presAssocID="{E9944C49-0136-4444-AF0C-8A74761F2D90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B42A88AF-5C7E-4950-AA87-AA2502B619F8}" type="pres">
      <dgm:prSet presAssocID="{CE07E73C-C2D9-45AD-8916-5E1F0495C036}" presName="node" presStyleLbl="node1" presStyleIdx="4" presStyleCnt="5" custScaleX="1635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9273A1-AA29-4CFB-B47E-FF730AD7EB6D}" type="pres">
      <dgm:prSet presAssocID="{A7D91463-354B-416B-9CBB-E461A746C7AA}" presName="sibTrans" presStyleLbl="sibTrans2D1" presStyleIdx="4" presStyleCnt="5"/>
      <dgm:spPr/>
      <dgm:t>
        <a:bodyPr/>
        <a:lstStyle/>
        <a:p>
          <a:endParaRPr lang="es-MX"/>
        </a:p>
      </dgm:t>
    </dgm:pt>
    <dgm:pt modelId="{2F214A6A-F101-4494-B208-EE33CF2F8668}" type="pres">
      <dgm:prSet presAssocID="{A7D91463-354B-416B-9CBB-E461A746C7AA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5912FA46-990A-483D-A055-082EB1EE2AEB}" type="presOf" srcId="{330584DF-F6BD-461B-8D37-FAFAF58B754C}" destId="{9A4A81C9-90F3-448B-8D9D-A6D91C5FE428}" srcOrd="0" destOrd="0" presId="urn:microsoft.com/office/officeart/2005/8/layout/cycle7"/>
    <dgm:cxn modelId="{A5BE7240-B92B-4161-AF02-80DFE213EAD0}" type="presOf" srcId="{D6A105E8-9578-468D-B8D4-1F446A4DF5C9}" destId="{5F548A38-C556-4A92-8605-F800C04C7197}" srcOrd="0" destOrd="0" presId="urn:microsoft.com/office/officeart/2005/8/layout/cycle7"/>
    <dgm:cxn modelId="{7373E10F-32C6-4D4A-9A3A-0ED7A7108EAA}" type="presOf" srcId="{D6A105E8-9578-468D-B8D4-1F446A4DF5C9}" destId="{76EF6BA7-6CF6-4B31-A896-5E7FB488768D}" srcOrd="1" destOrd="0" presId="urn:microsoft.com/office/officeart/2005/8/layout/cycle7"/>
    <dgm:cxn modelId="{4A2EE28F-E532-4E28-B2CC-1C1AA24CBF14}" type="presOf" srcId="{8340CA94-9C84-44BF-B2B6-26B8695F7E6C}" destId="{8809C9DC-FD78-4164-95BC-3B698E4AAE88}" srcOrd="0" destOrd="0" presId="urn:microsoft.com/office/officeart/2005/8/layout/cycle7"/>
    <dgm:cxn modelId="{EC334E89-A381-41B0-A3D4-7F8646B63038}" type="presOf" srcId="{A7D91463-354B-416B-9CBB-E461A746C7AA}" destId="{889273A1-AA29-4CFB-B47E-FF730AD7EB6D}" srcOrd="0" destOrd="0" presId="urn:microsoft.com/office/officeart/2005/8/layout/cycle7"/>
    <dgm:cxn modelId="{DE1C9F41-DCD1-4C93-B7E3-E37B1DB58F8E}" srcId="{30A72853-A1B0-446D-ACD1-D3E3A189F5E9}" destId="{E8CE9CE0-15EA-463E-8231-C20B8804BC1E}" srcOrd="1" destOrd="0" parTransId="{48FB7A48-7808-4235-84BE-D68BF8AD7095}" sibTransId="{D6A105E8-9578-468D-B8D4-1F446A4DF5C9}"/>
    <dgm:cxn modelId="{43B92695-457D-43DA-9486-D0CE77A33AA9}" type="presOf" srcId="{A7D91463-354B-416B-9CBB-E461A746C7AA}" destId="{2F214A6A-F101-4494-B208-EE33CF2F8668}" srcOrd="1" destOrd="0" presId="urn:microsoft.com/office/officeart/2005/8/layout/cycle7"/>
    <dgm:cxn modelId="{F6CB1F78-1A23-4D6B-8C4C-B02CF6DC1923}" type="presOf" srcId="{E8CE9CE0-15EA-463E-8231-C20B8804BC1E}" destId="{F388AF7E-FDAB-449D-A429-A00DAC60DDD7}" srcOrd="0" destOrd="0" presId="urn:microsoft.com/office/officeart/2005/8/layout/cycle7"/>
    <dgm:cxn modelId="{01B136CF-ACB5-4668-8500-51866F5A5BE7}" type="presOf" srcId="{E9944C49-0136-4444-AF0C-8A74761F2D90}" destId="{C3A15FA6-6181-449B-B366-B581C06A7C75}" srcOrd="1" destOrd="0" presId="urn:microsoft.com/office/officeart/2005/8/layout/cycle7"/>
    <dgm:cxn modelId="{AD0058FC-74E6-4FE2-B4B0-66F365E63B52}" type="presOf" srcId="{E9944C49-0136-4444-AF0C-8A74761F2D90}" destId="{6DAC07E8-A6FE-41B6-80BA-84B1A5382973}" srcOrd="0" destOrd="0" presId="urn:microsoft.com/office/officeart/2005/8/layout/cycle7"/>
    <dgm:cxn modelId="{B5E88755-CBBD-45E7-A59D-A577EC57028C}" type="presOf" srcId="{BD95964C-90E6-4EF6-A00F-B42767EE2CED}" destId="{84D62C9A-6524-4463-8BE3-EF86E5741CA1}" srcOrd="0" destOrd="0" presId="urn:microsoft.com/office/officeart/2005/8/layout/cycle7"/>
    <dgm:cxn modelId="{66AF7146-D393-412C-B4BA-3E66B369A515}" srcId="{30A72853-A1B0-446D-ACD1-D3E3A189F5E9}" destId="{A743F0FD-303B-4508-B8AE-F4F4447BDC1A}" srcOrd="2" destOrd="0" parTransId="{04A8BBCD-CCD0-44D7-9346-BB7BFFB28F2F}" sibTransId="{BD95964C-90E6-4EF6-A00F-B42767EE2CED}"/>
    <dgm:cxn modelId="{699BFEF1-848A-4D92-B9A7-ACD51EEBA75A}" srcId="{30A72853-A1B0-446D-ACD1-D3E3A189F5E9}" destId="{FCE815B1-D7CB-4B48-B581-5EBA203D29DE}" srcOrd="3" destOrd="0" parTransId="{E43E61C1-73A8-4951-85F3-8BFBF32299FB}" sibTransId="{E9944C49-0136-4444-AF0C-8A74761F2D90}"/>
    <dgm:cxn modelId="{EA48DDCF-6DE8-4C37-A81B-1CC5451206BF}" type="presOf" srcId="{BD95964C-90E6-4EF6-A00F-B42767EE2CED}" destId="{A012CF90-FDF4-4C24-ACB7-FBEF016C6E9D}" srcOrd="1" destOrd="0" presId="urn:microsoft.com/office/officeart/2005/8/layout/cycle7"/>
    <dgm:cxn modelId="{DF88C39F-FC13-4D87-9FBB-072F0C30D34E}" srcId="{30A72853-A1B0-446D-ACD1-D3E3A189F5E9}" destId="{8340CA94-9C84-44BF-B2B6-26B8695F7E6C}" srcOrd="0" destOrd="0" parTransId="{BB71F508-1AD7-4BFD-A302-147F8B4B2E2C}" sibTransId="{330584DF-F6BD-461B-8D37-FAFAF58B754C}"/>
    <dgm:cxn modelId="{7EE6DEB5-65CF-437E-B8F2-79C35817D8A6}" type="presOf" srcId="{30A72853-A1B0-446D-ACD1-D3E3A189F5E9}" destId="{E8A02AD5-BC8E-4EA5-8CA1-093A60CE19DF}" srcOrd="0" destOrd="0" presId="urn:microsoft.com/office/officeart/2005/8/layout/cycle7"/>
    <dgm:cxn modelId="{78406883-8FEB-4C91-9477-1653BF6C2C9B}" type="presOf" srcId="{A743F0FD-303B-4508-B8AE-F4F4447BDC1A}" destId="{25B6F177-8100-404A-9D9C-963B8BA78A16}" srcOrd="0" destOrd="0" presId="urn:microsoft.com/office/officeart/2005/8/layout/cycle7"/>
    <dgm:cxn modelId="{65BC33EE-4838-4EB9-8864-3919C4EDAA56}" type="presOf" srcId="{CE07E73C-C2D9-45AD-8916-5E1F0495C036}" destId="{B42A88AF-5C7E-4950-AA87-AA2502B619F8}" srcOrd="0" destOrd="0" presId="urn:microsoft.com/office/officeart/2005/8/layout/cycle7"/>
    <dgm:cxn modelId="{0C00257A-CD41-42A5-AEC3-20531A60C0EE}" type="presOf" srcId="{330584DF-F6BD-461B-8D37-FAFAF58B754C}" destId="{2466F692-6D5D-4839-856D-D7E7D67F411B}" srcOrd="1" destOrd="0" presId="urn:microsoft.com/office/officeart/2005/8/layout/cycle7"/>
    <dgm:cxn modelId="{59E622F5-2966-412A-B8BC-A386BC1AA387}" type="presOf" srcId="{FCE815B1-D7CB-4B48-B581-5EBA203D29DE}" destId="{E8223AD6-F012-4838-B569-BD471573F867}" srcOrd="0" destOrd="0" presId="urn:microsoft.com/office/officeart/2005/8/layout/cycle7"/>
    <dgm:cxn modelId="{39E25139-5002-47B0-B134-5F953DB06C45}" srcId="{30A72853-A1B0-446D-ACD1-D3E3A189F5E9}" destId="{CE07E73C-C2D9-45AD-8916-5E1F0495C036}" srcOrd="4" destOrd="0" parTransId="{9A07F45C-CB2E-467E-9808-2DA544E1C3E4}" sibTransId="{A7D91463-354B-416B-9CBB-E461A746C7AA}"/>
    <dgm:cxn modelId="{61B85DB8-CB66-4C9C-8751-A0AAB908B412}" type="presParOf" srcId="{E8A02AD5-BC8E-4EA5-8CA1-093A60CE19DF}" destId="{8809C9DC-FD78-4164-95BC-3B698E4AAE88}" srcOrd="0" destOrd="0" presId="urn:microsoft.com/office/officeart/2005/8/layout/cycle7"/>
    <dgm:cxn modelId="{3F8602EF-C957-4E7F-AA92-3595D4625B26}" type="presParOf" srcId="{E8A02AD5-BC8E-4EA5-8CA1-093A60CE19DF}" destId="{9A4A81C9-90F3-448B-8D9D-A6D91C5FE428}" srcOrd="1" destOrd="0" presId="urn:microsoft.com/office/officeart/2005/8/layout/cycle7"/>
    <dgm:cxn modelId="{A56EDC57-6F05-4D3A-A44C-92BDB33FB34F}" type="presParOf" srcId="{9A4A81C9-90F3-448B-8D9D-A6D91C5FE428}" destId="{2466F692-6D5D-4839-856D-D7E7D67F411B}" srcOrd="0" destOrd="0" presId="urn:microsoft.com/office/officeart/2005/8/layout/cycle7"/>
    <dgm:cxn modelId="{D76B10F2-4C4B-4264-891A-DB4D408605E9}" type="presParOf" srcId="{E8A02AD5-BC8E-4EA5-8CA1-093A60CE19DF}" destId="{F388AF7E-FDAB-449D-A429-A00DAC60DDD7}" srcOrd="2" destOrd="0" presId="urn:microsoft.com/office/officeart/2005/8/layout/cycle7"/>
    <dgm:cxn modelId="{69B5CE57-010D-4DF5-8882-7B14FD527996}" type="presParOf" srcId="{E8A02AD5-BC8E-4EA5-8CA1-093A60CE19DF}" destId="{5F548A38-C556-4A92-8605-F800C04C7197}" srcOrd="3" destOrd="0" presId="urn:microsoft.com/office/officeart/2005/8/layout/cycle7"/>
    <dgm:cxn modelId="{19697CF3-7868-4ECD-9B75-740E1F9119EE}" type="presParOf" srcId="{5F548A38-C556-4A92-8605-F800C04C7197}" destId="{76EF6BA7-6CF6-4B31-A896-5E7FB488768D}" srcOrd="0" destOrd="0" presId="urn:microsoft.com/office/officeart/2005/8/layout/cycle7"/>
    <dgm:cxn modelId="{2662A1EB-6CBB-44F7-A9AE-291C593CB61B}" type="presParOf" srcId="{E8A02AD5-BC8E-4EA5-8CA1-093A60CE19DF}" destId="{25B6F177-8100-404A-9D9C-963B8BA78A16}" srcOrd="4" destOrd="0" presId="urn:microsoft.com/office/officeart/2005/8/layout/cycle7"/>
    <dgm:cxn modelId="{954800FF-F219-46DA-A2F9-2ED8C7409DCC}" type="presParOf" srcId="{E8A02AD5-BC8E-4EA5-8CA1-093A60CE19DF}" destId="{84D62C9A-6524-4463-8BE3-EF86E5741CA1}" srcOrd="5" destOrd="0" presId="urn:microsoft.com/office/officeart/2005/8/layout/cycle7"/>
    <dgm:cxn modelId="{AB55084A-8D61-4748-A0E0-F50E301F56B5}" type="presParOf" srcId="{84D62C9A-6524-4463-8BE3-EF86E5741CA1}" destId="{A012CF90-FDF4-4C24-ACB7-FBEF016C6E9D}" srcOrd="0" destOrd="0" presId="urn:microsoft.com/office/officeart/2005/8/layout/cycle7"/>
    <dgm:cxn modelId="{78BEDC2F-9792-4B5C-93C7-FF4BA5A3D180}" type="presParOf" srcId="{E8A02AD5-BC8E-4EA5-8CA1-093A60CE19DF}" destId="{E8223AD6-F012-4838-B569-BD471573F867}" srcOrd="6" destOrd="0" presId="urn:microsoft.com/office/officeart/2005/8/layout/cycle7"/>
    <dgm:cxn modelId="{ECAFE87E-CD92-4809-9287-1AA95A89BA19}" type="presParOf" srcId="{E8A02AD5-BC8E-4EA5-8CA1-093A60CE19DF}" destId="{6DAC07E8-A6FE-41B6-80BA-84B1A5382973}" srcOrd="7" destOrd="0" presId="urn:microsoft.com/office/officeart/2005/8/layout/cycle7"/>
    <dgm:cxn modelId="{2549C9B7-D4B4-45BB-8B45-A9FAD8FEE6D8}" type="presParOf" srcId="{6DAC07E8-A6FE-41B6-80BA-84B1A5382973}" destId="{C3A15FA6-6181-449B-B366-B581C06A7C75}" srcOrd="0" destOrd="0" presId="urn:microsoft.com/office/officeart/2005/8/layout/cycle7"/>
    <dgm:cxn modelId="{09E99CAC-2514-4FE7-B4ED-3F8A1860356A}" type="presParOf" srcId="{E8A02AD5-BC8E-4EA5-8CA1-093A60CE19DF}" destId="{B42A88AF-5C7E-4950-AA87-AA2502B619F8}" srcOrd="8" destOrd="0" presId="urn:microsoft.com/office/officeart/2005/8/layout/cycle7"/>
    <dgm:cxn modelId="{A1C9845F-4907-41E7-9B48-91B39151E7AC}" type="presParOf" srcId="{E8A02AD5-BC8E-4EA5-8CA1-093A60CE19DF}" destId="{889273A1-AA29-4CFB-B47E-FF730AD7EB6D}" srcOrd="9" destOrd="0" presId="urn:microsoft.com/office/officeart/2005/8/layout/cycle7"/>
    <dgm:cxn modelId="{D349531C-F590-4C66-BD4E-D6B46F0E98D7}" type="presParOf" srcId="{889273A1-AA29-4CFB-B47E-FF730AD7EB6D}" destId="{2F214A6A-F101-4494-B208-EE33CF2F866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531F92-0767-4A38-8508-52BBFA75792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C302611-8F27-4242-AA4A-D7D377530C1F}">
      <dgm:prSet phldrT="[Texto]" custT="1"/>
      <dgm:spPr>
        <a:solidFill>
          <a:schemeClr val="bg1"/>
        </a:solidFill>
      </dgm:spPr>
      <dgm:t>
        <a:bodyPr/>
        <a:lstStyle/>
        <a:p>
          <a:r>
            <a:rPr lang="es-MX" altLang="es-MX" sz="3800" b="1" kern="1200" dirty="0" smtClean="0">
              <a:solidFill>
                <a:srgbClr val="7030A0"/>
              </a:solidFill>
              <a:latin typeface="+mj-lt"/>
              <a:ea typeface="+mj-ea"/>
              <a:cs typeface="+mj-cs"/>
            </a:rPr>
            <a:t>Clasificación de Estructuras </a:t>
          </a:r>
        </a:p>
        <a:p>
          <a:r>
            <a:rPr lang="es-MX" altLang="es-MX" sz="3800" b="1" kern="1200" dirty="0" smtClean="0">
              <a:solidFill>
                <a:srgbClr val="7030A0"/>
              </a:solidFill>
              <a:latin typeface="+mj-lt"/>
              <a:ea typeface="+mj-ea"/>
              <a:cs typeface="+mj-cs"/>
            </a:rPr>
            <a:t>Organizacionales Formales </a:t>
          </a:r>
          <a:endParaRPr lang="es-MX" sz="3800" b="1" kern="1200" dirty="0">
            <a:solidFill>
              <a:srgbClr val="7030A0"/>
            </a:solidFill>
            <a:latin typeface="+mj-lt"/>
            <a:ea typeface="+mj-ea"/>
            <a:cs typeface="+mj-cs"/>
          </a:endParaRPr>
        </a:p>
      </dgm:t>
    </dgm:pt>
    <dgm:pt modelId="{2861C68C-5D4C-4671-B974-E9EECF11051A}" type="parTrans" cxnId="{24ABDB2F-89D4-4DBF-B97E-83676D2D7908}">
      <dgm:prSet/>
      <dgm:spPr/>
      <dgm:t>
        <a:bodyPr/>
        <a:lstStyle/>
        <a:p>
          <a:endParaRPr lang="es-MX"/>
        </a:p>
      </dgm:t>
    </dgm:pt>
    <dgm:pt modelId="{EAC3316F-D477-462E-892B-781629DAEE8C}" type="sibTrans" cxnId="{24ABDB2F-89D4-4DBF-B97E-83676D2D7908}">
      <dgm:prSet/>
      <dgm:spPr/>
      <dgm:t>
        <a:bodyPr/>
        <a:lstStyle/>
        <a:p>
          <a:endParaRPr lang="es-MX"/>
        </a:p>
      </dgm:t>
    </dgm:pt>
    <dgm:pt modelId="{77ECF52C-34B6-4E94-9CB6-7CE76850B708}">
      <dgm:prSet phldrT="[Texto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LINEAL. </a:t>
          </a:r>
          <a:r>
            <a:rPr lang="es-ES" altLang="es-MX" dirty="0" smtClean="0">
              <a:solidFill>
                <a:schemeClr val="tx2">
                  <a:lumMod val="50000"/>
                </a:schemeClr>
              </a:solidFill>
            </a:rPr>
            <a:t>Es la estructura más simple y más antigua</a:t>
          </a:r>
          <a:r>
            <a:rPr lang="es-MX" altLang="es-MX" dirty="0" smtClean="0">
              <a:solidFill>
                <a:schemeClr val="tx2">
                  <a:lumMod val="50000"/>
                </a:schemeClr>
              </a:solidFill>
            </a:rPr>
            <a:t>. Está </a:t>
          </a:r>
          <a:r>
            <a:rPr lang="es-ES" altLang="es-MX" dirty="0" smtClean="0">
              <a:solidFill>
                <a:schemeClr val="tx2">
                  <a:lumMod val="50000"/>
                </a:schemeClr>
              </a:solidFill>
            </a:rPr>
            <a:t>basada en la organización de los antiguos ejércitos y en la organización eclesiástica medieval. 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C904FE9F-F24E-4417-8DCC-D9927E34B134}" type="parTrans" cxnId="{F92CB4FC-80E2-44E0-A267-F365E891299C}">
      <dgm:prSet/>
      <dgm:spPr/>
      <dgm:t>
        <a:bodyPr/>
        <a:lstStyle/>
        <a:p>
          <a:endParaRPr lang="es-MX"/>
        </a:p>
      </dgm:t>
    </dgm:pt>
    <dgm:pt modelId="{ED5F1CFF-40BE-438C-A908-DC5606B35BEF}" type="sibTrans" cxnId="{F92CB4FC-80E2-44E0-A267-F365E891299C}">
      <dgm:prSet/>
      <dgm:spPr/>
      <dgm:t>
        <a:bodyPr/>
        <a:lstStyle/>
        <a:p>
          <a:endParaRPr lang="es-MX"/>
        </a:p>
      </dgm:t>
    </dgm:pt>
    <dgm:pt modelId="{B51D18E5-86C4-4F57-BA70-998B983B401B}">
      <dgm:prSet phldrT="[Tex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dirty="0" smtClean="0">
              <a:solidFill>
                <a:schemeClr val="accent6">
                  <a:lumMod val="50000"/>
                </a:schemeClr>
              </a:solidFill>
            </a:rPr>
            <a:t>FUNCIONAL. </a:t>
          </a:r>
          <a:r>
            <a:rPr lang="es-ES" altLang="es-MX" dirty="0" smtClean="0">
              <a:solidFill>
                <a:schemeClr val="accent6">
                  <a:lumMod val="50000"/>
                </a:schemeClr>
              </a:solidFill>
            </a:rPr>
            <a:t>Es la estructura </a:t>
          </a:r>
          <a:r>
            <a:rPr lang="es-MX" altLang="es-MX" dirty="0" smtClean="0">
              <a:solidFill>
                <a:schemeClr val="accent6">
                  <a:lumMod val="50000"/>
                </a:schemeClr>
              </a:solidFill>
            </a:rPr>
            <a:t>en la que la función es el factor que dicta la forma en que deben agruparse las actividades</a:t>
          </a:r>
          <a:r>
            <a:rPr lang="es-ES" altLang="es-MX" dirty="0" smtClean="0">
              <a:solidFill>
                <a:schemeClr val="accent6">
                  <a:lumMod val="50000"/>
                </a:schemeClr>
              </a:solidFill>
            </a:rPr>
            <a:t>.</a:t>
          </a:r>
          <a:endParaRPr lang="es-MX" dirty="0">
            <a:solidFill>
              <a:schemeClr val="accent6">
                <a:lumMod val="50000"/>
              </a:schemeClr>
            </a:solidFill>
          </a:endParaRPr>
        </a:p>
      </dgm:t>
    </dgm:pt>
    <dgm:pt modelId="{054BB48B-BBE0-4192-94BB-056E6C97BDF0}" type="parTrans" cxnId="{19CA168E-3742-4C35-AFA8-B823149D19F3}">
      <dgm:prSet/>
      <dgm:spPr/>
      <dgm:t>
        <a:bodyPr/>
        <a:lstStyle/>
        <a:p>
          <a:endParaRPr lang="es-MX"/>
        </a:p>
      </dgm:t>
    </dgm:pt>
    <dgm:pt modelId="{9773EF13-8C65-4E48-9DC4-2503B5952D79}" type="sibTrans" cxnId="{19CA168E-3742-4C35-AFA8-B823149D19F3}">
      <dgm:prSet/>
      <dgm:spPr/>
      <dgm:t>
        <a:bodyPr/>
        <a:lstStyle/>
        <a:p>
          <a:endParaRPr lang="es-MX"/>
        </a:p>
      </dgm:t>
    </dgm:pt>
    <dgm:pt modelId="{C6CC2186-BF20-4AF8-A809-4A13DC935BEF}">
      <dgm:prSet phldrT="[Texto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</a:rPr>
            <a:t>LINEAL-STAFF. </a:t>
          </a:r>
          <a:r>
            <a:rPr lang="es-ES" altLang="es-MX" dirty="0" smtClean="0">
              <a:solidFill>
                <a:schemeClr val="tx1">
                  <a:lumMod val="95000"/>
                  <a:lumOff val="5000"/>
                </a:schemeClr>
              </a:solidFill>
            </a:rPr>
            <a:t>Es la estructura resultado de la combinación de la organización lineal y la funcional para tratar de aumentar las ventajas y reducir sus desventajas formando la llamada organización jerárquica-consultiva.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DDFADCD-D09B-4ECA-BD0C-AD8218C8E0C6}" type="parTrans" cxnId="{7891F6F0-02E5-4689-9BFB-E8DE2B889FE8}">
      <dgm:prSet/>
      <dgm:spPr/>
      <dgm:t>
        <a:bodyPr/>
        <a:lstStyle/>
        <a:p>
          <a:endParaRPr lang="es-MX"/>
        </a:p>
      </dgm:t>
    </dgm:pt>
    <dgm:pt modelId="{FFE7A01B-5322-43D5-8A25-9B783D3B8FCF}" type="sibTrans" cxnId="{7891F6F0-02E5-4689-9BFB-E8DE2B889FE8}">
      <dgm:prSet/>
      <dgm:spPr/>
      <dgm:t>
        <a:bodyPr/>
        <a:lstStyle/>
        <a:p>
          <a:endParaRPr lang="es-MX"/>
        </a:p>
      </dgm:t>
    </dgm:pt>
    <dgm:pt modelId="{00538C63-B528-41D2-8F1B-8F68508252DB}" type="pres">
      <dgm:prSet presAssocID="{28531F92-0767-4A38-8508-52BBFA75792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517D218-FA52-40D3-8CED-688A85839967}" type="pres">
      <dgm:prSet presAssocID="{9C302611-8F27-4242-AA4A-D7D377530C1F}" presName="roof" presStyleLbl="dkBgShp" presStyleIdx="0" presStyleCnt="2" custLinFactNeighborX="-60163" custLinFactNeighborY="-18727"/>
      <dgm:spPr/>
      <dgm:t>
        <a:bodyPr/>
        <a:lstStyle/>
        <a:p>
          <a:endParaRPr lang="es-MX"/>
        </a:p>
      </dgm:t>
    </dgm:pt>
    <dgm:pt modelId="{94C181CC-9DE7-4666-889B-D540642EFA65}" type="pres">
      <dgm:prSet presAssocID="{9C302611-8F27-4242-AA4A-D7D377530C1F}" presName="pillars" presStyleCnt="0"/>
      <dgm:spPr/>
    </dgm:pt>
    <dgm:pt modelId="{3DA5EB0F-B3B5-440D-ABB5-00024EC5D321}" type="pres">
      <dgm:prSet presAssocID="{9C302611-8F27-4242-AA4A-D7D377530C1F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6F303F-D201-4A70-9635-A613F60B94CF}" type="pres">
      <dgm:prSet presAssocID="{B51D18E5-86C4-4F57-BA70-998B983B401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4A3EAC-5026-48FE-8E49-7509D1A7CA2D}" type="pres">
      <dgm:prSet presAssocID="{C6CC2186-BF20-4AF8-A809-4A13DC935BEF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C4D323-555D-4926-AA01-66F778C7A178}" type="pres">
      <dgm:prSet presAssocID="{9C302611-8F27-4242-AA4A-D7D377530C1F}" presName="base" presStyleLbl="dkBgShp" presStyleIdx="1" presStyleCnt="2"/>
      <dgm:spPr/>
    </dgm:pt>
  </dgm:ptLst>
  <dgm:cxnLst>
    <dgm:cxn modelId="{24ABDB2F-89D4-4DBF-B97E-83676D2D7908}" srcId="{28531F92-0767-4A38-8508-52BBFA757929}" destId="{9C302611-8F27-4242-AA4A-D7D377530C1F}" srcOrd="0" destOrd="0" parTransId="{2861C68C-5D4C-4671-B974-E9EECF11051A}" sibTransId="{EAC3316F-D477-462E-892B-781629DAEE8C}"/>
    <dgm:cxn modelId="{EC7047B0-BA43-434C-80CB-94EBE1E3DF5C}" type="presOf" srcId="{B51D18E5-86C4-4F57-BA70-998B983B401B}" destId="{886F303F-D201-4A70-9635-A613F60B94CF}" srcOrd="0" destOrd="0" presId="urn:microsoft.com/office/officeart/2005/8/layout/hList3"/>
    <dgm:cxn modelId="{76AC13AB-6DC6-414E-811F-E652F8B09D05}" type="presOf" srcId="{9C302611-8F27-4242-AA4A-D7D377530C1F}" destId="{1517D218-FA52-40D3-8CED-688A85839967}" srcOrd="0" destOrd="0" presId="urn:microsoft.com/office/officeart/2005/8/layout/hList3"/>
    <dgm:cxn modelId="{F92CB4FC-80E2-44E0-A267-F365E891299C}" srcId="{9C302611-8F27-4242-AA4A-D7D377530C1F}" destId="{77ECF52C-34B6-4E94-9CB6-7CE76850B708}" srcOrd="0" destOrd="0" parTransId="{C904FE9F-F24E-4417-8DCC-D9927E34B134}" sibTransId="{ED5F1CFF-40BE-438C-A908-DC5606B35BEF}"/>
    <dgm:cxn modelId="{19CA168E-3742-4C35-AFA8-B823149D19F3}" srcId="{9C302611-8F27-4242-AA4A-D7D377530C1F}" destId="{B51D18E5-86C4-4F57-BA70-998B983B401B}" srcOrd="1" destOrd="0" parTransId="{054BB48B-BBE0-4192-94BB-056E6C97BDF0}" sibTransId="{9773EF13-8C65-4E48-9DC4-2503B5952D79}"/>
    <dgm:cxn modelId="{1DFEC6FE-AEBA-413E-9C9F-009DB9DBD216}" type="presOf" srcId="{77ECF52C-34B6-4E94-9CB6-7CE76850B708}" destId="{3DA5EB0F-B3B5-440D-ABB5-00024EC5D321}" srcOrd="0" destOrd="0" presId="urn:microsoft.com/office/officeart/2005/8/layout/hList3"/>
    <dgm:cxn modelId="{7891F6F0-02E5-4689-9BFB-E8DE2B889FE8}" srcId="{9C302611-8F27-4242-AA4A-D7D377530C1F}" destId="{C6CC2186-BF20-4AF8-A809-4A13DC935BEF}" srcOrd="2" destOrd="0" parTransId="{0DDFADCD-D09B-4ECA-BD0C-AD8218C8E0C6}" sibTransId="{FFE7A01B-5322-43D5-8A25-9B783D3B8FCF}"/>
    <dgm:cxn modelId="{2C6971BD-7D56-48FB-9398-20C667D5671C}" type="presOf" srcId="{C6CC2186-BF20-4AF8-A809-4A13DC935BEF}" destId="{1C4A3EAC-5026-48FE-8E49-7509D1A7CA2D}" srcOrd="0" destOrd="0" presId="urn:microsoft.com/office/officeart/2005/8/layout/hList3"/>
    <dgm:cxn modelId="{93803B28-DB0B-4406-BC58-71D64AEBF30A}" type="presOf" srcId="{28531F92-0767-4A38-8508-52BBFA757929}" destId="{00538C63-B528-41D2-8F1B-8F68508252DB}" srcOrd="0" destOrd="0" presId="urn:microsoft.com/office/officeart/2005/8/layout/hList3"/>
    <dgm:cxn modelId="{E8466D1D-D391-43C4-BF01-397FD49A8EA2}" type="presParOf" srcId="{00538C63-B528-41D2-8F1B-8F68508252DB}" destId="{1517D218-FA52-40D3-8CED-688A85839967}" srcOrd="0" destOrd="0" presId="urn:microsoft.com/office/officeart/2005/8/layout/hList3"/>
    <dgm:cxn modelId="{74A82168-5AE2-4DC3-AFD7-F088527FEBBA}" type="presParOf" srcId="{00538C63-B528-41D2-8F1B-8F68508252DB}" destId="{94C181CC-9DE7-4666-889B-D540642EFA65}" srcOrd="1" destOrd="0" presId="urn:microsoft.com/office/officeart/2005/8/layout/hList3"/>
    <dgm:cxn modelId="{1532040C-8949-493F-A17F-71D01D2A3004}" type="presParOf" srcId="{94C181CC-9DE7-4666-889B-D540642EFA65}" destId="{3DA5EB0F-B3B5-440D-ABB5-00024EC5D321}" srcOrd="0" destOrd="0" presId="urn:microsoft.com/office/officeart/2005/8/layout/hList3"/>
    <dgm:cxn modelId="{ED76C9EB-B4DD-4DCE-9BAC-DA6F51F9C02C}" type="presParOf" srcId="{94C181CC-9DE7-4666-889B-D540642EFA65}" destId="{886F303F-D201-4A70-9635-A613F60B94CF}" srcOrd="1" destOrd="0" presId="urn:microsoft.com/office/officeart/2005/8/layout/hList3"/>
    <dgm:cxn modelId="{9A9E2C35-1F80-4A98-9FFF-1894DC9A4AF5}" type="presParOf" srcId="{94C181CC-9DE7-4666-889B-D540642EFA65}" destId="{1C4A3EAC-5026-48FE-8E49-7509D1A7CA2D}" srcOrd="2" destOrd="0" presId="urn:microsoft.com/office/officeart/2005/8/layout/hList3"/>
    <dgm:cxn modelId="{E7AB4ED9-5201-490F-B847-50677A250FF4}" type="presParOf" srcId="{00538C63-B528-41D2-8F1B-8F68508252DB}" destId="{7FC4D323-555D-4926-AA01-66F778C7A17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DC5DE6-6906-418C-917F-6661BEB7394E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57BD2F5-301E-497B-BA0D-3D3542A343DA}">
      <dgm:prSet phldrT="[Texto]"/>
      <dgm:spPr>
        <a:solidFill>
          <a:srgbClr val="CCECFF"/>
        </a:solidFill>
        <a:ln>
          <a:solidFill>
            <a:srgbClr val="00B0F0"/>
          </a:solidFill>
        </a:ln>
      </dgm:spPr>
      <dgm:t>
        <a:bodyPr/>
        <a:lstStyle/>
        <a:p>
          <a:r>
            <a:rPr kumimoji="0" lang="es-MX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División del Trabajo</a:t>
          </a:r>
          <a:endParaRPr lang="es-MX" dirty="0"/>
        </a:p>
      </dgm:t>
    </dgm:pt>
    <dgm:pt modelId="{77906354-1962-4552-A20F-DCB19839087A}" type="parTrans" cxnId="{E3E81251-1AB1-41C0-9F49-BFA1EB855562}">
      <dgm:prSet/>
      <dgm:spPr/>
      <dgm:t>
        <a:bodyPr/>
        <a:lstStyle/>
        <a:p>
          <a:endParaRPr lang="es-MX"/>
        </a:p>
      </dgm:t>
    </dgm:pt>
    <dgm:pt modelId="{9D0D2C24-EFB6-4EF2-84B6-C9CFB53BF014}" type="sibTrans" cxnId="{E3E81251-1AB1-41C0-9F49-BFA1EB855562}">
      <dgm:prSet/>
      <dgm:spPr/>
      <dgm:t>
        <a:bodyPr/>
        <a:lstStyle/>
        <a:p>
          <a:endParaRPr lang="es-MX"/>
        </a:p>
      </dgm:t>
    </dgm:pt>
    <dgm:pt modelId="{249527B9-453B-4851-9BC9-846DEC580F71}">
      <dgm:prSet phldrT="[Texto]"/>
      <dgm:spPr>
        <a:solidFill>
          <a:srgbClr val="FF66FF"/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kumimoji="0" lang="es-MX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Departamentalización</a:t>
          </a:r>
          <a:endParaRPr lang="es-MX" dirty="0"/>
        </a:p>
      </dgm:t>
    </dgm:pt>
    <dgm:pt modelId="{B96290C0-B7F9-42D6-BD87-AFEDABE29551}" type="parTrans" cxnId="{77EA2D54-567E-4581-AF95-0167E036526F}">
      <dgm:prSet/>
      <dgm:spPr/>
      <dgm:t>
        <a:bodyPr/>
        <a:lstStyle/>
        <a:p>
          <a:endParaRPr lang="es-MX"/>
        </a:p>
      </dgm:t>
    </dgm:pt>
    <dgm:pt modelId="{121D54F9-E0C5-4DB8-9E7E-A09CD5579078}" type="sibTrans" cxnId="{77EA2D54-567E-4581-AF95-0167E036526F}">
      <dgm:prSet/>
      <dgm:spPr/>
      <dgm:t>
        <a:bodyPr/>
        <a:lstStyle/>
        <a:p>
          <a:endParaRPr lang="es-MX"/>
        </a:p>
      </dgm:t>
    </dgm:pt>
    <dgm:pt modelId="{1E6C7E53-82CD-4A20-9E11-5B940CB42AC3}">
      <dgm:prSet phldrT="[Texto]"/>
      <dgm:spPr>
        <a:solidFill>
          <a:srgbClr val="FFC000"/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kumimoji="0" lang="es-MX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Tramo de control</a:t>
          </a:r>
          <a:endParaRPr lang="es-MX" dirty="0"/>
        </a:p>
      </dgm:t>
    </dgm:pt>
    <dgm:pt modelId="{9694B706-84C4-4496-B4E1-9DE54086648D}" type="parTrans" cxnId="{040F49B7-2AF7-4C40-B4FA-2CF381B5B1BB}">
      <dgm:prSet/>
      <dgm:spPr/>
      <dgm:t>
        <a:bodyPr/>
        <a:lstStyle/>
        <a:p>
          <a:endParaRPr lang="es-MX"/>
        </a:p>
      </dgm:t>
    </dgm:pt>
    <dgm:pt modelId="{ECF5D633-26D6-4923-98C8-42C817E0ABDC}" type="sibTrans" cxnId="{040F49B7-2AF7-4C40-B4FA-2CF381B5B1BB}">
      <dgm:prSet/>
      <dgm:spPr/>
      <dgm:t>
        <a:bodyPr/>
        <a:lstStyle/>
        <a:p>
          <a:endParaRPr lang="es-MX"/>
        </a:p>
      </dgm:t>
    </dgm:pt>
    <dgm:pt modelId="{EA86BFC2-A074-4CB3-9B0F-14CE6761CA1F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kumimoji="0" lang="es-MX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Autoridad</a:t>
          </a:r>
          <a:endParaRPr kumimoji="0" lang="es-ES" b="0" i="0" u="none" strike="noStrike" cap="none" normalizeH="0" baseline="0" dirty="0" smtClean="0">
            <a:ln>
              <a:noFill/>
            </a:ln>
            <a:solidFill>
              <a:schemeClr val="tx2"/>
            </a:solidFill>
            <a:effectLst/>
            <a:latin typeface="Arial" charset="0"/>
          </a:endParaRPr>
        </a:p>
      </dgm:t>
    </dgm:pt>
    <dgm:pt modelId="{4539C10F-FA16-4607-9D4E-D31B2777F54B}" type="parTrans" cxnId="{00194C55-FAA9-4882-9AE2-DE6DBDFB6D23}">
      <dgm:prSet/>
      <dgm:spPr/>
      <dgm:t>
        <a:bodyPr/>
        <a:lstStyle/>
        <a:p>
          <a:endParaRPr lang="es-MX"/>
        </a:p>
      </dgm:t>
    </dgm:pt>
    <dgm:pt modelId="{7B1C1B6F-1817-4430-AC68-3F357F5B860B}" type="sibTrans" cxnId="{00194C55-FAA9-4882-9AE2-DE6DBDFB6D23}">
      <dgm:prSet/>
      <dgm:spPr/>
      <dgm:t>
        <a:bodyPr/>
        <a:lstStyle/>
        <a:p>
          <a:endParaRPr lang="es-MX"/>
        </a:p>
      </dgm:t>
    </dgm:pt>
    <dgm:pt modelId="{2AD3C997-E4C2-45EA-831C-7F4741160DBB}" type="pres">
      <dgm:prSet presAssocID="{39DC5DE6-6906-418C-917F-6661BEB7394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B01927C-2A7C-4F39-B378-17CEC7534DB8}" type="pres">
      <dgm:prSet presAssocID="{657BD2F5-301E-497B-BA0D-3D3542A343D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D7487B-CA50-49AA-B1C4-25B44452C865}" type="pres">
      <dgm:prSet presAssocID="{9D0D2C24-EFB6-4EF2-84B6-C9CFB53BF014}" presName="sibTrans" presStyleCnt="0"/>
      <dgm:spPr/>
    </dgm:pt>
    <dgm:pt modelId="{267BD523-E44A-487E-A7E8-09DF851A5936}" type="pres">
      <dgm:prSet presAssocID="{249527B9-453B-4851-9BC9-846DEC580F7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A97D17-4920-4090-B2C6-1D912422D14C}" type="pres">
      <dgm:prSet presAssocID="{121D54F9-E0C5-4DB8-9E7E-A09CD5579078}" presName="sibTrans" presStyleCnt="0"/>
      <dgm:spPr/>
    </dgm:pt>
    <dgm:pt modelId="{3B239207-2ECA-4605-8306-134642AE8CD6}" type="pres">
      <dgm:prSet presAssocID="{1E6C7E53-82CD-4A20-9E11-5B940CB42AC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ADF12E-8BA8-4401-B284-E6C824669921}" type="pres">
      <dgm:prSet presAssocID="{ECF5D633-26D6-4923-98C8-42C817E0ABDC}" presName="sibTrans" presStyleCnt="0"/>
      <dgm:spPr/>
    </dgm:pt>
    <dgm:pt modelId="{BF6437AB-0BED-4421-A7CA-F3C63AD8C231}" type="pres">
      <dgm:prSet presAssocID="{EA86BFC2-A074-4CB3-9B0F-14CE6761CA1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3E81251-1AB1-41C0-9F49-BFA1EB855562}" srcId="{39DC5DE6-6906-418C-917F-6661BEB7394E}" destId="{657BD2F5-301E-497B-BA0D-3D3542A343DA}" srcOrd="0" destOrd="0" parTransId="{77906354-1962-4552-A20F-DCB19839087A}" sibTransId="{9D0D2C24-EFB6-4EF2-84B6-C9CFB53BF014}"/>
    <dgm:cxn modelId="{00194C55-FAA9-4882-9AE2-DE6DBDFB6D23}" srcId="{39DC5DE6-6906-418C-917F-6661BEB7394E}" destId="{EA86BFC2-A074-4CB3-9B0F-14CE6761CA1F}" srcOrd="3" destOrd="0" parTransId="{4539C10F-FA16-4607-9D4E-D31B2777F54B}" sibTransId="{7B1C1B6F-1817-4430-AC68-3F357F5B860B}"/>
    <dgm:cxn modelId="{040F49B7-2AF7-4C40-B4FA-2CF381B5B1BB}" srcId="{39DC5DE6-6906-418C-917F-6661BEB7394E}" destId="{1E6C7E53-82CD-4A20-9E11-5B940CB42AC3}" srcOrd="2" destOrd="0" parTransId="{9694B706-84C4-4496-B4E1-9DE54086648D}" sibTransId="{ECF5D633-26D6-4923-98C8-42C817E0ABDC}"/>
    <dgm:cxn modelId="{4F2635B8-DE2F-482D-BD9C-530F35D8B9E4}" type="presOf" srcId="{1E6C7E53-82CD-4A20-9E11-5B940CB42AC3}" destId="{3B239207-2ECA-4605-8306-134642AE8CD6}" srcOrd="0" destOrd="0" presId="urn:microsoft.com/office/officeart/2005/8/layout/default#1"/>
    <dgm:cxn modelId="{C1E6869B-4B8C-4EDD-90DE-7CC4669C65D5}" type="presOf" srcId="{EA86BFC2-A074-4CB3-9B0F-14CE6761CA1F}" destId="{BF6437AB-0BED-4421-A7CA-F3C63AD8C231}" srcOrd="0" destOrd="0" presId="urn:microsoft.com/office/officeart/2005/8/layout/default#1"/>
    <dgm:cxn modelId="{B8AB9640-86F7-4654-B64C-AAED3135FDE7}" type="presOf" srcId="{657BD2F5-301E-497B-BA0D-3D3542A343DA}" destId="{8B01927C-2A7C-4F39-B378-17CEC7534DB8}" srcOrd="0" destOrd="0" presId="urn:microsoft.com/office/officeart/2005/8/layout/default#1"/>
    <dgm:cxn modelId="{88F7F6F5-EAF0-4585-8F16-A92E71CDAE7A}" type="presOf" srcId="{39DC5DE6-6906-418C-917F-6661BEB7394E}" destId="{2AD3C997-E4C2-45EA-831C-7F4741160DBB}" srcOrd="0" destOrd="0" presId="urn:microsoft.com/office/officeart/2005/8/layout/default#1"/>
    <dgm:cxn modelId="{77EA2D54-567E-4581-AF95-0167E036526F}" srcId="{39DC5DE6-6906-418C-917F-6661BEB7394E}" destId="{249527B9-453B-4851-9BC9-846DEC580F71}" srcOrd="1" destOrd="0" parTransId="{B96290C0-B7F9-42D6-BD87-AFEDABE29551}" sibTransId="{121D54F9-E0C5-4DB8-9E7E-A09CD5579078}"/>
    <dgm:cxn modelId="{C6FBF6BB-9FBA-4795-8402-D25740759646}" type="presOf" srcId="{249527B9-453B-4851-9BC9-846DEC580F71}" destId="{267BD523-E44A-487E-A7E8-09DF851A5936}" srcOrd="0" destOrd="0" presId="urn:microsoft.com/office/officeart/2005/8/layout/default#1"/>
    <dgm:cxn modelId="{582BCCF5-5376-4BAE-A5A0-A82187D79B49}" type="presParOf" srcId="{2AD3C997-E4C2-45EA-831C-7F4741160DBB}" destId="{8B01927C-2A7C-4F39-B378-17CEC7534DB8}" srcOrd="0" destOrd="0" presId="urn:microsoft.com/office/officeart/2005/8/layout/default#1"/>
    <dgm:cxn modelId="{D061820F-994D-466C-A7FD-111F3C61D169}" type="presParOf" srcId="{2AD3C997-E4C2-45EA-831C-7F4741160DBB}" destId="{C9D7487B-CA50-49AA-B1C4-25B44452C865}" srcOrd="1" destOrd="0" presId="urn:microsoft.com/office/officeart/2005/8/layout/default#1"/>
    <dgm:cxn modelId="{04A46588-1D40-4740-AA8E-F84E0FC0C379}" type="presParOf" srcId="{2AD3C997-E4C2-45EA-831C-7F4741160DBB}" destId="{267BD523-E44A-487E-A7E8-09DF851A5936}" srcOrd="2" destOrd="0" presId="urn:microsoft.com/office/officeart/2005/8/layout/default#1"/>
    <dgm:cxn modelId="{58330D25-598A-495F-B0C2-A23873876B6C}" type="presParOf" srcId="{2AD3C997-E4C2-45EA-831C-7F4741160DBB}" destId="{9CA97D17-4920-4090-B2C6-1D912422D14C}" srcOrd="3" destOrd="0" presId="urn:microsoft.com/office/officeart/2005/8/layout/default#1"/>
    <dgm:cxn modelId="{D650E58C-2A64-4FFC-9C9B-07F09A289642}" type="presParOf" srcId="{2AD3C997-E4C2-45EA-831C-7F4741160DBB}" destId="{3B239207-2ECA-4605-8306-134642AE8CD6}" srcOrd="4" destOrd="0" presId="urn:microsoft.com/office/officeart/2005/8/layout/default#1"/>
    <dgm:cxn modelId="{C263334D-1725-495F-8C3D-0229ACF328FB}" type="presParOf" srcId="{2AD3C997-E4C2-45EA-831C-7F4741160DBB}" destId="{CEADF12E-8BA8-4401-B284-E6C824669921}" srcOrd="5" destOrd="0" presId="urn:microsoft.com/office/officeart/2005/8/layout/default#1"/>
    <dgm:cxn modelId="{3D2429BB-ABF2-4FAC-BEB2-3E04CF50C180}" type="presParOf" srcId="{2AD3C997-E4C2-45EA-831C-7F4741160DBB}" destId="{BF6437AB-0BED-4421-A7CA-F3C63AD8C231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916DFB-1657-4D2C-9F7C-C4721EB2EDDB}" type="doc">
      <dgm:prSet loTypeId="urn:microsoft.com/office/officeart/2005/8/layout/cycle6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A5CA8D7B-8C42-499A-BE7C-23F897CDC787}">
      <dgm:prSet phldrT="[Texto]"/>
      <dgm:spPr>
        <a:solidFill>
          <a:srgbClr val="FFFF00"/>
        </a:solidFill>
        <a:ln>
          <a:solidFill>
            <a:srgbClr val="002060"/>
          </a:solidFill>
        </a:ln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ambiente</a:t>
          </a:r>
          <a:endParaRPr lang="es-ES" dirty="0">
            <a:solidFill>
              <a:schemeClr val="tx1"/>
            </a:solidFill>
          </a:endParaRPr>
        </a:p>
      </dgm:t>
    </dgm:pt>
    <dgm:pt modelId="{CB44D9B9-4179-4147-BEAA-1D4D794A9629}" type="parTrans" cxnId="{A4FE6A86-4347-44EB-A88A-BC148334240F}">
      <dgm:prSet/>
      <dgm:spPr/>
      <dgm:t>
        <a:bodyPr/>
        <a:lstStyle/>
        <a:p>
          <a:endParaRPr lang="es-ES"/>
        </a:p>
      </dgm:t>
    </dgm:pt>
    <dgm:pt modelId="{87F7E12D-7E1A-4733-A849-6F1063DAA816}" type="sibTrans" cxnId="{A4FE6A86-4347-44EB-A88A-BC148334240F}">
      <dgm:prSet/>
      <dgm:spPr/>
      <dgm:t>
        <a:bodyPr/>
        <a:lstStyle/>
        <a:p>
          <a:endParaRPr lang="es-ES"/>
        </a:p>
      </dgm:t>
    </dgm:pt>
    <dgm:pt modelId="{C030EDC9-67B6-4C38-9BBA-9E2555C6F88B}">
      <dgm:prSet phldrT="[Texto]"/>
      <dgm:spPr>
        <a:solidFill>
          <a:srgbClr val="FFFF00"/>
        </a:solidFill>
        <a:ln>
          <a:solidFill>
            <a:srgbClr val="002060"/>
          </a:solidFill>
        </a:ln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cultura</a:t>
          </a:r>
          <a:endParaRPr lang="es-ES" dirty="0">
            <a:solidFill>
              <a:schemeClr val="tx1"/>
            </a:solidFill>
          </a:endParaRPr>
        </a:p>
      </dgm:t>
    </dgm:pt>
    <dgm:pt modelId="{79D89603-E13E-4360-8FEC-395D5145090E}" type="parTrans" cxnId="{0D3EC1B5-A22A-4E6C-AECA-5E027DAEE784}">
      <dgm:prSet/>
      <dgm:spPr/>
      <dgm:t>
        <a:bodyPr/>
        <a:lstStyle/>
        <a:p>
          <a:endParaRPr lang="es-ES"/>
        </a:p>
      </dgm:t>
    </dgm:pt>
    <dgm:pt modelId="{3935E0BE-9515-4C37-9D7F-60F64534DE86}" type="sibTrans" cxnId="{0D3EC1B5-A22A-4E6C-AECA-5E027DAEE784}">
      <dgm:prSet/>
      <dgm:spPr/>
      <dgm:t>
        <a:bodyPr/>
        <a:lstStyle/>
        <a:p>
          <a:endParaRPr lang="es-ES"/>
        </a:p>
      </dgm:t>
    </dgm:pt>
    <dgm:pt modelId="{89115773-8CC5-49D0-9871-26D28BE40E48}">
      <dgm:prSet phldrT="[Texto]"/>
      <dgm:spPr>
        <a:solidFill>
          <a:srgbClr val="FFFF00"/>
        </a:solidFill>
        <a:ln>
          <a:solidFill>
            <a:srgbClr val="002060"/>
          </a:solidFill>
        </a:ln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estrategia</a:t>
          </a:r>
          <a:endParaRPr lang="es-ES" dirty="0">
            <a:solidFill>
              <a:schemeClr val="tx1"/>
            </a:solidFill>
          </a:endParaRPr>
        </a:p>
      </dgm:t>
    </dgm:pt>
    <dgm:pt modelId="{E68C324A-3EA0-4A60-A26F-CE20BAB2BDAF}" type="parTrans" cxnId="{5B114F7E-30EA-426F-9D4F-DF1F1CAAE6A2}">
      <dgm:prSet/>
      <dgm:spPr/>
      <dgm:t>
        <a:bodyPr/>
        <a:lstStyle/>
        <a:p>
          <a:endParaRPr lang="es-ES"/>
        </a:p>
      </dgm:t>
    </dgm:pt>
    <dgm:pt modelId="{583CD0D1-CAA6-411B-850C-64091D0D7FFF}" type="sibTrans" cxnId="{5B114F7E-30EA-426F-9D4F-DF1F1CAAE6A2}">
      <dgm:prSet/>
      <dgm:spPr/>
      <dgm:t>
        <a:bodyPr/>
        <a:lstStyle/>
        <a:p>
          <a:endParaRPr lang="es-ES"/>
        </a:p>
      </dgm:t>
    </dgm:pt>
    <dgm:pt modelId="{0C5790AD-E13B-4235-B54B-3D4AA1B3D2E3}">
      <dgm:prSet phldrT="[Texto]"/>
      <dgm:spPr>
        <a:solidFill>
          <a:srgbClr val="FFFF00"/>
        </a:solidFill>
        <a:ln>
          <a:solidFill>
            <a:srgbClr val="002060"/>
          </a:solidFill>
        </a:ln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tamaño</a:t>
          </a:r>
          <a:endParaRPr lang="es-ES" dirty="0">
            <a:solidFill>
              <a:schemeClr val="tx1"/>
            </a:solidFill>
          </a:endParaRPr>
        </a:p>
      </dgm:t>
    </dgm:pt>
    <dgm:pt modelId="{C8D0A3FB-3407-4FEA-90FE-7850C546771E}" type="parTrans" cxnId="{3471CCF8-2221-4308-9D7A-9C7A5FD88399}">
      <dgm:prSet/>
      <dgm:spPr/>
      <dgm:t>
        <a:bodyPr/>
        <a:lstStyle/>
        <a:p>
          <a:endParaRPr lang="es-ES"/>
        </a:p>
      </dgm:t>
    </dgm:pt>
    <dgm:pt modelId="{A66A2F4B-FA90-42CE-B6D1-35317443124F}" type="sibTrans" cxnId="{3471CCF8-2221-4308-9D7A-9C7A5FD88399}">
      <dgm:prSet/>
      <dgm:spPr/>
      <dgm:t>
        <a:bodyPr/>
        <a:lstStyle/>
        <a:p>
          <a:endParaRPr lang="es-ES"/>
        </a:p>
      </dgm:t>
    </dgm:pt>
    <dgm:pt modelId="{4A8580EC-6F67-4D43-B381-65AB04ED8D09}">
      <dgm:prSet phldrT="[Texto]"/>
      <dgm:spPr>
        <a:solidFill>
          <a:srgbClr val="FFFF00"/>
        </a:solidFill>
        <a:ln>
          <a:solidFill>
            <a:srgbClr val="002060"/>
          </a:solidFill>
        </a:ln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tecnología</a:t>
          </a:r>
          <a:endParaRPr lang="es-ES" dirty="0">
            <a:solidFill>
              <a:schemeClr val="tx1"/>
            </a:solidFill>
          </a:endParaRPr>
        </a:p>
      </dgm:t>
    </dgm:pt>
    <dgm:pt modelId="{702C9E8E-F197-452A-8D7B-DC545142FEC3}" type="parTrans" cxnId="{9391EDC7-CE80-411B-99A5-F7CB62E5E61E}">
      <dgm:prSet/>
      <dgm:spPr/>
      <dgm:t>
        <a:bodyPr/>
        <a:lstStyle/>
        <a:p>
          <a:endParaRPr lang="es-ES"/>
        </a:p>
      </dgm:t>
    </dgm:pt>
    <dgm:pt modelId="{97B75851-4435-4010-922C-06A888C94A67}" type="sibTrans" cxnId="{9391EDC7-CE80-411B-99A5-F7CB62E5E61E}">
      <dgm:prSet/>
      <dgm:spPr/>
      <dgm:t>
        <a:bodyPr/>
        <a:lstStyle/>
        <a:p>
          <a:endParaRPr lang="es-ES"/>
        </a:p>
      </dgm:t>
    </dgm:pt>
    <dgm:pt modelId="{991AB68E-9658-4EDE-AECC-3472384E7003}" type="pres">
      <dgm:prSet presAssocID="{8E916DFB-1657-4D2C-9F7C-C4721EB2EDD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943C9AF-1FC7-4823-B22D-BA575B69654D}" type="pres">
      <dgm:prSet presAssocID="{A5CA8D7B-8C42-499A-BE7C-23F897CDC787}" presName="node" presStyleLbl="node1" presStyleIdx="0" presStyleCnt="5" custRadScaleRad="93775" custRadScaleInc="5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EB011D-4123-467B-B2FF-F154354F5895}" type="pres">
      <dgm:prSet presAssocID="{A5CA8D7B-8C42-499A-BE7C-23F897CDC787}" presName="spNode" presStyleCnt="0"/>
      <dgm:spPr/>
    </dgm:pt>
    <dgm:pt modelId="{FBD0E73C-F4F1-405D-A701-77EBD34CB4EB}" type="pres">
      <dgm:prSet presAssocID="{87F7E12D-7E1A-4733-A849-6F1063DAA816}" presName="sibTrans" presStyleLbl="sibTrans1D1" presStyleIdx="0" presStyleCnt="5"/>
      <dgm:spPr/>
      <dgm:t>
        <a:bodyPr/>
        <a:lstStyle/>
        <a:p>
          <a:endParaRPr lang="es-MX"/>
        </a:p>
      </dgm:t>
    </dgm:pt>
    <dgm:pt modelId="{19FA5776-FF90-4B85-AE5F-8C53642012ED}" type="pres">
      <dgm:prSet presAssocID="{C030EDC9-67B6-4C38-9BBA-9E2555C6F88B}" presName="node" presStyleLbl="node1" presStyleIdx="1" presStyleCnt="5" custRadScaleRad="92966" custRadScaleInc="-116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E43758-058A-41C8-954F-15D01F5FF219}" type="pres">
      <dgm:prSet presAssocID="{C030EDC9-67B6-4C38-9BBA-9E2555C6F88B}" presName="spNode" presStyleCnt="0"/>
      <dgm:spPr/>
    </dgm:pt>
    <dgm:pt modelId="{9018053A-C910-4BC7-837D-8D5AE9AD222A}" type="pres">
      <dgm:prSet presAssocID="{3935E0BE-9515-4C37-9D7F-60F64534DE86}" presName="sibTrans" presStyleLbl="sibTrans1D1" presStyleIdx="1" presStyleCnt="5"/>
      <dgm:spPr/>
      <dgm:t>
        <a:bodyPr/>
        <a:lstStyle/>
        <a:p>
          <a:endParaRPr lang="es-MX"/>
        </a:p>
      </dgm:t>
    </dgm:pt>
    <dgm:pt modelId="{3ACED825-C03A-4014-87A0-F63EC2CCB776}" type="pres">
      <dgm:prSet presAssocID="{89115773-8CC5-49D0-9871-26D28BE40E4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324BD5-A04A-4C21-8655-B009705C052E}" type="pres">
      <dgm:prSet presAssocID="{89115773-8CC5-49D0-9871-26D28BE40E48}" presName="spNode" presStyleCnt="0"/>
      <dgm:spPr/>
    </dgm:pt>
    <dgm:pt modelId="{63841492-3D54-4285-8F9F-6C2AD13EE12C}" type="pres">
      <dgm:prSet presAssocID="{583CD0D1-CAA6-411B-850C-64091D0D7FFF}" presName="sibTrans" presStyleLbl="sibTrans1D1" presStyleIdx="2" presStyleCnt="5"/>
      <dgm:spPr/>
      <dgm:t>
        <a:bodyPr/>
        <a:lstStyle/>
        <a:p>
          <a:endParaRPr lang="es-MX"/>
        </a:p>
      </dgm:t>
    </dgm:pt>
    <dgm:pt modelId="{A6A846B4-9E22-4371-A9B7-31A175AB644D}" type="pres">
      <dgm:prSet presAssocID="{0C5790AD-E13B-4235-B54B-3D4AA1B3D2E3}" presName="node" presStyleLbl="node1" presStyleIdx="3" presStyleCnt="5" custRadScaleRad="103322" custRadScaleInc="791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993A77-1528-4299-8E5F-6326B94AB2A4}" type="pres">
      <dgm:prSet presAssocID="{0C5790AD-E13B-4235-B54B-3D4AA1B3D2E3}" presName="spNode" presStyleCnt="0"/>
      <dgm:spPr/>
    </dgm:pt>
    <dgm:pt modelId="{5C54D192-DE14-489B-A03D-E3DB66545C36}" type="pres">
      <dgm:prSet presAssocID="{A66A2F4B-FA90-42CE-B6D1-35317443124F}" presName="sibTrans" presStyleLbl="sibTrans1D1" presStyleIdx="3" presStyleCnt="5"/>
      <dgm:spPr/>
      <dgm:t>
        <a:bodyPr/>
        <a:lstStyle/>
        <a:p>
          <a:endParaRPr lang="es-MX"/>
        </a:p>
      </dgm:t>
    </dgm:pt>
    <dgm:pt modelId="{BD30AA68-57D2-4EFD-8CF2-73BB88EF26DB}" type="pres">
      <dgm:prSet presAssocID="{4A8580EC-6F67-4D43-B381-65AB04ED8D09}" presName="node" presStyleLbl="node1" presStyleIdx="4" presStyleCnt="5" custRadScaleRad="106361" custRadScaleInc="5009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A43EB5-2B4C-4D4B-BBA1-013B5E065FE4}" type="pres">
      <dgm:prSet presAssocID="{4A8580EC-6F67-4D43-B381-65AB04ED8D09}" presName="spNode" presStyleCnt="0"/>
      <dgm:spPr/>
    </dgm:pt>
    <dgm:pt modelId="{8782F2EE-9AC4-45B9-9BAE-A4BA3632DC14}" type="pres">
      <dgm:prSet presAssocID="{97B75851-4435-4010-922C-06A888C94A67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AA68BCA2-99E1-427B-828B-310F5B0F7ACF}" type="presOf" srcId="{0C5790AD-E13B-4235-B54B-3D4AA1B3D2E3}" destId="{A6A846B4-9E22-4371-A9B7-31A175AB644D}" srcOrd="0" destOrd="0" presId="urn:microsoft.com/office/officeart/2005/8/layout/cycle6"/>
    <dgm:cxn modelId="{9F140686-7F8F-4AC4-86F3-5072E937AB10}" type="presOf" srcId="{583CD0D1-CAA6-411B-850C-64091D0D7FFF}" destId="{63841492-3D54-4285-8F9F-6C2AD13EE12C}" srcOrd="0" destOrd="0" presId="urn:microsoft.com/office/officeart/2005/8/layout/cycle6"/>
    <dgm:cxn modelId="{3471CCF8-2221-4308-9D7A-9C7A5FD88399}" srcId="{8E916DFB-1657-4D2C-9F7C-C4721EB2EDDB}" destId="{0C5790AD-E13B-4235-B54B-3D4AA1B3D2E3}" srcOrd="3" destOrd="0" parTransId="{C8D0A3FB-3407-4FEA-90FE-7850C546771E}" sibTransId="{A66A2F4B-FA90-42CE-B6D1-35317443124F}"/>
    <dgm:cxn modelId="{DDF529E7-DAE6-46CC-B5D8-41B389919876}" type="presOf" srcId="{A66A2F4B-FA90-42CE-B6D1-35317443124F}" destId="{5C54D192-DE14-489B-A03D-E3DB66545C36}" srcOrd="0" destOrd="0" presId="urn:microsoft.com/office/officeart/2005/8/layout/cycle6"/>
    <dgm:cxn modelId="{A4FE6A86-4347-44EB-A88A-BC148334240F}" srcId="{8E916DFB-1657-4D2C-9F7C-C4721EB2EDDB}" destId="{A5CA8D7B-8C42-499A-BE7C-23F897CDC787}" srcOrd="0" destOrd="0" parTransId="{CB44D9B9-4179-4147-BEAA-1D4D794A9629}" sibTransId="{87F7E12D-7E1A-4733-A849-6F1063DAA816}"/>
    <dgm:cxn modelId="{D30789BC-5550-4CB1-9ACE-8971CA603C17}" type="presOf" srcId="{89115773-8CC5-49D0-9871-26D28BE40E48}" destId="{3ACED825-C03A-4014-87A0-F63EC2CCB776}" srcOrd="0" destOrd="0" presId="urn:microsoft.com/office/officeart/2005/8/layout/cycle6"/>
    <dgm:cxn modelId="{F493A955-7999-4B66-ABBF-DDC7DBA6FA8B}" type="presOf" srcId="{4A8580EC-6F67-4D43-B381-65AB04ED8D09}" destId="{BD30AA68-57D2-4EFD-8CF2-73BB88EF26DB}" srcOrd="0" destOrd="0" presId="urn:microsoft.com/office/officeart/2005/8/layout/cycle6"/>
    <dgm:cxn modelId="{5DDEEF5D-2270-4176-9707-702C62B8B576}" type="presOf" srcId="{A5CA8D7B-8C42-499A-BE7C-23F897CDC787}" destId="{7943C9AF-1FC7-4823-B22D-BA575B69654D}" srcOrd="0" destOrd="0" presId="urn:microsoft.com/office/officeart/2005/8/layout/cycle6"/>
    <dgm:cxn modelId="{F93A2E45-D233-4F58-91AB-E2CEE8C2D04D}" type="presOf" srcId="{3935E0BE-9515-4C37-9D7F-60F64534DE86}" destId="{9018053A-C910-4BC7-837D-8D5AE9AD222A}" srcOrd="0" destOrd="0" presId="urn:microsoft.com/office/officeart/2005/8/layout/cycle6"/>
    <dgm:cxn modelId="{6D1D8941-A952-4261-8D13-4E864F2EA475}" type="presOf" srcId="{C030EDC9-67B6-4C38-9BBA-9E2555C6F88B}" destId="{19FA5776-FF90-4B85-AE5F-8C53642012ED}" srcOrd="0" destOrd="0" presId="urn:microsoft.com/office/officeart/2005/8/layout/cycle6"/>
    <dgm:cxn modelId="{0D3EC1B5-A22A-4E6C-AECA-5E027DAEE784}" srcId="{8E916DFB-1657-4D2C-9F7C-C4721EB2EDDB}" destId="{C030EDC9-67B6-4C38-9BBA-9E2555C6F88B}" srcOrd="1" destOrd="0" parTransId="{79D89603-E13E-4360-8FEC-395D5145090E}" sibTransId="{3935E0BE-9515-4C37-9D7F-60F64534DE86}"/>
    <dgm:cxn modelId="{3AEC6202-FD0B-4577-8A58-3D7EF61C66D2}" type="presOf" srcId="{8E916DFB-1657-4D2C-9F7C-C4721EB2EDDB}" destId="{991AB68E-9658-4EDE-AECC-3472384E7003}" srcOrd="0" destOrd="0" presId="urn:microsoft.com/office/officeart/2005/8/layout/cycle6"/>
    <dgm:cxn modelId="{9391EDC7-CE80-411B-99A5-F7CB62E5E61E}" srcId="{8E916DFB-1657-4D2C-9F7C-C4721EB2EDDB}" destId="{4A8580EC-6F67-4D43-B381-65AB04ED8D09}" srcOrd="4" destOrd="0" parTransId="{702C9E8E-F197-452A-8D7B-DC545142FEC3}" sibTransId="{97B75851-4435-4010-922C-06A888C94A67}"/>
    <dgm:cxn modelId="{A5866C57-2003-4A77-8E27-850EAD964BDE}" type="presOf" srcId="{97B75851-4435-4010-922C-06A888C94A67}" destId="{8782F2EE-9AC4-45B9-9BAE-A4BA3632DC14}" srcOrd="0" destOrd="0" presId="urn:microsoft.com/office/officeart/2005/8/layout/cycle6"/>
    <dgm:cxn modelId="{28AA0343-E89D-4606-BC41-BC44AD662D4C}" type="presOf" srcId="{87F7E12D-7E1A-4733-A849-6F1063DAA816}" destId="{FBD0E73C-F4F1-405D-A701-77EBD34CB4EB}" srcOrd="0" destOrd="0" presId="urn:microsoft.com/office/officeart/2005/8/layout/cycle6"/>
    <dgm:cxn modelId="{5B114F7E-30EA-426F-9D4F-DF1F1CAAE6A2}" srcId="{8E916DFB-1657-4D2C-9F7C-C4721EB2EDDB}" destId="{89115773-8CC5-49D0-9871-26D28BE40E48}" srcOrd="2" destOrd="0" parTransId="{E68C324A-3EA0-4A60-A26F-CE20BAB2BDAF}" sibTransId="{583CD0D1-CAA6-411B-850C-64091D0D7FFF}"/>
    <dgm:cxn modelId="{39A4E770-64FC-477D-8837-834AE49C9368}" type="presParOf" srcId="{991AB68E-9658-4EDE-AECC-3472384E7003}" destId="{7943C9AF-1FC7-4823-B22D-BA575B69654D}" srcOrd="0" destOrd="0" presId="urn:microsoft.com/office/officeart/2005/8/layout/cycle6"/>
    <dgm:cxn modelId="{F1A74144-EF8B-4427-8C04-099092BA2262}" type="presParOf" srcId="{991AB68E-9658-4EDE-AECC-3472384E7003}" destId="{5EEB011D-4123-467B-B2FF-F154354F5895}" srcOrd="1" destOrd="0" presId="urn:microsoft.com/office/officeart/2005/8/layout/cycle6"/>
    <dgm:cxn modelId="{DAF6046F-D458-4363-8F25-4461A1EE8746}" type="presParOf" srcId="{991AB68E-9658-4EDE-AECC-3472384E7003}" destId="{FBD0E73C-F4F1-405D-A701-77EBD34CB4EB}" srcOrd="2" destOrd="0" presId="urn:microsoft.com/office/officeart/2005/8/layout/cycle6"/>
    <dgm:cxn modelId="{E88E72E4-F47E-42A3-B795-DCD08E226388}" type="presParOf" srcId="{991AB68E-9658-4EDE-AECC-3472384E7003}" destId="{19FA5776-FF90-4B85-AE5F-8C53642012ED}" srcOrd="3" destOrd="0" presId="urn:microsoft.com/office/officeart/2005/8/layout/cycle6"/>
    <dgm:cxn modelId="{1FDB2CA8-B98C-4F3F-AC5B-34F3D57D081F}" type="presParOf" srcId="{991AB68E-9658-4EDE-AECC-3472384E7003}" destId="{F3E43758-058A-41C8-954F-15D01F5FF219}" srcOrd="4" destOrd="0" presId="urn:microsoft.com/office/officeart/2005/8/layout/cycle6"/>
    <dgm:cxn modelId="{BC0AC517-1B98-40AD-B874-C82FF37D6ED1}" type="presParOf" srcId="{991AB68E-9658-4EDE-AECC-3472384E7003}" destId="{9018053A-C910-4BC7-837D-8D5AE9AD222A}" srcOrd="5" destOrd="0" presId="urn:microsoft.com/office/officeart/2005/8/layout/cycle6"/>
    <dgm:cxn modelId="{0F9D0212-62D2-4C80-85BA-E8FE382B6337}" type="presParOf" srcId="{991AB68E-9658-4EDE-AECC-3472384E7003}" destId="{3ACED825-C03A-4014-87A0-F63EC2CCB776}" srcOrd="6" destOrd="0" presId="urn:microsoft.com/office/officeart/2005/8/layout/cycle6"/>
    <dgm:cxn modelId="{7E8104CF-BEF3-4EEB-8CD7-C3C56065AD83}" type="presParOf" srcId="{991AB68E-9658-4EDE-AECC-3472384E7003}" destId="{A2324BD5-A04A-4C21-8655-B009705C052E}" srcOrd="7" destOrd="0" presId="urn:microsoft.com/office/officeart/2005/8/layout/cycle6"/>
    <dgm:cxn modelId="{B2E8FF2B-D702-45F0-9D96-4A1E3052BAA2}" type="presParOf" srcId="{991AB68E-9658-4EDE-AECC-3472384E7003}" destId="{63841492-3D54-4285-8F9F-6C2AD13EE12C}" srcOrd="8" destOrd="0" presId="urn:microsoft.com/office/officeart/2005/8/layout/cycle6"/>
    <dgm:cxn modelId="{085A7BF0-A787-43EA-B158-5A33BFD5F425}" type="presParOf" srcId="{991AB68E-9658-4EDE-AECC-3472384E7003}" destId="{A6A846B4-9E22-4371-A9B7-31A175AB644D}" srcOrd="9" destOrd="0" presId="urn:microsoft.com/office/officeart/2005/8/layout/cycle6"/>
    <dgm:cxn modelId="{7AB68EB5-8572-4D82-B35C-E11E6E5620A2}" type="presParOf" srcId="{991AB68E-9658-4EDE-AECC-3472384E7003}" destId="{AC993A77-1528-4299-8E5F-6326B94AB2A4}" srcOrd="10" destOrd="0" presId="urn:microsoft.com/office/officeart/2005/8/layout/cycle6"/>
    <dgm:cxn modelId="{A09B55FA-6CD6-4A99-AA2F-C6C4E685BFAE}" type="presParOf" srcId="{991AB68E-9658-4EDE-AECC-3472384E7003}" destId="{5C54D192-DE14-489B-A03D-E3DB66545C36}" srcOrd="11" destOrd="0" presId="urn:microsoft.com/office/officeart/2005/8/layout/cycle6"/>
    <dgm:cxn modelId="{9B894FAA-CE5E-40A7-947B-39CF47307807}" type="presParOf" srcId="{991AB68E-9658-4EDE-AECC-3472384E7003}" destId="{BD30AA68-57D2-4EFD-8CF2-73BB88EF26DB}" srcOrd="12" destOrd="0" presId="urn:microsoft.com/office/officeart/2005/8/layout/cycle6"/>
    <dgm:cxn modelId="{D4BF4C93-D277-4860-9AA3-378F12439BF5}" type="presParOf" srcId="{991AB68E-9658-4EDE-AECC-3472384E7003}" destId="{00A43EB5-2B4C-4D4B-BBA1-013B5E065FE4}" srcOrd="13" destOrd="0" presId="urn:microsoft.com/office/officeart/2005/8/layout/cycle6"/>
    <dgm:cxn modelId="{D966BAD6-AAE9-4691-9896-E963EC49C40E}" type="presParOf" srcId="{991AB68E-9658-4EDE-AECC-3472384E7003}" destId="{8782F2EE-9AC4-45B9-9BAE-A4BA3632DC1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DC5DE6-6906-418C-917F-6661BEB7394E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57BD2F5-301E-497B-BA0D-3D3542A343DA}">
      <dgm:prSet phldrT="[Texto]"/>
      <dgm:spPr>
        <a:solidFill>
          <a:srgbClr val="CCECFF"/>
        </a:solidFill>
        <a:ln>
          <a:solidFill>
            <a:srgbClr val="00B0F0"/>
          </a:solidFill>
        </a:ln>
      </dgm:spPr>
      <dgm:t>
        <a:bodyPr/>
        <a:lstStyle/>
        <a:p>
          <a:r>
            <a:rPr kumimoji="0" lang="es-MX" b="0" i="0" u="none" strike="noStrike" cap="none" normalizeH="0" baseline="0" dirty="0" err="1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Work</a:t>
          </a:r>
          <a:r>
            <a:rPr kumimoji="0" lang="es-MX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 </a:t>
          </a:r>
          <a:r>
            <a:rPr kumimoji="0" lang="es-MX" b="0" i="0" u="none" strike="noStrike" cap="none" normalizeH="0" baseline="0" dirty="0" err="1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specialization</a:t>
          </a:r>
          <a:endParaRPr lang="es-MX" dirty="0"/>
        </a:p>
      </dgm:t>
    </dgm:pt>
    <dgm:pt modelId="{77906354-1962-4552-A20F-DCB19839087A}" type="parTrans" cxnId="{E3E81251-1AB1-41C0-9F49-BFA1EB855562}">
      <dgm:prSet/>
      <dgm:spPr/>
      <dgm:t>
        <a:bodyPr/>
        <a:lstStyle/>
        <a:p>
          <a:endParaRPr lang="es-MX"/>
        </a:p>
      </dgm:t>
    </dgm:pt>
    <dgm:pt modelId="{9D0D2C24-EFB6-4EF2-84B6-C9CFB53BF014}" type="sibTrans" cxnId="{E3E81251-1AB1-41C0-9F49-BFA1EB855562}">
      <dgm:prSet/>
      <dgm:spPr/>
      <dgm:t>
        <a:bodyPr/>
        <a:lstStyle/>
        <a:p>
          <a:endParaRPr lang="es-MX"/>
        </a:p>
      </dgm:t>
    </dgm:pt>
    <dgm:pt modelId="{249527B9-453B-4851-9BC9-846DEC580F71}">
      <dgm:prSet phldrT="[Texto]"/>
      <dgm:spPr>
        <a:solidFill>
          <a:srgbClr val="FF66FF"/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kumimoji="0" lang="es-MX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Departamentalización</a:t>
          </a:r>
          <a:endParaRPr lang="es-MX" dirty="0"/>
        </a:p>
      </dgm:t>
    </dgm:pt>
    <dgm:pt modelId="{B96290C0-B7F9-42D6-BD87-AFEDABE29551}" type="parTrans" cxnId="{77EA2D54-567E-4581-AF95-0167E036526F}">
      <dgm:prSet/>
      <dgm:spPr/>
      <dgm:t>
        <a:bodyPr/>
        <a:lstStyle/>
        <a:p>
          <a:endParaRPr lang="es-MX"/>
        </a:p>
      </dgm:t>
    </dgm:pt>
    <dgm:pt modelId="{121D54F9-E0C5-4DB8-9E7E-A09CD5579078}" type="sibTrans" cxnId="{77EA2D54-567E-4581-AF95-0167E036526F}">
      <dgm:prSet/>
      <dgm:spPr/>
      <dgm:t>
        <a:bodyPr/>
        <a:lstStyle/>
        <a:p>
          <a:endParaRPr lang="es-MX"/>
        </a:p>
      </dgm:t>
    </dgm:pt>
    <dgm:pt modelId="{1E6C7E53-82CD-4A20-9E11-5B940CB42AC3}">
      <dgm:prSet phldrT="[Texto]"/>
      <dgm:spPr>
        <a:solidFill>
          <a:srgbClr val="FFC000"/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kumimoji="0" lang="es-MX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Spam of </a:t>
          </a:r>
          <a:r>
            <a:rPr kumimoji="0" lang="es-MX" b="0" i="0" u="none" strike="noStrike" cap="none" normalizeH="0" baseline="0" dirty="0" err="1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management</a:t>
          </a:r>
          <a:endParaRPr lang="es-MX" dirty="0"/>
        </a:p>
      </dgm:t>
    </dgm:pt>
    <dgm:pt modelId="{9694B706-84C4-4496-B4E1-9DE54086648D}" type="parTrans" cxnId="{040F49B7-2AF7-4C40-B4FA-2CF381B5B1BB}">
      <dgm:prSet/>
      <dgm:spPr/>
      <dgm:t>
        <a:bodyPr/>
        <a:lstStyle/>
        <a:p>
          <a:endParaRPr lang="es-MX"/>
        </a:p>
      </dgm:t>
    </dgm:pt>
    <dgm:pt modelId="{ECF5D633-26D6-4923-98C8-42C817E0ABDC}" type="sibTrans" cxnId="{040F49B7-2AF7-4C40-B4FA-2CF381B5B1BB}">
      <dgm:prSet/>
      <dgm:spPr/>
      <dgm:t>
        <a:bodyPr/>
        <a:lstStyle/>
        <a:p>
          <a:endParaRPr lang="es-MX"/>
        </a:p>
      </dgm:t>
    </dgm:pt>
    <dgm:pt modelId="{EA86BFC2-A074-4CB3-9B0F-14CE6761CA1F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kumimoji="0" lang="es-MX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Line and staff </a:t>
          </a:r>
          <a:r>
            <a:rPr kumimoji="0" lang="es-MX" b="0" i="0" u="none" strike="noStrike" cap="none" normalizeH="0" baseline="0" dirty="0" err="1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Authority</a:t>
          </a:r>
          <a:endParaRPr kumimoji="0" lang="es-ES" b="0" i="0" u="none" strike="noStrike" cap="none" normalizeH="0" baseline="0" dirty="0" smtClean="0">
            <a:ln>
              <a:noFill/>
            </a:ln>
            <a:solidFill>
              <a:schemeClr val="tx2"/>
            </a:solidFill>
            <a:effectLst/>
            <a:latin typeface="Arial" charset="0"/>
          </a:endParaRPr>
        </a:p>
      </dgm:t>
    </dgm:pt>
    <dgm:pt modelId="{4539C10F-FA16-4607-9D4E-D31B2777F54B}" type="parTrans" cxnId="{00194C55-FAA9-4882-9AE2-DE6DBDFB6D23}">
      <dgm:prSet/>
      <dgm:spPr/>
      <dgm:t>
        <a:bodyPr/>
        <a:lstStyle/>
        <a:p>
          <a:endParaRPr lang="es-MX"/>
        </a:p>
      </dgm:t>
    </dgm:pt>
    <dgm:pt modelId="{7B1C1B6F-1817-4430-AC68-3F357F5B860B}" type="sibTrans" cxnId="{00194C55-FAA9-4882-9AE2-DE6DBDFB6D23}">
      <dgm:prSet/>
      <dgm:spPr/>
      <dgm:t>
        <a:bodyPr/>
        <a:lstStyle/>
        <a:p>
          <a:endParaRPr lang="es-MX"/>
        </a:p>
      </dgm:t>
    </dgm:pt>
    <dgm:pt modelId="{2AD3C997-E4C2-45EA-831C-7F4741160DBB}" type="pres">
      <dgm:prSet presAssocID="{39DC5DE6-6906-418C-917F-6661BEB7394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B01927C-2A7C-4F39-B378-17CEC7534DB8}" type="pres">
      <dgm:prSet presAssocID="{657BD2F5-301E-497B-BA0D-3D3542A343D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D7487B-CA50-49AA-B1C4-25B44452C865}" type="pres">
      <dgm:prSet presAssocID="{9D0D2C24-EFB6-4EF2-84B6-C9CFB53BF014}" presName="sibTrans" presStyleCnt="0"/>
      <dgm:spPr/>
    </dgm:pt>
    <dgm:pt modelId="{267BD523-E44A-487E-A7E8-09DF851A5936}" type="pres">
      <dgm:prSet presAssocID="{249527B9-453B-4851-9BC9-846DEC580F7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A97D17-4920-4090-B2C6-1D912422D14C}" type="pres">
      <dgm:prSet presAssocID="{121D54F9-E0C5-4DB8-9E7E-A09CD5579078}" presName="sibTrans" presStyleCnt="0"/>
      <dgm:spPr/>
    </dgm:pt>
    <dgm:pt modelId="{3B239207-2ECA-4605-8306-134642AE8CD6}" type="pres">
      <dgm:prSet presAssocID="{1E6C7E53-82CD-4A20-9E11-5B940CB42AC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ADF12E-8BA8-4401-B284-E6C824669921}" type="pres">
      <dgm:prSet presAssocID="{ECF5D633-26D6-4923-98C8-42C817E0ABDC}" presName="sibTrans" presStyleCnt="0"/>
      <dgm:spPr/>
    </dgm:pt>
    <dgm:pt modelId="{BF6437AB-0BED-4421-A7CA-F3C63AD8C231}" type="pres">
      <dgm:prSet presAssocID="{EA86BFC2-A074-4CB3-9B0F-14CE6761CA1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527610-467E-440E-B458-84DE6D4B4125}" type="presOf" srcId="{249527B9-453B-4851-9BC9-846DEC580F71}" destId="{267BD523-E44A-487E-A7E8-09DF851A5936}" srcOrd="0" destOrd="0" presId="urn:microsoft.com/office/officeart/2005/8/layout/default#1"/>
    <dgm:cxn modelId="{29418BC3-B048-4132-B5E1-EF3CC2C3F7F7}" type="presOf" srcId="{657BD2F5-301E-497B-BA0D-3D3542A343DA}" destId="{8B01927C-2A7C-4F39-B378-17CEC7534DB8}" srcOrd="0" destOrd="0" presId="urn:microsoft.com/office/officeart/2005/8/layout/default#1"/>
    <dgm:cxn modelId="{E3E81251-1AB1-41C0-9F49-BFA1EB855562}" srcId="{39DC5DE6-6906-418C-917F-6661BEB7394E}" destId="{657BD2F5-301E-497B-BA0D-3D3542A343DA}" srcOrd="0" destOrd="0" parTransId="{77906354-1962-4552-A20F-DCB19839087A}" sibTransId="{9D0D2C24-EFB6-4EF2-84B6-C9CFB53BF014}"/>
    <dgm:cxn modelId="{00194C55-FAA9-4882-9AE2-DE6DBDFB6D23}" srcId="{39DC5DE6-6906-418C-917F-6661BEB7394E}" destId="{EA86BFC2-A074-4CB3-9B0F-14CE6761CA1F}" srcOrd="3" destOrd="0" parTransId="{4539C10F-FA16-4607-9D4E-D31B2777F54B}" sibTransId="{7B1C1B6F-1817-4430-AC68-3F357F5B860B}"/>
    <dgm:cxn modelId="{EE288297-5BA0-4125-87BF-3FB084C47FA7}" type="presOf" srcId="{EA86BFC2-A074-4CB3-9B0F-14CE6761CA1F}" destId="{BF6437AB-0BED-4421-A7CA-F3C63AD8C231}" srcOrd="0" destOrd="0" presId="urn:microsoft.com/office/officeart/2005/8/layout/default#1"/>
    <dgm:cxn modelId="{040F49B7-2AF7-4C40-B4FA-2CF381B5B1BB}" srcId="{39DC5DE6-6906-418C-917F-6661BEB7394E}" destId="{1E6C7E53-82CD-4A20-9E11-5B940CB42AC3}" srcOrd="2" destOrd="0" parTransId="{9694B706-84C4-4496-B4E1-9DE54086648D}" sibTransId="{ECF5D633-26D6-4923-98C8-42C817E0ABDC}"/>
    <dgm:cxn modelId="{6984031A-FB6A-4AE1-955A-F689FF7EA203}" type="presOf" srcId="{1E6C7E53-82CD-4A20-9E11-5B940CB42AC3}" destId="{3B239207-2ECA-4605-8306-134642AE8CD6}" srcOrd="0" destOrd="0" presId="urn:microsoft.com/office/officeart/2005/8/layout/default#1"/>
    <dgm:cxn modelId="{F12E7F8B-4E6C-449C-84DB-FC9B1AE0590E}" type="presOf" srcId="{39DC5DE6-6906-418C-917F-6661BEB7394E}" destId="{2AD3C997-E4C2-45EA-831C-7F4741160DBB}" srcOrd="0" destOrd="0" presId="urn:microsoft.com/office/officeart/2005/8/layout/default#1"/>
    <dgm:cxn modelId="{77EA2D54-567E-4581-AF95-0167E036526F}" srcId="{39DC5DE6-6906-418C-917F-6661BEB7394E}" destId="{249527B9-453B-4851-9BC9-846DEC580F71}" srcOrd="1" destOrd="0" parTransId="{B96290C0-B7F9-42D6-BD87-AFEDABE29551}" sibTransId="{121D54F9-E0C5-4DB8-9E7E-A09CD5579078}"/>
    <dgm:cxn modelId="{1A2CF5C2-F281-4E7C-BC66-5170865747D4}" type="presParOf" srcId="{2AD3C997-E4C2-45EA-831C-7F4741160DBB}" destId="{8B01927C-2A7C-4F39-B378-17CEC7534DB8}" srcOrd="0" destOrd="0" presId="urn:microsoft.com/office/officeart/2005/8/layout/default#1"/>
    <dgm:cxn modelId="{6272343C-093A-4F90-8C65-C0C2A3EE2677}" type="presParOf" srcId="{2AD3C997-E4C2-45EA-831C-7F4741160DBB}" destId="{C9D7487B-CA50-49AA-B1C4-25B44452C865}" srcOrd="1" destOrd="0" presId="urn:microsoft.com/office/officeart/2005/8/layout/default#1"/>
    <dgm:cxn modelId="{B897343F-5082-457A-AEF3-9690C5DF1F93}" type="presParOf" srcId="{2AD3C997-E4C2-45EA-831C-7F4741160DBB}" destId="{267BD523-E44A-487E-A7E8-09DF851A5936}" srcOrd="2" destOrd="0" presId="urn:microsoft.com/office/officeart/2005/8/layout/default#1"/>
    <dgm:cxn modelId="{827BFF48-36F8-46B1-A35A-7ED56AEB1425}" type="presParOf" srcId="{2AD3C997-E4C2-45EA-831C-7F4741160DBB}" destId="{9CA97D17-4920-4090-B2C6-1D912422D14C}" srcOrd="3" destOrd="0" presId="urn:microsoft.com/office/officeart/2005/8/layout/default#1"/>
    <dgm:cxn modelId="{30A2AE12-6556-4F89-B9D4-44EB192133F1}" type="presParOf" srcId="{2AD3C997-E4C2-45EA-831C-7F4741160DBB}" destId="{3B239207-2ECA-4605-8306-134642AE8CD6}" srcOrd="4" destOrd="0" presId="urn:microsoft.com/office/officeart/2005/8/layout/default#1"/>
    <dgm:cxn modelId="{826C021F-B4B6-4C72-9E65-241499380161}" type="presParOf" srcId="{2AD3C997-E4C2-45EA-831C-7F4741160DBB}" destId="{CEADF12E-8BA8-4401-B284-E6C824669921}" srcOrd="5" destOrd="0" presId="urn:microsoft.com/office/officeart/2005/8/layout/default#1"/>
    <dgm:cxn modelId="{88C64006-74C0-4981-9FDC-028BF11163DE}" type="presParOf" srcId="{2AD3C997-E4C2-45EA-831C-7F4741160DBB}" destId="{BF6437AB-0BED-4421-A7CA-F3C63AD8C231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09C9DC-FD78-4164-95BC-3B698E4AAE88}">
      <dsp:nvSpPr>
        <dsp:cNvPr id="0" name=""/>
        <dsp:cNvSpPr/>
      </dsp:nvSpPr>
      <dsp:spPr>
        <a:xfrm>
          <a:off x="2239318" y="1498"/>
          <a:ext cx="1512166" cy="4729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Planeación</a:t>
          </a:r>
          <a:endParaRPr lang="es-MX" sz="1800" kern="1200" dirty="0"/>
        </a:p>
      </dsp:txBody>
      <dsp:txXfrm>
        <a:off x="2253170" y="15350"/>
        <a:ext cx="1484462" cy="445244"/>
      </dsp:txXfrm>
    </dsp:sp>
    <dsp:sp modelId="{9A4A81C9-90F3-448B-8D9D-A6D91C5FE428}">
      <dsp:nvSpPr>
        <dsp:cNvPr id="0" name=""/>
        <dsp:cNvSpPr/>
      </dsp:nvSpPr>
      <dsp:spPr>
        <a:xfrm rot="2152305">
          <a:off x="3347767" y="622509"/>
          <a:ext cx="587716" cy="165531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>
            <a:solidFill>
              <a:schemeClr val="tx1"/>
            </a:solidFill>
          </a:endParaRPr>
        </a:p>
      </dsp:txBody>
      <dsp:txXfrm>
        <a:off x="3397426" y="655615"/>
        <a:ext cx="488398" cy="99319"/>
      </dsp:txXfrm>
    </dsp:sp>
    <dsp:sp modelId="{F388AF7E-FDAB-449D-A429-A00DAC60DDD7}">
      <dsp:nvSpPr>
        <dsp:cNvPr id="0" name=""/>
        <dsp:cNvSpPr/>
      </dsp:nvSpPr>
      <dsp:spPr>
        <a:xfrm>
          <a:off x="3384377" y="936104"/>
          <a:ext cx="1806945" cy="472948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</a:rPr>
            <a:t>Organización</a:t>
          </a:r>
          <a:endParaRPr lang="es-MX" sz="1800" kern="1200" dirty="0">
            <a:solidFill>
              <a:schemeClr val="bg1"/>
            </a:solidFill>
          </a:endParaRPr>
        </a:p>
      </dsp:txBody>
      <dsp:txXfrm>
        <a:off x="3398229" y="949956"/>
        <a:ext cx="1779241" cy="445244"/>
      </dsp:txXfrm>
    </dsp:sp>
    <dsp:sp modelId="{5F548A38-C556-4A92-8605-F800C04C7197}">
      <dsp:nvSpPr>
        <dsp:cNvPr id="0" name=""/>
        <dsp:cNvSpPr/>
      </dsp:nvSpPr>
      <dsp:spPr>
        <a:xfrm rot="4972212">
          <a:off x="4084062" y="1809893"/>
          <a:ext cx="587716" cy="165531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>
            <a:solidFill>
              <a:schemeClr val="tx1"/>
            </a:solidFill>
          </a:endParaRPr>
        </a:p>
      </dsp:txBody>
      <dsp:txXfrm>
        <a:off x="4133721" y="1842999"/>
        <a:ext cx="488398" cy="99319"/>
      </dsp:txXfrm>
    </dsp:sp>
    <dsp:sp modelId="{25B6F177-8100-404A-9D9C-963B8BA78A16}">
      <dsp:nvSpPr>
        <dsp:cNvPr id="0" name=""/>
        <dsp:cNvSpPr/>
      </dsp:nvSpPr>
      <dsp:spPr>
        <a:xfrm>
          <a:off x="3672404" y="2376266"/>
          <a:ext cx="1591176" cy="4729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Integración</a:t>
          </a:r>
          <a:endParaRPr lang="es-MX" sz="1800" kern="1200" dirty="0"/>
        </a:p>
      </dsp:txBody>
      <dsp:txXfrm>
        <a:off x="3686256" y="2390118"/>
        <a:ext cx="1563472" cy="445244"/>
      </dsp:txXfrm>
    </dsp:sp>
    <dsp:sp modelId="{84D62C9A-6524-4463-8BE3-EF86E5741CA1}">
      <dsp:nvSpPr>
        <dsp:cNvPr id="0" name=""/>
        <dsp:cNvSpPr/>
      </dsp:nvSpPr>
      <dsp:spPr>
        <a:xfrm rot="10754843">
          <a:off x="3011254" y="2545250"/>
          <a:ext cx="587716" cy="165531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>
            <a:solidFill>
              <a:schemeClr val="tx1"/>
            </a:solidFill>
          </a:endParaRPr>
        </a:p>
      </dsp:txBody>
      <dsp:txXfrm rot="10800000">
        <a:off x="3060913" y="2578356"/>
        <a:ext cx="488398" cy="99319"/>
      </dsp:txXfrm>
    </dsp:sp>
    <dsp:sp modelId="{E8223AD6-F012-4838-B569-BD471573F867}">
      <dsp:nvSpPr>
        <dsp:cNvPr id="0" name=""/>
        <dsp:cNvSpPr/>
      </dsp:nvSpPr>
      <dsp:spPr>
        <a:xfrm>
          <a:off x="1490524" y="2405873"/>
          <a:ext cx="1447296" cy="472948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Dirección</a:t>
          </a:r>
          <a:endParaRPr lang="es-MX" sz="1600" kern="1200" dirty="0"/>
        </a:p>
      </dsp:txBody>
      <dsp:txXfrm>
        <a:off x="1504376" y="2419725"/>
        <a:ext cx="1419592" cy="445244"/>
      </dsp:txXfrm>
    </dsp:sp>
    <dsp:sp modelId="{6DAC07E8-A6FE-41B6-80BA-84B1A5382973}">
      <dsp:nvSpPr>
        <dsp:cNvPr id="0" name=""/>
        <dsp:cNvSpPr/>
      </dsp:nvSpPr>
      <dsp:spPr>
        <a:xfrm rot="15120000">
          <a:off x="1678901" y="1816588"/>
          <a:ext cx="587716" cy="165531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>
            <a:solidFill>
              <a:schemeClr val="tx1"/>
            </a:solidFill>
          </a:endParaRPr>
        </a:p>
      </dsp:txBody>
      <dsp:txXfrm rot="10800000">
        <a:off x="1728560" y="1849694"/>
        <a:ext cx="488398" cy="99319"/>
      </dsp:txXfrm>
    </dsp:sp>
    <dsp:sp modelId="{B42A88AF-5C7E-4950-AA87-AA2502B619F8}">
      <dsp:nvSpPr>
        <dsp:cNvPr id="0" name=""/>
        <dsp:cNvSpPr/>
      </dsp:nvSpPr>
      <dsp:spPr>
        <a:xfrm>
          <a:off x="957750" y="919887"/>
          <a:ext cx="1547192" cy="4729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Control </a:t>
          </a:r>
          <a:endParaRPr lang="es-MX" sz="1800" kern="1200" dirty="0"/>
        </a:p>
      </dsp:txBody>
      <dsp:txXfrm>
        <a:off x="971602" y="933739"/>
        <a:ext cx="1519488" cy="445244"/>
      </dsp:txXfrm>
    </dsp:sp>
    <dsp:sp modelId="{889273A1-AA29-4CFB-B47E-FF730AD7EB6D}">
      <dsp:nvSpPr>
        <dsp:cNvPr id="0" name=""/>
        <dsp:cNvSpPr/>
      </dsp:nvSpPr>
      <dsp:spPr>
        <a:xfrm rot="19440000">
          <a:off x="2069515" y="614401"/>
          <a:ext cx="587716" cy="165531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>
            <a:solidFill>
              <a:schemeClr val="tx1"/>
            </a:solidFill>
          </a:endParaRPr>
        </a:p>
      </dsp:txBody>
      <dsp:txXfrm>
        <a:off x="2119174" y="647507"/>
        <a:ext cx="488398" cy="993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7D218-FA52-40D3-8CED-688A85839967}">
      <dsp:nvSpPr>
        <dsp:cNvPr id="0" name=""/>
        <dsp:cNvSpPr/>
      </dsp:nvSpPr>
      <dsp:spPr>
        <a:xfrm>
          <a:off x="0" y="0"/>
          <a:ext cx="8856984" cy="1829532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3800" b="1" kern="1200" dirty="0" smtClean="0">
              <a:solidFill>
                <a:srgbClr val="7030A0"/>
              </a:solidFill>
              <a:latin typeface="+mj-lt"/>
              <a:ea typeface="+mj-ea"/>
              <a:cs typeface="+mj-cs"/>
            </a:rPr>
            <a:t>Clasificación de Estructuras 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3800" b="1" kern="1200" dirty="0" smtClean="0">
              <a:solidFill>
                <a:srgbClr val="7030A0"/>
              </a:solidFill>
              <a:latin typeface="+mj-lt"/>
              <a:ea typeface="+mj-ea"/>
              <a:cs typeface="+mj-cs"/>
            </a:rPr>
            <a:t>Organizacionales Formales </a:t>
          </a:r>
          <a:endParaRPr lang="es-MX" sz="3800" b="1" kern="1200" dirty="0">
            <a:solidFill>
              <a:srgbClr val="7030A0"/>
            </a:solidFill>
            <a:latin typeface="+mj-lt"/>
            <a:ea typeface="+mj-ea"/>
            <a:cs typeface="+mj-cs"/>
          </a:endParaRPr>
        </a:p>
      </dsp:txBody>
      <dsp:txXfrm>
        <a:off x="0" y="0"/>
        <a:ext cx="8856984" cy="1829532"/>
      </dsp:txXfrm>
    </dsp:sp>
    <dsp:sp modelId="{3DA5EB0F-B3B5-440D-ABB5-00024EC5D321}">
      <dsp:nvSpPr>
        <dsp:cNvPr id="0" name=""/>
        <dsp:cNvSpPr/>
      </dsp:nvSpPr>
      <dsp:spPr>
        <a:xfrm>
          <a:off x="4324" y="1829532"/>
          <a:ext cx="2949444" cy="384201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2">
                  <a:lumMod val="50000"/>
                </a:schemeClr>
              </a:solidFill>
            </a:rPr>
            <a:t>LINEAL. </a:t>
          </a:r>
          <a:r>
            <a:rPr lang="es-ES" altLang="es-MX" sz="2300" kern="1200" dirty="0" smtClean="0">
              <a:solidFill>
                <a:schemeClr val="tx2">
                  <a:lumMod val="50000"/>
                </a:schemeClr>
              </a:solidFill>
            </a:rPr>
            <a:t>Es la estructura más simple y más antigua</a:t>
          </a:r>
          <a:r>
            <a:rPr lang="es-MX" altLang="es-MX" sz="2300" kern="1200" dirty="0" smtClean="0">
              <a:solidFill>
                <a:schemeClr val="tx2">
                  <a:lumMod val="50000"/>
                </a:schemeClr>
              </a:solidFill>
            </a:rPr>
            <a:t>. Está </a:t>
          </a:r>
          <a:r>
            <a:rPr lang="es-ES" altLang="es-MX" sz="2300" kern="1200" dirty="0" smtClean="0">
              <a:solidFill>
                <a:schemeClr val="tx2">
                  <a:lumMod val="50000"/>
                </a:schemeClr>
              </a:solidFill>
            </a:rPr>
            <a:t>basada en la organización de los antiguos ejércitos y en la organización eclesiástica medieval. </a:t>
          </a:r>
          <a:endParaRPr lang="es-MX" sz="23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324" y="1829532"/>
        <a:ext cx="2949444" cy="3842017"/>
      </dsp:txXfrm>
    </dsp:sp>
    <dsp:sp modelId="{886F303F-D201-4A70-9635-A613F60B94CF}">
      <dsp:nvSpPr>
        <dsp:cNvPr id="0" name=""/>
        <dsp:cNvSpPr/>
      </dsp:nvSpPr>
      <dsp:spPr>
        <a:xfrm>
          <a:off x="2953769" y="1829532"/>
          <a:ext cx="2949444" cy="384201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accent6">
                  <a:lumMod val="50000"/>
                </a:schemeClr>
              </a:solidFill>
            </a:rPr>
            <a:t>FUNCIONAL. </a:t>
          </a:r>
          <a:r>
            <a:rPr lang="es-ES" altLang="es-MX" sz="2300" kern="1200" dirty="0" smtClean="0">
              <a:solidFill>
                <a:schemeClr val="accent6">
                  <a:lumMod val="50000"/>
                </a:schemeClr>
              </a:solidFill>
            </a:rPr>
            <a:t>Es la estructura </a:t>
          </a:r>
          <a:r>
            <a:rPr lang="es-MX" altLang="es-MX" sz="2300" kern="1200" dirty="0" smtClean="0">
              <a:solidFill>
                <a:schemeClr val="accent6">
                  <a:lumMod val="50000"/>
                </a:schemeClr>
              </a:solidFill>
            </a:rPr>
            <a:t>en la que la función es el factor que dicta la forma en que deben agruparse las actividades</a:t>
          </a:r>
          <a:r>
            <a:rPr lang="es-ES" altLang="es-MX" sz="2300" kern="1200" dirty="0" smtClean="0">
              <a:solidFill>
                <a:schemeClr val="accent6">
                  <a:lumMod val="50000"/>
                </a:schemeClr>
              </a:solidFill>
            </a:rPr>
            <a:t>.</a:t>
          </a:r>
          <a:endParaRPr lang="es-MX" sz="23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953769" y="1829532"/>
        <a:ext cx="2949444" cy="3842017"/>
      </dsp:txXfrm>
    </dsp:sp>
    <dsp:sp modelId="{1C4A3EAC-5026-48FE-8E49-7509D1A7CA2D}">
      <dsp:nvSpPr>
        <dsp:cNvPr id="0" name=""/>
        <dsp:cNvSpPr/>
      </dsp:nvSpPr>
      <dsp:spPr>
        <a:xfrm>
          <a:off x="5903214" y="1829532"/>
          <a:ext cx="2949444" cy="3842017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LINEAL-STAFF. </a:t>
          </a:r>
          <a:r>
            <a:rPr lang="es-ES" alt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Es la estructura resultado de la combinación de la organización lineal y la funcional para tratar de aumentar las ventajas y reducir sus desventajas formando la llamada organización jerárquica-consultiva.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903214" y="1829532"/>
        <a:ext cx="2949444" cy="3842017"/>
      </dsp:txXfrm>
    </dsp:sp>
    <dsp:sp modelId="{7FC4D323-555D-4926-AA01-66F778C7A178}">
      <dsp:nvSpPr>
        <dsp:cNvPr id="0" name=""/>
        <dsp:cNvSpPr/>
      </dsp:nvSpPr>
      <dsp:spPr>
        <a:xfrm>
          <a:off x="0" y="5671549"/>
          <a:ext cx="8856984" cy="42689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1927C-2A7C-4F39-B378-17CEC7534DB8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rgbClr val="CCECFF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2200" b="0" i="0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División del Trabajo</a:t>
          </a:r>
          <a:endParaRPr lang="es-MX" sz="2200" kern="1200" dirty="0"/>
        </a:p>
      </dsp:txBody>
      <dsp:txXfrm>
        <a:off x="744" y="145603"/>
        <a:ext cx="2902148" cy="1741289"/>
      </dsp:txXfrm>
    </dsp:sp>
    <dsp:sp modelId="{267BD523-E44A-487E-A7E8-09DF851A5936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rgbClr val="FF66FF"/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2200" b="0" i="0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Departamentalización</a:t>
          </a:r>
          <a:endParaRPr lang="es-MX" sz="2200" kern="1200" dirty="0"/>
        </a:p>
      </dsp:txBody>
      <dsp:txXfrm>
        <a:off x="3193107" y="145603"/>
        <a:ext cx="2902148" cy="1741289"/>
      </dsp:txXfrm>
    </dsp:sp>
    <dsp:sp modelId="{3B239207-2ECA-4605-8306-134642AE8CD6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2200" b="0" i="0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Tramo de control</a:t>
          </a:r>
          <a:endParaRPr lang="es-MX" sz="2200" kern="1200" dirty="0"/>
        </a:p>
      </dsp:txBody>
      <dsp:txXfrm>
        <a:off x="744" y="2177107"/>
        <a:ext cx="2902148" cy="1741289"/>
      </dsp:txXfrm>
    </dsp:sp>
    <dsp:sp modelId="{BF6437AB-0BED-4421-A7CA-F3C63AD8C231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2200" b="0" i="0" u="none" strike="noStrike" kern="1200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Autoridad</a:t>
          </a:r>
          <a:endParaRPr kumimoji="0" lang="es-ES" sz="2200" b="0" i="0" u="none" strike="noStrike" kern="1200" cap="none" normalizeH="0" baseline="0" dirty="0" smtClean="0">
            <a:ln>
              <a:noFill/>
            </a:ln>
            <a:solidFill>
              <a:schemeClr val="tx2"/>
            </a:solidFill>
            <a:effectLst/>
            <a:latin typeface="Arial" charset="0"/>
          </a:endParaRPr>
        </a:p>
      </dsp:txBody>
      <dsp:txXfrm>
        <a:off x="3193107" y="2177107"/>
        <a:ext cx="2902148" cy="17412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43C9AF-1FC7-4823-B22D-BA575B69654D}">
      <dsp:nvSpPr>
        <dsp:cNvPr id="0" name=""/>
        <dsp:cNvSpPr/>
      </dsp:nvSpPr>
      <dsp:spPr>
        <a:xfrm>
          <a:off x="2247026" y="261208"/>
          <a:ext cx="1814460" cy="1179399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>
              <a:solidFill>
                <a:schemeClr val="tx1"/>
              </a:solidFill>
            </a:rPr>
            <a:t>ambiente</a:t>
          </a:r>
          <a:endParaRPr lang="es-ES" sz="2700" kern="1200" dirty="0">
            <a:solidFill>
              <a:schemeClr val="tx1"/>
            </a:solidFill>
          </a:endParaRPr>
        </a:p>
      </dsp:txBody>
      <dsp:txXfrm>
        <a:off x="2304600" y="318782"/>
        <a:ext cx="1699312" cy="1064251"/>
      </dsp:txXfrm>
    </dsp:sp>
    <dsp:sp modelId="{FBD0E73C-F4F1-405D-A701-77EBD34CB4EB}">
      <dsp:nvSpPr>
        <dsp:cNvPr id="0" name=""/>
        <dsp:cNvSpPr/>
      </dsp:nvSpPr>
      <dsp:spPr>
        <a:xfrm>
          <a:off x="659291" y="803621"/>
          <a:ext cx="4714236" cy="4714236"/>
        </a:xfrm>
        <a:custGeom>
          <a:avLst/>
          <a:gdLst/>
          <a:ahLst/>
          <a:cxnLst/>
          <a:rect l="0" t="0" r="0" b="0"/>
          <a:pathLst>
            <a:path>
              <a:moveTo>
                <a:pt x="3411401" y="248921"/>
              </a:moveTo>
              <a:arcTo wR="2357118" hR="2357118" stAng="17794144" swAng="148166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FA5776-FF90-4B85-AE5F-8C53642012ED}">
      <dsp:nvSpPr>
        <dsp:cNvPr id="0" name=""/>
        <dsp:cNvSpPr/>
      </dsp:nvSpPr>
      <dsp:spPr>
        <a:xfrm>
          <a:off x="4290584" y="1693829"/>
          <a:ext cx="1814460" cy="1179399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>
              <a:solidFill>
                <a:schemeClr val="tx1"/>
              </a:solidFill>
            </a:rPr>
            <a:t>cultura</a:t>
          </a:r>
          <a:endParaRPr lang="es-ES" sz="2700" kern="1200" dirty="0">
            <a:solidFill>
              <a:schemeClr val="tx1"/>
            </a:solidFill>
          </a:endParaRPr>
        </a:p>
      </dsp:txBody>
      <dsp:txXfrm>
        <a:off x="4348158" y="1751403"/>
        <a:ext cx="1699312" cy="1064251"/>
      </dsp:txXfrm>
    </dsp:sp>
    <dsp:sp modelId="{9018053A-C910-4BC7-837D-8D5AE9AD222A}">
      <dsp:nvSpPr>
        <dsp:cNvPr id="0" name=""/>
        <dsp:cNvSpPr/>
      </dsp:nvSpPr>
      <dsp:spPr>
        <a:xfrm>
          <a:off x="655488" y="933929"/>
          <a:ext cx="4714236" cy="4714236"/>
        </a:xfrm>
        <a:custGeom>
          <a:avLst/>
          <a:gdLst/>
          <a:ahLst/>
          <a:cxnLst/>
          <a:rect l="0" t="0" r="0" b="0"/>
          <a:pathLst>
            <a:path>
              <a:moveTo>
                <a:pt x="4679560" y="1954292"/>
              </a:moveTo>
              <a:arcTo wR="2357118" hR="2357118" stAng="21009599" swAng="2216707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ED825-C03A-4014-87A0-F63EC2CCB776}">
      <dsp:nvSpPr>
        <dsp:cNvPr id="0" name=""/>
        <dsp:cNvSpPr/>
      </dsp:nvSpPr>
      <dsp:spPr>
        <a:xfrm>
          <a:off x="3627413" y="4378538"/>
          <a:ext cx="1814460" cy="1179399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>
              <a:solidFill>
                <a:schemeClr val="tx1"/>
              </a:solidFill>
            </a:rPr>
            <a:t>estrategia</a:t>
          </a:r>
          <a:endParaRPr lang="es-ES" sz="2700" kern="1200" dirty="0">
            <a:solidFill>
              <a:schemeClr val="tx1"/>
            </a:solidFill>
          </a:endParaRPr>
        </a:p>
      </dsp:txBody>
      <dsp:txXfrm>
        <a:off x="3684987" y="4436112"/>
        <a:ext cx="1699312" cy="1064251"/>
      </dsp:txXfrm>
    </dsp:sp>
    <dsp:sp modelId="{63841492-3D54-4285-8F9F-6C2AD13EE12C}">
      <dsp:nvSpPr>
        <dsp:cNvPr id="0" name=""/>
        <dsp:cNvSpPr/>
      </dsp:nvSpPr>
      <dsp:spPr>
        <a:xfrm>
          <a:off x="688551" y="728060"/>
          <a:ext cx="4714236" cy="4714236"/>
        </a:xfrm>
        <a:custGeom>
          <a:avLst/>
          <a:gdLst/>
          <a:ahLst/>
          <a:cxnLst/>
          <a:rect l="0" t="0" r="0" b="0"/>
          <a:pathLst>
            <a:path>
              <a:moveTo>
                <a:pt x="2920290" y="4645969"/>
              </a:moveTo>
              <a:arcTo wR="2357118" hR="2357118" stAng="4570617" swAng="281937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846B4-9E22-4371-A9B7-31A175AB644D}">
      <dsp:nvSpPr>
        <dsp:cNvPr id="0" name=""/>
        <dsp:cNvSpPr/>
      </dsp:nvSpPr>
      <dsp:spPr>
        <a:xfrm>
          <a:off x="246852" y="3868345"/>
          <a:ext cx="1814460" cy="1179399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>
              <a:solidFill>
                <a:schemeClr val="tx1"/>
              </a:solidFill>
            </a:rPr>
            <a:t>tamaño</a:t>
          </a:r>
          <a:endParaRPr lang="es-ES" sz="2700" kern="1200" dirty="0">
            <a:solidFill>
              <a:schemeClr val="tx1"/>
            </a:solidFill>
          </a:endParaRPr>
        </a:p>
      </dsp:txBody>
      <dsp:txXfrm>
        <a:off x="304426" y="3925919"/>
        <a:ext cx="1699312" cy="1064251"/>
      </dsp:txXfrm>
    </dsp:sp>
    <dsp:sp modelId="{5C54D192-DE14-489B-A03D-E3DB66545C36}">
      <dsp:nvSpPr>
        <dsp:cNvPr id="0" name=""/>
        <dsp:cNvSpPr/>
      </dsp:nvSpPr>
      <dsp:spPr>
        <a:xfrm>
          <a:off x="665637" y="594158"/>
          <a:ext cx="4714236" cy="4714236"/>
        </a:xfrm>
        <a:custGeom>
          <a:avLst/>
          <a:gdLst/>
          <a:ahLst/>
          <a:cxnLst/>
          <a:rect l="0" t="0" r="0" b="0"/>
          <a:pathLst>
            <a:path>
              <a:moveTo>
                <a:pt x="180013" y="3260566"/>
              </a:moveTo>
              <a:arcTo wR="2357118" hR="2357118" stAng="9447760" swAng="2147363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30AA68-57D2-4EFD-8CF2-73BB88EF26DB}">
      <dsp:nvSpPr>
        <dsp:cNvPr id="0" name=""/>
        <dsp:cNvSpPr/>
      </dsp:nvSpPr>
      <dsp:spPr>
        <a:xfrm>
          <a:off x="71271" y="1217180"/>
          <a:ext cx="1814460" cy="1179399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>
              <a:solidFill>
                <a:schemeClr val="tx1"/>
              </a:solidFill>
            </a:rPr>
            <a:t>tecnología</a:t>
          </a:r>
          <a:endParaRPr lang="es-ES" sz="2700" kern="1200" dirty="0">
            <a:solidFill>
              <a:schemeClr val="tx1"/>
            </a:solidFill>
          </a:endParaRPr>
        </a:p>
      </dsp:txBody>
      <dsp:txXfrm>
        <a:off x="128845" y="1274754"/>
        <a:ext cx="1699312" cy="1064251"/>
      </dsp:txXfrm>
    </dsp:sp>
    <dsp:sp modelId="{8782F2EE-9AC4-45B9-9BAE-A4BA3632DC14}">
      <dsp:nvSpPr>
        <dsp:cNvPr id="0" name=""/>
        <dsp:cNvSpPr/>
      </dsp:nvSpPr>
      <dsp:spPr>
        <a:xfrm>
          <a:off x="-13141" y="1041385"/>
          <a:ext cx="4714236" cy="4714236"/>
        </a:xfrm>
        <a:custGeom>
          <a:avLst/>
          <a:gdLst/>
          <a:ahLst/>
          <a:cxnLst/>
          <a:rect l="0" t="0" r="0" b="0"/>
          <a:pathLst>
            <a:path>
              <a:moveTo>
                <a:pt x="1471447" y="172720"/>
              </a:moveTo>
              <a:arcTo wR="2357118" hR="2357118" stAng="14875785" swAng="117089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1927C-2A7C-4F39-B378-17CEC7534DB8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rgbClr val="CCECFF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2200" b="0" i="0" u="none" strike="noStrike" kern="1200" cap="none" normalizeH="0" baseline="0" dirty="0" err="1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Work</a:t>
          </a:r>
          <a:r>
            <a:rPr kumimoji="0" lang="es-MX" sz="2200" b="0" i="0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 </a:t>
          </a:r>
          <a:r>
            <a:rPr kumimoji="0" lang="es-MX" sz="2200" b="0" i="0" u="none" strike="noStrike" kern="1200" cap="none" normalizeH="0" baseline="0" dirty="0" err="1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specialization</a:t>
          </a:r>
          <a:endParaRPr lang="es-MX" sz="2200" kern="1200" dirty="0"/>
        </a:p>
      </dsp:txBody>
      <dsp:txXfrm>
        <a:off x="744" y="145603"/>
        <a:ext cx="2902148" cy="1741289"/>
      </dsp:txXfrm>
    </dsp:sp>
    <dsp:sp modelId="{267BD523-E44A-487E-A7E8-09DF851A5936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rgbClr val="FF66FF"/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2200" b="0" i="0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Departamentalización</a:t>
          </a:r>
          <a:endParaRPr lang="es-MX" sz="2200" kern="1200" dirty="0"/>
        </a:p>
      </dsp:txBody>
      <dsp:txXfrm>
        <a:off x="3193107" y="145603"/>
        <a:ext cx="2902148" cy="1741289"/>
      </dsp:txXfrm>
    </dsp:sp>
    <dsp:sp modelId="{3B239207-2ECA-4605-8306-134642AE8CD6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2200" b="0" i="0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Spam of </a:t>
          </a:r>
          <a:r>
            <a:rPr kumimoji="0" lang="es-MX" sz="2200" b="0" i="0" u="none" strike="noStrike" kern="1200" cap="none" normalizeH="0" baseline="0" dirty="0" err="1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management</a:t>
          </a:r>
          <a:endParaRPr lang="es-MX" sz="2200" kern="1200" dirty="0"/>
        </a:p>
      </dsp:txBody>
      <dsp:txXfrm>
        <a:off x="744" y="2177107"/>
        <a:ext cx="2902148" cy="1741289"/>
      </dsp:txXfrm>
    </dsp:sp>
    <dsp:sp modelId="{BF6437AB-0BED-4421-A7CA-F3C63AD8C231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2200" b="0" i="0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Line and staff </a:t>
          </a:r>
          <a:r>
            <a:rPr kumimoji="0" lang="es-MX" sz="2200" b="0" i="0" u="none" strike="noStrike" kern="1200" cap="none" normalizeH="0" baseline="0" dirty="0" err="1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rPr>
            <a:t>Authority</a:t>
          </a:r>
          <a:endParaRPr kumimoji="0" lang="es-ES" sz="2200" b="0" i="0" u="none" strike="noStrike" kern="1200" cap="none" normalizeH="0" baseline="0" dirty="0" smtClean="0">
            <a:ln>
              <a:noFill/>
            </a:ln>
            <a:solidFill>
              <a:schemeClr val="tx2"/>
            </a:solidFill>
            <a:effectLst/>
            <a:latin typeface="Arial" charset="0"/>
          </a:endParaRPr>
        </a:p>
      </dsp:txBody>
      <dsp:txXfrm>
        <a:off x="3193107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1026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038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90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58935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49347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8275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49378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6860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8138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76506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40721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92836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45243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92177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99782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47693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78994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12506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7411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5113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59889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94029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88987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903405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64909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186318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493315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953180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36386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CONTRAPORTADA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4659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4556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473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0330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9214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991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10/10/2017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71619" y="1681945"/>
            <a:ext cx="5105400" cy="2186654"/>
          </a:xfrm>
        </p:spPr>
        <p:txBody>
          <a:bodyPr>
            <a:normAutofit fontScale="90000"/>
          </a:bodyPr>
          <a:lstStyle/>
          <a:p>
            <a:r>
              <a:rPr lang="es-ES" sz="3500" dirty="0" smtClean="0">
                <a:latin typeface="Avenir Black"/>
                <a:cs typeface="Avenir Black"/>
              </a:rPr>
              <a:t>UNIDAD DE APRENDIZAJE: </a:t>
            </a:r>
            <a:r>
              <a:rPr lang="es-ES" sz="3500" b="1" dirty="0" smtClean="0">
                <a:latin typeface="Avenir Black"/>
                <a:cs typeface="Avenir Black"/>
              </a:rPr>
              <a:t>ADMINISTRACIÓN</a:t>
            </a:r>
            <a:r>
              <a:rPr lang="es-ES" sz="3500" dirty="0" smtClean="0">
                <a:latin typeface="Avenir Black"/>
                <a:cs typeface="Avenir Black"/>
              </a:rPr>
              <a:t> </a:t>
            </a:r>
            <a: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  <a:t/>
            </a:r>
            <a:b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</a:br>
            <a:r>
              <a:rPr lang="es-ES" sz="2000" dirty="0" smtClean="0">
                <a:latin typeface="Avenir Roman"/>
                <a:cs typeface="Avenir Black"/>
              </a:rPr>
              <a:t>Material Didáctico </a:t>
            </a:r>
            <a:r>
              <a:rPr lang="es-MX" sz="1800" b="1" dirty="0">
                <a:latin typeface="Helvetica Neue" pitchFamily="2"/>
              </a:rPr>
              <a:t>(Sólo visión </a:t>
            </a:r>
            <a:r>
              <a:rPr lang="es-MX" sz="1800" b="1" dirty="0" err="1">
                <a:latin typeface="Helvetica Neue" pitchFamily="2"/>
              </a:rPr>
              <a:t>proyectable</a:t>
            </a:r>
            <a:r>
              <a:rPr lang="es-MX" sz="1800" b="1" dirty="0">
                <a:latin typeface="Helvetica Neue" pitchFamily="2"/>
              </a:rPr>
              <a:t>)</a:t>
            </a:r>
            <a:r>
              <a:rPr lang="es-ES" sz="1800" b="1" dirty="0">
                <a:latin typeface="Helvetica Neue" pitchFamily="2"/>
              </a:rPr>
              <a:t/>
            </a:r>
            <a:br>
              <a:rPr lang="es-ES" sz="1800" b="1" dirty="0">
                <a:latin typeface="Helvetica Neue" pitchFamily="2"/>
              </a:rPr>
            </a:br>
            <a:r>
              <a:rPr lang="es-ES" sz="1700" dirty="0" smtClean="0">
                <a:latin typeface="Avenir Book"/>
                <a:cs typeface="Avenir Book"/>
              </a:rPr>
              <a:t>septiembre 2017</a:t>
            </a:r>
            <a:endParaRPr lang="es-ES" sz="1700" dirty="0">
              <a:latin typeface="Avenir Book"/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699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Avenir Book"/>
                <a:cs typeface="Avenir Book"/>
              </a:rPr>
              <a:t>FACULTAD DE ARQUITECTURA Y DISEÑO</a:t>
            </a:r>
          </a:p>
          <a:p>
            <a:r>
              <a:rPr lang="es-ES" sz="1400" dirty="0" smtClean="0">
                <a:latin typeface="Avenir Book"/>
                <a:cs typeface="Avenir Book"/>
              </a:rPr>
              <a:t>Licenciatura en Administración y Promoción de la Obra Urbana </a:t>
            </a:r>
            <a:endParaRPr lang="es-ES" sz="1400" dirty="0">
              <a:latin typeface="Avenir Book"/>
              <a:cs typeface="Avenir Book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3809878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83996" y="3962916"/>
            <a:ext cx="8712968" cy="2862322"/>
          </a:xfrm>
          <a:prstGeom prst="rect">
            <a:avLst/>
          </a:prstGeom>
          <a:noFill/>
          <a:ln w="76200">
            <a:solidFill>
              <a:srgbClr val="33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ES" sz="3600" dirty="0" smtClean="0">
                <a:latin typeface="Helvetica Neue" pitchFamily="2"/>
              </a:rPr>
              <a:t>Unidad 3. Organización </a:t>
            </a:r>
            <a:r>
              <a:rPr lang="es-ES" sz="3600" dirty="0" smtClean="0">
                <a:solidFill>
                  <a:schemeClr val="bg1"/>
                </a:solidFill>
                <a:latin typeface="Helvetica Neue" pitchFamily="2"/>
              </a:rPr>
              <a:t>e</a:t>
            </a:r>
            <a:r>
              <a:rPr lang="es-ES" sz="3600" dirty="0" smtClean="0">
                <a:latin typeface="Helvetica Neue" pitchFamily="2"/>
              </a:rPr>
              <a:t> Integración de Recursos:           								        </a:t>
            </a:r>
            <a:r>
              <a:rPr lang="es-ES" sz="3600" b="1" dirty="0" smtClean="0">
                <a:latin typeface="Helvetica Neue" pitchFamily="2"/>
              </a:rPr>
              <a:t>ORGANIZACIÓN</a:t>
            </a:r>
            <a:r>
              <a:rPr lang="es-ES" sz="3600" dirty="0" smtClean="0">
                <a:latin typeface="Helvetica Neue" pitchFamily="2"/>
              </a:rPr>
              <a:t>                     </a:t>
            </a:r>
          </a:p>
          <a:p>
            <a:pPr marL="0" indent="0" algn="r">
              <a:buNone/>
            </a:pPr>
            <a:r>
              <a:rPr lang="es-ES" sz="3600" dirty="0">
                <a:solidFill>
                  <a:srgbClr val="4F6151"/>
                </a:solidFill>
                <a:latin typeface="Helvetica Neue" pitchFamily="2"/>
              </a:rPr>
              <a:t>	</a:t>
            </a:r>
            <a:r>
              <a:rPr lang="es-MX" sz="3600" dirty="0" smtClean="0">
                <a:solidFill>
                  <a:srgbClr val="4F6151"/>
                </a:solidFill>
                <a:latin typeface="Helvetica Neue" pitchFamily="2"/>
              </a:rPr>
              <a:t>Docente: </a:t>
            </a:r>
          </a:p>
          <a:p>
            <a:pPr algn="r"/>
            <a:r>
              <a:rPr lang="es-ES" sz="3200" dirty="0" smtClean="0">
                <a:solidFill>
                  <a:srgbClr val="4F6151"/>
                </a:solidFill>
                <a:latin typeface="Helvetica Neue" pitchFamily="2"/>
              </a:rPr>
              <a:t>Dra</a:t>
            </a:r>
            <a:r>
              <a:rPr lang="es-ES" sz="3200" dirty="0">
                <a:solidFill>
                  <a:srgbClr val="4F6151"/>
                </a:solidFill>
                <a:latin typeface="Helvetica Neue" pitchFamily="2"/>
              </a:rPr>
              <a:t>. en A. Guadalupe González García</a:t>
            </a:r>
            <a:r>
              <a:rPr lang="es-ES" sz="3600" dirty="0">
                <a:solidFill>
                  <a:srgbClr val="4F6151"/>
                </a:solidFill>
                <a:latin typeface="Helvetica Neue" pitchFamily="2"/>
              </a:rPr>
              <a:t>          </a:t>
            </a:r>
          </a:p>
          <a:p>
            <a:pPr algn="r"/>
            <a:r>
              <a:rPr lang="es-ES" sz="3600" dirty="0">
                <a:solidFill>
                  <a:srgbClr val="4F6151"/>
                </a:solidFill>
                <a:latin typeface="Helvetica Neue" pitchFamily="2"/>
              </a:rPr>
              <a:t> ggonzalezga@uaemex.mx</a:t>
            </a:r>
            <a:endParaRPr lang="es-MX" sz="3600" b="1" dirty="0">
              <a:latin typeface="Helvetica Neu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5575" y="2728065"/>
            <a:ext cx="860184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venir Book"/>
                <a:cs typeface="Avenir Book"/>
              </a:rPr>
              <a:t>Administración </a:t>
            </a:r>
            <a:r>
              <a:rPr lang="es-MX" sz="2800" dirty="0">
                <a:latin typeface="Avenir Book"/>
                <a:cs typeface="Avenir Book"/>
              </a:rPr>
              <a:t>es </a:t>
            </a:r>
            <a:r>
              <a:rPr lang="es-MX" sz="2800" dirty="0" smtClean="0">
                <a:latin typeface="Avenir Book"/>
                <a:cs typeface="Avenir Book"/>
              </a:rPr>
              <a:t>“el </a:t>
            </a:r>
            <a:r>
              <a:rPr lang="es-MX" sz="2800" dirty="0">
                <a:latin typeface="Avenir Book"/>
                <a:cs typeface="Avenir Book"/>
              </a:rPr>
              <a:t>p</a:t>
            </a:r>
            <a:r>
              <a:rPr lang="es-ES_tradnl" sz="2800" dirty="0" err="1">
                <a:latin typeface="Avenir Book"/>
                <a:cs typeface="Avenir Book"/>
              </a:rPr>
              <a:t>roceso</a:t>
            </a:r>
            <a:r>
              <a:rPr lang="es-ES_tradnl" sz="2800" dirty="0">
                <a:latin typeface="Avenir Book"/>
                <a:cs typeface="Avenir Book"/>
              </a:rPr>
              <a:t> mediante el cual se diseña y mantiene un ambiente en el que individuos, que trabajan   en grupos, cumplen metas específicas de manera eficaz” (</a:t>
            </a:r>
            <a:r>
              <a:rPr lang="es-ES_tradnl" sz="2800" dirty="0" err="1">
                <a:latin typeface="Avenir Book"/>
                <a:cs typeface="Avenir Book"/>
              </a:rPr>
              <a:t>Koontz</a:t>
            </a:r>
            <a:r>
              <a:rPr lang="es-ES_tradnl" sz="2800" dirty="0">
                <a:latin typeface="Avenir Book"/>
                <a:cs typeface="Avenir Book"/>
              </a:rPr>
              <a:t>, 2012).</a:t>
            </a:r>
          </a:p>
          <a:p>
            <a:pPr algn="just"/>
            <a:r>
              <a:rPr lang="es-ES_tradnl" sz="2800" dirty="0">
                <a:latin typeface="Avenir Book"/>
                <a:cs typeface="Avenir Book"/>
              </a:rPr>
              <a:t>C</a:t>
            </a:r>
            <a:r>
              <a:rPr lang="es-MX" sz="2800" dirty="0" err="1">
                <a:latin typeface="Avenir Book"/>
                <a:cs typeface="Avenir Book"/>
              </a:rPr>
              <a:t>umple</a:t>
            </a:r>
            <a:r>
              <a:rPr lang="es-MX" sz="2800" dirty="0">
                <a:latin typeface="Avenir Book"/>
                <a:cs typeface="Avenir Book"/>
              </a:rPr>
              <a:t> con ciertos principios, tales como la universalidad y </a:t>
            </a:r>
            <a:r>
              <a:rPr lang="es-MX" sz="2800" dirty="0" err="1">
                <a:latin typeface="Avenir Book"/>
                <a:cs typeface="Avenir Book"/>
              </a:rPr>
              <a:t>multidisciplinariedad</a:t>
            </a:r>
            <a:r>
              <a:rPr lang="es-MX" sz="2800" dirty="0">
                <a:latin typeface="Avenir Book"/>
                <a:cs typeface="Avenir Book"/>
              </a:rPr>
              <a:t>, también es claro que de una u otra manera se ejerce en las organizaciones y empresas.</a:t>
            </a:r>
          </a:p>
          <a:p>
            <a:pPr algn="just"/>
            <a:endParaRPr lang="es-MX" sz="2600" dirty="0">
              <a:latin typeface="Avenir Book"/>
              <a:cs typeface="Avenir Book"/>
            </a:endParaRPr>
          </a:p>
          <a:p>
            <a:pPr algn="just"/>
            <a:endParaRPr lang="es-MX" sz="26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04451" y="-579724"/>
            <a:ext cx="7921949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>
                <a:solidFill>
                  <a:schemeClr val="bg1"/>
                </a:solidFill>
                <a:latin typeface="Avenir Black"/>
                <a:cs typeface="Avenir Black"/>
              </a:rPr>
              <a:t>* </a:t>
            </a:r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INTRODUCCIÓN A LA UNIDAD 3</a:t>
            </a:r>
            <a:endParaRPr lang="es-MX" sz="3200" dirty="0">
              <a:solidFill>
                <a:schemeClr val="bg1"/>
              </a:solidFill>
              <a:latin typeface="Avenir Black"/>
              <a:cs typeface="Avenir Black"/>
            </a:endParaRPr>
          </a:p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512743" y="641904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8 </a:t>
            </a:r>
            <a:endParaRPr lang="es-ES" sz="900" dirty="0"/>
          </a:p>
        </p:txBody>
      </p:sp>
      <p:sp>
        <p:nvSpPr>
          <p:cNvPr id="2" name="Rectángulo 1"/>
          <p:cNvSpPr/>
          <p:nvPr/>
        </p:nvSpPr>
        <p:spPr>
          <a:xfrm>
            <a:off x="0" y="1104208"/>
            <a:ext cx="86018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ADMINISTRACIÓN </a:t>
            </a:r>
            <a:endParaRPr lang="es-ES" sz="3600" i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AutoShape 2" descr="Resultado de imagen para imagenes de administr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203" y="100155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6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85118" y="1499959"/>
            <a:ext cx="860184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lack"/>
              </a:rPr>
              <a:t>L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venir Black"/>
              </a:rPr>
              <a:t>as </a:t>
            </a: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lack"/>
              </a:rPr>
              <a:t>organizaciones necesitan del poder que las empresas tienen pero las empresas necesitan del poder de regulación que a la organización la 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venir Black"/>
              </a:rPr>
              <a:t>caracteriza. Un </a:t>
            </a: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lack"/>
              </a:rPr>
              <a:t>ejemplo claro de esto es lo que sucede en la actualidad, las empresas trasnacionales tienen el poder económico suficiente, para darle poder de regulación y decisión a las organizaciones (Ballina, 2001). </a:t>
            </a:r>
            <a:endParaRPr lang="es-E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Avenir Black"/>
            </a:endParaRPr>
          </a:p>
          <a:p>
            <a:endParaRPr lang="es-ES" sz="2800" b="1" i="1" dirty="0" smtClean="0">
              <a:solidFill>
                <a:srgbClr val="FF0000"/>
              </a:solidFill>
            </a:endParaRPr>
          </a:p>
          <a:p>
            <a:r>
              <a:rPr lang="es-ES" sz="2000" b="1" i="1" dirty="0" smtClean="0">
                <a:solidFill>
                  <a:srgbClr val="FF0000"/>
                </a:solidFill>
              </a:rPr>
              <a:t>Atención</a:t>
            </a:r>
            <a:r>
              <a:rPr lang="es-ES" sz="2000" b="1" dirty="0">
                <a:solidFill>
                  <a:srgbClr val="FF0000"/>
                </a:solidFill>
              </a:rPr>
              <a:t>!</a:t>
            </a:r>
            <a:r>
              <a:rPr lang="es-ES" sz="2000" dirty="0">
                <a:solidFill>
                  <a:srgbClr val="FF0000"/>
                </a:solidFill>
              </a:rPr>
              <a:t> </a:t>
            </a:r>
            <a:r>
              <a:rPr lang="es-ES" sz="2000" dirty="0" smtClean="0">
                <a:solidFill>
                  <a:srgbClr val="FF0000"/>
                </a:solidFill>
              </a:rPr>
              <a:t>Por </a:t>
            </a:r>
            <a:r>
              <a:rPr lang="es-ES" sz="2000" dirty="0">
                <a:solidFill>
                  <a:srgbClr val="FF0000"/>
                </a:solidFill>
              </a:rPr>
              <a:t>la naturaleza del presente material se utiliza indistintamente la palabra </a:t>
            </a:r>
            <a:r>
              <a:rPr lang="es-ES" sz="2000" dirty="0" smtClean="0">
                <a:solidFill>
                  <a:srgbClr val="FF0000"/>
                </a:solidFill>
              </a:rPr>
              <a:t>organización ya sea para empresa privada o entidad pública.  Asimismo es el nombre de la Función </a:t>
            </a:r>
            <a:r>
              <a:rPr lang="es-ES" sz="2000" dirty="0" smtClean="0">
                <a:solidFill>
                  <a:srgbClr val="FF0000"/>
                </a:solidFill>
              </a:rPr>
              <a:t>Administrativa en cuestión. </a:t>
            </a:r>
            <a:endParaRPr lang="es-MX" sz="2000" dirty="0">
              <a:solidFill>
                <a:srgbClr val="FF0000"/>
              </a:solidFill>
            </a:endParaRPr>
          </a:p>
          <a:p>
            <a:pPr algn="just"/>
            <a:endParaRPr lang="es-MX" sz="2800" dirty="0">
              <a:latin typeface="Avenir Book"/>
              <a:cs typeface="Avenir Book"/>
            </a:endParaRPr>
          </a:p>
          <a:p>
            <a:pPr algn="just"/>
            <a:endParaRPr lang="es-MX" sz="2600" dirty="0">
              <a:latin typeface="Avenir Book"/>
              <a:cs typeface="Avenir Book"/>
            </a:endParaRPr>
          </a:p>
          <a:p>
            <a:pPr algn="just"/>
            <a:endParaRPr lang="es-MX" sz="26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04451" y="-579724"/>
            <a:ext cx="7921949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>
                <a:solidFill>
                  <a:schemeClr val="bg1"/>
                </a:solidFill>
                <a:latin typeface="Avenir Black"/>
                <a:cs typeface="Avenir Black"/>
              </a:rPr>
              <a:t>* </a:t>
            </a:r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INTRODUCCIÓN A LA UNIDAD 3</a:t>
            </a:r>
            <a:endParaRPr lang="es-MX" sz="3200" dirty="0">
              <a:solidFill>
                <a:schemeClr val="bg1"/>
              </a:solidFill>
              <a:latin typeface="Avenir Black"/>
              <a:cs typeface="Avenir Black"/>
            </a:endParaRPr>
          </a:p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512743" y="641904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9</a:t>
            </a:r>
            <a:r>
              <a:rPr lang="es-MX" sz="900" dirty="0" smtClean="0"/>
              <a:t> </a:t>
            </a:r>
            <a:endParaRPr lang="es-ES" sz="900" dirty="0"/>
          </a:p>
        </p:txBody>
      </p:sp>
      <p:sp>
        <p:nvSpPr>
          <p:cNvPr id="2" name="Rectángulo 1"/>
          <p:cNvSpPr/>
          <p:nvPr/>
        </p:nvSpPr>
        <p:spPr>
          <a:xfrm>
            <a:off x="104451" y="1001558"/>
            <a:ext cx="86018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ORGANIZACIÓN  </a:t>
            </a:r>
            <a:endParaRPr lang="es-ES" sz="3600" i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AutoShape 2" descr="Resultado de imagen para imagenes de administr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177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85118" y="1925505"/>
            <a:ext cx="86018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>
                <a:latin typeface="Avenir Book"/>
                <a:cs typeface="Avenir Book"/>
              </a:rPr>
              <a:t> </a:t>
            </a:r>
            <a:endParaRPr lang="es-MX" sz="26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04451" y="-579724"/>
            <a:ext cx="7921949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>
                <a:solidFill>
                  <a:schemeClr val="bg1"/>
                </a:solidFill>
                <a:latin typeface="Avenir Black"/>
                <a:cs typeface="Avenir Black"/>
              </a:rPr>
              <a:t>* </a:t>
            </a:r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PROCESO ADMINISTRATIVO</a:t>
            </a:r>
            <a:endParaRPr lang="es-MX" sz="3200" dirty="0">
              <a:solidFill>
                <a:schemeClr val="bg1"/>
              </a:solidFill>
              <a:latin typeface="Avenir Black"/>
              <a:cs typeface="Avenir Black"/>
            </a:endParaRPr>
          </a:p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512743" y="641904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10 </a:t>
            </a:r>
            <a:endParaRPr lang="es-ES" sz="900" dirty="0"/>
          </a:p>
        </p:txBody>
      </p:sp>
      <p:sp>
        <p:nvSpPr>
          <p:cNvPr id="11" name="9 CuadroTexto"/>
          <p:cNvSpPr txBox="1"/>
          <p:nvPr/>
        </p:nvSpPr>
        <p:spPr>
          <a:xfrm>
            <a:off x="271067" y="1067150"/>
            <a:ext cx="8784976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i="1" dirty="0" smtClean="0">
                <a:solidFill>
                  <a:srgbClr val="7030A0"/>
                </a:solidFill>
              </a:rPr>
              <a:t>Instrumento teórico básico que le permite al administrador profesional comprender la dinámica de una empresa u organización.  No es una corriente administrativa. La palabra proceso evoca idea de secuencia, así es continuo y de aplicación permanente y simultánea (Hernández, 2012:161-165).</a:t>
            </a:r>
          </a:p>
          <a:p>
            <a:endParaRPr lang="es-MX" sz="2000" i="1" dirty="0" smtClean="0">
              <a:solidFill>
                <a:srgbClr val="7030A0"/>
              </a:solidFill>
            </a:endParaRPr>
          </a:p>
          <a:p>
            <a:r>
              <a:rPr lang="es-MX" sz="2000" i="1" dirty="0" smtClean="0"/>
              <a:t>Las funciones del Proceso Administrativo son:</a:t>
            </a:r>
            <a:endParaRPr lang="es-MX" sz="2000" i="1" dirty="0"/>
          </a:p>
        </p:txBody>
      </p:sp>
      <p:graphicFrame>
        <p:nvGraphicFramePr>
          <p:cNvPr id="12" name="15 Diagrama"/>
          <p:cNvGraphicFramePr/>
          <p:nvPr>
            <p:extLst>
              <p:ext uri="{D42A27DB-BD31-4B8C-83A1-F6EECF244321}">
                <p14:modId xmlns:p14="http://schemas.microsoft.com/office/powerpoint/2010/main" val="2955557561"/>
              </p:ext>
            </p:extLst>
          </p:nvPr>
        </p:nvGraphicFramePr>
        <p:xfrm>
          <a:off x="1484670" y="3306706"/>
          <a:ext cx="612068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" name="Conector recto de flecha 2"/>
          <p:cNvCxnSpPr/>
          <p:nvPr/>
        </p:nvCxnSpPr>
        <p:spPr>
          <a:xfrm flipH="1">
            <a:off x="6794339" y="3669175"/>
            <a:ext cx="1232061" cy="428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29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04451" y="1386322"/>
            <a:ext cx="860184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>
                <a:solidFill>
                  <a:srgbClr val="0070C0"/>
                </a:solidFill>
                <a:latin typeface="Avenir Book"/>
                <a:cs typeface="Avenir Book"/>
              </a:rPr>
              <a:t>Las </a:t>
            </a:r>
            <a:r>
              <a:rPr lang="es-MX" sz="2600" dirty="0">
                <a:solidFill>
                  <a:srgbClr val="0070C0"/>
                </a:solidFill>
                <a:latin typeface="Avenir Book"/>
                <a:cs typeface="Avenir Book"/>
              </a:rPr>
              <a:t>funciones clásicas o áreas funcionales se refieren a la forma en que se segmenta el trabajo en tareas distintas, ya sea en la organización o en la empresa.  Algunos estudiosos de la ciencia de la Administración como Fayol (operaciones de la empresa); Taylor (sistema científico del trabajo) o Weber (modelo burocrático) enfatizan que las tareas deben estar altamente diferenciadas  y coordinadas </a:t>
            </a:r>
            <a:r>
              <a:rPr lang="es-MX" sz="2600" dirty="0" smtClean="0">
                <a:solidFill>
                  <a:srgbClr val="0070C0"/>
                </a:solidFill>
                <a:latin typeface="Avenir Book"/>
                <a:cs typeface="Avenir Book"/>
              </a:rPr>
              <a:t>(Reyes, 2010).</a:t>
            </a:r>
            <a:endParaRPr lang="es-MX" sz="2600" dirty="0">
              <a:solidFill>
                <a:srgbClr val="0070C0"/>
              </a:solidFill>
              <a:latin typeface="Avenir Book"/>
              <a:cs typeface="Avenir Book"/>
            </a:endParaRPr>
          </a:p>
          <a:p>
            <a:pPr algn="just"/>
            <a:r>
              <a:rPr lang="es-MX" sz="2600" dirty="0">
                <a:solidFill>
                  <a:srgbClr val="0070C0"/>
                </a:solidFill>
                <a:latin typeface="Avenir Book"/>
                <a:cs typeface="Avenir Book"/>
              </a:rPr>
              <a:t>Para estudiarlas se generan divisiones específicas, sin embargo no siempre es posible marcar claramente la frontera entre una función y otra. </a:t>
            </a:r>
          </a:p>
          <a:p>
            <a:pPr algn="just"/>
            <a:endParaRPr lang="es-MX" sz="2600" dirty="0">
              <a:solidFill>
                <a:srgbClr val="0070C0"/>
              </a:solidFill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0" y="-310416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04451" y="-579724"/>
            <a:ext cx="7921949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512743" y="641904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11 </a:t>
            </a:r>
            <a:endParaRPr lang="es-ES" sz="900" dirty="0"/>
          </a:p>
        </p:txBody>
      </p:sp>
      <p:sp>
        <p:nvSpPr>
          <p:cNvPr id="2" name="CuadroTexto 1"/>
          <p:cNvSpPr txBox="1"/>
          <p:nvPr/>
        </p:nvSpPr>
        <p:spPr>
          <a:xfrm>
            <a:off x="873457" y="327546"/>
            <a:ext cx="5008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lack"/>
              </a:rPr>
              <a:t>Áreas funcionales </a:t>
            </a:r>
            <a:endParaRPr lang="es-MX" sz="3200" dirty="0">
              <a:solidFill>
                <a:schemeClr val="bg1"/>
              </a:solidFill>
              <a:latin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41536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826252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CONCEPTO DE LA FUNCIÓN ORGANIZACIÓN  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5512743" y="641904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12 </a:t>
            </a:r>
            <a:endParaRPr lang="es-ES" sz="900" dirty="0"/>
          </a:p>
        </p:txBody>
      </p:sp>
      <p:pic>
        <p:nvPicPr>
          <p:cNvPr id="10" name="Picture 6" descr="j00787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1101"/>
            <a:ext cx="1819275" cy="1543050"/>
          </a:xfrm>
          <a:prstGeom prst="rect">
            <a:avLst/>
          </a:prstGeom>
          <a:noFill/>
        </p:spPr>
      </p:pic>
      <p:sp>
        <p:nvSpPr>
          <p:cNvPr id="12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357783" y="1417701"/>
            <a:ext cx="8337747" cy="52085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1800" cap="none" dirty="0" smtClean="0">
                <a:latin typeface="Avenir Black"/>
              </a:rPr>
              <a:t>La función organización es el proceso de coordina personar y recursos para trabajar juntos a fin de lograr un objetivo (</a:t>
            </a:r>
            <a:r>
              <a:rPr lang="es-ES" sz="1800" cap="none" dirty="0" err="1" smtClean="0">
                <a:latin typeface="Avenir Black"/>
              </a:rPr>
              <a:t>Schermerhorn</a:t>
            </a:r>
            <a:r>
              <a:rPr lang="es-ES" sz="1800" cap="none" dirty="0" smtClean="0">
                <a:latin typeface="Avenir Black"/>
              </a:rPr>
              <a:t>, </a:t>
            </a:r>
            <a:r>
              <a:rPr lang="es-ES" sz="1800" cap="none" dirty="0" smtClean="0">
                <a:latin typeface="Avenir Black"/>
              </a:rPr>
              <a:t>2010)</a:t>
            </a:r>
            <a:endParaRPr lang="es-ES" sz="1800" cap="none" dirty="0" smtClean="0">
              <a:latin typeface="Avenir Black"/>
            </a:endParaRPr>
          </a:p>
          <a:p>
            <a:pPr marL="0" indent="0" algn="just">
              <a:buNone/>
            </a:pPr>
            <a:endParaRPr lang="es-ES" sz="1800" cap="none" dirty="0" smtClean="0">
              <a:latin typeface="Avenir Black"/>
            </a:endParaRPr>
          </a:p>
          <a:p>
            <a:pPr marL="0" indent="0" algn="just">
              <a:buNone/>
            </a:pPr>
            <a:r>
              <a:rPr lang="es-ES" sz="1800" cap="none" dirty="0" smtClean="0">
                <a:latin typeface="Avenir Black"/>
              </a:rPr>
              <a:t>Consiste en decidir que recursos y actividades son necesarias para alcanzar los objetivos de la organización, distribuir recursos, definir funciones y tareas, así como clarificar autoridad y responsabilidad (Garza, 2000) </a:t>
            </a:r>
          </a:p>
          <a:p>
            <a:pPr marL="0" indent="0" algn="just">
              <a:buNone/>
            </a:pPr>
            <a:endParaRPr lang="es-ES" sz="1800" cap="none" dirty="0" smtClean="0">
              <a:latin typeface="Avenir Black"/>
            </a:endParaRPr>
          </a:p>
          <a:p>
            <a:pPr marL="0" indent="0" algn="just">
              <a:buNone/>
            </a:pPr>
            <a:r>
              <a:rPr lang="es-ES" sz="1800" cap="none" dirty="0" smtClean="0">
                <a:latin typeface="Avenir Black"/>
              </a:rPr>
              <a:t>Consiste en el diseño y determinación de las estructuras, procesos, sistemas, métodos y procedimientos tendientes a la simplificación y optimización del trabajo </a:t>
            </a:r>
            <a:r>
              <a:rPr lang="es-ES" sz="1800" dirty="0">
                <a:latin typeface="Avenir Black"/>
              </a:rPr>
              <a:t>(</a:t>
            </a:r>
            <a:r>
              <a:rPr lang="es-ES" sz="1800" dirty="0" err="1">
                <a:latin typeface="Avenir Black"/>
              </a:rPr>
              <a:t>Munch</a:t>
            </a:r>
            <a:r>
              <a:rPr lang="es-ES" sz="1800" dirty="0">
                <a:latin typeface="Avenir Black"/>
              </a:rPr>
              <a:t>, </a:t>
            </a:r>
            <a:r>
              <a:rPr lang="es-ES" sz="1800" dirty="0" smtClean="0">
                <a:latin typeface="Avenir Black"/>
              </a:rPr>
              <a:t>2011:61).</a:t>
            </a:r>
            <a:endParaRPr lang="es-ES" sz="1800" dirty="0">
              <a:latin typeface="Avenir Black"/>
            </a:endParaRPr>
          </a:p>
          <a:p>
            <a:pPr marL="0" indent="0">
              <a:buNone/>
            </a:pPr>
            <a:r>
              <a:rPr lang="es-ES" sz="1800" cap="none" dirty="0" smtClean="0">
                <a:latin typeface="Avenir Black"/>
              </a:rPr>
              <a:t> </a:t>
            </a:r>
            <a:endParaRPr lang="es-MX" sz="1800" cap="none" dirty="0" smtClean="0">
              <a:latin typeface="Avenir Black"/>
            </a:endParaRPr>
          </a:p>
          <a:p>
            <a:pPr marL="0" indent="0">
              <a:buNone/>
            </a:pPr>
            <a:r>
              <a:rPr lang="es-MX" sz="1800" cap="none" dirty="0" smtClean="0">
                <a:latin typeface="Avenir Black"/>
                <a:cs typeface="Arial" panose="020B0604020202020204" pitchFamily="34" charset="0"/>
              </a:rPr>
              <a:t>Requiere la creación de una división del trabajo para realizar tareas que deberán ejecutarse como la coordinación de resultados para lograr un propósito común.</a:t>
            </a:r>
            <a:r>
              <a:rPr lang="es-ES" sz="1800" dirty="0">
                <a:latin typeface="Avenir Black"/>
              </a:rPr>
              <a:t> </a:t>
            </a:r>
            <a:endParaRPr lang="es-ES" sz="1800" dirty="0" smtClean="0">
              <a:latin typeface="Avenir Black"/>
            </a:endParaRPr>
          </a:p>
          <a:p>
            <a:pPr marL="0" indent="0">
              <a:buNone/>
            </a:pPr>
            <a:endParaRPr lang="es-ES" sz="1800" dirty="0">
              <a:latin typeface="Avenir Black"/>
            </a:endParaRPr>
          </a:p>
          <a:p>
            <a:pPr marL="0" indent="0">
              <a:buNone/>
            </a:pPr>
            <a:r>
              <a:rPr lang="es-ES" sz="1800" dirty="0" smtClean="0">
                <a:latin typeface="Avenir Black"/>
              </a:rPr>
              <a:t>Proceso </a:t>
            </a:r>
            <a:r>
              <a:rPr lang="es-ES" sz="1800" dirty="0">
                <a:latin typeface="Avenir Black"/>
              </a:rPr>
              <a:t>de coordinar personas y recursos para trabajar y alcanzar un propósito común </a:t>
            </a:r>
            <a:r>
              <a:rPr lang="es-ES" sz="1800" dirty="0" smtClean="0">
                <a:latin typeface="Avenir Black"/>
              </a:rPr>
              <a:t>(</a:t>
            </a:r>
            <a:r>
              <a:rPr lang="es-ES" sz="1800" dirty="0" err="1" smtClean="0">
                <a:latin typeface="Avenir Black"/>
              </a:rPr>
              <a:t>Koontz</a:t>
            </a:r>
            <a:r>
              <a:rPr lang="es-ES" sz="1800" dirty="0" smtClean="0">
                <a:latin typeface="Avenir Black"/>
              </a:rPr>
              <a:t>, 2015)</a:t>
            </a:r>
            <a:endParaRPr lang="es-ES" sz="1800" dirty="0">
              <a:latin typeface="Avenir Black"/>
            </a:endParaRPr>
          </a:p>
          <a:p>
            <a:pPr marL="0" indent="0">
              <a:buNone/>
            </a:pPr>
            <a:endParaRPr lang="es-MX" sz="1800" cap="none" dirty="0">
              <a:latin typeface="Avenir Black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8615307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Proceso fundamental de ORGANIZACIÓN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DIAPOSITIVA    13 </a:t>
            </a:r>
            <a:endParaRPr lang="es-ES" sz="900" dirty="0"/>
          </a:p>
        </p:txBody>
      </p:sp>
      <p:sp>
        <p:nvSpPr>
          <p:cNvPr id="11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85331" y="5883276"/>
            <a:ext cx="5004665" cy="365125"/>
          </a:xfrm>
        </p:spPr>
        <p:txBody>
          <a:bodyPr/>
          <a:lstStyle/>
          <a:p>
            <a:r>
              <a:rPr lang="es-ES"/>
              <a:t>M. en A. Guadalupe González G.  </a:t>
            </a:r>
          </a:p>
        </p:txBody>
      </p:sp>
      <p:sp>
        <p:nvSpPr>
          <p:cNvPr id="12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5509" y="5883276"/>
            <a:ext cx="573161" cy="365125"/>
          </a:xfrm>
        </p:spPr>
        <p:txBody>
          <a:bodyPr/>
          <a:lstStyle/>
          <a:p>
            <a:pPr lvl="1"/>
            <a:fld id="{227EA827-BA02-4A8E-BB26-490E0DA46BAF}" type="slidenum">
              <a:rPr lang="es-ES"/>
              <a:pPr lvl="1"/>
              <a:t>15</a:t>
            </a:fld>
            <a:endParaRPr lang="es-ES">
              <a:latin typeface="Times New Roman" pitchFamily="18" charset="0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304800" y="2590800"/>
            <a:ext cx="3962400" cy="19050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s-ES"/>
              <a:t>3 Identificación, análisis, </a:t>
            </a:r>
          </a:p>
          <a:p>
            <a:pPr algn="ctr"/>
            <a:r>
              <a:rPr lang="es-ES"/>
              <a:t>y clasificación de actividades </a:t>
            </a:r>
          </a:p>
          <a:p>
            <a:pPr algn="ctr"/>
            <a:r>
              <a:rPr lang="es-ES"/>
              <a:t>necesarias para el </a:t>
            </a:r>
          </a:p>
          <a:p>
            <a:pPr algn="ctr"/>
            <a:r>
              <a:rPr lang="es-ES"/>
              <a:t>cumplimiento de los objetivos.</a:t>
            </a: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4724400" y="2667000"/>
            <a:ext cx="4038600" cy="18288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s-ES"/>
              <a:t>4 Agrupación de las actividades</a:t>
            </a:r>
          </a:p>
          <a:p>
            <a:pPr algn="ctr"/>
            <a:r>
              <a:rPr lang="es-ES"/>
              <a:t> de acuerdo con los recursos </a:t>
            </a:r>
          </a:p>
          <a:p>
            <a:pPr algn="ctr"/>
            <a:r>
              <a:rPr lang="es-ES"/>
              <a:t>humanos, materiales </a:t>
            </a:r>
          </a:p>
          <a:p>
            <a:pPr algn="ctr"/>
            <a:r>
              <a:rPr lang="es-ES"/>
              <a:t>y financieros, disponibles</a:t>
            </a: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304800" y="4648200"/>
            <a:ext cx="4191000" cy="18288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s-ES" dirty="0"/>
              <a:t>5 Delegación </a:t>
            </a:r>
            <a:r>
              <a:rPr lang="es-ES" dirty="0" smtClean="0"/>
              <a:t>de la </a:t>
            </a:r>
            <a:r>
              <a:rPr lang="es-ES" dirty="0"/>
              <a:t>autoridad </a:t>
            </a:r>
          </a:p>
          <a:p>
            <a:pPr algn="ctr"/>
            <a:r>
              <a:rPr lang="es-ES" dirty="0"/>
              <a:t>necesaria al </a:t>
            </a:r>
            <a:r>
              <a:rPr lang="es-ES" dirty="0" smtClean="0"/>
              <a:t>responsable </a:t>
            </a:r>
          </a:p>
          <a:p>
            <a:pPr algn="ctr"/>
            <a:r>
              <a:rPr lang="es-ES" dirty="0" smtClean="0"/>
              <a:t>de cada grupo, para el desempeño </a:t>
            </a:r>
          </a:p>
          <a:p>
            <a:pPr algn="ctr"/>
            <a:r>
              <a:rPr lang="es-ES" dirty="0" smtClean="0"/>
              <a:t>de </a:t>
            </a:r>
            <a:r>
              <a:rPr lang="es-ES" dirty="0"/>
              <a:t>sus actividades.</a:t>
            </a:r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571472" y="1357298"/>
            <a:ext cx="3124192" cy="1171564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s-ES" dirty="0">
                <a:solidFill>
                  <a:srgbClr val="C00000"/>
                </a:solidFill>
              </a:rPr>
              <a:t>1 Establecimiento de los </a:t>
            </a:r>
          </a:p>
          <a:p>
            <a:pPr algn="ctr"/>
            <a:r>
              <a:rPr lang="es-ES" dirty="0">
                <a:solidFill>
                  <a:srgbClr val="C00000"/>
                </a:solidFill>
              </a:rPr>
              <a:t>objetivos de  la empresa</a:t>
            </a:r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>
            <a:off x="5429256" y="1285860"/>
            <a:ext cx="3081334" cy="1314440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s-ES" dirty="0">
                <a:solidFill>
                  <a:srgbClr val="C00000"/>
                </a:solidFill>
              </a:rPr>
              <a:t>2 Formulación de </a:t>
            </a:r>
            <a:r>
              <a:rPr lang="es-ES_tradnl" dirty="0">
                <a:solidFill>
                  <a:srgbClr val="C00000"/>
                </a:solidFill>
              </a:rPr>
              <a:t>metas</a:t>
            </a:r>
            <a:r>
              <a:rPr lang="es-ES" dirty="0">
                <a:solidFill>
                  <a:srgbClr val="C00000"/>
                </a:solidFill>
              </a:rPr>
              <a:t>, </a:t>
            </a:r>
          </a:p>
          <a:p>
            <a:pPr algn="ctr"/>
            <a:r>
              <a:rPr lang="es-ES" dirty="0">
                <a:solidFill>
                  <a:srgbClr val="C00000"/>
                </a:solidFill>
              </a:rPr>
              <a:t>políticas, procedimientos </a:t>
            </a:r>
          </a:p>
          <a:p>
            <a:pPr algn="ctr"/>
            <a:r>
              <a:rPr lang="es-ES" dirty="0">
                <a:solidFill>
                  <a:srgbClr val="C00000"/>
                </a:solidFill>
              </a:rPr>
              <a:t>programas, planes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838722" y="1618457"/>
            <a:ext cx="140425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PLANEACIÓN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4876331" y="4623121"/>
            <a:ext cx="4191000" cy="17526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s-ES" dirty="0"/>
              <a:t>6 Enlace horizontal y vertical</a:t>
            </a:r>
          </a:p>
          <a:p>
            <a:pPr algn="ctr"/>
            <a:r>
              <a:rPr lang="es-ES" dirty="0"/>
              <a:t>de los grupos entre sí, por</a:t>
            </a:r>
          </a:p>
          <a:p>
            <a:pPr algn="ctr"/>
            <a:r>
              <a:rPr lang="es-ES" dirty="0"/>
              <a:t>medio de relaciones de </a:t>
            </a:r>
          </a:p>
          <a:p>
            <a:pPr algn="ctr"/>
            <a:r>
              <a:rPr lang="es-ES" dirty="0"/>
              <a:t>autoridad y flujos de información.</a:t>
            </a:r>
          </a:p>
        </p:txBody>
      </p:sp>
    </p:spTree>
    <p:extLst>
      <p:ext uri="{BB962C8B-B14F-4D97-AF65-F5344CB8AC3E}">
        <p14:creationId xmlns:p14="http://schemas.microsoft.com/office/powerpoint/2010/main" val="146927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012513" y="1793442"/>
            <a:ext cx="5949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8615307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0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16 </a:t>
            </a:r>
            <a:endParaRPr lang="es-ES" sz="900" dirty="0"/>
          </a:p>
        </p:txBody>
      </p:sp>
      <p:sp>
        <p:nvSpPr>
          <p:cNvPr id="3" name="Rectángulo 2"/>
          <p:cNvSpPr/>
          <p:nvPr/>
        </p:nvSpPr>
        <p:spPr>
          <a:xfrm>
            <a:off x="440737" y="969846"/>
            <a:ext cx="813976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s-ES" sz="2400" i="1" dirty="0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		         Para </a:t>
            </a:r>
            <a:r>
              <a:rPr lang="es-ES" sz="2400" i="1" dirty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concebir la función de Organización </a:t>
            </a:r>
            <a:r>
              <a:rPr lang="es-ES" sz="2400" i="1" dirty="0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			    como </a:t>
            </a:r>
            <a:r>
              <a:rPr lang="es-ES" sz="2400" b="1" i="1" dirty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proceso</a:t>
            </a:r>
            <a:r>
              <a:rPr lang="es-ES" sz="2400" i="1" dirty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 se deben considerar los  </a:t>
            </a:r>
            <a:r>
              <a:rPr lang="es-ES" sz="2400" i="1" dirty="0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			         siguientes elementos:</a:t>
            </a:r>
          </a:p>
          <a:p>
            <a:pPr>
              <a:buFont typeface="Wingdings" pitchFamily="2" charset="2"/>
              <a:buNone/>
            </a:pPr>
            <a:endParaRPr lang="es-ES" sz="2400" i="1" dirty="0">
              <a:solidFill>
                <a:srgbClr val="00B050"/>
              </a:solidFill>
              <a:latin typeface="Bookman Old Style" pitchFamily="18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s-ES" sz="2400" i="1" dirty="0">
              <a:solidFill>
                <a:srgbClr val="00B050"/>
              </a:solidFill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sz="2400" dirty="0">
                <a:latin typeface="Bookman Old Style" pitchFamily="18" charset="0"/>
                <a:cs typeface="Arial" pitchFamily="34" charset="0"/>
              </a:rPr>
              <a:t> </a:t>
            </a:r>
            <a:r>
              <a:rPr lang="es-ES" sz="2400" dirty="0">
                <a:latin typeface="Avenir Black"/>
                <a:cs typeface="Arial" pitchFamily="34" charset="0"/>
              </a:rPr>
              <a:t>La estructura organizacional debe ser reflejo de los objetivos y planes.</a:t>
            </a:r>
            <a:endParaRPr lang="es-ES" sz="2400" dirty="0">
              <a:latin typeface="Avenir Black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sz="2400" dirty="0">
                <a:latin typeface="Avenir Black"/>
                <a:cs typeface="Arial" pitchFamily="34" charset="0"/>
              </a:rPr>
              <a:t>La estructura debe ser reflejo de la autoridad con que cuenta la dirección.</a:t>
            </a:r>
            <a:endParaRPr lang="es-ES" sz="2400" dirty="0">
              <a:latin typeface="Avenir Black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sz="2400" dirty="0">
                <a:latin typeface="Avenir Black"/>
                <a:cs typeface="Arial" pitchFamily="34" charset="0"/>
              </a:rPr>
              <a:t>La estructura debe responder a las condiciones en que se encuentra.</a:t>
            </a:r>
            <a:endParaRPr lang="es-ES" sz="2400" dirty="0">
              <a:latin typeface="Avenir Black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sz="2400" dirty="0">
                <a:latin typeface="Avenir Black"/>
                <a:cs typeface="Arial" pitchFamily="34" charset="0"/>
              </a:rPr>
              <a:t>La estructura debe tomar en cuenta las limitaciones y costumbres de los individuos.</a:t>
            </a:r>
            <a:endParaRPr lang="es-ES" sz="2400" dirty="0">
              <a:latin typeface="Avenir Black"/>
              <a:cs typeface="Times New Roman" pitchFamily="18" charset="0"/>
            </a:endParaRPr>
          </a:p>
          <a:p>
            <a:endParaRPr lang="es-MX" altLang="es-MX" sz="2200" dirty="0">
              <a:latin typeface="Avenir Book"/>
              <a:cs typeface="Avenir Book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060" y="1241850"/>
            <a:ext cx="122396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0747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012513" y="1793442"/>
            <a:ext cx="5949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8615307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ESTRUCTURA ORGANIZACIONAL </a:t>
            </a:r>
            <a:endParaRPr lang="es-ES" sz="20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445701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48190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</a:t>
            </a:r>
            <a:r>
              <a:rPr lang="es-MX" sz="900" dirty="0" smtClean="0"/>
              <a:t>17</a:t>
            </a:r>
            <a:endParaRPr lang="es-ES" sz="900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7328" y="1042665"/>
            <a:ext cx="9005949" cy="4166741"/>
          </a:xfrm>
          <a:prstGeom prst="rect">
            <a:avLst/>
          </a:prstGeom>
        </p:spPr>
        <p:txBody>
          <a:bodyPr rtlCol="0">
            <a:normAutofit fontScale="925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3" panose="05040102010807070707" pitchFamily="18" charset="2"/>
              <a:buNone/>
              <a:defRPr/>
            </a:pPr>
            <a:r>
              <a:rPr lang="es-MX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L</a:t>
            </a:r>
            <a:r>
              <a:rPr lang="es-ES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a estructura organizacional puede definirse como “el conjunto de medios que maneja la organización con el objeto de </a:t>
            </a:r>
            <a:r>
              <a:rPr lang="es-ES" altLang="es-MX" sz="2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dividir el trabajo</a:t>
            </a:r>
            <a:r>
              <a:rPr lang="es-ES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 en diferentes tareas y lograr la </a:t>
            </a:r>
            <a:r>
              <a:rPr lang="es-ES" altLang="es-MX" sz="2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coordinación efectiva</a:t>
            </a:r>
            <a:r>
              <a:rPr lang="es-ES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 de las mismas” </a:t>
            </a:r>
            <a:r>
              <a:rPr lang="es-MX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(</a:t>
            </a:r>
            <a:r>
              <a:rPr lang="es-ES" altLang="es-MX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Mintzberg</a:t>
            </a:r>
            <a:r>
              <a:rPr lang="es-MX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,</a:t>
            </a:r>
            <a:r>
              <a:rPr lang="es-ES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1998; citado por Chiavenato, 2004).</a:t>
            </a:r>
            <a:endParaRPr lang="es-MX" altLang="es-MX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Black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Wingdings 3" panose="05040102010807070707" pitchFamily="18" charset="2"/>
              <a:buNone/>
              <a:defRPr/>
            </a:pPr>
            <a:endParaRPr lang="es-MX" altLang="es-MX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Black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Wingdings 3" panose="05040102010807070707" pitchFamily="18" charset="2"/>
              <a:buNone/>
              <a:defRPr/>
            </a:pPr>
            <a:r>
              <a:rPr lang="es-MX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La estructura organizacional es el patrón de puestos y grupo de puestos en una organización. Lo vemos como una evidencia de la estructura y es una causa importante del comportamiento individual y grupal</a:t>
            </a:r>
            <a:r>
              <a:rPr lang="es-ES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 </a:t>
            </a:r>
            <a:r>
              <a:rPr lang="es-MX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(Gibson, </a:t>
            </a:r>
            <a:r>
              <a:rPr lang="es-MX" alt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2013).</a:t>
            </a:r>
            <a:endParaRPr lang="es-MX" altLang="es-MX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Black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Wingdings 3" panose="05040102010807070707" pitchFamily="18" charset="2"/>
              <a:buNone/>
              <a:defRPr/>
            </a:pPr>
            <a:endParaRPr lang="es-MX" altLang="es-MX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Black"/>
            </a:endParaRPr>
          </a:p>
          <a:p>
            <a:pPr marL="0" indent="0" algn="just">
              <a:buNone/>
              <a:defRPr/>
            </a:pPr>
            <a:r>
              <a:rPr lang="es-ES" sz="2400" dirty="0">
                <a:latin typeface="Avenir Black"/>
                <a:cs typeface="Times New Roman" pitchFamily="18" charset="0"/>
              </a:rPr>
              <a:t>Sistema de tareas, relaciones jerárquicas y canales de comunicación que vinculan el trabajo de todos los individuos y grupos en las organizaciones</a:t>
            </a:r>
            <a:r>
              <a:rPr lang="es-ES" sz="2400" dirty="0" smtClean="0">
                <a:latin typeface="Avenir Black"/>
                <a:cs typeface="Times New Roman" pitchFamily="18" charset="0"/>
              </a:rPr>
              <a:t>. </a:t>
            </a:r>
            <a:endParaRPr lang="es-ES" altLang="es-MX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Black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Wingdings 3" panose="05040102010807070707" pitchFamily="18" charset="2"/>
              <a:buNone/>
              <a:defRPr/>
            </a:pPr>
            <a:endParaRPr lang="es-ES" altLang="es-MX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839586"/>
            <a:ext cx="301942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3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64924" y="-649057"/>
            <a:ext cx="8615307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alt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Tipos de estructuras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18 </a:t>
            </a:r>
            <a:endParaRPr lang="es-ES" sz="900" dirty="0"/>
          </a:p>
        </p:txBody>
      </p:sp>
      <p:sp>
        <p:nvSpPr>
          <p:cNvPr id="13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64924" y="1289834"/>
            <a:ext cx="8822039" cy="4267200"/>
          </a:xfrm>
          <a:prstGeom prst="rect">
            <a:avLst/>
          </a:prstGeom>
        </p:spPr>
        <p:txBody>
          <a:bodyPr/>
          <a:lstStyle/>
          <a:p>
            <a:pPr marL="471487" lvl="1" indent="0" eaLnBrk="1" hangingPunct="1">
              <a:buNone/>
            </a:pPr>
            <a:endParaRPr lang="es-MX" altLang="es-MX" dirty="0" smtClean="0"/>
          </a:p>
          <a:p>
            <a:pPr marL="471487" lvl="1" indent="0" eaLnBrk="1" hangingPunct="1">
              <a:buNone/>
            </a:pPr>
            <a:endParaRPr lang="es-MX" altLang="es-MX" dirty="0"/>
          </a:p>
          <a:p>
            <a:pPr marL="471487" lvl="1" indent="0" eaLnBrk="1" hangingPunct="1">
              <a:buNone/>
            </a:pPr>
            <a:r>
              <a:rPr lang="es-MX" altLang="es-MX" dirty="0" smtClean="0"/>
              <a:t>			</a:t>
            </a:r>
          </a:p>
          <a:p>
            <a:pPr marL="471487" lvl="1" indent="0" eaLnBrk="1" hangingPunct="1">
              <a:buNone/>
            </a:pPr>
            <a:r>
              <a:rPr lang="es-MX" altLang="es-MX" sz="2400" dirty="0" smtClean="0"/>
              <a:t>    </a:t>
            </a:r>
          </a:p>
          <a:p>
            <a:pPr marL="471487" lvl="1" indent="0" eaLnBrk="1" hangingPunct="1">
              <a:buNone/>
            </a:pPr>
            <a:r>
              <a:rPr lang="es-MX" altLang="es-MX" sz="2400" dirty="0"/>
              <a:t> </a:t>
            </a:r>
            <a:r>
              <a:rPr lang="es-MX" altLang="es-MX" sz="2400" dirty="0" smtClean="0"/>
              <a:t>    </a:t>
            </a:r>
            <a:endParaRPr lang="es-MX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329173" y="1307981"/>
            <a:ext cx="4143404" cy="48022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s-ES_tradnl" sz="3100" dirty="0">
                <a:cs typeface="Times New Roman" pitchFamily="18" charset="0"/>
              </a:rPr>
              <a:t>   </a:t>
            </a:r>
            <a:r>
              <a:rPr lang="es-ES" sz="3100" dirty="0">
                <a:cs typeface="Times New Roman" pitchFamily="18" charset="0"/>
              </a:rPr>
              <a:t>“</a:t>
            </a:r>
            <a:r>
              <a:rPr lang="es-ES" sz="3100" b="1" dirty="0">
                <a:cs typeface="Times New Roman" pitchFamily="18" charset="0"/>
              </a:rPr>
              <a:t>ESTRUCTURA ORGANIZACIONAL </a:t>
            </a:r>
            <a:r>
              <a:rPr lang="es-ES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INFORMAL</a:t>
            </a:r>
            <a:r>
              <a:rPr lang="es-ES" sz="3100" dirty="0" smtClean="0">
                <a:cs typeface="Times New Roman" pitchFamily="18" charset="0"/>
              </a:rPr>
              <a:t>”</a:t>
            </a:r>
            <a:endParaRPr lang="es-ES_tradnl" sz="3100" dirty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cap="none" dirty="0" smtClean="0">
                <a:cs typeface="Times New Roman" pitchFamily="18" charset="0"/>
              </a:rPr>
              <a:t>    </a:t>
            </a:r>
            <a:r>
              <a:rPr lang="es-ES" sz="3200" cap="none" dirty="0" smtClean="0">
                <a:cs typeface="Times New Roman" pitchFamily="18" charset="0"/>
              </a:rPr>
              <a:t>Es el conjunto de relaciones no oficiales que existen entre los miembros de las organizaciones.</a:t>
            </a:r>
            <a:r>
              <a:rPr lang="es-ES" sz="2400" cap="none" dirty="0" smtClean="0">
                <a:cs typeface="Times New Roman" pitchFamily="18" charset="0"/>
              </a:rPr>
              <a:t> </a:t>
            </a:r>
            <a:endParaRPr lang="es-ES" cap="none" dirty="0" smtClean="0">
              <a:cs typeface="Times New Roman" pitchFamily="18" charset="0"/>
            </a:endParaRPr>
          </a:p>
          <a:p>
            <a:endParaRPr lang="es-ES" dirty="0"/>
          </a:p>
        </p:txBody>
      </p:sp>
      <p:sp>
        <p:nvSpPr>
          <p:cNvPr id="21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969856" y="1285127"/>
            <a:ext cx="3857652" cy="48022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es-ES" sz="3300" b="1" dirty="0">
                <a:cs typeface="Times New Roman" pitchFamily="18" charset="0"/>
              </a:rPr>
              <a:t>“ ESTRUCTURA ORGANIZACIONAL </a:t>
            </a:r>
            <a:r>
              <a:rPr lang="es-E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FORMAL</a:t>
            </a:r>
            <a:r>
              <a:rPr lang="es-ES" sz="3300" b="1" dirty="0" smtClean="0">
                <a:cs typeface="Times New Roman" pitchFamily="18" charset="0"/>
              </a:rPr>
              <a:t>” </a:t>
            </a:r>
            <a:endParaRPr lang="es-ES_tradnl" sz="3300" b="1" dirty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dirty="0" smtClean="0">
                <a:latin typeface="Comic Sans MS" pitchFamily="66" charset="0"/>
                <a:cs typeface="Times New Roman" pitchFamily="18" charset="0"/>
              </a:rPr>
              <a:t>  </a:t>
            </a:r>
            <a:r>
              <a:rPr lang="es-ES" sz="3800" cap="none" dirty="0" smtClean="0">
                <a:cs typeface="Times New Roman" pitchFamily="18" charset="0"/>
              </a:rPr>
              <a:t>Es la estructura formal de las organizaciones</a:t>
            </a:r>
            <a:r>
              <a:rPr lang="es-ES_tradnl" sz="3800" cap="none" dirty="0" smtClean="0">
                <a:cs typeface="Times New Roman" pitchFamily="18" charset="0"/>
              </a:rPr>
              <a:t>.  </a:t>
            </a:r>
            <a:endParaRPr lang="es-ES_tradnl" sz="3800" cap="none" dirty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3800" dirty="0" smtClean="0"/>
              <a:t>	</a:t>
            </a:r>
            <a:r>
              <a:rPr lang="es-ES_tradnl" sz="3800" cap="none" dirty="0">
                <a:cs typeface="Times New Roman" pitchFamily="18" charset="0"/>
              </a:rPr>
              <a:t>Se representa gráficamente en el </a:t>
            </a:r>
            <a:r>
              <a:rPr lang="es-ES_tradnl" sz="3800" u="sng" cap="none" dirty="0" smtClean="0">
                <a:cs typeface="Times New Roman" pitchFamily="18" charset="0"/>
              </a:rPr>
              <a:t>organigrama</a:t>
            </a:r>
            <a:r>
              <a:rPr lang="es-ES_tradnl" sz="3800" cap="none" dirty="0" smtClean="0">
                <a:cs typeface="Times New Roman" pitchFamily="18" charset="0"/>
              </a:rPr>
              <a:t>.</a:t>
            </a:r>
            <a:endParaRPr lang="es-ES" i="1" dirty="0"/>
          </a:p>
        </p:txBody>
      </p:sp>
    </p:spTree>
    <p:extLst>
      <p:ext uri="{BB962C8B-B14F-4D97-AF65-F5344CB8AC3E}">
        <p14:creationId xmlns:p14="http://schemas.microsoft.com/office/powerpoint/2010/main" val="296024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MX" altLang="es-MX" sz="3200" b="1" dirty="0">
                <a:solidFill>
                  <a:schemeClr val="bg1"/>
                </a:solidFill>
                <a:latin typeface="Avenir Black"/>
              </a:rPr>
              <a:t>Clasificación de Estructuras </a:t>
            </a:r>
          </a:p>
          <a:p>
            <a:pPr lvl="0"/>
            <a:r>
              <a:rPr lang="es-MX" altLang="es-MX" sz="3200" b="1" dirty="0">
                <a:solidFill>
                  <a:schemeClr val="bg1"/>
                </a:solidFill>
                <a:latin typeface="Avenir Black"/>
              </a:rPr>
              <a:t>Organizacionales Formales </a:t>
            </a:r>
            <a:endParaRPr lang="es-MX" sz="3200" b="1" dirty="0">
              <a:solidFill>
                <a:schemeClr val="bg1"/>
              </a:solidFill>
              <a:latin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19 </a:t>
            </a:r>
            <a:endParaRPr lang="es-ES" sz="900" dirty="0"/>
          </a:p>
        </p:txBody>
      </p:sp>
      <p:graphicFrame>
        <p:nvGraphicFramePr>
          <p:cNvPr id="11" name="2 Diagrama"/>
          <p:cNvGraphicFramePr/>
          <p:nvPr>
            <p:extLst>
              <p:ext uri="{D42A27DB-BD31-4B8C-83A1-F6EECF244321}">
                <p14:modId xmlns:p14="http://schemas.microsoft.com/office/powerpoint/2010/main" val="909450791"/>
              </p:ext>
            </p:extLst>
          </p:nvPr>
        </p:nvGraphicFramePr>
        <p:xfrm>
          <a:off x="107504" y="116632"/>
          <a:ext cx="8856984" cy="6098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337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1857443" y="-1891729"/>
            <a:ext cx="1012190" cy="4727068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6431345" y="-1738567"/>
            <a:ext cx="1012192" cy="442074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857752" y="-712432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Avenir Black"/>
                <a:cs typeface="Avenir Black"/>
              </a:rPr>
              <a:t>Índice</a:t>
            </a:r>
            <a:endParaRPr lang="es-E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5830" y="1422747"/>
            <a:ext cx="8881133" cy="49726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3 Marcador de texto"/>
          <p:cNvSpPr>
            <a:spLocks noGrp="1"/>
          </p:cNvSpPr>
          <p:nvPr>
            <p:ph sz="quarter" idx="4294967295"/>
          </p:nvPr>
        </p:nvSpPr>
        <p:spPr>
          <a:xfrm>
            <a:off x="553262" y="1617767"/>
            <a:ext cx="7358840" cy="48930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Mapa curricular												1</a:t>
            </a: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Programa de estudios por competencias                                          2</a:t>
            </a: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Estructura capitular                 	                                                          3</a:t>
            </a: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Propósito general                                                                              4</a:t>
            </a: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Objetivo de la Unidad de Aprendizaje                                               5  </a:t>
            </a: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Guión explicativo                                                                               6</a:t>
            </a: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Sugerencias y momento de uso                                                        7</a:t>
            </a: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Introducción al tema: </a:t>
            </a:r>
            <a:r>
              <a:rPr lang="es-MX" sz="1800" dirty="0" smtClean="0">
                <a:latin typeface="Avenir Black"/>
                <a:cs typeface="Arial" pitchFamily="34" charset="0"/>
              </a:rPr>
              <a:t>Organización                                                   8</a:t>
            </a: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Conceptos                                                                                       12</a:t>
            </a: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Estructura organizacional                                                                17</a:t>
            </a: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Desempeño organizacional 		                                                23</a:t>
            </a:r>
          </a:p>
          <a:p>
            <a:pPr marL="114300" indent="0">
              <a:buNone/>
            </a:pPr>
            <a:r>
              <a:rPr lang="es-MX" sz="1800" dirty="0" err="1" smtClean="0">
                <a:latin typeface="Avenir Black"/>
                <a:cs typeface="Arial" pitchFamily="34" charset="0"/>
              </a:rPr>
              <a:t>Organizing</a:t>
            </a:r>
            <a:r>
              <a:rPr lang="es-MX" sz="1800" dirty="0" smtClean="0">
                <a:latin typeface="Avenir Black"/>
                <a:cs typeface="Arial" pitchFamily="34" charset="0"/>
              </a:rPr>
              <a:t>                  </a:t>
            </a:r>
            <a:r>
              <a:rPr lang="es-MX" sz="1800" dirty="0" smtClean="0">
                <a:solidFill>
                  <a:srgbClr val="FF0000"/>
                </a:solidFill>
                <a:latin typeface="Avenir Black"/>
                <a:cs typeface="Arial" pitchFamily="34" charset="0"/>
              </a:rPr>
              <a:t>*inserción </a:t>
            </a:r>
            <a:r>
              <a:rPr lang="es-MX" sz="1800" dirty="0">
                <a:solidFill>
                  <a:srgbClr val="FF0000"/>
                </a:solidFill>
                <a:latin typeface="Avenir Black"/>
                <a:cs typeface="Arial" pitchFamily="34" charset="0"/>
              </a:rPr>
              <a:t>en inglés             </a:t>
            </a:r>
            <a:r>
              <a:rPr lang="es-MX" sz="1800" dirty="0" smtClean="0">
                <a:solidFill>
                  <a:srgbClr val="FF0000"/>
                </a:solidFill>
                <a:latin typeface="Avenir Black"/>
                <a:cs typeface="Arial" pitchFamily="34" charset="0"/>
              </a:rPr>
              <a:t>               </a:t>
            </a:r>
            <a:r>
              <a:rPr lang="es-MX" sz="1800" dirty="0" smtClean="0">
                <a:solidFill>
                  <a:srgbClr val="FF0000"/>
                </a:solidFill>
                <a:latin typeface="Avenir Black"/>
                <a:cs typeface="Arial" pitchFamily="34" charset="0"/>
              </a:rPr>
              <a:t>         </a:t>
            </a:r>
            <a:r>
              <a:rPr lang="es-MX" sz="1800" dirty="0" smtClean="0">
                <a:latin typeface="Avenir Black"/>
                <a:cs typeface="Arial" pitchFamily="34" charset="0"/>
              </a:rPr>
              <a:t>25</a:t>
            </a:r>
            <a:r>
              <a:rPr lang="es-MX" sz="1800" dirty="0" smtClean="0">
                <a:solidFill>
                  <a:srgbClr val="FF0000"/>
                </a:solidFill>
                <a:latin typeface="Avenir Black"/>
                <a:cs typeface="Arial" pitchFamily="34" charset="0"/>
              </a:rPr>
              <a:t>                               </a:t>
            </a:r>
            <a:endParaRPr lang="es-MX" sz="1800" dirty="0">
              <a:solidFill>
                <a:srgbClr val="FF0000"/>
              </a:solidFill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Recomendaciones finales                                                               </a:t>
            </a:r>
            <a:r>
              <a:rPr lang="es-MX" sz="1800" dirty="0" smtClean="0">
                <a:latin typeface="Avenir Black"/>
                <a:cs typeface="Arial" pitchFamily="34" charset="0"/>
              </a:rPr>
              <a:t>30</a:t>
            </a: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venir Black"/>
                <a:cs typeface="Arial" pitchFamily="34" charset="0"/>
              </a:rPr>
              <a:t>Fuentes de Consulta                                                                       </a:t>
            </a:r>
            <a:r>
              <a:rPr lang="es-MX" sz="1800" dirty="0" smtClean="0">
                <a:latin typeface="Avenir Black"/>
                <a:cs typeface="Arial" pitchFamily="34" charset="0"/>
              </a:rPr>
              <a:t>31</a:t>
            </a: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>
              <a:latin typeface="Avenir Black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>
              <a:latin typeface="Avenir Black"/>
              <a:cs typeface="Arial" pitchFamily="34" charset="0"/>
            </a:endParaRPr>
          </a:p>
        </p:txBody>
      </p:sp>
      <p:sp>
        <p:nvSpPr>
          <p:cNvPr id="13" name="2 CuadroTexto"/>
          <p:cNvSpPr txBox="1"/>
          <p:nvPr/>
        </p:nvSpPr>
        <p:spPr>
          <a:xfrm>
            <a:off x="4815758" y="132045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i="1" dirty="0" smtClean="0"/>
              <a:t>Número de diapositiva</a:t>
            </a:r>
            <a:endParaRPr lang="es-MX" sz="1200" b="1" i="1" dirty="0"/>
          </a:p>
        </p:txBody>
      </p:sp>
    </p:spTree>
    <p:extLst>
      <p:ext uri="{BB962C8B-B14F-4D97-AF65-F5344CB8AC3E}">
        <p14:creationId xmlns:p14="http://schemas.microsoft.com/office/powerpoint/2010/main" val="273601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1857443" y="-1891729"/>
            <a:ext cx="1012190" cy="4727068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 rot="16200000">
            <a:off x="6431345" y="-1738567"/>
            <a:ext cx="1012192" cy="442074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857752" y="-712432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583165" y="6396852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DIAPOSITIVA 20 </a:t>
            </a:r>
            <a:endParaRPr lang="es-ES" sz="900" dirty="0"/>
          </a:p>
        </p:txBody>
      </p:sp>
      <p:sp>
        <p:nvSpPr>
          <p:cNvPr id="1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13792" y="1323423"/>
            <a:ext cx="7772400" cy="4899025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dirty="0">
                <a:cs typeface="Times New Roman" pitchFamily="18" charset="0"/>
              </a:rPr>
              <a:t>	</a:t>
            </a:r>
            <a:r>
              <a:rPr lang="es-ES" sz="4000" dirty="0">
                <a:cs typeface="Times New Roman" pitchFamily="18" charset="0"/>
              </a:rPr>
              <a:t>ESTA ESTRUCTURA DEBE DISEÑARSE PARA DETERMINAR </a:t>
            </a:r>
            <a:r>
              <a:rPr lang="es-ES" sz="4000" b="1" i="1" dirty="0">
                <a:solidFill>
                  <a:srgbClr val="FFC000"/>
                </a:solidFill>
                <a:cs typeface="Times New Roman" pitchFamily="18" charset="0"/>
              </a:rPr>
              <a:t>QUIÉN</a:t>
            </a:r>
            <a:r>
              <a:rPr lang="es-ES" sz="4000" dirty="0"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es-ES" sz="4000" dirty="0">
                <a:cs typeface="Times New Roman" pitchFamily="18" charset="0"/>
              </a:rPr>
              <a:t>REALIZARÁ </a:t>
            </a:r>
            <a:r>
              <a:rPr lang="es-ES" sz="4000" b="1" i="1" dirty="0">
                <a:solidFill>
                  <a:srgbClr val="00B050"/>
                </a:solidFill>
                <a:cs typeface="Times New Roman" pitchFamily="18" charset="0"/>
              </a:rPr>
              <a:t>CUÁLES</a:t>
            </a:r>
            <a:r>
              <a:rPr lang="es-ES" sz="4000" dirty="0">
                <a:cs typeface="Times New Roman" pitchFamily="18" charset="0"/>
              </a:rPr>
              <a:t> TAREAS Y </a:t>
            </a:r>
            <a:r>
              <a:rPr lang="es-ES" sz="4000" b="1" i="1" dirty="0">
                <a:solidFill>
                  <a:srgbClr val="0070C0"/>
                </a:solidFill>
                <a:cs typeface="Times New Roman" pitchFamily="18" charset="0"/>
              </a:rPr>
              <a:t>QUIÉN</a:t>
            </a:r>
            <a:r>
              <a:rPr lang="es-ES" sz="4000" dirty="0">
                <a:cs typeface="Times New Roman" pitchFamily="18" charset="0"/>
              </a:rPr>
              <a:t> SERÁ RESPONSABLE DE </a:t>
            </a:r>
            <a:r>
              <a:rPr lang="es-ES" sz="4000" b="1" i="1" dirty="0">
                <a:solidFill>
                  <a:srgbClr val="FF0000"/>
                </a:solidFill>
                <a:cs typeface="Times New Roman" pitchFamily="18" charset="0"/>
              </a:rPr>
              <a:t>QUÉ</a:t>
            </a:r>
            <a:r>
              <a:rPr lang="es-ES" sz="40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s-ES" sz="4000" dirty="0">
                <a:cs typeface="Times New Roman" pitchFamily="18" charset="0"/>
              </a:rPr>
              <a:t>RESULTADOS.</a:t>
            </a:r>
          </a:p>
          <a:p>
            <a:pPr>
              <a:buFont typeface="Wingdings" pitchFamily="2" charset="2"/>
              <a:buNone/>
            </a:pPr>
            <a:endParaRPr lang="es-ES" dirty="0"/>
          </a:p>
        </p:txBody>
      </p:sp>
      <p:pic>
        <p:nvPicPr>
          <p:cNvPr id="17" name="Picture 4" descr="J025442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1655" y="4149080"/>
            <a:ext cx="1715786" cy="17398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656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21 </a:t>
            </a:r>
            <a:endParaRPr lang="es-ES" sz="900" dirty="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819150" y="13648"/>
            <a:ext cx="7010400" cy="15271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MX" altLang="es-MX" sz="3800" b="1" dirty="0" smtClean="0">
                <a:solidFill>
                  <a:schemeClr val="bg1"/>
                </a:solidFill>
                <a:latin typeface="Avenir Black"/>
              </a:rPr>
              <a:t>Elementos para el </a:t>
            </a:r>
            <a:br>
              <a:rPr lang="es-MX" altLang="es-MX" sz="3800" b="1" dirty="0" smtClean="0">
                <a:solidFill>
                  <a:schemeClr val="bg1"/>
                </a:solidFill>
                <a:latin typeface="Avenir Black"/>
              </a:rPr>
            </a:br>
            <a:r>
              <a:rPr lang="es-MX" altLang="es-MX" sz="3800" b="1" dirty="0" smtClean="0">
                <a:solidFill>
                  <a:schemeClr val="bg1"/>
                </a:solidFill>
                <a:latin typeface="Avenir Black"/>
              </a:rPr>
              <a:t>Diseño de la estructura Organizacional</a:t>
            </a:r>
            <a:endParaRPr lang="es-ES" altLang="es-MX" sz="3800" b="1" dirty="0" smtClean="0">
              <a:solidFill>
                <a:schemeClr val="bg1"/>
              </a:solidFill>
              <a:latin typeface="Avenir Black"/>
            </a:endParaRPr>
          </a:p>
        </p:txBody>
      </p:sp>
      <p:graphicFrame>
        <p:nvGraphicFramePr>
          <p:cNvPr id="14" name="1 Diagrama"/>
          <p:cNvGraphicFramePr/>
          <p:nvPr>
            <p:extLst>
              <p:ext uri="{D42A27DB-BD31-4B8C-83A1-F6EECF244321}">
                <p14:modId xmlns:p14="http://schemas.microsoft.com/office/powerpoint/2010/main" val="2545853608"/>
              </p:ext>
            </p:extLst>
          </p:nvPr>
        </p:nvGraphicFramePr>
        <p:xfrm>
          <a:off x="1043113" y="116760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CuadroTexto 2"/>
          <p:cNvSpPr txBox="1">
            <a:spLocks noChangeArrowheads="1"/>
          </p:cNvSpPr>
          <p:nvPr/>
        </p:nvSpPr>
        <p:spPr bwMode="auto">
          <a:xfrm>
            <a:off x="1043113" y="5553353"/>
            <a:ext cx="6096000" cy="86177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600" b="1" dirty="0">
                <a:solidFill>
                  <a:srgbClr val="C00000"/>
                </a:solidFill>
                <a:latin typeface="Comic Sans MS" panose="030F0702030302020204" pitchFamily="66" charset="0"/>
              </a:rPr>
              <a:t>Dinámica</a:t>
            </a:r>
            <a:r>
              <a:rPr lang="es-MX" altLang="es-MX" sz="1600" dirty="0">
                <a:solidFill>
                  <a:srgbClr val="C00000"/>
                </a:solidFill>
                <a:latin typeface="Comic Sans MS" panose="030F0702030302020204" pitchFamily="66" charset="0"/>
              </a:rPr>
              <a:t>:  </a:t>
            </a:r>
            <a:r>
              <a:rPr lang="es-MX" altLang="es-MX" sz="1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Se sugiere realizar </a:t>
            </a:r>
            <a:r>
              <a:rPr lang="es-MX" altLang="es-MX" sz="1600" dirty="0">
                <a:solidFill>
                  <a:srgbClr val="C00000"/>
                </a:solidFill>
                <a:latin typeface="Comic Sans MS" panose="030F0702030302020204" pitchFamily="66" charset="0"/>
              </a:rPr>
              <a:t>búsquedas en Internet que orienten la definición de los elementos.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600" dirty="0">
                <a:solidFill>
                  <a:srgbClr val="C00000"/>
                </a:solidFill>
                <a:latin typeface="Comic Sans MS" panose="030F0702030302020204" pitchFamily="66" charset="0"/>
              </a:rPr>
              <a:t>Discutir y asentar un </a:t>
            </a:r>
            <a:r>
              <a:rPr lang="es-MX" altLang="es-MX" sz="1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concepto de cada elemento.</a:t>
            </a:r>
            <a:endParaRPr lang="es-MX" altLang="es-MX" sz="16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9" name="Picture 6" descr="1accountant_raising_pencil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26" y="5549643"/>
            <a:ext cx="817562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50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</a:t>
            </a:r>
            <a:r>
              <a:rPr lang="es-MX" sz="900" dirty="0" smtClean="0"/>
              <a:t>22 </a:t>
            </a:r>
            <a:endParaRPr lang="es-ES" sz="900" dirty="0"/>
          </a:p>
        </p:txBody>
      </p:sp>
      <p:sp>
        <p:nvSpPr>
          <p:cNvPr id="9" name="1 Marcador de texto"/>
          <p:cNvSpPr txBox="1">
            <a:spLocks/>
          </p:cNvSpPr>
          <p:nvPr/>
        </p:nvSpPr>
        <p:spPr>
          <a:xfrm>
            <a:off x="181594" y="1052437"/>
            <a:ext cx="4052081" cy="5762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DIVISIÓN DEL TRABAJO</a:t>
            </a:r>
            <a:endParaRPr lang="es-ES" dirty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288583" y="1553212"/>
            <a:ext cx="4079409" cy="379926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altLang="es-MX" sz="2400" dirty="0" smtClean="0">
                <a:latin typeface="Avenir Black"/>
              </a:rPr>
              <a:t>Proceso de dividir el trabajo en puestos relativamente especializados para lograr la ventaja de la especialización.</a:t>
            </a:r>
          </a:p>
          <a:p>
            <a:pPr eaLnBrk="1" hangingPunct="1">
              <a:defRPr/>
            </a:pPr>
            <a:r>
              <a:rPr lang="es-MX" altLang="es-MX" sz="2400" dirty="0" smtClean="0">
                <a:latin typeface="Avenir Black"/>
              </a:rPr>
              <a:t>Implica jerarquizar, o sea, disponer las funciones por orden de grado, rango o importancia.</a:t>
            </a:r>
            <a:r>
              <a:rPr lang="es-ES" altLang="es-MX" sz="2400" dirty="0" smtClean="0">
                <a:latin typeface="Avenir Black"/>
              </a:rPr>
              <a:t> </a:t>
            </a:r>
          </a:p>
          <a:p>
            <a:pPr lvl="1" eaLnBrk="1" hangingPunct="1">
              <a:defRPr/>
            </a:pPr>
            <a:endParaRPr lang="es-ES" altLang="es-MX" sz="2400" dirty="0" smtClean="0"/>
          </a:p>
        </p:txBody>
      </p:sp>
      <p:sp>
        <p:nvSpPr>
          <p:cNvPr id="12" name="2 Marcador de texto"/>
          <p:cNvSpPr txBox="1">
            <a:spLocks/>
          </p:cNvSpPr>
          <p:nvPr/>
        </p:nvSpPr>
        <p:spPr>
          <a:xfrm>
            <a:off x="4645161" y="1005032"/>
            <a:ext cx="4341802" cy="5762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sz="2700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DEPARTAMENTALIZACIÓN</a:t>
            </a:r>
            <a:endParaRPr lang="es-MX" sz="2700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822722" y="1581294"/>
            <a:ext cx="4170982" cy="4110751"/>
          </a:xfrm>
          <a:prstGeom prst="rect">
            <a:avLst/>
          </a:prstGeom>
          <a:ln>
            <a:solidFill>
              <a:srgbClr val="FF66FF"/>
            </a:solidFill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altLang="es-MX" sz="2400" dirty="0" smtClean="0">
                <a:latin typeface="Avenir Black"/>
              </a:rPr>
              <a:t>Proceso por el cual una organización se divide en forma estructural, combinando puestos en los departamentos de acuerdo con algunas características o bases compartidas.</a:t>
            </a:r>
          </a:p>
          <a:p>
            <a:pPr eaLnBrk="1" hangingPunct="1">
              <a:defRPr/>
            </a:pPr>
            <a:r>
              <a:rPr lang="es-MX" altLang="es-MX" sz="2400" dirty="0" smtClean="0">
                <a:latin typeface="Avenir Black"/>
              </a:rPr>
              <a:t>Agrupa funciones y actividades con base en su similitud.</a:t>
            </a:r>
            <a:endParaRPr lang="es-ES" altLang="es-MX" sz="2400" dirty="0" smtClean="0">
              <a:latin typeface="Avenir Black"/>
            </a:endParaRPr>
          </a:p>
        </p:txBody>
      </p:sp>
      <p:pic>
        <p:nvPicPr>
          <p:cNvPr id="14" name="Picture 4" descr="Resultado de imagen para diseño organizacio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507" y="5003867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95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23 </a:t>
            </a:r>
            <a:endParaRPr lang="es-ES" sz="900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93136" y="-5904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3" name="1 Marcador de texto"/>
          <p:cNvSpPr txBox="1">
            <a:spLocks/>
          </p:cNvSpPr>
          <p:nvPr/>
        </p:nvSpPr>
        <p:spPr>
          <a:xfrm>
            <a:off x="384913" y="1626672"/>
            <a:ext cx="3548457" cy="5762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TRAMO DE CONTROL</a:t>
            </a:r>
            <a:endParaRPr lang="es-ES" dirty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384914" y="2202935"/>
            <a:ext cx="3240360" cy="1871662"/>
          </a:xfrm>
          <a:prstGeom prst="rect">
            <a:avLst/>
          </a:prstGeom>
          <a:ln>
            <a:solidFill>
              <a:srgbClr val="FFC00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eaLnBrk="1" hangingPunct="1"/>
            <a:r>
              <a:rPr lang="es-MX" altLang="es-MX" sz="2400" dirty="0" smtClean="0">
                <a:latin typeface="Avenir Black"/>
              </a:rPr>
              <a:t>Número de individuos que reportan a un administrador específico.</a:t>
            </a:r>
            <a:endParaRPr lang="es-ES" altLang="es-MX" sz="2400" dirty="0" smtClean="0">
              <a:latin typeface="Avenir Black"/>
            </a:endParaRPr>
          </a:p>
        </p:txBody>
      </p:sp>
      <p:sp>
        <p:nvSpPr>
          <p:cNvPr id="15" name="2 Marcador de texto"/>
          <p:cNvSpPr txBox="1">
            <a:spLocks/>
          </p:cNvSpPr>
          <p:nvPr/>
        </p:nvSpPr>
        <p:spPr>
          <a:xfrm>
            <a:off x="5250557" y="3110006"/>
            <a:ext cx="3090862" cy="5762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sz="27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AUTORIDAD</a:t>
            </a:r>
            <a:endParaRPr lang="es-MX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3 Marcador de contenido"/>
          <p:cNvSpPr>
            <a:spLocks noGrp="1"/>
          </p:cNvSpPr>
          <p:nvPr>
            <p:ph sz="quarter" idx="4294967295"/>
          </p:nvPr>
        </p:nvSpPr>
        <p:spPr>
          <a:xfrm>
            <a:off x="5291263" y="3597509"/>
            <a:ext cx="3089275" cy="247549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es-MX" altLang="es-MX" sz="2400" dirty="0" smtClean="0">
                <a:latin typeface="Avenir Black"/>
              </a:rPr>
              <a:t>Proceso de distribución de autoridad en forma descendente en una organización.</a:t>
            </a:r>
            <a:endParaRPr lang="es-ES" altLang="es-MX" sz="2400" dirty="0" smtClean="0">
              <a:latin typeface="Avenir Black"/>
            </a:endParaRPr>
          </a:p>
          <a:p>
            <a:pPr>
              <a:defRPr/>
            </a:pPr>
            <a:endParaRPr lang="es-MX" sz="2200" dirty="0"/>
          </a:p>
        </p:txBody>
      </p:sp>
      <p:pic>
        <p:nvPicPr>
          <p:cNvPr id="20" name="Picture 5" descr="Resultado de imagen para tramo de contr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770" y="344845"/>
            <a:ext cx="2825750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629" y="4786401"/>
            <a:ext cx="26574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85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/>
          <p:cNvSpPr/>
          <p:nvPr/>
        </p:nvSpPr>
        <p:spPr>
          <a:xfrm rot="16200000">
            <a:off x="7701306" y="-468609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5040167" cy="2455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24 </a:t>
            </a:r>
            <a:endParaRPr lang="es-ES" sz="900" dirty="0"/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1696378177"/>
              </p:ext>
            </p:extLst>
          </p:nvPr>
        </p:nvGraphicFramePr>
        <p:xfrm>
          <a:off x="645533" y="759811"/>
          <a:ext cx="6298329" cy="5750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Rectángulo 14"/>
          <p:cNvSpPr/>
          <p:nvPr/>
        </p:nvSpPr>
        <p:spPr>
          <a:xfrm>
            <a:off x="0" y="-34294"/>
            <a:ext cx="8824686" cy="103346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3400" b="1" dirty="0">
                <a:solidFill>
                  <a:schemeClr val="bg1"/>
                </a:solidFill>
                <a:latin typeface="Avenir Black"/>
                <a:ea typeface="+mj-ea"/>
                <a:cs typeface="+mj-cs"/>
              </a:rPr>
              <a:t>DIMENSIONES ESTRUCTURALES Y CONTEXTUALES INTERACTUANTES </a:t>
            </a:r>
            <a:endParaRPr lang="es-ES" sz="3400" b="1" dirty="0">
              <a:solidFill>
                <a:schemeClr val="bg1"/>
              </a:solidFill>
              <a:latin typeface="Avenir Black"/>
              <a:ea typeface="+mj-ea"/>
              <a:cs typeface="+mj-c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655715" y="5217856"/>
            <a:ext cx="1639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Daft</a:t>
            </a:r>
            <a:r>
              <a:rPr lang="es-MX" dirty="0" smtClean="0"/>
              <a:t>, 2015)</a:t>
            </a:r>
            <a:endParaRPr lang="es-MX" dirty="0"/>
          </a:p>
        </p:txBody>
      </p:sp>
      <p:sp>
        <p:nvSpPr>
          <p:cNvPr id="19" name="10 CuadroTexto"/>
          <p:cNvSpPr txBox="1">
            <a:spLocks noChangeArrowheads="1"/>
          </p:cNvSpPr>
          <p:nvPr/>
        </p:nvSpPr>
        <p:spPr bwMode="auto">
          <a:xfrm>
            <a:off x="2590257" y="3168903"/>
            <a:ext cx="1695085" cy="461665"/>
          </a:xfrm>
          <a:prstGeom prst="rect">
            <a:avLst/>
          </a:prstGeom>
          <a:solidFill>
            <a:srgbClr val="FF000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ESTRUCTURALES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s-ES" altLang="es-MX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" name="10 CuadroTexto"/>
          <p:cNvSpPr txBox="1">
            <a:spLocks noChangeArrowheads="1"/>
          </p:cNvSpPr>
          <p:nvPr/>
        </p:nvSpPr>
        <p:spPr bwMode="auto">
          <a:xfrm rot="14711360">
            <a:off x="6813750" y="2749622"/>
            <a:ext cx="2093143" cy="461665"/>
          </a:xfrm>
          <a:prstGeom prst="rect">
            <a:avLst/>
          </a:prstGeom>
          <a:solidFill>
            <a:srgbClr val="FF000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CONTEXTUALES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s-ES" altLang="es-MX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" name="Abrir llave 1"/>
          <p:cNvSpPr/>
          <p:nvPr/>
        </p:nvSpPr>
        <p:spPr>
          <a:xfrm rot="20070475">
            <a:off x="6246626" y="1599192"/>
            <a:ext cx="2251881" cy="406769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1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800" dirty="0">
              <a:latin typeface="Avenir Black"/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 smtClean="0"/>
              <a:t>                                                                                 DIAPOSITIVA    25</a:t>
            </a:r>
            <a:endParaRPr lang="es-ES" sz="900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93136" y="-5904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845071" y="2636912"/>
            <a:ext cx="2790825" cy="2232248"/>
          </a:xfrm>
          <a:solidFill>
            <a:srgbClr val="FFCCCC"/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s-ES" altLang="es-MX" sz="1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ESTRUCTURALES</a:t>
            </a:r>
            <a:r>
              <a:rPr lang="es-ES" altLang="es-MX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altLang="es-MX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altLang="es-MX" sz="18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Proporcionan etiquetas para distinguir características internas de una organización . crean una base para medirlas y compararlas.</a:t>
            </a:r>
            <a:r>
              <a:rPr lang="es-ES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alt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altLang="es-MX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2 Marcador de contenido"/>
          <p:cNvSpPr>
            <a:spLocks noGrp="1"/>
          </p:cNvSpPr>
          <p:nvPr>
            <p:ph idx="4294967295"/>
          </p:nvPr>
        </p:nvSpPr>
        <p:spPr>
          <a:xfrm>
            <a:off x="3810067" y="1534090"/>
            <a:ext cx="4942047" cy="4459579"/>
          </a:xfrm>
          <a:prstGeom prst="rect">
            <a:avLst/>
          </a:prstGeom>
          <a:ln>
            <a:solidFill>
              <a:srgbClr val="0070C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s-ES" altLang="es-MX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Formalización: </a:t>
            </a:r>
            <a:r>
              <a:rPr lang="es-ES" altLang="es-MX" sz="1800" dirty="0" smtClean="0"/>
              <a:t>documentación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altLang="es-MX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Especialización: t</a:t>
            </a:r>
            <a:r>
              <a:rPr lang="es-ES" altLang="es-MX" sz="1800" dirty="0" smtClean="0"/>
              <a:t>areas y subdivisión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altLang="es-MX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Estandarización: a</a:t>
            </a:r>
            <a:r>
              <a:rPr lang="es-ES" altLang="es-MX" sz="1800" dirty="0" smtClean="0"/>
              <a:t>ctividades similares de manera uniforme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altLang="es-MX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Jerarquía: q</a:t>
            </a:r>
            <a:r>
              <a:rPr lang="es-ES" altLang="es-MX" sz="1800" dirty="0" smtClean="0"/>
              <a:t>uien reporta a quien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altLang="es-MX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Complejidad: nú</a:t>
            </a:r>
            <a:r>
              <a:rPr lang="es-ES" altLang="es-MX" sz="1800" dirty="0" smtClean="0"/>
              <a:t>mero de actividades o subsistemas (vertical horizontal y espacial)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altLang="es-MX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Centralización: </a:t>
            </a:r>
            <a:r>
              <a:rPr lang="es-ES" altLang="es-MX" sz="1800" dirty="0" smtClean="0"/>
              <a:t>nivel jerárquico para tomar decisiones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altLang="es-MX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Profesionalización: n</a:t>
            </a:r>
            <a:r>
              <a:rPr lang="es-ES" altLang="es-MX" sz="1800" dirty="0" smtClean="0"/>
              <a:t>ivel de educación formal y capacitación a empleados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ES" altLang="es-MX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Proporción de personal: </a:t>
            </a:r>
            <a:r>
              <a:rPr lang="es-ES" altLang="es-MX" sz="1800" dirty="0" smtClean="0"/>
              <a:t>Dedicación de la gente a varias funciones y departamentos</a:t>
            </a:r>
          </a:p>
        </p:txBody>
      </p:sp>
    </p:spTree>
    <p:extLst>
      <p:ext uri="{BB962C8B-B14F-4D97-AF65-F5344CB8AC3E}">
        <p14:creationId xmlns:p14="http://schemas.microsoft.com/office/powerpoint/2010/main" val="382664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 smtClean="0"/>
              <a:t>                                                                                 DIAPOSITIVA    26 </a:t>
            </a:r>
            <a:endParaRPr lang="es-ES" sz="900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93136" y="-5904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9" name="2 Marcador de contenido"/>
          <p:cNvSpPr>
            <a:spLocks noGrp="1"/>
          </p:cNvSpPr>
          <p:nvPr>
            <p:ph idx="4294967295"/>
          </p:nvPr>
        </p:nvSpPr>
        <p:spPr>
          <a:xfrm>
            <a:off x="1403648" y="965200"/>
            <a:ext cx="3386138" cy="55276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dirty="0" smtClean="0"/>
              <a:t>Tamaño es la magnitud o numero de personas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dirty="0" smtClean="0"/>
              <a:t>Tecnología es la naturaleza del subsistema de producción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dirty="0" smtClean="0"/>
              <a:t>Entorno es elemento fuera de los límites de la organización como el gobierno, clientes proveedores, comunidad etc.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dirty="0" smtClean="0"/>
              <a:t>Estrategia es la definición del propósito y ventajas competitiva.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s-ES" altLang="es-MX" dirty="0" smtClean="0"/>
              <a:t>Cultura son los valores, creencias y normas claves compartidas por los empleados 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endParaRPr lang="es-ES" altLang="es-MX" dirty="0" smtClean="0"/>
          </a:p>
        </p:txBody>
      </p:sp>
      <p:sp>
        <p:nvSpPr>
          <p:cNvPr id="10" name="6 CuadroTexto"/>
          <p:cNvSpPr txBox="1">
            <a:spLocks noChangeArrowheads="1"/>
          </p:cNvSpPr>
          <p:nvPr/>
        </p:nvSpPr>
        <p:spPr bwMode="auto">
          <a:xfrm>
            <a:off x="4789786" y="2297905"/>
            <a:ext cx="2520950" cy="2862263"/>
          </a:xfrm>
          <a:prstGeom prst="rect">
            <a:avLst/>
          </a:prstGeom>
          <a:solidFill>
            <a:srgbClr val="FFFF0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CONTEXTUALES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dirty="0">
                <a:latin typeface="Arial" panose="020B0604020202020204" pitchFamily="34" charset="0"/>
                <a:cs typeface="Arial" panose="020B0604020202020204" pitchFamily="34" charset="0"/>
              </a:rPr>
              <a:t>caracterizan a toda la organización; su tamaño, tecnología, ambiente y metas  Conjunto de elementos superpuestos bajo la estructura y procesos de trabajo</a:t>
            </a:r>
            <a:endParaRPr lang="es-ES" altLang="es-MX" i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28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85651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27 </a:t>
            </a:r>
            <a:endParaRPr lang="es-ES" sz="900" dirty="0"/>
          </a:p>
        </p:txBody>
      </p:sp>
      <p:sp>
        <p:nvSpPr>
          <p:cNvPr id="9" name="5 CuadroTexto"/>
          <p:cNvSpPr txBox="1"/>
          <p:nvPr/>
        </p:nvSpPr>
        <p:spPr>
          <a:xfrm>
            <a:off x="931549" y="60682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  <a:latin typeface="Avenir Black"/>
              </a:rPr>
              <a:t>REFLEXIÓN </a:t>
            </a:r>
            <a:endParaRPr lang="es-MX" sz="2800" dirty="0">
              <a:solidFill>
                <a:schemeClr val="bg1"/>
              </a:solidFill>
              <a:latin typeface="Avenir Black"/>
            </a:endParaRPr>
          </a:p>
        </p:txBody>
      </p:sp>
      <p:sp>
        <p:nvSpPr>
          <p:cNvPr id="14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440736" y="1379256"/>
            <a:ext cx="8120775" cy="482691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s-ES" altLang="es-MX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	La </a:t>
            </a:r>
            <a:r>
              <a:rPr lang="es-ES" altLang="es-MX" dirty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estructura de la organización debe estar </a:t>
            </a:r>
            <a:r>
              <a:rPr lang="es-ES" altLang="es-MX" b="1" u="sng" dirty="0">
                <a:solidFill>
                  <a:srgbClr val="FF0000"/>
                </a:solidFill>
                <a:latin typeface="Avenir Black"/>
              </a:rPr>
              <a:t>diseñada</a:t>
            </a:r>
            <a:r>
              <a:rPr lang="es-ES" altLang="es-MX" dirty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 de manera que sea perfectamente claro para todos, quien debe realizar determinada tarea y quien es responsable por determinados </a:t>
            </a:r>
            <a:r>
              <a:rPr lang="es-ES" altLang="es-MX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resultados. En </a:t>
            </a:r>
            <a:r>
              <a:rPr lang="es-ES" altLang="es-MX" dirty="0">
                <a:solidFill>
                  <a:schemeClr val="tx1">
                    <a:lumMod val="75000"/>
                    <a:lumOff val="25000"/>
                  </a:schemeClr>
                </a:solidFill>
                <a:latin typeface="Avenir Black"/>
              </a:rPr>
              <a:t>esta forma se eliminan las dificultades que ocasiona la imprecisión en la asignación de responsabilidades y se logra un sistema de comunicación y de toma de decisiones que refleja y promueve los objetivos de la empresa.</a:t>
            </a:r>
          </a:p>
        </p:txBody>
      </p:sp>
    </p:spTree>
    <p:extLst>
      <p:ext uri="{BB962C8B-B14F-4D97-AF65-F5344CB8AC3E}">
        <p14:creationId xmlns:p14="http://schemas.microsoft.com/office/powerpoint/2010/main" val="117379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47346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23 </a:t>
            </a:r>
            <a:endParaRPr lang="es-ES" sz="900" dirty="0"/>
          </a:p>
        </p:txBody>
      </p:sp>
      <p:sp>
        <p:nvSpPr>
          <p:cNvPr id="9" name="5 CuadroTexto"/>
          <p:cNvSpPr txBox="1"/>
          <p:nvPr/>
        </p:nvSpPr>
        <p:spPr>
          <a:xfrm>
            <a:off x="931549" y="60682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  <a:latin typeface="Avenir Black"/>
              </a:rPr>
              <a:t>EL ORGANIGRAMA </a:t>
            </a:r>
            <a:endParaRPr lang="es-MX" sz="2800" dirty="0">
              <a:solidFill>
                <a:schemeClr val="bg1"/>
              </a:solidFill>
              <a:latin typeface="Avenir Black"/>
            </a:endParaRPr>
          </a:p>
        </p:txBody>
      </p:sp>
      <p:sp>
        <p:nvSpPr>
          <p:cNvPr id="14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30629" y="1006585"/>
            <a:ext cx="8856333" cy="5837566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MX" sz="2800" i="1" dirty="0" smtClean="0">
                <a:solidFill>
                  <a:srgbClr val="FF0000"/>
                </a:solidFill>
                <a:latin typeface="Avenir Book"/>
              </a:rPr>
              <a:t>El organigrama describe gráficamente la disposición formal de los puestos de trabaja en una organización</a:t>
            </a:r>
            <a:r>
              <a:rPr lang="es-MX" sz="2800" dirty="0" smtClean="0">
                <a:solidFill>
                  <a:srgbClr val="FF0000"/>
                </a:solidFill>
                <a:latin typeface="Avenir Book"/>
              </a:rPr>
              <a:t>.</a:t>
            </a:r>
          </a:p>
          <a:p>
            <a:pPr marL="0" indent="0">
              <a:buNone/>
            </a:pPr>
            <a:r>
              <a:rPr lang="es-MX" dirty="0">
                <a:solidFill>
                  <a:srgbClr val="002060"/>
                </a:solidFill>
              </a:rPr>
              <a:t>¿QUÉ SE </a:t>
            </a:r>
            <a:r>
              <a:rPr lang="es-MX" dirty="0" smtClean="0">
                <a:solidFill>
                  <a:srgbClr val="002060"/>
                </a:solidFill>
              </a:rPr>
              <a:t>CONOCE AL </a:t>
            </a:r>
            <a:r>
              <a:rPr lang="es-MX" dirty="0">
                <a:solidFill>
                  <a:srgbClr val="002060"/>
                </a:solidFill>
              </a:rPr>
              <a:t>LEER UN ORGANIGRAMA? </a:t>
            </a:r>
            <a:r>
              <a:rPr lang="es-MX" dirty="0" smtClean="0">
                <a:solidFill>
                  <a:srgbClr val="002060"/>
                </a:solidFill>
              </a:rPr>
              <a:t>                												         </a:t>
            </a:r>
            <a:r>
              <a:rPr lang="es-MX" sz="1800" dirty="0" smtClean="0">
                <a:solidFill>
                  <a:srgbClr val="002060"/>
                </a:solidFill>
              </a:rPr>
              <a:t>(</a:t>
            </a:r>
            <a:r>
              <a:rPr lang="es-MX" sz="1800" dirty="0">
                <a:solidFill>
                  <a:srgbClr val="002060"/>
                </a:solidFill>
              </a:rPr>
              <a:t>Franklin, 2014)</a:t>
            </a:r>
          </a:p>
          <a:p>
            <a:pPr marL="0" indent="0">
              <a:buNone/>
            </a:pPr>
            <a:endParaRPr lang="es-MX" dirty="0">
              <a:latin typeface="Avenir Book"/>
            </a:endParaRPr>
          </a:p>
        </p:txBody>
      </p:sp>
      <p:sp>
        <p:nvSpPr>
          <p:cNvPr id="10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440736" y="3420044"/>
            <a:ext cx="8892480" cy="342410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cap="none" dirty="0" smtClean="0"/>
              <a:t>La división del trabajo: puestos y títulos que muestran </a:t>
            </a:r>
            <a:r>
              <a:rPr lang="es-MX" cap="none" dirty="0"/>
              <a:t>l</a:t>
            </a:r>
            <a:r>
              <a:rPr lang="es-MX" cap="none" dirty="0" smtClean="0"/>
              <a:t>a responsabilidad Las relaciones de supervisión: quién es responsable ante quién.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cap="none" dirty="0" smtClean="0"/>
              <a:t>Los canales de comunicación: las líneas muestran los flujos formales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cap="none" dirty="0" smtClean="0"/>
              <a:t>Las unidades principales: se muestran los puestos que son responsables ante un jefe o gerente en común.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cap="none" dirty="0" smtClean="0"/>
              <a:t>Los niveles de administración: se muestran los diferentes niveles.</a:t>
            </a:r>
            <a:endParaRPr lang="es-MX" cap="none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846" y="-58254"/>
            <a:ext cx="1345591" cy="106483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4759" y="14066"/>
            <a:ext cx="1765283" cy="96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5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85651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23 </a:t>
            </a:r>
            <a:endParaRPr lang="es-ES" sz="900" dirty="0"/>
          </a:p>
        </p:txBody>
      </p:sp>
      <p:sp>
        <p:nvSpPr>
          <p:cNvPr id="19" name="Rectángulo 18"/>
          <p:cNvSpPr/>
          <p:nvPr/>
        </p:nvSpPr>
        <p:spPr>
          <a:xfrm>
            <a:off x="263649" y="-59437"/>
            <a:ext cx="5206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¡Importante!</a:t>
            </a:r>
            <a:endParaRPr lang="es-E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263649" y="2287735"/>
            <a:ext cx="4394310" cy="369650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r>
              <a:rPr lang="es-ES" sz="3200" b="1" i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RESPONSABILIDAD</a:t>
            </a:r>
            <a:r>
              <a:rPr lang="es-ES" sz="36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  </a:t>
            </a:r>
            <a:r>
              <a:rPr lang="es-ES" sz="3900" cap="none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Es una expectativa de que una persona realice las tareas asignadas.</a:t>
            </a:r>
          </a:p>
          <a:p>
            <a:endParaRPr lang="es-ES" sz="3600" dirty="0"/>
          </a:p>
        </p:txBody>
      </p:sp>
      <p:sp>
        <p:nvSpPr>
          <p:cNvPr id="21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860032" y="1291202"/>
            <a:ext cx="3813175" cy="475252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3200" b="1" i="1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AUTORIDAD</a:t>
            </a:r>
            <a:r>
              <a:rPr lang="es-ES" sz="3200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ES" sz="3200" dirty="0" smtClean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3600" cap="none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Es un derecho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3600" cap="none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 para actuar en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3600" cap="none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las formas necesarias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3600" cap="none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para ejecutar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3600" cap="none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las tareas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3600" cap="none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asignadas</a:t>
            </a:r>
            <a:r>
              <a:rPr lang="es-ES" sz="3600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r>
              <a:rPr lang="es-ES" sz="32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endParaRPr lang="es-ES" sz="3200" dirty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55689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1857443" y="-1891729"/>
            <a:ext cx="1012190" cy="4727068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6431345" y="-1738567"/>
            <a:ext cx="1012192" cy="442074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857752" y="-712432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Avenir Black"/>
                <a:cs typeface="Avenir Book"/>
              </a:rPr>
              <a:t>Mapa Curricular </a:t>
            </a:r>
            <a:endParaRPr lang="es-E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pic>
        <p:nvPicPr>
          <p:cNvPr id="13" name="6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542369" y="1140853"/>
            <a:ext cx="8369402" cy="4971380"/>
          </a:xfrm>
          <a:prstGeom prst="rect">
            <a:avLst/>
          </a:prstGeom>
        </p:spPr>
      </p:pic>
      <p:sp>
        <p:nvSpPr>
          <p:cNvPr id="14" name="7 CuadroTexto"/>
          <p:cNvSpPr txBox="1"/>
          <p:nvPr/>
        </p:nvSpPr>
        <p:spPr>
          <a:xfrm>
            <a:off x="971600" y="6254792"/>
            <a:ext cx="2000264" cy="2539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050" dirty="0" smtClean="0"/>
              <a:t>UNIDAD DE APRENDIZAJE</a:t>
            </a:r>
            <a:endParaRPr lang="es-ES" sz="1050" dirty="0"/>
          </a:p>
        </p:txBody>
      </p:sp>
      <p:sp>
        <p:nvSpPr>
          <p:cNvPr id="16" name="Flecha abajo 4"/>
          <p:cNvSpPr/>
          <p:nvPr/>
        </p:nvSpPr>
        <p:spPr>
          <a:xfrm rot="10800000">
            <a:off x="1403646" y="4441648"/>
            <a:ext cx="144017" cy="167058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5595522" y="6396852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1 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288681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85651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23 </a:t>
            </a:r>
            <a:endParaRPr lang="es-ES" sz="900" dirty="0"/>
          </a:p>
        </p:txBody>
      </p:sp>
      <p:sp>
        <p:nvSpPr>
          <p:cNvPr id="9" name="5 CuadroTexto"/>
          <p:cNvSpPr txBox="1"/>
          <p:nvPr/>
        </p:nvSpPr>
        <p:spPr>
          <a:xfrm>
            <a:off x="931549" y="60682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  <a:latin typeface="Avenir Black"/>
              </a:rPr>
              <a:t>DESEMPEÑO ORGANIZACIONAL </a:t>
            </a:r>
            <a:endParaRPr lang="es-MX" sz="2800" dirty="0">
              <a:solidFill>
                <a:schemeClr val="bg1"/>
              </a:solidFill>
              <a:latin typeface="Avenir Black"/>
            </a:endParaRPr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165024" y="1016794"/>
            <a:ext cx="4105275" cy="2808288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u="sng" dirty="0">
                <a:latin typeface="Arial" pitchFamily="34" charset="0"/>
              </a:rPr>
              <a:t>EFICIENCIA</a:t>
            </a:r>
            <a:r>
              <a:rPr lang="es-ES" sz="1800" dirty="0">
                <a:latin typeface="Arial" pitchFamily="34" charset="0"/>
              </a:rPr>
              <a:t>: </a:t>
            </a:r>
          </a:p>
          <a:p>
            <a:pPr algn="ctr"/>
            <a:r>
              <a:rPr lang="es-ES" sz="1800" dirty="0">
                <a:latin typeface="Arial" pitchFamily="34" charset="0"/>
              </a:rPr>
              <a:t> </a:t>
            </a:r>
            <a:r>
              <a:rPr lang="es-ES" sz="2000" dirty="0">
                <a:latin typeface="Arial" pitchFamily="34" charset="0"/>
              </a:rPr>
              <a:t>Mide el costo de los recursos</a:t>
            </a:r>
          </a:p>
          <a:p>
            <a:pPr algn="ctr"/>
            <a:r>
              <a:rPr lang="es-ES" sz="2000" dirty="0">
                <a:latin typeface="Arial" pitchFamily="34" charset="0"/>
              </a:rPr>
              <a:t> asociados al logro de una meta</a:t>
            </a:r>
            <a:r>
              <a:rPr lang="es-ES" sz="1800" dirty="0">
                <a:latin typeface="Arial" pitchFamily="34" charset="0"/>
              </a:rPr>
              <a:t>.</a:t>
            </a:r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250825" y="3887938"/>
            <a:ext cx="4392613" cy="2592387"/>
          </a:xfrm>
          <a:prstGeom prst="ellipse">
            <a:avLst/>
          </a:prstGeom>
          <a:solidFill>
            <a:srgbClr val="01AF5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u="sng" dirty="0">
                <a:latin typeface="Arial" pitchFamily="34" charset="0"/>
              </a:rPr>
              <a:t>EFICACIA</a:t>
            </a:r>
            <a:r>
              <a:rPr lang="es-ES" sz="1800" dirty="0">
                <a:latin typeface="Arial" pitchFamily="34" charset="0"/>
              </a:rPr>
              <a:t>: </a:t>
            </a:r>
          </a:p>
          <a:p>
            <a:pPr algn="ctr"/>
            <a:r>
              <a:rPr lang="es-ES" sz="2000" dirty="0">
                <a:latin typeface="Arial" pitchFamily="34" charset="0"/>
              </a:rPr>
              <a:t>Mide el resultado de una tarea </a:t>
            </a:r>
          </a:p>
          <a:p>
            <a:pPr algn="ctr"/>
            <a:r>
              <a:rPr lang="es-ES" sz="2000" dirty="0">
                <a:latin typeface="Arial" pitchFamily="34" charset="0"/>
              </a:rPr>
              <a:t>o logro de una meta </a:t>
            </a:r>
          </a:p>
          <a:p>
            <a:pPr algn="ctr"/>
            <a:r>
              <a:rPr lang="es-ES" sz="2000" dirty="0">
                <a:latin typeface="Arial" pitchFamily="34" charset="0"/>
              </a:rPr>
              <a:t>en función a lineamientos</a:t>
            </a:r>
          </a:p>
          <a:p>
            <a:pPr algn="ctr"/>
            <a:r>
              <a:rPr lang="es-ES" sz="2000" dirty="0">
                <a:latin typeface="Arial" pitchFamily="34" charset="0"/>
              </a:rPr>
              <a:t> de calidad </a:t>
            </a:r>
          </a:p>
          <a:p>
            <a:pPr algn="ctr"/>
            <a:r>
              <a:rPr lang="es-ES" sz="2000" dirty="0">
                <a:latin typeface="Arial" pitchFamily="34" charset="0"/>
              </a:rPr>
              <a:t>previamente establecidos .</a:t>
            </a: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4284663" y="2349500"/>
            <a:ext cx="4679950" cy="2735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u="sng">
                <a:latin typeface="Arial" pitchFamily="34" charset="0"/>
              </a:rPr>
              <a:t>PRODUCTIVIDAD</a:t>
            </a:r>
            <a:r>
              <a:rPr lang="es-ES" sz="1800">
                <a:latin typeface="Arial" pitchFamily="34" charset="0"/>
              </a:rPr>
              <a:t>:</a:t>
            </a:r>
          </a:p>
          <a:p>
            <a:pPr algn="ctr"/>
            <a:r>
              <a:rPr lang="es-ES" sz="1800">
                <a:latin typeface="Arial" pitchFamily="34" charset="0"/>
              </a:rPr>
              <a:t> </a:t>
            </a:r>
            <a:r>
              <a:rPr lang="es-ES" sz="2000">
                <a:latin typeface="Arial" pitchFamily="34" charset="0"/>
              </a:rPr>
              <a:t>Mide la cantidad y calidad del </a:t>
            </a:r>
          </a:p>
          <a:p>
            <a:pPr algn="ctr"/>
            <a:r>
              <a:rPr lang="es-ES" sz="2000">
                <a:latin typeface="Arial" pitchFamily="34" charset="0"/>
              </a:rPr>
              <a:t>desempeño laboral, </a:t>
            </a:r>
          </a:p>
          <a:p>
            <a:pPr algn="ctr"/>
            <a:r>
              <a:rPr lang="es-ES" sz="2000">
                <a:latin typeface="Arial" pitchFamily="34" charset="0"/>
              </a:rPr>
              <a:t>tomando en cuenta la </a:t>
            </a:r>
          </a:p>
          <a:p>
            <a:pPr algn="ctr"/>
            <a:r>
              <a:rPr lang="es-ES" sz="2000">
                <a:latin typeface="Arial" pitchFamily="34" charset="0"/>
              </a:rPr>
              <a:t>utilización de los recursos</a:t>
            </a:r>
            <a:r>
              <a:rPr lang="es-ES" sz="1800">
                <a:latin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022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625383" y="1517282"/>
            <a:ext cx="8233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 smtClean="0">
                <a:latin typeface="Avenir Book"/>
                <a:cs typeface="Avenir Book"/>
              </a:rPr>
              <a:t> </a:t>
            </a:r>
            <a:endParaRPr lang="es-MX" sz="2800" dirty="0">
              <a:latin typeface="Avenir Book"/>
              <a:cs typeface="Avenir Book"/>
            </a:endParaRPr>
          </a:p>
          <a:p>
            <a:pPr algn="just"/>
            <a:endParaRPr lang="es-ES" sz="2800" dirty="0">
              <a:latin typeface="Avenir Book"/>
              <a:cs typeface="Avenir Book"/>
            </a:endParaRPr>
          </a:p>
          <a:p>
            <a:pPr algn="just"/>
            <a:r>
              <a:rPr lang="es-ES" sz="2800" dirty="0" smtClean="0">
                <a:latin typeface="Avenir Book"/>
                <a:cs typeface="Avenir Book"/>
              </a:rPr>
              <a:t> </a:t>
            </a:r>
            <a:endParaRPr lang="es-ES" sz="28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MATRIZ DE DESEMPEÑO ORGANIZACIONAL 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24 </a:t>
            </a:r>
            <a:endParaRPr lang="es-ES" sz="900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817724" y="1304723"/>
            <a:ext cx="7848600" cy="4267200"/>
          </a:xfrm>
          <a:prstGeom prst="rect">
            <a:avLst/>
          </a:prstGeom>
          <a:solidFill>
            <a:srgbClr val="FFC000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669925" lvl="1" indent="-325438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(</a:t>
            </a:r>
            <a:r>
              <a:rPr lang="es-ES" altLang="es-MX" dirty="0" smtClean="0"/>
              <a:t>A</a:t>
            </a:r>
            <a:r>
              <a:rPr lang="es-MX" altLang="es-MX" dirty="0" smtClean="0"/>
              <a:t>)</a:t>
            </a:r>
            <a:r>
              <a:rPr lang="es-ES" altLang="es-MX" dirty="0" smtClean="0"/>
              <a:t>  Eficaz pero no eficiente</a:t>
            </a:r>
            <a:r>
              <a:rPr lang="es-MX" altLang="es-MX" dirty="0" smtClean="0"/>
              <a:t>.- </a:t>
            </a:r>
            <a:r>
              <a:rPr lang="es-ES" altLang="es-MX" dirty="0" smtClean="0"/>
              <a:t>Se logran las</a:t>
            </a:r>
            <a:endParaRPr lang="es-MX" altLang="es-MX" dirty="0" smtClean="0"/>
          </a:p>
          <a:p>
            <a:pPr marL="669925" lvl="1" indent="-325438" eaLnBrk="1" hangingPunct="1">
              <a:buFont typeface="Wingdings" panose="05000000000000000000" pitchFamily="2" charset="2"/>
              <a:buNone/>
            </a:pPr>
            <a:r>
              <a:rPr lang="es-ES" altLang="es-MX" dirty="0" smtClean="0"/>
              <a:t>metas pero se desperdician los recursos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ES" altLang="es-MX" sz="2800" dirty="0" smtClean="0"/>
              <a:t>   </a:t>
            </a:r>
            <a:r>
              <a:rPr lang="es-MX" altLang="es-MX" sz="2800" dirty="0" smtClean="0"/>
              <a:t>(</a:t>
            </a:r>
            <a:r>
              <a:rPr lang="es-ES" altLang="es-MX" sz="2800" dirty="0" smtClean="0"/>
              <a:t>B</a:t>
            </a:r>
            <a:r>
              <a:rPr lang="es-MX" altLang="es-MX" sz="2800" dirty="0" smtClean="0"/>
              <a:t>)</a:t>
            </a:r>
            <a:r>
              <a:rPr lang="es-ES" altLang="es-MX" sz="2800" dirty="0" smtClean="0"/>
              <a:t> Ni eficaz ni eficiente</a:t>
            </a:r>
            <a:r>
              <a:rPr lang="es-MX" altLang="es-MX" sz="2800" dirty="0" smtClean="0"/>
              <a:t>.-</a:t>
            </a:r>
            <a:r>
              <a:rPr lang="es-ES" altLang="es-MX" sz="2800" dirty="0" smtClean="0"/>
              <a:t>  Las metas no se logran, los recursos se desperdician en el proceso.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ES" altLang="es-MX" sz="2800" dirty="0" smtClean="0"/>
              <a:t>	</a:t>
            </a:r>
            <a:r>
              <a:rPr lang="es-MX" altLang="es-MX" sz="2800" dirty="0" smtClean="0"/>
              <a:t>(</a:t>
            </a:r>
            <a:r>
              <a:rPr lang="es-ES" altLang="es-MX" sz="2800" dirty="0" smtClean="0"/>
              <a:t>C</a:t>
            </a:r>
            <a:r>
              <a:rPr lang="es-MX" altLang="es-MX" sz="2800" dirty="0" smtClean="0"/>
              <a:t>)</a:t>
            </a:r>
            <a:r>
              <a:rPr lang="es-ES" altLang="es-MX" sz="2800" dirty="0" smtClean="0"/>
              <a:t>	Eficiente pero no eficaz</a:t>
            </a:r>
            <a:r>
              <a:rPr lang="es-MX" altLang="es-MX" sz="2800" dirty="0" smtClean="0"/>
              <a:t>.-</a:t>
            </a:r>
            <a:r>
              <a:rPr lang="es-ES" altLang="es-MX" sz="2800" dirty="0" smtClean="0"/>
              <a:t> No hay desperdicio de recursos, pero las metas no se logran.</a:t>
            </a:r>
            <a:endParaRPr lang="es-ES_tradnl" altLang="es-MX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ES_tradnl" altLang="es-MX" sz="2800" dirty="0" smtClean="0"/>
              <a:t>	(D) Eficaz y eficiente.- Se logran las metas y los recursos se utilizan bien.</a:t>
            </a:r>
            <a:endParaRPr lang="es-ES" altLang="es-MX" sz="3600" dirty="0" smtClean="0"/>
          </a:p>
        </p:txBody>
      </p:sp>
      <p:sp>
        <p:nvSpPr>
          <p:cNvPr id="13" name="1 Rectángulo"/>
          <p:cNvSpPr/>
          <p:nvPr/>
        </p:nvSpPr>
        <p:spPr>
          <a:xfrm>
            <a:off x="1478664" y="5843376"/>
            <a:ext cx="6142038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MX" altLang="es-MX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lack"/>
                <a:ea typeface="+mj-ea"/>
                <a:cs typeface="+mj-cs"/>
              </a:rPr>
              <a:t>Ejercicio recomendado: </a:t>
            </a:r>
            <a:r>
              <a:rPr lang="es-MX" altLang="es-MX" i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lack"/>
                <a:ea typeface="+mj-ea"/>
                <a:cs typeface="Aharoni" panose="02010803020104030203" pitchFamily="2" charset="-79"/>
              </a:rPr>
              <a:t>e</a:t>
            </a:r>
            <a:r>
              <a:rPr lang="es-MX" altLang="es-MX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lack"/>
                <a:ea typeface="+mj-ea"/>
                <a:cs typeface="Aharoni" panose="02010803020104030203" pitchFamily="2" charset="-79"/>
              </a:rPr>
              <a:t>laborar </a:t>
            </a:r>
            <a:r>
              <a:rPr lang="es-MX" altLang="es-MX" i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lack"/>
                <a:ea typeface="+mj-ea"/>
                <a:cs typeface="Aharoni" panose="02010803020104030203" pitchFamily="2" charset="-79"/>
              </a:rPr>
              <a:t>una matriz</a:t>
            </a:r>
            <a:endParaRPr lang="es-MX" sz="1400" i="1" dirty="0">
              <a:solidFill>
                <a:schemeClr val="tx1">
                  <a:lumMod val="95000"/>
                  <a:lumOff val="5000"/>
                </a:schemeClr>
              </a:solidFill>
              <a:latin typeface="Avenir Black"/>
              <a:ea typeface="+mj-ea"/>
              <a:cs typeface="Aharoni" panose="02010803020104030203" pitchFamily="2" charset="-79"/>
            </a:endParaRPr>
          </a:p>
        </p:txBody>
      </p:sp>
      <p:pic>
        <p:nvPicPr>
          <p:cNvPr id="14" name="Picture 4" descr="1accountant_raising_penci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781378"/>
            <a:ext cx="7524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3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607759" y="1364177"/>
            <a:ext cx="8233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 err="1" smtClean="0">
                <a:latin typeface="Avenir Book"/>
                <a:cs typeface="Avenir Book"/>
              </a:rPr>
              <a:t>Organizing</a:t>
            </a:r>
            <a:r>
              <a:rPr lang="es-ES" sz="2800" dirty="0">
                <a:latin typeface="Avenir Book"/>
                <a:cs typeface="Avenir Book"/>
              </a:rPr>
              <a:t> </a:t>
            </a:r>
            <a:r>
              <a:rPr lang="es-ES" sz="2800" dirty="0" err="1" smtClean="0">
                <a:latin typeface="Avenir Book"/>
                <a:cs typeface="Avenir Book"/>
              </a:rPr>
              <a:t>is</a:t>
            </a:r>
            <a:r>
              <a:rPr lang="es-ES" sz="2800" dirty="0" smtClean="0">
                <a:latin typeface="Avenir Book"/>
                <a:cs typeface="Avenir Book"/>
              </a:rPr>
              <a:t> t</a:t>
            </a:r>
            <a:r>
              <a:rPr lang="es-MX" sz="2800" dirty="0" smtClean="0"/>
              <a:t>he </a:t>
            </a:r>
            <a:r>
              <a:rPr lang="es-MX" sz="2800" dirty="0" err="1"/>
              <a:t>deployment</a:t>
            </a:r>
            <a:r>
              <a:rPr lang="es-MX" sz="2800" dirty="0"/>
              <a:t> of </a:t>
            </a:r>
            <a:r>
              <a:rPr lang="es-MX" sz="2800" dirty="0" err="1"/>
              <a:t>organizational</a:t>
            </a:r>
            <a:r>
              <a:rPr lang="es-MX" sz="2800" dirty="0"/>
              <a:t> </a:t>
            </a:r>
            <a:r>
              <a:rPr lang="es-MX" sz="2800" dirty="0" err="1"/>
              <a:t>resources</a:t>
            </a:r>
            <a:r>
              <a:rPr lang="es-MX" sz="2800" dirty="0"/>
              <a:t> to </a:t>
            </a:r>
            <a:r>
              <a:rPr lang="es-MX" sz="2800" dirty="0" err="1"/>
              <a:t>achieve</a:t>
            </a:r>
            <a:r>
              <a:rPr lang="es-MX" sz="2800" dirty="0"/>
              <a:t> </a:t>
            </a:r>
            <a:r>
              <a:rPr lang="es-MX" sz="2800" dirty="0" err="1"/>
              <a:t>strategic</a:t>
            </a:r>
            <a:r>
              <a:rPr lang="es-MX" sz="2800" dirty="0"/>
              <a:t> </a:t>
            </a:r>
            <a:r>
              <a:rPr lang="es-MX" sz="2800" dirty="0" err="1"/>
              <a:t>goals</a:t>
            </a:r>
            <a:r>
              <a:rPr lang="es-MX" sz="2800" dirty="0"/>
              <a:t>. </a:t>
            </a:r>
            <a:endParaRPr lang="es-ES" sz="2800" dirty="0">
              <a:latin typeface="Avenir Book"/>
              <a:cs typeface="Avenir Book"/>
            </a:endParaRPr>
          </a:p>
          <a:p>
            <a:pPr algn="just"/>
            <a:r>
              <a:rPr lang="es-ES" sz="2800" dirty="0" smtClean="0">
                <a:latin typeface="Avenir Book"/>
                <a:cs typeface="Avenir Book"/>
              </a:rPr>
              <a:t> </a:t>
            </a:r>
            <a:endParaRPr lang="es-ES" sz="28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ORGANIZING</a:t>
            </a:r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MX" sz="2400" dirty="0" smtClean="0">
                <a:solidFill>
                  <a:schemeClr val="bg1"/>
                </a:solidFill>
                <a:latin typeface="Avenir Black"/>
                <a:cs typeface="Avenir Black"/>
              </a:rPr>
              <a:t>(</a:t>
            </a:r>
            <a:r>
              <a:rPr lang="es-MX" sz="24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Daft</a:t>
            </a:r>
            <a:r>
              <a:rPr lang="es-MX" sz="2400" dirty="0" smtClean="0">
                <a:solidFill>
                  <a:schemeClr val="bg1"/>
                </a:solidFill>
                <a:latin typeface="Avenir Black"/>
                <a:cs typeface="Avenir Black"/>
              </a:rPr>
              <a:t>, 2011)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25 </a:t>
            </a:r>
            <a:endParaRPr lang="es-ES" sz="900" dirty="0"/>
          </a:p>
        </p:txBody>
      </p:sp>
      <p:grpSp>
        <p:nvGrpSpPr>
          <p:cNvPr id="13" name="Grupo 12"/>
          <p:cNvGrpSpPr/>
          <p:nvPr/>
        </p:nvGrpSpPr>
        <p:grpSpPr>
          <a:xfrm>
            <a:off x="1114837" y="2724150"/>
            <a:ext cx="7219126" cy="1714500"/>
            <a:chOff x="1817370" y="2623184"/>
            <a:chExt cx="7219126" cy="1714500"/>
          </a:xfrm>
        </p:grpSpPr>
        <p:sp>
          <p:nvSpPr>
            <p:cNvPr id="14" name="Rectángulo redondeado 13"/>
            <p:cNvSpPr/>
            <p:nvPr/>
          </p:nvSpPr>
          <p:spPr>
            <a:xfrm>
              <a:off x="1817370" y="2623184"/>
              <a:ext cx="7219126" cy="1714500"/>
            </a:xfrm>
            <a:prstGeom prst="roundRect">
              <a:avLst>
                <a:gd name="adj" fmla="val 166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ctángulo 14"/>
            <p:cNvSpPr/>
            <p:nvPr/>
          </p:nvSpPr>
          <p:spPr>
            <a:xfrm>
              <a:off x="1901080" y="2706894"/>
              <a:ext cx="7051706" cy="1547080"/>
            </a:xfrm>
            <a:prstGeom prst="rect">
              <a:avLst/>
            </a:prstGeom>
            <a:solidFill>
              <a:srgbClr val="7030A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400" b="1" kern="1200" dirty="0" err="1" smtClean="0"/>
                <a:t>Organization</a:t>
              </a:r>
              <a:r>
                <a:rPr lang="es-MX" sz="2400" b="1" kern="1200" dirty="0" smtClean="0"/>
                <a:t> </a:t>
              </a:r>
              <a:r>
                <a:rPr lang="es-MX" sz="2400" b="1" kern="1200" dirty="0" err="1" smtClean="0"/>
                <a:t>structure</a:t>
              </a:r>
              <a:r>
                <a:rPr lang="es-MX" sz="2400" b="1" kern="1200" dirty="0" smtClean="0"/>
                <a:t>. </a:t>
              </a:r>
              <a:r>
                <a:rPr lang="es-MX" sz="2400" kern="1200" dirty="0" err="1" smtClean="0"/>
                <a:t>The</a:t>
              </a:r>
              <a:r>
                <a:rPr lang="es-MX" sz="2400" kern="1200" dirty="0" smtClean="0"/>
                <a:t> </a:t>
              </a:r>
              <a:r>
                <a:rPr lang="es-MX" sz="2400" kern="1200" dirty="0" err="1" smtClean="0"/>
                <a:t>framework</a:t>
              </a:r>
              <a:r>
                <a:rPr lang="es-MX" sz="2400" kern="1200" dirty="0" smtClean="0"/>
                <a:t> in </a:t>
              </a:r>
              <a:r>
                <a:rPr lang="es-MX" sz="2400" kern="1200" dirty="0" err="1" smtClean="0"/>
                <a:t>which</a:t>
              </a:r>
              <a:r>
                <a:rPr lang="es-MX" sz="2400" kern="1200" dirty="0" smtClean="0"/>
                <a:t> </a:t>
              </a:r>
              <a:r>
                <a:rPr lang="es-MX" sz="2400" kern="1200" dirty="0" err="1" smtClean="0"/>
                <a:t>the</a:t>
              </a:r>
              <a:r>
                <a:rPr lang="es-MX" sz="2400" kern="1200" dirty="0" smtClean="0"/>
                <a:t> </a:t>
              </a:r>
              <a:r>
                <a:rPr lang="es-MX" sz="2400" kern="1200" dirty="0" err="1" smtClean="0"/>
                <a:t>organization</a:t>
              </a:r>
              <a:r>
                <a:rPr lang="es-MX" sz="2400" kern="1200" dirty="0" smtClean="0"/>
                <a:t> defines </a:t>
              </a:r>
              <a:r>
                <a:rPr lang="es-MX" sz="2400" kern="1200" dirty="0" err="1" smtClean="0"/>
                <a:t>how</a:t>
              </a:r>
              <a:r>
                <a:rPr lang="es-MX" sz="2400" kern="1200" dirty="0" smtClean="0"/>
                <a:t> </a:t>
              </a:r>
              <a:r>
                <a:rPr lang="es-MX" sz="2400" kern="1200" dirty="0" err="1" smtClean="0"/>
                <a:t>tasks</a:t>
              </a:r>
              <a:r>
                <a:rPr lang="es-MX" sz="2400" kern="1200" dirty="0" smtClean="0"/>
                <a:t> are </a:t>
              </a:r>
              <a:r>
                <a:rPr lang="es-MX" sz="2400" kern="1200" dirty="0" err="1" smtClean="0"/>
                <a:t>divided</a:t>
              </a:r>
              <a:r>
                <a:rPr lang="es-MX" sz="2400" kern="1200" dirty="0" smtClean="0"/>
                <a:t>, </a:t>
              </a:r>
              <a:r>
                <a:rPr lang="es-MX" sz="2400" kern="1200" dirty="0" err="1" smtClean="0"/>
                <a:t>resources</a:t>
              </a:r>
              <a:r>
                <a:rPr lang="es-MX" sz="2400" kern="1200" dirty="0" smtClean="0"/>
                <a:t> are </a:t>
              </a:r>
              <a:r>
                <a:rPr lang="es-MX" sz="2400" kern="1200" dirty="0" err="1" smtClean="0"/>
                <a:t>deployed</a:t>
              </a:r>
              <a:r>
                <a:rPr lang="es-MX" sz="2400" kern="1200" dirty="0" smtClean="0"/>
                <a:t>, and </a:t>
              </a:r>
              <a:r>
                <a:rPr lang="es-MX" sz="2400" kern="1200" dirty="0" err="1" smtClean="0"/>
                <a:t>departaments</a:t>
              </a:r>
              <a:r>
                <a:rPr lang="es-MX" sz="2400" kern="1200" dirty="0" smtClean="0"/>
                <a:t> are </a:t>
              </a:r>
              <a:r>
                <a:rPr lang="es-MX" sz="2400" kern="1200" dirty="0" err="1" smtClean="0"/>
                <a:t>coordinated</a:t>
              </a:r>
              <a:r>
                <a:rPr lang="es-MX" sz="2400" kern="1200" dirty="0" smtClean="0"/>
                <a:t>.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400" kern="1200" dirty="0"/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1114837" y="4619441"/>
            <a:ext cx="7219126" cy="1714500"/>
            <a:chOff x="1817370" y="4543425"/>
            <a:chExt cx="7219126" cy="1714500"/>
          </a:xfrm>
          <a:solidFill>
            <a:srgbClr val="0070C0"/>
          </a:solidFill>
        </p:grpSpPr>
        <p:sp>
          <p:nvSpPr>
            <p:cNvPr id="20" name="Rectángulo redondeado 19"/>
            <p:cNvSpPr/>
            <p:nvPr/>
          </p:nvSpPr>
          <p:spPr>
            <a:xfrm>
              <a:off x="1817370" y="4543425"/>
              <a:ext cx="7219126" cy="1714500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ctángulo 20"/>
            <p:cNvSpPr/>
            <p:nvPr/>
          </p:nvSpPr>
          <p:spPr>
            <a:xfrm>
              <a:off x="1901080" y="4627135"/>
              <a:ext cx="7051706" cy="15470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kern="1200" dirty="0" err="1" smtClean="0"/>
                <a:t>Organization</a:t>
              </a:r>
              <a:r>
                <a:rPr lang="es-MX" sz="2400" b="1" kern="1200" dirty="0" smtClean="0"/>
                <a:t> chart. </a:t>
              </a:r>
              <a:r>
                <a:rPr lang="es-MX" sz="2400" kern="1200" dirty="0" err="1" smtClean="0"/>
                <a:t>The</a:t>
              </a:r>
              <a:r>
                <a:rPr lang="es-MX" sz="2400" kern="1200" dirty="0" smtClean="0"/>
                <a:t> visual </a:t>
              </a:r>
              <a:r>
                <a:rPr lang="es-MX" sz="2400" kern="1200" dirty="0" err="1" smtClean="0"/>
                <a:t>representation</a:t>
              </a:r>
              <a:r>
                <a:rPr lang="es-MX" sz="2400" kern="1200" dirty="0" smtClean="0"/>
                <a:t> of </a:t>
              </a:r>
              <a:r>
                <a:rPr lang="es-MX" sz="2400" kern="1200" dirty="0" err="1" smtClean="0"/>
                <a:t>an</a:t>
              </a:r>
              <a:r>
                <a:rPr lang="es-MX" sz="2400" kern="1200" dirty="0" smtClean="0"/>
                <a:t> </a:t>
              </a:r>
              <a:r>
                <a:rPr lang="es-MX" sz="2400" kern="1200" dirty="0" err="1" smtClean="0"/>
                <a:t>organization´s</a:t>
              </a:r>
              <a:r>
                <a:rPr lang="es-MX" sz="2400" kern="1200" dirty="0" smtClean="0"/>
                <a:t> </a:t>
              </a:r>
              <a:r>
                <a:rPr lang="es-MX" sz="2400" kern="1200" dirty="0" err="1" smtClean="0"/>
                <a:t>structure</a:t>
              </a:r>
              <a:r>
                <a:rPr lang="es-MX" sz="2400" kern="1200" dirty="0" smtClean="0"/>
                <a:t>.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400" kern="1200" dirty="0" smtClean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9335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625383" y="1517282"/>
            <a:ext cx="82332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2800" dirty="0">
              <a:latin typeface="Avenir Book"/>
              <a:cs typeface="Avenir Book"/>
            </a:endParaRPr>
          </a:p>
          <a:p>
            <a:pPr algn="just"/>
            <a:endParaRPr lang="es-ES" sz="2800" dirty="0">
              <a:latin typeface="Avenir Book"/>
              <a:cs typeface="Avenir Book"/>
            </a:endParaRPr>
          </a:p>
          <a:p>
            <a:pPr algn="just"/>
            <a:r>
              <a:rPr lang="es-ES" sz="2800" dirty="0" smtClean="0">
                <a:latin typeface="Avenir Book"/>
                <a:cs typeface="Avenir Book"/>
              </a:rPr>
              <a:t> </a:t>
            </a:r>
            <a:endParaRPr lang="es-ES" sz="28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26 </a:t>
            </a:r>
            <a:endParaRPr lang="es-ES" sz="9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8" y="137756"/>
            <a:ext cx="4597322" cy="6477575"/>
          </a:xfrm>
          <a:prstGeom prst="rect">
            <a:avLst/>
          </a:prstGeom>
        </p:spPr>
      </p:pic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519539" y="2905776"/>
            <a:ext cx="4536504" cy="1596177"/>
          </a:xfrm>
        </p:spPr>
        <p:txBody>
          <a:bodyPr/>
          <a:lstStyle/>
          <a:p>
            <a:r>
              <a:rPr lang="es-MX" dirty="0" err="1" smtClean="0"/>
              <a:t>Structural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err="1" smtClean="0"/>
              <a:t>designs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040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27 </a:t>
            </a:r>
            <a:endParaRPr lang="es-ES" sz="900" dirty="0"/>
          </a:p>
        </p:txBody>
      </p:sp>
      <p:sp>
        <p:nvSpPr>
          <p:cNvPr id="9" name="5 CuadroTexto"/>
          <p:cNvSpPr txBox="1"/>
          <p:nvPr/>
        </p:nvSpPr>
        <p:spPr>
          <a:xfrm>
            <a:off x="6106957" y="2582079"/>
            <a:ext cx="2949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lack"/>
              </a:rPr>
              <a:t>HOW</a:t>
            </a:r>
            <a:r>
              <a:rPr lang="es-MX" sz="2800" dirty="0" smtClean="0">
                <a:solidFill>
                  <a:schemeClr val="bg1"/>
                </a:solidFill>
                <a:latin typeface="Avenir Black"/>
              </a:rPr>
              <a:t> </a:t>
            </a:r>
            <a:r>
              <a:rPr lang="es-MX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lack"/>
              </a:rPr>
              <a:t>TO </a:t>
            </a:r>
            <a:endParaRPr lang="es-MX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venir Black"/>
            </a:endParaRPr>
          </a:p>
          <a:p>
            <a:r>
              <a:rPr lang="es-MX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lack"/>
              </a:rPr>
              <a:t>DELEGATE</a:t>
            </a:r>
            <a:r>
              <a:rPr lang="es-MX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lack"/>
              </a:rPr>
              <a:t>?</a:t>
            </a:r>
            <a:endParaRPr lang="es-MX" sz="2800" dirty="0">
              <a:solidFill>
                <a:schemeClr val="bg1"/>
              </a:solidFill>
              <a:latin typeface="Avenir Black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04" y="73114"/>
            <a:ext cx="5890758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032547" y="-3066834"/>
            <a:ext cx="1201899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28</a:t>
            </a:r>
            <a:endParaRPr lang="es-ES" sz="900" dirty="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819150" y="-196497"/>
            <a:ext cx="7010400" cy="15271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MX" altLang="es-MX" sz="3800" b="1" dirty="0" err="1" smtClean="0">
                <a:solidFill>
                  <a:schemeClr val="bg1"/>
                </a:solidFill>
                <a:latin typeface="Avenir Black"/>
              </a:rPr>
              <a:t>Organizing</a:t>
            </a:r>
            <a:r>
              <a:rPr lang="es-MX" altLang="es-MX" sz="3800" b="1" dirty="0" smtClean="0">
                <a:solidFill>
                  <a:schemeClr val="bg1"/>
                </a:solidFill>
                <a:latin typeface="Avenir Black"/>
              </a:rPr>
              <a:t>  </a:t>
            </a:r>
            <a:r>
              <a:rPr lang="es-MX" altLang="es-MX" sz="3800" b="1" dirty="0" err="1" smtClean="0">
                <a:solidFill>
                  <a:schemeClr val="bg1"/>
                </a:solidFill>
                <a:latin typeface="Avenir Black"/>
              </a:rPr>
              <a:t>the</a:t>
            </a:r>
            <a:r>
              <a:rPr lang="es-MX" altLang="es-MX" sz="3800" b="1" dirty="0" smtClean="0">
                <a:solidFill>
                  <a:schemeClr val="bg1"/>
                </a:solidFill>
                <a:latin typeface="Avenir Black"/>
              </a:rPr>
              <a:t> vertical </a:t>
            </a:r>
            <a:r>
              <a:rPr lang="es-MX" altLang="es-MX" sz="3800" b="1" dirty="0" err="1" smtClean="0">
                <a:solidFill>
                  <a:schemeClr val="bg1"/>
                </a:solidFill>
                <a:latin typeface="Avenir Black"/>
              </a:rPr>
              <a:t>structure</a:t>
            </a:r>
            <a:endParaRPr lang="es-ES" altLang="es-MX" sz="3800" b="1" dirty="0" smtClean="0">
              <a:solidFill>
                <a:schemeClr val="bg1"/>
              </a:solidFill>
              <a:latin typeface="Avenir Black"/>
            </a:endParaRPr>
          </a:p>
        </p:txBody>
      </p:sp>
      <p:graphicFrame>
        <p:nvGraphicFramePr>
          <p:cNvPr id="14" name="1 Diagrama"/>
          <p:cNvGraphicFramePr/>
          <p:nvPr>
            <p:extLst>
              <p:ext uri="{D42A27DB-BD31-4B8C-83A1-F6EECF244321}">
                <p14:modId xmlns:p14="http://schemas.microsoft.com/office/powerpoint/2010/main" val="1411502088"/>
              </p:ext>
            </p:extLst>
          </p:nvPr>
        </p:nvGraphicFramePr>
        <p:xfrm>
          <a:off x="1043113" y="116760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9327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830917" y="-3865204"/>
            <a:ext cx="1012190" cy="867401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5" y="-742881"/>
            <a:ext cx="8379173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     REINGENIERÍA   --    </a:t>
            </a:r>
            <a:r>
              <a:rPr lang="es-MX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REENGINEERING</a:t>
            </a:r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endParaRPr lang="es-ES" sz="16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29 </a:t>
            </a:r>
            <a:endParaRPr lang="es-ES" sz="900" dirty="0"/>
          </a:p>
        </p:txBody>
      </p:sp>
      <p:sp>
        <p:nvSpPr>
          <p:cNvPr id="12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426447"/>
            <a:ext cx="4038600" cy="4525963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es-MX" sz="2400" dirty="0" smtClean="0">
                <a:latin typeface="Avenir Black"/>
              </a:rPr>
              <a:t>Cambio integral en la organización definiendo metas concretas, cuestionando métodos de trabajo y elaboración de planes de acción a corto y </a:t>
            </a:r>
            <a:r>
              <a:rPr lang="es-MX" sz="2400" dirty="0">
                <a:latin typeface="Avenir Black"/>
              </a:rPr>
              <a:t>l</a:t>
            </a:r>
            <a:r>
              <a:rPr lang="es-MX" sz="2400" dirty="0" smtClean="0">
                <a:latin typeface="Avenir Black"/>
              </a:rPr>
              <a:t>argo plazo.</a:t>
            </a:r>
            <a:endParaRPr lang="es-MX" sz="2400" dirty="0">
              <a:latin typeface="Avenir Black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4648200" y="1449221"/>
            <a:ext cx="4038600" cy="4525963"/>
          </a:xfrm>
          <a:ln>
            <a:solidFill>
              <a:srgbClr val="7030A0"/>
            </a:solidFill>
          </a:ln>
        </p:spPr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radical </a:t>
            </a:r>
            <a:r>
              <a:rPr lang="es-MX" dirty="0" err="1" smtClean="0"/>
              <a:t>redesign</a:t>
            </a:r>
            <a:r>
              <a:rPr lang="es-MX" dirty="0" smtClean="0"/>
              <a:t> of </a:t>
            </a:r>
            <a:r>
              <a:rPr lang="es-MX" dirty="0" err="1" smtClean="0"/>
              <a:t>business</a:t>
            </a:r>
            <a:r>
              <a:rPr lang="es-MX" dirty="0" smtClean="0"/>
              <a:t> </a:t>
            </a:r>
            <a:r>
              <a:rPr lang="es-MX" dirty="0" err="1" smtClean="0"/>
              <a:t>processes</a:t>
            </a:r>
            <a:r>
              <a:rPr lang="es-MX" dirty="0" smtClean="0"/>
              <a:t> to </a:t>
            </a:r>
            <a:r>
              <a:rPr lang="es-MX" dirty="0" err="1" smtClean="0"/>
              <a:t>achieve</a:t>
            </a:r>
            <a:r>
              <a:rPr lang="es-MX" dirty="0" smtClean="0"/>
              <a:t> </a:t>
            </a:r>
            <a:r>
              <a:rPr lang="es-MX" dirty="0" err="1" smtClean="0"/>
              <a:t>dramatic</a:t>
            </a:r>
            <a:r>
              <a:rPr lang="es-MX" dirty="0" smtClean="0"/>
              <a:t> </a:t>
            </a:r>
            <a:r>
              <a:rPr lang="es-MX" dirty="0" err="1" smtClean="0"/>
              <a:t>improvements</a:t>
            </a:r>
            <a:r>
              <a:rPr lang="es-MX" dirty="0" smtClean="0"/>
              <a:t> in </a:t>
            </a:r>
            <a:r>
              <a:rPr lang="es-MX" dirty="0" err="1" smtClean="0"/>
              <a:t>cost</a:t>
            </a:r>
            <a:r>
              <a:rPr lang="es-MX" dirty="0" smtClean="0"/>
              <a:t>, </a:t>
            </a:r>
            <a:r>
              <a:rPr lang="es-MX" dirty="0" err="1" smtClean="0"/>
              <a:t>quality</a:t>
            </a:r>
            <a:r>
              <a:rPr lang="es-MX" dirty="0" smtClean="0"/>
              <a:t>, </a:t>
            </a:r>
            <a:r>
              <a:rPr lang="es-MX" dirty="0" err="1" smtClean="0"/>
              <a:t>service</a:t>
            </a:r>
            <a:r>
              <a:rPr lang="es-MX" dirty="0" smtClean="0"/>
              <a:t> and </a:t>
            </a:r>
            <a:r>
              <a:rPr lang="es-MX" dirty="0" err="1" smtClean="0"/>
              <a:t>speed</a:t>
            </a:r>
            <a:r>
              <a:rPr lang="es-MX" dirty="0" smtClean="0"/>
              <a:t>; </a:t>
            </a:r>
            <a:r>
              <a:rPr lang="es-MX" dirty="0" err="1" smtClean="0"/>
              <a:t>also</a:t>
            </a:r>
            <a:r>
              <a:rPr lang="es-MX" dirty="0" smtClean="0"/>
              <a:t> </a:t>
            </a:r>
            <a:r>
              <a:rPr lang="es-MX" dirty="0" err="1" smtClean="0"/>
              <a:t>called</a:t>
            </a:r>
            <a:r>
              <a:rPr lang="es-MX" dirty="0" smtClean="0"/>
              <a:t> </a:t>
            </a:r>
            <a:r>
              <a:rPr lang="es-MX" dirty="0" err="1" smtClean="0"/>
              <a:t>business</a:t>
            </a:r>
            <a:r>
              <a:rPr lang="es-MX" dirty="0" smtClean="0"/>
              <a:t> </a:t>
            </a:r>
            <a:r>
              <a:rPr lang="es-MX" dirty="0" err="1" smtClean="0"/>
              <a:t>process</a:t>
            </a:r>
            <a:r>
              <a:rPr lang="es-MX" dirty="0" smtClean="0"/>
              <a:t> </a:t>
            </a:r>
            <a:r>
              <a:rPr lang="es-MX" dirty="0" err="1" smtClean="0"/>
              <a:t>reengineering</a:t>
            </a:r>
            <a:r>
              <a:rPr lang="es-MX" dirty="0" smtClean="0"/>
              <a:t>. 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7266988" y="659562"/>
            <a:ext cx="1805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(</a:t>
            </a:r>
            <a:r>
              <a:rPr lang="es-MX" dirty="0" err="1" smtClean="0">
                <a:solidFill>
                  <a:schemeClr val="bg1"/>
                </a:solidFill>
              </a:rPr>
              <a:t>Guizar</a:t>
            </a:r>
            <a:r>
              <a:rPr lang="es-MX" dirty="0" smtClean="0">
                <a:solidFill>
                  <a:schemeClr val="bg1"/>
                </a:solidFill>
              </a:rPr>
              <a:t>, 2013)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00" y="4376747"/>
            <a:ext cx="2486025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02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830917" y="-3865204"/>
            <a:ext cx="1012190" cy="867401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513307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RECOMENDACIONES FINALES </a:t>
            </a:r>
            <a:endParaRPr lang="es-ES" sz="16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598424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</a:t>
            </a:r>
            <a:r>
              <a:rPr lang="es-MX" sz="900" dirty="0" smtClean="0"/>
              <a:t>30 </a:t>
            </a:r>
            <a:endParaRPr lang="es-ES" sz="900" dirty="0"/>
          </a:p>
        </p:txBody>
      </p:sp>
      <p:sp>
        <p:nvSpPr>
          <p:cNvPr id="12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232555" y="1058673"/>
            <a:ext cx="8754407" cy="5336711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es-MX" sz="2400" dirty="0">
                <a:latin typeface="Avenir Black"/>
              </a:rPr>
              <a:t>La Función Organización consiste en decidir que recursos y actividades son necesarias para alcanzar los objetivos de la organización o empresa, distribuir de la mejor manera sus recursos, definiendo funciones y tareas para clarificar autoridad y responsabilidad de cada uno de sus integrantes.</a:t>
            </a:r>
          </a:p>
          <a:p>
            <a:r>
              <a:rPr lang="es-MX" sz="2400" dirty="0">
                <a:latin typeface="Avenir Black"/>
              </a:rPr>
              <a:t>Como se define en el perfil del Licenciado en Administración y Promoción de la Obra Urbana: “es la persona titulada que formula proyectos de inversión rentables con el contenido mínimo de riesgos y que conlleven en forma implícita la aplicación de la cultura de calidad total”, así que desempeñar la Función Organización de la mejor manera, dará mayor prestigio y valor a su trabajo, asegurando el manejo de recursos organizacionales y coordinando a los colaboradores </a:t>
            </a:r>
            <a:r>
              <a:rPr lang="es-MX" sz="2400" dirty="0" smtClean="0">
                <a:latin typeface="Avenir Black"/>
              </a:rPr>
              <a:t>.</a:t>
            </a:r>
            <a:endParaRPr lang="es-MX" sz="2400" dirty="0">
              <a:latin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12116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1857443" y="-1891729"/>
            <a:ext cx="1012190" cy="4727068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6431345" y="-1738567"/>
            <a:ext cx="1012192" cy="442074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857752" y="-712432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Avenir Black"/>
                <a:cs typeface="Avenir Black"/>
              </a:rPr>
              <a:t>Fuentes de consulta</a:t>
            </a:r>
            <a:endParaRPr lang="es-E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5830" y="1422747"/>
            <a:ext cx="8881133" cy="46297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/>
          <p:cNvSpPr txBox="1"/>
          <p:nvPr/>
        </p:nvSpPr>
        <p:spPr>
          <a:xfrm>
            <a:off x="5595522" y="6396852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</a:t>
            </a:r>
            <a:r>
              <a:rPr lang="es-MX" sz="900" dirty="0" smtClean="0"/>
              <a:t>31 </a:t>
            </a:r>
            <a:endParaRPr lang="es-ES" sz="900" dirty="0"/>
          </a:p>
        </p:txBody>
      </p:sp>
      <p:pic>
        <p:nvPicPr>
          <p:cNvPr id="14" name="Picture 6" descr="libros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2292" y="-24137"/>
            <a:ext cx="20796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89912" y="1440012"/>
            <a:ext cx="8712968" cy="374441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MX" sz="1200" dirty="0" smtClean="0">
                <a:latin typeface="Avenir Black"/>
                <a:cs typeface="Arial" pitchFamily="34" charset="0"/>
              </a:rPr>
              <a:t>Ballina</a:t>
            </a:r>
            <a:r>
              <a:rPr lang="es-MX" sz="1200" dirty="0">
                <a:latin typeface="Avenir Black"/>
                <a:cs typeface="Arial" pitchFamily="34" charset="0"/>
              </a:rPr>
              <a:t>, F. (2001). </a:t>
            </a:r>
            <a:r>
              <a:rPr lang="es-MX" sz="1200" i="1" dirty="0">
                <a:latin typeface="Avenir Black"/>
                <a:cs typeface="Arial" pitchFamily="34" charset="0"/>
              </a:rPr>
              <a:t>Teoría de la Administración</a:t>
            </a:r>
            <a:r>
              <a:rPr lang="es-MX" sz="1200" dirty="0">
                <a:latin typeface="Avenir Black"/>
                <a:cs typeface="Arial" pitchFamily="34" charset="0"/>
              </a:rPr>
              <a:t>. Un Enfoque Alternativo. México: Mc Graw Hill</a:t>
            </a:r>
          </a:p>
          <a:p>
            <a:r>
              <a:rPr lang="es-MX" sz="1200" dirty="0" smtClean="0">
                <a:latin typeface="Avenir Black"/>
                <a:cs typeface="Arial" pitchFamily="34" charset="0"/>
              </a:rPr>
              <a:t>Chiavenato</a:t>
            </a:r>
            <a:r>
              <a:rPr lang="es-MX" sz="1200" dirty="0">
                <a:latin typeface="Avenir Black"/>
                <a:cs typeface="Arial" pitchFamily="34" charset="0"/>
              </a:rPr>
              <a:t>, Idalberto. 2004. </a:t>
            </a:r>
            <a:r>
              <a:rPr lang="es-MX" sz="1200" i="1" dirty="0">
                <a:latin typeface="Avenir Black"/>
                <a:cs typeface="Arial" pitchFamily="34" charset="0"/>
              </a:rPr>
              <a:t>Introducción a la teoría general de la Administración. Un enfoque teórico-práctico.</a:t>
            </a:r>
            <a:r>
              <a:rPr lang="es-MX" sz="1200" dirty="0">
                <a:latin typeface="Avenir Black"/>
                <a:cs typeface="Arial" pitchFamily="34" charset="0"/>
              </a:rPr>
              <a:t> México: Mc Graw Hill </a:t>
            </a:r>
          </a:p>
          <a:p>
            <a:r>
              <a:rPr lang="es-MX" altLang="es-MX" sz="1200" dirty="0" err="1">
                <a:latin typeface="Avenir Black"/>
                <a:cs typeface="Arial" pitchFamily="34" charset="0"/>
              </a:rPr>
              <a:t>Daft</a:t>
            </a:r>
            <a:r>
              <a:rPr lang="es-MX" altLang="es-MX" sz="1200" dirty="0">
                <a:latin typeface="Avenir Black"/>
                <a:cs typeface="Arial" pitchFamily="34" charset="0"/>
              </a:rPr>
              <a:t>, Richard L. (2015). </a:t>
            </a:r>
            <a:r>
              <a:rPr lang="es-MX" altLang="es-MX" sz="1200" i="1" dirty="0">
                <a:latin typeface="Avenir Black"/>
                <a:cs typeface="Arial" pitchFamily="34" charset="0"/>
              </a:rPr>
              <a:t>Teoría y diseño organizacional</a:t>
            </a:r>
            <a:r>
              <a:rPr lang="es-MX" altLang="es-MX" sz="1200" dirty="0">
                <a:latin typeface="Avenir Black"/>
                <a:cs typeface="Arial" pitchFamily="34" charset="0"/>
              </a:rPr>
              <a:t>. 11 </a:t>
            </a:r>
            <a:r>
              <a:rPr lang="es-MX" altLang="es-MX" sz="1200" dirty="0" err="1">
                <a:latin typeface="Avenir Black"/>
                <a:cs typeface="Arial" pitchFamily="34" charset="0"/>
              </a:rPr>
              <a:t>ed</a:t>
            </a:r>
            <a:r>
              <a:rPr lang="es-MX" altLang="es-MX" sz="1200" dirty="0">
                <a:latin typeface="Avenir Black"/>
                <a:cs typeface="Arial" pitchFamily="34" charset="0"/>
              </a:rPr>
              <a:t> . México: </a:t>
            </a:r>
            <a:r>
              <a:rPr lang="es-MX" altLang="es-MX" sz="1200" dirty="0" err="1">
                <a:latin typeface="Avenir Black"/>
                <a:cs typeface="Arial" pitchFamily="34" charset="0"/>
              </a:rPr>
              <a:t>CENGAGE</a:t>
            </a:r>
            <a:r>
              <a:rPr lang="es-MX" altLang="es-MX" sz="1200" dirty="0">
                <a:latin typeface="Avenir Black"/>
                <a:cs typeface="Arial" pitchFamily="34" charset="0"/>
              </a:rPr>
              <a:t> </a:t>
            </a:r>
            <a:r>
              <a:rPr lang="es-MX" altLang="es-MX" sz="1200" dirty="0" err="1">
                <a:latin typeface="Avenir Black"/>
                <a:cs typeface="Arial" pitchFamily="34" charset="0"/>
              </a:rPr>
              <a:t>Learning</a:t>
            </a:r>
            <a:r>
              <a:rPr lang="es-MX" altLang="es-MX" sz="1200" dirty="0">
                <a:latin typeface="Avenir Black"/>
                <a:cs typeface="Arial" pitchFamily="34" charset="0"/>
              </a:rPr>
              <a:t> </a:t>
            </a:r>
          </a:p>
          <a:p>
            <a:r>
              <a:rPr lang="en-US" sz="1200" dirty="0">
                <a:latin typeface="Avenir Black"/>
                <a:cs typeface="Arial" pitchFamily="34" charset="0"/>
              </a:rPr>
              <a:t>Daft, R. (2011). </a:t>
            </a:r>
            <a:r>
              <a:rPr lang="en-US" sz="1200" i="1" dirty="0">
                <a:latin typeface="Avenir Black"/>
                <a:cs typeface="Arial" pitchFamily="34" charset="0"/>
              </a:rPr>
              <a:t>Management The new workplace</a:t>
            </a:r>
            <a:r>
              <a:rPr lang="en-US" sz="1200" dirty="0">
                <a:latin typeface="Avenir Black"/>
                <a:cs typeface="Arial" pitchFamily="34" charset="0"/>
              </a:rPr>
              <a:t>. </a:t>
            </a:r>
            <a:r>
              <a:rPr lang="en-US" sz="1200" dirty="0" err="1">
                <a:latin typeface="Avenir Black"/>
                <a:cs typeface="Arial" pitchFamily="34" charset="0"/>
              </a:rPr>
              <a:t>7a</a:t>
            </a:r>
            <a:r>
              <a:rPr lang="en-US" sz="1200" dirty="0">
                <a:latin typeface="Avenir Black"/>
                <a:cs typeface="Arial" pitchFamily="34" charset="0"/>
              </a:rPr>
              <a:t> ed.  U.S.: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Avenir Black"/>
                <a:cs typeface="Arial" pitchFamily="34" charset="0"/>
              </a:rPr>
              <a:t>Cengage learning</a:t>
            </a:r>
            <a:endParaRPr lang="es-MX" altLang="es-MX" sz="1200" dirty="0">
              <a:latin typeface="Avenir Black"/>
              <a:cs typeface="Arial" pitchFamily="34" charset="0"/>
            </a:endParaRPr>
          </a:p>
          <a:p>
            <a:r>
              <a:rPr lang="es-MX" altLang="es-MX" sz="1200" dirty="0">
                <a:latin typeface="Avenir Black"/>
                <a:cs typeface="Arial" pitchFamily="34" charset="0"/>
              </a:rPr>
              <a:t>Franklin, </a:t>
            </a:r>
            <a:r>
              <a:rPr lang="es-MX" altLang="es-MX" sz="1200" dirty="0" err="1">
                <a:latin typeface="Avenir Black"/>
                <a:cs typeface="Arial" pitchFamily="34" charset="0"/>
              </a:rPr>
              <a:t>Enrique.B</a:t>
            </a:r>
            <a:r>
              <a:rPr lang="es-MX" altLang="es-MX" sz="1200" dirty="0">
                <a:latin typeface="Avenir Black"/>
                <a:cs typeface="Arial" pitchFamily="34" charset="0"/>
              </a:rPr>
              <a:t>. (2014). </a:t>
            </a:r>
            <a:r>
              <a:rPr lang="es-MX" altLang="es-MX" sz="1200" i="1" dirty="0">
                <a:latin typeface="Avenir Black"/>
                <a:cs typeface="Arial" pitchFamily="34" charset="0"/>
              </a:rPr>
              <a:t>Organización de empresas</a:t>
            </a:r>
            <a:r>
              <a:rPr lang="es-MX" altLang="es-MX" sz="1200" dirty="0">
                <a:latin typeface="Avenir Black"/>
                <a:cs typeface="Arial" pitchFamily="34" charset="0"/>
              </a:rPr>
              <a:t>. 4ª ed. México:: Mc Graw Hill</a:t>
            </a:r>
            <a:r>
              <a:rPr lang="es-MX" altLang="es-MX" sz="1200" dirty="0" smtClean="0">
                <a:latin typeface="Avenir Black"/>
                <a:cs typeface="Arial" pitchFamily="34" charset="0"/>
              </a:rPr>
              <a:t>.</a:t>
            </a:r>
          </a:p>
          <a:p>
            <a:r>
              <a:rPr lang="es-MX" altLang="es-MX" sz="1200" dirty="0" smtClean="0">
                <a:latin typeface="Avenir Black"/>
                <a:cs typeface="Arial" pitchFamily="34" charset="0"/>
              </a:rPr>
              <a:t>Garza, J. (2013) </a:t>
            </a:r>
            <a:r>
              <a:rPr lang="es-MX" altLang="es-MX" sz="1200" i="1" dirty="0" smtClean="0">
                <a:latin typeface="Avenir Black"/>
                <a:cs typeface="Arial" pitchFamily="34" charset="0"/>
              </a:rPr>
              <a:t>Administración Contemporánea</a:t>
            </a:r>
            <a:r>
              <a:rPr lang="es-MX" altLang="es-MX" sz="1200" dirty="0" smtClean="0">
                <a:latin typeface="Avenir Black"/>
                <a:cs typeface="Arial" pitchFamily="34" charset="0"/>
              </a:rPr>
              <a:t>. 2ª ed. </a:t>
            </a:r>
            <a:r>
              <a:rPr lang="es-MX" altLang="es-MX" sz="1200" dirty="0" err="1" smtClean="0">
                <a:latin typeface="Avenir Black"/>
                <a:cs typeface="Arial" pitchFamily="34" charset="0"/>
              </a:rPr>
              <a:t>México:mc</a:t>
            </a:r>
            <a:r>
              <a:rPr lang="es-MX" altLang="es-MX" sz="1200" dirty="0" smtClean="0">
                <a:latin typeface="Avenir Black"/>
                <a:cs typeface="Arial" pitchFamily="34" charset="0"/>
              </a:rPr>
              <a:t> Graw Hill </a:t>
            </a:r>
            <a:endParaRPr lang="es-MX" altLang="es-MX" sz="1200" dirty="0">
              <a:latin typeface="Avenir Black"/>
              <a:cs typeface="Arial" pitchFamily="34" charset="0"/>
            </a:endParaRPr>
          </a:p>
          <a:p>
            <a:r>
              <a:rPr lang="es-ES" altLang="es-MX" sz="1200" dirty="0" err="1" smtClean="0">
                <a:latin typeface="Avenir Black"/>
                <a:cs typeface="Arial" pitchFamily="34" charset="0"/>
              </a:rPr>
              <a:t>Guizar</a:t>
            </a:r>
            <a:r>
              <a:rPr lang="es-ES" altLang="es-MX" sz="1200" dirty="0" smtClean="0">
                <a:latin typeface="Avenir Black"/>
                <a:cs typeface="Arial" pitchFamily="34" charset="0"/>
              </a:rPr>
              <a:t>, R. </a:t>
            </a:r>
            <a:r>
              <a:rPr lang="es-ES" altLang="es-MX" sz="1200" i="1" dirty="0" smtClean="0">
                <a:latin typeface="Avenir Black"/>
                <a:cs typeface="Arial" pitchFamily="34" charset="0"/>
              </a:rPr>
              <a:t>Desarrollo organizacional</a:t>
            </a:r>
            <a:r>
              <a:rPr lang="es-ES" altLang="es-MX" sz="1200" dirty="0" smtClean="0">
                <a:latin typeface="Avenir Black"/>
                <a:cs typeface="Arial" pitchFamily="34" charset="0"/>
              </a:rPr>
              <a:t>. 4ª ed. México: Mc Graw Hill</a:t>
            </a:r>
          </a:p>
          <a:p>
            <a:r>
              <a:rPr lang="es-ES" altLang="es-MX" sz="1200" dirty="0" smtClean="0">
                <a:latin typeface="Avenir Black"/>
                <a:cs typeface="Arial" pitchFamily="34" charset="0"/>
              </a:rPr>
              <a:t>Gibson</a:t>
            </a:r>
            <a:r>
              <a:rPr lang="es-ES" altLang="es-MX" sz="1200" dirty="0">
                <a:latin typeface="Avenir Black"/>
                <a:cs typeface="Arial" pitchFamily="34" charset="0"/>
              </a:rPr>
              <a:t>, J et al ((2013).</a:t>
            </a:r>
            <a:r>
              <a:rPr lang="es-ES" altLang="es-MX" sz="1200" i="1" dirty="0">
                <a:latin typeface="Avenir Black"/>
                <a:cs typeface="Arial" pitchFamily="34" charset="0"/>
              </a:rPr>
              <a:t>Organizaciones, Comportamiento, estructura, procesos. México</a:t>
            </a:r>
            <a:r>
              <a:rPr lang="es-ES" altLang="es-MX" sz="1200" dirty="0">
                <a:latin typeface="Avenir Black"/>
                <a:cs typeface="Arial" pitchFamily="34" charset="0"/>
              </a:rPr>
              <a:t>: McGraw Hill</a:t>
            </a:r>
          </a:p>
          <a:p>
            <a:r>
              <a:rPr lang="en-US" sz="1200" dirty="0">
                <a:latin typeface="Avenir Black"/>
                <a:cs typeface="Arial" pitchFamily="34" charset="0"/>
              </a:rPr>
              <a:t>Hernández y Rodríguez, S. (2012). </a:t>
            </a:r>
            <a:r>
              <a:rPr lang="en-US" sz="1200" i="1" dirty="0" err="1">
                <a:latin typeface="Avenir Black"/>
                <a:cs typeface="Arial" pitchFamily="34" charset="0"/>
              </a:rPr>
              <a:t>Administración</a:t>
            </a:r>
            <a:r>
              <a:rPr lang="en-US" sz="1200" i="1" dirty="0">
                <a:latin typeface="Avenir Black"/>
                <a:cs typeface="Arial" pitchFamily="34" charset="0"/>
              </a:rPr>
              <a:t>. </a:t>
            </a:r>
            <a:r>
              <a:rPr lang="en-US" sz="1200" i="1" dirty="0" err="1">
                <a:latin typeface="Avenir Black"/>
                <a:cs typeface="Arial" pitchFamily="34" charset="0"/>
              </a:rPr>
              <a:t>Teoría</a:t>
            </a:r>
            <a:r>
              <a:rPr lang="en-US" sz="1200" i="1" dirty="0">
                <a:latin typeface="Avenir Black"/>
                <a:cs typeface="Arial" pitchFamily="34" charset="0"/>
              </a:rPr>
              <a:t>, </a:t>
            </a:r>
            <a:r>
              <a:rPr lang="en-US" sz="1200" i="1" dirty="0" err="1">
                <a:latin typeface="Avenir Black"/>
                <a:cs typeface="Arial" pitchFamily="34" charset="0"/>
              </a:rPr>
              <a:t>proceso</a:t>
            </a:r>
            <a:r>
              <a:rPr lang="en-US" sz="1200" i="1" dirty="0">
                <a:latin typeface="Avenir Black"/>
                <a:cs typeface="Arial" pitchFamily="34" charset="0"/>
              </a:rPr>
              <a:t>, </a:t>
            </a:r>
            <a:r>
              <a:rPr lang="en-US" sz="1200" i="1" dirty="0" err="1">
                <a:latin typeface="Avenir Black"/>
                <a:cs typeface="Arial" pitchFamily="34" charset="0"/>
              </a:rPr>
              <a:t>áreas</a:t>
            </a:r>
            <a:r>
              <a:rPr lang="en-US" sz="1200" i="1" dirty="0">
                <a:latin typeface="Avenir Black"/>
                <a:cs typeface="Arial" pitchFamily="34" charset="0"/>
              </a:rPr>
              <a:t> </a:t>
            </a:r>
            <a:r>
              <a:rPr lang="en-US" sz="1200" i="1" dirty="0" err="1">
                <a:latin typeface="Avenir Black"/>
                <a:cs typeface="Arial" pitchFamily="34" charset="0"/>
              </a:rPr>
              <a:t>funcionales</a:t>
            </a:r>
            <a:r>
              <a:rPr lang="en-US" sz="1200" i="1" dirty="0">
                <a:latin typeface="Avenir Black"/>
                <a:cs typeface="Arial" pitchFamily="34" charset="0"/>
              </a:rPr>
              <a:t> y </a:t>
            </a:r>
            <a:r>
              <a:rPr lang="en-US" sz="1200" i="1" dirty="0" err="1">
                <a:latin typeface="Avenir Black"/>
                <a:cs typeface="Arial" pitchFamily="34" charset="0"/>
              </a:rPr>
              <a:t>estrategias</a:t>
            </a:r>
            <a:r>
              <a:rPr lang="en-US" sz="1200" i="1" dirty="0">
                <a:latin typeface="Avenir Black"/>
                <a:cs typeface="Arial" pitchFamily="34" charset="0"/>
              </a:rPr>
              <a:t> para la </a:t>
            </a:r>
            <a:r>
              <a:rPr lang="en-US" sz="1200" i="1" dirty="0" err="1">
                <a:latin typeface="Avenir Black"/>
                <a:cs typeface="Arial" pitchFamily="34" charset="0"/>
              </a:rPr>
              <a:t>competitividad</a:t>
            </a:r>
            <a:r>
              <a:rPr lang="en-US" sz="1200" i="1" dirty="0">
                <a:latin typeface="Avenir Black"/>
                <a:cs typeface="Arial" pitchFamily="34" charset="0"/>
              </a:rPr>
              <a:t>.</a:t>
            </a:r>
            <a:r>
              <a:rPr lang="en-US" sz="1200" dirty="0">
                <a:latin typeface="Avenir Black"/>
                <a:cs typeface="Arial" pitchFamily="34" charset="0"/>
              </a:rPr>
              <a:t> </a:t>
            </a:r>
            <a:r>
              <a:rPr lang="en-US" sz="1200" dirty="0" err="1">
                <a:latin typeface="Avenir Black"/>
                <a:cs typeface="Arial" pitchFamily="34" charset="0"/>
              </a:rPr>
              <a:t>3a</a:t>
            </a:r>
            <a:r>
              <a:rPr lang="en-US" sz="1200" dirty="0">
                <a:latin typeface="Avenir Black"/>
                <a:cs typeface="Arial" pitchFamily="34" charset="0"/>
              </a:rPr>
              <a:t> ed.  México: </a:t>
            </a:r>
            <a:r>
              <a:rPr lang="en-US" sz="1200" dirty="0" err="1">
                <a:latin typeface="Avenir Black"/>
                <a:cs typeface="Arial" pitchFamily="34" charset="0"/>
              </a:rPr>
              <a:t>Mc.Graw</a:t>
            </a:r>
            <a:r>
              <a:rPr lang="en-US" sz="1200" dirty="0">
                <a:latin typeface="Avenir Black"/>
                <a:cs typeface="Arial" pitchFamily="34" charset="0"/>
              </a:rPr>
              <a:t> Hill.</a:t>
            </a:r>
          </a:p>
          <a:p>
            <a:r>
              <a:rPr lang="en-US" sz="1200" dirty="0">
                <a:latin typeface="Avenir Black"/>
                <a:cs typeface="Arial" pitchFamily="34" charset="0"/>
              </a:rPr>
              <a:t>Koontz, H. et al (2012). </a:t>
            </a:r>
            <a:r>
              <a:rPr lang="en-US" sz="1200" i="1" dirty="0" err="1">
                <a:latin typeface="Avenir Black"/>
                <a:cs typeface="Arial" pitchFamily="34" charset="0"/>
              </a:rPr>
              <a:t>Administración</a:t>
            </a:r>
            <a:r>
              <a:rPr lang="en-US" sz="1200" i="1" dirty="0">
                <a:latin typeface="Avenir Black"/>
                <a:cs typeface="Arial" pitchFamily="34" charset="0"/>
              </a:rPr>
              <a:t>. Una </a:t>
            </a:r>
            <a:r>
              <a:rPr lang="en-US" sz="1200" i="1" dirty="0" err="1">
                <a:latin typeface="Avenir Black"/>
                <a:cs typeface="Arial" pitchFamily="34" charset="0"/>
              </a:rPr>
              <a:t>perspectiva</a:t>
            </a:r>
            <a:r>
              <a:rPr lang="en-US" sz="1200" i="1" dirty="0">
                <a:latin typeface="Avenir Black"/>
                <a:cs typeface="Arial" pitchFamily="34" charset="0"/>
              </a:rPr>
              <a:t> global y </a:t>
            </a:r>
            <a:r>
              <a:rPr lang="en-US" sz="1200" i="1" dirty="0" err="1">
                <a:latin typeface="Avenir Black"/>
                <a:cs typeface="Arial" pitchFamily="34" charset="0"/>
              </a:rPr>
              <a:t>empresarial</a:t>
            </a:r>
            <a:r>
              <a:rPr lang="en-US" sz="1200" i="1" dirty="0">
                <a:latin typeface="Avenir Black"/>
                <a:cs typeface="Arial" pitchFamily="34" charset="0"/>
              </a:rPr>
              <a:t>. </a:t>
            </a:r>
            <a:r>
              <a:rPr lang="en-US" sz="1200" dirty="0" err="1">
                <a:latin typeface="Avenir Black"/>
                <a:cs typeface="Arial" pitchFamily="34" charset="0"/>
              </a:rPr>
              <a:t>14a</a:t>
            </a:r>
            <a:r>
              <a:rPr lang="en-US" sz="1200" dirty="0">
                <a:latin typeface="Avenir Black"/>
                <a:cs typeface="Arial" pitchFamily="34" charset="0"/>
              </a:rPr>
              <a:t> ed. México: </a:t>
            </a:r>
            <a:r>
              <a:rPr lang="en-US" sz="1200" dirty="0" err="1">
                <a:latin typeface="Avenir Black"/>
                <a:cs typeface="Arial" pitchFamily="34" charset="0"/>
              </a:rPr>
              <a:t>Mc.Graw</a:t>
            </a:r>
            <a:r>
              <a:rPr lang="en-US" sz="1200" dirty="0">
                <a:latin typeface="Avenir Black"/>
                <a:cs typeface="Arial" pitchFamily="34" charset="0"/>
              </a:rPr>
              <a:t> Hill.</a:t>
            </a:r>
          </a:p>
          <a:p>
            <a:r>
              <a:rPr lang="es-MX" sz="1200" dirty="0" err="1">
                <a:latin typeface="Avenir Black"/>
                <a:cs typeface="Arial" pitchFamily="34" charset="0"/>
              </a:rPr>
              <a:t>Munch</a:t>
            </a:r>
            <a:r>
              <a:rPr lang="es-MX" sz="1200" dirty="0">
                <a:latin typeface="Avenir Black"/>
                <a:cs typeface="Arial" pitchFamily="34" charset="0"/>
              </a:rPr>
              <a:t>, L..(</a:t>
            </a:r>
            <a:r>
              <a:rPr lang="es-MX" sz="1200" dirty="0" smtClean="0">
                <a:latin typeface="Avenir Black"/>
                <a:cs typeface="Arial" pitchFamily="34" charset="0"/>
              </a:rPr>
              <a:t>2016). </a:t>
            </a:r>
            <a:r>
              <a:rPr lang="es-MX" sz="1200" i="1" dirty="0">
                <a:latin typeface="Avenir Black"/>
                <a:cs typeface="Arial" pitchFamily="34" charset="0"/>
              </a:rPr>
              <a:t>Fundamentos de Administración. </a:t>
            </a:r>
            <a:r>
              <a:rPr lang="es-MX" sz="1200" dirty="0">
                <a:latin typeface="Avenir Black"/>
                <a:cs typeface="Arial" pitchFamily="34" charset="0"/>
              </a:rPr>
              <a:t>México: Trillas</a:t>
            </a:r>
          </a:p>
          <a:p>
            <a:r>
              <a:rPr lang="es-MX" sz="1200" dirty="0" smtClean="0">
                <a:latin typeface="Avenir Black"/>
                <a:cs typeface="Arial" pitchFamily="34" charset="0"/>
              </a:rPr>
              <a:t>Reyes </a:t>
            </a:r>
            <a:r>
              <a:rPr lang="es-MX" sz="1200" dirty="0">
                <a:latin typeface="Avenir Black"/>
                <a:cs typeface="Arial" pitchFamily="34" charset="0"/>
              </a:rPr>
              <a:t>Ponce, A. (2010). </a:t>
            </a:r>
            <a:r>
              <a:rPr lang="es-MX" sz="1200" i="1" dirty="0">
                <a:latin typeface="Avenir Black"/>
                <a:cs typeface="Arial" pitchFamily="34" charset="0"/>
              </a:rPr>
              <a:t>Administración Moderna</a:t>
            </a:r>
            <a:r>
              <a:rPr lang="es-MX" sz="1200" dirty="0">
                <a:latin typeface="Avenir Black"/>
                <a:cs typeface="Arial" pitchFamily="34" charset="0"/>
              </a:rPr>
              <a:t>. México </a:t>
            </a:r>
            <a:r>
              <a:rPr lang="es-MX" sz="1200" dirty="0" err="1">
                <a:latin typeface="Avenir Black"/>
                <a:cs typeface="Arial" pitchFamily="34" charset="0"/>
              </a:rPr>
              <a:t>Limusa</a:t>
            </a:r>
            <a:endParaRPr lang="es-MX" sz="1200" dirty="0">
              <a:latin typeface="Avenir Black"/>
              <a:cs typeface="Arial" pitchFamily="34" charset="0"/>
            </a:endParaRPr>
          </a:p>
          <a:p>
            <a:r>
              <a:rPr lang="es-MX" sz="1200" dirty="0" err="1" smtClean="0">
                <a:latin typeface="Avenir Black"/>
                <a:cs typeface="Arial" pitchFamily="34" charset="0"/>
              </a:rPr>
              <a:t>Schermerhorn</a:t>
            </a:r>
            <a:r>
              <a:rPr lang="es-MX" sz="1200" dirty="0">
                <a:latin typeface="Avenir Black"/>
                <a:cs typeface="Arial" pitchFamily="34" charset="0"/>
              </a:rPr>
              <a:t>, J. (2010) </a:t>
            </a:r>
            <a:r>
              <a:rPr lang="es-MX" sz="1200" i="1" dirty="0" smtClean="0">
                <a:latin typeface="Avenir Black"/>
                <a:cs typeface="Arial" pitchFamily="34" charset="0"/>
              </a:rPr>
              <a:t>Administración</a:t>
            </a:r>
            <a:r>
              <a:rPr lang="es-MX" sz="1200" dirty="0" smtClean="0">
                <a:latin typeface="Avenir Black"/>
                <a:cs typeface="Arial" pitchFamily="34" charset="0"/>
              </a:rPr>
              <a:t>. </a:t>
            </a:r>
            <a:r>
              <a:rPr lang="es-MX" sz="1200" dirty="0">
                <a:latin typeface="Avenir Black"/>
                <a:cs typeface="Arial" pitchFamily="34" charset="0"/>
              </a:rPr>
              <a:t>2ª ed. España: </a:t>
            </a:r>
            <a:r>
              <a:rPr lang="es-MX" sz="1200" dirty="0" err="1">
                <a:latin typeface="Avenir Black"/>
                <a:cs typeface="Arial" pitchFamily="34" charset="0"/>
              </a:rPr>
              <a:t>Limusa</a:t>
            </a:r>
            <a:r>
              <a:rPr lang="es-MX" sz="1200" dirty="0">
                <a:latin typeface="Avenir Black"/>
                <a:cs typeface="Arial" pitchFamily="34" charset="0"/>
              </a:rPr>
              <a:t> </a:t>
            </a:r>
            <a:r>
              <a:rPr lang="es-MX" sz="1200" dirty="0" err="1">
                <a:latin typeface="Avenir Black"/>
                <a:cs typeface="Arial" pitchFamily="34" charset="0"/>
              </a:rPr>
              <a:t>Wiley</a:t>
            </a:r>
            <a:endParaRPr lang="es-MX" sz="1200" dirty="0">
              <a:latin typeface="Avenir Black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s-MX" sz="1200" dirty="0" smtClean="0">
              <a:latin typeface="Avenir Black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s-MX" sz="1200" dirty="0" smtClean="0">
              <a:solidFill>
                <a:srgbClr val="FF0000"/>
              </a:solidFill>
              <a:latin typeface="Avenir Black"/>
              <a:cs typeface="Arial" pitchFamily="34" charset="0"/>
            </a:endParaRPr>
          </a:p>
          <a:p>
            <a:pPr>
              <a:buNone/>
            </a:pPr>
            <a:endParaRPr lang="es-MX" sz="1200" dirty="0" smtClean="0">
              <a:solidFill>
                <a:srgbClr val="FF0000"/>
              </a:solidFill>
              <a:latin typeface="Avenir Black"/>
              <a:cs typeface="Arial" pitchFamily="34" charset="0"/>
            </a:endParaRPr>
          </a:p>
          <a:p>
            <a:pPr>
              <a:buNone/>
            </a:pPr>
            <a:endParaRPr lang="es-MX" sz="1200" dirty="0">
              <a:latin typeface="Avenir Black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29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1857443" y="-1891729"/>
            <a:ext cx="1012190" cy="4727068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6431345" y="-1738567"/>
            <a:ext cx="1012192" cy="442074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857752" y="-712432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Avenir Black"/>
                <a:cs typeface="Avenir Book"/>
              </a:rPr>
              <a:t>Portada Programa </a:t>
            </a:r>
            <a:endParaRPr lang="es-E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5830" y="1422747"/>
            <a:ext cx="8881133" cy="46297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/>
          <p:cNvSpPr txBox="1"/>
          <p:nvPr/>
        </p:nvSpPr>
        <p:spPr>
          <a:xfrm>
            <a:off x="5595522" y="6396852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2 </a:t>
            </a:r>
            <a:endParaRPr lang="es-ES" sz="900" dirty="0"/>
          </a:p>
        </p:txBody>
      </p:sp>
      <p:pic>
        <p:nvPicPr>
          <p:cNvPr id="17" name="Marcador de contenido 1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2631" y="1561873"/>
            <a:ext cx="3619426" cy="4436453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914" y="1567543"/>
            <a:ext cx="3525360" cy="442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787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1857443" y="-1891729"/>
            <a:ext cx="1012190" cy="4727068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6431345" y="-1738567"/>
            <a:ext cx="1012192" cy="442074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857752" y="-712432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 smtClean="0">
                <a:solidFill>
                  <a:schemeClr val="bg1"/>
                </a:solidFill>
                <a:latin typeface="Avenir Black"/>
                <a:cs typeface="Avenir Black"/>
              </a:rPr>
              <a:t>Estructura Capitular </a:t>
            </a:r>
            <a:endParaRPr lang="es-E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5830" y="1422747"/>
            <a:ext cx="8881133" cy="46297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509396" y="1587960"/>
            <a:ext cx="6933976" cy="446449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Unidad 1. </a:t>
            </a:r>
            <a:r>
              <a:rPr lang="es-ES" sz="2000" dirty="0" smtClean="0">
                <a:latin typeface="Avenir Black"/>
              </a:rPr>
              <a:t>Introducción al estudio de la Administración y el Proceso Administrativo.</a:t>
            </a:r>
          </a:p>
          <a:p>
            <a:pPr marL="0" indent="0">
              <a:buNone/>
            </a:pPr>
            <a:endParaRPr lang="es-MX" sz="2000" dirty="0" smtClean="0">
              <a:latin typeface="Avenir Black"/>
            </a:endParaRPr>
          </a:p>
          <a:p>
            <a:pPr marL="0" indent="0">
              <a:buNone/>
            </a:pPr>
            <a:r>
              <a:rPr lang="es-ES" sz="2000" dirty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Unidad </a:t>
            </a:r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2. </a:t>
            </a:r>
            <a:r>
              <a:rPr lang="es-ES" sz="2000" dirty="0" smtClean="0">
                <a:latin typeface="Avenir Black"/>
              </a:rPr>
              <a:t>Planeación </a:t>
            </a:r>
          </a:p>
          <a:p>
            <a:pPr marL="0" indent="0">
              <a:buNone/>
            </a:pPr>
            <a:endParaRPr lang="es-ES" sz="2000" dirty="0" smtClean="0">
              <a:latin typeface="Avenir Black"/>
            </a:endParaRPr>
          </a:p>
          <a:p>
            <a:pPr marL="0" indent="0">
              <a:buNone/>
            </a:pPr>
            <a:r>
              <a:rPr lang="es-ES" sz="2000" dirty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Unidad </a:t>
            </a:r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3. </a:t>
            </a:r>
            <a:r>
              <a:rPr lang="es-ES" sz="2000" dirty="0" smtClean="0">
                <a:latin typeface="Avenir Black"/>
              </a:rPr>
              <a:t>Organización e Integración de Recursos</a:t>
            </a:r>
          </a:p>
          <a:p>
            <a:pPr marL="0" indent="0">
              <a:buNone/>
            </a:pPr>
            <a:endParaRPr lang="es-ES" sz="2000" dirty="0">
              <a:latin typeface="Avenir Black"/>
            </a:endParaRPr>
          </a:p>
          <a:p>
            <a:pPr marL="0" indent="0">
              <a:buNone/>
            </a:pPr>
            <a:r>
              <a:rPr lang="es-ES" sz="2000" dirty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Unidad 4</a:t>
            </a:r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. Dirección  </a:t>
            </a:r>
            <a:r>
              <a:rPr lang="es-ES" sz="2000" dirty="0" smtClean="0">
                <a:latin typeface="Avenir Black"/>
              </a:rPr>
              <a:t>	</a:t>
            </a:r>
          </a:p>
          <a:p>
            <a:pPr marL="0" indent="0">
              <a:buNone/>
            </a:pPr>
            <a:endParaRPr lang="es-ES" sz="2000" dirty="0" smtClean="0">
              <a:latin typeface="Avenir Black"/>
            </a:endParaRPr>
          </a:p>
          <a:p>
            <a:pPr marL="0" indent="0">
              <a:buNone/>
            </a:pPr>
            <a:r>
              <a:rPr lang="es-ES" sz="2000" dirty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Unidad </a:t>
            </a:r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5. Control </a:t>
            </a:r>
          </a:p>
          <a:p>
            <a:pPr marL="0" indent="0">
              <a:buNone/>
            </a:pPr>
            <a:endParaRPr lang="es-ES" sz="2000" dirty="0" smtClean="0">
              <a:solidFill>
                <a:schemeClr val="accent5">
                  <a:lumMod val="10000"/>
                </a:schemeClr>
              </a:solidFill>
              <a:latin typeface="Avenir Black"/>
            </a:endParaRPr>
          </a:p>
          <a:p>
            <a:pPr marL="0" indent="0">
              <a:buNone/>
            </a:pPr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Unidad 6. Áreas funcionales en organizaciones y empresas</a:t>
            </a:r>
            <a:endParaRPr lang="es-MX" sz="2000" dirty="0" smtClean="0">
              <a:latin typeface="Avenir Black"/>
            </a:endParaRPr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sz="20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4" name="4 Rectángulo"/>
          <p:cNvSpPr/>
          <p:nvPr/>
        </p:nvSpPr>
        <p:spPr>
          <a:xfrm>
            <a:off x="105830" y="3330125"/>
            <a:ext cx="7881257" cy="648072"/>
          </a:xfrm>
          <a:prstGeom prst="rect">
            <a:avLst/>
          </a:prstGeom>
          <a:noFill/>
          <a:ln w="15875" cap="flat" cmpd="sng" algn="ctr">
            <a:solidFill>
              <a:srgbClr val="FF388C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595522" y="6396852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3 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343657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17315" y="1922760"/>
            <a:ext cx="86018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latin typeface="Avenir Book"/>
                <a:cs typeface="Avenir Book"/>
              </a:rPr>
              <a:t>El alumno será capaz de comprender a la Administración como un proceso de coordinación de recursos, así como los conceptos, principios y técnicas utilizadas en cada etapa. </a:t>
            </a:r>
            <a:endParaRPr lang="es-ES" sz="2400" dirty="0" smtClean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Podrá </a:t>
            </a:r>
            <a:r>
              <a:rPr lang="es-ES" sz="2400" dirty="0">
                <a:latin typeface="Avenir Book"/>
                <a:cs typeface="Avenir Book"/>
              </a:rPr>
              <a:t>entender el funcionamiento y la aplicación de los principios, técnica y herramientas en cada una de las </a:t>
            </a:r>
            <a:r>
              <a:rPr lang="es-ES" sz="2400" dirty="0" smtClean="0">
                <a:latin typeface="Avenir Book"/>
                <a:cs typeface="Avenir Book"/>
              </a:rPr>
              <a:t>funciones.</a:t>
            </a: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* PROPÓSITO </a:t>
            </a:r>
            <a:r>
              <a:rPr lang="es-MX" sz="3200" dirty="0">
                <a:solidFill>
                  <a:schemeClr val="bg1"/>
                </a:solidFill>
                <a:latin typeface="Avenir Black"/>
                <a:cs typeface="Avenir Black"/>
              </a:rPr>
              <a:t>GENERAL</a:t>
            </a:r>
          </a:p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759899" y="4519438"/>
            <a:ext cx="60592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1600" dirty="0">
                <a:latin typeface="Avenir Book"/>
                <a:cs typeface="Avenir Book"/>
              </a:rPr>
              <a:t>(programa de estudios por competencia, actualización 2015)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5512743" y="641904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4 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191243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17315" y="1922760"/>
            <a:ext cx="86018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latin typeface="Avenir Book"/>
                <a:cs typeface="Avenir Book"/>
              </a:rPr>
              <a:t>Analizar </a:t>
            </a:r>
            <a:r>
              <a:rPr lang="es-ES_tradnl" sz="2400" dirty="0">
                <a:latin typeface="Avenir Book"/>
                <a:cs typeface="Avenir Book"/>
              </a:rPr>
              <a:t>el proceso administrativo desde </a:t>
            </a:r>
            <a:r>
              <a:rPr lang="es-ES_tradnl" sz="2400" dirty="0" smtClean="0">
                <a:latin typeface="Avenir Book"/>
                <a:cs typeface="Avenir Book"/>
              </a:rPr>
              <a:t>las funciones de: </a:t>
            </a:r>
            <a:r>
              <a:rPr lang="es-ES_tradnl" sz="2400" dirty="0">
                <a:latin typeface="Avenir Book"/>
                <a:cs typeface="Avenir Book"/>
              </a:rPr>
              <a:t>planeación</a:t>
            </a:r>
            <a:r>
              <a:rPr lang="es-ES_tradnl" sz="2400" dirty="0" smtClean="0"/>
              <a:t>, </a:t>
            </a:r>
            <a:r>
              <a:rPr lang="es-ES_tradnl" sz="2400" dirty="0">
                <a:latin typeface="Avenir Book"/>
                <a:cs typeface="Avenir Book"/>
              </a:rPr>
              <a:t>organización, dirección y control en las </a:t>
            </a:r>
            <a:r>
              <a:rPr lang="es-ES_tradnl" sz="2400" dirty="0" smtClean="0">
                <a:latin typeface="Avenir Book"/>
                <a:cs typeface="Avenir Book"/>
              </a:rPr>
              <a:t>organizaciones, </a:t>
            </a:r>
            <a:r>
              <a:rPr lang="es-ES_tradnl" sz="2400" dirty="0">
                <a:latin typeface="Avenir Book"/>
                <a:cs typeface="Avenir Book"/>
              </a:rPr>
              <a:t>reconociendo sus áreas funcionales sustantivas que permitan tener una visión prospectiva para generar propuestas y optimizar tiempos</a:t>
            </a:r>
            <a:r>
              <a:rPr lang="es-ES_tradnl" sz="2400" dirty="0" smtClean="0">
                <a:latin typeface="Avenir Book"/>
                <a:cs typeface="Avenir Book"/>
              </a:rPr>
              <a:t>.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638205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>
                <a:solidFill>
                  <a:schemeClr val="bg1"/>
                </a:solidFill>
                <a:latin typeface="Avenir Black"/>
                <a:cs typeface="Avenir Black"/>
              </a:rPr>
              <a:t>* OBJETIVO DE LA UNIDAD DE </a:t>
            </a:r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 APRENDIZAJE</a:t>
            </a:r>
            <a:endParaRPr lang="es-MX" sz="3200" dirty="0">
              <a:solidFill>
                <a:schemeClr val="bg1"/>
              </a:solidFill>
              <a:latin typeface="Avenir Black"/>
              <a:cs typeface="Avenir Black"/>
            </a:endParaRPr>
          </a:p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512743" y="641904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5 </a:t>
            </a:r>
            <a:endParaRPr lang="es-ES" sz="900" dirty="0"/>
          </a:p>
        </p:txBody>
      </p:sp>
      <p:sp>
        <p:nvSpPr>
          <p:cNvPr id="12" name="Rectángulo 11"/>
          <p:cNvSpPr/>
          <p:nvPr/>
        </p:nvSpPr>
        <p:spPr>
          <a:xfrm>
            <a:off x="2759899" y="4519438"/>
            <a:ext cx="60592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1600" dirty="0">
                <a:latin typeface="Avenir Book"/>
                <a:cs typeface="Avenir Book"/>
              </a:rPr>
              <a:t>(programa de estudios por competencia, actualización 2015)</a:t>
            </a:r>
          </a:p>
        </p:txBody>
      </p:sp>
    </p:spTree>
    <p:extLst>
      <p:ext uri="{BB962C8B-B14F-4D97-AF65-F5344CB8AC3E}">
        <p14:creationId xmlns:p14="http://schemas.microsoft.com/office/powerpoint/2010/main" val="88626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17315" y="1182110"/>
            <a:ext cx="860184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 algn="just">
              <a:buNone/>
            </a:pPr>
            <a:r>
              <a:rPr lang="es-ES" sz="2400" dirty="0" smtClean="0">
                <a:latin typeface="Avenir Book"/>
                <a:cs typeface="Avenir Book"/>
              </a:rPr>
              <a:t>La </a:t>
            </a:r>
            <a:r>
              <a:rPr lang="es-ES" sz="2400" dirty="0">
                <a:latin typeface="Avenir Book"/>
                <a:cs typeface="Avenir Book"/>
              </a:rPr>
              <a:t>intención del presente material radica en que el alumno sea capaz de comprender la importancia de las funciones </a:t>
            </a:r>
            <a:r>
              <a:rPr lang="es-ES" sz="2400" dirty="0" smtClean="0">
                <a:latin typeface="Avenir Book"/>
                <a:cs typeface="Avenir Book"/>
              </a:rPr>
              <a:t>administrativas en </a:t>
            </a:r>
            <a:r>
              <a:rPr lang="es-ES" sz="2400" dirty="0">
                <a:latin typeface="Avenir Book"/>
                <a:cs typeface="Avenir Book"/>
              </a:rPr>
              <a:t>las organizaciones. </a:t>
            </a:r>
          </a:p>
          <a:p>
            <a:pPr marL="114300" indent="0" algn="just">
              <a:buNone/>
            </a:pPr>
            <a:endParaRPr lang="es-ES" sz="2400" dirty="0" smtClean="0">
              <a:latin typeface="Avenir Book"/>
              <a:cs typeface="Avenir Book"/>
            </a:endParaRPr>
          </a:p>
          <a:p>
            <a:pPr marL="114300" indent="0" algn="just">
              <a:buNone/>
            </a:pPr>
            <a:r>
              <a:rPr lang="es-ES" sz="2400" dirty="0" smtClean="0">
                <a:latin typeface="Avenir Book"/>
                <a:cs typeface="Avenir Book"/>
              </a:rPr>
              <a:t>También </a:t>
            </a:r>
            <a:r>
              <a:rPr lang="es-ES" sz="2400" dirty="0">
                <a:latin typeface="Avenir Book"/>
                <a:cs typeface="Avenir Book"/>
              </a:rPr>
              <a:t>cuenta con algunos contenidos en inglés siguiendo las recomendaciones institucionales orientadas a la internacionalización.</a:t>
            </a:r>
          </a:p>
          <a:p>
            <a:pPr marL="114300" indent="0" algn="just">
              <a:buNone/>
            </a:pPr>
            <a:endParaRPr lang="es-MX" sz="2400" dirty="0" smtClean="0">
              <a:latin typeface="Avenir Book"/>
              <a:cs typeface="Avenir Book"/>
            </a:endParaRPr>
          </a:p>
          <a:p>
            <a:pPr marL="114300" indent="0" algn="just">
              <a:buNone/>
            </a:pPr>
            <a:r>
              <a:rPr lang="es-MX" sz="2400" dirty="0" smtClean="0">
                <a:latin typeface="Avenir Book"/>
                <a:cs typeface="Avenir Book"/>
              </a:rPr>
              <a:t>En </a:t>
            </a:r>
            <a:r>
              <a:rPr lang="es-MX" sz="2400" dirty="0">
                <a:latin typeface="Avenir Book"/>
                <a:cs typeface="Avenir Book"/>
              </a:rPr>
              <a:t>esta </a:t>
            </a:r>
            <a:r>
              <a:rPr lang="es-MX" sz="2400" dirty="0" smtClean="0">
                <a:latin typeface="Avenir Book"/>
                <a:cs typeface="Avenir Book"/>
              </a:rPr>
              <a:t>presentación </a:t>
            </a:r>
            <a:r>
              <a:rPr lang="es-MX" sz="2400" dirty="0">
                <a:latin typeface="Avenir Book"/>
                <a:cs typeface="Avenir Book"/>
              </a:rPr>
              <a:t>se aborda el tema </a:t>
            </a:r>
            <a:r>
              <a:rPr lang="es-MX" sz="2400" dirty="0" smtClean="0">
                <a:latin typeface="Avenir Book"/>
                <a:cs typeface="Avenir Book"/>
              </a:rPr>
              <a:t>de la </a:t>
            </a:r>
            <a:r>
              <a:rPr lang="es-MX" sz="2400" b="1" dirty="0" smtClean="0">
                <a:latin typeface="Avenir Book"/>
                <a:cs typeface="Avenir Book"/>
              </a:rPr>
              <a:t>Organización</a:t>
            </a:r>
            <a:r>
              <a:rPr lang="es-MX" sz="2400" dirty="0" smtClean="0">
                <a:latin typeface="Avenir Book"/>
                <a:cs typeface="Avenir Book"/>
              </a:rPr>
              <a:t> </a:t>
            </a:r>
            <a:r>
              <a:rPr lang="es-MX" sz="2400" dirty="0">
                <a:latin typeface="Avenir Book"/>
                <a:cs typeface="Avenir Book"/>
              </a:rPr>
              <a:t>para que el estudiante comprenda su interrelación con las actividades de la </a:t>
            </a:r>
            <a:r>
              <a:rPr lang="es-MX" sz="2400" dirty="0" smtClean="0">
                <a:latin typeface="Avenir Book"/>
                <a:cs typeface="Avenir Book"/>
              </a:rPr>
              <a:t>organización. Se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bordan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contenidos relacionados con la </a:t>
            </a:r>
            <a:r>
              <a:rPr lang="es-MX" sz="2400" smtClean="0">
                <a:latin typeface="Arial" panose="020B0604020202020204" pitchFamily="34" charset="0"/>
                <a:cs typeface="Arial" panose="020B0604020202020204" pitchFamily="34" charset="0"/>
              </a:rPr>
              <a:t>funció: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concepto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proceso,  herramientas y estructuras.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just">
              <a:buNone/>
            </a:pPr>
            <a:endParaRPr lang="es-MX" sz="2400" dirty="0">
              <a:latin typeface="Avenir Book"/>
              <a:cs typeface="Avenir Book"/>
            </a:endParaRPr>
          </a:p>
          <a:p>
            <a:pPr algn="just"/>
            <a:endParaRPr lang="es-MX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638205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>
                <a:solidFill>
                  <a:schemeClr val="bg1"/>
                </a:solidFill>
                <a:latin typeface="Avenir Black"/>
                <a:cs typeface="Avenir Black"/>
              </a:rPr>
              <a:t>* </a:t>
            </a:r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GUION EXPLICATIVO</a:t>
            </a:r>
            <a:endParaRPr lang="es-MX" sz="3200" dirty="0">
              <a:solidFill>
                <a:schemeClr val="bg1"/>
              </a:solidFill>
              <a:latin typeface="Avenir Black"/>
              <a:cs typeface="Avenir Black"/>
            </a:endParaRPr>
          </a:p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512743" y="641904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6 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125054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17315" y="1481906"/>
            <a:ext cx="86018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Avenir Book"/>
                <a:cs typeface="Avenir Book"/>
              </a:rPr>
              <a:t>Se</a:t>
            </a:r>
            <a:r>
              <a:rPr lang="es-ES" sz="2400" i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s-ES" sz="2400" dirty="0">
                <a:latin typeface="Avenir Book"/>
                <a:cs typeface="Avenir Book"/>
              </a:rPr>
              <a:t>sugiere su empleo </a:t>
            </a:r>
            <a:r>
              <a:rPr lang="es-MX" sz="2400" dirty="0">
                <a:latin typeface="Avenir Book"/>
                <a:cs typeface="Avenir Book"/>
              </a:rPr>
              <a:t>para coadyuvar al logro de los objetivos y el propósito general de la Unidad de </a:t>
            </a:r>
            <a:r>
              <a:rPr lang="es-MX" sz="2400" dirty="0" smtClean="0">
                <a:latin typeface="Avenir Book"/>
                <a:cs typeface="Avenir Book"/>
              </a:rPr>
              <a:t>Aprendizaje número 3.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El material existente en el tema de </a:t>
            </a:r>
            <a:r>
              <a:rPr lang="es-MX" sz="2400" dirty="0" smtClean="0">
                <a:latin typeface="Avenir Book"/>
                <a:cs typeface="Avenir Book"/>
              </a:rPr>
              <a:t>la función administrativa de </a:t>
            </a:r>
            <a:r>
              <a:rPr lang="es-MX" sz="2400" i="1" dirty="0" smtClean="0">
                <a:latin typeface="Avenir Book"/>
                <a:cs typeface="Avenir Book"/>
              </a:rPr>
              <a:t>Organización</a:t>
            </a:r>
            <a:r>
              <a:rPr lang="es-MX" sz="2400" dirty="0" smtClean="0">
                <a:latin typeface="Avenir Book"/>
                <a:cs typeface="Avenir Book"/>
              </a:rPr>
              <a:t> es amplio, </a:t>
            </a:r>
            <a:r>
              <a:rPr lang="es-MX" sz="2400" dirty="0">
                <a:latin typeface="Avenir Book"/>
                <a:cs typeface="Avenir Book"/>
              </a:rPr>
              <a:t>por lo que se recomienda utilizar esta presentación junto con dinámicas de investigación documental y de campo que previamente seleccione el docente.</a:t>
            </a:r>
          </a:p>
          <a:p>
            <a:pPr algn="just"/>
            <a:endParaRPr lang="es-MX" sz="2400" dirty="0" smtClean="0">
              <a:latin typeface="Avenir Book"/>
              <a:cs typeface="Avenir Book"/>
            </a:endParaRPr>
          </a:p>
          <a:p>
            <a:pPr algn="just"/>
            <a:r>
              <a:rPr lang="es-MX" sz="2400" dirty="0" smtClean="0">
                <a:latin typeface="Avenir Book"/>
                <a:cs typeface="Avenir Book"/>
              </a:rPr>
              <a:t>Los temas en inglés pudieran ser apoyados con los profesores de los Centros de Auto acceso. </a:t>
            </a:r>
            <a:endParaRPr lang="es-MX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04451" y="-579724"/>
            <a:ext cx="7921949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>
                <a:solidFill>
                  <a:schemeClr val="bg1"/>
                </a:solidFill>
                <a:latin typeface="Avenir Black"/>
                <a:cs typeface="Avenir Black"/>
              </a:rPr>
              <a:t>* </a:t>
            </a:r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SUGERENCIAS Y MOMENTO DE USO </a:t>
            </a:r>
            <a:endParaRPr lang="es-MX" sz="3200" dirty="0">
              <a:solidFill>
                <a:schemeClr val="bg1"/>
              </a:solidFill>
              <a:latin typeface="Avenir Black"/>
              <a:cs typeface="Avenir Black"/>
            </a:endParaRPr>
          </a:p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512743" y="6419043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900" dirty="0"/>
              <a:t>Dra. en A. Guadalupe González G</a:t>
            </a:r>
            <a:r>
              <a:rPr lang="es-MX" sz="900" dirty="0" smtClean="0"/>
              <a:t>.                   </a:t>
            </a:r>
            <a:r>
              <a:rPr lang="es-MX" sz="900" dirty="0"/>
              <a:t>DIAPOSITIVA    </a:t>
            </a:r>
            <a:r>
              <a:rPr lang="es-MX" sz="900" dirty="0" smtClean="0"/>
              <a:t>7 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243152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1528</TotalTime>
  <Words>2916</Words>
  <Application>Microsoft Office PowerPoint</Application>
  <PresentationFormat>Presentación en pantalla (4:3)</PresentationFormat>
  <Paragraphs>449</Paragraphs>
  <Slides>39</Slides>
  <Notes>39</Notes>
  <HiddenSlides>0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54" baseType="lpstr">
      <vt:lpstr>Aharoni</vt:lpstr>
      <vt:lpstr>Arial</vt:lpstr>
      <vt:lpstr>Avenir Black</vt:lpstr>
      <vt:lpstr>Avenir Book</vt:lpstr>
      <vt:lpstr>Avenir Roman</vt:lpstr>
      <vt:lpstr>Bookman Old Style</vt:lpstr>
      <vt:lpstr>Calibri</vt:lpstr>
      <vt:lpstr>Comic Sans MS</vt:lpstr>
      <vt:lpstr>Courier New</vt:lpstr>
      <vt:lpstr>Helvetica Neue</vt:lpstr>
      <vt:lpstr>Times New Roman</vt:lpstr>
      <vt:lpstr>Trebuchet MS</vt:lpstr>
      <vt:lpstr>Wingdings</vt:lpstr>
      <vt:lpstr>Wingdings 3</vt:lpstr>
      <vt:lpstr>Tema de Office</vt:lpstr>
      <vt:lpstr>UNIDAD DE APRENDIZAJE: ADMINISTRACIÓN  Material Didáctico (Sólo visión proyectable) septiembre 2017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Elementos para el  Diseño de la estructura Organizacional</vt:lpstr>
      <vt:lpstr>Presentación de PowerPoint</vt:lpstr>
      <vt:lpstr>Presentación de PowerPoint</vt:lpstr>
      <vt:lpstr>Presentación de PowerPoint</vt:lpstr>
      <vt:lpstr>ESTRUCTURALES Proporcionan etiquetas para distinguir características internas de una organización . crean una base para medirlas y compararlas.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Structural  designs</vt:lpstr>
      <vt:lpstr>Presentación de PowerPoint</vt:lpstr>
      <vt:lpstr>Organizing  the vertical structure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UAEM</cp:lastModifiedBy>
  <cp:revision>115</cp:revision>
  <dcterms:created xsi:type="dcterms:W3CDTF">2013-06-28T15:10:46Z</dcterms:created>
  <dcterms:modified xsi:type="dcterms:W3CDTF">2017-10-10T22:37:33Z</dcterms:modified>
</cp:coreProperties>
</file>