
<file path=[Content_Types].xml><?xml version="1.0" encoding="utf-8"?>
<Types xmlns="http://schemas.openxmlformats.org/package/2006/content-types">
  <Default Extension="png" ContentType="image/png"/>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61" r:id="rId2"/>
    <p:sldId id="268" r:id="rId3"/>
    <p:sldId id="262" r:id="rId4"/>
    <p:sldId id="270" r:id="rId5"/>
    <p:sldId id="267" r:id="rId6"/>
    <p:sldId id="263" r:id="rId7"/>
    <p:sldId id="264" r:id="rId8"/>
    <p:sldId id="265" r:id="rId9"/>
    <p:sldId id="266" r:id="rId10"/>
    <p:sldId id="271" r:id="rId11"/>
    <p:sldId id="307" r:id="rId12"/>
    <p:sldId id="300" r:id="rId13"/>
    <p:sldId id="272" r:id="rId14"/>
    <p:sldId id="260" r:id="rId15"/>
    <p:sldId id="273" r:id="rId16"/>
    <p:sldId id="275" r:id="rId17"/>
    <p:sldId id="277" r:id="rId18"/>
    <p:sldId id="276" r:id="rId19"/>
    <p:sldId id="274" r:id="rId20"/>
    <p:sldId id="269" r:id="rId21"/>
    <p:sldId id="281" r:id="rId22"/>
    <p:sldId id="282" r:id="rId23"/>
    <p:sldId id="283" r:id="rId24"/>
    <p:sldId id="311" r:id="rId25"/>
    <p:sldId id="284" r:id="rId26"/>
    <p:sldId id="294" r:id="rId27"/>
    <p:sldId id="285" r:id="rId28"/>
    <p:sldId id="301" r:id="rId29"/>
    <p:sldId id="302" r:id="rId30"/>
    <p:sldId id="310" r:id="rId31"/>
    <p:sldId id="291" r:id="rId32"/>
    <p:sldId id="312" r:id="rId33"/>
    <p:sldId id="289" r:id="rId34"/>
    <p:sldId id="292" r:id="rId35"/>
    <p:sldId id="308" r:id="rId36"/>
    <p:sldId id="309" r:id="rId37"/>
    <p:sldId id="313" r:id="rId38"/>
    <p:sldId id="296" r:id="rId39"/>
    <p:sldId id="299" r:id="rId40"/>
    <p:sldId id="259" r:id="rId41"/>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4" d="100"/>
          <a:sy n="84" d="100"/>
        </p:scale>
        <p:origin x="1584" y="2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3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BE48DA-97F5-4D00-8B7A-2F8E9A5CA92B}"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s-MX"/>
        </a:p>
      </dgm:t>
    </dgm:pt>
    <dgm:pt modelId="{73C9AA59-DFFE-448B-9CB5-B3F978D5E33D}">
      <dgm:prSet phldrT="[Texto]" custT="1"/>
      <dgm:spPr/>
      <dgm:t>
        <a:bodyPr/>
        <a:lstStyle/>
        <a:p>
          <a:r>
            <a:rPr lang="es-MX" sz="1050" dirty="0" smtClean="0">
              <a:solidFill>
                <a:schemeClr val="bg1"/>
              </a:solidFill>
            </a:rPr>
            <a:t>1.DEVELOP </a:t>
          </a:r>
          <a:r>
            <a:rPr lang="es-MX" sz="1050" dirty="0" err="1" smtClean="0">
              <a:solidFill>
                <a:schemeClr val="bg1"/>
              </a:solidFill>
            </a:rPr>
            <a:t>THE</a:t>
          </a:r>
          <a:r>
            <a:rPr lang="es-MX" sz="1050" dirty="0" smtClean="0">
              <a:solidFill>
                <a:schemeClr val="bg1"/>
              </a:solidFill>
            </a:rPr>
            <a:t> PLAN. Define </a:t>
          </a:r>
          <a:r>
            <a:rPr lang="es-MX" sz="1050" dirty="0" err="1" smtClean="0">
              <a:solidFill>
                <a:schemeClr val="bg1"/>
              </a:solidFill>
            </a:rPr>
            <a:t>mission</a:t>
          </a:r>
          <a:r>
            <a:rPr lang="es-MX" sz="1050" dirty="0" smtClean="0">
              <a:solidFill>
                <a:schemeClr val="bg1"/>
              </a:solidFill>
            </a:rPr>
            <a:t>, </a:t>
          </a:r>
          <a:r>
            <a:rPr lang="es-MX" sz="1050" dirty="0" err="1" smtClean="0">
              <a:solidFill>
                <a:schemeClr val="bg1"/>
              </a:solidFill>
            </a:rPr>
            <a:t>vision</a:t>
          </a:r>
          <a:r>
            <a:rPr lang="es-MX" sz="1050" dirty="0" smtClean="0">
              <a:solidFill>
                <a:schemeClr val="bg1"/>
              </a:solidFill>
            </a:rPr>
            <a:t>, set </a:t>
          </a:r>
          <a:r>
            <a:rPr lang="es-MX" sz="1050" dirty="0" err="1" smtClean="0">
              <a:solidFill>
                <a:schemeClr val="bg1"/>
              </a:solidFill>
            </a:rPr>
            <a:t>goals</a:t>
          </a:r>
          <a:r>
            <a:rPr lang="es-MX" sz="1050" dirty="0" smtClean="0">
              <a:solidFill>
                <a:schemeClr val="bg1"/>
              </a:solidFill>
            </a:rPr>
            <a:t>.</a:t>
          </a:r>
          <a:endParaRPr lang="es-MX" sz="1050" dirty="0">
            <a:solidFill>
              <a:schemeClr val="bg1"/>
            </a:solidFill>
          </a:endParaRPr>
        </a:p>
      </dgm:t>
    </dgm:pt>
    <dgm:pt modelId="{1B8A6966-CDF8-4EC9-991A-9443B704927F}" type="parTrans" cxnId="{623D6390-3066-4895-9C43-ADF851CBD883}">
      <dgm:prSet/>
      <dgm:spPr/>
      <dgm:t>
        <a:bodyPr/>
        <a:lstStyle/>
        <a:p>
          <a:endParaRPr lang="es-MX" sz="2400"/>
        </a:p>
      </dgm:t>
    </dgm:pt>
    <dgm:pt modelId="{46C44C2A-8DEF-4558-BD01-E9596B1D5B01}" type="sibTrans" cxnId="{623D6390-3066-4895-9C43-ADF851CBD883}">
      <dgm:prSet/>
      <dgm:spPr/>
      <dgm:t>
        <a:bodyPr/>
        <a:lstStyle/>
        <a:p>
          <a:endParaRPr lang="es-MX" sz="2400"/>
        </a:p>
      </dgm:t>
    </dgm:pt>
    <dgm:pt modelId="{46176510-8980-407E-864B-F7E2DBA15772}">
      <dgm:prSet phldrT="[Texto]" custT="1"/>
      <dgm:spPr/>
      <dgm:t>
        <a:bodyPr/>
        <a:lstStyle/>
        <a:p>
          <a:r>
            <a:rPr lang="es-MX" sz="1050" dirty="0" smtClean="0">
              <a:solidFill>
                <a:schemeClr val="bg1"/>
              </a:solidFill>
            </a:rPr>
            <a:t>2.TRANSLATE </a:t>
          </a:r>
          <a:r>
            <a:rPr lang="es-MX" sz="1050" dirty="0" err="1" smtClean="0">
              <a:solidFill>
                <a:schemeClr val="bg1"/>
              </a:solidFill>
            </a:rPr>
            <a:t>THE</a:t>
          </a:r>
          <a:r>
            <a:rPr lang="es-MX" sz="1050" dirty="0" smtClean="0">
              <a:solidFill>
                <a:schemeClr val="bg1"/>
              </a:solidFill>
            </a:rPr>
            <a:t> PLAN. Define </a:t>
          </a:r>
          <a:r>
            <a:rPr lang="es-MX" sz="1050" dirty="0" err="1" smtClean="0">
              <a:solidFill>
                <a:schemeClr val="bg1"/>
              </a:solidFill>
            </a:rPr>
            <a:t>tactical</a:t>
          </a:r>
          <a:r>
            <a:rPr lang="es-MX" sz="1050" dirty="0" smtClean="0">
              <a:solidFill>
                <a:schemeClr val="bg1"/>
              </a:solidFill>
            </a:rPr>
            <a:t> </a:t>
          </a:r>
          <a:r>
            <a:rPr lang="es-MX" sz="1050" dirty="0" err="1" smtClean="0">
              <a:solidFill>
                <a:schemeClr val="bg1"/>
              </a:solidFill>
            </a:rPr>
            <a:t>plans</a:t>
          </a:r>
          <a:r>
            <a:rPr lang="es-MX" sz="1050" dirty="0" smtClean="0">
              <a:solidFill>
                <a:schemeClr val="bg1"/>
              </a:solidFill>
            </a:rPr>
            <a:t> and objetives. </a:t>
          </a:r>
          <a:r>
            <a:rPr lang="es-MX" sz="1050" dirty="0" err="1" smtClean="0">
              <a:solidFill>
                <a:schemeClr val="bg1"/>
              </a:solidFill>
            </a:rPr>
            <a:t>Develop</a:t>
          </a:r>
          <a:r>
            <a:rPr lang="es-MX" sz="1050" dirty="0" smtClean="0">
              <a:solidFill>
                <a:schemeClr val="bg1"/>
              </a:solidFill>
            </a:rPr>
            <a:t> </a:t>
          </a:r>
          <a:r>
            <a:rPr lang="es-MX" sz="1050" dirty="0" err="1" smtClean="0">
              <a:solidFill>
                <a:schemeClr val="bg1"/>
              </a:solidFill>
            </a:rPr>
            <a:t>strategy</a:t>
          </a:r>
          <a:r>
            <a:rPr lang="es-MX" sz="1050" dirty="0" smtClean="0">
              <a:solidFill>
                <a:schemeClr val="bg1"/>
              </a:solidFill>
            </a:rPr>
            <a:t> </a:t>
          </a:r>
          <a:r>
            <a:rPr lang="es-MX" sz="1050" dirty="0" err="1" smtClean="0">
              <a:solidFill>
                <a:schemeClr val="bg1"/>
              </a:solidFill>
            </a:rPr>
            <a:t>map</a:t>
          </a:r>
          <a:r>
            <a:rPr lang="es-MX" sz="1050" dirty="0" smtClean="0">
              <a:solidFill>
                <a:schemeClr val="bg1"/>
              </a:solidFill>
            </a:rPr>
            <a:t>. Define </a:t>
          </a:r>
          <a:r>
            <a:rPr lang="es-MX" sz="1050" dirty="0" err="1" smtClean="0">
              <a:solidFill>
                <a:schemeClr val="bg1"/>
              </a:solidFill>
            </a:rPr>
            <a:t>contingency</a:t>
          </a:r>
          <a:r>
            <a:rPr lang="es-MX" sz="1050" dirty="0" smtClean="0">
              <a:solidFill>
                <a:schemeClr val="bg1"/>
              </a:solidFill>
            </a:rPr>
            <a:t> </a:t>
          </a:r>
          <a:r>
            <a:rPr lang="es-MX" sz="1050" dirty="0" err="1" smtClean="0">
              <a:solidFill>
                <a:schemeClr val="bg1"/>
              </a:solidFill>
            </a:rPr>
            <a:t>plans</a:t>
          </a:r>
          <a:r>
            <a:rPr lang="es-MX" sz="1050" dirty="0" smtClean="0">
              <a:solidFill>
                <a:schemeClr val="bg1"/>
              </a:solidFill>
            </a:rPr>
            <a:t>, </a:t>
          </a:r>
          <a:r>
            <a:rPr lang="es-MX" sz="1050" dirty="0" err="1" smtClean="0">
              <a:solidFill>
                <a:schemeClr val="bg1"/>
              </a:solidFill>
            </a:rPr>
            <a:t>identify</a:t>
          </a:r>
          <a:r>
            <a:rPr lang="es-MX" sz="1050" dirty="0" smtClean="0">
              <a:solidFill>
                <a:schemeClr val="bg1"/>
              </a:solidFill>
            </a:rPr>
            <a:t> </a:t>
          </a:r>
          <a:r>
            <a:rPr lang="es-MX" sz="1050" dirty="0" err="1" smtClean="0">
              <a:solidFill>
                <a:schemeClr val="bg1"/>
              </a:solidFill>
            </a:rPr>
            <a:t>intelligence</a:t>
          </a:r>
          <a:r>
            <a:rPr lang="es-MX" sz="1050" dirty="0" smtClean="0">
              <a:solidFill>
                <a:schemeClr val="bg1"/>
              </a:solidFill>
            </a:rPr>
            <a:t> </a:t>
          </a:r>
          <a:r>
            <a:rPr lang="es-MX" sz="1050" dirty="0" err="1" smtClean="0">
              <a:solidFill>
                <a:schemeClr val="bg1"/>
              </a:solidFill>
            </a:rPr>
            <a:t>teams</a:t>
          </a:r>
          <a:r>
            <a:rPr lang="es-MX" sz="1050" dirty="0" smtClean="0">
              <a:solidFill>
                <a:schemeClr val="bg1"/>
              </a:solidFill>
            </a:rPr>
            <a:t>.</a:t>
          </a:r>
          <a:endParaRPr lang="es-MX" sz="1050" dirty="0">
            <a:solidFill>
              <a:schemeClr val="bg1"/>
            </a:solidFill>
          </a:endParaRPr>
        </a:p>
      </dgm:t>
    </dgm:pt>
    <dgm:pt modelId="{822B67F0-0580-4833-B546-A3B5755C7F84}" type="parTrans" cxnId="{9F646F6E-1E1B-4642-9099-AD1C00E2A69A}">
      <dgm:prSet/>
      <dgm:spPr/>
      <dgm:t>
        <a:bodyPr/>
        <a:lstStyle/>
        <a:p>
          <a:endParaRPr lang="es-MX" sz="2400"/>
        </a:p>
      </dgm:t>
    </dgm:pt>
    <dgm:pt modelId="{C8754414-59A7-496B-9A59-0CDBEB92A2A9}" type="sibTrans" cxnId="{9F646F6E-1E1B-4642-9099-AD1C00E2A69A}">
      <dgm:prSet/>
      <dgm:spPr/>
      <dgm:t>
        <a:bodyPr/>
        <a:lstStyle/>
        <a:p>
          <a:endParaRPr lang="es-MX" sz="2400"/>
        </a:p>
      </dgm:t>
    </dgm:pt>
    <dgm:pt modelId="{D61C96FC-014C-411E-9978-08F9EC7903A7}">
      <dgm:prSet phldrT="[Texto]" custT="1"/>
      <dgm:spPr/>
      <dgm:t>
        <a:bodyPr/>
        <a:lstStyle/>
        <a:p>
          <a:r>
            <a:rPr lang="es-MX" sz="1050" dirty="0" smtClean="0">
              <a:solidFill>
                <a:schemeClr val="bg1"/>
              </a:solidFill>
            </a:rPr>
            <a:t>3.PLAN </a:t>
          </a:r>
          <a:r>
            <a:rPr lang="es-MX" sz="1050" dirty="0" err="1" smtClean="0">
              <a:solidFill>
                <a:schemeClr val="bg1"/>
              </a:solidFill>
            </a:rPr>
            <a:t>OPERATIONS</a:t>
          </a:r>
          <a:r>
            <a:rPr lang="es-MX" sz="1050" dirty="0" smtClean="0">
              <a:solidFill>
                <a:schemeClr val="bg1"/>
              </a:solidFill>
            </a:rPr>
            <a:t>. Define </a:t>
          </a:r>
          <a:r>
            <a:rPr lang="es-MX" sz="1050" dirty="0" err="1" smtClean="0">
              <a:solidFill>
                <a:schemeClr val="bg1"/>
              </a:solidFill>
            </a:rPr>
            <a:t>operational</a:t>
          </a:r>
          <a:r>
            <a:rPr lang="es-MX" sz="1050" dirty="0" smtClean="0">
              <a:solidFill>
                <a:schemeClr val="bg1"/>
              </a:solidFill>
            </a:rPr>
            <a:t> </a:t>
          </a:r>
          <a:r>
            <a:rPr lang="es-MX" sz="1050" dirty="0" err="1" smtClean="0">
              <a:solidFill>
                <a:schemeClr val="bg1"/>
              </a:solidFill>
            </a:rPr>
            <a:t>plans</a:t>
          </a:r>
          <a:r>
            <a:rPr lang="es-MX" sz="1050" dirty="0" smtClean="0">
              <a:solidFill>
                <a:schemeClr val="bg1"/>
              </a:solidFill>
            </a:rPr>
            <a:t> and </a:t>
          </a:r>
          <a:r>
            <a:rPr lang="es-MX" sz="1050" dirty="0" err="1" smtClean="0">
              <a:solidFill>
                <a:schemeClr val="bg1"/>
              </a:solidFill>
            </a:rPr>
            <a:t>goals</a:t>
          </a:r>
          <a:r>
            <a:rPr lang="es-MX" sz="1050" dirty="0" smtClean="0">
              <a:solidFill>
                <a:schemeClr val="bg1"/>
              </a:solidFill>
            </a:rPr>
            <a:t>. </a:t>
          </a:r>
          <a:r>
            <a:rPr lang="es-MX" sz="1050" dirty="0" err="1" smtClean="0">
              <a:solidFill>
                <a:schemeClr val="bg1"/>
              </a:solidFill>
            </a:rPr>
            <a:t>Select</a:t>
          </a:r>
          <a:r>
            <a:rPr lang="es-MX" sz="1050" dirty="0" smtClean="0">
              <a:solidFill>
                <a:schemeClr val="bg1"/>
              </a:solidFill>
            </a:rPr>
            <a:t> </a:t>
          </a:r>
          <a:r>
            <a:rPr lang="es-MX" sz="1050" dirty="0" err="1" smtClean="0">
              <a:solidFill>
                <a:schemeClr val="bg1"/>
              </a:solidFill>
            </a:rPr>
            <a:t>measures</a:t>
          </a:r>
          <a:r>
            <a:rPr lang="es-MX" sz="1050" dirty="0" smtClean="0">
              <a:solidFill>
                <a:schemeClr val="bg1"/>
              </a:solidFill>
            </a:rPr>
            <a:t> and target. Set </a:t>
          </a:r>
          <a:r>
            <a:rPr lang="es-MX" sz="1050" dirty="0" err="1" smtClean="0">
              <a:solidFill>
                <a:schemeClr val="bg1"/>
              </a:solidFill>
            </a:rPr>
            <a:t>strech</a:t>
          </a:r>
          <a:r>
            <a:rPr lang="es-MX" sz="1050" dirty="0" smtClean="0">
              <a:solidFill>
                <a:schemeClr val="bg1"/>
              </a:solidFill>
            </a:rPr>
            <a:t> </a:t>
          </a:r>
          <a:r>
            <a:rPr lang="es-MX" sz="1050" dirty="0" err="1" smtClean="0">
              <a:solidFill>
                <a:schemeClr val="bg1"/>
              </a:solidFill>
            </a:rPr>
            <a:t>goals</a:t>
          </a:r>
          <a:r>
            <a:rPr lang="es-MX" sz="1050" dirty="0" smtClean="0">
              <a:solidFill>
                <a:schemeClr val="bg1"/>
              </a:solidFill>
            </a:rPr>
            <a:t>. Crisis </a:t>
          </a:r>
          <a:r>
            <a:rPr lang="es-MX" sz="1050" dirty="0" err="1" smtClean="0">
              <a:solidFill>
                <a:schemeClr val="bg1"/>
              </a:solidFill>
            </a:rPr>
            <a:t>planning</a:t>
          </a:r>
          <a:r>
            <a:rPr lang="es-MX" sz="1050" dirty="0" smtClean="0">
              <a:solidFill>
                <a:schemeClr val="bg1"/>
              </a:solidFill>
            </a:rPr>
            <a:t>.</a:t>
          </a:r>
          <a:endParaRPr lang="es-MX" sz="1050" dirty="0">
            <a:solidFill>
              <a:schemeClr val="bg1"/>
            </a:solidFill>
          </a:endParaRPr>
        </a:p>
      </dgm:t>
    </dgm:pt>
    <dgm:pt modelId="{39ECB29F-9F30-437E-B6DE-E477871F91D9}" type="parTrans" cxnId="{CA2AB1A6-418D-45B7-8D34-E28F0699C3AA}">
      <dgm:prSet/>
      <dgm:spPr/>
      <dgm:t>
        <a:bodyPr/>
        <a:lstStyle/>
        <a:p>
          <a:endParaRPr lang="es-MX" sz="2400"/>
        </a:p>
      </dgm:t>
    </dgm:pt>
    <dgm:pt modelId="{AD279CEF-5966-4497-BF35-E97891833A61}" type="sibTrans" cxnId="{CA2AB1A6-418D-45B7-8D34-E28F0699C3AA}">
      <dgm:prSet/>
      <dgm:spPr/>
      <dgm:t>
        <a:bodyPr/>
        <a:lstStyle/>
        <a:p>
          <a:endParaRPr lang="es-MX" sz="2400"/>
        </a:p>
      </dgm:t>
    </dgm:pt>
    <dgm:pt modelId="{EBFA8173-228B-466E-A4E3-4E253C41857D}">
      <dgm:prSet phldrT="[Texto]" custT="1"/>
      <dgm:spPr/>
      <dgm:t>
        <a:bodyPr/>
        <a:lstStyle/>
        <a:p>
          <a:r>
            <a:rPr lang="es-MX" sz="1050" dirty="0" smtClean="0">
              <a:solidFill>
                <a:schemeClr val="bg1"/>
              </a:solidFill>
            </a:rPr>
            <a:t>4.EXECUTE </a:t>
          </a:r>
          <a:r>
            <a:rPr lang="es-MX" sz="1050" dirty="0" err="1" smtClean="0">
              <a:solidFill>
                <a:schemeClr val="bg1"/>
              </a:solidFill>
            </a:rPr>
            <a:t>THE</a:t>
          </a:r>
          <a:r>
            <a:rPr lang="es-MX" sz="1050" dirty="0" smtClean="0">
              <a:solidFill>
                <a:schemeClr val="bg1"/>
              </a:solidFill>
            </a:rPr>
            <a:t> PLAN. Use: </a:t>
          </a:r>
          <a:r>
            <a:rPr lang="es-MX" sz="1050" dirty="0" err="1" smtClean="0">
              <a:solidFill>
                <a:schemeClr val="bg1"/>
              </a:solidFill>
            </a:rPr>
            <a:t>management</a:t>
          </a:r>
          <a:r>
            <a:rPr lang="es-MX" sz="1050" dirty="0" smtClean="0">
              <a:solidFill>
                <a:schemeClr val="bg1"/>
              </a:solidFill>
            </a:rPr>
            <a:t>  </a:t>
          </a:r>
          <a:r>
            <a:rPr lang="es-MX" sz="1050" dirty="0" err="1" smtClean="0">
              <a:solidFill>
                <a:schemeClr val="bg1"/>
              </a:solidFill>
            </a:rPr>
            <a:t>by</a:t>
          </a:r>
          <a:r>
            <a:rPr lang="es-MX" sz="1050" dirty="0" smtClean="0">
              <a:solidFill>
                <a:schemeClr val="bg1"/>
              </a:solidFill>
            </a:rPr>
            <a:t> objetives, performance </a:t>
          </a:r>
          <a:r>
            <a:rPr lang="es-MX" sz="1050" dirty="0" err="1" smtClean="0">
              <a:solidFill>
                <a:schemeClr val="bg1"/>
              </a:solidFill>
            </a:rPr>
            <a:t>dashboards</a:t>
          </a:r>
          <a:r>
            <a:rPr lang="es-MX" sz="1050" dirty="0" smtClean="0">
              <a:solidFill>
                <a:schemeClr val="bg1"/>
              </a:solidFill>
            </a:rPr>
            <a:t>, single use </a:t>
          </a:r>
          <a:r>
            <a:rPr lang="es-MX" sz="1050" dirty="0" err="1" smtClean="0">
              <a:solidFill>
                <a:schemeClr val="bg1"/>
              </a:solidFill>
            </a:rPr>
            <a:t>plans</a:t>
          </a:r>
          <a:r>
            <a:rPr lang="es-MX" sz="1050" dirty="0" smtClean="0">
              <a:solidFill>
                <a:schemeClr val="bg1"/>
              </a:solidFill>
            </a:rPr>
            <a:t>, </a:t>
          </a:r>
          <a:r>
            <a:rPr lang="es-MX" sz="1050" dirty="0" err="1" smtClean="0">
              <a:solidFill>
                <a:schemeClr val="bg1"/>
              </a:solidFill>
            </a:rPr>
            <a:t>decentralized</a:t>
          </a:r>
          <a:r>
            <a:rPr lang="es-MX" sz="1050" dirty="0" smtClean="0">
              <a:solidFill>
                <a:schemeClr val="bg1"/>
              </a:solidFill>
            </a:rPr>
            <a:t> </a:t>
          </a:r>
          <a:r>
            <a:rPr lang="es-MX" sz="1050" dirty="0" err="1" smtClean="0">
              <a:solidFill>
                <a:schemeClr val="bg1"/>
              </a:solidFill>
            </a:rPr>
            <a:t>responsability</a:t>
          </a:r>
          <a:r>
            <a:rPr lang="es-MX" sz="1050" dirty="0" smtClean="0">
              <a:solidFill>
                <a:schemeClr val="bg1"/>
              </a:solidFill>
            </a:rPr>
            <a:t>.</a:t>
          </a:r>
          <a:endParaRPr lang="es-MX" sz="1050" dirty="0">
            <a:solidFill>
              <a:schemeClr val="bg1"/>
            </a:solidFill>
          </a:endParaRPr>
        </a:p>
      </dgm:t>
    </dgm:pt>
    <dgm:pt modelId="{8B810651-CD2A-4BF7-A5C2-75D8B43F9A6B}" type="parTrans" cxnId="{744DF3E8-10CF-4402-A8DE-6629962B8E98}">
      <dgm:prSet/>
      <dgm:spPr/>
      <dgm:t>
        <a:bodyPr/>
        <a:lstStyle/>
        <a:p>
          <a:endParaRPr lang="es-MX" sz="2400"/>
        </a:p>
      </dgm:t>
    </dgm:pt>
    <dgm:pt modelId="{7823BDE2-1925-41B7-AB25-6D2353385669}" type="sibTrans" cxnId="{744DF3E8-10CF-4402-A8DE-6629962B8E98}">
      <dgm:prSet/>
      <dgm:spPr/>
      <dgm:t>
        <a:bodyPr/>
        <a:lstStyle/>
        <a:p>
          <a:endParaRPr lang="es-MX" sz="2400"/>
        </a:p>
      </dgm:t>
    </dgm:pt>
    <dgm:pt modelId="{210E61ED-F0AA-4554-8A88-8851731167C5}">
      <dgm:prSet phldrT="[Texto]" custT="1"/>
      <dgm:spPr/>
      <dgm:t>
        <a:bodyPr/>
        <a:lstStyle/>
        <a:p>
          <a:r>
            <a:rPr lang="es-MX" sz="1050" dirty="0" smtClean="0">
              <a:solidFill>
                <a:schemeClr val="bg1"/>
              </a:solidFill>
            </a:rPr>
            <a:t>5. MONITOR AND </a:t>
          </a:r>
          <a:r>
            <a:rPr lang="es-MX" sz="1050" dirty="0" err="1" smtClean="0">
              <a:solidFill>
                <a:schemeClr val="bg1"/>
              </a:solidFill>
            </a:rPr>
            <a:t>LEARN</a:t>
          </a:r>
          <a:r>
            <a:rPr lang="es-MX" sz="1050" dirty="0" smtClean="0">
              <a:solidFill>
                <a:schemeClr val="bg1"/>
              </a:solidFill>
            </a:rPr>
            <a:t>. </a:t>
          </a:r>
          <a:r>
            <a:rPr lang="es-MX" sz="1050" dirty="0" err="1" smtClean="0">
              <a:solidFill>
                <a:schemeClr val="bg1"/>
              </a:solidFill>
            </a:rPr>
            <a:t>Hold</a:t>
          </a:r>
          <a:r>
            <a:rPr lang="es-MX" sz="1050" dirty="0" smtClean="0">
              <a:solidFill>
                <a:schemeClr val="bg1"/>
              </a:solidFill>
            </a:rPr>
            <a:t> </a:t>
          </a:r>
          <a:r>
            <a:rPr lang="es-MX" sz="1050" dirty="0" err="1" smtClean="0">
              <a:solidFill>
                <a:schemeClr val="bg1"/>
              </a:solidFill>
            </a:rPr>
            <a:t>planning</a:t>
          </a:r>
          <a:r>
            <a:rPr lang="es-MX" sz="1050" dirty="0" smtClean="0">
              <a:solidFill>
                <a:schemeClr val="bg1"/>
              </a:solidFill>
            </a:rPr>
            <a:t> </a:t>
          </a:r>
          <a:r>
            <a:rPr lang="es-MX" sz="1050" dirty="0" err="1" smtClean="0">
              <a:solidFill>
                <a:schemeClr val="bg1"/>
              </a:solidFill>
            </a:rPr>
            <a:t>reviews</a:t>
          </a:r>
          <a:r>
            <a:rPr lang="es-MX" sz="1050" dirty="0" smtClean="0">
              <a:solidFill>
                <a:schemeClr val="bg1"/>
              </a:solidFill>
            </a:rPr>
            <a:t>. </a:t>
          </a:r>
          <a:r>
            <a:rPr lang="es-MX" sz="1050" dirty="0" err="1" smtClean="0">
              <a:solidFill>
                <a:schemeClr val="bg1"/>
              </a:solidFill>
            </a:rPr>
            <a:t>Hold</a:t>
          </a:r>
          <a:r>
            <a:rPr lang="es-MX" sz="1050" dirty="0" smtClean="0">
              <a:solidFill>
                <a:schemeClr val="bg1"/>
              </a:solidFill>
            </a:rPr>
            <a:t> </a:t>
          </a:r>
          <a:r>
            <a:rPr lang="es-MX" sz="1050" dirty="0" err="1" smtClean="0">
              <a:solidFill>
                <a:schemeClr val="bg1"/>
              </a:solidFill>
            </a:rPr>
            <a:t>operational</a:t>
          </a:r>
          <a:r>
            <a:rPr lang="es-MX" sz="1050" dirty="0" smtClean="0">
              <a:solidFill>
                <a:schemeClr val="bg1"/>
              </a:solidFill>
            </a:rPr>
            <a:t> </a:t>
          </a:r>
          <a:r>
            <a:rPr lang="es-MX" sz="1050" dirty="0" err="1" smtClean="0">
              <a:solidFill>
                <a:schemeClr val="bg1"/>
              </a:solidFill>
            </a:rPr>
            <a:t>reviews</a:t>
          </a:r>
          <a:r>
            <a:rPr lang="es-MX" sz="1050" dirty="0" smtClean="0">
              <a:solidFill>
                <a:schemeClr val="bg1"/>
              </a:solidFill>
            </a:rPr>
            <a:t>.</a:t>
          </a:r>
          <a:endParaRPr lang="es-MX" sz="1050" dirty="0">
            <a:solidFill>
              <a:schemeClr val="bg1"/>
            </a:solidFill>
          </a:endParaRPr>
        </a:p>
      </dgm:t>
    </dgm:pt>
    <dgm:pt modelId="{122EA1AE-39CF-4721-8316-033CCA1CE56F}" type="parTrans" cxnId="{157CD011-2804-468D-AAA7-051A110A8528}">
      <dgm:prSet/>
      <dgm:spPr/>
      <dgm:t>
        <a:bodyPr/>
        <a:lstStyle/>
        <a:p>
          <a:endParaRPr lang="es-MX" sz="2400"/>
        </a:p>
      </dgm:t>
    </dgm:pt>
    <dgm:pt modelId="{E56C6C21-C740-42B5-9AC3-76F860525946}" type="sibTrans" cxnId="{157CD011-2804-468D-AAA7-051A110A8528}">
      <dgm:prSet/>
      <dgm:spPr/>
      <dgm:t>
        <a:bodyPr/>
        <a:lstStyle/>
        <a:p>
          <a:endParaRPr lang="es-MX" sz="2400"/>
        </a:p>
      </dgm:t>
    </dgm:pt>
    <dgm:pt modelId="{72DA0F4B-3036-4201-AE48-00ABA7302D5E}" type="pres">
      <dgm:prSet presAssocID="{E6BE48DA-97F5-4D00-8B7A-2F8E9A5CA92B}" presName="cycle" presStyleCnt="0">
        <dgm:presLayoutVars>
          <dgm:dir/>
          <dgm:resizeHandles val="exact"/>
        </dgm:presLayoutVars>
      </dgm:prSet>
      <dgm:spPr/>
      <dgm:t>
        <a:bodyPr/>
        <a:lstStyle/>
        <a:p>
          <a:endParaRPr lang="es-MX"/>
        </a:p>
      </dgm:t>
    </dgm:pt>
    <dgm:pt modelId="{B3C7A52E-029B-47CE-8E42-F3847C0C0DF2}" type="pres">
      <dgm:prSet presAssocID="{73C9AA59-DFFE-448B-9CB5-B3F978D5E33D}" presName="node" presStyleLbl="node1" presStyleIdx="0" presStyleCnt="5" custScaleX="144877">
        <dgm:presLayoutVars>
          <dgm:bulletEnabled val="1"/>
        </dgm:presLayoutVars>
      </dgm:prSet>
      <dgm:spPr/>
      <dgm:t>
        <a:bodyPr/>
        <a:lstStyle/>
        <a:p>
          <a:endParaRPr lang="es-MX"/>
        </a:p>
      </dgm:t>
    </dgm:pt>
    <dgm:pt modelId="{5DB162E8-5415-48E8-A1FC-34BAAEBCA740}" type="pres">
      <dgm:prSet presAssocID="{73C9AA59-DFFE-448B-9CB5-B3F978D5E33D}" presName="spNode" presStyleCnt="0"/>
      <dgm:spPr/>
    </dgm:pt>
    <dgm:pt modelId="{852CEBAC-12B8-4DBA-82D5-D517AB605430}" type="pres">
      <dgm:prSet presAssocID="{46C44C2A-8DEF-4558-BD01-E9596B1D5B01}" presName="sibTrans" presStyleLbl="sibTrans1D1" presStyleIdx="0" presStyleCnt="5"/>
      <dgm:spPr/>
      <dgm:t>
        <a:bodyPr/>
        <a:lstStyle/>
        <a:p>
          <a:endParaRPr lang="es-MX"/>
        </a:p>
      </dgm:t>
    </dgm:pt>
    <dgm:pt modelId="{1003E7B5-BB7F-4A09-B7BB-5DA5487E5BF8}" type="pres">
      <dgm:prSet presAssocID="{46176510-8980-407E-864B-F7E2DBA15772}" presName="node" presStyleLbl="node1" presStyleIdx="1" presStyleCnt="5" custScaleX="157792" custScaleY="130113">
        <dgm:presLayoutVars>
          <dgm:bulletEnabled val="1"/>
        </dgm:presLayoutVars>
      </dgm:prSet>
      <dgm:spPr/>
      <dgm:t>
        <a:bodyPr/>
        <a:lstStyle/>
        <a:p>
          <a:endParaRPr lang="es-MX"/>
        </a:p>
      </dgm:t>
    </dgm:pt>
    <dgm:pt modelId="{FC85308E-872E-44AF-BC6E-1CF557C781CD}" type="pres">
      <dgm:prSet presAssocID="{46176510-8980-407E-864B-F7E2DBA15772}" presName="spNode" presStyleCnt="0"/>
      <dgm:spPr/>
    </dgm:pt>
    <dgm:pt modelId="{22815559-5155-457E-95C8-E9A803564D48}" type="pres">
      <dgm:prSet presAssocID="{C8754414-59A7-496B-9A59-0CDBEB92A2A9}" presName="sibTrans" presStyleLbl="sibTrans1D1" presStyleIdx="1" presStyleCnt="5"/>
      <dgm:spPr/>
      <dgm:t>
        <a:bodyPr/>
        <a:lstStyle/>
        <a:p>
          <a:endParaRPr lang="es-MX"/>
        </a:p>
      </dgm:t>
    </dgm:pt>
    <dgm:pt modelId="{CF8E86F3-E1CF-4A8B-9957-017EA27750F0}" type="pres">
      <dgm:prSet presAssocID="{D61C96FC-014C-411E-9978-08F9EC7903A7}" presName="node" presStyleLbl="node1" presStyleIdx="2" presStyleCnt="5" custScaleX="152643">
        <dgm:presLayoutVars>
          <dgm:bulletEnabled val="1"/>
        </dgm:presLayoutVars>
      </dgm:prSet>
      <dgm:spPr/>
      <dgm:t>
        <a:bodyPr/>
        <a:lstStyle/>
        <a:p>
          <a:endParaRPr lang="es-MX"/>
        </a:p>
      </dgm:t>
    </dgm:pt>
    <dgm:pt modelId="{69D5A42A-263A-4192-87FF-165B19907DB0}" type="pres">
      <dgm:prSet presAssocID="{D61C96FC-014C-411E-9978-08F9EC7903A7}" presName="spNode" presStyleCnt="0"/>
      <dgm:spPr/>
    </dgm:pt>
    <dgm:pt modelId="{9FD5F16A-AA6A-47F4-86B0-2F043D32E7D0}" type="pres">
      <dgm:prSet presAssocID="{AD279CEF-5966-4497-BF35-E97891833A61}" presName="sibTrans" presStyleLbl="sibTrans1D1" presStyleIdx="2" presStyleCnt="5"/>
      <dgm:spPr/>
      <dgm:t>
        <a:bodyPr/>
        <a:lstStyle/>
        <a:p>
          <a:endParaRPr lang="es-MX"/>
        </a:p>
      </dgm:t>
    </dgm:pt>
    <dgm:pt modelId="{51119A6B-929F-408A-B724-4C1E64ABF438}" type="pres">
      <dgm:prSet presAssocID="{EBFA8173-228B-466E-A4E3-4E253C41857D}" presName="node" presStyleLbl="node1" presStyleIdx="3" presStyleCnt="5" custScaleX="158518" custScaleY="128079" custRadScaleRad="99228" custRadScaleInc="70500">
        <dgm:presLayoutVars>
          <dgm:bulletEnabled val="1"/>
        </dgm:presLayoutVars>
      </dgm:prSet>
      <dgm:spPr/>
      <dgm:t>
        <a:bodyPr/>
        <a:lstStyle/>
        <a:p>
          <a:endParaRPr lang="es-MX"/>
        </a:p>
      </dgm:t>
    </dgm:pt>
    <dgm:pt modelId="{3249003C-40CE-4B60-95E7-F2B2C1CA22F1}" type="pres">
      <dgm:prSet presAssocID="{EBFA8173-228B-466E-A4E3-4E253C41857D}" presName="spNode" presStyleCnt="0"/>
      <dgm:spPr/>
    </dgm:pt>
    <dgm:pt modelId="{56AEFD94-3677-4E8F-B663-A00B813F56F9}" type="pres">
      <dgm:prSet presAssocID="{7823BDE2-1925-41B7-AB25-6D2353385669}" presName="sibTrans" presStyleLbl="sibTrans1D1" presStyleIdx="3" presStyleCnt="5"/>
      <dgm:spPr/>
      <dgm:t>
        <a:bodyPr/>
        <a:lstStyle/>
        <a:p>
          <a:endParaRPr lang="es-MX"/>
        </a:p>
      </dgm:t>
    </dgm:pt>
    <dgm:pt modelId="{B60B0657-556F-4BD1-809A-97BDBE75FA1A}" type="pres">
      <dgm:prSet presAssocID="{210E61ED-F0AA-4554-8A88-8851731167C5}" presName="node" presStyleLbl="node1" presStyleIdx="4" presStyleCnt="5" custScaleX="147581">
        <dgm:presLayoutVars>
          <dgm:bulletEnabled val="1"/>
        </dgm:presLayoutVars>
      </dgm:prSet>
      <dgm:spPr/>
      <dgm:t>
        <a:bodyPr/>
        <a:lstStyle/>
        <a:p>
          <a:endParaRPr lang="es-MX"/>
        </a:p>
      </dgm:t>
    </dgm:pt>
    <dgm:pt modelId="{A07EDE99-D6FB-409E-B1BA-9133BCA474D3}" type="pres">
      <dgm:prSet presAssocID="{210E61ED-F0AA-4554-8A88-8851731167C5}" presName="spNode" presStyleCnt="0"/>
      <dgm:spPr/>
    </dgm:pt>
    <dgm:pt modelId="{1563030F-045C-4F43-B675-5DB87955B728}" type="pres">
      <dgm:prSet presAssocID="{E56C6C21-C740-42B5-9AC3-76F860525946}" presName="sibTrans" presStyleLbl="sibTrans1D1" presStyleIdx="4" presStyleCnt="5"/>
      <dgm:spPr/>
      <dgm:t>
        <a:bodyPr/>
        <a:lstStyle/>
        <a:p>
          <a:endParaRPr lang="es-MX"/>
        </a:p>
      </dgm:t>
    </dgm:pt>
  </dgm:ptLst>
  <dgm:cxnLst>
    <dgm:cxn modelId="{A7DD0420-15BE-45B3-9AF3-1D0105EC6E0F}" type="presOf" srcId="{C8754414-59A7-496B-9A59-0CDBEB92A2A9}" destId="{22815559-5155-457E-95C8-E9A803564D48}" srcOrd="0" destOrd="0" presId="urn:microsoft.com/office/officeart/2005/8/layout/cycle5"/>
    <dgm:cxn modelId="{9F646F6E-1E1B-4642-9099-AD1C00E2A69A}" srcId="{E6BE48DA-97F5-4D00-8B7A-2F8E9A5CA92B}" destId="{46176510-8980-407E-864B-F7E2DBA15772}" srcOrd="1" destOrd="0" parTransId="{822B67F0-0580-4833-B546-A3B5755C7F84}" sibTransId="{C8754414-59A7-496B-9A59-0CDBEB92A2A9}"/>
    <dgm:cxn modelId="{623D6390-3066-4895-9C43-ADF851CBD883}" srcId="{E6BE48DA-97F5-4D00-8B7A-2F8E9A5CA92B}" destId="{73C9AA59-DFFE-448B-9CB5-B3F978D5E33D}" srcOrd="0" destOrd="0" parTransId="{1B8A6966-CDF8-4EC9-991A-9443B704927F}" sibTransId="{46C44C2A-8DEF-4558-BD01-E9596B1D5B01}"/>
    <dgm:cxn modelId="{779BFBC5-BD9C-4370-A1AD-144498629BC8}" type="presOf" srcId="{210E61ED-F0AA-4554-8A88-8851731167C5}" destId="{B60B0657-556F-4BD1-809A-97BDBE75FA1A}" srcOrd="0" destOrd="0" presId="urn:microsoft.com/office/officeart/2005/8/layout/cycle5"/>
    <dgm:cxn modelId="{66D607F2-703F-4D34-B6FE-08930A67AD57}" type="presOf" srcId="{7823BDE2-1925-41B7-AB25-6D2353385669}" destId="{56AEFD94-3677-4E8F-B663-A00B813F56F9}" srcOrd="0" destOrd="0" presId="urn:microsoft.com/office/officeart/2005/8/layout/cycle5"/>
    <dgm:cxn modelId="{3C131CA9-843B-4FB2-8FD8-F46E39047DE6}" type="presOf" srcId="{46C44C2A-8DEF-4558-BD01-E9596B1D5B01}" destId="{852CEBAC-12B8-4DBA-82D5-D517AB605430}" srcOrd="0" destOrd="0" presId="urn:microsoft.com/office/officeart/2005/8/layout/cycle5"/>
    <dgm:cxn modelId="{4462BCC2-26E5-4E56-93A6-9ECCC36475C9}" type="presOf" srcId="{73C9AA59-DFFE-448B-9CB5-B3F978D5E33D}" destId="{B3C7A52E-029B-47CE-8E42-F3847C0C0DF2}" srcOrd="0" destOrd="0" presId="urn:microsoft.com/office/officeart/2005/8/layout/cycle5"/>
    <dgm:cxn modelId="{E158C026-3EAC-42B5-949B-43743FBE2CD5}" type="presOf" srcId="{E56C6C21-C740-42B5-9AC3-76F860525946}" destId="{1563030F-045C-4F43-B675-5DB87955B728}" srcOrd="0" destOrd="0" presId="urn:microsoft.com/office/officeart/2005/8/layout/cycle5"/>
    <dgm:cxn modelId="{157CD011-2804-468D-AAA7-051A110A8528}" srcId="{E6BE48DA-97F5-4D00-8B7A-2F8E9A5CA92B}" destId="{210E61ED-F0AA-4554-8A88-8851731167C5}" srcOrd="4" destOrd="0" parTransId="{122EA1AE-39CF-4721-8316-033CCA1CE56F}" sibTransId="{E56C6C21-C740-42B5-9AC3-76F860525946}"/>
    <dgm:cxn modelId="{AFE94468-A9F9-4931-AAB3-81775C224EC4}" type="presOf" srcId="{EBFA8173-228B-466E-A4E3-4E253C41857D}" destId="{51119A6B-929F-408A-B724-4C1E64ABF438}" srcOrd="0" destOrd="0" presId="urn:microsoft.com/office/officeart/2005/8/layout/cycle5"/>
    <dgm:cxn modelId="{05568DD8-7A4D-4772-8329-C7359D76B8D9}" type="presOf" srcId="{46176510-8980-407E-864B-F7E2DBA15772}" destId="{1003E7B5-BB7F-4A09-B7BB-5DA5487E5BF8}" srcOrd="0" destOrd="0" presId="urn:microsoft.com/office/officeart/2005/8/layout/cycle5"/>
    <dgm:cxn modelId="{744DF3E8-10CF-4402-A8DE-6629962B8E98}" srcId="{E6BE48DA-97F5-4D00-8B7A-2F8E9A5CA92B}" destId="{EBFA8173-228B-466E-A4E3-4E253C41857D}" srcOrd="3" destOrd="0" parTransId="{8B810651-CD2A-4BF7-A5C2-75D8B43F9A6B}" sibTransId="{7823BDE2-1925-41B7-AB25-6D2353385669}"/>
    <dgm:cxn modelId="{51FCBE90-BD0A-4317-89BE-C95AD411F3F9}" type="presOf" srcId="{D61C96FC-014C-411E-9978-08F9EC7903A7}" destId="{CF8E86F3-E1CF-4A8B-9957-017EA27750F0}" srcOrd="0" destOrd="0" presId="urn:microsoft.com/office/officeart/2005/8/layout/cycle5"/>
    <dgm:cxn modelId="{FB6D7A06-CB57-46B0-A3CC-C1B33D8BCFE2}" type="presOf" srcId="{E6BE48DA-97F5-4D00-8B7A-2F8E9A5CA92B}" destId="{72DA0F4B-3036-4201-AE48-00ABA7302D5E}" srcOrd="0" destOrd="0" presId="urn:microsoft.com/office/officeart/2005/8/layout/cycle5"/>
    <dgm:cxn modelId="{CA2AB1A6-418D-45B7-8D34-E28F0699C3AA}" srcId="{E6BE48DA-97F5-4D00-8B7A-2F8E9A5CA92B}" destId="{D61C96FC-014C-411E-9978-08F9EC7903A7}" srcOrd="2" destOrd="0" parTransId="{39ECB29F-9F30-437E-B6DE-E477871F91D9}" sibTransId="{AD279CEF-5966-4497-BF35-E97891833A61}"/>
    <dgm:cxn modelId="{F8B1F04D-90E8-4FA6-857E-A9111F5DFCB2}" type="presOf" srcId="{AD279CEF-5966-4497-BF35-E97891833A61}" destId="{9FD5F16A-AA6A-47F4-86B0-2F043D32E7D0}" srcOrd="0" destOrd="0" presId="urn:microsoft.com/office/officeart/2005/8/layout/cycle5"/>
    <dgm:cxn modelId="{2C43A2B1-580D-43A8-A9F6-6CF2F98684DC}" type="presParOf" srcId="{72DA0F4B-3036-4201-AE48-00ABA7302D5E}" destId="{B3C7A52E-029B-47CE-8E42-F3847C0C0DF2}" srcOrd="0" destOrd="0" presId="urn:microsoft.com/office/officeart/2005/8/layout/cycle5"/>
    <dgm:cxn modelId="{EF46DAF5-66DC-4519-BE82-2BBDE4A31EE4}" type="presParOf" srcId="{72DA0F4B-3036-4201-AE48-00ABA7302D5E}" destId="{5DB162E8-5415-48E8-A1FC-34BAAEBCA740}" srcOrd="1" destOrd="0" presId="urn:microsoft.com/office/officeart/2005/8/layout/cycle5"/>
    <dgm:cxn modelId="{74208DB6-992F-4D48-B485-D6844A3A0F2B}" type="presParOf" srcId="{72DA0F4B-3036-4201-AE48-00ABA7302D5E}" destId="{852CEBAC-12B8-4DBA-82D5-D517AB605430}" srcOrd="2" destOrd="0" presId="urn:microsoft.com/office/officeart/2005/8/layout/cycle5"/>
    <dgm:cxn modelId="{C9B070BB-D3D1-44CD-B726-B03B54A04AFA}" type="presParOf" srcId="{72DA0F4B-3036-4201-AE48-00ABA7302D5E}" destId="{1003E7B5-BB7F-4A09-B7BB-5DA5487E5BF8}" srcOrd="3" destOrd="0" presId="urn:microsoft.com/office/officeart/2005/8/layout/cycle5"/>
    <dgm:cxn modelId="{71E57B7D-B796-447E-AA27-0E67FBB5A790}" type="presParOf" srcId="{72DA0F4B-3036-4201-AE48-00ABA7302D5E}" destId="{FC85308E-872E-44AF-BC6E-1CF557C781CD}" srcOrd="4" destOrd="0" presId="urn:microsoft.com/office/officeart/2005/8/layout/cycle5"/>
    <dgm:cxn modelId="{99CD4A03-38E7-4EE7-BB48-E608087F6480}" type="presParOf" srcId="{72DA0F4B-3036-4201-AE48-00ABA7302D5E}" destId="{22815559-5155-457E-95C8-E9A803564D48}" srcOrd="5" destOrd="0" presId="urn:microsoft.com/office/officeart/2005/8/layout/cycle5"/>
    <dgm:cxn modelId="{F28E2BB4-E8E0-406C-9E24-FBAE7D0D1308}" type="presParOf" srcId="{72DA0F4B-3036-4201-AE48-00ABA7302D5E}" destId="{CF8E86F3-E1CF-4A8B-9957-017EA27750F0}" srcOrd="6" destOrd="0" presId="urn:microsoft.com/office/officeart/2005/8/layout/cycle5"/>
    <dgm:cxn modelId="{88939C04-950F-441F-AC6B-832AF846FD26}" type="presParOf" srcId="{72DA0F4B-3036-4201-AE48-00ABA7302D5E}" destId="{69D5A42A-263A-4192-87FF-165B19907DB0}" srcOrd="7" destOrd="0" presId="urn:microsoft.com/office/officeart/2005/8/layout/cycle5"/>
    <dgm:cxn modelId="{2018CE4A-69C3-488C-8040-C37CE4B6AFE1}" type="presParOf" srcId="{72DA0F4B-3036-4201-AE48-00ABA7302D5E}" destId="{9FD5F16A-AA6A-47F4-86B0-2F043D32E7D0}" srcOrd="8" destOrd="0" presId="urn:microsoft.com/office/officeart/2005/8/layout/cycle5"/>
    <dgm:cxn modelId="{393AC006-88AB-48F7-B910-E545314EE8C9}" type="presParOf" srcId="{72DA0F4B-3036-4201-AE48-00ABA7302D5E}" destId="{51119A6B-929F-408A-B724-4C1E64ABF438}" srcOrd="9" destOrd="0" presId="urn:microsoft.com/office/officeart/2005/8/layout/cycle5"/>
    <dgm:cxn modelId="{A44B519C-150D-49D7-BADB-C1F7BAAF4EB0}" type="presParOf" srcId="{72DA0F4B-3036-4201-AE48-00ABA7302D5E}" destId="{3249003C-40CE-4B60-95E7-F2B2C1CA22F1}" srcOrd="10" destOrd="0" presId="urn:microsoft.com/office/officeart/2005/8/layout/cycle5"/>
    <dgm:cxn modelId="{394A414F-3AB2-4295-A400-16A682AAEDBB}" type="presParOf" srcId="{72DA0F4B-3036-4201-AE48-00ABA7302D5E}" destId="{56AEFD94-3677-4E8F-B663-A00B813F56F9}" srcOrd="11" destOrd="0" presId="urn:microsoft.com/office/officeart/2005/8/layout/cycle5"/>
    <dgm:cxn modelId="{B0504691-D56F-4BD0-8859-88CDC515ABF9}" type="presParOf" srcId="{72DA0F4B-3036-4201-AE48-00ABA7302D5E}" destId="{B60B0657-556F-4BD1-809A-97BDBE75FA1A}" srcOrd="12" destOrd="0" presId="urn:microsoft.com/office/officeart/2005/8/layout/cycle5"/>
    <dgm:cxn modelId="{54B5BA97-21C0-4770-B045-0ABD8CEFA8A3}" type="presParOf" srcId="{72DA0F4B-3036-4201-AE48-00ABA7302D5E}" destId="{A07EDE99-D6FB-409E-B1BA-9133BCA474D3}" srcOrd="13" destOrd="0" presId="urn:microsoft.com/office/officeart/2005/8/layout/cycle5"/>
    <dgm:cxn modelId="{5729BF75-8217-445F-9264-0F97D5199ED3}" type="presParOf" srcId="{72DA0F4B-3036-4201-AE48-00ABA7302D5E}" destId="{1563030F-045C-4F43-B675-5DB87955B728}"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C7A52E-029B-47CE-8E42-F3847C0C0DF2}">
      <dsp:nvSpPr>
        <dsp:cNvPr id="0" name=""/>
        <dsp:cNvSpPr/>
      </dsp:nvSpPr>
      <dsp:spPr>
        <a:xfrm>
          <a:off x="3040071" y="-40875"/>
          <a:ext cx="2617918" cy="117454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s-MX" sz="1050" kern="1200" dirty="0" smtClean="0">
              <a:solidFill>
                <a:schemeClr val="bg1"/>
              </a:solidFill>
            </a:rPr>
            <a:t>1.DEVELOP </a:t>
          </a:r>
          <a:r>
            <a:rPr lang="es-MX" sz="1050" kern="1200" dirty="0" err="1" smtClean="0">
              <a:solidFill>
                <a:schemeClr val="bg1"/>
              </a:solidFill>
            </a:rPr>
            <a:t>THE</a:t>
          </a:r>
          <a:r>
            <a:rPr lang="es-MX" sz="1050" kern="1200" dirty="0" smtClean="0">
              <a:solidFill>
                <a:schemeClr val="bg1"/>
              </a:solidFill>
            </a:rPr>
            <a:t> PLAN. Define </a:t>
          </a:r>
          <a:r>
            <a:rPr lang="es-MX" sz="1050" kern="1200" dirty="0" err="1" smtClean="0">
              <a:solidFill>
                <a:schemeClr val="bg1"/>
              </a:solidFill>
            </a:rPr>
            <a:t>mission</a:t>
          </a:r>
          <a:r>
            <a:rPr lang="es-MX" sz="1050" kern="1200" dirty="0" smtClean="0">
              <a:solidFill>
                <a:schemeClr val="bg1"/>
              </a:solidFill>
            </a:rPr>
            <a:t>, </a:t>
          </a:r>
          <a:r>
            <a:rPr lang="es-MX" sz="1050" kern="1200" dirty="0" err="1" smtClean="0">
              <a:solidFill>
                <a:schemeClr val="bg1"/>
              </a:solidFill>
            </a:rPr>
            <a:t>vision</a:t>
          </a:r>
          <a:r>
            <a:rPr lang="es-MX" sz="1050" kern="1200" dirty="0" smtClean="0">
              <a:solidFill>
                <a:schemeClr val="bg1"/>
              </a:solidFill>
            </a:rPr>
            <a:t>, set </a:t>
          </a:r>
          <a:r>
            <a:rPr lang="es-MX" sz="1050" kern="1200" dirty="0" err="1" smtClean="0">
              <a:solidFill>
                <a:schemeClr val="bg1"/>
              </a:solidFill>
            </a:rPr>
            <a:t>goals</a:t>
          </a:r>
          <a:r>
            <a:rPr lang="es-MX" sz="1050" kern="1200" dirty="0" smtClean="0">
              <a:solidFill>
                <a:schemeClr val="bg1"/>
              </a:solidFill>
            </a:rPr>
            <a:t>.</a:t>
          </a:r>
          <a:endParaRPr lang="es-MX" sz="1050" kern="1200" dirty="0">
            <a:solidFill>
              <a:schemeClr val="bg1"/>
            </a:solidFill>
          </a:endParaRPr>
        </a:p>
      </dsp:txBody>
      <dsp:txXfrm>
        <a:off x="3097408" y="16462"/>
        <a:ext cx="2503244" cy="1059872"/>
      </dsp:txXfrm>
    </dsp:sp>
    <dsp:sp modelId="{852CEBAC-12B8-4DBA-82D5-D517AB605430}">
      <dsp:nvSpPr>
        <dsp:cNvPr id="0" name=""/>
        <dsp:cNvSpPr/>
      </dsp:nvSpPr>
      <dsp:spPr>
        <a:xfrm>
          <a:off x="1999400" y="546397"/>
          <a:ext cx="4699260" cy="4699260"/>
        </a:xfrm>
        <a:custGeom>
          <a:avLst/>
          <a:gdLst/>
          <a:ahLst/>
          <a:cxnLst/>
          <a:rect l="0" t="0" r="0" b="0"/>
          <a:pathLst>
            <a:path>
              <a:moveTo>
                <a:pt x="3770196" y="478065"/>
              </a:moveTo>
              <a:arcTo wR="2349630" hR="2349630" stAng="18431966" swAng="605611"/>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003E7B5-BB7F-4A09-B7BB-5DA5487E5BF8}">
      <dsp:nvSpPr>
        <dsp:cNvPr id="0" name=""/>
        <dsp:cNvSpPr/>
      </dsp:nvSpPr>
      <dsp:spPr>
        <a:xfrm>
          <a:off x="5158015" y="1405833"/>
          <a:ext cx="2851291" cy="1528237"/>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s-MX" sz="1050" kern="1200" dirty="0" smtClean="0">
              <a:solidFill>
                <a:schemeClr val="bg1"/>
              </a:solidFill>
            </a:rPr>
            <a:t>2.TRANSLATE </a:t>
          </a:r>
          <a:r>
            <a:rPr lang="es-MX" sz="1050" kern="1200" dirty="0" err="1" smtClean="0">
              <a:solidFill>
                <a:schemeClr val="bg1"/>
              </a:solidFill>
            </a:rPr>
            <a:t>THE</a:t>
          </a:r>
          <a:r>
            <a:rPr lang="es-MX" sz="1050" kern="1200" dirty="0" smtClean="0">
              <a:solidFill>
                <a:schemeClr val="bg1"/>
              </a:solidFill>
            </a:rPr>
            <a:t> PLAN. Define </a:t>
          </a:r>
          <a:r>
            <a:rPr lang="es-MX" sz="1050" kern="1200" dirty="0" err="1" smtClean="0">
              <a:solidFill>
                <a:schemeClr val="bg1"/>
              </a:solidFill>
            </a:rPr>
            <a:t>tactical</a:t>
          </a:r>
          <a:r>
            <a:rPr lang="es-MX" sz="1050" kern="1200" dirty="0" smtClean="0">
              <a:solidFill>
                <a:schemeClr val="bg1"/>
              </a:solidFill>
            </a:rPr>
            <a:t> </a:t>
          </a:r>
          <a:r>
            <a:rPr lang="es-MX" sz="1050" kern="1200" dirty="0" err="1" smtClean="0">
              <a:solidFill>
                <a:schemeClr val="bg1"/>
              </a:solidFill>
            </a:rPr>
            <a:t>plans</a:t>
          </a:r>
          <a:r>
            <a:rPr lang="es-MX" sz="1050" kern="1200" dirty="0" smtClean="0">
              <a:solidFill>
                <a:schemeClr val="bg1"/>
              </a:solidFill>
            </a:rPr>
            <a:t> and objetives. </a:t>
          </a:r>
          <a:r>
            <a:rPr lang="es-MX" sz="1050" kern="1200" dirty="0" err="1" smtClean="0">
              <a:solidFill>
                <a:schemeClr val="bg1"/>
              </a:solidFill>
            </a:rPr>
            <a:t>Develop</a:t>
          </a:r>
          <a:r>
            <a:rPr lang="es-MX" sz="1050" kern="1200" dirty="0" smtClean="0">
              <a:solidFill>
                <a:schemeClr val="bg1"/>
              </a:solidFill>
            </a:rPr>
            <a:t> </a:t>
          </a:r>
          <a:r>
            <a:rPr lang="es-MX" sz="1050" kern="1200" dirty="0" err="1" smtClean="0">
              <a:solidFill>
                <a:schemeClr val="bg1"/>
              </a:solidFill>
            </a:rPr>
            <a:t>strategy</a:t>
          </a:r>
          <a:r>
            <a:rPr lang="es-MX" sz="1050" kern="1200" dirty="0" smtClean="0">
              <a:solidFill>
                <a:schemeClr val="bg1"/>
              </a:solidFill>
            </a:rPr>
            <a:t> </a:t>
          </a:r>
          <a:r>
            <a:rPr lang="es-MX" sz="1050" kern="1200" dirty="0" err="1" smtClean="0">
              <a:solidFill>
                <a:schemeClr val="bg1"/>
              </a:solidFill>
            </a:rPr>
            <a:t>map</a:t>
          </a:r>
          <a:r>
            <a:rPr lang="es-MX" sz="1050" kern="1200" dirty="0" smtClean="0">
              <a:solidFill>
                <a:schemeClr val="bg1"/>
              </a:solidFill>
            </a:rPr>
            <a:t>. Define </a:t>
          </a:r>
          <a:r>
            <a:rPr lang="es-MX" sz="1050" kern="1200" dirty="0" err="1" smtClean="0">
              <a:solidFill>
                <a:schemeClr val="bg1"/>
              </a:solidFill>
            </a:rPr>
            <a:t>contingency</a:t>
          </a:r>
          <a:r>
            <a:rPr lang="es-MX" sz="1050" kern="1200" dirty="0" smtClean="0">
              <a:solidFill>
                <a:schemeClr val="bg1"/>
              </a:solidFill>
            </a:rPr>
            <a:t> </a:t>
          </a:r>
          <a:r>
            <a:rPr lang="es-MX" sz="1050" kern="1200" dirty="0" err="1" smtClean="0">
              <a:solidFill>
                <a:schemeClr val="bg1"/>
              </a:solidFill>
            </a:rPr>
            <a:t>plans</a:t>
          </a:r>
          <a:r>
            <a:rPr lang="es-MX" sz="1050" kern="1200" dirty="0" smtClean="0">
              <a:solidFill>
                <a:schemeClr val="bg1"/>
              </a:solidFill>
            </a:rPr>
            <a:t>, </a:t>
          </a:r>
          <a:r>
            <a:rPr lang="es-MX" sz="1050" kern="1200" dirty="0" err="1" smtClean="0">
              <a:solidFill>
                <a:schemeClr val="bg1"/>
              </a:solidFill>
            </a:rPr>
            <a:t>identify</a:t>
          </a:r>
          <a:r>
            <a:rPr lang="es-MX" sz="1050" kern="1200" dirty="0" smtClean="0">
              <a:solidFill>
                <a:schemeClr val="bg1"/>
              </a:solidFill>
            </a:rPr>
            <a:t> </a:t>
          </a:r>
          <a:r>
            <a:rPr lang="es-MX" sz="1050" kern="1200" dirty="0" err="1" smtClean="0">
              <a:solidFill>
                <a:schemeClr val="bg1"/>
              </a:solidFill>
            </a:rPr>
            <a:t>intelligence</a:t>
          </a:r>
          <a:r>
            <a:rPr lang="es-MX" sz="1050" kern="1200" dirty="0" smtClean="0">
              <a:solidFill>
                <a:schemeClr val="bg1"/>
              </a:solidFill>
            </a:rPr>
            <a:t> </a:t>
          </a:r>
          <a:r>
            <a:rPr lang="es-MX" sz="1050" kern="1200" dirty="0" err="1" smtClean="0">
              <a:solidFill>
                <a:schemeClr val="bg1"/>
              </a:solidFill>
            </a:rPr>
            <a:t>teams</a:t>
          </a:r>
          <a:r>
            <a:rPr lang="es-MX" sz="1050" kern="1200" dirty="0" smtClean="0">
              <a:solidFill>
                <a:schemeClr val="bg1"/>
              </a:solidFill>
            </a:rPr>
            <a:t>.</a:t>
          </a:r>
          <a:endParaRPr lang="es-MX" sz="1050" kern="1200" dirty="0">
            <a:solidFill>
              <a:schemeClr val="bg1"/>
            </a:solidFill>
          </a:endParaRPr>
        </a:p>
      </dsp:txBody>
      <dsp:txXfrm>
        <a:off x="5232617" y="1480435"/>
        <a:ext cx="2702087" cy="1379033"/>
      </dsp:txXfrm>
    </dsp:sp>
    <dsp:sp modelId="{22815559-5155-457E-95C8-E9A803564D48}">
      <dsp:nvSpPr>
        <dsp:cNvPr id="0" name=""/>
        <dsp:cNvSpPr/>
      </dsp:nvSpPr>
      <dsp:spPr>
        <a:xfrm>
          <a:off x="1999400" y="546397"/>
          <a:ext cx="4699260" cy="4699260"/>
        </a:xfrm>
        <a:custGeom>
          <a:avLst/>
          <a:gdLst/>
          <a:ahLst/>
          <a:cxnLst/>
          <a:rect l="0" t="0" r="0" b="0"/>
          <a:pathLst>
            <a:path>
              <a:moveTo>
                <a:pt x="4679430" y="2654251"/>
              </a:moveTo>
              <a:arcTo wR="2349630" hR="2349630" stAng="446949" swAng="1201272"/>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F8E86F3-E1CF-4A8B-9957-017EA27750F0}">
      <dsp:nvSpPr>
        <dsp:cNvPr id="0" name=""/>
        <dsp:cNvSpPr/>
      </dsp:nvSpPr>
      <dsp:spPr>
        <a:xfrm>
          <a:off x="4350983" y="4209645"/>
          <a:ext cx="2758249" cy="117454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s-MX" sz="1050" kern="1200" dirty="0" smtClean="0">
              <a:solidFill>
                <a:schemeClr val="bg1"/>
              </a:solidFill>
            </a:rPr>
            <a:t>3.PLAN </a:t>
          </a:r>
          <a:r>
            <a:rPr lang="es-MX" sz="1050" kern="1200" dirty="0" err="1" smtClean="0">
              <a:solidFill>
                <a:schemeClr val="bg1"/>
              </a:solidFill>
            </a:rPr>
            <a:t>OPERATIONS</a:t>
          </a:r>
          <a:r>
            <a:rPr lang="es-MX" sz="1050" kern="1200" dirty="0" smtClean="0">
              <a:solidFill>
                <a:schemeClr val="bg1"/>
              </a:solidFill>
            </a:rPr>
            <a:t>. Define </a:t>
          </a:r>
          <a:r>
            <a:rPr lang="es-MX" sz="1050" kern="1200" dirty="0" err="1" smtClean="0">
              <a:solidFill>
                <a:schemeClr val="bg1"/>
              </a:solidFill>
            </a:rPr>
            <a:t>operational</a:t>
          </a:r>
          <a:r>
            <a:rPr lang="es-MX" sz="1050" kern="1200" dirty="0" smtClean="0">
              <a:solidFill>
                <a:schemeClr val="bg1"/>
              </a:solidFill>
            </a:rPr>
            <a:t> </a:t>
          </a:r>
          <a:r>
            <a:rPr lang="es-MX" sz="1050" kern="1200" dirty="0" err="1" smtClean="0">
              <a:solidFill>
                <a:schemeClr val="bg1"/>
              </a:solidFill>
            </a:rPr>
            <a:t>plans</a:t>
          </a:r>
          <a:r>
            <a:rPr lang="es-MX" sz="1050" kern="1200" dirty="0" smtClean="0">
              <a:solidFill>
                <a:schemeClr val="bg1"/>
              </a:solidFill>
            </a:rPr>
            <a:t> and </a:t>
          </a:r>
          <a:r>
            <a:rPr lang="es-MX" sz="1050" kern="1200" dirty="0" err="1" smtClean="0">
              <a:solidFill>
                <a:schemeClr val="bg1"/>
              </a:solidFill>
            </a:rPr>
            <a:t>goals</a:t>
          </a:r>
          <a:r>
            <a:rPr lang="es-MX" sz="1050" kern="1200" dirty="0" smtClean="0">
              <a:solidFill>
                <a:schemeClr val="bg1"/>
              </a:solidFill>
            </a:rPr>
            <a:t>. </a:t>
          </a:r>
          <a:r>
            <a:rPr lang="es-MX" sz="1050" kern="1200" dirty="0" err="1" smtClean="0">
              <a:solidFill>
                <a:schemeClr val="bg1"/>
              </a:solidFill>
            </a:rPr>
            <a:t>Select</a:t>
          </a:r>
          <a:r>
            <a:rPr lang="es-MX" sz="1050" kern="1200" dirty="0" smtClean="0">
              <a:solidFill>
                <a:schemeClr val="bg1"/>
              </a:solidFill>
            </a:rPr>
            <a:t> </a:t>
          </a:r>
          <a:r>
            <a:rPr lang="es-MX" sz="1050" kern="1200" dirty="0" err="1" smtClean="0">
              <a:solidFill>
                <a:schemeClr val="bg1"/>
              </a:solidFill>
            </a:rPr>
            <a:t>measures</a:t>
          </a:r>
          <a:r>
            <a:rPr lang="es-MX" sz="1050" kern="1200" dirty="0" smtClean="0">
              <a:solidFill>
                <a:schemeClr val="bg1"/>
              </a:solidFill>
            </a:rPr>
            <a:t> and target. Set </a:t>
          </a:r>
          <a:r>
            <a:rPr lang="es-MX" sz="1050" kern="1200" dirty="0" err="1" smtClean="0">
              <a:solidFill>
                <a:schemeClr val="bg1"/>
              </a:solidFill>
            </a:rPr>
            <a:t>strech</a:t>
          </a:r>
          <a:r>
            <a:rPr lang="es-MX" sz="1050" kern="1200" dirty="0" smtClean="0">
              <a:solidFill>
                <a:schemeClr val="bg1"/>
              </a:solidFill>
            </a:rPr>
            <a:t> </a:t>
          </a:r>
          <a:r>
            <a:rPr lang="es-MX" sz="1050" kern="1200" dirty="0" err="1" smtClean="0">
              <a:solidFill>
                <a:schemeClr val="bg1"/>
              </a:solidFill>
            </a:rPr>
            <a:t>goals</a:t>
          </a:r>
          <a:r>
            <a:rPr lang="es-MX" sz="1050" kern="1200" dirty="0" smtClean="0">
              <a:solidFill>
                <a:schemeClr val="bg1"/>
              </a:solidFill>
            </a:rPr>
            <a:t>. Crisis </a:t>
          </a:r>
          <a:r>
            <a:rPr lang="es-MX" sz="1050" kern="1200" dirty="0" err="1" smtClean="0">
              <a:solidFill>
                <a:schemeClr val="bg1"/>
              </a:solidFill>
            </a:rPr>
            <a:t>planning</a:t>
          </a:r>
          <a:r>
            <a:rPr lang="es-MX" sz="1050" kern="1200" dirty="0" smtClean="0">
              <a:solidFill>
                <a:schemeClr val="bg1"/>
              </a:solidFill>
            </a:rPr>
            <a:t>.</a:t>
          </a:r>
          <a:endParaRPr lang="es-MX" sz="1050" kern="1200" dirty="0">
            <a:solidFill>
              <a:schemeClr val="bg1"/>
            </a:solidFill>
          </a:endParaRPr>
        </a:p>
      </dsp:txBody>
      <dsp:txXfrm>
        <a:off x="4408320" y="4266982"/>
        <a:ext cx="2643575" cy="1059872"/>
      </dsp:txXfrm>
    </dsp:sp>
    <dsp:sp modelId="{9FD5F16A-AA6A-47F4-86B0-2F043D32E7D0}">
      <dsp:nvSpPr>
        <dsp:cNvPr id="0" name=""/>
        <dsp:cNvSpPr/>
      </dsp:nvSpPr>
      <dsp:spPr>
        <a:xfrm>
          <a:off x="2047289" y="546845"/>
          <a:ext cx="4699260" cy="4699260"/>
        </a:xfrm>
        <a:custGeom>
          <a:avLst/>
          <a:gdLst/>
          <a:ahLst/>
          <a:cxnLst/>
          <a:rect l="0" t="0" r="0" b="0"/>
          <a:pathLst>
            <a:path>
              <a:moveTo>
                <a:pt x="2122987" y="4688304"/>
              </a:moveTo>
              <a:arcTo wR="2349630" hR="2349630" stAng="5732118" swAng="803046"/>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1119A6B-929F-408A-B724-4C1E64ABF438}">
      <dsp:nvSpPr>
        <dsp:cNvPr id="0" name=""/>
        <dsp:cNvSpPr/>
      </dsp:nvSpPr>
      <dsp:spPr>
        <a:xfrm>
          <a:off x="1056774" y="3549579"/>
          <a:ext cx="2864410" cy="150434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s-MX" sz="1050" kern="1200" dirty="0" smtClean="0">
              <a:solidFill>
                <a:schemeClr val="bg1"/>
              </a:solidFill>
            </a:rPr>
            <a:t>4.EXECUTE </a:t>
          </a:r>
          <a:r>
            <a:rPr lang="es-MX" sz="1050" kern="1200" dirty="0" err="1" smtClean="0">
              <a:solidFill>
                <a:schemeClr val="bg1"/>
              </a:solidFill>
            </a:rPr>
            <a:t>THE</a:t>
          </a:r>
          <a:r>
            <a:rPr lang="es-MX" sz="1050" kern="1200" dirty="0" smtClean="0">
              <a:solidFill>
                <a:schemeClr val="bg1"/>
              </a:solidFill>
            </a:rPr>
            <a:t> PLAN. Use: </a:t>
          </a:r>
          <a:r>
            <a:rPr lang="es-MX" sz="1050" kern="1200" dirty="0" err="1" smtClean="0">
              <a:solidFill>
                <a:schemeClr val="bg1"/>
              </a:solidFill>
            </a:rPr>
            <a:t>management</a:t>
          </a:r>
          <a:r>
            <a:rPr lang="es-MX" sz="1050" kern="1200" dirty="0" smtClean="0">
              <a:solidFill>
                <a:schemeClr val="bg1"/>
              </a:solidFill>
            </a:rPr>
            <a:t>  </a:t>
          </a:r>
          <a:r>
            <a:rPr lang="es-MX" sz="1050" kern="1200" dirty="0" err="1" smtClean="0">
              <a:solidFill>
                <a:schemeClr val="bg1"/>
              </a:solidFill>
            </a:rPr>
            <a:t>by</a:t>
          </a:r>
          <a:r>
            <a:rPr lang="es-MX" sz="1050" kern="1200" dirty="0" smtClean="0">
              <a:solidFill>
                <a:schemeClr val="bg1"/>
              </a:solidFill>
            </a:rPr>
            <a:t> objetives, performance </a:t>
          </a:r>
          <a:r>
            <a:rPr lang="es-MX" sz="1050" kern="1200" dirty="0" err="1" smtClean="0">
              <a:solidFill>
                <a:schemeClr val="bg1"/>
              </a:solidFill>
            </a:rPr>
            <a:t>dashboards</a:t>
          </a:r>
          <a:r>
            <a:rPr lang="es-MX" sz="1050" kern="1200" dirty="0" smtClean="0">
              <a:solidFill>
                <a:schemeClr val="bg1"/>
              </a:solidFill>
            </a:rPr>
            <a:t>, single use </a:t>
          </a:r>
          <a:r>
            <a:rPr lang="es-MX" sz="1050" kern="1200" dirty="0" err="1" smtClean="0">
              <a:solidFill>
                <a:schemeClr val="bg1"/>
              </a:solidFill>
            </a:rPr>
            <a:t>plans</a:t>
          </a:r>
          <a:r>
            <a:rPr lang="es-MX" sz="1050" kern="1200" dirty="0" smtClean="0">
              <a:solidFill>
                <a:schemeClr val="bg1"/>
              </a:solidFill>
            </a:rPr>
            <a:t>, </a:t>
          </a:r>
          <a:r>
            <a:rPr lang="es-MX" sz="1050" kern="1200" dirty="0" err="1" smtClean="0">
              <a:solidFill>
                <a:schemeClr val="bg1"/>
              </a:solidFill>
            </a:rPr>
            <a:t>decentralized</a:t>
          </a:r>
          <a:r>
            <a:rPr lang="es-MX" sz="1050" kern="1200" dirty="0" smtClean="0">
              <a:solidFill>
                <a:schemeClr val="bg1"/>
              </a:solidFill>
            </a:rPr>
            <a:t> </a:t>
          </a:r>
          <a:r>
            <a:rPr lang="es-MX" sz="1050" kern="1200" dirty="0" err="1" smtClean="0">
              <a:solidFill>
                <a:schemeClr val="bg1"/>
              </a:solidFill>
            </a:rPr>
            <a:t>responsability</a:t>
          </a:r>
          <a:r>
            <a:rPr lang="es-MX" sz="1050" kern="1200" dirty="0" smtClean="0">
              <a:solidFill>
                <a:schemeClr val="bg1"/>
              </a:solidFill>
            </a:rPr>
            <a:t>.</a:t>
          </a:r>
          <a:endParaRPr lang="es-MX" sz="1050" kern="1200" dirty="0">
            <a:solidFill>
              <a:schemeClr val="bg1"/>
            </a:solidFill>
          </a:endParaRPr>
        </a:p>
      </dsp:txBody>
      <dsp:txXfrm>
        <a:off x="1130210" y="3623015"/>
        <a:ext cx="2717538" cy="1357474"/>
      </dsp:txXfrm>
    </dsp:sp>
    <dsp:sp modelId="{56AEFD94-3677-4E8F-B663-A00B813F56F9}">
      <dsp:nvSpPr>
        <dsp:cNvPr id="0" name=""/>
        <dsp:cNvSpPr/>
      </dsp:nvSpPr>
      <dsp:spPr>
        <a:xfrm>
          <a:off x="2001970" y="492467"/>
          <a:ext cx="4699260" cy="4699260"/>
        </a:xfrm>
        <a:custGeom>
          <a:avLst/>
          <a:gdLst/>
          <a:ahLst/>
          <a:cxnLst/>
          <a:rect l="0" t="0" r="0" b="0"/>
          <a:pathLst>
            <a:path>
              <a:moveTo>
                <a:pt x="66114" y="2903090"/>
              </a:moveTo>
              <a:arcTo wR="2349630" hR="2349630" stAng="9982550" swAng="707671"/>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60B0657-556F-4BD1-809A-97BDBE75FA1A}">
      <dsp:nvSpPr>
        <dsp:cNvPr id="0" name=""/>
        <dsp:cNvSpPr/>
      </dsp:nvSpPr>
      <dsp:spPr>
        <a:xfrm>
          <a:off x="781009" y="1582679"/>
          <a:ext cx="2666779" cy="1174546"/>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s-MX" sz="1050" kern="1200" dirty="0" smtClean="0">
              <a:solidFill>
                <a:schemeClr val="bg1"/>
              </a:solidFill>
            </a:rPr>
            <a:t>5. MONITOR AND </a:t>
          </a:r>
          <a:r>
            <a:rPr lang="es-MX" sz="1050" kern="1200" dirty="0" err="1" smtClean="0">
              <a:solidFill>
                <a:schemeClr val="bg1"/>
              </a:solidFill>
            </a:rPr>
            <a:t>LEARN</a:t>
          </a:r>
          <a:r>
            <a:rPr lang="es-MX" sz="1050" kern="1200" dirty="0" smtClean="0">
              <a:solidFill>
                <a:schemeClr val="bg1"/>
              </a:solidFill>
            </a:rPr>
            <a:t>. </a:t>
          </a:r>
          <a:r>
            <a:rPr lang="es-MX" sz="1050" kern="1200" dirty="0" err="1" smtClean="0">
              <a:solidFill>
                <a:schemeClr val="bg1"/>
              </a:solidFill>
            </a:rPr>
            <a:t>Hold</a:t>
          </a:r>
          <a:r>
            <a:rPr lang="es-MX" sz="1050" kern="1200" dirty="0" smtClean="0">
              <a:solidFill>
                <a:schemeClr val="bg1"/>
              </a:solidFill>
            </a:rPr>
            <a:t> </a:t>
          </a:r>
          <a:r>
            <a:rPr lang="es-MX" sz="1050" kern="1200" dirty="0" err="1" smtClean="0">
              <a:solidFill>
                <a:schemeClr val="bg1"/>
              </a:solidFill>
            </a:rPr>
            <a:t>planning</a:t>
          </a:r>
          <a:r>
            <a:rPr lang="es-MX" sz="1050" kern="1200" dirty="0" smtClean="0">
              <a:solidFill>
                <a:schemeClr val="bg1"/>
              </a:solidFill>
            </a:rPr>
            <a:t> </a:t>
          </a:r>
          <a:r>
            <a:rPr lang="es-MX" sz="1050" kern="1200" dirty="0" err="1" smtClean="0">
              <a:solidFill>
                <a:schemeClr val="bg1"/>
              </a:solidFill>
            </a:rPr>
            <a:t>reviews</a:t>
          </a:r>
          <a:r>
            <a:rPr lang="es-MX" sz="1050" kern="1200" dirty="0" smtClean="0">
              <a:solidFill>
                <a:schemeClr val="bg1"/>
              </a:solidFill>
            </a:rPr>
            <a:t>. </a:t>
          </a:r>
          <a:r>
            <a:rPr lang="es-MX" sz="1050" kern="1200" dirty="0" err="1" smtClean="0">
              <a:solidFill>
                <a:schemeClr val="bg1"/>
              </a:solidFill>
            </a:rPr>
            <a:t>Hold</a:t>
          </a:r>
          <a:r>
            <a:rPr lang="es-MX" sz="1050" kern="1200" dirty="0" smtClean="0">
              <a:solidFill>
                <a:schemeClr val="bg1"/>
              </a:solidFill>
            </a:rPr>
            <a:t> </a:t>
          </a:r>
          <a:r>
            <a:rPr lang="es-MX" sz="1050" kern="1200" dirty="0" err="1" smtClean="0">
              <a:solidFill>
                <a:schemeClr val="bg1"/>
              </a:solidFill>
            </a:rPr>
            <a:t>operational</a:t>
          </a:r>
          <a:r>
            <a:rPr lang="es-MX" sz="1050" kern="1200" dirty="0" smtClean="0">
              <a:solidFill>
                <a:schemeClr val="bg1"/>
              </a:solidFill>
            </a:rPr>
            <a:t> </a:t>
          </a:r>
          <a:r>
            <a:rPr lang="es-MX" sz="1050" kern="1200" dirty="0" err="1" smtClean="0">
              <a:solidFill>
                <a:schemeClr val="bg1"/>
              </a:solidFill>
            </a:rPr>
            <a:t>reviews</a:t>
          </a:r>
          <a:r>
            <a:rPr lang="es-MX" sz="1050" kern="1200" dirty="0" smtClean="0">
              <a:solidFill>
                <a:schemeClr val="bg1"/>
              </a:solidFill>
            </a:rPr>
            <a:t>.</a:t>
          </a:r>
          <a:endParaRPr lang="es-MX" sz="1050" kern="1200" dirty="0">
            <a:solidFill>
              <a:schemeClr val="bg1"/>
            </a:solidFill>
          </a:endParaRPr>
        </a:p>
      </dsp:txBody>
      <dsp:txXfrm>
        <a:off x="838346" y="1640016"/>
        <a:ext cx="2552105" cy="1059872"/>
      </dsp:txXfrm>
    </dsp:sp>
    <dsp:sp modelId="{1563030F-045C-4F43-B675-5DB87955B728}">
      <dsp:nvSpPr>
        <dsp:cNvPr id="0" name=""/>
        <dsp:cNvSpPr/>
      </dsp:nvSpPr>
      <dsp:spPr>
        <a:xfrm>
          <a:off x="1999400" y="546397"/>
          <a:ext cx="4699260" cy="4699260"/>
        </a:xfrm>
        <a:custGeom>
          <a:avLst/>
          <a:gdLst/>
          <a:ahLst/>
          <a:cxnLst/>
          <a:rect l="0" t="0" r="0" b="0"/>
          <a:pathLst>
            <a:path>
              <a:moveTo>
                <a:pt x="507948" y="890530"/>
              </a:moveTo>
              <a:arcTo wR="2349630" hR="2349630" stAng="13103313" swAng="801113"/>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11/10/2017</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2501026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2700038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6790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955893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2414934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3938275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7849378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193686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788138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8676506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2634072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1959283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18945243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19492177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42209266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36299782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26712506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40347693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1547899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606741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33789881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30751136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24441482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26588987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26690340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37418631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31049331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20667855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25495318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a:p>
        </p:txBody>
      </p:sp>
    </p:spTree>
    <p:extLst>
      <p:ext uri="{BB962C8B-B14F-4D97-AF65-F5344CB8AC3E}">
        <p14:creationId xmlns:p14="http://schemas.microsoft.com/office/powerpoint/2010/main" val="4213638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37646590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40</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4084556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334473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610330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2779214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217991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11/10/2017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11/10/2017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11/10/2017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11/10/2017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11/10/2017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11/10/2017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11/10/2017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11/10/2017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7.emf"/><Relationship Id="rId4" Type="http://schemas.openxmlformats.org/officeDocument/2006/relationships/oleObject" Target="../embeddings/Hoja_de_c_lculo_de_Microsoft_Excel_97-20031.xls"/></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71619" y="1567934"/>
            <a:ext cx="5105400" cy="2186654"/>
          </a:xfrm>
        </p:spPr>
        <p:txBody>
          <a:bodyPr>
            <a:normAutofit fontScale="90000"/>
          </a:bodyPr>
          <a:lstStyle/>
          <a:p>
            <a:r>
              <a:rPr lang="es-ES" sz="3500" dirty="0" smtClean="0">
                <a:latin typeface="Avenir Black"/>
                <a:cs typeface="Avenir Black"/>
              </a:rPr>
              <a:t>UNIDAD DE APRENDIZAJE: </a:t>
            </a:r>
            <a:r>
              <a:rPr lang="es-ES" sz="3500" b="1" dirty="0" smtClean="0">
                <a:latin typeface="Avenir Black"/>
                <a:cs typeface="Avenir Black"/>
              </a:rPr>
              <a:t>ESTRATEGIAS DE NEGOCIACIÓN</a:t>
            </a:r>
            <a:r>
              <a:rPr lang="es-ES" sz="3500" dirty="0" smtClean="0">
                <a:latin typeface="Avenir Black"/>
                <a:cs typeface="Avenir Black"/>
              </a:rPr>
              <a:t> </a:t>
            </a:r>
            <a:r>
              <a:rPr lang="es-ES" dirty="0" smtClean="0">
                <a:solidFill>
                  <a:srgbClr val="9D8536"/>
                </a:solidFill>
                <a:latin typeface="Avenir Black"/>
                <a:cs typeface="Avenir Black"/>
              </a:rPr>
              <a:t/>
            </a:r>
            <a:br>
              <a:rPr lang="es-ES" dirty="0" smtClean="0">
                <a:solidFill>
                  <a:srgbClr val="9D8536"/>
                </a:solidFill>
                <a:latin typeface="Avenir Black"/>
                <a:cs typeface="Avenir Black"/>
              </a:rPr>
            </a:br>
            <a:r>
              <a:rPr lang="es-ES" sz="2000" dirty="0" smtClean="0">
                <a:latin typeface="Avenir Roman"/>
                <a:cs typeface="Avenir Black"/>
              </a:rPr>
              <a:t>Material Didáctico </a:t>
            </a:r>
            <a:r>
              <a:rPr lang="es-MX" sz="1800" b="1" dirty="0">
                <a:latin typeface="Helvetica Neue" pitchFamily="2"/>
              </a:rPr>
              <a:t>(Sólo visión </a:t>
            </a:r>
            <a:r>
              <a:rPr lang="es-MX" sz="1800" b="1" dirty="0" err="1">
                <a:latin typeface="Helvetica Neue" pitchFamily="2"/>
              </a:rPr>
              <a:t>proyectable</a:t>
            </a:r>
            <a:r>
              <a:rPr lang="es-MX" sz="1800" b="1" dirty="0">
                <a:latin typeface="Helvetica Neue" pitchFamily="2"/>
              </a:rPr>
              <a:t>)</a:t>
            </a:r>
            <a:r>
              <a:rPr lang="es-ES" sz="1800" b="1" dirty="0">
                <a:latin typeface="Helvetica Neue" pitchFamily="2"/>
              </a:rPr>
              <a:t/>
            </a:r>
            <a:br>
              <a:rPr lang="es-ES" sz="1800" b="1" dirty="0">
                <a:latin typeface="Helvetica Neue" pitchFamily="2"/>
              </a:rPr>
            </a:br>
            <a:r>
              <a:rPr lang="es-ES" sz="1700" dirty="0" smtClean="0">
                <a:latin typeface="Avenir Book"/>
                <a:cs typeface="Avenir Book"/>
              </a:rPr>
              <a:t>septiembre 2017</a:t>
            </a:r>
            <a:endParaRPr lang="es-ES" sz="17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738664"/>
          </a:xfrm>
          <a:prstGeom prst="rect">
            <a:avLst/>
          </a:prstGeom>
        </p:spPr>
        <p:txBody>
          <a:bodyPr wrap="square">
            <a:spAutoFit/>
          </a:bodyPr>
          <a:lstStyle/>
          <a:p>
            <a:r>
              <a:rPr lang="es-ES" sz="1400" dirty="0" smtClean="0">
                <a:latin typeface="Avenir Book"/>
                <a:cs typeface="Avenir Book"/>
              </a:rPr>
              <a:t>FACULTAD DE ARQUITECTURA Y DISEÑO</a:t>
            </a:r>
          </a:p>
          <a:p>
            <a:r>
              <a:rPr lang="es-ES" sz="1400" dirty="0" smtClean="0">
                <a:latin typeface="Avenir Book"/>
                <a:cs typeface="Avenir Book"/>
              </a:rPr>
              <a:t>Licenciatura en Administración y Promoción de la Obra Urbana </a:t>
            </a:r>
            <a:endParaRPr lang="es-ES" sz="1400" dirty="0">
              <a:latin typeface="Avenir Book"/>
              <a:cs typeface="Avenir Book"/>
            </a:endParaRP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9" name="Text Box 10"/>
          <p:cNvSpPr txBox="1">
            <a:spLocks noChangeArrowheads="1"/>
          </p:cNvSpPr>
          <p:nvPr/>
        </p:nvSpPr>
        <p:spPr bwMode="auto">
          <a:xfrm>
            <a:off x="383996" y="3962916"/>
            <a:ext cx="8712968" cy="2308324"/>
          </a:xfrm>
          <a:prstGeom prst="rect">
            <a:avLst/>
          </a:prstGeom>
          <a:noFill/>
          <a:ln w="76200">
            <a:solidFill>
              <a:srgbClr val="33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indent="0" algn="r">
              <a:buNone/>
            </a:pPr>
            <a:r>
              <a:rPr lang="es-ES" sz="3600" dirty="0" smtClean="0">
                <a:latin typeface="Helvetica Neue" pitchFamily="2"/>
              </a:rPr>
              <a:t>Unidad </a:t>
            </a:r>
            <a:r>
              <a:rPr lang="es-ES" sz="3600" dirty="0" smtClean="0">
                <a:latin typeface="Helvetica Neue" pitchFamily="2"/>
              </a:rPr>
              <a:t>I.             </a:t>
            </a:r>
            <a:r>
              <a:rPr lang="es-ES" sz="3600" b="1" dirty="0" smtClean="0">
                <a:latin typeface="Helvetica Neue" pitchFamily="2"/>
              </a:rPr>
              <a:t>PLANEACIÓN ESTRATÉGICA</a:t>
            </a:r>
            <a:r>
              <a:rPr lang="es-ES" sz="3600" dirty="0" smtClean="0">
                <a:latin typeface="Helvetica Neue" pitchFamily="2"/>
              </a:rPr>
              <a:t>                     </a:t>
            </a:r>
            <a:endParaRPr lang="es-ES" sz="3600" dirty="0" smtClean="0">
              <a:latin typeface="Helvetica Neue" pitchFamily="2"/>
            </a:endParaRPr>
          </a:p>
          <a:p>
            <a:pPr marL="0" indent="0" algn="r">
              <a:buNone/>
            </a:pPr>
            <a:r>
              <a:rPr lang="es-ES" sz="3600" dirty="0">
                <a:solidFill>
                  <a:srgbClr val="4F6151"/>
                </a:solidFill>
                <a:latin typeface="Helvetica Neue" pitchFamily="2"/>
              </a:rPr>
              <a:t>	</a:t>
            </a:r>
            <a:r>
              <a:rPr lang="es-MX" sz="3600" dirty="0" smtClean="0">
                <a:solidFill>
                  <a:srgbClr val="4F6151"/>
                </a:solidFill>
                <a:latin typeface="Helvetica Neue" pitchFamily="2"/>
              </a:rPr>
              <a:t>Docente: </a:t>
            </a:r>
          </a:p>
          <a:p>
            <a:pPr algn="r"/>
            <a:r>
              <a:rPr lang="es-ES" sz="3200" dirty="0" smtClean="0">
                <a:solidFill>
                  <a:srgbClr val="4F6151"/>
                </a:solidFill>
                <a:latin typeface="Helvetica Neue" pitchFamily="2"/>
              </a:rPr>
              <a:t>Dra</a:t>
            </a:r>
            <a:r>
              <a:rPr lang="es-ES" sz="3200" dirty="0">
                <a:solidFill>
                  <a:srgbClr val="4F6151"/>
                </a:solidFill>
                <a:latin typeface="Helvetica Neue" pitchFamily="2"/>
              </a:rPr>
              <a:t>. en A. Guadalupe González García</a:t>
            </a:r>
            <a:r>
              <a:rPr lang="es-ES" sz="3600" dirty="0">
                <a:solidFill>
                  <a:srgbClr val="4F6151"/>
                </a:solidFill>
                <a:latin typeface="Helvetica Neue" pitchFamily="2"/>
              </a:rPr>
              <a:t>          </a:t>
            </a:r>
          </a:p>
          <a:p>
            <a:pPr algn="r"/>
            <a:r>
              <a:rPr lang="es-ES" sz="3600" dirty="0">
                <a:solidFill>
                  <a:srgbClr val="4F6151"/>
                </a:solidFill>
                <a:latin typeface="Helvetica Neue" pitchFamily="2"/>
              </a:rPr>
              <a:t> ggonzalezga@uaemex.mx</a:t>
            </a:r>
            <a:endParaRPr lang="es-MX" sz="3600" b="1" dirty="0">
              <a:latin typeface="Helvetica Neue" pitchFamily="2"/>
            </a:endParaRPr>
          </a:p>
        </p:txBody>
      </p:sp>
    </p:spTree>
    <p:extLst>
      <p:ext uri="{BB962C8B-B14F-4D97-AF65-F5344CB8AC3E}">
        <p14:creationId xmlns:p14="http://schemas.microsoft.com/office/powerpoint/2010/main" val="1181199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7975" y="2471907"/>
            <a:ext cx="8601845" cy="4770537"/>
          </a:xfrm>
          <a:prstGeom prst="rect">
            <a:avLst/>
          </a:prstGeom>
          <a:noFill/>
        </p:spPr>
        <p:txBody>
          <a:bodyPr wrap="square" rtlCol="0">
            <a:spAutoFit/>
          </a:bodyPr>
          <a:lstStyle/>
          <a:p>
            <a:pPr algn="just"/>
            <a:r>
              <a:rPr lang="es-MX" sz="2800" dirty="0">
                <a:latin typeface="Avenir Book"/>
                <a:cs typeface="Avenir Book"/>
              </a:rPr>
              <a:t>El </a:t>
            </a:r>
            <a:r>
              <a:rPr lang="es-MX" sz="2800" dirty="0" err="1">
                <a:latin typeface="Avenir Book"/>
                <a:cs typeface="Avenir Book"/>
              </a:rPr>
              <a:t>APOU</a:t>
            </a:r>
            <a:r>
              <a:rPr lang="es-MX" sz="2800" dirty="0">
                <a:latin typeface="Avenir Book"/>
                <a:cs typeface="Avenir Book"/>
              </a:rPr>
              <a:t> requiere conocer el proceso de la Planeación Estratégica a fin de poder establecer con oportunidad los objetivos y determinar que deberá hacerse para alcanzarlos.  Reconociendo que la Planeación es el ingrediente principal para trazar el rumbo de la organización decidiendo adónde se quiere llegar y decidiendo también cuál es la mejor manera para hacerlo, optimizando los recursos con que se cuenta.</a:t>
            </a:r>
            <a:endParaRPr lang="es-MX" sz="2800" dirty="0">
              <a:latin typeface="Avenir Book"/>
              <a:cs typeface="Avenir Book"/>
            </a:endParaRPr>
          </a:p>
          <a:p>
            <a:pPr algn="just"/>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INTRODUCCIÓN A LA UNIDAD </a:t>
            </a:r>
            <a:r>
              <a:rPr lang="es-MX" sz="3200" dirty="0" smtClean="0">
                <a:solidFill>
                  <a:schemeClr val="bg1"/>
                </a:solidFill>
                <a:latin typeface="Avenir Black"/>
                <a:cs typeface="Avenir Black"/>
              </a:rPr>
              <a:t>I</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8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4" name="Imagen 13"/>
          <p:cNvPicPr>
            <a:picLocks noChangeAspect="1"/>
          </p:cNvPicPr>
          <p:nvPr/>
        </p:nvPicPr>
        <p:blipFill>
          <a:blip r:embed="rId3"/>
          <a:stretch>
            <a:fillRect/>
          </a:stretch>
        </p:blipFill>
        <p:spPr>
          <a:xfrm>
            <a:off x="6240203" y="1001558"/>
            <a:ext cx="2857500" cy="1600200"/>
          </a:xfrm>
          <a:prstGeom prst="rect">
            <a:avLst/>
          </a:prstGeom>
        </p:spPr>
      </p:pic>
    </p:spTree>
    <p:extLst>
      <p:ext uri="{BB962C8B-B14F-4D97-AF65-F5344CB8AC3E}">
        <p14:creationId xmlns:p14="http://schemas.microsoft.com/office/powerpoint/2010/main" val="3785603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9</a:t>
            </a:r>
            <a:r>
              <a:rPr lang="es-MX" sz="900" dirty="0" smtClean="0"/>
              <a:t>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r>
              <a:rPr lang="es-ES" sz="3600" i="1" cap="none" spc="0"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ADMINISTRACIÓN ESTRATÉGICA </a:t>
            </a:r>
            <a:endParaRPr lang="es-ES" sz="3600" i="1" cap="none" spc="0" dirty="0">
              <a:ln w="12700">
                <a:solidFill>
                  <a:schemeClr val="accent3">
                    <a:lumMod val="50000"/>
                  </a:schemeClr>
                </a:solidFill>
                <a:prstDash val="solid"/>
              </a:ln>
              <a:solidFill>
                <a:srgbClr val="FF0000"/>
              </a:solid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Rectángulo 4"/>
          <p:cNvSpPr/>
          <p:nvPr/>
        </p:nvSpPr>
        <p:spPr>
          <a:xfrm>
            <a:off x="769257" y="1841543"/>
            <a:ext cx="6952343" cy="4524315"/>
          </a:xfrm>
          <a:prstGeom prst="rect">
            <a:avLst/>
          </a:prstGeom>
        </p:spPr>
        <p:txBody>
          <a:bodyPr wrap="square">
            <a:spAutoFit/>
          </a:bodyPr>
          <a:lstStyle/>
          <a:p>
            <a:pPr algn="ctr"/>
            <a:r>
              <a:rPr lang="es-MX" sz="3200" dirty="0">
                <a:latin typeface="Aharoni" pitchFamily="2" charset="-79"/>
                <a:cs typeface="Aharoni" pitchFamily="2" charset="-79"/>
              </a:rPr>
              <a:t>Es un proceso de evaluación sistemática de la naturaleza de un negocio, definiendo </a:t>
            </a:r>
            <a:r>
              <a:rPr lang="es-MX" sz="3200" dirty="0">
                <a:solidFill>
                  <a:srgbClr val="7030A0"/>
                </a:solidFill>
                <a:latin typeface="Aharoni" pitchFamily="2" charset="-79"/>
                <a:cs typeface="Aharoni" pitchFamily="2" charset="-79"/>
              </a:rPr>
              <a:t>los objetivos a largo plazo</a:t>
            </a:r>
            <a:r>
              <a:rPr lang="es-MX" sz="3200" dirty="0">
                <a:latin typeface="Aharoni" pitchFamily="2" charset="-79"/>
                <a:cs typeface="Aharoni" pitchFamily="2" charset="-79"/>
              </a:rPr>
              <a:t>, </a:t>
            </a:r>
            <a:r>
              <a:rPr lang="es-MX" sz="3200" dirty="0">
                <a:solidFill>
                  <a:srgbClr val="00B050"/>
                </a:solidFill>
                <a:latin typeface="Aharoni" pitchFamily="2" charset="-79"/>
                <a:cs typeface="Aharoni" pitchFamily="2" charset="-79"/>
              </a:rPr>
              <a:t>identificando metas y objetivos cuantitativos</a:t>
            </a:r>
            <a:r>
              <a:rPr lang="es-MX" sz="3200" dirty="0">
                <a:latin typeface="Aharoni" pitchFamily="2" charset="-79"/>
                <a:cs typeface="Aharoni" pitchFamily="2" charset="-79"/>
              </a:rPr>
              <a:t>, </a:t>
            </a:r>
            <a:r>
              <a:rPr lang="es-MX" sz="3200" dirty="0">
                <a:solidFill>
                  <a:srgbClr val="00B0F0"/>
                </a:solidFill>
                <a:latin typeface="Aharoni" pitchFamily="2" charset="-79"/>
                <a:cs typeface="Aharoni" pitchFamily="2" charset="-79"/>
              </a:rPr>
              <a:t>desarrollando estrategias </a:t>
            </a:r>
            <a:r>
              <a:rPr lang="es-MX" sz="3200" dirty="0">
                <a:latin typeface="Aharoni" pitchFamily="2" charset="-79"/>
                <a:cs typeface="Aharoni" pitchFamily="2" charset="-79"/>
              </a:rPr>
              <a:t>para alcanzar dichos objetivos y </a:t>
            </a:r>
            <a:r>
              <a:rPr lang="es-MX" sz="3200" dirty="0">
                <a:solidFill>
                  <a:srgbClr val="FFC000"/>
                </a:solidFill>
                <a:latin typeface="Aharoni" pitchFamily="2" charset="-79"/>
                <a:cs typeface="Aharoni" pitchFamily="2" charset="-79"/>
              </a:rPr>
              <a:t>localizando recursos </a:t>
            </a:r>
            <a:r>
              <a:rPr lang="es-MX" sz="3200" dirty="0">
                <a:latin typeface="Aharoni" pitchFamily="2" charset="-79"/>
                <a:cs typeface="Aharoni" pitchFamily="2" charset="-79"/>
              </a:rPr>
              <a:t>para llevar a cabo dichas estrategias.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CuadroTexto 9"/>
          <p:cNvSpPr txBox="1"/>
          <p:nvPr/>
        </p:nvSpPr>
        <p:spPr>
          <a:xfrm>
            <a:off x="307975" y="-337270"/>
            <a:ext cx="8601845" cy="2677656"/>
          </a:xfrm>
          <a:prstGeom prst="rect">
            <a:avLst/>
          </a:prstGeom>
          <a:noFill/>
        </p:spPr>
        <p:txBody>
          <a:bodyPr wrap="square" rtlCol="0">
            <a:spAutoFit/>
          </a:bodyPr>
          <a:lstStyle/>
          <a:p>
            <a:endParaRPr lang="es-ES" sz="2800" b="1" i="1" dirty="0" smtClean="0">
              <a:solidFill>
                <a:schemeClr val="bg1"/>
              </a:solidFill>
            </a:endParaRPr>
          </a:p>
          <a:p>
            <a:r>
              <a:rPr lang="es-MX" sz="2000" i="1" dirty="0">
                <a:solidFill>
                  <a:schemeClr val="bg1"/>
                </a:solidFill>
              </a:rPr>
              <a:t>Para estudiar la planeación estratégica, primero se debe ubicar dentro del proceso de la </a:t>
            </a:r>
            <a:r>
              <a:rPr lang="es-MX" sz="2000" i="1" dirty="0" err="1">
                <a:solidFill>
                  <a:schemeClr val="bg1"/>
                </a:solidFill>
              </a:rPr>
              <a:t>AE</a:t>
            </a:r>
            <a:r>
              <a:rPr lang="es-MX" sz="2000" i="1" dirty="0">
                <a:solidFill>
                  <a:schemeClr val="bg1"/>
                </a:solidFill>
              </a:rPr>
              <a:t>, recordemos entonces que: </a:t>
            </a:r>
          </a:p>
          <a:p>
            <a:endParaRPr lang="es-MX" sz="2000" dirty="0">
              <a:solidFill>
                <a:schemeClr val="bg1"/>
              </a:solidFill>
            </a:endParaRPr>
          </a:p>
          <a:p>
            <a:pPr algn="just"/>
            <a:endParaRPr lang="es-MX" sz="2800" dirty="0">
              <a:solidFill>
                <a:srgbClr val="FF0000"/>
              </a:solidFill>
              <a:latin typeface="Avenir Book"/>
              <a:cs typeface="Avenir Book"/>
            </a:endParaRPr>
          </a:p>
          <a:p>
            <a:pPr algn="just"/>
            <a:endParaRPr lang="es-MX" sz="2600" dirty="0">
              <a:solidFill>
                <a:schemeClr val="bg1"/>
              </a:solidFill>
              <a:latin typeface="Avenir Book"/>
              <a:cs typeface="Avenir Book"/>
            </a:endParaRPr>
          </a:p>
          <a:p>
            <a:pPr algn="just"/>
            <a:endParaRPr lang="es-MX" sz="2600" dirty="0">
              <a:solidFill>
                <a:schemeClr val="bg1"/>
              </a:solidFill>
              <a:latin typeface="Avenir Book"/>
              <a:cs typeface="Avenir Book"/>
            </a:endParaRPr>
          </a:p>
        </p:txBody>
      </p:sp>
    </p:spTree>
    <p:extLst>
      <p:ext uri="{BB962C8B-B14F-4D97-AF65-F5344CB8AC3E}">
        <p14:creationId xmlns:p14="http://schemas.microsoft.com/office/powerpoint/2010/main" val="2651770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492443"/>
          </a:xfrm>
          <a:prstGeom prst="rect">
            <a:avLst/>
          </a:prstGeom>
          <a:noFill/>
        </p:spPr>
        <p:txBody>
          <a:bodyPr wrap="square" rtlCol="0">
            <a:spAutoFit/>
          </a:bodyPr>
          <a:lstStyle/>
          <a:p>
            <a:pPr algn="just"/>
            <a:r>
              <a:rPr lang="es-MX" sz="2600" dirty="0" smtClean="0">
                <a:latin typeface="Avenir Book"/>
                <a:cs typeface="Avenir Book"/>
              </a:rPr>
              <a:t> </a:t>
            </a:r>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457200" indent="-457200" algn="l">
              <a:buFont typeface="Arial" panose="020B0604020202020204" pitchFamily="34" charset="0"/>
              <a:buChar char="•"/>
            </a:pPr>
            <a:r>
              <a:rPr lang="es-MX" sz="3200" dirty="0" smtClean="0">
                <a:solidFill>
                  <a:schemeClr val="bg1"/>
                </a:solidFill>
                <a:latin typeface="Avenir Black"/>
                <a:cs typeface="Avenir Black"/>
              </a:rPr>
              <a:t>PROCESO </a:t>
            </a:r>
            <a:r>
              <a:rPr lang="es-MX" sz="3200" dirty="0" smtClean="0">
                <a:solidFill>
                  <a:schemeClr val="bg1"/>
                </a:solidFill>
                <a:latin typeface="Avenir Black"/>
                <a:cs typeface="Avenir Black"/>
              </a:rPr>
              <a:t>DE LA </a:t>
            </a:r>
          </a:p>
          <a:p>
            <a:pPr algn="l"/>
            <a:r>
              <a:rPr lang="es-MX" sz="3200" dirty="0" smtClean="0">
                <a:solidFill>
                  <a:schemeClr val="bg1"/>
                </a:solidFill>
                <a:latin typeface="Avenir Black"/>
                <a:cs typeface="Avenir Black"/>
              </a:rPr>
              <a:t>ADMINISTRACIÓN ESTRATÉGICA</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10 </a:t>
            </a:r>
            <a:endParaRPr lang="es-ES" sz="900" dirty="0"/>
          </a:p>
        </p:txBody>
      </p:sp>
      <p:cxnSp>
        <p:nvCxnSpPr>
          <p:cNvPr id="3" name="Conector recto de flecha 2"/>
          <p:cNvCxnSpPr/>
          <p:nvPr/>
        </p:nvCxnSpPr>
        <p:spPr>
          <a:xfrm flipH="1">
            <a:off x="2833365" y="1608383"/>
            <a:ext cx="2043435" cy="42826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pic>
        <p:nvPicPr>
          <p:cNvPr id="4" name="Imagen 3"/>
          <p:cNvPicPr>
            <a:picLocks noChangeAspect="1"/>
          </p:cNvPicPr>
          <p:nvPr/>
        </p:nvPicPr>
        <p:blipFill>
          <a:blip r:embed="rId3"/>
          <a:stretch>
            <a:fillRect/>
          </a:stretch>
        </p:blipFill>
        <p:spPr>
          <a:xfrm>
            <a:off x="1192508" y="2209207"/>
            <a:ext cx="6352583" cy="3383573"/>
          </a:xfrm>
          <a:prstGeom prst="rect">
            <a:avLst/>
          </a:prstGeom>
          <a:ln>
            <a:solidFill>
              <a:srgbClr val="FF0000"/>
            </a:solidFill>
          </a:ln>
        </p:spPr>
      </p:pic>
      <p:sp>
        <p:nvSpPr>
          <p:cNvPr id="19" name="CuadroTexto 18"/>
          <p:cNvSpPr txBox="1"/>
          <p:nvPr/>
        </p:nvSpPr>
        <p:spPr>
          <a:xfrm>
            <a:off x="1192508" y="1925505"/>
            <a:ext cx="1205315" cy="276999"/>
          </a:xfrm>
          <a:prstGeom prst="rect">
            <a:avLst/>
          </a:prstGeom>
          <a:noFill/>
        </p:spPr>
        <p:txBody>
          <a:bodyPr wrap="square" rtlCol="0">
            <a:spAutoFit/>
          </a:bodyPr>
          <a:lstStyle/>
          <a:p>
            <a:r>
              <a:rPr lang="es-MX" sz="1200" dirty="0" smtClean="0"/>
              <a:t>Diagrama 1. </a:t>
            </a:r>
            <a:endParaRPr lang="es-MX" sz="1200" dirty="0"/>
          </a:p>
        </p:txBody>
      </p:sp>
      <p:sp>
        <p:nvSpPr>
          <p:cNvPr id="20" name="CuadroTexto 19"/>
          <p:cNvSpPr txBox="1"/>
          <p:nvPr/>
        </p:nvSpPr>
        <p:spPr>
          <a:xfrm>
            <a:off x="1218995" y="5626841"/>
            <a:ext cx="2414501" cy="276999"/>
          </a:xfrm>
          <a:prstGeom prst="rect">
            <a:avLst/>
          </a:prstGeom>
          <a:noFill/>
        </p:spPr>
        <p:txBody>
          <a:bodyPr wrap="square" rtlCol="0">
            <a:spAutoFit/>
          </a:bodyPr>
          <a:lstStyle/>
          <a:p>
            <a:r>
              <a:rPr lang="es-MX" sz="1200" dirty="0" smtClean="0"/>
              <a:t>Fuente: Elaboración propia</a:t>
            </a:r>
            <a:endParaRPr lang="es-MX" sz="1200" dirty="0"/>
          </a:p>
        </p:txBody>
      </p:sp>
    </p:spTree>
    <p:extLst>
      <p:ext uri="{BB962C8B-B14F-4D97-AF65-F5344CB8AC3E}">
        <p14:creationId xmlns:p14="http://schemas.microsoft.com/office/powerpoint/2010/main" val="42382994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54198" y="4158307"/>
            <a:ext cx="8601845" cy="1692771"/>
          </a:xfrm>
          <a:prstGeom prst="rect">
            <a:avLst/>
          </a:prstGeom>
          <a:noFill/>
        </p:spPr>
        <p:txBody>
          <a:bodyPr wrap="square" rtlCol="0">
            <a:spAutoFit/>
          </a:bodyPr>
          <a:lstStyle/>
          <a:p>
            <a:pPr algn="just"/>
            <a:r>
              <a:rPr lang="es-MX" sz="2600" dirty="0">
                <a:solidFill>
                  <a:srgbClr val="0070C0"/>
                </a:solidFill>
                <a:latin typeface="Avenir Book"/>
                <a:cs typeface="Avenir Book"/>
              </a:rPr>
              <a:t>Proceso de establecer objetivos y determinar qué deberá hacerse para alcanzarlos.</a:t>
            </a:r>
          </a:p>
          <a:p>
            <a:pPr algn="just"/>
            <a:endParaRPr lang="es-MX" sz="2600" dirty="0" smtClean="0">
              <a:solidFill>
                <a:srgbClr val="0070C0"/>
              </a:solidFill>
              <a:latin typeface="Avenir Book"/>
              <a:cs typeface="Avenir Book"/>
            </a:endParaRPr>
          </a:p>
          <a:p>
            <a:pPr algn="just"/>
            <a:endParaRPr lang="es-MX" sz="2600" dirty="0">
              <a:solidFill>
                <a:srgbClr val="0070C0"/>
              </a:solidFill>
              <a:latin typeface="Avenir Book"/>
              <a:cs typeface="Avenir Book"/>
            </a:endParaRPr>
          </a:p>
        </p:txBody>
      </p:sp>
      <p:sp>
        <p:nvSpPr>
          <p:cNvPr id="16" name="Rectángulo 15"/>
          <p:cNvSpPr/>
          <p:nvPr/>
        </p:nvSpPr>
        <p:spPr>
          <a:xfrm rot="16200000">
            <a:off x="3127400" y="-310416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697492" y="-411086"/>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11 </a:t>
            </a:r>
            <a:endParaRPr lang="es-ES" sz="900" dirty="0"/>
          </a:p>
        </p:txBody>
      </p:sp>
      <p:sp>
        <p:nvSpPr>
          <p:cNvPr id="2" name="CuadroTexto 1"/>
          <p:cNvSpPr txBox="1"/>
          <p:nvPr/>
        </p:nvSpPr>
        <p:spPr>
          <a:xfrm>
            <a:off x="873457" y="327546"/>
            <a:ext cx="5008728" cy="584775"/>
          </a:xfrm>
          <a:prstGeom prst="rect">
            <a:avLst/>
          </a:prstGeom>
          <a:noFill/>
        </p:spPr>
        <p:txBody>
          <a:bodyPr wrap="square" rtlCol="0">
            <a:spAutoFit/>
          </a:bodyPr>
          <a:lstStyle/>
          <a:p>
            <a:r>
              <a:rPr lang="es-MX" sz="3200" dirty="0" smtClean="0">
                <a:solidFill>
                  <a:schemeClr val="bg1"/>
                </a:solidFill>
                <a:latin typeface="Avenir Black"/>
              </a:rPr>
              <a:t>PLANEACIÓN </a:t>
            </a:r>
            <a:endParaRPr lang="es-MX" sz="3200" dirty="0">
              <a:solidFill>
                <a:schemeClr val="bg1"/>
              </a:solidFill>
              <a:latin typeface="Avenir Black"/>
            </a:endParaRPr>
          </a:p>
        </p:txBody>
      </p:sp>
      <p:pic>
        <p:nvPicPr>
          <p:cNvPr id="11" name="Picture 5"/>
          <p:cNvPicPr>
            <a:picLocks noChangeAspect="1" noChangeArrowheads="1"/>
          </p:cNvPicPr>
          <p:nvPr/>
        </p:nvPicPr>
        <p:blipFill>
          <a:blip r:embed="rId3"/>
          <a:srcRect/>
          <a:stretch>
            <a:fillRect/>
          </a:stretch>
        </p:blipFill>
        <p:spPr bwMode="auto">
          <a:xfrm>
            <a:off x="539552" y="1326992"/>
            <a:ext cx="2112963" cy="1571471"/>
          </a:xfrm>
          <a:prstGeom prst="rect">
            <a:avLst/>
          </a:prstGeom>
          <a:noFill/>
          <a:ln w="9525" algn="ctr">
            <a:noFill/>
            <a:miter lim="800000"/>
            <a:headEnd/>
            <a:tailEnd/>
          </a:ln>
          <a:effectLst/>
        </p:spPr>
      </p:pic>
      <p:sp>
        <p:nvSpPr>
          <p:cNvPr id="12" name="Rectangle 3"/>
          <p:cNvSpPr>
            <a:spLocks noGrp="1" noChangeArrowheads="1"/>
          </p:cNvSpPr>
          <p:nvPr>
            <p:ph idx="1"/>
          </p:nvPr>
        </p:nvSpPr>
        <p:spPr>
          <a:xfrm>
            <a:off x="611732" y="1874772"/>
            <a:ext cx="8286776" cy="4242424"/>
          </a:xfrm>
        </p:spPr>
        <p:txBody>
          <a:bodyPr>
            <a:normAutofit/>
          </a:bodyPr>
          <a:lstStyle/>
          <a:p>
            <a:pPr algn="ctr"/>
            <a:endParaRPr lang="es-ES_tradnl" sz="2800" b="1" dirty="0">
              <a:solidFill>
                <a:schemeClr val="accent2"/>
              </a:solidFill>
              <a:latin typeface="Lucida Sans Typewriter" pitchFamily="49" charset="0"/>
              <a:cs typeface="Arial" pitchFamily="34" charset="0"/>
            </a:endParaRPr>
          </a:p>
          <a:p>
            <a:pPr algn="r">
              <a:buFont typeface="Wingdings" pitchFamily="2" charset="2"/>
              <a:buNone/>
            </a:pPr>
            <a:r>
              <a:rPr lang="es-ES" sz="1800" dirty="0">
                <a:latin typeface="Comic Sans MS" pitchFamily="66" charset="0"/>
                <a:cs typeface="Times New Roman" pitchFamily="18" charset="0"/>
              </a:rPr>
              <a:t>“</a:t>
            </a:r>
            <a:r>
              <a:rPr lang="es-ES" sz="1800" b="1" dirty="0">
                <a:latin typeface="Comic Sans MS" pitchFamily="66" charset="0"/>
                <a:cs typeface="Times New Roman" pitchFamily="18" charset="0"/>
              </a:rPr>
              <a:t>El ingrediente esencial para trazar el rumbo:</a:t>
            </a:r>
            <a:endParaRPr lang="es-ES" sz="1800" dirty="0">
              <a:latin typeface="Lucida Sans Typewriter" pitchFamily="49" charset="0"/>
              <a:cs typeface="Times New Roman" pitchFamily="18" charset="0"/>
            </a:endParaRPr>
          </a:p>
          <a:p>
            <a:pPr algn="r">
              <a:buFont typeface="Wingdings" pitchFamily="2" charset="2"/>
              <a:buNone/>
            </a:pPr>
            <a:r>
              <a:rPr lang="es-ES" sz="1800" dirty="0">
                <a:latin typeface="Symbol" pitchFamily="18" charset="2"/>
                <a:cs typeface="Times New Roman" pitchFamily="18" charset="0"/>
              </a:rPr>
              <a:t>Þ</a:t>
            </a:r>
            <a:r>
              <a:rPr lang="es-ES" sz="1800" dirty="0">
                <a:cs typeface="Times New Roman" pitchFamily="18" charset="0"/>
              </a:rPr>
              <a:t>    </a:t>
            </a:r>
            <a:r>
              <a:rPr lang="es-ES" sz="1800" b="1" dirty="0">
                <a:latin typeface="Comic Sans MS" pitchFamily="66" charset="0"/>
                <a:cs typeface="Times New Roman" pitchFamily="18" charset="0"/>
              </a:rPr>
              <a:t>decidir a dónde se quiere llegar       </a:t>
            </a:r>
            <a:endParaRPr lang="es-ES" sz="1800" dirty="0">
              <a:latin typeface="Lucida Sans Typewriter" pitchFamily="49" charset="0"/>
              <a:cs typeface="Times New Roman" pitchFamily="18" charset="0"/>
            </a:endParaRPr>
          </a:p>
          <a:p>
            <a:pPr algn="r">
              <a:buFont typeface="Wingdings" pitchFamily="2" charset="2"/>
              <a:buNone/>
            </a:pPr>
            <a:r>
              <a:rPr lang="es-ES" sz="1800" dirty="0">
                <a:latin typeface="Symbol" pitchFamily="18" charset="2"/>
                <a:cs typeface="Times New Roman" pitchFamily="18" charset="0"/>
              </a:rPr>
              <a:t>Þ</a:t>
            </a:r>
            <a:r>
              <a:rPr lang="es-ES" sz="1800" dirty="0">
                <a:cs typeface="Times New Roman" pitchFamily="18" charset="0"/>
              </a:rPr>
              <a:t>    </a:t>
            </a:r>
            <a:r>
              <a:rPr lang="es-ES" sz="1800" b="1" dirty="0">
                <a:latin typeface="Comic Sans MS" pitchFamily="66" charset="0"/>
                <a:cs typeface="Times New Roman" pitchFamily="18" charset="0"/>
              </a:rPr>
              <a:t>decidir cuál es la mejor manera para lograrlo</a:t>
            </a:r>
            <a:r>
              <a:rPr lang="es-ES" sz="1800" dirty="0">
                <a:latin typeface="Comic Sans MS" pitchFamily="66" charset="0"/>
                <a:cs typeface="Times New Roman" pitchFamily="18" charset="0"/>
              </a:rPr>
              <a:t>”</a:t>
            </a:r>
            <a:endParaRPr lang="es-ES" sz="1800" dirty="0">
              <a:latin typeface="Lucida Sans Typewriter" pitchFamily="49" charset="0"/>
              <a:cs typeface="Times New Roman" pitchFamily="18" charset="0"/>
            </a:endParaRPr>
          </a:p>
          <a:p>
            <a:pPr algn="just">
              <a:buFont typeface="Wingdings" pitchFamily="2" charset="2"/>
              <a:buNone/>
            </a:pPr>
            <a:r>
              <a:rPr lang="es-ES" sz="2800" dirty="0">
                <a:latin typeface="Comic Sans MS" pitchFamily="66" charset="0"/>
                <a:cs typeface="Times New Roman" pitchFamily="18" charset="0"/>
              </a:rPr>
              <a:t> </a:t>
            </a:r>
            <a:endParaRPr lang="es-ES" sz="2800" dirty="0" smtClean="0">
              <a:latin typeface="Comic Sans MS" pitchFamily="66" charset="0"/>
              <a:cs typeface="Times New Roman" pitchFamily="18" charset="0"/>
            </a:endParaRPr>
          </a:p>
          <a:p>
            <a:pPr algn="just">
              <a:buFont typeface="Wingdings" pitchFamily="2" charset="2"/>
              <a:buNone/>
            </a:pPr>
            <a:endParaRPr lang="es-ES" sz="2800" dirty="0">
              <a:latin typeface="Comic Sans MS" pitchFamily="66" charset="0"/>
              <a:cs typeface="Times New Roman" pitchFamily="18" charset="0"/>
            </a:endParaRPr>
          </a:p>
          <a:p>
            <a:pPr algn="just">
              <a:buFont typeface="Wingdings" pitchFamily="2" charset="2"/>
              <a:buNone/>
            </a:pPr>
            <a:endParaRPr lang="es-ES" sz="2800" dirty="0" smtClean="0">
              <a:latin typeface="Comic Sans MS" pitchFamily="66" charset="0"/>
              <a:cs typeface="Times New Roman" pitchFamily="18" charset="0"/>
            </a:endParaRPr>
          </a:p>
          <a:p>
            <a:pPr algn="r">
              <a:buFont typeface="Wingdings" pitchFamily="2" charset="2"/>
              <a:buNone/>
            </a:pPr>
            <a:r>
              <a:rPr lang="es-ES_tradnl" sz="4400" dirty="0" smtClean="0">
                <a:latin typeface="Comic Sans MS" pitchFamily="66" charset="0"/>
                <a:cs typeface="Times New Roman" pitchFamily="18" charset="0"/>
              </a:rPr>
              <a:t> </a:t>
            </a:r>
            <a:r>
              <a:rPr lang="es-ES_tradnl" sz="4400" dirty="0" smtClean="0">
                <a:latin typeface="Comic Sans MS" pitchFamily="66" charset="0"/>
                <a:cs typeface="Times New Roman" pitchFamily="18" charset="0"/>
              </a:rPr>
              <a:t> </a:t>
            </a:r>
            <a:r>
              <a:rPr lang="es-ES_tradnl" sz="1600" dirty="0" smtClean="0">
                <a:latin typeface="Avenir Roman"/>
                <a:cs typeface="Times New Roman" pitchFamily="18" charset="0"/>
              </a:rPr>
              <a:t>(GARZA, 2000)</a:t>
            </a:r>
            <a:endParaRPr lang="es-ES" sz="1600" dirty="0">
              <a:latin typeface="Avenir Roman"/>
              <a:cs typeface="Times New Roman" pitchFamily="18" charset="0"/>
            </a:endParaRPr>
          </a:p>
          <a:p>
            <a:endParaRPr lang="es-ES" dirty="0"/>
          </a:p>
        </p:txBody>
      </p:sp>
    </p:spTree>
    <p:extLst>
      <p:ext uri="{BB962C8B-B14F-4D97-AF65-F5344CB8AC3E}">
        <p14:creationId xmlns:p14="http://schemas.microsoft.com/office/powerpoint/2010/main" val="41536760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12 </a:t>
            </a:r>
            <a:endParaRPr lang="es-ES" sz="900" dirty="0"/>
          </a:p>
        </p:txBody>
      </p:sp>
      <p:sp>
        <p:nvSpPr>
          <p:cNvPr id="11" name="Rectangle 3"/>
          <p:cNvSpPr>
            <a:spLocks noGrp="1" noChangeArrowheads="1"/>
          </p:cNvSpPr>
          <p:nvPr>
            <p:ph idx="1"/>
          </p:nvPr>
        </p:nvSpPr>
        <p:spPr>
          <a:xfrm>
            <a:off x="588254" y="2435033"/>
            <a:ext cx="8183880" cy="4214842"/>
          </a:xfrm>
        </p:spPr>
        <p:txBody>
          <a:bodyPr>
            <a:noAutofit/>
          </a:bodyPr>
          <a:lstStyle/>
          <a:p>
            <a:pPr marL="0" indent="0">
              <a:buNone/>
            </a:pPr>
            <a:r>
              <a:rPr lang="es-ES_tradnl" sz="2800" dirty="0"/>
              <a:t>¿cuáles son las metas de </a:t>
            </a:r>
            <a:r>
              <a:rPr lang="es-ES_tradnl" sz="2800" dirty="0" smtClean="0"/>
              <a:t>la</a:t>
            </a:r>
          </a:p>
          <a:p>
            <a:pPr marL="0" indent="0">
              <a:buNone/>
            </a:pPr>
            <a:r>
              <a:rPr lang="es-ES_tradnl" sz="2800" dirty="0" smtClean="0"/>
              <a:t> </a:t>
            </a:r>
            <a:r>
              <a:rPr lang="es-ES_tradnl" sz="2800" dirty="0"/>
              <a:t>organización a largo plazo </a:t>
            </a:r>
            <a:r>
              <a:rPr lang="es-ES_tradnl" sz="2800" dirty="0" smtClean="0"/>
              <a:t>(</a:t>
            </a:r>
            <a:r>
              <a:rPr lang="es-ES_tradnl" sz="2800" b="1" dirty="0" smtClean="0">
                <a:solidFill>
                  <a:srgbClr val="7030A0"/>
                </a:solidFill>
              </a:rPr>
              <a:t>estratégicas</a:t>
            </a:r>
            <a:r>
              <a:rPr lang="es-ES_tradnl" sz="2800" dirty="0" smtClean="0"/>
              <a:t>) </a:t>
            </a:r>
          </a:p>
          <a:p>
            <a:pPr marL="0" indent="0">
              <a:buNone/>
            </a:pPr>
            <a:r>
              <a:rPr lang="es-ES_tradnl" sz="2800" dirty="0" smtClean="0"/>
              <a:t>y </a:t>
            </a:r>
            <a:r>
              <a:rPr lang="es-ES_tradnl" sz="2800" dirty="0"/>
              <a:t>a  corto plazo (</a:t>
            </a:r>
            <a:r>
              <a:rPr lang="es-ES_tradnl" sz="2800" b="1" dirty="0">
                <a:solidFill>
                  <a:srgbClr val="00B050"/>
                </a:solidFill>
              </a:rPr>
              <a:t>tácticas</a:t>
            </a:r>
            <a:r>
              <a:rPr lang="es-ES_tradnl" sz="2800" dirty="0"/>
              <a:t>)?</a:t>
            </a:r>
          </a:p>
          <a:p>
            <a:pPr marL="0" indent="0">
              <a:buNone/>
            </a:pPr>
            <a:r>
              <a:rPr lang="es-ES_tradnl" sz="3200" dirty="0"/>
              <a:t>¿cuáles son las mejores para lograr los objetivos</a:t>
            </a:r>
            <a:r>
              <a:rPr lang="es-ES_tradnl" sz="3200" dirty="0" smtClean="0"/>
              <a:t>?</a:t>
            </a:r>
          </a:p>
          <a:p>
            <a:pPr marL="0" indent="0">
              <a:buNone/>
            </a:pPr>
            <a:r>
              <a:rPr lang="es-ES_tradnl" sz="3200" dirty="0" smtClean="0"/>
              <a:t>¿qué objetivos deben formularse?</a:t>
            </a:r>
          </a:p>
          <a:p>
            <a:pPr marL="0" indent="0">
              <a:buNone/>
            </a:pPr>
            <a:r>
              <a:rPr lang="es-ES_tradnl" sz="3200" dirty="0" smtClean="0"/>
              <a:t>¿Qué, qué, qué?</a:t>
            </a:r>
            <a:endParaRPr lang="es-ES" sz="3200" dirty="0"/>
          </a:p>
        </p:txBody>
      </p:sp>
      <p:sp>
        <p:nvSpPr>
          <p:cNvPr id="13" name="Rectangle 2"/>
          <p:cNvSpPr>
            <a:spLocks noGrp="1" noChangeArrowheads="1"/>
          </p:cNvSpPr>
          <p:nvPr>
            <p:ph type="title"/>
          </p:nvPr>
        </p:nvSpPr>
        <p:spPr>
          <a:xfrm>
            <a:off x="32344" y="1046565"/>
            <a:ext cx="6881817" cy="1051560"/>
          </a:xfrm>
        </p:spPr>
        <p:txBody>
          <a:bodyPr>
            <a:normAutofit fontScale="90000"/>
          </a:bodyPr>
          <a:lstStyle/>
          <a:p>
            <a:r>
              <a:rPr lang="es-ES_tradnl" dirty="0" smtClean="0"/>
              <a:t>La </a:t>
            </a:r>
            <a:r>
              <a:rPr lang="es-ES_tradnl" dirty="0">
                <a:solidFill>
                  <a:srgbClr val="FF0000"/>
                </a:solidFill>
              </a:rPr>
              <a:t>PLANEACIÓN</a:t>
            </a:r>
            <a:r>
              <a:rPr lang="es-ES_tradnl" dirty="0"/>
              <a:t> responde a las siguientes preguntas:</a:t>
            </a:r>
            <a:endParaRPr lang="es-ES" dirty="0"/>
          </a:p>
        </p:txBody>
      </p:sp>
      <p:pic>
        <p:nvPicPr>
          <p:cNvPr id="15" name="Imagen 14"/>
          <p:cNvPicPr>
            <a:picLocks noChangeAspect="1"/>
          </p:cNvPicPr>
          <p:nvPr/>
        </p:nvPicPr>
        <p:blipFill>
          <a:blip r:embed="rId3"/>
          <a:stretch>
            <a:fillRect/>
          </a:stretch>
        </p:blipFill>
        <p:spPr>
          <a:xfrm>
            <a:off x="6836799" y="1505906"/>
            <a:ext cx="2123173" cy="1592380"/>
          </a:xfrm>
          <a:prstGeom prst="rect">
            <a:avLst/>
          </a:prstGeom>
        </p:spPr>
      </p:pic>
    </p:spTree>
    <p:extLst>
      <p:ext uri="{BB962C8B-B14F-4D97-AF65-F5344CB8AC3E}">
        <p14:creationId xmlns:p14="http://schemas.microsoft.com/office/powerpoint/2010/main" val="18935939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DIAPOSITIVA    13 </a:t>
            </a:r>
            <a:endParaRPr lang="es-ES" sz="900" dirty="0"/>
          </a:p>
        </p:txBody>
      </p:sp>
      <p:sp>
        <p:nvSpPr>
          <p:cNvPr id="22" name="Rectangle 4"/>
          <p:cNvSpPr>
            <a:spLocks noChangeArrowheads="1"/>
          </p:cNvSpPr>
          <p:nvPr/>
        </p:nvSpPr>
        <p:spPr bwMode="auto">
          <a:xfrm>
            <a:off x="336670" y="1127065"/>
            <a:ext cx="8247091" cy="4955203"/>
          </a:xfrm>
          <a:prstGeom prst="rect">
            <a:avLst/>
          </a:prstGeom>
          <a:noFill/>
          <a:ln w="9525">
            <a:noFill/>
            <a:miter lim="800000"/>
            <a:headEnd/>
            <a:tailEnd/>
          </a:ln>
        </p:spPr>
        <p:txBody>
          <a:bodyPr wrap="square">
            <a:spAutoFit/>
          </a:bodyPr>
          <a:lstStyle/>
          <a:p>
            <a:pPr algn="ctr" eaLnBrk="0" hangingPunct="0"/>
            <a:r>
              <a:rPr lang="es-ES_tradnl" sz="6600" b="1" dirty="0">
                <a:solidFill>
                  <a:schemeClr val="accent2"/>
                </a:solidFill>
              </a:rPr>
              <a:t>¿POR QUÉ ES IMPORTANTE LA PLANEACIÓN ESTRATÉGICA?</a:t>
            </a:r>
            <a:endParaRPr lang="es-ES_tradnl" sz="1600" b="1" dirty="0">
              <a:solidFill>
                <a:schemeClr val="accent2"/>
              </a:solidFill>
            </a:endParaRPr>
          </a:p>
          <a:p>
            <a:pPr algn="just" eaLnBrk="0" hangingPunct="0"/>
            <a:endParaRPr lang="es-ES_tradnl" sz="1600" b="1" dirty="0"/>
          </a:p>
          <a:p>
            <a:pPr algn="just" eaLnBrk="0" hangingPunct="0">
              <a:buFontTx/>
              <a:buChar char="•"/>
            </a:pPr>
            <a:endParaRPr lang="es-ES_tradnl" sz="2000" b="1" dirty="0"/>
          </a:p>
          <a:p>
            <a:pPr algn="just" eaLnBrk="0" hangingPunct="0"/>
            <a:endParaRPr lang="es-ES_tradnl" sz="1600" b="1" dirty="0"/>
          </a:p>
        </p:txBody>
      </p:sp>
      <p:pic>
        <p:nvPicPr>
          <p:cNvPr id="4" name="Imagen 3"/>
          <p:cNvPicPr>
            <a:picLocks noChangeAspect="1"/>
          </p:cNvPicPr>
          <p:nvPr/>
        </p:nvPicPr>
        <p:blipFill>
          <a:blip r:embed="rId3"/>
          <a:stretch>
            <a:fillRect/>
          </a:stretch>
        </p:blipFill>
        <p:spPr>
          <a:xfrm>
            <a:off x="1737360" y="5165433"/>
            <a:ext cx="2273548" cy="1229952"/>
          </a:xfrm>
          <a:prstGeom prst="rect">
            <a:avLst/>
          </a:prstGeom>
        </p:spPr>
      </p:pic>
      <p:pic>
        <p:nvPicPr>
          <p:cNvPr id="5" name="Imagen 4"/>
          <p:cNvPicPr>
            <a:picLocks noChangeAspect="1"/>
          </p:cNvPicPr>
          <p:nvPr/>
        </p:nvPicPr>
        <p:blipFill>
          <a:blip r:embed="rId4"/>
          <a:stretch>
            <a:fillRect/>
          </a:stretch>
        </p:blipFill>
        <p:spPr>
          <a:xfrm>
            <a:off x="7046348" y="3089238"/>
            <a:ext cx="1680703" cy="1200502"/>
          </a:xfrm>
          <a:prstGeom prst="rect">
            <a:avLst/>
          </a:prstGeom>
        </p:spPr>
      </p:pic>
    </p:spTree>
    <p:extLst>
      <p:ext uri="{BB962C8B-B14F-4D97-AF65-F5344CB8AC3E}">
        <p14:creationId xmlns:p14="http://schemas.microsoft.com/office/powerpoint/2010/main" val="14692757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12513" y="1793442"/>
            <a:ext cx="5949993" cy="461665"/>
          </a:xfrm>
          <a:prstGeom prst="rect">
            <a:avLst/>
          </a:prstGeom>
          <a:noFill/>
        </p:spPr>
        <p:txBody>
          <a:bodyPr wrap="square" rtlCol="0">
            <a:spAutoFit/>
          </a:bodyPr>
          <a:lstStyle/>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0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14 </a:t>
            </a:r>
            <a:endParaRPr lang="es-ES" sz="900" dirty="0"/>
          </a:p>
        </p:txBody>
      </p:sp>
      <p:sp>
        <p:nvSpPr>
          <p:cNvPr id="3" name="Rectángulo 2"/>
          <p:cNvSpPr/>
          <p:nvPr/>
        </p:nvSpPr>
        <p:spPr>
          <a:xfrm>
            <a:off x="145143" y="969846"/>
            <a:ext cx="8910900" cy="5478423"/>
          </a:xfrm>
          <a:prstGeom prst="rect">
            <a:avLst/>
          </a:prstGeom>
        </p:spPr>
        <p:txBody>
          <a:bodyPr wrap="square">
            <a:spAutoFit/>
          </a:bodyPr>
          <a:lstStyle/>
          <a:p>
            <a:pPr>
              <a:buFont typeface="Wingdings" pitchFamily="2" charset="2"/>
              <a:buNone/>
            </a:pPr>
            <a:r>
              <a:rPr lang="es-ES" sz="2500" i="1" dirty="0" smtClean="0">
                <a:solidFill>
                  <a:srgbClr val="00B050"/>
                </a:solidFill>
                <a:latin typeface="Bookman Old Style" pitchFamily="18" charset="0"/>
                <a:cs typeface="Arial" pitchFamily="34" charset="0"/>
              </a:rPr>
              <a:t>		</a:t>
            </a:r>
            <a:endParaRPr lang="es-ES" sz="2500" i="1" dirty="0">
              <a:solidFill>
                <a:srgbClr val="00B050"/>
              </a:solidFill>
              <a:latin typeface="Bookman Old Style" pitchFamily="18" charset="0"/>
              <a:cs typeface="Arial" pitchFamily="34" charset="0"/>
            </a:endParaRPr>
          </a:p>
          <a:p>
            <a:pPr marL="342900" indent="-342900">
              <a:buFont typeface="Arial" panose="020B0604020202020204" pitchFamily="34" charset="0"/>
              <a:buChar char="•"/>
            </a:pPr>
            <a:r>
              <a:rPr lang="es-MX" sz="2500" i="1" dirty="0">
                <a:cs typeface="Times New Roman" pitchFamily="18" charset="0"/>
              </a:rPr>
              <a:t>Es un instrumento de racionalidad administrativa y camino imprescindible para su modernización.</a:t>
            </a:r>
          </a:p>
          <a:p>
            <a:pPr marL="342900" indent="-342900">
              <a:buFont typeface="Arial" panose="020B0604020202020204" pitchFamily="34" charset="0"/>
              <a:buChar char="•"/>
            </a:pPr>
            <a:r>
              <a:rPr lang="es-MX" sz="2500" i="1" dirty="0">
                <a:cs typeface="Times New Roman" pitchFamily="18" charset="0"/>
              </a:rPr>
              <a:t>Nos ayuda a conocer el estado actual de la organización</a:t>
            </a:r>
          </a:p>
          <a:p>
            <a:pPr marL="342900" indent="-342900">
              <a:buFont typeface="Arial" panose="020B0604020202020204" pitchFamily="34" charset="0"/>
              <a:buChar char="•"/>
            </a:pPr>
            <a:r>
              <a:rPr lang="es-MX" sz="2500" i="1" dirty="0">
                <a:cs typeface="Times New Roman" pitchFamily="18" charset="0"/>
              </a:rPr>
              <a:t>Nos permite explorar el futuro de manera mas eficiente y precisa (es un faro en la oscuridad).</a:t>
            </a:r>
          </a:p>
          <a:p>
            <a:pPr marL="342900" indent="-342900">
              <a:buFont typeface="Arial" panose="020B0604020202020204" pitchFamily="34" charset="0"/>
              <a:buChar char="•"/>
            </a:pPr>
            <a:r>
              <a:rPr lang="es-MX" sz="2500" i="1" dirty="0">
                <a:cs typeface="Times New Roman" pitchFamily="18" charset="0"/>
              </a:rPr>
              <a:t>Fija un rumbo cierto para la organización.</a:t>
            </a:r>
          </a:p>
          <a:p>
            <a:pPr marL="342900" indent="-342900">
              <a:buFont typeface="Arial" panose="020B0604020202020204" pitchFamily="34" charset="0"/>
              <a:buChar char="•"/>
            </a:pPr>
            <a:r>
              <a:rPr lang="es-MX" sz="2500" i="1" dirty="0">
                <a:cs typeface="Times New Roman" pitchFamily="18" charset="0"/>
              </a:rPr>
              <a:t>Nos permite anticipar el cambio y actuar en consecuencia.</a:t>
            </a:r>
          </a:p>
          <a:p>
            <a:pPr marL="342900" indent="-342900">
              <a:buFont typeface="Arial" panose="020B0604020202020204" pitchFamily="34" charset="0"/>
              <a:buChar char="•"/>
            </a:pPr>
            <a:r>
              <a:rPr lang="es-MX" sz="2500" i="1" dirty="0">
                <a:cs typeface="Times New Roman" pitchFamily="18" charset="0"/>
              </a:rPr>
              <a:t>Nos facilita el alineamiento estratégico entre misión, visión, estrategias, objetivos, procesos y proyectos.</a:t>
            </a:r>
          </a:p>
          <a:p>
            <a:pPr marL="342900" indent="-342900">
              <a:buFont typeface="Arial" panose="020B0604020202020204" pitchFamily="34" charset="0"/>
              <a:buChar char="•"/>
            </a:pPr>
            <a:r>
              <a:rPr lang="es-MX" sz="2500" i="1" dirty="0">
                <a:cs typeface="Times New Roman" pitchFamily="18" charset="0"/>
              </a:rPr>
              <a:t>Facilita la sinergia e integración de las áreas.</a:t>
            </a:r>
          </a:p>
          <a:p>
            <a:pPr marL="342900" indent="-342900">
              <a:buFont typeface="Arial" panose="020B0604020202020204" pitchFamily="34" charset="0"/>
              <a:buChar char="•"/>
            </a:pPr>
            <a:r>
              <a:rPr lang="es-MX" sz="2500" i="1" dirty="0">
                <a:cs typeface="Times New Roman" pitchFamily="18" charset="0"/>
              </a:rPr>
              <a:t>Optimiza el uso de recursos.</a:t>
            </a:r>
          </a:p>
          <a:p>
            <a:pPr marL="342900" indent="-342900">
              <a:buFont typeface="Arial" panose="020B0604020202020204" pitchFamily="34" charset="0"/>
              <a:buChar char="•"/>
            </a:pPr>
            <a:r>
              <a:rPr lang="es-MX" sz="2500" i="1" dirty="0">
                <a:cs typeface="Times New Roman" pitchFamily="18" charset="0"/>
              </a:rPr>
              <a:t>Es un proceso para reducir incertidumbre en la toma de decisiones</a:t>
            </a:r>
            <a:r>
              <a:rPr lang="es-MX" sz="2500" i="1" dirty="0" smtClean="0">
                <a:cs typeface="Times New Roman" pitchFamily="18" charset="0"/>
              </a:rPr>
              <a:t>.</a:t>
            </a:r>
            <a:endParaRPr lang="es-MX" sz="2500" i="1" dirty="0">
              <a:cs typeface="Times New Roman" pitchFamily="18" charset="0"/>
            </a:endParaRPr>
          </a:p>
        </p:txBody>
      </p:sp>
      <p:pic>
        <p:nvPicPr>
          <p:cNvPr id="11" name="Imagen 10"/>
          <p:cNvPicPr>
            <a:picLocks noChangeAspect="1"/>
          </p:cNvPicPr>
          <p:nvPr/>
        </p:nvPicPr>
        <p:blipFill>
          <a:blip r:embed="rId3"/>
          <a:stretch>
            <a:fillRect/>
          </a:stretch>
        </p:blipFill>
        <p:spPr>
          <a:xfrm>
            <a:off x="6730378" y="-34291"/>
            <a:ext cx="2371550" cy="1219306"/>
          </a:xfrm>
          <a:prstGeom prst="rect">
            <a:avLst/>
          </a:prstGeom>
        </p:spPr>
      </p:pic>
    </p:spTree>
    <p:extLst>
      <p:ext uri="{BB962C8B-B14F-4D97-AF65-F5344CB8AC3E}">
        <p14:creationId xmlns:p14="http://schemas.microsoft.com/office/powerpoint/2010/main" val="3307471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12513" y="1793442"/>
            <a:ext cx="5949993" cy="461665"/>
          </a:xfrm>
          <a:prstGeom prst="rect">
            <a:avLst/>
          </a:prstGeom>
          <a:noFill/>
        </p:spPr>
        <p:txBody>
          <a:bodyPr wrap="square" rtlCol="0">
            <a:spAutoFit/>
          </a:bodyPr>
          <a:lstStyle/>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MODELO DEL PROCESO DE  </a:t>
            </a:r>
            <a:endParaRPr lang="es-ES" sz="20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44570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48190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15</a:t>
            </a:r>
            <a:endParaRPr lang="es-ES" sz="900" dirty="0"/>
          </a:p>
        </p:txBody>
      </p:sp>
      <p:sp>
        <p:nvSpPr>
          <p:cNvPr id="19" name="Rectangle 3"/>
          <p:cNvSpPr>
            <a:spLocks noGrp="1" noChangeArrowheads="1"/>
          </p:cNvSpPr>
          <p:nvPr>
            <p:ph idx="4294967295"/>
          </p:nvPr>
        </p:nvSpPr>
        <p:spPr>
          <a:xfrm>
            <a:off x="50094" y="2066014"/>
            <a:ext cx="9005949" cy="4166741"/>
          </a:xfrm>
          <a:prstGeom prst="rect">
            <a:avLst/>
          </a:prstGeom>
        </p:spPr>
        <p:txBody>
          <a:bodyPr rtlCol="0">
            <a:normAutofit/>
          </a:bodyPr>
          <a:lstStyle/>
          <a:p>
            <a:pPr marL="457200" indent="-457200" algn="just">
              <a:buFont typeface="+mj-lt"/>
              <a:buAutoNum type="arabicPeriod"/>
              <a:defRPr/>
            </a:pPr>
            <a:r>
              <a:rPr lang="es-MX" altLang="es-MX" sz="2200" dirty="0" smtClean="0">
                <a:solidFill>
                  <a:schemeClr val="tx1">
                    <a:lumMod val="75000"/>
                    <a:lumOff val="25000"/>
                  </a:schemeClr>
                </a:solidFill>
                <a:latin typeface="Avenir Black"/>
              </a:rPr>
              <a:t>L</a:t>
            </a:r>
            <a:r>
              <a:rPr lang="es-ES" altLang="es-MX" sz="2200" dirty="0" smtClean="0">
                <a:solidFill>
                  <a:schemeClr val="tx1">
                    <a:lumMod val="75000"/>
                    <a:lumOff val="25000"/>
                  </a:schemeClr>
                </a:solidFill>
                <a:latin typeface="Avenir Black"/>
              </a:rPr>
              <a:t>a </a:t>
            </a:r>
            <a:r>
              <a:rPr lang="es-MX" altLang="es-MX" sz="2200" dirty="0">
                <a:solidFill>
                  <a:schemeClr val="tx1">
                    <a:lumMod val="75000"/>
                    <a:lumOff val="25000"/>
                  </a:schemeClr>
                </a:solidFill>
                <a:latin typeface="Avenir Black"/>
              </a:rPr>
              <a:t>g</a:t>
            </a:r>
            <a:r>
              <a:rPr lang="es-MX" altLang="es-MX" sz="2200" dirty="0" smtClean="0">
                <a:solidFill>
                  <a:schemeClr val="tx1">
                    <a:lumMod val="75000"/>
                    <a:lumOff val="25000"/>
                  </a:schemeClr>
                </a:solidFill>
                <a:latin typeface="Avenir Black"/>
              </a:rPr>
              <a:t>eneración </a:t>
            </a:r>
            <a:r>
              <a:rPr lang="es-MX" altLang="es-MX" sz="2200" dirty="0">
                <a:solidFill>
                  <a:schemeClr val="tx1">
                    <a:lumMod val="75000"/>
                    <a:lumOff val="25000"/>
                  </a:schemeClr>
                </a:solidFill>
                <a:latin typeface="Avenir Black"/>
              </a:rPr>
              <a:t>de la misión corporativa y selección de metas (objetivos) principales (ideario)</a:t>
            </a:r>
          </a:p>
          <a:p>
            <a:pPr marL="457200" indent="-457200" algn="just">
              <a:buFont typeface="+mj-lt"/>
              <a:buAutoNum type="arabicPeriod"/>
              <a:defRPr/>
            </a:pPr>
            <a:r>
              <a:rPr lang="es-MX" altLang="es-MX" sz="2200" dirty="0">
                <a:solidFill>
                  <a:schemeClr val="tx1">
                    <a:lumMod val="75000"/>
                    <a:lumOff val="25000"/>
                  </a:schemeClr>
                </a:solidFill>
                <a:latin typeface="Avenir Black"/>
              </a:rPr>
              <a:t>Analizar el ambiente competitivo externo para identificar oportunidades y amenazas.</a:t>
            </a:r>
          </a:p>
          <a:p>
            <a:pPr marL="457200" indent="-457200" algn="just">
              <a:buFont typeface="+mj-lt"/>
              <a:buAutoNum type="arabicPeriod"/>
              <a:defRPr/>
            </a:pPr>
            <a:r>
              <a:rPr lang="es-MX" altLang="es-MX" sz="2200" dirty="0">
                <a:solidFill>
                  <a:schemeClr val="tx1">
                    <a:lumMod val="75000"/>
                    <a:lumOff val="25000"/>
                  </a:schemeClr>
                </a:solidFill>
                <a:latin typeface="Avenir Black"/>
              </a:rPr>
              <a:t>Analizar el ambiente operativo interno para identificar fortalezas y debilidades.</a:t>
            </a:r>
          </a:p>
          <a:p>
            <a:pPr marL="457200" indent="-457200" algn="just">
              <a:buFont typeface="+mj-lt"/>
              <a:buAutoNum type="arabicPeriod"/>
              <a:defRPr/>
            </a:pPr>
            <a:r>
              <a:rPr lang="es-MX" altLang="es-MX" sz="2200" dirty="0">
                <a:solidFill>
                  <a:schemeClr val="tx1">
                    <a:lumMod val="75000"/>
                    <a:lumOff val="25000"/>
                  </a:schemeClr>
                </a:solidFill>
                <a:latin typeface="Avenir Black"/>
              </a:rPr>
              <a:t>Seleccionar estrategias que construyan sobre la fuerzas de la organización y corrijan sus debilidades para aprovechas las oportunidades y oponerse a las amenazas.</a:t>
            </a:r>
          </a:p>
          <a:p>
            <a:pPr marL="457200" indent="-457200" algn="just">
              <a:buFont typeface="+mj-lt"/>
              <a:buAutoNum type="arabicPeriod"/>
              <a:defRPr/>
            </a:pPr>
            <a:r>
              <a:rPr lang="es-MX" altLang="es-MX" sz="2200" dirty="0">
                <a:solidFill>
                  <a:schemeClr val="tx1">
                    <a:lumMod val="75000"/>
                    <a:lumOff val="25000"/>
                  </a:schemeClr>
                </a:solidFill>
                <a:latin typeface="Avenir Black"/>
              </a:rPr>
              <a:t> Poner las estrategias en marcha.</a:t>
            </a:r>
          </a:p>
          <a:p>
            <a:pPr marL="0" indent="0" algn="just" eaLnBrk="1" fontAlgn="auto" hangingPunct="1">
              <a:spcAft>
                <a:spcPts val="0"/>
              </a:spcAft>
              <a:buFont typeface="Wingdings 3" panose="05040102010807070707" pitchFamily="18" charset="2"/>
              <a:buNone/>
              <a:defRPr/>
            </a:pPr>
            <a:endParaRPr lang="es-ES" altLang="es-MX" sz="2000" dirty="0" smtClean="0">
              <a:solidFill>
                <a:schemeClr val="tx1">
                  <a:lumMod val="75000"/>
                  <a:lumOff val="25000"/>
                </a:schemeClr>
              </a:solidFill>
              <a:latin typeface="Avenir Black"/>
            </a:endParaRPr>
          </a:p>
          <a:p>
            <a:pPr marL="0" indent="0" algn="just" eaLnBrk="1" fontAlgn="auto" hangingPunct="1">
              <a:spcAft>
                <a:spcPts val="0"/>
              </a:spcAft>
              <a:buFont typeface="Wingdings 3" panose="05040102010807070707" pitchFamily="18" charset="2"/>
              <a:buNone/>
              <a:defRPr/>
            </a:pPr>
            <a:endParaRPr lang="es-ES" altLang="es-MX" b="1" dirty="0" smtClean="0">
              <a:solidFill>
                <a:schemeClr val="tx1">
                  <a:lumMod val="75000"/>
                  <a:lumOff val="25000"/>
                </a:schemeClr>
              </a:solidFill>
            </a:endParaRPr>
          </a:p>
        </p:txBody>
      </p:sp>
      <p:pic>
        <p:nvPicPr>
          <p:cNvPr id="12" name="Imagen 11"/>
          <p:cNvPicPr>
            <a:picLocks noChangeAspect="1"/>
          </p:cNvPicPr>
          <p:nvPr/>
        </p:nvPicPr>
        <p:blipFill>
          <a:blip r:embed="rId3"/>
          <a:stretch>
            <a:fillRect/>
          </a:stretch>
        </p:blipFill>
        <p:spPr>
          <a:xfrm>
            <a:off x="6203284" y="0"/>
            <a:ext cx="2480175" cy="1228425"/>
          </a:xfrm>
          <a:prstGeom prst="rect">
            <a:avLst/>
          </a:prstGeom>
        </p:spPr>
      </p:pic>
      <p:sp>
        <p:nvSpPr>
          <p:cNvPr id="13" name="CuadroTexto 12"/>
          <p:cNvSpPr txBox="1"/>
          <p:nvPr/>
        </p:nvSpPr>
        <p:spPr>
          <a:xfrm>
            <a:off x="1697642" y="1040780"/>
            <a:ext cx="1659191" cy="276999"/>
          </a:xfrm>
          <a:prstGeom prst="rect">
            <a:avLst/>
          </a:prstGeom>
          <a:noFill/>
        </p:spPr>
        <p:txBody>
          <a:bodyPr wrap="square" rtlCol="0">
            <a:spAutoFit/>
          </a:bodyPr>
          <a:lstStyle/>
          <a:p>
            <a:r>
              <a:rPr lang="es-MX" sz="1200" dirty="0" smtClean="0"/>
              <a:t>(Thompson, 2008)</a:t>
            </a:r>
            <a:endParaRPr lang="es-MX" sz="1200" dirty="0"/>
          </a:p>
        </p:txBody>
      </p:sp>
      <p:pic>
        <p:nvPicPr>
          <p:cNvPr id="14" name="Picture 4"/>
          <p:cNvPicPr>
            <a:picLocks noChangeAspect="1" noChangeArrowheads="1"/>
          </p:cNvPicPr>
          <p:nvPr/>
        </p:nvPicPr>
        <p:blipFill>
          <a:blip r:embed="rId4" cstate="print"/>
          <a:srcRect/>
          <a:stretch>
            <a:fillRect/>
          </a:stretch>
        </p:blipFill>
        <p:spPr bwMode="auto">
          <a:xfrm>
            <a:off x="277584" y="6001923"/>
            <a:ext cx="945173" cy="443778"/>
          </a:xfrm>
          <a:prstGeom prst="rect">
            <a:avLst/>
          </a:prstGeom>
          <a:noFill/>
          <a:ln w="9525">
            <a:noFill/>
            <a:miter lim="800000"/>
            <a:headEnd/>
            <a:tailEnd/>
          </a:ln>
          <a:effectLst/>
        </p:spPr>
      </p:pic>
      <p:sp>
        <p:nvSpPr>
          <p:cNvPr id="15" name="CuadroTexto 2"/>
          <p:cNvSpPr txBox="1">
            <a:spLocks noChangeArrowheads="1"/>
          </p:cNvSpPr>
          <p:nvPr/>
        </p:nvSpPr>
        <p:spPr bwMode="auto">
          <a:xfrm>
            <a:off x="1222757" y="5869665"/>
            <a:ext cx="4350729" cy="584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spcBef>
                <a:spcPct val="0"/>
              </a:spcBef>
              <a:buClrTx/>
              <a:buSzTx/>
              <a:buFontTx/>
              <a:buNone/>
            </a:pPr>
            <a:r>
              <a:rPr lang="es-MX" altLang="es-MX" sz="1600" b="1" dirty="0" smtClean="0">
                <a:solidFill>
                  <a:srgbClr val="C00000"/>
                </a:solidFill>
                <a:latin typeface="Comic Sans MS" panose="030F0702030302020204" pitchFamily="66" charset="0"/>
              </a:rPr>
              <a:t>Dinámica</a:t>
            </a:r>
            <a:r>
              <a:rPr lang="es-MX" altLang="es-MX" sz="1600" dirty="0" smtClean="0">
                <a:solidFill>
                  <a:srgbClr val="C00000"/>
                </a:solidFill>
                <a:latin typeface="Comic Sans MS" panose="030F0702030302020204" pitchFamily="66" charset="0"/>
              </a:rPr>
              <a:t>: se sugiere desarrollar un modelo paso a paso según se estudien las etapas. </a:t>
            </a:r>
            <a:endParaRPr lang="es-MX" altLang="es-MX" sz="1600" dirty="0">
              <a:solidFill>
                <a:srgbClr val="C00000"/>
              </a:solidFill>
              <a:latin typeface="Comic Sans MS" panose="030F0702030302020204" pitchFamily="66" charset="0"/>
            </a:endParaRPr>
          </a:p>
        </p:txBody>
      </p:sp>
    </p:spTree>
    <p:extLst>
      <p:ext uri="{BB962C8B-B14F-4D97-AF65-F5344CB8AC3E}">
        <p14:creationId xmlns:p14="http://schemas.microsoft.com/office/powerpoint/2010/main" val="41293545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altLang="es-MX" sz="3200" dirty="0" smtClean="0">
                <a:solidFill>
                  <a:schemeClr val="bg1"/>
                </a:solidFill>
                <a:latin typeface="Avenir Black"/>
                <a:cs typeface="Avenir Black"/>
              </a:rPr>
              <a:t>1) Establecimient</a:t>
            </a:r>
            <a:r>
              <a:rPr lang="es-MX" altLang="es-MX" sz="3200" dirty="0" smtClean="0">
                <a:solidFill>
                  <a:schemeClr val="bg1"/>
                </a:solidFill>
                <a:latin typeface="Avenir Black"/>
                <a:cs typeface="Avenir Black"/>
              </a:rPr>
              <a:t>o del ideario y objetivos </a:t>
            </a:r>
            <a:endParaRPr lang="es-ES" sz="32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16</a:t>
            </a:r>
            <a:endParaRPr lang="es-ES" sz="900" dirty="0"/>
          </a:p>
        </p:txBody>
      </p:sp>
      <p:sp>
        <p:nvSpPr>
          <p:cNvPr id="13" name="Marcador de contenido 2"/>
          <p:cNvSpPr>
            <a:spLocks noGrp="1"/>
          </p:cNvSpPr>
          <p:nvPr>
            <p:ph sz="quarter" idx="4294967295"/>
          </p:nvPr>
        </p:nvSpPr>
        <p:spPr>
          <a:xfrm>
            <a:off x="61557" y="912480"/>
            <a:ext cx="8822039" cy="4267200"/>
          </a:xfrm>
          <a:prstGeom prst="rect">
            <a:avLst/>
          </a:prstGeom>
        </p:spPr>
        <p:txBody>
          <a:bodyPr/>
          <a:lstStyle/>
          <a:p>
            <a:pPr marL="471487" lvl="1" indent="0" eaLnBrk="1" hangingPunct="1">
              <a:buNone/>
            </a:pPr>
            <a:endParaRPr lang="es-MX" altLang="es-MX" dirty="0" smtClean="0"/>
          </a:p>
          <a:p>
            <a:pPr marL="471487" lvl="1" indent="0" eaLnBrk="1" hangingPunct="1">
              <a:buNone/>
            </a:pPr>
            <a:endParaRPr lang="es-MX" altLang="es-MX" dirty="0"/>
          </a:p>
          <a:p>
            <a:pPr marL="471487" lvl="1" indent="0" eaLnBrk="1" hangingPunct="1">
              <a:buNone/>
            </a:pPr>
            <a:r>
              <a:rPr lang="es-MX" altLang="es-MX" dirty="0" smtClean="0"/>
              <a:t>			</a:t>
            </a:r>
          </a:p>
          <a:p>
            <a:pPr marL="471487" lvl="1" indent="0" eaLnBrk="1" hangingPunct="1">
              <a:buNone/>
            </a:pPr>
            <a:r>
              <a:rPr lang="es-MX" altLang="es-MX" sz="2400" dirty="0" smtClean="0"/>
              <a:t>    </a:t>
            </a:r>
          </a:p>
          <a:p>
            <a:pPr marL="471487" lvl="1" indent="0" eaLnBrk="1" hangingPunct="1">
              <a:buNone/>
            </a:pPr>
            <a:r>
              <a:rPr lang="es-MX" altLang="es-MX" sz="2400" dirty="0"/>
              <a:t> </a:t>
            </a:r>
            <a:r>
              <a:rPr lang="es-MX" altLang="es-MX" sz="2400" dirty="0" smtClean="0"/>
              <a:t>    </a:t>
            </a:r>
            <a:endParaRPr lang="es-MX" dirty="0"/>
          </a:p>
        </p:txBody>
      </p:sp>
      <p:sp>
        <p:nvSpPr>
          <p:cNvPr id="15" name="Rectangle 3"/>
          <p:cNvSpPr>
            <a:spLocks noChangeArrowheads="1"/>
          </p:cNvSpPr>
          <p:nvPr/>
        </p:nvSpPr>
        <p:spPr bwMode="auto">
          <a:xfrm>
            <a:off x="5055149" y="1232785"/>
            <a:ext cx="175260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s-ES_tradnl" altLang="es-MX" sz="3200" b="1" dirty="0">
                <a:solidFill>
                  <a:srgbClr val="FF0000"/>
                </a:solidFill>
              </a:rPr>
              <a:t>MISIÓN</a:t>
            </a:r>
            <a:endParaRPr lang="es-ES_tradnl" altLang="es-MX" b="1" dirty="0">
              <a:solidFill>
                <a:srgbClr val="FF0000"/>
              </a:solidFill>
            </a:endParaRPr>
          </a:p>
          <a:p>
            <a:pPr algn="just"/>
            <a:endParaRPr lang="es-ES_tradnl" altLang="es-MX" dirty="0"/>
          </a:p>
        </p:txBody>
      </p:sp>
      <p:sp>
        <p:nvSpPr>
          <p:cNvPr id="19" name="Text Box 7"/>
          <p:cNvSpPr txBox="1">
            <a:spLocks noChangeArrowheads="1"/>
          </p:cNvSpPr>
          <p:nvPr/>
        </p:nvSpPr>
        <p:spPr bwMode="auto">
          <a:xfrm>
            <a:off x="6438866" y="5089362"/>
            <a:ext cx="27976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_tradnl" altLang="es-MX" dirty="0" smtClean="0">
                <a:solidFill>
                  <a:srgbClr val="FF0000"/>
                </a:solidFill>
              </a:rPr>
              <a:t>La alta dirección</a:t>
            </a:r>
            <a:endParaRPr lang="es-ES_tradnl" altLang="es-MX" dirty="0">
              <a:solidFill>
                <a:srgbClr val="FF0000"/>
              </a:solidFill>
            </a:endParaRPr>
          </a:p>
        </p:txBody>
      </p:sp>
      <p:pic>
        <p:nvPicPr>
          <p:cNvPr id="20" name="Imagen 19"/>
          <p:cNvPicPr>
            <a:picLocks noChangeAspect="1"/>
          </p:cNvPicPr>
          <p:nvPr/>
        </p:nvPicPr>
        <p:blipFill>
          <a:blip r:embed="rId3"/>
          <a:stretch>
            <a:fillRect/>
          </a:stretch>
        </p:blipFill>
        <p:spPr>
          <a:xfrm>
            <a:off x="6778698" y="1099781"/>
            <a:ext cx="2185324" cy="1605629"/>
          </a:xfrm>
          <a:prstGeom prst="rect">
            <a:avLst/>
          </a:prstGeom>
        </p:spPr>
      </p:pic>
      <p:sp>
        <p:nvSpPr>
          <p:cNvPr id="26" name="Text Box 4"/>
          <p:cNvSpPr txBox="1">
            <a:spLocks noChangeArrowheads="1"/>
          </p:cNvSpPr>
          <p:nvPr/>
        </p:nvSpPr>
        <p:spPr bwMode="auto">
          <a:xfrm>
            <a:off x="685800" y="1985024"/>
            <a:ext cx="7772400" cy="258532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s-ES_tradnl" altLang="es-MX" dirty="0" smtClean="0"/>
              <a:t>¿</a:t>
            </a:r>
            <a:r>
              <a:rPr lang="es-ES_tradnl" altLang="es-MX" i="1" dirty="0" smtClean="0"/>
              <a:t>Qué</a:t>
            </a:r>
            <a:r>
              <a:rPr lang="es-ES_tradnl" altLang="es-MX" dirty="0" smtClean="0"/>
              <a:t>?  Nombre del bien o servicio</a:t>
            </a:r>
          </a:p>
          <a:p>
            <a:pPr>
              <a:spcBef>
                <a:spcPct val="50000"/>
              </a:spcBef>
              <a:buFontTx/>
              <a:buChar char="•"/>
            </a:pPr>
            <a:r>
              <a:rPr lang="es-ES_tradnl" altLang="es-MX" dirty="0" smtClean="0"/>
              <a:t>¿</a:t>
            </a:r>
            <a:r>
              <a:rPr lang="es-ES_tradnl" altLang="es-MX" i="1" dirty="0" smtClean="0"/>
              <a:t>Cómo</a:t>
            </a:r>
            <a:r>
              <a:rPr lang="es-ES_tradnl" altLang="es-MX" dirty="0" smtClean="0"/>
              <a:t>? Características, cualidades o atributos distintivos del bien o servicio para diferenciarlo de otros</a:t>
            </a:r>
          </a:p>
          <a:p>
            <a:pPr>
              <a:spcBef>
                <a:spcPct val="50000"/>
              </a:spcBef>
              <a:buFontTx/>
              <a:buChar char="•"/>
            </a:pPr>
            <a:r>
              <a:rPr lang="es-ES_tradnl" altLang="es-MX" dirty="0" smtClean="0"/>
              <a:t>¿</a:t>
            </a:r>
            <a:r>
              <a:rPr lang="es-ES_tradnl" altLang="es-MX" i="1" dirty="0" smtClean="0"/>
              <a:t>Para quién</a:t>
            </a:r>
            <a:r>
              <a:rPr lang="es-ES_tradnl" altLang="es-MX" dirty="0" smtClean="0"/>
              <a:t>? Descripción del usuario, para identificar su seguimiento</a:t>
            </a:r>
          </a:p>
          <a:p>
            <a:pPr>
              <a:spcBef>
                <a:spcPct val="50000"/>
              </a:spcBef>
              <a:buFontTx/>
              <a:buChar char="•"/>
            </a:pPr>
            <a:r>
              <a:rPr lang="es-ES_tradnl" altLang="es-MX" dirty="0" smtClean="0"/>
              <a:t>¿</a:t>
            </a:r>
            <a:r>
              <a:rPr lang="es-ES_tradnl" altLang="es-MX" i="1" dirty="0" smtClean="0"/>
              <a:t>Para qué</a:t>
            </a:r>
            <a:r>
              <a:rPr lang="es-ES_tradnl" altLang="es-MX" dirty="0" smtClean="0"/>
              <a:t>? Principal uso o propósito del bien o servicio, identificando la salida del proceso.</a:t>
            </a:r>
          </a:p>
          <a:p>
            <a:pPr>
              <a:spcBef>
                <a:spcPct val="50000"/>
              </a:spcBef>
            </a:pPr>
            <a:endParaRPr lang="es-ES_tradnl" altLang="es-MX" dirty="0"/>
          </a:p>
        </p:txBody>
      </p:sp>
      <p:sp>
        <p:nvSpPr>
          <p:cNvPr id="27" name="Rectangle 5"/>
          <p:cNvSpPr>
            <a:spLocks noChangeArrowheads="1"/>
          </p:cNvSpPr>
          <p:nvPr/>
        </p:nvSpPr>
        <p:spPr bwMode="auto">
          <a:xfrm>
            <a:off x="6400799" y="4794913"/>
            <a:ext cx="2379431" cy="64633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_tradnl" altLang="es-MX" dirty="0"/>
              <a:t>¿QUIÉN LA FORMULA</a:t>
            </a:r>
            <a:r>
              <a:rPr lang="es-ES_tradnl" altLang="es-MX" dirty="0" smtClean="0"/>
              <a:t>?</a:t>
            </a:r>
          </a:p>
          <a:p>
            <a:endParaRPr lang="es-ES_tradnl" altLang="es-MX" dirty="0"/>
          </a:p>
        </p:txBody>
      </p:sp>
      <p:sp>
        <p:nvSpPr>
          <p:cNvPr id="28" name="Rectangle 8"/>
          <p:cNvSpPr>
            <a:spLocks noChangeArrowheads="1"/>
          </p:cNvSpPr>
          <p:nvPr/>
        </p:nvSpPr>
        <p:spPr bwMode="auto">
          <a:xfrm>
            <a:off x="364668" y="5072446"/>
            <a:ext cx="5660741" cy="9233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_tradnl" altLang="es-MX" dirty="0"/>
              <a:t>¿CÓMO DEBE SER REDACTADA</a:t>
            </a:r>
            <a:r>
              <a:rPr lang="es-ES_tradnl" altLang="es-MX" dirty="0" smtClean="0"/>
              <a:t>?</a:t>
            </a:r>
          </a:p>
          <a:p>
            <a:endParaRPr lang="es-ES_tradnl" altLang="es-MX" dirty="0"/>
          </a:p>
          <a:p>
            <a:r>
              <a:rPr lang="es-ES_tradnl" altLang="es-MX" dirty="0" smtClean="0"/>
              <a:t> </a:t>
            </a:r>
            <a:endParaRPr lang="es-ES_tradnl" altLang="es-MX" dirty="0"/>
          </a:p>
        </p:txBody>
      </p:sp>
      <p:sp>
        <p:nvSpPr>
          <p:cNvPr id="29" name="Text Box 9"/>
          <p:cNvSpPr txBox="1">
            <a:spLocks noChangeArrowheads="1"/>
          </p:cNvSpPr>
          <p:nvPr/>
        </p:nvSpPr>
        <p:spPr bwMode="auto">
          <a:xfrm>
            <a:off x="391716" y="5349632"/>
            <a:ext cx="50314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_tradnl" altLang="es-MX" dirty="0" smtClean="0">
                <a:solidFill>
                  <a:srgbClr val="FF0000"/>
                </a:solidFill>
              </a:rPr>
              <a:t>Con un enunciado breve y conciso, que entusiasme y motive a todo el personal de la organización.</a:t>
            </a:r>
            <a:endParaRPr lang="es-ES_tradnl" altLang="es-MX" dirty="0">
              <a:solidFill>
                <a:srgbClr val="FF0000"/>
              </a:solidFill>
            </a:endParaRPr>
          </a:p>
        </p:txBody>
      </p:sp>
      <p:sp>
        <p:nvSpPr>
          <p:cNvPr id="31" name="Text Box 4"/>
          <p:cNvSpPr txBox="1">
            <a:spLocks noChangeArrowheads="1"/>
          </p:cNvSpPr>
          <p:nvPr/>
        </p:nvSpPr>
        <p:spPr bwMode="auto">
          <a:xfrm>
            <a:off x="685800" y="1520239"/>
            <a:ext cx="1752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ltLang="es-MX" dirty="0" smtClean="0">
                <a:solidFill>
                  <a:schemeClr val="accent2"/>
                </a:solidFill>
              </a:rPr>
              <a:t>COMPONENTES </a:t>
            </a:r>
            <a:endParaRPr lang="es-ES_tradnl" altLang="es-MX" dirty="0">
              <a:solidFill>
                <a:srgbClr val="FF9900"/>
              </a:solidFill>
            </a:endParaRPr>
          </a:p>
        </p:txBody>
      </p:sp>
      <p:sp>
        <p:nvSpPr>
          <p:cNvPr id="32" name="Rectángulo 31"/>
          <p:cNvSpPr/>
          <p:nvPr/>
        </p:nvSpPr>
        <p:spPr>
          <a:xfrm>
            <a:off x="685800" y="990040"/>
            <a:ext cx="1354410" cy="276999"/>
          </a:xfrm>
          <a:prstGeom prst="rect">
            <a:avLst/>
          </a:prstGeom>
        </p:spPr>
        <p:txBody>
          <a:bodyPr wrap="none">
            <a:spAutoFit/>
          </a:bodyPr>
          <a:lstStyle/>
          <a:p>
            <a:r>
              <a:rPr lang="es-MX" sz="1200" dirty="0" smtClean="0"/>
              <a:t>(</a:t>
            </a:r>
            <a:r>
              <a:rPr lang="es-MX" sz="1200" dirty="0" err="1" smtClean="0"/>
              <a:t>Koontz</a:t>
            </a:r>
            <a:r>
              <a:rPr lang="es-MX" sz="1200" dirty="0" smtClean="0"/>
              <a:t>, 2009)</a:t>
            </a:r>
            <a:endParaRPr lang="es-MX" sz="1200" dirty="0"/>
          </a:p>
        </p:txBody>
      </p:sp>
    </p:spTree>
    <p:extLst>
      <p:ext uri="{BB962C8B-B14F-4D97-AF65-F5344CB8AC3E}">
        <p14:creationId xmlns:p14="http://schemas.microsoft.com/office/powerpoint/2010/main" val="29602404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endParaRPr lang="es-MX" sz="3200" b="1" dirty="0">
              <a:solidFill>
                <a:schemeClr val="bg1"/>
              </a:solidFill>
              <a:latin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17 </a:t>
            </a:r>
            <a:endParaRPr lang="es-ES" sz="900" dirty="0"/>
          </a:p>
        </p:txBody>
      </p:sp>
      <p:sp>
        <p:nvSpPr>
          <p:cNvPr id="9" name="Text Box 4"/>
          <p:cNvSpPr txBox="1">
            <a:spLocks noChangeArrowheads="1"/>
          </p:cNvSpPr>
          <p:nvPr/>
        </p:nvSpPr>
        <p:spPr bwMode="auto">
          <a:xfrm>
            <a:off x="393107" y="1157839"/>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ltLang="es-MX" dirty="0">
                <a:solidFill>
                  <a:schemeClr val="accent2"/>
                </a:solidFill>
              </a:rPr>
              <a:t>¿QUÉ ES?</a:t>
            </a:r>
            <a:endParaRPr lang="es-ES_tradnl" altLang="es-MX" dirty="0">
              <a:solidFill>
                <a:srgbClr val="FF9900"/>
              </a:solidFill>
            </a:endParaRPr>
          </a:p>
        </p:txBody>
      </p:sp>
      <p:sp>
        <p:nvSpPr>
          <p:cNvPr id="10" name="Rectangle 8"/>
          <p:cNvSpPr>
            <a:spLocks noChangeArrowheads="1"/>
          </p:cNvSpPr>
          <p:nvPr/>
        </p:nvSpPr>
        <p:spPr bwMode="auto">
          <a:xfrm>
            <a:off x="233567" y="4192625"/>
            <a:ext cx="2166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s-ES_tradnl" altLang="es-MX" dirty="0">
                <a:solidFill>
                  <a:schemeClr val="accent2"/>
                </a:solidFill>
              </a:rPr>
              <a:t>¿PARA QUÉ SIRVE?</a:t>
            </a:r>
          </a:p>
        </p:txBody>
      </p:sp>
      <p:sp>
        <p:nvSpPr>
          <p:cNvPr id="12" name="Text Box 10"/>
          <p:cNvSpPr txBox="1">
            <a:spLocks noChangeArrowheads="1"/>
          </p:cNvSpPr>
          <p:nvPr/>
        </p:nvSpPr>
        <p:spPr bwMode="auto">
          <a:xfrm>
            <a:off x="637588" y="1602636"/>
            <a:ext cx="6781800" cy="2723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buFontTx/>
              <a:buChar char="•"/>
            </a:pPr>
            <a:r>
              <a:rPr lang="es-ES_tradnl" altLang="es-MX" dirty="0" smtClean="0"/>
              <a:t>Es la imagen deseable e ideal en el mediano plazo de la organización</a:t>
            </a:r>
          </a:p>
          <a:p>
            <a:pPr algn="just">
              <a:spcBef>
                <a:spcPct val="50000"/>
              </a:spcBef>
              <a:buFontTx/>
              <a:buChar char="•"/>
            </a:pPr>
            <a:r>
              <a:rPr lang="es-ES_tradnl" altLang="es-MX" dirty="0" smtClean="0"/>
              <a:t>Es el elemento motivador para generar y encontrar un futuro solido de continuo crecimiento</a:t>
            </a:r>
          </a:p>
          <a:p>
            <a:pPr algn="just">
              <a:spcBef>
                <a:spcPct val="50000"/>
              </a:spcBef>
              <a:buFontTx/>
              <a:buChar char="•"/>
            </a:pPr>
            <a:r>
              <a:rPr lang="es-ES_tradnl" altLang="es-MX" dirty="0" smtClean="0"/>
              <a:t>No es un deseo. Es una descripción de la visualización en el futuro de aquellas características por las que habremos de ser distinguidos</a:t>
            </a:r>
          </a:p>
          <a:p>
            <a:pPr algn="just">
              <a:spcBef>
                <a:spcPct val="50000"/>
              </a:spcBef>
              <a:buFontTx/>
              <a:buChar char="•"/>
            </a:pPr>
            <a:r>
              <a:rPr lang="es-ES_tradnl" altLang="es-MX" dirty="0" smtClean="0"/>
              <a:t>Es un sueño puesto en acción</a:t>
            </a:r>
            <a:endParaRPr lang="es-ES_tradnl" altLang="es-MX" i="1" dirty="0"/>
          </a:p>
        </p:txBody>
      </p:sp>
      <p:sp>
        <p:nvSpPr>
          <p:cNvPr id="13" name="Rectangle 11"/>
          <p:cNvSpPr>
            <a:spLocks noChangeArrowheads="1"/>
          </p:cNvSpPr>
          <p:nvPr/>
        </p:nvSpPr>
        <p:spPr bwMode="auto">
          <a:xfrm>
            <a:off x="637588" y="4550715"/>
            <a:ext cx="66294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s-ES_tradnl" altLang="es-MX" dirty="0" smtClean="0"/>
              <a:t>Proporciona la directriz para que todos  vayan en la misma dirección y al mismo paso</a:t>
            </a:r>
          </a:p>
          <a:p>
            <a:endParaRPr lang="es-ES_tradnl" altLang="es-MX" dirty="0" smtClean="0"/>
          </a:p>
          <a:p>
            <a:pPr>
              <a:buFontTx/>
              <a:buChar char="•"/>
            </a:pPr>
            <a:r>
              <a:rPr lang="es-ES_tradnl" altLang="es-MX" dirty="0" smtClean="0"/>
              <a:t>Es una declaración que define los alcances de la organización</a:t>
            </a:r>
          </a:p>
          <a:p>
            <a:endParaRPr lang="es-ES_tradnl" altLang="es-MX" dirty="0"/>
          </a:p>
        </p:txBody>
      </p:sp>
      <p:sp>
        <p:nvSpPr>
          <p:cNvPr id="15" name="Rectangle 3"/>
          <p:cNvSpPr>
            <a:spLocks noChangeArrowheads="1"/>
          </p:cNvSpPr>
          <p:nvPr/>
        </p:nvSpPr>
        <p:spPr bwMode="auto">
          <a:xfrm>
            <a:off x="5034037" y="911725"/>
            <a:ext cx="175260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s-ES_tradnl" altLang="es-MX" sz="3200" b="1" dirty="0">
                <a:solidFill>
                  <a:srgbClr val="FF0000"/>
                </a:solidFill>
              </a:rPr>
              <a:t>V</a:t>
            </a:r>
            <a:r>
              <a:rPr lang="es-ES_tradnl" altLang="es-MX" sz="3200" b="1" dirty="0" smtClean="0">
                <a:solidFill>
                  <a:srgbClr val="FF0000"/>
                </a:solidFill>
              </a:rPr>
              <a:t>ISIÓN</a:t>
            </a:r>
            <a:endParaRPr lang="es-ES_tradnl" altLang="es-MX" b="1" dirty="0">
              <a:solidFill>
                <a:srgbClr val="FF0000"/>
              </a:solidFill>
            </a:endParaRPr>
          </a:p>
          <a:p>
            <a:pPr algn="just"/>
            <a:endParaRPr lang="es-ES_tradnl" altLang="es-MX" dirty="0"/>
          </a:p>
        </p:txBody>
      </p:sp>
      <p:pic>
        <p:nvPicPr>
          <p:cNvPr id="19" name="Imagen 18"/>
          <p:cNvPicPr>
            <a:picLocks noChangeAspect="1"/>
          </p:cNvPicPr>
          <p:nvPr/>
        </p:nvPicPr>
        <p:blipFill>
          <a:blip r:embed="rId3"/>
          <a:stretch>
            <a:fillRect/>
          </a:stretch>
        </p:blipFill>
        <p:spPr>
          <a:xfrm>
            <a:off x="6914859" y="-16580"/>
            <a:ext cx="2185324" cy="1605629"/>
          </a:xfrm>
          <a:prstGeom prst="rect">
            <a:avLst/>
          </a:prstGeom>
        </p:spPr>
      </p:pic>
    </p:spTree>
    <p:extLst>
      <p:ext uri="{BB962C8B-B14F-4D97-AF65-F5344CB8AC3E}">
        <p14:creationId xmlns:p14="http://schemas.microsoft.com/office/powerpoint/2010/main" val="3103372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Índice</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972638"/>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3 Marcador de texto"/>
          <p:cNvSpPr>
            <a:spLocks noGrp="1"/>
          </p:cNvSpPr>
          <p:nvPr>
            <p:ph sz="quarter" idx="4294967295"/>
          </p:nvPr>
        </p:nvSpPr>
        <p:spPr>
          <a:xfrm>
            <a:off x="553262" y="1617767"/>
            <a:ext cx="7358840" cy="4893034"/>
          </a:xfrm>
          <a:prstGeom prst="rect">
            <a:avLst/>
          </a:prstGeom>
          <a:ln>
            <a:solidFill>
              <a:schemeClr val="bg1"/>
            </a:solidFill>
          </a:ln>
        </p:spPr>
        <p:txBody>
          <a:bodyPr>
            <a:noAutofit/>
          </a:bodyPr>
          <a:lstStyle/>
          <a:p>
            <a:pPr marL="114300" indent="0">
              <a:buNone/>
            </a:pPr>
            <a:r>
              <a:rPr lang="es-MX" sz="1800" dirty="0" smtClean="0">
                <a:latin typeface="Avenir Black"/>
                <a:cs typeface="Arial" pitchFamily="34" charset="0"/>
              </a:rPr>
              <a:t>Mapa curricular												1</a:t>
            </a:r>
          </a:p>
          <a:p>
            <a:pPr marL="114300" indent="0">
              <a:buNone/>
            </a:pPr>
            <a:r>
              <a:rPr lang="es-MX" sz="1800" dirty="0" smtClean="0">
                <a:latin typeface="Avenir Black"/>
                <a:cs typeface="Arial" pitchFamily="34" charset="0"/>
              </a:rPr>
              <a:t>Programa de estudios por competencias                                          2</a:t>
            </a:r>
          </a:p>
          <a:p>
            <a:pPr marL="114300" indent="0">
              <a:buNone/>
            </a:pPr>
            <a:r>
              <a:rPr lang="es-MX" sz="1800" dirty="0" smtClean="0">
                <a:latin typeface="Avenir Black"/>
                <a:cs typeface="Arial" pitchFamily="34" charset="0"/>
              </a:rPr>
              <a:t>Estructura capitular                 	                                                          3</a:t>
            </a:r>
          </a:p>
          <a:p>
            <a:pPr marL="114300" indent="0">
              <a:buNone/>
            </a:pPr>
            <a:r>
              <a:rPr lang="es-MX" sz="1800" dirty="0" smtClean="0">
                <a:latin typeface="Avenir Black"/>
                <a:cs typeface="Arial" pitchFamily="34" charset="0"/>
              </a:rPr>
              <a:t>Propósito general                                                                              4</a:t>
            </a:r>
          </a:p>
          <a:p>
            <a:pPr marL="114300" indent="0">
              <a:buNone/>
            </a:pPr>
            <a:r>
              <a:rPr lang="es-MX" sz="1800" dirty="0" smtClean="0">
                <a:latin typeface="Avenir Black"/>
                <a:cs typeface="Arial" pitchFamily="34" charset="0"/>
              </a:rPr>
              <a:t>Objetivo de la Unidad de Aprendizaje                                               5  </a:t>
            </a:r>
          </a:p>
          <a:p>
            <a:pPr marL="114300" indent="0">
              <a:buNone/>
            </a:pPr>
            <a:r>
              <a:rPr lang="es-MX" sz="1800" dirty="0" smtClean="0">
                <a:latin typeface="Avenir Black"/>
                <a:cs typeface="Arial" pitchFamily="34" charset="0"/>
              </a:rPr>
              <a:t>Guión explicativo                                                                               6</a:t>
            </a:r>
          </a:p>
          <a:p>
            <a:pPr marL="114300" indent="0">
              <a:buNone/>
            </a:pPr>
            <a:r>
              <a:rPr lang="es-MX" sz="1800" dirty="0" smtClean="0">
                <a:latin typeface="Avenir Black"/>
                <a:cs typeface="Arial" pitchFamily="34" charset="0"/>
              </a:rPr>
              <a:t>Sugerencias y momento de uso                                                        7</a:t>
            </a:r>
          </a:p>
          <a:p>
            <a:pPr marL="114300" indent="0">
              <a:buNone/>
            </a:pPr>
            <a:r>
              <a:rPr lang="es-MX" sz="1800" dirty="0" smtClean="0">
                <a:latin typeface="Avenir Black"/>
                <a:cs typeface="Arial" pitchFamily="34" charset="0"/>
              </a:rPr>
              <a:t>Introducción al tema: </a:t>
            </a:r>
            <a:r>
              <a:rPr lang="es-MX" sz="1800" dirty="0" smtClean="0">
                <a:latin typeface="Avenir Black"/>
                <a:cs typeface="Arial" pitchFamily="34" charset="0"/>
              </a:rPr>
              <a:t>Planeación </a:t>
            </a:r>
            <a:r>
              <a:rPr lang="es-MX" sz="1800" dirty="0">
                <a:latin typeface="Avenir Black"/>
                <a:cs typeface="Arial" pitchFamily="34" charset="0"/>
              </a:rPr>
              <a:t>E</a:t>
            </a:r>
            <a:r>
              <a:rPr lang="es-MX" sz="1800" dirty="0" smtClean="0">
                <a:latin typeface="Avenir Black"/>
                <a:cs typeface="Arial" pitchFamily="34" charset="0"/>
              </a:rPr>
              <a:t>stratégica                                   8</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Conceptos </a:t>
            </a:r>
            <a:r>
              <a:rPr lang="es-MX" sz="1800" dirty="0" smtClean="0">
                <a:latin typeface="Avenir Black"/>
                <a:cs typeface="Arial" pitchFamily="34" charset="0"/>
              </a:rPr>
              <a:t>básicos                                                                          11</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Modelo de PE                                                                                  15</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Desempeño organizacional 		                                      </a:t>
            </a:r>
            <a:r>
              <a:rPr lang="es-MX" sz="1800" dirty="0" smtClean="0">
                <a:latin typeface="Avenir Black"/>
                <a:cs typeface="Arial" pitchFamily="34" charset="0"/>
              </a:rPr>
              <a:t>           </a:t>
            </a:r>
            <a:r>
              <a:rPr lang="es-MX" sz="1800" dirty="0" smtClean="0">
                <a:latin typeface="Avenir Black"/>
                <a:cs typeface="Arial" pitchFamily="34" charset="0"/>
              </a:rPr>
              <a:t>23</a:t>
            </a:r>
          </a:p>
          <a:p>
            <a:pPr marL="114300" indent="0">
              <a:buNone/>
            </a:pPr>
            <a:r>
              <a:rPr lang="es-MX" sz="1800" dirty="0" err="1" smtClean="0">
                <a:latin typeface="Avenir Black"/>
                <a:cs typeface="Arial" pitchFamily="34" charset="0"/>
              </a:rPr>
              <a:t>Strategic</a:t>
            </a:r>
            <a:r>
              <a:rPr lang="es-MX" sz="1800" dirty="0" smtClean="0">
                <a:latin typeface="Avenir Black"/>
                <a:cs typeface="Arial" pitchFamily="34" charset="0"/>
              </a:rPr>
              <a:t> </a:t>
            </a:r>
            <a:r>
              <a:rPr lang="es-MX" sz="1800" dirty="0" err="1" smtClean="0">
                <a:latin typeface="Avenir Black"/>
                <a:cs typeface="Arial" pitchFamily="34" charset="0"/>
              </a:rPr>
              <a:t>Planning</a:t>
            </a:r>
            <a:r>
              <a:rPr lang="es-MX" sz="1800" dirty="0" smtClean="0">
                <a:latin typeface="Avenir Black"/>
                <a:cs typeface="Arial" pitchFamily="34" charset="0"/>
              </a:rPr>
              <a:t> </a:t>
            </a:r>
            <a:r>
              <a:rPr lang="es-MX" sz="1800" dirty="0" smtClean="0">
                <a:solidFill>
                  <a:srgbClr val="FF0000"/>
                </a:solidFill>
                <a:latin typeface="Avenir Black"/>
                <a:cs typeface="Arial" pitchFamily="34" charset="0"/>
              </a:rPr>
              <a:t>*inserción </a:t>
            </a:r>
            <a:r>
              <a:rPr lang="es-MX" sz="1800" dirty="0">
                <a:solidFill>
                  <a:srgbClr val="FF0000"/>
                </a:solidFill>
                <a:latin typeface="Avenir Black"/>
                <a:cs typeface="Arial" pitchFamily="34" charset="0"/>
              </a:rPr>
              <a:t>en inglés           </a:t>
            </a:r>
            <a:r>
              <a:rPr lang="es-MX" sz="1800" dirty="0" smtClean="0">
                <a:solidFill>
                  <a:srgbClr val="FF0000"/>
                </a:solidFill>
                <a:latin typeface="Avenir Black"/>
                <a:cs typeface="Arial" pitchFamily="34" charset="0"/>
              </a:rPr>
              <a:t>                                </a:t>
            </a:r>
            <a:r>
              <a:rPr lang="es-MX" sz="1800" dirty="0" smtClean="0">
                <a:latin typeface="Avenir Black"/>
                <a:cs typeface="Arial" pitchFamily="34" charset="0"/>
              </a:rPr>
              <a:t>31</a:t>
            </a:r>
            <a:r>
              <a:rPr lang="es-MX" sz="1800" dirty="0" smtClean="0">
                <a:solidFill>
                  <a:srgbClr val="FF0000"/>
                </a:solidFill>
                <a:latin typeface="Avenir Black"/>
                <a:cs typeface="Arial" pitchFamily="34" charset="0"/>
              </a:rPr>
              <a:t>                               </a:t>
            </a:r>
            <a:endParaRPr lang="es-MX" sz="1800" dirty="0">
              <a:solidFill>
                <a:srgbClr val="FF0000"/>
              </a:solidFill>
              <a:latin typeface="Avenir Black"/>
              <a:cs typeface="Arial" pitchFamily="34" charset="0"/>
            </a:endParaRPr>
          </a:p>
          <a:p>
            <a:pPr marL="114300" indent="0">
              <a:buNone/>
            </a:pPr>
            <a:r>
              <a:rPr lang="es-MX" sz="1800" dirty="0" smtClean="0">
                <a:latin typeface="Avenir Black"/>
                <a:cs typeface="Arial" pitchFamily="34" charset="0"/>
              </a:rPr>
              <a:t>Recomendaciones finales                                                               </a:t>
            </a:r>
            <a:r>
              <a:rPr lang="es-MX" sz="1800" dirty="0" smtClean="0">
                <a:latin typeface="Avenir Black"/>
                <a:cs typeface="Arial" pitchFamily="34" charset="0"/>
              </a:rPr>
              <a:t>36</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Fuentes de Consulta                                                                       </a:t>
            </a:r>
            <a:r>
              <a:rPr lang="es-MX" sz="1800" dirty="0" smtClean="0">
                <a:latin typeface="Avenir Black"/>
                <a:cs typeface="Arial" pitchFamily="34" charset="0"/>
              </a:rPr>
              <a:t>37</a:t>
            </a: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p:txBody>
      </p:sp>
      <p:sp>
        <p:nvSpPr>
          <p:cNvPr id="13" name="2 CuadroTexto"/>
          <p:cNvSpPr txBox="1"/>
          <p:nvPr/>
        </p:nvSpPr>
        <p:spPr>
          <a:xfrm>
            <a:off x="4815758" y="1320454"/>
            <a:ext cx="3096344" cy="276999"/>
          </a:xfrm>
          <a:prstGeom prst="rect">
            <a:avLst/>
          </a:prstGeom>
          <a:noFill/>
        </p:spPr>
        <p:txBody>
          <a:bodyPr wrap="square" rtlCol="0">
            <a:spAutoFit/>
          </a:bodyPr>
          <a:lstStyle/>
          <a:p>
            <a:pPr algn="r"/>
            <a:r>
              <a:rPr lang="es-MX" sz="1200" b="1" i="1" dirty="0" smtClean="0"/>
              <a:t>Número de diapositiva</a:t>
            </a:r>
            <a:endParaRPr lang="es-MX" sz="1200" b="1" i="1" dirty="0"/>
          </a:p>
        </p:txBody>
      </p:sp>
    </p:spTree>
    <p:extLst>
      <p:ext uri="{BB962C8B-B14F-4D97-AF65-F5344CB8AC3E}">
        <p14:creationId xmlns:p14="http://schemas.microsoft.com/office/powerpoint/2010/main" val="27360158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8" name="CuadroTexto 17"/>
          <p:cNvSpPr txBox="1"/>
          <p:nvPr/>
        </p:nvSpPr>
        <p:spPr>
          <a:xfrm>
            <a:off x="5583165"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DIAPOSITIVA </a:t>
            </a:r>
            <a:r>
              <a:rPr lang="es-MX" sz="900" dirty="0" smtClean="0"/>
              <a:t>18 </a:t>
            </a:r>
            <a:endParaRPr lang="es-ES" sz="900" dirty="0"/>
          </a:p>
        </p:txBody>
      </p:sp>
      <p:pic>
        <p:nvPicPr>
          <p:cNvPr id="12" name="Imagen 11"/>
          <p:cNvPicPr>
            <a:picLocks noChangeAspect="1"/>
          </p:cNvPicPr>
          <p:nvPr/>
        </p:nvPicPr>
        <p:blipFill>
          <a:blip r:embed="rId3"/>
          <a:stretch>
            <a:fillRect/>
          </a:stretch>
        </p:blipFill>
        <p:spPr>
          <a:xfrm>
            <a:off x="6914859" y="-16580"/>
            <a:ext cx="2185324" cy="1605629"/>
          </a:xfrm>
          <a:prstGeom prst="rect">
            <a:avLst/>
          </a:prstGeom>
        </p:spPr>
      </p:pic>
      <p:sp>
        <p:nvSpPr>
          <p:cNvPr id="13" name="Rectangle 3"/>
          <p:cNvSpPr>
            <a:spLocks noChangeArrowheads="1"/>
          </p:cNvSpPr>
          <p:nvPr/>
        </p:nvSpPr>
        <p:spPr bwMode="auto">
          <a:xfrm>
            <a:off x="5034037" y="911725"/>
            <a:ext cx="17526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s-ES_tradnl" altLang="es-MX" sz="3200" b="1" dirty="0" smtClean="0">
                <a:solidFill>
                  <a:srgbClr val="FF0000"/>
                </a:solidFill>
              </a:rPr>
              <a:t>VALORES</a:t>
            </a:r>
            <a:endParaRPr lang="es-ES_tradnl" altLang="es-MX" dirty="0"/>
          </a:p>
        </p:txBody>
      </p:sp>
      <p:sp>
        <p:nvSpPr>
          <p:cNvPr id="14" name="Rectangle 10"/>
          <p:cNvSpPr>
            <a:spLocks noChangeArrowheads="1"/>
          </p:cNvSpPr>
          <p:nvPr/>
        </p:nvSpPr>
        <p:spPr bwMode="auto">
          <a:xfrm>
            <a:off x="539552" y="1218492"/>
            <a:ext cx="1436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s-MX" dirty="0">
                <a:solidFill>
                  <a:schemeClr val="accent2"/>
                </a:solidFill>
              </a:rPr>
              <a:t>¿QUÉ SON?:</a:t>
            </a:r>
          </a:p>
        </p:txBody>
      </p:sp>
      <p:sp>
        <p:nvSpPr>
          <p:cNvPr id="19" name="Text Box 9"/>
          <p:cNvSpPr txBox="1">
            <a:spLocks noChangeArrowheads="1"/>
          </p:cNvSpPr>
          <p:nvPr/>
        </p:nvSpPr>
        <p:spPr bwMode="auto">
          <a:xfrm>
            <a:off x="559496" y="1679260"/>
            <a:ext cx="5715000" cy="192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buFontTx/>
              <a:buChar char="•"/>
            </a:pPr>
            <a:r>
              <a:rPr lang="es-ES_tradnl" altLang="es-MX" dirty="0" smtClean="0"/>
              <a:t>Es la descripción de los valores con los que cuenta la organización en términos de su personal, productos, servicios.</a:t>
            </a:r>
          </a:p>
          <a:p>
            <a:pPr algn="just">
              <a:spcBef>
                <a:spcPct val="50000"/>
              </a:spcBef>
              <a:buFontTx/>
              <a:buChar char="•"/>
            </a:pPr>
            <a:r>
              <a:rPr lang="es-ES_tradnl" altLang="es-MX" dirty="0" smtClean="0"/>
              <a:t>Son los elementos distintivos con los que cuenta la organización. Elementos que norman nuestros comportamientos y decisiones.</a:t>
            </a:r>
            <a:endParaRPr lang="es-ES_tradnl" altLang="es-MX" dirty="0"/>
          </a:p>
        </p:txBody>
      </p:sp>
      <p:sp>
        <p:nvSpPr>
          <p:cNvPr id="20" name="Rectangle 11"/>
          <p:cNvSpPr>
            <a:spLocks noChangeArrowheads="1"/>
          </p:cNvSpPr>
          <p:nvPr/>
        </p:nvSpPr>
        <p:spPr bwMode="auto">
          <a:xfrm>
            <a:off x="523754" y="4157386"/>
            <a:ext cx="28083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_tradnl" altLang="es-MX" dirty="0">
                <a:solidFill>
                  <a:schemeClr val="accent2"/>
                </a:solidFill>
              </a:rPr>
              <a:t>¿PARA QUÉ SIRVEN?</a:t>
            </a:r>
          </a:p>
        </p:txBody>
      </p:sp>
      <p:sp>
        <p:nvSpPr>
          <p:cNvPr id="21" name="Text Box 12"/>
          <p:cNvSpPr txBox="1">
            <a:spLocks noChangeArrowheads="1"/>
          </p:cNvSpPr>
          <p:nvPr/>
        </p:nvSpPr>
        <p:spPr bwMode="auto">
          <a:xfrm>
            <a:off x="559496" y="4721662"/>
            <a:ext cx="5884449"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Tx/>
              <a:buChar char="•"/>
            </a:pPr>
            <a:r>
              <a:rPr lang="es-ES_tradnl" altLang="es-MX" dirty="0" smtClean="0"/>
              <a:t>Para normar la conducta del personal, orientando su actuación hacia principios congruentes con la misión y visión de la misma.</a:t>
            </a:r>
          </a:p>
          <a:p>
            <a:pPr>
              <a:spcBef>
                <a:spcPct val="50000"/>
              </a:spcBef>
              <a:buFontTx/>
              <a:buChar char="•"/>
            </a:pPr>
            <a:r>
              <a:rPr lang="es-ES_tradnl" altLang="es-MX" dirty="0" smtClean="0"/>
              <a:t>Para fijar una posición ante los clientes externos.</a:t>
            </a:r>
            <a:endParaRPr lang="es-ES_tradnl" altLang="es-MX" dirty="0"/>
          </a:p>
        </p:txBody>
      </p:sp>
    </p:spTree>
    <p:extLst>
      <p:ext uri="{BB962C8B-B14F-4D97-AF65-F5344CB8AC3E}">
        <p14:creationId xmlns:p14="http://schemas.microsoft.com/office/powerpoint/2010/main" val="7065661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19</a:t>
            </a:r>
            <a:r>
              <a:rPr lang="es-MX" sz="900" dirty="0" smtClean="0"/>
              <a:t> </a:t>
            </a:r>
            <a:endParaRPr lang="es-ES" sz="900" dirty="0"/>
          </a:p>
        </p:txBody>
      </p:sp>
      <p:sp>
        <p:nvSpPr>
          <p:cNvPr id="20" name="Text Box 4"/>
          <p:cNvSpPr txBox="1">
            <a:spLocks noChangeArrowheads="1"/>
          </p:cNvSpPr>
          <p:nvPr/>
        </p:nvSpPr>
        <p:spPr bwMode="auto">
          <a:xfrm>
            <a:off x="365384" y="82688"/>
            <a:ext cx="8621579" cy="2862322"/>
          </a:xfrm>
          <a:prstGeom prst="rect">
            <a:avLst/>
          </a:prstGeom>
          <a:solidFill>
            <a:schemeClr val="tx2">
              <a:lumMod val="20000"/>
              <a:lumOff val="80000"/>
            </a:schemeClr>
          </a:solidFill>
          <a:ln w="9525">
            <a:solidFill>
              <a:schemeClr val="tx1"/>
            </a:solidFill>
            <a:miter lim="800000"/>
            <a:headEnd/>
            <a:tailEnd/>
          </a:ln>
          <a:effectLst/>
          <a:extLst/>
        </p:spPr>
        <p:txBody>
          <a:bodyPr wrap="square">
            <a:spAutoFit/>
          </a:bodyPr>
          <a:lstStyle/>
          <a:p>
            <a:pPr algn="just">
              <a:spcBef>
                <a:spcPct val="50000"/>
              </a:spcBef>
            </a:pPr>
            <a:r>
              <a:rPr lang="es-ES_tradnl" altLang="es-MX" dirty="0" smtClean="0"/>
              <a:t>MISIÓN “</a:t>
            </a:r>
            <a:r>
              <a:rPr lang="es-ES_tradnl" altLang="es-MX" i="1" dirty="0" smtClean="0"/>
              <a:t>Satisfacer las necesidades de nuestros clientes y consumidores mediante productos y servicios de calidad; apoyándonos con el mejor recurso humano, incrementando con ello el liderazgo y el valor de nuestra empresa”</a:t>
            </a:r>
            <a:r>
              <a:rPr lang="es-ES_tradnl" altLang="es-MX" dirty="0"/>
              <a:t> </a:t>
            </a:r>
            <a:endParaRPr lang="es-ES_tradnl" altLang="es-MX" dirty="0" smtClean="0"/>
          </a:p>
          <a:p>
            <a:pPr algn="just">
              <a:spcBef>
                <a:spcPct val="50000"/>
              </a:spcBef>
            </a:pPr>
            <a:r>
              <a:rPr lang="es-ES_tradnl" altLang="es-MX" dirty="0" smtClean="0"/>
              <a:t>VISIÓN</a:t>
            </a:r>
            <a:r>
              <a:rPr lang="es-ES_tradnl" altLang="es-MX" i="1" dirty="0" smtClean="0"/>
              <a:t> </a:t>
            </a:r>
            <a:r>
              <a:rPr lang="es-ES_tradnl" altLang="es-MX" i="1" dirty="0"/>
              <a:t>“Ser la mejor embotelladora del país para el año 2005</a:t>
            </a:r>
            <a:r>
              <a:rPr lang="es-ES_tradnl" altLang="es-MX" i="1" dirty="0" smtClean="0"/>
              <a:t>”.</a:t>
            </a:r>
          </a:p>
          <a:p>
            <a:pPr algn="just">
              <a:spcBef>
                <a:spcPct val="50000"/>
              </a:spcBef>
            </a:pPr>
            <a:r>
              <a:rPr lang="es-ES_tradnl" altLang="es-MX" i="1" dirty="0" smtClean="0"/>
              <a:t>VALORES “Lo más </a:t>
            </a:r>
            <a:r>
              <a:rPr lang="es-ES_tradnl" altLang="es-MX" i="1" dirty="0"/>
              <a:t>valioso de la empresa es nuestra </a:t>
            </a:r>
            <a:r>
              <a:rPr lang="es-ES_tradnl" altLang="es-MX" i="1" dirty="0" smtClean="0"/>
              <a:t>gente. La </a:t>
            </a:r>
            <a:r>
              <a:rPr lang="es-ES_tradnl" altLang="es-MX" i="1" dirty="0"/>
              <a:t>calidad es un compromiso permanente de todo el </a:t>
            </a:r>
            <a:r>
              <a:rPr lang="es-ES_tradnl" altLang="es-MX" i="1" dirty="0" smtClean="0"/>
              <a:t>personal. La atención </a:t>
            </a:r>
            <a:r>
              <a:rPr lang="es-ES_tradnl" altLang="es-MX" i="1" dirty="0"/>
              <a:t>al cliente es la meta </a:t>
            </a:r>
            <a:r>
              <a:rPr lang="es-ES_tradnl" altLang="es-MX" i="1" dirty="0" smtClean="0"/>
              <a:t>básica </a:t>
            </a:r>
            <a:r>
              <a:rPr lang="es-ES_tradnl" altLang="es-MX" i="1" dirty="0"/>
              <a:t>de la </a:t>
            </a:r>
            <a:r>
              <a:rPr lang="es-ES_tradnl" altLang="es-MX" i="1" dirty="0" smtClean="0"/>
              <a:t>organización. El </a:t>
            </a:r>
            <a:r>
              <a:rPr lang="es-ES_tradnl" altLang="es-MX" i="1" dirty="0"/>
              <a:t>proceso de mejora continua, la </a:t>
            </a:r>
            <a:r>
              <a:rPr lang="es-ES_tradnl" altLang="es-MX" i="1" dirty="0" smtClean="0"/>
              <a:t>innovación </a:t>
            </a:r>
            <a:r>
              <a:rPr lang="es-ES_tradnl" altLang="es-MX" i="1" dirty="0"/>
              <a:t>y la excelencia, son la clave de nuestro </a:t>
            </a:r>
            <a:r>
              <a:rPr lang="es-ES_tradnl" altLang="es-MX" i="1" dirty="0" smtClean="0"/>
              <a:t>liderazgo”</a:t>
            </a:r>
            <a:endParaRPr lang="es-ES_tradnl" altLang="es-MX" i="1" dirty="0"/>
          </a:p>
        </p:txBody>
      </p:sp>
      <p:sp>
        <p:nvSpPr>
          <p:cNvPr id="22" name="CuadroTexto 21"/>
          <p:cNvSpPr txBox="1"/>
          <p:nvPr/>
        </p:nvSpPr>
        <p:spPr>
          <a:xfrm>
            <a:off x="3235993" y="2906353"/>
            <a:ext cx="2385960" cy="369332"/>
          </a:xfrm>
          <a:prstGeom prst="rect">
            <a:avLst/>
          </a:prstGeom>
          <a:noFill/>
        </p:spPr>
        <p:txBody>
          <a:bodyPr wrap="square" rtlCol="0">
            <a:spAutoFit/>
          </a:bodyPr>
          <a:lstStyle/>
          <a:p>
            <a:r>
              <a:rPr lang="es-MX" b="1" i="1" dirty="0" smtClean="0">
                <a:solidFill>
                  <a:srgbClr val="FF0000"/>
                </a:solidFill>
                <a:latin typeface="Comic Sans MS" panose="030F0702030302020204" pitchFamily="66" charset="0"/>
              </a:rPr>
              <a:t>EJEMPLOS</a:t>
            </a:r>
            <a:endParaRPr lang="es-MX" b="1" i="1" dirty="0">
              <a:solidFill>
                <a:srgbClr val="FF0000"/>
              </a:solidFill>
              <a:latin typeface="Comic Sans MS" panose="030F0702030302020204" pitchFamily="66" charset="0"/>
            </a:endParaRPr>
          </a:p>
        </p:txBody>
      </p:sp>
      <p:sp>
        <p:nvSpPr>
          <p:cNvPr id="26" name="Rectangle 11"/>
          <p:cNvSpPr>
            <a:spLocks noChangeArrowheads="1"/>
          </p:cNvSpPr>
          <p:nvPr/>
        </p:nvSpPr>
        <p:spPr bwMode="auto">
          <a:xfrm>
            <a:off x="387250" y="3200960"/>
            <a:ext cx="8496943" cy="3000821"/>
          </a:xfrm>
          <a:prstGeom prst="rect">
            <a:avLst/>
          </a:prstGeom>
          <a:solidFill>
            <a:schemeClr val="accent4">
              <a:lumMod val="20000"/>
              <a:lumOff val="80000"/>
            </a:schemeClr>
          </a:solidFill>
          <a:ln w="9525">
            <a:solidFill>
              <a:schemeClr val="tx1"/>
            </a:solidFill>
            <a:miter lim="800000"/>
            <a:headEnd/>
            <a:tailEnd/>
          </a:ln>
          <a:effectLst/>
          <a:extLst/>
        </p:spPr>
        <p:txBody>
          <a:bodyPr wrap="square" anchor="ctr">
            <a:spAutoFit/>
          </a:bodyPr>
          <a:lstStyle/>
          <a:p>
            <a:pPr algn="just"/>
            <a:r>
              <a:rPr lang="es-ES_tradnl" altLang="es-MX" i="1" dirty="0" smtClean="0"/>
              <a:t>MISIÓN “Ejercer nuestras funciones en materia  de planeación y administración urbana con creatividad, profesionalismo y responsabilidad, a fin de brindar servicios de calidad al público usuario y contribuir al desarrollo integral del Estado de México”</a:t>
            </a:r>
          </a:p>
          <a:p>
            <a:pPr algn="just"/>
            <a:r>
              <a:rPr lang="es-ES_tradnl" altLang="es-MX" i="1" dirty="0" smtClean="0"/>
              <a:t>VISIÓN “Contribuir </a:t>
            </a:r>
            <a:r>
              <a:rPr lang="es-ES_tradnl" altLang="es-MX" i="1" dirty="0"/>
              <a:t>a que el </a:t>
            </a:r>
            <a:r>
              <a:rPr lang="es-ES_tradnl" altLang="es-MX" i="1" dirty="0" smtClean="0"/>
              <a:t>Estado </a:t>
            </a:r>
            <a:r>
              <a:rPr lang="es-ES_tradnl" altLang="es-MX" i="1" dirty="0"/>
              <a:t>de </a:t>
            </a:r>
            <a:r>
              <a:rPr lang="es-ES_tradnl" altLang="es-MX" i="1" dirty="0" smtClean="0"/>
              <a:t>México </a:t>
            </a:r>
            <a:r>
              <a:rPr lang="es-ES_tradnl" altLang="es-MX" i="1" dirty="0"/>
              <a:t>se caracterice por un crecimiento ordenado y sustentable de sus centros de población, mejorando así las condiciones de vida de sus habitantes”.</a:t>
            </a:r>
          </a:p>
          <a:p>
            <a:pPr>
              <a:spcBef>
                <a:spcPct val="50000"/>
              </a:spcBef>
              <a:buFontTx/>
              <a:buChar char="•"/>
            </a:pPr>
            <a:r>
              <a:rPr lang="es-ES_tradnl" altLang="es-MX" i="1" dirty="0" smtClean="0"/>
              <a:t>VALORES ¨</a:t>
            </a:r>
            <a:r>
              <a:rPr lang="es-MX" altLang="es-MX" dirty="0" smtClean="0"/>
              <a:t>Honradez, Igualdad, Transparencia, Colaboración, Responsabilidad, Discreción, Profesionalismo, Competitividad, Disciplina</a:t>
            </a:r>
          </a:p>
          <a:p>
            <a:pPr algn="just"/>
            <a:endParaRPr lang="es-ES_tradnl" altLang="es-MX" i="1" dirty="0"/>
          </a:p>
        </p:txBody>
      </p:sp>
    </p:spTree>
    <p:extLst>
      <p:ext uri="{BB962C8B-B14F-4D97-AF65-F5344CB8AC3E}">
        <p14:creationId xmlns:p14="http://schemas.microsoft.com/office/powerpoint/2010/main" val="27545042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20 </a:t>
            </a:r>
            <a:endParaRPr lang="es-ES" sz="900" dirty="0"/>
          </a:p>
        </p:txBody>
      </p:sp>
      <p:pic>
        <p:nvPicPr>
          <p:cNvPr id="15" name="Imagen 14"/>
          <p:cNvPicPr>
            <a:picLocks noChangeAspect="1"/>
          </p:cNvPicPr>
          <p:nvPr/>
        </p:nvPicPr>
        <p:blipFill>
          <a:blip r:embed="rId3"/>
          <a:stretch>
            <a:fillRect/>
          </a:stretch>
        </p:blipFill>
        <p:spPr>
          <a:xfrm>
            <a:off x="6914859" y="-16580"/>
            <a:ext cx="2185324" cy="1605629"/>
          </a:xfrm>
          <a:prstGeom prst="rect">
            <a:avLst/>
          </a:prstGeom>
        </p:spPr>
      </p:pic>
      <p:sp>
        <p:nvSpPr>
          <p:cNvPr id="19" name="Rectangle 3"/>
          <p:cNvSpPr>
            <a:spLocks noChangeArrowheads="1"/>
          </p:cNvSpPr>
          <p:nvPr/>
        </p:nvSpPr>
        <p:spPr bwMode="auto">
          <a:xfrm>
            <a:off x="5055149" y="1232785"/>
            <a:ext cx="2449386"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s-ES_tradnl" altLang="es-MX" sz="3200" b="1" dirty="0" smtClean="0">
                <a:solidFill>
                  <a:srgbClr val="FF0000"/>
                </a:solidFill>
              </a:rPr>
              <a:t>OBJETIVO</a:t>
            </a:r>
            <a:endParaRPr lang="es-ES_tradnl" altLang="es-MX" b="1" dirty="0">
              <a:solidFill>
                <a:srgbClr val="FF0000"/>
              </a:solidFill>
            </a:endParaRPr>
          </a:p>
          <a:p>
            <a:pPr algn="just"/>
            <a:endParaRPr lang="es-ES_tradnl" altLang="es-MX" dirty="0"/>
          </a:p>
        </p:txBody>
      </p:sp>
      <p:sp>
        <p:nvSpPr>
          <p:cNvPr id="20" name="Text Box 4"/>
          <p:cNvSpPr txBox="1">
            <a:spLocks noChangeArrowheads="1"/>
          </p:cNvSpPr>
          <p:nvPr/>
        </p:nvSpPr>
        <p:spPr bwMode="auto">
          <a:xfrm>
            <a:off x="1208991" y="1950752"/>
            <a:ext cx="7086600"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b="1">
                <a:solidFill>
                  <a:schemeClr val="tx1"/>
                </a:solidFill>
                <a:latin typeface="Arial" panose="020B0604020202020204" pitchFamily="34" charset="0"/>
              </a:defRPr>
            </a:lvl1pPr>
            <a:lvl2pPr marL="742950" indent="-285750">
              <a:defRPr sz="1600" b="1">
                <a:solidFill>
                  <a:schemeClr val="tx1"/>
                </a:solidFill>
                <a:latin typeface="Arial" panose="020B0604020202020204" pitchFamily="34" charset="0"/>
              </a:defRPr>
            </a:lvl2pPr>
            <a:lvl3pPr marL="1143000" indent="-228600">
              <a:defRPr sz="1600" b="1">
                <a:solidFill>
                  <a:schemeClr val="tx1"/>
                </a:solidFill>
                <a:latin typeface="Arial" panose="020B0604020202020204" pitchFamily="34" charset="0"/>
              </a:defRPr>
            </a:lvl3pPr>
            <a:lvl4pPr marL="1600200" indent="-228600">
              <a:defRPr sz="1600" b="1">
                <a:solidFill>
                  <a:schemeClr val="tx1"/>
                </a:solidFill>
                <a:latin typeface="Arial" panose="020B0604020202020204" pitchFamily="34" charset="0"/>
              </a:defRPr>
            </a:lvl4pPr>
            <a:lvl5pPr marL="2057400" indent="-22860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algn="just">
              <a:spcBef>
                <a:spcPct val="50000"/>
              </a:spcBef>
              <a:buFontTx/>
              <a:buChar char="•"/>
            </a:pPr>
            <a:r>
              <a:rPr lang="es-ES_tradnl" altLang="es-MX" dirty="0" smtClean="0"/>
              <a:t>Es un enunciado breve que define en forma clara y especifica los resultados esperados de la organización, </a:t>
            </a:r>
            <a:r>
              <a:rPr lang="es-ES_tradnl" altLang="es-MX" dirty="0" err="1" smtClean="0"/>
              <a:t>asi</a:t>
            </a:r>
            <a:r>
              <a:rPr lang="es-ES_tradnl" altLang="es-MX" dirty="0" smtClean="0"/>
              <a:t> como las acciones necesarias para alcanzarlos.</a:t>
            </a:r>
          </a:p>
          <a:p>
            <a:pPr algn="ctr">
              <a:spcBef>
                <a:spcPct val="50000"/>
              </a:spcBef>
            </a:pPr>
            <a:r>
              <a:rPr lang="es-ES_tradnl" altLang="es-MX" dirty="0" smtClean="0">
                <a:solidFill>
                  <a:schemeClr val="accent2"/>
                </a:solidFill>
              </a:rPr>
              <a:t>Los objetivos deben estar:</a:t>
            </a:r>
          </a:p>
          <a:p>
            <a:pPr>
              <a:spcBef>
                <a:spcPct val="50000"/>
              </a:spcBef>
              <a:buFontTx/>
              <a:buChar char="•"/>
            </a:pPr>
            <a:r>
              <a:rPr lang="es-ES_tradnl" altLang="es-MX" dirty="0" smtClean="0"/>
              <a:t>Orientados a resultados</a:t>
            </a:r>
          </a:p>
          <a:p>
            <a:pPr>
              <a:spcBef>
                <a:spcPct val="50000"/>
              </a:spcBef>
              <a:buFontTx/>
              <a:buChar char="•"/>
            </a:pPr>
            <a:r>
              <a:rPr lang="es-ES_tradnl" altLang="es-MX" dirty="0" smtClean="0"/>
              <a:t>Enfatizar la idea principal o área de logro</a:t>
            </a:r>
          </a:p>
          <a:p>
            <a:pPr>
              <a:spcBef>
                <a:spcPct val="50000"/>
              </a:spcBef>
              <a:buFontTx/>
              <a:buChar char="•"/>
            </a:pPr>
            <a:r>
              <a:rPr lang="es-ES_tradnl" altLang="es-MX" dirty="0" smtClean="0"/>
              <a:t>Ser alcanzables en un tiempo establecido</a:t>
            </a:r>
            <a:endParaRPr lang="es-ES_tradnl" altLang="es-MX" dirty="0"/>
          </a:p>
        </p:txBody>
      </p:sp>
      <p:sp>
        <p:nvSpPr>
          <p:cNvPr id="21" name="Text Box 12"/>
          <p:cNvSpPr txBox="1">
            <a:spLocks noChangeArrowheads="1"/>
          </p:cNvSpPr>
          <p:nvPr/>
        </p:nvSpPr>
        <p:spPr bwMode="auto">
          <a:xfrm>
            <a:off x="918029" y="4547552"/>
            <a:ext cx="2286000" cy="14366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b="1">
                <a:solidFill>
                  <a:schemeClr val="tx1"/>
                </a:solidFill>
                <a:latin typeface="Arial" panose="020B0604020202020204" pitchFamily="34" charset="0"/>
              </a:defRPr>
            </a:lvl1pPr>
            <a:lvl2pPr marL="742950" indent="-285750">
              <a:defRPr sz="1600" b="1">
                <a:solidFill>
                  <a:schemeClr val="tx1"/>
                </a:solidFill>
                <a:latin typeface="Arial" panose="020B0604020202020204" pitchFamily="34" charset="0"/>
              </a:defRPr>
            </a:lvl2pPr>
            <a:lvl3pPr marL="1143000" indent="-228600">
              <a:defRPr sz="1600" b="1">
                <a:solidFill>
                  <a:schemeClr val="tx1"/>
                </a:solidFill>
                <a:latin typeface="Arial" panose="020B0604020202020204" pitchFamily="34" charset="0"/>
              </a:defRPr>
            </a:lvl3pPr>
            <a:lvl4pPr marL="1600200" indent="-228600">
              <a:defRPr sz="1600" b="1">
                <a:solidFill>
                  <a:schemeClr val="tx1"/>
                </a:solidFill>
                <a:latin typeface="Arial" panose="020B0604020202020204" pitchFamily="34" charset="0"/>
              </a:defRPr>
            </a:lvl4pPr>
            <a:lvl5pPr marL="2057400" indent="-22860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a:spcBef>
                <a:spcPct val="50000"/>
              </a:spcBef>
            </a:pPr>
            <a:r>
              <a:rPr lang="es-ES_tradnl" altLang="es-MX" dirty="0" smtClean="0">
                <a:solidFill>
                  <a:schemeClr val="accent2"/>
                </a:solidFill>
              </a:rPr>
              <a:t>CARACTERÍSTICAS:</a:t>
            </a:r>
            <a:endParaRPr lang="es-ES_tradnl" altLang="es-MX" dirty="0">
              <a:solidFill>
                <a:schemeClr val="accent2"/>
              </a:solidFill>
            </a:endParaRPr>
          </a:p>
          <a:p>
            <a:pPr>
              <a:spcBef>
                <a:spcPct val="50000"/>
              </a:spcBef>
              <a:buFontTx/>
              <a:buChar char="•"/>
            </a:pPr>
            <a:r>
              <a:rPr lang="es-ES_tradnl" altLang="es-MX" dirty="0"/>
              <a:t>CLARO</a:t>
            </a:r>
          </a:p>
          <a:p>
            <a:pPr>
              <a:spcBef>
                <a:spcPct val="50000"/>
              </a:spcBef>
              <a:buFontTx/>
              <a:buChar char="•"/>
            </a:pPr>
            <a:r>
              <a:rPr lang="es-ES_tradnl" altLang="es-MX" dirty="0"/>
              <a:t>CONCISO </a:t>
            </a:r>
          </a:p>
          <a:p>
            <a:pPr>
              <a:spcBef>
                <a:spcPct val="50000"/>
              </a:spcBef>
              <a:buFontTx/>
              <a:buChar char="•"/>
            </a:pPr>
            <a:r>
              <a:rPr lang="es-ES_tradnl" altLang="es-MX" dirty="0"/>
              <a:t>CONCRETO</a:t>
            </a:r>
          </a:p>
        </p:txBody>
      </p:sp>
      <p:sp>
        <p:nvSpPr>
          <p:cNvPr id="22" name="Text Box 13"/>
          <p:cNvSpPr txBox="1">
            <a:spLocks noChangeArrowheads="1"/>
          </p:cNvSpPr>
          <p:nvPr/>
        </p:nvSpPr>
        <p:spPr bwMode="auto">
          <a:xfrm>
            <a:off x="5843172" y="3634189"/>
            <a:ext cx="3200400" cy="21701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b="1">
                <a:solidFill>
                  <a:schemeClr val="tx1"/>
                </a:solidFill>
                <a:latin typeface="Arial" panose="020B0604020202020204" pitchFamily="34" charset="0"/>
              </a:defRPr>
            </a:lvl1pPr>
            <a:lvl2pPr marL="742950" indent="-285750">
              <a:defRPr sz="1600" b="1">
                <a:solidFill>
                  <a:schemeClr val="tx1"/>
                </a:solidFill>
                <a:latin typeface="Arial" panose="020B0604020202020204" pitchFamily="34" charset="0"/>
              </a:defRPr>
            </a:lvl2pPr>
            <a:lvl3pPr marL="1143000" indent="-228600">
              <a:defRPr sz="1600" b="1">
                <a:solidFill>
                  <a:schemeClr val="tx1"/>
                </a:solidFill>
                <a:latin typeface="Arial" panose="020B0604020202020204" pitchFamily="34" charset="0"/>
              </a:defRPr>
            </a:lvl3pPr>
            <a:lvl4pPr marL="1600200" indent="-228600">
              <a:defRPr sz="1600" b="1">
                <a:solidFill>
                  <a:schemeClr val="tx1"/>
                </a:solidFill>
                <a:latin typeface="Arial" panose="020B0604020202020204" pitchFamily="34" charset="0"/>
              </a:defRPr>
            </a:lvl4pPr>
            <a:lvl5pPr marL="2057400" indent="-22860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algn="ctr">
              <a:spcBef>
                <a:spcPct val="50000"/>
              </a:spcBef>
            </a:pPr>
            <a:r>
              <a:rPr lang="es-ES_tradnl" altLang="es-MX" dirty="0">
                <a:solidFill>
                  <a:schemeClr val="accent2"/>
                </a:solidFill>
              </a:rPr>
              <a:t>OBJETIVO = SMART</a:t>
            </a:r>
          </a:p>
          <a:p>
            <a:pPr>
              <a:spcBef>
                <a:spcPct val="50000"/>
              </a:spcBef>
            </a:pPr>
            <a:r>
              <a:rPr lang="es-ES_tradnl" altLang="es-MX" dirty="0">
                <a:solidFill>
                  <a:schemeClr val="accent2"/>
                </a:solidFill>
              </a:rPr>
              <a:t>S</a:t>
            </a:r>
            <a:r>
              <a:rPr lang="es-ES_tradnl" altLang="es-MX" dirty="0"/>
              <a:t> = SUSTENTABLE</a:t>
            </a:r>
          </a:p>
          <a:p>
            <a:pPr>
              <a:spcBef>
                <a:spcPct val="50000"/>
              </a:spcBef>
            </a:pPr>
            <a:r>
              <a:rPr lang="es-ES_tradnl" altLang="es-MX" dirty="0">
                <a:solidFill>
                  <a:schemeClr val="accent2"/>
                </a:solidFill>
              </a:rPr>
              <a:t>M </a:t>
            </a:r>
            <a:r>
              <a:rPr lang="es-ES_tradnl" altLang="es-MX" dirty="0"/>
              <a:t>= MEDIBLE</a:t>
            </a:r>
          </a:p>
          <a:p>
            <a:pPr>
              <a:spcBef>
                <a:spcPct val="50000"/>
              </a:spcBef>
            </a:pPr>
            <a:r>
              <a:rPr lang="es-ES_tradnl" altLang="es-MX" dirty="0">
                <a:solidFill>
                  <a:schemeClr val="accent2"/>
                </a:solidFill>
              </a:rPr>
              <a:t>A</a:t>
            </a:r>
            <a:r>
              <a:rPr lang="es-ES_tradnl" altLang="es-MX" dirty="0"/>
              <a:t>= ALCANZABLE</a:t>
            </a:r>
          </a:p>
          <a:p>
            <a:pPr>
              <a:spcBef>
                <a:spcPct val="50000"/>
              </a:spcBef>
            </a:pPr>
            <a:r>
              <a:rPr lang="es-ES_tradnl" altLang="es-MX" dirty="0">
                <a:solidFill>
                  <a:schemeClr val="accent2"/>
                </a:solidFill>
              </a:rPr>
              <a:t>R</a:t>
            </a:r>
            <a:r>
              <a:rPr lang="es-ES_tradnl" altLang="es-MX" dirty="0"/>
              <a:t>= RETO</a:t>
            </a:r>
          </a:p>
          <a:p>
            <a:pPr>
              <a:spcBef>
                <a:spcPct val="50000"/>
              </a:spcBef>
            </a:pPr>
            <a:r>
              <a:rPr lang="es-ES_tradnl" altLang="es-MX" dirty="0">
                <a:solidFill>
                  <a:schemeClr val="accent2"/>
                </a:solidFill>
              </a:rPr>
              <a:t>T</a:t>
            </a:r>
            <a:r>
              <a:rPr lang="es-ES_tradnl" altLang="es-MX" dirty="0"/>
              <a:t>= TEMPORALIDAD</a:t>
            </a:r>
          </a:p>
        </p:txBody>
      </p:sp>
    </p:spTree>
    <p:extLst>
      <p:ext uri="{BB962C8B-B14F-4D97-AF65-F5344CB8AC3E}">
        <p14:creationId xmlns:p14="http://schemas.microsoft.com/office/powerpoint/2010/main" val="9195040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021266" y="-3055553"/>
            <a:ext cx="1224461"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95169" y="-362472"/>
            <a:ext cx="1224463"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21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2) Y 3) ANÁLISIS DEL </a:t>
            </a:r>
          </a:p>
          <a:p>
            <a:pPr algn="l"/>
            <a:r>
              <a:rPr lang="es-MX" sz="3200" dirty="0" smtClean="0">
                <a:solidFill>
                  <a:schemeClr val="bg1"/>
                </a:solidFill>
                <a:latin typeface="Avenir Black"/>
                <a:cs typeface="Avenir Black"/>
              </a:rPr>
              <a:t>AMBIENTE INTERNO Y EXTERNO </a:t>
            </a:r>
            <a:endParaRPr lang="es-ES" sz="3200" dirty="0">
              <a:solidFill>
                <a:schemeClr val="bg1"/>
              </a:solidFill>
              <a:latin typeface="Avenir Black"/>
              <a:cs typeface="Avenir Black"/>
            </a:endParaRPr>
          </a:p>
        </p:txBody>
      </p:sp>
      <p:sp>
        <p:nvSpPr>
          <p:cNvPr id="26" name="CuadroTexto 25"/>
          <p:cNvSpPr txBox="1"/>
          <p:nvPr/>
        </p:nvSpPr>
        <p:spPr>
          <a:xfrm>
            <a:off x="225555" y="1248747"/>
            <a:ext cx="1344712" cy="276999"/>
          </a:xfrm>
          <a:prstGeom prst="rect">
            <a:avLst/>
          </a:prstGeom>
          <a:noFill/>
        </p:spPr>
        <p:txBody>
          <a:bodyPr wrap="square" rtlCol="0">
            <a:spAutoFit/>
          </a:bodyPr>
          <a:lstStyle/>
          <a:p>
            <a:r>
              <a:rPr lang="es-MX" sz="1200" dirty="0" smtClean="0"/>
              <a:t>(</a:t>
            </a:r>
            <a:r>
              <a:rPr lang="es-MX" sz="1200" dirty="0" err="1" smtClean="0"/>
              <a:t>Munch</a:t>
            </a:r>
            <a:r>
              <a:rPr lang="es-MX" sz="1200" dirty="0" smtClean="0"/>
              <a:t>, 2010)</a:t>
            </a:r>
            <a:endParaRPr lang="es-MX" sz="1200" dirty="0"/>
          </a:p>
        </p:txBody>
      </p:sp>
      <p:pic>
        <p:nvPicPr>
          <p:cNvPr id="2" name="Imagen 1"/>
          <p:cNvPicPr>
            <a:picLocks noChangeAspect="1"/>
          </p:cNvPicPr>
          <p:nvPr/>
        </p:nvPicPr>
        <p:blipFill>
          <a:blip r:embed="rId3"/>
          <a:stretch>
            <a:fillRect/>
          </a:stretch>
        </p:blipFill>
        <p:spPr>
          <a:xfrm>
            <a:off x="834333" y="1499144"/>
            <a:ext cx="7276487" cy="4780643"/>
          </a:xfrm>
          <a:prstGeom prst="rect">
            <a:avLst/>
          </a:prstGeom>
        </p:spPr>
      </p:pic>
    </p:spTree>
    <p:extLst>
      <p:ext uri="{BB962C8B-B14F-4D97-AF65-F5344CB8AC3E}">
        <p14:creationId xmlns:p14="http://schemas.microsoft.com/office/powerpoint/2010/main" val="13038566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021266" y="-3055553"/>
            <a:ext cx="1224461"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95169" y="-362472"/>
            <a:ext cx="1224463"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22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lack"/>
              <a:cs typeface="Avenir Black"/>
            </a:endParaRPr>
          </a:p>
        </p:txBody>
      </p:sp>
      <p:sp>
        <p:nvSpPr>
          <p:cNvPr id="3" name="CuadroTexto 2"/>
          <p:cNvSpPr txBox="1"/>
          <p:nvPr/>
        </p:nvSpPr>
        <p:spPr>
          <a:xfrm>
            <a:off x="509544" y="2826127"/>
            <a:ext cx="7566569" cy="4031873"/>
          </a:xfrm>
          <a:prstGeom prst="rect">
            <a:avLst/>
          </a:prstGeom>
          <a:noFill/>
        </p:spPr>
        <p:txBody>
          <a:bodyPr wrap="square" rtlCol="0">
            <a:spAutoFit/>
          </a:bodyPr>
          <a:lstStyle/>
          <a:p>
            <a:r>
              <a:rPr lang="es-MX" sz="2000" dirty="0">
                <a:latin typeface="Avenir Black"/>
              </a:rPr>
              <a:t>E</a:t>
            </a:r>
            <a:r>
              <a:rPr lang="es-MX" sz="2000" dirty="0" smtClean="0">
                <a:latin typeface="Avenir Black"/>
              </a:rPr>
              <a:t>s </a:t>
            </a:r>
            <a:r>
              <a:rPr lang="es-MX" sz="2000" dirty="0">
                <a:latin typeface="Avenir Black"/>
              </a:rPr>
              <a:t>un estudio sistemático, integral y periódico que tiene como propósito fundamental conocer la organización </a:t>
            </a:r>
            <a:r>
              <a:rPr lang="es-MX" sz="2000" dirty="0" smtClean="0">
                <a:latin typeface="Avenir Black"/>
              </a:rPr>
              <a:t>y </a:t>
            </a:r>
            <a:r>
              <a:rPr lang="es-MX" sz="2000" dirty="0">
                <a:latin typeface="Avenir Black"/>
              </a:rPr>
              <a:t>el funcionamiento del área objeto de estudio, con la finalidad de detectar las causas y efectos de los problemas </a:t>
            </a:r>
            <a:r>
              <a:rPr lang="es-MX" sz="2000" dirty="0" smtClean="0">
                <a:latin typeface="Avenir Black"/>
              </a:rPr>
              <a:t>administrativos,  a fin de analizar </a:t>
            </a:r>
            <a:r>
              <a:rPr lang="es-MX" sz="2000" dirty="0">
                <a:latin typeface="Avenir Black"/>
              </a:rPr>
              <a:t>y proponer alternativas viables de solución que ayuden a la erradicación de los mismos</a:t>
            </a:r>
            <a:r>
              <a:rPr lang="es-MX" sz="2000" dirty="0" smtClean="0">
                <a:latin typeface="Avenir Black"/>
              </a:rPr>
              <a:t>.</a:t>
            </a:r>
          </a:p>
          <a:p>
            <a:r>
              <a:rPr lang="es-MX" sz="2000" dirty="0">
                <a:latin typeface="Avenir Black"/>
              </a:rPr>
              <a:t>Su campo de aplicación no tiene límites ni barreras, puede aplicarse a todo nivel dentro de cualquier área, departamento, función o proceso, simplemente se encontrarán variantes de cómo aplicarlo dependiendo de las características particulares del problema que se desee </a:t>
            </a:r>
            <a:r>
              <a:rPr lang="es-MX" sz="2000" dirty="0" smtClean="0">
                <a:latin typeface="Avenir Black"/>
              </a:rPr>
              <a:t>solucionar.</a:t>
            </a:r>
          </a:p>
          <a:p>
            <a:endParaRPr lang="es-MX" dirty="0" smtClean="0"/>
          </a:p>
          <a:p>
            <a:r>
              <a:rPr lang="es-MX" dirty="0" smtClean="0"/>
              <a:t>. </a:t>
            </a:r>
            <a:endParaRPr lang="es-MX" dirty="0"/>
          </a:p>
        </p:txBody>
      </p:sp>
      <p:sp>
        <p:nvSpPr>
          <p:cNvPr id="4" name="Rectángulo 3"/>
          <p:cNvSpPr/>
          <p:nvPr/>
        </p:nvSpPr>
        <p:spPr>
          <a:xfrm>
            <a:off x="841829" y="1186944"/>
            <a:ext cx="6700973" cy="1754326"/>
          </a:xfrm>
          <a:prstGeom prst="rect">
            <a:avLst/>
          </a:prstGeom>
          <a:noFill/>
        </p:spPr>
        <p:txBody>
          <a:bodyPr wrap="square" lIns="91440" tIns="45720" rIns="91440" bIns="45720">
            <a:spAutoFit/>
          </a:bodyPr>
          <a:lstStyle/>
          <a:p>
            <a:pPr algn="ctr"/>
            <a:r>
              <a:rPr lang="es-ES"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IMPORTANCIA DEL </a:t>
            </a:r>
          </a:p>
          <a:p>
            <a:pPr algn="ctr"/>
            <a:r>
              <a:rPr lang="es-ES"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DIAGNÓSTICO </a:t>
            </a:r>
            <a:endParaRPr lang="es-E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11110850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7701306" y="-468609"/>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5040167" cy="245556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23 </a:t>
            </a:r>
            <a:endParaRPr lang="es-ES" sz="900" dirty="0"/>
          </a:p>
        </p:txBody>
      </p:sp>
      <p:sp>
        <p:nvSpPr>
          <p:cNvPr id="15" name="Rectángulo 14"/>
          <p:cNvSpPr/>
          <p:nvPr/>
        </p:nvSpPr>
        <p:spPr>
          <a:xfrm>
            <a:off x="0" y="-34294"/>
            <a:ext cx="7266990" cy="1033467"/>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s-MX" sz="3400" b="1" dirty="0" smtClean="0">
                <a:solidFill>
                  <a:schemeClr val="bg1"/>
                </a:solidFill>
                <a:latin typeface="Avenir Black"/>
                <a:ea typeface="+mj-ea"/>
                <a:cs typeface="+mj-cs"/>
              </a:rPr>
              <a:t>4) SELECCIÓN DE ESTRATEGIAS  </a:t>
            </a:r>
            <a:endParaRPr lang="es-ES" sz="3400" b="1" dirty="0">
              <a:solidFill>
                <a:schemeClr val="bg1"/>
              </a:solidFill>
              <a:latin typeface="Avenir Black"/>
              <a:ea typeface="+mj-ea"/>
              <a:cs typeface="+mj-cs"/>
            </a:endParaRPr>
          </a:p>
        </p:txBody>
      </p:sp>
      <p:sp>
        <p:nvSpPr>
          <p:cNvPr id="13" name="Rectangle 3"/>
          <p:cNvSpPr txBox="1">
            <a:spLocks noChangeArrowheads="1"/>
          </p:cNvSpPr>
          <p:nvPr/>
        </p:nvSpPr>
        <p:spPr>
          <a:xfrm>
            <a:off x="220009" y="1997056"/>
            <a:ext cx="8604677" cy="4218016"/>
          </a:xfrm>
          <a:prstGeom prst="rect">
            <a:avLst/>
          </a:prstGeom>
          <a:ln>
            <a:solidFill>
              <a:schemeClr val="accent1">
                <a:lumMod val="75000"/>
              </a:schemeClr>
            </a:solidFill>
          </a:ln>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80000"/>
              </a:lnSpc>
              <a:buFont typeface="Wingdings" pitchFamily="2" charset="2"/>
              <a:buNone/>
              <a:defRPr/>
            </a:pPr>
            <a:r>
              <a:rPr lang="es-ES_tradnl" sz="1200" dirty="0" smtClean="0">
                <a:effectLst>
                  <a:outerShdw blurRad="38100" dist="38100" dir="2700000" algn="tl">
                    <a:srgbClr val="C0C0C0"/>
                  </a:outerShdw>
                </a:effectLst>
              </a:rPr>
              <a:t>	</a:t>
            </a:r>
          </a:p>
          <a:p>
            <a:pPr algn="ctr">
              <a:lnSpc>
                <a:spcPct val="80000"/>
              </a:lnSpc>
              <a:buFont typeface="Wingdings" pitchFamily="2" charset="2"/>
              <a:buNone/>
              <a:defRPr/>
            </a:pPr>
            <a:r>
              <a:rPr lang="es-ES_tradnl" sz="1200" dirty="0" smtClean="0">
                <a:solidFill>
                  <a:srgbClr val="FF0000"/>
                </a:solidFill>
                <a:effectLst>
                  <a:outerShdw blurRad="38100" dist="38100" dir="2700000" algn="tl">
                    <a:srgbClr val="C0C0C0"/>
                  </a:outerShdw>
                </a:effectLst>
                <a:latin typeface="Arial" pitchFamily="34" charset="0"/>
                <a:cs typeface="Arial" pitchFamily="34" charset="0"/>
              </a:rPr>
              <a:t>	</a:t>
            </a:r>
            <a:r>
              <a:rPr lang="es-ES_tradnl" dirty="0" smtClean="0">
                <a:solidFill>
                  <a:srgbClr val="FF0000"/>
                </a:solidFill>
                <a:latin typeface="Arial" pitchFamily="34" charset="0"/>
                <a:cs typeface="Arial" pitchFamily="34" charset="0"/>
              </a:rPr>
              <a:t>Son medios por los cuales se logran los objetivos a largo plazo que requieren decisiones de los altos directivos y recursos de la organización.</a:t>
            </a:r>
            <a:r>
              <a:rPr lang="es-ES_tradnl" dirty="0" smtClean="0">
                <a:solidFill>
                  <a:srgbClr val="FF0000"/>
                </a:solidFill>
                <a:latin typeface="Comic Sans MS" pitchFamily="66" charset="0"/>
                <a:cs typeface="Times New Roman" pitchFamily="18" charset="0"/>
              </a:rPr>
              <a:t> </a:t>
            </a:r>
            <a:r>
              <a:rPr lang="es-ES_tradnl" sz="1200" dirty="0" smtClean="0">
                <a:latin typeface="Verdana" panose="020B0604030504040204" pitchFamily="34" charset="0"/>
                <a:ea typeface="Verdana" panose="020B0604030504040204" pitchFamily="34" charset="0"/>
                <a:cs typeface="Verdana" panose="020B0604030504040204" pitchFamily="34" charset="0"/>
              </a:rPr>
              <a:t>(David, 2013)</a:t>
            </a:r>
          </a:p>
          <a:p>
            <a:pPr>
              <a:lnSpc>
                <a:spcPct val="80000"/>
              </a:lnSpc>
              <a:buFont typeface="Wingdings" pitchFamily="2" charset="2"/>
              <a:buNone/>
              <a:defRPr/>
            </a:pPr>
            <a:r>
              <a:rPr lang="es-ES_tradnl" sz="2900" dirty="0" smtClean="0">
                <a:solidFill>
                  <a:srgbClr val="0070C0"/>
                </a:solidFill>
                <a:latin typeface="Comic Sans MS" pitchFamily="66" charset="0"/>
                <a:cs typeface="Times New Roman" pitchFamily="18" charset="0"/>
              </a:rPr>
              <a:t>Para</a:t>
            </a:r>
            <a:r>
              <a:rPr lang="es-ES_tradnl" sz="2900" dirty="0" smtClean="0">
                <a:latin typeface="Comic Sans MS" pitchFamily="66" charset="0"/>
                <a:cs typeface="Times New Roman" pitchFamily="18" charset="0"/>
              </a:rPr>
              <a:t>:</a:t>
            </a:r>
          </a:p>
          <a:p>
            <a:pPr marL="742950" indent="-742950" algn="just">
              <a:lnSpc>
                <a:spcPct val="80000"/>
              </a:lnSpc>
              <a:buFont typeface="+mj-lt"/>
              <a:buAutoNum type="alphaUcPeriod"/>
              <a:defRPr/>
            </a:pPr>
            <a:r>
              <a:rPr lang="es-ES" sz="3600" dirty="0" smtClean="0">
                <a:solidFill>
                  <a:srgbClr val="0070C0"/>
                </a:solidFill>
                <a:latin typeface="Comic Sans MS" pitchFamily="66" charset="0"/>
                <a:cs typeface="Times New Roman" pitchFamily="18" charset="0"/>
              </a:rPr>
              <a:t>Determinar y comunicar lo que se quiere que sea la organización . </a:t>
            </a:r>
            <a:endParaRPr lang="es-ES_tradnl" sz="3600" dirty="0" smtClean="0">
              <a:solidFill>
                <a:srgbClr val="0070C0"/>
              </a:solidFill>
              <a:latin typeface="Comic Sans MS" pitchFamily="66" charset="0"/>
              <a:cs typeface="Times New Roman" pitchFamily="18" charset="0"/>
            </a:endParaRPr>
          </a:p>
          <a:p>
            <a:pPr marL="742950" indent="-742950" algn="just">
              <a:lnSpc>
                <a:spcPct val="80000"/>
              </a:lnSpc>
              <a:buFont typeface="+mj-lt"/>
              <a:buAutoNum type="alphaUcPeriod"/>
              <a:defRPr/>
            </a:pPr>
            <a:endParaRPr lang="es-ES" sz="3600" dirty="0" smtClean="0">
              <a:latin typeface="Lucida Sans Typewriter" pitchFamily="49" charset="0"/>
              <a:cs typeface="Times New Roman" pitchFamily="18" charset="0"/>
            </a:endParaRPr>
          </a:p>
          <a:p>
            <a:pPr marL="742950" indent="-742950" algn="just">
              <a:lnSpc>
                <a:spcPct val="80000"/>
              </a:lnSpc>
              <a:buFont typeface="+mj-lt"/>
              <a:buAutoNum type="alphaUcPeriod"/>
              <a:defRPr/>
            </a:pPr>
            <a:r>
              <a:rPr lang="es-ES" sz="3600" dirty="0" smtClean="0">
                <a:solidFill>
                  <a:srgbClr val="0070C0"/>
                </a:solidFill>
                <a:latin typeface="Comic Sans MS" pitchFamily="66" charset="0"/>
                <a:cs typeface="Times New Roman" pitchFamily="18" charset="0"/>
              </a:rPr>
              <a:t>Mostrar la dirección y el empleo de los recursos.</a:t>
            </a:r>
            <a:endParaRPr lang="es-ES_tradnl" sz="3600" dirty="0" smtClean="0">
              <a:solidFill>
                <a:srgbClr val="0070C0"/>
              </a:solidFill>
              <a:latin typeface="Comic Sans MS" pitchFamily="66" charset="0"/>
              <a:cs typeface="Times New Roman" pitchFamily="18" charset="0"/>
            </a:endParaRPr>
          </a:p>
          <a:p>
            <a:pPr>
              <a:lnSpc>
                <a:spcPct val="80000"/>
              </a:lnSpc>
              <a:buFont typeface="Wingdings" pitchFamily="2" charset="2"/>
              <a:buNone/>
              <a:defRPr/>
            </a:pPr>
            <a:endParaRPr lang="es-ES" sz="1200" dirty="0" smtClean="0">
              <a:effectLst>
                <a:outerShdw blurRad="38100" dist="38100" dir="2700000" algn="tl">
                  <a:srgbClr val="C0C0C0"/>
                </a:outerShdw>
              </a:effectLst>
            </a:endParaRPr>
          </a:p>
        </p:txBody>
      </p:sp>
      <p:pic>
        <p:nvPicPr>
          <p:cNvPr id="14" name="Imagen 13"/>
          <p:cNvPicPr>
            <a:picLocks noChangeAspect="1"/>
          </p:cNvPicPr>
          <p:nvPr/>
        </p:nvPicPr>
        <p:blipFill>
          <a:blip r:embed="rId3"/>
          <a:stretch>
            <a:fillRect/>
          </a:stretch>
        </p:blipFill>
        <p:spPr>
          <a:xfrm>
            <a:off x="7366012" y="0"/>
            <a:ext cx="1620951" cy="1326827"/>
          </a:xfrm>
          <a:prstGeom prst="rect">
            <a:avLst/>
          </a:prstGeom>
        </p:spPr>
      </p:pic>
      <p:sp>
        <p:nvSpPr>
          <p:cNvPr id="4" name="Rectángulo 3"/>
          <p:cNvSpPr/>
          <p:nvPr/>
        </p:nvSpPr>
        <p:spPr>
          <a:xfrm>
            <a:off x="1653604" y="1283212"/>
            <a:ext cx="5662897" cy="707886"/>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000" b="1" cap="none" spc="0" dirty="0" smtClean="0">
                <a:ln/>
                <a:solidFill>
                  <a:schemeClr val="accent3"/>
                </a:solidFill>
                <a:effectLst/>
              </a:rPr>
              <a:t>¿Qué son las estrategias ?</a:t>
            </a:r>
            <a:endParaRPr lang="es-ES" sz="4000" b="1" cap="none" spc="0" dirty="0">
              <a:ln/>
              <a:solidFill>
                <a:schemeClr val="accent3"/>
              </a:solidFill>
              <a:effectLst/>
            </a:endParaRPr>
          </a:p>
        </p:txBody>
      </p:sp>
    </p:spTree>
    <p:extLst>
      <p:ext uri="{BB962C8B-B14F-4D97-AF65-F5344CB8AC3E}">
        <p14:creationId xmlns:p14="http://schemas.microsoft.com/office/powerpoint/2010/main" val="372173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85651"/>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697492" y="-50146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24 </a:t>
            </a:r>
            <a:endParaRPr lang="es-ES" sz="900" dirty="0"/>
          </a:p>
        </p:txBody>
      </p:sp>
      <p:sp>
        <p:nvSpPr>
          <p:cNvPr id="9" name="5 CuadroTexto"/>
          <p:cNvSpPr txBox="1"/>
          <p:nvPr/>
        </p:nvSpPr>
        <p:spPr>
          <a:xfrm>
            <a:off x="2049149" y="1168329"/>
            <a:ext cx="5976664" cy="830997"/>
          </a:xfrm>
          <a:prstGeom prst="rect">
            <a:avLst/>
          </a:prstGeom>
          <a:solidFill>
            <a:srgbClr val="FFFF00"/>
          </a:solidFill>
          <a:ln>
            <a:solidFill>
              <a:srgbClr val="FF0000"/>
            </a:solidFill>
          </a:ln>
        </p:spPr>
        <p:txBody>
          <a:bodyPr wrap="square" rtlCol="0">
            <a:spAutoFit/>
          </a:bodyPr>
          <a:lstStyle/>
          <a:p>
            <a:r>
              <a:rPr lang="es-MX" sz="4800" i="1" dirty="0" smtClean="0">
                <a:solidFill>
                  <a:srgbClr val="FF0000"/>
                </a:solidFill>
                <a:latin typeface="Avenir Black"/>
              </a:rPr>
              <a:t>Análisis estratégico  </a:t>
            </a:r>
            <a:endParaRPr lang="es-MX" sz="4800" i="1" dirty="0">
              <a:solidFill>
                <a:srgbClr val="FF0000"/>
              </a:solidFill>
              <a:latin typeface="Avenir Black"/>
            </a:endParaRPr>
          </a:p>
        </p:txBody>
      </p:sp>
      <p:sp>
        <p:nvSpPr>
          <p:cNvPr id="14" name="2 Marcador de contenido"/>
          <p:cNvSpPr>
            <a:spLocks noGrp="1"/>
          </p:cNvSpPr>
          <p:nvPr>
            <p:ph sz="quarter" idx="4294967295"/>
          </p:nvPr>
        </p:nvSpPr>
        <p:spPr>
          <a:xfrm>
            <a:off x="440736" y="1379256"/>
            <a:ext cx="8120775" cy="4826917"/>
          </a:xfrm>
          <a:prstGeom prst="rect">
            <a:avLst/>
          </a:prstGeom>
        </p:spPr>
        <p:txBody>
          <a:bodyPr>
            <a:normAutofit/>
          </a:bodyPr>
          <a:lstStyle/>
          <a:p>
            <a:pPr>
              <a:lnSpc>
                <a:spcPct val="90000"/>
              </a:lnSpc>
              <a:buNone/>
              <a:defRPr/>
            </a:pPr>
            <a:r>
              <a:rPr lang="es-ES" altLang="es-MX" dirty="0" smtClean="0">
                <a:solidFill>
                  <a:schemeClr val="tx1">
                    <a:lumMod val="75000"/>
                    <a:lumOff val="25000"/>
                  </a:schemeClr>
                </a:solidFill>
                <a:latin typeface="Avenir Black"/>
              </a:rPr>
              <a:t>.</a:t>
            </a:r>
            <a:endParaRPr lang="es-ES" altLang="es-MX" dirty="0">
              <a:solidFill>
                <a:schemeClr val="tx1">
                  <a:lumMod val="75000"/>
                  <a:lumOff val="25000"/>
                </a:schemeClr>
              </a:solidFill>
              <a:latin typeface="Avenir Black"/>
            </a:endParaRPr>
          </a:p>
        </p:txBody>
      </p:sp>
      <p:sp>
        <p:nvSpPr>
          <p:cNvPr id="10" name="Rectangle 5"/>
          <p:cNvSpPr>
            <a:spLocks noChangeArrowheads="1"/>
          </p:cNvSpPr>
          <p:nvPr/>
        </p:nvSpPr>
        <p:spPr bwMode="auto">
          <a:xfrm>
            <a:off x="755650" y="2133600"/>
            <a:ext cx="7888288" cy="3709988"/>
          </a:xfrm>
          <a:prstGeom prst="rect">
            <a:avLst/>
          </a:prstGeom>
          <a:noFill/>
          <a:ln w="9525">
            <a:noFill/>
            <a:miter lim="800000"/>
            <a:headEnd/>
            <a:tailEnd/>
          </a:ln>
          <a:effectLst>
            <a:outerShdw dist="35921" dir="2700000" algn="ctr" rotWithShape="0">
              <a:schemeClr val="bg2"/>
            </a:outerShdw>
          </a:effectLst>
        </p:spPr>
        <p:txBody>
          <a:bodyPr lIns="0" tIns="0" rIns="0" bIns="0">
            <a:spAutoFit/>
          </a:bodyPr>
          <a:lstStyle/>
          <a:p>
            <a:pPr marL="1524000" lvl="1" eaLnBrk="0" hangingPunct="0">
              <a:spcBef>
                <a:spcPct val="25000"/>
              </a:spcBef>
              <a:buClr>
                <a:schemeClr val="folHlink"/>
              </a:buClr>
              <a:buFont typeface="Wingdings" pitchFamily="2" charset="2"/>
              <a:buChar char="q"/>
              <a:defRPr/>
            </a:pPr>
            <a:r>
              <a:rPr lang="es-ES" sz="3600" b="1" dirty="0">
                <a:latin typeface="Arial" pitchFamily="34" charset="0"/>
              </a:rPr>
              <a:t>Desarrollar fortalezas</a:t>
            </a:r>
          </a:p>
          <a:p>
            <a:pPr marL="1524000" lvl="1" eaLnBrk="0" hangingPunct="0">
              <a:spcBef>
                <a:spcPct val="25000"/>
              </a:spcBef>
              <a:buClr>
                <a:schemeClr val="folHlink"/>
              </a:buClr>
              <a:buFont typeface="Wingdings" pitchFamily="2" charset="2"/>
              <a:buChar char="q"/>
              <a:defRPr/>
            </a:pPr>
            <a:r>
              <a:rPr lang="es-ES" sz="3600" b="1" dirty="0">
                <a:latin typeface="Arial" pitchFamily="34" charset="0"/>
              </a:rPr>
              <a:t>Reducir debilidades</a:t>
            </a:r>
          </a:p>
          <a:p>
            <a:pPr marL="1524000" lvl="1" eaLnBrk="0" hangingPunct="0">
              <a:spcBef>
                <a:spcPct val="25000"/>
              </a:spcBef>
              <a:buClr>
                <a:schemeClr val="folHlink"/>
              </a:buClr>
              <a:buFont typeface="Wingdings" pitchFamily="2" charset="2"/>
              <a:buChar char="q"/>
              <a:defRPr/>
            </a:pPr>
            <a:r>
              <a:rPr lang="es-ES" sz="3600" b="1" dirty="0">
                <a:latin typeface="Arial" pitchFamily="34" charset="0"/>
              </a:rPr>
              <a:t>Encontrar y aprovechar oportunidades</a:t>
            </a:r>
          </a:p>
          <a:p>
            <a:pPr marL="1524000" lvl="1" eaLnBrk="0" hangingPunct="0">
              <a:spcBef>
                <a:spcPct val="25000"/>
              </a:spcBef>
              <a:buClr>
                <a:schemeClr val="folHlink"/>
              </a:buClr>
              <a:buFont typeface="Wingdings" pitchFamily="2" charset="2"/>
              <a:buChar char="q"/>
              <a:defRPr/>
            </a:pPr>
            <a:r>
              <a:rPr lang="es-ES" sz="3600" b="1" dirty="0">
                <a:latin typeface="Arial" pitchFamily="34" charset="0"/>
              </a:rPr>
              <a:t>Disminuir o eludir amenazas.</a:t>
            </a:r>
          </a:p>
        </p:txBody>
      </p:sp>
      <p:pic>
        <p:nvPicPr>
          <p:cNvPr id="11" name="Picture 6"/>
          <p:cNvPicPr>
            <a:picLocks noChangeAspect="1" noChangeArrowheads="1"/>
          </p:cNvPicPr>
          <p:nvPr/>
        </p:nvPicPr>
        <p:blipFill>
          <a:blip r:embed="rId3"/>
          <a:srcRect/>
          <a:stretch>
            <a:fillRect/>
          </a:stretch>
        </p:blipFill>
        <p:spPr bwMode="auto">
          <a:xfrm>
            <a:off x="217715" y="2757175"/>
            <a:ext cx="1681163" cy="2060575"/>
          </a:xfrm>
          <a:prstGeom prst="rect">
            <a:avLst/>
          </a:prstGeom>
          <a:noFill/>
          <a:ln w="9525">
            <a:noFill/>
            <a:miter lim="800000"/>
            <a:headEnd/>
            <a:tailEnd/>
          </a:ln>
        </p:spPr>
      </p:pic>
    </p:spTree>
    <p:extLst>
      <p:ext uri="{BB962C8B-B14F-4D97-AF65-F5344CB8AC3E}">
        <p14:creationId xmlns:p14="http://schemas.microsoft.com/office/powerpoint/2010/main" val="11737949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800" dirty="0">
              <a:latin typeface="Avenir Black"/>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smtClean="0"/>
              <a:t>                                                                                 DIAPOSITIVA    25</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TIPOS DE ESTRATEGIAS </a:t>
            </a:r>
            <a:endParaRPr lang="es-ES" sz="3200" dirty="0">
              <a:solidFill>
                <a:schemeClr val="bg1"/>
              </a:solidFill>
              <a:latin typeface="Avenir Black"/>
              <a:cs typeface="Avenir Black"/>
            </a:endParaRPr>
          </a:p>
        </p:txBody>
      </p:sp>
      <p:graphicFrame>
        <p:nvGraphicFramePr>
          <p:cNvPr id="14" name="Object 4"/>
          <p:cNvGraphicFramePr>
            <a:graphicFrameLocks noChangeAspect="1"/>
          </p:cNvGraphicFramePr>
          <p:nvPr>
            <p:extLst>
              <p:ext uri="{D42A27DB-BD31-4B8C-83A1-F6EECF244321}">
                <p14:modId xmlns:p14="http://schemas.microsoft.com/office/powerpoint/2010/main" val="3198356057"/>
              </p:ext>
            </p:extLst>
          </p:nvPr>
        </p:nvGraphicFramePr>
        <p:xfrm>
          <a:off x="1848520" y="1010918"/>
          <a:ext cx="6056312" cy="5503862"/>
        </p:xfrm>
        <a:graphic>
          <a:graphicData uri="http://schemas.openxmlformats.org/presentationml/2006/ole">
            <mc:AlternateContent xmlns:mc="http://schemas.openxmlformats.org/markup-compatibility/2006">
              <mc:Choice xmlns:v="urn:schemas-microsoft-com:vml" Requires="v">
                <p:oleObj spid="_x0000_s2067" name="Worksheet" r:id="rId4" imgW="6029297" imgH="5486400" progId="Excel.Sheet.8">
                  <p:embed/>
                </p:oleObj>
              </mc:Choice>
              <mc:Fallback>
                <p:oleObj name="Worksheet" r:id="rId4" imgW="6029297" imgH="548640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8520" y="1010918"/>
                        <a:ext cx="6056312" cy="5503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8266417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smtClean="0"/>
              <a:t>                                                                                 DIAPOSITIVA    26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Rectangle 3"/>
          <p:cNvSpPr txBox="1">
            <a:spLocks noChangeArrowheads="1"/>
          </p:cNvSpPr>
          <p:nvPr/>
        </p:nvSpPr>
        <p:spPr>
          <a:xfrm>
            <a:off x="593136" y="1279177"/>
            <a:ext cx="8208962" cy="489656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None/>
              <a:defRPr/>
            </a:pPr>
            <a:r>
              <a:rPr lang="es-MX" sz="2800" dirty="0" smtClean="0"/>
              <a:t>	</a:t>
            </a:r>
            <a:r>
              <a:rPr lang="es-MX" dirty="0" smtClean="0">
                <a:latin typeface="Avenir Black"/>
              </a:rPr>
              <a:t>La </a:t>
            </a:r>
            <a:r>
              <a:rPr lang="es-MX" b="1" dirty="0" smtClean="0">
                <a:latin typeface="Avenir Black"/>
              </a:rPr>
              <a:t>estrategia</a:t>
            </a:r>
            <a:r>
              <a:rPr lang="es-MX" dirty="0" smtClean="0">
                <a:latin typeface="Avenir Black"/>
              </a:rPr>
              <a:t> de una organización es el </a:t>
            </a:r>
            <a:r>
              <a:rPr lang="es-MX" i="1" dirty="0" smtClean="0">
                <a:latin typeface="Avenir Black"/>
              </a:rPr>
              <a:t>“plan de </a:t>
            </a:r>
            <a:r>
              <a:rPr lang="es-MX" dirty="0">
                <a:latin typeface="Avenir Black"/>
              </a:rPr>
              <a:t>acción</a:t>
            </a:r>
            <a:r>
              <a:rPr lang="es-MX" i="1" dirty="0" smtClean="0">
                <a:latin typeface="Avenir Black"/>
              </a:rPr>
              <a:t> “</a:t>
            </a:r>
            <a:r>
              <a:rPr lang="es-MX" dirty="0" smtClean="0">
                <a:latin typeface="Avenir Black"/>
              </a:rPr>
              <a:t> que se tiene para posicionarla en la arena de su mercado, competir con éxito, satisfacer a los clientes o usuarios y lograr un buen desempeño del negocio </a:t>
            </a:r>
            <a:r>
              <a:rPr lang="es-MX" sz="2000" dirty="0" smtClean="0">
                <a:latin typeface="Avenir Black"/>
                <a:ea typeface="Verdana" panose="020B0604030504040204" pitchFamily="34" charset="0"/>
                <a:cs typeface="Verdana" panose="020B0604030504040204" pitchFamily="34" charset="0"/>
              </a:rPr>
              <a:t>(</a:t>
            </a:r>
            <a:r>
              <a:rPr lang="es-MX" sz="2000" dirty="0" err="1" smtClean="0">
                <a:latin typeface="Avenir Black"/>
                <a:ea typeface="Verdana" panose="020B0604030504040204" pitchFamily="34" charset="0"/>
                <a:cs typeface="Verdana" panose="020B0604030504040204" pitchFamily="34" charset="0"/>
              </a:rPr>
              <a:t>Hitt</a:t>
            </a:r>
            <a:r>
              <a:rPr lang="es-MX" sz="2000" dirty="0" smtClean="0">
                <a:latin typeface="Avenir Black"/>
                <a:ea typeface="Verdana" panose="020B0604030504040204" pitchFamily="34" charset="0"/>
                <a:cs typeface="Verdana" panose="020B0604030504040204" pitchFamily="34" charset="0"/>
              </a:rPr>
              <a:t>, 2008).</a:t>
            </a:r>
          </a:p>
          <a:p>
            <a:pPr>
              <a:buFont typeface="Wingdings" pitchFamily="2" charset="2"/>
              <a:buNone/>
              <a:defRPr/>
            </a:pPr>
            <a:endParaRPr lang="es-MX" sz="2800" dirty="0" smtClean="0"/>
          </a:p>
          <a:p>
            <a:pPr algn="r">
              <a:spcBef>
                <a:spcPct val="0"/>
              </a:spcBef>
              <a:buFont typeface="Wingdings" pitchFamily="2" charset="2"/>
              <a:buNone/>
              <a:defRPr/>
            </a:pPr>
            <a:r>
              <a:rPr lang="es-MX" sz="2000" i="1" dirty="0" smtClean="0"/>
              <a:t>	</a:t>
            </a:r>
            <a:r>
              <a:rPr lang="es-MX" sz="2000" i="1" dirty="0" smtClean="0">
                <a:solidFill>
                  <a:srgbClr val="0070C0"/>
                </a:solidFill>
              </a:rPr>
              <a:t>                                  “Sin una estrategia, la organización es</a:t>
            </a:r>
          </a:p>
          <a:p>
            <a:pPr algn="r">
              <a:spcBef>
                <a:spcPct val="0"/>
              </a:spcBef>
              <a:buFont typeface="Wingdings" pitchFamily="2" charset="2"/>
              <a:buNone/>
              <a:defRPr/>
            </a:pPr>
            <a:r>
              <a:rPr lang="es-MX" sz="2000" i="1" dirty="0" smtClean="0">
                <a:solidFill>
                  <a:srgbClr val="0070C0"/>
                </a:solidFill>
              </a:rPr>
              <a:t> como un barco sin timón,</a:t>
            </a:r>
          </a:p>
          <a:p>
            <a:pPr algn="r">
              <a:spcBef>
                <a:spcPct val="0"/>
              </a:spcBef>
              <a:buFont typeface="Wingdings" pitchFamily="2" charset="2"/>
              <a:buNone/>
              <a:defRPr/>
            </a:pPr>
            <a:r>
              <a:rPr lang="es-MX" sz="2000" i="1" dirty="0" smtClean="0">
                <a:solidFill>
                  <a:srgbClr val="0070C0"/>
                </a:solidFill>
              </a:rPr>
              <a:t> que avanza en círculos”</a:t>
            </a:r>
            <a:r>
              <a:rPr lang="es-MX" sz="2800" dirty="0" smtClean="0">
                <a:solidFill>
                  <a:srgbClr val="0070C0"/>
                </a:solidFill>
              </a:rPr>
              <a:t> </a:t>
            </a:r>
          </a:p>
          <a:p>
            <a:pPr algn="r">
              <a:buFont typeface="Wingdings" pitchFamily="2" charset="2"/>
              <a:buNone/>
              <a:defRPr/>
            </a:pPr>
            <a:r>
              <a:rPr lang="es-MX" sz="1600" b="1" dirty="0" smtClean="0"/>
              <a:t>Joel Ross y Michael </a:t>
            </a:r>
            <a:r>
              <a:rPr lang="es-MX" sz="1600" b="1" dirty="0" err="1" smtClean="0"/>
              <a:t>Kami</a:t>
            </a:r>
            <a:endParaRPr lang="es-ES" sz="1600" b="1" dirty="0"/>
          </a:p>
        </p:txBody>
      </p:sp>
      <p:pic>
        <p:nvPicPr>
          <p:cNvPr id="13" name="Picture 2" descr="C:\Users\pc-sala-8\Desktop\ventaja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6211" y="4721234"/>
            <a:ext cx="1158875"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62840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4734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27 </a:t>
            </a:r>
            <a:endParaRPr lang="es-ES" sz="900" dirty="0"/>
          </a:p>
        </p:txBody>
      </p:sp>
      <p:sp>
        <p:nvSpPr>
          <p:cNvPr id="9" name="5 CuadroTexto"/>
          <p:cNvSpPr txBox="1"/>
          <p:nvPr/>
        </p:nvSpPr>
        <p:spPr>
          <a:xfrm>
            <a:off x="162292" y="132204"/>
            <a:ext cx="5976664" cy="707886"/>
          </a:xfrm>
          <a:prstGeom prst="rect">
            <a:avLst/>
          </a:prstGeom>
          <a:noFill/>
        </p:spPr>
        <p:txBody>
          <a:bodyPr wrap="square" rtlCol="0">
            <a:spAutoFit/>
          </a:bodyPr>
          <a:lstStyle/>
          <a:p>
            <a:r>
              <a:rPr lang="es-MX" sz="4000" dirty="0" smtClean="0">
                <a:solidFill>
                  <a:schemeClr val="bg1"/>
                </a:solidFill>
                <a:latin typeface="Avenir Black"/>
              </a:rPr>
              <a:t>Reflexión </a:t>
            </a:r>
            <a:endParaRPr lang="es-MX" sz="4000" dirty="0">
              <a:solidFill>
                <a:schemeClr val="bg1"/>
              </a:solidFill>
              <a:latin typeface="Avenir Black"/>
            </a:endParaRPr>
          </a:p>
        </p:txBody>
      </p:sp>
      <p:sp>
        <p:nvSpPr>
          <p:cNvPr id="13" name="Text Box 4"/>
          <p:cNvSpPr txBox="1">
            <a:spLocks noChangeArrowheads="1"/>
          </p:cNvSpPr>
          <p:nvPr/>
        </p:nvSpPr>
        <p:spPr bwMode="auto">
          <a:xfrm>
            <a:off x="440736" y="1370935"/>
            <a:ext cx="7993062" cy="4278094"/>
          </a:xfrm>
          <a:prstGeom prst="rect">
            <a:avLst/>
          </a:prstGeom>
          <a:solidFill>
            <a:schemeClr val="accent1"/>
          </a:solidFill>
          <a:ln w="9525">
            <a:noFill/>
            <a:miter lim="800000"/>
            <a:headEnd/>
            <a:tailEnd/>
          </a:ln>
        </p:spPr>
        <p:txBody>
          <a:bodyPr>
            <a:spAutoFit/>
          </a:bodyPr>
          <a:lstStyle/>
          <a:p>
            <a:pPr>
              <a:spcBef>
                <a:spcPct val="20000"/>
              </a:spcBef>
              <a:buClr>
                <a:schemeClr val="bg2"/>
              </a:buClr>
              <a:buSzPct val="70000"/>
              <a:buFont typeface="Wingdings" pitchFamily="2" charset="2"/>
              <a:buNone/>
            </a:pPr>
            <a:r>
              <a:rPr lang="es-MX" sz="4000" dirty="0">
                <a:latin typeface="Times New Roman" pitchFamily="18" charset="0"/>
              </a:rPr>
              <a:t>“Todos los hombres pueden ver la táctica con la que realizo mis conquistas, pero pocos son los capaces de ver la estrategia que posibilita la victoria” </a:t>
            </a:r>
          </a:p>
          <a:p>
            <a:pPr algn="r">
              <a:spcBef>
                <a:spcPct val="20000"/>
              </a:spcBef>
              <a:buClr>
                <a:schemeClr val="bg2"/>
              </a:buClr>
              <a:buSzPct val="70000"/>
              <a:buFont typeface="Wingdings" pitchFamily="2" charset="2"/>
              <a:buNone/>
            </a:pPr>
            <a:r>
              <a:rPr lang="es-MX" sz="3200" dirty="0" err="1">
                <a:latin typeface="Times New Roman" pitchFamily="18" charset="0"/>
              </a:rPr>
              <a:t>Sun</a:t>
            </a:r>
            <a:r>
              <a:rPr lang="es-MX" sz="3200" dirty="0">
                <a:latin typeface="Times New Roman" pitchFamily="18" charset="0"/>
              </a:rPr>
              <a:t> </a:t>
            </a:r>
            <a:r>
              <a:rPr lang="es-MX" sz="3200" dirty="0" err="1">
                <a:latin typeface="Times New Roman" pitchFamily="18" charset="0"/>
              </a:rPr>
              <a:t>Tzu</a:t>
            </a:r>
            <a:r>
              <a:rPr lang="es-MX" sz="3200" dirty="0">
                <a:latin typeface="Times New Roman" pitchFamily="18" charset="0"/>
              </a:rPr>
              <a:t> emperador chino</a:t>
            </a:r>
            <a:r>
              <a:rPr lang="es-MX" sz="3200" dirty="0" smtClean="0">
                <a:latin typeface="Times New Roman" pitchFamily="18" charset="0"/>
              </a:rPr>
              <a:t>.</a:t>
            </a:r>
          </a:p>
          <a:p>
            <a:pPr algn="r">
              <a:spcBef>
                <a:spcPct val="20000"/>
              </a:spcBef>
              <a:buClr>
                <a:schemeClr val="bg2"/>
              </a:buClr>
              <a:buSzPct val="70000"/>
              <a:buFont typeface="Wingdings" pitchFamily="2" charset="2"/>
              <a:buNone/>
            </a:pPr>
            <a:r>
              <a:rPr lang="es-MX" sz="2400" dirty="0" smtClean="0">
                <a:latin typeface="Times New Roman" pitchFamily="18" charset="0"/>
              </a:rPr>
              <a:t>“El arte de la guerra”</a:t>
            </a:r>
            <a:endParaRPr lang="es-ES" sz="3200" dirty="0">
              <a:latin typeface="Times New Roman" pitchFamily="18" charset="0"/>
            </a:endParaRPr>
          </a:p>
        </p:txBody>
      </p:sp>
      <p:pic>
        <p:nvPicPr>
          <p:cNvPr id="15" name="Picture 6" descr="1accountant_raising_pencil"/>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88526" y="5744378"/>
            <a:ext cx="817562" cy="94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uadroTexto 3"/>
          <p:cNvSpPr txBox="1"/>
          <p:nvPr/>
        </p:nvSpPr>
        <p:spPr>
          <a:xfrm>
            <a:off x="1509486" y="5984240"/>
            <a:ext cx="3759090" cy="646331"/>
          </a:xfrm>
          <a:prstGeom prst="rect">
            <a:avLst/>
          </a:prstGeom>
          <a:noFill/>
          <a:ln>
            <a:solidFill>
              <a:srgbClr val="FF0000"/>
            </a:solidFill>
          </a:ln>
        </p:spPr>
        <p:txBody>
          <a:bodyPr wrap="square" rtlCol="0">
            <a:spAutoFit/>
          </a:bodyPr>
          <a:lstStyle/>
          <a:p>
            <a:r>
              <a:rPr lang="es-MX" dirty="0" smtClean="0"/>
              <a:t>Se sugiere provocar </a:t>
            </a:r>
            <a:r>
              <a:rPr lang="es-MX" dirty="0"/>
              <a:t>entre los </a:t>
            </a:r>
            <a:r>
              <a:rPr lang="es-MX" dirty="0" smtClean="0"/>
              <a:t>estudiantes la discusión de esta cita. </a:t>
            </a:r>
            <a:endParaRPr lang="es-MX" dirty="0"/>
          </a:p>
        </p:txBody>
      </p:sp>
    </p:spTree>
    <p:extLst>
      <p:ext uri="{BB962C8B-B14F-4D97-AF65-F5344CB8AC3E}">
        <p14:creationId xmlns:p14="http://schemas.microsoft.com/office/powerpoint/2010/main" val="362845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Mapa Curricular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7" name="CuadroTexto 16"/>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 </a:t>
            </a:r>
            <a:endParaRPr lang="es-ES" sz="900" dirty="0"/>
          </a:p>
        </p:txBody>
      </p:sp>
      <p:pic>
        <p:nvPicPr>
          <p:cNvPr id="12" name="Picture 2"/>
          <p:cNvPicPr>
            <a:picLocks noChangeAspect="1" noChangeArrowheads="1"/>
          </p:cNvPicPr>
          <p:nvPr/>
        </p:nvPicPr>
        <p:blipFill>
          <a:blip r:embed="rId3"/>
          <a:srcRect l="3860" t="14648" r="18934" b="11133"/>
          <a:stretch>
            <a:fillRect/>
          </a:stretch>
        </p:blipFill>
        <p:spPr bwMode="auto">
          <a:xfrm>
            <a:off x="395263" y="957160"/>
            <a:ext cx="8428435" cy="5439692"/>
          </a:xfrm>
          <a:prstGeom prst="rect">
            <a:avLst/>
          </a:prstGeom>
          <a:noFill/>
          <a:ln w="9525">
            <a:noFill/>
            <a:miter lim="800000"/>
            <a:headEnd/>
            <a:tailEnd/>
          </a:ln>
          <a:effectLst/>
        </p:spPr>
      </p:pic>
      <p:sp>
        <p:nvSpPr>
          <p:cNvPr id="16" name="Flecha abajo 4"/>
          <p:cNvSpPr/>
          <p:nvPr/>
        </p:nvSpPr>
        <p:spPr>
          <a:xfrm rot="10800000">
            <a:off x="4609480" y="4183444"/>
            <a:ext cx="144017" cy="167058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7 CuadroTexto"/>
          <p:cNvSpPr txBox="1"/>
          <p:nvPr/>
        </p:nvSpPr>
        <p:spPr>
          <a:xfrm>
            <a:off x="3753365" y="5898174"/>
            <a:ext cx="2000264" cy="25391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1050" dirty="0" smtClean="0"/>
              <a:t>UNIDAD DE APRENDIZAJE</a:t>
            </a:r>
            <a:endParaRPr lang="es-ES" sz="1050" dirty="0"/>
          </a:p>
        </p:txBody>
      </p:sp>
    </p:spTree>
    <p:extLst>
      <p:ext uri="{BB962C8B-B14F-4D97-AF65-F5344CB8AC3E}">
        <p14:creationId xmlns:p14="http://schemas.microsoft.com/office/powerpoint/2010/main" val="28868140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550849" y="-3648239"/>
            <a:ext cx="1171450" cy="827314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610563" y="-463195"/>
            <a:ext cx="119367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28 </a:t>
            </a:r>
            <a:endParaRPr lang="es-ES" sz="900" dirty="0"/>
          </a:p>
        </p:txBody>
      </p:sp>
      <p:sp>
        <p:nvSpPr>
          <p:cNvPr id="11" name="5 CuadroTexto"/>
          <p:cNvSpPr txBox="1"/>
          <p:nvPr/>
        </p:nvSpPr>
        <p:spPr>
          <a:xfrm>
            <a:off x="162291" y="132204"/>
            <a:ext cx="7486738" cy="707886"/>
          </a:xfrm>
          <a:prstGeom prst="rect">
            <a:avLst/>
          </a:prstGeom>
          <a:noFill/>
        </p:spPr>
        <p:txBody>
          <a:bodyPr wrap="square" rtlCol="0">
            <a:spAutoFit/>
          </a:bodyPr>
          <a:lstStyle/>
          <a:p>
            <a:r>
              <a:rPr lang="es-MX" sz="4000" dirty="0" smtClean="0">
                <a:solidFill>
                  <a:schemeClr val="bg1"/>
                </a:solidFill>
                <a:latin typeface="Avenir Black"/>
              </a:rPr>
              <a:t>PLANEACIÓN ESTRATÉGICA </a:t>
            </a:r>
          </a:p>
        </p:txBody>
      </p:sp>
      <p:sp>
        <p:nvSpPr>
          <p:cNvPr id="13" name="Text Box 15"/>
          <p:cNvSpPr txBox="1">
            <a:spLocks noChangeArrowheads="1"/>
          </p:cNvSpPr>
          <p:nvPr/>
        </p:nvSpPr>
        <p:spPr bwMode="auto">
          <a:xfrm>
            <a:off x="1176540" y="1153096"/>
            <a:ext cx="7272337" cy="641350"/>
          </a:xfrm>
          <a:prstGeom prst="rect">
            <a:avLst/>
          </a:prstGeom>
          <a:solidFill>
            <a:srgbClr val="FFFF66"/>
          </a:solidFill>
          <a:ln w="9525">
            <a:solidFill>
              <a:srgbClr val="000000"/>
            </a:solidFill>
            <a:miter lim="800000"/>
            <a:headEnd/>
            <a:tailEnd/>
          </a:ln>
          <a:extLst/>
        </p:spPr>
        <p:txBody>
          <a:bodyPr>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spcBef>
                <a:spcPct val="50000"/>
              </a:spcBef>
            </a:pPr>
            <a:r>
              <a:rPr lang="es-MX" altLang="es-MX" dirty="0">
                <a:solidFill>
                  <a:srgbClr val="5F5F5F"/>
                </a:solidFill>
              </a:rPr>
              <a:t>Conceptos e instrumentos analíticos extraídos de la práctica empresarial, que a su vez se nutrió de experiencias militares</a:t>
            </a:r>
            <a:endParaRPr lang="es-ES" altLang="es-MX" dirty="0">
              <a:solidFill>
                <a:srgbClr val="5F5F5F"/>
              </a:solidFill>
            </a:endParaRPr>
          </a:p>
        </p:txBody>
      </p:sp>
      <p:pic>
        <p:nvPicPr>
          <p:cNvPr id="3" name="Imagen 2"/>
          <p:cNvPicPr>
            <a:picLocks noChangeAspect="1"/>
          </p:cNvPicPr>
          <p:nvPr/>
        </p:nvPicPr>
        <p:blipFill>
          <a:blip r:embed="rId3"/>
          <a:stretch>
            <a:fillRect/>
          </a:stretch>
        </p:blipFill>
        <p:spPr>
          <a:xfrm>
            <a:off x="1500379" y="1873930"/>
            <a:ext cx="6148650" cy="4551397"/>
          </a:xfrm>
          <a:prstGeom prst="rect">
            <a:avLst/>
          </a:prstGeom>
        </p:spPr>
      </p:pic>
    </p:spTree>
    <p:extLst>
      <p:ext uri="{BB962C8B-B14F-4D97-AF65-F5344CB8AC3E}">
        <p14:creationId xmlns:p14="http://schemas.microsoft.com/office/powerpoint/2010/main" val="3621959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287390" y="-3384781"/>
            <a:ext cx="1698367" cy="827314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370198" y="-137501"/>
            <a:ext cx="1674406"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29 </a:t>
            </a:r>
            <a:endParaRPr lang="es-ES" sz="900" dirty="0"/>
          </a:p>
        </p:txBody>
      </p:sp>
      <p:sp>
        <p:nvSpPr>
          <p:cNvPr id="11" name="5 CuadroTexto"/>
          <p:cNvSpPr txBox="1"/>
          <p:nvPr/>
        </p:nvSpPr>
        <p:spPr>
          <a:xfrm>
            <a:off x="162291" y="132204"/>
            <a:ext cx="7486738" cy="1323439"/>
          </a:xfrm>
          <a:prstGeom prst="rect">
            <a:avLst/>
          </a:prstGeom>
          <a:noFill/>
        </p:spPr>
        <p:txBody>
          <a:bodyPr wrap="square" rtlCol="0">
            <a:spAutoFit/>
          </a:bodyPr>
          <a:lstStyle/>
          <a:p>
            <a:r>
              <a:rPr lang="es-MX" sz="4000" dirty="0" smtClean="0">
                <a:solidFill>
                  <a:schemeClr val="bg1"/>
                </a:solidFill>
                <a:latin typeface="Avenir Black"/>
              </a:rPr>
              <a:t>PLANEACIÓN ESTRATÉGICA </a:t>
            </a:r>
          </a:p>
          <a:p>
            <a:r>
              <a:rPr lang="es-MX" sz="4000" dirty="0" smtClean="0">
                <a:solidFill>
                  <a:schemeClr val="bg1"/>
                </a:solidFill>
                <a:latin typeface="Avenir Black"/>
              </a:rPr>
              <a:t>DE CIUDADES </a:t>
            </a:r>
            <a:r>
              <a:rPr lang="es-MX" sz="4000" dirty="0" smtClean="0">
                <a:solidFill>
                  <a:schemeClr val="bg1"/>
                </a:solidFill>
                <a:latin typeface="Avenir Black"/>
              </a:rPr>
              <a:t> </a:t>
            </a:r>
            <a:endParaRPr lang="es-MX" sz="4000" dirty="0">
              <a:solidFill>
                <a:schemeClr val="bg1"/>
              </a:solidFill>
              <a:latin typeface="Avenir Black"/>
            </a:endParaRPr>
          </a:p>
        </p:txBody>
      </p:sp>
      <p:sp>
        <p:nvSpPr>
          <p:cNvPr id="12" name="Rectangle 21"/>
          <p:cNvSpPr>
            <a:spLocks noChangeArrowheads="1"/>
          </p:cNvSpPr>
          <p:nvPr/>
        </p:nvSpPr>
        <p:spPr bwMode="auto">
          <a:xfrm>
            <a:off x="4136574" y="1049431"/>
            <a:ext cx="3489325"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spcBef>
                <a:spcPct val="20000"/>
              </a:spcBef>
            </a:pPr>
            <a:r>
              <a:rPr lang="es-ES" altLang="es-MX" i="1" dirty="0" err="1">
                <a:solidFill>
                  <a:srgbClr val="FF9933"/>
                </a:solidFill>
              </a:rPr>
              <a:t>Jos</a:t>
            </a:r>
            <a:r>
              <a:rPr lang="es-MX" altLang="es-MX" i="1" dirty="0">
                <a:solidFill>
                  <a:srgbClr val="FF9933"/>
                </a:solidFill>
              </a:rPr>
              <a:t>é Miguel Fernández Güell</a:t>
            </a:r>
            <a:endParaRPr lang="es-ES" altLang="es-MX" i="1" dirty="0">
              <a:solidFill>
                <a:srgbClr val="FF9933"/>
              </a:solidFill>
            </a:endParaRPr>
          </a:p>
        </p:txBody>
      </p:sp>
      <p:sp>
        <p:nvSpPr>
          <p:cNvPr id="15" name="Text Box 14"/>
          <p:cNvSpPr txBox="1">
            <a:spLocks noChangeArrowheads="1"/>
          </p:cNvSpPr>
          <p:nvPr/>
        </p:nvSpPr>
        <p:spPr bwMode="auto">
          <a:xfrm>
            <a:off x="130090" y="2227688"/>
            <a:ext cx="86423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spcBef>
                <a:spcPct val="50000"/>
              </a:spcBef>
            </a:pPr>
            <a:r>
              <a:rPr lang="es-MX" altLang="es-MX" sz="1600" dirty="0">
                <a:solidFill>
                  <a:srgbClr val="5F5F5F"/>
                </a:solidFill>
                <a:latin typeface="Avenir Black"/>
              </a:rPr>
              <a:t>Gestores municipales, políticos y urbanistas se inquietan por el atractivo y competitividad de su ciudad frente a otras ubicadas en su área de influencia e incluso con otras más alejadas.</a:t>
            </a:r>
            <a:endParaRPr lang="es-ES" altLang="es-MX" sz="1600" dirty="0">
              <a:solidFill>
                <a:srgbClr val="5F5F5F"/>
              </a:solidFill>
              <a:latin typeface="Avenir Black"/>
            </a:endParaRPr>
          </a:p>
        </p:txBody>
      </p:sp>
      <p:sp>
        <p:nvSpPr>
          <p:cNvPr id="22" name="Text Box 17"/>
          <p:cNvSpPr txBox="1">
            <a:spLocks noChangeArrowheads="1"/>
          </p:cNvSpPr>
          <p:nvPr/>
        </p:nvSpPr>
        <p:spPr bwMode="auto">
          <a:xfrm>
            <a:off x="703837" y="3162912"/>
            <a:ext cx="407193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spcBef>
                <a:spcPct val="50000"/>
              </a:spcBef>
              <a:buFontTx/>
              <a:buChar char="•"/>
            </a:pPr>
            <a:r>
              <a:rPr lang="es-MX" altLang="es-MX" sz="1600" dirty="0">
                <a:solidFill>
                  <a:srgbClr val="5F5F5F"/>
                </a:solidFill>
              </a:rPr>
              <a:t> Surgimiento&gt; Por la magnitud y celeridad de los cambios socioeconómicos, y no tanto por la corriente neoliberal.</a:t>
            </a:r>
            <a:endParaRPr lang="es-ES" altLang="es-MX" sz="1600" dirty="0">
              <a:solidFill>
                <a:srgbClr val="5F5F5F"/>
              </a:solidFill>
            </a:endParaRPr>
          </a:p>
        </p:txBody>
      </p:sp>
      <p:sp>
        <p:nvSpPr>
          <p:cNvPr id="26" name="Text Box 18"/>
          <p:cNvSpPr txBox="1">
            <a:spLocks noChangeArrowheads="1"/>
          </p:cNvSpPr>
          <p:nvPr/>
        </p:nvSpPr>
        <p:spPr bwMode="auto">
          <a:xfrm>
            <a:off x="440736" y="4352953"/>
            <a:ext cx="38877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spcBef>
                <a:spcPct val="50000"/>
              </a:spcBef>
              <a:buFontTx/>
              <a:buChar char="•"/>
            </a:pPr>
            <a:r>
              <a:rPr lang="es-MX" altLang="es-MX" sz="1600" dirty="0">
                <a:solidFill>
                  <a:srgbClr val="5F5F5F"/>
                </a:solidFill>
              </a:rPr>
              <a:t> Se buscan nuevos enfoques que respondan a las exigencias emergentes.</a:t>
            </a:r>
            <a:endParaRPr lang="es-ES" altLang="es-MX" sz="1600" dirty="0">
              <a:solidFill>
                <a:srgbClr val="5F5F5F"/>
              </a:solidFill>
            </a:endParaRPr>
          </a:p>
        </p:txBody>
      </p:sp>
      <p:pic>
        <p:nvPicPr>
          <p:cNvPr id="2" name="Imagen 1"/>
          <p:cNvPicPr>
            <a:picLocks noChangeAspect="1"/>
          </p:cNvPicPr>
          <p:nvPr/>
        </p:nvPicPr>
        <p:blipFill>
          <a:blip r:embed="rId3"/>
          <a:stretch>
            <a:fillRect/>
          </a:stretch>
        </p:blipFill>
        <p:spPr>
          <a:xfrm>
            <a:off x="5223027" y="3435427"/>
            <a:ext cx="3110930" cy="2250711"/>
          </a:xfrm>
          <a:prstGeom prst="rect">
            <a:avLst/>
          </a:prstGeom>
        </p:spPr>
      </p:pic>
    </p:spTree>
    <p:extLst>
      <p:ext uri="{BB962C8B-B14F-4D97-AF65-F5344CB8AC3E}">
        <p14:creationId xmlns:p14="http://schemas.microsoft.com/office/powerpoint/2010/main" val="2556891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P spid="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7701306" y="-468609"/>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5040167" cy="245556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30</a:t>
            </a:r>
            <a:r>
              <a:rPr lang="es-MX" sz="900" dirty="0" smtClean="0"/>
              <a:t> </a:t>
            </a:r>
            <a:endParaRPr lang="es-ES" sz="900" dirty="0"/>
          </a:p>
        </p:txBody>
      </p:sp>
      <p:sp>
        <p:nvSpPr>
          <p:cNvPr id="15" name="Rectángulo 14"/>
          <p:cNvSpPr/>
          <p:nvPr/>
        </p:nvSpPr>
        <p:spPr>
          <a:xfrm>
            <a:off x="0" y="-34294"/>
            <a:ext cx="7266990" cy="1033467"/>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s-MX" sz="3400" b="1" dirty="0">
                <a:solidFill>
                  <a:schemeClr val="bg1"/>
                </a:solidFill>
                <a:latin typeface="Avenir Black"/>
                <a:ea typeface="+mj-ea"/>
                <a:cs typeface="+mj-cs"/>
              </a:rPr>
              <a:t>5</a:t>
            </a:r>
            <a:r>
              <a:rPr lang="es-MX" sz="3400" b="1" dirty="0" smtClean="0">
                <a:solidFill>
                  <a:schemeClr val="bg1"/>
                </a:solidFill>
                <a:latin typeface="Avenir Black"/>
                <a:ea typeface="+mj-ea"/>
                <a:cs typeface="+mj-cs"/>
              </a:rPr>
              <a:t>) ESTRATEGIAS EN MARCHA </a:t>
            </a:r>
            <a:endParaRPr lang="es-ES" sz="3400" b="1" dirty="0">
              <a:solidFill>
                <a:schemeClr val="bg1"/>
              </a:solidFill>
              <a:latin typeface="Avenir Black"/>
              <a:ea typeface="+mj-ea"/>
              <a:cs typeface="+mj-cs"/>
            </a:endParaRPr>
          </a:p>
        </p:txBody>
      </p:sp>
      <p:pic>
        <p:nvPicPr>
          <p:cNvPr id="14" name="Imagen 13"/>
          <p:cNvPicPr>
            <a:picLocks noChangeAspect="1"/>
          </p:cNvPicPr>
          <p:nvPr/>
        </p:nvPicPr>
        <p:blipFill>
          <a:blip r:embed="rId3"/>
          <a:stretch>
            <a:fillRect/>
          </a:stretch>
        </p:blipFill>
        <p:spPr>
          <a:xfrm>
            <a:off x="7366012" y="0"/>
            <a:ext cx="1620951" cy="1326827"/>
          </a:xfrm>
          <a:prstGeom prst="rect">
            <a:avLst/>
          </a:prstGeom>
        </p:spPr>
      </p:pic>
      <p:sp>
        <p:nvSpPr>
          <p:cNvPr id="11" name="Rectángulo 10"/>
          <p:cNvSpPr/>
          <p:nvPr/>
        </p:nvSpPr>
        <p:spPr>
          <a:xfrm>
            <a:off x="301613" y="1071979"/>
            <a:ext cx="1491114" cy="276999"/>
          </a:xfrm>
          <a:prstGeom prst="rect">
            <a:avLst/>
          </a:prstGeom>
        </p:spPr>
        <p:txBody>
          <a:bodyPr wrap="none">
            <a:spAutoFit/>
          </a:bodyPr>
          <a:lstStyle/>
          <a:p>
            <a:r>
              <a:rPr lang="es-ES" sz="1200" dirty="0" smtClean="0"/>
              <a:t>(</a:t>
            </a:r>
            <a:r>
              <a:rPr lang="es-ES" sz="1200" dirty="0" err="1" smtClean="0"/>
              <a:t>Wheelen</a:t>
            </a:r>
            <a:r>
              <a:rPr lang="es-ES" sz="1200" dirty="0" smtClean="0"/>
              <a:t>, 2007)</a:t>
            </a:r>
            <a:endParaRPr lang="es-MX" sz="1200" dirty="0"/>
          </a:p>
        </p:txBody>
      </p:sp>
      <p:sp>
        <p:nvSpPr>
          <p:cNvPr id="12" name="AutoShape 4"/>
          <p:cNvSpPr>
            <a:spLocks noChangeArrowheads="1"/>
          </p:cNvSpPr>
          <p:nvPr/>
        </p:nvSpPr>
        <p:spPr bwMode="auto">
          <a:xfrm>
            <a:off x="436069" y="1685358"/>
            <a:ext cx="8064500" cy="1727200"/>
          </a:xfrm>
          <a:prstGeom prst="roundRect">
            <a:avLst>
              <a:gd name="adj" fmla="val 16667"/>
            </a:avLst>
          </a:prstGeom>
          <a:solidFill>
            <a:srgbClr val="FB69D8"/>
          </a:solidFill>
          <a:ln w="9525">
            <a:solidFill>
              <a:schemeClr val="tx1"/>
            </a:solidFill>
            <a:round/>
            <a:headEnd/>
            <a:tailEnd/>
          </a:ln>
          <a:effectLst/>
        </p:spPr>
        <p:txBody>
          <a:bodyPr wrap="none" anchor="ctr"/>
          <a:lstStyle/>
          <a:p>
            <a:pPr algn="ctr">
              <a:defRPr/>
            </a:pPr>
            <a:r>
              <a:rPr lang="es-ES" sz="3600" u="sng" dirty="0">
                <a:effectLst>
                  <a:outerShdw blurRad="38100" dist="38100" dir="2700000" algn="tl">
                    <a:srgbClr val="FFFFFF"/>
                  </a:outerShdw>
                </a:effectLst>
                <a:latin typeface="Arial" pitchFamily="34" charset="0"/>
              </a:rPr>
              <a:t>Formulación de estrategias:</a:t>
            </a:r>
          </a:p>
          <a:p>
            <a:pPr algn="ctr">
              <a:defRPr/>
            </a:pPr>
            <a:r>
              <a:rPr lang="es-ES" sz="2500" dirty="0">
                <a:latin typeface="Arial" pitchFamily="34" charset="0"/>
              </a:rPr>
              <a:t>Analizar el ambiente interno y externo de la organización </a:t>
            </a:r>
          </a:p>
          <a:p>
            <a:pPr algn="ctr">
              <a:defRPr/>
            </a:pPr>
            <a:r>
              <a:rPr lang="es-ES" sz="2500" dirty="0">
                <a:latin typeface="Arial" pitchFamily="34" charset="0"/>
              </a:rPr>
              <a:t>y luego seleccionar la estrategia adecuada.</a:t>
            </a:r>
          </a:p>
        </p:txBody>
      </p:sp>
      <p:sp>
        <p:nvSpPr>
          <p:cNvPr id="16" name="AutoShape 5"/>
          <p:cNvSpPr>
            <a:spLocks noChangeArrowheads="1"/>
          </p:cNvSpPr>
          <p:nvPr/>
        </p:nvSpPr>
        <p:spPr bwMode="auto">
          <a:xfrm>
            <a:off x="436069" y="3928750"/>
            <a:ext cx="7993062" cy="1706562"/>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defRPr/>
            </a:pPr>
            <a:r>
              <a:rPr lang="es-ES" sz="3600" u="sng" dirty="0">
                <a:effectLst>
                  <a:outerShdw blurRad="38100" dist="38100" dir="2700000" algn="tl">
                    <a:srgbClr val="FFFFFF"/>
                  </a:outerShdw>
                </a:effectLst>
                <a:latin typeface="Arial" pitchFamily="34" charset="0"/>
              </a:rPr>
              <a:t>Implementación de estrategias:</a:t>
            </a:r>
          </a:p>
          <a:p>
            <a:pPr algn="ctr">
              <a:defRPr/>
            </a:pPr>
            <a:r>
              <a:rPr lang="es-ES" sz="2500" dirty="0">
                <a:latin typeface="Arial" pitchFamily="34" charset="0"/>
              </a:rPr>
              <a:t>Implica diseñar estructuras organizacionales</a:t>
            </a:r>
          </a:p>
          <a:p>
            <a:pPr algn="ctr">
              <a:defRPr/>
            </a:pPr>
            <a:r>
              <a:rPr lang="es-ES" sz="2500" dirty="0">
                <a:latin typeface="Arial" pitchFamily="34" charset="0"/>
              </a:rPr>
              <a:t>y sistemas de control  para ponerlas en práctica </a:t>
            </a:r>
          </a:p>
          <a:p>
            <a:pPr algn="ctr">
              <a:defRPr/>
            </a:pPr>
            <a:endParaRPr lang="es-ES" sz="2500" dirty="0">
              <a:latin typeface="Arial" pitchFamily="34" charset="0"/>
            </a:endParaRPr>
          </a:p>
        </p:txBody>
      </p:sp>
    </p:spTree>
    <p:extLst>
      <p:ext uri="{BB962C8B-B14F-4D97-AF65-F5344CB8AC3E}">
        <p14:creationId xmlns:p14="http://schemas.microsoft.com/office/powerpoint/2010/main" val="17873129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err="1" smtClean="0">
                <a:solidFill>
                  <a:schemeClr val="bg1"/>
                </a:solidFill>
                <a:latin typeface="Avenir Black"/>
                <a:cs typeface="Avenir Black"/>
              </a:rPr>
              <a:t>STRATEGIC</a:t>
            </a:r>
            <a:r>
              <a:rPr lang="es-MX" sz="3200" dirty="0" smtClean="0">
                <a:solidFill>
                  <a:schemeClr val="bg1"/>
                </a:solidFill>
                <a:latin typeface="Avenir Black"/>
                <a:cs typeface="Avenir Black"/>
              </a:rPr>
              <a:t> MANAGEMENT  </a:t>
            </a:r>
            <a:r>
              <a:rPr lang="es-MX" sz="2400" dirty="0" smtClean="0">
                <a:solidFill>
                  <a:schemeClr val="bg1"/>
                </a:solidFill>
                <a:latin typeface="Avenir Black"/>
                <a:cs typeface="Avenir Black"/>
              </a:rPr>
              <a:t>(</a:t>
            </a:r>
            <a:r>
              <a:rPr lang="es-MX" sz="2400" dirty="0" err="1" smtClean="0">
                <a:solidFill>
                  <a:schemeClr val="bg1"/>
                </a:solidFill>
                <a:latin typeface="Avenir Black"/>
                <a:cs typeface="Avenir Black"/>
              </a:rPr>
              <a:t>Daft</a:t>
            </a:r>
            <a:r>
              <a:rPr lang="es-MX" sz="2400" dirty="0" smtClean="0">
                <a:solidFill>
                  <a:schemeClr val="bg1"/>
                </a:solidFill>
                <a:latin typeface="Avenir Black"/>
                <a:cs typeface="Avenir Black"/>
              </a:rPr>
              <a:t>, 2011)</a:t>
            </a:r>
            <a:endParaRPr lang="es-ES" sz="24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31</a:t>
            </a:r>
            <a:r>
              <a:rPr lang="es-MX" sz="900" dirty="0" smtClean="0"/>
              <a:t> </a:t>
            </a:r>
            <a:endParaRPr lang="es-ES" sz="900" dirty="0"/>
          </a:p>
        </p:txBody>
      </p:sp>
      <p:sp>
        <p:nvSpPr>
          <p:cNvPr id="22" name="Marcador de texto 5"/>
          <p:cNvSpPr txBox="1">
            <a:spLocks/>
          </p:cNvSpPr>
          <p:nvPr/>
        </p:nvSpPr>
        <p:spPr>
          <a:xfrm>
            <a:off x="251329" y="1396884"/>
            <a:ext cx="8242147" cy="449738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s-MX" sz="2800" dirty="0" smtClean="0"/>
              <a:t>	</a:t>
            </a:r>
            <a:r>
              <a:rPr lang="es-MX" sz="2800" dirty="0" err="1" smtClean="0"/>
              <a:t>Refers</a:t>
            </a:r>
            <a:r>
              <a:rPr lang="es-MX" sz="2800" dirty="0" smtClean="0"/>
              <a:t> to </a:t>
            </a:r>
            <a:r>
              <a:rPr lang="es-MX" sz="2800" dirty="0" err="1" smtClean="0"/>
              <a:t>the</a:t>
            </a:r>
            <a:r>
              <a:rPr lang="es-MX" sz="2800" dirty="0" smtClean="0"/>
              <a:t> set of </a:t>
            </a:r>
            <a:r>
              <a:rPr lang="es-MX" sz="2800" dirty="0" err="1" smtClean="0"/>
              <a:t>decisions</a:t>
            </a:r>
            <a:r>
              <a:rPr lang="es-MX" sz="2800" dirty="0" smtClean="0"/>
              <a:t> and </a:t>
            </a:r>
            <a:r>
              <a:rPr lang="es-MX" sz="2800" dirty="0" err="1" smtClean="0"/>
              <a:t>actions</a:t>
            </a:r>
            <a:r>
              <a:rPr lang="es-MX" sz="2800" dirty="0" smtClean="0"/>
              <a:t> </a:t>
            </a:r>
            <a:r>
              <a:rPr lang="es-MX" sz="2800" dirty="0" err="1" smtClean="0"/>
              <a:t>used</a:t>
            </a:r>
            <a:r>
              <a:rPr lang="es-MX" sz="2800" dirty="0" smtClean="0"/>
              <a:t> to </a:t>
            </a:r>
            <a:r>
              <a:rPr lang="es-MX" sz="2800" dirty="0" err="1" smtClean="0"/>
              <a:t>formulate</a:t>
            </a:r>
            <a:r>
              <a:rPr lang="es-MX" sz="2800" dirty="0" smtClean="0"/>
              <a:t> and </a:t>
            </a:r>
            <a:r>
              <a:rPr lang="es-MX" sz="2800" dirty="0" err="1" smtClean="0"/>
              <a:t>execute</a:t>
            </a:r>
            <a:r>
              <a:rPr lang="es-MX" sz="2800" dirty="0" smtClean="0"/>
              <a:t> </a:t>
            </a:r>
            <a:r>
              <a:rPr lang="es-MX" sz="2800" dirty="0" err="1" smtClean="0"/>
              <a:t>strategies</a:t>
            </a:r>
            <a:r>
              <a:rPr lang="es-MX" sz="2800" dirty="0" smtClean="0"/>
              <a:t> </a:t>
            </a:r>
            <a:r>
              <a:rPr lang="es-MX" sz="2800" dirty="0" err="1" smtClean="0"/>
              <a:t>that</a:t>
            </a:r>
            <a:r>
              <a:rPr lang="es-MX" sz="2800" dirty="0" smtClean="0"/>
              <a:t> </a:t>
            </a:r>
            <a:r>
              <a:rPr lang="es-MX" sz="2800" dirty="0" err="1" smtClean="0"/>
              <a:t>will</a:t>
            </a:r>
            <a:r>
              <a:rPr lang="es-MX" sz="2800" dirty="0" smtClean="0"/>
              <a:t> </a:t>
            </a:r>
            <a:r>
              <a:rPr lang="es-MX" sz="2800" dirty="0" err="1" smtClean="0"/>
              <a:t>provide</a:t>
            </a:r>
            <a:r>
              <a:rPr lang="es-MX" sz="2800" dirty="0" smtClean="0"/>
              <a:t> a </a:t>
            </a:r>
            <a:r>
              <a:rPr lang="es-MX" sz="2800" dirty="0" err="1" smtClean="0"/>
              <a:t>competitively</a:t>
            </a:r>
            <a:r>
              <a:rPr lang="es-MX" sz="2800" dirty="0" smtClean="0"/>
              <a:t> superior </a:t>
            </a:r>
            <a:r>
              <a:rPr lang="es-MX" sz="2800" dirty="0" err="1" smtClean="0"/>
              <a:t>fit</a:t>
            </a:r>
            <a:r>
              <a:rPr lang="es-MX" sz="2800" dirty="0" smtClean="0"/>
              <a:t> </a:t>
            </a:r>
            <a:r>
              <a:rPr lang="es-MX" sz="2800" dirty="0" err="1" smtClean="0"/>
              <a:t>between</a:t>
            </a:r>
            <a:r>
              <a:rPr lang="es-MX" sz="2800" dirty="0" smtClean="0"/>
              <a:t> </a:t>
            </a:r>
            <a:r>
              <a:rPr lang="es-MX" sz="2800" dirty="0" err="1" smtClean="0"/>
              <a:t>the</a:t>
            </a:r>
            <a:r>
              <a:rPr lang="es-MX" sz="2800" dirty="0" smtClean="0"/>
              <a:t> </a:t>
            </a:r>
            <a:r>
              <a:rPr lang="es-MX" sz="2800" dirty="0" err="1" smtClean="0"/>
              <a:t>organization</a:t>
            </a:r>
            <a:r>
              <a:rPr lang="es-MX" sz="2800" dirty="0" smtClean="0"/>
              <a:t> and </a:t>
            </a:r>
            <a:r>
              <a:rPr lang="es-MX" sz="2800" dirty="0" err="1" smtClean="0"/>
              <a:t>its</a:t>
            </a:r>
            <a:r>
              <a:rPr lang="es-MX" sz="2800" dirty="0" smtClean="0"/>
              <a:t> </a:t>
            </a:r>
            <a:r>
              <a:rPr lang="es-MX" sz="2800" dirty="0" err="1" smtClean="0"/>
              <a:t>environment</a:t>
            </a:r>
            <a:r>
              <a:rPr lang="es-MX" sz="2800" dirty="0" smtClean="0"/>
              <a:t> so as to </a:t>
            </a:r>
            <a:r>
              <a:rPr lang="es-MX" sz="2800" dirty="0" err="1" smtClean="0"/>
              <a:t>achieve</a:t>
            </a:r>
            <a:r>
              <a:rPr lang="es-MX" sz="2800" dirty="0" smtClean="0"/>
              <a:t> </a:t>
            </a:r>
            <a:r>
              <a:rPr lang="es-MX" sz="2800" dirty="0" err="1" smtClean="0"/>
              <a:t>organizational</a:t>
            </a:r>
            <a:r>
              <a:rPr lang="es-MX" sz="2800" dirty="0" smtClean="0"/>
              <a:t> </a:t>
            </a:r>
            <a:r>
              <a:rPr lang="es-MX" sz="2800" dirty="0" err="1" smtClean="0"/>
              <a:t>goals</a:t>
            </a:r>
            <a:r>
              <a:rPr lang="es-MX" sz="2800" dirty="0" smtClean="0"/>
              <a:t>.</a:t>
            </a:r>
            <a:endParaRPr lang="es-MX" sz="2800" dirty="0" smtClean="0"/>
          </a:p>
        </p:txBody>
      </p:sp>
      <p:pic>
        <p:nvPicPr>
          <p:cNvPr id="26" name="Marcador de contenido 11"/>
          <p:cNvPicPr>
            <a:picLocks noGrp="1" noChangeAspect="1"/>
          </p:cNvPicPr>
          <p:nvPr>
            <p:ph sz="half" idx="1"/>
          </p:nvPr>
        </p:nvPicPr>
        <p:blipFill>
          <a:blip r:embed="rId3"/>
          <a:stretch>
            <a:fillRect/>
          </a:stretch>
        </p:blipFill>
        <p:spPr>
          <a:xfrm>
            <a:off x="1316067" y="3378869"/>
            <a:ext cx="3497207" cy="2250331"/>
          </a:xfrm>
          <a:prstGeom prst="rect">
            <a:avLst/>
          </a:prstGeom>
        </p:spPr>
      </p:pic>
    </p:spTree>
    <p:extLst>
      <p:ext uri="{BB962C8B-B14F-4D97-AF65-F5344CB8AC3E}">
        <p14:creationId xmlns:p14="http://schemas.microsoft.com/office/powerpoint/2010/main" val="10933504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25383" y="1517282"/>
            <a:ext cx="8233282" cy="1384995"/>
          </a:xfrm>
          <a:prstGeom prst="rect">
            <a:avLst/>
          </a:prstGeom>
          <a:noFill/>
        </p:spPr>
        <p:txBody>
          <a:bodyPr wrap="square" rtlCol="0">
            <a:spAutoFit/>
          </a:bodyPr>
          <a:lstStyle/>
          <a:p>
            <a:pPr algn="just"/>
            <a:endParaRPr lang="es-MX" sz="2800" dirty="0">
              <a:latin typeface="Avenir Book"/>
              <a:cs typeface="Avenir Book"/>
            </a:endParaRPr>
          </a:p>
          <a:p>
            <a:pPr algn="just"/>
            <a:endParaRPr lang="es-ES" sz="2800" dirty="0">
              <a:latin typeface="Avenir Book"/>
              <a:cs typeface="Avenir Book"/>
            </a:endParaRPr>
          </a:p>
          <a:p>
            <a:pPr algn="just"/>
            <a:r>
              <a:rPr lang="es-ES" sz="2800" dirty="0" smtClean="0">
                <a:latin typeface="Avenir Book"/>
                <a:cs typeface="Avenir Book"/>
              </a:rPr>
              <a:t> </a:t>
            </a:r>
            <a:endParaRPr lang="es-ES" sz="28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32</a:t>
            </a:r>
            <a:r>
              <a:rPr lang="es-MX" sz="900" dirty="0" smtClean="0"/>
              <a:t> </a:t>
            </a:r>
            <a:endParaRPr lang="es-ES" sz="900" dirty="0"/>
          </a:p>
        </p:txBody>
      </p:sp>
      <p:sp>
        <p:nvSpPr>
          <p:cNvPr id="11" name="Título 1"/>
          <p:cNvSpPr>
            <a:spLocks noGrp="1"/>
          </p:cNvSpPr>
          <p:nvPr>
            <p:ph type="title"/>
          </p:nvPr>
        </p:nvSpPr>
        <p:spPr>
          <a:xfrm>
            <a:off x="6034278" y="4079470"/>
            <a:ext cx="2742329" cy="1596177"/>
          </a:xfrm>
        </p:spPr>
        <p:txBody>
          <a:bodyPr/>
          <a:lstStyle/>
          <a:p>
            <a:r>
              <a:rPr lang="es-MX" dirty="0" smtClean="0"/>
              <a:t>Do </a:t>
            </a:r>
            <a:r>
              <a:rPr lang="es-MX" dirty="0" err="1" smtClean="0"/>
              <a:t>this</a:t>
            </a:r>
            <a:r>
              <a:rPr lang="es-MX" dirty="0" smtClean="0"/>
              <a:t> </a:t>
            </a:r>
            <a:r>
              <a:rPr lang="es-MX" dirty="0" err="1" smtClean="0"/>
              <a:t>exercise</a:t>
            </a:r>
            <a:r>
              <a:rPr lang="es-MX" dirty="0" smtClean="0"/>
              <a:t>…</a:t>
            </a:r>
            <a:endParaRPr lang="es-MX" dirty="0"/>
          </a:p>
        </p:txBody>
      </p:sp>
      <p:pic>
        <p:nvPicPr>
          <p:cNvPr id="12" name="Marcador de contenido 7"/>
          <p:cNvPicPr>
            <a:picLocks noGrp="1" noChangeAspect="1"/>
          </p:cNvPicPr>
          <p:nvPr>
            <p:ph sz="half" idx="1"/>
          </p:nvPr>
        </p:nvPicPr>
        <p:blipFill>
          <a:blip r:embed="rId3"/>
          <a:stretch>
            <a:fillRect/>
          </a:stretch>
        </p:blipFill>
        <p:spPr>
          <a:xfrm>
            <a:off x="47565" y="243785"/>
            <a:ext cx="5904656" cy="6279880"/>
          </a:xfrm>
          <a:prstGeom prst="rect">
            <a:avLst/>
          </a:prstGeom>
        </p:spPr>
      </p:pic>
      <p:pic>
        <p:nvPicPr>
          <p:cNvPr id="13" name="Imagen 12"/>
          <p:cNvPicPr>
            <a:picLocks noChangeAspect="1"/>
          </p:cNvPicPr>
          <p:nvPr/>
        </p:nvPicPr>
        <p:blipFill>
          <a:blip r:embed="rId4"/>
          <a:stretch>
            <a:fillRect/>
          </a:stretch>
        </p:blipFill>
        <p:spPr>
          <a:xfrm>
            <a:off x="6566967" y="1385734"/>
            <a:ext cx="2238375" cy="2038350"/>
          </a:xfrm>
          <a:prstGeom prst="rect">
            <a:avLst/>
          </a:prstGeom>
        </p:spPr>
      </p:pic>
    </p:spTree>
    <p:extLst>
      <p:ext uri="{BB962C8B-B14F-4D97-AF65-F5344CB8AC3E}">
        <p14:creationId xmlns:p14="http://schemas.microsoft.com/office/powerpoint/2010/main" val="30004061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9463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33</a:t>
            </a:r>
            <a:endParaRPr lang="es-ES" sz="900" dirty="0"/>
          </a:p>
        </p:txBody>
      </p:sp>
      <p:sp>
        <p:nvSpPr>
          <p:cNvPr id="13" name="Rectangle 2"/>
          <p:cNvSpPr>
            <a:spLocks noGrp="1" noChangeArrowheads="1"/>
          </p:cNvSpPr>
          <p:nvPr>
            <p:ph type="title"/>
          </p:nvPr>
        </p:nvSpPr>
        <p:spPr>
          <a:xfrm>
            <a:off x="819150" y="-196497"/>
            <a:ext cx="7010400" cy="1527175"/>
          </a:xfrm>
        </p:spPr>
        <p:txBody>
          <a:bodyPr>
            <a:normAutofit/>
          </a:bodyPr>
          <a:lstStyle/>
          <a:p>
            <a:pPr algn="l" eaLnBrk="1" hangingPunct="1"/>
            <a:r>
              <a:rPr lang="es-ES" altLang="es-MX" sz="3800" b="1" dirty="0" smtClean="0">
                <a:solidFill>
                  <a:schemeClr val="bg1"/>
                </a:solidFill>
                <a:latin typeface="Avenir Black"/>
              </a:rPr>
              <a:t>CONCEPT</a:t>
            </a:r>
            <a:endParaRPr lang="es-ES" altLang="es-MX" sz="3800" b="1" dirty="0" smtClean="0">
              <a:solidFill>
                <a:schemeClr val="bg1"/>
              </a:solidFill>
              <a:latin typeface="Avenir Black"/>
            </a:endParaRPr>
          </a:p>
        </p:txBody>
      </p:sp>
      <p:sp>
        <p:nvSpPr>
          <p:cNvPr id="10" name="Marcador de contenido 11"/>
          <p:cNvSpPr>
            <a:spLocks noGrp="1"/>
          </p:cNvSpPr>
          <p:nvPr>
            <p:ph idx="1"/>
          </p:nvPr>
        </p:nvSpPr>
        <p:spPr>
          <a:xfrm>
            <a:off x="178385" y="1763420"/>
            <a:ext cx="8496944" cy="4680520"/>
          </a:xfrm>
        </p:spPr>
        <p:txBody>
          <a:bodyPr>
            <a:normAutofit fontScale="85000" lnSpcReduction="20000"/>
          </a:bodyPr>
          <a:lstStyle/>
          <a:p>
            <a:pPr marL="0" indent="0" fontAlgn="base">
              <a:buNone/>
            </a:pPr>
            <a:r>
              <a:rPr lang="en-US" dirty="0" smtClean="0"/>
              <a:t>Strategic </a:t>
            </a:r>
            <a:r>
              <a:rPr lang="en-US" dirty="0"/>
              <a:t>planning is an organizational management activity that is used to set priorities, focus energy and resources, strengthen operations, ensure that employees and other stakeholders are working toward common goals, establish agreement around intended outcomes/results, and assess and adjust the organization's direction in response to a changing environment. It is a disciplined effort that produces fundamental decisions and actions that shape and guide what an organization is, who it serves, what it does, and why it does it, with a focus on the future. Effective strategic planning articulates not only where an organization is going and the actions needed to make progress, but also how it will know if it is </a:t>
            </a:r>
            <a:r>
              <a:rPr lang="en-US" dirty="0" smtClean="0"/>
              <a:t>successful.</a:t>
            </a:r>
            <a:endParaRPr lang="en-US" dirty="0"/>
          </a:p>
        </p:txBody>
      </p:sp>
      <p:pic>
        <p:nvPicPr>
          <p:cNvPr id="11" name="Imagen 10"/>
          <p:cNvPicPr>
            <a:picLocks noChangeAspect="1"/>
          </p:cNvPicPr>
          <p:nvPr/>
        </p:nvPicPr>
        <p:blipFill>
          <a:blip r:embed="rId3"/>
          <a:stretch>
            <a:fillRect/>
          </a:stretch>
        </p:blipFill>
        <p:spPr>
          <a:xfrm>
            <a:off x="5735756" y="0"/>
            <a:ext cx="3374103" cy="1763420"/>
          </a:xfrm>
          <a:prstGeom prst="rect">
            <a:avLst/>
          </a:prstGeom>
        </p:spPr>
      </p:pic>
    </p:spTree>
    <p:extLst>
      <p:ext uri="{BB962C8B-B14F-4D97-AF65-F5344CB8AC3E}">
        <p14:creationId xmlns:p14="http://schemas.microsoft.com/office/powerpoint/2010/main" val="33932775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5" y="-742881"/>
            <a:ext cx="837917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solidFill>
                  <a:schemeClr val="bg1"/>
                </a:solidFill>
                <a:latin typeface="Avenir Black"/>
                <a:cs typeface="Avenir Black"/>
              </a:rPr>
              <a:t>     </a:t>
            </a:r>
            <a:r>
              <a:rPr lang="es-MX" sz="4000" dirty="0" err="1" smtClean="0">
                <a:solidFill>
                  <a:schemeClr val="bg1"/>
                </a:solidFill>
                <a:latin typeface="Avenir Black"/>
                <a:cs typeface="Avenir Black"/>
              </a:rPr>
              <a:t>Organizational</a:t>
            </a:r>
            <a:r>
              <a:rPr lang="es-MX" sz="4000" dirty="0" smtClean="0">
                <a:solidFill>
                  <a:schemeClr val="bg1"/>
                </a:solidFill>
                <a:latin typeface="Avenir Black"/>
                <a:cs typeface="Avenir Black"/>
              </a:rPr>
              <a:t> </a:t>
            </a:r>
            <a:r>
              <a:rPr lang="es-MX" sz="4000" dirty="0" err="1" smtClean="0">
                <a:solidFill>
                  <a:schemeClr val="bg1"/>
                </a:solidFill>
                <a:latin typeface="Avenir Black"/>
                <a:cs typeface="Avenir Black"/>
              </a:rPr>
              <a:t>planning</a:t>
            </a:r>
            <a:r>
              <a:rPr lang="es-MX" sz="4000" dirty="0" smtClean="0">
                <a:solidFill>
                  <a:schemeClr val="bg1"/>
                </a:solidFill>
                <a:latin typeface="Avenir Black"/>
                <a:cs typeface="Avenir Black"/>
              </a:rPr>
              <a:t> </a:t>
            </a:r>
            <a:r>
              <a:rPr lang="es-MX" sz="4000" dirty="0" err="1" smtClean="0">
                <a:solidFill>
                  <a:schemeClr val="bg1"/>
                </a:solidFill>
                <a:latin typeface="Avenir Black"/>
                <a:cs typeface="Avenir Black"/>
              </a:rPr>
              <a:t>process</a:t>
            </a:r>
            <a:endParaRPr lang="es-ES" sz="20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449" y="6413269"/>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34 </a:t>
            </a:r>
            <a:endParaRPr lang="es-ES" sz="900" dirty="0"/>
          </a:p>
        </p:txBody>
      </p:sp>
      <p:graphicFrame>
        <p:nvGraphicFramePr>
          <p:cNvPr id="14" name="Diagrama 13"/>
          <p:cNvGraphicFramePr/>
          <p:nvPr>
            <p:extLst>
              <p:ext uri="{D42A27DB-BD31-4B8C-83A1-F6EECF244321}">
                <p14:modId xmlns:p14="http://schemas.microsoft.com/office/powerpoint/2010/main" val="2238729985"/>
              </p:ext>
            </p:extLst>
          </p:nvPr>
        </p:nvGraphicFramePr>
        <p:xfrm>
          <a:off x="174171" y="1161143"/>
          <a:ext cx="8790317" cy="55082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80217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35</a:t>
            </a:r>
            <a:r>
              <a:rPr lang="es-MX" sz="900" dirty="0" smtClean="0"/>
              <a:t> </a:t>
            </a:r>
            <a:endParaRPr lang="es-ES" sz="900" dirty="0"/>
          </a:p>
        </p:txBody>
      </p:sp>
      <p:sp>
        <p:nvSpPr>
          <p:cNvPr id="9" name="Rectangle 2"/>
          <p:cNvSpPr>
            <a:spLocks noGrp="1" noChangeArrowheads="1"/>
          </p:cNvSpPr>
          <p:nvPr>
            <p:ph type="title"/>
          </p:nvPr>
        </p:nvSpPr>
        <p:spPr>
          <a:xfrm>
            <a:off x="323528" y="274638"/>
            <a:ext cx="8640960" cy="634082"/>
          </a:xfrm>
          <a:solidFill>
            <a:schemeClr val="tx2">
              <a:lumMod val="20000"/>
              <a:lumOff val="80000"/>
            </a:schemeClr>
          </a:solidFill>
        </p:spPr>
        <p:txBody>
          <a:bodyPr>
            <a:normAutofit/>
          </a:bodyPr>
          <a:lstStyle/>
          <a:p>
            <a:pPr algn="ctr" fontAlgn="auto">
              <a:spcAft>
                <a:spcPts val="0"/>
              </a:spcAft>
              <a:defRPr/>
            </a:pPr>
            <a:r>
              <a:rPr lang="es-MX" sz="3200" dirty="0" err="1" smtClean="0"/>
              <a:t>Developing</a:t>
            </a:r>
            <a:r>
              <a:rPr lang="es-MX" sz="3200" dirty="0" smtClean="0"/>
              <a:t> </a:t>
            </a:r>
            <a:r>
              <a:rPr lang="es-MX" sz="3200" dirty="0" err="1" smtClean="0"/>
              <a:t>strategy</a:t>
            </a:r>
            <a:r>
              <a:rPr lang="es-MX" sz="3200" dirty="0" smtClean="0"/>
              <a:t> </a:t>
            </a:r>
            <a:r>
              <a:rPr lang="es-MX" sz="3200" dirty="0" err="1" smtClean="0"/>
              <a:t>for</a:t>
            </a:r>
            <a:r>
              <a:rPr lang="es-MX" sz="3200" dirty="0" smtClean="0"/>
              <a:t> a </a:t>
            </a:r>
            <a:r>
              <a:rPr lang="es-MX" sz="3200" dirty="0" err="1" smtClean="0"/>
              <a:t>small</a:t>
            </a:r>
            <a:r>
              <a:rPr lang="es-MX" sz="3200" dirty="0" smtClean="0"/>
              <a:t> </a:t>
            </a:r>
            <a:r>
              <a:rPr lang="es-MX" sz="3200" dirty="0" err="1" smtClean="0"/>
              <a:t>business</a:t>
            </a:r>
            <a:endParaRPr lang="es-ES" dirty="0">
              <a:solidFill>
                <a:schemeClr val="bg1"/>
              </a:solidFill>
            </a:endParaRPr>
          </a:p>
        </p:txBody>
      </p:sp>
      <p:sp>
        <p:nvSpPr>
          <p:cNvPr id="10" name="Rectangle 3"/>
          <p:cNvSpPr txBox="1">
            <a:spLocks noChangeArrowheads="1"/>
          </p:cNvSpPr>
          <p:nvPr/>
        </p:nvSpPr>
        <p:spPr>
          <a:xfrm>
            <a:off x="323528" y="908720"/>
            <a:ext cx="8064896" cy="568863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lnSpc>
                <a:spcPct val="90000"/>
              </a:lnSpc>
              <a:buFont typeface="Arial"/>
              <a:buNone/>
            </a:pPr>
            <a:r>
              <a:rPr lang="es-ES" sz="2600" i="1" dirty="0" smtClean="0">
                <a:solidFill>
                  <a:srgbClr val="FF0000"/>
                </a:solidFill>
                <a:latin typeface="Arial Narrow" panose="020B0606020202030204" pitchFamily="34" charset="0"/>
              </a:rPr>
              <a:t>In </a:t>
            </a:r>
            <a:r>
              <a:rPr lang="es-ES" sz="2600" i="1" dirty="0" err="1" smtClean="0">
                <a:solidFill>
                  <a:srgbClr val="FF0000"/>
                </a:solidFill>
                <a:latin typeface="Arial Narrow" panose="020B0606020202030204" pitchFamily="34" charset="0"/>
              </a:rPr>
              <a:t>groups</a:t>
            </a:r>
            <a:r>
              <a:rPr lang="es-ES" sz="2600" i="1" dirty="0" smtClean="0">
                <a:solidFill>
                  <a:srgbClr val="FF0000"/>
                </a:solidFill>
                <a:latin typeface="Arial Narrow" panose="020B0606020202030204" pitchFamily="34" charset="0"/>
              </a:rPr>
              <a:t> of </a:t>
            </a:r>
            <a:r>
              <a:rPr lang="es-ES" sz="2600" i="1" dirty="0" err="1" smtClean="0">
                <a:solidFill>
                  <a:srgbClr val="FF0000"/>
                </a:solidFill>
                <a:latin typeface="Arial Narrow" panose="020B0606020202030204" pitchFamily="34" charset="0"/>
              </a:rPr>
              <a:t>four</a:t>
            </a:r>
            <a:r>
              <a:rPr lang="es-ES" sz="2600" i="1" dirty="0" smtClean="0">
                <a:solidFill>
                  <a:srgbClr val="FF0000"/>
                </a:solidFill>
                <a:latin typeface="Arial Narrow" panose="020B0606020202030204" pitchFamily="34" charset="0"/>
              </a:rPr>
              <a:t> to </a:t>
            </a:r>
            <a:r>
              <a:rPr lang="es-ES" sz="2600" i="1" dirty="0" err="1" smtClean="0">
                <a:solidFill>
                  <a:srgbClr val="FF0000"/>
                </a:solidFill>
                <a:latin typeface="Arial Narrow" panose="020B0606020202030204" pitchFamily="34" charset="0"/>
              </a:rPr>
              <a:t>six</a:t>
            </a:r>
            <a:r>
              <a:rPr lang="es-ES" sz="2600" i="1" dirty="0" smtClean="0">
                <a:solidFill>
                  <a:srgbClr val="FF0000"/>
                </a:solidFill>
                <a:latin typeface="Arial Narrow" panose="020B0606020202030204" pitchFamily="34" charset="0"/>
              </a:rPr>
              <a:t> </a:t>
            </a:r>
            <a:r>
              <a:rPr lang="es-ES" sz="2600" i="1" dirty="0" err="1" smtClean="0">
                <a:solidFill>
                  <a:srgbClr val="FF0000"/>
                </a:solidFill>
                <a:latin typeface="Arial Narrow" panose="020B0606020202030204" pitchFamily="34" charset="0"/>
              </a:rPr>
              <a:t>students</a:t>
            </a:r>
            <a:r>
              <a:rPr lang="es-ES" sz="2600" i="1" dirty="0" smtClean="0">
                <a:solidFill>
                  <a:srgbClr val="FF0000"/>
                </a:solidFill>
                <a:latin typeface="Arial Narrow" panose="020B0606020202030204" pitchFamily="34" charset="0"/>
              </a:rPr>
              <a:t>, </a:t>
            </a:r>
            <a:r>
              <a:rPr lang="es-ES" sz="2600" i="1" dirty="0" err="1" smtClean="0">
                <a:solidFill>
                  <a:srgbClr val="FF0000"/>
                </a:solidFill>
                <a:latin typeface="Arial Narrow" panose="020B0606020202030204" pitchFamily="34" charset="0"/>
              </a:rPr>
              <a:t>select</a:t>
            </a:r>
            <a:r>
              <a:rPr lang="es-ES" sz="2600" i="1" dirty="0" smtClean="0">
                <a:solidFill>
                  <a:srgbClr val="FF0000"/>
                </a:solidFill>
                <a:latin typeface="Arial Narrow" panose="020B0606020202030204" pitchFamily="34" charset="0"/>
              </a:rPr>
              <a:t> a local </a:t>
            </a:r>
            <a:r>
              <a:rPr lang="es-ES" sz="2600" i="1" dirty="0" err="1" smtClean="0">
                <a:solidFill>
                  <a:srgbClr val="FF0000"/>
                </a:solidFill>
                <a:latin typeface="Arial Narrow" panose="020B0606020202030204" pitchFamily="34" charset="0"/>
              </a:rPr>
              <a:t>business</a:t>
            </a:r>
            <a:r>
              <a:rPr lang="es-ES" sz="2600" i="1" dirty="0" smtClean="0">
                <a:solidFill>
                  <a:srgbClr val="FF0000"/>
                </a:solidFill>
                <a:latin typeface="Arial Narrow" panose="020B0606020202030204" pitchFamily="34" charset="0"/>
              </a:rPr>
              <a:t> </a:t>
            </a:r>
            <a:r>
              <a:rPr lang="es-ES" sz="2600" i="1" dirty="0" err="1" smtClean="0">
                <a:solidFill>
                  <a:srgbClr val="FF0000"/>
                </a:solidFill>
                <a:latin typeface="Arial Narrow" panose="020B0606020202030204" pitchFamily="34" charset="0"/>
              </a:rPr>
              <a:t>with</a:t>
            </a:r>
            <a:r>
              <a:rPr lang="es-ES" sz="2600" i="1" dirty="0" smtClean="0">
                <a:solidFill>
                  <a:srgbClr val="FF0000"/>
                </a:solidFill>
                <a:latin typeface="Arial Narrow" panose="020B0606020202030204" pitchFamily="34" charset="0"/>
              </a:rPr>
              <a:t> </a:t>
            </a:r>
            <a:r>
              <a:rPr lang="es-ES" sz="2600" i="1" dirty="0" err="1" smtClean="0">
                <a:solidFill>
                  <a:srgbClr val="FF0000"/>
                </a:solidFill>
                <a:latin typeface="Arial Narrow" panose="020B0606020202030204" pitchFamily="34" charset="0"/>
              </a:rPr>
              <a:t>which</a:t>
            </a:r>
            <a:r>
              <a:rPr lang="es-ES" sz="2600" i="1" dirty="0" smtClean="0">
                <a:solidFill>
                  <a:srgbClr val="FF0000"/>
                </a:solidFill>
                <a:latin typeface="Arial Narrow" panose="020B0606020202030204" pitchFamily="34" charset="0"/>
              </a:rPr>
              <a:t> </a:t>
            </a:r>
            <a:r>
              <a:rPr lang="es-ES" sz="2600" i="1" dirty="0" err="1" smtClean="0">
                <a:solidFill>
                  <a:srgbClr val="FF0000"/>
                </a:solidFill>
                <a:latin typeface="Arial Narrow" panose="020B0606020202030204" pitchFamily="34" charset="0"/>
              </a:rPr>
              <a:t>you</a:t>
            </a:r>
            <a:r>
              <a:rPr lang="es-ES" sz="2600" i="1" dirty="0" smtClean="0">
                <a:solidFill>
                  <a:srgbClr val="FF0000"/>
                </a:solidFill>
                <a:latin typeface="Arial Narrow" panose="020B0606020202030204" pitchFamily="34" charset="0"/>
              </a:rPr>
              <a:t> (</a:t>
            </a:r>
            <a:r>
              <a:rPr lang="es-ES" sz="2600" i="1" dirty="0" err="1" smtClean="0">
                <a:solidFill>
                  <a:srgbClr val="FF0000"/>
                </a:solidFill>
                <a:latin typeface="Arial Narrow" panose="020B0606020202030204" pitchFamily="34" charset="0"/>
              </a:rPr>
              <a:t>or</a:t>
            </a:r>
            <a:r>
              <a:rPr lang="es-ES" sz="2600" i="1" dirty="0" smtClean="0">
                <a:solidFill>
                  <a:srgbClr val="FF0000"/>
                </a:solidFill>
                <a:latin typeface="Arial Narrow" panose="020B0606020202030204" pitchFamily="34" charset="0"/>
              </a:rPr>
              <a:t> </a:t>
            </a:r>
            <a:r>
              <a:rPr lang="es-ES" sz="2600" i="1" dirty="0" err="1" smtClean="0">
                <a:solidFill>
                  <a:srgbClr val="FF0000"/>
                </a:solidFill>
                <a:latin typeface="Arial Narrow" panose="020B0606020202030204" pitchFamily="34" charset="0"/>
              </a:rPr>
              <a:t>group</a:t>
            </a:r>
            <a:r>
              <a:rPr lang="es-ES" sz="2600" i="1" dirty="0" smtClean="0">
                <a:solidFill>
                  <a:srgbClr val="FF0000"/>
                </a:solidFill>
                <a:latin typeface="Arial Narrow" panose="020B0606020202030204" pitchFamily="34" charset="0"/>
              </a:rPr>
              <a:t> of </a:t>
            </a:r>
            <a:r>
              <a:rPr lang="es-ES" sz="2600" i="1" dirty="0" err="1" smtClean="0">
                <a:solidFill>
                  <a:srgbClr val="FF0000"/>
                </a:solidFill>
                <a:latin typeface="Arial Narrow" panose="020B0606020202030204" pitchFamily="34" charset="0"/>
              </a:rPr>
              <a:t>members</a:t>
            </a:r>
            <a:r>
              <a:rPr lang="es-ES" sz="2600" i="1" dirty="0" smtClean="0">
                <a:solidFill>
                  <a:srgbClr val="FF0000"/>
                </a:solidFill>
                <a:latin typeface="Arial Narrow" panose="020B0606020202030204" pitchFamily="34" charset="0"/>
              </a:rPr>
              <a:t>) are familiar- </a:t>
            </a:r>
            <a:r>
              <a:rPr lang="es-ES" sz="2600" i="1" dirty="0" err="1" smtClean="0">
                <a:solidFill>
                  <a:srgbClr val="FF0000"/>
                </a:solidFill>
                <a:latin typeface="Arial Narrow" panose="020B0606020202030204" pitchFamily="34" charset="0"/>
              </a:rPr>
              <a:t>then</a:t>
            </a:r>
            <a:r>
              <a:rPr lang="es-ES" sz="2600" i="1" dirty="0" smtClean="0">
                <a:solidFill>
                  <a:srgbClr val="FF0000"/>
                </a:solidFill>
                <a:latin typeface="Arial Narrow" panose="020B0606020202030204" pitchFamily="34" charset="0"/>
              </a:rPr>
              <a:t> do </a:t>
            </a:r>
            <a:r>
              <a:rPr lang="es-ES" sz="2600" i="1" dirty="0" err="1" smtClean="0">
                <a:solidFill>
                  <a:srgbClr val="FF0000"/>
                </a:solidFill>
                <a:latin typeface="Arial Narrow" panose="020B0606020202030204" pitchFamily="34" charset="0"/>
              </a:rPr>
              <a:t>activities</a:t>
            </a:r>
            <a:r>
              <a:rPr lang="es-ES" sz="2600" i="1" dirty="0" smtClean="0">
                <a:latin typeface="Arial Narrow" panose="020B0606020202030204" pitchFamily="34" charset="0"/>
              </a:rPr>
              <a:t>.</a:t>
            </a:r>
          </a:p>
          <a:p>
            <a:pPr marL="0" indent="0">
              <a:lnSpc>
                <a:spcPct val="90000"/>
              </a:lnSpc>
              <a:buFont typeface="Arial"/>
              <a:buNone/>
            </a:pPr>
            <a:endParaRPr lang="es-ES" sz="2200" dirty="0" smtClean="0">
              <a:latin typeface="Arial Narrow" panose="020B0606020202030204" pitchFamily="34" charset="0"/>
            </a:endParaRPr>
          </a:p>
          <a:p>
            <a:pPr marL="0" indent="0">
              <a:lnSpc>
                <a:spcPct val="90000"/>
              </a:lnSpc>
              <a:buFont typeface="Arial"/>
              <a:buNone/>
            </a:pPr>
            <a:r>
              <a:rPr lang="es-ES" sz="2200" dirty="0" err="1" smtClean="0">
                <a:latin typeface="Arial Narrow" panose="020B0606020202030204" pitchFamily="34" charset="0"/>
              </a:rPr>
              <a:t>Activity</a:t>
            </a:r>
            <a:r>
              <a:rPr lang="es-ES" sz="2200" dirty="0" smtClean="0">
                <a:latin typeface="Arial Narrow" panose="020B0606020202030204" pitchFamily="34" charset="0"/>
              </a:rPr>
              <a:t> 1. </a:t>
            </a:r>
            <a:r>
              <a:rPr lang="es-ES" sz="2200" dirty="0" err="1" smtClean="0">
                <a:latin typeface="Arial Narrow" panose="020B0606020202030204" pitchFamily="34" charset="0"/>
              </a:rPr>
              <a:t>perform</a:t>
            </a:r>
            <a:r>
              <a:rPr lang="es-ES" sz="2200" dirty="0" smtClean="0">
                <a:latin typeface="Arial Narrow" panose="020B0606020202030204" pitchFamily="34" charset="0"/>
              </a:rPr>
              <a:t> a </a:t>
            </a:r>
            <a:r>
              <a:rPr lang="es-ES" sz="2200" dirty="0" err="1" smtClean="0">
                <a:latin typeface="Arial Narrow" panose="020B0606020202030204" pitchFamily="34" charset="0"/>
              </a:rPr>
              <a:t>swot</a:t>
            </a:r>
            <a:r>
              <a:rPr lang="es-ES" sz="2200" dirty="0" smtClean="0">
                <a:latin typeface="Arial Narrow" panose="020B0606020202030204" pitchFamily="34" charset="0"/>
              </a:rPr>
              <a:t> </a:t>
            </a:r>
            <a:r>
              <a:rPr lang="es-ES" sz="2200" dirty="0" err="1" smtClean="0">
                <a:latin typeface="Arial Narrow" panose="020B0606020202030204" pitchFamily="34" charset="0"/>
              </a:rPr>
              <a:t>analisys</a:t>
            </a:r>
            <a:r>
              <a:rPr lang="es-ES" sz="2200" dirty="0" smtClean="0">
                <a:latin typeface="Arial Narrow" panose="020B0606020202030204" pitchFamily="34" charset="0"/>
              </a:rPr>
              <a:t> </a:t>
            </a:r>
          </a:p>
          <a:p>
            <a:pPr marL="0" indent="0">
              <a:lnSpc>
                <a:spcPct val="90000"/>
              </a:lnSpc>
              <a:buFont typeface="Arial"/>
              <a:buNone/>
            </a:pPr>
            <a:endParaRPr lang="es-ES" sz="2200" dirty="0" smtClean="0">
              <a:latin typeface="Arial Narrow" panose="020B0606020202030204" pitchFamily="34" charset="0"/>
            </a:endParaRPr>
          </a:p>
          <a:p>
            <a:pPr marL="0" indent="0">
              <a:lnSpc>
                <a:spcPct val="90000"/>
              </a:lnSpc>
              <a:buFont typeface="Arial"/>
              <a:buNone/>
            </a:pPr>
            <a:endParaRPr lang="es-ES" sz="2200" dirty="0" smtClean="0">
              <a:latin typeface="Arial Narrow" panose="020B0606020202030204" pitchFamily="34" charset="0"/>
            </a:endParaRPr>
          </a:p>
          <a:p>
            <a:pPr marL="0" indent="0">
              <a:lnSpc>
                <a:spcPct val="90000"/>
              </a:lnSpc>
              <a:buFont typeface="Arial"/>
              <a:buNone/>
            </a:pPr>
            <a:r>
              <a:rPr lang="es-ES" sz="2200" dirty="0" smtClean="0">
                <a:latin typeface="Arial Narrow" panose="020B0606020202030204" pitchFamily="34" charset="0"/>
              </a:rPr>
              <a:t> </a:t>
            </a:r>
          </a:p>
          <a:p>
            <a:pPr marL="0" indent="0">
              <a:lnSpc>
                <a:spcPct val="90000"/>
              </a:lnSpc>
              <a:buFont typeface="Arial"/>
              <a:buNone/>
            </a:pPr>
            <a:endParaRPr lang="es-ES" sz="2200" dirty="0" smtClean="0">
              <a:latin typeface="Arial Narrow" panose="020B0606020202030204" pitchFamily="34" charset="0"/>
            </a:endParaRPr>
          </a:p>
          <a:p>
            <a:pPr marL="0" indent="0">
              <a:lnSpc>
                <a:spcPct val="90000"/>
              </a:lnSpc>
              <a:buFont typeface="Arial"/>
              <a:buNone/>
            </a:pPr>
            <a:endParaRPr lang="es-ES" sz="2200" dirty="0" smtClean="0">
              <a:latin typeface="Arial Narrow" panose="020B0606020202030204" pitchFamily="34" charset="0"/>
            </a:endParaRPr>
          </a:p>
          <a:p>
            <a:pPr marL="0" indent="0">
              <a:lnSpc>
                <a:spcPct val="90000"/>
              </a:lnSpc>
              <a:buFont typeface="Arial"/>
              <a:buNone/>
            </a:pPr>
            <a:r>
              <a:rPr lang="es-ES" sz="2200" dirty="0" err="1" smtClean="0">
                <a:latin typeface="Arial Narrow" panose="020B0606020202030204" pitchFamily="34" charset="0"/>
              </a:rPr>
              <a:t>Activity</a:t>
            </a:r>
            <a:r>
              <a:rPr lang="es-ES" sz="2200" dirty="0" smtClean="0">
                <a:latin typeface="Arial Narrow" panose="020B0606020202030204" pitchFamily="34" charset="0"/>
              </a:rPr>
              <a:t> 2. </a:t>
            </a:r>
            <a:r>
              <a:rPr lang="es-ES" sz="2200" dirty="0" err="1" smtClean="0">
                <a:latin typeface="Arial Narrow" panose="020B0606020202030204" pitchFamily="34" charset="0"/>
              </a:rPr>
              <a:t>write</a:t>
            </a:r>
            <a:r>
              <a:rPr lang="es-ES" sz="2200" dirty="0" smtClean="0">
                <a:latin typeface="Arial Narrow" panose="020B0606020202030204" pitchFamily="34" charset="0"/>
              </a:rPr>
              <a:t> a </a:t>
            </a:r>
            <a:r>
              <a:rPr lang="es-ES" sz="2200" dirty="0" err="1" smtClean="0">
                <a:latin typeface="Arial Narrow" panose="020B0606020202030204" pitchFamily="34" charset="0"/>
              </a:rPr>
              <a:t>statament</a:t>
            </a:r>
            <a:r>
              <a:rPr lang="es-ES" sz="2200" dirty="0" smtClean="0">
                <a:latin typeface="Arial Narrow" panose="020B0606020202030204" pitchFamily="34" charset="0"/>
              </a:rPr>
              <a:t> of </a:t>
            </a:r>
            <a:r>
              <a:rPr lang="es-ES" sz="2200" dirty="0" err="1" smtClean="0">
                <a:latin typeface="Arial Narrow" panose="020B0606020202030204" pitchFamily="34" charset="0"/>
              </a:rPr>
              <a:t>the</a:t>
            </a:r>
            <a:r>
              <a:rPr lang="es-ES" sz="2200" dirty="0" smtClean="0">
                <a:latin typeface="Arial Narrow" panose="020B0606020202030204" pitchFamily="34" charset="0"/>
              </a:rPr>
              <a:t> </a:t>
            </a:r>
            <a:r>
              <a:rPr lang="es-ES" sz="2200" dirty="0" err="1" smtClean="0">
                <a:latin typeface="Arial Narrow" panose="020B0606020202030204" pitchFamily="34" charset="0"/>
              </a:rPr>
              <a:t>business´s</a:t>
            </a:r>
            <a:r>
              <a:rPr lang="es-ES" sz="2200" dirty="0" smtClean="0">
                <a:latin typeface="Arial Narrow" panose="020B0606020202030204" pitchFamily="34" charset="0"/>
              </a:rPr>
              <a:t> </a:t>
            </a:r>
            <a:r>
              <a:rPr lang="es-ES" sz="2200" dirty="0" err="1" smtClean="0">
                <a:latin typeface="Arial Narrow" panose="020B0606020202030204" pitchFamily="34" charset="0"/>
              </a:rPr>
              <a:t>current</a:t>
            </a:r>
            <a:r>
              <a:rPr lang="es-ES" sz="2200" dirty="0" smtClean="0">
                <a:latin typeface="Arial Narrow" panose="020B0606020202030204" pitchFamily="34" charset="0"/>
              </a:rPr>
              <a:t> </a:t>
            </a:r>
            <a:r>
              <a:rPr lang="es-ES" sz="2200" dirty="0" err="1" smtClean="0">
                <a:latin typeface="Arial Narrow" panose="020B0606020202030204" pitchFamily="34" charset="0"/>
              </a:rPr>
              <a:t>strategy</a:t>
            </a:r>
            <a:endParaRPr lang="es-ES" sz="2200" dirty="0" smtClean="0">
              <a:latin typeface="Arial Narrow" panose="020B0606020202030204" pitchFamily="34" charset="0"/>
            </a:endParaRPr>
          </a:p>
          <a:p>
            <a:pPr marL="0" indent="0">
              <a:lnSpc>
                <a:spcPct val="90000"/>
              </a:lnSpc>
              <a:buFont typeface="Arial"/>
              <a:buNone/>
            </a:pPr>
            <a:r>
              <a:rPr lang="es-ES" sz="2200" dirty="0" err="1" smtClean="0">
                <a:latin typeface="Arial Narrow" panose="020B0606020202030204" pitchFamily="34" charset="0"/>
              </a:rPr>
              <a:t>Activity</a:t>
            </a:r>
            <a:r>
              <a:rPr lang="es-ES" sz="2200" dirty="0" smtClean="0">
                <a:latin typeface="Arial Narrow" panose="020B0606020202030204" pitchFamily="34" charset="0"/>
              </a:rPr>
              <a:t> 3. decide </a:t>
            </a:r>
            <a:r>
              <a:rPr lang="es-ES" sz="2200" dirty="0" err="1" smtClean="0">
                <a:latin typeface="Arial Narrow" panose="020B0606020202030204" pitchFamily="34" charset="0"/>
              </a:rPr>
              <a:t>on</a:t>
            </a:r>
            <a:r>
              <a:rPr lang="es-ES" sz="2200" dirty="0" smtClean="0">
                <a:latin typeface="Arial Narrow" panose="020B0606020202030204" pitchFamily="34" charset="0"/>
              </a:rPr>
              <a:t> a </a:t>
            </a:r>
            <a:r>
              <a:rPr lang="es-ES" sz="2200" dirty="0" err="1" smtClean="0">
                <a:latin typeface="Arial Narrow" panose="020B0606020202030204" pitchFamily="34" charset="0"/>
              </a:rPr>
              <a:t>goal</a:t>
            </a:r>
            <a:r>
              <a:rPr lang="es-ES" sz="2200" dirty="0" smtClean="0">
                <a:latin typeface="Arial Narrow" panose="020B0606020202030204" pitchFamily="34" charset="0"/>
              </a:rPr>
              <a:t> </a:t>
            </a:r>
            <a:r>
              <a:rPr lang="es-ES" sz="2200" dirty="0" err="1" smtClean="0">
                <a:latin typeface="Arial Narrow" panose="020B0606020202030204" pitchFamily="34" charset="0"/>
              </a:rPr>
              <a:t>you</a:t>
            </a:r>
            <a:r>
              <a:rPr lang="es-ES" sz="2200" dirty="0" smtClean="0">
                <a:latin typeface="Arial Narrow" panose="020B0606020202030204" pitchFamily="34" charset="0"/>
              </a:rPr>
              <a:t> </a:t>
            </a:r>
            <a:r>
              <a:rPr lang="es-ES" sz="2200" dirty="0" err="1" smtClean="0">
                <a:latin typeface="Arial Narrow" panose="020B0606020202030204" pitchFamily="34" charset="0"/>
              </a:rPr>
              <a:t>would</a:t>
            </a:r>
            <a:r>
              <a:rPr lang="es-ES" sz="2200" dirty="0" smtClean="0">
                <a:latin typeface="Arial Narrow" panose="020B0606020202030204" pitchFamily="34" charset="0"/>
              </a:rPr>
              <a:t> </a:t>
            </a:r>
            <a:r>
              <a:rPr lang="es-ES" sz="2200" dirty="0" err="1" smtClean="0">
                <a:latin typeface="Arial Narrow" panose="020B0606020202030204" pitchFamily="34" charset="0"/>
              </a:rPr>
              <a:t>like</a:t>
            </a:r>
            <a:r>
              <a:rPr lang="es-ES" sz="2200" dirty="0" smtClean="0">
                <a:latin typeface="Arial Narrow" panose="020B0606020202030204" pitchFamily="34" charset="0"/>
              </a:rPr>
              <a:t> </a:t>
            </a:r>
            <a:r>
              <a:rPr lang="es-ES" sz="2200" dirty="0" err="1" smtClean="0">
                <a:latin typeface="Arial Narrow" panose="020B0606020202030204" pitchFamily="34" charset="0"/>
              </a:rPr>
              <a:t>the</a:t>
            </a:r>
            <a:r>
              <a:rPr lang="es-ES" sz="2200" dirty="0" smtClean="0">
                <a:latin typeface="Arial Narrow" panose="020B0606020202030204" pitchFamily="34" charset="0"/>
              </a:rPr>
              <a:t> </a:t>
            </a:r>
            <a:r>
              <a:rPr lang="es-ES" sz="2200" dirty="0" err="1" smtClean="0">
                <a:latin typeface="Arial Narrow" panose="020B0606020202030204" pitchFamily="34" charset="0"/>
              </a:rPr>
              <a:t>business</a:t>
            </a:r>
            <a:r>
              <a:rPr lang="es-ES" sz="2200" dirty="0" smtClean="0">
                <a:latin typeface="Arial Narrow" panose="020B0606020202030204" pitchFamily="34" charset="0"/>
              </a:rPr>
              <a:t> to </a:t>
            </a:r>
            <a:r>
              <a:rPr lang="es-ES" sz="2200" dirty="0" err="1" smtClean="0">
                <a:latin typeface="Arial Narrow" panose="020B0606020202030204" pitchFamily="34" charset="0"/>
              </a:rPr>
              <a:t>achieve</a:t>
            </a:r>
            <a:r>
              <a:rPr lang="es-ES" sz="2200" dirty="0" smtClean="0">
                <a:latin typeface="Arial Narrow" panose="020B0606020202030204" pitchFamily="34" charset="0"/>
              </a:rPr>
              <a:t> in </a:t>
            </a:r>
            <a:r>
              <a:rPr lang="es-ES" sz="2200" dirty="0" err="1" smtClean="0">
                <a:latin typeface="Arial Narrow" panose="020B0606020202030204" pitchFamily="34" charset="0"/>
              </a:rPr>
              <a:t>two</a:t>
            </a:r>
            <a:r>
              <a:rPr lang="es-ES" sz="2200" dirty="0" smtClean="0">
                <a:latin typeface="Arial Narrow" panose="020B0606020202030204" pitchFamily="34" charset="0"/>
              </a:rPr>
              <a:t> </a:t>
            </a:r>
            <a:r>
              <a:rPr lang="es-ES" sz="2200" dirty="0" err="1" smtClean="0">
                <a:latin typeface="Arial Narrow" panose="020B0606020202030204" pitchFamily="34" charset="0"/>
              </a:rPr>
              <a:t>years</a:t>
            </a:r>
            <a:r>
              <a:rPr lang="es-ES" sz="2200" dirty="0" smtClean="0">
                <a:latin typeface="Arial Narrow" panose="020B0606020202030204" pitchFamily="34" charset="0"/>
              </a:rPr>
              <a:t> and </a:t>
            </a:r>
            <a:r>
              <a:rPr lang="es-ES" sz="2200" dirty="0" err="1" smtClean="0">
                <a:latin typeface="Arial Narrow" panose="020B0606020202030204" pitchFamily="34" charset="0"/>
              </a:rPr>
              <a:t>write</a:t>
            </a:r>
            <a:r>
              <a:rPr lang="es-ES" sz="2200" dirty="0" smtClean="0">
                <a:latin typeface="Arial Narrow" panose="020B0606020202030204" pitchFamily="34" charset="0"/>
              </a:rPr>
              <a:t> a </a:t>
            </a:r>
            <a:r>
              <a:rPr lang="es-ES" sz="2200" dirty="0" err="1" smtClean="0">
                <a:latin typeface="Arial Narrow" panose="020B0606020202030204" pitchFamily="34" charset="0"/>
              </a:rPr>
              <a:t>statement</a:t>
            </a:r>
            <a:r>
              <a:rPr lang="es-ES" sz="2200" dirty="0" smtClean="0">
                <a:latin typeface="Arial Narrow" panose="020B0606020202030204" pitchFamily="34" charset="0"/>
              </a:rPr>
              <a:t> of </a:t>
            </a:r>
            <a:r>
              <a:rPr lang="es-ES" sz="2200" dirty="0" err="1" smtClean="0">
                <a:latin typeface="Arial Narrow" panose="020B0606020202030204" pitchFamily="34" charset="0"/>
              </a:rPr>
              <a:t>proposed</a:t>
            </a:r>
            <a:r>
              <a:rPr lang="es-ES" sz="2200" dirty="0" smtClean="0">
                <a:latin typeface="Arial Narrow" panose="020B0606020202030204" pitchFamily="34" charset="0"/>
              </a:rPr>
              <a:t> </a:t>
            </a:r>
            <a:r>
              <a:rPr lang="es-ES" sz="2200" dirty="0" err="1" smtClean="0">
                <a:latin typeface="Arial Narrow" panose="020B0606020202030204" pitchFamily="34" charset="0"/>
              </a:rPr>
              <a:t>strategy</a:t>
            </a:r>
            <a:r>
              <a:rPr lang="es-ES" sz="2200" dirty="0" smtClean="0">
                <a:latin typeface="Arial Narrow" panose="020B0606020202030204" pitchFamily="34" charset="0"/>
              </a:rPr>
              <a:t> </a:t>
            </a:r>
            <a:r>
              <a:rPr lang="es-ES" sz="2200" dirty="0" err="1" smtClean="0">
                <a:latin typeface="Arial Narrow" panose="020B0606020202030204" pitchFamily="34" charset="0"/>
              </a:rPr>
              <a:t>for</a:t>
            </a:r>
            <a:r>
              <a:rPr lang="es-ES" sz="2200" dirty="0" smtClean="0">
                <a:latin typeface="Arial Narrow" panose="020B0606020202030204" pitchFamily="34" charset="0"/>
              </a:rPr>
              <a:t> </a:t>
            </a:r>
            <a:r>
              <a:rPr lang="es-ES" sz="2200" dirty="0" err="1" smtClean="0">
                <a:latin typeface="Arial Narrow" panose="020B0606020202030204" pitchFamily="34" charset="0"/>
              </a:rPr>
              <a:t>achieving</a:t>
            </a:r>
            <a:r>
              <a:rPr lang="es-ES" sz="2200" dirty="0" smtClean="0">
                <a:latin typeface="Arial Narrow" panose="020B0606020202030204" pitchFamily="34" charset="0"/>
              </a:rPr>
              <a:t> </a:t>
            </a:r>
            <a:r>
              <a:rPr lang="es-ES" sz="2200" dirty="0" err="1" smtClean="0">
                <a:latin typeface="Arial Narrow" panose="020B0606020202030204" pitchFamily="34" charset="0"/>
              </a:rPr>
              <a:t>that</a:t>
            </a:r>
            <a:r>
              <a:rPr lang="es-ES" sz="2200" dirty="0" smtClean="0">
                <a:latin typeface="Arial Narrow" panose="020B0606020202030204" pitchFamily="34" charset="0"/>
              </a:rPr>
              <a:t> </a:t>
            </a:r>
            <a:r>
              <a:rPr lang="es-ES" sz="2200" dirty="0" err="1" smtClean="0">
                <a:latin typeface="Arial Narrow" panose="020B0606020202030204" pitchFamily="34" charset="0"/>
              </a:rPr>
              <a:t>goal</a:t>
            </a:r>
            <a:r>
              <a:rPr lang="es-ES" sz="2200" dirty="0" smtClean="0">
                <a:latin typeface="Arial Narrow" panose="020B0606020202030204" pitchFamily="34" charset="0"/>
              </a:rPr>
              <a:t>.</a:t>
            </a:r>
          </a:p>
          <a:p>
            <a:pPr marL="0" indent="0">
              <a:lnSpc>
                <a:spcPct val="90000"/>
              </a:lnSpc>
              <a:buFont typeface="Arial"/>
              <a:buNone/>
            </a:pPr>
            <a:r>
              <a:rPr lang="es-ES" sz="2200" dirty="0" err="1" smtClean="0">
                <a:latin typeface="Arial Narrow" panose="020B0606020202030204" pitchFamily="34" charset="0"/>
              </a:rPr>
              <a:t>Activity</a:t>
            </a:r>
            <a:r>
              <a:rPr lang="es-ES" sz="2200" dirty="0" smtClean="0">
                <a:latin typeface="Arial Narrow" panose="020B0606020202030204" pitchFamily="34" charset="0"/>
              </a:rPr>
              <a:t> 4. </a:t>
            </a:r>
            <a:r>
              <a:rPr lang="es-ES" sz="2200" dirty="0" err="1" smtClean="0">
                <a:latin typeface="Arial Narrow" panose="020B0606020202030204" pitchFamily="34" charset="0"/>
              </a:rPr>
              <a:t>write</a:t>
            </a:r>
            <a:r>
              <a:rPr lang="es-ES" sz="2200" dirty="0" smtClean="0">
                <a:latin typeface="Arial Narrow" panose="020B0606020202030204" pitchFamily="34" charset="0"/>
              </a:rPr>
              <a:t> a </a:t>
            </a:r>
            <a:r>
              <a:rPr lang="es-ES" sz="2200" dirty="0" err="1" smtClean="0">
                <a:latin typeface="Arial Narrow" panose="020B0606020202030204" pitchFamily="34" charset="0"/>
              </a:rPr>
              <a:t>statement</a:t>
            </a:r>
            <a:r>
              <a:rPr lang="es-ES" sz="2200" dirty="0" smtClean="0">
                <a:latin typeface="Arial Narrow" panose="020B0606020202030204" pitchFamily="34" charset="0"/>
              </a:rPr>
              <a:t> </a:t>
            </a:r>
            <a:r>
              <a:rPr lang="es-ES" sz="2200" dirty="0" err="1" smtClean="0">
                <a:latin typeface="Arial Narrow" panose="020B0606020202030204" pitchFamily="34" charset="0"/>
              </a:rPr>
              <a:t>describing</a:t>
            </a:r>
            <a:r>
              <a:rPr lang="es-ES" sz="2200" dirty="0" smtClean="0">
                <a:latin typeface="Arial Narrow" panose="020B0606020202030204" pitchFamily="34" charset="0"/>
              </a:rPr>
              <a:t> </a:t>
            </a:r>
            <a:r>
              <a:rPr lang="es-ES" sz="2200" dirty="0" err="1" smtClean="0">
                <a:latin typeface="Arial Narrow" panose="020B0606020202030204" pitchFamily="34" charset="0"/>
              </a:rPr>
              <a:t>how</a:t>
            </a:r>
            <a:r>
              <a:rPr lang="es-ES" sz="2200" dirty="0" smtClean="0">
                <a:latin typeface="Arial Narrow" panose="020B0606020202030204" pitchFamily="34" charset="0"/>
              </a:rPr>
              <a:t> </a:t>
            </a:r>
            <a:r>
              <a:rPr lang="es-ES" sz="2200" dirty="0" err="1" smtClean="0">
                <a:latin typeface="Arial Narrow" panose="020B0606020202030204" pitchFamily="34" charset="0"/>
              </a:rPr>
              <a:t>the</a:t>
            </a:r>
            <a:r>
              <a:rPr lang="es-ES" sz="2200" dirty="0" smtClean="0">
                <a:latin typeface="Arial Narrow" panose="020B0606020202030204" pitchFamily="34" charset="0"/>
              </a:rPr>
              <a:t> </a:t>
            </a:r>
            <a:r>
              <a:rPr lang="es-ES" sz="2200" dirty="0" err="1" smtClean="0">
                <a:latin typeface="Arial Narrow" panose="020B0606020202030204" pitchFamily="34" charset="0"/>
              </a:rPr>
              <a:t>proposed</a:t>
            </a:r>
            <a:r>
              <a:rPr lang="es-ES" sz="2200" dirty="0" smtClean="0">
                <a:latin typeface="Arial Narrow" panose="020B0606020202030204" pitchFamily="34" charset="0"/>
              </a:rPr>
              <a:t> </a:t>
            </a:r>
            <a:r>
              <a:rPr lang="es-ES" sz="2200" dirty="0" err="1" smtClean="0">
                <a:latin typeface="Arial Narrow" panose="020B0606020202030204" pitchFamily="34" charset="0"/>
              </a:rPr>
              <a:t>strategy</a:t>
            </a:r>
            <a:r>
              <a:rPr lang="es-ES" sz="2200" dirty="0" smtClean="0">
                <a:latin typeface="Arial Narrow" panose="020B0606020202030204" pitchFamily="34" charset="0"/>
              </a:rPr>
              <a:t> </a:t>
            </a:r>
            <a:r>
              <a:rPr lang="es-ES" sz="2200" dirty="0" err="1" smtClean="0">
                <a:latin typeface="Arial Narrow" panose="020B0606020202030204" pitchFamily="34" charset="0"/>
              </a:rPr>
              <a:t>will</a:t>
            </a:r>
            <a:r>
              <a:rPr lang="es-ES" sz="2200" dirty="0" smtClean="0">
                <a:latin typeface="Arial Narrow" panose="020B0606020202030204" pitchFamily="34" charset="0"/>
              </a:rPr>
              <a:t> be </a:t>
            </a:r>
            <a:r>
              <a:rPr lang="es-ES" sz="2200" dirty="0" err="1" smtClean="0">
                <a:latin typeface="Arial Narrow" panose="020B0606020202030204" pitchFamily="34" charset="0"/>
              </a:rPr>
              <a:t>implemented</a:t>
            </a:r>
            <a:endParaRPr lang="es-ES" sz="2200" dirty="0" smtClean="0">
              <a:latin typeface="Arial Narrow" panose="020B0606020202030204" pitchFamily="34" charset="0"/>
            </a:endParaRPr>
          </a:p>
          <a:p>
            <a:pPr marL="0" indent="0">
              <a:lnSpc>
                <a:spcPct val="90000"/>
              </a:lnSpc>
              <a:buFont typeface="Arial"/>
              <a:buNone/>
            </a:pPr>
            <a:r>
              <a:rPr lang="es-ES" sz="2200" dirty="0" err="1" smtClean="0">
                <a:latin typeface="Arial Narrow" panose="020B0606020202030204" pitchFamily="34" charset="0"/>
              </a:rPr>
              <a:t>Activity</a:t>
            </a:r>
            <a:r>
              <a:rPr lang="es-ES" sz="2200" dirty="0" smtClean="0">
                <a:latin typeface="Arial Narrow" panose="020B0606020202030204" pitchFamily="34" charset="0"/>
              </a:rPr>
              <a:t> 5. </a:t>
            </a:r>
            <a:r>
              <a:rPr lang="es-ES" sz="2200" dirty="0" err="1" smtClean="0">
                <a:latin typeface="Arial Narrow" panose="020B0606020202030204" pitchFamily="34" charset="0"/>
              </a:rPr>
              <a:t>what</a:t>
            </a:r>
            <a:r>
              <a:rPr lang="es-ES" sz="2200" dirty="0" smtClean="0">
                <a:latin typeface="Arial Narrow" panose="020B0606020202030204" pitchFamily="34" charset="0"/>
              </a:rPr>
              <a:t> </a:t>
            </a:r>
            <a:r>
              <a:rPr lang="es-ES" sz="2200" dirty="0" err="1" smtClean="0">
                <a:latin typeface="Arial Narrow" panose="020B0606020202030204" pitchFamily="34" charset="0"/>
              </a:rPr>
              <a:t>have</a:t>
            </a:r>
            <a:r>
              <a:rPr lang="es-ES" sz="2200" dirty="0" smtClean="0">
                <a:latin typeface="Arial Narrow" panose="020B0606020202030204" pitchFamily="34" charset="0"/>
              </a:rPr>
              <a:t> </a:t>
            </a:r>
            <a:r>
              <a:rPr lang="es-ES" sz="2200" dirty="0" err="1" smtClean="0">
                <a:latin typeface="Arial Narrow" panose="020B0606020202030204" pitchFamily="34" charset="0"/>
              </a:rPr>
              <a:t>you</a:t>
            </a:r>
            <a:r>
              <a:rPr lang="es-ES" sz="2200" dirty="0" smtClean="0">
                <a:latin typeface="Arial Narrow" panose="020B0606020202030204" pitchFamily="34" charset="0"/>
              </a:rPr>
              <a:t> </a:t>
            </a:r>
            <a:r>
              <a:rPr lang="es-ES" sz="2200" dirty="0" err="1" smtClean="0">
                <a:latin typeface="Arial Narrow" panose="020B0606020202030204" pitchFamily="34" charset="0"/>
              </a:rPr>
              <a:t>learned</a:t>
            </a:r>
            <a:r>
              <a:rPr lang="es-ES" sz="2200" dirty="0" smtClean="0">
                <a:latin typeface="Arial Narrow" panose="020B0606020202030204" pitchFamily="34" charset="0"/>
              </a:rPr>
              <a:t> </a:t>
            </a:r>
            <a:r>
              <a:rPr lang="es-ES" sz="2200" dirty="0" err="1" smtClean="0">
                <a:latin typeface="Arial Narrow" panose="020B0606020202030204" pitchFamily="34" charset="0"/>
              </a:rPr>
              <a:t>from</a:t>
            </a:r>
            <a:r>
              <a:rPr lang="es-ES" sz="2200" dirty="0" smtClean="0">
                <a:latin typeface="Arial Narrow" panose="020B0606020202030204" pitchFamily="34" charset="0"/>
              </a:rPr>
              <a:t> </a:t>
            </a:r>
            <a:r>
              <a:rPr lang="es-ES" sz="2200" dirty="0" err="1" smtClean="0">
                <a:latin typeface="Arial Narrow" panose="020B0606020202030204" pitchFamily="34" charset="0"/>
              </a:rPr>
              <a:t>this</a:t>
            </a:r>
            <a:r>
              <a:rPr lang="es-ES" sz="2200" dirty="0" smtClean="0">
                <a:latin typeface="Arial Narrow" panose="020B0606020202030204" pitchFamily="34" charset="0"/>
              </a:rPr>
              <a:t> </a:t>
            </a:r>
            <a:r>
              <a:rPr lang="es-ES" sz="2200" dirty="0" err="1" smtClean="0">
                <a:latin typeface="Arial Narrow" panose="020B0606020202030204" pitchFamily="34" charset="0"/>
              </a:rPr>
              <a:t>exercise</a:t>
            </a:r>
            <a:r>
              <a:rPr lang="es-ES" sz="2200" dirty="0" smtClean="0">
                <a:latin typeface="Arial Narrow" panose="020B0606020202030204" pitchFamily="34" charset="0"/>
              </a:rPr>
              <a:t>?</a:t>
            </a:r>
            <a:endParaRPr lang="es-ES" sz="2200" dirty="0" smtClean="0">
              <a:latin typeface="Arial Narrow" panose="020B0606020202030204" pitchFamily="34" charset="0"/>
            </a:endParaRPr>
          </a:p>
        </p:txBody>
      </p:sp>
      <p:graphicFrame>
        <p:nvGraphicFramePr>
          <p:cNvPr id="11" name="Tabla 10"/>
          <p:cNvGraphicFramePr>
            <a:graphicFrameLocks noGrp="1"/>
          </p:cNvGraphicFramePr>
          <p:nvPr>
            <p:extLst>
              <p:ext uri="{D42A27DB-BD31-4B8C-83A1-F6EECF244321}">
                <p14:modId xmlns:p14="http://schemas.microsoft.com/office/powerpoint/2010/main" val="3912565964"/>
              </p:ext>
            </p:extLst>
          </p:nvPr>
        </p:nvGraphicFramePr>
        <p:xfrm>
          <a:off x="2292424" y="2546151"/>
          <a:ext cx="6096000" cy="16510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s-MX" dirty="0"/>
                    </a:p>
                  </a:txBody>
                  <a:tcPr/>
                </a:tc>
                <a:tc>
                  <a:txBody>
                    <a:bodyPr/>
                    <a:lstStyle/>
                    <a:p>
                      <a:r>
                        <a:rPr lang="es-MX" dirty="0" err="1" smtClean="0"/>
                        <a:t>INTERNAL</a:t>
                      </a:r>
                      <a:r>
                        <a:rPr lang="es-MX" dirty="0" smtClean="0"/>
                        <a:t> </a:t>
                      </a:r>
                      <a:endParaRPr lang="es-MX" dirty="0"/>
                    </a:p>
                  </a:txBody>
                  <a:tcPr/>
                </a:tc>
                <a:tc>
                  <a:txBody>
                    <a:bodyPr/>
                    <a:lstStyle/>
                    <a:p>
                      <a:r>
                        <a:rPr lang="es-MX" dirty="0" err="1" smtClean="0"/>
                        <a:t>EXTERNAL</a:t>
                      </a:r>
                      <a:endParaRPr lang="es-MX" dirty="0"/>
                    </a:p>
                  </a:txBody>
                  <a:tcPr/>
                </a:tc>
              </a:tr>
              <a:tr h="370840">
                <a:tc>
                  <a:txBody>
                    <a:bodyPr/>
                    <a:lstStyle/>
                    <a:p>
                      <a:r>
                        <a:rPr lang="es-MX" dirty="0" smtClean="0"/>
                        <a:t>Positive</a:t>
                      </a:r>
                      <a:endParaRPr lang="es-MX" dirty="0"/>
                    </a:p>
                  </a:txBody>
                  <a:tcPr/>
                </a:tc>
                <a:tc>
                  <a:txBody>
                    <a:bodyPr/>
                    <a:lstStyle/>
                    <a:p>
                      <a:r>
                        <a:rPr lang="es-MX" dirty="0" err="1" smtClean="0"/>
                        <a:t>Strengths</a:t>
                      </a:r>
                      <a:endParaRPr lang="es-MX" dirty="0" smtClean="0"/>
                    </a:p>
                    <a:p>
                      <a:endParaRPr lang="es-MX" dirty="0"/>
                    </a:p>
                  </a:txBody>
                  <a:tcPr/>
                </a:tc>
                <a:tc>
                  <a:txBody>
                    <a:bodyPr/>
                    <a:lstStyle/>
                    <a:p>
                      <a:r>
                        <a:rPr lang="es-MX" dirty="0" err="1" smtClean="0"/>
                        <a:t>Opportunities</a:t>
                      </a:r>
                      <a:endParaRPr lang="es-MX" dirty="0"/>
                    </a:p>
                  </a:txBody>
                  <a:tcPr/>
                </a:tc>
              </a:tr>
              <a:tr h="370840">
                <a:tc>
                  <a:txBody>
                    <a:bodyPr/>
                    <a:lstStyle/>
                    <a:p>
                      <a:r>
                        <a:rPr lang="es-MX" dirty="0" err="1" smtClean="0"/>
                        <a:t>Negative</a:t>
                      </a:r>
                      <a:r>
                        <a:rPr lang="es-MX" dirty="0" smtClean="0"/>
                        <a:t> </a:t>
                      </a:r>
                      <a:endParaRPr lang="es-MX" dirty="0"/>
                    </a:p>
                  </a:txBody>
                  <a:tcPr/>
                </a:tc>
                <a:tc>
                  <a:txBody>
                    <a:bodyPr/>
                    <a:lstStyle/>
                    <a:p>
                      <a:r>
                        <a:rPr lang="es-MX" dirty="0" err="1" smtClean="0"/>
                        <a:t>Weaknesses</a:t>
                      </a:r>
                      <a:endParaRPr lang="es-MX" dirty="0" smtClean="0"/>
                    </a:p>
                    <a:p>
                      <a:endParaRPr lang="es-MX" dirty="0"/>
                    </a:p>
                  </a:txBody>
                  <a:tcPr/>
                </a:tc>
                <a:tc>
                  <a:txBody>
                    <a:bodyPr/>
                    <a:lstStyle/>
                    <a:p>
                      <a:r>
                        <a:rPr lang="es-MX" dirty="0" err="1" smtClean="0"/>
                        <a:t>Threats</a:t>
                      </a:r>
                      <a:endParaRPr lang="es-MX" dirty="0"/>
                    </a:p>
                  </a:txBody>
                  <a:tcPr/>
                </a:tc>
              </a:tr>
            </a:tbl>
          </a:graphicData>
        </a:graphic>
      </p:graphicFrame>
      <p:pic>
        <p:nvPicPr>
          <p:cNvPr id="12" name="Picture 6" descr="1accountant_raising_pencil"/>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179982" y="970682"/>
            <a:ext cx="817562" cy="94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778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RECOMENDACIONES FINALES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36 </a:t>
            </a:r>
            <a:endParaRPr lang="es-ES" sz="900" dirty="0"/>
          </a:p>
        </p:txBody>
      </p:sp>
      <p:sp>
        <p:nvSpPr>
          <p:cNvPr id="12" name="Marcador de contenido 2"/>
          <p:cNvSpPr>
            <a:spLocks noGrp="1"/>
          </p:cNvSpPr>
          <p:nvPr>
            <p:ph sz="quarter" idx="4294967295"/>
          </p:nvPr>
        </p:nvSpPr>
        <p:spPr>
          <a:xfrm>
            <a:off x="232555" y="1058673"/>
            <a:ext cx="8754407" cy="5336711"/>
          </a:xfrm>
          <a:prstGeom prst="rect">
            <a:avLst/>
          </a:prstGeom>
          <a:ln>
            <a:solidFill>
              <a:srgbClr val="002060"/>
            </a:solidFill>
          </a:ln>
        </p:spPr>
        <p:txBody>
          <a:bodyPr>
            <a:noAutofit/>
          </a:bodyPr>
          <a:lstStyle/>
          <a:p>
            <a:r>
              <a:rPr lang="es-MX" sz="2400" dirty="0">
                <a:latin typeface="Avenir Black"/>
              </a:rPr>
              <a:t>La </a:t>
            </a:r>
            <a:r>
              <a:rPr lang="es-MX" sz="2400" dirty="0" smtClean="0">
                <a:latin typeface="Avenir Black"/>
              </a:rPr>
              <a:t>Planeación </a:t>
            </a:r>
            <a:r>
              <a:rPr lang="es-MX" sz="2400" dirty="0">
                <a:latin typeface="Avenir Black"/>
              </a:rPr>
              <a:t>E</a:t>
            </a:r>
            <a:r>
              <a:rPr lang="es-MX" sz="2400" dirty="0" smtClean="0">
                <a:latin typeface="Avenir Black"/>
              </a:rPr>
              <a:t>stratégica es una herramienta que coadyuva a la mejor realizaron del trabajo del </a:t>
            </a:r>
            <a:r>
              <a:rPr lang="es-MX" sz="2400" dirty="0" err="1" smtClean="0">
                <a:latin typeface="Avenir Black"/>
              </a:rPr>
              <a:t>APOU</a:t>
            </a:r>
            <a:r>
              <a:rPr lang="es-MX" sz="2400" dirty="0" smtClean="0">
                <a:latin typeface="Avenir Black"/>
              </a:rPr>
              <a:t>.  Es importante abordarla en la unidad de Estrategias de Negociación, ya que permite llevar a la mesa de diálogo las expectativas de organización y de esa manera acercarse al soluciones que . </a:t>
            </a:r>
            <a:endParaRPr lang="es-MX" sz="2400" dirty="0">
              <a:latin typeface="Avenir Black"/>
            </a:endParaRPr>
          </a:p>
          <a:p>
            <a:r>
              <a:rPr lang="es-MX" sz="2400" dirty="0">
                <a:latin typeface="Avenir Black"/>
              </a:rPr>
              <a:t>Todo proceso de negociación debe pasar por una validación </a:t>
            </a:r>
            <a:r>
              <a:rPr lang="es-MX" sz="2400" dirty="0" smtClean="0">
                <a:latin typeface="Avenir Black"/>
              </a:rPr>
              <a:t>ética</a:t>
            </a:r>
            <a:r>
              <a:rPr lang="es-MX" sz="2400" dirty="0">
                <a:latin typeface="Avenir Black"/>
              </a:rPr>
              <a:t> </a:t>
            </a:r>
            <a:r>
              <a:rPr lang="es-MX" sz="2400" dirty="0" smtClean="0">
                <a:latin typeface="Avenir Black"/>
              </a:rPr>
              <a:t>ya que está </a:t>
            </a:r>
            <a:r>
              <a:rPr lang="es-MX" sz="2400" dirty="0">
                <a:latin typeface="Avenir Black"/>
              </a:rPr>
              <a:t>inmersa en un mundo donde la ética y la conducta moral son fundamentales para coexistir.</a:t>
            </a:r>
          </a:p>
          <a:p>
            <a:r>
              <a:rPr lang="es-MX" sz="2400" smtClean="0">
                <a:latin typeface="Avenir Black"/>
              </a:rPr>
              <a:t>Es </a:t>
            </a:r>
            <a:r>
              <a:rPr lang="es-MX" sz="2400" dirty="0" smtClean="0">
                <a:latin typeface="Avenir Black"/>
              </a:rPr>
              <a:t>así </a:t>
            </a:r>
            <a:r>
              <a:rPr lang="es-MX" sz="2400" smtClean="0">
                <a:latin typeface="Avenir Black"/>
              </a:rPr>
              <a:t>que las estrategias </a:t>
            </a:r>
            <a:r>
              <a:rPr lang="es-MX" sz="2400" dirty="0" smtClean="0">
                <a:latin typeface="Avenir Black"/>
              </a:rPr>
              <a:t>que se generan en la etapa de PLANEACIÓN, asegurando que siempre trabajen juntas para alcanzar los objetivos y crear una ventaja competitiva sustentable.</a:t>
            </a:r>
            <a:endParaRPr lang="es-MX" sz="2400" dirty="0">
              <a:latin typeface="Avenir Black"/>
            </a:endParaRPr>
          </a:p>
        </p:txBody>
      </p:sp>
    </p:spTree>
    <p:extLst>
      <p:ext uri="{BB962C8B-B14F-4D97-AF65-F5344CB8AC3E}">
        <p14:creationId xmlns:p14="http://schemas.microsoft.com/office/powerpoint/2010/main" val="12116090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Fuentes de consulta</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37 </a:t>
            </a:r>
            <a:endParaRPr lang="es-ES" sz="900" dirty="0"/>
          </a:p>
        </p:txBody>
      </p:sp>
      <p:pic>
        <p:nvPicPr>
          <p:cNvPr id="14" name="Picture 6" descr="libros45"/>
          <p:cNvPicPr>
            <a:picLocks noChangeAspect="1" noChangeArrowheads="1" noCrop="1"/>
          </p:cNvPicPr>
          <p:nvPr/>
        </p:nvPicPr>
        <p:blipFill>
          <a:blip r:embed="rId3" cstate="print"/>
          <a:srcRect/>
          <a:stretch>
            <a:fillRect/>
          </a:stretch>
        </p:blipFill>
        <p:spPr bwMode="auto">
          <a:xfrm>
            <a:off x="1542292" y="-24137"/>
            <a:ext cx="2079625" cy="909638"/>
          </a:xfrm>
          <a:prstGeom prst="rect">
            <a:avLst/>
          </a:prstGeom>
          <a:noFill/>
          <a:ln w="9525">
            <a:noFill/>
            <a:miter lim="800000"/>
            <a:headEnd/>
            <a:tailEnd/>
          </a:ln>
        </p:spPr>
      </p:pic>
      <p:sp>
        <p:nvSpPr>
          <p:cNvPr id="16" name="2 Marcador de contenido"/>
          <p:cNvSpPr>
            <a:spLocks noGrp="1"/>
          </p:cNvSpPr>
          <p:nvPr>
            <p:ph sz="quarter" idx="4294967295"/>
          </p:nvPr>
        </p:nvSpPr>
        <p:spPr>
          <a:xfrm>
            <a:off x="189912" y="1440012"/>
            <a:ext cx="8712968" cy="3744416"/>
          </a:xfrm>
          <a:prstGeom prst="rect">
            <a:avLst/>
          </a:prstGeom>
        </p:spPr>
        <p:txBody>
          <a:bodyPr>
            <a:normAutofit fontScale="92500" lnSpcReduction="10000"/>
          </a:bodyPr>
          <a:lstStyle/>
          <a:p>
            <a:pPr marL="114300" indent="0">
              <a:lnSpc>
                <a:spcPct val="120000"/>
              </a:lnSpc>
              <a:buNone/>
            </a:pPr>
            <a:r>
              <a:rPr lang="en-US" sz="1200" dirty="0"/>
              <a:t>Daft, R. (2011). </a:t>
            </a:r>
            <a:r>
              <a:rPr lang="en-US" sz="1200" i="1" dirty="0"/>
              <a:t>Management The new workplace</a:t>
            </a:r>
            <a:r>
              <a:rPr lang="en-US" sz="1200" dirty="0"/>
              <a:t>. </a:t>
            </a:r>
            <a:r>
              <a:rPr lang="en-US" sz="1200" dirty="0" err="1"/>
              <a:t>7a</a:t>
            </a:r>
            <a:r>
              <a:rPr lang="en-US" sz="1200" dirty="0"/>
              <a:t> ed.  U.S.: Cengage learning </a:t>
            </a:r>
            <a:r>
              <a:rPr lang="es-ES" sz="1200" dirty="0"/>
              <a:t>David, F. (2008). Conceptos de Administración Estratégica. 11ª ed. México Ed. </a:t>
            </a:r>
            <a:r>
              <a:rPr lang="en-US" sz="1200" dirty="0"/>
              <a:t>Pearson Prentice Hall.</a:t>
            </a:r>
            <a:endParaRPr lang="es-MX" sz="1200" dirty="0"/>
          </a:p>
          <a:p>
            <a:pPr marL="114300" indent="0">
              <a:lnSpc>
                <a:spcPct val="120000"/>
              </a:lnSpc>
              <a:buNone/>
            </a:pPr>
            <a:endParaRPr lang="es-MX" sz="1200" dirty="0" smtClean="0"/>
          </a:p>
          <a:p>
            <a:pPr marL="114300" indent="0">
              <a:lnSpc>
                <a:spcPct val="120000"/>
              </a:lnSpc>
              <a:buNone/>
            </a:pPr>
            <a:r>
              <a:rPr lang="es-MX" sz="1200" dirty="0" smtClean="0"/>
              <a:t>David</a:t>
            </a:r>
            <a:r>
              <a:rPr lang="es-MX" sz="1200" dirty="0"/>
              <a:t>, R. (2013). </a:t>
            </a:r>
            <a:r>
              <a:rPr lang="es-MX" sz="1200" i="1" dirty="0"/>
              <a:t>Conceptos de administración estratégica</a:t>
            </a:r>
            <a:r>
              <a:rPr lang="es-MX" sz="1200" dirty="0"/>
              <a:t>. 14ª ed.  México: Pearson Educación. </a:t>
            </a:r>
          </a:p>
          <a:p>
            <a:pPr marL="114300" indent="0">
              <a:lnSpc>
                <a:spcPct val="120000"/>
              </a:lnSpc>
              <a:buNone/>
            </a:pPr>
            <a:endParaRPr lang="es-MX" sz="1200" dirty="0"/>
          </a:p>
          <a:p>
            <a:pPr marL="114300" indent="0">
              <a:lnSpc>
                <a:spcPct val="120000"/>
              </a:lnSpc>
              <a:buNone/>
            </a:pPr>
            <a:r>
              <a:rPr lang="es-MX" sz="1200" dirty="0"/>
              <a:t>Garza T., J. G. (2000). </a:t>
            </a:r>
            <a:r>
              <a:rPr lang="es-MX" sz="1200" i="1" dirty="0"/>
              <a:t>Administración Contemporánea</a:t>
            </a:r>
            <a:r>
              <a:rPr lang="es-MX" sz="1200" dirty="0"/>
              <a:t>. 2ª ed. México: Mc Graw Hill </a:t>
            </a:r>
          </a:p>
          <a:p>
            <a:pPr marL="114300" indent="0">
              <a:lnSpc>
                <a:spcPct val="120000"/>
              </a:lnSpc>
              <a:buNone/>
            </a:pPr>
            <a:endParaRPr lang="es-ES" sz="1200" dirty="0"/>
          </a:p>
          <a:p>
            <a:pPr marL="114300" indent="0">
              <a:lnSpc>
                <a:spcPct val="120000"/>
              </a:lnSpc>
              <a:buNone/>
            </a:pPr>
            <a:r>
              <a:rPr lang="es-ES" sz="1200" dirty="0" err="1"/>
              <a:t>Hitt</a:t>
            </a:r>
            <a:r>
              <a:rPr lang="es-ES" sz="1200" dirty="0"/>
              <a:t>, M, </a:t>
            </a:r>
            <a:r>
              <a:rPr lang="es-MX" sz="1200" dirty="0" err="1"/>
              <a:t>Ireland</a:t>
            </a:r>
            <a:r>
              <a:rPr lang="es-MX" sz="1200" dirty="0"/>
              <a:t> &amp; </a:t>
            </a:r>
            <a:r>
              <a:rPr lang="es-MX" sz="1200" dirty="0" err="1"/>
              <a:t>Hoskisson</a:t>
            </a:r>
            <a:r>
              <a:rPr lang="es-ES" sz="1200" dirty="0"/>
              <a:t>. (2008). </a:t>
            </a:r>
            <a:r>
              <a:rPr lang="es-ES" sz="1200" i="1" dirty="0"/>
              <a:t>Administración Estratégica. Competitividad  y globalización</a:t>
            </a:r>
            <a:r>
              <a:rPr lang="es-ES" sz="1200" dirty="0"/>
              <a:t>.  7ª edición. México. Ed. </a:t>
            </a:r>
            <a:r>
              <a:rPr lang="es-ES" sz="1200" dirty="0" err="1"/>
              <a:t>CENGAGE</a:t>
            </a:r>
            <a:r>
              <a:rPr lang="es-ES" sz="1200" dirty="0"/>
              <a:t> </a:t>
            </a:r>
            <a:r>
              <a:rPr lang="es-ES" sz="1200" dirty="0" err="1"/>
              <a:t>Learning</a:t>
            </a:r>
            <a:r>
              <a:rPr lang="es-ES" sz="1200" dirty="0"/>
              <a:t>.</a:t>
            </a:r>
          </a:p>
          <a:p>
            <a:pPr marL="114300" indent="0">
              <a:lnSpc>
                <a:spcPct val="120000"/>
              </a:lnSpc>
              <a:buNone/>
            </a:pPr>
            <a:endParaRPr lang="es-ES" sz="1200" dirty="0"/>
          </a:p>
          <a:p>
            <a:pPr marL="114300" indent="0">
              <a:lnSpc>
                <a:spcPct val="120000"/>
              </a:lnSpc>
              <a:buNone/>
            </a:pPr>
            <a:r>
              <a:rPr lang="en-US" sz="1200" dirty="0"/>
              <a:t>Koontz, H et al. (2009). </a:t>
            </a:r>
            <a:r>
              <a:rPr lang="es-MX" sz="1200" i="1" dirty="0"/>
              <a:t>Administración una perspectiva global</a:t>
            </a:r>
            <a:r>
              <a:rPr lang="en-US" sz="1200" dirty="0"/>
              <a:t>. </a:t>
            </a:r>
            <a:r>
              <a:rPr lang="en-US" sz="1200" dirty="0" err="1"/>
              <a:t>11a</a:t>
            </a:r>
            <a:r>
              <a:rPr lang="en-US" sz="1200" dirty="0"/>
              <a:t> </a:t>
            </a:r>
            <a:r>
              <a:rPr lang="en-US" sz="1200" dirty="0" err="1"/>
              <a:t>edición</a:t>
            </a:r>
            <a:r>
              <a:rPr lang="en-US" sz="1200" dirty="0"/>
              <a:t>. México . Ed Mc </a:t>
            </a:r>
            <a:r>
              <a:rPr lang="en-US" sz="1200" dirty="0" err="1"/>
              <a:t>Graw</a:t>
            </a:r>
            <a:r>
              <a:rPr lang="en-US" sz="1200" dirty="0"/>
              <a:t> Hill.</a:t>
            </a:r>
          </a:p>
          <a:p>
            <a:pPr marL="114300" indent="0">
              <a:lnSpc>
                <a:spcPct val="120000"/>
              </a:lnSpc>
              <a:buNone/>
            </a:pPr>
            <a:r>
              <a:rPr lang="en-US" sz="1200" dirty="0"/>
              <a:t> </a:t>
            </a:r>
            <a:endParaRPr lang="es-MX" sz="1200" dirty="0"/>
          </a:p>
          <a:p>
            <a:pPr marL="114300" indent="0">
              <a:lnSpc>
                <a:spcPct val="120000"/>
              </a:lnSpc>
              <a:buNone/>
            </a:pPr>
            <a:r>
              <a:rPr lang="es-ES" sz="1200" dirty="0" err="1"/>
              <a:t>Munch</a:t>
            </a:r>
            <a:r>
              <a:rPr lang="es-ES" sz="1200" dirty="0"/>
              <a:t>, L. (2010). </a:t>
            </a:r>
            <a:r>
              <a:rPr lang="es-ES" sz="1200" i="1" dirty="0"/>
              <a:t>Administración. Gestión organizacional, enfoques y proceso administrativo</a:t>
            </a:r>
            <a:r>
              <a:rPr lang="es-ES" sz="1200" dirty="0"/>
              <a:t>. México- Ed. Pearson</a:t>
            </a:r>
          </a:p>
          <a:p>
            <a:pPr marL="114300" indent="0">
              <a:lnSpc>
                <a:spcPct val="120000"/>
              </a:lnSpc>
              <a:buNone/>
            </a:pPr>
            <a:endParaRPr lang="es-ES" sz="1200" dirty="0"/>
          </a:p>
          <a:p>
            <a:pPr marL="114300" indent="0">
              <a:lnSpc>
                <a:spcPct val="120000"/>
              </a:lnSpc>
              <a:buNone/>
            </a:pPr>
            <a:r>
              <a:rPr lang="es-ES" sz="1200" dirty="0"/>
              <a:t>Thompson Jr., A et al. (2008). </a:t>
            </a:r>
            <a:r>
              <a:rPr lang="es-ES" sz="1200" i="1" dirty="0"/>
              <a:t>Administración Estratégica. Teoría y casos</a:t>
            </a:r>
            <a:r>
              <a:rPr lang="es-ES" sz="1200" dirty="0"/>
              <a:t>. 15ª edición. México. Ed Mc Graw Hill </a:t>
            </a:r>
          </a:p>
          <a:p>
            <a:pPr>
              <a:lnSpc>
                <a:spcPct val="120000"/>
              </a:lnSpc>
            </a:pPr>
            <a:endParaRPr lang="es-ES" sz="1200" dirty="0"/>
          </a:p>
          <a:p>
            <a:pPr marL="114300" indent="0">
              <a:lnSpc>
                <a:spcPct val="120000"/>
              </a:lnSpc>
              <a:buNone/>
            </a:pPr>
            <a:r>
              <a:rPr lang="es-ES" sz="1200" dirty="0" err="1"/>
              <a:t>Wheelen</a:t>
            </a:r>
            <a:r>
              <a:rPr lang="es-ES" sz="1200" dirty="0"/>
              <a:t> L., T (2007). </a:t>
            </a:r>
            <a:r>
              <a:rPr lang="es-ES" sz="1200" i="1" dirty="0"/>
              <a:t>Administración estratégica y política de negocios.</a:t>
            </a:r>
            <a:r>
              <a:rPr lang="es-ES" sz="1200" dirty="0"/>
              <a:t> 10ª edición. México. Ed. Pearson</a:t>
            </a:r>
          </a:p>
          <a:p>
            <a:pPr marL="114300" indent="0">
              <a:lnSpc>
                <a:spcPct val="120000"/>
              </a:lnSpc>
              <a:buNone/>
            </a:pPr>
            <a:r>
              <a:rPr lang="es-ES" sz="1200" dirty="0" err="1"/>
              <a:t>Sun</a:t>
            </a:r>
            <a:r>
              <a:rPr lang="es-ES" sz="1200" dirty="0"/>
              <a:t> </a:t>
            </a:r>
            <a:r>
              <a:rPr lang="es-ES" sz="1200" dirty="0" err="1"/>
              <a:t>Tzu</a:t>
            </a:r>
            <a:r>
              <a:rPr lang="es-ES" sz="1200" dirty="0"/>
              <a:t>. El arte de la guerra. http://www.dominiopublico.es/libros/T/Sun_Tzu/Sun%20Tzu%20-%20El%20Arte%20de%20la%20Guerra.pdf</a:t>
            </a:r>
          </a:p>
          <a:p>
            <a:pPr marL="0" indent="0">
              <a:buNone/>
            </a:pPr>
            <a:endParaRPr lang="es-MX" sz="1200" dirty="0" smtClean="0">
              <a:latin typeface="Avenir Black"/>
              <a:cs typeface="Arial" pitchFamily="34" charset="0"/>
            </a:endParaRPr>
          </a:p>
          <a:p>
            <a:pPr>
              <a:buFont typeface="Arial" pitchFamily="34" charset="0"/>
              <a:buChar char="•"/>
            </a:pPr>
            <a:endParaRPr lang="es-MX" sz="1200" dirty="0" smtClean="0">
              <a:solidFill>
                <a:srgbClr val="FF0000"/>
              </a:solidFill>
              <a:latin typeface="Avenir Black"/>
              <a:cs typeface="Arial" pitchFamily="34" charset="0"/>
            </a:endParaRPr>
          </a:p>
          <a:p>
            <a:pPr>
              <a:buNone/>
            </a:pPr>
            <a:endParaRPr lang="es-MX" sz="1200" dirty="0" smtClean="0">
              <a:solidFill>
                <a:srgbClr val="FF0000"/>
              </a:solidFill>
              <a:latin typeface="Avenir Black"/>
              <a:cs typeface="Arial" pitchFamily="34" charset="0"/>
            </a:endParaRPr>
          </a:p>
          <a:p>
            <a:pPr>
              <a:buNone/>
            </a:pPr>
            <a:endParaRPr lang="es-MX" sz="1200" dirty="0">
              <a:latin typeface="Avenir Black"/>
              <a:cs typeface="Arial" pitchFamily="34" charset="0"/>
            </a:endParaRPr>
          </a:p>
        </p:txBody>
      </p:sp>
    </p:spTree>
    <p:extLst>
      <p:ext uri="{BB962C8B-B14F-4D97-AF65-F5344CB8AC3E}">
        <p14:creationId xmlns:p14="http://schemas.microsoft.com/office/powerpoint/2010/main" val="1098292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Portada Programa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 </a:t>
            </a:r>
            <a:endParaRPr lang="es-ES" sz="900" dirty="0"/>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2" y="1126944"/>
            <a:ext cx="9144000" cy="515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78766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Estructura Capitular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4 Rectángulo"/>
          <p:cNvSpPr/>
          <p:nvPr/>
        </p:nvSpPr>
        <p:spPr>
          <a:xfrm>
            <a:off x="110060" y="1718885"/>
            <a:ext cx="8876903" cy="648072"/>
          </a:xfrm>
          <a:prstGeom prst="rect">
            <a:avLst/>
          </a:prstGeom>
          <a:noFill/>
          <a:ln w="15875" cap="flat" cmpd="sng" algn="ctr">
            <a:solidFill>
              <a:srgbClr val="FF388C">
                <a:shade val="50000"/>
                <a:shade val="75000"/>
                <a:satMod val="125000"/>
                <a:lumMod val="7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s-MX" sz="1800" b="0" i="0" u="none" strike="noStrike" kern="0" cap="none" spc="0" normalizeH="0" baseline="0" noProof="0" smtClean="0">
              <a:ln>
                <a:noFill/>
              </a:ln>
              <a:solidFill>
                <a:prstClr val="white"/>
              </a:solidFill>
              <a:effectLst/>
              <a:uLnTx/>
              <a:uFillTx/>
              <a:latin typeface="Trebuchet MS"/>
              <a:ea typeface="+mn-ea"/>
              <a:cs typeface="+mn-cs"/>
            </a:endParaRPr>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 </a:t>
            </a:r>
            <a:endParaRPr lang="es-ES" sz="900" dirty="0"/>
          </a:p>
        </p:txBody>
      </p:sp>
      <p:sp>
        <p:nvSpPr>
          <p:cNvPr id="12" name="2 Marcador de contenido"/>
          <p:cNvSpPr>
            <a:spLocks noGrp="1"/>
          </p:cNvSpPr>
          <p:nvPr>
            <p:ph idx="1"/>
          </p:nvPr>
        </p:nvSpPr>
        <p:spPr>
          <a:xfrm>
            <a:off x="323528" y="1721377"/>
            <a:ext cx="8316218" cy="4032448"/>
          </a:xfrm>
          <a:ln>
            <a:solidFill>
              <a:schemeClr val="accent1"/>
            </a:solidFill>
          </a:ln>
        </p:spPr>
        <p:txBody>
          <a:bodyPr>
            <a:normAutofit lnSpcReduction="10000"/>
          </a:bodyPr>
          <a:lstStyle/>
          <a:p>
            <a:pPr marL="0" indent="0">
              <a:buNone/>
            </a:pPr>
            <a:r>
              <a:rPr lang="es-ES" sz="3200" dirty="0">
                <a:solidFill>
                  <a:schemeClr val="accent5">
                    <a:lumMod val="10000"/>
                  </a:schemeClr>
                </a:solidFill>
              </a:rPr>
              <a:t>I 	Introducción a la </a:t>
            </a:r>
            <a:r>
              <a:rPr lang="es-ES" sz="3200" dirty="0" smtClean="0">
                <a:solidFill>
                  <a:schemeClr val="accent5">
                    <a:lumMod val="10000"/>
                  </a:schemeClr>
                </a:solidFill>
              </a:rPr>
              <a:t>Administración </a:t>
            </a:r>
            <a:r>
              <a:rPr lang="es-ES" sz="3200" dirty="0">
                <a:solidFill>
                  <a:schemeClr val="accent5">
                    <a:lumMod val="10000"/>
                  </a:schemeClr>
                </a:solidFill>
              </a:rPr>
              <a:t>E</a:t>
            </a:r>
            <a:r>
              <a:rPr lang="es-ES" sz="3200" dirty="0" smtClean="0">
                <a:solidFill>
                  <a:schemeClr val="accent5">
                    <a:lumMod val="10000"/>
                  </a:schemeClr>
                </a:solidFill>
              </a:rPr>
              <a:t>stratégica</a:t>
            </a:r>
            <a:r>
              <a:rPr lang="es-ES" sz="3200" dirty="0" smtClean="0">
                <a:solidFill>
                  <a:schemeClr val="accent5">
                    <a:lumMod val="10000"/>
                  </a:schemeClr>
                </a:solidFill>
              </a:rPr>
              <a:t>.</a:t>
            </a:r>
          </a:p>
          <a:p>
            <a:pPr marL="0" indent="0">
              <a:buNone/>
            </a:pPr>
            <a:r>
              <a:rPr lang="es-ES" sz="3200" dirty="0" smtClean="0">
                <a:solidFill>
                  <a:schemeClr val="accent5">
                    <a:lumMod val="10000"/>
                  </a:schemeClr>
                </a:solidFill>
              </a:rPr>
              <a:t> </a:t>
            </a:r>
            <a:endParaRPr lang="es-MX" sz="3200" dirty="0">
              <a:solidFill>
                <a:schemeClr val="accent5">
                  <a:lumMod val="10000"/>
                </a:schemeClr>
              </a:solidFill>
            </a:endParaRPr>
          </a:p>
          <a:p>
            <a:pPr marL="0" indent="0">
              <a:buNone/>
            </a:pPr>
            <a:r>
              <a:rPr lang="es-ES" sz="3200" dirty="0" smtClean="0">
                <a:solidFill>
                  <a:schemeClr val="accent5">
                    <a:lumMod val="10000"/>
                  </a:schemeClr>
                </a:solidFill>
              </a:rPr>
              <a:t>II	Diagnóstico organizacional.      </a:t>
            </a:r>
            <a:endParaRPr lang="es-ES" sz="3200" dirty="0" smtClean="0">
              <a:solidFill>
                <a:schemeClr val="accent5">
                  <a:lumMod val="10000"/>
                </a:schemeClr>
              </a:solidFill>
            </a:endParaRPr>
          </a:p>
          <a:p>
            <a:pPr marL="0" indent="0">
              <a:buNone/>
            </a:pPr>
            <a:r>
              <a:rPr lang="es-ES" sz="3200" dirty="0" smtClean="0">
                <a:solidFill>
                  <a:schemeClr val="accent5">
                    <a:lumMod val="10000"/>
                  </a:schemeClr>
                </a:solidFill>
              </a:rPr>
              <a:t>  </a:t>
            </a:r>
            <a:endParaRPr lang="es-MX" sz="3200" dirty="0" smtClean="0">
              <a:solidFill>
                <a:schemeClr val="accent5">
                  <a:lumMod val="10000"/>
                </a:schemeClr>
              </a:solidFill>
            </a:endParaRPr>
          </a:p>
          <a:p>
            <a:pPr marL="0" indent="0">
              <a:buNone/>
            </a:pPr>
            <a:r>
              <a:rPr lang="es-ES" sz="3200" dirty="0" smtClean="0">
                <a:solidFill>
                  <a:schemeClr val="accent5">
                    <a:lumMod val="10000"/>
                  </a:schemeClr>
                </a:solidFill>
              </a:rPr>
              <a:t>III</a:t>
            </a:r>
            <a:r>
              <a:rPr lang="es-ES" sz="3200" dirty="0">
                <a:solidFill>
                  <a:schemeClr val="accent5">
                    <a:lumMod val="10000"/>
                  </a:schemeClr>
                </a:solidFill>
              </a:rPr>
              <a:t>	Habilidades de </a:t>
            </a:r>
            <a:r>
              <a:rPr lang="es-ES" sz="3200" dirty="0" smtClean="0">
                <a:solidFill>
                  <a:schemeClr val="accent5">
                    <a:lumMod val="10000"/>
                  </a:schemeClr>
                </a:solidFill>
              </a:rPr>
              <a:t>negociación </a:t>
            </a:r>
            <a:endParaRPr lang="es-ES" sz="3200" dirty="0" smtClean="0">
              <a:solidFill>
                <a:schemeClr val="accent5">
                  <a:lumMod val="10000"/>
                </a:schemeClr>
              </a:solidFill>
            </a:endParaRPr>
          </a:p>
          <a:p>
            <a:pPr marL="0" indent="0">
              <a:buNone/>
            </a:pPr>
            <a:endParaRPr lang="es-MX" sz="3200" dirty="0">
              <a:solidFill>
                <a:schemeClr val="accent5">
                  <a:lumMod val="10000"/>
                </a:schemeClr>
              </a:solidFill>
            </a:endParaRPr>
          </a:p>
          <a:p>
            <a:pPr marL="0" indent="0">
              <a:buNone/>
            </a:pPr>
            <a:r>
              <a:rPr lang="es-ES" sz="3200" dirty="0">
                <a:solidFill>
                  <a:schemeClr val="accent5">
                    <a:lumMod val="10000"/>
                  </a:schemeClr>
                </a:solidFill>
              </a:rPr>
              <a:t>IV	Ética en los negocios y responsabilidad social </a:t>
            </a:r>
            <a:endParaRPr lang="es-MX" sz="3200" dirty="0">
              <a:solidFill>
                <a:schemeClr val="accent5">
                  <a:lumMod val="10000"/>
                </a:schemeClr>
              </a:solidFill>
            </a:endParaRPr>
          </a:p>
        </p:txBody>
      </p:sp>
    </p:spTree>
    <p:extLst>
      <p:ext uri="{BB962C8B-B14F-4D97-AF65-F5344CB8AC3E}">
        <p14:creationId xmlns:p14="http://schemas.microsoft.com/office/powerpoint/2010/main" val="3436579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3785652"/>
          </a:xfrm>
          <a:prstGeom prst="rect">
            <a:avLst/>
          </a:prstGeom>
          <a:noFill/>
        </p:spPr>
        <p:txBody>
          <a:bodyPr wrap="square" rtlCol="0">
            <a:spAutoFit/>
          </a:bodyPr>
          <a:lstStyle/>
          <a:p>
            <a:pPr algn="just"/>
            <a:r>
              <a:rPr lang="es-MX" sz="2400" dirty="0" smtClean="0">
                <a:latin typeface="Avenir Book"/>
                <a:cs typeface="Avenir Book"/>
              </a:rPr>
              <a:t>Que </a:t>
            </a:r>
            <a:r>
              <a:rPr lang="es-MX" sz="2400" dirty="0">
                <a:latin typeface="Avenir Book"/>
                <a:cs typeface="Avenir Book"/>
              </a:rPr>
              <a:t>el alumno de </a:t>
            </a:r>
            <a:r>
              <a:rPr lang="es-MX" sz="2400" dirty="0" err="1">
                <a:latin typeface="Avenir Book"/>
                <a:cs typeface="Avenir Book"/>
              </a:rPr>
              <a:t>APOU</a:t>
            </a:r>
            <a:r>
              <a:rPr lang="es-MX" sz="2400" dirty="0">
                <a:latin typeface="Avenir Book"/>
                <a:cs typeface="Avenir Book"/>
              </a:rPr>
              <a:t> se familiarice con los conceptos y elementos de la Planeación Estratégica, considerando las ventajas y atención que se requieren para su implantación y también desarrollará habilidades básicas requeridas para establecer un plan estratégico en las organizaciones ya sean públicas, privadas o sociales </a:t>
            </a:r>
            <a:r>
              <a:rPr lang="es-ES" sz="2400" dirty="0" smtClean="0">
                <a:latin typeface="Avenir Book"/>
                <a:cs typeface="Avenir Book"/>
              </a:rPr>
              <a:t>.</a:t>
            </a:r>
          </a:p>
          <a:p>
            <a:pPr algn="just"/>
            <a:endParaRPr lang="es-ES" sz="2400" dirty="0">
              <a:latin typeface="Avenir Book"/>
              <a:cs typeface="Avenir Book"/>
            </a:endParaRPr>
          </a:p>
          <a:p>
            <a:pPr algn="just"/>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PROPÓSITO </a:t>
            </a:r>
            <a:r>
              <a:rPr lang="es-MX" sz="3200" dirty="0">
                <a:solidFill>
                  <a:schemeClr val="bg1"/>
                </a:solidFill>
                <a:latin typeface="Avenir Black"/>
                <a:cs typeface="Avenir Black"/>
              </a:rPr>
              <a:t>GENERAL</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Rectángulo 1"/>
          <p:cNvSpPr/>
          <p:nvPr/>
        </p:nvSpPr>
        <p:spPr>
          <a:xfrm>
            <a:off x="2759899" y="4519438"/>
            <a:ext cx="6059261" cy="338554"/>
          </a:xfrm>
          <a:prstGeom prst="rect">
            <a:avLst/>
          </a:prstGeom>
        </p:spPr>
        <p:txBody>
          <a:bodyPr wrap="square">
            <a:spAutoFit/>
          </a:bodyPr>
          <a:lstStyle/>
          <a:p>
            <a:pPr algn="r"/>
            <a:r>
              <a:rPr lang="es-MX" sz="1600" dirty="0">
                <a:latin typeface="Avenir Book"/>
                <a:cs typeface="Avenir Book"/>
              </a:rPr>
              <a:t>(programa de estudios por competencia, actualización </a:t>
            </a:r>
            <a:r>
              <a:rPr lang="es-MX" sz="1600" dirty="0" smtClean="0">
                <a:latin typeface="Avenir Book"/>
                <a:cs typeface="Avenir Book"/>
              </a:rPr>
              <a:t>2011)</a:t>
            </a:r>
            <a:endParaRPr lang="es-MX" sz="1600" dirty="0">
              <a:latin typeface="Avenir Book"/>
              <a:cs typeface="Avenir Boo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4 </a:t>
            </a:r>
            <a:endParaRPr lang="es-ES" sz="900" dirty="0"/>
          </a:p>
        </p:txBody>
      </p:sp>
    </p:spTree>
    <p:extLst>
      <p:ext uri="{BB962C8B-B14F-4D97-AF65-F5344CB8AC3E}">
        <p14:creationId xmlns:p14="http://schemas.microsoft.com/office/powerpoint/2010/main" val="1912435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2677656"/>
          </a:xfrm>
          <a:prstGeom prst="rect">
            <a:avLst/>
          </a:prstGeom>
          <a:noFill/>
        </p:spPr>
        <p:txBody>
          <a:bodyPr wrap="square" rtlCol="0">
            <a:spAutoFit/>
          </a:bodyPr>
          <a:lstStyle/>
          <a:p>
            <a:pPr algn="just"/>
            <a:r>
              <a:rPr lang="es-MX" sz="2400" dirty="0" smtClean="0">
                <a:latin typeface="Avenir Book"/>
                <a:cs typeface="Avenir Book"/>
              </a:rPr>
              <a:t>Aportar </a:t>
            </a:r>
            <a:r>
              <a:rPr lang="es-MX" sz="2400" dirty="0">
                <a:latin typeface="Avenir Book"/>
                <a:cs typeface="Avenir Book"/>
              </a:rPr>
              <a:t>conocimientos teóricos y prácticos que permiten al estudiante tener una visión prospectiva y de generación de propuestas para solución de problemas, dentro del ámbito de los negocios y de la mejora continua de la organización pública o privada. </a:t>
            </a:r>
            <a:r>
              <a:rPr lang="es-ES_tradnl" sz="2400" dirty="0" smtClean="0">
                <a:latin typeface="Avenir Book"/>
                <a:cs typeface="Avenir Book"/>
              </a:rPr>
              <a:t>.</a:t>
            </a:r>
            <a:endParaRPr lang="es-ES_tradnl" sz="2400" dirty="0" smtClean="0">
              <a:latin typeface="Avenir Book"/>
              <a:cs typeface="Avenir Book"/>
            </a:endParaRPr>
          </a:p>
          <a:p>
            <a:pPr algn="just"/>
            <a:endParaRPr lang="es-MX" sz="2400" dirty="0">
              <a:latin typeface="Avenir Book"/>
              <a:cs typeface="Avenir Book"/>
            </a:endParaRPr>
          </a:p>
          <a:p>
            <a:pPr algn="just"/>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OBJETIVO DE LA UNIDAD DE </a:t>
            </a:r>
            <a:r>
              <a:rPr lang="es-MX" sz="3200" dirty="0" smtClean="0">
                <a:solidFill>
                  <a:schemeClr val="bg1"/>
                </a:solidFill>
                <a:latin typeface="Avenir Black"/>
                <a:cs typeface="Avenir Black"/>
              </a:rPr>
              <a:t> APRENDIZAJE</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5 </a:t>
            </a:r>
            <a:endParaRPr lang="es-ES" sz="900" dirty="0"/>
          </a:p>
        </p:txBody>
      </p:sp>
      <p:sp>
        <p:nvSpPr>
          <p:cNvPr id="12" name="Rectángulo 11"/>
          <p:cNvSpPr/>
          <p:nvPr/>
        </p:nvSpPr>
        <p:spPr>
          <a:xfrm>
            <a:off x="2759899" y="4519438"/>
            <a:ext cx="6059261" cy="338554"/>
          </a:xfrm>
          <a:prstGeom prst="rect">
            <a:avLst/>
          </a:prstGeom>
        </p:spPr>
        <p:txBody>
          <a:bodyPr wrap="square">
            <a:spAutoFit/>
          </a:bodyPr>
          <a:lstStyle/>
          <a:p>
            <a:pPr algn="r"/>
            <a:r>
              <a:rPr lang="es-MX" sz="1600" dirty="0">
                <a:latin typeface="Avenir Book"/>
                <a:cs typeface="Avenir Book"/>
              </a:rPr>
              <a:t>(programa de estudios por competencia, actualización </a:t>
            </a:r>
            <a:r>
              <a:rPr lang="es-MX" sz="1600" dirty="0" smtClean="0">
                <a:latin typeface="Avenir Book"/>
                <a:cs typeface="Avenir Book"/>
              </a:rPr>
              <a:t>2011)</a:t>
            </a:r>
            <a:endParaRPr lang="es-MX" sz="1600" dirty="0">
              <a:latin typeface="Avenir Book"/>
              <a:cs typeface="Avenir Book"/>
            </a:endParaRPr>
          </a:p>
        </p:txBody>
      </p:sp>
    </p:spTree>
    <p:extLst>
      <p:ext uri="{BB962C8B-B14F-4D97-AF65-F5344CB8AC3E}">
        <p14:creationId xmlns:p14="http://schemas.microsoft.com/office/powerpoint/2010/main" val="886263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182110"/>
            <a:ext cx="8601845" cy="5755422"/>
          </a:xfrm>
          <a:prstGeom prst="rect">
            <a:avLst/>
          </a:prstGeom>
          <a:noFill/>
        </p:spPr>
        <p:txBody>
          <a:bodyPr wrap="square" rtlCol="0">
            <a:spAutoFit/>
          </a:bodyPr>
          <a:lstStyle/>
          <a:p>
            <a:pPr marL="114300" indent="0" algn="just">
              <a:buNone/>
            </a:pPr>
            <a:r>
              <a:rPr lang="es-ES" sz="2300" dirty="0" smtClean="0">
                <a:latin typeface="Avenir Book"/>
                <a:cs typeface="Avenir Book"/>
              </a:rPr>
              <a:t>Es importante </a:t>
            </a:r>
            <a:r>
              <a:rPr lang="es-MX" sz="2300" dirty="0" smtClean="0">
                <a:latin typeface="Avenir Book"/>
                <a:cs typeface="Avenir Book"/>
              </a:rPr>
              <a:t>que </a:t>
            </a:r>
            <a:r>
              <a:rPr lang="es-MX" sz="2300" dirty="0">
                <a:latin typeface="Avenir Book"/>
                <a:cs typeface="Avenir Book"/>
              </a:rPr>
              <a:t>el alumno </a:t>
            </a:r>
            <a:r>
              <a:rPr lang="es-MX" sz="2300" dirty="0" smtClean="0">
                <a:latin typeface="Avenir Book"/>
                <a:cs typeface="Avenir Book"/>
              </a:rPr>
              <a:t>de la licenciatura en Administración y Promoción de la Obra Urbana, sea </a:t>
            </a:r>
            <a:r>
              <a:rPr lang="es-MX" sz="2300" dirty="0">
                <a:latin typeface="Avenir Book"/>
                <a:cs typeface="Avenir Book"/>
              </a:rPr>
              <a:t>capaz de conocer el estado actual de una organización para proceder a generar o plantear soluciones a las diferentes problemáticas que </a:t>
            </a:r>
            <a:r>
              <a:rPr lang="es-MX" sz="2300" dirty="0" smtClean="0">
                <a:latin typeface="Avenir Book"/>
                <a:cs typeface="Avenir Book"/>
              </a:rPr>
              <a:t>presentan las comunidades y ciudades en estudio. Así que en la </a:t>
            </a:r>
            <a:r>
              <a:rPr lang="es-MX" sz="2300" dirty="0">
                <a:latin typeface="Avenir Book"/>
                <a:cs typeface="Avenir Book"/>
              </a:rPr>
              <a:t>Unidad I denominada Introducción a la Administración Estratégica, </a:t>
            </a:r>
            <a:r>
              <a:rPr lang="es-MX" sz="2300" dirty="0" smtClean="0">
                <a:latin typeface="Avenir Book"/>
                <a:cs typeface="Avenir Book"/>
              </a:rPr>
              <a:t>se expone este material para orientar al alumno en el aprendizaje de  la </a:t>
            </a:r>
            <a:r>
              <a:rPr lang="es-MX" sz="2300" b="1" dirty="0" smtClean="0">
                <a:latin typeface="Avenir Book"/>
                <a:cs typeface="Avenir Book"/>
              </a:rPr>
              <a:t>planeación </a:t>
            </a:r>
            <a:r>
              <a:rPr lang="es-MX" sz="2300" b="1" dirty="0">
                <a:latin typeface="Avenir Book"/>
                <a:cs typeface="Avenir Book"/>
              </a:rPr>
              <a:t>estratégica. </a:t>
            </a:r>
          </a:p>
          <a:p>
            <a:pPr marL="114300" indent="0" algn="just">
              <a:buNone/>
            </a:pPr>
            <a:r>
              <a:rPr lang="es-MX" sz="2300" dirty="0">
                <a:latin typeface="Avenir Book"/>
                <a:cs typeface="Avenir Book"/>
              </a:rPr>
              <a:t>Su aplicación a lo largo de la carrera ayudará al estudiante a negociar </a:t>
            </a:r>
            <a:r>
              <a:rPr lang="es-MX" sz="2300" dirty="0" smtClean="0">
                <a:latin typeface="Avenir Book"/>
                <a:cs typeface="Avenir Book"/>
              </a:rPr>
              <a:t>y tomar las mejores decisiones en temas de urbanismo</a:t>
            </a:r>
            <a:endParaRPr lang="es-MX" sz="2300" dirty="0">
              <a:latin typeface="Avenir Book"/>
              <a:cs typeface="Avenir Book"/>
            </a:endParaRPr>
          </a:p>
          <a:p>
            <a:pPr marL="114300" indent="0" algn="just">
              <a:buNone/>
            </a:pPr>
            <a:r>
              <a:rPr lang="es-MX" sz="2300" dirty="0" smtClean="0">
                <a:latin typeface="Avenir Book"/>
                <a:cs typeface="Avenir Book"/>
              </a:rPr>
              <a:t>Este documento presenta algunos </a:t>
            </a:r>
            <a:r>
              <a:rPr lang="es-MX" sz="2300" dirty="0">
                <a:latin typeface="Avenir Book"/>
                <a:cs typeface="Avenir Book"/>
              </a:rPr>
              <a:t>contenidos en inglés siguiendo las recomendaciones institucionales orientadas a la internacionalización de nuestros estudiantes</a:t>
            </a:r>
            <a:r>
              <a:rPr lang="es-MX" sz="2300" dirty="0" smtClean="0">
                <a:latin typeface="Arial" panose="020B0604020202020204" pitchFamily="34" charset="0"/>
                <a:cs typeface="Arial" panose="020B0604020202020204" pitchFamily="34" charset="0"/>
              </a:rPr>
              <a:t>.</a:t>
            </a:r>
            <a:endParaRPr lang="en-US" sz="2300" dirty="0" smtClean="0">
              <a:latin typeface="Arial" panose="020B0604020202020204" pitchFamily="34" charset="0"/>
              <a:cs typeface="Arial" panose="020B0604020202020204" pitchFamily="34" charset="0"/>
            </a:endParaRPr>
          </a:p>
          <a:p>
            <a:pPr marL="114300" indent="0" algn="just">
              <a:buNone/>
            </a:pPr>
            <a:endParaRPr lang="es-MX" sz="2300" dirty="0">
              <a:latin typeface="Avenir Book"/>
              <a:cs typeface="Avenir Book"/>
            </a:endParaRPr>
          </a:p>
          <a:p>
            <a:pPr algn="just"/>
            <a:endParaRPr lang="es-MX" sz="23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GUION EXPLICATIVO</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6 </a:t>
            </a:r>
            <a:endParaRPr lang="es-ES" sz="900" dirty="0"/>
          </a:p>
        </p:txBody>
      </p:sp>
    </p:spTree>
    <p:extLst>
      <p:ext uri="{BB962C8B-B14F-4D97-AF65-F5344CB8AC3E}">
        <p14:creationId xmlns:p14="http://schemas.microsoft.com/office/powerpoint/2010/main" val="1250541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264192"/>
            <a:ext cx="8601845" cy="4893647"/>
          </a:xfrm>
          <a:prstGeom prst="rect">
            <a:avLst/>
          </a:prstGeom>
          <a:noFill/>
        </p:spPr>
        <p:txBody>
          <a:bodyPr wrap="square" rtlCol="0">
            <a:spAutoFit/>
          </a:bodyPr>
          <a:lstStyle/>
          <a:p>
            <a:pPr algn="just"/>
            <a:r>
              <a:rPr lang="es-MX" sz="2400" dirty="0">
                <a:latin typeface="Avenir Book"/>
                <a:cs typeface="Avenir Book"/>
              </a:rPr>
              <a:t>Se sugiere su empleo para coadyuvar al logro de los objetivos y el propósito general de la Unidad de Aprendizaje denominada Estrategias de Negociación</a:t>
            </a:r>
            <a:r>
              <a:rPr lang="es-MX" sz="2400" dirty="0" smtClean="0">
                <a:latin typeface="Avenir Book"/>
                <a:cs typeface="Avenir Book"/>
              </a:rPr>
              <a:t>.</a:t>
            </a:r>
          </a:p>
          <a:p>
            <a:pPr algn="just"/>
            <a:endParaRPr lang="es-MX" sz="2400" dirty="0">
              <a:latin typeface="Avenir Book"/>
              <a:cs typeface="Avenir Book"/>
            </a:endParaRPr>
          </a:p>
          <a:p>
            <a:pPr algn="just"/>
            <a:r>
              <a:rPr lang="es-MX" sz="2400" dirty="0">
                <a:latin typeface="Avenir Book"/>
                <a:cs typeface="Avenir Book"/>
              </a:rPr>
              <a:t>El material existente en el tema de planeación estratégica </a:t>
            </a:r>
            <a:r>
              <a:rPr lang="es-MX" sz="2400" dirty="0" smtClean="0">
                <a:latin typeface="Avenir Book"/>
                <a:cs typeface="Avenir Book"/>
              </a:rPr>
              <a:t>ayudará al docente a orientar el desarrollo de habilidades de negociación en el estudiante de Administración y Promoción de la Obra Urbana. Por </a:t>
            </a:r>
            <a:r>
              <a:rPr lang="es-MX" sz="2400" dirty="0">
                <a:latin typeface="Avenir Book"/>
                <a:cs typeface="Avenir Book"/>
              </a:rPr>
              <a:t>lo que se recomienda utilizar esta presentación junto con dinámicas específicas que previamente seleccione el docente durante la Unidad I.</a:t>
            </a:r>
          </a:p>
          <a:p>
            <a:pPr algn="just"/>
            <a:endParaRPr lang="es-MX" sz="2400" dirty="0" smtClean="0">
              <a:latin typeface="Avenir Book"/>
              <a:cs typeface="Avenir Book"/>
            </a:endParaRPr>
          </a:p>
          <a:p>
            <a:pPr algn="just"/>
            <a:r>
              <a:rPr lang="es-MX" sz="2400" dirty="0" smtClean="0">
                <a:latin typeface="Avenir Book"/>
                <a:cs typeface="Avenir Book"/>
              </a:rPr>
              <a:t>Se sugiere que los </a:t>
            </a:r>
            <a:r>
              <a:rPr lang="es-MX" sz="2400" dirty="0" smtClean="0">
                <a:latin typeface="Avenir Book"/>
                <a:cs typeface="Avenir Book"/>
              </a:rPr>
              <a:t>temas en inglés </a:t>
            </a:r>
            <a:r>
              <a:rPr lang="es-MX" sz="2400" dirty="0" smtClean="0">
                <a:latin typeface="Avenir Book"/>
                <a:cs typeface="Avenir Book"/>
              </a:rPr>
              <a:t>puedan ser </a:t>
            </a:r>
            <a:r>
              <a:rPr lang="es-MX" sz="2400" dirty="0" smtClean="0">
                <a:latin typeface="Avenir Book"/>
                <a:cs typeface="Avenir Book"/>
              </a:rPr>
              <a:t>apoyados con los profesores de los Centros de Auto acceso. </a:t>
            </a:r>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SUGERENCIAS Y MOMENTO DE USO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7 </a:t>
            </a:r>
            <a:endParaRPr lang="es-ES" sz="900" dirty="0"/>
          </a:p>
        </p:txBody>
      </p:sp>
    </p:spTree>
    <p:extLst>
      <p:ext uri="{BB962C8B-B14F-4D97-AF65-F5344CB8AC3E}">
        <p14:creationId xmlns:p14="http://schemas.microsoft.com/office/powerpoint/2010/main" val="24315293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1690</TotalTime>
  <Words>2868</Words>
  <Application>Microsoft Office PowerPoint</Application>
  <PresentationFormat>Presentación en pantalla (4:3)</PresentationFormat>
  <Paragraphs>449</Paragraphs>
  <Slides>40</Slides>
  <Notes>40</Notes>
  <HiddenSlides>0</HiddenSlides>
  <MMClips>0</MMClips>
  <ScaleCrop>false</ScaleCrop>
  <HeadingPairs>
    <vt:vector size="8" baseType="variant">
      <vt:variant>
        <vt:lpstr>Fuentes usadas</vt:lpstr>
      </vt:variant>
      <vt:variant>
        <vt:i4>17</vt:i4>
      </vt:variant>
      <vt:variant>
        <vt:lpstr>Tema</vt:lpstr>
      </vt:variant>
      <vt:variant>
        <vt:i4>1</vt:i4>
      </vt:variant>
      <vt:variant>
        <vt:lpstr>Servidores OLE incrustados</vt:lpstr>
      </vt:variant>
      <vt:variant>
        <vt:i4>1</vt:i4>
      </vt:variant>
      <vt:variant>
        <vt:lpstr>Títulos de diapositiva</vt:lpstr>
      </vt:variant>
      <vt:variant>
        <vt:i4>40</vt:i4>
      </vt:variant>
    </vt:vector>
  </HeadingPairs>
  <TitlesOfParts>
    <vt:vector size="59" baseType="lpstr">
      <vt:lpstr>Aharoni</vt:lpstr>
      <vt:lpstr>Arial</vt:lpstr>
      <vt:lpstr>Arial Narrow</vt:lpstr>
      <vt:lpstr>Avenir Black</vt:lpstr>
      <vt:lpstr>Avenir Book</vt:lpstr>
      <vt:lpstr>Avenir Roman</vt:lpstr>
      <vt:lpstr>Bookman Old Style</vt:lpstr>
      <vt:lpstr>Calibri</vt:lpstr>
      <vt:lpstr>Comic Sans MS</vt:lpstr>
      <vt:lpstr>Helvetica Neue</vt:lpstr>
      <vt:lpstr>Lucida Sans Typewriter</vt:lpstr>
      <vt:lpstr>Symbol</vt:lpstr>
      <vt:lpstr>Times New Roman</vt:lpstr>
      <vt:lpstr>Trebuchet MS</vt:lpstr>
      <vt:lpstr>Verdana</vt:lpstr>
      <vt:lpstr>Wingdings</vt:lpstr>
      <vt:lpstr>Wingdings 3</vt:lpstr>
      <vt:lpstr>Tema de Office</vt:lpstr>
      <vt:lpstr>Worksheet</vt:lpstr>
      <vt:lpstr>UNIDAD DE APRENDIZAJE: ESTRATEGIAS DE NEGOCIACIÓN  Material Didáctico (Sólo visión proyectable) septiembre 2017</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PLANEACIÓN responde a las siguientes preguntas: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Do this exercise…</vt:lpstr>
      <vt:lpstr>CONCEPT</vt:lpstr>
      <vt:lpstr>Presentación de PowerPoint</vt:lpstr>
      <vt:lpstr>Developing strategy for a small business</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152</cp:revision>
  <dcterms:created xsi:type="dcterms:W3CDTF">2013-06-28T15:10:46Z</dcterms:created>
  <dcterms:modified xsi:type="dcterms:W3CDTF">2017-10-11T17:19:30Z</dcterms:modified>
</cp:coreProperties>
</file>