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61" r:id="rId2"/>
    <p:sldId id="260" r:id="rId3"/>
    <p:sldId id="263" r:id="rId4"/>
    <p:sldId id="264" r:id="rId5"/>
    <p:sldId id="265" r:id="rId6"/>
    <p:sldId id="266" r:id="rId7"/>
    <p:sldId id="267" r:id="rId8"/>
    <p:sldId id="268" r:id="rId9"/>
    <p:sldId id="269" r:id="rId10"/>
    <p:sldId id="270" r:id="rId11"/>
    <p:sldId id="271" r:id="rId12"/>
    <p:sldId id="279" r:id="rId13"/>
    <p:sldId id="272" r:id="rId14"/>
    <p:sldId id="281" r:id="rId15"/>
    <p:sldId id="273" r:id="rId16"/>
    <p:sldId id="275" r:id="rId17"/>
    <p:sldId id="282" r:id="rId18"/>
    <p:sldId id="280" r:id="rId19"/>
    <p:sldId id="276" r:id="rId20"/>
    <p:sldId id="283" r:id="rId21"/>
    <p:sldId id="277" r:id="rId22"/>
    <p:sldId id="284" r:id="rId23"/>
    <p:sldId id="274" r:id="rId24"/>
    <p:sldId id="289" r:id="rId25"/>
    <p:sldId id="291" r:id="rId26"/>
    <p:sldId id="286" r:id="rId27"/>
    <p:sldId id="290" r:id="rId28"/>
    <p:sldId id="292" r:id="rId29"/>
    <p:sldId id="293" r:id="rId30"/>
    <p:sldId id="287" r:id="rId31"/>
    <p:sldId id="288" r:id="rId32"/>
    <p:sldId id="278" r:id="rId33"/>
    <p:sldId id="285" r:id="rId34"/>
    <p:sldId id="294" r:id="rId35"/>
    <p:sldId id="262" r:id="rId36"/>
    <p:sldId id="259" r:id="rId3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60" y="5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467725-FB32-486D-8FCF-4B3F46D971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AAB8DA6A-722B-44A7-B01E-1FAF7512C981}">
      <dgm:prSet phldrT="[Texto]"/>
      <dgm:spPr/>
      <dgm:t>
        <a:bodyPr/>
        <a:lstStyle/>
        <a:p>
          <a:r>
            <a:rPr lang="es-MX" dirty="0" smtClean="0"/>
            <a:t>En procesos humanos</a:t>
          </a:r>
          <a:endParaRPr lang="es-MX" dirty="0"/>
        </a:p>
      </dgm:t>
    </dgm:pt>
    <dgm:pt modelId="{5D606668-6497-45F8-9E64-550857DD885D}" type="parTrans" cxnId="{613CB488-81C2-4B87-90C0-ABDA9B27EEA6}">
      <dgm:prSet/>
      <dgm:spPr/>
      <dgm:t>
        <a:bodyPr/>
        <a:lstStyle/>
        <a:p>
          <a:endParaRPr lang="es-MX"/>
        </a:p>
      </dgm:t>
    </dgm:pt>
    <dgm:pt modelId="{3072CE5E-D7D8-4592-843B-EA8FDC496E1B}" type="sibTrans" cxnId="{613CB488-81C2-4B87-90C0-ABDA9B27EEA6}">
      <dgm:prSet/>
      <dgm:spPr/>
      <dgm:t>
        <a:bodyPr/>
        <a:lstStyle/>
        <a:p>
          <a:endParaRPr lang="es-MX"/>
        </a:p>
      </dgm:t>
    </dgm:pt>
    <dgm:pt modelId="{EDFC2CA1-CCD6-407D-AE84-F1AD3ED91168}">
      <dgm:prSet phldrT="[Texto]"/>
      <dgm:spPr/>
      <dgm:t>
        <a:bodyPr/>
        <a:lstStyle/>
        <a:p>
          <a:r>
            <a:rPr lang="es-MX" dirty="0" smtClean="0"/>
            <a:t>Tecno-estructurales</a:t>
          </a:r>
          <a:endParaRPr lang="es-MX" dirty="0"/>
        </a:p>
      </dgm:t>
    </dgm:pt>
    <dgm:pt modelId="{DF9D954C-97C5-456B-8E21-AF2A483E12A7}" type="parTrans" cxnId="{38429942-977F-4657-B71B-3DE76CDF2429}">
      <dgm:prSet/>
      <dgm:spPr/>
      <dgm:t>
        <a:bodyPr/>
        <a:lstStyle/>
        <a:p>
          <a:endParaRPr lang="es-MX"/>
        </a:p>
      </dgm:t>
    </dgm:pt>
    <dgm:pt modelId="{714A4084-544C-451D-AF6C-590F7B30F502}" type="sibTrans" cxnId="{38429942-977F-4657-B71B-3DE76CDF2429}">
      <dgm:prSet/>
      <dgm:spPr/>
      <dgm:t>
        <a:bodyPr/>
        <a:lstStyle/>
        <a:p>
          <a:endParaRPr lang="es-MX"/>
        </a:p>
      </dgm:t>
    </dgm:pt>
    <dgm:pt modelId="{D3A135CF-FF64-48F6-A4B7-3E07C7C92CB7}">
      <dgm:prSet phldrT="[Texto]"/>
      <dgm:spPr/>
      <dgm:t>
        <a:bodyPr/>
        <a:lstStyle/>
        <a:p>
          <a:r>
            <a:rPr lang="es-MX" dirty="0" smtClean="0"/>
            <a:t>En administración de Recursos Humanos </a:t>
          </a:r>
          <a:endParaRPr lang="es-MX" dirty="0"/>
        </a:p>
      </dgm:t>
    </dgm:pt>
    <dgm:pt modelId="{BA939011-9142-4320-BEA0-820508D4EA3B}" type="parTrans" cxnId="{1B0C7D69-5212-4E0A-94DA-2F755A90562F}">
      <dgm:prSet/>
      <dgm:spPr/>
      <dgm:t>
        <a:bodyPr/>
        <a:lstStyle/>
        <a:p>
          <a:endParaRPr lang="es-MX"/>
        </a:p>
      </dgm:t>
    </dgm:pt>
    <dgm:pt modelId="{8889846C-F386-4ACE-9B09-BC8C28D1A9AA}" type="sibTrans" cxnId="{1B0C7D69-5212-4E0A-94DA-2F755A90562F}">
      <dgm:prSet/>
      <dgm:spPr/>
      <dgm:t>
        <a:bodyPr/>
        <a:lstStyle/>
        <a:p>
          <a:endParaRPr lang="es-MX"/>
        </a:p>
      </dgm:t>
    </dgm:pt>
    <dgm:pt modelId="{08FDB303-A3ED-4CD2-930F-9AEA30812DF8}">
      <dgm:prSet phldrT="[Texto]"/>
      <dgm:spPr/>
      <dgm:t>
        <a:bodyPr/>
        <a:lstStyle/>
        <a:p>
          <a:r>
            <a:rPr lang="es-MX" dirty="0" smtClean="0"/>
            <a:t>Estratégicas y del medio </a:t>
          </a:r>
          <a:endParaRPr lang="es-MX" dirty="0"/>
        </a:p>
      </dgm:t>
    </dgm:pt>
    <dgm:pt modelId="{A1E15698-0E37-47DC-8EFF-973E35EE9FA9}" type="parTrans" cxnId="{4CB5ECD3-423E-40C2-800D-6EF240AE03F4}">
      <dgm:prSet/>
      <dgm:spPr/>
      <dgm:t>
        <a:bodyPr/>
        <a:lstStyle/>
        <a:p>
          <a:endParaRPr lang="es-MX"/>
        </a:p>
      </dgm:t>
    </dgm:pt>
    <dgm:pt modelId="{FDF14C40-281A-49D9-AF6E-FCB6CB7AAAC7}" type="sibTrans" cxnId="{4CB5ECD3-423E-40C2-800D-6EF240AE03F4}">
      <dgm:prSet/>
      <dgm:spPr/>
      <dgm:t>
        <a:bodyPr/>
        <a:lstStyle/>
        <a:p>
          <a:endParaRPr lang="es-MX"/>
        </a:p>
      </dgm:t>
    </dgm:pt>
    <dgm:pt modelId="{0317DA97-D27F-455D-B1A2-4DDD3FDABA4B}" type="pres">
      <dgm:prSet presAssocID="{6D467725-FB32-486D-8FCF-4B3F46D9717E}" presName="diagram" presStyleCnt="0">
        <dgm:presLayoutVars>
          <dgm:dir/>
          <dgm:resizeHandles val="exact"/>
        </dgm:presLayoutVars>
      </dgm:prSet>
      <dgm:spPr/>
      <dgm:t>
        <a:bodyPr/>
        <a:lstStyle/>
        <a:p>
          <a:endParaRPr lang="es-MX"/>
        </a:p>
      </dgm:t>
    </dgm:pt>
    <dgm:pt modelId="{911F6402-1461-4B41-8BB7-7663956A2872}" type="pres">
      <dgm:prSet presAssocID="{AAB8DA6A-722B-44A7-B01E-1FAF7512C981}" presName="node" presStyleLbl="node1" presStyleIdx="0" presStyleCnt="4" custLinFactNeighborX="-26" custLinFactNeighborY="-10488">
        <dgm:presLayoutVars>
          <dgm:bulletEnabled val="1"/>
        </dgm:presLayoutVars>
      </dgm:prSet>
      <dgm:spPr/>
      <dgm:t>
        <a:bodyPr/>
        <a:lstStyle/>
        <a:p>
          <a:endParaRPr lang="es-MX"/>
        </a:p>
      </dgm:t>
    </dgm:pt>
    <dgm:pt modelId="{26958CF9-D3E5-4F0D-B00B-2EFD649BBB85}" type="pres">
      <dgm:prSet presAssocID="{3072CE5E-D7D8-4592-843B-EA8FDC496E1B}" presName="sibTrans" presStyleCnt="0"/>
      <dgm:spPr/>
    </dgm:pt>
    <dgm:pt modelId="{45862F63-1DA0-4469-B511-B32A80666EF1}" type="pres">
      <dgm:prSet presAssocID="{EDFC2CA1-CCD6-407D-AE84-F1AD3ED91168}" presName="node" presStyleLbl="node1" presStyleIdx="1" presStyleCnt="4" custLinFactNeighborX="26" custLinFactNeighborY="-10488">
        <dgm:presLayoutVars>
          <dgm:bulletEnabled val="1"/>
        </dgm:presLayoutVars>
      </dgm:prSet>
      <dgm:spPr/>
      <dgm:t>
        <a:bodyPr/>
        <a:lstStyle/>
        <a:p>
          <a:endParaRPr lang="es-MX"/>
        </a:p>
      </dgm:t>
    </dgm:pt>
    <dgm:pt modelId="{378EEA38-3B43-4442-9386-6C2D03C981C3}" type="pres">
      <dgm:prSet presAssocID="{714A4084-544C-451D-AF6C-590F7B30F502}" presName="sibTrans" presStyleCnt="0"/>
      <dgm:spPr/>
    </dgm:pt>
    <dgm:pt modelId="{553C144D-BC91-4F21-900E-E45D158EC653}" type="pres">
      <dgm:prSet presAssocID="{D3A135CF-FF64-48F6-A4B7-3E07C7C92CB7}" presName="node" presStyleLbl="node1" presStyleIdx="2" presStyleCnt="4">
        <dgm:presLayoutVars>
          <dgm:bulletEnabled val="1"/>
        </dgm:presLayoutVars>
      </dgm:prSet>
      <dgm:spPr/>
      <dgm:t>
        <a:bodyPr/>
        <a:lstStyle/>
        <a:p>
          <a:endParaRPr lang="es-MX"/>
        </a:p>
      </dgm:t>
    </dgm:pt>
    <dgm:pt modelId="{76DFEC80-C14E-4280-A798-7142621E48BC}" type="pres">
      <dgm:prSet presAssocID="{8889846C-F386-4ACE-9B09-BC8C28D1A9AA}" presName="sibTrans" presStyleCnt="0"/>
      <dgm:spPr/>
    </dgm:pt>
    <dgm:pt modelId="{AD842E61-464E-4929-B765-B18D6CFA937E}" type="pres">
      <dgm:prSet presAssocID="{08FDB303-A3ED-4CD2-930F-9AEA30812DF8}" presName="node" presStyleLbl="node1" presStyleIdx="3" presStyleCnt="4">
        <dgm:presLayoutVars>
          <dgm:bulletEnabled val="1"/>
        </dgm:presLayoutVars>
      </dgm:prSet>
      <dgm:spPr/>
      <dgm:t>
        <a:bodyPr/>
        <a:lstStyle/>
        <a:p>
          <a:endParaRPr lang="es-MX"/>
        </a:p>
      </dgm:t>
    </dgm:pt>
  </dgm:ptLst>
  <dgm:cxnLst>
    <dgm:cxn modelId="{002F2D1F-8361-4B25-B74F-7B412D522A1E}" type="presOf" srcId="{AAB8DA6A-722B-44A7-B01E-1FAF7512C981}" destId="{911F6402-1461-4B41-8BB7-7663956A2872}" srcOrd="0" destOrd="0" presId="urn:microsoft.com/office/officeart/2005/8/layout/default"/>
    <dgm:cxn modelId="{38429942-977F-4657-B71B-3DE76CDF2429}" srcId="{6D467725-FB32-486D-8FCF-4B3F46D9717E}" destId="{EDFC2CA1-CCD6-407D-AE84-F1AD3ED91168}" srcOrd="1" destOrd="0" parTransId="{DF9D954C-97C5-456B-8E21-AF2A483E12A7}" sibTransId="{714A4084-544C-451D-AF6C-590F7B30F502}"/>
    <dgm:cxn modelId="{613CB488-81C2-4B87-90C0-ABDA9B27EEA6}" srcId="{6D467725-FB32-486D-8FCF-4B3F46D9717E}" destId="{AAB8DA6A-722B-44A7-B01E-1FAF7512C981}" srcOrd="0" destOrd="0" parTransId="{5D606668-6497-45F8-9E64-550857DD885D}" sibTransId="{3072CE5E-D7D8-4592-843B-EA8FDC496E1B}"/>
    <dgm:cxn modelId="{C24D023B-1E7C-40B8-B552-9D9D59C046BB}" type="presOf" srcId="{EDFC2CA1-CCD6-407D-AE84-F1AD3ED91168}" destId="{45862F63-1DA0-4469-B511-B32A80666EF1}" srcOrd="0" destOrd="0" presId="urn:microsoft.com/office/officeart/2005/8/layout/default"/>
    <dgm:cxn modelId="{CB40A251-8C1E-404F-9B6E-A7E1A7218777}" type="presOf" srcId="{08FDB303-A3ED-4CD2-930F-9AEA30812DF8}" destId="{AD842E61-464E-4929-B765-B18D6CFA937E}" srcOrd="0" destOrd="0" presId="urn:microsoft.com/office/officeart/2005/8/layout/default"/>
    <dgm:cxn modelId="{4CB5ECD3-423E-40C2-800D-6EF240AE03F4}" srcId="{6D467725-FB32-486D-8FCF-4B3F46D9717E}" destId="{08FDB303-A3ED-4CD2-930F-9AEA30812DF8}" srcOrd="3" destOrd="0" parTransId="{A1E15698-0E37-47DC-8EFF-973E35EE9FA9}" sibTransId="{FDF14C40-281A-49D9-AF6E-FCB6CB7AAAC7}"/>
    <dgm:cxn modelId="{1B0C7D69-5212-4E0A-94DA-2F755A90562F}" srcId="{6D467725-FB32-486D-8FCF-4B3F46D9717E}" destId="{D3A135CF-FF64-48F6-A4B7-3E07C7C92CB7}" srcOrd="2" destOrd="0" parTransId="{BA939011-9142-4320-BEA0-820508D4EA3B}" sibTransId="{8889846C-F386-4ACE-9B09-BC8C28D1A9AA}"/>
    <dgm:cxn modelId="{245E7A69-140F-4AC5-8204-8A11CC1EFD46}" type="presOf" srcId="{D3A135CF-FF64-48F6-A4B7-3E07C7C92CB7}" destId="{553C144D-BC91-4F21-900E-E45D158EC653}" srcOrd="0" destOrd="0" presId="urn:microsoft.com/office/officeart/2005/8/layout/default"/>
    <dgm:cxn modelId="{2AE43804-6460-4DD6-9445-842B50950F04}" type="presOf" srcId="{6D467725-FB32-486D-8FCF-4B3F46D9717E}" destId="{0317DA97-D27F-455D-B1A2-4DDD3FDABA4B}" srcOrd="0" destOrd="0" presId="urn:microsoft.com/office/officeart/2005/8/layout/default"/>
    <dgm:cxn modelId="{75B675F7-3F1F-481C-A8DE-EF7A1A9C2D93}" type="presParOf" srcId="{0317DA97-D27F-455D-B1A2-4DDD3FDABA4B}" destId="{911F6402-1461-4B41-8BB7-7663956A2872}" srcOrd="0" destOrd="0" presId="urn:microsoft.com/office/officeart/2005/8/layout/default"/>
    <dgm:cxn modelId="{F015F801-402B-4E0C-AA9B-B104E3898D80}" type="presParOf" srcId="{0317DA97-D27F-455D-B1A2-4DDD3FDABA4B}" destId="{26958CF9-D3E5-4F0D-B00B-2EFD649BBB85}" srcOrd="1" destOrd="0" presId="urn:microsoft.com/office/officeart/2005/8/layout/default"/>
    <dgm:cxn modelId="{422EF48D-290A-476B-A667-19B2B5139D73}" type="presParOf" srcId="{0317DA97-D27F-455D-B1A2-4DDD3FDABA4B}" destId="{45862F63-1DA0-4469-B511-B32A80666EF1}" srcOrd="2" destOrd="0" presId="urn:microsoft.com/office/officeart/2005/8/layout/default"/>
    <dgm:cxn modelId="{909A66CB-271D-4A2E-970F-BB93BBDB6489}" type="presParOf" srcId="{0317DA97-D27F-455D-B1A2-4DDD3FDABA4B}" destId="{378EEA38-3B43-4442-9386-6C2D03C981C3}" srcOrd="3" destOrd="0" presId="urn:microsoft.com/office/officeart/2005/8/layout/default"/>
    <dgm:cxn modelId="{A76CD54C-8711-4BB6-A6E6-A9FA11046E17}" type="presParOf" srcId="{0317DA97-D27F-455D-B1A2-4DDD3FDABA4B}" destId="{553C144D-BC91-4F21-900E-E45D158EC653}" srcOrd="4" destOrd="0" presId="urn:microsoft.com/office/officeart/2005/8/layout/default"/>
    <dgm:cxn modelId="{59CA6ADC-DB0B-4D4F-B5EC-D898BFA436EC}" type="presParOf" srcId="{0317DA97-D27F-455D-B1A2-4DDD3FDABA4B}" destId="{76DFEC80-C14E-4280-A798-7142621E48BC}" srcOrd="5" destOrd="0" presId="urn:microsoft.com/office/officeart/2005/8/layout/default"/>
    <dgm:cxn modelId="{76877359-A863-4094-A44C-950657AEA8D9}" type="presParOf" srcId="{0317DA97-D27F-455D-B1A2-4DDD3FDABA4B}" destId="{AD842E61-464E-4929-B765-B18D6CFA937E}"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E0E4E5-FF13-4E58-A539-87F551D1BBE7}" type="doc">
      <dgm:prSet loTypeId="urn:microsoft.com/office/officeart/2005/8/layout/StepDownProcess" loCatId="process" qsTypeId="urn:microsoft.com/office/officeart/2005/8/quickstyle/simple1" qsCatId="simple" csTypeId="urn:microsoft.com/office/officeart/2005/8/colors/colorful1" csCatId="colorful" phldr="1"/>
      <dgm:spPr/>
    </dgm:pt>
    <dgm:pt modelId="{AFBB4D8A-B468-458B-BEC2-59908F72C1F8}">
      <dgm:prSet phldrT="[Texto]"/>
      <dgm:spPr/>
      <dgm:t>
        <a:bodyPr/>
        <a:lstStyle/>
        <a:p>
          <a:r>
            <a:rPr lang="es-MX" b="0" i="0" dirty="0" smtClean="0"/>
            <a:t>1.- Explicativo: fue, es, tiende a ser. Diagnóstico</a:t>
          </a:r>
          <a:endParaRPr lang="es-MX" dirty="0"/>
        </a:p>
      </dgm:t>
    </dgm:pt>
    <dgm:pt modelId="{464097B6-8EF6-4DDB-83A3-731037D67CED}" type="parTrans" cxnId="{A7A51692-0089-486C-A80C-AC7F336693A0}">
      <dgm:prSet/>
      <dgm:spPr/>
      <dgm:t>
        <a:bodyPr/>
        <a:lstStyle/>
        <a:p>
          <a:endParaRPr lang="es-MX"/>
        </a:p>
      </dgm:t>
    </dgm:pt>
    <dgm:pt modelId="{85E26FBD-E080-464E-B3FE-8000F33859A7}" type="sibTrans" cxnId="{A7A51692-0089-486C-A80C-AC7F336693A0}">
      <dgm:prSet/>
      <dgm:spPr/>
      <dgm:t>
        <a:bodyPr/>
        <a:lstStyle/>
        <a:p>
          <a:endParaRPr lang="es-MX"/>
        </a:p>
      </dgm:t>
    </dgm:pt>
    <dgm:pt modelId="{BC3FE3BF-2759-4F5C-9630-736919C84F07}">
      <dgm:prSet/>
      <dgm:spPr/>
      <dgm:t>
        <a:bodyPr/>
        <a:lstStyle/>
        <a:p>
          <a:r>
            <a:rPr lang="es-MX" b="0" i="0" dirty="0" smtClean="0"/>
            <a:t>2.- Normativo: debiera ser. Direccionalidad</a:t>
          </a:r>
          <a:endParaRPr lang="es-MX" b="0" i="0" dirty="0"/>
        </a:p>
      </dgm:t>
    </dgm:pt>
    <dgm:pt modelId="{0134AE8D-2878-439F-B979-0D51FEDD2203}" type="parTrans" cxnId="{CF2C0805-6540-4746-AA5C-7F6C280C0771}">
      <dgm:prSet/>
      <dgm:spPr/>
      <dgm:t>
        <a:bodyPr/>
        <a:lstStyle/>
        <a:p>
          <a:endParaRPr lang="es-MX"/>
        </a:p>
      </dgm:t>
    </dgm:pt>
    <dgm:pt modelId="{76D587CF-2CBE-43BC-8D54-EE72765F6E60}" type="sibTrans" cxnId="{CF2C0805-6540-4746-AA5C-7F6C280C0771}">
      <dgm:prSet/>
      <dgm:spPr/>
      <dgm:t>
        <a:bodyPr/>
        <a:lstStyle/>
        <a:p>
          <a:endParaRPr lang="es-MX"/>
        </a:p>
      </dgm:t>
    </dgm:pt>
    <dgm:pt modelId="{CC96D44C-05B6-4DAF-803A-FCE90F647CD7}">
      <dgm:prSet/>
      <dgm:spPr/>
      <dgm:t>
        <a:bodyPr/>
        <a:lstStyle/>
        <a:p>
          <a:r>
            <a:rPr lang="es-MX" b="0" i="0" dirty="0" smtClean="0"/>
            <a:t>3.- Estratégico: puede ser. Viabilidad</a:t>
          </a:r>
          <a:endParaRPr lang="es-MX" b="0" i="0" dirty="0"/>
        </a:p>
      </dgm:t>
    </dgm:pt>
    <dgm:pt modelId="{0CE3781B-9FC2-40B7-9435-B845C70B7708}" type="parTrans" cxnId="{625BD3DD-DA40-4B28-AF2F-A717FEDCBC4D}">
      <dgm:prSet/>
      <dgm:spPr/>
      <dgm:t>
        <a:bodyPr/>
        <a:lstStyle/>
        <a:p>
          <a:endParaRPr lang="es-MX"/>
        </a:p>
      </dgm:t>
    </dgm:pt>
    <dgm:pt modelId="{9D0D94B2-3999-4FCD-BADC-322D47122781}" type="sibTrans" cxnId="{625BD3DD-DA40-4B28-AF2F-A717FEDCBC4D}">
      <dgm:prSet/>
      <dgm:spPr/>
      <dgm:t>
        <a:bodyPr/>
        <a:lstStyle/>
        <a:p>
          <a:endParaRPr lang="es-MX"/>
        </a:p>
      </dgm:t>
    </dgm:pt>
    <dgm:pt modelId="{52DA500E-6F78-4C4E-82D3-6D0562978948}">
      <dgm:prSet/>
      <dgm:spPr/>
      <dgm:t>
        <a:bodyPr/>
        <a:lstStyle/>
        <a:p>
          <a:r>
            <a:rPr lang="es-MX" b="0" i="0" dirty="0" smtClean="0"/>
            <a:t>4.- Táctico-Operacional: Hacer.</a:t>
          </a:r>
          <a:endParaRPr lang="es-MX" b="0" i="0" dirty="0"/>
        </a:p>
      </dgm:t>
    </dgm:pt>
    <dgm:pt modelId="{914A6303-11DA-4253-B41B-749BD9673672}" type="parTrans" cxnId="{F59007A6-AB4D-471A-A763-B2724C81D843}">
      <dgm:prSet/>
      <dgm:spPr/>
      <dgm:t>
        <a:bodyPr/>
        <a:lstStyle/>
        <a:p>
          <a:endParaRPr lang="es-MX"/>
        </a:p>
      </dgm:t>
    </dgm:pt>
    <dgm:pt modelId="{9BF82D40-7582-428A-8B32-D9A70564EE54}" type="sibTrans" cxnId="{F59007A6-AB4D-471A-A763-B2724C81D843}">
      <dgm:prSet/>
      <dgm:spPr/>
      <dgm:t>
        <a:bodyPr/>
        <a:lstStyle/>
        <a:p>
          <a:endParaRPr lang="es-MX"/>
        </a:p>
      </dgm:t>
    </dgm:pt>
    <dgm:pt modelId="{45C28E31-9D17-41A1-91C0-FF7BE3E40D92}" type="pres">
      <dgm:prSet presAssocID="{43E0E4E5-FF13-4E58-A539-87F551D1BBE7}" presName="rootnode" presStyleCnt="0">
        <dgm:presLayoutVars>
          <dgm:chMax/>
          <dgm:chPref/>
          <dgm:dir/>
          <dgm:animLvl val="lvl"/>
        </dgm:presLayoutVars>
      </dgm:prSet>
      <dgm:spPr/>
    </dgm:pt>
    <dgm:pt modelId="{F451F183-FFE1-47DB-A7FC-B201B2D5B0E6}" type="pres">
      <dgm:prSet presAssocID="{AFBB4D8A-B468-458B-BEC2-59908F72C1F8}" presName="composite" presStyleCnt="0"/>
      <dgm:spPr/>
    </dgm:pt>
    <dgm:pt modelId="{41F26C2E-67F6-4B2E-89EA-D2813CF38908}" type="pres">
      <dgm:prSet presAssocID="{AFBB4D8A-B468-458B-BEC2-59908F72C1F8}" presName="bentUpArrow1" presStyleLbl="alignImgPlace1" presStyleIdx="0" presStyleCnt="3"/>
      <dgm:spPr/>
    </dgm:pt>
    <dgm:pt modelId="{1032AF7A-47C6-466D-9310-5266E13EDEE6}" type="pres">
      <dgm:prSet presAssocID="{AFBB4D8A-B468-458B-BEC2-59908F72C1F8}" presName="ParentText" presStyleLbl="node1" presStyleIdx="0" presStyleCnt="4">
        <dgm:presLayoutVars>
          <dgm:chMax val="1"/>
          <dgm:chPref val="1"/>
          <dgm:bulletEnabled val="1"/>
        </dgm:presLayoutVars>
      </dgm:prSet>
      <dgm:spPr/>
      <dgm:t>
        <a:bodyPr/>
        <a:lstStyle/>
        <a:p>
          <a:endParaRPr lang="es-MX"/>
        </a:p>
      </dgm:t>
    </dgm:pt>
    <dgm:pt modelId="{292B1A62-03FC-4682-BE66-8BE613641C10}" type="pres">
      <dgm:prSet presAssocID="{AFBB4D8A-B468-458B-BEC2-59908F72C1F8}" presName="ChildText" presStyleLbl="revTx" presStyleIdx="0" presStyleCnt="3">
        <dgm:presLayoutVars>
          <dgm:chMax val="0"/>
          <dgm:chPref val="0"/>
          <dgm:bulletEnabled val="1"/>
        </dgm:presLayoutVars>
      </dgm:prSet>
      <dgm:spPr/>
    </dgm:pt>
    <dgm:pt modelId="{5396D1BC-F199-47F0-9AB8-4DB258CBB6AF}" type="pres">
      <dgm:prSet presAssocID="{85E26FBD-E080-464E-B3FE-8000F33859A7}" presName="sibTrans" presStyleCnt="0"/>
      <dgm:spPr/>
    </dgm:pt>
    <dgm:pt modelId="{C74F6C93-B14D-493F-9585-3CB0A130A138}" type="pres">
      <dgm:prSet presAssocID="{BC3FE3BF-2759-4F5C-9630-736919C84F07}" presName="composite" presStyleCnt="0"/>
      <dgm:spPr/>
    </dgm:pt>
    <dgm:pt modelId="{0335F55B-7E1C-4DEE-8D9F-F81C719345F4}" type="pres">
      <dgm:prSet presAssocID="{BC3FE3BF-2759-4F5C-9630-736919C84F07}" presName="bentUpArrow1" presStyleLbl="alignImgPlace1" presStyleIdx="1" presStyleCnt="3"/>
      <dgm:spPr/>
    </dgm:pt>
    <dgm:pt modelId="{6AAF8631-8501-43FB-B282-C36AB9454AD1}" type="pres">
      <dgm:prSet presAssocID="{BC3FE3BF-2759-4F5C-9630-736919C84F07}" presName="ParentText" presStyleLbl="node1" presStyleIdx="1" presStyleCnt="4">
        <dgm:presLayoutVars>
          <dgm:chMax val="1"/>
          <dgm:chPref val="1"/>
          <dgm:bulletEnabled val="1"/>
        </dgm:presLayoutVars>
      </dgm:prSet>
      <dgm:spPr/>
      <dgm:t>
        <a:bodyPr/>
        <a:lstStyle/>
        <a:p>
          <a:endParaRPr lang="es-MX"/>
        </a:p>
      </dgm:t>
    </dgm:pt>
    <dgm:pt modelId="{A27641C7-3177-4B39-A5EC-8D0315887DB6}" type="pres">
      <dgm:prSet presAssocID="{BC3FE3BF-2759-4F5C-9630-736919C84F07}" presName="ChildText" presStyleLbl="revTx" presStyleIdx="1" presStyleCnt="3">
        <dgm:presLayoutVars>
          <dgm:chMax val="0"/>
          <dgm:chPref val="0"/>
          <dgm:bulletEnabled val="1"/>
        </dgm:presLayoutVars>
      </dgm:prSet>
      <dgm:spPr/>
    </dgm:pt>
    <dgm:pt modelId="{2F5A407F-5A3D-4F0C-8B65-E00A75C5BC0E}" type="pres">
      <dgm:prSet presAssocID="{76D587CF-2CBE-43BC-8D54-EE72765F6E60}" presName="sibTrans" presStyleCnt="0"/>
      <dgm:spPr/>
    </dgm:pt>
    <dgm:pt modelId="{FE8EABCE-BD3B-4C0D-8140-8C7B8601667F}" type="pres">
      <dgm:prSet presAssocID="{CC96D44C-05B6-4DAF-803A-FCE90F647CD7}" presName="composite" presStyleCnt="0"/>
      <dgm:spPr/>
    </dgm:pt>
    <dgm:pt modelId="{1BE2385F-28D7-4F13-8A46-03547BCDA030}" type="pres">
      <dgm:prSet presAssocID="{CC96D44C-05B6-4DAF-803A-FCE90F647CD7}" presName="bentUpArrow1" presStyleLbl="alignImgPlace1" presStyleIdx="2" presStyleCnt="3"/>
      <dgm:spPr/>
    </dgm:pt>
    <dgm:pt modelId="{C571CCC5-7026-4800-9299-6AFC9DDDDA06}" type="pres">
      <dgm:prSet presAssocID="{CC96D44C-05B6-4DAF-803A-FCE90F647CD7}" presName="ParentText" presStyleLbl="node1" presStyleIdx="2" presStyleCnt="4">
        <dgm:presLayoutVars>
          <dgm:chMax val="1"/>
          <dgm:chPref val="1"/>
          <dgm:bulletEnabled val="1"/>
        </dgm:presLayoutVars>
      </dgm:prSet>
      <dgm:spPr/>
      <dgm:t>
        <a:bodyPr/>
        <a:lstStyle/>
        <a:p>
          <a:endParaRPr lang="es-MX"/>
        </a:p>
      </dgm:t>
    </dgm:pt>
    <dgm:pt modelId="{6A1155CE-4517-4694-A9CB-79A2AC01DD96}" type="pres">
      <dgm:prSet presAssocID="{CC96D44C-05B6-4DAF-803A-FCE90F647CD7}" presName="ChildText" presStyleLbl="revTx" presStyleIdx="2" presStyleCnt="3">
        <dgm:presLayoutVars>
          <dgm:chMax val="0"/>
          <dgm:chPref val="0"/>
          <dgm:bulletEnabled val="1"/>
        </dgm:presLayoutVars>
      </dgm:prSet>
      <dgm:spPr/>
    </dgm:pt>
    <dgm:pt modelId="{93FB5220-AC22-467A-8E28-E7FC3B336708}" type="pres">
      <dgm:prSet presAssocID="{9D0D94B2-3999-4FCD-BADC-322D47122781}" presName="sibTrans" presStyleCnt="0"/>
      <dgm:spPr/>
    </dgm:pt>
    <dgm:pt modelId="{FC450E4D-A0EF-421D-B879-B8A6562549ED}" type="pres">
      <dgm:prSet presAssocID="{52DA500E-6F78-4C4E-82D3-6D0562978948}" presName="composite" presStyleCnt="0"/>
      <dgm:spPr/>
    </dgm:pt>
    <dgm:pt modelId="{85B094EF-D8C2-4F01-9F1C-643BA491D802}" type="pres">
      <dgm:prSet presAssocID="{52DA500E-6F78-4C4E-82D3-6D0562978948}" presName="ParentText" presStyleLbl="node1" presStyleIdx="3" presStyleCnt="4">
        <dgm:presLayoutVars>
          <dgm:chMax val="1"/>
          <dgm:chPref val="1"/>
          <dgm:bulletEnabled val="1"/>
        </dgm:presLayoutVars>
      </dgm:prSet>
      <dgm:spPr/>
      <dgm:t>
        <a:bodyPr/>
        <a:lstStyle/>
        <a:p>
          <a:endParaRPr lang="es-MX"/>
        </a:p>
      </dgm:t>
    </dgm:pt>
  </dgm:ptLst>
  <dgm:cxnLst>
    <dgm:cxn modelId="{0F30DC6E-825F-452C-BAE3-859944F1850A}" type="presOf" srcId="{AFBB4D8A-B468-458B-BEC2-59908F72C1F8}" destId="{1032AF7A-47C6-466D-9310-5266E13EDEE6}" srcOrd="0" destOrd="0" presId="urn:microsoft.com/office/officeart/2005/8/layout/StepDownProcess"/>
    <dgm:cxn modelId="{86F65CBB-D7DB-4527-8986-E22AFC3672A9}" type="presOf" srcId="{CC96D44C-05B6-4DAF-803A-FCE90F647CD7}" destId="{C571CCC5-7026-4800-9299-6AFC9DDDDA06}" srcOrd="0" destOrd="0" presId="urn:microsoft.com/office/officeart/2005/8/layout/StepDownProcess"/>
    <dgm:cxn modelId="{7AFB9715-A1A0-4588-956C-3C93357956E2}" type="presOf" srcId="{43E0E4E5-FF13-4E58-A539-87F551D1BBE7}" destId="{45C28E31-9D17-41A1-91C0-FF7BE3E40D92}" srcOrd="0" destOrd="0" presId="urn:microsoft.com/office/officeart/2005/8/layout/StepDownProcess"/>
    <dgm:cxn modelId="{40DC8650-5B59-42E4-83B1-51781E21D842}" type="presOf" srcId="{52DA500E-6F78-4C4E-82D3-6D0562978948}" destId="{85B094EF-D8C2-4F01-9F1C-643BA491D802}" srcOrd="0" destOrd="0" presId="urn:microsoft.com/office/officeart/2005/8/layout/StepDownProcess"/>
    <dgm:cxn modelId="{CF2C0805-6540-4746-AA5C-7F6C280C0771}" srcId="{43E0E4E5-FF13-4E58-A539-87F551D1BBE7}" destId="{BC3FE3BF-2759-4F5C-9630-736919C84F07}" srcOrd="1" destOrd="0" parTransId="{0134AE8D-2878-439F-B979-0D51FEDD2203}" sibTransId="{76D587CF-2CBE-43BC-8D54-EE72765F6E60}"/>
    <dgm:cxn modelId="{F59007A6-AB4D-471A-A763-B2724C81D843}" srcId="{43E0E4E5-FF13-4E58-A539-87F551D1BBE7}" destId="{52DA500E-6F78-4C4E-82D3-6D0562978948}" srcOrd="3" destOrd="0" parTransId="{914A6303-11DA-4253-B41B-749BD9673672}" sibTransId="{9BF82D40-7582-428A-8B32-D9A70564EE54}"/>
    <dgm:cxn modelId="{F4236AEF-878A-466D-81FA-6EFB2D358863}" type="presOf" srcId="{BC3FE3BF-2759-4F5C-9630-736919C84F07}" destId="{6AAF8631-8501-43FB-B282-C36AB9454AD1}" srcOrd="0" destOrd="0" presId="urn:microsoft.com/office/officeart/2005/8/layout/StepDownProcess"/>
    <dgm:cxn modelId="{625BD3DD-DA40-4B28-AF2F-A717FEDCBC4D}" srcId="{43E0E4E5-FF13-4E58-A539-87F551D1BBE7}" destId="{CC96D44C-05B6-4DAF-803A-FCE90F647CD7}" srcOrd="2" destOrd="0" parTransId="{0CE3781B-9FC2-40B7-9435-B845C70B7708}" sibTransId="{9D0D94B2-3999-4FCD-BADC-322D47122781}"/>
    <dgm:cxn modelId="{A7A51692-0089-486C-A80C-AC7F336693A0}" srcId="{43E0E4E5-FF13-4E58-A539-87F551D1BBE7}" destId="{AFBB4D8A-B468-458B-BEC2-59908F72C1F8}" srcOrd="0" destOrd="0" parTransId="{464097B6-8EF6-4DDB-83A3-731037D67CED}" sibTransId="{85E26FBD-E080-464E-B3FE-8000F33859A7}"/>
    <dgm:cxn modelId="{5BDFC11F-8B79-49B8-B6F7-4E8308494DE7}" type="presParOf" srcId="{45C28E31-9D17-41A1-91C0-FF7BE3E40D92}" destId="{F451F183-FFE1-47DB-A7FC-B201B2D5B0E6}" srcOrd="0" destOrd="0" presId="urn:microsoft.com/office/officeart/2005/8/layout/StepDownProcess"/>
    <dgm:cxn modelId="{EE0D4E64-F600-4A02-8380-A0FD4268203E}" type="presParOf" srcId="{F451F183-FFE1-47DB-A7FC-B201B2D5B0E6}" destId="{41F26C2E-67F6-4B2E-89EA-D2813CF38908}" srcOrd="0" destOrd="0" presId="urn:microsoft.com/office/officeart/2005/8/layout/StepDownProcess"/>
    <dgm:cxn modelId="{1768D219-C8ED-4969-B1BB-7F64D4F8C6F0}" type="presParOf" srcId="{F451F183-FFE1-47DB-A7FC-B201B2D5B0E6}" destId="{1032AF7A-47C6-466D-9310-5266E13EDEE6}" srcOrd="1" destOrd="0" presId="urn:microsoft.com/office/officeart/2005/8/layout/StepDownProcess"/>
    <dgm:cxn modelId="{A54B7AEA-5680-4CA4-9EE3-9A9E62A452B8}" type="presParOf" srcId="{F451F183-FFE1-47DB-A7FC-B201B2D5B0E6}" destId="{292B1A62-03FC-4682-BE66-8BE613641C10}" srcOrd="2" destOrd="0" presId="urn:microsoft.com/office/officeart/2005/8/layout/StepDownProcess"/>
    <dgm:cxn modelId="{DCB1FB67-7A51-4461-96B2-CA3F902D36D9}" type="presParOf" srcId="{45C28E31-9D17-41A1-91C0-FF7BE3E40D92}" destId="{5396D1BC-F199-47F0-9AB8-4DB258CBB6AF}" srcOrd="1" destOrd="0" presId="urn:microsoft.com/office/officeart/2005/8/layout/StepDownProcess"/>
    <dgm:cxn modelId="{9DA42C6A-B5F0-4E1F-BF9A-370C4A0409BA}" type="presParOf" srcId="{45C28E31-9D17-41A1-91C0-FF7BE3E40D92}" destId="{C74F6C93-B14D-493F-9585-3CB0A130A138}" srcOrd="2" destOrd="0" presId="urn:microsoft.com/office/officeart/2005/8/layout/StepDownProcess"/>
    <dgm:cxn modelId="{D2E369CF-86EC-4C0B-9D3A-4637448D9CF9}" type="presParOf" srcId="{C74F6C93-B14D-493F-9585-3CB0A130A138}" destId="{0335F55B-7E1C-4DEE-8D9F-F81C719345F4}" srcOrd="0" destOrd="0" presId="urn:microsoft.com/office/officeart/2005/8/layout/StepDownProcess"/>
    <dgm:cxn modelId="{C099882F-C125-4A8E-900B-79F8C58D610A}" type="presParOf" srcId="{C74F6C93-B14D-493F-9585-3CB0A130A138}" destId="{6AAF8631-8501-43FB-B282-C36AB9454AD1}" srcOrd="1" destOrd="0" presId="urn:microsoft.com/office/officeart/2005/8/layout/StepDownProcess"/>
    <dgm:cxn modelId="{EF9D86C8-FB92-468C-879F-CAFC32AF9761}" type="presParOf" srcId="{C74F6C93-B14D-493F-9585-3CB0A130A138}" destId="{A27641C7-3177-4B39-A5EC-8D0315887DB6}" srcOrd="2" destOrd="0" presId="urn:microsoft.com/office/officeart/2005/8/layout/StepDownProcess"/>
    <dgm:cxn modelId="{A09AF8A4-6192-4F88-A80C-9BB01A709863}" type="presParOf" srcId="{45C28E31-9D17-41A1-91C0-FF7BE3E40D92}" destId="{2F5A407F-5A3D-4F0C-8B65-E00A75C5BC0E}" srcOrd="3" destOrd="0" presId="urn:microsoft.com/office/officeart/2005/8/layout/StepDownProcess"/>
    <dgm:cxn modelId="{5DA52A75-F858-4FCE-8D7A-30E37E8A4ED0}" type="presParOf" srcId="{45C28E31-9D17-41A1-91C0-FF7BE3E40D92}" destId="{FE8EABCE-BD3B-4C0D-8140-8C7B8601667F}" srcOrd="4" destOrd="0" presId="urn:microsoft.com/office/officeart/2005/8/layout/StepDownProcess"/>
    <dgm:cxn modelId="{6AC5D89B-6709-4C37-A728-346C45E4EDA2}" type="presParOf" srcId="{FE8EABCE-BD3B-4C0D-8140-8C7B8601667F}" destId="{1BE2385F-28D7-4F13-8A46-03547BCDA030}" srcOrd="0" destOrd="0" presId="urn:microsoft.com/office/officeart/2005/8/layout/StepDownProcess"/>
    <dgm:cxn modelId="{F24690EA-AA08-48E6-886E-6ACE857761A7}" type="presParOf" srcId="{FE8EABCE-BD3B-4C0D-8140-8C7B8601667F}" destId="{C571CCC5-7026-4800-9299-6AFC9DDDDA06}" srcOrd="1" destOrd="0" presId="urn:microsoft.com/office/officeart/2005/8/layout/StepDownProcess"/>
    <dgm:cxn modelId="{E3115060-21A7-43C3-8504-2520BA4458D1}" type="presParOf" srcId="{FE8EABCE-BD3B-4C0D-8140-8C7B8601667F}" destId="{6A1155CE-4517-4694-A9CB-79A2AC01DD96}" srcOrd="2" destOrd="0" presId="urn:microsoft.com/office/officeart/2005/8/layout/StepDownProcess"/>
    <dgm:cxn modelId="{DEAF8503-1408-4AF0-889E-1BAD081CCCCC}" type="presParOf" srcId="{45C28E31-9D17-41A1-91C0-FF7BE3E40D92}" destId="{93FB5220-AC22-467A-8E28-E7FC3B336708}" srcOrd="5" destOrd="0" presId="urn:microsoft.com/office/officeart/2005/8/layout/StepDownProcess"/>
    <dgm:cxn modelId="{D3BBE01B-1D52-4DD8-84F4-8AA7A7248BAE}" type="presParOf" srcId="{45C28E31-9D17-41A1-91C0-FF7BE3E40D92}" destId="{FC450E4D-A0EF-421D-B879-B8A6562549ED}" srcOrd="6" destOrd="0" presId="urn:microsoft.com/office/officeart/2005/8/layout/StepDownProcess"/>
    <dgm:cxn modelId="{E21EC69D-B469-480E-9E4E-D3609954549A}" type="presParOf" srcId="{FC450E4D-A0EF-421D-B879-B8A6562549ED}" destId="{85B094EF-D8C2-4F01-9F1C-643BA491D802}"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513666-60D6-4643-8C03-B5CE179A509A}"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EFB13CF4-3184-4941-BB9F-E929E1FB6464}">
      <dgm:prSet phldrT="[Texto]" custT="1"/>
      <dgm:spPr/>
      <dgm:t>
        <a:bodyPr/>
        <a:lstStyle/>
        <a:p>
          <a:r>
            <a:rPr lang="es-MX" sz="1800" b="0" i="0" dirty="0" smtClean="0"/>
            <a:t>La direccionalidad de la intervención:  el "para qué". </a:t>
          </a:r>
          <a:br>
            <a:rPr lang="es-MX" sz="1800" b="0" i="0" dirty="0" smtClean="0"/>
          </a:br>
          <a:r>
            <a:rPr lang="es-MX" sz="1800" b="0" i="0" dirty="0" smtClean="0"/>
            <a:t/>
          </a:r>
          <a:br>
            <a:rPr lang="es-MX" sz="1800" b="0" i="0" dirty="0" smtClean="0"/>
          </a:br>
          <a:endParaRPr lang="es-MX" sz="1800" dirty="0"/>
        </a:p>
      </dgm:t>
    </dgm:pt>
    <dgm:pt modelId="{984C0F3F-6874-4185-B924-316A76CD1E5C}" type="parTrans" cxnId="{204F2C72-F590-4684-9ECE-313B992F65EB}">
      <dgm:prSet/>
      <dgm:spPr/>
      <dgm:t>
        <a:bodyPr/>
        <a:lstStyle/>
        <a:p>
          <a:endParaRPr lang="es-MX" sz="2000"/>
        </a:p>
      </dgm:t>
    </dgm:pt>
    <dgm:pt modelId="{B320840E-67F5-48BF-9836-DC6812CACE99}" type="sibTrans" cxnId="{204F2C72-F590-4684-9ECE-313B992F65EB}">
      <dgm:prSet/>
      <dgm:spPr/>
      <dgm:t>
        <a:bodyPr/>
        <a:lstStyle/>
        <a:p>
          <a:endParaRPr lang="es-MX" sz="2000"/>
        </a:p>
      </dgm:t>
    </dgm:pt>
    <dgm:pt modelId="{ABD56569-67C4-4DBA-AD07-2A1AEF173013}">
      <dgm:prSet phldrT="[Texto]" custT="1"/>
      <dgm:spPr/>
      <dgm:t>
        <a:bodyPr/>
        <a:lstStyle/>
        <a:p>
          <a:r>
            <a:rPr lang="es-MX" sz="1800" b="0" i="0" dirty="0" smtClean="0"/>
            <a:t>La </a:t>
          </a:r>
          <a:r>
            <a:rPr lang="es-MX" sz="1800" b="0" i="0" dirty="0" err="1" smtClean="0"/>
            <a:t>operacionalidad</a:t>
          </a:r>
          <a:r>
            <a:rPr lang="es-MX" sz="1800" b="0" i="0" dirty="0" smtClean="0"/>
            <a:t> de la intervención: el “qué"</a:t>
          </a:r>
          <a:br>
            <a:rPr lang="es-MX" sz="1800" b="0" i="0" dirty="0" smtClean="0"/>
          </a:br>
          <a:endParaRPr lang="es-MX" sz="1800" dirty="0"/>
        </a:p>
      </dgm:t>
    </dgm:pt>
    <dgm:pt modelId="{4C899D8B-4541-45A3-A4AF-64D8D7EDC5A3}" type="parTrans" cxnId="{D955494A-ECFF-4683-9D56-04DCE52A36E6}">
      <dgm:prSet/>
      <dgm:spPr/>
      <dgm:t>
        <a:bodyPr/>
        <a:lstStyle/>
        <a:p>
          <a:endParaRPr lang="es-MX" sz="2000"/>
        </a:p>
      </dgm:t>
    </dgm:pt>
    <dgm:pt modelId="{646A5021-F59C-46A1-8CE8-49B2D3F2D561}" type="sibTrans" cxnId="{D955494A-ECFF-4683-9D56-04DCE52A36E6}">
      <dgm:prSet/>
      <dgm:spPr/>
      <dgm:t>
        <a:bodyPr/>
        <a:lstStyle/>
        <a:p>
          <a:endParaRPr lang="es-MX" sz="2000"/>
        </a:p>
      </dgm:t>
    </dgm:pt>
    <dgm:pt modelId="{2A8B4D8A-C3B2-43A3-BE34-3CA19C044971}">
      <dgm:prSet phldrT="[Texto]" custT="1"/>
      <dgm:spPr/>
      <dgm:t>
        <a:bodyPr/>
        <a:lstStyle/>
        <a:p>
          <a:r>
            <a:rPr lang="es-MX" sz="1800" b="0" i="0" dirty="0" smtClean="0"/>
            <a:t>La viabilidad de la intervención:         el "cómo”</a:t>
          </a:r>
          <a:br>
            <a:rPr lang="es-MX" sz="1800" b="0" i="0" dirty="0" smtClean="0"/>
          </a:br>
          <a:endParaRPr lang="es-MX" sz="1800" dirty="0"/>
        </a:p>
      </dgm:t>
    </dgm:pt>
    <dgm:pt modelId="{3E4CCE8D-7313-4B96-A5D7-8D679BFD48B3}" type="parTrans" cxnId="{95E95482-2AE6-4631-B008-31F2FE07A260}">
      <dgm:prSet/>
      <dgm:spPr/>
      <dgm:t>
        <a:bodyPr/>
        <a:lstStyle/>
        <a:p>
          <a:endParaRPr lang="es-MX" sz="2000"/>
        </a:p>
      </dgm:t>
    </dgm:pt>
    <dgm:pt modelId="{B7B81CA5-8066-4767-8E42-202012C448F7}" type="sibTrans" cxnId="{95E95482-2AE6-4631-B008-31F2FE07A260}">
      <dgm:prSet/>
      <dgm:spPr/>
      <dgm:t>
        <a:bodyPr/>
        <a:lstStyle/>
        <a:p>
          <a:endParaRPr lang="es-MX" sz="2000"/>
        </a:p>
      </dgm:t>
    </dgm:pt>
    <dgm:pt modelId="{A47F0F65-E5ED-4534-B1B9-ECD6412266F3}" type="pres">
      <dgm:prSet presAssocID="{53513666-60D6-4643-8C03-B5CE179A509A}" presName="rootnode" presStyleCnt="0">
        <dgm:presLayoutVars>
          <dgm:chMax/>
          <dgm:chPref/>
          <dgm:dir/>
          <dgm:animLvl val="lvl"/>
        </dgm:presLayoutVars>
      </dgm:prSet>
      <dgm:spPr/>
      <dgm:t>
        <a:bodyPr/>
        <a:lstStyle/>
        <a:p>
          <a:endParaRPr lang="es-MX"/>
        </a:p>
      </dgm:t>
    </dgm:pt>
    <dgm:pt modelId="{64DA5961-2FD5-459D-A6CE-FA17EEE10A57}" type="pres">
      <dgm:prSet presAssocID="{EFB13CF4-3184-4941-BB9F-E929E1FB6464}" presName="composite" presStyleCnt="0"/>
      <dgm:spPr/>
    </dgm:pt>
    <dgm:pt modelId="{84B037EF-1312-4AAC-9884-BE6591AB6BAF}" type="pres">
      <dgm:prSet presAssocID="{EFB13CF4-3184-4941-BB9F-E929E1FB6464}" presName="LShape" presStyleLbl="alignNode1" presStyleIdx="0" presStyleCnt="5"/>
      <dgm:spPr/>
    </dgm:pt>
    <dgm:pt modelId="{0191C390-6F0B-46C9-BC07-2642C80032C4}" type="pres">
      <dgm:prSet presAssocID="{EFB13CF4-3184-4941-BB9F-E929E1FB6464}" presName="ParentText" presStyleLbl="revTx" presStyleIdx="0" presStyleCnt="3">
        <dgm:presLayoutVars>
          <dgm:chMax val="0"/>
          <dgm:chPref val="0"/>
          <dgm:bulletEnabled val="1"/>
        </dgm:presLayoutVars>
      </dgm:prSet>
      <dgm:spPr/>
      <dgm:t>
        <a:bodyPr/>
        <a:lstStyle/>
        <a:p>
          <a:endParaRPr lang="es-MX"/>
        </a:p>
      </dgm:t>
    </dgm:pt>
    <dgm:pt modelId="{4C731DDB-106F-4D91-AD65-9553E4C9646B}" type="pres">
      <dgm:prSet presAssocID="{EFB13CF4-3184-4941-BB9F-E929E1FB6464}" presName="Triangle" presStyleLbl="alignNode1" presStyleIdx="1" presStyleCnt="5"/>
      <dgm:spPr/>
    </dgm:pt>
    <dgm:pt modelId="{36B63DC6-1EFE-4116-8DA0-FFFD46000734}" type="pres">
      <dgm:prSet presAssocID="{B320840E-67F5-48BF-9836-DC6812CACE99}" presName="sibTrans" presStyleCnt="0"/>
      <dgm:spPr/>
    </dgm:pt>
    <dgm:pt modelId="{19D5812E-03A1-49B5-84D9-5568D9C3429E}" type="pres">
      <dgm:prSet presAssocID="{B320840E-67F5-48BF-9836-DC6812CACE99}" presName="space" presStyleCnt="0"/>
      <dgm:spPr/>
    </dgm:pt>
    <dgm:pt modelId="{036F780B-6330-486D-A3EC-887281903201}" type="pres">
      <dgm:prSet presAssocID="{ABD56569-67C4-4DBA-AD07-2A1AEF173013}" presName="composite" presStyleCnt="0"/>
      <dgm:spPr/>
    </dgm:pt>
    <dgm:pt modelId="{1518326C-AFE9-4E3D-9313-76F60D112286}" type="pres">
      <dgm:prSet presAssocID="{ABD56569-67C4-4DBA-AD07-2A1AEF173013}" presName="LShape" presStyleLbl="alignNode1" presStyleIdx="2" presStyleCnt="5"/>
      <dgm:spPr/>
    </dgm:pt>
    <dgm:pt modelId="{D0F369AD-C618-4C1D-921D-ED1094EFA356}" type="pres">
      <dgm:prSet presAssocID="{ABD56569-67C4-4DBA-AD07-2A1AEF173013}" presName="ParentText" presStyleLbl="revTx" presStyleIdx="1" presStyleCnt="3">
        <dgm:presLayoutVars>
          <dgm:chMax val="0"/>
          <dgm:chPref val="0"/>
          <dgm:bulletEnabled val="1"/>
        </dgm:presLayoutVars>
      </dgm:prSet>
      <dgm:spPr/>
      <dgm:t>
        <a:bodyPr/>
        <a:lstStyle/>
        <a:p>
          <a:endParaRPr lang="es-MX"/>
        </a:p>
      </dgm:t>
    </dgm:pt>
    <dgm:pt modelId="{B905D3A1-787C-4E6C-BE18-F5CE6A67526B}" type="pres">
      <dgm:prSet presAssocID="{ABD56569-67C4-4DBA-AD07-2A1AEF173013}" presName="Triangle" presStyleLbl="alignNode1" presStyleIdx="3" presStyleCnt="5"/>
      <dgm:spPr/>
    </dgm:pt>
    <dgm:pt modelId="{CB33E2B0-745A-4C67-99DA-9BCF708F6B26}" type="pres">
      <dgm:prSet presAssocID="{646A5021-F59C-46A1-8CE8-49B2D3F2D561}" presName="sibTrans" presStyleCnt="0"/>
      <dgm:spPr/>
    </dgm:pt>
    <dgm:pt modelId="{B1B1BDFC-7E8B-4BE6-BC0A-0DA55DD1221F}" type="pres">
      <dgm:prSet presAssocID="{646A5021-F59C-46A1-8CE8-49B2D3F2D561}" presName="space" presStyleCnt="0"/>
      <dgm:spPr/>
    </dgm:pt>
    <dgm:pt modelId="{FB4E87D3-237F-4269-AD60-D4D0033371E6}" type="pres">
      <dgm:prSet presAssocID="{2A8B4D8A-C3B2-43A3-BE34-3CA19C044971}" presName="composite" presStyleCnt="0"/>
      <dgm:spPr/>
    </dgm:pt>
    <dgm:pt modelId="{D01F3139-D3A0-4A03-B769-B7C12C8914C3}" type="pres">
      <dgm:prSet presAssocID="{2A8B4D8A-C3B2-43A3-BE34-3CA19C044971}" presName="LShape" presStyleLbl="alignNode1" presStyleIdx="4" presStyleCnt="5"/>
      <dgm:spPr/>
    </dgm:pt>
    <dgm:pt modelId="{193C54DC-1F08-4890-862C-3AB9C1331BE7}" type="pres">
      <dgm:prSet presAssocID="{2A8B4D8A-C3B2-43A3-BE34-3CA19C044971}" presName="ParentText" presStyleLbl="revTx" presStyleIdx="2" presStyleCnt="3">
        <dgm:presLayoutVars>
          <dgm:chMax val="0"/>
          <dgm:chPref val="0"/>
          <dgm:bulletEnabled val="1"/>
        </dgm:presLayoutVars>
      </dgm:prSet>
      <dgm:spPr/>
      <dgm:t>
        <a:bodyPr/>
        <a:lstStyle/>
        <a:p>
          <a:endParaRPr lang="es-MX"/>
        </a:p>
      </dgm:t>
    </dgm:pt>
  </dgm:ptLst>
  <dgm:cxnLst>
    <dgm:cxn modelId="{204F2C72-F590-4684-9ECE-313B992F65EB}" srcId="{53513666-60D6-4643-8C03-B5CE179A509A}" destId="{EFB13CF4-3184-4941-BB9F-E929E1FB6464}" srcOrd="0" destOrd="0" parTransId="{984C0F3F-6874-4185-B924-316A76CD1E5C}" sibTransId="{B320840E-67F5-48BF-9836-DC6812CACE99}"/>
    <dgm:cxn modelId="{95E95482-2AE6-4631-B008-31F2FE07A260}" srcId="{53513666-60D6-4643-8C03-B5CE179A509A}" destId="{2A8B4D8A-C3B2-43A3-BE34-3CA19C044971}" srcOrd="2" destOrd="0" parTransId="{3E4CCE8D-7313-4B96-A5D7-8D679BFD48B3}" sibTransId="{B7B81CA5-8066-4767-8E42-202012C448F7}"/>
    <dgm:cxn modelId="{41D4200C-77C7-4E08-9C63-3AA28726C4EB}" type="presOf" srcId="{53513666-60D6-4643-8C03-B5CE179A509A}" destId="{A47F0F65-E5ED-4534-B1B9-ECD6412266F3}" srcOrd="0" destOrd="0" presId="urn:microsoft.com/office/officeart/2009/3/layout/StepUpProcess"/>
    <dgm:cxn modelId="{1CBD7772-039E-4AAE-9719-F4196ECD6DA3}" type="presOf" srcId="{ABD56569-67C4-4DBA-AD07-2A1AEF173013}" destId="{D0F369AD-C618-4C1D-921D-ED1094EFA356}" srcOrd="0" destOrd="0" presId="urn:microsoft.com/office/officeart/2009/3/layout/StepUpProcess"/>
    <dgm:cxn modelId="{67A87E5E-2EF2-4A74-8BA3-7F48FA75D553}" type="presOf" srcId="{EFB13CF4-3184-4941-BB9F-E929E1FB6464}" destId="{0191C390-6F0B-46C9-BC07-2642C80032C4}" srcOrd="0" destOrd="0" presId="urn:microsoft.com/office/officeart/2009/3/layout/StepUpProcess"/>
    <dgm:cxn modelId="{D955494A-ECFF-4683-9D56-04DCE52A36E6}" srcId="{53513666-60D6-4643-8C03-B5CE179A509A}" destId="{ABD56569-67C4-4DBA-AD07-2A1AEF173013}" srcOrd="1" destOrd="0" parTransId="{4C899D8B-4541-45A3-A4AF-64D8D7EDC5A3}" sibTransId="{646A5021-F59C-46A1-8CE8-49B2D3F2D561}"/>
    <dgm:cxn modelId="{53BE6640-002A-4E81-8C17-A65F87CF43A0}" type="presOf" srcId="{2A8B4D8A-C3B2-43A3-BE34-3CA19C044971}" destId="{193C54DC-1F08-4890-862C-3AB9C1331BE7}" srcOrd="0" destOrd="0" presId="urn:microsoft.com/office/officeart/2009/3/layout/StepUpProcess"/>
    <dgm:cxn modelId="{9E9C15F0-455C-420F-A537-76A9DAB5A82D}" type="presParOf" srcId="{A47F0F65-E5ED-4534-B1B9-ECD6412266F3}" destId="{64DA5961-2FD5-459D-A6CE-FA17EEE10A57}" srcOrd="0" destOrd="0" presId="urn:microsoft.com/office/officeart/2009/3/layout/StepUpProcess"/>
    <dgm:cxn modelId="{E336ED3B-E7DE-45F5-9459-34E64DB4F28D}" type="presParOf" srcId="{64DA5961-2FD5-459D-A6CE-FA17EEE10A57}" destId="{84B037EF-1312-4AAC-9884-BE6591AB6BAF}" srcOrd="0" destOrd="0" presId="urn:microsoft.com/office/officeart/2009/3/layout/StepUpProcess"/>
    <dgm:cxn modelId="{729A9AEE-AD4C-484D-9264-15F0220A8EB2}" type="presParOf" srcId="{64DA5961-2FD5-459D-A6CE-FA17EEE10A57}" destId="{0191C390-6F0B-46C9-BC07-2642C80032C4}" srcOrd="1" destOrd="0" presId="urn:microsoft.com/office/officeart/2009/3/layout/StepUpProcess"/>
    <dgm:cxn modelId="{D7599199-6BA7-4572-A383-2F265EDCF635}" type="presParOf" srcId="{64DA5961-2FD5-459D-A6CE-FA17EEE10A57}" destId="{4C731DDB-106F-4D91-AD65-9553E4C9646B}" srcOrd="2" destOrd="0" presId="urn:microsoft.com/office/officeart/2009/3/layout/StepUpProcess"/>
    <dgm:cxn modelId="{D745A952-8056-48FC-A8E0-A00855EC5617}" type="presParOf" srcId="{A47F0F65-E5ED-4534-B1B9-ECD6412266F3}" destId="{36B63DC6-1EFE-4116-8DA0-FFFD46000734}" srcOrd="1" destOrd="0" presId="urn:microsoft.com/office/officeart/2009/3/layout/StepUpProcess"/>
    <dgm:cxn modelId="{098EDE4F-0BBD-43F3-8855-CC6675E47A97}" type="presParOf" srcId="{36B63DC6-1EFE-4116-8DA0-FFFD46000734}" destId="{19D5812E-03A1-49B5-84D9-5568D9C3429E}" srcOrd="0" destOrd="0" presId="urn:microsoft.com/office/officeart/2009/3/layout/StepUpProcess"/>
    <dgm:cxn modelId="{C4E5750E-03E4-49C9-940A-4CD0DBD4B39F}" type="presParOf" srcId="{A47F0F65-E5ED-4534-B1B9-ECD6412266F3}" destId="{036F780B-6330-486D-A3EC-887281903201}" srcOrd="2" destOrd="0" presId="urn:microsoft.com/office/officeart/2009/3/layout/StepUpProcess"/>
    <dgm:cxn modelId="{895499C2-9B2A-4886-A3E9-4294EB57CCFF}" type="presParOf" srcId="{036F780B-6330-486D-A3EC-887281903201}" destId="{1518326C-AFE9-4E3D-9313-76F60D112286}" srcOrd="0" destOrd="0" presId="urn:microsoft.com/office/officeart/2009/3/layout/StepUpProcess"/>
    <dgm:cxn modelId="{031E14DB-18F2-4BA0-B1B7-A283F3409D51}" type="presParOf" srcId="{036F780B-6330-486D-A3EC-887281903201}" destId="{D0F369AD-C618-4C1D-921D-ED1094EFA356}" srcOrd="1" destOrd="0" presId="urn:microsoft.com/office/officeart/2009/3/layout/StepUpProcess"/>
    <dgm:cxn modelId="{53B246A5-3B80-4D2E-B2BE-5A472DEFFD79}" type="presParOf" srcId="{036F780B-6330-486D-A3EC-887281903201}" destId="{B905D3A1-787C-4E6C-BE18-F5CE6A67526B}" srcOrd="2" destOrd="0" presId="urn:microsoft.com/office/officeart/2009/3/layout/StepUpProcess"/>
    <dgm:cxn modelId="{3755C8A4-16B9-4A9C-8E11-5BA71F82FC11}" type="presParOf" srcId="{A47F0F65-E5ED-4534-B1B9-ECD6412266F3}" destId="{CB33E2B0-745A-4C67-99DA-9BCF708F6B26}" srcOrd="3" destOrd="0" presId="urn:microsoft.com/office/officeart/2009/3/layout/StepUpProcess"/>
    <dgm:cxn modelId="{28996599-6909-4271-9544-07D866E690D9}" type="presParOf" srcId="{CB33E2B0-745A-4C67-99DA-9BCF708F6B26}" destId="{B1B1BDFC-7E8B-4BE6-BC0A-0DA55DD1221F}" srcOrd="0" destOrd="0" presId="urn:microsoft.com/office/officeart/2009/3/layout/StepUpProcess"/>
    <dgm:cxn modelId="{78F661EB-417F-492F-AF8B-286A8EDCC882}" type="presParOf" srcId="{A47F0F65-E5ED-4534-B1B9-ECD6412266F3}" destId="{FB4E87D3-237F-4269-AD60-D4D0033371E6}" srcOrd="4" destOrd="0" presId="urn:microsoft.com/office/officeart/2009/3/layout/StepUpProcess"/>
    <dgm:cxn modelId="{194BAB2C-2819-4C22-A091-2D6491233864}" type="presParOf" srcId="{FB4E87D3-237F-4269-AD60-D4D0033371E6}" destId="{D01F3139-D3A0-4A03-B769-B7C12C8914C3}" srcOrd="0" destOrd="0" presId="urn:microsoft.com/office/officeart/2009/3/layout/StepUpProcess"/>
    <dgm:cxn modelId="{9A2BF4DD-6EC8-4FD7-8D8E-319A4C0B5B9F}" type="presParOf" srcId="{FB4E87D3-237F-4269-AD60-D4D0033371E6}" destId="{193C54DC-1F08-4890-862C-3AB9C1331BE7}"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D330E7-B469-4802-849C-67540FCA4E71}"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DEC92AC5-197C-4372-8E8C-B58FED739514}">
      <dgm:prSet phldrT="[Texto]" custT="1"/>
      <dgm:spPr>
        <a:solidFill>
          <a:srgbClr val="00B050"/>
        </a:solidFill>
      </dgm:spPr>
      <dgm:t>
        <a:bodyPr/>
        <a:lstStyle/>
        <a:p>
          <a:r>
            <a:rPr lang="en-US" sz="1400" noProof="0" dirty="0" smtClean="0"/>
            <a:t>Team Building </a:t>
          </a:r>
          <a:endParaRPr lang="en-US" sz="1400" noProof="0" dirty="0"/>
        </a:p>
      </dgm:t>
    </dgm:pt>
    <dgm:pt modelId="{F13C8E2E-ABC3-4883-8677-BCCC8488B477}" type="parTrans" cxnId="{94407733-264A-40FF-B10F-2AF3C95868A4}">
      <dgm:prSet/>
      <dgm:spPr/>
      <dgm:t>
        <a:bodyPr/>
        <a:lstStyle/>
        <a:p>
          <a:endParaRPr lang="en-US" sz="2000" noProof="0" dirty="0"/>
        </a:p>
      </dgm:t>
    </dgm:pt>
    <dgm:pt modelId="{3170E004-99CB-44C3-837A-7C9D952D73BA}" type="sibTrans" cxnId="{94407733-264A-40FF-B10F-2AF3C95868A4}">
      <dgm:prSet custT="1"/>
      <dgm:spPr/>
      <dgm:t>
        <a:bodyPr/>
        <a:lstStyle/>
        <a:p>
          <a:endParaRPr lang="en-US" sz="4000" noProof="0" dirty="0"/>
        </a:p>
      </dgm:t>
    </dgm:pt>
    <dgm:pt modelId="{4973B967-A5CF-4A4D-84E3-33D8E998BEFB}">
      <dgm:prSet phldrT="[Texto]" custT="1"/>
      <dgm:spPr/>
      <dgm:t>
        <a:bodyPr/>
        <a:lstStyle/>
        <a:p>
          <a:r>
            <a:rPr lang="en-US" sz="1400" noProof="0" dirty="0" smtClean="0"/>
            <a:t>Enhances the cohesiveness &amp; success for groups and teams</a:t>
          </a:r>
          <a:endParaRPr lang="en-US" sz="1400" noProof="0" dirty="0"/>
        </a:p>
      </dgm:t>
    </dgm:pt>
    <dgm:pt modelId="{C6E0BC8D-2EAE-4854-8B1E-E49F8CC42841}" type="parTrans" cxnId="{34781489-6823-4A04-9382-E10EA6125AD4}">
      <dgm:prSet/>
      <dgm:spPr/>
      <dgm:t>
        <a:bodyPr/>
        <a:lstStyle/>
        <a:p>
          <a:endParaRPr lang="en-US" sz="2000" noProof="0" dirty="0"/>
        </a:p>
      </dgm:t>
    </dgm:pt>
    <dgm:pt modelId="{5A7BB308-F980-427A-8773-77C20AA7114A}" type="sibTrans" cxnId="{34781489-6823-4A04-9382-E10EA6125AD4}">
      <dgm:prSet/>
      <dgm:spPr/>
      <dgm:t>
        <a:bodyPr/>
        <a:lstStyle/>
        <a:p>
          <a:endParaRPr lang="en-US" sz="2000" noProof="0" dirty="0"/>
        </a:p>
      </dgm:t>
    </dgm:pt>
    <dgm:pt modelId="{1A3322E8-F485-4C7E-B4ED-00829196DEBE}">
      <dgm:prSet phldrT="[Texto]" custT="1"/>
      <dgm:spPr>
        <a:solidFill>
          <a:schemeClr val="accent2">
            <a:lumMod val="75000"/>
          </a:schemeClr>
        </a:solidFill>
      </dgm:spPr>
      <dgm:t>
        <a:bodyPr/>
        <a:lstStyle/>
        <a:p>
          <a:r>
            <a:rPr lang="en-US" sz="1400" noProof="0" dirty="0" smtClean="0"/>
            <a:t>Survey feedback activities</a:t>
          </a:r>
          <a:endParaRPr lang="en-US" sz="1400" noProof="0" dirty="0"/>
        </a:p>
      </dgm:t>
    </dgm:pt>
    <dgm:pt modelId="{247A4F71-E888-4F54-8E9C-7334076F2C83}" type="parTrans" cxnId="{BC03688B-8083-4AF9-BA21-5B1B6615CE6B}">
      <dgm:prSet/>
      <dgm:spPr/>
      <dgm:t>
        <a:bodyPr/>
        <a:lstStyle/>
        <a:p>
          <a:endParaRPr lang="en-US" sz="2000" noProof="0" dirty="0"/>
        </a:p>
      </dgm:t>
    </dgm:pt>
    <dgm:pt modelId="{DEE36327-4266-4684-A74E-694C19B87BB9}" type="sibTrans" cxnId="{BC03688B-8083-4AF9-BA21-5B1B6615CE6B}">
      <dgm:prSet custT="1"/>
      <dgm:spPr/>
      <dgm:t>
        <a:bodyPr/>
        <a:lstStyle/>
        <a:p>
          <a:endParaRPr lang="en-US" sz="4000" noProof="0" dirty="0"/>
        </a:p>
      </dgm:t>
    </dgm:pt>
    <dgm:pt modelId="{E7236DB2-1584-49BE-AE10-9659F070EAE0}">
      <dgm:prSet phldrT="[Texto]" custT="1"/>
      <dgm:spPr/>
      <dgm:t>
        <a:bodyPr/>
        <a:lstStyle/>
        <a:p>
          <a:r>
            <a:rPr lang="en-US" sz="1400" noProof="0" dirty="0" smtClean="0"/>
            <a:t>Begins with a questionnaire on values, climate, participation, leadership &amp; group cohesion</a:t>
          </a:r>
          <a:endParaRPr lang="en-US" sz="1400" noProof="0" dirty="0"/>
        </a:p>
      </dgm:t>
    </dgm:pt>
    <dgm:pt modelId="{93F94B8B-0E76-42DC-9DBF-9AD6E513497F}" type="parTrans" cxnId="{A0C05DC1-C6B8-4769-BC3A-92060D6AAA37}">
      <dgm:prSet/>
      <dgm:spPr/>
      <dgm:t>
        <a:bodyPr/>
        <a:lstStyle/>
        <a:p>
          <a:endParaRPr lang="en-US" sz="2000" noProof="0" dirty="0"/>
        </a:p>
      </dgm:t>
    </dgm:pt>
    <dgm:pt modelId="{8D269F45-9715-4A22-99EF-2F6851B1B52B}" type="sibTrans" cxnId="{A0C05DC1-C6B8-4769-BC3A-92060D6AAA37}">
      <dgm:prSet/>
      <dgm:spPr/>
      <dgm:t>
        <a:bodyPr/>
        <a:lstStyle/>
        <a:p>
          <a:endParaRPr lang="en-US" sz="2000" noProof="0" dirty="0"/>
        </a:p>
      </dgm:t>
    </dgm:pt>
    <dgm:pt modelId="{3A616CF0-57D9-4035-AEAE-27B8298B7417}">
      <dgm:prSet phldrT="[Texto]" custT="1"/>
      <dgm:spPr>
        <a:solidFill>
          <a:schemeClr val="accent6">
            <a:lumMod val="75000"/>
          </a:schemeClr>
        </a:solidFill>
      </dgm:spPr>
      <dgm:t>
        <a:bodyPr/>
        <a:lstStyle/>
        <a:p>
          <a:r>
            <a:rPr lang="en-US" sz="1400" noProof="0" dirty="0" smtClean="0"/>
            <a:t>Large group interventions</a:t>
          </a:r>
          <a:endParaRPr lang="en-US" sz="1400" noProof="0" dirty="0"/>
        </a:p>
      </dgm:t>
    </dgm:pt>
    <dgm:pt modelId="{EA30E054-8DC3-4584-91F1-46942C0EBC16}" type="parTrans" cxnId="{A822B1AE-132E-4641-8574-64E842EB7CEE}">
      <dgm:prSet/>
      <dgm:spPr/>
      <dgm:t>
        <a:bodyPr/>
        <a:lstStyle/>
        <a:p>
          <a:endParaRPr lang="en-US" sz="2000" noProof="0" dirty="0"/>
        </a:p>
      </dgm:t>
    </dgm:pt>
    <dgm:pt modelId="{9BBF8CD4-FE1E-4CAC-A152-83665F46EB26}" type="sibTrans" cxnId="{A822B1AE-132E-4641-8574-64E842EB7CEE}">
      <dgm:prSet custT="1"/>
      <dgm:spPr/>
      <dgm:t>
        <a:bodyPr/>
        <a:lstStyle/>
        <a:p>
          <a:endParaRPr lang="en-US" sz="4000" noProof="0" dirty="0"/>
        </a:p>
      </dgm:t>
    </dgm:pt>
    <dgm:pt modelId="{C12D4D6A-2F44-4C8E-9732-1481A900EBFC}">
      <dgm:prSet phldrT="[Texto]" custT="1"/>
      <dgm:spPr/>
      <dgm:t>
        <a:bodyPr/>
        <a:lstStyle/>
        <a:p>
          <a:r>
            <a:rPr lang="en-US" sz="1400" noProof="0" dirty="0" smtClean="0"/>
            <a:t>Approach brings together participants of all parts of the organization</a:t>
          </a:r>
          <a:endParaRPr lang="en-US" sz="1400" noProof="0" dirty="0"/>
        </a:p>
      </dgm:t>
    </dgm:pt>
    <dgm:pt modelId="{4B0A135A-8571-41D1-96F0-F36BE4BA8981}" type="parTrans" cxnId="{7263271A-1012-4057-AEE6-3F2D1B43BA7D}">
      <dgm:prSet/>
      <dgm:spPr/>
      <dgm:t>
        <a:bodyPr/>
        <a:lstStyle/>
        <a:p>
          <a:endParaRPr lang="en-US" sz="2000" noProof="0" dirty="0"/>
        </a:p>
      </dgm:t>
    </dgm:pt>
    <dgm:pt modelId="{F5A9ACC3-188E-46AE-9714-A9A11642BDC4}" type="sibTrans" cxnId="{7263271A-1012-4057-AEE6-3F2D1B43BA7D}">
      <dgm:prSet/>
      <dgm:spPr/>
      <dgm:t>
        <a:bodyPr/>
        <a:lstStyle/>
        <a:p>
          <a:endParaRPr lang="en-US" sz="2000" noProof="0" dirty="0"/>
        </a:p>
      </dgm:t>
    </dgm:pt>
    <dgm:pt modelId="{D62F6364-1EC4-417C-85B0-EF8AF9610EA7}" type="pres">
      <dgm:prSet presAssocID="{C3D330E7-B469-4802-849C-67540FCA4E71}" presName="Name0" presStyleCnt="0">
        <dgm:presLayoutVars>
          <dgm:chMax/>
          <dgm:chPref/>
          <dgm:dir/>
          <dgm:animLvl val="lvl"/>
        </dgm:presLayoutVars>
      </dgm:prSet>
      <dgm:spPr/>
      <dgm:t>
        <a:bodyPr/>
        <a:lstStyle/>
        <a:p>
          <a:endParaRPr lang="es-MX"/>
        </a:p>
      </dgm:t>
    </dgm:pt>
    <dgm:pt modelId="{7EBC5616-8C9A-475E-A333-43B93DC8CCA2}" type="pres">
      <dgm:prSet presAssocID="{DEC92AC5-197C-4372-8E8C-B58FED739514}" presName="composite" presStyleCnt="0"/>
      <dgm:spPr/>
    </dgm:pt>
    <dgm:pt modelId="{30E7298A-F212-4F83-AE25-7640BA900025}" type="pres">
      <dgm:prSet presAssocID="{DEC92AC5-197C-4372-8E8C-B58FED739514}" presName="Parent1" presStyleLbl="node1" presStyleIdx="0" presStyleCnt="6">
        <dgm:presLayoutVars>
          <dgm:chMax val="1"/>
          <dgm:chPref val="1"/>
          <dgm:bulletEnabled val="1"/>
        </dgm:presLayoutVars>
      </dgm:prSet>
      <dgm:spPr/>
      <dgm:t>
        <a:bodyPr/>
        <a:lstStyle/>
        <a:p>
          <a:endParaRPr lang="es-MX"/>
        </a:p>
      </dgm:t>
    </dgm:pt>
    <dgm:pt modelId="{709D6593-67E3-4A9F-9466-3038857FDC81}" type="pres">
      <dgm:prSet presAssocID="{DEC92AC5-197C-4372-8E8C-B58FED739514}" presName="Childtext1" presStyleLbl="revTx" presStyleIdx="0" presStyleCnt="3">
        <dgm:presLayoutVars>
          <dgm:chMax val="0"/>
          <dgm:chPref val="0"/>
          <dgm:bulletEnabled val="1"/>
        </dgm:presLayoutVars>
      </dgm:prSet>
      <dgm:spPr/>
      <dgm:t>
        <a:bodyPr/>
        <a:lstStyle/>
        <a:p>
          <a:endParaRPr lang="es-MX"/>
        </a:p>
      </dgm:t>
    </dgm:pt>
    <dgm:pt modelId="{CA436C10-2C5D-424C-AC15-4FEE88E7FA50}" type="pres">
      <dgm:prSet presAssocID="{DEC92AC5-197C-4372-8E8C-B58FED739514}" presName="BalanceSpacing" presStyleCnt="0"/>
      <dgm:spPr/>
    </dgm:pt>
    <dgm:pt modelId="{707B2479-AD4B-4598-BB48-249E1E1D5E93}" type="pres">
      <dgm:prSet presAssocID="{DEC92AC5-197C-4372-8E8C-B58FED739514}" presName="BalanceSpacing1" presStyleCnt="0"/>
      <dgm:spPr/>
    </dgm:pt>
    <dgm:pt modelId="{0547C2C8-A1B3-4950-9AD4-764FF0AD7F6E}" type="pres">
      <dgm:prSet presAssocID="{3170E004-99CB-44C3-837A-7C9D952D73BA}" presName="Accent1Text" presStyleLbl="node1" presStyleIdx="1" presStyleCnt="6"/>
      <dgm:spPr/>
      <dgm:t>
        <a:bodyPr/>
        <a:lstStyle/>
        <a:p>
          <a:endParaRPr lang="es-MX"/>
        </a:p>
      </dgm:t>
    </dgm:pt>
    <dgm:pt modelId="{07FC311D-92D4-49D9-9312-969FB8528C36}" type="pres">
      <dgm:prSet presAssocID="{3170E004-99CB-44C3-837A-7C9D952D73BA}" presName="spaceBetweenRectangles" presStyleCnt="0"/>
      <dgm:spPr/>
    </dgm:pt>
    <dgm:pt modelId="{FAE5AA88-A293-4E12-8797-7778337DA5E5}" type="pres">
      <dgm:prSet presAssocID="{1A3322E8-F485-4C7E-B4ED-00829196DEBE}" presName="composite" presStyleCnt="0"/>
      <dgm:spPr/>
    </dgm:pt>
    <dgm:pt modelId="{6475EA76-0939-494D-AECF-F776EA31C410}" type="pres">
      <dgm:prSet presAssocID="{1A3322E8-F485-4C7E-B4ED-00829196DEBE}" presName="Parent1" presStyleLbl="node1" presStyleIdx="2" presStyleCnt="6">
        <dgm:presLayoutVars>
          <dgm:chMax val="1"/>
          <dgm:chPref val="1"/>
          <dgm:bulletEnabled val="1"/>
        </dgm:presLayoutVars>
      </dgm:prSet>
      <dgm:spPr/>
      <dgm:t>
        <a:bodyPr/>
        <a:lstStyle/>
        <a:p>
          <a:endParaRPr lang="es-MX"/>
        </a:p>
      </dgm:t>
    </dgm:pt>
    <dgm:pt modelId="{65A1BE9A-E9A8-4ED5-8FFB-242A411746E5}" type="pres">
      <dgm:prSet presAssocID="{1A3322E8-F485-4C7E-B4ED-00829196DEBE}" presName="Childtext1" presStyleLbl="revTx" presStyleIdx="1" presStyleCnt="3">
        <dgm:presLayoutVars>
          <dgm:chMax val="0"/>
          <dgm:chPref val="0"/>
          <dgm:bulletEnabled val="1"/>
        </dgm:presLayoutVars>
      </dgm:prSet>
      <dgm:spPr/>
      <dgm:t>
        <a:bodyPr/>
        <a:lstStyle/>
        <a:p>
          <a:endParaRPr lang="es-MX"/>
        </a:p>
      </dgm:t>
    </dgm:pt>
    <dgm:pt modelId="{548AFBCF-6730-4A3D-8F4F-AF80F2ACAE15}" type="pres">
      <dgm:prSet presAssocID="{1A3322E8-F485-4C7E-B4ED-00829196DEBE}" presName="BalanceSpacing" presStyleCnt="0"/>
      <dgm:spPr/>
    </dgm:pt>
    <dgm:pt modelId="{58703B18-567B-47A7-8A1D-908DE703FC14}" type="pres">
      <dgm:prSet presAssocID="{1A3322E8-F485-4C7E-B4ED-00829196DEBE}" presName="BalanceSpacing1" presStyleCnt="0"/>
      <dgm:spPr/>
    </dgm:pt>
    <dgm:pt modelId="{D2C61BFA-AAFA-4DAC-8449-42A7DF98274A}" type="pres">
      <dgm:prSet presAssocID="{DEE36327-4266-4684-A74E-694C19B87BB9}" presName="Accent1Text" presStyleLbl="node1" presStyleIdx="3" presStyleCnt="6"/>
      <dgm:spPr/>
      <dgm:t>
        <a:bodyPr/>
        <a:lstStyle/>
        <a:p>
          <a:endParaRPr lang="es-MX"/>
        </a:p>
      </dgm:t>
    </dgm:pt>
    <dgm:pt modelId="{2AA19AAF-B650-4FA3-9AEC-909E160962B7}" type="pres">
      <dgm:prSet presAssocID="{DEE36327-4266-4684-A74E-694C19B87BB9}" presName="spaceBetweenRectangles" presStyleCnt="0"/>
      <dgm:spPr/>
    </dgm:pt>
    <dgm:pt modelId="{D98542FB-5A3C-4A42-A8C4-966F94B218C3}" type="pres">
      <dgm:prSet presAssocID="{3A616CF0-57D9-4035-AEAE-27B8298B7417}" presName="composite" presStyleCnt="0"/>
      <dgm:spPr/>
    </dgm:pt>
    <dgm:pt modelId="{BCA8E166-FC44-4F02-B8DD-D47DBF0FB273}" type="pres">
      <dgm:prSet presAssocID="{3A616CF0-57D9-4035-AEAE-27B8298B7417}" presName="Parent1" presStyleLbl="node1" presStyleIdx="4" presStyleCnt="6" custScaleX="124758">
        <dgm:presLayoutVars>
          <dgm:chMax val="1"/>
          <dgm:chPref val="1"/>
          <dgm:bulletEnabled val="1"/>
        </dgm:presLayoutVars>
      </dgm:prSet>
      <dgm:spPr/>
      <dgm:t>
        <a:bodyPr/>
        <a:lstStyle/>
        <a:p>
          <a:endParaRPr lang="es-MX"/>
        </a:p>
      </dgm:t>
    </dgm:pt>
    <dgm:pt modelId="{48797879-8817-40AD-A6FB-D5FA8B5B13D2}" type="pres">
      <dgm:prSet presAssocID="{3A616CF0-57D9-4035-AEAE-27B8298B7417}" presName="Childtext1" presStyleLbl="revTx" presStyleIdx="2" presStyleCnt="3" custLinFactNeighborX="16721" custLinFactNeighborY="-10428">
        <dgm:presLayoutVars>
          <dgm:chMax val="0"/>
          <dgm:chPref val="0"/>
          <dgm:bulletEnabled val="1"/>
        </dgm:presLayoutVars>
      </dgm:prSet>
      <dgm:spPr/>
      <dgm:t>
        <a:bodyPr/>
        <a:lstStyle/>
        <a:p>
          <a:endParaRPr lang="es-MX"/>
        </a:p>
      </dgm:t>
    </dgm:pt>
    <dgm:pt modelId="{4C1EBDE6-3F5D-4F35-B7B5-25E3CB5CD8AD}" type="pres">
      <dgm:prSet presAssocID="{3A616CF0-57D9-4035-AEAE-27B8298B7417}" presName="BalanceSpacing" presStyleCnt="0"/>
      <dgm:spPr/>
    </dgm:pt>
    <dgm:pt modelId="{1E88D14F-2B73-49DC-8FE4-E0C8B103553B}" type="pres">
      <dgm:prSet presAssocID="{3A616CF0-57D9-4035-AEAE-27B8298B7417}" presName="BalanceSpacing1" presStyleCnt="0"/>
      <dgm:spPr/>
    </dgm:pt>
    <dgm:pt modelId="{472E0C0F-A270-405C-9156-2B12D2036107}" type="pres">
      <dgm:prSet presAssocID="{9BBF8CD4-FE1E-4CAC-A152-83665F46EB26}" presName="Accent1Text" presStyleLbl="node1" presStyleIdx="5" presStyleCnt="6" custLinFactNeighborX="-6763" custLinFactNeighborY="30"/>
      <dgm:spPr/>
      <dgm:t>
        <a:bodyPr/>
        <a:lstStyle/>
        <a:p>
          <a:endParaRPr lang="es-MX"/>
        </a:p>
      </dgm:t>
    </dgm:pt>
  </dgm:ptLst>
  <dgm:cxnLst>
    <dgm:cxn modelId="{12D60A7B-8221-422B-909B-191F694B0A22}" type="presOf" srcId="{3170E004-99CB-44C3-837A-7C9D952D73BA}" destId="{0547C2C8-A1B3-4950-9AD4-764FF0AD7F6E}" srcOrd="0" destOrd="0" presId="urn:microsoft.com/office/officeart/2008/layout/AlternatingHexagons"/>
    <dgm:cxn modelId="{7263271A-1012-4057-AEE6-3F2D1B43BA7D}" srcId="{3A616CF0-57D9-4035-AEAE-27B8298B7417}" destId="{C12D4D6A-2F44-4C8E-9732-1481A900EBFC}" srcOrd="0" destOrd="0" parTransId="{4B0A135A-8571-41D1-96F0-F36BE4BA8981}" sibTransId="{F5A9ACC3-188E-46AE-9714-A9A11642BDC4}"/>
    <dgm:cxn modelId="{D16A2EC6-96F2-4BC9-9CA5-D6A4D84A42D0}" type="presOf" srcId="{C3D330E7-B469-4802-849C-67540FCA4E71}" destId="{D62F6364-1EC4-417C-85B0-EF8AF9610EA7}" srcOrd="0" destOrd="0" presId="urn:microsoft.com/office/officeart/2008/layout/AlternatingHexagons"/>
    <dgm:cxn modelId="{DD4E7D3A-6DF5-4CAF-9E35-5342DA4A5441}" type="presOf" srcId="{1A3322E8-F485-4C7E-B4ED-00829196DEBE}" destId="{6475EA76-0939-494D-AECF-F776EA31C410}" srcOrd="0" destOrd="0" presId="urn:microsoft.com/office/officeart/2008/layout/AlternatingHexagons"/>
    <dgm:cxn modelId="{34781489-6823-4A04-9382-E10EA6125AD4}" srcId="{DEC92AC5-197C-4372-8E8C-B58FED739514}" destId="{4973B967-A5CF-4A4D-84E3-33D8E998BEFB}" srcOrd="0" destOrd="0" parTransId="{C6E0BC8D-2EAE-4854-8B1E-E49F8CC42841}" sibTransId="{5A7BB308-F980-427A-8773-77C20AA7114A}"/>
    <dgm:cxn modelId="{A822B1AE-132E-4641-8574-64E842EB7CEE}" srcId="{C3D330E7-B469-4802-849C-67540FCA4E71}" destId="{3A616CF0-57D9-4035-AEAE-27B8298B7417}" srcOrd="2" destOrd="0" parTransId="{EA30E054-8DC3-4584-91F1-46942C0EBC16}" sibTransId="{9BBF8CD4-FE1E-4CAC-A152-83665F46EB26}"/>
    <dgm:cxn modelId="{B7F3CFB5-0AF8-478C-8CEF-BE1FE7B25323}" type="presOf" srcId="{9BBF8CD4-FE1E-4CAC-A152-83665F46EB26}" destId="{472E0C0F-A270-405C-9156-2B12D2036107}" srcOrd="0" destOrd="0" presId="urn:microsoft.com/office/officeart/2008/layout/AlternatingHexagons"/>
    <dgm:cxn modelId="{A0C05DC1-C6B8-4769-BC3A-92060D6AAA37}" srcId="{1A3322E8-F485-4C7E-B4ED-00829196DEBE}" destId="{E7236DB2-1584-49BE-AE10-9659F070EAE0}" srcOrd="0" destOrd="0" parTransId="{93F94B8B-0E76-42DC-9DBF-9AD6E513497F}" sibTransId="{8D269F45-9715-4A22-99EF-2F6851B1B52B}"/>
    <dgm:cxn modelId="{3A38F9D5-E162-4D33-B5E7-0276BD862D7A}" type="presOf" srcId="{E7236DB2-1584-49BE-AE10-9659F070EAE0}" destId="{65A1BE9A-E9A8-4ED5-8FFB-242A411746E5}" srcOrd="0" destOrd="0" presId="urn:microsoft.com/office/officeart/2008/layout/AlternatingHexagons"/>
    <dgm:cxn modelId="{A5B0841F-F17A-4456-9664-A6370D972105}" type="presOf" srcId="{DEC92AC5-197C-4372-8E8C-B58FED739514}" destId="{30E7298A-F212-4F83-AE25-7640BA900025}" srcOrd="0" destOrd="0" presId="urn:microsoft.com/office/officeart/2008/layout/AlternatingHexagons"/>
    <dgm:cxn modelId="{BC03688B-8083-4AF9-BA21-5B1B6615CE6B}" srcId="{C3D330E7-B469-4802-849C-67540FCA4E71}" destId="{1A3322E8-F485-4C7E-B4ED-00829196DEBE}" srcOrd="1" destOrd="0" parTransId="{247A4F71-E888-4F54-8E9C-7334076F2C83}" sibTransId="{DEE36327-4266-4684-A74E-694C19B87BB9}"/>
    <dgm:cxn modelId="{5CA9EBFA-1F36-4AF3-BF55-5DD12159968D}" type="presOf" srcId="{4973B967-A5CF-4A4D-84E3-33D8E998BEFB}" destId="{709D6593-67E3-4A9F-9466-3038857FDC81}" srcOrd="0" destOrd="0" presId="urn:microsoft.com/office/officeart/2008/layout/AlternatingHexagons"/>
    <dgm:cxn modelId="{4EDCD625-250D-4896-BC70-024A5A1EC635}" type="presOf" srcId="{C12D4D6A-2F44-4C8E-9732-1481A900EBFC}" destId="{48797879-8817-40AD-A6FB-D5FA8B5B13D2}" srcOrd="0" destOrd="0" presId="urn:microsoft.com/office/officeart/2008/layout/AlternatingHexagons"/>
    <dgm:cxn modelId="{B67243E1-943B-49C3-985A-4FFD31B53228}" type="presOf" srcId="{DEE36327-4266-4684-A74E-694C19B87BB9}" destId="{D2C61BFA-AAFA-4DAC-8449-42A7DF98274A}" srcOrd="0" destOrd="0" presId="urn:microsoft.com/office/officeart/2008/layout/AlternatingHexagons"/>
    <dgm:cxn modelId="{94407733-264A-40FF-B10F-2AF3C95868A4}" srcId="{C3D330E7-B469-4802-849C-67540FCA4E71}" destId="{DEC92AC5-197C-4372-8E8C-B58FED739514}" srcOrd="0" destOrd="0" parTransId="{F13C8E2E-ABC3-4883-8677-BCCC8488B477}" sibTransId="{3170E004-99CB-44C3-837A-7C9D952D73BA}"/>
    <dgm:cxn modelId="{160FA346-5FE2-4E4E-9950-D392497BEDF8}" type="presOf" srcId="{3A616CF0-57D9-4035-AEAE-27B8298B7417}" destId="{BCA8E166-FC44-4F02-B8DD-D47DBF0FB273}" srcOrd="0" destOrd="0" presId="urn:microsoft.com/office/officeart/2008/layout/AlternatingHexagons"/>
    <dgm:cxn modelId="{669B64ED-399D-428D-99C1-E6E460DA88E4}" type="presParOf" srcId="{D62F6364-1EC4-417C-85B0-EF8AF9610EA7}" destId="{7EBC5616-8C9A-475E-A333-43B93DC8CCA2}" srcOrd="0" destOrd="0" presId="urn:microsoft.com/office/officeart/2008/layout/AlternatingHexagons"/>
    <dgm:cxn modelId="{55F854F4-F4CD-499D-AE26-7FB6D516D7E6}" type="presParOf" srcId="{7EBC5616-8C9A-475E-A333-43B93DC8CCA2}" destId="{30E7298A-F212-4F83-AE25-7640BA900025}" srcOrd="0" destOrd="0" presId="urn:microsoft.com/office/officeart/2008/layout/AlternatingHexagons"/>
    <dgm:cxn modelId="{B753D819-7933-4E88-86F0-3E1D7073307F}" type="presParOf" srcId="{7EBC5616-8C9A-475E-A333-43B93DC8CCA2}" destId="{709D6593-67E3-4A9F-9466-3038857FDC81}" srcOrd="1" destOrd="0" presId="urn:microsoft.com/office/officeart/2008/layout/AlternatingHexagons"/>
    <dgm:cxn modelId="{6DA5C85D-6A3E-4213-9369-DDCC4D96BC8B}" type="presParOf" srcId="{7EBC5616-8C9A-475E-A333-43B93DC8CCA2}" destId="{CA436C10-2C5D-424C-AC15-4FEE88E7FA50}" srcOrd="2" destOrd="0" presId="urn:microsoft.com/office/officeart/2008/layout/AlternatingHexagons"/>
    <dgm:cxn modelId="{F1D5D2CF-4A45-4A5E-8AE7-65677098BB1B}" type="presParOf" srcId="{7EBC5616-8C9A-475E-A333-43B93DC8CCA2}" destId="{707B2479-AD4B-4598-BB48-249E1E1D5E93}" srcOrd="3" destOrd="0" presId="urn:microsoft.com/office/officeart/2008/layout/AlternatingHexagons"/>
    <dgm:cxn modelId="{B1E8A794-FFD7-44D7-81AC-D71DE5E636E6}" type="presParOf" srcId="{7EBC5616-8C9A-475E-A333-43B93DC8CCA2}" destId="{0547C2C8-A1B3-4950-9AD4-764FF0AD7F6E}" srcOrd="4" destOrd="0" presId="urn:microsoft.com/office/officeart/2008/layout/AlternatingHexagons"/>
    <dgm:cxn modelId="{1AC08036-380C-460C-8452-D05B497A75DC}" type="presParOf" srcId="{D62F6364-1EC4-417C-85B0-EF8AF9610EA7}" destId="{07FC311D-92D4-49D9-9312-969FB8528C36}" srcOrd="1" destOrd="0" presId="urn:microsoft.com/office/officeart/2008/layout/AlternatingHexagons"/>
    <dgm:cxn modelId="{5A547FFB-4269-4260-82F4-ACD99BA19B16}" type="presParOf" srcId="{D62F6364-1EC4-417C-85B0-EF8AF9610EA7}" destId="{FAE5AA88-A293-4E12-8797-7778337DA5E5}" srcOrd="2" destOrd="0" presId="urn:microsoft.com/office/officeart/2008/layout/AlternatingHexagons"/>
    <dgm:cxn modelId="{BA0E402C-9617-4C8F-8170-BE928D0A9EED}" type="presParOf" srcId="{FAE5AA88-A293-4E12-8797-7778337DA5E5}" destId="{6475EA76-0939-494D-AECF-F776EA31C410}" srcOrd="0" destOrd="0" presId="urn:microsoft.com/office/officeart/2008/layout/AlternatingHexagons"/>
    <dgm:cxn modelId="{1ED036DE-7BCA-4E72-9D45-6E3D7A7756A4}" type="presParOf" srcId="{FAE5AA88-A293-4E12-8797-7778337DA5E5}" destId="{65A1BE9A-E9A8-4ED5-8FFB-242A411746E5}" srcOrd="1" destOrd="0" presId="urn:microsoft.com/office/officeart/2008/layout/AlternatingHexagons"/>
    <dgm:cxn modelId="{A3256011-2761-498E-BB9C-6C4016E49DD8}" type="presParOf" srcId="{FAE5AA88-A293-4E12-8797-7778337DA5E5}" destId="{548AFBCF-6730-4A3D-8F4F-AF80F2ACAE15}" srcOrd="2" destOrd="0" presId="urn:microsoft.com/office/officeart/2008/layout/AlternatingHexagons"/>
    <dgm:cxn modelId="{AD2044F3-61E2-4D80-969C-9ABC9F292865}" type="presParOf" srcId="{FAE5AA88-A293-4E12-8797-7778337DA5E5}" destId="{58703B18-567B-47A7-8A1D-908DE703FC14}" srcOrd="3" destOrd="0" presId="urn:microsoft.com/office/officeart/2008/layout/AlternatingHexagons"/>
    <dgm:cxn modelId="{894B96B9-5303-4C3A-A18F-ADFB43E9006C}" type="presParOf" srcId="{FAE5AA88-A293-4E12-8797-7778337DA5E5}" destId="{D2C61BFA-AAFA-4DAC-8449-42A7DF98274A}" srcOrd="4" destOrd="0" presId="urn:microsoft.com/office/officeart/2008/layout/AlternatingHexagons"/>
    <dgm:cxn modelId="{6813132C-73AA-41A0-A246-049A23935BB1}" type="presParOf" srcId="{D62F6364-1EC4-417C-85B0-EF8AF9610EA7}" destId="{2AA19AAF-B650-4FA3-9AEC-909E160962B7}" srcOrd="3" destOrd="0" presId="urn:microsoft.com/office/officeart/2008/layout/AlternatingHexagons"/>
    <dgm:cxn modelId="{EA529FB1-9247-4EE6-8633-E6F6B5E87224}" type="presParOf" srcId="{D62F6364-1EC4-417C-85B0-EF8AF9610EA7}" destId="{D98542FB-5A3C-4A42-A8C4-966F94B218C3}" srcOrd="4" destOrd="0" presId="urn:microsoft.com/office/officeart/2008/layout/AlternatingHexagons"/>
    <dgm:cxn modelId="{3A2ED8A5-5280-46F8-924D-8FFB5A345084}" type="presParOf" srcId="{D98542FB-5A3C-4A42-A8C4-966F94B218C3}" destId="{BCA8E166-FC44-4F02-B8DD-D47DBF0FB273}" srcOrd="0" destOrd="0" presId="urn:microsoft.com/office/officeart/2008/layout/AlternatingHexagons"/>
    <dgm:cxn modelId="{7FC98D8E-3C26-48C7-A57D-66FE9F1A0D5D}" type="presParOf" srcId="{D98542FB-5A3C-4A42-A8C4-966F94B218C3}" destId="{48797879-8817-40AD-A6FB-D5FA8B5B13D2}" srcOrd="1" destOrd="0" presId="urn:microsoft.com/office/officeart/2008/layout/AlternatingHexagons"/>
    <dgm:cxn modelId="{1E931248-0C48-41CF-859B-2F38BEAAF7CC}" type="presParOf" srcId="{D98542FB-5A3C-4A42-A8C4-966F94B218C3}" destId="{4C1EBDE6-3F5D-4F35-B7B5-25E3CB5CD8AD}" srcOrd="2" destOrd="0" presId="urn:microsoft.com/office/officeart/2008/layout/AlternatingHexagons"/>
    <dgm:cxn modelId="{F99AAD86-75A7-4538-BF06-4BC19D7BD1AA}" type="presParOf" srcId="{D98542FB-5A3C-4A42-A8C4-966F94B218C3}" destId="{1E88D14F-2B73-49DC-8FE4-E0C8B103553B}" srcOrd="3" destOrd="0" presId="urn:microsoft.com/office/officeart/2008/layout/AlternatingHexagons"/>
    <dgm:cxn modelId="{43FC2CFA-38E4-4900-9104-675032FA1598}" type="presParOf" srcId="{D98542FB-5A3C-4A42-A8C4-966F94B218C3}" destId="{472E0C0F-A270-405C-9156-2B12D2036107}"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16/10/2017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131412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447583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686355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2522096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1339460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1046304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214296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805008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4048226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4181322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37219844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3872910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752995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1500792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3114774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3280362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2290821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3840773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2966825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305422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7507216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1296704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41733726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31795337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9189757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4063443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402304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3775583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1466693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3151001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3501951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3195294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5" name="Marcador de pie de página 4"/>
          <p:cNvSpPr>
            <a:spLocks noGrp="1"/>
          </p:cNvSpPr>
          <p:nvPr>
            <p:ph type="ftr" sz="quarter" idx="11"/>
          </p:nvPr>
        </p:nvSpPr>
        <p:spPr/>
        <p:txBody>
          <a:bodyPr/>
          <a:lstStyle/>
          <a:p>
            <a:r>
              <a:rPr lang="es-MX" smtClean="0"/>
              <a:t>DRA. EN A. GUADALUPE GONZÁLEZ GARCÍA </a:t>
            </a:r>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r>
              <a:rPr lang="es-ES" dirty="0" smtClean="0"/>
              <a:t>Diapositiva </a:t>
            </a:r>
            <a:fld id="{18FDBAE8-0AD5-4C4A-B0F5-4BBC06F38D92}" type="slidenum">
              <a:rPr lang="es-ES" smtClean="0"/>
              <a:pPr/>
              <a:t>‹Nº›</a:t>
            </a:fld>
            <a:endParaRPr lang="es-ES" dirty="0"/>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endParaRPr lang="es-ES"/>
          </a:p>
        </p:txBody>
      </p:sp>
      <p:sp>
        <p:nvSpPr>
          <p:cNvPr id="5" name="Marcador de pie de página 4"/>
          <p:cNvSpPr>
            <a:spLocks noGrp="1"/>
          </p:cNvSpPr>
          <p:nvPr>
            <p:ph type="ftr" sz="quarter" idx="11"/>
          </p:nvPr>
        </p:nvSpPr>
        <p:spPr/>
        <p:txBody>
          <a:bodyPr/>
          <a:lstStyle/>
          <a:p>
            <a:r>
              <a:rPr lang="es-MX" smtClean="0"/>
              <a:t>DRA. EN A. GUADALUPE GONZÁLEZ GARCÍA </a:t>
            </a:r>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endParaRPr lang="es-ES"/>
          </a:p>
        </p:txBody>
      </p:sp>
      <p:sp>
        <p:nvSpPr>
          <p:cNvPr id="5" name="Marcador de pie de página 4"/>
          <p:cNvSpPr>
            <a:spLocks noGrp="1"/>
          </p:cNvSpPr>
          <p:nvPr>
            <p:ph type="ftr" sz="quarter" idx="11"/>
          </p:nvPr>
        </p:nvSpPr>
        <p:spPr/>
        <p:txBody>
          <a:bodyPr/>
          <a:lstStyle/>
          <a:p>
            <a:r>
              <a:rPr lang="es-MX" smtClean="0"/>
              <a:t>DRA. EN A. GUADALUPE GONZÁLEZ GARCÍA </a:t>
            </a:r>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4" name="Marcador de pie de página 3"/>
          <p:cNvSpPr>
            <a:spLocks noGrp="1"/>
          </p:cNvSpPr>
          <p:nvPr>
            <p:ph type="ftr" sz="quarter" idx="11"/>
          </p:nvPr>
        </p:nvSpPr>
        <p:spPr/>
        <p:txBody>
          <a:bodyPr/>
          <a:lstStyle/>
          <a:p>
            <a:r>
              <a:rPr lang="es-ES" dirty="0" smtClean="0"/>
              <a:t>DRA. EN A. GUADALUPE GONZÁLEZ GARCÍA </a:t>
            </a:r>
            <a:endParaRPr lang="es-ES" dirty="0"/>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r>
              <a:rPr lang="es-ES" dirty="0" smtClean="0"/>
              <a:t>Diapositiva </a:t>
            </a:r>
            <a:fld id="{18FDBAE8-0AD5-4C4A-B0F5-4BBC06F38D92}" type="slidenum">
              <a:rPr lang="es-ES" smtClean="0"/>
              <a:pPr/>
              <a:t>‹Nº›</a:t>
            </a:fld>
            <a:endParaRPr lang="es-ES" dirty="0"/>
          </a:p>
        </p:txBody>
      </p:sp>
    </p:spTree>
    <p:extLst>
      <p:ext uri="{BB962C8B-B14F-4D97-AF65-F5344CB8AC3E}">
        <p14:creationId xmlns:p14="http://schemas.microsoft.com/office/powerpoint/2010/main" val="332826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pie de página 4"/>
          <p:cNvSpPr>
            <a:spLocks noGrp="1"/>
          </p:cNvSpPr>
          <p:nvPr>
            <p:ph type="ftr" sz="quarter" idx="11"/>
          </p:nvPr>
        </p:nvSpPr>
        <p:spPr/>
        <p:txBody>
          <a:bodyPr/>
          <a:lstStyle/>
          <a:p>
            <a:r>
              <a:rPr lang="es-ES" dirty="0" smtClean="0"/>
              <a:t>DRA. EN A. GUADALUPE GONZÁLEZ GARCÍA </a:t>
            </a:r>
            <a:endParaRPr lang="es-ES" dirty="0"/>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endParaRPr lang="es-ES"/>
          </a:p>
        </p:txBody>
      </p:sp>
      <p:sp>
        <p:nvSpPr>
          <p:cNvPr id="5" name="Marcador de pie de página 4"/>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a:xfrm>
            <a:off x="457200" y="6356350"/>
            <a:ext cx="2133600" cy="365125"/>
          </a:xfrm>
          <a:prstGeom prst="rect">
            <a:avLst/>
          </a:prstGeom>
        </p:spPr>
        <p:txBody>
          <a:bodyPr/>
          <a:lstStyle/>
          <a:p>
            <a:endParaRPr lang="es-ES"/>
          </a:p>
        </p:txBody>
      </p:sp>
      <p:sp>
        <p:nvSpPr>
          <p:cNvPr id="6" name="Marcador de pie de página 5"/>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a:xfrm>
            <a:off x="457200" y="6356350"/>
            <a:ext cx="2133600" cy="365125"/>
          </a:xfrm>
          <a:prstGeom prst="rect">
            <a:avLst/>
          </a:prstGeom>
        </p:spPr>
        <p:txBody>
          <a:bodyPr/>
          <a:lstStyle/>
          <a:p>
            <a:endParaRPr lang="es-ES"/>
          </a:p>
        </p:txBody>
      </p:sp>
      <p:sp>
        <p:nvSpPr>
          <p:cNvPr id="8" name="Marcador de pie de página 7"/>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a:xfrm>
            <a:off x="457200" y="6356350"/>
            <a:ext cx="2133600" cy="365125"/>
          </a:xfrm>
          <a:prstGeom prst="rect">
            <a:avLst/>
          </a:prstGeom>
        </p:spPr>
        <p:txBody>
          <a:bodyPr/>
          <a:lstStyle/>
          <a:p>
            <a:endParaRPr lang="es-ES"/>
          </a:p>
        </p:txBody>
      </p:sp>
      <p:sp>
        <p:nvSpPr>
          <p:cNvPr id="4" name="Marcador de pie de página 3"/>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endParaRPr lang="es-ES"/>
          </a:p>
        </p:txBody>
      </p:sp>
      <p:sp>
        <p:nvSpPr>
          <p:cNvPr id="3" name="Marcador de pie de página 2"/>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6" name="Marcador de pie de página 5"/>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endParaRPr lang="es-ES"/>
          </a:p>
        </p:txBody>
      </p:sp>
      <p:sp>
        <p:nvSpPr>
          <p:cNvPr id="6" name="Marcador de pie de página 5"/>
          <p:cNvSpPr>
            <a:spLocks noGrp="1"/>
          </p:cNvSpPr>
          <p:nvPr>
            <p:ph type="ftr" sz="quarter" idx="11"/>
          </p:nvPr>
        </p:nvSpPr>
        <p:spPr/>
        <p:txBody>
          <a:bodyPr/>
          <a:lstStyle/>
          <a:p>
            <a:r>
              <a:rPr lang="es-MX" smtClean="0"/>
              <a:t>DRA. EN A. GUADALUPE GONZÁLEZ GARCÍA </a:t>
            </a:r>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DRA. EN A. GUADALUPE GONZÁLEZ GARCÍA </a:t>
            </a:r>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83249"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523220"/>
          </a:xfrm>
          <a:prstGeom prst="rect">
            <a:avLst/>
          </a:prstGeom>
        </p:spPr>
        <p:txBody>
          <a:bodyPr wrap="square">
            <a:spAutoFit/>
          </a:bodyPr>
          <a:lstStyle/>
          <a:p>
            <a:r>
              <a:rPr lang="es-ES" sz="1400" dirty="0" smtClean="0">
                <a:latin typeface="Avenir Book"/>
                <a:cs typeface="Avenir Book"/>
              </a:rPr>
              <a:t>Facultad de Contaduría y Administración</a:t>
            </a:r>
          </a:p>
          <a:p>
            <a:r>
              <a:rPr lang="es-ES" sz="1400" dirty="0" smtClean="0">
                <a:latin typeface="Avenir Book"/>
                <a:cs typeface="Avenir Book"/>
              </a:rPr>
              <a:t>Licenciatura </a:t>
            </a:r>
            <a:r>
              <a:rPr lang="es-ES" sz="1400" smtClean="0">
                <a:latin typeface="Avenir Book"/>
                <a:cs typeface="Avenir Book"/>
              </a:rPr>
              <a:t>en Administración  </a:t>
            </a:r>
            <a:endParaRPr lang="es-ES" sz="1400" dirty="0">
              <a:latin typeface="Avenir Book"/>
              <a:cs typeface="Avenir Book"/>
            </a:endParaRPr>
          </a:p>
        </p:txBody>
      </p:sp>
      <p:sp>
        <p:nvSpPr>
          <p:cNvPr id="4" name="Rectángulo 3"/>
          <p:cNvSpPr/>
          <p:nvPr/>
        </p:nvSpPr>
        <p:spPr>
          <a:xfrm>
            <a:off x="156531" y="-25785"/>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2" name="Rectangle 11"/>
          <p:cNvSpPr>
            <a:spLocks noChangeArrowheads="1"/>
          </p:cNvSpPr>
          <p:nvPr/>
        </p:nvSpPr>
        <p:spPr bwMode="auto">
          <a:xfrm>
            <a:off x="4131110" y="5077889"/>
            <a:ext cx="4965854" cy="1815882"/>
          </a:xfrm>
          <a:prstGeom prst="rect">
            <a:avLst/>
          </a:prstGeom>
          <a:solidFill>
            <a:schemeClr val="accent6">
              <a:lumMod val="20000"/>
              <a:lumOff val="80000"/>
            </a:schemeClr>
          </a:solidFill>
          <a:ln>
            <a:solidFill>
              <a:schemeClr val="tx1"/>
            </a:solidFill>
          </a:ln>
          <a:effectLst/>
          <a:extLst/>
        </p:spPr>
        <p:txBody>
          <a:bodyPr wrap="square">
            <a:spAutoFit/>
          </a:bodyPr>
          <a:lstStyle/>
          <a:p>
            <a:r>
              <a:rPr lang="es-MX" sz="3200" b="1" dirty="0">
                <a:solidFill>
                  <a:schemeClr val="accent5">
                    <a:lumMod val="50000"/>
                  </a:schemeClr>
                </a:solidFill>
                <a:latin typeface="Helvetica Neue" pitchFamily="2"/>
              </a:rPr>
              <a:t>Docente:</a:t>
            </a:r>
            <a:r>
              <a:rPr lang="es-ES" sz="2800" b="1" dirty="0">
                <a:solidFill>
                  <a:schemeClr val="accent5">
                    <a:lumMod val="50000"/>
                  </a:schemeClr>
                </a:solidFill>
                <a:latin typeface="Helvetica Neue" pitchFamily="2"/>
              </a:rPr>
              <a:t> </a:t>
            </a:r>
            <a:endParaRPr lang="es-ES" sz="2800" b="1" dirty="0" smtClean="0">
              <a:solidFill>
                <a:schemeClr val="accent5">
                  <a:lumMod val="50000"/>
                </a:schemeClr>
              </a:solidFill>
              <a:latin typeface="Helvetica Neue" pitchFamily="2"/>
            </a:endParaRPr>
          </a:p>
          <a:p>
            <a:r>
              <a:rPr lang="es-ES" sz="2800" b="1" dirty="0" smtClean="0">
                <a:solidFill>
                  <a:schemeClr val="accent5">
                    <a:lumMod val="50000"/>
                  </a:schemeClr>
                </a:solidFill>
                <a:latin typeface="Helvetica Neue" pitchFamily="2"/>
              </a:rPr>
              <a:t>Dra</a:t>
            </a:r>
            <a:r>
              <a:rPr lang="es-ES" sz="2800" b="1" dirty="0">
                <a:solidFill>
                  <a:schemeClr val="accent5">
                    <a:lumMod val="50000"/>
                  </a:schemeClr>
                </a:solidFill>
                <a:latin typeface="Helvetica Neue" pitchFamily="2"/>
              </a:rPr>
              <a:t>. en A. Guadalupe González García</a:t>
            </a:r>
            <a:r>
              <a:rPr lang="es-ES" sz="3200" b="1" dirty="0">
                <a:solidFill>
                  <a:schemeClr val="accent5">
                    <a:lumMod val="50000"/>
                  </a:schemeClr>
                </a:solidFill>
                <a:latin typeface="Helvetica Neue" pitchFamily="2"/>
              </a:rPr>
              <a:t> </a:t>
            </a:r>
            <a:r>
              <a:rPr lang="es-ES" sz="2400" dirty="0" smtClean="0">
                <a:solidFill>
                  <a:schemeClr val="accent5">
                    <a:lumMod val="50000"/>
                  </a:schemeClr>
                </a:solidFill>
                <a:latin typeface="Helvetica Neue" pitchFamily="2"/>
              </a:rPr>
              <a:t>ggonzalezga@uaemex.mx              </a:t>
            </a:r>
          </a:p>
          <a:p>
            <a:r>
              <a:rPr lang="es-ES" sz="2400" dirty="0">
                <a:solidFill>
                  <a:schemeClr val="accent5">
                    <a:lumMod val="50000"/>
                  </a:schemeClr>
                </a:solidFill>
                <a:latin typeface="Helvetica Neue" pitchFamily="2"/>
              </a:rPr>
              <a:t> </a:t>
            </a:r>
            <a:r>
              <a:rPr lang="es-ES" sz="2400" dirty="0" smtClean="0">
                <a:solidFill>
                  <a:schemeClr val="accent5">
                    <a:lumMod val="50000"/>
                  </a:schemeClr>
                </a:solidFill>
                <a:latin typeface="Helvetica Neue" pitchFamily="2"/>
              </a:rPr>
              <a:t>                                                                             </a:t>
            </a:r>
            <a:r>
              <a:rPr lang="es-ES" sz="2000" dirty="0" smtClean="0">
                <a:solidFill>
                  <a:schemeClr val="accent5">
                    <a:lumMod val="50000"/>
                  </a:schemeClr>
                </a:solidFill>
                <a:latin typeface="Helvetica Neue" pitchFamily="2"/>
              </a:rPr>
              <a:t>junio de 2017</a:t>
            </a:r>
            <a:endParaRPr lang="es-ES" sz="1600" dirty="0">
              <a:solidFill>
                <a:schemeClr val="accent5">
                  <a:lumMod val="50000"/>
                </a:schemeClr>
              </a:solidFill>
              <a:latin typeface="Helvetica Neue" pitchFamily="2"/>
            </a:endParaRPr>
          </a:p>
        </p:txBody>
      </p:sp>
      <p:sp>
        <p:nvSpPr>
          <p:cNvPr id="2" name="Título 1"/>
          <p:cNvSpPr>
            <a:spLocks noGrp="1"/>
          </p:cNvSpPr>
          <p:nvPr>
            <p:ph type="ctrTitle"/>
          </p:nvPr>
        </p:nvSpPr>
        <p:spPr>
          <a:xfrm>
            <a:off x="3809878" y="2815771"/>
            <a:ext cx="5426632" cy="2290134"/>
          </a:xfrm>
        </p:spPr>
        <p:txBody>
          <a:bodyPr>
            <a:normAutofit fontScale="90000"/>
          </a:bodyPr>
          <a:lstStyle/>
          <a:p>
            <a:r>
              <a:rPr lang="es-ES" sz="3500" dirty="0" smtClean="0">
                <a:latin typeface="Avenir Black"/>
                <a:cs typeface="Avenir Black"/>
              </a:rPr>
              <a:t>MATERIAL DIDÁCTICO</a:t>
            </a:r>
            <a:br>
              <a:rPr lang="es-ES" sz="3500" dirty="0" smtClean="0">
                <a:latin typeface="Avenir Black"/>
                <a:cs typeface="Avenir Black"/>
              </a:rPr>
            </a:br>
            <a:r>
              <a:rPr lang="es-ES" sz="3500" dirty="0">
                <a:latin typeface="Avenir Black"/>
                <a:cs typeface="Avenir Black"/>
              </a:rPr>
              <a:t> </a:t>
            </a:r>
            <a:r>
              <a:rPr lang="es-MX" sz="4000" dirty="0">
                <a:latin typeface="Helvetica Neue" pitchFamily="2"/>
              </a:rPr>
              <a:t>UNIDAD DE APRENDIZAJE</a:t>
            </a:r>
            <a:br>
              <a:rPr lang="es-MX" sz="4000" dirty="0">
                <a:latin typeface="Helvetica Neue" pitchFamily="2"/>
              </a:rPr>
            </a:br>
            <a:r>
              <a:rPr lang="es-MX" sz="4800" b="1" dirty="0">
                <a:solidFill>
                  <a:schemeClr val="accent2">
                    <a:lumMod val="75000"/>
                  </a:schemeClr>
                </a:solidFill>
                <a:latin typeface="Helvetica Neue" pitchFamily="2"/>
              </a:rPr>
              <a:t>Desarrollo Organizacional</a:t>
            </a:r>
            <a:r>
              <a:rPr lang="es-MX" b="1" dirty="0">
                <a:solidFill>
                  <a:schemeClr val="accent2">
                    <a:lumMod val="75000"/>
                  </a:schemeClr>
                </a:solidFill>
                <a:latin typeface="Helvetica Neue" pitchFamily="2"/>
              </a:rPr>
              <a:t>              </a:t>
            </a:r>
            <a:r>
              <a:rPr lang="es-MX" sz="2700" b="1" dirty="0">
                <a:solidFill>
                  <a:schemeClr val="accent2">
                    <a:lumMod val="75000"/>
                  </a:schemeClr>
                </a:solidFill>
                <a:latin typeface="Helvetica Neue" pitchFamily="2"/>
              </a:rPr>
              <a:t>clave: </a:t>
            </a:r>
            <a:r>
              <a:rPr lang="es-MX" sz="2700" b="1" dirty="0" err="1" smtClean="0">
                <a:solidFill>
                  <a:schemeClr val="accent2">
                    <a:lumMod val="75000"/>
                  </a:schemeClr>
                </a:solidFill>
                <a:latin typeface="Helvetica Neue" pitchFamily="2"/>
              </a:rPr>
              <a:t>L30068</a:t>
            </a:r>
            <a:r>
              <a:rPr lang="es-ES" b="1" dirty="0" smtClean="0">
                <a:solidFill>
                  <a:schemeClr val="accent2">
                    <a:lumMod val="75000"/>
                  </a:schemeClr>
                </a:solidFill>
                <a:latin typeface="Helvetica Neue" pitchFamily="2"/>
              </a:rPr>
              <a:t/>
            </a:r>
            <a:br>
              <a:rPr lang="es-ES" b="1" dirty="0" smtClean="0">
                <a:solidFill>
                  <a:schemeClr val="accent2">
                    <a:lumMod val="75000"/>
                  </a:schemeClr>
                </a:solidFill>
                <a:latin typeface="Helvetica Neue" pitchFamily="2"/>
              </a:rPr>
            </a:br>
            <a:r>
              <a:rPr lang="es-MX" b="1" dirty="0" smtClean="0">
                <a:latin typeface="Helvetica Neue" pitchFamily="2"/>
              </a:rPr>
              <a:t>TEMA</a:t>
            </a:r>
            <a:r>
              <a:rPr lang="es-MX" sz="3600" b="1" dirty="0">
                <a:latin typeface="Helvetica Neue" pitchFamily="2"/>
              </a:rPr>
              <a:t>: </a:t>
            </a:r>
            <a:r>
              <a:rPr lang="es-MX" b="1" dirty="0" smtClean="0">
                <a:latin typeface="Helvetica Neue" pitchFamily="2"/>
              </a:rPr>
              <a:t>Intervenciones</a:t>
            </a:r>
            <a:r>
              <a:rPr lang="es-MX" b="1" dirty="0">
                <a:latin typeface="Helvetica Neue" pitchFamily="2"/>
              </a:rPr>
              <a:t/>
            </a:r>
            <a:br>
              <a:rPr lang="es-MX" b="1" dirty="0">
                <a:latin typeface="Helvetica Neue" pitchFamily="2"/>
              </a:rPr>
            </a:br>
            <a:r>
              <a:rPr lang="es-MX" sz="2800" b="1" dirty="0">
                <a:latin typeface="Helvetica Neue" pitchFamily="2"/>
              </a:rPr>
              <a:t>(Sólo visión </a:t>
            </a:r>
            <a:r>
              <a:rPr lang="es-MX" sz="2800" b="1" dirty="0" err="1">
                <a:latin typeface="Helvetica Neue" pitchFamily="2"/>
              </a:rPr>
              <a:t>proyectable</a:t>
            </a:r>
            <a:r>
              <a:rPr lang="es-MX" sz="2800" b="1" dirty="0">
                <a:latin typeface="Helvetica Neue" pitchFamily="2"/>
              </a:rPr>
              <a:t>)</a:t>
            </a:r>
            <a:r>
              <a:rPr lang="es-ES" sz="2800" b="1" dirty="0">
                <a:latin typeface="Helvetica Neue" pitchFamily="2"/>
              </a:rPr>
              <a:t/>
            </a:r>
            <a:br>
              <a:rPr lang="es-ES" sz="2800" b="1" dirty="0">
                <a:latin typeface="Helvetica Neue" pitchFamily="2"/>
              </a:rPr>
            </a:b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endParaRPr lang="es-ES" sz="1700" dirty="0">
              <a:latin typeface="Avenir Book"/>
              <a:cs typeface="Avenir Book"/>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Rectángulo 15"/>
          <p:cNvSpPr/>
          <p:nvPr/>
        </p:nvSpPr>
        <p:spPr>
          <a:xfrm rot="16200000">
            <a:off x="3127401" y="-3161688"/>
            <a:ext cx="1012191"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3" y="-801907"/>
            <a:ext cx="7367950"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200" dirty="0" smtClean="0">
                <a:solidFill>
                  <a:schemeClr val="bg1"/>
                </a:solidFill>
                <a:latin typeface="Avenir Black"/>
                <a:cs typeface="Avenir Black"/>
              </a:rPr>
              <a:t>Concepto de Desarrollo Organizacional (DO)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ángulo 8"/>
          <p:cNvSpPr/>
          <p:nvPr/>
        </p:nvSpPr>
        <p:spPr>
          <a:xfrm>
            <a:off x="140813" y="1250785"/>
            <a:ext cx="8846149" cy="4785926"/>
          </a:xfrm>
          <a:prstGeom prst="rect">
            <a:avLst/>
          </a:prstGeom>
          <a:ln>
            <a:solidFill>
              <a:srgbClr val="7030A0"/>
            </a:solidFill>
          </a:ln>
        </p:spPr>
        <p:txBody>
          <a:bodyPr wrap="square">
            <a:spAutoFit/>
          </a:bodyPr>
          <a:lstStyle/>
          <a:p>
            <a:r>
              <a:rPr lang="es-MX" sz="2100" i="1" dirty="0" smtClean="0">
                <a:latin typeface="Arial" panose="020B0604020202020204" pitchFamily="34" charset="0"/>
                <a:ea typeface="Times New Roman" panose="02020603050405020304" pitchFamily="18" charset="0"/>
              </a:rPr>
              <a:t>Es </a:t>
            </a:r>
            <a:r>
              <a:rPr lang="es-MX" sz="2100" i="1" dirty="0">
                <a:latin typeface="Arial" panose="020B0604020202020204" pitchFamily="34" charset="0"/>
                <a:ea typeface="Times New Roman" panose="02020603050405020304" pitchFamily="18" charset="0"/>
              </a:rPr>
              <a:t>una respuesta al cambio, una estrategia educacional con finalidad de cambiar creencias, actitudes, valores y estructuras de las </a:t>
            </a:r>
            <a:r>
              <a:rPr lang="es-MX" sz="2100" i="1" dirty="0" smtClean="0">
                <a:latin typeface="Arial" panose="020B0604020202020204" pitchFamily="34" charset="0"/>
                <a:ea typeface="Times New Roman" panose="02020603050405020304" pitchFamily="18" charset="0"/>
              </a:rPr>
              <a:t>organizaciones, </a:t>
            </a:r>
            <a:r>
              <a:rPr lang="es-MX" sz="2100" i="1" dirty="0">
                <a:latin typeface="Arial" panose="020B0604020202020204" pitchFamily="34" charset="0"/>
                <a:ea typeface="Times New Roman" panose="02020603050405020304" pitchFamily="18" charset="0"/>
              </a:rPr>
              <a:t>de modo que </a:t>
            </a:r>
            <a:r>
              <a:rPr lang="es-MX" sz="2100" i="1" dirty="0" smtClean="0">
                <a:latin typeface="Arial" panose="020B0604020202020204" pitchFamily="34" charset="0"/>
                <a:ea typeface="Times New Roman" panose="02020603050405020304" pitchFamily="18" charset="0"/>
              </a:rPr>
              <a:t>puedan </a:t>
            </a:r>
            <a:r>
              <a:rPr lang="es-MX" sz="2100" i="1" dirty="0">
                <a:latin typeface="Arial" panose="020B0604020202020204" pitchFamily="34" charset="0"/>
                <a:ea typeface="Times New Roman" panose="02020603050405020304" pitchFamily="18" charset="0"/>
              </a:rPr>
              <a:t>adaptarse mejor a nuevas tecnologías, a nuevos desafíos </a:t>
            </a:r>
            <a:r>
              <a:rPr lang="es-MX" sz="2100" i="1" dirty="0" smtClean="0">
                <a:latin typeface="Arial" panose="020B0604020202020204" pitchFamily="34" charset="0"/>
                <a:ea typeface="Times New Roman" panose="02020603050405020304" pitchFamily="18" charset="0"/>
              </a:rPr>
              <a:t>y </a:t>
            </a:r>
            <a:r>
              <a:rPr lang="es-MX" sz="2100" i="1" dirty="0">
                <a:latin typeface="Arial" panose="020B0604020202020204" pitchFamily="34" charset="0"/>
                <a:ea typeface="Times New Roman" panose="02020603050405020304" pitchFamily="18" charset="0"/>
              </a:rPr>
              <a:t>al aturdidor ritmo del </a:t>
            </a:r>
            <a:r>
              <a:rPr lang="es-MX" sz="2100" i="1" dirty="0" smtClean="0">
                <a:latin typeface="Arial" panose="020B0604020202020204" pitchFamily="34" charset="0"/>
                <a:ea typeface="Times New Roman" panose="02020603050405020304" pitchFamily="18" charset="0"/>
              </a:rPr>
              <a:t>cambio (</a:t>
            </a:r>
            <a:r>
              <a:rPr lang="es-MX" sz="2100" i="1" dirty="0" err="1" smtClean="0">
                <a:latin typeface="Arial" panose="020B0604020202020204" pitchFamily="34" charset="0"/>
                <a:ea typeface="Times New Roman" panose="02020603050405020304" pitchFamily="18" charset="0"/>
              </a:rPr>
              <a:t>Guizar</a:t>
            </a:r>
            <a:r>
              <a:rPr lang="es-MX" sz="2100" i="1" dirty="0" smtClean="0">
                <a:latin typeface="Arial" panose="020B0604020202020204" pitchFamily="34" charset="0"/>
                <a:ea typeface="Times New Roman" panose="02020603050405020304" pitchFamily="18" charset="0"/>
              </a:rPr>
              <a:t>, 2013:6).</a:t>
            </a:r>
          </a:p>
          <a:p>
            <a:endParaRPr lang="es-MX" sz="2000" i="1" dirty="0" smtClean="0">
              <a:latin typeface="Arial" panose="020B0604020202020204" pitchFamily="34" charset="0"/>
              <a:ea typeface="Times New Roman" panose="02020603050405020304" pitchFamily="18" charset="0"/>
            </a:endParaRPr>
          </a:p>
          <a:p>
            <a:r>
              <a:rPr lang="es-MX" sz="2000" dirty="0"/>
              <a:t>Es un esfuerzo planeado que abarca toda la organización administrativa desde arriba para aumentar la eficiencia </a:t>
            </a:r>
            <a:r>
              <a:rPr lang="es-MX" sz="2000" dirty="0" smtClean="0"/>
              <a:t>de </a:t>
            </a:r>
            <a:r>
              <a:rPr lang="es-MX" sz="2000" dirty="0"/>
              <a:t>las organizaciones a través de intervenciones planeadas de los procesos organizacionales, empleando conocimientos de las ciencias del </a:t>
            </a:r>
            <a:r>
              <a:rPr lang="es-MX" sz="2000" dirty="0" smtClean="0"/>
              <a:t>comportamiento (Chiavenato, 2009:126).</a:t>
            </a:r>
          </a:p>
          <a:p>
            <a:r>
              <a:rPr lang="es-MX" sz="2000" i="1" dirty="0" smtClean="0"/>
              <a:t>	</a:t>
            </a:r>
          </a:p>
          <a:p>
            <a:r>
              <a:rPr lang="es-MX" sz="2000" dirty="0" smtClean="0">
                <a:effectLst>
                  <a:outerShdw blurRad="38100" dist="38100" dir="2700000" algn="tl">
                    <a:srgbClr val="000000">
                      <a:alpha val="43137"/>
                    </a:srgbClr>
                  </a:outerShdw>
                </a:effectLst>
              </a:rPr>
              <a:t>Es </a:t>
            </a:r>
            <a:r>
              <a:rPr lang="es-MX" sz="2000" dirty="0">
                <a:effectLst>
                  <a:outerShdw blurRad="38100" dist="38100" dir="2700000" algn="tl">
                    <a:srgbClr val="000000">
                      <a:alpha val="43137"/>
                    </a:srgbClr>
                  </a:outerShdw>
                </a:effectLst>
              </a:rPr>
              <a:t>un enfoque especial de cambio organizacional en que los propios empleados formulan el cambio necesario y lo implementan, muchas </a:t>
            </a:r>
            <a:r>
              <a:rPr lang="es-MX" sz="2000" dirty="0" smtClean="0">
                <a:effectLst>
                  <a:outerShdw blurRad="38100" dist="38100" dir="2700000" algn="tl">
                    <a:srgbClr val="000000">
                      <a:alpha val="43137"/>
                    </a:srgbClr>
                  </a:outerShdw>
                </a:effectLst>
              </a:rPr>
              <a:t>veces con </a:t>
            </a:r>
            <a:r>
              <a:rPr lang="es-MX" sz="2000" dirty="0">
                <a:effectLst>
                  <a:outerShdw blurRad="38100" dist="38100" dir="2700000" algn="tl">
                    <a:srgbClr val="000000">
                      <a:alpha val="43137"/>
                    </a:srgbClr>
                  </a:outerShdw>
                </a:effectLst>
              </a:rPr>
              <a:t>la ayuda de un consultor interno o </a:t>
            </a:r>
            <a:r>
              <a:rPr lang="es-MX" sz="2000" dirty="0" smtClean="0">
                <a:effectLst>
                  <a:outerShdw blurRad="38100" dist="38100" dir="2700000" algn="tl">
                    <a:srgbClr val="000000">
                      <a:alpha val="43137"/>
                    </a:srgbClr>
                  </a:outerShdw>
                </a:effectLst>
              </a:rPr>
              <a:t>externo.</a:t>
            </a:r>
          </a:p>
          <a:p>
            <a:endParaRPr lang="es-MX" sz="2000" dirty="0"/>
          </a:p>
        </p:txBody>
      </p:sp>
      <p:pic>
        <p:nvPicPr>
          <p:cNvPr id="2" name="Imagen 1"/>
          <p:cNvPicPr>
            <a:picLocks noChangeAspect="1"/>
          </p:cNvPicPr>
          <p:nvPr/>
        </p:nvPicPr>
        <p:blipFill>
          <a:blip r:embed="rId3"/>
          <a:stretch>
            <a:fillRect/>
          </a:stretch>
        </p:blipFill>
        <p:spPr>
          <a:xfrm>
            <a:off x="4584021" y="5167086"/>
            <a:ext cx="1736206" cy="1690914"/>
          </a:xfrm>
          <a:prstGeom prst="rect">
            <a:avLst/>
          </a:prstGeom>
        </p:spPr>
      </p:pic>
      <p:sp>
        <p:nvSpPr>
          <p:cNvPr id="3" name="Marcador de pie de página 2"/>
          <p:cNvSpPr>
            <a:spLocks noGrp="1"/>
          </p:cNvSpPr>
          <p:nvPr>
            <p:ph type="ftr" sz="quarter" idx="11"/>
          </p:nvPr>
        </p:nvSpPr>
        <p:spPr>
          <a:xfrm>
            <a:off x="105158" y="6327292"/>
            <a:ext cx="2895600" cy="365125"/>
          </a:xfrm>
        </p:spPr>
        <p:txBody>
          <a:bodyPr/>
          <a:lstStyle/>
          <a:p>
            <a:r>
              <a:rPr lang="es-ES" dirty="0"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8 </a:t>
            </a:r>
            <a:endParaRPr lang="es-MX" sz="1400" dirty="0"/>
          </a:p>
        </p:txBody>
      </p:sp>
    </p:spTree>
    <p:extLst>
      <p:ext uri="{BB962C8B-B14F-4D97-AF65-F5344CB8AC3E}">
        <p14:creationId xmlns:p14="http://schemas.microsoft.com/office/powerpoint/2010/main" val="35144718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LAS INTERVENCIONES </a:t>
            </a:r>
            <a:endParaRPr lang="es-ES" sz="3200" dirty="0">
              <a:solidFill>
                <a:schemeClr val="bg1"/>
              </a:solidFill>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Marcador de contenido 2"/>
          <p:cNvSpPr>
            <a:spLocks noGrp="1"/>
          </p:cNvSpPr>
          <p:nvPr>
            <p:ph sz="quarter" idx="4294967295"/>
          </p:nvPr>
        </p:nvSpPr>
        <p:spPr>
          <a:xfrm>
            <a:off x="710343" y="1317384"/>
            <a:ext cx="7772870" cy="3424107"/>
          </a:xfrm>
          <a:prstGeom prst="rect">
            <a:avLst/>
          </a:prstGeom>
          <a:ln>
            <a:solidFill>
              <a:schemeClr val="accent6">
                <a:lumMod val="50000"/>
              </a:schemeClr>
            </a:solidFill>
            <a:prstDash val="lgDashDot"/>
          </a:ln>
        </p:spPr>
        <p:txBody>
          <a:bodyPr>
            <a:normAutofit fontScale="85000" lnSpcReduction="20000"/>
          </a:bodyPr>
          <a:lstStyle/>
          <a:p>
            <a:pPr marL="0" indent="0">
              <a:buNone/>
            </a:pPr>
            <a:r>
              <a:rPr lang="es-MX" cap="none" dirty="0" smtClean="0"/>
              <a:t>Uno de los términos más importantes del desarrollo organizacional son las </a:t>
            </a:r>
            <a:r>
              <a:rPr lang="es-MX" u="sng" cap="none" dirty="0" smtClean="0"/>
              <a:t>intervenciones</a:t>
            </a:r>
            <a:r>
              <a:rPr lang="es-MX" cap="none" dirty="0" smtClean="0"/>
              <a:t>: </a:t>
            </a:r>
            <a:r>
              <a:rPr lang="es-MX" i="1" cap="none" dirty="0" smtClean="0"/>
              <a:t>“herramientas o medios de los que se vale el desarrollo organizacional para llevar a cabo el cambio planeado” (</a:t>
            </a:r>
            <a:r>
              <a:rPr lang="es-MX" i="1" cap="none" dirty="0" err="1" smtClean="0"/>
              <a:t>Guizar</a:t>
            </a:r>
            <a:r>
              <a:rPr lang="es-MX" i="1" cap="none" dirty="0" smtClean="0"/>
              <a:t>, 2013).</a:t>
            </a:r>
          </a:p>
          <a:p>
            <a:pPr marL="0" indent="0">
              <a:buNone/>
            </a:pPr>
            <a:r>
              <a:rPr lang="es-MX" i="1" cap="none" dirty="0" smtClean="0"/>
              <a:t>Son acciones para modificar la situación actual de la organización. La intervención se define y planea mediante talleres y análisis entre personas y grupos involucrados, para determinar las acciones y el rumbo adecuado para el cambio (Chiavenato, 2009)</a:t>
            </a:r>
            <a:endParaRPr lang="es-MX" cap="none" dirty="0"/>
          </a:p>
        </p:txBody>
      </p:sp>
      <p:pic>
        <p:nvPicPr>
          <p:cNvPr id="11" name="Imagen 10"/>
          <p:cNvPicPr>
            <a:picLocks noChangeAspect="1"/>
          </p:cNvPicPr>
          <p:nvPr/>
        </p:nvPicPr>
        <p:blipFill>
          <a:blip r:embed="rId3"/>
          <a:stretch>
            <a:fillRect/>
          </a:stretch>
        </p:blipFill>
        <p:spPr>
          <a:xfrm>
            <a:off x="4372180" y="4713359"/>
            <a:ext cx="2552700" cy="1790700"/>
          </a:xfrm>
          <a:prstGeom prst="rect">
            <a:avLst/>
          </a:prstGeom>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9 </a:t>
            </a:r>
            <a:endParaRPr lang="es-MX" sz="1400" dirty="0"/>
          </a:p>
        </p:txBody>
      </p:sp>
    </p:spTree>
    <p:extLst>
      <p:ext uri="{BB962C8B-B14F-4D97-AF65-F5344CB8AC3E}">
        <p14:creationId xmlns:p14="http://schemas.microsoft.com/office/powerpoint/2010/main" val="3755216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Marcador de contenido 2"/>
          <p:cNvSpPr>
            <a:spLocks noGrp="1"/>
          </p:cNvSpPr>
          <p:nvPr>
            <p:ph sz="quarter" idx="4294967295"/>
          </p:nvPr>
        </p:nvSpPr>
        <p:spPr>
          <a:xfrm>
            <a:off x="522721" y="330919"/>
            <a:ext cx="7772870" cy="4030291"/>
          </a:xfrm>
          <a:prstGeom prst="rect">
            <a:avLst/>
          </a:prstGeom>
          <a:ln>
            <a:solidFill>
              <a:schemeClr val="accent6">
                <a:lumMod val="50000"/>
              </a:schemeClr>
            </a:solidFill>
            <a:prstDash val="lgDashDot"/>
          </a:ln>
        </p:spPr>
        <p:txBody>
          <a:bodyPr>
            <a:normAutofit fontScale="92500" lnSpcReduction="20000"/>
          </a:bodyPr>
          <a:lstStyle/>
          <a:p>
            <a:pPr marL="68580" indent="0" algn="just">
              <a:buNone/>
            </a:pPr>
            <a:r>
              <a:rPr lang="es-ES" dirty="0"/>
              <a:t>Las intervenciones deben basarse en un cuidadoso </a:t>
            </a:r>
            <a:r>
              <a:rPr lang="es-ES" b="1" dirty="0"/>
              <a:t>diagnóstico</a:t>
            </a:r>
            <a:r>
              <a:rPr lang="es-ES" dirty="0"/>
              <a:t>, ya que están encaminadas a resolver problemas específicos y a mejorar áreas particulares de la organización en las cuales se detectaron diversos tipos de problemas.  </a:t>
            </a:r>
          </a:p>
          <a:p>
            <a:pPr marL="68580" indent="0" algn="just">
              <a:buNone/>
            </a:pPr>
            <a:endParaRPr lang="es-ES" dirty="0"/>
          </a:p>
          <a:p>
            <a:pPr marL="68580" indent="0" algn="just">
              <a:buNone/>
            </a:pPr>
            <a:r>
              <a:rPr lang="es-ES" dirty="0"/>
              <a:t>Las primeras intervenciones que se utilizaron fueron los "Grupos T" y las       encuestas o ensayos de retroalimentación. </a:t>
            </a:r>
            <a:endParaRPr lang="es-MX" dirty="0"/>
          </a:p>
        </p:txBody>
      </p:sp>
      <p:pic>
        <p:nvPicPr>
          <p:cNvPr id="11" name="Imagen 10"/>
          <p:cNvPicPr>
            <a:picLocks noChangeAspect="1"/>
          </p:cNvPicPr>
          <p:nvPr/>
        </p:nvPicPr>
        <p:blipFill>
          <a:blip r:embed="rId3"/>
          <a:stretch>
            <a:fillRect/>
          </a:stretch>
        </p:blipFill>
        <p:spPr>
          <a:xfrm>
            <a:off x="2019300" y="4397053"/>
            <a:ext cx="2552700" cy="1790700"/>
          </a:xfrm>
          <a:prstGeom prst="rect">
            <a:avLst/>
          </a:prstGeom>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10 </a:t>
            </a:r>
            <a:endParaRPr lang="es-MX" sz="1400" dirty="0"/>
          </a:p>
        </p:txBody>
      </p:sp>
    </p:spTree>
    <p:extLst>
      <p:ext uri="{BB962C8B-B14F-4D97-AF65-F5344CB8AC3E}">
        <p14:creationId xmlns:p14="http://schemas.microsoft.com/office/powerpoint/2010/main" val="3996614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Título 1"/>
          <p:cNvSpPr>
            <a:spLocks noGrp="1"/>
          </p:cNvSpPr>
          <p:nvPr>
            <p:ph type="title"/>
          </p:nvPr>
        </p:nvSpPr>
        <p:spPr>
          <a:xfrm>
            <a:off x="3" y="1024877"/>
            <a:ext cx="7773338" cy="1596177"/>
          </a:xfrm>
        </p:spPr>
        <p:txBody>
          <a:bodyPr>
            <a:normAutofit fontScale="90000"/>
          </a:bodyPr>
          <a:lstStyle/>
          <a:p>
            <a:pPr algn="l"/>
            <a:r>
              <a:rPr lang="es-MX" sz="2700" b="1" i="1" dirty="0" smtClean="0">
                <a:solidFill>
                  <a:srgbClr val="FF0000"/>
                </a:solidFill>
                <a:latin typeface="Avenir Black"/>
                <a:ea typeface="+mn-ea"/>
                <a:cs typeface="+mn-cs"/>
              </a:rPr>
              <a:t>Es importante conocer los diferentes tipos de intervención para elegir adecuadamente la(s) que se adapten a la problemática de la organización. </a:t>
            </a:r>
            <a:endParaRPr lang="es-MX" sz="6000" b="1" i="1" dirty="0">
              <a:solidFill>
                <a:srgbClr val="FF0000"/>
              </a:solidFill>
              <a:latin typeface="Arial Rounded MT Bold" pitchFamily="34" charset="0"/>
              <a:ea typeface="+mn-ea"/>
              <a:cs typeface="+mn-cs"/>
            </a:endParaRPr>
          </a:p>
        </p:txBody>
      </p:sp>
      <p:pic>
        <p:nvPicPr>
          <p:cNvPr id="11" name="Marcador de contenido 5"/>
          <p:cNvPicPr>
            <a:picLocks noGrp="1" noChangeAspect="1"/>
          </p:cNvPicPr>
          <p:nvPr>
            <p:ph sz="quarter" idx="4294967295"/>
          </p:nvPr>
        </p:nvPicPr>
        <p:blipFill>
          <a:blip r:embed="rId3"/>
          <a:stretch>
            <a:fillRect/>
          </a:stretch>
        </p:blipFill>
        <p:spPr>
          <a:xfrm>
            <a:off x="995712" y="4083765"/>
            <a:ext cx="3152517" cy="1783574"/>
          </a:xfrm>
          <a:prstGeom prst="rect">
            <a:avLst/>
          </a:prstGeom>
        </p:spPr>
      </p:pic>
      <p:graphicFrame>
        <p:nvGraphicFramePr>
          <p:cNvPr id="2" name="Diagrama 1"/>
          <p:cNvGraphicFramePr/>
          <p:nvPr>
            <p:extLst>
              <p:ext uri="{D42A27DB-BD31-4B8C-83A1-F6EECF244321}">
                <p14:modId xmlns:p14="http://schemas.microsoft.com/office/powerpoint/2010/main" val="2343436408"/>
              </p:ext>
            </p:extLst>
          </p:nvPr>
        </p:nvGraphicFramePr>
        <p:xfrm>
          <a:off x="4107543" y="2582079"/>
          <a:ext cx="4684351" cy="36681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uadroTexto 2"/>
          <p:cNvSpPr txBox="1"/>
          <p:nvPr/>
        </p:nvSpPr>
        <p:spPr>
          <a:xfrm>
            <a:off x="1024453" y="2826261"/>
            <a:ext cx="3054350" cy="1200329"/>
          </a:xfrm>
          <a:prstGeom prst="rect">
            <a:avLst/>
          </a:prstGeom>
          <a:noFill/>
          <a:ln>
            <a:solidFill>
              <a:schemeClr val="accent6">
                <a:lumMod val="50000"/>
              </a:schemeClr>
            </a:solidFill>
          </a:ln>
        </p:spPr>
        <p:txBody>
          <a:bodyPr wrap="square" rtlCol="0">
            <a:spAutoFit/>
          </a:bodyPr>
          <a:lstStyle/>
          <a:p>
            <a:pPr algn="ctr"/>
            <a:r>
              <a:rPr lang="es-MX" sz="3600" dirty="0" smtClean="0"/>
              <a:t>Tipos de Intervenciones </a:t>
            </a:r>
            <a:endParaRPr lang="es-MX" sz="3600" dirty="0"/>
          </a:p>
        </p:txBody>
      </p:sp>
      <p:sp>
        <p:nvSpPr>
          <p:cNvPr id="13"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TIPOS</a:t>
            </a:r>
            <a:endParaRPr lang="es-ES" sz="3200" dirty="0">
              <a:solidFill>
                <a:schemeClr val="bg1"/>
              </a:solidFill>
              <a:latin typeface="Avenir Book"/>
              <a:cs typeface="Avenir Book"/>
            </a:endParaRPr>
          </a:p>
        </p:txBody>
      </p:sp>
      <p:sp>
        <p:nvSpPr>
          <p:cNvPr id="4" name="Marcador de pie de página 3"/>
          <p:cNvSpPr>
            <a:spLocks noGrp="1"/>
          </p:cNvSpPr>
          <p:nvPr>
            <p:ph type="ftr" sz="quarter" idx="11"/>
          </p:nvPr>
        </p:nvSpPr>
        <p:spPr/>
        <p:txBody>
          <a:bodyPr/>
          <a:lstStyle/>
          <a:p>
            <a:r>
              <a:rPr lang="es-ES" smtClean="0"/>
              <a:t>DRA. EN A. GUADALUPE GONZÁLEZ GARCÍA </a:t>
            </a:r>
            <a:endParaRPr lang="es-ES" dirty="0"/>
          </a:p>
        </p:txBody>
      </p:sp>
      <p:sp>
        <p:nvSpPr>
          <p:cNvPr id="19" name="Rectángulo 18"/>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CuadroTexto 19"/>
          <p:cNvSpPr txBox="1"/>
          <p:nvPr/>
        </p:nvSpPr>
        <p:spPr>
          <a:xfrm>
            <a:off x="6709947" y="6331411"/>
            <a:ext cx="1521812" cy="307777"/>
          </a:xfrm>
          <a:prstGeom prst="rect">
            <a:avLst/>
          </a:prstGeom>
          <a:noFill/>
        </p:spPr>
        <p:txBody>
          <a:bodyPr wrap="square" rtlCol="0">
            <a:spAutoFit/>
          </a:bodyPr>
          <a:lstStyle/>
          <a:p>
            <a:r>
              <a:rPr lang="es-MX" sz="1400" dirty="0" smtClean="0"/>
              <a:t>Diapositiva No 11 </a:t>
            </a:r>
            <a:endParaRPr lang="es-MX" sz="1400" dirty="0"/>
          </a:p>
        </p:txBody>
      </p:sp>
    </p:spTree>
    <p:extLst>
      <p:ext uri="{BB962C8B-B14F-4D97-AF65-F5344CB8AC3E}">
        <p14:creationId xmlns:p14="http://schemas.microsoft.com/office/powerpoint/2010/main" val="13385447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Título 1"/>
          <p:cNvSpPr>
            <a:spLocks noGrp="1"/>
          </p:cNvSpPr>
          <p:nvPr>
            <p:ph type="title"/>
          </p:nvPr>
        </p:nvSpPr>
        <p:spPr>
          <a:xfrm>
            <a:off x="3" y="32623"/>
            <a:ext cx="9056040" cy="1596177"/>
          </a:xfrm>
        </p:spPr>
        <p:txBody>
          <a:bodyPr>
            <a:normAutofit/>
          </a:bodyPr>
          <a:lstStyle/>
          <a:p>
            <a:pPr lvl="0"/>
            <a:r>
              <a:rPr lang="es-VE" i="1" dirty="0">
                <a:solidFill>
                  <a:schemeClr val="bg1"/>
                </a:solidFill>
              </a:rPr>
              <a:t>Intervenciones en procesos humanos</a:t>
            </a:r>
            <a:r>
              <a:rPr lang="es-MX" dirty="0">
                <a:solidFill>
                  <a:schemeClr val="bg1"/>
                </a:solidFill>
              </a:rPr>
              <a:t/>
            </a:r>
            <a:br>
              <a:rPr lang="es-MX" dirty="0">
                <a:solidFill>
                  <a:schemeClr val="bg1"/>
                </a:solidFill>
              </a:rPr>
            </a:br>
            <a:endParaRPr lang="es-MX" dirty="0">
              <a:solidFill>
                <a:schemeClr val="bg1"/>
              </a:solidFill>
            </a:endParaRPr>
          </a:p>
        </p:txBody>
      </p:sp>
      <p:sp>
        <p:nvSpPr>
          <p:cNvPr id="11" name="Marcador de contenido 2"/>
          <p:cNvSpPr>
            <a:spLocks noGrp="1"/>
          </p:cNvSpPr>
          <p:nvPr>
            <p:ph sz="quarter" idx="4294967295"/>
          </p:nvPr>
        </p:nvSpPr>
        <p:spPr>
          <a:xfrm>
            <a:off x="244142" y="1044814"/>
            <a:ext cx="8575018" cy="4108831"/>
          </a:xfrm>
          <a:prstGeom prst="rect">
            <a:avLst/>
          </a:prstGeom>
          <a:ln>
            <a:solidFill>
              <a:schemeClr val="accent6">
                <a:lumMod val="50000"/>
              </a:schemeClr>
            </a:solidFill>
          </a:ln>
        </p:spPr>
        <p:txBody>
          <a:bodyPr>
            <a:normAutofit lnSpcReduction="10000"/>
          </a:bodyPr>
          <a:lstStyle/>
          <a:p>
            <a:pPr marL="0" indent="0">
              <a:buNone/>
            </a:pPr>
            <a:r>
              <a:rPr lang="es-MX" sz="3000" dirty="0" smtClean="0"/>
              <a:t>Se encargan </a:t>
            </a:r>
            <a:r>
              <a:rPr lang="es-MX" sz="3000" dirty="0"/>
              <a:t>de analizar al empleado como individuo de manera integral, es decir, el detalle de personalidad, conocimiento, destrezas y habilidades, facilidades y dificultades. Al conocer perfectamente el personal en todos sus </a:t>
            </a:r>
            <a:r>
              <a:rPr lang="es-MX" sz="3000" dirty="0" smtClean="0"/>
              <a:t>atributos, </a:t>
            </a:r>
            <a:r>
              <a:rPr lang="es-MX" sz="3000" dirty="0"/>
              <a:t>se pueden aprovechar sus fortalezas para provecho de la </a:t>
            </a:r>
            <a:r>
              <a:rPr lang="es-MX" sz="3000" dirty="0" smtClean="0"/>
              <a:t>organización, </a:t>
            </a:r>
            <a:r>
              <a:rPr lang="es-MX" sz="3000" dirty="0"/>
              <a:t>pudiendo utilizarlo para momentos críticos o para movimientos internos para </a:t>
            </a:r>
            <a:r>
              <a:rPr lang="es-MX" sz="3000" dirty="0" smtClean="0"/>
              <a:t>solventar </a:t>
            </a:r>
            <a:r>
              <a:rPr lang="es-MX" sz="3000" dirty="0"/>
              <a:t>problemas</a:t>
            </a:r>
          </a:p>
        </p:txBody>
      </p:sp>
      <p:pic>
        <p:nvPicPr>
          <p:cNvPr id="12" name="Imagen 11" descr="http://siemprendes.com/wp-content/uploads/2016/05/Fortalezas-y-Debilidades-en-un-negocio.jpg"/>
          <p:cNvPicPr/>
          <p:nvPr/>
        </p:nvPicPr>
        <p:blipFill rotWithShape="1">
          <a:blip r:embed="rId3">
            <a:extLst>
              <a:ext uri="{28A0092B-C50C-407E-A947-70E740481C1C}">
                <a14:useLocalDpi xmlns:a14="http://schemas.microsoft.com/office/drawing/2010/main" val="0"/>
              </a:ext>
            </a:extLst>
          </a:blip>
          <a:srcRect l="5166" r="5568"/>
          <a:stretch/>
        </p:blipFill>
        <p:spPr bwMode="auto">
          <a:xfrm>
            <a:off x="2869167" y="5268686"/>
            <a:ext cx="3656996" cy="1589314"/>
          </a:xfrm>
          <a:prstGeom prst="rect">
            <a:avLst/>
          </a:prstGeom>
          <a:noFill/>
          <a:ln>
            <a:noFill/>
          </a:ln>
          <a:extLst>
            <a:ext uri="{53640926-AAD7-44D8-BBD7-CCE9431645EC}">
              <a14:shadowObscured xmlns:a14="http://schemas.microsoft.com/office/drawing/2010/main"/>
            </a:ext>
          </a:extLst>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12</a:t>
            </a:r>
            <a:endParaRPr lang="es-MX" sz="1400" dirty="0"/>
          </a:p>
        </p:txBody>
      </p:sp>
    </p:spTree>
    <p:extLst>
      <p:ext uri="{BB962C8B-B14F-4D97-AF65-F5344CB8AC3E}">
        <p14:creationId xmlns:p14="http://schemas.microsoft.com/office/powerpoint/2010/main" val="32643297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1" name="Marcador de contenido 2"/>
          <p:cNvSpPr>
            <a:spLocks noGrp="1"/>
          </p:cNvSpPr>
          <p:nvPr>
            <p:ph sz="quarter" idx="4294967295"/>
          </p:nvPr>
        </p:nvSpPr>
        <p:spPr>
          <a:xfrm>
            <a:off x="244142" y="336188"/>
            <a:ext cx="8575018" cy="4108831"/>
          </a:xfrm>
          <a:prstGeom prst="rect">
            <a:avLst/>
          </a:prstGeom>
          <a:ln>
            <a:solidFill>
              <a:schemeClr val="accent6">
                <a:lumMod val="50000"/>
              </a:schemeClr>
            </a:solidFill>
          </a:ln>
        </p:spPr>
        <p:txBody>
          <a:bodyPr/>
          <a:lstStyle/>
          <a:p>
            <a:pPr marL="68580" indent="0" algn="just">
              <a:buNone/>
            </a:pPr>
            <a:r>
              <a:rPr lang="es-ES" sz="3000" dirty="0"/>
              <a:t>Estas intervenciones están dirigidas fundamentalmente al personal de las organizaciones, así como hacia sus procesos de interacción, tales como comunicación, solución de problemas, liderazgo y dinámicas de grupo. </a:t>
            </a:r>
            <a:endParaRPr lang="es-ES" sz="3000" dirty="0" smtClean="0"/>
          </a:p>
          <a:p>
            <a:pPr marL="68580" indent="0" algn="just">
              <a:buNone/>
            </a:pPr>
            <a:r>
              <a:rPr lang="es-ES" sz="3000" dirty="0" smtClean="0"/>
              <a:t>Como </a:t>
            </a:r>
            <a:r>
              <a:rPr lang="es-ES" sz="3000" dirty="0"/>
              <a:t>su nombre lo indica, se enfocan </a:t>
            </a:r>
            <a:r>
              <a:rPr lang="es-ES" sz="3000" dirty="0" smtClean="0"/>
              <a:t>en </a:t>
            </a:r>
            <a:r>
              <a:rPr lang="es-ES" sz="3000" dirty="0"/>
              <a:t>los aspectos humanos de las organizaciones. </a:t>
            </a:r>
            <a:endParaRPr lang="es-ES" sz="3000" dirty="0" smtClean="0"/>
          </a:p>
          <a:p>
            <a:pPr marL="68580" indent="0" algn="just">
              <a:buNone/>
            </a:pPr>
            <a:endParaRPr lang="es-MX" sz="3000" dirty="0"/>
          </a:p>
        </p:txBody>
      </p:sp>
      <p:pic>
        <p:nvPicPr>
          <p:cNvPr id="12" name="Imagen 11" descr="http://siemprendes.com/wp-content/uploads/2016/05/Fortalezas-y-Debilidades-en-un-negocio.jpg"/>
          <p:cNvPicPr/>
          <p:nvPr/>
        </p:nvPicPr>
        <p:blipFill rotWithShape="1">
          <a:blip r:embed="rId3">
            <a:extLst>
              <a:ext uri="{28A0092B-C50C-407E-A947-70E740481C1C}">
                <a14:useLocalDpi xmlns:a14="http://schemas.microsoft.com/office/drawing/2010/main" val="0"/>
              </a:ext>
            </a:extLst>
          </a:blip>
          <a:srcRect l="5166" r="5568"/>
          <a:stretch/>
        </p:blipFill>
        <p:spPr bwMode="auto">
          <a:xfrm>
            <a:off x="2934157" y="4515239"/>
            <a:ext cx="3656996" cy="1589314"/>
          </a:xfrm>
          <a:prstGeom prst="rect">
            <a:avLst/>
          </a:prstGeom>
          <a:noFill/>
          <a:ln>
            <a:noFill/>
          </a:ln>
          <a:extLst>
            <a:ext uri="{53640926-AAD7-44D8-BBD7-CCE9431645EC}">
              <a14:shadowObscured xmlns:a14="http://schemas.microsoft.com/office/drawing/2010/main"/>
            </a:ext>
          </a:extLst>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13 </a:t>
            </a:r>
            <a:endParaRPr lang="es-MX" sz="1400" dirty="0"/>
          </a:p>
        </p:txBody>
      </p:sp>
    </p:spTree>
    <p:extLst>
      <p:ext uri="{BB962C8B-B14F-4D97-AF65-F5344CB8AC3E}">
        <p14:creationId xmlns:p14="http://schemas.microsoft.com/office/powerpoint/2010/main" val="2390067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Título 1"/>
          <p:cNvSpPr>
            <a:spLocks noGrp="1"/>
          </p:cNvSpPr>
          <p:nvPr>
            <p:ph type="title"/>
          </p:nvPr>
        </p:nvSpPr>
        <p:spPr>
          <a:xfrm>
            <a:off x="3" y="32623"/>
            <a:ext cx="9056040" cy="1596177"/>
          </a:xfrm>
        </p:spPr>
        <p:txBody>
          <a:bodyPr>
            <a:normAutofit/>
          </a:bodyPr>
          <a:lstStyle/>
          <a:p>
            <a:pPr lvl="0"/>
            <a:r>
              <a:rPr lang="es-VE" i="1" dirty="0">
                <a:solidFill>
                  <a:schemeClr val="bg1"/>
                </a:solidFill>
              </a:rPr>
              <a:t>Intervenciones </a:t>
            </a:r>
            <a:r>
              <a:rPr lang="es-VE" i="1" dirty="0" smtClean="0">
                <a:solidFill>
                  <a:schemeClr val="bg1"/>
                </a:solidFill>
              </a:rPr>
              <a:t>tecno-estructurales </a:t>
            </a:r>
            <a:r>
              <a:rPr lang="es-MX" dirty="0">
                <a:solidFill>
                  <a:schemeClr val="bg1"/>
                </a:solidFill>
              </a:rPr>
              <a:t/>
            </a:r>
            <a:br>
              <a:rPr lang="es-MX" dirty="0">
                <a:solidFill>
                  <a:schemeClr val="bg1"/>
                </a:solidFill>
              </a:rPr>
            </a:br>
            <a:endParaRPr lang="es-MX" dirty="0">
              <a:solidFill>
                <a:schemeClr val="bg1"/>
              </a:solidFill>
            </a:endParaRPr>
          </a:p>
        </p:txBody>
      </p:sp>
      <p:sp>
        <p:nvSpPr>
          <p:cNvPr id="11" name="Marcador de contenido 2"/>
          <p:cNvSpPr>
            <a:spLocks noGrp="1"/>
          </p:cNvSpPr>
          <p:nvPr>
            <p:ph sz="quarter" idx="4294967295"/>
          </p:nvPr>
        </p:nvSpPr>
        <p:spPr>
          <a:xfrm>
            <a:off x="244142" y="1044814"/>
            <a:ext cx="8575018" cy="4108831"/>
          </a:xfrm>
          <a:prstGeom prst="rect">
            <a:avLst/>
          </a:prstGeom>
          <a:ln>
            <a:solidFill>
              <a:schemeClr val="accent6">
                <a:lumMod val="50000"/>
              </a:schemeClr>
            </a:solidFill>
          </a:ln>
        </p:spPr>
        <p:txBody>
          <a:bodyPr>
            <a:normAutofit/>
          </a:bodyPr>
          <a:lstStyle/>
          <a:p>
            <a:pPr marL="0" indent="0">
              <a:buNone/>
            </a:pPr>
            <a:r>
              <a:rPr lang="es-MX" sz="3000" dirty="0" smtClean="0"/>
              <a:t>Se </a:t>
            </a:r>
            <a:r>
              <a:rPr lang="es-VE" sz="2800" dirty="0" smtClean="0"/>
              <a:t>encargan </a:t>
            </a:r>
            <a:r>
              <a:rPr lang="es-VE" sz="2800" dirty="0"/>
              <a:t>de realizar un análisis interno y externo de todos los recursos materiales destinado a la producción, tales como maquinarias, equipos, software, calidad de insumos, infraestructura, entre otros.  Esto se debe a que puede existir una excelente disposición del personal pero si no se facilitan todas las herramientas de trabajo se afectará directamente la calidad y el tiempo de respuesta del empleado y a su vez la calidad y cantidad de productos terminados (sean bienes o servicios).</a:t>
            </a:r>
            <a:endParaRPr lang="es-MX" sz="2800" dirty="0"/>
          </a:p>
        </p:txBody>
      </p:sp>
      <p:pic>
        <p:nvPicPr>
          <p:cNvPr id="13" name="Picture 2" descr="Resultado de imagen para recurso materiales de una empre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955293"/>
            <a:ext cx="2533650" cy="18002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4" name="Rectángulo 13"/>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CuadroTexto 14"/>
          <p:cNvSpPr txBox="1"/>
          <p:nvPr/>
        </p:nvSpPr>
        <p:spPr>
          <a:xfrm>
            <a:off x="6709947" y="6331411"/>
            <a:ext cx="1521812" cy="307777"/>
          </a:xfrm>
          <a:prstGeom prst="rect">
            <a:avLst/>
          </a:prstGeom>
          <a:noFill/>
        </p:spPr>
        <p:txBody>
          <a:bodyPr wrap="square" rtlCol="0">
            <a:spAutoFit/>
          </a:bodyPr>
          <a:lstStyle/>
          <a:p>
            <a:r>
              <a:rPr lang="es-MX" sz="1400" dirty="0" smtClean="0"/>
              <a:t>Diapositiva No 14 </a:t>
            </a:r>
            <a:endParaRPr lang="es-MX" sz="1400" dirty="0"/>
          </a:p>
        </p:txBody>
      </p:sp>
    </p:spTree>
    <p:extLst>
      <p:ext uri="{BB962C8B-B14F-4D97-AF65-F5344CB8AC3E}">
        <p14:creationId xmlns:p14="http://schemas.microsoft.com/office/powerpoint/2010/main" val="540597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1" name="Marcador de contenido 2"/>
          <p:cNvSpPr>
            <a:spLocks noGrp="1"/>
          </p:cNvSpPr>
          <p:nvPr>
            <p:ph sz="quarter" idx="4294967295"/>
          </p:nvPr>
        </p:nvSpPr>
        <p:spPr>
          <a:xfrm>
            <a:off x="244142" y="1044814"/>
            <a:ext cx="8575018" cy="4108831"/>
          </a:xfrm>
          <a:prstGeom prst="rect">
            <a:avLst/>
          </a:prstGeom>
          <a:ln>
            <a:solidFill>
              <a:schemeClr val="accent6">
                <a:lumMod val="50000"/>
              </a:schemeClr>
            </a:solidFill>
          </a:ln>
        </p:spPr>
        <p:txBody>
          <a:bodyPr>
            <a:normAutofit/>
          </a:bodyPr>
          <a:lstStyle/>
          <a:p>
            <a:pPr marL="68580" indent="0" algn="just">
              <a:buNone/>
            </a:pPr>
            <a:r>
              <a:rPr lang="es-ES" sz="3000" dirty="0"/>
              <a:t>Estas intervenciones están orientadas hacia la tecnología y estructuras de las organizaciones para "ligarlas" con el personal. La tecnología organizacional incluye métodos y flujos de trabajo, mientras las estructuras atienden la división, jerarquía y diseño del trabajo.</a:t>
            </a:r>
            <a:endParaRPr lang="es-MX" sz="3000" dirty="0"/>
          </a:p>
        </p:txBody>
      </p:sp>
      <p:pic>
        <p:nvPicPr>
          <p:cNvPr id="13" name="Picture 2" descr="Resultado de imagen para recurso materiales de una empre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955293"/>
            <a:ext cx="2533650" cy="18002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5" name="Rectángulo 14"/>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6709947" y="6331411"/>
            <a:ext cx="1521812" cy="307777"/>
          </a:xfrm>
          <a:prstGeom prst="rect">
            <a:avLst/>
          </a:prstGeom>
          <a:noFill/>
        </p:spPr>
        <p:txBody>
          <a:bodyPr wrap="square" rtlCol="0">
            <a:spAutoFit/>
          </a:bodyPr>
          <a:lstStyle/>
          <a:p>
            <a:r>
              <a:rPr lang="es-MX" sz="1400" dirty="0" smtClean="0"/>
              <a:t>Diapositiva No 15 </a:t>
            </a:r>
            <a:endParaRPr lang="es-MX" sz="1400" dirty="0"/>
          </a:p>
        </p:txBody>
      </p:sp>
    </p:spTree>
    <p:extLst>
      <p:ext uri="{BB962C8B-B14F-4D97-AF65-F5344CB8AC3E}">
        <p14:creationId xmlns:p14="http://schemas.microsoft.com/office/powerpoint/2010/main" val="2127844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1" name="Marcador de contenido 2"/>
          <p:cNvSpPr>
            <a:spLocks noGrp="1"/>
          </p:cNvSpPr>
          <p:nvPr>
            <p:ph sz="quarter" idx="4294967295"/>
          </p:nvPr>
        </p:nvSpPr>
        <p:spPr>
          <a:xfrm>
            <a:off x="244142" y="1044814"/>
            <a:ext cx="8575018" cy="4108831"/>
          </a:xfrm>
          <a:prstGeom prst="rect">
            <a:avLst/>
          </a:prstGeom>
          <a:ln>
            <a:solidFill>
              <a:schemeClr val="accent6">
                <a:lumMod val="50000"/>
              </a:schemeClr>
            </a:solidFill>
          </a:ln>
        </p:spPr>
        <p:txBody>
          <a:bodyPr>
            <a:normAutofit/>
          </a:bodyPr>
          <a:lstStyle/>
          <a:p>
            <a:pPr marL="68580" indent="0" algn="just">
              <a:buNone/>
            </a:pPr>
            <a:r>
              <a:rPr lang="es-ES" sz="3000" dirty="0"/>
              <a:t>Este grupo de herramientas son conocidas como intervenciones </a:t>
            </a:r>
            <a:r>
              <a:rPr lang="es-ES" sz="3000" dirty="0" err="1"/>
              <a:t>tecnoestructurales</a:t>
            </a:r>
            <a:r>
              <a:rPr lang="es-ES" sz="3000" dirty="0"/>
              <a:t>, porque se enfoca, como su nombre lo indica, sobre el aspecto técnico y estructural de las organizaciones, en donde se incluyen actividades relacionadas con el diseño de las organizaciones, calidad de vida y diseño del trabajo.</a:t>
            </a:r>
            <a:endParaRPr lang="es-MX" sz="3000" dirty="0"/>
          </a:p>
        </p:txBody>
      </p:sp>
      <p:pic>
        <p:nvPicPr>
          <p:cNvPr id="13" name="Picture 2" descr="Resultado de imagen para recurso materiales de una empre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955293"/>
            <a:ext cx="2533650" cy="18002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16 </a:t>
            </a:r>
            <a:endParaRPr lang="es-MX" sz="1400" dirty="0"/>
          </a:p>
        </p:txBody>
      </p:sp>
    </p:spTree>
    <p:extLst>
      <p:ext uri="{BB962C8B-B14F-4D97-AF65-F5344CB8AC3E}">
        <p14:creationId xmlns:p14="http://schemas.microsoft.com/office/powerpoint/2010/main" val="2472196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2957660" y="-2991946"/>
            <a:ext cx="1351674"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531562" y="-298865"/>
            <a:ext cx="1351677"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Título 1"/>
          <p:cNvSpPr>
            <a:spLocks noGrp="1"/>
          </p:cNvSpPr>
          <p:nvPr>
            <p:ph type="title"/>
          </p:nvPr>
        </p:nvSpPr>
        <p:spPr>
          <a:xfrm>
            <a:off x="3" y="32623"/>
            <a:ext cx="9056040" cy="1596177"/>
          </a:xfrm>
        </p:spPr>
        <p:txBody>
          <a:bodyPr>
            <a:normAutofit fontScale="90000"/>
          </a:bodyPr>
          <a:lstStyle/>
          <a:p>
            <a:pPr lvl="0" algn="l"/>
            <a:r>
              <a:rPr lang="es-VE" i="1" dirty="0" smtClean="0">
                <a:solidFill>
                  <a:schemeClr val="bg1"/>
                </a:solidFill>
              </a:rPr>
              <a:t>Intervenciones en Administración </a:t>
            </a:r>
            <a:br>
              <a:rPr lang="es-VE" i="1" dirty="0" smtClean="0">
                <a:solidFill>
                  <a:schemeClr val="bg1"/>
                </a:solidFill>
              </a:rPr>
            </a:br>
            <a:r>
              <a:rPr lang="es-VE" i="1" dirty="0" smtClean="0">
                <a:solidFill>
                  <a:schemeClr val="bg1"/>
                </a:solidFill>
              </a:rPr>
              <a:t>de Recursos Humanos  </a:t>
            </a:r>
            <a:r>
              <a:rPr lang="es-MX" dirty="0" smtClean="0">
                <a:solidFill>
                  <a:schemeClr val="bg1"/>
                </a:solidFill>
              </a:rPr>
              <a:t/>
            </a:r>
            <a:br>
              <a:rPr lang="es-MX" dirty="0" smtClean="0">
                <a:solidFill>
                  <a:schemeClr val="bg1"/>
                </a:solidFill>
              </a:rPr>
            </a:br>
            <a:endParaRPr lang="es-MX" dirty="0">
              <a:solidFill>
                <a:schemeClr val="bg1"/>
              </a:solidFill>
            </a:endParaRPr>
          </a:p>
        </p:txBody>
      </p:sp>
      <p:sp>
        <p:nvSpPr>
          <p:cNvPr id="11" name="Marcador de contenido 2"/>
          <p:cNvSpPr>
            <a:spLocks noGrp="1"/>
          </p:cNvSpPr>
          <p:nvPr>
            <p:ph sz="quarter" idx="4294967295"/>
          </p:nvPr>
        </p:nvSpPr>
        <p:spPr>
          <a:xfrm>
            <a:off x="240514" y="1518803"/>
            <a:ext cx="8575018" cy="4108831"/>
          </a:xfrm>
          <a:prstGeom prst="rect">
            <a:avLst/>
          </a:prstGeom>
          <a:ln>
            <a:solidFill>
              <a:schemeClr val="accent6">
                <a:lumMod val="50000"/>
              </a:schemeClr>
            </a:solidFill>
          </a:ln>
        </p:spPr>
        <p:txBody>
          <a:bodyPr>
            <a:normAutofit fontScale="92500" lnSpcReduction="20000"/>
          </a:bodyPr>
          <a:lstStyle/>
          <a:p>
            <a:pPr marL="0" indent="0">
              <a:buNone/>
            </a:pPr>
            <a:r>
              <a:rPr lang="es-MX" sz="3000" dirty="0" smtClean="0"/>
              <a:t>C</a:t>
            </a:r>
            <a:r>
              <a:rPr lang="es-MX" sz="2800" dirty="0" smtClean="0"/>
              <a:t>onsisten </a:t>
            </a:r>
            <a:r>
              <a:rPr lang="es-MX" sz="2800" dirty="0"/>
              <a:t>en la planeación, organización, desarrollo, coordinación y control de técnicas capaces de promover el desempeño eficiente del personal en la medida en que la organización representa el medio que permita a las personas que colaboran en ella alcanzar los objetivos individuales relacionados directa o indirectamente con el trabajo. se refiere a los beneficios por el hecho de trabajar en la empresa que se otorgan en dinero (bonificaciones especiales, bonos por productividad, incrementos en salarios y otras remuneraciones, ascensos) o de otro tipo (reconocimientos, diplomas, otorgamiento de días libres, capacitaciones, entre otros). </a:t>
            </a:r>
          </a:p>
        </p:txBody>
      </p:sp>
      <p:pic>
        <p:nvPicPr>
          <p:cNvPr id="3" name="Imagen 2"/>
          <p:cNvPicPr>
            <a:picLocks noChangeAspect="1"/>
          </p:cNvPicPr>
          <p:nvPr/>
        </p:nvPicPr>
        <p:blipFill>
          <a:blip r:embed="rId3"/>
          <a:stretch>
            <a:fillRect/>
          </a:stretch>
        </p:blipFill>
        <p:spPr>
          <a:xfrm>
            <a:off x="3077029" y="5147718"/>
            <a:ext cx="2283314" cy="1710282"/>
          </a:xfrm>
          <a:prstGeom prst="rect">
            <a:avLst/>
          </a:prstGeom>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17 </a:t>
            </a:r>
            <a:endParaRPr lang="es-MX" sz="1400" dirty="0"/>
          </a:p>
        </p:txBody>
      </p:sp>
    </p:spTree>
    <p:extLst>
      <p:ext uri="{BB962C8B-B14F-4D97-AF65-F5344CB8AC3E}">
        <p14:creationId xmlns:p14="http://schemas.microsoft.com/office/powerpoint/2010/main" val="4046461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79391"/>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ÍNDICE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3 Marcador de texto"/>
          <p:cNvSpPr txBox="1">
            <a:spLocks/>
          </p:cNvSpPr>
          <p:nvPr/>
        </p:nvSpPr>
        <p:spPr>
          <a:xfrm>
            <a:off x="251520" y="1475318"/>
            <a:ext cx="8280920" cy="4743820"/>
          </a:xfrm>
          <a:prstGeom prst="rect">
            <a:avLst/>
          </a:prstGeom>
          <a:ln>
            <a:solidFill>
              <a:srgbClr val="00B0F0"/>
            </a:solidFill>
          </a:ln>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4300" indent="0">
              <a:buFont typeface="Arial"/>
              <a:buNone/>
            </a:pPr>
            <a:r>
              <a:rPr lang="es-MX" dirty="0" smtClean="0"/>
              <a:t>Mapa curricular	</a:t>
            </a:r>
            <a:r>
              <a:rPr lang="es-MX" dirty="0" smtClean="0">
                <a:solidFill>
                  <a:srgbClr val="FF0000"/>
                </a:solidFill>
              </a:rPr>
              <a:t>												</a:t>
            </a:r>
            <a:r>
              <a:rPr lang="es-MX" dirty="0" smtClean="0"/>
              <a:t>1</a:t>
            </a:r>
          </a:p>
          <a:p>
            <a:pPr marL="114300" indent="0">
              <a:buFont typeface="Arial"/>
              <a:buNone/>
            </a:pPr>
            <a:r>
              <a:rPr lang="es-MX" dirty="0" smtClean="0"/>
              <a:t>Programa de estudios por competencias     						  	2</a:t>
            </a:r>
          </a:p>
          <a:p>
            <a:pPr marL="114300" indent="0">
              <a:buFont typeface="Arial"/>
              <a:buNone/>
            </a:pPr>
            <a:r>
              <a:rPr lang="es-MX" dirty="0" smtClean="0"/>
              <a:t>Estructura capitular    											3</a:t>
            </a:r>
          </a:p>
          <a:p>
            <a:pPr marL="114300" indent="0">
              <a:buFont typeface="Arial"/>
              <a:buNone/>
            </a:pPr>
            <a:r>
              <a:rPr lang="es-MX" dirty="0" smtClean="0"/>
              <a:t>Propósito general 												4</a:t>
            </a:r>
          </a:p>
          <a:p>
            <a:pPr marL="114300" indent="0">
              <a:buFont typeface="Arial"/>
              <a:buNone/>
            </a:pPr>
            <a:r>
              <a:rPr lang="es-MX" dirty="0" smtClean="0"/>
              <a:t>Guion explicativo 												5</a:t>
            </a:r>
          </a:p>
          <a:p>
            <a:pPr marL="114300" indent="0">
              <a:buFont typeface="Arial"/>
              <a:buNone/>
            </a:pPr>
            <a:r>
              <a:rPr lang="es-MX" dirty="0" smtClean="0"/>
              <a:t>Sugerencias y momento de uso     	                                                                </a:t>
            </a:r>
            <a:r>
              <a:rPr lang="es-MX" dirty="0"/>
              <a:t>6</a:t>
            </a:r>
            <a:endParaRPr lang="es-MX" dirty="0" smtClean="0"/>
          </a:p>
          <a:p>
            <a:pPr marL="114300" indent="0">
              <a:buFont typeface="Arial"/>
              <a:buNone/>
            </a:pPr>
            <a:r>
              <a:rPr lang="es-MX" dirty="0" smtClean="0"/>
              <a:t>Introducción al tema		        		                                                	7           </a:t>
            </a:r>
          </a:p>
          <a:p>
            <a:pPr marL="114300" indent="0">
              <a:buFont typeface="Arial"/>
              <a:buNone/>
            </a:pPr>
            <a:r>
              <a:rPr lang="es-MX" dirty="0" smtClean="0"/>
              <a:t>Desarrollo Organizacional -concepto                                                             8</a:t>
            </a:r>
          </a:p>
          <a:p>
            <a:pPr marL="114300" indent="0">
              <a:buFont typeface="Arial"/>
              <a:buNone/>
            </a:pPr>
            <a:r>
              <a:rPr lang="es-MX" dirty="0" smtClean="0"/>
              <a:t>Intervenciones - Tipos		                                                                        9</a:t>
            </a:r>
          </a:p>
          <a:p>
            <a:pPr marL="114300" indent="0">
              <a:buFont typeface="Arial"/>
              <a:buNone/>
            </a:pPr>
            <a:r>
              <a:rPr lang="es-MX" dirty="0" smtClean="0"/>
              <a:t>Metodología general                                                                                       23                            </a:t>
            </a:r>
          </a:p>
          <a:p>
            <a:pPr marL="114300" indent="0">
              <a:buFont typeface="Arial"/>
              <a:buNone/>
            </a:pPr>
            <a:r>
              <a:rPr lang="es-MX" dirty="0" err="1" smtClean="0"/>
              <a:t>Organization</a:t>
            </a:r>
            <a:r>
              <a:rPr lang="es-MX" dirty="0" smtClean="0"/>
              <a:t> </a:t>
            </a:r>
            <a:r>
              <a:rPr lang="es-MX" dirty="0" err="1" smtClean="0"/>
              <a:t>Development</a:t>
            </a:r>
            <a:r>
              <a:rPr lang="es-MX" dirty="0" smtClean="0"/>
              <a:t> </a:t>
            </a:r>
            <a:r>
              <a:rPr lang="es-MX" dirty="0" smtClean="0">
                <a:solidFill>
                  <a:srgbClr val="FF0000"/>
                </a:solidFill>
              </a:rPr>
              <a:t>*Inserción en ingles </a:t>
            </a:r>
            <a:r>
              <a:rPr lang="es-MX" dirty="0" smtClean="0"/>
              <a:t>			                      26	</a:t>
            </a:r>
          </a:p>
          <a:p>
            <a:pPr marL="114300" indent="0">
              <a:buFont typeface="Arial"/>
              <a:buNone/>
            </a:pPr>
            <a:r>
              <a:rPr lang="es-MX" dirty="0" smtClean="0"/>
              <a:t>Conclusiones 					                                             </a:t>
            </a:r>
            <a:r>
              <a:rPr lang="es-MX" dirty="0" smtClean="0"/>
              <a:t>                 </a:t>
            </a:r>
            <a:r>
              <a:rPr lang="es-MX" dirty="0" smtClean="0"/>
              <a:t>29</a:t>
            </a:r>
          </a:p>
          <a:p>
            <a:pPr marL="114300" indent="0">
              <a:buFont typeface="Arial"/>
              <a:buNone/>
            </a:pPr>
            <a:r>
              <a:rPr lang="es-MX" dirty="0" smtClean="0"/>
              <a:t>Fuentes de </a:t>
            </a:r>
            <a:r>
              <a:rPr lang="es-MX" smtClean="0"/>
              <a:t>Consulta                                                                       </a:t>
            </a:r>
            <a:r>
              <a:rPr lang="es-MX" smtClean="0"/>
              <a:t>                </a:t>
            </a:r>
            <a:r>
              <a:rPr lang="es-MX" dirty="0" smtClean="0"/>
              <a:t>31</a:t>
            </a:r>
          </a:p>
          <a:p>
            <a:pPr marL="114300" indent="0">
              <a:buFont typeface="Arial"/>
              <a:buNone/>
            </a:pPr>
            <a:endParaRPr lang="es-MX" dirty="0" smtClean="0"/>
          </a:p>
          <a:p>
            <a:pPr marL="114300" indent="0">
              <a:buFont typeface="Arial"/>
              <a:buNone/>
            </a:pPr>
            <a:endParaRPr lang="es-MX" dirty="0" smtClean="0"/>
          </a:p>
          <a:p>
            <a:pPr marL="114300" indent="0">
              <a:buFont typeface="Arial"/>
              <a:buNone/>
            </a:pPr>
            <a:endParaRPr lang="es-MX" dirty="0" smtClean="0"/>
          </a:p>
          <a:p>
            <a:pPr marL="114300" indent="0">
              <a:buFont typeface="Arial"/>
              <a:buNone/>
            </a:pPr>
            <a:endParaRPr lang="es-MX" dirty="0" smtClean="0"/>
          </a:p>
          <a:p>
            <a:pPr marL="114300" indent="0">
              <a:buFont typeface="Arial"/>
              <a:buNone/>
            </a:pPr>
            <a:endParaRPr lang="es-MX" dirty="0" smtClean="0"/>
          </a:p>
          <a:p>
            <a:pPr marL="114300" indent="0">
              <a:buFont typeface="Arial"/>
              <a:buNone/>
            </a:pPr>
            <a:endParaRPr lang="es-MX" dirty="0" smtClean="0"/>
          </a:p>
          <a:p>
            <a:pPr marL="114300" indent="0">
              <a:buFont typeface="Arial"/>
              <a:buNone/>
            </a:pPr>
            <a:endParaRPr lang="es-MX" dirty="0"/>
          </a:p>
        </p:txBody>
      </p:sp>
      <p:sp>
        <p:nvSpPr>
          <p:cNvPr id="13" name="2 CuadroTexto"/>
          <p:cNvSpPr txBox="1"/>
          <p:nvPr/>
        </p:nvSpPr>
        <p:spPr>
          <a:xfrm>
            <a:off x="7105098" y="977901"/>
            <a:ext cx="1158400" cy="461665"/>
          </a:xfrm>
          <a:prstGeom prst="rect">
            <a:avLst/>
          </a:prstGeom>
          <a:noFill/>
          <a:ln>
            <a:solidFill>
              <a:srgbClr val="00B0F0"/>
            </a:solidFill>
          </a:ln>
        </p:spPr>
        <p:txBody>
          <a:bodyPr wrap="square" rtlCol="0">
            <a:spAutoFit/>
          </a:bodyPr>
          <a:lstStyle/>
          <a:p>
            <a:pPr algn="r"/>
            <a:r>
              <a:rPr lang="es-MX" sz="1200" dirty="0" smtClean="0"/>
              <a:t>Número de diapositiva</a:t>
            </a:r>
            <a:endParaRPr lang="es-MX" sz="1200" dirty="0"/>
          </a:p>
        </p:txBody>
      </p:sp>
    </p:spTree>
    <p:extLst>
      <p:ext uri="{BB962C8B-B14F-4D97-AF65-F5344CB8AC3E}">
        <p14:creationId xmlns:p14="http://schemas.microsoft.com/office/powerpoint/2010/main" val="1893593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1" name="Marcador de contenido 2"/>
          <p:cNvSpPr>
            <a:spLocks noGrp="1"/>
          </p:cNvSpPr>
          <p:nvPr>
            <p:ph sz="quarter" idx="4294967295"/>
          </p:nvPr>
        </p:nvSpPr>
        <p:spPr>
          <a:xfrm>
            <a:off x="411945" y="339194"/>
            <a:ext cx="8575018" cy="4108831"/>
          </a:xfrm>
          <a:prstGeom prst="rect">
            <a:avLst/>
          </a:prstGeom>
          <a:ln>
            <a:solidFill>
              <a:schemeClr val="accent6">
                <a:lumMod val="50000"/>
              </a:schemeClr>
            </a:solidFill>
          </a:ln>
        </p:spPr>
        <p:txBody>
          <a:bodyPr>
            <a:normAutofit/>
          </a:bodyPr>
          <a:lstStyle/>
          <a:p>
            <a:pPr marL="0" indent="0">
              <a:buNone/>
            </a:pPr>
            <a:r>
              <a:rPr lang="es-MX" sz="2800" dirty="0" smtClean="0"/>
              <a:t>Estas intervenciones contribuyen </a:t>
            </a:r>
            <a:r>
              <a:rPr lang="es-MX" sz="2800" dirty="0"/>
              <a:t>directamente con la estabilidad emocional del </a:t>
            </a:r>
            <a:r>
              <a:rPr lang="es-MX" sz="2800" dirty="0" smtClean="0"/>
              <a:t>colaborador, creando </a:t>
            </a:r>
            <a:r>
              <a:rPr lang="es-MX" sz="2800" dirty="0"/>
              <a:t>así un sentido de pertenencia </a:t>
            </a:r>
            <a:r>
              <a:rPr lang="es-MX" sz="2800" dirty="0" smtClean="0"/>
              <a:t>con </a:t>
            </a:r>
            <a:r>
              <a:rPr lang="es-MX" sz="2800" dirty="0"/>
              <a:t>la empresa</a:t>
            </a:r>
          </a:p>
          <a:p>
            <a:pPr marL="0" indent="0">
              <a:buNone/>
            </a:pPr>
            <a:r>
              <a:rPr lang="es-ES" sz="2800" dirty="0" smtClean="0"/>
              <a:t>Se </a:t>
            </a:r>
            <a:r>
              <a:rPr lang="es-ES" sz="2800" dirty="0"/>
              <a:t>enfocan principalmente en las relaciones con el personal, tales como los sistemas de recompensas y planeación y desarrollo de carreras. </a:t>
            </a:r>
            <a:endParaRPr lang="es-MX" sz="2800" dirty="0"/>
          </a:p>
          <a:p>
            <a:pPr marL="0" indent="0">
              <a:buNone/>
            </a:pPr>
            <a:r>
              <a:rPr lang="es-ES" sz="2800" dirty="0"/>
              <a:t>Para ello se utilizan mecanismos para integrarlo a las organizaciones, tradicionalmente relacionados con el campo de los recursos humanos más que con el </a:t>
            </a:r>
            <a:r>
              <a:rPr lang="es-ES" sz="2800" dirty="0" err="1"/>
              <a:t>D.O</a:t>
            </a:r>
            <a:r>
              <a:rPr lang="es-ES" sz="2800" dirty="0"/>
              <a:t>.</a:t>
            </a:r>
            <a:endParaRPr lang="es-MX" sz="2800" dirty="0"/>
          </a:p>
          <a:p>
            <a:pPr marL="0" indent="0">
              <a:buNone/>
            </a:pPr>
            <a:endParaRPr lang="es-MX" sz="2800" dirty="0"/>
          </a:p>
        </p:txBody>
      </p:sp>
      <p:pic>
        <p:nvPicPr>
          <p:cNvPr id="3" name="Imagen 2"/>
          <p:cNvPicPr>
            <a:picLocks noChangeAspect="1"/>
          </p:cNvPicPr>
          <p:nvPr/>
        </p:nvPicPr>
        <p:blipFill>
          <a:blip r:embed="rId3"/>
          <a:stretch>
            <a:fillRect/>
          </a:stretch>
        </p:blipFill>
        <p:spPr>
          <a:xfrm>
            <a:off x="3280229" y="4448025"/>
            <a:ext cx="2283314" cy="1710282"/>
          </a:xfrm>
          <a:prstGeom prst="rect">
            <a:avLst/>
          </a:prstGeom>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18</a:t>
            </a:r>
            <a:endParaRPr lang="es-MX" sz="1400" dirty="0"/>
          </a:p>
        </p:txBody>
      </p:sp>
    </p:spTree>
    <p:extLst>
      <p:ext uri="{BB962C8B-B14F-4D97-AF65-F5344CB8AC3E}">
        <p14:creationId xmlns:p14="http://schemas.microsoft.com/office/powerpoint/2010/main" val="932246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2957660" y="-2991946"/>
            <a:ext cx="1351674"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531562" y="-298865"/>
            <a:ext cx="1351677"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Título 1"/>
          <p:cNvSpPr>
            <a:spLocks noGrp="1"/>
          </p:cNvSpPr>
          <p:nvPr>
            <p:ph type="title"/>
          </p:nvPr>
        </p:nvSpPr>
        <p:spPr>
          <a:xfrm>
            <a:off x="3" y="32623"/>
            <a:ext cx="9056040" cy="1596177"/>
          </a:xfrm>
        </p:spPr>
        <p:txBody>
          <a:bodyPr>
            <a:normAutofit fontScale="90000"/>
          </a:bodyPr>
          <a:lstStyle/>
          <a:p>
            <a:pPr lvl="0" algn="l"/>
            <a:r>
              <a:rPr lang="es-VE" i="1" dirty="0" smtClean="0">
                <a:solidFill>
                  <a:schemeClr val="bg1"/>
                </a:solidFill>
              </a:rPr>
              <a:t>Intervenciones Estratégicas </a:t>
            </a:r>
            <a:br>
              <a:rPr lang="es-VE" i="1" dirty="0" smtClean="0">
                <a:solidFill>
                  <a:schemeClr val="bg1"/>
                </a:solidFill>
              </a:rPr>
            </a:br>
            <a:r>
              <a:rPr lang="es-VE" i="1" dirty="0" smtClean="0">
                <a:solidFill>
                  <a:schemeClr val="bg1"/>
                </a:solidFill>
              </a:rPr>
              <a:t>y del Medio </a:t>
            </a:r>
            <a:r>
              <a:rPr lang="es-MX" dirty="0" smtClean="0">
                <a:solidFill>
                  <a:schemeClr val="bg1"/>
                </a:solidFill>
              </a:rPr>
              <a:t/>
            </a:r>
            <a:br>
              <a:rPr lang="es-MX" dirty="0" smtClean="0">
                <a:solidFill>
                  <a:schemeClr val="bg1"/>
                </a:solidFill>
              </a:rPr>
            </a:br>
            <a:endParaRPr lang="es-MX" dirty="0">
              <a:solidFill>
                <a:schemeClr val="bg1"/>
              </a:solidFill>
            </a:endParaRPr>
          </a:p>
        </p:txBody>
      </p:sp>
      <p:sp>
        <p:nvSpPr>
          <p:cNvPr id="11" name="Marcador de contenido 2"/>
          <p:cNvSpPr>
            <a:spLocks noGrp="1"/>
          </p:cNvSpPr>
          <p:nvPr>
            <p:ph sz="quarter" idx="4294967295"/>
          </p:nvPr>
        </p:nvSpPr>
        <p:spPr>
          <a:xfrm>
            <a:off x="240514" y="1518804"/>
            <a:ext cx="8575018" cy="4321010"/>
          </a:xfrm>
          <a:prstGeom prst="rect">
            <a:avLst/>
          </a:prstGeom>
          <a:ln>
            <a:solidFill>
              <a:schemeClr val="accent6">
                <a:lumMod val="50000"/>
              </a:schemeClr>
            </a:solidFill>
          </a:ln>
        </p:spPr>
        <p:txBody>
          <a:bodyPr>
            <a:normAutofit/>
          </a:bodyPr>
          <a:lstStyle/>
          <a:p>
            <a:pPr marL="0" indent="0">
              <a:buNone/>
            </a:pPr>
            <a:r>
              <a:rPr lang="es-MX" sz="2400" dirty="0"/>
              <a:t>Llevan a cabo una revisión y una evaluación de las áreas afectadas por la operación de un proceso estratégico de la gerencia dentro de una organización. </a:t>
            </a:r>
            <a:endParaRPr lang="es-MX" sz="2400" dirty="0" smtClean="0"/>
          </a:p>
          <a:p>
            <a:pPr marL="0" indent="0">
              <a:buNone/>
            </a:pPr>
            <a:endParaRPr lang="es-MX" sz="2400" dirty="0"/>
          </a:p>
          <a:p>
            <a:pPr marL="0" indent="0">
              <a:buNone/>
            </a:pPr>
            <a:r>
              <a:rPr lang="es-ES" sz="2400" dirty="0" smtClean="0"/>
              <a:t>Estas </a:t>
            </a:r>
            <a:r>
              <a:rPr lang="es-ES" sz="2400" dirty="0"/>
              <a:t>intervenciones están dirigidas hacia la estrategia general de la organización es decir, cómo utiliza sus recursos para obtener una ventaja competitiva en el medio ambiente.</a:t>
            </a:r>
            <a:endParaRPr lang="es-MX" sz="2400" dirty="0"/>
          </a:p>
          <a:p>
            <a:pPr marL="0" indent="0">
              <a:buNone/>
            </a:pPr>
            <a:endParaRPr lang="es-MX" sz="2400" dirty="0"/>
          </a:p>
          <a:p>
            <a:pPr marL="0" indent="0">
              <a:buNone/>
            </a:pPr>
            <a:endParaRPr lang="es-MX" sz="2800" dirty="0"/>
          </a:p>
        </p:txBody>
      </p:sp>
      <p:pic>
        <p:nvPicPr>
          <p:cNvPr id="12" name="Imagen 11" descr="http://www.eoi.es/blogs/mintecon/files/2015/03/Recursos-Humanos.png"/>
          <p:cNvPicPr/>
          <p:nvPr/>
        </p:nvPicPr>
        <p:blipFill>
          <a:blip r:embed="rId3">
            <a:extLst>
              <a:ext uri="{28A0092B-C50C-407E-A947-70E740481C1C}">
                <a14:useLocalDpi xmlns:a14="http://schemas.microsoft.com/office/drawing/2010/main" val="0"/>
              </a:ext>
            </a:extLst>
          </a:blip>
          <a:srcRect/>
          <a:stretch>
            <a:fillRect/>
          </a:stretch>
        </p:blipFill>
        <p:spPr bwMode="auto">
          <a:xfrm>
            <a:off x="3179084" y="5409135"/>
            <a:ext cx="2697878" cy="1377894"/>
          </a:xfrm>
          <a:prstGeom prst="rect">
            <a:avLst/>
          </a:prstGeom>
          <a:noFill/>
          <a:ln>
            <a:noFill/>
          </a:ln>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19 </a:t>
            </a:r>
            <a:endParaRPr lang="es-MX" sz="1400" dirty="0"/>
          </a:p>
        </p:txBody>
      </p:sp>
    </p:spTree>
    <p:extLst>
      <p:ext uri="{BB962C8B-B14F-4D97-AF65-F5344CB8AC3E}">
        <p14:creationId xmlns:p14="http://schemas.microsoft.com/office/powerpoint/2010/main" val="2345913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1" name="Marcador de contenido 2"/>
          <p:cNvSpPr>
            <a:spLocks noGrp="1"/>
          </p:cNvSpPr>
          <p:nvPr>
            <p:ph sz="quarter" idx="4294967295"/>
          </p:nvPr>
        </p:nvSpPr>
        <p:spPr>
          <a:xfrm>
            <a:off x="240514" y="557233"/>
            <a:ext cx="8575018" cy="4321010"/>
          </a:xfrm>
          <a:prstGeom prst="rect">
            <a:avLst/>
          </a:prstGeom>
          <a:ln>
            <a:solidFill>
              <a:schemeClr val="accent6">
                <a:lumMod val="50000"/>
              </a:schemeClr>
            </a:solidFill>
          </a:ln>
        </p:spPr>
        <p:txBody>
          <a:bodyPr>
            <a:normAutofit fontScale="92500"/>
          </a:bodyPr>
          <a:lstStyle/>
          <a:p>
            <a:pPr marL="0" indent="0">
              <a:buNone/>
            </a:pPr>
            <a:r>
              <a:rPr lang="es-MX" sz="2400" dirty="0" smtClean="0"/>
              <a:t>Esta intervención puede </a:t>
            </a:r>
            <a:r>
              <a:rPr lang="es-MX" sz="2400" dirty="0"/>
              <a:t>ser necesaria bajo las siguientes condiciones: </a:t>
            </a:r>
          </a:p>
          <a:p>
            <a:r>
              <a:rPr lang="es-MX" sz="2400" dirty="0"/>
              <a:t>Los indicadores del funcionamiento demuestran que una estrategia no está trabajando ni está produciendo efectos secundarios negativos.</a:t>
            </a:r>
          </a:p>
          <a:p>
            <a:r>
              <a:rPr lang="es-MX" sz="2400" dirty="0"/>
              <a:t>Los artículos prioritarios en el plan estratégico no se están logrando.</a:t>
            </a:r>
          </a:p>
          <a:p>
            <a:r>
              <a:rPr lang="es-MX" sz="2400" dirty="0"/>
              <a:t>un cambio ocurre en el ambiente externo.</a:t>
            </a:r>
          </a:p>
          <a:p>
            <a:r>
              <a:rPr lang="es-MX" sz="2400" dirty="0"/>
              <a:t>una estrategia acertada o Deseada por la gerencia. </a:t>
            </a:r>
          </a:p>
          <a:p>
            <a:r>
              <a:rPr lang="es-MX" sz="2400" dirty="0"/>
              <a:t>para asegurarse de que una estrategia que ha trabajado en el pasado continúa estando en consonancia con los cambios internos o externos sutiles que pudieron haber ocurrido.</a:t>
            </a:r>
          </a:p>
          <a:p>
            <a:pPr marL="0" indent="0">
              <a:buNone/>
            </a:pPr>
            <a:endParaRPr lang="es-MX" sz="2400" dirty="0"/>
          </a:p>
          <a:p>
            <a:pPr marL="0" indent="0">
              <a:buNone/>
            </a:pPr>
            <a:endParaRPr lang="es-MX" sz="2400" dirty="0"/>
          </a:p>
          <a:p>
            <a:pPr marL="0" indent="0">
              <a:buNone/>
            </a:pPr>
            <a:endParaRPr lang="es-MX" sz="2800" dirty="0"/>
          </a:p>
        </p:txBody>
      </p:sp>
      <p:pic>
        <p:nvPicPr>
          <p:cNvPr id="12" name="Imagen 11" descr="http://www.eoi.es/blogs/mintecon/files/2015/03/Recursos-Humanos.png"/>
          <p:cNvPicPr/>
          <p:nvPr/>
        </p:nvPicPr>
        <p:blipFill>
          <a:blip r:embed="rId3">
            <a:extLst>
              <a:ext uri="{28A0092B-C50C-407E-A947-70E740481C1C}">
                <a14:useLocalDpi xmlns:a14="http://schemas.microsoft.com/office/drawing/2010/main" val="0"/>
              </a:ext>
            </a:extLst>
          </a:blip>
          <a:srcRect/>
          <a:stretch>
            <a:fillRect/>
          </a:stretch>
        </p:blipFill>
        <p:spPr bwMode="auto">
          <a:xfrm>
            <a:off x="3223061" y="4501481"/>
            <a:ext cx="2697878" cy="1377894"/>
          </a:xfrm>
          <a:prstGeom prst="rect">
            <a:avLst/>
          </a:prstGeom>
          <a:noFill/>
          <a:ln>
            <a:noFill/>
          </a:ln>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20 </a:t>
            </a:r>
            <a:endParaRPr lang="es-MX" sz="1400" dirty="0"/>
          </a:p>
        </p:txBody>
      </p:sp>
    </p:spTree>
    <p:extLst>
      <p:ext uri="{BB962C8B-B14F-4D97-AF65-F5344CB8AC3E}">
        <p14:creationId xmlns:p14="http://schemas.microsoft.com/office/powerpoint/2010/main" val="1056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4" name="Imagen 13"/>
          <p:cNvPicPr>
            <a:picLocks noChangeAspect="1"/>
          </p:cNvPicPr>
          <p:nvPr/>
        </p:nvPicPr>
        <p:blipFill>
          <a:blip r:embed="rId3"/>
          <a:stretch>
            <a:fillRect/>
          </a:stretch>
        </p:blipFill>
        <p:spPr>
          <a:xfrm>
            <a:off x="7013697" y="-34293"/>
            <a:ext cx="2143125" cy="2143125"/>
          </a:xfrm>
          <a:prstGeom prst="rect">
            <a:avLst/>
          </a:prstGeom>
        </p:spPr>
      </p:pic>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000756" y="-3035042"/>
            <a:ext cx="1012190" cy="7013693"/>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Entonces….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261782" y="1432359"/>
            <a:ext cx="7598838" cy="4931081"/>
          </a:xfrm>
          <a:prstGeom prst="rect">
            <a:avLst/>
          </a:prstGeom>
        </p:spPr>
        <p:txBody>
          <a:bodyPr>
            <a:normAutofit fontScale="92500"/>
          </a:bodyPr>
          <a:lstStyle/>
          <a:p>
            <a:pPr marL="68580" indent="0">
              <a:buNone/>
            </a:pPr>
            <a:r>
              <a:rPr lang="es-ES" sz="2400" i="1" dirty="0"/>
              <a:t>Se pueden plantear </a:t>
            </a:r>
            <a:r>
              <a:rPr lang="es-ES" sz="2400" b="1" i="1" dirty="0"/>
              <a:t>tres</a:t>
            </a:r>
            <a:r>
              <a:rPr lang="es-ES" sz="2400" i="1" dirty="0"/>
              <a:t> </a:t>
            </a:r>
            <a:r>
              <a:rPr lang="es-ES" sz="2400" b="1" i="1" dirty="0"/>
              <a:t>preguntas</a:t>
            </a:r>
            <a:r>
              <a:rPr lang="es-ES" sz="2400" i="1" dirty="0"/>
              <a:t> que </a:t>
            </a:r>
            <a:r>
              <a:rPr lang="es-ES" sz="2400" i="1" dirty="0" smtClean="0"/>
              <a:t>ayudarán </a:t>
            </a:r>
            <a:r>
              <a:rPr lang="es-ES" sz="2400" i="1" dirty="0"/>
              <a:t>a elegir que tipo de intervención es la más </a:t>
            </a:r>
            <a:r>
              <a:rPr lang="es-ES" sz="2400" i="1" dirty="0" smtClean="0"/>
              <a:t>adecuada, y son: </a:t>
            </a:r>
            <a:endParaRPr lang="es-ES" sz="2400" i="1" dirty="0"/>
          </a:p>
          <a:p>
            <a:pPr marL="68580" indent="0">
              <a:buNone/>
            </a:pPr>
            <a:endParaRPr lang="es-MX" sz="2400" dirty="0"/>
          </a:p>
          <a:p>
            <a:pPr marL="0" lvl="0" indent="0">
              <a:buClr>
                <a:schemeClr val="accent3"/>
              </a:buClr>
              <a:buNone/>
            </a:pPr>
            <a:r>
              <a:rPr lang="es-ES" sz="2400" dirty="0"/>
              <a:t>¿</a:t>
            </a:r>
            <a:r>
              <a:rPr lang="es-ES" dirty="0"/>
              <a:t>La intervención a utilizar va dirigida a producir resultados? </a:t>
            </a:r>
            <a:endParaRPr lang="es-ES" dirty="0" smtClean="0"/>
          </a:p>
          <a:p>
            <a:pPr marL="0" lvl="0" indent="0">
              <a:buClr>
                <a:schemeClr val="accent3"/>
              </a:buClr>
              <a:buNone/>
            </a:pPr>
            <a:endParaRPr lang="es-MX" dirty="0"/>
          </a:p>
          <a:p>
            <a:pPr marL="0" lvl="0" indent="0">
              <a:buClr>
                <a:schemeClr val="accent3"/>
              </a:buClr>
              <a:buNone/>
            </a:pPr>
            <a:r>
              <a:rPr lang="es-ES" dirty="0"/>
              <a:t>¿Bajo qué condiciones se pueden esperar resultados positivos? </a:t>
            </a:r>
            <a:endParaRPr lang="es-ES" dirty="0" smtClean="0"/>
          </a:p>
          <a:p>
            <a:pPr marL="0" lvl="0" indent="0">
              <a:buClr>
                <a:schemeClr val="accent3"/>
              </a:buClr>
              <a:buNone/>
            </a:pPr>
            <a:endParaRPr lang="es-MX" dirty="0"/>
          </a:p>
          <a:p>
            <a:pPr marL="0" lvl="0" indent="0">
              <a:buClr>
                <a:schemeClr val="accent3"/>
              </a:buClr>
              <a:buNone/>
            </a:pPr>
            <a:r>
              <a:rPr lang="es-ES" dirty="0"/>
              <a:t>¿Cómo pueden implantarse las intervenciones? </a:t>
            </a:r>
            <a:endParaRPr lang="es-MX" dirty="0"/>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21 </a:t>
            </a:r>
            <a:endParaRPr lang="es-MX" sz="1400" dirty="0"/>
          </a:p>
        </p:txBody>
      </p:sp>
    </p:spTree>
    <p:extLst>
      <p:ext uri="{BB962C8B-B14F-4D97-AF65-F5344CB8AC3E}">
        <p14:creationId xmlns:p14="http://schemas.microsoft.com/office/powerpoint/2010/main" val="30955399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 y="-7428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INTERVENCIONES DURAS Y SUAVES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552776" y="1243894"/>
            <a:ext cx="7598838" cy="4931081"/>
          </a:xfrm>
          <a:prstGeom prst="rect">
            <a:avLst/>
          </a:prstGeom>
        </p:spPr>
        <p:txBody>
          <a:bodyPr>
            <a:normAutofit lnSpcReduction="10000"/>
          </a:bodyPr>
          <a:lstStyle/>
          <a:p>
            <a:pPr marL="68580" indent="0">
              <a:buNone/>
            </a:pPr>
            <a:endParaRPr lang="es-MX" sz="2400" i="1" dirty="0" smtClean="0"/>
          </a:p>
          <a:p>
            <a:pPr marL="68580" indent="0">
              <a:buNone/>
            </a:pPr>
            <a:r>
              <a:rPr lang="es-MX" sz="2800" i="1" dirty="0" smtClean="0">
                <a:latin typeface="Avenir Black"/>
              </a:rPr>
              <a:t>Las intervenciones duras o cuantitativas </a:t>
            </a:r>
            <a:r>
              <a:rPr lang="es-MX" sz="2800" dirty="0" smtClean="0">
                <a:latin typeface="Avenir Black"/>
              </a:rPr>
              <a:t>requieren de un mayor conocimiento técnico y uso intensivo de habilidades numéricas  </a:t>
            </a:r>
          </a:p>
          <a:p>
            <a:pPr marL="68580" indent="0">
              <a:buNone/>
            </a:pPr>
            <a:endParaRPr lang="es-MX" sz="2800" i="1" dirty="0" smtClean="0">
              <a:latin typeface="Avenir Black"/>
            </a:endParaRPr>
          </a:p>
          <a:p>
            <a:pPr marL="68580" indent="0">
              <a:buNone/>
            </a:pPr>
            <a:r>
              <a:rPr lang="es-MX" sz="2800" i="1" dirty="0" smtClean="0">
                <a:latin typeface="Avenir Black"/>
              </a:rPr>
              <a:t>Las </a:t>
            </a:r>
            <a:r>
              <a:rPr lang="es-MX" sz="2800" i="1" dirty="0">
                <a:latin typeface="Avenir Black"/>
              </a:rPr>
              <a:t>intervenciones suaves o cualitativas </a:t>
            </a:r>
            <a:r>
              <a:rPr lang="es-MX" sz="2800" dirty="0">
                <a:latin typeface="Avenir Black"/>
              </a:rPr>
              <a:t>se usan con mayor frecuencia ya que quien las aplica matiza generalmente la intervención con anécdotas y observaciones encauzadas hacia resultados positivos en el uso de las mismas.  </a:t>
            </a:r>
          </a:p>
          <a:p>
            <a:pPr marL="68580" indent="0">
              <a:buNone/>
            </a:pPr>
            <a:endParaRPr lang="es-MX" dirty="0"/>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22 </a:t>
            </a:r>
            <a:endParaRPr lang="es-MX" sz="1400" dirty="0"/>
          </a:p>
        </p:txBody>
      </p:sp>
    </p:spTree>
    <p:extLst>
      <p:ext uri="{BB962C8B-B14F-4D97-AF65-F5344CB8AC3E}">
        <p14:creationId xmlns:p14="http://schemas.microsoft.com/office/powerpoint/2010/main" val="41644557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 y="-7428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608562" y="1099562"/>
            <a:ext cx="7598838" cy="4931081"/>
          </a:xfrm>
          <a:prstGeom prst="rect">
            <a:avLst/>
          </a:prstGeom>
        </p:spPr>
        <p:txBody>
          <a:bodyPr>
            <a:normAutofit/>
          </a:bodyPr>
          <a:lstStyle/>
          <a:p>
            <a:pPr marL="68580" indent="0">
              <a:buNone/>
            </a:pPr>
            <a:endParaRPr lang="es-MX" sz="2400" i="1" dirty="0" smtClean="0"/>
          </a:p>
          <a:p>
            <a:pPr marL="68580" indent="0">
              <a:buNone/>
            </a:pPr>
            <a:r>
              <a:rPr lang="es-MX" sz="2800" dirty="0" smtClean="0">
                <a:latin typeface="Avenir Black"/>
              </a:rPr>
              <a:t>El DO continuará en tanto las empresas, ejecutivos y personal estén convencidos de los beneficios que genera el cambio planeado y que es la mejor alternativa para seguir siendo competitivos. </a:t>
            </a:r>
          </a:p>
          <a:p>
            <a:pPr marL="68580" indent="0">
              <a:buNone/>
            </a:pPr>
            <a:r>
              <a:rPr lang="es-MX" sz="2800" dirty="0" smtClean="0">
                <a:latin typeface="Avenir Black"/>
              </a:rPr>
              <a:t>Lo anterior por supuesto que no soslaya el apoyo de otras disciplinas como la ingeniería y las finanzas, entre otras. </a:t>
            </a:r>
          </a:p>
          <a:p>
            <a:pPr marL="68580" indent="0">
              <a:buNone/>
            </a:pPr>
            <a:r>
              <a:rPr lang="es-MX" sz="2800" dirty="0" smtClean="0">
                <a:latin typeface="Avenir Black"/>
              </a:rPr>
              <a:t>  </a:t>
            </a:r>
            <a:endParaRPr lang="es-MX" sz="2800" dirty="0">
              <a:latin typeface="Avenir Black"/>
            </a:endParaRPr>
          </a:p>
          <a:p>
            <a:pPr marL="68580" indent="0">
              <a:buNone/>
            </a:pPr>
            <a:endParaRPr lang="es-MX"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23 </a:t>
            </a:r>
            <a:endParaRPr lang="es-MX" sz="1400" dirty="0"/>
          </a:p>
        </p:txBody>
      </p:sp>
      <p:sp>
        <p:nvSpPr>
          <p:cNvPr id="11"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Reflexión y discusión </a:t>
            </a:r>
            <a:endParaRPr lang="es-ES" sz="3200" dirty="0">
              <a:solidFill>
                <a:schemeClr val="bg1"/>
              </a:solidFill>
              <a:latin typeface="Avenir Book"/>
              <a:cs typeface="Avenir Book"/>
            </a:endParaRPr>
          </a:p>
        </p:txBody>
      </p:sp>
      <p:pic>
        <p:nvPicPr>
          <p:cNvPr id="14" name="Picture 6" descr="1accountant_raising_pencil"/>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5501" y="5564697"/>
            <a:ext cx="817562"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CuadroTexto 14"/>
          <p:cNvSpPr txBox="1"/>
          <p:nvPr/>
        </p:nvSpPr>
        <p:spPr>
          <a:xfrm>
            <a:off x="1433163" y="5798991"/>
            <a:ext cx="3759090" cy="646331"/>
          </a:xfrm>
          <a:prstGeom prst="rect">
            <a:avLst/>
          </a:prstGeom>
          <a:noFill/>
          <a:ln>
            <a:solidFill>
              <a:srgbClr val="FF0000"/>
            </a:solidFill>
          </a:ln>
        </p:spPr>
        <p:txBody>
          <a:bodyPr wrap="square" rtlCol="0">
            <a:spAutoFit/>
          </a:bodyPr>
          <a:lstStyle/>
          <a:p>
            <a:r>
              <a:rPr lang="es-MX" dirty="0" smtClean="0"/>
              <a:t>Se sugiere promover </a:t>
            </a:r>
            <a:r>
              <a:rPr lang="es-MX" dirty="0"/>
              <a:t>entre los </a:t>
            </a:r>
            <a:r>
              <a:rPr lang="es-MX" dirty="0" smtClean="0"/>
              <a:t>estudiantes la discusión de esta cita. </a:t>
            </a:r>
            <a:endParaRPr lang="es-MX" dirty="0"/>
          </a:p>
        </p:txBody>
      </p:sp>
    </p:spTree>
    <p:extLst>
      <p:ext uri="{BB962C8B-B14F-4D97-AF65-F5344CB8AC3E}">
        <p14:creationId xmlns:p14="http://schemas.microsoft.com/office/powerpoint/2010/main" val="32354407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3" y="1258662"/>
            <a:ext cx="8986960" cy="4931081"/>
          </a:xfrm>
          <a:prstGeom prst="rect">
            <a:avLst/>
          </a:prstGeom>
        </p:spPr>
        <p:txBody>
          <a:bodyPr>
            <a:normAutofit/>
          </a:bodyPr>
          <a:lstStyle/>
          <a:p>
            <a:pPr marL="68580" indent="0">
              <a:buNone/>
            </a:pPr>
            <a:r>
              <a:rPr lang="es-MX" dirty="0" smtClean="0"/>
              <a:t>Según </a:t>
            </a:r>
            <a:r>
              <a:rPr lang="es-MX" dirty="0"/>
              <a:t>la tesis de Roger Harrison en su </a:t>
            </a:r>
            <a:r>
              <a:rPr lang="es-MX" i="1" dirty="0"/>
              <a:t>Principio de la Profundidad de las </a:t>
            </a:r>
            <a:r>
              <a:rPr lang="es-MX" i="1" dirty="0" smtClean="0"/>
              <a:t>Intervenciones</a:t>
            </a:r>
            <a:r>
              <a:rPr lang="es-MX" dirty="0"/>
              <a:t>, no se debe intervenir con más profundidad de la necesaria, ya sea a nivel individual, grupal u organizacional</a:t>
            </a:r>
          </a:p>
          <a:p>
            <a:pPr marL="68580" indent="0">
              <a:buNone/>
            </a:pPr>
            <a:endParaRPr lang="es-MX" dirty="0"/>
          </a:p>
        </p:txBody>
      </p:sp>
      <p:pic>
        <p:nvPicPr>
          <p:cNvPr id="2" name="Imagen 1"/>
          <p:cNvPicPr>
            <a:picLocks noChangeAspect="1"/>
          </p:cNvPicPr>
          <p:nvPr/>
        </p:nvPicPr>
        <p:blipFill>
          <a:blip r:embed="rId3"/>
          <a:stretch>
            <a:fillRect/>
          </a:stretch>
        </p:blipFill>
        <p:spPr>
          <a:xfrm>
            <a:off x="3701667" y="3669251"/>
            <a:ext cx="2577233" cy="1726110"/>
          </a:xfrm>
          <a:prstGeom prst="rect">
            <a:avLst/>
          </a:prstGeom>
        </p:spPr>
      </p:pic>
      <p:sp>
        <p:nvSpPr>
          <p:cNvPr id="3" name="Marcador de pie de página 2"/>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24 </a:t>
            </a:r>
            <a:endParaRPr lang="es-MX" sz="1400" dirty="0"/>
          </a:p>
        </p:txBody>
      </p:sp>
    </p:spTree>
    <p:extLst>
      <p:ext uri="{BB962C8B-B14F-4D97-AF65-F5344CB8AC3E}">
        <p14:creationId xmlns:p14="http://schemas.microsoft.com/office/powerpoint/2010/main" val="11322056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 y="-7428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552776" y="1243894"/>
            <a:ext cx="7598838" cy="4931081"/>
          </a:xfrm>
          <a:prstGeom prst="rect">
            <a:avLst/>
          </a:prstGeom>
        </p:spPr>
        <p:txBody>
          <a:bodyPr>
            <a:normAutofit/>
          </a:bodyPr>
          <a:lstStyle/>
          <a:p>
            <a:pPr marL="68580" indent="0">
              <a:buNone/>
            </a:pPr>
            <a:endParaRPr lang="es-MX" sz="2400" i="1" dirty="0" smtClean="0"/>
          </a:p>
          <a:p>
            <a:pPr marL="0" indent="0">
              <a:buNone/>
            </a:pPr>
            <a:r>
              <a:rPr lang="es-MX" sz="2800" dirty="0">
                <a:latin typeface="Avenir Black"/>
              </a:rPr>
              <a:t>Cualquier intervención organizacional significa una acción sobre la realidad que necesariamente debe ser planeada. En primer lugar se debe estar consciente de la naturaleza multidimensional y multifuncional. </a:t>
            </a:r>
          </a:p>
          <a:p>
            <a:pPr marL="0" indent="0">
              <a:buNone/>
            </a:pPr>
            <a:r>
              <a:rPr lang="es-MX" sz="2800" dirty="0" smtClean="0">
                <a:latin typeface="Avenir Black"/>
              </a:rPr>
              <a:t>La perspectiva del análisis debe considerar ciertos aspectos y momentos básicos como se menciona a continuación: </a:t>
            </a:r>
            <a:endParaRPr lang="es-MX" sz="2800" dirty="0">
              <a:latin typeface="Avenir Black"/>
            </a:endParaRPr>
          </a:p>
          <a:p>
            <a:pPr marL="68580" indent="0">
              <a:buNone/>
            </a:pPr>
            <a:endParaRPr lang="es-MX"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23 </a:t>
            </a:r>
            <a:endParaRPr lang="es-MX" sz="1400" dirty="0"/>
          </a:p>
        </p:txBody>
      </p:sp>
      <p:sp>
        <p:nvSpPr>
          <p:cNvPr id="11"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METODOLOGÍA GENERAL </a:t>
            </a:r>
            <a:endParaRPr lang="es-ES" sz="3200" dirty="0">
              <a:solidFill>
                <a:schemeClr val="bg1"/>
              </a:solidFill>
              <a:latin typeface="Avenir Book"/>
              <a:cs typeface="Avenir Book"/>
            </a:endParaRPr>
          </a:p>
        </p:txBody>
      </p:sp>
      <p:sp>
        <p:nvSpPr>
          <p:cNvPr id="19" name="Marcador de pie de página 2"/>
          <p:cNvSpPr>
            <a:spLocks noGrp="1"/>
          </p:cNvSpPr>
          <p:nvPr>
            <p:ph type="ftr" sz="quarter" idx="11"/>
          </p:nvPr>
        </p:nvSpPr>
        <p:spPr>
          <a:xfrm>
            <a:off x="3124200" y="6356350"/>
            <a:ext cx="2895600" cy="365125"/>
          </a:xfrm>
        </p:spPr>
        <p:txBody>
          <a:bodyPr/>
          <a:lstStyle/>
          <a:p>
            <a:r>
              <a:rPr lang="es-ES" smtClean="0"/>
              <a:t>DRA. EN A. GUADALUPE GONZÁLEZ GARCÍA </a:t>
            </a:r>
            <a:endParaRPr lang="es-ES" dirty="0"/>
          </a:p>
        </p:txBody>
      </p:sp>
    </p:spTree>
    <p:extLst>
      <p:ext uri="{BB962C8B-B14F-4D97-AF65-F5344CB8AC3E}">
        <p14:creationId xmlns:p14="http://schemas.microsoft.com/office/powerpoint/2010/main" val="2231485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609241" y="11462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 y="-7428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24 </a:t>
            </a:r>
            <a:endParaRPr lang="es-MX" sz="1400" dirty="0"/>
          </a:p>
        </p:txBody>
      </p:sp>
      <p:sp>
        <p:nvSpPr>
          <p:cNvPr id="14" name="Título 1"/>
          <p:cNvSpPr txBox="1">
            <a:spLocks/>
          </p:cNvSpPr>
          <p:nvPr/>
        </p:nvSpPr>
        <p:spPr>
          <a:xfrm>
            <a:off x="152403" y="-5904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600" dirty="0" smtClean="0">
                <a:solidFill>
                  <a:schemeClr val="bg1"/>
                </a:solidFill>
                <a:latin typeface="Avenir Book"/>
                <a:cs typeface="Avenir Book"/>
              </a:rPr>
              <a:t>Momentos </a:t>
            </a:r>
            <a:endParaRPr lang="es-ES" sz="3600" dirty="0">
              <a:solidFill>
                <a:schemeClr val="bg1"/>
              </a:solidFill>
              <a:latin typeface="Avenir Book"/>
              <a:cs typeface="Avenir Book"/>
            </a:endParaRPr>
          </a:p>
        </p:txBody>
      </p:sp>
      <p:sp>
        <p:nvSpPr>
          <p:cNvPr id="15" name="Marcador de pie de página 2"/>
          <p:cNvSpPr>
            <a:spLocks noGrp="1"/>
          </p:cNvSpPr>
          <p:nvPr>
            <p:ph type="ftr" sz="quarter" idx="11"/>
          </p:nvPr>
        </p:nvSpPr>
        <p:spPr>
          <a:xfrm>
            <a:off x="3124200" y="6356350"/>
            <a:ext cx="2895600" cy="365125"/>
          </a:xfrm>
        </p:spPr>
        <p:txBody>
          <a:bodyPr/>
          <a:lstStyle/>
          <a:p>
            <a:r>
              <a:rPr lang="es-ES" smtClean="0"/>
              <a:t>DRA. EN A. GUADALUPE GONZÁLEZ GARCÍA </a:t>
            </a:r>
            <a:endParaRPr lang="es-ES" dirty="0"/>
          </a:p>
        </p:txBody>
      </p:sp>
      <p:graphicFrame>
        <p:nvGraphicFramePr>
          <p:cNvPr id="5" name="Diagrama 4"/>
          <p:cNvGraphicFramePr/>
          <p:nvPr>
            <p:extLst>
              <p:ext uri="{D42A27DB-BD31-4B8C-83A1-F6EECF244321}">
                <p14:modId xmlns:p14="http://schemas.microsoft.com/office/powerpoint/2010/main" val="3455194936"/>
              </p:ext>
            </p:extLst>
          </p:nvPr>
        </p:nvGraphicFramePr>
        <p:xfrm>
          <a:off x="195946" y="1262364"/>
          <a:ext cx="7082971" cy="5235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Imagen 18"/>
          <p:cNvPicPr>
            <a:picLocks noChangeAspect="1"/>
          </p:cNvPicPr>
          <p:nvPr/>
        </p:nvPicPr>
        <p:blipFill>
          <a:blip r:embed="rId8"/>
          <a:stretch>
            <a:fillRect/>
          </a:stretch>
        </p:blipFill>
        <p:spPr>
          <a:xfrm>
            <a:off x="5291263" y="2310351"/>
            <a:ext cx="3316048" cy="1047173"/>
          </a:xfrm>
          <a:prstGeom prst="rect">
            <a:avLst/>
          </a:prstGeom>
        </p:spPr>
      </p:pic>
      <p:sp>
        <p:nvSpPr>
          <p:cNvPr id="7" name="CuadroTexto 6"/>
          <p:cNvSpPr txBox="1"/>
          <p:nvPr/>
        </p:nvSpPr>
        <p:spPr>
          <a:xfrm>
            <a:off x="2805348" y="566134"/>
            <a:ext cx="1656296" cy="369332"/>
          </a:xfrm>
          <a:prstGeom prst="rect">
            <a:avLst/>
          </a:prstGeom>
          <a:noFill/>
        </p:spPr>
        <p:txBody>
          <a:bodyPr wrap="square" rtlCol="0">
            <a:spAutoFit/>
          </a:bodyPr>
          <a:lstStyle/>
          <a:p>
            <a:r>
              <a:rPr lang="es-MX" dirty="0" smtClean="0">
                <a:solidFill>
                  <a:schemeClr val="bg1"/>
                </a:solidFill>
              </a:rPr>
              <a:t>(Matus, 1998)</a:t>
            </a:r>
            <a:endParaRPr lang="es-MX" dirty="0">
              <a:solidFill>
                <a:schemeClr val="bg1"/>
              </a:solidFill>
            </a:endParaRPr>
          </a:p>
        </p:txBody>
      </p:sp>
    </p:spTree>
    <p:extLst>
      <p:ext uri="{BB962C8B-B14F-4D97-AF65-F5344CB8AC3E}">
        <p14:creationId xmlns:p14="http://schemas.microsoft.com/office/powerpoint/2010/main" val="26750178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 y="-7428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25 </a:t>
            </a:r>
            <a:endParaRPr lang="es-MX" sz="1400" dirty="0"/>
          </a:p>
        </p:txBody>
      </p:sp>
      <p:graphicFrame>
        <p:nvGraphicFramePr>
          <p:cNvPr id="2" name="Diagrama 1"/>
          <p:cNvGraphicFramePr/>
          <p:nvPr>
            <p:extLst>
              <p:ext uri="{D42A27DB-BD31-4B8C-83A1-F6EECF244321}">
                <p14:modId xmlns:p14="http://schemas.microsoft.com/office/powerpoint/2010/main" val="3280174890"/>
              </p:ext>
            </p:extLst>
          </p:nvPr>
        </p:nvGraphicFramePr>
        <p:xfrm>
          <a:off x="1530510" y="2582077"/>
          <a:ext cx="6952343" cy="42345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Resultado de imagen para imagenes de intervencion organizaciona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759" y="1410391"/>
            <a:ext cx="2876611" cy="2180658"/>
          </a:xfrm>
          <a:prstGeom prst="rect">
            <a:avLst/>
          </a:prstGeom>
          <a:noFill/>
          <a:extLst>
            <a:ext uri="{909E8E84-426E-40DD-AFC4-6F175D3DCCD1}">
              <a14:hiddenFill xmlns:a14="http://schemas.microsoft.com/office/drawing/2010/main">
                <a:solidFill>
                  <a:srgbClr val="FFFFFF"/>
                </a:solidFill>
              </a14:hiddenFill>
            </a:ext>
          </a:extLst>
        </p:spPr>
      </p:pic>
      <p:sp>
        <p:nvSpPr>
          <p:cNvPr id="14" name="Título 1"/>
          <p:cNvSpPr txBox="1">
            <a:spLocks/>
          </p:cNvSpPr>
          <p:nvPr/>
        </p:nvSpPr>
        <p:spPr>
          <a:xfrm>
            <a:off x="152403" y="-590481"/>
            <a:ext cx="7484064"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600" dirty="0" smtClean="0">
                <a:solidFill>
                  <a:schemeClr val="bg1"/>
                </a:solidFill>
                <a:latin typeface="Avenir Book"/>
                <a:cs typeface="Avenir Book"/>
              </a:rPr>
              <a:t>Intencionalidad de la Intervención </a:t>
            </a:r>
            <a:endParaRPr lang="es-ES" sz="3600" dirty="0">
              <a:solidFill>
                <a:schemeClr val="bg1"/>
              </a:solidFill>
              <a:latin typeface="Avenir Book"/>
              <a:cs typeface="Avenir Book"/>
            </a:endParaRPr>
          </a:p>
        </p:txBody>
      </p:sp>
      <p:sp>
        <p:nvSpPr>
          <p:cNvPr id="15" name="Marcador de pie de página 2"/>
          <p:cNvSpPr>
            <a:spLocks noGrp="1"/>
          </p:cNvSpPr>
          <p:nvPr>
            <p:ph type="ftr" sz="quarter" idx="11"/>
          </p:nvPr>
        </p:nvSpPr>
        <p:spPr>
          <a:xfrm>
            <a:off x="3124200" y="6356350"/>
            <a:ext cx="2895600" cy="365125"/>
          </a:xfrm>
        </p:spPr>
        <p:txBody>
          <a:bodyPr/>
          <a:lstStyle/>
          <a:p>
            <a:r>
              <a:rPr lang="es-ES" smtClean="0"/>
              <a:t>DRA. EN A. GUADALUPE GONZÁLEZ GARCÍA </a:t>
            </a:r>
            <a:endParaRPr lang="es-ES" dirty="0"/>
          </a:p>
        </p:txBody>
      </p:sp>
    </p:spTree>
    <p:extLst>
      <p:ext uri="{BB962C8B-B14F-4D97-AF65-F5344CB8AC3E}">
        <p14:creationId xmlns:p14="http://schemas.microsoft.com/office/powerpoint/2010/main" val="2990071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20"/>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Mapa Curricular</a:t>
            </a:r>
            <a:endParaRPr lang="es-ES" sz="3200" dirty="0">
              <a:solidFill>
                <a:schemeClr val="bg1"/>
              </a:solidFill>
              <a:latin typeface="Avenir Book"/>
              <a:cs typeface="Avenir Book"/>
            </a:endParaRPr>
          </a:p>
        </p:txBody>
      </p:sp>
      <p:pic>
        <p:nvPicPr>
          <p:cNvPr id="9" name="Marcador de contenido 6"/>
          <p:cNvPicPr>
            <a:picLocks noGrp="1" noChangeAspect="1"/>
          </p:cNvPicPr>
          <p:nvPr>
            <p:ph sz="half" idx="1"/>
          </p:nvPr>
        </p:nvPicPr>
        <p:blipFill>
          <a:blip r:embed="rId3"/>
          <a:stretch>
            <a:fillRect/>
          </a:stretch>
        </p:blipFill>
        <p:spPr>
          <a:xfrm>
            <a:off x="440736" y="876366"/>
            <a:ext cx="5001336" cy="3512904"/>
          </a:xfrm>
          <a:prstGeom prst="rect">
            <a:avLst/>
          </a:prstGeom>
        </p:spPr>
      </p:pic>
      <p:pic>
        <p:nvPicPr>
          <p:cNvPr id="11" name="Imagen 10"/>
          <p:cNvPicPr>
            <a:picLocks noChangeAspect="1"/>
          </p:cNvPicPr>
          <p:nvPr/>
        </p:nvPicPr>
        <p:blipFill>
          <a:blip r:embed="rId4"/>
          <a:stretch>
            <a:fillRect/>
          </a:stretch>
        </p:blipFill>
        <p:spPr>
          <a:xfrm>
            <a:off x="4306350" y="2933517"/>
            <a:ext cx="4724831" cy="3082272"/>
          </a:xfrm>
          <a:prstGeom prst="rect">
            <a:avLst/>
          </a:prstGeom>
        </p:spPr>
      </p:pic>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1</a:t>
            </a:r>
            <a:endParaRPr lang="es-MX" sz="1400" dirty="0"/>
          </a:p>
        </p:txBody>
      </p:sp>
      <p:sp>
        <p:nvSpPr>
          <p:cNvPr id="4" name="CuadroTexto 3"/>
          <p:cNvSpPr txBox="1"/>
          <p:nvPr/>
        </p:nvSpPr>
        <p:spPr>
          <a:xfrm>
            <a:off x="6019799" y="1317384"/>
            <a:ext cx="2275791" cy="369332"/>
          </a:xfrm>
          <a:prstGeom prst="rect">
            <a:avLst/>
          </a:prstGeom>
          <a:noFill/>
          <a:ln>
            <a:solidFill>
              <a:srgbClr val="FF0000"/>
            </a:solidFill>
          </a:ln>
        </p:spPr>
        <p:txBody>
          <a:bodyPr wrap="square" rtlCol="0">
            <a:spAutoFit/>
          </a:bodyPr>
          <a:lstStyle/>
          <a:p>
            <a:r>
              <a:rPr lang="es-MX" dirty="0" smtClean="0"/>
              <a:t>Unidad de aprendizaje </a:t>
            </a:r>
            <a:endParaRPr lang="es-MX" dirty="0"/>
          </a:p>
        </p:txBody>
      </p:sp>
      <p:cxnSp>
        <p:nvCxnSpPr>
          <p:cNvPr id="6" name="Conector recto de flecha 5"/>
          <p:cNvCxnSpPr/>
          <p:nvPr/>
        </p:nvCxnSpPr>
        <p:spPr>
          <a:xfrm flipH="1" flipV="1">
            <a:off x="3759200" y="1317384"/>
            <a:ext cx="2260599" cy="19210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6703602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Rectángulo 15"/>
          <p:cNvSpPr/>
          <p:nvPr/>
        </p:nvSpPr>
        <p:spPr>
          <a:xfrm rot="16200000">
            <a:off x="3127401" y="-3161688"/>
            <a:ext cx="1012191"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3" y="-801907"/>
            <a:ext cx="7367950"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200" dirty="0" err="1" smtClean="0">
                <a:solidFill>
                  <a:schemeClr val="bg1"/>
                </a:solidFill>
                <a:latin typeface="Avenir Black"/>
                <a:cs typeface="Avenir Black"/>
              </a:rPr>
              <a:t>Organization</a:t>
            </a:r>
            <a:r>
              <a:rPr lang="es-ES" sz="3200" dirty="0" smtClean="0">
                <a:solidFill>
                  <a:schemeClr val="bg1"/>
                </a:solidFill>
                <a:latin typeface="Avenir Black"/>
                <a:cs typeface="Avenir Black"/>
              </a:rPr>
              <a:t> </a:t>
            </a:r>
            <a:r>
              <a:rPr lang="es-ES" sz="3200" dirty="0" err="1" smtClean="0">
                <a:solidFill>
                  <a:schemeClr val="bg1"/>
                </a:solidFill>
                <a:latin typeface="Avenir Black"/>
                <a:cs typeface="Avenir Black"/>
              </a:rPr>
              <a:t>Development</a:t>
            </a:r>
            <a:r>
              <a:rPr lang="es-ES" sz="3200" dirty="0" smtClean="0">
                <a:solidFill>
                  <a:schemeClr val="bg1"/>
                </a:solidFill>
                <a:latin typeface="Avenir Black"/>
                <a:cs typeface="Avenir Black"/>
              </a:rPr>
              <a:t> (</a:t>
            </a:r>
            <a:r>
              <a:rPr lang="es-ES" sz="3200" dirty="0" err="1" smtClean="0">
                <a:solidFill>
                  <a:schemeClr val="bg1"/>
                </a:solidFill>
                <a:latin typeface="Avenir Black"/>
                <a:cs typeface="Avenir Black"/>
              </a:rPr>
              <a:t>OD</a:t>
            </a:r>
            <a:r>
              <a:rPr lang="es-ES" sz="3200" dirty="0" smtClean="0">
                <a:solidFill>
                  <a:schemeClr val="bg1"/>
                </a:solidFill>
                <a:latin typeface="Avenir Black"/>
                <a:cs typeface="Avenir Black"/>
              </a:rPr>
              <a:t>)</a:t>
            </a:r>
            <a:endParaRPr lang="es-ES" sz="3200" dirty="0">
              <a:solidFill>
                <a:schemeClr val="bg1"/>
              </a:solidFill>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ángulo 8"/>
          <p:cNvSpPr/>
          <p:nvPr/>
        </p:nvSpPr>
        <p:spPr>
          <a:xfrm>
            <a:off x="140813" y="1250785"/>
            <a:ext cx="8846149" cy="2323713"/>
          </a:xfrm>
          <a:prstGeom prst="rect">
            <a:avLst/>
          </a:prstGeom>
          <a:ln>
            <a:solidFill>
              <a:srgbClr val="7030A0"/>
            </a:solidFill>
          </a:ln>
        </p:spPr>
        <p:txBody>
          <a:bodyPr wrap="square">
            <a:spAutoFit/>
          </a:bodyPr>
          <a:lstStyle/>
          <a:p>
            <a:r>
              <a:rPr lang="en-US" sz="2100" i="1" dirty="0" smtClean="0">
                <a:latin typeface="Arial" panose="020B0604020202020204" pitchFamily="34" charset="0"/>
                <a:ea typeface="Times New Roman" panose="02020603050405020304" pitchFamily="18" charset="0"/>
              </a:rPr>
              <a:t>The application of behavioral science techniques to improve an organization´s health and effectiveness through its ability to cope with environmental changes, improve internal relationships, and increase learning and problem-solving capabilities. </a:t>
            </a:r>
          </a:p>
          <a:p>
            <a:endParaRPr lang="es-MX" sz="2100" i="1" dirty="0">
              <a:effectLst>
                <a:outerShdw blurRad="38100" dist="38100" dir="2700000" algn="tl">
                  <a:srgbClr val="000000">
                    <a:alpha val="43137"/>
                  </a:srgbClr>
                </a:outerShdw>
              </a:effectLst>
              <a:latin typeface="Arial" panose="020B0604020202020204" pitchFamily="34" charset="0"/>
            </a:endParaRPr>
          </a:p>
          <a:p>
            <a:endParaRPr lang="es-MX" sz="2000" dirty="0" smtClean="0">
              <a:effectLst>
                <a:outerShdw blurRad="38100" dist="38100" dir="2700000" algn="tl">
                  <a:srgbClr val="000000">
                    <a:alpha val="43137"/>
                  </a:srgbClr>
                </a:outerShdw>
              </a:effectLst>
            </a:endParaRPr>
          </a:p>
          <a:p>
            <a:endParaRPr lang="es-MX" sz="2000" dirty="0"/>
          </a:p>
        </p:txBody>
      </p:sp>
      <p:pic>
        <p:nvPicPr>
          <p:cNvPr id="2" name="Imagen 1"/>
          <p:cNvPicPr>
            <a:picLocks noChangeAspect="1"/>
          </p:cNvPicPr>
          <p:nvPr/>
        </p:nvPicPr>
        <p:blipFill>
          <a:blip r:embed="rId3"/>
          <a:stretch>
            <a:fillRect/>
          </a:stretch>
        </p:blipFill>
        <p:spPr>
          <a:xfrm>
            <a:off x="3823857" y="3974618"/>
            <a:ext cx="1736206" cy="1690914"/>
          </a:xfrm>
          <a:prstGeom prst="rect">
            <a:avLst/>
          </a:prstGeom>
        </p:spPr>
      </p:pic>
      <p:sp>
        <p:nvSpPr>
          <p:cNvPr id="3" name="Marcador de pie de página 2"/>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26 </a:t>
            </a:r>
            <a:endParaRPr lang="es-MX" sz="1400" dirty="0"/>
          </a:p>
        </p:txBody>
      </p:sp>
      <p:sp>
        <p:nvSpPr>
          <p:cNvPr id="5" name="CuadroTexto 4"/>
          <p:cNvSpPr txBox="1"/>
          <p:nvPr/>
        </p:nvSpPr>
        <p:spPr>
          <a:xfrm>
            <a:off x="6869012" y="599105"/>
            <a:ext cx="1308445" cy="369332"/>
          </a:xfrm>
          <a:prstGeom prst="rect">
            <a:avLst/>
          </a:prstGeom>
          <a:noFill/>
        </p:spPr>
        <p:txBody>
          <a:bodyPr wrap="square" rtlCol="0">
            <a:spAutoFit/>
          </a:bodyPr>
          <a:lstStyle/>
          <a:p>
            <a:r>
              <a:rPr lang="es-MX" dirty="0" err="1" smtClean="0">
                <a:solidFill>
                  <a:schemeClr val="bg1"/>
                </a:solidFill>
              </a:rPr>
              <a:t>Daft</a:t>
            </a:r>
            <a:r>
              <a:rPr lang="es-MX" dirty="0" smtClean="0">
                <a:solidFill>
                  <a:schemeClr val="bg1"/>
                </a:solidFill>
              </a:rPr>
              <a:t>, 2008)</a:t>
            </a:r>
            <a:endParaRPr lang="es-MX" dirty="0">
              <a:solidFill>
                <a:schemeClr val="bg1"/>
              </a:solidFill>
            </a:endParaRPr>
          </a:p>
        </p:txBody>
      </p:sp>
    </p:spTree>
    <p:extLst>
      <p:ext uri="{BB962C8B-B14F-4D97-AF65-F5344CB8AC3E}">
        <p14:creationId xmlns:p14="http://schemas.microsoft.com/office/powerpoint/2010/main" val="25417001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Rectángulo 15"/>
          <p:cNvSpPr/>
          <p:nvPr/>
        </p:nvSpPr>
        <p:spPr>
          <a:xfrm rot="16200000">
            <a:off x="3127401" y="-3161688"/>
            <a:ext cx="1012191"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Título 1"/>
          <p:cNvSpPr txBox="1">
            <a:spLocks/>
          </p:cNvSpPr>
          <p:nvPr/>
        </p:nvSpPr>
        <p:spPr>
          <a:xfrm>
            <a:off x="3" y="-801907"/>
            <a:ext cx="7367950"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200" dirty="0" err="1" smtClean="0">
                <a:solidFill>
                  <a:schemeClr val="bg1"/>
                </a:solidFill>
                <a:latin typeface="Avenir Black"/>
                <a:cs typeface="Avenir Black"/>
              </a:rPr>
              <a:t>Types</a:t>
            </a:r>
            <a:r>
              <a:rPr lang="es-ES" sz="3200" dirty="0" smtClean="0">
                <a:solidFill>
                  <a:schemeClr val="bg1"/>
                </a:solidFill>
                <a:latin typeface="Avenir Black"/>
                <a:cs typeface="Avenir Black"/>
              </a:rPr>
              <a:t> of </a:t>
            </a:r>
            <a:r>
              <a:rPr lang="es-ES" sz="3200" dirty="0" err="1" smtClean="0">
                <a:solidFill>
                  <a:schemeClr val="bg1"/>
                </a:solidFill>
                <a:latin typeface="Avenir Black"/>
                <a:cs typeface="Avenir Black"/>
              </a:rPr>
              <a:t>current</a:t>
            </a:r>
            <a:r>
              <a:rPr lang="es-ES" sz="3200" dirty="0" smtClean="0">
                <a:solidFill>
                  <a:schemeClr val="bg1"/>
                </a:solidFill>
                <a:latin typeface="Avenir Black"/>
                <a:cs typeface="Avenir Black"/>
              </a:rPr>
              <a:t> </a:t>
            </a:r>
            <a:r>
              <a:rPr lang="es-ES" sz="3200" dirty="0" err="1" smtClean="0">
                <a:solidFill>
                  <a:schemeClr val="bg1"/>
                </a:solidFill>
                <a:latin typeface="Avenir Black"/>
                <a:cs typeface="Avenir Black"/>
              </a:rPr>
              <a:t>problems</a:t>
            </a:r>
            <a:r>
              <a:rPr lang="es-ES" sz="3200" dirty="0" smtClean="0">
                <a:solidFill>
                  <a:schemeClr val="bg1"/>
                </a:solidFill>
                <a:latin typeface="Avenir Black"/>
                <a:cs typeface="Avenir Black"/>
              </a:rPr>
              <a:t> </a:t>
            </a:r>
            <a:endParaRPr lang="es-ES" sz="3200" dirty="0">
              <a:solidFill>
                <a:schemeClr val="bg1"/>
              </a:solidFill>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ángulo 8"/>
          <p:cNvSpPr/>
          <p:nvPr/>
        </p:nvSpPr>
        <p:spPr>
          <a:xfrm>
            <a:off x="140813" y="1250785"/>
            <a:ext cx="8846149" cy="4616648"/>
          </a:xfrm>
          <a:prstGeom prst="rect">
            <a:avLst/>
          </a:prstGeom>
          <a:ln>
            <a:solidFill>
              <a:srgbClr val="7030A0"/>
            </a:solidFill>
          </a:ln>
        </p:spPr>
        <p:txBody>
          <a:bodyPr wrap="square">
            <a:spAutoFit/>
          </a:bodyPr>
          <a:lstStyle/>
          <a:p>
            <a:r>
              <a:rPr lang="en-US" sz="2100" i="1" dirty="0" smtClean="0">
                <a:latin typeface="Avenir Black"/>
                <a:ea typeface="Times New Roman" panose="02020603050405020304" pitchFamily="18" charset="0"/>
              </a:rPr>
              <a:t>Organization development (OD) help address this types of problems:</a:t>
            </a:r>
          </a:p>
          <a:p>
            <a:endParaRPr lang="en-US" sz="2100" i="1" dirty="0" smtClean="0">
              <a:latin typeface="Avenir Black"/>
              <a:ea typeface="Times New Roman" panose="02020603050405020304" pitchFamily="18" charset="0"/>
            </a:endParaRPr>
          </a:p>
          <a:p>
            <a:pPr marL="457200" indent="-457200">
              <a:buAutoNum type="alphaLcParenR"/>
            </a:pPr>
            <a:r>
              <a:rPr lang="en-US" sz="2100" i="1" dirty="0" smtClean="0">
                <a:effectLst>
                  <a:outerShdw blurRad="38100" dist="38100" dir="2700000" algn="tl">
                    <a:srgbClr val="000000">
                      <a:alpha val="43137"/>
                    </a:srgbClr>
                  </a:outerShdw>
                </a:effectLst>
                <a:latin typeface="Avenir Black"/>
                <a:ea typeface="Times New Roman" panose="02020603050405020304" pitchFamily="18" charset="0"/>
              </a:rPr>
              <a:t>Mergers and acquisitions</a:t>
            </a:r>
            <a:r>
              <a:rPr lang="en-US" sz="2100" i="1" dirty="0" smtClean="0">
                <a:latin typeface="Avenir Black"/>
                <a:ea typeface="Times New Roman" panose="02020603050405020304" pitchFamily="18" charset="0"/>
              </a:rPr>
              <a:t>. </a:t>
            </a:r>
            <a:r>
              <a:rPr lang="en-US" sz="2100" dirty="0" smtClean="0">
                <a:latin typeface="Avenir Black"/>
                <a:ea typeface="Times New Roman" panose="02020603050405020304" pitchFamily="18" charset="0"/>
              </a:rPr>
              <a:t>The disappointing financial results of many mergers and acquisitions are caused by the failure of executives to determine whether the administrative style and corporate culture of the two companies fit well together</a:t>
            </a:r>
            <a:r>
              <a:rPr lang="en-US" sz="2100" i="1" dirty="0" smtClean="0">
                <a:latin typeface="Avenir Black"/>
                <a:ea typeface="Times New Roman" panose="02020603050405020304" pitchFamily="18" charset="0"/>
              </a:rPr>
              <a:t>.</a:t>
            </a:r>
          </a:p>
          <a:p>
            <a:pPr marL="457200" indent="-457200">
              <a:buAutoNum type="alphaLcParenR"/>
            </a:pPr>
            <a:endParaRPr lang="en-US" sz="2100" i="1" dirty="0" smtClean="0">
              <a:latin typeface="Avenir Black"/>
              <a:ea typeface="Times New Roman" panose="02020603050405020304" pitchFamily="18" charset="0"/>
            </a:endParaRPr>
          </a:p>
          <a:p>
            <a:r>
              <a:rPr lang="en-US" sz="2100" i="1" dirty="0" smtClean="0">
                <a:effectLst>
                  <a:outerShdw blurRad="38100" dist="38100" dir="2700000" algn="tl">
                    <a:srgbClr val="000000">
                      <a:alpha val="43137"/>
                    </a:srgbClr>
                  </a:outerShdw>
                </a:effectLst>
                <a:latin typeface="Avenir Black"/>
              </a:rPr>
              <a:t>b)   Organizational decline and revitalization</a:t>
            </a:r>
            <a:r>
              <a:rPr lang="en-US" sz="2100" dirty="0" smtClean="0">
                <a:effectLst>
                  <a:outerShdw blurRad="38100" dist="38100" dir="2700000" algn="tl">
                    <a:srgbClr val="000000">
                      <a:alpha val="43137"/>
                    </a:srgbClr>
                  </a:outerShdw>
                </a:effectLst>
                <a:latin typeface="Avenir Black"/>
              </a:rPr>
              <a:t>. </a:t>
            </a:r>
            <a:r>
              <a:rPr lang="en-US" sz="2100" dirty="0" smtClean="0">
                <a:latin typeface="Avenir Black"/>
              </a:rPr>
              <a:t>They experience a variety of problems, including a low level of trust, lack of innovation, high turn over and high levels of conflicts and stress.</a:t>
            </a:r>
          </a:p>
          <a:p>
            <a:endParaRPr lang="en-US" sz="2100" i="1" dirty="0" smtClean="0">
              <a:latin typeface="Avenir Black"/>
            </a:endParaRPr>
          </a:p>
          <a:p>
            <a:r>
              <a:rPr lang="en-US" sz="2100" i="1" dirty="0" smtClean="0">
                <a:effectLst>
                  <a:outerShdw blurRad="38100" dist="38100" dir="2700000" algn="tl">
                    <a:srgbClr val="000000">
                      <a:alpha val="43137"/>
                    </a:srgbClr>
                  </a:outerShdw>
                </a:effectLst>
                <a:latin typeface="Avenir Black"/>
              </a:rPr>
              <a:t>c)    Conflict management.  </a:t>
            </a:r>
            <a:r>
              <a:rPr lang="en-US" sz="2100" dirty="0" smtClean="0">
                <a:latin typeface="Avenir Black"/>
              </a:rPr>
              <a:t>Conflict can occur at any time and place within a healthy organization. Even the conflicts related to growing diversity and the global nature of today´s organizations</a:t>
            </a:r>
            <a:r>
              <a:rPr lang="en-US" sz="2100" i="1" dirty="0" smtClean="0">
                <a:latin typeface="Avenir Black"/>
              </a:rPr>
              <a:t>. </a:t>
            </a:r>
            <a:endParaRPr lang="es-MX" sz="2000" dirty="0">
              <a:latin typeface="Avenir Black"/>
            </a:endParaRPr>
          </a:p>
        </p:txBody>
      </p:sp>
      <p:sp>
        <p:nvSpPr>
          <p:cNvPr id="3" name="Marcador de pie de página 2"/>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27 </a:t>
            </a:r>
            <a:endParaRPr lang="es-MX" sz="1400" dirty="0"/>
          </a:p>
        </p:txBody>
      </p:sp>
    </p:spTree>
    <p:extLst>
      <p:ext uri="{BB962C8B-B14F-4D97-AF65-F5344CB8AC3E}">
        <p14:creationId xmlns:p14="http://schemas.microsoft.com/office/powerpoint/2010/main" val="25116582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chemeClr val="bg1"/>
                </a:solidFill>
                <a:latin typeface="Avenir Black"/>
                <a:cs typeface="Avenir Black"/>
              </a:rPr>
              <a:t>Techniques for </a:t>
            </a:r>
            <a:r>
              <a:rPr lang="es-ES" sz="3200" dirty="0" err="1" smtClean="0">
                <a:solidFill>
                  <a:schemeClr val="bg1"/>
                </a:solidFill>
                <a:latin typeface="Avenir Black"/>
                <a:cs typeface="Avenir Black"/>
              </a:rPr>
              <a:t>OD</a:t>
            </a:r>
            <a:endParaRPr lang="es-ES" sz="3200" dirty="0">
              <a:solidFill>
                <a:schemeClr val="bg1"/>
              </a:solidFill>
              <a:latin typeface="Avenir Book"/>
              <a:cs typeface="Avenir Boo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1" name="Rectángulo 10"/>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CuadroTexto 11"/>
          <p:cNvSpPr txBox="1"/>
          <p:nvPr/>
        </p:nvSpPr>
        <p:spPr>
          <a:xfrm>
            <a:off x="6709947" y="6331411"/>
            <a:ext cx="1521812" cy="307777"/>
          </a:xfrm>
          <a:prstGeom prst="rect">
            <a:avLst/>
          </a:prstGeom>
          <a:noFill/>
        </p:spPr>
        <p:txBody>
          <a:bodyPr wrap="square" rtlCol="0">
            <a:spAutoFit/>
          </a:bodyPr>
          <a:lstStyle/>
          <a:p>
            <a:r>
              <a:rPr lang="es-MX" sz="1400" dirty="0" smtClean="0"/>
              <a:t>Diapositiva No 28 </a:t>
            </a:r>
            <a:endParaRPr lang="es-MX" sz="1400" dirty="0"/>
          </a:p>
        </p:txBody>
      </p:sp>
      <p:graphicFrame>
        <p:nvGraphicFramePr>
          <p:cNvPr id="4" name="Diagrama 3"/>
          <p:cNvGraphicFramePr/>
          <p:nvPr>
            <p:extLst>
              <p:ext uri="{D42A27DB-BD31-4B8C-83A1-F6EECF244321}">
                <p14:modId xmlns:p14="http://schemas.microsoft.com/office/powerpoint/2010/main" val="3965272071"/>
              </p:ext>
            </p:extLst>
          </p:nvPr>
        </p:nvGraphicFramePr>
        <p:xfrm>
          <a:off x="711200" y="1248229"/>
          <a:ext cx="6908800" cy="42127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980904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Conclusiones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206358" y="1181999"/>
            <a:ext cx="8612802" cy="4887296"/>
          </a:xfrm>
          <a:prstGeom prst="rect">
            <a:avLst/>
          </a:prstGeom>
        </p:spPr>
        <p:txBody>
          <a:bodyPr>
            <a:normAutofit fontScale="70000" lnSpcReduction="20000"/>
          </a:bodyPr>
          <a:lstStyle/>
          <a:p>
            <a:r>
              <a:rPr lang="es-ES" sz="3900" dirty="0">
                <a:latin typeface="Arial" charset="0"/>
                <a:cs typeface="Arial" charset="0"/>
              </a:rPr>
              <a:t>Las intervenciones son una gran herramienta para el Desarrollo Organizacional, pero no son únicas, es importante aplicar otras como las estadísticas para procesar la información de las áreas  que participan en el estudio. Los datos deben de ordenarse y sistematizarse a efecto de preparar su análisis. </a:t>
            </a:r>
          </a:p>
          <a:p>
            <a:endParaRPr lang="es-ES" sz="3900" dirty="0" smtClean="0">
              <a:latin typeface="Arial" charset="0"/>
              <a:cs typeface="Arial" charset="0"/>
            </a:endParaRPr>
          </a:p>
          <a:p>
            <a:r>
              <a:rPr lang="es-ES" sz="3900" dirty="0" smtClean="0">
                <a:latin typeface="Arial" charset="0"/>
                <a:cs typeface="Arial" charset="0"/>
              </a:rPr>
              <a:t>El </a:t>
            </a:r>
            <a:r>
              <a:rPr lang="es-ES" sz="3900" dirty="0">
                <a:latin typeface="Arial" charset="0"/>
                <a:cs typeface="Arial" charset="0"/>
              </a:rPr>
              <a:t>empleo de estos recursos obedece también al alcance  del estudio que la organización ha decidido  realizar,  como respuesta a la implantación  de un proceso de cambio organizacional,  o la influencia de variables  provenientes del contexto.</a:t>
            </a:r>
          </a:p>
          <a:p>
            <a:endParaRPr lang="es-ES" dirty="0" smtClean="0">
              <a:latin typeface="Arial" charset="0"/>
              <a:cs typeface="Arial" charset="0"/>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29 </a:t>
            </a:r>
            <a:endParaRPr lang="es-MX" sz="1400" dirty="0"/>
          </a:p>
        </p:txBody>
      </p:sp>
    </p:spTree>
    <p:extLst>
      <p:ext uri="{BB962C8B-B14F-4D97-AF65-F5344CB8AC3E}">
        <p14:creationId xmlns:p14="http://schemas.microsoft.com/office/powerpoint/2010/main" val="8275248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Conclusiones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Rectangle 3"/>
          <p:cNvSpPr>
            <a:spLocks noGrp="1" noChangeArrowheads="1"/>
          </p:cNvSpPr>
          <p:nvPr>
            <p:ph sz="quarter" idx="4294967295"/>
          </p:nvPr>
        </p:nvSpPr>
        <p:spPr>
          <a:xfrm>
            <a:off x="206358" y="1181999"/>
            <a:ext cx="8612802" cy="4449544"/>
          </a:xfrm>
          <a:prstGeom prst="rect">
            <a:avLst/>
          </a:prstGeom>
        </p:spPr>
        <p:txBody>
          <a:bodyPr>
            <a:normAutofit/>
          </a:bodyPr>
          <a:lstStyle/>
          <a:p>
            <a:pPr>
              <a:lnSpc>
                <a:spcPct val="80000"/>
              </a:lnSpc>
            </a:pPr>
            <a:r>
              <a:rPr lang="es-ES" sz="2700" dirty="0">
                <a:latin typeface="Arial" charset="0"/>
                <a:cs typeface="Arial" charset="0"/>
              </a:rPr>
              <a:t>No se debe de perder de vista que la complejidad  y dimensión de las tareas que la organización se ha fijado  requieren un proceso de acercamiento  gradual al conocimiento analítico  de hechos o problemas para destacar  los elementos más significativos  de su composición y funcionamiento, lo que le permitirá crear un ambiente favorable para llevar a cabo las </a:t>
            </a:r>
            <a:r>
              <a:rPr lang="es-ES" sz="2700" dirty="0" smtClean="0">
                <a:latin typeface="Arial" charset="0"/>
                <a:cs typeface="Arial" charset="0"/>
              </a:rPr>
              <a:t>mejoras </a:t>
            </a:r>
            <a:r>
              <a:rPr lang="es-ES" sz="2700" dirty="0">
                <a:latin typeface="Arial" charset="0"/>
                <a:cs typeface="Arial" charset="0"/>
              </a:rPr>
              <a:t>requeridas</a:t>
            </a:r>
            <a:r>
              <a:rPr lang="es-ES" sz="2700" dirty="0" smtClean="0">
                <a:latin typeface="Arial" charset="0"/>
                <a:cs typeface="Arial" charset="0"/>
              </a:rPr>
              <a:t>.</a:t>
            </a:r>
          </a:p>
          <a:p>
            <a:pPr>
              <a:lnSpc>
                <a:spcPct val="80000"/>
              </a:lnSpc>
            </a:pPr>
            <a:r>
              <a:rPr lang="es-ES" sz="2700" dirty="0" smtClean="0">
                <a:latin typeface="Arial" charset="0"/>
                <a:cs typeface="Arial" charset="0"/>
              </a:rPr>
              <a:t>Y por último recordar que es el Capital Humano lo más valiosos de la organización y que exige respeto y buen trato por parte del administrador.   </a:t>
            </a:r>
            <a:endParaRPr lang="es-ES" sz="2700" dirty="0">
              <a:latin typeface="Arial" charset="0"/>
              <a:cs typeface="Arial" charset="0"/>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30 </a:t>
            </a:r>
            <a:endParaRPr lang="es-MX" sz="1400" dirty="0"/>
          </a:p>
        </p:txBody>
      </p:sp>
    </p:spTree>
    <p:extLst>
      <p:ext uri="{BB962C8B-B14F-4D97-AF65-F5344CB8AC3E}">
        <p14:creationId xmlns:p14="http://schemas.microsoft.com/office/powerpoint/2010/main" val="24628248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3" name="Rectángulo 2"/>
          <p:cNvSpPr/>
          <p:nvPr/>
        </p:nvSpPr>
        <p:spPr>
          <a:xfrm>
            <a:off x="105830" y="1422748"/>
            <a:ext cx="8881133" cy="4856846"/>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a:off x="105830" y="1651413"/>
            <a:ext cx="8776913" cy="3416320"/>
          </a:xfrm>
          <a:prstGeom prst="rect">
            <a:avLst/>
          </a:prstGeom>
        </p:spPr>
        <p:txBody>
          <a:bodyPr wrap="square">
            <a:spAutoFit/>
          </a:bodyPr>
          <a:lstStyle/>
          <a:p>
            <a:r>
              <a:rPr lang="es-MX" dirty="0" smtClean="0"/>
              <a:t>Chiavenato</a:t>
            </a:r>
            <a:r>
              <a:rPr lang="es-MX" dirty="0"/>
              <a:t>, </a:t>
            </a:r>
            <a:r>
              <a:rPr lang="es-MX" dirty="0" smtClean="0"/>
              <a:t>I. </a:t>
            </a:r>
            <a:r>
              <a:rPr lang="es-MX" dirty="0"/>
              <a:t>(2009</a:t>
            </a:r>
            <a:r>
              <a:rPr lang="es-MX" dirty="0" smtClean="0"/>
              <a:t>). </a:t>
            </a:r>
            <a:r>
              <a:rPr lang="es-MX" i="1" dirty="0" smtClean="0"/>
              <a:t>Gestión </a:t>
            </a:r>
            <a:r>
              <a:rPr lang="es-MX" i="1" dirty="0"/>
              <a:t>de talento humano</a:t>
            </a:r>
            <a:r>
              <a:rPr lang="es-MX" dirty="0"/>
              <a:t>. 3ª ed. México: Mc Graw Hill</a:t>
            </a:r>
          </a:p>
          <a:p>
            <a:endParaRPr lang="es-MX" dirty="0" smtClean="0"/>
          </a:p>
          <a:p>
            <a:r>
              <a:rPr lang="en-US" dirty="0"/>
              <a:t>Daft, R. (2011). </a:t>
            </a:r>
            <a:r>
              <a:rPr lang="en-US" i="1" dirty="0"/>
              <a:t>Management The new workplace</a:t>
            </a:r>
            <a:r>
              <a:rPr lang="en-US" dirty="0"/>
              <a:t>. </a:t>
            </a:r>
            <a:r>
              <a:rPr lang="en-US" dirty="0" err="1"/>
              <a:t>7a</a:t>
            </a:r>
            <a:r>
              <a:rPr lang="en-US" dirty="0"/>
              <a:t> ed.  U.S.: Cengage learning </a:t>
            </a:r>
            <a:endParaRPr lang="en-US" dirty="0" smtClean="0"/>
          </a:p>
          <a:p>
            <a:endParaRPr lang="es-MX" dirty="0" smtClean="0"/>
          </a:p>
          <a:p>
            <a:r>
              <a:rPr lang="es-MX" dirty="0" err="1" smtClean="0"/>
              <a:t>Guizar</a:t>
            </a:r>
            <a:r>
              <a:rPr lang="es-MX" dirty="0"/>
              <a:t>, M. R</a:t>
            </a:r>
            <a:r>
              <a:rPr lang="es-MX" dirty="0" smtClean="0"/>
              <a:t>. </a:t>
            </a:r>
            <a:r>
              <a:rPr lang="es-MX" dirty="0"/>
              <a:t>(2013). </a:t>
            </a:r>
            <a:r>
              <a:rPr lang="es-MX" i="1" dirty="0"/>
              <a:t>Desarrollo organizacional. Principios y aplicaciones</a:t>
            </a:r>
            <a:r>
              <a:rPr lang="es-MX" dirty="0"/>
              <a:t>. </a:t>
            </a:r>
            <a:r>
              <a:rPr lang="es-MX" dirty="0" err="1"/>
              <a:t>4a</a:t>
            </a:r>
            <a:r>
              <a:rPr lang="es-MX" dirty="0"/>
              <a:t> ed. México: Mc Graw Hill</a:t>
            </a:r>
          </a:p>
          <a:p>
            <a:endParaRPr lang="es-MX" dirty="0"/>
          </a:p>
          <a:p>
            <a:r>
              <a:rPr lang="es-MX" dirty="0" smtClean="0"/>
              <a:t>Matus, C. (1998). Estrategia y Plan. 11ª Ed México: Siglo XXI ED. </a:t>
            </a:r>
          </a:p>
          <a:p>
            <a:endParaRPr lang="es-MX" dirty="0" smtClean="0"/>
          </a:p>
          <a:p>
            <a:r>
              <a:rPr lang="es-MX" dirty="0" err="1" smtClean="0"/>
              <a:t>Munch</a:t>
            </a:r>
            <a:r>
              <a:rPr lang="es-MX" dirty="0"/>
              <a:t>, L. (2010). Administración. </a:t>
            </a:r>
            <a:r>
              <a:rPr lang="es-MX" i="1" dirty="0"/>
              <a:t>Gestión organizacional, enfoques y proceso administrativo</a:t>
            </a:r>
            <a:r>
              <a:rPr lang="es-MX" dirty="0"/>
              <a:t>. México: Mc Graw Hill</a:t>
            </a:r>
          </a:p>
          <a:p>
            <a:endParaRPr lang="es-MX" dirty="0" smtClean="0"/>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31 </a:t>
            </a:r>
            <a:endParaRPr lang="es-MX" sz="14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328529" y="-1"/>
            <a:ext cx="1795671" cy="785435"/>
          </a:xfrm>
          <a:prstGeom prst="rect">
            <a:avLst/>
          </a:prstGeom>
          <a:noFill/>
          <a:ln w="9525">
            <a:noFill/>
            <a:miter lim="800000"/>
            <a:headEnd/>
            <a:tailEnd/>
          </a:ln>
        </p:spPr>
      </p:pic>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3"/>
          <a:stretch>
            <a:fillRect/>
          </a:stretch>
        </p:blipFill>
        <p:spPr>
          <a:xfrm>
            <a:off x="159657" y="977901"/>
            <a:ext cx="7678057" cy="5597947"/>
          </a:xfrm>
          <a:prstGeom prst="rect">
            <a:avLst/>
          </a:prstGeom>
        </p:spPr>
      </p:pic>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0" y="-742881"/>
            <a:ext cx="7620000"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Programa de Estudios por Competencia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2</a:t>
            </a:r>
            <a:endParaRPr lang="es-MX" sz="1400" dirty="0"/>
          </a:p>
        </p:txBody>
      </p:sp>
    </p:spTree>
    <p:extLst>
      <p:ext uri="{BB962C8B-B14F-4D97-AF65-F5344CB8AC3E}">
        <p14:creationId xmlns:p14="http://schemas.microsoft.com/office/powerpoint/2010/main" val="743094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Estructura Capitular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graphicFrame>
        <p:nvGraphicFramePr>
          <p:cNvPr id="9" name="Marcador de contenido 11"/>
          <p:cNvGraphicFramePr>
            <a:graphicFrameLocks noGrp="1"/>
          </p:cNvGraphicFramePr>
          <p:nvPr>
            <p:ph sz="quarter" idx="4294967295"/>
            <p:extLst>
              <p:ext uri="{D42A27DB-BD31-4B8C-83A1-F6EECF244321}">
                <p14:modId xmlns:p14="http://schemas.microsoft.com/office/powerpoint/2010/main" val="1516721219"/>
              </p:ext>
            </p:extLst>
          </p:nvPr>
        </p:nvGraphicFramePr>
        <p:xfrm>
          <a:off x="429124" y="1052736"/>
          <a:ext cx="7866468" cy="5120640"/>
        </p:xfrm>
        <a:graphic>
          <a:graphicData uri="http://schemas.openxmlformats.org/drawingml/2006/table">
            <a:tbl>
              <a:tblPr firstRow="1" firstCol="1" lastRow="1" lastCol="1" bandRow="1" bandCol="1">
                <a:tableStyleId>{5C22544A-7EE6-4342-B048-85BDC9FD1C3A}</a:tableStyleId>
              </a:tblPr>
              <a:tblGrid>
                <a:gridCol w="7424415"/>
                <a:gridCol w="442053"/>
              </a:tblGrid>
              <a:tr h="5016559">
                <a:tc>
                  <a:txBody>
                    <a:bodyPr/>
                    <a:lstStyle/>
                    <a:p>
                      <a:pPr marL="0" lvl="0" indent="0" algn="l">
                        <a:spcAft>
                          <a:spcPts val="0"/>
                        </a:spcAft>
                        <a:buFont typeface="+mj-lt"/>
                        <a:buNone/>
                        <a:tabLst>
                          <a:tab pos="457200" algn="l"/>
                        </a:tabLst>
                      </a:pPr>
                      <a:r>
                        <a:rPr lang="es-ES" sz="2800" dirty="0" smtClean="0">
                          <a:effectLst/>
                        </a:rPr>
                        <a:t>Unidad 1. Conceptualización </a:t>
                      </a:r>
                      <a:r>
                        <a:rPr lang="es-ES" sz="2800" dirty="0">
                          <a:effectLst/>
                        </a:rPr>
                        <a:t>del  desarrollo </a:t>
                      </a:r>
                      <a:r>
                        <a:rPr lang="es-ES" sz="2800" dirty="0" smtClean="0">
                          <a:effectLst/>
                        </a:rPr>
                        <a:t>organizacional.</a:t>
                      </a:r>
                      <a:endParaRPr lang="es-MX" sz="2800" dirty="0" smtClean="0">
                        <a:effectLst/>
                      </a:endParaRPr>
                    </a:p>
                    <a:p>
                      <a:pPr marL="0" lvl="0" indent="0" algn="l">
                        <a:spcAft>
                          <a:spcPts val="0"/>
                        </a:spcAft>
                        <a:buFont typeface="+mj-lt"/>
                        <a:buNone/>
                        <a:tabLst>
                          <a:tab pos="457200" algn="l"/>
                        </a:tabLst>
                      </a:pPr>
                      <a:r>
                        <a:rPr lang="es-ES" sz="2800" dirty="0" smtClean="0">
                          <a:effectLst/>
                        </a:rPr>
                        <a:t>Unidad 2.</a:t>
                      </a:r>
                      <a:r>
                        <a:rPr lang="es-ES" sz="2800" baseline="0" dirty="0" smtClean="0">
                          <a:effectLst/>
                        </a:rPr>
                        <a:t> </a:t>
                      </a:r>
                      <a:r>
                        <a:rPr lang="es-ES" sz="2800" dirty="0" smtClean="0">
                          <a:effectLst/>
                        </a:rPr>
                        <a:t>Perfil</a:t>
                      </a:r>
                      <a:r>
                        <a:rPr lang="es-ES" sz="2800" dirty="0">
                          <a:effectLst/>
                        </a:rPr>
                        <a:t>, roles y tendencias del agente de cambio.</a:t>
                      </a:r>
                      <a:endParaRPr lang="es-MX" sz="2800" dirty="0">
                        <a:effectLst/>
                      </a:endParaRPr>
                    </a:p>
                    <a:p>
                      <a:pPr marL="0" lvl="0" indent="0" algn="l">
                        <a:spcAft>
                          <a:spcPts val="0"/>
                        </a:spcAft>
                        <a:buFont typeface="+mj-lt"/>
                        <a:buNone/>
                        <a:tabLst>
                          <a:tab pos="457200" algn="l"/>
                        </a:tabLst>
                      </a:pPr>
                      <a:r>
                        <a:rPr lang="es-ES" sz="2800" dirty="0" smtClean="0">
                          <a:effectLst/>
                        </a:rPr>
                        <a:t>Unidad 3.</a:t>
                      </a:r>
                      <a:r>
                        <a:rPr lang="es-ES" sz="2800" baseline="0" dirty="0" smtClean="0">
                          <a:effectLst/>
                        </a:rPr>
                        <a:t> </a:t>
                      </a:r>
                      <a:r>
                        <a:rPr lang="es-ES" sz="2800" dirty="0" smtClean="0">
                          <a:effectLst/>
                        </a:rPr>
                        <a:t>Teorías </a:t>
                      </a:r>
                      <a:r>
                        <a:rPr lang="es-ES" sz="2800" dirty="0">
                          <a:effectLst/>
                        </a:rPr>
                        <a:t>del </a:t>
                      </a:r>
                      <a:r>
                        <a:rPr lang="es-ES" sz="2800" dirty="0" smtClean="0">
                          <a:effectLst/>
                        </a:rPr>
                        <a:t>cambio.</a:t>
                      </a:r>
                      <a:endParaRPr lang="es-MX" sz="2800" dirty="0">
                        <a:effectLst/>
                      </a:endParaRPr>
                    </a:p>
                    <a:p>
                      <a:pPr marL="0" lvl="0" indent="0" algn="l">
                        <a:spcAft>
                          <a:spcPts val="0"/>
                        </a:spcAft>
                        <a:buFont typeface="+mj-lt"/>
                        <a:buNone/>
                        <a:tabLst>
                          <a:tab pos="457200" algn="l"/>
                        </a:tabLst>
                      </a:pPr>
                      <a:r>
                        <a:rPr lang="es-ES" sz="2800" dirty="0" smtClean="0">
                          <a:effectLst/>
                        </a:rPr>
                        <a:t>Unidad 4.</a:t>
                      </a:r>
                      <a:r>
                        <a:rPr lang="es-ES" sz="2800" baseline="0" dirty="0" smtClean="0">
                          <a:effectLst/>
                        </a:rPr>
                        <a:t> </a:t>
                      </a:r>
                      <a:r>
                        <a:rPr lang="es-ES" sz="2800" dirty="0" smtClean="0">
                          <a:effectLst/>
                        </a:rPr>
                        <a:t>Desarrollo organizacional bajo un enfoque sistémico.</a:t>
                      </a:r>
                      <a:endParaRPr lang="es-MX" sz="2800" dirty="0" smtClean="0">
                        <a:effectLst/>
                      </a:endParaRPr>
                    </a:p>
                    <a:p>
                      <a:pPr marL="0" lvl="0" indent="0" algn="l">
                        <a:spcAft>
                          <a:spcPts val="0"/>
                        </a:spcAft>
                        <a:buFont typeface="+mj-lt"/>
                        <a:buNone/>
                        <a:tabLst>
                          <a:tab pos="457200" algn="l"/>
                        </a:tabLst>
                      </a:pPr>
                      <a:r>
                        <a:rPr lang="es-ES" sz="2800" dirty="0" smtClean="0">
                          <a:effectLst/>
                        </a:rPr>
                        <a:t>Unidad 5. Diseño de intervenciones efectivas.</a:t>
                      </a:r>
                      <a:endParaRPr lang="es-MX" sz="2800" dirty="0" smtClean="0">
                        <a:effectLst/>
                      </a:endParaRPr>
                    </a:p>
                    <a:p>
                      <a:pPr marL="0" lvl="0" indent="0" algn="l">
                        <a:spcAft>
                          <a:spcPts val="0"/>
                        </a:spcAft>
                        <a:buFont typeface="+mj-lt"/>
                        <a:buNone/>
                        <a:tabLst>
                          <a:tab pos="457200" algn="l"/>
                        </a:tabLst>
                      </a:pPr>
                      <a:r>
                        <a:rPr lang="es-ES" sz="2800" dirty="0" smtClean="0">
                          <a:solidFill>
                            <a:schemeClr val="bg1"/>
                          </a:solidFill>
                          <a:effectLst/>
                        </a:rPr>
                        <a:t>Unidad 6. Intervenciones en el marco de la cultura organizacional.</a:t>
                      </a:r>
                      <a:endParaRPr lang="es-MX" sz="2800" dirty="0" smtClean="0">
                        <a:solidFill>
                          <a:schemeClr val="bg1"/>
                        </a:solidFill>
                        <a:effectLst/>
                      </a:endParaRPr>
                    </a:p>
                    <a:p>
                      <a:pPr marL="0" lvl="0" indent="0" algn="l">
                        <a:spcAft>
                          <a:spcPts val="0"/>
                        </a:spcAft>
                        <a:buFont typeface="+mj-lt"/>
                        <a:buNone/>
                        <a:tabLst>
                          <a:tab pos="457200" algn="l"/>
                        </a:tabLst>
                      </a:pPr>
                      <a:r>
                        <a:rPr lang="es-ES" sz="2800" dirty="0" smtClean="0">
                          <a:solidFill>
                            <a:srgbClr val="FF0000"/>
                          </a:solidFill>
                          <a:effectLst/>
                        </a:rPr>
                        <a:t>Unidad 7. Tipos de Intervenciones.  </a:t>
                      </a:r>
                      <a:endParaRPr lang="es-MX" sz="2800" dirty="0" smtClean="0">
                        <a:solidFill>
                          <a:srgbClr val="FF0000"/>
                        </a:solidFill>
                        <a:effectLst/>
                        <a:latin typeface="Times New Roman" panose="02020603050405020304" pitchFamily="18" charset="0"/>
                        <a:ea typeface="Times New Roman" panose="02020603050405020304" pitchFamily="18" charset="0"/>
                      </a:endParaRPr>
                    </a:p>
                    <a:p>
                      <a:pPr marL="457200" algn="l">
                        <a:spcAft>
                          <a:spcPts val="0"/>
                        </a:spcAft>
                      </a:pPr>
                      <a:endParaRPr lang="es-MX" sz="2800" dirty="0">
                        <a:effectLst/>
                        <a:latin typeface="Times New Roman" panose="02020603050405020304" pitchFamily="18" charset="0"/>
                        <a:ea typeface="Times New Roman" panose="02020603050405020304" pitchFamily="18" charset="0"/>
                      </a:endParaRPr>
                    </a:p>
                  </a:txBody>
                  <a:tcPr marL="56534" marR="56534" marT="0" marB="0">
                    <a:solidFill>
                      <a:schemeClr val="accent6">
                        <a:lumMod val="75000"/>
                      </a:schemeClr>
                    </a:solidFill>
                  </a:tcPr>
                </a:tc>
                <a:tc>
                  <a:txBody>
                    <a:bodyPr/>
                    <a:lstStyle/>
                    <a:p>
                      <a:pPr marL="342900" lvl="0" indent="-342900" algn="l">
                        <a:spcAft>
                          <a:spcPts val="0"/>
                        </a:spcAft>
                        <a:buFont typeface="+mj-lt"/>
                        <a:buAutoNum type="arabicPeriod" startAt="4"/>
                        <a:tabLst>
                          <a:tab pos="457200" algn="l"/>
                        </a:tabLst>
                      </a:pPr>
                      <a:endParaRPr lang="es-MX" sz="2800" dirty="0">
                        <a:effectLst/>
                        <a:latin typeface="Times New Roman" panose="02020603050405020304" pitchFamily="18" charset="0"/>
                        <a:ea typeface="Times New Roman" panose="02020603050405020304" pitchFamily="18" charset="0"/>
                      </a:endParaRPr>
                    </a:p>
                  </a:txBody>
                  <a:tcPr marL="56534" marR="56534" marT="0" marB="0">
                    <a:solidFill>
                      <a:schemeClr val="accent6">
                        <a:lumMod val="75000"/>
                      </a:schemeClr>
                    </a:solidFill>
                  </a:tcPr>
                </a:tc>
              </a:tr>
            </a:tbl>
          </a:graphicData>
        </a:graphic>
      </p:graphicFrame>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3</a:t>
            </a:r>
            <a:endParaRPr lang="es-MX" sz="1400" dirty="0"/>
          </a:p>
        </p:txBody>
      </p:sp>
    </p:spTree>
    <p:extLst>
      <p:ext uri="{BB962C8B-B14F-4D97-AF65-F5344CB8AC3E}">
        <p14:creationId xmlns:p14="http://schemas.microsoft.com/office/powerpoint/2010/main" val="363284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Propósito General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5 Rectángulo"/>
          <p:cNvSpPr/>
          <p:nvPr/>
        </p:nvSpPr>
        <p:spPr>
          <a:xfrm>
            <a:off x="232229" y="1340768"/>
            <a:ext cx="8754734" cy="4431983"/>
          </a:xfrm>
          <a:prstGeom prst="rect">
            <a:avLst/>
          </a:prstGeom>
          <a:ln>
            <a:solidFill>
              <a:schemeClr val="accent1"/>
            </a:solidFill>
          </a:ln>
        </p:spPr>
        <p:txBody>
          <a:bodyPr wrap="square">
            <a:spAutoFit/>
          </a:bodyPr>
          <a:lstStyle/>
          <a:p>
            <a:pPr algn="just">
              <a:spcAft>
                <a:spcPts val="0"/>
              </a:spcAft>
            </a:pPr>
            <a:r>
              <a:rPr lang="es-MX" sz="2400" dirty="0">
                <a:latin typeface="Times New Roman" panose="02020603050405020304" pitchFamily="18" charset="0"/>
                <a:ea typeface="Times New Roman" panose="02020603050405020304" pitchFamily="18" charset="0"/>
              </a:rPr>
              <a:t>Facilitar el aprendizaje significativo en el dicente (alumno) para que descubra los sustentos del desarrollo organizacional y la aplicación de métodos de trabajo que sirvan como base para administrar los recursos humanos en beneficio de la satisfacción de sus necesidades y el logro de la misión de las organizaciones internacionales y en el contexto de nuestro país.</a:t>
            </a:r>
          </a:p>
          <a:p>
            <a:pPr algn="just">
              <a:spcAft>
                <a:spcPts val="0"/>
              </a:spcAft>
            </a:pPr>
            <a:r>
              <a:rPr lang="es-MX" sz="2400" dirty="0">
                <a:latin typeface="Times New Roman" panose="02020603050405020304" pitchFamily="18" charset="0"/>
                <a:ea typeface="Times New Roman" panose="02020603050405020304" pitchFamily="18" charset="0"/>
              </a:rPr>
              <a:t>Aplicar técnicas y  métodos de trabajo que sirvan como base para la administración del cambio en forma eficiente en beneficio de la satisfacción de las necesidades y el logro de la misión de las organizaciones. </a:t>
            </a:r>
          </a:p>
          <a:p>
            <a:pPr algn="just">
              <a:spcAft>
                <a:spcPts val="0"/>
              </a:spcAft>
            </a:pPr>
            <a:endParaRPr lang="es-ES" sz="2400" dirty="0">
              <a:latin typeface="Arial Narrow" panose="020B0606020202030204" pitchFamily="34" charset="0"/>
              <a:ea typeface="Times New Roman" panose="02020603050405020304" pitchFamily="18" charset="0"/>
              <a:cs typeface="Arial" panose="020B0604020202020204" pitchFamily="34" charset="0"/>
            </a:endParaRPr>
          </a:p>
          <a:p>
            <a:pPr algn="r">
              <a:spcAft>
                <a:spcPts val="0"/>
              </a:spcAft>
            </a:pPr>
            <a:r>
              <a:rPr lang="es-ES" dirty="0" smtClean="0">
                <a:latin typeface="Arial Narrow" panose="020B0606020202030204" pitchFamily="34" charset="0"/>
                <a:ea typeface="Times New Roman" panose="02020603050405020304" pitchFamily="18" charset="0"/>
                <a:cs typeface="Arial" panose="020B0604020202020204" pitchFamily="34" charset="0"/>
              </a:rPr>
              <a:t>(Programa de estudios por competencia, actualización 2016) </a:t>
            </a:r>
            <a:endParaRPr lang="es-MX" dirty="0">
              <a:latin typeface="Times New Roman" panose="02020603050405020304" pitchFamily="18" charset="0"/>
              <a:ea typeface="Times New Roman" panose="02020603050405020304" pitchFamily="18" charset="0"/>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4</a:t>
            </a:r>
            <a:endParaRPr lang="es-MX" sz="1400" dirty="0"/>
          </a:p>
        </p:txBody>
      </p:sp>
    </p:spTree>
    <p:extLst>
      <p:ext uri="{BB962C8B-B14F-4D97-AF65-F5344CB8AC3E}">
        <p14:creationId xmlns:p14="http://schemas.microsoft.com/office/powerpoint/2010/main" val="312134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Guion Explicativo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5 Rectángulo"/>
          <p:cNvSpPr/>
          <p:nvPr/>
        </p:nvSpPr>
        <p:spPr>
          <a:xfrm>
            <a:off x="589511" y="1446292"/>
            <a:ext cx="8080764" cy="5170646"/>
          </a:xfrm>
          <a:prstGeom prst="rect">
            <a:avLst/>
          </a:prstGeom>
          <a:ln>
            <a:solidFill>
              <a:schemeClr val="accent1"/>
            </a:solidFill>
          </a:ln>
        </p:spPr>
        <p:txBody>
          <a:bodyPr wrap="square">
            <a:spAutoFit/>
          </a:bodyPr>
          <a:lstStyle/>
          <a:p>
            <a:pPr algn="just">
              <a:spcAft>
                <a:spcPts val="0"/>
              </a:spcAft>
            </a:pPr>
            <a:r>
              <a:rPr lang="es-ES" sz="2400" dirty="0">
                <a:latin typeface="Avenir Book"/>
                <a:cs typeface="Avenir Book"/>
              </a:rPr>
              <a:t>El presente es un material que propone algunas aportaciones para que el docente de la </a:t>
            </a:r>
            <a:r>
              <a:rPr lang="es-ES" sz="2400" dirty="0" smtClean="0">
                <a:latin typeface="Avenir Book"/>
                <a:cs typeface="Avenir Book"/>
              </a:rPr>
              <a:t>Unidad </a:t>
            </a:r>
            <a:r>
              <a:rPr lang="es-ES" sz="2400" dirty="0">
                <a:latin typeface="Avenir Book"/>
                <a:cs typeface="Avenir Book"/>
              </a:rPr>
              <a:t>de </a:t>
            </a:r>
            <a:r>
              <a:rPr lang="es-ES" sz="2400" dirty="0" smtClean="0">
                <a:latin typeface="Avenir Book"/>
                <a:cs typeface="Avenir Book"/>
              </a:rPr>
              <a:t>Aprendizaje</a:t>
            </a:r>
            <a:r>
              <a:rPr lang="es-ES" sz="2400" dirty="0">
                <a:latin typeface="Avenir Book"/>
                <a:cs typeface="Avenir Book"/>
              </a:rPr>
              <a:t>, pueda utilizar durante el proceso de </a:t>
            </a:r>
            <a:r>
              <a:rPr lang="es-ES" sz="2400" dirty="0" smtClean="0">
                <a:latin typeface="Avenir Book"/>
                <a:cs typeface="Avenir Book"/>
              </a:rPr>
              <a:t>enseñanza-aprendizaje y aplicación de </a:t>
            </a:r>
            <a:r>
              <a:rPr lang="es-ES" sz="2400" dirty="0">
                <a:latin typeface="Avenir Book"/>
                <a:cs typeface="Avenir Book"/>
              </a:rPr>
              <a:t>las </a:t>
            </a:r>
            <a:r>
              <a:rPr lang="es-ES" sz="2400" b="1" dirty="0" smtClean="0">
                <a:latin typeface="Avenir Book"/>
                <a:cs typeface="Avenir Book"/>
              </a:rPr>
              <a:t>Intervenciones en las organizaciones</a:t>
            </a:r>
            <a:r>
              <a:rPr lang="es-ES" sz="2400" dirty="0" smtClean="0">
                <a:latin typeface="Avenir Book"/>
                <a:cs typeface="Avenir Book"/>
              </a:rPr>
              <a:t>.   Siendo este el último de los temas, no requiere mayor exposición de conceptos básicos, puesto que ya debieron ser abordados en las primeras sesiones.  </a:t>
            </a:r>
            <a:endParaRPr lang="es-ES" sz="2400" dirty="0">
              <a:latin typeface="Avenir Book"/>
              <a:cs typeface="Avenir Book"/>
            </a:endParaRPr>
          </a:p>
          <a:p>
            <a:pPr algn="just">
              <a:spcAft>
                <a:spcPts val="0"/>
              </a:spcAft>
            </a:pPr>
            <a:endParaRPr lang="es-ES" sz="2400" dirty="0" smtClean="0">
              <a:latin typeface="Arial Narrow" panose="020B0606020202030204" pitchFamily="34" charset="0"/>
              <a:ea typeface="Times New Roman" panose="02020603050405020304" pitchFamily="18" charset="0"/>
              <a:cs typeface="Arial" panose="020B0604020202020204" pitchFamily="34" charset="0"/>
            </a:endParaRPr>
          </a:p>
          <a:p>
            <a:pPr algn="just"/>
            <a:r>
              <a:rPr lang="es-MX" sz="2400" dirty="0">
                <a:latin typeface="Avenir Book"/>
                <a:cs typeface="Avenir Book"/>
              </a:rPr>
              <a:t>Este documento presenta algunos contenidos en inglés siguiendo las recomendaciones institucionales orientadas a la internacionalización de nuestros estudiantes</a:t>
            </a:r>
            <a:r>
              <a:rPr lang="es-MX" sz="2400" dirty="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a:p>
            <a:pPr algn="just">
              <a:spcAft>
                <a:spcPts val="0"/>
              </a:spcAft>
            </a:pPr>
            <a:endParaRPr lang="es-ES" sz="2400" dirty="0">
              <a:latin typeface="Arial Narrow" panose="020B0606020202030204" pitchFamily="34" charset="0"/>
              <a:ea typeface="Times New Roman" panose="02020603050405020304" pitchFamily="18" charset="0"/>
              <a:cs typeface="Arial" panose="020B0604020202020204" pitchFamily="34" charset="0"/>
            </a:endParaRPr>
          </a:p>
          <a:p>
            <a:pPr algn="r">
              <a:spcAft>
                <a:spcPts val="0"/>
              </a:spcAft>
            </a:pPr>
            <a:endParaRPr lang="es-MX" dirty="0">
              <a:latin typeface="Times New Roman" panose="02020603050405020304" pitchFamily="18" charset="0"/>
              <a:ea typeface="Times New Roman" panose="02020603050405020304" pitchFamily="18" charset="0"/>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5</a:t>
            </a:r>
            <a:endParaRPr lang="es-MX" sz="1400" dirty="0"/>
          </a:p>
        </p:txBody>
      </p:sp>
    </p:spTree>
    <p:extLst>
      <p:ext uri="{BB962C8B-B14F-4D97-AF65-F5344CB8AC3E}">
        <p14:creationId xmlns:p14="http://schemas.microsoft.com/office/powerpoint/2010/main" val="1628778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Sugerencias y Momento de Uso</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9" name="2 Marcador de contenido"/>
          <p:cNvSpPr>
            <a:spLocks noGrp="1"/>
          </p:cNvSpPr>
          <p:nvPr>
            <p:ph sz="quarter" idx="4294967295"/>
          </p:nvPr>
        </p:nvSpPr>
        <p:spPr>
          <a:xfrm>
            <a:off x="179512" y="1700808"/>
            <a:ext cx="8712968" cy="3744416"/>
          </a:xfrm>
          <a:prstGeom prst="rect">
            <a:avLst/>
          </a:prstGeom>
          <a:ln>
            <a:solidFill>
              <a:schemeClr val="accent1"/>
            </a:solidFill>
          </a:ln>
        </p:spPr>
        <p:txBody>
          <a:bodyPr>
            <a:noAutofit/>
          </a:bodyPr>
          <a:lstStyle/>
          <a:p>
            <a:pPr marL="0" indent="0" algn="just">
              <a:buNone/>
            </a:pPr>
            <a:r>
              <a:rPr lang="es-ES" sz="2800" cap="none" dirty="0" smtClean="0">
                <a:solidFill>
                  <a:schemeClr val="accent5">
                    <a:lumMod val="10000"/>
                  </a:schemeClr>
                </a:solidFill>
              </a:rPr>
              <a:t>Se sugiere su empleo </a:t>
            </a:r>
            <a:r>
              <a:rPr lang="es-MX" sz="2800" cap="none" dirty="0" smtClean="0">
                <a:solidFill>
                  <a:schemeClr val="accent5">
                    <a:lumMod val="10000"/>
                  </a:schemeClr>
                </a:solidFill>
              </a:rPr>
              <a:t>para coadyuvar al logro de los objetivos y el propósito general de la </a:t>
            </a:r>
            <a:r>
              <a:rPr lang="es-MX" sz="2800" cap="none" dirty="0" smtClean="0">
                <a:solidFill>
                  <a:schemeClr val="tx1"/>
                </a:solidFill>
              </a:rPr>
              <a:t>unidad de aprendizaje DESARROLLO ORGANIZACIONAL </a:t>
            </a:r>
            <a:r>
              <a:rPr lang="es-MX" sz="2800" cap="none" dirty="0" smtClean="0">
                <a:solidFill>
                  <a:schemeClr val="accent5">
                    <a:lumMod val="10000"/>
                  </a:schemeClr>
                </a:solidFill>
              </a:rPr>
              <a:t>.</a:t>
            </a:r>
          </a:p>
          <a:p>
            <a:pPr marL="0" indent="0" algn="just">
              <a:buNone/>
            </a:pPr>
            <a:r>
              <a:rPr lang="es-MX" sz="2800" cap="none" dirty="0" smtClean="0">
                <a:solidFill>
                  <a:schemeClr val="accent5">
                    <a:lumMod val="10000"/>
                  </a:schemeClr>
                </a:solidFill>
              </a:rPr>
              <a:t>El material existente en el tema es amplio, por lo que se recomienda utilizar esta presentación junto con dinámicas específicas que previamente seleccione el docente.</a:t>
            </a:r>
          </a:p>
          <a:p>
            <a:pPr marL="0" indent="0" algn="just">
              <a:buNone/>
            </a:pPr>
            <a:r>
              <a:rPr lang="es-MX" sz="2800" dirty="0" smtClean="0">
                <a:solidFill>
                  <a:schemeClr val="accent5">
                    <a:lumMod val="10000"/>
                  </a:schemeClr>
                </a:solidFill>
              </a:rPr>
              <a:t>Se integran algunas </a:t>
            </a:r>
            <a:r>
              <a:rPr lang="es-MX" sz="2800" dirty="0">
                <a:solidFill>
                  <a:schemeClr val="accent5">
                    <a:lumMod val="10000"/>
                  </a:schemeClr>
                </a:solidFill>
              </a:rPr>
              <a:t>c</a:t>
            </a:r>
            <a:r>
              <a:rPr lang="es-MX" sz="2800" dirty="0" smtClean="0">
                <a:solidFill>
                  <a:schemeClr val="accent5">
                    <a:lumMod val="10000"/>
                  </a:schemeClr>
                </a:solidFill>
              </a:rPr>
              <a:t>itas en inglés. </a:t>
            </a:r>
            <a:endParaRPr lang="es-MX" sz="2800" cap="none" dirty="0" smtClean="0">
              <a:solidFill>
                <a:schemeClr val="accent5">
                  <a:lumMod val="10000"/>
                </a:schemeClr>
              </a:solidFill>
            </a:endParaRPr>
          </a:p>
          <a:p>
            <a:pPr marL="514350" indent="-514350" algn="just">
              <a:buAutoNum type="arabicParenR"/>
            </a:pPr>
            <a:endParaRPr lang="es-MX" sz="2800" dirty="0" smtClean="0">
              <a:solidFill>
                <a:schemeClr val="accent5">
                  <a:lumMod val="10000"/>
                </a:schemeClr>
              </a:solidFill>
            </a:endParaRPr>
          </a:p>
          <a:p>
            <a:pPr marL="0" indent="0" algn="just">
              <a:buNone/>
            </a:pPr>
            <a:endParaRPr lang="es-MX" sz="2800" dirty="0">
              <a:solidFill>
                <a:schemeClr val="accent5">
                  <a:lumMod val="10000"/>
                </a:schemeClr>
              </a:solidFill>
            </a:endParaRPr>
          </a:p>
        </p:txBody>
      </p:sp>
      <p:sp>
        <p:nvSpPr>
          <p:cNvPr id="2" name="Marcador de pie de página 1"/>
          <p:cNvSpPr>
            <a:spLocks noGrp="1"/>
          </p:cNvSpPr>
          <p:nvPr>
            <p:ph type="ftr" sz="quarter" idx="11"/>
          </p:nvPr>
        </p:nvSpPr>
        <p:spPr/>
        <p:txBody>
          <a:bodyPr/>
          <a:lstStyle/>
          <a:p>
            <a:r>
              <a:rPr lang="es-ES" smtClean="0"/>
              <a:t>DRA. EN A. GUADALUPE GONZÁLEZ GARCÍA </a:t>
            </a:r>
            <a:endParaRPr lang="es-ES" dirty="0"/>
          </a:p>
        </p:txBody>
      </p:sp>
      <p:sp>
        <p:nvSpPr>
          <p:cNvPr id="12" name="Rectángulo 11"/>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CuadroTexto 12"/>
          <p:cNvSpPr txBox="1"/>
          <p:nvPr/>
        </p:nvSpPr>
        <p:spPr>
          <a:xfrm>
            <a:off x="6709947" y="6331411"/>
            <a:ext cx="1521812" cy="307777"/>
          </a:xfrm>
          <a:prstGeom prst="rect">
            <a:avLst/>
          </a:prstGeom>
          <a:noFill/>
        </p:spPr>
        <p:txBody>
          <a:bodyPr wrap="square" rtlCol="0">
            <a:spAutoFit/>
          </a:bodyPr>
          <a:lstStyle/>
          <a:p>
            <a:r>
              <a:rPr lang="es-MX" sz="1400" dirty="0" smtClean="0"/>
              <a:t>Diapositiva No 6</a:t>
            </a:r>
            <a:endParaRPr lang="es-MX" sz="1400" dirty="0"/>
          </a:p>
        </p:txBody>
      </p:sp>
    </p:spTree>
    <p:extLst>
      <p:ext uri="{BB962C8B-B14F-4D97-AF65-F5344CB8AC3E}">
        <p14:creationId xmlns:p14="http://schemas.microsoft.com/office/powerpoint/2010/main" val="2225052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INTRODUCCIÓN AL TEMA </a:t>
            </a:r>
            <a:endParaRPr lang="es-ES" sz="3200" dirty="0">
              <a:solidFill>
                <a:schemeClr val="bg1"/>
              </a:solidFill>
              <a:latin typeface="Avenir Book"/>
              <a:cs typeface="Avenir Book"/>
            </a:endParaRPr>
          </a:p>
        </p:txBody>
      </p:sp>
      <p:sp>
        <p:nvSpPr>
          <p:cNvPr id="9" name="2 Marcador de contenido"/>
          <p:cNvSpPr>
            <a:spLocks noGrp="1"/>
          </p:cNvSpPr>
          <p:nvPr>
            <p:ph sz="quarter" idx="4294967295"/>
          </p:nvPr>
        </p:nvSpPr>
        <p:spPr>
          <a:xfrm>
            <a:off x="111316" y="1999977"/>
            <a:ext cx="9036496" cy="4052554"/>
          </a:xfrm>
          <a:prstGeom prst="rect">
            <a:avLst/>
          </a:prstGeom>
        </p:spPr>
        <p:txBody>
          <a:bodyPr>
            <a:noAutofit/>
          </a:bodyPr>
          <a:lstStyle/>
          <a:p>
            <a:pPr marL="0" indent="0">
              <a:buNone/>
            </a:pPr>
            <a:r>
              <a:rPr lang="es-MX" sz="2600" cap="none" dirty="0" smtClean="0"/>
              <a:t>La necesidad del ser humano de poder cumplir metas que no podía resolver de forma individual, generó la necesidad de organizar grupos para realizarlas; notando que daba mejores resultados el esfuerzo grupal, pronto se vio en la necesidad de administrarlos (</a:t>
            </a:r>
            <a:r>
              <a:rPr lang="es-MX" sz="2600" cap="none" dirty="0" err="1" smtClean="0"/>
              <a:t>Munch</a:t>
            </a:r>
            <a:r>
              <a:rPr lang="es-MX" sz="2600" dirty="0" smtClean="0"/>
              <a:t>, 2010)</a:t>
            </a:r>
            <a:r>
              <a:rPr lang="es-MX" sz="2600" cap="none" dirty="0" smtClean="0"/>
              <a:t>.</a:t>
            </a:r>
          </a:p>
          <a:p>
            <a:pPr marL="0" indent="0">
              <a:buNone/>
            </a:pPr>
            <a:r>
              <a:rPr lang="es-MX" sz="2600" cap="none" dirty="0" smtClean="0"/>
              <a:t>Cada estrategia que se planteaba para lograr estos propósitos fue mejorando administrando mejor a estos grupos de personas. </a:t>
            </a:r>
          </a:p>
          <a:p>
            <a:pPr marL="0" indent="0">
              <a:buNone/>
            </a:pPr>
            <a:r>
              <a:rPr lang="es-MX" sz="2600" cap="none" dirty="0" smtClean="0"/>
              <a:t>A este tipo de estrategias se les llama </a:t>
            </a:r>
            <a:r>
              <a:rPr lang="es-MX" sz="2600" i="1" cap="none" dirty="0" smtClean="0"/>
              <a:t>desarrollo organizacional </a:t>
            </a:r>
            <a:r>
              <a:rPr lang="es-MX" sz="2600" cap="none" dirty="0" smtClean="0"/>
              <a:t>que a continuación se explica más a fondo.</a:t>
            </a:r>
          </a:p>
        </p:txBody>
      </p:sp>
      <p:sp>
        <p:nvSpPr>
          <p:cNvPr id="2" name="Rectángulo 1"/>
          <p:cNvSpPr/>
          <p:nvPr/>
        </p:nvSpPr>
        <p:spPr>
          <a:xfrm>
            <a:off x="442162" y="1141416"/>
            <a:ext cx="7824258"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cap="none" spc="0" dirty="0" smtClean="0">
                <a:ln/>
                <a:solidFill>
                  <a:schemeClr val="accent3"/>
                </a:solidFill>
                <a:effectLst/>
              </a:rPr>
              <a:t>DESARROLLO ORGANIZACIONAL </a:t>
            </a:r>
            <a:endParaRPr lang="es-ES" sz="4400" b="1" cap="none" spc="0" dirty="0">
              <a:ln/>
              <a:solidFill>
                <a:schemeClr val="accent3"/>
              </a:solidFill>
              <a:effectLst/>
            </a:endParaRPr>
          </a:p>
        </p:txBody>
      </p:sp>
      <p:sp>
        <p:nvSpPr>
          <p:cNvPr id="3" name="Marcador de pie de página 2"/>
          <p:cNvSpPr>
            <a:spLocks noGrp="1"/>
          </p:cNvSpPr>
          <p:nvPr>
            <p:ph type="ftr" sz="quarter" idx="11"/>
          </p:nvPr>
        </p:nvSpPr>
        <p:spPr/>
        <p:txBody>
          <a:bodyPr/>
          <a:lstStyle/>
          <a:p>
            <a:r>
              <a:rPr lang="es-ES" smtClean="0"/>
              <a:t>DRA. EN A. GUADALUPE GONZÁLEZ GARCÍA </a:t>
            </a:r>
            <a:endParaRPr lang="es-ES" dirty="0"/>
          </a:p>
        </p:txBody>
      </p:sp>
      <p:sp>
        <p:nvSpPr>
          <p:cNvPr id="13" name="Rectángulo 12"/>
          <p:cNvSpPr/>
          <p:nvPr/>
        </p:nvSpPr>
        <p:spPr>
          <a:xfrm>
            <a:off x="6591153" y="640163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6709947" y="6331411"/>
            <a:ext cx="1521812" cy="307777"/>
          </a:xfrm>
          <a:prstGeom prst="rect">
            <a:avLst/>
          </a:prstGeom>
          <a:noFill/>
        </p:spPr>
        <p:txBody>
          <a:bodyPr wrap="square" rtlCol="0">
            <a:spAutoFit/>
          </a:bodyPr>
          <a:lstStyle/>
          <a:p>
            <a:r>
              <a:rPr lang="es-MX" sz="1400" dirty="0" smtClean="0"/>
              <a:t>Diapositiva No 7 </a:t>
            </a:r>
            <a:endParaRPr lang="es-MX" sz="1400" dirty="0"/>
          </a:p>
        </p:txBody>
      </p:sp>
    </p:spTree>
    <p:extLst>
      <p:ext uri="{BB962C8B-B14F-4D97-AF65-F5344CB8AC3E}">
        <p14:creationId xmlns:p14="http://schemas.microsoft.com/office/powerpoint/2010/main" val="2405539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1006</TotalTime>
  <Words>2820</Words>
  <Application>Microsoft Office PowerPoint</Application>
  <PresentationFormat>Presentación en pantalla (4:3)</PresentationFormat>
  <Paragraphs>400</Paragraphs>
  <Slides>36</Slides>
  <Notes>36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36</vt:i4>
      </vt:variant>
    </vt:vector>
  </HeadingPairs>
  <TitlesOfParts>
    <vt:vector size="45" baseType="lpstr">
      <vt:lpstr>Arial</vt:lpstr>
      <vt:lpstr>Arial Narrow</vt:lpstr>
      <vt:lpstr>Arial Rounded MT Bold</vt:lpstr>
      <vt:lpstr>Avenir Black</vt:lpstr>
      <vt:lpstr>Avenir Book</vt:lpstr>
      <vt:lpstr>Calibri</vt:lpstr>
      <vt:lpstr>Helvetica Neue</vt:lpstr>
      <vt:lpstr>Times New Roman</vt:lpstr>
      <vt:lpstr>Tema de Office</vt:lpstr>
      <vt:lpstr>MATERIAL DIDÁCTICO  UNIDAD DE APRENDIZAJE Desarrollo Organizacional              clave: L30068 TEMA: Intervenciones (Sólo visión proyectable)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 importante conocer los diferentes tipos de intervención para elegir adecuadamente la(s) que se adapten a la problemática de la organización. </vt:lpstr>
      <vt:lpstr>Intervenciones en procesos humanos </vt:lpstr>
      <vt:lpstr>Presentación de PowerPoint</vt:lpstr>
      <vt:lpstr>Intervenciones tecno-estructurales  </vt:lpstr>
      <vt:lpstr>Presentación de PowerPoint</vt:lpstr>
      <vt:lpstr>Presentación de PowerPoint</vt:lpstr>
      <vt:lpstr>Intervenciones en Administración  de Recursos Humanos   </vt:lpstr>
      <vt:lpstr>Presentación de PowerPoint</vt:lpstr>
      <vt:lpstr>Intervenciones Estratégicas  y del Medio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101</cp:revision>
  <dcterms:created xsi:type="dcterms:W3CDTF">2013-06-28T15:10:46Z</dcterms:created>
  <dcterms:modified xsi:type="dcterms:W3CDTF">2017-10-16T22:35:46Z</dcterms:modified>
</cp:coreProperties>
</file>