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261" r:id="rId2"/>
    <p:sldId id="268" r:id="rId3"/>
    <p:sldId id="270" r:id="rId4"/>
    <p:sldId id="262" r:id="rId5"/>
    <p:sldId id="267" r:id="rId6"/>
    <p:sldId id="263" r:id="rId7"/>
    <p:sldId id="264" r:id="rId8"/>
    <p:sldId id="265" r:id="rId9"/>
    <p:sldId id="266" r:id="rId10"/>
    <p:sldId id="271" r:id="rId11"/>
    <p:sldId id="307" r:id="rId12"/>
    <p:sldId id="310" r:id="rId13"/>
    <p:sldId id="311" r:id="rId14"/>
    <p:sldId id="272" r:id="rId15"/>
    <p:sldId id="312" r:id="rId16"/>
    <p:sldId id="313" r:id="rId17"/>
    <p:sldId id="315" r:id="rId18"/>
    <p:sldId id="319" r:id="rId19"/>
    <p:sldId id="316" r:id="rId20"/>
    <p:sldId id="317" r:id="rId21"/>
    <p:sldId id="318" r:id="rId22"/>
    <p:sldId id="260" r:id="rId23"/>
    <p:sldId id="273" r:id="rId24"/>
    <p:sldId id="325" r:id="rId25"/>
    <p:sldId id="320" r:id="rId26"/>
    <p:sldId id="322" r:id="rId27"/>
    <p:sldId id="321" r:id="rId28"/>
    <p:sldId id="323" r:id="rId29"/>
    <p:sldId id="324" r:id="rId30"/>
    <p:sldId id="276" r:id="rId31"/>
    <p:sldId id="327" r:id="rId32"/>
    <p:sldId id="274" r:id="rId33"/>
    <p:sldId id="330" r:id="rId34"/>
    <p:sldId id="326" r:id="rId35"/>
    <p:sldId id="329" r:id="rId36"/>
    <p:sldId id="328" r:id="rId37"/>
    <p:sldId id="296" r:id="rId38"/>
    <p:sldId id="299" r:id="rId39"/>
    <p:sldId id="259" r:id="rId40"/>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5335"/>
    <a:srgbClr val="2D53FE"/>
    <a:srgbClr val="988034"/>
    <a:srgbClr val="9D85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662" autoAdjust="0"/>
    <p:restoredTop sz="94660"/>
  </p:normalViewPr>
  <p:slideViewPr>
    <p:cSldViewPr snapToGrid="0" snapToObjects="1">
      <p:cViewPr varScale="1">
        <p:scale>
          <a:sx n="57" d="100"/>
          <a:sy n="57" d="100"/>
        </p:scale>
        <p:origin x="72" y="72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34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 Id="rId4" Type="http://schemas.openxmlformats.org/officeDocument/2006/relationships/image" Target="../media/image9.png"/></Relationships>
</file>

<file path=ppt/diagrams/_rels/drawing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 Id="rId4"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180F56-BB35-494C-B9AA-37B72603A055}" type="doc">
      <dgm:prSet loTypeId="urn:microsoft.com/office/officeart/2005/8/layout/hList7" loCatId="list" qsTypeId="urn:microsoft.com/office/officeart/2005/8/quickstyle/simple1" qsCatId="simple" csTypeId="urn:microsoft.com/office/officeart/2005/8/colors/accent1_2" csCatId="accent1" phldr="1"/>
      <dgm:spPr/>
      <dgm:t>
        <a:bodyPr/>
        <a:lstStyle/>
        <a:p>
          <a:endParaRPr lang="es-MX"/>
        </a:p>
      </dgm:t>
    </dgm:pt>
    <dgm:pt modelId="{7C799D5D-9C05-43AD-A9B4-F06303BAB12E}">
      <dgm:prSet phldrT="[Texto]"/>
      <dgm:spPr/>
      <dgm:t>
        <a:bodyPr/>
        <a:lstStyle/>
        <a:p>
          <a:r>
            <a:rPr lang="es-MX" dirty="0" smtClean="0"/>
            <a:t>Producción del bien  o servicio</a:t>
          </a:r>
          <a:endParaRPr lang="es-MX" dirty="0"/>
        </a:p>
      </dgm:t>
    </dgm:pt>
    <dgm:pt modelId="{A6921969-FD57-44B6-9430-3D36462B052B}" type="parTrans" cxnId="{6DE5E49F-5255-4925-BDB6-DF2E8B6CD9BB}">
      <dgm:prSet/>
      <dgm:spPr/>
      <dgm:t>
        <a:bodyPr/>
        <a:lstStyle/>
        <a:p>
          <a:endParaRPr lang="es-MX"/>
        </a:p>
      </dgm:t>
    </dgm:pt>
    <dgm:pt modelId="{8312DE3E-8BC7-4806-A4A9-5318B33F78AA}" type="sibTrans" cxnId="{6DE5E49F-5255-4925-BDB6-DF2E8B6CD9BB}">
      <dgm:prSet/>
      <dgm:spPr/>
      <dgm:t>
        <a:bodyPr/>
        <a:lstStyle/>
        <a:p>
          <a:endParaRPr lang="es-MX"/>
        </a:p>
      </dgm:t>
    </dgm:pt>
    <dgm:pt modelId="{15E6B605-422A-417F-8B8E-6C687B2926E2}">
      <dgm:prSet phldrT="[Texto]"/>
      <dgm:spPr/>
      <dgm:t>
        <a:bodyPr/>
        <a:lstStyle/>
        <a:p>
          <a:r>
            <a:rPr lang="es-MX" dirty="0" smtClean="0"/>
            <a:t>Mercadotecnia o Comercialización </a:t>
          </a:r>
          <a:endParaRPr lang="es-MX" dirty="0"/>
        </a:p>
      </dgm:t>
    </dgm:pt>
    <dgm:pt modelId="{67925607-1511-4CE4-A3AE-CDB80D917B3C}" type="parTrans" cxnId="{159D6292-5D93-45FB-BE89-7ED63A296CA4}">
      <dgm:prSet/>
      <dgm:spPr/>
      <dgm:t>
        <a:bodyPr/>
        <a:lstStyle/>
        <a:p>
          <a:endParaRPr lang="es-MX"/>
        </a:p>
      </dgm:t>
    </dgm:pt>
    <dgm:pt modelId="{F5C476A3-0559-44EC-9A35-7E6060D180AC}" type="sibTrans" cxnId="{159D6292-5D93-45FB-BE89-7ED63A296CA4}">
      <dgm:prSet/>
      <dgm:spPr/>
      <dgm:t>
        <a:bodyPr/>
        <a:lstStyle/>
        <a:p>
          <a:endParaRPr lang="es-MX"/>
        </a:p>
      </dgm:t>
    </dgm:pt>
    <dgm:pt modelId="{1B02222A-18B1-49DC-8036-CD96EA9324CC}">
      <dgm:prSet phldrT="[Texto]"/>
      <dgm:spPr/>
      <dgm:t>
        <a:bodyPr/>
        <a:lstStyle/>
        <a:p>
          <a:r>
            <a:rPr lang="es-MX" dirty="0" smtClean="0"/>
            <a:t>Recursos Humanos </a:t>
          </a:r>
          <a:endParaRPr lang="es-MX" dirty="0"/>
        </a:p>
      </dgm:t>
    </dgm:pt>
    <dgm:pt modelId="{AA85A495-1A22-470E-BF65-1B9A85A051B1}" type="parTrans" cxnId="{050050CE-FC5D-4608-A1F4-18DBB27184F0}">
      <dgm:prSet/>
      <dgm:spPr/>
      <dgm:t>
        <a:bodyPr/>
        <a:lstStyle/>
        <a:p>
          <a:endParaRPr lang="es-MX"/>
        </a:p>
      </dgm:t>
    </dgm:pt>
    <dgm:pt modelId="{A0292B90-3138-4571-AA89-42AD35AF7878}" type="sibTrans" cxnId="{050050CE-FC5D-4608-A1F4-18DBB27184F0}">
      <dgm:prSet/>
      <dgm:spPr/>
      <dgm:t>
        <a:bodyPr/>
        <a:lstStyle/>
        <a:p>
          <a:endParaRPr lang="es-MX"/>
        </a:p>
      </dgm:t>
    </dgm:pt>
    <dgm:pt modelId="{C8A7F5CD-403F-4028-A166-951D5CFA2BCE}">
      <dgm:prSet phldrT="[Texto]"/>
      <dgm:spPr>
        <a:solidFill>
          <a:schemeClr val="accent2"/>
        </a:solidFill>
      </dgm:spPr>
      <dgm:t>
        <a:bodyPr/>
        <a:lstStyle/>
        <a:p>
          <a:r>
            <a:rPr lang="es-MX" dirty="0" smtClean="0"/>
            <a:t>Finanzas</a:t>
          </a:r>
          <a:endParaRPr lang="es-MX" dirty="0"/>
        </a:p>
      </dgm:t>
    </dgm:pt>
    <dgm:pt modelId="{C00798EB-A0CE-42F3-B381-AF367AA9EA90}" type="parTrans" cxnId="{10B2CC51-D5D9-49F8-9143-50BF17BD0252}">
      <dgm:prSet/>
      <dgm:spPr/>
      <dgm:t>
        <a:bodyPr/>
        <a:lstStyle/>
        <a:p>
          <a:endParaRPr lang="es-MX"/>
        </a:p>
      </dgm:t>
    </dgm:pt>
    <dgm:pt modelId="{C29ED992-8ECC-4D4D-823C-18F633863C2E}" type="sibTrans" cxnId="{10B2CC51-D5D9-49F8-9143-50BF17BD0252}">
      <dgm:prSet/>
      <dgm:spPr/>
      <dgm:t>
        <a:bodyPr/>
        <a:lstStyle/>
        <a:p>
          <a:endParaRPr lang="es-MX"/>
        </a:p>
      </dgm:t>
    </dgm:pt>
    <dgm:pt modelId="{B638C440-57DB-4D32-B236-D9A51D157E33}" type="pres">
      <dgm:prSet presAssocID="{21180F56-BB35-494C-B9AA-37B72603A055}" presName="Name0" presStyleCnt="0">
        <dgm:presLayoutVars>
          <dgm:dir/>
          <dgm:resizeHandles val="exact"/>
        </dgm:presLayoutVars>
      </dgm:prSet>
      <dgm:spPr/>
      <dgm:t>
        <a:bodyPr/>
        <a:lstStyle/>
        <a:p>
          <a:endParaRPr lang="es-MX"/>
        </a:p>
      </dgm:t>
    </dgm:pt>
    <dgm:pt modelId="{879B91B7-8C4D-4D93-8E72-5C89C3BB7DDE}" type="pres">
      <dgm:prSet presAssocID="{21180F56-BB35-494C-B9AA-37B72603A055}" presName="fgShape" presStyleLbl="fgShp" presStyleIdx="0" presStyleCnt="1"/>
      <dgm:spPr/>
    </dgm:pt>
    <dgm:pt modelId="{10FB685D-1BA4-419E-8187-0A04FC5873F2}" type="pres">
      <dgm:prSet presAssocID="{21180F56-BB35-494C-B9AA-37B72603A055}" presName="linComp" presStyleCnt="0"/>
      <dgm:spPr/>
    </dgm:pt>
    <dgm:pt modelId="{65936E4F-E15B-46DF-B2EC-8F7BDF6497B4}" type="pres">
      <dgm:prSet presAssocID="{7C799D5D-9C05-43AD-A9B4-F06303BAB12E}" presName="compNode" presStyleCnt="0"/>
      <dgm:spPr/>
    </dgm:pt>
    <dgm:pt modelId="{EA6E9697-B33F-439C-BF1C-CC38F1CC1D02}" type="pres">
      <dgm:prSet presAssocID="{7C799D5D-9C05-43AD-A9B4-F06303BAB12E}" presName="bkgdShape" presStyleLbl="node1" presStyleIdx="0" presStyleCnt="4" custLinFactNeighborX="-95" custLinFactNeighborY="648"/>
      <dgm:spPr/>
      <dgm:t>
        <a:bodyPr/>
        <a:lstStyle/>
        <a:p>
          <a:endParaRPr lang="es-MX"/>
        </a:p>
      </dgm:t>
    </dgm:pt>
    <dgm:pt modelId="{2B7C5A88-ACAF-43AB-B871-2C47DFDFFA75}" type="pres">
      <dgm:prSet presAssocID="{7C799D5D-9C05-43AD-A9B4-F06303BAB12E}" presName="nodeTx" presStyleLbl="node1" presStyleIdx="0" presStyleCnt="4">
        <dgm:presLayoutVars>
          <dgm:bulletEnabled val="1"/>
        </dgm:presLayoutVars>
      </dgm:prSet>
      <dgm:spPr/>
      <dgm:t>
        <a:bodyPr/>
        <a:lstStyle/>
        <a:p>
          <a:endParaRPr lang="es-MX"/>
        </a:p>
      </dgm:t>
    </dgm:pt>
    <dgm:pt modelId="{ABB18000-F578-4F61-AB2C-202703EA0E14}" type="pres">
      <dgm:prSet presAssocID="{7C799D5D-9C05-43AD-A9B4-F06303BAB12E}" presName="invisiNode" presStyleLbl="node1" presStyleIdx="0" presStyleCnt="4"/>
      <dgm:spPr/>
    </dgm:pt>
    <dgm:pt modelId="{B6BC0110-F76F-4D80-B850-F169CA8CD484}" type="pres">
      <dgm:prSet presAssocID="{7C799D5D-9C05-43AD-A9B4-F06303BAB12E}" presName="imagNode" presStyleLbl="fgImgPlace1" presStyleIdx="0" presStyleCnt="4"/>
      <dgm:spPr>
        <a:blipFill rotWithShape="1">
          <a:blip xmlns:r="http://schemas.openxmlformats.org/officeDocument/2006/relationships" r:embed="rId1"/>
          <a:stretch>
            <a:fillRect/>
          </a:stretch>
        </a:blipFill>
      </dgm:spPr>
      <dgm:t>
        <a:bodyPr/>
        <a:lstStyle/>
        <a:p>
          <a:endParaRPr lang="es-MX"/>
        </a:p>
      </dgm:t>
    </dgm:pt>
    <dgm:pt modelId="{8E091792-C7E9-401E-847E-D2724CDEEB63}" type="pres">
      <dgm:prSet presAssocID="{8312DE3E-8BC7-4806-A4A9-5318B33F78AA}" presName="sibTrans" presStyleLbl="sibTrans2D1" presStyleIdx="0" presStyleCnt="0"/>
      <dgm:spPr/>
      <dgm:t>
        <a:bodyPr/>
        <a:lstStyle/>
        <a:p>
          <a:endParaRPr lang="es-MX"/>
        </a:p>
      </dgm:t>
    </dgm:pt>
    <dgm:pt modelId="{49FBC4EA-7FC0-42D2-8B72-D0351A387F1E}" type="pres">
      <dgm:prSet presAssocID="{15E6B605-422A-417F-8B8E-6C687B2926E2}" presName="compNode" presStyleCnt="0"/>
      <dgm:spPr/>
    </dgm:pt>
    <dgm:pt modelId="{1AC33BDF-2593-4495-B84A-848F41B7A44C}" type="pres">
      <dgm:prSet presAssocID="{15E6B605-422A-417F-8B8E-6C687B2926E2}" presName="bkgdShape" presStyleLbl="node1" presStyleIdx="1" presStyleCnt="4"/>
      <dgm:spPr/>
      <dgm:t>
        <a:bodyPr/>
        <a:lstStyle/>
        <a:p>
          <a:endParaRPr lang="es-MX"/>
        </a:p>
      </dgm:t>
    </dgm:pt>
    <dgm:pt modelId="{7C5C6F45-D07D-4764-8E4F-E30720F92277}" type="pres">
      <dgm:prSet presAssocID="{15E6B605-422A-417F-8B8E-6C687B2926E2}" presName="nodeTx" presStyleLbl="node1" presStyleIdx="1" presStyleCnt="4">
        <dgm:presLayoutVars>
          <dgm:bulletEnabled val="1"/>
        </dgm:presLayoutVars>
      </dgm:prSet>
      <dgm:spPr/>
      <dgm:t>
        <a:bodyPr/>
        <a:lstStyle/>
        <a:p>
          <a:endParaRPr lang="es-MX"/>
        </a:p>
      </dgm:t>
    </dgm:pt>
    <dgm:pt modelId="{185DDFFE-9611-40BC-A010-8CB49233E8A6}" type="pres">
      <dgm:prSet presAssocID="{15E6B605-422A-417F-8B8E-6C687B2926E2}" presName="invisiNode" presStyleLbl="node1" presStyleIdx="1" presStyleCnt="4"/>
      <dgm:spPr/>
    </dgm:pt>
    <dgm:pt modelId="{6C766CB5-0A65-4CEC-A90D-7235DADE18D6}" type="pres">
      <dgm:prSet presAssocID="{15E6B605-422A-417F-8B8E-6C687B2926E2}" presName="imagNode" presStyleLbl="fgImgPlace1" presStyleIdx="1" presStyleCnt="4"/>
      <dgm:spPr>
        <a:blipFill rotWithShape="1">
          <a:blip xmlns:r="http://schemas.openxmlformats.org/officeDocument/2006/relationships" r:embed="rId2"/>
          <a:stretch>
            <a:fillRect/>
          </a:stretch>
        </a:blipFill>
      </dgm:spPr>
      <dgm:t>
        <a:bodyPr/>
        <a:lstStyle/>
        <a:p>
          <a:endParaRPr lang="es-MX"/>
        </a:p>
      </dgm:t>
    </dgm:pt>
    <dgm:pt modelId="{D6037741-1E2B-460C-BA03-DE9FCC98BA18}" type="pres">
      <dgm:prSet presAssocID="{F5C476A3-0559-44EC-9A35-7E6060D180AC}" presName="sibTrans" presStyleLbl="sibTrans2D1" presStyleIdx="0" presStyleCnt="0"/>
      <dgm:spPr/>
      <dgm:t>
        <a:bodyPr/>
        <a:lstStyle/>
        <a:p>
          <a:endParaRPr lang="es-MX"/>
        </a:p>
      </dgm:t>
    </dgm:pt>
    <dgm:pt modelId="{0A60E95B-B461-48AF-AD13-D600B5D7B96D}" type="pres">
      <dgm:prSet presAssocID="{C8A7F5CD-403F-4028-A166-951D5CFA2BCE}" presName="compNode" presStyleCnt="0"/>
      <dgm:spPr/>
    </dgm:pt>
    <dgm:pt modelId="{0E776E35-B314-4432-BB24-15F74C3E34BD}" type="pres">
      <dgm:prSet presAssocID="{C8A7F5CD-403F-4028-A166-951D5CFA2BCE}" presName="bkgdShape" presStyleLbl="node1" presStyleIdx="2" presStyleCnt="4"/>
      <dgm:spPr/>
      <dgm:t>
        <a:bodyPr/>
        <a:lstStyle/>
        <a:p>
          <a:endParaRPr lang="es-MX"/>
        </a:p>
      </dgm:t>
    </dgm:pt>
    <dgm:pt modelId="{3E0965DF-95E2-483A-A469-99F640BC8A5B}" type="pres">
      <dgm:prSet presAssocID="{C8A7F5CD-403F-4028-A166-951D5CFA2BCE}" presName="nodeTx" presStyleLbl="node1" presStyleIdx="2" presStyleCnt="4">
        <dgm:presLayoutVars>
          <dgm:bulletEnabled val="1"/>
        </dgm:presLayoutVars>
      </dgm:prSet>
      <dgm:spPr/>
      <dgm:t>
        <a:bodyPr/>
        <a:lstStyle/>
        <a:p>
          <a:endParaRPr lang="es-MX"/>
        </a:p>
      </dgm:t>
    </dgm:pt>
    <dgm:pt modelId="{22D7358B-F377-4235-982C-550050EBBE29}" type="pres">
      <dgm:prSet presAssocID="{C8A7F5CD-403F-4028-A166-951D5CFA2BCE}" presName="invisiNode" presStyleLbl="node1" presStyleIdx="2" presStyleCnt="4"/>
      <dgm:spPr/>
    </dgm:pt>
    <dgm:pt modelId="{0B8E9FA4-5343-451F-9F6B-E5A272B68C57}" type="pres">
      <dgm:prSet presAssocID="{C8A7F5CD-403F-4028-A166-951D5CFA2BCE}" presName="imagNode" presStyleLbl="fgImgPlace1" presStyleIdx="2" presStyleCnt="4"/>
      <dgm:spPr>
        <a:blipFill rotWithShape="1">
          <a:blip xmlns:r="http://schemas.openxmlformats.org/officeDocument/2006/relationships" r:embed="rId3"/>
          <a:stretch>
            <a:fillRect/>
          </a:stretch>
        </a:blipFill>
      </dgm:spPr>
      <dgm:t>
        <a:bodyPr/>
        <a:lstStyle/>
        <a:p>
          <a:endParaRPr lang="es-MX"/>
        </a:p>
      </dgm:t>
    </dgm:pt>
    <dgm:pt modelId="{9DA9F37B-AA0A-45F4-88FF-BBDC16A042CB}" type="pres">
      <dgm:prSet presAssocID="{C29ED992-8ECC-4D4D-823C-18F633863C2E}" presName="sibTrans" presStyleLbl="sibTrans2D1" presStyleIdx="0" presStyleCnt="0"/>
      <dgm:spPr/>
      <dgm:t>
        <a:bodyPr/>
        <a:lstStyle/>
        <a:p>
          <a:endParaRPr lang="es-MX"/>
        </a:p>
      </dgm:t>
    </dgm:pt>
    <dgm:pt modelId="{FE1B2267-0062-4AEF-99A0-3A6685ACDFC7}" type="pres">
      <dgm:prSet presAssocID="{1B02222A-18B1-49DC-8036-CD96EA9324CC}" presName="compNode" presStyleCnt="0"/>
      <dgm:spPr/>
    </dgm:pt>
    <dgm:pt modelId="{4DB37D2E-6F85-4CCE-AA18-92240F715EFF}" type="pres">
      <dgm:prSet presAssocID="{1B02222A-18B1-49DC-8036-CD96EA9324CC}" presName="bkgdShape" presStyleLbl="node1" presStyleIdx="3" presStyleCnt="4"/>
      <dgm:spPr/>
      <dgm:t>
        <a:bodyPr/>
        <a:lstStyle/>
        <a:p>
          <a:endParaRPr lang="es-MX"/>
        </a:p>
      </dgm:t>
    </dgm:pt>
    <dgm:pt modelId="{97F3078F-40FD-4868-85A6-81C300F25EF9}" type="pres">
      <dgm:prSet presAssocID="{1B02222A-18B1-49DC-8036-CD96EA9324CC}" presName="nodeTx" presStyleLbl="node1" presStyleIdx="3" presStyleCnt="4">
        <dgm:presLayoutVars>
          <dgm:bulletEnabled val="1"/>
        </dgm:presLayoutVars>
      </dgm:prSet>
      <dgm:spPr/>
      <dgm:t>
        <a:bodyPr/>
        <a:lstStyle/>
        <a:p>
          <a:endParaRPr lang="es-MX"/>
        </a:p>
      </dgm:t>
    </dgm:pt>
    <dgm:pt modelId="{91786B8F-81F7-4773-A2EA-2CBDB1536165}" type="pres">
      <dgm:prSet presAssocID="{1B02222A-18B1-49DC-8036-CD96EA9324CC}" presName="invisiNode" presStyleLbl="node1" presStyleIdx="3" presStyleCnt="4"/>
      <dgm:spPr/>
    </dgm:pt>
    <dgm:pt modelId="{C3C4AFED-EDF8-4F10-9714-A9815F6C34F1}" type="pres">
      <dgm:prSet presAssocID="{1B02222A-18B1-49DC-8036-CD96EA9324CC}" presName="imagNode" presStyleLbl="fgImgPlace1" presStyleIdx="3" presStyleCnt="4"/>
      <dgm:spPr>
        <a:blipFill rotWithShape="1">
          <a:blip xmlns:r="http://schemas.openxmlformats.org/officeDocument/2006/relationships" r:embed="rId4"/>
          <a:stretch>
            <a:fillRect/>
          </a:stretch>
        </a:blipFill>
      </dgm:spPr>
      <dgm:t>
        <a:bodyPr/>
        <a:lstStyle/>
        <a:p>
          <a:endParaRPr lang="es-MX"/>
        </a:p>
      </dgm:t>
    </dgm:pt>
  </dgm:ptLst>
  <dgm:cxnLst>
    <dgm:cxn modelId="{5AA83B5A-09F5-4D05-ADB2-73896EDF9A07}" type="presOf" srcId="{8312DE3E-8BC7-4806-A4A9-5318B33F78AA}" destId="{8E091792-C7E9-401E-847E-D2724CDEEB63}" srcOrd="0" destOrd="0" presId="urn:microsoft.com/office/officeart/2005/8/layout/hList7"/>
    <dgm:cxn modelId="{F712B5A6-632A-4051-871C-F8203EA02472}" type="presOf" srcId="{F5C476A3-0559-44EC-9A35-7E6060D180AC}" destId="{D6037741-1E2B-460C-BA03-DE9FCC98BA18}" srcOrd="0" destOrd="0" presId="urn:microsoft.com/office/officeart/2005/8/layout/hList7"/>
    <dgm:cxn modelId="{159D6292-5D93-45FB-BE89-7ED63A296CA4}" srcId="{21180F56-BB35-494C-B9AA-37B72603A055}" destId="{15E6B605-422A-417F-8B8E-6C687B2926E2}" srcOrd="1" destOrd="0" parTransId="{67925607-1511-4CE4-A3AE-CDB80D917B3C}" sibTransId="{F5C476A3-0559-44EC-9A35-7E6060D180AC}"/>
    <dgm:cxn modelId="{B2E495F5-7C0B-40CD-A3C5-5119C04BAC80}" type="presOf" srcId="{1B02222A-18B1-49DC-8036-CD96EA9324CC}" destId="{4DB37D2E-6F85-4CCE-AA18-92240F715EFF}" srcOrd="0" destOrd="0" presId="urn:microsoft.com/office/officeart/2005/8/layout/hList7"/>
    <dgm:cxn modelId="{DE2E94DF-EE1B-406A-978D-8AE89E1BF4F7}" type="presOf" srcId="{1B02222A-18B1-49DC-8036-CD96EA9324CC}" destId="{97F3078F-40FD-4868-85A6-81C300F25EF9}" srcOrd="1" destOrd="0" presId="urn:microsoft.com/office/officeart/2005/8/layout/hList7"/>
    <dgm:cxn modelId="{148BC60B-0E08-4603-9462-7E4A7FE93635}" type="presOf" srcId="{15E6B605-422A-417F-8B8E-6C687B2926E2}" destId="{1AC33BDF-2593-4495-B84A-848F41B7A44C}" srcOrd="0" destOrd="0" presId="urn:microsoft.com/office/officeart/2005/8/layout/hList7"/>
    <dgm:cxn modelId="{E3D3691C-3EBF-45EF-9B10-07B34F19D4F5}" type="presOf" srcId="{C29ED992-8ECC-4D4D-823C-18F633863C2E}" destId="{9DA9F37B-AA0A-45F4-88FF-BBDC16A042CB}" srcOrd="0" destOrd="0" presId="urn:microsoft.com/office/officeart/2005/8/layout/hList7"/>
    <dgm:cxn modelId="{10B2CC51-D5D9-49F8-9143-50BF17BD0252}" srcId="{21180F56-BB35-494C-B9AA-37B72603A055}" destId="{C8A7F5CD-403F-4028-A166-951D5CFA2BCE}" srcOrd="2" destOrd="0" parTransId="{C00798EB-A0CE-42F3-B381-AF367AA9EA90}" sibTransId="{C29ED992-8ECC-4D4D-823C-18F633863C2E}"/>
    <dgm:cxn modelId="{8CE46747-121D-4332-BCBF-93439D704465}" type="presOf" srcId="{7C799D5D-9C05-43AD-A9B4-F06303BAB12E}" destId="{EA6E9697-B33F-439C-BF1C-CC38F1CC1D02}" srcOrd="0" destOrd="0" presId="urn:microsoft.com/office/officeart/2005/8/layout/hList7"/>
    <dgm:cxn modelId="{25FF5846-C857-4332-B74A-0CB03214BD60}" type="presOf" srcId="{C8A7F5CD-403F-4028-A166-951D5CFA2BCE}" destId="{0E776E35-B314-4432-BB24-15F74C3E34BD}" srcOrd="0" destOrd="0" presId="urn:microsoft.com/office/officeart/2005/8/layout/hList7"/>
    <dgm:cxn modelId="{7BAB4C46-3FE9-46F7-8059-38F14F96FB1B}" type="presOf" srcId="{7C799D5D-9C05-43AD-A9B4-F06303BAB12E}" destId="{2B7C5A88-ACAF-43AB-B871-2C47DFDFFA75}" srcOrd="1" destOrd="0" presId="urn:microsoft.com/office/officeart/2005/8/layout/hList7"/>
    <dgm:cxn modelId="{EC8DADD4-AE7D-4808-94D3-21E0E7B5C87B}" type="presOf" srcId="{21180F56-BB35-494C-B9AA-37B72603A055}" destId="{B638C440-57DB-4D32-B236-D9A51D157E33}" srcOrd="0" destOrd="0" presId="urn:microsoft.com/office/officeart/2005/8/layout/hList7"/>
    <dgm:cxn modelId="{339F0294-23E4-4D75-8FAB-2651AF32E953}" type="presOf" srcId="{C8A7F5CD-403F-4028-A166-951D5CFA2BCE}" destId="{3E0965DF-95E2-483A-A469-99F640BC8A5B}" srcOrd="1" destOrd="0" presId="urn:microsoft.com/office/officeart/2005/8/layout/hList7"/>
    <dgm:cxn modelId="{050050CE-FC5D-4608-A1F4-18DBB27184F0}" srcId="{21180F56-BB35-494C-B9AA-37B72603A055}" destId="{1B02222A-18B1-49DC-8036-CD96EA9324CC}" srcOrd="3" destOrd="0" parTransId="{AA85A495-1A22-470E-BF65-1B9A85A051B1}" sibTransId="{A0292B90-3138-4571-AA89-42AD35AF7878}"/>
    <dgm:cxn modelId="{6DE5E49F-5255-4925-BDB6-DF2E8B6CD9BB}" srcId="{21180F56-BB35-494C-B9AA-37B72603A055}" destId="{7C799D5D-9C05-43AD-A9B4-F06303BAB12E}" srcOrd="0" destOrd="0" parTransId="{A6921969-FD57-44B6-9430-3D36462B052B}" sibTransId="{8312DE3E-8BC7-4806-A4A9-5318B33F78AA}"/>
    <dgm:cxn modelId="{EF5E96D6-E0D6-43FD-9BE9-E96B8367E755}" type="presOf" srcId="{15E6B605-422A-417F-8B8E-6C687B2926E2}" destId="{7C5C6F45-D07D-4764-8E4F-E30720F92277}" srcOrd="1" destOrd="0" presId="urn:microsoft.com/office/officeart/2005/8/layout/hList7"/>
    <dgm:cxn modelId="{B54F9A8C-CDCD-4C0F-BE16-16414B0948E4}" type="presParOf" srcId="{B638C440-57DB-4D32-B236-D9A51D157E33}" destId="{879B91B7-8C4D-4D93-8E72-5C89C3BB7DDE}" srcOrd="0" destOrd="0" presId="urn:microsoft.com/office/officeart/2005/8/layout/hList7"/>
    <dgm:cxn modelId="{98FF2BAC-6688-42E8-86B8-829B1C075662}" type="presParOf" srcId="{B638C440-57DB-4D32-B236-D9A51D157E33}" destId="{10FB685D-1BA4-419E-8187-0A04FC5873F2}" srcOrd="1" destOrd="0" presId="urn:microsoft.com/office/officeart/2005/8/layout/hList7"/>
    <dgm:cxn modelId="{AEBC5988-5650-48ED-AF2C-977EDE5AF57F}" type="presParOf" srcId="{10FB685D-1BA4-419E-8187-0A04FC5873F2}" destId="{65936E4F-E15B-46DF-B2EC-8F7BDF6497B4}" srcOrd="0" destOrd="0" presId="urn:microsoft.com/office/officeart/2005/8/layout/hList7"/>
    <dgm:cxn modelId="{DC85A8FD-2751-4EE5-85E9-9664ACF1D5BE}" type="presParOf" srcId="{65936E4F-E15B-46DF-B2EC-8F7BDF6497B4}" destId="{EA6E9697-B33F-439C-BF1C-CC38F1CC1D02}" srcOrd="0" destOrd="0" presId="urn:microsoft.com/office/officeart/2005/8/layout/hList7"/>
    <dgm:cxn modelId="{E5E811EF-3318-4BE5-9DCA-7675FF707C6B}" type="presParOf" srcId="{65936E4F-E15B-46DF-B2EC-8F7BDF6497B4}" destId="{2B7C5A88-ACAF-43AB-B871-2C47DFDFFA75}" srcOrd="1" destOrd="0" presId="urn:microsoft.com/office/officeart/2005/8/layout/hList7"/>
    <dgm:cxn modelId="{5A39FFD9-4CE3-4BEC-82AC-2CC587FEF816}" type="presParOf" srcId="{65936E4F-E15B-46DF-B2EC-8F7BDF6497B4}" destId="{ABB18000-F578-4F61-AB2C-202703EA0E14}" srcOrd="2" destOrd="0" presId="urn:microsoft.com/office/officeart/2005/8/layout/hList7"/>
    <dgm:cxn modelId="{0440A2F0-646C-4C47-AF97-2D3502AC4648}" type="presParOf" srcId="{65936E4F-E15B-46DF-B2EC-8F7BDF6497B4}" destId="{B6BC0110-F76F-4D80-B850-F169CA8CD484}" srcOrd="3" destOrd="0" presId="urn:microsoft.com/office/officeart/2005/8/layout/hList7"/>
    <dgm:cxn modelId="{490841AF-32F1-4C7D-BDC9-71ACED97CCFE}" type="presParOf" srcId="{10FB685D-1BA4-419E-8187-0A04FC5873F2}" destId="{8E091792-C7E9-401E-847E-D2724CDEEB63}" srcOrd="1" destOrd="0" presId="urn:microsoft.com/office/officeart/2005/8/layout/hList7"/>
    <dgm:cxn modelId="{8606A062-9AF6-4587-84FE-0B7F976BA414}" type="presParOf" srcId="{10FB685D-1BA4-419E-8187-0A04FC5873F2}" destId="{49FBC4EA-7FC0-42D2-8B72-D0351A387F1E}" srcOrd="2" destOrd="0" presId="urn:microsoft.com/office/officeart/2005/8/layout/hList7"/>
    <dgm:cxn modelId="{89914227-CD1E-4BF7-8ED9-B47F48CF672A}" type="presParOf" srcId="{49FBC4EA-7FC0-42D2-8B72-D0351A387F1E}" destId="{1AC33BDF-2593-4495-B84A-848F41B7A44C}" srcOrd="0" destOrd="0" presId="urn:microsoft.com/office/officeart/2005/8/layout/hList7"/>
    <dgm:cxn modelId="{8AEB8B65-1528-49A8-BBFA-F42DA349FE8C}" type="presParOf" srcId="{49FBC4EA-7FC0-42D2-8B72-D0351A387F1E}" destId="{7C5C6F45-D07D-4764-8E4F-E30720F92277}" srcOrd="1" destOrd="0" presId="urn:microsoft.com/office/officeart/2005/8/layout/hList7"/>
    <dgm:cxn modelId="{C095F65E-74EA-4EFC-A47E-26602C9CD0E9}" type="presParOf" srcId="{49FBC4EA-7FC0-42D2-8B72-D0351A387F1E}" destId="{185DDFFE-9611-40BC-A010-8CB49233E8A6}" srcOrd="2" destOrd="0" presId="urn:microsoft.com/office/officeart/2005/8/layout/hList7"/>
    <dgm:cxn modelId="{FC2DE8DE-40DB-425A-AE61-67DEE1510A20}" type="presParOf" srcId="{49FBC4EA-7FC0-42D2-8B72-D0351A387F1E}" destId="{6C766CB5-0A65-4CEC-A90D-7235DADE18D6}" srcOrd="3" destOrd="0" presId="urn:microsoft.com/office/officeart/2005/8/layout/hList7"/>
    <dgm:cxn modelId="{950F277E-BF79-4D0A-BC40-2BD91A1E8BC7}" type="presParOf" srcId="{10FB685D-1BA4-419E-8187-0A04FC5873F2}" destId="{D6037741-1E2B-460C-BA03-DE9FCC98BA18}" srcOrd="3" destOrd="0" presId="urn:microsoft.com/office/officeart/2005/8/layout/hList7"/>
    <dgm:cxn modelId="{E58081E8-8D2C-4486-B682-B7ED68A174B8}" type="presParOf" srcId="{10FB685D-1BA4-419E-8187-0A04FC5873F2}" destId="{0A60E95B-B461-48AF-AD13-D600B5D7B96D}" srcOrd="4" destOrd="0" presId="urn:microsoft.com/office/officeart/2005/8/layout/hList7"/>
    <dgm:cxn modelId="{00F81B1A-1AEE-4436-8F25-E48A33A23A15}" type="presParOf" srcId="{0A60E95B-B461-48AF-AD13-D600B5D7B96D}" destId="{0E776E35-B314-4432-BB24-15F74C3E34BD}" srcOrd="0" destOrd="0" presId="urn:microsoft.com/office/officeart/2005/8/layout/hList7"/>
    <dgm:cxn modelId="{5D5ED7D6-3A95-4CAA-90CE-2374B8BEE628}" type="presParOf" srcId="{0A60E95B-B461-48AF-AD13-D600B5D7B96D}" destId="{3E0965DF-95E2-483A-A469-99F640BC8A5B}" srcOrd="1" destOrd="0" presId="urn:microsoft.com/office/officeart/2005/8/layout/hList7"/>
    <dgm:cxn modelId="{0CA298AB-6D0C-42BD-9BB5-16FFB3812FC7}" type="presParOf" srcId="{0A60E95B-B461-48AF-AD13-D600B5D7B96D}" destId="{22D7358B-F377-4235-982C-550050EBBE29}" srcOrd="2" destOrd="0" presId="urn:microsoft.com/office/officeart/2005/8/layout/hList7"/>
    <dgm:cxn modelId="{F832ECC1-0D6B-4C7A-AA13-79492E7FFEF7}" type="presParOf" srcId="{0A60E95B-B461-48AF-AD13-D600B5D7B96D}" destId="{0B8E9FA4-5343-451F-9F6B-E5A272B68C57}" srcOrd="3" destOrd="0" presId="urn:microsoft.com/office/officeart/2005/8/layout/hList7"/>
    <dgm:cxn modelId="{33401543-3338-4931-8FA8-2E62428B79AE}" type="presParOf" srcId="{10FB685D-1BA4-419E-8187-0A04FC5873F2}" destId="{9DA9F37B-AA0A-45F4-88FF-BBDC16A042CB}" srcOrd="5" destOrd="0" presId="urn:microsoft.com/office/officeart/2005/8/layout/hList7"/>
    <dgm:cxn modelId="{E9398D32-9240-4845-B195-9D0EC974B383}" type="presParOf" srcId="{10FB685D-1BA4-419E-8187-0A04FC5873F2}" destId="{FE1B2267-0062-4AEF-99A0-3A6685ACDFC7}" srcOrd="6" destOrd="0" presId="urn:microsoft.com/office/officeart/2005/8/layout/hList7"/>
    <dgm:cxn modelId="{2B6F261B-1860-4EA1-871F-85630A5FFF71}" type="presParOf" srcId="{FE1B2267-0062-4AEF-99A0-3A6685ACDFC7}" destId="{4DB37D2E-6F85-4CCE-AA18-92240F715EFF}" srcOrd="0" destOrd="0" presId="urn:microsoft.com/office/officeart/2005/8/layout/hList7"/>
    <dgm:cxn modelId="{12BEE980-00B8-4BEB-ADCC-D64D6842076A}" type="presParOf" srcId="{FE1B2267-0062-4AEF-99A0-3A6685ACDFC7}" destId="{97F3078F-40FD-4868-85A6-81C300F25EF9}" srcOrd="1" destOrd="0" presId="urn:microsoft.com/office/officeart/2005/8/layout/hList7"/>
    <dgm:cxn modelId="{EAADD0A8-7EA6-4A1D-9649-C64586B5509D}" type="presParOf" srcId="{FE1B2267-0062-4AEF-99A0-3A6685ACDFC7}" destId="{91786B8F-81F7-4773-A2EA-2CBDB1536165}" srcOrd="2" destOrd="0" presId="urn:microsoft.com/office/officeart/2005/8/layout/hList7"/>
    <dgm:cxn modelId="{8B9243A9-6D82-4ED6-BBD5-432FB057899E}" type="presParOf" srcId="{FE1B2267-0062-4AEF-99A0-3A6685ACDFC7}" destId="{C3C4AFED-EDF8-4F10-9714-A9815F6C34F1}"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BC4A09-1396-4A55-A689-782FDBACF507}" type="doc">
      <dgm:prSet loTypeId="urn:microsoft.com/office/officeart/2005/8/layout/hProcess7" loCatId="list" qsTypeId="urn:microsoft.com/office/officeart/2005/8/quickstyle/simple1" qsCatId="simple" csTypeId="urn:microsoft.com/office/officeart/2005/8/colors/colorful1" csCatId="colorful" phldr="1"/>
      <dgm:spPr/>
      <dgm:t>
        <a:bodyPr/>
        <a:lstStyle/>
        <a:p>
          <a:endParaRPr lang="es-MX"/>
        </a:p>
      </dgm:t>
    </dgm:pt>
    <dgm:pt modelId="{279F7594-B07F-4251-ADDC-422A9413E87F}">
      <dgm:prSet phldrT="[Texto]" custT="1"/>
      <dgm:spPr/>
      <dgm:t>
        <a:bodyPr/>
        <a:lstStyle/>
        <a:p>
          <a:r>
            <a:rPr lang="es-MX" sz="2000" dirty="0" smtClean="0"/>
            <a:t>Inversiones </a:t>
          </a:r>
          <a:endParaRPr lang="es-MX" sz="2000" dirty="0"/>
        </a:p>
      </dgm:t>
    </dgm:pt>
    <dgm:pt modelId="{B1635134-4094-40AF-B856-FE2FB51C42C5}" type="parTrans" cxnId="{7A138EA3-5A27-457B-840E-8FD06CB9B828}">
      <dgm:prSet/>
      <dgm:spPr/>
      <dgm:t>
        <a:bodyPr/>
        <a:lstStyle/>
        <a:p>
          <a:endParaRPr lang="es-MX" sz="2000"/>
        </a:p>
      </dgm:t>
    </dgm:pt>
    <dgm:pt modelId="{E9DFEAF2-671C-4094-BF62-C55B4C3FC862}" type="sibTrans" cxnId="{7A138EA3-5A27-457B-840E-8FD06CB9B828}">
      <dgm:prSet/>
      <dgm:spPr/>
      <dgm:t>
        <a:bodyPr/>
        <a:lstStyle/>
        <a:p>
          <a:endParaRPr lang="es-MX" sz="2000"/>
        </a:p>
      </dgm:t>
    </dgm:pt>
    <dgm:pt modelId="{A9FF21A1-630A-40DA-8F38-4773D752CD7D}">
      <dgm:prSet phldrT="[Texto]" custT="1"/>
      <dgm:spPr/>
      <dgm:t>
        <a:bodyPr/>
        <a:lstStyle/>
        <a:p>
          <a:r>
            <a:rPr lang="es-MX" sz="1400" dirty="0" smtClean="0"/>
            <a:t>Básicamente es cómo hacer y administrar una inversión en activos financieros, y en particular que hacer con un excedente de dinero cuando se desea invertirlo en el mercado financiero (por ejemplo, comprar o invertir en una acción que representa la propiedad, en alguna proporción, de capital social de una empresa.</a:t>
          </a:r>
          <a:endParaRPr lang="es-MX" sz="1400" dirty="0"/>
        </a:p>
      </dgm:t>
    </dgm:pt>
    <dgm:pt modelId="{E1B743FE-849D-4F08-97E0-131AA66D4E02}" type="parTrans" cxnId="{B384DDD3-4DA9-438C-9DDA-674A26A4FACD}">
      <dgm:prSet/>
      <dgm:spPr/>
      <dgm:t>
        <a:bodyPr/>
        <a:lstStyle/>
        <a:p>
          <a:endParaRPr lang="es-MX" sz="2000"/>
        </a:p>
      </dgm:t>
    </dgm:pt>
    <dgm:pt modelId="{6738652D-17B8-49A9-B95A-9F57C618FBC0}" type="sibTrans" cxnId="{B384DDD3-4DA9-438C-9DDA-674A26A4FACD}">
      <dgm:prSet/>
      <dgm:spPr/>
      <dgm:t>
        <a:bodyPr/>
        <a:lstStyle/>
        <a:p>
          <a:endParaRPr lang="es-MX" sz="2000"/>
        </a:p>
      </dgm:t>
    </dgm:pt>
    <dgm:pt modelId="{201F3FBF-AC3C-481D-87AC-2D97358D6DF1}">
      <dgm:prSet phldrT="[Texto]" custT="1"/>
      <dgm:spPr/>
      <dgm:t>
        <a:bodyPr/>
        <a:lstStyle/>
        <a:p>
          <a:r>
            <a:rPr lang="es-MX" sz="2000" dirty="0" smtClean="0"/>
            <a:t>Instituciones y mercados financieros</a:t>
          </a:r>
          <a:endParaRPr lang="es-MX" sz="2000" dirty="0"/>
        </a:p>
      </dgm:t>
    </dgm:pt>
    <dgm:pt modelId="{C3A4D156-AC1F-407B-A4B3-C086DF78DE74}" type="parTrans" cxnId="{139308B7-5FA2-494E-B418-D6D43260287B}">
      <dgm:prSet/>
      <dgm:spPr/>
      <dgm:t>
        <a:bodyPr/>
        <a:lstStyle/>
        <a:p>
          <a:endParaRPr lang="es-MX" sz="2000"/>
        </a:p>
      </dgm:t>
    </dgm:pt>
    <dgm:pt modelId="{9C518381-8CF7-401C-BDE8-A4D4F093FF5A}" type="sibTrans" cxnId="{139308B7-5FA2-494E-B418-D6D43260287B}">
      <dgm:prSet/>
      <dgm:spPr/>
      <dgm:t>
        <a:bodyPr/>
        <a:lstStyle/>
        <a:p>
          <a:endParaRPr lang="es-MX" sz="2000"/>
        </a:p>
      </dgm:t>
    </dgm:pt>
    <dgm:pt modelId="{C556BA87-35DA-40FE-984F-A04FED8E4512}">
      <dgm:prSet phldrT="[Texto]" custT="1"/>
      <dgm:spPr/>
      <dgm:t>
        <a:bodyPr/>
        <a:lstStyle/>
        <a:p>
          <a:r>
            <a:rPr lang="es-MX" sz="1400" dirty="0" smtClean="0"/>
            <a:t>Son empresas que se especializan en la venta, compra y creación de títulos de créditos, que son activos financieros para los inversionistas y pasivos para las empresas que toman los recursos para financiarse (por ejemplo, los bancos comerciales o de primer piso, las casas de bolsa, asociaciones de ahorro y préstamo, compañías de seguros, arrendadoras financieras, sociedades financieras de objeto limitado y uniones de crédito). Su labor es transformar activos financieros de una forma a otra. </a:t>
          </a:r>
          <a:endParaRPr lang="es-MX" sz="1400" dirty="0"/>
        </a:p>
      </dgm:t>
    </dgm:pt>
    <dgm:pt modelId="{0D4827D0-95A1-4810-B3A9-C3C72DDB19E7}" type="parTrans" cxnId="{31D807F5-96D6-4E36-8CC5-1A6850E71966}">
      <dgm:prSet/>
      <dgm:spPr/>
      <dgm:t>
        <a:bodyPr/>
        <a:lstStyle/>
        <a:p>
          <a:endParaRPr lang="es-MX" sz="2000"/>
        </a:p>
      </dgm:t>
    </dgm:pt>
    <dgm:pt modelId="{61F7758D-F5FC-4931-AB2F-A66FE67A9872}" type="sibTrans" cxnId="{31D807F5-96D6-4E36-8CC5-1A6850E71966}">
      <dgm:prSet/>
      <dgm:spPr/>
      <dgm:t>
        <a:bodyPr/>
        <a:lstStyle/>
        <a:p>
          <a:endParaRPr lang="es-MX" sz="2000"/>
        </a:p>
      </dgm:t>
    </dgm:pt>
    <dgm:pt modelId="{EF16B32D-71E6-4A23-B324-4AD4493C12D3}">
      <dgm:prSet phldrT="[Texto]" custT="1"/>
      <dgm:spPr/>
      <dgm:t>
        <a:bodyPr/>
        <a:lstStyle/>
        <a:p>
          <a:r>
            <a:rPr lang="es-MX" sz="2000" dirty="0" smtClean="0"/>
            <a:t>Finanzas corporativas</a:t>
          </a:r>
          <a:endParaRPr lang="es-MX" sz="2000" dirty="0"/>
        </a:p>
      </dgm:t>
    </dgm:pt>
    <dgm:pt modelId="{159C2919-C8C4-4BE6-B939-46FCA9901A18}" type="parTrans" cxnId="{504FE236-8E62-4E27-9250-3638A2EB284F}">
      <dgm:prSet/>
      <dgm:spPr/>
      <dgm:t>
        <a:bodyPr/>
        <a:lstStyle/>
        <a:p>
          <a:endParaRPr lang="es-MX" sz="2000"/>
        </a:p>
      </dgm:t>
    </dgm:pt>
    <dgm:pt modelId="{F95E42E7-5B2A-4FC6-916D-7C41824D4A06}" type="sibTrans" cxnId="{504FE236-8E62-4E27-9250-3638A2EB284F}">
      <dgm:prSet/>
      <dgm:spPr/>
      <dgm:t>
        <a:bodyPr/>
        <a:lstStyle/>
        <a:p>
          <a:endParaRPr lang="es-MX" sz="2000"/>
        </a:p>
      </dgm:t>
    </dgm:pt>
    <dgm:pt modelId="{8B194FAC-0FD9-4120-9128-21CA9BD9DE5F}">
      <dgm:prSet phldrT="[Texto]" custT="1"/>
      <dgm:spPr/>
      <dgm:t>
        <a:bodyPr/>
        <a:lstStyle/>
        <a:p>
          <a:r>
            <a:rPr lang="es-MX" sz="1400" dirty="0" smtClean="0"/>
            <a:t>Inversión en activos reales (inmuebles, equipo, inventarios, etcétera); la inversión en activos financieros (cuentas y documentos por cobrar), y las inversiones de excedentes temporales de efectivo</a:t>
          </a:r>
          <a:endParaRPr lang="es-MX" sz="1400" dirty="0"/>
        </a:p>
      </dgm:t>
    </dgm:pt>
    <dgm:pt modelId="{C7E31477-B6FB-4758-AA56-288D3EB52007}" type="parTrans" cxnId="{C1272F74-B495-451A-AE27-66FB98845210}">
      <dgm:prSet/>
      <dgm:spPr/>
      <dgm:t>
        <a:bodyPr/>
        <a:lstStyle/>
        <a:p>
          <a:endParaRPr lang="es-MX" sz="2000"/>
        </a:p>
      </dgm:t>
    </dgm:pt>
    <dgm:pt modelId="{FE1DA768-6CCF-4E62-881C-4364D95A8EEC}" type="sibTrans" cxnId="{C1272F74-B495-451A-AE27-66FB98845210}">
      <dgm:prSet/>
      <dgm:spPr/>
      <dgm:t>
        <a:bodyPr/>
        <a:lstStyle/>
        <a:p>
          <a:endParaRPr lang="es-MX" sz="2000"/>
        </a:p>
      </dgm:t>
    </dgm:pt>
    <dgm:pt modelId="{9824487E-6CAC-412E-85C5-5012A4C861F8}">
      <dgm:prSet custT="1"/>
      <dgm:spPr/>
      <dgm:t>
        <a:bodyPr/>
        <a:lstStyle/>
        <a:p>
          <a:r>
            <a:rPr lang="es-MX" sz="1400" smtClean="0"/>
            <a:t>La obtención de fondos necesarios para las inversiones en activos</a:t>
          </a:r>
          <a:endParaRPr lang="es-MX" sz="1400"/>
        </a:p>
      </dgm:t>
    </dgm:pt>
    <dgm:pt modelId="{0BE56768-46C6-4F52-9054-9B7BD7F78B7F}" type="parTrans" cxnId="{5A13A304-0D45-4B0D-8640-ABE8D8F9FCC5}">
      <dgm:prSet/>
      <dgm:spPr/>
      <dgm:t>
        <a:bodyPr/>
        <a:lstStyle/>
        <a:p>
          <a:endParaRPr lang="es-MX" sz="2000"/>
        </a:p>
      </dgm:t>
    </dgm:pt>
    <dgm:pt modelId="{3F8197F2-4D11-4910-B8F3-D2D6ACC55972}" type="sibTrans" cxnId="{5A13A304-0D45-4B0D-8640-ABE8D8F9FCC5}">
      <dgm:prSet/>
      <dgm:spPr/>
      <dgm:t>
        <a:bodyPr/>
        <a:lstStyle/>
        <a:p>
          <a:endParaRPr lang="es-MX" sz="2000"/>
        </a:p>
      </dgm:t>
    </dgm:pt>
    <dgm:pt modelId="{C317664B-FED0-46D2-827D-2E52F29D49A0}">
      <dgm:prSet custT="1"/>
      <dgm:spPr/>
      <dgm:t>
        <a:bodyPr/>
        <a:lstStyle/>
        <a:p>
          <a:r>
            <a:rPr lang="es-MX" sz="1400" dirty="0" smtClean="0"/>
            <a:t>Decisiones relacionadas con la reinversión de las utilidades y el reparto de dividendos </a:t>
          </a:r>
          <a:endParaRPr lang="es-MX" sz="1400" dirty="0"/>
        </a:p>
      </dgm:t>
    </dgm:pt>
    <dgm:pt modelId="{9FB598E6-1A2F-45CE-93F9-D2A5DA729FE8}" type="parTrans" cxnId="{C24A3B08-E124-4301-B162-6D3732063B51}">
      <dgm:prSet/>
      <dgm:spPr/>
      <dgm:t>
        <a:bodyPr/>
        <a:lstStyle/>
        <a:p>
          <a:endParaRPr lang="es-MX" sz="2000"/>
        </a:p>
      </dgm:t>
    </dgm:pt>
    <dgm:pt modelId="{F701F2E6-48F3-4E9E-857F-D5AE1D968ACE}" type="sibTrans" cxnId="{C24A3B08-E124-4301-B162-6D3732063B51}">
      <dgm:prSet/>
      <dgm:spPr/>
      <dgm:t>
        <a:bodyPr/>
        <a:lstStyle/>
        <a:p>
          <a:endParaRPr lang="es-MX" sz="2000"/>
        </a:p>
      </dgm:t>
    </dgm:pt>
    <dgm:pt modelId="{EBBAB63C-5756-4B7C-AD99-982E2395E578}" type="pres">
      <dgm:prSet presAssocID="{6CBC4A09-1396-4A55-A689-782FDBACF507}" presName="Name0" presStyleCnt="0">
        <dgm:presLayoutVars>
          <dgm:dir/>
          <dgm:animLvl val="lvl"/>
          <dgm:resizeHandles val="exact"/>
        </dgm:presLayoutVars>
      </dgm:prSet>
      <dgm:spPr/>
      <dgm:t>
        <a:bodyPr/>
        <a:lstStyle/>
        <a:p>
          <a:endParaRPr lang="es-MX"/>
        </a:p>
      </dgm:t>
    </dgm:pt>
    <dgm:pt modelId="{D4EB461C-7553-4304-88A5-DAFEAB3067D5}" type="pres">
      <dgm:prSet presAssocID="{279F7594-B07F-4251-ADDC-422A9413E87F}" presName="compositeNode" presStyleCnt="0">
        <dgm:presLayoutVars>
          <dgm:bulletEnabled val="1"/>
        </dgm:presLayoutVars>
      </dgm:prSet>
      <dgm:spPr/>
      <dgm:t>
        <a:bodyPr/>
        <a:lstStyle/>
        <a:p>
          <a:endParaRPr lang="es-MX"/>
        </a:p>
      </dgm:t>
    </dgm:pt>
    <dgm:pt modelId="{4496511A-8DFC-43A0-97C4-20AC2C7884C6}" type="pres">
      <dgm:prSet presAssocID="{279F7594-B07F-4251-ADDC-422A9413E87F}" presName="bgRect" presStyleLbl="node1" presStyleIdx="0" presStyleCnt="3" custScaleY="96913" custLinFactNeighborX="-23" custLinFactNeighborY="19316"/>
      <dgm:spPr/>
      <dgm:t>
        <a:bodyPr/>
        <a:lstStyle/>
        <a:p>
          <a:endParaRPr lang="es-MX"/>
        </a:p>
      </dgm:t>
    </dgm:pt>
    <dgm:pt modelId="{E3A80F2D-B66A-43CD-BD02-F51BAE9BF36E}" type="pres">
      <dgm:prSet presAssocID="{279F7594-B07F-4251-ADDC-422A9413E87F}" presName="parentNode" presStyleLbl="node1" presStyleIdx="0" presStyleCnt="3">
        <dgm:presLayoutVars>
          <dgm:chMax val="0"/>
          <dgm:bulletEnabled val="1"/>
        </dgm:presLayoutVars>
      </dgm:prSet>
      <dgm:spPr/>
      <dgm:t>
        <a:bodyPr/>
        <a:lstStyle/>
        <a:p>
          <a:endParaRPr lang="es-MX"/>
        </a:p>
      </dgm:t>
    </dgm:pt>
    <dgm:pt modelId="{B17E54B6-9281-4A80-A6E2-53023ABC4F53}" type="pres">
      <dgm:prSet presAssocID="{279F7594-B07F-4251-ADDC-422A9413E87F}" presName="childNode" presStyleLbl="node1" presStyleIdx="0" presStyleCnt="3">
        <dgm:presLayoutVars>
          <dgm:bulletEnabled val="1"/>
        </dgm:presLayoutVars>
      </dgm:prSet>
      <dgm:spPr/>
      <dgm:t>
        <a:bodyPr/>
        <a:lstStyle/>
        <a:p>
          <a:endParaRPr lang="es-MX"/>
        </a:p>
      </dgm:t>
    </dgm:pt>
    <dgm:pt modelId="{91C7A86A-F9F7-46A6-ACEF-E7494096FA23}" type="pres">
      <dgm:prSet presAssocID="{E9DFEAF2-671C-4094-BF62-C55B4C3FC862}" presName="hSp" presStyleCnt="0"/>
      <dgm:spPr/>
      <dgm:t>
        <a:bodyPr/>
        <a:lstStyle/>
        <a:p>
          <a:endParaRPr lang="es-MX"/>
        </a:p>
      </dgm:t>
    </dgm:pt>
    <dgm:pt modelId="{D67E7789-D449-4B65-8874-8F547CF7A557}" type="pres">
      <dgm:prSet presAssocID="{E9DFEAF2-671C-4094-BF62-C55B4C3FC862}" presName="vProcSp" presStyleCnt="0"/>
      <dgm:spPr/>
      <dgm:t>
        <a:bodyPr/>
        <a:lstStyle/>
        <a:p>
          <a:endParaRPr lang="es-MX"/>
        </a:p>
      </dgm:t>
    </dgm:pt>
    <dgm:pt modelId="{05B51713-2A86-4D33-ACDE-07D2479AD786}" type="pres">
      <dgm:prSet presAssocID="{E9DFEAF2-671C-4094-BF62-C55B4C3FC862}" presName="vSp1" presStyleCnt="0"/>
      <dgm:spPr/>
      <dgm:t>
        <a:bodyPr/>
        <a:lstStyle/>
        <a:p>
          <a:endParaRPr lang="es-MX"/>
        </a:p>
      </dgm:t>
    </dgm:pt>
    <dgm:pt modelId="{561E8A2D-2288-4F26-BC7D-73EF19AB9FC6}" type="pres">
      <dgm:prSet presAssocID="{E9DFEAF2-671C-4094-BF62-C55B4C3FC862}" presName="simulatedConn" presStyleLbl="solidFgAcc1" presStyleIdx="0" presStyleCnt="2"/>
      <dgm:spPr/>
      <dgm:t>
        <a:bodyPr/>
        <a:lstStyle/>
        <a:p>
          <a:endParaRPr lang="es-MX"/>
        </a:p>
      </dgm:t>
    </dgm:pt>
    <dgm:pt modelId="{5ADAD94F-29DA-43C0-A17D-99349621569B}" type="pres">
      <dgm:prSet presAssocID="{E9DFEAF2-671C-4094-BF62-C55B4C3FC862}" presName="vSp2" presStyleCnt="0"/>
      <dgm:spPr/>
      <dgm:t>
        <a:bodyPr/>
        <a:lstStyle/>
        <a:p>
          <a:endParaRPr lang="es-MX"/>
        </a:p>
      </dgm:t>
    </dgm:pt>
    <dgm:pt modelId="{9B7957F3-A66D-4745-B69A-665EA8B7A199}" type="pres">
      <dgm:prSet presAssocID="{E9DFEAF2-671C-4094-BF62-C55B4C3FC862}" presName="sibTrans" presStyleCnt="0"/>
      <dgm:spPr/>
      <dgm:t>
        <a:bodyPr/>
        <a:lstStyle/>
        <a:p>
          <a:endParaRPr lang="es-MX"/>
        </a:p>
      </dgm:t>
    </dgm:pt>
    <dgm:pt modelId="{236DB5F1-1C1E-465D-A74A-88A38733882C}" type="pres">
      <dgm:prSet presAssocID="{201F3FBF-AC3C-481D-87AC-2D97358D6DF1}" presName="compositeNode" presStyleCnt="0">
        <dgm:presLayoutVars>
          <dgm:bulletEnabled val="1"/>
        </dgm:presLayoutVars>
      </dgm:prSet>
      <dgm:spPr/>
      <dgm:t>
        <a:bodyPr/>
        <a:lstStyle/>
        <a:p>
          <a:endParaRPr lang="es-MX"/>
        </a:p>
      </dgm:t>
    </dgm:pt>
    <dgm:pt modelId="{328E94C9-8D08-4495-88EF-2DDAF75486BD}" type="pres">
      <dgm:prSet presAssocID="{201F3FBF-AC3C-481D-87AC-2D97358D6DF1}" presName="bgRect" presStyleLbl="node1" presStyleIdx="1" presStyleCnt="3" custScaleY="113665" custLinFactNeighborX="-2241" custLinFactNeighborY="26769"/>
      <dgm:spPr/>
      <dgm:t>
        <a:bodyPr/>
        <a:lstStyle/>
        <a:p>
          <a:endParaRPr lang="es-MX"/>
        </a:p>
      </dgm:t>
    </dgm:pt>
    <dgm:pt modelId="{FCEFF543-25A2-4329-BFE3-A4BF360F3651}" type="pres">
      <dgm:prSet presAssocID="{201F3FBF-AC3C-481D-87AC-2D97358D6DF1}" presName="parentNode" presStyleLbl="node1" presStyleIdx="1" presStyleCnt="3">
        <dgm:presLayoutVars>
          <dgm:chMax val="0"/>
          <dgm:bulletEnabled val="1"/>
        </dgm:presLayoutVars>
      </dgm:prSet>
      <dgm:spPr/>
      <dgm:t>
        <a:bodyPr/>
        <a:lstStyle/>
        <a:p>
          <a:endParaRPr lang="es-MX"/>
        </a:p>
      </dgm:t>
    </dgm:pt>
    <dgm:pt modelId="{697B9A04-C334-4EF4-8C9B-43B52DFA4195}" type="pres">
      <dgm:prSet presAssocID="{201F3FBF-AC3C-481D-87AC-2D97358D6DF1}" presName="childNode" presStyleLbl="node1" presStyleIdx="1" presStyleCnt="3">
        <dgm:presLayoutVars>
          <dgm:bulletEnabled val="1"/>
        </dgm:presLayoutVars>
      </dgm:prSet>
      <dgm:spPr/>
      <dgm:t>
        <a:bodyPr/>
        <a:lstStyle/>
        <a:p>
          <a:endParaRPr lang="es-MX"/>
        </a:p>
      </dgm:t>
    </dgm:pt>
    <dgm:pt modelId="{2F04C91C-7CCD-4313-9799-A6C48B7DF1A5}" type="pres">
      <dgm:prSet presAssocID="{9C518381-8CF7-401C-BDE8-A4D4F093FF5A}" presName="hSp" presStyleCnt="0"/>
      <dgm:spPr/>
      <dgm:t>
        <a:bodyPr/>
        <a:lstStyle/>
        <a:p>
          <a:endParaRPr lang="es-MX"/>
        </a:p>
      </dgm:t>
    </dgm:pt>
    <dgm:pt modelId="{62AB072A-955B-4B45-B7FF-2AEEAF6027D7}" type="pres">
      <dgm:prSet presAssocID="{9C518381-8CF7-401C-BDE8-A4D4F093FF5A}" presName="vProcSp" presStyleCnt="0"/>
      <dgm:spPr/>
      <dgm:t>
        <a:bodyPr/>
        <a:lstStyle/>
        <a:p>
          <a:endParaRPr lang="es-MX"/>
        </a:p>
      </dgm:t>
    </dgm:pt>
    <dgm:pt modelId="{88CD495B-6CD5-4E3D-BAD4-785D08C8478C}" type="pres">
      <dgm:prSet presAssocID="{9C518381-8CF7-401C-BDE8-A4D4F093FF5A}" presName="vSp1" presStyleCnt="0"/>
      <dgm:spPr/>
      <dgm:t>
        <a:bodyPr/>
        <a:lstStyle/>
        <a:p>
          <a:endParaRPr lang="es-MX"/>
        </a:p>
      </dgm:t>
    </dgm:pt>
    <dgm:pt modelId="{188EF6FB-2888-470D-868A-92B1E999D089}" type="pres">
      <dgm:prSet presAssocID="{9C518381-8CF7-401C-BDE8-A4D4F093FF5A}" presName="simulatedConn" presStyleLbl="solidFgAcc1" presStyleIdx="1" presStyleCnt="2"/>
      <dgm:spPr/>
      <dgm:t>
        <a:bodyPr/>
        <a:lstStyle/>
        <a:p>
          <a:endParaRPr lang="es-MX"/>
        </a:p>
      </dgm:t>
    </dgm:pt>
    <dgm:pt modelId="{C972F657-7926-4DE5-99BC-B33EE3D5F196}" type="pres">
      <dgm:prSet presAssocID="{9C518381-8CF7-401C-BDE8-A4D4F093FF5A}" presName="vSp2" presStyleCnt="0"/>
      <dgm:spPr/>
      <dgm:t>
        <a:bodyPr/>
        <a:lstStyle/>
        <a:p>
          <a:endParaRPr lang="es-MX"/>
        </a:p>
      </dgm:t>
    </dgm:pt>
    <dgm:pt modelId="{60FF3682-E541-4A02-8FF9-D61D86C02860}" type="pres">
      <dgm:prSet presAssocID="{9C518381-8CF7-401C-BDE8-A4D4F093FF5A}" presName="sibTrans" presStyleCnt="0"/>
      <dgm:spPr/>
      <dgm:t>
        <a:bodyPr/>
        <a:lstStyle/>
        <a:p>
          <a:endParaRPr lang="es-MX"/>
        </a:p>
      </dgm:t>
    </dgm:pt>
    <dgm:pt modelId="{87383DE6-757D-43B8-9E94-D183CA3C9F4E}" type="pres">
      <dgm:prSet presAssocID="{EF16B32D-71E6-4A23-B324-4AD4493C12D3}" presName="compositeNode" presStyleCnt="0">
        <dgm:presLayoutVars>
          <dgm:bulletEnabled val="1"/>
        </dgm:presLayoutVars>
      </dgm:prSet>
      <dgm:spPr/>
      <dgm:t>
        <a:bodyPr/>
        <a:lstStyle/>
        <a:p>
          <a:endParaRPr lang="es-MX"/>
        </a:p>
      </dgm:t>
    </dgm:pt>
    <dgm:pt modelId="{F5A58313-63E9-436C-A788-04AAC6923FC0}" type="pres">
      <dgm:prSet presAssocID="{EF16B32D-71E6-4A23-B324-4AD4493C12D3}" presName="bgRect" presStyleLbl="node1" presStyleIdx="2" presStyleCnt="3" custScaleY="96404" custLinFactNeighborX="153" custLinFactNeighborY="17118"/>
      <dgm:spPr/>
      <dgm:t>
        <a:bodyPr/>
        <a:lstStyle/>
        <a:p>
          <a:endParaRPr lang="es-MX"/>
        </a:p>
      </dgm:t>
    </dgm:pt>
    <dgm:pt modelId="{9BE74CC4-78F1-471C-A301-71BE651BCE06}" type="pres">
      <dgm:prSet presAssocID="{EF16B32D-71E6-4A23-B324-4AD4493C12D3}" presName="parentNode" presStyleLbl="node1" presStyleIdx="2" presStyleCnt="3">
        <dgm:presLayoutVars>
          <dgm:chMax val="0"/>
          <dgm:bulletEnabled val="1"/>
        </dgm:presLayoutVars>
      </dgm:prSet>
      <dgm:spPr/>
      <dgm:t>
        <a:bodyPr/>
        <a:lstStyle/>
        <a:p>
          <a:endParaRPr lang="es-MX"/>
        </a:p>
      </dgm:t>
    </dgm:pt>
    <dgm:pt modelId="{F90CC09F-1AF9-4F0B-8ECA-E366EA612ED1}" type="pres">
      <dgm:prSet presAssocID="{EF16B32D-71E6-4A23-B324-4AD4493C12D3}" presName="childNode" presStyleLbl="node1" presStyleIdx="2" presStyleCnt="3">
        <dgm:presLayoutVars>
          <dgm:bulletEnabled val="1"/>
        </dgm:presLayoutVars>
      </dgm:prSet>
      <dgm:spPr/>
      <dgm:t>
        <a:bodyPr/>
        <a:lstStyle/>
        <a:p>
          <a:endParaRPr lang="es-MX"/>
        </a:p>
      </dgm:t>
    </dgm:pt>
  </dgm:ptLst>
  <dgm:cxnLst>
    <dgm:cxn modelId="{FCDD5445-59DA-469E-81C3-240DCEAE0B19}" type="presOf" srcId="{EF16B32D-71E6-4A23-B324-4AD4493C12D3}" destId="{F5A58313-63E9-436C-A788-04AAC6923FC0}" srcOrd="0" destOrd="0" presId="urn:microsoft.com/office/officeart/2005/8/layout/hProcess7"/>
    <dgm:cxn modelId="{5A13A304-0D45-4B0D-8640-ABE8D8F9FCC5}" srcId="{EF16B32D-71E6-4A23-B324-4AD4493C12D3}" destId="{9824487E-6CAC-412E-85C5-5012A4C861F8}" srcOrd="1" destOrd="0" parTransId="{0BE56768-46C6-4F52-9054-9B7BD7F78B7F}" sibTransId="{3F8197F2-4D11-4910-B8F3-D2D6ACC55972}"/>
    <dgm:cxn modelId="{139308B7-5FA2-494E-B418-D6D43260287B}" srcId="{6CBC4A09-1396-4A55-A689-782FDBACF507}" destId="{201F3FBF-AC3C-481D-87AC-2D97358D6DF1}" srcOrd="1" destOrd="0" parTransId="{C3A4D156-AC1F-407B-A4B3-C086DF78DE74}" sibTransId="{9C518381-8CF7-401C-BDE8-A4D4F093FF5A}"/>
    <dgm:cxn modelId="{973E0DED-33AB-41F2-BF38-0BFDD4876C64}" type="presOf" srcId="{201F3FBF-AC3C-481D-87AC-2D97358D6DF1}" destId="{FCEFF543-25A2-4329-BFE3-A4BF360F3651}" srcOrd="1" destOrd="0" presId="urn:microsoft.com/office/officeart/2005/8/layout/hProcess7"/>
    <dgm:cxn modelId="{F29BFEE3-9A19-4D55-816F-B558C9D3B06A}" type="presOf" srcId="{6CBC4A09-1396-4A55-A689-782FDBACF507}" destId="{EBBAB63C-5756-4B7C-AD99-982E2395E578}" srcOrd="0" destOrd="0" presId="urn:microsoft.com/office/officeart/2005/8/layout/hProcess7"/>
    <dgm:cxn modelId="{504FE236-8E62-4E27-9250-3638A2EB284F}" srcId="{6CBC4A09-1396-4A55-A689-782FDBACF507}" destId="{EF16B32D-71E6-4A23-B324-4AD4493C12D3}" srcOrd="2" destOrd="0" parTransId="{159C2919-C8C4-4BE6-B939-46FCA9901A18}" sibTransId="{F95E42E7-5B2A-4FC6-916D-7C41824D4A06}"/>
    <dgm:cxn modelId="{C1272F74-B495-451A-AE27-66FB98845210}" srcId="{EF16B32D-71E6-4A23-B324-4AD4493C12D3}" destId="{8B194FAC-0FD9-4120-9128-21CA9BD9DE5F}" srcOrd="0" destOrd="0" parTransId="{C7E31477-B6FB-4758-AA56-288D3EB52007}" sibTransId="{FE1DA768-6CCF-4E62-881C-4364D95A8EEC}"/>
    <dgm:cxn modelId="{C24A3B08-E124-4301-B162-6D3732063B51}" srcId="{EF16B32D-71E6-4A23-B324-4AD4493C12D3}" destId="{C317664B-FED0-46D2-827D-2E52F29D49A0}" srcOrd="2" destOrd="0" parTransId="{9FB598E6-1A2F-45CE-93F9-D2A5DA729FE8}" sibTransId="{F701F2E6-48F3-4E9E-857F-D5AE1D968ACE}"/>
    <dgm:cxn modelId="{8FE6EE81-627A-44BA-AEB5-A2F663741018}" type="presOf" srcId="{279F7594-B07F-4251-ADDC-422A9413E87F}" destId="{4496511A-8DFC-43A0-97C4-20AC2C7884C6}" srcOrd="0" destOrd="0" presId="urn:microsoft.com/office/officeart/2005/8/layout/hProcess7"/>
    <dgm:cxn modelId="{37B96F25-717F-4290-AB3C-017E09CA33B8}" type="presOf" srcId="{9824487E-6CAC-412E-85C5-5012A4C861F8}" destId="{F90CC09F-1AF9-4F0B-8ECA-E366EA612ED1}" srcOrd="0" destOrd="1" presId="urn:microsoft.com/office/officeart/2005/8/layout/hProcess7"/>
    <dgm:cxn modelId="{D8A586D0-99DE-4F44-B839-E98DD0439249}" type="presOf" srcId="{201F3FBF-AC3C-481D-87AC-2D97358D6DF1}" destId="{328E94C9-8D08-4495-88EF-2DDAF75486BD}" srcOrd="0" destOrd="0" presId="urn:microsoft.com/office/officeart/2005/8/layout/hProcess7"/>
    <dgm:cxn modelId="{D1407D1A-32A2-43E8-AEF9-AA5CEFDC0300}" type="presOf" srcId="{C556BA87-35DA-40FE-984F-A04FED8E4512}" destId="{697B9A04-C334-4EF4-8C9B-43B52DFA4195}" srcOrd="0" destOrd="0" presId="urn:microsoft.com/office/officeart/2005/8/layout/hProcess7"/>
    <dgm:cxn modelId="{1F5C2EF6-F355-41F7-ADB5-19E20058E45E}" type="presOf" srcId="{279F7594-B07F-4251-ADDC-422A9413E87F}" destId="{E3A80F2D-B66A-43CD-BD02-F51BAE9BF36E}" srcOrd="1" destOrd="0" presId="urn:microsoft.com/office/officeart/2005/8/layout/hProcess7"/>
    <dgm:cxn modelId="{92103718-C462-4999-9D53-8E9B6E0AB7E9}" type="presOf" srcId="{EF16B32D-71E6-4A23-B324-4AD4493C12D3}" destId="{9BE74CC4-78F1-471C-A301-71BE651BCE06}" srcOrd="1" destOrd="0" presId="urn:microsoft.com/office/officeart/2005/8/layout/hProcess7"/>
    <dgm:cxn modelId="{B384DDD3-4DA9-438C-9DDA-674A26A4FACD}" srcId="{279F7594-B07F-4251-ADDC-422A9413E87F}" destId="{A9FF21A1-630A-40DA-8F38-4773D752CD7D}" srcOrd="0" destOrd="0" parTransId="{E1B743FE-849D-4F08-97E0-131AA66D4E02}" sibTransId="{6738652D-17B8-49A9-B95A-9F57C618FBC0}"/>
    <dgm:cxn modelId="{74CF1AA9-FD20-4428-B0A8-A1355B027831}" type="presOf" srcId="{C317664B-FED0-46D2-827D-2E52F29D49A0}" destId="{F90CC09F-1AF9-4F0B-8ECA-E366EA612ED1}" srcOrd="0" destOrd="2" presId="urn:microsoft.com/office/officeart/2005/8/layout/hProcess7"/>
    <dgm:cxn modelId="{1BBFD8C1-C755-454B-B23A-E7AF1A6F66DC}" type="presOf" srcId="{A9FF21A1-630A-40DA-8F38-4773D752CD7D}" destId="{B17E54B6-9281-4A80-A6E2-53023ABC4F53}" srcOrd="0" destOrd="0" presId="urn:microsoft.com/office/officeart/2005/8/layout/hProcess7"/>
    <dgm:cxn modelId="{526DA8A8-75DC-48D6-A63E-EC18C59817B3}" type="presOf" srcId="{8B194FAC-0FD9-4120-9128-21CA9BD9DE5F}" destId="{F90CC09F-1AF9-4F0B-8ECA-E366EA612ED1}" srcOrd="0" destOrd="0" presId="urn:microsoft.com/office/officeart/2005/8/layout/hProcess7"/>
    <dgm:cxn modelId="{7A138EA3-5A27-457B-840E-8FD06CB9B828}" srcId="{6CBC4A09-1396-4A55-A689-782FDBACF507}" destId="{279F7594-B07F-4251-ADDC-422A9413E87F}" srcOrd="0" destOrd="0" parTransId="{B1635134-4094-40AF-B856-FE2FB51C42C5}" sibTransId="{E9DFEAF2-671C-4094-BF62-C55B4C3FC862}"/>
    <dgm:cxn modelId="{31D807F5-96D6-4E36-8CC5-1A6850E71966}" srcId="{201F3FBF-AC3C-481D-87AC-2D97358D6DF1}" destId="{C556BA87-35DA-40FE-984F-A04FED8E4512}" srcOrd="0" destOrd="0" parTransId="{0D4827D0-95A1-4810-B3A9-C3C72DDB19E7}" sibTransId="{61F7758D-F5FC-4931-AB2F-A66FE67A9872}"/>
    <dgm:cxn modelId="{72DC70A3-DEC4-4810-8668-0BA6976638CC}" type="presParOf" srcId="{EBBAB63C-5756-4B7C-AD99-982E2395E578}" destId="{D4EB461C-7553-4304-88A5-DAFEAB3067D5}" srcOrd="0" destOrd="0" presId="urn:microsoft.com/office/officeart/2005/8/layout/hProcess7"/>
    <dgm:cxn modelId="{3AC69F2C-D851-472F-8DF5-32385CE6F4EC}" type="presParOf" srcId="{D4EB461C-7553-4304-88A5-DAFEAB3067D5}" destId="{4496511A-8DFC-43A0-97C4-20AC2C7884C6}" srcOrd="0" destOrd="0" presId="urn:microsoft.com/office/officeart/2005/8/layout/hProcess7"/>
    <dgm:cxn modelId="{CC772235-7B71-49E0-803F-C5487296E16A}" type="presParOf" srcId="{D4EB461C-7553-4304-88A5-DAFEAB3067D5}" destId="{E3A80F2D-B66A-43CD-BD02-F51BAE9BF36E}" srcOrd="1" destOrd="0" presId="urn:microsoft.com/office/officeart/2005/8/layout/hProcess7"/>
    <dgm:cxn modelId="{8EA5FB47-AF63-4EE8-A378-062D5E51032C}" type="presParOf" srcId="{D4EB461C-7553-4304-88A5-DAFEAB3067D5}" destId="{B17E54B6-9281-4A80-A6E2-53023ABC4F53}" srcOrd="2" destOrd="0" presId="urn:microsoft.com/office/officeart/2005/8/layout/hProcess7"/>
    <dgm:cxn modelId="{1B27F632-EDD9-446E-9BCD-2123CD581B33}" type="presParOf" srcId="{EBBAB63C-5756-4B7C-AD99-982E2395E578}" destId="{91C7A86A-F9F7-46A6-ACEF-E7494096FA23}" srcOrd="1" destOrd="0" presId="urn:microsoft.com/office/officeart/2005/8/layout/hProcess7"/>
    <dgm:cxn modelId="{17F6DBAB-8E73-452D-9452-9730E92F5E75}" type="presParOf" srcId="{EBBAB63C-5756-4B7C-AD99-982E2395E578}" destId="{D67E7789-D449-4B65-8874-8F547CF7A557}" srcOrd="2" destOrd="0" presId="urn:microsoft.com/office/officeart/2005/8/layout/hProcess7"/>
    <dgm:cxn modelId="{59B965F3-7927-4A70-AC9B-BE472367B484}" type="presParOf" srcId="{D67E7789-D449-4B65-8874-8F547CF7A557}" destId="{05B51713-2A86-4D33-ACDE-07D2479AD786}" srcOrd="0" destOrd="0" presId="urn:microsoft.com/office/officeart/2005/8/layout/hProcess7"/>
    <dgm:cxn modelId="{A1DBD515-EE4A-4C88-B237-70B62BAA01DD}" type="presParOf" srcId="{D67E7789-D449-4B65-8874-8F547CF7A557}" destId="{561E8A2D-2288-4F26-BC7D-73EF19AB9FC6}" srcOrd="1" destOrd="0" presId="urn:microsoft.com/office/officeart/2005/8/layout/hProcess7"/>
    <dgm:cxn modelId="{FC0440BB-63F2-4929-9EA2-32A35EFDCA07}" type="presParOf" srcId="{D67E7789-D449-4B65-8874-8F547CF7A557}" destId="{5ADAD94F-29DA-43C0-A17D-99349621569B}" srcOrd="2" destOrd="0" presId="urn:microsoft.com/office/officeart/2005/8/layout/hProcess7"/>
    <dgm:cxn modelId="{D49E2BEE-3774-4EA8-8634-9A535128E5D7}" type="presParOf" srcId="{EBBAB63C-5756-4B7C-AD99-982E2395E578}" destId="{9B7957F3-A66D-4745-B69A-665EA8B7A199}" srcOrd="3" destOrd="0" presId="urn:microsoft.com/office/officeart/2005/8/layout/hProcess7"/>
    <dgm:cxn modelId="{6098C197-A968-4492-A6D8-DAC92E2819BD}" type="presParOf" srcId="{EBBAB63C-5756-4B7C-AD99-982E2395E578}" destId="{236DB5F1-1C1E-465D-A74A-88A38733882C}" srcOrd="4" destOrd="0" presId="urn:microsoft.com/office/officeart/2005/8/layout/hProcess7"/>
    <dgm:cxn modelId="{CCD29195-CC3F-4754-9D9A-D593ABE89EFF}" type="presParOf" srcId="{236DB5F1-1C1E-465D-A74A-88A38733882C}" destId="{328E94C9-8D08-4495-88EF-2DDAF75486BD}" srcOrd="0" destOrd="0" presId="urn:microsoft.com/office/officeart/2005/8/layout/hProcess7"/>
    <dgm:cxn modelId="{2F2C10F0-A1D0-4228-A792-53D28772E8A1}" type="presParOf" srcId="{236DB5F1-1C1E-465D-A74A-88A38733882C}" destId="{FCEFF543-25A2-4329-BFE3-A4BF360F3651}" srcOrd="1" destOrd="0" presId="urn:microsoft.com/office/officeart/2005/8/layout/hProcess7"/>
    <dgm:cxn modelId="{B0610A3C-D7B6-466A-A657-F5EC4608CD4A}" type="presParOf" srcId="{236DB5F1-1C1E-465D-A74A-88A38733882C}" destId="{697B9A04-C334-4EF4-8C9B-43B52DFA4195}" srcOrd="2" destOrd="0" presId="urn:microsoft.com/office/officeart/2005/8/layout/hProcess7"/>
    <dgm:cxn modelId="{6035E50A-18CA-4A85-B585-868DADEFCFCB}" type="presParOf" srcId="{EBBAB63C-5756-4B7C-AD99-982E2395E578}" destId="{2F04C91C-7CCD-4313-9799-A6C48B7DF1A5}" srcOrd="5" destOrd="0" presId="urn:microsoft.com/office/officeart/2005/8/layout/hProcess7"/>
    <dgm:cxn modelId="{68AEAF99-53AC-4643-8101-61C7D6501C40}" type="presParOf" srcId="{EBBAB63C-5756-4B7C-AD99-982E2395E578}" destId="{62AB072A-955B-4B45-B7FF-2AEEAF6027D7}" srcOrd="6" destOrd="0" presId="urn:microsoft.com/office/officeart/2005/8/layout/hProcess7"/>
    <dgm:cxn modelId="{C4192A67-15BC-4CBD-B766-1DC185E90CC2}" type="presParOf" srcId="{62AB072A-955B-4B45-B7FF-2AEEAF6027D7}" destId="{88CD495B-6CD5-4E3D-BAD4-785D08C8478C}" srcOrd="0" destOrd="0" presId="urn:microsoft.com/office/officeart/2005/8/layout/hProcess7"/>
    <dgm:cxn modelId="{222877F2-2584-40D0-911F-780A39478261}" type="presParOf" srcId="{62AB072A-955B-4B45-B7FF-2AEEAF6027D7}" destId="{188EF6FB-2888-470D-868A-92B1E999D089}" srcOrd="1" destOrd="0" presId="urn:microsoft.com/office/officeart/2005/8/layout/hProcess7"/>
    <dgm:cxn modelId="{4CDA3191-36A3-4F25-847F-50A908BD691A}" type="presParOf" srcId="{62AB072A-955B-4B45-B7FF-2AEEAF6027D7}" destId="{C972F657-7926-4DE5-99BC-B33EE3D5F196}" srcOrd="2" destOrd="0" presId="urn:microsoft.com/office/officeart/2005/8/layout/hProcess7"/>
    <dgm:cxn modelId="{945C7D92-5A96-4382-AE2D-E5EECC0BEFC3}" type="presParOf" srcId="{EBBAB63C-5756-4B7C-AD99-982E2395E578}" destId="{60FF3682-E541-4A02-8FF9-D61D86C02860}" srcOrd="7" destOrd="0" presId="urn:microsoft.com/office/officeart/2005/8/layout/hProcess7"/>
    <dgm:cxn modelId="{D365FCD1-7A71-4CE8-A1AE-636D6D8FF983}" type="presParOf" srcId="{EBBAB63C-5756-4B7C-AD99-982E2395E578}" destId="{87383DE6-757D-43B8-9E94-D183CA3C9F4E}" srcOrd="8" destOrd="0" presId="urn:microsoft.com/office/officeart/2005/8/layout/hProcess7"/>
    <dgm:cxn modelId="{67B2F76E-86AF-4F02-BC1D-42C8E9DD6B49}" type="presParOf" srcId="{87383DE6-757D-43B8-9E94-D183CA3C9F4E}" destId="{F5A58313-63E9-436C-A788-04AAC6923FC0}" srcOrd="0" destOrd="0" presId="urn:microsoft.com/office/officeart/2005/8/layout/hProcess7"/>
    <dgm:cxn modelId="{462D1DCC-F07F-409E-84C3-0AD912029D3E}" type="presParOf" srcId="{87383DE6-757D-43B8-9E94-D183CA3C9F4E}" destId="{9BE74CC4-78F1-471C-A301-71BE651BCE06}" srcOrd="1" destOrd="0" presId="urn:microsoft.com/office/officeart/2005/8/layout/hProcess7"/>
    <dgm:cxn modelId="{3169EE3C-E407-4450-9BDD-3EF21C4CF248}" type="presParOf" srcId="{87383DE6-757D-43B8-9E94-D183CA3C9F4E}" destId="{F90CC09F-1AF9-4F0B-8ECA-E366EA612ED1}" srcOrd="2"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F559004-93DA-40FD-A681-A6F3A8C8B83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90A410EB-D777-4393-8D75-01B30CE76A37}">
      <dgm:prSet phldrT="[Texto]" custT="1"/>
      <dgm:spPr/>
      <dgm:t>
        <a:bodyPr/>
        <a:lstStyle/>
        <a:p>
          <a:r>
            <a:rPr lang="es-MX" sz="2000" b="0" dirty="0" err="1" smtClean="0">
              <a:solidFill>
                <a:srgbClr val="FFFF00"/>
              </a:solidFill>
            </a:rPr>
            <a:t>Presupuestación</a:t>
          </a:r>
          <a:r>
            <a:rPr lang="es-MX" sz="2000" b="0" dirty="0" smtClean="0">
              <a:solidFill>
                <a:srgbClr val="FFFF00"/>
              </a:solidFill>
            </a:rPr>
            <a:t> y planeación a largo plazo</a:t>
          </a:r>
          <a:endParaRPr lang="es-MX" sz="2000" b="0" dirty="0">
            <a:solidFill>
              <a:srgbClr val="FFFF00"/>
            </a:solidFill>
          </a:endParaRPr>
        </a:p>
      </dgm:t>
    </dgm:pt>
    <dgm:pt modelId="{D5C69448-F924-45CD-B29F-F8655F59FE22}" type="parTrans" cxnId="{27C6EEA4-69FB-4344-A116-270AFF4F1A1A}">
      <dgm:prSet/>
      <dgm:spPr/>
      <dgm:t>
        <a:bodyPr/>
        <a:lstStyle/>
        <a:p>
          <a:endParaRPr lang="es-MX" sz="2400" b="0">
            <a:solidFill>
              <a:srgbClr val="FFFF00"/>
            </a:solidFill>
          </a:endParaRPr>
        </a:p>
      </dgm:t>
    </dgm:pt>
    <dgm:pt modelId="{2790B39A-F3FF-4AB0-9722-A8A1ED444100}" type="sibTrans" cxnId="{27C6EEA4-69FB-4344-A116-270AFF4F1A1A}">
      <dgm:prSet/>
      <dgm:spPr/>
      <dgm:t>
        <a:bodyPr/>
        <a:lstStyle/>
        <a:p>
          <a:endParaRPr lang="es-MX" sz="2400" b="0">
            <a:solidFill>
              <a:srgbClr val="FFFF00"/>
            </a:solidFill>
          </a:endParaRPr>
        </a:p>
      </dgm:t>
    </dgm:pt>
    <dgm:pt modelId="{6D68278F-D761-4E97-96B7-F4D30DC6B37F}">
      <dgm:prSet phldrT="[Texto]" custT="1"/>
      <dgm:spPr/>
      <dgm:t>
        <a:bodyPr/>
        <a:lstStyle/>
        <a:p>
          <a:r>
            <a:rPr lang="es-MX" sz="2000" b="0" dirty="0" smtClean="0">
              <a:solidFill>
                <a:srgbClr val="FFFF00"/>
              </a:solidFill>
            </a:rPr>
            <a:t>Orientación de decisiones de inversión y financiamiento de bienes de capital e inventarios</a:t>
          </a:r>
          <a:endParaRPr lang="es-MX" sz="2000" b="0" dirty="0">
            <a:solidFill>
              <a:srgbClr val="FFFF00"/>
            </a:solidFill>
          </a:endParaRPr>
        </a:p>
      </dgm:t>
    </dgm:pt>
    <dgm:pt modelId="{B6DA9886-E228-4B88-873F-7569F1F87A6F}" type="parTrans" cxnId="{06D68411-3587-43FE-AA98-DC7BE0E13021}">
      <dgm:prSet/>
      <dgm:spPr/>
      <dgm:t>
        <a:bodyPr/>
        <a:lstStyle/>
        <a:p>
          <a:endParaRPr lang="es-MX" sz="2400" b="0">
            <a:solidFill>
              <a:srgbClr val="FFFF00"/>
            </a:solidFill>
          </a:endParaRPr>
        </a:p>
      </dgm:t>
    </dgm:pt>
    <dgm:pt modelId="{107DFAEC-B6D0-46C0-B74B-5E0507F2E052}" type="sibTrans" cxnId="{06D68411-3587-43FE-AA98-DC7BE0E13021}">
      <dgm:prSet/>
      <dgm:spPr/>
      <dgm:t>
        <a:bodyPr/>
        <a:lstStyle/>
        <a:p>
          <a:endParaRPr lang="es-MX" sz="2400" b="0">
            <a:solidFill>
              <a:srgbClr val="FFFF00"/>
            </a:solidFill>
          </a:endParaRPr>
        </a:p>
      </dgm:t>
    </dgm:pt>
    <dgm:pt modelId="{C219EA52-4147-45FE-8056-97E646BE9480}">
      <dgm:prSet phldrT="[Texto]" custT="1"/>
      <dgm:spPr/>
      <dgm:t>
        <a:bodyPr/>
        <a:lstStyle/>
        <a:p>
          <a:r>
            <a:rPr lang="es-MX" sz="2000" b="0" dirty="0" smtClean="0">
              <a:solidFill>
                <a:srgbClr val="FFFF00"/>
              </a:solidFill>
            </a:rPr>
            <a:t>Administración de las cuentas por cobrar y el efectivo</a:t>
          </a:r>
          <a:endParaRPr lang="es-MX" sz="2000" b="0" dirty="0">
            <a:solidFill>
              <a:srgbClr val="FFFF00"/>
            </a:solidFill>
          </a:endParaRPr>
        </a:p>
      </dgm:t>
    </dgm:pt>
    <dgm:pt modelId="{53F689AA-B917-4E81-A000-0EADB163BBEA}" type="parTrans" cxnId="{C8E400AD-26D6-494E-8B99-302CD8018DC3}">
      <dgm:prSet/>
      <dgm:spPr/>
      <dgm:t>
        <a:bodyPr/>
        <a:lstStyle/>
        <a:p>
          <a:endParaRPr lang="es-MX" sz="2400" b="0">
            <a:solidFill>
              <a:srgbClr val="FFFF00"/>
            </a:solidFill>
          </a:endParaRPr>
        </a:p>
      </dgm:t>
    </dgm:pt>
    <dgm:pt modelId="{41A222CA-7B8F-477B-BBFC-5BA831E07815}" type="sibTrans" cxnId="{C8E400AD-26D6-494E-8B99-302CD8018DC3}">
      <dgm:prSet/>
      <dgm:spPr/>
      <dgm:t>
        <a:bodyPr/>
        <a:lstStyle/>
        <a:p>
          <a:endParaRPr lang="es-MX" sz="2400" b="0">
            <a:solidFill>
              <a:srgbClr val="FFFF00"/>
            </a:solidFill>
          </a:endParaRPr>
        </a:p>
      </dgm:t>
    </dgm:pt>
    <dgm:pt modelId="{F59E5AB7-316D-4A30-BED1-6BDFC60EF3DF}">
      <dgm:prSet phldrT="[Texto]" custT="1"/>
      <dgm:spPr/>
      <dgm:t>
        <a:bodyPr/>
        <a:lstStyle/>
        <a:p>
          <a:r>
            <a:rPr lang="es-MX" sz="2000" b="0" dirty="0" smtClean="0">
              <a:solidFill>
                <a:srgbClr val="FFFF00"/>
              </a:solidFill>
            </a:rPr>
            <a:t>Coordinación y control de las operaciones.</a:t>
          </a:r>
          <a:endParaRPr lang="es-MX" sz="2000" b="0" dirty="0">
            <a:solidFill>
              <a:srgbClr val="FFFF00"/>
            </a:solidFill>
          </a:endParaRPr>
        </a:p>
      </dgm:t>
    </dgm:pt>
    <dgm:pt modelId="{C1EFA3E3-A8C0-4C69-96EC-3B634C7A3181}" type="parTrans" cxnId="{AE0E165B-2C32-4568-B0D8-AB6DF5699D4F}">
      <dgm:prSet/>
      <dgm:spPr/>
      <dgm:t>
        <a:bodyPr/>
        <a:lstStyle/>
        <a:p>
          <a:endParaRPr lang="es-MX" sz="2400" b="0">
            <a:solidFill>
              <a:srgbClr val="FFFF00"/>
            </a:solidFill>
          </a:endParaRPr>
        </a:p>
      </dgm:t>
    </dgm:pt>
    <dgm:pt modelId="{DF42689D-97CB-41D6-AC6C-05E32DA8F176}" type="sibTrans" cxnId="{AE0E165B-2C32-4568-B0D8-AB6DF5699D4F}">
      <dgm:prSet/>
      <dgm:spPr/>
      <dgm:t>
        <a:bodyPr/>
        <a:lstStyle/>
        <a:p>
          <a:endParaRPr lang="es-MX" sz="2400" b="0">
            <a:solidFill>
              <a:srgbClr val="FFFF00"/>
            </a:solidFill>
          </a:endParaRPr>
        </a:p>
      </dgm:t>
    </dgm:pt>
    <dgm:pt modelId="{7919E5DC-4356-4695-A33E-B36F879144A9}" type="pres">
      <dgm:prSet presAssocID="{8F559004-93DA-40FD-A681-A6F3A8C8B83D}" presName="linear" presStyleCnt="0">
        <dgm:presLayoutVars>
          <dgm:dir/>
          <dgm:animLvl val="lvl"/>
          <dgm:resizeHandles val="exact"/>
        </dgm:presLayoutVars>
      </dgm:prSet>
      <dgm:spPr/>
      <dgm:t>
        <a:bodyPr/>
        <a:lstStyle/>
        <a:p>
          <a:endParaRPr lang="es-MX"/>
        </a:p>
      </dgm:t>
    </dgm:pt>
    <dgm:pt modelId="{7DCD595A-5596-4189-9641-FB2A24938591}" type="pres">
      <dgm:prSet presAssocID="{90A410EB-D777-4393-8D75-01B30CE76A37}" presName="parentLin" presStyleCnt="0"/>
      <dgm:spPr/>
    </dgm:pt>
    <dgm:pt modelId="{37F491AC-D3BD-4D63-A91F-A9FC30A93D0C}" type="pres">
      <dgm:prSet presAssocID="{90A410EB-D777-4393-8D75-01B30CE76A37}" presName="parentLeftMargin" presStyleLbl="node1" presStyleIdx="0" presStyleCnt="4"/>
      <dgm:spPr/>
      <dgm:t>
        <a:bodyPr/>
        <a:lstStyle/>
        <a:p>
          <a:endParaRPr lang="es-MX"/>
        </a:p>
      </dgm:t>
    </dgm:pt>
    <dgm:pt modelId="{96500CCC-5BA1-4417-BB18-DAEBC130C80C}" type="pres">
      <dgm:prSet presAssocID="{90A410EB-D777-4393-8D75-01B30CE76A37}" presName="parentText" presStyleLbl="node1" presStyleIdx="0" presStyleCnt="4">
        <dgm:presLayoutVars>
          <dgm:chMax val="0"/>
          <dgm:bulletEnabled val="1"/>
        </dgm:presLayoutVars>
      </dgm:prSet>
      <dgm:spPr/>
      <dgm:t>
        <a:bodyPr/>
        <a:lstStyle/>
        <a:p>
          <a:endParaRPr lang="es-MX"/>
        </a:p>
      </dgm:t>
    </dgm:pt>
    <dgm:pt modelId="{7B843523-9B06-4D9F-A5F5-0A3E31BF3D05}" type="pres">
      <dgm:prSet presAssocID="{90A410EB-D777-4393-8D75-01B30CE76A37}" presName="negativeSpace" presStyleCnt="0"/>
      <dgm:spPr/>
    </dgm:pt>
    <dgm:pt modelId="{44CF78ED-D57B-49C3-B6AA-FC6763AB1757}" type="pres">
      <dgm:prSet presAssocID="{90A410EB-D777-4393-8D75-01B30CE76A37}" presName="childText" presStyleLbl="conFgAcc1" presStyleIdx="0" presStyleCnt="4">
        <dgm:presLayoutVars>
          <dgm:bulletEnabled val="1"/>
        </dgm:presLayoutVars>
      </dgm:prSet>
      <dgm:spPr/>
    </dgm:pt>
    <dgm:pt modelId="{FC1CF792-FFFC-414D-A15E-FF4EA748F324}" type="pres">
      <dgm:prSet presAssocID="{2790B39A-F3FF-4AB0-9722-A8A1ED444100}" presName="spaceBetweenRectangles" presStyleCnt="0"/>
      <dgm:spPr/>
    </dgm:pt>
    <dgm:pt modelId="{423DF7DC-B17E-44D5-BE10-52052F434778}" type="pres">
      <dgm:prSet presAssocID="{6D68278F-D761-4E97-96B7-F4D30DC6B37F}" presName="parentLin" presStyleCnt="0"/>
      <dgm:spPr/>
    </dgm:pt>
    <dgm:pt modelId="{1B49D5B4-54C5-4823-B4BB-1883E4FE66D7}" type="pres">
      <dgm:prSet presAssocID="{6D68278F-D761-4E97-96B7-F4D30DC6B37F}" presName="parentLeftMargin" presStyleLbl="node1" presStyleIdx="0" presStyleCnt="4"/>
      <dgm:spPr/>
      <dgm:t>
        <a:bodyPr/>
        <a:lstStyle/>
        <a:p>
          <a:endParaRPr lang="es-MX"/>
        </a:p>
      </dgm:t>
    </dgm:pt>
    <dgm:pt modelId="{24FBC5FB-7177-4C40-9D84-10903D9F61C0}" type="pres">
      <dgm:prSet presAssocID="{6D68278F-D761-4E97-96B7-F4D30DC6B37F}" presName="parentText" presStyleLbl="node1" presStyleIdx="1" presStyleCnt="4">
        <dgm:presLayoutVars>
          <dgm:chMax val="0"/>
          <dgm:bulletEnabled val="1"/>
        </dgm:presLayoutVars>
      </dgm:prSet>
      <dgm:spPr/>
      <dgm:t>
        <a:bodyPr/>
        <a:lstStyle/>
        <a:p>
          <a:endParaRPr lang="es-MX"/>
        </a:p>
      </dgm:t>
    </dgm:pt>
    <dgm:pt modelId="{B725102D-085A-4113-BBA5-4C33F283D8D8}" type="pres">
      <dgm:prSet presAssocID="{6D68278F-D761-4E97-96B7-F4D30DC6B37F}" presName="negativeSpace" presStyleCnt="0"/>
      <dgm:spPr/>
    </dgm:pt>
    <dgm:pt modelId="{720B1727-6C5B-4321-93CD-2BFD98BDC109}" type="pres">
      <dgm:prSet presAssocID="{6D68278F-D761-4E97-96B7-F4D30DC6B37F}" presName="childText" presStyleLbl="conFgAcc1" presStyleIdx="1" presStyleCnt="4">
        <dgm:presLayoutVars>
          <dgm:bulletEnabled val="1"/>
        </dgm:presLayoutVars>
      </dgm:prSet>
      <dgm:spPr/>
    </dgm:pt>
    <dgm:pt modelId="{9979F7E1-B697-4CCD-BDE4-B78794B312B9}" type="pres">
      <dgm:prSet presAssocID="{107DFAEC-B6D0-46C0-B74B-5E0507F2E052}" presName="spaceBetweenRectangles" presStyleCnt="0"/>
      <dgm:spPr/>
    </dgm:pt>
    <dgm:pt modelId="{F962B27D-D176-463B-849C-6BFD050BAD86}" type="pres">
      <dgm:prSet presAssocID="{C219EA52-4147-45FE-8056-97E646BE9480}" presName="parentLin" presStyleCnt="0"/>
      <dgm:spPr/>
    </dgm:pt>
    <dgm:pt modelId="{0BD76D15-7325-426B-B7C9-D1FBF374F5C2}" type="pres">
      <dgm:prSet presAssocID="{C219EA52-4147-45FE-8056-97E646BE9480}" presName="parentLeftMargin" presStyleLbl="node1" presStyleIdx="1" presStyleCnt="4"/>
      <dgm:spPr/>
      <dgm:t>
        <a:bodyPr/>
        <a:lstStyle/>
        <a:p>
          <a:endParaRPr lang="es-MX"/>
        </a:p>
      </dgm:t>
    </dgm:pt>
    <dgm:pt modelId="{544AF15A-D332-4302-A904-22FD6FE050D4}" type="pres">
      <dgm:prSet presAssocID="{C219EA52-4147-45FE-8056-97E646BE9480}" presName="parentText" presStyleLbl="node1" presStyleIdx="2" presStyleCnt="4">
        <dgm:presLayoutVars>
          <dgm:chMax val="0"/>
          <dgm:bulletEnabled val="1"/>
        </dgm:presLayoutVars>
      </dgm:prSet>
      <dgm:spPr/>
      <dgm:t>
        <a:bodyPr/>
        <a:lstStyle/>
        <a:p>
          <a:endParaRPr lang="es-MX"/>
        </a:p>
      </dgm:t>
    </dgm:pt>
    <dgm:pt modelId="{70162615-40FC-436B-8281-0BDB2E9C0896}" type="pres">
      <dgm:prSet presAssocID="{C219EA52-4147-45FE-8056-97E646BE9480}" presName="negativeSpace" presStyleCnt="0"/>
      <dgm:spPr/>
    </dgm:pt>
    <dgm:pt modelId="{6A014B1A-A3D1-4FE0-81FD-8C65DC5F5E16}" type="pres">
      <dgm:prSet presAssocID="{C219EA52-4147-45FE-8056-97E646BE9480}" presName="childText" presStyleLbl="conFgAcc1" presStyleIdx="2" presStyleCnt="4">
        <dgm:presLayoutVars>
          <dgm:bulletEnabled val="1"/>
        </dgm:presLayoutVars>
      </dgm:prSet>
      <dgm:spPr/>
    </dgm:pt>
    <dgm:pt modelId="{49B5C88E-3BB8-4E85-92C9-F4BD657187C5}" type="pres">
      <dgm:prSet presAssocID="{41A222CA-7B8F-477B-BBFC-5BA831E07815}" presName="spaceBetweenRectangles" presStyleCnt="0"/>
      <dgm:spPr/>
    </dgm:pt>
    <dgm:pt modelId="{28EE56C6-0189-40A9-A652-177966049350}" type="pres">
      <dgm:prSet presAssocID="{F59E5AB7-316D-4A30-BED1-6BDFC60EF3DF}" presName="parentLin" presStyleCnt="0"/>
      <dgm:spPr/>
    </dgm:pt>
    <dgm:pt modelId="{454B0C56-572A-4C83-B248-91443137FD85}" type="pres">
      <dgm:prSet presAssocID="{F59E5AB7-316D-4A30-BED1-6BDFC60EF3DF}" presName="parentLeftMargin" presStyleLbl="node1" presStyleIdx="2" presStyleCnt="4"/>
      <dgm:spPr/>
      <dgm:t>
        <a:bodyPr/>
        <a:lstStyle/>
        <a:p>
          <a:endParaRPr lang="es-MX"/>
        </a:p>
      </dgm:t>
    </dgm:pt>
    <dgm:pt modelId="{6FE45DD9-25B3-4AEE-87EA-277157DF9F62}" type="pres">
      <dgm:prSet presAssocID="{F59E5AB7-316D-4A30-BED1-6BDFC60EF3DF}" presName="parentText" presStyleLbl="node1" presStyleIdx="3" presStyleCnt="4">
        <dgm:presLayoutVars>
          <dgm:chMax val="0"/>
          <dgm:bulletEnabled val="1"/>
        </dgm:presLayoutVars>
      </dgm:prSet>
      <dgm:spPr/>
      <dgm:t>
        <a:bodyPr/>
        <a:lstStyle/>
        <a:p>
          <a:endParaRPr lang="es-MX"/>
        </a:p>
      </dgm:t>
    </dgm:pt>
    <dgm:pt modelId="{9EE2456A-70D5-4E39-9AA6-7D1CC6CC903D}" type="pres">
      <dgm:prSet presAssocID="{F59E5AB7-316D-4A30-BED1-6BDFC60EF3DF}" presName="negativeSpace" presStyleCnt="0"/>
      <dgm:spPr/>
    </dgm:pt>
    <dgm:pt modelId="{C26B2C82-1DDD-457C-9B6F-980B5FF96CEB}" type="pres">
      <dgm:prSet presAssocID="{F59E5AB7-316D-4A30-BED1-6BDFC60EF3DF}" presName="childText" presStyleLbl="conFgAcc1" presStyleIdx="3" presStyleCnt="4">
        <dgm:presLayoutVars>
          <dgm:bulletEnabled val="1"/>
        </dgm:presLayoutVars>
      </dgm:prSet>
      <dgm:spPr/>
    </dgm:pt>
  </dgm:ptLst>
  <dgm:cxnLst>
    <dgm:cxn modelId="{AE0E165B-2C32-4568-B0D8-AB6DF5699D4F}" srcId="{8F559004-93DA-40FD-A681-A6F3A8C8B83D}" destId="{F59E5AB7-316D-4A30-BED1-6BDFC60EF3DF}" srcOrd="3" destOrd="0" parTransId="{C1EFA3E3-A8C0-4C69-96EC-3B634C7A3181}" sibTransId="{DF42689D-97CB-41D6-AC6C-05E32DA8F176}"/>
    <dgm:cxn modelId="{C8E400AD-26D6-494E-8B99-302CD8018DC3}" srcId="{8F559004-93DA-40FD-A681-A6F3A8C8B83D}" destId="{C219EA52-4147-45FE-8056-97E646BE9480}" srcOrd="2" destOrd="0" parTransId="{53F689AA-B917-4E81-A000-0EADB163BBEA}" sibTransId="{41A222CA-7B8F-477B-BBFC-5BA831E07815}"/>
    <dgm:cxn modelId="{93CFDB8F-7014-47EE-9F1E-899B4784CFCD}" type="presOf" srcId="{C219EA52-4147-45FE-8056-97E646BE9480}" destId="{544AF15A-D332-4302-A904-22FD6FE050D4}" srcOrd="1" destOrd="0" presId="urn:microsoft.com/office/officeart/2005/8/layout/list1"/>
    <dgm:cxn modelId="{06D68411-3587-43FE-AA98-DC7BE0E13021}" srcId="{8F559004-93DA-40FD-A681-A6F3A8C8B83D}" destId="{6D68278F-D761-4E97-96B7-F4D30DC6B37F}" srcOrd="1" destOrd="0" parTransId="{B6DA9886-E228-4B88-873F-7569F1F87A6F}" sibTransId="{107DFAEC-B6D0-46C0-B74B-5E0507F2E052}"/>
    <dgm:cxn modelId="{71C80AD7-C3D6-475A-BBC8-A13634132E91}" type="presOf" srcId="{C219EA52-4147-45FE-8056-97E646BE9480}" destId="{0BD76D15-7325-426B-B7C9-D1FBF374F5C2}" srcOrd="0" destOrd="0" presId="urn:microsoft.com/office/officeart/2005/8/layout/list1"/>
    <dgm:cxn modelId="{68F4DCD7-9B84-4647-87E9-E17F00CBF14F}" type="presOf" srcId="{90A410EB-D777-4393-8D75-01B30CE76A37}" destId="{37F491AC-D3BD-4D63-A91F-A9FC30A93D0C}" srcOrd="0" destOrd="0" presId="urn:microsoft.com/office/officeart/2005/8/layout/list1"/>
    <dgm:cxn modelId="{32E39B52-63BF-4A81-BF3E-782F8BF9BD80}" type="presOf" srcId="{F59E5AB7-316D-4A30-BED1-6BDFC60EF3DF}" destId="{6FE45DD9-25B3-4AEE-87EA-277157DF9F62}" srcOrd="1" destOrd="0" presId="urn:microsoft.com/office/officeart/2005/8/layout/list1"/>
    <dgm:cxn modelId="{5139DEA2-1DD2-4F54-AAA6-74D48BB00A20}" type="presOf" srcId="{8F559004-93DA-40FD-A681-A6F3A8C8B83D}" destId="{7919E5DC-4356-4695-A33E-B36F879144A9}" srcOrd="0" destOrd="0" presId="urn:microsoft.com/office/officeart/2005/8/layout/list1"/>
    <dgm:cxn modelId="{36442EC6-CD50-4A89-907B-D29CF4767C6C}" type="presOf" srcId="{F59E5AB7-316D-4A30-BED1-6BDFC60EF3DF}" destId="{454B0C56-572A-4C83-B248-91443137FD85}" srcOrd="0" destOrd="0" presId="urn:microsoft.com/office/officeart/2005/8/layout/list1"/>
    <dgm:cxn modelId="{81926600-F6E1-4ADC-AC45-9EB21FB8324A}" type="presOf" srcId="{6D68278F-D761-4E97-96B7-F4D30DC6B37F}" destId="{24FBC5FB-7177-4C40-9D84-10903D9F61C0}" srcOrd="1" destOrd="0" presId="urn:microsoft.com/office/officeart/2005/8/layout/list1"/>
    <dgm:cxn modelId="{2E48B3DA-BDB1-4CFD-8E3B-1A9FC3C2E32F}" type="presOf" srcId="{6D68278F-D761-4E97-96B7-F4D30DC6B37F}" destId="{1B49D5B4-54C5-4823-B4BB-1883E4FE66D7}" srcOrd="0" destOrd="0" presId="urn:microsoft.com/office/officeart/2005/8/layout/list1"/>
    <dgm:cxn modelId="{27C6EEA4-69FB-4344-A116-270AFF4F1A1A}" srcId="{8F559004-93DA-40FD-A681-A6F3A8C8B83D}" destId="{90A410EB-D777-4393-8D75-01B30CE76A37}" srcOrd="0" destOrd="0" parTransId="{D5C69448-F924-45CD-B29F-F8655F59FE22}" sibTransId="{2790B39A-F3FF-4AB0-9722-A8A1ED444100}"/>
    <dgm:cxn modelId="{52EE7515-EC20-4EFD-9ED4-3FB95EDF5C5D}" type="presOf" srcId="{90A410EB-D777-4393-8D75-01B30CE76A37}" destId="{96500CCC-5BA1-4417-BB18-DAEBC130C80C}" srcOrd="1" destOrd="0" presId="urn:microsoft.com/office/officeart/2005/8/layout/list1"/>
    <dgm:cxn modelId="{EC0EDCA3-5428-4620-AAAC-EB18E7824409}" type="presParOf" srcId="{7919E5DC-4356-4695-A33E-B36F879144A9}" destId="{7DCD595A-5596-4189-9641-FB2A24938591}" srcOrd="0" destOrd="0" presId="urn:microsoft.com/office/officeart/2005/8/layout/list1"/>
    <dgm:cxn modelId="{5A0B64FF-B88B-4F8C-A020-E06F50993729}" type="presParOf" srcId="{7DCD595A-5596-4189-9641-FB2A24938591}" destId="{37F491AC-D3BD-4D63-A91F-A9FC30A93D0C}" srcOrd="0" destOrd="0" presId="urn:microsoft.com/office/officeart/2005/8/layout/list1"/>
    <dgm:cxn modelId="{A8464D5D-5325-4619-8376-197C5016363D}" type="presParOf" srcId="{7DCD595A-5596-4189-9641-FB2A24938591}" destId="{96500CCC-5BA1-4417-BB18-DAEBC130C80C}" srcOrd="1" destOrd="0" presId="urn:microsoft.com/office/officeart/2005/8/layout/list1"/>
    <dgm:cxn modelId="{DA93CCE1-EB3A-4E8F-995C-AA066D4F183A}" type="presParOf" srcId="{7919E5DC-4356-4695-A33E-B36F879144A9}" destId="{7B843523-9B06-4D9F-A5F5-0A3E31BF3D05}" srcOrd="1" destOrd="0" presId="urn:microsoft.com/office/officeart/2005/8/layout/list1"/>
    <dgm:cxn modelId="{CE8CC8BE-8969-4665-8236-B50197DC32FD}" type="presParOf" srcId="{7919E5DC-4356-4695-A33E-B36F879144A9}" destId="{44CF78ED-D57B-49C3-B6AA-FC6763AB1757}" srcOrd="2" destOrd="0" presId="urn:microsoft.com/office/officeart/2005/8/layout/list1"/>
    <dgm:cxn modelId="{FC658DB0-5C70-4BFD-A497-A1B24E4C3756}" type="presParOf" srcId="{7919E5DC-4356-4695-A33E-B36F879144A9}" destId="{FC1CF792-FFFC-414D-A15E-FF4EA748F324}" srcOrd="3" destOrd="0" presId="urn:microsoft.com/office/officeart/2005/8/layout/list1"/>
    <dgm:cxn modelId="{81A3182A-9E70-421F-989D-AE85BA4E1DCC}" type="presParOf" srcId="{7919E5DC-4356-4695-A33E-B36F879144A9}" destId="{423DF7DC-B17E-44D5-BE10-52052F434778}" srcOrd="4" destOrd="0" presId="urn:microsoft.com/office/officeart/2005/8/layout/list1"/>
    <dgm:cxn modelId="{AA793E77-2087-441A-880E-34AFB8C1C3A0}" type="presParOf" srcId="{423DF7DC-B17E-44D5-BE10-52052F434778}" destId="{1B49D5B4-54C5-4823-B4BB-1883E4FE66D7}" srcOrd="0" destOrd="0" presId="urn:microsoft.com/office/officeart/2005/8/layout/list1"/>
    <dgm:cxn modelId="{5AAEBACD-C751-4CB3-9CF9-4CC4931B2342}" type="presParOf" srcId="{423DF7DC-B17E-44D5-BE10-52052F434778}" destId="{24FBC5FB-7177-4C40-9D84-10903D9F61C0}" srcOrd="1" destOrd="0" presId="urn:microsoft.com/office/officeart/2005/8/layout/list1"/>
    <dgm:cxn modelId="{6D867DD6-3AF2-4DCE-9212-B5DD124BE2A0}" type="presParOf" srcId="{7919E5DC-4356-4695-A33E-B36F879144A9}" destId="{B725102D-085A-4113-BBA5-4C33F283D8D8}" srcOrd="5" destOrd="0" presId="urn:microsoft.com/office/officeart/2005/8/layout/list1"/>
    <dgm:cxn modelId="{0734C718-97DE-455B-A7DD-2480F5984E6C}" type="presParOf" srcId="{7919E5DC-4356-4695-A33E-B36F879144A9}" destId="{720B1727-6C5B-4321-93CD-2BFD98BDC109}" srcOrd="6" destOrd="0" presId="urn:microsoft.com/office/officeart/2005/8/layout/list1"/>
    <dgm:cxn modelId="{CD608FFB-FBA6-4870-8DCD-46F8FABFAD29}" type="presParOf" srcId="{7919E5DC-4356-4695-A33E-B36F879144A9}" destId="{9979F7E1-B697-4CCD-BDE4-B78794B312B9}" srcOrd="7" destOrd="0" presId="urn:microsoft.com/office/officeart/2005/8/layout/list1"/>
    <dgm:cxn modelId="{76C5A298-873D-46FE-BA1C-73B3EF489B57}" type="presParOf" srcId="{7919E5DC-4356-4695-A33E-B36F879144A9}" destId="{F962B27D-D176-463B-849C-6BFD050BAD86}" srcOrd="8" destOrd="0" presId="urn:microsoft.com/office/officeart/2005/8/layout/list1"/>
    <dgm:cxn modelId="{BF0AEF91-7ED2-4D7D-8A48-5D7AB799C960}" type="presParOf" srcId="{F962B27D-D176-463B-849C-6BFD050BAD86}" destId="{0BD76D15-7325-426B-B7C9-D1FBF374F5C2}" srcOrd="0" destOrd="0" presId="urn:microsoft.com/office/officeart/2005/8/layout/list1"/>
    <dgm:cxn modelId="{87BD23FB-0D74-4A47-95D2-719DFF630011}" type="presParOf" srcId="{F962B27D-D176-463B-849C-6BFD050BAD86}" destId="{544AF15A-D332-4302-A904-22FD6FE050D4}" srcOrd="1" destOrd="0" presId="urn:microsoft.com/office/officeart/2005/8/layout/list1"/>
    <dgm:cxn modelId="{2454AB25-21BD-4BF4-9F80-EC4B4F4E9A3D}" type="presParOf" srcId="{7919E5DC-4356-4695-A33E-B36F879144A9}" destId="{70162615-40FC-436B-8281-0BDB2E9C0896}" srcOrd="9" destOrd="0" presId="urn:microsoft.com/office/officeart/2005/8/layout/list1"/>
    <dgm:cxn modelId="{3F1960D7-70ED-4E1E-A3CE-FF75C882ACDF}" type="presParOf" srcId="{7919E5DC-4356-4695-A33E-B36F879144A9}" destId="{6A014B1A-A3D1-4FE0-81FD-8C65DC5F5E16}" srcOrd="10" destOrd="0" presId="urn:microsoft.com/office/officeart/2005/8/layout/list1"/>
    <dgm:cxn modelId="{251E4236-9E99-49BA-8B07-E6050F02A1B4}" type="presParOf" srcId="{7919E5DC-4356-4695-A33E-B36F879144A9}" destId="{49B5C88E-3BB8-4E85-92C9-F4BD657187C5}" srcOrd="11" destOrd="0" presId="urn:microsoft.com/office/officeart/2005/8/layout/list1"/>
    <dgm:cxn modelId="{6499BFE0-BB9A-477B-AB64-7F0951851320}" type="presParOf" srcId="{7919E5DC-4356-4695-A33E-B36F879144A9}" destId="{28EE56C6-0189-40A9-A652-177966049350}" srcOrd="12" destOrd="0" presId="urn:microsoft.com/office/officeart/2005/8/layout/list1"/>
    <dgm:cxn modelId="{52758150-30E0-44CC-BEBF-4D90B4F87B6D}" type="presParOf" srcId="{28EE56C6-0189-40A9-A652-177966049350}" destId="{454B0C56-572A-4C83-B248-91443137FD85}" srcOrd="0" destOrd="0" presId="urn:microsoft.com/office/officeart/2005/8/layout/list1"/>
    <dgm:cxn modelId="{B05FD02F-607A-459E-A7A0-D3B8D3F844B9}" type="presParOf" srcId="{28EE56C6-0189-40A9-A652-177966049350}" destId="{6FE45DD9-25B3-4AEE-87EA-277157DF9F62}" srcOrd="1" destOrd="0" presId="urn:microsoft.com/office/officeart/2005/8/layout/list1"/>
    <dgm:cxn modelId="{DF885B12-77DE-486C-9013-FC9BAA12084C}" type="presParOf" srcId="{7919E5DC-4356-4695-A33E-B36F879144A9}" destId="{9EE2456A-70D5-4E39-9AA6-7D1CC6CC903D}" srcOrd="13" destOrd="0" presId="urn:microsoft.com/office/officeart/2005/8/layout/list1"/>
    <dgm:cxn modelId="{F45AC950-EF96-4361-910A-BF485BA338DB}" type="presParOf" srcId="{7919E5DC-4356-4695-A33E-B36F879144A9}" destId="{C26B2C82-1DDD-457C-9B6F-980B5FF96CEB}"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6E9697-B33F-439C-BF1C-CC38F1CC1D02}">
      <dsp:nvSpPr>
        <dsp:cNvPr id="0" name=""/>
        <dsp:cNvSpPr/>
      </dsp:nvSpPr>
      <dsp:spPr>
        <a:xfrm>
          <a:off x="7" y="0"/>
          <a:ext cx="1955322" cy="37253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s-MX" sz="1900" kern="1200" dirty="0" smtClean="0"/>
            <a:t>Producción del bien  o servicio</a:t>
          </a:r>
          <a:endParaRPr lang="es-MX" sz="1900" kern="1200" dirty="0"/>
        </a:p>
      </dsp:txBody>
      <dsp:txXfrm>
        <a:off x="7" y="1490140"/>
        <a:ext cx="1955322" cy="1490140"/>
      </dsp:txXfrm>
    </dsp:sp>
    <dsp:sp modelId="{B6BC0110-F76F-4D80-B850-F169CA8CD484}">
      <dsp:nvSpPr>
        <dsp:cNvPr id="0" name=""/>
        <dsp:cNvSpPr/>
      </dsp:nvSpPr>
      <dsp:spPr>
        <a:xfrm>
          <a:off x="359255" y="223521"/>
          <a:ext cx="1240541" cy="1240541"/>
        </a:xfrm>
        <a:prstGeom prst="ellipse">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AC33BDF-2593-4495-B84A-848F41B7A44C}">
      <dsp:nvSpPr>
        <dsp:cNvPr id="0" name=""/>
        <dsp:cNvSpPr/>
      </dsp:nvSpPr>
      <dsp:spPr>
        <a:xfrm>
          <a:off x="2015847" y="0"/>
          <a:ext cx="1955322" cy="37253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s-MX" sz="1900" kern="1200" dirty="0" smtClean="0"/>
            <a:t>Mercadotecnia o Comercialización </a:t>
          </a:r>
          <a:endParaRPr lang="es-MX" sz="1900" kern="1200" dirty="0"/>
        </a:p>
      </dsp:txBody>
      <dsp:txXfrm>
        <a:off x="2015847" y="1490140"/>
        <a:ext cx="1955322" cy="1490140"/>
      </dsp:txXfrm>
    </dsp:sp>
    <dsp:sp modelId="{6C766CB5-0A65-4CEC-A90D-7235DADE18D6}">
      <dsp:nvSpPr>
        <dsp:cNvPr id="0" name=""/>
        <dsp:cNvSpPr/>
      </dsp:nvSpPr>
      <dsp:spPr>
        <a:xfrm>
          <a:off x="2373237" y="223521"/>
          <a:ext cx="1240541" cy="1240541"/>
        </a:xfrm>
        <a:prstGeom prst="ellipse">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776E35-B314-4432-BB24-15F74C3E34BD}">
      <dsp:nvSpPr>
        <dsp:cNvPr id="0" name=""/>
        <dsp:cNvSpPr/>
      </dsp:nvSpPr>
      <dsp:spPr>
        <a:xfrm>
          <a:off x="4029829" y="0"/>
          <a:ext cx="1955322" cy="3725351"/>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s-MX" sz="1900" kern="1200" dirty="0" smtClean="0"/>
            <a:t>Finanzas</a:t>
          </a:r>
          <a:endParaRPr lang="es-MX" sz="1900" kern="1200" dirty="0"/>
        </a:p>
      </dsp:txBody>
      <dsp:txXfrm>
        <a:off x="4029829" y="1490140"/>
        <a:ext cx="1955322" cy="1490140"/>
      </dsp:txXfrm>
    </dsp:sp>
    <dsp:sp modelId="{0B8E9FA4-5343-451F-9F6B-E5A272B68C57}">
      <dsp:nvSpPr>
        <dsp:cNvPr id="0" name=""/>
        <dsp:cNvSpPr/>
      </dsp:nvSpPr>
      <dsp:spPr>
        <a:xfrm>
          <a:off x="4387220" y="223521"/>
          <a:ext cx="1240541" cy="1240541"/>
        </a:xfrm>
        <a:prstGeom prst="ellipse">
          <a:avLst/>
        </a:prstGeom>
        <a:blipFill rotWithShape="1">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B37D2E-6F85-4CCE-AA18-92240F715EFF}">
      <dsp:nvSpPr>
        <dsp:cNvPr id="0" name=""/>
        <dsp:cNvSpPr/>
      </dsp:nvSpPr>
      <dsp:spPr>
        <a:xfrm>
          <a:off x="6043812" y="0"/>
          <a:ext cx="1955322" cy="37253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s-MX" sz="1900" kern="1200" dirty="0" smtClean="0"/>
            <a:t>Recursos Humanos </a:t>
          </a:r>
          <a:endParaRPr lang="es-MX" sz="1900" kern="1200" dirty="0"/>
        </a:p>
      </dsp:txBody>
      <dsp:txXfrm>
        <a:off x="6043812" y="1490140"/>
        <a:ext cx="1955322" cy="1490140"/>
      </dsp:txXfrm>
    </dsp:sp>
    <dsp:sp modelId="{C3C4AFED-EDF8-4F10-9714-A9815F6C34F1}">
      <dsp:nvSpPr>
        <dsp:cNvPr id="0" name=""/>
        <dsp:cNvSpPr/>
      </dsp:nvSpPr>
      <dsp:spPr>
        <a:xfrm>
          <a:off x="6401202" y="223521"/>
          <a:ext cx="1240541" cy="1240541"/>
        </a:xfrm>
        <a:prstGeom prst="ellipse">
          <a:avLst/>
        </a:prstGeom>
        <a:blipFill rotWithShape="1">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9B91B7-8C4D-4D93-8E72-5C89C3BB7DDE}">
      <dsp:nvSpPr>
        <dsp:cNvPr id="0" name=""/>
        <dsp:cNvSpPr/>
      </dsp:nvSpPr>
      <dsp:spPr>
        <a:xfrm>
          <a:off x="320040" y="2980280"/>
          <a:ext cx="7360920" cy="558802"/>
        </a:xfrm>
        <a:prstGeom prst="leftRight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96511A-8DFC-43A0-97C4-20AC2C7884C6}">
      <dsp:nvSpPr>
        <dsp:cNvPr id="0" name=""/>
        <dsp:cNvSpPr/>
      </dsp:nvSpPr>
      <dsp:spPr>
        <a:xfrm>
          <a:off x="7" y="898392"/>
          <a:ext cx="2943038" cy="3422624"/>
        </a:xfrm>
        <a:prstGeom prst="roundRect">
          <a:avLst>
            <a:gd name="adj" fmla="val 5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r>
            <a:rPr lang="es-MX" sz="2000" kern="1200" dirty="0" smtClean="0"/>
            <a:t>Inversiones </a:t>
          </a:r>
          <a:endParaRPr lang="es-MX" sz="2000" kern="1200" dirty="0"/>
        </a:p>
      </dsp:txBody>
      <dsp:txXfrm rot="16200000">
        <a:off x="-1108965" y="2007364"/>
        <a:ext cx="2806551" cy="588607"/>
      </dsp:txXfrm>
    </dsp:sp>
    <dsp:sp modelId="{B17E54B6-9281-4A80-A6E2-53023ABC4F53}">
      <dsp:nvSpPr>
        <dsp:cNvPr id="0" name=""/>
        <dsp:cNvSpPr/>
      </dsp:nvSpPr>
      <dsp:spPr>
        <a:xfrm>
          <a:off x="588614" y="898392"/>
          <a:ext cx="2192563" cy="3422624"/>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8006" rIns="0" bIns="0" numCol="1" spcCol="1270" anchor="t" anchorCtr="0">
          <a:noAutofit/>
        </a:bodyPr>
        <a:lstStyle/>
        <a:p>
          <a:pPr lvl="0" algn="l" defTabSz="622300">
            <a:lnSpc>
              <a:spcPct val="90000"/>
            </a:lnSpc>
            <a:spcBef>
              <a:spcPct val="0"/>
            </a:spcBef>
            <a:spcAft>
              <a:spcPct val="35000"/>
            </a:spcAft>
          </a:pPr>
          <a:r>
            <a:rPr lang="es-MX" sz="1400" kern="1200" dirty="0" smtClean="0"/>
            <a:t>Básicamente es cómo hacer y administrar una inversión en activos financieros, y en particular que hacer con un excedente de dinero cuando se desea invertirlo en el mercado financiero (por ejemplo, comprar o invertir en una acción que representa la propiedad, en alguna proporción, de capital social de una empresa.</a:t>
          </a:r>
          <a:endParaRPr lang="es-MX" sz="1400" kern="1200" dirty="0"/>
        </a:p>
      </dsp:txBody>
      <dsp:txXfrm>
        <a:off x="588614" y="898392"/>
        <a:ext cx="2192563" cy="3422624"/>
      </dsp:txXfrm>
    </dsp:sp>
    <dsp:sp modelId="{328E94C9-8D08-4495-88EF-2DDAF75486BD}">
      <dsp:nvSpPr>
        <dsp:cNvPr id="0" name=""/>
        <dsp:cNvSpPr/>
      </dsp:nvSpPr>
      <dsp:spPr>
        <a:xfrm>
          <a:off x="2980775" y="432439"/>
          <a:ext cx="2943038" cy="4014245"/>
        </a:xfrm>
        <a:prstGeom prst="roundRect">
          <a:avLst>
            <a:gd name="adj" fmla="val 5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r>
            <a:rPr lang="es-MX" sz="2000" kern="1200" dirty="0" smtClean="0"/>
            <a:t>Instituciones y mercados financieros</a:t>
          </a:r>
          <a:endParaRPr lang="es-MX" sz="2000" kern="1200" dirty="0"/>
        </a:p>
      </dsp:txBody>
      <dsp:txXfrm rot="16200000">
        <a:off x="1629238" y="1783976"/>
        <a:ext cx="3291681" cy="588607"/>
      </dsp:txXfrm>
    </dsp:sp>
    <dsp:sp modelId="{561E8A2D-2288-4F26-BC7D-73EF19AB9FC6}">
      <dsp:nvSpPr>
        <dsp:cNvPr id="0" name=""/>
        <dsp:cNvSpPr/>
      </dsp:nvSpPr>
      <dsp:spPr>
        <a:xfrm rot="5400000">
          <a:off x="2801859" y="3023978"/>
          <a:ext cx="519169" cy="441455"/>
        </a:xfrm>
        <a:prstGeom prst="flowChartExtra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97B9A04-C334-4EF4-8C9B-43B52DFA4195}">
      <dsp:nvSpPr>
        <dsp:cNvPr id="0" name=""/>
        <dsp:cNvSpPr/>
      </dsp:nvSpPr>
      <dsp:spPr>
        <a:xfrm>
          <a:off x="3569382" y="432439"/>
          <a:ext cx="2192563" cy="401424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8006" rIns="0" bIns="0" numCol="1" spcCol="1270" anchor="t" anchorCtr="0">
          <a:noAutofit/>
        </a:bodyPr>
        <a:lstStyle/>
        <a:p>
          <a:pPr lvl="0" algn="l" defTabSz="622300">
            <a:lnSpc>
              <a:spcPct val="90000"/>
            </a:lnSpc>
            <a:spcBef>
              <a:spcPct val="0"/>
            </a:spcBef>
            <a:spcAft>
              <a:spcPct val="35000"/>
            </a:spcAft>
          </a:pPr>
          <a:r>
            <a:rPr lang="es-MX" sz="1400" kern="1200" dirty="0" smtClean="0"/>
            <a:t>Son empresas que se especializan en la venta, compra y creación de títulos de créditos, que son activos financieros para los inversionistas y pasivos para las empresas que toman los recursos para financiarse (por ejemplo, los bancos comerciales o de primer piso, las casas de bolsa, asociaciones de ahorro y préstamo, compañías de seguros, arrendadoras financieras, sociedades financieras de objeto limitado y uniones de crédito). Su labor es transformar activos financieros de una forma a otra. </a:t>
          </a:r>
          <a:endParaRPr lang="es-MX" sz="1400" kern="1200" dirty="0"/>
        </a:p>
      </dsp:txBody>
      <dsp:txXfrm>
        <a:off x="3569382" y="432439"/>
        <a:ext cx="2192563" cy="4014245"/>
      </dsp:txXfrm>
    </dsp:sp>
    <dsp:sp modelId="{F5A58313-63E9-436C-A788-04AAC6923FC0}">
      <dsp:nvSpPr>
        <dsp:cNvPr id="0" name=""/>
        <dsp:cNvSpPr/>
      </dsp:nvSpPr>
      <dsp:spPr>
        <a:xfrm>
          <a:off x="6093457" y="820766"/>
          <a:ext cx="2943038" cy="3404648"/>
        </a:xfrm>
        <a:prstGeom prst="roundRect">
          <a:avLst>
            <a:gd name="adj" fmla="val 5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r>
            <a:rPr lang="es-MX" sz="2000" kern="1200" dirty="0" smtClean="0"/>
            <a:t>Finanzas corporativas</a:t>
          </a:r>
          <a:endParaRPr lang="es-MX" sz="2000" kern="1200" dirty="0"/>
        </a:p>
      </dsp:txBody>
      <dsp:txXfrm rot="16200000">
        <a:off x="4991855" y="1922368"/>
        <a:ext cx="2791811" cy="588607"/>
      </dsp:txXfrm>
    </dsp:sp>
    <dsp:sp modelId="{188EF6FB-2888-470D-868A-92B1E999D089}">
      <dsp:nvSpPr>
        <dsp:cNvPr id="0" name=""/>
        <dsp:cNvSpPr/>
      </dsp:nvSpPr>
      <dsp:spPr>
        <a:xfrm rot="5400000">
          <a:off x="5847904" y="3023978"/>
          <a:ext cx="519169" cy="441455"/>
        </a:xfrm>
        <a:prstGeom prst="flowChartExtract">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0CC09F-1AF9-4F0B-8ECA-E366EA612ED1}">
      <dsp:nvSpPr>
        <dsp:cNvPr id="0" name=""/>
        <dsp:cNvSpPr/>
      </dsp:nvSpPr>
      <dsp:spPr>
        <a:xfrm>
          <a:off x="6682065" y="820766"/>
          <a:ext cx="2192563" cy="3404648"/>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8006" rIns="0" bIns="0" numCol="1" spcCol="1270" anchor="t" anchorCtr="0">
          <a:noAutofit/>
        </a:bodyPr>
        <a:lstStyle/>
        <a:p>
          <a:pPr lvl="0" algn="l" defTabSz="622300">
            <a:lnSpc>
              <a:spcPct val="90000"/>
            </a:lnSpc>
            <a:spcBef>
              <a:spcPct val="0"/>
            </a:spcBef>
            <a:spcAft>
              <a:spcPct val="35000"/>
            </a:spcAft>
          </a:pPr>
          <a:r>
            <a:rPr lang="es-MX" sz="1400" kern="1200" dirty="0" smtClean="0"/>
            <a:t>Inversión en activos reales (inmuebles, equipo, inventarios, etcétera); la inversión en activos financieros (cuentas y documentos por cobrar), y las inversiones de excedentes temporales de efectivo</a:t>
          </a:r>
          <a:endParaRPr lang="es-MX" sz="1400" kern="1200" dirty="0"/>
        </a:p>
        <a:p>
          <a:pPr lvl="0" algn="l" defTabSz="622300">
            <a:lnSpc>
              <a:spcPct val="90000"/>
            </a:lnSpc>
            <a:spcBef>
              <a:spcPct val="0"/>
            </a:spcBef>
            <a:spcAft>
              <a:spcPct val="35000"/>
            </a:spcAft>
          </a:pPr>
          <a:r>
            <a:rPr lang="es-MX" sz="1400" kern="1200" smtClean="0"/>
            <a:t>La obtención de fondos necesarios para las inversiones en activos</a:t>
          </a:r>
          <a:endParaRPr lang="es-MX" sz="1400" kern="1200"/>
        </a:p>
        <a:p>
          <a:pPr lvl="0" algn="l" defTabSz="622300">
            <a:lnSpc>
              <a:spcPct val="90000"/>
            </a:lnSpc>
            <a:spcBef>
              <a:spcPct val="0"/>
            </a:spcBef>
            <a:spcAft>
              <a:spcPct val="35000"/>
            </a:spcAft>
          </a:pPr>
          <a:r>
            <a:rPr lang="es-MX" sz="1400" kern="1200" dirty="0" smtClean="0"/>
            <a:t>Decisiones relacionadas con la reinversión de las utilidades y el reparto de dividendos </a:t>
          </a:r>
          <a:endParaRPr lang="es-MX" sz="1400" kern="1200" dirty="0"/>
        </a:p>
      </dsp:txBody>
      <dsp:txXfrm>
        <a:off x="6682065" y="820766"/>
        <a:ext cx="2192563" cy="34046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CF78ED-D57B-49C3-B6AA-FC6763AB1757}">
      <dsp:nvSpPr>
        <dsp:cNvPr id="0" name=""/>
        <dsp:cNvSpPr/>
      </dsp:nvSpPr>
      <dsp:spPr>
        <a:xfrm>
          <a:off x="0" y="436008"/>
          <a:ext cx="8229600" cy="655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6500CCC-5BA1-4417-BB18-DAEBC130C80C}">
      <dsp:nvSpPr>
        <dsp:cNvPr id="0" name=""/>
        <dsp:cNvSpPr/>
      </dsp:nvSpPr>
      <dsp:spPr>
        <a:xfrm>
          <a:off x="411480" y="52248"/>
          <a:ext cx="5760720" cy="7675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s-MX" sz="2000" b="0" kern="1200" dirty="0" err="1" smtClean="0">
              <a:solidFill>
                <a:srgbClr val="FFFF00"/>
              </a:solidFill>
            </a:rPr>
            <a:t>Presupuestación</a:t>
          </a:r>
          <a:r>
            <a:rPr lang="es-MX" sz="2000" b="0" kern="1200" dirty="0" smtClean="0">
              <a:solidFill>
                <a:srgbClr val="FFFF00"/>
              </a:solidFill>
            </a:rPr>
            <a:t> y planeación a largo plazo</a:t>
          </a:r>
          <a:endParaRPr lang="es-MX" sz="2000" b="0" kern="1200" dirty="0">
            <a:solidFill>
              <a:srgbClr val="FFFF00"/>
            </a:solidFill>
          </a:endParaRPr>
        </a:p>
      </dsp:txBody>
      <dsp:txXfrm>
        <a:off x="448947" y="89715"/>
        <a:ext cx="5685786" cy="692586"/>
      </dsp:txXfrm>
    </dsp:sp>
    <dsp:sp modelId="{720B1727-6C5B-4321-93CD-2BFD98BDC109}">
      <dsp:nvSpPr>
        <dsp:cNvPr id="0" name=""/>
        <dsp:cNvSpPr/>
      </dsp:nvSpPr>
      <dsp:spPr>
        <a:xfrm>
          <a:off x="0" y="1615368"/>
          <a:ext cx="8229600" cy="655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4FBC5FB-7177-4C40-9D84-10903D9F61C0}">
      <dsp:nvSpPr>
        <dsp:cNvPr id="0" name=""/>
        <dsp:cNvSpPr/>
      </dsp:nvSpPr>
      <dsp:spPr>
        <a:xfrm>
          <a:off x="411480" y="1231608"/>
          <a:ext cx="5760720" cy="7675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s-MX" sz="2000" b="0" kern="1200" dirty="0" smtClean="0">
              <a:solidFill>
                <a:srgbClr val="FFFF00"/>
              </a:solidFill>
            </a:rPr>
            <a:t>Orientación de decisiones de inversión y financiamiento de bienes de capital e inventarios</a:t>
          </a:r>
          <a:endParaRPr lang="es-MX" sz="2000" b="0" kern="1200" dirty="0">
            <a:solidFill>
              <a:srgbClr val="FFFF00"/>
            </a:solidFill>
          </a:endParaRPr>
        </a:p>
      </dsp:txBody>
      <dsp:txXfrm>
        <a:off x="448947" y="1269075"/>
        <a:ext cx="5685786" cy="692586"/>
      </dsp:txXfrm>
    </dsp:sp>
    <dsp:sp modelId="{6A014B1A-A3D1-4FE0-81FD-8C65DC5F5E16}">
      <dsp:nvSpPr>
        <dsp:cNvPr id="0" name=""/>
        <dsp:cNvSpPr/>
      </dsp:nvSpPr>
      <dsp:spPr>
        <a:xfrm>
          <a:off x="0" y="2794728"/>
          <a:ext cx="8229600" cy="655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44AF15A-D332-4302-A904-22FD6FE050D4}">
      <dsp:nvSpPr>
        <dsp:cNvPr id="0" name=""/>
        <dsp:cNvSpPr/>
      </dsp:nvSpPr>
      <dsp:spPr>
        <a:xfrm>
          <a:off x="411480" y="2410968"/>
          <a:ext cx="5760720" cy="7675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s-MX" sz="2000" b="0" kern="1200" dirty="0" smtClean="0">
              <a:solidFill>
                <a:srgbClr val="FFFF00"/>
              </a:solidFill>
            </a:rPr>
            <a:t>Administración de las cuentas por cobrar y el efectivo</a:t>
          </a:r>
          <a:endParaRPr lang="es-MX" sz="2000" b="0" kern="1200" dirty="0">
            <a:solidFill>
              <a:srgbClr val="FFFF00"/>
            </a:solidFill>
          </a:endParaRPr>
        </a:p>
      </dsp:txBody>
      <dsp:txXfrm>
        <a:off x="448947" y="2448435"/>
        <a:ext cx="5685786" cy="692586"/>
      </dsp:txXfrm>
    </dsp:sp>
    <dsp:sp modelId="{C26B2C82-1DDD-457C-9B6F-980B5FF96CEB}">
      <dsp:nvSpPr>
        <dsp:cNvPr id="0" name=""/>
        <dsp:cNvSpPr/>
      </dsp:nvSpPr>
      <dsp:spPr>
        <a:xfrm>
          <a:off x="0" y="3974089"/>
          <a:ext cx="8229600" cy="655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E45DD9-25B3-4AEE-87EA-277157DF9F62}">
      <dsp:nvSpPr>
        <dsp:cNvPr id="0" name=""/>
        <dsp:cNvSpPr/>
      </dsp:nvSpPr>
      <dsp:spPr>
        <a:xfrm>
          <a:off x="411480" y="3590329"/>
          <a:ext cx="5760720" cy="7675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s-MX" sz="2000" b="0" kern="1200" dirty="0" smtClean="0">
              <a:solidFill>
                <a:srgbClr val="FFFF00"/>
              </a:solidFill>
            </a:rPr>
            <a:t>Coordinación y control de las operaciones.</a:t>
          </a:r>
          <a:endParaRPr lang="es-MX" sz="2000" b="0" kern="1200" dirty="0">
            <a:solidFill>
              <a:srgbClr val="FFFF00"/>
            </a:solidFill>
          </a:endParaRPr>
        </a:p>
      </dsp:txBody>
      <dsp:txXfrm>
        <a:off x="448947" y="3627796"/>
        <a:ext cx="5685786" cy="692586"/>
      </dsp:txXfrm>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85E40E-2D36-6B40-B94C-E1D7C50DE4D0}" type="datetimeFigureOut">
              <a:rPr lang="es-ES" smtClean="0"/>
              <a:t>17/10/2017</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PORTADA</a:t>
            </a:r>
            <a:r>
              <a:rPr lang="es-ES" baseline="0" dirty="0" smtClean="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a:p>
        </p:txBody>
      </p:sp>
    </p:spTree>
    <p:extLst>
      <p:ext uri="{BB962C8B-B14F-4D97-AF65-F5344CB8AC3E}">
        <p14:creationId xmlns:p14="http://schemas.microsoft.com/office/powerpoint/2010/main" val="1656988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10</a:t>
            </a:fld>
            <a:endParaRPr lang="es-ES"/>
          </a:p>
        </p:txBody>
      </p:sp>
    </p:spTree>
    <p:extLst>
      <p:ext uri="{BB962C8B-B14F-4D97-AF65-F5344CB8AC3E}">
        <p14:creationId xmlns:p14="http://schemas.microsoft.com/office/powerpoint/2010/main" val="2501026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11</a:t>
            </a:fld>
            <a:endParaRPr lang="es-ES"/>
          </a:p>
        </p:txBody>
      </p:sp>
    </p:spTree>
    <p:extLst>
      <p:ext uri="{BB962C8B-B14F-4D97-AF65-F5344CB8AC3E}">
        <p14:creationId xmlns:p14="http://schemas.microsoft.com/office/powerpoint/2010/main" val="27000385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12</a:t>
            </a:fld>
            <a:endParaRPr lang="es-ES"/>
          </a:p>
        </p:txBody>
      </p:sp>
    </p:spTree>
    <p:extLst>
      <p:ext uri="{BB962C8B-B14F-4D97-AF65-F5344CB8AC3E}">
        <p14:creationId xmlns:p14="http://schemas.microsoft.com/office/powerpoint/2010/main" val="24516278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13</a:t>
            </a:fld>
            <a:endParaRPr lang="es-ES"/>
          </a:p>
        </p:txBody>
      </p:sp>
    </p:spTree>
    <p:extLst>
      <p:ext uri="{BB962C8B-B14F-4D97-AF65-F5344CB8AC3E}">
        <p14:creationId xmlns:p14="http://schemas.microsoft.com/office/powerpoint/2010/main" val="19694145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14</a:t>
            </a:fld>
            <a:endParaRPr lang="es-ES"/>
          </a:p>
        </p:txBody>
      </p:sp>
    </p:spTree>
    <p:extLst>
      <p:ext uri="{BB962C8B-B14F-4D97-AF65-F5344CB8AC3E}">
        <p14:creationId xmlns:p14="http://schemas.microsoft.com/office/powerpoint/2010/main" val="955893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15</a:t>
            </a:fld>
            <a:endParaRPr lang="es-ES"/>
          </a:p>
        </p:txBody>
      </p:sp>
    </p:spTree>
    <p:extLst>
      <p:ext uri="{BB962C8B-B14F-4D97-AF65-F5344CB8AC3E}">
        <p14:creationId xmlns:p14="http://schemas.microsoft.com/office/powerpoint/2010/main" val="17755693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16</a:t>
            </a:fld>
            <a:endParaRPr lang="es-ES"/>
          </a:p>
        </p:txBody>
      </p:sp>
    </p:spTree>
    <p:extLst>
      <p:ext uri="{BB962C8B-B14F-4D97-AF65-F5344CB8AC3E}">
        <p14:creationId xmlns:p14="http://schemas.microsoft.com/office/powerpoint/2010/main" val="42357119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17</a:t>
            </a:fld>
            <a:endParaRPr lang="es-ES"/>
          </a:p>
        </p:txBody>
      </p:sp>
    </p:spTree>
    <p:extLst>
      <p:ext uri="{BB962C8B-B14F-4D97-AF65-F5344CB8AC3E}">
        <p14:creationId xmlns:p14="http://schemas.microsoft.com/office/powerpoint/2010/main" val="11717339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18</a:t>
            </a:fld>
            <a:endParaRPr lang="es-ES"/>
          </a:p>
        </p:txBody>
      </p:sp>
    </p:spTree>
    <p:extLst>
      <p:ext uri="{BB962C8B-B14F-4D97-AF65-F5344CB8AC3E}">
        <p14:creationId xmlns:p14="http://schemas.microsoft.com/office/powerpoint/2010/main" val="6880390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19</a:t>
            </a:fld>
            <a:endParaRPr lang="es-ES"/>
          </a:p>
        </p:txBody>
      </p:sp>
    </p:spTree>
    <p:extLst>
      <p:ext uri="{BB962C8B-B14F-4D97-AF65-F5344CB8AC3E}">
        <p14:creationId xmlns:p14="http://schemas.microsoft.com/office/powerpoint/2010/main" val="557243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8676506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20</a:t>
            </a:fld>
            <a:endParaRPr lang="es-ES"/>
          </a:p>
        </p:txBody>
      </p:sp>
    </p:spTree>
    <p:extLst>
      <p:ext uri="{BB962C8B-B14F-4D97-AF65-F5344CB8AC3E}">
        <p14:creationId xmlns:p14="http://schemas.microsoft.com/office/powerpoint/2010/main" val="21525609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21</a:t>
            </a:fld>
            <a:endParaRPr lang="es-ES"/>
          </a:p>
        </p:txBody>
      </p:sp>
    </p:spTree>
    <p:extLst>
      <p:ext uri="{BB962C8B-B14F-4D97-AF65-F5344CB8AC3E}">
        <p14:creationId xmlns:p14="http://schemas.microsoft.com/office/powerpoint/2010/main" val="25235105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22</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23</a:t>
            </a:fld>
            <a:endParaRPr lang="es-ES"/>
          </a:p>
        </p:txBody>
      </p:sp>
    </p:spTree>
    <p:extLst>
      <p:ext uri="{BB962C8B-B14F-4D97-AF65-F5344CB8AC3E}">
        <p14:creationId xmlns:p14="http://schemas.microsoft.com/office/powerpoint/2010/main" val="24149347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24</a:t>
            </a:fld>
            <a:endParaRPr lang="es-ES"/>
          </a:p>
        </p:txBody>
      </p:sp>
    </p:spTree>
    <p:extLst>
      <p:ext uri="{BB962C8B-B14F-4D97-AF65-F5344CB8AC3E}">
        <p14:creationId xmlns:p14="http://schemas.microsoft.com/office/powerpoint/2010/main" val="15205638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25</a:t>
            </a:fld>
            <a:endParaRPr lang="es-ES"/>
          </a:p>
        </p:txBody>
      </p:sp>
    </p:spTree>
    <p:extLst>
      <p:ext uri="{BB962C8B-B14F-4D97-AF65-F5344CB8AC3E}">
        <p14:creationId xmlns:p14="http://schemas.microsoft.com/office/powerpoint/2010/main" val="41530121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26</a:t>
            </a:fld>
            <a:endParaRPr lang="es-ES"/>
          </a:p>
        </p:txBody>
      </p:sp>
    </p:spTree>
    <p:extLst>
      <p:ext uri="{BB962C8B-B14F-4D97-AF65-F5344CB8AC3E}">
        <p14:creationId xmlns:p14="http://schemas.microsoft.com/office/powerpoint/2010/main" val="38602339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27</a:t>
            </a:fld>
            <a:endParaRPr lang="es-ES"/>
          </a:p>
        </p:txBody>
      </p:sp>
    </p:spTree>
    <p:extLst>
      <p:ext uri="{BB962C8B-B14F-4D97-AF65-F5344CB8AC3E}">
        <p14:creationId xmlns:p14="http://schemas.microsoft.com/office/powerpoint/2010/main" val="2460977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28</a:t>
            </a:fld>
            <a:endParaRPr lang="es-ES"/>
          </a:p>
        </p:txBody>
      </p:sp>
    </p:spTree>
    <p:extLst>
      <p:ext uri="{BB962C8B-B14F-4D97-AF65-F5344CB8AC3E}">
        <p14:creationId xmlns:p14="http://schemas.microsoft.com/office/powerpoint/2010/main" val="39757091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29</a:t>
            </a:fld>
            <a:endParaRPr lang="es-ES"/>
          </a:p>
        </p:txBody>
      </p:sp>
    </p:spTree>
    <p:extLst>
      <p:ext uri="{BB962C8B-B14F-4D97-AF65-F5344CB8AC3E}">
        <p14:creationId xmlns:p14="http://schemas.microsoft.com/office/powerpoint/2010/main" val="29044445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a:p>
        </p:txBody>
      </p:sp>
    </p:spTree>
    <p:extLst>
      <p:ext uri="{BB962C8B-B14F-4D97-AF65-F5344CB8AC3E}">
        <p14:creationId xmlns:p14="http://schemas.microsoft.com/office/powerpoint/2010/main" val="376465908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30</a:t>
            </a:fld>
            <a:endParaRPr lang="es-ES"/>
          </a:p>
        </p:txBody>
      </p:sp>
    </p:spTree>
    <p:extLst>
      <p:ext uri="{BB962C8B-B14F-4D97-AF65-F5344CB8AC3E}">
        <p14:creationId xmlns:p14="http://schemas.microsoft.com/office/powerpoint/2010/main" val="1936860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31</a:t>
            </a:fld>
            <a:endParaRPr lang="es-ES"/>
          </a:p>
        </p:txBody>
      </p:sp>
    </p:spTree>
    <p:extLst>
      <p:ext uri="{BB962C8B-B14F-4D97-AF65-F5344CB8AC3E}">
        <p14:creationId xmlns:p14="http://schemas.microsoft.com/office/powerpoint/2010/main" val="38788823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32</a:t>
            </a:fld>
            <a:endParaRPr lang="es-ES"/>
          </a:p>
        </p:txBody>
      </p:sp>
    </p:spTree>
    <p:extLst>
      <p:ext uri="{BB962C8B-B14F-4D97-AF65-F5344CB8AC3E}">
        <p14:creationId xmlns:p14="http://schemas.microsoft.com/office/powerpoint/2010/main" val="7881389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33</a:t>
            </a:fld>
            <a:endParaRPr lang="es-ES"/>
          </a:p>
        </p:txBody>
      </p:sp>
    </p:spTree>
    <p:extLst>
      <p:ext uri="{BB962C8B-B14F-4D97-AF65-F5344CB8AC3E}">
        <p14:creationId xmlns:p14="http://schemas.microsoft.com/office/powerpoint/2010/main" val="11912509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34</a:t>
            </a:fld>
            <a:endParaRPr lang="es-ES"/>
          </a:p>
        </p:txBody>
      </p:sp>
    </p:spTree>
    <p:extLst>
      <p:ext uri="{BB962C8B-B14F-4D97-AF65-F5344CB8AC3E}">
        <p14:creationId xmlns:p14="http://schemas.microsoft.com/office/powerpoint/2010/main" val="206962740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35</a:t>
            </a:fld>
            <a:endParaRPr lang="es-ES"/>
          </a:p>
        </p:txBody>
      </p:sp>
    </p:spTree>
    <p:extLst>
      <p:ext uri="{BB962C8B-B14F-4D97-AF65-F5344CB8AC3E}">
        <p14:creationId xmlns:p14="http://schemas.microsoft.com/office/powerpoint/2010/main" val="10493732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36</a:t>
            </a:fld>
            <a:endParaRPr lang="es-ES"/>
          </a:p>
        </p:txBody>
      </p:sp>
    </p:spTree>
    <p:extLst>
      <p:ext uri="{BB962C8B-B14F-4D97-AF65-F5344CB8AC3E}">
        <p14:creationId xmlns:p14="http://schemas.microsoft.com/office/powerpoint/2010/main" val="37237166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37</a:t>
            </a:fld>
            <a:endParaRPr lang="es-ES"/>
          </a:p>
        </p:txBody>
      </p:sp>
    </p:spTree>
    <p:extLst>
      <p:ext uri="{BB962C8B-B14F-4D97-AF65-F5344CB8AC3E}">
        <p14:creationId xmlns:p14="http://schemas.microsoft.com/office/powerpoint/2010/main" val="25495318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38</a:t>
            </a:fld>
            <a:endParaRPr lang="es-ES"/>
          </a:p>
        </p:txBody>
      </p:sp>
    </p:spTree>
    <p:extLst>
      <p:ext uri="{BB962C8B-B14F-4D97-AF65-F5344CB8AC3E}">
        <p14:creationId xmlns:p14="http://schemas.microsoft.com/office/powerpoint/2010/main" val="421363861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39</a:t>
            </a:fld>
            <a:endParaRPr lang="es-ES"/>
          </a:p>
        </p:txBody>
      </p:sp>
    </p:spTree>
    <p:extLst>
      <p:ext uri="{BB962C8B-B14F-4D97-AF65-F5344CB8AC3E}">
        <p14:creationId xmlns:p14="http://schemas.microsoft.com/office/powerpoint/2010/main" val="2078340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a:p>
        </p:txBody>
      </p:sp>
    </p:spTree>
    <p:extLst>
      <p:ext uri="{BB962C8B-B14F-4D97-AF65-F5344CB8AC3E}">
        <p14:creationId xmlns:p14="http://schemas.microsoft.com/office/powerpoint/2010/main" val="4084556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6</a:t>
            </a:fld>
            <a:endParaRPr lang="es-ES"/>
          </a:p>
        </p:txBody>
      </p:sp>
    </p:spTree>
    <p:extLst>
      <p:ext uri="{BB962C8B-B14F-4D97-AF65-F5344CB8AC3E}">
        <p14:creationId xmlns:p14="http://schemas.microsoft.com/office/powerpoint/2010/main" val="334473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7</a:t>
            </a:fld>
            <a:endParaRPr lang="es-ES"/>
          </a:p>
        </p:txBody>
      </p:sp>
    </p:spTree>
    <p:extLst>
      <p:ext uri="{BB962C8B-B14F-4D97-AF65-F5344CB8AC3E}">
        <p14:creationId xmlns:p14="http://schemas.microsoft.com/office/powerpoint/2010/main" val="610330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8</a:t>
            </a:fld>
            <a:endParaRPr lang="es-ES"/>
          </a:p>
        </p:txBody>
      </p:sp>
    </p:spTree>
    <p:extLst>
      <p:ext uri="{BB962C8B-B14F-4D97-AF65-F5344CB8AC3E}">
        <p14:creationId xmlns:p14="http://schemas.microsoft.com/office/powerpoint/2010/main" val="27792144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9</a:t>
            </a:fld>
            <a:endParaRPr lang="es-ES"/>
          </a:p>
        </p:txBody>
      </p:sp>
    </p:spTree>
    <p:extLst>
      <p:ext uri="{BB962C8B-B14F-4D97-AF65-F5344CB8AC3E}">
        <p14:creationId xmlns:p14="http://schemas.microsoft.com/office/powerpoint/2010/main" val="2179919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17/10/2017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698638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17/10/2017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23888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17/10/2017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49036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17/10/2017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74506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068DA5DE-CB02-F146-B8B0-A4C7E19A4A49}" type="datetimeFigureOut">
              <a:rPr lang="es-ES" smtClean="0"/>
              <a:t>17/10/2017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85475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068DA5DE-CB02-F146-B8B0-A4C7E19A4A49}" type="datetimeFigureOut">
              <a:rPr lang="es-ES" smtClean="0"/>
              <a:t>17/10/2017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926928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068DA5DE-CB02-F146-B8B0-A4C7E19A4A49}" type="datetimeFigureOut">
              <a:rPr lang="es-ES" smtClean="0"/>
              <a:t>17/10/2017</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345898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068DA5DE-CB02-F146-B8B0-A4C7E19A4A49}" type="datetimeFigureOut">
              <a:rPr lang="es-ES" smtClean="0"/>
              <a:t>17/10/2017</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3038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68DA5DE-CB02-F146-B8B0-A4C7E19A4A49}" type="datetimeFigureOut">
              <a:rPr lang="es-ES" smtClean="0"/>
              <a:t>17/10/2017</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340053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17/10/2017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12514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17/10/2017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915867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8DA5DE-CB02-F146-B8B0-A4C7E19A4A49}" type="datetimeFigureOut">
              <a:rPr lang="es-ES" smtClean="0"/>
              <a:t>17/10/2017</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FDBAE8-0AD5-4C4A-B0F5-4BBC06F38D92}" type="slidenum">
              <a:rPr lang="es-ES" smtClean="0"/>
              <a:t>‹Nº›</a:t>
            </a:fld>
            <a:endParaRPr lang="es-ES"/>
          </a:p>
        </p:txBody>
      </p:sp>
    </p:spTree>
    <p:extLst>
      <p:ext uri="{BB962C8B-B14F-4D97-AF65-F5344CB8AC3E}">
        <p14:creationId xmlns:p14="http://schemas.microsoft.com/office/powerpoint/2010/main" val="35531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071619" y="1681945"/>
            <a:ext cx="5105400" cy="2186654"/>
          </a:xfrm>
        </p:spPr>
        <p:txBody>
          <a:bodyPr>
            <a:normAutofit fontScale="90000"/>
          </a:bodyPr>
          <a:lstStyle/>
          <a:p>
            <a:r>
              <a:rPr lang="es-ES" sz="3500" dirty="0" smtClean="0">
                <a:latin typeface="Avenir Black"/>
                <a:cs typeface="Avenir Black"/>
              </a:rPr>
              <a:t>UNIDAD DE APRENDIZAJE: </a:t>
            </a:r>
            <a:r>
              <a:rPr lang="es-ES" sz="3500" b="1" dirty="0" smtClean="0">
                <a:latin typeface="Avenir Black"/>
                <a:cs typeface="Avenir Black"/>
              </a:rPr>
              <a:t>ADMINISTRACIÓN</a:t>
            </a:r>
            <a:r>
              <a:rPr lang="es-ES" sz="3500" dirty="0" smtClean="0">
                <a:latin typeface="Avenir Black"/>
                <a:cs typeface="Avenir Black"/>
              </a:rPr>
              <a:t> </a:t>
            </a:r>
            <a:r>
              <a:rPr lang="es-ES" dirty="0" smtClean="0">
                <a:solidFill>
                  <a:srgbClr val="9D8536"/>
                </a:solidFill>
                <a:latin typeface="Avenir Black"/>
                <a:cs typeface="Avenir Black"/>
              </a:rPr>
              <a:t/>
            </a:r>
            <a:br>
              <a:rPr lang="es-ES" dirty="0" smtClean="0">
                <a:solidFill>
                  <a:srgbClr val="9D8536"/>
                </a:solidFill>
                <a:latin typeface="Avenir Black"/>
                <a:cs typeface="Avenir Black"/>
              </a:rPr>
            </a:br>
            <a:r>
              <a:rPr lang="es-ES" sz="2000" dirty="0" smtClean="0">
                <a:latin typeface="Avenir Roman"/>
                <a:cs typeface="Avenir Black"/>
              </a:rPr>
              <a:t>Material Didáctico </a:t>
            </a:r>
            <a:r>
              <a:rPr lang="es-MX" sz="1800" b="1" dirty="0">
                <a:latin typeface="Helvetica Neue" pitchFamily="2"/>
              </a:rPr>
              <a:t>(Sólo visión </a:t>
            </a:r>
            <a:r>
              <a:rPr lang="es-MX" sz="1800" b="1" dirty="0" err="1">
                <a:latin typeface="Helvetica Neue" pitchFamily="2"/>
              </a:rPr>
              <a:t>proyectable</a:t>
            </a:r>
            <a:r>
              <a:rPr lang="es-MX" sz="1800" b="1" dirty="0">
                <a:latin typeface="Helvetica Neue" pitchFamily="2"/>
              </a:rPr>
              <a:t>)</a:t>
            </a:r>
            <a:r>
              <a:rPr lang="es-ES" sz="1800" b="1" dirty="0">
                <a:latin typeface="Helvetica Neue" pitchFamily="2"/>
              </a:rPr>
              <a:t/>
            </a:r>
            <a:br>
              <a:rPr lang="es-ES" sz="1800" b="1" dirty="0">
                <a:latin typeface="Helvetica Neue" pitchFamily="2"/>
              </a:rPr>
            </a:br>
            <a:r>
              <a:rPr lang="es-ES" sz="1700" dirty="0" smtClean="0">
                <a:latin typeface="Avenir Book"/>
                <a:cs typeface="Avenir Book"/>
              </a:rPr>
              <a:t>septiembre 2017</a:t>
            </a:r>
            <a:endParaRPr lang="es-ES" sz="1700" dirty="0">
              <a:latin typeface="Avenir Book"/>
              <a:cs typeface="Avenir Book"/>
            </a:endParaRPr>
          </a:p>
        </p:txBody>
      </p:sp>
      <p:sp>
        <p:nvSpPr>
          <p:cNvPr id="11" name="Rectángulo 10"/>
          <p:cNvSpPr/>
          <p:nvPr/>
        </p:nvSpPr>
        <p:spPr>
          <a:xfrm>
            <a:off x="370840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Rectángulo 12"/>
          <p:cNvSpPr/>
          <p:nvPr/>
        </p:nvSpPr>
        <p:spPr>
          <a:xfrm>
            <a:off x="4025900"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7" name="Imagen 16" descr="Sin títul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0699" y="469900"/>
            <a:ext cx="4081707" cy="787400"/>
          </a:xfrm>
          <a:prstGeom prst="rect">
            <a:avLst/>
          </a:prstGeom>
        </p:spPr>
      </p:pic>
      <p:sp>
        <p:nvSpPr>
          <p:cNvPr id="18" name="Rectángulo 17"/>
          <p:cNvSpPr/>
          <p:nvPr/>
        </p:nvSpPr>
        <p:spPr>
          <a:xfrm>
            <a:off x="5114664" y="780534"/>
            <a:ext cx="3982300" cy="738664"/>
          </a:xfrm>
          <a:prstGeom prst="rect">
            <a:avLst/>
          </a:prstGeom>
        </p:spPr>
        <p:txBody>
          <a:bodyPr wrap="square">
            <a:spAutoFit/>
          </a:bodyPr>
          <a:lstStyle/>
          <a:p>
            <a:r>
              <a:rPr lang="es-ES" sz="1400" dirty="0" smtClean="0">
                <a:latin typeface="Avenir Book"/>
                <a:cs typeface="Avenir Book"/>
              </a:rPr>
              <a:t>FACULTAD DE ARQUITECTURA Y DISEÑO</a:t>
            </a:r>
          </a:p>
          <a:p>
            <a:r>
              <a:rPr lang="es-ES" sz="1400" dirty="0" smtClean="0">
                <a:latin typeface="Avenir Book"/>
                <a:cs typeface="Avenir Book"/>
              </a:rPr>
              <a:t>Licenciatura en Administración y Promoción de la Obra Urbana </a:t>
            </a:r>
            <a:endParaRPr lang="es-ES" sz="1400" dirty="0">
              <a:latin typeface="Avenir Book"/>
              <a:cs typeface="Avenir Book"/>
            </a:endParaRPr>
          </a:p>
        </p:txBody>
      </p:sp>
      <p:sp>
        <p:nvSpPr>
          <p:cNvPr id="4" name="Rectángulo 3"/>
          <p:cNvSpPr/>
          <p:nvPr/>
        </p:nvSpPr>
        <p:spPr>
          <a:xfrm>
            <a:off x="0" y="0"/>
            <a:ext cx="3809878" cy="6858000"/>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9" name="Text Box 10"/>
          <p:cNvSpPr txBox="1">
            <a:spLocks noChangeArrowheads="1"/>
          </p:cNvSpPr>
          <p:nvPr/>
        </p:nvSpPr>
        <p:spPr bwMode="auto">
          <a:xfrm>
            <a:off x="218626" y="3772120"/>
            <a:ext cx="8575178" cy="2862322"/>
          </a:xfrm>
          <a:prstGeom prst="rect">
            <a:avLst/>
          </a:prstGeom>
          <a:noFill/>
          <a:ln w="76200">
            <a:solidFill>
              <a:srgbClr val="33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indent="0">
              <a:buNone/>
            </a:pPr>
            <a:r>
              <a:rPr lang="es-ES" sz="3600" dirty="0" smtClean="0">
                <a:latin typeface="Helvetica Neue" pitchFamily="2"/>
              </a:rPr>
              <a:t>                 Unidad 6. Áreas   funcionales en las organizaciones 								      </a:t>
            </a:r>
            <a:r>
              <a:rPr lang="es-ES" sz="3600" b="1" dirty="0" smtClean="0">
                <a:latin typeface="Helvetica Neue" pitchFamily="2"/>
              </a:rPr>
              <a:t>PARTE </a:t>
            </a:r>
            <a:r>
              <a:rPr lang="es-ES" sz="3600" b="1" dirty="0">
                <a:latin typeface="Helvetica Neue" pitchFamily="2"/>
              </a:rPr>
              <a:t>2: ÁREA </a:t>
            </a:r>
            <a:r>
              <a:rPr lang="es-ES" sz="3600" b="1" dirty="0" smtClean="0">
                <a:latin typeface="Helvetica Neue" pitchFamily="2"/>
              </a:rPr>
              <a:t>FINANCIERA</a:t>
            </a:r>
            <a:endParaRPr lang="es-ES" sz="3600" dirty="0" smtClean="0">
              <a:latin typeface="Helvetica Neue" pitchFamily="2"/>
            </a:endParaRPr>
          </a:p>
          <a:p>
            <a:pPr marL="0" indent="0" algn="r">
              <a:buNone/>
            </a:pPr>
            <a:r>
              <a:rPr lang="es-ES" sz="3600" dirty="0">
                <a:solidFill>
                  <a:srgbClr val="4F6151"/>
                </a:solidFill>
                <a:latin typeface="Helvetica Neue" pitchFamily="2"/>
              </a:rPr>
              <a:t>	</a:t>
            </a:r>
            <a:r>
              <a:rPr lang="es-MX" sz="3200" dirty="0" smtClean="0">
                <a:solidFill>
                  <a:srgbClr val="4F6151"/>
                </a:solidFill>
                <a:latin typeface="Helvetica Neue" pitchFamily="2"/>
              </a:rPr>
              <a:t>Docente:  </a:t>
            </a:r>
          </a:p>
          <a:p>
            <a:pPr algn="r"/>
            <a:r>
              <a:rPr lang="es-ES" sz="2800" dirty="0" smtClean="0">
                <a:solidFill>
                  <a:srgbClr val="4F6151"/>
                </a:solidFill>
                <a:latin typeface="Helvetica Neue" pitchFamily="2"/>
              </a:rPr>
              <a:t>Dra</a:t>
            </a:r>
            <a:r>
              <a:rPr lang="es-ES" sz="2800" dirty="0">
                <a:solidFill>
                  <a:srgbClr val="4F6151"/>
                </a:solidFill>
                <a:latin typeface="Helvetica Neue" pitchFamily="2"/>
              </a:rPr>
              <a:t>. en A. Guadalupe González García</a:t>
            </a:r>
            <a:r>
              <a:rPr lang="es-ES" sz="3200" dirty="0">
                <a:solidFill>
                  <a:srgbClr val="4F6151"/>
                </a:solidFill>
                <a:latin typeface="Helvetica Neue" pitchFamily="2"/>
              </a:rPr>
              <a:t>          </a:t>
            </a:r>
          </a:p>
          <a:p>
            <a:pPr algn="r"/>
            <a:r>
              <a:rPr lang="es-ES" sz="3600" dirty="0">
                <a:solidFill>
                  <a:srgbClr val="4F6151"/>
                </a:solidFill>
                <a:latin typeface="Helvetica Neue" pitchFamily="2"/>
              </a:rPr>
              <a:t> </a:t>
            </a:r>
            <a:r>
              <a:rPr lang="es-ES" sz="2800" dirty="0">
                <a:solidFill>
                  <a:srgbClr val="4F6151"/>
                </a:solidFill>
                <a:latin typeface="Helvetica Neue" pitchFamily="2"/>
              </a:rPr>
              <a:t>ggonzalezga@uaemex.mx</a:t>
            </a:r>
            <a:endParaRPr lang="es-MX" sz="2800" b="1" dirty="0">
              <a:latin typeface="Helvetica Neue" pitchFamily="2"/>
            </a:endParaRPr>
          </a:p>
        </p:txBody>
      </p:sp>
    </p:spTree>
    <p:extLst>
      <p:ext uri="{BB962C8B-B14F-4D97-AF65-F5344CB8AC3E}">
        <p14:creationId xmlns:p14="http://schemas.microsoft.com/office/powerpoint/2010/main" val="11811998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50322" y="1876846"/>
            <a:ext cx="8601845" cy="4832092"/>
          </a:xfrm>
          <a:prstGeom prst="rect">
            <a:avLst/>
          </a:prstGeom>
          <a:noFill/>
        </p:spPr>
        <p:txBody>
          <a:bodyPr wrap="square" rtlCol="0">
            <a:spAutoFit/>
          </a:bodyPr>
          <a:lstStyle/>
          <a:p>
            <a:pPr algn="just"/>
            <a:r>
              <a:rPr lang="es-MX" sz="2800" dirty="0">
                <a:latin typeface="Avenir Book"/>
                <a:cs typeface="Avenir Book"/>
              </a:rPr>
              <a:t>La Administración cumple con ciertos principios, tales como la universalidad y </a:t>
            </a:r>
            <a:r>
              <a:rPr lang="es-MX" sz="2800" dirty="0" err="1">
                <a:latin typeface="Avenir Book"/>
                <a:cs typeface="Avenir Book"/>
              </a:rPr>
              <a:t>multidisciplinariedad</a:t>
            </a:r>
            <a:r>
              <a:rPr lang="es-MX" sz="2800" dirty="0">
                <a:latin typeface="Avenir Book"/>
                <a:cs typeface="Avenir Book"/>
              </a:rPr>
              <a:t> que de una u otra manera se ejercen en las organizaciones y empresas. </a:t>
            </a:r>
          </a:p>
          <a:p>
            <a:pPr algn="just"/>
            <a:r>
              <a:rPr lang="es-MX" sz="2800" dirty="0">
                <a:latin typeface="Avenir Book"/>
                <a:cs typeface="Avenir Book"/>
              </a:rPr>
              <a:t>El Objetivo en esta unidad </a:t>
            </a:r>
            <a:r>
              <a:rPr lang="es-MX" sz="2800" dirty="0" smtClean="0">
                <a:latin typeface="Avenir Book"/>
                <a:cs typeface="Avenir Book"/>
              </a:rPr>
              <a:t>es identificar </a:t>
            </a:r>
            <a:r>
              <a:rPr lang="es-MX" sz="2800" dirty="0">
                <a:latin typeface="Avenir Book"/>
                <a:cs typeface="Avenir Book"/>
              </a:rPr>
              <a:t>las áreas funcionales sustantivas, entendiendo su interrelación en la organización, así como algunas  herramientas que permitan al administrador (jefe, gerente o director) asegurar que los objetivos se logren y el desempeño real satisfaga o supere los resultados deseados. </a:t>
            </a:r>
            <a:endParaRPr lang="es-MX" sz="26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INTRODUCCIÓN A LA UNIDAD 6</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8 </a:t>
            </a:r>
            <a:endParaRPr lang="es-ES" sz="900" dirty="0"/>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Rectángulo 3"/>
          <p:cNvSpPr/>
          <p:nvPr/>
        </p:nvSpPr>
        <p:spPr>
          <a:xfrm>
            <a:off x="816086" y="977901"/>
            <a:ext cx="7470315"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smtClean="0">
                <a:ln/>
                <a:solidFill>
                  <a:schemeClr val="accent3"/>
                </a:solidFill>
                <a:effectLst/>
              </a:rPr>
              <a:t>A D M I N I S T R A C I </a:t>
            </a:r>
            <a:r>
              <a:rPr lang="es-ES" sz="5400" b="1" cap="none" spc="0" dirty="0" err="1" smtClean="0">
                <a:ln/>
                <a:solidFill>
                  <a:schemeClr val="accent3"/>
                </a:solidFill>
                <a:effectLst/>
              </a:rPr>
              <a:t>Ó</a:t>
            </a:r>
            <a:r>
              <a:rPr lang="es-ES" sz="5400" b="1" cap="none" spc="0" dirty="0" smtClean="0">
                <a:ln/>
                <a:solidFill>
                  <a:schemeClr val="accent3"/>
                </a:solidFill>
                <a:effectLst/>
              </a:rPr>
              <a:t> N</a:t>
            </a:r>
            <a:endParaRPr lang="es-ES" sz="5400" b="1" cap="none" spc="0" dirty="0">
              <a:ln/>
              <a:solidFill>
                <a:schemeClr val="accent3"/>
              </a:solidFill>
              <a:effectLst/>
            </a:endParaRPr>
          </a:p>
        </p:txBody>
      </p:sp>
    </p:spTree>
    <p:extLst>
      <p:ext uri="{BB962C8B-B14F-4D97-AF65-F5344CB8AC3E}">
        <p14:creationId xmlns:p14="http://schemas.microsoft.com/office/powerpoint/2010/main" val="37856034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CuadroTexto 9"/>
          <p:cNvSpPr txBox="1"/>
          <p:nvPr/>
        </p:nvSpPr>
        <p:spPr>
          <a:xfrm>
            <a:off x="155575" y="893879"/>
            <a:ext cx="8601845" cy="4770537"/>
          </a:xfrm>
          <a:prstGeom prst="rect">
            <a:avLst/>
          </a:prstGeom>
          <a:noFill/>
        </p:spPr>
        <p:txBody>
          <a:bodyPr wrap="square" rtlCol="0">
            <a:spAutoFit/>
          </a:bodyPr>
          <a:lstStyle/>
          <a:p>
            <a:pPr algn="just"/>
            <a:r>
              <a:rPr lang="es-ES" sz="2800" dirty="0">
                <a:solidFill>
                  <a:schemeClr val="tx1">
                    <a:lumMod val="85000"/>
                    <a:lumOff val="15000"/>
                  </a:schemeClr>
                </a:solidFill>
                <a:latin typeface="Avenir Black"/>
              </a:rPr>
              <a:t>L</a:t>
            </a:r>
            <a:r>
              <a:rPr lang="es-ES" sz="2800" dirty="0" smtClean="0">
                <a:solidFill>
                  <a:schemeClr val="tx1">
                    <a:lumMod val="85000"/>
                    <a:lumOff val="15000"/>
                  </a:schemeClr>
                </a:solidFill>
                <a:latin typeface="Avenir Black"/>
              </a:rPr>
              <a:t>as </a:t>
            </a:r>
            <a:r>
              <a:rPr lang="es-ES" sz="2800" dirty="0">
                <a:solidFill>
                  <a:schemeClr val="tx1">
                    <a:lumMod val="85000"/>
                    <a:lumOff val="15000"/>
                  </a:schemeClr>
                </a:solidFill>
                <a:latin typeface="Avenir Black"/>
              </a:rPr>
              <a:t>organizaciones necesitan del poder que las empresas tienen pero las empresas necesitan del poder de regulación que a la organización la </a:t>
            </a:r>
            <a:r>
              <a:rPr lang="es-ES" sz="2800" dirty="0" smtClean="0">
                <a:solidFill>
                  <a:schemeClr val="tx1">
                    <a:lumMod val="85000"/>
                    <a:lumOff val="15000"/>
                  </a:schemeClr>
                </a:solidFill>
                <a:latin typeface="Avenir Black"/>
              </a:rPr>
              <a:t>caracteriza. Un </a:t>
            </a:r>
            <a:r>
              <a:rPr lang="es-ES" sz="2800" dirty="0">
                <a:solidFill>
                  <a:schemeClr val="tx1">
                    <a:lumMod val="85000"/>
                    <a:lumOff val="15000"/>
                  </a:schemeClr>
                </a:solidFill>
                <a:latin typeface="Avenir Black"/>
              </a:rPr>
              <a:t>ejemplo claro de esto es lo que sucede en la actualidad, las empresas trasnacionales tienen el poder económico suficiente, para darle poder de regulación y decisión a las </a:t>
            </a:r>
            <a:r>
              <a:rPr lang="es-ES" sz="2800" dirty="0" smtClean="0">
                <a:solidFill>
                  <a:schemeClr val="tx1">
                    <a:lumMod val="85000"/>
                    <a:lumOff val="15000"/>
                  </a:schemeClr>
                </a:solidFill>
                <a:latin typeface="Avenir Black"/>
              </a:rPr>
              <a:t>organizaciones públicas </a:t>
            </a:r>
            <a:r>
              <a:rPr lang="es-ES" sz="2800" dirty="0">
                <a:solidFill>
                  <a:schemeClr val="tx1">
                    <a:lumMod val="85000"/>
                    <a:lumOff val="15000"/>
                  </a:schemeClr>
                </a:solidFill>
                <a:latin typeface="Avenir Black"/>
              </a:rPr>
              <a:t>(Ballina, 2001). </a:t>
            </a:r>
            <a:endParaRPr lang="es-ES" sz="2800" dirty="0" smtClean="0">
              <a:solidFill>
                <a:schemeClr val="tx1">
                  <a:lumMod val="85000"/>
                  <a:lumOff val="15000"/>
                </a:schemeClr>
              </a:solidFill>
              <a:latin typeface="Avenir Black"/>
            </a:endParaRPr>
          </a:p>
          <a:p>
            <a:endParaRPr lang="es-ES" sz="2800" b="1" i="1" dirty="0" smtClean="0">
              <a:solidFill>
                <a:srgbClr val="FF0000"/>
              </a:solidFill>
            </a:endParaRPr>
          </a:p>
          <a:p>
            <a:pPr algn="just"/>
            <a:endParaRPr lang="es-MX" sz="2600" dirty="0">
              <a:latin typeface="Avenir Book"/>
              <a:cs typeface="Avenir Book"/>
            </a:endParaRPr>
          </a:p>
          <a:p>
            <a:pPr algn="just"/>
            <a:endParaRPr lang="es-MX" sz="2600" dirty="0">
              <a:latin typeface="Avenir Book"/>
              <a:cs typeface="Avenir Book"/>
            </a:endParaRPr>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9</a:t>
            </a:r>
            <a:r>
              <a:rPr lang="es-MX" sz="900" dirty="0" smtClean="0"/>
              <a:t> </a:t>
            </a:r>
            <a:endParaRPr lang="es-ES" sz="900" dirty="0"/>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CuadroTexto 1"/>
          <p:cNvSpPr txBox="1"/>
          <p:nvPr/>
        </p:nvSpPr>
        <p:spPr>
          <a:xfrm>
            <a:off x="104451" y="84368"/>
            <a:ext cx="2718486" cy="584775"/>
          </a:xfrm>
          <a:prstGeom prst="rect">
            <a:avLst/>
          </a:prstGeom>
          <a:solidFill>
            <a:srgbClr val="FFFF00"/>
          </a:solidFill>
          <a:ln>
            <a:solidFill>
              <a:srgbClr val="FF0000"/>
            </a:solidFill>
          </a:ln>
        </p:spPr>
        <p:txBody>
          <a:bodyPr wrap="square" rtlCol="0">
            <a:spAutoFit/>
          </a:bodyPr>
          <a:lstStyle/>
          <a:p>
            <a:r>
              <a:rPr lang="es-MX" sz="3200" dirty="0" smtClean="0"/>
              <a:t>Para discutir… </a:t>
            </a:r>
            <a:endParaRPr lang="es-MX" sz="3200" dirty="0"/>
          </a:p>
        </p:txBody>
      </p:sp>
      <p:pic>
        <p:nvPicPr>
          <p:cNvPr id="4" name="Imagen 3"/>
          <p:cNvPicPr>
            <a:picLocks noChangeAspect="1"/>
          </p:cNvPicPr>
          <p:nvPr/>
        </p:nvPicPr>
        <p:blipFill>
          <a:blip r:embed="rId3"/>
          <a:stretch>
            <a:fillRect/>
          </a:stretch>
        </p:blipFill>
        <p:spPr>
          <a:xfrm>
            <a:off x="914529" y="4651935"/>
            <a:ext cx="2619375" cy="1743075"/>
          </a:xfrm>
          <a:prstGeom prst="rect">
            <a:avLst/>
          </a:prstGeom>
        </p:spPr>
      </p:pic>
      <p:sp>
        <p:nvSpPr>
          <p:cNvPr id="12" name="Rectángulo 11"/>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p14="http://schemas.microsoft.com/office/powerpoint/2010/main" val="26517707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CuadroTexto 9"/>
          <p:cNvSpPr txBox="1"/>
          <p:nvPr/>
        </p:nvSpPr>
        <p:spPr>
          <a:xfrm>
            <a:off x="155575" y="586072"/>
            <a:ext cx="8601845" cy="1323439"/>
          </a:xfrm>
          <a:prstGeom prst="rect">
            <a:avLst/>
          </a:prstGeom>
          <a:noFill/>
        </p:spPr>
        <p:txBody>
          <a:bodyPr wrap="square" rtlCol="0">
            <a:spAutoFit/>
          </a:bodyPr>
          <a:lstStyle/>
          <a:p>
            <a:pPr algn="just"/>
            <a:endParaRPr lang="es-MX" sz="2800" dirty="0">
              <a:latin typeface="Avenir Book"/>
              <a:cs typeface="Avenir Book"/>
            </a:endParaRPr>
          </a:p>
          <a:p>
            <a:pPr algn="just"/>
            <a:endParaRPr lang="es-MX" sz="2600" dirty="0">
              <a:latin typeface="Avenir Book"/>
              <a:cs typeface="Avenir Book"/>
            </a:endParaRPr>
          </a:p>
          <a:p>
            <a:pPr algn="just"/>
            <a:endParaRPr lang="es-MX" sz="2600" dirty="0">
              <a:latin typeface="Avenir Book"/>
              <a:cs typeface="Avenir Book"/>
            </a:endParaRPr>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ÁREAS FUNCIONALES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10 </a:t>
            </a:r>
            <a:endParaRPr lang="es-ES" sz="900" dirty="0"/>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Marcador de contenido 2"/>
          <p:cNvSpPr>
            <a:spLocks noGrp="1"/>
          </p:cNvSpPr>
          <p:nvPr>
            <p:ph idx="4294967295"/>
          </p:nvPr>
        </p:nvSpPr>
        <p:spPr>
          <a:xfrm>
            <a:off x="167584" y="1089341"/>
            <a:ext cx="8640960" cy="4793187"/>
          </a:xfrm>
        </p:spPr>
        <p:txBody>
          <a:bodyPr/>
          <a:lstStyle/>
          <a:p>
            <a:pPr marL="0" indent="0" algn="just">
              <a:buNone/>
            </a:pPr>
            <a:r>
              <a:rPr lang="es-MX" sz="2500" dirty="0">
                <a:latin typeface="Arial"/>
                <a:ea typeface="Calibri"/>
                <a:cs typeface="Times New Roman"/>
              </a:rPr>
              <a:t>Las funciones clásicas o áreas funcionales se refieren a la forma en que se segmenta el trabajo en tareas distintas, ya sea en la organización o en la </a:t>
            </a:r>
            <a:r>
              <a:rPr lang="es-MX" sz="2500" dirty="0" smtClean="0">
                <a:latin typeface="Arial"/>
                <a:ea typeface="Calibri"/>
                <a:cs typeface="Times New Roman"/>
              </a:rPr>
              <a:t>empresa.  </a:t>
            </a:r>
          </a:p>
          <a:p>
            <a:pPr marL="0" indent="0" algn="just">
              <a:buNone/>
            </a:pPr>
            <a:r>
              <a:rPr lang="es-MX" sz="2500" dirty="0" smtClean="0">
                <a:latin typeface="Arial"/>
                <a:ea typeface="Calibri"/>
                <a:cs typeface="Times New Roman"/>
              </a:rPr>
              <a:t>Algunos estudiosos de la ciencia de la Administración como </a:t>
            </a:r>
            <a:r>
              <a:rPr lang="es-MX" sz="2500" dirty="0">
                <a:latin typeface="Arial"/>
                <a:ea typeface="Calibri"/>
                <a:cs typeface="Times New Roman"/>
              </a:rPr>
              <a:t>Fayol (operaciones de la empresa</a:t>
            </a:r>
            <a:r>
              <a:rPr lang="es-MX" sz="2500" dirty="0" smtClean="0">
                <a:latin typeface="Arial"/>
                <a:ea typeface="Calibri"/>
                <a:cs typeface="Times New Roman"/>
              </a:rPr>
              <a:t>); </a:t>
            </a:r>
            <a:r>
              <a:rPr lang="es-MX" sz="2500" dirty="0">
                <a:latin typeface="Arial"/>
                <a:ea typeface="Calibri"/>
                <a:cs typeface="Times New Roman"/>
              </a:rPr>
              <a:t>Taylor (sistema científico del trabajo) o Weber (modelo burocrático) enfatizan que las tareas deben estar altamente diferenciadas  y coordinadas </a:t>
            </a:r>
            <a:r>
              <a:rPr lang="es-MX" sz="2500" dirty="0" smtClean="0">
                <a:latin typeface="Arial"/>
                <a:ea typeface="Calibri"/>
                <a:cs typeface="Times New Roman"/>
              </a:rPr>
              <a:t>(Ochoa, 2012).</a:t>
            </a:r>
            <a:endParaRPr lang="es-MX" sz="2500" dirty="0">
              <a:latin typeface="Arial"/>
              <a:ea typeface="Calibri"/>
              <a:cs typeface="Times New Roman"/>
            </a:endParaRPr>
          </a:p>
          <a:p>
            <a:pPr marL="0" indent="0" algn="just">
              <a:buNone/>
            </a:pPr>
            <a:r>
              <a:rPr lang="es-MX" sz="2500" dirty="0" smtClean="0">
                <a:latin typeface="Arial"/>
                <a:ea typeface="Calibri"/>
                <a:cs typeface="Times New Roman"/>
              </a:rPr>
              <a:t>Para </a:t>
            </a:r>
            <a:r>
              <a:rPr lang="es-MX" sz="2500" dirty="0">
                <a:latin typeface="Arial"/>
                <a:ea typeface="Calibri"/>
                <a:cs typeface="Times New Roman"/>
              </a:rPr>
              <a:t>estudiarlas se generan divisiones específicas, sin embargo no siempre es posible marcar claramente la frontera entre una función y </a:t>
            </a:r>
            <a:r>
              <a:rPr lang="es-MX" sz="2500" dirty="0" smtClean="0">
                <a:latin typeface="Arial"/>
                <a:ea typeface="Calibri"/>
                <a:cs typeface="Times New Roman"/>
              </a:rPr>
              <a:t>otra.</a:t>
            </a:r>
          </a:p>
          <a:p>
            <a:pPr marL="0" indent="0" algn="just">
              <a:buNone/>
            </a:pPr>
            <a:endParaRPr lang="es-MX" sz="2600" dirty="0" smtClean="0">
              <a:latin typeface="Arial"/>
              <a:ea typeface="Calibri"/>
              <a:cs typeface="Times New Roman"/>
            </a:endParaRPr>
          </a:p>
        </p:txBody>
      </p:sp>
      <p:sp>
        <p:nvSpPr>
          <p:cNvPr id="12" name="Rectángulo 11"/>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 name="Rectángulo 1"/>
          <p:cNvSpPr/>
          <p:nvPr/>
        </p:nvSpPr>
        <p:spPr>
          <a:xfrm>
            <a:off x="104451" y="5702512"/>
            <a:ext cx="5639744" cy="923330"/>
          </a:xfrm>
          <a:prstGeom prst="rect">
            <a:avLst/>
          </a:prstGeom>
          <a:ln>
            <a:solidFill>
              <a:srgbClr val="FF0000"/>
            </a:solidFill>
          </a:ln>
        </p:spPr>
        <p:txBody>
          <a:bodyPr wrap="square">
            <a:spAutoFit/>
          </a:bodyPr>
          <a:lstStyle/>
          <a:p>
            <a:r>
              <a:rPr lang="es-ES" b="1" i="1" dirty="0">
                <a:solidFill>
                  <a:srgbClr val="FF0000"/>
                </a:solidFill>
              </a:rPr>
              <a:t>Atención</a:t>
            </a:r>
            <a:r>
              <a:rPr lang="es-ES" b="1" dirty="0">
                <a:solidFill>
                  <a:srgbClr val="FF0000"/>
                </a:solidFill>
              </a:rPr>
              <a:t>!</a:t>
            </a:r>
            <a:r>
              <a:rPr lang="es-ES" dirty="0">
                <a:solidFill>
                  <a:srgbClr val="FF0000"/>
                </a:solidFill>
              </a:rPr>
              <a:t> Por la naturaleza del presente material se utiliza indistintamente la palabra organización ya sea para empresa privada o entidad pública</a:t>
            </a:r>
            <a:endParaRPr lang="es-MX" sz="2400" dirty="0">
              <a:latin typeface="Avenir Book"/>
              <a:cs typeface="Avenir Book"/>
            </a:endParaRPr>
          </a:p>
        </p:txBody>
      </p:sp>
    </p:spTree>
    <p:extLst>
      <p:ext uri="{BB962C8B-B14F-4D97-AF65-F5344CB8AC3E}">
        <p14:creationId xmlns:p14="http://schemas.microsoft.com/office/powerpoint/2010/main" val="23955516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55575" y="965995"/>
            <a:ext cx="8601845" cy="1323439"/>
          </a:xfrm>
          <a:prstGeom prst="rect">
            <a:avLst/>
          </a:prstGeom>
          <a:noFill/>
        </p:spPr>
        <p:txBody>
          <a:bodyPr wrap="square" rtlCol="0">
            <a:spAutoFit/>
          </a:bodyPr>
          <a:lstStyle/>
          <a:p>
            <a:pPr algn="just"/>
            <a:endParaRPr lang="es-MX" sz="2800" dirty="0">
              <a:latin typeface="Avenir Book"/>
              <a:cs typeface="Avenir Book"/>
            </a:endParaRPr>
          </a:p>
          <a:p>
            <a:pPr algn="just"/>
            <a:endParaRPr lang="es-MX" sz="2600" dirty="0">
              <a:latin typeface="Avenir Book"/>
              <a:cs typeface="Avenir Book"/>
            </a:endParaRPr>
          </a:p>
          <a:p>
            <a:pPr algn="just"/>
            <a:endParaRPr lang="es-MX" sz="2600" dirty="0">
              <a:latin typeface="Avenir Book"/>
              <a:cs typeface="Avenir Book"/>
            </a:endParaRPr>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ÁREAS FUNCIONALES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11 </a:t>
            </a:r>
            <a:endParaRPr lang="es-ES" sz="900" dirty="0"/>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Marcador de contenido 2"/>
          <p:cNvSpPr>
            <a:spLocks noGrp="1"/>
          </p:cNvSpPr>
          <p:nvPr>
            <p:ph idx="4294967295"/>
          </p:nvPr>
        </p:nvSpPr>
        <p:spPr>
          <a:xfrm>
            <a:off x="196884" y="2162926"/>
            <a:ext cx="8640960" cy="4883397"/>
          </a:xfrm>
        </p:spPr>
        <p:txBody>
          <a:bodyPr/>
          <a:lstStyle/>
          <a:p>
            <a:pPr marL="0" indent="0" algn="just">
              <a:buNone/>
            </a:pPr>
            <a:endParaRPr lang="es-MX" sz="2600" dirty="0" smtClean="0">
              <a:latin typeface="Arial"/>
              <a:ea typeface="Calibri"/>
              <a:cs typeface="Times New Roman"/>
            </a:endParaRPr>
          </a:p>
          <a:p>
            <a:pPr marL="0" indent="0" algn="just">
              <a:buNone/>
            </a:pPr>
            <a:endParaRPr lang="es-MX" sz="2600" dirty="0">
              <a:latin typeface="Arial"/>
              <a:ea typeface="Calibri"/>
              <a:cs typeface="Times New Roman"/>
            </a:endParaRPr>
          </a:p>
        </p:txBody>
      </p:sp>
      <p:sp>
        <p:nvSpPr>
          <p:cNvPr id="14" name="2 CuadroTexto"/>
          <p:cNvSpPr txBox="1"/>
          <p:nvPr/>
        </p:nvSpPr>
        <p:spPr>
          <a:xfrm>
            <a:off x="321009" y="302751"/>
            <a:ext cx="7488832" cy="923330"/>
          </a:xfrm>
          <a:prstGeom prst="rect">
            <a:avLst/>
          </a:prstGeom>
          <a:noFill/>
        </p:spPr>
        <p:txBody>
          <a:bodyPr wrap="square" rtlCol="0">
            <a:spAutoFit/>
          </a:bodyPr>
          <a:lstStyle/>
          <a:p>
            <a:r>
              <a:rPr lang="es-MX" i="1" dirty="0" smtClean="0">
                <a:latin typeface="Tw Cen MT Condensed Extra Bold" panose="020B0803020202020204" pitchFamily="34" charset="0"/>
              </a:rPr>
              <a:t>Define </a:t>
            </a:r>
            <a:r>
              <a:rPr lang="es-MX" i="1" dirty="0" err="1" smtClean="0">
                <a:latin typeface="Tw Cen MT Condensed Extra Bold" panose="020B0803020202020204" pitchFamily="34" charset="0"/>
              </a:rPr>
              <a:t>Munch</a:t>
            </a:r>
            <a:r>
              <a:rPr lang="es-MX" i="1" dirty="0" smtClean="0">
                <a:latin typeface="Tw Cen MT Condensed Extra Bold" panose="020B0803020202020204" pitchFamily="34" charset="0"/>
              </a:rPr>
              <a:t> (2010) a las áreas funcionales como el conjunto de funciones, procesos, actividades y responsabilidades realizadas en un departamento o área de la organización.   Son las siguientes  (</a:t>
            </a:r>
            <a:r>
              <a:rPr lang="es-MX" i="1" dirty="0" err="1" smtClean="0">
                <a:latin typeface="Tw Cen MT Condensed Extra Bold" panose="020B0803020202020204" pitchFamily="34" charset="0"/>
              </a:rPr>
              <a:t>Koontz</a:t>
            </a:r>
            <a:r>
              <a:rPr lang="es-MX" i="1" dirty="0" smtClean="0">
                <a:latin typeface="Tw Cen MT Condensed Extra Bold" panose="020B0803020202020204" pitchFamily="34" charset="0"/>
              </a:rPr>
              <a:t>, 2012):</a:t>
            </a:r>
            <a:endParaRPr lang="es-MX" i="1" dirty="0">
              <a:latin typeface="Tw Cen MT Condensed Extra Bold" panose="020B0803020202020204" pitchFamily="34" charset="0"/>
            </a:endParaRPr>
          </a:p>
        </p:txBody>
      </p:sp>
      <p:graphicFrame>
        <p:nvGraphicFramePr>
          <p:cNvPr id="16" name="Marcador de contenido 5"/>
          <p:cNvGraphicFramePr>
            <a:graphicFrameLocks noGrp="1"/>
          </p:cNvGraphicFramePr>
          <p:nvPr>
            <p:ph idx="4294967295"/>
            <p:extLst>
              <p:ext uri="{D42A27DB-BD31-4B8C-83A1-F6EECF244321}">
                <p14:modId xmlns:p14="http://schemas.microsoft.com/office/powerpoint/2010/main" val="2756651895"/>
              </p:ext>
            </p:extLst>
          </p:nvPr>
        </p:nvGraphicFramePr>
        <p:xfrm>
          <a:off x="579299" y="1771755"/>
          <a:ext cx="8001000" cy="37253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CuadroTexto 1"/>
          <p:cNvSpPr txBox="1"/>
          <p:nvPr/>
        </p:nvSpPr>
        <p:spPr>
          <a:xfrm>
            <a:off x="3177599" y="4877189"/>
            <a:ext cx="5588000" cy="369332"/>
          </a:xfrm>
          <a:prstGeom prst="rect">
            <a:avLst/>
          </a:prstGeom>
          <a:noFill/>
        </p:spPr>
        <p:txBody>
          <a:bodyPr wrap="square" rtlCol="0">
            <a:spAutoFit/>
          </a:bodyPr>
          <a:lstStyle/>
          <a:p>
            <a:r>
              <a:rPr lang="es-MX" dirty="0" smtClean="0">
                <a:solidFill>
                  <a:srgbClr val="FF0000"/>
                </a:solidFill>
              </a:rPr>
              <a:t>ÁREAS FUNCIONALES </a:t>
            </a:r>
            <a:endParaRPr lang="es-MX" dirty="0">
              <a:solidFill>
                <a:srgbClr val="FF0000"/>
              </a:solidFill>
            </a:endParaRPr>
          </a:p>
        </p:txBody>
      </p:sp>
    </p:spTree>
    <p:extLst>
      <p:ext uri="{BB962C8B-B14F-4D97-AF65-F5344CB8AC3E}">
        <p14:creationId xmlns:p14="http://schemas.microsoft.com/office/powerpoint/2010/main" val="42634326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04451" y="1306245"/>
            <a:ext cx="8601845" cy="5704126"/>
          </a:xfrm>
          <a:prstGeom prst="rect">
            <a:avLst/>
          </a:prstGeom>
          <a:noFill/>
        </p:spPr>
        <p:txBody>
          <a:bodyPr wrap="square" rtlCol="0">
            <a:spAutoFit/>
          </a:bodyPr>
          <a:lstStyle/>
          <a:p>
            <a:pPr algn="just">
              <a:lnSpc>
                <a:spcPct val="115000"/>
              </a:lnSpc>
              <a:spcAft>
                <a:spcPts val="1000"/>
              </a:spcAft>
            </a:pPr>
            <a:r>
              <a:rPr lang="es-ES" sz="2800" dirty="0" smtClean="0"/>
              <a:t>La </a:t>
            </a:r>
            <a:r>
              <a:rPr lang="es-ES" sz="2800" dirty="0"/>
              <a:t>administración financiera </a:t>
            </a:r>
            <a:r>
              <a:rPr lang="es-ES" sz="2800" dirty="0" smtClean="0"/>
              <a:t> </a:t>
            </a:r>
            <a:r>
              <a:rPr lang="es-ES" sz="2800" dirty="0"/>
              <a:t>es el proceso administrativo aplicado al acrecentamiento y conservación del esfuerzo, las experiencias, la salud, los conocimientos, las habilidades, etc., de los miembros de la organización, en beneficio del individuo y de la propia organización (</a:t>
            </a:r>
            <a:r>
              <a:rPr lang="es-ES" sz="2800" dirty="0" err="1"/>
              <a:t>Munch</a:t>
            </a:r>
            <a:r>
              <a:rPr lang="es-ES" sz="2800" dirty="0"/>
              <a:t>, 2011).</a:t>
            </a:r>
          </a:p>
          <a:p>
            <a:pPr algn="just">
              <a:lnSpc>
                <a:spcPct val="115000"/>
              </a:lnSpc>
              <a:spcAft>
                <a:spcPts val="1000"/>
              </a:spcAft>
            </a:pPr>
            <a:r>
              <a:rPr lang="es-MX" sz="2800" dirty="0" smtClean="0"/>
              <a:t>Se centra </a:t>
            </a:r>
            <a:r>
              <a:rPr lang="es-MX" sz="2800" dirty="0"/>
              <a:t>en dos aspectos importantes de los recursos financieros en las organizaciones: la rentabilidad y la liquidez. Esto significa que busca hacer que los recursos financieros sean lucrativos y líquidos al mismo tiempo</a:t>
            </a:r>
            <a:r>
              <a:rPr lang="es-MX" sz="2800" dirty="0" smtClean="0"/>
              <a:t>.</a:t>
            </a:r>
            <a:r>
              <a:rPr lang="es-MX" sz="2600" dirty="0" smtClean="0">
                <a:latin typeface="Avenir Book"/>
                <a:cs typeface="Avenir Book"/>
              </a:rPr>
              <a:t> </a:t>
            </a:r>
            <a:endParaRPr lang="es-MX" sz="2600" dirty="0">
              <a:latin typeface="Avenir Book"/>
              <a:cs typeface="Avenir Book"/>
            </a:endParaRPr>
          </a:p>
          <a:p>
            <a:pPr algn="just"/>
            <a:endParaRPr lang="es-MX" sz="2600" dirty="0">
              <a:solidFill>
                <a:srgbClr val="0070C0"/>
              </a:solidFill>
              <a:latin typeface="Avenir Book"/>
              <a:cs typeface="Avenir Book"/>
            </a:endParaRPr>
          </a:p>
        </p:txBody>
      </p:sp>
      <p:sp>
        <p:nvSpPr>
          <p:cNvPr id="16" name="Rectángulo 15"/>
          <p:cNvSpPr/>
          <p:nvPr/>
        </p:nvSpPr>
        <p:spPr>
          <a:xfrm rot="16200000">
            <a:off x="3127400" y="-310416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39925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12 </a:t>
            </a:r>
            <a:endParaRPr lang="es-ES" sz="900" dirty="0"/>
          </a:p>
        </p:txBody>
      </p:sp>
      <p:sp>
        <p:nvSpPr>
          <p:cNvPr id="2" name="CuadroTexto 1"/>
          <p:cNvSpPr txBox="1"/>
          <p:nvPr/>
        </p:nvSpPr>
        <p:spPr>
          <a:xfrm>
            <a:off x="873457" y="327546"/>
            <a:ext cx="6717514" cy="584775"/>
          </a:xfrm>
          <a:prstGeom prst="rect">
            <a:avLst/>
          </a:prstGeom>
          <a:noFill/>
        </p:spPr>
        <p:txBody>
          <a:bodyPr wrap="square" rtlCol="0">
            <a:spAutoFit/>
          </a:bodyPr>
          <a:lstStyle/>
          <a:p>
            <a:r>
              <a:rPr lang="es-MX" sz="3200" dirty="0" smtClean="0">
                <a:solidFill>
                  <a:schemeClr val="bg1"/>
                </a:solidFill>
                <a:latin typeface="Avenir Black"/>
              </a:rPr>
              <a:t>FUNCIÓN FINANCIERA</a:t>
            </a:r>
            <a:endParaRPr lang="es-MX" sz="3200" dirty="0">
              <a:solidFill>
                <a:schemeClr val="bg1"/>
              </a:solidFill>
              <a:latin typeface="Avenir Black"/>
            </a:endParaRPr>
          </a:p>
        </p:txBody>
      </p:sp>
    </p:spTree>
    <p:extLst>
      <p:ext uri="{BB962C8B-B14F-4D97-AF65-F5344CB8AC3E}">
        <p14:creationId xmlns:p14="http://schemas.microsoft.com/office/powerpoint/2010/main" val="41536760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94106" y="135398"/>
            <a:ext cx="8601845" cy="5938549"/>
          </a:xfrm>
          <a:prstGeom prst="rect">
            <a:avLst/>
          </a:prstGeom>
          <a:noFill/>
        </p:spPr>
        <p:txBody>
          <a:bodyPr wrap="square" rtlCol="0">
            <a:spAutoFit/>
          </a:bodyPr>
          <a:lstStyle/>
          <a:p>
            <a:pPr algn="just">
              <a:lnSpc>
                <a:spcPct val="115000"/>
              </a:lnSpc>
              <a:spcAft>
                <a:spcPts val="1000"/>
              </a:spcAft>
            </a:pPr>
            <a:r>
              <a:rPr lang="es-MX" sz="2600" dirty="0">
                <a:latin typeface="Arial"/>
                <a:ea typeface="Calibri"/>
                <a:cs typeface="Times New Roman"/>
              </a:rPr>
              <a:t>Aunque la idea del logro individual es muy marcada, es poco funcional no reconocer que el avance de la sociedad se sustenta, en parte, en la existencia de las </a:t>
            </a:r>
            <a:r>
              <a:rPr lang="es-MX" sz="2600" dirty="0" smtClean="0">
                <a:latin typeface="Arial"/>
                <a:ea typeface="Calibri"/>
                <a:cs typeface="Times New Roman"/>
              </a:rPr>
              <a:t>organizaciones (Garza, 2013).</a:t>
            </a:r>
            <a:endParaRPr lang="es-MX" sz="2600" dirty="0">
              <a:latin typeface="Arial"/>
              <a:ea typeface="Calibri"/>
              <a:cs typeface="Times New Roman"/>
            </a:endParaRPr>
          </a:p>
          <a:p>
            <a:pPr algn="just">
              <a:lnSpc>
                <a:spcPct val="115000"/>
              </a:lnSpc>
              <a:spcAft>
                <a:spcPts val="1000"/>
              </a:spcAft>
            </a:pPr>
            <a:r>
              <a:rPr lang="es-MX" sz="2600" dirty="0" smtClean="0">
                <a:latin typeface="Arial"/>
                <a:ea typeface="Calibri"/>
                <a:cs typeface="Times New Roman"/>
              </a:rPr>
              <a:t>El </a:t>
            </a:r>
            <a:r>
              <a:rPr lang="es-MX" sz="2600" dirty="0" err="1">
                <a:latin typeface="Arial"/>
                <a:ea typeface="Calibri"/>
                <a:cs typeface="Times New Roman"/>
              </a:rPr>
              <a:t>APOU</a:t>
            </a:r>
            <a:r>
              <a:rPr lang="es-MX" sz="2600" dirty="0">
                <a:latin typeface="Arial"/>
                <a:ea typeface="Calibri"/>
                <a:cs typeface="Times New Roman"/>
              </a:rPr>
              <a:t> en su trayectoria académica cuenta con varias unidades de aprendizaje que requieren aplicar la Administración Financiera, que es descrita </a:t>
            </a:r>
            <a:r>
              <a:rPr lang="es-MX" sz="2600" dirty="0" smtClean="0">
                <a:latin typeface="Arial"/>
                <a:ea typeface="Calibri"/>
                <a:cs typeface="Times New Roman"/>
              </a:rPr>
              <a:t>brevemente en </a:t>
            </a:r>
            <a:r>
              <a:rPr lang="es-MX" sz="2600" dirty="0">
                <a:latin typeface="Arial"/>
                <a:ea typeface="Calibri"/>
                <a:cs typeface="Times New Roman"/>
              </a:rPr>
              <a:t>este material. Asimismo las habilidades adquiridas a lo largo de la </a:t>
            </a:r>
            <a:r>
              <a:rPr lang="es-MX" sz="2600" dirty="0" smtClean="0">
                <a:latin typeface="Arial"/>
                <a:ea typeface="Calibri"/>
                <a:cs typeface="Times New Roman"/>
              </a:rPr>
              <a:t>Unidad de Aprendizaje </a:t>
            </a:r>
            <a:r>
              <a:rPr lang="es-MX" sz="2600" dirty="0">
                <a:latin typeface="Arial"/>
                <a:ea typeface="Calibri"/>
                <a:cs typeface="Times New Roman"/>
              </a:rPr>
              <a:t>serán de gran utilidad en su desempeño profesional. </a:t>
            </a:r>
          </a:p>
          <a:p>
            <a:pPr algn="just">
              <a:lnSpc>
                <a:spcPct val="115000"/>
              </a:lnSpc>
              <a:spcAft>
                <a:spcPts val="1000"/>
              </a:spcAft>
            </a:pPr>
            <a:endParaRPr lang="es-MX" sz="2600" dirty="0">
              <a:latin typeface="Avenir Book"/>
              <a:cs typeface="Avenir Book"/>
            </a:endParaRPr>
          </a:p>
          <a:p>
            <a:pPr algn="just"/>
            <a:endParaRPr lang="es-MX" sz="2600" dirty="0">
              <a:solidFill>
                <a:srgbClr val="0070C0"/>
              </a:solidFill>
              <a:latin typeface="Avenir Book"/>
              <a:cs typeface="Avenir Book"/>
            </a:endParaRPr>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13 </a:t>
            </a:r>
            <a:endParaRPr lang="es-ES" sz="900" dirty="0"/>
          </a:p>
        </p:txBody>
      </p:sp>
      <p:pic>
        <p:nvPicPr>
          <p:cNvPr id="4" name="Imagen 3"/>
          <p:cNvPicPr>
            <a:picLocks noChangeAspect="1"/>
          </p:cNvPicPr>
          <p:nvPr/>
        </p:nvPicPr>
        <p:blipFill>
          <a:blip r:embed="rId3"/>
          <a:stretch>
            <a:fillRect/>
          </a:stretch>
        </p:blipFill>
        <p:spPr>
          <a:xfrm>
            <a:off x="6181968" y="4452654"/>
            <a:ext cx="2522807" cy="1678813"/>
          </a:xfrm>
          <a:prstGeom prst="rect">
            <a:avLst/>
          </a:prstGeom>
        </p:spPr>
      </p:pic>
    </p:spTree>
    <p:extLst>
      <p:ext uri="{BB962C8B-B14F-4D97-AF65-F5344CB8AC3E}">
        <p14:creationId xmlns:p14="http://schemas.microsoft.com/office/powerpoint/2010/main" val="6462425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CuadroTexto 9"/>
          <p:cNvSpPr txBox="1"/>
          <p:nvPr/>
        </p:nvSpPr>
        <p:spPr>
          <a:xfrm>
            <a:off x="155575" y="586072"/>
            <a:ext cx="8601845" cy="1323439"/>
          </a:xfrm>
          <a:prstGeom prst="rect">
            <a:avLst/>
          </a:prstGeom>
          <a:noFill/>
        </p:spPr>
        <p:txBody>
          <a:bodyPr wrap="square" rtlCol="0">
            <a:spAutoFit/>
          </a:bodyPr>
          <a:lstStyle/>
          <a:p>
            <a:pPr algn="just"/>
            <a:endParaRPr lang="es-MX" sz="2800" dirty="0">
              <a:latin typeface="Avenir Book"/>
              <a:cs typeface="Avenir Book"/>
            </a:endParaRPr>
          </a:p>
          <a:p>
            <a:pPr algn="just"/>
            <a:endParaRPr lang="es-MX" sz="2600" dirty="0">
              <a:latin typeface="Avenir Book"/>
              <a:cs typeface="Avenir Book"/>
            </a:endParaRPr>
          </a:p>
          <a:p>
            <a:pPr algn="just"/>
            <a:endParaRPr lang="es-MX" sz="2600" dirty="0">
              <a:latin typeface="Avenir Book"/>
              <a:cs typeface="Avenir Book"/>
            </a:endParaRPr>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FINANZAS</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14 </a:t>
            </a:r>
            <a:endParaRPr lang="es-ES" sz="900" dirty="0"/>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2" name="Rectángulo 11"/>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6" name="2 Marcador de contenido"/>
          <p:cNvSpPr>
            <a:spLocks noGrp="1"/>
          </p:cNvSpPr>
          <p:nvPr>
            <p:ph idx="4294967295"/>
          </p:nvPr>
        </p:nvSpPr>
        <p:spPr>
          <a:xfrm>
            <a:off x="409049" y="2931006"/>
            <a:ext cx="8229600" cy="3005338"/>
          </a:xfrm>
        </p:spPr>
        <p:txBody>
          <a:bodyPr>
            <a:normAutofit/>
          </a:bodyPr>
          <a:lstStyle/>
          <a:p>
            <a:pPr marL="0" indent="0">
              <a:buNone/>
            </a:pPr>
            <a:r>
              <a:rPr lang="es-MX" i="1" dirty="0">
                <a:solidFill>
                  <a:schemeClr val="accent1">
                    <a:lumMod val="75000"/>
                  </a:schemeClr>
                </a:solidFill>
              </a:rPr>
              <a:t>Es</a:t>
            </a:r>
            <a:r>
              <a:rPr lang="es-MX" b="1" i="1" dirty="0" smtClean="0">
                <a:solidFill>
                  <a:schemeClr val="accent1">
                    <a:lumMod val="75000"/>
                  </a:schemeClr>
                </a:solidFill>
              </a:rPr>
              <a:t> </a:t>
            </a:r>
            <a:r>
              <a:rPr lang="es-MX" i="1" dirty="0" smtClean="0">
                <a:solidFill>
                  <a:schemeClr val="accent1">
                    <a:lumMod val="75000"/>
                  </a:schemeClr>
                </a:solidFill>
              </a:rPr>
              <a:t>la </a:t>
            </a:r>
            <a:r>
              <a:rPr lang="es-MX" i="1" dirty="0">
                <a:solidFill>
                  <a:schemeClr val="accent1">
                    <a:lumMod val="75000"/>
                  </a:schemeClr>
                </a:solidFill>
              </a:rPr>
              <a:t>rama de la economía que se relaciona con el estudio de las actividades de inversión, tanto en activos reales como en activos financieros y con la administración de los </a:t>
            </a:r>
            <a:r>
              <a:rPr lang="es-MX" i="1" dirty="0" smtClean="0">
                <a:solidFill>
                  <a:schemeClr val="accent1">
                    <a:lumMod val="75000"/>
                  </a:schemeClr>
                </a:solidFill>
              </a:rPr>
              <a:t>mismos </a:t>
            </a:r>
            <a:r>
              <a:rPr lang="es-MX" sz="2400" i="1" dirty="0" smtClean="0">
                <a:solidFill>
                  <a:schemeClr val="accent1">
                    <a:lumMod val="75000"/>
                  </a:schemeClr>
                </a:solidFill>
              </a:rPr>
              <a:t>(Ortega, 2008).</a:t>
            </a:r>
            <a:endParaRPr lang="es-MX" sz="2400" i="1" dirty="0">
              <a:solidFill>
                <a:schemeClr val="accent1">
                  <a:lumMod val="75000"/>
                </a:schemeClr>
              </a:solidFill>
            </a:endParaRPr>
          </a:p>
          <a:p>
            <a:endParaRPr lang="es-MX" dirty="0"/>
          </a:p>
        </p:txBody>
      </p:sp>
      <p:pic>
        <p:nvPicPr>
          <p:cNvPr id="2" name="Imagen 1"/>
          <p:cNvPicPr>
            <a:picLocks noChangeAspect="1"/>
          </p:cNvPicPr>
          <p:nvPr/>
        </p:nvPicPr>
        <p:blipFill>
          <a:blip r:embed="rId3"/>
          <a:stretch>
            <a:fillRect/>
          </a:stretch>
        </p:blipFill>
        <p:spPr>
          <a:xfrm>
            <a:off x="1799771" y="1075490"/>
            <a:ext cx="9144000" cy="1861221"/>
          </a:xfrm>
          <a:prstGeom prst="rect">
            <a:avLst/>
          </a:prstGeom>
        </p:spPr>
      </p:pic>
    </p:spTree>
    <p:extLst>
      <p:ext uri="{BB962C8B-B14F-4D97-AF65-F5344CB8AC3E}">
        <p14:creationId xmlns:p14="http://schemas.microsoft.com/office/powerpoint/2010/main" val="8100042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TIPOS DE ACTIVO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15 </a:t>
            </a:r>
            <a:endParaRPr lang="es-ES" sz="900" dirty="0"/>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Marcador de texto 4"/>
          <p:cNvSpPr>
            <a:spLocks noGrp="1"/>
          </p:cNvSpPr>
          <p:nvPr>
            <p:ph type="body" idx="1"/>
          </p:nvPr>
        </p:nvSpPr>
        <p:spPr>
          <a:xfrm>
            <a:off x="457200" y="1006264"/>
            <a:ext cx="4040188" cy="639762"/>
          </a:xfrm>
        </p:spPr>
        <p:txBody>
          <a:bodyPr/>
          <a:lstStyle/>
          <a:p>
            <a:r>
              <a:rPr lang="es-MX" dirty="0" smtClean="0"/>
              <a:t>Activo Financiero </a:t>
            </a:r>
            <a:endParaRPr lang="es-MX" dirty="0"/>
          </a:p>
        </p:txBody>
      </p:sp>
      <p:sp>
        <p:nvSpPr>
          <p:cNvPr id="6" name="Marcador de contenido 5"/>
          <p:cNvSpPr>
            <a:spLocks noGrp="1"/>
          </p:cNvSpPr>
          <p:nvPr>
            <p:ph sz="half" idx="2"/>
          </p:nvPr>
        </p:nvSpPr>
        <p:spPr>
          <a:xfrm>
            <a:off x="484937" y="1674389"/>
            <a:ext cx="4587187" cy="4836412"/>
          </a:xfrm>
          <a:ln>
            <a:solidFill>
              <a:schemeClr val="accent1"/>
            </a:solidFill>
          </a:ln>
        </p:spPr>
        <p:txBody>
          <a:bodyPr>
            <a:normAutofit/>
          </a:bodyPr>
          <a:lstStyle/>
          <a:p>
            <a:pPr marL="0" indent="0">
              <a:buNone/>
            </a:pPr>
            <a:r>
              <a:rPr lang="es-MX" dirty="0" smtClean="0"/>
              <a:t>Constituye </a:t>
            </a:r>
            <a:r>
              <a:rPr lang="es-MX" dirty="0"/>
              <a:t>el derecho a cobrar una cuenta en el futuro. En el caso de las empresas, se puede pensar en una cuenta o documento por cobrar. </a:t>
            </a:r>
            <a:r>
              <a:rPr lang="es-MX" dirty="0" smtClean="0"/>
              <a:t>Está </a:t>
            </a:r>
            <a:r>
              <a:rPr lang="es-MX" dirty="0"/>
              <a:t>representado por un documento emitido por un banco en el caso de los depósitos a plazo fijo, un título de deuda cuando el emisor es una empresa o el gobierno y una acción cuando la persona ha adquirido acciones emitidas por las empresas</a:t>
            </a:r>
          </a:p>
        </p:txBody>
      </p:sp>
      <p:sp>
        <p:nvSpPr>
          <p:cNvPr id="7" name="Marcador de texto 6"/>
          <p:cNvSpPr>
            <a:spLocks noGrp="1"/>
          </p:cNvSpPr>
          <p:nvPr>
            <p:ph type="body" sz="quarter" idx="3"/>
          </p:nvPr>
        </p:nvSpPr>
        <p:spPr>
          <a:xfrm>
            <a:off x="5568115" y="2121899"/>
            <a:ext cx="4041775" cy="639762"/>
          </a:xfrm>
        </p:spPr>
        <p:txBody>
          <a:bodyPr/>
          <a:lstStyle/>
          <a:p>
            <a:r>
              <a:rPr lang="es-MX" dirty="0"/>
              <a:t>Activo </a:t>
            </a:r>
            <a:r>
              <a:rPr lang="es-MX" dirty="0" smtClean="0"/>
              <a:t>Real</a:t>
            </a:r>
            <a:endParaRPr lang="es-MX" dirty="0"/>
          </a:p>
        </p:txBody>
      </p:sp>
      <p:sp>
        <p:nvSpPr>
          <p:cNvPr id="8" name="Marcador de contenido 7"/>
          <p:cNvSpPr>
            <a:spLocks noGrp="1"/>
          </p:cNvSpPr>
          <p:nvPr>
            <p:ph sz="quarter" idx="4"/>
          </p:nvPr>
        </p:nvSpPr>
        <p:spPr>
          <a:xfrm>
            <a:off x="5568115" y="2782226"/>
            <a:ext cx="3474220" cy="2904196"/>
          </a:xfrm>
          <a:ln>
            <a:solidFill>
              <a:schemeClr val="accent1"/>
            </a:solidFill>
          </a:ln>
        </p:spPr>
        <p:txBody>
          <a:bodyPr>
            <a:normAutofit lnSpcReduction="10000"/>
          </a:bodyPr>
          <a:lstStyle/>
          <a:p>
            <a:pPr marL="0" indent="0">
              <a:buNone/>
            </a:pPr>
            <a:r>
              <a:rPr lang="es-MX" dirty="0" smtClean="0"/>
              <a:t>Es </a:t>
            </a:r>
            <a:r>
              <a:rPr lang="es-MX" dirty="0"/>
              <a:t>un activo tangible, como una máquina, un terreno o un edificio. Son utilizados para generar recursos y, por lo mismo, producen cambios en la situación de la compañía que los posee.</a:t>
            </a:r>
          </a:p>
          <a:p>
            <a:endParaRPr lang="es-MX" dirty="0"/>
          </a:p>
        </p:txBody>
      </p:sp>
      <p:pic>
        <p:nvPicPr>
          <p:cNvPr id="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0523" y="739658"/>
            <a:ext cx="2351011" cy="1283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ángulo 8"/>
          <p:cNvSpPr/>
          <p:nvPr/>
        </p:nvSpPr>
        <p:spPr>
          <a:xfrm>
            <a:off x="87896" y="92089"/>
            <a:ext cx="7851893"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dirty="0" smtClean="0">
                <a:ln/>
                <a:solidFill>
                  <a:schemeClr val="accent3"/>
                </a:solidFill>
              </a:rPr>
              <a:t>Activos de la Organización </a:t>
            </a:r>
            <a:endParaRPr lang="es-ES" sz="5400" b="1" cap="none" spc="0" dirty="0">
              <a:ln/>
              <a:solidFill>
                <a:schemeClr val="accent3"/>
              </a:solidFill>
              <a:effectLst/>
            </a:endParaRPr>
          </a:p>
        </p:txBody>
      </p:sp>
      <p:sp>
        <p:nvSpPr>
          <p:cNvPr id="2" name="Rectángulo 1"/>
          <p:cNvSpPr/>
          <p:nvPr/>
        </p:nvSpPr>
        <p:spPr>
          <a:xfrm>
            <a:off x="7556028" y="542976"/>
            <a:ext cx="1293816" cy="307777"/>
          </a:xfrm>
          <a:prstGeom prst="rect">
            <a:avLst/>
          </a:prstGeom>
        </p:spPr>
        <p:txBody>
          <a:bodyPr wrap="none">
            <a:spAutoFit/>
          </a:bodyPr>
          <a:lstStyle/>
          <a:p>
            <a:r>
              <a:rPr lang="es-MX" sz="1400" i="1" dirty="0" smtClean="0"/>
              <a:t>(Weston, 2005)</a:t>
            </a:r>
            <a:endParaRPr lang="es-MX" sz="1400" dirty="0"/>
          </a:p>
        </p:txBody>
      </p:sp>
    </p:spTree>
    <p:extLst>
      <p:ext uri="{BB962C8B-B14F-4D97-AF65-F5344CB8AC3E}">
        <p14:creationId xmlns:p14="http://schemas.microsoft.com/office/powerpoint/2010/main" val="35174609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p:cNvSpPr/>
          <p:nvPr/>
        </p:nvSpPr>
        <p:spPr>
          <a:xfrm rot="16200000">
            <a:off x="2866075" y="-2900362"/>
            <a:ext cx="1534844"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CuadroTexto 9"/>
          <p:cNvSpPr txBox="1"/>
          <p:nvPr/>
        </p:nvSpPr>
        <p:spPr>
          <a:xfrm>
            <a:off x="155575" y="586072"/>
            <a:ext cx="8601845" cy="1323439"/>
          </a:xfrm>
          <a:prstGeom prst="rect">
            <a:avLst/>
          </a:prstGeom>
          <a:noFill/>
        </p:spPr>
        <p:txBody>
          <a:bodyPr wrap="square" rtlCol="0">
            <a:spAutoFit/>
          </a:bodyPr>
          <a:lstStyle/>
          <a:p>
            <a:pPr algn="just"/>
            <a:endParaRPr lang="es-MX" sz="2800" dirty="0">
              <a:latin typeface="Avenir Book"/>
              <a:cs typeface="Avenir Book"/>
            </a:endParaRPr>
          </a:p>
          <a:p>
            <a:pPr algn="just"/>
            <a:endParaRPr lang="es-MX" sz="2600" dirty="0">
              <a:latin typeface="Avenir Book"/>
              <a:cs typeface="Avenir Book"/>
            </a:endParaRPr>
          </a:p>
          <a:p>
            <a:pPr algn="just"/>
            <a:endParaRPr lang="es-MX" sz="2600" dirty="0">
              <a:latin typeface="Avenir Book"/>
              <a:cs typeface="Avenir Book"/>
            </a:endParaRPr>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457200" indent="-457200" algn="l">
              <a:buFont typeface="Arial" panose="020B0604020202020204" pitchFamily="34" charset="0"/>
              <a:buChar char="•"/>
            </a:pPr>
            <a:r>
              <a:rPr lang="es-MX" sz="3200" dirty="0" smtClean="0">
                <a:solidFill>
                  <a:schemeClr val="bg1"/>
                </a:solidFill>
                <a:latin typeface="Avenir Black"/>
                <a:cs typeface="Avenir Black"/>
              </a:rPr>
              <a:t>ANTECEDENTES Y EVOLUCIÓN </a:t>
            </a:r>
          </a:p>
          <a:p>
            <a:pPr algn="l"/>
            <a:r>
              <a:rPr lang="es-MX" sz="3200" dirty="0" smtClean="0">
                <a:solidFill>
                  <a:schemeClr val="bg1"/>
                </a:solidFill>
                <a:latin typeface="Avenir Black"/>
                <a:cs typeface="Avenir Black"/>
              </a:rPr>
              <a:t>DE LAS FINANZAS (breve) </a:t>
            </a:r>
          </a:p>
          <a:p>
            <a:pPr algn="l"/>
            <a:r>
              <a:rPr lang="es-MX" sz="1800" dirty="0" smtClean="0">
                <a:solidFill>
                  <a:schemeClr val="bg1"/>
                </a:solidFill>
                <a:latin typeface="Avenir Black"/>
                <a:cs typeface="Avenir Black"/>
              </a:rPr>
              <a:t>(Stanley 2013; Van </a:t>
            </a:r>
            <a:r>
              <a:rPr lang="es-MX" sz="1800" dirty="0" err="1" smtClean="0">
                <a:solidFill>
                  <a:schemeClr val="bg1"/>
                </a:solidFill>
                <a:latin typeface="Avenir Black"/>
                <a:cs typeface="Avenir Black"/>
              </a:rPr>
              <a:t>Horne</a:t>
            </a:r>
            <a:r>
              <a:rPr lang="es-MX" sz="1800" dirty="0" smtClean="0">
                <a:solidFill>
                  <a:schemeClr val="bg1"/>
                </a:solidFill>
                <a:latin typeface="Avenir Black"/>
                <a:cs typeface="Avenir Black"/>
              </a:rPr>
              <a:t>, 2008)</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 16 </a:t>
            </a:r>
            <a:endParaRPr lang="es-ES" sz="900" dirty="0"/>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2" name="Rectángulo 11"/>
          <p:cNvSpPr/>
          <p:nvPr/>
        </p:nvSpPr>
        <p:spPr>
          <a:xfrm rot="16200000">
            <a:off x="7439978" y="-207282"/>
            <a:ext cx="1534846"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6" name="2 Marcador de contenido"/>
          <p:cNvSpPr>
            <a:spLocks noGrp="1"/>
          </p:cNvSpPr>
          <p:nvPr>
            <p:ph idx="4294967295"/>
          </p:nvPr>
        </p:nvSpPr>
        <p:spPr>
          <a:xfrm>
            <a:off x="307975" y="1973451"/>
            <a:ext cx="8229600" cy="3674263"/>
          </a:xfrm>
        </p:spPr>
        <p:txBody>
          <a:bodyPr>
            <a:normAutofit/>
          </a:bodyPr>
          <a:lstStyle/>
          <a:p>
            <a:pPr marL="0" indent="0">
              <a:buNone/>
            </a:pPr>
            <a:r>
              <a:rPr lang="es-MX" dirty="0"/>
              <a:t>Pensar en el desarrollo del sistema financiero remite, necesariamente, a la etapa en la que las transacciones se llevaban a cabo mediante el </a:t>
            </a:r>
            <a:r>
              <a:rPr lang="es-MX" i="1" dirty="0"/>
              <a:t>trueque</a:t>
            </a:r>
            <a:r>
              <a:rPr lang="es-MX" b="1" dirty="0"/>
              <a:t>. </a:t>
            </a:r>
            <a:r>
              <a:rPr lang="es-MX" dirty="0"/>
              <a:t>En esa época sólo existía el mercado de bienes reales, en el que las personas intercambiaban bienes y negociaban con granos o especias. </a:t>
            </a:r>
          </a:p>
          <a:p>
            <a:endParaRPr lang="es-MX" dirty="0"/>
          </a:p>
        </p:txBody>
      </p:sp>
    </p:spTree>
    <p:extLst>
      <p:ext uri="{BB962C8B-B14F-4D97-AF65-F5344CB8AC3E}">
        <p14:creationId xmlns:p14="http://schemas.microsoft.com/office/powerpoint/2010/main" val="10372193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55575" y="586072"/>
            <a:ext cx="8601845" cy="1323439"/>
          </a:xfrm>
          <a:prstGeom prst="rect">
            <a:avLst/>
          </a:prstGeom>
          <a:noFill/>
        </p:spPr>
        <p:txBody>
          <a:bodyPr wrap="square" rtlCol="0">
            <a:spAutoFit/>
          </a:bodyPr>
          <a:lstStyle/>
          <a:p>
            <a:pPr algn="just"/>
            <a:endParaRPr lang="es-MX" sz="2800" dirty="0">
              <a:latin typeface="Avenir Book"/>
              <a:cs typeface="Avenir Book"/>
            </a:endParaRPr>
          </a:p>
          <a:p>
            <a:pPr algn="just"/>
            <a:endParaRPr lang="es-MX" sz="2600" dirty="0">
              <a:latin typeface="Avenir Book"/>
              <a:cs typeface="Avenir Book"/>
            </a:endParaRPr>
          </a:p>
          <a:p>
            <a:pPr algn="just"/>
            <a:endParaRPr lang="es-MX" sz="2600" dirty="0">
              <a:latin typeface="Avenir Book"/>
              <a:cs typeface="Avenir Book"/>
            </a:endParaRPr>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FINANZAS</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17 </a:t>
            </a:r>
            <a:endParaRPr lang="es-ES" sz="900" dirty="0"/>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6" name="2 Marcador de contenido"/>
          <p:cNvSpPr>
            <a:spLocks noGrp="1"/>
          </p:cNvSpPr>
          <p:nvPr>
            <p:ph idx="4294967295"/>
          </p:nvPr>
        </p:nvSpPr>
        <p:spPr>
          <a:xfrm>
            <a:off x="341696" y="160338"/>
            <a:ext cx="8466847" cy="6004589"/>
          </a:xfrm>
        </p:spPr>
        <p:txBody>
          <a:bodyPr>
            <a:normAutofit fontScale="85000" lnSpcReduction="10000"/>
          </a:bodyPr>
          <a:lstStyle/>
          <a:p>
            <a:pPr marL="0" indent="0">
              <a:buNone/>
            </a:pPr>
            <a:r>
              <a:rPr lang="es-MX" dirty="0"/>
              <a:t>Se le daba mayor valor a aquellos bienes que conservaban sus características durante más tiempo, porque de esta forma preservaban su riqueza; los ahorros estaban constituidos por estos bienes, que podían conservar su valor pero no incrementar la riqueza del dueño con el paso del tiempo.     En ese mundo sin </a:t>
            </a:r>
            <a:r>
              <a:rPr lang="es-MX" i="1" dirty="0"/>
              <a:t>dinero</a:t>
            </a:r>
            <a:r>
              <a:rPr lang="es-MX" dirty="0"/>
              <a:t> no había activos financieros y, por lo mismo, no existían las inversiones financieras.</a:t>
            </a:r>
          </a:p>
          <a:p>
            <a:pPr marL="0" indent="0">
              <a:buNone/>
            </a:pPr>
            <a:endParaRPr lang="es-MX" dirty="0" smtClean="0"/>
          </a:p>
          <a:p>
            <a:pPr marL="0" indent="0">
              <a:buNone/>
            </a:pPr>
            <a:r>
              <a:rPr lang="es-MX" dirty="0" smtClean="0"/>
              <a:t>Cuando </a:t>
            </a:r>
            <a:r>
              <a:rPr lang="es-MX" dirty="0"/>
              <a:t>el dinero fue introducido como medio de intercambio, las personas pudieron utilizarlo para adquirir otros bienes o guardarlo para intercambios futuros. Sin embargo, sin la posibilidad de invertir el dinero, este únicamente podía guardarse para ser utilizado después, pero no generaba un beneficio adicional.</a:t>
            </a:r>
          </a:p>
        </p:txBody>
      </p:sp>
    </p:spTree>
    <p:extLst>
      <p:ext uri="{BB962C8B-B14F-4D97-AF65-F5344CB8AC3E}">
        <p14:creationId xmlns:p14="http://schemas.microsoft.com/office/powerpoint/2010/main" val="24025109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lack"/>
              </a:rPr>
              <a:t>Índice</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05830" y="1422747"/>
            <a:ext cx="8881133" cy="4972638"/>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3 Marcador de texto"/>
          <p:cNvSpPr>
            <a:spLocks noGrp="1"/>
          </p:cNvSpPr>
          <p:nvPr>
            <p:ph sz="quarter" idx="4294967295"/>
          </p:nvPr>
        </p:nvSpPr>
        <p:spPr>
          <a:xfrm>
            <a:off x="553261" y="1617767"/>
            <a:ext cx="7945969" cy="4893034"/>
          </a:xfrm>
          <a:prstGeom prst="rect">
            <a:avLst/>
          </a:prstGeom>
          <a:ln>
            <a:solidFill>
              <a:schemeClr val="bg1"/>
            </a:solidFill>
          </a:ln>
        </p:spPr>
        <p:txBody>
          <a:bodyPr>
            <a:noAutofit/>
          </a:bodyPr>
          <a:lstStyle/>
          <a:p>
            <a:pPr marL="114300" indent="0">
              <a:buNone/>
            </a:pPr>
            <a:r>
              <a:rPr lang="es-MX" sz="1800" dirty="0" smtClean="0">
                <a:latin typeface="Avenir Black"/>
                <a:cs typeface="Arial" pitchFamily="34" charset="0"/>
              </a:rPr>
              <a:t>Mapa curricular												1</a:t>
            </a:r>
          </a:p>
          <a:p>
            <a:pPr marL="114300" indent="0">
              <a:buNone/>
            </a:pPr>
            <a:r>
              <a:rPr lang="es-MX" sz="1800" dirty="0" smtClean="0">
                <a:latin typeface="Avenir Black"/>
                <a:cs typeface="Arial" pitchFamily="34" charset="0"/>
              </a:rPr>
              <a:t>Programa de estudios por competencias                                          2</a:t>
            </a:r>
          </a:p>
          <a:p>
            <a:pPr marL="114300" indent="0">
              <a:buNone/>
            </a:pPr>
            <a:r>
              <a:rPr lang="es-MX" sz="1800" dirty="0" smtClean="0">
                <a:latin typeface="Avenir Black"/>
                <a:cs typeface="Arial" pitchFamily="34" charset="0"/>
              </a:rPr>
              <a:t>Estructura capitular                 	                                                          3</a:t>
            </a:r>
          </a:p>
          <a:p>
            <a:pPr marL="114300" indent="0">
              <a:buNone/>
            </a:pPr>
            <a:r>
              <a:rPr lang="es-MX" sz="1800" dirty="0" smtClean="0">
                <a:latin typeface="Avenir Black"/>
                <a:cs typeface="Arial" pitchFamily="34" charset="0"/>
              </a:rPr>
              <a:t>Propósito general                                                                              4</a:t>
            </a:r>
          </a:p>
          <a:p>
            <a:pPr marL="114300" indent="0">
              <a:buNone/>
            </a:pPr>
            <a:r>
              <a:rPr lang="es-MX" sz="1800" dirty="0" smtClean="0">
                <a:latin typeface="Avenir Black"/>
                <a:cs typeface="Arial" pitchFamily="34" charset="0"/>
              </a:rPr>
              <a:t>Objetivo de la Unidad de Aprendizaje                                               5  </a:t>
            </a:r>
          </a:p>
          <a:p>
            <a:pPr marL="114300" indent="0">
              <a:buNone/>
            </a:pPr>
            <a:r>
              <a:rPr lang="es-MX" sz="1800" dirty="0" smtClean="0">
                <a:latin typeface="Avenir Black"/>
                <a:cs typeface="Arial" pitchFamily="34" charset="0"/>
              </a:rPr>
              <a:t>Guión explicativo                                                                               6</a:t>
            </a:r>
          </a:p>
          <a:p>
            <a:pPr marL="114300" indent="0">
              <a:buNone/>
            </a:pPr>
            <a:r>
              <a:rPr lang="es-MX" sz="1800" dirty="0" smtClean="0">
                <a:latin typeface="Avenir Black"/>
                <a:cs typeface="Arial" pitchFamily="34" charset="0"/>
              </a:rPr>
              <a:t>Sugerencias y momento de uso                                                        7</a:t>
            </a:r>
          </a:p>
          <a:p>
            <a:pPr marL="114300" indent="0">
              <a:buNone/>
            </a:pPr>
            <a:r>
              <a:rPr lang="es-MX" sz="1800" dirty="0" smtClean="0">
                <a:latin typeface="Avenir Black"/>
                <a:cs typeface="Arial" pitchFamily="34" charset="0"/>
              </a:rPr>
              <a:t>Introducción a la Unidad 6                                                                8</a:t>
            </a:r>
          </a:p>
          <a:p>
            <a:pPr marL="114300" indent="0">
              <a:buNone/>
            </a:pPr>
            <a:r>
              <a:rPr lang="es-MX" sz="1800" dirty="0" smtClean="0">
                <a:latin typeface="Avenir Black"/>
                <a:cs typeface="Arial" pitchFamily="34" charset="0"/>
              </a:rPr>
              <a:t>Función financiera                                                                           12</a:t>
            </a:r>
          </a:p>
          <a:p>
            <a:pPr marL="114300" indent="0">
              <a:buNone/>
            </a:pPr>
            <a:r>
              <a:rPr lang="es-MX" sz="1800" dirty="0" smtClean="0">
                <a:latin typeface="Avenir Black"/>
                <a:cs typeface="Arial" pitchFamily="34" charset="0"/>
              </a:rPr>
              <a:t>El administrador financiero y sus responsabilidades                      22                                     </a:t>
            </a:r>
            <a:r>
              <a:rPr lang="es-MX" sz="1800" dirty="0" err="1" smtClean="0">
                <a:latin typeface="Avenir Black"/>
                <a:cs typeface="Arial" pitchFamily="34" charset="0"/>
              </a:rPr>
              <a:t>Financial</a:t>
            </a:r>
            <a:r>
              <a:rPr lang="es-MX" sz="1800" dirty="0" smtClean="0">
                <a:latin typeface="Avenir Black"/>
                <a:cs typeface="Arial" pitchFamily="34" charset="0"/>
              </a:rPr>
              <a:t> </a:t>
            </a:r>
            <a:r>
              <a:rPr lang="es-MX" sz="1800" dirty="0" err="1" smtClean="0">
                <a:latin typeface="Avenir Black"/>
                <a:cs typeface="Arial" pitchFamily="34" charset="0"/>
              </a:rPr>
              <a:t>management</a:t>
            </a:r>
            <a:r>
              <a:rPr lang="es-MX" sz="1800" dirty="0" smtClean="0">
                <a:latin typeface="Avenir Black"/>
                <a:cs typeface="Arial" pitchFamily="34" charset="0"/>
              </a:rPr>
              <a:t>  </a:t>
            </a:r>
            <a:r>
              <a:rPr lang="es-MX" sz="1800" dirty="0" smtClean="0">
                <a:solidFill>
                  <a:srgbClr val="FF0000"/>
                </a:solidFill>
                <a:latin typeface="Avenir Black"/>
                <a:cs typeface="Arial" pitchFamily="34" charset="0"/>
              </a:rPr>
              <a:t>*inserción </a:t>
            </a:r>
            <a:r>
              <a:rPr lang="es-MX" sz="1800" dirty="0">
                <a:solidFill>
                  <a:srgbClr val="FF0000"/>
                </a:solidFill>
                <a:latin typeface="Avenir Black"/>
                <a:cs typeface="Arial" pitchFamily="34" charset="0"/>
              </a:rPr>
              <a:t>en inglés      </a:t>
            </a:r>
            <a:r>
              <a:rPr lang="es-MX" sz="1800" dirty="0" smtClean="0">
                <a:solidFill>
                  <a:srgbClr val="FF0000"/>
                </a:solidFill>
                <a:latin typeface="Avenir Black"/>
                <a:cs typeface="Arial" pitchFamily="34" charset="0"/>
              </a:rPr>
              <a:t>                            </a:t>
            </a:r>
            <a:r>
              <a:rPr lang="es-MX" sz="1800" dirty="0" smtClean="0">
                <a:latin typeface="Avenir Black"/>
                <a:cs typeface="Arial" pitchFamily="34" charset="0"/>
              </a:rPr>
              <a:t>25</a:t>
            </a:r>
            <a:r>
              <a:rPr lang="es-MX" sz="1800" dirty="0" smtClean="0">
                <a:solidFill>
                  <a:srgbClr val="FF0000"/>
                </a:solidFill>
                <a:latin typeface="Avenir Black"/>
                <a:cs typeface="Arial" pitchFamily="34" charset="0"/>
              </a:rPr>
              <a:t>                               </a:t>
            </a:r>
            <a:endParaRPr lang="es-MX" sz="1800" dirty="0">
              <a:solidFill>
                <a:srgbClr val="FF0000"/>
              </a:solidFill>
              <a:latin typeface="Avenir Black"/>
              <a:cs typeface="Arial" pitchFamily="34" charset="0"/>
            </a:endParaRPr>
          </a:p>
          <a:p>
            <a:pPr marL="114300" indent="0">
              <a:buNone/>
            </a:pPr>
            <a:r>
              <a:rPr lang="es-MX" sz="1800" dirty="0" smtClean="0">
                <a:latin typeface="Avenir Black"/>
                <a:cs typeface="Arial" pitchFamily="34" charset="0"/>
              </a:rPr>
              <a:t>Recomendaciones finales                                                               35</a:t>
            </a:r>
          </a:p>
          <a:p>
            <a:pPr marL="114300" indent="0">
              <a:buNone/>
            </a:pPr>
            <a:r>
              <a:rPr lang="es-MX" sz="1800" dirty="0" smtClean="0">
                <a:latin typeface="Avenir Black"/>
                <a:cs typeface="Arial" pitchFamily="34" charset="0"/>
              </a:rPr>
              <a:t>Fuentes de Consulta                                                                       36</a:t>
            </a: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a:latin typeface="Avenir Black"/>
              <a:cs typeface="Arial" pitchFamily="34" charset="0"/>
            </a:endParaRPr>
          </a:p>
        </p:txBody>
      </p:sp>
      <p:sp>
        <p:nvSpPr>
          <p:cNvPr id="13" name="2 CuadroTexto"/>
          <p:cNvSpPr txBox="1"/>
          <p:nvPr/>
        </p:nvSpPr>
        <p:spPr>
          <a:xfrm>
            <a:off x="4815758" y="1320454"/>
            <a:ext cx="3096344" cy="276999"/>
          </a:xfrm>
          <a:prstGeom prst="rect">
            <a:avLst/>
          </a:prstGeom>
          <a:noFill/>
        </p:spPr>
        <p:txBody>
          <a:bodyPr wrap="square" rtlCol="0">
            <a:spAutoFit/>
          </a:bodyPr>
          <a:lstStyle/>
          <a:p>
            <a:pPr algn="r"/>
            <a:r>
              <a:rPr lang="es-MX" sz="1200" b="1" i="1" dirty="0" smtClean="0"/>
              <a:t>Número de diapositiva</a:t>
            </a:r>
            <a:endParaRPr lang="es-MX" sz="1200" b="1" i="1" dirty="0"/>
          </a:p>
        </p:txBody>
      </p:sp>
    </p:spTree>
    <p:extLst>
      <p:ext uri="{BB962C8B-B14F-4D97-AF65-F5344CB8AC3E}">
        <p14:creationId xmlns:p14="http://schemas.microsoft.com/office/powerpoint/2010/main" val="27360158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55575" y="586072"/>
            <a:ext cx="8601845" cy="1323439"/>
          </a:xfrm>
          <a:prstGeom prst="rect">
            <a:avLst/>
          </a:prstGeom>
          <a:noFill/>
        </p:spPr>
        <p:txBody>
          <a:bodyPr wrap="square" rtlCol="0">
            <a:spAutoFit/>
          </a:bodyPr>
          <a:lstStyle/>
          <a:p>
            <a:pPr algn="just"/>
            <a:endParaRPr lang="es-MX" sz="2800" dirty="0">
              <a:latin typeface="Avenir Book"/>
              <a:cs typeface="Avenir Book"/>
            </a:endParaRPr>
          </a:p>
          <a:p>
            <a:pPr algn="just"/>
            <a:endParaRPr lang="es-MX" sz="2600" dirty="0">
              <a:latin typeface="Avenir Book"/>
              <a:cs typeface="Avenir Book"/>
            </a:endParaRPr>
          </a:p>
          <a:p>
            <a:pPr algn="just"/>
            <a:endParaRPr lang="es-MX" sz="2600" dirty="0">
              <a:latin typeface="Avenir Book"/>
              <a:cs typeface="Avenir Book"/>
            </a:endParaRPr>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FINANZAS</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18 </a:t>
            </a:r>
            <a:endParaRPr lang="es-ES" sz="900" dirty="0"/>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6" name="2 Marcador de contenido"/>
          <p:cNvSpPr>
            <a:spLocks noGrp="1"/>
          </p:cNvSpPr>
          <p:nvPr>
            <p:ph idx="4294967295"/>
          </p:nvPr>
        </p:nvSpPr>
        <p:spPr>
          <a:xfrm>
            <a:off x="341696" y="160338"/>
            <a:ext cx="8466847" cy="6004589"/>
          </a:xfrm>
        </p:spPr>
        <p:txBody>
          <a:bodyPr>
            <a:normAutofit fontScale="85000" lnSpcReduction="10000"/>
          </a:bodyPr>
          <a:lstStyle/>
          <a:p>
            <a:pPr marL="0" indent="0">
              <a:buNone/>
            </a:pPr>
            <a:r>
              <a:rPr lang="es-MX" dirty="0" smtClean="0"/>
              <a:t>Después </a:t>
            </a:r>
            <a:r>
              <a:rPr lang="es-MX" dirty="0"/>
              <a:t>surgió la posibilidad de, además de guardar el dinero, invertirlo durante cierto tiempo a cambio de un premio por esta decisión y decidir no consumir ahora para consumir más bienes en el futuro.</a:t>
            </a:r>
          </a:p>
          <a:p>
            <a:pPr marL="0" indent="0">
              <a:buNone/>
            </a:pPr>
            <a:r>
              <a:rPr lang="es-MX" dirty="0"/>
              <a:t> Si </a:t>
            </a:r>
            <a:r>
              <a:rPr lang="es-MX" dirty="0" smtClean="0"/>
              <a:t>la recompensa por </a:t>
            </a:r>
            <a:r>
              <a:rPr lang="es-MX" dirty="0"/>
              <a:t>invertir el dinero durante un año era de 10%, por ejemplo, esto significaba que en el futuro aumentarían 10% las oportunidades de adquirir bienes.</a:t>
            </a:r>
          </a:p>
          <a:p>
            <a:pPr marL="0" indent="0">
              <a:buNone/>
            </a:pPr>
            <a:r>
              <a:rPr lang="es-MX" dirty="0"/>
              <a:t>La posibilidad de tomar decisiones existía en la medida en que alguien prefería consumir ahora, con el dinero tomado en préstamo, a cambio de pagar en el futuro. </a:t>
            </a:r>
          </a:p>
          <a:p>
            <a:pPr marL="0" indent="0">
              <a:buNone/>
            </a:pPr>
            <a:r>
              <a:rPr lang="es-MX" dirty="0"/>
              <a:t>Siempre que alguien invierte dinero hay alguien que solicita un préstamo, y el premio que recibe quien invierte es una tasa de interés sobre el capital original llamada rendimiento, que representa un costo para quien toma los recursos en calidad de préstamo. </a:t>
            </a:r>
          </a:p>
        </p:txBody>
      </p:sp>
    </p:spTree>
    <p:extLst>
      <p:ext uri="{BB962C8B-B14F-4D97-AF65-F5344CB8AC3E}">
        <p14:creationId xmlns:p14="http://schemas.microsoft.com/office/powerpoint/2010/main" val="9284630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0229" y="1328253"/>
            <a:ext cx="8601845" cy="1323439"/>
          </a:xfrm>
          <a:prstGeom prst="rect">
            <a:avLst/>
          </a:prstGeom>
          <a:noFill/>
        </p:spPr>
        <p:txBody>
          <a:bodyPr wrap="square" rtlCol="0">
            <a:spAutoFit/>
          </a:bodyPr>
          <a:lstStyle/>
          <a:p>
            <a:pPr algn="just"/>
            <a:endParaRPr lang="es-MX" sz="2800" dirty="0">
              <a:latin typeface="Avenir Book"/>
              <a:cs typeface="Avenir Book"/>
            </a:endParaRPr>
          </a:p>
          <a:p>
            <a:pPr algn="just"/>
            <a:endParaRPr lang="es-MX" sz="2600" dirty="0">
              <a:latin typeface="Avenir Book"/>
              <a:cs typeface="Avenir Book"/>
            </a:endParaRPr>
          </a:p>
          <a:p>
            <a:pPr algn="just"/>
            <a:endParaRPr lang="es-MX" sz="2600" dirty="0">
              <a:latin typeface="Avenir Book"/>
              <a:cs typeface="Avenir Book"/>
            </a:endParaRPr>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FINANZAS</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 19 </a:t>
            </a:r>
            <a:endParaRPr lang="es-ES" sz="900" dirty="0"/>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 name="6 Rectángulo"/>
          <p:cNvSpPr/>
          <p:nvPr/>
        </p:nvSpPr>
        <p:spPr>
          <a:xfrm>
            <a:off x="26106" y="220150"/>
            <a:ext cx="3899556" cy="1754326"/>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s-MX" sz="5400" dirty="0"/>
              <a:t>Evolución </a:t>
            </a:r>
            <a:r>
              <a:rPr lang="es-MX" sz="5400" dirty="0" smtClean="0"/>
              <a:t>de</a:t>
            </a:r>
          </a:p>
          <a:p>
            <a:r>
              <a:rPr lang="es-MX" sz="5400" dirty="0" smtClean="0"/>
              <a:t> </a:t>
            </a:r>
            <a:r>
              <a:rPr lang="es-MX" sz="5400" dirty="0"/>
              <a:t>las finanzas</a:t>
            </a:r>
          </a:p>
        </p:txBody>
      </p:sp>
      <p:sp>
        <p:nvSpPr>
          <p:cNvPr id="12" name="7 Flecha derecha"/>
          <p:cNvSpPr/>
          <p:nvPr/>
        </p:nvSpPr>
        <p:spPr>
          <a:xfrm rot="18716997">
            <a:off x="2073288" y="1486044"/>
            <a:ext cx="3704749" cy="7517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3" name="Picture 4"/>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bwMode="auto">
          <a:xfrm rot="18557742">
            <a:off x="2803726" y="1721857"/>
            <a:ext cx="5711886" cy="3538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427691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826252"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Para comentar… </a:t>
            </a:r>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20</a:t>
            </a:r>
            <a:endParaRPr lang="es-ES" sz="900" dirty="0"/>
          </a:p>
        </p:txBody>
      </p:sp>
      <p:sp>
        <p:nvSpPr>
          <p:cNvPr id="12" name="Marcador de contenido 2"/>
          <p:cNvSpPr>
            <a:spLocks noGrp="1"/>
          </p:cNvSpPr>
          <p:nvPr>
            <p:ph sz="quarter" idx="4294967295"/>
          </p:nvPr>
        </p:nvSpPr>
        <p:spPr>
          <a:xfrm>
            <a:off x="357783" y="1417701"/>
            <a:ext cx="8337747" cy="5208516"/>
          </a:xfrm>
          <a:prstGeom prst="rect">
            <a:avLst/>
          </a:prstGeom>
        </p:spPr>
        <p:txBody>
          <a:bodyPr>
            <a:noAutofit/>
          </a:bodyPr>
          <a:lstStyle/>
          <a:p>
            <a:pPr marL="0" indent="0" algn="just">
              <a:buNone/>
            </a:pPr>
            <a:r>
              <a:rPr lang="es-MX" sz="3600" dirty="0">
                <a:latin typeface="Avenir Book"/>
                <a:ea typeface="Adobe Gothic Std B" pitchFamily="34" charset="-128"/>
              </a:rPr>
              <a:t>Así fue como surgieron los mercados financieros que, aunados al  mercado de bienes reales, constituyen el medio en el que las personas y las organizaciones realizan transacciones económicas</a:t>
            </a:r>
            <a:endParaRPr lang="es-MX" sz="3600" cap="none" dirty="0">
              <a:latin typeface="Avenir Book"/>
              <a:cs typeface="Arial" panose="020B0604020202020204" pitchFamily="34" charset="0"/>
            </a:endParaRPr>
          </a:p>
        </p:txBody>
      </p:sp>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2881" y="4983200"/>
            <a:ext cx="3533775" cy="129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35939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DIAPOSITIVA    21 </a:t>
            </a:r>
            <a:endParaRPr lang="es-ES" sz="900" dirty="0"/>
          </a:p>
        </p:txBody>
      </p:sp>
      <p:graphicFrame>
        <p:nvGraphicFramePr>
          <p:cNvPr id="22" name="1 Diagrama"/>
          <p:cNvGraphicFramePr/>
          <p:nvPr>
            <p:extLst>
              <p:ext uri="{D42A27DB-BD31-4B8C-83A1-F6EECF244321}">
                <p14:modId xmlns:p14="http://schemas.microsoft.com/office/powerpoint/2010/main" val="3218790248"/>
              </p:ext>
            </p:extLst>
          </p:nvPr>
        </p:nvGraphicFramePr>
        <p:xfrm>
          <a:off x="107504" y="1052736"/>
          <a:ext cx="9036496" cy="44466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 name="Título 1"/>
          <p:cNvSpPr txBox="1">
            <a:spLocks/>
          </p:cNvSpPr>
          <p:nvPr/>
        </p:nvSpPr>
        <p:spPr>
          <a:xfrm>
            <a:off x="440736" y="-742881"/>
            <a:ext cx="6826252"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FINANZAS E INVERSIONES </a:t>
            </a:r>
            <a:endParaRPr lang="es-ES" sz="3200" dirty="0">
              <a:solidFill>
                <a:schemeClr val="bg1"/>
              </a:solidFill>
              <a:latin typeface="Avenir Book"/>
              <a:cs typeface="Avenir Book"/>
            </a:endParaRPr>
          </a:p>
        </p:txBody>
      </p:sp>
    </p:spTree>
    <p:extLst>
      <p:ext uri="{BB962C8B-B14F-4D97-AF65-F5344CB8AC3E}">
        <p14:creationId xmlns:p14="http://schemas.microsoft.com/office/powerpoint/2010/main" val="14692757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826252"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El administrador financiero</a:t>
            </a:r>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2</a:t>
            </a:r>
            <a:r>
              <a:rPr lang="es-MX" sz="900" dirty="0" smtClean="0"/>
              <a:t>2 </a:t>
            </a:r>
            <a:endParaRPr lang="es-ES" sz="900" dirty="0"/>
          </a:p>
        </p:txBody>
      </p:sp>
      <p:sp>
        <p:nvSpPr>
          <p:cNvPr id="11" name="2 Marcador de contenido"/>
          <p:cNvSpPr>
            <a:spLocks noGrp="1"/>
          </p:cNvSpPr>
          <p:nvPr>
            <p:ph idx="4294967295"/>
          </p:nvPr>
        </p:nvSpPr>
        <p:spPr>
          <a:xfrm>
            <a:off x="0" y="1094399"/>
            <a:ext cx="8986963" cy="4787855"/>
          </a:xfrm>
        </p:spPr>
        <p:txBody>
          <a:bodyPr>
            <a:noAutofit/>
          </a:bodyPr>
          <a:lstStyle/>
          <a:p>
            <a:pPr marL="0" indent="0" algn="just">
              <a:buNone/>
            </a:pPr>
            <a:r>
              <a:rPr lang="es-MX" sz="2400" dirty="0" smtClean="0">
                <a:latin typeface="Avenir Black"/>
                <a:ea typeface="Adobe Fan Heiti Std B" pitchFamily="34" charset="-128"/>
                <a:cs typeface="Adobe Hebrew" pitchFamily="18" charset="-79"/>
              </a:rPr>
              <a:t>Es la persona que debe </a:t>
            </a:r>
            <a:r>
              <a:rPr lang="es-MX" sz="2400" dirty="0">
                <a:latin typeface="Avenir Black"/>
                <a:ea typeface="Adobe Fan Heiti Std B" pitchFamily="34" charset="-128"/>
                <a:cs typeface="Adobe Hebrew" pitchFamily="18" charset="-79"/>
              </a:rPr>
              <a:t>tomar decisiones respecto a los activos que se deben adquirir y la manera en la que deben ser </a:t>
            </a:r>
            <a:r>
              <a:rPr lang="es-MX" sz="2400" dirty="0" smtClean="0">
                <a:latin typeface="Avenir Black"/>
                <a:ea typeface="Adobe Fan Heiti Std B" pitchFamily="34" charset="-128"/>
                <a:cs typeface="Adobe Hebrew" pitchFamily="18" charset="-79"/>
              </a:rPr>
              <a:t>financiados y d</a:t>
            </a:r>
            <a:r>
              <a:rPr lang="es-MX" sz="2400" dirty="0" smtClean="0">
                <a:latin typeface="Avenir Black"/>
                <a:ea typeface="Adobe Gothic Std B" pitchFamily="34" charset="-128"/>
                <a:cs typeface="Adobe Hebrew" pitchFamily="18" charset="-79"/>
              </a:rPr>
              <a:t>esarrolladas </a:t>
            </a:r>
            <a:r>
              <a:rPr lang="es-MX" sz="2400" dirty="0">
                <a:latin typeface="Avenir Black"/>
                <a:ea typeface="Adobe Gothic Std B" pitchFamily="34" charset="-128"/>
                <a:cs typeface="Adobe Hebrew" pitchFamily="18" charset="-79"/>
              </a:rPr>
              <a:t>de manera óptima, </a:t>
            </a:r>
            <a:r>
              <a:rPr lang="es-MX" sz="2400" dirty="0" smtClean="0">
                <a:latin typeface="Avenir Black"/>
                <a:ea typeface="Adobe Gothic Std B" pitchFamily="34" charset="-128"/>
                <a:cs typeface="Adobe Hebrew" pitchFamily="18" charset="-79"/>
              </a:rPr>
              <a:t>ya que ayudarán </a:t>
            </a:r>
            <a:r>
              <a:rPr lang="es-MX" sz="2400" dirty="0">
                <a:latin typeface="Avenir Black"/>
                <a:ea typeface="Adobe Gothic Std B" pitchFamily="34" charset="-128"/>
                <a:cs typeface="Adobe Hebrew" pitchFamily="18" charset="-79"/>
              </a:rPr>
              <a:t>a incrementar el valor de la empresa y el bienestar de clientes y </a:t>
            </a:r>
            <a:r>
              <a:rPr lang="es-MX" sz="2400" dirty="0" smtClean="0">
                <a:latin typeface="Avenir Black"/>
                <a:ea typeface="Adobe Gothic Std B" pitchFamily="34" charset="-128"/>
                <a:cs typeface="Adobe Hebrew" pitchFamily="18" charset="-79"/>
              </a:rPr>
              <a:t>empleados </a:t>
            </a:r>
            <a:r>
              <a:rPr lang="es-MX" sz="2400" dirty="0">
                <a:latin typeface="Avenir Black"/>
                <a:ea typeface="Adobe Gothic Std B" pitchFamily="34" charset="-128"/>
                <a:cs typeface="Adobe Hebrew" pitchFamily="18" charset="-79"/>
              </a:rPr>
              <a:t>(Stanley, 2013).</a:t>
            </a:r>
          </a:p>
          <a:p>
            <a:pPr marL="0" indent="0" algn="just">
              <a:buNone/>
            </a:pPr>
            <a:endParaRPr lang="es-MX" sz="2400" dirty="0" smtClean="0">
              <a:latin typeface="Avenir Black"/>
              <a:ea typeface="Adobe Gothic Std B" pitchFamily="34" charset="-128"/>
              <a:cs typeface="Adobe Hebrew" pitchFamily="18" charset="-79"/>
            </a:endParaRPr>
          </a:p>
          <a:p>
            <a:pPr marL="0" indent="0" algn="just">
              <a:buNone/>
            </a:pPr>
            <a:r>
              <a:rPr lang="es-MX" sz="2400" dirty="0" smtClean="0">
                <a:latin typeface="Avenir Black"/>
                <a:ea typeface="Adobe Gothic Std B" pitchFamily="34" charset="-128"/>
                <a:cs typeface="Adobe Hebrew" pitchFamily="18" charset="-79"/>
              </a:rPr>
              <a:t>El tamaño de la empresa determinará que las responsabilidades de la administración financiera se asignen a una o varias personas; en empresas pequeñas, una sola persona puede hacerse cargo de la responsabilidad, pero, conforme crezcan, necesitarán dividir las funciones y crear puestos de director de finanzas, contralor general, tesorero, etcétera.</a:t>
            </a:r>
            <a:endParaRPr lang="es-MX" sz="2400" dirty="0">
              <a:latin typeface="Avenir Black"/>
              <a:ea typeface="Adobe Gothic Std B" pitchFamily="34" charset="-128"/>
              <a:cs typeface="Adobe Hebrew" pitchFamily="18" charset="-79"/>
            </a:endParaRPr>
          </a:p>
        </p:txBody>
      </p:sp>
    </p:spTree>
    <p:extLst>
      <p:ext uri="{BB962C8B-B14F-4D97-AF65-F5344CB8AC3E}">
        <p14:creationId xmlns:p14="http://schemas.microsoft.com/office/powerpoint/2010/main" val="24721851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826252"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Principales responsabilidades del administrador financiero</a:t>
            </a:r>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a:t>
            </a:r>
            <a:r>
              <a:rPr lang="es-MX" sz="900" dirty="0"/>
              <a:t>3</a:t>
            </a:r>
            <a:r>
              <a:rPr lang="es-MX" sz="900" dirty="0" smtClean="0"/>
              <a:t> </a:t>
            </a:r>
            <a:endParaRPr lang="es-ES" sz="900" dirty="0"/>
          </a:p>
        </p:txBody>
      </p:sp>
      <p:graphicFrame>
        <p:nvGraphicFramePr>
          <p:cNvPr id="2" name="Marcador de contenido 1"/>
          <p:cNvGraphicFramePr>
            <a:graphicFrameLocks noGrp="1"/>
          </p:cNvGraphicFramePr>
          <p:nvPr>
            <p:ph idx="4294967295"/>
            <p:extLst>
              <p:ext uri="{D42A27DB-BD31-4B8C-83A1-F6EECF244321}">
                <p14:modId xmlns:p14="http://schemas.microsoft.com/office/powerpoint/2010/main" val="3932722718"/>
              </p:ext>
            </p:extLst>
          </p:nvPr>
        </p:nvGraphicFramePr>
        <p:xfrm>
          <a:off x="612775" y="1181100"/>
          <a:ext cx="8229600" cy="46815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102689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ítulo 1"/>
          <p:cNvSpPr txBox="1">
            <a:spLocks/>
          </p:cNvSpPr>
          <p:nvPr/>
        </p:nvSpPr>
        <p:spPr>
          <a:xfrm>
            <a:off x="440736" y="-742881"/>
            <a:ext cx="6826252"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Responsabilidades del administrador financiero</a:t>
            </a:r>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24 </a:t>
            </a:r>
            <a:endParaRPr lang="es-ES" sz="900" dirty="0"/>
          </a:p>
        </p:txBody>
      </p:sp>
      <p:sp>
        <p:nvSpPr>
          <p:cNvPr id="9" name="2 Marcador de contenido"/>
          <p:cNvSpPr>
            <a:spLocks noGrp="1"/>
          </p:cNvSpPr>
          <p:nvPr>
            <p:ph idx="4294967295"/>
          </p:nvPr>
        </p:nvSpPr>
        <p:spPr>
          <a:xfrm>
            <a:off x="266565" y="271244"/>
            <a:ext cx="8229600" cy="6147799"/>
          </a:xfrm>
        </p:spPr>
        <p:txBody>
          <a:bodyPr>
            <a:normAutofit fontScale="62500" lnSpcReduction="20000"/>
          </a:bodyPr>
          <a:lstStyle/>
          <a:p>
            <a:pPr marL="0" indent="0" algn="ctr">
              <a:buNone/>
            </a:pPr>
            <a:r>
              <a:rPr lang="es-MX" sz="5100" b="1" dirty="0" err="1" smtClean="0">
                <a:solidFill>
                  <a:srgbClr val="FF0000"/>
                </a:solidFill>
              </a:rPr>
              <a:t>Presupuestación</a:t>
            </a:r>
            <a:r>
              <a:rPr lang="es-MX" sz="5100" b="1" dirty="0" smtClean="0">
                <a:solidFill>
                  <a:srgbClr val="FF0000"/>
                </a:solidFill>
              </a:rPr>
              <a:t> </a:t>
            </a:r>
            <a:r>
              <a:rPr lang="es-MX" sz="5100" b="1" dirty="0">
                <a:solidFill>
                  <a:srgbClr val="FF0000"/>
                </a:solidFill>
              </a:rPr>
              <a:t>y planeación </a:t>
            </a:r>
            <a:endParaRPr lang="es-MX" sz="5100" b="1" dirty="0" smtClean="0">
              <a:solidFill>
                <a:srgbClr val="FF0000"/>
              </a:solidFill>
            </a:endParaRPr>
          </a:p>
          <a:p>
            <a:pPr marL="0" indent="0" algn="ctr">
              <a:buNone/>
            </a:pPr>
            <a:r>
              <a:rPr lang="es-MX" sz="5100" b="1" dirty="0" smtClean="0">
                <a:solidFill>
                  <a:srgbClr val="FF0000"/>
                </a:solidFill>
              </a:rPr>
              <a:t>a </a:t>
            </a:r>
            <a:r>
              <a:rPr lang="es-MX" sz="5100" b="1" dirty="0">
                <a:solidFill>
                  <a:srgbClr val="FF0000"/>
                </a:solidFill>
              </a:rPr>
              <a:t>largo </a:t>
            </a:r>
            <a:r>
              <a:rPr lang="es-MX" sz="5100" b="1" dirty="0" smtClean="0">
                <a:solidFill>
                  <a:srgbClr val="FF0000"/>
                </a:solidFill>
              </a:rPr>
              <a:t>plazo</a:t>
            </a:r>
            <a:endParaRPr lang="es-MX" sz="5100" dirty="0">
              <a:solidFill>
                <a:srgbClr val="FF0000"/>
              </a:solidFill>
            </a:endParaRPr>
          </a:p>
          <a:p>
            <a:pPr marL="0" indent="0">
              <a:buNone/>
            </a:pPr>
            <a:endParaRPr lang="es-MX" dirty="0" smtClean="0">
              <a:effectLst>
                <a:outerShdw blurRad="38100" dist="38100" dir="2700000" algn="tl">
                  <a:srgbClr val="000000">
                    <a:alpha val="43137"/>
                  </a:srgbClr>
                </a:outerShdw>
              </a:effectLst>
            </a:endParaRPr>
          </a:p>
          <a:p>
            <a:pPr marL="0" indent="0">
              <a:buNone/>
            </a:pPr>
            <a:r>
              <a:rPr lang="es-MX" sz="4300" dirty="0">
                <a:effectLst>
                  <a:outerShdw blurRad="38100" dist="38100" dir="2700000" algn="tl">
                    <a:srgbClr val="000000">
                      <a:alpha val="43137"/>
                    </a:srgbClr>
                  </a:outerShdw>
                </a:effectLst>
              </a:rPr>
              <a:t>Debe interactuar con otros ejecutivos para conocer sus estimaciones y poder pronosticar o determinar el futuro de la empresa. </a:t>
            </a:r>
          </a:p>
          <a:p>
            <a:pPr marL="0" indent="0">
              <a:buNone/>
            </a:pPr>
            <a:endParaRPr lang="es-MX" sz="3700" dirty="0" smtClean="0">
              <a:effectLst>
                <a:outerShdw blurRad="38100" dist="38100" dir="2700000" algn="tl">
                  <a:srgbClr val="000000">
                    <a:alpha val="43137"/>
                  </a:srgbClr>
                </a:outerShdw>
              </a:effectLst>
            </a:endParaRPr>
          </a:p>
          <a:p>
            <a:pPr marL="0" indent="0">
              <a:buNone/>
            </a:pPr>
            <a:r>
              <a:rPr lang="es-MX" sz="3700" dirty="0" smtClean="0"/>
              <a:t>	Veamos… el responsable de </a:t>
            </a:r>
            <a:r>
              <a:rPr lang="es-MX" sz="3700" dirty="0"/>
              <a:t>mercadotecnia </a:t>
            </a:r>
            <a:r>
              <a:rPr lang="es-MX" sz="3700" dirty="0" smtClean="0"/>
              <a:t>llevará </a:t>
            </a:r>
            <a:r>
              <a:rPr lang="es-MX" sz="3700" dirty="0"/>
              <a:t>a </a:t>
            </a:r>
            <a:r>
              <a:rPr lang="es-MX" sz="3700" dirty="0" smtClean="0"/>
              <a:t>	cabo 	un 	estimado </a:t>
            </a:r>
            <a:r>
              <a:rPr lang="es-MX" sz="3700" dirty="0"/>
              <a:t>de la demanda futura de los </a:t>
            </a:r>
            <a:r>
              <a:rPr lang="es-MX" sz="3700" dirty="0" smtClean="0"/>
              <a:t>	clientes</a:t>
            </a:r>
            <a:r>
              <a:rPr lang="es-MX" sz="3700" dirty="0"/>
              <a:t>; </a:t>
            </a:r>
            <a:r>
              <a:rPr lang="es-MX" sz="3700" dirty="0" smtClean="0"/>
              <a:t>el de 	ingeniería determinará </a:t>
            </a:r>
            <a:r>
              <a:rPr lang="es-MX" sz="3700" dirty="0"/>
              <a:t>la maquinaria </a:t>
            </a:r>
            <a:r>
              <a:rPr lang="es-MX" sz="3700" dirty="0" smtClean="0"/>
              <a:t>	y el </a:t>
            </a:r>
            <a:r>
              <a:rPr lang="es-MX" sz="3700" dirty="0"/>
              <a:t>equipo </a:t>
            </a:r>
            <a:r>
              <a:rPr lang="es-MX" sz="3700" dirty="0" smtClean="0"/>
              <a:t>necesarios 	para </a:t>
            </a:r>
            <a:r>
              <a:rPr lang="es-MX" sz="3700" dirty="0"/>
              <a:t>la producción de los </a:t>
            </a:r>
            <a:r>
              <a:rPr lang="es-MX" sz="3700" dirty="0" smtClean="0"/>
              <a:t>	productos demandados</a:t>
            </a:r>
            <a:r>
              <a:rPr lang="es-MX" sz="3700" dirty="0"/>
              <a:t>; el </a:t>
            </a:r>
            <a:r>
              <a:rPr lang="es-MX" sz="3700" dirty="0" smtClean="0"/>
              <a:t>de 	producción estimará </a:t>
            </a:r>
            <a:r>
              <a:rPr lang="es-MX" sz="3700" dirty="0"/>
              <a:t>el </a:t>
            </a:r>
            <a:r>
              <a:rPr lang="es-MX" sz="3700" dirty="0" smtClean="0"/>
              <a:t>nivel </a:t>
            </a:r>
            <a:r>
              <a:rPr lang="es-MX" sz="3700" dirty="0"/>
              <a:t>de producción que será </a:t>
            </a:r>
            <a:r>
              <a:rPr lang="es-MX" sz="3700" dirty="0" smtClean="0"/>
              <a:t>	posible 	fabricar y 	luego </a:t>
            </a:r>
            <a:r>
              <a:rPr lang="es-MX" sz="3700" dirty="0"/>
              <a:t>establecerá un calendario de </a:t>
            </a:r>
            <a:r>
              <a:rPr lang="es-MX" sz="3700" dirty="0" smtClean="0"/>
              <a:t>entregas</a:t>
            </a:r>
            <a:r>
              <a:rPr lang="es-MX" sz="3700" dirty="0"/>
              <a:t>; </a:t>
            </a:r>
            <a:r>
              <a:rPr lang="es-MX" sz="3700" dirty="0" smtClean="0"/>
              <a:t>	finalmente</a:t>
            </a:r>
            <a:r>
              <a:rPr lang="es-MX" sz="3700" dirty="0"/>
              <a:t>, el administrador financiero, con base en </a:t>
            </a:r>
            <a:r>
              <a:rPr lang="es-MX" sz="3700" dirty="0" smtClean="0"/>
              <a:t>	toda </a:t>
            </a:r>
            <a:r>
              <a:rPr lang="es-MX" sz="3700" dirty="0"/>
              <a:t>esta </a:t>
            </a:r>
            <a:r>
              <a:rPr lang="es-MX" sz="3700" dirty="0" smtClean="0"/>
              <a:t>	información</a:t>
            </a:r>
            <a:r>
              <a:rPr lang="es-MX" sz="3700" dirty="0"/>
              <a:t>, </a:t>
            </a:r>
            <a:r>
              <a:rPr lang="es-MX" sz="3700" dirty="0" smtClean="0"/>
              <a:t>determinará </a:t>
            </a:r>
            <a:r>
              <a:rPr lang="es-MX" sz="3700" dirty="0"/>
              <a:t>las necesidades </a:t>
            </a:r>
            <a:r>
              <a:rPr lang="es-MX" sz="3700" dirty="0" smtClean="0"/>
              <a:t>	de 	recursos</a:t>
            </a:r>
            <a:r>
              <a:rPr lang="es-MX" sz="3700" dirty="0"/>
              <a:t>, </a:t>
            </a:r>
            <a:r>
              <a:rPr lang="es-MX" sz="3700" dirty="0" smtClean="0"/>
              <a:t>cuándo 	ocurrirán </a:t>
            </a:r>
            <a:r>
              <a:rPr lang="es-MX" sz="3700" dirty="0"/>
              <a:t>las necesidades de </a:t>
            </a:r>
            <a:r>
              <a:rPr lang="es-MX" sz="3700" dirty="0" smtClean="0"/>
              <a:t> 	fondos </a:t>
            </a:r>
            <a:r>
              <a:rPr lang="es-MX" sz="3700" dirty="0"/>
              <a:t>y </a:t>
            </a:r>
            <a:r>
              <a:rPr lang="es-MX" sz="3700" dirty="0" smtClean="0"/>
              <a:t>	cuando </a:t>
            </a:r>
            <a:r>
              <a:rPr lang="es-MX" sz="3700" dirty="0"/>
              <a:t>se </a:t>
            </a:r>
            <a:r>
              <a:rPr lang="es-MX" sz="3700" dirty="0" smtClean="0"/>
              <a:t>generarán 	sobrantes </a:t>
            </a:r>
            <a:r>
              <a:rPr lang="es-MX" sz="3700" dirty="0"/>
              <a:t>de </a:t>
            </a:r>
            <a:r>
              <a:rPr lang="es-MX" sz="3700" dirty="0" smtClean="0"/>
              <a:t>efectivo.</a:t>
            </a:r>
            <a:endParaRPr lang="es-MX" sz="3700" dirty="0"/>
          </a:p>
        </p:txBody>
      </p:sp>
    </p:spTree>
    <p:extLst>
      <p:ext uri="{BB962C8B-B14F-4D97-AF65-F5344CB8AC3E}">
        <p14:creationId xmlns:p14="http://schemas.microsoft.com/office/powerpoint/2010/main" val="12084087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25</a:t>
            </a:r>
            <a:endParaRPr lang="es-ES" sz="900" dirty="0"/>
          </a:p>
        </p:txBody>
      </p:sp>
      <p:sp>
        <p:nvSpPr>
          <p:cNvPr id="10" name="2 Marcador de contenido"/>
          <p:cNvSpPr>
            <a:spLocks noGrp="1"/>
          </p:cNvSpPr>
          <p:nvPr>
            <p:ph idx="4294967295"/>
          </p:nvPr>
        </p:nvSpPr>
        <p:spPr>
          <a:xfrm>
            <a:off x="261257" y="725714"/>
            <a:ext cx="8581118" cy="5136924"/>
          </a:xfrm>
        </p:spPr>
        <p:txBody>
          <a:bodyPr>
            <a:normAutofit fontScale="85000" lnSpcReduction="20000"/>
          </a:bodyPr>
          <a:lstStyle/>
          <a:p>
            <a:pPr marL="0" indent="0" algn="ctr">
              <a:buNone/>
            </a:pPr>
            <a:r>
              <a:rPr lang="es-MX" sz="3800" b="1" dirty="0" smtClean="0">
                <a:solidFill>
                  <a:srgbClr val="FF0000"/>
                </a:solidFill>
              </a:rPr>
              <a:t>Orientación de decisiones </a:t>
            </a:r>
            <a:r>
              <a:rPr lang="es-MX" sz="3800" b="1" dirty="0">
                <a:solidFill>
                  <a:srgbClr val="FF0000"/>
                </a:solidFill>
              </a:rPr>
              <a:t>de inversión y financiamiento de bienes de capital e inventarios.</a:t>
            </a:r>
            <a:endParaRPr lang="es-MX" sz="3800" dirty="0">
              <a:solidFill>
                <a:srgbClr val="FF0000"/>
              </a:solidFill>
            </a:endParaRPr>
          </a:p>
          <a:p>
            <a:pPr marL="0" indent="0">
              <a:buNone/>
            </a:pPr>
            <a:r>
              <a:rPr lang="es-MX" dirty="0" smtClean="0">
                <a:effectLst>
                  <a:outerShdw blurRad="38100" dist="38100" dir="2700000" algn="tl">
                    <a:srgbClr val="000000">
                      <a:alpha val="43137"/>
                    </a:srgbClr>
                  </a:outerShdw>
                </a:effectLst>
              </a:rPr>
              <a:t>Debe </a:t>
            </a:r>
            <a:r>
              <a:rPr lang="es-MX" dirty="0">
                <a:effectLst>
                  <a:outerShdw blurRad="38100" dist="38100" dir="2700000" algn="tl">
                    <a:srgbClr val="000000">
                      <a:alpha val="43137"/>
                    </a:srgbClr>
                  </a:outerShdw>
                </a:effectLst>
              </a:rPr>
              <a:t>ayudar a determinar la tasa de crecimiento en ventas, los activos que conviene adquirir y la mejor manera de </a:t>
            </a:r>
            <a:r>
              <a:rPr lang="es-MX" dirty="0" smtClean="0">
                <a:effectLst>
                  <a:outerShdw blurRad="38100" dist="38100" dir="2700000" algn="tl">
                    <a:srgbClr val="000000">
                      <a:alpha val="43137"/>
                    </a:srgbClr>
                  </a:outerShdw>
                </a:effectLst>
              </a:rPr>
              <a:t>financiarlos.</a:t>
            </a:r>
          </a:p>
          <a:p>
            <a:pPr marL="0" indent="0">
              <a:buNone/>
            </a:pPr>
            <a:r>
              <a:rPr lang="es-MX" dirty="0" smtClean="0"/>
              <a:t>	Veamos… una organización exitosa </a:t>
            </a:r>
            <a:r>
              <a:rPr lang="es-MX" dirty="0"/>
              <a:t>generalmente tiene </a:t>
            </a:r>
            <a:r>
              <a:rPr lang="es-MX" dirty="0" smtClean="0"/>
              <a:t>	un 	crecimiento rápido </a:t>
            </a:r>
            <a:r>
              <a:rPr lang="es-MX" dirty="0"/>
              <a:t>en sus ventas, lo que </a:t>
            </a:r>
            <a:r>
              <a:rPr lang="es-MX" dirty="0" smtClean="0"/>
              <a:t>requiere 	de inversiones adicionales </a:t>
            </a:r>
            <a:r>
              <a:rPr lang="es-MX" dirty="0"/>
              <a:t>en planta, </a:t>
            </a:r>
            <a:r>
              <a:rPr lang="es-MX" dirty="0" smtClean="0"/>
              <a:t>equipo </a:t>
            </a:r>
            <a:r>
              <a:rPr lang="es-MX" dirty="0"/>
              <a:t>e </a:t>
            </a:r>
            <a:r>
              <a:rPr lang="es-MX" dirty="0" smtClean="0"/>
              <a:t>	inventarios </a:t>
            </a:r>
            <a:r>
              <a:rPr lang="es-MX" dirty="0"/>
              <a:t>y en cuentas por </a:t>
            </a:r>
            <a:r>
              <a:rPr lang="es-MX" dirty="0" smtClean="0"/>
              <a:t>	cobrar</a:t>
            </a:r>
            <a:r>
              <a:rPr lang="es-MX" dirty="0"/>
              <a:t>. </a:t>
            </a:r>
            <a:r>
              <a:rPr lang="es-MX" dirty="0" smtClean="0"/>
              <a:t>Al </a:t>
            </a:r>
            <a:r>
              <a:rPr lang="es-MX" dirty="0"/>
              <a:t>estudiar la </a:t>
            </a:r>
            <a:r>
              <a:rPr lang="es-MX" dirty="0" smtClean="0"/>
              <a:t>	forma </a:t>
            </a:r>
            <a:r>
              <a:rPr lang="es-MX" dirty="0"/>
              <a:t>de financiar los </a:t>
            </a:r>
            <a:r>
              <a:rPr lang="es-MX" dirty="0" smtClean="0"/>
              <a:t>	activos</a:t>
            </a:r>
            <a:r>
              <a:rPr lang="es-MX" dirty="0"/>
              <a:t>, </a:t>
            </a:r>
            <a:r>
              <a:rPr lang="es-MX" dirty="0" smtClean="0"/>
              <a:t>el administrador    	financiero debe </a:t>
            </a:r>
            <a:r>
              <a:rPr lang="es-MX" dirty="0"/>
              <a:t>considerar que </a:t>
            </a:r>
            <a:r>
              <a:rPr lang="es-MX" dirty="0" smtClean="0"/>
              <a:t>	puede </a:t>
            </a:r>
            <a:r>
              <a:rPr lang="es-MX" dirty="0"/>
              <a:t>utilizar los </a:t>
            </a:r>
            <a:r>
              <a:rPr lang="es-MX" dirty="0" smtClean="0"/>
              <a:t>	recursos </a:t>
            </a:r>
            <a:r>
              <a:rPr lang="es-MX" dirty="0"/>
              <a:t>generados en el pasado </a:t>
            </a:r>
            <a:r>
              <a:rPr lang="es-MX" dirty="0" smtClean="0"/>
              <a:t>por </a:t>
            </a:r>
            <a:r>
              <a:rPr lang="es-MX" dirty="0"/>
              <a:t>la </a:t>
            </a:r>
            <a:r>
              <a:rPr lang="es-MX" dirty="0" smtClean="0"/>
              <a:t>	operación </a:t>
            </a:r>
            <a:r>
              <a:rPr lang="es-MX" dirty="0"/>
              <a:t>del </a:t>
            </a:r>
            <a:r>
              <a:rPr lang="es-MX" dirty="0" smtClean="0"/>
              <a:t>	negocio</a:t>
            </a:r>
            <a:r>
              <a:rPr lang="es-MX" dirty="0"/>
              <a:t>, hacer una emisión de </a:t>
            </a:r>
            <a:r>
              <a:rPr lang="es-MX" dirty="0" smtClean="0"/>
              <a:t>acciones </a:t>
            </a:r>
            <a:r>
              <a:rPr lang="es-MX" dirty="0"/>
              <a:t>o contratar </a:t>
            </a:r>
            <a:r>
              <a:rPr lang="es-MX" dirty="0" smtClean="0"/>
              <a:t>	pasivos </a:t>
            </a:r>
            <a:r>
              <a:rPr lang="es-MX" dirty="0"/>
              <a:t>de corto o largo </a:t>
            </a:r>
            <a:r>
              <a:rPr lang="es-MX" dirty="0" smtClean="0"/>
              <a:t>plazo.</a:t>
            </a:r>
            <a:endParaRPr lang="es-MX" dirty="0"/>
          </a:p>
        </p:txBody>
      </p:sp>
    </p:spTree>
    <p:extLst>
      <p:ext uri="{BB962C8B-B14F-4D97-AF65-F5344CB8AC3E}">
        <p14:creationId xmlns:p14="http://schemas.microsoft.com/office/powerpoint/2010/main" val="29005340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26</a:t>
            </a:r>
            <a:endParaRPr lang="es-ES" sz="900" dirty="0"/>
          </a:p>
        </p:txBody>
      </p:sp>
      <p:sp>
        <p:nvSpPr>
          <p:cNvPr id="7" name="2 Marcador de contenido"/>
          <p:cNvSpPr>
            <a:spLocks noGrp="1"/>
          </p:cNvSpPr>
          <p:nvPr>
            <p:ph idx="4294967295"/>
          </p:nvPr>
        </p:nvSpPr>
        <p:spPr>
          <a:xfrm>
            <a:off x="467544" y="116632"/>
            <a:ext cx="8229600" cy="6336704"/>
          </a:xfrm>
        </p:spPr>
        <p:txBody>
          <a:bodyPr>
            <a:normAutofit/>
          </a:bodyPr>
          <a:lstStyle/>
          <a:p>
            <a:pPr marL="0" indent="0" algn="ctr">
              <a:buNone/>
            </a:pPr>
            <a:endParaRPr lang="es-MX" dirty="0" smtClean="0">
              <a:solidFill>
                <a:srgbClr val="FF0000"/>
              </a:solidFill>
            </a:endParaRPr>
          </a:p>
          <a:p>
            <a:pPr marL="0" indent="0" algn="ctr">
              <a:buNone/>
            </a:pPr>
            <a:endParaRPr lang="es-MX" dirty="0">
              <a:solidFill>
                <a:srgbClr val="FF0000"/>
              </a:solidFill>
            </a:endParaRPr>
          </a:p>
          <a:p>
            <a:pPr marL="0" indent="0" algn="ctr">
              <a:buNone/>
            </a:pPr>
            <a:r>
              <a:rPr lang="es-MX" b="1" dirty="0" smtClean="0">
                <a:solidFill>
                  <a:srgbClr val="FF0000"/>
                </a:solidFill>
              </a:rPr>
              <a:t>Administración de las cuentas por cobrar y el efectivo</a:t>
            </a:r>
            <a:endParaRPr lang="es-MX" dirty="0" smtClean="0"/>
          </a:p>
          <a:p>
            <a:pPr marL="0" indent="0">
              <a:buNone/>
            </a:pPr>
            <a:r>
              <a:rPr lang="es-MX" sz="2700" dirty="0" smtClean="0"/>
              <a:t>Debe determinar el periodo de financiamiento que será otorgado a los clientes y  llevar a cabo una cobranza efectiva de estas cuentas, ya que su cobro oportuno permitirá sufragar los gastos financieros de operación presupuestados para cierto periodo.</a:t>
            </a:r>
          </a:p>
          <a:p>
            <a:pPr marL="0" indent="0" algn="ctr">
              <a:buNone/>
            </a:pPr>
            <a:endParaRPr lang="es-MX" dirty="0"/>
          </a:p>
        </p:txBody>
      </p:sp>
    </p:spTree>
    <p:extLst>
      <p:ext uri="{BB962C8B-B14F-4D97-AF65-F5344CB8AC3E}">
        <p14:creationId xmlns:p14="http://schemas.microsoft.com/office/powerpoint/2010/main" val="24137986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27 </a:t>
            </a:r>
            <a:endParaRPr lang="es-ES" sz="900" dirty="0"/>
          </a:p>
        </p:txBody>
      </p:sp>
      <p:sp>
        <p:nvSpPr>
          <p:cNvPr id="7" name="2 Marcador de contenido"/>
          <p:cNvSpPr>
            <a:spLocks noGrp="1"/>
          </p:cNvSpPr>
          <p:nvPr>
            <p:ph idx="4294967295"/>
          </p:nvPr>
        </p:nvSpPr>
        <p:spPr>
          <a:xfrm>
            <a:off x="738554" y="785446"/>
            <a:ext cx="7958590" cy="5667890"/>
          </a:xfrm>
        </p:spPr>
        <p:txBody>
          <a:bodyPr>
            <a:normAutofit fontScale="92500"/>
          </a:bodyPr>
          <a:lstStyle/>
          <a:p>
            <a:pPr marL="0" indent="0" algn="ctr">
              <a:buNone/>
            </a:pPr>
            <a:r>
              <a:rPr lang="es-MX" b="1" dirty="0" smtClean="0">
                <a:solidFill>
                  <a:srgbClr val="FF0000"/>
                </a:solidFill>
              </a:rPr>
              <a:t>Coordinación </a:t>
            </a:r>
            <a:r>
              <a:rPr lang="es-MX" b="1" dirty="0">
                <a:solidFill>
                  <a:srgbClr val="FF0000"/>
                </a:solidFill>
              </a:rPr>
              <a:t>y control de las operaciones</a:t>
            </a:r>
            <a:r>
              <a:rPr lang="es-MX" b="1" dirty="0"/>
              <a:t>.</a:t>
            </a:r>
            <a:endParaRPr lang="es-MX" dirty="0"/>
          </a:p>
          <a:p>
            <a:pPr marL="0" indent="0">
              <a:buNone/>
            </a:pPr>
            <a:r>
              <a:rPr lang="es-MX" sz="3000" dirty="0">
                <a:effectLst>
                  <a:outerShdw blurRad="38100" dist="38100" dir="2700000" algn="tl">
                    <a:srgbClr val="000000">
                      <a:alpha val="43137"/>
                    </a:srgbClr>
                  </a:outerShdw>
                </a:effectLst>
              </a:rPr>
              <a:t>Debe interactuar con otros ejecutivos para asegurar que la empresa opere lo más eficientemente posible. </a:t>
            </a:r>
          </a:p>
          <a:p>
            <a:pPr marL="0" indent="0">
              <a:buNone/>
            </a:pPr>
            <a:r>
              <a:rPr lang="es-MX" sz="3000" dirty="0">
                <a:effectLst>
                  <a:outerShdw blurRad="38100" dist="38100" dir="2700000" algn="tl">
                    <a:srgbClr val="000000">
                      <a:alpha val="43137"/>
                    </a:srgbClr>
                  </a:outerShdw>
                </a:effectLst>
              </a:rPr>
              <a:t>	</a:t>
            </a:r>
            <a:r>
              <a:rPr lang="es-MX" sz="3000" dirty="0"/>
              <a:t>Todas las decisiones administrativas tienen 	implicaciones financieras y todos </a:t>
            </a:r>
            <a:r>
              <a:rPr lang="es-MX" sz="3000" dirty="0" smtClean="0"/>
              <a:t>los 	administrativos </a:t>
            </a:r>
            <a:r>
              <a:rPr lang="es-MX" sz="3000" dirty="0"/>
              <a:t>	o gerentes (financieros o no) </a:t>
            </a:r>
            <a:r>
              <a:rPr lang="es-MX" sz="3000" dirty="0" smtClean="0"/>
              <a:t>	deben </a:t>
            </a:r>
            <a:r>
              <a:rPr lang="es-MX" sz="3000" dirty="0"/>
              <a:t>tomarlo en 	cuenta. </a:t>
            </a:r>
          </a:p>
          <a:p>
            <a:pPr marL="0" indent="0">
              <a:buNone/>
            </a:pPr>
            <a:r>
              <a:rPr lang="es-MX" sz="3000" dirty="0"/>
              <a:t>	</a:t>
            </a:r>
            <a:r>
              <a:rPr lang="es-MX" sz="3000" dirty="0" smtClean="0"/>
              <a:t>Veamos…las </a:t>
            </a:r>
            <a:r>
              <a:rPr lang="es-MX" sz="3000" dirty="0"/>
              <a:t>decisiones de 	mercadotecnia 	afectan el crecimiento de </a:t>
            </a:r>
            <a:r>
              <a:rPr lang="es-MX" sz="3000" dirty="0" smtClean="0"/>
              <a:t>las ventas</a:t>
            </a:r>
            <a:r>
              <a:rPr lang="es-MX" sz="3000" dirty="0"/>
              <a:t>, lo que a </a:t>
            </a:r>
            <a:r>
              <a:rPr lang="es-MX" sz="3000" dirty="0" smtClean="0"/>
              <a:t>	su 	vez </a:t>
            </a:r>
            <a:r>
              <a:rPr lang="es-MX" sz="3000" dirty="0"/>
              <a:t>afecta la cantidad de </a:t>
            </a:r>
            <a:r>
              <a:rPr lang="es-MX" sz="3000" dirty="0" smtClean="0"/>
              <a:t>inversión 	requerida </a:t>
            </a:r>
            <a:r>
              <a:rPr lang="es-MX" sz="3000" dirty="0"/>
              <a:t>tanto </a:t>
            </a:r>
            <a:r>
              <a:rPr lang="es-MX" sz="3000" dirty="0" smtClean="0"/>
              <a:t>	en </a:t>
            </a:r>
            <a:r>
              <a:rPr lang="es-MX" sz="3000" dirty="0"/>
              <a:t>activos fijos como en 	</a:t>
            </a:r>
            <a:r>
              <a:rPr lang="es-MX" sz="3000" dirty="0" smtClean="0"/>
              <a:t>inventarios</a:t>
            </a:r>
            <a:r>
              <a:rPr lang="es-MX" sz="3000" dirty="0"/>
              <a:t>.</a:t>
            </a:r>
          </a:p>
        </p:txBody>
      </p:sp>
    </p:spTree>
    <p:extLst>
      <p:ext uri="{BB962C8B-B14F-4D97-AF65-F5344CB8AC3E}">
        <p14:creationId xmlns:p14="http://schemas.microsoft.com/office/powerpoint/2010/main" val="34445956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ook"/>
              </a:rPr>
              <a:t>Portada Programa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05830" y="1422747"/>
            <a:ext cx="8881133" cy="4629709"/>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2 </a:t>
            </a:r>
            <a:endParaRPr lang="es-ES" sz="900" dirty="0"/>
          </a:p>
        </p:txBody>
      </p:sp>
      <p:pic>
        <p:nvPicPr>
          <p:cNvPr id="17" name="Marcador de contenido 16"/>
          <p:cNvPicPr>
            <a:picLocks noGrp="1" noChangeAspect="1"/>
          </p:cNvPicPr>
          <p:nvPr>
            <p:ph sz="half" idx="2"/>
          </p:nvPr>
        </p:nvPicPr>
        <p:blipFill>
          <a:blip r:embed="rId3"/>
          <a:stretch>
            <a:fillRect/>
          </a:stretch>
        </p:blipFill>
        <p:spPr>
          <a:xfrm>
            <a:off x="502631" y="1561873"/>
            <a:ext cx="3619426" cy="4436453"/>
          </a:xfrm>
          <a:prstGeom prst="rect">
            <a:avLst/>
          </a:prstGeom>
          <a:ln>
            <a:solidFill>
              <a:schemeClr val="accent5">
                <a:lumMod val="60000"/>
                <a:lumOff val="40000"/>
              </a:schemeClr>
            </a:solidFill>
          </a:ln>
        </p:spPr>
      </p:pic>
      <p:pic>
        <p:nvPicPr>
          <p:cNvPr id="2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2914" y="1567543"/>
            <a:ext cx="3525360" cy="44230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78766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64924" y="-649057"/>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600" dirty="0" err="1" smtClean="0">
                <a:solidFill>
                  <a:schemeClr val="bg1"/>
                </a:solidFill>
                <a:latin typeface="Avenir Black"/>
                <a:cs typeface="Avenir Black"/>
              </a:rPr>
              <a:t>Financial</a:t>
            </a:r>
            <a:r>
              <a:rPr lang="es-MX" sz="3600" dirty="0" smtClean="0">
                <a:solidFill>
                  <a:schemeClr val="bg1"/>
                </a:solidFill>
                <a:latin typeface="Avenir Black"/>
                <a:cs typeface="Avenir Black"/>
              </a:rPr>
              <a:t> </a:t>
            </a:r>
            <a:r>
              <a:rPr lang="es-MX" sz="3600" dirty="0" err="1" smtClean="0">
                <a:solidFill>
                  <a:schemeClr val="bg1"/>
                </a:solidFill>
                <a:latin typeface="Avenir Black"/>
                <a:cs typeface="Avenir Black"/>
              </a:rPr>
              <a:t>management</a:t>
            </a:r>
            <a:r>
              <a:rPr lang="es-MX" sz="3600" dirty="0" smtClean="0">
                <a:solidFill>
                  <a:schemeClr val="bg1"/>
                </a:solidFill>
                <a:latin typeface="Avenir Black"/>
                <a:cs typeface="Avenir Black"/>
              </a:rPr>
              <a:t> </a:t>
            </a:r>
            <a:r>
              <a:rPr lang="es-MX" sz="2000" dirty="0" smtClean="0">
                <a:solidFill>
                  <a:schemeClr val="bg1"/>
                </a:solidFill>
                <a:latin typeface="Avenir Black"/>
                <a:cs typeface="Avenir Black"/>
              </a:rPr>
              <a:t>(</a:t>
            </a:r>
            <a:r>
              <a:rPr lang="es-MX" sz="2000" dirty="0" err="1" smtClean="0">
                <a:solidFill>
                  <a:schemeClr val="bg1"/>
                </a:solidFill>
                <a:latin typeface="Avenir Black"/>
                <a:cs typeface="Avenir Black"/>
              </a:rPr>
              <a:t>Daft</a:t>
            </a:r>
            <a:r>
              <a:rPr lang="es-MX" sz="2000" dirty="0" smtClean="0">
                <a:solidFill>
                  <a:schemeClr val="bg1"/>
                </a:solidFill>
                <a:latin typeface="Avenir Black"/>
                <a:cs typeface="Avenir Black"/>
              </a:rPr>
              <a:t>, 2011)</a:t>
            </a:r>
            <a:endParaRPr lang="es-ES" sz="20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2</a:t>
            </a:r>
            <a:r>
              <a:rPr lang="es-MX" sz="900" dirty="0" smtClean="0"/>
              <a:t>8 </a:t>
            </a:r>
            <a:endParaRPr lang="es-ES" sz="900" dirty="0"/>
          </a:p>
        </p:txBody>
      </p:sp>
      <p:sp>
        <p:nvSpPr>
          <p:cNvPr id="13" name="Marcador de contenido 2"/>
          <p:cNvSpPr>
            <a:spLocks noGrp="1"/>
          </p:cNvSpPr>
          <p:nvPr>
            <p:ph sz="quarter" idx="4294967295"/>
          </p:nvPr>
        </p:nvSpPr>
        <p:spPr>
          <a:xfrm>
            <a:off x="164924" y="1289834"/>
            <a:ext cx="8822039" cy="4267200"/>
          </a:xfrm>
          <a:prstGeom prst="rect">
            <a:avLst/>
          </a:prstGeom>
        </p:spPr>
        <p:txBody>
          <a:bodyPr/>
          <a:lstStyle/>
          <a:p>
            <a:pPr marL="471487" lvl="1" indent="0" eaLnBrk="1" hangingPunct="1">
              <a:buNone/>
            </a:pPr>
            <a:endParaRPr lang="es-MX" altLang="es-MX" dirty="0" smtClean="0"/>
          </a:p>
          <a:p>
            <a:pPr marL="471487" lvl="1" indent="0" eaLnBrk="1" hangingPunct="1">
              <a:buNone/>
            </a:pPr>
            <a:endParaRPr lang="es-MX" altLang="es-MX" dirty="0"/>
          </a:p>
          <a:p>
            <a:pPr marL="471487" lvl="1" indent="0" eaLnBrk="1" hangingPunct="1">
              <a:buNone/>
            </a:pPr>
            <a:r>
              <a:rPr lang="es-MX" altLang="es-MX" dirty="0" smtClean="0"/>
              <a:t>			</a:t>
            </a:r>
          </a:p>
          <a:p>
            <a:pPr marL="471487" lvl="1" indent="0" eaLnBrk="1" hangingPunct="1">
              <a:buNone/>
            </a:pPr>
            <a:r>
              <a:rPr lang="es-MX" altLang="es-MX" sz="2400" dirty="0" smtClean="0"/>
              <a:t>    </a:t>
            </a:r>
          </a:p>
          <a:p>
            <a:pPr marL="471487" lvl="1" indent="0" eaLnBrk="1" hangingPunct="1">
              <a:buNone/>
            </a:pPr>
            <a:r>
              <a:rPr lang="es-MX" altLang="es-MX" sz="2400" dirty="0"/>
              <a:t> </a:t>
            </a:r>
            <a:r>
              <a:rPr lang="es-MX" altLang="es-MX" sz="2400" dirty="0" smtClean="0"/>
              <a:t>    </a:t>
            </a:r>
            <a:endParaRPr lang="es-MX" dirty="0"/>
          </a:p>
        </p:txBody>
      </p:sp>
      <p:sp>
        <p:nvSpPr>
          <p:cNvPr id="11" name="2 Subtítulo"/>
          <p:cNvSpPr txBox="1">
            <a:spLocks/>
          </p:cNvSpPr>
          <p:nvPr/>
        </p:nvSpPr>
        <p:spPr>
          <a:xfrm>
            <a:off x="467544" y="1873502"/>
            <a:ext cx="7643812" cy="3168352"/>
          </a:xfrm>
          <a:prstGeom prst="rect">
            <a:avLst/>
          </a:prstGeom>
        </p:spPr>
        <p:txBody>
          <a:bodyPr vert="horz" lIns="91440" tIns="45720" rIns="91440" bIns="45720" rtlCol="0">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s-ES" altLang="es-MX" dirty="0" smtClean="0">
                <a:latin typeface="Avenir Book"/>
              </a:rPr>
              <a:t> </a:t>
            </a:r>
            <a:r>
              <a:rPr lang="en-US" b="1" dirty="0" smtClean="0">
                <a:latin typeface="Avenir Book"/>
              </a:rPr>
              <a:t>Financial management</a:t>
            </a:r>
            <a:r>
              <a:rPr lang="en-US" dirty="0" smtClean="0">
                <a:latin typeface="Avenir Book"/>
              </a:rPr>
              <a:t> refers to the efficient and effective management of money (funds) in such a manner as to accomplish the objectives of the organization. It is the specialized function directly associated with the top management. The significance of this function is not seen in the 'Line' but also in the capacity of 'Staff' in overall of a company. It has been defined differently by different experts in the field.</a:t>
            </a:r>
            <a:endParaRPr lang="es-ES" altLang="es-MX" dirty="0" smtClean="0">
              <a:latin typeface="Avenir Book"/>
            </a:endParaRPr>
          </a:p>
          <a:p>
            <a:pPr algn="just">
              <a:buFont typeface="Arial" charset="0"/>
              <a:buNone/>
            </a:pPr>
            <a:endParaRPr lang="es-ES" altLang="es-MX" dirty="0" smtClean="0">
              <a:latin typeface="Avenir Book"/>
            </a:endParaRPr>
          </a:p>
          <a:p>
            <a:pPr algn="just">
              <a:buFont typeface="Arial" charset="0"/>
              <a:buNone/>
            </a:pPr>
            <a:endParaRPr lang="es-ES" altLang="es-MX" dirty="0" smtClean="0">
              <a:latin typeface="Avenir Book"/>
            </a:endParaRPr>
          </a:p>
        </p:txBody>
      </p:sp>
    </p:spTree>
    <p:extLst>
      <p:ext uri="{BB962C8B-B14F-4D97-AF65-F5344CB8AC3E}">
        <p14:creationId xmlns:p14="http://schemas.microsoft.com/office/powerpoint/2010/main" val="29602404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lvl="0" algn="l"/>
            <a:r>
              <a:rPr lang="es-MX" altLang="es-MX" sz="3200" b="1" dirty="0" err="1" smtClean="0">
                <a:solidFill>
                  <a:schemeClr val="bg1"/>
                </a:solidFill>
                <a:latin typeface="Avenir Black"/>
              </a:rPr>
              <a:t>Financial</a:t>
            </a:r>
            <a:r>
              <a:rPr lang="es-MX" altLang="es-MX" sz="3200" b="1" dirty="0" smtClean="0">
                <a:solidFill>
                  <a:schemeClr val="bg1"/>
                </a:solidFill>
                <a:latin typeface="Avenir Black"/>
              </a:rPr>
              <a:t> Control </a:t>
            </a:r>
            <a:endParaRPr lang="es-MX" sz="3200" b="1" dirty="0">
              <a:solidFill>
                <a:schemeClr val="bg1"/>
              </a:solidFill>
              <a:latin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2</a:t>
            </a:r>
            <a:r>
              <a:rPr lang="es-MX" sz="900" dirty="0" smtClean="0"/>
              <a:t>9 </a:t>
            </a:r>
            <a:endParaRPr lang="es-ES" sz="900" dirty="0"/>
          </a:p>
        </p:txBody>
      </p:sp>
      <p:sp>
        <p:nvSpPr>
          <p:cNvPr id="14" name="2 Marcador de contenido"/>
          <p:cNvSpPr>
            <a:spLocks noGrp="1"/>
          </p:cNvSpPr>
          <p:nvPr>
            <p:ph idx="4294967295"/>
          </p:nvPr>
        </p:nvSpPr>
        <p:spPr>
          <a:xfrm>
            <a:off x="440736" y="1041411"/>
            <a:ext cx="3550693" cy="4968552"/>
          </a:xfrm>
        </p:spPr>
        <p:txBody>
          <a:bodyPr>
            <a:normAutofit fontScale="77500" lnSpcReduction="20000"/>
          </a:bodyPr>
          <a:lstStyle/>
          <a:p>
            <a:pPr marL="0" indent="0" algn="ctr">
              <a:buNone/>
            </a:pPr>
            <a:endParaRPr lang="en-US" i="1" dirty="0">
              <a:solidFill>
                <a:srgbClr val="FF0000"/>
              </a:solidFill>
            </a:endParaRPr>
          </a:p>
          <a:p>
            <a:pPr marL="0" indent="0" algn="ctr">
              <a:buNone/>
            </a:pPr>
            <a:r>
              <a:rPr lang="en-US" i="1" dirty="0" smtClean="0">
                <a:solidFill>
                  <a:srgbClr val="FF0000"/>
                </a:solidFill>
              </a:rPr>
              <a:t>Financial control </a:t>
            </a:r>
            <a:r>
              <a:rPr lang="en-US" i="1" dirty="0" smtClean="0"/>
              <a:t>is important to watch how well the organization is performing. Is not only tell whether the organizations is on sound financial footing but also be useful indicator of other kinds of performance problems.</a:t>
            </a:r>
          </a:p>
          <a:p>
            <a:pPr marL="0" indent="0" algn="ctr">
              <a:buNone/>
            </a:pPr>
            <a:r>
              <a:rPr lang="en-US" i="1" dirty="0" smtClean="0"/>
              <a:t>Control is an important issue that faces every manager in every organization.</a:t>
            </a:r>
          </a:p>
          <a:p>
            <a:pPr marL="0" indent="0">
              <a:buNone/>
            </a:pPr>
            <a:endParaRPr lang="en-US" dirty="0"/>
          </a:p>
          <a:p>
            <a:pPr marL="0" indent="0">
              <a:buNone/>
            </a:pPr>
            <a:endParaRPr lang="en-US" b="1" dirty="0" smtClean="0"/>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6270" y="1157838"/>
            <a:ext cx="4652635" cy="41443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695280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30 </a:t>
            </a:r>
            <a:endParaRPr lang="es-ES" sz="900" dirty="0"/>
          </a:p>
        </p:txBody>
      </p:sp>
      <p:sp>
        <p:nvSpPr>
          <p:cNvPr id="9" name="CuadroTexto 8"/>
          <p:cNvSpPr txBox="1"/>
          <p:nvPr/>
        </p:nvSpPr>
        <p:spPr>
          <a:xfrm>
            <a:off x="715675" y="1513039"/>
            <a:ext cx="3152398" cy="3416320"/>
          </a:xfrm>
          <a:prstGeom prst="rect">
            <a:avLst/>
          </a:prstGeom>
          <a:solidFill>
            <a:schemeClr val="accent5">
              <a:lumMod val="60000"/>
              <a:lumOff val="40000"/>
            </a:schemeClr>
          </a:solidFill>
          <a:ln>
            <a:solidFill>
              <a:schemeClr val="accent1"/>
            </a:solidFill>
          </a:ln>
        </p:spPr>
        <p:txBody>
          <a:bodyPr wrap="square" rtlCol="0">
            <a:spAutoFit/>
          </a:bodyPr>
          <a:lstStyle/>
          <a:p>
            <a:r>
              <a:rPr lang="en-US" sz="2400" b="1" dirty="0" smtClean="0"/>
              <a:t>Is your budget in control?</a:t>
            </a:r>
          </a:p>
          <a:p>
            <a:endParaRPr lang="en-US" sz="2400" b="1" dirty="0" smtClean="0"/>
          </a:p>
          <a:p>
            <a:r>
              <a:rPr lang="en-US" dirty="0" smtClean="0"/>
              <a:t>By the time you are in college, you are in charge of at least some of your own finances.</a:t>
            </a:r>
          </a:p>
          <a:p>
            <a:r>
              <a:rPr lang="en-US" dirty="0" smtClean="0"/>
              <a:t>How well  you manage your personal budget may indicate how well you will manage your company´s budget.</a:t>
            </a:r>
          </a:p>
          <a:p>
            <a:r>
              <a:rPr lang="es-MX" dirty="0" smtClean="0"/>
              <a:t> </a:t>
            </a:r>
            <a:endParaRPr lang="es-MX" dirty="0"/>
          </a:p>
        </p:txBody>
      </p:sp>
      <p:sp>
        <p:nvSpPr>
          <p:cNvPr id="2" name="Rectángulo 1"/>
          <p:cNvSpPr/>
          <p:nvPr/>
        </p:nvSpPr>
        <p:spPr>
          <a:xfrm>
            <a:off x="4900217" y="2093530"/>
            <a:ext cx="2976457" cy="923330"/>
          </a:xfrm>
          <a:prstGeom prst="rect">
            <a:avLst/>
          </a:prstGeom>
          <a:noFill/>
        </p:spPr>
        <p:txBody>
          <a:bodyPr wrap="none" lIns="91440" tIns="45720" rIns="91440" bIns="45720">
            <a:spAutoFit/>
          </a:bodyPr>
          <a:lstStyle/>
          <a:p>
            <a:pPr algn="ctr"/>
            <a:r>
              <a:rPr lang="es-ES" sz="5400" b="0" cap="none" spc="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To </a:t>
            </a:r>
            <a:r>
              <a:rPr lang="en-US" sz="5400" b="0" cap="none" spc="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discuss</a:t>
            </a:r>
            <a:endParaRPr lang="en-US"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7" name="Imagen 6"/>
          <p:cNvPicPr>
            <a:picLocks noChangeAspect="1"/>
          </p:cNvPicPr>
          <p:nvPr/>
        </p:nvPicPr>
        <p:blipFill>
          <a:blip r:embed="rId3"/>
          <a:stretch>
            <a:fillRect/>
          </a:stretch>
        </p:blipFill>
        <p:spPr>
          <a:xfrm>
            <a:off x="5476191" y="3429000"/>
            <a:ext cx="2819400" cy="1619250"/>
          </a:xfrm>
          <a:prstGeom prst="rect">
            <a:avLst/>
          </a:prstGeom>
        </p:spPr>
      </p:pic>
    </p:spTree>
    <p:extLst>
      <p:ext uri="{BB962C8B-B14F-4D97-AF65-F5344CB8AC3E}">
        <p14:creationId xmlns:p14="http://schemas.microsoft.com/office/powerpoint/2010/main" val="310337216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lvl="0" algn="l"/>
            <a:r>
              <a:rPr lang="es-MX" altLang="es-MX" sz="3200" b="1" dirty="0" err="1" smtClean="0">
                <a:solidFill>
                  <a:schemeClr val="bg1"/>
                </a:solidFill>
                <a:latin typeface="Avenir Black"/>
              </a:rPr>
              <a:t>Self</a:t>
            </a:r>
            <a:r>
              <a:rPr lang="es-MX" altLang="es-MX" sz="3200" b="1" dirty="0" smtClean="0">
                <a:solidFill>
                  <a:schemeClr val="bg1"/>
                </a:solidFill>
                <a:latin typeface="Avenir Black"/>
              </a:rPr>
              <a:t> </a:t>
            </a:r>
            <a:r>
              <a:rPr lang="es-MX" altLang="es-MX" sz="3200" b="1" dirty="0" err="1" smtClean="0">
                <a:solidFill>
                  <a:schemeClr val="bg1"/>
                </a:solidFill>
                <a:latin typeface="Avenir Black"/>
              </a:rPr>
              <a:t>testing</a:t>
            </a:r>
            <a:r>
              <a:rPr lang="es-MX" altLang="es-MX" sz="3200" b="1" dirty="0" smtClean="0">
                <a:solidFill>
                  <a:schemeClr val="bg1"/>
                </a:solidFill>
                <a:latin typeface="Avenir Black"/>
              </a:rPr>
              <a:t> </a:t>
            </a:r>
            <a:endParaRPr lang="es-MX" sz="3200" b="1" dirty="0">
              <a:solidFill>
                <a:schemeClr val="bg1"/>
              </a:solidFill>
              <a:latin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31 </a:t>
            </a:r>
            <a:endParaRPr lang="es-ES" sz="900" dirty="0"/>
          </a:p>
        </p:txBody>
      </p:sp>
      <p:sp>
        <p:nvSpPr>
          <p:cNvPr id="10" name="2 CuadroTexto"/>
          <p:cNvSpPr txBox="1"/>
          <p:nvPr/>
        </p:nvSpPr>
        <p:spPr>
          <a:xfrm>
            <a:off x="3499670" y="-34293"/>
            <a:ext cx="4707731" cy="1077218"/>
          </a:xfrm>
          <a:prstGeom prst="rect">
            <a:avLst/>
          </a:prstGeom>
          <a:solidFill>
            <a:schemeClr val="accent2">
              <a:lumMod val="60000"/>
              <a:lumOff val="40000"/>
            </a:schemeClr>
          </a:solidFill>
          <a:ln>
            <a:solidFill>
              <a:srgbClr val="0070C0"/>
            </a:solidFill>
          </a:ln>
        </p:spPr>
        <p:txBody>
          <a:bodyPr wrap="square" rtlCol="0">
            <a:spAutoFit/>
          </a:bodyPr>
          <a:lstStyle/>
          <a:p>
            <a:r>
              <a:rPr lang="es-MX" sz="1600" b="1" u="sng" dirty="0" err="1"/>
              <a:t>Instructions</a:t>
            </a:r>
            <a:r>
              <a:rPr lang="es-MX" sz="1600" u="sng" dirty="0"/>
              <a:t>. </a:t>
            </a:r>
            <a:r>
              <a:rPr lang="es-MX" sz="1600" dirty="0" err="1"/>
              <a:t>Respond</a:t>
            </a:r>
            <a:r>
              <a:rPr lang="es-MX" sz="1600" dirty="0"/>
              <a:t> to </a:t>
            </a:r>
            <a:r>
              <a:rPr lang="es-MX" sz="1600" dirty="0" err="1"/>
              <a:t>the</a:t>
            </a:r>
            <a:r>
              <a:rPr lang="es-MX" sz="1600" dirty="0"/>
              <a:t> </a:t>
            </a:r>
            <a:r>
              <a:rPr lang="es-MX" sz="1600" dirty="0" err="1"/>
              <a:t>following</a:t>
            </a:r>
            <a:r>
              <a:rPr lang="es-MX" sz="1600" dirty="0"/>
              <a:t> </a:t>
            </a:r>
            <a:r>
              <a:rPr lang="es-MX" sz="1600" dirty="0" err="1"/>
              <a:t>statements</a:t>
            </a:r>
            <a:r>
              <a:rPr lang="es-MX" sz="1600" dirty="0"/>
              <a:t> to </a:t>
            </a:r>
            <a:r>
              <a:rPr lang="es-MX" sz="1600" dirty="0" err="1"/>
              <a:t>evaluate</a:t>
            </a:r>
            <a:r>
              <a:rPr lang="es-MX" sz="1600" dirty="0"/>
              <a:t> </a:t>
            </a:r>
            <a:r>
              <a:rPr lang="es-MX" sz="1600" dirty="0" err="1"/>
              <a:t>your</a:t>
            </a:r>
            <a:r>
              <a:rPr lang="es-MX" sz="1600" dirty="0"/>
              <a:t> </a:t>
            </a:r>
            <a:r>
              <a:rPr lang="es-MX" sz="1600" dirty="0" err="1"/>
              <a:t>habits</a:t>
            </a:r>
            <a:r>
              <a:rPr lang="es-MX" sz="1600" dirty="0"/>
              <a:t>, in case, </a:t>
            </a:r>
            <a:r>
              <a:rPr lang="es-MX" sz="1600" dirty="0" err="1"/>
              <a:t>the</a:t>
            </a:r>
            <a:r>
              <a:rPr lang="es-MX" sz="1600" dirty="0"/>
              <a:t> </a:t>
            </a:r>
            <a:r>
              <a:rPr lang="es-MX" sz="1600" dirty="0" err="1"/>
              <a:t>statement</a:t>
            </a:r>
            <a:r>
              <a:rPr lang="es-MX" sz="1600" dirty="0"/>
              <a:t> </a:t>
            </a:r>
            <a:r>
              <a:rPr lang="en-US" sz="1600" dirty="0" smtClean="0"/>
              <a:t>doesn´t</a:t>
            </a:r>
            <a:r>
              <a:rPr lang="es-MX" sz="1600" dirty="0" smtClean="0"/>
              <a:t> </a:t>
            </a:r>
            <a:r>
              <a:rPr lang="es-MX" sz="1600" dirty="0" err="1"/>
              <a:t>apply</a:t>
            </a:r>
            <a:r>
              <a:rPr lang="es-MX" sz="1600" dirty="0"/>
              <a:t> </a:t>
            </a:r>
            <a:r>
              <a:rPr lang="es-MX" sz="1600" dirty="0" err="1"/>
              <a:t>directly</a:t>
            </a:r>
            <a:r>
              <a:rPr lang="es-MX" sz="1600" dirty="0"/>
              <a:t> to </a:t>
            </a:r>
            <a:r>
              <a:rPr lang="es-MX" sz="1600" dirty="0" err="1"/>
              <a:t>you</a:t>
            </a:r>
            <a:r>
              <a:rPr lang="es-MX" sz="1600" dirty="0"/>
              <a:t>, </a:t>
            </a:r>
            <a:r>
              <a:rPr lang="es-MX" sz="1600" dirty="0" err="1"/>
              <a:t>the</a:t>
            </a:r>
            <a:r>
              <a:rPr lang="es-MX" sz="1600" dirty="0"/>
              <a:t> </a:t>
            </a:r>
            <a:r>
              <a:rPr lang="es-MX" sz="1600" dirty="0" err="1"/>
              <a:t>respond</a:t>
            </a:r>
            <a:r>
              <a:rPr lang="es-MX" sz="1600" dirty="0"/>
              <a:t> </a:t>
            </a:r>
            <a:r>
              <a:rPr lang="es-MX" sz="1600" dirty="0" err="1"/>
              <a:t>the</a:t>
            </a:r>
            <a:r>
              <a:rPr lang="es-MX" sz="1600" dirty="0"/>
              <a:t> </a:t>
            </a:r>
            <a:r>
              <a:rPr lang="es-MX" sz="1600" dirty="0" err="1"/>
              <a:t>way</a:t>
            </a:r>
            <a:r>
              <a:rPr lang="es-MX" sz="1600" dirty="0"/>
              <a:t> </a:t>
            </a:r>
            <a:r>
              <a:rPr lang="es-MX" sz="1600" dirty="0" err="1"/>
              <a:t>you</a:t>
            </a:r>
            <a:r>
              <a:rPr lang="es-MX" sz="1600" dirty="0"/>
              <a:t> </a:t>
            </a:r>
            <a:r>
              <a:rPr lang="es-MX" sz="1600" dirty="0" err="1"/>
              <a:t>think</a:t>
            </a:r>
            <a:r>
              <a:rPr lang="es-MX" sz="1600" dirty="0"/>
              <a:t> </a:t>
            </a:r>
            <a:r>
              <a:rPr lang="es-MX" sz="1600" dirty="0" err="1"/>
              <a:t>you</a:t>
            </a:r>
            <a:r>
              <a:rPr lang="es-MX" sz="1600" dirty="0"/>
              <a:t> </a:t>
            </a:r>
            <a:r>
              <a:rPr lang="es-MX" sz="1600" dirty="0" err="1"/>
              <a:t>would</a:t>
            </a:r>
            <a:r>
              <a:rPr lang="es-MX" sz="1600" dirty="0"/>
              <a:t> </a:t>
            </a:r>
            <a:r>
              <a:rPr lang="es-MX" sz="1600" dirty="0" err="1"/>
              <a:t>behave</a:t>
            </a:r>
            <a:r>
              <a:rPr lang="es-MX" sz="1600" dirty="0"/>
              <a:t> in a similar </a:t>
            </a:r>
            <a:r>
              <a:rPr lang="es-MX" sz="1600" dirty="0" err="1"/>
              <a:t>situation</a:t>
            </a:r>
            <a:r>
              <a:rPr lang="es-MX" sz="1600" dirty="0" smtClean="0"/>
              <a:t>.</a:t>
            </a:r>
            <a:endParaRPr lang="es-MX" sz="1600" dirty="0"/>
          </a:p>
        </p:txBody>
      </p:sp>
      <p:pic>
        <p:nvPicPr>
          <p:cNvPr id="12" name="Picture 3"/>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a:stretch>
            <a:fillRect/>
          </a:stretch>
        </p:blipFill>
        <p:spPr bwMode="auto">
          <a:xfrm>
            <a:off x="179904" y="1125374"/>
            <a:ext cx="6538734" cy="527487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3" name="1 CuadroTexto"/>
          <p:cNvSpPr txBox="1"/>
          <p:nvPr/>
        </p:nvSpPr>
        <p:spPr>
          <a:xfrm>
            <a:off x="6810405" y="2014109"/>
            <a:ext cx="2125169" cy="2800767"/>
          </a:xfrm>
          <a:prstGeom prst="rect">
            <a:avLst/>
          </a:prstGeom>
          <a:noFill/>
          <a:ln>
            <a:solidFill>
              <a:schemeClr val="accent1">
                <a:lumMod val="75000"/>
              </a:schemeClr>
            </a:solidFill>
          </a:ln>
        </p:spPr>
        <p:txBody>
          <a:bodyPr wrap="square" rtlCol="0">
            <a:spAutoFit/>
          </a:bodyPr>
          <a:lstStyle/>
          <a:p>
            <a:r>
              <a:rPr lang="en-US" sz="1100" dirty="0" smtClean="0">
                <a:latin typeface="Comic Sans MS" panose="030F0702030302020204" pitchFamily="66" charset="0"/>
              </a:rPr>
              <a:t>Scoring and interpretation.  YES responses to statements 2, 9, 10, 13, and 14 point to the most disciplined budgeting habits. YES responses to 4, 5, 7, and 14 reveal adequate budgeting habits . </a:t>
            </a:r>
            <a:r>
              <a:rPr lang="en-US" sz="1100" dirty="0">
                <a:latin typeface="Comic Sans MS" panose="030F0702030302020204" pitchFamily="66" charset="0"/>
              </a:rPr>
              <a:t>YES responses to </a:t>
            </a:r>
            <a:r>
              <a:rPr lang="en-US" sz="1100" dirty="0" smtClean="0">
                <a:latin typeface="Comic Sans MS" panose="030F0702030302020204" pitchFamily="66" charset="0"/>
              </a:rPr>
              <a:t>1, 3, 6, 8, and 12 indicate the poorest </a:t>
            </a:r>
            <a:r>
              <a:rPr lang="en-US" sz="1100" dirty="0">
                <a:latin typeface="Comic Sans MS" panose="030F0702030302020204" pitchFamily="66" charset="0"/>
              </a:rPr>
              <a:t>budgeting </a:t>
            </a:r>
            <a:r>
              <a:rPr lang="en-US" sz="1100" dirty="0" smtClean="0">
                <a:latin typeface="Comic Sans MS" panose="030F0702030302020204" pitchFamily="66" charset="0"/>
              </a:rPr>
              <a:t>habits .</a:t>
            </a:r>
          </a:p>
          <a:p>
            <a:r>
              <a:rPr lang="en-US" sz="1100" dirty="0" smtClean="0">
                <a:latin typeface="Comic Sans MS" panose="030F0702030302020204" pitchFamily="66" charset="0"/>
              </a:rPr>
              <a:t>If you have answered honestly, chances are you´ll have a combination of all of three.</a:t>
            </a:r>
          </a:p>
          <a:p>
            <a:r>
              <a:rPr lang="en-US" sz="1100" dirty="0" smtClean="0">
                <a:latin typeface="Comic Sans MS" panose="030F0702030302020204" pitchFamily="66" charset="0"/>
              </a:rPr>
              <a:t>Look to see where you can improve your budgeting. </a:t>
            </a:r>
            <a:endParaRPr lang="en-US" sz="1100" dirty="0">
              <a:latin typeface="Comic Sans MS" panose="030F0702030302020204" pitchFamily="66" charset="0"/>
            </a:endParaRPr>
          </a:p>
        </p:txBody>
      </p:sp>
    </p:spTree>
    <p:extLst>
      <p:ext uri="{BB962C8B-B14F-4D97-AF65-F5344CB8AC3E}">
        <p14:creationId xmlns:p14="http://schemas.microsoft.com/office/powerpoint/2010/main" val="1221455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012513" y="1793442"/>
            <a:ext cx="5949993" cy="461665"/>
          </a:xfrm>
          <a:prstGeom prst="rect">
            <a:avLst/>
          </a:prstGeom>
          <a:noFill/>
        </p:spPr>
        <p:txBody>
          <a:bodyPr wrap="square" rtlCol="0">
            <a:spAutoFit/>
          </a:bodyPr>
          <a:lstStyle/>
          <a:p>
            <a:pPr algn="just"/>
            <a:r>
              <a:rPr lang="es-ES" sz="2400" dirty="0" smtClean="0">
                <a:latin typeface="Avenir Book"/>
                <a:cs typeface="Avenir Book"/>
              </a:rPr>
              <a:t> </a:t>
            </a:r>
            <a:endParaRPr lang="es-ES"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445701"/>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48190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32</a:t>
            </a:r>
            <a:endParaRPr lang="es-ES" sz="900" dirty="0"/>
          </a:p>
        </p:txBody>
      </p:sp>
      <p:sp>
        <p:nvSpPr>
          <p:cNvPr id="2" name="Rectángulo 1"/>
          <p:cNvSpPr/>
          <p:nvPr/>
        </p:nvSpPr>
        <p:spPr>
          <a:xfrm>
            <a:off x="537029" y="2828836"/>
            <a:ext cx="6320971" cy="3046988"/>
          </a:xfrm>
          <a:prstGeom prst="rect">
            <a:avLst/>
          </a:prstGeom>
        </p:spPr>
        <p:txBody>
          <a:bodyPr wrap="square">
            <a:spAutoFit/>
          </a:bodyPr>
          <a:lstStyle/>
          <a:p>
            <a:r>
              <a:rPr lang="es-MX" sz="4800" dirty="0"/>
              <a:t>Estados financieros</a:t>
            </a:r>
            <a:br>
              <a:rPr lang="es-MX" sz="4800" dirty="0"/>
            </a:br>
            <a:r>
              <a:rPr lang="es-MX" sz="4800" dirty="0"/>
              <a:t/>
            </a:r>
            <a:br>
              <a:rPr lang="es-MX" sz="4800" dirty="0"/>
            </a:br>
            <a:r>
              <a:rPr lang="es-MX" sz="4800" dirty="0"/>
              <a:t/>
            </a:r>
            <a:br>
              <a:rPr lang="es-MX" sz="4800" dirty="0"/>
            </a:br>
            <a:r>
              <a:rPr lang="en-US" sz="4800" dirty="0">
                <a:solidFill>
                  <a:srgbClr val="92D050"/>
                </a:solidFill>
              </a:rPr>
              <a:t>Financial</a:t>
            </a:r>
            <a:r>
              <a:rPr lang="es-MX" sz="4800" dirty="0">
                <a:solidFill>
                  <a:srgbClr val="92D050"/>
                </a:solidFill>
              </a:rPr>
              <a:t> </a:t>
            </a:r>
            <a:r>
              <a:rPr lang="en-US" sz="4800" dirty="0">
                <a:solidFill>
                  <a:srgbClr val="92D050"/>
                </a:solidFill>
              </a:rPr>
              <a:t>statements</a:t>
            </a:r>
            <a:endParaRPr lang="es-MX" sz="4800" dirty="0"/>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7628" y="2994339"/>
            <a:ext cx="1533525" cy="2971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9879980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lvl="0" algn="l"/>
            <a:r>
              <a:rPr lang="es-MX" altLang="es-MX" sz="3200" b="1" dirty="0" err="1" smtClean="0">
                <a:solidFill>
                  <a:schemeClr val="bg1"/>
                </a:solidFill>
                <a:latin typeface="Avenir Black"/>
              </a:rPr>
              <a:t>Financial</a:t>
            </a:r>
            <a:r>
              <a:rPr lang="es-MX" altLang="es-MX" sz="3200" b="1" dirty="0" smtClean="0">
                <a:solidFill>
                  <a:schemeClr val="bg1"/>
                </a:solidFill>
                <a:latin typeface="Avenir Black"/>
              </a:rPr>
              <a:t> </a:t>
            </a:r>
            <a:r>
              <a:rPr lang="es-MX" altLang="es-MX" sz="3200" b="1" dirty="0" err="1" smtClean="0">
                <a:solidFill>
                  <a:schemeClr val="bg1"/>
                </a:solidFill>
                <a:latin typeface="Avenir Black"/>
              </a:rPr>
              <a:t>Statement</a:t>
            </a:r>
            <a:endParaRPr lang="es-MX" sz="3200" b="1" dirty="0">
              <a:solidFill>
                <a:schemeClr val="bg1"/>
              </a:solidFill>
              <a:latin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33 </a:t>
            </a:r>
            <a:endParaRPr lang="es-ES" sz="900" dirty="0"/>
          </a:p>
        </p:txBody>
      </p:sp>
      <p:sp>
        <p:nvSpPr>
          <p:cNvPr id="10" name="2 Marcador de contenido"/>
          <p:cNvSpPr>
            <a:spLocks noGrp="1"/>
          </p:cNvSpPr>
          <p:nvPr>
            <p:ph idx="4294967295"/>
          </p:nvPr>
        </p:nvSpPr>
        <p:spPr>
          <a:xfrm>
            <a:off x="440736" y="1163292"/>
            <a:ext cx="8229600" cy="4968552"/>
          </a:xfrm>
        </p:spPr>
        <p:txBody>
          <a:bodyPr>
            <a:normAutofit fontScale="85000" lnSpcReduction="10000"/>
          </a:bodyPr>
          <a:lstStyle/>
          <a:p>
            <a:pPr marL="0" indent="0" algn="ctr">
              <a:buNone/>
            </a:pPr>
            <a:r>
              <a:rPr lang="en-US" i="1" dirty="0">
                <a:solidFill>
                  <a:srgbClr val="7030A0"/>
                </a:solidFill>
              </a:rPr>
              <a:t>Financial statements provide the basic information used for financial control of an organization. Two </a:t>
            </a:r>
            <a:r>
              <a:rPr lang="en-US" i="1" dirty="0" smtClean="0">
                <a:solidFill>
                  <a:srgbClr val="7030A0"/>
                </a:solidFill>
              </a:rPr>
              <a:t>major financial statements: </a:t>
            </a:r>
            <a:r>
              <a:rPr lang="en-US" i="1" dirty="0">
                <a:solidFill>
                  <a:srgbClr val="7030A0"/>
                </a:solidFill>
              </a:rPr>
              <a:t>balance sheet and income statement are the starting points for financial control.</a:t>
            </a:r>
          </a:p>
          <a:p>
            <a:pPr marL="0" indent="0">
              <a:buNone/>
            </a:pPr>
            <a:endParaRPr lang="en-US" b="1" dirty="0" smtClean="0"/>
          </a:p>
          <a:p>
            <a:pPr marL="0" indent="0">
              <a:buNone/>
            </a:pPr>
            <a:r>
              <a:rPr lang="en-US" b="1" dirty="0" smtClean="0"/>
              <a:t>The balance sheet </a:t>
            </a:r>
            <a:r>
              <a:rPr lang="en-US" dirty="0" smtClean="0"/>
              <a:t>shows the firm´s financial position with respect to assets and liabilities </a:t>
            </a:r>
            <a:r>
              <a:rPr lang="en-US" dirty="0" smtClean="0">
                <a:solidFill>
                  <a:srgbClr val="FF0000"/>
                </a:solidFill>
              </a:rPr>
              <a:t>at a specific point in time</a:t>
            </a:r>
            <a:r>
              <a:rPr lang="en-US" dirty="0" smtClean="0"/>
              <a:t>. </a:t>
            </a:r>
          </a:p>
          <a:p>
            <a:pPr marL="0" indent="0">
              <a:buNone/>
            </a:pPr>
            <a:endParaRPr lang="en-US" b="1" dirty="0" smtClean="0"/>
          </a:p>
          <a:p>
            <a:pPr marL="0" indent="0">
              <a:buNone/>
            </a:pPr>
            <a:r>
              <a:rPr lang="en-US" b="1" dirty="0" smtClean="0"/>
              <a:t>The </a:t>
            </a:r>
            <a:r>
              <a:rPr lang="en-US" b="1" dirty="0"/>
              <a:t>income </a:t>
            </a:r>
            <a:r>
              <a:rPr lang="en-US" b="1" dirty="0" smtClean="0"/>
              <a:t>statement</a:t>
            </a:r>
            <a:r>
              <a:rPr lang="en-US" dirty="0" smtClean="0"/>
              <a:t>, sometimes called a profit and loss statement summarizes the firm´s financial performance </a:t>
            </a:r>
            <a:r>
              <a:rPr lang="en-US" dirty="0" smtClean="0">
                <a:solidFill>
                  <a:srgbClr val="FF0000"/>
                </a:solidFill>
              </a:rPr>
              <a:t>for a given time interval</a:t>
            </a:r>
            <a:r>
              <a:rPr lang="en-US" dirty="0" smtClean="0"/>
              <a:t>, usually one year</a:t>
            </a:r>
          </a:p>
          <a:p>
            <a:pPr marL="0" indent="0">
              <a:buNone/>
            </a:pPr>
            <a:endParaRPr lang="en-US" dirty="0"/>
          </a:p>
        </p:txBody>
      </p:sp>
    </p:spTree>
    <p:extLst>
      <p:ext uri="{BB962C8B-B14F-4D97-AF65-F5344CB8AC3E}">
        <p14:creationId xmlns:p14="http://schemas.microsoft.com/office/powerpoint/2010/main" val="41180489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34</a:t>
            </a:r>
            <a:endParaRPr lang="es-ES" sz="900" dirty="0"/>
          </a:p>
        </p:txBody>
      </p:sp>
      <p:pic>
        <p:nvPicPr>
          <p:cNvPr id="11" name="Picture 2"/>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bwMode="auto">
          <a:xfrm>
            <a:off x="179512" y="548680"/>
            <a:ext cx="4571797" cy="216024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3" name="Picture 2"/>
          <p:cNvPicPr>
            <a:picLocks noGrp="1" noChangeAspect="1" noChangeArrowheads="1"/>
          </p:cNvPicPr>
          <p:nvPr>
            <p:ph sz="half" idx="4294967295"/>
          </p:nvPr>
        </p:nvPicPr>
        <p:blipFill>
          <a:blip r:embed="rId4" cstate="print">
            <a:extLst>
              <a:ext uri="{28A0092B-C50C-407E-A947-70E740481C1C}">
                <a14:useLocalDpi xmlns:a14="http://schemas.microsoft.com/office/drawing/2010/main" val="0"/>
              </a:ext>
            </a:extLst>
          </a:blip>
          <a:srcRect/>
          <a:stretch>
            <a:fillRect/>
          </a:stretch>
        </p:blipFill>
        <p:spPr bwMode="auto">
          <a:xfrm>
            <a:off x="736555" y="3068960"/>
            <a:ext cx="5334744" cy="329232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1 Título"/>
          <p:cNvSpPr>
            <a:spLocks noGrp="1"/>
          </p:cNvSpPr>
          <p:nvPr>
            <p:ph type="title"/>
          </p:nvPr>
        </p:nvSpPr>
        <p:spPr>
          <a:xfrm>
            <a:off x="5834742" y="548680"/>
            <a:ext cx="3068081" cy="2680320"/>
          </a:xfrm>
          <a:solidFill>
            <a:schemeClr val="accent2"/>
          </a:solidFill>
        </p:spPr>
        <p:txBody>
          <a:bodyPr/>
          <a:lstStyle/>
          <a:p>
            <a:r>
              <a:rPr lang="es-MX" dirty="0" err="1" smtClean="0"/>
              <a:t>Major</a:t>
            </a:r>
            <a:r>
              <a:rPr lang="es-MX" dirty="0" smtClean="0"/>
              <a:t> </a:t>
            </a:r>
            <a:r>
              <a:rPr lang="es-MX" dirty="0" err="1" smtClean="0"/>
              <a:t>financial</a:t>
            </a:r>
            <a:r>
              <a:rPr lang="es-MX" dirty="0" smtClean="0"/>
              <a:t> </a:t>
            </a:r>
            <a:r>
              <a:rPr lang="es-MX" dirty="0" err="1" smtClean="0"/>
              <a:t>statement</a:t>
            </a:r>
            <a:endParaRPr lang="es-MX" dirty="0"/>
          </a:p>
        </p:txBody>
      </p:sp>
    </p:spTree>
    <p:extLst>
      <p:ext uri="{BB962C8B-B14F-4D97-AF65-F5344CB8AC3E}">
        <p14:creationId xmlns:p14="http://schemas.microsoft.com/office/powerpoint/2010/main" val="1655009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7" y="-3865204"/>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513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RECOMENDACIONES FINALES </a:t>
            </a:r>
            <a:endParaRPr lang="es-ES" sz="16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35 </a:t>
            </a:r>
            <a:endParaRPr lang="es-ES" sz="900" dirty="0"/>
          </a:p>
        </p:txBody>
      </p:sp>
      <p:sp>
        <p:nvSpPr>
          <p:cNvPr id="12" name="Marcador de contenido 2"/>
          <p:cNvSpPr>
            <a:spLocks noGrp="1"/>
          </p:cNvSpPr>
          <p:nvPr>
            <p:ph sz="quarter" idx="4294967295"/>
          </p:nvPr>
        </p:nvSpPr>
        <p:spPr>
          <a:xfrm>
            <a:off x="232555" y="1058673"/>
            <a:ext cx="8754407" cy="5336711"/>
          </a:xfrm>
          <a:prstGeom prst="rect">
            <a:avLst/>
          </a:prstGeom>
          <a:ln>
            <a:solidFill>
              <a:srgbClr val="002060"/>
            </a:solidFill>
          </a:ln>
        </p:spPr>
        <p:txBody>
          <a:bodyPr>
            <a:noAutofit/>
          </a:bodyPr>
          <a:lstStyle/>
          <a:p>
            <a:pPr marL="0" indent="0" algn="just">
              <a:buNone/>
            </a:pPr>
            <a:r>
              <a:rPr lang="es-MX" sz="2400" dirty="0" smtClean="0">
                <a:latin typeface="Avenir Black"/>
              </a:rPr>
              <a:t>Como </a:t>
            </a:r>
            <a:r>
              <a:rPr lang="es-MX" sz="2400" dirty="0">
                <a:latin typeface="Avenir Black"/>
              </a:rPr>
              <a:t>se define en el perfil del Licenciado en Administración y Promoción de la Obra Urbana: “es la persona titulada que formula proyectos de inversión rentables con el contenido mínimo de riesgos y que conlleven en forma implícita la aplicación de la cultura de calidad total”, así que </a:t>
            </a:r>
            <a:r>
              <a:rPr lang="es-MX" sz="2400" dirty="0" smtClean="0">
                <a:latin typeface="Avenir Black"/>
              </a:rPr>
              <a:t>para desempeñar </a:t>
            </a:r>
            <a:r>
              <a:rPr lang="es-MX" sz="2400" dirty="0">
                <a:latin typeface="Avenir Black"/>
              </a:rPr>
              <a:t>mejor sus actividades debe también aprender  tomar decisiones respecto a los activos que se deben adquirir y la manera en la que deben ser financiados. </a:t>
            </a:r>
            <a:r>
              <a:rPr lang="es-MX" sz="2400" dirty="0" smtClean="0">
                <a:latin typeface="Avenir Black"/>
              </a:rPr>
              <a:t>Conocer el tema para dialogar con pares especialistas (como Contadores, Administradores o Financieros) </a:t>
            </a:r>
            <a:r>
              <a:rPr lang="es-MX" sz="2400" dirty="0">
                <a:latin typeface="Avenir Black"/>
              </a:rPr>
              <a:t>dará mayor prestigio y valor a su trabajo, asegurando el manejo de recursos organizacionales y coordinando a los colaboradores .</a:t>
            </a:r>
          </a:p>
        </p:txBody>
      </p:sp>
    </p:spTree>
    <p:extLst>
      <p:ext uri="{BB962C8B-B14F-4D97-AF65-F5344CB8AC3E}">
        <p14:creationId xmlns:p14="http://schemas.microsoft.com/office/powerpoint/2010/main" val="12116090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lack"/>
              </a:rPr>
              <a:t>Fuentes de consulta</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05830" y="1422747"/>
            <a:ext cx="8881133" cy="4629709"/>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36 </a:t>
            </a:r>
            <a:endParaRPr lang="es-ES" sz="900" dirty="0"/>
          </a:p>
        </p:txBody>
      </p:sp>
      <p:pic>
        <p:nvPicPr>
          <p:cNvPr id="14" name="Picture 6" descr="libros45"/>
          <p:cNvPicPr>
            <a:picLocks noChangeAspect="1" noChangeArrowheads="1" noCrop="1"/>
          </p:cNvPicPr>
          <p:nvPr/>
        </p:nvPicPr>
        <p:blipFill>
          <a:blip r:embed="rId3" cstate="print"/>
          <a:srcRect/>
          <a:stretch>
            <a:fillRect/>
          </a:stretch>
        </p:blipFill>
        <p:spPr bwMode="auto">
          <a:xfrm>
            <a:off x="1542292" y="-24137"/>
            <a:ext cx="2079625" cy="909638"/>
          </a:xfrm>
          <a:prstGeom prst="rect">
            <a:avLst/>
          </a:prstGeom>
          <a:noFill/>
          <a:ln w="9525">
            <a:noFill/>
            <a:miter lim="800000"/>
            <a:headEnd/>
            <a:tailEnd/>
          </a:ln>
        </p:spPr>
      </p:pic>
      <p:sp>
        <p:nvSpPr>
          <p:cNvPr id="16" name="2 Marcador de contenido"/>
          <p:cNvSpPr>
            <a:spLocks noGrp="1"/>
          </p:cNvSpPr>
          <p:nvPr>
            <p:ph sz="quarter" idx="4294967295"/>
          </p:nvPr>
        </p:nvSpPr>
        <p:spPr>
          <a:xfrm>
            <a:off x="189912" y="1440012"/>
            <a:ext cx="8712968" cy="3744416"/>
          </a:xfrm>
          <a:prstGeom prst="rect">
            <a:avLst/>
          </a:prstGeom>
        </p:spPr>
        <p:txBody>
          <a:bodyPr>
            <a:normAutofit fontScale="92500" lnSpcReduction="10000"/>
          </a:bodyPr>
          <a:lstStyle/>
          <a:p>
            <a:pPr>
              <a:buFont typeface="Arial" pitchFamily="34" charset="0"/>
              <a:buChar char="•"/>
            </a:pPr>
            <a:r>
              <a:rPr lang="es-MX" sz="1200" dirty="0" smtClean="0">
                <a:latin typeface="Avenir Black"/>
                <a:cs typeface="Arial" pitchFamily="34" charset="0"/>
              </a:rPr>
              <a:t>Ballina</a:t>
            </a:r>
            <a:r>
              <a:rPr lang="es-MX" sz="1200" dirty="0">
                <a:latin typeface="Avenir Black"/>
                <a:cs typeface="Arial" pitchFamily="34" charset="0"/>
              </a:rPr>
              <a:t>, F. (2001). </a:t>
            </a:r>
            <a:r>
              <a:rPr lang="es-MX" sz="1200" i="1" dirty="0">
                <a:latin typeface="Avenir Black"/>
                <a:cs typeface="Arial" pitchFamily="34" charset="0"/>
              </a:rPr>
              <a:t>Teoría de la Administración. Un Enfoque Alternativo</a:t>
            </a:r>
            <a:r>
              <a:rPr lang="es-MX" sz="1200" dirty="0">
                <a:latin typeface="Avenir Black"/>
                <a:cs typeface="Arial" pitchFamily="34" charset="0"/>
              </a:rPr>
              <a:t>. México: Mc Graw Hill</a:t>
            </a:r>
          </a:p>
          <a:p>
            <a:pPr>
              <a:buFont typeface="Arial" pitchFamily="34" charset="0"/>
              <a:buChar char="•"/>
            </a:pPr>
            <a:endParaRPr lang="es-MX" sz="1200" dirty="0">
              <a:solidFill>
                <a:srgbClr val="FF3300"/>
              </a:solidFill>
              <a:latin typeface="Avenir Black"/>
              <a:cs typeface="Arial" pitchFamily="34" charset="0"/>
            </a:endParaRPr>
          </a:p>
          <a:p>
            <a:r>
              <a:rPr lang="es-MX" altLang="es-MX" sz="1200" dirty="0" err="1">
                <a:solidFill>
                  <a:schemeClr val="tx1">
                    <a:lumMod val="75000"/>
                    <a:lumOff val="25000"/>
                  </a:schemeClr>
                </a:solidFill>
                <a:latin typeface="Avenir Black"/>
              </a:rPr>
              <a:t>Daft</a:t>
            </a:r>
            <a:r>
              <a:rPr lang="es-MX" altLang="es-MX" sz="1200" dirty="0">
                <a:solidFill>
                  <a:schemeClr val="tx1">
                    <a:lumMod val="75000"/>
                    <a:lumOff val="25000"/>
                  </a:schemeClr>
                </a:solidFill>
                <a:latin typeface="Avenir Black"/>
              </a:rPr>
              <a:t>, Richard L. (2015). </a:t>
            </a:r>
            <a:r>
              <a:rPr lang="es-MX" altLang="es-MX" sz="1200" i="1" dirty="0">
                <a:solidFill>
                  <a:schemeClr val="tx1">
                    <a:lumMod val="75000"/>
                    <a:lumOff val="25000"/>
                  </a:schemeClr>
                </a:solidFill>
                <a:latin typeface="Avenir Black"/>
              </a:rPr>
              <a:t>Teoría y diseño organizacional</a:t>
            </a:r>
            <a:r>
              <a:rPr lang="es-MX" altLang="es-MX" sz="1200" dirty="0">
                <a:solidFill>
                  <a:schemeClr val="tx1">
                    <a:lumMod val="75000"/>
                    <a:lumOff val="25000"/>
                  </a:schemeClr>
                </a:solidFill>
                <a:latin typeface="Avenir Black"/>
              </a:rPr>
              <a:t>. 11 </a:t>
            </a:r>
            <a:r>
              <a:rPr lang="es-MX" altLang="es-MX" sz="1200" dirty="0" err="1">
                <a:solidFill>
                  <a:schemeClr val="tx1">
                    <a:lumMod val="75000"/>
                    <a:lumOff val="25000"/>
                  </a:schemeClr>
                </a:solidFill>
                <a:latin typeface="Avenir Black"/>
              </a:rPr>
              <a:t>ed</a:t>
            </a:r>
            <a:r>
              <a:rPr lang="es-MX" altLang="es-MX" sz="1200" dirty="0">
                <a:solidFill>
                  <a:schemeClr val="tx1">
                    <a:lumMod val="75000"/>
                    <a:lumOff val="25000"/>
                  </a:schemeClr>
                </a:solidFill>
                <a:latin typeface="Avenir Black"/>
              </a:rPr>
              <a:t> . México: </a:t>
            </a:r>
            <a:r>
              <a:rPr lang="es-MX" altLang="es-MX" sz="1200" dirty="0" err="1">
                <a:solidFill>
                  <a:schemeClr val="tx1">
                    <a:lumMod val="75000"/>
                    <a:lumOff val="25000"/>
                  </a:schemeClr>
                </a:solidFill>
                <a:latin typeface="Avenir Black"/>
              </a:rPr>
              <a:t>CENGAGE</a:t>
            </a:r>
            <a:r>
              <a:rPr lang="es-MX" altLang="es-MX" sz="1200" dirty="0">
                <a:solidFill>
                  <a:schemeClr val="tx1">
                    <a:lumMod val="75000"/>
                    <a:lumOff val="25000"/>
                  </a:schemeClr>
                </a:solidFill>
                <a:latin typeface="Avenir Black"/>
              </a:rPr>
              <a:t> </a:t>
            </a:r>
            <a:r>
              <a:rPr lang="es-MX" altLang="es-MX" sz="1200" dirty="0" err="1">
                <a:solidFill>
                  <a:schemeClr val="tx1">
                    <a:lumMod val="75000"/>
                    <a:lumOff val="25000"/>
                  </a:schemeClr>
                </a:solidFill>
                <a:latin typeface="Avenir Black"/>
              </a:rPr>
              <a:t>Learning</a:t>
            </a:r>
            <a:r>
              <a:rPr lang="es-MX" altLang="es-MX" sz="1200" dirty="0">
                <a:solidFill>
                  <a:schemeClr val="tx1">
                    <a:lumMod val="75000"/>
                    <a:lumOff val="25000"/>
                  </a:schemeClr>
                </a:solidFill>
                <a:latin typeface="Avenir Black"/>
              </a:rPr>
              <a:t> </a:t>
            </a:r>
          </a:p>
          <a:p>
            <a:endParaRPr lang="es-MX" sz="1200" dirty="0">
              <a:solidFill>
                <a:schemeClr val="tx1">
                  <a:lumMod val="75000"/>
                  <a:lumOff val="25000"/>
                </a:schemeClr>
              </a:solidFill>
              <a:latin typeface="Avenir Black"/>
            </a:endParaRPr>
          </a:p>
          <a:p>
            <a:r>
              <a:rPr lang="en-US" sz="1200" dirty="0">
                <a:latin typeface="Avenir Black"/>
              </a:rPr>
              <a:t>Daft, R. (2015). Management The new workplace. </a:t>
            </a:r>
            <a:r>
              <a:rPr lang="en-US" sz="1200" dirty="0" err="1">
                <a:latin typeface="Avenir Black"/>
              </a:rPr>
              <a:t>7a</a:t>
            </a:r>
            <a:r>
              <a:rPr lang="en-US" sz="1200" dirty="0">
                <a:latin typeface="Avenir Black"/>
              </a:rPr>
              <a:t> ed.  U.S.: </a:t>
            </a:r>
            <a:r>
              <a:rPr lang="es-MX" altLang="es-MX" sz="1200" dirty="0" err="1">
                <a:solidFill>
                  <a:schemeClr val="tx1">
                    <a:lumMod val="75000"/>
                    <a:lumOff val="25000"/>
                  </a:schemeClr>
                </a:solidFill>
                <a:latin typeface="Avenir Black"/>
              </a:rPr>
              <a:t>CENGAGE</a:t>
            </a:r>
            <a:r>
              <a:rPr lang="es-MX" altLang="es-MX" sz="1200" dirty="0">
                <a:solidFill>
                  <a:schemeClr val="tx1">
                    <a:lumMod val="75000"/>
                    <a:lumOff val="25000"/>
                  </a:schemeClr>
                </a:solidFill>
                <a:latin typeface="Avenir Black"/>
              </a:rPr>
              <a:t> L</a:t>
            </a:r>
            <a:r>
              <a:rPr lang="en-US" sz="1200" dirty="0">
                <a:latin typeface="Avenir Black"/>
              </a:rPr>
              <a:t>earning</a:t>
            </a:r>
          </a:p>
          <a:p>
            <a:endParaRPr lang="es-MX" altLang="es-MX" sz="1200" dirty="0">
              <a:solidFill>
                <a:schemeClr val="tx1">
                  <a:lumMod val="75000"/>
                  <a:lumOff val="25000"/>
                </a:schemeClr>
              </a:solidFill>
              <a:latin typeface="Avenir Black"/>
            </a:endParaRPr>
          </a:p>
          <a:p>
            <a:r>
              <a:rPr lang="es-ES" sz="1200" dirty="0">
                <a:latin typeface="Avenir Black"/>
              </a:rPr>
              <a:t>Ochoa, S., Guadalupe (2012). </a:t>
            </a:r>
            <a:r>
              <a:rPr lang="es-ES" sz="1200" i="1" dirty="0">
                <a:latin typeface="Avenir Black"/>
              </a:rPr>
              <a:t>Administración Financiera</a:t>
            </a:r>
            <a:r>
              <a:rPr lang="es-ES" sz="1200" dirty="0">
                <a:latin typeface="Avenir Black"/>
              </a:rPr>
              <a:t>. </a:t>
            </a:r>
            <a:r>
              <a:rPr lang="es-MX" sz="1200" dirty="0" err="1">
                <a:latin typeface="Avenir Black"/>
              </a:rPr>
              <a:t>3a</a:t>
            </a:r>
            <a:r>
              <a:rPr lang="es-MX" sz="1200" dirty="0">
                <a:latin typeface="Avenir Black"/>
              </a:rPr>
              <a:t> ed. México: </a:t>
            </a:r>
            <a:r>
              <a:rPr lang="es-MX" sz="1200" dirty="0" err="1">
                <a:latin typeface="Avenir Black"/>
              </a:rPr>
              <a:t>Mc.Graw</a:t>
            </a:r>
            <a:r>
              <a:rPr lang="es-MX" sz="1200" dirty="0">
                <a:latin typeface="Avenir Black"/>
              </a:rPr>
              <a:t> Hill.</a:t>
            </a:r>
          </a:p>
          <a:p>
            <a:endParaRPr lang="es-MX" sz="1200" dirty="0">
              <a:latin typeface="Avenir Black"/>
            </a:endParaRPr>
          </a:p>
          <a:p>
            <a:r>
              <a:rPr lang="es-MX" sz="1200" dirty="0">
                <a:latin typeface="Avenir Black"/>
              </a:rPr>
              <a:t>Ortega Castro, Alfonso. (2008). </a:t>
            </a:r>
            <a:r>
              <a:rPr lang="es-MX" sz="1200" i="1" dirty="0">
                <a:latin typeface="Avenir Black"/>
              </a:rPr>
              <a:t>Introducción a las finanzas</a:t>
            </a:r>
            <a:r>
              <a:rPr lang="es-MX" sz="1200" dirty="0">
                <a:latin typeface="Avenir Black"/>
              </a:rPr>
              <a:t>. </a:t>
            </a:r>
            <a:r>
              <a:rPr lang="es-MX" sz="1200" dirty="0" err="1">
                <a:latin typeface="Avenir Black"/>
              </a:rPr>
              <a:t>3a</a:t>
            </a:r>
            <a:r>
              <a:rPr lang="es-MX" sz="1200" dirty="0">
                <a:latin typeface="Avenir Black"/>
              </a:rPr>
              <a:t> ed. México: </a:t>
            </a:r>
            <a:r>
              <a:rPr lang="es-MX" sz="1200" dirty="0" err="1">
                <a:latin typeface="Avenir Black"/>
              </a:rPr>
              <a:t>Mc.Graw</a:t>
            </a:r>
            <a:r>
              <a:rPr lang="es-MX" sz="1200" dirty="0">
                <a:latin typeface="Avenir Black"/>
              </a:rPr>
              <a:t> Hill.</a:t>
            </a:r>
          </a:p>
          <a:p>
            <a:endParaRPr lang="es-MX" sz="1200" dirty="0">
              <a:latin typeface="Avenir Black"/>
            </a:endParaRPr>
          </a:p>
          <a:p>
            <a:r>
              <a:rPr lang="en-US" sz="1200" dirty="0">
                <a:latin typeface="Avenir Black"/>
                <a:cs typeface="Arial" pitchFamily="34" charset="0"/>
              </a:rPr>
              <a:t>Koontz, H. et al (2012). </a:t>
            </a:r>
            <a:r>
              <a:rPr lang="en-US" sz="1200" i="1" dirty="0" err="1">
                <a:latin typeface="Avenir Black"/>
                <a:cs typeface="Arial" pitchFamily="34" charset="0"/>
              </a:rPr>
              <a:t>Administración</a:t>
            </a:r>
            <a:r>
              <a:rPr lang="en-US" sz="1200" i="1" dirty="0">
                <a:latin typeface="Avenir Black"/>
                <a:cs typeface="Arial" pitchFamily="34" charset="0"/>
              </a:rPr>
              <a:t>. Una </a:t>
            </a:r>
            <a:r>
              <a:rPr lang="en-US" sz="1200" i="1" dirty="0" err="1">
                <a:latin typeface="Avenir Black"/>
                <a:cs typeface="Arial" pitchFamily="34" charset="0"/>
              </a:rPr>
              <a:t>perspectiva</a:t>
            </a:r>
            <a:r>
              <a:rPr lang="en-US" sz="1200" i="1" dirty="0">
                <a:latin typeface="Avenir Black"/>
                <a:cs typeface="Arial" pitchFamily="34" charset="0"/>
              </a:rPr>
              <a:t> global y </a:t>
            </a:r>
            <a:r>
              <a:rPr lang="en-US" sz="1200" i="1" dirty="0" err="1">
                <a:latin typeface="Avenir Black"/>
                <a:cs typeface="Arial" pitchFamily="34" charset="0"/>
              </a:rPr>
              <a:t>empresarial</a:t>
            </a:r>
            <a:r>
              <a:rPr lang="en-US" sz="1200" i="1" dirty="0">
                <a:latin typeface="Avenir Black"/>
                <a:cs typeface="Arial" pitchFamily="34" charset="0"/>
              </a:rPr>
              <a:t>. </a:t>
            </a:r>
            <a:r>
              <a:rPr lang="en-US" sz="1200" dirty="0" err="1">
                <a:latin typeface="Avenir Black"/>
                <a:cs typeface="Arial" pitchFamily="34" charset="0"/>
              </a:rPr>
              <a:t>14a</a:t>
            </a:r>
            <a:r>
              <a:rPr lang="en-US" sz="1200" dirty="0">
                <a:latin typeface="Avenir Black"/>
                <a:cs typeface="Arial" pitchFamily="34" charset="0"/>
              </a:rPr>
              <a:t> ed. México: </a:t>
            </a:r>
            <a:r>
              <a:rPr lang="en-US" sz="1200" dirty="0" err="1">
                <a:latin typeface="Avenir Black"/>
                <a:cs typeface="Arial" pitchFamily="34" charset="0"/>
              </a:rPr>
              <a:t>Mc.Graw</a:t>
            </a:r>
            <a:r>
              <a:rPr lang="en-US" sz="1200" dirty="0">
                <a:latin typeface="Avenir Black"/>
                <a:cs typeface="Arial" pitchFamily="34" charset="0"/>
              </a:rPr>
              <a:t> Hill.</a:t>
            </a:r>
          </a:p>
          <a:p>
            <a:endParaRPr lang="en-US" sz="1200" dirty="0">
              <a:solidFill>
                <a:schemeClr val="tx2">
                  <a:lumMod val="50000"/>
                </a:schemeClr>
              </a:solidFill>
              <a:latin typeface="Avenir Black"/>
              <a:cs typeface="Arial" pitchFamily="34" charset="0"/>
            </a:endParaRPr>
          </a:p>
          <a:p>
            <a:r>
              <a:rPr lang="es-ES" sz="1200" dirty="0">
                <a:latin typeface="Avenir Black"/>
                <a:cs typeface="Arial" pitchFamily="34" charset="0"/>
              </a:rPr>
              <a:t>Madrigal, B. E. (2013). </a:t>
            </a:r>
            <a:r>
              <a:rPr lang="es-ES" sz="1200" i="1" dirty="0">
                <a:latin typeface="Avenir Black"/>
                <a:cs typeface="Arial" pitchFamily="34" charset="0"/>
              </a:rPr>
              <a:t>Habilidades Directivas</a:t>
            </a:r>
            <a:r>
              <a:rPr lang="es-ES" sz="1200" dirty="0">
                <a:latin typeface="Avenir Black"/>
                <a:cs typeface="Arial" pitchFamily="34" charset="0"/>
              </a:rPr>
              <a:t>.  3ª ed. México:</a:t>
            </a:r>
            <a:r>
              <a:rPr lang="en-US" sz="1200" dirty="0">
                <a:latin typeface="Avenir Black"/>
                <a:cs typeface="Arial" pitchFamily="34" charset="0"/>
              </a:rPr>
              <a:t> Mc </a:t>
            </a:r>
            <a:r>
              <a:rPr lang="en-US" sz="1200" dirty="0" err="1">
                <a:latin typeface="Avenir Black"/>
                <a:cs typeface="Arial" pitchFamily="34" charset="0"/>
              </a:rPr>
              <a:t>Graw</a:t>
            </a:r>
            <a:r>
              <a:rPr lang="en-US" sz="1200" dirty="0">
                <a:latin typeface="Avenir Black"/>
                <a:cs typeface="Arial" pitchFamily="34" charset="0"/>
              </a:rPr>
              <a:t> Hill </a:t>
            </a:r>
            <a:r>
              <a:rPr lang="en-US" sz="1200" dirty="0" err="1">
                <a:latin typeface="Avenir Black"/>
                <a:cs typeface="Arial" pitchFamily="34" charset="0"/>
              </a:rPr>
              <a:t>Interamericana</a:t>
            </a:r>
            <a:endParaRPr lang="es-ES" sz="1200" dirty="0">
              <a:latin typeface="Avenir Black"/>
              <a:cs typeface="Arial" pitchFamily="34" charset="0"/>
            </a:endParaRPr>
          </a:p>
          <a:p>
            <a:endParaRPr lang="en-US" sz="1200" dirty="0">
              <a:latin typeface="Avenir Black"/>
            </a:endParaRPr>
          </a:p>
          <a:p>
            <a:r>
              <a:rPr lang="en-US" sz="1200" dirty="0">
                <a:latin typeface="Avenir Black"/>
              </a:rPr>
              <a:t>Stanley B. Block y </a:t>
            </a:r>
            <a:r>
              <a:rPr lang="en-US" sz="1200" dirty="0" err="1">
                <a:latin typeface="Avenir Black"/>
              </a:rPr>
              <a:t>Hirt</a:t>
            </a:r>
            <a:r>
              <a:rPr lang="en-US" sz="1200" dirty="0">
                <a:latin typeface="Avenir Black"/>
              </a:rPr>
              <a:t>, Geoffrey. (2013). </a:t>
            </a:r>
            <a:r>
              <a:rPr lang="es-MX" sz="1200" i="1" dirty="0">
                <a:latin typeface="Avenir Black"/>
              </a:rPr>
              <a:t>Fundamentos</a:t>
            </a:r>
            <a:r>
              <a:rPr lang="en-US" sz="1200" i="1" dirty="0">
                <a:latin typeface="Avenir Black"/>
              </a:rPr>
              <a:t> de </a:t>
            </a:r>
            <a:r>
              <a:rPr lang="es-MX" sz="1200" i="1" dirty="0">
                <a:latin typeface="Avenir Black"/>
              </a:rPr>
              <a:t>Administración</a:t>
            </a:r>
            <a:r>
              <a:rPr lang="en-US" sz="1200" i="1" dirty="0">
                <a:latin typeface="Avenir Black"/>
              </a:rPr>
              <a:t> </a:t>
            </a:r>
            <a:r>
              <a:rPr lang="es-ES" sz="1200" i="1" dirty="0">
                <a:latin typeface="Avenir Black"/>
              </a:rPr>
              <a:t>financiera</a:t>
            </a:r>
            <a:r>
              <a:rPr lang="es-ES" sz="1200" b="1" dirty="0">
                <a:latin typeface="Avenir Black"/>
              </a:rPr>
              <a:t>. </a:t>
            </a:r>
            <a:r>
              <a:rPr lang="es-MX" sz="1200" dirty="0" err="1">
                <a:latin typeface="Avenir Black"/>
              </a:rPr>
              <a:t>14a</a:t>
            </a:r>
            <a:r>
              <a:rPr lang="es-MX" sz="1200" dirty="0">
                <a:latin typeface="Avenir Black"/>
              </a:rPr>
              <a:t> ed. México: </a:t>
            </a:r>
            <a:r>
              <a:rPr lang="es-MX" sz="1200" dirty="0" err="1">
                <a:latin typeface="Avenir Black"/>
              </a:rPr>
              <a:t>Mc.Graw</a:t>
            </a:r>
            <a:r>
              <a:rPr lang="es-MX" sz="1200" dirty="0">
                <a:latin typeface="Avenir Black"/>
              </a:rPr>
              <a:t> Hill.</a:t>
            </a:r>
          </a:p>
          <a:p>
            <a:pPr>
              <a:buFont typeface="Arial" pitchFamily="34" charset="0"/>
              <a:buChar char="•"/>
            </a:pPr>
            <a:endParaRPr lang="es-MX" sz="1200" dirty="0">
              <a:solidFill>
                <a:srgbClr val="FF3300"/>
              </a:solidFill>
              <a:latin typeface="Avenir Black"/>
              <a:cs typeface="Arial" pitchFamily="34" charset="0"/>
            </a:endParaRPr>
          </a:p>
          <a:p>
            <a:r>
              <a:rPr lang="es-ES" sz="1200" dirty="0">
                <a:latin typeface="Avenir Black"/>
              </a:rPr>
              <a:t>Van </a:t>
            </a:r>
            <a:r>
              <a:rPr lang="es-ES" sz="1200" dirty="0" err="1">
                <a:latin typeface="Avenir Black"/>
              </a:rPr>
              <a:t>Horne</a:t>
            </a:r>
            <a:r>
              <a:rPr lang="es-ES" sz="1200" dirty="0">
                <a:latin typeface="Avenir Black"/>
              </a:rPr>
              <a:t>, James </a:t>
            </a:r>
            <a:r>
              <a:rPr lang="es-ES" sz="1200" dirty="0" err="1">
                <a:latin typeface="Avenir Black"/>
              </a:rPr>
              <a:t>Wachawce</a:t>
            </a:r>
            <a:r>
              <a:rPr lang="es-ES" sz="1200" dirty="0">
                <a:latin typeface="Avenir Black"/>
              </a:rPr>
              <a:t>.  (2008). </a:t>
            </a:r>
            <a:r>
              <a:rPr lang="es-ES_tradnl" sz="1200" i="1" dirty="0">
                <a:latin typeface="Avenir Black"/>
              </a:rPr>
              <a:t>Fundamentos de Administración Financiera. 10ª </a:t>
            </a:r>
            <a:r>
              <a:rPr lang="es-ES_tradnl" sz="1200" i="1" dirty="0" err="1">
                <a:latin typeface="Avenir Black"/>
              </a:rPr>
              <a:t>ed</a:t>
            </a:r>
            <a:r>
              <a:rPr lang="es-ES_tradnl" sz="1200" i="1" dirty="0">
                <a:latin typeface="Avenir Black"/>
              </a:rPr>
              <a:t> México :</a:t>
            </a:r>
            <a:r>
              <a:rPr lang="es-ES" sz="1200" dirty="0">
                <a:latin typeface="Avenir Black"/>
              </a:rPr>
              <a:t>PRENTICE HALL,.</a:t>
            </a:r>
            <a:endParaRPr lang="es-MX" sz="1200" dirty="0">
              <a:latin typeface="Avenir Black"/>
            </a:endParaRPr>
          </a:p>
          <a:p>
            <a:endParaRPr lang="es-MX" sz="1200" dirty="0">
              <a:latin typeface="Avenir Black"/>
              <a:cs typeface="Arial" pitchFamily="34" charset="0"/>
            </a:endParaRPr>
          </a:p>
          <a:p>
            <a:r>
              <a:rPr lang="es-ES_tradnl" sz="1200" dirty="0">
                <a:latin typeface="Avenir Black"/>
              </a:rPr>
              <a:t>Weston, Fred J. y </a:t>
            </a:r>
            <a:r>
              <a:rPr lang="es-ES_tradnl" sz="1200" dirty="0" err="1">
                <a:latin typeface="Avenir Black"/>
              </a:rPr>
              <a:t>Brigham</a:t>
            </a:r>
            <a:r>
              <a:rPr lang="es-ES_tradnl" sz="1200" dirty="0">
                <a:latin typeface="Avenir Black"/>
              </a:rPr>
              <a:t>, Eugene F. (2005). </a:t>
            </a:r>
            <a:r>
              <a:rPr lang="es-ES_tradnl" sz="1200" i="1" dirty="0">
                <a:latin typeface="Avenir Black"/>
              </a:rPr>
              <a:t>Fundamentos de Administración Financiera. 10ª </a:t>
            </a:r>
            <a:r>
              <a:rPr lang="es-ES_tradnl" sz="1200" i="1" dirty="0" err="1" smtClean="0">
                <a:latin typeface="Avenir Black"/>
              </a:rPr>
              <a:t>ed</a:t>
            </a:r>
            <a:r>
              <a:rPr lang="es-ES_tradnl" sz="1200" i="1" dirty="0" smtClean="0">
                <a:latin typeface="Avenir Black"/>
              </a:rPr>
              <a:t> México</a:t>
            </a:r>
            <a:r>
              <a:rPr lang="es-ES_tradnl" sz="1200" i="1" dirty="0">
                <a:latin typeface="Avenir Black"/>
              </a:rPr>
              <a:t>: </a:t>
            </a:r>
            <a:r>
              <a:rPr lang="es-ES_tradnl" sz="1200" i="1" dirty="0" err="1">
                <a:latin typeface="Avenir Black"/>
              </a:rPr>
              <a:t>Mc.Graw</a:t>
            </a:r>
            <a:r>
              <a:rPr lang="es-ES_tradnl" sz="1200" i="1" dirty="0">
                <a:latin typeface="Avenir Black"/>
              </a:rPr>
              <a:t> Hill.</a:t>
            </a:r>
          </a:p>
          <a:p>
            <a:pPr>
              <a:buFont typeface="Arial" pitchFamily="34" charset="0"/>
              <a:buChar char="•"/>
            </a:pPr>
            <a:endParaRPr lang="es-MX" sz="1200" dirty="0" smtClean="0">
              <a:latin typeface="Avenir Black"/>
              <a:cs typeface="Arial" pitchFamily="34" charset="0"/>
            </a:endParaRPr>
          </a:p>
          <a:p>
            <a:pPr>
              <a:buFont typeface="Arial" pitchFamily="34" charset="0"/>
              <a:buChar char="•"/>
            </a:pPr>
            <a:endParaRPr lang="es-MX" sz="1200" dirty="0" smtClean="0">
              <a:solidFill>
                <a:srgbClr val="FF0000"/>
              </a:solidFill>
              <a:latin typeface="Avenir Black"/>
              <a:cs typeface="Arial" pitchFamily="34" charset="0"/>
            </a:endParaRPr>
          </a:p>
          <a:p>
            <a:pPr>
              <a:buNone/>
            </a:pPr>
            <a:endParaRPr lang="es-MX" sz="1200" dirty="0" smtClean="0">
              <a:solidFill>
                <a:srgbClr val="FF0000"/>
              </a:solidFill>
              <a:latin typeface="Avenir Black"/>
              <a:cs typeface="Arial" pitchFamily="34" charset="0"/>
            </a:endParaRPr>
          </a:p>
          <a:p>
            <a:pPr>
              <a:buNone/>
            </a:pPr>
            <a:endParaRPr lang="es-MX" sz="1200" dirty="0">
              <a:latin typeface="Avenir Black"/>
              <a:cs typeface="Arial" pitchFamily="34" charset="0"/>
            </a:endParaRPr>
          </a:p>
        </p:txBody>
      </p:sp>
    </p:spTree>
    <p:extLst>
      <p:ext uri="{BB962C8B-B14F-4D97-AF65-F5344CB8AC3E}">
        <p14:creationId xmlns:p14="http://schemas.microsoft.com/office/powerpoint/2010/main" val="10982923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2312" y="4557253"/>
            <a:ext cx="1502664" cy="1588008"/>
          </a:xfrm>
          <a:prstGeom prst="rect">
            <a:avLst/>
          </a:prstGeom>
        </p:spPr>
      </p:pic>
    </p:spTree>
    <p:extLst>
      <p:ext uri="{BB962C8B-B14F-4D97-AF65-F5344CB8AC3E}">
        <p14:creationId xmlns:p14="http://schemas.microsoft.com/office/powerpoint/2010/main" val="28161660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ook"/>
              </a:rPr>
              <a:t>Mapa Curricular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pic>
        <p:nvPicPr>
          <p:cNvPr id="13" name="6 Imagen"/>
          <p:cNvPicPr/>
          <p:nvPr/>
        </p:nvPicPr>
        <p:blipFill>
          <a:blip r:embed="rId3"/>
          <a:stretch>
            <a:fillRect/>
          </a:stretch>
        </p:blipFill>
        <p:spPr>
          <a:xfrm>
            <a:off x="542369" y="1140853"/>
            <a:ext cx="8369402" cy="4971380"/>
          </a:xfrm>
          <a:prstGeom prst="rect">
            <a:avLst/>
          </a:prstGeom>
        </p:spPr>
      </p:pic>
      <p:sp>
        <p:nvSpPr>
          <p:cNvPr id="14" name="7 CuadroTexto"/>
          <p:cNvSpPr txBox="1"/>
          <p:nvPr/>
        </p:nvSpPr>
        <p:spPr>
          <a:xfrm>
            <a:off x="971600" y="6254792"/>
            <a:ext cx="2000264" cy="253916"/>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1050" dirty="0" smtClean="0"/>
              <a:t>UNIDAD DE APRENDIZAJE</a:t>
            </a:r>
            <a:endParaRPr lang="es-ES" sz="1050" dirty="0"/>
          </a:p>
        </p:txBody>
      </p:sp>
      <p:sp>
        <p:nvSpPr>
          <p:cNvPr id="16" name="Flecha abajo 4"/>
          <p:cNvSpPr/>
          <p:nvPr/>
        </p:nvSpPr>
        <p:spPr>
          <a:xfrm rot="10800000">
            <a:off x="1403646" y="4441648"/>
            <a:ext cx="144017" cy="167058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CuadroTexto 16"/>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2</a:t>
            </a:r>
            <a:r>
              <a:rPr lang="es-MX" sz="900" dirty="0" smtClean="0"/>
              <a:t> </a:t>
            </a:r>
            <a:endParaRPr lang="es-ES" sz="900" dirty="0"/>
          </a:p>
        </p:txBody>
      </p:sp>
    </p:spTree>
    <p:extLst>
      <p:ext uri="{BB962C8B-B14F-4D97-AF65-F5344CB8AC3E}">
        <p14:creationId xmlns:p14="http://schemas.microsoft.com/office/powerpoint/2010/main" val="28868140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lack"/>
              </a:rPr>
              <a:t>Estructura Capitular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05830" y="1422747"/>
            <a:ext cx="8881133" cy="4629709"/>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2 Marcador de contenido"/>
          <p:cNvSpPr>
            <a:spLocks noGrp="1"/>
          </p:cNvSpPr>
          <p:nvPr>
            <p:ph sz="quarter" idx="4294967295"/>
          </p:nvPr>
        </p:nvSpPr>
        <p:spPr>
          <a:xfrm>
            <a:off x="509396" y="1587960"/>
            <a:ext cx="6933976" cy="4464496"/>
          </a:xfrm>
          <a:prstGeom prst="rect">
            <a:avLst/>
          </a:prstGeom>
          <a:ln>
            <a:solidFill>
              <a:schemeClr val="accent1"/>
            </a:solidFill>
          </a:ln>
        </p:spPr>
        <p:txBody>
          <a:bodyPr>
            <a:normAutofit/>
          </a:bodyPr>
          <a:lstStyle/>
          <a:p>
            <a:pPr marL="0" indent="0">
              <a:buNone/>
            </a:pPr>
            <a:r>
              <a:rPr lang="es-ES" sz="2000" dirty="0" smtClean="0">
                <a:solidFill>
                  <a:schemeClr val="accent5">
                    <a:lumMod val="10000"/>
                  </a:schemeClr>
                </a:solidFill>
                <a:latin typeface="Avenir Black"/>
              </a:rPr>
              <a:t>Unidad 1. </a:t>
            </a:r>
            <a:r>
              <a:rPr lang="es-ES" sz="2000" dirty="0" smtClean="0">
                <a:latin typeface="Avenir Black"/>
              </a:rPr>
              <a:t>Introducción al estudio de la Administración y el Proceso Administrativo.</a:t>
            </a:r>
          </a:p>
          <a:p>
            <a:pPr marL="0" indent="0">
              <a:buNone/>
            </a:pPr>
            <a:endParaRPr lang="es-MX" sz="2000" dirty="0" smtClean="0">
              <a:latin typeface="Avenir Black"/>
            </a:endParaRPr>
          </a:p>
          <a:p>
            <a:pPr marL="0" indent="0">
              <a:buNone/>
            </a:pPr>
            <a:r>
              <a:rPr lang="es-ES" sz="2000" dirty="0">
                <a:solidFill>
                  <a:schemeClr val="accent5">
                    <a:lumMod val="10000"/>
                  </a:schemeClr>
                </a:solidFill>
                <a:latin typeface="Avenir Black"/>
              </a:rPr>
              <a:t>Unidad </a:t>
            </a:r>
            <a:r>
              <a:rPr lang="es-ES" sz="2000" dirty="0" smtClean="0">
                <a:solidFill>
                  <a:schemeClr val="accent5">
                    <a:lumMod val="10000"/>
                  </a:schemeClr>
                </a:solidFill>
                <a:latin typeface="Avenir Black"/>
              </a:rPr>
              <a:t>2. </a:t>
            </a:r>
            <a:r>
              <a:rPr lang="es-ES" sz="2000" dirty="0" smtClean="0">
                <a:latin typeface="Avenir Black"/>
              </a:rPr>
              <a:t>Planeación </a:t>
            </a:r>
          </a:p>
          <a:p>
            <a:pPr marL="0" indent="0">
              <a:buNone/>
            </a:pPr>
            <a:endParaRPr lang="es-ES" sz="2000" dirty="0" smtClean="0">
              <a:latin typeface="Avenir Black"/>
            </a:endParaRPr>
          </a:p>
          <a:p>
            <a:pPr marL="0" indent="0">
              <a:buNone/>
            </a:pPr>
            <a:r>
              <a:rPr lang="es-ES" sz="2000" dirty="0">
                <a:solidFill>
                  <a:schemeClr val="accent5">
                    <a:lumMod val="10000"/>
                  </a:schemeClr>
                </a:solidFill>
                <a:latin typeface="Avenir Black"/>
              </a:rPr>
              <a:t>Unidad </a:t>
            </a:r>
            <a:r>
              <a:rPr lang="es-ES" sz="2000" dirty="0" smtClean="0">
                <a:solidFill>
                  <a:schemeClr val="accent5">
                    <a:lumMod val="10000"/>
                  </a:schemeClr>
                </a:solidFill>
                <a:latin typeface="Avenir Black"/>
              </a:rPr>
              <a:t>3. </a:t>
            </a:r>
            <a:r>
              <a:rPr lang="es-ES" sz="2000" dirty="0" smtClean="0">
                <a:latin typeface="Avenir Black"/>
              </a:rPr>
              <a:t>Organización e Integración de Recursos</a:t>
            </a:r>
          </a:p>
          <a:p>
            <a:pPr marL="0" indent="0">
              <a:buNone/>
            </a:pPr>
            <a:endParaRPr lang="es-ES" sz="2000" dirty="0">
              <a:latin typeface="Avenir Black"/>
            </a:endParaRPr>
          </a:p>
          <a:p>
            <a:pPr marL="0" indent="0">
              <a:buNone/>
            </a:pPr>
            <a:r>
              <a:rPr lang="es-ES" sz="2000" dirty="0">
                <a:solidFill>
                  <a:schemeClr val="accent5">
                    <a:lumMod val="10000"/>
                  </a:schemeClr>
                </a:solidFill>
                <a:latin typeface="Avenir Black"/>
              </a:rPr>
              <a:t>Unidad 4</a:t>
            </a:r>
            <a:r>
              <a:rPr lang="es-ES" sz="2000" dirty="0" smtClean="0">
                <a:solidFill>
                  <a:schemeClr val="accent5">
                    <a:lumMod val="10000"/>
                  </a:schemeClr>
                </a:solidFill>
                <a:latin typeface="Avenir Black"/>
              </a:rPr>
              <a:t>. Dirección  </a:t>
            </a:r>
            <a:r>
              <a:rPr lang="es-ES" sz="2000" dirty="0" smtClean="0">
                <a:latin typeface="Avenir Black"/>
              </a:rPr>
              <a:t>	</a:t>
            </a:r>
          </a:p>
          <a:p>
            <a:pPr marL="0" indent="0">
              <a:buNone/>
            </a:pPr>
            <a:endParaRPr lang="es-ES" sz="2000" dirty="0" smtClean="0">
              <a:latin typeface="Avenir Black"/>
            </a:endParaRPr>
          </a:p>
          <a:p>
            <a:pPr marL="0" indent="0">
              <a:buNone/>
            </a:pPr>
            <a:r>
              <a:rPr lang="es-ES" sz="2000" dirty="0">
                <a:solidFill>
                  <a:schemeClr val="accent5">
                    <a:lumMod val="10000"/>
                  </a:schemeClr>
                </a:solidFill>
                <a:latin typeface="Avenir Black"/>
              </a:rPr>
              <a:t>Unidad </a:t>
            </a:r>
            <a:r>
              <a:rPr lang="es-ES" sz="2000" dirty="0" smtClean="0">
                <a:solidFill>
                  <a:schemeClr val="accent5">
                    <a:lumMod val="10000"/>
                  </a:schemeClr>
                </a:solidFill>
                <a:latin typeface="Avenir Black"/>
              </a:rPr>
              <a:t>5. Control </a:t>
            </a:r>
          </a:p>
          <a:p>
            <a:pPr marL="0" indent="0">
              <a:buNone/>
            </a:pPr>
            <a:endParaRPr lang="es-ES" sz="2000" dirty="0" smtClean="0">
              <a:solidFill>
                <a:schemeClr val="accent5">
                  <a:lumMod val="10000"/>
                </a:schemeClr>
              </a:solidFill>
              <a:latin typeface="Avenir Black"/>
            </a:endParaRPr>
          </a:p>
          <a:p>
            <a:pPr marL="0" indent="0">
              <a:buNone/>
            </a:pPr>
            <a:r>
              <a:rPr lang="es-ES" sz="2000" dirty="0" smtClean="0">
                <a:solidFill>
                  <a:schemeClr val="accent5">
                    <a:lumMod val="10000"/>
                  </a:schemeClr>
                </a:solidFill>
                <a:latin typeface="Avenir Black"/>
              </a:rPr>
              <a:t>Unidad 6. Áreas funcionales en organizaciones y empresas</a:t>
            </a:r>
            <a:endParaRPr lang="es-MX" sz="2000" dirty="0" smtClean="0">
              <a:latin typeface="Avenir Black"/>
            </a:endParaRPr>
          </a:p>
          <a:p>
            <a:pPr marL="0" indent="0">
              <a:buNone/>
            </a:pPr>
            <a:endParaRPr lang="es-MX" sz="2000" dirty="0" smtClean="0"/>
          </a:p>
          <a:p>
            <a:pPr marL="0" indent="0">
              <a:buNone/>
            </a:pPr>
            <a:endParaRPr lang="es-MX" sz="2000" dirty="0">
              <a:solidFill>
                <a:schemeClr val="accent5">
                  <a:lumMod val="10000"/>
                </a:schemeClr>
              </a:solidFill>
            </a:endParaRPr>
          </a:p>
        </p:txBody>
      </p:sp>
      <p:sp>
        <p:nvSpPr>
          <p:cNvPr id="14" name="4 Rectángulo"/>
          <p:cNvSpPr/>
          <p:nvPr/>
        </p:nvSpPr>
        <p:spPr>
          <a:xfrm>
            <a:off x="414334" y="5381179"/>
            <a:ext cx="7881257" cy="648072"/>
          </a:xfrm>
          <a:prstGeom prst="rect">
            <a:avLst/>
          </a:prstGeom>
          <a:noFill/>
          <a:ln w="15875" cap="flat" cmpd="sng" algn="ctr">
            <a:solidFill>
              <a:srgbClr val="FF388C">
                <a:shade val="50000"/>
                <a:shade val="75000"/>
                <a:satMod val="125000"/>
                <a:lumMod val="75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s-MX" sz="1800" b="0" i="0" u="none" strike="noStrike" kern="0" cap="none" spc="0" normalizeH="0" baseline="0" noProof="0" smtClean="0">
              <a:ln>
                <a:noFill/>
              </a:ln>
              <a:solidFill>
                <a:prstClr val="white"/>
              </a:solidFill>
              <a:effectLst/>
              <a:uLnTx/>
              <a:uFillTx/>
              <a:latin typeface="Trebuchet MS"/>
              <a:ea typeface="+mn-ea"/>
              <a:cs typeface="+mn-cs"/>
            </a:endParaRPr>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 </a:t>
            </a:r>
            <a:endParaRPr lang="es-ES" sz="900" dirty="0"/>
          </a:p>
        </p:txBody>
      </p:sp>
    </p:spTree>
    <p:extLst>
      <p:ext uri="{BB962C8B-B14F-4D97-AF65-F5344CB8AC3E}">
        <p14:creationId xmlns:p14="http://schemas.microsoft.com/office/powerpoint/2010/main" val="34365799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922760"/>
            <a:ext cx="8601845" cy="4154984"/>
          </a:xfrm>
          <a:prstGeom prst="rect">
            <a:avLst/>
          </a:prstGeom>
          <a:noFill/>
        </p:spPr>
        <p:txBody>
          <a:bodyPr wrap="square" rtlCol="0">
            <a:spAutoFit/>
          </a:bodyPr>
          <a:lstStyle/>
          <a:p>
            <a:pPr algn="just"/>
            <a:r>
              <a:rPr lang="es-ES" sz="2400" dirty="0">
                <a:latin typeface="Avenir Book"/>
                <a:cs typeface="Avenir Book"/>
              </a:rPr>
              <a:t>El alumno será capaz de comprender a la Administración como un proceso de coordinación de recursos, así como los conceptos, principios y técnicas utilizadas en cada etapa. </a:t>
            </a:r>
            <a:endParaRPr lang="es-ES" sz="2400" dirty="0" smtClean="0">
              <a:latin typeface="Avenir Book"/>
              <a:cs typeface="Avenir Book"/>
            </a:endParaRPr>
          </a:p>
          <a:p>
            <a:pPr algn="just"/>
            <a:endParaRPr lang="es-ES" sz="2400" dirty="0">
              <a:latin typeface="Avenir Book"/>
              <a:cs typeface="Avenir Book"/>
            </a:endParaRPr>
          </a:p>
          <a:p>
            <a:pPr algn="just"/>
            <a:r>
              <a:rPr lang="es-ES" sz="2400" dirty="0" smtClean="0">
                <a:latin typeface="Avenir Book"/>
                <a:cs typeface="Avenir Book"/>
              </a:rPr>
              <a:t>Podrá </a:t>
            </a:r>
            <a:r>
              <a:rPr lang="es-ES" sz="2400" dirty="0">
                <a:latin typeface="Avenir Book"/>
                <a:cs typeface="Avenir Book"/>
              </a:rPr>
              <a:t>entender el funcionamiento y la aplicación de los principios, técnica y herramientas en cada una de las </a:t>
            </a:r>
            <a:r>
              <a:rPr lang="es-ES" sz="2400" dirty="0" smtClean="0">
                <a:latin typeface="Avenir Book"/>
                <a:cs typeface="Avenir Book"/>
              </a:rPr>
              <a:t>funciones.</a:t>
            </a:r>
          </a:p>
          <a:p>
            <a:pPr algn="just"/>
            <a:endParaRPr lang="es-ES" sz="2400" dirty="0">
              <a:latin typeface="Avenir Book"/>
              <a:cs typeface="Avenir Book"/>
            </a:endParaRPr>
          </a:p>
          <a:p>
            <a:pPr algn="just"/>
            <a:endParaRPr lang="es-ES" sz="2400" dirty="0">
              <a:latin typeface="Avenir Book"/>
              <a:cs typeface="Avenir Book"/>
            </a:endParaRPr>
          </a:p>
          <a:p>
            <a:pPr algn="just"/>
            <a:endParaRPr lang="es-ES" sz="2400" dirty="0">
              <a:latin typeface="Avenir Book"/>
              <a:cs typeface="Avenir Book"/>
            </a:endParaRPr>
          </a:p>
          <a:p>
            <a:pPr algn="just"/>
            <a:r>
              <a:rPr lang="es-ES" sz="2400" dirty="0" smtClean="0">
                <a:latin typeface="Avenir Book"/>
                <a:cs typeface="Avenir Book"/>
              </a:rPr>
              <a:t> </a:t>
            </a:r>
            <a:endParaRPr lang="es-ES"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PROPÓSITO </a:t>
            </a:r>
            <a:r>
              <a:rPr lang="es-MX" sz="3200" dirty="0">
                <a:solidFill>
                  <a:schemeClr val="bg1"/>
                </a:solidFill>
                <a:latin typeface="Avenir Black"/>
                <a:cs typeface="Avenir Black"/>
              </a:rPr>
              <a:t>GENERAL</a:t>
            </a: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2" name="Rectángulo 1"/>
          <p:cNvSpPr/>
          <p:nvPr/>
        </p:nvSpPr>
        <p:spPr>
          <a:xfrm>
            <a:off x="2759899" y="4519438"/>
            <a:ext cx="6059261" cy="338554"/>
          </a:xfrm>
          <a:prstGeom prst="rect">
            <a:avLst/>
          </a:prstGeom>
        </p:spPr>
        <p:txBody>
          <a:bodyPr wrap="square">
            <a:spAutoFit/>
          </a:bodyPr>
          <a:lstStyle/>
          <a:p>
            <a:pPr algn="r"/>
            <a:r>
              <a:rPr lang="es-MX" sz="1600" dirty="0">
                <a:latin typeface="Avenir Book"/>
                <a:cs typeface="Avenir Book"/>
              </a:rPr>
              <a:t>(programa de estudios por competencia, actualización 2015)</a:t>
            </a: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4 </a:t>
            </a:r>
            <a:endParaRPr lang="es-ES" sz="900" dirty="0"/>
          </a:p>
        </p:txBody>
      </p:sp>
    </p:spTree>
    <p:extLst>
      <p:ext uri="{BB962C8B-B14F-4D97-AF65-F5344CB8AC3E}">
        <p14:creationId xmlns:p14="http://schemas.microsoft.com/office/powerpoint/2010/main" val="19124352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922760"/>
            <a:ext cx="8601845" cy="2677656"/>
          </a:xfrm>
          <a:prstGeom prst="rect">
            <a:avLst/>
          </a:prstGeom>
          <a:noFill/>
        </p:spPr>
        <p:txBody>
          <a:bodyPr wrap="square" rtlCol="0">
            <a:spAutoFit/>
          </a:bodyPr>
          <a:lstStyle/>
          <a:p>
            <a:pPr algn="just"/>
            <a:r>
              <a:rPr lang="es-ES_tradnl" sz="2400" dirty="0" smtClean="0">
                <a:latin typeface="Avenir Book"/>
                <a:cs typeface="Avenir Book"/>
              </a:rPr>
              <a:t>Analizar </a:t>
            </a:r>
            <a:r>
              <a:rPr lang="es-ES_tradnl" sz="2400" dirty="0">
                <a:latin typeface="Avenir Book"/>
                <a:cs typeface="Avenir Book"/>
              </a:rPr>
              <a:t>el proceso administrativo desde </a:t>
            </a:r>
            <a:r>
              <a:rPr lang="es-ES_tradnl" sz="2400" dirty="0" smtClean="0">
                <a:latin typeface="Avenir Book"/>
                <a:cs typeface="Avenir Book"/>
              </a:rPr>
              <a:t>las funciones de: </a:t>
            </a:r>
            <a:r>
              <a:rPr lang="es-ES_tradnl" sz="2400" dirty="0">
                <a:latin typeface="Avenir Book"/>
                <a:cs typeface="Avenir Book"/>
              </a:rPr>
              <a:t>planeación</a:t>
            </a:r>
            <a:r>
              <a:rPr lang="es-ES_tradnl" sz="2400" dirty="0" smtClean="0"/>
              <a:t>, </a:t>
            </a:r>
            <a:r>
              <a:rPr lang="es-ES_tradnl" sz="2400" dirty="0">
                <a:latin typeface="Avenir Book"/>
                <a:cs typeface="Avenir Book"/>
              </a:rPr>
              <a:t>organización, dirección y control en las </a:t>
            </a:r>
            <a:r>
              <a:rPr lang="es-ES_tradnl" sz="2400" dirty="0" smtClean="0">
                <a:latin typeface="Avenir Book"/>
                <a:cs typeface="Avenir Book"/>
              </a:rPr>
              <a:t>organizaciones, </a:t>
            </a:r>
            <a:r>
              <a:rPr lang="es-ES_tradnl" sz="2400" dirty="0">
                <a:latin typeface="Avenir Book"/>
                <a:cs typeface="Avenir Book"/>
              </a:rPr>
              <a:t>reconociendo sus áreas funcionales sustantivas que permitan tener una visión prospectiva para generar propuestas y optimizar tiempos</a:t>
            </a:r>
            <a:r>
              <a:rPr lang="es-ES_tradnl" sz="2400" dirty="0" smtClean="0">
                <a:latin typeface="Avenir Book"/>
                <a:cs typeface="Avenir Book"/>
              </a:rPr>
              <a:t>.</a:t>
            </a:r>
          </a:p>
          <a:p>
            <a:pPr algn="just"/>
            <a:endParaRPr lang="es-MX" sz="2400" dirty="0">
              <a:latin typeface="Avenir Book"/>
              <a:cs typeface="Avenir Book"/>
            </a:endParaRPr>
          </a:p>
          <a:p>
            <a:pPr algn="just"/>
            <a:endParaRPr lang="es-ES"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638205"/>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OBJETIVO DE LA UNIDAD DE </a:t>
            </a:r>
            <a:r>
              <a:rPr lang="es-MX" sz="3200" dirty="0" smtClean="0">
                <a:solidFill>
                  <a:schemeClr val="bg1"/>
                </a:solidFill>
                <a:latin typeface="Avenir Black"/>
                <a:cs typeface="Avenir Black"/>
              </a:rPr>
              <a:t> APRENDIZAJE</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5 </a:t>
            </a:r>
            <a:endParaRPr lang="es-ES" sz="900" dirty="0"/>
          </a:p>
        </p:txBody>
      </p:sp>
      <p:sp>
        <p:nvSpPr>
          <p:cNvPr id="12" name="Rectángulo 11"/>
          <p:cNvSpPr/>
          <p:nvPr/>
        </p:nvSpPr>
        <p:spPr>
          <a:xfrm>
            <a:off x="2759899" y="4519438"/>
            <a:ext cx="6059261" cy="338554"/>
          </a:xfrm>
          <a:prstGeom prst="rect">
            <a:avLst/>
          </a:prstGeom>
        </p:spPr>
        <p:txBody>
          <a:bodyPr wrap="square">
            <a:spAutoFit/>
          </a:bodyPr>
          <a:lstStyle/>
          <a:p>
            <a:pPr algn="r"/>
            <a:r>
              <a:rPr lang="es-MX" sz="1600" dirty="0">
                <a:latin typeface="Avenir Book"/>
                <a:cs typeface="Avenir Book"/>
              </a:rPr>
              <a:t>(programa de estudios por competencia, actualización 2015)</a:t>
            </a:r>
          </a:p>
        </p:txBody>
      </p:sp>
    </p:spTree>
    <p:extLst>
      <p:ext uri="{BB962C8B-B14F-4D97-AF65-F5344CB8AC3E}">
        <p14:creationId xmlns:p14="http://schemas.microsoft.com/office/powerpoint/2010/main" val="8862636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6" y="1182111"/>
            <a:ext cx="8474740" cy="4893647"/>
          </a:xfrm>
          <a:prstGeom prst="rect">
            <a:avLst/>
          </a:prstGeom>
          <a:noFill/>
        </p:spPr>
        <p:txBody>
          <a:bodyPr wrap="square" rtlCol="0">
            <a:spAutoFit/>
          </a:bodyPr>
          <a:lstStyle/>
          <a:p>
            <a:pPr marL="114300" indent="0" algn="just">
              <a:buNone/>
            </a:pPr>
            <a:r>
              <a:rPr lang="es-ES" sz="2400" dirty="0" smtClean="0">
                <a:latin typeface="Avenir Book"/>
                <a:cs typeface="Avenir Book"/>
              </a:rPr>
              <a:t>La </a:t>
            </a:r>
            <a:r>
              <a:rPr lang="es-ES" sz="2400" dirty="0">
                <a:latin typeface="Avenir Book"/>
                <a:cs typeface="Avenir Book"/>
              </a:rPr>
              <a:t>intención del presente material radica en que el </a:t>
            </a:r>
            <a:r>
              <a:rPr lang="es-ES" sz="2400" dirty="0" smtClean="0">
                <a:latin typeface="Avenir Book"/>
                <a:cs typeface="Avenir Book"/>
              </a:rPr>
              <a:t>alumno de la licenciatura de Administración y Promoción de la Obra Urbana sea </a:t>
            </a:r>
            <a:r>
              <a:rPr lang="es-ES" sz="2400" dirty="0">
                <a:latin typeface="Avenir Book"/>
                <a:cs typeface="Avenir Book"/>
              </a:rPr>
              <a:t>capaz de comprender la importancia de las funciones </a:t>
            </a:r>
            <a:r>
              <a:rPr lang="es-ES" sz="2400" dirty="0" smtClean="0">
                <a:latin typeface="Avenir Book"/>
                <a:cs typeface="Avenir Book"/>
              </a:rPr>
              <a:t>administrativas en </a:t>
            </a:r>
            <a:r>
              <a:rPr lang="es-ES" sz="2400" dirty="0">
                <a:latin typeface="Avenir Book"/>
                <a:cs typeface="Avenir Book"/>
              </a:rPr>
              <a:t>las organizaciones. </a:t>
            </a:r>
          </a:p>
          <a:p>
            <a:pPr marL="114300" indent="0" algn="just">
              <a:buNone/>
            </a:pPr>
            <a:r>
              <a:rPr lang="es-MX" sz="2400" dirty="0">
                <a:latin typeface="Avenir Book"/>
                <a:cs typeface="Avenir Book"/>
              </a:rPr>
              <a:t>En </a:t>
            </a:r>
            <a:r>
              <a:rPr lang="es-MX" sz="2400" dirty="0" smtClean="0">
                <a:latin typeface="Avenir Book"/>
                <a:cs typeface="Avenir Book"/>
              </a:rPr>
              <a:t>este material sugerido para impartir la Unidad 6, </a:t>
            </a:r>
            <a:r>
              <a:rPr lang="es-MX" sz="2400" dirty="0">
                <a:latin typeface="Avenir Book"/>
                <a:cs typeface="Avenir Book"/>
              </a:rPr>
              <a:t>se aborda el tema del </a:t>
            </a:r>
            <a:r>
              <a:rPr lang="es-MX" sz="2400" dirty="0" smtClean="0">
                <a:latin typeface="Avenir Book"/>
                <a:cs typeface="Avenir Book"/>
              </a:rPr>
              <a:t>ÁREA o FUNCIÓN  </a:t>
            </a:r>
            <a:r>
              <a:rPr lang="es-MX" sz="2400" dirty="0">
                <a:latin typeface="Avenir Book"/>
                <a:cs typeface="Avenir Book"/>
              </a:rPr>
              <a:t>FINANCIERA para que el estudiante comprenda su interrelación con las </a:t>
            </a:r>
            <a:r>
              <a:rPr lang="es-MX" sz="2400" dirty="0" smtClean="0">
                <a:latin typeface="Avenir Book"/>
                <a:cs typeface="Avenir Book"/>
              </a:rPr>
              <a:t>otras funciones de </a:t>
            </a:r>
            <a:r>
              <a:rPr lang="es-MX" sz="2400" dirty="0">
                <a:latin typeface="Avenir Book"/>
                <a:cs typeface="Avenir Book"/>
              </a:rPr>
              <a:t>la organización </a:t>
            </a:r>
          </a:p>
          <a:p>
            <a:pPr marL="114300" indent="0" algn="just">
              <a:buNone/>
            </a:pPr>
            <a:endParaRPr lang="es-ES" sz="2400" dirty="0" smtClean="0">
              <a:latin typeface="Avenir Book"/>
              <a:cs typeface="Avenir Book"/>
            </a:endParaRPr>
          </a:p>
          <a:p>
            <a:pPr marL="114300" indent="0" algn="just">
              <a:buNone/>
            </a:pPr>
            <a:r>
              <a:rPr lang="es-ES" sz="2400" dirty="0" smtClean="0">
                <a:latin typeface="Avenir Book"/>
                <a:cs typeface="Avenir Book"/>
              </a:rPr>
              <a:t>También </a:t>
            </a:r>
            <a:r>
              <a:rPr lang="es-ES" sz="2400" dirty="0">
                <a:latin typeface="Avenir Book"/>
                <a:cs typeface="Avenir Book"/>
              </a:rPr>
              <a:t>cuenta con algunos contenidos en inglés siguiendo las recomendaciones institucionales orientadas a la internacionalización</a:t>
            </a:r>
            <a:r>
              <a:rPr lang="es-ES" sz="2400" dirty="0" smtClean="0">
                <a:latin typeface="Avenir Book"/>
                <a:cs typeface="Avenir Book"/>
              </a:rPr>
              <a:t>.</a:t>
            </a:r>
            <a:endParaRPr lang="es-MX" sz="2400" dirty="0">
              <a:latin typeface="Avenir Book"/>
              <a:cs typeface="Avenir Book"/>
            </a:endParaRPr>
          </a:p>
          <a:p>
            <a:pPr algn="just"/>
            <a:endParaRPr lang="es-MX"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638205"/>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GUION EXPLICATIVO</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6 </a:t>
            </a:r>
            <a:endParaRPr lang="es-ES" sz="900" dirty="0"/>
          </a:p>
        </p:txBody>
      </p:sp>
    </p:spTree>
    <p:extLst>
      <p:ext uri="{BB962C8B-B14F-4D97-AF65-F5344CB8AC3E}">
        <p14:creationId xmlns:p14="http://schemas.microsoft.com/office/powerpoint/2010/main" val="12505410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481906"/>
            <a:ext cx="8601845" cy="4893647"/>
          </a:xfrm>
          <a:prstGeom prst="rect">
            <a:avLst/>
          </a:prstGeom>
          <a:noFill/>
        </p:spPr>
        <p:txBody>
          <a:bodyPr wrap="square" rtlCol="0">
            <a:spAutoFit/>
          </a:bodyPr>
          <a:lstStyle/>
          <a:p>
            <a:pPr algn="just"/>
            <a:r>
              <a:rPr lang="es-ES" sz="2400" dirty="0" smtClean="0">
                <a:latin typeface="Avenir Book"/>
                <a:cs typeface="Avenir Book"/>
              </a:rPr>
              <a:t>Se</a:t>
            </a:r>
            <a:r>
              <a:rPr lang="es-ES" sz="2400" i="1" dirty="0" smtClean="0">
                <a:solidFill>
                  <a:schemeClr val="accent5">
                    <a:lumMod val="10000"/>
                  </a:schemeClr>
                </a:solidFill>
              </a:rPr>
              <a:t> </a:t>
            </a:r>
            <a:r>
              <a:rPr lang="es-ES" sz="2400" dirty="0">
                <a:latin typeface="Avenir Book"/>
                <a:cs typeface="Avenir Book"/>
              </a:rPr>
              <a:t>sugiere su empleo </a:t>
            </a:r>
            <a:r>
              <a:rPr lang="es-MX" sz="2400" dirty="0">
                <a:latin typeface="Avenir Book"/>
                <a:cs typeface="Avenir Book"/>
              </a:rPr>
              <a:t>para coadyuvar al logro de los objetivos y el propósito general de la Unidad de </a:t>
            </a:r>
            <a:r>
              <a:rPr lang="es-MX" sz="2400" dirty="0" smtClean="0">
                <a:latin typeface="Avenir Book"/>
                <a:cs typeface="Avenir Book"/>
              </a:rPr>
              <a:t>Aprendizaje número 6. Otros temas de la Unidad son: Capital humano, Comercialización y Producción de bienes y servicios; todos ellos interrelacionados . </a:t>
            </a:r>
          </a:p>
          <a:p>
            <a:pPr algn="just"/>
            <a:endParaRPr lang="es-MX" sz="2400" dirty="0" smtClean="0">
              <a:latin typeface="Avenir Book"/>
              <a:cs typeface="Avenir Book"/>
            </a:endParaRPr>
          </a:p>
          <a:p>
            <a:pPr algn="just"/>
            <a:r>
              <a:rPr lang="es-MX" sz="2400" dirty="0" smtClean="0">
                <a:latin typeface="Avenir Book"/>
                <a:cs typeface="Avenir Book"/>
              </a:rPr>
              <a:t>Se </a:t>
            </a:r>
            <a:r>
              <a:rPr lang="es-MX" sz="2400" dirty="0">
                <a:latin typeface="Avenir Book"/>
                <a:cs typeface="Avenir Book"/>
              </a:rPr>
              <a:t>recomienda utilizar esta presentación junto con dinámicas de investigación documental y de campo que previamente seleccione el docente</a:t>
            </a:r>
            <a:r>
              <a:rPr lang="es-MX" sz="2400" dirty="0" smtClean="0">
                <a:latin typeface="Avenir Book"/>
                <a:cs typeface="Avenir Book"/>
              </a:rPr>
              <a:t>.  Algunos ejercicios se recomiendan para el proceso de enseñanza – aprendizaje. </a:t>
            </a:r>
            <a:endParaRPr lang="es-MX" sz="2400" dirty="0">
              <a:latin typeface="Avenir Book"/>
              <a:cs typeface="Avenir Book"/>
            </a:endParaRPr>
          </a:p>
          <a:p>
            <a:pPr algn="just"/>
            <a:endParaRPr lang="es-MX" sz="2400" dirty="0" smtClean="0">
              <a:latin typeface="Avenir Book"/>
              <a:cs typeface="Avenir Book"/>
            </a:endParaRPr>
          </a:p>
          <a:p>
            <a:pPr algn="just"/>
            <a:r>
              <a:rPr lang="es-MX" sz="2400" dirty="0" smtClean="0">
                <a:latin typeface="Avenir Book"/>
                <a:cs typeface="Avenir Book"/>
              </a:rPr>
              <a:t>Los temas en inglés pudieran ser apoyados con los profesores de los Centros de Auto acceso. </a:t>
            </a:r>
            <a:endParaRPr lang="es-MX"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SUGERENCIAS Y MOMENTO DE USO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7 </a:t>
            </a:r>
            <a:endParaRPr lang="es-ES" sz="900" dirty="0"/>
          </a:p>
        </p:txBody>
      </p:sp>
    </p:spTree>
    <p:extLst>
      <p:ext uri="{BB962C8B-B14F-4D97-AF65-F5344CB8AC3E}">
        <p14:creationId xmlns:p14="http://schemas.microsoft.com/office/powerpoint/2010/main" val="243152930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2036</TotalTime>
  <Words>3270</Words>
  <Application>Microsoft Office PowerPoint</Application>
  <PresentationFormat>Presentación en pantalla (4:3)</PresentationFormat>
  <Paragraphs>386</Paragraphs>
  <Slides>39</Slides>
  <Notes>39</Notes>
  <HiddenSlides>0</HiddenSlides>
  <MMClips>0</MMClips>
  <ScaleCrop>false</ScaleCrop>
  <HeadingPairs>
    <vt:vector size="6" baseType="variant">
      <vt:variant>
        <vt:lpstr>Fuentes usadas</vt:lpstr>
      </vt:variant>
      <vt:variant>
        <vt:i4>13</vt:i4>
      </vt:variant>
      <vt:variant>
        <vt:lpstr>Tema</vt:lpstr>
      </vt:variant>
      <vt:variant>
        <vt:i4>1</vt:i4>
      </vt:variant>
      <vt:variant>
        <vt:lpstr>Títulos de diapositiva</vt:lpstr>
      </vt:variant>
      <vt:variant>
        <vt:i4>39</vt:i4>
      </vt:variant>
    </vt:vector>
  </HeadingPairs>
  <TitlesOfParts>
    <vt:vector size="53" baseType="lpstr">
      <vt:lpstr>Adobe Fan Heiti Std B</vt:lpstr>
      <vt:lpstr>Adobe Gothic Std B</vt:lpstr>
      <vt:lpstr>Adobe Hebrew</vt:lpstr>
      <vt:lpstr>Arial</vt:lpstr>
      <vt:lpstr>Avenir Black</vt:lpstr>
      <vt:lpstr>Avenir Book</vt:lpstr>
      <vt:lpstr>Avenir Roman</vt:lpstr>
      <vt:lpstr>Calibri</vt:lpstr>
      <vt:lpstr>Comic Sans MS</vt:lpstr>
      <vt:lpstr>Helvetica Neue</vt:lpstr>
      <vt:lpstr>Times New Roman</vt:lpstr>
      <vt:lpstr>Trebuchet MS</vt:lpstr>
      <vt:lpstr>Tw Cen MT Condensed Extra Bold</vt:lpstr>
      <vt:lpstr>Tema de Office</vt:lpstr>
      <vt:lpstr>UNIDAD DE APRENDIZAJE: ADMINISTRACIÓN  Material Didáctico (Sólo visión proyectable) septiembre 2017</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Major financial statement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UAEM</cp:lastModifiedBy>
  <cp:revision>152</cp:revision>
  <dcterms:created xsi:type="dcterms:W3CDTF">2013-06-28T15:10:46Z</dcterms:created>
  <dcterms:modified xsi:type="dcterms:W3CDTF">2017-10-17T20:13:44Z</dcterms:modified>
</cp:coreProperties>
</file>