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e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313" r:id="rId2"/>
    <p:sldId id="258" r:id="rId3"/>
    <p:sldId id="259" r:id="rId4"/>
    <p:sldId id="260" r:id="rId5"/>
    <p:sldId id="261" r:id="rId6"/>
    <p:sldId id="257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4" r:id="rId15"/>
    <p:sldId id="270" r:id="rId16"/>
    <p:sldId id="275" r:id="rId17"/>
    <p:sldId id="277" r:id="rId18"/>
    <p:sldId id="271" r:id="rId19"/>
    <p:sldId id="276" r:id="rId20"/>
    <p:sldId id="278" r:id="rId21"/>
    <p:sldId id="279" r:id="rId22"/>
    <p:sldId id="272" r:id="rId23"/>
    <p:sldId id="280" r:id="rId24"/>
    <p:sldId id="283" r:id="rId25"/>
    <p:sldId id="284" r:id="rId26"/>
    <p:sldId id="287" r:id="rId27"/>
    <p:sldId id="285" r:id="rId28"/>
    <p:sldId id="281" r:id="rId29"/>
    <p:sldId id="282" r:id="rId30"/>
    <p:sldId id="292" r:id="rId31"/>
    <p:sldId id="291" r:id="rId32"/>
    <p:sldId id="290" r:id="rId33"/>
    <p:sldId id="294" r:id="rId34"/>
    <p:sldId id="295" r:id="rId35"/>
    <p:sldId id="293" r:id="rId36"/>
    <p:sldId id="296" r:id="rId37"/>
    <p:sldId id="299" r:id="rId38"/>
    <p:sldId id="301" r:id="rId39"/>
    <p:sldId id="302" r:id="rId40"/>
    <p:sldId id="300" r:id="rId41"/>
    <p:sldId id="297" r:id="rId42"/>
    <p:sldId id="303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05" r:id="rId51"/>
    <p:sldId id="304" r:id="rId52"/>
    <p:sldId id="314" r:id="rId53"/>
    <p:sldId id="318" r:id="rId54"/>
    <p:sldId id="298" r:id="rId55"/>
    <p:sldId id="316" r:id="rId56"/>
    <p:sldId id="317" r:id="rId57"/>
    <p:sldId id="315" r:id="rId5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185" autoAdjust="0"/>
  </p:normalViewPr>
  <p:slideViewPr>
    <p:cSldViewPr snapToGrid="0" showGuides="1">
      <p:cViewPr varScale="1">
        <p:scale>
          <a:sx n="101" d="100"/>
          <a:sy n="101" d="100"/>
        </p:scale>
        <p:origin x="114" y="56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67B39-EFB2-41B6-ACED-0641621AA27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EF77B-BE4A-4E8E-BFAF-695D480AD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2431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Distractor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6378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Lóbulos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4123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Proporción</a:t>
            </a:r>
            <a:r>
              <a:rPr lang="es-MX" baseline="0" dirty="0" smtClean="0"/>
              <a:t> de los lóbulos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9182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Diámetro </a:t>
            </a:r>
            <a:r>
              <a:rPr lang="es-MX" dirty="0" err="1" smtClean="0"/>
              <a:t>cervicoincisal</a:t>
            </a:r>
            <a:r>
              <a:rPr lang="es-MX" dirty="0" smtClean="0"/>
              <a:t> de los lóbulos</a:t>
            </a:r>
            <a:r>
              <a:rPr lang="es-MX" baseline="0" dirty="0" smtClean="0"/>
              <a:t>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9134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Características del lóbulo </a:t>
            </a:r>
            <a:r>
              <a:rPr lang="es-MX" dirty="0" err="1" smtClean="0"/>
              <a:t>centrolabial</a:t>
            </a:r>
            <a:r>
              <a:rPr lang="es-MX" baseline="0" dirty="0" smtClean="0"/>
              <a:t>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70098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Lóbulo lingual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41912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Limite mesial de la cara labial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79776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Limite distal</a:t>
            </a:r>
            <a:r>
              <a:rPr lang="es-MX" baseline="0" dirty="0" smtClean="0"/>
              <a:t> </a:t>
            </a:r>
            <a:r>
              <a:rPr lang="es-MX" dirty="0" smtClean="0"/>
              <a:t> de la cara labial del canino superior permanente.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49171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Limite</a:t>
            </a:r>
            <a:r>
              <a:rPr lang="es-MX" baseline="0" dirty="0" smtClean="0"/>
              <a:t> incisal</a:t>
            </a:r>
            <a:r>
              <a:rPr lang="es-MX" dirty="0" smtClean="0"/>
              <a:t> de la cara labial del canino superior permanente.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04332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Características de los brazos mesial y distal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33015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Limite</a:t>
            </a:r>
            <a:r>
              <a:rPr lang="es-MX" baseline="0" dirty="0" smtClean="0"/>
              <a:t> cervical</a:t>
            </a:r>
            <a:r>
              <a:rPr lang="es-MX" dirty="0" smtClean="0"/>
              <a:t> de la cara labial del canino superior permanente.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1622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PORTADA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9F60-686C-4DA5-B662-8BDC1733C60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33070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Características de la cara labial</a:t>
            </a:r>
            <a:r>
              <a:rPr lang="es-MX" baseline="0" dirty="0" smtClean="0"/>
              <a:t>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97148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Características del aspecto </a:t>
            </a:r>
            <a:r>
              <a:rPr lang="es-MX" dirty="0" err="1" smtClean="0"/>
              <a:t>trilobular</a:t>
            </a:r>
            <a:r>
              <a:rPr lang="es-MX" dirty="0" smtClean="0"/>
              <a:t> de la cara labial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83996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Localización del mayor diámetro</a:t>
            </a:r>
            <a:r>
              <a:rPr lang="es-MX" baseline="0" dirty="0" smtClean="0"/>
              <a:t> </a:t>
            </a:r>
            <a:r>
              <a:rPr lang="es-MX" baseline="0" dirty="0" err="1" smtClean="0"/>
              <a:t>mesiodistal</a:t>
            </a:r>
            <a:r>
              <a:rPr lang="es-MX" baseline="0" dirty="0" smtClean="0"/>
              <a:t> de la cara labial del caninos superior permanente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44042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Límite labial de la cara mesial del canino</a:t>
            </a:r>
            <a:r>
              <a:rPr lang="es-MX" baseline="0" dirty="0" smtClean="0"/>
              <a:t>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00541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Límite lingual</a:t>
            </a:r>
            <a:r>
              <a:rPr lang="es-MX" baseline="0" dirty="0" smtClean="0"/>
              <a:t> </a:t>
            </a:r>
            <a:r>
              <a:rPr lang="es-MX" dirty="0" smtClean="0"/>
              <a:t> de la cara mesial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42031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Límite incisal de la cara mesial del canino</a:t>
            </a:r>
            <a:r>
              <a:rPr lang="es-MX" baseline="0" dirty="0" smtClean="0"/>
              <a:t>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12178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Límite cervical de la cara mesial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955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Características de la cara mesial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08875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Límite labial de la cara distal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89818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Límite lingual</a:t>
            </a:r>
            <a:r>
              <a:rPr lang="es-MX" baseline="0" dirty="0" smtClean="0"/>
              <a:t> </a:t>
            </a:r>
            <a:r>
              <a:rPr lang="es-MX" dirty="0" smtClean="0"/>
              <a:t>de la cara distal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4769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Objetivo del material solo visión </a:t>
            </a:r>
            <a:r>
              <a:rPr lang="es-MX" dirty="0" err="1" smtClean="0"/>
              <a:t>proyectable</a:t>
            </a:r>
            <a:r>
              <a:rPr lang="es-MX" dirty="0" smtClean="0"/>
              <a:t>,</a:t>
            </a:r>
            <a:r>
              <a:rPr lang="es-MX" baseline="0" dirty="0" smtClean="0"/>
              <a:t>  referente al </a:t>
            </a:r>
            <a:r>
              <a:rPr lang="es-MX" baseline="0" dirty="0" smtClean="0"/>
              <a:t>Canino Superior Permanente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9F60-686C-4DA5-B662-8BDC1733C609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70607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Límite incisal</a:t>
            </a:r>
            <a:r>
              <a:rPr lang="es-MX" baseline="0" dirty="0" smtClean="0"/>
              <a:t> </a:t>
            </a:r>
            <a:r>
              <a:rPr lang="es-MX" dirty="0" smtClean="0"/>
              <a:t> de la cara distal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61308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Límite cervical de la cara distal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71611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Características</a:t>
            </a:r>
            <a:r>
              <a:rPr lang="es-MX" baseline="0" dirty="0" smtClean="0"/>
              <a:t> </a:t>
            </a:r>
            <a:r>
              <a:rPr lang="es-MX" dirty="0" smtClean="0"/>
              <a:t>de la cara distal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241505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Mayor</a:t>
            </a:r>
            <a:r>
              <a:rPr lang="es-MX" baseline="0" dirty="0" smtClean="0"/>
              <a:t> diámetro </a:t>
            </a:r>
            <a:r>
              <a:rPr lang="es-MX" baseline="0" dirty="0" err="1" smtClean="0"/>
              <a:t>labiolingual</a:t>
            </a:r>
            <a:r>
              <a:rPr lang="es-MX" baseline="0" dirty="0" smtClean="0"/>
              <a:t> </a:t>
            </a:r>
            <a:r>
              <a:rPr lang="es-MX" dirty="0" smtClean="0"/>
              <a:t>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978742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Límite mesial</a:t>
            </a:r>
            <a:r>
              <a:rPr lang="es-MX" baseline="0" dirty="0" smtClean="0"/>
              <a:t> </a:t>
            </a:r>
            <a:r>
              <a:rPr lang="es-MX" dirty="0" smtClean="0"/>
              <a:t>de la cara lingual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07428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Límite incisal</a:t>
            </a:r>
            <a:r>
              <a:rPr lang="es-MX" baseline="0" dirty="0" smtClean="0"/>
              <a:t> </a:t>
            </a:r>
            <a:r>
              <a:rPr lang="es-MX" dirty="0" smtClean="0"/>
              <a:t>de la cara lingual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13262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Límite cervical</a:t>
            </a:r>
            <a:r>
              <a:rPr lang="es-MX" baseline="0" dirty="0" smtClean="0"/>
              <a:t> </a:t>
            </a:r>
            <a:r>
              <a:rPr lang="es-MX" dirty="0" smtClean="0"/>
              <a:t>de la cara lingual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92111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Características</a:t>
            </a:r>
            <a:r>
              <a:rPr lang="es-MX" baseline="0" dirty="0" smtClean="0"/>
              <a:t> </a:t>
            </a:r>
            <a:r>
              <a:rPr lang="es-MX" dirty="0" smtClean="0"/>
              <a:t>de la cara lingual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763892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Localización</a:t>
            </a:r>
            <a:r>
              <a:rPr lang="es-MX" baseline="0" dirty="0" smtClean="0"/>
              <a:t> del mayor diámetro </a:t>
            </a:r>
            <a:r>
              <a:rPr lang="es-MX" baseline="0" dirty="0" err="1" smtClean="0"/>
              <a:t>mesiodistal</a:t>
            </a:r>
            <a:r>
              <a:rPr lang="es-MX" baseline="0" dirty="0" smtClean="0"/>
              <a:t> </a:t>
            </a:r>
            <a:r>
              <a:rPr lang="es-MX" dirty="0" smtClean="0"/>
              <a:t>de la cara lingual del canino</a:t>
            </a:r>
            <a:r>
              <a:rPr lang="es-MX" baseline="0" dirty="0" smtClean="0"/>
              <a:t>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55284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Localización</a:t>
            </a:r>
            <a:r>
              <a:rPr lang="es-MX" baseline="0" dirty="0" smtClean="0"/>
              <a:t> de las fosas triangulares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1455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Objetivo del material solo visión </a:t>
            </a:r>
            <a:r>
              <a:rPr lang="es-MX" dirty="0" err="1" smtClean="0"/>
              <a:t>proyectable</a:t>
            </a:r>
            <a:r>
              <a:rPr lang="es-MX" dirty="0" smtClean="0"/>
              <a:t>,</a:t>
            </a:r>
            <a:r>
              <a:rPr lang="es-MX" baseline="0" dirty="0" smtClean="0"/>
              <a:t>  referente </a:t>
            </a:r>
            <a:r>
              <a:rPr lang="es-MX" baseline="0" dirty="0" smtClean="0"/>
              <a:t>al Canino Superior Permanente.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9F60-686C-4DA5-B662-8BDC1733C609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1651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Límites de la fosa triangular mesial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128954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Límites de la fosa triangular distal del canino superior permanente.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360548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Características</a:t>
            </a:r>
            <a:r>
              <a:rPr lang="es-MX" baseline="0" dirty="0" smtClean="0"/>
              <a:t> del borde incisal </a:t>
            </a:r>
            <a:r>
              <a:rPr lang="es-MX" dirty="0" smtClean="0"/>
              <a:t>del canino superior permanente.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208740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Límite labial de la cara incisal </a:t>
            </a:r>
            <a:r>
              <a:rPr lang="es-MX" dirty="0" smtClean="0"/>
              <a:t>del canino superior permanente.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920195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Límite mesial de la cara incisal </a:t>
            </a:r>
            <a:r>
              <a:rPr lang="es-MX" dirty="0" smtClean="0"/>
              <a:t>del canino superior permanente.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598285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Límite distal de la cara incisal </a:t>
            </a:r>
            <a:r>
              <a:rPr lang="es-MX" dirty="0" smtClean="0"/>
              <a:t>del canino superior permanente.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698083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Límite lingual de la cara incisal </a:t>
            </a:r>
            <a:r>
              <a:rPr lang="es-MX" dirty="0" smtClean="0"/>
              <a:t>del canino superior permanente.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46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399841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Características</a:t>
            </a:r>
            <a:r>
              <a:rPr lang="es-MX" baseline="0" dirty="0" smtClean="0"/>
              <a:t> de la cara incisal </a:t>
            </a:r>
            <a:r>
              <a:rPr lang="es-MX" dirty="0" smtClean="0"/>
              <a:t>del canino superior permanente.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47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575989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aseline="0" dirty="0" smtClean="0"/>
              <a:t>Diferencia  de los lóbulos </a:t>
            </a:r>
            <a:r>
              <a:rPr lang="es-MX" baseline="0" dirty="0" err="1" smtClean="0"/>
              <a:t>cervicoincisalmente</a:t>
            </a:r>
            <a:r>
              <a:rPr lang="es-MX" baseline="0" dirty="0" smtClean="0"/>
              <a:t> </a:t>
            </a:r>
            <a:r>
              <a:rPr lang="es-MX" dirty="0" smtClean="0"/>
              <a:t>del canino superior permanente.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951647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Superficies del canino superior permanente que participan en la masticación.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5858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Importancia</a:t>
            </a:r>
            <a:r>
              <a:rPr lang="es-MX" baseline="0" dirty="0" smtClean="0"/>
              <a:t> de la ubicación  del </a:t>
            </a:r>
            <a:r>
              <a:rPr lang="es-MX" baseline="0" dirty="0" smtClean="0"/>
              <a:t>Canino superior </a:t>
            </a:r>
            <a:r>
              <a:rPr lang="es-MX" baseline="0" dirty="0" smtClean="0"/>
              <a:t>permanente.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9F60-686C-4DA5-B662-8BDC1733C609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555580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Características de la raíz</a:t>
            </a:r>
            <a:r>
              <a:rPr lang="es-MX" baseline="0" dirty="0" smtClean="0"/>
              <a:t>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698556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Características de la raíz</a:t>
            </a:r>
            <a:r>
              <a:rPr lang="es-MX" baseline="0" dirty="0" smtClean="0"/>
              <a:t> del canino superior permanente.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51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483507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Preguntas.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BDB3-E9FA-4678-A203-B72FAA3F6C74}" type="slidenum">
              <a:rPr lang="es-MX" smtClean="0"/>
              <a:t>52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7208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Importancia</a:t>
            </a:r>
            <a:r>
              <a:rPr lang="es-MX" baseline="0" dirty="0" smtClean="0"/>
              <a:t> de la ubicación  del Canino superior permanente, según sus caras proximales.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8690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Cinco caras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2812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Apariencia escarpada del canino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0570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Estudio comparativo del canino con el incisivo central superior permanente.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EF77B-BE4A-4E8E-BFAF-695D480AD9A7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2589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293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787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143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9931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6736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9970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9362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997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6832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4438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249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C5610-2A61-4E45-90C5-1E6730879D45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6BA3A-1886-41F2-B41D-0638AE7052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381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23996" y="1180922"/>
            <a:ext cx="6499553" cy="4854603"/>
          </a:xfrm>
        </p:spPr>
      </p:pic>
    </p:spTree>
    <p:extLst>
      <p:ext uri="{BB962C8B-B14F-4D97-AF65-F5344CB8AC3E}">
        <p14:creationId xmlns:p14="http://schemas.microsoft.com/office/powerpoint/2010/main" val="372565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59304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922421"/>
            <a:ext cx="11068050" cy="525454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b="1" dirty="0"/>
              <a:t>LÓBULOS: </a:t>
            </a:r>
            <a:r>
              <a:rPr lang="es-MX" dirty="0"/>
              <a:t>La corona del canino superior está formado por los mismos lóbulos y líneas segméntales que el incisivo central superior los cuatro lóbulos están distribuidos de manera semejante, tres labiales: </a:t>
            </a:r>
            <a:r>
              <a:rPr lang="es-MX" dirty="0" err="1"/>
              <a:t>mesiolabial</a:t>
            </a:r>
            <a:r>
              <a:rPr lang="es-MX" dirty="0"/>
              <a:t>, </a:t>
            </a:r>
            <a:r>
              <a:rPr lang="es-MX" dirty="0" err="1"/>
              <a:t>centrolabial</a:t>
            </a:r>
            <a:r>
              <a:rPr lang="es-MX" dirty="0"/>
              <a:t> y </a:t>
            </a:r>
            <a:r>
              <a:rPr lang="es-MX" dirty="0" err="1"/>
              <a:t>distolabial</a:t>
            </a:r>
            <a:r>
              <a:rPr lang="es-MX" dirty="0"/>
              <a:t>, uno </a:t>
            </a:r>
            <a:r>
              <a:rPr lang="es-MX" dirty="0" smtClean="0"/>
              <a:t>lingual.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Lóbulo </a:t>
            </a:r>
            <a:r>
              <a:rPr lang="es-MX" dirty="0" err="1" smtClean="0"/>
              <a:t>mesiolabial</a:t>
            </a: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                                                                                         </a:t>
            </a:r>
          </a:p>
          <a:p>
            <a:pPr marL="0" indent="0" algn="just">
              <a:buNone/>
            </a:pPr>
            <a:r>
              <a:rPr lang="es-MX" dirty="0" smtClean="0"/>
              <a:t>Lóbulo </a:t>
            </a:r>
            <a:r>
              <a:rPr lang="es-MX" dirty="0" err="1" smtClean="0"/>
              <a:t>centrolabial</a:t>
            </a:r>
            <a:r>
              <a:rPr lang="es-MX" dirty="0" smtClean="0"/>
              <a:t>                                                        </a:t>
            </a:r>
          </a:p>
          <a:p>
            <a:pPr marL="0" indent="0" algn="just">
              <a:buNone/>
            </a:pPr>
            <a:r>
              <a:rPr lang="es-MX" dirty="0" smtClean="0"/>
              <a:t>                                                                                                             Lóbulo lingual                                                                                         </a:t>
            </a:r>
          </a:p>
          <a:p>
            <a:pPr marL="0" indent="0" algn="just">
              <a:buNone/>
            </a:pPr>
            <a:r>
              <a:rPr lang="es-MX" dirty="0" smtClean="0"/>
              <a:t>Lóbulo </a:t>
            </a:r>
            <a:r>
              <a:rPr lang="es-MX" dirty="0" err="1" smtClean="0"/>
              <a:t>distolabial</a:t>
            </a:r>
            <a:endParaRPr lang="es-MX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5810250" y="4598445"/>
            <a:ext cx="5013" cy="1272966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6362700" y="4676775"/>
            <a:ext cx="38100" cy="11304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3838575" y="5076825"/>
            <a:ext cx="1793207" cy="352425"/>
          </a:xfrm>
          <a:prstGeom prst="straightConnector1">
            <a:avLst/>
          </a:prstGeom>
          <a:ln w="317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>
            <a:off x="3771900" y="3514725"/>
            <a:ext cx="2324100" cy="166988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n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71900" y="3038475"/>
            <a:ext cx="5766549" cy="3732530"/>
          </a:xfrm>
          <a:prstGeom prst="rect">
            <a:avLst/>
          </a:prstGeom>
        </p:spPr>
      </p:pic>
      <p:cxnSp>
        <p:nvCxnSpPr>
          <p:cNvPr id="34" name="Conector recto de flecha 33"/>
          <p:cNvCxnSpPr/>
          <p:nvPr/>
        </p:nvCxnSpPr>
        <p:spPr>
          <a:xfrm>
            <a:off x="3442449" y="3514725"/>
            <a:ext cx="1041968" cy="1130028"/>
          </a:xfrm>
          <a:prstGeom prst="straightConnector1">
            <a:avLst/>
          </a:prstGeom>
          <a:ln w="317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3067007" y="4644753"/>
            <a:ext cx="2073943" cy="717187"/>
          </a:xfrm>
          <a:prstGeom prst="straightConnector1">
            <a:avLst/>
          </a:prstGeom>
          <a:ln w="317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>
            <a:off x="3571875" y="5479694"/>
            <a:ext cx="2238375" cy="171323"/>
          </a:xfrm>
          <a:prstGeom prst="straightConnector1">
            <a:avLst/>
          </a:prstGeom>
          <a:ln w="317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 flipH="1" flipV="1">
            <a:off x="8260975" y="4804995"/>
            <a:ext cx="1455942" cy="176580"/>
          </a:xfrm>
          <a:prstGeom prst="straightConnector1">
            <a:avLst/>
          </a:prstGeom>
          <a:ln w="317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5529513" y="4152900"/>
            <a:ext cx="47773" cy="1910265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 flipH="1">
            <a:off x="4662885" y="4152900"/>
            <a:ext cx="21557" cy="1863885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990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18147"/>
            <a:ext cx="10515600" cy="53588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solidFill>
                  <a:srgbClr val="FFFF00"/>
                </a:solidFill>
              </a:rPr>
              <a:t>Proporción de los lóbulos: </a:t>
            </a:r>
            <a:r>
              <a:rPr lang="es-MX" dirty="0" err="1">
                <a:solidFill>
                  <a:srgbClr val="FFFF00"/>
                </a:solidFill>
              </a:rPr>
              <a:t>M</a:t>
            </a:r>
            <a:r>
              <a:rPr lang="es-MX" dirty="0" err="1" smtClean="0">
                <a:solidFill>
                  <a:srgbClr val="FFFF00"/>
                </a:solidFill>
              </a:rPr>
              <a:t>esiodistalmente</a:t>
            </a:r>
            <a:r>
              <a:rPr lang="es-MX" dirty="0" smtClean="0">
                <a:solidFill>
                  <a:srgbClr val="FFFF00"/>
                </a:solidFill>
              </a:rPr>
              <a:t> </a:t>
            </a:r>
            <a:r>
              <a:rPr lang="es-MX" dirty="0">
                <a:solidFill>
                  <a:srgbClr val="FFFF00"/>
                </a:solidFill>
              </a:rPr>
              <a:t>de los tres lóbulos labiales, el </a:t>
            </a:r>
            <a:r>
              <a:rPr lang="es-MX" dirty="0" err="1">
                <a:solidFill>
                  <a:srgbClr val="FFFF00"/>
                </a:solidFill>
              </a:rPr>
              <a:t>centrolabial</a:t>
            </a:r>
            <a:r>
              <a:rPr lang="es-MX" dirty="0">
                <a:solidFill>
                  <a:srgbClr val="FFFF00"/>
                </a:solidFill>
              </a:rPr>
              <a:t> es el más ancho, pues ocupa más o menos la mitad del diámetro </a:t>
            </a:r>
            <a:r>
              <a:rPr lang="es-MX" dirty="0" err="1">
                <a:solidFill>
                  <a:srgbClr val="FFFF00"/>
                </a:solidFill>
              </a:rPr>
              <a:t>mesiodistal</a:t>
            </a:r>
            <a:r>
              <a:rPr lang="es-MX" dirty="0">
                <a:solidFill>
                  <a:srgbClr val="FFFF00"/>
                </a:solidFill>
              </a:rPr>
              <a:t> y la otra mitad está casi igualmente divido entre los lóbulos </a:t>
            </a:r>
            <a:r>
              <a:rPr lang="es-MX" dirty="0" err="1">
                <a:solidFill>
                  <a:srgbClr val="FFFF00"/>
                </a:solidFill>
              </a:rPr>
              <a:t>mesiolabial</a:t>
            </a:r>
            <a:r>
              <a:rPr lang="es-MX" dirty="0">
                <a:solidFill>
                  <a:srgbClr val="FFFF00"/>
                </a:solidFill>
              </a:rPr>
              <a:t> y </a:t>
            </a:r>
            <a:r>
              <a:rPr lang="es-MX" dirty="0" err="1" smtClean="0">
                <a:solidFill>
                  <a:srgbClr val="FFFF00"/>
                </a:solidFill>
              </a:rPr>
              <a:t>distolabial</a:t>
            </a:r>
            <a:r>
              <a:rPr lang="es-MX" dirty="0" smtClean="0">
                <a:solidFill>
                  <a:srgbClr val="FFFF00"/>
                </a:solidFill>
              </a:rPr>
              <a:t>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 smtClean="0">
                <a:solidFill>
                  <a:srgbClr val="FFFF00"/>
                </a:solidFill>
              </a:rPr>
              <a:t>Lóbulo </a:t>
            </a:r>
            <a:r>
              <a:rPr lang="es-MX" dirty="0" err="1" smtClean="0">
                <a:solidFill>
                  <a:srgbClr val="FFFF00"/>
                </a:solidFill>
              </a:rPr>
              <a:t>mesiolabial</a:t>
            </a:r>
            <a:endParaRPr lang="es-MX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 smtClean="0">
                <a:solidFill>
                  <a:srgbClr val="FFFF00"/>
                </a:solidFill>
              </a:rPr>
              <a:t>Lóbulo </a:t>
            </a:r>
            <a:r>
              <a:rPr lang="es-MX" dirty="0" err="1" smtClean="0">
                <a:solidFill>
                  <a:srgbClr val="FFFF00"/>
                </a:solidFill>
              </a:rPr>
              <a:t>centrolabial</a:t>
            </a:r>
            <a:endParaRPr lang="es-MX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es-MX" dirty="0" smtClean="0"/>
              <a:t>                                                                                                </a:t>
            </a:r>
            <a:r>
              <a:rPr lang="es-MX" dirty="0" smtClean="0">
                <a:solidFill>
                  <a:srgbClr val="FFFF00"/>
                </a:solidFill>
              </a:rPr>
              <a:t>Lóbulo </a:t>
            </a:r>
            <a:r>
              <a:rPr lang="es-MX" dirty="0" err="1" smtClean="0">
                <a:solidFill>
                  <a:srgbClr val="FFFF00"/>
                </a:solidFill>
              </a:rPr>
              <a:t>distolabial</a:t>
            </a:r>
            <a:endParaRPr lang="es-MX" dirty="0">
              <a:solidFill>
                <a:srgbClr val="FFFF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744" y="2419350"/>
            <a:ext cx="4319588" cy="4319588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 flipH="1" flipV="1">
            <a:off x="5791200" y="4579144"/>
            <a:ext cx="28576" cy="1402556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6441280" y="4579144"/>
            <a:ext cx="92870" cy="1402556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3733800" y="4295775"/>
            <a:ext cx="1905000" cy="9334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>
            <a:off x="3733800" y="5295900"/>
            <a:ext cx="2362200" cy="25717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 flipH="1" flipV="1">
            <a:off x="6659166" y="5429249"/>
            <a:ext cx="2133600" cy="4191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684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53979"/>
            <a:ext cx="10515600" cy="5422984"/>
          </a:xfrm>
        </p:spPr>
        <p:txBody>
          <a:bodyPr/>
          <a:lstStyle/>
          <a:p>
            <a:pPr marL="0" indent="0">
              <a:buNone/>
            </a:pPr>
            <a:r>
              <a:rPr lang="es-MX" dirty="0" err="1"/>
              <a:t>Cervicoincisalmente</a:t>
            </a:r>
            <a:r>
              <a:rPr lang="es-MX" dirty="0"/>
              <a:t>, el lóbulo </a:t>
            </a:r>
            <a:r>
              <a:rPr lang="es-MX" dirty="0" err="1"/>
              <a:t>centrolabial</a:t>
            </a:r>
            <a:r>
              <a:rPr lang="es-MX" dirty="0"/>
              <a:t> es más largo; el </a:t>
            </a:r>
            <a:r>
              <a:rPr lang="es-MX" dirty="0" err="1"/>
              <a:t>distolabial</a:t>
            </a:r>
            <a:r>
              <a:rPr lang="es-MX" dirty="0"/>
              <a:t> aproximadamente un tercio más corto y el lóbulo </a:t>
            </a:r>
            <a:r>
              <a:rPr lang="es-MX" dirty="0" err="1"/>
              <a:t>mesiolabial</a:t>
            </a:r>
            <a:r>
              <a:rPr lang="es-MX" dirty="0"/>
              <a:t> un poco más largo que el </a:t>
            </a:r>
            <a:r>
              <a:rPr lang="es-MX" dirty="0" err="1"/>
              <a:t>distolabial</a:t>
            </a:r>
            <a:r>
              <a:rPr lang="es-MX" dirty="0"/>
              <a:t>. 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Lóbulo </a:t>
            </a:r>
            <a:r>
              <a:rPr lang="es-MX" dirty="0" err="1" smtClean="0"/>
              <a:t>mesiolabial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Lóbulo </a:t>
            </a:r>
            <a:r>
              <a:rPr lang="es-MX" dirty="0" err="1" smtClean="0"/>
              <a:t>centrolabial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                     Lóbulo </a:t>
            </a:r>
            <a:r>
              <a:rPr lang="es-MX" dirty="0" err="1" smtClean="0"/>
              <a:t>distolabial</a:t>
            </a:r>
            <a:r>
              <a:rPr lang="es-MX" dirty="0" smtClean="0"/>
              <a:t>         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174455" y="1568462"/>
            <a:ext cx="3326607" cy="512775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245893" y="5638800"/>
            <a:ext cx="3183732" cy="10574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3652837" y="2888394"/>
            <a:ext cx="2995613" cy="12439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3810000" y="3938181"/>
            <a:ext cx="3027758" cy="548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 flipH="1" flipV="1">
            <a:off x="7219950" y="4400550"/>
            <a:ext cx="1381126" cy="361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746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70021"/>
            <a:ext cx="10515600" cy="5406942"/>
          </a:xfrm>
        </p:spPr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92D050"/>
                </a:solidFill>
              </a:rPr>
              <a:t>El lóbulo </a:t>
            </a:r>
            <a:r>
              <a:rPr lang="es-MX" dirty="0" err="1">
                <a:solidFill>
                  <a:srgbClr val="92D050"/>
                </a:solidFill>
              </a:rPr>
              <a:t>centrolabial</a:t>
            </a:r>
            <a:r>
              <a:rPr lang="es-MX" dirty="0">
                <a:solidFill>
                  <a:srgbClr val="92D050"/>
                </a:solidFill>
              </a:rPr>
              <a:t> es también considerablemente más prominente </a:t>
            </a:r>
            <a:r>
              <a:rPr lang="es-MX" dirty="0" err="1">
                <a:solidFill>
                  <a:srgbClr val="92D050"/>
                </a:solidFill>
              </a:rPr>
              <a:t>labiolingualmente</a:t>
            </a:r>
            <a:r>
              <a:rPr lang="es-MX" dirty="0">
                <a:solidFill>
                  <a:srgbClr val="92D050"/>
                </a:solidFill>
              </a:rPr>
              <a:t> que ambos, lo que </a:t>
            </a:r>
            <a:r>
              <a:rPr lang="es-MX" dirty="0" smtClean="0">
                <a:solidFill>
                  <a:srgbClr val="92D050"/>
                </a:solidFill>
              </a:rPr>
              <a:t>ocasiona </a:t>
            </a:r>
            <a:r>
              <a:rPr lang="es-MX" dirty="0">
                <a:solidFill>
                  <a:srgbClr val="92D050"/>
                </a:solidFill>
              </a:rPr>
              <a:t>una mayor convexidad </a:t>
            </a:r>
            <a:r>
              <a:rPr lang="es-MX" dirty="0" err="1">
                <a:solidFill>
                  <a:srgbClr val="92D050"/>
                </a:solidFill>
              </a:rPr>
              <a:t>mesiodistal</a:t>
            </a:r>
            <a:r>
              <a:rPr lang="es-MX" dirty="0">
                <a:solidFill>
                  <a:srgbClr val="92D050"/>
                </a:solidFill>
              </a:rPr>
              <a:t> de la cara labial, que los similares de los incisivos superiores. </a:t>
            </a:r>
          </a:p>
          <a:p>
            <a:pPr marL="0" indent="0">
              <a:buNone/>
            </a:pPr>
            <a:r>
              <a:rPr lang="es-MX" dirty="0">
                <a:solidFill>
                  <a:srgbClr val="92D050"/>
                </a:solidFill>
              </a:rPr>
              <a:t>Este diente presenta en su borde incisal debido, a la longitud mayor de su lóbulo </a:t>
            </a:r>
            <a:r>
              <a:rPr lang="es-MX" dirty="0" err="1">
                <a:solidFill>
                  <a:srgbClr val="92D050"/>
                </a:solidFill>
              </a:rPr>
              <a:t>centrolabial</a:t>
            </a:r>
            <a:r>
              <a:rPr lang="es-MX" dirty="0">
                <a:solidFill>
                  <a:srgbClr val="92D050"/>
                </a:solidFill>
              </a:rPr>
              <a:t>, una saliente o cúspide de la cual se deriva su nombre de cúspide o canino</a:t>
            </a:r>
            <a:r>
              <a:rPr lang="es-MX" dirty="0"/>
              <a:t>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975" y="3429000"/>
            <a:ext cx="5695950" cy="318973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448925" y="3429000"/>
            <a:ext cx="762000" cy="318973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7812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34715"/>
            <a:ext cx="10515600" cy="5142247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El </a:t>
            </a:r>
            <a:r>
              <a:rPr lang="es-MX" dirty="0"/>
              <a:t>lóbulo lingual está localizado en el tercio cervical de la cara lingual formando el cíngulo.  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                              Cíngulo</a:t>
            </a:r>
            <a:r>
              <a:rPr lang="es-MX" dirty="0" smtClean="0"/>
              <a:t>  </a:t>
            </a:r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82089" y="2196265"/>
            <a:ext cx="5766549" cy="3732530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H="1">
            <a:off x="7788443" y="3721768"/>
            <a:ext cx="1507957" cy="24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715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970547"/>
            <a:ext cx="10515600" cy="5206416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 </a:t>
            </a:r>
            <a:r>
              <a:rPr lang="es-MX" b="1" dirty="0" smtClean="0"/>
              <a:t>CARA </a:t>
            </a:r>
            <a:r>
              <a:rPr lang="es-MX" b="1" dirty="0"/>
              <a:t>LABIAL: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LIMITES: La cara labial está limitada hacia mesial por la línea limítrofe mesial que va del ángulo triedro </a:t>
            </a:r>
            <a:r>
              <a:rPr lang="es-MX" dirty="0" err="1"/>
              <a:t>mesiolabioincisal</a:t>
            </a:r>
            <a:r>
              <a:rPr lang="es-MX" dirty="0"/>
              <a:t> a la línea cervical y es recta.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94" y="2671010"/>
            <a:ext cx="6054563" cy="364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82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954505"/>
            <a:ext cx="10515600" cy="5222458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Hacia distal está limitada por la línea limítrofe distal que corre del ángulo triedro </a:t>
            </a:r>
            <a:r>
              <a:rPr lang="es-MX" dirty="0" err="1"/>
              <a:t>distolabioincisal</a:t>
            </a:r>
            <a:r>
              <a:rPr lang="es-MX" dirty="0"/>
              <a:t> hacia la línea cervical y es convexa.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253" y="1941785"/>
            <a:ext cx="6880252" cy="413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320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70021"/>
            <a:ext cx="10515600" cy="5406942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Hacia incisal está limitada por la línea limítrofe incisal formada por los brazos mesial y distal que son rectos y forman un ángulo de 100 grados, de los cuales el brazo mesial es más corto que el distal, debido al mayor desarrollo del lóbulo </a:t>
            </a:r>
            <a:r>
              <a:rPr lang="es-MX" dirty="0" err="1"/>
              <a:t>mesiolabial</a:t>
            </a:r>
            <a:r>
              <a:rPr lang="es-MX" dirty="0"/>
              <a:t> </a:t>
            </a:r>
            <a:r>
              <a:rPr lang="es-MX" dirty="0" err="1"/>
              <a:t>cervicoincisalmente</a:t>
            </a:r>
            <a:r>
              <a:rPr lang="es-MX" dirty="0"/>
              <a:t> que el </a:t>
            </a:r>
            <a:r>
              <a:rPr lang="es-MX" dirty="0" err="1"/>
              <a:t>distolabial</a:t>
            </a:r>
            <a:r>
              <a:rPr lang="es-MX" dirty="0"/>
              <a:t>, y a que la cima de la cúspide, está un poco hacia el lado mesial con respecto al eje </a:t>
            </a:r>
            <a:r>
              <a:rPr lang="es-MX" dirty="0" smtClean="0"/>
              <a:t>longitudinal.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538" y="3179185"/>
            <a:ext cx="5949810" cy="357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797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74295"/>
            <a:ext cx="10515600" cy="5302668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El brazo distal es más largo que el mesial debido a que el lóbulo </a:t>
            </a:r>
            <a:r>
              <a:rPr lang="es-MX" dirty="0" err="1"/>
              <a:t>distolabial</a:t>
            </a:r>
            <a:r>
              <a:rPr lang="es-MX" dirty="0"/>
              <a:t> es más corto que el </a:t>
            </a:r>
            <a:r>
              <a:rPr lang="es-MX" dirty="0" err="1"/>
              <a:t>mesiolabial</a:t>
            </a:r>
            <a:r>
              <a:rPr lang="es-MX" dirty="0"/>
              <a:t> </a:t>
            </a:r>
            <a:r>
              <a:rPr lang="es-MX" dirty="0" err="1"/>
              <a:t>cervicoincisalmente</a:t>
            </a:r>
            <a:r>
              <a:rPr lang="es-MX" dirty="0"/>
              <a:t>, y también a que la cima de la cúspide se encuentra </a:t>
            </a:r>
            <a:r>
              <a:rPr lang="es-MX" dirty="0" err="1"/>
              <a:t>mesializada</a:t>
            </a: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dirty="0"/>
              <a:t>El brazo mesial va del ángulo triedro </a:t>
            </a:r>
            <a:r>
              <a:rPr lang="es-MX" dirty="0" err="1"/>
              <a:t>mesiolabioincisal</a:t>
            </a:r>
            <a:r>
              <a:rPr lang="es-MX" dirty="0"/>
              <a:t> hacia la cima de la cúspide, el brazo distal de la cima de la cúspide al ángulo triedro </a:t>
            </a:r>
            <a:r>
              <a:rPr lang="es-MX" dirty="0" err="1"/>
              <a:t>distolabioincisal</a:t>
            </a:r>
            <a:r>
              <a:rPr lang="es-MX" dirty="0"/>
              <a:t>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700" y="3280611"/>
            <a:ext cx="6241909" cy="3431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199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291389"/>
            <a:ext cx="10515600" cy="4885574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Hacia cervical  está limitada por la línea cervical que es convexa en dirección apical.  </a:t>
            </a:r>
          </a:p>
          <a:p>
            <a:pPr marL="0" indent="0">
              <a:buNone/>
            </a:pPr>
            <a:r>
              <a:rPr lang="es-MX" dirty="0"/>
              <a:t> 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79" y="2086225"/>
            <a:ext cx="7228135" cy="434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911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3010346"/>
          </a:xfrm>
        </p:spPr>
        <p:txBody>
          <a:bodyPr>
            <a:normAutofit/>
          </a:bodyPr>
          <a:lstStyle/>
          <a:p>
            <a:pPr algn="ctr"/>
            <a:r>
              <a:rPr lang="es-MX" sz="2400" dirty="0"/>
              <a:t>UNIVERSIDAD AUTÓNOMA DEL ESTADO DE MÉXICO</a:t>
            </a:r>
            <a:br>
              <a:rPr lang="es-MX" sz="2400" dirty="0"/>
            </a:br>
            <a:r>
              <a:rPr lang="es-MX" sz="2400" dirty="0"/>
              <a:t>FACULTAD DE ODONTOLOGÍA</a:t>
            </a:r>
            <a:br>
              <a:rPr lang="es-MX" sz="2400" dirty="0"/>
            </a:br>
            <a:r>
              <a:rPr lang="es-MX" sz="2400" dirty="0"/>
              <a:t>ÁREA DE REHABILITACIÓN ODONTOLÓGICA</a:t>
            </a:r>
            <a:br>
              <a:rPr lang="es-MX" sz="2400" dirty="0"/>
            </a:br>
            <a:r>
              <a:rPr lang="es-MX" sz="2400" dirty="0"/>
              <a:t>PLAN DE ESTUDIOS: CIRUJANO DENTISTA</a:t>
            </a:r>
            <a:r>
              <a:rPr lang="es-MX" sz="2400" dirty="0">
                <a:solidFill>
                  <a:schemeClr val="bg1"/>
                </a:solidFill>
              </a:rPr>
              <a:t/>
            </a:r>
            <a:br>
              <a:rPr lang="es-MX" sz="2400" dirty="0">
                <a:solidFill>
                  <a:schemeClr val="bg1"/>
                </a:solidFill>
              </a:rPr>
            </a:br>
            <a:r>
              <a:rPr lang="es-MX" sz="2400" dirty="0">
                <a:solidFill>
                  <a:schemeClr val="bg1"/>
                </a:solidFill>
              </a:rPr>
              <a:t/>
            </a:r>
            <a:br>
              <a:rPr lang="es-MX" sz="2400" dirty="0">
                <a:solidFill>
                  <a:schemeClr val="bg1"/>
                </a:solidFill>
              </a:rPr>
            </a:br>
            <a:r>
              <a:rPr lang="es-MX" sz="2800" dirty="0">
                <a:solidFill>
                  <a:srgbClr val="FFFF00"/>
                </a:solidFill>
              </a:rPr>
              <a:t/>
            </a:r>
            <a:br>
              <a:rPr lang="es-MX" sz="2800" dirty="0">
                <a:solidFill>
                  <a:srgbClr val="FFFF00"/>
                </a:solidFill>
              </a:rPr>
            </a:br>
            <a:r>
              <a:rPr lang="es-MX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DE APRENDIZAJE: ANATOMÍA BUCODENTAL</a:t>
            </a:r>
            <a:br>
              <a:rPr lang="es-MX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SOLO VISIÓN  PROYECTABLES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81200" y="2422358"/>
            <a:ext cx="8229600" cy="4319010"/>
          </a:xfrm>
        </p:spPr>
        <p:txBody>
          <a:bodyPr>
            <a:normAutofit fontScale="32500" lnSpcReduction="20000"/>
          </a:bodyPr>
          <a:lstStyle/>
          <a:p>
            <a:endParaRPr lang="es-MX" dirty="0" smtClean="0"/>
          </a:p>
          <a:p>
            <a:pPr marL="0" indent="0">
              <a:buNone/>
            </a:pPr>
            <a:endParaRPr lang="es-MX" dirty="0" smtClean="0">
              <a:solidFill>
                <a:srgbClr val="FFC000"/>
              </a:solidFill>
            </a:endParaRPr>
          </a:p>
          <a:p>
            <a:pPr algn="ctr"/>
            <a:endParaRPr lang="es-MX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s-MX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s-MX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s-MX" sz="9600" dirty="0">
                <a:solidFill>
                  <a:srgbClr val="FFC000"/>
                </a:solidFill>
              </a:rPr>
              <a:t>NOMBRE DEL MATERIAL:</a:t>
            </a:r>
          </a:p>
          <a:p>
            <a:pPr marL="0" indent="0" algn="ctr">
              <a:buNone/>
            </a:pPr>
            <a:r>
              <a:rPr lang="es-MX" sz="12800" dirty="0" smtClean="0">
                <a:solidFill>
                  <a:srgbClr val="FFC000"/>
                </a:solidFill>
              </a:rPr>
              <a:t>CANINO SUPERIOR PERMANENTE</a:t>
            </a:r>
            <a:endParaRPr lang="es-MX" sz="12800" dirty="0">
              <a:solidFill>
                <a:srgbClr val="FFC000"/>
              </a:solidFill>
            </a:endParaRPr>
          </a:p>
          <a:p>
            <a:pPr algn="ctr"/>
            <a:endParaRPr lang="es-MX" sz="51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s-MX" sz="51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s-MX" sz="9600" dirty="0">
                <a:solidFill>
                  <a:srgbClr val="FFC000"/>
                </a:solidFill>
              </a:rPr>
              <a:t>ELABORADO POR:</a:t>
            </a:r>
          </a:p>
          <a:p>
            <a:pPr marL="0" indent="0" algn="ctr">
              <a:buNone/>
            </a:pPr>
            <a:r>
              <a:rPr lang="es-MX" sz="9600" dirty="0">
                <a:solidFill>
                  <a:srgbClr val="FFC000"/>
                </a:solidFill>
              </a:rPr>
              <a:t>DR. EN E. MIGUEL ANGEL PADILLA MILLÁN</a:t>
            </a:r>
          </a:p>
          <a:p>
            <a:pPr marL="0" indent="0" algn="ctr">
              <a:buNone/>
            </a:pPr>
            <a:r>
              <a:rPr lang="es-MX" sz="9600" dirty="0" smtClean="0">
                <a:solidFill>
                  <a:srgbClr val="FFC000"/>
                </a:solidFill>
              </a:rPr>
              <a:t>2017</a:t>
            </a:r>
            <a:endParaRPr lang="es-MX" sz="9600" dirty="0">
              <a:solidFill>
                <a:srgbClr val="FFC00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807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34716"/>
            <a:ext cx="10515600" cy="5142247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CARACTERÍSTICAS: La cara labial es convexa </a:t>
            </a:r>
            <a:r>
              <a:rPr lang="es-MX" dirty="0" err="1"/>
              <a:t>cervicoincisalmente</a:t>
            </a:r>
            <a:r>
              <a:rPr lang="es-MX" dirty="0"/>
              <a:t>, encontrándose la mayor convexidad a nivel tercio cervical y medio. </a:t>
            </a:r>
            <a:r>
              <a:rPr lang="es-MX" dirty="0" err="1"/>
              <a:t>Mesiodistalmente</a:t>
            </a:r>
            <a:r>
              <a:rPr lang="es-MX" dirty="0"/>
              <a:t> la cara labial también es muy convexa, debido al mayor desarrollo del lóbulo </a:t>
            </a:r>
            <a:r>
              <a:rPr lang="es-MX" dirty="0" err="1"/>
              <a:t>centrolabial</a:t>
            </a:r>
            <a:r>
              <a:rPr lang="es-MX" dirty="0"/>
              <a:t>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683" y="2711117"/>
            <a:ext cx="5177588" cy="388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056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34716"/>
            <a:ext cx="10515600" cy="5142247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En su tercio cervical es uniformemente convexa y a nivel de los tercios incisal y medio presenta un aspecto </a:t>
            </a:r>
            <a:r>
              <a:rPr lang="es-MX" dirty="0" err="1"/>
              <a:t>trilobular</a:t>
            </a:r>
            <a:r>
              <a:rPr lang="es-MX" dirty="0"/>
              <a:t>, por encontrarse ahí las líneas </a:t>
            </a:r>
            <a:r>
              <a:rPr lang="es-MX" dirty="0" err="1"/>
              <a:t>segmentales</a:t>
            </a:r>
            <a:r>
              <a:rPr lang="es-MX" dirty="0"/>
              <a:t> </a:t>
            </a:r>
            <a:r>
              <a:rPr lang="es-MX" dirty="0" err="1"/>
              <a:t>mesiolabial</a:t>
            </a:r>
            <a:r>
              <a:rPr lang="es-MX" dirty="0"/>
              <a:t> y </a:t>
            </a:r>
            <a:r>
              <a:rPr lang="es-MX" dirty="0" err="1"/>
              <a:t>distolabial</a:t>
            </a:r>
            <a:r>
              <a:rPr lang="es-MX" dirty="0"/>
              <a:t> que van de los brazos mesial y distal convergiendo ligeramente hacia la unión de los tercios medio cervical.</a:t>
            </a:r>
          </a:p>
          <a:p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967" y="3235616"/>
            <a:ext cx="9697453" cy="316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79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5300" y="794084"/>
            <a:ext cx="10858500" cy="5382879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El mayor diámetro </a:t>
            </a:r>
            <a:r>
              <a:rPr lang="es-MX" dirty="0" err="1"/>
              <a:t>mesiodistal</a:t>
            </a:r>
            <a:r>
              <a:rPr lang="es-MX" dirty="0"/>
              <a:t> de la cara labial se encuentra en la unión de los tercios incisal y medio. </a:t>
            </a:r>
          </a:p>
          <a:p>
            <a:pPr marL="0" indent="0">
              <a:buNone/>
            </a:pPr>
            <a:r>
              <a:rPr lang="es-MX" dirty="0"/>
              <a:t>Disminuyendo ese diámetro en dirección cervical, hasta hacerlo un tercio más pequeño a nivel del tercio cervical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/>
              <a:t>mayor diámetro </a:t>
            </a:r>
            <a:r>
              <a:rPr lang="es-MX" dirty="0" err="1"/>
              <a:t>mesiodistal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216" y="2555207"/>
            <a:ext cx="3907506" cy="3907506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6935453" y="5331995"/>
            <a:ext cx="1155032" cy="16042"/>
          </a:xfrm>
          <a:prstGeom prst="line">
            <a:avLst/>
          </a:prstGeom>
          <a:ln w="349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4714875" y="4933950"/>
            <a:ext cx="2217821" cy="398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0090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50231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37937"/>
            <a:ext cx="10515600" cy="5439026"/>
          </a:xfrm>
        </p:spPr>
        <p:txBody>
          <a:bodyPr/>
          <a:lstStyle/>
          <a:p>
            <a:pPr marL="0" indent="0">
              <a:buNone/>
            </a:pPr>
            <a:r>
              <a:rPr lang="es-MX" b="1" dirty="0"/>
              <a:t>CARA MESIAL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LIMITES</a:t>
            </a:r>
            <a:r>
              <a:rPr lang="es-MX" dirty="0"/>
              <a:t>: La cara mesial esa limitada hacia labial por la línea limítrofe labial que corre del ángulo triedro </a:t>
            </a:r>
            <a:r>
              <a:rPr lang="es-MX" dirty="0" err="1"/>
              <a:t>mesiolabioincisal</a:t>
            </a:r>
            <a:r>
              <a:rPr lang="es-MX" dirty="0"/>
              <a:t> a la línea cervical y es convexa, teniendo su mayor convexidad en la unión de los tercios cervical y medio.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606" y="2552700"/>
            <a:ext cx="51929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9555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6167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26168"/>
            <a:ext cx="10515600" cy="5350795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Hacia lingual está limitada por la línea limítrofe lingual que va del ángulo triedro </a:t>
            </a:r>
            <a:r>
              <a:rPr lang="es-MX" dirty="0" err="1"/>
              <a:t>mesiolinguoincisal</a:t>
            </a:r>
            <a:r>
              <a:rPr lang="es-MX" dirty="0"/>
              <a:t> a la línea cervical, y que es casi recta, ligeramente </a:t>
            </a:r>
            <a:r>
              <a:rPr lang="es-MX" dirty="0" smtClean="0"/>
              <a:t>cóncava </a:t>
            </a:r>
            <a:r>
              <a:rPr lang="es-MX" dirty="0"/>
              <a:t>en sus tercios incisal y medio y convexa en su tercio cervical.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256" y="2216390"/>
            <a:ext cx="5776294" cy="455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3596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"/>
            <a:ext cx="10515600" cy="818146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89811"/>
            <a:ext cx="10515600" cy="548715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 El limite incisal está dado por la línea limítrofe incisal que se extiende del ángulo triedro </a:t>
            </a:r>
            <a:r>
              <a:rPr lang="es-MX" dirty="0" err="1"/>
              <a:t>mesiolabioincisal</a:t>
            </a:r>
            <a:r>
              <a:rPr lang="es-MX" dirty="0"/>
              <a:t>, al ángulo triedro </a:t>
            </a:r>
            <a:r>
              <a:rPr lang="es-MX" dirty="0" err="1"/>
              <a:t>mesiolinguoincisal</a:t>
            </a:r>
            <a:r>
              <a:rPr lang="es-MX" dirty="0"/>
              <a:t> y es recta, con una inclinación de labial a lingual en dirección cervical.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381" y="2035551"/>
            <a:ext cx="5957269" cy="469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461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34716"/>
            <a:ext cx="10515600" cy="5142247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El límite cervical está dado por la línea cervical que se eleva unos milímetros en dirección incisal. 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506" y="1870273"/>
            <a:ext cx="6166819" cy="486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643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34716"/>
            <a:ext cx="10515600" cy="5142247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CARACTERÍSTICAS: Por lo general la cara mesial es lisa y recta en dirección </a:t>
            </a:r>
            <a:r>
              <a:rPr lang="es-MX" dirty="0" err="1"/>
              <a:t>cervicoincisal</a:t>
            </a:r>
            <a:r>
              <a:rPr lang="es-MX" dirty="0"/>
              <a:t>. En dirección </a:t>
            </a:r>
            <a:r>
              <a:rPr lang="es-MX" dirty="0" err="1"/>
              <a:t>labiolingual</a:t>
            </a:r>
            <a:r>
              <a:rPr lang="es-MX" dirty="0"/>
              <a:t> la cara mesial es ligeramente convexa y el mayor diámetro </a:t>
            </a:r>
            <a:r>
              <a:rPr lang="es-MX" dirty="0" err="1"/>
              <a:t>labiolingual</a:t>
            </a:r>
            <a:r>
              <a:rPr lang="es-MX" dirty="0"/>
              <a:t> de la cara mesial, se encuentra en la unión de los tercios cervical y medio.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201" y="2686050"/>
            <a:ext cx="5411597" cy="4057650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5067300" y="3914775"/>
            <a:ext cx="188595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6333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34189"/>
            <a:ext cx="10515600" cy="5342774"/>
          </a:xfrm>
        </p:spPr>
        <p:txBody>
          <a:bodyPr/>
          <a:lstStyle/>
          <a:p>
            <a:pPr marL="0" indent="0">
              <a:buNone/>
            </a:pPr>
            <a:r>
              <a:rPr lang="es-MX" b="1" dirty="0"/>
              <a:t>CARA DISTAL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LIMITES</a:t>
            </a:r>
            <a:r>
              <a:rPr lang="es-MX" dirty="0"/>
              <a:t>: La cara distal está limitada hacia labial por la línea limítrofe labial que va del ángulo triedro </a:t>
            </a:r>
            <a:r>
              <a:rPr lang="es-MX" dirty="0" err="1"/>
              <a:t>distolabioincisal</a:t>
            </a:r>
            <a:r>
              <a:rPr lang="es-MX" dirty="0"/>
              <a:t> a la línea cervical, y es convexa teniendo su mayor convexidad en la unión de los tercios cervical y medio.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934" y="2714625"/>
            <a:ext cx="5972331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076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34189"/>
            <a:ext cx="10515600" cy="5342774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 </a:t>
            </a:r>
            <a:r>
              <a:rPr lang="es-MX" dirty="0"/>
              <a:t>Hacia lingual está limitada por la línea limítrofe lingual que va del ángulo triedro </a:t>
            </a:r>
            <a:r>
              <a:rPr lang="es-MX" dirty="0" err="1"/>
              <a:t>distolinguoincisal</a:t>
            </a:r>
            <a:r>
              <a:rPr lang="es-MX" dirty="0"/>
              <a:t> a la línea cervical que es casi recta, ligeramente cóncava  en sus tercios incisal y medio y convexa en su tercio cervical.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584" y="2124075"/>
            <a:ext cx="6683323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825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/>
              <a:t>El presente trabajo de material audiovisual de la Unidad de aprendizaje por Competencias  de Anatomía Bucodental tiene como objetivo primordial actualizar, complementar  y ser un auxiliar importante en el proceso de enseñanza aprendizaje en los alumnos del primer semestre, teniendo como </a:t>
            </a:r>
            <a:r>
              <a:rPr lang="es-MX" sz="3600" dirty="0">
                <a:solidFill>
                  <a:srgbClr val="FF0000"/>
                </a:solidFill>
              </a:rPr>
              <a:t>base el programa de la asignatura </a:t>
            </a:r>
            <a:r>
              <a:rPr lang="es-MX" sz="3600" dirty="0" smtClean="0">
                <a:solidFill>
                  <a:srgbClr val="FF0000"/>
                </a:solidFill>
              </a:rPr>
              <a:t>correspondiente a </a:t>
            </a:r>
            <a:r>
              <a:rPr lang="es-MX" sz="3600" dirty="0">
                <a:solidFill>
                  <a:srgbClr val="FF0000"/>
                </a:solidFill>
              </a:rPr>
              <a:t>C</a:t>
            </a:r>
            <a:r>
              <a:rPr lang="es-MX" sz="3600" dirty="0" smtClean="0">
                <a:solidFill>
                  <a:srgbClr val="FF0000"/>
                </a:solidFill>
              </a:rPr>
              <a:t>anino </a:t>
            </a:r>
            <a:r>
              <a:rPr lang="es-MX" sz="3600" dirty="0">
                <a:solidFill>
                  <a:srgbClr val="FF0000"/>
                </a:solidFill>
              </a:rPr>
              <a:t>S</a:t>
            </a:r>
            <a:r>
              <a:rPr lang="es-MX" sz="3600" dirty="0" smtClean="0">
                <a:solidFill>
                  <a:srgbClr val="FF0000"/>
                </a:solidFill>
              </a:rPr>
              <a:t>uperior </a:t>
            </a:r>
            <a:r>
              <a:rPr lang="es-MX" sz="3600" dirty="0">
                <a:solidFill>
                  <a:srgbClr val="FF0000"/>
                </a:solidFill>
              </a:rPr>
              <a:t>P</a:t>
            </a:r>
            <a:r>
              <a:rPr lang="es-MX" sz="3600" dirty="0" smtClean="0">
                <a:solidFill>
                  <a:srgbClr val="FF0000"/>
                </a:solidFill>
              </a:rPr>
              <a:t>ermanente.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0200435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34716"/>
            <a:ext cx="10515600" cy="5142247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El </a:t>
            </a:r>
            <a:r>
              <a:rPr lang="es-MX" dirty="0"/>
              <a:t>limite incisal está dado por la línea limítrofe incisal que se extiende del ángulo triedro </a:t>
            </a:r>
            <a:r>
              <a:rPr lang="es-MX" dirty="0" err="1"/>
              <a:t>distolabioincisal</a:t>
            </a:r>
            <a:r>
              <a:rPr lang="es-MX" dirty="0"/>
              <a:t> al ángulo triedro </a:t>
            </a:r>
            <a:r>
              <a:rPr lang="es-MX" dirty="0" err="1"/>
              <a:t>distolinguoincisal</a:t>
            </a:r>
            <a:r>
              <a:rPr lang="es-MX" dirty="0"/>
              <a:t> y que es recta, con una inclinación de labial a lingual en dirección cervical.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393" y="2390776"/>
            <a:ext cx="6455806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3061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930442"/>
            <a:ext cx="10515600" cy="5246521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Hacia cervical está limitada por la línea cervical que se eleva en dirección incisal un poco más en la cara mesial.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442" y="1965157"/>
            <a:ext cx="7024599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458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66274"/>
            <a:ext cx="10515600" cy="5310689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CARACTERÍSTICAS</a:t>
            </a:r>
            <a:r>
              <a:rPr lang="es-MX" dirty="0"/>
              <a:t>: Esta cara es un poco más corta que el mesial en dirección </a:t>
            </a:r>
            <a:r>
              <a:rPr lang="es-MX" dirty="0" err="1"/>
              <a:t>cervicoincisal</a:t>
            </a:r>
            <a:r>
              <a:rPr lang="es-MX" dirty="0"/>
              <a:t> debido a que el lóbulo </a:t>
            </a:r>
            <a:r>
              <a:rPr lang="es-MX" dirty="0" err="1"/>
              <a:t>distolabial</a:t>
            </a:r>
            <a:r>
              <a:rPr lang="es-MX" dirty="0"/>
              <a:t> tiene un menor desarrollo </a:t>
            </a:r>
            <a:r>
              <a:rPr lang="es-MX" dirty="0" err="1"/>
              <a:t>cervicoincisal</a:t>
            </a:r>
            <a:r>
              <a:rPr lang="es-MX" dirty="0"/>
              <a:t> y a que la línea cervical se eleva más hacia incisal, su superficie es generalmente más convexa tanto en dirección </a:t>
            </a:r>
            <a:r>
              <a:rPr lang="es-MX" dirty="0" err="1"/>
              <a:t>cervicoincisal</a:t>
            </a:r>
            <a:r>
              <a:rPr lang="es-MX" dirty="0"/>
              <a:t> como </a:t>
            </a:r>
            <a:r>
              <a:rPr lang="es-MX" dirty="0" err="1"/>
              <a:t>labiolingual</a:t>
            </a:r>
            <a:r>
              <a:rPr lang="es-MX" dirty="0"/>
              <a:t>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20114" y="2948739"/>
            <a:ext cx="5766549" cy="373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872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962526"/>
            <a:ext cx="10515600" cy="5214437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</a:t>
            </a:r>
            <a:r>
              <a:rPr lang="es-MX" dirty="0" smtClean="0"/>
              <a:t>l </a:t>
            </a:r>
            <a:r>
              <a:rPr lang="es-MX" dirty="0"/>
              <a:t>mayor diámetro </a:t>
            </a:r>
            <a:r>
              <a:rPr lang="es-MX" dirty="0" err="1"/>
              <a:t>labiolingual</a:t>
            </a:r>
            <a:r>
              <a:rPr lang="es-MX" dirty="0"/>
              <a:t> lo encontramos en la unión de los tercios cervical y medio.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00" y="1871663"/>
            <a:ext cx="5740400" cy="4305300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 flipV="1">
            <a:off x="4772025" y="3752850"/>
            <a:ext cx="2085975" cy="19050"/>
          </a:xfrm>
          <a:prstGeom prst="line">
            <a:avLst/>
          </a:prstGeom>
          <a:ln w="444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4305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"/>
            <a:ext cx="10515600" cy="922420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58253"/>
            <a:ext cx="10515600" cy="5318710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CARA LINGUAL</a:t>
            </a:r>
          </a:p>
          <a:p>
            <a:pPr marL="0" indent="0">
              <a:buNone/>
            </a:pPr>
            <a:r>
              <a:rPr lang="es-MX" dirty="0" smtClean="0"/>
              <a:t>LIMITES</a:t>
            </a:r>
            <a:r>
              <a:rPr lang="es-MX" dirty="0"/>
              <a:t>: La cara lingual está limitada hacia mesial por la línea limítrofe mesial que va del ángulo triedro </a:t>
            </a:r>
            <a:r>
              <a:rPr lang="es-MX" dirty="0" err="1"/>
              <a:t>mesiolinguoincisal</a:t>
            </a:r>
            <a:r>
              <a:rPr lang="es-MX" dirty="0"/>
              <a:t> a la línea cervical y es recta. Hacia distal por la línea limítrofe distal que se extiende del ángulo triedro </a:t>
            </a:r>
            <a:r>
              <a:rPr lang="es-MX" dirty="0" err="1"/>
              <a:t>distolinguoincisal</a:t>
            </a:r>
            <a:r>
              <a:rPr lang="es-MX" dirty="0"/>
              <a:t> a la línea cervical y es convexa.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393" y="2975365"/>
            <a:ext cx="6196007" cy="360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289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94083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50232"/>
            <a:ext cx="10515600" cy="5326731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Hacia incisal está limitada por los brazos mesial y distal que forman un ángulo de 100 grados. El brazo  mesial pequeño que corre del ángulo triedro </a:t>
            </a:r>
            <a:r>
              <a:rPr lang="es-MX" dirty="0" err="1"/>
              <a:t>mesiolinguoincisal</a:t>
            </a:r>
            <a:r>
              <a:rPr lang="es-MX" dirty="0"/>
              <a:t> a la cima de la cúspide y es recto, y el brazo distal largo que va de la cima de la cúspide del ángulo triedro </a:t>
            </a:r>
            <a:r>
              <a:rPr lang="es-MX" dirty="0" err="1"/>
              <a:t>distolinguoincisal</a:t>
            </a:r>
            <a:r>
              <a:rPr lang="es-MX" dirty="0"/>
              <a:t> y que también es recto.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468" y="2828926"/>
            <a:ext cx="6693063" cy="389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801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906379"/>
            <a:ext cx="10515600" cy="5270584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El límite cervical, está dado por una línea cervical convexa hacia apical, que describe un arco más pequeño que la línea cervical de la cara labial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543" y="1783244"/>
            <a:ext cx="8129582" cy="473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5001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98358"/>
            <a:ext cx="10515600" cy="5278605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CARACTERÍSTICAS</a:t>
            </a:r>
            <a:r>
              <a:rPr lang="es-MX" dirty="0"/>
              <a:t>: La cara lingual </a:t>
            </a:r>
            <a:r>
              <a:rPr lang="es-MX" dirty="0" err="1"/>
              <a:t>cervicoincisalmente</a:t>
            </a:r>
            <a:r>
              <a:rPr lang="es-MX" dirty="0"/>
              <a:t> y </a:t>
            </a:r>
            <a:r>
              <a:rPr lang="es-MX" dirty="0" err="1"/>
              <a:t>mesiodistalmente</a:t>
            </a:r>
            <a:r>
              <a:rPr lang="es-MX" dirty="0"/>
              <a:t> es ligeramente cóncava, casi recta en sus tercios incisal y medio y convexa en su tercio cervical, este tercio </a:t>
            </a:r>
            <a:r>
              <a:rPr lang="es-MX" dirty="0" err="1"/>
              <a:t>mesiodistalmente</a:t>
            </a:r>
            <a:r>
              <a:rPr lang="es-MX" dirty="0"/>
              <a:t> es marcadamente convexo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350" y="2545556"/>
            <a:ext cx="5495925" cy="412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026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930442"/>
            <a:ext cx="10515600" cy="5246521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El mayor </a:t>
            </a:r>
            <a:r>
              <a:rPr lang="es-MX" dirty="0" err="1"/>
              <a:t>diametro</a:t>
            </a:r>
            <a:r>
              <a:rPr lang="es-MX" dirty="0"/>
              <a:t> </a:t>
            </a:r>
            <a:r>
              <a:rPr lang="es-MX" dirty="0" err="1"/>
              <a:t>mesiodistal</a:t>
            </a:r>
            <a:r>
              <a:rPr lang="es-MX" dirty="0"/>
              <a:t> de la cara lingual, se encuentra en la unión de los tercios incisal y medio, disminuyendo en dirección cervical hasta hacerlo un tercio más pequeño a nivel del tercio cervical.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01139" y="2139115"/>
            <a:ext cx="5766549" cy="3732530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7115175" y="41529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6496050" y="4572000"/>
            <a:ext cx="2028825" cy="9525"/>
          </a:xfrm>
          <a:prstGeom prst="line">
            <a:avLst/>
          </a:prstGeom>
          <a:ln w="412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11"/>
          <p:cNvSpPr/>
          <p:nvPr/>
        </p:nvSpPr>
        <p:spPr>
          <a:xfrm>
            <a:off x="3101139" y="2139114"/>
            <a:ext cx="2994861" cy="373253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92148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66274"/>
            <a:ext cx="10515600" cy="5310689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Esta zona en el canino, es lisa tiene tan solo depresiones triangulares o fosas poco profundas de área limitada llamadas: fosa triangular mesial y fosa triangular distal, separadas por una prominencia transversal más ancha </a:t>
            </a:r>
            <a:r>
              <a:rPr lang="es-MX" dirty="0" err="1"/>
              <a:t>mesiodistalmente</a:t>
            </a:r>
            <a:r>
              <a:rPr lang="es-MX" dirty="0"/>
              <a:t> que la del incisivo central superior, que corre desde la cima de la cúspide hasta el cíngulo.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147" y="3067051"/>
            <a:ext cx="8859706" cy="366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387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548882"/>
            <a:ext cx="10515600" cy="4973216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pPr marL="0" lvl="1" indent="0" algn="just">
              <a:buNone/>
            </a:pPr>
            <a:r>
              <a:rPr lang="es-MX" sz="3600" dirty="0"/>
              <a:t>El contenido de este material comprende generalidades de morfología  de la corona del </a:t>
            </a:r>
            <a:r>
              <a:rPr lang="es-MX" sz="3600" dirty="0" smtClean="0"/>
              <a:t>Canino superior permanente</a:t>
            </a:r>
            <a:r>
              <a:rPr lang="es-MX" sz="3600" dirty="0"/>
              <a:t>, descripción de su  cara labial, cara mesial ,cara distal, cara lingual, cara incisal  y raíz.</a:t>
            </a:r>
          </a:p>
          <a:p>
            <a:pPr marL="0" indent="0" algn="just">
              <a:buNone/>
            </a:pPr>
            <a:r>
              <a:rPr lang="es-MX" sz="3600" dirty="0"/>
              <a:t>El conocimiento  de la anatomía del </a:t>
            </a:r>
            <a:r>
              <a:rPr lang="es-MX" sz="3600" dirty="0" smtClean="0"/>
              <a:t>Canino superior permanente por </a:t>
            </a:r>
            <a:r>
              <a:rPr lang="es-MX" sz="3600" dirty="0"/>
              <a:t>medio de material visual es </a:t>
            </a:r>
            <a:r>
              <a:rPr lang="es-MX" sz="3600" dirty="0" smtClean="0"/>
              <a:t>esencial e  </a:t>
            </a:r>
            <a:r>
              <a:rPr lang="es-MX" sz="3600" dirty="0"/>
              <a:t>importante </a:t>
            </a:r>
            <a:r>
              <a:rPr lang="es-MX" sz="3600" dirty="0" smtClean="0"/>
              <a:t>para </a:t>
            </a:r>
            <a:r>
              <a:rPr lang="es-MX" sz="3600" dirty="0"/>
              <a:t>un estudiante de Odontología 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35583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13873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13874"/>
            <a:ext cx="10515600" cy="5463089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FOSA TRIANGULAR MESIAL</a:t>
            </a:r>
          </a:p>
          <a:p>
            <a:pPr marL="0" indent="0">
              <a:buNone/>
            </a:pPr>
            <a:r>
              <a:rPr lang="es-MX" dirty="0" smtClean="0"/>
              <a:t>LIMITES</a:t>
            </a:r>
            <a:r>
              <a:rPr lang="es-MX" sz="2400" dirty="0"/>
              <a:t>: </a:t>
            </a:r>
            <a:r>
              <a:rPr lang="es-MX" sz="2400" dirty="0">
                <a:solidFill>
                  <a:srgbClr val="FF0000"/>
                </a:solidFill>
              </a:rPr>
              <a:t>La fosa triangular mesial </a:t>
            </a:r>
            <a:r>
              <a:rPr lang="es-MX" sz="2400" dirty="0"/>
              <a:t>está limitada </a:t>
            </a:r>
            <a:r>
              <a:rPr lang="es-MX" sz="2400" b="1" dirty="0"/>
              <a:t>hacia mesial </a:t>
            </a:r>
            <a:r>
              <a:rPr lang="es-MX" sz="2400" dirty="0"/>
              <a:t>por la prominencia marginal mesial que va del ángulo triedro </a:t>
            </a:r>
            <a:r>
              <a:rPr lang="es-MX" sz="2400" dirty="0" err="1"/>
              <a:t>mesiolinguoincisal</a:t>
            </a:r>
            <a:r>
              <a:rPr lang="es-MX" sz="2400" dirty="0"/>
              <a:t> al cíngulo y es recta. </a:t>
            </a:r>
            <a:r>
              <a:rPr lang="es-MX" sz="2400" b="1" dirty="0"/>
              <a:t>Hacia distal, </a:t>
            </a:r>
            <a:r>
              <a:rPr lang="es-MX" sz="2400" dirty="0"/>
              <a:t>está limitada por la prominencia transversal, que va desde la cima de la cúspide hasta el cíngulo y es recta. </a:t>
            </a:r>
            <a:r>
              <a:rPr lang="es-MX" sz="2400" b="1" dirty="0"/>
              <a:t>Hacia incisal </a:t>
            </a:r>
            <a:r>
              <a:rPr lang="es-MX" sz="2400" dirty="0"/>
              <a:t>esta fosa está limitada, por el brazo mesial que se extiende del ángulo triedro </a:t>
            </a:r>
            <a:r>
              <a:rPr lang="es-MX" sz="2400" dirty="0" err="1"/>
              <a:t>mesiolinguoincisal</a:t>
            </a:r>
            <a:r>
              <a:rPr lang="es-MX" sz="2400" dirty="0"/>
              <a:t> a la cima de la cúspide y es recto. </a:t>
            </a:r>
          </a:p>
          <a:p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775" y="3346336"/>
            <a:ext cx="8172450" cy="337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3530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78041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78042"/>
            <a:ext cx="10515600" cy="5398921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FOSA TRIANGULAR DISTAL </a:t>
            </a:r>
          </a:p>
          <a:p>
            <a:pPr marL="0" indent="0">
              <a:buNone/>
            </a:pPr>
            <a:r>
              <a:rPr lang="es-MX" dirty="0" smtClean="0"/>
              <a:t>LIMITES</a:t>
            </a:r>
            <a:r>
              <a:rPr lang="es-MX" dirty="0"/>
              <a:t>: </a:t>
            </a:r>
            <a:r>
              <a:rPr lang="es-MX" sz="2400" dirty="0"/>
              <a:t>La fosa triangular distal, está limitada </a:t>
            </a:r>
            <a:r>
              <a:rPr lang="es-MX" sz="2400" b="1" dirty="0"/>
              <a:t>hacia distal </a:t>
            </a:r>
            <a:r>
              <a:rPr lang="es-MX" sz="2400" dirty="0"/>
              <a:t>por la prominencia marginal distal, que va del ángulo triedro </a:t>
            </a:r>
            <a:r>
              <a:rPr lang="es-MX" sz="2400" dirty="0" err="1"/>
              <a:t>distolinguoincisal</a:t>
            </a:r>
            <a:r>
              <a:rPr lang="es-MX" sz="2400" dirty="0"/>
              <a:t> al cíngulo y es convexa. </a:t>
            </a:r>
            <a:r>
              <a:rPr lang="es-MX" sz="2400" b="1" dirty="0"/>
              <a:t>Hacia mesial </a:t>
            </a:r>
            <a:r>
              <a:rPr lang="es-MX" sz="2400" dirty="0"/>
              <a:t>está limitada por la prominencia transversal que se extiende de la cima de la cúspide hasta el cíngulo y es recta.</a:t>
            </a:r>
            <a:r>
              <a:rPr lang="es-MX" sz="2400" b="1" dirty="0"/>
              <a:t> </a:t>
            </a:r>
            <a:r>
              <a:rPr lang="es-MX" sz="2400" b="1" dirty="0" err="1"/>
              <a:t>Incisalmente</a:t>
            </a:r>
            <a:r>
              <a:rPr lang="es-MX" sz="2400" b="1" dirty="0"/>
              <a:t> </a:t>
            </a:r>
            <a:r>
              <a:rPr lang="es-MX" sz="2400" dirty="0"/>
              <a:t>está limitada por el brazo distal, que se extiende del ángulo triedro </a:t>
            </a:r>
            <a:r>
              <a:rPr lang="es-MX" sz="2400" dirty="0" err="1"/>
              <a:t>distolinguoincisal</a:t>
            </a:r>
            <a:r>
              <a:rPr lang="es-MX" sz="2400" dirty="0"/>
              <a:t> a la cima de la cúspide y es recto.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776" y="3364765"/>
            <a:ext cx="7886700" cy="341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858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1012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10126"/>
            <a:ext cx="10515600" cy="5366837"/>
          </a:xfrm>
        </p:spPr>
        <p:txBody>
          <a:bodyPr/>
          <a:lstStyle/>
          <a:p>
            <a:pPr marL="0" indent="0">
              <a:buNone/>
            </a:pPr>
            <a:r>
              <a:rPr lang="es-MX" b="1" dirty="0" smtClean="0"/>
              <a:t>CARA </a:t>
            </a:r>
            <a:r>
              <a:rPr lang="es-MX" b="1" dirty="0"/>
              <a:t>O BORDE INCISAL </a:t>
            </a:r>
            <a:endParaRPr lang="es-MX" dirty="0"/>
          </a:p>
          <a:p>
            <a:pPr marL="0" indent="0" algn="just">
              <a:buNone/>
            </a:pPr>
            <a:r>
              <a:rPr lang="es-MX" dirty="0"/>
              <a:t>Al hacer erupción </a:t>
            </a:r>
            <a:r>
              <a:rPr lang="es-MX" dirty="0" smtClean="0"/>
              <a:t>los </a:t>
            </a:r>
            <a:r>
              <a:rPr lang="es-MX" dirty="0"/>
              <a:t>lóbulos labiales terminan en mamelones bien redondeados, dando a la cara incisal un efecto </a:t>
            </a:r>
            <a:r>
              <a:rPr lang="es-MX" dirty="0" err="1" smtClean="0"/>
              <a:t>trilobular</a:t>
            </a:r>
            <a:r>
              <a:rPr lang="es-MX" dirty="0" smtClean="0"/>
              <a:t>, pero después se </a:t>
            </a:r>
            <a:r>
              <a:rPr lang="es-MX" dirty="0"/>
              <a:t>desgastan dejando el borde incisal compuesto por dos brazos rectos, en ángulo aproximadamente de 100 grados. Estos brazos se denominan brazo mesial y brazo distal, el vértice de este ángulo es la cima incisal del lóbulo </a:t>
            </a:r>
            <a:r>
              <a:rPr lang="es-MX" dirty="0" err="1"/>
              <a:t>centrolabial</a:t>
            </a:r>
            <a:r>
              <a:rPr lang="es-MX" dirty="0"/>
              <a:t> también llamada cima de la cúspide.</a:t>
            </a:r>
          </a:p>
          <a:p>
            <a:endParaRPr lang="es-MX" dirty="0"/>
          </a:p>
        </p:txBody>
      </p:sp>
      <p:pic>
        <p:nvPicPr>
          <p:cNvPr id="5" name="Imagen 4" descr="Resultado de imagen para premolares superiore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50" y="3743325"/>
            <a:ext cx="6924675" cy="29527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21974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77515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29916"/>
            <a:ext cx="10515600" cy="5447047"/>
          </a:xfrm>
        </p:spPr>
        <p:txBody>
          <a:bodyPr/>
          <a:lstStyle/>
          <a:p>
            <a:pPr marL="0" indent="0" algn="just">
              <a:buNone/>
            </a:pPr>
            <a:r>
              <a:rPr lang="es-MX" b="1" dirty="0"/>
              <a:t>LIMITES: </a:t>
            </a:r>
            <a:r>
              <a:rPr lang="es-MX" dirty="0"/>
              <a:t>La cara incisal está limitada hacia labial por la línea limítrofe labial, que va del ángulo triedro </a:t>
            </a:r>
            <a:r>
              <a:rPr lang="es-MX" dirty="0" err="1"/>
              <a:t>mesiolabioincisal</a:t>
            </a:r>
            <a:r>
              <a:rPr lang="es-MX" dirty="0"/>
              <a:t> a la cima de la cúspide y de esta al ángulo triedro </a:t>
            </a:r>
            <a:r>
              <a:rPr lang="es-MX" dirty="0" err="1"/>
              <a:t>distolabioincisal</a:t>
            </a:r>
            <a:r>
              <a:rPr lang="es-MX" dirty="0"/>
              <a:t> y es convexa </a:t>
            </a:r>
            <a:r>
              <a:rPr lang="es-MX" dirty="0" err="1"/>
              <a:t>mesiodistalmente</a:t>
            </a:r>
            <a:r>
              <a:rPr lang="es-MX" dirty="0"/>
              <a:t>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2461072"/>
            <a:ext cx="8943975" cy="421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6003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34189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78042"/>
            <a:ext cx="10515600" cy="5398921"/>
          </a:xfrm>
        </p:spPr>
        <p:txBody>
          <a:bodyPr/>
          <a:lstStyle/>
          <a:p>
            <a:pPr marL="0" indent="0">
              <a:buNone/>
            </a:pPr>
            <a:r>
              <a:rPr lang="es-MX" dirty="0" err="1"/>
              <a:t>Mesialmente</a:t>
            </a:r>
            <a:r>
              <a:rPr lang="es-MX" dirty="0"/>
              <a:t> está limitada por la línea limítrofe mesial que va del ángulo triedro </a:t>
            </a:r>
            <a:r>
              <a:rPr lang="es-MX" dirty="0" err="1"/>
              <a:t>mesiolabioincisal</a:t>
            </a:r>
            <a:r>
              <a:rPr lang="es-MX" dirty="0"/>
              <a:t> al ángulo triedro </a:t>
            </a:r>
            <a:r>
              <a:rPr lang="es-MX" dirty="0" err="1"/>
              <a:t>mesiolinuoincisal</a:t>
            </a:r>
            <a:r>
              <a:rPr lang="es-MX" dirty="0"/>
              <a:t> y es generalmente convexa </a:t>
            </a:r>
            <a:r>
              <a:rPr lang="es-MX" dirty="0" err="1"/>
              <a:t>labiolingualmente</a:t>
            </a:r>
            <a:r>
              <a:rPr lang="es-MX" dirty="0"/>
              <a:t>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25" y="2105398"/>
            <a:ext cx="9048750" cy="426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1061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94083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31495"/>
            <a:ext cx="10515600" cy="4845468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El límite distal es la línea limítrofe distal que va del ángulo triedro </a:t>
            </a:r>
            <a:r>
              <a:rPr lang="es-MX" dirty="0" err="1"/>
              <a:t>distolabioincisal</a:t>
            </a:r>
            <a:r>
              <a:rPr lang="es-MX" dirty="0"/>
              <a:t> al ángulo triedro </a:t>
            </a:r>
            <a:r>
              <a:rPr lang="es-MX" dirty="0" err="1"/>
              <a:t>distolinguoincisal</a:t>
            </a:r>
            <a:r>
              <a:rPr lang="es-MX" dirty="0"/>
              <a:t> y es convexa </a:t>
            </a:r>
            <a:r>
              <a:rPr lang="es-MX" dirty="0" err="1"/>
              <a:t>labiolingualmente</a:t>
            </a:r>
            <a:r>
              <a:rPr lang="es-MX" dirty="0"/>
              <a:t>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75" y="2688129"/>
            <a:ext cx="8401050" cy="395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3571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34716"/>
            <a:ext cx="10515600" cy="5142247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Lingualmente se encuentra limitada por la línea limítrofe lingual que va del ángulo triedro </a:t>
            </a:r>
            <a:r>
              <a:rPr lang="es-MX" dirty="0" err="1"/>
              <a:t>mesiolinguoincisal</a:t>
            </a:r>
            <a:r>
              <a:rPr lang="es-MX" dirty="0"/>
              <a:t> a la cima de la cúspide y de la cima de la cúspide al ángulo triedro </a:t>
            </a:r>
            <a:r>
              <a:rPr lang="es-MX" dirty="0" err="1"/>
              <a:t>distolinguoincisal</a:t>
            </a:r>
            <a:r>
              <a:rPr lang="es-MX" dirty="0"/>
              <a:t> y es casi recta </a:t>
            </a:r>
            <a:r>
              <a:rPr lang="es-MX" dirty="0" err="1"/>
              <a:t>mesiodistalmente</a:t>
            </a:r>
            <a:r>
              <a:rPr lang="es-MX" dirty="0"/>
              <a:t>.     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75" y="2562225"/>
            <a:ext cx="8766326" cy="41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419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50232"/>
            <a:ext cx="10515600" cy="53267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 </a:t>
            </a:r>
            <a:r>
              <a:rPr lang="es-MX" b="1" dirty="0" smtClean="0">
                <a:solidFill>
                  <a:schemeClr val="bg1"/>
                </a:solidFill>
              </a:rPr>
              <a:t>CARACTERÍSTICAS</a:t>
            </a:r>
            <a:r>
              <a:rPr lang="es-MX" b="1" dirty="0">
                <a:solidFill>
                  <a:schemeClr val="bg1"/>
                </a:solidFill>
              </a:rPr>
              <a:t>: </a:t>
            </a:r>
            <a:r>
              <a:rPr lang="es-MX" dirty="0">
                <a:solidFill>
                  <a:schemeClr val="bg1"/>
                </a:solidFill>
              </a:rPr>
              <a:t>La cara incisal está formada por un brazo mesial y un brazo distal, los cuales forman un ángulo de 100 grados en la cima de la cúspide. El brazo mesial es más corto debido a que la cima de la cúspide está un poco hacia el lado </a:t>
            </a:r>
            <a:r>
              <a:rPr lang="es-MX" dirty="0" smtClean="0">
                <a:solidFill>
                  <a:schemeClr val="bg1"/>
                </a:solidFill>
              </a:rPr>
              <a:t>mesial </a:t>
            </a:r>
            <a:r>
              <a:rPr lang="es-MX" dirty="0">
                <a:solidFill>
                  <a:schemeClr val="bg1"/>
                </a:solidFill>
              </a:rPr>
              <a:t>con respecto al eje longitudinal y al mayor desarrollo del lóbulo </a:t>
            </a:r>
            <a:r>
              <a:rPr lang="es-MX" dirty="0" err="1">
                <a:solidFill>
                  <a:schemeClr val="bg1"/>
                </a:solidFill>
              </a:rPr>
              <a:t>mesiolabial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cervicoincisalmente</a:t>
            </a:r>
            <a:r>
              <a:rPr lang="es-MX" dirty="0">
                <a:solidFill>
                  <a:schemeClr val="bg1"/>
                </a:solidFill>
              </a:rPr>
              <a:t> que el </a:t>
            </a:r>
            <a:r>
              <a:rPr lang="es-MX" dirty="0" err="1">
                <a:solidFill>
                  <a:schemeClr val="bg1"/>
                </a:solidFill>
              </a:rPr>
              <a:t>distolabial</a:t>
            </a:r>
            <a:r>
              <a:rPr lang="es-MX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s-MX" dirty="0"/>
              <a:t>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70" y="3055144"/>
            <a:ext cx="3631406" cy="363140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 flipV="1">
            <a:off x="6760370" y="3055143"/>
            <a:ext cx="3631406" cy="160258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98140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50232"/>
            <a:ext cx="10515600" cy="53267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 </a:t>
            </a:r>
            <a:r>
              <a:rPr lang="es-MX" dirty="0" smtClean="0"/>
              <a:t>El </a:t>
            </a:r>
            <a:r>
              <a:rPr lang="es-MX" dirty="0"/>
              <a:t>brazo distal es más largo que el mesial debido a que el lóbulo </a:t>
            </a:r>
            <a:r>
              <a:rPr lang="es-MX" dirty="0" err="1"/>
              <a:t>distolabial</a:t>
            </a:r>
            <a:r>
              <a:rPr lang="es-MX" dirty="0"/>
              <a:t> es más corto que el </a:t>
            </a:r>
            <a:r>
              <a:rPr lang="es-MX" dirty="0" err="1"/>
              <a:t>mesiolabial</a:t>
            </a:r>
            <a:r>
              <a:rPr lang="es-MX" dirty="0"/>
              <a:t> </a:t>
            </a:r>
            <a:r>
              <a:rPr lang="es-MX" dirty="0" err="1"/>
              <a:t>cervicoincisalmente</a:t>
            </a:r>
            <a:r>
              <a:rPr lang="es-MX" dirty="0"/>
              <a:t> y también a que la cima de la cúspide se encuentra </a:t>
            </a:r>
            <a:r>
              <a:rPr lang="es-MX" dirty="0" err="1"/>
              <a:t>mesializada</a:t>
            </a:r>
            <a:r>
              <a:rPr lang="es-MX" dirty="0"/>
              <a:t>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731" y="2333625"/>
            <a:ext cx="4319588" cy="431958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326731" y="2257425"/>
            <a:ext cx="4319588" cy="181814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69009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50232"/>
            <a:ext cx="10515600" cy="53267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La </a:t>
            </a:r>
            <a:r>
              <a:rPr lang="es-MX" dirty="0"/>
              <a:t>cara incisal y el tercio incisal y medio de la cara lingual del canino superior, como de los demás dientes anteriores superiores, son las áreas que funcionan activamente durante la masticación. </a:t>
            </a:r>
          </a:p>
          <a:p>
            <a:endParaRPr lang="es-MX" dirty="0"/>
          </a:p>
        </p:txBody>
      </p:sp>
      <p:pic>
        <p:nvPicPr>
          <p:cNvPr id="4" name="Imagen 3" descr="Resultado de imagen para premolares superiore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2390775"/>
            <a:ext cx="8086725" cy="405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9127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r>
              <a:rPr lang="es-MX" dirty="0">
                <a:solidFill>
                  <a:srgbClr val="FF0000"/>
                </a:solidFill>
              </a:rPr>
              <a:t/>
            </a:r>
            <a:br>
              <a:rPr lang="es-MX" dirty="0">
                <a:solidFill>
                  <a:srgbClr val="FF0000"/>
                </a:solidFill>
              </a:rPr>
            </a:b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81200" y="1600201"/>
            <a:ext cx="10112062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UBICACIÓN</a:t>
            </a:r>
            <a:r>
              <a:rPr lang="es-MX" dirty="0">
                <a:solidFill>
                  <a:srgbClr val="002060"/>
                </a:solidFill>
              </a:rPr>
              <a:t>: Los </a:t>
            </a:r>
            <a:r>
              <a:rPr lang="es-MX" dirty="0" smtClean="0">
                <a:solidFill>
                  <a:srgbClr val="002060"/>
                </a:solidFill>
              </a:rPr>
              <a:t>caninos superiores son dos, </a:t>
            </a:r>
            <a:r>
              <a:rPr lang="es-MX" dirty="0">
                <a:solidFill>
                  <a:srgbClr val="002060"/>
                </a:solidFill>
              </a:rPr>
              <a:t>uno de cada lado de la línea media, un derecho y un izquierdo. </a:t>
            </a:r>
            <a:endParaRPr lang="es-MX" dirty="0" smtClean="0">
              <a:solidFill>
                <a:srgbClr val="002060"/>
              </a:solidFill>
            </a:endParaRPr>
          </a:p>
          <a:p>
            <a:endParaRPr lang="es-MX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002060"/>
                </a:solidFill>
              </a:rPr>
              <a:t>Canino                                                                                  </a:t>
            </a:r>
            <a:r>
              <a:rPr lang="es-MX" dirty="0" err="1" smtClean="0">
                <a:solidFill>
                  <a:srgbClr val="002060"/>
                </a:solidFill>
              </a:rPr>
              <a:t>Canino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002060"/>
                </a:solidFill>
              </a:rPr>
              <a:t>superior                                                                                 </a:t>
            </a:r>
            <a:r>
              <a:rPr lang="es-MX" dirty="0" err="1" smtClean="0">
                <a:solidFill>
                  <a:srgbClr val="002060"/>
                </a:solidFill>
              </a:rPr>
              <a:t>superior</a:t>
            </a:r>
            <a:endParaRPr lang="es-MX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002060"/>
                </a:solidFill>
              </a:rPr>
              <a:t>Derecho                                                                               Izquierdo</a:t>
            </a:r>
            <a:endParaRPr lang="es-MX" dirty="0">
              <a:solidFill>
                <a:srgbClr val="002060"/>
              </a:solidFill>
            </a:endParaRPr>
          </a:p>
          <a:p>
            <a:endParaRPr lang="es-MX" dirty="0">
              <a:solidFill>
                <a:srgbClr val="FFC000"/>
              </a:solidFill>
            </a:endParaRPr>
          </a:p>
        </p:txBody>
      </p:sp>
      <p:cxnSp>
        <p:nvCxnSpPr>
          <p:cNvPr id="12" name="11 Conector recto"/>
          <p:cNvCxnSpPr/>
          <p:nvPr/>
        </p:nvCxnSpPr>
        <p:spPr>
          <a:xfrm>
            <a:off x="6135665" y="3653634"/>
            <a:ext cx="0" cy="2727694"/>
          </a:xfrm>
          <a:prstGeom prst="line">
            <a:avLst/>
          </a:prstGeom>
          <a:ln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015" y="3041673"/>
            <a:ext cx="5375186" cy="2944820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H="1">
            <a:off x="7971039" y="3863182"/>
            <a:ext cx="1463712" cy="344584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3478465" y="3741041"/>
            <a:ext cx="1369299" cy="619215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6344816" y="3135086"/>
            <a:ext cx="83976" cy="2687216"/>
          </a:xfrm>
          <a:prstGeom prst="line">
            <a:avLst/>
          </a:prstGeom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60507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130968"/>
            <a:ext cx="10515600" cy="5045995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RAÍZ</a:t>
            </a:r>
            <a:r>
              <a:rPr lang="es-MX" dirty="0"/>
              <a:t>: La raíz del canino, es la más larga de todos los dientes de la arcada, su cara labial es convexa </a:t>
            </a:r>
            <a:r>
              <a:rPr lang="es-MX" dirty="0" err="1"/>
              <a:t>mesiodistalmente</a:t>
            </a:r>
            <a:r>
              <a:rPr lang="es-MX" dirty="0"/>
              <a:t> y sus caras mesial y distal convergen hacia lingual que es menos ancha </a:t>
            </a:r>
            <a:r>
              <a:rPr lang="es-MX" dirty="0" err="1"/>
              <a:t>mesiodistalmente</a:t>
            </a:r>
            <a:r>
              <a:rPr lang="es-MX" dirty="0"/>
              <a:t>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14" y="2400276"/>
            <a:ext cx="4870361" cy="445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941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155032"/>
            <a:ext cx="10515600" cy="5021931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Raíz. El diámetro </a:t>
            </a:r>
            <a:r>
              <a:rPr lang="es-MX" dirty="0"/>
              <a:t>de la raíz es menor en el cuello, se aumenta en el cuerpo y se disminuye hasta formar un largo ápice, este puede tener una ligera inclinación hacia distal o llegar a estar en ángulo recto con el eje longitudinal de la raíz.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508" y="2476499"/>
            <a:ext cx="2291886" cy="42767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666" y="2570494"/>
            <a:ext cx="4182730" cy="418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50831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CANINO SUPERIOR PERMANENTE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8000" dirty="0" smtClean="0"/>
              <a:t>    </a:t>
            </a:r>
          </a:p>
          <a:p>
            <a:pPr marL="0" indent="0">
              <a:buNone/>
            </a:pPr>
            <a:r>
              <a:rPr lang="es-MX" sz="8000" dirty="0" smtClean="0"/>
              <a:t>          </a:t>
            </a:r>
          </a:p>
          <a:p>
            <a:pPr marL="0" indent="0">
              <a:buNone/>
            </a:pPr>
            <a:r>
              <a:rPr lang="es-MX" sz="8600" dirty="0" smtClean="0">
                <a:solidFill>
                  <a:srgbClr val="FF0000"/>
                </a:solidFill>
              </a:rPr>
              <a:t>        PREGUNTAS  </a:t>
            </a:r>
            <a:r>
              <a:rPr lang="es-MX" sz="8600" dirty="0">
                <a:solidFill>
                  <a:srgbClr val="FF0000"/>
                </a:solidFill>
              </a:rPr>
              <a:t>?</a:t>
            </a:r>
            <a:endParaRPr lang="es-MX" sz="8600" dirty="0"/>
          </a:p>
          <a:p>
            <a:pPr marL="0" indent="0">
              <a:buNone/>
            </a:pPr>
            <a:r>
              <a:rPr lang="es-MX" sz="8000" dirty="0" smtClean="0"/>
              <a:t>           </a:t>
            </a:r>
            <a:endParaRPr lang="es-MX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790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FF0000"/>
                </a:solidFill>
              </a:rPr>
              <a:t>         CANINO </a:t>
            </a:r>
            <a:r>
              <a:rPr lang="es-MX" b="1" dirty="0">
                <a:solidFill>
                  <a:srgbClr val="FF0000"/>
                </a:solidFill>
              </a:rPr>
              <a:t>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1700" dirty="0"/>
              <a:t>BIBLIOGRAFIA </a:t>
            </a:r>
          </a:p>
          <a:p>
            <a:r>
              <a:rPr lang="es-MX" sz="1700" dirty="0" smtClean="0"/>
              <a:t>MANUAL DE TEORÍA DE ANATOMÍA DENTAL U.A.E.M. 2017</a:t>
            </a:r>
          </a:p>
          <a:p>
            <a:r>
              <a:rPr lang="es-MX" sz="1700" dirty="0" smtClean="0"/>
              <a:t>MAJOR </a:t>
            </a:r>
            <a:r>
              <a:rPr lang="es-MX" sz="1700" dirty="0"/>
              <a:t>M ASH JR ANATOMÍA, FISIOLOGÍA Y OCLUSIÓN DENTAL DE WHEELER. EDITORIAL INTERAMERICANA MACGRAW – HILL. </a:t>
            </a:r>
            <a:r>
              <a:rPr lang="es-MX" sz="1700" dirty="0" smtClean="0"/>
              <a:t>2002.</a:t>
            </a:r>
            <a:endParaRPr lang="es-MX" sz="1700" dirty="0"/>
          </a:p>
          <a:p>
            <a:r>
              <a:rPr lang="es-MX" sz="1700" dirty="0"/>
              <a:t>DIAMOND M. ANATOMIA DENTAL. TERCERA EDICION MEXICO.</a:t>
            </a:r>
          </a:p>
          <a:p>
            <a:r>
              <a:rPr lang="es-MX" sz="1700" dirty="0"/>
              <a:t>EDITORIAL UTEHA. 1992</a:t>
            </a:r>
          </a:p>
          <a:p>
            <a:r>
              <a:rPr lang="es-MX" sz="1700" dirty="0"/>
              <a:t>DIAMOND M. PRESENTACION GRAFICA DE LA FORMA DE LOS DIENTES</a:t>
            </a:r>
          </a:p>
          <a:p>
            <a:r>
              <a:rPr lang="es-MX" sz="1700" dirty="0"/>
              <a:t>CON UNA TECNICA ORIGINAL PARA SU REPRODUCCION MEXICO. UTEHA.</a:t>
            </a:r>
          </a:p>
          <a:p>
            <a:r>
              <a:rPr lang="es-MX" sz="1700" dirty="0" smtClean="0"/>
              <a:t>2004</a:t>
            </a:r>
            <a:endParaRPr lang="es-MX" sz="1700" dirty="0"/>
          </a:p>
          <a:p>
            <a:r>
              <a:rPr lang="es-MX" sz="1700" dirty="0"/>
              <a:t>ESPONDA VILA R. ANATOMIA DENTAL. UNAM 1994</a:t>
            </a:r>
          </a:p>
          <a:p>
            <a:r>
              <a:rPr lang="es-MX" sz="1700" dirty="0"/>
              <a:t>WOELFEL JULIAN B ANATOMIA DENTAL, APLICAIONES CLINICAS</a:t>
            </a:r>
          </a:p>
          <a:p>
            <a:r>
              <a:rPr lang="es-MX" sz="1700" dirty="0"/>
              <a:t>QUINTA EDICION. EDITORIAL MASSON. 1998.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98323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s-MX" sz="7000" dirty="0" smtClean="0">
                <a:solidFill>
                  <a:srgbClr val="FF0000"/>
                </a:solidFill>
              </a:rPr>
              <a:t>GUÍA</a:t>
            </a:r>
            <a:r>
              <a:rPr lang="es-MX" sz="7000" dirty="0">
                <a:solidFill>
                  <a:srgbClr val="FF0000"/>
                </a:solidFill>
              </a:rPr>
              <a:t> </a:t>
            </a:r>
            <a:r>
              <a:rPr lang="es-MX" sz="7000" dirty="0" smtClean="0">
                <a:solidFill>
                  <a:srgbClr val="FF0000"/>
                </a:solidFill>
              </a:rPr>
              <a:t>DE DIAPOSITIVAS </a:t>
            </a:r>
            <a:endParaRPr lang="es-MX" sz="7000" dirty="0">
              <a:solidFill>
                <a:srgbClr val="FF0000"/>
              </a:solidFill>
            </a:endParaRPr>
          </a:p>
          <a:p>
            <a:r>
              <a:rPr lang="es-MX" dirty="0">
                <a:solidFill>
                  <a:srgbClr val="FF0000"/>
                </a:solidFill>
              </a:rPr>
              <a:t>No de DIAPOSITIVA.</a:t>
            </a:r>
          </a:p>
          <a:p>
            <a:pPr marL="0" indent="0">
              <a:buNone/>
            </a:pPr>
            <a:r>
              <a:rPr lang="es-MX" dirty="0"/>
              <a:t>1.- Distractor: Paisaje</a:t>
            </a:r>
            <a:r>
              <a:rPr lang="es-MX" dirty="0" smtClean="0"/>
              <a:t>.</a:t>
            </a:r>
            <a:endParaRPr lang="es-MX" dirty="0"/>
          </a:p>
          <a:p>
            <a:r>
              <a:rPr lang="es-MX" dirty="0"/>
              <a:t>2.-PORTADA</a:t>
            </a:r>
          </a:p>
          <a:p>
            <a:r>
              <a:rPr lang="es-MX" dirty="0"/>
              <a:t>3.-Objetivo del material solo visión </a:t>
            </a:r>
            <a:r>
              <a:rPr lang="es-MX" dirty="0" err="1"/>
              <a:t>proyectable</a:t>
            </a:r>
            <a:r>
              <a:rPr lang="es-MX" dirty="0"/>
              <a:t>, referente al Canino Superior Permanente.</a:t>
            </a:r>
          </a:p>
          <a:p>
            <a:r>
              <a:rPr lang="es-MX" dirty="0"/>
              <a:t>4.-Objetivo del material solo visión </a:t>
            </a:r>
            <a:r>
              <a:rPr lang="es-MX" dirty="0" err="1"/>
              <a:t>proyectable</a:t>
            </a:r>
            <a:r>
              <a:rPr lang="es-MX" dirty="0"/>
              <a:t>,  referente al Canino Superior Permanente.</a:t>
            </a:r>
          </a:p>
          <a:p>
            <a:r>
              <a:rPr lang="es-MX" dirty="0"/>
              <a:t>5.-Importancia de la ubicación  del Canino superior permanente.</a:t>
            </a:r>
          </a:p>
          <a:p>
            <a:r>
              <a:rPr lang="es-MX" dirty="0"/>
              <a:t>6.-Importancia de la ubicación  del Canino superior permanente, según sus caras proximales.</a:t>
            </a:r>
          </a:p>
          <a:p>
            <a:r>
              <a:rPr lang="es-MX" dirty="0"/>
              <a:t>7.-Cinco caras del canino superior permanente.</a:t>
            </a:r>
          </a:p>
          <a:p>
            <a:r>
              <a:rPr lang="es-MX" dirty="0"/>
              <a:t>8,.Apariencia escarpada del canino superior permanente</a:t>
            </a:r>
          </a:p>
          <a:p>
            <a:r>
              <a:rPr lang="es-MX" dirty="0"/>
              <a:t>9.-Estudio comparativo del canino con el incisivo central superior permanente</a:t>
            </a:r>
          </a:p>
          <a:p>
            <a:r>
              <a:rPr lang="es-MX" dirty="0"/>
              <a:t>10.-Lóbulos del canino superior permanente</a:t>
            </a:r>
          </a:p>
          <a:p>
            <a:r>
              <a:rPr lang="es-MX" dirty="0"/>
              <a:t>11.-Proporción de los lóbulos del canino superior permanente.</a:t>
            </a:r>
          </a:p>
          <a:p>
            <a:r>
              <a:rPr lang="es-MX" dirty="0"/>
              <a:t>12.-Diámetro </a:t>
            </a:r>
            <a:r>
              <a:rPr lang="es-MX" dirty="0" err="1"/>
              <a:t>cervicoincisal</a:t>
            </a:r>
            <a:r>
              <a:rPr lang="es-MX" dirty="0"/>
              <a:t> de los lóbulos del canino superior permanente.</a:t>
            </a:r>
          </a:p>
          <a:p>
            <a:r>
              <a:rPr lang="es-MX" dirty="0"/>
              <a:t>13.-Características del lóbulo </a:t>
            </a:r>
            <a:r>
              <a:rPr lang="es-MX" dirty="0" err="1"/>
              <a:t>centrolabial</a:t>
            </a:r>
            <a:r>
              <a:rPr lang="es-MX" dirty="0"/>
              <a:t> del canino superior permanente.</a:t>
            </a:r>
          </a:p>
          <a:p>
            <a:r>
              <a:rPr lang="es-MX" dirty="0"/>
              <a:t>14.-Lóbulo lingual del canino superior permanente</a:t>
            </a:r>
          </a:p>
          <a:p>
            <a:r>
              <a:rPr lang="es-MX" dirty="0"/>
              <a:t>15.-Limite mesial de la cara labial del canino superior permanente.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155707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MX" dirty="0"/>
              <a:t>15.-Limite mesial de la cara labial del canino superior permanente.</a:t>
            </a:r>
          </a:p>
          <a:p>
            <a:r>
              <a:rPr lang="es-MX" dirty="0"/>
              <a:t>16.- Limite distal  de la cara labial del canino superior permanente.</a:t>
            </a:r>
          </a:p>
          <a:p>
            <a:r>
              <a:rPr lang="es-MX" dirty="0"/>
              <a:t>17.-Limite incisal de la cara labial del canino superior permanente.</a:t>
            </a:r>
          </a:p>
          <a:p>
            <a:r>
              <a:rPr lang="es-MX" dirty="0"/>
              <a:t>18.-Características de los brazos mesial y distal del canino superior permanente.</a:t>
            </a:r>
          </a:p>
          <a:p>
            <a:r>
              <a:rPr lang="es-MX" dirty="0"/>
              <a:t>19.-imite cervical de la cara labial del canino superior permanente.</a:t>
            </a:r>
          </a:p>
          <a:p>
            <a:r>
              <a:rPr lang="es-MX" dirty="0"/>
              <a:t>20.-Características de la cara labial del canino superior permanente.</a:t>
            </a:r>
          </a:p>
          <a:p>
            <a:r>
              <a:rPr lang="es-MX" dirty="0"/>
              <a:t>21.-Características del aspecto </a:t>
            </a:r>
            <a:r>
              <a:rPr lang="es-MX" dirty="0" err="1"/>
              <a:t>trilobular</a:t>
            </a:r>
            <a:r>
              <a:rPr lang="es-MX" dirty="0"/>
              <a:t> de la cara labial del canino superior permanente.</a:t>
            </a:r>
          </a:p>
          <a:p>
            <a:r>
              <a:rPr lang="es-MX" dirty="0"/>
              <a:t>22.-Localización del mayor diámetro </a:t>
            </a:r>
            <a:r>
              <a:rPr lang="es-MX" dirty="0" err="1"/>
              <a:t>mesiodistal</a:t>
            </a:r>
            <a:r>
              <a:rPr lang="es-MX" dirty="0"/>
              <a:t> de la cara labial del caninos superior permanente</a:t>
            </a:r>
          </a:p>
          <a:p>
            <a:r>
              <a:rPr lang="es-MX" dirty="0"/>
              <a:t>23.- Límite labial de la cara mesial del canino superior permanente.</a:t>
            </a:r>
          </a:p>
          <a:p>
            <a:r>
              <a:rPr lang="es-MX" dirty="0"/>
              <a:t>24.-Límite lingual  de la cara mesial del canino superior permanente.</a:t>
            </a:r>
          </a:p>
          <a:p>
            <a:r>
              <a:rPr lang="es-MX" dirty="0"/>
              <a:t>25.-Límite incisal de la cara mesial del canino superior permanente</a:t>
            </a:r>
          </a:p>
          <a:p>
            <a:r>
              <a:rPr lang="es-MX" dirty="0"/>
              <a:t>26.-Límite cervical de la cara mesial del canino superior permanente.</a:t>
            </a:r>
          </a:p>
          <a:p>
            <a:r>
              <a:rPr lang="es-MX" dirty="0"/>
              <a:t>27.-características de la cara mesial del canino superior permanente.</a:t>
            </a:r>
          </a:p>
          <a:p>
            <a:r>
              <a:rPr lang="es-MX" dirty="0"/>
              <a:t>28.-Límite labial de la cara distal del canino superior permanente.</a:t>
            </a:r>
          </a:p>
          <a:p>
            <a:r>
              <a:rPr lang="es-MX" dirty="0"/>
              <a:t>29.-mite lingual de la cara distal del canino superior permanente.</a:t>
            </a:r>
          </a:p>
          <a:p>
            <a:r>
              <a:rPr lang="es-MX" dirty="0"/>
              <a:t>30.-Límite incisal  de la cara distal del canino superior permanente.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34091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MX" dirty="0"/>
              <a:t>31.-Límite cervical de la cara distal del canino superior permanente.</a:t>
            </a:r>
          </a:p>
          <a:p>
            <a:r>
              <a:rPr lang="es-MX" dirty="0"/>
              <a:t>32.-Características de la cara distal del canino superior permanente.</a:t>
            </a:r>
          </a:p>
          <a:p>
            <a:r>
              <a:rPr lang="es-MX" dirty="0"/>
              <a:t>33.-Mayor diámetro </a:t>
            </a:r>
            <a:r>
              <a:rPr lang="es-MX" dirty="0" err="1"/>
              <a:t>labiolingual</a:t>
            </a:r>
            <a:r>
              <a:rPr lang="es-MX" dirty="0"/>
              <a:t> del canino superior permanente.</a:t>
            </a:r>
          </a:p>
          <a:p>
            <a:r>
              <a:rPr lang="es-MX" dirty="0"/>
              <a:t>34.-ímite mesial de la cara lingual del canino superior permanente.</a:t>
            </a:r>
          </a:p>
          <a:p>
            <a:r>
              <a:rPr lang="es-MX" dirty="0"/>
              <a:t>35.-Límite incisal de la cara lingual del canino superior permanente.</a:t>
            </a:r>
          </a:p>
          <a:p>
            <a:r>
              <a:rPr lang="es-MX" dirty="0"/>
              <a:t>36.-Límite cervical de la cara lingual del canino superior permanente.</a:t>
            </a:r>
          </a:p>
          <a:p>
            <a:r>
              <a:rPr lang="es-MX" dirty="0"/>
              <a:t>37.-Características de la cara lingual del canino superior permanente.</a:t>
            </a:r>
          </a:p>
          <a:p>
            <a:r>
              <a:rPr lang="es-MX" dirty="0"/>
              <a:t>38.-Localización del mayor diámetro </a:t>
            </a:r>
            <a:r>
              <a:rPr lang="es-MX" dirty="0" err="1"/>
              <a:t>mesiodistal</a:t>
            </a:r>
            <a:r>
              <a:rPr lang="es-MX" dirty="0"/>
              <a:t> de la cara lingual del canino superior permanente.</a:t>
            </a:r>
          </a:p>
          <a:p>
            <a:r>
              <a:rPr lang="es-MX" dirty="0"/>
              <a:t>39.-Localización de las fosas triangulares del canino superior permanente.</a:t>
            </a:r>
          </a:p>
          <a:p>
            <a:r>
              <a:rPr lang="es-MX" dirty="0"/>
              <a:t>40.-Límites de la fosa triangular mesial del canino superior permanente.</a:t>
            </a:r>
          </a:p>
          <a:p>
            <a:r>
              <a:rPr lang="es-MX" dirty="0"/>
              <a:t>41.-Límites de la fosa triangular </a:t>
            </a:r>
            <a:r>
              <a:rPr lang="es-MX" dirty="0" err="1"/>
              <a:t>distall</a:t>
            </a:r>
            <a:r>
              <a:rPr lang="es-MX" dirty="0"/>
              <a:t> del canino superior permanente.</a:t>
            </a:r>
          </a:p>
          <a:p>
            <a:r>
              <a:rPr lang="es-MX" dirty="0"/>
              <a:t>42.-Características del borde incisal del canino superior permanente.</a:t>
            </a:r>
          </a:p>
          <a:p>
            <a:r>
              <a:rPr lang="es-MX" dirty="0"/>
              <a:t>43.-Límite labial de la cara incisal del canino superior permanente.</a:t>
            </a:r>
          </a:p>
          <a:p>
            <a:r>
              <a:rPr lang="es-MX" dirty="0"/>
              <a:t>44.-Límite mesial de la cara incisal del canino superior permanente.</a:t>
            </a:r>
          </a:p>
          <a:p>
            <a:r>
              <a:rPr lang="es-MX" dirty="0"/>
              <a:t>45.-Límite distal de la cara incisal del canino superior permanente.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7537456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1600" dirty="0"/>
              <a:t>46.-Límite lingual de la cara incisal del canino superior permanente.</a:t>
            </a:r>
          </a:p>
          <a:p>
            <a:r>
              <a:rPr lang="es-MX" sz="1600" dirty="0"/>
              <a:t>47.-Características de la cara incisal del canino superior permanente.</a:t>
            </a:r>
          </a:p>
          <a:p>
            <a:r>
              <a:rPr lang="es-MX" sz="1600" dirty="0"/>
              <a:t>48.-Diferencia de los lóbulos </a:t>
            </a:r>
            <a:r>
              <a:rPr lang="es-MX" sz="1600" dirty="0" err="1"/>
              <a:t>cervicoincisalmente</a:t>
            </a:r>
            <a:r>
              <a:rPr lang="es-MX" sz="1600" dirty="0"/>
              <a:t> del canino superior permanente.</a:t>
            </a:r>
          </a:p>
          <a:p>
            <a:r>
              <a:rPr lang="es-MX" sz="1600" dirty="0"/>
              <a:t>49.-Superficies del canino superior permanente que participan en la masticación.</a:t>
            </a:r>
          </a:p>
          <a:p>
            <a:r>
              <a:rPr lang="es-MX" sz="1600" dirty="0"/>
              <a:t>50.-Características de la raíz del canino superior permanente.</a:t>
            </a:r>
          </a:p>
          <a:p>
            <a:r>
              <a:rPr lang="es-MX" sz="1600" dirty="0"/>
              <a:t>51.-Características de la raíz del canino superior permanente.</a:t>
            </a:r>
          </a:p>
          <a:p>
            <a:r>
              <a:rPr lang="es-MX" sz="1600" dirty="0"/>
              <a:t>52.-Preguntas</a:t>
            </a:r>
            <a:r>
              <a:rPr lang="es-MX" sz="1600" dirty="0" smtClean="0"/>
              <a:t>.</a:t>
            </a:r>
          </a:p>
          <a:p>
            <a:r>
              <a:rPr lang="es-MX" sz="1600" dirty="0" smtClean="0"/>
              <a:t>53. Bibliografía.</a:t>
            </a:r>
          </a:p>
          <a:p>
            <a:r>
              <a:rPr lang="es-MX" sz="1600" dirty="0" smtClean="0"/>
              <a:t>54. Guía de diapositivas.</a:t>
            </a:r>
          </a:p>
          <a:p>
            <a:r>
              <a:rPr lang="es-MX" sz="1600" dirty="0" smtClean="0"/>
              <a:t>55.-Guía </a:t>
            </a:r>
            <a:r>
              <a:rPr lang="es-MX" sz="1600" dirty="0"/>
              <a:t>de diapositivas</a:t>
            </a:r>
            <a:r>
              <a:rPr lang="es-MX" sz="1600" dirty="0" smtClean="0"/>
              <a:t>.</a:t>
            </a:r>
          </a:p>
          <a:p>
            <a:r>
              <a:rPr lang="es-MX" sz="1600" dirty="0" smtClean="0"/>
              <a:t>56.-</a:t>
            </a:r>
            <a:r>
              <a:rPr lang="es-MX" sz="1600" dirty="0"/>
              <a:t>Guía de diapositivas</a:t>
            </a:r>
            <a:r>
              <a:rPr lang="es-MX" sz="1600" dirty="0" smtClean="0"/>
              <a:t>.</a:t>
            </a:r>
          </a:p>
          <a:p>
            <a:r>
              <a:rPr lang="es-MX" sz="1600" dirty="0" smtClean="0"/>
              <a:t>57.-</a:t>
            </a:r>
            <a:r>
              <a:rPr lang="es-MX" sz="1600" dirty="0"/>
              <a:t>Guía de diapositivas.</a:t>
            </a:r>
          </a:p>
          <a:p>
            <a:endParaRPr lang="es-MX" sz="1600" dirty="0"/>
          </a:p>
          <a:p>
            <a:endParaRPr lang="es-MX" sz="1600" dirty="0"/>
          </a:p>
          <a:p>
            <a:endParaRPr lang="es-MX" sz="16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3144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57299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r>
              <a:rPr lang="es-MX" dirty="0" smtClean="0">
                <a:solidFill>
                  <a:srgbClr val="FF0000"/>
                </a:solidFill>
              </a:rPr>
              <a:t/>
            </a:r>
            <a:br>
              <a:rPr lang="es-MX" dirty="0" smtClean="0">
                <a:solidFill>
                  <a:srgbClr val="FF0000"/>
                </a:solidFill>
              </a:rPr>
            </a:br>
            <a:endParaRPr lang="es-MX" dirty="0"/>
          </a:p>
        </p:txBody>
      </p:sp>
      <p:pic>
        <p:nvPicPr>
          <p:cNvPr id="2050" name="Picture 2" descr="Resultado de imagen para dientes permanente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662" y="2876550"/>
            <a:ext cx="5994082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028700" y="1266826"/>
            <a:ext cx="10448925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solidFill>
                  <a:srgbClr val="FFFF00"/>
                </a:solidFill>
              </a:rPr>
              <a:t>UBICACIÓN.- </a:t>
            </a:r>
            <a:r>
              <a:rPr lang="es-MX" sz="2400" dirty="0" smtClean="0">
                <a:solidFill>
                  <a:srgbClr val="FFFF00"/>
                </a:solidFill>
              </a:rPr>
              <a:t>El canino superior permanente  es el tercer diente a partir de la línea media, su cara mesial hace contacto con la cara distal del incisivo lateral superior  y su cara distal con la cara mesial del primer premolar superior permanente.</a:t>
            </a:r>
          </a:p>
          <a:p>
            <a:pPr algn="just"/>
            <a:endParaRPr lang="es-MX" sz="2400" dirty="0">
              <a:solidFill>
                <a:srgbClr val="FFFF00"/>
              </a:solidFill>
            </a:endParaRPr>
          </a:p>
          <a:p>
            <a:pPr algn="just"/>
            <a:endParaRPr lang="es-MX" sz="2400" dirty="0" smtClean="0"/>
          </a:p>
          <a:p>
            <a:pPr algn="just"/>
            <a:endParaRPr lang="es-MX" sz="2400" dirty="0"/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    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>
                <a:solidFill>
                  <a:schemeClr val="bg1"/>
                </a:solidFill>
              </a:rPr>
              <a:t>                  mesial                                                                                              distal</a:t>
            </a:r>
            <a:endParaRPr lang="es-MX" sz="2400" dirty="0">
              <a:solidFill>
                <a:schemeClr val="bg1"/>
              </a:solidFill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6343650" y="2876550"/>
            <a:ext cx="57150" cy="3600450"/>
          </a:xfrm>
          <a:prstGeom prst="line">
            <a:avLst/>
          </a:prstGeom>
          <a:ln w="476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782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57249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8750" y="857250"/>
            <a:ext cx="8763000" cy="4729162"/>
          </a:xfrm>
        </p:spPr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La corona del canino superior presenta cinco caras para su descripción: cara labial, cara mesial, cara distal, cara lingual, cara incisal</a:t>
            </a:r>
            <a:r>
              <a:rPr lang="es-MX" dirty="0" smtClean="0">
                <a:solidFill>
                  <a:srgbClr val="FFFF00"/>
                </a:solidFill>
              </a:rPr>
              <a:t>.</a:t>
            </a:r>
            <a:endParaRPr lang="es-MX" dirty="0">
              <a:solidFill>
                <a:srgbClr val="FFFF00"/>
              </a:solidFill>
            </a:endParaRPr>
          </a:p>
        </p:txBody>
      </p:sp>
      <p:pic>
        <p:nvPicPr>
          <p:cNvPr id="3074" name="Picture 2" descr="Resultado de imagen para canino superior permanen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12" y="2131567"/>
            <a:ext cx="5589588" cy="459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124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95399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114425"/>
            <a:ext cx="10515600" cy="5062538"/>
          </a:xfrm>
        </p:spPr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La corona del canino superior, es más escarpada en su apariencia que la corona del incisivo central, lo cual se debe a un mayor desarrollo del lóbulo </a:t>
            </a:r>
            <a:r>
              <a:rPr lang="es-MX" dirty="0" err="1">
                <a:solidFill>
                  <a:srgbClr val="FFFF00"/>
                </a:solidFill>
              </a:rPr>
              <a:t>centrolabial</a:t>
            </a:r>
            <a:r>
              <a:rPr lang="es-MX" dirty="0">
                <a:solidFill>
                  <a:srgbClr val="FFFF00"/>
                </a:solidFill>
              </a:rPr>
              <a:t> </a:t>
            </a:r>
            <a:r>
              <a:rPr lang="es-MX" dirty="0" err="1">
                <a:solidFill>
                  <a:srgbClr val="FFFF00"/>
                </a:solidFill>
              </a:rPr>
              <a:t>labiolingualmente</a:t>
            </a:r>
            <a:r>
              <a:rPr lang="es-MX" dirty="0">
                <a:solidFill>
                  <a:srgbClr val="FFFF00"/>
                </a:solidFill>
              </a:rPr>
              <a:t>, de manera que este sobresale y modifica el contorno anatómico de la corona.  </a:t>
            </a:r>
          </a:p>
          <a:p>
            <a:endParaRPr lang="es-MX" dirty="0"/>
          </a:p>
        </p:txBody>
      </p:sp>
      <p:pic>
        <p:nvPicPr>
          <p:cNvPr id="6" name="Imagen 5" descr="Resultado de imagen para premolares superiore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2867025"/>
            <a:ext cx="7324725" cy="3619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013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47776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CANINO SUPERIOR PERMANENTE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971550"/>
            <a:ext cx="10515600" cy="5205413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ESTUDIO </a:t>
            </a:r>
            <a:r>
              <a:rPr lang="es-MX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COMPARATIVO: La corona del canino superior tiene casi la misma longitud </a:t>
            </a:r>
            <a:r>
              <a:rPr lang="es-MX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cervicoincisal</a:t>
            </a:r>
            <a:r>
              <a:rPr lang="es-MX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que la corona del incisivo central, su diámetro </a:t>
            </a:r>
            <a:r>
              <a:rPr lang="es-MX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mesiodistal</a:t>
            </a:r>
            <a:r>
              <a:rPr lang="es-MX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más ancho es </a:t>
            </a:r>
            <a:r>
              <a:rPr lang="es-MX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aproximadamente </a:t>
            </a:r>
            <a:r>
              <a:rPr lang="es-MX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un milímetro menor que la del incisivo central y su diámetro mayor </a:t>
            </a:r>
            <a:r>
              <a:rPr lang="es-MX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labiolingual</a:t>
            </a:r>
            <a:r>
              <a:rPr lang="es-MX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es un milímetro mayor, que el incisivo </a:t>
            </a:r>
            <a:r>
              <a:rPr lang="es-MX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central.</a:t>
            </a:r>
            <a:endParaRPr lang="es-MX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899" y="3165083"/>
            <a:ext cx="5276852" cy="321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0837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3527</Words>
  <Application>Microsoft Office PowerPoint</Application>
  <PresentationFormat>Panorámica</PresentationFormat>
  <Paragraphs>351</Paragraphs>
  <Slides>57</Slides>
  <Notes>52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57</vt:i4>
      </vt:variant>
    </vt:vector>
  </HeadingPairs>
  <TitlesOfParts>
    <vt:vector size="61" baseType="lpstr">
      <vt:lpstr>Arial</vt:lpstr>
      <vt:lpstr>Calibri</vt:lpstr>
      <vt:lpstr>Calibri Light</vt:lpstr>
      <vt:lpstr>Tema de Office</vt:lpstr>
      <vt:lpstr>Presentación de PowerPoint</vt:lpstr>
      <vt:lpstr>UNIVERSIDAD AUTÓNOMA DEL ESTADO DE MÉXICO FACULTAD DE ODONTOLOGÍA ÁREA DE REHABILITACIÓN ODONTOLÓGICA PLAN DE ESTUDIOS: CIRUJANO DENTISTA   UNIDAD DE APRENDIZAJE: ANATOMÍA BUCODENTAL MATERIAL SOLO VISIÓN  PROYECTABLES</vt:lpstr>
      <vt:lpstr>CANINO SUPERIOR PERMANENTE</vt:lpstr>
      <vt:lpstr>CANINO SUPERIOR PERMANENTE</vt:lpstr>
      <vt:lpstr>CANINO SUPERIOR PERMANENTE </vt:lpstr>
      <vt:lpstr>CANINO SUPERIOR PERMANENTE 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CANINO SUPERIOR PERMANENTE</vt:lpstr>
      <vt:lpstr>         CANINO SUPERIOR PERMANENTE</vt:lpstr>
      <vt:lpstr>CANINO SUPERIOR PERMANENTE</vt:lpstr>
      <vt:lpstr>CANINO SUPERIOR PERMANENTE</vt:lpstr>
      <vt:lpstr>CANINO SUPERIOR PERMANENTE</vt:lpstr>
      <vt:lpstr>CANINO SUPERIOR PERMANENTE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mariluz diaz guzman</dc:creator>
  <cp:lastModifiedBy>mariluz diaz guzman</cp:lastModifiedBy>
  <cp:revision>110</cp:revision>
  <dcterms:created xsi:type="dcterms:W3CDTF">2017-10-10T14:49:51Z</dcterms:created>
  <dcterms:modified xsi:type="dcterms:W3CDTF">2017-10-21T02:57:43Z</dcterms:modified>
</cp:coreProperties>
</file>