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1"/>
  </p:notesMasterIdLst>
  <p:sldIdLst>
    <p:sldId id="281" r:id="rId2"/>
    <p:sldId id="327" r:id="rId3"/>
    <p:sldId id="328" r:id="rId4"/>
    <p:sldId id="329" r:id="rId5"/>
    <p:sldId id="259" r:id="rId6"/>
    <p:sldId id="260" r:id="rId7"/>
    <p:sldId id="261" r:id="rId8"/>
    <p:sldId id="266" r:id="rId9"/>
    <p:sldId id="262" r:id="rId10"/>
    <p:sldId id="272" r:id="rId11"/>
    <p:sldId id="289" r:id="rId12"/>
    <p:sldId id="265" r:id="rId13"/>
    <p:sldId id="267" r:id="rId14"/>
    <p:sldId id="268" r:id="rId15"/>
    <p:sldId id="269" r:id="rId16"/>
    <p:sldId id="270" r:id="rId17"/>
    <p:sldId id="275" r:id="rId18"/>
    <p:sldId id="274" r:id="rId19"/>
    <p:sldId id="273" r:id="rId20"/>
    <p:sldId id="276" r:id="rId21"/>
    <p:sldId id="277" r:id="rId22"/>
    <p:sldId id="280" r:id="rId23"/>
    <p:sldId id="294" r:id="rId24"/>
    <p:sldId id="283" r:id="rId25"/>
    <p:sldId id="286" r:id="rId26"/>
    <p:sldId id="291" r:id="rId27"/>
    <p:sldId id="288" r:id="rId28"/>
    <p:sldId id="295" r:id="rId29"/>
    <p:sldId id="306" r:id="rId30"/>
    <p:sldId id="297" r:id="rId31"/>
    <p:sldId id="298" r:id="rId32"/>
    <p:sldId id="299" r:id="rId33"/>
    <p:sldId id="302" r:id="rId34"/>
    <p:sldId id="301" r:id="rId35"/>
    <p:sldId id="303" r:id="rId36"/>
    <p:sldId id="300" r:id="rId37"/>
    <p:sldId id="307" r:id="rId38"/>
    <p:sldId id="308" r:id="rId39"/>
    <p:sldId id="311" r:id="rId40"/>
    <p:sldId id="312" r:id="rId41"/>
    <p:sldId id="309" r:id="rId42"/>
    <p:sldId id="310" r:id="rId43"/>
    <p:sldId id="313" r:id="rId44"/>
    <p:sldId id="316" r:id="rId45"/>
    <p:sldId id="317" r:id="rId46"/>
    <p:sldId id="315" r:id="rId47"/>
    <p:sldId id="318" r:id="rId48"/>
    <p:sldId id="319" r:id="rId49"/>
    <p:sldId id="320" r:id="rId50"/>
    <p:sldId id="321" r:id="rId51"/>
    <p:sldId id="323" r:id="rId52"/>
    <p:sldId id="322" r:id="rId53"/>
    <p:sldId id="325" r:id="rId54"/>
    <p:sldId id="279" r:id="rId55"/>
    <p:sldId id="324" r:id="rId56"/>
    <p:sldId id="330" r:id="rId57"/>
    <p:sldId id="331" r:id="rId58"/>
    <p:sldId id="332" r:id="rId59"/>
    <p:sldId id="333" r:id="rId60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14" y="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17F312-F596-4159-9D7C-AA66D984265F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536322-46A7-4E8F-9D05-9BD96D72425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771221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DISTRACTOR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536322-46A7-4E8F-9D05-9BD96D72425C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97396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baseline="0" dirty="0" smtClean="0"/>
              <a:t>Características del Á</a:t>
            </a:r>
            <a:r>
              <a:rPr lang="es-MX" dirty="0" smtClean="0"/>
              <a:t>rea de contacto o</a:t>
            </a:r>
            <a:r>
              <a:rPr lang="es-MX" baseline="0" dirty="0" smtClean="0"/>
              <a:t> punto de contacto.</a:t>
            </a:r>
            <a:endParaRPr lang="es-MX" dirty="0" smtClean="0"/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536322-46A7-4E8F-9D05-9BD96D72425C}" type="slidenum">
              <a:rPr lang="es-MX" smtClean="0"/>
              <a:t>10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822198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Localización</a:t>
            </a:r>
            <a:r>
              <a:rPr lang="es-MX" baseline="0" dirty="0" smtClean="0"/>
              <a:t> del Á</a:t>
            </a:r>
            <a:r>
              <a:rPr lang="es-MX" dirty="0" smtClean="0"/>
              <a:t>rea de contacto o</a:t>
            </a:r>
            <a:r>
              <a:rPr lang="es-MX" baseline="0" dirty="0" smtClean="0"/>
              <a:t> punto de contacto.</a:t>
            </a:r>
            <a:endParaRPr lang="es-MX" dirty="0" smtClean="0"/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536322-46A7-4E8F-9D05-9BD96D72425C}" type="slidenum">
              <a:rPr lang="es-MX" smtClean="0"/>
              <a:t>11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640080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baseline="0" dirty="0" smtClean="0"/>
              <a:t>Nomenclatura del Á</a:t>
            </a:r>
            <a:r>
              <a:rPr lang="es-MX" dirty="0" smtClean="0"/>
              <a:t>rea de contacto o</a:t>
            </a:r>
            <a:r>
              <a:rPr lang="es-MX" baseline="0" dirty="0" smtClean="0"/>
              <a:t> punto de contacto.</a:t>
            </a:r>
            <a:endParaRPr lang="es-MX" dirty="0" smtClean="0"/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536322-46A7-4E8F-9D05-9BD96D72425C}" type="slidenum">
              <a:rPr lang="es-MX" smtClean="0"/>
              <a:t>12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085380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Arista</a:t>
            </a:r>
            <a:r>
              <a:rPr lang="es-MX" baseline="0" dirty="0" smtClean="0"/>
              <a:t> marginal.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536322-46A7-4E8F-9D05-9BD96D72425C}" type="slidenum">
              <a:rPr lang="es-MX" smtClean="0"/>
              <a:t>13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5991878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Vertiente </a:t>
            </a:r>
            <a:r>
              <a:rPr lang="es-MX" sz="1100" dirty="0" smtClean="0"/>
              <a:t>Interproximal.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536322-46A7-4E8F-9D05-9BD96D72425C}" type="slidenum">
              <a:rPr lang="es-MX" smtClean="0"/>
              <a:t>14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2984647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Surco </a:t>
            </a:r>
            <a:r>
              <a:rPr lang="es-MX" dirty="0" err="1" smtClean="0"/>
              <a:t>Interdentario</a:t>
            </a:r>
            <a:r>
              <a:rPr lang="es-MX" dirty="0" smtClean="0"/>
              <a:t> </a:t>
            </a:r>
            <a:r>
              <a:rPr lang="es-MX" dirty="0" err="1" smtClean="0"/>
              <a:t>ó</a:t>
            </a:r>
            <a:r>
              <a:rPr lang="es-MX" dirty="0" smtClean="0"/>
              <a:t> Interproximal.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536322-46A7-4E8F-9D05-9BD96D72425C}" type="slidenum">
              <a:rPr lang="es-MX" smtClean="0"/>
              <a:t>15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6976939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Vertientes </a:t>
            </a:r>
            <a:r>
              <a:rPr lang="es-MX" dirty="0" err="1" smtClean="0"/>
              <a:t>triturantes</a:t>
            </a:r>
            <a:r>
              <a:rPr lang="es-MX" dirty="0" smtClean="0"/>
              <a:t>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536322-46A7-4E8F-9D05-9BD96D72425C}" type="slidenum">
              <a:rPr lang="es-MX" smtClean="0"/>
              <a:t>16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8096691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Espacio </a:t>
            </a:r>
            <a:r>
              <a:rPr lang="es-MX" dirty="0" err="1" smtClean="0"/>
              <a:t>interdentario</a:t>
            </a:r>
            <a:r>
              <a:rPr lang="es-MX" dirty="0" smtClean="0"/>
              <a:t>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536322-46A7-4E8F-9D05-9BD96D72425C}" type="slidenum">
              <a:rPr lang="es-MX" smtClean="0"/>
              <a:t>17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0140235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Conformación del Espacio </a:t>
            </a:r>
            <a:r>
              <a:rPr lang="es-MX" dirty="0" err="1" smtClean="0"/>
              <a:t>interdentario</a:t>
            </a:r>
            <a:r>
              <a:rPr lang="es-MX" dirty="0" smtClean="0"/>
              <a:t>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536322-46A7-4E8F-9D05-9BD96D72425C}" type="slidenum">
              <a:rPr lang="es-MX" smtClean="0"/>
              <a:t>18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5239816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Nichos o Troneras.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536322-46A7-4E8F-9D05-9BD96D72425C}" type="slidenum">
              <a:rPr lang="es-MX" smtClean="0"/>
              <a:t>19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26622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Material solo visión </a:t>
            </a:r>
            <a:r>
              <a:rPr lang="es-MX" dirty="0" err="1" smtClean="0"/>
              <a:t>proyectable</a:t>
            </a:r>
            <a:r>
              <a:rPr lang="es-MX" dirty="0" smtClean="0"/>
              <a:t>:</a:t>
            </a:r>
            <a:r>
              <a:rPr lang="es-MX" baseline="0" dirty="0" smtClean="0"/>
              <a:t> </a:t>
            </a:r>
            <a:r>
              <a:rPr lang="es-MX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AREA DE CONTACTO Y RELACION DE LOS DIENTES CON SUS ANTAGONISTAS</a:t>
            </a:r>
            <a:r>
              <a:rPr lang="es-MX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D49F60-686C-4DA5-B662-8BDC1733C609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2454909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Amplitud de los nichos o troneras.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536322-46A7-4E8F-9D05-9BD96D72425C}" type="slidenum">
              <a:rPr lang="es-MX" smtClean="0"/>
              <a:t>20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2696498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Papila o lengüeta </a:t>
            </a:r>
            <a:r>
              <a:rPr lang="es-MX" dirty="0" err="1" smtClean="0"/>
              <a:t>interdentaria</a:t>
            </a:r>
            <a:r>
              <a:rPr lang="es-MX" dirty="0" smtClean="0"/>
              <a:t>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536322-46A7-4E8F-9D05-9BD96D72425C}" type="slidenum">
              <a:rPr lang="es-MX" smtClean="0"/>
              <a:t>21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6799563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err="1" smtClean="0"/>
              <a:t>Faseta</a:t>
            </a:r>
            <a:r>
              <a:rPr lang="es-MX" dirty="0" smtClean="0"/>
              <a:t> de contacto.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536322-46A7-4E8F-9D05-9BD96D72425C}" type="slidenum">
              <a:rPr lang="es-MX" smtClean="0"/>
              <a:t>22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9683393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Surco </a:t>
            </a:r>
            <a:r>
              <a:rPr lang="es-MX" dirty="0" err="1" smtClean="0"/>
              <a:t>interdentario</a:t>
            </a:r>
            <a:r>
              <a:rPr lang="es-MX" dirty="0" smtClean="0"/>
              <a:t> o interproximal.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536322-46A7-4E8F-9D05-9BD96D72425C}" type="slidenum">
              <a:rPr lang="es-MX" smtClean="0"/>
              <a:t>23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9208610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Consecuencias de la </a:t>
            </a:r>
            <a:r>
              <a:rPr lang="es-MX" dirty="0" err="1" smtClean="0"/>
              <a:t>Faseta</a:t>
            </a:r>
            <a:r>
              <a:rPr lang="es-MX" dirty="0" smtClean="0"/>
              <a:t> de contacto.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536322-46A7-4E8F-9D05-9BD96D72425C}" type="slidenum">
              <a:rPr lang="es-MX" smtClean="0"/>
              <a:t>24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0893441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Consecuencias  de la </a:t>
            </a:r>
            <a:r>
              <a:rPr lang="es-MX" dirty="0" err="1" smtClean="0"/>
              <a:t>Faseta</a:t>
            </a:r>
            <a:r>
              <a:rPr lang="es-MX" dirty="0" smtClean="0"/>
              <a:t> de contacto</a:t>
            </a:r>
            <a:r>
              <a:rPr lang="es-MX" baseline="0" dirty="0" smtClean="0"/>
              <a:t> </a:t>
            </a:r>
            <a:r>
              <a:rPr lang="es-MX" baseline="0" dirty="0" err="1" smtClean="0"/>
              <a:t>cervico</a:t>
            </a:r>
            <a:r>
              <a:rPr lang="es-MX" baseline="0" dirty="0" smtClean="0"/>
              <a:t> </a:t>
            </a:r>
            <a:r>
              <a:rPr lang="es-MX" baseline="0" dirty="0" err="1" smtClean="0"/>
              <a:t>incisalmente</a:t>
            </a:r>
            <a:r>
              <a:rPr lang="es-MX" baseline="0" dirty="0" smtClean="0"/>
              <a:t> y en sentido </a:t>
            </a:r>
            <a:r>
              <a:rPr lang="es-MX" baseline="0" dirty="0" err="1" smtClean="0"/>
              <a:t>mesiodistal</a:t>
            </a:r>
            <a:r>
              <a:rPr lang="es-MX" baseline="0" dirty="0" smtClean="0"/>
              <a:t>.</a:t>
            </a:r>
            <a:endParaRPr lang="es-MX" dirty="0" smtClean="0"/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536322-46A7-4E8F-9D05-9BD96D72425C}" type="slidenum">
              <a:rPr lang="es-MX" smtClean="0"/>
              <a:t>25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3207247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Consecuencias  de la </a:t>
            </a:r>
            <a:r>
              <a:rPr lang="es-MX" dirty="0" err="1" smtClean="0"/>
              <a:t>Faseta</a:t>
            </a:r>
            <a:r>
              <a:rPr lang="es-MX" dirty="0" smtClean="0"/>
              <a:t> :</a:t>
            </a:r>
            <a:r>
              <a:rPr lang="es-MX" baseline="0" dirty="0" smtClean="0"/>
              <a:t> resorción del septum óseo </a:t>
            </a:r>
            <a:r>
              <a:rPr lang="es-MX" baseline="0" dirty="0" err="1" smtClean="0"/>
              <a:t>interdentario</a:t>
            </a:r>
            <a:r>
              <a:rPr lang="es-MX" baseline="0" dirty="0" smtClean="0"/>
              <a:t>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536322-46A7-4E8F-9D05-9BD96D72425C}" type="slidenum">
              <a:rPr lang="es-MX" smtClean="0"/>
              <a:t>26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8410993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Consecuencias  de la </a:t>
            </a:r>
            <a:r>
              <a:rPr lang="es-MX" dirty="0" err="1" smtClean="0"/>
              <a:t>Faseta</a:t>
            </a:r>
            <a:r>
              <a:rPr lang="es-MX" dirty="0" smtClean="0"/>
              <a:t>  de contacto : Caries.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536322-46A7-4E8F-9D05-9BD96D72425C}" type="slidenum">
              <a:rPr lang="es-MX" smtClean="0"/>
              <a:t>27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2676312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Fuerzas que mantienen en equilibrio el contacto dentario.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536322-46A7-4E8F-9D05-9BD96D72425C}" type="slidenum">
              <a:rPr lang="es-MX" smtClean="0"/>
              <a:t>28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6576991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Fuerzas que mantienen en equilibrio el contacto dentario.</a:t>
            </a:r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536322-46A7-4E8F-9D05-9BD96D72425C}" type="slidenum">
              <a:rPr lang="es-MX" smtClean="0"/>
              <a:t>29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014706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Objetivo</a:t>
            </a:r>
            <a:r>
              <a:rPr lang="es-MX" baseline="0" dirty="0" smtClean="0"/>
              <a:t> </a:t>
            </a:r>
            <a:r>
              <a:rPr lang="es-MX" dirty="0" smtClean="0"/>
              <a:t>del material solo visión del tema Área de contacto y Relación de los dientes con sus antagonistas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536322-46A7-4E8F-9D05-9BD96D72425C}" type="slidenum">
              <a:rPr lang="es-MX" smtClean="0"/>
              <a:t>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5338491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Fuerzas que mantienen en equilibrio el contacto dentario:</a:t>
            </a:r>
            <a:r>
              <a:rPr lang="es-MX" baseline="0" dirty="0" smtClean="0"/>
              <a:t> Fuerza bucal.</a:t>
            </a:r>
            <a:endParaRPr lang="es-MX" dirty="0" smtClean="0"/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536322-46A7-4E8F-9D05-9BD96D72425C}" type="slidenum">
              <a:rPr lang="es-MX" smtClean="0"/>
              <a:t>30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0248113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Fuerzas que mantienen en equilibrio el contacto </a:t>
            </a:r>
            <a:r>
              <a:rPr lang="es-MX" dirty="0" err="1" smtClean="0"/>
              <a:t>dentario:Fuerza</a:t>
            </a:r>
            <a:r>
              <a:rPr lang="es-MX" baseline="0" dirty="0" smtClean="0"/>
              <a:t> lingual.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536322-46A7-4E8F-9D05-9BD96D72425C}" type="slidenum">
              <a:rPr lang="es-MX" smtClean="0"/>
              <a:t>31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9174225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Fuerzas que mantienen en equilibrio el contacto dentario:</a:t>
            </a:r>
            <a:r>
              <a:rPr lang="es-MX" baseline="0" dirty="0" smtClean="0"/>
              <a:t> </a:t>
            </a:r>
            <a:r>
              <a:rPr lang="es-MX" dirty="0" smtClean="0"/>
              <a:t>Fuerza</a:t>
            </a:r>
            <a:r>
              <a:rPr lang="es-MX" baseline="0" dirty="0" smtClean="0"/>
              <a:t> </a:t>
            </a:r>
            <a:r>
              <a:rPr lang="es-MX" baseline="0" dirty="0" err="1" smtClean="0"/>
              <a:t>oclusal</a:t>
            </a:r>
            <a:r>
              <a:rPr lang="es-MX" baseline="0" dirty="0" smtClean="0"/>
              <a:t>.</a:t>
            </a:r>
            <a:endParaRPr lang="es-MX" dirty="0" smtClean="0"/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536322-46A7-4E8F-9D05-9BD96D72425C}" type="slidenum">
              <a:rPr lang="es-MX" smtClean="0"/>
              <a:t>32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9780980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Fuerzas que mantienen en equilibrio el contacto dentario:</a:t>
            </a:r>
            <a:r>
              <a:rPr lang="es-MX" baseline="0" dirty="0" smtClean="0"/>
              <a:t> </a:t>
            </a:r>
            <a:r>
              <a:rPr lang="es-MX" dirty="0" smtClean="0"/>
              <a:t>Fuerza</a:t>
            </a:r>
            <a:r>
              <a:rPr lang="es-MX" baseline="0" dirty="0" smtClean="0"/>
              <a:t> apical.</a:t>
            </a:r>
            <a:endParaRPr lang="es-MX" dirty="0" smtClean="0"/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536322-46A7-4E8F-9D05-9BD96D72425C}" type="slidenum">
              <a:rPr lang="es-MX" smtClean="0"/>
              <a:t>33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1245350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Fuerzas que mantienen en equilibrio el contacto dentario:</a:t>
            </a:r>
            <a:r>
              <a:rPr lang="es-MX" baseline="0" dirty="0" smtClean="0"/>
              <a:t> </a:t>
            </a:r>
            <a:r>
              <a:rPr lang="es-MX" dirty="0" smtClean="0"/>
              <a:t>Fuerza</a:t>
            </a:r>
            <a:r>
              <a:rPr lang="es-MX" baseline="0" dirty="0" smtClean="0"/>
              <a:t> mesial.</a:t>
            </a:r>
            <a:endParaRPr lang="es-MX" dirty="0" smtClean="0"/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536322-46A7-4E8F-9D05-9BD96D72425C}" type="slidenum">
              <a:rPr lang="es-MX" smtClean="0"/>
              <a:t>34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6765525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Fuerzas que mantienen en equilibrio el contacto dentario:</a:t>
            </a:r>
            <a:r>
              <a:rPr lang="es-MX" baseline="0" dirty="0" smtClean="0"/>
              <a:t> </a:t>
            </a:r>
            <a:r>
              <a:rPr lang="es-MX" dirty="0" smtClean="0"/>
              <a:t>Fuerza</a:t>
            </a:r>
            <a:r>
              <a:rPr lang="es-MX" baseline="0" dirty="0" smtClean="0"/>
              <a:t> mesial radiográficamente.</a:t>
            </a:r>
            <a:endParaRPr lang="es-MX" dirty="0" smtClean="0"/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536322-46A7-4E8F-9D05-9BD96D72425C}" type="slidenum">
              <a:rPr lang="es-MX" smtClean="0"/>
              <a:t>35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8881431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Fuerzas que mantienen en equilibrio el contacto dentario:</a:t>
            </a:r>
            <a:r>
              <a:rPr lang="es-MX" baseline="0" dirty="0" smtClean="0"/>
              <a:t> </a:t>
            </a:r>
            <a:r>
              <a:rPr lang="es-MX" dirty="0" smtClean="0"/>
              <a:t>Fuerza distal.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536322-46A7-4E8F-9D05-9BD96D72425C}" type="slidenum">
              <a:rPr lang="es-MX" smtClean="0"/>
              <a:t>36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595922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Pérdida</a:t>
            </a:r>
            <a:r>
              <a:rPr lang="es-MX" baseline="0" dirty="0" smtClean="0"/>
              <a:t> del equilibrio dental</a:t>
            </a:r>
            <a:r>
              <a:rPr lang="es-MX" dirty="0" smtClean="0"/>
              <a:t>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536322-46A7-4E8F-9D05-9BD96D72425C}" type="slidenum">
              <a:rPr lang="es-MX" smtClean="0"/>
              <a:t>37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8953500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Pérdida</a:t>
            </a:r>
            <a:r>
              <a:rPr lang="es-MX" baseline="0" dirty="0" smtClean="0"/>
              <a:t> del equilibrio dental: exodoncias</a:t>
            </a:r>
            <a:endParaRPr lang="es-MX" dirty="0" smtClean="0"/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536322-46A7-4E8F-9D05-9BD96D72425C}" type="slidenum">
              <a:rPr lang="es-MX" smtClean="0"/>
              <a:t>38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09039964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Pérdida</a:t>
            </a:r>
            <a:r>
              <a:rPr lang="es-MX" baseline="0" dirty="0" smtClean="0"/>
              <a:t> del equilibrio dental: exodoncias </a:t>
            </a:r>
            <a:r>
              <a:rPr lang="es-MX" baseline="0" dirty="0" err="1" smtClean="0"/>
              <a:t>radiograficamnete</a:t>
            </a:r>
            <a:r>
              <a:rPr lang="es-MX" baseline="0" dirty="0" smtClean="0"/>
              <a:t>.</a:t>
            </a:r>
            <a:endParaRPr lang="es-MX" dirty="0" smtClean="0"/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536322-46A7-4E8F-9D05-9BD96D72425C}" type="slidenum">
              <a:rPr lang="es-MX" smtClean="0"/>
              <a:t>39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561202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Justificación</a:t>
            </a:r>
            <a:r>
              <a:rPr lang="es-MX" baseline="0" dirty="0" smtClean="0"/>
              <a:t> </a:t>
            </a:r>
            <a:r>
              <a:rPr lang="es-MX" dirty="0" smtClean="0"/>
              <a:t>del material solo visión del tema Área de contacto y Relación de los dientes con sus antagonistas</a:t>
            </a:r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536322-46A7-4E8F-9D05-9BD96D72425C}" type="slidenum">
              <a:rPr lang="es-MX" smtClean="0"/>
              <a:t>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70549886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Pérdida</a:t>
            </a:r>
            <a:r>
              <a:rPr lang="es-MX" baseline="0" dirty="0" smtClean="0"/>
              <a:t> del equilibrio </a:t>
            </a:r>
            <a:r>
              <a:rPr lang="es-MX" baseline="0" dirty="0" err="1" smtClean="0"/>
              <a:t>dental:Malposiciones</a:t>
            </a:r>
            <a:r>
              <a:rPr lang="es-MX" baseline="0" dirty="0" smtClean="0"/>
              <a:t>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536322-46A7-4E8F-9D05-9BD96D72425C}" type="slidenum">
              <a:rPr lang="es-MX" smtClean="0"/>
              <a:t>40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88149437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Pérdida</a:t>
            </a:r>
            <a:r>
              <a:rPr lang="es-MX" baseline="0" dirty="0" smtClean="0"/>
              <a:t> del equilibrio dental: </a:t>
            </a:r>
            <a:r>
              <a:rPr lang="es-MX" baseline="0" dirty="0" err="1" smtClean="0"/>
              <a:t>Malposiciones</a:t>
            </a:r>
            <a:r>
              <a:rPr lang="es-MX" baseline="0" dirty="0" smtClean="0"/>
              <a:t> radiográficamente.</a:t>
            </a:r>
            <a:endParaRPr lang="es-MX" dirty="0" smtClean="0"/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536322-46A7-4E8F-9D05-9BD96D72425C}" type="slidenum">
              <a:rPr lang="es-MX" smtClean="0"/>
              <a:t>41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1893535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Mala</a:t>
            </a:r>
            <a:r>
              <a:rPr lang="es-MX" baseline="0" dirty="0" smtClean="0"/>
              <a:t> rehabilitación </a:t>
            </a:r>
            <a:r>
              <a:rPr lang="es-MX" baseline="0" dirty="0" err="1" smtClean="0"/>
              <a:t>próximal</a:t>
            </a:r>
            <a:r>
              <a:rPr lang="es-MX" baseline="0" dirty="0" smtClean="0"/>
              <a:t>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536322-46A7-4E8F-9D05-9BD96D72425C}" type="slidenum">
              <a:rPr lang="es-MX" smtClean="0"/>
              <a:t>42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6695505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Mala</a:t>
            </a:r>
            <a:r>
              <a:rPr lang="es-MX" baseline="0" dirty="0" smtClean="0"/>
              <a:t> rehabilitación </a:t>
            </a:r>
            <a:r>
              <a:rPr lang="es-MX" baseline="0" dirty="0" err="1" smtClean="0"/>
              <a:t>próximal</a:t>
            </a:r>
            <a:r>
              <a:rPr lang="es-MX" baseline="0" dirty="0" smtClean="0"/>
              <a:t> de rehabilitación dental.</a:t>
            </a:r>
            <a:endParaRPr lang="es-MX" dirty="0" smtClean="0"/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536322-46A7-4E8F-9D05-9BD96D72425C}" type="slidenum">
              <a:rPr lang="es-MX" smtClean="0"/>
              <a:t>43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94120777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Equilibrio dental.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536322-46A7-4E8F-9D05-9BD96D72425C}" type="slidenum">
              <a:rPr lang="es-MX" smtClean="0"/>
              <a:t>44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15386324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Importancia del Equilibrio dental.</a:t>
            </a:r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536322-46A7-4E8F-9D05-9BD96D72425C}" type="slidenum">
              <a:rPr lang="es-MX" smtClean="0"/>
              <a:t>45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65849940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Planos Inclinados.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536322-46A7-4E8F-9D05-9BD96D72425C}" type="slidenum">
              <a:rPr lang="es-MX" smtClean="0"/>
              <a:t>46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98056455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Relación de los dientes con sus antagonistas.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536322-46A7-4E8F-9D05-9BD96D72425C}" type="slidenum">
              <a:rPr lang="es-MX" smtClean="0"/>
              <a:t>47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77012087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Oclusión céntrica.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536322-46A7-4E8F-9D05-9BD96D72425C}" type="slidenum">
              <a:rPr lang="es-MX" smtClean="0"/>
              <a:t>48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96864310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Relación de los dientes con sus antagonistas:</a:t>
            </a:r>
            <a:r>
              <a:rPr lang="es-MX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en sentido </a:t>
            </a:r>
            <a:r>
              <a:rPr lang="es-MX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mesiodistal</a:t>
            </a:r>
            <a:r>
              <a:rPr lang="es-MX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y en sentido </a:t>
            </a:r>
            <a:r>
              <a:rPr lang="es-MX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bucolingual</a:t>
            </a:r>
            <a:r>
              <a:rPr lang="es-MX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s-MX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536322-46A7-4E8F-9D05-9BD96D72425C}" type="slidenum">
              <a:rPr lang="es-MX" smtClean="0"/>
              <a:t>49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801867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Definición de Operatoria Dental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536322-46A7-4E8F-9D05-9BD96D72425C}" type="slidenum">
              <a:rPr lang="es-MX" smtClean="0"/>
              <a:t>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18564091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Relación de los dientes con sus antagonistas:</a:t>
            </a:r>
            <a:r>
              <a:rPr lang="es-MX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en sentido </a:t>
            </a:r>
            <a:r>
              <a:rPr lang="es-MX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mesiodistal</a:t>
            </a:r>
            <a:r>
              <a:rPr lang="es-MX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536322-46A7-4E8F-9D05-9BD96D72425C}" type="slidenum">
              <a:rPr lang="es-MX" smtClean="0"/>
              <a:t>50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45798409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Relación de los dientes con sus antagonistas:</a:t>
            </a:r>
            <a:r>
              <a:rPr lang="es-MX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en sentido </a:t>
            </a:r>
            <a:r>
              <a:rPr lang="es-MX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mesiodistal</a:t>
            </a:r>
            <a:r>
              <a:rPr lang="es-MX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s-MX" dirty="0" smtClean="0"/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536322-46A7-4E8F-9D05-9BD96D72425C}" type="slidenum">
              <a:rPr lang="es-MX" smtClean="0"/>
              <a:t>51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01070252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Relación de los dientes con sus antagonistas:</a:t>
            </a:r>
            <a:r>
              <a:rPr lang="es-MX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en sentido </a:t>
            </a:r>
            <a:r>
              <a:rPr lang="es-MX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mesiodistal</a:t>
            </a:r>
            <a:r>
              <a:rPr lang="es-MX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s-MX" dirty="0" smtClean="0"/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536322-46A7-4E8F-9D05-9BD96D72425C}" type="slidenum">
              <a:rPr lang="es-MX" smtClean="0"/>
              <a:t>52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93548353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Llave</a:t>
            </a:r>
            <a:r>
              <a:rPr lang="es-MX" baseline="0" dirty="0" smtClean="0"/>
              <a:t> de </a:t>
            </a:r>
            <a:r>
              <a:rPr lang="es-MX" baseline="0" dirty="0" err="1" smtClean="0"/>
              <a:t>Ángle</a:t>
            </a:r>
            <a:r>
              <a:rPr lang="es-MX" baseline="0" dirty="0" smtClean="0"/>
              <a:t>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536322-46A7-4E8F-9D05-9BD96D72425C}" type="slidenum">
              <a:rPr lang="es-MX" smtClean="0"/>
              <a:t>53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17558327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Preguntas.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536322-46A7-4E8F-9D05-9BD96D72425C}" type="slidenum">
              <a:rPr lang="es-MX" smtClean="0"/>
              <a:t>54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04437943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Bibliografía.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536322-46A7-4E8F-9D05-9BD96D72425C}" type="slidenum">
              <a:rPr lang="es-MX" smtClean="0"/>
              <a:t>55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019378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División</a:t>
            </a:r>
            <a:r>
              <a:rPr lang="es-MX" baseline="0" dirty="0" smtClean="0"/>
              <a:t> </a:t>
            </a:r>
            <a:r>
              <a:rPr lang="es-MX" dirty="0" smtClean="0"/>
              <a:t>de Operatoria Dental</a:t>
            </a:r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536322-46A7-4E8F-9D05-9BD96D72425C}" type="slidenum">
              <a:rPr lang="es-MX" smtClean="0"/>
              <a:t>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700049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Definición</a:t>
            </a:r>
            <a:r>
              <a:rPr lang="es-MX" baseline="0" dirty="0" smtClean="0"/>
              <a:t>  </a:t>
            </a:r>
            <a:r>
              <a:rPr lang="es-MX" dirty="0" smtClean="0"/>
              <a:t>de Operatoria Preclínica</a:t>
            </a:r>
            <a:r>
              <a:rPr lang="es-MX" baseline="0" dirty="0" smtClean="0"/>
              <a:t> I.</a:t>
            </a:r>
            <a:endParaRPr lang="es-MX" dirty="0" smtClean="0"/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536322-46A7-4E8F-9D05-9BD96D72425C}" type="slidenum">
              <a:rPr lang="es-MX" smtClean="0"/>
              <a:t>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859772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>
                <a:solidFill>
                  <a:srgbClr val="C00000"/>
                </a:solidFill>
              </a:rPr>
              <a:t>ÁREA DE CONTACTO O PUNTO DE CONTACTO.</a:t>
            </a:r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536322-46A7-4E8F-9D05-9BD96D72425C}" type="slidenum">
              <a:rPr lang="es-MX" smtClean="0"/>
              <a:t>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677851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Definición del </a:t>
            </a:r>
            <a:r>
              <a:rPr lang="es-MX" baseline="0" dirty="0" smtClean="0"/>
              <a:t> Á</a:t>
            </a:r>
            <a:r>
              <a:rPr lang="es-MX" dirty="0" smtClean="0"/>
              <a:t>rea de contacto o</a:t>
            </a:r>
            <a:r>
              <a:rPr lang="es-MX" baseline="0" dirty="0" smtClean="0"/>
              <a:t> punto de contacto.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536322-46A7-4E8F-9D05-9BD96D72425C}" type="slidenum">
              <a:rPr lang="es-MX" smtClean="0"/>
              <a:t>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733909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25DA6-D67B-4085-ADA8-AC17A8EB3499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612F4-9928-4A31-BA54-C9AD8B3BE37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390900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25DA6-D67B-4085-ADA8-AC17A8EB3499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612F4-9928-4A31-BA54-C9AD8B3BE37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66450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25DA6-D67B-4085-ADA8-AC17A8EB3499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612F4-9928-4A31-BA54-C9AD8B3BE37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75565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25DA6-D67B-4085-ADA8-AC17A8EB3499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612F4-9928-4A31-BA54-C9AD8B3BE37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48132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25DA6-D67B-4085-ADA8-AC17A8EB3499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612F4-9928-4A31-BA54-C9AD8B3BE37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976351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25DA6-D67B-4085-ADA8-AC17A8EB3499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612F4-9928-4A31-BA54-C9AD8B3BE37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6081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25DA6-D67B-4085-ADA8-AC17A8EB3499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612F4-9928-4A31-BA54-C9AD8B3BE37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07071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25DA6-D67B-4085-ADA8-AC17A8EB3499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612F4-9928-4A31-BA54-C9AD8B3BE37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65159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25DA6-D67B-4085-ADA8-AC17A8EB3499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612F4-9928-4A31-BA54-C9AD8B3BE37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46694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25DA6-D67B-4085-ADA8-AC17A8EB3499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612F4-9928-4A31-BA54-C9AD8B3BE37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11118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25DA6-D67B-4085-ADA8-AC17A8EB3499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612F4-9928-4A31-BA54-C9AD8B3BE37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86249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B25DA6-D67B-4085-ADA8-AC17A8EB3499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C612F4-9928-4A31-BA54-C9AD8B3BE37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4800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png"/><Relationship Id="rId4" Type="http://schemas.openxmlformats.org/officeDocument/2006/relationships/image" Target="../media/image48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png"/><Relationship Id="rId4" Type="http://schemas.openxmlformats.org/officeDocument/2006/relationships/image" Target="../media/image55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9.png"/><Relationship Id="rId4" Type="http://schemas.openxmlformats.org/officeDocument/2006/relationships/image" Target="../media/image58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6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0.png"/><Relationship Id="rId4" Type="http://schemas.openxmlformats.org/officeDocument/2006/relationships/image" Target="../media/image69.jp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g"/><Relationship Id="rId7" Type="http://schemas.openxmlformats.org/officeDocument/2006/relationships/image" Target="../media/image75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8.jpg"/><Relationship Id="rId4" Type="http://schemas.openxmlformats.org/officeDocument/2006/relationships/image" Target="../media/image77.jp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1.png"/><Relationship Id="rId4" Type="http://schemas.openxmlformats.org/officeDocument/2006/relationships/image" Target="../media/image80.jp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3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5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7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8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e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e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jpe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jpe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6.png"/><Relationship Id="rId4" Type="http://schemas.openxmlformats.org/officeDocument/2006/relationships/image" Target="../media/image95.jpe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jpe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jpe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jpe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jpe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Imagen 3" descr="C:\Users\USUARIO\Pictures\SSAS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151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85007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>
                <a:solidFill>
                  <a:srgbClr val="FF0000"/>
                </a:solidFill>
              </a:rPr>
              <a:t>ÁREA DE CONTACTO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>
                <a:solidFill>
                  <a:srgbClr val="C00000"/>
                </a:solidFill>
              </a:rPr>
              <a:t>Á</a:t>
            </a:r>
            <a:r>
              <a:rPr lang="es-MX" dirty="0" smtClean="0">
                <a:solidFill>
                  <a:srgbClr val="C00000"/>
                </a:solidFill>
              </a:rPr>
              <a:t>REA DE CONTACTO O PUNTO DE CONTACTO.</a:t>
            </a:r>
          </a:p>
          <a:p>
            <a:pPr marL="0" indent="0" algn="just">
              <a:buNone/>
            </a:pPr>
            <a:r>
              <a:rPr lang="es-MX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ES EL MÍNIMO CONTACTO QUE EXISTE ENTRE DE DOS PIEZAS DENTALES VECINAS POR MEDIO DE SUS  </a:t>
            </a:r>
            <a:r>
              <a:rPr lang="es-MX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CARAS </a:t>
            </a:r>
            <a:r>
              <a:rPr lang="es-MX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PRÓXIMALES, A NIVEL DE SU DIÁMETRO MESIODISTAL MAYOR,PARA MANTENER EL EQUILIBRIO DENTARIO.</a:t>
            </a:r>
            <a:endParaRPr lang="es-MX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3955924"/>
            <a:ext cx="4108085" cy="2863511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03699" y="4297300"/>
            <a:ext cx="4378476" cy="2180758"/>
          </a:xfrm>
          <a:prstGeom prst="rect">
            <a:avLst/>
          </a:prstGeom>
        </p:spPr>
      </p:pic>
      <p:sp>
        <p:nvSpPr>
          <p:cNvPr id="4" name="Conector 3"/>
          <p:cNvSpPr/>
          <p:nvPr/>
        </p:nvSpPr>
        <p:spPr>
          <a:xfrm>
            <a:off x="3257550" y="5467350"/>
            <a:ext cx="104776" cy="13335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Conector 4"/>
          <p:cNvSpPr/>
          <p:nvPr/>
        </p:nvSpPr>
        <p:spPr>
          <a:xfrm>
            <a:off x="3762308" y="5424487"/>
            <a:ext cx="76201" cy="13335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Conector 7"/>
          <p:cNvSpPr/>
          <p:nvPr/>
        </p:nvSpPr>
        <p:spPr>
          <a:xfrm>
            <a:off x="2461494" y="5534025"/>
            <a:ext cx="112278" cy="13335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Conector 8"/>
          <p:cNvSpPr/>
          <p:nvPr/>
        </p:nvSpPr>
        <p:spPr>
          <a:xfrm>
            <a:off x="1711041" y="5467350"/>
            <a:ext cx="66675" cy="133349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Conector 10"/>
          <p:cNvSpPr/>
          <p:nvPr/>
        </p:nvSpPr>
        <p:spPr>
          <a:xfrm>
            <a:off x="1167533" y="5391149"/>
            <a:ext cx="143526" cy="12382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738232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>
                <a:solidFill>
                  <a:srgbClr val="FF0000"/>
                </a:solidFill>
              </a:rPr>
              <a:t>ÁREA DE CONTACTO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>
                <a:solidFill>
                  <a:srgbClr val="C00000"/>
                </a:solidFill>
              </a:rPr>
              <a:t>Á</a:t>
            </a:r>
            <a:r>
              <a:rPr lang="es-MX" dirty="0" smtClean="0">
                <a:solidFill>
                  <a:srgbClr val="C00000"/>
                </a:solidFill>
              </a:rPr>
              <a:t>REA DE CONTACTO O PUNTO DE CONTACTO.</a:t>
            </a:r>
          </a:p>
          <a:p>
            <a:pPr marL="0" indent="0">
              <a:buNone/>
            </a:pPr>
            <a:r>
              <a:rPr lang="es-MX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Labiolingualmente</a:t>
            </a:r>
            <a:r>
              <a:rPr lang="es-MX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 se encuentra casi en la unión del tercio  </a:t>
            </a:r>
            <a:r>
              <a:rPr lang="es-MX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incisal</a:t>
            </a:r>
            <a:r>
              <a:rPr lang="es-MX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 y medio en anteriores y tercio </a:t>
            </a:r>
            <a:r>
              <a:rPr lang="es-MX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oclusal</a:t>
            </a:r>
            <a:r>
              <a:rPr lang="es-MX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y medio en posteriores, en las proximidades  la cara labial o vestibular.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0900" y="4286249"/>
            <a:ext cx="3537950" cy="1762123"/>
          </a:xfrm>
          <a:prstGeom prst="rect">
            <a:avLst/>
          </a:prstGeom>
        </p:spPr>
      </p:pic>
      <p:pic>
        <p:nvPicPr>
          <p:cNvPr id="10" name="Picture 6" descr="https://encrypted-tbn3.gstatic.com/images?q=tbn:ANd9GcRt4oeeONz8FisXU4GNsj_FeX5myT1j4CSdTsXD3suKTEOT0rS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6825" y="4286249"/>
            <a:ext cx="2466975" cy="184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0" descr="http://gsdl.bvs.sld.cu/greenstone/collect/estomato/index/assoc/HASHa322.dir/fig1.16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5310" y="4391022"/>
            <a:ext cx="3038475" cy="1552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rma libre 3"/>
          <p:cNvSpPr/>
          <p:nvPr/>
        </p:nvSpPr>
        <p:spPr>
          <a:xfrm>
            <a:off x="9820275" y="4962525"/>
            <a:ext cx="933450" cy="285750"/>
          </a:xfrm>
          <a:custGeom>
            <a:avLst/>
            <a:gdLst>
              <a:gd name="connsiteX0" fmla="*/ 0 w 933450"/>
              <a:gd name="connsiteY0" fmla="*/ 285750 h 285750"/>
              <a:gd name="connsiteX1" fmla="*/ 476250 w 933450"/>
              <a:gd name="connsiteY1" fmla="*/ 200025 h 285750"/>
              <a:gd name="connsiteX2" fmla="*/ 828675 w 933450"/>
              <a:gd name="connsiteY2" fmla="*/ 104775 h 285750"/>
              <a:gd name="connsiteX3" fmla="*/ 933450 w 933450"/>
              <a:gd name="connsiteY3" fmla="*/ 0 h 285750"/>
              <a:gd name="connsiteX4" fmla="*/ 914400 w 933450"/>
              <a:gd name="connsiteY4" fmla="*/ 19050 h 285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3450" h="285750">
                <a:moveTo>
                  <a:pt x="0" y="285750"/>
                </a:moveTo>
                <a:cubicBezTo>
                  <a:pt x="169069" y="257968"/>
                  <a:pt x="338138" y="230187"/>
                  <a:pt x="476250" y="200025"/>
                </a:cubicBezTo>
                <a:cubicBezTo>
                  <a:pt x="614362" y="169863"/>
                  <a:pt x="752475" y="138112"/>
                  <a:pt x="828675" y="104775"/>
                </a:cubicBezTo>
                <a:cubicBezTo>
                  <a:pt x="904875" y="71438"/>
                  <a:pt x="933450" y="0"/>
                  <a:pt x="933450" y="0"/>
                </a:cubicBezTo>
                <a:lnTo>
                  <a:pt x="914400" y="19050"/>
                </a:lnTo>
              </a:path>
            </a:pathLst>
          </a:cu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Forma libre 4"/>
          <p:cNvSpPr/>
          <p:nvPr/>
        </p:nvSpPr>
        <p:spPr>
          <a:xfrm>
            <a:off x="9296142" y="5171708"/>
            <a:ext cx="533658" cy="124192"/>
          </a:xfrm>
          <a:custGeom>
            <a:avLst/>
            <a:gdLst>
              <a:gd name="connsiteX0" fmla="*/ 533658 w 533658"/>
              <a:gd name="connsiteY0" fmla="*/ 76567 h 124192"/>
              <a:gd name="connsiteX1" fmla="*/ 28833 w 533658"/>
              <a:gd name="connsiteY1" fmla="*/ 86092 h 124192"/>
              <a:gd name="connsiteX2" fmla="*/ 28833 w 533658"/>
              <a:gd name="connsiteY2" fmla="*/ 86092 h 124192"/>
              <a:gd name="connsiteX3" fmla="*/ 258 w 533658"/>
              <a:gd name="connsiteY3" fmla="*/ 367 h 124192"/>
              <a:gd name="connsiteX4" fmla="*/ 47883 w 533658"/>
              <a:gd name="connsiteY4" fmla="*/ 124192 h 124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3658" h="124192">
                <a:moveTo>
                  <a:pt x="533658" y="76567"/>
                </a:moveTo>
                <a:lnTo>
                  <a:pt x="28833" y="86092"/>
                </a:lnTo>
                <a:lnTo>
                  <a:pt x="28833" y="86092"/>
                </a:lnTo>
                <a:cubicBezTo>
                  <a:pt x="24070" y="71804"/>
                  <a:pt x="-2917" y="-5983"/>
                  <a:pt x="258" y="367"/>
                </a:cubicBezTo>
                <a:cubicBezTo>
                  <a:pt x="3433" y="6717"/>
                  <a:pt x="25658" y="65454"/>
                  <a:pt x="47883" y="124192"/>
                </a:cubicBezTo>
              </a:path>
            </a:pathLst>
          </a:cu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192229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>
                <a:solidFill>
                  <a:srgbClr val="FF0000"/>
                </a:solidFill>
              </a:rPr>
              <a:t>Á</a:t>
            </a:r>
            <a:r>
              <a:rPr lang="es-MX" dirty="0" smtClean="0">
                <a:solidFill>
                  <a:srgbClr val="FF0000"/>
                </a:solidFill>
              </a:rPr>
              <a:t>REA DE CONTACTO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 smtClean="0">
                <a:solidFill>
                  <a:srgbClr val="FFC000"/>
                </a:solidFill>
              </a:rPr>
              <a:t>GENERALIDADES.</a:t>
            </a:r>
          </a:p>
          <a:p>
            <a:pPr marL="0" indent="0" algn="just">
              <a:buNone/>
            </a:pPr>
            <a:r>
              <a:rPr lang="es-MX" dirty="0" smtClean="0">
                <a:solidFill>
                  <a:srgbClr val="FFC000"/>
                </a:solidFill>
              </a:rPr>
              <a:t>ES NECESARIO COMPRENDER LA </a:t>
            </a:r>
            <a:r>
              <a:rPr lang="es-MX" dirty="0" smtClean="0">
                <a:solidFill>
                  <a:srgbClr val="FFC000"/>
                </a:solidFill>
              </a:rPr>
              <a:t>NOMENCLATURA </a:t>
            </a:r>
            <a:r>
              <a:rPr lang="es-MX" dirty="0" smtClean="0">
                <a:solidFill>
                  <a:srgbClr val="FFC000"/>
                </a:solidFill>
              </a:rPr>
              <a:t>DEL ÁREA DE CONTACTO, EL CUAL SE INTEGRA DE LOS SIGUIENTES PUNTOS DE REFERENCIA:</a:t>
            </a:r>
          </a:p>
          <a:p>
            <a:pPr marL="0" indent="0" algn="just">
              <a:buNone/>
            </a:pPr>
            <a:r>
              <a:rPr lang="es-MX" sz="1800" dirty="0">
                <a:solidFill>
                  <a:srgbClr val="00B0F0"/>
                </a:solidFill>
              </a:rPr>
              <a:t>ARISTA </a:t>
            </a:r>
            <a:r>
              <a:rPr lang="es-MX" sz="1800" dirty="0" smtClean="0">
                <a:solidFill>
                  <a:srgbClr val="00B0F0"/>
                </a:solidFill>
              </a:rPr>
              <a:t>MARGINAL </a:t>
            </a:r>
          </a:p>
          <a:p>
            <a:pPr marL="0" indent="0" algn="just">
              <a:buNone/>
            </a:pPr>
            <a:r>
              <a:rPr lang="es-MX" sz="1800" dirty="0" smtClean="0">
                <a:solidFill>
                  <a:srgbClr val="00B0F0"/>
                </a:solidFill>
              </a:rPr>
              <a:t>VERTIENTE </a:t>
            </a:r>
            <a:r>
              <a:rPr lang="es-MX" sz="1800" dirty="0">
                <a:solidFill>
                  <a:srgbClr val="00B0F0"/>
                </a:solidFill>
              </a:rPr>
              <a:t>INTERPROXIMAL. </a:t>
            </a:r>
            <a:endParaRPr lang="es-MX" sz="1800" dirty="0" smtClean="0">
              <a:solidFill>
                <a:srgbClr val="00B0F0"/>
              </a:solidFill>
            </a:endParaRPr>
          </a:p>
          <a:p>
            <a:pPr marL="0" indent="0" algn="just">
              <a:buNone/>
            </a:pPr>
            <a:r>
              <a:rPr lang="es-MX" sz="1800" dirty="0" smtClean="0">
                <a:solidFill>
                  <a:srgbClr val="00B0F0"/>
                </a:solidFill>
              </a:rPr>
              <a:t>SURCO </a:t>
            </a:r>
            <a:r>
              <a:rPr lang="es-MX" sz="1800" dirty="0">
                <a:solidFill>
                  <a:srgbClr val="00B0F0"/>
                </a:solidFill>
              </a:rPr>
              <a:t>INTERDENTARIO O </a:t>
            </a:r>
            <a:r>
              <a:rPr lang="es-MX" sz="1800" dirty="0" smtClean="0">
                <a:solidFill>
                  <a:srgbClr val="00B0F0"/>
                </a:solidFill>
              </a:rPr>
              <a:t>INTERPROXIMAL</a:t>
            </a:r>
          </a:p>
          <a:p>
            <a:pPr marL="0" indent="0" algn="just">
              <a:buNone/>
            </a:pPr>
            <a:r>
              <a:rPr lang="es-MX" sz="1800" dirty="0" smtClean="0">
                <a:solidFill>
                  <a:srgbClr val="00B0F0"/>
                </a:solidFill>
              </a:rPr>
              <a:t>VERTIENTES TRITURANTES</a:t>
            </a:r>
          </a:p>
          <a:p>
            <a:pPr marL="0" indent="0" algn="just">
              <a:buNone/>
            </a:pPr>
            <a:r>
              <a:rPr lang="es-MX" sz="1800" dirty="0" smtClean="0">
                <a:solidFill>
                  <a:srgbClr val="00B0F0"/>
                </a:solidFill>
              </a:rPr>
              <a:t>ESPACIO </a:t>
            </a:r>
            <a:r>
              <a:rPr lang="es-MX" sz="1800" dirty="0">
                <a:solidFill>
                  <a:srgbClr val="00B0F0"/>
                </a:solidFill>
              </a:rPr>
              <a:t>INTERDENTARIO. </a:t>
            </a:r>
            <a:endParaRPr lang="es-MX" sz="1800" dirty="0" smtClean="0">
              <a:solidFill>
                <a:srgbClr val="00B0F0"/>
              </a:solidFill>
            </a:endParaRPr>
          </a:p>
          <a:p>
            <a:pPr marL="0" indent="0" algn="just">
              <a:buNone/>
            </a:pPr>
            <a:r>
              <a:rPr lang="es-MX" sz="1800" dirty="0" smtClean="0">
                <a:solidFill>
                  <a:srgbClr val="00B0F0"/>
                </a:solidFill>
              </a:rPr>
              <a:t>NICHOS O TRONERAS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6146" name="Picture 2" descr="https://encrypted-tbn1.gstatic.com/images?q=tbn:ANd9GcSzlIqReFTyrnNaFdKT0AJEjDGl1W0sAXHi7dO60fy64Abdu6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3353594"/>
            <a:ext cx="2705100" cy="1685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encrypted-tbn3.gstatic.com/images?q=tbn:ANd9GcQO9cmXAaEM9G1gtaKM_EzxPW-HeJAdQtQC6WuKTVsXJ9yIzGT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5475" y="4591845"/>
            <a:ext cx="2390775" cy="191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64841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>
                <a:solidFill>
                  <a:srgbClr val="FF0000"/>
                </a:solidFill>
              </a:rPr>
              <a:t>Á</a:t>
            </a:r>
            <a:r>
              <a:rPr lang="es-MX" dirty="0" smtClean="0">
                <a:solidFill>
                  <a:srgbClr val="FF0000"/>
                </a:solidFill>
              </a:rPr>
              <a:t>REA DE CONTACTO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ARISTA </a:t>
            </a:r>
            <a:r>
              <a:rPr lang="es-MX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MARGINAL.</a:t>
            </a:r>
          </a:p>
          <a:p>
            <a:pPr marL="0" indent="0">
              <a:buNone/>
            </a:pPr>
            <a:r>
              <a:rPr lang="es-MX" dirty="0">
                <a:solidFill>
                  <a:srgbClr val="00B0F0"/>
                </a:solidFill>
              </a:rPr>
              <a:t>E</a:t>
            </a:r>
            <a:r>
              <a:rPr lang="es-MX" dirty="0" smtClean="0">
                <a:solidFill>
                  <a:srgbClr val="00B0F0"/>
                </a:solidFill>
              </a:rPr>
              <a:t>s la línea que pasa por los vértices  de las cúspides , bordeando la cara </a:t>
            </a:r>
            <a:r>
              <a:rPr lang="es-MX" dirty="0" err="1" smtClean="0">
                <a:solidFill>
                  <a:srgbClr val="00B0F0"/>
                </a:solidFill>
              </a:rPr>
              <a:t>oclusal</a:t>
            </a:r>
            <a:r>
              <a:rPr lang="es-MX" dirty="0" smtClean="0">
                <a:solidFill>
                  <a:srgbClr val="00B0F0"/>
                </a:solidFill>
              </a:rPr>
              <a:t> de las piezas posteriores, definiendo perfectamente las cuatro caras de la corona: bucal, </a:t>
            </a:r>
            <a:r>
              <a:rPr lang="es-MX" dirty="0" err="1" smtClean="0">
                <a:solidFill>
                  <a:srgbClr val="00B0F0"/>
                </a:solidFill>
              </a:rPr>
              <a:t>mesial</a:t>
            </a:r>
            <a:r>
              <a:rPr lang="es-MX" dirty="0" smtClean="0">
                <a:solidFill>
                  <a:srgbClr val="00B0F0"/>
                </a:solidFill>
              </a:rPr>
              <a:t>, lingual y distal.</a:t>
            </a:r>
          </a:p>
          <a:p>
            <a:pPr marL="0" indent="0">
              <a:buNone/>
            </a:pPr>
            <a:r>
              <a:rPr lang="es-MX" dirty="0">
                <a:solidFill>
                  <a:srgbClr val="00B0F0"/>
                </a:solidFill>
              </a:rPr>
              <a:t> </a:t>
            </a:r>
            <a:r>
              <a:rPr lang="es-MX" dirty="0" smtClean="0">
                <a:solidFill>
                  <a:srgbClr val="00B0F0"/>
                </a:solidFill>
              </a:rPr>
              <a:t>                                       </a:t>
            </a:r>
            <a:r>
              <a:rPr lang="es-MX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Arista marginal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6144" y="4148137"/>
            <a:ext cx="2562225" cy="1781175"/>
          </a:xfrm>
          <a:prstGeom prst="rect">
            <a:avLst/>
          </a:prstGeom>
        </p:spPr>
      </p:pic>
      <p:pic>
        <p:nvPicPr>
          <p:cNvPr id="7174" name="Picture 6" descr="https://encrypted-tbn1.gstatic.com/images?q=tbn:ANd9GcRwTyROnMG-t_gfnWdtEOsfGZJ4JI9drAGX7VGuLTX9RNfqwoiTM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3668" y="4238624"/>
            <a:ext cx="2543175" cy="163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Conector recto 10"/>
          <p:cNvCxnSpPr/>
          <p:nvPr/>
        </p:nvCxnSpPr>
        <p:spPr>
          <a:xfrm>
            <a:off x="3343275" y="4238624"/>
            <a:ext cx="0" cy="190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orma libre 19"/>
          <p:cNvSpPr/>
          <p:nvPr/>
        </p:nvSpPr>
        <p:spPr>
          <a:xfrm>
            <a:off x="1876425" y="4562475"/>
            <a:ext cx="1532165" cy="1187648"/>
          </a:xfrm>
          <a:custGeom>
            <a:avLst/>
            <a:gdLst>
              <a:gd name="connsiteX0" fmla="*/ 1352550 w 1532165"/>
              <a:gd name="connsiteY0" fmla="*/ 209550 h 1187648"/>
              <a:gd name="connsiteX1" fmla="*/ 1085850 w 1532165"/>
              <a:gd name="connsiteY1" fmla="*/ 28575 h 1187648"/>
              <a:gd name="connsiteX2" fmla="*/ 1095375 w 1532165"/>
              <a:gd name="connsiteY2" fmla="*/ 66675 h 1187648"/>
              <a:gd name="connsiteX3" fmla="*/ 600075 w 1532165"/>
              <a:gd name="connsiteY3" fmla="*/ 0 h 1187648"/>
              <a:gd name="connsiteX4" fmla="*/ 600075 w 1532165"/>
              <a:gd name="connsiteY4" fmla="*/ 0 h 1187648"/>
              <a:gd name="connsiteX5" fmla="*/ 219075 w 1532165"/>
              <a:gd name="connsiteY5" fmla="*/ 66675 h 1187648"/>
              <a:gd name="connsiteX6" fmla="*/ 219075 w 1532165"/>
              <a:gd name="connsiteY6" fmla="*/ 95250 h 1187648"/>
              <a:gd name="connsiteX7" fmla="*/ 0 w 1532165"/>
              <a:gd name="connsiteY7" fmla="*/ 619125 h 1187648"/>
              <a:gd name="connsiteX8" fmla="*/ 0 w 1532165"/>
              <a:gd name="connsiteY8" fmla="*/ 619125 h 1187648"/>
              <a:gd name="connsiteX9" fmla="*/ 285750 w 1532165"/>
              <a:gd name="connsiteY9" fmla="*/ 1057275 h 1187648"/>
              <a:gd name="connsiteX10" fmla="*/ 295275 w 1532165"/>
              <a:gd name="connsiteY10" fmla="*/ 1057275 h 1187648"/>
              <a:gd name="connsiteX11" fmla="*/ 962025 w 1532165"/>
              <a:gd name="connsiteY11" fmla="*/ 1181100 h 1187648"/>
              <a:gd name="connsiteX12" fmla="*/ 981075 w 1532165"/>
              <a:gd name="connsiteY12" fmla="*/ 1171575 h 1187648"/>
              <a:gd name="connsiteX13" fmla="*/ 1524000 w 1532165"/>
              <a:gd name="connsiteY13" fmla="*/ 800100 h 1187648"/>
              <a:gd name="connsiteX14" fmla="*/ 1524000 w 1532165"/>
              <a:gd name="connsiteY14" fmla="*/ 800100 h 1187648"/>
              <a:gd name="connsiteX15" fmla="*/ 1504950 w 1532165"/>
              <a:gd name="connsiteY15" fmla="*/ 152400 h 1187648"/>
              <a:gd name="connsiteX16" fmla="*/ 1504950 w 1532165"/>
              <a:gd name="connsiteY16" fmla="*/ 152400 h 1187648"/>
              <a:gd name="connsiteX17" fmla="*/ 1133475 w 1532165"/>
              <a:gd name="connsiteY17" fmla="*/ 57150 h 1187648"/>
              <a:gd name="connsiteX18" fmla="*/ 1485900 w 1532165"/>
              <a:gd name="connsiteY18" fmla="*/ 161925 h 1187648"/>
              <a:gd name="connsiteX19" fmla="*/ 1524000 w 1532165"/>
              <a:gd name="connsiteY19" fmla="*/ 190500 h 1187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2165" h="1187648">
                <a:moveTo>
                  <a:pt x="1352550" y="209550"/>
                </a:moveTo>
                <a:cubicBezTo>
                  <a:pt x="1240631" y="130968"/>
                  <a:pt x="1128712" y="52387"/>
                  <a:pt x="1085850" y="28575"/>
                </a:cubicBezTo>
                <a:cubicBezTo>
                  <a:pt x="1042987" y="4762"/>
                  <a:pt x="1176337" y="71437"/>
                  <a:pt x="1095375" y="66675"/>
                </a:cubicBezTo>
                <a:cubicBezTo>
                  <a:pt x="1014413" y="61913"/>
                  <a:pt x="600075" y="0"/>
                  <a:pt x="600075" y="0"/>
                </a:cubicBezTo>
                <a:lnTo>
                  <a:pt x="600075" y="0"/>
                </a:lnTo>
                <a:cubicBezTo>
                  <a:pt x="536575" y="11112"/>
                  <a:pt x="282575" y="50800"/>
                  <a:pt x="219075" y="66675"/>
                </a:cubicBezTo>
                <a:cubicBezTo>
                  <a:pt x="155575" y="82550"/>
                  <a:pt x="255587" y="3175"/>
                  <a:pt x="219075" y="95250"/>
                </a:cubicBezTo>
                <a:cubicBezTo>
                  <a:pt x="182563" y="187325"/>
                  <a:pt x="0" y="619125"/>
                  <a:pt x="0" y="619125"/>
                </a:cubicBezTo>
                <a:lnTo>
                  <a:pt x="0" y="619125"/>
                </a:lnTo>
                <a:cubicBezTo>
                  <a:pt x="47625" y="692150"/>
                  <a:pt x="236538" y="984250"/>
                  <a:pt x="285750" y="1057275"/>
                </a:cubicBezTo>
                <a:cubicBezTo>
                  <a:pt x="334962" y="1130300"/>
                  <a:pt x="295275" y="1057275"/>
                  <a:pt x="295275" y="1057275"/>
                </a:cubicBezTo>
                <a:lnTo>
                  <a:pt x="962025" y="1181100"/>
                </a:lnTo>
                <a:cubicBezTo>
                  <a:pt x="1076325" y="1200150"/>
                  <a:pt x="981075" y="1171575"/>
                  <a:pt x="981075" y="1171575"/>
                </a:cubicBezTo>
                <a:lnTo>
                  <a:pt x="1524000" y="800100"/>
                </a:lnTo>
                <a:lnTo>
                  <a:pt x="1524000" y="800100"/>
                </a:lnTo>
                <a:lnTo>
                  <a:pt x="1504950" y="152400"/>
                </a:lnTo>
                <a:lnTo>
                  <a:pt x="1504950" y="152400"/>
                </a:lnTo>
                <a:lnTo>
                  <a:pt x="1133475" y="57150"/>
                </a:lnTo>
                <a:cubicBezTo>
                  <a:pt x="1130300" y="58737"/>
                  <a:pt x="1420813" y="139700"/>
                  <a:pt x="1485900" y="161925"/>
                </a:cubicBezTo>
                <a:cubicBezTo>
                  <a:pt x="1550987" y="184150"/>
                  <a:pt x="1530350" y="188912"/>
                  <a:pt x="1524000" y="190500"/>
                </a:cubicBezTo>
              </a:path>
            </a:pathLst>
          </a:cu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23" name="Conector recto de flecha 22"/>
          <p:cNvCxnSpPr/>
          <p:nvPr/>
        </p:nvCxnSpPr>
        <p:spPr>
          <a:xfrm flipH="1">
            <a:off x="3185260" y="3979068"/>
            <a:ext cx="1519583" cy="669132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Forma libre 25"/>
          <p:cNvSpPr/>
          <p:nvPr/>
        </p:nvSpPr>
        <p:spPr>
          <a:xfrm>
            <a:off x="8458200" y="4762500"/>
            <a:ext cx="238125" cy="276225"/>
          </a:xfrm>
          <a:custGeom>
            <a:avLst/>
            <a:gdLst>
              <a:gd name="connsiteX0" fmla="*/ 238125 w 238125"/>
              <a:gd name="connsiteY0" fmla="*/ 38100 h 276225"/>
              <a:gd name="connsiteX1" fmla="*/ 76200 w 238125"/>
              <a:gd name="connsiteY1" fmla="*/ 0 h 276225"/>
              <a:gd name="connsiteX2" fmla="*/ 76200 w 238125"/>
              <a:gd name="connsiteY2" fmla="*/ 0 h 276225"/>
              <a:gd name="connsiteX3" fmla="*/ 9525 w 238125"/>
              <a:gd name="connsiteY3" fmla="*/ 76200 h 276225"/>
              <a:gd name="connsiteX4" fmla="*/ 9525 w 238125"/>
              <a:gd name="connsiteY4" fmla="*/ 76200 h 276225"/>
              <a:gd name="connsiteX5" fmla="*/ 0 w 238125"/>
              <a:gd name="connsiteY5" fmla="*/ 190500 h 276225"/>
              <a:gd name="connsiteX6" fmla="*/ 0 w 238125"/>
              <a:gd name="connsiteY6" fmla="*/ 190500 h 276225"/>
              <a:gd name="connsiteX7" fmla="*/ 0 w 238125"/>
              <a:gd name="connsiteY7" fmla="*/ 238125 h 276225"/>
              <a:gd name="connsiteX8" fmla="*/ 0 w 238125"/>
              <a:gd name="connsiteY8" fmla="*/ 238125 h 276225"/>
              <a:gd name="connsiteX9" fmla="*/ 104775 w 238125"/>
              <a:gd name="connsiteY9" fmla="*/ 276225 h 276225"/>
              <a:gd name="connsiteX10" fmla="*/ 104775 w 238125"/>
              <a:gd name="connsiteY10" fmla="*/ 276225 h 276225"/>
              <a:gd name="connsiteX11" fmla="*/ 152400 w 238125"/>
              <a:gd name="connsiteY11" fmla="*/ 276225 h 276225"/>
              <a:gd name="connsiteX12" fmla="*/ 152400 w 238125"/>
              <a:gd name="connsiteY12" fmla="*/ 276225 h 276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38125" h="276225">
                <a:moveTo>
                  <a:pt x="238125" y="38100"/>
                </a:moveTo>
                <a:lnTo>
                  <a:pt x="76200" y="0"/>
                </a:lnTo>
                <a:lnTo>
                  <a:pt x="76200" y="0"/>
                </a:lnTo>
                <a:lnTo>
                  <a:pt x="9525" y="76200"/>
                </a:lnTo>
                <a:lnTo>
                  <a:pt x="9525" y="76200"/>
                </a:lnTo>
                <a:lnTo>
                  <a:pt x="0" y="190500"/>
                </a:lnTo>
                <a:lnTo>
                  <a:pt x="0" y="190500"/>
                </a:lnTo>
                <a:lnTo>
                  <a:pt x="0" y="238125"/>
                </a:lnTo>
                <a:lnTo>
                  <a:pt x="0" y="238125"/>
                </a:lnTo>
                <a:lnTo>
                  <a:pt x="104775" y="276225"/>
                </a:lnTo>
                <a:lnTo>
                  <a:pt x="104775" y="276225"/>
                </a:lnTo>
                <a:lnTo>
                  <a:pt x="152400" y="276225"/>
                </a:lnTo>
                <a:lnTo>
                  <a:pt x="152400" y="276225"/>
                </a:lnTo>
              </a:path>
            </a:pathLst>
          </a:cu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7" name="Forma libre 26"/>
          <p:cNvSpPr/>
          <p:nvPr/>
        </p:nvSpPr>
        <p:spPr>
          <a:xfrm>
            <a:off x="8620125" y="4800600"/>
            <a:ext cx="100682" cy="247650"/>
          </a:xfrm>
          <a:custGeom>
            <a:avLst/>
            <a:gdLst>
              <a:gd name="connsiteX0" fmla="*/ 0 w 100682"/>
              <a:gd name="connsiteY0" fmla="*/ 247650 h 247650"/>
              <a:gd name="connsiteX1" fmla="*/ 47625 w 100682"/>
              <a:gd name="connsiteY1" fmla="*/ 171450 h 247650"/>
              <a:gd name="connsiteX2" fmla="*/ 47625 w 100682"/>
              <a:gd name="connsiteY2" fmla="*/ 171450 h 247650"/>
              <a:gd name="connsiteX3" fmla="*/ 85725 w 100682"/>
              <a:gd name="connsiteY3" fmla="*/ 95250 h 247650"/>
              <a:gd name="connsiteX4" fmla="*/ 85725 w 100682"/>
              <a:gd name="connsiteY4" fmla="*/ 95250 h 247650"/>
              <a:gd name="connsiteX5" fmla="*/ 85725 w 100682"/>
              <a:gd name="connsiteY5" fmla="*/ 0 h 247650"/>
              <a:gd name="connsiteX6" fmla="*/ 85725 w 100682"/>
              <a:gd name="connsiteY6" fmla="*/ 0 h 247650"/>
              <a:gd name="connsiteX7" fmla="*/ 95250 w 100682"/>
              <a:gd name="connsiteY7" fmla="*/ 19050 h 247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0682" h="247650">
                <a:moveTo>
                  <a:pt x="0" y="247650"/>
                </a:moveTo>
                <a:lnTo>
                  <a:pt x="47625" y="171450"/>
                </a:lnTo>
                <a:lnTo>
                  <a:pt x="47625" y="171450"/>
                </a:lnTo>
                <a:lnTo>
                  <a:pt x="85725" y="95250"/>
                </a:lnTo>
                <a:lnTo>
                  <a:pt x="85725" y="95250"/>
                </a:lnTo>
                <a:lnTo>
                  <a:pt x="85725" y="0"/>
                </a:lnTo>
                <a:lnTo>
                  <a:pt x="85725" y="0"/>
                </a:lnTo>
                <a:cubicBezTo>
                  <a:pt x="87312" y="3175"/>
                  <a:pt x="111125" y="15875"/>
                  <a:pt x="95250" y="19050"/>
                </a:cubicBezTo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29" name="Conector recto de flecha 28"/>
          <p:cNvCxnSpPr>
            <a:endCxn id="26" idx="3"/>
          </p:cNvCxnSpPr>
          <p:nvPr/>
        </p:nvCxnSpPr>
        <p:spPr>
          <a:xfrm>
            <a:off x="6191081" y="4001294"/>
            <a:ext cx="2276644" cy="837406"/>
          </a:xfrm>
          <a:prstGeom prst="straightConnector1">
            <a:avLst/>
          </a:prstGeom>
          <a:ln w="222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6385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>
                <a:solidFill>
                  <a:srgbClr val="FF0000"/>
                </a:solidFill>
              </a:rPr>
              <a:t>Á</a:t>
            </a:r>
            <a:r>
              <a:rPr lang="es-MX" dirty="0" smtClean="0">
                <a:solidFill>
                  <a:srgbClr val="FF0000"/>
                </a:solidFill>
              </a:rPr>
              <a:t>REA DE CONTACTO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77950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s-MX" dirty="0">
                <a:solidFill>
                  <a:srgbClr val="00B0F0"/>
                </a:solidFill>
              </a:rPr>
              <a:t>VERTIENTE INTERPROXIMAL. </a:t>
            </a:r>
            <a:r>
              <a:rPr lang="es-MX" dirty="0" smtClean="0"/>
              <a:t>: </a:t>
            </a:r>
            <a:endParaRPr lang="es-MX" dirty="0"/>
          </a:p>
          <a:p>
            <a:pPr marL="0" indent="0">
              <a:buNone/>
            </a:pPr>
            <a:r>
              <a:rPr lang="es-MX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 Es La superficie comprendida entre la arista marginal y el punto de contacto de cada cara proximal de ambas piezas vecinas, siendo</a:t>
            </a:r>
            <a:r>
              <a:rPr lang="es-MX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 convexa en todo sentido, tanto </a:t>
            </a:r>
            <a:r>
              <a:rPr lang="es-MX" dirty="0" err="1">
                <a:solidFill>
                  <a:schemeClr val="accent4">
                    <a:lumMod val="40000"/>
                    <a:lumOff val="60000"/>
                  </a:schemeClr>
                </a:solidFill>
              </a:rPr>
              <a:t>oclusogingival</a:t>
            </a:r>
            <a:r>
              <a:rPr lang="es-MX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 como </a:t>
            </a:r>
            <a:r>
              <a:rPr lang="es-MX" dirty="0" err="1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bucolingual</a:t>
            </a:r>
            <a:r>
              <a:rPr lang="es-MX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sz="1800" dirty="0" smtClean="0">
                <a:solidFill>
                  <a:srgbClr val="FF0000"/>
                </a:solidFill>
              </a:rPr>
              <a:t>VERTIENTE INTERPROXIMAL                                                                                    VERTIENTE </a:t>
            </a:r>
            <a:r>
              <a:rPr lang="es-MX" sz="1800" dirty="0">
                <a:solidFill>
                  <a:srgbClr val="FF0000"/>
                </a:solidFill>
              </a:rPr>
              <a:t>INTERPROXIMAL</a:t>
            </a:r>
          </a:p>
          <a:p>
            <a:pPr marL="0" indent="0">
              <a:buNone/>
            </a:pPr>
            <a:endParaRPr lang="es-MX" sz="1800" dirty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endParaRPr lang="es-MX" dirty="0">
              <a:solidFill>
                <a:srgbClr val="00B0F0"/>
              </a:solidFill>
            </a:endParaRPr>
          </a:p>
        </p:txBody>
      </p:sp>
      <p:pic>
        <p:nvPicPr>
          <p:cNvPr id="4" name="Imagen 3" descr="https://encrypted-tbn1.gstatic.com/images?q=tbn:ANd9GcRenaGRQXdVtYeNw2I1ao-MlRkO7iV4-9GEqLE1GIgpaOTdLbrb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6409" y="3715084"/>
            <a:ext cx="3396916" cy="250457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" name="Conector recto 5"/>
          <p:cNvCxnSpPr/>
          <p:nvPr/>
        </p:nvCxnSpPr>
        <p:spPr>
          <a:xfrm>
            <a:off x="5181600" y="5005138"/>
            <a:ext cx="104274" cy="96251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recto 8"/>
          <p:cNvCxnSpPr/>
          <p:nvPr/>
        </p:nvCxnSpPr>
        <p:spPr>
          <a:xfrm flipH="1">
            <a:off x="5077327" y="5005138"/>
            <a:ext cx="104273" cy="9625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de flecha 13"/>
          <p:cNvCxnSpPr/>
          <p:nvPr/>
        </p:nvCxnSpPr>
        <p:spPr>
          <a:xfrm>
            <a:off x="3343275" y="4371975"/>
            <a:ext cx="1786188" cy="6812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de flecha 16"/>
          <p:cNvCxnSpPr/>
          <p:nvPr/>
        </p:nvCxnSpPr>
        <p:spPr>
          <a:xfrm flipH="1">
            <a:off x="5285874" y="4305300"/>
            <a:ext cx="2600826" cy="7479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8565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>
                <a:solidFill>
                  <a:srgbClr val="FF0000"/>
                </a:solidFill>
              </a:rPr>
              <a:t>Á</a:t>
            </a:r>
            <a:r>
              <a:rPr lang="es-MX" dirty="0" smtClean="0">
                <a:solidFill>
                  <a:srgbClr val="FF0000"/>
                </a:solidFill>
              </a:rPr>
              <a:t>REA DE CONTACTO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>
                <a:solidFill>
                  <a:srgbClr val="00B050"/>
                </a:solidFill>
              </a:rPr>
              <a:t>SURCO INTERDENTARIO O INTERPROXIMAL </a:t>
            </a:r>
            <a:endParaRPr lang="es-MX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s-MX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E</a:t>
            </a:r>
            <a:r>
              <a:rPr lang="es-MX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s el surco situado </a:t>
            </a:r>
            <a:r>
              <a:rPr lang="es-MX" dirty="0" err="1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oclusalmente</a:t>
            </a:r>
            <a:r>
              <a:rPr lang="es-MX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 con relación al punto de contacto </a:t>
            </a:r>
            <a:r>
              <a:rPr lang="es-MX" dirty="0" smtClean="0">
                <a:solidFill>
                  <a:srgbClr val="FFFF00"/>
                </a:solidFill>
              </a:rPr>
              <a:t>formado por las dos vertientes </a:t>
            </a:r>
            <a:r>
              <a:rPr lang="es-MX" dirty="0" err="1" smtClean="0">
                <a:solidFill>
                  <a:srgbClr val="FFFF00"/>
                </a:solidFill>
              </a:rPr>
              <a:t>interproximales</a:t>
            </a:r>
            <a:r>
              <a:rPr lang="es-MX" dirty="0" smtClean="0">
                <a:solidFill>
                  <a:srgbClr val="FFFF00"/>
                </a:solidFill>
              </a:rPr>
              <a:t> de las piezas vecinas.</a:t>
            </a:r>
          </a:p>
          <a:p>
            <a:pPr marL="0" indent="0">
              <a:buNone/>
            </a:pPr>
            <a:endParaRPr lang="es-MX" dirty="0">
              <a:solidFill>
                <a:srgbClr val="FFFF00"/>
              </a:solidFill>
            </a:endParaRPr>
          </a:p>
          <a:p>
            <a:pPr marL="0" indent="0">
              <a:buNone/>
            </a:pPr>
            <a:endParaRPr lang="es-MX" dirty="0" smtClean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es-MX" sz="1800" dirty="0">
                <a:solidFill>
                  <a:srgbClr val="00B050"/>
                </a:solidFill>
              </a:rPr>
              <a:t>SURCO INTERDENTARIO</a:t>
            </a:r>
            <a:r>
              <a:rPr lang="es-MX" sz="1800" dirty="0" smtClean="0"/>
              <a:t>. </a:t>
            </a:r>
          </a:p>
        </p:txBody>
      </p:sp>
      <p:pic>
        <p:nvPicPr>
          <p:cNvPr id="2050" name="Picture 2" descr="https://encrypted-tbn3.gstatic.com/images?q=tbn:ANd9GcTcZNBW1KuW8hVp7IhdxsMKwJd46K2yzXImNekZWcXJvelxqlW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2587" y="3275737"/>
            <a:ext cx="4965700" cy="3278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riángulo isósceles 3"/>
          <p:cNvSpPr/>
          <p:nvPr/>
        </p:nvSpPr>
        <p:spPr>
          <a:xfrm>
            <a:off x="6067425" y="4743450"/>
            <a:ext cx="352425" cy="219075"/>
          </a:xfrm>
          <a:prstGeom prst="triangle">
            <a:avLst>
              <a:gd name="adj" fmla="val 50594"/>
            </a:avLst>
          </a:prstGeom>
          <a:solidFill>
            <a:srgbClr val="C0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6" name="Conector recto de flecha 5"/>
          <p:cNvCxnSpPr/>
          <p:nvPr/>
        </p:nvCxnSpPr>
        <p:spPr>
          <a:xfrm>
            <a:off x="3152775" y="4457700"/>
            <a:ext cx="2800350" cy="3667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5360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>
                <a:solidFill>
                  <a:srgbClr val="FF0000"/>
                </a:solidFill>
              </a:rPr>
              <a:t>Á</a:t>
            </a:r>
            <a:r>
              <a:rPr lang="es-MX" dirty="0" smtClean="0">
                <a:solidFill>
                  <a:srgbClr val="FF0000"/>
                </a:solidFill>
              </a:rPr>
              <a:t>REA DE CONTACTO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>
                <a:solidFill>
                  <a:schemeClr val="bg1"/>
                </a:solidFill>
              </a:rPr>
              <a:t>Las otras dos vertientes que, con las anteriores, contribuyen a formar la arista marginal, son las </a:t>
            </a:r>
            <a:r>
              <a:rPr lang="es-MX" dirty="0">
                <a:solidFill>
                  <a:srgbClr val="FFFF00"/>
                </a:solidFill>
              </a:rPr>
              <a:t>VERTIENTES </a:t>
            </a:r>
            <a:r>
              <a:rPr lang="es-MX" dirty="0" smtClean="0">
                <a:solidFill>
                  <a:srgbClr val="FFFF00"/>
                </a:solidFill>
              </a:rPr>
              <a:t>TRITURANTES.</a:t>
            </a:r>
            <a:r>
              <a:rPr lang="es-MX" dirty="0" smtClean="0"/>
              <a:t>.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sz="1600" dirty="0">
                <a:solidFill>
                  <a:srgbClr val="FFFF00"/>
                </a:solidFill>
              </a:rPr>
              <a:t>VERTIENTES TRITURANTES</a:t>
            </a:r>
            <a:r>
              <a:rPr lang="es-MX" sz="1600" dirty="0" smtClean="0">
                <a:solidFill>
                  <a:srgbClr val="FFFF00"/>
                </a:solidFill>
              </a:rPr>
              <a:t>.</a:t>
            </a:r>
            <a:r>
              <a:rPr lang="es-MX" sz="1600" dirty="0" smtClean="0"/>
              <a:t>.                                                                                                                            </a:t>
            </a:r>
            <a:r>
              <a:rPr lang="es-MX" sz="1600" dirty="0">
                <a:solidFill>
                  <a:srgbClr val="FFFF00"/>
                </a:solidFill>
              </a:rPr>
              <a:t>VERTIENTES TRITURANTES.</a:t>
            </a:r>
            <a:r>
              <a:rPr lang="es-MX" sz="1600" dirty="0"/>
              <a:t>.</a:t>
            </a:r>
          </a:p>
          <a:p>
            <a:pPr marL="0" indent="0">
              <a:buNone/>
            </a:pPr>
            <a:r>
              <a:rPr lang="es-MX" sz="1600" dirty="0"/>
              <a:t> </a:t>
            </a:r>
          </a:p>
          <a:p>
            <a:pPr marL="0" indent="0">
              <a:buNone/>
            </a:pPr>
            <a:endParaRPr lang="es-MX" sz="1600" dirty="0" smtClean="0"/>
          </a:p>
          <a:p>
            <a:pPr marL="0" indent="0">
              <a:buNone/>
            </a:pPr>
            <a:r>
              <a:rPr lang="es-MX" sz="1600" dirty="0" smtClean="0"/>
              <a:t> </a:t>
            </a:r>
            <a:endParaRPr lang="es-MX" sz="160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4440" y="3086100"/>
            <a:ext cx="4083120" cy="2838450"/>
          </a:xfrm>
          <a:prstGeom prst="rect">
            <a:avLst/>
          </a:prstGeom>
        </p:spPr>
      </p:pic>
      <p:sp>
        <p:nvSpPr>
          <p:cNvPr id="10" name="Forma libre 9"/>
          <p:cNvSpPr/>
          <p:nvPr/>
        </p:nvSpPr>
        <p:spPr>
          <a:xfrm>
            <a:off x="7096125" y="4086225"/>
            <a:ext cx="181440" cy="998999"/>
          </a:xfrm>
          <a:custGeom>
            <a:avLst/>
            <a:gdLst>
              <a:gd name="connsiteX0" fmla="*/ 0 w 181440"/>
              <a:gd name="connsiteY0" fmla="*/ 0 h 998999"/>
              <a:gd name="connsiteX1" fmla="*/ 142875 w 181440"/>
              <a:gd name="connsiteY1" fmla="*/ 209550 h 998999"/>
              <a:gd name="connsiteX2" fmla="*/ 142875 w 181440"/>
              <a:gd name="connsiteY2" fmla="*/ 209550 h 998999"/>
              <a:gd name="connsiteX3" fmla="*/ 180975 w 181440"/>
              <a:gd name="connsiteY3" fmla="*/ 409575 h 998999"/>
              <a:gd name="connsiteX4" fmla="*/ 180975 w 181440"/>
              <a:gd name="connsiteY4" fmla="*/ 409575 h 998999"/>
              <a:gd name="connsiteX5" fmla="*/ 152400 w 181440"/>
              <a:gd name="connsiteY5" fmla="*/ 714375 h 998999"/>
              <a:gd name="connsiteX6" fmla="*/ 152400 w 181440"/>
              <a:gd name="connsiteY6" fmla="*/ 714375 h 998999"/>
              <a:gd name="connsiteX7" fmla="*/ 95250 w 181440"/>
              <a:gd name="connsiteY7" fmla="*/ 990600 h 998999"/>
              <a:gd name="connsiteX8" fmla="*/ 123825 w 181440"/>
              <a:gd name="connsiteY8" fmla="*/ 895350 h 998999"/>
              <a:gd name="connsiteX9" fmla="*/ 180975 w 181440"/>
              <a:gd name="connsiteY9" fmla="*/ 571500 h 998999"/>
              <a:gd name="connsiteX10" fmla="*/ 152400 w 181440"/>
              <a:gd name="connsiteY10" fmla="*/ 228600 h 998999"/>
              <a:gd name="connsiteX11" fmla="*/ 152400 w 181440"/>
              <a:gd name="connsiteY11" fmla="*/ 228600 h 998999"/>
              <a:gd name="connsiteX12" fmla="*/ 0 w 181440"/>
              <a:gd name="connsiteY12" fmla="*/ 0 h 99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1440" h="998999">
                <a:moveTo>
                  <a:pt x="0" y="0"/>
                </a:moveTo>
                <a:lnTo>
                  <a:pt x="142875" y="209550"/>
                </a:lnTo>
                <a:lnTo>
                  <a:pt x="142875" y="209550"/>
                </a:lnTo>
                <a:lnTo>
                  <a:pt x="180975" y="409575"/>
                </a:lnTo>
                <a:lnTo>
                  <a:pt x="180975" y="409575"/>
                </a:lnTo>
                <a:lnTo>
                  <a:pt x="152400" y="714375"/>
                </a:lnTo>
                <a:lnTo>
                  <a:pt x="152400" y="714375"/>
                </a:lnTo>
                <a:cubicBezTo>
                  <a:pt x="142875" y="760413"/>
                  <a:pt x="100013" y="960438"/>
                  <a:pt x="95250" y="990600"/>
                </a:cubicBezTo>
                <a:cubicBezTo>
                  <a:pt x="90488" y="1020763"/>
                  <a:pt x="109538" y="965200"/>
                  <a:pt x="123825" y="895350"/>
                </a:cubicBezTo>
                <a:cubicBezTo>
                  <a:pt x="138112" y="825500"/>
                  <a:pt x="176212" y="682625"/>
                  <a:pt x="180975" y="571500"/>
                </a:cubicBezTo>
                <a:cubicBezTo>
                  <a:pt x="185738" y="460375"/>
                  <a:pt x="152400" y="228600"/>
                  <a:pt x="152400" y="228600"/>
                </a:cubicBezTo>
                <a:lnTo>
                  <a:pt x="152400" y="228600"/>
                </a:lnTo>
                <a:lnTo>
                  <a:pt x="0" y="0"/>
                </a:lnTo>
                <a:close/>
              </a:path>
            </a:pathLst>
          </a:custGeom>
          <a:ln w="1270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12" name="Conector recto de flecha 11"/>
          <p:cNvCxnSpPr/>
          <p:nvPr/>
        </p:nvCxnSpPr>
        <p:spPr>
          <a:xfrm>
            <a:off x="3333750" y="4391025"/>
            <a:ext cx="1085850" cy="194699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Forma libre 23"/>
          <p:cNvSpPr/>
          <p:nvPr/>
        </p:nvSpPr>
        <p:spPr>
          <a:xfrm>
            <a:off x="4643026" y="4086225"/>
            <a:ext cx="186149" cy="1057275"/>
          </a:xfrm>
          <a:custGeom>
            <a:avLst/>
            <a:gdLst>
              <a:gd name="connsiteX0" fmla="*/ 109949 w 186149"/>
              <a:gd name="connsiteY0" fmla="*/ 0 h 1057275"/>
              <a:gd name="connsiteX1" fmla="*/ 5174 w 186149"/>
              <a:gd name="connsiteY1" fmla="*/ 371475 h 1057275"/>
              <a:gd name="connsiteX2" fmla="*/ 33749 w 186149"/>
              <a:gd name="connsiteY2" fmla="*/ 847725 h 1057275"/>
              <a:gd name="connsiteX3" fmla="*/ 186149 w 186149"/>
              <a:gd name="connsiteY3" fmla="*/ 1057275 h 1057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6149" h="1057275">
                <a:moveTo>
                  <a:pt x="109949" y="0"/>
                </a:moveTo>
                <a:cubicBezTo>
                  <a:pt x="63911" y="115093"/>
                  <a:pt x="17874" y="230187"/>
                  <a:pt x="5174" y="371475"/>
                </a:cubicBezTo>
                <a:cubicBezTo>
                  <a:pt x="-7526" y="512763"/>
                  <a:pt x="3587" y="733425"/>
                  <a:pt x="33749" y="847725"/>
                </a:cubicBezTo>
                <a:cubicBezTo>
                  <a:pt x="63911" y="962025"/>
                  <a:pt x="186149" y="1057275"/>
                  <a:pt x="186149" y="1057275"/>
                </a:cubicBezTo>
              </a:path>
            </a:pathLst>
          </a:custGeom>
          <a:noFill/>
          <a:ln w="1809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27" name="Conector recto de flecha 26"/>
          <p:cNvCxnSpPr/>
          <p:nvPr/>
        </p:nvCxnSpPr>
        <p:spPr>
          <a:xfrm flipH="1">
            <a:off x="7379109" y="4391025"/>
            <a:ext cx="1384693" cy="97349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78721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>
                <a:solidFill>
                  <a:srgbClr val="FF0000"/>
                </a:solidFill>
              </a:rPr>
              <a:t>Á</a:t>
            </a:r>
            <a:r>
              <a:rPr lang="es-MX" dirty="0" smtClean="0">
                <a:solidFill>
                  <a:srgbClr val="FF0000"/>
                </a:solidFill>
              </a:rPr>
              <a:t>REA DE CONTACTO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 smtClean="0">
                <a:solidFill>
                  <a:srgbClr val="00B0F0"/>
                </a:solidFill>
              </a:rPr>
              <a:t> </a:t>
            </a:r>
            <a:endParaRPr lang="es-MX" dirty="0">
              <a:solidFill>
                <a:srgbClr val="00B0F0"/>
              </a:solidFill>
            </a:endParaRPr>
          </a:p>
          <a:p>
            <a:pPr marL="0" indent="0">
              <a:buNone/>
            </a:pPr>
            <a:r>
              <a:rPr lang="es-MX" dirty="0">
                <a:solidFill>
                  <a:srgbClr val="00B0F0"/>
                </a:solidFill>
              </a:rPr>
              <a:t>ESPACIO INTERDENTARIO</a:t>
            </a:r>
            <a:r>
              <a:rPr lang="es-MX" dirty="0" smtClean="0">
                <a:solidFill>
                  <a:srgbClr val="00B0F0"/>
                </a:solidFill>
              </a:rPr>
              <a:t>.</a:t>
            </a:r>
          </a:p>
          <a:p>
            <a:pPr marL="0" indent="0" algn="just">
              <a:buNone/>
            </a:pPr>
            <a:r>
              <a:rPr lang="es-MX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ES EL ESPACIO  COMPRENDIDO ENTRE EL PUNTO DE CONTACTO Y LA CRESTA ALVEOLAR, TIENE FORMA DE PIRAMIDE CUADRANGULAR, ESTÁ OCUPADA POR LA PAPILA  O LENGÜETA INTERDENTARIA.</a:t>
            </a:r>
          </a:p>
          <a:p>
            <a:pPr marL="0" indent="0" algn="just">
              <a:buNone/>
            </a:pPr>
            <a:endParaRPr lang="es-MX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  <a:p>
            <a:endParaRPr lang="es-MX" dirty="0"/>
          </a:p>
        </p:txBody>
      </p:sp>
      <p:pic>
        <p:nvPicPr>
          <p:cNvPr id="4" name="Imagen 3" descr="https://encrypted-tbn1.gstatic.com/images?q=tbn:ANd9GcRenaGRQXdVtYeNw2I1ao-MlRkO7iV4-9GEqLE1GIgpaOTdLbrb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1575" y="4448176"/>
            <a:ext cx="2562225" cy="1752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2574" y="4424363"/>
            <a:ext cx="2286000" cy="171450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38712" y="4452938"/>
            <a:ext cx="2752725" cy="1657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55870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>
                <a:solidFill>
                  <a:srgbClr val="FF0000"/>
                </a:solidFill>
              </a:rPr>
              <a:t>Á</a:t>
            </a:r>
            <a:r>
              <a:rPr lang="es-MX" dirty="0" smtClean="0">
                <a:solidFill>
                  <a:srgbClr val="FF0000"/>
                </a:solidFill>
              </a:rPr>
              <a:t>REA DE CONTACTO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>
                <a:solidFill>
                  <a:srgbClr val="FF0000"/>
                </a:solidFill>
              </a:rPr>
              <a:t>ESPACIO INTERDENTARIO. </a:t>
            </a:r>
            <a:endParaRPr lang="es-MX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s-MX" sz="1800" dirty="0" smtClean="0">
                <a:solidFill>
                  <a:srgbClr val="00B0F0"/>
                </a:solidFill>
              </a:rPr>
              <a:t>ESTÁ CONFORMADA POR TRES PAREDES REALES : </a:t>
            </a:r>
          </a:p>
          <a:p>
            <a:pPr marL="0" indent="0">
              <a:buNone/>
            </a:pPr>
            <a:r>
              <a:rPr lang="es-MX" sz="1800" dirty="0" smtClean="0">
                <a:solidFill>
                  <a:srgbClr val="FFFF00"/>
                </a:solidFill>
              </a:rPr>
              <a:t>a) La base dada por la cresta alveolar</a:t>
            </a:r>
          </a:p>
          <a:p>
            <a:pPr marL="0" indent="0">
              <a:buNone/>
            </a:pPr>
            <a:r>
              <a:rPr lang="es-MX" sz="1800" dirty="0" smtClean="0">
                <a:solidFill>
                  <a:srgbClr val="FFFF00"/>
                </a:solidFill>
              </a:rPr>
              <a:t>b) </a:t>
            </a:r>
            <a:r>
              <a:rPr lang="es-MX" sz="1800" dirty="0">
                <a:solidFill>
                  <a:srgbClr val="FFFF00"/>
                </a:solidFill>
              </a:rPr>
              <a:t>L</a:t>
            </a:r>
            <a:r>
              <a:rPr lang="es-MX" sz="1800" dirty="0" smtClean="0">
                <a:solidFill>
                  <a:srgbClr val="FFFF00"/>
                </a:solidFill>
              </a:rPr>
              <a:t>as paredes </a:t>
            </a:r>
            <a:r>
              <a:rPr lang="es-MX" sz="1800" dirty="0" err="1" smtClean="0">
                <a:solidFill>
                  <a:srgbClr val="FFFF00"/>
                </a:solidFill>
              </a:rPr>
              <a:t>mesial</a:t>
            </a:r>
            <a:r>
              <a:rPr lang="es-MX" sz="1800" dirty="0" smtClean="0">
                <a:solidFill>
                  <a:srgbClr val="FFFF00"/>
                </a:solidFill>
              </a:rPr>
              <a:t> y distal.</a:t>
            </a:r>
          </a:p>
          <a:p>
            <a:pPr marL="0" indent="0">
              <a:buNone/>
            </a:pPr>
            <a:r>
              <a:rPr lang="es-MX" sz="1800" dirty="0" smtClean="0">
                <a:solidFill>
                  <a:srgbClr val="FFFF00"/>
                </a:solidFill>
              </a:rPr>
              <a:t>Dos paredes ficticias :vestibular </a:t>
            </a:r>
            <a:r>
              <a:rPr lang="es-MX" sz="1800" dirty="0" err="1" smtClean="0">
                <a:solidFill>
                  <a:srgbClr val="FFFF00"/>
                </a:solidFill>
              </a:rPr>
              <a:t>ó</a:t>
            </a:r>
            <a:r>
              <a:rPr lang="es-MX" sz="1800" dirty="0" smtClean="0">
                <a:solidFill>
                  <a:srgbClr val="FFFF00"/>
                </a:solidFill>
              </a:rPr>
              <a:t> bucal y lingual </a:t>
            </a:r>
            <a:r>
              <a:rPr lang="es-MX" sz="1800" dirty="0" err="1" smtClean="0">
                <a:solidFill>
                  <a:srgbClr val="FFFF00"/>
                </a:solidFill>
              </a:rPr>
              <a:t>ó</a:t>
            </a:r>
            <a:r>
              <a:rPr lang="es-MX" sz="1800" dirty="0" smtClean="0">
                <a:solidFill>
                  <a:srgbClr val="FFFF00"/>
                </a:solidFill>
              </a:rPr>
              <a:t> palatino.</a:t>
            </a:r>
          </a:p>
          <a:p>
            <a:pPr marL="0" indent="0">
              <a:buNone/>
            </a:pPr>
            <a:r>
              <a:rPr lang="es-MX" sz="1800" dirty="0" smtClean="0">
                <a:solidFill>
                  <a:srgbClr val="FFFF00"/>
                </a:solidFill>
              </a:rPr>
              <a:t>Y el vértice corresponde al punto de contacto.</a:t>
            </a:r>
          </a:p>
          <a:p>
            <a:pPr marL="0" indent="0">
              <a:buNone/>
            </a:pPr>
            <a:endParaRPr lang="es-MX" dirty="0">
              <a:solidFill>
                <a:srgbClr val="00B0F0"/>
              </a:solidFill>
            </a:endParaRPr>
          </a:p>
          <a:p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0687" y="4333496"/>
            <a:ext cx="3852863" cy="2319717"/>
          </a:xfrm>
          <a:prstGeom prst="rect">
            <a:avLst/>
          </a:prstGeom>
        </p:spPr>
      </p:pic>
      <p:pic>
        <p:nvPicPr>
          <p:cNvPr id="7" name="Picture 12" descr="https://encrypted-tbn1.gstatic.com/images?q=tbn:ANd9GcSaqjyID1gjE4TN8o1MzVBwTbiVKj-qNidN1BzdaTQwHwZ0k2w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1624" y="6164210"/>
            <a:ext cx="319801" cy="330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s://encrypted-tbn1.gstatic.com/images?q=tbn:ANd9GcQ5-rw-XmxaIEb8JBegxZ6fRlJXvEzEXWsqL0uLvEAO5RYxnkLK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6999" y="2057400"/>
            <a:ext cx="2041795" cy="194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00684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>
                <a:solidFill>
                  <a:srgbClr val="FF0000"/>
                </a:solidFill>
              </a:rPr>
              <a:t>Á</a:t>
            </a:r>
            <a:r>
              <a:rPr lang="es-MX" dirty="0" smtClean="0">
                <a:solidFill>
                  <a:srgbClr val="FF0000"/>
                </a:solidFill>
              </a:rPr>
              <a:t>REA DE CONTACTO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781638"/>
            <a:ext cx="10515600" cy="494301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MX" dirty="0" smtClean="0">
                <a:solidFill>
                  <a:srgbClr val="FFFF00"/>
                </a:solidFill>
              </a:rPr>
              <a:t>NICHOS O TRONERAS.</a:t>
            </a:r>
          </a:p>
          <a:p>
            <a:pPr marL="0" indent="0">
              <a:buNone/>
            </a:pPr>
            <a:r>
              <a:rPr lang="es-MX" dirty="0" smtClean="0">
                <a:solidFill>
                  <a:schemeClr val="bg1"/>
                </a:solidFill>
              </a:rPr>
              <a:t>Son los espacios que se encuentran hacia bucal o lingual a partir del punto de contacto de las piezas dentales. </a:t>
            </a:r>
            <a:r>
              <a:rPr lang="es-MX" dirty="0">
                <a:solidFill>
                  <a:schemeClr val="bg1"/>
                </a:solidFill>
              </a:rPr>
              <a:t>E</a:t>
            </a:r>
            <a:r>
              <a:rPr lang="es-MX" dirty="0" smtClean="0">
                <a:solidFill>
                  <a:schemeClr val="bg1"/>
                </a:solidFill>
              </a:rPr>
              <a:t>s fácil de observar desde </a:t>
            </a:r>
            <a:r>
              <a:rPr lang="es-MX" dirty="0" err="1" smtClean="0">
                <a:solidFill>
                  <a:schemeClr val="bg1"/>
                </a:solidFill>
              </a:rPr>
              <a:t>oclusal</a:t>
            </a:r>
            <a:r>
              <a:rPr lang="es-MX" dirty="0" smtClean="0">
                <a:solidFill>
                  <a:schemeClr val="bg1"/>
                </a:solidFill>
              </a:rPr>
              <a:t>.</a:t>
            </a:r>
          </a:p>
          <a:p>
            <a:pPr marL="0" indent="0">
              <a:buNone/>
            </a:pPr>
            <a:endParaRPr lang="es-MX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s-MX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s-MX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s-MX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s-MX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s-MX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s-MX" dirty="0" smtClean="0">
                <a:solidFill>
                  <a:srgbClr val="FFFF00"/>
                </a:solidFill>
              </a:rPr>
              <a:t>                                            NICHOS </a:t>
            </a:r>
            <a:r>
              <a:rPr lang="es-MX" dirty="0">
                <a:solidFill>
                  <a:srgbClr val="FFFF00"/>
                </a:solidFill>
              </a:rPr>
              <a:t>O TRONERAS</a:t>
            </a:r>
            <a:endParaRPr lang="es-MX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s-MX" dirty="0" smtClean="0">
              <a:solidFill>
                <a:srgbClr val="FFFF00"/>
              </a:solidFill>
            </a:endParaRPr>
          </a:p>
          <a:p>
            <a:pPr marL="0" indent="0">
              <a:buNone/>
            </a:pPr>
            <a:endParaRPr lang="es-MX" dirty="0">
              <a:solidFill>
                <a:srgbClr val="FFFF00"/>
              </a:solidFill>
            </a:endParaRPr>
          </a:p>
        </p:txBody>
      </p:sp>
      <p:pic>
        <p:nvPicPr>
          <p:cNvPr id="7170" name="Picture 2" descr="https://encrypted-tbn2.gstatic.com/images?q=tbn:ANd9GcRwwF_Khh6kQECVHDasicnhlnd9qTZhmSzLU2t5oa3ijn_sOhz1y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3560" y="3419805"/>
            <a:ext cx="3730625" cy="2418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s://encrypted-tbn1.gstatic.com/images?q=tbn:ANd9GcS6wD3hr4SGZ2kwIyIRl5IDwk4h1rBnRPGDT04hZDHcGNRQZIDkY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9600" y="3677776"/>
            <a:ext cx="3149600" cy="245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riángulo isósceles 5"/>
          <p:cNvSpPr/>
          <p:nvPr/>
        </p:nvSpPr>
        <p:spPr>
          <a:xfrm rot="16200000">
            <a:off x="2505079" y="4772025"/>
            <a:ext cx="228600" cy="13334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Triángulo isósceles 6"/>
          <p:cNvSpPr/>
          <p:nvPr/>
        </p:nvSpPr>
        <p:spPr>
          <a:xfrm rot="17363563" flipH="1" flipV="1">
            <a:off x="2265579" y="4677337"/>
            <a:ext cx="157582" cy="78252"/>
          </a:xfrm>
          <a:prstGeom prst="triangle">
            <a:avLst>
              <a:gd name="adj" fmla="val 5479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Triángulo isósceles 7"/>
          <p:cNvSpPr/>
          <p:nvPr/>
        </p:nvSpPr>
        <p:spPr>
          <a:xfrm rot="4164016">
            <a:off x="9476558" y="4852797"/>
            <a:ext cx="349250" cy="201257"/>
          </a:xfrm>
          <a:prstGeom prst="triangle">
            <a:avLst>
              <a:gd name="adj" fmla="val 3823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Triángulo isósceles 8"/>
          <p:cNvSpPr/>
          <p:nvPr/>
        </p:nvSpPr>
        <p:spPr>
          <a:xfrm rot="3480910" flipV="1">
            <a:off x="9900479" y="4673486"/>
            <a:ext cx="224409" cy="8595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11" name="Conector recto de flecha 10"/>
          <p:cNvCxnSpPr/>
          <p:nvPr/>
        </p:nvCxnSpPr>
        <p:spPr>
          <a:xfrm flipH="1" flipV="1">
            <a:off x="2933700" y="5043950"/>
            <a:ext cx="2041106" cy="11799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de flecha 13"/>
          <p:cNvCxnSpPr/>
          <p:nvPr/>
        </p:nvCxnSpPr>
        <p:spPr>
          <a:xfrm flipV="1">
            <a:off x="7410450" y="5114190"/>
            <a:ext cx="1975120" cy="11515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9984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09900" y="1063228"/>
            <a:ext cx="6172200" cy="2257760"/>
          </a:xfrm>
        </p:spPr>
        <p:txBody>
          <a:bodyPr>
            <a:normAutofit fontScale="90000"/>
          </a:bodyPr>
          <a:lstStyle/>
          <a:p>
            <a:pPr algn="ctr"/>
            <a:r>
              <a:rPr lang="es-MX" sz="2200" dirty="0">
                <a:solidFill>
                  <a:srgbClr val="002060"/>
                </a:solidFill>
              </a:rPr>
              <a:t>UNIVERSIDAD AUTÓNOMA DEL ESTADO DE </a:t>
            </a:r>
            <a:r>
              <a:rPr lang="es-MX" sz="2200" dirty="0">
                <a:solidFill>
                  <a:srgbClr val="002060"/>
                </a:solidFill>
              </a:rPr>
              <a:t>MÉXICO  </a:t>
            </a:r>
            <a:r>
              <a:rPr lang="es-MX" sz="2200" dirty="0">
                <a:solidFill>
                  <a:srgbClr val="002060"/>
                </a:solidFill>
              </a:rPr>
              <a:t/>
            </a:r>
            <a:br>
              <a:rPr lang="es-MX" sz="2200" dirty="0">
                <a:solidFill>
                  <a:srgbClr val="002060"/>
                </a:solidFill>
              </a:rPr>
            </a:br>
            <a:r>
              <a:rPr lang="es-MX" sz="2200" dirty="0">
                <a:solidFill>
                  <a:srgbClr val="002060"/>
                </a:solidFill>
              </a:rPr>
              <a:t>FACULTAD DE ODONTOLOGÍA</a:t>
            </a:r>
            <a:br>
              <a:rPr lang="es-MX" sz="2200" dirty="0">
                <a:solidFill>
                  <a:srgbClr val="002060"/>
                </a:solidFill>
              </a:rPr>
            </a:br>
            <a:r>
              <a:rPr lang="es-MX" sz="2200" dirty="0">
                <a:solidFill>
                  <a:srgbClr val="002060"/>
                </a:solidFill>
              </a:rPr>
              <a:t>ÁREA DE REHABILITACIÓN ODONTOLÓGICA</a:t>
            </a:r>
            <a:br>
              <a:rPr lang="es-MX" sz="2200" dirty="0">
                <a:solidFill>
                  <a:srgbClr val="002060"/>
                </a:solidFill>
              </a:rPr>
            </a:br>
            <a:r>
              <a:rPr lang="es-MX" sz="2200" dirty="0">
                <a:solidFill>
                  <a:srgbClr val="002060"/>
                </a:solidFill>
              </a:rPr>
              <a:t>PLAN DE ESTUDIOS: CIRUJANO DENTISTA</a:t>
            </a:r>
            <a:r>
              <a:rPr lang="es-MX" sz="1800" dirty="0">
                <a:solidFill>
                  <a:schemeClr val="bg1"/>
                </a:solidFill>
              </a:rPr>
              <a:t/>
            </a:r>
            <a:br>
              <a:rPr lang="es-MX" sz="1800" dirty="0">
                <a:solidFill>
                  <a:schemeClr val="bg1"/>
                </a:solidFill>
              </a:rPr>
            </a:br>
            <a:r>
              <a:rPr lang="es-MX" sz="1800" dirty="0">
                <a:solidFill>
                  <a:schemeClr val="bg1"/>
                </a:solidFill>
              </a:rPr>
              <a:t/>
            </a:r>
            <a:br>
              <a:rPr lang="es-MX" sz="1800" dirty="0">
                <a:solidFill>
                  <a:schemeClr val="bg1"/>
                </a:solidFill>
              </a:rPr>
            </a:br>
            <a:r>
              <a:rPr lang="es-MX" sz="2100" dirty="0">
                <a:solidFill>
                  <a:srgbClr val="FFFF00"/>
                </a:solidFill>
              </a:rPr>
              <a:t/>
            </a:r>
            <a:br>
              <a:rPr lang="es-MX" sz="2100" dirty="0">
                <a:solidFill>
                  <a:srgbClr val="FFFF00"/>
                </a:solidFill>
              </a:rPr>
            </a:br>
            <a:r>
              <a:rPr lang="es-MX" sz="15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UNIDAD DE </a:t>
            </a:r>
            <a:r>
              <a:rPr lang="es-MX" sz="15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APRENDIZAJE:    OPERATORIA PRECLÍNICA I</a:t>
            </a:r>
            <a:br>
              <a:rPr lang="es-MX" sz="15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15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15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15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MATERIAL SOLO VISIÓN  PROYECTABLES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009900" y="2420888"/>
            <a:ext cx="6172200" cy="3492388"/>
          </a:xfrm>
        </p:spPr>
        <p:txBody>
          <a:bodyPr>
            <a:normAutofit fontScale="25000" lnSpcReduction="20000"/>
          </a:bodyPr>
          <a:lstStyle/>
          <a:p>
            <a:endParaRPr lang="es-MX" dirty="0" smtClean="0"/>
          </a:p>
          <a:p>
            <a:pPr marL="0" indent="0">
              <a:buNone/>
            </a:pPr>
            <a:endParaRPr lang="es-MX" dirty="0" smtClean="0"/>
          </a:p>
          <a:p>
            <a:pPr algn="ctr"/>
            <a:endParaRPr lang="es-MX" dirty="0" smtClean="0"/>
          </a:p>
          <a:p>
            <a:pPr algn="ctr"/>
            <a:endParaRPr lang="es-MX" dirty="0"/>
          </a:p>
          <a:p>
            <a:pPr marL="0" indent="0" algn="ctr">
              <a:buNone/>
            </a:pPr>
            <a:endParaRPr lang="es-MX" dirty="0" smtClean="0"/>
          </a:p>
          <a:p>
            <a:pPr marL="0" indent="0" algn="ctr">
              <a:buNone/>
            </a:pPr>
            <a:endParaRPr lang="es-MX" dirty="0" smtClean="0"/>
          </a:p>
          <a:p>
            <a:pPr marL="0" indent="0" algn="ctr">
              <a:buNone/>
            </a:pPr>
            <a:r>
              <a:rPr lang="es-MX" sz="6400" dirty="0" smtClean="0">
                <a:solidFill>
                  <a:srgbClr val="FF0000"/>
                </a:solidFill>
              </a:rPr>
              <a:t>NOMBRE </a:t>
            </a:r>
            <a:r>
              <a:rPr lang="es-MX" sz="6400" dirty="0">
                <a:solidFill>
                  <a:srgbClr val="FF0000"/>
                </a:solidFill>
              </a:rPr>
              <a:t>DEL </a:t>
            </a:r>
            <a:r>
              <a:rPr lang="es-MX" sz="6400" dirty="0" smtClean="0">
                <a:solidFill>
                  <a:srgbClr val="FF0000"/>
                </a:solidFill>
              </a:rPr>
              <a:t>MATERIAL</a:t>
            </a:r>
            <a:r>
              <a:rPr lang="es-MX" sz="9600" dirty="0" smtClean="0">
                <a:solidFill>
                  <a:srgbClr val="FF0000"/>
                </a:solidFill>
              </a:rPr>
              <a:t>:   </a:t>
            </a:r>
          </a:p>
          <a:p>
            <a:pPr marL="0" indent="0" algn="ctr">
              <a:buNone/>
            </a:pPr>
            <a:r>
              <a:rPr lang="es-MX" sz="11200" dirty="0" smtClean="0">
                <a:solidFill>
                  <a:srgbClr val="FF0000"/>
                </a:solidFill>
              </a:rPr>
              <a:t>ÁREA DE CONTACTO Y RELACIÓN DE LOS DIENTES CON SUS ANTAGONISTAS</a:t>
            </a:r>
            <a:endParaRPr lang="es-MX" sz="11200" dirty="0"/>
          </a:p>
          <a:p>
            <a:pPr algn="ctr"/>
            <a:endParaRPr lang="es-MX" sz="3825" dirty="0"/>
          </a:p>
          <a:p>
            <a:pPr marL="0" indent="0" algn="ctr">
              <a:buNone/>
            </a:pPr>
            <a:r>
              <a:rPr lang="es-MX" sz="7200" dirty="0">
                <a:solidFill>
                  <a:srgbClr val="C00000"/>
                </a:solidFill>
              </a:rPr>
              <a:t>ELABORADO POR:</a:t>
            </a:r>
          </a:p>
          <a:p>
            <a:pPr marL="0" indent="0" algn="ctr">
              <a:buNone/>
            </a:pPr>
            <a:r>
              <a:rPr lang="es-MX" sz="7200" dirty="0">
                <a:solidFill>
                  <a:srgbClr val="C00000"/>
                </a:solidFill>
              </a:rPr>
              <a:t>DR. EN E. MIGUEL ANGEL PADILLA MILLÁN</a:t>
            </a:r>
          </a:p>
          <a:p>
            <a:pPr marL="0" indent="0" algn="ctr">
              <a:buNone/>
            </a:pPr>
            <a:r>
              <a:rPr lang="es-MX" sz="7200" dirty="0" smtClean="0">
                <a:solidFill>
                  <a:srgbClr val="C00000"/>
                </a:solidFill>
              </a:rPr>
              <a:t>2017</a:t>
            </a:r>
            <a:endParaRPr lang="es-MX" sz="7200" dirty="0">
              <a:solidFill>
                <a:srgbClr val="C00000"/>
              </a:solidFill>
            </a:endParaRP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552" y="476672"/>
            <a:ext cx="1066900" cy="929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4404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>
                <a:solidFill>
                  <a:srgbClr val="FF0000"/>
                </a:solidFill>
              </a:rPr>
              <a:t>Á</a:t>
            </a:r>
            <a:r>
              <a:rPr lang="es-MX" dirty="0" smtClean="0">
                <a:solidFill>
                  <a:srgbClr val="FF0000"/>
                </a:solidFill>
              </a:rPr>
              <a:t>REA DE CONTACTO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>
                <a:solidFill>
                  <a:srgbClr val="FFFF00"/>
                </a:solidFill>
              </a:rPr>
              <a:t>NICHOS O TRONERAS.</a:t>
            </a:r>
          </a:p>
          <a:p>
            <a:pPr marL="0" indent="0">
              <a:buNone/>
            </a:pPr>
            <a:r>
              <a:rPr lang="es-MX" dirty="0" smtClean="0">
                <a:solidFill>
                  <a:schemeClr val="accent2"/>
                </a:solidFill>
              </a:rPr>
              <a:t>Por </a:t>
            </a:r>
            <a:r>
              <a:rPr lang="es-MX" dirty="0">
                <a:solidFill>
                  <a:schemeClr val="accent2"/>
                </a:solidFill>
              </a:rPr>
              <a:t>la situación misma del punto de contacto, son más amplios por el lado lingual que por el vestibular. </a:t>
            </a:r>
          </a:p>
          <a:p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8250" y="3733800"/>
            <a:ext cx="4962526" cy="2067719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39062" y="3609975"/>
            <a:ext cx="3009949" cy="2295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21027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>
                <a:solidFill>
                  <a:srgbClr val="FF0000"/>
                </a:solidFill>
              </a:rPr>
              <a:t>Á</a:t>
            </a:r>
            <a:r>
              <a:rPr lang="es-MX" dirty="0" smtClean="0">
                <a:solidFill>
                  <a:srgbClr val="FF0000"/>
                </a:solidFill>
              </a:rPr>
              <a:t>REA DE CONTACTO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 La papila o lengüeta  </a:t>
            </a:r>
            <a:r>
              <a:rPr lang="es-MX" dirty="0" err="1" smtClean="0">
                <a:solidFill>
                  <a:schemeClr val="accent2">
                    <a:lumMod val="75000"/>
                  </a:schemeClr>
                </a:solidFill>
              </a:rPr>
              <a:t>interdentaria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 presenta dos 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vertientes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</a:p>
          <a:p>
            <a:pPr marL="0" indent="0">
              <a:buNone/>
            </a:pP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 1.-VERTIENTE 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PAPILAR VESTIBULAR </a:t>
            </a:r>
            <a:endParaRPr lang="es-MX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2.- VERTIENTE 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PAPILAR LINGUAL</a:t>
            </a:r>
            <a:r>
              <a:rPr lang="es-MX" dirty="0"/>
              <a:t>. </a:t>
            </a:r>
            <a:r>
              <a:rPr lang="es-MX" dirty="0" smtClean="0"/>
              <a:t> 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sz="1600" dirty="0">
                <a:solidFill>
                  <a:srgbClr val="FFFF00"/>
                </a:solidFill>
              </a:rPr>
              <a:t>VERTIENTE PAPILAR VESTIBULAR</a:t>
            </a:r>
            <a:r>
              <a:rPr lang="es-MX" sz="1600" dirty="0" smtClean="0">
                <a:solidFill>
                  <a:srgbClr val="FFFF00"/>
                </a:solidFill>
              </a:rPr>
              <a:t> </a:t>
            </a:r>
          </a:p>
          <a:p>
            <a:pPr marL="0" indent="0">
              <a:buNone/>
            </a:pPr>
            <a:endParaRPr lang="es-MX" sz="1600" dirty="0">
              <a:solidFill>
                <a:srgbClr val="FFFF00"/>
              </a:solidFill>
            </a:endParaRPr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1028" name="Picture 4" descr="https://encrypted-tbn2.gstatic.com/images?q=tbn:ANd9GcSkNRhqyK_kqGgYJwv_uZc81QYTZv2V2bHCSdBMK__Qfz3-9C9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1049" y="3458817"/>
            <a:ext cx="4722876" cy="3142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 3"/>
          <p:cNvSpPr/>
          <p:nvPr/>
        </p:nvSpPr>
        <p:spPr>
          <a:xfrm>
            <a:off x="4589145" y="3244334"/>
            <a:ext cx="7351436" cy="28623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 smtClean="0"/>
              <a:t>                                    </a:t>
            </a:r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r>
              <a:rPr lang="es-MX" dirty="0"/>
              <a:t> </a:t>
            </a:r>
            <a:r>
              <a:rPr lang="es-MX" dirty="0" smtClean="0"/>
              <a:t>                                                                            </a:t>
            </a:r>
          </a:p>
          <a:p>
            <a:endParaRPr lang="es-MX" dirty="0">
              <a:solidFill>
                <a:srgbClr val="FFFF00"/>
              </a:solidFill>
            </a:endParaRPr>
          </a:p>
          <a:p>
            <a:r>
              <a:rPr lang="es-MX" dirty="0" smtClean="0">
                <a:solidFill>
                  <a:srgbClr val="FFFF00"/>
                </a:solidFill>
              </a:rPr>
              <a:t>                                                                                   VERTIENTE </a:t>
            </a:r>
            <a:r>
              <a:rPr lang="es-MX" dirty="0">
                <a:solidFill>
                  <a:srgbClr val="FFFF00"/>
                </a:solidFill>
              </a:rPr>
              <a:t>PAPILAR LINGUAL. </a:t>
            </a:r>
          </a:p>
        </p:txBody>
      </p:sp>
      <p:cxnSp>
        <p:nvCxnSpPr>
          <p:cNvPr id="6" name="Conector recto de flecha 5"/>
          <p:cNvCxnSpPr/>
          <p:nvPr/>
        </p:nvCxnSpPr>
        <p:spPr>
          <a:xfrm flipV="1">
            <a:off x="3601453" y="4001294"/>
            <a:ext cx="1942097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de flecha 9"/>
          <p:cNvCxnSpPr/>
          <p:nvPr/>
        </p:nvCxnSpPr>
        <p:spPr>
          <a:xfrm flipH="1" flipV="1">
            <a:off x="7030455" y="5612350"/>
            <a:ext cx="1951620" cy="295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de flecha 14"/>
          <p:cNvCxnSpPr/>
          <p:nvPr/>
        </p:nvCxnSpPr>
        <p:spPr>
          <a:xfrm flipH="1" flipV="1">
            <a:off x="5543551" y="5612350"/>
            <a:ext cx="3438524" cy="295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de flecha 17"/>
          <p:cNvCxnSpPr/>
          <p:nvPr/>
        </p:nvCxnSpPr>
        <p:spPr>
          <a:xfrm>
            <a:off x="3706749" y="4001294"/>
            <a:ext cx="3411133" cy="2732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62629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>
                <a:solidFill>
                  <a:srgbClr val="FF0000"/>
                </a:solidFill>
              </a:rPr>
              <a:t>ÁREA DE CONTACTO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976228"/>
          </a:xfrm>
        </p:spPr>
        <p:txBody>
          <a:bodyPr/>
          <a:lstStyle/>
          <a:p>
            <a:pPr marL="0" indent="0" algn="just">
              <a:buNone/>
            </a:pPr>
            <a:r>
              <a:rPr lang="es-MX" dirty="0" smtClean="0">
                <a:solidFill>
                  <a:srgbClr val="92D050"/>
                </a:solidFill>
              </a:rPr>
              <a:t>Con la edad, </a:t>
            </a:r>
            <a:r>
              <a:rPr lang="es-MX" dirty="0">
                <a:solidFill>
                  <a:srgbClr val="92D050"/>
                </a:solidFill>
              </a:rPr>
              <a:t>el punto de contacto se transforma en</a:t>
            </a:r>
            <a:r>
              <a:rPr lang="es-MX" dirty="0">
                <a:solidFill>
                  <a:srgbClr val="FFFF00"/>
                </a:solidFill>
              </a:rPr>
              <a:t> </a:t>
            </a:r>
            <a:r>
              <a:rPr lang="es-MX" dirty="0" smtClean="0">
                <a:solidFill>
                  <a:srgbClr val="FFFF00"/>
                </a:solidFill>
              </a:rPr>
              <a:t>FASETA </a:t>
            </a:r>
            <a:r>
              <a:rPr lang="es-MX" dirty="0">
                <a:solidFill>
                  <a:srgbClr val="FFFF00"/>
                </a:solidFill>
              </a:rPr>
              <a:t>DE </a:t>
            </a:r>
            <a:r>
              <a:rPr lang="es-MX" dirty="0" smtClean="0">
                <a:solidFill>
                  <a:srgbClr val="FFFF00"/>
                </a:solidFill>
              </a:rPr>
              <a:t>CONTACTO o SENIL</a:t>
            </a:r>
            <a:r>
              <a:rPr lang="es-MX" dirty="0" smtClean="0">
                <a:solidFill>
                  <a:srgbClr val="92D050"/>
                </a:solidFill>
              </a:rPr>
              <a:t>. </a:t>
            </a:r>
            <a:r>
              <a:rPr lang="es-MX" dirty="0">
                <a:solidFill>
                  <a:srgbClr val="92D050"/>
                </a:solidFill>
              </a:rPr>
              <a:t>A medida que la abrasión fisiológica tiende a </a:t>
            </a:r>
            <a:r>
              <a:rPr lang="es-MX" dirty="0" smtClean="0">
                <a:solidFill>
                  <a:srgbClr val="92D050"/>
                </a:solidFill>
              </a:rPr>
              <a:t>desgastar </a:t>
            </a:r>
            <a:r>
              <a:rPr lang="es-MX" dirty="0">
                <a:solidFill>
                  <a:srgbClr val="92D050"/>
                </a:solidFill>
              </a:rPr>
              <a:t>las caras </a:t>
            </a:r>
            <a:r>
              <a:rPr lang="es-MX" dirty="0" err="1">
                <a:solidFill>
                  <a:srgbClr val="92D050"/>
                </a:solidFill>
              </a:rPr>
              <a:t>oclusales</a:t>
            </a:r>
            <a:r>
              <a:rPr lang="es-MX" dirty="0">
                <a:solidFill>
                  <a:srgbClr val="92D050"/>
                </a:solidFill>
              </a:rPr>
              <a:t> de los dientes, se producen modificaciones </a:t>
            </a:r>
            <a:r>
              <a:rPr lang="es-MX" dirty="0" smtClean="0">
                <a:solidFill>
                  <a:srgbClr val="92D050"/>
                </a:solidFill>
              </a:rPr>
              <a:t> </a:t>
            </a:r>
            <a:r>
              <a:rPr lang="es-MX" dirty="0">
                <a:solidFill>
                  <a:srgbClr val="92D050"/>
                </a:solidFill>
              </a:rPr>
              <a:t>en las aristas marginales, vertientes </a:t>
            </a:r>
            <a:r>
              <a:rPr lang="es-MX" dirty="0" err="1">
                <a:solidFill>
                  <a:srgbClr val="92D050"/>
                </a:solidFill>
              </a:rPr>
              <a:t>interproximales</a:t>
            </a:r>
            <a:r>
              <a:rPr lang="es-MX" dirty="0">
                <a:solidFill>
                  <a:srgbClr val="92D050"/>
                </a:solidFill>
              </a:rPr>
              <a:t> y surco </a:t>
            </a:r>
            <a:r>
              <a:rPr lang="es-MX" dirty="0" err="1">
                <a:solidFill>
                  <a:srgbClr val="92D050"/>
                </a:solidFill>
              </a:rPr>
              <a:t>interdentario</a:t>
            </a:r>
            <a:r>
              <a:rPr lang="es-MX" dirty="0">
                <a:solidFill>
                  <a:srgbClr val="92D050"/>
                </a:solidFill>
              </a:rPr>
              <a:t>. </a:t>
            </a:r>
            <a:endParaRPr lang="es-MX" dirty="0" smtClean="0">
              <a:solidFill>
                <a:srgbClr val="92D050"/>
              </a:solidFill>
            </a:endParaRPr>
          </a:p>
          <a:p>
            <a:pPr marL="0" indent="0" algn="just">
              <a:buNone/>
            </a:pPr>
            <a:endParaRPr lang="es-MX" dirty="0">
              <a:solidFill>
                <a:srgbClr val="92D050"/>
              </a:solidFill>
            </a:endParaRPr>
          </a:p>
          <a:p>
            <a:pPr marL="0" indent="0">
              <a:buNone/>
            </a:pPr>
            <a:endParaRPr lang="es-MX" dirty="0">
              <a:solidFill>
                <a:srgbClr val="92D050"/>
              </a:solidFill>
            </a:endParaRPr>
          </a:p>
          <a:p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5242" y="4001294"/>
            <a:ext cx="3759093" cy="2501503"/>
          </a:xfrm>
          <a:prstGeom prst="rect">
            <a:avLst/>
          </a:prstGeom>
        </p:spPr>
      </p:pic>
      <p:pic>
        <p:nvPicPr>
          <p:cNvPr id="6" name="Picture 2" descr="https://encrypted-tbn1.gstatic.com/images?q=tbn:ANd9GcQ270S6RJsxPKm-nd4oKZx2vL_MtDg_OGgd6eaZ2CJ2kuOZ4BbHGA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0168" y="4001294"/>
            <a:ext cx="3971926" cy="2455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52744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>
                <a:solidFill>
                  <a:srgbClr val="FF0000"/>
                </a:solidFill>
              </a:rPr>
              <a:t>Á</a:t>
            </a:r>
            <a:r>
              <a:rPr lang="es-MX" dirty="0" smtClean="0">
                <a:solidFill>
                  <a:srgbClr val="FF0000"/>
                </a:solidFill>
              </a:rPr>
              <a:t>REA DE CONTACTO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SURCO INTERDENTARIO O INTERPROXIMAL </a:t>
            </a:r>
          </a:p>
          <a:p>
            <a:pPr marL="0" indent="0">
              <a:buNone/>
            </a:pPr>
            <a:r>
              <a:rPr lang="es-MX" dirty="0" smtClean="0">
                <a:solidFill>
                  <a:srgbClr val="FFFF00"/>
                </a:solidFill>
              </a:rPr>
              <a:t>La </a:t>
            </a:r>
            <a:r>
              <a:rPr lang="es-MX" dirty="0">
                <a:solidFill>
                  <a:srgbClr val="FFFF00"/>
                </a:solidFill>
              </a:rPr>
              <a:t>longitud de este surco, mínima en un diente joven, aumenta gradualmente a medida que este envejece, por la formación de la faceta de contacto. </a:t>
            </a:r>
          </a:p>
          <a:p>
            <a:endParaRPr lang="es-MX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39187" y="3748881"/>
            <a:ext cx="3100070" cy="2062956"/>
          </a:xfrm>
          <a:prstGeom prst="rect">
            <a:avLst/>
          </a:prstGeom>
        </p:spPr>
      </p:pic>
      <p:pic>
        <p:nvPicPr>
          <p:cNvPr id="3076" name="Picture 4" descr="https://encrypted-tbn1.gstatic.com/images?q=tbn:ANd9GcRjQhAQM8t9zUsUNWC58pYWfUjE6c5fiP6RT6PQM61k77MoxhXC-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7928" y="3756026"/>
            <a:ext cx="3167169" cy="2101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encrypted-tbn3.gstatic.com/images?q=tbn:ANd9GcRE7KsOUHU7xq6nKQIAoYY9ag-wJvRF8b-W3OJWLmBAnpqqn-p-C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381" y="4001294"/>
            <a:ext cx="2867025" cy="1590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https://encrypted-tbn3.gstatic.com/images?q=tbn:ANd9GcRE7KsOUHU7xq6nKQIAoYY9ag-wJvRF8b-W3OJWLmBAnpqqn-p-C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59" y="3748882"/>
            <a:ext cx="3814120" cy="2116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579864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4800" b="1" dirty="0" smtClean="0">
                <a:solidFill>
                  <a:srgbClr val="FF0000"/>
                </a:solidFill>
              </a:rPr>
              <a:t>ÁREA DE CONTACTO</a:t>
            </a:r>
            <a:endParaRPr lang="es-MX" sz="4800" b="1" dirty="0">
              <a:solidFill>
                <a:srgbClr val="FF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 smtClean="0">
                <a:solidFill>
                  <a:srgbClr val="FFC000"/>
                </a:solidFill>
              </a:rPr>
              <a:t>CONSECUENCIAS DE LA FASETA DE CONTACTO:</a:t>
            </a:r>
          </a:p>
          <a:p>
            <a:pPr marL="0" indent="0">
              <a:buNone/>
            </a:pPr>
            <a:r>
              <a:rPr lang="es-MX" sz="24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1.- Las </a:t>
            </a:r>
            <a:r>
              <a:rPr lang="es-MX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aristas marginales se borran. </a:t>
            </a:r>
            <a:endParaRPr lang="es-MX" sz="2400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r>
              <a:rPr lang="es-MX" sz="24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2.- Las </a:t>
            </a:r>
            <a:r>
              <a:rPr lang="es-MX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vertientes </a:t>
            </a:r>
            <a:r>
              <a:rPr lang="es-MX" sz="2400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interproximales</a:t>
            </a:r>
            <a:r>
              <a:rPr lang="es-MX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(al igual que las </a:t>
            </a:r>
            <a:r>
              <a:rPr lang="es-MX" sz="2400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triturantes</a:t>
            </a:r>
            <a:r>
              <a:rPr lang="es-MX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) disminuyen </a:t>
            </a:r>
            <a:r>
              <a:rPr lang="es-MX" sz="24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de </a:t>
            </a:r>
            <a:r>
              <a:rPr lang="es-MX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altura y hasta llegar a </a:t>
            </a:r>
            <a:r>
              <a:rPr lang="es-MX" sz="24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desaparecer. </a:t>
            </a:r>
          </a:p>
          <a:p>
            <a:pPr marL="0" indent="0">
              <a:buNone/>
            </a:pPr>
            <a:r>
              <a:rPr lang="es-MX" sz="24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3.- El </a:t>
            </a:r>
            <a:r>
              <a:rPr lang="es-MX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surco </a:t>
            </a:r>
            <a:r>
              <a:rPr lang="es-MX" sz="2400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interproximal</a:t>
            </a:r>
            <a:r>
              <a:rPr lang="es-MX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queda reducido a una simple línea, más o menos ancha en sentido </a:t>
            </a:r>
            <a:r>
              <a:rPr lang="es-MX" sz="2400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bucolingual</a:t>
            </a:r>
            <a:r>
              <a:rPr lang="es-MX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, según la mayor o menor anchura de la </a:t>
            </a:r>
            <a:r>
              <a:rPr lang="es-MX" sz="2400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faseta</a:t>
            </a:r>
            <a:r>
              <a:rPr lang="es-MX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de contacto.  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1028" name="Picture 4" descr="https://encrypted-tbn0.gstatic.com/images?q=tbn:ANd9GcTBmu3F3xYgAkj6dPQVZZ7WXdEW21JnIctKDkvRczv6THF5s08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0814" y="4502484"/>
            <a:ext cx="3640850" cy="2126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Triángulo rectángulo"/>
          <p:cNvSpPr/>
          <p:nvPr/>
        </p:nvSpPr>
        <p:spPr>
          <a:xfrm rot="16200000">
            <a:off x="7590498" y="5694081"/>
            <a:ext cx="741837" cy="1066115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393" y="4359994"/>
            <a:ext cx="3151240" cy="236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7584" y="4482319"/>
            <a:ext cx="3179390" cy="211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15690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>
                <a:solidFill>
                  <a:srgbClr val="FF0000"/>
                </a:solidFill>
              </a:rPr>
              <a:t>ÁREA DE CONTACTO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s-MX" dirty="0" smtClean="0">
              <a:solidFill>
                <a:srgbClr val="92D050"/>
              </a:solidFill>
            </a:endParaRPr>
          </a:p>
          <a:p>
            <a:pPr marL="0" indent="0">
              <a:buNone/>
            </a:pPr>
            <a:r>
              <a:rPr lang="es-MX" dirty="0" smtClean="0">
                <a:solidFill>
                  <a:srgbClr val="92D050"/>
                </a:solidFill>
              </a:rPr>
              <a:t>4.- Además, tanto el desgaste </a:t>
            </a:r>
            <a:r>
              <a:rPr lang="es-MX" dirty="0" err="1" smtClean="0">
                <a:solidFill>
                  <a:srgbClr val="92D050"/>
                </a:solidFill>
              </a:rPr>
              <a:t>interproximal</a:t>
            </a:r>
            <a:r>
              <a:rPr lang="es-MX" dirty="0" smtClean="0">
                <a:solidFill>
                  <a:srgbClr val="92D050"/>
                </a:solidFill>
              </a:rPr>
              <a:t>, como el </a:t>
            </a:r>
            <a:r>
              <a:rPr lang="es-MX" dirty="0" err="1" smtClean="0">
                <a:solidFill>
                  <a:srgbClr val="92D050"/>
                </a:solidFill>
              </a:rPr>
              <a:t>oclusal</a:t>
            </a:r>
            <a:r>
              <a:rPr lang="es-MX" dirty="0" smtClean="0">
                <a:solidFill>
                  <a:srgbClr val="92D050"/>
                </a:solidFill>
              </a:rPr>
              <a:t>, dan por resultado una disminución en el volumen del diente, disminución que se hace, a la vez, en altura( </a:t>
            </a:r>
            <a:r>
              <a:rPr lang="es-MX" dirty="0" err="1" smtClean="0">
                <a:solidFill>
                  <a:srgbClr val="92D050"/>
                </a:solidFill>
              </a:rPr>
              <a:t>cervico-incisal</a:t>
            </a:r>
            <a:r>
              <a:rPr lang="es-MX" dirty="0" smtClean="0">
                <a:solidFill>
                  <a:srgbClr val="92D050"/>
                </a:solidFill>
              </a:rPr>
              <a:t> y </a:t>
            </a:r>
            <a:r>
              <a:rPr lang="es-MX" dirty="0" err="1" smtClean="0">
                <a:solidFill>
                  <a:srgbClr val="92D050"/>
                </a:solidFill>
              </a:rPr>
              <a:t>cervico</a:t>
            </a:r>
            <a:r>
              <a:rPr lang="es-MX" dirty="0" smtClean="0">
                <a:solidFill>
                  <a:srgbClr val="92D050"/>
                </a:solidFill>
              </a:rPr>
              <a:t> </a:t>
            </a:r>
            <a:r>
              <a:rPr lang="es-MX" dirty="0" err="1" smtClean="0">
                <a:solidFill>
                  <a:srgbClr val="92D050"/>
                </a:solidFill>
              </a:rPr>
              <a:t>oclusal</a:t>
            </a:r>
            <a:r>
              <a:rPr lang="es-MX" dirty="0" smtClean="0">
                <a:solidFill>
                  <a:srgbClr val="92D050"/>
                </a:solidFill>
              </a:rPr>
              <a:t>) y en sentido </a:t>
            </a:r>
            <a:r>
              <a:rPr lang="es-MX" dirty="0" err="1" smtClean="0">
                <a:solidFill>
                  <a:srgbClr val="92D050"/>
                </a:solidFill>
              </a:rPr>
              <a:t>mesiodistal</a:t>
            </a:r>
            <a:r>
              <a:rPr lang="es-MX" dirty="0">
                <a:solidFill>
                  <a:srgbClr val="92D050"/>
                </a:solidFill>
              </a:rPr>
              <a:t>.</a:t>
            </a:r>
            <a:endParaRPr lang="es-MX" dirty="0" smtClean="0">
              <a:solidFill>
                <a:srgbClr val="92D050"/>
              </a:solidFill>
            </a:endParaRPr>
          </a:p>
          <a:p>
            <a:pPr marL="0" indent="0">
              <a:buNone/>
            </a:pPr>
            <a:r>
              <a:rPr lang="es-MX" dirty="0" smtClean="0"/>
              <a:t>	</a:t>
            </a:r>
            <a:endParaRPr lang="es-MX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9365" y="4310754"/>
            <a:ext cx="3797100" cy="2126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AutoShape 2" descr="data:image/jpeg;base64,/9j/4AAQSkZJRgABAQAAAQABAAD/2wCEAAkGBxQTEhQUExQWFhUXFBQUFxQYFBUUFBQXFBQXFxQUFRUYHCggGBwlHBQUITEhJSkrLi4uFx8zODMsNygtLisBCgoKDg0OGxAQGywkHyQsLCwsLCwsLCwsLCwsLCwsLCwsLCwsLCwsLCwsLCwsLCwsLCwsLCwsLCwsLCwsLCwsLP/AABEIALEBHAMBIgACEQEDEQH/xAAbAAABBQEBAAAAAAAAAAAAAAAFAQIDBAYAB//EADkQAAEDAwEGAwcDAwMFAAAAAAEAAhEDBCExBRJBUWFxE4GRBiIyobHR8BTB4RVCchZS8QcjgpKy/8QAGQEAAwEBAQAAAAAAAAAAAAAAAQIDBAAF/8QAJBEAAgICAgICAwEBAAAAAAAAAAECEQMhEjEEE0FRFCJhMiP/2gAMAwEAAhEDEQA/APIYK4tRUWBTjYKPNHufjMClibuIu6wKjFmUeaFfjMG+Gu8NE/0icLIruaO/GYJ8NJuFF/0nRMdZnku9iA/FYNa9w0JU7Lk/3AHroVYNmnizXOaDHx5Iha9p6KQdCn/pE51BLyQ/okI15HEhSi/fwcovBK4UTyXWgeqaLA2pU4gH1Uo21zZ8/wCFUFLoUopfkLv1DwyBBu3hxYY5KVm2mcd4eUoa2jPBOFsEtRHUcgVG26cESf8A1KR23qY03vSENNoFwsghUQ8Zl1u3h/tJ7wo6u3XHRoCibZ9FILAngu/QPqyMq1NoVHcY7BQy4/EUUGzjySjZiPOKOXizfYJXGmeSPUtl9FYp7KPJK8pWPh/ZlHWxJUzLArW0tik8ERobAQeRj/jwiYZtieSkbY9F6EzYA5J/9BE6Ic2dxgjzd2zylbs0r0c7AHJKNhiNEebO4QMDR2OTwVg7FdyW/t9lRwV9myhCHJhbhE8yOxnck12yjyXqJ2c2FE7ZbeS7YryRMyNiDkpf6MI0Wmp00/wAiJzZkKmxuirO9nytv+mUotxCA3sowrdg9FL/AEBbQ2wStohKd7DDHYHRMPs8VvP04T2245Lh/aeeVNgHkoXbGK9JdahQDZwlccsq+Tzs7HPJRO2UeS9JOzhyUNTZgjTMrqYVmiecHZp5JzdmHkvRf6KMSNZ+SVuzGjgu4sZZ4Hn7dkHknM2I4zDV6NTsGjgn/oBgwjxYr8iJgbXYDjmEQtvZudR8ltnWY3d7EtOmNHECRxP5zTmNiPX01H5zRUSb8ptfqYyr7MQdPkpm+zI0ODB4cuAW+ed+q5wYDvNy2JAkAEx34p+17ZnulgAPFsyQeEyehTuCogvNlai1swLPZwZVxvs4GxjgCOIIj8+a0baYIcZjjHEknj8ynvr+7ugQJmOEwJI+3VKkhpeRkbpGefsRh0bHzEz9o8x1XN2C06N4T5jXyRlcELQPZJfIIbslsRA1n+FI3ZbUTKUBdob2SKdOxaOCnbQClTzV4Ryz2Q0K3Ig3Au3QlJSbqWxqEICcGiEhalBRsFCsYpWtUO8pGVELOcRHshRkqSq+VHuLnKjq+wfSerTChxa5pyCpWVCuU0+h6T6L5C7eVQV0prI2MsZcI4/uPpqmqoLlWqQLkrkgODj2O3krSk8EhcEFNMGn0SwlTZJgegSbyexaHJEgep7cCYIJkHTEHgjySEn+qsjASlqJUbUcRy7K0+yjO6COchJzZmedJgLdXQi1S3aeEKnXtiOy5TKRypjXEbgG8figgiQBqC068IPdRmqYDZkAyPNRvamAp+RWMEWX1PenopnAEFwMcs68dPzgqLnyVLSk4RsEofIkFWqFi52uAr9GxDAC7JOjeI5EotYNngEnFyfEyZfJpfqBG7PHIptSwC1D6YKpV7eEMmBx2Zo+Q2zJ17YgqFr0evKIOCs/VEEiIjCSMqdHo4MnLTFJSSmb6noslO2aG6QtGlKIUbSQpLCjBOJEAA986Hoiv6eFlcnPoxZfI3QDurPGEMK1FWms/tKnD++U+KW6ZTBlvTK8JQE1pVyytS4qs2oo0SnxWzre3lEm2AVi2oABTws6bltmDJmbejPutfNUq9oDpgo9TbKhuLPM6eWim7W4hhkaZl7m3LYkRIkduY9CqlVxjVaG/sySYEfRZu7qFpIIyFpx5lLR6WHLyRZ2XTLnRrx/hau1twBos57Ou3nEjkFr6DFKTdsyeVkblQ0UJUNxsz3Zbrxb9iijGJzDCaCrsx+2S6MlUwoTVR3alnrjRZ64cGnOE0cm6Z6GLKpokbURewpYk6lZc3zfEawEEkgRK2FvgxyTSdsn5TapBC3biOcfJWGs4KCgVbovE5Tx2eZI5tmCDIzzQmvSLTjgdNQfJG3XY4INfuiU2bgkuIcTk3sH1qYdMCDy4eSHVSArhqyqe0RInipKdqz0cMqfFjGuRSzbGShNq2SETD4R5B8iXwFG1STJySjNpUEQsxTuVftr3qlx51GVmDJibRoAUyq2QUMbddVILnELX+TFqjN6mipdBZrbZ3SHcNPNaasZQPbVl4tJ7OJEt/yGR9Fk/ptwT4yVgEXf+0Sjuzqc56fVZrZTi4NY1sHU4j5rb2lvELL7Hll/DZ5EqVF22pgK812IVam1TBaYRa6PLntjKrEA2zS0PIrROQvaNEOaR+CEJKnZXBLjIAU6cnCP2zt1gbpz6lUqRbTEAdzrppHJS0CXuEj3VDLlbdLs05Jc++gjQbhSFOpshqYVWMaSRku2UaCtsbKq2+it0yugGRWuaUiCs9tWwa+ecYK115S6dUEv7ecjB+qTJBxlZXDk+jP+zFHdc8RxH7rYUNEFs2AEnsEUpvTR3sbNLlKwg0pYVVtRWKNSCJVUjMyKsyVmfaHZ2+w4yPXqj9xf094wePL5KOtUY8HIHTKlNRlastjnKDTPF/Zqm47UawkkNeTH+LSV7BQflCaew6VOr4zaYFQknfzJ3sFW6hcdMfVNKeuimSXN2FjcgakDuVDU2vTAneEdM/RDhalNrW0en7KfLI/gTjD5JP8AUtEjea7eHMaKm7azqp9xrnDnBj1RqnbDAaIA0A0A6IjQ2VvazHX7IvDknpM72Y4boyAdUnLCPMKSqXuaRuGYMHgTGFsHbOY3/gKL9OJSrx549WH8mMtpGH2L4u+RUYWiMGQZPLC6pt9pL206VWpuEtc5tMkBwMEDstfeW4Kq06ABMDjPqq8HVBeZSfKjKUbytUPu0aoHNzd36lW2muP7CtgykCBhS/pWkLPLw76YfyvtGRp31YcPmrlLbDx8TJ7EBadmy2EZKoX+zmN0g/VMvDywV8tCfkY5aoGUds7zZLHDp7pIz0KsUagf7zfsR3CrlgB0xOnMK0aAB9wmOHAjoVaKmtt2I3H4A2ydmvoVqu84Gk6o5zB/dT3jJb1bJOOC0dJzeBB80wW6q17Rdxa2jnLl2GKblZriI7LKBzmfC4joDj0U9Ha72/H7w9COyEc9akhXib2g4aip135TGbSpu0dHQ4UVxct1BB7JpTi12dGLT6KtJmc80UtmaBDm3jd4kiAeXOMkeau2d9TDh7w1HESpY1BS2x58mugxcANaAqRTri6DjI0VV9cStOWcW9dEYRdENucK5TKGW9TRXqb1OI8go4b7AeIQq8pSMKzSqfyobuuGjJ7DifJXyOMo2ycE09AWm2J/yP0Cu0wqjn5ONTKl3nOEaBZIySVGiStlXbntFStGbz21HjQ+G0Oj/IkgD1WMq/8AUJ1zXpUqbDSpGoA4l0veCYAMD3RzAnut7d7LIEOAyNNZHIrIXXsEzxm1aR3IcHbgEtMGfd5KkbpqaGh6+zS0KMonb2qitGYCLW9NGGNUSnNlc20pBZhEwxcWKnEjzBpt1QvaMz1H7I89iEXjcoSVIeLtkezXyxpOsAHvEFGbeqQFnNjVg7eAMgH/AJR+gkwzuNoOWNOmTnKaWqVoSkKlEbB9wFWLMq7csVakyXIMquizSapwxdTapoTJE3IhJMIfdPRKq1B9oVN2XHQAn0QlrsaCvopsEuRa3oYCB7BuRUk8QTjvkfJai3bhLikpqx8qcXQjaCZVt1cAXOCrRDkZ+7tEGuaS1twxZ6/gGDxMDr+ZUMkVTbNOOTbKVFmFboW0q3YUd0g/mRBV2nQhQhiVFJZNg+raYWc27Yy09FtXU8IPtOlqjPGmHHkaZitm3FWn8LndpKPM2qYzr2VKlbw490RZSwoVZeTQ921qbNST2Epf9V026U3nvuj9ygdS3VSsxN7JHLFBh5vtTVqv3WNbTbxPxO9SIHoilqwnJyeZyfVZjYFL3iey11oEVb2xMiUdIs06Cs06MJ9JuFMArxM0mMrku15Qh90zCIPCoXhwjPICCIrCrJ3eX0Ru3KyIuNyo09YPY4+y1Vs7AQw5LtfQc0K2XguhNaU8FabMoyoMIPtUQxx6EeuEaeUK2y0bgnn68/kUMkW4uiuH/SMZ7N1nMqVA7TeJHSTELeWpWcOzwQIhpn3TgZx6dyjWzH+7ngSO0KEMcscqfTNXkVJWgoEqa0p0rQYCCuqVhkH/ACd5Z0HRXK/Hsh+yH+6e+I0SS/0i0V+rCjFIFGwp8p0yTG1DhZT2oq+7uCfe1jgFp67sLN3DA+o4nsFPInP9UafGW7B/s3LagBGoiecaFbags/Rt/eDp0jjnl6aI9RcpYMbxNxf2HyZcnZZC4pAUjitTZjK9ysltSXVWAaA737fT6rU3b8FAbZ4NQzgGWk8gcAj5FZ8sHkjSNmDVyCVKkDCu7qr2ekHUYPIxxCtIR6snN7I3BCNpBGCEH2kPqpykPj7BttZ7xJVttqnWMSiHhqkYxaGlJ2ZuraSqN3ZwFo/CQzaTeWVHJFKNovjk26Bux6cF3ktPZhZ+0YQ89gj9mdFP/LphyoLMGikCjD5hOlXTMbG1Ch167Cu1HIZeVWnGZnHKI4/JLTbKQQIu6RJB4TH3Wh2VcSwdMeiFVSFPs6prHPKf1ODsvkg3DZpKdRShyG0qym8ZOpmJ4yzUeg22q5kNnAHzOqtV7iOKA3NWSSqxlZo8fD+1jxUMRw/iEQ2XUiRwKGUXIi2mGN3nOAOu5OYJwQNSPsquPI0Zkkq+wzTqKQ1EMtrkvwAegifT84pXXQGOKm0zB6ndFi7f7p6hDrAlp9PlqVPeOJphxOdAMaDiq1vTO6HHAMweZGoj19E/rsrBJQ2F2vhSeIhra3B2owpTV5kc9e/2Kk00yTh9j7ipgkZwh1ep/wBsCW4I/tILsTJJ6qStcF8MYDk5PF3ToFRrNIJBmRiJmOirFVs0Ysf2PoOz27BGLepgLPtdBRSldzHYBRya2NnxsMNeue9UW10lSupuZk9bsj2hV909ig9Lh0Vq7rThD3vAOFaC1Zvw4/1oPWJwrwKA2lziERtbmQsspKD4mfLiadl0ITtIfVE2PQ3aRwlexMf+jM0a1VlQZlh48u61TK+AgBwFYpVSBqtE8bg7ia8mPlsuByqXOqa2oUxzkMK5bZ0MeyCk2CUVtdB5IW12UToHCz5l/wBGHKE99Oc9VW1FXubyO/BMnRl42SXdxH5kIXWqyZ+iWgSQ4kO3iTvToIMNDcDBGc81A4q+GO3ZpwRTdnb6loVIPTjiVFCexs/nLPFaXGzTNJoJsqmJ4c+CV10qLbogATgaYHr1VW/qVHndafcGjt0NcZGQTMx9uSy5MVdGRQd1RZuL+TujuTyCrF2VHSti0SI65ynNaQqYo8Vs140kiw1ykZcFoIHEQcDI81WbVA1HLyg/vontqjkfXX7K1nSjfaLz9rvBbugN3ZwBjOsyqL7ouJJOSp6bxEimO5LiJ8oVSpkzgdAIHkulL+gxQgnqNEgrKx4hgHJDca4zmI9VRaQOqkqXO8d46nX6IKVDShb0i8LgY4fNcbjUSADgmNBz5hDvFBS+IAhysR4UXbG6ex/uEE5HMHsmPrySTMk57zlUvESeIjz+B/UrstueDomPuC2Drz7fuoPFHEpS8c0kqkqZzgEqV6CMJ5uULbVAT3XMjgpxxxTJeosvqxooXOlQiolL1ayyikTeJGQpqV6AVUkbrefvT05fuoqzTukt1Cxebik0pREnFPs0VG6BGqq7Qr+6Vm2bW3PjBb3GPUJLnaLqghmnE8gs8JSWmiHp3YRDsJwcoCcDqAlD166ejUlastOdCj3sJsqMu1SrWkGMTg/Kv0aqFuaYwn/qC0Z5LDnTjKyebHb0E33UBBaly5784H0XUr0OxBnkrbKYA3neQSwxub2Z649dkgqQ2eMR3VYOkpXuBOfTguFRbYRUejTii4r+ksppeoqhTJT2yqiWPEXbyrMdJTmuQoPBIlkppJSOqgfyU4VOsTyByjRw3elc58JHOHU9zp6ykquxhAK7HMeSNfJOLca5TaUwmVHYRD86JWkR1UZq/JRtfhJquCo0PdVXeKojhQmoZQGUUW2uSPdChFX8kqVlSRk57yuA0R1KidScm1BjqkorjvgdUcU1tQpjyZKQLqD8E7axT/1ZKqCouaUUkdwRdFdSNqY5ql40de6cazT0XcScoWR7RoF4hrvIpbKzLWwT3jRNe8jOqfSuxMfJHivohLB9Fis8z0Ahc1yiuKoiVXp3eEXovCL46Cocq7qmUw3IVWtU4qY0VvZeD4UweCFRp1sKR1VM0mieSnoVjQ0yNeJKc6sTlVzlSseAOqEYJCxglsQpj3cv5XOKaHcUWWTSJQCneIFXFWU5rkDhwflPFQcvUmFGTlNdTnMGO0rjnROKxjGnkP2UfjnU5TnUN0a68eHbHFNo0wcmfzpB+cIi3GrHgk5A+ydUeYTWsE6F0cIwO+Ux794xjsNEDr2WaDsarq35OFG2ruiBPlACR7p1PrkrhfmyZzBAyPn9lWqqQP4iSOZSVKi6zoyaK7pSuBPBSuHf6JHHoAiNzIN0n/lKzHJTNA56KKqAuoPP4Htf1+ZSmoqm/CXxQuoJPVHVMATnkwoBUK4CZI+nyKiBjVPbX7Jrqs6geSIVJoSooy4pxInkmu7ojewkZUTKolJC7ehEFpkNeoS0j0+yrsfhWHU5VPxIxC4ZSoKVUh0SrkgSajxVhq5cmMz7EbomLly4ohDqpH6JVyWQj7IaeoSs4rlyA7Jnaeabf/E3s3/5C5ciKu0R2/xDyVup8Df/ACXLkH0LPtDXfB5D6qGhqFy5cuxl0xfuEt1qfJcuQYPkYz9x9VKz4vX9kq5AAtxr+clC/QLlyKBE6joU2tokXJjvkp1UyjouXIFS9V0ChcuXIoREbtSmBIuTIdiDR3YJ7+HZcuRFY2houKRcuOh2SBDKuq5cuQy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6" name="AutoShape 4" descr="data:image/jpeg;base64,/9j/4AAQSkZJRgABAQAAAQABAAD/2wCEAAkGBxQTEhQUExQWFhUXFBQUFxQYFBUUFBQXFBQXFxQUFRUYHCggGBwlHBQUITEhJSkrLi4uFx8zODMsNygtLisBCgoKDg0OGxAQGywkHyQsLCwsLCwsLCwsLCwsLCwsLCwsLCwsLCwsLCwsLCwsLCwsLCwsLCwsLCwsLCwsLCwsLP/AABEIALEBHAMBIgACEQEDEQH/xAAbAAABBQEBAAAAAAAAAAAAAAAFAQIDBAYAB//EADkQAAEDAwEGAwcDAwMFAAAAAAEAAhEDBCExBRJBUWFxE4GRBiIyobHR8BTB4RVCchZS8QcjgpKy/8QAGQEAAwEBAQAAAAAAAAAAAAAAAQIDBAAF/8QAJBEAAgICAgICAwEBAAAAAAAAAAECEQMhEjEEE0FRFCJhMiP/2gAMAwEAAhEDEQA/APIYK4tRUWBTjYKPNHufjMClibuIu6wKjFmUeaFfjMG+Gu8NE/0icLIruaO/GYJ8NJuFF/0nRMdZnku9iA/FYNa9w0JU7Lk/3AHroVYNmnizXOaDHx5Iha9p6KQdCn/pE51BLyQ/okI15HEhSi/fwcovBK4UTyXWgeqaLA2pU4gH1Uo21zZ8/wCFUFLoUopfkLv1DwyBBu3hxYY5KVm2mcd4eUoa2jPBOFsEtRHUcgVG26cESf8A1KR23qY03vSENNoFwsghUQ8Zl1u3h/tJ7wo6u3XHRoCibZ9FILAngu/QPqyMq1NoVHcY7BQy4/EUUGzjySjZiPOKOXizfYJXGmeSPUtl9FYp7KPJK8pWPh/ZlHWxJUzLArW0tik8ERobAQeRj/jwiYZtieSkbY9F6EzYA5J/9BE6Ic2dxgjzd2zylbs0r0c7AHJKNhiNEebO4QMDR2OTwVg7FdyW/t9lRwV9myhCHJhbhE8yOxnck12yjyXqJ2c2FE7ZbeS7YryRMyNiDkpf6MI0Wmp00/wAiJzZkKmxuirO9nytv+mUotxCA3sowrdg9FL/AEBbQ2wStohKd7DDHYHRMPs8VvP04T2245Lh/aeeVNgHkoXbGK9JdahQDZwlccsq+Tzs7HPJRO2UeS9JOzhyUNTZgjTMrqYVmiecHZp5JzdmHkvRf6KMSNZ+SVuzGjgu4sZZ4Hn7dkHknM2I4zDV6NTsGjgn/oBgwjxYr8iJgbXYDjmEQtvZudR8ltnWY3d7EtOmNHECRxP5zTmNiPX01H5zRUSb8ptfqYyr7MQdPkpm+zI0ODB4cuAW+ed+q5wYDvNy2JAkAEx34p+17ZnulgAPFsyQeEyehTuCogvNlai1swLPZwZVxvs4GxjgCOIIj8+a0baYIcZjjHEknj8ynvr+7ugQJmOEwJI+3VKkhpeRkbpGefsRh0bHzEz9o8x1XN2C06N4T5jXyRlcELQPZJfIIbslsRA1n+FI3ZbUTKUBdob2SKdOxaOCnbQClTzV4Ryz2Q0K3Ig3Au3QlJSbqWxqEICcGiEhalBRsFCsYpWtUO8pGVELOcRHshRkqSq+VHuLnKjq+wfSerTChxa5pyCpWVCuU0+h6T6L5C7eVQV0prI2MsZcI4/uPpqmqoLlWqQLkrkgODj2O3krSk8EhcEFNMGn0SwlTZJgegSbyexaHJEgep7cCYIJkHTEHgjySEn+qsjASlqJUbUcRy7K0+yjO6COchJzZmedJgLdXQi1S3aeEKnXtiOy5TKRypjXEbgG8figgiQBqC068IPdRmqYDZkAyPNRvamAp+RWMEWX1PenopnAEFwMcs68dPzgqLnyVLSk4RsEofIkFWqFi52uAr9GxDAC7JOjeI5EotYNngEnFyfEyZfJpfqBG7PHIptSwC1D6YKpV7eEMmBx2Zo+Q2zJ17YgqFr0evKIOCs/VEEiIjCSMqdHo4MnLTFJSSmb6noslO2aG6QtGlKIUbSQpLCjBOJEAA986Hoiv6eFlcnPoxZfI3QDurPGEMK1FWms/tKnD++U+KW6ZTBlvTK8JQE1pVyytS4qs2oo0SnxWzre3lEm2AVi2oABTws6bltmDJmbejPutfNUq9oDpgo9TbKhuLPM6eWim7W4hhkaZl7m3LYkRIkduY9CqlVxjVaG/sySYEfRZu7qFpIIyFpx5lLR6WHLyRZ2XTLnRrx/hau1twBos57Ou3nEjkFr6DFKTdsyeVkblQ0UJUNxsz3Zbrxb9iijGJzDCaCrsx+2S6MlUwoTVR3alnrjRZ64cGnOE0cm6Z6GLKpokbURewpYk6lZc3zfEawEEkgRK2FvgxyTSdsn5TapBC3biOcfJWGs4KCgVbovE5Tx2eZI5tmCDIzzQmvSLTjgdNQfJG3XY4INfuiU2bgkuIcTk3sH1qYdMCDy4eSHVSArhqyqe0RInipKdqz0cMqfFjGuRSzbGShNq2SETD4R5B8iXwFG1STJySjNpUEQsxTuVftr3qlx51GVmDJibRoAUyq2QUMbddVILnELX+TFqjN6mipdBZrbZ3SHcNPNaasZQPbVl4tJ7OJEt/yGR9Fk/ptwT4yVgEXf+0Sjuzqc56fVZrZTi4NY1sHU4j5rb2lvELL7Hll/DZ5EqVF22pgK812IVam1TBaYRa6PLntjKrEA2zS0PIrROQvaNEOaR+CEJKnZXBLjIAU6cnCP2zt1gbpz6lUqRbTEAdzrppHJS0CXuEj3VDLlbdLs05Jc++gjQbhSFOpshqYVWMaSRku2UaCtsbKq2+it0yugGRWuaUiCs9tWwa+ecYK115S6dUEv7ecjB+qTJBxlZXDk+jP+zFHdc8RxH7rYUNEFs2AEnsEUpvTR3sbNLlKwg0pYVVtRWKNSCJVUjMyKsyVmfaHZ2+w4yPXqj9xf094wePL5KOtUY8HIHTKlNRlastjnKDTPF/Zqm47UawkkNeTH+LSV7BQflCaew6VOr4zaYFQknfzJ3sFW6hcdMfVNKeuimSXN2FjcgakDuVDU2vTAneEdM/RDhalNrW0en7KfLI/gTjD5JP8AUtEjea7eHMaKm7azqp9xrnDnBj1RqnbDAaIA0A0A6IjQ2VvazHX7IvDknpM72Y4boyAdUnLCPMKSqXuaRuGYMHgTGFsHbOY3/gKL9OJSrx549WH8mMtpGH2L4u+RUYWiMGQZPLC6pt9pL206VWpuEtc5tMkBwMEDstfeW4Kq06ABMDjPqq8HVBeZSfKjKUbytUPu0aoHNzd36lW2muP7CtgykCBhS/pWkLPLw76YfyvtGRp31YcPmrlLbDx8TJ7EBadmy2EZKoX+zmN0g/VMvDywV8tCfkY5aoGUds7zZLHDp7pIz0KsUagf7zfsR3CrlgB0xOnMK0aAB9wmOHAjoVaKmtt2I3H4A2ydmvoVqu84Gk6o5zB/dT3jJb1bJOOC0dJzeBB80wW6q17Rdxa2jnLl2GKblZriI7LKBzmfC4joDj0U9Ha72/H7w9COyEc9akhXib2g4aip135TGbSpu0dHQ4UVxct1BB7JpTi12dGLT6KtJmc80UtmaBDm3jd4kiAeXOMkeau2d9TDh7w1HESpY1BS2x58mugxcANaAqRTri6DjI0VV9cStOWcW9dEYRdENucK5TKGW9TRXqb1OI8go4b7AeIQq8pSMKzSqfyobuuGjJ7DifJXyOMo2ycE09AWm2J/yP0Cu0wqjn5ONTKl3nOEaBZIySVGiStlXbntFStGbz21HjQ+G0Oj/IkgD1WMq/8AUJ1zXpUqbDSpGoA4l0veCYAMD3RzAnut7d7LIEOAyNNZHIrIXXsEzxm1aR3IcHbgEtMGfd5KkbpqaGh6+zS0KMonb2qitGYCLW9NGGNUSnNlc20pBZhEwxcWKnEjzBpt1QvaMz1H7I89iEXjcoSVIeLtkezXyxpOsAHvEFGbeqQFnNjVg7eAMgH/AJR+gkwzuNoOWNOmTnKaWqVoSkKlEbB9wFWLMq7csVakyXIMquizSapwxdTapoTJE3IhJMIfdPRKq1B9oVN2XHQAn0QlrsaCvopsEuRa3oYCB7BuRUk8QTjvkfJai3bhLikpqx8qcXQjaCZVt1cAXOCrRDkZ+7tEGuaS1twxZ6/gGDxMDr+ZUMkVTbNOOTbKVFmFboW0q3YUd0g/mRBV2nQhQhiVFJZNg+raYWc27Yy09FtXU8IPtOlqjPGmHHkaZitm3FWn8LndpKPM2qYzr2VKlbw490RZSwoVZeTQ921qbNST2Epf9V026U3nvuj9ygdS3VSsxN7JHLFBh5vtTVqv3WNbTbxPxO9SIHoilqwnJyeZyfVZjYFL3iey11oEVb2xMiUdIs06Cs06MJ9JuFMArxM0mMrku15Qh90zCIPCoXhwjPICCIrCrJ3eX0Ru3KyIuNyo09YPY4+y1Vs7AQw5LtfQc0K2XguhNaU8FabMoyoMIPtUQxx6EeuEaeUK2y0bgnn68/kUMkW4uiuH/SMZ7N1nMqVA7TeJHSTELeWpWcOzwQIhpn3TgZx6dyjWzH+7ngSO0KEMcscqfTNXkVJWgoEqa0p0rQYCCuqVhkH/ACd5Z0HRXK/Hsh+yH+6e+I0SS/0i0V+rCjFIFGwp8p0yTG1DhZT2oq+7uCfe1jgFp67sLN3DA+o4nsFPInP9UafGW7B/s3LagBGoiecaFbags/Rt/eDp0jjnl6aI9RcpYMbxNxf2HyZcnZZC4pAUjitTZjK9ysltSXVWAaA737fT6rU3b8FAbZ4NQzgGWk8gcAj5FZ8sHkjSNmDVyCVKkDCu7qr2ekHUYPIxxCtIR6snN7I3BCNpBGCEH2kPqpykPj7BttZ7xJVttqnWMSiHhqkYxaGlJ2ZuraSqN3ZwFo/CQzaTeWVHJFKNovjk26Bux6cF3ktPZhZ+0YQ89gj9mdFP/LphyoLMGikCjD5hOlXTMbG1Ch167Cu1HIZeVWnGZnHKI4/JLTbKQQIu6RJB4TH3Wh2VcSwdMeiFVSFPs6prHPKf1ODsvkg3DZpKdRShyG0qym8ZOpmJ4yzUeg22q5kNnAHzOqtV7iOKA3NWSSqxlZo8fD+1jxUMRw/iEQ2XUiRwKGUXIi2mGN3nOAOu5OYJwQNSPsquPI0Zkkq+wzTqKQ1EMtrkvwAegifT84pXXQGOKm0zB6ndFi7f7p6hDrAlp9PlqVPeOJphxOdAMaDiq1vTO6HHAMweZGoj19E/rsrBJQ2F2vhSeIhra3B2owpTV5kc9e/2Kk00yTh9j7ipgkZwh1ep/wBsCW4I/tILsTJJ6qStcF8MYDk5PF3ToFRrNIJBmRiJmOirFVs0Ysf2PoOz27BGLepgLPtdBRSldzHYBRya2NnxsMNeue9UW10lSupuZk9bsj2hV909ig9Lh0Vq7rThD3vAOFaC1Zvw4/1oPWJwrwKA2lziERtbmQsspKD4mfLiadl0ITtIfVE2PQ3aRwlexMf+jM0a1VlQZlh48u61TK+AgBwFYpVSBqtE8bg7ia8mPlsuByqXOqa2oUxzkMK5bZ0MeyCk2CUVtdB5IW12UToHCz5l/wBGHKE99Oc9VW1FXubyO/BMnRl42SXdxH5kIXWqyZ+iWgSQ4kO3iTvToIMNDcDBGc81A4q+GO3ZpwRTdnb6loVIPTjiVFCexs/nLPFaXGzTNJoJsqmJ4c+CV10qLbogATgaYHr1VW/qVHndafcGjt0NcZGQTMx9uSy5MVdGRQd1RZuL+TujuTyCrF2VHSti0SI65ynNaQqYo8Vs140kiw1ykZcFoIHEQcDI81WbVA1HLyg/vontqjkfXX7K1nSjfaLz9rvBbugN3ZwBjOsyqL7ouJJOSp6bxEimO5LiJ8oVSpkzgdAIHkulL+gxQgnqNEgrKx4hgHJDca4zmI9VRaQOqkqXO8d46nX6IKVDShb0i8LgY4fNcbjUSADgmNBz5hDvFBS+IAhysR4UXbG6ex/uEE5HMHsmPrySTMk57zlUvESeIjz+B/UrstueDomPuC2Drz7fuoPFHEpS8c0kqkqZzgEqV6CMJ5uULbVAT3XMjgpxxxTJeosvqxooXOlQiolL1ayyikTeJGQpqV6AVUkbrefvT05fuoqzTukt1Cxebik0pREnFPs0VG6BGqq7Qr+6Vm2bW3PjBb3GPUJLnaLqghmnE8gs8JSWmiHp3YRDsJwcoCcDqAlD166ejUlastOdCj3sJsqMu1SrWkGMTg/Kv0aqFuaYwn/qC0Z5LDnTjKyebHb0E33UBBaly5784H0XUr0OxBnkrbKYA3neQSwxub2Z649dkgqQ2eMR3VYOkpXuBOfTguFRbYRUejTii4r+ksppeoqhTJT2yqiWPEXbyrMdJTmuQoPBIlkppJSOqgfyU4VOsTyByjRw3elc58JHOHU9zp6ykquxhAK7HMeSNfJOLca5TaUwmVHYRD86JWkR1UZq/JRtfhJquCo0PdVXeKojhQmoZQGUUW2uSPdChFX8kqVlSRk57yuA0R1KidScm1BjqkorjvgdUcU1tQpjyZKQLqD8E7axT/1ZKqCouaUUkdwRdFdSNqY5ql40de6cazT0XcScoWR7RoF4hrvIpbKzLWwT3jRNe8jOqfSuxMfJHivohLB9Fis8z0Ahc1yiuKoiVXp3eEXovCL46Cocq7qmUw3IVWtU4qY0VvZeD4UweCFRp1sKR1VM0mieSnoVjQ0yNeJKc6sTlVzlSseAOqEYJCxglsQpj3cv5XOKaHcUWWTSJQCneIFXFWU5rkDhwflPFQcvUmFGTlNdTnMGO0rjnROKxjGnkP2UfjnU5TnUN0a68eHbHFNo0wcmfzpB+cIi3GrHgk5A+ydUeYTWsE6F0cIwO+Ux794xjsNEDr2WaDsarq35OFG2ruiBPlACR7p1PrkrhfmyZzBAyPn9lWqqQP4iSOZSVKi6zoyaK7pSuBPBSuHf6JHHoAiNzIN0n/lKzHJTNA56KKqAuoPP4Htf1+ZSmoqm/CXxQuoJPVHVMATnkwoBUK4CZI+nyKiBjVPbX7Jrqs6geSIVJoSooy4pxInkmu7ojewkZUTKolJC7ehEFpkNeoS0j0+yrsfhWHU5VPxIxC4ZSoKVUh0SrkgSajxVhq5cmMz7EbomLly4ohDqpH6JVyWQj7IaeoSs4rlyA7Jnaeabf/E3s3/5C5ciKu0R2/xDyVup8Df/ACXLkH0LPtDXfB5D6qGhqFy5cuxl0xfuEt1qfJcuQYPkYz9x9VKz4vX9kq5AAtxr+clC/QLlyKBE6joU2tokXJjvkp1UyjouXIFS9V0ChcuXIoREbtSmBIuTIdiDR3YJ7+HZcuRFY2houKRcuOh2SBDKuq5cuQyP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2881" y="4334755"/>
            <a:ext cx="3244321" cy="2021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0248" y="4440260"/>
            <a:ext cx="2672991" cy="19164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7503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>
                <a:solidFill>
                  <a:srgbClr val="FF0000"/>
                </a:solidFill>
              </a:rPr>
              <a:t>ÁREA DE CONTACTO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 smtClean="0">
                <a:solidFill>
                  <a:srgbClr val="92D050"/>
                </a:solidFill>
              </a:rPr>
              <a:t> </a:t>
            </a:r>
            <a:r>
              <a:rPr lang="es-MX" dirty="0">
                <a:solidFill>
                  <a:srgbClr val="92D050"/>
                </a:solidFill>
              </a:rPr>
              <a:t>L</a:t>
            </a:r>
            <a:r>
              <a:rPr lang="es-MX" dirty="0" smtClean="0">
                <a:solidFill>
                  <a:srgbClr val="92D050"/>
                </a:solidFill>
              </a:rPr>
              <a:t>a disminución de anchura en sentido </a:t>
            </a:r>
            <a:r>
              <a:rPr lang="es-MX" dirty="0" err="1" smtClean="0">
                <a:solidFill>
                  <a:srgbClr val="92D050"/>
                </a:solidFill>
              </a:rPr>
              <a:t>mesiodistal</a:t>
            </a:r>
            <a:r>
              <a:rPr lang="es-MX" dirty="0" smtClean="0">
                <a:solidFill>
                  <a:srgbClr val="92D050"/>
                </a:solidFill>
              </a:rPr>
              <a:t> ocasiona una migración </a:t>
            </a:r>
            <a:r>
              <a:rPr lang="es-MX" dirty="0" err="1" smtClean="0">
                <a:solidFill>
                  <a:srgbClr val="92D050"/>
                </a:solidFill>
              </a:rPr>
              <a:t>mesial</a:t>
            </a:r>
            <a:r>
              <a:rPr lang="es-MX" dirty="0" smtClean="0">
                <a:solidFill>
                  <a:srgbClr val="92D050"/>
                </a:solidFill>
              </a:rPr>
              <a:t> de los dientes, con la consiguiente resorción del septum óseo </a:t>
            </a:r>
            <a:r>
              <a:rPr lang="es-MX" dirty="0" err="1" smtClean="0">
                <a:solidFill>
                  <a:srgbClr val="92D050"/>
                </a:solidFill>
              </a:rPr>
              <a:t>interdentario</a:t>
            </a:r>
            <a:r>
              <a:rPr lang="es-MX" dirty="0" smtClean="0">
                <a:solidFill>
                  <a:srgbClr val="92D050"/>
                </a:solidFill>
              </a:rPr>
              <a:t> en anchura y altura. </a:t>
            </a:r>
          </a:p>
          <a:p>
            <a:pPr marL="0" indent="0">
              <a:buNone/>
            </a:pPr>
            <a:r>
              <a:rPr lang="es-MX" dirty="0" smtClean="0">
                <a:solidFill>
                  <a:srgbClr val="92D050"/>
                </a:solidFill>
              </a:rPr>
              <a:t>Debido a esto se reduce en volumen el espacio </a:t>
            </a:r>
            <a:r>
              <a:rPr lang="es-MX" dirty="0" err="1" smtClean="0">
                <a:solidFill>
                  <a:srgbClr val="92D050"/>
                </a:solidFill>
              </a:rPr>
              <a:t>interdentario</a:t>
            </a:r>
            <a:r>
              <a:rPr lang="es-MX" dirty="0" smtClean="0">
                <a:solidFill>
                  <a:srgbClr val="92D050"/>
                </a:solidFill>
              </a:rPr>
              <a:t> y por comprensión, se atrofia la papila en él alojada.  </a:t>
            </a:r>
          </a:p>
          <a:p>
            <a:pPr marL="0" indent="0">
              <a:buNone/>
            </a:pPr>
            <a:r>
              <a:rPr lang="es-MX" dirty="0" smtClean="0">
                <a:solidFill>
                  <a:srgbClr val="92D050"/>
                </a:solidFill>
              </a:rPr>
              <a:t>	</a:t>
            </a:r>
            <a:endParaRPr lang="es-MX" dirty="0">
              <a:solidFill>
                <a:srgbClr val="92D05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6209" y="4244771"/>
            <a:ext cx="3457210" cy="25895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 descr="https://encrypted-tbn2.gstatic.com/images?q=tbn:ANd9GcQJDWD69nkYwnCys1XiT5tyYORgF4ZMmqpyN3mxH0t7mjrvWa1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9680" y="4368596"/>
            <a:ext cx="3568640" cy="2341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5816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>
                <a:solidFill>
                  <a:srgbClr val="FF0000"/>
                </a:solidFill>
              </a:rPr>
              <a:t>ÁREA DE CONTACTO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33475" y="1625600"/>
            <a:ext cx="10515600" cy="4351338"/>
          </a:xfrm>
        </p:spPr>
        <p:txBody>
          <a:bodyPr/>
          <a:lstStyle/>
          <a:p>
            <a:pPr marL="0" indent="0" algn="just">
              <a:buNone/>
            </a:pPr>
            <a:r>
              <a:rPr lang="es-MX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Todas estas modificaciones dan, como resultado, la creación de un espacio entre la faceta de contacto y la lengüeta gingival atrofiada, espacio que es muy favorable para la retención de restos alimenticios y por lo tanto incidencia de </a:t>
            </a:r>
            <a:r>
              <a:rPr lang="es-MX" dirty="0">
                <a:solidFill>
                  <a:srgbClr val="FF0000"/>
                </a:solidFill>
              </a:rPr>
              <a:t>caries</a:t>
            </a:r>
            <a:r>
              <a:rPr lang="es-MX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.</a:t>
            </a:r>
          </a:p>
          <a:p>
            <a:pPr marL="0" indent="0">
              <a:buNone/>
            </a:pPr>
            <a:r>
              <a:rPr lang="es-MX" dirty="0" smtClean="0"/>
              <a:t>la</a:t>
            </a:r>
            <a:endParaRPr lang="es-MX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26" name="Picture 2" descr="https://encrypted-tbn2.gstatic.com/images?q=tbn:ANd9GcRZLoOy7qdzr7FhZISIZwIZCQ8YIUEuEKbCMWRkSqju579ZsZ9AI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5565" y="3633537"/>
            <a:ext cx="3363510" cy="2159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encrypted-tbn0.gstatic.com/images?q=tbn:ANd9GcQ1wk5s7de0_-h7Qjbdjfsv5vEVSe_l6sQ9rVzU_EGYtvDi-1wi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2425" y="3633537"/>
            <a:ext cx="3800872" cy="2159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8199" y="3633537"/>
            <a:ext cx="3163036" cy="2159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161104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>
                <a:solidFill>
                  <a:srgbClr val="FF0000"/>
                </a:solidFill>
              </a:rPr>
              <a:t>EQUILIBRIO DENTARIO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FUERZAS QUE MANTIENEN EN EQUILIBRIO </a:t>
            </a:r>
            <a:r>
              <a:rPr lang="es-MX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EL CONTACTO DENTARIO. </a:t>
            </a:r>
          </a:p>
          <a:p>
            <a:pPr marL="0" indent="0">
              <a:buNone/>
            </a:pPr>
            <a:r>
              <a:rPr lang="es-MX" dirty="0" smtClean="0">
                <a:solidFill>
                  <a:srgbClr val="FFFF00"/>
                </a:solidFill>
              </a:rPr>
              <a:t>1. Fuerza bucal (dada por medio de los carrillos y labios) </a:t>
            </a:r>
          </a:p>
          <a:p>
            <a:pPr marL="0" indent="0">
              <a:buNone/>
            </a:pPr>
            <a:r>
              <a:rPr lang="es-MX" dirty="0" smtClean="0">
                <a:solidFill>
                  <a:srgbClr val="FFFF00"/>
                </a:solidFill>
              </a:rPr>
              <a:t>2</a:t>
            </a:r>
            <a:r>
              <a:rPr lang="es-MX" dirty="0">
                <a:solidFill>
                  <a:srgbClr val="FFFF00"/>
                </a:solidFill>
              </a:rPr>
              <a:t>. Fuerza lingual (dada por medio de la lengua) </a:t>
            </a:r>
          </a:p>
          <a:p>
            <a:pPr marL="0" indent="0">
              <a:buNone/>
            </a:pPr>
            <a:r>
              <a:rPr lang="es-MX" dirty="0">
                <a:solidFill>
                  <a:srgbClr val="FFFF00"/>
                </a:solidFill>
              </a:rPr>
              <a:t>3. Fuerza </a:t>
            </a:r>
            <a:r>
              <a:rPr lang="es-MX" dirty="0" err="1">
                <a:solidFill>
                  <a:srgbClr val="FFFF00"/>
                </a:solidFill>
              </a:rPr>
              <a:t>oclusal</a:t>
            </a:r>
            <a:r>
              <a:rPr lang="es-MX" dirty="0">
                <a:solidFill>
                  <a:srgbClr val="FFFF00"/>
                </a:solidFill>
              </a:rPr>
              <a:t> (dada por la pieza antagonista) </a:t>
            </a:r>
          </a:p>
          <a:p>
            <a:pPr marL="0" indent="0">
              <a:buNone/>
            </a:pPr>
            <a:r>
              <a:rPr lang="es-MX" dirty="0">
                <a:solidFill>
                  <a:srgbClr val="FFFF00"/>
                </a:solidFill>
              </a:rPr>
              <a:t>4. Fuerza apical (dada por los ligamentos del alveolo) </a:t>
            </a:r>
          </a:p>
          <a:p>
            <a:pPr marL="0" indent="0">
              <a:buNone/>
            </a:pPr>
            <a:r>
              <a:rPr lang="es-MX" dirty="0">
                <a:solidFill>
                  <a:srgbClr val="FFFF00"/>
                </a:solidFill>
              </a:rPr>
              <a:t>5. Fuerza </a:t>
            </a:r>
            <a:r>
              <a:rPr lang="es-MX" dirty="0" err="1">
                <a:solidFill>
                  <a:srgbClr val="FFFF00"/>
                </a:solidFill>
              </a:rPr>
              <a:t>mesial</a:t>
            </a:r>
            <a:r>
              <a:rPr lang="es-MX" dirty="0">
                <a:solidFill>
                  <a:srgbClr val="FFFF00"/>
                </a:solidFill>
              </a:rPr>
              <a:t> (dada por medio de la pieza contigua) </a:t>
            </a:r>
          </a:p>
          <a:p>
            <a:pPr marL="0" indent="0">
              <a:buNone/>
            </a:pPr>
            <a:r>
              <a:rPr lang="es-MX" dirty="0">
                <a:solidFill>
                  <a:srgbClr val="FFFF00"/>
                </a:solidFill>
              </a:rPr>
              <a:t>6. Fuerza distal (dada por medio de la pieza contigua) </a:t>
            </a:r>
          </a:p>
          <a:p>
            <a:endParaRPr lang="es-MX" dirty="0"/>
          </a:p>
        </p:txBody>
      </p:sp>
      <p:pic>
        <p:nvPicPr>
          <p:cNvPr id="4" name="Marcador de contenido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74919" y="3968750"/>
            <a:ext cx="2929012" cy="288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419181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>
                <a:solidFill>
                  <a:srgbClr val="FF0000"/>
                </a:solidFill>
              </a:rPr>
              <a:t>EQUILIBRIO DENTARIO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FUERZAS QUE MANTIENEN EN EQUILIBRIO EL CONTACTO DENTARIO. </a:t>
            </a:r>
          </a:p>
          <a:p>
            <a:pPr marL="0" indent="0">
              <a:buNone/>
            </a:pPr>
            <a:r>
              <a:rPr lang="es-MX" dirty="0" smtClean="0">
                <a:solidFill>
                  <a:schemeClr val="bg1"/>
                </a:solidFill>
              </a:rPr>
              <a:t>Todas </a:t>
            </a:r>
            <a:r>
              <a:rPr lang="es-MX" dirty="0">
                <a:solidFill>
                  <a:schemeClr val="bg1"/>
                </a:solidFill>
              </a:rPr>
              <a:t>las fuerzas que mantienen en equilibrio el contacto intermedio se equilibran entre sí y la resultante es nula. </a:t>
            </a:r>
          </a:p>
        </p:txBody>
      </p:sp>
      <p:pic>
        <p:nvPicPr>
          <p:cNvPr id="4" name="Marcador de contenido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8138" y="3497263"/>
            <a:ext cx="2929012" cy="288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01297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>
                <a:solidFill>
                  <a:srgbClr val="FF0000"/>
                </a:solidFill>
              </a:rPr>
              <a:t>AREA DE CONTACTO Y RELACION DE LOS DIENTES CON SUS ANTAGONISTAS</a:t>
            </a:r>
            <a:r>
              <a:rPr lang="es-MX" dirty="0">
                <a:solidFill>
                  <a:srgbClr val="FF0000"/>
                </a:solidFill>
              </a:rPr>
              <a:t> 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s-MX" sz="3600" dirty="0"/>
              <a:t>EL presente trabajo de material solo visión </a:t>
            </a:r>
            <a:r>
              <a:rPr lang="es-MX" sz="3600" dirty="0" err="1"/>
              <a:t>proyectable</a:t>
            </a:r>
            <a:r>
              <a:rPr lang="es-MX" sz="3600" dirty="0"/>
              <a:t> de la unidad de aprendizaje  Operatoria Preclínica I tiene como objetivo actualizar, complementar  y ser un auxiliar importante en el proceso de enseñanza aprendizaje en los alumnos del segundo semestre, teniendo como base el programa de la materia correspondiente al tema </a:t>
            </a:r>
            <a:r>
              <a:rPr lang="es-MX" sz="3600" dirty="0" smtClean="0"/>
              <a:t>: </a:t>
            </a:r>
            <a:r>
              <a:rPr lang="es-MX" sz="3600" dirty="0" smtClean="0">
                <a:solidFill>
                  <a:srgbClr val="FF0000"/>
                </a:solidFill>
              </a:rPr>
              <a:t>ÁREA DE CONTACTO Y RELACIÓN DE LOS DIENTES CON SUS ANTAGONISTAS.</a:t>
            </a:r>
            <a:endParaRPr lang="es-MX" sz="3600" dirty="0">
              <a:solidFill>
                <a:srgbClr val="FF0000"/>
              </a:solidFill>
            </a:endParaRP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80865562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FUERZAS QUE MANTIENEN EN EQUILIBRIO EL CONTACTO DENTARIO. </a:t>
            </a:r>
            <a:br>
              <a:rPr lang="es-MX" dirty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>
                <a:solidFill>
                  <a:srgbClr val="FFFF00"/>
                </a:solidFill>
              </a:rPr>
              <a:t>1. Fuerza bucal (dada por medio de los carrillos y labios) </a:t>
            </a:r>
          </a:p>
          <a:p>
            <a:endParaRPr lang="es-MX" dirty="0"/>
          </a:p>
        </p:txBody>
      </p:sp>
      <p:pic>
        <p:nvPicPr>
          <p:cNvPr id="4" name="Picture 10" descr="http://uvsfajardo.sld.cu/sites/uvsfajardo.sld.cu/files/foto_000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616" y="2933701"/>
            <a:ext cx="3691568" cy="2325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67200" y="2586978"/>
            <a:ext cx="3790950" cy="2828632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34450" y="2239168"/>
            <a:ext cx="2286000" cy="3714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336645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>
                <a:solidFill>
                  <a:srgbClr val="FF0000"/>
                </a:solidFill>
              </a:rPr>
              <a:t>EQUILIBRIO DENTARIO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>
                <a:solidFill>
                  <a:srgbClr val="FFFF00"/>
                </a:solidFill>
              </a:rPr>
              <a:t>2. Fuerza lingual (dada por medio de la lengua) 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1026" name="Picture 2" descr="https://encrypted-tbn2.gstatic.com/images?q=tbn:ANd9GcRdu0UmO4dDjFkDE-f6F_Lr7JMzuT0--9c0WdAaVtqlOECjwsx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5548" y="3442327"/>
            <a:ext cx="2806824" cy="2001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encrypted-tbn0.gstatic.com/images?q=tbn:ANd9GcSGNyx35KBshzrtaU5rRXVpmPHXwnlOvkWE4BA2U9IKGZzrZHFZ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7246" y="3457158"/>
            <a:ext cx="3777917" cy="1986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7430" y="3457158"/>
            <a:ext cx="4011134" cy="1986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377676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>
                <a:solidFill>
                  <a:srgbClr val="FF0000"/>
                </a:solidFill>
              </a:rPr>
              <a:t>EQUILIBRIO DENTARIO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>
                <a:solidFill>
                  <a:srgbClr val="FFFF00"/>
                </a:solidFill>
              </a:rPr>
              <a:t>3. Fuerza </a:t>
            </a:r>
            <a:r>
              <a:rPr lang="es-MX" dirty="0" err="1">
                <a:solidFill>
                  <a:srgbClr val="FFFF00"/>
                </a:solidFill>
              </a:rPr>
              <a:t>oclusal</a:t>
            </a:r>
            <a:r>
              <a:rPr lang="es-MX" dirty="0">
                <a:solidFill>
                  <a:srgbClr val="FFFF00"/>
                </a:solidFill>
              </a:rPr>
              <a:t> (dada por la pieza antagonista) </a:t>
            </a:r>
          </a:p>
          <a:p>
            <a:endParaRPr lang="es-MX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9975" y="2861494"/>
            <a:ext cx="3624264" cy="2587575"/>
          </a:xfrm>
          <a:prstGeom prst="rect">
            <a:avLst/>
          </a:prstGeom>
        </p:spPr>
      </p:pic>
      <p:pic>
        <p:nvPicPr>
          <p:cNvPr id="2052" name="Picture 4" descr="https://encrypted-tbn3.gstatic.com/images?q=tbn:ANd9GcSpSC5fNq552DxNXVXgrgC-Sd4OsSlNW727mDK7B4xKWz14IYS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299" y="2814506"/>
            <a:ext cx="3932746" cy="2496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Flecha abajo 6"/>
          <p:cNvSpPr/>
          <p:nvPr/>
        </p:nvSpPr>
        <p:spPr>
          <a:xfrm>
            <a:off x="2811025" y="3617659"/>
            <a:ext cx="133350" cy="3307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Flecha abajo 8"/>
          <p:cNvSpPr/>
          <p:nvPr/>
        </p:nvSpPr>
        <p:spPr>
          <a:xfrm>
            <a:off x="4223811" y="3670586"/>
            <a:ext cx="133350" cy="3307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Flecha abajo 9"/>
          <p:cNvSpPr/>
          <p:nvPr/>
        </p:nvSpPr>
        <p:spPr>
          <a:xfrm>
            <a:off x="1664940" y="3626390"/>
            <a:ext cx="133350" cy="3307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Flecha arriba 7"/>
          <p:cNvSpPr/>
          <p:nvPr/>
        </p:nvSpPr>
        <p:spPr>
          <a:xfrm>
            <a:off x="3281186" y="4253296"/>
            <a:ext cx="123825" cy="3429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Flecha arriba 11"/>
          <p:cNvSpPr/>
          <p:nvPr/>
        </p:nvSpPr>
        <p:spPr>
          <a:xfrm>
            <a:off x="2085975" y="4307681"/>
            <a:ext cx="123825" cy="3429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Flecha arriba 12"/>
          <p:cNvSpPr/>
          <p:nvPr/>
        </p:nvSpPr>
        <p:spPr>
          <a:xfrm>
            <a:off x="4600224" y="4163882"/>
            <a:ext cx="123825" cy="3429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Flecha arriba 13"/>
          <p:cNvSpPr/>
          <p:nvPr/>
        </p:nvSpPr>
        <p:spPr>
          <a:xfrm>
            <a:off x="8745264" y="4250374"/>
            <a:ext cx="123825" cy="3429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Flecha arriba 14"/>
          <p:cNvSpPr/>
          <p:nvPr/>
        </p:nvSpPr>
        <p:spPr>
          <a:xfrm>
            <a:off x="9811124" y="4188078"/>
            <a:ext cx="123825" cy="3429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6" name="Flecha arriba 15"/>
          <p:cNvSpPr/>
          <p:nvPr/>
        </p:nvSpPr>
        <p:spPr>
          <a:xfrm>
            <a:off x="11004547" y="4136231"/>
            <a:ext cx="123825" cy="3429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9" name="Flecha abajo 18"/>
          <p:cNvSpPr/>
          <p:nvPr/>
        </p:nvSpPr>
        <p:spPr>
          <a:xfrm>
            <a:off x="8902501" y="3731958"/>
            <a:ext cx="133350" cy="3307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0" name="Flecha abajo 19"/>
          <p:cNvSpPr/>
          <p:nvPr/>
        </p:nvSpPr>
        <p:spPr>
          <a:xfrm>
            <a:off x="10027997" y="3650073"/>
            <a:ext cx="133350" cy="3307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1" name="Flecha abajo 20"/>
          <p:cNvSpPr/>
          <p:nvPr/>
        </p:nvSpPr>
        <p:spPr>
          <a:xfrm>
            <a:off x="11335545" y="3650073"/>
            <a:ext cx="133350" cy="3307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22" name="Imagen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21144" y="3076575"/>
            <a:ext cx="2836454" cy="2174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177699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>
                <a:solidFill>
                  <a:srgbClr val="FF0000"/>
                </a:solidFill>
              </a:rPr>
              <a:t>EQUILIBRIO DENTARIO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>
                <a:solidFill>
                  <a:srgbClr val="FFFF00"/>
                </a:solidFill>
              </a:rPr>
              <a:t>4. Fuerza apical (dada por los ligamentos del alveolo) 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3076" name="Picture 4" descr="https://encrypted-tbn1.gstatic.com/images?q=tbn:ANd9GcQWg-vnNAjZzvVsaCP3bHqY2crOXxPtufxG9S4S8y62ejQtEZT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4025" y="2857423"/>
            <a:ext cx="4113998" cy="2798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encrypted-tbn1.gstatic.com/images?q=tbn:ANd9GcSzOA_pb2KupblmuFUcC1FV_Rx7xwG8zIJr567Cr6JZneFQospJ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5099" y="2857422"/>
            <a:ext cx="3784602" cy="3030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 3"/>
          <p:cNvSpPr/>
          <p:nvPr/>
        </p:nvSpPr>
        <p:spPr>
          <a:xfrm>
            <a:off x="4400550" y="5657850"/>
            <a:ext cx="819151" cy="245347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5402344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>
                <a:solidFill>
                  <a:srgbClr val="FF0000"/>
                </a:solidFill>
              </a:rPr>
              <a:t>EQUILIBRIO DENTARIO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>
                <a:solidFill>
                  <a:srgbClr val="FFFF00"/>
                </a:solidFill>
              </a:rPr>
              <a:t>5. Fuerza </a:t>
            </a:r>
            <a:r>
              <a:rPr lang="es-MX" dirty="0" err="1">
                <a:solidFill>
                  <a:srgbClr val="FFFF00"/>
                </a:solidFill>
              </a:rPr>
              <a:t>mesial</a:t>
            </a:r>
            <a:r>
              <a:rPr lang="es-MX" dirty="0">
                <a:solidFill>
                  <a:srgbClr val="FFFF00"/>
                </a:solidFill>
              </a:rPr>
              <a:t> (dada por medio de la pieza contigua) </a:t>
            </a:r>
          </a:p>
          <a:p>
            <a:endParaRPr lang="es-MX" dirty="0"/>
          </a:p>
        </p:txBody>
      </p:sp>
      <p:pic>
        <p:nvPicPr>
          <p:cNvPr id="4104" name="Picture 8" descr="https://encrypted-tbn3.gstatic.com/images?q=tbn:ANd9GcTcZNBW1KuW8hVp7IhdxsMKwJd46K2yzXImNekZWcXJvelxqlW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6971" y="2414301"/>
            <a:ext cx="4783928" cy="3158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s://encrypted-tbn0.gstatic.com/images?q=tbn:ANd9GcShHNCjoTsECQs_0Kv4e2GaQ1tI9JsmIIXYjDXgQy21rxEH1-iJ4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6499" y="2416457"/>
            <a:ext cx="3289302" cy="2188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 3"/>
          <p:cNvSpPr/>
          <p:nvPr/>
        </p:nvSpPr>
        <p:spPr>
          <a:xfrm>
            <a:off x="4400550" y="4038600"/>
            <a:ext cx="484187" cy="1111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Flecha izquierda 6"/>
          <p:cNvSpPr/>
          <p:nvPr/>
        </p:nvSpPr>
        <p:spPr>
          <a:xfrm>
            <a:off x="3687366" y="3344662"/>
            <a:ext cx="290513" cy="10874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Flecha izquierda 12"/>
          <p:cNvSpPr/>
          <p:nvPr/>
        </p:nvSpPr>
        <p:spPr>
          <a:xfrm>
            <a:off x="4352130" y="3293267"/>
            <a:ext cx="290513" cy="10874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Flecha derecha 7"/>
          <p:cNvSpPr/>
          <p:nvPr/>
        </p:nvSpPr>
        <p:spPr>
          <a:xfrm>
            <a:off x="3114675" y="3366491"/>
            <a:ext cx="305592" cy="8691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6" name="Flecha derecha 15"/>
          <p:cNvSpPr/>
          <p:nvPr/>
        </p:nvSpPr>
        <p:spPr>
          <a:xfrm>
            <a:off x="2461420" y="3312118"/>
            <a:ext cx="305592" cy="8691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7" name="Flecha derecha 16"/>
          <p:cNvSpPr/>
          <p:nvPr/>
        </p:nvSpPr>
        <p:spPr>
          <a:xfrm>
            <a:off x="9895286" y="3730422"/>
            <a:ext cx="305592" cy="8691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8" name="Flecha derecha 17"/>
          <p:cNvSpPr/>
          <p:nvPr/>
        </p:nvSpPr>
        <p:spPr>
          <a:xfrm>
            <a:off x="8735121" y="3642591"/>
            <a:ext cx="285552" cy="1093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25" name="Picture 10" descr="https://encrypted-tbn0.gstatic.com/images?q=tbn:ANd9GcShHNCjoTsECQs_0Kv4e2GaQ1tI9JsmIIXYjDXgQy21rxEH1-iJ4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797" y="2414301"/>
            <a:ext cx="4769650" cy="3173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Flecha derecha 27"/>
          <p:cNvSpPr/>
          <p:nvPr/>
        </p:nvSpPr>
        <p:spPr>
          <a:xfrm>
            <a:off x="7527829" y="3566678"/>
            <a:ext cx="285552" cy="1093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9" name="Flecha derecha 28"/>
          <p:cNvSpPr/>
          <p:nvPr/>
        </p:nvSpPr>
        <p:spPr>
          <a:xfrm>
            <a:off x="3338904" y="4149723"/>
            <a:ext cx="285552" cy="1093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0" name="Flecha derecha 29"/>
          <p:cNvSpPr/>
          <p:nvPr/>
        </p:nvSpPr>
        <p:spPr>
          <a:xfrm>
            <a:off x="1580947" y="4094161"/>
            <a:ext cx="285552" cy="1093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1" name="Flecha derecha 30"/>
          <p:cNvSpPr/>
          <p:nvPr/>
        </p:nvSpPr>
        <p:spPr>
          <a:xfrm>
            <a:off x="2317149" y="4148838"/>
            <a:ext cx="285552" cy="1093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2" name="Flecha izquierda 31"/>
          <p:cNvSpPr/>
          <p:nvPr/>
        </p:nvSpPr>
        <p:spPr>
          <a:xfrm>
            <a:off x="3984229" y="4146652"/>
            <a:ext cx="290513" cy="10874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3" name="Flecha izquierda 32"/>
          <p:cNvSpPr/>
          <p:nvPr/>
        </p:nvSpPr>
        <p:spPr>
          <a:xfrm>
            <a:off x="4814294" y="4146651"/>
            <a:ext cx="290513" cy="10874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4" name="Flecha izquierda 33"/>
          <p:cNvSpPr/>
          <p:nvPr/>
        </p:nvSpPr>
        <p:spPr>
          <a:xfrm>
            <a:off x="5626109" y="4134940"/>
            <a:ext cx="290513" cy="10874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9871462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>
                <a:solidFill>
                  <a:srgbClr val="FF0000"/>
                </a:solidFill>
              </a:rPr>
              <a:t>EQUILIBRIO DENTARIO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>
                <a:solidFill>
                  <a:srgbClr val="FFFF00"/>
                </a:solidFill>
              </a:rPr>
              <a:t>5. Fuerza </a:t>
            </a:r>
            <a:r>
              <a:rPr lang="es-MX" dirty="0" err="1" smtClean="0">
                <a:solidFill>
                  <a:srgbClr val="FFFF00"/>
                </a:solidFill>
              </a:rPr>
              <a:t>mesial</a:t>
            </a:r>
            <a:r>
              <a:rPr lang="es-MX" dirty="0" smtClean="0">
                <a:solidFill>
                  <a:srgbClr val="FFFF00"/>
                </a:solidFill>
              </a:rPr>
              <a:t> (dada </a:t>
            </a:r>
            <a:r>
              <a:rPr lang="es-MX" dirty="0">
                <a:solidFill>
                  <a:srgbClr val="FFFF00"/>
                </a:solidFill>
              </a:rPr>
              <a:t>por medio de la pieza contigua) </a:t>
            </a:r>
            <a:r>
              <a:rPr lang="es-MX" dirty="0" smtClean="0">
                <a:solidFill>
                  <a:srgbClr val="FFFF00"/>
                </a:solidFill>
              </a:rPr>
              <a:t>radiográficamente.</a:t>
            </a:r>
            <a:endParaRPr lang="es-MX" dirty="0">
              <a:solidFill>
                <a:srgbClr val="FFFF00"/>
              </a:solidFill>
            </a:endParaRPr>
          </a:p>
          <a:p>
            <a:endParaRPr lang="es-MX" dirty="0"/>
          </a:p>
        </p:txBody>
      </p:sp>
      <p:pic>
        <p:nvPicPr>
          <p:cNvPr id="4" name="Picture 6" descr="https://encrypted-tbn2.gstatic.com/images?q=tbn:ANd9GcQYIQFGx7W9otcCXaNZYa8UStDuSQwUpJnCkc_8Z_l8nOjJr4l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9113" y="2969094"/>
            <a:ext cx="2119212" cy="2982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encrypted-tbn3.gstatic.com/images?q=tbn:ANd9GcTiXhgChBzzvqm5BNdCroaJKYd43RA39p_chlRUrMNE63QR56gAa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501" y="2969094"/>
            <a:ext cx="4028974" cy="3016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Flecha derecha 5"/>
          <p:cNvSpPr/>
          <p:nvPr/>
        </p:nvSpPr>
        <p:spPr>
          <a:xfrm>
            <a:off x="2801093" y="3676445"/>
            <a:ext cx="305592" cy="8691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Flecha derecha 6"/>
          <p:cNvSpPr/>
          <p:nvPr/>
        </p:nvSpPr>
        <p:spPr>
          <a:xfrm>
            <a:off x="3925685" y="3719903"/>
            <a:ext cx="305592" cy="8691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Flecha derecha 7"/>
          <p:cNvSpPr/>
          <p:nvPr/>
        </p:nvSpPr>
        <p:spPr>
          <a:xfrm>
            <a:off x="5138046" y="3716723"/>
            <a:ext cx="305592" cy="8691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Flecha derecha 8"/>
          <p:cNvSpPr/>
          <p:nvPr/>
        </p:nvSpPr>
        <p:spPr>
          <a:xfrm>
            <a:off x="7954659" y="3803640"/>
            <a:ext cx="305592" cy="1089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Flecha izquierda 9"/>
          <p:cNvSpPr/>
          <p:nvPr/>
        </p:nvSpPr>
        <p:spPr>
          <a:xfrm>
            <a:off x="8568774" y="3803640"/>
            <a:ext cx="290513" cy="10874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5107696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>
                <a:solidFill>
                  <a:srgbClr val="FF0000"/>
                </a:solidFill>
              </a:rPr>
              <a:t>EQUILIBRIO DENTARIO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>
                <a:solidFill>
                  <a:srgbClr val="FFFF00"/>
                </a:solidFill>
              </a:rPr>
              <a:t>6. Fuerza distal (dada por medio de la pieza contigua) </a:t>
            </a:r>
          </a:p>
          <a:p>
            <a:endParaRPr lang="es-MX" dirty="0"/>
          </a:p>
        </p:txBody>
      </p:sp>
      <p:pic>
        <p:nvPicPr>
          <p:cNvPr id="5122" name="Picture 2" descr="https://encrypted-tbn2.gstatic.com/images?q=tbn:ANd9GcT_okHyZMvYphinMoDiS5x7qdIH9_0D5WeDcc6nKOZM8hOGSyHMy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170" y="2971800"/>
            <a:ext cx="4852460" cy="2911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encrypted-tbn0.gstatic.com/images?q=tbn:ANd9GcQVCU5ft_b4OIAep9FHXuNaIYx9v3qzARoELS1gdu1d6-zCL2X8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2026" y="2971800"/>
            <a:ext cx="3774124" cy="2790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Flecha derecha 5"/>
          <p:cNvSpPr/>
          <p:nvPr/>
        </p:nvSpPr>
        <p:spPr>
          <a:xfrm>
            <a:off x="3853254" y="4092573"/>
            <a:ext cx="285552" cy="1093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Flecha derecha 6"/>
          <p:cNvSpPr/>
          <p:nvPr/>
        </p:nvSpPr>
        <p:spPr>
          <a:xfrm>
            <a:off x="4517890" y="4092573"/>
            <a:ext cx="285552" cy="1093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Flecha derecha 7"/>
          <p:cNvSpPr/>
          <p:nvPr/>
        </p:nvSpPr>
        <p:spPr>
          <a:xfrm>
            <a:off x="5182526" y="4092573"/>
            <a:ext cx="285552" cy="1093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Flecha izquierda 8"/>
          <p:cNvSpPr/>
          <p:nvPr/>
        </p:nvSpPr>
        <p:spPr>
          <a:xfrm>
            <a:off x="2923800" y="4092573"/>
            <a:ext cx="290513" cy="10874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Flecha izquierda 9"/>
          <p:cNvSpPr/>
          <p:nvPr/>
        </p:nvSpPr>
        <p:spPr>
          <a:xfrm>
            <a:off x="2086699" y="4092573"/>
            <a:ext cx="290513" cy="10874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Flecha izquierda 10"/>
          <p:cNvSpPr/>
          <p:nvPr/>
        </p:nvSpPr>
        <p:spPr>
          <a:xfrm>
            <a:off x="1331459" y="4092572"/>
            <a:ext cx="290513" cy="10874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2" name="Picture 4" descr="https://encrypted-tbn0.gstatic.com/images?q=tbn:ANd9GcQVCU5ft_b4OIAep9FHXuNaIYx9v3qzARoELS1gdu1d6-zCL2X8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2026" y="2985662"/>
            <a:ext cx="3774124" cy="2790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Flecha izquierda 12"/>
          <p:cNvSpPr/>
          <p:nvPr/>
        </p:nvSpPr>
        <p:spPr>
          <a:xfrm rot="19915837">
            <a:off x="8568774" y="3527415"/>
            <a:ext cx="290513" cy="10874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Flecha izquierda 13"/>
          <p:cNvSpPr/>
          <p:nvPr/>
        </p:nvSpPr>
        <p:spPr>
          <a:xfrm rot="17932021">
            <a:off x="8187775" y="3921874"/>
            <a:ext cx="290513" cy="10874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Flecha izquierda 14"/>
          <p:cNvSpPr/>
          <p:nvPr/>
        </p:nvSpPr>
        <p:spPr>
          <a:xfrm rot="17733644">
            <a:off x="7952288" y="4481202"/>
            <a:ext cx="290513" cy="10874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6" name="Flecha izquierda 15"/>
          <p:cNvSpPr/>
          <p:nvPr/>
        </p:nvSpPr>
        <p:spPr>
          <a:xfrm rot="17212522">
            <a:off x="7790575" y="5056402"/>
            <a:ext cx="290513" cy="10874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7" name="Flecha derecha 16"/>
          <p:cNvSpPr/>
          <p:nvPr/>
        </p:nvSpPr>
        <p:spPr>
          <a:xfrm rot="738678">
            <a:off x="9242619" y="3465461"/>
            <a:ext cx="285552" cy="1093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8" name="Flecha derecha 17"/>
          <p:cNvSpPr/>
          <p:nvPr/>
        </p:nvSpPr>
        <p:spPr>
          <a:xfrm rot="2965157">
            <a:off x="9725243" y="3862754"/>
            <a:ext cx="285552" cy="1093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9" name="Flecha derecha 18"/>
          <p:cNvSpPr/>
          <p:nvPr/>
        </p:nvSpPr>
        <p:spPr>
          <a:xfrm rot="3669375">
            <a:off x="10010801" y="4480897"/>
            <a:ext cx="285552" cy="1093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0" name="Flecha derecha 19"/>
          <p:cNvSpPr/>
          <p:nvPr/>
        </p:nvSpPr>
        <p:spPr>
          <a:xfrm rot="4225481">
            <a:off x="10242647" y="5086278"/>
            <a:ext cx="285552" cy="1093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54888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71000"/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>
                <a:solidFill>
                  <a:srgbClr val="7030A0"/>
                </a:solidFill>
              </a:rPr>
              <a:t>PÉRDIDA DEL EQUILIBRIO DENTARIO</a:t>
            </a:r>
            <a:endParaRPr lang="es-MX" dirty="0">
              <a:solidFill>
                <a:srgbClr val="7030A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 smtClean="0">
                <a:solidFill>
                  <a:srgbClr val="002060"/>
                </a:solidFill>
              </a:rPr>
              <a:t>Cuando por alguna causa se </a:t>
            </a:r>
            <a:r>
              <a:rPr lang="es-MX" dirty="0">
                <a:solidFill>
                  <a:srgbClr val="002060"/>
                </a:solidFill>
              </a:rPr>
              <a:t>rompe el equilibrio, una fuerza se vuelve predominante y el diente se inclina o mueve en sentido que le imprime la fuerza no neutralizada o predominante. </a:t>
            </a:r>
            <a:endParaRPr lang="es-MX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s-MX" dirty="0" smtClean="0">
                <a:solidFill>
                  <a:srgbClr val="002060"/>
                </a:solidFill>
              </a:rPr>
              <a:t>CAUSAS:</a:t>
            </a:r>
          </a:p>
          <a:p>
            <a:pPr marL="0" indent="0">
              <a:buNone/>
            </a:pPr>
            <a:r>
              <a:rPr lang="es-MX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Exodóncia</a:t>
            </a: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</a:p>
          <a:p>
            <a:pPr marL="0" indent="0">
              <a:buNone/>
            </a:pPr>
            <a:r>
              <a:rPr lang="es-MX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Malposiciones</a:t>
            </a: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</a:p>
          <a:p>
            <a:pPr marL="0" indent="0">
              <a:buNone/>
            </a:pPr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ala rehabilitación proximal.</a:t>
            </a:r>
          </a:p>
          <a:p>
            <a:pPr marL="0" indent="0">
              <a:buNone/>
            </a:pP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Caries.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3015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>
                <a:solidFill>
                  <a:srgbClr val="7030A0"/>
                </a:solidFill>
              </a:rPr>
              <a:t>PÉRDIDA DEL EQUILIBRIO DENTARIO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s-MX" sz="36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Exodóncias</a:t>
            </a:r>
            <a:r>
              <a:rPr lang="es-MX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endParaRPr lang="es-MX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3881" y="2558716"/>
            <a:ext cx="3048581" cy="2283493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9503" y="4612106"/>
            <a:ext cx="2812994" cy="210703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07290" y="2687053"/>
            <a:ext cx="2877244" cy="2155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915270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dirty="0">
                <a:solidFill>
                  <a:srgbClr val="7030A0"/>
                </a:solidFill>
              </a:rPr>
              <a:t>PÉRDIDA DEL EQUILIBRIO </a:t>
            </a:r>
            <a:r>
              <a:rPr lang="es-MX" dirty="0" smtClean="0">
                <a:solidFill>
                  <a:srgbClr val="7030A0"/>
                </a:solidFill>
              </a:rPr>
              <a:t>DENTARIO</a:t>
            </a:r>
            <a:br>
              <a:rPr lang="es-MX" dirty="0" smtClean="0">
                <a:solidFill>
                  <a:srgbClr val="7030A0"/>
                </a:solidFill>
              </a:rPr>
            </a:br>
            <a:r>
              <a:rPr lang="es-MX" dirty="0" smtClean="0">
                <a:solidFill>
                  <a:srgbClr val="7030A0"/>
                </a:solidFill>
              </a:rPr>
              <a:t>   </a:t>
            </a:r>
            <a:r>
              <a:rPr lang="es-MX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Exodóncias</a:t>
            </a:r>
            <a:r>
              <a:rPr lang="es-MX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br>
              <a:rPr lang="es-MX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s-MX" dirty="0"/>
          </a:p>
        </p:txBody>
      </p:sp>
      <p:pic>
        <p:nvPicPr>
          <p:cNvPr id="6" name="Marcador de contenido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0512" y="1990726"/>
            <a:ext cx="4248404" cy="1843882"/>
          </a:xfr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068" y="1990726"/>
            <a:ext cx="3663686" cy="1981994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72525" y="1990727"/>
            <a:ext cx="2913108" cy="1981994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24062" y="4539458"/>
            <a:ext cx="2829389" cy="2119311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84020" y="4539458"/>
            <a:ext cx="2929791" cy="2205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70788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2400" b="1" dirty="0">
                <a:solidFill>
                  <a:srgbClr val="FF0000"/>
                </a:solidFill>
              </a:rPr>
              <a:t>AREA DE CONTACTO Y RELACION DE LOS DIENTES CON SUS ANTAGONISTAS</a:t>
            </a:r>
            <a:r>
              <a:rPr lang="es-MX" sz="2400" dirty="0">
                <a:solidFill>
                  <a:srgbClr val="FF0000"/>
                </a:solidFill>
              </a:rPr>
              <a:t> </a:t>
            </a:r>
            <a:endParaRPr lang="es-MX" sz="2400" dirty="0">
              <a:solidFill>
                <a:srgbClr val="FF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/>
          <a:lstStyle/>
          <a:p>
            <a:pPr marL="0" indent="0" algn="just">
              <a:buNone/>
            </a:pPr>
            <a:r>
              <a:rPr lang="es-MX" dirty="0"/>
              <a:t>El contenido de este material comprende: </a:t>
            </a:r>
            <a:r>
              <a:rPr lang="es-MX" dirty="0" smtClean="0"/>
              <a:t>Definición de Operatoria Dental, Operatoria Preclínica, Relación de las piezas dentales, Área de contacto, Nomenclatura del Área de contacto, Equilibrio dentario, Pérdida del equilibrio dentario y Relación con los dientes antagonistas.</a:t>
            </a:r>
          </a:p>
          <a:p>
            <a:pPr marL="0" indent="0" algn="just">
              <a:buNone/>
            </a:pPr>
            <a:r>
              <a:rPr lang="es-MX" dirty="0" smtClean="0"/>
              <a:t>El </a:t>
            </a:r>
            <a:r>
              <a:rPr lang="es-MX" dirty="0"/>
              <a:t>conocimiento  </a:t>
            </a:r>
            <a:r>
              <a:rPr lang="es-MX" dirty="0" smtClean="0"/>
              <a:t>del Área de Contacto y su relación con los dientes antagonistas es </a:t>
            </a:r>
            <a:r>
              <a:rPr lang="es-MX" dirty="0"/>
              <a:t>muy  importante en Operatoria Preclínica I, por lo que  éste material visual es esencial, fundamental y necesario para un estudiante del segundo semestre de la Facultad de Odontología </a:t>
            </a:r>
            <a:r>
              <a:rPr lang="es-MX" dirty="0">
                <a:solidFill>
                  <a:srgbClr val="FFFF00"/>
                </a:solidFill>
              </a:rPr>
              <a:t>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4131375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solidFill>
                  <a:srgbClr val="7030A0"/>
                </a:solidFill>
              </a:rPr>
              <a:t>PÉRDIDA DEL EQUILIBRIO DENTARIO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892300"/>
            <a:ext cx="10515600" cy="4351338"/>
          </a:xfrm>
        </p:spPr>
        <p:txBody>
          <a:bodyPr/>
          <a:lstStyle/>
          <a:p>
            <a:pPr marL="0" indent="0" algn="ctr">
              <a:buNone/>
            </a:pPr>
            <a:r>
              <a:rPr lang="es-MX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Malposiciones</a:t>
            </a:r>
            <a:r>
              <a:rPr lang="es-MX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</a:p>
          <a:p>
            <a:pPr algn="ctr"/>
            <a:endParaRPr lang="es-MX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3387" y="2838450"/>
            <a:ext cx="3744370" cy="200025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3991" y="3476625"/>
            <a:ext cx="3153659" cy="236220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436" y="3552825"/>
            <a:ext cx="3153659" cy="23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21925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>
                <a:solidFill>
                  <a:srgbClr val="7030A0"/>
                </a:solidFill>
              </a:rPr>
              <a:t>PÉRDIDA DEL EQUILIBRIO DENTARIO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s-MX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Malposiciones</a:t>
            </a:r>
            <a:r>
              <a:rPr lang="es-MX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</a:p>
          <a:p>
            <a:pPr algn="ctr"/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449" y="2286000"/>
            <a:ext cx="3856108" cy="2510631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2197" y="2172296"/>
            <a:ext cx="4301924" cy="2510631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11242010" y="2172296"/>
            <a:ext cx="614621" cy="390525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18277" y="4796631"/>
            <a:ext cx="2743200" cy="1666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452898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>
                <a:solidFill>
                  <a:srgbClr val="7030A0"/>
                </a:solidFill>
              </a:rPr>
              <a:t>PÉRDIDA DEL EQUILIBRIO DENTARIO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s-MX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Mala rehabilitación proximal.</a:t>
            </a:r>
          </a:p>
          <a:p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800" y="2979936"/>
            <a:ext cx="3676650" cy="3331964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10776" y="2979936"/>
            <a:ext cx="4760602" cy="3235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54802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27025"/>
            <a:ext cx="10515600" cy="1325563"/>
          </a:xfrm>
        </p:spPr>
        <p:txBody>
          <a:bodyPr/>
          <a:lstStyle/>
          <a:p>
            <a:pPr algn="ctr"/>
            <a:r>
              <a:rPr lang="es-MX" dirty="0">
                <a:solidFill>
                  <a:srgbClr val="7030A0"/>
                </a:solidFill>
              </a:rPr>
              <a:t>PÉRDIDA DEL EQUILIBRIO DENTARIO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s-MX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Mala rehabilitación proximal.</a:t>
            </a:r>
          </a:p>
          <a:p>
            <a:endParaRPr lang="es-MX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3621" y="2530476"/>
            <a:ext cx="4678758" cy="3600448"/>
          </a:xfrm>
          <a:prstGeom prst="rect">
            <a:avLst/>
          </a:prstGeom>
        </p:spPr>
      </p:pic>
      <p:pic>
        <p:nvPicPr>
          <p:cNvPr id="2056" name="Picture 8" descr="Resultado de imagen para FRACASOS RESINAS DIENTES ANTERIORE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1725" y="2489894"/>
            <a:ext cx="3832226" cy="3681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646017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>
                <a:solidFill>
                  <a:srgbClr val="7030A0"/>
                </a:solidFill>
              </a:rPr>
              <a:t> </a:t>
            </a:r>
            <a:r>
              <a:rPr lang="es-MX" dirty="0">
                <a:solidFill>
                  <a:srgbClr val="FF0000"/>
                </a:solidFill>
              </a:rPr>
              <a:t>EQUILIBRIO DENTARIO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s-MX" dirty="0">
                <a:solidFill>
                  <a:srgbClr val="00B0F0"/>
                </a:solidFill>
              </a:rPr>
              <a:t>Por lo tanto es importantísimo </a:t>
            </a:r>
            <a:r>
              <a:rPr lang="es-MX" dirty="0" smtClean="0">
                <a:solidFill>
                  <a:srgbClr val="00B0F0"/>
                </a:solidFill>
              </a:rPr>
              <a:t> restaurar los </a:t>
            </a:r>
            <a:r>
              <a:rPr lang="es-MX" dirty="0">
                <a:solidFill>
                  <a:srgbClr val="00B0F0"/>
                </a:solidFill>
              </a:rPr>
              <a:t>puntos de </a:t>
            </a:r>
            <a:r>
              <a:rPr lang="es-MX" dirty="0" smtClean="0">
                <a:solidFill>
                  <a:srgbClr val="00B0F0"/>
                </a:solidFill>
              </a:rPr>
              <a:t>contacto, devolver la anatomía , fisiología  y la estética en todas las restauraciones que se realicen en la cavidad bucal.</a:t>
            </a:r>
          </a:p>
          <a:p>
            <a:endParaRPr lang="es-MX" dirty="0"/>
          </a:p>
        </p:txBody>
      </p:sp>
      <p:pic>
        <p:nvPicPr>
          <p:cNvPr id="7" name="Picture 2" descr="Resultado de imagen para RESINAS DIENTES ANTERIOR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265" y="3668713"/>
            <a:ext cx="7840746" cy="250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://www.laserdent.cl/img/foto-tema/restauracion/carillas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6500" y="3220699"/>
            <a:ext cx="2755900" cy="3388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929566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>
                <a:solidFill>
                  <a:srgbClr val="7030A0"/>
                </a:solidFill>
              </a:rPr>
              <a:t> </a:t>
            </a:r>
            <a:r>
              <a:rPr lang="es-MX" dirty="0">
                <a:solidFill>
                  <a:srgbClr val="FF0000"/>
                </a:solidFill>
              </a:rPr>
              <a:t>EQUILIBRIO DENTARIO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s-MX" dirty="0">
                <a:solidFill>
                  <a:srgbClr val="00B0F0"/>
                </a:solidFill>
              </a:rPr>
              <a:t>Por lo tanto es importantísimo </a:t>
            </a:r>
            <a:r>
              <a:rPr lang="es-MX" dirty="0" smtClean="0">
                <a:solidFill>
                  <a:srgbClr val="00B0F0"/>
                </a:solidFill>
              </a:rPr>
              <a:t> restaurar los </a:t>
            </a:r>
            <a:r>
              <a:rPr lang="es-MX" dirty="0">
                <a:solidFill>
                  <a:srgbClr val="00B0F0"/>
                </a:solidFill>
              </a:rPr>
              <a:t>puntos de </a:t>
            </a:r>
            <a:r>
              <a:rPr lang="es-MX" dirty="0" smtClean="0">
                <a:solidFill>
                  <a:srgbClr val="00B0F0"/>
                </a:solidFill>
              </a:rPr>
              <a:t>contacto, devolver la anatomía , fisiología  y la estética en todas las restauraciones que se realicen en la cavidad bucal.</a:t>
            </a:r>
          </a:p>
          <a:p>
            <a:pPr marL="0" indent="0" algn="just">
              <a:buNone/>
            </a:pPr>
            <a:endParaRPr lang="es-MX" dirty="0" smtClean="0">
              <a:solidFill>
                <a:srgbClr val="00B0F0"/>
              </a:solidFill>
            </a:endParaRPr>
          </a:p>
          <a:p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3267075"/>
            <a:ext cx="5086350" cy="338473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66807" y="3267075"/>
            <a:ext cx="5725786" cy="3384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8055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94000"/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460500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>
                <a:solidFill>
                  <a:srgbClr val="FF0000"/>
                </a:solidFill>
              </a:rPr>
              <a:t>RELACIÓN DE LOS DIENTES CON SUS ANTAGONISTAS. 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Los dientes antagonistas, en estado de oclusión CENTRAL, se relaciona entre sí por una serie de planos inclinados, los PLANOS INCLINADOS CUSPIDEOS, así denominados porque son ellos los que contribuyen a formar las cúspides dentarias de los premolares y molares. </a:t>
            </a:r>
          </a:p>
        </p:txBody>
      </p:sp>
    </p:spTree>
    <p:extLst>
      <p:ext uri="{BB962C8B-B14F-4D97-AF65-F5344CB8AC3E}">
        <p14:creationId xmlns:p14="http://schemas.microsoft.com/office/powerpoint/2010/main" val="2708675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>
                <a:solidFill>
                  <a:srgbClr val="FF0000"/>
                </a:solidFill>
              </a:rPr>
              <a:t>RELACIÓN DE LOS DIENTES CON SUS ANTAGONISTAS.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s-MX" dirty="0">
                <a:solidFill>
                  <a:srgbClr val="FFFF00"/>
                </a:solidFill>
              </a:rPr>
              <a:t>En una dentadura normal, AMBAS ARCADAS OFRECEN RELACIONES ANTAGONICAS DETERMINADAS POR SUS PLANOS INCLINADOS CUSPIDEOS. </a:t>
            </a:r>
          </a:p>
          <a:p>
            <a:endParaRPr lang="es-MX" dirty="0"/>
          </a:p>
        </p:txBody>
      </p:sp>
      <p:pic>
        <p:nvPicPr>
          <p:cNvPr id="5" name="Picture 6" descr="Resultado de imagen para OCLUSION DENTA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3175" y="3071384"/>
            <a:ext cx="4565650" cy="3623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428128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>
                <a:solidFill>
                  <a:srgbClr val="FF0000"/>
                </a:solidFill>
              </a:rPr>
              <a:t>RELACIÓN DE LOS DIENTES CON SUS ANTAGONISTAS.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s-MX" dirty="0">
                <a:solidFill>
                  <a:srgbClr val="FFFF00"/>
                </a:solidFill>
              </a:rPr>
              <a:t>En estado de oclusión central se produce una </a:t>
            </a:r>
            <a:r>
              <a:rPr lang="es-MX" dirty="0" err="1">
                <a:solidFill>
                  <a:srgbClr val="FFFF00"/>
                </a:solidFill>
              </a:rPr>
              <a:t>interdigitación</a:t>
            </a:r>
            <a:r>
              <a:rPr lang="es-MX" dirty="0">
                <a:solidFill>
                  <a:srgbClr val="FFFF00"/>
                </a:solidFill>
              </a:rPr>
              <a:t> o ENGRANAMIENTO de las cúspides de los premolares y molares por intermedio de sus planos inclinados. </a:t>
            </a:r>
          </a:p>
        </p:txBody>
      </p:sp>
      <p:pic>
        <p:nvPicPr>
          <p:cNvPr id="7170" name="Picture 2" descr="Resultado de imagen para OCLUSION DENTA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8153" y="3381375"/>
            <a:ext cx="4962020" cy="330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57784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>
                <a:solidFill>
                  <a:srgbClr val="FF0000"/>
                </a:solidFill>
              </a:rPr>
              <a:t>RELACIÓN DE LOS DIENTES CON SUS ANTAGONISTAS.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>
                <a:solidFill>
                  <a:srgbClr val="FFFF00"/>
                </a:solidFill>
              </a:rPr>
              <a:t>Este </a:t>
            </a:r>
            <a:r>
              <a:rPr lang="es-MX" dirty="0" err="1">
                <a:solidFill>
                  <a:srgbClr val="FFFF00"/>
                </a:solidFill>
              </a:rPr>
              <a:t>engranamiento</a:t>
            </a:r>
            <a:r>
              <a:rPr lang="es-MX" dirty="0">
                <a:solidFill>
                  <a:srgbClr val="FFFF00"/>
                </a:solidFill>
              </a:rPr>
              <a:t> dentario debe ser considerado como: </a:t>
            </a:r>
          </a:p>
          <a:p>
            <a:pPr marL="0" indent="0">
              <a:buNone/>
            </a:pPr>
            <a:r>
              <a:rPr lang="es-MX" dirty="0">
                <a:solidFill>
                  <a:srgbClr val="FFFF00"/>
                </a:solidFill>
              </a:rPr>
              <a:t>a) En sentido </a:t>
            </a:r>
            <a:r>
              <a:rPr lang="es-MX" dirty="0" err="1">
                <a:solidFill>
                  <a:srgbClr val="FFFF00"/>
                </a:solidFill>
              </a:rPr>
              <a:t>Distomesial</a:t>
            </a:r>
            <a:r>
              <a:rPr lang="es-MX" dirty="0">
                <a:solidFill>
                  <a:srgbClr val="FFFF00"/>
                </a:solidFill>
              </a:rPr>
              <a:t>. </a:t>
            </a:r>
          </a:p>
          <a:p>
            <a:pPr marL="0" indent="0">
              <a:buNone/>
            </a:pPr>
            <a:r>
              <a:rPr lang="es-MX" dirty="0">
                <a:solidFill>
                  <a:srgbClr val="FFFF00"/>
                </a:solidFill>
              </a:rPr>
              <a:t>b) En sentido </a:t>
            </a:r>
            <a:r>
              <a:rPr lang="es-MX" dirty="0" err="1">
                <a:solidFill>
                  <a:srgbClr val="FFFF00"/>
                </a:solidFill>
              </a:rPr>
              <a:t>Bucolingual</a:t>
            </a:r>
            <a:r>
              <a:rPr lang="es-MX" dirty="0">
                <a:solidFill>
                  <a:srgbClr val="FFFF00"/>
                </a:solidFill>
              </a:rPr>
              <a:t>. </a:t>
            </a:r>
          </a:p>
          <a:p>
            <a:endParaRPr lang="es-MX" dirty="0"/>
          </a:p>
        </p:txBody>
      </p:sp>
      <p:pic>
        <p:nvPicPr>
          <p:cNvPr id="9220" name="Picture 4" descr="Resultado de imagen para OCLUSION DENTA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3069" y="3768726"/>
            <a:ext cx="4734012" cy="2950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Resultado de imagen para RELACION DIENTE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164" y="3768726"/>
            <a:ext cx="5686836" cy="2962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46295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>
                <a:solidFill>
                  <a:srgbClr val="FF0000"/>
                </a:solidFill>
              </a:rPr>
              <a:t>OPERATORIA PRECLÍNICA I 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 smtClean="0">
                <a:solidFill>
                  <a:srgbClr val="00B0F0"/>
                </a:solidFill>
              </a:rPr>
              <a:t>OPERATORIA DENTAL:</a:t>
            </a:r>
          </a:p>
          <a:p>
            <a:pPr marL="0" indent="0" algn="just">
              <a:buNone/>
            </a:pPr>
            <a:r>
              <a:rPr lang="es-MX" dirty="0" smtClean="0">
                <a:solidFill>
                  <a:srgbClr val="FFFF00"/>
                </a:solidFill>
              </a:rPr>
              <a:t>ES LA RAMA DE LA ODONTOLOGÍA QUE ESTUDIA EL CONJUNTO DE PROCEDIMIENTOS QUE TIENEN POR OBJETO DEVOLVER AL DIENTE SU EQUILÍBRIO BIOLÓGICO( ANATOMÍA, FISIOLOGÍA Y ESTÉTICA) CUANDO POR DISTINTAS CAUSAS,(CARIES ,FRACTURA,ETC) SE ALTERADO SU INTEGRIDAD FUNCIONAL O ESTÉTICA. </a:t>
            </a:r>
            <a:endParaRPr lang="es-MX" dirty="0">
              <a:solidFill>
                <a:srgbClr val="FFFF00"/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39237" y="4367212"/>
            <a:ext cx="1857375" cy="228600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0587" y="4762500"/>
            <a:ext cx="2619375" cy="1743075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57300" y="4600575"/>
            <a:ext cx="2514600" cy="1819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958528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>
                <a:solidFill>
                  <a:srgbClr val="FF0000"/>
                </a:solidFill>
              </a:rPr>
              <a:t>RELACIÓN DE LOS DIENTES CON SUS ANTAGONISTAS.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5032375"/>
          </a:xfrm>
        </p:spPr>
        <p:txBody>
          <a:bodyPr/>
          <a:lstStyle/>
          <a:p>
            <a:pPr marL="0" indent="0">
              <a:buNone/>
            </a:pPr>
            <a:r>
              <a:rPr lang="es-MX" sz="2400" dirty="0">
                <a:solidFill>
                  <a:srgbClr val="FFFF00"/>
                </a:solidFill>
              </a:rPr>
              <a:t>a) EN SENTIDO DISTOMESIAL. </a:t>
            </a:r>
          </a:p>
          <a:p>
            <a:pPr marL="0" indent="0">
              <a:buNone/>
            </a:pPr>
            <a:r>
              <a:rPr lang="es-MX" sz="2400" dirty="0">
                <a:solidFill>
                  <a:srgbClr val="FFFF00"/>
                </a:solidFill>
              </a:rPr>
              <a:t>Tenemos, como principales puntos de referencia, para saber si se trata de una relación antagónica normal, los siguientes: </a:t>
            </a:r>
          </a:p>
          <a:p>
            <a:pPr marL="0" indent="0">
              <a:buNone/>
            </a:pPr>
            <a:r>
              <a:rPr lang="es-MX" sz="2400" dirty="0">
                <a:solidFill>
                  <a:srgbClr val="FF0000"/>
                </a:solidFill>
              </a:rPr>
              <a:t>1.- La línea que pasa por el espacio </a:t>
            </a:r>
            <a:r>
              <a:rPr lang="es-MX" sz="2400" dirty="0" err="1">
                <a:solidFill>
                  <a:srgbClr val="FF0000"/>
                </a:solidFill>
              </a:rPr>
              <a:t>interproximal</a:t>
            </a:r>
            <a:r>
              <a:rPr lang="es-MX" sz="2400" dirty="0">
                <a:solidFill>
                  <a:srgbClr val="FF0000"/>
                </a:solidFill>
              </a:rPr>
              <a:t> que limita ambos incisivos centrales superiores, deberá coincidir con la homologa de las inferiores. </a:t>
            </a:r>
          </a:p>
          <a:p>
            <a:endParaRPr lang="es-MX" dirty="0"/>
          </a:p>
        </p:txBody>
      </p:sp>
      <p:pic>
        <p:nvPicPr>
          <p:cNvPr id="10242" name="Picture 2" descr="Resultado de imagen para DENTADURAS PERMANENT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100" y="4237037"/>
            <a:ext cx="2524125" cy="1809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Resultado de imagen para dientes permanente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4175" y="4237037"/>
            <a:ext cx="2600325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67625" y="4265612"/>
            <a:ext cx="2647950" cy="1724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536102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>
                <a:solidFill>
                  <a:srgbClr val="FF0000"/>
                </a:solidFill>
              </a:rPr>
              <a:t>RELACIÓN DE LOS DIENTES CON SUS ANTAGONISTAS.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5032375"/>
          </a:xfrm>
        </p:spPr>
        <p:txBody>
          <a:bodyPr/>
          <a:lstStyle/>
          <a:p>
            <a:pPr marL="457200" indent="-457200">
              <a:buAutoNum type="alphaLcParenR"/>
            </a:pPr>
            <a:r>
              <a:rPr lang="es-MX" sz="2400" dirty="0" smtClean="0">
                <a:solidFill>
                  <a:srgbClr val="FFFF00"/>
                </a:solidFill>
              </a:rPr>
              <a:t>EN </a:t>
            </a:r>
            <a:r>
              <a:rPr lang="es-MX" sz="2400" dirty="0">
                <a:solidFill>
                  <a:srgbClr val="FFFF00"/>
                </a:solidFill>
              </a:rPr>
              <a:t>SENTIDO DISTOMESIAL</a:t>
            </a:r>
            <a:r>
              <a:rPr lang="es-MX" sz="2400" dirty="0" smtClean="0">
                <a:solidFill>
                  <a:srgbClr val="FFFF00"/>
                </a:solidFill>
              </a:rPr>
              <a:t>.</a:t>
            </a:r>
          </a:p>
          <a:p>
            <a:pPr marL="0" indent="0">
              <a:buNone/>
            </a:pPr>
            <a:r>
              <a:rPr lang="es-MX" sz="2400" dirty="0">
                <a:solidFill>
                  <a:srgbClr val="FF0000"/>
                </a:solidFill>
              </a:rPr>
              <a:t>2.- La línea que pasa por la cúspide del canino superior deberá coincidir con el espacio </a:t>
            </a:r>
            <a:r>
              <a:rPr lang="es-MX" sz="2400" dirty="0" err="1">
                <a:solidFill>
                  <a:srgbClr val="FF0000"/>
                </a:solidFill>
              </a:rPr>
              <a:t>interdentario</a:t>
            </a:r>
            <a:r>
              <a:rPr lang="es-MX" sz="2400" dirty="0">
                <a:solidFill>
                  <a:srgbClr val="FF0000"/>
                </a:solidFill>
              </a:rPr>
              <a:t> situado entre el canino y el primer premolar inferior. </a:t>
            </a:r>
          </a:p>
          <a:p>
            <a:pPr marL="457200" indent="-457200">
              <a:buAutoNum type="alphaLcParenR"/>
            </a:pPr>
            <a:endParaRPr lang="es-MX" sz="2400" dirty="0">
              <a:solidFill>
                <a:srgbClr val="FF0000"/>
              </a:solidFill>
            </a:endParaRPr>
          </a:p>
          <a:p>
            <a:endParaRPr lang="es-MX" dirty="0"/>
          </a:p>
        </p:txBody>
      </p:sp>
      <p:pic>
        <p:nvPicPr>
          <p:cNvPr id="7" name="Picture 4" descr="Resultado de imagen para OCLUSION DENTA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2407" y="4122737"/>
            <a:ext cx="2812080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Conector recto 8"/>
          <p:cNvCxnSpPr/>
          <p:nvPr/>
        </p:nvCxnSpPr>
        <p:spPr>
          <a:xfrm>
            <a:off x="6762750" y="4122737"/>
            <a:ext cx="19050" cy="17526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78232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>
                <a:solidFill>
                  <a:srgbClr val="FF0000"/>
                </a:solidFill>
              </a:rPr>
              <a:t>RELACIÓN DE LOS DIENTES CON SUS ANTAGONISTAS.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>
                <a:solidFill>
                  <a:srgbClr val="FF0000"/>
                </a:solidFill>
              </a:rPr>
              <a:t>3.- La línea que pasa por la cúspide vestibular de primer premolar superior, deberá pasar por el espacio </a:t>
            </a:r>
            <a:r>
              <a:rPr lang="es-MX" dirty="0" err="1">
                <a:solidFill>
                  <a:srgbClr val="FF0000"/>
                </a:solidFill>
              </a:rPr>
              <a:t>interdentario</a:t>
            </a:r>
            <a:r>
              <a:rPr lang="es-MX" dirty="0">
                <a:solidFill>
                  <a:srgbClr val="FF0000"/>
                </a:solidFill>
              </a:rPr>
              <a:t> situado entre los dos premolares inferiores. </a:t>
            </a:r>
          </a:p>
          <a:p>
            <a:endParaRPr lang="es-MX" dirty="0"/>
          </a:p>
        </p:txBody>
      </p:sp>
      <p:pic>
        <p:nvPicPr>
          <p:cNvPr id="4" name="Picture 4" descr="Resultado de imagen para dientes permanent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8252" y="3467100"/>
            <a:ext cx="3782722" cy="2549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Conector recto 5"/>
          <p:cNvCxnSpPr/>
          <p:nvPr/>
        </p:nvCxnSpPr>
        <p:spPr>
          <a:xfrm flipH="1">
            <a:off x="5934076" y="3579813"/>
            <a:ext cx="66674" cy="195421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980510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>
                <a:solidFill>
                  <a:srgbClr val="FF0000"/>
                </a:solidFill>
              </a:rPr>
              <a:t>RELACIÓN DE LOS DIENTES CON SUS ANTAGONISTAS.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>
                <a:solidFill>
                  <a:srgbClr val="FFC000"/>
                </a:solidFill>
              </a:rPr>
              <a:t>4.- La cima de la cúspide </a:t>
            </a:r>
            <a:r>
              <a:rPr lang="es-MX" dirty="0" err="1">
                <a:solidFill>
                  <a:srgbClr val="FFC000"/>
                </a:solidFill>
              </a:rPr>
              <a:t>mesiovestibular</a:t>
            </a:r>
            <a:r>
              <a:rPr lang="es-MX" dirty="0">
                <a:solidFill>
                  <a:srgbClr val="FFC000"/>
                </a:solidFill>
              </a:rPr>
              <a:t> del primer molar permanente superior, corresponderá al espacio </a:t>
            </a:r>
            <a:r>
              <a:rPr lang="es-MX" dirty="0" err="1">
                <a:solidFill>
                  <a:srgbClr val="FFC000"/>
                </a:solidFill>
              </a:rPr>
              <a:t>intercupídeo</a:t>
            </a:r>
            <a:r>
              <a:rPr lang="es-MX" dirty="0">
                <a:solidFill>
                  <a:srgbClr val="FFC000"/>
                </a:solidFill>
              </a:rPr>
              <a:t> situado entre las cúspides </a:t>
            </a:r>
            <a:r>
              <a:rPr lang="es-MX" dirty="0" err="1">
                <a:solidFill>
                  <a:srgbClr val="FFC000"/>
                </a:solidFill>
              </a:rPr>
              <a:t>mesio</a:t>
            </a:r>
            <a:r>
              <a:rPr lang="es-MX" dirty="0">
                <a:solidFill>
                  <a:srgbClr val="FFC000"/>
                </a:solidFill>
              </a:rPr>
              <a:t> y centro vestibular del primer molar inferior (LLAVE DE ANGLE). </a:t>
            </a:r>
          </a:p>
        </p:txBody>
      </p:sp>
      <p:pic>
        <p:nvPicPr>
          <p:cNvPr id="4" name="Picture 4" descr="Resultado de imagen para dientes permanent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276" y="3486895"/>
            <a:ext cx="4708524" cy="3173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encrypted-tbn3.gstatic.com/images?q=tbn:ANd9GcTcZNBW1KuW8hVp7IhdxsMKwJd46K2yzXImNekZWcXJvelxqlWC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3382079"/>
            <a:ext cx="4965700" cy="3278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Conector recto 7"/>
          <p:cNvCxnSpPr/>
          <p:nvPr/>
        </p:nvCxnSpPr>
        <p:spPr>
          <a:xfrm>
            <a:off x="7696200" y="4371975"/>
            <a:ext cx="19050" cy="1314450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11"/>
          <p:cNvCxnSpPr/>
          <p:nvPr/>
        </p:nvCxnSpPr>
        <p:spPr>
          <a:xfrm>
            <a:off x="4314825" y="4772025"/>
            <a:ext cx="9525" cy="81915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864085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>
                <a:solidFill>
                  <a:srgbClr val="FF0000"/>
                </a:solidFill>
              </a:rPr>
              <a:t>ÁREA DE </a:t>
            </a:r>
            <a:r>
              <a:rPr lang="es-MX" dirty="0" smtClean="0">
                <a:solidFill>
                  <a:srgbClr val="FF0000"/>
                </a:solidFill>
              </a:rPr>
              <a:t>CONTACTO</a:t>
            </a:r>
            <a:br>
              <a:rPr lang="es-MX" dirty="0" smtClean="0">
                <a:solidFill>
                  <a:srgbClr val="FF0000"/>
                </a:solidFill>
              </a:rPr>
            </a:br>
            <a:r>
              <a:rPr lang="es-MX" dirty="0" smtClean="0">
                <a:solidFill>
                  <a:srgbClr val="FF0000"/>
                </a:solidFill>
              </a:rPr>
              <a:t>PREGUNTAS    </a:t>
            </a:r>
            <a:r>
              <a:rPr lang="es-MX" sz="4000" dirty="0" smtClean="0">
                <a:solidFill>
                  <a:srgbClr val="FF0000"/>
                </a:solidFill>
              </a:rPr>
              <a:t>?</a:t>
            </a:r>
            <a:endParaRPr lang="es-MX" dirty="0"/>
          </a:p>
        </p:txBody>
      </p:sp>
      <p:pic>
        <p:nvPicPr>
          <p:cNvPr id="2050" name="Picture 2" descr="https://encrypted-tbn3.gstatic.com/images?q=tbn:ANd9GcRqsuGV3aTaf8d3RqDrs0wwsgb8a14qhdEmXBltOjU2xQOBOlZ54w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5274" y="2010570"/>
            <a:ext cx="3981452" cy="3981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311211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 fontAlgn="base">
              <a:buNone/>
            </a:pPr>
            <a:r>
              <a:rPr lang="es-MX" dirty="0"/>
              <a:t>BIBLIOGRAFÍA.</a:t>
            </a:r>
          </a:p>
          <a:p>
            <a:pPr marL="0" indent="0" fontAlgn="base">
              <a:buNone/>
            </a:pPr>
            <a:r>
              <a:rPr lang="es-MX" dirty="0"/>
              <a:t>1.-Baum L.- “Tratado de Operatoria Dental”. Editorial Interamericana. 2006  </a:t>
            </a:r>
          </a:p>
          <a:p>
            <a:pPr marL="0" indent="0" fontAlgn="base">
              <a:buNone/>
            </a:pPr>
            <a:r>
              <a:rPr lang="es-MX" dirty="0"/>
              <a:t>2.-W.R Phillips.- “La Ciencia de los Materiales Dentales”. Editorial Interamericana. 11edición ,2004. </a:t>
            </a:r>
          </a:p>
          <a:p>
            <a:pPr marL="0" indent="0" fontAlgn="base">
              <a:buNone/>
            </a:pPr>
            <a:r>
              <a:rPr lang="es-MX" dirty="0"/>
              <a:t>3.-    Barrancos </a:t>
            </a:r>
            <a:r>
              <a:rPr lang="es-MX" dirty="0" err="1"/>
              <a:t>Mooney</a:t>
            </a:r>
            <a:r>
              <a:rPr lang="es-MX" dirty="0"/>
              <a:t> Operatoria Dental. Editorial Médica  </a:t>
            </a:r>
          </a:p>
          <a:p>
            <a:pPr marL="0" indent="0" fontAlgn="base">
              <a:buNone/>
            </a:pPr>
            <a:r>
              <a:rPr lang="es-MX" dirty="0"/>
              <a:t>          Panamericana.2012  4ª </a:t>
            </a:r>
            <a:r>
              <a:rPr lang="es-MX" dirty="0" err="1"/>
              <a:t>edic</a:t>
            </a:r>
            <a:r>
              <a:rPr lang="es-MX" dirty="0"/>
              <a:t>.  </a:t>
            </a:r>
          </a:p>
          <a:p>
            <a:pPr marL="0" indent="0" fontAlgn="base">
              <a:buNone/>
            </a:pPr>
            <a:r>
              <a:rPr lang="es-MX" dirty="0"/>
              <a:t>4.- Carol Dixon </a:t>
            </a:r>
            <a:r>
              <a:rPr lang="es-MX" dirty="0" err="1"/>
              <a:t>Hatrick</a:t>
            </a:r>
            <a:r>
              <a:rPr lang="es-MX" dirty="0"/>
              <a:t> .Materiales dentales Aplicaciones clínicas. Editorial Manual Moderno. </a:t>
            </a:r>
          </a:p>
          <a:p>
            <a:pPr marL="0" indent="0" fontAlgn="base">
              <a:buNone/>
            </a:pPr>
            <a:r>
              <a:rPr lang="es-MX" dirty="0"/>
              <a:t>5.-Gilberto </a:t>
            </a:r>
            <a:r>
              <a:rPr lang="es-MX" dirty="0" err="1"/>
              <a:t>Henostroza</a:t>
            </a:r>
            <a:r>
              <a:rPr lang="es-MX" dirty="0"/>
              <a:t>. Adhesión en Odontología Restauradora. </a:t>
            </a:r>
          </a:p>
          <a:p>
            <a:pPr marL="0" indent="0" fontAlgn="base">
              <a:buNone/>
            </a:pPr>
            <a:r>
              <a:rPr lang="es-MX" dirty="0"/>
              <a:t>2ª. Edición 2010. Editorial </a:t>
            </a:r>
            <a:r>
              <a:rPr lang="es-MX" dirty="0" err="1"/>
              <a:t>Maio</a:t>
            </a:r>
            <a:r>
              <a:rPr lang="es-MX" dirty="0"/>
              <a:t>. </a:t>
            </a:r>
          </a:p>
          <a:p>
            <a:pPr marL="0" indent="0" fontAlgn="base">
              <a:buNone/>
            </a:pPr>
            <a:r>
              <a:rPr lang="es-MX" dirty="0"/>
              <a:t>6.- “Libro de procedimientos operatorios de resina compuesta y amalgama dental “  Dr. Ignacio Sánchez F. U.A.E.M. 2011 </a:t>
            </a:r>
          </a:p>
          <a:p>
            <a:pPr marL="0" indent="0" fontAlgn="base">
              <a:buNone/>
            </a:pPr>
            <a:r>
              <a:rPr lang="es-MX" sz="3600" baseline="-25000" dirty="0"/>
              <a:t> 7.-Lanata, Eduardo Julio. Operatoria dental. - 2a. ed. - Buenos Aires : </a:t>
            </a:r>
            <a:r>
              <a:rPr lang="es-MX" sz="3600" baseline="-25000" dirty="0" err="1"/>
              <a:t>Alfaomega</a:t>
            </a:r>
            <a:r>
              <a:rPr lang="es-MX" sz="3600" baseline="-25000" dirty="0"/>
              <a:t> Grupo Editor Argentino, 2011</a:t>
            </a:r>
            <a:endParaRPr lang="es-MX" sz="3600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44810847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Guía de diapositivas.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s-MX" dirty="0"/>
              <a:t>1.- DISTRACTOR</a:t>
            </a:r>
          </a:p>
          <a:p>
            <a:r>
              <a:rPr lang="es-MX" dirty="0"/>
              <a:t>2.-Portada</a:t>
            </a:r>
          </a:p>
          <a:p>
            <a:r>
              <a:rPr lang="es-MX" dirty="0"/>
              <a:t>3.-Objetivo del material solo visión del tema Área de contacto y Relación de los dientes con sus antagonistas</a:t>
            </a:r>
          </a:p>
          <a:p>
            <a:r>
              <a:rPr lang="es-MX" dirty="0"/>
              <a:t>4.- Justificación del material solo visión del tema Área de contacto y Relación de los dientes con sus antagonistas</a:t>
            </a:r>
          </a:p>
          <a:p>
            <a:r>
              <a:rPr lang="es-MX" dirty="0"/>
              <a:t>5.-Definición de Operatoria Dental</a:t>
            </a:r>
          </a:p>
          <a:p>
            <a:r>
              <a:rPr lang="es-MX" dirty="0"/>
              <a:t>6.-División de Operatoria Dental</a:t>
            </a:r>
          </a:p>
          <a:p>
            <a:r>
              <a:rPr lang="es-MX" dirty="0"/>
              <a:t>7.-Definición  de Operatoria Preclínica I.</a:t>
            </a:r>
          </a:p>
          <a:p>
            <a:r>
              <a:rPr lang="es-MX" dirty="0"/>
              <a:t>8.-Importancia del punto de contacto</a:t>
            </a:r>
          </a:p>
          <a:p>
            <a:r>
              <a:rPr lang="es-MX" dirty="0"/>
              <a:t>9.-Definición del  Área de contacto o punto de contacto.</a:t>
            </a:r>
          </a:p>
          <a:p>
            <a:r>
              <a:rPr lang="es-MX" dirty="0"/>
              <a:t>10.-Características del Área de contacto o punto de contacto.</a:t>
            </a:r>
          </a:p>
          <a:p>
            <a:r>
              <a:rPr lang="es-MX" dirty="0"/>
              <a:t>11.-Localización del Área de contacto o punto de contacto.</a:t>
            </a:r>
          </a:p>
          <a:p>
            <a:r>
              <a:rPr lang="es-MX" dirty="0"/>
              <a:t>12.-Nomenclatura del Área de contacto o punto de contacto.</a:t>
            </a:r>
          </a:p>
          <a:p>
            <a:r>
              <a:rPr lang="es-MX" dirty="0"/>
              <a:t>13.-Arista marginal.</a:t>
            </a:r>
          </a:p>
          <a:p>
            <a:r>
              <a:rPr lang="es-MX" dirty="0"/>
              <a:t>14.-Vertiente Interproximal.</a:t>
            </a:r>
          </a:p>
          <a:p>
            <a:r>
              <a:rPr lang="es-MX" dirty="0"/>
              <a:t>15.-Surco </a:t>
            </a:r>
            <a:r>
              <a:rPr lang="es-MX" dirty="0" err="1"/>
              <a:t>Interdentario</a:t>
            </a:r>
            <a:r>
              <a:rPr lang="es-MX" dirty="0"/>
              <a:t> </a:t>
            </a:r>
            <a:r>
              <a:rPr lang="es-MX" dirty="0" err="1"/>
              <a:t>ó</a:t>
            </a:r>
            <a:r>
              <a:rPr lang="es-MX" dirty="0"/>
              <a:t> Interproximal.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7664884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s-MX" dirty="0"/>
              <a:t>16.-Vertientes </a:t>
            </a:r>
            <a:r>
              <a:rPr lang="es-MX" dirty="0" err="1"/>
              <a:t>triturantes</a:t>
            </a:r>
            <a:r>
              <a:rPr lang="es-MX" dirty="0"/>
              <a:t>.</a:t>
            </a:r>
          </a:p>
          <a:p>
            <a:r>
              <a:rPr lang="es-MX" dirty="0"/>
              <a:t>17.-Espacio </a:t>
            </a:r>
            <a:r>
              <a:rPr lang="es-MX" dirty="0" err="1"/>
              <a:t>interdentario</a:t>
            </a:r>
            <a:r>
              <a:rPr lang="es-MX" dirty="0"/>
              <a:t>.</a:t>
            </a:r>
          </a:p>
          <a:p>
            <a:r>
              <a:rPr lang="es-MX" dirty="0"/>
              <a:t>18.-Conformación del Espacio </a:t>
            </a:r>
            <a:r>
              <a:rPr lang="es-MX" dirty="0" err="1"/>
              <a:t>interdentario</a:t>
            </a:r>
            <a:r>
              <a:rPr lang="es-MX" dirty="0"/>
              <a:t>.</a:t>
            </a:r>
          </a:p>
          <a:p>
            <a:r>
              <a:rPr lang="es-MX" dirty="0"/>
              <a:t>19.-Nichos o Troneras.</a:t>
            </a:r>
          </a:p>
          <a:p>
            <a:r>
              <a:rPr lang="es-MX" dirty="0"/>
              <a:t>20.-Amplitud de los nichos o troneras.</a:t>
            </a:r>
          </a:p>
          <a:p>
            <a:r>
              <a:rPr lang="es-MX" dirty="0"/>
              <a:t>21.-Papila o lengüeta </a:t>
            </a:r>
            <a:r>
              <a:rPr lang="es-MX" dirty="0" err="1"/>
              <a:t>interdentaria</a:t>
            </a:r>
            <a:r>
              <a:rPr lang="es-MX" dirty="0"/>
              <a:t>.</a:t>
            </a:r>
          </a:p>
          <a:p>
            <a:r>
              <a:rPr lang="es-MX" dirty="0"/>
              <a:t>22.-Faseta de contacto.</a:t>
            </a:r>
          </a:p>
          <a:p>
            <a:r>
              <a:rPr lang="es-MX" dirty="0"/>
              <a:t>23.-Surco </a:t>
            </a:r>
            <a:r>
              <a:rPr lang="es-MX" dirty="0" err="1"/>
              <a:t>interdentario</a:t>
            </a:r>
            <a:r>
              <a:rPr lang="es-MX" dirty="0"/>
              <a:t> o interproximal.</a:t>
            </a:r>
          </a:p>
          <a:p>
            <a:r>
              <a:rPr lang="es-MX" dirty="0"/>
              <a:t>24.-Consecuencias de la </a:t>
            </a:r>
            <a:r>
              <a:rPr lang="es-MX" dirty="0" err="1"/>
              <a:t>Faseta</a:t>
            </a:r>
            <a:r>
              <a:rPr lang="es-MX" dirty="0"/>
              <a:t> de contacto.</a:t>
            </a:r>
          </a:p>
          <a:p>
            <a:r>
              <a:rPr lang="es-MX" dirty="0"/>
              <a:t>25.-Consecuencias  de la </a:t>
            </a:r>
            <a:r>
              <a:rPr lang="es-MX" dirty="0" err="1"/>
              <a:t>Faseta</a:t>
            </a:r>
            <a:r>
              <a:rPr lang="es-MX" dirty="0"/>
              <a:t> de contacto </a:t>
            </a:r>
            <a:r>
              <a:rPr lang="es-MX" dirty="0" err="1"/>
              <a:t>cervico</a:t>
            </a:r>
            <a:r>
              <a:rPr lang="es-MX" dirty="0"/>
              <a:t> </a:t>
            </a:r>
            <a:r>
              <a:rPr lang="es-MX" dirty="0" err="1"/>
              <a:t>incisalmente</a:t>
            </a:r>
            <a:r>
              <a:rPr lang="es-MX" dirty="0"/>
              <a:t> y en sentido </a:t>
            </a:r>
            <a:r>
              <a:rPr lang="es-MX" dirty="0" err="1"/>
              <a:t>mesiodistal</a:t>
            </a:r>
            <a:r>
              <a:rPr lang="es-MX" dirty="0"/>
              <a:t>.</a:t>
            </a:r>
          </a:p>
          <a:p>
            <a:r>
              <a:rPr lang="es-MX" dirty="0"/>
              <a:t>26.-Consecuencias  de la </a:t>
            </a:r>
            <a:r>
              <a:rPr lang="es-MX" dirty="0" err="1"/>
              <a:t>Faseta</a:t>
            </a:r>
            <a:r>
              <a:rPr lang="es-MX" dirty="0"/>
              <a:t> : resorción del septum óseo </a:t>
            </a:r>
            <a:r>
              <a:rPr lang="es-MX" dirty="0" err="1"/>
              <a:t>interdentario</a:t>
            </a:r>
            <a:r>
              <a:rPr lang="es-MX" dirty="0"/>
              <a:t>.</a:t>
            </a:r>
          </a:p>
          <a:p>
            <a:r>
              <a:rPr lang="es-MX" dirty="0"/>
              <a:t>27.-Consecuencias  de la </a:t>
            </a:r>
            <a:r>
              <a:rPr lang="es-MX" dirty="0" err="1"/>
              <a:t>Faseta</a:t>
            </a:r>
            <a:r>
              <a:rPr lang="es-MX" dirty="0"/>
              <a:t>  de contacto : Caries.</a:t>
            </a:r>
          </a:p>
          <a:p>
            <a:r>
              <a:rPr lang="es-MX" dirty="0"/>
              <a:t>28.-Fuerzas que mantienen en equilibrio el contacto dentario.</a:t>
            </a:r>
          </a:p>
          <a:p>
            <a:r>
              <a:rPr lang="es-MX" dirty="0"/>
              <a:t>29.-Fuerzas que mantienen en equilibrio el contacto dentario.</a:t>
            </a:r>
          </a:p>
          <a:p>
            <a:r>
              <a:rPr lang="es-MX" dirty="0"/>
              <a:t>30.-Fuerzas que mantienen en equilibrio el contacto dentario: Fuerza bucal.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70298074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s-MX" dirty="0"/>
              <a:t>31.-Fuerzas que mantienen en equilibrio el contacto </a:t>
            </a:r>
            <a:r>
              <a:rPr lang="es-MX" dirty="0" err="1"/>
              <a:t>dentario:Fuerza</a:t>
            </a:r>
            <a:r>
              <a:rPr lang="es-MX" dirty="0"/>
              <a:t> lingual.</a:t>
            </a:r>
          </a:p>
          <a:p>
            <a:r>
              <a:rPr lang="es-MX" dirty="0"/>
              <a:t>32.-Fuerzas que mantienen en equilibrio el contacto dentario: Fuerza </a:t>
            </a:r>
            <a:r>
              <a:rPr lang="es-MX" dirty="0" err="1"/>
              <a:t>oclusal</a:t>
            </a:r>
            <a:r>
              <a:rPr lang="es-MX" dirty="0"/>
              <a:t>.</a:t>
            </a:r>
          </a:p>
          <a:p>
            <a:r>
              <a:rPr lang="es-MX" dirty="0"/>
              <a:t>33.-Fuerzas que mantienen en equilibrio el contacto dentario: Fuerza apical.</a:t>
            </a:r>
          </a:p>
          <a:p>
            <a:r>
              <a:rPr lang="es-MX" dirty="0"/>
              <a:t>34.-Fuerzas que mantienen en equilibrio el contacto dentario: Fuerza mesial.</a:t>
            </a:r>
          </a:p>
          <a:p>
            <a:r>
              <a:rPr lang="es-MX" dirty="0"/>
              <a:t>35.-Fuerza mesial radiográficamente.</a:t>
            </a:r>
          </a:p>
          <a:p>
            <a:r>
              <a:rPr lang="es-MX" dirty="0"/>
              <a:t>36.-Fuerzas que mantienen en equilibrio el contacto dentario: Fuerza distal.</a:t>
            </a:r>
          </a:p>
          <a:p>
            <a:r>
              <a:rPr lang="es-MX" dirty="0"/>
              <a:t>37.-Pérdida del equilibrio dental.</a:t>
            </a:r>
          </a:p>
          <a:p>
            <a:r>
              <a:rPr lang="es-MX" dirty="0"/>
              <a:t>38.-Pérdida del equilibrio dental: exodoncias</a:t>
            </a:r>
          </a:p>
          <a:p>
            <a:r>
              <a:rPr lang="es-MX" dirty="0"/>
              <a:t>39.-Pérdida del equilibrio dental: exodoncias </a:t>
            </a:r>
            <a:r>
              <a:rPr lang="es-MX" dirty="0" err="1"/>
              <a:t>radiograficamnete</a:t>
            </a:r>
            <a:r>
              <a:rPr lang="es-MX" dirty="0"/>
              <a:t>.</a:t>
            </a:r>
          </a:p>
          <a:p>
            <a:r>
              <a:rPr lang="es-MX" dirty="0"/>
              <a:t>40.-Pérdida del equilibrio </a:t>
            </a:r>
            <a:r>
              <a:rPr lang="es-MX" dirty="0" err="1"/>
              <a:t>dental:Malposiciones</a:t>
            </a:r>
            <a:r>
              <a:rPr lang="es-MX" dirty="0"/>
              <a:t>.</a:t>
            </a:r>
          </a:p>
          <a:p>
            <a:r>
              <a:rPr lang="es-MX" dirty="0"/>
              <a:t>41.-Pérdida del equilibrio dental: </a:t>
            </a:r>
            <a:r>
              <a:rPr lang="es-MX" dirty="0" err="1"/>
              <a:t>Malposiciones</a:t>
            </a:r>
            <a:r>
              <a:rPr lang="es-MX" dirty="0"/>
              <a:t> radiográficamente.</a:t>
            </a:r>
          </a:p>
          <a:p>
            <a:r>
              <a:rPr lang="es-MX" dirty="0"/>
              <a:t>42.-Mala rehabilitación </a:t>
            </a:r>
            <a:r>
              <a:rPr lang="es-MX" dirty="0" err="1"/>
              <a:t>próximal</a:t>
            </a:r>
            <a:r>
              <a:rPr lang="es-MX" dirty="0"/>
              <a:t>.</a:t>
            </a:r>
          </a:p>
          <a:p>
            <a:r>
              <a:rPr lang="es-MX" dirty="0"/>
              <a:t>43.-Mala rehabilitación </a:t>
            </a:r>
            <a:r>
              <a:rPr lang="es-MX" dirty="0" err="1"/>
              <a:t>próximal</a:t>
            </a:r>
            <a:r>
              <a:rPr lang="es-MX" dirty="0"/>
              <a:t> de rehabilitación dental.</a:t>
            </a:r>
          </a:p>
          <a:p>
            <a:r>
              <a:rPr lang="es-MX" dirty="0"/>
              <a:t>44.-Equilibrio dental.</a:t>
            </a:r>
          </a:p>
          <a:p>
            <a:r>
              <a:rPr lang="es-MX" dirty="0"/>
              <a:t>45.-Importancia del Equilibrio dental.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784800589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s-MX" dirty="0"/>
              <a:t>46.-Planos Inclinados.</a:t>
            </a:r>
          </a:p>
          <a:p>
            <a:r>
              <a:rPr lang="es-MX" dirty="0"/>
              <a:t>47.-Relación de los dientes con sus antagonistas.</a:t>
            </a:r>
          </a:p>
          <a:p>
            <a:r>
              <a:rPr lang="es-MX" dirty="0"/>
              <a:t>49.-Oclusión céntrica.</a:t>
            </a:r>
          </a:p>
          <a:p>
            <a:r>
              <a:rPr lang="es-MX" dirty="0"/>
              <a:t>50.-Relación de los dientes con sus antagonistas: en sentido </a:t>
            </a:r>
            <a:r>
              <a:rPr lang="es-MX" dirty="0" err="1"/>
              <a:t>mesiodistal</a:t>
            </a:r>
            <a:r>
              <a:rPr lang="es-MX" dirty="0"/>
              <a:t> y en sentido </a:t>
            </a:r>
            <a:r>
              <a:rPr lang="es-MX" dirty="0" err="1"/>
              <a:t>bucolingual</a:t>
            </a:r>
            <a:r>
              <a:rPr lang="es-MX" dirty="0"/>
              <a:t>.</a:t>
            </a:r>
          </a:p>
          <a:p>
            <a:r>
              <a:rPr lang="es-MX" dirty="0"/>
              <a:t>51.-Relación de los dientes con sus antagonistas: en sentido </a:t>
            </a:r>
            <a:r>
              <a:rPr lang="es-MX" dirty="0" err="1"/>
              <a:t>mesiodistal</a:t>
            </a:r>
            <a:r>
              <a:rPr lang="es-MX" dirty="0"/>
              <a:t>.</a:t>
            </a:r>
          </a:p>
          <a:p>
            <a:r>
              <a:rPr lang="es-MX" dirty="0"/>
              <a:t>52.-Relación de los dientes con sus antagonistas: en sentido </a:t>
            </a:r>
            <a:r>
              <a:rPr lang="es-MX" dirty="0" err="1"/>
              <a:t>mesiodistal</a:t>
            </a:r>
            <a:r>
              <a:rPr lang="es-MX" dirty="0"/>
              <a:t>.</a:t>
            </a:r>
          </a:p>
          <a:p>
            <a:r>
              <a:rPr lang="es-MX" dirty="0"/>
              <a:t>53.-Relación de los dientes con sus antagonistas: en sentido </a:t>
            </a:r>
            <a:r>
              <a:rPr lang="es-MX" dirty="0" err="1"/>
              <a:t>mesiodistal</a:t>
            </a:r>
            <a:r>
              <a:rPr lang="es-MX" dirty="0"/>
              <a:t>.</a:t>
            </a:r>
          </a:p>
          <a:p>
            <a:r>
              <a:rPr lang="es-MX" dirty="0"/>
              <a:t>54.-Llave de </a:t>
            </a:r>
            <a:r>
              <a:rPr lang="es-MX" dirty="0" err="1"/>
              <a:t>Ángle</a:t>
            </a:r>
            <a:r>
              <a:rPr lang="es-MX" dirty="0"/>
              <a:t>.</a:t>
            </a:r>
          </a:p>
          <a:p>
            <a:r>
              <a:rPr lang="es-MX" dirty="0"/>
              <a:t>55.-Preguntas.</a:t>
            </a:r>
          </a:p>
          <a:p>
            <a:r>
              <a:rPr lang="es-MX" dirty="0"/>
              <a:t>56.-Bibliografía</a:t>
            </a:r>
            <a:r>
              <a:rPr lang="es-MX" dirty="0" smtClean="0"/>
              <a:t>.</a:t>
            </a:r>
          </a:p>
          <a:p>
            <a:r>
              <a:rPr lang="es-MX" dirty="0" smtClean="0"/>
              <a:t>57. Guía de diapositivas.</a:t>
            </a:r>
          </a:p>
          <a:p>
            <a:r>
              <a:rPr lang="es-MX" dirty="0" smtClean="0"/>
              <a:t>58. </a:t>
            </a:r>
            <a:r>
              <a:rPr lang="es-MX" dirty="0"/>
              <a:t>Guía de diapositivas</a:t>
            </a:r>
            <a:r>
              <a:rPr lang="es-MX" dirty="0" smtClean="0"/>
              <a:t>.</a:t>
            </a:r>
          </a:p>
          <a:p>
            <a:r>
              <a:rPr lang="es-MX" dirty="0" smtClean="0"/>
              <a:t>59. </a:t>
            </a:r>
            <a:r>
              <a:rPr lang="es-MX" dirty="0"/>
              <a:t>Guía de diapositivas.</a:t>
            </a:r>
          </a:p>
          <a:p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819111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>
                <a:solidFill>
                  <a:srgbClr val="FF0000"/>
                </a:solidFill>
              </a:rPr>
              <a:t>OPERATORIA DENTAL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82625" y="2044700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s-MX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DIVISIÓN DE OPERATORIA DENTAL:</a:t>
            </a:r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dirty="0" smtClean="0">
                <a:solidFill>
                  <a:schemeClr val="accent2"/>
                </a:solidFill>
              </a:rPr>
              <a:t>A) OPERATORIA PRECLÍNICA  I</a:t>
            </a:r>
          </a:p>
          <a:p>
            <a:endParaRPr lang="es-MX" dirty="0"/>
          </a:p>
          <a:p>
            <a:endParaRPr lang="es-MX" dirty="0" smtClean="0"/>
          </a:p>
          <a:p>
            <a:endParaRPr lang="es-MX" dirty="0" smtClean="0"/>
          </a:p>
          <a:p>
            <a:pPr marL="0" indent="0">
              <a:buNone/>
            </a:pPr>
            <a:r>
              <a:rPr lang="es-MX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B) OPERATORIA DENTAL CLÍNICA.</a:t>
            </a:r>
            <a:endParaRPr lang="es-MX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2052" name="Picture 4" descr="https://encrypted-tbn2.gstatic.com/images?q=tbn:ANd9GcQlvAGb7HSyXSTkhEkWmzzfkVw8cnzZB-kv0DmGnuA7NYViCV6Yh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8736" y="2460660"/>
            <a:ext cx="2536824" cy="1900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encrypted-tbn2.gstatic.com/images?q=tbn:ANd9GcT_VCG0C7e-1zWLpCidq6LrQM6Q15O5vTzXZkPKODLYRPZ0X7I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8736" y="4776788"/>
            <a:ext cx="2802910" cy="161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lecha derecha 3"/>
          <p:cNvSpPr/>
          <p:nvPr/>
        </p:nvSpPr>
        <p:spPr>
          <a:xfrm>
            <a:off x="5715000" y="3168428"/>
            <a:ext cx="1702308" cy="155797"/>
          </a:xfrm>
          <a:prstGeom prst="rightArrow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Flecha derecha 4"/>
          <p:cNvSpPr/>
          <p:nvPr/>
        </p:nvSpPr>
        <p:spPr>
          <a:xfrm>
            <a:off x="5743575" y="5295900"/>
            <a:ext cx="1800225" cy="142876"/>
          </a:xfrm>
          <a:prstGeom prst="rightArrow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586163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>
                <a:solidFill>
                  <a:srgbClr val="FF0000"/>
                </a:solidFill>
              </a:rPr>
              <a:t>OPERATORIA PRECLÍNICA </a:t>
            </a:r>
            <a:r>
              <a:rPr lang="es-MX" dirty="0" smtClean="0">
                <a:solidFill>
                  <a:srgbClr val="FF0000"/>
                </a:solidFill>
              </a:rPr>
              <a:t>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 smtClean="0">
                <a:solidFill>
                  <a:srgbClr val="FF0000"/>
                </a:solidFill>
              </a:rPr>
              <a:t>OPERATORIA PRECLÍNICA</a:t>
            </a:r>
            <a:endParaRPr lang="es-MX" dirty="0"/>
          </a:p>
          <a:p>
            <a:pPr marL="0" indent="0" algn="just">
              <a:buNone/>
            </a:pPr>
            <a:r>
              <a:rPr lang="es-MX" sz="2400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Es la rama de la operatoria dental que se encarga de introducir  y entrenar a  </a:t>
            </a:r>
            <a:r>
              <a:rPr lang="es-MX" sz="24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los estudiantes </a:t>
            </a:r>
            <a:r>
              <a:rPr lang="es-MX" sz="2400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en </a:t>
            </a:r>
            <a:r>
              <a:rPr lang="es-MX" sz="24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todos los aspectos y etapas para la </a:t>
            </a:r>
            <a:r>
              <a:rPr lang="es-MX" sz="2400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restauración de </a:t>
            </a:r>
            <a:r>
              <a:rPr lang="es-MX" sz="24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un ó</a:t>
            </a:r>
            <a:r>
              <a:rPr lang="es-MX" sz="2400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rgano </a:t>
            </a:r>
            <a:r>
              <a:rPr lang="es-MX" sz="24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dentario, de esta manera </a:t>
            </a:r>
            <a:r>
              <a:rPr lang="es-MX" sz="2400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conocer </a:t>
            </a:r>
            <a:r>
              <a:rPr lang="es-MX" sz="24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los recursos que tiene a su </a:t>
            </a:r>
            <a:r>
              <a:rPr lang="es-MX" sz="2400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disposición </a:t>
            </a:r>
            <a:r>
              <a:rPr lang="es-MX" sz="24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y </a:t>
            </a:r>
            <a:r>
              <a:rPr lang="es-MX" sz="2400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resolver eficazmente cualquier lesión que afecte la integridad de una pieza dental, ya sea caries, fractura, </a:t>
            </a:r>
            <a:r>
              <a:rPr lang="es-MX" sz="2400" dirty="0" err="1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etc</a:t>
            </a:r>
            <a:r>
              <a:rPr lang="es-MX" sz="2400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, cuando se integre a la clínica.</a:t>
            </a:r>
            <a:endParaRPr lang="es-MX" sz="2400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3074" name="Picture 2" descr="https://encrypted-tbn2.gstatic.com/images?q=tbn:ANd9GcS19LVBTVQspwYM-PyFjfdQDjYItEGvV3zj1ynJNYHRCwBq0rGKT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943" y="4444648"/>
            <a:ext cx="3030734" cy="2270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Documents and Settings\HP_Administrator\My Documents\My Pictures\imagenes cementos dentales\CAM00723-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5932" y="4402432"/>
            <a:ext cx="2227868" cy="2209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encrypted-tbn1.gstatic.com/images?q=tbn:ANd9GcR_nESY6j6n0LyKbVundxxzltZkPqsple8BGo9FcDuVHVy3phl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5564" y="4468813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44734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>
                <a:solidFill>
                  <a:schemeClr val="bg1"/>
                </a:solidFill>
              </a:rPr>
              <a:t>RELACIÓN DE LAS PIEZAS DENTALES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solidFill>
            <a:schemeClr val="tx1"/>
          </a:solidFill>
        </p:spPr>
        <p:txBody>
          <a:bodyPr/>
          <a:lstStyle/>
          <a:p>
            <a:pPr marL="0" indent="0" algn="just">
              <a:buNone/>
            </a:pPr>
            <a:r>
              <a:rPr lang="es-MX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La operatoria dental tiene por objeto devolver las características anatómicas, fisiología y estética, por lo que el operador ya sea estudiante o cirujano dentista debe conocer no solo la forma anatómica de las diferentes piezas dentales, sino también las </a:t>
            </a:r>
            <a:r>
              <a:rPr lang="es-MX" dirty="0" smtClean="0">
                <a:solidFill>
                  <a:srgbClr val="FF0000"/>
                </a:solidFill>
              </a:rPr>
              <a:t>relaciones</a:t>
            </a:r>
            <a:r>
              <a:rPr lang="es-MX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 que guardan éstos entre sí , </a:t>
            </a:r>
            <a:r>
              <a:rPr lang="es-MX" dirty="0" smtClean="0">
                <a:solidFill>
                  <a:schemeClr val="bg1"/>
                </a:solidFill>
              </a:rPr>
              <a:t>ya sea con sus vecinos(punto de contacto) o con sus antagonistas</a:t>
            </a:r>
            <a:r>
              <a:rPr lang="es-MX" dirty="0" smtClean="0">
                <a:solidFill>
                  <a:srgbClr val="FF0000"/>
                </a:solidFill>
              </a:rPr>
              <a:t>.</a:t>
            </a:r>
            <a:endParaRPr lang="es-MX" dirty="0">
              <a:solidFill>
                <a:srgbClr val="FF0000"/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5325" y="4256513"/>
            <a:ext cx="3933148" cy="2055387"/>
          </a:xfrm>
          <a:prstGeom prst="rect">
            <a:avLst/>
          </a:prstGeom>
        </p:spPr>
      </p:pic>
      <p:pic>
        <p:nvPicPr>
          <p:cNvPr id="4102" name="Picture 6" descr="https://encrypted-tbn3.gstatic.com/images?q=tbn:ANd9GcRt4oeeONz8FisXU4GNsj_FeX5myT1j4CSdTsXD3suKTEOT0rS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6825" y="4135711"/>
            <a:ext cx="3115144" cy="2333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219" y="4135710"/>
            <a:ext cx="4378106" cy="2722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55027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>
                <a:solidFill>
                  <a:srgbClr val="FF0000"/>
                </a:solidFill>
              </a:rPr>
              <a:t>ÁREA DE CONTACTO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>
                <a:solidFill>
                  <a:srgbClr val="C00000"/>
                </a:solidFill>
              </a:rPr>
              <a:t>Á</a:t>
            </a:r>
            <a:r>
              <a:rPr lang="es-MX" dirty="0" smtClean="0">
                <a:solidFill>
                  <a:srgbClr val="C00000"/>
                </a:solidFill>
              </a:rPr>
              <a:t>REA DE CONTACTO O PUNTO DE CONTACTO.</a:t>
            </a:r>
          </a:p>
          <a:p>
            <a:pPr marL="0" indent="0">
              <a:buNone/>
            </a:pPr>
            <a:r>
              <a:rPr lang="es-MX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ES EL MÍNIMO CONTACTO QUE EXISTE ENTRE DE DOS PIEZAS DENTALES VECINAS POR MEDIO DE SUS  </a:t>
            </a:r>
            <a:r>
              <a:rPr lang="es-MX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CARAS </a:t>
            </a:r>
            <a:r>
              <a:rPr lang="es-MX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PRÓXIMALES. </a:t>
            </a:r>
            <a:endParaRPr lang="es-MX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39766" y="4200526"/>
            <a:ext cx="2792794" cy="2168522"/>
          </a:xfrm>
          <a:prstGeom prst="rect">
            <a:avLst/>
          </a:prstGeom>
        </p:spPr>
      </p:pic>
      <p:pic>
        <p:nvPicPr>
          <p:cNvPr id="5128" name="Picture 8" descr="https://encrypted-tbn3.gstatic.com/images?q=tbn:ANd9GcSVAC6PvASPnw9MQWOIxekfVCOGyD5jNDgX08P2BHxqS5nJhSajQ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9863" y="4200526"/>
            <a:ext cx="2672274" cy="2139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7397" y="4210050"/>
            <a:ext cx="3015382" cy="2101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49613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803</TotalTime>
  <Words>2972</Words>
  <Application>Microsoft Office PowerPoint</Application>
  <PresentationFormat>Panorámica</PresentationFormat>
  <Paragraphs>387</Paragraphs>
  <Slides>59</Slides>
  <Notes>55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59</vt:i4>
      </vt:variant>
    </vt:vector>
  </HeadingPairs>
  <TitlesOfParts>
    <vt:vector size="63" baseType="lpstr">
      <vt:lpstr>Arial</vt:lpstr>
      <vt:lpstr>Calibri</vt:lpstr>
      <vt:lpstr>Calibri Light</vt:lpstr>
      <vt:lpstr>Tema de Office</vt:lpstr>
      <vt:lpstr>Presentación de PowerPoint</vt:lpstr>
      <vt:lpstr>UNIVERSIDAD AUTÓNOMA DEL ESTADO DE MÉXICO   FACULTAD DE ODONTOLOGÍA ÁREA DE REHABILITACIÓN ODONTOLÓGICA PLAN DE ESTUDIOS: CIRUJANO DENTISTA   UNIDAD DE APRENDIZAJE:    OPERATORIA PRECLÍNICA I  MATERIAL SOLO VISIÓN  PROYECTABLES</vt:lpstr>
      <vt:lpstr>AREA DE CONTACTO Y RELACION DE LOS DIENTES CON SUS ANTAGONISTAS </vt:lpstr>
      <vt:lpstr>AREA DE CONTACTO Y RELACION DE LOS DIENTES CON SUS ANTAGONISTAS </vt:lpstr>
      <vt:lpstr>OPERATORIA PRECLÍNICA I </vt:lpstr>
      <vt:lpstr>OPERATORIA DENTAL</vt:lpstr>
      <vt:lpstr>OPERATORIA PRECLÍNICA  </vt:lpstr>
      <vt:lpstr>RELACIÓN DE LAS PIEZAS DENTALES</vt:lpstr>
      <vt:lpstr>ÁREA DE CONTACTO</vt:lpstr>
      <vt:lpstr>ÁREA DE CONTACTO</vt:lpstr>
      <vt:lpstr>ÁREA DE CONTACTO</vt:lpstr>
      <vt:lpstr>ÁREA DE CONTACTO</vt:lpstr>
      <vt:lpstr>ÁREA DE CONTACTO</vt:lpstr>
      <vt:lpstr>ÁREA DE CONTACTO</vt:lpstr>
      <vt:lpstr>ÁREA DE CONTACTO</vt:lpstr>
      <vt:lpstr>ÁREA DE CONTACTO</vt:lpstr>
      <vt:lpstr>ÁREA DE CONTACTO</vt:lpstr>
      <vt:lpstr>ÁREA DE CONTACTO</vt:lpstr>
      <vt:lpstr>ÁREA DE CONTACTO</vt:lpstr>
      <vt:lpstr>ÁREA DE CONTACTO</vt:lpstr>
      <vt:lpstr>ÁREA DE CONTACTO</vt:lpstr>
      <vt:lpstr>ÁREA DE CONTACTO</vt:lpstr>
      <vt:lpstr>ÁREA DE CONTACTO</vt:lpstr>
      <vt:lpstr>ÁREA DE CONTACTO</vt:lpstr>
      <vt:lpstr>ÁREA DE CONTACTO</vt:lpstr>
      <vt:lpstr>ÁREA DE CONTACTO</vt:lpstr>
      <vt:lpstr>ÁREA DE CONTACTO</vt:lpstr>
      <vt:lpstr>EQUILIBRIO DENTARIO</vt:lpstr>
      <vt:lpstr>EQUILIBRIO DENTARIO</vt:lpstr>
      <vt:lpstr>FUERZAS QUE MANTIENEN EN EQUILIBRIO EL CONTACTO DENTARIO.  </vt:lpstr>
      <vt:lpstr>EQUILIBRIO DENTARIO</vt:lpstr>
      <vt:lpstr>EQUILIBRIO DENTARIO</vt:lpstr>
      <vt:lpstr>EQUILIBRIO DENTARIO</vt:lpstr>
      <vt:lpstr>EQUILIBRIO DENTARIO</vt:lpstr>
      <vt:lpstr>EQUILIBRIO DENTARIO</vt:lpstr>
      <vt:lpstr>EQUILIBRIO DENTARIO</vt:lpstr>
      <vt:lpstr>PÉRDIDA DEL EQUILIBRIO DENTARIO</vt:lpstr>
      <vt:lpstr>PÉRDIDA DEL EQUILIBRIO DENTARIO</vt:lpstr>
      <vt:lpstr>PÉRDIDA DEL EQUILIBRIO DENTARIO    Exodóncias.  </vt:lpstr>
      <vt:lpstr>PÉRDIDA DEL EQUILIBRIO DENTARIO</vt:lpstr>
      <vt:lpstr>PÉRDIDA DEL EQUILIBRIO DENTARIO</vt:lpstr>
      <vt:lpstr>PÉRDIDA DEL EQUILIBRIO DENTARIO</vt:lpstr>
      <vt:lpstr>PÉRDIDA DEL EQUILIBRIO DENTARIO</vt:lpstr>
      <vt:lpstr> EQUILIBRIO DENTARIO</vt:lpstr>
      <vt:lpstr> EQUILIBRIO DENTARIO</vt:lpstr>
      <vt:lpstr>RELACIÓN DE LOS DIENTES CON SUS ANTAGONISTAS.  </vt:lpstr>
      <vt:lpstr>RELACIÓN DE LOS DIENTES CON SUS ANTAGONISTAS.</vt:lpstr>
      <vt:lpstr>RELACIÓN DE LOS DIENTES CON SUS ANTAGONISTAS.</vt:lpstr>
      <vt:lpstr>RELACIÓN DE LOS DIENTES CON SUS ANTAGONISTAS.</vt:lpstr>
      <vt:lpstr>RELACIÓN DE LOS DIENTES CON SUS ANTAGONISTAS.</vt:lpstr>
      <vt:lpstr>RELACIÓN DE LOS DIENTES CON SUS ANTAGONISTAS.</vt:lpstr>
      <vt:lpstr>RELACIÓN DE LOS DIENTES CON SUS ANTAGONISTAS.</vt:lpstr>
      <vt:lpstr>RELACIÓN DE LOS DIENTES CON SUS ANTAGONISTAS.</vt:lpstr>
      <vt:lpstr>ÁREA DE CONTACTO PREGUNTAS    ?</vt:lpstr>
      <vt:lpstr>Presentación de PowerPoint</vt:lpstr>
      <vt:lpstr>Guía de diapositivas.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Mariluz Diaz</dc:creator>
  <cp:lastModifiedBy>mariluz diaz guzman</cp:lastModifiedBy>
  <cp:revision>124</cp:revision>
  <dcterms:created xsi:type="dcterms:W3CDTF">2015-02-02T05:05:21Z</dcterms:created>
  <dcterms:modified xsi:type="dcterms:W3CDTF">2017-10-21T04:49:43Z</dcterms:modified>
</cp:coreProperties>
</file>