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322" r:id="rId2"/>
    <p:sldId id="320" r:id="rId3"/>
    <p:sldId id="257" r:id="rId4"/>
    <p:sldId id="258" r:id="rId5"/>
    <p:sldId id="260" r:id="rId6"/>
    <p:sldId id="261" r:id="rId7"/>
    <p:sldId id="262" r:id="rId8"/>
    <p:sldId id="263" r:id="rId9"/>
    <p:sldId id="264" r:id="rId10"/>
    <p:sldId id="265" r:id="rId11"/>
    <p:sldId id="266" r:id="rId12"/>
    <p:sldId id="319" r:id="rId13"/>
    <p:sldId id="267" r:id="rId14"/>
    <p:sldId id="268" r:id="rId15"/>
    <p:sldId id="270" r:id="rId16"/>
    <p:sldId id="271" r:id="rId17"/>
    <p:sldId id="306" r:id="rId18"/>
    <p:sldId id="307" r:id="rId19"/>
    <p:sldId id="309" r:id="rId20"/>
    <p:sldId id="272" r:id="rId21"/>
    <p:sldId id="297" r:id="rId22"/>
    <p:sldId id="273" r:id="rId23"/>
    <p:sldId id="321" r:id="rId24"/>
    <p:sldId id="298" r:id="rId25"/>
    <p:sldId id="274" r:id="rId26"/>
    <p:sldId id="299" r:id="rId27"/>
    <p:sldId id="275" r:id="rId28"/>
    <p:sldId id="300" r:id="rId29"/>
    <p:sldId id="276" r:id="rId30"/>
    <p:sldId id="310" r:id="rId31"/>
    <p:sldId id="311" r:id="rId32"/>
    <p:sldId id="312" r:id="rId33"/>
    <p:sldId id="313" r:id="rId34"/>
    <p:sldId id="314" r:id="rId35"/>
    <p:sldId id="315" r:id="rId36"/>
    <p:sldId id="316" r:id="rId37"/>
    <p:sldId id="317" r:id="rId38"/>
    <p:sldId id="318" r:id="rId39"/>
    <p:sldId id="295"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4813" autoAdjust="0"/>
  </p:normalViewPr>
  <p:slideViewPr>
    <p:cSldViewPr>
      <p:cViewPr varScale="1">
        <p:scale>
          <a:sx n="110" d="100"/>
          <a:sy n="110" d="100"/>
        </p:scale>
        <p:origin x="1662" y="108"/>
      </p:cViewPr>
      <p:guideLst>
        <p:guide orient="horz" pos="2160"/>
        <p:guide pos="2880"/>
      </p:guideLst>
    </p:cSldViewPr>
  </p:slideViewPr>
  <p:outlineViewPr>
    <p:cViewPr>
      <p:scale>
        <a:sx n="33" d="100"/>
        <a:sy n="33" d="100"/>
      </p:scale>
      <p:origin x="0" y="244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8520444B-383C-40B2-8967-8D9AE1A91F52}" type="slidenum">
              <a:rPr lang="es-MX" smtClean="0"/>
              <a:t>‹Nº›</a:t>
            </a:fld>
            <a:endParaRPr lang="es-MX"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8520444B-383C-40B2-8967-8D9AE1A91F52}" type="slidenum">
              <a:rPr lang="es-MX" smtClean="0"/>
              <a:t>‹Nº›</a:t>
            </a:fld>
            <a:endParaRPr lang="es-MX" dirty="0"/>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D009326-5F28-4E75-AA15-F8474F2215C6}" type="datetimeFigureOut">
              <a:rPr lang="es-MX" smtClean="0"/>
              <a:t>12/10/2017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8520444B-383C-40B2-8967-8D9AE1A91F52}"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D009326-5F28-4E75-AA15-F8474F2215C6}" type="datetimeFigureOut">
              <a:rPr lang="es-MX" smtClean="0"/>
              <a:t>12/10/2017</a:t>
            </a:fld>
            <a:endParaRPr lang="es-MX"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MX"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8520444B-383C-40B2-8967-8D9AE1A91F52}" type="slidenum">
              <a:rPr lang="es-MX" smtClean="0"/>
              <a:t>‹Nº›</a:t>
            </a:fld>
            <a:endParaRPr lang="es-MX"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gob.mx/cms/uploads/attachment/file/107522/LEYFEDERALSOBREMETROLOGIAYNORMALIZACION.pdf"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slide" Target="slide3.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5.png"/><Relationship Id="rId5" Type="http://schemas.microsoft.com/office/2007/relationships/hdphoto" Target="../media/hdphoto1.wdp"/><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dof.gob.mx/nota_detalle.php?codigo=718870&amp;fecha=27/11/200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7.wdp"/><Relationship Id="rId7" Type="http://schemas.microsoft.com/office/2007/relationships/hdphoto" Target="../media/hdphoto9.wdp"/><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6.jpeg"/><Relationship Id="rId5" Type="http://schemas.microsoft.com/office/2007/relationships/hdphoto" Target="../media/hdphoto8.wdp"/><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slide" Target="slide24.xml"/></Relationships>
</file>

<file path=ppt/slides/_rels/slide24.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0.xml"/><Relationship Id="rId3" Type="http://schemas.microsoft.com/office/2007/relationships/hdphoto" Target="../media/hdphoto2.wdp"/><Relationship Id="rId7" Type="http://schemas.openxmlformats.org/officeDocument/2006/relationships/slide" Target="slide4.xml"/><Relationship Id="rId12" Type="http://schemas.openxmlformats.org/officeDocument/2006/relationships/slide" Target="slide16.xml"/><Relationship Id="rId17" Type="http://schemas.openxmlformats.org/officeDocument/2006/relationships/slide" Target="slide29.xml"/><Relationship Id="rId2" Type="http://schemas.openxmlformats.org/officeDocument/2006/relationships/image" Target="../media/image5.png"/><Relationship Id="rId16"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4.xml"/><Relationship Id="rId5" Type="http://schemas.openxmlformats.org/officeDocument/2006/relationships/slide" Target="slide2.xml"/><Relationship Id="rId15" Type="http://schemas.openxmlformats.org/officeDocument/2006/relationships/slide" Target="slide25.xml"/><Relationship Id="rId10" Type="http://schemas.openxmlformats.org/officeDocument/2006/relationships/slide" Target="slide13.xml"/><Relationship Id="rId4" Type="http://schemas.openxmlformats.org/officeDocument/2006/relationships/slide" Target="slide1.xml"/><Relationship Id="rId9" Type="http://schemas.openxmlformats.org/officeDocument/2006/relationships/slide" Target="slide9.xml"/><Relationship Id="rId14" Type="http://schemas.openxmlformats.org/officeDocument/2006/relationships/slide" Target="slide22.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3.xml"/><Relationship Id="rId4" Type="http://schemas.openxmlformats.org/officeDocument/2006/relationships/image" Target="../media/image61.jpeg"/></Relationships>
</file>

<file path=ppt/slides/_rels/slide3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3.xml"/><Relationship Id="rId5" Type="http://schemas.openxmlformats.org/officeDocument/2006/relationships/image" Target="../media/image65.jpeg"/><Relationship Id="rId4" Type="http://schemas.openxmlformats.org/officeDocument/2006/relationships/image" Target="../media/image64.jpeg"/></Relationships>
</file>

<file path=ppt/slides/_rels/slide3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Subtítulo"/>
          <p:cNvSpPr txBox="1">
            <a:spLocks/>
          </p:cNvSpPr>
          <p:nvPr/>
        </p:nvSpPr>
        <p:spPr>
          <a:xfrm>
            <a:off x="2560225" y="1003136"/>
            <a:ext cx="6400800" cy="64807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buNone/>
            </a:pPr>
            <a:r>
              <a:rPr lang="es-MX" sz="1600" b="1" i="1" dirty="0" smtClean="0">
                <a:latin typeface="Arial" pitchFamily="34" charset="0"/>
                <a:cs typeface="Arial" pitchFamily="34" charset="0"/>
              </a:rPr>
              <a:t>UNIDAD ACADÉMICA PROFESIONAL TIANGUISTENCO</a:t>
            </a:r>
          </a:p>
          <a:p>
            <a:pPr marL="0" indent="0" algn="ctr">
              <a:buNone/>
            </a:pPr>
            <a:r>
              <a:rPr lang="es-MX" sz="1600" b="1" i="1" dirty="0" smtClean="0">
                <a:solidFill>
                  <a:schemeClr val="tx1">
                    <a:lumMod val="65000"/>
                  </a:schemeClr>
                </a:solidFill>
                <a:latin typeface="Arial" pitchFamily="34" charset="0"/>
                <a:cs typeface="Arial" pitchFamily="34" charset="0"/>
              </a:rPr>
              <a:t>Ingeniería en Plásticos</a:t>
            </a:r>
          </a:p>
          <a:p>
            <a:pPr marL="0" indent="0" algn="ctr">
              <a:buNone/>
            </a:pPr>
            <a:endParaRPr lang="es-MX" sz="1600" b="1" i="1" dirty="0">
              <a:latin typeface="Arial" pitchFamily="34" charset="0"/>
              <a:cs typeface="Arial" pitchFamily="34" charset="0"/>
            </a:endParaRPr>
          </a:p>
        </p:txBody>
      </p:sp>
      <p:sp>
        <p:nvSpPr>
          <p:cNvPr id="4" name="1 Título"/>
          <p:cNvSpPr txBox="1">
            <a:spLocks/>
          </p:cNvSpPr>
          <p:nvPr/>
        </p:nvSpPr>
        <p:spPr>
          <a:xfrm>
            <a:off x="1199520" y="2008235"/>
            <a:ext cx="6903204"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de Aprendizaje:</a:t>
            </a:r>
          </a:p>
          <a:p>
            <a:r>
              <a:rPr lang="es-MX" sz="2800" dirty="0" smtClean="0">
                <a:solidFill>
                  <a:srgbClr val="FFC000"/>
                </a:solidFill>
                <a:latin typeface="Arial" pitchFamily="34" charset="0"/>
                <a:cs typeface="Arial" pitchFamily="34" charset="0"/>
              </a:rPr>
              <a:t>“</a:t>
            </a:r>
            <a:r>
              <a:rPr lang="es-ES" sz="2800" dirty="0">
                <a:solidFill>
                  <a:srgbClr val="FFC000"/>
                </a:solidFill>
                <a:latin typeface="Arial" pitchFamily="34" charset="0"/>
                <a:cs typeface="Arial" pitchFamily="34" charset="0"/>
              </a:rPr>
              <a:t>Ingeniería de Calidad y </a:t>
            </a:r>
            <a:r>
              <a:rPr lang="es-ES" sz="2800" dirty="0" smtClean="0">
                <a:solidFill>
                  <a:srgbClr val="FFC000"/>
                </a:solidFill>
                <a:latin typeface="Arial" pitchFamily="34" charset="0"/>
                <a:cs typeface="Arial" pitchFamily="34" charset="0"/>
              </a:rPr>
              <a:t>Metrología</a:t>
            </a:r>
            <a:r>
              <a:rPr lang="es-MX" sz="2800" dirty="0" smtClean="0">
                <a:solidFill>
                  <a:srgbClr val="FFC000"/>
                </a:solidFill>
                <a:latin typeface="Arial" pitchFamily="34" charset="0"/>
                <a:cs typeface="Arial" pitchFamily="34" charset="0"/>
              </a:rPr>
              <a:t>”</a:t>
            </a:r>
            <a:endParaRPr lang="es-MX" sz="2400" dirty="0">
              <a:solidFill>
                <a:srgbClr val="FFC000"/>
              </a:solidFill>
              <a:latin typeface="Arial" pitchFamily="34" charset="0"/>
              <a:cs typeface="Arial" pitchFamily="34" charset="0"/>
            </a:endParaRPr>
          </a:p>
        </p:txBody>
      </p:sp>
      <p:sp>
        <p:nvSpPr>
          <p:cNvPr id="5" name="1 Título"/>
          <p:cNvSpPr txBox="1">
            <a:spLocks/>
          </p:cNvSpPr>
          <p:nvPr/>
        </p:nvSpPr>
        <p:spPr>
          <a:xfrm>
            <a:off x="2771800" y="5489848"/>
            <a:ext cx="6172200" cy="1368152"/>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algn="r"/>
            <a:r>
              <a:rPr lang="en-US" sz="2400" b="1" i="1" dirty="0" smtClean="0">
                <a:solidFill>
                  <a:schemeClr val="tx1"/>
                </a:solidFill>
                <a:latin typeface="Arial" pitchFamily="34" charset="0"/>
                <a:cs typeface="Arial" pitchFamily="34" charset="0"/>
              </a:rPr>
              <a:t>M. en Ed. Raul Mendez Ramirez</a:t>
            </a:r>
          </a:p>
          <a:p>
            <a:pPr algn="r"/>
            <a:r>
              <a:rPr lang="en-US" sz="1600" b="1" i="1" dirty="0" smtClean="0">
                <a:solidFill>
                  <a:srgbClr val="0070C0"/>
                </a:solidFill>
                <a:latin typeface="Arial" pitchFamily="34" charset="0"/>
                <a:cs typeface="Arial" pitchFamily="34" charset="0"/>
              </a:rPr>
              <a:t>03.08.17</a:t>
            </a:r>
            <a:endParaRPr lang="es-MX" sz="1600" b="1" i="1" dirty="0">
              <a:solidFill>
                <a:srgbClr val="0070C0"/>
              </a:solidFill>
              <a:latin typeface="Arial" pitchFamily="34" charset="0"/>
              <a:cs typeface="Arial" pitchFamily="34" charset="0"/>
            </a:endParaRPr>
          </a:p>
        </p:txBody>
      </p:sp>
      <p:sp>
        <p:nvSpPr>
          <p:cNvPr id="6" name="1 Título"/>
          <p:cNvSpPr txBox="1">
            <a:spLocks/>
          </p:cNvSpPr>
          <p:nvPr/>
        </p:nvSpPr>
        <p:spPr>
          <a:xfrm>
            <a:off x="1269876" y="3379153"/>
            <a:ext cx="6832848" cy="1811903"/>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II:</a:t>
            </a:r>
          </a:p>
          <a:p>
            <a:r>
              <a:rPr lang="es-MX" sz="2800" dirty="0">
                <a:solidFill>
                  <a:srgbClr val="92D050"/>
                </a:solidFill>
                <a:latin typeface="Arial" pitchFamily="34" charset="0"/>
                <a:cs typeface="Arial" pitchFamily="34" charset="0"/>
              </a:rPr>
              <a:t>METROLOGÍA Y LOS SISTEMAS DE </a:t>
            </a:r>
            <a:r>
              <a:rPr lang="es-MX" sz="2800" dirty="0" smtClean="0">
                <a:solidFill>
                  <a:srgbClr val="92D050"/>
                </a:solidFill>
                <a:latin typeface="Arial" pitchFamily="34" charset="0"/>
                <a:cs typeface="Arial" pitchFamily="34" charset="0"/>
              </a:rPr>
              <a:t>MEDICIÓN</a:t>
            </a:r>
            <a:endParaRPr lang="es-ES" sz="2800" dirty="0">
              <a:solidFill>
                <a:srgbClr val="92D050"/>
              </a:solidFill>
              <a:latin typeface="Arial" pitchFamily="34" charset="0"/>
              <a:cs typeface="Arial" pitchFamily="34" charset="0"/>
            </a:endParaRPr>
          </a:p>
        </p:txBody>
      </p:sp>
      <p:pic>
        <p:nvPicPr>
          <p:cNvPr id="1032" name="Picture 8"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666"/>
            <a:ext cx="2304256" cy="2304256"/>
          </a:xfrm>
          <a:prstGeom prst="rect">
            <a:avLst/>
          </a:prstGeom>
          <a:noFill/>
          <a:extLst>
            <a:ext uri="{909E8E84-426E-40DD-AFC4-6F175D3DCCD1}">
              <a14:hiddenFill xmlns:a14="http://schemas.microsoft.com/office/drawing/2010/main">
                <a:solidFill>
                  <a:srgbClr val="FFFFFF"/>
                </a:solidFill>
              </a14:hiddenFill>
            </a:ext>
          </a:extLst>
        </p:spPr>
      </p:pic>
      <p:sp>
        <p:nvSpPr>
          <p:cNvPr id="11" name="1 Título"/>
          <p:cNvSpPr txBox="1">
            <a:spLocks/>
          </p:cNvSpPr>
          <p:nvPr/>
        </p:nvSpPr>
        <p:spPr>
          <a:xfrm>
            <a:off x="1512153" y="336247"/>
            <a:ext cx="8496944" cy="619724"/>
          </a:xfrm>
          <a:prstGeom prst="rect">
            <a:avLst/>
          </a:prstGeom>
        </p:spPr>
        <p:txBody>
          <a:bodyPr>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MX" sz="2000" b="1" dirty="0" smtClean="0">
                <a:solidFill>
                  <a:schemeClr val="tx1"/>
                </a:solidFill>
                <a:effectLst/>
                <a:latin typeface="Arial" pitchFamily="34" charset="0"/>
                <a:cs typeface="Arial" pitchFamily="34" charset="0"/>
              </a:rPr>
              <a:t>UNIVERSIDAD AUTONOMA DEL ESTADO DE MEXICO</a:t>
            </a:r>
            <a:endParaRPr lang="es-MX" sz="2000" b="1"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12858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29118" y="0"/>
            <a:ext cx="4241078" cy="5157192"/>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1800" dirty="0" smtClean="0">
                <a:latin typeface="Arial Narrow" pitchFamily="34" charset="0"/>
              </a:rPr>
              <a:t>Capitulo III ¨NORMALIZACION¨</a:t>
            </a:r>
          </a:p>
          <a:p>
            <a:pPr algn="just"/>
            <a:r>
              <a:rPr lang="es-MX" sz="1800" dirty="0" smtClean="0">
                <a:latin typeface="Arial Narrow" pitchFamily="34" charset="0"/>
              </a:rPr>
              <a:t>CAPITULO I ¨Disposiciones Generales¨</a:t>
            </a:r>
          </a:p>
          <a:p>
            <a:pPr algn="just"/>
            <a:r>
              <a:rPr lang="es-MX" sz="1800" dirty="0">
                <a:latin typeface="Arial Narrow" pitchFamily="34" charset="0"/>
              </a:rPr>
              <a:t>CAPÍTULO II </a:t>
            </a:r>
            <a:r>
              <a:rPr lang="es-MX" sz="1800" dirty="0" smtClean="0">
                <a:latin typeface="Arial Narrow" pitchFamily="34" charset="0"/>
              </a:rPr>
              <a:t>¨De </a:t>
            </a:r>
            <a:r>
              <a:rPr lang="es-MX" sz="1800" dirty="0">
                <a:latin typeface="Arial Narrow" pitchFamily="34" charset="0"/>
              </a:rPr>
              <a:t>las Normas Oficiales Mexicanas y de las Normas Mexicanas Denominación del Capítulo </a:t>
            </a:r>
            <a:r>
              <a:rPr lang="es-MX" sz="1800" dirty="0" smtClean="0">
                <a:latin typeface="Arial Narrow" pitchFamily="34" charset="0"/>
              </a:rPr>
              <a:t>reformada¨</a:t>
            </a:r>
          </a:p>
          <a:p>
            <a:pPr algn="just"/>
            <a:r>
              <a:rPr lang="es-MX" sz="1800" dirty="0">
                <a:latin typeface="Arial Narrow" pitchFamily="34" charset="0"/>
              </a:rPr>
              <a:t>CAPITULO III </a:t>
            </a:r>
            <a:r>
              <a:rPr lang="es-MX" sz="1800" dirty="0" smtClean="0">
                <a:latin typeface="Arial Narrow" pitchFamily="34" charset="0"/>
              </a:rPr>
              <a:t>¨De </a:t>
            </a:r>
            <a:r>
              <a:rPr lang="es-MX" sz="1800" dirty="0">
                <a:latin typeface="Arial Narrow" pitchFamily="34" charset="0"/>
              </a:rPr>
              <a:t>la Observancia de las </a:t>
            </a:r>
            <a:r>
              <a:rPr lang="es-MX" sz="1800" dirty="0" smtClean="0">
                <a:latin typeface="Arial Narrow" pitchFamily="34" charset="0"/>
              </a:rPr>
              <a:t>Normas¨</a:t>
            </a:r>
            <a:endParaRPr lang="es-MX" sz="1800" dirty="0">
              <a:latin typeface="Arial Narrow" pitchFamily="34" charset="0"/>
            </a:endParaRPr>
          </a:p>
          <a:p>
            <a:pPr algn="just"/>
            <a:r>
              <a:rPr lang="es-MX" sz="1800" dirty="0">
                <a:latin typeface="Arial Narrow" pitchFamily="34" charset="0"/>
              </a:rPr>
              <a:t>CAPITULO IV </a:t>
            </a:r>
            <a:r>
              <a:rPr lang="es-MX" sz="1800" dirty="0" smtClean="0">
                <a:latin typeface="Arial Narrow" pitchFamily="34" charset="0"/>
              </a:rPr>
              <a:t>¨De </a:t>
            </a:r>
            <a:r>
              <a:rPr lang="es-MX" sz="1800" dirty="0">
                <a:latin typeface="Arial Narrow" pitchFamily="34" charset="0"/>
              </a:rPr>
              <a:t>la Comisión Nacional de </a:t>
            </a:r>
            <a:r>
              <a:rPr lang="es-MX" sz="1800" dirty="0" smtClean="0">
                <a:latin typeface="Arial Narrow" pitchFamily="34" charset="0"/>
              </a:rPr>
              <a:t>Normalización¨ </a:t>
            </a:r>
          </a:p>
          <a:p>
            <a:pPr algn="just"/>
            <a:r>
              <a:rPr lang="es-MX" sz="1800" dirty="0">
                <a:latin typeface="Arial Narrow" pitchFamily="34" charset="0"/>
              </a:rPr>
              <a:t>CAPITULO V De los Comités Consultivos Nacionales de </a:t>
            </a:r>
            <a:r>
              <a:rPr lang="es-MX" sz="1800" dirty="0" smtClean="0">
                <a:latin typeface="Arial Narrow" pitchFamily="34" charset="0"/>
              </a:rPr>
              <a:t>Normalización¨</a:t>
            </a:r>
          </a:p>
          <a:p>
            <a:pPr algn="just"/>
            <a:r>
              <a:rPr lang="es-MX" sz="1800" dirty="0">
                <a:latin typeface="Arial Narrow" pitchFamily="34" charset="0"/>
              </a:rPr>
              <a:t>CAPITULO VI De los Organismos Nacionales de </a:t>
            </a:r>
            <a:r>
              <a:rPr lang="es-MX" sz="1800" dirty="0" smtClean="0">
                <a:latin typeface="Arial Narrow" pitchFamily="34" charset="0"/>
              </a:rPr>
              <a:t>Normalización¨ </a:t>
            </a:r>
          </a:p>
          <a:p>
            <a:pPr algn="just"/>
            <a:r>
              <a:rPr lang="es-MX" sz="1800" dirty="0">
                <a:latin typeface="Arial Narrow" pitchFamily="34" charset="0"/>
              </a:rPr>
              <a:t>Cuenta con los artículos del </a:t>
            </a:r>
            <a:r>
              <a:rPr lang="es-MX" sz="1800" dirty="0" smtClean="0">
                <a:latin typeface="Arial Narrow" pitchFamily="34" charset="0"/>
              </a:rPr>
              <a:t>38 al 67.</a:t>
            </a:r>
          </a:p>
        </p:txBody>
      </p:sp>
      <p:sp>
        <p:nvSpPr>
          <p:cNvPr id="6" name="2 Marcador de contenido"/>
          <p:cNvSpPr txBox="1">
            <a:spLocks/>
          </p:cNvSpPr>
          <p:nvPr/>
        </p:nvSpPr>
        <p:spPr>
          <a:xfrm>
            <a:off x="4823520" y="15236"/>
            <a:ext cx="4320480" cy="5141956"/>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1800" dirty="0" smtClean="0">
                <a:latin typeface="Arial Narrow" pitchFamily="34" charset="0"/>
              </a:rPr>
              <a:t>Capitulo IV ¨</a:t>
            </a:r>
            <a:r>
              <a:rPr lang="es-MX" sz="1800" dirty="0">
                <a:latin typeface="Arial Narrow" pitchFamily="34" charset="0"/>
              </a:rPr>
              <a:t>DE LA ACREDITACIÓN Y DETERMINACIÓN DEL </a:t>
            </a:r>
            <a:r>
              <a:rPr lang="es-MX" sz="1800" dirty="0" smtClean="0">
                <a:latin typeface="Arial Narrow" pitchFamily="34" charset="0"/>
              </a:rPr>
              <a:t>CUMPLIMIENTO¨</a:t>
            </a:r>
          </a:p>
          <a:p>
            <a:pPr algn="just"/>
            <a:r>
              <a:rPr lang="es-MX" sz="1800" dirty="0">
                <a:latin typeface="Arial Narrow" pitchFamily="34" charset="0"/>
              </a:rPr>
              <a:t>CAPÍTULO I </a:t>
            </a:r>
            <a:r>
              <a:rPr lang="es-MX" sz="1800" dirty="0" smtClean="0">
                <a:latin typeface="Arial Narrow" pitchFamily="34" charset="0"/>
              </a:rPr>
              <a:t>¨De </a:t>
            </a:r>
            <a:r>
              <a:rPr lang="es-MX" sz="1800" dirty="0">
                <a:latin typeface="Arial Narrow" pitchFamily="34" charset="0"/>
              </a:rPr>
              <a:t>la Acreditación y </a:t>
            </a:r>
            <a:r>
              <a:rPr lang="es-MX" sz="1800" dirty="0" smtClean="0">
                <a:latin typeface="Arial Narrow" pitchFamily="34" charset="0"/>
              </a:rPr>
              <a:t>Aprobación¨</a:t>
            </a:r>
          </a:p>
          <a:p>
            <a:pPr algn="just"/>
            <a:r>
              <a:rPr lang="es-MX" sz="1800" dirty="0">
                <a:latin typeface="Arial Narrow" pitchFamily="34" charset="0"/>
              </a:rPr>
              <a:t>CAPÍTULO II </a:t>
            </a:r>
            <a:r>
              <a:rPr lang="es-MX" sz="1800" dirty="0" smtClean="0">
                <a:latin typeface="Arial Narrow" pitchFamily="34" charset="0"/>
              </a:rPr>
              <a:t>¨De </a:t>
            </a:r>
            <a:r>
              <a:rPr lang="es-MX" sz="1800" dirty="0">
                <a:latin typeface="Arial Narrow" pitchFamily="34" charset="0"/>
              </a:rPr>
              <a:t>los Procedimientos para la Evaluación de la </a:t>
            </a:r>
            <a:r>
              <a:rPr lang="es-MX" sz="1800" dirty="0" smtClean="0">
                <a:latin typeface="Arial Narrow" pitchFamily="34" charset="0"/>
              </a:rPr>
              <a:t>Conformidad¨</a:t>
            </a:r>
          </a:p>
          <a:p>
            <a:pPr algn="just"/>
            <a:r>
              <a:rPr lang="es-MX" sz="1800" dirty="0">
                <a:latin typeface="Arial Narrow" pitchFamily="34" charset="0"/>
              </a:rPr>
              <a:t>CAPITULO III </a:t>
            </a:r>
            <a:r>
              <a:rPr lang="es-MX" sz="1800" dirty="0" smtClean="0">
                <a:latin typeface="Arial Narrow" pitchFamily="34" charset="0"/>
              </a:rPr>
              <a:t>¨De </a:t>
            </a:r>
            <a:r>
              <a:rPr lang="es-MX" sz="1800" dirty="0">
                <a:latin typeface="Arial Narrow" pitchFamily="34" charset="0"/>
              </a:rPr>
              <a:t>las Contraseñas y Marcas Oficiales </a:t>
            </a:r>
            <a:r>
              <a:rPr lang="es-MX" sz="1800" dirty="0" smtClean="0">
                <a:latin typeface="Arial Narrow" pitchFamily="34" charset="0"/>
              </a:rPr>
              <a:t>¨</a:t>
            </a:r>
          </a:p>
          <a:p>
            <a:pPr algn="just"/>
            <a:r>
              <a:rPr lang="es-MX" sz="1800" dirty="0">
                <a:latin typeface="Arial Narrow" pitchFamily="34" charset="0"/>
              </a:rPr>
              <a:t>CAPITULO IV </a:t>
            </a:r>
            <a:r>
              <a:rPr lang="es-MX" sz="1800" dirty="0" smtClean="0">
                <a:latin typeface="Arial Narrow" pitchFamily="34" charset="0"/>
              </a:rPr>
              <a:t>¨De </a:t>
            </a:r>
            <a:r>
              <a:rPr lang="es-MX" sz="1800" dirty="0">
                <a:latin typeface="Arial Narrow" pitchFamily="34" charset="0"/>
              </a:rPr>
              <a:t>los Organismos de </a:t>
            </a:r>
            <a:r>
              <a:rPr lang="es-MX" sz="1800" dirty="0" smtClean="0">
                <a:latin typeface="Arial Narrow" pitchFamily="34" charset="0"/>
              </a:rPr>
              <a:t>Certificación¨</a:t>
            </a:r>
          </a:p>
          <a:p>
            <a:pPr algn="just"/>
            <a:r>
              <a:rPr lang="es-MX" sz="1800" dirty="0">
                <a:latin typeface="Arial Narrow" pitchFamily="34" charset="0"/>
              </a:rPr>
              <a:t>CAPITULO V </a:t>
            </a:r>
            <a:r>
              <a:rPr lang="es-MX" sz="1800" dirty="0" smtClean="0">
                <a:latin typeface="Arial Narrow" pitchFamily="34" charset="0"/>
              </a:rPr>
              <a:t>¨De </a:t>
            </a:r>
            <a:r>
              <a:rPr lang="es-MX" sz="1800" dirty="0">
                <a:latin typeface="Arial Narrow" pitchFamily="34" charset="0"/>
              </a:rPr>
              <a:t>los Laboratorios de </a:t>
            </a:r>
            <a:r>
              <a:rPr lang="es-MX" sz="1800" dirty="0" smtClean="0">
                <a:latin typeface="Arial Narrow" pitchFamily="34" charset="0"/>
              </a:rPr>
              <a:t>Pruebas¨</a:t>
            </a:r>
          </a:p>
          <a:p>
            <a:pPr algn="just"/>
            <a:r>
              <a:rPr lang="es-MX" sz="1800" dirty="0">
                <a:latin typeface="Arial Narrow" pitchFamily="34" charset="0"/>
              </a:rPr>
              <a:t>CAPITULO VI </a:t>
            </a:r>
            <a:r>
              <a:rPr lang="es-MX" sz="1800" dirty="0" smtClean="0">
                <a:latin typeface="Arial Narrow" pitchFamily="34" charset="0"/>
              </a:rPr>
              <a:t>¨De </a:t>
            </a:r>
            <a:r>
              <a:rPr lang="es-MX" sz="1800" dirty="0">
                <a:latin typeface="Arial Narrow" pitchFamily="34" charset="0"/>
              </a:rPr>
              <a:t>las Unidades de </a:t>
            </a:r>
            <a:r>
              <a:rPr lang="es-MX" sz="1800" dirty="0" smtClean="0">
                <a:latin typeface="Arial Narrow" pitchFamily="34" charset="0"/>
              </a:rPr>
              <a:t>Verificación¨</a:t>
            </a:r>
          </a:p>
          <a:p>
            <a:pPr algn="just"/>
            <a:r>
              <a:rPr lang="es-MX" sz="1800" dirty="0">
                <a:latin typeface="Arial Narrow" pitchFamily="34" charset="0"/>
              </a:rPr>
              <a:t>CAPÍTULO VII </a:t>
            </a:r>
            <a:r>
              <a:rPr lang="es-MX" sz="1800" dirty="0" smtClean="0">
                <a:latin typeface="Arial Narrow" pitchFamily="34" charset="0"/>
              </a:rPr>
              <a:t>¨De </a:t>
            </a:r>
            <a:r>
              <a:rPr lang="es-MX" sz="1800" dirty="0">
                <a:latin typeface="Arial Narrow" pitchFamily="34" charset="0"/>
              </a:rPr>
              <a:t>los Acuerdos de Reconocimiento </a:t>
            </a:r>
            <a:r>
              <a:rPr lang="es-MX" sz="1800" dirty="0" smtClean="0">
                <a:latin typeface="Arial Narrow" pitchFamily="34" charset="0"/>
              </a:rPr>
              <a:t>Mutuo¨ </a:t>
            </a:r>
            <a:endParaRPr lang="es-MX" sz="1800" dirty="0">
              <a:latin typeface="Arial Narrow" pitchFamily="34" charset="0"/>
            </a:endParaRPr>
          </a:p>
          <a:p>
            <a:pPr algn="just"/>
            <a:r>
              <a:rPr lang="es-MX" sz="1800" dirty="0">
                <a:latin typeface="Arial Narrow" pitchFamily="34" charset="0"/>
              </a:rPr>
              <a:t>Cuenta con los artículos del </a:t>
            </a:r>
            <a:r>
              <a:rPr lang="es-MX" sz="1800" dirty="0" smtClean="0">
                <a:latin typeface="Arial Narrow" pitchFamily="34" charset="0"/>
              </a:rPr>
              <a:t>68 </a:t>
            </a:r>
            <a:r>
              <a:rPr lang="es-MX" sz="1800" dirty="0">
                <a:latin typeface="Arial Narrow" pitchFamily="34" charset="0"/>
              </a:rPr>
              <a:t>al </a:t>
            </a:r>
            <a:r>
              <a:rPr lang="es-MX" sz="1800" dirty="0" smtClean="0">
                <a:latin typeface="Arial Narrow" pitchFamily="34" charset="0"/>
              </a:rPr>
              <a:t>87.</a:t>
            </a:r>
            <a:endParaRPr lang="es-MX" sz="1800" dirty="0">
              <a:latin typeface="Arial Narrow" pitchFamily="34" charset="0"/>
            </a:endParaRPr>
          </a:p>
        </p:txBody>
      </p:sp>
      <p:pic>
        <p:nvPicPr>
          <p:cNvPr id="1126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943476"/>
            <a:ext cx="2102743" cy="168387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4943477"/>
            <a:ext cx="1761715" cy="1683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57972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7932" y="66"/>
            <a:ext cx="4320480" cy="213279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Capitulo V ¨</a:t>
            </a:r>
            <a:r>
              <a:rPr lang="es-MX" sz="2000" dirty="0">
                <a:latin typeface="Arial Narrow" pitchFamily="34" charset="0"/>
              </a:rPr>
              <a:t>DE LA </a:t>
            </a:r>
            <a:r>
              <a:rPr lang="es-MX" sz="2000" dirty="0" smtClean="0">
                <a:latin typeface="Arial Narrow" pitchFamily="34" charset="0"/>
              </a:rPr>
              <a:t>VERIFICACION¨</a:t>
            </a:r>
          </a:p>
          <a:p>
            <a:pPr algn="just"/>
            <a:r>
              <a:rPr lang="es-MX" sz="2000" dirty="0">
                <a:latin typeface="Arial Narrow" pitchFamily="34" charset="0"/>
              </a:rPr>
              <a:t>CAPITULO UNICO </a:t>
            </a:r>
            <a:r>
              <a:rPr lang="es-MX" sz="2000" dirty="0" smtClean="0">
                <a:latin typeface="Arial Narrow" pitchFamily="34" charset="0"/>
              </a:rPr>
              <a:t>¨Verificación </a:t>
            </a:r>
            <a:r>
              <a:rPr lang="es-MX" sz="2000" dirty="0">
                <a:latin typeface="Arial Narrow" pitchFamily="34" charset="0"/>
              </a:rPr>
              <a:t>y </a:t>
            </a:r>
            <a:r>
              <a:rPr lang="es-MX" sz="2000" dirty="0" smtClean="0">
                <a:latin typeface="Arial Narrow" pitchFamily="34" charset="0"/>
              </a:rPr>
              <a:t>Vigilancia¨</a:t>
            </a:r>
          </a:p>
          <a:p>
            <a:pPr algn="just"/>
            <a:r>
              <a:rPr lang="es-MX" sz="2000" dirty="0">
                <a:latin typeface="Arial Narrow" pitchFamily="34" charset="0"/>
              </a:rPr>
              <a:t>Cuenta con los artículos del </a:t>
            </a:r>
            <a:r>
              <a:rPr lang="es-MX" sz="2000" dirty="0" smtClean="0">
                <a:latin typeface="Arial Narrow" pitchFamily="34" charset="0"/>
              </a:rPr>
              <a:t>88 </a:t>
            </a:r>
            <a:r>
              <a:rPr lang="es-MX" sz="2000" dirty="0">
                <a:latin typeface="Arial Narrow" pitchFamily="34" charset="0"/>
              </a:rPr>
              <a:t>al </a:t>
            </a:r>
            <a:r>
              <a:rPr lang="es-MX" sz="2000" dirty="0" smtClean="0">
                <a:latin typeface="Arial Narrow" pitchFamily="34" charset="0"/>
              </a:rPr>
              <a:t>109.</a:t>
            </a:r>
            <a:endParaRPr lang="es-MX" sz="2000" dirty="0">
              <a:latin typeface="Arial Narrow" pitchFamily="34" charset="0"/>
            </a:endParaRPr>
          </a:p>
          <a:p>
            <a:pPr algn="just"/>
            <a:endParaRPr lang="es-MX" dirty="0" smtClean="0">
              <a:latin typeface="Arial Black" pitchFamily="34" charset="0"/>
            </a:endParaRPr>
          </a:p>
        </p:txBody>
      </p:sp>
      <p:sp>
        <p:nvSpPr>
          <p:cNvPr id="5" name="2 Marcador de contenido"/>
          <p:cNvSpPr txBox="1">
            <a:spLocks/>
          </p:cNvSpPr>
          <p:nvPr/>
        </p:nvSpPr>
        <p:spPr>
          <a:xfrm>
            <a:off x="4804792" y="66"/>
            <a:ext cx="4320480" cy="2780862"/>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Capitulo VI ¨</a:t>
            </a:r>
            <a:r>
              <a:rPr lang="es-MX" sz="2000" dirty="0">
                <a:latin typeface="Arial Narrow" pitchFamily="34" charset="0"/>
              </a:rPr>
              <a:t>DE LOS INCENTIVOS, SANCIONES Y </a:t>
            </a:r>
            <a:r>
              <a:rPr lang="es-MX" sz="2000" dirty="0" smtClean="0">
                <a:latin typeface="Arial Narrow" pitchFamily="34" charset="0"/>
              </a:rPr>
              <a:t>RECURSOS¨</a:t>
            </a:r>
          </a:p>
          <a:p>
            <a:pPr algn="just"/>
            <a:r>
              <a:rPr lang="es-MX" sz="2000" dirty="0">
                <a:latin typeface="Arial Narrow" pitchFamily="34" charset="0"/>
              </a:rPr>
              <a:t>CAPITULO I </a:t>
            </a:r>
            <a:r>
              <a:rPr lang="es-MX" sz="2000" dirty="0" smtClean="0">
                <a:latin typeface="Arial Narrow" pitchFamily="34" charset="0"/>
              </a:rPr>
              <a:t>¨Del </a:t>
            </a:r>
            <a:r>
              <a:rPr lang="es-MX" sz="2000" dirty="0">
                <a:latin typeface="Arial Narrow" pitchFamily="34" charset="0"/>
              </a:rPr>
              <a:t>Premio Nacional de </a:t>
            </a:r>
            <a:r>
              <a:rPr lang="es-MX" sz="2000" dirty="0" smtClean="0">
                <a:latin typeface="Arial Narrow" pitchFamily="34" charset="0"/>
              </a:rPr>
              <a:t>Calidad¨</a:t>
            </a:r>
          </a:p>
          <a:p>
            <a:pPr algn="just"/>
            <a:r>
              <a:rPr lang="es-MX" sz="2000" dirty="0">
                <a:latin typeface="Arial Narrow" pitchFamily="34" charset="0"/>
              </a:rPr>
              <a:t>CAPITULO II </a:t>
            </a:r>
            <a:r>
              <a:rPr lang="es-MX" sz="2000" dirty="0" smtClean="0">
                <a:latin typeface="Arial Narrow" pitchFamily="34" charset="0"/>
              </a:rPr>
              <a:t>¨De </a:t>
            </a:r>
            <a:r>
              <a:rPr lang="es-MX" sz="2000" dirty="0">
                <a:latin typeface="Arial Narrow" pitchFamily="34" charset="0"/>
              </a:rPr>
              <a:t>las </a:t>
            </a:r>
            <a:r>
              <a:rPr lang="es-MX" sz="2000" dirty="0" smtClean="0">
                <a:latin typeface="Arial Narrow" pitchFamily="34" charset="0"/>
              </a:rPr>
              <a:t>Sanciones¨ </a:t>
            </a:r>
          </a:p>
          <a:p>
            <a:pPr algn="just"/>
            <a:r>
              <a:rPr lang="es-MX" sz="2000" dirty="0">
                <a:latin typeface="Arial Narrow" pitchFamily="34" charset="0"/>
              </a:rPr>
              <a:t>CAPÍTULO III </a:t>
            </a:r>
            <a:r>
              <a:rPr lang="es-MX" sz="2000" dirty="0" smtClean="0">
                <a:latin typeface="Arial Narrow" pitchFamily="34" charset="0"/>
              </a:rPr>
              <a:t>¨Del </a:t>
            </a:r>
            <a:r>
              <a:rPr lang="es-MX" sz="2000" dirty="0">
                <a:latin typeface="Arial Narrow" pitchFamily="34" charset="0"/>
              </a:rPr>
              <a:t>Recurso de Revisión y de las </a:t>
            </a:r>
            <a:r>
              <a:rPr lang="es-MX" sz="2000" dirty="0" smtClean="0">
                <a:latin typeface="Arial Narrow" pitchFamily="34" charset="0"/>
              </a:rPr>
              <a:t>Reclamaciones¨ </a:t>
            </a:r>
          </a:p>
          <a:p>
            <a:pPr algn="just"/>
            <a:r>
              <a:rPr lang="es-MX" sz="2000" dirty="0">
                <a:latin typeface="Arial Narrow" pitchFamily="34" charset="0"/>
              </a:rPr>
              <a:t>Cuenta con los artículos del </a:t>
            </a:r>
            <a:r>
              <a:rPr lang="es-MX" sz="2000" dirty="0" smtClean="0">
                <a:latin typeface="Arial Narrow" pitchFamily="34" charset="0"/>
              </a:rPr>
              <a:t>110 </a:t>
            </a:r>
            <a:r>
              <a:rPr lang="es-MX" sz="2000" dirty="0">
                <a:latin typeface="Arial Narrow" pitchFamily="34" charset="0"/>
              </a:rPr>
              <a:t>al </a:t>
            </a:r>
            <a:r>
              <a:rPr lang="es-MX" sz="2000" dirty="0" smtClean="0">
                <a:latin typeface="Arial Narrow" pitchFamily="34" charset="0"/>
              </a:rPr>
              <a:t>122.</a:t>
            </a:r>
          </a:p>
        </p:txBody>
      </p:sp>
      <p:pic>
        <p:nvPicPr>
          <p:cNvPr id="12293" name="Picture 5" descr="Resultado de imagen para metrologia y normaliz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297" y="2159794"/>
            <a:ext cx="3802022"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2295" name="Picture 7" descr="Resultado de imagen para clientes reclama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5807" y="3573016"/>
            <a:ext cx="2838450"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89191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155075" y="476672"/>
            <a:ext cx="8612380" cy="1296144"/>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El objetivo de la LEY </a:t>
            </a:r>
            <a:r>
              <a:rPr lang="es-MX" sz="2000" dirty="0">
                <a:latin typeface="Arial Narrow" pitchFamily="34" charset="0"/>
              </a:rPr>
              <a:t>FEDERAL </a:t>
            </a:r>
            <a:r>
              <a:rPr lang="es-MX" sz="2000" dirty="0" smtClean="0">
                <a:latin typeface="Arial Narrow" pitchFamily="34" charset="0"/>
              </a:rPr>
              <a:t>SOBRE METROLOGÍA Y NORMALIZACIÓN, </a:t>
            </a:r>
            <a:r>
              <a:rPr lang="es-MX" sz="2000" dirty="0">
                <a:latin typeface="Arial Narrow" pitchFamily="34" charset="0"/>
              </a:rPr>
              <a:t>es garantizar la seguridad </a:t>
            </a:r>
            <a:r>
              <a:rPr lang="es-MX" sz="2000" dirty="0" smtClean="0">
                <a:latin typeface="Arial Narrow" pitchFamily="34" charset="0"/>
              </a:rPr>
              <a:t>del consumidor </a:t>
            </a:r>
            <a:r>
              <a:rPr lang="es-MX" sz="2000" dirty="0">
                <a:latin typeface="Arial Narrow" pitchFamily="34" charset="0"/>
              </a:rPr>
              <a:t>en términos generales, exigiendo </a:t>
            </a:r>
            <a:r>
              <a:rPr lang="es-MX" sz="2000" dirty="0" smtClean="0">
                <a:latin typeface="Arial Narrow" pitchFamily="34" charset="0"/>
              </a:rPr>
              <a:t>el cumplimiento </a:t>
            </a:r>
            <a:r>
              <a:rPr lang="es-MX" sz="2000" dirty="0">
                <a:latin typeface="Arial Narrow" pitchFamily="34" charset="0"/>
              </a:rPr>
              <a:t>del mínimo de calidad para </a:t>
            </a:r>
            <a:r>
              <a:rPr lang="es-MX" sz="2000" dirty="0" smtClean="0">
                <a:latin typeface="Arial Narrow" pitchFamily="34" charset="0"/>
              </a:rPr>
              <a:t>los diferentes </a:t>
            </a:r>
            <a:r>
              <a:rPr lang="es-MX" sz="2000" dirty="0">
                <a:latin typeface="Arial Narrow" pitchFamily="34" charset="0"/>
              </a:rPr>
              <a:t>artículos que adquiere. Lo anterior, </a:t>
            </a:r>
            <a:r>
              <a:rPr lang="es-MX" sz="2000" dirty="0" smtClean="0">
                <a:latin typeface="Arial Narrow" pitchFamily="34" charset="0"/>
              </a:rPr>
              <a:t>lo hace </a:t>
            </a:r>
            <a:r>
              <a:rPr lang="es-MX" sz="2000" dirty="0">
                <a:latin typeface="Arial Narrow" pitchFamily="34" charset="0"/>
              </a:rPr>
              <a:t>a través del establecimiento de </a:t>
            </a:r>
            <a:r>
              <a:rPr lang="es-MX" sz="2000" dirty="0" smtClean="0">
                <a:latin typeface="Arial Narrow" pitchFamily="34" charset="0"/>
              </a:rPr>
              <a:t>un procedimiento </a:t>
            </a:r>
            <a:r>
              <a:rPr lang="es-MX" sz="2000" dirty="0">
                <a:latin typeface="Arial Narrow" pitchFamily="34" charset="0"/>
              </a:rPr>
              <a:t>claro, uniforme y confiable para </a:t>
            </a:r>
            <a:r>
              <a:rPr lang="es-MX" sz="2000" dirty="0" smtClean="0">
                <a:latin typeface="Arial Narrow" pitchFamily="34" charset="0"/>
              </a:rPr>
              <a:t>la expedición </a:t>
            </a:r>
            <a:r>
              <a:rPr lang="es-MX" sz="2000" dirty="0">
                <a:latin typeface="Arial Narrow" pitchFamily="34" charset="0"/>
              </a:rPr>
              <a:t>de una Norma Oficial Mexicana.</a:t>
            </a:r>
            <a:endParaRPr lang="es-MX" sz="2000" dirty="0" smtClean="0">
              <a:latin typeface="Arial Narrow" pitchFamily="34" charset="0"/>
            </a:endParaRPr>
          </a:p>
        </p:txBody>
      </p:sp>
      <p:sp>
        <p:nvSpPr>
          <p:cNvPr id="5" name="2 Marcador de contenido"/>
          <p:cNvSpPr txBox="1">
            <a:spLocks/>
          </p:cNvSpPr>
          <p:nvPr/>
        </p:nvSpPr>
        <p:spPr>
          <a:xfrm>
            <a:off x="155075" y="5733256"/>
            <a:ext cx="8612380" cy="560082"/>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1600" dirty="0" smtClean="0">
                <a:latin typeface="Arial Narrow" pitchFamily="34" charset="0"/>
              </a:rPr>
              <a:t>Para mayor información de los capítulos de la </a:t>
            </a:r>
            <a:r>
              <a:rPr lang="es-MX" sz="1600" dirty="0">
                <a:latin typeface="Arial Narrow" pitchFamily="34" charset="0"/>
              </a:rPr>
              <a:t>LEY FEDERAL SOBRE METROLOGÍA Y NORMALIZACIÓN</a:t>
            </a:r>
            <a:r>
              <a:rPr lang="es-MX" sz="1600" dirty="0" smtClean="0">
                <a:latin typeface="Arial Narrow" pitchFamily="34" charset="0"/>
              </a:rPr>
              <a:t> consultar </a:t>
            </a:r>
            <a:r>
              <a:rPr lang="es-MX" sz="1600" dirty="0">
                <a:latin typeface="Arial Narrow" pitchFamily="34" charset="0"/>
              </a:rPr>
              <a:t>la pagina </a:t>
            </a:r>
            <a:r>
              <a:rPr lang="es-MX" sz="1600" dirty="0">
                <a:latin typeface="Arial Narrow" pitchFamily="34" charset="0"/>
                <a:hlinkClick r:id="rId2"/>
              </a:rPr>
              <a:t>https://</a:t>
            </a:r>
            <a:r>
              <a:rPr lang="es-MX" sz="1600" dirty="0" smtClean="0">
                <a:latin typeface="Arial Narrow" pitchFamily="34" charset="0"/>
                <a:hlinkClick r:id="rId2"/>
              </a:rPr>
              <a:t>www.gob.mx/cms/uploads/attachment/file/107522/LEYFEDERALSOBREMETROLOGIAYNORMALIZACION.pdf</a:t>
            </a:r>
            <a:endParaRPr lang="es-MX" sz="1600" dirty="0" smtClean="0">
              <a:latin typeface="Arial Narrow" pitchFamily="34" charset="0"/>
            </a:endParaRPr>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814" y="2492896"/>
            <a:ext cx="2880320" cy="29523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pic>
        <p:nvPicPr>
          <p:cNvPr id="1331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4956" b="17945"/>
          <a:stretch/>
        </p:blipFill>
        <p:spPr bwMode="auto">
          <a:xfrm>
            <a:off x="4139952" y="2276872"/>
            <a:ext cx="4803626" cy="33123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3969" y="2436555"/>
            <a:ext cx="1102540" cy="135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80289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Imagen relacionada"/>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760776">
            <a:off x="4283968" y="4459444"/>
            <a:ext cx="2704730" cy="2130613"/>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metodo cientifico"/>
          <p:cNvPicPr>
            <a:picLocks noChangeAspect="1" noChangeArrowheads="1"/>
          </p:cNvPicPr>
          <p:nvPr/>
        </p:nvPicPr>
        <p:blipFill>
          <a:blip r:embed="rId4">
            <a:duotone>
              <a:prstClr val="black"/>
              <a:schemeClr val="tx2">
                <a:tint val="45000"/>
                <a:satMod val="400000"/>
              </a:schemeClr>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9653018">
            <a:off x="251520" y="2492896"/>
            <a:ext cx="3365072" cy="2309363"/>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descr="Resultado de imagen para sistema"/>
          <p:cNvPicPr>
            <a:picLocks noChangeAspect="1" noChangeArrowheads="1"/>
          </p:cNvPicPr>
          <p:nvPr/>
        </p:nvPicPr>
        <p:blipFill>
          <a:blip r:embed="rId6">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343275" y="-315416"/>
            <a:ext cx="5800725" cy="4257675"/>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0" y="0"/>
            <a:ext cx="9144000" cy="1143000"/>
          </a:xfrm>
        </p:spPr>
        <p:txBody>
          <a:bodyPr/>
          <a:lstStyle/>
          <a:p>
            <a:r>
              <a:rPr lang="es-MX" b="1" dirty="0">
                <a:latin typeface="Arial Narrow" pitchFamily="34" charset="0"/>
              </a:rPr>
              <a:t>2.3 Conceptos y diferencias entre sistema, método y procedimiento de medición</a:t>
            </a:r>
            <a:r>
              <a:rPr lang="es-MX" dirty="0" smtClean="0">
                <a:latin typeface="Arial Narrow" pitchFamily="34" charset="0"/>
              </a:rPr>
              <a:t>.</a:t>
            </a:r>
            <a:endParaRPr lang="es-MX" dirty="0">
              <a:latin typeface="Arial Narrow" pitchFamily="34" charset="0"/>
            </a:endParaRPr>
          </a:p>
        </p:txBody>
      </p:sp>
      <p:sp>
        <p:nvSpPr>
          <p:cNvPr id="3" name="2 Marcador de contenido"/>
          <p:cNvSpPr>
            <a:spLocks noGrp="1"/>
          </p:cNvSpPr>
          <p:nvPr>
            <p:ph sz="quarter" idx="13"/>
          </p:nvPr>
        </p:nvSpPr>
        <p:spPr>
          <a:xfrm>
            <a:off x="1259632" y="1196752"/>
            <a:ext cx="7884368" cy="5257800"/>
          </a:xfrm>
        </p:spPr>
        <p:txBody>
          <a:bodyPr>
            <a:normAutofit lnSpcReduction="10000"/>
          </a:bodyPr>
          <a:lstStyle/>
          <a:p>
            <a:pPr algn="just"/>
            <a:r>
              <a:rPr lang="es-MX" sz="2000" dirty="0" smtClean="0">
                <a:latin typeface="Arial Narrow" pitchFamily="34" charset="0"/>
              </a:rPr>
              <a:t>Sistema: </a:t>
            </a:r>
            <a:r>
              <a:rPr lang="es-MX" sz="2000" dirty="0">
                <a:latin typeface="Arial Narrow" pitchFamily="34" charset="0"/>
              </a:rPr>
              <a:t>Conjunto de procesos o elementos interrelacionados con un medio para formar una totalidad encauzada hacia un objetivo común.</a:t>
            </a:r>
            <a:endParaRPr lang="es-MX" sz="2000" dirty="0" smtClean="0">
              <a:latin typeface="Arial Narrow" pitchFamily="34" charset="0"/>
            </a:endParaRPr>
          </a:p>
          <a:p>
            <a:pPr algn="just"/>
            <a:endParaRPr lang="es-MX" sz="2000" dirty="0" smtClean="0">
              <a:latin typeface="Arial Narrow" pitchFamily="34" charset="0"/>
            </a:endParaRPr>
          </a:p>
          <a:p>
            <a:pPr algn="just"/>
            <a:r>
              <a:rPr lang="es-MX" sz="2000" dirty="0" smtClean="0">
                <a:latin typeface="Arial Narrow" pitchFamily="34" charset="0"/>
              </a:rPr>
              <a:t>Método: </a:t>
            </a:r>
            <a:r>
              <a:rPr lang="es-MX" sz="2000" dirty="0">
                <a:latin typeface="Arial Narrow" pitchFamily="34" charset="0"/>
              </a:rPr>
              <a:t>C</a:t>
            </a:r>
            <a:r>
              <a:rPr lang="es-MX" sz="2000" dirty="0" smtClean="0">
                <a:latin typeface="Arial Narrow" pitchFamily="34" charset="0"/>
              </a:rPr>
              <a:t>onjunto </a:t>
            </a:r>
            <a:r>
              <a:rPr lang="es-MX" sz="2000" dirty="0">
                <a:latin typeface="Arial Narrow" pitchFamily="34" charset="0"/>
              </a:rPr>
              <a:t>de estrategias y herramientas que se utilizan para llegar a un objetivo </a:t>
            </a:r>
            <a:r>
              <a:rPr lang="es-MX" sz="2000" dirty="0" smtClean="0">
                <a:latin typeface="Arial Narrow" pitchFamily="34" charset="0"/>
              </a:rPr>
              <a:t>preciso.</a:t>
            </a:r>
          </a:p>
          <a:p>
            <a:pPr algn="just"/>
            <a:endParaRPr lang="es-MX" sz="2000" dirty="0" smtClean="0">
              <a:latin typeface="Arial Narrow" pitchFamily="34" charset="0"/>
            </a:endParaRPr>
          </a:p>
          <a:p>
            <a:pPr algn="just"/>
            <a:r>
              <a:rPr lang="es-MX" sz="2000" dirty="0" smtClean="0">
                <a:latin typeface="Arial Narrow" pitchFamily="34" charset="0"/>
              </a:rPr>
              <a:t>Procedimiento de </a:t>
            </a:r>
            <a:r>
              <a:rPr lang="es-MX" sz="2000" dirty="0">
                <a:latin typeface="Arial Narrow" pitchFamily="34" charset="0"/>
              </a:rPr>
              <a:t>medición: liga de manera ineludible aspectos técnicos, administrativos, estadísticos, instrumentales y de personal, estableciendo cada uno de estos sus propios parámetros de control que aseguren la conformidad de los datos que se obtienen en dicho proceso. Un proceso de medición ideal siempre proporcionará mediciones “verdaderas”, lo cual implica que se tienen propiedades estadísticas de varianza cero, errores cero, y consecuentemente cero probabilidad de decisiones erróneas. Desafortunadamente este tipo de procesos de medición no existen, lo cual da cabida a que existan sistemas o procesos de medición acordes a exactitud requerida, costos, facilidad de </a:t>
            </a:r>
            <a:r>
              <a:rPr lang="es-MX" sz="2000" dirty="0" smtClean="0">
                <a:latin typeface="Arial Narrow" pitchFamily="34" charset="0"/>
              </a:rPr>
              <a:t>uso.</a:t>
            </a:r>
          </a:p>
        </p:txBody>
      </p:sp>
      <p:sp>
        <p:nvSpPr>
          <p:cNvPr id="4" name="3 Botón de acción: Inicio">
            <a:hlinkClick r:id="rId7" action="ppaction://hlinksldjump" highlightClick="1"/>
          </p:cNvPr>
          <p:cNvSpPr/>
          <p:nvPr/>
        </p:nvSpPr>
        <p:spPr>
          <a:xfrm>
            <a:off x="8172400" y="6237312"/>
            <a:ext cx="504056" cy="5040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69388307"/>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2232" y="0"/>
            <a:ext cx="917623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79512" y="260648"/>
            <a:ext cx="9144000" cy="1143000"/>
          </a:xfrm>
        </p:spPr>
        <p:txBody>
          <a:bodyPr/>
          <a:lstStyle/>
          <a:p>
            <a:r>
              <a:rPr lang="es-MX" b="1" dirty="0">
                <a:latin typeface="Arial Narrow" pitchFamily="34" charset="0"/>
              </a:rPr>
              <a:t>2.4 NOM 008 sistema de unidades de medida y conversión</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0" y="1700808"/>
            <a:ext cx="9144000" cy="4869160"/>
          </a:xfrm>
        </p:spPr>
        <p:txBody>
          <a:bodyPr>
            <a:normAutofit/>
          </a:bodyPr>
          <a:lstStyle/>
          <a:p>
            <a:pPr algn="just"/>
            <a:r>
              <a:rPr lang="es-MX" sz="2000" dirty="0">
                <a:latin typeface="Arial Narrow" pitchFamily="34" charset="0"/>
              </a:rPr>
              <a:t>Esta Norma Oficial Mexicana tiene como propósito establecer un lenguaje común que responda a las exigencias actuales de las actividades científicas, tecnológicas, educativas, industriales y comerciales, al alcance de todos los sectores del </a:t>
            </a:r>
            <a:r>
              <a:rPr lang="es-MX" sz="2000" dirty="0" smtClean="0">
                <a:latin typeface="Arial Narrow" pitchFamily="34" charset="0"/>
              </a:rPr>
              <a:t>país. </a:t>
            </a:r>
          </a:p>
          <a:p>
            <a:pPr algn="just"/>
            <a:endParaRPr lang="es-MX" sz="2000" dirty="0" smtClean="0">
              <a:latin typeface="Arial Narrow" pitchFamily="34" charset="0"/>
            </a:endParaRPr>
          </a:p>
          <a:p>
            <a:pPr algn="just"/>
            <a:r>
              <a:rPr lang="es-MX" sz="2000" dirty="0" smtClean="0">
                <a:latin typeface="Arial Narrow" pitchFamily="34" charset="0"/>
              </a:rPr>
              <a:t>La </a:t>
            </a:r>
            <a:r>
              <a:rPr lang="es-MX" sz="2000" dirty="0">
                <a:latin typeface="Arial Narrow" pitchFamily="34" charset="0"/>
              </a:rPr>
              <a:t>elaboración de esta Norma Oficial Mexicana se basó principalmente en las resoluciones y acuerdos que sobre el Sistema Internacional de Unidades (SI) se han tenido en la Conferencia General de Pesas y Medidas (CGPM),</a:t>
            </a:r>
          </a:p>
          <a:p>
            <a:pPr algn="just"/>
            <a:endParaRPr lang="es-MX" sz="2000" dirty="0" smtClean="0">
              <a:latin typeface="Arial Narrow" pitchFamily="34" charset="0"/>
            </a:endParaRPr>
          </a:p>
          <a:p>
            <a:pPr algn="just"/>
            <a:r>
              <a:rPr lang="es-MX" sz="2000" dirty="0">
                <a:latin typeface="Arial Narrow" pitchFamily="34" charset="0"/>
              </a:rPr>
              <a:t> El SI es el primer sistema de unidades de medición compatible, esencialmente completo y armonizado internacionalmente, está fundamentado en 7 unidades de base, cuya materialización y reproducción objetiva de los patrones correspondientes, facilita a todas las naciones que lo adopten para la estructuración de sus sistemas metrológicos a los más altos niveles de exactitud.</a:t>
            </a:r>
          </a:p>
        </p:txBody>
      </p:sp>
      <p:sp>
        <p:nvSpPr>
          <p:cNvPr id="5" name="4 Botón de acción: Hacia delante o Siguiente">
            <a:hlinkClick r:id="" action="ppaction://hlinkshowjump?jump=nextslide" highlightClick="1"/>
          </p:cNvPr>
          <p:cNvSpPr/>
          <p:nvPr/>
        </p:nvSpPr>
        <p:spPr>
          <a:xfrm>
            <a:off x="7812360" y="6237312"/>
            <a:ext cx="504056"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905414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7924800" cy="706090"/>
          </a:xfrm>
        </p:spPr>
        <p:txBody>
          <a:bodyPr/>
          <a:lstStyle/>
          <a:p>
            <a:r>
              <a:rPr lang="es-MX" dirty="0" smtClean="0">
                <a:latin typeface="Arial Narrow" pitchFamily="34" charset="0"/>
              </a:rPr>
              <a:t>Contenido de la NOM </a:t>
            </a:r>
            <a:r>
              <a:rPr lang="es-MX" dirty="0">
                <a:latin typeface="Arial Narrow" pitchFamily="34" charset="0"/>
              </a:rPr>
              <a:t>008</a:t>
            </a:r>
          </a:p>
        </p:txBody>
      </p:sp>
      <p:sp>
        <p:nvSpPr>
          <p:cNvPr id="3" name="2 Marcador de contenido"/>
          <p:cNvSpPr>
            <a:spLocks noGrp="1"/>
          </p:cNvSpPr>
          <p:nvPr>
            <p:ph sz="quarter" idx="13"/>
          </p:nvPr>
        </p:nvSpPr>
        <p:spPr>
          <a:xfrm>
            <a:off x="683568" y="692696"/>
            <a:ext cx="7924800" cy="4277072"/>
          </a:xfrm>
        </p:spPr>
        <p:txBody>
          <a:bodyPr numCol="2">
            <a:normAutofit/>
          </a:bodyPr>
          <a:lstStyle/>
          <a:p>
            <a:r>
              <a:rPr lang="es-MX" sz="2000" b="1" dirty="0">
                <a:latin typeface="Arial Narrow" pitchFamily="34" charset="0"/>
              </a:rPr>
              <a:t>0. </a:t>
            </a:r>
            <a:r>
              <a:rPr lang="es-MX" sz="2000" dirty="0">
                <a:latin typeface="Arial Narrow" pitchFamily="34" charset="0"/>
              </a:rPr>
              <a:t>Introducción</a:t>
            </a:r>
          </a:p>
          <a:p>
            <a:r>
              <a:rPr lang="es-MX" sz="2000" b="1" dirty="0">
                <a:latin typeface="Arial Narrow" pitchFamily="34" charset="0"/>
              </a:rPr>
              <a:t>1. </a:t>
            </a:r>
            <a:r>
              <a:rPr lang="es-MX" sz="2000" dirty="0">
                <a:latin typeface="Arial Narrow" pitchFamily="34" charset="0"/>
              </a:rPr>
              <a:t>Objetivo y campo de aplicación</a:t>
            </a:r>
          </a:p>
          <a:p>
            <a:r>
              <a:rPr lang="es-MX" sz="2000" b="1" dirty="0">
                <a:latin typeface="Arial Narrow" pitchFamily="34" charset="0"/>
              </a:rPr>
              <a:t>2. </a:t>
            </a:r>
            <a:r>
              <a:rPr lang="es-MX" sz="2000" dirty="0">
                <a:latin typeface="Arial Narrow" pitchFamily="34" charset="0"/>
              </a:rPr>
              <a:t>Referencias</a:t>
            </a:r>
          </a:p>
          <a:p>
            <a:r>
              <a:rPr lang="es-MX" sz="2000" b="1" dirty="0">
                <a:latin typeface="Arial Narrow" pitchFamily="34" charset="0"/>
              </a:rPr>
              <a:t>3. </a:t>
            </a:r>
            <a:r>
              <a:rPr lang="es-MX" sz="2000" dirty="0">
                <a:latin typeface="Arial Narrow" pitchFamily="34" charset="0"/>
              </a:rPr>
              <a:t>Definiciones fundamentales</a:t>
            </a:r>
          </a:p>
          <a:p>
            <a:r>
              <a:rPr lang="es-MX" sz="2000" b="1" dirty="0">
                <a:latin typeface="Arial Narrow" pitchFamily="34" charset="0"/>
              </a:rPr>
              <a:t>4. </a:t>
            </a:r>
            <a:r>
              <a:rPr lang="es-MX" sz="2000" dirty="0">
                <a:latin typeface="Arial Narrow" pitchFamily="34" charset="0"/>
              </a:rPr>
              <a:t>Tablas de unidades</a:t>
            </a:r>
          </a:p>
          <a:p>
            <a:r>
              <a:rPr lang="es-MX" sz="2000" b="1" dirty="0">
                <a:latin typeface="Arial Narrow" pitchFamily="34" charset="0"/>
              </a:rPr>
              <a:t>5. </a:t>
            </a:r>
            <a:r>
              <a:rPr lang="es-MX" sz="2000" dirty="0">
                <a:latin typeface="Arial Narrow" pitchFamily="34" charset="0"/>
              </a:rPr>
              <a:t>Unidades que no pertenecen al SI</a:t>
            </a:r>
          </a:p>
          <a:p>
            <a:r>
              <a:rPr lang="es-MX" sz="2000" b="1" dirty="0">
                <a:latin typeface="Arial Narrow" pitchFamily="34" charset="0"/>
              </a:rPr>
              <a:t>6. </a:t>
            </a:r>
            <a:r>
              <a:rPr lang="es-MX" sz="2000" dirty="0">
                <a:latin typeface="Arial Narrow" pitchFamily="34" charset="0"/>
              </a:rPr>
              <a:t>Prefijos</a:t>
            </a:r>
          </a:p>
          <a:p>
            <a:r>
              <a:rPr lang="es-MX" sz="2000" b="1" dirty="0">
                <a:latin typeface="Arial Narrow" pitchFamily="34" charset="0"/>
              </a:rPr>
              <a:t>7. </a:t>
            </a:r>
            <a:r>
              <a:rPr lang="es-MX" sz="2000" dirty="0">
                <a:latin typeface="Arial Narrow" pitchFamily="34" charset="0"/>
              </a:rPr>
              <a:t>Reglas generales para la escritura de los símbolos de las unidades del SI</a:t>
            </a:r>
          </a:p>
          <a:p>
            <a:r>
              <a:rPr lang="es-MX" sz="2000" b="1" dirty="0">
                <a:latin typeface="Arial Narrow" pitchFamily="34" charset="0"/>
              </a:rPr>
              <a:t>8 </a:t>
            </a:r>
            <a:r>
              <a:rPr lang="es-MX" sz="2000" dirty="0">
                <a:latin typeface="Arial Narrow" pitchFamily="34" charset="0"/>
              </a:rPr>
              <a:t>Reglas para la escritura de los números y su signo </a:t>
            </a:r>
            <a:r>
              <a:rPr lang="es-MX" sz="2000" dirty="0" smtClean="0">
                <a:latin typeface="Arial Narrow" pitchFamily="34" charset="0"/>
              </a:rPr>
              <a:t>decimal (tabla de la 1 a la 21)</a:t>
            </a:r>
          </a:p>
          <a:p>
            <a:r>
              <a:rPr lang="es-MX" sz="2000" b="1" dirty="0">
                <a:latin typeface="Arial Narrow" pitchFamily="34" charset="0"/>
              </a:rPr>
              <a:t>9. </a:t>
            </a:r>
            <a:r>
              <a:rPr lang="es-MX" sz="2000" dirty="0">
                <a:latin typeface="Arial Narrow" pitchFamily="34" charset="0"/>
              </a:rPr>
              <a:t>Vigilancia</a:t>
            </a:r>
          </a:p>
          <a:p>
            <a:r>
              <a:rPr lang="es-MX" sz="2000" b="1" dirty="0">
                <a:latin typeface="Arial Narrow" pitchFamily="34" charset="0"/>
              </a:rPr>
              <a:t>10. </a:t>
            </a:r>
            <a:r>
              <a:rPr lang="es-MX" sz="2000" dirty="0">
                <a:latin typeface="Arial Narrow" pitchFamily="34" charset="0"/>
              </a:rPr>
              <a:t>Bibliografía</a:t>
            </a:r>
          </a:p>
          <a:p>
            <a:r>
              <a:rPr lang="es-MX" sz="2000" b="1" dirty="0">
                <a:latin typeface="Arial Narrow" pitchFamily="34" charset="0"/>
              </a:rPr>
              <a:t>11. </a:t>
            </a:r>
            <a:r>
              <a:rPr lang="es-MX" sz="2000" dirty="0">
                <a:latin typeface="Arial Narrow" pitchFamily="34" charset="0"/>
              </a:rPr>
              <a:t>Concordancia con normas </a:t>
            </a:r>
            <a:r>
              <a:rPr lang="es-MX" sz="2000" dirty="0" smtClean="0">
                <a:latin typeface="Arial Narrow" pitchFamily="34" charset="0"/>
              </a:rPr>
              <a:t>internacionales</a:t>
            </a:r>
            <a:endParaRPr lang="es-MX" sz="2000" dirty="0">
              <a:latin typeface="Arial Narrow" pitchFamily="34" charset="0"/>
            </a:endParaRPr>
          </a:p>
        </p:txBody>
      </p:sp>
      <p:sp>
        <p:nvSpPr>
          <p:cNvPr id="4" name="3 Pergamino vertical"/>
          <p:cNvSpPr/>
          <p:nvPr/>
        </p:nvSpPr>
        <p:spPr>
          <a:xfrm>
            <a:off x="251520" y="5085184"/>
            <a:ext cx="2448272" cy="1584176"/>
          </a:xfrm>
          <a:prstGeom prst="verticalScroll">
            <a:avLst/>
          </a:prstGeom>
        </p:spPr>
        <p:style>
          <a:lnRef idx="2">
            <a:schemeClr val="dk1"/>
          </a:lnRef>
          <a:fillRef idx="1">
            <a:schemeClr val="lt1"/>
          </a:fillRef>
          <a:effectRef idx="0">
            <a:schemeClr val="dk1"/>
          </a:effectRef>
          <a:fontRef idx="minor">
            <a:schemeClr val="dk1"/>
          </a:fontRef>
        </p:style>
        <p:txBody>
          <a:bodyPr rtlCol="0" anchor="ctr"/>
          <a:lstStyle/>
          <a:p>
            <a:r>
              <a:rPr lang="es-MX" sz="1600" dirty="0" smtClean="0">
                <a:latin typeface="Arial Black" pitchFamily="34" charset="0"/>
                <a:hlinkClick r:id="rId2"/>
              </a:rPr>
              <a:t>Para información mas detallada de la norma </a:t>
            </a:r>
            <a:endParaRPr lang="es-MX" sz="1600" dirty="0">
              <a:latin typeface="Arial Black" pitchFamily="34" charset="0"/>
            </a:endParaRPr>
          </a:p>
        </p:txBody>
      </p:sp>
      <p:pic>
        <p:nvPicPr>
          <p:cNvPr id="1536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6014" t="56856" r="41993" b="24781"/>
          <a:stretch/>
        </p:blipFill>
        <p:spPr bwMode="auto">
          <a:xfrm>
            <a:off x="3288659" y="4884068"/>
            <a:ext cx="5463725" cy="15567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6376287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11560" y="3437830"/>
            <a:ext cx="8103840" cy="342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b="1" dirty="0">
                <a:latin typeface="Arial Narrow" pitchFamily="34" charset="0"/>
              </a:rPr>
              <a:t>2.5 Factores de error en las mediciones y prevención</a:t>
            </a:r>
            <a:r>
              <a:rPr lang="es-MX" dirty="0" smtClean="0">
                <a:latin typeface="Arial Narrow" pitchFamily="34" charset="0"/>
              </a:rPr>
              <a:t>.</a:t>
            </a:r>
            <a:endParaRPr lang="es-MX" dirty="0">
              <a:latin typeface="Arial Narrow" pitchFamily="34" charset="0"/>
            </a:endParaRPr>
          </a:p>
        </p:txBody>
      </p:sp>
      <p:sp>
        <p:nvSpPr>
          <p:cNvPr id="3" name="2 Marcador de contenido"/>
          <p:cNvSpPr>
            <a:spLocks noGrp="1"/>
          </p:cNvSpPr>
          <p:nvPr>
            <p:ph sz="quarter" idx="13"/>
          </p:nvPr>
        </p:nvSpPr>
        <p:spPr>
          <a:xfrm>
            <a:off x="574576" y="1526881"/>
            <a:ext cx="7924800" cy="1540768"/>
          </a:xfrm>
        </p:spPr>
        <p:txBody>
          <a:bodyPr>
            <a:normAutofit/>
          </a:bodyPr>
          <a:lstStyle/>
          <a:p>
            <a:r>
              <a:rPr lang="es-MX" sz="2000" dirty="0">
                <a:latin typeface="Arial Narrow" pitchFamily="34" charset="0"/>
              </a:rPr>
              <a:t>ERRORES DE </a:t>
            </a:r>
            <a:r>
              <a:rPr lang="es-MX" sz="2000" dirty="0" smtClean="0">
                <a:latin typeface="Arial Narrow" pitchFamily="34" charset="0"/>
              </a:rPr>
              <a:t>MEDICIONES: </a:t>
            </a:r>
            <a:r>
              <a:rPr lang="es-MX" sz="2000" dirty="0">
                <a:latin typeface="Arial Narrow" pitchFamily="34" charset="0"/>
              </a:rPr>
              <a:t>Es la inexactitud que se acepta como inevitable, al comparar una magnitud con su patrón de medida, el error de medida depende de la escala de medida empleada y tiene un límite. </a:t>
            </a:r>
            <a:endParaRPr lang="es-MX" sz="2000" dirty="0" smtClean="0">
              <a:latin typeface="Arial Narrow" pitchFamily="34" charset="0"/>
            </a:endParaRPr>
          </a:p>
        </p:txBody>
      </p:sp>
      <p:sp>
        <p:nvSpPr>
          <p:cNvPr id="4" name="2 Marcador de contenido"/>
          <p:cNvSpPr txBox="1">
            <a:spLocks/>
          </p:cNvSpPr>
          <p:nvPr/>
        </p:nvSpPr>
        <p:spPr>
          <a:xfrm>
            <a:off x="1979712" y="2924944"/>
            <a:ext cx="4898504" cy="427820"/>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ctr">
              <a:buNone/>
            </a:pPr>
            <a:r>
              <a:rPr lang="es-MX" sz="3200" dirty="0" smtClean="0">
                <a:latin typeface="Arial Narrow" pitchFamily="34" charset="0"/>
              </a:rPr>
              <a:t>Tipos de errores de medición</a:t>
            </a:r>
          </a:p>
        </p:txBody>
      </p:sp>
      <p:sp>
        <p:nvSpPr>
          <p:cNvPr id="5" name="2 Marcador de contenido"/>
          <p:cNvSpPr txBox="1">
            <a:spLocks/>
          </p:cNvSpPr>
          <p:nvPr/>
        </p:nvSpPr>
        <p:spPr>
          <a:xfrm>
            <a:off x="467544" y="3861048"/>
            <a:ext cx="3538998" cy="1820416"/>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Error aleatorio: No se conoce las leyes o mecanismos que lo causan por su excesiva complejidad o por su pequeña influencia en el resultado final.</a:t>
            </a:r>
          </a:p>
        </p:txBody>
      </p:sp>
      <p:sp>
        <p:nvSpPr>
          <p:cNvPr id="6" name="2 Marcador de contenido"/>
          <p:cNvSpPr txBox="1">
            <a:spLocks/>
          </p:cNvSpPr>
          <p:nvPr/>
        </p:nvSpPr>
        <p:spPr>
          <a:xfrm>
            <a:off x="4753000" y="3861048"/>
            <a:ext cx="3962400" cy="202386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t>Error sistemático: Permanecen constante en valor absoluto y en el signo al medir, una magnitud en las mismas condiciones, y se conocen las leyes que la causan.</a:t>
            </a:r>
          </a:p>
        </p:txBody>
      </p:sp>
      <p:sp>
        <p:nvSpPr>
          <p:cNvPr id="7" name="6 Botón de acción: Hacia delante o Siguiente">
            <a:hlinkClick r:id="" action="ppaction://hlinkshowjump?jump=nextslide" highlightClick="1"/>
          </p:cNvPr>
          <p:cNvSpPr/>
          <p:nvPr/>
        </p:nvSpPr>
        <p:spPr>
          <a:xfrm>
            <a:off x="8028384" y="5884912"/>
            <a:ext cx="687016" cy="7844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094038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1341"/>
            <a:ext cx="7924800" cy="706090"/>
          </a:xfrm>
        </p:spPr>
        <p:txBody>
          <a:bodyPr/>
          <a:lstStyle/>
          <a:p>
            <a:pPr algn="ctr"/>
            <a:r>
              <a:rPr lang="es-MX" dirty="0">
                <a:latin typeface="Arial Narrow" pitchFamily="34" charset="0"/>
              </a:rPr>
              <a:t>Error aleatorio:</a:t>
            </a:r>
          </a:p>
        </p:txBody>
      </p:sp>
      <p:sp>
        <p:nvSpPr>
          <p:cNvPr id="3" name="2 Marcador de contenido"/>
          <p:cNvSpPr txBox="1">
            <a:spLocks/>
          </p:cNvSpPr>
          <p:nvPr/>
        </p:nvSpPr>
        <p:spPr>
          <a:xfrm>
            <a:off x="0" y="1124745"/>
            <a:ext cx="4427984" cy="38164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En </a:t>
            </a:r>
            <a:r>
              <a:rPr lang="es-MX" sz="2000" dirty="0">
                <a:latin typeface="Arial Narrow" pitchFamily="34" charset="0"/>
              </a:rPr>
              <a:t>muchos experimentos y tomas de medidas cuando se tienen instrumentos de alta precisión, al realizar medidas consecutivas de una cierta magnitud se pueden obtener valores diferentes de la medida debido a ciertos factores que, de manera sutil pero perceptible por nuestro instrumento, pueden afectar la medida en forma aleatoria</a:t>
            </a:r>
            <a:r>
              <a:rPr lang="es-MX" sz="2000" dirty="0" smtClean="0">
                <a:latin typeface="Arial Narrow" pitchFamily="34" charset="0"/>
              </a:rPr>
              <a:t>.</a:t>
            </a:r>
          </a:p>
        </p:txBody>
      </p:sp>
      <p:sp>
        <p:nvSpPr>
          <p:cNvPr id="4" name="2 Marcador de contenido"/>
          <p:cNvSpPr txBox="1">
            <a:spLocks/>
          </p:cNvSpPr>
          <p:nvPr/>
        </p:nvSpPr>
        <p:spPr>
          <a:xfrm>
            <a:off x="4716016" y="1124743"/>
            <a:ext cx="4452153" cy="4176465"/>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Un ejemplo de ello es cuando manualmente debemos accionar un cronómetro para determinar un intervalo de tiempo, siendo nuestro tiempo de reacción mayor que la incertidumbre de este instrumento. Para obtener una buena estimación de la medida, debemos realizar la medición varias veces con lo que obtenemos una región donde, con cierta confianza, podemos afirmar que allí se halla el valor real.</a:t>
            </a:r>
          </a:p>
        </p:txBody>
      </p:sp>
      <p:pic>
        <p:nvPicPr>
          <p:cNvPr id="17410" name="Picture 2" descr="Resultado de imagen para cronomet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437112"/>
            <a:ext cx="3744416" cy="2148380"/>
          </a:xfrm>
          <a:prstGeom prst="rect">
            <a:avLst/>
          </a:prstGeom>
          <a:noFill/>
          <a:extLst>
            <a:ext uri="{909E8E84-426E-40DD-AFC4-6F175D3DCCD1}">
              <a14:hiddenFill xmlns:a14="http://schemas.microsoft.com/office/drawing/2010/main">
                <a:solidFill>
                  <a:srgbClr val="FFFFFF"/>
                </a:solidFill>
              </a14:hiddenFill>
            </a:ext>
          </a:extLst>
        </p:spPr>
      </p:pic>
      <p:sp>
        <p:nvSpPr>
          <p:cNvPr id="5" name="4 Botón de acción: Hacia delante o Siguiente">
            <a:hlinkClick r:id="" action="ppaction://hlinkshowjump?jump=nextslide" highlightClick="1"/>
          </p:cNvPr>
          <p:cNvSpPr/>
          <p:nvPr/>
        </p:nvSpPr>
        <p:spPr>
          <a:xfrm>
            <a:off x="8172400" y="6093296"/>
            <a:ext cx="576064"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83269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757"/>
            <a:ext cx="7924800" cy="706090"/>
          </a:xfrm>
        </p:spPr>
        <p:txBody>
          <a:bodyPr/>
          <a:lstStyle/>
          <a:p>
            <a:pPr algn="ctr"/>
            <a:r>
              <a:rPr lang="es-MX" dirty="0">
                <a:latin typeface="Arial Narrow" pitchFamily="34" charset="0"/>
              </a:rPr>
              <a:t>Error sistemático:</a:t>
            </a:r>
          </a:p>
        </p:txBody>
      </p:sp>
      <p:sp>
        <p:nvSpPr>
          <p:cNvPr id="3" name="2 Marcador de contenido"/>
          <p:cNvSpPr txBox="1">
            <a:spLocks/>
          </p:cNvSpPr>
          <p:nvPr/>
        </p:nvSpPr>
        <p:spPr>
          <a:xfrm>
            <a:off x="-15471" y="836712"/>
            <a:ext cx="4452153" cy="5733255"/>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Contrariamente a los aleatorios existen otros factores que sistemáticamente producen error en la medida, puesto que dependen del sistema o montaje </a:t>
            </a:r>
            <a:r>
              <a:rPr lang="es-MX" sz="2000" dirty="0" smtClean="0">
                <a:latin typeface="Arial Narrow" pitchFamily="34" charset="0"/>
              </a:rPr>
              <a:t>experimental. </a:t>
            </a:r>
            <a:r>
              <a:rPr lang="es-MX" sz="2000" dirty="0">
                <a:latin typeface="Arial Narrow" pitchFamily="34" charset="0"/>
              </a:rPr>
              <a:t>Este es el caso de cuando se tienen instrumentos de medida </a:t>
            </a:r>
            <a:r>
              <a:rPr lang="es-MX" sz="2000" dirty="0" smtClean="0">
                <a:latin typeface="Arial Narrow" pitchFamily="34" charset="0"/>
              </a:rPr>
              <a:t>descalibrados. </a:t>
            </a:r>
            <a:r>
              <a:rPr lang="es-MX" sz="2000" dirty="0">
                <a:latin typeface="Arial Narrow" pitchFamily="34" charset="0"/>
              </a:rPr>
              <a:t>También dentro de ese tipo de errores están incluidos los inducidos por los </a:t>
            </a:r>
            <a:r>
              <a:rPr lang="es-MX" sz="2000" b="1" dirty="0">
                <a:latin typeface="Arial Narrow" pitchFamily="34" charset="0"/>
              </a:rPr>
              <a:t>modelos teóricos</a:t>
            </a:r>
            <a:r>
              <a:rPr lang="es-MX" sz="2000" dirty="0">
                <a:latin typeface="Arial Narrow" pitchFamily="34" charset="0"/>
              </a:rPr>
              <a:t> cuando son usados para medidas indirectas. </a:t>
            </a:r>
            <a:endParaRPr lang="es-MX" sz="2000" dirty="0" smtClean="0">
              <a:latin typeface="Arial Narrow" pitchFamily="34" charset="0"/>
            </a:endParaRPr>
          </a:p>
        </p:txBody>
      </p:sp>
      <p:sp>
        <p:nvSpPr>
          <p:cNvPr id="4" name="2 Marcador de contenido"/>
          <p:cNvSpPr txBox="1">
            <a:spLocks/>
          </p:cNvSpPr>
          <p:nvPr/>
        </p:nvSpPr>
        <p:spPr>
          <a:xfrm>
            <a:off x="4676895" y="836711"/>
            <a:ext cx="4452153" cy="5733255"/>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Por ejemplo, cuando queremos hallar la profundidad de un pozo midiendo el intervalo de tiempo que existe entre el momento en que se deja caer una piedra en su interior y, el instante en que se escucha el chasquido de la piedra al golpear el fondo, utilizando las ecuaciones de </a:t>
            </a:r>
            <a:r>
              <a:rPr lang="es-MX" sz="2000" dirty="0" smtClean="0">
                <a:latin typeface="Arial Narrow" pitchFamily="34" charset="0"/>
              </a:rPr>
              <a:t>caída </a:t>
            </a:r>
            <a:r>
              <a:rPr lang="es-MX" sz="2000" dirty="0">
                <a:latin typeface="Arial Narrow" pitchFamily="34" charset="0"/>
              </a:rPr>
              <a:t>libre para el descenso de la piedra; en este caso, </a:t>
            </a:r>
            <a:r>
              <a:rPr lang="es-MX" sz="2000" dirty="0" smtClean="0">
                <a:latin typeface="Arial Narrow" pitchFamily="34" charset="0"/>
              </a:rPr>
              <a:t>el </a:t>
            </a:r>
            <a:r>
              <a:rPr lang="es-MX" sz="2000" dirty="0">
                <a:latin typeface="Arial Narrow" pitchFamily="34" charset="0"/>
              </a:rPr>
              <a:t>no considerar la fricción del aire, ni el retardo del sonido produce errores sistemáticos, que pueden despreciarse en caso de no requerirse mucha exactitud.</a:t>
            </a:r>
            <a:endParaRPr lang="es-MX" sz="2000" dirty="0" smtClean="0">
              <a:latin typeface="Arial Narrow" pitchFamily="34" charset="0"/>
            </a:endParaRPr>
          </a:p>
        </p:txBody>
      </p:sp>
      <p:pic>
        <p:nvPicPr>
          <p:cNvPr id="19458" name="Picture 2" descr="Resultado de imagen para pozos anima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509120"/>
            <a:ext cx="3384376" cy="2060846"/>
          </a:xfrm>
          <a:prstGeom prst="rect">
            <a:avLst/>
          </a:prstGeom>
          <a:noFill/>
          <a:extLst>
            <a:ext uri="{909E8E84-426E-40DD-AFC4-6F175D3DCCD1}">
              <a14:hiddenFill xmlns:a14="http://schemas.microsoft.com/office/drawing/2010/main">
                <a:solidFill>
                  <a:srgbClr val="FFFFFF"/>
                </a:solidFill>
              </a14:hiddenFill>
            </a:ext>
          </a:extLst>
        </p:spPr>
      </p:pic>
      <p:sp>
        <p:nvSpPr>
          <p:cNvPr id="5" name="4 Botón de acción: Hacia delante o Siguiente">
            <a:hlinkClick r:id="" action="ppaction://hlinkshowjump?jump=nextslide" highlightClick="1"/>
          </p:cNvPr>
          <p:cNvSpPr/>
          <p:nvPr/>
        </p:nvSpPr>
        <p:spPr>
          <a:xfrm>
            <a:off x="7956376" y="6021288"/>
            <a:ext cx="936104"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31848691"/>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395536" y="116632"/>
            <a:ext cx="8748464" cy="1143000"/>
          </a:xfrm>
        </p:spPr>
        <p:txBody>
          <a:bodyPr/>
          <a:lstStyle/>
          <a:p>
            <a:r>
              <a:rPr lang="es-MX" dirty="0" smtClean="0">
                <a:latin typeface="Arial Narrow" pitchFamily="34" charset="0"/>
              </a:rPr>
              <a:t>Prevención del error sistemático</a:t>
            </a:r>
            <a:endParaRPr lang="es-MX" dirty="0">
              <a:latin typeface="Arial Narrow" pitchFamily="34" charset="0"/>
            </a:endParaRPr>
          </a:p>
        </p:txBody>
      </p:sp>
      <p:sp>
        <p:nvSpPr>
          <p:cNvPr id="5" name="1 Título"/>
          <p:cNvSpPr txBox="1">
            <a:spLocks/>
          </p:cNvSpPr>
          <p:nvPr/>
        </p:nvSpPr>
        <p:spPr>
          <a:xfrm>
            <a:off x="285836" y="3298391"/>
            <a:ext cx="8663792" cy="71095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Arial Narrow" pitchFamily="34" charset="0"/>
              </a:rPr>
              <a:t>Prevención del error aleatorio</a:t>
            </a:r>
            <a:endParaRPr lang="es-MX" dirty="0">
              <a:latin typeface="Arial Narrow" pitchFamily="34" charset="0"/>
            </a:endParaRPr>
          </a:p>
        </p:txBody>
      </p:sp>
      <p:sp>
        <p:nvSpPr>
          <p:cNvPr id="7" name="2 Marcador de contenido"/>
          <p:cNvSpPr txBox="1">
            <a:spLocks/>
          </p:cNvSpPr>
          <p:nvPr/>
        </p:nvSpPr>
        <p:spPr>
          <a:xfrm>
            <a:off x="-15470" y="4365104"/>
            <a:ext cx="8691926" cy="2227969"/>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Estandarizar los métodos de medición en el manual de operaciones.</a:t>
            </a:r>
          </a:p>
          <a:p>
            <a:pPr algn="just"/>
            <a:r>
              <a:rPr lang="es-MX" sz="2000" dirty="0" smtClean="0">
                <a:latin typeface="Arial Narrow" pitchFamily="34" charset="0"/>
              </a:rPr>
              <a:t>Adiestramiento y acreditación del observador.</a:t>
            </a:r>
          </a:p>
          <a:p>
            <a:pPr algn="just"/>
            <a:r>
              <a:rPr lang="es-MX" sz="2000" dirty="0" smtClean="0">
                <a:latin typeface="Arial Narrow" pitchFamily="34" charset="0"/>
              </a:rPr>
              <a:t>Refinamiento del instrumento de medición.</a:t>
            </a:r>
          </a:p>
          <a:p>
            <a:pPr algn="just"/>
            <a:r>
              <a:rPr lang="es-MX" sz="2000" dirty="0" smtClean="0">
                <a:latin typeface="Arial Narrow" pitchFamily="34" charset="0"/>
              </a:rPr>
              <a:t>Automatización del instrumento.</a:t>
            </a:r>
          </a:p>
          <a:p>
            <a:pPr algn="just"/>
            <a:r>
              <a:rPr lang="es-MX" sz="2000" dirty="0" smtClean="0">
                <a:latin typeface="Arial Narrow" pitchFamily="34" charset="0"/>
              </a:rPr>
              <a:t>Repetición de la medición</a:t>
            </a:r>
            <a:r>
              <a:rPr lang="es-MX" sz="2000" dirty="0">
                <a:latin typeface="Arial Narrow" pitchFamily="34" charset="0"/>
              </a:rPr>
              <a:t>.</a:t>
            </a:r>
            <a:endParaRPr lang="es-MX" sz="2000" dirty="0" smtClean="0">
              <a:latin typeface="Arial Narrow" pitchFamily="34" charset="0"/>
            </a:endParaRPr>
          </a:p>
        </p:txBody>
      </p:sp>
      <p:sp>
        <p:nvSpPr>
          <p:cNvPr id="9" name="2 Marcador de contenido"/>
          <p:cNvSpPr txBox="1">
            <a:spLocks/>
          </p:cNvSpPr>
          <p:nvPr/>
        </p:nvSpPr>
        <p:spPr>
          <a:xfrm>
            <a:off x="18204" y="980729"/>
            <a:ext cx="8208912" cy="1656184"/>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Estudios de doble ciego, para controlar las expectativas.</a:t>
            </a:r>
          </a:p>
          <a:p>
            <a:pPr algn="just"/>
            <a:r>
              <a:rPr lang="es-MX" sz="2000" dirty="0" smtClean="0">
                <a:latin typeface="Arial Narrow" pitchFamily="34" charset="0"/>
              </a:rPr>
              <a:t>Realización de medidas ocultas.</a:t>
            </a:r>
          </a:p>
          <a:p>
            <a:pPr algn="just"/>
            <a:r>
              <a:rPr lang="es-MX" sz="2000" dirty="0" smtClean="0">
                <a:latin typeface="Arial Narrow" pitchFamily="34" charset="0"/>
              </a:rPr>
              <a:t>Ocultación de resultados.</a:t>
            </a:r>
          </a:p>
          <a:p>
            <a:pPr algn="just"/>
            <a:r>
              <a:rPr lang="es-MX" sz="2000" dirty="0" smtClean="0">
                <a:latin typeface="Arial Narrow" pitchFamily="34" charset="0"/>
              </a:rPr>
              <a:t>Calibración del instrumento.</a:t>
            </a:r>
            <a:r>
              <a:rPr lang="es-MX" sz="2000" dirty="0">
                <a:latin typeface="Arial Narrow" pitchFamily="34" charset="0"/>
              </a:rPr>
              <a:t> </a:t>
            </a:r>
            <a:endParaRPr lang="es-MX" sz="2000" dirty="0" smtClean="0">
              <a:latin typeface="Arial Narrow"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975743"/>
            <a:ext cx="2525266" cy="25252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descr="Resultado de imagen para medic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3409" y="4725144"/>
            <a:ext cx="3362325" cy="1962150"/>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Inicio">
            <a:hlinkClick r:id="rId4" action="ppaction://hlinksldjump" highlightClick="1"/>
          </p:cNvPr>
          <p:cNvSpPr/>
          <p:nvPr/>
        </p:nvSpPr>
        <p:spPr>
          <a:xfrm>
            <a:off x="4617732" y="5949280"/>
            <a:ext cx="602340" cy="7380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6109144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Resultado de imagen para metodo cientifico"/>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0" y="-33575"/>
            <a:ext cx="9144000" cy="6891575"/>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971600" y="-387424"/>
            <a:ext cx="7924800" cy="1143000"/>
          </a:xfrm>
        </p:spPr>
        <p:txBody>
          <a:bodyPr/>
          <a:lstStyle/>
          <a:p>
            <a:r>
              <a:rPr lang="es-MX" sz="3200" b="1" dirty="0">
                <a:solidFill>
                  <a:srgbClr val="FFFF00"/>
                </a:solidFill>
                <a:latin typeface="Arial Narrow" pitchFamily="34" charset="0"/>
              </a:rPr>
              <a:t>guion explicativo</a:t>
            </a:r>
          </a:p>
        </p:txBody>
      </p:sp>
      <p:sp>
        <p:nvSpPr>
          <p:cNvPr id="3" name="2 Marcador de contenido"/>
          <p:cNvSpPr>
            <a:spLocks noGrp="1"/>
          </p:cNvSpPr>
          <p:nvPr>
            <p:ph sz="quarter" idx="13"/>
          </p:nvPr>
        </p:nvSpPr>
        <p:spPr>
          <a:xfrm>
            <a:off x="46936" y="1109425"/>
            <a:ext cx="8820472" cy="4114800"/>
          </a:xfrm>
        </p:spPr>
        <p:txBody>
          <a:bodyPr>
            <a:noAutofit/>
          </a:bodyPr>
          <a:lstStyle/>
          <a:p>
            <a:pPr algn="just"/>
            <a:r>
              <a:rPr lang="es-MX" sz="2000" dirty="0" smtClean="0">
                <a:solidFill>
                  <a:srgbClr val="FFFF00"/>
                </a:solidFill>
                <a:latin typeface="Arial Narrow" pitchFamily="34" charset="0"/>
              </a:rPr>
              <a:t>En la siguiente presentación se vera una breve explicación de lo que es la unidad dos ¨metrología y los sistemas de medición¨ de la materia de ingeniería de calidad y metrología.</a:t>
            </a:r>
          </a:p>
          <a:p>
            <a:pPr algn="just"/>
            <a:r>
              <a:rPr lang="es-MX" sz="2000" dirty="0" smtClean="0">
                <a:solidFill>
                  <a:srgbClr val="FFFF00"/>
                </a:solidFill>
                <a:latin typeface="Arial Narrow" pitchFamily="34" charset="0"/>
              </a:rPr>
              <a:t>El objetivo de esta presentación será entender lo que es la metrología como ciencia así como sus clasificaciones y la importancia que tiene la ley en esta área, entenderemos algunos conceptos que son muy importantes para la metrología los cuales son los sistemas, métodos y los procesos de medición asimismo se abordara la NORMA OFICIAL MEXICANA 008, la cual nos explica el sistema de medición internacional. Dentro de la metrología existen diversos tipos de errores pero en este documento solo abordaremos dos tipos de errores (el error sistemático y el error aleatorio), se hablara de los laboratorios de metrología y de sus diferentes tipos de clasificación de estos, se aprenderá a relacionar los conceptos de medición y registro así como también se aprenderá a aplicarlo e interpretar y tratar los datos obtenidos en la practica, se reflexionara que dentro de las mediciones existe un pequeño grado de error que es admitido por la norma los cuales son la incertidumbre y la trazabilidad, finalmente se aprenderá a usar los materiales de medición básicos para la metrología.</a:t>
            </a:r>
            <a:endParaRPr lang="es-MX" sz="2000" dirty="0">
              <a:solidFill>
                <a:srgbClr val="FFFF00"/>
              </a:solidFill>
              <a:latin typeface="Arial Narrow" pitchFamily="34" charset="0"/>
            </a:endParaRPr>
          </a:p>
        </p:txBody>
      </p:sp>
    </p:spTree>
    <p:extLst>
      <p:ext uri="{BB962C8B-B14F-4D97-AF65-F5344CB8AC3E}">
        <p14:creationId xmlns:p14="http://schemas.microsoft.com/office/powerpoint/2010/main" val="219458573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2">
            <a:duotone>
              <a:prstClr val="black"/>
              <a:schemeClr val="accent2">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l="16790" t="20518" r="19854" b="11617"/>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897632" y="14988"/>
            <a:ext cx="7924800" cy="821724"/>
          </a:xfrm>
        </p:spPr>
        <p:txBody>
          <a:bodyPr/>
          <a:lstStyle/>
          <a:p>
            <a:pPr marL="0" indent="0"/>
            <a:r>
              <a:rPr lang="es-MX" b="1" dirty="0">
                <a:latin typeface="Arial Narrow" pitchFamily="34" charset="0"/>
              </a:rPr>
              <a:t>2.6 Clasificación de laboratorios</a:t>
            </a:r>
            <a:r>
              <a:rPr lang="es-MX" dirty="0" smtClean="0">
                <a:latin typeface="Arial Narrow" pitchFamily="34" charset="0"/>
              </a:rPr>
              <a:t>.</a:t>
            </a:r>
            <a:endParaRPr lang="es-MX" dirty="0">
              <a:latin typeface="Arial Narrow" pitchFamily="34" charset="0"/>
            </a:endParaRPr>
          </a:p>
        </p:txBody>
      </p:sp>
      <p:sp>
        <p:nvSpPr>
          <p:cNvPr id="3" name="2 Marcador de contenido"/>
          <p:cNvSpPr>
            <a:spLocks noGrp="1"/>
          </p:cNvSpPr>
          <p:nvPr>
            <p:ph sz="quarter" idx="13"/>
          </p:nvPr>
        </p:nvSpPr>
        <p:spPr>
          <a:xfrm>
            <a:off x="0" y="3284984"/>
            <a:ext cx="4752528" cy="2105292"/>
          </a:xfrm>
        </p:spPr>
        <p:txBody>
          <a:bodyPr>
            <a:noAutofit/>
          </a:bodyPr>
          <a:lstStyle/>
          <a:p>
            <a:r>
              <a:rPr lang="es-MX" sz="2000" dirty="0" smtClean="0">
                <a:latin typeface="Arial Narrow" pitchFamily="34" charset="0"/>
              </a:rPr>
              <a:t>Laboratorios Primarios:</a:t>
            </a:r>
            <a:r>
              <a:rPr lang="es-MX" sz="2000" dirty="0">
                <a:latin typeface="Arial Narrow" pitchFamily="34" charset="0"/>
              </a:rPr>
              <a:t/>
            </a:r>
            <a:br>
              <a:rPr lang="es-MX" sz="2000" dirty="0">
                <a:latin typeface="Arial Narrow" pitchFamily="34" charset="0"/>
              </a:rPr>
            </a:br>
            <a:r>
              <a:rPr lang="es-MX" sz="2000" dirty="0" smtClean="0">
                <a:latin typeface="Arial Narrow" pitchFamily="34" charset="0"/>
              </a:rPr>
              <a:t>En </a:t>
            </a:r>
            <a:r>
              <a:rPr lang="es-MX" sz="2000" dirty="0">
                <a:latin typeface="Arial Narrow" pitchFamily="34" charset="0"/>
              </a:rPr>
              <a:t>un laboratorio primario se lleva a cabo la metrología de más alto nivel. </a:t>
            </a:r>
            <a:r>
              <a:rPr lang="es-MX" sz="2000" dirty="0" smtClean="0">
                <a:latin typeface="Arial Narrow" pitchFamily="34" charset="0"/>
              </a:rPr>
              <a:t> En </a:t>
            </a:r>
            <a:r>
              <a:rPr lang="es-MX" sz="2000" dirty="0">
                <a:latin typeface="Arial Narrow" pitchFamily="34" charset="0"/>
              </a:rPr>
              <a:t>estos laboratorios se realizan investigaciones de la más alta exactitud y precisión. También en ellos, se calibran patrones primarios y </a:t>
            </a:r>
            <a:r>
              <a:rPr lang="es-MX" sz="2000" dirty="0" smtClean="0">
                <a:latin typeface="Arial Narrow" pitchFamily="34" charset="0"/>
              </a:rPr>
              <a:t>secundarios.</a:t>
            </a:r>
            <a:endParaRPr lang="es-MX" sz="2000" dirty="0">
              <a:latin typeface="Arial Narrow" pitchFamily="34" charset="0"/>
            </a:endParaRPr>
          </a:p>
        </p:txBody>
      </p:sp>
      <p:sp>
        <p:nvSpPr>
          <p:cNvPr id="4" name="2 Marcador de contenido"/>
          <p:cNvSpPr txBox="1">
            <a:spLocks/>
          </p:cNvSpPr>
          <p:nvPr/>
        </p:nvSpPr>
        <p:spPr>
          <a:xfrm>
            <a:off x="4860032" y="3933056"/>
            <a:ext cx="4283968" cy="2304256"/>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s-MX" sz="2000" dirty="0" smtClean="0">
                <a:latin typeface="Arial Narrow" pitchFamily="34" charset="0"/>
              </a:rPr>
              <a:t>Laboratorios Secundarios</a:t>
            </a:r>
            <a:br>
              <a:rPr lang="es-MX" sz="2000" dirty="0" smtClean="0">
                <a:latin typeface="Arial Narrow" pitchFamily="34" charset="0"/>
              </a:rPr>
            </a:br>
            <a:r>
              <a:rPr lang="es-MX" sz="2000" dirty="0" smtClean="0">
                <a:latin typeface="Arial Narrow" pitchFamily="34" charset="0"/>
              </a:rPr>
              <a:t>Son aquellos que pueden encontrarse en universidades y centros de investigación. </a:t>
            </a:r>
            <a:br>
              <a:rPr lang="es-MX" sz="2000" dirty="0" smtClean="0">
                <a:latin typeface="Arial Narrow" pitchFamily="34" charset="0"/>
              </a:rPr>
            </a:br>
            <a:r>
              <a:rPr lang="es-MX" sz="2000" dirty="0" smtClean="0">
                <a:latin typeface="Arial Narrow" pitchFamily="34" charset="0"/>
              </a:rPr>
              <a:t>De ellos surgen los laboratorios industriales de calidad y prototipos.</a:t>
            </a:r>
            <a:endParaRPr lang="es-MX" sz="2000" dirty="0">
              <a:latin typeface="Arial Narrow" pitchFamily="34" charset="0"/>
            </a:endParaRPr>
          </a:p>
        </p:txBody>
      </p:sp>
      <p:sp>
        <p:nvSpPr>
          <p:cNvPr id="5" name="2 Marcador de contenido"/>
          <p:cNvSpPr txBox="1">
            <a:spLocks/>
          </p:cNvSpPr>
          <p:nvPr/>
        </p:nvSpPr>
        <p:spPr>
          <a:xfrm>
            <a:off x="0" y="956838"/>
            <a:ext cx="4067944" cy="172296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s-MX" sz="2000" dirty="0" smtClean="0">
                <a:latin typeface="Arial Narrow" pitchFamily="34" charset="0"/>
              </a:rPr>
              <a:t>Los laboratorios de metrología se clasifican jerárquicamente de acuerdo a la calidad de sus patrones.</a:t>
            </a:r>
          </a:p>
        </p:txBody>
      </p:sp>
      <p:sp>
        <p:nvSpPr>
          <p:cNvPr id="6" name="2 Marcador de contenido"/>
          <p:cNvSpPr txBox="1">
            <a:spLocks/>
          </p:cNvSpPr>
          <p:nvPr/>
        </p:nvSpPr>
        <p:spPr>
          <a:xfrm>
            <a:off x="4860032" y="1214067"/>
            <a:ext cx="4283968" cy="2218476"/>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s-MX" sz="2000" dirty="0">
                <a:latin typeface="Arial Narrow" pitchFamily="34" charset="0"/>
              </a:rPr>
              <a:t>La tarea principal de estos laboratorios es comprobar y asegurarse que los instrumentos de medición cumplan con los estándares impuestos por los laboratorios primarios y la Oficina Internacional de Pesos y Medidas</a:t>
            </a:r>
            <a:r>
              <a:rPr lang="es-MX" sz="2000" dirty="0" smtClean="0">
                <a:latin typeface="Arial Narrow" pitchFamily="34" charset="0"/>
              </a:rPr>
              <a:t>.</a:t>
            </a:r>
            <a:endParaRPr lang="es-MX" sz="2000" dirty="0">
              <a:latin typeface="Arial Narrow" pitchFamily="34" charset="0"/>
            </a:endParaRPr>
          </a:p>
        </p:txBody>
      </p:sp>
    </p:spTree>
    <p:extLst>
      <p:ext uri="{BB962C8B-B14F-4D97-AF65-F5344CB8AC3E}">
        <p14:creationId xmlns:p14="http://schemas.microsoft.com/office/powerpoint/2010/main" val="112694105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2" name="Picture 8" descr="Resultado de imagen para laboratorio de empresarial de metrologia mexico"/>
          <p:cNvPicPr>
            <a:picLocks noChangeAspect="1" noChangeArrowheads="1"/>
          </p:cNvPicPr>
          <p:nvPr/>
        </p:nvPicPr>
        <p:blipFill>
          <a:blip r:embed="rId2" cstate="print">
            <a:duotone>
              <a:prstClr val="black"/>
              <a:schemeClr val="accent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584084" y="3717032"/>
            <a:ext cx="4081847" cy="2716117"/>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2"/>
          <p:cNvPicPr>
            <a:picLocks noChangeAspect="1" noChangeArrowheads="1"/>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132450" y="620688"/>
            <a:ext cx="3592885" cy="2018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6" descr="Imagen relacionada"/>
          <p:cNvPicPr>
            <a:picLocks noChangeAspect="1" noChangeArrowheads="1"/>
          </p:cNvPicPr>
          <p:nvPr/>
        </p:nvPicPr>
        <p:blipFill>
          <a:blip r:embed="rId6" cstate="print">
            <a:duotone>
              <a:prstClr val="black"/>
              <a:schemeClr val="tx2">
                <a:tint val="45000"/>
                <a:satMod val="400000"/>
              </a:schemeClr>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7294" y="1988840"/>
            <a:ext cx="3888432" cy="259228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latin typeface="Arial Narrow" pitchFamily="34" charset="0"/>
              </a:rPr>
              <a:t>Niveles de los laboratorios de metrología</a:t>
            </a:r>
            <a:endParaRPr lang="es-MX" dirty="0">
              <a:latin typeface="Arial Narrow" pitchFamily="34" charset="0"/>
            </a:endParaRPr>
          </a:p>
        </p:txBody>
      </p:sp>
      <p:sp>
        <p:nvSpPr>
          <p:cNvPr id="3" name="2 Marcador de contenido"/>
          <p:cNvSpPr>
            <a:spLocks noGrp="1"/>
          </p:cNvSpPr>
          <p:nvPr>
            <p:ph sz="quarter" idx="13"/>
          </p:nvPr>
        </p:nvSpPr>
        <p:spPr>
          <a:xfrm>
            <a:off x="467544" y="1556792"/>
            <a:ext cx="7924800" cy="4114800"/>
          </a:xfrm>
        </p:spPr>
        <p:txBody>
          <a:bodyPr/>
          <a:lstStyle/>
          <a:p>
            <a:pPr algn="just"/>
            <a:r>
              <a:rPr lang="es-MX" sz="2000" dirty="0">
                <a:latin typeface="Arial Narrow" pitchFamily="34" charset="0"/>
              </a:rPr>
              <a:t>Laboratorio nacional: es el que posee el patrón nacional primario y los nacionales de transferencia </a:t>
            </a:r>
            <a:r>
              <a:rPr lang="es-MX" sz="2000" dirty="0" smtClean="0">
                <a:latin typeface="Arial Narrow" pitchFamily="34" charset="0"/>
              </a:rPr>
              <a:t>.</a:t>
            </a:r>
          </a:p>
          <a:p>
            <a:pPr algn="just"/>
            <a:endParaRPr lang="es-MX" sz="2000" dirty="0" smtClean="0">
              <a:latin typeface="Arial Narrow" pitchFamily="34" charset="0"/>
            </a:endParaRPr>
          </a:p>
          <a:p>
            <a:pPr algn="just"/>
            <a:r>
              <a:rPr lang="es-MX" sz="2000" dirty="0" smtClean="0">
                <a:latin typeface="Arial Narrow" pitchFamily="34" charset="0"/>
              </a:rPr>
              <a:t>Laboratorio </a:t>
            </a:r>
            <a:r>
              <a:rPr lang="es-MX" sz="2000" dirty="0">
                <a:latin typeface="Arial Narrow" pitchFamily="34" charset="0"/>
              </a:rPr>
              <a:t>intermedio: típicamente laboratorios de Universidades, Centros de Investigación y </a:t>
            </a:r>
            <a:r>
              <a:rPr lang="es-MX" sz="2000" dirty="0" smtClean="0">
                <a:latin typeface="Arial Narrow" pitchFamily="34" charset="0"/>
              </a:rPr>
              <a:t>similares.</a:t>
            </a:r>
          </a:p>
          <a:p>
            <a:pPr algn="just"/>
            <a:endParaRPr lang="es-MX" sz="2000" dirty="0" smtClean="0">
              <a:latin typeface="Arial Narrow" pitchFamily="34" charset="0"/>
            </a:endParaRPr>
          </a:p>
          <a:p>
            <a:pPr algn="just"/>
            <a:r>
              <a:rPr lang="es-MX" sz="2000" dirty="0" smtClean="0">
                <a:latin typeface="Arial Narrow" pitchFamily="34" charset="0"/>
              </a:rPr>
              <a:t>Laboratorio </a:t>
            </a:r>
            <a:r>
              <a:rPr lang="es-MX" sz="2000" dirty="0">
                <a:latin typeface="Arial Narrow" pitchFamily="34" charset="0"/>
              </a:rPr>
              <a:t>industrial: en las propias instalaciones de la empresa, para control de calidad o ensayo de prototipos.</a:t>
            </a:r>
            <a:r>
              <a:rPr lang="es-MX" dirty="0"/>
              <a:t/>
            </a:r>
            <a:br>
              <a:rPr lang="es-MX" dirty="0"/>
            </a:br>
            <a:endParaRPr lang="es-MX" dirty="0"/>
          </a:p>
        </p:txBody>
      </p:sp>
      <p:sp>
        <p:nvSpPr>
          <p:cNvPr id="4" name="AutoShape 4" descr="Resultado de imagen para laboratorio de universidades de metrologia mex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2738328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n relacionada"/>
          <p:cNvPicPr>
            <a:picLocks noChangeAspect="1" noChangeArrowheads="1"/>
          </p:cNvPicPr>
          <p:nvPr/>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899592" y="15506"/>
            <a:ext cx="7924800" cy="778098"/>
          </a:xfrm>
        </p:spPr>
        <p:txBody>
          <a:bodyPr/>
          <a:lstStyle/>
          <a:p>
            <a:r>
              <a:rPr lang="es-MX" b="1" dirty="0">
                <a:latin typeface="Arial Narrow" pitchFamily="34" charset="0"/>
              </a:rPr>
              <a:t>2.7 Medición y registro</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0" y="980728"/>
            <a:ext cx="9144000" cy="5877272"/>
          </a:xfrm>
        </p:spPr>
        <p:txBody>
          <a:bodyPr>
            <a:normAutofit/>
          </a:bodyPr>
          <a:lstStyle/>
          <a:p>
            <a:pPr marL="0" indent="0" algn="just">
              <a:buNone/>
            </a:pPr>
            <a:r>
              <a:rPr lang="es-MX" sz="2000" dirty="0">
                <a:latin typeface="Arial Narrow" pitchFamily="34" charset="0"/>
              </a:rPr>
              <a:t>C</a:t>
            </a:r>
            <a:r>
              <a:rPr lang="es-MX" sz="2000" dirty="0" smtClean="0">
                <a:latin typeface="Arial Narrow" pitchFamily="34" charset="0"/>
              </a:rPr>
              <a:t>uando </a:t>
            </a:r>
            <a:r>
              <a:rPr lang="es-MX" sz="2000" dirty="0">
                <a:latin typeface="Arial Narrow" pitchFamily="34" charset="0"/>
              </a:rPr>
              <a:t>se efectúa la medición, los valores medidos se registran para mediciones críticas, es mejor que dos personas trabajen juntas, ya que una se dedica a medir y otra se especializa en registrar la medición. En este caso las notas se deben tomar como se </a:t>
            </a:r>
            <a:r>
              <a:rPr lang="es-MX" sz="2000" dirty="0" smtClean="0">
                <a:latin typeface="Arial Narrow" pitchFamily="34" charset="0"/>
              </a:rPr>
              <a:t>indica:</a:t>
            </a:r>
          </a:p>
          <a:p>
            <a:pPr algn="just"/>
            <a:r>
              <a:rPr lang="es-MX" sz="2000" dirty="0">
                <a:latin typeface="Arial Narrow" pitchFamily="34" charset="0"/>
              </a:rPr>
              <a:t>Para el personal de registro las indicaciones son las siguientes:</a:t>
            </a:r>
          </a:p>
          <a:p>
            <a:pPr marL="0" indent="0" algn="just">
              <a:buNone/>
            </a:pPr>
            <a:r>
              <a:rPr lang="es-MX" sz="2000" i="1" dirty="0">
                <a:latin typeface="Arial Narrow" pitchFamily="34" charset="0"/>
              </a:rPr>
              <a:t>a) </a:t>
            </a:r>
            <a:r>
              <a:rPr lang="es-MX" sz="2000" dirty="0">
                <a:latin typeface="Arial Narrow" pitchFamily="34" charset="0"/>
              </a:rPr>
              <a:t>Asegúrese de registrar la fecha, los nombres del operador del registrador y del instrumento de medición, el tiempo de iniciación/finalización, las temperaturas antes y después de la medición, el lugar donde se efectúa ésta y el estado del tiempo.</a:t>
            </a:r>
          </a:p>
          <a:p>
            <a:pPr marL="0" indent="0" algn="just">
              <a:buNone/>
            </a:pPr>
            <a:r>
              <a:rPr lang="es-MX" sz="2000" i="1" dirty="0">
                <a:latin typeface="Arial Narrow" pitchFamily="34" charset="0"/>
              </a:rPr>
              <a:t>b) </a:t>
            </a:r>
            <a:r>
              <a:rPr lang="es-MX" sz="2000" dirty="0">
                <a:latin typeface="Arial Narrow" pitchFamily="34" charset="0"/>
              </a:rPr>
              <a:t>Repita verbalmente el valor dictado por el operador, y asegúrese que el valor registrado sea el mismo que el que </a:t>
            </a:r>
            <a:r>
              <a:rPr lang="es-MX" sz="2000" dirty="0" smtClean="0">
                <a:latin typeface="Arial Narrow" pitchFamily="34" charset="0"/>
              </a:rPr>
              <a:t>repitió.</a:t>
            </a:r>
          </a:p>
          <a:p>
            <a:pPr marL="0" indent="0" algn="just">
              <a:buNone/>
            </a:pPr>
            <a:endParaRPr lang="es-MX" dirty="0" smtClean="0">
              <a:latin typeface="Arial Black" pitchFamily="34" charset="0"/>
            </a:endParaRPr>
          </a:p>
          <a:p>
            <a:endParaRPr lang="es-MX" dirty="0"/>
          </a:p>
        </p:txBody>
      </p:sp>
      <p:sp>
        <p:nvSpPr>
          <p:cNvPr id="4" name="3 Botón de acción: Hacia delante o Siguiente">
            <a:hlinkClick r:id="" action="ppaction://hlinkshowjump?jump=nextslide" highlightClick="1"/>
          </p:cNvPr>
          <p:cNvSpPr/>
          <p:nvPr/>
        </p:nvSpPr>
        <p:spPr>
          <a:xfrm>
            <a:off x="8100392" y="6453336"/>
            <a:ext cx="864096" cy="40466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713083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83568" y="692696"/>
            <a:ext cx="7924800" cy="3456384"/>
          </a:xfrm>
        </p:spPr>
        <p:txBody>
          <a:bodyPr/>
          <a:lstStyle/>
          <a:p>
            <a:pPr marL="0" indent="0" algn="just">
              <a:buNone/>
            </a:pPr>
            <a:r>
              <a:rPr lang="es-MX" sz="2000" dirty="0">
                <a:latin typeface="Arial Narrow" pitchFamily="34" charset="0"/>
              </a:rPr>
              <a:t>c) Registre los valores correctamente y no borre los datos una vez que los haya escrito. Si más tarde corrige datos, trace una línea y anote la palabra  corrección.</a:t>
            </a:r>
          </a:p>
          <a:p>
            <a:pPr marL="0" indent="0" algn="just">
              <a:buNone/>
            </a:pPr>
            <a:r>
              <a:rPr lang="es-MX" sz="2000" i="1" dirty="0">
                <a:latin typeface="Arial Narrow" pitchFamily="34" charset="0"/>
              </a:rPr>
              <a:t>d) </a:t>
            </a:r>
            <a:r>
              <a:rPr lang="es-MX" sz="2000" dirty="0">
                <a:latin typeface="Arial Narrow" pitchFamily="34" charset="0"/>
              </a:rPr>
              <a:t>Si se ha de dibujar una gráfica, anote primero las lecturas y luego coloque los valores en las gráficas.</a:t>
            </a:r>
          </a:p>
          <a:p>
            <a:pPr marL="0" indent="0" algn="just">
              <a:buNone/>
            </a:pPr>
            <a:r>
              <a:rPr lang="es-MX" sz="2000" i="1" dirty="0">
                <a:latin typeface="Arial Narrow" pitchFamily="34" charset="0"/>
              </a:rPr>
              <a:t>e) </a:t>
            </a:r>
            <a:r>
              <a:rPr lang="es-MX" sz="2000" dirty="0">
                <a:latin typeface="Arial Narrow" pitchFamily="34" charset="0"/>
              </a:rPr>
              <a:t>Cuando se vaya a efectuar una medición de especial exactitud tome dos detalles de las anormalidades que ocurren durante la medición. En un caso particular debe aún registrarse la condición emocional del operador.</a:t>
            </a:r>
          </a:p>
          <a:p>
            <a:endParaRPr lang="es-MX" dirty="0"/>
          </a:p>
        </p:txBody>
      </p:sp>
      <p:pic>
        <p:nvPicPr>
          <p:cNvPr id="5" name="Imagen 8"/>
          <p:cNvPicPr>
            <a:picLocks noChangeAspect="1"/>
          </p:cNvPicPr>
          <p:nvPr/>
        </p:nvPicPr>
        <p:blipFill>
          <a:blip r:embed="rId2"/>
          <a:stretch>
            <a:fillRect/>
          </a:stretch>
        </p:blipFill>
        <p:spPr>
          <a:xfrm>
            <a:off x="467544" y="3861049"/>
            <a:ext cx="4662986" cy="1974838"/>
          </a:xfrm>
          <a:prstGeom prst="rect">
            <a:avLst/>
          </a:prstGeom>
        </p:spPr>
      </p:pic>
      <p:pic>
        <p:nvPicPr>
          <p:cNvPr id="6" name="Imagen 3"/>
          <p:cNvPicPr>
            <a:picLocks noChangeAspect="1"/>
          </p:cNvPicPr>
          <p:nvPr/>
        </p:nvPicPr>
        <p:blipFill>
          <a:blip r:embed="rId3"/>
          <a:stretch>
            <a:fillRect/>
          </a:stretch>
        </p:blipFill>
        <p:spPr>
          <a:xfrm>
            <a:off x="5796136" y="3861048"/>
            <a:ext cx="2812647" cy="1974838"/>
          </a:xfrm>
          <a:prstGeom prst="rect">
            <a:avLst/>
          </a:prstGeom>
        </p:spPr>
      </p:pic>
      <p:sp>
        <p:nvSpPr>
          <p:cNvPr id="7" name="6 Botón de acción: Hacia delante o Siguiente">
            <a:hlinkClick r:id="rId4" action="ppaction://hlinksldjump" highlightClick="1"/>
          </p:cNvPr>
          <p:cNvSpPr/>
          <p:nvPr/>
        </p:nvSpPr>
        <p:spPr>
          <a:xfrm>
            <a:off x="7884368" y="6165304"/>
            <a:ext cx="936104" cy="69269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842402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Resultado de imagen para persona midiendo su estatura"/>
          <p:cNvPicPr>
            <a:picLocks noChangeAspect="1" noChangeArrowheads="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52536" y="0"/>
            <a:ext cx="9396535" cy="6957392"/>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sz="quarter" idx="13"/>
          </p:nvPr>
        </p:nvSpPr>
        <p:spPr>
          <a:xfrm>
            <a:off x="0" y="404664"/>
            <a:ext cx="9144000" cy="5256584"/>
          </a:xfrm>
        </p:spPr>
        <p:txBody>
          <a:bodyPr>
            <a:normAutofit/>
          </a:bodyPr>
          <a:lstStyle/>
          <a:p>
            <a:pPr algn="just"/>
            <a:r>
              <a:rPr lang="es-MX" sz="2000" dirty="0">
                <a:latin typeface="Arial Narrow" pitchFamily="34" charset="0"/>
              </a:rPr>
              <a:t>Para el operador las indicaciones son las siguientes:</a:t>
            </a:r>
          </a:p>
          <a:p>
            <a:pPr marL="0" indent="0" algn="just">
              <a:buNone/>
            </a:pPr>
            <a:r>
              <a:rPr lang="es-MX" sz="2000" i="1" dirty="0">
                <a:latin typeface="Arial Narrow" pitchFamily="34" charset="0"/>
              </a:rPr>
              <a:t>a) </a:t>
            </a:r>
            <a:r>
              <a:rPr lang="es-MX" sz="2000" dirty="0">
                <a:latin typeface="Arial Narrow" pitchFamily="34" charset="0"/>
              </a:rPr>
              <a:t>Con pronunciación clara y correcta, dicte al personal de registro los  valores medidos.</a:t>
            </a:r>
          </a:p>
          <a:p>
            <a:pPr marL="0" indent="0" algn="just">
              <a:buNone/>
            </a:pPr>
            <a:r>
              <a:rPr lang="es-MX" sz="2000" i="1" dirty="0">
                <a:latin typeface="Arial Narrow" pitchFamily="34" charset="0"/>
              </a:rPr>
              <a:t>b) </a:t>
            </a:r>
            <a:r>
              <a:rPr lang="es-MX" sz="2000" dirty="0">
                <a:latin typeface="Arial Narrow" pitchFamily="34" charset="0"/>
              </a:rPr>
              <a:t>Inmediatamente después de tomar el dato, asegúrese otra vez del valor medido para evitar una lectura errada.</a:t>
            </a:r>
          </a:p>
          <a:p>
            <a:pPr marL="0" indent="0" algn="just">
              <a:buNone/>
            </a:pPr>
            <a:r>
              <a:rPr lang="es-MX" sz="2000" i="1" dirty="0">
                <a:latin typeface="Arial Narrow" pitchFamily="34" charset="0"/>
              </a:rPr>
              <a:t>c) </a:t>
            </a:r>
            <a:r>
              <a:rPr lang="es-MX" sz="2000" dirty="0">
                <a:latin typeface="Arial Narrow" pitchFamily="34" charset="0"/>
              </a:rPr>
              <a:t>Asegúrese de que el personal de registro repita verbalmente el valor correcto en el momento de la lectura de datos.</a:t>
            </a:r>
          </a:p>
          <a:p>
            <a:pPr marL="0" indent="0" algn="just">
              <a:buNone/>
            </a:pPr>
            <a:r>
              <a:rPr lang="es-MX" sz="2000" i="1" dirty="0">
                <a:latin typeface="Arial Narrow" pitchFamily="34" charset="0"/>
              </a:rPr>
              <a:t>d) </a:t>
            </a:r>
            <a:r>
              <a:rPr lang="es-MX" sz="2000" dirty="0">
                <a:latin typeface="Arial Narrow" pitchFamily="34" charset="0"/>
              </a:rPr>
              <a:t>Efectúe las mediciones en las mismas condiciones cada vez.</a:t>
            </a:r>
          </a:p>
          <a:p>
            <a:pPr marL="0" indent="0" algn="just">
              <a:buNone/>
            </a:pPr>
            <a:r>
              <a:rPr lang="es-MX" sz="2000" dirty="0">
                <a:latin typeface="Arial Narrow" pitchFamily="34" charset="0"/>
              </a:rPr>
              <a:t>Si una perilla ha de girarse en el sentido de las manecillas del reloj, entonces debe girarse cada vez a una velocidad constante. Lo mismo puede decirse cuando un botón o algo semejante debe moverse de arriba a bajo o viceversa. El operador siempre debe pararse en el mismo lugar, de otra manera las condiciones producidas por la radiación del calor del cuerpo en los instrumentos de medición y las piezas de trabajo, y por la alteración del alineamiento del piso debido al movimiento del cuerpo, pueden afectar de alguna manera la exactitud de la medición.</a:t>
            </a:r>
          </a:p>
          <a:p>
            <a:endParaRPr lang="es-MX" dirty="0"/>
          </a:p>
        </p:txBody>
      </p:sp>
      <p:sp>
        <p:nvSpPr>
          <p:cNvPr id="2" name="1 Botón de acción: Inicio">
            <a:hlinkClick r:id="rId4" action="ppaction://hlinksldjump" highlightClick="1"/>
          </p:cNvPr>
          <p:cNvSpPr/>
          <p:nvPr/>
        </p:nvSpPr>
        <p:spPr>
          <a:xfrm>
            <a:off x="8028384" y="6021288"/>
            <a:ext cx="864096" cy="83671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2593102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Narrow" pitchFamily="34" charset="0"/>
              </a:rPr>
              <a:t>2.8 Manejo de datos experimentales en las mediciones</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609600" y="1600200"/>
            <a:ext cx="7924800" cy="2908920"/>
          </a:xfrm>
        </p:spPr>
        <p:txBody>
          <a:bodyPr>
            <a:normAutofit/>
          </a:bodyPr>
          <a:lstStyle/>
          <a:p>
            <a:pPr algn="just"/>
            <a:r>
              <a:rPr lang="es-MX" sz="2000" dirty="0">
                <a:latin typeface="Arial Narrow" pitchFamily="34" charset="0"/>
              </a:rPr>
              <a:t>Cuando al realizar una serie de medidas de una misma magnitud se obtienen </a:t>
            </a:r>
            <a:r>
              <a:rPr lang="es-MX" sz="2000" dirty="0" smtClean="0">
                <a:latin typeface="Arial Narrow" pitchFamily="34" charset="0"/>
              </a:rPr>
              <a:t>los mismos </a:t>
            </a:r>
            <a:r>
              <a:rPr lang="es-MX" sz="2000" dirty="0">
                <a:latin typeface="Arial Narrow" pitchFamily="34" charset="0"/>
              </a:rPr>
              <a:t>resultados, no se puede concluir  que la incertidumbre sea cero; lo </a:t>
            </a:r>
            <a:r>
              <a:rPr lang="es-MX" sz="2000" dirty="0" smtClean="0">
                <a:latin typeface="Arial Narrow" pitchFamily="34" charset="0"/>
              </a:rPr>
              <a:t>que sucede </a:t>
            </a:r>
            <a:r>
              <a:rPr lang="es-MX" sz="2000" dirty="0">
                <a:latin typeface="Arial Narrow" pitchFamily="34" charset="0"/>
              </a:rPr>
              <a:t>es que los errores quedan ocultos ya que son menores que </a:t>
            </a:r>
            <a:r>
              <a:rPr lang="es-MX" sz="2000" dirty="0" smtClean="0">
                <a:latin typeface="Arial Narrow" pitchFamily="34" charset="0"/>
              </a:rPr>
              <a:t>la incertidumbre </a:t>
            </a:r>
            <a:r>
              <a:rPr lang="es-MX" sz="2000" dirty="0">
                <a:latin typeface="Arial Narrow" pitchFamily="34" charset="0"/>
              </a:rPr>
              <a:t>asociada al aparato de medición. En este caso, puede </a:t>
            </a:r>
            <a:r>
              <a:rPr lang="es-MX" sz="2000" dirty="0" smtClean="0">
                <a:latin typeface="Arial Narrow" pitchFamily="34" charset="0"/>
              </a:rPr>
              <a:t>establecerse un criterio simple y útil: cuando las medidas son reproducibles,  se asigna una incertidumbre </a:t>
            </a:r>
            <a:r>
              <a:rPr lang="es-MX" sz="2000" dirty="0">
                <a:latin typeface="Arial Narrow" pitchFamily="34" charset="0"/>
              </a:rPr>
              <a:t>igual a la mitad de la división más pequeña del instrumento, la </a:t>
            </a:r>
            <a:r>
              <a:rPr lang="es-MX" sz="2000" dirty="0" smtClean="0">
                <a:latin typeface="Arial Narrow" pitchFamily="34" charset="0"/>
              </a:rPr>
              <a:t>cual se </a:t>
            </a:r>
            <a:r>
              <a:rPr lang="es-MX" sz="2000" dirty="0">
                <a:latin typeface="Arial Narrow" pitchFamily="34" charset="0"/>
              </a:rPr>
              <a:t>conoce como resolución</a:t>
            </a:r>
            <a:r>
              <a:rPr lang="es-MX" sz="2000" dirty="0" smtClean="0">
                <a:latin typeface="Arial Narrow" pitchFamily="34" charset="0"/>
              </a:rPr>
              <a:t>.</a:t>
            </a:r>
          </a:p>
          <a:p>
            <a:endParaRPr lang="es-MX" dirty="0"/>
          </a:p>
          <a:p>
            <a:endParaRPr lang="es-MX" dirty="0"/>
          </a:p>
          <a:p>
            <a:endParaRPr lang="es-MX" dirty="0"/>
          </a:p>
          <a:p>
            <a:endParaRPr lang="es-MX" dirty="0"/>
          </a:p>
        </p:txBody>
      </p:sp>
      <p:pic>
        <p:nvPicPr>
          <p:cNvPr id="25602" name="Picture 2" descr="Resultado de imagen para personas igu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933056"/>
            <a:ext cx="5943600" cy="2898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03974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755576" y="476672"/>
            <a:ext cx="7924800" cy="4114800"/>
          </a:xfrm>
        </p:spPr>
        <p:txBody>
          <a:bodyPr/>
          <a:lstStyle/>
          <a:p>
            <a:pPr algn="just"/>
            <a:r>
              <a:rPr lang="es-MX" sz="2000" dirty="0">
                <a:latin typeface="Arial Narrow" pitchFamily="34" charset="0"/>
              </a:rPr>
              <a:t>Cuando se hacen repeticiones de una medida y estas resultan diferentes, con valores x1, x2,…,xN, la respuesta se obtiene a partir del estudio estadístico de las mediciones, el cual debe de arrojar cual es la tendencia central de las medidas y su dispersión.</a:t>
            </a:r>
            <a:r>
              <a:rPr lang="es-MX" sz="2000" b="1" dirty="0">
                <a:latin typeface="Arial Narrow" pitchFamily="34" charset="0"/>
              </a:rPr>
              <a:t> Medidas de tendencia central</a:t>
            </a:r>
            <a:r>
              <a:rPr lang="es-MX" sz="2000" dirty="0">
                <a:latin typeface="Arial Narrow" pitchFamily="34" charset="0"/>
              </a:rPr>
              <a:t>: La medida más común de la tendencia  central de una muestra o conjunto de mediciones está dada por el promedio o media aritmética. Sin embargo, algunas veces este valor no basta y es necesario calcular otras variables estadísticas que ayuden a analizar el resultado de una medición. Estas variables estadísticas son la media y la moda .</a:t>
            </a:r>
          </a:p>
          <a:p>
            <a:endParaRPr lang="es-MX" dirty="0"/>
          </a:p>
        </p:txBody>
      </p:sp>
      <p:pic>
        <p:nvPicPr>
          <p:cNvPr id="24578" name="Picture 2" descr="Resultado de imagen para discriminac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87556"/>
            <a:ext cx="2880320" cy="3170443"/>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Resultado de imagen para discriminac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9932" y="3687556"/>
            <a:ext cx="2631600" cy="3170444"/>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Resultado de imagen para discriminac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0319" y="3687557"/>
            <a:ext cx="3619613" cy="3170443"/>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Inicio">
            <a:hlinkClick r:id="rId3" action="ppaction://hlinksldjump" highlightClick="1"/>
          </p:cNvPr>
          <p:cNvSpPr/>
          <p:nvPr/>
        </p:nvSpPr>
        <p:spPr>
          <a:xfrm>
            <a:off x="8244408" y="6237312"/>
            <a:ext cx="504056" cy="620687"/>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6543091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71400"/>
            <a:ext cx="7924800" cy="1143000"/>
          </a:xfrm>
        </p:spPr>
        <p:txBody>
          <a:bodyPr/>
          <a:lstStyle/>
          <a:p>
            <a:r>
              <a:rPr lang="es-MX" b="1" dirty="0">
                <a:latin typeface="Arial Narrow" pitchFamily="34" charset="0"/>
              </a:rPr>
              <a:t>2.9 Incertidumbre y trazabilidad</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683568" y="1124744"/>
            <a:ext cx="7924800" cy="4114800"/>
          </a:xfrm>
        </p:spPr>
        <p:txBody>
          <a:bodyPr>
            <a:normAutofit/>
          </a:bodyPr>
          <a:lstStyle/>
          <a:p>
            <a:pPr algn="just"/>
            <a:r>
              <a:rPr lang="es-MX" sz="2000" dirty="0" smtClean="0">
                <a:latin typeface="Arial Narrow" pitchFamily="34" charset="0"/>
              </a:rPr>
              <a:t>TRAZABILIDAD</a:t>
            </a:r>
          </a:p>
          <a:p>
            <a:pPr algn="just"/>
            <a:r>
              <a:rPr lang="es-MX" sz="2000" dirty="0" smtClean="0">
                <a:latin typeface="Arial Narrow" pitchFamily="34" charset="0"/>
              </a:rPr>
              <a:t>En </a:t>
            </a:r>
            <a:r>
              <a:rPr lang="es-MX" sz="2000" dirty="0">
                <a:latin typeface="Arial Narrow" pitchFamily="34" charset="0"/>
              </a:rPr>
              <a:t>el ámbito de la Metrología, la trazabilidad de los resultados de medida es </a:t>
            </a:r>
            <a:r>
              <a:rPr lang="es-MX" sz="2000" dirty="0" smtClean="0">
                <a:latin typeface="Arial Narrow" pitchFamily="34" charset="0"/>
              </a:rPr>
              <a:t>un elemento </a:t>
            </a:r>
            <a:r>
              <a:rPr lang="es-MX" sz="2000" dirty="0">
                <a:latin typeface="Arial Narrow" pitchFamily="34" charset="0"/>
              </a:rPr>
              <a:t>clave para garantizar la correcta diseminación de las diferentes unidades </a:t>
            </a:r>
            <a:r>
              <a:rPr lang="es-MX" sz="2000" dirty="0" smtClean="0">
                <a:latin typeface="Arial Narrow" pitchFamily="34" charset="0"/>
              </a:rPr>
              <a:t>de medida </a:t>
            </a:r>
            <a:r>
              <a:rPr lang="es-MX" sz="2000" dirty="0">
                <a:latin typeface="Arial Narrow" pitchFamily="34" charset="0"/>
              </a:rPr>
              <a:t>desde los patrones nacionales o internacionales o, en general, de </a:t>
            </a:r>
            <a:r>
              <a:rPr lang="es-MX" sz="2000" dirty="0" smtClean="0">
                <a:latin typeface="Arial Narrow" pitchFamily="34" charset="0"/>
              </a:rPr>
              <a:t>referencia, hasta </a:t>
            </a:r>
            <a:r>
              <a:rPr lang="es-MX" sz="2000" dirty="0">
                <a:latin typeface="Arial Narrow" pitchFamily="34" charset="0"/>
              </a:rPr>
              <a:t>los patrones e instrumentos de medición de la industria. La </a:t>
            </a:r>
            <a:r>
              <a:rPr lang="es-MX" sz="2000" dirty="0" smtClean="0">
                <a:latin typeface="Arial Narrow" pitchFamily="34" charset="0"/>
              </a:rPr>
              <a:t>trazabilidad metrológica </a:t>
            </a:r>
            <a:r>
              <a:rPr lang="es-MX" sz="2000" dirty="0">
                <a:latin typeface="Arial Narrow" pitchFamily="34" charset="0"/>
              </a:rPr>
              <a:t>garantiza que los resultados de medida sean comparables entre </a:t>
            </a:r>
            <a:r>
              <a:rPr lang="es-MX" sz="2000" dirty="0" smtClean="0">
                <a:latin typeface="Arial Narrow" pitchFamily="34" charset="0"/>
              </a:rPr>
              <a:t>sí, independientemente </a:t>
            </a:r>
            <a:r>
              <a:rPr lang="es-MX" sz="2000" dirty="0">
                <a:latin typeface="Arial Narrow" pitchFamily="34" charset="0"/>
              </a:rPr>
              <a:t>del lugar y tiempo en que se hayan realizado facilitando el </a:t>
            </a:r>
            <a:r>
              <a:rPr lang="es-MX" sz="2000" dirty="0" smtClean="0">
                <a:latin typeface="Arial Narrow" pitchFamily="34" charset="0"/>
              </a:rPr>
              <a:t>que puedan </a:t>
            </a:r>
            <a:r>
              <a:rPr lang="es-MX" sz="2000" dirty="0">
                <a:latin typeface="Arial Narrow" pitchFamily="34" charset="0"/>
              </a:rPr>
              <a:t>ser universalmente aceptados. </a:t>
            </a:r>
            <a:endParaRPr lang="es-MX" sz="2000" dirty="0" smtClean="0">
              <a:latin typeface="Arial Narrow" pitchFamily="34" charset="0"/>
            </a:endParaRPr>
          </a:p>
          <a:p>
            <a:pPr algn="just"/>
            <a:r>
              <a:rPr lang="es-MX" sz="2000" dirty="0" smtClean="0">
                <a:latin typeface="Arial Narrow" pitchFamily="34" charset="0"/>
              </a:rPr>
              <a:t>¨La </a:t>
            </a:r>
            <a:r>
              <a:rPr lang="es-MX" sz="2000" dirty="0">
                <a:latin typeface="Arial Narrow" pitchFamily="34" charset="0"/>
              </a:rPr>
              <a:t>trazabilidad metrológica, en general, se refiere al Sistema Internacional de Unidades (SI</a:t>
            </a:r>
            <a:r>
              <a:rPr lang="es-MX" sz="2000" dirty="0" smtClean="0">
                <a:latin typeface="Arial Narrow" pitchFamily="34" charset="0"/>
              </a:rPr>
              <a:t>)¨</a:t>
            </a:r>
            <a:endParaRPr lang="es-MX" sz="2000" dirty="0">
              <a:latin typeface="Arial Narrow" pitchFamily="34" charset="0"/>
            </a:endParaRPr>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4752020"/>
            <a:ext cx="2567947" cy="1925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8" name="Picture 4" descr="Resultado de imagen para relojes de inglaterr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4752020"/>
            <a:ext cx="2937520" cy="1925960"/>
          </a:xfrm>
          <a:prstGeom prst="rect">
            <a:avLst/>
          </a:prstGeom>
          <a:noFill/>
          <a:extLst>
            <a:ext uri="{909E8E84-426E-40DD-AFC4-6F175D3DCCD1}">
              <a14:hiddenFill xmlns:a14="http://schemas.microsoft.com/office/drawing/2010/main">
                <a:solidFill>
                  <a:srgbClr val="FFFFFF"/>
                </a:solidFill>
              </a14:hiddenFill>
            </a:ext>
          </a:extLst>
        </p:spPr>
      </p:pic>
      <p:sp>
        <p:nvSpPr>
          <p:cNvPr id="4" name="3 Botón de acción: Hacia delante o Siguiente">
            <a:hlinkClick r:id="" action="ppaction://hlinkshowjump?jump=nextslide" highlightClick="1"/>
          </p:cNvPr>
          <p:cNvSpPr/>
          <p:nvPr/>
        </p:nvSpPr>
        <p:spPr>
          <a:xfrm>
            <a:off x="8388424" y="6165304"/>
            <a:ext cx="576064" cy="51267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183039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11560" y="404664"/>
            <a:ext cx="7924800" cy="4114800"/>
          </a:xfrm>
        </p:spPr>
        <p:txBody>
          <a:bodyPr/>
          <a:lstStyle/>
          <a:p>
            <a:pPr algn="just"/>
            <a:r>
              <a:rPr lang="es-MX" sz="2000" dirty="0" smtClean="0">
                <a:latin typeface="Arial Narrow" pitchFamily="34" charset="0"/>
              </a:rPr>
              <a:t>INCERTIDUMBRE</a:t>
            </a:r>
          </a:p>
          <a:p>
            <a:pPr algn="just"/>
            <a:r>
              <a:rPr lang="es-MX" sz="2000" dirty="0" smtClean="0">
                <a:latin typeface="Arial Narrow" pitchFamily="34" charset="0"/>
              </a:rPr>
              <a:t>La </a:t>
            </a:r>
            <a:r>
              <a:rPr lang="es-MX" sz="2000" dirty="0">
                <a:latin typeface="Arial Narrow" pitchFamily="34" charset="0"/>
              </a:rPr>
              <a:t>incertidumbre es el intervalo o rango de los valores posibles de una medida. Incluye tanto los errores sistemáticos como </a:t>
            </a:r>
            <a:r>
              <a:rPr lang="es-MX" sz="2000" dirty="0" smtClean="0">
                <a:latin typeface="Arial Narrow" pitchFamily="34" charset="0"/>
              </a:rPr>
              <a:t>aleatorios.</a:t>
            </a:r>
            <a:r>
              <a:rPr lang="es-MX" sz="2000" dirty="0">
                <a:latin typeface="Arial Narrow" pitchFamily="34" charset="0"/>
              </a:rPr>
              <a:t> </a:t>
            </a:r>
            <a:r>
              <a:rPr lang="es-MX" sz="2000" dirty="0" smtClean="0">
                <a:latin typeface="Arial Narrow" pitchFamily="34" charset="0"/>
              </a:rPr>
              <a:t>Cuando </a:t>
            </a:r>
            <a:r>
              <a:rPr lang="es-MX" sz="2000" dirty="0">
                <a:latin typeface="Arial Narrow" pitchFamily="34" charset="0"/>
              </a:rPr>
              <a:t>tomemos una medida nunca tendremos un valor Real Exacto de la medida, siempre tenemos un intervalo donde se encuentra la medida real</a:t>
            </a:r>
            <a:r>
              <a:rPr lang="es-MX" sz="2000" dirty="0" smtClean="0">
                <a:latin typeface="Arial Narrow" pitchFamily="34" charset="0"/>
              </a:rPr>
              <a:t>.</a:t>
            </a:r>
            <a:endParaRPr lang="es-MX" sz="2000" dirty="0">
              <a:latin typeface="Arial Narrow" pitchFamily="34" charset="0"/>
            </a:endParaRPr>
          </a:p>
          <a:p>
            <a:pPr marL="0" indent="0" algn="just">
              <a:buNone/>
            </a:pPr>
            <a:r>
              <a:rPr lang="es-MX" sz="2000" dirty="0">
                <a:latin typeface="Arial Narrow" pitchFamily="34" charset="0"/>
              </a:rPr>
              <a:t>Por ejemplo, una medición y su respectiva incertidumbre:</a:t>
            </a:r>
            <a:br>
              <a:rPr lang="es-MX" sz="2000" dirty="0">
                <a:latin typeface="Arial Narrow" pitchFamily="34" charset="0"/>
              </a:rPr>
            </a:br>
            <a:r>
              <a:rPr lang="es-MX" sz="2000" dirty="0">
                <a:latin typeface="Arial Narrow" pitchFamily="34" charset="0"/>
              </a:rPr>
              <a:t>23.145 mm  ± 0.002 </a:t>
            </a:r>
            <a:r>
              <a:rPr lang="es-MX" sz="2000" dirty="0" smtClean="0">
                <a:latin typeface="Arial Narrow" pitchFamily="34" charset="0"/>
              </a:rPr>
              <a:t>mm</a:t>
            </a:r>
            <a:endParaRPr lang="es-MX" sz="2000" dirty="0">
              <a:latin typeface="Arial Narrow" pitchFamily="34" charset="0"/>
            </a:endParaRPr>
          </a:p>
          <a:p>
            <a:pPr marL="0" indent="0" algn="just">
              <a:buNone/>
            </a:pPr>
            <a:r>
              <a:rPr lang="es-MX" sz="2000" dirty="0">
                <a:latin typeface="Arial Narrow" pitchFamily="34" charset="0"/>
              </a:rPr>
              <a:t>donde el valor real de la magnitud medida queda incluida en el intervalo:</a:t>
            </a:r>
            <a:br>
              <a:rPr lang="es-MX" sz="2000" dirty="0">
                <a:latin typeface="Arial Narrow" pitchFamily="34" charset="0"/>
              </a:rPr>
            </a:br>
            <a:r>
              <a:rPr lang="es-MX" sz="2000" dirty="0">
                <a:latin typeface="Arial Narrow" pitchFamily="34" charset="0"/>
              </a:rPr>
              <a:t>23.143 mm  ≥   Valor Real   ≤ 23.147 mm</a:t>
            </a:r>
          </a:p>
          <a:p>
            <a:endParaRPr lang="es-MX" dirty="0"/>
          </a:p>
        </p:txBody>
      </p:sp>
      <p:pic>
        <p:nvPicPr>
          <p:cNvPr id="27650" name="Picture 2" descr="Resultado de imagen para pipe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933056"/>
            <a:ext cx="5256584" cy="2548534"/>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Inicio">
            <a:hlinkClick r:id="rId3" action="ppaction://hlinksldjump" highlightClick="1"/>
          </p:cNvPr>
          <p:cNvSpPr/>
          <p:nvPr/>
        </p:nvSpPr>
        <p:spPr>
          <a:xfrm>
            <a:off x="8244408" y="6093296"/>
            <a:ext cx="504056"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648882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Narrow" pitchFamily="34" charset="0"/>
              </a:rPr>
              <a:t>2.10 Manejo y uso de instrumentos de medición simple.</a:t>
            </a:r>
          </a:p>
        </p:txBody>
      </p:sp>
      <p:sp>
        <p:nvSpPr>
          <p:cNvPr id="3" name="2 Marcador de contenido"/>
          <p:cNvSpPr>
            <a:spLocks noGrp="1"/>
          </p:cNvSpPr>
          <p:nvPr>
            <p:ph sz="quarter" idx="13"/>
          </p:nvPr>
        </p:nvSpPr>
        <p:spPr/>
        <p:txBody>
          <a:bodyPr>
            <a:normAutofit/>
          </a:bodyPr>
          <a:lstStyle/>
          <a:p>
            <a:pPr algn="just"/>
            <a:r>
              <a:rPr lang="es-MX" sz="2000" dirty="0">
                <a:latin typeface="Arial Narrow" pitchFamily="34" charset="0"/>
              </a:rPr>
              <a:t>Las cintas de medición (Fig. 6.1) normalmente se utilizan para longitudes de hasta 50 m (150 pies); los flexómetros para longitudes de hasta 5 m (25 pies). En todos estos casos la medición es realizada desde un punto inicial fijo sobre Ia escala que está alineada con un extremo de Ia distancia por medir, la graduación que corresponda a la posición del otro extremo proporcionará la longitud. La escala consiste de una serie de graduaciones uniformemente espaciadas que representan submúltiplos de la unidad de longitud. Valores numéricos convenientes se encuentran marcados sobre Ia escala cada determinado número de graduaciones para facilitar la lectura.</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97152"/>
            <a:ext cx="238125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6" name="Picture 4" descr="Resultado de imagen para cintas de medició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4797152"/>
            <a:ext cx="3636403" cy="1893083"/>
          </a:xfrm>
          <a:prstGeom prst="rect">
            <a:avLst/>
          </a:prstGeom>
          <a:noFill/>
          <a:extLst>
            <a:ext uri="{909E8E84-426E-40DD-AFC4-6F175D3DCCD1}">
              <a14:hiddenFill xmlns:a14="http://schemas.microsoft.com/office/drawing/2010/main">
                <a:solidFill>
                  <a:srgbClr val="FFFFFF"/>
                </a:solidFill>
              </a14:hiddenFill>
            </a:ext>
          </a:extLst>
        </p:spPr>
      </p:pic>
      <p:sp>
        <p:nvSpPr>
          <p:cNvPr id="4" name="3 Botón de acción: Hacia delante o Siguiente">
            <a:hlinkClick r:id="" action="ppaction://hlinkshowjump?jump=nextslide" highlightClick="1"/>
          </p:cNvPr>
          <p:cNvSpPr/>
          <p:nvPr/>
        </p:nvSpPr>
        <p:spPr>
          <a:xfrm>
            <a:off x="8244408" y="6165304"/>
            <a:ext cx="576064" cy="524931"/>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9652956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0" y="0"/>
            <a:ext cx="9144000"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609600" y="-171400"/>
            <a:ext cx="7924800" cy="839300"/>
          </a:xfrm>
        </p:spPr>
        <p:txBody>
          <a:bodyPr/>
          <a:lstStyle/>
          <a:p>
            <a:pPr algn="ctr"/>
            <a:r>
              <a:rPr lang="es-MX" sz="3600" b="1" dirty="0" smtClean="0">
                <a:solidFill>
                  <a:srgbClr val="C00000"/>
                </a:solidFill>
                <a:latin typeface="Arial Narrow" pitchFamily="34" charset="0"/>
              </a:rPr>
              <a:t>Índice</a:t>
            </a:r>
            <a:endParaRPr lang="es-MX" sz="3600" b="1" dirty="0">
              <a:solidFill>
                <a:srgbClr val="C00000"/>
              </a:solidFill>
              <a:latin typeface="Arial Narrow" pitchFamily="34" charset="0"/>
            </a:endParaRPr>
          </a:p>
        </p:txBody>
      </p:sp>
      <p:sp>
        <p:nvSpPr>
          <p:cNvPr id="3" name="2 Marcador de contenido"/>
          <p:cNvSpPr>
            <a:spLocks noGrp="1"/>
          </p:cNvSpPr>
          <p:nvPr>
            <p:ph sz="quarter" idx="13"/>
          </p:nvPr>
        </p:nvSpPr>
        <p:spPr>
          <a:xfrm>
            <a:off x="-23651" y="404664"/>
            <a:ext cx="9144000" cy="5733256"/>
          </a:xfrm>
        </p:spPr>
        <p:txBody>
          <a:bodyPr>
            <a:noAutofit/>
          </a:bodyPr>
          <a:lstStyle/>
          <a:p>
            <a:pPr marL="0" indent="0" algn="just">
              <a:buNone/>
            </a:pPr>
            <a:r>
              <a:rPr lang="es-MX" sz="2000" dirty="0" smtClean="0">
                <a:solidFill>
                  <a:schemeClr val="bg1"/>
                </a:solidFill>
                <a:latin typeface="Arial Narrow" pitchFamily="34" charset="0"/>
                <a:hlinkClick r:id="rId4" action="ppaction://hlinksldjump"/>
              </a:rPr>
              <a:t>Caratula</a:t>
            </a:r>
            <a:endParaRPr lang="es-MX" sz="2000" dirty="0">
              <a:solidFill>
                <a:schemeClr val="bg1"/>
              </a:solidFill>
              <a:latin typeface="Arial Narrow" pitchFamily="34" charset="0"/>
            </a:endParaRPr>
          </a:p>
          <a:p>
            <a:pPr marL="0" indent="0" algn="just">
              <a:buNone/>
            </a:pPr>
            <a:r>
              <a:rPr lang="es-MX" sz="2000" dirty="0">
                <a:solidFill>
                  <a:schemeClr val="bg1"/>
                </a:solidFill>
                <a:latin typeface="Arial Narrow" pitchFamily="34" charset="0"/>
                <a:hlinkClick r:id="rId5" action="ppaction://hlinksldjump"/>
              </a:rPr>
              <a:t>guion explicativo</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6" action="ppaction://hlinksldjump"/>
              </a:rPr>
              <a:t>Índice</a:t>
            </a:r>
            <a:endParaRPr lang="es-MX" sz="2000" dirty="0" smtClean="0">
              <a:solidFill>
                <a:schemeClr val="bg1"/>
              </a:solidFill>
              <a:latin typeface="Arial Narrow" pitchFamily="34" charset="0"/>
            </a:endParaRPr>
          </a:p>
          <a:p>
            <a:pPr marL="0" indent="0" algn="just">
              <a:buNone/>
            </a:pPr>
            <a:r>
              <a:rPr lang="es-MX" sz="2000" b="1" dirty="0" smtClean="0">
                <a:solidFill>
                  <a:schemeClr val="bg1"/>
                </a:solidFill>
                <a:latin typeface="Arial Narrow" pitchFamily="34" charset="0"/>
                <a:hlinkClick r:id="rId7" action="ppaction://hlinksldjump"/>
              </a:rPr>
              <a:t>2. La metrología como ciencia.</a:t>
            </a:r>
            <a:endParaRPr lang="es-MX" sz="2000" b="1"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8" action="ppaction://hlinksldjump"/>
              </a:rPr>
              <a:t>2.1 Clasificación.</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9" action="ppaction://hlinksldjump"/>
              </a:rPr>
              <a:t>2.2 Ley federal de metrología.</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0" action="ppaction://hlinksldjump"/>
              </a:rPr>
              <a:t>2.3 Conceptos y diferencias entre sistema, método y procedimiento de medición.</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1" action="ppaction://hlinksldjump"/>
              </a:rPr>
              <a:t>2.4 NOM 008 sistema de unidades de medida y conversión.</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2" action="ppaction://hlinksldjump"/>
              </a:rPr>
              <a:t>2.5 Factores de error en las mediciones y prevención.</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3" action="ppaction://hlinksldjump"/>
              </a:rPr>
              <a:t>2.6 Clasificación de laboratorios</a:t>
            </a:r>
            <a:r>
              <a:rPr lang="es-MX" sz="2000" dirty="0" smtClean="0">
                <a:solidFill>
                  <a:schemeClr val="bg1"/>
                </a:solidFill>
                <a:latin typeface="Arial Narrow" pitchFamily="34" charset="0"/>
              </a:rPr>
              <a:t>.</a:t>
            </a:r>
          </a:p>
          <a:p>
            <a:pPr marL="0" indent="0" algn="just">
              <a:buNone/>
            </a:pPr>
            <a:r>
              <a:rPr lang="es-MX" sz="2000" dirty="0" smtClean="0">
                <a:solidFill>
                  <a:schemeClr val="bg1"/>
                </a:solidFill>
                <a:latin typeface="Arial Narrow" pitchFamily="34" charset="0"/>
                <a:hlinkClick r:id="rId14" action="ppaction://hlinksldjump"/>
              </a:rPr>
              <a:t>2.7 Medición y registro.</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5" action="ppaction://hlinksldjump"/>
              </a:rPr>
              <a:t>2.8 Manejo de datos experimentales en las mediciones.</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6" action="ppaction://hlinksldjump"/>
              </a:rPr>
              <a:t>2.9 Incertidumbre y trazabilidad.</a:t>
            </a:r>
            <a:endParaRPr lang="es-MX" sz="2000" dirty="0" smtClean="0">
              <a:solidFill>
                <a:schemeClr val="bg1"/>
              </a:solidFill>
              <a:latin typeface="Arial Narrow" pitchFamily="34" charset="0"/>
            </a:endParaRPr>
          </a:p>
          <a:p>
            <a:pPr marL="0" indent="0" algn="just">
              <a:buNone/>
            </a:pPr>
            <a:r>
              <a:rPr lang="es-MX" sz="2000" dirty="0" smtClean="0">
                <a:solidFill>
                  <a:schemeClr val="bg1"/>
                </a:solidFill>
                <a:latin typeface="Arial Narrow" pitchFamily="34" charset="0"/>
                <a:hlinkClick r:id="rId17" action="ppaction://hlinksldjump"/>
              </a:rPr>
              <a:t>2.10 Manejo y uso de instrumentos de medición simple.</a:t>
            </a:r>
            <a:endParaRPr lang="es-MX" sz="2000" dirty="0" smtClean="0">
              <a:solidFill>
                <a:schemeClr val="bg1"/>
              </a:solidFill>
              <a:latin typeface="Arial Narrow" pitchFamily="34" charset="0"/>
            </a:endParaRPr>
          </a:p>
          <a:p>
            <a:pPr marL="0" indent="0" algn="just">
              <a:buNone/>
            </a:pPr>
            <a:r>
              <a:rPr lang="es-MX" sz="2000" dirty="0" err="1" smtClean="0">
                <a:solidFill>
                  <a:schemeClr val="bg1"/>
                </a:solidFill>
                <a:latin typeface="Arial Narrow" pitchFamily="34" charset="0"/>
              </a:rPr>
              <a:t>Cibergrafia</a:t>
            </a:r>
            <a:endParaRPr lang="es-MX" sz="2000" dirty="0" smtClean="0">
              <a:solidFill>
                <a:schemeClr val="bg1"/>
              </a:solidFill>
              <a:latin typeface="Arial Narrow" pitchFamily="34" charset="0"/>
            </a:endParaRPr>
          </a:p>
        </p:txBody>
      </p:sp>
    </p:spTree>
    <p:extLst>
      <p:ext uri="{BB962C8B-B14F-4D97-AF65-F5344CB8AC3E}">
        <p14:creationId xmlns:p14="http://schemas.microsoft.com/office/powerpoint/2010/main" val="36979305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576064"/>
            <a:ext cx="6444208" cy="558924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Medición </a:t>
            </a:r>
            <a:r>
              <a:rPr lang="es-MX" sz="2000" dirty="0">
                <a:latin typeface="Arial Narrow" pitchFamily="34" charset="0"/>
              </a:rPr>
              <a:t>con Reglas: Se emplea cuando hay que tomar medidas rápidas y cuando no es necesario un alto grado de exactitud. Las reglas de acero, en pulgadas, están graduadas en fracciones o decimales; las reglas métricas suelen estar graduadas en milímetros .La exactitud de la medida que se toma depende de las condiciones y del uso correcto de la regla</a:t>
            </a:r>
            <a:r>
              <a:rPr lang="es-MX" sz="2000" dirty="0" smtClean="0">
                <a:latin typeface="Arial Narrow" pitchFamily="34" charset="0"/>
              </a:rPr>
              <a:t>.</a:t>
            </a:r>
          </a:p>
          <a:p>
            <a:pPr algn="just"/>
            <a:endParaRPr lang="es-MX" sz="2000" dirty="0" smtClean="0">
              <a:latin typeface="Arial Narrow" pitchFamily="34" charset="0"/>
            </a:endParaRPr>
          </a:p>
          <a:p>
            <a:pPr algn="just"/>
            <a:r>
              <a:rPr lang="es-MX" sz="2000" dirty="0" smtClean="0">
                <a:latin typeface="Arial Narrow" pitchFamily="34" charset="0"/>
              </a:rPr>
              <a:t>Regla </a:t>
            </a:r>
            <a:r>
              <a:rPr lang="es-MX" sz="2000" dirty="0">
                <a:latin typeface="Arial Narrow" pitchFamily="34" charset="0"/>
              </a:rPr>
              <a:t>de acero: Los tipos de reglas más utilizados en el trabajo del taller mecánico se describen a continuación. a) Regla rígida de acero templado. Generalmente tiene cuatro escalas, dos en cada lado; se fabrican en diferentes longitudes, Ia más común es de 6 pulgadas o 150 mm. b) Regla flexible, similar a Ia anterior pero más estrecha y delgada, lo que permite flexionarla, dentro de ciertos limites, para realizar lecturas donde la rigidez de Ia regla de acero templado no permite la medición adecuada. </a:t>
            </a:r>
          </a:p>
        </p:txBody>
      </p:sp>
      <p:pic>
        <p:nvPicPr>
          <p:cNvPr id="29698" name="Picture 2" descr="Resultado de imagen para regla gradu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4863" y="836712"/>
            <a:ext cx="2533649" cy="1512168"/>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Resultado de imagen para regla de ace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2462" y="3717032"/>
            <a:ext cx="2338450" cy="180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029859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108520" y="291444"/>
            <a:ext cx="6898478" cy="6377916"/>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Lectura de reglas graduadas en fracciones de pulgadas: 1. Anote el número de pulgadas completas. 2. Adicione las fracciones que hay más allá de Ia última Línea de pulgada completa. Las fracciones de pulgada empleadas más comúnmente son 1/64,1/32,1/16 y 1 </a:t>
            </a:r>
            <a:endParaRPr lang="es-MX" sz="2000" dirty="0" smtClean="0">
              <a:latin typeface="Arial Narrow" pitchFamily="34" charset="0"/>
            </a:endParaRPr>
          </a:p>
          <a:p>
            <a:pPr algn="just"/>
            <a:r>
              <a:rPr lang="es-MX" sz="2000" dirty="0" smtClean="0">
                <a:latin typeface="Arial Narrow" pitchFamily="34" charset="0"/>
              </a:rPr>
              <a:t>Lainas</a:t>
            </a:r>
            <a:r>
              <a:rPr lang="es-MX" sz="2000" dirty="0">
                <a:latin typeface="Arial Narrow" pitchFamily="34" charset="0"/>
              </a:rPr>
              <a:t> </a:t>
            </a:r>
            <a:r>
              <a:rPr lang="es-MX" sz="2000" dirty="0" smtClean="0">
                <a:latin typeface="Arial Narrow" pitchFamily="34" charset="0"/>
              </a:rPr>
              <a:t>(Medidores </a:t>
            </a:r>
            <a:r>
              <a:rPr lang="es-MX" sz="2000" dirty="0">
                <a:latin typeface="Arial Narrow" pitchFamily="34" charset="0"/>
              </a:rPr>
              <a:t>de Espesor): Estos medidores consisten en láminas delgadas que tienen marcado su espesor y que son utilizadas para medir pequeñas aberturas o ranuras. El método de medición consiste en introducir una laina dentro de Ia abertura, si entra fácilmente se prueba con Ia mayor siguiente disponible, si no entra vuelve a utilizarse la anterior. Los juegos de lainas se mantienen juntos mediante un tornillo que atraviesa un agujero que tienen en un extremo. Debe tenerse cuidado de no forzar las lainas ni introducirlas en ranuras que tengan rebabas o superficies ásperas porque esto las dañara. Existen juegos con diversas cantidades de lainas y pasos de 0.01 mm (.001 pulg.). Es posible combinar las lainas para obtener medidas diferentes. Los espesores van de 0.03 a 0.2mm (.0015 a .025 pulg.) La longitud de las lainas puede variar y ser del mismo espesor en toda su longitud o tener una pendiente cónica en un extremo. </a:t>
            </a: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4928" y="1628800"/>
            <a:ext cx="2232248"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Botón de acción: Hacia delante o Siguiente">
            <a:hlinkClick r:id="" action="ppaction://hlinkshowjump?jump=nextslide" highlightClick="1"/>
          </p:cNvPr>
          <p:cNvSpPr/>
          <p:nvPr/>
        </p:nvSpPr>
        <p:spPr>
          <a:xfrm>
            <a:off x="8082136" y="6237312"/>
            <a:ext cx="594320"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798492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10396" y="0"/>
            <a:ext cx="6526612"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1800" dirty="0" smtClean="0">
                <a:latin typeface="Arial Narrow" pitchFamily="34" charset="0"/>
              </a:rPr>
              <a:t>Las cintas de medición (Fig. 6.1) normalmente se utilizan para longitudes de hasta 50 m (150 pies); los flexómetros para longitudes de hasta 5 m (25 pies). En todos estos casos la medición es realizada desde un punto inicial fijo sobre Ia escala que está alineada con un extremo de Ia distancia por medir, la graduación que corresponda a la posición del otro extremo proporcionará la longitud. La escala consiste de una serie de graduaciones uniformemente espaciadas que representan submúltiplos de la unidad de longitud. Valores numéricos convenientes se encuentran marcados sobre Ia escala cada determinado número de graduaciones para facilitar la lectura.</a:t>
            </a:r>
            <a:endParaRPr lang="es-MX" sz="1800" dirty="0">
              <a:latin typeface="Arial Narrow" pitchFamily="34" charset="0"/>
            </a:endParaRPr>
          </a:p>
          <a:p>
            <a:pPr algn="just"/>
            <a:r>
              <a:rPr lang="es-MX" sz="1800" dirty="0">
                <a:latin typeface="Arial Narrow" pitchFamily="34" charset="0"/>
              </a:rPr>
              <a:t>Cuentahílos: Los cuentahílos consisten de una serie de laminas que se mantienen juntas mediante un tornillo en un extremo, mientras que de el otro tiene salientes que corresponden a la forma de rosca de varios pasos (hilos por pulg.); los valores están indicados sobre cada lamina . El uso del cuentahílos es una forma rápida de determinar el paso, sobre todo los más finos .lo único que debe hacerse es probar con diferentes láminas hasta que una siente adecuadamente. La herramienta de la figura central superior, es utilizada para afilar y poner en posición herramienta para el corte de roscas.: Esta pieza tiene unas graduaciones, en mm. Y pulgadas, que sirven para determinar el paso de las cuatro roscas más </a:t>
            </a:r>
            <a:r>
              <a:rPr lang="es-MX" sz="1800" dirty="0" smtClean="0">
                <a:latin typeface="Arial Narrow" pitchFamily="34" charset="0"/>
              </a:rPr>
              <a:t>comunes.</a:t>
            </a:r>
            <a:endParaRPr lang="es-MX" sz="1800" dirty="0">
              <a:latin typeface="Arial Narrow" pitchFamily="34" charset="0"/>
            </a:endParaRPr>
          </a:p>
        </p:txBody>
      </p:sp>
      <p:pic>
        <p:nvPicPr>
          <p:cNvPr id="31746" name="Picture 2" descr="Resultado de imagen para cintas de medició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1814" y="34906"/>
            <a:ext cx="2496278" cy="2564350"/>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Resultado de imagen para Cuentahíl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284984"/>
            <a:ext cx="2530987"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8028384" y="6309320"/>
            <a:ext cx="720080"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06711691"/>
      </p:ext>
    </p:extLst>
  </p:cSld>
  <p:clrMapOvr>
    <a:masterClrMapping/>
  </p:clrMapOvr>
  <p:transition spd="slow">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0"/>
            <a:ext cx="6804248"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Compases: Antes de que instrumentos como el calibrador vernier fueran introducidos, las partes eran medidas con compases (interiores, exteriores, divisores) y reglas. Por ejemplo, para medir un diámetro exterior la parte es puesta entre las puntas del compás y luego las puntas del compás son colocadas sobre una regla para transferir Ia </a:t>
            </a:r>
            <a:r>
              <a:rPr lang="es-MX" sz="2000" dirty="0" smtClean="0">
                <a:latin typeface="Arial Narrow" pitchFamily="34" charset="0"/>
              </a:rPr>
              <a:t>lectura. </a:t>
            </a:r>
            <a:r>
              <a:rPr lang="es-MX" sz="2000" dirty="0">
                <a:latin typeface="Arial Narrow" pitchFamily="34" charset="0"/>
              </a:rPr>
              <a:t>En otra aplicación las puntas del compás de exteriores se separan una distancia especifica utilizan do una regla, entonces las partes son maquinadas hasta que las puntas del compás se deslizan justamente sobre La superficie maquinada. El uso de compás es en la actualidad está restringido, ya que su uso requiere habilidad (tacto) y no es posible lograr gran exactitud; en algunos casos solo se utilizan en el taller para realizar trazos antes de maquinar las piezas. </a:t>
            </a:r>
            <a:endParaRPr lang="es-MX" sz="2000" dirty="0" smtClean="0">
              <a:latin typeface="Arial Narrow" pitchFamily="34" charset="0"/>
            </a:endParaRPr>
          </a:p>
          <a:p>
            <a:pPr algn="just"/>
            <a:r>
              <a:rPr lang="es-MX" sz="2000" dirty="0">
                <a:latin typeface="Arial Narrow" pitchFamily="34" charset="0"/>
              </a:rPr>
              <a:t>Calibres Telescopios: Los calibres telescopios sirven para la medición de diámetros de agujeros o anchos de ranuras. Las dos puntas de contacto se expanden mediante la fuerza de un resorte. Una vez colocadas en la posición adecuada se fijan y se remueve el calibre. El tamaño final puede obtenerse midiendo sobre las puntas de contacto con un micrómetro. </a:t>
            </a:r>
          </a:p>
        </p:txBody>
      </p:sp>
      <p:pic>
        <p:nvPicPr>
          <p:cNvPr id="32770" name="Picture 2" descr="Resultado de imagen para Compases"/>
          <p:cNvPicPr>
            <a:picLocks noChangeAspect="1" noChangeArrowheads="1"/>
          </p:cNvPicPr>
          <p:nvPr/>
        </p:nvPicPr>
        <p:blipFill rotWithShape="1">
          <a:blip r:embed="rId2">
            <a:extLst>
              <a:ext uri="{28A0092B-C50C-407E-A947-70E740481C1C}">
                <a14:useLocalDpi xmlns:a14="http://schemas.microsoft.com/office/drawing/2010/main" val="0"/>
              </a:ext>
            </a:extLst>
          </a:blip>
          <a:srcRect t="14265" r="65264"/>
          <a:stretch/>
        </p:blipFill>
        <p:spPr bwMode="auto">
          <a:xfrm>
            <a:off x="6804248" y="-10236"/>
            <a:ext cx="2339752" cy="3223212"/>
          </a:xfrm>
          <a:prstGeom prst="rect">
            <a:avLst/>
          </a:prstGeom>
          <a:noFill/>
          <a:extLst>
            <a:ext uri="{909E8E84-426E-40DD-AFC4-6F175D3DCCD1}">
              <a14:hiddenFill xmlns:a14="http://schemas.microsoft.com/office/drawing/2010/main">
                <a:solidFill>
                  <a:srgbClr val="FFFFFF"/>
                </a:solidFill>
              </a14:hiddenFill>
            </a:ext>
          </a:extLst>
        </p:spPr>
      </p:pic>
      <p:pic>
        <p:nvPicPr>
          <p:cNvPr id="32772" name="Picture 4" descr="Resultado de imagen para Calibres Telescópi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3257331"/>
            <a:ext cx="2339752" cy="3384376"/>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5292080" y="6309320"/>
            <a:ext cx="576064" cy="33238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50984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0"/>
            <a:ext cx="6876256"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1800" dirty="0">
                <a:latin typeface="Arial Narrow" pitchFamily="34" charset="0"/>
              </a:rPr>
              <a:t>Pie de Metro</a:t>
            </a:r>
            <a:r>
              <a:rPr lang="es-MX" sz="1800" dirty="0" smtClean="0">
                <a:latin typeface="Arial Narrow" pitchFamily="34" charset="0"/>
              </a:rPr>
              <a:t>: El </a:t>
            </a:r>
            <a:r>
              <a:rPr lang="es-MX" sz="1800" dirty="0">
                <a:latin typeface="Arial Narrow" pitchFamily="34" charset="0"/>
              </a:rPr>
              <a:t>calibrador vernier fue elaborado para satisfacer la necesidad de un instrumento de lectura directa que pudiera brindar una medida fácilmente, en una sola operación. El calibrador </a:t>
            </a:r>
            <a:r>
              <a:rPr lang="es-MX" sz="1800" dirty="0" smtClean="0">
                <a:latin typeface="Arial Narrow" pitchFamily="34" charset="0"/>
              </a:rPr>
              <a:t>típico puede </a:t>
            </a:r>
            <a:r>
              <a:rPr lang="es-MX" sz="1800" dirty="0">
                <a:latin typeface="Arial Narrow" pitchFamily="34" charset="0"/>
              </a:rPr>
              <a:t>tomar tres tipos de mediciones: exteriores, interiores y profundidades, pero algunos además pueden realizar medición de peldaño. </a:t>
            </a:r>
            <a:endParaRPr lang="es-MX" sz="1800" dirty="0" smtClean="0">
              <a:latin typeface="Arial Narrow" pitchFamily="34" charset="0"/>
            </a:endParaRPr>
          </a:p>
          <a:p>
            <a:pPr marL="0" indent="0" algn="just">
              <a:buNone/>
            </a:pPr>
            <a:r>
              <a:rPr lang="es-MX" sz="1800" dirty="0">
                <a:latin typeface="Arial Narrow" pitchFamily="34" charset="0"/>
              </a:rPr>
              <a:t>El vernier es una escala auxiliar que se desliza a lo largo de una escala principal para permitir en ésta lecturas fraccionales exactas de Ia mínima división. Para lograr lo anterior, una escala vernier está graduada en un número de divisiones iguales en la misma longitud que n-1 divisiones de la escala principal; ambas escalas están marcadas en Ia misma dirección. Una fracción de 1/n de la mínima división de la escala principal puede leerse. Es un instrumento para medir longitudes que permite lecturas de fracciones de milímetro y de pulgada a través de una escala llamada nonio o vernier. Se utiliza para hacer mediciones con rapidez en piezas cuyo grado de precisión es aproximado hasta los 0,05mm o 1/128 pulg. </a:t>
            </a:r>
            <a:endParaRPr lang="es-MX" sz="1800" dirty="0" smtClean="0">
              <a:latin typeface="Arial Narrow" pitchFamily="34" charset="0"/>
            </a:endParaRPr>
          </a:p>
          <a:p>
            <a:pPr marL="0" indent="0" algn="just">
              <a:buNone/>
            </a:pPr>
            <a:r>
              <a:rPr lang="es-MX" sz="1800" dirty="0">
                <a:latin typeface="Arial Narrow" pitchFamily="34" charset="0"/>
              </a:rPr>
              <a:t>El pie de metro está compuesto por dos partes principales, un cuerpo </a:t>
            </a:r>
            <a:r>
              <a:rPr lang="es-MX" sz="1800" dirty="0" smtClean="0">
                <a:latin typeface="Arial Narrow" pitchFamily="34" charset="0"/>
              </a:rPr>
              <a:t>fijo y </a:t>
            </a:r>
            <a:r>
              <a:rPr lang="es-MX" sz="1800" dirty="0">
                <a:latin typeface="Arial Narrow" pitchFamily="34" charset="0"/>
              </a:rPr>
              <a:t>un cuerpo </a:t>
            </a:r>
            <a:r>
              <a:rPr lang="es-MX" sz="1800" dirty="0" smtClean="0">
                <a:latin typeface="Arial Narrow" pitchFamily="34" charset="0"/>
              </a:rPr>
              <a:t>móvil.</a:t>
            </a:r>
            <a:endParaRPr lang="es-MX" dirty="0">
              <a:latin typeface="Arial Narrow" pitchFamily="34" charset="0"/>
            </a:endParaRPr>
          </a:p>
        </p:txBody>
      </p:sp>
      <p:pic>
        <p:nvPicPr>
          <p:cNvPr id="33794" name="Picture 2" descr="Resultado de imagen para vern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251520" y="4509120"/>
            <a:ext cx="8784976" cy="2664296"/>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Resultado de imagen para vernier par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557155" y="1554526"/>
            <a:ext cx="5137793" cy="2067544"/>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8126051" y="6381328"/>
            <a:ext cx="766429"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5316546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0"/>
            <a:ext cx="6588224"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dirty="0">
                <a:latin typeface="Arial Narrow" pitchFamily="34" charset="0"/>
              </a:rPr>
              <a:t>Vernier largo: El vernier largo está diseñado para que las graduaciones adyacentes sean más fáciles de </a:t>
            </a:r>
            <a:r>
              <a:rPr lang="es-MX" dirty="0" smtClean="0">
                <a:latin typeface="Arial Narrow" pitchFamily="34" charset="0"/>
              </a:rPr>
              <a:t>distinguir.</a:t>
            </a:r>
          </a:p>
          <a:p>
            <a:pPr algn="just"/>
            <a:r>
              <a:rPr lang="es-MX" dirty="0">
                <a:latin typeface="Arial Narrow" pitchFamily="34" charset="0"/>
              </a:rPr>
              <a:t>Micrómetro: </a:t>
            </a:r>
            <a:r>
              <a:rPr lang="es-MX" dirty="0" smtClean="0">
                <a:latin typeface="Arial Narrow" pitchFamily="34" charset="0"/>
              </a:rPr>
              <a:t>Dispositivo </a:t>
            </a:r>
            <a:r>
              <a:rPr lang="es-MX" dirty="0">
                <a:latin typeface="Arial Narrow" pitchFamily="34" charset="0"/>
              </a:rPr>
              <a:t>que mide el desplazamiento del husillo cuando éste es movido mediante el giro de un tornillo, lo que convierte el movimiento giratorio del tambor en el movimiento lineal del husillo. El desplazamiento de éste lo amplifica la rotación del tornillo y el diámetro del tambor. Las graduaciones alrededor de la circunferencia del tambor permiten leer un cambio pequeño en la posición del husillo. Es un instrumento de alta precisión que permite medir espesores con aproximación de 0,001 mm y 0,0001 mm</a:t>
            </a:r>
            <a:r>
              <a:rPr lang="es-MX" dirty="0" smtClean="0">
                <a:latin typeface="Arial Narrow" pitchFamily="34" charset="0"/>
              </a:rPr>
              <a:t>.</a:t>
            </a:r>
          </a:p>
          <a:p>
            <a:pPr marL="0" indent="0" algn="just">
              <a:buNone/>
            </a:pPr>
            <a:r>
              <a:rPr lang="es-MX" dirty="0" smtClean="0">
                <a:latin typeface="Arial Narrow" pitchFamily="34" charset="0"/>
              </a:rPr>
              <a:t>Construcción del micrómetro: </a:t>
            </a:r>
            <a:r>
              <a:rPr lang="es-MX" dirty="0">
                <a:latin typeface="Arial Narrow" pitchFamily="34" charset="0"/>
              </a:rPr>
              <a:t>Requiere mayor atención en la construcción del micrómetro, el arco, el tornillo micrométrico y las puntas de medición. Arco: Es construido de acero especial, tratado térmicamente, a fin de eliminar las tensiones, es forrado de placas aislantes para evitar la dilatación por el calor de las manos. Tornillo micrométrico: Este tornillo garantiza la precisión del micrómetro. Está construido con alta precisión en material apropiado, como la aleación de acero y acero inoxidable templado, para darle una dureza capaz de evitar el desgaste prematuro. Punta fija: Es construida también de aleación de acero o acero inoxidable y está fija directamente al arco. La punta móvil es la prolongación del tornillo micrométrico. Las caras de contacto son endurecidas por diversos procesos para evitar el desgaste rápido de las mismas. En los micrómetros modernos los extremos de las puntas son calzados con placas de metal duro, garantizando así por más tiempo, la precisión del instrumento. </a:t>
            </a:r>
          </a:p>
        </p:txBody>
      </p:sp>
      <p:pic>
        <p:nvPicPr>
          <p:cNvPr id="34818" name="Picture 2" descr="Resultado de imagen para vernier lar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693541" y="285558"/>
            <a:ext cx="2448273" cy="1931821"/>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4" descr="Resultado de imagen para Micrómet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361717" y="3461729"/>
            <a:ext cx="4507995" cy="2535747"/>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6804248" y="6021288"/>
            <a:ext cx="720080" cy="57606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343722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0"/>
            <a:ext cx="6660232"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a:buNone/>
            </a:pPr>
            <a:r>
              <a:rPr lang="es-MX" sz="1800" dirty="0" smtClean="0">
                <a:latin typeface="Arial Narrow" pitchFamily="34" charset="0"/>
              </a:rPr>
              <a:t>Lectura del micrómetro: Para </a:t>
            </a:r>
            <a:r>
              <a:rPr lang="es-MX" sz="1800" dirty="0">
                <a:latin typeface="Arial Narrow" pitchFamily="34" charset="0"/>
              </a:rPr>
              <a:t>lecturas en centésimas de milímetro primero tome la lectura del cilindro y luego la del tambor, sume las dos para obtener la lectura total</a:t>
            </a:r>
            <a:r>
              <a:rPr lang="es-MX" sz="1800" dirty="0" smtClean="0">
                <a:latin typeface="Arial Narrow" pitchFamily="34" charset="0"/>
              </a:rPr>
              <a:t>.</a:t>
            </a:r>
          </a:p>
          <a:p>
            <a:pPr algn="just"/>
            <a:r>
              <a:rPr lang="es-MX" sz="1800" dirty="0">
                <a:latin typeface="Arial Narrow" pitchFamily="34" charset="0"/>
              </a:rPr>
              <a:t>Micrómetros para tubo: Este tipo de micrómetro está diseñado para medir el espesor de pared de partes tubulares, tales como cilindros y collares. Los siguientes tipos están disponibles. </a:t>
            </a:r>
            <a:endParaRPr lang="es-MX" sz="1800" dirty="0" smtClean="0">
              <a:latin typeface="Arial Narrow" pitchFamily="34" charset="0"/>
            </a:endParaRPr>
          </a:p>
          <a:p>
            <a:pPr marL="0" indent="0" algn="just">
              <a:buNone/>
            </a:pPr>
            <a:r>
              <a:rPr lang="es-MX" sz="1800" dirty="0" smtClean="0">
                <a:latin typeface="Arial Narrow" pitchFamily="34" charset="0"/>
              </a:rPr>
              <a:t>1</a:t>
            </a:r>
            <a:r>
              <a:rPr lang="es-MX" sz="1800" dirty="0">
                <a:latin typeface="Arial Narrow" pitchFamily="34" charset="0"/>
              </a:rPr>
              <a:t>. Tope fijo </a:t>
            </a:r>
            <a:r>
              <a:rPr lang="es-MX" sz="1800" dirty="0" smtClean="0">
                <a:latin typeface="Arial Narrow" pitchFamily="34" charset="0"/>
              </a:rPr>
              <a:t>esférico: </a:t>
            </a:r>
            <a:r>
              <a:rPr lang="es-MX" sz="1800" dirty="0">
                <a:latin typeface="Arial Narrow" pitchFamily="34" charset="0"/>
              </a:rPr>
              <a:t>La superficie esférica permite medir el espesor de la pared de tubos y otras partes con paredes cilíndricas. Las mediciones se toman poniendo en contacto la superficie esférica con Ia superficie interna de un tubo y el tope del husillo con Ia superficie externa. </a:t>
            </a:r>
            <a:endParaRPr lang="es-MX" sz="1800" dirty="0" smtClean="0">
              <a:latin typeface="Arial Narrow" pitchFamily="34" charset="0"/>
            </a:endParaRPr>
          </a:p>
          <a:p>
            <a:pPr marL="0" indent="0" algn="just">
              <a:buNone/>
            </a:pPr>
            <a:r>
              <a:rPr lang="es-MX" sz="1800" dirty="0" smtClean="0">
                <a:latin typeface="Arial Narrow" pitchFamily="34" charset="0"/>
              </a:rPr>
              <a:t>2</a:t>
            </a:r>
            <a:r>
              <a:rPr lang="es-MX" sz="1800" dirty="0">
                <a:latin typeface="Arial Narrow" pitchFamily="34" charset="0"/>
              </a:rPr>
              <a:t>. Tope fijo y del husillo </a:t>
            </a:r>
            <a:r>
              <a:rPr lang="es-MX" sz="1800" dirty="0" smtClean="0">
                <a:latin typeface="Arial Narrow" pitchFamily="34" charset="0"/>
              </a:rPr>
              <a:t>esférico: </a:t>
            </a:r>
            <a:r>
              <a:rPr lang="es-MX" sz="1800" dirty="0">
                <a:latin typeface="Arial Narrow" pitchFamily="34" charset="0"/>
              </a:rPr>
              <a:t>Ambos topes de medición son esféricos. Este tipo es útil para medir el espesor de pared de tubos de forma especial con una superficie exterior no circular, lo que un husillo con tope plano no podrá medir con exactitud.  </a:t>
            </a:r>
            <a:endParaRPr lang="es-MX" sz="1800" dirty="0" smtClean="0">
              <a:latin typeface="Arial Narrow" pitchFamily="34" charset="0"/>
            </a:endParaRPr>
          </a:p>
          <a:p>
            <a:pPr marL="0" indent="0" algn="just">
              <a:buNone/>
            </a:pPr>
            <a:r>
              <a:rPr lang="es-MX" sz="1800" dirty="0" smtClean="0">
                <a:latin typeface="Arial Narrow" pitchFamily="34" charset="0"/>
              </a:rPr>
              <a:t>3</a:t>
            </a:r>
            <a:r>
              <a:rPr lang="es-MX" sz="1800" dirty="0">
                <a:latin typeface="Arial Narrow" pitchFamily="34" charset="0"/>
              </a:rPr>
              <a:t>. Tope fijo tipo cilíndrico: Este tipo de micrómetro es utilizado para medir el espesor de pared de tubos con pequeño diámetro interior, Ia forma del tope del husillo puede ser plana a esférica. Requiere cuidado especial durante !a medición porque el tope largo y delgado está sujeto a flexión o deformación cuando se aplica una fuerza de medición excesiva.  </a:t>
            </a:r>
          </a:p>
        </p:txBody>
      </p:sp>
      <p:pic>
        <p:nvPicPr>
          <p:cNvPr id="358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0"/>
            <a:ext cx="216024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844" name="Picture 4" descr="Resultado de imagen para Micrómetro tope fij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7347" y="2348880"/>
            <a:ext cx="2143125" cy="1728192"/>
          </a:xfrm>
          <a:prstGeom prst="rect">
            <a:avLst/>
          </a:prstGeom>
          <a:noFill/>
          <a:extLst>
            <a:ext uri="{909E8E84-426E-40DD-AFC4-6F175D3DCCD1}">
              <a14:hiddenFill xmlns:a14="http://schemas.microsoft.com/office/drawing/2010/main">
                <a:solidFill>
                  <a:srgbClr val="FFFFFF"/>
                </a:solidFill>
              </a14:hiddenFill>
            </a:ext>
          </a:extLst>
        </p:spPr>
      </p:pic>
      <p:pic>
        <p:nvPicPr>
          <p:cNvPr id="35846" name="Picture 6" descr="Resultado de imagen para Micrómetro Tope fijo tipo cilíndr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7347" y="4653136"/>
            <a:ext cx="2143125" cy="1905000"/>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5652120" y="6165304"/>
            <a:ext cx="576064"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686994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0" y="0"/>
            <a:ext cx="6732240" cy="6858000"/>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a:buNone/>
            </a:pPr>
            <a:r>
              <a:rPr lang="es-MX" sz="2000" dirty="0" smtClean="0">
                <a:latin typeface="Arial Narrow" pitchFamily="34" charset="0"/>
              </a:rPr>
              <a:t>Otros tipos de micrómetros:</a:t>
            </a:r>
          </a:p>
          <a:p>
            <a:pPr marL="0" indent="0" algn="just">
              <a:buNone/>
            </a:pPr>
            <a:endParaRPr lang="es-MX" sz="2000" dirty="0" smtClean="0">
              <a:latin typeface="Arial Narrow" pitchFamily="34" charset="0"/>
            </a:endParaRPr>
          </a:p>
          <a:p>
            <a:pPr algn="just"/>
            <a:r>
              <a:rPr lang="es-MX" sz="2000" dirty="0">
                <a:latin typeface="Arial Narrow" pitchFamily="34" charset="0"/>
              </a:rPr>
              <a:t>Micrómetro para </a:t>
            </a:r>
            <a:r>
              <a:rPr lang="es-MX" sz="2000" dirty="0" smtClean="0">
                <a:latin typeface="Arial Narrow" pitchFamily="34" charset="0"/>
              </a:rPr>
              <a:t>ranuras.</a:t>
            </a:r>
          </a:p>
          <a:p>
            <a:pPr algn="just"/>
            <a:r>
              <a:rPr lang="es-MX" sz="2000" dirty="0">
                <a:latin typeface="Arial Narrow" pitchFamily="34" charset="0"/>
              </a:rPr>
              <a:t>Micrómetro de </a:t>
            </a:r>
            <a:r>
              <a:rPr lang="es-MX" sz="2000" dirty="0" smtClean="0">
                <a:latin typeface="Arial Narrow" pitchFamily="34" charset="0"/>
              </a:rPr>
              <a:t>puntas.</a:t>
            </a:r>
          </a:p>
          <a:p>
            <a:pPr algn="just"/>
            <a:r>
              <a:rPr lang="es-MX" sz="2000" dirty="0">
                <a:latin typeface="Arial Narrow" pitchFamily="34" charset="0"/>
              </a:rPr>
              <a:t>Micrómetro tipo discos para espesor de </a:t>
            </a:r>
            <a:r>
              <a:rPr lang="es-MX" sz="2000" dirty="0" smtClean="0">
                <a:latin typeface="Arial Narrow" pitchFamily="34" charset="0"/>
              </a:rPr>
              <a:t>papel.</a:t>
            </a:r>
          </a:p>
          <a:p>
            <a:pPr algn="just"/>
            <a:r>
              <a:rPr lang="es-MX" sz="2000" dirty="0">
                <a:latin typeface="Arial Narrow" pitchFamily="34" charset="0"/>
              </a:rPr>
              <a:t>Micrómetro de </a:t>
            </a:r>
            <a:r>
              <a:rPr lang="es-MX" sz="2000" dirty="0" smtClean="0">
                <a:latin typeface="Arial Narrow" pitchFamily="34" charset="0"/>
              </a:rPr>
              <a:t>cuchillas.</a:t>
            </a:r>
          </a:p>
          <a:p>
            <a:pPr algn="just"/>
            <a:r>
              <a:rPr lang="pt-BR" sz="2000" dirty="0">
                <a:latin typeface="Arial Narrow" pitchFamily="34" charset="0"/>
              </a:rPr>
              <a:t>Micrómetros para espesor de </a:t>
            </a:r>
            <a:r>
              <a:rPr lang="pt-BR" sz="2000" dirty="0" smtClean="0">
                <a:latin typeface="Arial Narrow" pitchFamily="34" charset="0"/>
              </a:rPr>
              <a:t>Lâminas.</a:t>
            </a:r>
          </a:p>
          <a:p>
            <a:pPr algn="just"/>
            <a:r>
              <a:rPr lang="pt-BR" sz="2000" dirty="0">
                <a:latin typeface="Arial Narrow" pitchFamily="34" charset="0"/>
              </a:rPr>
              <a:t>Micrómetro para dientes de </a:t>
            </a:r>
            <a:r>
              <a:rPr lang="pt-BR" sz="2000" dirty="0" smtClean="0">
                <a:latin typeface="Arial Narrow" pitchFamily="34" charset="0"/>
              </a:rPr>
              <a:t>engrane.</a:t>
            </a:r>
          </a:p>
          <a:p>
            <a:pPr algn="just"/>
            <a:r>
              <a:rPr lang="es-MX" sz="2000" dirty="0">
                <a:latin typeface="Arial Narrow" pitchFamily="34" charset="0"/>
              </a:rPr>
              <a:t>Micrómetros para dimensiones mayores a 25 mm</a:t>
            </a:r>
            <a:r>
              <a:rPr lang="es-MX" sz="2000" dirty="0" smtClean="0">
                <a:latin typeface="Arial Narrow" pitchFamily="34" charset="0"/>
              </a:rPr>
              <a:t>.</a:t>
            </a:r>
          </a:p>
          <a:p>
            <a:pPr algn="just"/>
            <a:r>
              <a:rPr lang="es-MX" sz="2000" dirty="0">
                <a:latin typeface="Arial Narrow" pitchFamily="34" charset="0"/>
              </a:rPr>
              <a:t>Micrómetros de interiores tipo </a:t>
            </a:r>
            <a:r>
              <a:rPr lang="es-MX" sz="2000" dirty="0" smtClean="0">
                <a:latin typeface="Arial Narrow" pitchFamily="34" charset="0"/>
              </a:rPr>
              <a:t>tubular.</a:t>
            </a:r>
          </a:p>
          <a:p>
            <a:pPr algn="just"/>
            <a:r>
              <a:rPr lang="es-MX" sz="2000" dirty="0">
                <a:latin typeface="Arial Narrow" pitchFamily="34" charset="0"/>
              </a:rPr>
              <a:t>Micrómetros de </a:t>
            </a:r>
            <a:r>
              <a:rPr lang="es-MX" sz="2000" dirty="0" smtClean="0">
                <a:latin typeface="Arial Narrow" pitchFamily="34" charset="0"/>
              </a:rPr>
              <a:t>Profundidades.</a:t>
            </a:r>
            <a:endParaRPr lang="pt-BR" sz="2000" dirty="0" smtClean="0">
              <a:latin typeface="Arial Narrow" pitchFamily="34" charset="0"/>
            </a:endParaRPr>
          </a:p>
          <a:p>
            <a:pPr algn="just"/>
            <a:endParaRPr lang="es-MX" dirty="0">
              <a:latin typeface="Arial Black" pitchFamily="34" charset="0"/>
            </a:endParaRPr>
          </a:p>
        </p:txBody>
      </p:sp>
      <p:pic>
        <p:nvPicPr>
          <p:cNvPr id="36866" name="Picture 2" descr="Resultado de imagen para Micrómetro para ranur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76672"/>
            <a:ext cx="2188890" cy="1958562"/>
          </a:xfrm>
          <a:prstGeom prst="rect">
            <a:avLst/>
          </a:prstGeom>
          <a:noFill/>
          <a:extLst>
            <a:ext uri="{909E8E84-426E-40DD-AFC4-6F175D3DCCD1}">
              <a14:hiddenFill xmlns:a14="http://schemas.microsoft.com/office/drawing/2010/main">
                <a:solidFill>
                  <a:srgbClr val="FFFFFF"/>
                </a:solidFill>
              </a14:hiddenFill>
            </a:ext>
          </a:extLst>
        </p:spPr>
      </p:pic>
      <p:pic>
        <p:nvPicPr>
          <p:cNvPr id="36868" name="Picture 4" descr="Resultado de imagen para Micrómetro para ranur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296445"/>
            <a:ext cx="1898154" cy="1898154"/>
          </a:xfrm>
          <a:prstGeom prst="rect">
            <a:avLst/>
          </a:prstGeom>
          <a:noFill/>
          <a:extLst>
            <a:ext uri="{909E8E84-426E-40DD-AFC4-6F175D3DCCD1}">
              <a14:hiddenFill xmlns:a14="http://schemas.microsoft.com/office/drawing/2010/main">
                <a:solidFill>
                  <a:srgbClr val="FFFFFF"/>
                </a:solidFill>
              </a14:hiddenFill>
            </a:ext>
          </a:extLst>
        </p:spPr>
      </p:pic>
      <p:pic>
        <p:nvPicPr>
          <p:cNvPr id="36870" name="Picture 6" descr="Resultado de imagen para Micrómetros de Profundidad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5013176"/>
            <a:ext cx="2283738" cy="1559709"/>
          </a:xfrm>
          <a:prstGeom prst="rect">
            <a:avLst/>
          </a:prstGeom>
          <a:noFill/>
          <a:extLst>
            <a:ext uri="{909E8E84-426E-40DD-AFC4-6F175D3DCCD1}">
              <a14:hiddenFill xmlns:a14="http://schemas.microsoft.com/office/drawing/2010/main">
                <a:solidFill>
                  <a:srgbClr val="FFFFFF"/>
                </a:solidFill>
              </a14:hiddenFill>
            </a:ext>
          </a:extLst>
        </p:spPr>
      </p:pic>
      <p:pic>
        <p:nvPicPr>
          <p:cNvPr id="36872" name="Picture 8" descr="Resultado de imagen para Micrómetros para espesor de Lâmina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1920" y="4856926"/>
            <a:ext cx="2188890" cy="1872208"/>
          </a:xfrm>
          <a:prstGeom prst="rect">
            <a:avLst/>
          </a:prstGeom>
          <a:noFill/>
          <a:extLst>
            <a:ext uri="{909E8E84-426E-40DD-AFC4-6F175D3DCCD1}">
              <a14:hiddenFill xmlns:a14="http://schemas.microsoft.com/office/drawing/2010/main">
                <a:solidFill>
                  <a:srgbClr val="FFFFFF"/>
                </a:solidFill>
              </a14:hiddenFill>
            </a:ext>
          </a:extLst>
        </p:spPr>
      </p:pic>
      <p:sp>
        <p:nvSpPr>
          <p:cNvPr id="2" name="1 Botón de acción: Hacia delante o Siguiente">
            <a:hlinkClick r:id="" action="ppaction://hlinkshowjump?jump=nextslide" highlightClick="1"/>
          </p:cNvPr>
          <p:cNvSpPr/>
          <p:nvPr/>
        </p:nvSpPr>
        <p:spPr>
          <a:xfrm>
            <a:off x="7985026" y="5793030"/>
            <a:ext cx="691430" cy="58829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233251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2051720" y="404664"/>
            <a:ext cx="5076056" cy="2376264"/>
          </a:xfrm>
          <a:prstGeom prst="rect">
            <a:avLst/>
          </a:prstGeom>
        </p:spPr>
        <p:txBody>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a:latin typeface="Arial Narrow" pitchFamily="34" charset="0"/>
              </a:rPr>
              <a:t>Soportes</a:t>
            </a:r>
            <a:r>
              <a:rPr lang="es-MX" sz="2000" dirty="0" smtClean="0">
                <a:latin typeface="Arial Narrow" pitchFamily="34" charset="0"/>
              </a:rPr>
              <a:t>: son </a:t>
            </a:r>
            <a:r>
              <a:rPr lang="es-MX" sz="2000" dirty="0">
                <a:latin typeface="Arial Narrow" pitchFamily="34" charset="0"/>
              </a:rPr>
              <a:t>útiles para una variedad de aplicaciones en trabajos de maquinado o mantenimiento. </a:t>
            </a:r>
            <a:r>
              <a:rPr lang="es-MX" sz="2000" dirty="0" smtClean="0">
                <a:latin typeface="Arial Narrow" pitchFamily="34" charset="0"/>
              </a:rPr>
              <a:t>Algunos </a:t>
            </a:r>
            <a:r>
              <a:rPr lang="es-MX" sz="2000" dirty="0">
                <a:latin typeface="Arial Narrow" pitchFamily="34" charset="0"/>
              </a:rPr>
              <a:t>cuentan con ajuste fino, en otro Ia barra soporte es flexible y en otro más articulada y en uno de ellos está montada sobre una rótula.  </a:t>
            </a:r>
          </a:p>
        </p:txBody>
      </p:sp>
      <p:pic>
        <p:nvPicPr>
          <p:cNvPr id="389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957" t="28917" r="30791" b="15363"/>
          <a:stretch/>
        </p:blipFill>
        <p:spPr bwMode="auto">
          <a:xfrm>
            <a:off x="2051720" y="2492896"/>
            <a:ext cx="5497439" cy="407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Botón de acción: Inicio">
            <a:hlinkClick r:id="rId3" action="ppaction://hlinksldjump" highlightClick="1"/>
          </p:cNvPr>
          <p:cNvSpPr/>
          <p:nvPr/>
        </p:nvSpPr>
        <p:spPr>
          <a:xfrm>
            <a:off x="8244408" y="5877272"/>
            <a:ext cx="648072" cy="691687"/>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6176062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Resultado de imagen para metrologia animada"/>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1950" y="-19328"/>
            <a:ext cx="9155950" cy="687732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pPr algn="ctr"/>
            <a:r>
              <a:rPr lang="es-MX" sz="3600" dirty="0" smtClean="0">
                <a:latin typeface="Arial Narrow" pitchFamily="34" charset="0"/>
              </a:rPr>
              <a:t>Cibergrafia</a:t>
            </a:r>
            <a:endParaRPr lang="es-MX" sz="3600" dirty="0">
              <a:latin typeface="Arial Narrow" pitchFamily="34" charset="0"/>
            </a:endParaRPr>
          </a:p>
        </p:txBody>
      </p:sp>
      <p:sp>
        <p:nvSpPr>
          <p:cNvPr id="3" name="2 Marcador de contenido"/>
          <p:cNvSpPr>
            <a:spLocks noGrp="1"/>
          </p:cNvSpPr>
          <p:nvPr>
            <p:ph sz="quarter" idx="13"/>
          </p:nvPr>
        </p:nvSpPr>
        <p:spPr>
          <a:xfrm>
            <a:off x="609600" y="1600200"/>
            <a:ext cx="7924800" cy="4853136"/>
          </a:xfrm>
        </p:spPr>
        <p:txBody>
          <a:bodyPr>
            <a:normAutofit fontScale="92500" lnSpcReduction="20000"/>
          </a:bodyPr>
          <a:lstStyle/>
          <a:p>
            <a:r>
              <a:rPr lang="es-MX" sz="1900" dirty="0">
                <a:latin typeface="Arial Narrow" pitchFamily="34" charset="0"/>
              </a:rPr>
              <a:t>https://</a:t>
            </a:r>
            <a:r>
              <a:rPr lang="es-MX" sz="1900" dirty="0" smtClean="0">
                <a:latin typeface="Arial Narrow" pitchFamily="34" charset="0"/>
              </a:rPr>
              <a:t>electromagnetismo2012a.wikispaces.com/file/view/Articulo+Metrologia+Industrial.pdf</a:t>
            </a:r>
          </a:p>
          <a:p>
            <a:r>
              <a:rPr lang="es-MX" sz="1900" dirty="0">
                <a:latin typeface="Arial Narrow" pitchFamily="34" charset="0"/>
              </a:rPr>
              <a:t>http://</a:t>
            </a:r>
            <a:r>
              <a:rPr lang="es-MX" sz="1900" dirty="0" smtClean="0">
                <a:latin typeface="Arial Narrow" pitchFamily="34" charset="0"/>
              </a:rPr>
              <a:t>www.sencamer.gob.ve/sites/default/files/pdf/cosvicametrologia.pdf</a:t>
            </a:r>
          </a:p>
          <a:p>
            <a:r>
              <a:rPr lang="es-MX" sz="1900" dirty="0">
                <a:latin typeface="Arial Narrow" pitchFamily="34" charset="0"/>
              </a:rPr>
              <a:t>http://</a:t>
            </a:r>
            <a:r>
              <a:rPr lang="es-MX" sz="1900" dirty="0" smtClean="0">
                <a:latin typeface="Arial Narrow" pitchFamily="34" charset="0"/>
              </a:rPr>
              <a:t>drupal.puj.edu.co/files/OI073_Luis%20Alfredo%20Rodriguez.pdf</a:t>
            </a:r>
          </a:p>
          <a:p>
            <a:r>
              <a:rPr lang="es-MX" sz="1900" dirty="0">
                <a:latin typeface="Arial Narrow" pitchFamily="34" charset="0"/>
              </a:rPr>
              <a:t>http://www.salesianostalca.cl/files/m3---</a:t>
            </a:r>
            <a:r>
              <a:rPr lang="es-MX" sz="1900" dirty="0" smtClean="0">
                <a:latin typeface="Arial Narrow" pitchFamily="34" charset="0"/>
              </a:rPr>
              <a:t>metrologia.pdf</a:t>
            </a:r>
          </a:p>
          <a:p>
            <a:r>
              <a:rPr lang="es-MX" sz="1900" dirty="0">
                <a:latin typeface="Arial Narrow" pitchFamily="34" charset="0"/>
              </a:rPr>
              <a:t>http://</a:t>
            </a:r>
            <a:r>
              <a:rPr lang="es-MX" sz="1900" dirty="0" smtClean="0">
                <a:latin typeface="Arial Narrow" pitchFamily="34" charset="0"/>
              </a:rPr>
              <a:t>dof.gob.mx/nota_detalle.php?codigo=718870&amp;fecha=27/11/2002</a:t>
            </a:r>
          </a:p>
          <a:p>
            <a:r>
              <a:rPr lang="es-MX" sz="1900" dirty="0">
                <a:latin typeface="Arial Narrow" pitchFamily="34" charset="0"/>
              </a:rPr>
              <a:t>https://es.slideshare.net/RossiGarciaRoman/errores-en-la-mediciones-y-fuentes-de-error-41628013</a:t>
            </a:r>
          </a:p>
          <a:p>
            <a:r>
              <a:rPr lang="es-MX" sz="1900" dirty="0">
                <a:latin typeface="Arial Narrow" pitchFamily="34" charset="0"/>
              </a:rPr>
              <a:t>http://www.itap.edu.mx/documentos/tutoriales/metrologia_norma/serv01.htm</a:t>
            </a:r>
            <a:endParaRPr lang="es-MX" sz="1900" dirty="0" smtClean="0">
              <a:latin typeface="Arial Narrow" pitchFamily="34" charset="0"/>
            </a:endParaRPr>
          </a:p>
          <a:p>
            <a:r>
              <a:rPr lang="es-MX" sz="1900" dirty="0">
                <a:latin typeface="Arial Narrow" pitchFamily="34" charset="0"/>
              </a:rPr>
              <a:t>https://prezi.com/jdt77man0imb/laboratorios-primarios-y-secundarios/</a:t>
            </a:r>
            <a:endParaRPr lang="es-MX" sz="1900" dirty="0" smtClean="0">
              <a:latin typeface="Arial Narrow" pitchFamily="34" charset="0"/>
            </a:endParaRPr>
          </a:p>
          <a:p>
            <a:r>
              <a:rPr lang="es-MX" sz="1900" dirty="0">
                <a:latin typeface="Arial Narrow" pitchFamily="34" charset="0"/>
              </a:rPr>
              <a:t>https://uvgsistemas.wordpress.com/2012/12/05/manejo-de-datos-experimentales/</a:t>
            </a:r>
            <a:endParaRPr lang="es-MX" sz="1900" dirty="0" smtClean="0">
              <a:latin typeface="Arial Narrow" pitchFamily="34" charset="0"/>
            </a:endParaRPr>
          </a:p>
          <a:p>
            <a:r>
              <a:rPr lang="es-MX" sz="1900" dirty="0">
                <a:latin typeface="Arial Narrow" pitchFamily="34" charset="0"/>
              </a:rPr>
              <a:t>https://www.enac.es/documents/7020/563119/Doc_ENAC_CEM_trazabilidad/4c53078c-e94a-42ee-a063-cdf4c13f7cb3</a:t>
            </a:r>
          </a:p>
          <a:p>
            <a:r>
              <a:rPr lang="es-MX" sz="1900" dirty="0">
                <a:latin typeface="Arial Narrow" pitchFamily="34" charset="0"/>
              </a:rPr>
              <a:t>file:///C:/Users/andre/Downloads/46239408-CATERPILLAR-Metrologia-Instrumentos-de-medicion-y-Usos.pdf</a:t>
            </a:r>
            <a:endParaRPr lang="es-MX" sz="1900" dirty="0" smtClean="0">
              <a:latin typeface="Arial Narrow" pitchFamily="34" charset="0"/>
            </a:endParaRPr>
          </a:p>
          <a:p>
            <a:endParaRPr lang="es-MX" dirty="0"/>
          </a:p>
          <a:p>
            <a:endParaRPr lang="es-MX" dirty="0"/>
          </a:p>
        </p:txBody>
      </p:sp>
      <p:sp>
        <p:nvSpPr>
          <p:cNvPr id="4" name="3 Botón de acción: Inicio">
            <a:hlinkClick r:id="rId4" action="ppaction://hlinksldjump" highlightClick="1"/>
          </p:cNvPr>
          <p:cNvSpPr/>
          <p:nvPr/>
        </p:nvSpPr>
        <p:spPr>
          <a:xfrm>
            <a:off x="8244408" y="6237312"/>
            <a:ext cx="648072" cy="5040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8044069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8497416" cy="868958"/>
          </a:xfrm>
        </p:spPr>
        <p:txBody>
          <a:bodyPr/>
          <a:lstStyle/>
          <a:p>
            <a:pPr algn="just"/>
            <a:r>
              <a:rPr lang="es-MX" sz="3200" b="1" dirty="0">
                <a:latin typeface="Arial Narrow" pitchFamily="34" charset="0"/>
              </a:rPr>
              <a:t>2. La metrología como ciencia</a:t>
            </a:r>
            <a:r>
              <a:rPr lang="es-MX" sz="3200" b="1" dirty="0" smtClean="0"/>
              <a:t>.</a:t>
            </a:r>
            <a:endParaRPr lang="es-MX" sz="3200" b="1" dirty="0"/>
          </a:p>
        </p:txBody>
      </p:sp>
      <p:sp>
        <p:nvSpPr>
          <p:cNvPr id="3" name="2 Marcador de contenido"/>
          <p:cNvSpPr>
            <a:spLocks noGrp="1"/>
          </p:cNvSpPr>
          <p:nvPr>
            <p:ph sz="quarter" idx="13"/>
          </p:nvPr>
        </p:nvSpPr>
        <p:spPr>
          <a:xfrm>
            <a:off x="179512" y="1196752"/>
            <a:ext cx="4176464" cy="4680520"/>
          </a:xfrm>
        </p:spPr>
        <p:txBody>
          <a:bodyPr>
            <a:noAutofit/>
          </a:bodyPr>
          <a:lstStyle/>
          <a:p>
            <a:pPr algn="just"/>
            <a:r>
              <a:rPr lang="es-MX" sz="2000" dirty="0">
                <a:latin typeface="Arial Narrow" pitchFamily="34" charset="0"/>
              </a:rPr>
              <a:t>La metrología es la rama </a:t>
            </a:r>
            <a:r>
              <a:rPr lang="es-MX" sz="2000" dirty="0" smtClean="0">
                <a:latin typeface="Arial Narrow" pitchFamily="34" charset="0"/>
              </a:rPr>
              <a:t>de la </a:t>
            </a:r>
            <a:r>
              <a:rPr lang="es-MX" sz="2000" dirty="0">
                <a:latin typeface="Arial Narrow" pitchFamily="34" charset="0"/>
              </a:rPr>
              <a:t>ciencia que se ocupa de las mediciones, de los sistemas de unidades y de los instrumentos usados para efectuarlas e interpretarlas. Esta comprende los aspectos teóricos y prácticos de las mediciones y su incertidumbre en los campos de aplicación científico, industrial y legal.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196752"/>
            <a:ext cx="3816424" cy="40324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1215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MX" sz="3200" b="1" dirty="0">
                <a:latin typeface="Arial Narrow" pitchFamily="34" charset="0"/>
              </a:rPr>
              <a:t>Objetivo de estudio de la </a:t>
            </a:r>
            <a:r>
              <a:rPr lang="es-MX" sz="3200" b="1" dirty="0" smtClean="0">
                <a:latin typeface="Arial Narrow" pitchFamily="34" charset="0"/>
              </a:rPr>
              <a:t>Metrología</a:t>
            </a:r>
            <a:endParaRPr lang="es-MX" sz="3200" b="1" dirty="0">
              <a:latin typeface="Arial Narrow" pitchFamily="34" charset="0"/>
            </a:endParaRPr>
          </a:p>
        </p:txBody>
      </p:sp>
      <p:sp>
        <p:nvSpPr>
          <p:cNvPr id="3" name="2 Marcador de contenido"/>
          <p:cNvSpPr>
            <a:spLocks noGrp="1"/>
          </p:cNvSpPr>
          <p:nvPr>
            <p:ph sz="quarter" idx="13"/>
          </p:nvPr>
        </p:nvSpPr>
        <p:spPr/>
        <p:txBody>
          <a:bodyPr/>
          <a:lstStyle/>
          <a:p>
            <a:pPr lvl="0"/>
            <a:r>
              <a:rPr lang="es-MX" sz="2000" dirty="0">
                <a:latin typeface="Arial Narrow" pitchFamily="34" charset="0"/>
              </a:rPr>
              <a:t>Recursos </a:t>
            </a:r>
            <a:r>
              <a:rPr lang="es-MX" sz="2000" dirty="0" smtClean="0">
                <a:latin typeface="Arial Narrow" pitchFamily="34" charset="0"/>
              </a:rPr>
              <a:t>humanos.</a:t>
            </a:r>
          </a:p>
          <a:p>
            <a:r>
              <a:rPr lang="es-MX" sz="2000" dirty="0">
                <a:latin typeface="Arial Narrow" pitchFamily="34" charset="0"/>
              </a:rPr>
              <a:t>Materiales de referencia (certificados</a:t>
            </a:r>
            <a:r>
              <a:rPr lang="es-MX" sz="2000" dirty="0" smtClean="0">
                <a:latin typeface="Arial Narrow" pitchFamily="34" charset="0"/>
              </a:rPr>
              <a:t>).</a:t>
            </a:r>
            <a:endParaRPr lang="es-MX" sz="2000" dirty="0">
              <a:latin typeface="Arial Narrow" pitchFamily="34" charset="0"/>
            </a:endParaRPr>
          </a:p>
          <a:p>
            <a:r>
              <a:rPr lang="es-MX" sz="2000" dirty="0">
                <a:latin typeface="Arial Narrow" pitchFamily="34" charset="0"/>
              </a:rPr>
              <a:t>Unidades de </a:t>
            </a:r>
            <a:r>
              <a:rPr lang="es-MX" sz="2000" dirty="0" smtClean="0">
                <a:latin typeface="Arial Narrow" pitchFamily="34" charset="0"/>
              </a:rPr>
              <a:t>medida.</a:t>
            </a:r>
            <a:endParaRPr lang="es-MX" sz="2000" dirty="0">
              <a:latin typeface="Arial Narrow" pitchFamily="34" charset="0"/>
            </a:endParaRPr>
          </a:p>
          <a:p>
            <a:r>
              <a:rPr lang="es-MX" sz="2000" dirty="0">
                <a:latin typeface="Arial Narrow" pitchFamily="34" charset="0"/>
              </a:rPr>
              <a:t>Incertidumbre de las </a:t>
            </a:r>
            <a:r>
              <a:rPr lang="es-MX" sz="2000" dirty="0" smtClean="0">
                <a:latin typeface="Arial Narrow" pitchFamily="34" charset="0"/>
              </a:rPr>
              <a:t>mediciones.</a:t>
            </a:r>
            <a:endParaRPr lang="es-MX" sz="2000" dirty="0">
              <a:latin typeface="Arial Narrow" pitchFamily="34" charset="0"/>
            </a:endParaRPr>
          </a:p>
          <a:p>
            <a:r>
              <a:rPr lang="es-MX" sz="2000" dirty="0">
                <a:latin typeface="Arial Narrow" pitchFamily="34" charset="0"/>
              </a:rPr>
              <a:t>Datos de referencia (Normas</a:t>
            </a:r>
            <a:r>
              <a:rPr lang="es-MX" sz="2000" dirty="0" smtClean="0">
                <a:latin typeface="Arial Narrow" pitchFamily="34" charset="0"/>
              </a:rPr>
              <a:t>). </a:t>
            </a:r>
            <a:endParaRPr lang="es-MX" sz="2000" dirty="0">
              <a:latin typeface="Arial Narrow" pitchFamily="34" charset="0"/>
            </a:endParaRPr>
          </a:p>
          <a:p>
            <a:r>
              <a:rPr lang="es-MX" sz="2000" dirty="0">
                <a:latin typeface="Arial Narrow" pitchFamily="34" charset="0"/>
              </a:rPr>
              <a:t>Protección al </a:t>
            </a:r>
            <a:r>
              <a:rPr lang="es-MX" sz="2000" dirty="0" smtClean="0">
                <a:latin typeface="Arial Narrow" pitchFamily="34" charset="0"/>
              </a:rPr>
              <a:t>consumidor.</a:t>
            </a:r>
            <a:endParaRPr lang="es-MX" sz="2000" dirty="0">
              <a:latin typeface="Arial Narrow" pitchFamily="34" charset="0"/>
            </a:endParaRPr>
          </a:p>
          <a:p>
            <a:r>
              <a:rPr lang="es-MX" sz="2000" dirty="0">
                <a:latin typeface="Arial Narrow" pitchFamily="34" charset="0"/>
              </a:rPr>
              <a:t>Métodos de </a:t>
            </a:r>
            <a:r>
              <a:rPr lang="es-MX" sz="2000" dirty="0" smtClean="0">
                <a:latin typeface="Arial Narrow" pitchFamily="34" charset="0"/>
              </a:rPr>
              <a:t>medición.</a:t>
            </a:r>
            <a:endParaRPr lang="es-MX" sz="2000" dirty="0">
              <a:latin typeface="Arial Narrow" pitchFamily="34" charset="0"/>
            </a:endParaRPr>
          </a:p>
          <a:p>
            <a:r>
              <a:rPr lang="es-MX" sz="2000" dirty="0">
                <a:latin typeface="Arial Narrow" pitchFamily="34" charset="0"/>
              </a:rPr>
              <a:t>Trazabilidad y exactitud de los instrumentos de </a:t>
            </a:r>
            <a:r>
              <a:rPr lang="es-MX" sz="2000" dirty="0" smtClean="0">
                <a:latin typeface="Arial Narrow" pitchFamily="34" charset="0"/>
              </a:rPr>
              <a:t>medición.</a:t>
            </a:r>
            <a:endParaRPr lang="es-MX" sz="2000" dirty="0">
              <a:latin typeface="Arial Narrow" pitchFamily="34" charset="0"/>
            </a:endParaRPr>
          </a:p>
          <a:p>
            <a:pPr lvl="0"/>
            <a:endParaRPr lang="es-MX" dirty="0"/>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79" y="1484784"/>
            <a:ext cx="2423621" cy="17281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910" t="27433"/>
          <a:stretch/>
        </p:blipFill>
        <p:spPr bwMode="auto">
          <a:xfrm>
            <a:off x="6156176" y="3300738"/>
            <a:ext cx="2378224" cy="140210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5197760"/>
            <a:ext cx="3621662" cy="14064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584" y="5197760"/>
            <a:ext cx="2425486" cy="126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91689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4920" y="-432804"/>
            <a:ext cx="7924800" cy="1143000"/>
          </a:xfrm>
        </p:spPr>
        <p:txBody>
          <a:bodyPr/>
          <a:lstStyle/>
          <a:p>
            <a:pPr algn="ctr"/>
            <a:r>
              <a:rPr lang="es-MX" b="1" dirty="0">
                <a:latin typeface="Arial Narrow" pitchFamily="34" charset="0"/>
              </a:rPr>
              <a:t>2.1 Clasificación</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0" y="1413131"/>
            <a:ext cx="4285333" cy="4114800"/>
          </a:xfrm>
        </p:spPr>
        <p:txBody>
          <a:bodyPr>
            <a:normAutofit/>
          </a:bodyPr>
          <a:lstStyle/>
          <a:p>
            <a:pPr algn="just"/>
            <a:r>
              <a:rPr lang="es-MX" sz="2000" dirty="0">
                <a:latin typeface="Arial Narrow" pitchFamily="34" charset="0"/>
              </a:rPr>
              <a:t>Es el conjunto de procedimientos administrativos, técnicos y legales constituidos por la autoridad conveniente, que comprende las actividades de control oficial a cargo del estado con el objetivo de detallar y certificar de forma reglamentaria la calidad y credibilidad de las mediciones utilizadas en controles nacionales, y así proteger al </a:t>
            </a:r>
            <a:r>
              <a:rPr lang="es-MX" sz="2000" dirty="0" smtClean="0">
                <a:latin typeface="Arial Narrow" pitchFamily="34" charset="0"/>
              </a:rPr>
              <a:t>consumidor.</a:t>
            </a:r>
            <a:endParaRPr lang="es-MX" sz="2000" dirty="0">
              <a:latin typeface="Arial Narrow" pitchFamily="34" charset="0"/>
            </a:endParaRPr>
          </a:p>
        </p:txBody>
      </p:sp>
      <p:sp>
        <p:nvSpPr>
          <p:cNvPr id="4" name="1 Título"/>
          <p:cNvSpPr txBox="1">
            <a:spLocks/>
          </p:cNvSpPr>
          <p:nvPr/>
        </p:nvSpPr>
        <p:spPr>
          <a:xfrm>
            <a:off x="303994" y="709901"/>
            <a:ext cx="7924800" cy="5715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000" dirty="0" smtClean="0">
                <a:latin typeface="Arial Narrow" pitchFamily="34" charset="0"/>
              </a:rPr>
              <a:t>A) </a:t>
            </a:r>
            <a:r>
              <a:rPr lang="es-MX" sz="2000" dirty="0" smtClean="0">
                <a:latin typeface="Arial Narrow" pitchFamily="34" charset="0"/>
              </a:rPr>
              <a:t>Metrología </a:t>
            </a:r>
            <a:r>
              <a:rPr lang="es-MX" sz="2000" dirty="0" smtClean="0">
                <a:latin typeface="Arial Narrow" pitchFamily="34" charset="0"/>
              </a:rPr>
              <a:t>legal</a:t>
            </a:r>
            <a:endParaRPr lang="es-MX" sz="2000" dirty="0">
              <a:latin typeface="Arial Narrow" pitchFamily="34" charset="0"/>
            </a:endParaRPr>
          </a:p>
        </p:txBody>
      </p:sp>
      <p:sp>
        <p:nvSpPr>
          <p:cNvPr id="5" name="2 Marcador de contenido"/>
          <p:cNvSpPr txBox="1">
            <a:spLocks/>
          </p:cNvSpPr>
          <p:nvPr/>
        </p:nvSpPr>
        <p:spPr>
          <a:xfrm>
            <a:off x="4499992" y="1410494"/>
            <a:ext cx="4536503" cy="4538786"/>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a:buNone/>
            </a:pPr>
            <a:r>
              <a:rPr lang="es-MX" sz="2000" dirty="0" smtClean="0">
                <a:latin typeface="Arial Narrow" pitchFamily="34" charset="0"/>
              </a:rPr>
              <a:t>Su aplica para:</a:t>
            </a:r>
            <a:endParaRPr lang="es-MX" sz="2000" dirty="0">
              <a:latin typeface="Arial Narrow" pitchFamily="34" charset="0"/>
            </a:endParaRPr>
          </a:p>
          <a:p>
            <a:pPr algn="just"/>
            <a:r>
              <a:rPr lang="es-MX" sz="2000" dirty="0" smtClean="0">
                <a:latin typeface="Arial Narrow" pitchFamily="34" charset="0"/>
              </a:rPr>
              <a:t>Verificación </a:t>
            </a:r>
            <a:r>
              <a:rPr lang="es-MX" sz="2000" dirty="0">
                <a:latin typeface="Arial Narrow" pitchFamily="34" charset="0"/>
              </a:rPr>
              <a:t>de pesas, balanzas y </a:t>
            </a:r>
            <a:r>
              <a:rPr lang="es-MX" sz="2000" dirty="0" smtClean="0">
                <a:latin typeface="Arial Narrow" pitchFamily="34" charset="0"/>
              </a:rPr>
              <a:t>básculas.</a:t>
            </a:r>
          </a:p>
          <a:p>
            <a:pPr algn="just"/>
            <a:r>
              <a:rPr lang="es-MX" sz="2000" dirty="0" smtClean="0">
                <a:latin typeface="Arial Narrow" pitchFamily="34" charset="0"/>
              </a:rPr>
              <a:t>Verificación </a:t>
            </a:r>
            <a:r>
              <a:rPr lang="es-MX" sz="2000" dirty="0">
                <a:latin typeface="Arial Narrow" pitchFamily="34" charset="0"/>
              </a:rPr>
              <a:t>de cintas métricas</a:t>
            </a:r>
            <a:r>
              <a:rPr lang="es-MX" sz="2000" dirty="0" smtClean="0">
                <a:latin typeface="Arial Narrow" pitchFamily="34" charset="0"/>
              </a:rPr>
              <a:t>.</a:t>
            </a:r>
          </a:p>
          <a:p>
            <a:pPr algn="just"/>
            <a:r>
              <a:rPr lang="es-MX" sz="2000" dirty="0" smtClean="0">
                <a:latin typeface="Arial Narrow" pitchFamily="34" charset="0"/>
              </a:rPr>
              <a:t> </a:t>
            </a:r>
            <a:r>
              <a:rPr lang="es-MX" sz="2000" dirty="0">
                <a:latin typeface="Arial Narrow" pitchFamily="34" charset="0"/>
              </a:rPr>
              <a:t>Verificación de surtidores de </a:t>
            </a:r>
            <a:r>
              <a:rPr lang="es-MX" sz="2000" dirty="0" smtClean="0">
                <a:latin typeface="Arial Narrow" pitchFamily="34" charset="0"/>
              </a:rPr>
              <a:t>combustible.</a:t>
            </a:r>
          </a:p>
          <a:p>
            <a:pPr algn="just"/>
            <a:r>
              <a:rPr lang="es-MX" sz="2000" dirty="0" smtClean="0">
                <a:latin typeface="Arial Narrow" pitchFamily="34" charset="0"/>
              </a:rPr>
              <a:t>Verificación </a:t>
            </a:r>
            <a:r>
              <a:rPr lang="es-MX" sz="2000" dirty="0">
                <a:latin typeface="Arial Narrow" pitchFamily="34" charset="0"/>
              </a:rPr>
              <a:t>de productos pre - </a:t>
            </a:r>
            <a:r>
              <a:rPr lang="es-MX" sz="2000" dirty="0" smtClean="0">
                <a:latin typeface="Arial Narrow" pitchFamily="34" charset="0"/>
              </a:rPr>
              <a:t>empacados.</a:t>
            </a:r>
          </a:p>
          <a:p>
            <a:pPr algn="just"/>
            <a:r>
              <a:rPr lang="es-MX" sz="2000" dirty="0" smtClean="0">
                <a:latin typeface="Arial Narrow" pitchFamily="34" charset="0"/>
              </a:rPr>
              <a:t>Control </a:t>
            </a:r>
            <a:r>
              <a:rPr lang="es-MX" sz="2000" dirty="0">
                <a:latin typeface="Arial Narrow" pitchFamily="34" charset="0"/>
              </a:rPr>
              <a:t>de escapes de gas de </a:t>
            </a:r>
            <a:r>
              <a:rPr lang="es-MX" sz="2000" dirty="0" smtClean="0">
                <a:latin typeface="Arial Narrow" pitchFamily="34" charset="0"/>
              </a:rPr>
              <a:t>automóviles.</a:t>
            </a:r>
          </a:p>
          <a:p>
            <a:pPr algn="just"/>
            <a:r>
              <a:rPr lang="es-MX" sz="2000" dirty="0" smtClean="0">
                <a:latin typeface="Arial Narrow" pitchFamily="34" charset="0"/>
              </a:rPr>
              <a:t>Taxímetros.</a:t>
            </a:r>
          </a:p>
          <a:p>
            <a:pPr algn="just"/>
            <a:r>
              <a:rPr lang="es-MX" sz="2000" dirty="0" smtClean="0">
                <a:latin typeface="Arial Narrow" pitchFamily="34" charset="0"/>
              </a:rPr>
              <a:t>Cilindros </a:t>
            </a:r>
            <a:r>
              <a:rPr lang="es-MX" sz="2000" dirty="0">
                <a:latin typeface="Arial Narrow" pitchFamily="34" charset="0"/>
              </a:rPr>
              <a:t>de </a:t>
            </a:r>
            <a:r>
              <a:rPr lang="es-MX" sz="2000" dirty="0" smtClean="0">
                <a:latin typeface="Arial Narrow" pitchFamily="34" charset="0"/>
              </a:rPr>
              <a:t>gas.</a:t>
            </a:r>
          </a:p>
          <a:p>
            <a:pPr algn="just"/>
            <a:r>
              <a:rPr lang="es-MX" sz="2000" dirty="0" smtClean="0">
                <a:latin typeface="Arial Narrow" pitchFamily="34" charset="0"/>
              </a:rPr>
              <a:t>Contadores </a:t>
            </a:r>
            <a:r>
              <a:rPr lang="es-MX" sz="2000" dirty="0">
                <a:latin typeface="Arial Narrow" pitchFamily="34" charset="0"/>
              </a:rPr>
              <a:t>Eléctricos, de agua y de </a:t>
            </a:r>
            <a:r>
              <a:rPr lang="es-MX" sz="2000" dirty="0" smtClean="0">
                <a:latin typeface="Arial Narrow" pitchFamily="34" charset="0"/>
              </a:rPr>
              <a:t>gas</a:t>
            </a:r>
            <a:r>
              <a:rPr lang="es-MX" sz="2000" dirty="0">
                <a:latin typeface="Arial Narrow" pitchFamily="34" charset="0"/>
              </a:rPr>
              <a:t>.</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869160"/>
            <a:ext cx="2736304" cy="185953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22215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0088" y="116632"/>
            <a:ext cx="7924800" cy="508918"/>
          </a:xfrm>
        </p:spPr>
        <p:txBody>
          <a:bodyPr/>
          <a:lstStyle/>
          <a:p>
            <a:r>
              <a:rPr lang="es-MX" sz="2400" dirty="0" smtClean="0">
                <a:latin typeface="Arial Narrow" pitchFamily="34" charset="0"/>
              </a:rPr>
              <a:t>B) </a:t>
            </a:r>
            <a:r>
              <a:rPr lang="es-MX" sz="2400" dirty="0" smtClean="0">
                <a:latin typeface="Arial Narrow" pitchFamily="34" charset="0"/>
              </a:rPr>
              <a:t>metrología </a:t>
            </a:r>
            <a:r>
              <a:rPr lang="es-MX" sz="2400" dirty="0" smtClean="0">
                <a:latin typeface="Arial Narrow" pitchFamily="34" charset="0"/>
              </a:rPr>
              <a:t>industrial</a:t>
            </a:r>
            <a:endParaRPr lang="es-MX" sz="2400" dirty="0">
              <a:latin typeface="Arial Narrow" pitchFamily="34" charset="0"/>
            </a:endParaRPr>
          </a:p>
        </p:txBody>
      </p:sp>
      <p:sp>
        <p:nvSpPr>
          <p:cNvPr id="3" name="2 Marcador de contenido"/>
          <p:cNvSpPr>
            <a:spLocks noGrp="1"/>
          </p:cNvSpPr>
          <p:nvPr>
            <p:ph sz="quarter" idx="13"/>
          </p:nvPr>
        </p:nvSpPr>
        <p:spPr>
          <a:xfrm>
            <a:off x="0" y="836712"/>
            <a:ext cx="4392488" cy="3096344"/>
          </a:xfrm>
        </p:spPr>
        <p:txBody>
          <a:bodyPr>
            <a:normAutofit/>
          </a:bodyPr>
          <a:lstStyle/>
          <a:p>
            <a:pPr algn="just"/>
            <a:r>
              <a:rPr lang="es-MX" sz="2000" dirty="0">
                <a:latin typeface="Arial Narrow" pitchFamily="34" charset="0"/>
              </a:rPr>
              <a:t>Comprende todas las actividades de un sistema de gestión de medidas que necesita la industria para cumplir con los objetivos de calidad y gerencia, como lo es la información sobre mediciones, las calibraciones, la trazabilidad, el servicio de calibración, el aseguramiento de la </a:t>
            </a:r>
            <a:r>
              <a:rPr lang="es-MX" sz="2000" dirty="0" smtClean="0">
                <a:latin typeface="Arial Narrow" pitchFamily="34" charset="0"/>
              </a:rPr>
              <a:t>calidad</a:t>
            </a:r>
            <a:r>
              <a:rPr lang="es-MX" sz="2000" dirty="0">
                <a:latin typeface="Arial Narrow" pitchFamily="34" charset="0"/>
              </a:rPr>
              <a:t>.</a:t>
            </a:r>
          </a:p>
        </p:txBody>
      </p:sp>
      <p:sp>
        <p:nvSpPr>
          <p:cNvPr id="4" name="2 Marcador de contenido"/>
          <p:cNvSpPr txBox="1">
            <a:spLocks/>
          </p:cNvSpPr>
          <p:nvPr/>
        </p:nvSpPr>
        <p:spPr>
          <a:xfrm>
            <a:off x="4860032" y="836712"/>
            <a:ext cx="3907672" cy="5184576"/>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a:buNone/>
            </a:pPr>
            <a:r>
              <a:rPr lang="es-MX" sz="2000" dirty="0">
                <a:latin typeface="Arial Narrow" pitchFamily="34" charset="0"/>
              </a:rPr>
              <a:t>Se aplica en</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La calibración de los equipos de medición y prueba</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La etapa de diseño de un producto o servicio</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La inspección de materias primas, proceso y producto terminado</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Durante el servicio técnico al producto</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Durante las acciones de mantenimiento</a:t>
            </a:r>
            <a:r>
              <a:rPr lang="es-MX" sz="2000" dirty="0" smtClean="0">
                <a:latin typeface="Arial Narrow" pitchFamily="34" charset="0"/>
              </a:rPr>
              <a:t>.</a:t>
            </a:r>
          </a:p>
          <a:p>
            <a:pPr marL="0" indent="0" algn="just">
              <a:buNone/>
            </a:pPr>
            <a:r>
              <a:rPr lang="es-MX" sz="2000" dirty="0" smtClean="0">
                <a:latin typeface="Arial Narrow" pitchFamily="34" charset="0"/>
              </a:rPr>
              <a:t>• </a:t>
            </a:r>
            <a:r>
              <a:rPr lang="es-MX" sz="2000" dirty="0">
                <a:latin typeface="Arial Narrow" pitchFamily="34" charset="0"/>
              </a:rPr>
              <a:t>Durante la prestación de un servicio.</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590131"/>
            <a:ext cx="3721596" cy="279119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Botón de acción: Hacia delante o Siguiente">
            <a:hlinkClick r:id="rId3" action="ppaction://hlinksldjump" highlightClick="1"/>
          </p:cNvPr>
          <p:cNvSpPr/>
          <p:nvPr/>
        </p:nvSpPr>
        <p:spPr>
          <a:xfrm>
            <a:off x="8460432" y="6381328"/>
            <a:ext cx="43204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953933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7924800" cy="580926"/>
          </a:xfrm>
        </p:spPr>
        <p:txBody>
          <a:bodyPr/>
          <a:lstStyle/>
          <a:p>
            <a:r>
              <a:rPr lang="es-MX" sz="2400" dirty="0" smtClean="0">
                <a:latin typeface="Arial Narrow" pitchFamily="34" charset="0"/>
              </a:rPr>
              <a:t>C) </a:t>
            </a:r>
            <a:r>
              <a:rPr lang="es-MX" sz="2400" dirty="0" smtClean="0">
                <a:latin typeface="Arial Narrow" pitchFamily="34" charset="0"/>
              </a:rPr>
              <a:t>metrología </a:t>
            </a:r>
            <a:r>
              <a:rPr lang="es-MX" sz="2400" dirty="0" smtClean="0">
                <a:latin typeface="Arial Narrow" pitchFamily="34" charset="0"/>
              </a:rPr>
              <a:t>científica</a:t>
            </a:r>
            <a:endParaRPr lang="es-MX" sz="2400" dirty="0">
              <a:latin typeface="Arial Narrow" pitchFamily="34" charset="0"/>
            </a:endParaRPr>
          </a:p>
        </p:txBody>
      </p:sp>
      <p:sp>
        <p:nvSpPr>
          <p:cNvPr id="3" name="2 Marcador de contenido"/>
          <p:cNvSpPr>
            <a:spLocks noGrp="1"/>
          </p:cNvSpPr>
          <p:nvPr>
            <p:ph sz="quarter" idx="13"/>
          </p:nvPr>
        </p:nvSpPr>
        <p:spPr>
          <a:xfrm>
            <a:off x="251520" y="1268760"/>
            <a:ext cx="3600400" cy="2548880"/>
          </a:xfrm>
        </p:spPr>
        <p:txBody>
          <a:bodyPr>
            <a:normAutofit/>
          </a:bodyPr>
          <a:lstStyle/>
          <a:p>
            <a:pPr algn="just"/>
            <a:r>
              <a:rPr lang="es-MX" sz="2000" dirty="0">
                <a:latin typeface="Arial Narrow" pitchFamily="34" charset="0"/>
              </a:rPr>
              <a:t>En este campo se investiga intensamente para mejorar los patrones, las técnicas y métodos de medición, los instrumentos y la exactitud de las medidas</a:t>
            </a:r>
            <a:r>
              <a:rPr lang="es-MX" sz="2000" dirty="0" smtClean="0">
                <a:latin typeface="Arial Narrow" pitchFamily="34" charset="0"/>
              </a:rPr>
              <a:t>.</a:t>
            </a:r>
            <a:endParaRPr lang="es-MX" sz="2000" dirty="0">
              <a:latin typeface="Arial Narrow" pitchFamily="34" charset="0"/>
            </a:endParaRPr>
          </a:p>
        </p:txBody>
      </p:sp>
      <p:sp>
        <p:nvSpPr>
          <p:cNvPr id="6" name="2 Marcador de contenido"/>
          <p:cNvSpPr txBox="1">
            <a:spLocks/>
          </p:cNvSpPr>
          <p:nvPr/>
        </p:nvSpPr>
        <p:spPr>
          <a:xfrm>
            <a:off x="4881861" y="1196752"/>
            <a:ext cx="4032448" cy="4104456"/>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a:buNone/>
            </a:pPr>
            <a:r>
              <a:rPr lang="es-MX" sz="2000" dirty="0" smtClean="0">
                <a:latin typeface="Arial Narrow" pitchFamily="34" charset="0"/>
              </a:rPr>
              <a:t>Se usa para:</a:t>
            </a:r>
          </a:p>
          <a:p>
            <a:pPr algn="just"/>
            <a:r>
              <a:rPr lang="es-MX" sz="2000" dirty="0">
                <a:latin typeface="Arial Narrow" pitchFamily="34" charset="0"/>
              </a:rPr>
              <a:t>Mantenimiento de patrones </a:t>
            </a:r>
            <a:r>
              <a:rPr lang="es-MX" sz="2000" dirty="0" smtClean="0">
                <a:latin typeface="Arial Narrow" pitchFamily="34" charset="0"/>
              </a:rPr>
              <a:t>internacionales.</a:t>
            </a:r>
          </a:p>
          <a:p>
            <a:pPr algn="just"/>
            <a:r>
              <a:rPr lang="es-MX" sz="2000" dirty="0" smtClean="0">
                <a:latin typeface="Arial Narrow" pitchFamily="34" charset="0"/>
              </a:rPr>
              <a:t>Búsqueda </a:t>
            </a:r>
            <a:r>
              <a:rPr lang="es-MX" sz="2000" dirty="0">
                <a:latin typeface="Arial Narrow" pitchFamily="34" charset="0"/>
              </a:rPr>
              <a:t>de nuevos patrones que representen o materialicen de mejor manera las unidades de </a:t>
            </a:r>
            <a:r>
              <a:rPr lang="es-MX" sz="2000" dirty="0" smtClean="0">
                <a:latin typeface="Arial Narrow" pitchFamily="34" charset="0"/>
              </a:rPr>
              <a:t>medición.</a:t>
            </a:r>
          </a:p>
          <a:p>
            <a:pPr algn="just"/>
            <a:r>
              <a:rPr lang="es-MX" sz="2000" dirty="0">
                <a:latin typeface="Arial Narrow" pitchFamily="34" charset="0"/>
              </a:rPr>
              <a:t>Mejoramiento de la exactitud de las mediciones necesarias para los desarrollos científicos y </a:t>
            </a:r>
            <a:r>
              <a:rPr lang="es-MX" sz="2000" dirty="0" smtClean="0">
                <a:latin typeface="Arial Narrow" pitchFamily="34" charset="0"/>
              </a:rPr>
              <a:t>tecnológicos.</a:t>
            </a:r>
            <a:endParaRPr lang="es-MX" sz="2000" dirty="0">
              <a:latin typeface="Arial Narrow" pitchFamily="34" charset="0"/>
            </a:endParaRPr>
          </a:p>
        </p:txBody>
      </p:sp>
      <p:pic>
        <p:nvPicPr>
          <p:cNvPr id="9218" name="Picture 2" descr="Resultado de imagen para patrones de medicion metrolog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935" y="3573016"/>
            <a:ext cx="3942189" cy="2592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9220" name="Picture 4" descr="Resultado de imagen para metrologia y normaliz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1234" y="5013176"/>
            <a:ext cx="2857500" cy="16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003602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3058" y="0"/>
            <a:ext cx="7924800" cy="634082"/>
          </a:xfrm>
        </p:spPr>
        <p:txBody>
          <a:bodyPr/>
          <a:lstStyle/>
          <a:p>
            <a:r>
              <a:rPr lang="es-MX" b="1" dirty="0">
                <a:latin typeface="Arial Narrow" pitchFamily="34" charset="0"/>
              </a:rPr>
              <a:t>2.2 Ley federal de metrología</a:t>
            </a:r>
            <a:r>
              <a:rPr lang="es-MX" b="1" dirty="0" smtClean="0">
                <a:latin typeface="Arial Narrow" pitchFamily="34" charset="0"/>
              </a:rPr>
              <a:t>.</a:t>
            </a:r>
            <a:endParaRPr lang="es-MX" b="1" dirty="0">
              <a:latin typeface="Arial Narrow" pitchFamily="34" charset="0"/>
            </a:endParaRPr>
          </a:p>
        </p:txBody>
      </p:sp>
      <p:sp>
        <p:nvSpPr>
          <p:cNvPr id="3" name="2 Marcador de contenido"/>
          <p:cNvSpPr>
            <a:spLocks noGrp="1"/>
          </p:cNvSpPr>
          <p:nvPr>
            <p:ph sz="quarter" idx="13"/>
          </p:nvPr>
        </p:nvSpPr>
        <p:spPr>
          <a:xfrm>
            <a:off x="-34047" y="764704"/>
            <a:ext cx="4173999" cy="1972816"/>
          </a:xfrm>
        </p:spPr>
        <p:txBody>
          <a:bodyPr>
            <a:normAutofit/>
          </a:bodyPr>
          <a:lstStyle/>
          <a:p>
            <a:pPr algn="just"/>
            <a:r>
              <a:rPr lang="es-MX" sz="2000" dirty="0" smtClean="0">
                <a:latin typeface="Arial Narrow" pitchFamily="34" charset="0"/>
              </a:rPr>
              <a:t>La ley federal de metrología y normalización cuenta con seis títulos, y cada titulo cuenta con sus respectivos capítulos y artículos, los cuales son:</a:t>
            </a:r>
          </a:p>
          <a:p>
            <a:pPr marL="0" indent="0">
              <a:buNone/>
            </a:pPr>
            <a:endParaRPr lang="es-MX" dirty="0" smtClean="0"/>
          </a:p>
        </p:txBody>
      </p:sp>
      <p:sp>
        <p:nvSpPr>
          <p:cNvPr id="4" name="2 Marcador de contenido"/>
          <p:cNvSpPr txBox="1">
            <a:spLocks/>
          </p:cNvSpPr>
          <p:nvPr/>
        </p:nvSpPr>
        <p:spPr>
          <a:xfrm>
            <a:off x="-34047" y="2564904"/>
            <a:ext cx="4246007" cy="1728192"/>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Capitulo I</a:t>
            </a:r>
          </a:p>
          <a:p>
            <a:pPr algn="just"/>
            <a:r>
              <a:rPr lang="es-MX" sz="2000" dirty="0">
                <a:latin typeface="Arial Narrow" pitchFamily="34" charset="0"/>
              </a:rPr>
              <a:t>CAPITULO UNICO ¨</a:t>
            </a:r>
            <a:r>
              <a:rPr lang="es-MX" sz="2000" dirty="0" smtClean="0">
                <a:latin typeface="Arial Narrow" pitchFamily="34" charset="0"/>
              </a:rPr>
              <a:t>Disposiciones Generales¨</a:t>
            </a:r>
          </a:p>
          <a:p>
            <a:pPr algn="just"/>
            <a:r>
              <a:rPr lang="es-MX" sz="2000" dirty="0" smtClean="0">
                <a:latin typeface="Arial Narrow" pitchFamily="34" charset="0"/>
              </a:rPr>
              <a:t>Cuenta con los artículos del 1 al 4.</a:t>
            </a:r>
          </a:p>
          <a:p>
            <a:pPr marL="0" indent="0">
              <a:buFont typeface="Arial" pitchFamily="34" charset="0"/>
              <a:buNone/>
            </a:pPr>
            <a:endParaRPr lang="es-MX" dirty="0" smtClean="0"/>
          </a:p>
        </p:txBody>
      </p:sp>
      <p:sp>
        <p:nvSpPr>
          <p:cNvPr id="7" name="2 Marcador de contenido"/>
          <p:cNvSpPr txBox="1">
            <a:spLocks/>
          </p:cNvSpPr>
          <p:nvPr/>
        </p:nvSpPr>
        <p:spPr>
          <a:xfrm>
            <a:off x="4505458" y="660884"/>
            <a:ext cx="4531037" cy="4960336"/>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lgn="just"/>
            <a:r>
              <a:rPr lang="es-MX" sz="2000" dirty="0" smtClean="0">
                <a:latin typeface="Arial Narrow" pitchFamily="34" charset="0"/>
              </a:rPr>
              <a:t>Capitulo II ¨</a:t>
            </a:r>
            <a:r>
              <a:rPr lang="es-MX" sz="2000" dirty="0">
                <a:latin typeface="Arial Narrow" pitchFamily="34" charset="0"/>
              </a:rPr>
              <a:t>METROLOGIA </a:t>
            </a:r>
            <a:r>
              <a:rPr lang="es-MX" sz="2000" dirty="0" smtClean="0">
                <a:latin typeface="Arial Narrow" pitchFamily="34" charset="0"/>
              </a:rPr>
              <a:t>¨</a:t>
            </a:r>
            <a:endParaRPr lang="es-MX" sz="2000" dirty="0">
              <a:latin typeface="Arial Narrow" pitchFamily="34" charset="0"/>
            </a:endParaRPr>
          </a:p>
          <a:p>
            <a:pPr algn="just"/>
            <a:r>
              <a:rPr lang="es-MX" sz="2000" dirty="0">
                <a:latin typeface="Arial Narrow" pitchFamily="34" charset="0"/>
              </a:rPr>
              <a:t>CAPITULO I </a:t>
            </a:r>
            <a:r>
              <a:rPr lang="es-MX" sz="2000" dirty="0" smtClean="0">
                <a:latin typeface="Arial Narrow" pitchFamily="34" charset="0"/>
              </a:rPr>
              <a:t>¨Del </a:t>
            </a:r>
            <a:r>
              <a:rPr lang="es-MX" sz="2000" dirty="0">
                <a:latin typeface="Arial Narrow" pitchFamily="34" charset="0"/>
              </a:rPr>
              <a:t>Sistema General de Unidades de </a:t>
            </a:r>
            <a:r>
              <a:rPr lang="es-MX" sz="2000" dirty="0" smtClean="0">
                <a:latin typeface="Arial Narrow" pitchFamily="34" charset="0"/>
              </a:rPr>
              <a:t>Medida¨</a:t>
            </a:r>
          </a:p>
          <a:p>
            <a:pPr algn="just"/>
            <a:r>
              <a:rPr lang="es-MX" sz="2000" dirty="0" smtClean="0">
                <a:latin typeface="Arial Narrow" pitchFamily="34" charset="0"/>
              </a:rPr>
              <a:t>CAPITULO </a:t>
            </a:r>
            <a:r>
              <a:rPr lang="es-MX" sz="2000" dirty="0">
                <a:latin typeface="Arial Narrow" pitchFamily="34" charset="0"/>
              </a:rPr>
              <a:t>II </a:t>
            </a:r>
            <a:r>
              <a:rPr lang="es-MX" sz="2000" dirty="0" smtClean="0">
                <a:latin typeface="Arial Narrow" pitchFamily="34" charset="0"/>
              </a:rPr>
              <a:t>¨De </a:t>
            </a:r>
            <a:r>
              <a:rPr lang="es-MX" sz="2000" dirty="0">
                <a:latin typeface="Arial Narrow" pitchFamily="34" charset="0"/>
              </a:rPr>
              <a:t>los Instrumentos para </a:t>
            </a:r>
            <a:r>
              <a:rPr lang="es-MX" sz="2000" dirty="0" smtClean="0">
                <a:latin typeface="Arial Narrow" pitchFamily="34" charset="0"/>
              </a:rPr>
              <a:t>Medir¨</a:t>
            </a:r>
          </a:p>
          <a:p>
            <a:pPr algn="just"/>
            <a:r>
              <a:rPr lang="es-MX" sz="2000" dirty="0" smtClean="0">
                <a:latin typeface="Arial Narrow" pitchFamily="34" charset="0"/>
              </a:rPr>
              <a:t>CAPITULO III ¨De </a:t>
            </a:r>
            <a:r>
              <a:rPr lang="es-MX" sz="2000" dirty="0">
                <a:latin typeface="Arial Narrow" pitchFamily="34" charset="0"/>
              </a:rPr>
              <a:t>la Medición Obligatoria de las Transacciones </a:t>
            </a:r>
            <a:r>
              <a:rPr lang="es-MX" sz="2000" dirty="0" smtClean="0">
                <a:latin typeface="Arial Narrow" pitchFamily="34" charset="0"/>
              </a:rPr>
              <a:t>¨</a:t>
            </a:r>
          </a:p>
          <a:p>
            <a:pPr algn="just"/>
            <a:r>
              <a:rPr lang="es-MX" sz="2000" dirty="0" smtClean="0">
                <a:latin typeface="Arial Narrow" pitchFamily="34" charset="0"/>
              </a:rPr>
              <a:t>CAPITULO </a:t>
            </a:r>
            <a:r>
              <a:rPr lang="es-MX" sz="2000" dirty="0">
                <a:latin typeface="Arial Narrow" pitchFamily="34" charset="0"/>
              </a:rPr>
              <a:t>IV </a:t>
            </a:r>
            <a:r>
              <a:rPr lang="es-MX" sz="2000" dirty="0" smtClean="0">
                <a:latin typeface="Arial Narrow" pitchFamily="34" charset="0"/>
              </a:rPr>
              <a:t>¨Del </a:t>
            </a:r>
            <a:r>
              <a:rPr lang="es-MX" sz="2000" dirty="0">
                <a:latin typeface="Arial Narrow" pitchFamily="34" charset="0"/>
              </a:rPr>
              <a:t>Sistema Nacional de </a:t>
            </a:r>
            <a:r>
              <a:rPr lang="es-MX" sz="2000" dirty="0" smtClean="0">
                <a:latin typeface="Arial Narrow" pitchFamily="34" charset="0"/>
              </a:rPr>
              <a:t>Calibración¨</a:t>
            </a:r>
          </a:p>
          <a:p>
            <a:pPr algn="just"/>
            <a:r>
              <a:rPr lang="es-MX" sz="2000" dirty="0">
                <a:latin typeface="Arial Narrow" pitchFamily="34" charset="0"/>
              </a:rPr>
              <a:t>CAPITULO V </a:t>
            </a:r>
            <a:r>
              <a:rPr lang="es-MX" sz="2000" dirty="0" smtClean="0">
                <a:latin typeface="Arial Narrow" pitchFamily="34" charset="0"/>
              </a:rPr>
              <a:t>¨Del </a:t>
            </a:r>
            <a:r>
              <a:rPr lang="es-MX" sz="2000" dirty="0">
                <a:latin typeface="Arial Narrow" pitchFamily="34" charset="0"/>
              </a:rPr>
              <a:t>Centro Nacional de </a:t>
            </a:r>
            <a:r>
              <a:rPr lang="es-MX" sz="2000" dirty="0" smtClean="0">
                <a:latin typeface="Arial Narrow" pitchFamily="34" charset="0"/>
              </a:rPr>
              <a:t>Metrología¨</a:t>
            </a:r>
          </a:p>
          <a:p>
            <a:pPr algn="just"/>
            <a:r>
              <a:rPr lang="es-MX" sz="2000" dirty="0">
                <a:latin typeface="Arial Narrow" pitchFamily="34" charset="0"/>
              </a:rPr>
              <a:t>Cuenta con los artículos del 5 al 37.</a:t>
            </a:r>
          </a:p>
          <a:p>
            <a:pPr algn="just"/>
            <a:endParaRPr lang="es-MX" dirty="0" smtClean="0"/>
          </a:p>
          <a:p>
            <a:pPr algn="just"/>
            <a:endParaRPr lang="es-MX" dirty="0">
              <a:latin typeface="Arial Black"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7843" y="5353341"/>
            <a:ext cx="2581275" cy="1368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416496"/>
            <a:ext cx="2736304" cy="21246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253125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755</TotalTime>
  <Words>4175</Words>
  <Application>Microsoft Office PowerPoint</Application>
  <PresentationFormat>Presentación en pantalla (4:3)</PresentationFormat>
  <Paragraphs>238</Paragraphs>
  <Slides>39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39</vt:i4>
      </vt:variant>
    </vt:vector>
  </HeadingPairs>
  <TitlesOfParts>
    <vt:vector size="43" baseType="lpstr">
      <vt:lpstr>Arial</vt:lpstr>
      <vt:lpstr>Arial Black</vt:lpstr>
      <vt:lpstr>Arial Narrow</vt:lpstr>
      <vt:lpstr>Horizonte</vt:lpstr>
      <vt:lpstr>Presentación de PowerPoint</vt:lpstr>
      <vt:lpstr>guion explicativo</vt:lpstr>
      <vt:lpstr>Índice</vt:lpstr>
      <vt:lpstr>2. La metrología como ciencia.</vt:lpstr>
      <vt:lpstr>Objetivo de estudio de la Metrología</vt:lpstr>
      <vt:lpstr>2.1 Clasificación.</vt:lpstr>
      <vt:lpstr>B) metrología industrial</vt:lpstr>
      <vt:lpstr>C) metrología científica</vt:lpstr>
      <vt:lpstr>2.2 Ley federal de metrología.</vt:lpstr>
      <vt:lpstr>Presentación de PowerPoint</vt:lpstr>
      <vt:lpstr>Presentación de PowerPoint</vt:lpstr>
      <vt:lpstr>Presentación de PowerPoint</vt:lpstr>
      <vt:lpstr>2.3 Conceptos y diferencias entre sistema, método y procedimiento de medición.</vt:lpstr>
      <vt:lpstr>2.4 NOM 008 sistema de unidades de medida y conversión.</vt:lpstr>
      <vt:lpstr>Contenido de la NOM 008</vt:lpstr>
      <vt:lpstr>2.5 Factores de error en las mediciones y prevención.</vt:lpstr>
      <vt:lpstr>Error aleatorio:</vt:lpstr>
      <vt:lpstr>Error sistemático:</vt:lpstr>
      <vt:lpstr>Prevención del error sistemático</vt:lpstr>
      <vt:lpstr>2.6 Clasificación de laboratorios.</vt:lpstr>
      <vt:lpstr>Niveles de los laboratorios de metrología</vt:lpstr>
      <vt:lpstr>2.7 Medición y registro.</vt:lpstr>
      <vt:lpstr>Presentación de PowerPoint</vt:lpstr>
      <vt:lpstr>Presentación de PowerPoint</vt:lpstr>
      <vt:lpstr>2.8 Manejo de datos experimentales en las mediciones.</vt:lpstr>
      <vt:lpstr>Presentación de PowerPoint</vt:lpstr>
      <vt:lpstr>2.9 Incertidumbre y trazabilidad.</vt:lpstr>
      <vt:lpstr>Presentación de PowerPoint</vt:lpstr>
      <vt:lpstr>2.10 Manejo y uso de instrumentos de medición simple.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Cibergrafia</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UNIDAD ACADÉMICA PROFESIONAL TIANGUISTENCO  INGENIERÍA DE CALIDAD Y METROLOGÍA  UNIDAD II ¨METROLOGÍA Y LOS SISTEMAS DE MEDICIÓN¨  POR:  ANDRES VALENCIA PORCAYO  GRUPO: P6  CICLO ESCOLAR 2017-B                                             26/sep/2017</dc:title>
  <dc:creator>Andres Valencia Porcayo</dc:creator>
  <cp:lastModifiedBy>usuario</cp:lastModifiedBy>
  <cp:revision>67</cp:revision>
  <dcterms:created xsi:type="dcterms:W3CDTF">2017-09-25T23:09:09Z</dcterms:created>
  <dcterms:modified xsi:type="dcterms:W3CDTF">2017-10-12T15:07:26Z</dcterms:modified>
</cp:coreProperties>
</file>