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65" r:id="rId1"/>
  </p:sldMasterIdLst>
  <p:sldIdLst>
    <p:sldId id="268" r:id="rId2"/>
    <p:sldId id="269" r:id="rId3"/>
    <p:sldId id="270" r:id="rId4"/>
    <p:sldId id="272" r:id="rId5"/>
    <p:sldId id="256" r:id="rId6"/>
    <p:sldId id="257" r:id="rId7"/>
    <p:sldId id="258" r:id="rId8"/>
    <p:sldId id="274" r:id="rId9"/>
    <p:sldId id="292" r:id="rId10"/>
    <p:sldId id="275" r:id="rId11"/>
    <p:sldId id="259" r:id="rId12"/>
    <p:sldId id="283" r:id="rId13"/>
    <p:sldId id="293" r:id="rId14"/>
    <p:sldId id="276" r:id="rId15"/>
    <p:sldId id="260" r:id="rId16"/>
    <p:sldId id="278" r:id="rId17"/>
    <p:sldId id="261" r:id="rId18"/>
    <p:sldId id="277" r:id="rId19"/>
    <p:sldId id="262" r:id="rId20"/>
    <p:sldId id="263" r:id="rId21"/>
    <p:sldId id="279" r:id="rId22"/>
    <p:sldId id="264" r:id="rId23"/>
    <p:sldId id="280" r:id="rId24"/>
    <p:sldId id="265" r:id="rId25"/>
    <p:sldId id="281" r:id="rId26"/>
    <p:sldId id="266" r:id="rId27"/>
    <p:sldId id="287" r:id="rId28"/>
    <p:sldId id="282" r:id="rId29"/>
    <p:sldId id="288" r:id="rId30"/>
    <p:sldId id="284" r:id="rId31"/>
    <p:sldId id="289" r:id="rId32"/>
    <p:sldId id="290" r:id="rId33"/>
    <p:sldId id="291" r:id="rId34"/>
    <p:sldId id="285" r:id="rId35"/>
    <p:sldId id="294" r:id="rId36"/>
    <p:sldId id="267" r:id="rId37"/>
    <p:sldId id="286" r:id="rId38"/>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62" autoAdjust="0"/>
    <p:restoredTop sz="94660"/>
  </p:normalViewPr>
  <p:slideViewPr>
    <p:cSldViewPr snapToGrid="0">
      <p:cViewPr>
        <p:scale>
          <a:sx n="70" d="100"/>
          <a:sy n="70" d="100"/>
        </p:scale>
        <p:origin x="1380" y="16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1942416" y="2514601"/>
            <a:ext cx="6600451" cy="2262781"/>
          </a:xfrm>
        </p:spPr>
        <p:txBody>
          <a:bodyPr anchor="b">
            <a:normAutofit/>
          </a:bodyPr>
          <a:lstStyle>
            <a:lvl1pPr>
              <a:defRPr sz="5400"/>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1942416" y="4777380"/>
            <a:ext cx="6600451"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10/12/2017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9" name="Freeform 8"/>
          <p:cNvSpPr/>
          <p:nvPr/>
        </p:nvSpPr>
        <p:spPr bwMode="auto">
          <a:xfrm>
            <a:off x="-31719" y="4321158"/>
            <a:ext cx="1395473" cy="781781"/>
          </a:xfrm>
          <a:custGeom>
            <a:avLst/>
            <a:gdLst/>
            <a:ahLst/>
            <a:cxnLst/>
            <a:rect l="l" t="t" r="r" b="b"/>
            <a:pathLst>
              <a:path w="8042" h="10000">
                <a:moveTo>
                  <a:pt x="5799" y="10000"/>
                </a:moveTo>
                <a:cubicBezTo>
                  <a:pt x="5880" y="10000"/>
                  <a:pt x="5934" y="9940"/>
                  <a:pt x="5961" y="9880"/>
                </a:cubicBezTo>
                <a:cubicBezTo>
                  <a:pt x="5961" y="9820"/>
                  <a:pt x="5988" y="9820"/>
                  <a:pt x="5988" y="9820"/>
                </a:cubicBezTo>
                <a:lnTo>
                  <a:pt x="8042" y="5260"/>
                </a:lnTo>
                <a:cubicBezTo>
                  <a:pt x="8096" y="5140"/>
                  <a:pt x="8096" y="4901"/>
                  <a:pt x="8042" y="4721"/>
                </a:cubicBezTo>
                <a:lnTo>
                  <a:pt x="5988" y="221"/>
                </a:lnTo>
                <a:cubicBezTo>
                  <a:pt x="5988" y="160"/>
                  <a:pt x="5961" y="160"/>
                  <a:pt x="5961" y="160"/>
                </a:cubicBezTo>
                <a:cubicBezTo>
                  <a:pt x="5934" y="101"/>
                  <a:pt x="5880" y="41"/>
                  <a:pt x="5799" y="41"/>
                </a:cubicBezTo>
                <a:lnTo>
                  <a:pt x="18" y="0"/>
                </a:lnTo>
                <a:cubicBezTo>
                  <a:pt x="12" y="3330"/>
                  <a:pt x="6" y="6661"/>
                  <a:pt x="0" y="9991"/>
                </a:cubicBezTo>
                <a:lnTo>
                  <a:pt x="5799" y="10000"/>
                </a:lnTo>
                <a:close/>
              </a:path>
            </a:pathLst>
          </a:custGeom>
          <a:solidFill>
            <a:schemeClr val="accent1"/>
          </a:solidFill>
          <a:ln>
            <a:noFill/>
          </a:ln>
        </p:spPr>
      </p:sp>
      <p:sp>
        <p:nvSpPr>
          <p:cNvPr id="6" name="Slide Number Placeholder 5"/>
          <p:cNvSpPr>
            <a:spLocks noGrp="1"/>
          </p:cNvSpPr>
          <p:nvPr>
            <p:ph type="sldNum" sz="quarter" idx="12"/>
          </p:nvPr>
        </p:nvSpPr>
        <p:spPr>
          <a:xfrm>
            <a:off x="423334" y="4529541"/>
            <a:ext cx="584978" cy="365125"/>
          </a:xfrm>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221074312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ítulo y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1942415" y="609600"/>
            <a:ext cx="6591985" cy="3117040"/>
          </a:xfrm>
        </p:spPr>
        <p:txBody>
          <a:bodyPr anchor="ctr">
            <a:normAutofit/>
          </a:bodyPr>
          <a:lstStyle>
            <a:lvl1pPr algn="l">
              <a:defRPr sz="48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942415" y="4354046"/>
            <a:ext cx="6591985"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B61BEF0D-F0BB-DE4B-95CE-6DB70DBA9567}" type="datetimeFigureOut">
              <a:rPr lang="en-US" smtClean="0"/>
              <a:pPr/>
              <a:t>10/12/2017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10" name="Freeform 11"/>
          <p:cNvSpPr/>
          <p:nvPr/>
        </p:nvSpPr>
        <p:spPr bwMode="auto">
          <a:xfrm flipV="1">
            <a:off x="58" y="3166527"/>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a:xfrm>
            <a:off x="511228" y="3244140"/>
            <a:ext cx="584978" cy="365125"/>
          </a:xfrm>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293805068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2188123" y="609600"/>
            <a:ext cx="6109587" cy="2895600"/>
          </a:xfrm>
        </p:spPr>
        <p:txBody>
          <a:bodyPr anchor="ctr">
            <a:normAutofit/>
          </a:bodyPr>
          <a:lstStyle>
            <a:lvl1pPr algn="l">
              <a:defRPr sz="4800" b="0" cap="none"/>
            </a:lvl1pPr>
          </a:lstStyle>
          <a:p>
            <a:r>
              <a:rPr lang="es-ES" smtClean="0"/>
              <a:t>Haga clic para modificar el estilo de título del patrón</a:t>
            </a:r>
            <a:endParaRPr lang="en-US" dirty="0"/>
          </a:p>
        </p:txBody>
      </p:sp>
      <p:sp>
        <p:nvSpPr>
          <p:cNvPr id="13" name="Text Placeholder 9"/>
          <p:cNvSpPr>
            <a:spLocks noGrp="1"/>
          </p:cNvSpPr>
          <p:nvPr>
            <p:ph type="body" sz="quarter" idx="13"/>
          </p:nvPr>
        </p:nvSpPr>
        <p:spPr>
          <a:xfrm>
            <a:off x="2415972" y="3505200"/>
            <a:ext cx="5653888"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3" name="Text Placeholder 2"/>
          <p:cNvSpPr>
            <a:spLocks noGrp="1"/>
          </p:cNvSpPr>
          <p:nvPr>
            <p:ph type="body" idx="1"/>
          </p:nvPr>
        </p:nvSpPr>
        <p:spPr>
          <a:xfrm>
            <a:off x="1942415" y="4354046"/>
            <a:ext cx="6591985"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B61BEF0D-F0BB-DE4B-95CE-6DB70DBA9567}" type="datetimeFigureOut">
              <a:rPr lang="en-US" smtClean="0"/>
              <a:pPr/>
              <a:t>10/12/2017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19" name="Freeform 11"/>
          <p:cNvSpPr/>
          <p:nvPr/>
        </p:nvSpPr>
        <p:spPr bwMode="auto">
          <a:xfrm flipV="1">
            <a:off x="58" y="3166527"/>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a:xfrm>
            <a:off x="511228" y="3244140"/>
            <a:ext cx="584978" cy="365125"/>
          </a:xfrm>
        </p:spPr>
        <p:txBody>
          <a:bodyPr/>
          <a:lstStyle/>
          <a:p>
            <a:fld id="{D57F1E4F-1CFF-5643-939E-217C01CDF565}" type="slidenum">
              <a:rPr lang="en-US" smtClean="0"/>
              <a:pPr/>
              <a:t>‹Nº›</a:t>
            </a:fld>
            <a:endParaRPr lang="en-US" dirty="0"/>
          </a:p>
        </p:txBody>
      </p:sp>
      <p:sp>
        <p:nvSpPr>
          <p:cNvPr id="14" name="TextBox 13"/>
          <p:cNvSpPr txBox="1"/>
          <p:nvPr/>
        </p:nvSpPr>
        <p:spPr>
          <a:xfrm>
            <a:off x="1808316" y="648005"/>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8169533" y="2905306"/>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298283750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1942415" y="2438401"/>
            <a:ext cx="6591985" cy="2724845"/>
          </a:xfrm>
        </p:spPr>
        <p:txBody>
          <a:bodyPr anchor="b">
            <a:normAutofit/>
          </a:bodyPr>
          <a:lstStyle>
            <a:lvl1pPr algn="l">
              <a:defRPr sz="4800" b="0"/>
            </a:lvl1pPr>
          </a:lstStyle>
          <a:p>
            <a:r>
              <a:rPr lang="es-ES" smtClean="0"/>
              <a:t>Haga clic para modificar el estilo de título del patrón</a:t>
            </a:r>
            <a:endParaRPr lang="en-US" dirty="0"/>
          </a:p>
        </p:txBody>
      </p:sp>
      <p:sp>
        <p:nvSpPr>
          <p:cNvPr id="4" name="Text Placeholder 3"/>
          <p:cNvSpPr>
            <a:spLocks noGrp="1"/>
          </p:cNvSpPr>
          <p:nvPr>
            <p:ph type="body" sz="half" idx="2"/>
          </p:nvPr>
        </p:nvSpPr>
        <p:spPr>
          <a:xfrm>
            <a:off x="1942415" y="5181600"/>
            <a:ext cx="6591985"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s-ES" smtClean="0"/>
              <a:t>Haga clic para modificar el estilo de texto del patrón</a:t>
            </a:r>
          </a:p>
        </p:txBody>
      </p:sp>
      <p:sp>
        <p:nvSpPr>
          <p:cNvPr id="5" name="Date Placeholder 4"/>
          <p:cNvSpPr>
            <a:spLocks noGrp="1"/>
          </p:cNvSpPr>
          <p:nvPr>
            <p:ph type="dt" sz="half" idx="10"/>
          </p:nvPr>
        </p:nvSpPr>
        <p:spPr/>
        <p:txBody>
          <a:bodyPr/>
          <a:lstStyle/>
          <a:p>
            <a:fld id="{B61BEF0D-F0BB-DE4B-95CE-6DB70DBA9567}" type="datetimeFigureOut">
              <a:rPr lang="en-US" smtClean="0"/>
              <a:pPr/>
              <a:t>10/12/2017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1" name="Freeform 11"/>
          <p:cNvSpPr/>
          <p:nvPr/>
        </p:nvSpPr>
        <p:spPr bwMode="auto">
          <a:xfrm flipV="1">
            <a:off x="58" y="4910660"/>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a:xfrm>
            <a:off x="511228" y="4983088"/>
            <a:ext cx="584978" cy="365125"/>
          </a:xfrm>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296992585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Citar la tarjeta de nombre">
    <p:spTree>
      <p:nvGrpSpPr>
        <p:cNvPr id="1" name=""/>
        <p:cNvGrpSpPr/>
        <p:nvPr/>
      </p:nvGrpSpPr>
      <p:grpSpPr>
        <a:xfrm>
          <a:off x="0" y="0"/>
          <a:ext cx="0" cy="0"/>
          <a:chOff x="0" y="0"/>
          <a:chExt cx="0" cy="0"/>
        </a:xfrm>
      </p:grpSpPr>
      <p:sp>
        <p:nvSpPr>
          <p:cNvPr id="13" name="Title 1"/>
          <p:cNvSpPr>
            <a:spLocks noGrp="1"/>
          </p:cNvSpPr>
          <p:nvPr>
            <p:ph type="title"/>
          </p:nvPr>
        </p:nvSpPr>
        <p:spPr>
          <a:xfrm>
            <a:off x="2188123" y="609600"/>
            <a:ext cx="6109587" cy="2895600"/>
          </a:xfrm>
        </p:spPr>
        <p:txBody>
          <a:bodyPr anchor="ctr">
            <a:normAutofit/>
          </a:bodyPr>
          <a:lstStyle>
            <a:lvl1pPr algn="l">
              <a:defRPr sz="4800" b="0" cap="none"/>
            </a:lvl1pPr>
          </a:lstStyle>
          <a:p>
            <a:r>
              <a:rPr lang="es-ES" smtClean="0"/>
              <a:t>Haga clic para modificar el estilo de título del patrón</a:t>
            </a:r>
            <a:endParaRPr lang="en-US" dirty="0"/>
          </a:p>
        </p:txBody>
      </p:sp>
      <p:sp>
        <p:nvSpPr>
          <p:cNvPr id="21" name="Text Placeholder 9"/>
          <p:cNvSpPr>
            <a:spLocks noGrp="1"/>
          </p:cNvSpPr>
          <p:nvPr>
            <p:ph type="body" sz="quarter" idx="13"/>
          </p:nvPr>
        </p:nvSpPr>
        <p:spPr>
          <a:xfrm>
            <a:off x="1942415" y="4343400"/>
            <a:ext cx="6688292"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4" name="Text Placeholder 3"/>
          <p:cNvSpPr>
            <a:spLocks noGrp="1"/>
          </p:cNvSpPr>
          <p:nvPr>
            <p:ph type="body" sz="half" idx="2"/>
          </p:nvPr>
        </p:nvSpPr>
        <p:spPr>
          <a:xfrm>
            <a:off x="1942415" y="5181600"/>
            <a:ext cx="6688292"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s-ES" smtClean="0"/>
              <a:t>Haga clic para modificar el estilo de texto del patrón</a:t>
            </a:r>
          </a:p>
        </p:txBody>
      </p:sp>
      <p:sp>
        <p:nvSpPr>
          <p:cNvPr id="5" name="Date Placeholder 4"/>
          <p:cNvSpPr>
            <a:spLocks noGrp="1"/>
          </p:cNvSpPr>
          <p:nvPr>
            <p:ph type="dt" sz="half" idx="10"/>
          </p:nvPr>
        </p:nvSpPr>
        <p:spPr/>
        <p:txBody>
          <a:bodyPr/>
          <a:lstStyle/>
          <a:p>
            <a:fld id="{B61BEF0D-F0BB-DE4B-95CE-6DB70DBA9567}" type="datetimeFigureOut">
              <a:rPr lang="en-US" smtClean="0"/>
              <a:pPr/>
              <a:t>10/12/2017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20" name="Freeform 11"/>
          <p:cNvSpPr/>
          <p:nvPr/>
        </p:nvSpPr>
        <p:spPr bwMode="auto">
          <a:xfrm flipV="1">
            <a:off x="58" y="4910660"/>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a:xfrm>
            <a:off x="511228" y="4983088"/>
            <a:ext cx="584978" cy="365125"/>
          </a:xfrm>
        </p:spPr>
        <p:txBody>
          <a:bodyPr/>
          <a:lstStyle/>
          <a:p>
            <a:fld id="{D57F1E4F-1CFF-5643-939E-217C01CDF565}" type="slidenum">
              <a:rPr lang="en-US" smtClean="0"/>
              <a:pPr/>
              <a:t>‹Nº›</a:t>
            </a:fld>
            <a:endParaRPr lang="en-US" dirty="0"/>
          </a:p>
        </p:txBody>
      </p:sp>
      <p:sp>
        <p:nvSpPr>
          <p:cNvPr id="11" name="TextBox 10"/>
          <p:cNvSpPr txBox="1"/>
          <p:nvPr/>
        </p:nvSpPr>
        <p:spPr>
          <a:xfrm>
            <a:off x="1808316" y="648005"/>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2" name="TextBox 11"/>
          <p:cNvSpPr txBox="1"/>
          <p:nvPr/>
        </p:nvSpPr>
        <p:spPr>
          <a:xfrm>
            <a:off x="8169533" y="2905306"/>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231521378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Verdadero o falso">
    <p:spTree>
      <p:nvGrpSpPr>
        <p:cNvPr id="1" name=""/>
        <p:cNvGrpSpPr/>
        <p:nvPr/>
      </p:nvGrpSpPr>
      <p:grpSpPr>
        <a:xfrm>
          <a:off x="0" y="0"/>
          <a:ext cx="0" cy="0"/>
          <a:chOff x="0" y="0"/>
          <a:chExt cx="0" cy="0"/>
        </a:xfrm>
      </p:grpSpPr>
      <p:sp>
        <p:nvSpPr>
          <p:cNvPr id="2" name="Title 1"/>
          <p:cNvSpPr>
            <a:spLocks noGrp="1"/>
          </p:cNvSpPr>
          <p:nvPr>
            <p:ph type="title"/>
          </p:nvPr>
        </p:nvSpPr>
        <p:spPr>
          <a:xfrm>
            <a:off x="1942416" y="627407"/>
            <a:ext cx="6591984" cy="2880020"/>
          </a:xfrm>
        </p:spPr>
        <p:txBody>
          <a:bodyPr anchor="ctr">
            <a:normAutofit/>
          </a:bodyPr>
          <a:lstStyle>
            <a:lvl1pPr algn="l">
              <a:defRPr sz="4800" b="0"/>
            </a:lvl1pPr>
          </a:lstStyle>
          <a:p>
            <a:r>
              <a:rPr lang="es-ES" smtClean="0"/>
              <a:t>Haga clic para modificar el estilo de título del patrón</a:t>
            </a:r>
            <a:endParaRPr lang="en-US" dirty="0"/>
          </a:p>
        </p:txBody>
      </p:sp>
      <p:sp>
        <p:nvSpPr>
          <p:cNvPr id="21" name="Text Placeholder 9"/>
          <p:cNvSpPr>
            <a:spLocks noGrp="1"/>
          </p:cNvSpPr>
          <p:nvPr>
            <p:ph type="body" sz="quarter" idx="13"/>
          </p:nvPr>
        </p:nvSpPr>
        <p:spPr>
          <a:xfrm>
            <a:off x="1942415" y="4343400"/>
            <a:ext cx="6591985"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4" name="Text Placeholder 3"/>
          <p:cNvSpPr>
            <a:spLocks noGrp="1"/>
          </p:cNvSpPr>
          <p:nvPr>
            <p:ph type="body" sz="half" idx="2"/>
          </p:nvPr>
        </p:nvSpPr>
        <p:spPr>
          <a:xfrm>
            <a:off x="1942415" y="5181600"/>
            <a:ext cx="6591985"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s-ES" smtClean="0"/>
              <a:t>Haga clic para modificar el estilo de texto del patrón</a:t>
            </a:r>
          </a:p>
        </p:txBody>
      </p:sp>
      <p:sp>
        <p:nvSpPr>
          <p:cNvPr id="5" name="Date Placeholder 4"/>
          <p:cNvSpPr>
            <a:spLocks noGrp="1"/>
          </p:cNvSpPr>
          <p:nvPr>
            <p:ph type="dt" sz="half" idx="10"/>
          </p:nvPr>
        </p:nvSpPr>
        <p:spPr/>
        <p:txBody>
          <a:bodyPr/>
          <a:lstStyle/>
          <a:p>
            <a:fld id="{B61BEF0D-F0BB-DE4B-95CE-6DB70DBA9567}" type="datetimeFigureOut">
              <a:rPr lang="en-US" smtClean="0"/>
              <a:pPr/>
              <a:t>10/12/2017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0" name="Freeform 11"/>
          <p:cNvSpPr/>
          <p:nvPr/>
        </p:nvSpPr>
        <p:spPr bwMode="auto">
          <a:xfrm flipV="1">
            <a:off x="58" y="4910660"/>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a:xfrm>
            <a:off x="511228" y="4983088"/>
            <a:ext cx="584978" cy="365125"/>
          </a:xfrm>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225789319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ncho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10/12/2017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10"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106971765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78535" y="627406"/>
            <a:ext cx="1656132" cy="5283817"/>
          </a:xfrm>
        </p:spPr>
        <p:txBody>
          <a:bodyPr vert="eaVert" anchor="ct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1942416" y="627406"/>
            <a:ext cx="4716348" cy="5283817"/>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10/12/2017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10"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201855135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a:xfrm>
            <a:off x="1945201" y="624110"/>
            <a:ext cx="6589199" cy="1280890"/>
          </a:xfrm>
        </p:spPr>
        <p:txBody>
          <a:body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1942415" y="2133600"/>
            <a:ext cx="6591985" cy="3777622"/>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10/12/2017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10"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83184242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1942415" y="2074562"/>
            <a:ext cx="6591985" cy="1468800"/>
          </a:xfrm>
        </p:spPr>
        <p:txBody>
          <a:bodyPr anchor="b"/>
          <a:lstStyle>
            <a:lvl1pPr algn="l">
              <a:defRPr sz="40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942415" y="3581400"/>
            <a:ext cx="6591985"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B61BEF0D-F0BB-DE4B-95CE-6DB70DBA9567}" type="datetimeFigureOut">
              <a:rPr lang="en-US" smtClean="0"/>
              <a:pPr/>
              <a:t>10/12/2017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11" name="Freeform 11"/>
          <p:cNvSpPr/>
          <p:nvPr/>
        </p:nvSpPr>
        <p:spPr bwMode="auto">
          <a:xfrm flipV="1">
            <a:off x="58" y="3166527"/>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a:xfrm>
            <a:off x="511228" y="3244140"/>
            <a:ext cx="584978" cy="365125"/>
          </a:xfrm>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8690451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1942416" y="2136706"/>
            <a:ext cx="3197531" cy="3767397"/>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5337307" y="2136706"/>
            <a:ext cx="3197093" cy="3767397"/>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B61BEF0D-F0BB-DE4B-95CE-6DB70DBA9567}" type="datetimeFigureOut">
              <a:rPr lang="en-US" smtClean="0"/>
              <a:pPr/>
              <a:t>10/12/2017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10" name="Slide Number Placeholder 5"/>
          <p:cNvSpPr>
            <a:spLocks noGrp="1"/>
          </p:cNvSpPr>
          <p:nvPr>
            <p:ph type="sldNum" sz="quarter" idx="12"/>
          </p:nvPr>
        </p:nvSpPr>
        <p:spPr>
          <a:xfrm>
            <a:off x="511228" y="787783"/>
            <a:ext cx="584978" cy="365125"/>
          </a:xfrm>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197402190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2265352" y="2226626"/>
            <a:ext cx="2874596"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1942415" y="2802888"/>
            <a:ext cx="3197532" cy="3105703"/>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5656154" y="2223398"/>
            <a:ext cx="2873239"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5333715" y="2799660"/>
            <a:ext cx="3195680" cy="3105703"/>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smtClean="0"/>
              <a:pPr/>
              <a:t>10/12/2017</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11"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12" name="Slide Number Placeholder 5"/>
          <p:cNvSpPr>
            <a:spLocks noGrp="1"/>
          </p:cNvSpPr>
          <p:nvPr>
            <p:ph type="sldNum" sz="quarter" idx="12"/>
          </p:nvPr>
        </p:nvSpPr>
        <p:spPr>
          <a:xfrm>
            <a:off x="511228" y="787783"/>
            <a:ext cx="584978" cy="365125"/>
          </a:xfrm>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38535487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a:xfrm>
            <a:off x="1945200" y="624110"/>
            <a:ext cx="6589200" cy="1280890"/>
          </a:xfrm>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smtClean="0"/>
              <a:pPr/>
              <a:t>10/12/2017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8"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219644866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smtClean="0"/>
              <a:pPr/>
              <a:t>10/12/2017</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6"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159651319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1942415" y="446088"/>
            <a:ext cx="2629584" cy="976312"/>
          </a:xfrm>
        </p:spPr>
        <p:txBody>
          <a:bodyPr anchor="b"/>
          <a:lstStyle>
            <a:lvl1pPr algn="l">
              <a:defRPr sz="2000" b="0"/>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4743494" y="446089"/>
            <a:ext cx="3790906" cy="5414963"/>
          </a:xfrm>
        </p:spPr>
        <p:txBody>
          <a:bodyPr anchor="ct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1942415" y="1598613"/>
            <a:ext cx="2629584"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B61BEF0D-F0BB-DE4B-95CE-6DB70DBA9567}" type="datetimeFigureOut">
              <a:rPr lang="en-US" smtClean="0"/>
              <a:pPr/>
              <a:t>10/12/2017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0"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7900726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1942415" y="4800600"/>
            <a:ext cx="6591985" cy="566738"/>
          </a:xfrm>
        </p:spPr>
        <p:txBody>
          <a:bodyPr anchor="b">
            <a:normAutofit/>
          </a:bodyPr>
          <a:lstStyle>
            <a:lvl1pPr algn="l">
              <a:defRPr sz="2400" b="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1942415" y="634965"/>
            <a:ext cx="6591985"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1942415" y="5367338"/>
            <a:ext cx="6591985"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B61BEF0D-F0BB-DE4B-95CE-6DB70DBA9567}" type="datetimeFigureOut">
              <a:rPr lang="en-US" smtClean="0"/>
              <a:pPr/>
              <a:t>10/12/2017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0" name="Freeform 11"/>
          <p:cNvSpPr/>
          <p:nvPr/>
        </p:nvSpPr>
        <p:spPr bwMode="auto">
          <a:xfrm flipV="1">
            <a:off x="58" y="4910660"/>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a:xfrm>
            <a:off x="511228" y="4983088"/>
            <a:ext cx="584978" cy="365125"/>
          </a:xfrm>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239950752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36" name="Group 35"/>
          <p:cNvGrpSpPr/>
          <p:nvPr/>
        </p:nvGrpSpPr>
        <p:grpSpPr>
          <a:xfrm>
            <a:off x="1" y="228600"/>
            <a:ext cx="1981200" cy="6638628"/>
            <a:chOff x="2487613" y="285750"/>
            <a:chExt cx="2428875" cy="5654676"/>
          </a:xfrm>
        </p:grpSpPr>
        <p:sp>
          <p:nvSpPr>
            <p:cNvPr id="37"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38"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39"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40"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41"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42"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43"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44"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45"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46"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47"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48"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49" name="Group 48"/>
          <p:cNvGrpSpPr/>
          <p:nvPr/>
        </p:nvGrpSpPr>
        <p:grpSpPr>
          <a:xfrm>
            <a:off x="20421" y="285"/>
            <a:ext cx="1952272" cy="6852968"/>
            <a:chOff x="6627813" y="195717"/>
            <a:chExt cx="1952625" cy="5678034"/>
          </a:xfrm>
        </p:grpSpPr>
        <p:sp>
          <p:nvSpPr>
            <p:cNvPr id="50" name="Freeform 27"/>
            <p:cNvSpPr/>
            <p:nvPr/>
          </p:nvSpPr>
          <p:spPr bwMode="auto">
            <a:xfrm>
              <a:off x="6627813" y="195717"/>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51"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52"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53"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54"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55"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56"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57"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58"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59"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60"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61"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62" name="Rectangle 61"/>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1945200" y="624110"/>
            <a:ext cx="6589200" cy="1280890"/>
          </a:xfrm>
          <a:prstGeom prst="rect">
            <a:avLst/>
          </a:prstGeom>
        </p:spPr>
        <p:txBody>
          <a:bodyPr vert="horz" lIns="91440" tIns="45720" rIns="91440" bIns="45720" rtlCol="0" anchor="t">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942415" y="2133600"/>
            <a:ext cx="6591985" cy="38862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7772400" y="6135089"/>
            <a:ext cx="766380" cy="370171"/>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smtClean="0"/>
              <a:pPr/>
              <a:t>10/12/2017</a:t>
            </a:fld>
            <a:endParaRPr lang="en-US" dirty="0"/>
          </a:p>
        </p:txBody>
      </p:sp>
      <p:sp>
        <p:nvSpPr>
          <p:cNvPr id="5" name="Footer Placeholder 4"/>
          <p:cNvSpPr>
            <a:spLocks noGrp="1"/>
          </p:cNvSpPr>
          <p:nvPr>
            <p:ph type="ftr" sz="quarter" idx="3"/>
          </p:nvPr>
        </p:nvSpPr>
        <p:spPr>
          <a:xfrm>
            <a:off x="1942415" y="6135809"/>
            <a:ext cx="5716488"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bwMode="gray">
          <a:xfrm>
            <a:off x="511228" y="787783"/>
            <a:ext cx="584978" cy="365125"/>
          </a:xfrm>
          <a:prstGeom prst="rect">
            <a:avLst/>
          </a:prstGeom>
        </p:spPr>
        <p:txBody>
          <a:bodyPr vert="horz" lIns="91440" tIns="45720" rIns="91440" bIns="45720" rtlCol="0" anchor="ctr"/>
          <a:lstStyle>
            <a:lvl1pPr algn="r">
              <a:defRPr sz="2000">
                <a:solidFill>
                  <a:srgbClr val="FEFFFF"/>
                </a:solidFill>
              </a:defRPr>
            </a:lvl1p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387902875"/>
      </p:ext>
    </p:extLst>
  </p:cSld>
  <p:clrMap bg1="lt1" tx1="dk1" bg2="lt2" tx2="dk2" accent1="accent1" accent2="accent2" accent3="accent3" accent4="accent4" accent5="accent5" accent6="accent6" hlink="hlink" folHlink="folHlink"/>
  <p:sldLayoutIdLst>
    <p:sldLayoutId id="2147483666" r:id="rId1"/>
    <p:sldLayoutId id="2147483667" r:id="rId2"/>
    <p:sldLayoutId id="2147483668" r:id="rId3"/>
    <p:sldLayoutId id="2147483669" r:id="rId4"/>
    <p:sldLayoutId id="2147483670" r:id="rId5"/>
    <p:sldLayoutId id="2147483671" r:id="rId6"/>
    <p:sldLayoutId id="2147483672" r:id="rId7"/>
    <p:sldLayoutId id="2147483673" r:id="rId8"/>
    <p:sldLayoutId id="2147483674" r:id="rId9"/>
    <p:sldLayoutId id="2147483675" r:id="rId10"/>
    <p:sldLayoutId id="2147483676" r:id="rId11"/>
    <p:sldLayoutId id="2147483677" r:id="rId12"/>
    <p:sldLayoutId id="2147483678" r:id="rId13"/>
    <p:sldLayoutId id="2147483679" r:id="rId14"/>
    <p:sldLayoutId id="2147483680" r:id="rId15"/>
    <p:sldLayoutId id="2147483681" r:id="rId16"/>
  </p:sldLayoutIdLst>
  <p:txStyles>
    <p:title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4.xml"/><Relationship Id="rId4" Type="http://schemas.openxmlformats.org/officeDocument/2006/relationships/image" Target="../media/image16.png"/></Relationships>
</file>

<file path=ppt/slides/_rels/slide11.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2.xml"/><Relationship Id="rId4" Type="http://schemas.openxmlformats.org/officeDocument/2006/relationships/image" Target="../media/image25.png"/></Relationships>
</file>

<file path=ppt/slides/_rels/slide17.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2.xml"/><Relationship Id="rId4" Type="http://schemas.openxmlformats.org/officeDocument/2006/relationships/image" Target="../media/image32.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7.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8.png"/><Relationship Id="rId1" Type="http://schemas.openxmlformats.org/officeDocument/2006/relationships/slideLayout" Target="../slideLayouts/slideLayout2.xml"/><Relationship Id="rId4" Type="http://schemas.openxmlformats.org/officeDocument/2006/relationships/image" Target="../media/image25.png"/></Relationships>
</file>

<file path=ppt/slides/_rels/slide24.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39.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41.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image" Target="../media/image43.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43.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image" Target="../media/image45.pn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image" Target="../media/image45.png"/><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image" Target="../media/image45.png"/><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image" Target="../media/image45.png"/><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image" Target="../media/image47.png"/><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49.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7" Type="http://schemas.openxmlformats.org/officeDocument/2006/relationships/image" Target="../media/image10.png"/><Relationship Id="rId2" Type="http://schemas.openxmlformats.org/officeDocument/2006/relationships/image" Target="../media/image5.png"/><Relationship Id="rId1" Type="http://schemas.openxmlformats.org/officeDocument/2006/relationships/slideLayout" Target="../slideLayouts/slideLayout2.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s/_rels/slide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2071690" y="233381"/>
            <a:ext cx="6840760" cy="476303"/>
          </a:xfrm>
        </p:spPr>
        <p:txBody>
          <a:bodyPr>
            <a:noAutofit/>
          </a:bodyPr>
          <a:lstStyle/>
          <a:p>
            <a:pPr algn="ctr"/>
            <a:r>
              <a:rPr lang="es-MX" sz="1900" b="1" dirty="0" smtClean="0">
                <a:solidFill>
                  <a:schemeClr val="tx1"/>
                </a:solidFill>
                <a:effectLst/>
                <a:latin typeface="Arial" pitchFamily="34" charset="0"/>
                <a:cs typeface="Arial" pitchFamily="34" charset="0"/>
              </a:rPr>
              <a:t>UNIVERSIDAD AUTONOMA DEL ESTADO DE MEXICO</a:t>
            </a:r>
            <a:endParaRPr lang="es-MX" sz="1900" b="1" dirty="0">
              <a:solidFill>
                <a:schemeClr val="tx1"/>
              </a:solidFill>
              <a:effectLst/>
              <a:latin typeface="Arial" pitchFamily="34" charset="0"/>
              <a:cs typeface="Arial" pitchFamily="34" charset="0"/>
            </a:endParaRPr>
          </a:p>
        </p:txBody>
      </p:sp>
      <p:sp>
        <p:nvSpPr>
          <p:cNvPr id="3" name="2 Subtítulo"/>
          <p:cNvSpPr>
            <a:spLocks noGrp="1"/>
          </p:cNvSpPr>
          <p:nvPr>
            <p:ph type="subTitle" idx="1"/>
          </p:nvPr>
        </p:nvSpPr>
        <p:spPr>
          <a:xfrm>
            <a:off x="2365836" y="852987"/>
            <a:ext cx="6192688" cy="648072"/>
          </a:xfrm>
        </p:spPr>
        <p:txBody>
          <a:bodyPr>
            <a:noAutofit/>
          </a:bodyPr>
          <a:lstStyle/>
          <a:p>
            <a:pPr algn="ctr"/>
            <a:r>
              <a:rPr lang="es-MX" sz="1600" b="1" i="1" dirty="0">
                <a:solidFill>
                  <a:schemeClr val="bg2">
                    <a:lumMod val="25000"/>
                  </a:schemeClr>
                </a:solidFill>
                <a:latin typeface="Arial" pitchFamily="34" charset="0"/>
                <a:cs typeface="Arial" pitchFamily="34" charset="0"/>
              </a:rPr>
              <a:t>UNIDAD ACADÉMICA PROFESIONAL </a:t>
            </a:r>
            <a:r>
              <a:rPr lang="es-MX" sz="1600" b="1" i="1" dirty="0" smtClean="0">
                <a:solidFill>
                  <a:schemeClr val="bg2">
                    <a:lumMod val="25000"/>
                  </a:schemeClr>
                </a:solidFill>
                <a:latin typeface="Arial" pitchFamily="34" charset="0"/>
                <a:cs typeface="Arial" pitchFamily="34" charset="0"/>
              </a:rPr>
              <a:t>TIANGUISTENCO</a:t>
            </a:r>
          </a:p>
          <a:p>
            <a:r>
              <a:rPr lang="es-MX" sz="1600" dirty="0">
                <a:solidFill>
                  <a:schemeClr val="bg2">
                    <a:lumMod val="25000"/>
                  </a:schemeClr>
                </a:solidFill>
              </a:rPr>
              <a:t>LICENCIATURA DE INGENIERIA EN PRODUCCION INDUSTRIAL</a:t>
            </a:r>
          </a:p>
          <a:p>
            <a:pPr algn="ctr"/>
            <a:endParaRPr lang="es-MX" sz="1600" b="1" i="1" dirty="0">
              <a:solidFill>
                <a:schemeClr val="bg2">
                  <a:lumMod val="25000"/>
                </a:schemeClr>
              </a:solidFill>
              <a:latin typeface="Arial" pitchFamily="34" charset="0"/>
              <a:cs typeface="Arial" pitchFamily="34" charset="0"/>
            </a:endParaRPr>
          </a:p>
        </p:txBody>
      </p:sp>
      <p:sp>
        <p:nvSpPr>
          <p:cNvPr id="6" name="1 Título"/>
          <p:cNvSpPr txBox="1">
            <a:spLocks/>
          </p:cNvSpPr>
          <p:nvPr/>
        </p:nvSpPr>
        <p:spPr>
          <a:xfrm>
            <a:off x="1431548" y="4209954"/>
            <a:ext cx="7440443" cy="959247"/>
          </a:xfrm>
          <a:prstGeom prst="rect">
            <a:avLst/>
          </a:prstGeom>
        </p:spPr>
        <p:txBody>
          <a:bodyPr bIns="91440" anchor="ctr" anchorCtr="0">
            <a:noAutofit/>
          </a:bodyPr>
          <a:lstStyle>
            <a:lvl1pPr algn="ctr" rtl="0" eaLnBrk="1" latinLnBrk="0" hangingPunct="1">
              <a:spcBef>
                <a:spcPct val="0"/>
              </a:spcBef>
              <a:buNone/>
              <a:defRPr kumimoji="0" lang="en-US" sz="4000" kern="1200" dirty="0">
                <a:solidFill>
                  <a:srgbClr val="FFFFFF"/>
                </a:solidFill>
                <a:latin typeface="+mj-lt"/>
                <a:ea typeface="+mj-ea"/>
                <a:cs typeface="+mj-cs"/>
              </a:defRPr>
            </a:lvl1pPr>
          </a:lstStyle>
          <a:p>
            <a:r>
              <a:rPr lang="es-MX" b="1" dirty="0" smtClean="0">
                <a:solidFill>
                  <a:schemeClr val="tx1"/>
                </a:solidFill>
                <a:latin typeface="Arial" pitchFamily="34" charset="0"/>
                <a:cs typeface="Arial" pitchFamily="34" charset="0"/>
              </a:rPr>
              <a:t>Unidad de Aprendizaje</a:t>
            </a:r>
            <a:r>
              <a:rPr lang="es-MX" dirty="0" smtClean="0">
                <a:solidFill>
                  <a:schemeClr val="tx1"/>
                </a:solidFill>
                <a:latin typeface="Arial" pitchFamily="34" charset="0"/>
                <a:cs typeface="Arial" pitchFamily="34" charset="0"/>
              </a:rPr>
              <a:t>:</a:t>
            </a:r>
          </a:p>
          <a:p>
            <a:r>
              <a:rPr lang="es-MX" sz="3600" i="1" dirty="0" smtClean="0">
                <a:solidFill>
                  <a:schemeClr val="accent5">
                    <a:lumMod val="75000"/>
                  </a:schemeClr>
                </a:solidFill>
                <a:latin typeface="Arial" pitchFamily="34" charset="0"/>
                <a:cs typeface="Arial" pitchFamily="34" charset="0"/>
              </a:rPr>
              <a:t>“MODELADO PARAMETRICO 3D”</a:t>
            </a:r>
            <a:endParaRPr lang="es-MX" sz="3200" i="1" dirty="0">
              <a:solidFill>
                <a:schemeClr val="accent5">
                  <a:lumMod val="75000"/>
                </a:schemeClr>
              </a:solidFill>
              <a:latin typeface="Arial" pitchFamily="34" charset="0"/>
              <a:cs typeface="Arial" pitchFamily="34" charset="0"/>
            </a:endParaRPr>
          </a:p>
        </p:txBody>
      </p:sp>
      <p:sp>
        <p:nvSpPr>
          <p:cNvPr id="7" name="1 Título"/>
          <p:cNvSpPr txBox="1">
            <a:spLocks/>
          </p:cNvSpPr>
          <p:nvPr/>
        </p:nvSpPr>
        <p:spPr>
          <a:xfrm>
            <a:off x="2815906" y="5417885"/>
            <a:ext cx="6172200" cy="1229657"/>
          </a:xfrm>
          <a:prstGeom prst="rect">
            <a:avLst/>
          </a:prstGeom>
        </p:spPr>
        <p:txBody>
          <a:bodyPr bIns="91440" anchor="ctr" anchorCtr="0">
            <a:noAutofit/>
          </a:bodyPr>
          <a:lstStyle>
            <a:lvl1pPr algn="ctr" rtl="0" eaLnBrk="1" latinLnBrk="0" hangingPunct="1">
              <a:spcBef>
                <a:spcPct val="0"/>
              </a:spcBef>
              <a:buNone/>
              <a:defRPr kumimoji="0" lang="en-US" sz="4000" kern="1200" dirty="0">
                <a:solidFill>
                  <a:srgbClr val="FFFFFF"/>
                </a:solidFill>
                <a:latin typeface="+mj-lt"/>
                <a:ea typeface="+mj-ea"/>
                <a:cs typeface="+mj-cs"/>
              </a:defRPr>
            </a:lvl1pPr>
          </a:lstStyle>
          <a:p>
            <a:pPr algn="r"/>
            <a:r>
              <a:rPr lang="es-MX" sz="3200" b="1" dirty="0" smtClean="0">
                <a:solidFill>
                  <a:schemeClr val="tx1"/>
                </a:solidFill>
                <a:latin typeface="Arial" pitchFamily="34" charset="0"/>
                <a:cs typeface="Arial" pitchFamily="34" charset="0"/>
              </a:rPr>
              <a:t>Elaboró:</a:t>
            </a:r>
          </a:p>
          <a:p>
            <a:pPr algn="r"/>
            <a:r>
              <a:rPr lang="en-US" sz="2400" b="1" i="1" dirty="0" smtClean="0">
                <a:solidFill>
                  <a:schemeClr val="tx1"/>
                </a:solidFill>
                <a:latin typeface="Arial" pitchFamily="34" charset="0"/>
                <a:cs typeface="Arial" pitchFamily="34" charset="0"/>
              </a:rPr>
              <a:t>M. </a:t>
            </a:r>
            <a:r>
              <a:rPr lang="en-US" sz="2400" b="1" i="1" dirty="0" err="1" smtClean="0">
                <a:solidFill>
                  <a:schemeClr val="tx1"/>
                </a:solidFill>
                <a:latin typeface="Arial" pitchFamily="34" charset="0"/>
                <a:cs typeface="Arial" pitchFamily="34" charset="0"/>
              </a:rPr>
              <a:t>en</a:t>
            </a:r>
            <a:r>
              <a:rPr lang="en-US" sz="2400" b="1" i="1" dirty="0" smtClean="0">
                <a:solidFill>
                  <a:schemeClr val="tx1"/>
                </a:solidFill>
                <a:latin typeface="Arial" pitchFamily="34" charset="0"/>
                <a:cs typeface="Arial" pitchFamily="34" charset="0"/>
              </a:rPr>
              <a:t> Ed. </a:t>
            </a:r>
            <a:r>
              <a:rPr lang="en-US" sz="2400" b="1" i="1" dirty="0" err="1" smtClean="0">
                <a:solidFill>
                  <a:schemeClr val="tx1"/>
                </a:solidFill>
                <a:latin typeface="Arial" pitchFamily="34" charset="0"/>
                <a:cs typeface="Arial" pitchFamily="34" charset="0"/>
              </a:rPr>
              <a:t>Raúl</a:t>
            </a:r>
            <a:r>
              <a:rPr lang="en-US" sz="2400" b="1" i="1" dirty="0" smtClean="0">
                <a:solidFill>
                  <a:schemeClr val="tx1"/>
                </a:solidFill>
                <a:latin typeface="Arial" pitchFamily="34" charset="0"/>
                <a:cs typeface="Arial" pitchFamily="34" charset="0"/>
              </a:rPr>
              <a:t> Méndez </a:t>
            </a:r>
            <a:r>
              <a:rPr lang="en-US" sz="2400" b="1" i="1" dirty="0" err="1" smtClean="0">
                <a:solidFill>
                  <a:schemeClr val="tx1"/>
                </a:solidFill>
                <a:latin typeface="Arial" pitchFamily="34" charset="0"/>
                <a:cs typeface="Arial" pitchFamily="34" charset="0"/>
              </a:rPr>
              <a:t>Ramírez</a:t>
            </a:r>
            <a:endParaRPr lang="en-US" sz="2400" b="1" i="1" dirty="0" smtClean="0">
              <a:solidFill>
                <a:schemeClr val="tx1"/>
              </a:solidFill>
              <a:latin typeface="Arial" pitchFamily="34" charset="0"/>
              <a:cs typeface="Arial" pitchFamily="34" charset="0"/>
            </a:endParaRPr>
          </a:p>
          <a:p>
            <a:pPr algn="r"/>
            <a:r>
              <a:rPr lang="en-US" sz="1600" b="1" i="1" dirty="0" smtClean="0">
                <a:solidFill>
                  <a:schemeClr val="accent3">
                    <a:lumMod val="50000"/>
                  </a:schemeClr>
                </a:solidFill>
                <a:latin typeface="Arial" pitchFamily="34" charset="0"/>
                <a:cs typeface="Arial" pitchFamily="34" charset="0"/>
              </a:rPr>
              <a:t>08.02.17</a:t>
            </a:r>
            <a:endParaRPr lang="es-MX" sz="1600" b="1" i="1" dirty="0">
              <a:solidFill>
                <a:schemeClr val="accent3">
                  <a:lumMod val="50000"/>
                </a:schemeClr>
              </a:solidFill>
              <a:latin typeface="Arial" pitchFamily="34" charset="0"/>
              <a:cs typeface="Arial" pitchFamily="34" charset="0"/>
            </a:endParaRPr>
          </a:p>
        </p:txBody>
      </p:sp>
      <p:sp>
        <p:nvSpPr>
          <p:cNvPr id="8" name="1 Título"/>
          <p:cNvSpPr txBox="1">
            <a:spLocks/>
          </p:cNvSpPr>
          <p:nvPr/>
        </p:nvSpPr>
        <p:spPr>
          <a:xfrm>
            <a:off x="1794407" y="2455636"/>
            <a:ext cx="6172200" cy="959247"/>
          </a:xfrm>
          <a:prstGeom prst="rect">
            <a:avLst/>
          </a:prstGeom>
        </p:spPr>
        <p:txBody>
          <a:bodyPr bIns="91440" anchor="ctr" anchorCtr="0">
            <a:noAutofit/>
          </a:bodyPr>
          <a:lstStyle>
            <a:lvl1pPr algn="ctr" rtl="0" eaLnBrk="1" latinLnBrk="0" hangingPunct="1">
              <a:spcBef>
                <a:spcPct val="0"/>
              </a:spcBef>
              <a:buNone/>
              <a:defRPr kumimoji="0" lang="en-US" sz="4000" kern="1200" dirty="0">
                <a:solidFill>
                  <a:srgbClr val="FFFFFF"/>
                </a:solidFill>
                <a:latin typeface="+mj-lt"/>
                <a:ea typeface="+mj-ea"/>
                <a:cs typeface="+mj-cs"/>
              </a:defRPr>
            </a:lvl1pPr>
          </a:lstStyle>
          <a:p>
            <a:r>
              <a:rPr lang="es-MX" b="1" dirty="0" smtClean="0">
                <a:solidFill>
                  <a:schemeClr val="tx1"/>
                </a:solidFill>
                <a:latin typeface="Arial" pitchFamily="34" charset="0"/>
                <a:cs typeface="Arial" pitchFamily="34" charset="0"/>
              </a:rPr>
              <a:t>Unidad III:</a:t>
            </a:r>
          </a:p>
          <a:p>
            <a:r>
              <a:rPr lang="es-MX" sz="2800" b="1" i="1" dirty="0">
                <a:solidFill>
                  <a:schemeClr val="bg2">
                    <a:lumMod val="25000"/>
                  </a:schemeClr>
                </a:solidFill>
              </a:rPr>
              <a:t>M</a:t>
            </a:r>
            <a:r>
              <a:rPr lang="es-MX" sz="2800" i="1" dirty="0">
                <a:solidFill>
                  <a:schemeClr val="bg2">
                    <a:lumMod val="25000"/>
                  </a:schemeClr>
                </a:solidFill>
              </a:rPr>
              <a:t>odelado </a:t>
            </a:r>
            <a:r>
              <a:rPr lang="es-MX" sz="2800" b="1" i="1" dirty="0">
                <a:solidFill>
                  <a:schemeClr val="bg2">
                    <a:lumMod val="25000"/>
                  </a:schemeClr>
                </a:solidFill>
              </a:rPr>
              <a:t>b</a:t>
            </a:r>
            <a:r>
              <a:rPr lang="es-MX" sz="2800" i="1" dirty="0">
                <a:solidFill>
                  <a:schemeClr val="bg2">
                    <a:lumMod val="25000"/>
                  </a:schemeClr>
                </a:solidFill>
              </a:rPr>
              <a:t>ásico de </a:t>
            </a:r>
            <a:r>
              <a:rPr lang="es-MX" sz="2800" b="1" i="1" dirty="0" smtClean="0">
                <a:solidFill>
                  <a:schemeClr val="bg2">
                    <a:lumMod val="25000"/>
                  </a:schemeClr>
                </a:solidFill>
              </a:rPr>
              <a:t>p</a:t>
            </a:r>
            <a:r>
              <a:rPr lang="es-MX" sz="2800" i="1" dirty="0" smtClean="0">
                <a:solidFill>
                  <a:schemeClr val="bg2">
                    <a:lumMod val="25000"/>
                  </a:schemeClr>
                </a:solidFill>
              </a:rPr>
              <a:t>iezas</a:t>
            </a:r>
            <a:endParaRPr lang="es-MX" sz="2800" i="1" dirty="0">
              <a:solidFill>
                <a:schemeClr val="bg2">
                  <a:lumMod val="25000"/>
                </a:schemeClr>
              </a:solidFill>
            </a:endParaRPr>
          </a:p>
        </p:txBody>
      </p:sp>
      <p:pic>
        <p:nvPicPr>
          <p:cNvPr id="10" name="Picture 3" descr="C:\Users\UserPC\Documents\Downloads\uaemex-1.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40769" y="233381"/>
            <a:ext cx="1630921" cy="1436145"/>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p:spPr>
      </p:pic>
    </p:spTree>
    <p:extLst>
      <p:ext uri="{BB962C8B-B14F-4D97-AF65-F5344CB8AC3E}">
        <p14:creationId xmlns:p14="http://schemas.microsoft.com/office/powerpoint/2010/main" val="4210593209"/>
      </p:ext>
    </p:extLst>
  </p:cSld>
  <p:clrMapOvr>
    <a:masterClrMapping/>
  </p:clrMapOvr>
  <p:transition spd="slow">
    <p:randomBar dir="vert"/>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sz="half" idx="1"/>
          </p:nvPr>
        </p:nvSpPr>
        <p:spPr>
          <a:xfrm>
            <a:off x="1391426" y="740636"/>
            <a:ext cx="6524276" cy="460367"/>
          </a:xfrm>
        </p:spPr>
        <p:txBody>
          <a:bodyPr>
            <a:normAutofit/>
          </a:bodyPr>
          <a:lstStyle/>
          <a:p>
            <a:r>
              <a:rPr lang="es-MX" sz="2400" dirty="0">
                <a:solidFill>
                  <a:srgbClr val="C00000"/>
                </a:solidFill>
              </a:rPr>
              <a:t>D</a:t>
            </a:r>
            <a:r>
              <a:rPr lang="es-MX" sz="2400" dirty="0" smtClean="0">
                <a:solidFill>
                  <a:srgbClr val="C00000"/>
                </a:solidFill>
              </a:rPr>
              <a:t>ebemos seleccionar el plano ‘</a:t>
            </a:r>
            <a:r>
              <a:rPr lang="es-MX" sz="2400" b="1" dirty="0" smtClean="0">
                <a:solidFill>
                  <a:srgbClr val="C00000"/>
                </a:solidFill>
              </a:rPr>
              <a:t>alzado</a:t>
            </a:r>
            <a:r>
              <a:rPr lang="es-MX" sz="2400" dirty="0" smtClean="0">
                <a:solidFill>
                  <a:srgbClr val="C00000"/>
                </a:solidFill>
              </a:rPr>
              <a:t>’</a:t>
            </a:r>
          </a:p>
          <a:p>
            <a:endParaRPr lang="es-MX" sz="2400" dirty="0"/>
          </a:p>
        </p:txBody>
      </p:sp>
      <p:pic>
        <p:nvPicPr>
          <p:cNvPr id="6" name="Imagen 5"/>
          <p:cNvPicPr>
            <a:picLocks noChangeAspect="1"/>
          </p:cNvPicPr>
          <p:nvPr/>
        </p:nvPicPr>
        <p:blipFill rotWithShape="1">
          <a:blip r:embed="rId2"/>
          <a:srcRect l="-33" t="-201" r="64299" b="62898"/>
          <a:stretch/>
        </p:blipFill>
        <p:spPr>
          <a:xfrm>
            <a:off x="2720822" y="1419369"/>
            <a:ext cx="6078306" cy="3748279"/>
          </a:xfrm>
          <a:prstGeom prst="rect">
            <a:avLst/>
          </a:prstGeom>
        </p:spPr>
      </p:pic>
      <p:cxnSp>
        <p:nvCxnSpPr>
          <p:cNvPr id="8" name="Conector recto de flecha 7"/>
          <p:cNvCxnSpPr>
            <a:stCxn id="10" idx="2"/>
          </p:cNvCxnSpPr>
          <p:nvPr/>
        </p:nvCxnSpPr>
        <p:spPr>
          <a:xfrm>
            <a:off x="1605154" y="2243336"/>
            <a:ext cx="1115669" cy="1578037"/>
          </a:xfrm>
          <a:prstGeom prst="straightConnector1">
            <a:avLst/>
          </a:prstGeom>
          <a:ln w="38100">
            <a:tailEnd type="triangle"/>
          </a:ln>
        </p:spPr>
        <p:style>
          <a:lnRef idx="3">
            <a:schemeClr val="dk1"/>
          </a:lnRef>
          <a:fillRef idx="0">
            <a:schemeClr val="dk1"/>
          </a:fillRef>
          <a:effectRef idx="2">
            <a:schemeClr val="dk1"/>
          </a:effectRef>
          <a:fontRef idx="minor">
            <a:schemeClr val="tx1"/>
          </a:fontRef>
        </p:style>
      </p:cxnSp>
      <p:sp>
        <p:nvSpPr>
          <p:cNvPr id="10" name="CuadroTexto 9"/>
          <p:cNvSpPr txBox="1"/>
          <p:nvPr/>
        </p:nvSpPr>
        <p:spPr>
          <a:xfrm>
            <a:off x="873457" y="1504672"/>
            <a:ext cx="1463393" cy="738664"/>
          </a:xfrm>
          <a:prstGeom prst="rect">
            <a:avLst/>
          </a:prstGeom>
          <a:noFill/>
        </p:spPr>
        <p:txBody>
          <a:bodyPr wrap="square" rtlCol="0">
            <a:spAutoFit/>
          </a:bodyPr>
          <a:lstStyle/>
          <a:p>
            <a:r>
              <a:rPr lang="es-MX" sz="1400" dirty="0" smtClean="0"/>
              <a:t>Dar clic y enseguida dar en ‘croquis’. </a:t>
            </a:r>
            <a:endParaRPr lang="es-MX" sz="1400" dirty="0"/>
          </a:p>
        </p:txBody>
      </p:sp>
      <p:sp>
        <p:nvSpPr>
          <p:cNvPr id="14" name="CuadroTexto 13"/>
          <p:cNvSpPr txBox="1"/>
          <p:nvPr/>
        </p:nvSpPr>
        <p:spPr>
          <a:xfrm>
            <a:off x="2914324" y="5444920"/>
            <a:ext cx="838811" cy="430887"/>
          </a:xfrm>
          <a:prstGeom prst="rect">
            <a:avLst/>
          </a:prstGeom>
          <a:noFill/>
        </p:spPr>
        <p:txBody>
          <a:bodyPr wrap="square" rtlCol="0">
            <a:spAutoFit/>
          </a:bodyPr>
          <a:lstStyle/>
          <a:p>
            <a:r>
              <a:rPr lang="es-MX" sz="1100" dirty="0" smtClean="0">
                <a:solidFill>
                  <a:srgbClr val="C00000"/>
                </a:solidFill>
              </a:rPr>
              <a:t>Clic en ‘</a:t>
            </a:r>
            <a:r>
              <a:rPr lang="es-MX" sz="1100" b="1" dirty="0" smtClean="0">
                <a:solidFill>
                  <a:srgbClr val="C00000"/>
                </a:solidFill>
              </a:rPr>
              <a:t>croquis</a:t>
            </a:r>
            <a:r>
              <a:rPr lang="es-MX" sz="1000" dirty="0" smtClean="0">
                <a:solidFill>
                  <a:srgbClr val="C00000"/>
                </a:solidFill>
              </a:rPr>
              <a:t>’ </a:t>
            </a:r>
            <a:endParaRPr lang="es-MX" sz="1000" dirty="0">
              <a:solidFill>
                <a:srgbClr val="C00000"/>
              </a:solidFill>
            </a:endParaRPr>
          </a:p>
        </p:txBody>
      </p:sp>
      <p:pic>
        <p:nvPicPr>
          <p:cNvPr id="15" name="Imagen 14"/>
          <p:cNvPicPr>
            <a:picLocks noChangeAspect="1"/>
          </p:cNvPicPr>
          <p:nvPr/>
        </p:nvPicPr>
        <p:blipFill>
          <a:blip r:embed="rId3"/>
          <a:stretch>
            <a:fillRect/>
          </a:stretch>
        </p:blipFill>
        <p:spPr>
          <a:xfrm>
            <a:off x="3753135" y="5444920"/>
            <a:ext cx="631896" cy="740250"/>
          </a:xfrm>
          <a:prstGeom prst="rect">
            <a:avLst/>
          </a:prstGeom>
        </p:spPr>
      </p:pic>
      <p:pic>
        <p:nvPicPr>
          <p:cNvPr id="45" name="Imagen 44"/>
          <p:cNvPicPr>
            <a:picLocks noChangeAspect="1"/>
          </p:cNvPicPr>
          <p:nvPr/>
        </p:nvPicPr>
        <p:blipFill>
          <a:blip r:embed="rId4"/>
          <a:stretch>
            <a:fillRect/>
          </a:stretch>
        </p:blipFill>
        <p:spPr>
          <a:xfrm>
            <a:off x="8005968" y="5422071"/>
            <a:ext cx="793160" cy="785947"/>
          </a:xfrm>
          <a:prstGeom prst="rect">
            <a:avLst/>
          </a:prstGeom>
        </p:spPr>
      </p:pic>
      <p:sp>
        <p:nvSpPr>
          <p:cNvPr id="53" name="Rectángulo 52"/>
          <p:cNvSpPr/>
          <p:nvPr/>
        </p:nvSpPr>
        <p:spPr>
          <a:xfrm>
            <a:off x="6569062" y="5422071"/>
            <a:ext cx="1436906" cy="938719"/>
          </a:xfrm>
          <a:prstGeom prst="rect">
            <a:avLst/>
          </a:prstGeom>
        </p:spPr>
        <p:txBody>
          <a:bodyPr wrap="square">
            <a:spAutoFit/>
          </a:bodyPr>
          <a:lstStyle/>
          <a:p>
            <a:r>
              <a:rPr lang="es-MX" sz="1100" b="1" dirty="0" smtClean="0">
                <a:solidFill>
                  <a:srgbClr val="C00000"/>
                </a:solidFill>
              </a:rPr>
              <a:t>Nota</a:t>
            </a:r>
            <a:r>
              <a:rPr lang="es-MX" sz="1100" dirty="0" smtClean="0">
                <a:solidFill>
                  <a:srgbClr val="C00000"/>
                </a:solidFill>
              </a:rPr>
              <a:t>: Este símbolo nos ayudara para generar las acotaciones de las líneas</a:t>
            </a:r>
            <a:endParaRPr lang="es-MX" sz="1100" dirty="0">
              <a:solidFill>
                <a:srgbClr val="C00000"/>
              </a:solidFill>
            </a:endParaRPr>
          </a:p>
        </p:txBody>
      </p:sp>
    </p:spTree>
    <p:extLst>
      <p:ext uri="{BB962C8B-B14F-4D97-AF65-F5344CB8AC3E}">
        <p14:creationId xmlns:p14="http://schemas.microsoft.com/office/powerpoint/2010/main" val="2390888045"/>
      </p:ext>
    </p:extLst>
  </p:cSld>
  <p:clrMapOvr>
    <a:masterClrMapping/>
  </p:clrMapOvr>
  <p:transition spd="slow">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44070" y="209667"/>
            <a:ext cx="6589199" cy="341194"/>
          </a:xfrm>
        </p:spPr>
        <p:txBody>
          <a:bodyPr>
            <a:noAutofit/>
          </a:bodyPr>
          <a:lstStyle/>
          <a:p>
            <a:pPr lvl="1" algn="l" defTabSz="457200" rtl="0">
              <a:spcBef>
                <a:spcPct val="0"/>
              </a:spcBef>
            </a:pPr>
            <a:r>
              <a:rPr lang="es-MX" sz="2400" b="1" i="1" dirty="0" smtClean="0">
                <a:solidFill>
                  <a:srgbClr val="C00000"/>
                </a:solidFill>
                <a:latin typeface="+mj-lt"/>
              </a:rPr>
              <a:t>3.3 </a:t>
            </a:r>
            <a:r>
              <a:rPr lang="es-MX" sz="2400" b="1" i="1" dirty="0">
                <a:solidFill>
                  <a:srgbClr val="C00000"/>
                </a:solidFill>
                <a:latin typeface="+mj-lt"/>
              </a:rPr>
              <a:t>Selección del perfil más </a:t>
            </a:r>
            <a:r>
              <a:rPr lang="es-MX" sz="2400" b="1" i="1" dirty="0" smtClean="0">
                <a:solidFill>
                  <a:srgbClr val="C00000"/>
                </a:solidFill>
                <a:latin typeface="+mj-lt"/>
              </a:rPr>
              <a:t>apropiado</a:t>
            </a:r>
            <a:endParaRPr lang="es-MX" sz="2400" b="1" i="1" dirty="0">
              <a:solidFill>
                <a:srgbClr val="C00000"/>
              </a:solidFill>
              <a:latin typeface="+mj-lt"/>
            </a:endParaRPr>
          </a:p>
        </p:txBody>
      </p:sp>
      <p:sp>
        <p:nvSpPr>
          <p:cNvPr id="3" name="Marcador de contenido 2"/>
          <p:cNvSpPr>
            <a:spLocks noGrp="1"/>
          </p:cNvSpPr>
          <p:nvPr>
            <p:ph idx="1"/>
          </p:nvPr>
        </p:nvSpPr>
        <p:spPr>
          <a:xfrm>
            <a:off x="665158" y="1264554"/>
            <a:ext cx="6968099" cy="4110041"/>
          </a:xfrm>
        </p:spPr>
        <p:txBody>
          <a:bodyPr>
            <a:normAutofit/>
          </a:bodyPr>
          <a:lstStyle/>
          <a:p>
            <a:r>
              <a:rPr lang="es-MX" sz="2000" dirty="0" smtClean="0"/>
              <a:t>Paso 1 “Crear el Croquis”</a:t>
            </a:r>
          </a:p>
          <a:p>
            <a:endParaRPr lang="es-MX" sz="2000" dirty="0" smtClean="0"/>
          </a:p>
          <a:p>
            <a:pPr lvl="1">
              <a:buFont typeface="Wingdings" panose="05000000000000000000" pitchFamily="2" charset="2"/>
              <a:buChar char="à"/>
            </a:pPr>
            <a:r>
              <a:rPr lang="es-MX" sz="2000" dirty="0" smtClean="0">
                <a:sym typeface="Wingdings" panose="05000000000000000000" pitchFamily="2" charset="2"/>
              </a:rPr>
              <a:t>Seleccionamos </a:t>
            </a:r>
            <a:r>
              <a:rPr lang="es-MX" sz="2000" dirty="0">
                <a:sym typeface="Wingdings" panose="05000000000000000000" pitchFamily="2" charset="2"/>
              </a:rPr>
              <a:t>la cara con mayor </a:t>
            </a:r>
            <a:r>
              <a:rPr lang="es-MX" sz="2000" dirty="0" smtClean="0">
                <a:sym typeface="Wingdings" panose="05000000000000000000" pitchFamily="2" charset="2"/>
              </a:rPr>
              <a:t>información</a:t>
            </a:r>
          </a:p>
        </p:txBody>
      </p:sp>
      <p:pic>
        <p:nvPicPr>
          <p:cNvPr id="7" name="Imagen 6"/>
          <p:cNvPicPr>
            <a:picLocks noChangeAspect="1"/>
          </p:cNvPicPr>
          <p:nvPr/>
        </p:nvPicPr>
        <p:blipFill rotWithShape="1">
          <a:blip r:embed="rId2"/>
          <a:srcRect l="40811" t="45884" r="51550" b="44749"/>
          <a:stretch/>
        </p:blipFill>
        <p:spPr>
          <a:xfrm>
            <a:off x="2358468" y="3055226"/>
            <a:ext cx="4751168" cy="3277336"/>
          </a:xfrm>
          <a:prstGeom prst="rect">
            <a:avLst/>
          </a:prstGeom>
          <a:ln>
            <a:noFill/>
          </a:ln>
          <a:effectLst>
            <a:outerShdw blurRad="190500" algn="tl" rotWithShape="0">
              <a:srgbClr val="000000">
                <a:alpha val="70000"/>
              </a:srgbClr>
            </a:outerShdw>
          </a:effectLst>
        </p:spPr>
      </p:pic>
    </p:spTree>
    <p:extLst>
      <p:ext uri="{BB962C8B-B14F-4D97-AF65-F5344CB8AC3E}">
        <p14:creationId xmlns:p14="http://schemas.microsoft.com/office/powerpoint/2010/main" val="3398002172"/>
      </p:ext>
    </p:extLst>
  </p:cSld>
  <p:clrMapOvr>
    <a:masterClrMapping/>
  </p:clrMapOvr>
  <mc:AlternateContent xmlns:mc="http://schemas.openxmlformats.org/markup-compatibility/2006" xmlns:p14="http://schemas.microsoft.com/office/powerpoint/2010/main">
    <mc:Choice Requires="p14">
      <p:transition spd="slow">
        <p14:flash/>
      </p:transition>
    </mc:Choice>
    <mc:Fallback xmlns="">
      <p:transition spd="slow">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997748" y="793420"/>
            <a:ext cx="6968099" cy="4110041"/>
          </a:xfrm>
        </p:spPr>
        <p:txBody>
          <a:bodyPr>
            <a:normAutofit/>
          </a:bodyPr>
          <a:lstStyle/>
          <a:p>
            <a:pPr lvl="1">
              <a:buFont typeface="Wingdings" panose="05000000000000000000" pitchFamily="2" charset="2"/>
              <a:buChar char="à"/>
            </a:pPr>
            <a:r>
              <a:rPr lang="es-MX" sz="2000" dirty="0" smtClean="0">
                <a:sym typeface="Wingdings" panose="05000000000000000000" pitchFamily="2" charset="2"/>
              </a:rPr>
              <a:t>Seleccionar </a:t>
            </a:r>
            <a:r>
              <a:rPr lang="es-MX" sz="2000" b="1" dirty="0" smtClean="0">
                <a:sym typeface="Wingdings" panose="05000000000000000000" pitchFamily="2" charset="2"/>
              </a:rPr>
              <a:t>línea</a:t>
            </a:r>
            <a:r>
              <a:rPr lang="es-MX" sz="2000" dirty="0" smtClean="0">
                <a:sym typeface="Wingdings" panose="05000000000000000000" pitchFamily="2" charset="2"/>
              </a:rPr>
              <a:t> y (trazar), como se indica en la figura:</a:t>
            </a:r>
          </a:p>
        </p:txBody>
      </p:sp>
      <p:pic>
        <p:nvPicPr>
          <p:cNvPr id="4" name="Imagen 3"/>
          <p:cNvPicPr/>
          <p:nvPr/>
        </p:nvPicPr>
        <p:blipFill rotWithShape="1">
          <a:blip r:embed="rId2"/>
          <a:srcRect l="43664" t="40127" r="43281" b="42806"/>
          <a:stretch/>
        </p:blipFill>
        <p:spPr bwMode="auto">
          <a:xfrm>
            <a:off x="1787703" y="1805971"/>
            <a:ext cx="6127343" cy="4163232"/>
          </a:xfrm>
          <a:prstGeom prst="rect">
            <a:avLst/>
          </a:prstGeom>
          <a:ln>
            <a:noFill/>
          </a:ln>
          <a:effectLst>
            <a:outerShdw blurRad="292100" dist="139700" dir="2700000" algn="tl" rotWithShape="0">
              <a:srgbClr val="333333">
                <a:alpha val="65000"/>
              </a:srgbClr>
            </a:outerShdw>
          </a:effectLst>
          <a:extLst>
            <a:ext uri="{53640926-AAD7-44D8-BBD7-CCE9431645EC}">
              <a14:shadowObscured xmlns:a14="http://schemas.microsoft.com/office/drawing/2010/main"/>
            </a:ext>
          </a:extLst>
        </p:spPr>
      </p:pic>
      <p:sp>
        <p:nvSpPr>
          <p:cNvPr id="8" name="Título 1"/>
          <p:cNvSpPr txBox="1">
            <a:spLocks/>
          </p:cNvSpPr>
          <p:nvPr/>
        </p:nvSpPr>
        <p:spPr>
          <a:xfrm>
            <a:off x="240299" y="137057"/>
            <a:ext cx="6264323" cy="477091"/>
          </a:xfrm>
          <a:prstGeom prst="rect">
            <a:avLst/>
          </a:prstGeom>
        </p:spPr>
        <p:txBody>
          <a:bodyPr vert="horz" lIns="91440" tIns="45720" rIns="91440" bIns="45720" rtlCol="0" anchor="t">
            <a:noAutofit/>
          </a:bodyPr>
          <a:lst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lvl="1">
              <a:spcBef>
                <a:spcPct val="0"/>
              </a:spcBef>
            </a:pPr>
            <a:r>
              <a:rPr lang="es-MX" sz="2400" b="1" i="1" dirty="0" smtClean="0">
                <a:solidFill>
                  <a:srgbClr val="C00000"/>
                </a:solidFill>
              </a:rPr>
              <a:t>3.4 </a:t>
            </a:r>
            <a:r>
              <a:rPr lang="es-MX" sz="2400" b="1" i="1" dirty="0">
                <a:solidFill>
                  <a:srgbClr val="C00000"/>
                </a:solidFill>
              </a:rPr>
              <a:t>Selección del plano de croquis</a:t>
            </a:r>
          </a:p>
          <a:p>
            <a:pPr lvl="1" algn="l" defTabSz="457200" rtl="0">
              <a:spcBef>
                <a:spcPct val="0"/>
              </a:spcBef>
            </a:pPr>
            <a:r>
              <a:rPr lang="es-MX" sz="2400" b="1" dirty="0" smtClean="0"/>
              <a:t/>
            </a:r>
            <a:br>
              <a:rPr lang="es-MX" sz="2400" b="1" dirty="0" smtClean="0"/>
            </a:br>
            <a:endParaRPr lang="es-MX" sz="2400" b="1" dirty="0"/>
          </a:p>
        </p:txBody>
      </p:sp>
      <p:sp>
        <p:nvSpPr>
          <p:cNvPr id="2" name="1 CuadroTexto"/>
          <p:cNvSpPr txBox="1"/>
          <p:nvPr/>
        </p:nvSpPr>
        <p:spPr>
          <a:xfrm>
            <a:off x="497433" y="3477313"/>
            <a:ext cx="1770277" cy="646331"/>
          </a:xfrm>
          <a:prstGeom prst="rect">
            <a:avLst/>
          </a:prstGeom>
          <a:noFill/>
        </p:spPr>
        <p:txBody>
          <a:bodyPr wrap="square" rtlCol="0">
            <a:spAutoFit/>
          </a:bodyPr>
          <a:lstStyle/>
          <a:p>
            <a:r>
              <a:rPr lang="es-MX" b="1" dirty="0" smtClean="0">
                <a:solidFill>
                  <a:srgbClr val="FF0000"/>
                </a:solidFill>
              </a:rPr>
              <a:t>Origen, Primer Punto</a:t>
            </a:r>
            <a:endParaRPr lang="es-MX" b="1" dirty="0">
              <a:solidFill>
                <a:srgbClr val="FF0000"/>
              </a:solidFill>
            </a:endParaRPr>
          </a:p>
        </p:txBody>
      </p:sp>
      <p:cxnSp>
        <p:nvCxnSpPr>
          <p:cNvPr id="10" name="9 Conector angular"/>
          <p:cNvCxnSpPr/>
          <p:nvPr/>
        </p:nvCxnSpPr>
        <p:spPr>
          <a:xfrm>
            <a:off x="1382571" y="3887587"/>
            <a:ext cx="1002184" cy="318653"/>
          </a:xfrm>
          <a:prstGeom prst="bentConnector3">
            <a:avLst/>
          </a:prstGeom>
          <a:ln w="38100">
            <a:tailEnd type="arrow"/>
          </a:ln>
        </p:spPr>
        <p:style>
          <a:lnRef idx="1">
            <a:schemeClr val="accent1"/>
          </a:lnRef>
          <a:fillRef idx="0">
            <a:schemeClr val="accent1"/>
          </a:fillRef>
          <a:effectRef idx="0">
            <a:schemeClr val="accent1"/>
          </a:effectRef>
          <a:fontRef idx="minor">
            <a:schemeClr val="tx1"/>
          </a:fontRef>
        </p:style>
      </p:cxnSp>
      <p:sp>
        <p:nvSpPr>
          <p:cNvPr id="11" name="10 CuadroTexto"/>
          <p:cNvSpPr txBox="1"/>
          <p:nvPr/>
        </p:nvSpPr>
        <p:spPr>
          <a:xfrm>
            <a:off x="4851374" y="1659252"/>
            <a:ext cx="1770277" cy="646331"/>
          </a:xfrm>
          <a:prstGeom prst="rect">
            <a:avLst/>
          </a:prstGeom>
          <a:noFill/>
        </p:spPr>
        <p:txBody>
          <a:bodyPr wrap="square" rtlCol="0">
            <a:spAutoFit/>
          </a:bodyPr>
          <a:lstStyle/>
          <a:p>
            <a:r>
              <a:rPr lang="es-MX" b="1" dirty="0" smtClean="0">
                <a:solidFill>
                  <a:srgbClr val="FF0000"/>
                </a:solidFill>
              </a:rPr>
              <a:t>Ultimo</a:t>
            </a:r>
          </a:p>
          <a:p>
            <a:r>
              <a:rPr lang="es-MX" b="1" dirty="0" smtClean="0">
                <a:solidFill>
                  <a:srgbClr val="FF0000"/>
                </a:solidFill>
              </a:rPr>
              <a:t>Punto</a:t>
            </a:r>
            <a:endParaRPr lang="es-MX" b="1" dirty="0">
              <a:solidFill>
                <a:srgbClr val="FF0000"/>
              </a:solidFill>
            </a:endParaRPr>
          </a:p>
        </p:txBody>
      </p:sp>
      <p:cxnSp>
        <p:nvCxnSpPr>
          <p:cNvPr id="13" name="12 Conector angular"/>
          <p:cNvCxnSpPr/>
          <p:nvPr/>
        </p:nvCxnSpPr>
        <p:spPr>
          <a:xfrm rot="10800000" flipV="1">
            <a:off x="4279392" y="1982415"/>
            <a:ext cx="1228954" cy="431597"/>
          </a:xfrm>
          <a:prstGeom prst="bentConnector3">
            <a:avLst/>
          </a:prstGeom>
          <a:ln w="28575">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52469369"/>
      </p:ext>
    </p:extLst>
  </p:cSld>
  <p:clrMapOvr>
    <a:masterClrMapping/>
  </p:clrMapOvr>
  <mc:AlternateContent xmlns:mc="http://schemas.openxmlformats.org/markup-compatibility/2006" xmlns:p14="http://schemas.microsoft.com/office/powerpoint/2010/main">
    <mc:Choice Requires="p14">
      <p:transition spd="slow">
        <p14:flash/>
      </p:transition>
    </mc:Choice>
    <mc:Fallback xmlns="">
      <p:transition spd="slow">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997748" y="793420"/>
            <a:ext cx="6968099" cy="494055"/>
          </a:xfrm>
        </p:spPr>
        <p:txBody>
          <a:bodyPr>
            <a:normAutofit fontScale="85000" lnSpcReduction="10000"/>
          </a:bodyPr>
          <a:lstStyle/>
          <a:p>
            <a:pPr lvl="1">
              <a:buFont typeface="Wingdings" panose="05000000000000000000" pitchFamily="2" charset="2"/>
              <a:buChar char="à"/>
            </a:pPr>
            <a:r>
              <a:rPr lang="es-MX" sz="2000" dirty="0" smtClean="0">
                <a:sym typeface="Wingdings" panose="05000000000000000000" pitchFamily="2" charset="2"/>
              </a:rPr>
              <a:t>Seleccionar </a:t>
            </a:r>
            <a:r>
              <a:rPr lang="es-MX" sz="2000" b="1" dirty="0" smtClean="0">
                <a:sym typeface="Wingdings" panose="05000000000000000000" pitchFamily="2" charset="2"/>
              </a:rPr>
              <a:t>arco 3 puntos </a:t>
            </a:r>
            <a:r>
              <a:rPr lang="es-MX" sz="2000" dirty="0" smtClean="0">
                <a:sym typeface="Wingdings" panose="05000000000000000000" pitchFamily="2" charset="2"/>
              </a:rPr>
              <a:t>y trazar en el siguiente orden:</a:t>
            </a:r>
          </a:p>
        </p:txBody>
      </p:sp>
      <p:pic>
        <p:nvPicPr>
          <p:cNvPr id="5" name="Imagen 4"/>
          <p:cNvPicPr/>
          <p:nvPr/>
        </p:nvPicPr>
        <p:blipFill rotWithShape="1">
          <a:blip r:embed="rId2"/>
          <a:srcRect l="43658" t="40450" r="43896" b="44797"/>
          <a:stretch/>
        </p:blipFill>
        <p:spPr bwMode="auto">
          <a:xfrm>
            <a:off x="1207162" y="1552530"/>
            <a:ext cx="6605472" cy="4519085"/>
          </a:xfrm>
          <a:prstGeom prst="rect">
            <a:avLst/>
          </a:prstGeom>
          <a:ln>
            <a:noFill/>
          </a:ln>
          <a:effectLst>
            <a:outerShdw blurRad="292100" dist="139700" dir="2700000" algn="tl" rotWithShape="0">
              <a:srgbClr val="333333">
                <a:alpha val="65000"/>
              </a:srgbClr>
            </a:outerShdw>
          </a:effectLst>
          <a:extLst>
            <a:ext uri="{53640926-AAD7-44D8-BBD7-CCE9431645EC}">
              <a14:shadowObscured xmlns:a14="http://schemas.microsoft.com/office/drawing/2010/main"/>
            </a:ext>
          </a:extLst>
        </p:spPr>
      </p:pic>
      <p:sp>
        <p:nvSpPr>
          <p:cNvPr id="8" name="Título 1"/>
          <p:cNvSpPr txBox="1">
            <a:spLocks/>
          </p:cNvSpPr>
          <p:nvPr/>
        </p:nvSpPr>
        <p:spPr>
          <a:xfrm>
            <a:off x="240299" y="137057"/>
            <a:ext cx="6264323" cy="477091"/>
          </a:xfrm>
          <a:prstGeom prst="rect">
            <a:avLst/>
          </a:prstGeom>
        </p:spPr>
        <p:txBody>
          <a:bodyPr vert="horz" lIns="91440" tIns="45720" rIns="91440" bIns="45720" rtlCol="0" anchor="t">
            <a:noAutofit/>
          </a:bodyPr>
          <a:lst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lvl="1">
              <a:spcBef>
                <a:spcPct val="0"/>
              </a:spcBef>
            </a:pPr>
            <a:r>
              <a:rPr lang="es-MX" sz="2400" b="1" i="1" dirty="0" smtClean="0">
                <a:solidFill>
                  <a:srgbClr val="C00000"/>
                </a:solidFill>
              </a:rPr>
              <a:t>3.4 </a:t>
            </a:r>
            <a:r>
              <a:rPr lang="es-MX" sz="2400" b="1" i="1" dirty="0">
                <a:solidFill>
                  <a:srgbClr val="C00000"/>
                </a:solidFill>
              </a:rPr>
              <a:t>Selección del plano de croquis</a:t>
            </a:r>
          </a:p>
          <a:p>
            <a:pPr lvl="1" algn="l" defTabSz="457200" rtl="0">
              <a:spcBef>
                <a:spcPct val="0"/>
              </a:spcBef>
            </a:pPr>
            <a:r>
              <a:rPr lang="es-MX" sz="2400" b="1" dirty="0" smtClean="0"/>
              <a:t/>
            </a:r>
            <a:br>
              <a:rPr lang="es-MX" sz="2400" b="1" dirty="0" smtClean="0"/>
            </a:br>
            <a:endParaRPr lang="es-MX" sz="2400" b="1" dirty="0"/>
          </a:p>
        </p:txBody>
      </p:sp>
      <p:sp>
        <p:nvSpPr>
          <p:cNvPr id="2" name="1 CuadroTexto"/>
          <p:cNvSpPr txBox="1"/>
          <p:nvPr/>
        </p:nvSpPr>
        <p:spPr>
          <a:xfrm>
            <a:off x="3679546" y="1435565"/>
            <a:ext cx="592531" cy="584775"/>
          </a:xfrm>
          <a:prstGeom prst="rect">
            <a:avLst/>
          </a:prstGeom>
          <a:noFill/>
        </p:spPr>
        <p:txBody>
          <a:bodyPr wrap="square" rtlCol="0">
            <a:spAutoFit/>
          </a:bodyPr>
          <a:lstStyle/>
          <a:p>
            <a:r>
              <a:rPr lang="es-MX" sz="3200" b="1" dirty="0" smtClean="0">
                <a:solidFill>
                  <a:srgbClr val="FF0000"/>
                </a:solidFill>
                <a:effectLst>
                  <a:outerShdw blurRad="38100" dist="38100" dir="2700000" algn="tl">
                    <a:srgbClr val="000000">
                      <a:alpha val="43137"/>
                    </a:srgbClr>
                  </a:outerShdw>
                </a:effectLst>
              </a:rPr>
              <a:t>1</a:t>
            </a:r>
            <a:endParaRPr lang="es-MX" sz="3200" b="1" dirty="0">
              <a:solidFill>
                <a:srgbClr val="FF0000"/>
              </a:solidFill>
              <a:effectLst>
                <a:outerShdw blurRad="38100" dist="38100" dir="2700000" algn="tl">
                  <a:srgbClr val="000000">
                    <a:alpha val="43137"/>
                  </a:srgbClr>
                </a:outerShdw>
              </a:effectLst>
            </a:endParaRPr>
          </a:p>
        </p:txBody>
      </p:sp>
      <p:sp>
        <p:nvSpPr>
          <p:cNvPr id="7" name="6 CuadroTexto"/>
          <p:cNvSpPr txBox="1"/>
          <p:nvPr/>
        </p:nvSpPr>
        <p:spPr>
          <a:xfrm>
            <a:off x="1798321" y="2319485"/>
            <a:ext cx="592531" cy="584775"/>
          </a:xfrm>
          <a:prstGeom prst="rect">
            <a:avLst/>
          </a:prstGeom>
          <a:noFill/>
        </p:spPr>
        <p:txBody>
          <a:bodyPr wrap="square" rtlCol="0">
            <a:spAutoFit/>
          </a:bodyPr>
          <a:lstStyle/>
          <a:p>
            <a:r>
              <a:rPr lang="es-MX" sz="3200" b="1" dirty="0" smtClean="0">
                <a:solidFill>
                  <a:srgbClr val="FF0000"/>
                </a:solidFill>
                <a:effectLst>
                  <a:outerShdw blurRad="38100" dist="38100" dir="2700000" algn="tl">
                    <a:srgbClr val="000000">
                      <a:alpha val="43137"/>
                    </a:srgbClr>
                  </a:outerShdw>
                </a:effectLst>
              </a:rPr>
              <a:t>2</a:t>
            </a:r>
            <a:endParaRPr lang="es-MX" sz="3200" b="1" dirty="0">
              <a:solidFill>
                <a:srgbClr val="FF0000"/>
              </a:solidFill>
              <a:effectLst>
                <a:outerShdw blurRad="38100" dist="38100" dir="2700000" algn="tl">
                  <a:srgbClr val="000000">
                    <a:alpha val="43137"/>
                  </a:srgbClr>
                </a:outerShdw>
              </a:effectLst>
            </a:endParaRPr>
          </a:p>
        </p:txBody>
      </p:sp>
      <p:sp>
        <p:nvSpPr>
          <p:cNvPr id="9" name="8 CuadroTexto"/>
          <p:cNvSpPr txBox="1"/>
          <p:nvPr/>
        </p:nvSpPr>
        <p:spPr>
          <a:xfrm>
            <a:off x="1116788" y="4095859"/>
            <a:ext cx="592531" cy="584775"/>
          </a:xfrm>
          <a:prstGeom prst="rect">
            <a:avLst/>
          </a:prstGeom>
          <a:noFill/>
        </p:spPr>
        <p:txBody>
          <a:bodyPr wrap="square" rtlCol="0">
            <a:spAutoFit/>
          </a:bodyPr>
          <a:lstStyle/>
          <a:p>
            <a:r>
              <a:rPr lang="es-MX" sz="3200" b="1" dirty="0">
                <a:solidFill>
                  <a:srgbClr val="FF0000"/>
                </a:solidFill>
                <a:effectLst>
                  <a:outerShdw blurRad="38100" dist="38100" dir="2700000" algn="tl">
                    <a:srgbClr val="000000">
                      <a:alpha val="43137"/>
                    </a:srgbClr>
                  </a:outerShdw>
                </a:effectLst>
              </a:rPr>
              <a:t>3</a:t>
            </a:r>
          </a:p>
        </p:txBody>
      </p:sp>
      <p:cxnSp>
        <p:nvCxnSpPr>
          <p:cNvPr id="12" name="11 Conector curvado"/>
          <p:cNvCxnSpPr>
            <a:endCxn id="7" idx="3"/>
          </p:cNvCxnSpPr>
          <p:nvPr/>
        </p:nvCxnSpPr>
        <p:spPr>
          <a:xfrm rot="10800000" flipV="1">
            <a:off x="2390852" y="1799539"/>
            <a:ext cx="1288694" cy="812334"/>
          </a:xfrm>
          <a:prstGeom prst="curvedConnector3">
            <a:avLst/>
          </a:prstGeom>
          <a:ln w="28575">
            <a:solidFill>
              <a:srgbClr val="00B050"/>
            </a:solidFill>
            <a:tailEnd type="arrow"/>
          </a:ln>
        </p:spPr>
        <p:style>
          <a:lnRef idx="1">
            <a:schemeClr val="accent1"/>
          </a:lnRef>
          <a:fillRef idx="0">
            <a:schemeClr val="accent1"/>
          </a:fillRef>
          <a:effectRef idx="0">
            <a:schemeClr val="accent1"/>
          </a:effectRef>
          <a:fontRef idx="minor">
            <a:schemeClr val="tx1"/>
          </a:fontRef>
        </p:style>
      </p:cxnSp>
      <p:cxnSp>
        <p:nvCxnSpPr>
          <p:cNvPr id="14" name="13 Conector curvado"/>
          <p:cNvCxnSpPr/>
          <p:nvPr/>
        </p:nvCxnSpPr>
        <p:spPr>
          <a:xfrm rot="5400000">
            <a:off x="895830" y="3193368"/>
            <a:ext cx="1308768" cy="496215"/>
          </a:xfrm>
          <a:prstGeom prst="curvedConnector3">
            <a:avLst/>
          </a:prstGeom>
          <a:ln w="28575">
            <a:solidFill>
              <a:srgbClr val="00B050"/>
            </a:solidFill>
            <a:tailEnd type="arrow"/>
          </a:ln>
        </p:spPr>
        <p:style>
          <a:lnRef idx="1">
            <a:schemeClr val="accent1"/>
          </a:lnRef>
          <a:fillRef idx="0">
            <a:schemeClr val="accent1"/>
          </a:fillRef>
          <a:effectRef idx="0">
            <a:schemeClr val="accent1"/>
          </a:effectRef>
          <a:fontRef idx="minor">
            <a:schemeClr val="tx1"/>
          </a:fontRef>
        </p:style>
      </p:cxnSp>
      <p:pic>
        <p:nvPicPr>
          <p:cNvPr id="2050"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r="80843" b="86884"/>
          <a:stretch/>
        </p:blipFill>
        <p:spPr bwMode="auto">
          <a:xfrm>
            <a:off x="5379756" y="1273367"/>
            <a:ext cx="3007426" cy="1286953"/>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chemeClr val="accent1"/>
                </a:solidFill>
              </a14:hiddenFill>
            </a:ext>
          </a:extLst>
        </p:spPr>
      </p:pic>
      <p:sp>
        <p:nvSpPr>
          <p:cNvPr id="15" name="14 Rectángulo redondeado"/>
          <p:cNvSpPr/>
          <p:nvPr/>
        </p:nvSpPr>
        <p:spPr>
          <a:xfrm>
            <a:off x="6504622" y="2205706"/>
            <a:ext cx="1308012" cy="296092"/>
          </a:xfrm>
          <a:prstGeom prst="roundRect">
            <a:avLst/>
          </a:prstGeom>
          <a:noFill/>
          <a:ln w="381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1495583335"/>
      </p:ext>
    </p:extLst>
  </p:cSld>
  <p:clrMapOvr>
    <a:masterClrMapping/>
  </p:clrMapOvr>
  <mc:AlternateContent xmlns:mc="http://schemas.openxmlformats.org/markup-compatibility/2006" xmlns:p14="http://schemas.microsoft.com/office/powerpoint/2010/main">
    <mc:Choice Requires="p14">
      <p:transition spd="slow">
        <p14:flash/>
      </p:transition>
    </mc:Choice>
    <mc:Fallback xmlns="">
      <p:transition spd="slow">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747045" y="1511237"/>
            <a:ext cx="6591985" cy="564246"/>
          </a:xfrm>
        </p:spPr>
        <p:txBody>
          <a:bodyPr>
            <a:normAutofit/>
          </a:bodyPr>
          <a:lstStyle/>
          <a:p>
            <a:pPr lvl="1">
              <a:buFont typeface="Wingdings" panose="05000000000000000000" pitchFamily="2" charset="2"/>
              <a:buChar char="à"/>
            </a:pPr>
            <a:r>
              <a:rPr lang="es-MX" sz="2000" dirty="0" smtClean="0">
                <a:sym typeface="Wingdings" panose="05000000000000000000" pitchFamily="2" charset="2"/>
              </a:rPr>
              <a:t>Seleccionar </a:t>
            </a:r>
            <a:r>
              <a:rPr lang="es-MX" sz="2000" b="1" dirty="0" smtClean="0">
                <a:sym typeface="Wingdings" panose="05000000000000000000" pitchFamily="2" charset="2"/>
              </a:rPr>
              <a:t>Cota inteligente </a:t>
            </a:r>
            <a:r>
              <a:rPr lang="es-MX" sz="2000" dirty="0" smtClean="0">
                <a:sym typeface="Wingdings" panose="05000000000000000000" pitchFamily="2" charset="2"/>
              </a:rPr>
              <a:t>(acotar)</a:t>
            </a:r>
          </a:p>
          <a:p>
            <a:pPr lvl="1">
              <a:buFont typeface="Wingdings" panose="05000000000000000000" pitchFamily="2" charset="2"/>
              <a:buChar char="à"/>
            </a:pPr>
            <a:endParaRPr lang="es-MX" sz="2000" dirty="0" smtClean="0">
              <a:sym typeface="Wingdings" panose="05000000000000000000" pitchFamily="2" charset="2"/>
            </a:endParaRPr>
          </a:p>
        </p:txBody>
      </p:sp>
      <p:sp>
        <p:nvSpPr>
          <p:cNvPr id="9" name="Título 1"/>
          <p:cNvSpPr txBox="1">
            <a:spLocks/>
          </p:cNvSpPr>
          <p:nvPr/>
        </p:nvSpPr>
        <p:spPr>
          <a:xfrm>
            <a:off x="996287" y="830849"/>
            <a:ext cx="3998794" cy="341194"/>
          </a:xfrm>
          <a:prstGeom prst="rect">
            <a:avLst/>
          </a:prstGeom>
        </p:spPr>
        <p:txBody>
          <a:bodyPr vert="horz" lIns="91440" tIns="45720" rIns="91440" bIns="45720" rtlCol="0" anchor="t">
            <a:noAutofit/>
          </a:bodyPr>
          <a:lst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lvl="1">
              <a:spcBef>
                <a:spcPct val="0"/>
              </a:spcBef>
            </a:pPr>
            <a:r>
              <a:rPr lang="es-MX" sz="2400" b="1" i="1" dirty="0" smtClean="0">
                <a:solidFill>
                  <a:srgbClr val="C00000"/>
                </a:solidFill>
              </a:rPr>
              <a:t>3.5 Detalle de la pieza</a:t>
            </a:r>
            <a:endParaRPr lang="es-MX" sz="2400" b="1" i="1" dirty="0">
              <a:solidFill>
                <a:srgbClr val="C00000"/>
              </a:solidFill>
            </a:endParaRPr>
          </a:p>
          <a:p>
            <a:pPr lvl="1" algn="l" defTabSz="457200" rtl="0">
              <a:spcBef>
                <a:spcPct val="0"/>
              </a:spcBef>
            </a:pPr>
            <a:r>
              <a:rPr lang="es-MX" sz="2400" b="1" dirty="0" smtClean="0"/>
              <a:t/>
            </a:r>
            <a:br>
              <a:rPr lang="es-MX" sz="2400" b="1" dirty="0" smtClean="0"/>
            </a:br>
            <a:endParaRPr lang="es-MX" sz="2400" b="1" dirty="0"/>
          </a:p>
        </p:txBody>
      </p:sp>
      <p:pic>
        <p:nvPicPr>
          <p:cNvPr id="4098"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33461" t="18843" r="19652" b="14739"/>
          <a:stretch/>
        </p:blipFill>
        <p:spPr bwMode="auto">
          <a:xfrm>
            <a:off x="3138985" y="2075483"/>
            <a:ext cx="6005015" cy="4782518"/>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4" name="3 Conector recto de flecha"/>
          <p:cNvCxnSpPr/>
          <p:nvPr/>
        </p:nvCxnSpPr>
        <p:spPr>
          <a:xfrm flipV="1">
            <a:off x="1869743" y="4466743"/>
            <a:ext cx="3275463" cy="924123"/>
          </a:xfrm>
          <a:prstGeom prst="straightConnector1">
            <a:avLst/>
          </a:prstGeom>
          <a:ln>
            <a:tailEnd type="arrow"/>
          </a:ln>
        </p:spPr>
        <p:style>
          <a:lnRef idx="3">
            <a:schemeClr val="accent2"/>
          </a:lnRef>
          <a:fillRef idx="0">
            <a:schemeClr val="accent2"/>
          </a:fillRef>
          <a:effectRef idx="2">
            <a:schemeClr val="accent2"/>
          </a:effectRef>
          <a:fontRef idx="minor">
            <a:schemeClr val="tx1"/>
          </a:fontRef>
        </p:style>
      </p:cxnSp>
      <p:sp>
        <p:nvSpPr>
          <p:cNvPr id="10" name="Título 1"/>
          <p:cNvSpPr txBox="1">
            <a:spLocks/>
          </p:cNvSpPr>
          <p:nvPr/>
        </p:nvSpPr>
        <p:spPr>
          <a:xfrm>
            <a:off x="44243" y="5417138"/>
            <a:ext cx="3998794" cy="341194"/>
          </a:xfrm>
          <a:prstGeom prst="rect">
            <a:avLst/>
          </a:prstGeom>
        </p:spPr>
        <p:txBody>
          <a:bodyPr vert="horz" lIns="91440" tIns="45720" rIns="91440" bIns="45720" rtlCol="0" anchor="t">
            <a:noAutofit/>
          </a:bodyPr>
          <a:lst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lvl="1">
              <a:spcBef>
                <a:spcPct val="0"/>
              </a:spcBef>
            </a:pPr>
            <a:r>
              <a:rPr lang="es-MX" sz="2400" b="1" i="1" dirty="0" smtClean="0">
                <a:solidFill>
                  <a:srgbClr val="FFC000"/>
                </a:solidFill>
              </a:rPr>
              <a:t>Centros </a:t>
            </a:r>
            <a:r>
              <a:rPr lang="es-MX" sz="2400" b="1" i="1" dirty="0" smtClean="0">
                <a:solidFill>
                  <a:srgbClr val="FFC000"/>
                </a:solidFill>
              </a:rPr>
              <a:t>de Circulo</a:t>
            </a:r>
            <a:endParaRPr lang="es-MX" sz="2400" b="1" i="1" dirty="0">
              <a:solidFill>
                <a:srgbClr val="FFC000"/>
              </a:solidFill>
            </a:endParaRPr>
          </a:p>
          <a:p>
            <a:pPr lvl="1" algn="l" defTabSz="457200" rtl="0">
              <a:spcBef>
                <a:spcPct val="0"/>
              </a:spcBef>
            </a:pPr>
            <a:r>
              <a:rPr lang="es-MX" sz="2400" b="1" dirty="0" smtClean="0">
                <a:solidFill>
                  <a:srgbClr val="FFC000"/>
                </a:solidFill>
              </a:rPr>
              <a:t/>
            </a:r>
            <a:br>
              <a:rPr lang="es-MX" sz="2400" b="1" dirty="0" smtClean="0">
                <a:solidFill>
                  <a:srgbClr val="FFC000"/>
                </a:solidFill>
              </a:rPr>
            </a:br>
            <a:endParaRPr lang="es-MX" sz="2400" b="1" dirty="0">
              <a:solidFill>
                <a:srgbClr val="FFC000"/>
              </a:solidFill>
            </a:endParaRPr>
          </a:p>
        </p:txBody>
      </p:sp>
      <p:sp>
        <p:nvSpPr>
          <p:cNvPr id="11" name="Título 1"/>
          <p:cNvSpPr txBox="1">
            <a:spLocks/>
          </p:cNvSpPr>
          <p:nvPr/>
        </p:nvSpPr>
        <p:spPr>
          <a:xfrm>
            <a:off x="5970800" y="198893"/>
            <a:ext cx="2928501" cy="341194"/>
          </a:xfrm>
          <a:prstGeom prst="rect">
            <a:avLst/>
          </a:prstGeom>
        </p:spPr>
        <p:txBody>
          <a:bodyPr vert="horz" lIns="91440" tIns="45720" rIns="91440" bIns="45720" rtlCol="0" anchor="t">
            <a:noAutofit/>
          </a:bodyPr>
          <a:lst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lvl="1">
              <a:spcBef>
                <a:spcPct val="0"/>
              </a:spcBef>
            </a:pPr>
            <a:r>
              <a:rPr lang="es-MX" sz="2400" b="1" i="1" dirty="0" smtClean="0">
                <a:solidFill>
                  <a:srgbClr val="FFC000"/>
                </a:solidFill>
              </a:rPr>
              <a:t>Acotaciones</a:t>
            </a:r>
            <a:endParaRPr lang="es-MX" sz="2400" b="1" i="1" dirty="0">
              <a:solidFill>
                <a:srgbClr val="FFC000"/>
              </a:solidFill>
            </a:endParaRPr>
          </a:p>
          <a:p>
            <a:pPr lvl="1" algn="l" defTabSz="457200" rtl="0">
              <a:spcBef>
                <a:spcPct val="0"/>
              </a:spcBef>
            </a:pPr>
            <a:r>
              <a:rPr lang="es-MX" sz="2400" b="1" dirty="0" smtClean="0">
                <a:solidFill>
                  <a:srgbClr val="FFC000"/>
                </a:solidFill>
              </a:rPr>
              <a:t/>
            </a:r>
            <a:br>
              <a:rPr lang="es-MX" sz="2400" b="1" dirty="0" smtClean="0">
                <a:solidFill>
                  <a:srgbClr val="FFC000"/>
                </a:solidFill>
              </a:rPr>
            </a:br>
            <a:endParaRPr lang="es-MX" sz="2400" b="1" dirty="0">
              <a:solidFill>
                <a:srgbClr val="FFC000"/>
              </a:solidFill>
            </a:endParaRPr>
          </a:p>
        </p:txBody>
      </p:sp>
      <p:cxnSp>
        <p:nvCxnSpPr>
          <p:cNvPr id="14" name="13 Conector recto de flecha"/>
          <p:cNvCxnSpPr/>
          <p:nvPr/>
        </p:nvCxnSpPr>
        <p:spPr>
          <a:xfrm flipH="1">
            <a:off x="6714699" y="709684"/>
            <a:ext cx="532262" cy="1528549"/>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pic>
        <p:nvPicPr>
          <p:cNvPr id="4099" name="Picture 3"/>
          <p:cNvPicPr>
            <a:picLocks noChangeAspect="1" noChangeArrowheads="1"/>
          </p:cNvPicPr>
          <p:nvPr/>
        </p:nvPicPr>
        <p:blipFill rotWithShape="1">
          <a:blip r:embed="rId3">
            <a:extLst>
              <a:ext uri="{28A0092B-C50C-407E-A947-70E740481C1C}">
                <a14:useLocalDpi xmlns:a14="http://schemas.microsoft.com/office/drawing/2010/main" val="0"/>
              </a:ext>
            </a:extLst>
          </a:blip>
          <a:srcRect r="76206" b="71104"/>
          <a:stretch/>
        </p:blipFill>
        <p:spPr bwMode="auto">
          <a:xfrm>
            <a:off x="-1" y="2049211"/>
            <a:ext cx="3138985" cy="2143234"/>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chemeClr val="accent1"/>
                </a:solidFill>
              </a14:hiddenFill>
            </a:ext>
          </a:extLst>
        </p:spPr>
      </p:pic>
    </p:spTree>
    <p:extLst>
      <p:ext uri="{BB962C8B-B14F-4D97-AF65-F5344CB8AC3E}">
        <p14:creationId xmlns:p14="http://schemas.microsoft.com/office/powerpoint/2010/main" val="3535541549"/>
      </p:ext>
    </p:extLst>
  </p:cSld>
  <p:clrMapOvr>
    <a:masterClrMapping/>
  </p:clrMapOvr>
  <mc:AlternateContent xmlns:mc="http://schemas.openxmlformats.org/markup-compatibility/2006" xmlns:p14="http://schemas.microsoft.com/office/powerpoint/2010/main">
    <mc:Choice Requires="p14">
      <p:transition spd="slow">
        <p14:flash/>
      </p:transition>
    </mc:Choice>
    <mc:Fallback xmlns="">
      <p:transition spd="slow">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433385" y="123568"/>
            <a:ext cx="7101016" cy="5787654"/>
          </a:xfrm>
        </p:spPr>
        <p:txBody>
          <a:bodyPr>
            <a:normAutofit/>
          </a:bodyPr>
          <a:lstStyle/>
          <a:p>
            <a:r>
              <a:rPr lang="es-MX" sz="2000" dirty="0" smtClean="0">
                <a:sym typeface="Wingdings" panose="05000000000000000000" pitchFamily="2" charset="2"/>
              </a:rPr>
              <a:t>Paso 2 “Operaciones”</a:t>
            </a:r>
          </a:p>
          <a:p>
            <a:pPr marL="0" indent="0">
              <a:buNone/>
            </a:pPr>
            <a:endParaRPr lang="es-MX" sz="2000" dirty="0" smtClean="0">
              <a:sym typeface="Wingdings" panose="05000000000000000000" pitchFamily="2" charset="2"/>
            </a:endParaRPr>
          </a:p>
          <a:p>
            <a:pPr>
              <a:buFont typeface="Wingdings" panose="05000000000000000000" pitchFamily="2" charset="2"/>
              <a:buChar char="à"/>
            </a:pPr>
            <a:r>
              <a:rPr lang="es-MX" sz="2000" dirty="0" smtClean="0">
                <a:sym typeface="Wingdings" panose="05000000000000000000" pitchFamily="2" charset="2"/>
              </a:rPr>
              <a:t>Seleccionar Extruir saliente/base</a:t>
            </a:r>
          </a:p>
          <a:p>
            <a:pPr>
              <a:buFont typeface="Wingdings" panose="05000000000000000000" pitchFamily="2" charset="2"/>
              <a:buChar char="à"/>
            </a:pPr>
            <a:endParaRPr lang="es-MX" sz="2000" dirty="0">
              <a:sym typeface="Wingdings" panose="05000000000000000000" pitchFamily="2" charset="2"/>
            </a:endParaRPr>
          </a:p>
          <a:p>
            <a:pPr>
              <a:buFont typeface="Wingdings" panose="05000000000000000000" pitchFamily="2" charset="2"/>
              <a:buChar char="à"/>
            </a:pPr>
            <a:endParaRPr lang="es-MX" sz="2000" dirty="0" smtClean="0">
              <a:sym typeface="Wingdings" panose="05000000000000000000" pitchFamily="2" charset="2"/>
            </a:endParaRPr>
          </a:p>
          <a:p>
            <a:pPr marL="0" indent="0">
              <a:buNone/>
            </a:pPr>
            <a:endParaRPr lang="es-MX" sz="2000" dirty="0" smtClean="0">
              <a:sym typeface="Wingdings" panose="05000000000000000000" pitchFamily="2" charset="2"/>
            </a:endParaRPr>
          </a:p>
          <a:p>
            <a:pPr>
              <a:buFont typeface="Wingdings" panose="05000000000000000000" pitchFamily="2" charset="2"/>
              <a:buChar char="à"/>
            </a:pPr>
            <a:endParaRPr lang="es-MX" sz="2000" dirty="0" smtClean="0">
              <a:sym typeface="Wingdings" panose="05000000000000000000" pitchFamily="2" charset="2"/>
            </a:endParaRPr>
          </a:p>
        </p:txBody>
      </p:sp>
      <p:pic>
        <p:nvPicPr>
          <p:cNvPr id="5" name="Imagen 4"/>
          <p:cNvPicPr/>
          <p:nvPr/>
        </p:nvPicPr>
        <p:blipFill rotWithShape="1">
          <a:blip r:embed="rId2"/>
          <a:srcRect l="42590" t="43738" r="42974" b="30859"/>
          <a:stretch/>
        </p:blipFill>
        <p:spPr bwMode="auto">
          <a:xfrm>
            <a:off x="2339652" y="1768976"/>
            <a:ext cx="5084730" cy="4017674"/>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a:ext uri="{53640926-AAD7-44D8-BBD7-CCE9431645EC}">
              <a14:shadowObscured xmlns:a14="http://schemas.microsoft.com/office/drawing/2010/main"/>
            </a:ext>
          </a:extLst>
        </p:spPr>
      </p:pic>
    </p:spTree>
    <p:extLst>
      <p:ext uri="{BB962C8B-B14F-4D97-AF65-F5344CB8AC3E}">
        <p14:creationId xmlns:p14="http://schemas.microsoft.com/office/powerpoint/2010/main" val="2506870510"/>
      </p:ext>
    </p:extLst>
  </p:cSld>
  <p:clrMapOvr>
    <a:masterClrMapping/>
  </p:clrMapOvr>
  <p:transition spd="slow">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290572" y="896303"/>
            <a:ext cx="3711821" cy="5787654"/>
          </a:xfrm>
        </p:spPr>
        <p:txBody>
          <a:bodyPr>
            <a:normAutofit/>
          </a:bodyPr>
          <a:lstStyle/>
          <a:p>
            <a:r>
              <a:rPr lang="es-MX" sz="2000" dirty="0" smtClean="0">
                <a:sym typeface="Wingdings" panose="05000000000000000000" pitchFamily="2" charset="2"/>
              </a:rPr>
              <a:t>Paso 2 “Operaciones”</a:t>
            </a:r>
          </a:p>
          <a:p>
            <a:pPr marL="0" indent="0">
              <a:buNone/>
            </a:pPr>
            <a:endParaRPr lang="es-MX" sz="2000" dirty="0" smtClean="0">
              <a:sym typeface="Wingdings" panose="05000000000000000000" pitchFamily="2" charset="2"/>
            </a:endParaRPr>
          </a:p>
          <a:p>
            <a:pPr>
              <a:buFont typeface="Wingdings" panose="05000000000000000000" pitchFamily="2" charset="2"/>
              <a:buChar char="à"/>
            </a:pPr>
            <a:r>
              <a:rPr lang="es-MX" sz="2000" dirty="0" smtClean="0">
                <a:sym typeface="Wingdings" panose="05000000000000000000" pitchFamily="2" charset="2"/>
              </a:rPr>
              <a:t>Dar medidas </a:t>
            </a:r>
          </a:p>
          <a:p>
            <a:pPr>
              <a:buFont typeface="Wingdings" panose="05000000000000000000" pitchFamily="2" charset="2"/>
              <a:buChar char="à"/>
            </a:pPr>
            <a:endParaRPr lang="es-MX" sz="2000" dirty="0">
              <a:sym typeface="Wingdings" panose="05000000000000000000" pitchFamily="2" charset="2"/>
            </a:endParaRPr>
          </a:p>
          <a:p>
            <a:pPr>
              <a:buFont typeface="Wingdings" panose="05000000000000000000" pitchFamily="2" charset="2"/>
              <a:buChar char="à"/>
            </a:pPr>
            <a:endParaRPr lang="es-MX" sz="2000" dirty="0" smtClean="0">
              <a:sym typeface="Wingdings" panose="05000000000000000000" pitchFamily="2" charset="2"/>
            </a:endParaRPr>
          </a:p>
          <a:p>
            <a:pPr>
              <a:buFont typeface="Wingdings" panose="05000000000000000000" pitchFamily="2" charset="2"/>
              <a:buChar char="à"/>
            </a:pPr>
            <a:endParaRPr lang="es-MX" sz="2000" dirty="0" smtClean="0">
              <a:sym typeface="Wingdings" panose="05000000000000000000" pitchFamily="2" charset="2"/>
            </a:endParaRPr>
          </a:p>
          <a:p>
            <a:pPr>
              <a:buFont typeface="Wingdings" panose="05000000000000000000" pitchFamily="2" charset="2"/>
              <a:buChar char="à"/>
            </a:pPr>
            <a:endParaRPr lang="es-MX" sz="2000" dirty="0">
              <a:sym typeface="Wingdings" panose="05000000000000000000" pitchFamily="2" charset="2"/>
            </a:endParaRPr>
          </a:p>
          <a:p>
            <a:pPr>
              <a:buFont typeface="Wingdings" panose="05000000000000000000" pitchFamily="2" charset="2"/>
              <a:buChar char="à"/>
            </a:pPr>
            <a:endParaRPr lang="es-MX" sz="2000" dirty="0">
              <a:sym typeface="Wingdings" panose="05000000000000000000" pitchFamily="2" charset="2"/>
            </a:endParaRPr>
          </a:p>
          <a:p>
            <a:pPr>
              <a:buFont typeface="Wingdings" panose="05000000000000000000" pitchFamily="2" charset="2"/>
              <a:buChar char="à"/>
            </a:pPr>
            <a:endParaRPr lang="es-MX" sz="2000" dirty="0" smtClean="0">
              <a:sym typeface="Wingdings" panose="05000000000000000000" pitchFamily="2" charset="2"/>
            </a:endParaRPr>
          </a:p>
          <a:p>
            <a:pPr>
              <a:buFont typeface="Wingdings" panose="05000000000000000000" pitchFamily="2" charset="2"/>
              <a:buChar char="à"/>
            </a:pPr>
            <a:r>
              <a:rPr lang="es-MX" sz="2000" dirty="0" smtClean="0">
                <a:sym typeface="Wingdings" panose="05000000000000000000" pitchFamily="2" charset="2"/>
              </a:rPr>
              <a:t>Aceptar (     )</a:t>
            </a:r>
          </a:p>
          <a:p>
            <a:pPr>
              <a:buFont typeface="Wingdings" panose="05000000000000000000" pitchFamily="2" charset="2"/>
              <a:buChar char="à"/>
            </a:pPr>
            <a:endParaRPr lang="es-MX" sz="2000" dirty="0" smtClean="0">
              <a:sym typeface="Wingdings" panose="05000000000000000000" pitchFamily="2" charset="2"/>
            </a:endParaRPr>
          </a:p>
        </p:txBody>
      </p:sp>
      <p:pic>
        <p:nvPicPr>
          <p:cNvPr id="6" name="Imagen 5"/>
          <p:cNvPicPr/>
          <p:nvPr/>
        </p:nvPicPr>
        <p:blipFill rotWithShape="1">
          <a:blip r:embed="rId2"/>
          <a:srcRect l="448" t="25799" r="89872" b="57149"/>
          <a:stretch/>
        </p:blipFill>
        <p:spPr bwMode="auto">
          <a:xfrm>
            <a:off x="1774205" y="2262117"/>
            <a:ext cx="2931415" cy="2458673"/>
          </a:xfrm>
          <a:prstGeom prst="rect">
            <a:avLst/>
          </a:prstGeom>
          <a:ln>
            <a:noFill/>
          </a:ln>
          <a:effectLst>
            <a:outerShdw blurRad="292100" dist="139700" dir="2700000" algn="tl" rotWithShape="0">
              <a:srgbClr val="333333">
                <a:alpha val="65000"/>
              </a:srgbClr>
            </a:outerShdw>
          </a:effectLst>
          <a:extLst>
            <a:ext uri="{53640926-AAD7-44D8-BBD7-CCE9431645EC}">
              <a14:shadowObscured xmlns:a14="http://schemas.microsoft.com/office/drawing/2010/main"/>
            </a:ext>
          </a:extLst>
        </p:spPr>
      </p:pic>
      <p:pic>
        <p:nvPicPr>
          <p:cNvPr id="7" name="Imagen 6"/>
          <p:cNvPicPr/>
          <p:nvPr/>
        </p:nvPicPr>
        <p:blipFill rotWithShape="1">
          <a:blip r:embed="rId2"/>
          <a:srcRect l="448" t="15114" r="89872" b="79777"/>
          <a:stretch/>
        </p:blipFill>
        <p:spPr bwMode="auto">
          <a:xfrm>
            <a:off x="1774206" y="5385600"/>
            <a:ext cx="2931415" cy="1037230"/>
          </a:xfrm>
          <a:prstGeom prst="rect">
            <a:avLst/>
          </a:prstGeom>
          <a:ln>
            <a:noFill/>
          </a:ln>
          <a:effectLst>
            <a:outerShdw blurRad="292100" dist="139700" dir="2700000" algn="tl" rotWithShape="0">
              <a:srgbClr val="333333">
                <a:alpha val="65000"/>
              </a:srgbClr>
            </a:outerShdw>
          </a:effectLst>
          <a:extLst>
            <a:ext uri="{53640926-AAD7-44D8-BBD7-CCE9431645EC}">
              <a14:shadowObscured xmlns:a14="http://schemas.microsoft.com/office/drawing/2010/main"/>
            </a:ext>
          </a:extLst>
        </p:spPr>
      </p:pic>
      <p:pic>
        <p:nvPicPr>
          <p:cNvPr id="9" name="Imagen 8"/>
          <p:cNvPicPr/>
          <p:nvPr/>
        </p:nvPicPr>
        <p:blipFill rotWithShape="1">
          <a:blip r:embed="rId3"/>
          <a:srcRect l="40741" t="42508" r="39608" b="26543"/>
          <a:stretch/>
        </p:blipFill>
        <p:spPr bwMode="auto">
          <a:xfrm>
            <a:off x="5169822" y="3152075"/>
            <a:ext cx="3521122" cy="3137434"/>
          </a:xfrm>
          <a:prstGeom prst="rect">
            <a:avLst/>
          </a:prstGeom>
          <a:ln>
            <a:noFill/>
          </a:ln>
          <a:effectLst>
            <a:outerShdw blurRad="292100" dist="139700" dir="2700000" algn="tl" rotWithShape="0">
              <a:srgbClr val="333333">
                <a:alpha val="65000"/>
              </a:srgbClr>
            </a:outerShdw>
          </a:effectLst>
          <a:extLst>
            <a:ext uri="{53640926-AAD7-44D8-BBD7-CCE9431645EC}">
              <a14:shadowObscured xmlns:a14="http://schemas.microsoft.com/office/drawing/2010/main"/>
            </a:ext>
          </a:extLst>
        </p:spPr>
      </p:pic>
      <p:pic>
        <p:nvPicPr>
          <p:cNvPr id="10" name="Imagen 9"/>
          <p:cNvPicPr/>
          <p:nvPr/>
        </p:nvPicPr>
        <p:blipFill rotWithShape="1">
          <a:blip r:embed="rId4"/>
          <a:srcRect l="416" t="17536" r="98175" b="79888"/>
          <a:stretch/>
        </p:blipFill>
        <p:spPr bwMode="auto">
          <a:xfrm>
            <a:off x="2963077" y="4911607"/>
            <a:ext cx="276837" cy="176169"/>
          </a:xfrm>
          <a:prstGeom prst="rect">
            <a:avLst/>
          </a:prstGeom>
          <a:ln>
            <a:noFill/>
          </a:ln>
          <a:extLst>
            <a:ext uri="{53640926-AAD7-44D8-BBD7-CCE9431645EC}">
              <a14:shadowObscured xmlns:a14="http://schemas.microsoft.com/office/drawing/2010/main"/>
            </a:ext>
          </a:extLst>
        </p:spPr>
      </p:pic>
      <p:sp>
        <p:nvSpPr>
          <p:cNvPr id="8" name="Título 1"/>
          <p:cNvSpPr txBox="1">
            <a:spLocks/>
          </p:cNvSpPr>
          <p:nvPr/>
        </p:nvSpPr>
        <p:spPr>
          <a:xfrm>
            <a:off x="892273" y="128353"/>
            <a:ext cx="4141607" cy="341194"/>
          </a:xfrm>
          <a:prstGeom prst="rect">
            <a:avLst/>
          </a:prstGeom>
        </p:spPr>
        <p:txBody>
          <a:bodyPr vert="horz" lIns="91440" tIns="45720" rIns="91440" bIns="45720" rtlCol="0" anchor="t">
            <a:noAutofit/>
          </a:bodyPr>
          <a:lst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marL="0" lvl="1" algn="ctr">
              <a:spcBef>
                <a:spcPct val="0"/>
              </a:spcBef>
            </a:pPr>
            <a:r>
              <a:rPr lang="es-MX" sz="2400" b="1" i="1" dirty="0" smtClean="0">
                <a:solidFill>
                  <a:srgbClr val="C00000"/>
                </a:solidFill>
              </a:rPr>
              <a:t>3.6 Operación Saliente</a:t>
            </a:r>
            <a:endParaRPr lang="es-MX" sz="2400" b="1" i="1" dirty="0">
              <a:solidFill>
                <a:srgbClr val="C00000"/>
              </a:solidFill>
            </a:endParaRPr>
          </a:p>
          <a:p>
            <a:pPr lvl="1" algn="ctr" defTabSz="457200" rtl="0">
              <a:spcBef>
                <a:spcPct val="0"/>
              </a:spcBef>
            </a:pPr>
            <a:r>
              <a:rPr lang="es-MX" sz="2400" b="1" dirty="0" smtClean="0"/>
              <a:t/>
            </a:r>
            <a:br>
              <a:rPr lang="es-MX" sz="2400" b="1" dirty="0" smtClean="0"/>
            </a:br>
            <a:endParaRPr lang="es-MX" sz="2400" b="1" dirty="0"/>
          </a:p>
        </p:txBody>
      </p:sp>
      <p:sp>
        <p:nvSpPr>
          <p:cNvPr id="2" name="1 Flecha curvada hacia abajo"/>
          <p:cNvSpPr/>
          <p:nvPr/>
        </p:nvSpPr>
        <p:spPr>
          <a:xfrm rot="1541045">
            <a:off x="4744729" y="1718592"/>
            <a:ext cx="2463937" cy="1087048"/>
          </a:xfrm>
          <a:prstGeom prst="curved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solidFill>
                <a:schemeClr val="tx1"/>
              </a:solidFill>
            </a:endParaRPr>
          </a:p>
        </p:txBody>
      </p:sp>
    </p:spTree>
    <p:extLst>
      <p:ext uri="{BB962C8B-B14F-4D97-AF65-F5344CB8AC3E}">
        <p14:creationId xmlns:p14="http://schemas.microsoft.com/office/powerpoint/2010/main" val="2841469063"/>
      </p:ext>
    </p:extLst>
  </p:cSld>
  <p:clrMapOvr>
    <a:masterClrMapping/>
  </p:clrMapOvr>
  <p:transition spd="slow">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679608" y="144163"/>
            <a:ext cx="7415768" cy="6713837"/>
          </a:xfrm>
        </p:spPr>
        <p:txBody>
          <a:bodyPr>
            <a:normAutofit/>
          </a:bodyPr>
          <a:lstStyle/>
          <a:p>
            <a:pPr marL="0" indent="0">
              <a:buNone/>
            </a:pPr>
            <a:r>
              <a:rPr lang="es-MX" sz="3200" dirty="0" smtClean="0"/>
              <a:t>Paso 3 “Primer Corte”</a:t>
            </a:r>
          </a:p>
          <a:p>
            <a:pPr marL="0" indent="0">
              <a:buNone/>
            </a:pPr>
            <a:r>
              <a:rPr lang="es-MX" sz="3200" dirty="0" smtClean="0"/>
              <a:t>         A)Croquis</a:t>
            </a:r>
          </a:p>
          <a:p>
            <a:pPr>
              <a:buFont typeface="Wingdings" panose="05000000000000000000" pitchFamily="2" charset="2"/>
              <a:buChar char="à"/>
            </a:pPr>
            <a:r>
              <a:rPr lang="es-MX" sz="2000" dirty="0" smtClean="0">
                <a:sym typeface="Wingdings" panose="05000000000000000000" pitchFamily="2" charset="2"/>
              </a:rPr>
              <a:t>seleccionar cara. </a:t>
            </a:r>
          </a:p>
          <a:p>
            <a:pPr>
              <a:buFont typeface="Wingdings" panose="05000000000000000000" pitchFamily="2" charset="2"/>
              <a:buChar char="à"/>
            </a:pPr>
            <a:endParaRPr lang="es-MX" sz="2000" dirty="0" smtClean="0">
              <a:sym typeface="Wingdings" panose="05000000000000000000" pitchFamily="2" charset="2"/>
            </a:endParaRPr>
          </a:p>
          <a:p>
            <a:pPr>
              <a:buFont typeface="Wingdings" panose="05000000000000000000" pitchFamily="2" charset="2"/>
              <a:buChar char="à"/>
            </a:pPr>
            <a:endParaRPr lang="es-MX" sz="2000" dirty="0" smtClean="0">
              <a:sym typeface="Wingdings" panose="05000000000000000000" pitchFamily="2" charset="2"/>
            </a:endParaRPr>
          </a:p>
          <a:p>
            <a:pPr>
              <a:buFont typeface="Wingdings" panose="05000000000000000000" pitchFamily="2" charset="2"/>
              <a:buChar char="à"/>
            </a:pPr>
            <a:endParaRPr lang="es-MX" sz="2000" dirty="0">
              <a:sym typeface="Wingdings" panose="05000000000000000000" pitchFamily="2" charset="2"/>
            </a:endParaRPr>
          </a:p>
          <a:p>
            <a:pPr>
              <a:buFont typeface="Wingdings" panose="05000000000000000000" pitchFamily="2" charset="2"/>
              <a:buChar char="à"/>
            </a:pPr>
            <a:endParaRPr lang="es-MX" sz="2000" dirty="0" smtClean="0">
              <a:sym typeface="Wingdings" panose="05000000000000000000" pitchFamily="2" charset="2"/>
            </a:endParaRPr>
          </a:p>
          <a:p>
            <a:pPr>
              <a:buFont typeface="Wingdings" panose="05000000000000000000" pitchFamily="2" charset="2"/>
              <a:buChar char="à"/>
            </a:pPr>
            <a:endParaRPr lang="es-MX" sz="2000" dirty="0" smtClean="0">
              <a:sym typeface="Wingdings" panose="05000000000000000000" pitchFamily="2" charset="2"/>
            </a:endParaRPr>
          </a:p>
          <a:p>
            <a:pPr>
              <a:buFont typeface="Wingdings" panose="05000000000000000000" pitchFamily="2" charset="2"/>
              <a:buChar char="à"/>
            </a:pPr>
            <a:r>
              <a:rPr lang="es-MX" sz="2000" dirty="0" smtClean="0">
                <a:sym typeface="Wingdings" panose="05000000000000000000" pitchFamily="2" charset="2"/>
              </a:rPr>
              <a:t>Seleccionar ‘Ver Orientación-Normal a’.</a:t>
            </a:r>
          </a:p>
          <a:p>
            <a:pPr marL="0" indent="0">
              <a:buNone/>
            </a:pPr>
            <a:endParaRPr lang="es-MX" sz="2000" dirty="0" smtClean="0">
              <a:sym typeface="Wingdings" panose="05000000000000000000" pitchFamily="2" charset="2"/>
            </a:endParaRPr>
          </a:p>
          <a:p>
            <a:pPr marL="0" indent="0">
              <a:buNone/>
            </a:pPr>
            <a:endParaRPr lang="es-MX" sz="2000" dirty="0" smtClean="0">
              <a:sym typeface="Wingdings" panose="05000000000000000000" pitchFamily="2" charset="2"/>
            </a:endParaRPr>
          </a:p>
          <a:p>
            <a:pPr>
              <a:buFont typeface="Wingdings" panose="05000000000000000000" pitchFamily="2" charset="2"/>
              <a:buChar char="à"/>
            </a:pPr>
            <a:endParaRPr lang="es-MX" sz="2000" dirty="0" smtClean="0">
              <a:sym typeface="Wingdings" panose="05000000000000000000" pitchFamily="2" charset="2"/>
            </a:endParaRPr>
          </a:p>
          <a:p>
            <a:endParaRPr lang="es-MX" sz="2000" dirty="0"/>
          </a:p>
        </p:txBody>
      </p:sp>
      <p:pic>
        <p:nvPicPr>
          <p:cNvPr id="2055" name="Imagen 6"/>
          <p:cNvPicPr>
            <a:picLocks noChangeAspect="1" noChangeArrowheads="1"/>
          </p:cNvPicPr>
          <p:nvPr/>
        </p:nvPicPr>
        <p:blipFill>
          <a:blip r:embed="rId2">
            <a:extLst>
              <a:ext uri="{28A0092B-C50C-407E-A947-70E740481C1C}">
                <a14:useLocalDpi xmlns:a14="http://schemas.microsoft.com/office/drawing/2010/main" val="0"/>
              </a:ext>
            </a:extLst>
          </a:blip>
          <a:srcRect l="40289" t="40591" r="39827" b="33614"/>
          <a:stretch>
            <a:fillRect/>
          </a:stretch>
        </p:blipFill>
        <p:spPr bwMode="auto">
          <a:xfrm>
            <a:off x="4078817" y="1495425"/>
            <a:ext cx="3309800" cy="240455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pic>
        <p:nvPicPr>
          <p:cNvPr id="2054" name="Imagen 7"/>
          <p:cNvPicPr>
            <a:picLocks noChangeAspect="1" noChangeArrowheads="1"/>
          </p:cNvPicPr>
          <p:nvPr/>
        </p:nvPicPr>
        <p:blipFill>
          <a:blip r:embed="rId3">
            <a:extLst>
              <a:ext uri="{28A0092B-C50C-407E-A947-70E740481C1C}">
                <a14:useLocalDpi xmlns:a14="http://schemas.microsoft.com/office/drawing/2010/main" val="0"/>
              </a:ext>
            </a:extLst>
          </a:blip>
          <a:srcRect l="38226" t="25626" r="37689" b="13885"/>
          <a:stretch>
            <a:fillRect/>
          </a:stretch>
        </p:blipFill>
        <p:spPr bwMode="auto">
          <a:xfrm rot="5400000">
            <a:off x="4610245" y="3722691"/>
            <a:ext cx="2455568" cy="35184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
        <p:nvSpPr>
          <p:cNvPr id="4" name="Rectangle 8"/>
          <p:cNvSpPr>
            <a:spLocks noChangeArrowheads="1"/>
          </p:cNvSpPr>
          <p:nvPr/>
        </p:nvSpPr>
        <p:spPr bwMode="auto">
          <a:xfrm>
            <a:off x="9695935"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5" name="Rectangle 9"/>
          <p:cNvSpPr>
            <a:spLocks noChangeArrowheads="1"/>
          </p:cNvSpPr>
          <p:nvPr/>
        </p:nvSpPr>
        <p:spPr bwMode="auto">
          <a:xfrm>
            <a:off x="9695935" y="1266825"/>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Tree>
    <p:extLst>
      <p:ext uri="{BB962C8B-B14F-4D97-AF65-F5344CB8AC3E}">
        <p14:creationId xmlns:p14="http://schemas.microsoft.com/office/powerpoint/2010/main" val="3069016656"/>
      </p:ext>
    </p:extLst>
  </p:cSld>
  <p:clrMapOvr>
    <a:masterClrMapping/>
  </p:clrMapOvr>
  <p:transition spd="slow">
    <p:wip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829734" y="1495425"/>
            <a:ext cx="6612498" cy="4468779"/>
          </a:xfrm>
        </p:spPr>
        <p:txBody>
          <a:bodyPr>
            <a:normAutofit/>
          </a:bodyPr>
          <a:lstStyle/>
          <a:p>
            <a:pPr marL="0" indent="0">
              <a:buNone/>
            </a:pPr>
            <a:r>
              <a:rPr lang="es-MX" sz="3200" dirty="0" smtClean="0"/>
              <a:t>Paso 3 “Primer Corte”</a:t>
            </a:r>
          </a:p>
          <a:p>
            <a:pPr marL="0" indent="0">
              <a:buNone/>
            </a:pPr>
            <a:r>
              <a:rPr lang="es-MX" sz="3200" dirty="0" smtClean="0"/>
              <a:t>         A)Croquis</a:t>
            </a:r>
          </a:p>
          <a:p>
            <a:pPr>
              <a:buFont typeface="Wingdings" panose="05000000000000000000" pitchFamily="2" charset="2"/>
              <a:buChar char="à"/>
            </a:pPr>
            <a:r>
              <a:rPr lang="es-MX" sz="2000" dirty="0" smtClean="0">
                <a:sym typeface="Wingdings" panose="05000000000000000000" pitchFamily="2" charset="2"/>
              </a:rPr>
              <a:t>Seleccionar </a:t>
            </a:r>
            <a:r>
              <a:rPr lang="es-MX" sz="2000" dirty="0" smtClean="0">
                <a:sym typeface="Wingdings" panose="05000000000000000000" pitchFamily="2" charset="2"/>
              </a:rPr>
              <a:t>en croquis ‘circulo’ (trazar).</a:t>
            </a:r>
          </a:p>
          <a:p>
            <a:pPr>
              <a:buFont typeface="Wingdings" panose="05000000000000000000" pitchFamily="2" charset="2"/>
              <a:buChar char="à"/>
            </a:pPr>
            <a:endParaRPr lang="es-MX" sz="2000" dirty="0" smtClean="0">
              <a:sym typeface="Wingdings" panose="05000000000000000000" pitchFamily="2" charset="2"/>
            </a:endParaRPr>
          </a:p>
          <a:p>
            <a:pPr>
              <a:buFont typeface="Wingdings" panose="05000000000000000000" pitchFamily="2" charset="2"/>
              <a:buChar char="à"/>
            </a:pPr>
            <a:endParaRPr lang="es-MX" sz="2000" dirty="0" smtClean="0">
              <a:sym typeface="Wingdings" panose="05000000000000000000" pitchFamily="2" charset="2"/>
            </a:endParaRPr>
          </a:p>
          <a:p>
            <a:pPr>
              <a:buFont typeface="Wingdings" panose="05000000000000000000" pitchFamily="2" charset="2"/>
              <a:buChar char="à"/>
            </a:pPr>
            <a:endParaRPr lang="es-MX" sz="2000" dirty="0" smtClean="0">
              <a:sym typeface="Wingdings" panose="05000000000000000000" pitchFamily="2" charset="2"/>
            </a:endParaRPr>
          </a:p>
          <a:p>
            <a:pPr>
              <a:buFont typeface="Wingdings" panose="05000000000000000000" pitchFamily="2" charset="2"/>
              <a:buChar char="à"/>
            </a:pPr>
            <a:endParaRPr lang="es-MX" sz="2000" dirty="0" smtClean="0">
              <a:sym typeface="Wingdings" panose="05000000000000000000" pitchFamily="2" charset="2"/>
            </a:endParaRPr>
          </a:p>
          <a:p>
            <a:pPr>
              <a:buFont typeface="Wingdings" panose="05000000000000000000" pitchFamily="2" charset="2"/>
              <a:buChar char="à"/>
            </a:pPr>
            <a:endParaRPr lang="es-MX" sz="2000" dirty="0" smtClean="0">
              <a:sym typeface="Wingdings" panose="05000000000000000000" pitchFamily="2" charset="2"/>
            </a:endParaRPr>
          </a:p>
          <a:p>
            <a:pPr>
              <a:buFont typeface="Wingdings" panose="05000000000000000000" pitchFamily="2" charset="2"/>
              <a:buChar char="à"/>
            </a:pPr>
            <a:r>
              <a:rPr lang="es-MX" sz="2000" dirty="0" smtClean="0">
                <a:sym typeface="Wingdings" panose="05000000000000000000" pitchFamily="2" charset="2"/>
              </a:rPr>
              <a:t>Seleccionar ‘rectángulo’ (trazar).</a:t>
            </a:r>
          </a:p>
          <a:p>
            <a:pPr>
              <a:buFont typeface="Wingdings" panose="05000000000000000000" pitchFamily="2" charset="2"/>
              <a:buChar char="à"/>
            </a:pPr>
            <a:endParaRPr lang="es-MX" sz="2000" dirty="0" smtClean="0">
              <a:sym typeface="Wingdings" panose="05000000000000000000" pitchFamily="2" charset="2"/>
            </a:endParaRPr>
          </a:p>
          <a:p>
            <a:pPr marL="0" indent="0">
              <a:buNone/>
            </a:pPr>
            <a:endParaRPr lang="es-MX" sz="2000" dirty="0" smtClean="0">
              <a:sym typeface="Wingdings" panose="05000000000000000000" pitchFamily="2" charset="2"/>
            </a:endParaRPr>
          </a:p>
          <a:p>
            <a:pPr>
              <a:buFont typeface="Wingdings" panose="05000000000000000000" pitchFamily="2" charset="2"/>
              <a:buChar char="à"/>
            </a:pPr>
            <a:endParaRPr lang="es-MX" sz="2000" dirty="0" smtClean="0">
              <a:sym typeface="Wingdings" panose="05000000000000000000" pitchFamily="2" charset="2"/>
            </a:endParaRPr>
          </a:p>
          <a:p>
            <a:endParaRPr lang="es-MX" sz="2000" dirty="0"/>
          </a:p>
        </p:txBody>
      </p:sp>
      <p:pic>
        <p:nvPicPr>
          <p:cNvPr id="2053" name="Imagen 9"/>
          <p:cNvPicPr>
            <a:picLocks noChangeAspect="1" noChangeArrowheads="1"/>
          </p:cNvPicPr>
          <p:nvPr/>
        </p:nvPicPr>
        <p:blipFill>
          <a:blip r:embed="rId2">
            <a:extLst>
              <a:ext uri="{28A0092B-C50C-407E-A947-70E740481C1C}">
                <a14:useLocalDpi xmlns:a14="http://schemas.microsoft.com/office/drawing/2010/main" val="0"/>
              </a:ext>
            </a:extLst>
          </a:blip>
          <a:srcRect l="38943" t="26900" r="23090" b="12605"/>
          <a:stretch>
            <a:fillRect/>
          </a:stretch>
        </p:blipFill>
        <p:spPr bwMode="auto">
          <a:xfrm rot="5400000">
            <a:off x="6258925" y="2164911"/>
            <a:ext cx="2141327" cy="1936504"/>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pic>
        <p:nvPicPr>
          <p:cNvPr id="2052" name="Imagen 10"/>
          <p:cNvPicPr>
            <a:picLocks noChangeAspect="1" noChangeArrowheads="1"/>
          </p:cNvPicPr>
          <p:nvPr/>
        </p:nvPicPr>
        <p:blipFill>
          <a:blip r:embed="rId3">
            <a:extLst>
              <a:ext uri="{28A0092B-C50C-407E-A947-70E740481C1C}">
                <a14:useLocalDpi xmlns:a14="http://schemas.microsoft.com/office/drawing/2010/main" val="0"/>
              </a:ext>
            </a:extLst>
          </a:blip>
          <a:srcRect l="39211" t="25467" r="23633" b="14684"/>
          <a:stretch>
            <a:fillRect/>
          </a:stretch>
        </p:blipFill>
        <p:spPr bwMode="auto">
          <a:xfrm rot="5400000">
            <a:off x="5382857" y="4471904"/>
            <a:ext cx="2162813" cy="1955936"/>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
        <p:nvSpPr>
          <p:cNvPr id="4" name="Rectangle 8"/>
          <p:cNvSpPr>
            <a:spLocks noChangeArrowheads="1"/>
          </p:cNvSpPr>
          <p:nvPr/>
        </p:nvSpPr>
        <p:spPr bwMode="auto">
          <a:xfrm>
            <a:off x="9695935"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5" name="Rectangle 9"/>
          <p:cNvSpPr>
            <a:spLocks noChangeArrowheads="1"/>
          </p:cNvSpPr>
          <p:nvPr/>
        </p:nvSpPr>
        <p:spPr bwMode="auto">
          <a:xfrm>
            <a:off x="9695935" y="1266825"/>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2" name="1 Rectángulo"/>
          <p:cNvSpPr/>
          <p:nvPr/>
        </p:nvSpPr>
        <p:spPr>
          <a:xfrm>
            <a:off x="1133958" y="164314"/>
            <a:ext cx="5330305" cy="461665"/>
          </a:xfrm>
          <a:prstGeom prst="rect">
            <a:avLst/>
          </a:prstGeom>
        </p:spPr>
        <p:txBody>
          <a:bodyPr wrap="none">
            <a:spAutoFit/>
          </a:bodyPr>
          <a:lstStyle/>
          <a:p>
            <a:pPr marL="0" lvl="1" algn="ctr">
              <a:spcBef>
                <a:spcPct val="0"/>
              </a:spcBef>
            </a:pPr>
            <a:r>
              <a:rPr lang="es-MX" sz="2400" b="1" i="1" dirty="0" smtClean="0">
                <a:solidFill>
                  <a:srgbClr val="C00000"/>
                </a:solidFill>
              </a:rPr>
              <a:t>3.7 </a:t>
            </a:r>
            <a:r>
              <a:rPr lang="es-MX" sz="2400" b="1" i="1" dirty="0" err="1" smtClean="0">
                <a:solidFill>
                  <a:srgbClr val="C00000"/>
                </a:solidFill>
              </a:rPr>
              <a:t>Croquizado</a:t>
            </a:r>
            <a:r>
              <a:rPr lang="es-MX" sz="2400" b="1" i="1" dirty="0" smtClean="0">
                <a:solidFill>
                  <a:srgbClr val="C00000"/>
                </a:solidFill>
              </a:rPr>
              <a:t> en una Cara Plana</a:t>
            </a:r>
            <a:endParaRPr lang="es-MX" sz="2400" b="1" i="1" dirty="0">
              <a:solidFill>
                <a:srgbClr val="C00000"/>
              </a:solidFill>
            </a:endParaRPr>
          </a:p>
        </p:txBody>
      </p:sp>
    </p:spTree>
    <p:extLst>
      <p:ext uri="{BB962C8B-B14F-4D97-AF65-F5344CB8AC3E}">
        <p14:creationId xmlns:p14="http://schemas.microsoft.com/office/powerpoint/2010/main" val="758620107"/>
      </p:ext>
    </p:extLst>
  </p:cSld>
  <p:clrMapOvr>
    <a:masterClrMapping/>
  </p:clrMapOvr>
  <p:transition spd="slow">
    <p:wip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262359" y="254468"/>
            <a:ext cx="6591985" cy="5247503"/>
          </a:xfrm>
        </p:spPr>
        <p:txBody>
          <a:bodyPr>
            <a:normAutofit/>
          </a:bodyPr>
          <a:lstStyle/>
          <a:p>
            <a:pPr>
              <a:buFont typeface="Wingdings" panose="05000000000000000000" pitchFamily="2" charset="2"/>
              <a:buChar char="à"/>
            </a:pPr>
            <a:r>
              <a:rPr lang="es-MX" sz="2000" dirty="0">
                <a:sym typeface="Wingdings" panose="05000000000000000000" pitchFamily="2" charset="2"/>
              </a:rPr>
              <a:t>Seleccionar ‘</a:t>
            </a:r>
            <a:r>
              <a:rPr lang="es-MX" sz="2000" b="1" dirty="0">
                <a:sym typeface="Wingdings" panose="05000000000000000000" pitchFamily="2" charset="2"/>
              </a:rPr>
              <a:t>línea</a:t>
            </a:r>
            <a:r>
              <a:rPr lang="es-MX" sz="2000" dirty="0">
                <a:sym typeface="Wingdings" panose="05000000000000000000" pitchFamily="2" charset="2"/>
              </a:rPr>
              <a:t>’ (trazar).</a:t>
            </a:r>
          </a:p>
          <a:p>
            <a:pPr>
              <a:buFont typeface="Wingdings" panose="05000000000000000000" pitchFamily="2" charset="2"/>
              <a:buChar char="à"/>
            </a:pPr>
            <a:endParaRPr lang="es-MX" sz="2000" dirty="0" smtClean="0">
              <a:sym typeface="Wingdings" panose="05000000000000000000" pitchFamily="2" charset="2"/>
            </a:endParaRPr>
          </a:p>
          <a:p>
            <a:pPr>
              <a:buFont typeface="Wingdings" panose="05000000000000000000" pitchFamily="2" charset="2"/>
              <a:buChar char="à"/>
            </a:pPr>
            <a:endParaRPr lang="es-MX" sz="2000" dirty="0" smtClean="0">
              <a:sym typeface="Wingdings" panose="05000000000000000000" pitchFamily="2" charset="2"/>
            </a:endParaRPr>
          </a:p>
          <a:p>
            <a:pPr>
              <a:buFont typeface="Wingdings" panose="05000000000000000000" pitchFamily="2" charset="2"/>
              <a:buChar char="à"/>
            </a:pPr>
            <a:endParaRPr lang="es-MX" sz="2000" dirty="0" smtClean="0">
              <a:sym typeface="Wingdings" panose="05000000000000000000" pitchFamily="2" charset="2"/>
            </a:endParaRPr>
          </a:p>
          <a:p>
            <a:pPr>
              <a:buFont typeface="Wingdings" panose="05000000000000000000" pitchFamily="2" charset="2"/>
              <a:buChar char="à"/>
            </a:pPr>
            <a:r>
              <a:rPr lang="es-MX" sz="2000" dirty="0" smtClean="0">
                <a:sym typeface="Wingdings" panose="05000000000000000000" pitchFamily="2" charset="2"/>
              </a:rPr>
              <a:t>Seleccionar </a:t>
            </a:r>
            <a:r>
              <a:rPr lang="es-MX" sz="2000" dirty="0">
                <a:sym typeface="Wingdings" panose="05000000000000000000" pitchFamily="2" charset="2"/>
              </a:rPr>
              <a:t>‘</a:t>
            </a:r>
            <a:r>
              <a:rPr lang="es-MX" sz="2000" b="1" dirty="0">
                <a:sym typeface="Wingdings" panose="05000000000000000000" pitchFamily="2" charset="2"/>
              </a:rPr>
              <a:t>cota inteligente</a:t>
            </a:r>
            <a:r>
              <a:rPr lang="es-MX" sz="2000" dirty="0">
                <a:sym typeface="Wingdings" panose="05000000000000000000" pitchFamily="2" charset="2"/>
              </a:rPr>
              <a:t>’ (acotar</a:t>
            </a:r>
            <a:r>
              <a:rPr lang="es-MX" sz="2000" dirty="0" smtClean="0">
                <a:sym typeface="Wingdings" panose="05000000000000000000" pitchFamily="2" charset="2"/>
              </a:rPr>
              <a:t>).</a:t>
            </a:r>
          </a:p>
          <a:p>
            <a:pPr>
              <a:buFont typeface="Wingdings" panose="05000000000000000000" pitchFamily="2" charset="2"/>
              <a:buChar char="à"/>
            </a:pPr>
            <a:endParaRPr lang="es-MX" sz="2000" dirty="0">
              <a:sym typeface="Wingdings" panose="05000000000000000000" pitchFamily="2" charset="2"/>
            </a:endParaRPr>
          </a:p>
          <a:p>
            <a:pPr>
              <a:buFont typeface="Wingdings" panose="05000000000000000000" pitchFamily="2" charset="2"/>
              <a:buChar char="à"/>
            </a:pPr>
            <a:endParaRPr lang="es-MX" sz="2000" dirty="0" smtClean="0">
              <a:sym typeface="Wingdings" panose="05000000000000000000" pitchFamily="2" charset="2"/>
            </a:endParaRPr>
          </a:p>
          <a:p>
            <a:pPr>
              <a:buFont typeface="Wingdings" panose="05000000000000000000" pitchFamily="2" charset="2"/>
              <a:buChar char="à"/>
            </a:pPr>
            <a:r>
              <a:rPr lang="es-MX" sz="2000" dirty="0" smtClean="0">
                <a:sym typeface="Wingdings" panose="05000000000000000000" pitchFamily="2" charset="2"/>
              </a:rPr>
              <a:t>Seleccionar </a:t>
            </a:r>
            <a:r>
              <a:rPr lang="es-MX" sz="2000" dirty="0">
                <a:sym typeface="Wingdings" panose="05000000000000000000" pitchFamily="2" charset="2"/>
              </a:rPr>
              <a:t>‘</a:t>
            </a:r>
            <a:r>
              <a:rPr lang="es-MX" sz="2000" b="1" dirty="0">
                <a:sym typeface="Wingdings" panose="05000000000000000000" pitchFamily="2" charset="2"/>
              </a:rPr>
              <a:t>recortar entidades</a:t>
            </a:r>
            <a:r>
              <a:rPr lang="es-MX" sz="2000" dirty="0" smtClean="0">
                <a:sym typeface="Wingdings" panose="05000000000000000000" pitchFamily="2" charset="2"/>
              </a:rPr>
              <a:t>’                             </a:t>
            </a:r>
            <a:r>
              <a:rPr lang="es-MX" sz="2000" dirty="0">
                <a:sym typeface="Wingdings" panose="05000000000000000000" pitchFamily="2" charset="2"/>
              </a:rPr>
              <a:t>y eliminamos los las líneas que </a:t>
            </a:r>
            <a:r>
              <a:rPr lang="es-MX" sz="2000" dirty="0" smtClean="0">
                <a:sym typeface="Wingdings" panose="05000000000000000000" pitchFamily="2" charset="2"/>
              </a:rPr>
              <a:t>                               no </a:t>
            </a:r>
            <a:r>
              <a:rPr lang="es-MX" sz="2000" dirty="0">
                <a:sym typeface="Wingdings" panose="05000000000000000000" pitchFamily="2" charset="2"/>
              </a:rPr>
              <a:t>nos sirven.</a:t>
            </a:r>
          </a:p>
          <a:p>
            <a:endParaRPr lang="es-MX" sz="2000" dirty="0"/>
          </a:p>
        </p:txBody>
      </p:sp>
      <p:pic>
        <p:nvPicPr>
          <p:cNvPr id="4" name="Imagen 11"/>
          <p:cNvPicPr>
            <a:picLocks noChangeAspect="1" noChangeArrowheads="1"/>
          </p:cNvPicPr>
          <p:nvPr/>
        </p:nvPicPr>
        <p:blipFill rotWithShape="1">
          <a:blip r:embed="rId2">
            <a:extLst>
              <a:ext uri="{28A0092B-C50C-407E-A947-70E740481C1C}">
                <a14:useLocalDpi xmlns:a14="http://schemas.microsoft.com/office/drawing/2010/main" val="0"/>
              </a:ext>
            </a:extLst>
          </a:blip>
          <a:srcRect l="39122" t="18941" r="35883" b="16750"/>
          <a:stretch/>
        </p:blipFill>
        <p:spPr bwMode="auto">
          <a:xfrm rot="5400000">
            <a:off x="5859386" y="-409026"/>
            <a:ext cx="1862334" cy="2680387"/>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rgbClr val="FFFFFF"/>
                </a:solidFill>
              </a14:hiddenFill>
            </a:ext>
          </a:extLst>
        </p:spPr>
      </p:pic>
      <p:pic>
        <p:nvPicPr>
          <p:cNvPr id="5" name="Imagen 12"/>
          <p:cNvPicPr>
            <a:picLocks noChangeAspect="1" noChangeArrowheads="1"/>
          </p:cNvPicPr>
          <p:nvPr/>
        </p:nvPicPr>
        <p:blipFill>
          <a:blip r:embed="rId3">
            <a:extLst>
              <a:ext uri="{28A0092B-C50C-407E-A947-70E740481C1C}">
                <a14:useLocalDpi xmlns:a14="http://schemas.microsoft.com/office/drawing/2010/main" val="0"/>
              </a:ext>
            </a:extLst>
          </a:blip>
          <a:srcRect l="20053" t="14325" r="31325" b="16264"/>
          <a:stretch>
            <a:fillRect/>
          </a:stretch>
        </p:blipFill>
        <p:spPr bwMode="auto">
          <a:xfrm rot="5400000">
            <a:off x="5980638" y="2866378"/>
            <a:ext cx="3517876" cy="2808847"/>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rgbClr val="FFFFFF"/>
                </a:solidFill>
              </a14:hiddenFill>
            </a:ext>
          </a:extLst>
        </p:spPr>
      </p:pic>
      <p:pic>
        <p:nvPicPr>
          <p:cNvPr id="6" name="Imagen 13"/>
          <p:cNvPicPr>
            <a:picLocks noChangeAspect="1" noChangeArrowheads="1"/>
          </p:cNvPicPr>
          <p:nvPr/>
        </p:nvPicPr>
        <p:blipFill>
          <a:blip r:embed="rId4">
            <a:extLst>
              <a:ext uri="{28A0092B-C50C-407E-A947-70E740481C1C}">
                <a14:useLocalDpi xmlns:a14="http://schemas.microsoft.com/office/drawing/2010/main" val="0"/>
              </a:ext>
            </a:extLst>
          </a:blip>
          <a:srcRect l="24709" t="16872" r="51476" b="22482"/>
          <a:stretch>
            <a:fillRect/>
          </a:stretch>
        </p:blipFill>
        <p:spPr bwMode="auto">
          <a:xfrm rot="5400000">
            <a:off x="2002824" y="4141502"/>
            <a:ext cx="2231409" cy="3201587"/>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rgbClr val="FFFFFF"/>
                </a:solidFill>
              </a14:hiddenFill>
            </a:ext>
          </a:extLst>
        </p:spPr>
      </p:pic>
      <p:sp>
        <p:nvSpPr>
          <p:cNvPr id="8" name="7 Flecha izquierda"/>
          <p:cNvSpPr/>
          <p:nvPr/>
        </p:nvSpPr>
        <p:spPr>
          <a:xfrm>
            <a:off x="4885898" y="5268379"/>
            <a:ext cx="1449253" cy="730653"/>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9" name="8 Flecha abajo"/>
          <p:cNvSpPr/>
          <p:nvPr/>
        </p:nvSpPr>
        <p:spPr>
          <a:xfrm>
            <a:off x="8379725" y="1651379"/>
            <a:ext cx="518615" cy="736979"/>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3681700222"/>
      </p:ext>
    </p:extLst>
  </p:cSld>
  <p:clrMapOvr>
    <a:masterClrMapping/>
  </p:clrMapOvr>
  <mc:AlternateContent xmlns:mc="http://schemas.openxmlformats.org/markup-compatibility/2006" xmlns:p14="http://schemas.microsoft.com/office/powerpoint/2010/main">
    <mc:Choice Requires="p14">
      <p:transition spd="slow" p14:dur="4000">
        <p14:vortex dir="r"/>
      </p:transition>
    </mc:Choice>
    <mc:Fallback xmlns="">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495241" y="204199"/>
            <a:ext cx="6781800" cy="792088"/>
          </a:xfrm>
        </p:spPr>
        <p:txBody>
          <a:bodyPr>
            <a:normAutofit/>
          </a:bodyPr>
          <a:lstStyle/>
          <a:p>
            <a:r>
              <a:rPr lang="en-US" sz="4000" b="1" dirty="0" err="1" smtClean="0">
                <a:solidFill>
                  <a:schemeClr val="tx1"/>
                </a:solidFill>
                <a:effectLst>
                  <a:outerShdw blurRad="38100" dist="38100" dir="2700000" algn="tl">
                    <a:srgbClr val="000000">
                      <a:alpha val="43137"/>
                    </a:srgbClr>
                  </a:outerShdw>
                </a:effectLst>
                <a:latin typeface="Arial" pitchFamily="34" charset="0"/>
                <a:cs typeface="Arial" pitchFamily="34" charset="0"/>
              </a:rPr>
              <a:t>Contenido</a:t>
            </a:r>
            <a:endParaRPr lang="es-MX" sz="4000" b="1" dirty="0">
              <a:solidFill>
                <a:schemeClr val="tx1"/>
              </a:solidFill>
              <a:effectLst>
                <a:outerShdw blurRad="38100" dist="38100" dir="2700000" algn="tl">
                  <a:srgbClr val="000000">
                    <a:alpha val="43137"/>
                  </a:srgbClr>
                </a:outerShdw>
              </a:effectLst>
              <a:latin typeface="Arial" pitchFamily="34" charset="0"/>
              <a:cs typeface="Arial" pitchFamily="34" charset="0"/>
            </a:endParaRPr>
          </a:p>
        </p:txBody>
      </p:sp>
      <p:sp>
        <p:nvSpPr>
          <p:cNvPr id="3" name="2 Marcador de contenido"/>
          <p:cNvSpPr>
            <a:spLocks noGrp="1"/>
          </p:cNvSpPr>
          <p:nvPr>
            <p:ph idx="1"/>
          </p:nvPr>
        </p:nvSpPr>
        <p:spPr>
          <a:xfrm>
            <a:off x="884244" y="1266744"/>
            <a:ext cx="4001897" cy="4891058"/>
          </a:xfrm>
        </p:spPr>
        <p:txBody>
          <a:bodyPr>
            <a:normAutofit fontScale="77500" lnSpcReduction="20000"/>
          </a:bodyPr>
          <a:lstStyle/>
          <a:p>
            <a:pPr marL="0" indent="0">
              <a:lnSpc>
                <a:spcPct val="200000"/>
              </a:lnSpc>
              <a:buNone/>
            </a:pPr>
            <a:r>
              <a:rPr lang="en-US" sz="2900" i="1" dirty="0" err="1" smtClean="0">
                <a:latin typeface="Arial" pitchFamily="34" charset="0"/>
                <a:cs typeface="Arial" pitchFamily="34" charset="0"/>
              </a:rPr>
              <a:t>Gui</a:t>
            </a:r>
            <a:r>
              <a:rPr lang="es-ES" sz="2900" i="1" dirty="0" smtClean="0">
                <a:latin typeface="Arial" pitchFamily="34" charset="0"/>
                <a:cs typeface="Arial" pitchFamily="34" charset="0"/>
              </a:rPr>
              <a:t>ó</a:t>
            </a:r>
            <a:r>
              <a:rPr lang="en-US" sz="2900" i="1" dirty="0" smtClean="0">
                <a:latin typeface="Arial" pitchFamily="34" charset="0"/>
                <a:cs typeface="Arial" pitchFamily="34" charset="0"/>
              </a:rPr>
              <a:t>n </a:t>
            </a:r>
            <a:r>
              <a:rPr lang="en-US" sz="2900" i="1" dirty="0" err="1" smtClean="0">
                <a:latin typeface="Arial" pitchFamily="34" charset="0"/>
                <a:cs typeface="Arial" pitchFamily="34" charset="0"/>
              </a:rPr>
              <a:t>explicativo</a:t>
            </a:r>
            <a:endParaRPr lang="en-US" sz="2900" i="1" dirty="0" smtClean="0">
              <a:latin typeface="Arial" pitchFamily="34" charset="0"/>
              <a:cs typeface="Arial" pitchFamily="34" charset="0"/>
            </a:endParaRPr>
          </a:p>
          <a:p>
            <a:pPr marL="0" indent="0">
              <a:lnSpc>
                <a:spcPct val="200000"/>
              </a:lnSpc>
              <a:buNone/>
            </a:pPr>
            <a:r>
              <a:rPr lang="en-US" sz="2500" i="1" dirty="0" err="1" smtClean="0">
                <a:latin typeface="Arial" pitchFamily="34" charset="0"/>
                <a:cs typeface="Arial" pitchFamily="34" charset="0"/>
              </a:rPr>
              <a:t>Introducción</a:t>
            </a:r>
            <a:endParaRPr lang="en-US" sz="3300" i="1" dirty="0" smtClean="0">
              <a:latin typeface="Arial" pitchFamily="34" charset="0"/>
              <a:cs typeface="Arial" pitchFamily="34" charset="0"/>
            </a:endParaRPr>
          </a:p>
          <a:p>
            <a:pPr marL="457200" lvl="1" indent="0">
              <a:buNone/>
            </a:pPr>
            <a:r>
              <a:rPr lang="es-MX" sz="2500" dirty="0" smtClean="0"/>
              <a:t>3.1 Modelado </a:t>
            </a:r>
            <a:r>
              <a:rPr lang="es-MX" sz="2500" dirty="0"/>
              <a:t>básico</a:t>
            </a:r>
          </a:p>
          <a:p>
            <a:pPr marL="457200" lvl="1" indent="0">
              <a:buNone/>
            </a:pPr>
            <a:r>
              <a:rPr lang="es-MX" sz="2500" dirty="0" smtClean="0"/>
              <a:t>3.2 Terminología</a:t>
            </a:r>
            <a:endParaRPr lang="es-MX" sz="2500" dirty="0"/>
          </a:p>
          <a:p>
            <a:pPr marL="457200" lvl="1" indent="0">
              <a:buNone/>
            </a:pPr>
            <a:r>
              <a:rPr lang="es-MX" sz="2500" dirty="0" smtClean="0"/>
              <a:t>3.3 Selección </a:t>
            </a:r>
            <a:r>
              <a:rPr lang="es-MX" sz="2500" dirty="0"/>
              <a:t>del perfil más apropiado</a:t>
            </a:r>
          </a:p>
          <a:p>
            <a:pPr marL="457200" lvl="1" indent="0">
              <a:buNone/>
            </a:pPr>
            <a:r>
              <a:rPr lang="es-MX" sz="2500" dirty="0" smtClean="0"/>
              <a:t>3.4 Selección </a:t>
            </a:r>
            <a:r>
              <a:rPr lang="es-MX" sz="2500" dirty="0"/>
              <a:t>del plano de croquis</a:t>
            </a:r>
          </a:p>
          <a:p>
            <a:pPr marL="457200" lvl="1" indent="0">
              <a:buNone/>
            </a:pPr>
            <a:r>
              <a:rPr lang="es-MX" sz="2500" dirty="0" smtClean="0"/>
              <a:t>3.5 Detalles </a:t>
            </a:r>
            <a:r>
              <a:rPr lang="es-MX" sz="2500" dirty="0"/>
              <a:t>de la pieza</a:t>
            </a:r>
          </a:p>
          <a:p>
            <a:pPr marL="457200" lvl="1" indent="0">
              <a:buNone/>
            </a:pPr>
            <a:r>
              <a:rPr lang="es-MX" sz="2500" dirty="0" smtClean="0"/>
              <a:t>3.6 Operación </a:t>
            </a:r>
            <a:r>
              <a:rPr lang="es-MX" sz="2500" dirty="0"/>
              <a:t>saliente</a:t>
            </a:r>
          </a:p>
          <a:p>
            <a:pPr marL="457200" lvl="1" indent="0">
              <a:buNone/>
            </a:pPr>
            <a:r>
              <a:rPr lang="es-MX" sz="2500" dirty="0" smtClean="0"/>
              <a:t>3.7 </a:t>
            </a:r>
            <a:r>
              <a:rPr lang="es-MX" sz="2500" dirty="0" err="1" smtClean="0"/>
              <a:t>Croquizado</a:t>
            </a:r>
            <a:r>
              <a:rPr lang="es-MX" sz="2500" dirty="0" smtClean="0"/>
              <a:t> </a:t>
            </a:r>
            <a:r>
              <a:rPr lang="es-MX" sz="2500" dirty="0"/>
              <a:t>en una cara </a:t>
            </a:r>
            <a:r>
              <a:rPr lang="es-MX" sz="2500" dirty="0" smtClean="0"/>
              <a:t>plana</a:t>
            </a:r>
            <a:endParaRPr lang="es-MX" sz="2500" dirty="0"/>
          </a:p>
        </p:txBody>
      </p:sp>
      <p:sp>
        <p:nvSpPr>
          <p:cNvPr id="4" name="Rectángulo 3"/>
          <p:cNvSpPr/>
          <p:nvPr/>
        </p:nvSpPr>
        <p:spPr>
          <a:xfrm>
            <a:off x="4886141" y="2593394"/>
            <a:ext cx="4572000" cy="3170099"/>
          </a:xfrm>
          <a:prstGeom prst="rect">
            <a:avLst/>
          </a:prstGeom>
        </p:spPr>
        <p:txBody>
          <a:bodyPr>
            <a:spAutoFit/>
          </a:bodyPr>
          <a:lstStyle/>
          <a:p>
            <a:pPr lvl="1"/>
            <a:r>
              <a:rPr lang="es-MX" sz="2000" dirty="0"/>
              <a:t>3.8 Operación de corte</a:t>
            </a:r>
          </a:p>
          <a:p>
            <a:pPr lvl="1"/>
            <a:r>
              <a:rPr lang="es-MX" sz="2000" dirty="0"/>
              <a:t>3.9 Uso del Asistente para taladro</a:t>
            </a:r>
          </a:p>
          <a:p>
            <a:pPr lvl="1"/>
            <a:r>
              <a:rPr lang="es-MX" sz="2000" dirty="0"/>
              <a:t>3.10 Opciones de visualización</a:t>
            </a:r>
          </a:p>
          <a:p>
            <a:pPr lvl="1"/>
            <a:r>
              <a:rPr lang="es-MX" sz="2000" dirty="0"/>
              <a:t>3.11 Redondeo</a:t>
            </a:r>
          </a:p>
          <a:p>
            <a:pPr lvl="1"/>
            <a:r>
              <a:rPr lang="es-MX" sz="2000" dirty="0"/>
              <a:t>3.12 Conceptos básicos de detalles</a:t>
            </a:r>
          </a:p>
          <a:p>
            <a:pPr lvl="1"/>
            <a:r>
              <a:rPr lang="es-MX" sz="2000" dirty="0"/>
              <a:t>3.13 Vistas de dibujo</a:t>
            </a:r>
          </a:p>
          <a:p>
            <a:pPr lvl="1"/>
            <a:r>
              <a:rPr lang="es-MX" sz="2000" dirty="0"/>
              <a:t>3.14 Centros de círculos</a:t>
            </a:r>
          </a:p>
          <a:p>
            <a:pPr lvl="1"/>
            <a:r>
              <a:rPr lang="es-MX" sz="2000" dirty="0"/>
              <a:t>3.15 Acotación</a:t>
            </a:r>
            <a:r>
              <a:rPr lang="es-MX" sz="2000" b="1" dirty="0"/>
              <a:t> </a:t>
            </a:r>
            <a:endParaRPr lang="en-US" sz="2000" i="1" dirty="0"/>
          </a:p>
        </p:txBody>
      </p:sp>
    </p:spTree>
    <p:extLst>
      <p:ext uri="{BB962C8B-B14F-4D97-AF65-F5344CB8AC3E}">
        <p14:creationId xmlns:p14="http://schemas.microsoft.com/office/powerpoint/2010/main" val="1236670966"/>
      </p:ext>
    </p:extLst>
  </p:cSld>
  <p:clrMapOvr>
    <a:masterClrMapping/>
  </p:clrMapOvr>
  <p:transition spd="slow">
    <p:wedg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374004" y="222420"/>
            <a:ext cx="6591985" cy="6698497"/>
          </a:xfrm>
        </p:spPr>
        <p:txBody>
          <a:bodyPr>
            <a:noAutofit/>
          </a:bodyPr>
          <a:lstStyle/>
          <a:p>
            <a:pPr marL="0" indent="0">
              <a:buNone/>
            </a:pPr>
            <a:r>
              <a:rPr lang="es-MX" sz="2800" dirty="0" smtClean="0"/>
              <a:t>B) Operaciones</a:t>
            </a:r>
          </a:p>
          <a:p>
            <a:pPr>
              <a:buFont typeface="Wingdings" panose="05000000000000000000" pitchFamily="2" charset="2"/>
              <a:buChar char="à"/>
            </a:pPr>
            <a:r>
              <a:rPr lang="es-MX" sz="2000" dirty="0">
                <a:sym typeface="Wingdings" panose="05000000000000000000" pitchFamily="2" charset="2"/>
              </a:rPr>
              <a:t>Seleccionar ‘</a:t>
            </a:r>
            <a:r>
              <a:rPr lang="es-MX" sz="2000" b="1" dirty="0">
                <a:sym typeface="Wingdings" panose="05000000000000000000" pitchFamily="2" charset="2"/>
              </a:rPr>
              <a:t>Ver Orientación-</a:t>
            </a:r>
            <a:r>
              <a:rPr lang="es-MX" sz="2000" b="1" dirty="0" err="1">
                <a:sym typeface="Wingdings" panose="05000000000000000000" pitchFamily="2" charset="2"/>
              </a:rPr>
              <a:t>Isometrica</a:t>
            </a:r>
            <a:r>
              <a:rPr lang="es-MX" sz="2000" dirty="0" smtClean="0">
                <a:sym typeface="Wingdings" panose="05000000000000000000" pitchFamily="2" charset="2"/>
              </a:rPr>
              <a:t>’.</a:t>
            </a:r>
          </a:p>
          <a:p>
            <a:pPr>
              <a:buFont typeface="Wingdings" panose="05000000000000000000" pitchFamily="2" charset="2"/>
              <a:buChar char="à"/>
            </a:pPr>
            <a:endParaRPr lang="es-MX" sz="2000" dirty="0">
              <a:sym typeface="Wingdings" panose="05000000000000000000" pitchFamily="2" charset="2"/>
            </a:endParaRPr>
          </a:p>
          <a:p>
            <a:pPr>
              <a:buFont typeface="Wingdings" panose="05000000000000000000" pitchFamily="2" charset="2"/>
              <a:buChar char="à"/>
            </a:pPr>
            <a:endParaRPr lang="es-MX" sz="2000" dirty="0" smtClean="0">
              <a:sym typeface="Wingdings" panose="05000000000000000000" pitchFamily="2" charset="2"/>
            </a:endParaRPr>
          </a:p>
          <a:p>
            <a:pPr>
              <a:buFont typeface="Wingdings" panose="05000000000000000000" pitchFamily="2" charset="2"/>
              <a:buChar char="à"/>
            </a:pPr>
            <a:endParaRPr lang="es-MX" sz="2000" dirty="0" smtClean="0">
              <a:sym typeface="Wingdings" panose="05000000000000000000" pitchFamily="2" charset="2"/>
            </a:endParaRPr>
          </a:p>
          <a:p>
            <a:pPr>
              <a:buFont typeface="Wingdings" panose="05000000000000000000" pitchFamily="2" charset="2"/>
              <a:buChar char="à"/>
            </a:pPr>
            <a:endParaRPr lang="es-MX" sz="2000" dirty="0" smtClean="0">
              <a:sym typeface="Wingdings" panose="05000000000000000000" pitchFamily="2" charset="2"/>
            </a:endParaRPr>
          </a:p>
          <a:p>
            <a:pPr>
              <a:buFont typeface="Wingdings" panose="05000000000000000000" pitchFamily="2" charset="2"/>
              <a:buChar char="à"/>
            </a:pPr>
            <a:endParaRPr lang="es-MX" sz="2000" dirty="0">
              <a:sym typeface="Wingdings" panose="05000000000000000000" pitchFamily="2" charset="2"/>
            </a:endParaRPr>
          </a:p>
          <a:p>
            <a:pPr>
              <a:buFont typeface="Wingdings" panose="05000000000000000000" pitchFamily="2" charset="2"/>
              <a:buChar char="à"/>
            </a:pPr>
            <a:endParaRPr lang="es-MX" sz="2000" dirty="0">
              <a:sym typeface="Wingdings" panose="05000000000000000000" pitchFamily="2" charset="2"/>
            </a:endParaRPr>
          </a:p>
          <a:p>
            <a:pPr>
              <a:buFont typeface="Wingdings" panose="05000000000000000000" pitchFamily="2" charset="2"/>
              <a:buChar char="à"/>
            </a:pPr>
            <a:r>
              <a:rPr lang="es-MX" sz="2000" dirty="0" smtClean="0">
                <a:sym typeface="Wingdings" panose="05000000000000000000" pitchFamily="2" charset="2"/>
              </a:rPr>
              <a:t>Seleccionar </a:t>
            </a:r>
            <a:r>
              <a:rPr lang="es-MX" sz="2000" b="1" dirty="0" smtClean="0">
                <a:sym typeface="Wingdings" panose="05000000000000000000" pitchFamily="2" charset="2"/>
              </a:rPr>
              <a:t>Extruir corte</a:t>
            </a:r>
            <a:r>
              <a:rPr lang="es-MX" sz="2000" dirty="0" smtClean="0">
                <a:sym typeface="Wingdings" panose="05000000000000000000" pitchFamily="2" charset="2"/>
              </a:rPr>
              <a:t>.</a:t>
            </a:r>
          </a:p>
          <a:p>
            <a:pPr marL="0" indent="0">
              <a:buNone/>
            </a:pPr>
            <a:endParaRPr lang="es-MX" sz="2000" dirty="0" smtClean="0">
              <a:sym typeface="Wingdings" panose="05000000000000000000" pitchFamily="2" charset="2"/>
            </a:endParaRPr>
          </a:p>
        </p:txBody>
      </p:sp>
      <p:pic>
        <p:nvPicPr>
          <p:cNvPr id="3079" name="Imagen 42"/>
          <p:cNvPicPr>
            <a:picLocks noChangeAspect="1" noChangeArrowheads="1"/>
          </p:cNvPicPr>
          <p:nvPr/>
        </p:nvPicPr>
        <p:blipFill>
          <a:blip r:embed="rId2">
            <a:extLst>
              <a:ext uri="{28A0092B-C50C-407E-A947-70E740481C1C}">
                <a14:useLocalDpi xmlns:a14="http://schemas.microsoft.com/office/drawing/2010/main" val="0"/>
              </a:ext>
            </a:extLst>
          </a:blip>
          <a:srcRect l="24355" t="25789" r="44765" b="29808"/>
          <a:stretch>
            <a:fillRect/>
          </a:stretch>
        </p:blipFill>
        <p:spPr bwMode="auto">
          <a:xfrm>
            <a:off x="2578934" y="1348641"/>
            <a:ext cx="2880169" cy="2340137"/>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a:solidFill>
                  <a:srgbClr val="FFFFFF"/>
                </a:solidFill>
              </a14:hiddenFill>
            </a:ext>
          </a:extLst>
        </p:spPr>
      </p:pic>
      <p:sp>
        <p:nvSpPr>
          <p:cNvPr id="4" name="Rectangle 8"/>
          <p:cNvSpPr>
            <a:spLocks noChangeArrowheads="1"/>
          </p:cNvSpPr>
          <p:nvPr/>
        </p:nvSpPr>
        <p:spPr bwMode="auto">
          <a:xfrm>
            <a:off x="9753600" y="22242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pic>
        <p:nvPicPr>
          <p:cNvPr id="12" name="Imagen 11"/>
          <p:cNvPicPr/>
          <p:nvPr/>
        </p:nvPicPr>
        <p:blipFill rotWithShape="1">
          <a:blip r:embed="rId3"/>
          <a:srcRect l="23369" t="25470" r="44764" b="23282"/>
          <a:stretch/>
        </p:blipFill>
        <p:spPr bwMode="auto">
          <a:xfrm>
            <a:off x="5254388" y="4107976"/>
            <a:ext cx="3542085" cy="2619493"/>
          </a:xfrm>
          <a:prstGeom prst="rect">
            <a:avLst/>
          </a:prstGeom>
          <a:ln>
            <a:noFill/>
          </a:ln>
          <a:effectLst>
            <a:outerShdw blurRad="190500" algn="tl" rotWithShape="0">
              <a:srgbClr val="000000">
                <a:alpha val="70000"/>
              </a:srgbClr>
            </a:outerShdw>
          </a:effectLst>
          <a:extLst>
            <a:ext uri="{53640926-AAD7-44D8-BBD7-CCE9431645EC}">
              <a14:shadowObscured xmlns:a14="http://schemas.microsoft.com/office/drawing/2010/main"/>
            </a:ext>
          </a:extLst>
        </p:spPr>
      </p:pic>
      <p:sp>
        <p:nvSpPr>
          <p:cNvPr id="10" name="9 Flecha doblada"/>
          <p:cNvSpPr/>
          <p:nvPr/>
        </p:nvSpPr>
        <p:spPr>
          <a:xfrm rot="5400000">
            <a:off x="5266792" y="1540954"/>
            <a:ext cx="2759334" cy="2374712"/>
          </a:xfrm>
          <a:prstGeom prst="bentArrow">
            <a:avLst/>
          </a:prstGeom>
        </p:spPr>
        <p:style>
          <a:lnRef idx="3">
            <a:schemeClr val="lt1"/>
          </a:lnRef>
          <a:fillRef idx="1">
            <a:schemeClr val="accent5"/>
          </a:fillRef>
          <a:effectRef idx="1">
            <a:schemeClr val="accent5"/>
          </a:effectRef>
          <a:fontRef idx="minor">
            <a:schemeClr val="lt1"/>
          </a:fontRef>
        </p:style>
        <p:txBody>
          <a:bodyPr rtlCol="0" anchor="ctr"/>
          <a:lstStyle/>
          <a:p>
            <a:pPr algn="ctr"/>
            <a:endParaRPr lang="es-MX">
              <a:solidFill>
                <a:schemeClr val="tx1"/>
              </a:solidFill>
            </a:endParaRPr>
          </a:p>
        </p:txBody>
      </p:sp>
    </p:spTree>
    <p:extLst>
      <p:ext uri="{BB962C8B-B14F-4D97-AF65-F5344CB8AC3E}">
        <p14:creationId xmlns:p14="http://schemas.microsoft.com/office/powerpoint/2010/main" val="966759394"/>
      </p:ext>
    </p:extLst>
  </p:cSld>
  <p:clrMapOvr>
    <a:masterClrMapping/>
  </p:clrMapOvr>
  <p:transition spd="slow">
    <p:fad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374004" y="559558"/>
            <a:ext cx="6591985" cy="6361359"/>
          </a:xfrm>
        </p:spPr>
        <p:txBody>
          <a:bodyPr>
            <a:noAutofit/>
          </a:bodyPr>
          <a:lstStyle/>
          <a:p>
            <a:pPr>
              <a:buFont typeface="Wingdings" panose="05000000000000000000" pitchFamily="2" charset="2"/>
              <a:buChar char="à"/>
            </a:pPr>
            <a:r>
              <a:rPr lang="es-MX" sz="2000" dirty="0" smtClean="0">
                <a:sym typeface="Wingdings" panose="05000000000000000000" pitchFamily="2" charset="2"/>
              </a:rPr>
              <a:t>Seleccionar ‘Dirección 2’.</a:t>
            </a:r>
          </a:p>
          <a:p>
            <a:pPr marL="0" indent="0">
              <a:buNone/>
            </a:pPr>
            <a:endParaRPr lang="es-MX" sz="2000" dirty="0">
              <a:sym typeface="Wingdings" panose="05000000000000000000" pitchFamily="2" charset="2"/>
            </a:endParaRPr>
          </a:p>
        </p:txBody>
      </p:sp>
      <p:pic>
        <p:nvPicPr>
          <p:cNvPr id="3078" name="Imagen 14"/>
          <p:cNvPicPr>
            <a:picLocks noChangeAspect="1" noChangeArrowheads="1"/>
          </p:cNvPicPr>
          <p:nvPr/>
        </p:nvPicPr>
        <p:blipFill>
          <a:blip r:embed="rId2">
            <a:extLst>
              <a:ext uri="{28A0092B-C50C-407E-A947-70E740481C1C}">
                <a14:useLocalDpi xmlns:a14="http://schemas.microsoft.com/office/drawing/2010/main" val="0"/>
              </a:ext>
            </a:extLst>
          </a:blip>
          <a:srcRect l="27222" t="27222" r="46449" b="22302"/>
          <a:stretch>
            <a:fillRect/>
          </a:stretch>
        </p:blipFill>
        <p:spPr bwMode="auto">
          <a:xfrm>
            <a:off x="5334386" y="2843437"/>
            <a:ext cx="3468420" cy="3783730"/>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a:solidFill>
                  <a:srgbClr val="FFFFFF"/>
                </a:solidFill>
              </a14:hiddenFill>
            </a:ext>
          </a:extLst>
        </p:spPr>
      </p:pic>
      <p:pic>
        <p:nvPicPr>
          <p:cNvPr id="3075" name="Imagen 40"/>
          <p:cNvPicPr>
            <a:picLocks noChangeAspect="1" noChangeArrowheads="1"/>
          </p:cNvPicPr>
          <p:nvPr/>
        </p:nvPicPr>
        <p:blipFill rotWithShape="1">
          <a:blip r:embed="rId3">
            <a:extLst>
              <a:ext uri="{28A0092B-C50C-407E-A947-70E740481C1C}">
                <a14:useLocalDpi xmlns:a14="http://schemas.microsoft.com/office/drawing/2010/main" val="0"/>
              </a:ext>
            </a:extLst>
          </a:blip>
          <a:srcRect l="537" t="35572" r="89973" b="51910"/>
          <a:stretch/>
        </p:blipFill>
        <p:spPr bwMode="auto">
          <a:xfrm>
            <a:off x="2172048" y="1095326"/>
            <a:ext cx="2815639" cy="2098249"/>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a:solidFill>
                  <a:srgbClr val="FFFFFF"/>
                </a:solidFill>
              </a14:hiddenFill>
            </a:ext>
          </a:extLst>
        </p:spPr>
      </p:pic>
      <p:sp>
        <p:nvSpPr>
          <p:cNvPr id="4" name="Rectangle 8"/>
          <p:cNvSpPr>
            <a:spLocks noChangeArrowheads="1"/>
          </p:cNvSpPr>
          <p:nvPr/>
        </p:nvSpPr>
        <p:spPr bwMode="auto">
          <a:xfrm>
            <a:off x="9753600" y="22242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8" name="7 Rectángulo"/>
          <p:cNvSpPr/>
          <p:nvPr/>
        </p:nvSpPr>
        <p:spPr>
          <a:xfrm>
            <a:off x="953914" y="37122"/>
            <a:ext cx="3716082" cy="461665"/>
          </a:xfrm>
          <a:prstGeom prst="rect">
            <a:avLst/>
          </a:prstGeom>
        </p:spPr>
        <p:txBody>
          <a:bodyPr wrap="none">
            <a:spAutoFit/>
          </a:bodyPr>
          <a:lstStyle/>
          <a:p>
            <a:pPr marL="0" lvl="1" algn="ctr">
              <a:spcBef>
                <a:spcPct val="0"/>
              </a:spcBef>
            </a:pPr>
            <a:r>
              <a:rPr lang="es-MX" sz="2400" b="1" i="1" dirty="0" smtClean="0">
                <a:solidFill>
                  <a:srgbClr val="C00000"/>
                </a:solidFill>
              </a:rPr>
              <a:t>3.8 Operación de Corte</a:t>
            </a:r>
            <a:endParaRPr lang="es-MX" sz="2400" b="1" i="1" dirty="0">
              <a:solidFill>
                <a:srgbClr val="C00000"/>
              </a:solidFill>
            </a:endParaRPr>
          </a:p>
        </p:txBody>
      </p:sp>
      <p:sp>
        <p:nvSpPr>
          <p:cNvPr id="10" name="9 Flecha doblada"/>
          <p:cNvSpPr/>
          <p:nvPr/>
        </p:nvSpPr>
        <p:spPr>
          <a:xfrm rot="5400000">
            <a:off x="5531069" y="551945"/>
            <a:ext cx="1732067" cy="2818832"/>
          </a:xfrm>
          <a:prstGeom prst="bentArrow">
            <a:avLst/>
          </a:prstGeom>
        </p:spPr>
        <p:style>
          <a:lnRef idx="0">
            <a:schemeClr val="accent4"/>
          </a:lnRef>
          <a:fillRef idx="3">
            <a:schemeClr val="accent4"/>
          </a:fillRef>
          <a:effectRef idx="3">
            <a:schemeClr val="accent4"/>
          </a:effectRef>
          <a:fontRef idx="minor">
            <a:schemeClr val="lt1"/>
          </a:fontRef>
        </p:style>
        <p:txBody>
          <a:bodyPr rtlCol="0" anchor="ctr"/>
          <a:lstStyle/>
          <a:p>
            <a:pPr algn="ctr"/>
            <a:endParaRPr lang="es-MX">
              <a:solidFill>
                <a:schemeClr val="tx1"/>
              </a:solidFill>
            </a:endParaRPr>
          </a:p>
        </p:txBody>
      </p:sp>
    </p:spTree>
    <p:extLst>
      <p:ext uri="{BB962C8B-B14F-4D97-AF65-F5344CB8AC3E}">
        <p14:creationId xmlns:p14="http://schemas.microsoft.com/office/powerpoint/2010/main" val="517329595"/>
      </p:ext>
    </p:extLst>
  </p:cSld>
  <p:clrMapOvr>
    <a:masterClrMapping/>
  </p:clrMapOvr>
  <p:transition spd="slow">
    <p:fad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209247" y="218364"/>
            <a:ext cx="7934753" cy="6639636"/>
          </a:xfrm>
        </p:spPr>
        <p:txBody>
          <a:bodyPr/>
          <a:lstStyle/>
          <a:p>
            <a:pPr>
              <a:buFont typeface="Wingdings" panose="05000000000000000000" pitchFamily="2" charset="2"/>
              <a:buChar char="à"/>
            </a:pPr>
            <a:r>
              <a:rPr lang="es-MX" dirty="0" smtClean="0">
                <a:sym typeface="Wingdings" panose="05000000000000000000" pitchFamily="2" charset="2"/>
              </a:rPr>
              <a:t>Indicar las </a:t>
            </a:r>
            <a:r>
              <a:rPr lang="es-MX" dirty="0">
                <a:sym typeface="Wingdings" panose="05000000000000000000" pitchFamily="2" charset="2"/>
              </a:rPr>
              <a:t>medidas para ambas direcciones.</a:t>
            </a:r>
          </a:p>
          <a:p>
            <a:pPr>
              <a:buFont typeface="Wingdings" panose="05000000000000000000" pitchFamily="2" charset="2"/>
              <a:buChar char="à"/>
            </a:pPr>
            <a:endParaRPr lang="es-MX" dirty="0">
              <a:sym typeface="Wingdings" panose="05000000000000000000" pitchFamily="2" charset="2"/>
            </a:endParaRPr>
          </a:p>
          <a:p>
            <a:pPr>
              <a:buFont typeface="Wingdings" panose="05000000000000000000" pitchFamily="2" charset="2"/>
              <a:buChar char="à"/>
            </a:pPr>
            <a:endParaRPr lang="es-MX" dirty="0">
              <a:sym typeface="Wingdings" panose="05000000000000000000" pitchFamily="2" charset="2"/>
            </a:endParaRPr>
          </a:p>
          <a:p>
            <a:pPr>
              <a:buFont typeface="Wingdings" panose="05000000000000000000" pitchFamily="2" charset="2"/>
              <a:buChar char="à"/>
            </a:pPr>
            <a:endParaRPr lang="es-MX" dirty="0" smtClean="0">
              <a:sym typeface="Wingdings" panose="05000000000000000000" pitchFamily="2" charset="2"/>
            </a:endParaRPr>
          </a:p>
          <a:p>
            <a:pPr>
              <a:buFont typeface="Wingdings" panose="05000000000000000000" pitchFamily="2" charset="2"/>
              <a:buChar char="à"/>
            </a:pPr>
            <a:endParaRPr lang="es-MX" dirty="0">
              <a:sym typeface="Wingdings" panose="05000000000000000000" pitchFamily="2" charset="2"/>
            </a:endParaRPr>
          </a:p>
          <a:p>
            <a:pPr>
              <a:buFont typeface="Wingdings" panose="05000000000000000000" pitchFamily="2" charset="2"/>
              <a:buChar char="à"/>
            </a:pPr>
            <a:endParaRPr lang="es-MX" dirty="0" smtClean="0">
              <a:sym typeface="Wingdings" panose="05000000000000000000" pitchFamily="2" charset="2"/>
            </a:endParaRPr>
          </a:p>
          <a:p>
            <a:pPr>
              <a:buFont typeface="Wingdings" panose="05000000000000000000" pitchFamily="2" charset="2"/>
              <a:buChar char="à"/>
            </a:pPr>
            <a:endParaRPr lang="es-MX" dirty="0">
              <a:sym typeface="Wingdings" panose="05000000000000000000" pitchFamily="2" charset="2"/>
            </a:endParaRPr>
          </a:p>
          <a:p>
            <a:pPr>
              <a:buFont typeface="Wingdings" panose="05000000000000000000" pitchFamily="2" charset="2"/>
              <a:buChar char="à"/>
            </a:pPr>
            <a:endParaRPr lang="es-MX" dirty="0" smtClean="0">
              <a:sym typeface="Wingdings" panose="05000000000000000000" pitchFamily="2" charset="2"/>
            </a:endParaRPr>
          </a:p>
        </p:txBody>
      </p:sp>
      <p:pic>
        <p:nvPicPr>
          <p:cNvPr id="4" name="Imagen 16"/>
          <p:cNvPicPr>
            <a:picLocks noChangeAspect="1" noChangeArrowheads="1"/>
          </p:cNvPicPr>
          <p:nvPr/>
        </p:nvPicPr>
        <p:blipFill>
          <a:blip r:embed="rId2">
            <a:extLst>
              <a:ext uri="{28A0092B-C50C-407E-A947-70E740481C1C}">
                <a14:useLocalDpi xmlns:a14="http://schemas.microsoft.com/office/drawing/2010/main" val="0"/>
              </a:ext>
            </a:extLst>
          </a:blip>
          <a:srcRect l="26591" t="26903" r="45659" b="26147"/>
          <a:stretch>
            <a:fillRect/>
          </a:stretch>
        </p:blipFill>
        <p:spPr bwMode="auto">
          <a:xfrm>
            <a:off x="4824421" y="2827391"/>
            <a:ext cx="4060271" cy="3844681"/>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a:solidFill>
                  <a:srgbClr val="FFFFFF"/>
                </a:solidFill>
              </a14:hiddenFill>
            </a:ext>
          </a:extLst>
        </p:spPr>
      </p:pic>
      <p:pic>
        <p:nvPicPr>
          <p:cNvPr id="5" name="Imagen 15"/>
          <p:cNvPicPr>
            <a:picLocks noChangeAspect="1" noChangeArrowheads="1"/>
          </p:cNvPicPr>
          <p:nvPr/>
        </p:nvPicPr>
        <p:blipFill>
          <a:blip r:embed="rId3">
            <a:extLst>
              <a:ext uri="{28A0092B-C50C-407E-A947-70E740481C1C}">
                <a14:useLocalDpi xmlns:a14="http://schemas.microsoft.com/office/drawing/2010/main" val="0"/>
              </a:ext>
            </a:extLst>
          </a:blip>
          <a:srcRect l="537" t="25630" r="89973" b="42860"/>
          <a:stretch>
            <a:fillRect/>
          </a:stretch>
        </p:blipFill>
        <p:spPr bwMode="auto">
          <a:xfrm>
            <a:off x="1895866" y="762920"/>
            <a:ext cx="2362235" cy="4429193"/>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a:solidFill>
                  <a:srgbClr val="FFFFFF"/>
                </a:solidFill>
              </a14:hiddenFill>
            </a:ext>
          </a:extLst>
        </p:spPr>
      </p:pic>
      <p:sp>
        <p:nvSpPr>
          <p:cNvPr id="2" name="1 Flecha doblada"/>
          <p:cNvSpPr/>
          <p:nvPr/>
        </p:nvSpPr>
        <p:spPr>
          <a:xfrm rot="5400000">
            <a:off x="4884068" y="136954"/>
            <a:ext cx="2064472" cy="3316406"/>
          </a:xfrm>
          <a:prstGeom prst="bentArrow">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es-MX">
              <a:solidFill>
                <a:schemeClr val="tx1"/>
              </a:solidFill>
            </a:endParaRPr>
          </a:p>
        </p:txBody>
      </p:sp>
    </p:spTree>
    <p:extLst>
      <p:ext uri="{BB962C8B-B14F-4D97-AF65-F5344CB8AC3E}">
        <p14:creationId xmlns:p14="http://schemas.microsoft.com/office/powerpoint/2010/main" val="2513798035"/>
      </p:ext>
    </p:extLst>
  </p:cSld>
  <p:clrMapOvr>
    <a:masterClrMapping/>
  </p:clrMapOvr>
  <p:transition spd="slow">
    <p:fad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200887" y="237660"/>
            <a:ext cx="4086084" cy="1469148"/>
          </a:xfrm>
        </p:spPr>
        <p:txBody>
          <a:bodyPr/>
          <a:lstStyle/>
          <a:p>
            <a:pPr>
              <a:buFont typeface="Wingdings" panose="05000000000000000000" pitchFamily="2" charset="2"/>
              <a:buChar char="à"/>
            </a:pPr>
            <a:r>
              <a:rPr lang="es-MX" sz="2400" dirty="0" smtClean="0">
                <a:sym typeface="Wingdings" panose="05000000000000000000" pitchFamily="2" charset="2"/>
              </a:rPr>
              <a:t>Aceptar (     )</a:t>
            </a:r>
            <a:endParaRPr lang="es-MX" sz="2400" dirty="0"/>
          </a:p>
          <a:p>
            <a:endParaRPr lang="es-MX" dirty="0"/>
          </a:p>
        </p:txBody>
      </p:sp>
      <p:pic>
        <p:nvPicPr>
          <p:cNvPr id="6" name="Imagen 17"/>
          <p:cNvPicPr>
            <a:picLocks noChangeAspect="1" noChangeArrowheads="1"/>
          </p:cNvPicPr>
          <p:nvPr/>
        </p:nvPicPr>
        <p:blipFill>
          <a:blip r:embed="rId2">
            <a:extLst>
              <a:ext uri="{28A0092B-C50C-407E-A947-70E740481C1C}">
                <a14:useLocalDpi xmlns:a14="http://schemas.microsoft.com/office/drawing/2010/main" val="0"/>
              </a:ext>
            </a:extLst>
          </a:blip>
          <a:srcRect l="26144" t="31837" r="46465" b="24873"/>
          <a:stretch>
            <a:fillRect/>
          </a:stretch>
        </p:blipFill>
        <p:spPr bwMode="auto">
          <a:xfrm>
            <a:off x="4468262" y="2872309"/>
            <a:ext cx="4539260" cy="3985691"/>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a:solidFill>
                  <a:srgbClr val="FFFFFF"/>
                </a:solidFill>
              </a14:hiddenFill>
            </a:ext>
          </a:extLst>
        </p:spPr>
      </p:pic>
      <p:pic>
        <p:nvPicPr>
          <p:cNvPr id="7" name="Imagen 41"/>
          <p:cNvPicPr>
            <a:picLocks noChangeAspect="1" noChangeArrowheads="1"/>
          </p:cNvPicPr>
          <p:nvPr/>
        </p:nvPicPr>
        <p:blipFill>
          <a:blip r:embed="rId3">
            <a:extLst>
              <a:ext uri="{28A0092B-C50C-407E-A947-70E740481C1C}">
                <a14:useLocalDpi xmlns:a14="http://schemas.microsoft.com/office/drawing/2010/main" val="0"/>
              </a:ext>
            </a:extLst>
          </a:blip>
          <a:srcRect l="537" t="14944" r="89973" b="79951"/>
          <a:stretch>
            <a:fillRect/>
          </a:stretch>
        </p:blipFill>
        <p:spPr bwMode="auto">
          <a:xfrm>
            <a:off x="768137" y="1434614"/>
            <a:ext cx="3456449" cy="1049279"/>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rgbClr val="FFFFFF"/>
                </a:solidFill>
              </a14:hiddenFill>
            </a:ext>
          </a:extLst>
        </p:spPr>
      </p:pic>
      <p:pic>
        <p:nvPicPr>
          <p:cNvPr id="8" name="Imagen 7"/>
          <p:cNvPicPr/>
          <p:nvPr/>
        </p:nvPicPr>
        <p:blipFill rotWithShape="1">
          <a:blip r:embed="rId4"/>
          <a:srcRect l="416" t="17536" r="98175" b="79888"/>
          <a:stretch/>
        </p:blipFill>
        <p:spPr bwMode="auto">
          <a:xfrm>
            <a:off x="3080594" y="286603"/>
            <a:ext cx="372290" cy="395785"/>
          </a:xfrm>
          <a:prstGeom prst="rect">
            <a:avLst/>
          </a:prstGeom>
          <a:ln>
            <a:noFill/>
          </a:ln>
          <a:extLst>
            <a:ext uri="{53640926-AAD7-44D8-BBD7-CCE9431645EC}">
              <a14:shadowObscured xmlns:a14="http://schemas.microsoft.com/office/drawing/2010/main"/>
            </a:ext>
          </a:extLst>
        </p:spPr>
      </p:pic>
      <p:sp>
        <p:nvSpPr>
          <p:cNvPr id="9" name="8 Flecha doblada"/>
          <p:cNvSpPr/>
          <p:nvPr/>
        </p:nvSpPr>
        <p:spPr>
          <a:xfrm rot="5400000">
            <a:off x="5035670" y="657045"/>
            <a:ext cx="1392779" cy="2947917"/>
          </a:xfrm>
          <a:prstGeom prst="bentArrow">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s-MX">
              <a:solidFill>
                <a:schemeClr val="tx1"/>
              </a:solidFill>
            </a:endParaRPr>
          </a:p>
        </p:txBody>
      </p:sp>
    </p:spTree>
    <p:extLst>
      <p:ext uri="{BB962C8B-B14F-4D97-AF65-F5344CB8AC3E}">
        <p14:creationId xmlns:p14="http://schemas.microsoft.com/office/powerpoint/2010/main" val="849577248"/>
      </p:ext>
    </p:extLst>
  </p:cSld>
  <p:clrMapOvr>
    <a:masterClrMapping/>
  </p:clrMapOvr>
  <p:transition spd="slow">
    <p:fad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085679" y="230658"/>
            <a:ext cx="6591985" cy="6351373"/>
          </a:xfrm>
        </p:spPr>
        <p:txBody>
          <a:bodyPr>
            <a:normAutofit/>
          </a:bodyPr>
          <a:lstStyle/>
          <a:p>
            <a:pPr marL="0" indent="0">
              <a:buNone/>
            </a:pPr>
            <a:r>
              <a:rPr lang="es-MX" sz="2800" dirty="0" smtClean="0"/>
              <a:t>Paso 4 “segundo corte”</a:t>
            </a:r>
          </a:p>
          <a:p>
            <a:pPr marL="0" indent="0">
              <a:buNone/>
            </a:pPr>
            <a:r>
              <a:rPr lang="es-MX" dirty="0"/>
              <a:t> </a:t>
            </a:r>
            <a:r>
              <a:rPr lang="es-MX" dirty="0" smtClean="0"/>
              <a:t>    </a:t>
            </a:r>
            <a:r>
              <a:rPr lang="es-MX" sz="2800" dirty="0" smtClean="0"/>
              <a:t>A) Croquis</a:t>
            </a:r>
          </a:p>
          <a:p>
            <a:pPr>
              <a:buFont typeface="Wingdings" panose="05000000000000000000" pitchFamily="2" charset="2"/>
              <a:buChar char="à"/>
            </a:pPr>
            <a:r>
              <a:rPr lang="es-MX" dirty="0" smtClean="0">
                <a:sym typeface="Wingdings" panose="05000000000000000000" pitchFamily="2" charset="2"/>
              </a:rPr>
              <a:t>Seleccionar la cara.</a:t>
            </a:r>
          </a:p>
          <a:p>
            <a:pPr>
              <a:buFont typeface="Wingdings" panose="05000000000000000000" pitchFamily="2" charset="2"/>
              <a:buChar char="à"/>
            </a:pPr>
            <a:endParaRPr lang="es-MX" dirty="0" smtClean="0">
              <a:sym typeface="Wingdings" panose="05000000000000000000" pitchFamily="2" charset="2"/>
            </a:endParaRPr>
          </a:p>
          <a:p>
            <a:pPr marL="0" indent="0">
              <a:buNone/>
            </a:pPr>
            <a:endParaRPr lang="es-MX" dirty="0" smtClean="0">
              <a:sym typeface="Wingdings" panose="05000000000000000000" pitchFamily="2" charset="2"/>
            </a:endParaRPr>
          </a:p>
          <a:p>
            <a:pPr marL="0" indent="0">
              <a:buNone/>
            </a:pPr>
            <a:endParaRPr lang="es-MX" dirty="0">
              <a:sym typeface="Wingdings" panose="05000000000000000000" pitchFamily="2" charset="2"/>
            </a:endParaRPr>
          </a:p>
          <a:p>
            <a:pPr marL="0" indent="0">
              <a:buNone/>
            </a:pPr>
            <a:endParaRPr lang="es-MX" dirty="0" smtClean="0">
              <a:sym typeface="Wingdings" panose="05000000000000000000" pitchFamily="2" charset="2"/>
            </a:endParaRPr>
          </a:p>
          <a:p>
            <a:pPr marL="0" indent="0">
              <a:buNone/>
            </a:pPr>
            <a:endParaRPr lang="es-MX" dirty="0">
              <a:sym typeface="Wingdings" panose="05000000000000000000" pitchFamily="2" charset="2"/>
            </a:endParaRPr>
          </a:p>
          <a:p>
            <a:pPr marL="0" indent="0">
              <a:buNone/>
            </a:pPr>
            <a:endParaRPr lang="es-MX" dirty="0" smtClean="0">
              <a:sym typeface="Wingdings" panose="05000000000000000000" pitchFamily="2" charset="2"/>
            </a:endParaRPr>
          </a:p>
          <a:p>
            <a:pPr>
              <a:buFont typeface="Wingdings" panose="05000000000000000000" pitchFamily="2" charset="2"/>
              <a:buChar char="à"/>
            </a:pPr>
            <a:r>
              <a:rPr lang="es-MX" dirty="0" smtClean="0">
                <a:sym typeface="Wingdings" panose="05000000000000000000" pitchFamily="2" charset="2"/>
              </a:rPr>
              <a:t>Seleccionar ‘</a:t>
            </a:r>
            <a:r>
              <a:rPr lang="es-MX" b="1" dirty="0" smtClean="0">
                <a:sym typeface="Wingdings" panose="05000000000000000000" pitchFamily="2" charset="2"/>
              </a:rPr>
              <a:t>ver Orientación-</a:t>
            </a:r>
            <a:r>
              <a:rPr lang="es-MX" b="1" dirty="0" err="1" smtClean="0">
                <a:sym typeface="Wingdings" panose="05000000000000000000" pitchFamily="2" charset="2"/>
              </a:rPr>
              <a:t>Nomal</a:t>
            </a:r>
            <a:r>
              <a:rPr lang="es-MX" b="1" dirty="0" smtClean="0">
                <a:sym typeface="Wingdings" panose="05000000000000000000" pitchFamily="2" charset="2"/>
              </a:rPr>
              <a:t> a</a:t>
            </a:r>
            <a:r>
              <a:rPr lang="es-MX" dirty="0" smtClean="0">
                <a:sym typeface="Wingdings" panose="05000000000000000000" pitchFamily="2" charset="2"/>
              </a:rPr>
              <a:t>’.</a:t>
            </a:r>
            <a:r>
              <a:rPr lang="es-MX" dirty="0" smtClean="0"/>
              <a:t> </a:t>
            </a:r>
          </a:p>
          <a:p>
            <a:pPr>
              <a:buFont typeface="Wingdings" panose="05000000000000000000" pitchFamily="2" charset="2"/>
              <a:buChar char="à"/>
            </a:pPr>
            <a:endParaRPr lang="es-MX" dirty="0" smtClean="0"/>
          </a:p>
          <a:p>
            <a:pPr>
              <a:buFont typeface="Wingdings" panose="05000000000000000000" pitchFamily="2" charset="2"/>
              <a:buChar char="à"/>
            </a:pPr>
            <a:endParaRPr lang="es-MX" dirty="0" smtClean="0"/>
          </a:p>
          <a:p>
            <a:pPr>
              <a:buFont typeface="Wingdings" panose="05000000000000000000" pitchFamily="2" charset="2"/>
              <a:buChar char="à"/>
            </a:pPr>
            <a:endParaRPr lang="es-MX" dirty="0" smtClean="0"/>
          </a:p>
          <a:p>
            <a:pPr>
              <a:buFont typeface="Wingdings" panose="05000000000000000000" pitchFamily="2" charset="2"/>
              <a:buChar char="à"/>
            </a:pPr>
            <a:endParaRPr lang="es-MX" dirty="0" smtClean="0"/>
          </a:p>
        </p:txBody>
      </p:sp>
      <p:pic>
        <p:nvPicPr>
          <p:cNvPr id="4" name="Imagen 3"/>
          <p:cNvPicPr/>
          <p:nvPr/>
        </p:nvPicPr>
        <p:blipFill rotWithShape="1">
          <a:blip r:embed="rId2"/>
          <a:srcRect l="27036" t="31675" r="40641" b="16589"/>
          <a:stretch/>
        </p:blipFill>
        <p:spPr bwMode="auto">
          <a:xfrm>
            <a:off x="3184184" y="1715784"/>
            <a:ext cx="2793535" cy="2378543"/>
          </a:xfrm>
          <a:prstGeom prst="rect">
            <a:avLst/>
          </a:prstGeom>
          <a:ln>
            <a:noFill/>
          </a:ln>
          <a:effectLst>
            <a:outerShdw blurRad="190500" algn="tl" rotWithShape="0">
              <a:srgbClr val="000000">
                <a:alpha val="70000"/>
              </a:srgbClr>
            </a:outerShdw>
          </a:effectLst>
          <a:extLst>
            <a:ext uri="{53640926-AAD7-44D8-BBD7-CCE9431645EC}">
              <a14:shadowObscured xmlns:a14="http://schemas.microsoft.com/office/drawing/2010/main"/>
            </a:ext>
          </a:extLst>
        </p:spPr>
      </p:pic>
      <p:pic>
        <p:nvPicPr>
          <p:cNvPr id="11" name="Imagen 10"/>
          <p:cNvPicPr/>
          <p:nvPr/>
        </p:nvPicPr>
        <p:blipFill rotWithShape="1">
          <a:blip r:embed="rId3"/>
          <a:srcRect l="19969" t="20378" r="29814" b="20258"/>
          <a:stretch/>
        </p:blipFill>
        <p:spPr bwMode="auto">
          <a:xfrm>
            <a:off x="5056600" y="4511925"/>
            <a:ext cx="2831806" cy="2216421"/>
          </a:xfrm>
          <a:prstGeom prst="rect">
            <a:avLst/>
          </a:prstGeom>
          <a:ln>
            <a:noFill/>
          </a:ln>
          <a:effectLst>
            <a:outerShdw blurRad="190500" algn="tl" rotWithShape="0">
              <a:srgbClr val="000000">
                <a:alpha val="70000"/>
              </a:srgbClr>
            </a:outerShdw>
          </a:effectLst>
          <a:extLst>
            <a:ext uri="{53640926-AAD7-44D8-BBD7-CCE9431645EC}">
              <a14:shadowObscured xmlns:a14="http://schemas.microsoft.com/office/drawing/2010/main"/>
            </a:ext>
          </a:extLst>
        </p:spPr>
      </p:pic>
      <p:sp>
        <p:nvSpPr>
          <p:cNvPr id="7" name="6 Flecha doblada"/>
          <p:cNvSpPr/>
          <p:nvPr/>
        </p:nvSpPr>
        <p:spPr>
          <a:xfrm rot="5400000">
            <a:off x="5539236" y="2623318"/>
            <a:ext cx="2303261" cy="1473958"/>
          </a:xfrm>
          <a:prstGeom prst="bentArrow">
            <a:avLst/>
          </a:prstGeom>
        </p:spPr>
        <p:style>
          <a:lnRef idx="1">
            <a:schemeClr val="accent6"/>
          </a:lnRef>
          <a:fillRef idx="3">
            <a:schemeClr val="accent6"/>
          </a:fillRef>
          <a:effectRef idx="2">
            <a:schemeClr val="accent6"/>
          </a:effectRef>
          <a:fontRef idx="minor">
            <a:schemeClr val="lt1"/>
          </a:fontRef>
        </p:style>
        <p:txBody>
          <a:bodyPr rtlCol="0" anchor="ctr"/>
          <a:lstStyle/>
          <a:p>
            <a:pPr algn="ctr"/>
            <a:endParaRPr lang="es-MX">
              <a:solidFill>
                <a:schemeClr val="tx1"/>
              </a:solidFill>
            </a:endParaRPr>
          </a:p>
        </p:txBody>
      </p:sp>
    </p:spTree>
    <p:extLst>
      <p:ext uri="{BB962C8B-B14F-4D97-AF65-F5344CB8AC3E}">
        <p14:creationId xmlns:p14="http://schemas.microsoft.com/office/powerpoint/2010/main" val="1273683229"/>
      </p:ext>
    </p:extLst>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p:cNvPicPr/>
          <p:nvPr/>
        </p:nvPicPr>
        <p:blipFill rotWithShape="1">
          <a:blip r:embed="rId2"/>
          <a:srcRect l="19606" t="15917" r="29177" b="18654"/>
          <a:stretch/>
        </p:blipFill>
        <p:spPr bwMode="auto">
          <a:xfrm>
            <a:off x="2769874" y="1704144"/>
            <a:ext cx="3057719" cy="2513014"/>
          </a:xfrm>
          <a:prstGeom prst="rect">
            <a:avLst/>
          </a:prstGeom>
          <a:ln>
            <a:noFill/>
          </a:ln>
          <a:effectLst>
            <a:outerShdw blurRad="190500" algn="tl" rotWithShape="0">
              <a:srgbClr val="000000">
                <a:alpha val="70000"/>
              </a:srgbClr>
            </a:outerShdw>
          </a:effectLst>
          <a:extLst>
            <a:ext uri="{53640926-AAD7-44D8-BBD7-CCE9431645EC}">
              <a14:shadowObscured xmlns:a14="http://schemas.microsoft.com/office/drawing/2010/main"/>
            </a:ext>
          </a:extLst>
        </p:spPr>
      </p:pic>
      <p:sp>
        <p:nvSpPr>
          <p:cNvPr id="3" name="Marcador de contenido 2"/>
          <p:cNvSpPr>
            <a:spLocks noGrp="1"/>
          </p:cNvSpPr>
          <p:nvPr>
            <p:ph idx="1"/>
          </p:nvPr>
        </p:nvSpPr>
        <p:spPr>
          <a:xfrm>
            <a:off x="1085679" y="230658"/>
            <a:ext cx="6591985" cy="6351373"/>
          </a:xfrm>
        </p:spPr>
        <p:txBody>
          <a:bodyPr>
            <a:normAutofit/>
          </a:bodyPr>
          <a:lstStyle/>
          <a:p>
            <a:pPr marL="0" indent="0">
              <a:buNone/>
            </a:pPr>
            <a:r>
              <a:rPr lang="es-MX" sz="2800" dirty="0" smtClean="0"/>
              <a:t>Paso 4 “segundo corte”</a:t>
            </a:r>
          </a:p>
          <a:p>
            <a:pPr marL="0" indent="0">
              <a:buNone/>
            </a:pPr>
            <a:r>
              <a:rPr lang="es-MX" dirty="0"/>
              <a:t> </a:t>
            </a:r>
            <a:r>
              <a:rPr lang="es-MX" dirty="0" smtClean="0"/>
              <a:t>    </a:t>
            </a:r>
            <a:r>
              <a:rPr lang="es-MX" sz="2800" dirty="0" smtClean="0"/>
              <a:t>A) Croquis</a:t>
            </a:r>
          </a:p>
          <a:p>
            <a:pPr>
              <a:buFont typeface="Wingdings" panose="05000000000000000000" pitchFamily="2" charset="2"/>
              <a:buChar char="à"/>
            </a:pPr>
            <a:r>
              <a:rPr lang="es-MX" dirty="0" smtClean="0"/>
              <a:t>Crear rectángulo (trazar).</a:t>
            </a:r>
          </a:p>
          <a:p>
            <a:pPr>
              <a:buFont typeface="Wingdings" panose="05000000000000000000" pitchFamily="2" charset="2"/>
              <a:buChar char="à"/>
            </a:pPr>
            <a:endParaRPr lang="es-MX" dirty="0"/>
          </a:p>
          <a:p>
            <a:pPr>
              <a:buFont typeface="Wingdings" panose="05000000000000000000" pitchFamily="2" charset="2"/>
              <a:buChar char="à"/>
            </a:pPr>
            <a:endParaRPr lang="es-MX" dirty="0" smtClean="0"/>
          </a:p>
          <a:p>
            <a:pPr>
              <a:buFont typeface="Wingdings" panose="05000000000000000000" pitchFamily="2" charset="2"/>
              <a:buChar char="à"/>
            </a:pPr>
            <a:endParaRPr lang="es-MX" dirty="0"/>
          </a:p>
          <a:p>
            <a:pPr>
              <a:buFont typeface="Wingdings" panose="05000000000000000000" pitchFamily="2" charset="2"/>
              <a:buChar char="à"/>
            </a:pPr>
            <a:endParaRPr lang="es-MX" dirty="0" smtClean="0"/>
          </a:p>
          <a:p>
            <a:pPr>
              <a:buFont typeface="Wingdings" panose="05000000000000000000" pitchFamily="2" charset="2"/>
              <a:buChar char="à"/>
            </a:pPr>
            <a:endParaRPr lang="es-MX" dirty="0" smtClean="0"/>
          </a:p>
          <a:p>
            <a:pPr marL="0" indent="0">
              <a:buNone/>
            </a:pPr>
            <a:endParaRPr lang="es-MX" dirty="0" smtClean="0"/>
          </a:p>
          <a:p>
            <a:pPr>
              <a:buFont typeface="Wingdings" panose="05000000000000000000" pitchFamily="2" charset="2"/>
              <a:buChar char="à"/>
            </a:pPr>
            <a:r>
              <a:rPr lang="es-MX" dirty="0" smtClean="0"/>
              <a:t>Seleccionar </a:t>
            </a:r>
            <a:r>
              <a:rPr lang="es-MX" b="1" dirty="0" smtClean="0"/>
              <a:t>‘cota inteligente’(acotar).</a:t>
            </a:r>
          </a:p>
          <a:p>
            <a:pPr>
              <a:buFont typeface="Wingdings" panose="05000000000000000000" pitchFamily="2" charset="2"/>
              <a:buChar char="à"/>
            </a:pPr>
            <a:endParaRPr lang="es-MX" dirty="0" smtClean="0"/>
          </a:p>
        </p:txBody>
      </p:sp>
      <p:pic>
        <p:nvPicPr>
          <p:cNvPr id="6" name="Imagen 5"/>
          <p:cNvPicPr/>
          <p:nvPr/>
        </p:nvPicPr>
        <p:blipFill rotWithShape="1">
          <a:blip r:embed="rId3"/>
          <a:srcRect l="26588" t="24511" r="30166" b="16748"/>
          <a:stretch/>
        </p:blipFill>
        <p:spPr bwMode="auto">
          <a:xfrm>
            <a:off x="4799923" y="4545440"/>
            <a:ext cx="2829176" cy="2312559"/>
          </a:xfrm>
          <a:prstGeom prst="rect">
            <a:avLst/>
          </a:prstGeom>
          <a:ln>
            <a:noFill/>
          </a:ln>
          <a:effectLst>
            <a:outerShdw blurRad="190500" algn="tl" rotWithShape="0">
              <a:srgbClr val="000000">
                <a:alpha val="70000"/>
              </a:srgbClr>
            </a:outerShdw>
          </a:effectLst>
          <a:extLst>
            <a:ext uri="{53640926-AAD7-44D8-BBD7-CCE9431645EC}">
              <a14:shadowObscured xmlns:a14="http://schemas.microsoft.com/office/drawing/2010/main"/>
            </a:ext>
          </a:extLst>
        </p:spPr>
      </p:pic>
      <p:sp>
        <p:nvSpPr>
          <p:cNvPr id="7" name="6 Flecha doblada"/>
          <p:cNvSpPr/>
          <p:nvPr/>
        </p:nvSpPr>
        <p:spPr>
          <a:xfrm rot="5400000">
            <a:off x="5476089" y="2560171"/>
            <a:ext cx="2303261" cy="1600253"/>
          </a:xfrm>
          <a:prstGeom prst="bentArrow">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es-MX">
              <a:solidFill>
                <a:schemeClr val="tx1"/>
              </a:solidFill>
            </a:endParaRPr>
          </a:p>
        </p:txBody>
      </p:sp>
    </p:spTree>
    <p:extLst>
      <p:ext uri="{BB962C8B-B14F-4D97-AF65-F5344CB8AC3E}">
        <p14:creationId xmlns:p14="http://schemas.microsoft.com/office/powerpoint/2010/main" val="1840961015"/>
      </p:ext>
    </p:extLst>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p:nvPr/>
        </p:nvPicPr>
        <p:blipFill rotWithShape="1">
          <a:blip r:embed="rId2"/>
          <a:srcRect l="25514" t="26421" r="39745" b="19295"/>
          <a:stretch/>
        </p:blipFill>
        <p:spPr bwMode="auto">
          <a:xfrm>
            <a:off x="323158" y="2718505"/>
            <a:ext cx="4767457" cy="3996192"/>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53640926-AAD7-44D8-BBD7-CCE9431645EC}">
              <a14:shadowObscured xmlns:a14="http://schemas.microsoft.com/office/drawing/2010/main"/>
            </a:ext>
          </a:extLst>
        </p:spPr>
      </p:pic>
      <p:pic>
        <p:nvPicPr>
          <p:cNvPr id="1026"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45316" t="12782" r="27342" b="64286"/>
          <a:stretch/>
        </p:blipFill>
        <p:spPr bwMode="auto">
          <a:xfrm>
            <a:off x="4885899" y="1296537"/>
            <a:ext cx="4074622" cy="2060811"/>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Marcador de contenido 2"/>
          <p:cNvSpPr>
            <a:spLocks noGrp="1"/>
          </p:cNvSpPr>
          <p:nvPr>
            <p:ph idx="1"/>
          </p:nvPr>
        </p:nvSpPr>
        <p:spPr>
          <a:xfrm>
            <a:off x="1179125" y="315865"/>
            <a:ext cx="7531098" cy="6268995"/>
          </a:xfrm>
        </p:spPr>
        <p:txBody>
          <a:bodyPr>
            <a:normAutofit/>
          </a:bodyPr>
          <a:lstStyle/>
          <a:p>
            <a:pPr marL="0" indent="0">
              <a:buNone/>
            </a:pPr>
            <a:r>
              <a:rPr lang="es-MX" sz="2800" dirty="0" smtClean="0"/>
              <a:t>   B) Operaciones</a:t>
            </a:r>
            <a:endParaRPr lang="es-MX" sz="2800" dirty="0"/>
          </a:p>
          <a:p>
            <a:pPr>
              <a:buFont typeface="Wingdings" panose="05000000000000000000" pitchFamily="2" charset="2"/>
              <a:buChar char="à"/>
            </a:pPr>
            <a:r>
              <a:rPr lang="es-MX" sz="2000" dirty="0"/>
              <a:t>Seleccionar ‘</a:t>
            </a:r>
            <a:r>
              <a:rPr lang="es-MX" sz="2000" b="1" dirty="0"/>
              <a:t>ver Orientación-</a:t>
            </a:r>
            <a:r>
              <a:rPr lang="es-MX" sz="2000" b="1" dirty="0" err="1"/>
              <a:t>Isometrica</a:t>
            </a:r>
            <a:r>
              <a:rPr lang="es-MX" sz="2000" dirty="0" smtClean="0"/>
              <a:t>’.</a:t>
            </a:r>
          </a:p>
          <a:p>
            <a:pPr>
              <a:buFont typeface="Wingdings" panose="05000000000000000000" pitchFamily="2" charset="2"/>
              <a:buChar char="à"/>
            </a:pPr>
            <a:endParaRPr lang="es-MX" sz="2000" dirty="0" smtClean="0"/>
          </a:p>
          <a:p>
            <a:pPr>
              <a:buFont typeface="Wingdings" panose="05000000000000000000" pitchFamily="2" charset="2"/>
              <a:buChar char="à"/>
            </a:pPr>
            <a:endParaRPr lang="es-MX" sz="2000" dirty="0" smtClean="0"/>
          </a:p>
          <a:p>
            <a:pPr>
              <a:buFont typeface="Wingdings" panose="05000000000000000000" pitchFamily="2" charset="2"/>
              <a:buChar char="à"/>
            </a:pPr>
            <a:r>
              <a:rPr lang="es-MX" sz="2000" dirty="0" smtClean="0"/>
              <a:t>Seleccionar </a:t>
            </a:r>
            <a:r>
              <a:rPr lang="es-MX" sz="2000" dirty="0"/>
              <a:t>‘</a:t>
            </a:r>
            <a:r>
              <a:rPr lang="es-MX" sz="2000" b="1" dirty="0"/>
              <a:t>Extruir corte</a:t>
            </a:r>
            <a:r>
              <a:rPr lang="es-MX" sz="2000" dirty="0" smtClean="0"/>
              <a:t>’.</a:t>
            </a:r>
          </a:p>
          <a:p>
            <a:pPr marL="0" indent="0">
              <a:buNone/>
            </a:pPr>
            <a:endParaRPr lang="es-MX" sz="2000" dirty="0"/>
          </a:p>
          <a:p>
            <a:endParaRPr lang="es-MX" sz="2000" dirty="0"/>
          </a:p>
        </p:txBody>
      </p:sp>
    </p:spTree>
    <p:extLst>
      <p:ext uri="{BB962C8B-B14F-4D97-AF65-F5344CB8AC3E}">
        <p14:creationId xmlns:p14="http://schemas.microsoft.com/office/powerpoint/2010/main" val="883395015"/>
      </p:ext>
    </p:extLst>
  </p:cSld>
  <p:clrMapOvr>
    <a:masterClrMapping/>
  </p:clrMapOvr>
  <mc:AlternateContent xmlns:mc="http://schemas.openxmlformats.org/markup-compatibility/2006" xmlns:p14="http://schemas.microsoft.com/office/powerpoint/2010/main">
    <mc:Choice Requires="p14">
      <p:transition spd="slow" p14:dur="4400">
        <p14:honeycomb/>
      </p:transition>
    </mc:Choice>
    <mc:Fallback xmlns="">
      <p:transition spd="slow">
        <p:fade/>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p:nvPr/>
        </p:nvPicPr>
        <p:blipFill rotWithShape="1">
          <a:blip r:embed="rId2"/>
          <a:srcRect l="25514" t="26421" r="39745" b="19295"/>
          <a:stretch/>
        </p:blipFill>
        <p:spPr bwMode="auto">
          <a:xfrm>
            <a:off x="323158" y="2718505"/>
            <a:ext cx="4767457" cy="3996192"/>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53640926-AAD7-44D8-BBD7-CCE9431645EC}">
              <a14:shadowObscured xmlns:a14="http://schemas.microsoft.com/office/drawing/2010/main"/>
            </a:ext>
          </a:extLst>
        </p:spPr>
      </p:pic>
      <p:sp>
        <p:nvSpPr>
          <p:cNvPr id="3" name="Marcador de contenido 2"/>
          <p:cNvSpPr>
            <a:spLocks noGrp="1"/>
          </p:cNvSpPr>
          <p:nvPr>
            <p:ph idx="1"/>
          </p:nvPr>
        </p:nvSpPr>
        <p:spPr>
          <a:xfrm>
            <a:off x="1179125" y="315865"/>
            <a:ext cx="7531098" cy="6268995"/>
          </a:xfrm>
        </p:spPr>
        <p:txBody>
          <a:bodyPr>
            <a:normAutofit/>
          </a:bodyPr>
          <a:lstStyle/>
          <a:p>
            <a:pPr marL="0" indent="0">
              <a:buNone/>
            </a:pPr>
            <a:r>
              <a:rPr lang="es-MX" sz="2800" dirty="0" smtClean="0"/>
              <a:t>   B) Operaciones</a:t>
            </a:r>
            <a:endParaRPr lang="es-MX" sz="2800" dirty="0"/>
          </a:p>
          <a:p>
            <a:pPr>
              <a:buFont typeface="Wingdings" panose="05000000000000000000" pitchFamily="2" charset="2"/>
              <a:buChar char="à"/>
            </a:pPr>
            <a:r>
              <a:rPr lang="es-MX" sz="2000" dirty="0" smtClean="0"/>
              <a:t>Seleccionar </a:t>
            </a:r>
            <a:r>
              <a:rPr lang="es-MX" sz="2000" dirty="0"/>
              <a:t>‘</a:t>
            </a:r>
            <a:r>
              <a:rPr lang="es-MX" sz="2000" b="1" dirty="0"/>
              <a:t>Extruir corte</a:t>
            </a:r>
            <a:r>
              <a:rPr lang="es-MX" sz="2000" dirty="0" smtClean="0"/>
              <a:t>’.</a:t>
            </a:r>
          </a:p>
          <a:p>
            <a:pPr marL="0" indent="0">
              <a:buNone/>
            </a:pPr>
            <a:endParaRPr lang="es-MX" sz="2000" dirty="0"/>
          </a:p>
          <a:p>
            <a:endParaRPr lang="es-MX" sz="2000" dirty="0"/>
          </a:p>
        </p:txBody>
      </p:sp>
      <p:pic>
        <p:nvPicPr>
          <p:cNvPr id="5" name="Imagen 8"/>
          <p:cNvPicPr/>
          <p:nvPr/>
        </p:nvPicPr>
        <p:blipFill rotWithShape="1">
          <a:blip r:embed="rId3"/>
          <a:srcRect l="107" t="14754" r="90533" b="78711"/>
          <a:stretch/>
        </p:blipFill>
        <p:spPr bwMode="auto">
          <a:xfrm>
            <a:off x="5090614" y="757139"/>
            <a:ext cx="3713143" cy="1752145"/>
          </a:xfrm>
          <a:prstGeom prst="rect">
            <a:avLst/>
          </a:prstGeom>
          <a:ln>
            <a:noFill/>
          </a:ln>
          <a:effectLst>
            <a:outerShdw blurRad="190500" algn="tl" rotWithShape="0">
              <a:srgbClr val="000000">
                <a:alpha val="70000"/>
              </a:srgbClr>
            </a:outerShdw>
          </a:effectLst>
          <a:extLst>
            <a:ext uri="{53640926-AAD7-44D8-BBD7-CCE9431645EC}">
              <a14:shadowObscured xmlns:a14="http://schemas.microsoft.com/office/drawing/2010/main"/>
            </a:ext>
          </a:extLst>
        </p:spPr>
      </p:pic>
      <p:sp>
        <p:nvSpPr>
          <p:cNvPr id="2" name="1 Elipse"/>
          <p:cNvSpPr/>
          <p:nvPr/>
        </p:nvSpPr>
        <p:spPr>
          <a:xfrm>
            <a:off x="4841358" y="630865"/>
            <a:ext cx="3281916" cy="1002346"/>
          </a:xfrm>
          <a:prstGeom prst="ellipse">
            <a:avLst/>
          </a:prstGeom>
          <a:no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cxnSp>
        <p:nvCxnSpPr>
          <p:cNvPr id="7" name="6 Conector angular"/>
          <p:cNvCxnSpPr/>
          <p:nvPr/>
        </p:nvCxnSpPr>
        <p:spPr>
          <a:xfrm rot="10800000" flipV="1">
            <a:off x="5592726" y="2941674"/>
            <a:ext cx="2268281" cy="2034364"/>
          </a:xfrm>
          <a:prstGeom prst="bentConnector3">
            <a:avLst/>
          </a:prstGeom>
          <a:ln w="57150">
            <a:solidFill>
              <a:srgbClr val="C00000"/>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71009384"/>
      </p:ext>
    </p:extLst>
  </p:cSld>
  <p:clrMapOvr>
    <a:masterClrMapping/>
  </p:clrMapOvr>
  <mc:AlternateContent xmlns:mc="http://schemas.openxmlformats.org/markup-compatibility/2006" xmlns:p14="http://schemas.microsoft.com/office/powerpoint/2010/main">
    <mc:Choice Requires="p14">
      <p:transition spd="slow" p14:dur="4400">
        <p14:honeycomb/>
      </p:transition>
    </mc:Choice>
    <mc:Fallback xmlns="">
      <p:transition spd="slow">
        <p:fade/>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192772" y="641445"/>
            <a:ext cx="7531098" cy="5957063"/>
          </a:xfrm>
        </p:spPr>
        <p:txBody>
          <a:bodyPr>
            <a:normAutofit/>
          </a:bodyPr>
          <a:lstStyle/>
          <a:p>
            <a:pPr marL="0" indent="0">
              <a:buNone/>
            </a:pPr>
            <a:r>
              <a:rPr lang="es-MX" sz="2800" dirty="0" smtClean="0"/>
              <a:t>   B) Operaciones</a:t>
            </a:r>
            <a:endParaRPr lang="es-MX" sz="2800" dirty="0"/>
          </a:p>
          <a:p>
            <a:pPr>
              <a:buFont typeface="Wingdings" panose="05000000000000000000" pitchFamily="2" charset="2"/>
              <a:buChar char="à"/>
            </a:pPr>
            <a:r>
              <a:rPr lang="es-MX" sz="2000" dirty="0" smtClean="0"/>
              <a:t>Dar medidas</a:t>
            </a:r>
          </a:p>
        </p:txBody>
      </p:sp>
      <p:pic>
        <p:nvPicPr>
          <p:cNvPr id="5" name="Imagen 4"/>
          <p:cNvPicPr/>
          <p:nvPr/>
        </p:nvPicPr>
        <p:blipFill rotWithShape="1">
          <a:blip r:embed="rId2"/>
          <a:srcRect l="25514" t="27535" r="39659" b="20096"/>
          <a:stretch/>
        </p:blipFill>
        <p:spPr bwMode="auto">
          <a:xfrm>
            <a:off x="4678326" y="3395330"/>
            <a:ext cx="4218215" cy="3165518"/>
          </a:xfrm>
          <a:prstGeom prst="rect">
            <a:avLst/>
          </a:prstGeom>
          <a:ln>
            <a:noFill/>
          </a:ln>
          <a:effectLst>
            <a:outerShdw blurRad="190500" algn="tl" rotWithShape="0">
              <a:srgbClr val="000000">
                <a:alpha val="70000"/>
              </a:srgbClr>
            </a:outerShdw>
          </a:effectLst>
          <a:extLst>
            <a:ext uri="{53640926-AAD7-44D8-BBD7-CCE9431645EC}">
              <a14:shadowObscured xmlns:a14="http://schemas.microsoft.com/office/drawing/2010/main"/>
            </a:ext>
          </a:extLst>
        </p:spPr>
      </p:pic>
      <p:pic>
        <p:nvPicPr>
          <p:cNvPr id="8" name="Imagen 7"/>
          <p:cNvPicPr/>
          <p:nvPr/>
        </p:nvPicPr>
        <p:blipFill rotWithShape="1">
          <a:blip r:embed="rId2"/>
          <a:srcRect l="492" t="25272" r="89682" b="54613"/>
          <a:stretch/>
        </p:blipFill>
        <p:spPr bwMode="auto">
          <a:xfrm>
            <a:off x="2169994" y="1599240"/>
            <a:ext cx="2664276" cy="2632517"/>
          </a:xfrm>
          <a:prstGeom prst="rect">
            <a:avLst/>
          </a:prstGeom>
          <a:ln>
            <a:noFill/>
          </a:ln>
          <a:extLst>
            <a:ext uri="{53640926-AAD7-44D8-BBD7-CCE9431645EC}">
              <a14:shadowObscured xmlns:a14="http://schemas.microsoft.com/office/drawing/2010/main"/>
            </a:ext>
          </a:extLst>
        </p:spPr>
      </p:pic>
      <p:cxnSp>
        <p:nvCxnSpPr>
          <p:cNvPr id="7" name="6 Conector recto de flecha"/>
          <p:cNvCxnSpPr/>
          <p:nvPr/>
        </p:nvCxnSpPr>
        <p:spPr>
          <a:xfrm flipH="1">
            <a:off x="3675321" y="1708298"/>
            <a:ext cx="2006009" cy="1207200"/>
          </a:xfrm>
          <a:prstGeom prst="straightConnector1">
            <a:avLst/>
          </a:prstGeom>
          <a:ln w="57150">
            <a:solidFill>
              <a:srgbClr val="C00000"/>
            </a:solidFill>
            <a:tailEnd type="arrow"/>
          </a:ln>
        </p:spPr>
        <p:style>
          <a:lnRef idx="1">
            <a:schemeClr val="accent1"/>
          </a:lnRef>
          <a:fillRef idx="0">
            <a:schemeClr val="accent1"/>
          </a:fillRef>
          <a:effectRef idx="0">
            <a:schemeClr val="accent1"/>
          </a:effectRef>
          <a:fontRef idx="minor">
            <a:schemeClr val="tx1"/>
          </a:fontRef>
        </p:style>
      </p:cxnSp>
      <p:sp>
        <p:nvSpPr>
          <p:cNvPr id="10" name="9 Rectángulo"/>
          <p:cNvSpPr/>
          <p:nvPr/>
        </p:nvSpPr>
        <p:spPr>
          <a:xfrm>
            <a:off x="2069805" y="2643963"/>
            <a:ext cx="1605516" cy="545804"/>
          </a:xfrm>
          <a:prstGeom prst="rect">
            <a:avLst/>
          </a:prstGeom>
          <a:no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2222627247"/>
      </p:ext>
    </p:extLst>
  </p:cSld>
  <p:clrMapOvr>
    <a:masterClrMapping/>
  </p:clrMapOvr>
  <mc:AlternateContent xmlns:mc="http://schemas.openxmlformats.org/markup-compatibility/2006" xmlns:p14="http://schemas.microsoft.com/office/powerpoint/2010/main">
    <mc:Choice Requires="p14">
      <p:transition spd="slow" p14:dur="4400">
        <p14:honeycomb/>
      </p:transition>
    </mc:Choice>
    <mc:Fallback xmlns="">
      <p:transition spd="slow">
        <p:fade/>
      </p:transition>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192772" y="641445"/>
            <a:ext cx="7531098" cy="5957063"/>
          </a:xfrm>
        </p:spPr>
        <p:txBody>
          <a:bodyPr>
            <a:normAutofit/>
          </a:bodyPr>
          <a:lstStyle/>
          <a:p>
            <a:pPr marL="0" indent="0">
              <a:buNone/>
            </a:pPr>
            <a:r>
              <a:rPr lang="es-MX" sz="2800" dirty="0" smtClean="0"/>
              <a:t>   B) Operaciones</a:t>
            </a:r>
          </a:p>
          <a:p>
            <a:pPr marL="0" indent="0">
              <a:buNone/>
            </a:pPr>
            <a:endParaRPr lang="es-MX" sz="2000" dirty="0" smtClean="0"/>
          </a:p>
          <a:p>
            <a:pPr>
              <a:buFont typeface="Wingdings" panose="05000000000000000000" pitchFamily="2" charset="2"/>
              <a:buChar char="à"/>
            </a:pPr>
            <a:r>
              <a:rPr lang="es-MX" sz="2000" dirty="0" smtClean="0"/>
              <a:t>Aceptar (    )</a:t>
            </a:r>
          </a:p>
          <a:p>
            <a:pPr marL="0" indent="0">
              <a:buNone/>
            </a:pPr>
            <a:r>
              <a:rPr lang="es-MX" sz="2000" dirty="0"/>
              <a:t> </a:t>
            </a:r>
          </a:p>
          <a:p>
            <a:endParaRPr lang="es-MX" sz="2000" dirty="0"/>
          </a:p>
        </p:txBody>
      </p:sp>
      <p:pic>
        <p:nvPicPr>
          <p:cNvPr id="5" name="Imagen 4"/>
          <p:cNvPicPr/>
          <p:nvPr/>
        </p:nvPicPr>
        <p:blipFill rotWithShape="1">
          <a:blip r:embed="rId2"/>
          <a:srcRect l="25514" t="27535" r="39659" b="20096"/>
          <a:stretch/>
        </p:blipFill>
        <p:spPr bwMode="auto">
          <a:xfrm>
            <a:off x="4082902" y="3133060"/>
            <a:ext cx="4678961" cy="3388241"/>
          </a:xfrm>
          <a:prstGeom prst="rect">
            <a:avLst/>
          </a:prstGeom>
          <a:ln>
            <a:noFill/>
          </a:ln>
          <a:effectLst>
            <a:outerShdw blurRad="190500" algn="tl" rotWithShape="0">
              <a:srgbClr val="000000">
                <a:alpha val="70000"/>
              </a:srgbClr>
            </a:outerShdw>
          </a:effectLst>
          <a:extLst>
            <a:ext uri="{53640926-AAD7-44D8-BBD7-CCE9431645EC}">
              <a14:shadowObscured xmlns:a14="http://schemas.microsoft.com/office/drawing/2010/main"/>
            </a:ext>
          </a:extLst>
        </p:spPr>
      </p:pic>
      <p:pic>
        <p:nvPicPr>
          <p:cNvPr id="9" name="Imagen 8"/>
          <p:cNvPicPr/>
          <p:nvPr/>
        </p:nvPicPr>
        <p:blipFill rotWithShape="1">
          <a:blip r:embed="rId2"/>
          <a:srcRect l="107" t="14754" r="90533" b="78711"/>
          <a:stretch/>
        </p:blipFill>
        <p:spPr bwMode="auto">
          <a:xfrm>
            <a:off x="1369978" y="2259874"/>
            <a:ext cx="3187845" cy="1284312"/>
          </a:xfrm>
          <a:prstGeom prst="rect">
            <a:avLst/>
          </a:prstGeom>
          <a:ln>
            <a:noFill/>
          </a:ln>
          <a:effectLst>
            <a:outerShdw blurRad="190500" algn="tl" rotWithShape="0">
              <a:srgbClr val="000000">
                <a:alpha val="70000"/>
              </a:srgbClr>
            </a:outerShdw>
          </a:effectLst>
          <a:extLst>
            <a:ext uri="{53640926-AAD7-44D8-BBD7-CCE9431645EC}">
              <a14:shadowObscured xmlns:a14="http://schemas.microsoft.com/office/drawing/2010/main"/>
            </a:ext>
          </a:extLst>
        </p:spPr>
      </p:pic>
      <p:pic>
        <p:nvPicPr>
          <p:cNvPr id="11" name="Imagen 10"/>
          <p:cNvPicPr/>
          <p:nvPr/>
        </p:nvPicPr>
        <p:blipFill rotWithShape="1">
          <a:blip r:embed="rId2"/>
          <a:srcRect l="416" t="17536" r="98175" b="79888"/>
          <a:stretch/>
        </p:blipFill>
        <p:spPr bwMode="auto">
          <a:xfrm>
            <a:off x="2810969" y="1775626"/>
            <a:ext cx="276837" cy="176169"/>
          </a:xfrm>
          <a:prstGeom prst="rect">
            <a:avLst/>
          </a:prstGeom>
          <a:ln>
            <a:noFill/>
          </a:ln>
          <a:extLst>
            <a:ext uri="{53640926-AAD7-44D8-BBD7-CCE9431645EC}">
              <a14:shadowObscured xmlns:a14="http://schemas.microsoft.com/office/drawing/2010/main"/>
            </a:ext>
          </a:extLst>
        </p:spPr>
      </p:pic>
      <p:sp>
        <p:nvSpPr>
          <p:cNvPr id="2" name="1 Elipse"/>
          <p:cNvSpPr/>
          <p:nvPr/>
        </p:nvSpPr>
        <p:spPr>
          <a:xfrm>
            <a:off x="1141228" y="2622698"/>
            <a:ext cx="935665" cy="694660"/>
          </a:xfrm>
          <a:prstGeom prst="ellipse">
            <a:avLst/>
          </a:prstGeom>
          <a:noFill/>
          <a:ln w="571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1972384009"/>
      </p:ext>
    </p:extLst>
  </p:cSld>
  <p:clrMapOvr>
    <a:masterClrMapping/>
  </p:clrMapOvr>
  <mc:AlternateContent xmlns:mc="http://schemas.openxmlformats.org/markup-compatibility/2006" xmlns:p14="http://schemas.microsoft.com/office/powerpoint/2010/main">
    <mc:Choice Requires="p14">
      <p:transition spd="slow" p14:dur="4400">
        <p14:honeycomb/>
      </p:transition>
    </mc:Choice>
    <mc:Fallback xmlns="">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422670" y="621252"/>
            <a:ext cx="6781800" cy="943000"/>
          </a:xfrm>
        </p:spPr>
        <p:txBody>
          <a:bodyPr/>
          <a:lstStyle/>
          <a:p>
            <a:r>
              <a:rPr lang="es-ES" b="1"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rPr>
              <a:t>Guion explicativo</a:t>
            </a:r>
            <a:endParaRPr lang="es-ES" b="1" dirty="0">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sp>
        <p:nvSpPr>
          <p:cNvPr id="3" name="Marcador de contenido 2"/>
          <p:cNvSpPr>
            <a:spLocks noGrp="1"/>
          </p:cNvSpPr>
          <p:nvPr>
            <p:ph idx="1"/>
          </p:nvPr>
        </p:nvSpPr>
        <p:spPr>
          <a:xfrm>
            <a:off x="702530" y="1450633"/>
            <a:ext cx="8171014" cy="4613668"/>
          </a:xfrm>
        </p:spPr>
        <p:txBody>
          <a:bodyPr>
            <a:noAutofit/>
          </a:bodyPr>
          <a:lstStyle/>
          <a:p>
            <a:pPr marL="0" indent="0">
              <a:buNone/>
            </a:pPr>
            <a:r>
              <a:rPr lang="es-CR" sz="2000" dirty="0"/>
              <a:t>Modelado Paramétrico 3D es una forma de comunicación que expresa una idea de un objeto real o imaginario mediante modelos </a:t>
            </a:r>
            <a:r>
              <a:rPr lang="es-CR" sz="2000" dirty="0" smtClean="0"/>
              <a:t> 3D en </a:t>
            </a:r>
            <a:r>
              <a:rPr lang="es-CR" sz="2000" dirty="0"/>
              <a:t>formato electrónico, con características específicas de acuerdo a las normas internacionales de </a:t>
            </a:r>
            <a:r>
              <a:rPr lang="es-CR" sz="2000" dirty="0" smtClean="0"/>
              <a:t>dibujo. </a:t>
            </a:r>
          </a:p>
          <a:p>
            <a:pPr marL="0" indent="0">
              <a:buNone/>
            </a:pPr>
            <a:endParaRPr lang="es-CR" sz="2000" dirty="0" smtClean="0"/>
          </a:p>
          <a:p>
            <a:pPr marL="0" indent="0">
              <a:buNone/>
            </a:pPr>
            <a:r>
              <a:rPr lang="es-CR" sz="2000" dirty="0" smtClean="0"/>
              <a:t>En </a:t>
            </a:r>
            <a:r>
              <a:rPr lang="es-CR" sz="2000" dirty="0"/>
              <a:t>el caso de Ingeniería en Producción Industrial, es de gran interés el dibujo desde la concepción de un diseño hasta la definición del producto terminado. Por lo tanto, se requiere plasmar los dibujos en formatos predeterminados, con características y especificaciones de acuerdo a su aplicación. En la actualidad, el </a:t>
            </a:r>
            <a:r>
              <a:rPr lang="es-MX" sz="2000" dirty="0" smtClean="0"/>
              <a:t>modelar piezas en</a:t>
            </a:r>
            <a:r>
              <a:rPr lang="es-MX" sz="2000" b="1" dirty="0" smtClean="0"/>
              <a:t> </a:t>
            </a:r>
            <a:r>
              <a:rPr lang="es-MX" sz="2000" b="1" dirty="0" err="1" smtClean="0"/>
              <a:t>solidworks</a:t>
            </a:r>
            <a:r>
              <a:rPr lang="es-MX" sz="2000" b="1" dirty="0" smtClean="0"/>
              <a:t> </a:t>
            </a:r>
            <a:r>
              <a:rPr lang="es-MX" sz="2000" dirty="0" smtClean="0"/>
              <a:t>es imprescindible para el ingeniero y en esta presentación se desarrolla paso a paso la elaboración de un modelado básico.</a:t>
            </a:r>
            <a:endParaRPr lang="es-MX" sz="2000" dirty="0"/>
          </a:p>
          <a:p>
            <a:pPr marL="0" indent="0">
              <a:buNone/>
            </a:pPr>
            <a:endParaRPr lang="es-ES" sz="2000" dirty="0"/>
          </a:p>
        </p:txBody>
      </p:sp>
    </p:spTree>
    <p:extLst>
      <p:ext uri="{BB962C8B-B14F-4D97-AF65-F5344CB8AC3E}">
        <p14:creationId xmlns:p14="http://schemas.microsoft.com/office/powerpoint/2010/main" val="2310395851"/>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640607" y="146746"/>
            <a:ext cx="4852610" cy="461665"/>
          </a:xfrm>
          <a:prstGeom prst="rect">
            <a:avLst/>
          </a:prstGeom>
        </p:spPr>
        <p:txBody>
          <a:bodyPr wrap="none">
            <a:spAutoFit/>
          </a:bodyPr>
          <a:lstStyle/>
          <a:p>
            <a:pPr marL="0" lvl="1" algn="ctr">
              <a:spcBef>
                <a:spcPct val="0"/>
              </a:spcBef>
            </a:pPr>
            <a:r>
              <a:rPr lang="es-MX" sz="2400" b="1" i="1" dirty="0" smtClean="0">
                <a:solidFill>
                  <a:srgbClr val="C00000"/>
                </a:solidFill>
              </a:rPr>
              <a:t>3.10 Opciones de Visualización</a:t>
            </a:r>
            <a:endParaRPr lang="es-MX" sz="2400" b="1" i="1" dirty="0">
              <a:solidFill>
                <a:srgbClr val="C00000"/>
              </a:solidFill>
            </a:endParaRPr>
          </a:p>
        </p:txBody>
      </p:sp>
      <p:pic>
        <p:nvPicPr>
          <p:cNvPr id="2051" name="Picture 3"/>
          <p:cNvPicPr>
            <a:picLocks noChangeAspect="1" noChangeArrowheads="1"/>
          </p:cNvPicPr>
          <p:nvPr/>
        </p:nvPicPr>
        <p:blipFill rotWithShape="1">
          <a:blip r:embed="rId2">
            <a:extLst>
              <a:ext uri="{28A0092B-C50C-407E-A947-70E740481C1C}">
                <a14:useLocalDpi xmlns:a14="http://schemas.microsoft.com/office/drawing/2010/main" val="0"/>
              </a:ext>
            </a:extLst>
          </a:blip>
          <a:srcRect l="13567" t="12904" r="43217" b="47115"/>
          <a:stretch/>
        </p:blipFill>
        <p:spPr bwMode="auto">
          <a:xfrm>
            <a:off x="1254348" y="3006401"/>
            <a:ext cx="7204143" cy="3747102"/>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2" name="Picture 4"/>
          <p:cNvPicPr>
            <a:picLocks noChangeAspect="1" noChangeArrowheads="1"/>
          </p:cNvPicPr>
          <p:nvPr/>
        </p:nvPicPr>
        <p:blipFill rotWithShape="1">
          <a:blip r:embed="rId3">
            <a:extLst>
              <a:ext uri="{28A0092B-C50C-407E-A947-70E740481C1C}">
                <a14:useLocalDpi xmlns:a14="http://schemas.microsoft.com/office/drawing/2010/main" val="0"/>
              </a:ext>
            </a:extLst>
          </a:blip>
          <a:srcRect l="45909" t="13386" r="27045" b="56016"/>
          <a:stretch/>
        </p:blipFill>
        <p:spPr bwMode="auto">
          <a:xfrm>
            <a:off x="3967689" y="1143603"/>
            <a:ext cx="3518919" cy="2238233"/>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2 CuadroTexto"/>
          <p:cNvSpPr txBox="1"/>
          <p:nvPr/>
        </p:nvSpPr>
        <p:spPr>
          <a:xfrm>
            <a:off x="6417621" y="388417"/>
            <a:ext cx="3011795" cy="369332"/>
          </a:xfrm>
          <a:prstGeom prst="rect">
            <a:avLst/>
          </a:prstGeom>
          <a:noFill/>
        </p:spPr>
        <p:txBody>
          <a:bodyPr wrap="square" rtlCol="0">
            <a:spAutoFit/>
          </a:bodyPr>
          <a:lstStyle/>
          <a:p>
            <a:r>
              <a:rPr lang="es-MX" b="1" dirty="0" smtClean="0"/>
              <a:t>Líneas ocultas visibles</a:t>
            </a:r>
            <a:endParaRPr lang="es-MX" b="1" dirty="0"/>
          </a:p>
        </p:txBody>
      </p:sp>
      <p:cxnSp>
        <p:nvCxnSpPr>
          <p:cNvPr id="13" name="12 Conector recto de flecha"/>
          <p:cNvCxnSpPr>
            <a:endCxn id="3" idx="2"/>
          </p:cNvCxnSpPr>
          <p:nvPr/>
        </p:nvCxnSpPr>
        <p:spPr>
          <a:xfrm flipV="1">
            <a:off x="5727148" y="757749"/>
            <a:ext cx="2196371" cy="1378602"/>
          </a:xfrm>
          <a:prstGeom prst="straightConnector1">
            <a:avLst/>
          </a:prstGeom>
          <a:ln>
            <a:tailEnd type="arrow"/>
          </a:ln>
        </p:spPr>
        <p:style>
          <a:lnRef idx="3">
            <a:schemeClr val="accent1"/>
          </a:lnRef>
          <a:fillRef idx="0">
            <a:schemeClr val="accent1"/>
          </a:fillRef>
          <a:effectRef idx="2">
            <a:schemeClr val="accent1"/>
          </a:effectRef>
          <a:fontRef idx="minor">
            <a:schemeClr val="tx1"/>
          </a:fontRef>
        </p:style>
      </p:cxnSp>
      <p:sp>
        <p:nvSpPr>
          <p:cNvPr id="15" name="14 CuadroTexto"/>
          <p:cNvSpPr txBox="1"/>
          <p:nvPr/>
        </p:nvSpPr>
        <p:spPr>
          <a:xfrm>
            <a:off x="5446696" y="5903449"/>
            <a:ext cx="3011795" cy="369332"/>
          </a:xfrm>
          <a:prstGeom prst="rect">
            <a:avLst/>
          </a:prstGeom>
          <a:noFill/>
        </p:spPr>
        <p:txBody>
          <a:bodyPr wrap="square" rtlCol="0">
            <a:spAutoFit/>
          </a:bodyPr>
          <a:lstStyle/>
          <a:p>
            <a:pPr algn="r"/>
            <a:r>
              <a:rPr lang="es-MX" b="1" i="1" dirty="0" smtClean="0">
                <a:solidFill>
                  <a:srgbClr val="FF0000"/>
                </a:solidFill>
              </a:rPr>
              <a:t>Líneas ocultas visibles</a:t>
            </a:r>
            <a:endParaRPr lang="es-MX" b="1" i="1" dirty="0">
              <a:solidFill>
                <a:srgbClr val="FF0000"/>
              </a:solidFill>
            </a:endParaRPr>
          </a:p>
        </p:txBody>
      </p:sp>
      <p:sp>
        <p:nvSpPr>
          <p:cNvPr id="4" name="3 Rectángulo"/>
          <p:cNvSpPr/>
          <p:nvPr/>
        </p:nvSpPr>
        <p:spPr>
          <a:xfrm>
            <a:off x="5197068" y="2136351"/>
            <a:ext cx="499256" cy="252736"/>
          </a:xfrm>
          <a:prstGeom prst="rect">
            <a:avLst/>
          </a:prstGeom>
          <a:no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180707022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125811" y="-39829"/>
            <a:ext cx="4852610" cy="461665"/>
          </a:xfrm>
          <a:prstGeom prst="rect">
            <a:avLst/>
          </a:prstGeom>
        </p:spPr>
        <p:txBody>
          <a:bodyPr wrap="none">
            <a:spAutoFit/>
          </a:bodyPr>
          <a:lstStyle/>
          <a:p>
            <a:pPr marL="0" lvl="1" algn="ctr">
              <a:spcBef>
                <a:spcPct val="0"/>
              </a:spcBef>
            </a:pPr>
            <a:r>
              <a:rPr lang="es-MX" sz="2400" b="1" i="1" dirty="0" smtClean="0">
                <a:solidFill>
                  <a:srgbClr val="C00000"/>
                </a:solidFill>
              </a:rPr>
              <a:t>3.10 Opciones de Visualización</a:t>
            </a:r>
            <a:endParaRPr lang="es-MX" sz="2400" b="1" i="1" dirty="0">
              <a:solidFill>
                <a:srgbClr val="C00000"/>
              </a:solidFill>
            </a:endParaRPr>
          </a:p>
        </p:txBody>
      </p:sp>
      <p:pic>
        <p:nvPicPr>
          <p:cNvPr id="2051" name="Picture 3"/>
          <p:cNvPicPr>
            <a:picLocks noChangeAspect="1" noChangeArrowheads="1"/>
          </p:cNvPicPr>
          <p:nvPr/>
        </p:nvPicPr>
        <p:blipFill rotWithShape="1">
          <a:blip r:embed="rId2">
            <a:extLst>
              <a:ext uri="{28A0092B-C50C-407E-A947-70E740481C1C}">
                <a14:useLocalDpi xmlns:a14="http://schemas.microsoft.com/office/drawing/2010/main" val="0"/>
              </a:ext>
            </a:extLst>
          </a:blip>
          <a:srcRect l="56783" t="12904" r="1" b="47115"/>
          <a:stretch/>
        </p:blipFill>
        <p:spPr bwMode="auto">
          <a:xfrm>
            <a:off x="1477312" y="2839583"/>
            <a:ext cx="7795451" cy="4054659"/>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2" name="Picture 4"/>
          <p:cNvPicPr>
            <a:picLocks noChangeAspect="1" noChangeArrowheads="1"/>
          </p:cNvPicPr>
          <p:nvPr/>
        </p:nvPicPr>
        <p:blipFill rotWithShape="1">
          <a:blip r:embed="rId3">
            <a:extLst>
              <a:ext uri="{28A0092B-C50C-407E-A947-70E740481C1C}">
                <a14:useLocalDpi xmlns:a14="http://schemas.microsoft.com/office/drawing/2010/main" val="0"/>
              </a:ext>
            </a:extLst>
          </a:blip>
          <a:srcRect l="45909" t="13386" r="27045" b="56016"/>
          <a:stretch/>
        </p:blipFill>
        <p:spPr bwMode="auto">
          <a:xfrm>
            <a:off x="3615579" y="436735"/>
            <a:ext cx="3518919" cy="2238233"/>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2 CuadroTexto"/>
          <p:cNvSpPr txBox="1"/>
          <p:nvPr/>
        </p:nvSpPr>
        <p:spPr>
          <a:xfrm>
            <a:off x="6612601" y="1014718"/>
            <a:ext cx="3011795" cy="369332"/>
          </a:xfrm>
          <a:prstGeom prst="rect">
            <a:avLst/>
          </a:prstGeom>
          <a:noFill/>
        </p:spPr>
        <p:txBody>
          <a:bodyPr wrap="square" rtlCol="0">
            <a:spAutoFit/>
          </a:bodyPr>
          <a:lstStyle/>
          <a:p>
            <a:r>
              <a:rPr lang="es-MX" b="1" dirty="0" smtClean="0"/>
              <a:t>Sombreado</a:t>
            </a:r>
            <a:endParaRPr lang="es-MX" b="1" dirty="0"/>
          </a:p>
        </p:txBody>
      </p:sp>
      <p:cxnSp>
        <p:nvCxnSpPr>
          <p:cNvPr id="11" name="10 Conector recto de flecha"/>
          <p:cNvCxnSpPr/>
          <p:nvPr/>
        </p:nvCxnSpPr>
        <p:spPr>
          <a:xfrm>
            <a:off x="5208534" y="1034143"/>
            <a:ext cx="1383337" cy="146304"/>
          </a:xfrm>
          <a:prstGeom prst="straightConnector1">
            <a:avLst/>
          </a:prstGeom>
          <a:ln>
            <a:tailEnd type="arrow"/>
          </a:ln>
        </p:spPr>
        <p:style>
          <a:lnRef idx="3">
            <a:schemeClr val="accent1"/>
          </a:lnRef>
          <a:fillRef idx="0">
            <a:schemeClr val="accent1"/>
          </a:fillRef>
          <a:effectRef idx="2">
            <a:schemeClr val="accent1"/>
          </a:effectRef>
          <a:fontRef idx="minor">
            <a:schemeClr val="tx1"/>
          </a:fontRef>
        </p:style>
      </p:cxnSp>
      <p:sp>
        <p:nvSpPr>
          <p:cNvPr id="15" name="14 CuadroTexto"/>
          <p:cNvSpPr txBox="1"/>
          <p:nvPr/>
        </p:nvSpPr>
        <p:spPr>
          <a:xfrm>
            <a:off x="6173973" y="6333414"/>
            <a:ext cx="3011795" cy="369332"/>
          </a:xfrm>
          <a:prstGeom prst="rect">
            <a:avLst/>
          </a:prstGeom>
          <a:noFill/>
        </p:spPr>
        <p:txBody>
          <a:bodyPr wrap="square" rtlCol="0">
            <a:spAutoFit/>
          </a:bodyPr>
          <a:lstStyle/>
          <a:p>
            <a:pPr algn="r"/>
            <a:r>
              <a:rPr lang="es-MX" b="1" i="1" dirty="0" smtClean="0">
                <a:solidFill>
                  <a:srgbClr val="FF0000"/>
                </a:solidFill>
              </a:rPr>
              <a:t>Sombreado</a:t>
            </a:r>
            <a:endParaRPr lang="es-MX" b="1" i="1" dirty="0">
              <a:solidFill>
                <a:srgbClr val="FF0000"/>
              </a:solidFill>
            </a:endParaRPr>
          </a:p>
        </p:txBody>
      </p:sp>
      <p:sp>
        <p:nvSpPr>
          <p:cNvPr id="17" name="16 Rectángulo"/>
          <p:cNvSpPr/>
          <p:nvPr/>
        </p:nvSpPr>
        <p:spPr>
          <a:xfrm>
            <a:off x="4728793" y="918770"/>
            <a:ext cx="499256" cy="252736"/>
          </a:xfrm>
          <a:prstGeom prst="rect">
            <a:avLst/>
          </a:prstGeom>
          <a:no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350932842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995449" y="6396334"/>
            <a:ext cx="4852610" cy="461665"/>
          </a:xfrm>
          <a:prstGeom prst="rect">
            <a:avLst/>
          </a:prstGeom>
        </p:spPr>
        <p:txBody>
          <a:bodyPr wrap="none">
            <a:spAutoFit/>
          </a:bodyPr>
          <a:lstStyle/>
          <a:p>
            <a:pPr marL="0" lvl="1" algn="ctr">
              <a:spcBef>
                <a:spcPct val="0"/>
              </a:spcBef>
            </a:pPr>
            <a:r>
              <a:rPr lang="es-MX" sz="2400" b="1" i="1" dirty="0" smtClean="0">
                <a:solidFill>
                  <a:srgbClr val="C00000"/>
                </a:solidFill>
              </a:rPr>
              <a:t>3.10 Opciones de Visualización</a:t>
            </a:r>
            <a:endParaRPr lang="es-MX" sz="2400" b="1" i="1" dirty="0">
              <a:solidFill>
                <a:srgbClr val="C00000"/>
              </a:solidFill>
            </a:endParaRPr>
          </a:p>
        </p:txBody>
      </p:sp>
      <p:pic>
        <p:nvPicPr>
          <p:cNvPr id="2051" name="Picture 3"/>
          <p:cNvPicPr>
            <a:picLocks noChangeAspect="1" noChangeArrowheads="1"/>
          </p:cNvPicPr>
          <p:nvPr/>
        </p:nvPicPr>
        <p:blipFill rotWithShape="1">
          <a:blip r:embed="rId2">
            <a:extLst>
              <a:ext uri="{28A0092B-C50C-407E-A947-70E740481C1C}">
                <a14:useLocalDpi xmlns:a14="http://schemas.microsoft.com/office/drawing/2010/main" val="0"/>
              </a:ext>
            </a:extLst>
          </a:blip>
          <a:srcRect l="13567" t="51255" r="42610" b="7134"/>
          <a:stretch/>
        </p:blipFill>
        <p:spPr bwMode="auto">
          <a:xfrm>
            <a:off x="885197" y="2322921"/>
            <a:ext cx="7253543" cy="3872316"/>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2" name="Picture 4"/>
          <p:cNvPicPr>
            <a:picLocks noChangeAspect="1" noChangeArrowheads="1"/>
          </p:cNvPicPr>
          <p:nvPr/>
        </p:nvPicPr>
        <p:blipFill rotWithShape="1">
          <a:blip r:embed="rId3">
            <a:extLst>
              <a:ext uri="{28A0092B-C50C-407E-A947-70E740481C1C}">
                <a14:useLocalDpi xmlns:a14="http://schemas.microsoft.com/office/drawing/2010/main" val="0"/>
              </a:ext>
            </a:extLst>
          </a:blip>
          <a:srcRect l="45909" t="13386" r="27045" b="56016"/>
          <a:stretch/>
        </p:blipFill>
        <p:spPr bwMode="auto">
          <a:xfrm>
            <a:off x="2905893" y="0"/>
            <a:ext cx="3518919" cy="2238233"/>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2 CuadroTexto"/>
          <p:cNvSpPr txBox="1"/>
          <p:nvPr/>
        </p:nvSpPr>
        <p:spPr>
          <a:xfrm>
            <a:off x="5882185" y="341195"/>
            <a:ext cx="3011795" cy="369332"/>
          </a:xfrm>
          <a:prstGeom prst="rect">
            <a:avLst/>
          </a:prstGeom>
          <a:noFill/>
        </p:spPr>
        <p:txBody>
          <a:bodyPr wrap="square" rtlCol="0">
            <a:spAutoFit/>
          </a:bodyPr>
          <a:lstStyle/>
          <a:p>
            <a:r>
              <a:rPr lang="es-MX" b="1" dirty="0" smtClean="0"/>
              <a:t>Sombreado con aristas</a:t>
            </a:r>
          </a:p>
        </p:txBody>
      </p:sp>
      <p:cxnSp>
        <p:nvCxnSpPr>
          <p:cNvPr id="7" name="6 Conector recto de flecha"/>
          <p:cNvCxnSpPr/>
          <p:nvPr/>
        </p:nvCxnSpPr>
        <p:spPr>
          <a:xfrm>
            <a:off x="4498848" y="402336"/>
            <a:ext cx="1383337" cy="146304"/>
          </a:xfrm>
          <a:prstGeom prst="straightConnector1">
            <a:avLst/>
          </a:prstGeom>
          <a:ln>
            <a:tailEnd type="arrow"/>
          </a:ln>
        </p:spPr>
        <p:style>
          <a:lnRef idx="3">
            <a:schemeClr val="accent1"/>
          </a:lnRef>
          <a:fillRef idx="0">
            <a:schemeClr val="accent1"/>
          </a:fillRef>
          <a:effectRef idx="2">
            <a:schemeClr val="accent1"/>
          </a:effectRef>
          <a:fontRef idx="minor">
            <a:schemeClr val="tx1"/>
          </a:fontRef>
        </p:style>
      </p:cxnSp>
      <p:sp>
        <p:nvSpPr>
          <p:cNvPr id="14" name="13 CuadroTexto"/>
          <p:cNvSpPr txBox="1"/>
          <p:nvPr/>
        </p:nvSpPr>
        <p:spPr>
          <a:xfrm>
            <a:off x="4918914" y="5493890"/>
            <a:ext cx="3011795" cy="369332"/>
          </a:xfrm>
          <a:prstGeom prst="rect">
            <a:avLst/>
          </a:prstGeom>
          <a:noFill/>
        </p:spPr>
        <p:txBody>
          <a:bodyPr wrap="square" rtlCol="0">
            <a:spAutoFit/>
          </a:bodyPr>
          <a:lstStyle/>
          <a:p>
            <a:pPr algn="r"/>
            <a:r>
              <a:rPr lang="es-MX" b="1" i="1" dirty="0" smtClean="0">
                <a:solidFill>
                  <a:srgbClr val="FF0000"/>
                </a:solidFill>
              </a:rPr>
              <a:t>Sombreado con aristas</a:t>
            </a:r>
          </a:p>
        </p:txBody>
      </p:sp>
      <p:sp>
        <p:nvSpPr>
          <p:cNvPr id="17" name="16 Rectángulo"/>
          <p:cNvSpPr/>
          <p:nvPr/>
        </p:nvSpPr>
        <p:spPr>
          <a:xfrm>
            <a:off x="4019107" y="248131"/>
            <a:ext cx="499256" cy="252736"/>
          </a:xfrm>
          <a:prstGeom prst="rect">
            <a:avLst/>
          </a:prstGeom>
          <a:no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350932842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995449" y="6396334"/>
            <a:ext cx="4852610" cy="461665"/>
          </a:xfrm>
          <a:prstGeom prst="rect">
            <a:avLst/>
          </a:prstGeom>
        </p:spPr>
        <p:txBody>
          <a:bodyPr wrap="none">
            <a:spAutoFit/>
          </a:bodyPr>
          <a:lstStyle/>
          <a:p>
            <a:pPr marL="0" lvl="1" algn="ctr">
              <a:spcBef>
                <a:spcPct val="0"/>
              </a:spcBef>
            </a:pPr>
            <a:r>
              <a:rPr lang="es-MX" sz="2400" b="1" i="1" dirty="0" smtClean="0">
                <a:solidFill>
                  <a:srgbClr val="C00000"/>
                </a:solidFill>
              </a:rPr>
              <a:t>3.10 Opciones de Visualización</a:t>
            </a:r>
            <a:endParaRPr lang="es-MX" sz="2400" b="1" i="1" dirty="0">
              <a:solidFill>
                <a:srgbClr val="C00000"/>
              </a:solidFill>
            </a:endParaRPr>
          </a:p>
        </p:txBody>
      </p:sp>
      <p:pic>
        <p:nvPicPr>
          <p:cNvPr id="2051" name="Picture 3"/>
          <p:cNvPicPr>
            <a:picLocks noChangeAspect="1" noChangeArrowheads="1"/>
          </p:cNvPicPr>
          <p:nvPr/>
        </p:nvPicPr>
        <p:blipFill rotWithShape="1">
          <a:blip r:embed="rId2">
            <a:extLst>
              <a:ext uri="{28A0092B-C50C-407E-A947-70E740481C1C}">
                <a14:useLocalDpi xmlns:a14="http://schemas.microsoft.com/office/drawing/2010/main" val="0"/>
              </a:ext>
            </a:extLst>
          </a:blip>
          <a:srcRect l="56783" t="51627" r="1" b="7133"/>
          <a:stretch/>
        </p:blipFill>
        <p:spPr bwMode="auto">
          <a:xfrm>
            <a:off x="1162493" y="2400751"/>
            <a:ext cx="7447498" cy="3995582"/>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2" name="Picture 4"/>
          <p:cNvPicPr>
            <a:picLocks noChangeAspect="1" noChangeArrowheads="1"/>
          </p:cNvPicPr>
          <p:nvPr/>
        </p:nvPicPr>
        <p:blipFill rotWithShape="1">
          <a:blip r:embed="rId3">
            <a:extLst>
              <a:ext uri="{28A0092B-C50C-407E-A947-70E740481C1C}">
                <a14:useLocalDpi xmlns:a14="http://schemas.microsoft.com/office/drawing/2010/main" val="0"/>
              </a:ext>
            </a:extLst>
          </a:blip>
          <a:srcRect l="45909" t="13386" r="27045" b="56016"/>
          <a:stretch/>
        </p:blipFill>
        <p:spPr bwMode="auto">
          <a:xfrm>
            <a:off x="2905893" y="0"/>
            <a:ext cx="3518919" cy="2238233"/>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2 CuadroTexto"/>
          <p:cNvSpPr txBox="1"/>
          <p:nvPr/>
        </p:nvSpPr>
        <p:spPr>
          <a:xfrm>
            <a:off x="5923647" y="835801"/>
            <a:ext cx="3011795" cy="369332"/>
          </a:xfrm>
          <a:prstGeom prst="rect">
            <a:avLst/>
          </a:prstGeom>
          <a:noFill/>
        </p:spPr>
        <p:txBody>
          <a:bodyPr wrap="square" rtlCol="0">
            <a:spAutoFit/>
          </a:bodyPr>
          <a:lstStyle/>
          <a:p>
            <a:r>
              <a:rPr lang="es-MX" b="1" dirty="0" smtClean="0"/>
              <a:t>Sin líneas ocultas</a:t>
            </a:r>
          </a:p>
        </p:txBody>
      </p:sp>
      <p:cxnSp>
        <p:nvCxnSpPr>
          <p:cNvPr id="12" name="11 Conector recto de flecha"/>
          <p:cNvCxnSpPr/>
          <p:nvPr/>
        </p:nvCxnSpPr>
        <p:spPr>
          <a:xfrm>
            <a:off x="4519578" y="874163"/>
            <a:ext cx="1383337" cy="146304"/>
          </a:xfrm>
          <a:prstGeom prst="straightConnector1">
            <a:avLst/>
          </a:prstGeom>
          <a:ln>
            <a:tailEnd type="arrow"/>
          </a:ln>
        </p:spPr>
        <p:style>
          <a:lnRef idx="3">
            <a:schemeClr val="accent1"/>
          </a:lnRef>
          <a:fillRef idx="0">
            <a:schemeClr val="accent1"/>
          </a:fillRef>
          <a:effectRef idx="2">
            <a:schemeClr val="accent1"/>
          </a:effectRef>
          <a:fontRef idx="minor">
            <a:schemeClr val="tx1"/>
          </a:fontRef>
        </p:style>
      </p:cxnSp>
      <p:sp>
        <p:nvSpPr>
          <p:cNvPr id="16" name="15 CuadroTexto"/>
          <p:cNvSpPr txBox="1"/>
          <p:nvPr/>
        </p:nvSpPr>
        <p:spPr>
          <a:xfrm>
            <a:off x="5523830" y="5688438"/>
            <a:ext cx="3011795" cy="369332"/>
          </a:xfrm>
          <a:prstGeom prst="rect">
            <a:avLst/>
          </a:prstGeom>
          <a:noFill/>
        </p:spPr>
        <p:txBody>
          <a:bodyPr wrap="square" rtlCol="0">
            <a:spAutoFit/>
          </a:bodyPr>
          <a:lstStyle/>
          <a:p>
            <a:pPr algn="r"/>
            <a:r>
              <a:rPr lang="es-MX" b="1" i="1" dirty="0" smtClean="0">
                <a:solidFill>
                  <a:srgbClr val="FF0000"/>
                </a:solidFill>
              </a:rPr>
              <a:t>Sin líneas ocultas</a:t>
            </a:r>
          </a:p>
        </p:txBody>
      </p:sp>
      <p:sp>
        <p:nvSpPr>
          <p:cNvPr id="17" name="16 Rectángulo"/>
          <p:cNvSpPr/>
          <p:nvPr/>
        </p:nvSpPr>
        <p:spPr>
          <a:xfrm>
            <a:off x="4019107" y="723606"/>
            <a:ext cx="499256" cy="252736"/>
          </a:xfrm>
          <a:prstGeom prst="rect">
            <a:avLst/>
          </a:prstGeom>
          <a:no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350932842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13561" t="13174" b="7594"/>
          <a:stretch/>
        </p:blipFill>
        <p:spPr bwMode="auto">
          <a:xfrm>
            <a:off x="245876" y="1810686"/>
            <a:ext cx="8898124" cy="4585648"/>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2 Rectángulo"/>
          <p:cNvSpPr/>
          <p:nvPr/>
        </p:nvSpPr>
        <p:spPr>
          <a:xfrm>
            <a:off x="1792144" y="6396334"/>
            <a:ext cx="3259226" cy="461665"/>
          </a:xfrm>
          <a:prstGeom prst="rect">
            <a:avLst/>
          </a:prstGeom>
        </p:spPr>
        <p:txBody>
          <a:bodyPr wrap="none">
            <a:spAutoFit/>
          </a:bodyPr>
          <a:lstStyle/>
          <a:p>
            <a:pPr marL="0" lvl="1" algn="ctr">
              <a:spcBef>
                <a:spcPct val="0"/>
              </a:spcBef>
            </a:pPr>
            <a:r>
              <a:rPr lang="es-MX" sz="2400" b="1" i="1" dirty="0" smtClean="0">
                <a:solidFill>
                  <a:srgbClr val="C00000"/>
                </a:solidFill>
              </a:rPr>
              <a:t>3.13 Vistas de Dibujo</a:t>
            </a:r>
            <a:endParaRPr lang="es-MX" sz="2400" b="1" i="1" dirty="0">
              <a:solidFill>
                <a:srgbClr val="C00000"/>
              </a:solidFill>
            </a:endParaRPr>
          </a:p>
        </p:txBody>
      </p:sp>
      <p:pic>
        <p:nvPicPr>
          <p:cNvPr id="3074"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45890" t="13088" r="32882" b="65813"/>
          <a:stretch/>
        </p:blipFill>
        <p:spPr bwMode="auto">
          <a:xfrm>
            <a:off x="2743200" y="0"/>
            <a:ext cx="3687766" cy="2060812"/>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6" name="5 Conector recto de flecha"/>
          <p:cNvCxnSpPr/>
          <p:nvPr/>
        </p:nvCxnSpPr>
        <p:spPr>
          <a:xfrm flipH="1">
            <a:off x="5240740" y="1305721"/>
            <a:ext cx="1610436" cy="409432"/>
          </a:xfrm>
          <a:prstGeom prst="straightConnector1">
            <a:avLst/>
          </a:prstGeom>
          <a:ln>
            <a:tailEnd type="arrow"/>
          </a:ln>
        </p:spPr>
        <p:style>
          <a:lnRef idx="3">
            <a:schemeClr val="accent1"/>
          </a:lnRef>
          <a:fillRef idx="0">
            <a:schemeClr val="accent1"/>
          </a:fillRef>
          <a:effectRef idx="2">
            <a:schemeClr val="accent1"/>
          </a:effectRef>
          <a:fontRef idx="minor">
            <a:schemeClr val="tx1"/>
          </a:fontRef>
        </p:style>
      </p:cxnSp>
      <p:sp>
        <p:nvSpPr>
          <p:cNvPr id="8" name="7 CuadroTexto"/>
          <p:cNvSpPr txBox="1"/>
          <p:nvPr/>
        </p:nvSpPr>
        <p:spPr>
          <a:xfrm>
            <a:off x="6851176" y="1132764"/>
            <a:ext cx="1965277" cy="369332"/>
          </a:xfrm>
          <a:prstGeom prst="rect">
            <a:avLst/>
          </a:prstGeom>
          <a:noFill/>
        </p:spPr>
        <p:txBody>
          <a:bodyPr wrap="square" rtlCol="0">
            <a:spAutoFit/>
          </a:bodyPr>
          <a:lstStyle/>
          <a:p>
            <a:r>
              <a:rPr lang="es-MX" b="1" i="1" dirty="0" smtClean="0">
                <a:solidFill>
                  <a:srgbClr val="FF0000"/>
                </a:solidFill>
              </a:rPr>
              <a:t>Cuatro Vistas</a:t>
            </a:r>
            <a:endParaRPr lang="es-MX" b="1" i="1" dirty="0">
              <a:solidFill>
                <a:srgbClr val="FF0000"/>
              </a:solidFill>
            </a:endParaRPr>
          </a:p>
        </p:txBody>
      </p:sp>
    </p:spTree>
    <p:extLst>
      <p:ext uri="{BB962C8B-B14F-4D97-AF65-F5344CB8AC3E}">
        <p14:creationId xmlns:p14="http://schemas.microsoft.com/office/powerpoint/2010/main" val="302334116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747045" y="1511237"/>
            <a:ext cx="6591985" cy="564246"/>
          </a:xfrm>
        </p:spPr>
        <p:txBody>
          <a:bodyPr>
            <a:normAutofit/>
          </a:bodyPr>
          <a:lstStyle/>
          <a:p>
            <a:pPr lvl="1">
              <a:buFont typeface="Wingdings" panose="05000000000000000000" pitchFamily="2" charset="2"/>
              <a:buChar char="à"/>
            </a:pPr>
            <a:r>
              <a:rPr lang="es-MX" sz="2000" dirty="0" smtClean="0">
                <a:sym typeface="Wingdings" panose="05000000000000000000" pitchFamily="2" charset="2"/>
              </a:rPr>
              <a:t>Seleccionar </a:t>
            </a:r>
            <a:r>
              <a:rPr lang="es-MX" sz="2000" b="1" dirty="0" smtClean="0">
                <a:sym typeface="Wingdings" panose="05000000000000000000" pitchFamily="2" charset="2"/>
              </a:rPr>
              <a:t>Cota inteligente </a:t>
            </a:r>
            <a:r>
              <a:rPr lang="es-MX" sz="2000" dirty="0" smtClean="0">
                <a:sym typeface="Wingdings" panose="05000000000000000000" pitchFamily="2" charset="2"/>
              </a:rPr>
              <a:t>(acotar)</a:t>
            </a:r>
          </a:p>
          <a:p>
            <a:pPr lvl="1">
              <a:buFont typeface="Wingdings" panose="05000000000000000000" pitchFamily="2" charset="2"/>
              <a:buChar char="à"/>
            </a:pPr>
            <a:endParaRPr lang="es-MX" sz="2000" dirty="0" smtClean="0">
              <a:sym typeface="Wingdings" panose="05000000000000000000" pitchFamily="2" charset="2"/>
            </a:endParaRPr>
          </a:p>
        </p:txBody>
      </p:sp>
      <p:pic>
        <p:nvPicPr>
          <p:cNvPr id="4098"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33461" t="18843" r="19652" b="14739"/>
          <a:stretch/>
        </p:blipFill>
        <p:spPr bwMode="auto">
          <a:xfrm>
            <a:off x="3138985" y="2075483"/>
            <a:ext cx="6005015" cy="4782518"/>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4" name="3 Conector recto de flecha"/>
          <p:cNvCxnSpPr/>
          <p:nvPr/>
        </p:nvCxnSpPr>
        <p:spPr>
          <a:xfrm flipV="1">
            <a:off x="1869743" y="4466743"/>
            <a:ext cx="3275463" cy="924123"/>
          </a:xfrm>
          <a:prstGeom prst="straightConnector1">
            <a:avLst/>
          </a:prstGeom>
          <a:ln>
            <a:tailEnd type="arrow"/>
          </a:ln>
        </p:spPr>
        <p:style>
          <a:lnRef idx="3">
            <a:schemeClr val="accent2"/>
          </a:lnRef>
          <a:fillRef idx="0">
            <a:schemeClr val="accent2"/>
          </a:fillRef>
          <a:effectRef idx="2">
            <a:schemeClr val="accent2"/>
          </a:effectRef>
          <a:fontRef idx="minor">
            <a:schemeClr val="tx1"/>
          </a:fontRef>
        </p:style>
      </p:cxnSp>
      <p:sp>
        <p:nvSpPr>
          <p:cNvPr id="10" name="Título 1"/>
          <p:cNvSpPr txBox="1">
            <a:spLocks/>
          </p:cNvSpPr>
          <p:nvPr/>
        </p:nvSpPr>
        <p:spPr>
          <a:xfrm>
            <a:off x="439003" y="5405735"/>
            <a:ext cx="3998794" cy="341194"/>
          </a:xfrm>
          <a:prstGeom prst="rect">
            <a:avLst/>
          </a:prstGeom>
        </p:spPr>
        <p:txBody>
          <a:bodyPr vert="horz" lIns="91440" tIns="45720" rIns="91440" bIns="45720" rtlCol="0" anchor="t">
            <a:noAutofit/>
          </a:bodyPr>
          <a:lst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lvl="1">
              <a:spcBef>
                <a:spcPct val="0"/>
              </a:spcBef>
            </a:pPr>
            <a:r>
              <a:rPr lang="es-MX" sz="2400" b="1" i="1" dirty="0" smtClean="0">
                <a:solidFill>
                  <a:srgbClr val="C00000"/>
                </a:solidFill>
              </a:rPr>
              <a:t>3.14 Centros de Circulo</a:t>
            </a:r>
            <a:endParaRPr lang="es-MX" sz="2400" b="1" i="1" dirty="0">
              <a:solidFill>
                <a:srgbClr val="C00000"/>
              </a:solidFill>
            </a:endParaRPr>
          </a:p>
          <a:p>
            <a:pPr lvl="1" algn="l" defTabSz="457200" rtl="0">
              <a:spcBef>
                <a:spcPct val="0"/>
              </a:spcBef>
            </a:pPr>
            <a:r>
              <a:rPr lang="es-MX" sz="2400" b="1" dirty="0" smtClean="0"/>
              <a:t/>
            </a:r>
            <a:br>
              <a:rPr lang="es-MX" sz="2400" b="1" dirty="0" smtClean="0"/>
            </a:br>
            <a:endParaRPr lang="es-MX" sz="2400" b="1" dirty="0"/>
          </a:p>
        </p:txBody>
      </p:sp>
      <p:sp>
        <p:nvSpPr>
          <p:cNvPr id="11" name="Título 1"/>
          <p:cNvSpPr txBox="1">
            <a:spLocks/>
          </p:cNvSpPr>
          <p:nvPr/>
        </p:nvSpPr>
        <p:spPr>
          <a:xfrm>
            <a:off x="5854890" y="246270"/>
            <a:ext cx="3998794" cy="341194"/>
          </a:xfrm>
          <a:prstGeom prst="rect">
            <a:avLst/>
          </a:prstGeom>
        </p:spPr>
        <p:txBody>
          <a:bodyPr vert="horz" lIns="91440" tIns="45720" rIns="91440" bIns="45720" rtlCol="0" anchor="t">
            <a:noAutofit/>
          </a:bodyPr>
          <a:lst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lvl="1">
              <a:spcBef>
                <a:spcPct val="0"/>
              </a:spcBef>
            </a:pPr>
            <a:r>
              <a:rPr lang="es-MX" sz="2400" b="1" i="1" dirty="0" smtClean="0">
                <a:solidFill>
                  <a:srgbClr val="C00000"/>
                </a:solidFill>
              </a:rPr>
              <a:t>3.15 Acotaciones</a:t>
            </a:r>
            <a:endParaRPr lang="es-MX" sz="2400" b="1" i="1" dirty="0">
              <a:solidFill>
                <a:srgbClr val="C00000"/>
              </a:solidFill>
            </a:endParaRPr>
          </a:p>
          <a:p>
            <a:pPr lvl="1" algn="l" defTabSz="457200" rtl="0">
              <a:spcBef>
                <a:spcPct val="0"/>
              </a:spcBef>
            </a:pPr>
            <a:r>
              <a:rPr lang="es-MX" sz="2400" b="1" dirty="0" smtClean="0"/>
              <a:t/>
            </a:r>
            <a:br>
              <a:rPr lang="es-MX" sz="2400" b="1" dirty="0" smtClean="0"/>
            </a:br>
            <a:endParaRPr lang="es-MX" sz="2400" b="1" dirty="0"/>
          </a:p>
        </p:txBody>
      </p:sp>
      <p:cxnSp>
        <p:nvCxnSpPr>
          <p:cNvPr id="14" name="13 Conector recto de flecha"/>
          <p:cNvCxnSpPr/>
          <p:nvPr/>
        </p:nvCxnSpPr>
        <p:spPr>
          <a:xfrm flipH="1">
            <a:off x="6714699" y="709684"/>
            <a:ext cx="532262" cy="1528549"/>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pic>
        <p:nvPicPr>
          <p:cNvPr id="4099" name="Picture 3"/>
          <p:cNvPicPr>
            <a:picLocks noChangeAspect="1" noChangeArrowheads="1"/>
          </p:cNvPicPr>
          <p:nvPr/>
        </p:nvPicPr>
        <p:blipFill rotWithShape="1">
          <a:blip r:embed="rId3">
            <a:extLst>
              <a:ext uri="{28A0092B-C50C-407E-A947-70E740481C1C}">
                <a14:useLocalDpi xmlns:a14="http://schemas.microsoft.com/office/drawing/2010/main" val="0"/>
              </a:ext>
            </a:extLst>
          </a:blip>
          <a:srcRect r="76206" b="71104"/>
          <a:stretch/>
        </p:blipFill>
        <p:spPr bwMode="auto">
          <a:xfrm>
            <a:off x="-1" y="2049211"/>
            <a:ext cx="3138985" cy="2143234"/>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chemeClr val="accent1"/>
                </a:solidFill>
              </a14:hiddenFill>
            </a:ext>
          </a:extLst>
        </p:spPr>
      </p:pic>
    </p:spTree>
    <p:extLst>
      <p:ext uri="{BB962C8B-B14F-4D97-AF65-F5344CB8AC3E}">
        <p14:creationId xmlns:p14="http://schemas.microsoft.com/office/powerpoint/2010/main" val="2696180352"/>
      </p:ext>
    </p:extLst>
  </p:cSld>
  <p:clrMapOvr>
    <a:masterClrMapping/>
  </p:clrMapOvr>
  <mc:AlternateContent xmlns:mc="http://schemas.openxmlformats.org/markup-compatibility/2006" xmlns:p14="http://schemas.microsoft.com/office/powerpoint/2010/main">
    <mc:Choice Requires="p14">
      <p:transition spd="slow">
        <p14:flash/>
      </p:transition>
    </mc:Choice>
    <mc:Fallback xmlns="">
      <p:transition spd="slow">
        <p:fade/>
      </p:transition>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607450" y="311072"/>
            <a:ext cx="6589199" cy="1280890"/>
          </a:xfrm>
        </p:spPr>
        <p:txBody>
          <a:bodyPr/>
          <a:lstStyle/>
          <a:p>
            <a:r>
              <a:rPr lang="es-MX" dirty="0" smtClean="0"/>
              <a:t>Figura Terminada</a:t>
            </a:r>
            <a:endParaRPr lang="es-MX" dirty="0"/>
          </a:p>
        </p:txBody>
      </p:sp>
      <p:pic>
        <p:nvPicPr>
          <p:cNvPr id="5122"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39030" t="25883" r="24390" b="20457"/>
          <a:stretch/>
        </p:blipFill>
        <p:spPr bwMode="auto">
          <a:xfrm>
            <a:off x="1746915" y="1364775"/>
            <a:ext cx="5854888" cy="4828774"/>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chemeClr val="accent1"/>
                </a:solidFill>
              </a14:hiddenFill>
            </a:ext>
          </a:extLst>
        </p:spPr>
      </p:pic>
    </p:spTree>
    <p:extLst>
      <p:ext uri="{BB962C8B-B14F-4D97-AF65-F5344CB8AC3E}">
        <p14:creationId xmlns:p14="http://schemas.microsoft.com/office/powerpoint/2010/main" val="528144074"/>
      </p:ext>
    </p:extLst>
  </p:cSld>
  <p:clrMapOvr>
    <a:masterClrMapping/>
  </p:clrMapOvr>
  <p:transition spd="slow">
    <p:fade/>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1433015" y="2500910"/>
            <a:ext cx="7219666" cy="2677656"/>
          </a:xfrm>
          <a:prstGeom prst="rect">
            <a:avLst/>
          </a:prstGeom>
          <a:noFill/>
        </p:spPr>
        <p:txBody>
          <a:bodyPr wrap="square" rtlCol="0">
            <a:spAutoFit/>
          </a:bodyPr>
          <a:lstStyle/>
          <a:p>
            <a:pPr marL="285750" indent="-285750">
              <a:buFont typeface="Arial" panose="020B0604020202020204" pitchFamily="34" charset="0"/>
              <a:buChar char="•"/>
            </a:pPr>
            <a:r>
              <a:rPr lang="es-MX" sz="2400" dirty="0" err="1" smtClean="0"/>
              <a:t>Planchard</a:t>
            </a:r>
            <a:r>
              <a:rPr lang="es-MX" sz="2400" dirty="0" smtClean="0"/>
              <a:t>, d. (2006</a:t>
            </a:r>
            <a:r>
              <a:rPr lang="es-MX" sz="2400" i="1" dirty="0" smtClean="0"/>
              <a:t>). </a:t>
            </a:r>
            <a:r>
              <a:rPr lang="es-MX" sz="2400" i="1" dirty="0" err="1" smtClean="0"/>
              <a:t>Solidworks</a:t>
            </a:r>
            <a:r>
              <a:rPr lang="es-MX" sz="2400" i="1" dirty="0" smtClean="0"/>
              <a:t> 2006 tutorial.</a:t>
            </a:r>
          </a:p>
          <a:p>
            <a:pPr marL="285750" indent="-285750">
              <a:buFont typeface="Arial" panose="020B0604020202020204" pitchFamily="34" charset="0"/>
              <a:buChar char="•"/>
            </a:pPr>
            <a:endParaRPr lang="es-MX" sz="2400" i="1" dirty="0" smtClean="0"/>
          </a:p>
          <a:p>
            <a:pPr marL="285750" indent="-285750">
              <a:buFont typeface="Arial" panose="020B0604020202020204" pitchFamily="34" charset="0"/>
              <a:buChar char="•"/>
            </a:pPr>
            <a:r>
              <a:rPr lang="es-MX" sz="2400" dirty="0" smtClean="0"/>
              <a:t>Train, P. (2012). </a:t>
            </a:r>
            <a:r>
              <a:rPr lang="es-MX" sz="2400" i="1" dirty="0" err="1" smtClean="0"/>
              <a:t>Solidworks</a:t>
            </a:r>
            <a:r>
              <a:rPr lang="es-MX" sz="2400" i="1" dirty="0" smtClean="0"/>
              <a:t> 2012 </a:t>
            </a:r>
            <a:r>
              <a:rPr lang="es-MX" sz="2400" i="1" dirty="0" err="1" smtClean="0"/>
              <a:t>Part</a:t>
            </a:r>
            <a:r>
              <a:rPr lang="es-MX" sz="2400" i="1" dirty="0" smtClean="0"/>
              <a:t> I: Basic Tools. </a:t>
            </a:r>
            <a:r>
              <a:rPr lang="es-MX" sz="2400" dirty="0" smtClean="0"/>
              <a:t>SDC </a:t>
            </a:r>
            <a:r>
              <a:rPr lang="es-MX" sz="2400" dirty="0" err="1" smtClean="0"/>
              <a:t>Publications</a:t>
            </a:r>
            <a:r>
              <a:rPr lang="es-MX" sz="2400" dirty="0" smtClean="0"/>
              <a:t>.</a:t>
            </a:r>
          </a:p>
          <a:p>
            <a:pPr marL="285750" indent="-285750">
              <a:buFont typeface="Arial" panose="020B0604020202020204" pitchFamily="34" charset="0"/>
              <a:buChar char="•"/>
            </a:pPr>
            <a:endParaRPr lang="es-MX" sz="2400" dirty="0" smtClean="0"/>
          </a:p>
          <a:p>
            <a:pPr marL="285750" indent="-285750">
              <a:buFont typeface="Arial" panose="020B0604020202020204" pitchFamily="34" charset="0"/>
              <a:buChar char="•"/>
            </a:pPr>
            <a:r>
              <a:rPr lang="es-MX" sz="2400" dirty="0" smtClean="0"/>
              <a:t>Howard, William. (2006). </a:t>
            </a:r>
            <a:r>
              <a:rPr lang="es-MX" sz="2400" i="1" dirty="0" err="1" smtClean="0"/>
              <a:t>Introduction</a:t>
            </a:r>
            <a:r>
              <a:rPr lang="es-MX" sz="2400" i="1" dirty="0" smtClean="0"/>
              <a:t> </a:t>
            </a:r>
            <a:r>
              <a:rPr lang="es-MX" sz="2400" i="1" dirty="0" err="1" smtClean="0"/>
              <a:t>to</a:t>
            </a:r>
            <a:r>
              <a:rPr lang="es-MX" sz="2400" i="1" dirty="0" smtClean="0"/>
              <a:t> Solid </a:t>
            </a:r>
            <a:r>
              <a:rPr lang="es-MX" sz="2400" i="1" dirty="0" err="1" smtClean="0"/>
              <a:t>Modeling</a:t>
            </a:r>
            <a:r>
              <a:rPr lang="es-MX" sz="2400" i="1" dirty="0" smtClean="0"/>
              <a:t> </a:t>
            </a:r>
            <a:r>
              <a:rPr lang="es-MX" sz="2400" i="1" dirty="0" err="1" smtClean="0"/>
              <a:t>Using</a:t>
            </a:r>
            <a:r>
              <a:rPr lang="es-MX" sz="2400" i="1" dirty="0" smtClean="0"/>
              <a:t> </a:t>
            </a:r>
            <a:r>
              <a:rPr lang="es-MX" sz="2400" i="1" dirty="0" err="1" smtClean="0"/>
              <a:t>Solidworks</a:t>
            </a:r>
            <a:r>
              <a:rPr lang="es-MX" sz="2400" i="1" dirty="0" smtClean="0"/>
              <a:t>. </a:t>
            </a:r>
            <a:r>
              <a:rPr lang="es-MX" sz="2400" dirty="0" smtClean="0"/>
              <a:t>Mc Graw Hill.</a:t>
            </a:r>
            <a:endParaRPr lang="es-MX" sz="2400" dirty="0"/>
          </a:p>
        </p:txBody>
      </p:sp>
      <p:sp>
        <p:nvSpPr>
          <p:cNvPr id="3" name="2 CuadroTexto"/>
          <p:cNvSpPr txBox="1"/>
          <p:nvPr/>
        </p:nvSpPr>
        <p:spPr>
          <a:xfrm>
            <a:off x="1433015" y="669583"/>
            <a:ext cx="4408227" cy="584775"/>
          </a:xfrm>
          <a:prstGeom prst="rect">
            <a:avLst/>
          </a:prstGeom>
          <a:noFill/>
        </p:spPr>
        <p:txBody>
          <a:bodyPr wrap="square" rtlCol="0">
            <a:spAutoFit/>
          </a:bodyPr>
          <a:lstStyle/>
          <a:p>
            <a:r>
              <a:rPr lang="es-MX" sz="3200" b="1" i="1" dirty="0" smtClean="0">
                <a:solidFill>
                  <a:srgbClr val="C00000"/>
                </a:solidFill>
                <a:effectLst>
                  <a:outerShdw blurRad="38100" dist="38100" dir="2700000" algn="tl">
                    <a:srgbClr val="000000">
                      <a:alpha val="43137"/>
                    </a:srgbClr>
                  </a:outerShdw>
                </a:effectLst>
              </a:rPr>
              <a:t>Referencias</a:t>
            </a:r>
            <a:endParaRPr lang="es-MX" sz="3200" b="1" i="1" dirty="0">
              <a:solidFill>
                <a:srgbClr val="C00000"/>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367639447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rot="16200000">
            <a:off x="-312759" y="2953012"/>
            <a:ext cx="2393604" cy="523220"/>
          </a:xfrm>
          <a:prstGeom prst="rect">
            <a:avLst/>
          </a:prstGeom>
          <a:noFill/>
        </p:spPr>
        <p:txBody>
          <a:bodyPr wrap="none" rtlCol="0">
            <a:spAutoFit/>
          </a:bodyPr>
          <a:lstStyle/>
          <a:p>
            <a:r>
              <a:rPr lang="es-MX" sz="2800" b="1" i="1" dirty="0" smtClean="0"/>
              <a:t>Introducción</a:t>
            </a:r>
            <a:endParaRPr lang="es-MX" sz="2800" b="1" i="1" dirty="0"/>
          </a:p>
        </p:txBody>
      </p:sp>
      <p:sp>
        <p:nvSpPr>
          <p:cNvPr id="3" name="2 Rectángulo"/>
          <p:cNvSpPr/>
          <p:nvPr/>
        </p:nvSpPr>
        <p:spPr>
          <a:xfrm>
            <a:off x="2094930" y="1405425"/>
            <a:ext cx="5547815" cy="4524315"/>
          </a:xfrm>
          <a:prstGeom prst="rect">
            <a:avLst/>
          </a:prstGeom>
        </p:spPr>
        <p:txBody>
          <a:bodyPr wrap="square">
            <a:spAutoFit/>
          </a:bodyPr>
          <a:lstStyle/>
          <a:p>
            <a:pPr marL="457200" indent="-457200">
              <a:buFont typeface="Arial" pitchFamily="34" charset="0"/>
              <a:buChar char="•"/>
            </a:pPr>
            <a:r>
              <a:rPr lang="es-MX" sz="3200" dirty="0">
                <a:latin typeface="Agency FB" panose="020B0503020202020204" pitchFamily="34" charset="0"/>
              </a:rPr>
              <a:t>Al realizar la pieza el alumno aprenderá como </a:t>
            </a:r>
            <a:r>
              <a:rPr lang="es-MX" sz="3200" dirty="0" smtClean="0">
                <a:latin typeface="Agency FB" panose="020B0503020202020204" pitchFamily="34" charset="0"/>
              </a:rPr>
              <a:t>Modelar una figura y a usar </a:t>
            </a:r>
            <a:r>
              <a:rPr lang="es-MX" sz="3200" dirty="0">
                <a:latin typeface="Agency FB" panose="020B0503020202020204" pitchFamily="34" charset="0"/>
              </a:rPr>
              <a:t>el programa </a:t>
            </a:r>
            <a:r>
              <a:rPr lang="es-MX" sz="3200" b="1" dirty="0" err="1">
                <a:latin typeface="Agency FB" panose="020B0503020202020204" pitchFamily="34" charset="0"/>
              </a:rPr>
              <a:t>Solidworks</a:t>
            </a:r>
            <a:r>
              <a:rPr lang="es-MX" sz="3200" b="1" dirty="0" smtClean="0">
                <a:latin typeface="Agency FB" panose="020B0503020202020204" pitchFamily="34" charset="0"/>
              </a:rPr>
              <a:t>.</a:t>
            </a:r>
          </a:p>
          <a:p>
            <a:pPr marL="457200" indent="-457200">
              <a:buFont typeface="Arial" pitchFamily="34" charset="0"/>
              <a:buChar char="•"/>
            </a:pPr>
            <a:endParaRPr lang="es-MX" sz="3200" dirty="0">
              <a:latin typeface="Agency FB" panose="020B0503020202020204" pitchFamily="34" charset="0"/>
            </a:endParaRPr>
          </a:p>
          <a:p>
            <a:pPr marL="457200" indent="-457200">
              <a:buFont typeface="Arial" pitchFamily="34" charset="0"/>
              <a:buChar char="•"/>
            </a:pPr>
            <a:r>
              <a:rPr lang="es-MX" sz="3200" dirty="0">
                <a:latin typeface="Agency FB" panose="020B0503020202020204" pitchFamily="34" charset="0"/>
              </a:rPr>
              <a:t>Adquiriendo conocimientos básicos los cuales serán mencionados e ilustrados durante la </a:t>
            </a:r>
            <a:r>
              <a:rPr lang="es-MX" sz="3200" dirty="0" smtClean="0">
                <a:latin typeface="Agency FB" panose="020B0503020202020204" pitchFamily="34" charset="0"/>
              </a:rPr>
              <a:t>presentación, el alumno desarrollara la habilidad de </a:t>
            </a:r>
            <a:r>
              <a:rPr lang="es-MX" sz="3200" b="1" dirty="0" smtClean="0">
                <a:latin typeface="Agency FB" panose="020B0503020202020204" pitchFamily="34" charset="0"/>
              </a:rPr>
              <a:t>modelar en 3D.</a:t>
            </a:r>
            <a:r>
              <a:rPr lang="es-MX" sz="3200" dirty="0" smtClean="0">
                <a:latin typeface="Agency FB" panose="020B0503020202020204" pitchFamily="34" charset="0"/>
              </a:rPr>
              <a:t>.</a:t>
            </a:r>
            <a:endParaRPr lang="es-MX" sz="3200" dirty="0">
              <a:latin typeface="Agency FB" panose="020B0503020202020204" pitchFamily="34" charset="0"/>
            </a:endParaRPr>
          </a:p>
        </p:txBody>
      </p:sp>
    </p:spTree>
    <p:extLst>
      <p:ext uri="{BB962C8B-B14F-4D97-AF65-F5344CB8AC3E}">
        <p14:creationId xmlns:p14="http://schemas.microsoft.com/office/powerpoint/2010/main" val="154660810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1505688" y="4189863"/>
            <a:ext cx="6600451" cy="1037895"/>
          </a:xfrm>
        </p:spPr>
        <p:txBody>
          <a:bodyPr/>
          <a:lstStyle/>
          <a:p>
            <a:r>
              <a:rPr lang="es-MX" b="1" dirty="0" smtClean="0"/>
              <a:t>Pieza 29</a:t>
            </a:r>
            <a:endParaRPr lang="es-MX" b="1" dirty="0"/>
          </a:p>
        </p:txBody>
      </p:sp>
      <p:pic>
        <p:nvPicPr>
          <p:cNvPr id="6" name="Imagen 5"/>
          <p:cNvPicPr/>
          <p:nvPr/>
        </p:nvPicPr>
        <p:blipFill rotWithShape="1">
          <a:blip r:embed="rId2"/>
          <a:srcRect l="359" t="48545" r="95345" b="46516"/>
          <a:stretch/>
        </p:blipFill>
        <p:spPr bwMode="auto">
          <a:xfrm>
            <a:off x="4666296" y="431464"/>
            <a:ext cx="4000035" cy="2925885"/>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a:ext uri="{53640926-AAD7-44D8-BBD7-CCE9431645EC}">
              <a14:shadowObscured xmlns:a14="http://schemas.microsoft.com/office/drawing/2010/main"/>
            </a:ext>
          </a:extLst>
        </p:spPr>
      </p:pic>
      <p:pic>
        <p:nvPicPr>
          <p:cNvPr id="5" name="Marcador de contenido 3"/>
          <p:cNvPicPr>
            <a:picLocks/>
          </p:cNvPicPr>
          <p:nvPr/>
        </p:nvPicPr>
        <p:blipFill rotWithShape="1">
          <a:blip r:embed="rId3"/>
          <a:srcRect l="24803" t="28975" r="43332" b="18188"/>
          <a:stretch/>
        </p:blipFill>
        <p:spPr bwMode="auto">
          <a:xfrm>
            <a:off x="4666295" y="3357348"/>
            <a:ext cx="4000035" cy="3029803"/>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a:ext uri="{53640926-AAD7-44D8-BBD7-CCE9431645EC}">
              <a14:shadowObscured xmlns:a14="http://schemas.microsoft.com/office/drawing/2010/main"/>
            </a:ext>
          </a:extLst>
        </p:spPr>
      </p:pic>
    </p:spTree>
    <p:extLst>
      <p:ext uri="{BB962C8B-B14F-4D97-AF65-F5344CB8AC3E}">
        <p14:creationId xmlns:p14="http://schemas.microsoft.com/office/powerpoint/2010/main" val="236831157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215318" y="1016920"/>
            <a:ext cx="6503679" cy="955766"/>
          </a:xfrm>
        </p:spPr>
        <p:txBody>
          <a:bodyPr>
            <a:normAutofit/>
          </a:bodyPr>
          <a:lstStyle/>
          <a:p>
            <a:r>
              <a:rPr lang="es-MX" sz="2400" i="1" dirty="0" smtClean="0"/>
              <a:t>Elaborar pieza de acuerdo a las siguientes vistas</a:t>
            </a:r>
            <a:endParaRPr lang="es-MX" sz="2400" i="1" dirty="0"/>
          </a:p>
        </p:txBody>
      </p:sp>
      <p:pic>
        <p:nvPicPr>
          <p:cNvPr id="4" name="Imagen 3"/>
          <p:cNvPicPr>
            <a:picLocks noChangeAspect="1"/>
          </p:cNvPicPr>
          <p:nvPr/>
        </p:nvPicPr>
        <p:blipFill rotWithShape="1">
          <a:blip r:embed="rId2">
            <a:duotone>
              <a:prstClr val="black"/>
              <a:schemeClr val="accent4">
                <a:tint val="45000"/>
                <a:satMod val="400000"/>
              </a:schemeClr>
            </a:duotone>
            <a:extLst>
              <a:ext uri="{BEBA8EAE-BF5A-486C-A8C5-ECC9F3942E4B}">
                <a14:imgProps xmlns:a14="http://schemas.microsoft.com/office/drawing/2010/main">
                  <a14:imgLayer r:embed="rId3">
                    <a14:imgEffect>
                      <a14:saturation sat="200000"/>
                    </a14:imgEffect>
                  </a14:imgLayer>
                </a14:imgProps>
              </a:ext>
            </a:extLst>
          </a:blip>
          <a:srcRect l="39523" t="30776" r="43413" b="39595"/>
          <a:stretch/>
        </p:blipFill>
        <p:spPr>
          <a:xfrm>
            <a:off x="1310185" y="2008352"/>
            <a:ext cx="4914971" cy="4607398"/>
          </a:xfrm>
          <a:prstGeom prst="rect">
            <a:avLst/>
          </a:prstGeom>
        </p:spPr>
      </p:pic>
      <p:sp>
        <p:nvSpPr>
          <p:cNvPr id="5" name="4 CuadroTexto"/>
          <p:cNvSpPr txBox="1"/>
          <p:nvPr/>
        </p:nvSpPr>
        <p:spPr>
          <a:xfrm>
            <a:off x="1523173" y="214257"/>
            <a:ext cx="4076757" cy="523220"/>
          </a:xfrm>
          <a:prstGeom prst="rect">
            <a:avLst/>
          </a:prstGeom>
          <a:noFill/>
        </p:spPr>
        <p:txBody>
          <a:bodyPr wrap="none" rtlCol="0">
            <a:spAutoFit/>
          </a:bodyPr>
          <a:lstStyle/>
          <a:p>
            <a:r>
              <a:rPr lang="es-MX" sz="2800" b="1" i="1" dirty="0" smtClean="0">
                <a:solidFill>
                  <a:srgbClr val="C00000"/>
                </a:solidFill>
              </a:rPr>
              <a:t>3.1 Modelado </a:t>
            </a:r>
            <a:r>
              <a:rPr lang="es-MX" sz="2800" b="1" i="1" dirty="0" err="1" smtClean="0">
                <a:solidFill>
                  <a:srgbClr val="C00000"/>
                </a:solidFill>
              </a:rPr>
              <a:t>Básicoc</a:t>
            </a:r>
            <a:endParaRPr lang="es-MX" sz="2800" b="1" i="1" dirty="0">
              <a:solidFill>
                <a:srgbClr val="C00000"/>
              </a:solidFill>
            </a:endParaRPr>
          </a:p>
        </p:txBody>
      </p:sp>
      <p:sp>
        <p:nvSpPr>
          <p:cNvPr id="6" name="Marcador de texto 3"/>
          <p:cNvSpPr txBox="1">
            <a:spLocks/>
          </p:cNvSpPr>
          <p:nvPr/>
        </p:nvSpPr>
        <p:spPr>
          <a:xfrm>
            <a:off x="6225156" y="2243778"/>
            <a:ext cx="2770496" cy="3761238"/>
          </a:xfrm>
          <a:prstGeom prst="rect">
            <a:avLst/>
          </a:prstGeom>
        </p:spPr>
        <p:txBody>
          <a:bodyPr>
            <a:normAutofit/>
          </a:bodyPr>
          <a:lst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a:lstStyle>
          <a:p>
            <a:r>
              <a:rPr lang="es-ES" sz="2000" dirty="0" smtClean="0"/>
              <a:t>Para comenzar a realizar la pieza debemos visualizar el plano de ella, observar e identificar la vistas para poder darnos cuenta de como va a quedar el modelo cuando este terminada.</a:t>
            </a:r>
            <a:endParaRPr lang="es-ES" sz="2000" dirty="0"/>
          </a:p>
        </p:txBody>
      </p:sp>
    </p:spTree>
    <p:extLst>
      <p:ext uri="{BB962C8B-B14F-4D97-AF65-F5344CB8AC3E}">
        <p14:creationId xmlns:p14="http://schemas.microsoft.com/office/powerpoint/2010/main" val="370881747"/>
      </p:ext>
    </p:extLst>
  </p:cSld>
  <p:clrMapOvr>
    <a:masterClrMapping/>
  </p:clrMapOvr>
  <p:transition spd="slow">
    <p:randomBar dir="vert"/>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2"/>
          <p:cNvSpPr>
            <a:spLocks noChangeArrowheads="1"/>
          </p:cNvSpPr>
          <p:nvPr/>
        </p:nvSpPr>
        <p:spPr bwMode="auto">
          <a:xfrm>
            <a:off x="11524343" y="942975"/>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pic>
        <p:nvPicPr>
          <p:cNvPr id="9" name="Imagen 8"/>
          <p:cNvPicPr>
            <a:picLocks noChangeAspect="1"/>
          </p:cNvPicPr>
          <p:nvPr/>
        </p:nvPicPr>
        <p:blipFill rotWithShape="1">
          <a:blip r:embed="rId2"/>
          <a:srcRect l="52500" t="19074" r="10521" b="9074"/>
          <a:stretch/>
        </p:blipFill>
        <p:spPr>
          <a:xfrm>
            <a:off x="2381250" y="0"/>
            <a:ext cx="6762750" cy="6858000"/>
          </a:xfrm>
          <a:prstGeom prst="rect">
            <a:avLst/>
          </a:prstGeom>
        </p:spPr>
      </p:pic>
      <p:pic>
        <p:nvPicPr>
          <p:cNvPr id="1047" name="Imagen 27"/>
          <p:cNvPicPr>
            <a:picLocks noChangeAspect="1" noChangeArrowheads="1"/>
          </p:cNvPicPr>
          <p:nvPr/>
        </p:nvPicPr>
        <p:blipFill>
          <a:blip r:embed="rId3">
            <a:extLst>
              <a:ext uri="{28A0092B-C50C-407E-A947-70E740481C1C}">
                <a14:useLocalDpi xmlns:a14="http://schemas.microsoft.com/office/drawing/2010/main" val="0"/>
              </a:ext>
            </a:extLst>
          </a:blip>
          <a:srcRect l="6374" t="3535" r="91638" b="94272"/>
          <a:stretch>
            <a:fillRect/>
          </a:stretch>
        </p:blipFill>
        <p:spPr bwMode="auto">
          <a:xfrm>
            <a:off x="0" y="0"/>
            <a:ext cx="276225" cy="171450"/>
          </a:xfrm>
          <a:prstGeom prst="rect">
            <a:avLst/>
          </a:prstGeom>
          <a:noFill/>
          <a:extLst>
            <a:ext uri="{909E8E84-426E-40DD-AFC4-6F175D3DCCD1}">
              <a14:hiddenFill xmlns:a14="http://schemas.microsoft.com/office/drawing/2010/main">
                <a:solidFill>
                  <a:srgbClr val="FFFFFF"/>
                </a:solidFill>
              </a14:hiddenFill>
            </a:ext>
          </a:extLst>
        </p:spPr>
      </p:pic>
      <p:pic>
        <p:nvPicPr>
          <p:cNvPr id="1046" name="Imagen 28"/>
          <p:cNvPicPr>
            <a:picLocks noChangeAspect="1" noChangeArrowheads="1"/>
          </p:cNvPicPr>
          <p:nvPr/>
        </p:nvPicPr>
        <p:blipFill>
          <a:blip r:embed="rId3">
            <a:extLst>
              <a:ext uri="{28A0092B-C50C-407E-A947-70E740481C1C}">
                <a14:useLocalDpi xmlns:a14="http://schemas.microsoft.com/office/drawing/2010/main" val="0"/>
              </a:ext>
            </a:extLst>
          </a:blip>
          <a:srcRect l="8183" t="3587" r="90034" b="94049"/>
          <a:stretch>
            <a:fillRect/>
          </a:stretch>
        </p:blipFill>
        <p:spPr bwMode="auto">
          <a:xfrm>
            <a:off x="0" y="0"/>
            <a:ext cx="257175" cy="180975"/>
          </a:xfrm>
          <a:prstGeom prst="rect">
            <a:avLst/>
          </a:prstGeom>
          <a:noFill/>
          <a:extLst>
            <a:ext uri="{909E8E84-426E-40DD-AFC4-6F175D3DCCD1}">
              <a14:hiddenFill xmlns:a14="http://schemas.microsoft.com/office/drawing/2010/main">
                <a:solidFill>
                  <a:srgbClr val="FFFFFF"/>
                </a:solidFill>
              </a14:hiddenFill>
            </a:ext>
          </a:extLst>
        </p:spPr>
      </p:pic>
      <p:pic>
        <p:nvPicPr>
          <p:cNvPr id="1045" name="Imagen 29"/>
          <p:cNvPicPr>
            <a:picLocks noChangeAspect="1" noChangeArrowheads="1"/>
          </p:cNvPicPr>
          <p:nvPr/>
        </p:nvPicPr>
        <p:blipFill>
          <a:blip r:embed="rId3">
            <a:extLst>
              <a:ext uri="{28A0092B-C50C-407E-A947-70E740481C1C}">
                <a14:useLocalDpi xmlns:a14="http://schemas.microsoft.com/office/drawing/2010/main" val="0"/>
              </a:ext>
            </a:extLst>
          </a:blip>
          <a:srcRect l="6358" t="5821" r="91785" b="92291"/>
          <a:stretch>
            <a:fillRect/>
          </a:stretch>
        </p:blipFill>
        <p:spPr bwMode="auto">
          <a:xfrm>
            <a:off x="0" y="0"/>
            <a:ext cx="257175" cy="142875"/>
          </a:xfrm>
          <a:prstGeom prst="rect">
            <a:avLst/>
          </a:prstGeom>
          <a:noFill/>
          <a:extLst>
            <a:ext uri="{909E8E84-426E-40DD-AFC4-6F175D3DCCD1}">
              <a14:hiddenFill xmlns:a14="http://schemas.microsoft.com/office/drawing/2010/main">
                <a:solidFill>
                  <a:srgbClr val="FFFFFF"/>
                </a:solidFill>
              </a14:hiddenFill>
            </a:ext>
          </a:extLst>
        </p:spPr>
      </p:pic>
      <p:pic>
        <p:nvPicPr>
          <p:cNvPr id="1044" name="Imagen 30"/>
          <p:cNvPicPr>
            <a:picLocks noChangeAspect="1" noChangeArrowheads="1"/>
          </p:cNvPicPr>
          <p:nvPr/>
        </p:nvPicPr>
        <p:blipFill>
          <a:blip r:embed="rId3">
            <a:extLst>
              <a:ext uri="{28A0092B-C50C-407E-A947-70E740481C1C}">
                <a14:useLocalDpi xmlns:a14="http://schemas.microsoft.com/office/drawing/2010/main" val="0"/>
              </a:ext>
            </a:extLst>
          </a:blip>
          <a:srcRect l="8147" t="5888" r="89960" b="92291"/>
          <a:stretch>
            <a:fillRect/>
          </a:stretch>
        </p:blipFill>
        <p:spPr bwMode="auto">
          <a:xfrm>
            <a:off x="0" y="0"/>
            <a:ext cx="257175" cy="142875"/>
          </a:xfrm>
          <a:prstGeom prst="rect">
            <a:avLst/>
          </a:prstGeom>
          <a:noFill/>
          <a:extLst>
            <a:ext uri="{909E8E84-426E-40DD-AFC4-6F175D3DCCD1}">
              <a14:hiddenFill xmlns:a14="http://schemas.microsoft.com/office/drawing/2010/main">
                <a:solidFill>
                  <a:srgbClr val="FFFFFF"/>
                </a:solidFill>
              </a14:hiddenFill>
            </a:ext>
          </a:extLst>
        </p:spPr>
      </p:pic>
      <p:pic>
        <p:nvPicPr>
          <p:cNvPr id="1043" name="Imagen 31"/>
          <p:cNvPicPr>
            <a:picLocks noChangeAspect="1" noChangeArrowheads="1"/>
          </p:cNvPicPr>
          <p:nvPr/>
        </p:nvPicPr>
        <p:blipFill>
          <a:blip r:embed="rId3">
            <a:extLst>
              <a:ext uri="{28A0092B-C50C-407E-A947-70E740481C1C}">
                <a14:useLocalDpi xmlns:a14="http://schemas.microsoft.com/office/drawing/2010/main" val="0"/>
              </a:ext>
            </a:extLst>
          </a:blip>
          <a:srcRect l="3157" t="3923" r="93875" b="90395"/>
          <a:stretch>
            <a:fillRect/>
          </a:stretch>
        </p:blipFill>
        <p:spPr bwMode="auto">
          <a:xfrm>
            <a:off x="0" y="0"/>
            <a:ext cx="419100" cy="438150"/>
          </a:xfrm>
          <a:prstGeom prst="rect">
            <a:avLst/>
          </a:prstGeom>
          <a:noFill/>
          <a:extLst>
            <a:ext uri="{909E8E84-426E-40DD-AFC4-6F175D3DCCD1}">
              <a14:hiddenFill xmlns:a14="http://schemas.microsoft.com/office/drawing/2010/main">
                <a:solidFill>
                  <a:srgbClr val="FFFFFF"/>
                </a:solidFill>
              </a14:hiddenFill>
            </a:ext>
          </a:extLst>
        </p:spPr>
      </p:pic>
      <p:pic>
        <p:nvPicPr>
          <p:cNvPr id="1042" name="Imagen 26"/>
          <p:cNvPicPr>
            <a:picLocks noChangeAspect="1" noChangeArrowheads="1"/>
          </p:cNvPicPr>
          <p:nvPr/>
        </p:nvPicPr>
        <p:blipFill>
          <a:blip r:embed="rId3">
            <a:extLst>
              <a:ext uri="{28A0092B-C50C-407E-A947-70E740481C1C}">
                <a14:useLocalDpi xmlns:a14="http://schemas.microsoft.com/office/drawing/2010/main" val="0"/>
              </a:ext>
            </a:extLst>
          </a:blip>
          <a:srcRect l="13297" t="3658" r="83549" b="89885"/>
          <a:stretch>
            <a:fillRect/>
          </a:stretch>
        </p:blipFill>
        <p:spPr bwMode="auto">
          <a:xfrm>
            <a:off x="0" y="0"/>
            <a:ext cx="438150" cy="504825"/>
          </a:xfrm>
          <a:prstGeom prst="rect">
            <a:avLst/>
          </a:prstGeom>
          <a:noFill/>
          <a:extLst>
            <a:ext uri="{909E8E84-426E-40DD-AFC4-6F175D3DCCD1}">
              <a14:hiddenFill xmlns:a14="http://schemas.microsoft.com/office/drawing/2010/main">
                <a:solidFill>
                  <a:srgbClr val="FFFFFF"/>
                </a:solidFill>
              </a14:hiddenFill>
            </a:ext>
          </a:extLst>
        </p:spPr>
      </p:pic>
      <p:pic>
        <p:nvPicPr>
          <p:cNvPr id="1041" name="Imagen 33"/>
          <p:cNvPicPr>
            <a:picLocks noChangeAspect="1" noChangeArrowheads="1"/>
          </p:cNvPicPr>
          <p:nvPr/>
        </p:nvPicPr>
        <p:blipFill>
          <a:blip r:embed="rId4">
            <a:extLst>
              <a:ext uri="{28A0092B-C50C-407E-A947-70E740481C1C}">
                <a14:useLocalDpi xmlns:a14="http://schemas.microsoft.com/office/drawing/2010/main" val="0"/>
              </a:ext>
            </a:extLst>
          </a:blip>
          <a:srcRect l="684" t="3822" r="95430" b="90601"/>
          <a:stretch>
            <a:fillRect/>
          </a:stretch>
        </p:blipFill>
        <p:spPr bwMode="auto">
          <a:xfrm>
            <a:off x="0" y="0"/>
            <a:ext cx="600075" cy="485775"/>
          </a:xfrm>
          <a:prstGeom prst="rect">
            <a:avLst/>
          </a:prstGeom>
          <a:noFill/>
          <a:extLst>
            <a:ext uri="{909E8E84-426E-40DD-AFC4-6F175D3DCCD1}">
              <a14:hiddenFill xmlns:a14="http://schemas.microsoft.com/office/drawing/2010/main">
                <a:solidFill>
                  <a:srgbClr val="FFFFFF"/>
                </a:solidFill>
              </a14:hiddenFill>
            </a:ext>
          </a:extLst>
        </p:spPr>
      </p:pic>
      <p:pic>
        <p:nvPicPr>
          <p:cNvPr id="1040" name="Imagen 32"/>
          <p:cNvPicPr>
            <a:picLocks noChangeAspect="1" noChangeArrowheads="1"/>
          </p:cNvPicPr>
          <p:nvPr/>
        </p:nvPicPr>
        <p:blipFill>
          <a:blip r:embed="rId4">
            <a:extLst>
              <a:ext uri="{28A0092B-C50C-407E-A947-70E740481C1C}">
                <a14:useLocalDpi xmlns:a14="http://schemas.microsoft.com/office/drawing/2010/main" val="0"/>
              </a:ext>
            </a:extLst>
          </a:blip>
          <a:srcRect l="16164" t="4431" r="81502" b="90723"/>
          <a:stretch>
            <a:fillRect/>
          </a:stretch>
        </p:blipFill>
        <p:spPr bwMode="auto">
          <a:xfrm>
            <a:off x="0" y="0"/>
            <a:ext cx="361950" cy="419100"/>
          </a:xfrm>
          <a:prstGeom prst="rect">
            <a:avLst/>
          </a:prstGeom>
          <a:noFill/>
          <a:extLst>
            <a:ext uri="{909E8E84-426E-40DD-AFC4-6F175D3DCCD1}">
              <a14:hiddenFill xmlns:a14="http://schemas.microsoft.com/office/drawing/2010/main">
                <a:solidFill>
                  <a:srgbClr val="FFFFFF"/>
                </a:solidFill>
              </a14:hiddenFill>
            </a:ext>
          </a:extLst>
        </p:spPr>
      </p:pic>
      <p:pic>
        <p:nvPicPr>
          <p:cNvPr id="1039" name="Imagen 37"/>
          <p:cNvPicPr>
            <a:picLocks noChangeAspect="1" noChangeArrowheads="1"/>
          </p:cNvPicPr>
          <p:nvPr/>
        </p:nvPicPr>
        <p:blipFill>
          <a:blip r:embed="rId5">
            <a:extLst>
              <a:ext uri="{28A0092B-C50C-407E-A947-70E740481C1C}">
                <a14:useLocalDpi xmlns:a14="http://schemas.microsoft.com/office/drawing/2010/main" val="0"/>
              </a:ext>
            </a:extLst>
          </a:blip>
          <a:srcRect l="42290" t="10216" r="51398" b="81911"/>
          <a:stretch>
            <a:fillRect/>
          </a:stretch>
        </p:blipFill>
        <p:spPr bwMode="auto">
          <a:xfrm>
            <a:off x="0" y="0"/>
            <a:ext cx="342900" cy="247650"/>
          </a:xfrm>
          <a:prstGeom prst="rect">
            <a:avLst/>
          </a:prstGeom>
          <a:noFill/>
          <a:extLst>
            <a:ext uri="{909E8E84-426E-40DD-AFC4-6F175D3DCCD1}">
              <a14:hiddenFill xmlns:a14="http://schemas.microsoft.com/office/drawing/2010/main">
                <a:solidFill>
                  <a:srgbClr val="FFFFFF"/>
                </a:solidFill>
              </a14:hiddenFill>
            </a:ext>
          </a:extLst>
        </p:spPr>
      </p:pic>
      <p:pic>
        <p:nvPicPr>
          <p:cNvPr id="1038" name="Imagen 35"/>
          <p:cNvPicPr>
            <a:picLocks noChangeAspect="1" noChangeArrowheads="1"/>
          </p:cNvPicPr>
          <p:nvPr/>
        </p:nvPicPr>
        <p:blipFill>
          <a:blip r:embed="rId6">
            <a:extLst>
              <a:ext uri="{28A0092B-C50C-407E-A947-70E740481C1C}">
                <a14:useLocalDpi xmlns:a14="http://schemas.microsoft.com/office/drawing/2010/main" val="0"/>
              </a:ext>
            </a:extLst>
          </a:blip>
          <a:srcRect l="42570" t="10381" r="50365" b="79738"/>
          <a:stretch>
            <a:fillRect/>
          </a:stretch>
        </p:blipFill>
        <p:spPr bwMode="auto">
          <a:xfrm>
            <a:off x="0" y="0"/>
            <a:ext cx="400050" cy="304800"/>
          </a:xfrm>
          <a:prstGeom prst="rect">
            <a:avLst/>
          </a:prstGeom>
          <a:noFill/>
          <a:extLst>
            <a:ext uri="{909E8E84-426E-40DD-AFC4-6F175D3DCCD1}">
              <a14:hiddenFill xmlns:a14="http://schemas.microsoft.com/office/drawing/2010/main">
                <a:solidFill>
                  <a:srgbClr val="FFFFFF"/>
                </a:solidFill>
              </a14:hiddenFill>
            </a:ext>
          </a:extLst>
        </p:spPr>
      </p:pic>
      <p:pic>
        <p:nvPicPr>
          <p:cNvPr id="1037" name="Imagen 36"/>
          <p:cNvPicPr>
            <a:picLocks noChangeAspect="1" noChangeArrowheads="1"/>
          </p:cNvPicPr>
          <p:nvPr/>
        </p:nvPicPr>
        <p:blipFill>
          <a:blip r:embed="rId7">
            <a:extLst>
              <a:ext uri="{28A0092B-C50C-407E-A947-70E740481C1C}">
                <a14:useLocalDpi xmlns:a14="http://schemas.microsoft.com/office/drawing/2010/main" val="0"/>
              </a:ext>
            </a:extLst>
          </a:blip>
          <a:srcRect l="42664" t="10214" r="48576" b="74715"/>
          <a:stretch>
            <a:fillRect/>
          </a:stretch>
        </p:blipFill>
        <p:spPr bwMode="auto">
          <a:xfrm>
            <a:off x="0" y="0"/>
            <a:ext cx="495300" cy="476250"/>
          </a:xfrm>
          <a:prstGeom prst="rect">
            <a:avLst/>
          </a:prstGeom>
          <a:noFill/>
          <a:extLst>
            <a:ext uri="{909E8E84-426E-40DD-AFC4-6F175D3DCCD1}">
              <a14:hiddenFill xmlns:a14="http://schemas.microsoft.com/office/drawing/2010/main">
                <a:solidFill>
                  <a:srgbClr val="FFFFFF"/>
                </a:solidFill>
              </a14:hiddenFill>
            </a:ext>
          </a:extLst>
        </p:spPr>
      </p:pic>
      <p:sp>
        <p:nvSpPr>
          <p:cNvPr id="2" name="1 CuadroTexto"/>
          <p:cNvSpPr txBox="1"/>
          <p:nvPr/>
        </p:nvSpPr>
        <p:spPr>
          <a:xfrm>
            <a:off x="848003" y="71437"/>
            <a:ext cx="3028393" cy="523220"/>
          </a:xfrm>
          <a:prstGeom prst="rect">
            <a:avLst/>
          </a:prstGeom>
          <a:noFill/>
        </p:spPr>
        <p:txBody>
          <a:bodyPr wrap="none" rtlCol="0">
            <a:spAutoFit/>
          </a:bodyPr>
          <a:lstStyle/>
          <a:p>
            <a:r>
              <a:rPr lang="es-MX" sz="2800" b="1" i="1" dirty="0" smtClean="0">
                <a:solidFill>
                  <a:srgbClr val="C00000"/>
                </a:solidFill>
              </a:rPr>
              <a:t>3.2 Terminología</a:t>
            </a:r>
            <a:endParaRPr lang="es-MX" sz="2800" b="1" i="1" dirty="0">
              <a:solidFill>
                <a:srgbClr val="C00000"/>
              </a:solidFill>
            </a:endParaRPr>
          </a:p>
        </p:txBody>
      </p:sp>
    </p:spTree>
    <p:extLst>
      <p:ext uri="{BB962C8B-B14F-4D97-AF65-F5344CB8AC3E}">
        <p14:creationId xmlns:p14="http://schemas.microsoft.com/office/powerpoint/2010/main" val="693040199"/>
      </p:ext>
    </p:extLst>
  </p:cSld>
  <p:clrMapOvr>
    <a:masterClrMapping/>
  </p:clrMapOvr>
  <p:transition spd="slow">
    <p:push dir="u"/>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495219" y="651160"/>
            <a:ext cx="7116518" cy="781856"/>
          </a:xfrm>
        </p:spPr>
        <p:txBody>
          <a:bodyPr>
            <a:noAutofit/>
          </a:bodyPr>
          <a:lstStyle/>
          <a:p>
            <a:r>
              <a:rPr lang="es-MX" sz="2400" dirty="0" smtClean="0">
                <a:solidFill>
                  <a:srgbClr val="C00000"/>
                </a:solidFill>
              </a:rPr>
              <a:t>Al abrir ‘</a:t>
            </a:r>
            <a:r>
              <a:rPr lang="es-MX" sz="2400" dirty="0" err="1" smtClean="0">
                <a:solidFill>
                  <a:srgbClr val="C00000"/>
                </a:solidFill>
              </a:rPr>
              <a:t>solidworks</a:t>
            </a:r>
            <a:r>
              <a:rPr lang="es-MX" sz="2400" dirty="0" smtClean="0">
                <a:solidFill>
                  <a:srgbClr val="C00000"/>
                </a:solidFill>
              </a:rPr>
              <a:t>’, debemos dar </a:t>
            </a:r>
            <a:r>
              <a:rPr lang="es-MX" sz="2400" dirty="0" err="1" smtClean="0">
                <a:solidFill>
                  <a:srgbClr val="C00000"/>
                </a:solidFill>
              </a:rPr>
              <a:t>click</a:t>
            </a:r>
            <a:r>
              <a:rPr lang="es-MX" sz="2400" dirty="0" smtClean="0">
                <a:solidFill>
                  <a:srgbClr val="C00000"/>
                </a:solidFill>
              </a:rPr>
              <a:t> en: archivo-nuevo, y nos aparecerá este recuadro </a:t>
            </a:r>
          </a:p>
          <a:p>
            <a:endParaRPr lang="es-MX" sz="2400" dirty="0"/>
          </a:p>
        </p:txBody>
      </p:sp>
      <p:pic>
        <p:nvPicPr>
          <p:cNvPr id="8" name="Imagen 7"/>
          <p:cNvPicPr>
            <a:picLocks noChangeAspect="1"/>
          </p:cNvPicPr>
          <p:nvPr/>
        </p:nvPicPr>
        <p:blipFill rotWithShape="1">
          <a:blip r:embed="rId2"/>
          <a:srcRect l="17034" t="25474" r="50535" b="36442"/>
          <a:stretch/>
        </p:blipFill>
        <p:spPr>
          <a:xfrm>
            <a:off x="2188052" y="2471815"/>
            <a:ext cx="5017966" cy="3917659"/>
          </a:xfrm>
          <a:prstGeom prst="rect">
            <a:avLst/>
          </a:prstGeom>
        </p:spPr>
      </p:pic>
      <p:cxnSp>
        <p:nvCxnSpPr>
          <p:cNvPr id="10" name="Conector recto de flecha 9"/>
          <p:cNvCxnSpPr/>
          <p:nvPr/>
        </p:nvCxnSpPr>
        <p:spPr>
          <a:xfrm>
            <a:off x="1746913" y="2594920"/>
            <a:ext cx="749152" cy="535459"/>
          </a:xfrm>
          <a:prstGeom prst="straightConnector1">
            <a:avLst/>
          </a:prstGeom>
          <a:ln>
            <a:tailEnd type="triangle"/>
          </a:ln>
        </p:spPr>
        <p:style>
          <a:lnRef idx="3">
            <a:schemeClr val="accent1"/>
          </a:lnRef>
          <a:fillRef idx="0">
            <a:schemeClr val="accent1"/>
          </a:fillRef>
          <a:effectRef idx="2">
            <a:schemeClr val="accent1"/>
          </a:effectRef>
          <a:fontRef idx="minor">
            <a:schemeClr val="tx1"/>
          </a:fontRef>
        </p:style>
      </p:cxnSp>
      <p:cxnSp>
        <p:nvCxnSpPr>
          <p:cNvPr id="12" name="Conector recto de flecha 11"/>
          <p:cNvCxnSpPr>
            <a:stCxn id="18" idx="1"/>
          </p:cNvCxnSpPr>
          <p:nvPr/>
        </p:nvCxnSpPr>
        <p:spPr>
          <a:xfrm flipH="1">
            <a:off x="5227093" y="4430644"/>
            <a:ext cx="2292639" cy="1465189"/>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sp>
        <p:nvSpPr>
          <p:cNvPr id="14" name="CuadroTexto 13"/>
          <p:cNvSpPr txBox="1"/>
          <p:nvPr/>
        </p:nvSpPr>
        <p:spPr>
          <a:xfrm>
            <a:off x="523173" y="1994761"/>
            <a:ext cx="1704132" cy="954107"/>
          </a:xfrm>
          <a:prstGeom prst="rect">
            <a:avLst/>
          </a:prstGeom>
          <a:noFill/>
        </p:spPr>
        <p:txBody>
          <a:bodyPr wrap="square" rtlCol="0">
            <a:spAutoFit/>
          </a:bodyPr>
          <a:lstStyle/>
          <a:p>
            <a:r>
              <a:rPr lang="es-MX" sz="1400" dirty="0" smtClean="0"/>
              <a:t>Debemos seleccionar esta pieza para nuestros fines</a:t>
            </a:r>
            <a:endParaRPr lang="es-MX" sz="1400" dirty="0"/>
          </a:p>
        </p:txBody>
      </p:sp>
      <p:sp>
        <p:nvSpPr>
          <p:cNvPr id="18" name="CuadroTexto 17"/>
          <p:cNvSpPr txBox="1"/>
          <p:nvPr/>
        </p:nvSpPr>
        <p:spPr>
          <a:xfrm>
            <a:off x="7519732" y="3953590"/>
            <a:ext cx="1198605" cy="954107"/>
          </a:xfrm>
          <a:prstGeom prst="rect">
            <a:avLst/>
          </a:prstGeom>
          <a:noFill/>
        </p:spPr>
        <p:txBody>
          <a:bodyPr wrap="square" rtlCol="0">
            <a:spAutoFit/>
          </a:bodyPr>
          <a:lstStyle/>
          <a:p>
            <a:r>
              <a:rPr lang="es-MX" sz="1400" dirty="0" smtClean="0"/>
              <a:t>Enseguida debemos dar clic en ‘</a:t>
            </a:r>
            <a:r>
              <a:rPr lang="es-MX" sz="1400" b="1" dirty="0" smtClean="0"/>
              <a:t>aceptar</a:t>
            </a:r>
            <a:r>
              <a:rPr lang="es-MX" sz="1400" dirty="0" smtClean="0"/>
              <a:t>’ </a:t>
            </a:r>
            <a:endParaRPr lang="es-MX" sz="1400" dirty="0"/>
          </a:p>
        </p:txBody>
      </p:sp>
    </p:spTree>
    <p:extLst>
      <p:ext uri="{BB962C8B-B14F-4D97-AF65-F5344CB8AC3E}">
        <p14:creationId xmlns:p14="http://schemas.microsoft.com/office/powerpoint/2010/main" val="865945880"/>
      </p:ext>
    </p:extLst>
  </p:cSld>
  <p:clrMapOvr>
    <a:masterClrMapping/>
  </p:clrMapOvr>
  <p:transition spd="slow">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2"/>
          <p:cNvSpPr txBox="1">
            <a:spLocks/>
          </p:cNvSpPr>
          <p:nvPr/>
        </p:nvSpPr>
        <p:spPr>
          <a:xfrm>
            <a:off x="1495219" y="651160"/>
            <a:ext cx="7116518" cy="781856"/>
          </a:xfrm>
          <a:prstGeom prst="rect">
            <a:avLst/>
          </a:prstGeom>
        </p:spPr>
        <p:txBody>
          <a:bodyPr>
            <a:noAutofit/>
          </a:bodyPr>
          <a:lst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a:lstStyle>
          <a:p>
            <a:r>
              <a:rPr lang="es-MX" sz="2400" b="1" dirty="0" smtClean="0">
                <a:solidFill>
                  <a:srgbClr val="C00000"/>
                </a:solidFill>
              </a:rPr>
              <a:t>Dentro del entorno de </a:t>
            </a:r>
            <a:r>
              <a:rPr lang="es-MX" sz="2400" b="1" dirty="0" err="1" smtClean="0">
                <a:solidFill>
                  <a:srgbClr val="C00000"/>
                </a:solidFill>
              </a:rPr>
              <a:t>SolidWorks</a:t>
            </a:r>
            <a:r>
              <a:rPr lang="es-MX" sz="2400" b="1" dirty="0" smtClean="0">
                <a:solidFill>
                  <a:srgbClr val="C00000"/>
                </a:solidFill>
              </a:rPr>
              <a:t>, utilizaremos en este procedimiento los siguientes menús:</a:t>
            </a:r>
          </a:p>
          <a:p>
            <a:endParaRPr lang="es-MX" sz="2400" dirty="0"/>
          </a:p>
        </p:txBody>
      </p:sp>
      <p:pic>
        <p:nvPicPr>
          <p:cNvPr id="1026"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1" r="46403" b="88991"/>
          <a:stretch/>
        </p:blipFill>
        <p:spPr bwMode="auto">
          <a:xfrm>
            <a:off x="598666" y="2296972"/>
            <a:ext cx="8376336" cy="1075335"/>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chemeClr val="accent1"/>
                </a:solidFill>
              </a14:hiddenFill>
            </a:ext>
          </a:extLst>
        </p:spPr>
      </p:pic>
      <p:pic>
        <p:nvPicPr>
          <p:cNvPr id="1027" name="Picture 3"/>
          <p:cNvPicPr>
            <a:picLocks noChangeAspect="1" noChangeArrowheads="1"/>
          </p:cNvPicPr>
          <p:nvPr/>
        </p:nvPicPr>
        <p:blipFill rotWithShape="1">
          <a:blip r:embed="rId3">
            <a:extLst>
              <a:ext uri="{28A0092B-C50C-407E-A947-70E740481C1C}">
                <a14:useLocalDpi xmlns:a14="http://schemas.microsoft.com/office/drawing/2010/main" val="0"/>
              </a:ext>
            </a:extLst>
          </a:blip>
          <a:srcRect r="53955" b="89380"/>
          <a:stretch/>
        </p:blipFill>
        <p:spPr bwMode="auto">
          <a:xfrm>
            <a:off x="601916" y="4367174"/>
            <a:ext cx="8373086" cy="1207008"/>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chemeClr val="accent1"/>
                </a:solidFill>
              </a14:hiddenFill>
            </a:ext>
          </a:extLst>
        </p:spPr>
      </p:pic>
      <p:sp>
        <p:nvSpPr>
          <p:cNvPr id="3" name="2 Elipse"/>
          <p:cNvSpPr/>
          <p:nvPr/>
        </p:nvSpPr>
        <p:spPr>
          <a:xfrm>
            <a:off x="424282" y="2999232"/>
            <a:ext cx="1016812" cy="460858"/>
          </a:xfrm>
          <a:prstGeom prst="ellipse">
            <a:avLst/>
          </a:prstGeom>
          <a:noFill/>
          <a:ln w="571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6" name="5 Elipse"/>
          <p:cNvSpPr/>
          <p:nvPr/>
        </p:nvSpPr>
        <p:spPr>
          <a:xfrm>
            <a:off x="1191142" y="5170572"/>
            <a:ext cx="1016812" cy="460858"/>
          </a:xfrm>
          <a:prstGeom prst="ellipse">
            <a:avLst/>
          </a:prstGeom>
          <a:noFill/>
          <a:ln w="571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cxnSp>
        <p:nvCxnSpPr>
          <p:cNvPr id="8" name="7 Conector recto de flecha"/>
          <p:cNvCxnSpPr>
            <a:endCxn id="6" idx="7"/>
          </p:cNvCxnSpPr>
          <p:nvPr/>
        </p:nvCxnSpPr>
        <p:spPr>
          <a:xfrm flipH="1">
            <a:off x="2059045" y="3752698"/>
            <a:ext cx="2037467" cy="1485365"/>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10" name="9 Conector recto de flecha"/>
          <p:cNvCxnSpPr>
            <a:endCxn id="3" idx="6"/>
          </p:cNvCxnSpPr>
          <p:nvPr/>
        </p:nvCxnSpPr>
        <p:spPr>
          <a:xfrm flipH="1" flipV="1">
            <a:off x="1441094" y="3229661"/>
            <a:ext cx="2655418" cy="523037"/>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sp>
        <p:nvSpPr>
          <p:cNvPr id="13" name="12 CuadroTexto"/>
          <p:cNvSpPr txBox="1"/>
          <p:nvPr/>
        </p:nvSpPr>
        <p:spPr>
          <a:xfrm>
            <a:off x="4096512" y="3504164"/>
            <a:ext cx="1880006" cy="523220"/>
          </a:xfrm>
          <a:prstGeom prst="rect">
            <a:avLst/>
          </a:prstGeom>
          <a:noFill/>
        </p:spPr>
        <p:txBody>
          <a:bodyPr wrap="square" rtlCol="0">
            <a:spAutoFit/>
          </a:bodyPr>
          <a:lstStyle/>
          <a:p>
            <a:r>
              <a:rPr lang="es-MX" sz="28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Menús</a:t>
            </a:r>
            <a:endParaRPr lang="es-MX" sz="28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spTree>
    <p:extLst>
      <p:ext uri="{BB962C8B-B14F-4D97-AF65-F5344CB8AC3E}">
        <p14:creationId xmlns:p14="http://schemas.microsoft.com/office/powerpoint/2010/main" val="3820705498"/>
      </p:ext>
    </p:extLst>
  </p:cSld>
  <p:clrMapOvr>
    <a:masterClrMapping/>
  </p:clrMapOvr>
  <p:timing>
    <p:tnLst>
      <p:par>
        <p:cTn id="1" dur="indefinite" restart="never" nodeType="tmRoot"/>
      </p:par>
    </p:tnLst>
  </p:timing>
</p:sld>
</file>

<file path=ppt/theme/theme1.xml><?xml version="1.0" encoding="utf-8"?>
<a:theme xmlns:a="http://schemas.openxmlformats.org/drawingml/2006/main" name="Espiral">
  <a:themeElements>
    <a:clrScheme name="Espiral">
      <a:dk1>
        <a:sysClr val="windowText" lastClr="000000"/>
      </a:dk1>
      <a:lt1>
        <a:sysClr val="window" lastClr="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Espiral">
      <a:majorFont>
        <a:latin typeface="Century Gothic"/>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Espiral">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24B1A44C-C006-48B2-A4D7-E5549B3D8CD4}"/>
    </a:ext>
  </a:extLst>
</a:theme>
</file>

<file path=docProps/app.xml><?xml version="1.0" encoding="utf-8"?>
<Properties xmlns="http://schemas.openxmlformats.org/officeDocument/2006/extended-properties" xmlns:vt="http://schemas.openxmlformats.org/officeDocument/2006/docPropsVTypes">
  <Template>Wisp</Template>
  <TotalTime>436</TotalTime>
  <Words>793</Words>
  <Application>Microsoft Office PowerPoint</Application>
  <PresentationFormat>Presentación en pantalla (4:3)</PresentationFormat>
  <Paragraphs>200</Paragraphs>
  <Slides>37</Slides>
  <Notes>0</Notes>
  <HiddenSlides>0</HiddenSlides>
  <MMClips>0</MMClips>
  <ScaleCrop>false</ScaleCrop>
  <HeadingPairs>
    <vt:vector size="6" baseType="variant">
      <vt:variant>
        <vt:lpstr>Fuentes usadas</vt:lpstr>
      </vt:variant>
      <vt:variant>
        <vt:i4>5</vt:i4>
      </vt:variant>
      <vt:variant>
        <vt:lpstr>Tema</vt:lpstr>
      </vt:variant>
      <vt:variant>
        <vt:i4>1</vt:i4>
      </vt:variant>
      <vt:variant>
        <vt:lpstr>Títulos de diapositiva</vt:lpstr>
      </vt:variant>
      <vt:variant>
        <vt:i4>37</vt:i4>
      </vt:variant>
    </vt:vector>
  </HeadingPairs>
  <TitlesOfParts>
    <vt:vector size="43" baseType="lpstr">
      <vt:lpstr>Agency FB</vt:lpstr>
      <vt:lpstr>Arial</vt:lpstr>
      <vt:lpstr>Century Gothic</vt:lpstr>
      <vt:lpstr>Wingdings</vt:lpstr>
      <vt:lpstr>Wingdings 3</vt:lpstr>
      <vt:lpstr>Espiral</vt:lpstr>
      <vt:lpstr>UNIVERSIDAD AUTONOMA DEL ESTADO DE MEXICO</vt:lpstr>
      <vt:lpstr>Contenido</vt:lpstr>
      <vt:lpstr>Guion explicativo</vt:lpstr>
      <vt:lpstr>Presentación de PowerPoint</vt:lpstr>
      <vt:lpstr>Pieza 29</vt:lpstr>
      <vt:lpstr>Elaborar pieza de acuerdo a las siguientes vistas</vt:lpstr>
      <vt:lpstr>Presentación de PowerPoint</vt:lpstr>
      <vt:lpstr>Presentación de PowerPoint</vt:lpstr>
      <vt:lpstr>Presentación de PowerPoint</vt:lpstr>
      <vt:lpstr>Presentación de PowerPoint</vt:lpstr>
      <vt:lpstr>3.3 Selección del perfil más apropiado</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Figura Terminada</vt:lpstr>
      <vt:lpstr>Presentación de PowerPoint</vt:lpstr>
    </vt:vector>
  </TitlesOfParts>
  <Company>Hewlett-Packard Company</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Pieza 29</dc:title>
  <dc:creator>Raul Mendez</dc:creator>
  <cp:lastModifiedBy>José de J. López Z</cp:lastModifiedBy>
  <cp:revision>51</cp:revision>
  <dcterms:created xsi:type="dcterms:W3CDTF">2014-09-26T12:46:52Z</dcterms:created>
  <dcterms:modified xsi:type="dcterms:W3CDTF">2017-10-12T17:14:39Z</dcterms:modified>
</cp:coreProperties>
</file>