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7" r:id="rId2"/>
    <p:sldId id="298" r:id="rId3"/>
    <p:sldId id="299" r:id="rId4"/>
    <p:sldId id="268" r:id="rId5"/>
    <p:sldId id="257" r:id="rId6"/>
    <p:sldId id="294" r:id="rId7"/>
    <p:sldId id="270" r:id="rId8"/>
    <p:sldId id="271" r:id="rId9"/>
    <p:sldId id="295" r:id="rId10"/>
    <p:sldId id="272" r:id="rId11"/>
    <p:sldId id="273" r:id="rId12"/>
    <p:sldId id="258" r:id="rId13"/>
    <p:sldId id="265" r:id="rId14"/>
    <p:sldId id="259" r:id="rId15"/>
    <p:sldId id="285" r:id="rId16"/>
    <p:sldId id="281" r:id="rId17"/>
    <p:sldId id="282" r:id="rId18"/>
    <p:sldId id="283" r:id="rId19"/>
    <p:sldId id="284" r:id="rId20"/>
    <p:sldId id="286" r:id="rId21"/>
    <p:sldId id="287" r:id="rId22"/>
    <p:sldId id="266" r:id="rId23"/>
    <p:sldId id="260" r:id="rId24"/>
    <p:sldId id="267" r:id="rId25"/>
    <p:sldId id="288" r:id="rId26"/>
    <p:sldId id="289" r:id="rId27"/>
    <p:sldId id="262" r:id="rId28"/>
    <p:sldId id="292" r:id="rId29"/>
    <p:sldId id="263" r:id="rId30"/>
    <p:sldId id="291" r:id="rId31"/>
    <p:sldId id="302" r:id="rId32"/>
    <p:sldId id="303" r:id="rId33"/>
    <p:sldId id="306" r:id="rId34"/>
    <p:sldId id="304" r:id="rId35"/>
    <p:sldId id="305" r:id="rId36"/>
    <p:sldId id="293" r:id="rId37"/>
    <p:sldId id="300" r:id="rId3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E848"/>
    <a:srgbClr val="B9779D"/>
    <a:srgbClr val="FF9966"/>
    <a:srgbClr val="00CC66"/>
    <a:srgbClr val="CE62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574" autoAdjust="0"/>
    <p:restoredTop sz="94660"/>
  </p:normalViewPr>
  <p:slideViewPr>
    <p:cSldViewPr snapToGrid="0">
      <p:cViewPr>
        <p:scale>
          <a:sx n="110" d="100"/>
          <a:sy n="110" d="100"/>
        </p:scale>
        <p:origin x="-348" y="-60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A0FEEA-9B2D-42FD-9917-0F913241AD66}" type="doc">
      <dgm:prSet loTypeId="urn:microsoft.com/office/officeart/2008/layout/HorizontalMultiLevelHierarchy" loCatId="hierarchy" qsTypeId="urn:microsoft.com/office/officeart/2005/8/quickstyle/3d4" qsCatId="3D" csTypeId="urn:microsoft.com/office/officeart/2005/8/colors/colorful5" csCatId="colorful" phldr="1"/>
      <dgm:spPr/>
      <dgm:t>
        <a:bodyPr/>
        <a:lstStyle/>
        <a:p>
          <a:endParaRPr lang="es-ES"/>
        </a:p>
      </dgm:t>
    </dgm:pt>
    <dgm:pt modelId="{99ACD61F-C5EB-486E-8D91-D390751DB5FD}">
      <dgm:prSet phldrT="[Texto]" custT="1"/>
      <dgm:spPr/>
      <dgm:t>
        <a:bodyPr/>
        <a:lstStyle/>
        <a:p>
          <a:r>
            <a:rPr lang="es-ES" sz="3200" dirty="0" smtClean="0"/>
            <a:t>FACTORES CLAVE</a:t>
          </a:r>
          <a:endParaRPr lang="es-ES" sz="3200" dirty="0"/>
        </a:p>
      </dgm:t>
    </dgm:pt>
    <dgm:pt modelId="{20B049FA-282C-4633-8E58-4C08BAA911A6}" type="parTrans" cxnId="{AA1C0D8D-42D0-42C7-A571-3C11B00766D6}">
      <dgm:prSet/>
      <dgm:spPr/>
      <dgm:t>
        <a:bodyPr/>
        <a:lstStyle/>
        <a:p>
          <a:endParaRPr lang="es-ES"/>
        </a:p>
      </dgm:t>
    </dgm:pt>
    <dgm:pt modelId="{E59A515E-AA9B-43A8-95DA-70F49E882A65}" type="sibTrans" cxnId="{AA1C0D8D-42D0-42C7-A571-3C11B00766D6}">
      <dgm:prSet/>
      <dgm:spPr/>
      <dgm:t>
        <a:bodyPr/>
        <a:lstStyle/>
        <a:p>
          <a:endParaRPr lang="es-ES"/>
        </a:p>
      </dgm:t>
    </dgm:pt>
    <dgm:pt modelId="{F88E4E6A-7041-4C08-A7EE-6637717C190F}">
      <dgm:prSet phldrT="[Texto]"/>
      <dgm:spPr/>
      <dgm:t>
        <a:bodyPr/>
        <a:lstStyle/>
        <a:p>
          <a:r>
            <a:rPr lang="es-ES" dirty="0" smtClean="0"/>
            <a:t>Personal que intervendrá </a:t>
          </a:r>
          <a:endParaRPr lang="es-ES" dirty="0"/>
        </a:p>
      </dgm:t>
    </dgm:pt>
    <dgm:pt modelId="{B38AD56B-E4C0-44C0-A38E-3C03157657DA}" type="parTrans" cxnId="{62D073E1-235A-4AF0-AC28-042C899B16AD}">
      <dgm:prSet/>
      <dgm:spPr/>
      <dgm:t>
        <a:bodyPr/>
        <a:lstStyle/>
        <a:p>
          <a:endParaRPr lang="es-ES"/>
        </a:p>
      </dgm:t>
    </dgm:pt>
    <dgm:pt modelId="{AAAD3BB1-3CC1-4AF9-B0EC-1431CE4FD6BF}" type="sibTrans" cxnId="{62D073E1-235A-4AF0-AC28-042C899B16AD}">
      <dgm:prSet/>
      <dgm:spPr/>
      <dgm:t>
        <a:bodyPr/>
        <a:lstStyle/>
        <a:p>
          <a:endParaRPr lang="es-ES"/>
        </a:p>
      </dgm:t>
    </dgm:pt>
    <dgm:pt modelId="{9AC2B475-2BC0-4FD2-891D-4C92735C217A}">
      <dgm:prSet phldrT="[Texto]"/>
      <dgm:spPr/>
      <dgm:t>
        <a:bodyPr/>
        <a:lstStyle/>
        <a:p>
          <a:r>
            <a:rPr lang="es-ES" dirty="0" smtClean="0"/>
            <a:t>El producto que se entregará</a:t>
          </a:r>
          <a:endParaRPr lang="es-ES" dirty="0"/>
        </a:p>
      </dgm:t>
    </dgm:pt>
    <dgm:pt modelId="{E4DFF190-20D5-4E72-AA5A-25ABA5D69CF0}" type="parTrans" cxnId="{B4680424-A38F-4C53-BEB5-5CBD2D7F2BB1}">
      <dgm:prSet/>
      <dgm:spPr/>
      <dgm:t>
        <a:bodyPr/>
        <a:lstStyle/>
        <a:p>
          <a:endParaRPr lang="es-ES"/>
        </a:p>
      </dgm:t>
    </dgm:pt>
    <dgm:pt modelId="{D73D23D9-6344-4772-962E-493D4ADE8C04}" type="sibTrans" cxnId="{B4680424-A38F-4C53-BEB5-5CBD2D7F2BB1}">
      <dgm:prSet/>
      <dgm:spPr/>
      <dgm:t>
        <a:bodyPr/>
        <a:lstStyle/>
        <a:p>
          <a:endParaRPr lang="es-ES"/>
        </a:p>
      </dgm:t>
    </dgm:pt>
    <dgm:pt modelId="{0DF724C4-21F6-4FAF-9538-8FB5CF15E582}">
      <dgm:prSet phldrT="[Texto]"/>
      <dgm:spPr/>
      <dgm:t>
        <a:bodyPr/>
        <a:lstStyle/>
        <a:p>
          <a:r>
            <a:rPr lang="es-ES" dirty="0" smtClean="0"/>
            <a:t>La tecnología que se va utilizar </a:t>
          </a:r>
          <a:endParaRPr lang="es-ES" dirty="0"/>
        </a:p>
      </dgm:t>
    </dgm:pt>
    <dgm:pt modelId="{5830B2BD-8153-4165-A393-598375BEBBF1}" type="parTrans" cxnId="{F54D4CB8-2DF1-4B3D-8AA8-C92222FE4C2F}">
      <dgm:prSet/>
      <dgm:spPr/>
      <dgm:t>
        <a:bodyPr/>
        <a:lstStyle/>
        <a:p>
          <a:endParaRPr lang="es-ES"/>
        </a:p>
      </dgm:t>
    </dgm:pt>
    <dgm:pt modelId="{8EE2B429-E57A-4A7F-B7BF-813432B3B7A7}" type="sibTrans" cxnId="{F54D4CB8-2DF1-4B3D-8AA8-C92222FE4C2F}">
      <dgm:prSet/>
      <dgm:spPr/>
      <dgm:t>
        <a:bodyPr/>
        <a:lstStyle/>
        <a:p>
          <a:endParaRPr lang="es-ES"/>
        </a:p>
      </dgm:t>
    </dgm:pt>
    <dgm:pt modelId="{56E1E613-0362-4FFD-8C4D-17B719283BF7}">
      <dgm:prSet/>
      <dgm:spPr/>
      <dgm:t>
        <a:bodyPr/>
        <a:lstStyle/>
        <a:p>
          <a:r>
            <a:rPr lang="es-ES" dirty="0" smtClean="0"/>
            <a:t>El proceso que  se aplicará</a:t>
          </a:r>
          <a:endParaRPr lang="es-ES" dirty="0"/>
        </a:p>
      </dgm:t>
    </dgm:pt>
    <dgm:pt modelId="{0984668D-F385-4F33-87D8-3ECC5790C747}" type="parTrans" cxnId="{3A219B4D-C409-479C-AF5C-960EC76C2A47}">
      <dgm:prSet/>
      <dgm:spPr/>
      <dgm:t>
        <a:bodyPr/>
        <a:lstStyle/>
        <a:p>
          <a:endParaRPr lang="es-ES"/>
        </a:p>
      </dgm:t>
    </dgm:pt>
    <dgm:pt modelId="{DFDFBB3F-5B1B-46A8-9BEA-8D4D0E48CF86}" type="sibTrans" cxnId="{3A219B4D-C409-479C-AF5C-960EC76C2A47}">
      <dgm:prSet/>
      <dgm:spPr/>
      <dgm:t>
        <a:bodyPr/>
        <a:lstStyle/>
        <a:p>
          <a:endParaRPr lang="es-ES"/>
        </a:p>
      </dgm:t>
    </dgm:pt>
    <dgm:pt modelId="{92F08CDE-237C-4FD5-8AED-1DB0637181B1}" type="pres">
      <dgm:prSet presAssocID="{D8A0FEEA-9B2D-42FD-9917-0F913241AD66}" presName="Name0" presStyleCnt="0">
        <dgm:presLayoutVars>
          <dgm:chPref val="1"/>
          <dgm:dir/>
          <dgm:animOne val="branch"/>
          <dgm:animLvl val="lvl"/>
          <dgm:resizeHandles val="exact"/>
        </dgm:presLayoutVars>
      </dgm:prSet>
      <dgm:spPr/>
      <dgm:t>
        <a:bodyPr/>
        <a:lstStyle/>
        <a:p>
          <a:endParaRPr lang="es-ES"/>
        </a:p>
      </dgm:t>
    </dgm:pt>
    <dgm:pt modelId="{B4091A9E-EFBE-4AED-B96B-C11E81058A79}" type="pres">
      <dgm:prSet presAssocID="{99ACD61F-C5EB-486E-8D91-D390751DB5FD}" presName="root1" presStyleCnt="0"/>
      <dgm:spPr/>
    </dgm:pt>
    <dgm:pt modelId="{27D0809F-CF16-4D22-80B3-A8B5921A3CEB}" type="pres">
      <dgm:prSet presAssocID="{99ACD61F-C5EB-486E-8D91-D390751DB5FD}" presName="LevelOneTextNode" presStyleLbl="node0" presStyleIdx="0" presStyleCnt="1" custLinFactX="-14997" custLinFactNeighborX="-100000" custLinFactNeighborY="945">
        <dgm:presLayoutVars>
          <dgm:chPref val="3"/>
        </dgm:presLayoutVars>
      </dgm:prSet>
      <dgm:spPr/>
      <dgm:t>
        <a:bodyPr/>
        <a:lstStyle/>
        <a:p>
          <a:endParaRPr lang="es-ES"/>
        </a:p>
      </dgm:t>
    </dgm:pt>
    <dgm:pt modelId="{499D2275-C06A-44ED-9313-3BDD4F6EF1CC}" type="pres">
      <dgm:prSet presAssocID="{99ACD61F-C5EB-486E-8D91-D390751DB5FD}" presName="level2hierChild" presStyleCnt="0"/>
      <dgm:spPr/>
    </dgm:pt>
    <dgm:pt modelId="{B5A06191-3A9C-44CA-B0B2-51CF2C1548DC}" type="pres">
      <dgm:prSet presAssocID="{B38AD56B-E4C0-44C0-A38E-3C03157657DA}" presName="conn2-1" presStyleLbl="parChTrans1D2" presStyleIdx="0" presStyleCnt="4"/>
      <dgm:spPr/>
      <dgm:t>
        <a:bodyPr/>
        <a:lstStyle/>
        <a:p>
          <a:endParaRPr lang="es-ES"/>
        </a:p>
      </dgm:t>
    </dgm:pt>
    <dgm:pt modelId="{5B17539A-6F59-49A5-8B57-A07046A92314}" type="pres">
      <dgm:prSet presAssocID="{B38AD56B-E4C0-44C0-A38E-3C03157657DA}" presName="connTx" presStyleLbl="parChTrans1D2" presStyleIdx="0" presStyleCnt="4"/>
      <dgm:spPr/>
      <dgm:t>
        <a:bodyPr/>
        <a:lstStyle/>
        <a:p>
          <a:endParaRPr lang="es-ES"/>
        </a:p>
      </dgm:t>
    </dgm:pt>
    <dgm:pt modelId="{122C09BA-60A1-42EB-A795-A8344CDF5F51}" type="pres">
      <dgm:prSet presAssocID="{F88E4E6A-7041-4C08-A7EE-6637717C190F}" presName="root2" presStyleCnt="0"/>
      <dgm:spPr/>
    </dgm:pt>
    <dgm:pt modelId="{4071376D-B40C-4F69-8448-BE52DD9FD623}" type="pres">
      <dgm:prSet presAssocID="{F88E4E6A-7041-4C08-A7EE-6637717C190F}" presName="LevelTwoTextNode" presStyleLbl="node2" presStyleIdx="0" presStyleCnt="4">
        <dgm:presLayoutVars>
          <dgm:chPref val="3"/>
        </dgm:presLayoutVars>
      </dgm:prSet>
      <dgm:spPr/>
      <dgm:t>
        <a:bodyPr/>
        <a:lstStyle/>
        <a:p>
          <a:endParaRPr lang="es-ES"/>
        </a:p>
      </dgm:t>
    </dgm:pt>
    <dgm:pt modelId="{C5EFC399-54C5-4CC3-A888-0E2AF675DE05}" type="pres">
      <dgm:prSet presAssocID="{F88E4E6A-7041-4C08-A7EE-6637717C190F}" presName="level3hierChild" presStyleCnt="0"/>
      <dgm:spPr/>
    </dgm:pt>
    <dgm:pt modelId="{FB0E9590-F08F-4121-BFD3-17EA3F81D3C1}" type="pres">
      <dgm:prSet presAssocID="{E4DFF190-20D5-4E72-AA5A-25ABA5D69CF0}" presName="conn2-1" presStyleLbl="parChTrans1D2" presStyleIdx="1" presStyleCnt="4"/>
      <dgm:spPr/>
      <dgm:t>
        <a:bodyPr/>
        <a:lstStyle/>
        <a:p>
          <a:endParaRPr lang="es-ES"/>
        </a:p>
      </dgm:t>
    </dgm:pt>
    <dgm:pt modelId="{874A7DDD-4D94-4E2E-91D5-C157BCE1D934}" type="pres">
      <dgm:prSet presAssocID="{E4DFF190-20D5-4E72-AA5A-25ABA5D69CF0}" presName="connTx" presStyleLbl="parChTrans1D2" presStyleIdx="1" presStyleCnt="4"/>
      <dgm:spPr/>
      <dgm:t>
        <a:bodyPr/>
        <a:lstStyle/>
        <a:p>
          <a:endParaRPr lang="es-ES"/>
        </a:p>
      </dgm:t>
    </dgm:pt>
    <dgm:pt modelId="{443D509C-1AB7-4975-8ADC-690819111880}" type="pres">
      <dgm:prSet presAssocID="{9AC2B475-2BC0-4FD2-891D-4C92735C217A}" presName="root2" presStyleCnt="0"/>
      <dgm:spPr/>
    </dgm:pt>
    <dgm:pt modelId="{0CA18A06-500A-40CD-8D12-6707FE891F25}" type="pres">
      <dgm:prSet presAssocID="{9AC2B475-2BC0-4FD2-891D-4C92735C217A}" presName="LevelTwoTextNode" presStyleLbl="node2" presStyleIdx="1" presStyleCnt="4">
        <dgm:presLayoutVars>
          <dgm:chPref val="3"/>
        </dgm:presLayoutVars>
      </dgm:prSet>
      <dgm:spPr/>
      <dgm:t>
        <a:bodyPr/>
        <a:lstStyle/>
        <a:p>
          <a:endParaRPr lang="es-ES"/>
        </a:p>
      </dgm:t>
    </dgm:pt>
    <dgm:pt modelId="{39BF2D2E-3758-4355-A2D5-4530EFC68B79}" type="pres">
      <dgm:prSet presAssocID="{9AC2B475-2BC0-4FD2-891D-4C92735C217A}" presName="level3hierChild" presStyleCnt="0"/>
      <dgm:spPr/>
    </dgm:pt>
    <dgm:pt modelId="{240B6425-DF56-42D1-BB11-AC697E5C30F9}" type="pres">
      <dgm:prSet presAssocID="{0984668D-F385-4F33-87D8-3ECC5790C747}" presName="conn2-1" presStyleLbl="parChTrans1D2" presStyleIdx="2" presStyleCnt="4"/>
      <dgm:spPr/>
      <dgm:t>
        <a:bodyPr/>
        <a:lstStyle/>
        <a:p>
          <a:endParaRPr lang="es-ES"/>
        </a:p>
      </dgm:t>
    </dgm:pt>
    <dgm:pt modelId="{AEA60473-BDE8-4F07-830A-2348C11D8850}" type="pres">
      <dgm:prSet presAssocID="{0984668D-F385-4F33-87D8-3ECC5790C747}" presName="connTx" presStyleLbl="parChTrans1D2" presStyleIdx="2" presStyleCnt="4"/>
      <dgm:spPr/>
      <dgm:t>
        <a:bodyPr/>
        <a:lstStyle/>
        <a:p>
          <a:endParaRPr lang="es-ES"/>
        </a:p>
      </dgm:t>
    </dgm:pt>
    <dgm:pt modelId="{81BE7AEB-198B-467C-BD4B-3F7AC575F152}" type="pres">
      <dgm:prSet presAssocID="{56E1E613-0362-4FFD-8C4D-17B719283BF7}" presName="root2" presStyleCnt="0"/>
      <dgm:spPr/>
    </dgm:pt>
    <dgm:pt modelId="{47215BFD-7E01-46E9-992C-F9AF7374D31F}" type="pres">
      <dgm:prSet presAssocID="{56E1E613-0362-4FFD-8C4D-17B719283BF7}" presName="LevelTwoTextNode" presStyleLbl="node2" presStyleIdx="2" presStyleCnt="4">
        <dgm:presLayoutVars>
          <dgm:chPref val="3"/>
        </dgm:presLayoutVars>
      </dgm:prSet>
      <dgm:spPr/>
      <dgm:t>
        <a:bodyPr/>
        <a:lstStyle/>
        <a:p>
          <a:endParaRPr lang="es-ES"/>
        </a:p>
      </dgm:t>
    </dgm:pt>
    <dgm:pt modelId="{A9B04053-49B2-4886-B5EA-0F6E795AE175}" type="pres">
      <dgm:prSet presAssocID="{56E1E613-0362-4FFD-8C4D-17B719283BF7}" presName="level3hierChild" presStyleCnt="0"/>
      <dgm:spPr/>
    </dgm:pt>
    <dgm:pt modelId="{BDFE7EC3-2411-4AA8-BA8E-D8FC76F53D1E}" type="pres">
      <dgm:prSet presAssocID="{5830B2BD-8153-4165-A393-598375BEBBF1}" presName="conn2-1" presStyleLbl="parChTrans1D2" presStyleIdx="3" presStyleCnt="4"/>
      <dgm:spPr/>
      <dgm:t>
        <a:bodyPr/>
        <a:lstStyle/>
        <a:p>
          <a:endParaRPr lang="es-ES"/>
        </a:p>
      </dgm:t>
    </dgm:pt>
    <dgm:pt modelId="{347F76D0-2DAB-4D42-871B-2CBF4E068FDD}" type="pres">
      <dgm:prSet presAssocID="{5830B2BD-8153-4165-A393-598375BEBBF1}" presName="connTx" presStyleLbl="parChTrans1D2" presStyleIdx="3" presStyleCnt="4"/>
      <dgm:spPr/>
      <dgm:t>
        <a:bodyPr/>
        <a:lstStyle/>
        <a:p>
          <a:endParaRPr lang="es-ES"/>
        </a:p>
      </dgm:t>
    </dgm:pt>
    <dgm:pt modelId="{A908D76C-C4D9-4D08-B2D8-039C314C6318}" type="pres">
      <dgm:prSet presAssocID="{0DF724C4-21F6-4FAF-9538-8FB5CF15E582}" presName="root2" presStyleCnt="0"/>
      <dgm:spPr/>
    </dgm:pt>
    <dgm:pt modelId="{EBD35601-DD46-470A-A000-F05E037961BA}" type="pres">
      <dgm:prSet presAssocID="{0DF724C4-21F6-4FAF-9538-8FB5CF15E582}" presName="LevelTwoTextNode" presStyleLbl="node2" presStyleIdx="3" presStyleCnt="4">
        <dgm:presLayoutVars>
          <dgm:chPref val="3"/>
        </dgm:presLayoutVars>
      </dgm:prSet>
      <dgm:spPr/>
      <dgm:t>
        <a:bodyPr/>
        <a:lstStyle/>
        <a:p>
          <a:endParaRPr lang="es-ES"/>
        </a:p>
      </dgm:t>
    </dgm:pt>
    <dgm:pt modelId="{3385F4D6-6C5D-419C-B877-BF229E43F438}" type="pres">
      <dgm:prSet presAssocID="{0DF724C4-21F6-4FAF-9538-8FB5CF15E582}" presName="level3hierChild" presStyleCnt="0"/>
      <dgm:spPr/>
    </dgm:pt>
  </dgm:ptLst>
  <dgm:cxnLst>
    <dgm:cxn modelId="{62D073E1-235A-4AF0-AC28-042C899B16AD}" srcId="{99ACD61F-C5EB-486E-8D91-D390751DB5FD}" destId="{F88E4E6A-7041-4C08-A7EE-6637717C190F}" srcOrd="0" destOrd="0" parTransId="{B38AD56B-E4C0-44C0-A38E-3C03157657DA}" sibTransId="{AAAD3BB1-3CC1-4AF9-B0EC-1431CE4FD6BF}"/>
    <dgm:cxn modelId="{C50C2914-3A28-48B0-9967-EB92935D9F0D}" type="presOf" srcId="{E4DFF190-20D5-4E72-AA5A-25ABA5D69CF0}" destId="{874A7DDD-4D94-4E2E-91D5-C157BCE1D934}" srcOrd="1" destOrd="0" presId="urn:microsoft.com/office/officeart/2008/layout/HorizontalMultiLevelHierarchy"/>
    <dgm:cxn modelId="{F51B7C27-9C83-4EA6-AA94-F84558A49233}" type="presOf" srcId="{0DF724C4-21F6-4FAF-9538-8FB5CF15E582}" destId="{EBD35601-DD46-470A-A000-F05E037961BA}" srcOrd="0" destOrd="0" presId="urn:microsoft.com/office/officeart/2008/layout/HorizontalMultiLevelHierarchy"/>
    <dgm:cxn modelId="{2B17659E-641B-44E6-97E9-38C8398EFBD8}" type="presOf" srcId="{9AC2B475-2BC0-4FD2-891D-4C92735C217A}" destId="{0CA18A06-500A-40CD-8D12-6707FE891F25}" srcOrd="0" destOrd="0" presId="urn:microsoft.com/office/officeart/2008/layout/HorizontalMultiLevelHierarchy"/>
    <dgm:cxn modelId="{1DC2877B-813B-4886-A178-C81A242C8717}" type="presOf" srcId="{5830B2BD-8153-4165-A393-598375BEBBF1}" destId="{347F76D0-2DAB-4D42-871B-2CBF4E068FDD}" srcOrd="1" destOrd="0" presId="urn:microsoft.com/office/officeart/2008/layout/HorizontalMultiLevelHierarchy"/>
    <dgm:cxn modelId="{F54D4CB8-2DF1-4B3D-8AA8-C92222FE4C2F}" srcId="{99ACD61F-C5EB-486E-8D91-D390751DB5FD}" destId="{0DF724C4-21F6-4FAF-9538-8FB5CF15E582}" srcOrd="3" destOrd="0" parTransId="{5830B2BD-8153-4165-A393-598375BEBBF1}" sibTransId="{8EE2B429-E57A-4A7F-B7BF-813432B3B7A7}"/>
    <dgm:cxn modelId="{EA882B8B-72D7-4BA7-A41D-4236E340E045}" type="presOf" srcId="{0984668D-F385-4F33-87D8-3ECC5790C747}" destId="{240B6425-DF56-42D1-BB11-AC697E5C30F9}" srcOrd="0" destOrd="0" presId="urn:microsoft.com/office/officeart/2008/layout/HorizontalMultiLevelHierarchy"/>
    <dgm:cxn modelId="{777C8716-AC58-4E97-AB17-DE744AD0C9AD}" type="presOf" srcId="{99ACD61F-C5EB-486E-8D91-D390751DB5FD}" destId="{27D0809F-CF16-4D22-80B3-A8B5921A3CEB}" srcOrd="0" destOrd="0" presId="urn:microsoft.com/office/officeart/2008/layout/HorizontalMultiLevelHierarchy"/>
    <dgm:cxn modelId="{AA1C0D8D-42D0-42C7-A571-3C11B00766D6}" srcId="{D8A0FEEA-9B2D-42FD-9917-0F913241AD66}" destId="{99ACD61F-C5EB-486E-8D91-D390751DB5FD}" srcOrd="0" destOrd="0" parTransId="{20B049FA-282C-4633-8E58-4C08BAA911A6}" sibTransId="{E59A515E-AA9B-43A8-95DA-70F49E882A65}"/>
    <dgm:cxn modelId="{FF0DD09A-2A7F-43AB-B3E2-E33E28765E49}" type="presOf" srcId="{E4DFF190-20D5-4E72-AA5A-25ABA5D69CF0}" destId="{FB0E9590-F08F-4121-BFD3-17EA3F81D3C1}" srcOrd="0" destOrd="0" presId="urn:microsoft.com/office/officeart/2008/layout/HorizontalMultiLevelHierarchy"/>
    <dgm:cxn modelId="{A6C65EEF-9337-4AB5-906E-E680064746A6}" type="presOf" srcId="{56E1E613-0362-4FFD-8C4D-17B719283BF7}" destId="{47215BFD-7E01-46E9-992C-F9AF7374D31F}" srcOrd="0" destOrd="0" presId="urn:microsoft.com/office/officeart/2008/layout/HorizontalMultiLevelHierarchy"/>
    <dgm:cxn modelId="{2796300B-580D-4741-A661-EBE381082273}" type="presOf" srcId="{F88E4E6A-7041-4C08-A7EE-6637717C190F}" destId="{4071376D-B40C-4F69-8448-BE52DD9FD623}" srcOrd="0" destOrd="0" presId="urn:microsoft.com/office/officeart/2008/layout/HorizontalMultiLevelHierarchy"/>
    <dgm:cxn modelId="{0D631324-B122-445E-B50A-64F9A000CE87}" type="presOf" srcId="{0984668D-F385-4F33-87D8-3ECC5790C747}" destId="{AEA60473-BDE8-4F07-830A-2348C11D8850}" srcOrd="1" destOrd="0" presId="urn:microsoft.com/office/officeart/2008/layout/HorizontalMultiLevelHierarchy"/>
    <dgm:cxn modelId="{CE2AA67C-21AE-42B0-B637-63950A9C3119}" type="presOf" srcId="{5830B2BD-8153-4165-A393-598375BEBBF1}" destId="{BDFE7EC3-2411-4AA8-BA8E-D8FC76F53D1E}" srcOrd="0" destOrd="0" presId="urn:microsoft.com/office/officeart/2008/layout/HorizontalMultiLevelHierarchy"/>
    <dgm:cxn modelId="{8A652C85-7205-4C52-ABA4-BDA6FA63F4CD}" type="presOf" srcId="{B38AD56B-E4C0-44C0-A38E-3C03157657DA}" destId="{5B17539A-6F59-49A5-8B57-A07046A92314}" srcOrd="1" destOrd="0" presId="urn:microsoft.com/office/officeart/2008/layout/HorizontalMultiLevelHierarchy"/>
    <dgm:cxn modelId="{B4680424-A38F-4C53-BEB5-5CBD2D7F2BB1}" srcId="{99ACD61F-C5EB-486E-8D91-D390751DB5FD}" destId="{9AC2B475-2BC0-4FD2-891D-4C92735C217A}" srcOrd="1" destOrd="0" parTransId="{E4DFF190-20D5-4E72-AA5A-25ABA5D69CF0}" sibTransId="{D73D23D9-6344-4772-962E-493D4ADE8C04}"/>
    <dgm:cxn modelId="{3A219B4D-C409-479C-AF5C-960EC76C2A47}" srcId="{99ACD61F-C5EB-486E-8D91-D390751DB5FD}" destId="{56E1E613-0362-4FFD-8C4D-17B719283BF7}" srcOrd="2" destOrd="0" parTransId="{0984668D-F385-4F33-87D8-3ECC5790C747}" sibTransId="{DFDFBB3F-5B1B-46A8-9BEA-8D4D0E48CF86}"/>
    <dgm:cxn modelId="{7C086F92-09B6-46A8-8CBA-F5BAB27CC160}" type="presOf" srcId="{D8A0FEEA-9B2D-42FD-9917-0F913241AD66}" destId="{92F08CDE-237C-4FD5-8AED-1DB0637181B1}" srcOrd="0" destOrd="0" presId="urn:microsoft.com/office/officeart/2008/layout/HorizontalMultiLevelHierarchy"/>
    <dgm:cxn modelId="{8BDD7572-1702-4520-9AD4-82E3E650D8BD}" type="presOf" srcId="{B38AD56B-E4C0-44C0-A38E-3C03157657DA}" destId="{B5A06191-3A9C-44CA-B0B2-51CF2C1548DC}" srcOrd="0" destOrd="0" presId="urn:microsoft.com/office/officeart/2008/layout/HorizontalMultiLevelHierarchy"/>
    <dgm:cxn modelId="{65912B11-4CA7-4756-9769-8CCC244EE9E9}" type="presParOf" srcId="{92F08CDE-237C-4FD5-8AED-1DB0637181B1}" destId="{B4091A9E-EFBE-4AED-B96B-C11E81058A79}" srcOrd="0" destOrd="0" presId="urn:microsoft.com/office/officeart/2008/layout/HorizontalMultiLevelHierarchy"/>
    <dgm:cxn modelId="{C373E07A-0AED-4BE9-AF7B-D3707BA5C27E}" type="presParOf" srcId="{B4091A9E-EFBE-4AED-B96B-C11E81058A79}" destId="{27D0809F-CF16-4D22-80B3-A8B5921A3CEB}" srcOrd="0" destOrd="0" presId="urn:microsoft.com/office/officeart/2008/layout/HorizontalMultiLevelHierarchy"/>
    <dgm:cxn modelId="{A203E595-7681-4044-A867-AB4F1AAA2D16}" type="presParOf" srcId="{B4091A9E-EFBE-4AED-B96B-C11E81058A79}" destId="{499D2275-C06A-44ED-9313-3BDD4F6EF1CC}" srcOrd="1" destOrd="0" presId="urn:microsoft.com/office/officeart/2008/layout/HorizontalMultiLevelHierarchy"/>
    <dgm:cxn modelId="{4DFAC9CB-8F70-4671-A09D-8538B51F1AE1}" type="presParOf" srcId="{499D2275-C06A-44ED-9313-3BDD4F6EF1CC}" destId="{B5A06191-3A9C-44CA-B0B2-51CF2C1548DC}" srcOrd="0" destOrd="0" presId="urn:microsoft.com/office/officeart/2008/layout/HorizontalMultiLevelHierarchy"/>
    <dgm:cxn modelId="{18EF445E-7433-4C53-A0D6-A2E126FEDE9A}" type="presParOf" srcId="{B5A06191-3A9C-44CA-B0B2-51CF2C1548DC}" destId="{5B17539A-6F59-49A5-8B57-A07046A92314}" srcOrd="0" destOrd="0" presId="urn:microsoft.com/office/officeart/2008/layout/HorizontalMultiLevelHierarchy"/>
    <dgm:cxn modelId="{1D7F0C73-CF40-4EC0-A1EC-F35AA27D7ED4}" type="presParOf" srcId="{499D2275-C06A-44ED-9313-3BDD4F6EF1CC}" destId="{122C09BA-60A1-42EB-A795-A8344CDF5F51}" srcOrd="1" destOrd="0" presId="urn:microsoft.com/office/officeart/2008/layout/HorizontalMultiLevelHierarchy"/>
    <dgm:cxn modelId="{3D94CF59-1411-4A8A-9BF3-713CA28B9892}" type="presParOf" srcId="{122C09BA-60A1-42EB-A795-A8344CDF5F51}" destId="{4071376D-B40C-4F69-8448-BE52DD9FD623}" srcOrd="0" destOrd="0" presId="urn:microsoft.com/office/officeart/2008/layout/HorizontalMultiLevelHierarchy"/>
    <dgm:cxn modelId="{77485064-85DB-458A-A5A8-F908FAF507D2}" type="presParOf" srcId="{122C09BA-60A1-42EB-A795-A8344CDF5F51}" destId="{C5EFC399-54C5-4CC3-A888-0E2AF675DE05}" srcOrd="1" destOrd="0" presId="urn:microsoft.com/office/officeart/2008/layout/HorizontalMultiLevelHierarchy"/>
    <dgm:cxn modelId="{35983DCD-7701-4085-9077-A313800F2BFA}" type="presParOf" srcId="{499D2275-C06A-44ED-9313-3BDD4F6EF1CC}" destId="{FB0E9590-F08F-4121-BFD3-17EA3F81D3C1}" srcOrd="2" destOrd="0" presId="urn:microsoft.com/office/officeart/2008/layout/HorizontalMultiLevelHierarchy"/>
    <dgm:cxn modelId="{1406CBE6-AC03-491A-87C2-6E00FF89406E}" type="presParOf" srcId="{FB0E9590-F08F-4121-BFD3-17EA3F81D3C1}" destId="{874A7DDD-4D94-4E2E-91D5-C157BCE1D934}" srcOrd="0" destOrd="0" presId="urn:microsoft.com/office/officeart/2008/layout/HorizontalMultiLevelHierarchy"/>
    <dgm:cxn modelId="{25CA0319-D117-4255-AC7D-C458561BF871}" type="presParOf" srcId="{499D2275-C06A-44ED-9313-3BDD4F6EF1CC}" destId="{443D509C-1AB7-4975-8ADC-690819111880}" srcOrd="3" destOrd="0" presId="urn:microsoft.com/office/officeart/2008/layout/HorizontalMultiLevelHierarchy"/>
    <dgm:cxn modelId="{36C49776-A0B2-4611-B25F-2696CB983395}" type="presParOf" srcId="{443D509C-1AB7-4975-8ADC-690819111880}" destId="{0CA18A06-500A-40CD-8D12-6707FE891F25}" srcOrd="0" destOrd="0" presId="urn:microsoft.com/office/officeart/2008/layout/HorizontalMultiLevelHierarchy"/>
    <dgm:cxn modelId="{44B3D719-2038-410D-8BCD-A9839AA98A62}" type="presParOf" srcId="{443D509C-1AB7-4975-8ADC-690819111880}" destId="{39BF2D2E-3758-4355-A2D5-4530EFC68B79}" srcOrd="1" destOrd="0" presId="urn:microsoft.com/office/officeart/2008/layout/HorizontalMultiLevelHierarchy"/>
    <dgm:cxn modelId="{5831D715-C7E0-442D-B8AE-03EB460C7EF2}" type="presParOf" srcId="{499D2275-C06A-44ED-9313-3BDD4F6EF1CC}" destId="{240B6425-DF56-42D1-BB11-AC697E5C30F9}" srcOrd="4" destOrd="0" presId="urn:microsoft.com/office/officeart/2008/layout/HorizontalMultiLevelHierarchy"/>
    <dgm:cxn modelId="{31825A22-CCC5-42AD-A7A8-1551ECF62502}" type="presParOf" srcId="{240B6425-DF56-42D1-BB11-AC697E5C30F9}" destId="{AEA60473-BDE8-4F07-830A-2348C11D8850}" srcOrd="0" destOrd="0" presId="urn:microsoft.com/office/officeart/2008/layout/HorizontalMultiLevelHierarchy"/>
    <dgm:cxn modelId="{AA44DFCD-09DB-4578-927E-670031747997}" type="presParOf" srcId="{499D2275-C06A-44ED-9313-3BDD4F6EF1CC}" destId="{81BE7AEB-198B-467C-BD4B-3F7AC575F152}" srcOrd="5" destOrd="0" presId="urn:microsoft.com/office/officeart/2008/layout/HorizontalMultiLevelHierarchy"/>
    <dgm:cxn modelId="{7D0DBCC5-FF85-414F-84C7-2F00166C1D3C}" type="presParOf" srcId="{81BE7AEB-198B-467C-BD4B-3F7AC575F152}" destId="{47215BFD-7E01-46E9-992C-F9AF7374D31F}" srcOrd="0" destOrd="0" presId="urn:microsoft.com/office/officeart/2008/layout/HorizontalMultiLevelHierarchy"/>
    <dgm:cxn modelId="{BEAB4D80-A445-439A-8CE9-EBAF3A7958CC}" type="presParOf" srcId="{81BE7AEB-198B-467C-BD4B-3F7AC575F152}" destId="{A9B04053-49B2-4886-B5EA-0F6E795AE175}" srcOrd="1" destOrd="0" presId="urn:microsoft.com/office/officeart/2008/layout/HorizontalMultiLevelHierarchy"/>
    <dgm:cxn modelId="{F2B4954E-97EB-4DD0-8A84-EFD1846B0018}" type="presParOf" srcId="{499D2275-C06A-44ED-9313-3BDD4F6EF1CC}" destId="{BDFE7EC3-2411-4AA8-BA8E-D8FC76F53D1E}" srcOrd="6" destOrd="0" presId="urn:microsoft.com/office/officeart/2008/layout/HorizontalMultiLevelHierarchy"/>
    <dgm:cxn modelId="{D098AA78-6489-4F7E-B75D-4C4EDC9F990C}" type="presParOf" srcId="{BDFE7EC3-2411-4AA8-BA8E-D8FC76F53D1E}" destId="{347F76D0-2DAB-4D42-871B-2CBF4E068FDD}" srcOrd="0" destOrd="0" presId="urn:microsoft.com/office/officeart/2008/layout/HorizontalMultiLevelHierarchy"/>
    <dgm:cxn modelId="{326A9202-601E-4A8C-8AC4-F8B6A302EAB5}" type="presParOf" srcId="{499D2275-C06A-44ED-9313-3BDD4F6EF1CC}" destId="{A908D76C-C4D9-4D08-B2D8-039C314C6318}" srcOrd="7" destOrd="0" presId="urn:microsoft.com/office/officeart/2008/layout/HorizontalMultiLevelHierarchy"/>
    <dgm:cxn modelId="{8C88510F-0814-4418-AD82-B6359671804F}" type="presParOf" srcId="{A908D76C-C4D9-4D08-B2D8-039C314C6318}" destId="{EBD35601-DD46-470A-A000-F05E037961BA}" srcOrd="0" destOrd="0" presId="urn:microsoft.com/office/officeart/2008/layout/HorizontalMultiLevelHierarchy"/>
    <dgm:cxn modelId="{95ED56FE-7CFC-4EE1-A563-54F269704665}" type="presParOf" srcId="{A908D76C-C4D9-4D08-B2D8-039C314C6318}" destId="{3385F4D6-6C5D-419C-B877-BF229E43F438}"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F67934-8ECF-47F6-8837-645246BD1FBC}"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ES"/>
        </a:p>
      </dgm:t>
    </dgm:pt>
    <dgm:pt modelId="{8305560B-59FF-47A3-84A8-826350F15AF8}">
      <dgm:prSet phldrT="[Texto]" custT="1"/>
      <dgm:spPr>
        <a:solidFill>
          <a:srgbClr val="FFC000"/>
        </a:solidFill>
      </dgm:spPr>
      <dgm:t>
        <a:bodyPr/>
        <a:lstStyle/>
        <a:p>
          <a:r>
            <a:rPr lang="es-ES" sz="1600" dirty="0" smtClean="0">
              <a:solidFill>
                <a:schemeClr val="tx1">
                  <a:lumMod val="65000"/>
                  <a:lumOff val="35000"/>
                </a:schemeClr>
              </a:solidFill>
              <a:latin typeface="Arial" panose="020B0604020202020204" pitchFamily="34" charset="0"/>
              <a:cs typeface="Arial" panose="020B0604020202020204" pitchFamily="34" charset="0"/>
            </a:rPr>
            <a:t>Planeación</a:t>
          </a:r>
          <a:endParaRPr lang="es-ES" sz="1600" dirty="0">
            <a:solidFill>
              <a:schemeClr val="tx1">
                <a:lumMod val="65000"/>
                <a:lumOff val="35000"/>
              </a:schemeClr>
            </a:solidFill>
            <a:latin typeface="Arial" panose="020B0604020202020204" pitchFamily="34" charset="0"/>
            <a:cs typeface="Arial" panose="020B0604020202020204" pitchFamily="34" charset="0"/>
          </a:endParaRPr>
        </a:p>
      </dgm:t>
    </dgm:pt>
    <dgm:pt modelId="{99FCDF55-ADE1-410D-A6AC-01C78ABF3C1F}" type="parTrans" cxnId="{CB28DF0A-085A-4F81-975B-37EFCF3ECBCC}">
      <dgm:prSet/>
      <dgm:spPr/>
      <dgm:t>
        <a:bodyPr/>
        <a:lstStyle/>
        <a:p>
          <a:endParaRPr lang="es-ES"/>
        </a:p>
      </dgm:t>
    </dgm:pt>
    <dgm:pt modelId="{7B4889B2-94AD-4472-A848-B53F8B853C78}" type="sibTrans" cxnId="{CB28DF0A-085A-4F81-975B-37EFCF3ECBCC}">
      <dgm:prSet/>
      <dgm:spPr/>
      <dgm:t>
        <a:bodyPr/>
        <a:lstStyle/>
        <a:p>
          <a:endParaRPr lang="es-ES"/>
        </a:p>
      </dgm:t>
    </dgm:pt>
    <dgm:pt modelId="{6B0AB8DE-DA1D-4DB2-AAD1-4FCB31F3BF74}">
      <dgm:prSet phldrT="[Texto]" custT="1"/>
      <dgm:spPr>
        <a:solidFill>
          <a:srgbClr val="92D050"/>
        </a:solidFill>
      </dgm:spPr>
      <dgm:t>
        <a:bodyPr/>
        <a:lstStyle/>
        <a:p>
          <a:r>
            <a:rPr lang="es-ES" sz="1600" b="0" dirty="0" smtClean="0">
              <a:solidFill>
                <a:schemeClr val="tx1">
                  <a:lumMod val="65000"/>
                  <a:lumOff val="35000"/>
                </a:schemeClr>
              </a:solidFill>
              <a:latin typeface="Arial" panose="020B0604020202020204" pitchFamily="34" charset="0"/>
              <a:cs typeface="Arial" panose="020B0604020202020204" pitchFamily="34" charset="0"/>
            </a:rPr>
            <a:t>Organización</a:t>
          </a:r>
          <a:endParaRPr lang="es-ES" sz="1600" b="0" dirty="0">
            <a:solidFill>
              <a:schemeClr val="tx1">
                <a:lumMod val="65000"/>
                <a:lumOff val="35000"/>
              </a:schemeClr>
            </a:solidFill>
            <a:latin typeface="Arial" panose="020B0604020202020204" pitchFamily="34" charset="0"/>
            <a:cs typeface="Arial" panose="020B0604020202020204" pitchFamily="34" charset="0"/>
          </a:endParaRPr>
        </a:p>
      </dgm:t>
    </dgm:pt>
    <dgm:pt modelId="{6B8BF515-DDC6-4D72-9A29-A10AD03DBAA1}" type="parTrans" cxnId="{3D241653-0C64-4486-A0CB-6B6B0641F152}">
      <dgm:prSet/>
      <dgm:spPr/>
      <dgm:t>
        <a:bodyPr/>
        <a:lstStyle/>
        <a:p>
          <a:endParaRPr lang="es-ES"/>
        </a:p>
      </dgm:t>
    </dgm:pt>
    <dgm:pt modelId="{05C6FF9F-F607-4624-ACA3-992359CAC93C}" type="sibTrans" cxnId="{3D241653-0C64-4486-A0CB-6B6B0641F152}">
      <dgm:prSet/>
      <dgm:spPr/>
      <dgm:t>
        <a:bodyPr/>
        <a:lstStyle/>
        <a:p>
          <a:endParaRPr lang="es-ES"/>
        </a:p>
      </dgm:t>
    </dgm:pt>
    <dgm:pt modelId="{4DEBB5E9-9C1D-4AF6-A1DE-1B7F8D23C268}">
      <dgm:prSet phldrT="[Texto]" custT="1"/>
      <dgm:spPr>
        <a:solidFill>
          <a:srgbClr val="E8E848"/>
        </a:solidFill>
      </dgm:spPr>
      <dgm:t>
        <a:bodyPr/>
        <a:lstStyle/>
        <a:p>
          <a:r>
            <a:rPr lang="es-ES" sz="1600" dirty="0" smtClean="0">
              <a:solidFill>
                <a:schemeClr val="tx1">
                  <a:lumMod val="65000"/>
                  <a:lumOff val="35000"/>
                </a:schemeClr>
              </a:solidFill>
              <a:latin typeface="Arial" panose="020B0604020202020204" pitchFamily="34" charset="0"/>
              <a:cs typeface="Arial" panose="020B0604020202020204" pitchFamily="34" charset="0"/>
            </a:rPr>
            <a:t>Dirección</a:t>
          </a:r>
          <a:endParaRPr lang="es-ES" sz="1600" dirty="0">
            <a:solidFill>
              <a:schemeClr val="tx1">
                <a:lumMod val="65000"/>
                <a:lumOff val="35000"/>
              </a:schemeClr>
            </a:solidFill>
            <a:latin typeface="Arial" panose="020B0604020202020204" pitchFamily="34" charset="0"/>
            <a:cs typeface="Arial" panose="020B0604020202020204" pitchFamily="34" charset="0"/>
          </a:endParaRPr>
        </a:p>
      </dgm:t>
    </dgm:pt>
    <dgm:pt modelId="{8C7E6809-5EE8-4260-A134-03BD2C403F3F}" type="parTrans" cxnId="{FFE00D95-CED0-4CAC-81E5-1B24FC6EF467}">
      <dgm:prSet/>
      <dgm:spPr/>
      <dgm:t>
        <a:bodyPr/>
        <a:lstStyle/>
        <a:p>
          <a:endParaRPr lang="es-ES"/>
        </a:p>
      </dgm:t>
    </dgm:pt>
    <dgm:pt modelId="{0C4CFA66-71EC-4C8C-A391-4DD3491CDB95}" type="sibTrans" cxnId="{FFE00D95-CED0-4CAC-81E5-1B24FC6EF467}">
      <dgm:prSet/>
      <dgm:spPr/>
      <dgm:t>
        <a:bodyPr/>
        <a:lstStyle/>
        <a:p>
          <a:endParaRPr lang="es-ES"/>
        </a:p>
      </dgm:t>
    </dgm:pt>
    <dgm:pt modelId="{227EC799-0FEE-47D6-8A72-8694CCD8FEB9}">
      <dgm:prSet phldrT="[Texto]" custT="1"/>
      <dgm:spPr>
        <a:solidFill>
          <a:srgbClr val="FF9966"/>
        </a:solidFill>
      </dgm:spPr>
      <dgm:t>
        <a:bodyPr/>
        <a:lstStyle/>
        <a:p>
          <a:r>
            <a:rPr lang="es-ES" sz="1600" dirty="0" smtClean="0">
              <a:solidFill>
                <a:schemeClr val="tx1">
                  <a:lumMod val="65000"/>
                  <a:lumOff val="35000"/>
                </a:schemeClr>
              </a:solidFill>
              <a:latin typeface="Arial" panose="020B0604020202020204" pitchFamily="34" charset="0"/>
              <a:cs typeface="Arial" panose="020B0604020202020204" pitchFamily="34" charset="0"/>
            </a:rPr>
            <a:t>Control</a:t>
          </a:r>
          <a:endParaRPr lang="es-ES" sz="1600" dirty="0">
            <a:solidFill>
              <a:schemeClr val="tx1">
                <a:lumMod val="65000"/>
                <a:lumOff val="35000"/>
              </a:schemeClr>
            </a:solidFill>
            <a:latin typeface="Arial" panose="020B0604020202020204" pitchFamily="34" charset="0"/>
            <a:cs typeface="Arial" panose="020B0604020202020204" pitchFamily="34" charset="0"/>
          </a:endParaRPr>
        </a:p>
      </dgm:t>
    </dgm:pt>
    <dgm:pt modelId="{27F68D8D-6C52-4DC9-B977-3B86B1028A86}" type="parTrans" cxnId="{2624D642-2BE4-496E-83BB-897ABB34D744}">
      <dgm:prSet/>
      <dgm:spPr/>
      <dgm:t>
        <a:bodyPr/>
        <a:lstStyle/>
        <a:p>
          <a:endParaRPr lang="es-ES"/>
        </a:p>
      </dgm:t>
    </dgm:pt>
    <dgm:pt modelId="{9C44E359-018E-40CD-9615-EF3818BE1B10}" type="sibTrans" cxnId="{2624D642-2BE4-496E-83BB-897ABB34D744}">
      <dgm:prSet/>
      <dgm:spPr/>
      <dgm:t>
        <a:bodyPr/>
        <a:lstStyle/>
        <a:p>
          <a:endParaRPr lang="es-ES"/>
        </a:p>
      </dgm:t>
    </dgm:pt>
    <dgm:pt modelId="{B0A6AD2D-2600-4333-9F44-0DD4C75C6AA4}">
      <dgm:prSet phldrT="[Texto]"/>
      <dgm:spPr>
        <a:solidFill>
          <a:srgbClr val="00B050"/>
        </a:solidFill>
      </dgm:spPr>
      <dgm:t>
        <a:bodyPr/>
        <a:lstStyle/>
        <a:p>
          <a:r>
            <a:rPr lang="es-ES" dirty="0" smtClean="0"/>
            <a:t>Funciones </a:t>
          </a:r>
          <a:endParaRPr lang="es-ES" dirty="0"/>
        </a:p>
      </dgm:t>
    </dgm:pt>
    <dgm:pt modelId="{BAEC52FF-3678-4DD6-B875-B13750CC94CE}" type="sibTrans" cxnId="{C6FCF940-DFD1-4DAD-8937-AA6869BD291F}">
      <dgm:prSet/>
      <dgm:spPr/>
      <dgm:t>
        <a:bodyPr/>
        <a:lstStyle/>
        <a:p>
          <a:endParaRPr lang="es-ES"/>
        </a:p>
      </dgm:t>
    </dgm:pt>
    <dgm:pt modelId="{500109DB-3D7F-4DDA-A168-EB3CDD412075}" type="parTrans" cxnId="{C6FCF940-DFD1-4DAD-8937-AA6869BD291F}">
      <dgm:prSet/>
      <dgm:spPr/>
      <dgm:t>
        <a:bodyPr/>
        <a:lstStyle/>
        <a:p>
          <a:endParaRPr lang="es-ES"/>
        </a:p>
      </dgm:t>
    </dgm:pt>
    <dgm:pt modelId="{11732042-2D3C-4BCC-919B-E111A24DC3A7}" type="pres">
      <dgm:prSet presAssocID="{9DF67934-8ECF-47F6-8837-645246BD1FBC}" presName="Name0" presStyleCnt="0">
        <dgm:presLayoutVars>
          <dgm:chMax val="1"/>
          <dgm:dir/>
          <dgm:animLvl val="ctr"/>
          <dgm:resizeHandles val="exact"/>
        </dgm:presLayoutVars>
      </dgm:prSet>
      <dgm:spPr/>
      <dgm:t>
        <a:bodyPr/>
        <a:lstStyle/>
        <a:p>
          <a:endParaRPr lang="es-ES"/>
        </a:p>
      </dgm:t>
    </dgm:pt>
    <dgm:pt modelId="{93800C6A-F49B-45B7-A6D3-03E114E25F96}" type="pres">
      <dgm:prSet presAssocID="{B0A6AD2D-2600-4333-9F44-0DD4C75C6AA4}" presName="centerShape" presStyleLbl="node0" presStyleIdx="0" presStyleCnt="1"/>
      <dgm:spPr/>
      <dgm:t>
        <a:bodyPr/>
        <a:lstStyle/>
        <a:p>
          <a:endParaRPr lang="es-ES"/>
        </a:p>
      </dgm:t>
    </dgm:pt>
    <dgm:pt modelId="{051F6291-78A0-4E67-9BC2-E07CD595FC1F}" type="pres">
      <dgm:prSet presAssocID="{8305560B-59FF-47A3-84A8-826350F15AF8}" presName="node" presStyleLbl="node1" presStyleIdx="0" presStyleCnt="4" custScaleX="127864">
        <dgm:presLayoutVars>
          <dgm:bulletEnabled val="1"/>
        </dgm:presLayoutVars>
      </dgm:prSet>
      <dgm:spPr/>
      <dgm:t>
        <a:bodyPr/>
        <a:lstStyle/>
        <a:p>
          <a:endParaRPr lang="es-ES"/>
        </a:p>
      </dgm:t>
    </dgm:pt>
    <dgm:pt modelId="{CB9913F1-F520-4AE6-B415-03802113E4EE}" type="pres">
      <dgm:prSet presAssocID="{8305560B-59FF-47A3-84A8-826350F15AF8}" presName="dummy" presStyleCnt="0"/>
      <dgm:spPr/>
    </dgm:pt>
    <dgm:pt modelId="{65CCBFBF-F92C-4693-BB58-70E8DAB292B8}" type="pres">
      <dgm:prSet presAssocID="{7B4889B2-94AD-4472-A848-B53F8B853C78}" presName="sibTrans" presStyleLbl="sibTrans2D1" presStyleIdx="0" presStyleCnt="4"/>
      <dgm:spPr/>
      <dgm:t>
        <a:bodyPr/>
        <a:lstStyle/>
        <a:p>
          <a:endParaRPr lang="es-ES"/>
        </a:p>
      </dgm:t>
    </dgm:pt>
    <dgm:pt modelId="{82F85731-C248-444E-BA4D-23181FDD08D5}" type="pres">
      <dgm:prSet presAssocID="{6B0AB8DE-DA1D-4DB2-AAD1-4FCB31F3BF74}" presName="node" presStyleLbl="node1" presStyleIdx="1" presStyleCnt="4" custScaleX="143913">
        <dgm:presLayoutVars>
          <dgm:bulletEnabled val="1"/>
        </dgm:presLayoutVars>
      </dgm:prSet>
      <dgm:spPr/>
      <dgm:t>
        <a:bodyPr/>
        <a:lstStyle/>
        <a:p>
          <a:endParaRPr lang="es-ES"/>
        </a:p>
      </dgm:t>
    </dgm:pt>
    <dgm:pt modelId="{C34D369F-A70B-47F0-AB18-F765AFDBBE65}" type="pres">
      <dgm:prSet presAssocID="{6B0AB8DE-DA1D-4DB2-AAD1-4FCB31F3BF74}" presName="dummy" presStyleCnt="0"/>
      <dgm:spPr/>
    </dgm:pt>
    <dgm:pt modelId="{2F39C6E6-3189-42CB-BC33-C782825A14EA}" type="pres">
      <dgm:prSet presAssocID="{05C6FF9F-F607-4624-ACA3-992359CAC93C}" presName="sibTrans" presStyleLbl="sibTrans2D1" presStyleIdx="1" presStyleCnt="4"/>
      <dgm:spPr/>
      <dgm:t>
        <a:bodyPr/>
        <a:lstStyle/>
        <a:p>
          <a:endParaRPr lang="es-ES"/>
        </a:p>
      </dgm:t>
    </dgm:pt>
    <dgm:pt modelId="{89EF4D3D-5AD9-464C-95B8-CF1BE26CCBBD}" type="pres">
      <dgm:prSet presAssocID="{4DEBB5E9-9C1D-4AF6-A1DE-1B7F8D23C268}" presName="node" presStyleLbl="node1" presStyleIdx="2" presStyleCnt="4" custScaleX="130308">
        <dgm:presLayoutVars>
          <dgm:bulletEnabled val="1"/>
        </dgm:presLayoutVars>
      </dgm:prSet>
      <dgm:spPr/>
      <dgm:t>
        <a:bodyPr/>
        <a:lstStyle/>
        <a:p>
          <a:endParaRPr lang="es-ES"/>
        </a:p>
      </dgm:t>
    </dgm:pt>
    <dgm:pt modelId="{5DCAAC54-3CC3-40DA-B30F-1C9E29FB053B}" type="pres">
      <dgm:prSet presAssocID="{4DEBB5E9-9C1D-4AF6-A1DE-1B7F8D23C268}" presName="dummy" presStyleCnt="0"/>
      <dgm:spPr/>
    </dgm:pt>
    <dgm:pt modelId="{EB445263-8A2F-4639-8BE1-19E6DCA775DC}" type="pres">
      <dgm:prSet presAssocID="{0C4CFA66-71EC-4C8C-A391-4DD3491CDB95}" presName="sibTrans" presStyleLbl="sibTrans2D1" presStyleIdx="2" presStyleCnt="4"/>
      <dgm:spPr/>
      <dgm:t>
        <a:bodyPr/>
        <a:lstStyle/>
        <a:p>
          <a:endParaRPr lang="es-ES"/>
        </a:p>
      </dgm:t>
    </dgm:pt>
    <dgm:pt modelId="{C6BBB2C7-52A8-429F-900A-1449A833CFEF}" type="pres">
      <dgm:prSet presAssocID="{227EC799-0FEE-47D6-8A72-8694CCD8FEB9}" presName="node" presStyleLbl="node1" presStyleIdx="3" presStyleCnt="4" custScaleX="129518">
        <dgm:presLayoutVars>
          <dgm:bulletEnabled val="1"/>
        </dgm:presLayoutVars>
      </dgm:prSet>
      <dgm:spPr/>
      <dgm:t>
        <a:bodyPr/>
        <a:lstStyle/>
        <a:p>
          <a:endParaRPr lang="es-ES"/>
        </a:p>
      </dgm:t>
    </dgm:pt>
    <dgm:pt modelId="{4679D308-2FE6-44AA-ADFE-DE0072801C0D}" type="pres">
      <dgm:prSet presAssocID="{227EC799-0FEE-47D6-8A72-8694CCD8FEB9}" presName="dummy" presStyleCnt="0"/>
      <dgm:spPr/>
    </dgm:pt>
    <dgm:pt modelId="{45D34486-B37A-4653-B946-C22E2C6B7869}" type="pres">
      <dgm:prSet presAssocID="{9C44E359-018E-40CD-9615-EF3818BE1B10}" presName="sibTrans" presStyleLbl="sibTrans2D1" presStyleIdx="3" presStyleCnt="4"/>
      <dgm:spPr/>
      <dgm:t>
        <a:bodyPr/>
        <a:lstStyle/>
        <a:p>
          <a:endParaRPr lang="es-ES"/>
        </a:p>
      </dgm:t>
    </dgm:pt>
  </dgm:ptLst>
  <dgm:cxnLst>
    <dgm:cxn modelId="{4991B645-6469-442C-8B49-07CFF1B7C551}" type="presOf" srcId="{B0A6AD2D-2600-4333-9F44-0DD4C75C6AA4}" destId="{93800C6A-F49B-45B7-A6D3-03E114E25F96}" srcOrd="0" destOrd="0" presId="urn:microsoft.com/office/officeart/2005/8/layout/radial6"/>
    <dgm:cxn modelId="{98AEEB2E-0875-49FB-9DD9-94B06B92EB14}" type="presOf" srcId="{4DEBB5E9-9C1D-4AF6-A1DE-1B7F8D23C268}" destId="{89EF4D3D-5AD9-464C-95B8-CF1BE26CCBBD}" srcOrd="0" destOrd="0" presId="urn:microsoft.com/office/officeart/2005/8/layout/radial6"/>
    <dgm:cxn modelId="{1C262FFF-6741-4E68-9523-76A3642953B6}" type="presOf" srcId="{05C6FF9F-F607-4624-ACA3-992359CAC93C}" destId="{2F39C6E6-3189-42CB-BC33-C782825A14EA}" srcOrd="0" destOrd="0" presId="urn:microsoft.com/office/officeart/2005/8/layout/radial6"/>
    <dgm:cxn modelId="{F20865DE-14B1-4D6B-84CB-D6AFD1E26AD6}" type="presOf" srcId="{0C4CFA66-71EC-4C8C-A391-4DD3491CDB95}" destId="{EB445263-8A2F-4639-8BE1-19E6DCA775DC}" srcOrd="0" destOrd="0" presId="urn:microsoft.com/office/officeart/2005/8/layout/radial6"/>
    <dgm:cxn modelId="{2FFA9ED9-95EE-4AE1-9BB4-81DCA14F1C6C}" type="presOf" srcId="{9DF67934-8ECF-47F6-8837-645246BD1FBC}" destId="{11732042-2D3C-4BCC-919B-E111A24DC3A7}" srcOrd="0" destOrd="0" presId="urn:microsoft.com/office/officeart/2005/8/layout/radial6"/>
    <dgm:cxn modelId="{891DE7A2-664C-44E5-9835-C9A3CC76C069}" type="presOf" srcId="{6B0AB8DE-DA1D-4DB2-AAD1-4FCB31F3BF74}" destId="{82F85731-C248-444E-BA4D-23181FDD08D5}" srcOrd="0" destOrd="0" presId="urn:microsoft.com/office/officeart/2005/8/layout/radial6"/>
    <dgm:cxn modelId="{BEECF934-D2A7-4E68-B4D1-09F77C3E4203}" type="presOf" srcId="{8305560B-59FF-47A3-84A8-826350F15AF8}" destId="{051F6291-78A0-4E67-9BC2-E07CD595FC1F}" srcOrd="0" destOrd="0" presId="urn:microsoft.com/office/officeart/2005/8/layout/radial6"/>
    <dgm:cxn modelId="{FFE00D95-CED0-4CAC-81E5-1B24FC6EF467}" srcId="{B0A6AD2D-2600-4333-9F44-0DD4C75C6AA4}" destId="{4DEBB5E9-9C1D-4AF6-A1DE-1B7F8D23C268}" srcOrd="2" destOrd="0" parTransId="{8C7E6809-5EE8-4260-A134-03BD2C403F3F}" sibTransId="{0C4CFA66-71EC-4C8C-A391-4DD3491CDB95}"/>
    <dgm:cxn modelId="{D93DD3A6-149B-40CD-B9D8-37D3A3B607AE}" type="presOf" srcId="{9C44E359-018E-40CD-9615-EF3818BE1B10}" destId="{45D34486-B37A-4653-B946-C22E2C6B7869}" srcOrd="0" destOrd="0" presId="urn:microsoft.com/office/officeart/2005/8/layout/radial6"/>
    <dgm:cxn modelId="{56137E14-FB49-4DA3-A821-748B8A796A68}" type="presOf" srcId="{7B4889B2-94AD-4472-A848-B53F8B853C78}" destId="{65CCBFBF-F92C-4693-BB58-70E8DAB292B8}" srcOrd="0" destOrd="0" presId="urn:microsoft.com/office/officeart/2005/8/layout/radial6"/>
    <dgm:cxn modelId="{C6FCF940-DFD1-4DAD-8937-AA6869BD291F}" srcId="{9DF67934-8ECF-47F6-8837-645246BD1FBC}" destId="{B0A6AD2D-2600-4333-9F44-0DD4C75C6AA4}" srcOrd="0" destOrd="0" parTransId="{500109DB-3D7F-4DDA-A168-EB3CDD412075}" sibTransId="{BAEC52FF-3678-4DD6-B875-B13750CC94CE}"/>
    <dgm:cxn modelId="{11A14FEF-6C3B-4B5A-A6B4-B3C898600182}" type="presOf" srcId="{227EC799-0FEE-47D6-8A72-8694CCD8FEB9}" destId="{C6BBB2C7-52A8-429F-900A-1449A833CFEF}" srcOrd="0" destOrd="0" presId="urn:microsoft.com/office/officeart/2005/8/layout/radial6"/>
    <dgm:cxn modelId="{CB28DF0A-085A-4F81-975B-37EFCF3ECBCC}" srcId="{B0A6AD2D-2600-4333-9F44-0DD4C75C6AA4}" destId="{8305560B-59FF-47A3-84A8-826350F15AF8}" srcOrd="0" destOrd="0" parTransId="{99FCDF55-ADE1-410D-A6AC-01C78ABF3C1F}" sibTransId="{7B4889B2-94AD-4472-A848-B53F8B853C78}"/>
    <dgm:cxn modelId="{2624D642-2BE4-496E-83BB-897ABB34D744}" srcId="{B0A6AD2D-2600-4333-9F44-0DD4C75C6AA4}" destId="{227EC799-0FEE-47D6-8A72-8694CCD8FEB9}" srcOrd="3" destOrd="0" parTransId="{27F68D8D-6C52-4DC9-B977-3B86B1028A86}" sibTransId="{9C44E359-018E-40CD-9615-EF3818BE1B10}"/>
    <dgm:cxn modelId="{3D241653-0C64-4486-A0CB-6B6B0641F152}" srcId="{B0A6AD2D-2600-4333-9F44-0DD4C75C6AA4}" destId="{6B0AB8DE-DA1D-4DB2-AAD1-4FCB31F3BF74}" srcOrd="1" destOrd="0" parTransId="{6B8BF515-DDC6-4D72-9A29-A10AD03DBAA1}" sibTransId="{05C6FF9F-F607-4624-ACA3-992359CAC93C}"/>
    <dgm:cxn modelId="{32073E03-70FB-4D82-A38A-0B6A6D20A529}" type="presParOf" srcId="{11732042-2D3C-4BCC-919B-E111A24DC3A7}" destId="{93800C6A-F49B-45B7-A6D3-03E114E25F96}" srcOrd="0" destOrd="0" presId="urn:microsoft.com/office/officeart/2005/8/layout/radial6"/>
    <dgm:cxn modelId="{ECA0CD6D-D1EC-4112-AAA6-AB9B05B406B3}" type="presParOf" srcId="{11732042-2D3C-4BCC-919B-E111A24DC3A7}" destId="{051F6291-78A0-4E67-9BC2-E07CD595FC1F}" srcOrd="1" destOrd="0" presId="urn:microsoft.com/office/officeart/2005/8/layout/radial6"/>
    <dgm:cxn modelId="{56458B0F-C7BB-455F-BBCF-90BA3C536E21}" type="presParOf" srcId="{11732042-2D3C-4BCC-919B-E111A24DC3A7}" destId="{CB9913F1-F520-4AE6-B415-03802113E4EE}" srcOrd="2" destOrd="0" presId="urn:microsoft.com/office/officeart/2005/8/layout/radial6"/>
    <dgm:cxn modelId="{1B74570B-14D8-4E8F-BF94-9E7A3777910F}" type="presParOf" srcId="{11732042-2D3C-4BCC-919B-E111A24DC3A7}" destId="{65CCBFBF-F92C-4693-BB58-70E8DAB292B8}" srcOrd="3" destOrd="0" presId="urn:microsoft.com/office/officeart/2005/8/layout/radial6"/>
    <dgm:cxn modelId="{2956BC87-C8A5-4E6C-8F55-69A63CCC3C07}" type="presParOf" srcId="{11732042-2D3C-4BCC-919B-E111A24DC3A7}" destId="{82F85731-C248-444E-BA4D-23181FDD08D5}" srcOrd="4" destOrd="0" presId="urn:microsoft.com/office/officeart/2005/8/layout/radial6"/>
    <dgm:cxn modelId="{961F6248-13B5-4783-B203-BE7B53BCCB2C}" type="presParOf" srcId="{11732042-2D3C-4BCC-919B-E111A24DC3A7}" destId="{C34D369F-A70B-47F0-AB18-F765AFDBBE65}" srcOrd="5" destOrd="0" presId="urn:microsoft.com/office/officeart/2005/8/layout/radial6"/>
    <dgm:cxn modelId="{5E8AA1E4-34D1-44E3-9080-9FB4E0E98E29}" type="presParOf" srcId="{11732042-2D3C-4BCC-919B-E111A24DC3A7}" destId="{2F39C6E6-3189-42CB-BC33-C782825A14EA}" srcOrd="6" destOrd="0" presId="urn:microsoft.com/office/officeart/2005/8/layout/radial6"/>
    <dgm:cxn modelId="{8D369F5F-4626-4F25-B3E5-B74E85C9488E}" type="presParOf" srcId="{11732042-2D3C-4BCC-919B-E111A24DC3A7}" destId="{89EF4D3D-5AD9-464C-95B8-CF1BE26CCBBD}" srcOrd="7" destOrd="0" presId="urn:microsoft.com/office/officeart/2005/8/layout/radial6"/>
    <dgm:cxn modelId="{BDF5259D-DABB-42EE-B16B-E4775C6D1C9D}" type="presParOf" srcId="{11732042-2D3C-4BCC-919B-E111A24DC3A7}" destId="{5DCAAC54-3CC3-40DA-B30F-1C9E29FB053B}" srcOrd="8" destOrd="0" presId="urn:microsoft.com/office/officeart/2005/8/layout/radial6"/>
    <dgm:cxn modelId="{1957F912-EDA5-431D-AC76-C53235379756}" type="presParOf" srcId="{11732042-2D3C-4BCC-919B-E111A24DC3A7}" destId="{EB445263-8A2F-4639-8BE1-19E6DCA775DC}" srcOrd="9" destOrd="0" presId="urn:microsoft.com/office/officeart/2005/8/layout/radial6"/>
    <dgm:cxn modelId="{8D103701-4326-4951-8DBE-602C681B42BF}" type="presParOf" srcId="{11732042-2D3C-4BCC-919B-E111A24DC3A7}" destId="{C6BBB2C7-52A8-429F-900A-1449A833CFEF}" srcOrd="10" destOrd="0" presId="urn:microsoft.com/office/officeart/2005/8/layout/radial6"/>
    <dgm:cxn modelId="{0D68EDEC-5030-4AB4-B9D2-DC68F4CA6FDA}" type="presParOf" srcId="{11732042-2D3C-4BCC-919B-E111A24DC3A7}" destId="{4679D308-2FE6-44AA-ADFE-DE0072801C0D}" srcOrd="11" destOrd="0" presId="urn:microsoft.com/office/officeart/2005/8/layout/radial6"/>
    <dgm:cxn modelId="{53ADC5DF-162F-4623-93E5-E865DBB5C764}" type="presParOf" srcId="{11732042-2D3C-4BCC-919B-E111A24DC3A7}" destId="{45D34486-B37A-4653-B946-C22E2C6B7869}"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MX"/>
          </a:p>
        </p:txBody>
      </p:sp>
      <p:sp>
        <p:nvSpPr>
          <p:cNvPr id="4" name="Marcador de fecha 3"/>
          <p:cNvSpPr>
            <a:spLocks noGrp="1"/>
          </p:cNvSpPr>
          <p:nvPr>
            <p:ph type="dt" sz="half" idx="10"/>
          </p:nvPr>
        </p:nvSpPr>
        <p:spPr/>
        <p:txBody>
          <a:bodyPr/>
          <a:lstStyle/>
          <a:p>
            <a:fld id="{D4287158-2FBC-4D57-903F-EAEB5ECD624B}" type="datetimeFigureOut">
              <a:rPr lang="es-MX" smtClean="0"/>
              <a:t>12/10/2017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3336955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D4287158-2FBC-4D57-903F-EAEB5ECD624B}" type="datetimeFigureOut">
              <a:rPr lang="es-MX" smtClean="0"/>
              <a:t>12/10/2017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212282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D4287158-2FBC-4D57-903F-EAEB5ECD624B}" type="datetimeFigureOut">
              <a:rPr lang="es-MX" smtClean="0"/>
              <a:t>12/10/2017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766689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D4287158-2FBC-4D57-903F-EAEB5ECD624B}" type="datetimeFigureOut">
              <a:rPr lang="es-MX" smtClean="0"/>
              <a:t>12/10/2017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2842072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D4287158-2FBC-4D57-903F-EAEB5ECD624B}" type="datetimeFigureOut">
              <a:rPr lang="es-MX" smtClean="0"/>
              <a:t>12/10/2017</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2362619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D4287158-2FBC-4D57-903F-EAEB5ECD624B}" type="datetimeFigureOut">
              <a:rPr lang="es-MX" smtClean="0"/>
              <a:t>12/10/2017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1348042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D4287158-2FBC-4D57-903F-EAEB5ECD624B}" type="datetimeFigureOut">
              <a:rPr lang="es-MX" smtClean="0"/>
              <a:t>12/10/2017</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2968343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D4287158-2FBC-4D57-903F-EAEB5ECD624B}" type="datetimeFigureOut">
              <a:rPr lang="es-MX" smtClean="0"/>
              <a:t>12/10/2017</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2142015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D4287158-2FBC-4D57-903F-EAEB5ECD624B}" type="datetimeFigureOut">
              <a:rPr lang="es-MX" smtClean="0"/>
              <a:t>12/10/2017</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58857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D4287158-2FBC-4D57-903F-EAEB5ECD624B}" type="datetimeFigureOut">
              <a:rPr lang="es-MX" smtClean="0"/>
              <a:t>12/10/2017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1047749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D4287158-2FBC-4D57-903F-EAEB5ECD624B}" type="datetimeFigureOut">
              <a:rPr lang="es-MX" smtClean="0"/>
              <a:t>12/10/2017</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971F7315-A660-4E6C-B093-7AC4D4E09213}" type="slidenum">
              <a:rPr lang="es-MX" smtClean="0"/>
              <a:t>‹Nº›</a:t>
            </a:fld>
            <a:endParaRPr lang="es-MX"/>
          </a:p>
        </p:txBody>
      </p:sp>
    </p:spTree>
    <p:extLst>
      <p:ext uri="{BB962C8B-B14F-4D97-AF65-F5344CB8AC3E}">
        <p14:creationId xmlns:p14="http://schemas.microsoft.com/office/powerpoint/2010/main" val="1302070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287158-2FBC-4D57-903F-EAEB5ECD624B}" type="datetimeFigureOut">
              <a:rPr lang="es-MX" smtClean="0"/>
              <a:t>12/10/2017</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1F7315-A660-4E6C-B093-7AC4D4E09213}" type="slidenum">
              <a:rPr lang="es-MX" smtClean="0"/>
              <a:t>‹Nº›</a:t>
            </a:fld>
            <a:endParaRPr lang="es-MX"/>
          </a:p>
        </p:txBody>
      </p:sp>
    </p:spTree>
    <p:extLst>
      <p:ext uri="{BB962C8B-B14F-4D97-AF65-F5344CB8AC3E}">
        <p14:creationId xmlns:p14="http://schemas.microsoft.com/office/powerpoint/2010/main" val="3516827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7.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1.jp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sites.google.com/site/admdeproyectinginf/temario/unidad-v-planifiacion-del-proyecto/5-1-importancia-de-la-planificacion" TargetMode="External"/><Relationship Id="rId2" Type="http://schemas.openxmlformats.org/officeDocument/2006/relationships/hyperlink" Target="http://www.itson.mx/publicaciones/pacioli/Documents/no64/14a-la_planeacion_de_tiempos_y_costos_como_estrategia_de_un_proyecto.pdf"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Subtítulo"/>
          <p:cNvSpPr txBox="1">
            <a:spLocks/>
          </p:cNvSpPr>
          <p:nvPr/>
        </p:nvSpPr>
        <p:spPr>
          <a:xfrm>
            <a:off x="4133771" y="1135797"/>
            <a:ext cx="6400800" cy="64807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lgn="ctr">
              <a:buNone/>
            </a:pPr>
            <a:r>
              <a:rPr lang="es-MX" sz="1600" b="1" i="1" dirty="0" smtClean="0">
                <a:latin typeface="Arial" pitchFamily="34" charset="0"/>
                <a:cs typeface="Arial" pitchFamily="34" charset="0"/>
              </a:rPr>
              <a:t>UNIDAD ACADÉMICA PROFESIONAL TIANGUISTENCO</a:t>
            </a:r>
          </a:p>
          <a:p>
            <a:pPr marL="0" indent="0" algn="ctr">
              <a:buNone/>
            </a:pPr>
            <a:r>
              <a:rPr lang="es-MX" sz="1600" b="1" i="1" dirty="0" smtClean="0">
                <a:solidFill>
                  <a:schemeClr val="tx1">
                    <a:lumMod val="65000"/>
                  </a:schemeClr>
                </a:solidFill>
                <a:latin typeface="Arial" pitchFamily="34" charset="0"/>
                <a:cs typeface="Arial" pitchFamily="34" charset="0"/>
              </a:rPr>
              <a:t>Ingeniería en </a:t>
            </a:r>
            <a:r>
              <a:rPr lang="es-MX" sz="1600" b="1" i="1" dirty="0" smtClean="0">
                <a:solidFill>
                  <a:schemeClr val="tx1">
                    <a:lumMod val="65000"/>
                  </a:schemeClr>
                </a:solidFill>
                <a:latin typeface="Arial" pitchFamily="34" charset="0"/>
                <a:cs typeface="Arial" pitchFamily="34" charset="0"/>
              </a:rPr>
              <a:t>Producción Industrial</a:t>
            </a:r>
            <a:endParaRPr lang="es-MX" sz="1600" b="1" i="1" dirty="0" smtClean="0">
              <a:solidFill>
                <a:schemeClr val="tx1">
                  <a:lumMod val="65000"/>
                </a:schemeClr>
              </a:solidFill>
              <a:latin typeface="Arial" pitchFamily="34" charset="0"/>
              <a:cs typeface="Arial" pitchFamily="34" charset="0"/>
            </a:endParaRPr>
          </a:p>
          <a:p>
            <a:pPr marL="0" indent="0" algn="ctr">
              <a:buNone/>
            </a:pPr>
            <a:endParaRPr lang="es-MX" sz="1600" b="1" i="1" dirty="0">
              <a:latin typeface="Arial" pitchFamily="34" charset="0"/>
              <a:cs typeface="Arial" pitchFamily="34" charset="0"/>
            </a:endParaRPr>
          </a:p>
        </p:txBody>
      </p:sp>
      <p:sp>
        <p:nvSpPr>
          <p:cNvPr id="3" name="1 Título"/>
          <p:cNvSpPr txBox="1">
            <a:spLocks/>
          </p:cNvSpPr>
          <p:nvPr/>
        </p:nvSpPr>
        <p:spPr>
          <a:xfrm>
            <a:off x="2771800" y="2450355"/>
            <a:ext cx="6903204" cy="959247"/>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r>
              <a:rPr lang="es-MX" sz="3200" b="1" dirty="0" smtClean="0">
                <a:solidFill>
                  <a:schemeClr val="tx1"/>
                </a:solidFill>
                <a:latin typeface="Arial" pitchFamily="34" charset="0"/>
                <a:cs typeface="Arial" pitchFamily="34" charset="0"/>
              </a:rPr>
              <a:t>Unidad de Aprendizaje:</a:t>
            </a:r>
          </a:p>
          <a:p>
            <a:r>
              <a:rPr lang="es-MX" sz="2800" dirty="0" smtClean="0">
                <a:solidFill>
                  <a:srgbClr val="C00000"/>
                </a:solidFill>
                <a:latin typeface="Arial" pitchFamily="34" charset="0"/>
                <a:cs typeface="Arial" pitchFamily="34" charset="0"/>
              </a:rPr>
              <a:t>“</a:t>
            </a:r>
            <a:r>
              <a:rPr lang="es-ES" sz="2800" dirty="0">
                <a:solidFill>
                  <a:srgbClr val="C00000"/>
                </a:solidFill>
                <a:latin typeface="Arial" pitchFamily="34" charset="0"/>
                <a:cs typeface="Arial" pitchFamily="34" charset="0"/>
              </a:rPr>
              <a:t>Administración de Proyectos</a:t>
            </a:r>
            <a:r>
              <a:rPr lang="es-MX" sz="2800" dirty="0" smtClean="0">
                <a:solidFill>
                  <a:srgbClr val="C00000"/>
                </a:solidFill>
                <a:latin typeface="Arial" pitchFamily="34" charset="0"/>
                <a:cs typeface="Arial" pitchFamily="34" charset="0"/>
              </a:rPr>
              <a:t>”</a:t>
            </a:r>
            <a:endParaRPr lang="es-MX" sz="2400" dirty="0">
              <a:solidFill>
                <a:srgbClr val="C00000"/>
              </a:solidFill>
              <a:latin typeface="Arial" pitchFamily="34" charset="0"/>
              <a:cs typeface="Arial" pitchFamily="34" charset="0"/>
            </a:endParaRPr>
          </a:p>
        </p:txBody>
      </p:sp>
      <p:sp>
        <p:nvSpPr>
          <p:cNvPr id="4" name="1 Título"/>
          <p:cNvSpPr txBox="1">
            <a:spLocks/>
          </p:cNvSpPr>
          <p:nvPr/>
        </p:nvSpPr>
        <p:spPr>
          <a:xfrm>
            <a:off x="5815251" y="5355676"/>
            <a:ext cx="6172200" cy="1368152"/>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a:r>
              <a:rPr lang="es-MX" sz="3200" b="1" dirty="0" smtClean="0">
                <a:solidFill>
                  <a:schemeClr val="tx1"/>
                </a:solidFill>
                <a:latin typeface="Arial" pitchFamily="34" charset="0"/>
                <a:cs typeface="Arial" pitchFamily="34" charset="0"/>
              </a:rPr>
              <a:t>Elaboró:</a:t>
            </a:r>
          </a:p>
          <a:p>
            <a:pPr algn="r"/>
            <a:r>
              <a:rPr lang="en-US" sz="2400" b="1" i="1" dirty="0" smtClean="0">
                <a:solidFill>
                  <a:schemeClr val="tx1"/>
                </a:solidFill>
                <a:latin typeface="Arial" pitchFamily="34" charset="0"/>
                <a:cs typeface="Arial" pitchFamily="34" charset="0"/>
              </a:rPr>
              <a:t>M. en Ed. Raul Mendez Ramirez</a:t>
            </a:r>
          </a:p>
          <a:p>
            <a:pPr algn="r"/>
            <a:r>
              <a:rPr lang="en-US" sz="1600" b="1" i="1" dirty="0" smtClean="0">
                <a:solidFill>
                  <a:srgbClr val="0070C0"/>
                </a:solidFill>
                <a:latin typeface="Arial" pitchFamily="34" charset="0"/>
                <a:cs typeface="Arial" pitchFamily="34" charset="0"/>
              </a:rPr>
              <a:t>06.02.17</a:t>
            </a:r>
            <a:endParaRPr lang="es-MX" sz="1600" b="1" i="1" dirty="0">
              <a:solidFill>
                <a:srgbClr val="0070C0"/>
              </a:solidFill>
              <a:latin typeface="Arial" pitchFamily="34" charset="0"/>
              <a:cs typeface="Arial" pitchFamily="34" charset="0"/>
            </a:endParaRPr>
          </a:p>
        </p:txBody>
      </p:sp>
      <p:sp>
        <p:nvSpPr>
          <p:cNvPr id="5" name="1 Título"/>
          <p:cNvSpPr txBox="1">
            <a:spLocks/>
          </p:cNvSpPr>
          <p:nvPr/>
        </p:nvSpPr>
        <p:spPr>
          <a:xfrm>
            <a:off x="2771800" y="3543773"/>
            <a:ext cx="6832848" cy="1811903"/>
          </a:xfrm>
          <a:prstGeom prst="rect">
            <a:avLst/>
          </a:prstGeom>
        </p:spPr>
        <p:txBody>
          <a:bodyPr bIns="91440" anchor="ctr" anchorCtr="0">
            <a:no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r>
              <a:rPr lang="es-MX" sz="3200" b="1" dirty="0" smtClean="0">
                <a:solidFill>
                  <a:schemeClr val="tx1"/>
                </a:solidFill>
                <a:latin typeface="Arial" pitchFamily="34" charset="0"/>
                <a:cs typeface="Arial" pitchFamily="34" charset="0"/>
              </a:rPr>
              <a:t>Unidad I:</a:t>
            </a:r>
          </a:p>
          <a:p>
            <a:r>
              <a:rPr lang="es-ES_tradnl" sz="2800" dirty="0">
                <a:solidFill>
                  <a:schemeClr val="accent6">
                    <a:lumMod val="50000"/>
                  </a:schemeClr>
                </a:solidFill>
                <a:latin typeface="Arial" panose="020B0604020202020204" pitchFamily="34" charset="0"/>
                <a:cs typeface="Arial" panose="020B0604020202020204" pitchFamily="34" charset="0"/>
              </a:rPr>
              <a:t>Introducción a la </a:t>
            </a:r>
            <a:r>
              <a:rPr lang="es-ES_tradnl" sz="2800" dirty="0" smtClean="0">
                <a:solidFill>
                  <a:schemeClr val="accent6">
                    <a:lumMod val="50000"/>
                  </a:schemeClr>
                </a:solidFill>
                <a:latin typeface="Arial" panose="020B0604020202020204" pitchFamily="34" charset="0"/>
                <a:cs typeface="Arial" panose="020B0604020202020204" pitchFamily="34" charset="0"/>
              </a:rPr>
              <a:t>administración </a:t>
            </a:r>
            <a:r>
              <a:rPr lang="es-ES_tradnl" sz="2800" dirty="0">
                <a:solidFill>
                  <a:schemeClr val="accent6">
                    <a:lumMod val="50000"/>
                  </a:schemeClr>
                </a:solidFill>
                <a:latin typeface="Arial" panose="020B0604020202020204" pitchFamily="34" charset="0"/>
                <a:cs typeface="Arial" panose="020B0604020202020204" pitchFamily="34" charset="0"/>
              </a:rPr>
              <a:t>de </a:t>
            </a:r>
            <a:r>
              <a:rPr lang="es-ES_tradnl" sz="2800" dirty="0" smtClean="0">
                <a:solidFill>
                  <a:schemeClr val="accent6">
                    <a:lumMod val="50000"/>
                  </a:schemeClr>
                </a:solidFill>
                <a:latin typeface="Arial" panose="020B0604020202020204" pitchFamily="34" charset="0"/>
                <a:cs typeface="Arial" panose="020B0604020202020204" pitchFamily="34" charset="0"/>
              </a:rPr>
              <a:t>proyectos</a:t>
            </a:r>
            <a:endParaRPr lang="es-ES" sz="2800" dirty="0">
              <a:solidFill>
                <a:schemeClr val="accent6">
                  <a:lumMod val="50000"/>
                </a:schemeClr>
              </a:solidFill>
              <a:latin typeface="Arial" pitchFamily="34" charset="0"/>
              <a:cs typeface="Arial" pitchFamily="34" charset="0"/>
            </a:endParaRPr>
          </a:p>
        </p:txBody>
      </p:sp>
      <p:pic>
        <p:nvPicPr>
          <p:cNvPr id="6" name="Picture 8" descr="Imagen relacionad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062" y="307705"/>
            <a:ext cx="2304256" cy="2304256"/>
          </a:xfrm>
          <a:prstGeom prst="rect">
            <a:avLst/>
          </a:prstGeom>
          <a:noFill/>
          <a:extLst>
            <a:ext uri="{909E8E84-426E-40DD-AFC4-6F175D3DCCD1}">
              <a14:hiddenFill xmlns:a14="http://schemas.microsoft.com/office/drawing/2010/main">
                <a:solidFill>
                  <a:srgbClr val="FFFFFF"/>
                </a:solidFill>
              </a14:hiddenFill>
            </a:ext>
          </a:extLst>
        </p:spPr>
      </p:pic>
      <p:sp>
        <p:nvSpPr>
          <p:cNvPr id="7" name="1 Título"/>
          <p:cNvSpPr txBox="1">
            <a:spLocks/>
          </p:cNvSpPr>
          <p:nvPr/>
        </p:nvSpPr>
        <p:spPr>
          <a:xfrm>
            <a:off x="3085699" y="350595"/>
            <a:ext cx="8496944" cy="619724"/>
          </a:xfrm>
          <a:prstGeom prst="rect">
            <a:avLst/>
          </a:prstGeom>
        </p:spPr>
        <p:txBody>
          <a:bodyPr>
            <a:noAutofit/>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MX" sz="2400" b="1" dirty="0" smtClean="0">
                <a:solidFill>
                  <a:schemeClr val="tx1"/>
                </a:solidFill>
                <a:effectLst/>
                <a:latin typeface="Arial" pitchFamily="34" charset="0"/>
                <a:cs typeface="Arial" pitchFamily="34" charset="0"/>
              </a:rPr>
              <a:t>UNIVERSIDAD AUTONOMA DEL ESTADO DE MEXICO</a:t>
            </a:r>
            <a:endParaRPr lang="es-MX" sz="2400" b="1" dirty="0">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049373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7483" y="851337"/>
            <a:ext cx="10515600" cy="5514811"/>
          </a:xfrm>
        </p:spPr>
        <p:txBody>
          <a:bodyPr>
            <a:normAutofit/>
          </a:bodyPr>
          <a:lstStyle/>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a:p>
            <a:pPr marL="0" indent="0">
              <a:buNone/>
            </a:pPr>
            <a:endParaRPr lang="es-MX" dirty="0" smtClean="0"/>
          </a:p>
          <a:p>
            <a:pPr marL="0" indent="0">
              <a:buNone/>
            </a:pPr>
            <a:endParaRPr lang="es-MX" dirty="0"/>
          </a:p>
        </p:txBody>
      </p:sp>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07349" y="1475405"/>
            <a:ext cx="2104696" cy="1841609"/>
          </a:xfrm>
          <a:prstGeom prst="rect">
            <a:avLst/>
          </a:prstGeo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40067" y="3732655"/>
            <a:ext cx="1174221" cy="1770008"/>
          </a:xfrm>
          <a:prstGeom prst="rect">
            <a:avLst/>
          </a:prstGeom>
        </p:spPr>
      </p:pic>
      <p:pic>
        <p:nvPicPr>
          <p:cNvPr id="9" name="Imagen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4759" y="4707396"/>
            <a:ext cx="2898473" cy="1822973"/>
          </a:xfrm>
          <a:prstGeom prst="rect">
            <a:avLst/>
          </a:prstGeom>
        </p:spPr>
      </p:pic>
      <p:pic>
        <p:nvPicPr>
          <p:cNvPr id="10" name="Imagen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44648" y="4298614"/>
            <a:ext cx="2283387" cy="1765526"/>
          </a:xfrm>
          <a:prstGeom prst="rect">
            <a:avLst/>
          </a:prstGeom>
        </p:spPr>
      </p:pic>
      <p:pic>
        <p:nvPicPr>
          <p:cNvPr id="11" name="Imagen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76352" y="1939715"/>
            <a:ext cx="2197911" cy="1456365"/>
          </a:xfrm>
          <a:prstGeom prst="rect">
            <a:avLst/>
          </a:prstGeom>
        </p:spPr>
      </p:pic>
      <p:pic>
        <p:nvPicPr>
          <p:cNvPr id="12" name="Imagen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74263" y="371054"/>
            <a:ext cx="1507545" cy="1511323"/>
          </a:xfrm>
          <a:prstGeom prst="rect">
            <a:avLst/>
          </a:prstGeom>
        </p:spPr>
      </p:pic>
      <p:pic>
        <p:nvPicPr>
          <p:cNvPr id="13" name="Imagen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975729" y="239471"/>
            <a:ext cx="3052658" cy="1862598"/>
          </a:xfrm>
          <a:prstGeom prst="rect">
            <a:avLst/>
          </a:prstGeom>
        </p:spPr>
      </p:pic>
      <p:sp>
        <p:nvSpPr>
          <p:cNvPr id="14" name="Terminador 13"/>
          <p:cNvSpPr/>
          <p:nvPr/>
        </p:nvSpPr>
        <p:spPr>
          <a:xfrm>
            <a:off x="4680508" y="2971971"/>
            <a:ext cx="3020595" cy="760683"/>
          </a:xfrm>
          <a:prstGeom prst="flowChartTerminator">
            <a:avLst/>
          </a:prstGeom>
          <a:solidFill>
            <a:srgbClr val="E8E84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lumMod val="65000"/>
                    <a:lumOff val="35000"/>
                  </a:schemeClr>
                </a:solidFill>
                <a:latin typeface="Arial" panose="020B0604020202020204" pitchFamily="34" charset="0"/>
                <a:cs typeface="Arial" panose="020B0604020202020204" pitchFamily="34" charset="0"/>
              </a:rPr>
              <a:t>ELEMENTOS A ADMINISTRAR</a:t>
            </a:r>
            <a:endParaRPr lang="es-MX" dirty="0">
              <a:solidFill>
                <a:schemeClr val="tx1">
                  <a:lumMod val="65000"/>
                  <a:lumOff val="35000"/>
                </a:schemeClr>
              </a:solidFill>
              <a:latin typeface="Arial" panose="020B0604020202020204" pitchFamily="34" charset="0"/>
              <a:cs typeface="Arial" panose="020B0604020202020204" pitchFamily="34" charset="0"/>
            </a:endParaRPr>
          </a:p>
        </p:txBody>
      </p:sp>
      <p:cxnSp>
        <p:nvCxnSpPr>
          <p:cNvPr id="16" name="Conector recto de flecha 15"/>
          <p:cNvCxnSpPr>
            <a:endCxn id="13" idx="2"/>
          </p:cNvCxnSpPr>
          <p:nvPr/>
        </p:nvCxnSpPr>
        <p:spPr>
          <a:xfrm flipV="1">
            <a:off x="7104993" y="2102069"/>
            <a:ext cx="397065" cy="8699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p:cNvCxnSpPr/>
          <p:nvPr/>
        </p:nvCxnSpPr>
        <p:spPr>
          <a:xfrm flipV="1">
            <a:off x="7681020" y="2753712"/>
            <a:ext cx="1441959" cy="4099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p:nvPr/>
        </p:nvCxnSpPr>
        <p:spPr>
          <a:xfrm>
            <a:off x="7609490" y="3584028"/>
            <a:ext cx="1930577" cy="11246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p:cNvCxnSpPr/>
          <p:nvPr/>
        </p:nvCxnSpPr>
        <p:spPr>
          <a:xfrm>
            <a:off x="6156083" y="3734713"/>
            <a:ext cx="31531" cy="9759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p:cNvCxnSpPr/>
          <p:nvPr/>
        </p:nvCxnSpPr>
        <p:spPr>
          <a:xfrm flipH="1">
            <a:off x="3048000" y="3584028"/>
            <a:ext cx="1786759" cy="9354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Conector recto de flecha 33"/>
          <p:cNvCxnSpPr/>
          <p:nvPr/>
        </p:nvCxnSpPr>
        <p:spPr>
          <a:xfrm flipH="1" flipV="1">
            <a:off x="3174263" y="2827283"/>
            <a:ext cx="1597434" cy="3363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ector recto de flecha 36"/>
          <p:cNvCxnSpPr/>
          <p:nvPr/>
        </p:nvCxnSpPr>
        <p:spPr>
          <a:xfrm flipH="1" flipV="1">
            <a:off x="4680508" y="1939715"/>
            <a:ext cx="974058" cy="11293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Rectángulo 38"/>
          <p:cNvSpPr/>
          <p:nvPr/>
        </p:nvSpPr>
        <p:spPr>
          <a:xfrm>
            <a:off x="9540067" y="1170770"/>
            <a:ext cx="1506305" cy="304635"/>
          </a:xfrm>
          <a:prstGeom prst="rect">
            <a:avLst/>
          </a:prstGeom>
          <a:solidFill>
            <a:srgbClr val="B9779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CLIENTE</a:t>
            </a:r>
            <a:endParaRPr lang="es-MX" dirty="0"/>
          </a:p>
        </p:txBody>
      </p:sp>
      <p:sp>
        <p:nvSpPr>
          <p:cNvPr id="41" name="Rectángulo 40"/>
          <p:cNvSpPr/>
          <p:nvPr/>
        </p:nvSpPr>
        <p:spPr>
          <a:xfrm>
            <a:off x="6748905" y="237412"/>
            <a:ext cx="1506305" cy="304635"/>
          </a:xfrm>
          <a:prstGeom prst="rect">
            <a:avLst/>
          </a:prstGeom>
          <a:solidFill>
            <a:srgbClr val="B9779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FINANZAS</a:t>
            </a:r>
            <a:endParaRPr lang="es-MX" dirty="0"/>
          </a:p>
        </p:txBody>
      </p:sp>
      <p:sp>
        <p:nvSpPr>
          <p:cNvPr id="43" name="Rectángulo 42"/>
          <p:cNvSpPr/>
          <p:nvPr/>
        </p:nvSpPr>
        <p:spPr>
          <a:xfrm>
            <a:off x="9374024" y="3776562"/>
            <a:ext cx="1506305" cy="304635"/>
          </a:xfrm>
          <a:prstGeom prst="rect">
            <a:avLst/>
          </a:prstGeom>
          <a:solidFill>
            <a:srgbClr val="B9779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CALIDAD</a:t>
            </a:r>
            <a:endParaRPr lang="es-MX" dirty="0"/>
          </a:p>
        </p:txBody>
      </p:sp>
      <p:sp>
        <p:nvSpPr>
          <p:cNvPr id="44" name="Rectángulo 43"/>
          <p:cNvSpPr/>
          <p:nvPr/>
        </p:nvSpPr>
        <p:spPr>
          <a:xfrm>
            <a:off x="5530842" y="6410338"/>
            <a:ext cx="1506305" cy="304635"/>
          </a:xfrm>
          <a:prstGeom prst="rect">
            <a:avLst/>
          </a:prstGeom>
          <a:solidFill>
            <a:srgbClr val="B9779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RECURSOS</a:t>
            </a:r>
            <a:endParaRPr lang="es-MX" dirty="0"/>
          </a:p>
        </p:txBody>
      </p:sp>
      <p:sp>
        <p:nvSpPr>
          <p:cNvPr id="45" name="Rectángulo 44"/>
          <p:cNvSpPr/>
          <p:nvPr/>
        </p:nvSpPr>
        <p:spPr>
          <a:xfrm>
            <a:off x="1758059" y="4036351"/>
            <a:ext cx="1506305" cy="304635"/>
          </a:xfrm>
          <a:prstGeom prst="rect">
            <a:avLst/>
          </a:prstGeom>
          <a:solidFill>
            <a:srgbClr val="B9779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RIESGOS</a:t>
            </a:r>
            <a:endParaRPr lang="es-MX" dirty="0"/>
          </a:p>
        </p:txBody>
      </p:sp>
      <p:sp>
        <p:nvSpPr>
          <p:cNvPr id="46" name="Rectángulo 45"/>
          <p:cNvSpPr/>
          <p:nvPr/>
        </p:nvSpPr>
        <p:spPr>
          <a:xfrm>
            <a:off x="1187669" y="1864297"/>
            <a:ext cx="1871918" cy="304635"/>
          </a:xfrm>
          <a:prstGeom prst="rect">
            <a:avLst/>
          </a:prstGeom>
          <a:solidFill>
            <a:srgbClr val="B9779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COMUNICACION</a:t>
            </a:r>
            <a:endParaRPr lang="es-MX" dirty="0"/>
          </a:p>
        </p:txBody>
      </p:sp>
      <p:sp>
        <p:nvSpPr>
          <p:cNvPr id="47" name="Rectángulo 46"/>
          <p:cNvSpPr/>
          <p:nvPr/>
        </p:nvSpPr>
        <p:spPr>
          <a:xfrm>
            <a:off x="3169007" y="97042"/>
            <a:ext cx="1506305" cy="304635"/>
          </a:xfrm>
          <a:prstGeom prst="rect">
            <a:avLst/>
          </a:prstGeom>
          <a:solidFill>
            <a:srgbClr val="B9779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CONTRATO</a:t>
            </a:r>
            <a:endParaRPr lang="es-MX" dirty="0"/>
          </a:p>
        </p:txBody>
      </p:sp>
    </p:spTree>
    <p:extLst>
      <p:ext uri="{BB962C8B-B14F-4D97-AF65-F5344CB8AC3E}">
        <p14:creationId xmlns:p14="http://schemas.microsoft.com/office/powerpoint/2010/main" val="10430264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788276"/>
            <a:ext cx="10515600" cy="5388687"/>
          </a:xfrm>
        </p:spPr>
        <p:txBody>
          <a:bodyPr/>
          <a:lstStyle/>
          <a:p>
            <a:pPr marL="0" indent="0">
              <a:buNone/>
            </a:pPr>
            <a:r>
              <a:rPr lang="es-MX" dirty="0" smtClean="0"/>
              <a:t>La administración exitosa de un proyecto requiere tomar en cuenta los siguientes factores clave:</a:t>
            </a:r>
            <a:endParaRPr lang="es-MX" dirty="0"/>
          </a:p>
        </p:txBody>
      </p:sp>
      <p:graphicFrame>
        <p:nvGraphicFramePr>
          <p:cNvPr id="5" name="Diagrama 4"/>
          <p:cNvGraphicFramePr/>
          <p:nvPr>
            <p:extLst>
              <p:ext uri="{D42A27DB-BD31-4B8C-83A1-F6EECF244321}">
                <p14:modId xmlns:p14="http://schemas.microsoft.com/office/powerpoint/2010/main" val="1613831368"/>
              </p:ext>
            </p:extLst>
          </p:nvPr>
        </p:nvGraphicFramePr>
        <p:xfrm>
          <a:off x="2032000" y="2049517"/>
          <a:ext cx="6302703" cy="40888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73490" y="2857643"/>
            <a:ext cx="4110026" cy="2533224"/>
          </a:xfrm>
          <a:prstGeom prst="rect">
            <a:avLst/>
          </a:prstGeom>
        </p:spPr>
      </p:pic>
    </p:spTree>
    <p:extLst>
      <p:ext uri="{BB962C8B-B14F-4D97-AF65-F5344CB8AC3E}">
        <p14:creationId xmlns:p14="http://schemas.microsoft.com/office/powerpoint/2010/main" val="26614388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latin typeface="Arial" panose="020B0604020202020204" pitchFamily="34" charset="0"/>
                <a:cs typeface="Arial" panose="020B0604020202020204" pitchFamily="34" charset="0"/>
              </a:rPr>
              <a:t>1.1.1. Significado e Importancia de la Administración de Proyectos</a:t>
            </a:r>
            <a:endParaRPr lang="es-MX" dirty="0">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93098" y="4244454"/>
            <a:ext cx="4311003" cy="2613546"/>
          </a:xfrm>
          <a:prstGeom prst="rect">
            <a:avLst/>
          </a:prstGeom>
        </p:spPr>
      </p:pic>
      <p:sp>
        <p:nvSpPr>
          <p:cNvPr id="4" name="Elipse 3"/>
          <p:cNvSpPr/>
          <p:nvPr/>
        </p:nvSpPr>
        <p:spPr>
          <a:xfrm>
            <a:off x="838200" y="1961669"/>
            <a:ext cx="7998372" cy="4179340"/>
          </a:xfrm>
          <a:prstGeom prst="ellipse">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FFC000"/>
              </a:solidFill>
            </a:endParaRPr>
          </a:p>
        </p:txBody>
      </p:sp>
      <p:sp>
        <p:nvSpPr>
          <p:cNvPr id="5" name="CuadroTexto 4"/>
          <p:cNvSpPr txBox="1"/>
          <p:nvPr/>
        </p:nvSpPr>
        <p:spPr>
          <a:xfrm>
            <a:off x="2100617" y="2897177"/>
            <a:ext cx="5255173" cy="2308324"/>
          </a:xfrm>
          <a:prstGeom prst="rect">
            <a:avLst/>
          </a:prstGeom>
          <a:noFill/>
        </p:spPr>
        <p:txBody>
          <a:bodyPr wrap="square" rtlCol="0">
            <a:spAutoFit/>
          </a:bodyPr>
          <a:lstStyle/>
          <a:p>
            <a:pPr algn="just"/>
            <a:r>
              <a:rPr lang="es-MX" sz="2400" dirty="0" smtClean="0">
                <a:solidFill>
                  <a:srgbClr val="FFFF00"/>
                </a:solidFill>
                <a:latin typeface="Arial" panose="020B0604020202020204" pitchFamily="34" charset="0"/>
                <a:cs typeface="Arial" panose="020B0604020202020204" pitchFamily="34" charset="0"/>
              </a:rPr>
              <a:t>“La administración de proyectos es el proceso de combinar sistemas, técnicas y personas para completar un proyecto dentro de las metas establecidas de tiempo, presupuesto y calidad.” (Baker, 1999).</a:t>
            </a:r>
            <a:endParaRPr lang="es-MX" sz="2400" dirty="0">
              <a:solidFill>
                <a:srgbClr val="FFFF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42908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just"/>
            <a:r>
              <a:rPr lang="es-MX" dirty="0">
                <a:latin typeface="Arial" panose="020B0604020202020204" pitchFamily="34" charset="0"/>
                <a:cs typeface="Arial" panose="020B0604020202020204" pitchFamily="34" charset="0"/>
              </a:rPr>
              <a:t>I</a:t>
            </a:r>
            <a:r>
              <a:rPr lang="es-MX" dirty="0" smtClean="0">
                <a:latin typeface="Arial" panose="020B0604020202020204" pitchFamily="34" charset="0"/>
                <a:cs typeface="Arial" panose="020B0604020202020204" pitchFamily="34" charset="0"/>
              </a:rPr>
              <a:t>mportancia</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p:txBody>
          <a:bodyPr/>
          <a:lstStyle/>
          <a:p>
            <a:pPr marL="0" indent="0" algn="just">
              <a:buNone/>
            </a:pPr>
            <a:r>
              <a:rPr lang="es-MX" dirty="0" smtClean="0">
                <a:latin typeface="Arial" panose="020B0604020202020204" pitchFamily="34" charset="0"/>
                <a:cs typeface="Arial" panose="020B0604020202020204" pitchFamily="34" charset="0"/>
              </a:rPr>
              <a:t>La Administración de Proyectos es fundamental para cumplir la misión de una organización , ya que a través de ella, se detonan los procesos de cambio con una visión estratégica de acoplamiento, de conjunto y sinergia entre las diferentes áreas que integran dicha organización. </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7215" y="4005796"/>
            <a:ext cx="7357570" cy="2306104"/>
          </a:xfrm>
          <a:prstGeom prst="rect">
            <a:avLst/>
          </a:prstGeom>
        </p:spPr>
      </p:pic>
    </p:spTree>
    <p:extLst>
      <p:ext uri="{BB962C8B-B14F-4D97-AF65-F5344CB8AC3E}">
        <p14:creationId xmlns:p14="http://schemas.microsoft.com/office/powerpoint/2010/main" val="735582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just"/>
            <a:r>
              <a:rPr lang="es-MX" dirty="0" smtClean="0">
                <a:latin typeface="Arial" panose="020B0604020202020204" pitchFamily="34" charset="0"/>
                <a:cs typeface="Arial" panose="020B0604020202020204" pitchFamily="34" charset="0"/>
              </a:rPr>
              <a:t>1.1.2. Funciones y beneficios de la Administración de Proyectos</a:t>
            </a:r>
            <a:endParaRPr lang="es-MX" dirty="0">
              <a:latin typeface="Arial" panose="020B0604020202020204" pitchFamily="34" charset="0"/>
              <a:cs typeface="Arial" panose="020B0604020202020204" pitchFamily="34" charset="0"/>
            </a:endParaRPr>
          </a:p>
        </p:txBody>
      </p:sp>
      <p:sp>
        <p:nvSpPr>
          <p:cNvPr id="13" name="Marcador de contenido 12"/>
          <p:cNvSpPr>
            <a:spLocks noGrp="1"/>
          </p:cNvSpPr>
          <p:nvPr>
            <p:ph idx="1"/>
          </p:nvPr>
        </p:nvSpPr>
        <p:spPr/>
        <p:txBody>
          <a:bodyPr/>
          <a:lstStyle/>
          <a:p>
            <a:pPr marL="0" indent="0" algn="just">
              <a:buNone/>
            </a:pPr>
            <a:r>
              <a:rPr lang="es-MX" dirty="0" smtClean="0">
                <a:latin typeface="Arial" panose="020B0604020202020204" pitchFamily="34" charset="0"/>
                <a:cs typeface="Arial" panose="020B0604020202020204" pitchFamily="34" charset="0"/>
              </a:rPr>
              <a:t>La administración de Proyectos procura siempre el máximo aprovechamiento de los recursos, mediante su utilización eficiente.</a:t>
            </a:r>
          </a:p>
          <a:p>
            <a:pPr marL="0" indent="0" algn="just">
              <a:buNone/>
            </a:pPr>
            <a:endParaRPr lang="es-MX"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5295" y="2956375"/>
            <a:ext cx="4095941" cy="3503937"/>
          </a:xfrm>
          <a:prstGeom prst="rect">
            <a:avLst/>
          </a:prstGeom>
        </p:spPr>
      </p:pic>
    </p:spTree>
    <p:extLst>
      <p:ext uri="{BB962C8B-B14F-4D97-AF65-F5344CB8AC3E}">
        <p14:creationId xmlns:p14="http://schemas.microsoft.com/office/powerpoint/2010/main" val="22811066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r>
              <a:rPr lang="es-MX" sz="3100" dirty="0" smtClean="0">
                <a:latin typeface="Arial" panose="020B0604020202020204" pitchFamily="34" charset="0"/>
                <a:cs typeface="Arial" panose="020B0604020202020204" pitchFamily="34" charset="0"/>
              </a:rPr>
              <a:t>Las principales funciones de la administración se engloban en:</a:t>
            </a:r>
            <a:r>
              <a:rPr lang="es-MX" dirty="0" smtClean="0">
                <a:latin typeface="Arial" panose="020B0604020202020204" pitchFamily="34" charset="0"/>
                <a:cs typeface="Arial" panose="020B0604020202020204" pitchFamily="34" charset="0"/>
              </a:rPr>
              <a:t/>
            </a:r>
            <a:br>
              <a:rPr lang="es-MX" dirty="0" smtClean="0">
                <a:latin typeface="Arial" panose="020B0604020202020204" pitchFamily="34" charset="0"/>
                <a:cs typeface="Arial" panose="020B0604020202020204" pitchFamily="34" charset="0"/>
              </a:rPr>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813537286"/>
              </p:ext>
            </p:extLst>
          </p:nvPr>
        </p:nvGraphicFramePr>
        <p:xfrm>
          <a:off x="838200" y="1143000"/>
          <a:ext cx="6659880" cy="53949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933260">
            <a:off x="7767252" y="2083198"/>
            <a:ext cx="3317376" cy="2854486"/>
          </a:xfrm>
          <a:prstGeom prst="rect">
            <a:avLst/>
          </a:prstGeom>
        </p:spPr>
      </p:pic>
    </p:spTree>
    <p:extLst>
      <p:ext uri="{BB962C8B-B14F-4D97-AF65-F5344CB8AC3E}">
        <p14:creationId xmlns:p14="http://schemas.microsoft.com/office/powerpoint/2010/main" val="10372699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Arial" panose="020B0604020202020204" pitchFamily="34" charset="0"/>
                <a:cs typeface="Arial" panose="020B0604020202020204" pitchFamily="34" charset="0"/>
              </a:rPr>
              <a:t>Planeación</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8200" y="1508760"/>
            <a:ext cx="10515600" cy="4668203"/>
          </a:xfrm>
        </p:spPr>
        <p:txBody>
          <a:bodyPr numCol="1"/>
          <a:lstStyle/>
          <a:p>
            <a:pPr marL="0" indent="0" algn="just">
              <a:buNone/>
            </a:pPr>
            <a:r>
              <a:rPr lang="es-MX" dirty="0" smtClean="0">
                <a:latin typeface="Arial" panose="020B0604020202020204" pitchFamily="34" charset="0"/>
                <a:cs typeface="Arial" panose="020B0604020202020204" pitchFamily="34" charset="0"/>
              </a:rPr>
              <a:t>Las tareas mas importantes de la planeación son:</a:t>
            </a:r>
          </a:p>
          <a:p>
            <a:pPr algn="just">
              <a:buFont typeface="Wingdings" panose="05000000000000000000" pitchFamily="2" charset="2"/>
              <a:buChar char="ü"/>
            </a:pPr>
            <a:r>
              <a:rPr lang="es-MX" dirty="0" smtClean="0">
                <a:latin typeface="Arial" panose="020B0604020202020204" pitchFamily="34" charset="0"/>
                <a:cs typeface="Arial" panose="020B0604020202020204" pitchFamily="34" charset="0"/>
              </a:rPr>
              <a:t>Determinar el status actual de la organización.</a:t>
            </a:r>
          </a:p>
          <a:p>
            <a:pPr algn="just">
              <a:buFont typeface="Wingdings" panose="05000000000000000000" pitchFamily="2" charset="2"/>
              <a:buChar char="ü"/>
            </a:pPr>
            <a:r>
              <a:rPr lang="es-MX" dirty="0" smtClean="0">
                <a:latin typeface="Arial" panose="020B0604020202020204" pitchFamily="34" charset="0"/>
                <a:cs typeface="Arial" panose="020B0604020202020204" pitchFamily="34" charset="0"/>
              </a:rPr>
              <a:t>Pronosticar a futuro.</a:t>
            </a:r>
          </a:p>
          <a:p>
            <a:pPr algn="just">
              <a:buFont typeface="Wingdings" panose="05000000000000000000" pitchFamily="2" charset="2"/>
              <a:buChar char="ü"/>
            </a:pPr>
            <a:r>
              <a:rPr lang="es-MX" dirty="0" smtClean="0">
                <a:latin typeface="Arial" panose="020B0604020202020204" pitchFamily="34" charset="0"/>
                <a:cs typeface="Arial" panose="020B0604020202020204" pitchFamily="34" charset="0"/>
              </a:rPr>
              <a:t>Determinar los recursos que se necesitaran.</a:t>
            </a:r>
          </a:p>
          <a:p>
            <a:pPr algn="just">
              <a:buFont typeface="Wingdings" panose="05000000000000000000" pitchFamily="2" charset="2"/>
              <a:buChar char="ü"/>
            </a:pPr>
            <a:r>
              <a:rPr lang="es-MX" dirty="0" smtClean="0">
                <a:latin typeface="Arial" panose="020B0604020202020204" pitchFamily="34" charset="0"/>
                <a:cs typeface="Arial" panose="020B0604020202020204" pitchFamily="34" charset="0"/>
              </a:rPr>
              <a:t>Revisar y ajustar el plan de acuerdo con los resultados de control.</a:t>
            </a:r>
          </a:p>
          <a:p>
            <a:pPr algn="just">
              <a:buFont typeface="Wingdings" panose="05000000000000000000" pitchFamily="2" charset="2"/>
              <a:buChar char="ü"/>
            </a:pPr>
            <a:r>
              <a:rPr lang="es-MX" dirty="0" smtClean="0">
                <a:latin typeface="Arial" panose="020B0604020202020204" pitchFamily="34" charset="0"/>
                <a:cs typeface="Arial" panose="020B0604020202020204" pitchFamily="34" charset="0"/>
              </a:rPr>
              <a:t>Coordinar durante todo el proceso de planeación.</a:t>
            </a:r>
            <a:endParaRPr lang="es-MX" dirty="0">
              <a:latin typeface="Arial" panose="020B0604020202020204" pitchFamily="34" charset="0"/>
              <a:cs typeface="Arial" panose="020B0604020202020204" pitchFamily="34" charset="0"/>
            </a:endParaRPr>
          </a:p>
        </p:txBody>
      </p:sp>
      <p:pic>
        <p:nvPicPr>
          <p:cNvPr id="4" name="Marcador de contenido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01325" y="4769709"/>
            <a:ext cx="2627586" cy="1532759"/>
          </a:xfrm>
          <a:prstGeom prst="rect">
            <a:avLst/>
          </a:prstGeom>
        </p:spPr>
      </p:pic>
    </p:spTree>
    <p:extLst>
      <p:ext uri="{BB962C8B-B14F-4D97-AF65-F5344CB8AC3E}">
        <p14:creationId xmlns:p14="http://schemas.microsoft.com/office/powerpoint/2010/main" val="15309007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Arial" panose="020B0604020202020204" pitchFamily="34" charset="0"/>
                <a:cs typeface="Arial" panose="020B0604020202020204" pitchFamily="34" charset="0"/>
              </a:rPr>
              <a:t>Organización</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8200" y="1582057"/>
            <a:ext cx="10515600" cy="4594906"/>
          </a:xfrm>
        </p:spPr>
        <p:txBody>
          <a:bodyPr/>
          <a:lstStyle/>
          <a:p>
            <a:pPr marL="0" indent="0" algn="just">
              <a:buNone/>
            </a:pPr>
            <a:r>
              <a:rPr lang="es-MX" dirty="0" smtClean="0">
                <a:latin typeface="Arial" panose="020B0604020202020204" pitchFamily="34" charset="0"/>
                <a:cs typeface="Arial" panose="020B0604020202020204" pitchFamily="34" charset="0"/>
              </a:rPr>
              <a:t>Realiza actividades en grupo, de asignación y asesoramiento, y proporciona la autoridad necesaria para llevar a cabo las actividades.</a:t>
            </a:r>
          </a:p>
          <a:p>
            <a:pPr marL="0" indent="0" algn="just">
              <a:buNone/>
            </a:pPr>
            <a:r>
              <a:rPr lang="es-MX" dirty="0" smtClean="0">
                <a:latin typeface="Arial" panose="020B0604020202020204" pitchFamily="34" charset="0"/>
                <a:cs typeface="Arial" panose="020B0604020202020204" pitchFamily="34" charset="0"/>
              </a:rPr>
              <a:t>Dentro de esta etapa se identifica, define y divide el trabajo a realizar, se agrupan y definen los puestos, se proporcionan los recursos necesarios y se asignan los grados de autoridad.</a:t>
            </a: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t="7182"/>
          <a:stretch/>
        </p:blipFill>
        <p:spPr>
          <a:xfrm>
            <a:off x="3899808" y="4368800"/>
            <a:ext cx="4649106" cy="2235200"/>
          </a:xfrm>
          <a:prstGeom prst="rect">
            <a:avLst/>
          </a:prstGeom>
        </p:spPr>
      </p:pic>
    </p:spTree>
    <p:extLst>
      <p:ext uri="{BB962C8B-B14F-4D97-AF65-F5344CB8AC3E}">
        <p14:creationId xmlns:p14="http://schemas.microsoft.com/office/powerpoint/2010/main" val="13169288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Arial" panose="020B0604020202020204" pitchFamily="34" charset="0"/>
                <a:cs typeface="Arial" panose="020B0604020202020204" pitchFamily="34" charset="0"/>
              </a:rPr>
              <a:t>Dirección</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8200" y="1690688"/>
            <a:ext cx="10515600" cy="4486275"/>
          </a:xfrm>
        </p:spPr>
        <p:txBody>
          <a:bodyPr/>
          <a:lstStyle/>
          <a:p>
            <a:pPr marL="0" indent="0" algn="just">
              <a:buNone/>
            </a:pPr>
            <a:r>
              <a:rPr lang="es-MX" dirty="0" smtClean="0">
                <a:latin typeface="Arial" panose="020B0604020202020204" pitchFamily="34" charset="0"/>
                <a:cs typeface="Arial" panose="020B0604020202020204" pitchFamily="34" charset="0"/>
              </a:rPr>
              <a:t>Sirve para conducir el comportamiento humano hacia las metas establecidas.</a:t>
            </a:r>
          </a:p>
          <a:p>
            <a:pPr marL="0" indent="0" algn="just">
              <a:buNone/>
            </a:pPr>
            <a:r>
              <a:rPr lang="es-MX" dirty="0" smtClean="0">
                <a:latin typeface="Arial" panose="020B0604020202020204" pitchFamily="34" charset="0"/>
                <a:cs typeface="Arial" panose="020B0604020202020204" pitchFamily="34" charset="0"/>
              </a:rPr>
              <a:t>Aquí se comunican y explican los objetivos a los subordinados, se asignan estándares, se entrena y guía a los subordinados para llegar a los estándares requeridos, se recompensa el rendimiento y se mantiene un ambiente motivacional.</a:t>
            </a: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600" y="3921806"/>
            <a:ext cx="4630058" cy="2812399"/>
          </a:xfrm>
          <a:prstGeom prst="rect">
            <a:avLst/>
          </a:prstGeom>
        </p:spPr>
      </p:pic>
    </p:spTree>
    <p:extLst>
      <p:ext uri="{BB962C8B-B14F-4D97-AF65-F5344CB8AC3E}">
        <p14:creationId xmlns:p14="http://schemas.microsoft.com/office/powerpoint/2010/main" val="18464335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atin typeface="Arial" panose="020B0604020202020204" pitchFamily="34" charset="0"/>
                <a:cs typeface="Arial" panose="020B0604020202020204" pitchFamily="34" charset="0"/>
              </a:rPr>
              <a:t>C</a:t>
            </a:r>
            <a:r>
              <a:rPr lang="es-MX" dirty="0" smtClean="0">
                <a:latin typeface="Arial" panose="020B0604020202020204" pitchFamily="34" charset="0"/>
                <a:cs typeface="Arial" panose="020B0604020202020204" pitchFamily="34" charset="0"/>
              </a:rPr>
              <a:t>ontrol</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p:txBody>
          <a:bodyPr/>
          <a:lstStyle/>
          <a:p>
            <a:pPr marL="0" indent="0" algn="just">
              <a:buNone/>
            </a:pPr>
            <a:r>
              <a:rPr lang="es-MX" dirty="0" smtClean="0">
                <a:latin typeface="Arial" panose="020B0604020202020204" pitchFamily="34" charset="0"/>
                <a:cs typeface="Arial" panose="020B0604020202020204" pitchFamily="34" charset="0"/>
              </a:rPr>
              <a:t>Se encarga de medir el rendimiento obtenido en relación a las metas fijadas.</a:t>
            </a:r>
          </a:p>
          <a:p>
            <a:pPr marL="0" indent="0" algn="just">
              <a:buNone/>
            </a:pPr>
            <a:r>
              <a:rPr lang="es-MX" dirty="0" smtClean="0">
                <a:latin typeface="Arial" panose="020B0604020202020204" pitchFamily="34" charset="0"/>
                <a:cs typeface="Arial" panose="020B0604020202020204" pitchFamily="34" charset="0"/>
              </a:rPr>
              <a:t>En caso de haber desviaciones se determinan las causas y se corrige lo que sea necesario.</a:t>
            </a: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3307641"/>
            <a:ext cx="3174603" cy="3174603"/>
          </a:xfrm>
          <a:prstGeom prst="rect">
            <a:avLst/>
          </a:prstGeom>
        </p:spPr>
      </p:pic>
    </p:spTree>
    <p:extLst>
      <p:ext uri="{BB962C8B-B14F-4D97-AF65-F5344CB8AC3E}">
        <p14:creationId xmlns:p14="http://schemas.microsoft.com/office/powerpoint/2010/main" val="6410323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146412" y="1705970"/>
            <a:ext cx="10372298" cy="469483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Rectángulo 1"/>
          <p:cNvSpPr/>
          <p:nvPr/>
        </p:nvSpPr>
        <p:spPr>
          <a:xfrm>
            <a:off x="3252714" y="2846188"/>
            <a:ext cx="6096000" cy="3170099"/>
          </a:xfrm>
          <a:prstGeom prst="rect">
            <a:avLst/>
          </a:prstGeom>
        </p:spPr>
        <p:txBody>
          <a:bodyPr>
            <a:spAutoFit/>
          </a:bodyPr>
          <a:lstStyle/>
          <a:p>
            <a:pPr algn="just">
              <a:spcAft>
                <a:spcPts val="0"/>
              </a:spcAft>
            </a:pPr>
            <a:r>
              <a:rPr lang="es-MX" sz="20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1.1</a:t>
            </a:r>
            <a:r>
              <a:rPr lang="es-MX"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 Introducción a la administración de proyectos. </a:t>
            </a:r>
            <a:endParaRPr lang="es-MX" sz="2000" dirty="0">
              <a:latin typeface="Arial Narrow" panose="020B0606020202030204" pitchFamily="34" charset="0"/>
              <a:ea typeface="Calibri" panose="020F0502020204030204" pitchFamily="34" charset="0"/>
              <a:cs typeface="Times New Roman" panose="02020603050405020304" pitchFamily="18" charset="0"/>
            </a:endParaRPr>
          </a:p>
          <a:p>
            <a:pPr algn="just">
              <a:spcAft>
                <a:spcPts val="0"/>
              </a:spcAft>
            </a:pPr>
            <a:r>
              <a:rPr lang="es-MX" sz="20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	1.1.1 </a:t>
            </a:r>
            <a:r>
              <a:rPr lang="es-MX"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Significado e importancia de la </a:t>
            </a:r>
            <a:r>
              <a:rPr lang="es-MX" sz="20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	administración 	de </a:t>
            </a:r>
            <a:r>
              <a:rPr lang="es-MX"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proyectos. </a:t>
            </a:r>
            <a:endParaRPr lang="es-MX" sz="2000" dirty="0">
              <a:latin typeface="Arial Narrow" panose="020B0606020202030204" pitchFamily="34" charset="0"/>
              <a:ea typeface="Calibri" panose="020F0502020204030204" pitchFamily="34" charset="0"/>
              <a:cs typeface="Times New Roman" panose="02020603050405020304" pitchFamily="18" charset="0"/>
            </a:endParaRPr>
          </a:p>
          <a:p>
            <a:pPr algn="just">
              <a:spcAft>
                <a:spcPts val="0"/>
              </a:spcAft>
            </a:pPr>
            <a:r>
              <a:rPr lang="es-MX" sz="20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	1.1.2 </a:t>
            </a:r>
            <a:r>
              <a:rPr lang="es-MX"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Funciones y beneficios de la </a:t>
            </a:r>
            <a:r>
              <a:rPr lang="es-MX" sz="20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	administración </a:t>
            </a:r>
            <a:r>
              <a:rPr lang="es-MX"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de </a:t>
            </a:r>
            <a:r>
              <a:rPr lang="es-MX" sz="20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	proyectos.</a:t>
            </a:r>
          </a:p>
          <a:p>
            <a:pPr algn="just">
              <a:spcAft>
                <a:spcPts val="0"/>
              </a:spcAft>
            </a:pPr>
            <a:endParaRPr lang="es-MX" sz="2000" dirty="0">
              <a:latin typeface="Arial Narrow" panose="020B0606020202030204" pitchFamily="34" charset="0"/>
              <a:ea typeface="Calibri" panose="020F0502020204030204" pitchFamily="34" charset="0"/>
              <a:cs typeface="Times New Roman" panose="02020603050405020304" pitchFamily="18" charset="0"/>
            </a:endParaRPr>
          </a:p>
          <a:p>
            <a:pPr algn="just">
              <a:spcAft>
                <a:spcPts val="0"/>
              </a:spcAft>
            </a:pPr>
            <a:r>
              <a:rPr lang="es-MX" sz="20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1.2</a:t>
            </a:r>
            <a:r>
              <a:rPr lang="es-MX"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 Causas por la que fracasan los proyectos. </a:t>
            </a:r>
            <a:endParaRPr lang="es-MX" sz="2000" dirty="0">
              <a:latin typeface="Arial Narrow" panose="020B0606020202030204" pitchFamily="34" charset="0"/>
              <a:ea typeface="Calibri" panose="020F0502020204030204" pitchFamily="34" charset="0"/>
              <a:cs typeface="Times New Roman" panose="02020603050405020304" pitchFamily="18" charset="0"/>
            </a:endParaRPr>
          </a:p>
          <a:p>
            <a:pPr algn="just">
              <a:spcAft>
                <a:spcPts val="0"/>
              </a:spcAft>
            </a:pPr>
            <a:r>
              <a:rPr lang="es-MX" sz="2000" dirty="0" smtClean="0">
                <a:latin typeface="Arial" panose="020B0604020202020204" pitchFamily="34" charset="0"/>
                <a:ea typeface="Calibri" panose="020F0502020204030204" pitchFamily="34" charset="0"/>
                <a:cs typeface="Times New Roman" panose="02020603050405020304" pitchFamily="18" charset="0"/>
              </a:rPr>
              <a:t>	1.2.1 </a:t>
            </a:r>
            <a:r>
              <a:rPr lang="es-MX" sz="2000" dirty="0">
                <a:latin typeface="Arial" panose="020B0604020202020204" pitchFamily="34" charset="0"/>
                <a:ea typeface="Calibri" panose="020F0502020204030204" pitchFamily="34" charset="0"/>
                <a:cs typeface="Times New Roman" panose="02020603050405020304" pitchFamily="18" charset="0"/>
              </a:rPr>
              <a:t>De gestión y personal</a:t>
            </a:r>
            <a:endParaRPr lang="es-MX" sz="2000" dirty="0">
              <a:latin typeface="Arial Narrow" panose="020B0606020202030204" pitchFamily="34" charset="0"/>
              <a:ea typeface="Calibri" panose="020F0502020204030204" pitchFamily="34" charset="0"/>
              <a:cs typeface="Times New Roman" panose="02020603050405020304" pitchFamily="18" charset="0"/>
            </a:endParaRPr>
          </a:p>
          <a:p>
            <a:pPr algn="just">
              <a:spcAft>
                <a:spcPts val="0"/>
              </a:spcAft>
            </a:pPr>
            <a:r>
              <a:rPr lang="es-MX" sz="2000" dirty="0" smtClean="0">
                <a:latin typeface="Arial" panose="020B0604020202020204" pitchFamily="34" charset="0"/>
                <a:ea typeface="Calibri" panose="020F0502020204030204" pitchFamily="34" charset="0"/>
                <a:cs typeface="Times New Roman" panose="02020603050405020304" pitchFamily="18" charset="0"/>
              </a:rPr>
              <a:t>	1.2.2 </a:t>
            </a:r>
            <a:r>
              <a:rPr lang="es-MX" sz="2000" dirty="0">
                <a:latin typeface="Arial" panose="020B0604020202020204" pitchFamily="34" charset="0"/>
                <a:ea typeface="Calibri" panose="020F0502020204030204" pitchFamily="34" charset="0"/>
                <a:cs typeface="Times New Roman" panose="02020603050405020304" pitchFamily="18" charset="0"/>
              </a:rPr>
              <a:t>Aplicación de técnicas y herramientas</a:t>
            </a:r>
            <a:endParaRPr lang="es-MX" sz="2000" dirty="0">
              <a:latin typeface="Arial Narrow" panose="020B0606020202030204" pitchFamily="34" charset="0"/>
              <a:ea typeface="Calibri" panose="020F0502020204030204" pitchFamily="34" charset="0"/>
              <a:cs typeface="Times New Roman" panose="02020603050405020304" pitchFamily="18" charset="0"/>
            </a:endParaRPr>
          </a:p>
          <a:p>
            <a:r>
              <a:rPr lang="es-MX" sz="2000" dirty="0" smtClean="0">
                <a:latin typeface="Arial" panose="020B0604020202020204" pitchFamily="34" charset="0"/>
                <a:ea typeface="Calibri" panose="020F0502020204030204" pitchFamily="34" charset="0"/>
              </a:rPr>
              <a:t>	1.2.3 </a:t>
            </a:r>
            <a:r>
              <a:rPr lang="es-MX" sz="2000" dirty="0">
                <a:latin typeface="Arial" panose="020B0604020202020204" pitchFamily="34" charset="0"/>
                <a:ea typeface="Calibri" panose="020F0502020204030204" pitchFamily="34" charset="0"/>
              </a:rPr>
              <a:t>Conflictos y problemas</a:t>
            </a:r>
            <a:endParaRPr lang="es-MX" sz="2000" dirty="0"/>
          </a:p>
        </p:txBody>
      </p:sp>
      <p:sp>
        <p:nvSpPr>
          <p:cNvPr id="3" name="Rectángulo 2"/>
          <p:cNvSpPr/>
          <p:nvPr/>
        </p:nvSpPr>
        <p:spPr>
          <a:xfrm>
            <a:off x="2734099" y="2220750"/>
            <a:ext cx="7343677" cy="461665"/>
          </a:xfrm>
          <a:prstGeom prst="rect">
            <a:avLst/>
          </a:prstGeom>
        </p:spPr>
        <p:txBody>
          <a:bodyPr wrap="none">
            <a:spAutoFit/>
          </a:bodyPr>
          <a:lstStyle/>
          <a:p>
            <a:pPr lvl="0"/>
            <a:r>
              <a:rPr lang="es-MX" sz="2400" b="1" dirty="0" smtClean="0">
                <a:solidFill>
                  <a:srgbClr val="FFFF00"/>
                </a:solidFill>
                <a:latin typeface="Arial" panose="020B0604020202020204" pitchFamily="34" charset="0"/>
                <a:ea typeface="Calibri" panose="020F0502020204030204" pitchFamily="34" charset="0"/>
                <a:cs typeface="Times New Roman" panose="02020603050405020304" pitchFamily="18" charset="0"/>
              </a:rPr>
              <a:t>1. Introducción </a:t>
            </a:r>
            <a:r>
              <a:rPr lang="es-MX" sz="2400" b="1" dirty="0">
                <a:solidFill>
                  <a:srgbClr val="FFFF00"/>
                </a:solidFill>
                <a:latin typeface="Arial" panose="020B0604020202020204" pitchFamily="34" charset="0"/>
                <a:ea typeface="Calibri" panose="020F0502020204030204" pitchFamily="34" charset="0"/>
                <a:cs typeface="Times New Roman" panose="02020603050405020304" pitchFamily="18" charset="0"/>
              </a:rPr>
              <a:t>a la administración de proyectos</a:t>
            </a:r>
            <a:r>
              <a:rPr lang="es-MX" sz="2400" b="1" dirty="0" smtClean="0">
                <a:solidFill>
                  <a:srgbClr val="FFFF00"/>
                </a:solidFill>
                <a:latin typeface="Arial" panose="020B0604020202020204" pitchFamily="34" charset="0"/>
                <a:ea typeface="Calibri" panose="020F0502020204030204" pitchFamily="34" charset="0"/>
                <a:cs typeface="Times New Roman" panose="02020603050405020304" pitchFamily="18" charset="0"/>
              </a:rPr>
              <a:t>.</a:t>
            </a:r>
          </a:p>
        </p:txBody>
      </p:sp>
      <p:sp>
        <p:nvSpPr>
          <p:cNvPr id="4" name="Rectángulo 3"/>
          <p:cNvSpPr/>
          <p:nvPr/>
        </p:nvSpPr>
        <p:spPr>
          <a:xfrm>
            <a:off x="5195246" y="615120"/>
            <a:ext cx="1920719"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s-ES" sz="5400" b="1" cap="none" spc="0" dirty="0" smtClean="0">
                <a:ln/>
                <a:solidFill>
                  <a:schemeClr val="accent6">
                    <a:lumMod val="75000"/>
                  </a:schemeClr>
                </a:solidFill>
                <a:effectLst/>
              </a:rPr>
              <a:t>Índice</a:t>
            </a:r>
            <a:endParaRPr lang="es-ES" sz="5400" b="1" cap="none" spc="0" dirty="0">
              <a:ln/>
              <a:solidFill>
                <a:schemeClr val="accent6">
                  <a:lumMod val="75000"/>
                </a:schemeClr>
              </a:solidFill>
              <a:effectLst/>
            </a:endParaRPr>
          </a:p>
        </p:txBody>
      </p:sp>
    </p:spTree>
    <p:extLst>
      <p:ext uri="{BB962C8B-B14F-4D97-AF65-F5344CB8AC3E}">
        <p14:creationId xmlns:p14="http://schemas.microsoft.com/office/powerpoint/2010/main" val="25823219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Arial" panose="020B0604020202020204" pitchFamily="34" charset="0"/>
                <a:cs typeface="Arial" panose="020B0604020202020204" pitchFamily="34" charset="0"/>
              </a:rPr>
              <a:t>Beneficios</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p:txBody>
          <a:bodyPr/>
          <a:lstStyle/>
          <a:p>
            <a:pPr marL="0" indent="0" algn="just">
              <a:buNone/>
            </a:pPr>
            <a:r>
              <a:rPr lang="es-MX" dirty="0" smtClean="0">
                <a:latin typeface="Arial" panose="020B0604020202020204" pitchFamily="34" charset="0"/>
                <a:cs typeface="Arial" panose="020B0604020202020204" pitchFamily="34" charset="0"/>
              </a:rPr>
              <a:t>El beneficio definitivo de poner en practica las técnicas e Administración de Proyectos es tener un cliente </a:t>
            </a:r>
            <a:r>
              <a:rPr lang="es-MX" b="1" dirty="0" smtClean="0">
                <a:latin typeface="Arial" panose="020B0604020202020204" pitchFamily="34" charset="0"/>
                <a:cs typeface="Arial" panose="020B0604020202020204" pitchFamily="34" charset="0"/>
              </a:rPr>
              <a:t>SATISFECHO</a:t>
            </a:r>
            <a:r>
              <a:rPr lang="es-MX" dirty="0" smtClean="0">
                <a:latin typeface="Arial" panose="020B0604020202020204" pitchFamily="34" charset="0"/>
                <a:cs typeface="Arial" panose="020B0604020202020204" pitchFamily="34" charset="0"/>
              </a:rPr>
              <a:t>, tanto si somos los clientes de nuestro propio proyecto.</a:t>
            </a:r>
          </a:p>
          <a:p>
            <a:pPr marL="0" indent="0" algn="just">
              <a:buNone/>
            </a:pPr>
            <a:endParaRPr lang="es-MX" dirty="0" smtClean="0">
              <a:latin typeface="Arial" panose="020B0604020202020204" pitchFamily="34" charset="0"/>
              <a:cs typeface="Arial" panose="020B0604020202020204" pitchFamily="34" charset="0"/>
            </a:endParaRPr>
          </a:p>
          <a:p>
            <a:pPr marL="0" indent="0" algn="just">
              <a:buNone/>
            </a:pPr>
            <a:r>
              <a:rPr lang="es-MX" dirty="0" smtClean="0">
                <a:latin typeface="Arial" panose="020B0604020202020204" pitchFamily="34" charset="0"/>
                <a:cs typeface="Arial" panose="020B0604020202020204" pitchFamily="34" charset="0"/>
              </a:rPr>
              <a:t>El completar el alcance total de un proyecto con calidad, a tiempo y dentro del presupuesto proporcionando satisfacciones.</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97811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95086"/>
            <a:ext cx="10515600" cy="5581877"/>
          </a:xfrm>
        </p:spPr>
        <p:txBody>
          <a:bodyPr/>
          <a:lstStyle/>
          <a:p>
            <a:pPr marL="0" indent="0" algn="just">
              <a:buNone/>
            </a:pPr>
            <a:r>
              <a:rPr lang="es-MX" dirty="0" smtClean="0">
                <a:latin typeface="Arial" panose="020B0604020202020204" pitchFamily="34" charset="0"/>
                <a:cs typeface="Arial" panose="020B0604020202020204" pitchFamily="34" charset="0"/>
              </a:rPr>
              <a:t>Para un contratista significa que puede llevarlo a cabo en el futuro a negocios adicionales con el mismo cliente o a nuevos negocios recomendados previamente por clientes satisfechos </a:t>
            </a:r>
          </a:p>
          <a:p>
            <a:pPr marL="0" indent="0" algn="just">
              <a:buNone/>
            </a:pPr>
            <a:endParaRPr lang="es-MX" dirty="0" smtClean="0">
              <a:latin typeface="Arial" panose="020B0604020202020204" pitchFamily="34" charset="0"/>
              <a:cs typeface="Arial" panose="020B0604020202020204" pitchFamily="34" charset="0"/>
            </a:endParaRPr>
          </a:p>
          <a:p>
            <a:pPr marL="0" indent="0" algn="ctr">
              <a:buNone/>
            </a:pPr>
            <a:r>
              <a:rPr lang="es-MX" b="1" dirty="0" smtClean="0">
                <a:solidFill>
                  <a:srgbClr val="92D050"/>
                </a:solidFill>
                <a:latin typeface="Arial" panose="020B0604020202020204" pitchFamily="34" charset="0"/>
                <a:cs typeface="Arial" panose="020B0604020202020204" pitchFamily="34" charset="0"/>
              </a:rPr>
              <a:t>¡CUANDO LOS PROYECTOS SON EXITOSOS TODOS GANAMOS!</a:t>
            </a:r>
            <a:endParaRPr lang="es-MX" b="1" dirty="0">
              <a:solidFill>
                <a:srgbClr val="92D050"/>
              </a:solidFill>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1110" y="3666067"/>
            <a:ext cx="3489779" cy="2326519"/>
          </a:xfrm>
          <a:prstGeom prst="rect">
            <a:avLst/>
          </a:prstGeom>
        </p:spPr>
      </p:pic>
    </p:spTree>
    <p:extLst>
      <p:ext uri="{BB962C8B-B14F-4D97-AF65-F5344CB8AC3E}">
        <p14:creationId xmlns:p14="http://schemas.microsoft.com/office/powerpoint/2010/main" val="40332187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986971"/>
            <a:ext cx="10515600" cy="5189992"/>
          </a:xfrm>
        </p:spPr>
        <p:txBody>
          <a:bodyPr>
            <a:noAutofit/>
          </a:bodyPr>
          <a:lstStyle/>
          <a:p>
            <a:pPr algn="just">
              <a:buFont typeface="Wingdings" panose="05000000000000000000" pitchFamily="2" charset="2"/>
              <a:buChar char="ü"/>
            </a:pPr>
            <a:r>
              <a:rPr lang="es-MX" sz="2600" dirty="0" smtClean="0">
                <a:effectLst/>
                <a:latin typeface="Arial" panose="020B0604020202020204" pitchFamily="34" charset="0"/>
                <a:cs typeface="Arial" panose="020B0604020202020204" pitchFamily="34" charset="0"/>
              </a:rPr>
              <a:t>Asegurar que el producto, resultado del proyecto, esté claramente definido y acordado.</a:t>
            </a:r>
          </a:p>
          <a:p>
            <a:pPr algn="just">
              <a:buFont typeface="Wingdings" panose="05000000000000000000" pitchFamily="2" charset="2"/>
              <a:buChar char="ü"/>
            </a:pPr>
            <a:r>
              <a:rPr lang="es-MX" sz="2600" dirty="0" smtClean="0">
                <a:effectLst/>
                <a:latin typeface="Arial" panose="020B0604020202020204" pitchFamily="34" charset="0"/>
                <a:cs typeface="Arial" panose="020B0604020202020204" pitchFamily="34" charset="0"/>
              </a:rPr>
              <a:t>Gestionar las expectativas de la gente relacionada con el proyecto.</a:t>
            </a:r>
          </a:p>
          <a:p>
            <a:pPr algn="just">
              <a:buFont typeface="Wingdings" panose="05000000000000000000" pitchFamily="2" charset="2"/>
              <a:buChar char="ü"/>
            </a:pPr>
            <a:r>
              <a:rPr lang="es-MX" sz="2600" dirty="0" smtClean="0">
                <a:effectLst/>
                <a:latin typeface="Arial" panose="020B0604020202020204" pitchFamily="34" charset="0"/>
                <a:cs typeface="Arial" panose="020B0604020202020204" pitchFamily="34" charset="0"/>
              </a:rPr>
              <a:t>Fomentar la utilización de buenas técnicas de planificación </a:t>
            </a:r>
            <a:r>
              <a:rPr lang="es-MX" sz="2600" dirty="0" smtClean="0">
                <a:latin typeface="Arial" panose="020B0604020202020204" pitchFamily="34" charset="0"/>
                <a:cs typeface="Arial" panose="020B0604020202020204" pitchFamily="34" charset="0"/>
              </a:rPr>
              <a:t>y </a:t>
            </a:r>
            <a:r>
              <a:rPr lang="es-MX" sz="2600" dirty="0" smtClean="0">
                <a:effectLst/>
                <a:latin typeface="Arial" panose="020B0604020202020204" pitchFamily="34" charset="0"/>
                <a:cs typeface="Arial" panose="020B0604020202020204" pitchFamily="34" charset="0"/>
              </a:rPr>
              <a:t>hacer estimaciones más precisas.</a:t>
            </a:r>
          </a:p>
          <a:p>
            <a:pPr algn="just">
              <a:buFont typeface="Wingdings" panose="05000000000000000000" pitchFamily="2" charset="2"/>
              <a:buChar char="ü"/>
            </a:pPr>
            <a:r>
              <a:rPr lang="es-MX" sz="2600" dirty="0" smtClean="0">
                <a:effectLst/>
                <a:latin typeface="Arial" panose="020B0604020202020204" pitchFamily="34" charset="0"/>
                <a:cs typeface="Arial" panose="020B0604020202020204" pitchFamily="34" charset="0"/>
              </a:rPr>
              <a:t>Dar confianza al demostrar un control visible.</a:t>
            </a:r>
            <a:endParaRPr lang="es-MX" sz="2600" dirty="0">
              <a:effectLst/>
              <a:latin typeface="Arial" panose="020B0604020202020204" pitchFamily="34" charset="0"/>
              <a:cs typeface="Arial" panose="020B0604020202020204" pitchFamily="34" charset="0"/>
            </a:endParaRPr>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l="3608" r="2946"/>
          <a:stretch/>
        </p:blipFill>
        <p:spPr>
          <a:xfrm>
            <a:off x="4109544" y="4096446"/>
            <a:ext cx="3972911" cy="1781175"/>
          </a:xfrm>
          <a:prstGeom prst="rect">
            <a:avLst/>
          </a:prstGeom>
        </p:spPr>
      </p:pic>
    </p:spTree>
    <p:extLst>
      <p:ext uri="{BB962C8B-B14F-4D97-AF65-F5344CB8AC3E}">
        <p14:creationId xmlns:p14="http://schemas.microsoft.com/office/powerpoint/2010/main" val="35862073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2923" y="3317797"/>
            <a:ext cx="6611007" cy="4289585"/>
          </a:xfrm>
          <a:prstGeom prst="rect">
            <a:avLst/>
          </a:prstGeom>
        </p:spPr>
      </p:pic>
      <p:sp>
        <p:nvSpPr>
          <p:cNvPr id="2" name="Título 1"/>
          <p:cNvSpPr>
            <a:spLocks noGrp="1"/>
          </p:cNvSpPr>
          <p:nvPr>
            <p:ph type="title"/>
          </p:nvPr>
        </p:nvSpPr>
        <p:spPr/>
        <p:txBody>
          <a:bodyPr/>
          <a:lstStyle/>
          <a:p>
            <a:pPr algn="just"/>
            <a:r>
              <a:rPr lang="es-MX" dirty="0" smtClean="0">
                <a:latin typeface="Arial" panose="020B0604020202020204" pitchFamily="34" charset="0"/>
                <a:cs typeface="Arial" panose="020B0604020202020204" pitchFamily="34" charset="0"/>
              </a:rPr>
              <a:t>1.2. Causas por las que fracasan los proyectos</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p:txBody>
          <a:bodyPr>
            <a:normAutofit/>
          </a:bodyPr>
          <a:lstStyle/>
          <a:p>
            <a:pPr marL="514350" indent="-514350" algn="just">
              <a:buFont typeface="+mj-lt"/>
              <a:buAutoNum type="arabicPeriod"/>
            </a:pPr>
            <a:r>
              <a:rPr lang="es-MX" dirty="0" smtClean="0">
                <a:latin typeface="Arial" panose="020B0604020202020204" pitchFamily="34" charset="0"/>
                <a:cs typeface="Arial" panose="020B0604020202020204" pitchFamily="34" charset="0"/>
              </a:rPr>
              <a:t> Los objetivos no están claramente definidos.</a:t>
            </a:r>
            <a:endParaRPr lang="es-MX" dirty="0">
              <a:latin typeface="Arial" panose="020B0604020202020204" pitchFamily="34" charset="0"/>
              <a:cs typeface="Arial" panose="020B0604020202020204" pitchFamily="34" charset="0"/>
            </a:endParaRPr>
          </a:p>
          <a:p>
            <a:pPr marL="514350" indent="-514350" algn="just">
              <a:buFont typeface="+mj-lt"/>
              <a:buAutoNum type="arabicPeriod"/>
            </a:pPr>
            <a:r>
              <a:rPr lang="es-MX" dirty="0" smtClean="0">
                <a:latin typeface="Arial" panose="020B0604020202020204" pitchFamily="34" charset="0"/>
                <a:cs typeface="Arial" panose="020B0604020202020204" pitchFamily="34" charset="0"/>
              </a:rPr>
              <a:t> El equipo no está comprometido con el proyecto.</a:t>
            </a:r>
            <a:endParaRPr lang="es-MX" dirty="0">
              <a:latin typeface="Arial" panose="020B0604020202020204" pitchFamily="34" charset="0"/>
              <a:cs typeface="Arial" panose="020B0604020202020204" pitchFamily="34" charset="0"/>
            </a:endParaRPr>
          </a:p>
          <a:p>
            <a:pPr marL="514350" indent="-514350" algn="just">
              <a:buFont typeface="+mj-lt"/>
              <a:buAutoNum type="arabicPeriod"/>
            </a:pPr>
            <a:r>
              <a:rPr lang="es-MX" dirty="0" smtClean="0">
                <a:latin typeface="Arial" panose="020B0604020202020204" pitchFamily="34" charset="0"/>
                <a:cs typeface="Arial" panose="020B0604020202020204" pitchFamily="34" charset="0"/>
              </a:rPr>
              <a:t> Falta de confianza entre los socios.</a:t>
            </a:r>
            <a:endParaRPr lang="es-MX" dirty="0">
              <a:latin typeface="Arial" panose="020B0604020202020204" pitchFamily="34" charset="0"/>
              <a:cs typeface="Arial" panose="020B0604020202020204" pitchFamily="34" charset="0"/>
            </a:endParaRPr>
          </a:p>
          <a:p>
            <a:pPr marL="514350" indent="-514350" algn="just">
              <a:buFont typeface="+mj-lt"/>
              <a:buAutoNum type="arabicPeriod"/>
            </a:pPr>
            <a:r>
              <a:rPr lang="es-MX" dirty="0" smtClean="0">
                <a:latin typeface="Arial" panose="020B0604020202020204" pitchFamily="34" charset="0"/>
                <a:cs typeface="Arial" panose="020B0604020202020204" pitchFamily="34" charset="0"/>
              </a:rPr>
              <a:t> Los responsables del proyecto carecen de habilidades de integración.</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788407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4337" y="616826"/>
            <a:ext cx="10515600" cy="4351338"/>
          </a:xfrm>
        </p:spPr>
        <p:txBody>
          <a:bodyPr/>
          <a:lstStyle/>
          <a:p>
            <a:pPr marL="0" indent="0" algn="just">
              <a:buNone/>
            </a:pPr>
            <a:r>
              <a:rPr lang="es-MX" dirty="0" smtClean="0">
                <a:latin typeface="Arial" panose="020B0604020202020204" pitchFamily="34" charset="0"/>
                <a:cs typeface="Arial" panose="020B0604020202020204" pitchFamily="34" charset="0"/>
              </a:rPr>
              <a:t>5.  Resolución demasiado lenta de los problemas.</a:t>
            </a:r>
          </a:p>
          <a:p>
            <a:pPr marL="0" indent="0" algn="just">
              <a:buNone/>
            </a:pPr>
            <a:r>
              <a:rPr lang="es-MX" dirty="0" smtClean="0">
                <a:latin typeface="Arial" panose="020B0604020202020204" pitchFamily="34" charset="0"/>
                <a:cs typeface="Arial" panose="020B0604020202020204" pitchFamily="34" charset="0"/>
              </a:rPr>
              <a:t>6.  No se progresa de forma constante.</a:t>
            </a:r>
          </a:p>
          <a:p>
            <a:pPr marL="0" indent="0" algn="just">
              <a:buNone/>
            </a:pPr>
            <a:r>
              <a:rPr lang="es-MX" dirty="0" smtClean="0">
                <a:latin typeface="Arial" panose="020B0604020202020204" pitchFamily="34" charset="0"/>
                <a:cs typeface="Arial" panose="020B0604020202020204" pitchFamily="34" charset="0"/>
              </a:rPr>
              <a:t>7.  Falta de comunicación entre los socios.</a:t>
            </a:r>
          </a:p>
          <a:p>
            <a:pPr marL="0" indent="0" algn="just">
              <a:buNone/>
            </a:pPr>
            <a:r>
              <a:rPr lang="es-MX" dirty="0" smtClean="0">
                <a:latin typeface="Arial" panose="020B0604020202020204" pitchFamily="34" charset="0"/>
                <a:cs typeface="Arial" panose="020B0604020202020204" pitchFamily="34" charset="0"/>
              </a:rPr>
              <a:t>8.  Equipos débiles o seleccionados incorrectamente.</a:t>
            </a:r>
          </a:p>
          <a:p>
            <a:pPr marL="0" indent="0" algn="just">
              <a:buNone/>
            </a:pPr>
            <a:r>
              <a:rPr lang="es-MX" dirty="0" smtClean="0">
                <a:latin typeface="Arial" panose="020B0604020202020204" pitchFamily="34" charset="0"/>
                <a:cs typeface="Arial" panose="020B0604020202020204" pitchFamily="34" charset="0"/>
              </a:rPr>
              <a:t>9. Los conflictos de los socios no es resolver de forma constructiva.</a:t>
            </a:r>
          </a:p>
          <a:p>
            <a:endParaRPr lang="es-MX" dirty="0"/>
          </a:p>
        </p:txBody>
      </p:sp>
      <p:pic>
        <p:nvPicPr>
          <p:cNvPr id="6" name="Imagen 5"/>
          <p:cNvPicPr>
            <a:picLocks noChangeAspect="1"/>
          </p:cNvPicPr>
          <p:nvPr/>
        </p:nvPicPr>
        <p:blipFill rotWithShape="1">
          <a:blip r:embed="rId2">
            <a:extLst>
              <a:ext uri="{28A0092B-C50C-407E-A947-70E740481C1C}">
                <a14:useLocalDpi xmlns:a14="http://schemas.microsoft.com/office/drawing/2010/main" val="0"/>
              </a:ext>
            </a:extLst>
          </a:blip>
          <a:srcRect l="1849" t="9271" r="1849" b="13882"/>
          <a:stretch/>
        </p:blipFill>
        <p:spPr>
          <a:xfrm>
            <a:off x="4620308" y="3353426"/>
            <a:ext cx="2783657" cy="3229475"/>
          </a:xfrm>
          <a:prstGeom prst="rect">
            <a:avLst/>
          </a:prstGeom>
        </p:spPr>
      </p:pic>
    </p:spTree>
    <p:extLst>
      <p:ext uri="{BB962C8B-B14F-4D97-AF65-F5344CB8AC3E}">
        <p14:creationId xmlns:p14="http://schemas.microsoft.com/office/powerpoint/2010/main" val="1305967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latin typeface="+mn-lt"/>
              </a:rPr>
              <a:t>1.2.1 De gestión y personal</a:t>
            </a:r>
            <a:endParaRPr lang="es-MX" b="1" dirty="0">
              <a:latin typeface="+mn-lt"/>
            </a:endParaRPr>
          </a:p>
        </p:txBody>
      </p:sp>
      <p:sp>
        <p:nvSpPr>
          <p:cNvPr id="3" name="Marcador de contenido 2"/>
          <p:cNvSpPr>
            <a:spLocks noGrp="1"/>
          </p:cNvSpPr>
          <p:nvPr>
            <p:ph idx="1"/>
          </p:nvPr>
        </p:nvSpPr>
        <p:spPr/>
        <p:txBody>
          <a:bodyPr/>
          <a:lstStyle/>
          <a:p>
            <a:pPr marL="0" indent="0" fontAlgn="t">
              <a:buNone/>
            </a:pPr>
            <a:r>
              <a:rPr lang="es-MX" b="1" u="sng" dirty="0" smtClean="0"/>
              <a:t>Conflictos </a:t>
            </a:r>
            <a:r>
              <a:rPr lang="es-MX" b="1" u="sng" dirty="0"/>
              <a:t>de Gestión</a:t>
            </a:r>
          </a:p>
          <a:p>
            <a:pPr fontAlgn="t"/>
            <a:r>
              <a:rPr lang="es-MX" dirty="0"/>
              <a:t>Falta de comunicación</a:t>
            </a:r>
          </a:p>
          <a:p>
            <a:pPr fontAlgn="t"/>
            <a:r>
              <a:rPr lang="es-MX" dirty="0"/>
              <a:t>Planeación</a:t>
            </a:r>
          </a:p>
          <a:p>
            <a:pPr fontAlgn="t"/>
            <a:r>
              <a:rPr lang="es-MX" dirty="0"/>
              <a:t>Acuerdos</a:t>
            </a:r>
          </a:p>
          <a:p>
            <a:pPr fontAlgn="t"/>
            <a:r>
              <a:rPr lang="es-MX" dirty="0"/>
              <a:t>Poca experiencia</a:t>
            </a:r>
          </a:p>
          <a:p>
            <a:pPr fontAlgn="t"/>
            <a:r>
              <a:rPr lang="es-MX" dirty="0"/>
              <a:t>Falta de liderazgo</a:t>
            </a:r>
          </a:p>
          <a:p>
            <a:pPr marL="0" indent="0">
              <a:buNone/>
            </a:pPr>
            <a:endParaRPr lang="es-MX" dirty="0"/>
          </a:p>
        </p:txBody>
      </p:sp>
      <p:pic>
        <p:nvPicPr>
          <p:cNvPr id="7" name="Imagen 6"/>
          <p:cNvPicPr>
            <a:picLocks noChangeAspect="1"/>
          </p:cNvPicPr>
          <p:nvPr/>
        </p:nvPicPr>
        <p:blipFill>
          <a:blip r:embed="rId2"/>
          <a:stretch>
            <a:fillRect/>
          </a:stretch>
        </p:blipFill>
        <p:spPr>
          <a:xfrm>
            <a:off x="5162981" y="1570741"/>
            <a:ext cx="4377775" cy="26266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Imagen 8"/>
          <p:cNvPicPr>
            <a:picLocks noChangeAspect="1"/>
          </p:cNvPicPr>
          <p:nvPr/>
        </p:nvPicPr>
        <p:blipFill>
          <a:blip r:embed="rId3"/>
          <a:stretch>
            <a:fillRect/>
          </a:stretch>
        </p:blipFill>
        <p:spPr>
          <a:xfrm>
            <a:off x="7701465" y="4001294"/>
            <a:ext cx="4142512" cy="2483219"/>
          </a:xfrm>
          <a:prstGeom prst="rect">
            <a:avLst/>
          </a:prstGeom>
          <a:ln>
            <a:noFill/>
          </a:ln>
          <a:effectLst>
            <a:softEdge rad="112500"/>
          </a:effectLst>
        </p:spPr>
      </p:pic>
    </p:spTree>
    <p:extLst>
      <p:ext uri="{BB962C8B-B14F-4D97-AF65-F5344CB8AC3E}">
        <p14:creationId xmlns:p14="http://schemas.microsoft.com/office/powerpoint/2010/main" val="25635463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stretch>
            <a:fillRect/>
          </a:stretch>
        </p:blipFill>
        <p:spPr>
          <a:xfrm>
            <a:off x="4392810" y="2897794"/>
            <a:ext cx="5392634" cy="3591494"/>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3" name="Marcador de contenido 2"/>
          <p:cNvSpPr>
            <a:spLocks noGrp="1"/>
          </p:cNvSpPr>
          <p:nvPr>
            <p:ph idx="1"/>
          </p:nvPr>
        </p:nvSpPr>
        <p:spPr>
          <a:xfrm>
            <a:off x="783609" y="656204"/>
            <a:ext cx="10515600" cy="5219020"/>
          </a:xfrm>
        </p:spPr>
        <p:txBody>
          <a:bodyPr/>
          <a:lstStyle/>
          <a:p>
            <a:pPr marL="0" indent="0" fontAlgn="t">
              <a:buNone/>
            </a:pPr>
            <a:r>
              <a:rPr lang="es-MX" sz="3200" b="1" dirty="0"/>
              <a:t>Conflictos del </a:t>
            </a:r>
            <a:r>
              <a:rPr lang="es-MX" sz="3200" b="1" dirty="0" smtClean="0"/>
              <a:t>Personal</a:t>
            </a:r>
          </a:p>
          <a:p>
            <a:pPr marL="0" indent="0" fontAlgn="t">
              <a:buNone/>
            </a:pPr>
            <a:endParaRPr lang="es-MX" sz="3200" dirty="0"/>
          </a:p>
          <a:p>
            <a:pPr fontAlgn="t"/>
            <a:r>
              <a:rPr lang="es-MX" dirty="0"/>
              <a:t>Opiniones contrarias</a:t>
            </a:r>
          </a:p>
          <a:p>
            <a:pPr fontAlgn="t"/>
            <a:r>
              <a:rPr lang="es-MX" dirty="0"/>
              <a:t>Hostilidad </a:t>
            </a:r>
          </a:p>
          <a:p>
            <a:pPr fontAlgn="t"/>
            <a:r>
              <a:rPr lang="es-MX" dirty="0"/>
              <a:t>Indiferencias</a:t>
            </a:r>
          </a:p>
          <a:p>
            <a:pPr fontAlgn="t"/>
            <a:r>
              <a:rPr lang="es-MX" dirty="0"/>
              <a:t>Envidias</a:t>
            </a:r>
          </a:p>
          <a:p>
            <a:pPr fontAlgn="t"/>
            <a:r>
              <a:rPr lang="es-MX" dirty="0"/>
              <a:t>Superioridad</a:t>
            </a:r>
          </a:p>
          <a:p>
            <a:endParaRPr lang="es-MX"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2055" y="656204"/>
            <a:ext cx="4653389" cy="2678507"/>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6" name="Imagen 5"/>
          <p:cNvPicPr>
            <a:picLocks noChangeAspect="1"/>
          </p:cNvPicPr>
          <p:nvPr/>
        </p:nvPicPr>
        <p:blipFill>
          <a:blip r:embed="rId4"/>
          <a:stretch>
            <a:fillRect/>
          </a:stretch>
        </p:blipFill>
        <p:spPr>
          <a:xfrm>
            <a:off x="8086744" y="2464436"/>
            <a:ext cx="3772506" cy="227133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2405591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680510" cy="1325563"/>
          </a:xfrm>
        </p:spPr>
        <p:txBody>
          <a:bodyPr/>
          <a:lstStyle/>
          <a:p>
            <a:r>
              <a:rPr lang="es-MX" b="1" dirty="0" smtClean="0">
                <a:latin typeface="Arial" panose="020B0604020202020204" pitchFamily="34" charset="0"/>
                <a:cs typeface="Arial" panose="020B0604020202020204" pitchFamily="34" charset="0"/>
              </a:rPr>
              <a:t>1.2.2. Aplicación de técnicas y herramientas.</a:t>
            </a:r>
            <a:endParaRPr lang="es-MX" b="1" dirty="0">
              <a:latin typeface="Arial" panose="020B0604020202020204" pitchFamily="34" charset="0"/>
              <a:cs typeface="Arial" panose="020B0604020202020204" pitchFamily="34" charset="0"/>
            </a:endParaRPr>
          </a:p>
        </p:txBody>
      </p:sp>
      <p:sp>
        <p:nvSpPr>
          <p:cNvPr id="5" name="Marcador de contenido 4"/>
          <p:cNvSpPr>
            <a:spLocks noGrp="1"/>
          </p:cNvSpPr>
          <p:nvPr>
            <p:ph idx="1"/>
          </p:nvPr>
        </p:nvSpPr>
        <p:spPr/>
        <p:txBody>
          <a:bodyPr/>
          <a:lstStyle/>
          <a:p>
            <a:pPr marL="0" indent="0" algn="just">
              <a:buNone/>
            </a:pPr>
            <a:r>
              <a:rPr lang="es-MX" dirty="0" smtClean="0">
                <a:latin typeface="Arial" panose="020B0604020202020204" pitchFamily="34" charset="0"/>
                <a:cs typeface="Arial" panose="020B0604020202020204" pitchFamily="34" charset="0"/>
              </a:rPr>
              <a:t>Uso y conocimiento de acuerdo al área de trabajo</a:t>
            </a:r>
          </a:p>
          <a:p>
            <a:endParaRPr lang="es-MX" dirty="0"/>
          </a:p>
          <a:p>
            <a:endParaRPr lang="es-MX" dirty="0" smtClean="0"/>
          </a:p>
          <a:p>
            <a:endParaRPr lang="es-MX"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4004" y="2427506"/>
            <a:ext cx="5666347" cy="42497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702642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659757"/>
            <a:ext cx="10515600" cy="5517206"/>
          </a:xfrm>
        </p:spPr>
        <p:txBody>
          <a:bodyPr/>
          <a:lstStyle/>
          <a:p>
            <a:pPr marL="0" indent="0" algn="just">
              <a:buNone/>
            </a:pPr>
            <a:r>
              <a:rPr lang="es-MX" dirty="0" smtClean="0">
                <a:latin typeface="Arial" panose="020B0604020202020204" pitchFamily="34" charset="0"/>
                <a:cs typeface="Arial" panose="020B0604020202020204" pitchFamily="34" charset="0"/>
              </a:rPr>
              <a:t>Uso </a:t>
            </a:r>
            <a:r>
              <a:rPr lang="es-MX" dirty="0">
                <a:latin typeface="Arial" panose="020B0604020202020204" pitchFamily="34" charset="0"/>
                <a:cs typeface="Arial" panose="020B0604020202020204" pitchFamily="34" charset="0"/>
              </a:rPr>
              <a:t>y conocimiento de acuerdo al perfil de cada persona</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8728" y="2040835"/>
            <a:ext cx="9468622" cy="37185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27362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6629400" y="2995083"/>
            <a:ext cx="5562600" cy="3862917"/>
          </a:xfrm>
          <a:prstGeom prst="rect">
            <a:avLst/>
          </a:prstGeom>
        </p:spPr>
      </p:pic>
      <p:sp>
        <p:nvSpPr>
          <p:cNvPr id="2" name="Título 1"/>
          <p:cNvSpPr>
            <a:spLocks noGrp="1"/>
          </p:cNvSpPr>
          <p:nvPr>
            <p:ph type="title"/>
          </p:nvPr>
        </p:nvSpPr>
        <p:spPr/>
        <p:txBody>
          <a:bodyPr/>
          <a:lstStyle/>
          <a:p>
            <a:r>
              <a:rPr lang="es-MX" b="1" dirty="0" smtClean="0">
                <a:latin typeface="+mn-lt"/>
              </a:rPr>
              <a:t>1.2.3. Conflictos y problemas</a:t>
            </a:r>
            <a:endParaRPr lang="es-MX" b="1" dirty="0">
              <a:latin typeface="+mn-lt"/>
            </a:endParaRPr>
          </a:p>
        </p:txBody>
      </p:sp>
      <p:sp>
        <p:nvSpPr>
          <p:cNvPr id="5" name="Marcador de contenido 4"/>
          <p:cNvSpPr>
            <a:spLocks noGrp="1"/>
          </p:cNvSpPr>
          <p:nvPr>
            <p:ph idx="1"/>
          </p:nvPr>
        </p:nvSpPr>
        <p:spPr/>
        <p:txBody>
          <a:bodyPr/>
          <a:lstStyle/>
          <a:p>
            <a:pPr marL="0" indent="0" algn="just">
              <a:buNone/>
            </a:pPr>
            <a:r>
              <a:rPr lang="es-MX" dirty="0" smtClean="0">
                <a:latin typeface="Arial" panose="020B0604020202020204" pitchFamily="34" charset="0"/>
                <a:cs typeface="Arial" panose="020B0604020202020204" pitchFamily="34" charset="0"/>
              </a:rPr>
              <a:t>Todos los proyectos deben afrontar diferentes situaciones adversas que alteran su ejecución respecto lo planificado, llegando incluso a poner en riesgo su continuidad. </a:t>
            </a:r>
          </a:p>
          <a:p>
            <a:pPr marL="0" indent="0" algn="just">
              <a:buNone/>
            </a:pPr>
            <a:endParaRPr lang="es-MX" dirty="0" smtClean="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Los conflictos generan “problemas”</a:t>
            </a:r>
          </a:p>
          <a:p>
            <a:r>
              <a:rPr lang="es-MX" dirty="0" smtClean="0">
                <a:latin typeface="Arial" panose="020B0604020202020204" pitchFamily="34" charset="0"/>
                <a:cs typeface="Arial" panose="020B0604020202020204" pitchFamily="34" charset="0"/>
              </a:rPr>
              <a:t>Se presentan entre dos o mas partes</a:t>
            </a:r>
          </a:p>
          <a:p>
            <a:pPr marL="0" indent="0" algn="just">
              <a:buNone/>
            </a:pPr>
            <a:r>
              <a:rPr lang="es-MX" dirty="0" smtClean="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42648463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473004" y="587824"/>
            <a:ext cx="5159554"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s-ES" sz="5400" b="1" cap="none" spc="0" dirty="0" smtClean="0">
                <a:ln/>
                <a:solidFill>
                  <a:schemeClr val="accent6">
                    <a:lumMod val="75000"/>
                  </a:schemeClr>
                </a:solidFill>
                <a:effectLst/>
              </a:rPr>
              <a:t>Guion Explicativo</a:t>
            </a:r>
            <a:endParaRPr lang="es-ES" sz="5400" b="1" cap="none" spc="0" dirty="0">
              <a:ln/>
              <a:solidFill>
                <a:schemeClr val="accent6">
                  <a:lumMod val="75000"/>
                </a:schemeClr>
              </a:solidFill>
              <a:effectLst/>
            </a:endParaRPr>
          </a:p>
        </p:txBody>
      </p:sp>
      <p:sp>
        <p:nvSpPr>
          <p:cNvPr id="3" name="CuadroTexto 2"/>
          <p:cNvSpPr txBox="1"/>
          <p:nvPr/>
        </p:nvSpPr>
        <p:spPr>
          <a:xfrm>
            <a:off x="1405719" y="2088107"/>
            <a:ext cx="9294125" cy="3477875"/>
          </a:xfrm>
          <a:prstGeom prst="rect">
            <a:avLst/>
          </a:prstGeom>
          <a:noFill/>
        </p:spPr>
        <p:txBody>
          <a:bodyPr wrap="square" rtlCol="0">
            <a:spAutoFit/>
          </a:bodyPr>
          <a:lstStyle/>
          <a:p>
            <a:pPr algn="just"/>
            <a:r>
              <a:rPr lang="es-MX" sz="2000" dirty="0" smtClean="0"/>
              <a:t>En esta presentación se explica a detalle los requisitos y principios que requiere la administración de proyectos, desde su concepción hasta el termino del mismo.</a:t>
            </a:r>
          </a:p>
          <a:p>
            <a:pPr algn="just"/>
            <a:endParaRPr lang="es-MX" sz="2000" dirty="0"/>
          </a:p>
          <a:p>
            <a:pPr algn="just"/>
            <a:r>
              <a:rPr lang="es-MX" sz="2000" dirty="0" smtClean="0"/>
              <a:t>Abordando el </a:t>
            </a:r>
            <a:r>
              <a:rPr lang="es-MX" sz="2000" dirty="0"/>
              <a:t>c</a:t>
            </a:r>
            <a:r>
              <a:rPr lang="es-MX" sz="2000" dirty="0" smtClean="0"/>
              <a:t>ompromiso </a:t>
            </a:r>
            <a:r>
              <a:rPr lang="es-MX" sz="2000" dirty="0"/>
              <a:t>con el éxito de la </a:t>
            </a:r>
            <a:r>
              <a:rPr lang="es-MX" sz="2000" dirty="0" smtClean="0"/>
              <a:t>empresa, además de analizar </a:t>
            </a:r>
            <a:r>
              <a:rPr lang="es-MX" sz="2000" dirty="0"/>
              <a:t>el concepto e identificar los componentes de un </a:t>
            </a:r>
            <a:r>
              <a:rPr lang="es-MX" sz="2000" dirty="0" smtClean="0"/>
              <a:t>proyecto, Ilustrando </a:t>
            </a:r>
            <a:r>
              <a:rPr lang="es-MX" sz="2000" dirty="0"/>
              <a:t>y </a:t>
            </a:r>
            <a:r>
              <a:rPr lang="es-MX" sz="2000" dirty="0" smtClean="0"/>
              <a:t>ejemplificando </a:t>
            </a:r>
            <a:r>
              <a:rPr lang="es-MX" sz="2000" dirty="0"/>
              <a:t>las características de un </a:t>
            </a:r>
            <a:r>
              <a:rPr lang="es-MX" sz="2000" dirty="0" smtClean="0"/>
              <a:t>proyecto y también diferenciar </a:t>
            </a:r>
            <a:r>
              <a:rPr lang="es-MX" sz="2000" dirty="0"/>
              <a:t>los componentes distintivos </a:t>
            </a:r>
            <a:r>
              <a:rPr lang="es-MX" sz="2000" dirty="0" smtClean="0"/>
              <a:t>del mismo.</a:t>
            </a:r>
          </a:p>
          <a:p>
            <a:pPr algn="just"/>
            <a:endParaRPr lang="es-MX" sz="2000" dirty="0"/>
          </a:p>
          <a:p>
            <a:pPr algn="just"/>
            <a:r>
              <a:rPr lang="es-MX" sz="2000" dirty="0" smtClean="0"/>
              <a:t>Además de Identificar </a:t>
            </a:r>
            <a:r>
              <a:rPr lang="es-MX" sz="2000" dirty="0"/>
              <a:t>los criterios fundamentales para establecer y mantener el rumbo de un proyecto. </a:t>
            </a:r>
            <a:r>
              <a:rPr lang="es-MX" sz="2000" dirty="0" smtClean="0"/>
              <a:t>Incorporando </a:t>
            </a:r>
            <a:r>
              <a:rPr lang="es-MX" sz="2000" dirty="0"/>
              <a:t>un enfoque integral a la planeación y a la administración de proyectos con base en el análisis de casos prácticos.</a:t>
            </a:r>
          </a:p>
        </p:txBody>
      </p:sp>
    </p:spTree>
    <p:extLst>
      <p:ext uri="{BB962C8B-B14F-4D97-AF65-F5344CB8AC3E}">
        <p14:creationId xmlns:p14="http://schemas.microsoft.com/office/powerpoint/2010/main" val="28333150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latin typeface="Arial" panose="020B0604020202020204" pitchFamily="34" charset="0"/>
                <a:cs typeface="Arial" panose="020B0604020202020204" pitchFamily="34" charset="0"/>
              </a:rPr>
              <a:t>P</a:t>
            </a:r>
            <a:r>
              <a:rPr lang="es-MX" dirty="0" smtClean="0">
                <a:latin typeface="Arial" panose="020B0604020202020204" pitchFamily="34" charset="0"/>
                <a:cs typeface="Arial" panose="020B0604020202020204" pitchFamily="34" charset="0"/>
              </a:rPr>
              <a:t>roblemas</a:t>
            </a:r>
            <a:endParaRPr lang="es-MX"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8200" y="1509486"/>
            <a:ext cx="10515600" cy="4667477"/>
          </a:xfrm>
        </p:spPr>
        <p:txBody>
          <a:bodyPr/>
          <a:lstStyle/>
          <a:p>
            <a:pPr marL="0" indent="0" algn="just">
              <a:buNone/>
            </a:pPr>
            <a:r>
              <a:rPr lang="es-MX" dirty="0" smtClean="0">
                <a:latin typeface="Arial" panose="020B0604020202020204" pitchFamily="34" charset="0"/>
                <a:cs typeface="Arial" panose="020B0604020202020204" pitchFamily="34" charset="0"/>
              </a:rPr>
              <a:t>Por lo general son pequeños problemas que debemos resolver para poder continuar, a veces haciendo pequeños ajustes sobre lo planificado que no alteran los compromisos adquiridos, y que por tanto no requieren modificar las líneas base del proyecto.</a:t>
            </a:r>
            <a:endParaRPr lang="es-MX"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49299" y="3013200"/>
            <a:ext cx="4725101" cy="3163763"/>
          </a:xfrm>
          <a:prstGeom prst="rect">
            <a:avLst/>
          </a:prstGeom>
        </p:spPr>
      </p:pic>
    </p:spTree>
    <p:extLst>
      <p:ext uri="{BB962C8B-B14F-4D97-AF65-F5344CB8AC3E}">
        <p14:creationId xmlns:p14="http://schemas.microsoft.com/office/powerpoint/2010/main" val="28475967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705599" y="570890"/>
            <a:ext cx="4799463" cy="3293209"/>
          </a:xfrm>
          <a:prstGeom prst="rect">
            <a:avLst/>
          </a:prstGeom>
        </p:spPr>
        <p:txBody>
          <a:bodyPr wrap="square">
            <a:spAutoFit/>
          </a:bodyPr>
          <a:lstStyle/>
          <a:p>
            <a:pPr algn="just"/>
            <a:r>
              <a:rPr lang="es-MX" sz="2400" b="1" dirty="0"/>
              <a:t>No existencia de unas normas de gestión del proyecto.</a:t>
            </a:r>
            <a:r>
              <a:rPr lang="es-MX" sz="2400" dirty="0"/>
              <a:t> </a:t>
            </a:r>
            <a:endParaRPr lang="es-MX" sz="2400" dirty="0" smtClean="0"/>
          </a:p>
          <a:p>
            <a:pPr algn="just"/>
            <a:r>
              <a:rPr lang="es-MX" sz="2000" i="1" dirty="0" smtClean="0"/>
              <a:t>[</a:t>
            </a:r>
            <a:r>
              <a:rPr lang="es-MX" sz="2000" i="1" dirty="0"/>
              <a:t>severidad: alta]</a:t>
            </a:r>
            <a:r>
              <a:rPr lang="es-MX" sz="2000" dirty="0"/>
              <a:t> Desarrollar unas Normas de Gestión del Proyecto adecuado que recoja la definición del proyecto, la planificación global, las decisiones tomadas en la reunión </a:t>
            </a:r>
            <a:r>
              <a:rPr lang="es-MX" sz="2000" dirty="0" err="1"/>
              <a:t>Kick</a:t>
            </a:r>
            <a:r>
              <a:rPr lang="es-MX" sz="2000" dirty="0"/>
              <a:t>-Off  (principales mecanismos de gestión y ejecución del proyecto), responsabilidades y línea base aprobada para guiar la ejecución y control del proyecto.</a:t>
            </a:r>
          </a:p>
        </p:txBody>
      </p:sp>
      <p:sp>
        <p:nvSpPr>
          <p:cNvPr id="3" name="Rectángulo 2"/>
          <p:cNvSpPr/>
          <p:nvPr/>
        </p:nvSpPr>
        <p:spPr>
          <a:xfrm>
            <a:off x="577756" y="3436920"/>
            <a:ext cx="5454555" cy="3293209"/>
          </a:xfrm>
          <a:prstGeom prst="rect">
            <a:avLst/>
          </a:prstGeom>
        </p:spPr>
        <p:txBody>
          <a:bodyPr wrap="square">
            <a:spAutoFit/>
          </a:bodyPr>
          <a:lstStyle/>
          <a:p>
            <a:pPr algn="just"/>
            <a:r>
              <a:rPr lang="es-MX" sz="2400" b="1" dirty="0"/>
              <a:t>Planificaciones no ajustadas a la realidad debido a: </a:t>
            </a:r>
            <a:endParaRPr lang="es-MX" sz="2400" b="1" dirty="0" smtClean="0"/>
          </a:p>
          <a:p>
            <a:pPr algn="just"/>
            <a:r>
              <a:rPr lang="es-MX" sz="2000" dirty="0" smtClean="0"/>
              <a:t>Estimaciones </a:t>
            </a:r>
            <a:r>
              <a:rPr lang="es-MX" sz="2000" dirty="0"/>
              <a:t>erróneas, movilidad de los recursos, insuficiencia de recursos (cantidad y personal), fechas prefijada y cambios de requisitos. </a:t>
            </a:r>
            <a:r>
              <a:rPr lang="es-MX" sz="2000" i="1" dirty="0"/>
              <a:t>[severidad: alta]</a:t>
            </a:r>
            <a:r>
              <a:rPr lang="es-MX" sz="2000" dirty="0"/>
              <a:t> Utilizar los procedimientos, herramientas, técnicas y base de datos históricos adecuados para estimar el tamaño, el esfuerzo, el coste y los recursos necesarios para la planificación y seguimiento de proyectos.</a:t>
            </a:r>
          </a:p>
        </p:txBody>
      </p:sp>
      <p:sp>
        <p:nvSpPr>
          <p:cNvPr id="4" name="Título 1"/>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b="1" dirty="0" smtClean="0">
                <a:latin typeface="Arial" panose="020B0604020202020204" pitchFamily="34" charset="0"/>
                <a:cs typeface="Arial" panose="020B0604020202020204" pitchFamily="34" charset="0"/>
              </a:rPr>
              <a:t>Tipos de problemas</a:t>
            </a:r>
            <a:endParaRPr lang="es-MX" b="1" dirty="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3768" y="1205327"/>
            <a:ext cx="2183642" cy="2018777"/>
          </a:xfrm>
          <a:prstGeom prst="rect">
            <a:avLst/>
          </a:prstGeom>
        </p:spPr>
      </p:pic>
      <p:pic>
        <p:nvPicPr>
          <p:cNvPr id="7" name="Imagen 6"/>
          <p:cNvPicPr>
            <a:picLocks noChangeAspect="1"/>
          </p:cNvPicPr>
          <p:nvPr/>
        </p:nvPicPr>
        <p:blipFill>
          <a:blip r:embed="rId3"/>
          <a:stretch>
            <a:fillRect/>
          </a:stretch>
        </p:blipFill>
        <p:spPr>
          <a:xfrm>
            <a:off x="7515081" y="3893322"/>
            <a:ext cx="3180497" cy="2964678"/>
          </a:xfrm>
          <a:prstGeom prst="rect">
            <a:avLst/>
          </a:prstGeom>
        </p:spPr>
      </p:pic>
    </p:spTree>
    <p:extLst>
      <p:ext uri="{BB962C8B-B14F-4D97-AF65-F5344CB8AC3E}">
        <p14:creationId xmlns:p14="http://schemas.microsoft.com/office/powerpoint/2010/main" val="38086129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86772" y="604251"/>
            <a:ext cx="10533971" cy="1938992"/>
          </a:xfrm>
          <a:prstGeom prst="rect">
            <a:avLst/>
          </a:prstGeom>
        </p:spPr>
        <p:txBody>
          <a:bodyPr wrap="square">
            <a:spAutoFit/>
          </a:bodyPr>
          <a:lstStyle/>
          <a:p>
            <a:pPr algn="just"/>
            <a:r>
              <a:rPr lang="es-MX" sz="2800" b="1" dirty="0"/>
              <a:t>No se tiene una visión del estado real de los proyectos y por ende ni visibilidad de la evolución del proyecto.</a:t>
            </a:r>
            <a:r>
              <a:rPr lang="es-MX" sz="2800" dirty="0"/>
              <a:t> </a:t>
            </a:r>
            <a:endParaRPr lang="es-MX" sz="2800" dirty="0" smtClean="0"/>
          </a:p>
          <a:p>
            <a:pPr algn="just"/>
            <a:endParaRPr lang="es-MX" sz="2400" dirty="0" smtClean="0"/>
          </a:p>
          <a:p>
            <a:pPr algn="just"/>
            <a:r>
              <a:rPr lang="es-MX" sz="2000" i="1" dirty="0" smtClean="0"/>
              <a:t>[</a:t>
            </a:r>
            <a:r>
              <a:rPr lang="es-MX" sz="2000" i="1" dirty="0"/>
              <a:t>severidad: alta]</a:t>
            </a:r>
            <a:r>
              <a:rPr lang="es-MX" sz="2000" dirty="0"/>
              <a:t> Establecer hitos principales y reuniones de seguimiento periódicas para realizar informes del progreso del proyecto.</a:t>
            </a:r>
          </a:p>
        </p:txBody>
      </p:sp>
      <p:pic>
        <p:nvPicPr>
          <p:cNvPr id="5" name="Imagen 4"/>
          <p:cNvPicPr>
            <a:picLocks noChangeAspect="1"/>
          </p:cNvPicPr>
          <p:nvPr/>
        </p:nvPicPr>
        <p:blipFill>
          <a:blip r:embed="rId2"/>
          <a:stretch>
            <a:fillRect/>
          </a:stretch>
        </p:blipFill>
        <p:spPr>
          <a:xfrm>
            <a:off x="486772" y="3222981"/>
            <a:ext cx="5405651" cy="3000718"/>
          </a:xfrm>
          <a:prstGeom prst="rect">
            <a:avLst/>
          </a:prstGeom>
          <a:ln>
            <a:noFill/>
          </a:ln>
          <a:effectLst>
            <a:softEdge rad="112500"/>
          </a:effectLst>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8508" y="3162105"/>
            <a:ext cx="4692235" cy="312246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24485838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4609815" y="306078"/>
            <a:ext cx="6622292" cy="6266549"/>
          </a:xfrm>
          <a:prstGeom prst="rect">
            <a:avLst/>
          </a:prstGeom>
        </p:spPr>
      </p:pic>
      <p:sp>
        <p:nvSpPr>
          <p:cNvPr id="4" name="Rectángulo 3"/>
          <p:cNvSpPr/>
          <p:nvPr/>
        </p:nvSpPr>
        <p:spPr>
          <a:xfrm>
            <a:off x="645993" y="847887"/>
            <a:ext cx="3625755" cy="3785652"/>
          </a:xfrm>
          <a:prstGeom prst="rect">
            <a:avLst/>
          </a:prstGeom>
        </p:spPr>
        <p:txBody>
          <a:bodyPr wrap="square">
            <a:spAutoFit/>
          </a:bodyPr>
          <a:lstStyle/>
          <a:p>
            <a:r>
              <a:rPr lang="es-MX" sz="2400" b="1" dirty="0"/>
              <a:t>Retraso en la entrega de las aplicaciones e, incluso, reducción en las funcionalidades de las mismas</a:t>
            </a:r>
            <a:r>
              <a:rPr lang="es-MX" sz="2000" i="1" dirty="0"/>
              <a:t>. </a:t>
            </a:r>
            <a:endParaRPr lang="es-MX" sz="2000" i="1" dirty="0" smtClean="0"/>
          </a:p>
          <a:p>
            <a:endParaRPr lang="es-MX" sz="2000" i="1" dirty="0"/>
          </a:p>
          <a:p>
            <a:r>
              <a:rPr lang="es-MX" sz="2000" i="1" dirty="0" smtClean="0"/>
              <a:t>[</a:t>
            </a:r>
            <a:r>
              <a:rPr lang="es-MX" sz="2000" i="1" dirty="0"/>
              <a:t>severidad: alta]</a:t>
            </a:r>
            <a:r>
              <a:rPr lang="es-MX" sz="2000" dirty="0"/>
              <a:t>  Realizar inventario de </a:t>
            </a:r>
            <a:r>
              <a:rPr lang="es-MX" sz="2000" b="1" dirty="0">
                <a:solidFill>
                  <a:srgbClr val="FF0000"/>
                </a:solidFill>
              </a:rPr>
              <a:t>análisis de riesgos </a:t>
            </a:r>
            <a:r>
              <a:rPr lang="es-MX" sz="2000" dirty="0"/>
              <a:t>y problemas y mantenerlos actualizados durante todo el desarrollo del proyecto.</a:t>
            </a:r>
          </a:p>
        </p:txBody>
      </p:sp>
    </p:spTree>
    <p:extLst>
      <p:ext uri="{BB962C8B-B14F-4D97-AF65-F5344CB8AC3E}">
        <p14:creationId xmlns:p14="http://schemas.microsoft.com/office/powerpoint/2010/main" val="37836529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82471" y="738706"/>
            <a:ext cx="5413613" cy="2800767"/>
          </a:xfrm>
          <a:prstGeom prst="rect">
            <a:avLst/>
          </a:prstGeom>
        </p:spPr>
        <p:txBody>
          <a:bodyPr wrap="square">
            <a:spAutoFit/>
          </a:bodyPr>
          <a:lstStyle/>
          <a:p>
            <a:pPr algn="just"/>
            <a:r>
              <a:rPr lang="es-MX" sz="2400" b="1" dirty="0"/>
              <a:t>Falta de procedimientos de comunicación entre los grupos de las distintas direcciones en el ámbito de un proyecto</a:t>
            </a:r>
            <a:r>
              <a:rPr lang="es-MX" sz="2400" b="1" i="1" dirty="0"/>
              <a:t>.</a:t>
            </a:r>
            <a:r>
              <a:rPr lang="es-MX" sz="2400" i="1" dirty="0"/>
              <a:t> </a:t>
            </a:r>
            <a:endParaRPr lang="es-MX" sz="2400" i="1" dirty="0" smtClean="0"/>
          </a:p>
          <a:p>
            <a:pPr algn="just"/>
            <a:r>
              <a:rPr lang="es-MX" sz="2000" i="1" dirty="0" smtClean="0"/>
              <a:t>[</a:t>
            </a:r>
            <a:r>
              <a:rPr lang="es-MX" sz="2000" i="1" dirty="0"/>
              <a:t>severidad: alta]</a:t>
            </a:r>
            <a:r>
              <a:rPr lang="es-MX" sz="2000" dirty="0"/>
              <a:t>  Desarrollar un Plan de Comunicación en el que se establezcan las necesidades de comunicación durante el desarrollo del proyecto.</a:t>
            </a:r>
          </a:p>
        </p:txBody>
      </p:sp>
      <p:sp>
        <p:nvSpPr>
          <p:cNvPr id="3" name="Rectángulo 2"/>
          <p:cNvSpPr/>
          <p:nvPr/>
        </p:nvSpPr>
        <p:spPr>
          <a:xfrm>
            <a:off x="6755642" y="4334133"/>
            <a:ext cx="5049672" cy="1077218"/>
          </a:xfrm>
          <a:prstGeom prst="rect">
            <a:avLst/>
          </a:prstGeom>
        </p:spPr>
        <p:txBody>
          <a:bodyPr wrap="square">
            <a:spAutoFit/>
          </a:bodyPr>
          <a:lstStyle/>
          <a:p>
            <a:r>
              <a:rPr lang="es-MX" sz="2400" b="1" dirty="0"/>
              <a:t>Falta de una matriz de escalado</a:t>
            </a:r>
            <a:r>
              <a:rPr lang="es-MX" sz="2400" dirty="0"/>
              <a:t>. </a:t>
            </a:r>
            <a:endParaRPr lang="es-MX" sz="2400" dirty="0" smtClean="0"/>
          </a:p>
          <a:p>
            <a:r>
              <a:rPr lang="es-MX" sz="2000" i="1" dirty="0" smtClean="0"/>
              <a:t>[</a:t>
            </a:r>
            <a:r>
              <a:rPr lang="es-MX" sz="2000" i="1" dirty="0"/>
              <a:t>severidad: alta]</a:t>
            </a:r>
            <a:r>
              <a:rPr lang="es-MX" sz="2000" dirty="0"/>
              <a:t>   Identificar donde o a quien escalar antes de un bloqueo en el proyecto.</a:t>
            </a:r>
          </a:p>
        </p:txBody>
      </p:sp>
      <p:pic>
        <p:nvPicPr>
          <p:cNvPr id="5" name="Imagen 4"/>
          <p:cNvPicPr>
            <a:picLocks noChangeAspect="1"/>
          </p:cNvPicPr>
          <p:nvPr/>
        </p:nvPicPr>
        <p:blipFill>
          <a:blip r:embed="rId2"/>
          <a:stretch>
            <a:fillRect/>
          </a:stretch>
        </p:blipFill>
        <p:spPr>
          <a:xfrm>
            <a:off x="6721299" y="998014"/>
            <a:ext cx="5084015" cy="2206552"/>
          </a:xfrm>
          <a:prstGeom prst="rect">
            <a:avLst/>
          </a:prstGeom>
          <a:ln>
            <a:noFill/>
          </a:ln>
          <a:effectLst>
            <a:softEdge rad="112500"/>
          </a:effectLst>
        </p:spPr>
      </p:pic>
      <p:pic>
        <p:nvPicPr>
          <p:cNvPr id="7" name="Imagen 6"/>
          <p:cNvPicPr>
            <a:picLocks noChangeAspect="1"/>
          </p:cNvPicPr>
          <p:nvPr/>
        </p:nvPicPr>
        <p:blipFill>
          <a:blip r:embed="rId3"/>
          <a:stretch>
            <a:fillRect/>
          </a:stretch>
        </p:blipFill>
        <p:spPr>
          <a:xfrm>
            <a:off x="1662751" y="3539473"/>
            <a:ext cx="3782706" cy="3132554"/>
          </a:xfrm>
          <a:prstGeom prst="rect">
            <a:avLst/>
          </a:prstGeom>
          <a:ln>
            <a:noFill/>
          </a:ln>
          <a:effectLst>
            <a:softEdge rad="112500"/>
          </a:effectLst>
        </p:spPr>
      </p:pic>
    </p:spTree>
    <p:extLst>
      <p:ext uri="{BB962C8B-B14F-4D97-AF65-F5344CB8AC3E}">
        <p14:creationId xmlns:p14="http://schemas.microsoft.com/office/powerpoint/2010/main" val="22516250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6389427" y="-113731"/>
            <a:ext cx="4435523" cy="3796662"/>
          </a:xfrm>
          <a:prstGeom prst="rect">
            <a:avLst/>
          </a:prstGeom>
        </p:spPr>
      </p:pic>
      <p:sp>
        <p:nvSpPr>
          <p:cNvPr id="2" name="Rectángulo 1"/>
          <p:cNvSpPr/>
          <p:nvPr/>
        </p:nvSpPr>
        <p:spPr>
          <a:xfrm>
            <a:off x="523162" y="604251"/>
            <a:ext cx="8511655" cy="1815882"/>
          </a:xfrm>
          <a:prstGeom prst="rect">
            <a:avLst/>
          </a:prstGeom>
        </p:spPr>
        <p:txBody>
          <a:bodyPr wrap="square">
            <a:spAutoFit/>
          </a:bodyPr>
          <a:lstStyle/>
          <a:p>
            <a:r>
              <a:rPr lang="es-MX" sz="2400" b="1" dirty="0"/>
              <a:t>Existencia de personal del equipo de trabajo, sin que tenga establecida su participación en el proyecto</a:t>
            </a:r>
            <a:r>
              <a:rPr lang="es-MX" sz="2400" b="1" i="1" dirty="0"/>
              <a:t>.</a:t>
            </a:r>
            <a:r>
              <a:rPr lang="es-MX" sz="2400" i="1" dirty="0"/>
              <a:t> </a:t>
            </a:r>
            <a:endParaRPr lang="es-MX" sz="2400" i="1" dirty="0" smtClean="0"/>
          </a:p>
          <a:p>
            <a:endParaRPr lang="es-MX" sz="2400" i="1" dirty="0" smtClean="0"/>
          </a:p>
          <a:p>
            <a:r>
              <a:rPr lang="es-MX" sz="2000" i="1" dirty="0" smtClean="0"/>
              <a:t>[</a:t>
            </a:r>
            <a:r>
              <a:rPr lang="es-MX" sz="2000" i="1" dirty="0"/>
              <a:t>severidad: alta]</a:t>
            </a:r>
            <a:r>
              <a:rPr lang="es-MX" sz="2000" dirty="0"/>
              <a:t> Definición de roles y responsabilidades de todos los miembros de equipo de acuerdo al plan de trabajo definido</a:t>
            </a:r>
          </a:p>
        </p:txBody>
      </p:sp>
      <p:sp>
        <p:nvSpPr>
          <p:cNvPr id="3" name="Rectángulo 2"/>
          <p:cNvSpPr/>
          <p:nvPr/>
        </p:nvSpPr>
        <p:spPr>
          <a:xfrm>
            <a:off x="5559188" y="4198525"/>
            <a:ext cx="6096000" cy="2123658"/>
          </a:xfrm>
          <a:prstGeom prst="rect">
            <a:avLst/>
          </a:prstGeom>
        </p:spPr>
        <p:txBody>
          <a:bodyPr>
            <a:spAutoFit/>
          </a:bodyPr>
          <a:lstStyle/>
          <a:p>
            <a:r>
              <a:rPr lang="es-MX" sz="2400" b="1" dirty="0"/>
              <a:t>Falta de cumplimiento de acuerdos establecidos durante reuniones con el cliente</a:t>
            </a:r>
            <a:r>
              <a:rPr lang="es-MX" sz="2400" i="1" dirty="0" smtClean="0"/>
              <a:t>.</a:t>
            </a:r>
          </a:p>
          <a:p>
            <a:r>
              <a:rPr lang="es-MX" sz="2400" i="1" dirty="0" smtClean="0"/>
              <a:t> </a:t>
            </a:r>
          </a:p>
          <a:p>
            <a:r>
              <a:rPr lang="es-MX" sz="2000" i="1" dirty="0" smtClean="0"/>
              <a:t>[</a:t>
            </a:r>
            <a:r>
              <a:rPr lang="es-MX" sz="2000" i="1" dirty="0"/>
              <a:t>severidad: alta] </a:t>
            </a:r>
            <a:r>
              <a:rPr lang="es-MX" sz="2000" dirty="0"/>
              <a:t> Generación de agendas y actas para cada reunión con el cliente, y validación de las actas por parte del cliente.</a:t>
            </a:r>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843" y="3275463"/>
            <a:ext cx="4907468" cy="3046720"/>
          </a:xfrm>
          <a:prstGeom prst="rect">
            <a:avLst/>
          </a:prstGeom>
          <a:ln>
            <a:noFill/>
          </a:ln>
          <a:effectLst>
            <a:softEdge rad="112500"/>
          </a:effectLst>
        </p:spPr>
      </p:pic>
    </p:spTree>
    <p:extLst>
      <p:ext uri="{BB962C8B-B14F-4D97-AF65-F5344CB8AC3E}">
        <p14:creationId xmlns:p14="http://schemas.microsoft.com/office/powerpoint/2010/main" val="32687461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Arial" panose="020B0604020202020204" pitchFamily="34" charset="0"/>
                <a:cs typeface="Arial" panose="020B0604020202020204" pitchFamily="34" charset="0"/>
              </a:rPr>
              <a:t>Conflictos…</a:t>
            </a:r>
            <a:endParaRPr lang="es-MX" dirty="0">
              <a:latin typeface="Arial" panose="020B0604020202020204" pitchFamily="34" charset="0"/>
              <a:cs typeface="Arial" panose="020B0604020202020204" pitchFamily="34" charset="0"/>
            </a:endParaRPr>
          </a:p>
        </p:txBody>
      </p:sp>
      <p:pic>
        <p:nvPicPr>
          <p:cNvPr id="4" name="Marcador de contenid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184178" y="1137087"/>
            <a:ext cx="7485066" cy="5291007"/>
          </a:xfrm>
        </p:spPr>
      </p:pic>
    </p:spTree>
    <p:extLst>
      <p:ext uri="{BB962C8B-B14F-4D97-AF65-F5344CB8AC3E}">
        <p14:creationId xmlns:p14="http://schemas.microsoft.com/office/powerpoint/2010/main" val="37224738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1733116" y="678701"/>
            <a:ext cx="8911687" cy="74066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b="1" dirty="0" smtClean="0"/>
              <a:t>Referencias</a:t>
            </a:r>
            <a:endParaRPr lang="es-MX" b="1" dirty="0"/>
          </a:p>
        </p:txBody>
      </p:sp>
      <p:sp>
        <p:nvSpPr>
          <p:cNvPr id="3" name="Marcador de contenido 2"/>
          <p:cNvSpPr txBox="1">
            <a:spLocks/>
          </p:cNvSpPr>
          <p:nvPr/>
        </p:nvSpPr>
        <p:spPr>
          <a:xfrm>
            <a:off x="1415503" y="1759247"/>
            <a:ext cx="9229299" cy="451189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sz="2000" dirty="0" smtClean="0">
                <a:latin typeface="Arial" panose="020B0604020202020204" pitchFamily="34" charset="0"/>
                <a:cs typeface="Arial" panose="020B0604020202020204" pitchFamily="34" charset="0"/>
              </a:rPr>
              <a:t>Gómez, J.F., Coronel, A.J., Martínez, L., Llorente, A. </a:t>
            </a:r>
            <a:r>
              <a:rPr lang="es-MX" sz="2000" i="1" dirty="0" smtClean="0">
                <a:latin typeface="Arial" panose="020B0604020202020204" pitchFamily="34" charset="0"/>
                <a:cs typeface="Arial" panose="020B0604020202020204" pitchFamily="34" charset="0"/>
              </a:rPr>
              <a:t>Gestión de proyectos</a:t>
            </a:r>
            <a:r>
              <a:rPr lang="es-MX" sz="2000" dirty="0" smtClean="0">
                <a:latin typeface="Arial" panose="020B0604020202020204" pitchFamily="34" charset="0"/>
                <a:cs typeface="Arial" panose="020B0604020202020204" pitchFamily="34" charset="0"/>
              </a:rPr>
              <a:t>. FC Editorial. Madrid, 2000.</a:t>
            </a:r>
          </a:p>
          <a:p>
            <a:r>
              <a:rPr lang="es-MX" sz="2000" dirty="0" smtClean="0">
                <a:latin typeface="Arial" panose="020B0604020202020204" pitchFamily="34" charset="0"/>
                <a:cs typeface="Arial" panose="020B0604020202020204" pitchFamily="34" charset="0"/>
              </a:rPr>
              <a:t>Asociación Española de Ingeniería de Proyectos (AEIPRO). </a:t>
            </a:r>
            <a:r>
              <a:rPr lang="es-MX" sz="2000" i="1" dirty="0" smtClean="0">
                <a:latin typeface="Arial" panose="020B0604020202020204" pitchFamily="34" charset="0"/>
                <a:cs typeface="Arial" panose="020B0604020202020204" pitchFamily="34" charset="0"/>
              </a:rPr>
              <a:t>Guía de los Fundamentos de la Dirección de Proyectos</a:t>
            </a:r>
            <a:r>
              <a:rPr lang="es-MX" sz="2000" dirty="0" smtClean="0">
                <a:latin typeface="Arial" panose="020B0604020202020204" pitchFamily="34" charset="0"/>
                <a:cs typeface="Arial" panose="020B0604020202020204" pitchFamily="34" charset="0"/>
              </a:rPr>
              <a:t>. Unidad docente de proyectos. ETSII Madrid. </a:t>
            </a:r>
          </a:p>
          <a:p>
            <a:r>
              <a:rPr lang="es-MX" sz="2000" dirty="0" smtClean="0">
                <a:latin typeface="Arial" panose="020B0604020202020204" pitchFamily="34" charset="0"/>
                <a:cs typeface="Arial" panose="020B0604020202020204" pitchFamily="34" charset="0"/>
              </a:rPr>
              <a:t>GÓMEZ OREA, D. – 2007 – Evaluación Ambiental Estratégica. Ediciones </a:t>
            </a:r>
            <a:r>
              <a:rPr lang="es-MX" sz="2000" dirty="0" err="1" smtClean="0">
                <a:latin typeface="Arial" panose="020B0604020202020204" pitchFamily="34" charset="0"/>
                <a:cs typeface="Arial" panose="020B0604020202020204" pitchFamily="34" charset="0"/>
              </a:rPr>
              <a:t>Mundi</a:t>
            </a:r>
            <a:r>
              <a:rPr lang="es-MX" sz="2000" dirty="0" smtClean="0">
                <a:latin typeface="Arial" panose="020B0604020202020204" pitchFamily="34" charset="0"/>
                <a:cs typeface="Arial" panose="020B0604020202020204" pitchFamily="34" charset="0"/>
              </a:rPr>
              <a:t> Prensa. Madrid. España. 366 págs.</a:t>
            </a:r>
          </a:p>
          <a:p>
            <a:r>
              <a:rPr lang="es-MX" sz="2000" dirty="0" smtClean="0">
                <a:latin typeface="Arial" panose="020B0604020202020204" pitchFamily="34" charset="0"/>
                <a:cs typeface="Arial" panose="020B0604020202020204" pitchFamily="34" charset="0"/>
                <a:hlinkClick r:id="rId2"/>
              </a:rPr>
              <a:t>http://www.itson.mx/publicaciones/pacioli/Documents/no64/14a-la_planeacion_de_tiempos_y_costos_como_estrategia_de_un_proyecto.pdf</a:t>
            </a:r>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hlinkClick r:id="rId3"/>
              </a:rPr>
              <a:t>https://sites.google.com/site/admdeproyectinginf/temario/unidad-v-planifiacion-del-proyecto/5-1-importancia-de-la-planificacion</a:t>
            </a:r>
            <a:endParaRPr lang="es-MX" sz="2000" dirty="0" smtClean="0">
              <a:latin typeface="Arial" panose="020B0604020202020204" pitchFamily="34" charset="0"/>
              <a:cs typeface="Arial" panose="020B0604020202020204" pitchFamily="34" charset="0"/>
            </a:endParaRPr>
          </a:p>
          <a:p>
            <a:r>
              <a:rPr lang="es-MX" sz="2000" dirty="0">
                <a:latin typeface="Arial" panose="020B0604020202020204" pitchFamily="34" charset="0"/>
                <a:cs typeface="Arial" panose="020B0604020202020204" pitchFamily="34" charset="0"/>
              </a:rPr>
              <a:t>https://www.hiberus.com/crecemos-contigo/gestion-de-proyectos-problemas-y-riesgos-mas-comunes/</a:t>
            </a:r>
            <a:endParaRPr lang="es-MX" sz="2000" dirty="0" smtClean="0">
              <a:latin typeface="Arial" panose="020B0604020202020204" pitchFamily="34" charset="0"/>
              <a:cs typeface="Arial" panose="020B0604020202020204" pitchFamily="34" charset="0"/>
            </a:endParaRPr>
          </a:p>
          <a:p>
            <a:endParaRPr lang="es-MX" sz="20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4444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42962" y="3887323"/>
            <a:ext cx="5359481" cy="2813728"/>
          </a:xfrm>
          <a:prstGeom prst="rect">
            <a:avLst/>
          </a:prstGeom>
        </p:spPr>
      </p:pic>
      <p:sp>
        <p:nvSpPr>
          <p:cNvPr id="3" name="Marcador de contenido 2"/>
          <p:cNvSpPr>
            <a:spLocks noGrp="1"/>
          </p:cNvSpPr>
          <p:nvPr>
            <p:ph idx="1"/>
          </p:nvPr>
        </p:nvSpPr>
        <p:spPr>
          <a:xfrm>
            <a:off x="1056564" y="1690688"/>
            <a:ext cx="10515600" cy="2626958"/>
          </a:xfrm>
        </p:spPr>
        <p:txBody>
          <a:bodyPr/>
          <a:lstStyle/>
          <a:p>
            <a:pPr marL="0" indent="0" algn="just">
              <a:buNone/>
            </a:pPr>
            <a:r>
              <a:rPr lang="es-MX" sz="2600" dirty="0" smtClean="0">
                <a:latin typeface="Arial" panose="020B0604020202020204" pitchFamily="34" charset="0"/>
                <a:cs typeface="Arial" panose="020B0604020202020204" pitchFamily="34" charset="0"/>
              </a:rPr>
              <a:t>La administración de proyectos ha tenido un gran desarrollo, ya que en los últimos años se ha generado la necesidad de poder administrar un número cada vez más grande de proyectos con variables distintas y características diferentes, en las organizaciones además de que cada proyecto se encuentra en diferentes fases dentro de su ciclo de vida, esto representa nuevos y difíciles retos en las organizaciones </a:t>
            </a:r>
            <a:r>
              <a:rPr lang="es-MX" sz="2600" dirty="0" err="1" smtClean="0">
                <a:latin typeface="Arial" panose="020B0604020202020204" pitchFamily="34" charset="0"/>
                <a:cs typeface="Arial" panose="020B0604020202020204" pitchFamily="34" charset="0"/>
              </a:rPr>
              <a:t>Dooley</a:t>
            </a:r>
            <a:r>
              <a:rPr lang="es-MX" sz="2600" dirty="0" smtClean="0">
                <a:latin typeface="Arial" panose="020B0604020202020204" pitchFamily="34" charset="0"/>
                <a:cs typeface="Arial" panose="020B0604020202020204" pitchFamily="34" charset="0"/>
              </a:rPr>
              <a:t>, </a:t>
            </a:r>
            <a:r>
              <a:rPr lang="es-MX" sz="2600" dirty="0" err="1" smtClean="0">
                <a:latin typeface="Arial" panose="020B0604020202020204" pitchFamily="34" charset="0"/>
                <a:cs typeface="Arial" panose="020B0604020202020204" pitchFamily="34" charset="0"/>
              </a:rPr>
              <a:t>Lupton</a:t>
            </a:r>
            <a:r>
              <a:rPr lang="es-MX" sz="2600" dirty="0" smtClean="0">
                <a:latin typeface="Arial" panose="020B0604020202020204" pitchFamily="34" charset="0"/>
                <a:cs typeface="Arial" panose="020B0604020202020204" pitchFamily="34" charset="0"/>
              </a:rPr>
              <a:t>, &amp; </a:t>
            </a:r>
            <a:r>
              <a:rPr lang="es-MX" sz="2600" dirty="0" err="1" smtClean="0">
                <a:latin typeface="Arial" panose="020B0604020202020204" pitchFamily="34" charset="0"/>
                <a:cs typeface="Arial" panose="020B0604020202020204" pitchFamily="34" charset="0"/>
              </a:rPr>
              <a:t>O'Sullivan</a:t>
            </a:r>
            <a:r>
              <a:rPr lang="es-MX" sz="2600" dirty="0" smtClean="0">
                <a:latin typeface="Arial" panose="020B0604020202020204" pitchFamily="34" charset="0"/>
                <a:cs typeface="Arial" panose="020B0604020202020204" pitchFamily="34" charset="0"/>
              </a:rPr>
              <a:t> (2005).</a:t>
            </a:r>
          </a:p>
          <a:p>
            <a:endParaRPr lang="es-MX" dirty="0"/>
          </a:p>
        </p:txBody>
      </p:sp>
      <p:sp>
        <p:nvSpPr>
          <p:cNvPr id="4" name="Título 1"/>
          <p:cNvSpPr>
            <a:spLocks noGrp="1"/>
          </p:cNvSpPr>
          <p:nvPr>
            <p:ph type="title"/>
          </p:nvPr>
        </p:nvSpPr>
        <p:spPr>
          <a:xfrm>
            <a:off x="647131" y="187704"/>
            <a:ext cx="10515600" cy="1325563"/>
          </a:xfrm>
        </p:spPr>
        <p:txBody>
          <a:bodyPr>
            <a:normAutofit/>
          </a:bodyPr>
          <a:lstStyle/>
          <a:p>
            <a:pPr algn="ctr"/>
            <a:r>
              <a:rPr lang="es-MX" sz="4000" b="1" dirty="0" smtClean="0">
                <a:latin typeface="Arial" panose="020B0604020202020204" pitchFamily="34" charset="0"/>
                <a:cs typeface="Arial" panose="020B0604020202020204" pitchFamily="34" charset="0"/>
              </a:rPr>
              <a:t>1.1. Introducción a la Administración de Proyectos</a:t>
            </a:r>
            <a:endParaRPr lang="es-MX"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26296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4000" b="1" dirty="0" smtClean="0">
                <a:latin typeface="Arial" panose="020B0604020202020204" pitchFamily="34" charset="0"/>
                <a:cs typeface="Arial" panose="020B0604020202020204" pitchFamily="34" charset="0"/>
              </a:rPr>
              <a:t>1.1. Introducción a la Administración de Proyectos</a:t>
            </a:r>
            <a:endParaRPr lang="es-MX" sz="4000"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p:txBody>
          <a:bodyPr>
            <a:normAutofit/>
          </a:bodyPr>
          <a:lstStyle/>
          <a:p>
            <a:pPr algn="just"/>
            <a:r>
              <a:rPr lang="es-MX" sz="2500" dirty="0" smtClean="0">
                <a:latin typeface="Arial" panose="020B0604020202020204" pitchFamily="34" charset="0"/>
                <a:cs typeface="Arial" panose="020B0604020202020204" pitchFamily="34" charset="0"/>
              </a:rPr>
              <a:t>La palabra proviene del latín </a:t>
            </a:r>
            <a:r>
              <a:rPr lang="es-MX" sz="2500" i="1" dirty="0" err="1" smtClean="0">
                <a:latin typeface="Arial" panose="020B0604020202020204" pitchFamily="34" charset="0"/>
                <a:cs typeface="Arial" panose="020B0604020202020204" pitchFamily="34" charset="0"/>
              </a:rPr>
              <a:t>proiectus</a:t>
            </a:r>
            <a:r>
              <a:rPr lang="es-MX" sz="2500" dirty="0" smtClean="0">
                <a:latin typeface="Arial" panose="020B0604020202020204" pitchFamily="34" charset="0"/>
                <a:cs typeface="Arial" panose="020B0604020202020204" pitchFamily="34" charset="0"/>
              </a:rPr>
              <a:t>, que a su vez deriva de </a:t>
            </a:r>
            <a:r>
              <a:rPr lang="es-MX" sz="2500" i="1" dirty="0" err="1" smtClean="0">
                <a:latin typeface="Arial" panose="020B0604020202020204" pitchFamily="34" charset="0"/>
                <a:cs typeface="Arial" panose="020B0604020202020204" pitchFamily="34" charset="0"/>
              </a:rPr>
              <a:t>proiicere</a:t>
            </a:r>
            <a:r>
              <a:rPr lang="es-MX" sz="2500" dirty="0" smtClean="0">
                <a:latin typeface="Arial" panose="020B0604020202020204" pitchFamily="34" charset="0"/>
                <a:cs typeface="Arial" panose="020B0604020202020204" pitchFamily="34" charset="0"/>
              </a:rPr>
              <a:t>, que significa dirigir algo o alguna cosa hacia adelante. </a:t>
            </a:r>
          </a:p>
          <a:p>
            <a:pPr algn="just"/>
            <a:endParaRPr lang="es-MX" sz="2500" b="1" dirty="0" smtClean="0">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918" y="3303535"/>
            <a:ext cx="6206604" cy="28734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4645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1847" y="397681"/>
            <a:ext cx="10515600" cy="5287963"/>
          </a:xfrm>
        </p:spPr>
        <p:txBody>
          <a:bodyPr/>
          <a:lstStyle/>
          <a:p>
            <a:pPr marL="0" indent="0" algn="ctr">
              <a:buNone/>
            </a:pPr>
            <a:r>
              <a:rPr lang="es-MX" dirty="0">
                <a:latin typeface="Arial" panose="020B0604020202020204" pitchFamily="34" charset="0"/>
                <a:cs typeface="Arial" panose="020B0604020202020204" pitchFamily="34" charset="0"/>
              </a:rPr>
              <a:t>Un proyecto es el conjunto de actividades planificadas, y coordinadas entre sí por parte de una persona que desea generar cambios favorables en una situación determinada</a:t>
            </a:r>
            <a:r>
              <a:rPr lang="es-MX" b="1" dirty="0">
                <a:latin typeface="Arial" panose="020B0604020202020204" pitchFamily="34" charset="0"/>
                <a:cs typeface="Arial" panose="020B0604020202020204" pitchFamily="34" charset="0"/>
              </a:rPr>
              <a:t>.</a:t>
            </a:r>
          </a:p>
          <a:p>
            <a:pPr algn="ctr"/>
            <a:endParaRPr lang="es-MX" dirty="0"/>
          </a:p>
        </p:txBody>
      </p:sp>
      <p:pic>
        <p:nvPicPr>
          <p:cNvPr id="5" name="Imagen 4"/>
          <p:cNvPicPr>
            <a:picLocks noChangeAspect="1"/>
          </p:cNvPicPr>
          <p:nvPr/>
        </p:nvPicPr>
        <p:blipFill>
          <a:blip r:embed="rId2"/>
          <a:stretch>
            <a:fillRect/>
          </a:stretch>
        </p:blipFill>
        <p:spPr>
          <a:xfrm>
            <a:off x="1485473" y="1952910"/>
            <a:ext cx="9029984" cy="4514992"/>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3543393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97258" y="1462193"/>
            <a:ext cx="7746242" cy="4147037"/>
          </a:xfrm>
        </p:spPr>
        <p:txBody>
          <a:bodyPr numCol="2"/>
          <a:lstStyle/>
          <a:p>
            <a:pPr marL="0" indent="0" algn="just">
              <a:buNone/>
            </a:pPr>
            <a:r>
              <a:rPr lang="es-MX" dirty="0"/>
              <a:t> </a:t>
            </a:r>
            <a:r>
              <a:rPr lang="es-MX" dirty="0">
                <a:latin typeface="Arial" panose="020B0604020202020204" pitchFamily="34" charset="0"/>
                <a:cs typeface="Arial" panose="020B0604020202020204" pitchFamily="34" charset="0"/>
              </a:rPr>
              <a:t>La </a:t>
            </a:r>
            <a:r>
              <a:rPr lang="es-MX" b="1" dirty="0">
                <a:latin typeface="Arial" panose="020B0604020202020204" pitchFamily="34" charset="0"/>
                <a:cs typeface="Arial" panose="020B0604020202020204" pitchFamily="34" charset="0"/>
              </a:rPr>
              <a:t>administración de proyectos </a:t>
            </a:r>
            <a:r>
              <a:rPr lang="es-MX" dirty="0">
                <a:latin typeface="Arial" panose="020B0604020202020204" pitchFamily="34" charset="0"/>
                <a:cs typeface="Arial" panose="020B0604020202020204" pitchFamily="34" charset="0"/>
              </a:rPr>
              <a:t>es la disciplina de gestionar todos los recursos necesarios exitosamente, la cual puede y debe aplicarse durante el ciclo de vida de cualquier proyecto (Dixon, 2000).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7651" y="1191118"/>
            <a:ext cx="6113030" cy="4772955"/>
          </a:xfrm>
          <a:prstGeom prst="rect">
            <a:avLst/>
          </a:prstGeom>
        </p:spPr>
      </p:pic>
    </p:spTree>
    <p:extLst>
      <p:ext uri="{BB962C8B-B14F-4D97-AF65-F5344CB8AC3E}">
        <p14:creationId xmlns:p14="http://schemas.microsoft.com/office/powerpoint/2010/main" val="23854310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557048"/>
            <a:ext cx="10515600" cy="5619915"/>
          </a:xfrm>
        </p:spPr>
        <p:txBody>
          <a:bodyPr/>
          <a:lstStyle/>
          <a:p>
            <a:pPr marL="0" indent="0" algn="just">
              <a:buNone/>
            </a:pPr>
            <a:r>
              <a:rPr lang="es-MX" dirty="0" smtClean="0">
                <a:latin typeface="Arial" panose="020B0604020202020204" pitchFamily="34" charset="0"/>
                <a:cs typeface="Arial" panose="020B0604020202020204" pitchFamily="34" charset="0"/>
              </a:rPr>
              <a:t>Para medir el éxito de un proyecto se toma en cuenta que los objetivos planteados se logren en el tiempo previsto y con el presupuesto asignado. Según [Briseño, 2003].</a:t>
            </a:r>
          </a:p>
          <a:p>
            <a:pPr marL="0" indent="0" algn="just">
              <a:buNone/>
            </a:pPr>
            <a:r>
              <a:rPr lang="es-MX" dirty="0">
                <a:latin typeface="Arial" panose="020B0604020202020204" pitchFamily="34" charset="0"/>
                <a:cs typeface="Arial" panose="020B0604020202020204" pitchFamily="34" charset="0"/>
              </a:rPr>
              <a:t>L</a:t>
            </a:r>
            <a:r>
              <a:rPr lang="es-MX" dirty="0" smtClean="0">
                <a:latin typeface="Arial" panose="020B0604020202020204" pitchFamily="34" charset="0"/>
                <a:cs typeface="Arial" panose="020B0604020202020204" pitchFamily="34" charset="0"/>
              </a:rPr>
              <a:t>os objetivos de la administración de proyectos son principalmente:</a:t>
            </a:r>
          </a:p>
        </p:txBody>
      </p:sp>
      <p:sp>
        <p:nvSpPr>
          <p:cNvPr id="4" name="Proceso alternativo 3"/>
          <p:cNvSpPr/>
          <p:nvPr/>
        </p:nvSpPr>
        <p:spPr>
          <a:xfrm>
            <a:off x="1141686" y="4841081"/>
            <a:ext cx="1860331" cy="882869"/>
          </a:xfrm>
          <a:prstGeom prst="flowChartAlternateProcess">
            <a:avLst/>
          </a:prstGeom>
          <a:solidFill>
            <a:srgbClr val="CE62A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latin typeface="Arial" panose="020B0604020202020204" pitchFamily="34" charset="0"/>
                <a:cs typeface="Arial" panose="020B0604020202020204" pitchFamily="34" charset="0"/>
              </a:rPr>
              <a:t>TERMINAR A TIEMPO</a:t>
            </a:r>
            <a:endParaRPr lang="es-MX" b="1" dirty="0">
              <a:solidFill>
                <a:schemeClr val="bg1"/>
              </a:solidFill>
              <a:latin typeface="Arial" panose="020B0604020202020204" pitchFamily="34" charset="0"/>
              <a:cs typeface="Arial" panose="020B0604020202020204" pitchFamily="34" charset="0"/>
            </a:endParaRPr>
          </a:p>
        </p:txBody>
      </p:sp>
      <p:sp>
        <p:nvSpPr>
          <p:cNvPr id="5" name="Proceso alternativo 4"/>
          <p:cNvSpPr/>
          <p:nvPr/>
        </p:nvSpPr>
        <p:spPr>
          <a:xfrm>
            <a:off x="5087456" y="4170263"/>
            <a:ext cx="2017087" cy="882869"/>
          </a:xfrm>
          <a:prstGeom prst="flowChartAlternateProcess">
            <a:avLst/>
          </a:prstGeom>
          <a:solidFill>
            <a:srgbClr val="00CC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bg1"/>
                </a:solidFill>
                <a:latin typeface="Arial" panose="020B0604020202020204" pitchFamily="34" charset="0"/>
                <a:cs typeface="Arial" panose="020B0604020202020204" pitchFamily="34" charset="0"/>
              </a:rPr>
              <a:t>DENTRO DEL PRESUPUESTO</a:t>
            </a:r>
            <a:endParaRPr lang="es-MX" b="1" dirty="0">
              <a:solidFill>
                <a:schemeClr val="bg1"/>
              </a:solidFill>
              <a:latin typeface="Arial" panose="020B0604020202020204" pitchFamily="34" charset="0"/>
              <a:cs typeface="Arial" panose="020B0604020202020204" pitchFamily="34" charset="0"/>
            </a:endParaRPr>
          </a:p>
        </p:txBody>
      </p:sp>
      <p:sp>
        <p:nvSpPr>
          <p:cNvPr id="6" name="Proceso alternativo 5"/>
          <p:cNvSpPr/>
          <p:nvPr/>
        </p:nvSpPr>
        <p:spPr>
          <a:xfrm>
            <a:off x="8818181" y="4841081"/>
            <a:ext cx="2448909" cy="882869"/>
          </a:xfrm>
          <a:prstGeom prst="flowChartAlternateProcess">
            <a:avLst/>
          </a:prstGeom>
          <a:solidFill>
            <a:srgbClr val="E8E84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lumMod val="65000"/>
                    <a:lumOff val="35000"/>
                  </a:schemeClr>
                </a:solidFill>
                <a:latin typeface="Arial" panose="020B0604020202020204" pitchFamily="34" charset="0"/>
                <a:cs typeface="Arial" panose="020B0604020202020204" pitchFamily="34" charset="0"/>
              </a:rPr>
              <a:t>CUMPLIMIENTO CON LOS REQUERIMIENTOS</a:t>
            </a:r>
            <a:endParaRPr lang="es-MX" b="1"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2233" y="2999507"/>
            <a:ext cx="2409805" cy="1607684"/>
          </a:xfrm>
          <a:prstGeom prst="rect">
            <a:avLst/>
          </a:prstGeom>
        </p:spPr>
      </p:pic>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6417" y="2428395"/>
            <a:ext cx="2148125" cy="1611094"/>
          </a:xfrm>
          <a:prstGeom prst="rect">
            <a:avLst/>
          </a:prstGeom>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91753" y="3325745"/>
            <a:ext cx="2143255" cy="1285953"/>
          </a:xfrm>
          <a:prstGeom prst="rect">
            <a:avLst/>
          </a:prstGeom>
        </p:spPr>
      </p:pic>
      <p:sp>
        <p:nvSpPr>
          <p:cNvPr id="10" name="Flecha derecha 9"/>
          <p:cNvSpPr/>
          <p:nvPr/>
        </p:nvSpPr>
        <p:spPr>
          <a:xfrm rot="19893561">
            <a:off x="3773487" y="4347094"/>
            <a:ext cx="725214" cy="8595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Flecha derecha 11"/>
          <p:cNvSpPr/>
          <p:nvPr/>
        </p:nvSpPr>
        <p:spPr>
          <a:xfrm rot="2112179">
            <a:off x="7713816" y="4411329"/>
            <a:ext cx="725214" cy="8595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157937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762000"/>
            <a:ext cx="10515600" cy="5414963"/>
          </a:xfrm>
        </p:spPr>
        <p:txBody>
          <a:bodyPr/>
          <a:lstStyle/>
          <a:p>
            <a:pPr marL="0" indent="0" algn="just">
              <a:buNone/>
            </a:pPr>
            <a:r>
              <a:rPr lang="es-MX" dirty="0" smtClean="0">
                <a:latin typeface="Arial" panose="020B0604020202020204" pitchFamily="34" charset="0"/>
                <a:cs typeface="Arial" panose="020B0604020202020204" pitchFamily="34" charset="0"/>
              </a:rPr>
              <a:t>Lo que podemos administrar son los siguientes puntos importantes:</a:t>
            </a:r>
          </a:p>
          <a:p>
            <a:pPr marL="0" indent="0" algn="just">
              <a:buNone/>
            </a:pPr>
            <a:endParaRPr lang="es-MX" dirty="0" smtClean="0">
              <a:latin typeface="Arial" panose="020B0604020202020204" pitchFamily="34" charset="0"/>
              <a:cs typeface="Arial" panose="020B0604020202020204" pitchFamily="34" charset="0"/>
            </a:endParaRPr>
          </a:p>
          <a:p>
            <a:pPr algn="just"/>
            <a:r>
              <a:rPr lang="es-MX" b="1" dirty="0" smtClean="0">
                <a:latin typeface="Arial" panose="020B0604020202020204" pitchFamily="34" charset="0"/>
                <a:cs typeface="Arial" panose="020B0604020202020204" pitchFamily="34" charset="0"/>
              </a:rPr>
              <a:t>Finanzas</a:t>
            </a:r>
          </a:p>
          <a:p>
            <a:pPr algn="just"/>
            <a:r>
              <a:rPr lang="es-MX" b="1" dirty="0" smtClean="0">
                <a:latin typeface="Arial" panose="020B0604020202020204" pitchFamily="34" charset="0"/>
                <a:cs typeface="Arial" panose="020B0604020202020204" pitchFamily="34" charset="0"/>
              </a:rPr>
              <a:t>Cliente</a:t>
            </a:r>
          </a:p>
          <a:p>
            <a:pPr algn="just"/>
            <a:r>
              <a:rPr lang="es-MX" b="1" dirty="0" smtClean="0">
                <a:latin typeface="Arial" panose="020B0604020202020204" pitchFamily="34" charset="0"/>
                <a:cs typeface="Arial" panose="020B0604020202020204" pitchFamily="34" charset="0"/>
              </a:rPr>
              <a:t>Calidad</a:t>
            </a:r>
          </a:p>
          <a:p>
            <a:pPr algn="just"/>
            <a:r>
              <a:rPr lang="es-MX" b="1" dirty="0" smtClean="0">
                <a:latin typeface="Arial" panose="020B0604020202020204" pitchFamily="34" charset="0"/>
                <a:cs typeface="Arial" panose="020B0604020202020204" pitchFamily="34" charset="0"/>
              </a:rPr>
              <a:t>Recursos</a:t>
            </a:r>
          </a:p>
          <a:p>
            <a:pPr algn="just"/>
            <a:r>
              <a:rPr lang="es-MX" b="1" dirty="0" smtClean="0">
                <a:latin typeface="Arial" panose="020B0604020202020204" pitchFamily="34" charset="0"/>
                <a:cs typeface="Arial" panose="020B0604020202020204" pitchFamily="34" charset="0"/>
              </a:rPr>
              <a:t>Riesgos</a:t>
            </a:r>
          </a:p>
          <a:p>
            <a:pPr algn="just"/>
            <a:r>
              <a:rPr lang="es-MX" b="1" dirty="0" smtClean="0">
                <a:latin typeface="Arial" panose="020B0604020202020204" pitchFamily="34" charset="0"/>
                <a:cs typeface="Arial" panose="020B0604020202020204" pitchFamily="34" charset="0"/>
              </a:rPr>
              <a:t>Comunicación</a:t>
            </a:r>
          </a:p>
          <a:p>
            <a:pPr algn="just"/>
            <a:r>
              <a:rPr lang="es-MX" b="1" dirty="0" smtClean="0">
                <a:latin typeface="Arial" panose="020B0604020202020204" pitchFamily="34" charset="0"/>
                <a:cs typeface="Arial" panose="020B0604020202020204" pitchFamily="34" charset="0"/>
              </a:rPr>
              <a:t>Contrato</a:t>
            </a: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5221" y="1971161"/>
            <a:ext cx="4001041" cy="3981332"/>
          </a:xfrm>
          <a:prstGeom prst="rect">
            <a:avLst/>
          </a:prstGeom>
        </p:spPr>
      </p:pic>
    </p:spTree>
    <p:extLst>
      <p:ext uri="{BB962C8B-B14F-4D97-AF65-F5344CB8AC3E}">
        <p14:creationId xmlns:p14="http://schemas.microsoft.com/office/powerpoint/2010/main" val="27006951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8219</TotalTime>
  <Words>1426</Words>
  <Application>Microsoft Office PowerPoint</Application>
  <PresentationFormat>Personalizado</PresentationFormat>
  <Paragraphs>170</Paragraphs>
  <Slides>37</Slides>
  <Notes>0</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Tema de Office</vt:lpstr>
      <vt:lpstr>Presentación de PowerPoint</vt:lpstr>
      <vt:lpstr>Presentación de PowerPoint</vt:lpstr>
      <vt:lpstr>Presentación de PowerPoint</vt:lpstr>
      <vt:lpstr>1.1. Introducción a la Administración de Proyectos</vt:lpstr>
      <vt:lpstr>1.1. Introducción a la Administración de Proyectos</vt:lpstr>
      <vt:lpstr>Presentación de PowerPoint</vt:lpstr>
      <vt:lpstr>Presentación de PowerPoint</vt:lpstr>
      <vt:lpstr>Presentación de PowerPoint</vt:lpstr>
      <vt:lpstr>Presentación de PowerPoint</vt:lpstr>
      <vt:lpstr>Presentación de PowerPoint</vt:lpstr>
      <vt:lpstr>Presentación de PowerPoint</vt:lpstr>
      <vt:lpstr>1.1.1. Significado e Importancia de la Administración de Proyectos</vt:lpstr>
      <vt:lpstr>Importancia</vt:lpstr>
      <vt:lpstr>1.1.2. Funciones y beneficios de la Administración de Proyectos</vt:lpstr>
      <vt:lpstr>Las principales funciones de la administración se engloban en: </vt:lpstr>
      <vt:lpstr>Planeación</vt:lpstr>
      <vt:lpstr>Organización</vt:lpstr>
      <vt:lpstr>Dirección</vt:lpstr>
      <vt:lpstr>Control</vt:lpstr>
      <vt:lpstr>Beneficios</vt:lpstr>
      <vt:lpstr>Presentación de PowerPoint</vt:lpstr>
      <vt:lpstr>Presentación de PowerPoint</vt:lpstr>
      <vt:lpstr>1.2. Causas por las que fracasan los proyectos</vt:lpstr>
      <vt:lpstr>Presentación de PowerPoint</vt:lpstr>
      <vt:lpstr>1.2.1 De gestión y personal</vt:lpstr>
      <vt:lpstr>Presentación de PowerPoint</vt:lpstr>
      <vt:lpstr>1.2.2. Aplicación de técnicas y herramientas.</vt:lpstr>
      <vt:lpstr>Presentación de PowerPoint</vt:lpstr>
      <vt:lpstr>1.2.3. Conflictos y problemas</vt:lpstr>
      <vt:lpstr>Problemas</vt:lpstr>
      <vt:lpstr>Presentación de PowerPoint</vt:lpstr>
      <vt:lpstr>Presentación de PowerPoint</vt:lpstr>
      <vt:lpstr>Presentación de PowerPoint</vt:lpstr>
      <vt:lpstr>Presentación de PowerPoint</vt:lpstr>
      <vt:lpstr>Presentación de PowerPoint</vt:lpstr>
      <vt:lpstr>Conflictos…</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Diana</dc:creator>
  <cp:lastModifiedBy>EQUIPO3-LIPYM</cp:lastModifiedBy>
  <cp:revision>56</cp:revision>
  <dcterms:created xsi:type="dcterms:W3CDTF">2017-05-08T16:21:38Z</dcterms:created>
  <dcterms:modified xsi:type="dcterms:W3CDTF">2017-10-12T20:02:47Z</dcterms:modified>
</cp:coreProperties>
</file>