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90" r:id="rId2"/>
    <p:sldId id="283" r:id="rId3"/>
    <p:sldId id="291" r:id="rId4"/>
    <p:sldId id="257" r:id="rId5"/>
    <p:sldId id="286" r:id="rId6"/>
    <p:sldId id="259" r:id="rId7"/>
    <p:sldId id="260" r:id="rId8"/>
    <p:sldId id="261" r:id="rId9"/>
    <p:sldId id="265" r:id="rId10"/>
    <p:sldId id="262" r:id="rId11"/>
    <p:sldId id="263" r:id="rId12"/>
    <p:sldId id="284" r:id="rId13"/>
    <p:sldId id="264" r:id="rId14"/>
    <p:sldId id="292" r:id="rId15"/>
    <p:sldId id="293" r:id="rId16"/>
    <p:sldId id="294" r:id="rId17"/>
    <p:sldId id="295" r:id="rId18"/>
    <p:sldId id="296" r:id="rId19"/>
    <p:sldId id="267" r:id="rId20"/>
    <p:sldId id="269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7" r:id="rId32"/>
    <p:sldId id="288" r:id="rId33"/>
    <p:sldId id="289" r:id="rId34"/>
    <p:sldId id="281" r:id="rId35"/>
    <p:sldId id="285" r:id="rId36"/>
    <p:sldId id="282" r:id="rId3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96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61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3234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235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8381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86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112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397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990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327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44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6057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7419AE1-2A4A-45A7-B0DB-8108AE8CCC9B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528C6FB-3CC1-47BA-B908-0CCF5ECE1DE9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64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l.facebook.com/l.php?u=https://www.ecured.cu/Manual_de_usuario&amp;h=ATOwF15tKa8xEDq-RBUc6gIbLBpdJL7E1hQzfUKdZDGMHy9YgsrhatATnH_RIUMVaNoxSANT3g_Po9AUjUy-eC-urWJfYFCip01JzO6w-Ow19SUN6QrJ5pwtXxicMYiHpWC3Fn8" TargetMode="External"/><Relationship Id="rId3" Type="http://schemas.openxmlformats.org/officeDocument/2006/relationships/hyperlink" Target="http://www.cva.itesm.mx/biblioteca/pagina_con_formato_version_oct/apaweb.html" TargetMode="External"/><Relationship Id="rId7" Type="http://schemas.openxmlformats.org/officeDocument/2006/relationships/hyperlink" Target="http://www.modelocarta.net/informe-tecnico.html" TargetMode="External"/><Relationship Id="rId2" Type="http://schemas.openxmlformats.org/officeDocument/2006/relationships/hyperlink" Target="http://www.nebrija.es/~jmaestro/LS5168/Slides_Control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.facebook.com/l.php?u=https://johannads13.wordpress.com/2012/12/10/informe/&amp;h=ATObb5QZnsLoat3B8rwTZ6l0i-EDZi5Tuv7w9Uo6-Nc4cVyr5sOG6XiJzfppiaKcKeTFRMyIYs_WBTkJXaRoaI3aqUJK9RmzLz0fp0oTICrxahAphycw-oYdtbXJEiyRJSgBI2U" TargetMode="External"/><Relationship Id="rId5" Type="http://schemas.openxmlformats.org/officeDocument/2006/relationships/hyperlink" Target="https://www.gestiopolis.com/manuales-administrativos/" TargetMode="External"/><Relationship Id="rId4" Type="http://schemas.openxmlformats.org/officeDocument/2006/relationships/hyperlink" Target="http://manualtcnico.blogspot.mx/2011/08/concepto_21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Subtítulo"/>
          <p:cNvSpPr txBox="1">
            <a:spLocks/>
          </p:cNvSpPr>
          <p:nvPr/>
        </p:nvSpPr>
        <p:spPr>
          <a:xfrm>
            <a:off x="4133771" y="1135797"/>
            <a:ext cx="6400800" cy="6480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600" b="1" i="1" dirty="0" smtClean="0">
                <a:latin typeface="Arial" pitchFamily="34" charset="0"/>
                <a:cs typeface="Arial" pitchFamily="34" charset="0"/>
              </a:rPr>
              <a:t>UNIDAD ACADÉMICA PROFESIONAL TIANGUISTENCO</a:t>
            </a:r>
          </a:p>
          <a:p>
            <a:pPr marL="0" indent="0" algn="ctr">
              <a:buNone/>
            </a:pPr>
            <a:r>
              <a:rPr lang="es-MX" sz="1600" b="1" i="1" dirty="0" smtClean="0">
                <a:solidFill>
                  <a:schemeClr val="tx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Ingeniería en Producción Industrial</a:t>
            </a:r>
          </a:p>
          <a:p>
            <a:pPr marL="0" indent="0" algn="ctr">
              <a:buNone/>
            </a:pPr>
            <a:endParaRPr lang="es-MX" sz="1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2771800" y="2450355"/>
            <a:ext cx="6903204" cy="959247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Unidad de Aprendizaje:</a:t>
            </a:r>
          </a:p>
          <a:p>
            <a:r>
              <a:rPr lang="es-MX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s-E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Administración de Proyectos</a:t>
            </a:r>
            <a:r>
              <a:rPr lang="es-MX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”</a:t>
            </a:r>
            <a:endParaRPr lang="es-MX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5815251" y="5410384"/>
            <a:ext cx="6172200" cy="1368152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Elaboró:</a:t>
            </a:r>
          </a:p>
          <a:p>
            <a:pPr algn="r"/>
            <a:r>
              <a:rPr lang="en-US" sz="2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M. en Ed. Raul Mendez Ramirez</a:t>
            </a:r>
          </a:p>
          <a:p>
            <a:pPr algn="r"/>
            <a:r>
              <a:rPr lang="en-US" sz="1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21.02.17</a:t>
            </a:r>
            <a:endParaRPr lang="es-MX" sz="16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771800" y="3543773"/>
            <a:ext cx="6832848" cy="1811903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Unidad IV:</a:t>
            </a:r>
          </a:p>
          <a:p>
            <a:r>
              <a:rPr lang="es-ES_tradnl" sz="28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y documentación</a:t>
            </a:r>
            <a:endParaRPr lang="es-ES" sz="28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8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62" y="307705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3085699" y="350595"/>
            <a:ext cx="8496944" cy="61972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UNIVERSIDAD AUTONOMA DEL ESTADO DE MEXICO</a:t>
            </a:r>
            <a:endParaRPr lang="es-MX" sz="24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01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4.2 Seguimiento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un control integral que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tiene que abarcar cada uno de los procesos y las acciones que ocurran a lo largo del curso del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proyecto y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debe ser diseñado en forma incluyente, los integrantes no deben de  perder autoridad, al contrario ganar respeto y compromiso.</a:t>
            </a:r>
          </a:p>
          <a:p>
            <a:endParaRPr lang="es-MX" dirty="0">
              <a:cs typeface="Arial" panose="020B0604020202020204" pitchFamily="34" charset="0"/>
            </a:endParaRPr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2720202" y="4217890"/>
            <a:ext cx="2798202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2400" dirty="0" smtClean="0"/>
              <a:t>Mejorar la eficiencia </a:t>
            </a:r>
            <a:endParaRPr lang="es-MX" sz="2400" dirty="0"/>
          </a:p>
        </p:txBody>
      </p:sp>
      <p:sp>
        <p:nvSpPr>
          <p:cNvPr id="5" name="Flecha izquierda y derecha 4"/>
          <p:cNvSpPr/>
          <p:nvPr/>
        </p:nvSpPr>
        <p:spPr>
          <a:xfrm>
            <a:off x="5518404" y="4189315"/>
            <a:ext cx="1216152" cy="484632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6734556" y="4200798"/>
            <a:ext cx="3588868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2400" dirty="0" smtClean="0"/>
              <a:t>Productividad del personal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84908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019425" y="3988831"/>
            <a:ext cx="1657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rgbClr val="7030A0"/>
                </a:solidFill>
              </a:rPr>
              <a:t>¿Quién?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277225" y="4895850"/>
            <a:ext cx="15279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dirty="0" smtClean="0">
                <a:solidFill>
                  <a:srgbClr val="7030A0"/>
                </a:solidFill>
              </a:rPr>
              <a:t>¿Qué?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072187" y="2010147"/>
            <a:ext cx="1971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7030A0"/>
                </a:solidFill>
              </a:rPr>
              <a:t>¿</a:t>
            </a:r>
            <a:r>
              <a:rPr lang="es-MX" sz="3200" dirty="0" smtClean="0">
                <a:solidFill>
                  <a:srgbClr val="7030A0"/>
                </a:solidFill>
              </a:rPr>
              <a:t>Cuándo</a:t>
            </a:r>
            <a:r>
              <a:rPr lang="es-MX" sz="2800" dirty="0" smtClean="0">
                <a:solidFill>
                  <a:srgbClr val="7030A0"/>
                </a:solidFill>
              </a:rPr>
              <a:t>? </a:t>
            </a:r>
          </a:p>
        </p:txBody>
      </p:sp>
      <p:sp>
        <p:nvSpPr>
          <p:cNvPr id="8" name="Flecha doblada 7"/>
          <p:cNvSpPr/>
          <p:nvPr/>
        </p:nvSpPr>
        <p:spPr>
          <a:xfrm>
            <a:off x="4676775" y="2685395"/>
            <a:ext cx="813816" cy="868680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9" name="Flecha doblada 8"/>
          <p:cNvSpPr/>
          <p:nvPr/>
        </p:nvSpPr>
        <p:spPr>
          <a:xfrm rot="5400000">
            <a:off x="8634308" y="2913995"/>
            <a:ext cx="813816" cy="868680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Flecha doblada 9"/>
          <p:cNvSpPr/>
          <p:nvPr/>
        </p:nvSpPr>
        <p:spPr>
          <a:xfrm rot="13536522">
            <a:off x="5678708" y="4925557"/>
            <a:ext cx="813816" cy="868680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9787" y="2920291"/>
            <a:ext cx="2124075" cy="2124075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1095375" y="876300"/>
            <a:ext cx="60436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Plan de Seguimiento </a:t>
            </a:r>
            <a:endParaRPr lang="es-MX" sz="4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98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Características del plan de seguimiento: </a:t>
            </a:r>
            <a:endParaRPr lang="es-MX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1080" y="1855259"/>
            <a:ext cx="10058400" cy="425026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dirty="0" smtClean="0"/>
              <a:t>A) determinar </a:t>
            </a:r>
            <a:r>
              <a:rPr lang="es-MX" dirty="0"/>
              <a:t>si los diseños de nuevos modelos son </a:t>
            </a:r>
            <a:r>
              <a:rPr lang="es-MX" dirty="0" smtClean="0"/>
              <a:t>aceptables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b</a:t>
            </a:r>
            <a:r>
              <a:rPr lang="es-MX" dirty="0"/>
              <a:t>) calcular el número de unidades en servicio y su frecuencia de utilización </a:t>
            </a: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/>
              <a:t>c</a:t>
            </a:r>
            <a:r>
              <a:rPr lang="es-MX" dirty="0"/>
              <a:t>) determinar el rendimiento del nuevo modelo </a:t>
            </a: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/>
              <a:t>d</a:t>
            </a:r>
            <a:r>
              <a:rPr lang="es-MX" dirty="0"/>
              <a:t>) determinar si se alcanzan las metas </a:t>
            </a: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 smtClean="0"/>
              <a:t>e</a:t>
            </a:r>
            <a:r>
              <a:rPr lang="es-MX" dirty="0"/>
              <a:t>) determinar la cantidad, la calidad y el costo </a:t>
            </a:r>
            <a:endParaRPr lang="es-MX" dirty="0" smtClean="0"/>
          </a:p>
          <a:p>
            <a:pPr>
              <a:lnSpc>
                <a:spcPct val="150000"/>
              </a:lnSpc>
            </a:pPr>
            <a:r>
              <a:rPr lang="es-MX" dirty="0"/>
              <a:t>f</a:t>
            </a:r>
            <a:r>
              <a:rPr lang="es-MX" dirty="0" smtClean="0"/>
              <a:t>) </a:t>
            </a:r>
            <a:r>
              <a:rPr lang="es-MX" dirty="0"/>
              <a:t>reunir más datos sobre necesidades y recursos.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6304" y="3157538"/>
            <a:ext cx="2619376" cy="261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8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4.3 Detección y manejo de errores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                                                               Identificación de errores</a:t>
            </a:r>
            <a:endParaRPr lang="es-MX" dirty="0"/>
          </a:p>
        </p:txBody>
      </p:sp>
      <p:sp>
        <p:nvSpPr>
          <p:cNvPr id="4" name="Flecha derecha 3"/>
          <p:cNvSpPr/>
          <p:nvPr/>
        </p:nvSpPr>
        <p:spPr>
          <a:xfrm rot="6864714">
            <a:off x="3970029" y="2924298"/>
            <a:ext cx="1118594" cy="438173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1952625" y="3743227"/>
            <a:ext cx="2798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Comparación de resultados </a:t>
            </a:r>
            <a:endParaRPr lang="es-MX" dirty="0"/>
          </a:p>
        </p:txBody>
      </p:sp>
      <p:sp>
        <p:nvSpPr>
          <p:cNvPr id="6" name="Flecha derecha 5"/>
          <p:cNvSpPr/>
          <p:nvPr/>
        </p:nvSpPr>
        <p:spPr>
          <a:xfrm rot="5400000">
            <a:off x="5652907" y="2964844"/>
            <a:ext cx="1118594" cy="438173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5454978" y="3743227"/>
            <a:ext cx="1952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Parámetros perfectamente establecidos 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7400703" y="3672748"/>
            <a:ext cx="2181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Costos de corrección </a:t>
            </a:r>
            <a:endParaRPr lang="es-MX" dirty="0"/>
          </a:p>
        </p:txBody>
      </p:sp>
      <p:sp>
        <p:nvSpPr>
          <p:cNvPr id="9" name="Flecha derecha 8"/>
          <p:cNvSpPr/>
          <p:nvPr/>
        </p:nvSpPr>
        <p:spPr>
          <a:xfrm rot="3708166">
            <a:off x="7140386" y="2873510"/>
            <a:ext cx="1118594" cy="438173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17" y="4112559"/>
            <a:ext cx="2980509" cy="208920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b="11415"/>
          <a:stretch/>
        </p:blipFill>
        <p:spPr>
          <a:xfrm>
            <a:off x="5160536" y="4339459"/>
            <a:ext cx="2103336" cy="1992233"/>
          </a:xfrm>
          <a:prstGeom prst="rect">
            <a:avLst/>
          </a:prstGeom>
        </p:spPr>
      </p:pic>
      <p:pic>
        <p:nvPicPr>
          <p:cNvPr id="3074" name="Picture 2" descr="Resultado de imagen para calculadora anim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6646" y="3995546"/>
            <a:ext cx="2835275" cy="221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69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47116" y="360457"/>
            <a:ext cx="81679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/>
              <a:t>Errores en dirección de proyectos que se deben evitar</a:t>
            </a:r>
            <a:endParaRPr lang="es-MX" sz="2800" dirty="0"/>
          </a:p>
        </p:txBody>
      </p:sp>
      <p:sp>
        <p:nvSpPr>
          <p:cNvPr id="3" name="2 Rectángulo"/>
          <p:cNvSpPr/>
          <p:nvPr/>
        </p:nvSpPr>
        <p:spPr>
          <a:xfrm>
            <a:off x="586154" y="1443841"/>
            <a:ext cx="5924061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 smtClean="0"/>
              <a:t>Basar </a:t>
            </a:r>
            <a:r>
              <a:rPr lang="es-MX" sz="2000" b="1" dirty="0"/>
              <a:t>la preparación del proyecto en presunciones en vez de en datos </a:t>
            </a:r>
            <a:r>
              <a:rPr lang="es-MX" sz="2000" b="1" dirty="0" smtClean="0"/>
              <a:t>contrastados</a:t>
            </a:r>
          </a:p>
          <a:p>
            <a:endParaRPr lang="es-MX" dirty="0"/>
          </a:p>
          <a:p>
            <a:r>
              <a:rPr lang="es-MX" dirty="0"/>
              <a:t>La fase de iniciación del proyecto es el momento de conocer exactamente qué es lo que promotores y accionistas buscan. No puede dejarse para más tarde ni se debe arriesgar nadie a hacer suposiciones sobre cuál es el</a:t>
            </a:r>
            <a:r>
              <a:rPr lang="es-MX" b="1" dirty="0"/>
              <a:t> resultado del proyecto esperado</a:t>
            </a:r>
            <a:r>
              <a:rPr lang="es-MX" dirty="0"/>
              <a:t> o qué se considera aceptable. Para evitar este fallo se debe acudir directamente a los interlocutores competentes y averiguar: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Objetivos específicos del proyecto (que han de ser realistas y cuantificables).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Plazo de entrega y momento de inicio.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Presupuesto disponible.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Recursos y materiales disponibles y proveedores autorizados.</a:t>
            </a:r>
          </a:p>
        </p:txBody>
      </p:sp>
      <p:pic>
        <p:nvPicPr>
          <p:cNvPr id="1026" name="Picture 2" descr="Resultado de imagen para objetiv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215" y="3218437"/>
            <a:ext cx="5444986" cy="27497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558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73723" y="532514"/>
            <a:ext cx="6096000" cy="59708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000" b="1" dirty="0" smtClean="0"/>
              <a:t>No </a:t>
            </a:r>
            <a:r>
              <a:rPr lang="es-MX" sz="2000" b="1" dirty="0"/>
              <a:t>involucrar a los responsables de los equipos en la fase de planificación</a:t>
            </a:r>
            <a:r>
              <a:rPr lang="es-MX" sz="2000" b="1" dirty="0" smtClean="0"/>
              <a:t>.</a:t>
            </a:r>
          </a:p>
          <a:p>
            <a:endParaRPr lang="es-MX" dirty="0"/>
          </a:p>
          <a:p>
            <a:r>
              <a:rPr lang="es-MX" dirty="0"/>
              <a:t>Si no se cuenta con la participación de quienes van a intervenir más directamente en la consecución de los resultados se puede ver afectada la </a:t>
            </a:r>
            <a:r>
              <a:rPr lang="es-MX" b="1" dirty="0"/>
              <a:t>precisión del </a:t>
            </a:r>
            <a:r>
              <a:rPr lang="es-MX" b="1" dirty="0" err="1"/>
              <a:t>planning</a:t>
            </a:r>
            <a:r>
              <a:rPr lang="es-MX" dirty="0"/>
              <a:t> y podrán aparecer dificultades a la hora de conseguir que las personas comprendan lo que se espera de ellas y cuáles son las metas fijadas. Para lograr su compromiso de producir los resultados acordados en tiempo establecido y dentro del presupuesto acordado es aconsejable crear un</a:t>
            </a:r>
            <a:r>
              <a:rPr lang="es-MX" b="1" dirty="0"/>
              <a:t> plan de acción</a:t>
            </a:r>
            <a:r>
              <a:rPr lang="es-MX" dirty="0"/>
              <a:t> que deberá ser recogido por escrito y copiado a todos los interesados y en el que, al menos, se especifiquen: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Roles y responsabilidades de los miembros del equipo.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Programa del proyecto, incluyendo fases, actividades y tareas.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Recursos necesarios para la consecución de cada actividad(personal, tiempo , material, otros recursos 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Plan de comunicación y medios y herramientas disponibles.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/>
              <a:t> Plan de riesgos.</a:t>
            </a:r>
            <a:endParaRPr lang="es-MX" dirty="0"/>
          </a:p>
          <a:p>
            <a:r>
              <a:rPr lang="es-MX" dirty="0"/>
              <a:t> </a:t>
            </a:r>
          </a:p>
        </p:txBody>
      </p:sp>
      <p:pic>
        <p:nvPicPr>
          <p:cNvPr id="2050" name="Picture 2" descr="Resultado de imagen para recursos de un proyec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636" y="1366269"/>
            <a:ext cx="4730487" cy="424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057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42461" y="854616"/>
            <a:ext cx="443913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Nivel de comunicación insuficiente o de baja calidad</a:t>
            </a:r>
            <a:r>
              <a:rPr lang="es-MX" sz="2000" b="1" dirty="0" smtClean="0"/>
              <a:t>.</a:t>
            </a:r>
          </a:p>
          <a:p>
            <a:endParaRPr lang="es-MX" dirty="0"/>
          </a:p>
          <a:p>
            <a:r>
              <a:rPr lang="es-MX" dirty="0"/>
              <a:t>La </a:t>
            </a:r>
            <a:r>
              <a:rPr lang="es-MX" b="1" dirty="0"/>
              <a:t>Dirección de proyecto</a:t>
            </a:r>
            <a:r>
              <a:rPr lang="es-MX" dirty="0"/>
              <a:t> debe encargarse de mantener unos buenos niveles de comunicación si quiere evitar el </a:t>
            </a:r>
            <a:r>
              <a:rPr lang="es-MX" b="1" dirty="0"/>
              <a:t>fracaso en el proyecto</a:t>
            </a:r>
            <a:r>
              <a:rPr lang="es-MX" dirty="0"/>
              <a:t>. Algunos de los medios idóneos para lograrlo y que pueden implementarse en cualquier tipo de proyecto son: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Reuniones.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</a:t>
            </a:r>
            <a:r>
              <a:rPr lang="es-MX" dirty="0" err="1"/>
              <a:t>Reporting</a:t>
            </a:r>
            <a:r>
              <a:rPr lang="es-MX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</a:t>
            </a:r>
            <a:r>
              <a:rPr lang="es-MX" b="1" dirty="0"/>
              <a:t>Softwares de gestión de proyecto</a:t>
            </a:r>
            <a:r>
              <a:rPr lang="es-MX" dirty="0"/>
              <a:t> que permitan compartir la información.</a:t>
            </a:r>
          </a:p>
        </p:txBody>
      </p:sp>
      <p:pic>
        <p:nvPicPr>
          <p:cNvPr id="3074" name="Picture 2" descr="Resultado de imagen para reuni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590" y="1117600"/>
            <a:ext cx="6400800" cy="4267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67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34645" y="665763"/>
            <a:ext cx="4868985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Inadecuada elección del método de seguimiento de </a:t>
            </a:r>
            <a:r>
              <a:rPr lang="es-MX" sz="2000" b="1" dirty="0" smtClean="0"/>
              <a:t>proyecto</a:t>
            </a:r>
          </a:p>
          <a:p>
            <a:endParaRPr lang="es-MX" dirty="0"/>
          </a:p>
          <a:p>
            <a:r>
              <a:rPr lang="es-MX" dirty="0"/>
              <a:t>Todo proyecto ha de poder ser controlado si se quiere lograr el éxito. La ventaja que aporta este control es poder detectar desviaciones a tiempo de tomar medidas que permitan paliar sus efectos y reconducir la situación, encaminándola hacia los objetivos establecidos.</a:t>
            </a:r>
            <a:r>
              <a:rPr lang="es-MX" b="1" dirty="0"/>
              <a:t> Resultados del proyecto</a:t>
            </a:r>
            <a:r>
              <a:rPr lang="es-MX" dirty="0"/>
              <a:t>, plazos y costes han de someterse a un seguimiento continuo y para ello es muy recomendable el emplear alguna de las </a:t>
            </a:r>
            <a:r>
              <a:rPr lang="es-MX" b="1" dirty="0"/>
              <a:t>metodologías de gestión de proyectos</a:t>
            </a:r>
            <a:r>
              <a:rPr lang="es-MX" dirty="0"/>
              <a:t> que, como el método de la ruta crítica, facilitan esta labor. Otra opción es escoger alguno de los </a:t>
            </a:r>
            <a:r>
              <a:rPr lang="es-MX" b="1" dirty="0"/>
              <a:t>softwares de gestión de proyecto</a:t>
            </a:r>
            <a:r>
              <a:rPr lang="es-MX" dirty="0"/>
              <a:t> más populares, los hay de pago y gratuitos, como, por ejemplo, </a:t>
            </a:r>
            <a:r>
              <a:rPr lang="es-MX" b="1" dirty="0"/>
              <a:t>Microsoft Project.</a:t>
            </a:r>
            <a:r>
              <a:rPr lang="es-MX" dirty="0"/>
              <a:t>  </a:t>
            </a:r>
          </a:p>
        </p:txBody>
      </p:sp>
      <p:pic>
        <p:nvPicPr>
          <p:cNvPr id="4098" name="Picture 2" descr="Resultado de imagen para resultad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758" y="837467"/>
            <a:ext cx="6117616" cy="4078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131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0646" y="733925"/>
            <a:ext cx="443132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Entrega de proyecto con asuntos pendientes</a:t>
            </a:r>
            <a:r>
              <a:rPr lang="es-MX" sz="2000" b="1" dirty="0" smtClean="0"/>
              <a:t>.</a:t>
            </a:r>
          </a:p>
          <a:p>
            <a:endParaRPr lang="es-MX" dirty="0"/>
          </a:p>
          <a:p>
            <a:r>
              <a:rPr lang="es-MX" dirty="0"/>
              <a:t>Es inadmisible el dar un proyecto por finalizado y entregado si quedan cabos sueltos y aspectos por completar. Para evitar este error es interesante: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Reunirse con promotor y otras figuras de interés para el proyecto antes de que se complete.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Desarrollar una lista de lista de control de cierre donde se identifiquen las tareas no acabadas que restan para la consecución.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 Establecer el modo y plazo en que se finalizarán y con ellas el proyecto en su totalidad.</a:t>
            </a:r>
          </a:p>
        </p:txBody>
      </p:sp>
      <p:pic>
        <p:nvPicPr>
          <p:cNvPr id="5122" name="Picture 2" descr="Resultado de imagen para entrega de proyec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29" y="998035"/>
            <a:ext cx="6096000" cy="4057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151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COSTOS DE CORRECCIÓN </a:t>
            </a:r>
            <a:endParaRPr lang="es-MX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MX" dirty="0"/>
              <a:t>Se realiza un seguimiento a la situación del proyecto para actualizar el presupuesto del mismo, y se gestionan los cambios a la Línea Base de </a:t>
            </a:r>
            <a:r>
              <a:rPr lang="es-MX" dirty="0" smtClean="0"/>
              <a:t>Coste. 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88" y="2961978"/>
            <a:ext cx="5557838" cy="290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2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Guion Explicativo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2911" y="2619457"/>
            <a:ext cx="10058400" cy="2585589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dirty="0" smtClean="0"/>
              <a:t>En esta </a:t>
            </a:r>
            <a:r>
              <a:rPr lang="es-MX" dirty="0" smtClean="0"/>
              <a:t>material se expondrá </a:t>
            </a:r>
            <a:r>
              <a:rPr lang="es-MX" dirty="0" smtClean="0"/>
              <a:t>cuales son las alternativas de desarrollo y documentación para la administración de </a:t>
            </a:r>
            <a:r>
              <a:rPr lang="es-MX" dirty="0" smtClean="0"/>
              <a:t>un </a:t>
            </a:r>
            <a:r>
              <a:rPr lang="es-MX" dirty="0" smtClean="0"/>
              <a:t>proyecto, ya que </a:t>
            </a:r>
            <a:r>
              <a:rPr lang="es-MX" dirty="0" smtClean="0"/>
              <a:t>se constituye </a:t>
            </a:r>
            <a:r>
              <a:rPr lang="es-MX" dirty="0" smtClean="0"/>
              <a:t>de </a:t>
            </a:r>
            <a:r>
              <a:rPr lang="es-MX" dirty="0" smtClean="0"/>
              <a:t>planes</a:t>
            </a:r>
            <a:r>
              <a:rPr lang="es-MX" dirty="0" smtClean="0"/>
              <a:t>, manuales e informes que nos mostrarán un panorama más amplio sobre el avance del proyecto, enfocándose en las etapas especiales, también </a:t>
            </a:r>
            <a:r>
              <a:rPr lang="es-MX" dirty="0" smtClean="0"/>
              <a:t>se analizaran las </a:t>
            </a:r>
            <a:r>
              <a:rPr lang="es-MX" dirty="0" smtClean="0"/>
              <a:t>diferentes acciones que se pueden implementar durante la identificación de errores, así mismo la corrección y el costeo.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1322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Resultado de imagen para informacion clav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11" b="52577"/>
          <a:stretch/>
        </p:blipFill>
        <p:spPr bwMode="auto">
          <a:xfrm>
            <a:off x="1317949" y="3427402"/>
            <a:ext cx="2857500" cy="90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4828779" y="1058344"/>
            <a:ext cx="3974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Cancelación de proyectos </a:t>
            </a:r>
            <a:endParaRPr lang="es-MX" sz="2800" dirty="0"/>
          </a:p>
        </p:txBody>
      </p:sp>
      <p:sp>
        <p:nvSpPr>
          <p:cNvPr id="6" name="CuadroTexto 5"/>
          <p:cNvSpPr txBox="1"/>
          <p:nvPr/>
        </p:nvSpPr>
        <p:spPr>
          <a:xfrm>
            <a:off x="2331191" y="2092411"/>
            <a:ext cx="175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Falta de material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5776129" y="2059258"/>
            <a:ext cx="1909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Proyecto en pausa</a:t>
            </a:r>
            <a:endParaRPr lang="es-MX" dirty="0"/>
          </a:p>
        </p:txBody>
      </p:sp>
      <p:cxnSp>
        <p:nvCxnSpPr>
          <p:cNvPr id="9" name="Conector recto 8"/>
          <p:cNvCxnSpPr/>
          <p:nvPr/>
        </p:nvCxnSpPr>
        <p:spPr>
          <a:xfrm flipV="1">
            <a:off x="3126201" y="1762896"/>
            <a:ext cx="65160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3126201" y="1762896"/>
            <a:ext cx="0" cy="4132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6719947" y="1762896"/>
            <a:ext cx="0" cy="4132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2561968" y="32374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1026" name="Picture 2" descr="Resultado de imagen para evidencia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80" y="2461743"/>
            <a:ext cx="1994501" cy="138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contenid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038" y="2429376"/>
            <a:ext cx="1215851" cy="123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Conector recto de flecha 21"/>
          <p:cNvCxnSpPr/>
          <p:nvPr/>
        </p:nvCxnSpPr>
        <p:spPr>
          <a:xfrm>
            <a:off x="9638572" y="1753872"/>
            <a:ext cx="0" cy="4132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032" name="Picture 8" descr="Resultado de imagen para pausa icon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334" y="2589143"/>
            <a:ext cx="1673225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uadroTexto 23"/>
          <p:cNvSpPr txBox="1"/>
          <p:nvPr/>
        </p:nvSpPr>
        <p:spPr>
          <a:xfrm>
            <a:off x="8654963" y="2167134"/>
            <a:ext cx="2332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Abandono de proyecto</a:t>
            </a:r>
            <a:endParaRPr lang="es-MX" dirty="0"/>
          </a:p>
        </p:txBody>
      </p:sp>
      <p:pic>
        <p:nvPicPr>
          <p:cNvPr id="1034" name="Picture 10" descr="Resultado de imagen para abandono 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963" y="2725738"/>
            <a:ext cx="2590800" cy="21510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16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Requisitos para la modificación de proyectos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1560" y="1737360"/>
            <a:ext cx="4756958" cy="3873731"/>
          </a:xfrm>
        </p:spPr>
        <p:txBody>
          <a:bodyPr/>
          <a:lstStyle/>
          <a:p>
            <a:pPr fontAlgn="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dirty="0" smtClean="0"/>
              <a:t>Ser </a:t>
            </a:r>
            <a:r>
              <a:rPr lang="es-MX" dirty="0"/>
              <a:t>detalladas.</a:t>
            </a:r>
          </a:p>
          <a:p>
            <a:pPr fontAlgn="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dirty="0"/>
              <a:t>Contar con un soporte técnico.</a:t>
            </a:r>
          </a:p>
          <a:p>
            <a:pPr fontAlgn="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dirty="0"/>
              <a:t>Recopilación de toda la documentación.</a:t>
            </a:r>
          </a:p>
          <a:p>
            <a:pPr fontAlgn="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dirty="0"/>
              <a:t>Referencias del documento de planeación original </a:t>
            </a:r>
          </a:p>
          <a:p>
            <a:pPr fontAlgn="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dirty="0"/>
              <a:t>Matriz de marco teórico.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834" y="1956954"/>
            <a:ext cx="6082145" cy="304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47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Ventajas de modificar proyectos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dirty="0" smtClean="0"/>
              <a:t>Puede </a:t>
            </a:r>
            <a:r>
              <a:rPr lang="es-MX" dirty="0"/>
              <a:t>implicar mejoras al diseño del proyecto.</a:t>
            </a:r>
          </a:p>
          <a:p>
            <a:pPr fontAlgn="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dirty="0"/>
              <a:t>Cambio de responsable en el área de conflicto.</a:t>
            </a:r>
          </a:p>
          <a:p>
            <a:pPr fontAlgn="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dirty="0"/>
              <a:t>Reajuste en la asignación de responsabilidades.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699" y="2075584"/>
            <a:ext cx="3800475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4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4.5 Informe técnico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70510"/>
            <a:ext cx="10735962" cy="287818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>E</a:t>
            </a:r>
            <a:r>
              <a:rPr lang="es-MX" dirty="0" smtClean="0"/>
              <a:t>s </a:t>
            </a:r>
            <a:r>
              <a:rPr lang="es-MX" dirty="0"/>
              <a:t>un análisis sobre un tema determinado con el fin de encontrar una solución o mejoría en algún aspecto de una entidad</a:t>
            </a:r>
            <a:r>
              <a:rPr lang="es-MX" dirty="0" smtClean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>S</a:t>
            </a:r>
            <a:r>
              <a:rPr lang="es-MX" dirty="0" smtClean="0"/>
              <a:t>e </a:t>
            </a:r>
            <a:r>
              <a:rPr lang="es-MX" dirty="0"/>
              <a:t>expone de forma clara y concisa, aunque detallada, el desarrollo y resultados de un proyecto o trabajo. Es esencial que pueda asimilarse el objetivo de forma rápida y comprensiva.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6" name="Imagen 5" descr="Resultado de imagen para solucio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292" y="3698584"/>
            <a:ext cx="4343400" cy="1809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419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Partes de un informe técnico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3"/>
            <a:ext cx="7144785" cy="428934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500" b="1" dirty="0" smtClean="0">
                <a:latin typeface="Arial Rounded MT Bold" panose="020F0704030504030204" pitchFamily="34" charset="0"/>
              </a:rPr>
              <a:t>Portada</a:t>
            </a:r>
            <a:r>
              <a:rPr lang="es-MX" sz="2500" b="1" dirty="0">
                <a:latin typeface="Arial Rounded MT Bold" panose="020F0704030504030204" pitchFamily="34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 Rounded MT Bold" panose="020F0704030504030204" pitchFamily="34" charset="0"/>
              </a:rPr>
              <a:t>Un resumen del texto.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 Rounded MT Bold" panose="020F0704030504030204" pitchFamily="34" charset="0"/>
              </a:rPr>
              <a:t>Índice.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 Rounded MT Bold" panose="020F0704030504030204" pitchFamily="34" charset="0"/>
              </a:rPr>
              <a:t>Glosario de símbolos o términos técnicos, en caso de que fuese necesario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 Rounded MT Bold" panose="020F0704030504030204" pitchFamily="34" charset="0"/>
              </a:rPr>
              <a:t>Una introducción.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 Rounded MT Bold" panose="020F0704030504030204" pitchFamily="34" charset="0"/>
              </a:rPr>
              <a:t>Desarrollo del cuerpo del texto.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 Rounded MT Bold" panose="020F0704030504030204" pitchFamily="34" charset="0"/>
              </a:rPr>
              <a:t>La conclusiones.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 Rounded MT Bold" panose="020F0704030504030204" pitchFamily="34" charset="0"/>
              </a:rPr>
              <a:t>Los anexos que se necesiten.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2500" b="1" dirty="0">
                <a:latin typeface="Arial Rounded MT Bold" panose="020F0704030504030204" pitchFamily="34" charset="0"/>
              </a:rPr>
              <a:t>La bibliografía consultada.</a:t>
            </a:r>
          </a:p>
          <a:p>
            <a:endParaRPr lang="es-MX" b="1" dirty="0"/>
          </a:p>
        </p:txBody>
      </p:sp>
      <p:pic>
        <p:nvPicPr>
          <p:cNvPr id="5122" name="Picture 2" descr="Resultado de imagen para portada de un infor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065" y="2121973"/>
            <a:ext cx="1289759" cy="16863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indic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223" y="1793727"/>
            <a:ext cx="1794702" cy="2540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Resultado de imagen para libro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165" y="4046156"/>
            <a:ext cx="3180749" cy="215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8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aracterísticas de un informe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técnico: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Deberá </a:t>
            </a:r>
            <a:r>
              <a:rPr lang="es-MX" dirty="0"/>
              <a:t>ser un escrito claro, sencillo y conciso</a:t>
            </a:r>
            <a:r>
              <a:rPr lang="es-MX" dirty="0" smtClean="0"/>
              <a:t>.</a:t>
            </a:r>
          </a:p>
          <a:p>
            <a:endParaRPr lang="es-MX" dirty="0" smtClean="0"/>
          </a:p>
          <a:p>
            <a:r>
              <a:rPr lang="es-MX" dirty="0" smtClean="0"/>
              <a:t>Buena </a:t>
            </a:r>
            <a:r>
              <a:rPr lang="es-MX" dirty="0"/>
              <a:t>organización y una estructura </a:t>
            </a:r>
            <a:r>
              <a:rPr lang="es-MX" dirty="0" smtClean="0"/>
              <a:t>adecuada.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Los datos que se proporcionen tienen que ser exactos y de manera que puedan demostrarse de forma simple.</a:t>
            </a:r>
          </a:p>
          <a:p>
            <a:endParaRPr lang="es-MX" dirty="0"/>
          </a:p>
        </p:txBody>
      </p:sp>
      <p:pic>
        <p:nvPicPr>
          <p:cNvPr id="3074" name="Picture 2" descr="Resultado de imagen para concision al hab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0994" y="799534"/>
            <a:ext cx="2546114" cy="254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para concis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933" y="4237144"/>
            <a:ext cx="3777682" cy="187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43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Informe administrativo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9063" y="2667612"/>
            <a:ext cx="6394622" cy="213885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/>
              <a:t>Es un texto escrito en prosa científica, técnica o comercial con el objetivo de comunicar información dirigida, generalmente a personas o entidades capacitadas para tomar decisiones. En ellos se presentan hechos obtenidos </a:t>
            </a:r>
            <a:r>
              <a:rPr lang="es-MX" dirty="0" smtClean="0"/>
              <a:t>o </a:t>
            </a:r>
            <a:r>
              <a:rPr lang="es-MX" dirty="0" smtClean="0"/>
              <a:t>verificados por el autor</a:t>
            </a:r>
            <a:endParaRPr lang="es-MX" dirty="0"/>
          </a:p>
        </p:txBody>
      </p:sp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759" y="1761026"/>
            <a:ext cx="3596742" cy="449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09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16330" y="737324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Etapas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para la realización del informe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9294341" cy="435133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s-MX" b="1" dirty="0" smtClean="0"/>
              <a:t>1</a:t>
            </a:r>
            <a:r>
              <a:rPr lang="es-MX" b="1" dirty="0"/>
              <a:t>.</a:t>
            </a:r>
            <a:r>
              <a:rPr lang="es-MX" dirty="0"/>
              <a:t> Determinación de la naturaleza de la información deseada o necesitada.</a:t>
            </a:r>
          </a:p>
          <a:p>
            <a:pPr marL="0" indent="0" fontAlgn="base">
              <a:buNone/>
            </a:pPr>
            <a:r>
              <a:rPr lang="es-MX" b="1" dirty="0"/>
              <a:t>2</a:t>
            </a:r>
            <a:r>
              <a:rPr lang="es-MX" b="1" dirty="0" smtClean="0"/>
              <a:t>.</a:t>
            </a:r>
            <a:r>
              <a:rPr lang="es-MX" dirty="0"/>
              <a:t> Definición de las actividades que se van a realizar para lograr los criterios de evaluación </a:t>
            </a:r>
            <a:r>
              <a:rPr lang="es-MX" dirty="0" smtClean="0"/>
              <a:t>propuestos.</a:t>
            </a:r>
          </a:p>
          <a:p>
            <a:pPr marL="0" indent="0" fontAlgn="base">
              <a:buNone/>
            </a:pPr>
            <a:r>
              <a:rPr lang="es-MX" b="1" dirty="0"/>
              <a:t>3</a:t>
            </a:r>
            <a:r>
              <a:rPr lang="es-MX" b="1" dirty="0" smtClean="0"/>
              <a:t>.</a:t>
            </a:r>
            <a:r>
              <a:rPr lang="es-MX" dirty="0" smtClean="0"/>
              <a:t> Diseño de los instrumentos para la recolección de los datos</a:t>
            </a:r>
          </a:p>
          <a:p>
            <a:pPr marL="0" indent="0" fontAlgn="base">
              <a:buNone/>
            </a:pPr>
            <a:r>
              <a:rPr lang="es-MX" b="1" dirty="0" smtClean="0"/>
              <a:t>5.</a:t>
            </a:r>
            <a:r>
              <a:rPr lang="es-MX" dirty="0" smtClean="0"/>
              <a:t> Recolección de los datos necesarios.</a:t>
            </a:r>
            <a:endParaRPr lang="es-MX" dirty="0"/>
          </a:p>
        </p:txBody>
      </p:sp>
      <p:pic>
        <p:nvPicPr>
          <p:cNvPr id="7174" name="Picture 6" descr="Resultado de imagen para agen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897" y="3868885"/>
            <a:ext cx="1679470" cy="184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Resultado de imagen para recoleccion de da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01294"/>
            <a:ext cx="86963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36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2802" y="1852913"/>
            <a:ext cx="11809198" cy="4583414"/>
          </a:xfrm>
        </p:spPr>
        <p:txBody>
          <a:bodyPr/>
          <a:lstStyle/>
          <a:p>
            <a:pPr marL="0" indent="0" algn="just" fontAlgn="base">
              <a:buNone/>
            </a:pPr>
            <a:r>
              <a:rPr lang="es-MX" b="1" dirty="0" smtClean="0"/>
              <a:t>6.</a:t>
            </a:r>
            <a:r>
              <a:rPr lang="es-MX" dirty="0" smtClean="0"/>
              <a:t> Análisis de los datos: selección, organización, comparación.</a:t>
            </a:r>
          </a:p>
          <a:p>
            <a:pPr marL="0" indent="0" algn="just" fontAlgn="base">
              <a:buNone/>
            </a:pPr>
            <a:r>
              <a:rPr lang="es-MX" b="1" dirty="0" smtClean="0"/>
              <a:t>7.</a:t>
            </a:r>
            <a:r>
              <a:rPr lang="es-MX" dirty="0" smtClean="0"/>
              <a:t> Evaluación de los datos y verificación de su exactitud.</a:t>
            </a:r>
          </a:p>
          <a:p>
            <a:pPr marL="0" indent="0" algn="just" fontAlgn="base">
              <a:buNone/>
            </a:pPr>
            <a:r>
              <a:rPr lang="es-MX" b="1" dirty="0" smtClean="0"/>
              <a:t>8.</a:t>
            </a:r>
            <a:r>
              <a:rPr lang="es-MX" dirty="0" smtClean="0"/>
              <a:t> Síntesis, que consiste en consolidar la información, analizada e integra-da en torno a la temática seleccionada.</a:t>
            </a:r>
          </a:p>
          <a:p>
            <a:pPr marL="0" indent="0" algn="just" fontAlgn="base">
              <a:buNone/>
            </a:pPr>
            <a:r>
              <a:rPr lang="es-MX" b="1" dirty="0" smtClean="0"/>
              <a:t>9.</a:t>
            </a:r>
            <a:r>
              <a:rPr lang="es-MX" dirty="0" smtClean="0"/>
              <a:t> Organización y elaboración del informe escrito.</a:t>
            </a:r>
          </a:p>
          <a:p>
            <a:endParaRPr lang="es-MX" dirty="0"/>
          </a:p>
        </p:txBody>
      </p:sp>
      <p:pic>
        <p:nvPicPr>
          <p:cNvPr id="8194" name="Picture 2" descr="Resultado de imagen para recoleccion de d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021" y="171939"/>
            <a:ext cx="3799703" cy="232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Resultado de imagen para evaluacion de dato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15" r="9529" b="14033"/>
          <a:stretch/>
        </p:blipFill>
        <p:spPr bwMode="auto">
          <a:xfrm>
            <a:off x="3238501" y="3760930"/>
            <a:ext cx="7132851" cy="248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72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4.6 Manual técnico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0080" y="1942757"/>
            <a:ext cx="10515600" cy="258985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dirty="0" smtClean="0"/>
              <a:t>Es </a:t>
            </a:r>
            <a:r>
              <a:rPr lang="es-MX" dirty="0"/>
              <a:t>aquel que va dirigido a un público con conocimientos técnicos sobre algún área.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/>
              <a:t>La documentación de proyectos es importante para identificar mas fácilmente los aspectos y características que forman parte de un proyecto.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1266" name="Picture 2" descr="Resultado de imagen para manual tecnic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202" y="3718804"/>
            <a:ext cx="3312556" cy="248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0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048000" y="25518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4.1. Supervisión.</a:t>
            </a:r>
          </a:p>
          <a:p>
            <a:r>
              <a:rPr lang="es-MX" dirty="0"/>
              <a:t>4.2. Seguimiento.</a:t>
            </a:r>
          </a:p>
          <a:p>
            <a:r>
              <a:rPr lang="es-MX" dirty="0"/>
              <a:t>4.3. Detección y manejo de errores.</a:t>
            </a:r>
          </a:p>
          <a:p>
            <a:r>
              <a:rPr lang="es-MX" dirty="0"/>
              <a:t>4.4. Modificaciones y cancelación de proyectos.</a:t>
            </a:r>
          </a:p>
          <a:p>
            <a:r>
              <a:rPr lang="es-MX" dirty="0"/>
              <a:t>4.5 Informe técnico e informe administrativo.</a:t>
            </a:r>
          </a:p>
          <a:p>
            <a:r>
              <a:rPr lang="es-MX" dirty="0"/>
              <a:t>4.6. Manuales: técnico, administrativo y usuario.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0" y="1422400"/>
            <a:ext cx="12192000" cy="70405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2649805" y="1512815"/>
            <a:ext cx="59202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800" b="1" dirty="0" smtClean="0">
                <a:solidFill>
                  <a:schemeClr val="bg1"/>
                </a:solidFill>
              </a:rPr>
              <a:t>Unidad IV Desarrollo </a:t>
            </a:r>
            <a:r>
              <a:rPr lang="es-MX" sz="2800" b="1" dirty="0">
                <a:solidFill>
                  <a:schemeClr val="bg1"/>
                </a:solidFill>
              </a:rPr>
              <a:t>y documentación</a:t>
            </a:r>
          </a:p>
        </p:txBody>
      </p:sp>
    </p:spTree>
    <p:extLst>
      <p:ext uri="{BB962C8B-B14F-4D97-AF65-F5344CB8AC3E}">
        <p14:creationId xmlns:p14="http://schemas.microsoft.com/office/powerpoint/2010/main" val="352866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Manual administrativo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5390" y="1737360"/>
            <a:ext cx="5958016" cy="409725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/>
              <a:t>Concentran </a:t>
            </a:r>
            <a:r>
              <a:rPr lang="es-MX" dirty="0"/>
              <a:t>en forma sistemática una serie de elementos administrativos con el fin de informar y orientar la conducta de los integrantes de la empresa, unificando los criterios de desempeño y cursos de acción que deberán seguirse para cumplir con los objetivos trazados.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>Incluyen las normas legales, reglamentarias y administrativas</a:t>
            </a:r>
          </a:p>
          <a:p>
            <a:endParaRPr lang="es-MX" dirty="0"/>
          </a:p>
        </p:txBody>
      </p:sp>
      <p:pic>
        <p:nvPicPr>
          <p:cNvPr id="10242" name="Picture 2" descr="Resultado de imagen para manuales administrativos animados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865" y="1854414"/>
            <a:ext cx="476250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60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Objetivos de un manual administrativo </a:t>
            </a:r>
            <a:endParaRPr lang="es-MX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Fijar las políticas y establecer los sistemas administrativos de la organización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Facilitar la comprensión de los objetivos, políticas, estructuras y funciones de cada área integrante de la organización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Definir las funciones y responsabilidades de cada unidad </a:t>
            </a:r>
            <a:r>
              <a:rPr lang="es-MX" dirty="0" smtClean="0"/>
              <a:t>administrativa</a:t>
            </a:r>
          </a:p>
          <a:p>
            <a:pPr>
              <a:buFont typeface="Wingdings" panose="05000000000000000000" pitchFamily="2" charset="2"/>
              <a:buChar char="Ø"/>
            </a:pP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117" y="3452631"/>
            <a:ext cx="4129347" cy="275289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302" y="3290792"/>
            <a:ext cx="3000375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9372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3983875" cy="3671839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Permitir el ahorro de tiempos y esfuerzos de los funcionarios, evitando funciones de control y supervisión innecesarias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Evitar desperdicios de recursos humanos y materiales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Reducir los costos como consecuencia del incremento de la eficiencia en general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282" y="2131944"/>
            <a:ext cx="4208751" cy="377009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270" y="1845734"/>
            <a:ext cx="2869622" cy="190978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673" y="4155940"/>
            <a:ext cx="3474027" cy="203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4889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Clasificación de manuales administrativos</a:t>
            </a:r>
            <a:endParaRPr lang="es-MX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De Organización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De Normas y Procedimientos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De Puestos y </a:t>
            </a:r>
            <a:r>
              <a:rPr lang="es-MX" dirty="0" smtClean="0"/>
              <a:t>funciones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431" y="3627420"/>
            <a:ext cx="3462482" cy="260180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57" y="3738141"/>
            <a:ext cx="5151789" cy="238036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955" y="1845734"/>
            <a:ext cx="3223723" cy="21408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78550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Manual de usuario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0518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MX" dirty="0"/>
              <a:t>Se trata de una guía que ayuda a entender el funcionamiento de algo</a:t>
            </a:r>
            <a:r>
              <a:rPr lang="es-MX" dirty="0" smtClean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dirty="0" smtClean="0"/>
              <a:t>Un </a:t>
            </a:r>
            <a:r>
              <a:rPr lang="es-MX" dirty="0"/>
              <a:t>Manual de usuario es un documento de comunicación técnica que busca brindar asistencia a los sujetos que usan un sistema. Más allá de su especificidad, los autores de los manuales intentan apelar a un lenguaje ameno y simple para llegar a la mayor cantidad posible de receptores.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AutoShape 4" descr="Resultado de imagen para manual de usuario definici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222" name="Picture 6" descr="Resultado de imagen para manual de usuario defini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141" y="3932022"/>
            <a:ext cx="3151717" cy="236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Estructura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47830"/>
            <a:ext cx="8824784" cy="34054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dirty="0" smtClean="0"/>
              <a:t>Una </a:t>
            </a:r>
            <a:r>
              <a:rPr lang="es-MX" dirty="0"/>
              <a:t>estructura frecuente de los manuales de usuario </a:t>
            </a:r>
            <a:r>
              <a:rPr lang="es-MX" dirty="0" smtClean="0"/>
              <a:t>incluye: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Introducción </a:t>
            </a:r>
            <a:r>
              <a:rPr lang="es-MX" dirty="0"/>
              <a:t>al producto en </a:t>
            </a:r>
            <a:r>
              <a:rPr lang="es-MX" dirty="0" smtClean="0"/>
              <a:t>cuestión</a:t>
            </a:r>
          </a:p>
          <a:p>
            <a:r>
              <a:rPr lang="es-MX" dirty="0" smtClean="0"/>
              <a:t>Índice </a:t>
            </a:r>
            <a:r>
              <a:rPr lang="es-MX" dirty="0"/>
              <a:t>con los contenidos del </a:t>
            </a:r>
            <a:r>
              <a:rPr lang="es-MX" dirty="0" smtClean="0"/>
              <a:t>manual </a:t>
            </a:r>
          </a:p>
          <a:p>
            <a:r>
              <a:rPr lang="es-MX" dirty="0" smtClean="0"/>
              <a:t>la </a:t>
            </a:r>
            <a:r>
              <a:rPr lang="es-MX" dirty="0"/>
              <a:t>guía en sí </a:t>
            </a:r>
            <a:r>
              <a:rPr lang="es-MX" dirty="0" smtClean="0"/>
              <a:t>misma </a:t>
            </a:r>
          </a:p>
          <a:p>
            <a:r>
              <a:rPr lang="es-MX" dirty="0"/>
              <a:t>U</a:t>
            </a:r>
            <a:r>
              <a:rPr lang="es-MX" dirty="0" smtClean="0"/>
              <a:t>na </a:t>
            </a:r>
            <a:r>
              <a:rPr lang="es-MX" dirty="0"/>
              <a:t>sección de problemas frecuentes y su forma de </a:t>
            </a:r>
            <a:r>
              <a:rPr lang="es-MX" dirty="0" smtClean="0"/>
              <a:t>solucionarlos</a:t>
            </a:r>
          </a:p>
          <a:p>
            <a:r>
              <a:rPr lang="es-MX" dirty="0"/>
              <a:t>L</a:t>
            </a:r>
            <a:r>
              <a:rPr lang="es-MX" dirty="0" smtClean="0"/>
              <a:t>os </a:t>
            </a:r>
            <a:r>
              <a:rPr lang="es-MX" dirty="0"/>
              <a:t>datos de contacto </a:t>
            </a:r>
            <a:endParaRPr lang="es-MX" dirty="0" smtClean="0"/>
          </a:p>
          <a:p>
            <a:r>
              <a:rPr lang="es-MX" dirty="0"/>
              <a:t>G</a:t>
            </a:r>
            <a:r>
              <a:rPr lang="es-MX" dirty="0" smtClean="0"/>
              <a:t>losario</a:t>
            </a:r>
            <a:r>
              <a:rPr lang="es-MX" dirty="0"/>
              <a:t>.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12290" name="Picture 2" descr="Resultado de imagen para estructu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946" y="2193066"/>
            <a:ext cx="4410739" cy="262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11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Bibliografía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Javier </a:t>
            </a:r>
            <a:r>
              <a:rPr lang="es-MX" dirty="0" err="1"/>
              <a:t>Garcia</a:t>
            </a:r>
            <a:r>
              <a:rPr lang="es-MX" dirty="0"/>
              <a:t> . (2010). La etapa de control . 08/05/2017, de Universidad Antonio de Nebrija Sitio web: </a:t>
            </a:r>
            <a:r>
              <a:rPr lang="es-MX" dirty="0">
                <a:hlinkClick r:id="rId2"/>
              </a:rPr>
              <a:t>http://www.nebrija.es/~</a:t>
            </a:r>
            <a:r>
              <a:rPr lang="es-MX" dirty="0" smtClean="0">
                <a:hlinkClick r:id="rId2"/>
              </a:rPr>
              <a:t>jmaestro/LS5168/Slides_Control.pdf</a:t>
            </a:r>
            <a:endParaRPr lang="es-MX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Mendoza </a:t>
            </a:r>
            <a:r>
              <a:rPr lang="es-MX" dirty="0"/>
              <a:t>M. . (2007). </a:t>
            </a:r>
            <a:r>
              <a:rPr lang="es-MX" dirty="0" err="1"/>
              <a:t>Metodologia</a:t>
            </a:r>
            <a:r>
              <a:rPr lang="es-MX" dirty="0"/>
              <a:t> para la </a:t>
            </a:r>
            <a:r>
              <a:rPr lang="es-MX" dirty="0" err="1"/>
              <a:t>administracion</a:t>
            </a:r>
            <a:r>
              <a:rPr lang="es-MX" dirty="0"/>
              <a:t> de proyectos . 08/05/2017, de UANL Sitio web: </a:t>
            </a:r>
            <a:r>
              <a:rPr lang="es-MX" dirty="0">
                <a:hlinkClick r:id="rId3"/>
              </a:rPr>
              <a:t>http://</a:t>
            </a:r>
            <a:r>
              <a:rPr lang="es-MX" dirty="0" smtClean="0">
                <a:hlinkClick r:id="rId3"/>
              </a:rPr>
              <a:t>www.cva.itesm.mx/biblioteca/pagina_con_formato_version_oct/apaweb.html</a:t>
            </a:r>
            <a:endParaRPr lang="es-MX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MX" dirty="0" err="1" smtClean="0"/>
              <a:t>Zacarias</a:t>
            </a:r>
            <a:r>
              <a:rPr lang="es-MX" dirty="0" smtClean="0"/>
              <a:t> </a:t>
            </a:r>
            <a:r>
              <a:rPr lang="es-MX" dirty="0"/>
              <a:t>Torres. (2014). Administración de Proyectos . México: Grupo Editorial Patria </a:t>
            </a:r>
            <a:r>
              <a:rPr lang="es-MX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Anónimo</a:t>
            </a:r>
            <a:r>
              <a:rPr lang="es-MX" dirty="0"/>
              <a:t>. (2011). Manual técnico. 2017, de </a:t>
            </a:r>
            <a:r>
              <a:rPr lang="es-MX" dirty="0" err="1"/>
              <a:t>Blogspot</a:t>
            </a:r>
            <a:r>
              <a:rPr lang="es-MX" dirty="0"/>
              <a:t> Sitio </a:t>
            </a:r>
            <a:r>
              <a:rPr lang="es-MX" dirty="0" smtClean="0"/>
              <a:t>web: </a:t>
            </a:r>
            <a:r>
              <a:rPr lang="es-MX" dirty="0" smtClean="0">
                <a:hlinkClick r:id="rId4"/>
              </a:rPr>
              <a:t>http</a:t>
            </a:r>
            <a:r>
              <a:rPr lang="es-MX" dirty="0">
                <a:hlinkClick r:id="rId4"/>
              </a:rPr>
              <a:t>://</a:t>
            </a:r>
            <a:r>
              <a:rPr lang="es-MX" dirty="0" smtClean="0">
                <a:hlinkClick r:id="rId4"/>
              </a:rPr>
              <a:t>manualtcnico.blogspot.mx/2011/08/concepto_21.html</a:t>
            </a:r>
            <a:endParaRPr lang="es-MX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MX" dirty="0"/>
              <a:t>Licenciado Oscar </a:t>
            </a:r>
            <a:r>
              <a:rPr lang="es-MX" dirty="0" err="1"/>
              <a:t>Yambay</a:t>
            </a:r>
            <a:r>
              <a:rPr lang="es-MX" dirty="0"/>
              <a:t>. (2016). Manuales administrativos. 2017, de Organizaciones y Método Sitio web: </a:t>
            </a:r>
            <a:r>
              <a:rPr lang="es-MX" dirty="0">
                <a:hlinkClick r:id="rId5"/>
              </a:rPr>
              <a:t>https://www.gestiopolis.com/manuales-administrativos</a:t>
            </a:r>
            <a:r>
              <a:rPr lang="es-MX" dirty="0" smtClean="0">
                <a:hlinkClick r:id="rId5"/>
              </a:rPr>
              <a:t>/</a:t>
            </a:r>
            <a:endParaRPr lang="es-MX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pt-BR" dirty="0" err="1" smtClean="0"/>
              <a:t>Anonimo</a:t>
            </a:r>
            <a:r>
              <a:rPr lang="pt-BR" dirty="0" smtClean="0"/>
              <a:t>. </a:t>
            </a:r>
            <a:r>
              <a:rPr lang="pt-BR" dirty="0"/>
              <a:t>(2012). Documentos Administrativos. 2017, de </a:t>
            </a:r>
            <a:r>
              <a:rPr lang="pt-BR" dirty="0" err="1"/>
              <a:t>wordpress</a:t>
            </a:r>
            <a:r>
              <a:rPr lang="pt-BR" dirty="0"/>
              <a:t> Sitio web: </a:t>
            </a:r>
            <a:r>
              <a:rPr lang="pt-BR" dirty="0">
                <a:hlinkClick r:id="rId6"/>
              </a:rPr>
              <a:t>https://johannads13.wordpress.com/2012/12/10/informe</a:t>
            </a:r>
            <a:r>
              <a:rPr lang="pt-BR" dirty="0" smtClean="0">
                <a:hlinkClick r:id="rId6"/>
              </a:rPr>
              <a:t>/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err="1"/>
              <a:t>Anonimo</a:t>
            </a:r>
            <a:r>
              <a:rPr lang="es-MX" dirty="0"/>
              <a:t>. (2015). Informe técnico. 2017, de </a:t>
            </a:r>
            <a:r>
              <a:rPr lang="es-MX" dirty="0" err="1"/>
              <a:t>ModeloCarta</a:t>
            </a:r>
            <a:r>
              <a:rPr lang="es-MX" dirty="0"/>
              <a:t> Sitio web: </a:t>
            </a:r>
            <a:r>
              <a:rPr lang="es-MX" dirty="0">
                <a:hlinkClick r:id="rId7"/>
              </a:rPr>
              <a:t>http://</a:t>
            </a:r>
            <a:r>
              <a:rPr lang="es-MX" dirty="0" smtClean="0">
                <a:hlinkClick r:id="rId7"/>
              </a:rPr>
              <a:t>www.modelocarta.net/informe-tecnico.html</a:t>
            </a:r>
            <a:endParaRPr lang="es-MX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MX" dirty="0" err="1"/>
              <a:t>Anonimo</a:t>
            </a:r>
            <a:r>
              <a:rPr lang="es-MX" dirty="0"/>
              <a:t>. (2014). Manual de </a:t>
            </a:r>
            <a:r>
              <a:rPr lang="es-MX" dirty="0" err="1"/>
              <a:t>usiario</a:t>
            </a:r>
            <a:r>
              <a:rPr lang="es-MX" dirty="0"/>
              <a:t>. 2017, de </a:t>
            </a:r>
            <a:r>
              <a:rPr lang="es-MX" dirty="0" err="1"/>
              <a:t>Ecured</a:t>
            </a:r>
            <a:r>
              <a:rPr lang="es-MX" dirty="0"/>
              <a:t> Sitio web: </a:t>
            </a:r>
            <a:r>
              <a:rPr lang="es-MX" dirty="0">
                <a:hlinkClick r:id="rId8"/>
              </a:rPr>
              <a:t>https://www.ecured.cu/Manual_de_usuario</a:t>
            </a:r>
            <a:endParaRPr lang="es-MX" dirty="0">
              <a:hlinkClick r:id="rId6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454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4.1 Supervisión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Supervisar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y Controlar el Trabajo del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Proyecto es la comparación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del rendimiento actual del proyecto con lo planificado en el Plan de Gestión del Proyecto, y generación de acciones correctivas y preventivas.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779" y="3339611"/>
            <a:ext cx="3532889" cy="3304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304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ALCANCE DE LA SUPERVISIÓN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Alcances: </a:t>
            </a:r>
            <a:r>
              <a:rPr lang="es-MX" dirty="0" smtClean="0"/>
              <a:t>Implica </a:t>
            </a:r>
            <a:r>
              <a:rPr lang="es-MX" dirty="0"/>
              <a:t>el universo de objetivos y metas que se esperan lograr mas los productos y sus características, así como todas las especificaciones técnicas y </a:t>
            </a:r>
            <a:r>
              <a:rPr lang="es-MX" dirty="0" smtClean="0"/>
              <a:t>económicas.</a:t>
            </a:r>
            <a:endParaRPr lang="es-MX" dirty="0"/>
          </a:p>
          <a:p>
            <a:pPr algn="just">
              <a:buFont typeface="Wingdings" panose="05000000000000000000" pitchFamily="2" charset="2"/>
              <a:buChar char="ü"/>
            </a:pPr>
            <a:endParaRPr lang="es-MX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El director del proyecto debe contar con la descripción detallada de los entregables y desarrollar el plan operativo que le permita lograrlo.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Con tales documentos el director estará en condiciones de abordar la definición del </a:t>
            </a:r>
            <a:r>
              <a:rPr lang="es-MX" b="1" dirty="0"/>
              <a:t>monitoreo integral y control integral </a:t>
            </a:r>
          </a:p>
          <a:p>
            <a:pPr>
              <a:buFont typeface="Wingdings" panose="05000000000000000000" pitchFamily="2" charset="2"/>
              <a:buChar char="ü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7945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2487" t="25158" r="13333" b="15937"/>
          <a:stretch/>
        </p:blipFill>
        <p:spPr>
          <a:xfrm>
            <a:off x="661496" y="423635"/>
            <a:ext cx="10663268" cy="54454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5981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02105" y="1737360"/>
            <a:ext cx="10058400" cy="4023360"/>
          </a:xfrm>
        </p:spPr>
        <p:txBody>
          <a:bodyPr/>
          <a:lstStyle/>
          <a:p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Abrir llave 3"/>
          <p:cNvSpPr/>
          <p:nvPr/>
        </p:nvSpPr>
        <p:spPr>
          <a:xfrm>
            <a:off x="2888811" y="1977031"/>
            <a:ext cx="536448" cy="3267074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3238500" y="2114549"/>
            <a:ext cx="3195683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-Acciones correctivas </a:t>
            </a:r>
          </a:p>
          <a:p>
            <a:endParaRPr lang="es-MX" sz="2400" dirty="0" smtClean="0"/>
          </a:p>
          <a:p>
            <a:r>
              <a:rPr lang="es-MX" sz="2400" dirty="0" smtClean="0"/>
              <a:t>-Acciones preventivas </a:t>
            </a:r>
          </a:p>
          <a:p>
            <a:endParaRPr lang="es-MX" sz="2400" dirty="0"/>
          </a:p>
          <a:p>
            <a:r>
              <a:rPr lang="es-MX" sz="2400" dirty="0" smtClean="0"/>
              <a:t>-Reparación de defectos</a:t>
            </a:r>
          </a:p>
          <a:p>
            <a:endParaRPr lang="es-MX" sz="2400" dirty="0"/>
          </a:p>
          <a:p>
            <a:r>
              <a:rPr lang="es-MX" sz="2400" dirty="0" smtClean="0"/>
              <a:t>-Actualizaciones  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0" y="3379735"/>
            <a:ext cx="285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Supervisión eficiente </a:t>
            </a:r>
            <a:endParaRPr lang="es-MX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872" y="1737360"/>
            <a:ext cx="1588603" cy="160930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2475" y="2965398"/>
            <a:ext cx="2456187" cy="1673277"/>
          </a:xfrm>
          <a:prstGeom prst="rect">
            <a:avLst/>
          </a:prstGeom>
        </p:spPr>
      </p:pic>
      <p:pic>
        <p:nvPicPr>
          <p:cNvPr id="1026" name="Picture 2" descr="Resultado de imagen para acciones correctiv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4355425"/>
            <a:ext cx="27432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65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b="1" dirty="0" smtClean="0"/>
              <a:t>Beneficios de la supervisión </a:t>
            </a:r>
            <a:endParaRPr lang="es-MX" sz="5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628650" y="2009775"/>
            <a:ext cx="1156335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s-MX" sz="2400" dirty="0" smtClean="0">
                <a:cs typeface="Arial" panose="020B0604020202020204" pitchFamily="34" charset="0"/>
              </a:rPr>
              <a:t>La </a:t>
            </a:r>
            <a:r>
              <a:rPr lang="es-MX" sz="2400" dirty="0">
                <a:cs typeface="Arial" panose="020B0604020202020204" pitchFamily="34" charset="0"/>
              </a:rPr>
              <a:t>información </a:t>
            </a:r>
            <a:r>
              <a:rPr lang="es-MX" sz="2400" dirty="0" smtClean="0">
                <a:cs typeface="Arial" panose="020B0604020202020204" pitchFamily="34" charset="0"/>
              </a:rPr>
              <a:t>fundamenta </a:t>
            </a:r>
            <a:r>
              <a:rPr lang="es-MX" sz="2400" dirty="0">
                <a:cs typeface="Arial" panose="020B0604020202020204" pitchFamily="34" charset="0"/>
              </a:rPr>
              <a:t>las decisiones para efectuar acciones correctivas</a:t>
            </a:r>
            <a:r>
              <a:rPr lang="es-MX" sz="2400" dirty="0" smtClean="0">
                <a:cs typeface="Arial" panose="020B0604020202020204" pitchFamily="34" charset="0"/>
              </a:rPr>
              <a:t>.</a:t>
            </a:r>
          </a:p>
          <a:p>
            <a:pPr marL="342900" indent="-342900">
              <a:buAutoNum type="alphaLcParenR"/>
            </a:pPr>
            <a:endParaRPr lang="es-MX" sz="2400" dirty="0">
              <a:cs typeface="Arial" panose="020B0604020202020204" pitchFamily="34" charset="0"/>
            </a:endParaRPr>
          </a:p>
          <a:p>
            <a:r>
              <a:rPr lang="es-MX" sz="2400" dirty="0" smtClean="0">
                <a:cs typeface="Arial" panose="020B0604020202020204" pitchFamily="34" charset="0"/>
              </a:rPr>
              <a:t>b) Modificación </a:t>
            </a:r>
            <a:r>
              <a:rPr lang="es-MX" sz="2400" dirty="0">
                <a:cs typeface="Arial" panose="020B0604020202020204" pitchFamily="34" charset="0"/>
              </a:rPr>
              <a:t>o incorporación de actividades y reubicación o contratación del personal. </a:t>
            </a:r>
            <a:endParaRPr lang="es-MX" sz="2400" dirty="0" smtClean="0">
              <a:cs typeface="Arial" panose="020B0604020202020204" pitchFamily="34" charset="0"/>
            </a:endParaRPr>
          </a:p>
          <a:p>
            <a:endParaRPr lang="es-MX" sz="2400" dirty="0">
              <a:cs typeface="Arial" panose="020B0604020202020204" pitchFamily="34" charset="0"/>
            </a:endParaRPr>
          </a:p>
          <a:p>
            <a:r>
              <a:rPr lang="es-MX" sz="2400" dirty="0" smtClean="0">
                <a:cs typeface="Arial" panose="020B0604020202020204" pitchFamily="34" charset="0"/>
              </a:rPr>
              <a:t>c) Analizar </a:t>
            </a:r>
            <a:r>
              <a:rPr lang="es-MX" sz="2400" dirty="0">
                <a:cs typeface="Arial" panose="020B0604020202020204" pitchFamily="34" charset="0"/>
              </a:rPr>
              <a:t>las razones por las que el proyecto tiene </a:t>
            </a:r>
            <a:r>
              <a:rPr lang="es-MX" sz="2400" dirty="0" smtClean="0">
                <a:cs typeface="Arial" panose="020B0604020202020204" pitchFamily="34" charset="0"/>
              </a:rPr>
              <a:t>problemas.</a:t>
            </a:r>
          </a:p>
          <a:p>
            <a:endParaRPr lang="es-MX" sz="2400" dirty="0">
              <a:cs typeface="Arial" panose="020B0604020202020204" pitchFamily="34" charset="0"/>
            </a:endParaRPr>
          </a:p>
          <a:p>
            <a:r>
              <a:rPr lang="es-MX" sz="2400" dirty="0" smtClean="0">
                <a:cs typeface="Arial" panose="020B0604020202020204" pitchFamily="34" charset="0"/>
              </a:rPr>
              <a:t>d) Explica </a:t>
            </a:r>
            <a:r>
              <a:rPr lang="es-MX" sz="2400" dirty="0">
                <a:cs typeface="Arial" panose="020B0604020202020204" pitchFamily="34" charset="0"/>
              </a:rPr>
              <a:t>argumentos en favor de los cambios y lograr el apoyo correspondiente.</a:t>
            </a:r>
          </a:p>
          <a:p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2153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9367" t="29644" r="16933" b="11156"/>
          <a:stretch/>
        </p:blipFill>
        <p:spPr>
          <a:xfrm>
            <a:off x="2066544" y="1243583"/>
            <a:ext cx="8174736" cy="506925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048222" y="1243583"/>
            <a:ext cx="4497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200" dirty="0" smtClean="0">
                <a:solidFill>
                  <a:srgbClr val="002060"/>
                </a:solidFill>
              </a:rPr>
              <a:t>Proceso de la supervisión </a:t>
            </a:r>
            <a:endParaRPr lang="es-MX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11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TM02900769[[fn=Retrospección]]</Template>
  <TotalTime>224</TotalTime>
  <Words>1425</Words>
  <Application>Microsoft Office PowerPoint</Application>
  <PresentationFormat>Personalizado</PresentationFormat>
  <Paragraphs>184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Retrospección</vt:lpstr>
      <vt:lpstr>Presentación de PowerPoint</vt:lpstr>
      <vt:lpstr>Guion Explicativo </vt:lpstr>
      <vt:lpstr>Presentación de PowerPoint</vt:lpstr>
      <vt:lpstr>4.1 Supervisión </vt:lpstr>
      <vt:lpstr>ALCANCE DE LA SUPERVISIÓN </vt:lpstr>
      <vt:lpstr> </vt:lpstr>
      <vt:lpstr>Presentación de PowerPoint</vt:lpstr>
      <vt:lpstr>Beneficios de la supervisión </vt:lpstr>
      <vt:lpstr>Presentación de PowerPoint</vt:lpstr>
      <vt:lpstr>4.2 Seguimiento </vt:lpstr>
      <vt:lpstr>Presentación de PowerPoint</vt:lpstr>
      <vt:lpstr>Características del plan de seguimiento: </vt:lpstr>
      <vt:lpstr>4.3 Detección y manejo de errores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COSTOS DE CORRECCIÓN </vt:lpstr>
      <vt:lpstr>Presentación de PowerPoint</vt:lpstr>
      <vt:lpstr>Requisitos para la modificación de proyectos</vt:lpstr>
      <vt:lpstr>Ventajas de modificar proyectos</vt:lpstr>
      <vt:lpstr>4.5 Informe técnico</vt:lpstr>
      <vt:lpstr>Partes de un informe técnico</vt:lpstr>
      <vt:lpstr>Características de un informe técnico:</vt:lpstr>
      <vt:lpstr>Informe administrativo</vt:lpstr>
      <vt:lpstr>Etapas para la realización del informe </vt:lpstr>
      <vt:lpstr>Presentación de PowerPoint</vt:lpstr>
      <vt:lpstr>4.6 Manual técnico </vt:lpstr>
      <vt:lpstr>Manual administrativo</vt:lpstr>
      <vt:lpstr>Objetivos de un manual administrativo </vt:lpstr>
      <vt:lpstr>Presentación de PowerPoint</vt:lpstr>
      <vt:lpstr>Clasificación de manuales administrativos</vt:lpstr>
      <vt:lpstr>Manual de usuario</vt:lpstr>
      <vt:lpstr>Estructura </vt:lpstr>
      <vt:lpstr>Bibliografía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EQUIPO16-LIPYM2</dc:creator>
  <cp:lastModifiedBy>EQUIPO3-LIPYM</cp:lastModifiedBy>
  <cp:revision>26</cp:revision>
  <dcterms:created xsi:type="dcterms:W3CDTF">2017-05-08T16:22:21Z</dcterms:created>
  <dcterms:modified xsi:type="dcterms:W3CDTF">2017-10-12T20:49:40Z</dcterms:modified>
</cp:coreProperties>
</file>