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8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80" r:id="rId11"/>
    <p:sldId id="264" r:id="rId12"/>
    <p:sldId id="278" r:id="rId13"/>
    <p:sldId id="266" r:id="rId14"/>
    <p:sldId id="268" r:id="rId15"/>
    <p:sldId id="272" r:id="rId16"/>
    <p:sldId id="289" r:id="rId17"/>
    <p:sldId id="267" r:id="rId18"/>
    <p:sldId id="271" r:id="rId19"/>
    <p:sldId id="290" r:id="rId20"/>
    <p:sldId id="269" r:id="rId21"/>
    <p:sldId id="273" r:id="rId22"/>
    <p:sldId id="291" r:id="rId23"/>
    <p:sldId id="270" r:id="rId24"/>
    <p:sldId id="274" r:id="rId25"/>
    <p:sldId id="292" r:id="rId26"/>
    <p:sldId id="275" r:id="rId27"/>
    <p:sldId id="276" r:id="rId28"/>
    <p:sldId id="293" r:id="rId29"/>
    <p:sldId id="294" r:id="rId30"/>
    <p:sldId id="282" r:id="rId31"/>
    <p:sldId id="283" r:id="rId32"/>
    <p:sldId id="284" r:id="rId33"/>
    <p:sldId id="286" r:id="rId34"/>
    <p:sldId id="285" r:id="rId35"/>
    <p:sldId id="28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24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51B3126-34DD-41A7-9BF3-1DE5CB41DF05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63341BC-3EA0-40DA-BEBE-181F6ACDE471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personales.upv.es/jpgarcia/linkeddocuments/4%20distribucion%20en%20planta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6307015" y="3795977"/>
            <a:ext cx="4564185" cy="12858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kumimoji="0" lang="es-ES" sz="3600" b="1" kern="1200" cap="small" baseline="0">
                <a:solidFill>
                  <a:srgbClr val="003300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UNIDAD </a:t>
            </a:r>
            <a:r>
              <a:rPr lang="es-MX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s-MX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MX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800" b="0" cap="none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Dirección</a:t>
            </a:r>
            <a:r>
              <a:rPr lang="en-US" sz="28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US" sz="2800" b="0" cap="none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s-MX" sz="2800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Subtítulo 2"/>
          <p:cNvSpPr>
            <a:spLocks noGrp="1"/>
          </p:cNvSpPr>
          <p:nvPr>
            <p:ph type="subTitle" idx="1"/>
          </p:nvPr>
        </p:nvSpPr>
        <p:spPr>
          <a:xfrm>
            <a:off x="5800852" y="5783495"/>
            <a:ext cx="5101209" cy="87895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s-MX" b="1" dirty="0" smtClean="0">
                <a:solidFill>
                  <a:schemeClr val="tx1"/>
                </a:solidFill>
              </a:rPr>
              <a:t>Elaboró:  </a:t>
            </a:r>
            <a:r>
              <a:rPr lang="es-MX" dirty="0" smtClean="0">
                <a:solidFill>
                  <a:schemeClr val="tx1"/>
                </a:solidFill>
              </a:rPr>
              <a:t>M. en Ed. Raúl Méndez </a:t>
            </a:r>
            <a:r>
              <a:rPr lang="es-MX" dirty="0" smtClean="0">
                <a:solidFill>
                  <a:schemeClr val="tx1"/>
                </a:solidFill>
              </a:rPr>
              <a:t>Ramírez</a:t>
            </a:r>
          </a:p>
          <a:p>
            <a:pPr algn="r"/>
            <a:endParaRPr lang="es-MX" dirty="0">
              <a:solidFill>
                <a:schemeClr val="tx1"/>
              </a:solidFill>
            </a:endParaRPr>
          </a:p>
          <a:p>
            <a:pPr algn="r"/>
            <a:r>
              <a:rPr lang="es-MX" dirty="0" smtClean="0">
                <a:solidFill>
                  <a:schemeClr val="bg1"/>
                </a:solidFill>
                <a:latin typeface="BankGothic Lt BT" panose="020B0607020203060204" pitchFamily="34" charset="0"/>
              </a:rPr>
              <a:t>01/AGOSTO/17</a:t>
            </a:r>
            <a:endParaRPr lang="es-MX" dirty="0">
              <a:solidFill>
                <a:schemeClr val="bg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0" name="CuadroTexto 6"/>
          <p:cNvSpPr txBox="1"/>
          <p:nvPr/>
        </p:nvSpPr>
        <p:spPr>
          <a:xfrm>
            <a:off x="6135078" y="505276"/>
            <a:ext cx="47361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Balanceo de líneas de producción</a:t>
            </a:r>
            <a:endParaRPr lang="es-MX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uadroTexto 13"/>
          <p:cNvSpPr txBox="1"/>
          <p:nvPr/>
        </p:nvSpPr>
        <p:spPr bwMode="auto">
          <a:xfrm>
            <a:off x="113158" y="3049941"/>
            <a:ext cx="5948497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hangingPunct="1">
              <a:defRPr/>
            </a:pPr>
            <a:r>
              <a:rPr lang="es-MX" sz="2000" dirty="0">
                <a:ln/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</a:rPr>
              <a:t>Universidad Autónoma Del Estado De México</a:t>
            </a:r>
          </a:p>
        </p:txBody>
      </p:sp>
      <p:sp>
        <p:nvSpPr>
          <p:cNvPr id="12" name="CuadroTexto 15"/>
          <p:cNvSpPr txBox="1"/>
          <p:nvPr/>
        </p:nvSpPr>
        <p:spPr>
          <a:xfrm>
            <a:off x="520624" y="3581020"/>
            <a:ext cx="528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333300"/>
                </a:solidFill>
                <a:latin typeface="Arial Rounded MT Bold" panose="020F0704030504030204" pitchFamily="34" charset="0"/>
              </a:rPr>
              <a:t>Unidad Académica Profesional Tianguistenco</a:t>
            </a:r>
            <a:endParaRPr lang="es-MX" dirty="0">
              <a:solidFill>
                <a:srgbClr val="333300"/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13" name="Conector recto 17"/>
          <p:cNvCxnSpPr/>
          <p:nvPr/>
        </p:nvCxnSpPr>
        <p:spPr>
          <a:xfrm>
            <a:off x="26065" y="3493864"/>
            <a:ext cx="5960520" cy="1362"/>
          </a:xfrm>
          <a:prstGeom prst="line">
            <a:avLst/>
          </a:prstGeom>
          <a:ln w="38100">
            <a:solidFill>
              <a:srgbClr val="33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6181967" y="2403777"/>
            <a:ext cx="4689234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ankGothic Lt BT" panose="020B0607020203060204" pitchFamily="34" charset="0"/>
              </a:rPr>
              <a:t>INGENIERIA EN </a:t>
            </a:r>
            <a:endParaRPr lang="es-MX" dirty="0" smtClean="0">
              <a:latin typeface="BankGothic Lt BT" panose="020B0607020203060204" pitchFamily="34" charset="0"/>
            </a:endParaRPr>
          </a:p>
          <a:p>
            <a:pPr algn="ctr"/>
            <a:r>
              <a:rPr lang="es-MX" dirty="0" smtClean="0">
                <a:latin typeface="BankGothic Lt BT" panose="020B0607020203060204" pitchFamily="34" charset="0"/>
              </a:rPr>
              <a:t>PRODUCCIÓN </a:t>
            </a:r>
            <a:r>
              <a:rPr lang="es-MX" dirty="0" smtClean="0">
                <a:latin typeface="BankGothic Lt BT" panose="020B0607020203060204" pitchFamily="34" charset="0"/>
              </a:rPr>
              <a:t>INDUSTRIAL</a:t>
            </a:r>
            <a:endParaRPr lang="es-MX" dirty="0">
              <a:latin typeface="BankGothic Lt BT" panose="020B0607020203060204" pitchFamily="34" charset="0"/>
            </a:endParaRPr>
          </a:p>
        </p:txBody>
      </p:sp>
      <p:pic>
        <p:nvPicPr>
          <p:cNvPr id="15" name="Picture 8" descr="Imagen relacionad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090" y="161638"/>
            <a:ext cx="2888470" cy="288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57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6923" y="1065497"/>
            <a:ext cx="10066216" cy="2849665"/>
          </a:xfrm>
        </p:spPr>
        <p:txBody>
          <a:bodyPr/>
          <a:lstStyle/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Mínima distancia recorrida: Es siempre mejor la distribución que permite que la distancia a recorrer por el material entre operaciones sea la más corta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Circulación o flujo de materiales: Es mejor aquella distribución que ordene las áreas de trabajo de modo que cada operación o proceso esté en el mismo orden o secuencia en que se transforman, tratan o montan los materiales.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9218" name="Picture 2" descr="Resultado de imagen para orden en las areas de trabaj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356" y="3477499"/>
            <a:ext cx="4173398" cy="294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6129850" y="-1"/>
            <a:ext cx="4764797" cy="5687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1.3. Disposición de la planta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109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2293" y="-156307"/>
            <a:ext cx="5220495" cy="670110"/>
          </a:xfrm>
        </p:spPr>
        <p:txBody>
          <a:bodyPr>
            <a:normAutofit/>
          </a:bodyPr>
          <a:lstStyle/>
          <a:p>
            <a:r>
              <a:rPr lang="es-MX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1.4. Estudios de planta y objetivos</a:t>
            </a:r>
            <a:endParaRPr lang="en-US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03153" y="924779"/>
            <a:ext cx="96520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Visualizar la distribución de una organización y llevar a cabo un ordenamiento físico de sus elementos para ello se agrupa en tres factores importantes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5780" indent="-457200" algn="just"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Flujo de trabajo se agrupa por posición fija, proceso, producto</a:t>
            </a:r>
          </a:p>
          <a:p>
            <a:pPr marL="525780" indent="-457200" algn="just"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Sistema productivo se agrupa por: almacenamiento, marketing,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royecto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5780" indent="-457200" algn="just"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Flujo de materiales</a:t>
            </a:r>
          </a:p>
        </p:txBody>
      </p:sp>
      <p:pic>
        <p:nvPicPr>
          <p:cNvPr id="10242" name="Picture 2" descr="Resultado de imagen para distribucion de planta por produc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291" y="3417011"/>
            <a:ext cx="3638478" cy="305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158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38956" y="1139562"/>
            <a:ext cx="5196121" cy="4351338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distribución optima toma en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cuenta: </a:t>
            </a:r>
            <a:endParaRPr lang="es-MX" sz="28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Integración de conjunto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Mínima distancia recorrida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Circulación o flujo de materiales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Espacio cubico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Satisfacción y seguridad</a:t>
            </a: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flexibilidad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Resultado de imagen para distribucion de planta por produc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184" y="1314945"/>
            <a:ext cx="5325240" cy="41048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122293" y="-156307"/>
            <a:ext cx="5220495" cy="670110"/>
          </a:xfrm>
        </p:spPr>
        <p:txBody>
          <a:bodyPr>
            <a:normAutofit/>
          </a:bodyPr>
          <a:lstStyle/>
          <a:p>
            <a:r>
              <a:rPr lang="es-MX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1.4. Estudios de planta y objetivos</a:t>
            </a:r>
            <a:endParaRPr lang="en-US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0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01"/>
          <p:cNvSpPr txBox="1">
            <a:spLocks/>
          </p:cNvSpPr>
          <p:nvPr/>
        </p:nvSpPr>
        <p:spPr>
          <a:xfrm>
            <a:off x="1273906" y="1035244"/>
            <a:ext cx="7370823" cy="3621000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 2" pitchFamily="18" charset="2"/>
              <a:buNone/>
            </a:pPr>
            <a:r>
              <a:rPr lang="es-MX" sz="1800" b="1" dirty="0" smtClean="0">
                <a:solidFill>
                  <a:schemeClr val="accent1">
                    <a:lumMod val="75000"/>
                  </a:schemeClr>
                </a:solidFill>
              </a:rPr>
              <a:t>Los formatos básicos de la distribución de planta, considerando los criterios que se deben tomar en cuenta en cada uno de los formatos.</a:t>
            </a:r>
          </a:p>
          <a:p>
            <a:pPr>
              <a:spcBef>
                <a:spcPts val="0"/>
              </a:spcBef>
              <a:buFont typeface="Wingdings 2" pitchFamily="18" charset="2"/>
              <a:buNone/>
            </a:pPr>
            <a:endParaRPr lang="es-MX" sz="1800" dirty="0" smtClean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Font typeface="Wingdings 2" pitchFamily="18" charset="2"/>
              <a:buNone/>
            </a:pPr>
            <a:r>
              <a:rPr lang="es-MX" sz="1800" dirty="0" smtClean="0">
                <a:solidFill>
                  <a:schemeClr val="dk1"/>
                </a:solidFill>
              </a:rPr>
              <a:t>El patrón de flujo de trabajo es el que determina los formatos para la distribución. </a:t>
            </a:r>
          </a:p>
          <a:p>
            <a:pPr>
              <a:spcBef>
                <a:spcPts val="0"/>
              </a:spcBef>
              <a:buFont typeface="Wingdings 2" pitchFamily="18" charset="2"/>
              <a:buNone/>
            </a:pPr>
            <a:endParaRPr lang="es-MX" sz="1800" dirty="0" smtClean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s-MX" sz="1800" dirty="0" smtClean="0">
                <a:solidFill>
                  <a:schemeClr val="dk1"/>
                </a:solidFill>
              </a:rPr>
              <a:t>Corresponde a tres tipos básicos:</a:t>
            </a:r>
          </a:p>
          <a:p>
            <a:pPr marL="381000" indent="-228600" algn="just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lphaLcParenR"/>
            </a:pPr>
            <a:r>
              <a:rPr lang="es-MX" sz="1800" b="1" dirty="0" smtClean="0">
                <a:solidFill>
                  <a:schemeClr val="dk1"/>
                </a:solidFill>
              </a:rPr>
              <a:t>Distribución por producto.</a:t>
            </a:r>
          </a:p>
          <a:p>
            <a:pPr marL="381000" indent="-228600" algn="just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lphaLcParenR"/>
            </a:pPr>
            <a:r>
              <a:rPr lang="es-MX" sz="1800" b="1" dirty="0" smtClean="0">
                <a:solidFill>
                  <a:schemeClr val="dk1"/>
                </a:solidFill>
              </a:rPr>
              <a:t>Distribución por proceso.</a:t>
            </a:r>
          </a:p>
          <a:p>
            <a:pPr marL="381000" indent="-228600" algn="just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lphaLcParenR"/>
            </a:pPr>
            <a:r>
              <a:rPr lang="es-MX" sz="1800" b="1" dirty="0" smtClean="0">
                <a:solidFill>
                  <a:schemeClr val="dk1"/>
                </a:solidFill>
              </a:rPr>
              <a:t>Distribución de posición fija </a:t>
            </a:r>
          </a:p>
          <a:p>
            <a:pPr algn="just">
              <a:spcBef>
                <a:spcPts val="0"/>
              </a:spcBef>
              <a:buFont typeface="Wingdings 2" pitchFamily="18" charset="2"/>
              <a:buNone/>
            </a:pPr>
            <a:endParaRPr lang="es-MX" sz="1800" dirty="0" smtClean="0">
              <a:solidFill>
                <a:schemeClr val="dk1"/>
              </a:solidFill>
            </a:endParaRPr>
          </a:p>
          <a:p>
            <a:pPr algn="just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s-MX" sz="1800" dirty="0" smtClean="0">
                <a:solidFill>
                  <a:schemeClr val="dk1"/>
                </a:solidFill>
              </a:rPr>
              <a:t>Tipo híbrido:</a:t>
            </a:r>
          </a:p>
          <a:p>
            <a:pPr marL="457200" indent="-304800" algn="just">
              <a:spcBef>
                <a:spcPts val="0"/>
              </a:spcBef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MX" sz="1800" dirty="0" smtClean="0">
                <a:solidFill>
                  <a:schemeClr val="dk1"/>
                </a:solidFill>
              </a:rPr>
              <a:t>Distribución de tecnología </a:t>
            </a:r>
          </a:p>
          <a:p>
            <a:pPr marL="152400" indent="0" algn="just"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r>
              <a:rPr lang="es-MX" sz="1800" dirty="0" smtClean="0">
                <a:solidFill>
                  <a:schemeClr val="dk1"/>
                </a:solidFill>
              </a:rPr>
              <a:t>      de grupos o celular.</a:t>
            </a:r>
          </a:p>
          <a:p>
            <a:pPr algn="just">
              <a:spcBef>
                <a:spcPts val="0"/>
              </a:spcBef>
              <a:buFont typeface="Wingdings 2" pitchFamily="18" charset="2"/>
              <a:buNone/>
            </a:pPr>
            <a:endParaRPr lang="es-MX" sz="1800" dirty="0" smtClean="0">
              <a:solidFill>
                <a:schemeClr val="dk1"/>
              </a:solidFill>
            </a:endParaRPr>
          </a:p>
          <a:p>
            <a:pPr algn="just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s-MX" sz="1800" dirty="0" smtClean="0">
                <a:solidFill>
                  <a:schemeClr val="dk1"/>
                </a:solidFill>
              </a:rPr>
              <a:t>Además se considera al: </a:t>
            </a:r>
          </a:p>
          <a:p>
            <a:pPr marL="457200" indent="-304800" algn="just">
              <a:spcBef>
                <a:spcPts val="0"/>
              </a:spcBef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s-MX" sz="1800" dirty="0" smtClean="0">
                <a:solidFill>
                  <a:schemeClr val="dk1"/>
                </a:solidFill>
              </a:rPr>
              <a:t>-JIT como tipo de distribución.</a:t>
            </a:r>
          </a:p>
          <a:p>
            <a:pPr>
              <a:spcBef>
                <a:spcPts val="0"/>
              </a:spcBef>
              <a:buFont typeface="Wingdings 2" pitchFamily="18" charset="2"/>
              <a:buNone/>
            </a:pPr>
            <a:endParaRPr lang="es-MX" sz="3600" dirty="0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7041844" y="-62523"/>
            <a:ext cx="2969664" cy="70137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1.5. Patrones típicos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distribución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planta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Resultado de imagen para FLUJO DE TRABAJ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2530805"/>
            <a:ext cx="5170412" cy="3877810"/>
          </a:xfrm>
          <a:prstGeom prst="snip2DiagRect">
            <a:avLst>
              <a:gd name="adj1" fmla="val 1336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201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60123" y="-78153"/>
            <a:ext cx="4502591" cy="69355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 producto 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019" y="1774131"/>
            <a:ext cx="6208534" cy="3188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hape 107"/>
          <p:cNvSpPr txBox="1">
            <a:spLocks noGrp="1"/>
          </p:cNvSpPr>
          <p:nvPr>
            <p:ph idx="1"/>
          </p:nvPr>
        </p:nvSpPr>
        <p:spPr>
          <a:xfrm>
            <a:off x="1195938" y="1078500"/>
            <a:ext cx="4954769" cy="3508977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800" b="1" i="1" dirty="0" err="1">
                <a:solidFill>
                  <a:schemeClr val="dk1"/>
                </a:solidFill>
              </a:rPr>
              <a:t>Ventajas</a:t>
            </a:r>
            <a:endParaRPr lang="en-GB" sz="1800" b="1" i="1" dirty="0">
              <a:solidFill>
                <a:schemeClr val="dk1"/>
              </a:solidFill>
            </a:endParaRPr>
          </a:p>
          <a:p>
            <a:pPr marL="444500" indent="-28575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 err="1">
                <a:solidFill>
                  <a:schemeClr val="dk1"/>
                </a:solidFill>
              </a:rPr>
              <a:t>Manejo</a:t>
            </a:r>
            <a:r>
              <a:rPr lang="en-GB" sz="1600" dirty="0">
                <a:solidFill>
                  <a:schemeClr val="dk1"/>
                </a:solidFill>
              </a:rPr>
              <a:t> de </a:t>
            </a:r>
            <a:r>
              <a:rPr lang="en-GB" sz="1600" dirty="0" err="1">
                <a:solidFill>
                  <a:schemeClr val="dk1"/>
                </a:solidFill>
              </a:rPr>
              <a:t>materiales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reducido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</a:p>
          <a:p>
            <a:pPr marL="444500" indent="-28575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 err="1">
                <a:solidFill>
                  <a:schemeClr val="dk1"/>
                </a:solidFill>
              </a:rPr>
              <a:t>Proceso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productivo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muy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estudiado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</a:p>
          <a:p>
            <a:pPr marL="444500" indent="-28575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 err="1">
                <a:solidFill>
                  <a:schemeClr val="dk1"/>
                </a:solidFill>
              </a:rPr>
              <a:t>Tiempos</a:t>
            </a:r>
            <a:r>
              <a:rPr lang="en-GB" sz="1600" dirty="0">
                <a:solidFill>
                  <a:schemeClr val="dk1"/>
                </a:solidFill>
              </a:rPr>
              <a:t> de </a:t>
            </a:r>
            <a:r>
              <a:rPr lang="en-GB" sz="1600" dirty="0" err="1">
                <a:solidFill>
                  <a:schemeClr val="dk1"/>
                </a:solidFill>
              </a:rPr>
              <a:t>ciclo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totales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bajos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</a:p>
          <a:p>
            <a:pPr marL="444500" indent="-28575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 err="1">
                <a:solidFill>
                  <a:schemeClr val="dk1"/>
                </a:solidFill>
              </a:rPr>
              <a:t>Escaso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inmovilizado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curso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</a:p>
          <a:p>
            <a:pPr marL="444500" indent="-28575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 err="1">
                <a:solidFill>
                  <a:schemeClr val="dk1"/>
                </a:solidFill>
              </a:rPr>
              <a:t>Simplificación</a:t>
            </a:r>
            <a:r>
              <a:rPr lang="en-GB" sz="1600" dirty="0">
                <a:solidFill>
                  <a:schemeClr val="dk1"/>
                </a:solidFill>
              </a:rPr>
              <a:t> de la </a:t>
            </a:r>
            <a:r>
              <a:rPr lang="en-GB" sz="1600" dirty="0" err="1">
                <a:solidFill>
                  <a:schemeClr val="dk1"/>
                </a:solidFill>
              </a:rPr>
              <a:t>planificación</a:t>
            </a:r>
            <a:r>
              <a:rPr lang="en-GB" sz="1600" dirty="0">
                <a:solidFill>
                  <a:schemeClr val="dk1"/>
                </a:solidFill>
              </a:rPr>
              <a:t> de </a:t>
            </a:r>
            <a:r>
              <a:rPr lang="en-GB" sz="1600" dirty="0" err="1">
                <a:solidFill>
                  <a:schemeClr val="dk1"/>
                </a:solidFill>
              </a:rPr>
              <a:t>procesos</a:t>
            </a:r>
            <a:r>
              <a:rPr lang="en-GB" sz="1600" dirty="0">
                <a:solidFill>
                  <a:schemeClr val="dk1"/>
                </a:solidFill>
              </a:rPr>
              <a:t> y del control </a:t>
            </a:r>
          </a:p>
          <a:p>
            <a:pPr marL="444500" indent="-28575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 err="1">
                <a:solidFill>
                  <a:schemeClr val="dk1"/>
                </a:solidFill>
              </a:rPr>
              <a:t>Uso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más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efectivo</a:t>
            </a:r>
            <a:r>
              <a:rPr lang="en-GB" sz="1600" dirty="0">
                <a:solidFill>
                  <a:schemeClr val="dk1"/>
                </a:solidFill>
              </a:rPr>
              <a:t> de la </a:t>
            </a:r>
            <a:r>
              <a:rPr lang="en-GB" sz="1600" dirty="0" err="1">
                <a:solidFill>
                  <a:schemeClr val="dk1"/>
                </a:solidFill>
              </a:rPr>
              <a:t>mano</a:t>
            </a:r>
            <a:r>
              <a:rPr lang="en-GB" sz="1600" dirty="0">
                <a:solidFill>
                  <a:schemeClr val="dk1"/>
                </a:solidFill>
              </a:rPr>
              <a:t> de </a:t>
            </a:r>
            <a:r>
              <a:rPr lang="en-GB" sz="1600" dirty="0" err="1">
                <a:solidFill>
                  <a:schemeClr val="dk1"/>
                </a:solidFill>
              </a:rPr>
              <a:t>obra</a:t>
            </a:r>
            <a:r>
              <a:rPr lang="en-GB" sz="1600" dirty="0">
                <a:solidFill>
                  <a:schemeClr val="dk1"/>
                </a:solidFill>
              </a:rPr>
              <a:t>:</a:t>
            </a:r>
          </a:p>
          <a:p>
            <a:pPr marL="615950" lvl="1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600" dirty="0">
                <a:solidFill>
                  <a:schemeClr val="dk1"/>
                </a:solidFill>
              </a:rPr>
              <a:t>Mayor </a:t>
            </a:r>
            <a:r>
              <a:rPr lang="en-GB" sz="1600" dirty="0" err="1">
                <a:solidFill>
                  <a:schemeClr val="dk1"/>
                </a:solidFill>
              </a:rPr>
              <a:t>especialización</a:t>
            </a:r>
            <a:r>
              <a:rPr lang="en-GB" sz="1600" dirty="0">
                <a:solidFill>
                  <a:schemeClr val="dk1"/>
                </a:solidFill>
              </a:rPr>
              <a:t> del </a:t>
            </a:r>
            <a:r>
              <a:rPr lang="en-GB" sz="1600" dirty="0" err="1">
                <a:solidFill>
                  <a:schemeClr val="dk1"/>
                </a:solidFill>
              </a:rPr>
              <a:t>trabajo</a:t>
            </a:r>
            <a:endParaRPr lang="en-GB" sz="1600" dirty="0">
              <a:solidFill>
                <a:schemeClr val="dk1"/>
              </a:solidFill>
            </a:endParaRPr>
          </a:p>
          <a:p>
            <a:pPr marL="615950" lvl="1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600" dirty="0" err="1">
                <a:solidFill>
                  <a:schemeClr val="dk1"/>
                </a:solidFill>
              </a:rPr>
              <a:t>Menor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cualificación</a:t>
            </a:r>
            <a:r>
              <a:rPr lang="en-GB" sz="1600" dirty="0">
                <a:solidFill>
                  <a:schemeClr val="dk1"/>
                </a:solidFill>
              </a:rPr>
              <a:t> general </a:t>
            </a:r>
          </a:p>
          <a:p>
            <a:pPr marL="615950" lvl="1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600" dirty="0" err="1">
                <a:solidFill>
                  <a:schemeClr val="dk1"/>
                </a:solidFill>
              </a:rPr>
              <a:t>Oferta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más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amplia</a:t>
            </a:r>
            <a:r>
              <a:rPr lang="en-GB" sz="1600" dirty="0">
                <a:solidFill>
                  <a:schemeClr val="dk1"/>
                </a:solidFill>
              </a:rPr>
              <a:t> de la </a:t>
            </a:r>
            <a:r>
              <a:rPr lang="en-GB" sz="1600" dirty="0" err="1">
                <a:solidFill>
                  <a:schemeClr val="dk1"/>
                </a:solidFill>
              </a:rPr>
              <a:t>mano</a:t>
            </a:r>
            <a:r>
              <a:rPr lang="en-GB" sz="1600" dirty="0">
                <a:solidFill>
                  <a:schemeClr val="dk1"/>
                </a:solidFill>
              </a:rPr>
              <a:t> de </a:t>
            </a:r>
            <a:r>
              <a:rPr lang="en-GB" sz="1600" dirty="0" err="1">
                <a:solidFill>
                  <a:schemeClr val="dk1"/>
                </a:solidFill>
              </a:rPr>
              <a:t>obra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</a:p>
          <a:p>
            <a:pPr marL="444500" indent="-28575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 err="1">
                <a:solidFill>
                  <a:schemeClr val="dk1"/>
                </a:solidFill>
              </a:rPr>
              <a:t>Ahorro</a:t>
            </a:r>
            <a:r>
              <a:rPr lang="en-GB" sz="1600" dirty="0">
                <a:solidFill>
                  <a:schemeClr val="dk1"/>
                </a:solidFill>
              </a:rPr>
              <a:t> del </a:t>
            </a:r>
            <a:r>
              <a:rPr lang="en-GB" sz="1600" dirty="0" err="1">
                <a:solidFill>
                  <a:schemeClr val="dk1"/>
                </a:solidFill>
              </a:rPr>
              <a:t>espacio</a:t>
            </a:r>
            <a:endParaRPr lang="en-GB" sz="1600" dirty="0">
              <a:solidFill>
                <a:schemeClr val="dk1"/>
              </a:solidFill>
            </a:endParaRPr>
          </a:p>
          <a:p>
            <a:pPr marR="76200" lvl="0" algn="r" rtl="0">
              <a:lnSpc>
                <a:spcPct val="150000"/>
              </a:lnSpc>
              <a:spcBef>
                <a:spcPts val="0"/>
              </a:spcBef>
              <a:spcAft>
                <a:spcPts val="1100"/>
              </a:spcAft>
              <a:buClr>
                <a:srgbClr val="000000"/>
              </a:buClr>
              <a:buSzPct val="91666"/>
              <a:buFont typeface="Arial"/>
              <a:buNone/>
            </a:pPr>
            <a:r>
              <a:rPr lang="en-GB" sz="1600" dirty="0"/>
              <a:t>(Gutierrez, 2005)</a:t>
            </a:r>
          </a:p>
          <a:p>
            <a:pPr lvl="0" algn="r" rt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0003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5"/>
          <a:stretch/>
        </p:blipFill>
        <p:spPr>
          <a:xfrm>
            <a:off x="5847893" y="3637175"/>
            <a:ext cx="5695430" cy="28575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23"/>
          <a:stretch/>
        </p:blipFill>
        <p:spPr bwMode="auto">
          <a:xfrm>
            <a:off x="1334964" y="1325806"/>
            <a:ext cx="6609524" cy="409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6260123" y="-78153"/>
            <a:ext cx="4502591" cy="69355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 y desventajas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 producto 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438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13"/>
          <p:cNvSpPr txBox="1">
            <a:spLocks/>
          </p:cNvSpPr>
          <p:nvPr/>
        </p:nvSpPr>
        <p:spPr>
          <a:xfrm>
            <a:off x="1190215" y="1083709"/>
            <a:ext cx="9915445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GB" b="1" dirty="0" err="1" smtClean="0"/>
              <a:t>Ejemplo</a:t>
            </a:r>
            <a:r>
              <a:rPr lang="en-GB" b="1" dirty="0" smtClean="0"/>
              <a:t> de </a:t>
            </a:r>
            <a:r>
              <a:rPr lang="en-GB" b="1" dirty="0" err="1" smtClean="0"/>
              <a:t>distribución</a:t>
            </a:r>
            <a:r>
              <a:rPr lang="en-GB" b="1" dirty="0" smtClean="0"/>
              <a:t> </a:t>
            </a:r>
            <a:r>
              <a:rPr lang="en-GB" b="1" dirty="0" err="1" smtClean="0"/>
              <a:t>por</a:t>
            </a:r>
            <a:r>
              <a:rPr lang="en-GB" b="1" dirty="0" smtClean="0"/>
              <a:t> </a:t>
            </a:r>
            <a:r>
              <a:rPr lang="en-GB" b="1" dirty="0" err="1" smtClean="0"/>
              <a:t>producto</a:t>
            </a:r>
            <a:endParaRPr lang="en-GB" b="1" dirty="0"/>
          </a:p>
        </p:txBody>
      </p:sp>
      <p:pic>
        <p:nvPicPr>
          <p:cNvPr id="3" name="Shape 1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326695" y="2309823"/>
            <a:ext cx="5976199" cy="366500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115"/>
          <p:cNvSpPr txBox="1"/>
          <p:nvPr/>
        </p:nvSpPr>
        <p:spPr>
          <a:xfrm>
            <a:off x="5679568" y="6241179"/>
            <a:ext cx="936737" cy="29254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 dirty="0">
                <a:solidFill>
                  <a:srgbClr val="666666"/>
                </a:solidFill>
              </a:rPr>
              <a:t>DOE, 2004</a:t>
            </a:r>
          </a:p>
        </p:txBody>
      </p:sp>
      <p:sp>
        <p:nvSpPr>
          <p:cNvPr id="5" name="Shape 116"/>
          <p:cNvSpPr/>
          <p:nvPr/>
        </p:nvSpPr>
        <p:spPr>
          <a:xfrm>
            <a:off x="3108745" y="2105775"/>
            <a:ext cx="6465268" cy="4135404"/>
          </a:xfrm>
          <a:prstGeom prst="frame">
            <a:avLst>
              <a:gd name="adj1" fmla="val 4808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260123" y="-39078"/>
            <a:ext cx="4502591" cy="69355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Ventajas y desventajas </a:t>
            </a:r>
            <a:br>
              <a:rPr lang="es-MX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distribución por producto 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73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61454" y="171932"/>
            <a:ext cx="4059861" cy="42001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1.7 Ventajas </a:t>
            </a:r>
            <a:r>
              <a:rPr lang="es-MX" sz="2000" b="1" dirty="0" smtClean="0">
                <a:solidFill>
                  <a:schemeClr val="bg1"/>
                </a:solidFill>
              </a:rPr>
              <a:t>y desventajas de </a:t>
            </a:r>
            <a:r>
              <a:rPr lang="es-MX" sz="2000" b="1" dirty="0" smtClean="0">
                <a:solidFill>
                  <a:schemeClr val="bg1"/>
                </a:solidFill>
              </a:rPr>
              <a:t/>
            </a:r>
            <a:br>
              <a:rPr lang="es-MX" sz="2000" b="1" dirty="0" smtClean="0">
                <a:solidFill>
                  <a:schemeClr val="bg1"/>
                </a:solidFill>
              </a:rPr>
            </a:br>
            <a:r>
              <a:rPr lang="es-MX" sz="2000" b="1" dirty="0" smtClean="0">
                <a:solidFill>
                  <a:schemeClr val="bg1"/>
                </a:solidFill>
              </a:rPr>
              <a:t>distribución </a:t>
            </a:r>
            <a:r>
              <a:rPr lang="es-MX" sz="2000" b="1" dirty="0" smtClean="0">
                <a:solidFill>
                  <a:schemeClr val="bg1"/>
                </a:solidFill>
              </a:rPr>
              <a:t>por proceso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72358" y="1130864"/>
            <a:ext cx="9630104" cy="4351338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Ventajas: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Flexibilidad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para cambios en los productos y en el volumen de demanda.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Alto incentivo para los obreros de elevar su rendimiento.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Existe una acumulación local de experiencia en el proceso.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 muy fácil de mantener la continuidad de la producción en caso de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858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Maquinas o equipos averiados.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Falta de material.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Obreros ausentes.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339" y="3566059"/>
            <a:ext cx="3185738" cy="288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42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137" y="3595616"/>
            <a:ext cx="5771823" cy="2793206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66092" y="788278"/>
            <a:ext cx="9714523" cy="5388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Desventajas</a:t>
            </a:r>
          </a:p>
          <a:p>
            <a:pPr marL="0" indent="0">
              <a:buNone/>
            </a:pP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Poseen mayor tiempo de producción total, mayores tiempos muertos.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Altos niveles de inventarios de trabajo en procesos en mayores costos de almacenamiento.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requiere mano de obra más calificada.</a:t>
            </a:r>
          </a:p>
          <a:p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561454" y="171932"/>
            <a:ext cx="4059861" cy="42001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1.7 Ventajas </a:t>
            </a:r>
            <a:r>
              <a:rPr lang="es-MX" sz="2000" b="1" dirty="0" smtClean="0">
                <a:solidFill>
                  <a:schemeClr val="bg1"/>
                </a:solidFill>
              </a:rPr>
              <a:t>y desventajas de </a:t>
            </a:r>
            <a:r>
              <a:rPr lang="es-MX" sz="2000" b="1" dirty="0" smtClean="0">
                <a:solidFill>
                  <a:schemeClr val="bg1"/>
                </a:solidFill>
              </a:rPr>
              <a:t/>
            </a:r>
            <a:br>
              <a:rPr lang="es-MX" sz="2000" b="1" dirty="0" smtClean="0">
                <a:solidFill>
                  <a:schemeClr val="bg1"/>
                </a:solidFill>
              </a:rPr>
            </a:br>
            <a:r>
              <a:rPr lang="es-MX" sz="2000" b="1" dirty="0" smtClean="0">
                <a:solidFill>
                  <a:schemeClr val="bg1"/>
                </a:solidFill>
              </a:rPr>
              <a:t>distribución </a:t>
            </a:r>
            <a:r>
              <a:rPr lang="es-MX" sz="2000" b="1" dirty="0" smtClean="0">
                <a:solidFill>
                  <a:schemeClr val="bg1"/>
                </a:solidFill>
              </a:rPr>
              <a:t>por proceso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652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28"/>
          <p:cNvSpPr txBox="1">
            <a:spLocks/>
          </p:cNvSpPr>
          <p:nvPr/>
        </p:nvSpPr>
        <p:spPr>
          <a:xfrm>
            <a:off x="772806" y="1035081"/>
            <a:ext cx="9861493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0"/>
              </a:spcBef>
            </a:pPr>
            <a:r>
              <a:rPr lang="en-GB" b="1" dirty="0" err="1" smtClean="0"/>
              <a:t>Ejemplo</a:t>
            </a:r>
            <a:r>
              <a:rPr lang="en-GB" b="1" dirty="0" smtClean="0"/>
              <a:t> de </a:t>
            </a:r>
            <a:r>
              <a:rPr lang="en-GB" b="1" dirty="0" err="1" smtClean="0"/>
              <a:t>distribución</a:t>
            </a:r>
            <a:r>
              <a:rPr lang="en-GB" b="1" dirty="0" smtClean="0"/>
              <a:t> </a:t>
            </a:r>
            <a:r>
              <a:rPr lang="en-GB" b="1" dirty="0" err="1" smtClean="0"/>
              <a:t>por</a:t>
            </a:r>
            <a:r>
              <a:rPr lang="en-GB" b="1" dirty="0" smtClean="0"/>
              <a:t> </a:t>
            </a:r>
            <a:r>
              <a:rPr lang="en-GB" b="1" dirty="0" err="1" smtClean="0"/>
              <a:t>proceso</a:t>
            </a:r>
            <a:endParaRPr lang="en-GB" b="1" dirty="0"/>
          </a:p>
        </p:txBody>
      </p:sp>
      <p:pic>
        <p:nvPicPr>
          <p:cNvPr id="3" name="Shape 1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01458" y="2003905"/>
            <a:ext cx="7871735" cy="35762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hape 130"/>
          <p:cNvSpPr txBox="1"/>
          <p:nvPr/>
        </p:nvSpPr>
        <p:spPr>
          <a:xfrm>
            <a:off x="5877693" y="6144811"/>
            <a:ext cx="996380" cy="23710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 dirty="0">
                <a:solidFill>
                  <a:srgbClr val="666666"/>
                </a:solidFill>
              </a:rPr>
              <a:t>DOE, 2004</a:t>
            </a:r>
          </a:p>
        </p:txBody>
      </p:sp>
      <p:sp>
        <p:nvSpPr>
          <p:cNvPr id="5" name="Shape 131"/>
          <p:cNvSpPr/>
          <p:nvPr/>
        </p:nvSpPr>
        <p:spPr>
          <a:xfrm>
            <a:off x="2049887" y="1901718"/>
            <a:ext cx="8024144" cy="4108312"/>
          </a:xfrm>
          <a:prstGeom prst="frame">
            <a:avLst>
              <a:gd name="adj1" fmla="val 4254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561454" y="0"/>
            <a:ext cx="4059861" cy="591951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000" b="1" smtClean="0">
                <a:solidFill>
                  <a:schemeClr val="bg1"/>
                </a:solidFill>
              </a:rPr>
              <a:t>1.7 Ventajas y desventajas de </a:t>
            </a:r>
            <a:br>
              <a:rPr lang="es-MX" sz="2000" b="1" smtClean="0">
                <a:solidFill>
                  <a:schemeClr val="bg1"/>
                </a:solidFill>
              </a:rPr>
            </a:br>
            <a:r>
              <a:rPr lang="es-MX" sz="2000" b="1" smtClean="0">
                <a:solidFill>
                  <a:schemeClr val="bg1"/>
                </a:solidFill>
              </a:rPr>
              <a:t>distribución por proceso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69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42646" y="966714"/>
            <a:ext cx="95894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El Balanceo de líneas de </a:t>
            </a:r>
            <a:r>
              <a:rPr lang="es-E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producción, busca 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balancear líneas de producción con base en los requerimientos de volumen de producción, continuidad del material y tiempos de trabajo.  Para esta asignatura se requiere del alumno desarrolle las siguientes competencias: el dominio para la comprensión y aplicación de conocimientos, métodos, técnicas, procedimientos e instrumentos que tienen como base el conocimiento teórico disciplinar para resolver los problemas planteados en los diferentes ámbitos de intervención profesional; actitud participativa, honesta y comprensiva.  Además </a:t>
            </a:r>
            <a:r>
              <a:rPr lang="es-E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 tomar 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decisiones, </a:t>
            </a:r>
            <a:r>
              <a:rPr lang="es-E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diseñar 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proyectos, </a:t>
            </a:r>
            <a:r>
              <a:rPr lang="es-E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estudio de movimientos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determinación de estándares y  las habilidades interpersonales, </a:t>
            </a:r>
            <a:r>
              <a:rPr lang="es-E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entre otras.</a:t>
            </a:r>
          </a:p>
          <a:p>
            <a:endParaRPr lang="es-E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es-E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 explicará 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 importancia de los estudios de tiempos en función de la calidad del producto; </a:t>
            </a:r>
            <a:r>
              <a:rPr lang="es-E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determinando tiempos 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 operaciones, número de operarios, número de estaciones de trabajo y la asignación de sus elementos. Lo anterior será por medio del cálculo de </a:t>
            </a:r>
            <a:r>
              <a:rPr lang="es-E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balance de líneas 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por operador, estación y </a:t>
            </a:r>
            <a:r>
              <a:rPr lang="es-E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sprockets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 logrando la minimización en tiempos a proceso, mejoras de procedimiento y condiciones de trabajo; además de propiciar una reducción de costos para </a:t>
            </a:r>
            <a:r>
              <a:rPr lang="es-E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las empresas. </a:t>
            </a:r>
            <a:r>
              <a:rPr lang="es-E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 esta unidad los alumnos deberán conducirse con carácter crítico, paciente, metódico, respetuoso y honesto en las discusiones que se realicen en el salón de clases compartiendo experiencias y escuchando a sus compañeros.</a:t>
            </a:r>
            <a:endParaRPr lang="es-MX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6338277" y="23445"/>
            <a:ext cx="4392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Guion Explicativo</a:t>
            </a:r>
            <a:endParaRPr lang="es-MX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8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575" y="1412970"/>
            <a:ext cx="4276630" cy="427663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71505" y="-31260"/>
            <a:ext cx="3196311" cy="63103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1.8 Ventajas </a:t>
            </a:r>
            <a:r>
              <a:rPr lang="es-MX" sz="2000" b="1" dirty="0" smtClean="0">
                <a:solidFill>
                  <a:schemeClr val="bg1"/>
                </a:solidFill>
              </a:rPr>
              <a:t>y desventajas </a:t>
            </a:r>
            <a:r>
              <a:rPr lang="es-MX" sz="2000" b="1" dirty="0" smtClean="0">
                <a:solidFill>
                  <a:schemeClr val="bg1"/>
                </a:solidFill>
              </a:rPr>
              <a:t/>
            </a:r>
            <a:br>
              <a:rPr lang="es-MX" sz="2000" b="1" dirty="0" smtClean="0">
                <a:solidFill>
                  <a:schemeClr val="bg1"/>
                </a:solidFill>
              </a:rPr>
            </a:br>
            <a:r>
              <a:rPr lang="es-MX" sz="2000" b="1" dirty="0" smtClean="0">
                <a:solidFill>
                  <a:schemeClr val="bg1"/>
                </a:solidFill>
              </a:rPr>
              <a:t>de </a:t>
            </a:r>
            <a:r>
              <a:rPr lang="es-MX" sz="2000" b="1" dirty="0" smtClean="0">
                <a:solidFill>
                  <a:schemeClr val="bg1"/>
                </a:solidFill>
              </a:rPr>
              <a:t>distribución por grupo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83508" y="1207678"/>
            <a:ext cx="6173969" cy="394266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s-MX" b="1" dirty="0" smtClean="0"/>
              <a:t>Ventajas:</a:t>
            </a:r>
          </a:p>
          <a:p>
            <a:pPr marL="68580" indent="0">
              <a:buNone/>
            </a:pPr>
            <a:endParaRPr lang="es-MX" b="1" dirty="0" smtClean="0"/>
          </a:p>
          <a:p>
            <a:r>
              <a:rPr lang="es-MX" dirty="0" smtClean="0"/>
              <a:t>Optimización </a:t>
            </a:r>
            <a:r>
              <a:rPr lang="es-MX" dirty="0" smtClean="0"/>
              <a:t>de los procesos. </a:t>
            </a:r>
          </a:p>
          <a:p>
            <a:r>
              <a:rPr lang="es-MX" dirty="0" smtClean="0"/>
              <a:t>Reducción de los tiempos de preparación. </a:t>
            </a:r>
          </a:p>
          <a:p>
            <a:r>
              <a:rPr lang="es-MX" dirty="0" smtClean="0"/>
              <a:t>Reducción de los flujo de materiales.</a:t>
            </a:r>
          </a:p>
          <a:p>
            <a:r>
              <a:rPr lang="es-MX" dirty="0" smtClean="0"/>
              <a:t>Reducción del nivel de inventario. </a:t>
            </a:r>
          </a:p>
          <a:p>
            <a:r>
              <a:rPr lang="es-MX" dirty="0" smtClean="0"/>
              <a:t>Responsabilidad por producto. </a:t>
            </a:r>
          </a:p>
          <a:p>
            <a:r>
              <a:rPr lang="es-MX" dirty="0" smtClean="0"/>
              <a:t>Mayor motivación en el trabajo. </a:t>
            </a:r>
          </a:p>
        </p:txBody>
      </p:sp>
    </p:spTree>
    <p:extLst>
      <p:ext uri="{BB962C8B-B14F-4D97-AF65-F5344CB8AC3E}">
        <p14:creationId xmlns:p14="http://schemas.microsoft.com/office/powerpoint/2010/main" val="2944137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46236"/>
            <a:ext cx="10515600" cy="2817579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Desventajas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Formación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familia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piezas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Posible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sobrecapacidad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algunas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maquinas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Personal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cualificado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polivalentes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nuevas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piezas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 producer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pertenecer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 la familia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piezas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33035" t="26059" r="54424" b="57775"/>
          <a:stretch/>
        </p:blipFill>
        <p:spPr>
          <a:xfrm>
            <a:off x="4153193" y="3413537"/>
            <a:ext cx="4013883" cy="2901142"/>
          </a:xfrm>
          <a:prstGeom prst="rect">
            <a:avLst/>
          </a:prstGeom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971505" y="-31260"/>
            <a:ext cx="3196311" cy="63103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1.8 Ventajas </a:t>
            </a:r>
            <a:r>
              <a:rPr lang="es-MX" sz="2000" b="1" dirty="0" smtClean="0">
                <a:solidFill>
                  <a:schemeClr val="bg1"/>
                </a:solidFill>
              </a:rPr>
              <a:t>y desventajas </a:t>
            </a:r>
            <a:r>
              <a:rPr lang="es-MX" sz="2000" b="1" dirty="0" smtClean="0">
                <a:solidFill>
                  <a:schemeClr val="bg1"/>
                </a:solidFill>
              </a:rPr>
              <a:t/>
            </a:r>
            <a:br>
              <a:rPr lang="es-MX" sz="2000" b="1" dirty="0" smtClean="0">
                <a:solidFill>
                  <a:schemeClr val="bg1"/>
                </a:solidFill>
              </a:rPr>
            </a:br>
            <a:r>
              <a:rPr lang="es-MX" sz="2000" b="1" dirty="0" smtClean="0">
                <a:solidFill>
                  <a:schemeClr val="bg1"/>
                </a:solidFill>
              </a:rPr>
              <a:t>de </a:t>
            </a:r>
            <a:r>
              <a:rPr lang="es-MX" sz="2000" b="1" dirty="0" smtClean="0">
                <a:solidFill>
                  <a:schemeClr val="bg1"/>
                </a:solidFill>
              </a:rPr>
              <a:t>distribución por grupo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93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73892" y="1871149"/>
            <a:ext cx="5321931" cy="36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145"/>
          <p:cNvSpPr txBox="1"/>
          <p:nvPr/>
        </p:nvSpPr>
        <p:spPr>
          <a:xfrm>
            <a:off x="5686300" y="6069854"/>
            <a:ext cx="1069500" cy="33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 dirty="0" err="1">
                <a:solidFill>
                  <a:srgbClr val="666666"/>
                </a:solidFill>
              </a:rPr>
              <a:t>Castaño</a:t>
            </a:r>
            <a:r>
              <a:rPr lang="en-GB" sz="1000" dirty="0">
                <a:solidFill>
                  <a:srgbClr val="666666"/>
                </a:solidFill>
              </a:rPr>
              <a:t>, 2007</a:t>
            </a:r>
          </a:p>
        </p:txBody>
      </p:sp>
      <p:sp>
        <p:nvSpPr>
          <p:cNvPr id="4" name="Shape 146"/>
          <p:cNvSpPr/>
          <p:nvPr/>
        </p:nvSpPr>
        <p:spPr>
          <a:xfrm>
            <a:off x="3042138" y="1577605"/>
            <a:ext cx="6625493" cy="4424610"/>
          </a:xfrm>
          <a:prstGeom prst="frame">
            <a:avLst>
              <a:gd name="adj1" fmla="val 693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" name="Shape 143"/>
          <p:cNvSpPr txBox="1">
            <a:spLocks/>
          </p:cNvSpPr>
          <p:nvPr/>
        </p:nvSpPr>
        <p:spPr>
          <a:xfrm>
            <a:off x="1710654" y="835794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GB" sz="3600" b="1" dirty="0" err="1" smtClean="0"/>
              <a:t>Ejemplo</a:t>
            </a:r>
            <a:r>
              <a:rPr lang="en-GB" sz="3600" b="1" dirty="0" smtClean="0"/>
              <a:t> de </a:t>
            </a:r>
            <a:r>
              <a:rPr lang="en-GB" sz="3600" b="1" dirty="0" err="1" smtClean="0"/>
              <a:t>distribución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por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grupo</a:t>
            </a:r>
            <a:endParaRPr lang="en-GB" sz="3600" b="1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971505" y="-31260"/>
            <a:ext cx="3196311" cy="63103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000" b="1" smtClean="0">
                <a:solidFill>
                  <a:schemeClr val="bg1"/>
                </a:solidFill>
              </a:rPr>
              <a:t>1.8 Ventajas y desventajas </a:t>
            </a:r>
            <a:br>
              <a:rPr lang="es-MX" sz="2000" b="1" smtClean="0">
                <a:solidFill>
                  <a:schemeClr val="bg1"/>
                </a:solidFill>
              </a:rPr>
            </a:br>
            <a:r>
              <a:rPr lang="es-MX" sz="2000" b="1" smtClean="0">
                <a:solidFill>
                  <a:schemeClr val="bg1"/>
                </a:solidFill>
              </a:rPr>
              <a:t>de distribución por grupo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462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2"/>
          <a:srcRect l="40706" t="56055" r="43482" b="23866"/>
          <a:stretch/>
        </p:blipFill>
        <p:spPr>
          <a:xfrm>
            <a:off x="4376631" y="4025199"/>
            <a:ext cx="4118692" cy="24555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72739" y="-78153"/>
            <a:ext cx="4059860" cy="67792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1.9 Ventajas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desventajas de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posición fija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1908" y="838729"/>
            <a:ext cx="9036423" cy="3508977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b="1" dirty="0" smtClean="0"/>
              <a:t>Ventajas: </a:t>
            </a:r>
          </a:p>
          <a:p>
            <a:pPr marL="68580" indent="0" algn="just">
              <a:buNone/>
            </a:pPr>
            <a:endParaRPr lang="es-MX" b="1" dirty="0" smtClean="0"/>
          </a:p>
          <a:p>
            <a:pPr algn="just"/>
            <a:r>
              <a:rPr lang="es-MX" dirty="0" smtClean="0"/>
              <a:t>Menores </a:t>
            </a:r>
            <a:r>
              <a:rPr lang="es-MX" dirty="0" smtClean="0"/>
              <a:t>costos por manejo de material </a:t>
            </a:r>
          </a:p>
          <a:p>
            <a:pPr algn="just"/>
            <a:r>
              <a:rPr lang="es-MX" dirty="0" smtClean="0"/>
              <a:t>Alta flexibilidad de operaciones </a:t>
            </a:r>
          </a:p>
          <a:p>
            <a:pPr algn="just"/>
            <a:r>
              <a:rPr lang="es-MX" dirty="0" smtClean="0"/>
              <a:t>Permite cambios frecuentes en el producto o productos diseñados y en la secuencia de operaciones.</a:t>
            </a:r>
          </a:p>
          <a:p>
            <a:pPr algn="just"/>
            <a:r>
              <a:rPr lang="es-MX" dirty="0" smtClean="0"/>
              <a:t>Se adapta a gran variedad de productos y a los cambios intermitentes en su demanda.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345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35726"/>
            <a:ext cx="10515600" cy="5441239"/>
          </a:xfrm>
        </p:spPr>
        <p:txBody>
          <a:bodyPr/>
          <a:lstStyle/>
          <a:p>
            <a:pPr marL="0" indent="0" algn="just">
              <a:buNone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Desventajas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Altos costos de inventario.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Altos costos de inversión. 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Baja utilización de las máquinas debido al bajo volumen de producción 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Mano de obra costosa debido a la naturaleza altamente especializada en las actividades desarrolladas. 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Muy sensible a los cambios bajo volumen de producción y altos costos de los recursos de producción.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52" y="4200550"/>
            <a:ext cx="5586981" cy="209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572739" y="-78153"/>
            <a:ext cx="4059860" cy="67792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1.9 Ventajas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desventajas de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posición fija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141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6494586" y="-41088"/>
            <a:ext cx="4059860" cy="67792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1.9 Ventajas y desventajas de </a:t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 posición fija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8" t="11266"/>
          <a:stretch/>
        </p:blipFill>
        <p:spPr bwMode="auto">
          <a:xfrm>
            <a:off x="2665045" y="1477107"/>
            <a:ext cx="6478954" cy="4925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hape 143"/>
          <p:cNvSpPr txBox="1">
            <a:spLocks/>
          </p:cNvSpPr>
          <p:nvPr/>
        </p:nvSpPr>
        <p:spPr>
          <a:xfrm>
            <a:off x="1547446" y="757640"/>
            <a:ext cx="9073662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GB" sz="3200" b="1" dirty="0" err="1" smtClean="0"/>
              <a:t>Ejemplo</a:t>
            </a:r>
            <a:r>
              <a:rPr lang="en-GB" sz="3200" b="1" dirty="0" smtClean="0"/>
              <a:t> de </a:t>
            </a:r>
            <a:r>
              <a:rPr lang="en-GB" sz="3200" b="1" dirty="0" err="1" smtClean="0"/>
              <a:t>distribución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por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posición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fija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292057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13413" y="0"/>
            <a:ext cx="4642157" cy="513802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1.10. </a:t>
            </a:r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 de movimiento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3092" y="1180124"/>
            <a:ext cx="9587524" cy="2391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Análisis detallado de los movimientos del cuerpo al realizar una actividad con el objetivo de eliminar los movimientos inefectivos y facilitar la tarea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studiar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al operario en su mesa de trabajo, observando sus movimientos, haciendo mucho énfasis en el análisis del modo en que aplica su esfuerzo, y el grado de fatiga provocado por su método de trabajo, factores fundamentales en la determinación de la productividad de las operaciones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044" y="3698243"/>
            <a:ext cx="4388894" cy="2633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5969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13416" y="-85968"/>
            <a:ext cx="3653460" cy="717002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1.11.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Simbología y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proceso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92923" y="838730"/>
            <a:ext cx="9036423" cy="14355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Los diagramas son una herramienta  que nos permite representar en forma gráfica los procesos de una empresa y observar las actividades en conjunto, sus relaciones y cualquier incompatibilidad, cuello de botella o fuente de posibles ineficiencias.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591" y="2220168"/>
            <a:ext cx="8537811" cy="422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3247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7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7923" y="523798"/>
            <a:ext cx="4867646" cy="575976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hape 175"/>
          <p:cNvSpPr txBox="1">
            <a:spLocks/>
          </p:cNvSpPr>
          <p:nvPr/>
        </p:nvSpPr>
        <p:spPr>
          <a:xfrm>
            <a:off x="6400556" y="1969647"/>
            <a:ext cx="4775444" cy="304783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76200">
              <a:lnSpc>
                <a:spcPct val="149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Representa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todos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los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movimientos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del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operador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que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experimenta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tanto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en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la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mano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derecha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como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en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la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izquierda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y la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relación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entre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ellos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.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Permite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conocer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si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se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está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cumpliendo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la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normativa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y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si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existen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movimientos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highlight>
                  <a:srgbClr val="FFFFFF"/>
                </a:highlight>
              </a:rPr>
              <a:t>innecesarios</a:t>
            </a:r>
            <a:r>
              <a:rPr lang="en-GB" sz="2000" dirty="0" smtClean="0">
                <a:solidFill>
                  <a:schemeClr val="dk1"/>
                </a:solidFill>
                <a:highlight>
                  <a:srgbClr val="FFFFFF"/>
                </a:highlight>
              </a:rPr>
              <a:t>.</a:t>
            </a:r>
            <a:endParaRPr lang="en-GB" sz="2000" dirty="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713416" y="-85968"/>
            <a:ext cx="3653460" cy="7170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1.11. Simbología y </a:t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diagramas de proceso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hape 174"/>
          <p:cNvSpPr txBox="1">
            <a:spLocks/>
          </p:cNvSpPr>
          <p:nvPr/>
        </p:nvSpPr>
        <p:spPr>
          <a:xfrm>
            <a:off x="6236676" y="796717"/>
            <a:ext cx="4798647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R="76200" algn="ctr">
              <a:spcBef>
                <a:spcPts val="1600"/>
              </a:spcBef>
              <a:spcAft>
                <a:spcPts val="50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 sz="2800" b="1" dirty="0" err="1" smtClean="0"/>
              <a:t>Diagrama</a:t>
            </a:r>
            <a:r>
              <a:rPr lang="en-GB" sz="2800" b="1" dirty="0" smtClean="0"/>
              <a:t> de </a:t>
            </a:r>
            <a:r>
              <a:rPr lang="en-GB" sz="2800" b="1" dirty="0" err="1" smtClean="0"/>
              <a:t>proceso</a:t>
            </a:r>
            <a:r>
              <a:rPr lang="en-GB" sz="2800" b="1" dirty="0" smtClean="0"/>
              <a:t> </a:t>
            </a:r>
          </a:p>
          <a:p>
            <a:pPr marR="76200" algn="ctr">
              <a:spcBef>
                <a:spcPts val="1600"/>
              </a:spcBef>
              <a:spcAft>
                <a:spcPts val="50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 sz="2800" b="1" dirty="0" smtClean="0"/>
              <a:t>bimanual</a:t>
            </a:r>
          </a:p>
          <a:p>
            <a:pPr algn="ctr">
              <a:spcBef>
                <a:spcPts val="0"/>
              </a:spcBef>
            </a:pP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48141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96"/>
          <p:cNvPicPr preferRelativeResize="0"/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0862" y="445024"/>
            <a:ext cx="4869661" cy="5854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6713416" y="-85968"/>
            <a:ext cx="3653460" cy="7170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1.11. Simbología y </a:t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diagramas de proceso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195"/>
          <p:cNvSpPr txBox="1">
            <a:spLocks/>
          </p:cNvSpPr>
          <p:nvPr/>
        </p:nvSpPr>
        <p:spPr>
          <a:xfrm>
            <a:off x="6415515" y="2078272"/>
            <a:ext cx="4596361" cy="3366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76200" indent="-304800" algn="just">
              <a:lnSpc>
                <a:spcPct val="151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100000"/>
            </a:pPr>
            <a:r>
              <a:rPr lang="es-MX" sz="1400" smtClean="0">
                <a:solidFill>
                  <a:schemeClr val="dk1"/>
                </a:solidFill>
              </a:rPr>
              <a:t>Se utiliza para estudiar, analizar y mejorar una estación de trabajo a la vez. </a:t>
            </a:r>
          </a:p>
          <a:p>
            <a:pPr marL="457200" marR="76200" indent="-304800" algn="just">
              <a:lnSpc>
                <a:spcPct val="151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100000"/>
            </a:pPr>
            <a:r>
              <a:rPr lang="es-MX" sz="1400" smtClean="0">
                <a:solidFill>
                  <a:schemeClr val="dk1"/>
                </a:solidFill>
              </a:rPr>
              <a:t>El diagrama muestra la relación de tiempo exacta entre el ciclo de trabajo de la persona y el ciclo de operación de la máquina. </a:t>
            </a:r>
          </a:p>
          <a:p>
            <a:pPr marL="457200" marR="76200" indent="-304800" algn="just">
              <a:lnSpc>
                <a:spcPct val="151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100000"/>
            </a:pPr>
            <a:r>
              <a:rPr lang="es-MX" sz="1400" smtClean="0">
                <a:solidFill>
                  <a:schemeClr val="dk1"/>
                </a:solidFill>
              </a:rPr>
              <a:t>Estos hechos pueden conducir a una utilización más completa del tiempo del trabajador y de la máquina así como a obtener un mejor balance del ciclo de trabajo.</a:t>
            </a:r>
          </a:p>
          <a:p>
            <a:pPr>
              <a:spcBef>
                <a:spcPts val="0"/>
              </a:spcBef>
              <a:buFont typeface="Wingdings 2" pitchFamily="18" charset="2"/>
              <a:buNone/>
            </a:pPr>
            <a:endParaRPr lang="es-MX" sz="1400" dirty="0"/>
          </a:p>
        </p:txBody>
      </p:sp>
      <p:sp>
        <p:nvSpPr>
          <p:cNvPr id="5" name="Shape 194"/>
          <p:cNvSpPr txBox="1">
            <a:spLocks/>
          </p:cNvSpPr>
          <p:nvPr/>
        </p:nvSpPr>
        <p:spPr>
          <a:xfrm>
            <a:off x="6301983" y="827979"/>
            <a:ext cx="4959985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GB" sz="3600" b="1" smtClean="0"/>
              <a:t>Diagrama hombre-maquina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09423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0723" y="978402"/>
            <a:ext cx="9907954" cy="4336060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Dirección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operaciones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1.1. Conceptos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1.2. Centros de Trabajo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1.3. Disposición de la planta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1.4. Estudios de planta y objetivos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1.5. Patrones típicos de distribución 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planta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1.6. Ventajas y Desventajas de distribución por producto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1.7.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y Desventajas de distribución por proceso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1.8.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y Desventajas de distribución por grupo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1.9.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y Desventajas de distribución por posición fija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1.10.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Estudio de movimiento(operadores, equipo, distancia, cantidades)</a:t>
            </a:r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1.11.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Simbología y diagrama 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proceso</a:t>
            </a:r>
          </a:p>
          <a:p>
            <a:pPr marL="0" indent="0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1.12 Pronósticos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2" name="1 Rectángulo"/>
          <p:cNvSpPr/>
          <p:nvPr/>
        </p:nvSpPr>
        <p:spPr>
          <a:xfrm>
            <a:off x="7835531" y="54705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4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INDICE</a:t>
            </a:r>
          </a:p>
        </p:txBody>
      </p:sp>
    </p:spTree>
    <p:extLst>
      <p:ext uri="{BB962C8B-B14F-4D97-AF65-F5344CB8AC3E}">
        <p14:creationId xmlns:p14="http://schemas.microsoft.com/office/powerpoint/2010/main" val="214313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6669" y="1195753"/>
            <a:ext cx="10515600" cy="4991719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Un diagrama de proceso puede contener los siguientes elementos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globales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Tareas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Servicios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Repositorios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Operaciones de servicios empresariales</a:t>
            </a:r>
          </a:p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Definiciones de objetos de servicios empresariales</a:t>
            </a:r>
          </a:p>
          <a:p>
            <a:endParaRPr lang="es-MX" dirty="0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679" y="3821337"/>
            <a:ext cx="3183132" cy="2587278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713416" y="-85968"/>
            <a:ext cx="3653460" cy="717002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1.11.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Simbología y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proceso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9520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61647" y="1031631"/>
            <a:ext cx="5765800" cy="4742711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El tipo por omisión del diagrama del proceso es el diseño de formato libre. </a:t>
            </a:r>
            <a:endParaRPr lang="es-MX" dirty="0" smtClean="0"/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 smtClean="0"/>
              <a:t>Todos </a:t>
            </a:r>
            <a:r>
              <a:rPr lang="es-MX" dirty="0"/>
              <a:t>los procesos tienen un diseño de formato libre, en el que no hay ninguna restricción en los elementos que pueden estar en el diagrama</a:t>
            </a:r>
            <a:r>
              <a:rPr lang="es-MX" dirty="0" smtClean="0"/>
              <a:t>.</a:t>
            </a:r>
          </a:p>
          <a:p>
            <a:pPr marL="68580" indent="0">
              <a:buNone/>
            </a:pPr>
            <a:endParaRPr lang="es-MX" dirty="0" smtClean="0"/>
          </a:p>
          <a:p>
            <a:r>
              <a:rPr lang="es-MX" dirty="0" smtClean="0"/>
              <a:t> </a:t>
            </a:r>
            <a:r>
              <a:rPr lang="es-MX" dirty="0"/>
              <a:t>La alternativa al diseño de formato </a:t>
            </a:r>
            <a:r>
              <a:rPr lang="es-MX" dirty="0" smtClean="0"/>
              <a:t>libre.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174" y="1372244"/>
            <a:ext cx="4490794" cy="4528372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713416" y="-85968"/>
            <a:ext cx="3653460" cy="717002"/>
          </a:xfrm>
        </p:spPr>
        <p:txBody>
          <a:bodyPr>
            <a:norm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1.11.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Simbología y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diagramas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proceso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97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4777" y="2146536"/>
            <a:ext cx="4772977" cy="21675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el lenguaje de empresa, se suele entender como pronóstico la estimación anticipada del valor de una variable, por ejemplo: la demanda de un producto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004" y="1735016"/>
            <a:ext cx="4994551" cy="32380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1 Rectángulo"/>
          <p:cNvSpPr/>
          <p:nvPr/>
        </p:nvSpPr>
        <p:spPr>
          <a:xfrm>
            <a:off x="7222425" y="24952"/>
            <a:ext cx="2646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1.12 Pronósticos</a:t>
            </a:r>
          </a:p>
        </p:txBody>
      </p:sp>
    </p:spTree>
    <p:extLst>
      <p:ext uri="{BB962C8B-B14F-4D97-AF65-F5344CB8AC3E}">
        <p14:creationId xmlns:p14="http://schemas.microsoft.com/office/powerpoint/2010/main" val="173199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2062" y="866161"/>
            <a:ext cx="9503507" cy="2369409"/>
          </a:xfrm>
        </p:spPr>
        <p:txBody>
          <a:bodyPr/>
          <a:lstStyle/>
          <a:p>
            <a:pPr marL="0" indent="0" algn="just">
              <a:buNone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del pronóstico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Reducir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incertidumbre del futuro, mediante la anticipación de eventos cuya probabilidad de ocurrencia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relativamente alta, respecto a otros eventos posibles. 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Apoyar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la toma de decisiones y prepararse ante estos eventos.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923" y="3477341"/>
            <a:ext cx="6983595" cy="2821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4 Rectángulo"/>
          <p:cNvSpPr/>
          <p:nvPr/>
        </p:nvSpPr>
        <p:spPr>
          <a:xfrm>
            <a:off x="7222425" y="24952"/>
            <a:ext cx="2646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1.12 Pronósticos</a:t>
            </a:r>
          </a:p>
        </p:txBody>
      </p:sp>
    </p:spTree>
    <p:extLst>
      <p:ext uri="{BB962C8B-B14F-4D97-AF65-F5344CB8AC3E}">
        <p14:creationId xmlns:p14="http://schemas.microsoft.com/office/powerpoint/2010/main" val="3498772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15007"/>
            <a:ext cx="10515600" cy="56619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del pronóstico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Apoya la toma de decisiones en distintas áreas de la dirección de empresas: </a:t>
            </a:r>
          </a:p>
          <a:p>
            <a:pPr lvl="1"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 pronóstico de ventas ayudará a diseñar el plan de producción.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comportamiento de ventas o evaluaciones preparadas por los representantes de cada departamento de la empresa. 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Permite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mayor flexibilidad en la elaboración de los planes, sobre todo cuando se sirve de los métodos de múltiples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escenarios.</a:t>
            </a:r>
          </a:p>
          <a:p>
            <a:pPr algn="just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183" y="3814741"/>
            <a:ext cx="2444312" cy="2444312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7222425" y="24952"/>
            <a:ext cx="2646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1.12 Pronósticos</a:t>
            </a:r>
          </a:p>
        </p:txBody>
      </p:sp>
    </p:spTree>
    <p:extLst>
      <p:ext uri="{BB962C8B-B14F-4D97-AF65-F5344CB8AC3E}">
        <p14:creationId xmlns:p14="http://schemas.microsoft.com/office/powerpoint/2010/main" val="10812385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12984" y="1839041"/>
            <a:ext cx="9534770" cy="33503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900" dirty="0" smtClean="0">
                <a:latin typeface="BankGothic Lt BT" panose="020B0607020203060204" pitchFamily="34" charset="0"/>
                <a:cs typeface="Arial" panose="020B0604020202020204" pitchFamily="34" charset="0"/>
              </a:rPr>
              <a:t>ADMINISTRACION 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DE LA PRODUCCION Y OPERACIONES. 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Everette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 Adam, Editorial Prentice Hall, primera edicion, Englewood 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Cliffa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, NJ 1981.</a:t>
            </a:r>
            <a:b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</a:b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/>
            </a:r>
            <a:b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</a:b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ADMINISTRACION DE OPERACIONES Y PRODUCCION (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Manufactura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 y 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Servicio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) Chase, 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Aquilano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, Jacobs, 8a edicion, editorial 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MacGraw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-Hill, Colombia 2000.</a:t>
            </a:r>
            <a:b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</a:b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/>
            </a:r>
            <a:b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</a:br>
            <a:r>
              <a:rPr lang="en-US" sz="1900" dirty="0" smtClean="0">
                <a:latin typeface="BankGothic Lt BT" panose="020B0607020203060204" pitchFamily="34" charset="0"/>
                <a:cs typeface="Arial" panose="020B0604020202020204" pitchFamily="34" charset="0"/>
              </a:rPr>
              <a:t>FUNDAMENTOS 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DE PROGRAMACION. Luis 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Joyanes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, Editorial: </a:t>
            </a:r>
            <a:r>
              <a:rPr lang="en-US" sz="1900" dirty="0" err="1">
                <a:latin typeface="BankGothic Lt BT" panose="020B0607020203060204" pitchFamily="34" charset="0"/>
                <a:cs typeface="Arial" panose="020B0604020202020204" pitchFamily="34" charset="0"/>
              </a:rPr>
              <a:t>McGRAW-Hill</a:t>
            </a:r>
            <a:r>
              <a:rPr lang="en-US" sz="1900" dirty="0">
                <a:latin typeface="BankGothic Lt BT" panose="020B0607020203060204" pitchFamily="34" charset="0"/>
                <a:cs typeface="Arial" panose="020B0604020202020204" pitchFamily="34" charset="0"/>
              </a:rPr>
              <a:t>. </a:t>
            </a:r>
            <a:r>
              <a:rPr lang="en-US" sz="1900" dirty="0" err="1" smtClean="0">
                <a:latin typeface="BankGothic Lt BT" panose="020B0607020203060204" pitchFamily="34" charset="0"/>
                <a:cs typeface="Arial" panose="020B0604020202020204" pitchFamily="34" charset="0"/>
              </a:rPr>
              <a:t>España</a:t>
            </a:r>
            <a:r>
              <a:rPr lang="en-US" sz="1900" dirty="0" smtClean="0">
                <a:latin typeface="BankGothic Lt BT" panose="020B060702020306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1900" dirty="0" smtClean="0">
                <a:latin typeface="BankGothic Lt BT" panose="020B0607020203060204" pitchFamily="34" charset="0"/>
                <a:cs typeface="Arial" panose="020B0604020202020204" pitchFamily="34" charset="0"/>
              </a:rPr>
              <a:t>PRONOSTICOS Y CONTROL. </a:t>
            </a:r>
            <a:r>
              <a:rPr lang="en-US" sz="1900" dirty="0" err="1" smtClean="0">
                <a:latin typeface="BankGothic Lt BT" panose="020B0607020203060204" pitchFamily="34" charset="0"/>
                <a:cs typeface="Arial" panose="020B0604020202020204" pitchFamily="34" charset="0"/>
              </a:rPr>
              <a:t>Welsch</a:t>
            </a:r>
            <a:r>
              <a:rPr lang="en-US" sz="1900" dirty="0" smtClean="0">
                <a:latin typeface="BankGothic Lt BT" panose="020B0607020203060204" pitchFamily="34" charset="0"/>
                <a:cs typeface="Arial" panose="020B0604020202020204" pitchFamily="34" charset="0"/>
              </a:rPr>
              <a:t>, Hilton &amp; Gordon, Editorial </a:t>
            </a:r>
            <a:r>
              <a:rPr lang="en-US" sz="1900" dirty="0" err="1" smtClean="0">
                <a:latin typeface="BankGothic Lt BT" panose="020B0607020203060204" pitchFamily="34" charset="0"/>
                <a:cs typeface="Arial" panose="020B0604020202020204" pitchFamily="34" charset="0"/>
              </a:rPr>
              <a:t>Pretenci</a:t>
            </a:r>
            <a:r>
              <a:rPr lang="en-US" sz="1900" dirty="0" smtClean="0">
                <a:latin typeface="BankGothic Lt BT" panose="020B0607020203060204" pitchFamily="34" charset="0"/>
                <a:cs typeface="Arial" panose="020B0604020202020204" pitchFamily="34" charset="0"/>
              </a:rPr>
              <a:t> Hall, Mexico </a:t>
            </a:r>
            <a:r>
              <a:rPr lang="en-US" sz="1900" dirty="0" smtClean="0">
                <a:latin typeface="BankGothic Lt BT" panose="020B0607020203060204" pitchFamily="34" charset="0"/>
                <a:cs typeface="Arial" panose="020B0604020202020204" pitchFamily="34" charset="0"/>
              </a:rPr>
              <a:t>2000.</a:t>
            </a:r>
          </a:p>
          <a:p>
            <a:pPr marL="0" indent="0">
              <a:buNone/>
            </a:pPr>
            <a:endParaRPr lang="en-US" sz="1900" dirty="0">
              <a:latin typeface="BankGothic Lt BT" panose="020B060702020306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900" dirty="0" err="1" smtClean="0">
                <a:latin typeface="BankGothic Lt BT" panose="020B0607020203060204" pitchFamily="34" charset="0"/>
              </a:rPr>
              <a:t>Departamento</a:t>
            </a:r>
            <a:r>
              <a:rPr lang="en-GB" sz="1900" dirty="0" smtClean="0">
                <a:latin typeface="BankGothic Lt BT" panose="020B0607020203060204" pitchFamily="34" charset="0"/>
              </a:rPr>
              <a:t> </a:t>
            </a:r>
            <a:r>
              <a:rPr lang="en-GB" sz="1900" dirty="0">
                <a:latin typeface="BankGothic Lt BT" panose="020B0607020203060204" pitchFamily="34" charset="0"/>
              </a:rPr>
              <a:t>de </a:t>
            </a:r>
            <a:r>
              <a:rPr lang="en-GB" sz="1900" dirty="0" err="1">
                <a:latin typeface="BankGothic Lt BT" panose="020B0607020203060204" pitchFamily="34" charset="0"/>
              </a:rPr>
              <a:t>Organización</a:t>
            </a:r>
            <a:r>
              <a:rPr lang="en-GB" sz="1900" dirty="0">
                <a:latin typeface="BankGothic Lt BT" panose="020B0607020203060204" pitchFamily="34" charset="0"/>
              </a:rPr>
              <a:t> de </a:t>
            </a:r>
            <a:r>
              <a:rPr lang="en-GB" sz="1900" dirty="0" err="1">
                <a:latin typeface="BankGothic Lt BT" panose="020B0607020203060204" pitchFamily="34" charset="0"/>
              </a:rPr>
              <a:t>Empresas</a:t>
            </a:r>
            <a:r>
              <a:rPr lang="en-GB" sz="1900" dirty="0">
                <a:latin typeface="BankGothic Lt BT" panose="020B0607020203060204" pitchFamily="34" charset="0"/>
              </a:rPr>
              <a:t>, E.F. y C (DOE). (2004). </a:t>
            </a:r>
            <a:r>
              <a:rPr lang="en-GB" sz="1900" dirty="0" err="1">
                <a:latin typeface="BankGothic Lt BT" panose="020B0607020203060204" pitchFamily="34" charset="0"/>
              </a:rPr>
              <a:t>Distribución</a:t>
            </a:r>
            <a:r>
              <a:rPr lang="en-GB" sz="1900" dirty="0">
                <a:latin typeface="BankGothic Lt BT" panose="020B0607020203060204" pitchFamily="34" charset="0"/>
              </a:rPr>
              <a:t> </a:t>
            </a:r>
            <a:r>
              <a:rPr lang="en-GB" sz="1900" dirty="0" err="1">
                <a:latin typeface="BankGothic Lt BT" panose="020B0607020203060204" pitchFamily="34" charset="0"/>
              </a:rPr>
              <a:t>en</a:t>
            </a:r>
            <a:r>
              <a:rPr lang="en-GB" sz="1900" dirty="0">
                <a:latin typeface="BankGothic Lt BT" panose="020B0607020203060204" pitchFamily="34" charset="0"/>
              </a:rPr>
              <a:t> planta. Universidad </a:t>
            </a:r>
            <a:r>
              <a:rPr lang="en-GB" sz="1900" dirty="0" err="1">
                <a:latin typeface="BankGothic Lt BT" panose="020B0607020203060204" pitchFamily="34" charset="0"/>
              </a:rPr>
              <a:t>Politécnica</a:t>
            </a:r>
            <a:r>
              <a:rPr lang="en-GB" sz="1900" dirty="0">
                <a:latin typeface="BankGothic Lt BT" panose="020B0607020203060204" pitchFamily="34" charset="0"/>
              </a:rPr>
              <a:t> de </a:t>
            </a:r>
            <a:r>
              <a:rPr lang="en-GB" sz="1900" dirty="0" smtClean="0">
                <a:latin typeface="BankGothic Lt BT" panose="020B0607020203060204" pitchFamily="34" charset="0"/>
              </a:rPr>
              <a:t>Valencia</a:t>
            </a:r>
          </a:p>
          <a:p>
            <a:pPr marL="0" indent="0">
              <a:buNone/>
            </a:pPr>
            <a:r>
              <a:rPr lang="en-GB" sz="1900" u="sng" dirty="0" smtClean="0">
                <a:solidFill>
                  <a:schemeClr val="hlink"/>
                </a:solidFill>
                <a:latin typeface="BankGothic Lt BT" panose="020B0607020203060204" pitchFamily="34" charset="0"/>
                <a:hlinkClick r:id="rId2"/>
              </a:rPr>
              <a:t>http</a:t>
            </a:r>
            <a:r>
              <a:rPr lang="en-GB" sz="1900" u="sng" dirty="0">
                <a:solidFill>
                  <a:schemeClr val="hlink"/>
                </a:solidFill>
                <a:latin typeface="BankGothic Lt BT" panose="020B0607020203060204" pitchFamily="34" charset="0"/>
                <a:hlinkClick r:id="rId2"/>
              </a:rPr>
              <a:t>://personales.upv.es/jpgarcia/linkeddocuments/4%20distribucion%20en%20planta.pdf</a:t>
            </a:r>
          </a:p>
          <a:p>
            <a:pPr marL="0" indent="0" algn="just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855100" y="86919"/>
            <a:ext cx="3483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 </a:t>
            </a:r>
            <a:r>
              <a:rPr lang="en-US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Bibliográficas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63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15013" y="0"/>
            <a:ext cx="3923142" cy="547077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1.1. Conceptos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4040" y="1424965"/>
            <a:ext cx="10123245" cy="29062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ienen que ver con la forma en que las organizaciones producen bienes y servicios.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Dirección de Operaciones se encarga de las decisiones relacionadas con el diseño, la gestión, y la mejora de las operaciones.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Resultado de imagen para direccion de operaci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243" y="3724483"/>
            <a:ext cx="3502841" cy="2335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434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4336" y="1055077"/>
            <a:ext cx="9366325" cy="591956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Aspectos de la dirección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operaciones 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7278" y="2058983"/>
            <a:ext cx="6195645" cy="3302371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Operaciones (y organizaciones) como procesos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Proyectos / Dirección de eventos únicos</a:t>
            </a: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Fabricar, comprar, almacenar, y distribuir bienes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Diseñar, gestionar, y ofrecer servicios</a:t>
            </a:r>
          </a:p>
          <a:p>
            <a:endParaRPr lang="en-US" dirty="0"/>
          </a:p>
        </p:txBody>
      </p:sp>
      <p:pic>
        <p:nvPicPr>
          <p:cNvPr id="7170" name="Picture 2" descr="Resultado de imagen para calid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398" y="2407139"/>
            <a:ext cx="3901761" cy="355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6315013" y="0"/>
            <a:ext cx="3923142" cy="5470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8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1.1. Conceptos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914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47875" y="62523"/>
            <a:ext cx="4210720" cy="505986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1.2. Centros de trabajo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3476" y="1129720"/>
            <a:ext cx="10211276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scenario principal de las relaciones laborales y particularmente de las condiciones de trabajo; tiene gran trascendencia si se toman en cuenta los siguientes factores:</a:t>
            </a:r>
          </a:p>
          <a:p>
            <a:pPr marL="514350" indent="-514350" algn="just"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Los aspectos puramente humanos que requiere una determinada labor, tales como aptitudes, inteligencia, raciocinio, memoria visual y auditiva, cálculo mental, etcétera. </a:t>
            </a: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6"/>
          <a:stretch/>
        </p:blipFill>
        <p:spPr bwMode="auto">
          <a:xfrm>
            <a:off x="6730030" y="3190367"/>
            <a:ext cx="3218953" cy="32095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621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3443" y="886512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aspectos ambientales íntimamente relacionados con la salud ocupacional, y las condiciones de trabajo propiamente dichas, luminosidad, temperatura, etcétera. Factores éstos que en forma directa o indirecta afectan la vida de la empresa y por tanto las relaciones laborales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3074" name="Picture 2" descr="Resultado de imagen para salud ocupac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694" y="3291019"/>
            <a:ext cx="3595303" cy="269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447875" y="62523"/>
            <a:ext cx="4210720" cy="505986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1.2. Centros de trabajo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386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9850" y="-171939"/>
            <a:ext cx="4764797" cy="740658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1.3. Disposición de la planta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000369" y="1013482"/>
            <a:ext cx="1005058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Comprende la disposición de los factores de producción considerando las maquinas, personas, materiales y edificaciones. Sus técnicas pueden aplicarse bajo dos situaciones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Disposiciones nuevas en proyectos y mudanzas</a:t>
            </a:r>
          </a:p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Disposiciones existentes, redisposición por mala distribución original o por cambios en el entorno.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Resultado de imagen para distribución de plan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79" y="3589628"/>
            <a:ext cx="5010981" cy="2818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159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12837" y="568719"/>
            <a:ext cx="9366325" cy="1143000"/>
          </a:xfrm>
        </p:spPr>
        <p:txBody>
          <a:bodyPr/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Principios de la distribución de planta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2245" y="1973948"/>
            <a:ext cx="4595262" cy="3950114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Integración de conjunto: La mejor distribución es la que integra a los hombres, los materiales, la maquinaria, el edificio, las actividades auxiliares, así como cualquier otro factor de modo que resulte el compromiso mejor entre todas estas partes</a:t>
            </a:r>
          </a:p>
        </p:txBody>
      </p:sp>
      <p:pic>
        <p:nvPicPr>
          <p:cNvPr id="8194" name="Picture 2" descr="Resultado de imagen para distribución de maquina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850" y="2016866"/>
            <a:ext cx="5100858" cy="3828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6129850" y="-1"/>
            <a:ext cx="4764797" cy="5687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1.3. Disposición de la planta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902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1611</TotalTime>
  <Words>1774</Words>
  <Application>Microsoft Office PowerPoint</Application>
  <PresentationFormat>Personalizado</PresentationFormat>
  <Paragraphs>203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Austin</vt:lpstr>
      <vt:lpstr>Presentación de PowerPoint</vt:lpstr>
      <vt:lpstr>Presentación de PowerPoint</vt:lpstr>
      <vt:lpstr>Presentación de PowerPoint</vt:lpstr>
      <vt:lpstr>1.1. Conceptos</vt:lpstr>
      <vt:lpstr>Aspectos de la dirección de operaciones </vt:lpstr>
      <vt:lpstr>1.2. Centros de trabajo</vt:lpstr>
      <vt:lpstr>1.2. Centros de trabajo</vt:lpstr>
      <vt:lpstr>1.3. Disposición de la planta</vt:lpstr>
      <vt:lpstr>Principios de la distribución de planta</vt:lpstr>
      <vt:lpstr>Presentación de PowerPoint</vt:lpstr>
      <vt:lpstr>1.4. Estudios de planta y objetivos</vt:lpstr>
      <vt:lpstr>1.4. Estudios de planta y objetivos</vt:lpstr>
      <vt:lpstr>1.5. Patrones típicos  de distribución de planta</vt:lpstr>
      <vt:lpstr>1.6 Ventajas y desventajas  de distribución por producto </vt:lpstr>
      <vt:lpstr>1.6 Ventajas y desventajas  de distribución por producto </vt:lpstr>
      <vt:lpstr>Presentación de PowerPoint</vt:lpstr>
      <vt:lpstr>1.7 Ventajas y desventajas de  distribución por proceso</vt:lpstr>
      <vt:lpstr>1.7 Ventajas y desventajas de  distribución por proceso</vt:lpstr>
      <vt:lpstr>Presentación de PowerPoint</vt:lpstr>
      <vt:lpstr>1.8 Ventajas y desventajas  de distribución por grupo</vt:lpstr>
      <vt:lpstr>1.8 Ventajas y desventajas  de distribución por grupo</vt:lpstr>
      <vt:lpstr>Presentación de PowerPoint</vt:lpstr>
      <vt:lpstr>1.9 Ventajas y desventajas de  distribución por posición fija</vt:lpstr>
      <vt:lpstr>1.9 Ventajas y desventajas de  distribución por posición fija</vt:lpstr>
      <vt:lpstr>Presentación de PowerPoint</vt:lpstr>
      <vt:lpstr>1.10. Estudio de movimiento</vt:lpstr>
      <vt:lpstr>1.11. Simbología y  diagramas de proceso</vt:lpstr>
      <vt:lpstr>Presentación de PowerPoint</vt:lpstr>
      <vt:lpstr>Presentación de PowerPoint</vt:lpstr>
      <vt:lpstr>1.11. Simbología y  diagramas de proceso</vt:lpstr>
      <vt:lpstr>1.11. Simbología y  diagramas de proceso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EQUIPO3-LIPYM2</dc:creator>
  <cp:lastModifiedBy>EQUIPO18-LIPYM</cp:lastModifiedBy>
  <cp:revision>40</cp:revision>
  <dcterms:created xsi:type="dcterms:W3CDTF">2017-10-12T13:40:04Z</dcterms:created>
  <dcterms:modified xsi:type="dcterms:W3CDTF">2017-10-17T18:40:52Z</dcterms:modified>
</cp:coreProperties>
</file>