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8" r:id="rId1"/>
  </p:sldMasterIdLst>
  <p:sldIdLst>
    <p:sldId id="256" r:id="rId2"/>
    <p:sldId id="349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351" r:id="rId21"/>
    <p:sldId id="352" r:id="rId22"/>
    <p:sldId id="353" r:id="rId23"/>
    <p:sldId id="354" r:id="rId24"/>
    <p:sldId id="355" r:id="rId25"/>
    <p:sldId id="356" r:id="rId26"/>
    <p:sldId id="280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96" r:id="rId35"/>
    <p:sldId id="297" r:id="rId36"/>
    <p:sldId id="299" r:id="rId37"/>
    <p:sldId id="300" r:id="rId38"/>
    <p:sldId id="304" r:id="rId39"/>
    <p:sldId id="305" r:id="rId40"/>
    <p:sldId id="35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461035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7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53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066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344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2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481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53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08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2647F38-B617-4D2F-AE0A-013F0C4D2C57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E97799C9-84D9-46D2-A11E-BCF8A720529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6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06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8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355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6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74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6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8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04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22066" y="2866960"/>
            <a:ext cx="7488832" cy="12241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865781" y="2976543"/>
            <a:ext cx="6743700" cy="12858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kumimoji="0" lang="es-ES" sz="3600" b="1" kern="1200" cap="small" baseline="0">
                <a:solidFill>
                  <a:srgbClr val="003300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UNIDAD </a:t>
            </a:r>
            <a:r>
              <a:rPr lang="es-MX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es-MX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s-MX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s-MX" sz="2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CONCEPTOS PRELIMINARES</a:t>
            </a:r>
            <a:endParaRPr lang="es-MX" sz="2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911501" y="5760049"/>
            <a:ext cx="5101209" cy="8789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/>
              <a:t>Elaboró:  </a:t>
            </a:r>
            <a:r>
              <a:rPr lang="es-MX" dirty="0" smtClean="0"/>
              <a:t>M. en Ed. Raúl Méndez Ramírez</a:t>
            </a:r>
          </a:p>
          <a:p>
            <a:r>
              <a:rPr lang="es-MX" dirty="0" smtClean="0"/>
              <a:t>03/FEBRERO/17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2538483" y="1484784"/>
            <a:ext cx="6010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</a:t>
            </a:r>
          </a:p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Algebra</a:t>
            </a:r>
            <a:endParaRPr lang="es-MX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13"/>
          <p:cNvSpPr txBox="1"/>
          <p:nvPr/>
        </p:nvSpPr>
        <p:spPr bwMode="auto">
          <a:xfrm>
            <a:off x="2201979" y="268398"/>
            <a:ext cx="6546485" cy="43088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hangingPunct="1">
              <a:defRPr/>
            </a:pPr>
            <a:r>
              <a:rPr lang="es-MX" sz="2200" dirty="0">
                <a:ln/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Universidad Autónoma Del Estado De México</a:t>
            </a:r>
          </a:p>
        </p:txBody>
      </p:sp>
      <p:sp>
        <p:nvSpPr>
          <p:cNvPr id="9" name="CuadroTexto 15"/>
          <p:cNvSpPr txBox="1"/>
          <p:nvPr/>
        </p:nvSpPr>
        <p:spPr>
          <a:xfrm>
            <a:off x="2725108" y="812956"/>
            <a:ext cx="528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Unidad Académica Profesional Tianguistenco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10" name="Conector recto 17"/>
          <p:cNvCxnSpPr/>
          <p:nvPr/>
        </p:nvCxnSpPr>
        <p:spPr>
          <a:xfrm>
            <a:off x="2371804" y="725800"/>
            <a:ext cx="6160636" cy="1362"/>
          </a:xfrm>
          <a:prstGeom prst="line">
            <a:avLst/>
          </a:prstGeom>
          <a:ln w="3810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2287260" y="4787283"/>
            <a:ext cx="6020312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ankGothic Lt BT" panose="020B0607020203060204" pitchFamily="34" charset="0"/>
              </a:rPr>
              <a:t>INGENIERIA EN PRODUCCIÓN INDUSTRIAL</a:t>
            </a:r>
            <a:endParaRPr lang="es-MX" dirty="0">
              <a:latin typeface="BankGothic Lt BT" panose="020B0607020203060204" pitchFamily="34" charset="0"/>
            </a:endParaRPr>
          </a:p>
        </p:txBody>
      </p:sp>
      <p:pic>
        <p:nvPicPr>
          <p:cNvPr id="12" name="Picture 8" descr="Imagen relacionad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52" y="44624"/>
            <a:ext cx="2094475" cy="209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92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015" t="21769" r="7624" b="9025"/>
          <a:stretch/>
        </p:blipFill>
        <p:spPr>
          <a:xfrm>
            <a:off x="927277" y="1405177"/>
            <a:ext cx="8038099" cy="4322228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8472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9904" y="81518"/>
            <a:ext cx="7704667" cy="662762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Actividad </a:t>
            </a:r>
            <a:r>
              <a:rPr lang="es-MX" b="1" dirty="0" smtClean="0"/>
              <a:t>2</a:t>
            </a:r>
            <a:endParaRPr lang="es-MX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8235" t="34443" r="20638" b="30527"/>
          <a:stretch/>
        </p:blipFill>
        <p:spPr>
          <a:xfrm>
            <a:off x="999903" y="765623"/>
            <a:ext cx="7075085" cy="22795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9731" t="32340" r="56338" b="12730"/>
          <a:stretch/>
        </p:blipFill>
        <p:spPr>
          <a:xfrm>
            <a:off x="2913321" y="3494544"/>
            <a:ext cx="6052772" cy="3093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762307" y="3118861"/>
            <a:ext cx="2126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>
                <a:solidFill>
                  <a:srgbClr val="C00000"/>
                </a:solidFill>
              </a:rPr>
              <a:t>Respuestas</a:t>
            </a:r>
            <a:endParaRPr lang="es-MX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6718" t="17290" r="30398" b="62911"/>
          <a:stretch/>
        </p:blipFill>
        <p:spPr>
          <a:xfrm>
            <a:off x="1330507" y="581185"/>
            <a:ext cx="7076302" cy="139013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9370" t="12288" r="24564" b="6548"/>
          <a:stretch/>
        </p:blipFill>
        <p:spPr>
          <a:xfrm>
            <a:off x="3722927" y="2255674"/>
            <a:ext cx="4683882" cy="4348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2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8990" t="18051" r="6880" b="28375"/>
          <a:stretch/>
        </p:blipFill>
        <p:spPr>
          <a:xfrm>
            <a:off x="725457" y="1939951"/>
            <a:ext cx="8085362" cy="3286897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259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7392" t="34400" r="12970" b="31871"/>
          <a:stretch/>
        </p:blipFill>
        <p:spPr>
          <a:xfrm>
            <a:off x="919177" y="1246058"/>
            <a:ext cx="7733105" cy="21068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088404" y="353219"/>
            <a:ext cx="7200897" cy="5682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300" b="1" dirty="0">
                <a:solidFill>
                  <a:srgbClr val="C00000"/>
                </a:solidFill>
              </a:rPr>
              <a:t>Actividad 3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8741" t="46347" r="58364" b="40022"/>
          <a:stretch/>
        </p:blipFill>
        <p:spPr>
          <a:xfrm>
            <a:off x="919177" y="4051349"/>
            <a:ext cx="7926860" cy="192593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450418" y="3480390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8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8965" t="32511" r="11903" b="59791"/>
          <a:stretch/>
        </p:blipFill>
        <p:spPr>
          <a:xfrm>
            <a:off x="277640" y="1183683"/>
            <a:ext cx="8589528" cy="53800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6539" t="37668" r="8926" b="6914"/>
          <a:stretch/>
        </p:blipFill>
        <p:spPr>
          <a:xfrm>
            <a:off x="277641" y="1647062"/>
            <a:ext cx="8593288" cy="359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6430" t="29561" r="38348" b="28204"/>
          <a:stretch/>
        </p:blipFill>
        <p:spPr>
          <a:xfrm>
            <a:off x="789586" y="1295627"/>
            <a:ext cx="7639611" cy="40135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856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067139" y="225628"/>
            <a:ext cx="7200897" cy="6178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300" b="1" dirty="0"/>
              <a:t>Actividad 4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4702" t="20387" r="30921" b="23314"/>
          <a:stretch/>
        </p:blipFill>
        <p:spPr>
          <a:xfrm>
            <a:off x="958381" y="843516"/>
            <a:ext cx="5059647" cy="29466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8915" t="64885" r="59034" b="20938"/>
          <a:stretch/>
        </p:blipFill>
        <p:spPr>
          <a:xfrm>
            <a:off x="3792279" y="4621618"/>
            <a:ext cx="5110528" cy="1532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6592185" y="4159953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14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21145" t="15214" r="6548" b="66158"/>
          <a:stretch/>
        </p:blipFill>
        <p:spPr>
          <a:xfrm>
            <a:off x="971858" y="279569"/>
            <a:ext cx="7972914" cy="11553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9451" t="59571" r="19545" b="10709"/>
          <a:stretch/>
        </p:blipFill>
        <p:spPr>
          <a:xfrm>
            <a:off x="634409" y="3104707"/>
            <a:ext cx="5989675" cy="1641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5" t="39390" r="43105" b="48564"/>
          <a:stretch/>
        </p:blipFill>
        <p:spPr bwMode="auto">
          <a:xfrm>
            <a:off x="5740827" y="1630326"/>
            <a:ext cx="3203945" cy="1670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1"/>
          <p:cNvPicPr>
            <a:picLocks noChangeAspect="1"/>
          </p:cNvPicPr>
          <p:nvPr/>
        </p:nvPicPr>
        <p:blipFill rotWithShape="1">
          <a:blip r:embed="rId5"/>
          <a:srcRect l="17159" t="21570" r="17373" b="43243"/>
          <a:stretch/>
        </p:blipFill>
        <p:spPr>
          <a:xfrm>
            <a:off x="3529256" y="4923318"/>
            <a:ext cx="5415516" cy="1637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78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6985" t="45131" r="18495" b="19918"/>
          <a:stretch/>
        </p:blipFill>
        <p:spPr>
          <a:xfrm>
            <a:off x="997125" y="474478"/>
            <a:ext cx="7948402" cy="24219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49689" t="32215" r="15235" b="40810"/>
          <a:stretch/>
        </p:blipFill>
        <p:spPr>
          <a:xfrm>
            <a:off x="2745883" y="4002188"/>
            <a:ext cx="6055770" cy="26196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6698511" y="3372222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2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0838" y="1652372"/>
            <a:ext cx="69147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 rama más fundamental de las matemáticas son las operaciones aritméticas. Consisten en sumar, restar, multiplicar y dividir números. </a:t>
            </a:r>
            <a:r>
              <a:rPr lang="es-MX" dirty="0" smtClean="0"/>
              <a:t>Estas </a:t>
            </a:r>
            <a:r>
              <a:rPr lang="es-MX" dirty="0"/>
              <a:t>operaciones </a:t>
            </a:r>
            <a:r>
              <a:rPr lang="es-MX" dirty="0" smtClean="0"/>
              <a:t>son sencillas </a:t>
            </a:r>
            <a:r>
              <a:rPr lang="es-MX" dirty="0"/>
              <a:t>con números naturales, pero ahora vamos a mezclar </a:t>
            </a:r>
            <a:r>
              <a:rPr lang="es-MX" dirty="0" smtClean="0"/>
              <a:t>números </a:t>
            </a:r>
            <a:r>
              <a:rPr lang="es-MX" dirty="0"/>
              <a:t>con decimales y fracciones. También introduciremos la idea de los exponentes; se vuelven cada vez más importantes conforme </a:t>
            </a:r>
            <a:r>
              <a:rPr lang="es-MX" dirty="0" smtClean="0"/>
              <a:t>avanzamos en la asignatura. 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470838" y="3769380"/>
            <a:ext cx="69147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 el sentido de la definición propuesta, el sustantivo «aritmética», en los primeros grados de enseñanza escolar, suele designarse simplemente como «matemática», la distinción comienza a precisarse con la introducción del álgebra y la consiguiente implementación de "letras" para representar </a:t>
            </a:r>
            <a:r>
              <a:rPr lang="es-MX" dirty="0" smtClean="0"/>
              <a:t>variables e </a:t>
            </a:r>
            <a:r>
              <a:rPr lang="es-MX" dirty="0" err="1" smtClean="0"/>
              <a:t>incognitas</a:t>
            </a:r>
            <a:r>
              <a:rPr lang="es-MX" dirty="0" smtClean="0"/>
              <a:t>, </a:t>
            </a:r>
            <a:r>
              <a:rPr lang="es-MX" dirty="0"/>
              <a:t>así como las definiciones de las propiedades algebraicas tales como conmutatividad, </a:t>
            </a:r>
            <a:r>
              <a:rPr lang="es-MX" dirty="0" err="1"/>
              <a:t>asociatividad</a:t>
            </a:r>
            <a:r>
              <a:rPr lang="es-MX" dirty="0"/>
              <a:t> o </a:t>
            </a:r>
            <a:r>
              <a:rPr lang="es-MX" dirty="0" err="1"/>
              <a:t>distributividad</a:t>
            </a:r>
            <a:r>
              <a:rPr lang="es-MX" dirty="0"/>
              <a:t>, que son propias </a:t>
            </a:r>
            <a:r>
              <a:rPr lang="es-MX" dirty="0" smtClean="0"/>
              <a:t>del algebra elementa.​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991293" y="540479"/>
            <a:ext cx="3452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accent6">
                    <a:lumMod val="75000"/>
                  </a:schemeClr>
                </a:solidFill>
              </a:rPr>
              <a:t>Guion explicativo</a:t>
            </a:r>
            <a:endParaRPr lang="es-MX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34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97935" y="335846"/>
            <a:ext cx="728684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3200" b="1" dirty="0" smtClean="0">
                <a:solidFill>
                  <a:srgbClr val="C00000"/>
                </a:solidFill>
              </a:rPr>
              <a:t>1.2 Jerarquía </a:t>
            </a:r>
            <a:r>
              <a:rPr lang="es-MX" sz="3200" b="1" dirty="0">
                <a:solidFill>
                  <a:srgbClr val="C00000"/>
                </a:solidFill>
              </a:rPr>
              <a:t>de </a:t>
            </a:r>
            <a:r>
              <a:rPr lang="es-MX" sz="3200" b="1" dirty="0" smtClean="0">
                <a:solidFill>
                  <a:srgbClr val="C00000"/>
                </a:solidFill>
              </a:rPr>
              <a:t>operaciones</a:t>
            </a:r>
          </a:p>
          <a:p>
            <a:pPr fontAlgn="base"/>
            <a:endParaRPr lang="es-MX" sz="2400" b="1" dirty="0"/>
          </a:p>
          <a:p>
            <a:pPr fontAlgn="base"/>
            <a:r>
              <a:rPr lang="es-MX" dirty="0"/>
              <a:t>En este tema de jerarquía de operaciones se señala el orden en el que se deben realizar las operaciones de suma, resta, multiplicación, división, potencia y raíz, así como los signos de agrupación.</a:t>
            </a:r>
            <a:br>
              <a:rPr lang="es-MX" dirty="0"/>
            </a:br>
            <a:r>
              <a:rPr lang="es-MX" dirty="0"/>
              <a:t>Realizando el siguiente procedimiento se garantiza un resultado correcto.</a:t>
            </a:r>
          </a:p>
          <a:p>
            <a:pPr fontAlgn="base"/>
            <a:endParaRPr lang="es-MX" u="sng" dirty="0" smtClean="0"/>
          </a:p>
          <a:p>
            <a:pPr fontAlgn="base"/>
            <a:r>
              <a:rPr lang="es-MX" u="sng" dirty="0" smtClean="0"/>
              <a:t>Orden </a:t>
            </a:r>
            <a:r>
              <a:rPr lang="es-MX" u="sng" dirty="0"/>
              <a:t>de operaciones:</a:t>
            </a:r>
            <a:br>
              <a:rPr lang="es-MX" u="sng" dirty="0"/>
            </a:br>
            <a:endParaRPr lang="es-MX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dirty="0"/>
              <a:t>Se realizan las operaciones dentro de los signos de agrupación (paréntesis, corchetes y llaves).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dirty="0"/>
              <a:t>Se realizan las potencias y raíces.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dirty="0"/>
              <a:t>Se realizan las multiplicaciones y divisiones.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dirty="0"/>
              <a:t>Se realizan las sumas y restas</a:t>
            </a:r>
            <a:r>
              <a:rPr lang="es-MX" dirty="0" smtClean="0"/>
              <a:t>.</a:t>
            </a:r>
          </a:p>
          <a:p>
            <a:pPr fontAlgn="base"/>
            <a:endParaRPr lang="es-MX" u="sng" dirty="0"/>
          </a:p>
          <a:p>
            <a:pPr fontAlgn="base"/>
            <a:r>
              <a:rPr lang="es-MX" u="sng" dirty="0" smtClean="0"/>
              <a:t>Importante</a:t>
            </a:r>
            <a:r>
              <a:rPr lang="es-MX" dirty="0"/>
              <a:t>: Las operaciones se deben realizar de izquierda a derecha.</a:t>
            </a:r>
            <a:br>
              <a:rPr lang="es-MX" dirty="0"/>
            </a:br>
            <a:r>
              <a:rPr lang="es-MX" dirty="0"/>
              <a:t>Si en una expresión se utilizan más de un paréntesis se deberá proceder primero con los que se encuentren más hacia el centro de la expresión.</a:t>
            </a:r>
          </a:p>
        </p:txBody>
      </p:sp>
    </p:spTree>
    <p:extLst>
      <p:ext uri="{BB962C8B-B14F-4D97-AF65-F5344CB8AC3E}">
        <p14:creationId xmlns:p14="http://schemas.microsoft.com/office/powerpoint/2010/main" val="466090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47774" r="58692" b="28503"/>
          <a:stretch/>
        </p:blipFill>
        <p:spPr bwMode="auto">
          <a:xfrm>
            <a:off x="1906771" y="2152939"/>
            <a:ext cx="6367652" cy="35886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073526" y="562925"/>
            <a:ext cx="7200897" cy="61788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300" b="1" dirty="0" smtClean="0"/>
              <a:t>Ejemplo</a:t>
            </a:r>
            <a:endParaRPr lang="es-MX" sz="3300" b="1" dirty="0"/>
          </a:p>
        </p:txBody>
      </p:sp>
    </p:spTree>
    <p:extLst>
      <p:ext uri="{BB962C8B-B14F-4D97-AF65-F5344CB8AC3E}">
        <p14:creationId xmlns:p14="http://schemas.microsoft.com/office/powerpoint/2010/main" val="1180332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01209" y="262929"/>
            <a:ext cx="5302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</a:rPr>
              <a:t>1.3 Propiedades de la aritmética</a:t>
            </a:r>
            <a:endParaRPr lang="es-MX" sz="28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5" t="14454" r="34001" b="51652"/>
          <a:stretch/>
        </p:blipFill>
        <p:spPr bwMode="auto">
          <a:xfrm>
            <a:off x="1148316" y="1226289"/>
            <a:ext cx="3886309" cy="2480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5" t="48348" r="34001" b="17758"/>
          <a:stretch/>
        </p:blipFill>
        <p:spPr bwMode="auto">
          <a:xfrm>
            <a:off x="4352260" y="3799368"/>
            <a:ext cx="4402632" cy="2810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544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21459" r="35960" b="25519"/>
          <a:stretch/>
        </p:blipFill>
        <p:spPr bwMode="auto">
          <a:xfrm>
            <a:off x="2261190" y="964018"/>
            <a:ext cx="5105983" cy="5507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706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6" t="24207" r="30210" b="12620"/>
          <a:stretch/>
        </p:blipFill>
        <p:spPr bwMode="auto">
          <a:xfrm>
            <a:off x="2844000" y="572399"/>
            <a:ext cx="5580000" cy="580488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921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6" t="10025" r="30612" b="41967"/>
          <a:stretch/>
        </p:blipFill>
        <p:spPr bwMode="auto">
          <a:xfrm>
            <a:off x="1162493" y="368594"/>
            <a:ext cx="4946218" cy="404037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6" t="58802" r="30612" b="19586"/>
          <a:stretch/>
        </p:blipFill>
        <p:spPr bwMode="auto">
          <a:xfrm>
            <a:off x="3738048" y="4671236"/>
            <a:ext cx="5175580" cy="19032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445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6864" t="21112" r="9700" b="61679"/>
          <a:stretch/>
        </p:blipFill>
        <p:spPr>
          <a:xfrm>
            <a:off x="1133710" y="1814174"/>
            <a:ext cx="7889789" cy="103668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4738" t="25635" r="9200" b="22435"/>
          <a:stretch/>
        </p:blipFill>
        <p:spPr>
          <a:xfrm>
            <a:off x="1193414" y="3235200"/>
            <a:ext cx="7770382" cy="298415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460204" y="318977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</a:rPr>
              <a:t>1.4 Operaciones aritméticas con números reales</a:t>
            </a:r>
            <a:endParaRPr lang="es-MX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7601" t="21120" r="45986" b="14022"/>
          <a:stretch/>
        </p:blipFill>
        <p:spPr>
          <a:xfrm>
            <a:off x="1281845" y="112970"/>
            <a:ext cx="3502806" cy="35094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49392" t="38493" r="11840" b="48080"/>
          <a:stretch/>
        </p:blipFill>
        <p:spPr>
          <a:xfrm>
            <a:off x="4784651" y="2857464"/>
            <a:ext cx="3926958" cy="7649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1"/>
          <p:cNvPicPr>
            <a:picLocks noChangeAspect="1"/>
          </p:cNvPicPr>
          <p:nvPr/>
        </p:nvPicPr>
        <p:blipFill rotWithShape="1">
          <a:blip r:embed="rId4"/>
          <a:srcRect l="17061" t="26894" r="9251" b="24827"/>
          <a:stretch/>
        </p:blipFill>
        <p:spPr>
          <a:xfrm>
            <a:off x="1281845" y="4261851"/>
            <a:ext cx="6664222" cy="24559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CuadroTexto"/>
          <p:cNvSpPr txBox="1"/>
          <p:nvPr/>
        </p:nvSpPr>
        <p:spPr>
          <a:xfrm>
            <a:off x="6663069" y="2308966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81845" y="3800186"/>
            <a:ext cx="3382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solidFill>
                  <a:srgbClr val="C00000"/>
                </a:solidFill>
              </a:rPr>
              <a:t>Ejemplo de aplicación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8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8120" t="31368" r="8923" b="23506"/>
          <a:stretch/>
        </p:blipFill>
        <p:spPr>
          <a:xfrm>
            <a:off x="797874" y="3600929"/>
            <a:ext cx="8044364" cy="2798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7061" t="26894" r="9251" b="24827"/>
          <a:stretch/>
        </p:blipFill>
        <p:spPr>
          <a:xfrm>
            <a:off x="797874" y="406228"/>
            <a:ext cx="7845885" cy="2891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80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5303" t="12092" r="8855" b="5435"/>
          <a:stretch/>
        </p:blipFill>
        <p:spPr>
          <a:xfrm>
            <a:off x="1173797" y="1417567"/>
            <a:ext cx="7488194" cy="4580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07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995" t="34465" r="20780" b="16244"/>
          <a:stretch/>
        </p:blipFill>
        <p:spPr>
          <a:xfrm>
            <a:off x="389337" y="1183489"/>
            <a:ext cx="8414964" cy="4005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71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4243" t="14781" r="9185" b="38241"/>
          <a:stretch/>
        </p:blipFill>
        <p:spPr>
          <a:xfrm>
            <a:off x="491861" y="438461"/>
            <a:ext cx="8253209" cy="2848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50000" t="54301" r="10538" b="32434"/>
          <a:stretch/>
        </p:blipFill>
        <p:spPr>
          <a:xfrm>
            <a:off x="715927" y="4954483"/>
            <a:ext cx="8221725" cy="15545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6783572" y="4364594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0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6822" t="29607" r="9890" b="37322"/>
          <a:stretch/>
        </p:blipFill>
        <p:spPr>
          <a:xfrm>
            <a:off x="827100" y="332711"/>
            <a:ext cx="7983746" cy="20265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2472" t="21433" r="7507" b="69704"/>
          <a:stretch/>
        </p:blipFill>
        <p:spPr>
          <a:xfrm>
            <a:off x="827100" y="3123551"/>
            <a:ext cx="7983746" cy="568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7120" t="36766" r="6983" b="14736"/>
          <a:stretch/>
        </p:blipFill>
        <p:spPr>
          <a:xfrm>
            <a:off x="1720487" y="3728655"/>
            <a:ext cx="7090359" cy="2548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6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5150" t="14031" r="23330" b="4367"/>
          <a:stretch/>
        </p:blipFill>
        <p:spPr>
          <a:xfrm>
            <a:off x="2250469" y="857250"/>
            <a:ext cx="6893531" cy="51435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1825" t="25481" r="53817" b="41257"/>
          <a:stretch/>
        </p:blipFill>
        <p:spPr>
          <a:xfrm>
            <a:off x="2335426" y="1628003"/>
            <a:ext cx="6614572" cy="360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0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7135" t="11916" r="6120" b="9166"/>
          <a:stretch/>
        </p:blipFill>
        <p:spPr>
          <a:xfrm>
            <a:off x="1913861" y="136201"/>
            <a:ext cx="7099944" cy="410676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1461" t="37770" r="57902" b="45541"/>
          <a:stretch/>
        </p:blipFill>
        <p:spPr>
          <a:xfrm>
            <a:off x="988540" y="5040583"/>
            <a:ext cx="4554567" cy="1395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3494567" y="4435478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76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7522" t="16170" r="5801" b="31910"/>
          <a:stretch/>
        </p:blipFill>
        <p:spPr>
          <a:xfrm>
            <a:off x="673796" y="726237"/>
            <a:ext cx="8233991" cy="3377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001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lumMod val="75000"/>
                <a:tint val="45000"/>
                <a:satMod val="400000"/>
              </a:schemeClr>
            </a:duotone>
          </a:blip>
          <a:srcRect l="16829" t="26497" r="14050" b="47449"/>
          <a:stretch/>
        </p:blipFill>
        <p:spPr>
          <a:xfrm>
            <a:off x="1030734" y="545360"/>
            <a:ext cx="7936057" cy="144173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lumMod val="60000"/>
                <a:lumOff val="40000"/>
                <a:tint val="45000"/>
                <a:satMod val="400000"/>
              </a:schemeClr>
            </a:duotone>
          </a:blip>
          <a:srcRect l="14342" t="13054" r="9200" b="14385"/>
          <a:stretch/>
        </p:blipFill>
        <p:spPr>
          <a:xfrm>
            <a:off x="1053474" y="2412403"/>
            <a:ext cx="7913317" cy="370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9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1909" t="27582" r="9515" b="16260"/>
          <a:stretch/>
        </p:blipFill>
        <p:spPr>
          <a:xfrm>
            <a:off x="1467293" y="3637991"/>
            <a:ext cx="7535704" cy="302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B0B0B0"/>
              </a:clrFrom>
              <a:clrTo>
                <a:srgbClr val="B0B0B0">
                  <a:alpha val="0"/>
                </a:srgbClr>
              </a:clrTo>
            </a:clrChange>
          </a:blip>
          <a:srcRect l="16303" t="35587" r="11437" b="23716"/>
          <a:stretch/>
        </p:blipFill>
        <p:spPr>
          <a:xfrm>
            <a:off x="1447990" y="756825"/>
            <a:ext cx="7574309" cy="2671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591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</a:blip>
          <a:srcRect l="17385" t="28624" r="15539" b="24283"/>
          <a:stretch/>
        </p:blipFill>
        <p:spPr>
          <a:xfrm>
            <a:off x="2559228" y="186391"/>
            <a:ext cx="6400474" cy="2527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0921" t="33633" r="50803" b="37153"/>
          <a:stretch/>
        </p:blipFill>
        <p:spPr>
          <a:xfrm>
            <a:off x="2559228" y="3862397"/>
            <a:ext cx="6407944" cy="27510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6911162" y="3329692"/>
            <a:ext cx="204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1" dirty="0" smtClean="0">
                <a:solidFill>
                  <a:srgbClr val="C00000"/>
                </a:solidFill>
              </a:rPr>
              <a:t>Respuestas</a:t>
            </a:r>
            <a:endParaRPr lang="es-MX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7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3487" t="19711" r="26152" b="58024"/>
          <a:stretch/>
        </p:blipFill>
        <p:spPr>
          <a:xfrm>
            <a:off x="921140" y="1232933"/>
            <a:ext cx="7913801" cy="16420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FF0000">
                <a:tint val="45000"/>
                <a:satMod val="400000"/>
              </a:srgbClr>
            </a:duotone>
          </a:blip>
          <a:srcRect l="12211" t="18714" r="26293" b="20853"/>
          <a:stretch/>
        </p:blipFill>
        <p:spPr>
          <a:xfrm>
            <a:off x="2490157" y="3114202"/>
            <a:ext cx="6344784" cy="3503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3 CuadroTexto"/>
          <p:cNvSpPr txBox="1"/>
          <p:nvPr/>
        </p:nvSpPr>
        <p:spPr>
          <a:xfrm>
            <a:off x="1644502" y="89433"/>
            <a:ext cx="6953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</a:rPr>
              <a:t>1.5 Utilidad de los signos de agrupación</a:t>
            </a:r>
            <a:endParaRPr lang="es-MX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9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2388" t="36527" r="27949" b="27882"/>
          <a:stretch/>
        </p:blipFill>
        <p:spPr>
          <a:xfrm>
            <a:off x="1087549" y="1941772"/>
            <a:ext cx="7645326" cy="270332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80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07960" y="1529076"/>
            <a:ext cx="732164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500" dirty="0">
                <a:solidFill>
                  <a:srgbClr val="00B050"/>
                </a:solidFill>
                <a:latin typeface="Futura-Light"/>
              </a:rPr>
              <a:t>Los números naturales tienen su origen en una necesidad tan antigua como lo son las primeras civilizaciones: la necesidad de contar.</a:t>
            </a:r>
          </a:p>
          <a:p>
            <a:endParaRPr lang="es-MX" sz="1500" dirty="0">
              <a:latin typeface="Futura-Light"/>
            </a:endParaRPr>
          </a:p>
          <a:p>
            <a:r>
              <a:rPr lang="es-MX" sz="1500" b="1" dirty="0">
                <a:latin typeface="Futura-Light"/>
              </a:rPr>
              <a:t>El hombre primitivo identificaba objetos con características iguales y podía distinguir entre uno y otro; pero no le era posible captar la cantidad a simple vista. Por ello empezó a representar las cantidades mediante marcas en huesos, trozos de madera o piedra; cada marca representaba un objeto observado, así concibió la idea del número.</a:t>
            </a:r>
          </a:p>
          <a:p>
            <a:endParaRPr lang="es-MX" sz="1500" dirty="0">
              <a:latin typeface="Futura-Light"/>
            </a:endParaRPr>
          </a:p>
          <a:p>
            <a:r>
              <a:rPr lang="es-MX" sz="1500" dirty="0">
                <a:solidFill>
                  <a:srgbClr val="00B050"/>
                </a:solidFill>
                <a:latin typeface="Futura-Light"/>
              </a:rPr>
              <a:t>Para el siglo </a:t>
            </a:r>
            <a:r>
              <a:rPr lang="es-MX" sz="1200" dirty="0">
                <a:solidFill>
                  <a:srgbClr val="00B050"/>
                </a:solidFill>
                <a:latin typeface="Futura-Light"/>
              </a:rPr>
              <a:t>X </a:t>
            </a:r>
            <a:r>
              <a:rPr lang="es-MX" sz="1500" dirty="0">
                <a:solidFill>
                  <a:srgbClr val="00B050"/>
                </a:solidFill>
                <a:latin typeface="Futura-Light"/>
              </a:rPr>
              <a:t>d. C. el matemático y poeta Omar </a:t>
            </a:r>
            <a:r>
              <a:rPr lang="es-MX" sz="1500" dirty="0" err="1">
                <a:solidFill>
                  <a:srgbClr val="00B050"/>
                </a:solidFill>
                <a:latin typeface="Futura-Light"/>
              </a:rPr>
              <a:t>Khayyam</a:t>
            </a:r>
            <a:r>
              <a:rPr lang="es-MX" sz="1500" dirty="0">
                <a:solidFill>
                  <a:srgbClr val="00B050"/>
                </a:solidFill>
                <a:latin typeface="Futura-Light"/>
              </a:rPr>
              <a:t> estableció una teoría general de número y añadió algunos elementos a los números racionales, como son los irracionales, para que pudieran ser medidas todas las magnitudes.</a:t>
            </a:r>
          </a:p>
          <a:p>
            <a:endParaRPr lang="es-MX" sz="1500" dirty="0">
              <a:solidFill>
                <a:srgbClr val="00B050"/>
              </a:solidFill>
              <a:latin typeface="Futura-Light"/>
            </a:endParaRPr>
          </a:p>
          <a:p>
            <a:r>
              <a:rPr lang="es-MX" sz="1500" b="1" dirty="0">
                <a:latin typeface="Futura-Light"/>
              </a:rPr>
              <a:t>Sólo a finales del siglo </a:t>
            </a:r>
            <a:r>
              <a:rPr lang="es-MX" sz="1200" b="1" dirty="0">
                <a:latin typeface="Futura-Light"/>
              </a:rPr>
              <a:t>XIX </a:t>
            </a:r>
            <a:r>
              <a:rPr lang="es-MX" sz="1500" b="1" dirty="0">
                <a:latin typeface="Futura-Light"/>
              </a:rPr>
              <a:t>se formalizó la idea de continuidad y se dio una definición satisfactoria del conjunto de los números reales; los trabajos de Cantor, </a:t>
            </a:r>
            <a:r>
              <a:rPr lang="es-MX" sz="1500" b="1" dirty="0" err="1">
                <a:latin typeface="Futura-Light"/>
              </a:rPr>
              <a:t>Dedekind</a:t>
            </a:r>
            <a:r>
              <a:rPr lang="es-MX" sz="1500" b="1" dirty="0">
                <a:latin typeface="Futura-Light"/>
              </a:rPr>
              <a:t>, </a:t>
            </a:r>
            <a:r>
              <a:rPr lang="es-MX" sz="1500" b="1" dirty="0" err="1">
                <a:latin typeface="Futura-Light"/>
              </a:rPr>
              <a:t>Weierstrass</a:t>
            </a:r>
            <a:r>
              <a:rPr lang="es-MX" sz="1500" b="1" dirty="0">
                <a:latin typeface="Futura-Light"/>
              </a:rPr>
              <a:t>, </a:t>
            </a:r>
            <a:r>
              <a:rPr lang="es-MX" sz="1500" b="1" dirty="0" err="1">
                <a:latin typeface="Futura-Light"/>
              </a:rPr>
              <a:t>Heine</a:t>
            </a:r>
            <a:r>
              <a:rPr lang="es-MX" sz="1500" b="1" dirty="0">
                <a:latin typeface="Futura-Light"/>
              </a:rPr>
              <a:t> y </a:t>
            </a:r>
            <a:r>
              <a:rPr lang="es-MX" sz="1500" b="1" dirty="0" err="1">
                <a:latin typeface="Futura-Light"/>
              </a:rPr>
              <a:t>Meray</a:t>
            </a:r>
            <a:r>
              <a:rPr lang="es-MX" sz="1500" b="1" dirty="0">
                <a:latin typeface="Futura-Light"/>
              </a:rPr>
              <a:t>, entre otros, destacan en esta labor.</a:t>
            </a:r>
            <a:endParaRPr lang="es-MX" sz="1500" b="1" dirty="0"/>
          </a:p>
        </p:txBody>
      </p:sp>
      <p:sp>
        <p:nvSpPr>
          <p:cNvPr id="3" name="2 Rectángulo"/>
          <p:cNvSpPr/>
          <p:nvPr/>
        </p:nvSpPr>
        <p:spPr>
          <a:xfrm>
            <a:off x="1420342" y="338102"/>
            <a:ext cx="5902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C00000"/>
                </a:solidFill>
              </a:rPr>
              <a:t>1.1 Conjunto de Números Reales</a:t>
            </a:r>
          </a:p>
        </p:txBody>
      </p:sp>
      <p:pic>
        <p:nvPicPr>
          <p:cNvPr id="4" name="Picture 2" descr="Resultado de imagen para algeb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893" y="5395035"/>
            <a:ext cx="2254102" cy="1296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9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47681" y="1627632"/>
            <a:ext cx="7332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https://www.montereyinstitute.org/courses/Algebra1/COURSE_TEXT_RESOURCE/U02_L2_T1_text_final_es.html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47681" y="2456121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http://vitual.lat/jerarquia-de-operaciones/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47682" y="3105835"/>
            <a:ext cx="6974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http://www.conevyt.org.mx/colaboracion/colabora/objetivos/libros_pdf/sma3_u1lecc7.pdf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261730" y="528912"/>
            <a:ext cx="6953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</a:rPr>
              <a:t>Referencias</a:t>
            </a:r>
            <a:endParaRPr lang="es-MX" sz="2800" b="1" dirty="0">
              <a:solidFill>
                <a:srgbClr val="C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47682" y="4080486"/>
            <a:ext cx="6974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http://librosysolucionarios.net/matematicas-simplificadas-2da-edicion-conamat/</a:t>
            </a:r>
          </a:p>
        </p:txBody>
      </p:sp>
    </p:spTree>
    <p:extLst>
      <p:ext uri="{BB962C8B-B14F-4D97-AF65-F5344CB8AC3E}">
        <p14:creationId xmlns:p14="http://schemas.microsoft.com/office/powerpoint/2010/main" val="2571732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7402" t="18488" r="8933" b="8669"/>
          <a:stretch/>
        </p:blipFill>
        <p:spPr>
          <a:xfrm>
            <a:off x="553615" y="879463"/>
            <a:ext cx="8031597" cy="44651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3911958" y="4576025"/>
            <a:ext cx="1014211" cy="2318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</p:spTree>
    <p:extLst>
      <p:ext uri="{BB962C8B-B14F-4D97-AF65-F5344CB8AC3E}">
        <p14:creationId xmlns:p14="http://schemas.microsoft.com/office/powerpoint/2010/main" val="14172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9978" t="16594" r="10047" b="5980"/>
          <a:stretch/>
        </p:blipFill>
        <p:spPr>
          <a:xfrm>
            <a:off x="1300907" y="2279068"/>
            <a:ext cx="7572778" cy="4121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1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6553" t="40241" r="9402" b="38613"/>
          <a:stretch/>
        </p:blipFill>
        <p:spPr>
          <a:xfrm>
            <a:off x="1113595" y="531932"/>
            <a:ext cx="7760090" cy="1246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985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9084" y="175776"/>
            <a:ext cx="7200897" cy="603945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Actividad 1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7915" t="17511" r="35741" b="6505"/>
          <a:stretch/>
        </p:blipFill>
        <p:spPr>
          <a:xfrm>
            <a:off x="753413" y="1009876"/>
            <a:ext cx="3786389" cy="34902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8193" t="18339" r="60542" b="41737"/>
          <a:stretch/>
        </p:blipFill>
        <p:spPr>
          <a:xfrm>
            <a:off x="2801153" y="1600243"/>
            <a:ext cx="1738649" cy="18352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172" t="30457" r="67435" b="20049"/>
          <a:stretch/>
        </p:blipFill>
        <p:spPr>
          <a:xfrm>
            <a:off x="4880044" y="3002476"/>
            <a:ext cx="3969913" cy="3461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5897437" y="2570333"/>
            <a:ext cx="193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Respuestas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330323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112" t="19498" r="7162" b="23733"/>
          <a:stretch/>
        </p:blipFill>
        <p:spPr>
          <a:xfrm>
            <a:off x="586408" y="1562928"/>
            <a:ext cx="8062223" cy="35383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586409" y="1562928"/>
            <a:ext cx="2445026" cy="337931"/>
          </a:xfrm>
          <a:prstGeom prst="rect">
            <a:avLst/>
          </a:prstGeom>
          <a:noFill/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</p:spTree>
    <p:extLst>
      <p:ext uri="{BB962C8B-B14F-4D97-AF65-F5344CB8AC3E}">
        <p14:creationId xmlns:p14="http://schemas.microsoft.com/office/powerpoint/2010/main" val="42048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7982" t="23909" r="32053" b="33621"/>
          <a:stretch/>
        </p:blipFill>
        <p:spPr>
          <a:xfrm>
            <a:off x="492012" y="1033004"/>
            <a:ext cx="3820195" cy="1825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1302564" y="353601"/>
            <a:ext cx="2199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C00000"/>
                </a:solidFill>
              </a:rPr>
              <a:t>Ejemplos: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7908" t="27938" r="22588" b="29175"/>
          <a:stretch/>
        </p:blipFill>
        <p:spPr>
          <a:xfrm>
            <a:off x="4457606" y="1095998"/>
            <a:ext cx="4194314" cy="1699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17463" t="27563" r="26704" b="29030"/>
          <a:stretch/>
        </p:blipFill>
        <p:spPr>
          <a:xfrm>
            <a:off x="408888" y="3097330"/>
            <a:ext cx="4661453" cy="2037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17601" t="27633" r="17331" b="27314"/>
          <a:stretch/>
        </p:blipFill>
        <p:spPr>
          <a:xfrm>
            <a:off x="4922799" y="2938765"/>
            <a:ext cx="4084982" cy="1590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Resultado de imagen para ejempl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1" b="11321"/>
          <a:stretch/>
        </p:blipFill>
        <p:spPr bwMode="auto">
          <a:xfrm>
            <a:off x="6474948" y="4793262"/>
            <a:ext cx="2669052" cy="2064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7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1203</TotalTime>
  <Words>409</Words>
  <Application>Microsoft Office PowerPoint</Application>
  <PresentationFormat>Presentación en pantalla (4:3)</PresentationFormat>
  <Paragraphs>54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Parallax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 1</vt:lpstr>
      <vt:lpstr>Presentación de PowerPoint</vt:lpstr>
      <vt:lpstr>Presentación de PowerPoint</vt:lpstr>
      <vt:lpstr>Presentación de PowerPoint</vt:lpstr>
      <vt:lpstr>Actividad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</dc:title>
  <dc:creator>Rulo</dc:creator>
  <cp:lastModifiedBy>EQUIPO2-LIPYM</cp:lastModifiedBy>
  <cp:revision>136</cp:revision>
  <dcterms:created xsi:type="dcterms:W3CDTF">2017-02-08T20:54:32Z</dcterms:created>
  <dcterms:modified xsi:type="dcterms:W3CDTF">2017-10-19T20:47:58Z</dcterms:modified>
</cp:coreProperties>
</file>