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82" r:id="rId3"/>
    <p:sldId id="283" r:id="rId4"/>
    <p:sldId id="284" r:id="rId5"/>
    <p:sldId id="285" r:id="rId6"/>
    <p:sldId id="286" r:id="rId7"/>
    <p:sldId id="287" r:id="rId8"/>
    <p:sldId id="294"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5" r:id="rId27"/>
    <p:sldId id="276" r:id="rId28"/>
    <p:sldId id="277" r:id="rId29"/>
    <p:sldId id="278" r:id="rId30"/>
    <p:sldId id="280" r:id="rId31"/>
    <p:sldId id="288" r:id="rId32"/>
    <p:sldId id="289" r:id="rId33"/>
    <p:sldId id="290" r:id="rId34"/>
    <p:sldId id="291" r:id="rId35"/>
    <p:sldId id="292" r:id="rId36"/>
    <p:sldId id="293"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19" autoAdjust="0"/>
    <p:restoredTop sz="94660"/>
  </p:normalViewPr>
  <p:slideViewPr>
    <p:cSldViewPr snapToGrid="0">
      <p:cViewPr varScale="1">
        <p:scale>
          <a:sx n="62" d="100"/>
          <a:sy n="62" d="100"/>
        </p:scale>
        <p:origin x="90" y="14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5195823F-5838-4990-A5C0-C0248A47AE63}"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4235318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195823F-5838-4990-A5C0-C0248A47AE63}"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1466859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195823F-5838-4990-A5C0-C0248A47AE63}"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912299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5195823F-5838-4990-A5C0-C0248A47AE63}"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3296794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195823F-5838-4990-A5C0-C0248A47AE63}" type="datetimeFigureOut">
              <a:rPr lang="es-MX" smtClean="0"/>
              <a:t>17/10/2017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2811148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195823F-5838-4990-A5C0-C0248A47AE63}"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1273163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5195823F-5838-4990-A5C0-C0248A47AE63}" type="datetimeFigureOut">
              <a:rPr lang="es-MX" smtClean="0"/>
              <a:t>17/10/2017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3415796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195823F-5838-4990-A5C0-C0248A47AE63}" type="datetimeFigureOut">
              <a:rPr lang="es-MX" smtClean="0"/>
              <a:t>17/10/2017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644320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195823F-5838-4990-A5C0-C0248A47AE63}" type="datetimeFigureOut">
              <a:rPr lang="es-MX" smtClean="0"/>
              <a:t>17/10/2017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3232433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195823F-5838-4990-A5C0-C0248A47AE63}"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38759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195823F-5838-4990-A5C0-C0248A47AE63}" type="datetimeFigureOut">
              <a:rPr lang="es-MX" smtClean="0"/>
              <a:t>17/10/2017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8265B855-A8E4-417B-972C-9D8E3CB33EF6}" type="slidenum">
              <a:rPr lang="es-MX" smtClean="0"/>
              <a:t>‹Nº›</a:t>
            </a:fld>
            <a:endParaRPr lang="es-MX"/>
          </a:p>
        </p:txBody>
      </p:sp>
    </p:spTree>
    <p:extLst>
      <p:ext uri="{BB962C8B-B14F-4D97-AF65-F5344CB8AC3E}">
        <p14:creationId xmlns:p14="http://schemas.microsoft.com/office/powerpoint/2010/main" val="4010056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95823F-5838-4990-A5C0-C0248A47AE63}" type="datetimeFigureOut">
              <a:rPr lang="es-MX" smtClean="0"/>
              <a:t>17/10/2017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5B855-A8E4-417B-972C-9D8E3CB33EF6}" type="slidenum">
              <a:rPr lang="es-MX" smtClean="0"/>
              <a:t>‹Nº›</a:t>
            </a:fld>
            <a:endParaRPr lang="es-MX"/>
          </a:p>
        </p:txBody>
      </p:sp>
    </p:spTree>
    <p:extLst>
      <p:ext uri="{BB962C8B-B14F-4D97-AF65-F5344CB8AC3E}">
        <p14:creationId xmlns:p14="http://schemas.microsoft.com/office/powerpoint/2010/main" val="2954849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www.mexicanosdisenando.org.mx/WebMaster/Articulos/GG.%20laculturacomoidentidadylaidentidadcomocultura.pdf"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www.redalyc.org/articulo.oa?id=180913907006" TargetMode="External"/><Relationship Id="rId2" Type="http://schemas.openxmlformats.org/officeDocument/2006/relationships/hyperlink" Target="http://www.redalyc.org/articulo.oa?id=421749924002" TargetMode="External"/><Relationship Id="rId1" Type="http://schemas.openxmlformats.org/officeDocument/2006/relationships/slideLayout" Target="../slideLayouts/slideLayout7.xml"/><Relationship Id="rId4" Type="http://schemas.openxmlformats.org/officeDocument/2006/relationships/hyperlink" Target="http://www.redalyc.org/articulo.oa?id=3421834600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www.redalyc.org/articulo.oa?id=34218346005" TargetMode="External"/><Relationship Id="rId5" Type="http://schemas.openxmlformats.org/officeDocument/2006/relationships/hyperlink" Target="http://www.redalyc.org/articulo.oa?id=180913907006" TargetMode="External"/><Relationship Id="rId4" Type="http://schemas.openxmlformats.org/officeDocument/2006/relationships/hyperlink" Target="http://www.redalyc.org/articulo.oa?id=421749924002"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p:cNvPicPr>
            <a:picLocks noChangeAspect="1"/>
          </p:cNvPicPr>
          <p:nvPr/>
        </p:nvPicPr>
        <p:blipFill rotWithShape="1">
          <a:blip r:embed="rId2">
            <a:grayscl/>
            <a:alphaModFix amt="14000"/>
            <a:extLst>
              <a:ext uri="{28A0092B-C50C-407E-A947-70E740481C1C}">
                <a14:useLocalDpi xmlns:a14="http://schemas.microsoft.com/office/drawing/2010/main" val="0"/>
              </a:ext>
            </a:extLst>
          </a:blip>
          <a:srcRect t="3506" b="40010"/>
          <a:stretch/>
        </p:blipFill>
        <p:spPr>
          <a:xfrm>
            <a:off x="1524001" y="-146304"/>
            <a:ext cx="9152427" cy="7205472"/>
          </a:xfrm>
          <a:prstGeom prst="rect">
            <a:avLst/>
          </a:prstGeom>
        </p:spPr>
      </p:pic>
      <p:sp>
        <p:nvSpPr>
          <p:cNvPr id="4" name="CuadroTexto 3"/>
          <p:cNvSpPr txBox="1"/>
          <p:nvPr/>
        </p:nvSpPr>
        <p:spPr>
          <a:xfrm>
            <a:off x="3109203" y="946910"/>
            <a:ext cx="6611740" cy="2154436"/>
          </a:xfrm>
          <a:prstGeom prst="rect">
            <a:avLst/>
          </a:prstGeom>
          <a:noFill/>
        </p:spPr>
        <p:txBody>
          <a:bodyPr wrap="square" rtlCol="0">
            <a:spAutoFit/>
          </a:bodyPr>
          <a:lstStyle/>
          <a:p>
            <a:pPr algn="ctr"/>
            <a:r>
              <a:rPr lang="es-ES" sz="2000" b="1" dirty="0">
                <a:latin typeface="Avenir Black" charset="0"/>
                <a:ea typeface="Avenir Black" charset="0"/>
                <a:cs typeface="Avenir Black" charset="0"/>
              </a:rPr>
              <a:t>Universidad Autónoma del Estado de México</a:t>
            </a:r>
            <a:endParaRPr lang="es-ES_tradnl" sz="2000" b="1" dirty="0">
              <a:latin typeface="Avenir Black" charset="0"/>
              <a:ea typeface="Avenir Black" charset="0"/>
              <a:cs typeface="Avenir Black" charset="0"/>
            </a:endParaRPr>
          </a:p>
          <a:p>
            <a:pPr algn="ctr"/>
            <a:r>
              <a:rPr lang="es-MX" sz="2000" b="1" dirty="0">
                <a:latin typeface="Avenir Light" charset="0"/>
                <a:ea typeface="Avenir Light" charset="0"/>
                <a:cs typeface="Avenir Light" charset="0"/>
              </a:rPr>
              <a:t>Facultad de Arquitectura y Diseño</a:t>
            </a:r>
            <a:endParaRPr lang="es-ES_tradnl" sz="2000" b="1" dirty="0">
              <a:latin typeface="Avenir Light" charset="0"/>
              <a:ea typeface="Avenir Light" charset="0"/>
              <a:cs typeface="Avenir Light" charset="0"/>
            </a:endParaRPr>
          </a:p>
          <a:p>
            <a:pPr algn="ctr"/>
            <a:endParaRPr lang="es-MX" sz="2000" b="1" dirty="0">
              <a:latin typeface="Avenir Light" charset="0"/>
              <a:ea typeface="Avenir Light" charset="0"/>
              <a:cs typeface="Avenir Light" charset="0"/>
            </a:endParaRPr>
          </a:p>
          <a:p>
            <a:pPr algn="ctr"/>
            <a:r>
              <a:rPr lang="es-MX" sz="2000" b="1" dirty="0">
                <a:latin typeface="Avenir Light" charset="0"/>
                <a:ea typeface="Avenir Light" charset="0"/>
                <a:cs typeface="Avenir Light" charset="0"/>
              </a:rPr>
              <a:t>Maestría en Diseño</a:t>
            </a:r>
          </a:p>
          <a:p>
            <a:pPr algn="ctr"/>
            <a:endParaRPr lang="es-MX" sz="2000" b="1" dirty="0">
              <a:latin typeface="Avenir Light" charset="0"/>
              <a:ea typeface="Avenir Light" charset="0"/>
              <a:cs typeface="Avenir Light" charset="0"/>
            </a:endParaRPr>
          </a:p>
          <a:p>
            <a:pPr algn="ctr"/>
            <a:r>
              <a:rPr lang="es-MX" sz="2000" b="1" dirty="0">
                <a:solidFill>
                  <a:schemeClr val="accent1">
                    <a:lumMod val="50000"/>
                  </a:schemeClr>
                </a:solidFill>
                <a:latin typeface="Avenir Light" charset="0"/>
                <a:ea typeface="Avenir Light" charset="0"/>
                <a:cs typeface="Avenir Light" charset="0"/>
              </a:rPr>
              <a:t>Asignatura: Taller de Aplicación del Conocimiento</a:t>
            </a:r>
          </a:p>
          <a:p>
            <a:endParaRPr lang="es-ES_tradnl" sz="1400" b="1" dirty="0">
              <a:solidFill>
                <a:schemeClr val="accent1">
                  <a:lumMod val="50000"/>
                </a:schemeClr>
              </a:solidFill>
              <a:latin typeface="Avenir Light" charset="0"/>
              <a:ea typeface="Avenir Light" charset="0"/>
              <a:cs typeface="Avenir Light" charset="0"/>
            </a:endParaRPr>
          </a:p>
        </p:txBody>
      </p:sp>
      <p:sp>
        <p:nvSpPr>
          <p:cNvPr id="6" name="Rectángulo 5"/>
          <p:cNvSpPr/>
          <p:nvPr/>
        </p:nvSpPr>
        <p:spPr>
          <a:xfrm>
            <a:off x="2884730" y="4033508"/>
            <a:ext cx="7080539" cy="1323439"/>
          </a:xfrm>
          <a:prstGeom prst="rect">
            <a:avLst/>
          </a:prstGeom>
        </p:spPr>
        <p:txBody>
          <a:bodyPr wrap="square">
            <a:spAutoFit/>
          </a:bodyPr>
          <a:lstStyle/>
          <a:p>
            <a:pPr algn="ctr"/>
            <a:r>
              <a:rPr lang="es-MX" sz="2200" b="1" i="1" dirty="0" smtClean="0">
                <a:solidFill>
                  <a:srgbClr val="C00000"/>
                </a:solidFill>
                <a:latin typeface="Avenir Black" charset="0"/>
                <a:ea typeface="Avenir Black" charset="0"/>
                <a:cs typeface="Avenir Black" charset="0"/>
              </a:rPr>
              <a:t>Prop</a:t>
            </a:r>
            <a:r>
              <a:rPr lang="es-MX" sz="2200" b="1" dirty="0" smtClean="0">
                <a:solidFill>
                  <a:srgbClr val="C00000"/>
                </a:solidFill>
                <a:latin typeface="Avenir Black" charset="0"/>
                <a:ea typeface="Avenir Black" charset="0"/>
                <a:cs typeface="Avenir Black" charset="0"/>
              </a:rPr>
              <a:t>uesta de contexto para la investigación para el diseño como disciplina.</a:t>
            </a:r>
          </a:p>
          <a:p>
            <a:pPr algn="ctr"/>
            <a:r>
              <a:rPr lang="es-MX" b="1" dirty="0" smtClean="0">
                <a:solidFill>
                  <a:srgbClr val="C00000"/>
                </a:solidFill>
                <a:latin typeface="Avenir Black" charset="0"/>
                <a:ea typeface="Avenir Black" charset="0"/>
                <a:cs typeface="Avenir Black" charset="0"/>
              </a:rPr>
              <a:t>El texto publicitario como representación social.</a:t>
            </a:r>
          </a:p>
          <a:p>
            <a:pPr algn="ctr"/>
            <a:endParaRPr lang="es-ES_tradnl" b="1" dirty="0">
              <a:solidFill>
                <a:schemeClr val="accent1">
                  <a:lumMod val="50000"/>
                </a:schemeClr>
              </a:solidFill>
              <a:latin typeface="Avenir Black" charset="0"/>
              <a:ea typeface="Avenir Black" charset="0"/>
              <a:cs typeface="Avenir Black"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029" y="335596"/>
            <a:ext cx="1019175" cy="1203808"/>
          </a:xfrm>
          <a:prstGeom prst="rect">
            <a:avLst/>
          </a:prstGeom>
          <a:noFill/>
        </p:spPr>
      </p:pic>
      <p:sp>
        <p:nvSpPr>
          <p:cNvPr id="10" name="Rectángulo 9"/>
          <p:cNvSpPr/>
          <p:nvPr/>
        </p:nvSpPr>
        <p:spPr>
          <a:xfrm>
            <a:off x="5404638" y="3025973"/>
            <a:ext cx="1970411" cy="338554"/>
          </a:xfrm>
          <a:prstGeom prst="rect">
            <a:avLst/>
          </a:prstGeom>
        </p:spPr>
        <p:txBody>
          <a:bodyPr wrap="none">
            <a:spAutoFit/>
          </a:bodyPr>
          <a:lstStyle/>
          <a:p>
            <a:r>
              <a:rPr lang="es-MX" sz="1600" b="1" dirty="0">
                <a:solidFill>
                  <a:schemeClr val="accent1">
                    <a:lumMod val="75000"/>
                  </a:schemeClr>
                </a:solidFill>
                <a:latin typeface="Avenir Light" charset="0"/>
                <a:ea typeface="Avenir Light" charset="0"/>
                <a:cs typeface="Avenir Light" charset="0"/>
              </a:rPr>
              <a:t>SEMESTRE </a:t>
            </a:r>
            <a:r>
              <a:rPr lang="es-MX" sz="1600" b="1" dirty="0" smtClean="0">
                <a:solidFill>
                  <a:schemeClr val="accent1">
                    <a:lumMod val="75000"/>
                  </a:schemeClr>
                </a:solidFill>
                <a:latin typeface="Avenir Light" charset="0"/>
                <a:ea typeface="Avenir Light" charset="0"/>
                <a:cs typeface="Avenir Light" charset="0"/>
              </a:rPr>
              <a:t>2017A</a:t>
            </a:r>
            <a:endParaRPr lang="es-ES_tradnl" sz="1600" b="1" dirty="0">
              <a:solidFill>
                <a:schemeClr val="accent1">
                  <a:lumMod val="75000"/>
                </a:schemeClr>
              </a:solidFill>
              <a:latin typeface="Avenir Light" charset="0"/>
              <a:ea typeface="Avenir Light" charset="0"/>
              <a:cs typeface="Avenir Light" charset="0"/>
            </a:endParaRPr>
          </a:p>
        </p:txBody>
      </p:sp>
      <p:sp>
        <p:nvSpPr>
          <p:cNvPr id="13" name="Rectángulo 12"/>
          <p:cNvSpPr/>
          <p:nvPr/>
        </p:nvSpPr>
        <p:spPr>
          <a:xfrm>
            <a:off x="3864357" y="5787834"/>
            <a:ext cx="5050971" cy="369332"/>
          </a:xfrm>
          <a:prstGeom prst="rect">
            <a:avLst/>
          </a:prstGeom>
          <a:effectLst>
            <a:reflection stA="0" endPos="65000" dist="50800" dir="5400000" sy="-100000" algn="bl" rotWithShape="0"/>
          </a:effectLst>
        </p:spPr>
        <p:txBody>
          <a:bodyPr wrap="square">
            <a:spAutoFit/>
          </a:bodyPr>
          <a:lstStyle/>
          <a:p>
            <a:pPr algn="ctr"/>
            <a:r>
              <a:rPr lang="es-MX" b="1" dirty="0">
                <a:latin typeface="Avenir Light" charset="0"/>
                <a:ea typeface="Avenir Light" charset="0"/>
                <a:cs typeface="Avenir Light" charset="0"/>
              </a:rPr>
              <a:t>DRA. MARÍA GABRIELA VILLAR GARCÍA</a:t>
            </a:r>
            <a:endParaRPr lang="es-ES_tradnl" b="1" dirty="0">
              <a:latin typeface="Avenir Light" charset="0"/>
              <a:ea typeface="Avenir Light" charset="0"/>
              <a:cs typeface="Avenir Light" charset="0"/>
            </a:endParaRPr>
          </a:p>
        </p:txBody>
      </p:sp>
      <p:grpSp>
        <p:nvGrpSpPr>
          <p:cNvPr id="16" name="Group 15"/>
          <p:cNvGrpSpPr>
            <a:grpSpLocks/>
          </p:cNvGrpSpPr>
          <p:nvPr/>
        </p:nvGrpSpPr>
        <p:grpSpPr bwMode="auto">
          <a:xfrm>
            <a:off x="1878677" y="419263"/>
            <a:ext cx="1214396" cy="2606839"/>
            <a:chOff x="609600" y="3429000"/>
            <a:chExt cx="1371600" cy="2667000"/>
          </a:xfrm>
        </p:grpSpPr>
        <p:pic>
          <p:nvPicPr>
            <p:cNvPr id="17" name="Picture 4" descr="logofad.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575" y="4419600"/>
              <a:ext cx="1009650" cy="609600"/>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descr="logouaem.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0119" y="3429000"/>
              <a:ext cx="6905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8" descr="ciad-header.png"/>
            <p:cNvPicPr>
              <a:picLocks noChangeAspect="1"/>
            </p:cNvPicPr>
            <p:nvPr/>
          </p:nvPicPr>
          <p:blipFill>
            <a:blip r:embed="rId6" cstate="print">
              <a:lum contrast="26000"/>
              <a:extLst>
                <a:ext uri="{28A0092B-C50C-407E-A947-70E740481C1C}">
                  <a14:useLocalDpi xmlns:a14="http://schemas.microsoft.com/office/drawing/2010/main" val="0"/>
                </a:ext>
              </a:extLst>
            </a:blip>
            <a:srcRect/>
            <a:stretch>
              <a:fillRect/>
            </a:stretch>
          </p:blipFill>
          <p:spPr bwMode="auto">
            <a:xfrm>
              <a:off x="609600" y="5410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Rectángulo 9"/>
          <p:cNvSpPr/>
          <p:nvPr/>
        </p:nvSpPr>
        <p:spPr>
          <a:xfrm>
            <a:off x="9261170" y="6252783"/>
            <a:ext cx="639919" cy="338554"/>
          </a:xfrm>
          <a:prstGeom prst="rect">
            <a:avLst/>
          </a:prstGeom>
        </p:spPr>
        <p:txBody>
          <a:bodyPr wrap="none">
            <a:spAutoFit/>
          </a:bodyPr>
          <a:lstStyle/>
          <a:p>
            <a:r>
              <a:rPr lang="es-MX" sz="1600" b="1" dirty="0" smtClean="0">
                <a:solidFill>
                  <a:schemeClr val="accent1">
                    <a:lumMod val="50000"/>
                  </a:schemeClr>
                </a:solidFill>
                <a:latin typeface="Avenir Light" charset="0"/>
                <a:ea typeface="Avenir Light" charset="0"/>
                <a:cs typeface="Avenir Light" charset="0"/>
              </a:rPr>
              <a:t>2017</a:t>
            </a:r>
            <a:endParaRPr lang="es-ES_tradnl" sz="1600" b="1" dirty="0">
              <a:solidFill>
                <a:schemeClr val="accent1">
                  <a:lumMod val="50000"/>
                </a:schemeClr>
              </a:solidFill>
              <a:latin typeface="Avenir Light" charset="0"/>
              <a:ea typeface="Avenir Light" charset="0"/>
              <a:cs typeface="Avenir Light" charset="0"/>
            </a:endParaRPr>
          </a:p>
        </p:txBody>
      </p:sp>
    </p:spTree>
    <p:extLst>
      <p:ext uri="{BB962C8B-B14F-4D97-AF65-F5344CB8AC3E}">
        <p14:creationId xmlns:p14="http://schemas.microsoft.com/office/powerpoint/2010/main" val="1425851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96349" y="1930490"/>
            <a:ext cx="2322739" cy="646331"/>
          </a:xfrm>
          <a:prstGeom prst="rect">
            <a:avLst/>
          </a:prstGeom>
          <a:solidFill>
            <a:schemeClr val="accent4">
              <a:lumMod val="50000"/>
            </a:schemeClr>
          </a:solidFill>
        </p:spPr>
        <p:txBody>
          <a:bodyPr wrap="square">
            <a:spAutoFit/>
          </a:bodyPr>
          <a:lstStyle/>
          <a:p>
            <a:r>
              <a:rPr lang="es-MX" sz="3600" b="1" dirty="0" smtClean="0">
                <a:solidFill>
                  <a:schemeClr val="bg1"/>
                </a:solidFill>
              </a:rPr>
              <a:t>    Cultura</a:t>
            </a:r>
            <a:endParaRPr lang="es-ES_tradnl" sz="4400" b="1" dirty="0">
              <a:solidFill>
                <a:schemeClr val="bg1"/>
              </a:solidFill>
            </a:endParaRPr>
          </a:p>
        </p:txBody>
      </p:sp>
      <p:sp>
        <p:nvSpPr>
          <p:cNvPr id="3" name="CuadroTexto 2"/>
          <p:cNvSpPr txBox="1"/>
          <p:nvPr/>
        </p:nvSpPr>
        <p:spPr>
          <a:xfrm>
            <a:off x="4096349" y="1583901"/>
            <a:ext cx="2322739" cy="369332"/>
          </a:xfrm>
          <a:prstGeom prst="rect">
            <a:avLst/>
          </a:prstGeom>
          <a:solidFill>
            <a:schemeClr val="accent4">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        Es en la</a:t>
            </a:r>
            <a:endParaRPr lang="es-MX" dirty="0"/>
          </a:p>
        </p:txBody>
      </p:sp>
      <p:sp>
        <p:nvSpPr>
          <p:cNvPr id="4" name="CuadroTexto 3"/>
          <p:cNvSpPr txBox="1"/>
          <p:nvPr/>
        </p:nvSpPr>
        <p:spPr>
          <a:xfrm>
            <a:off x="998293" y="342774"/>
            <a:ext cx="260444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Donde se construyen Universos simbólicos</a:t>
            </a:r>
            <a:endParaRPr lang="es-MX" dirty="0"/>
          </a:p>
        </p:txBody>
      </p:sp>
      <p:sp>
        <p:nvSpPr>
          <p:cNvPr id="5" name="CuadroTexto 4"/>
          <p:cNvSpPr txBox="1"/>
          <p:nvPr/>
        </p:nvSpPr>
        <p:spPr>
          <a:xfrm>
            <a:off x="6941893" y="282785"/>
            <a:ext cx="2604444"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Organización social de significados desde un contexto particular y momento histórico</a:t>
            </a:r>
            <a:endParaRPr lang="es-MX" dirty="0"/>
          </a:p>
        </p:txBody>
      </p:sp>
      <p:sp>
        <p:nvSpPr>
          <p:cNvPr id="6" name="CuadroTexto 5"/>
          <p:cNvSpPr txBox="1"/>
          <p:nvPr/>
        </p:nvSpPr>
        <p:spPr>
          <a:xfrm>
            <a:off x="700150" y="1653838"/>
            <a:ext cx="260444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Se aprende desde la colectividad</a:t>
            </a:r>
            <a:endParaRPr lang="es-MX" dirty="0"/>
          </a:p>
        </p:txBody>
      </p:sp>
      <p:sp>
        <p:nvSpPr>
          <p:cNvPr id="7" name="CuadroTexto 6"/>
          <p:cNvSpPr txBox="1"/>
          <p:nvPr/>
        </p:nvSpPr>
        <p:spPr>
          <a:xfrm>
            <a:off x="1344594" y="2964902"/>
            <a:ext cx="260444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Puede ser analizada a partir de textos</a:t>
            </a:r>
            <a:endParaRPr lang="es-MX" dirty="0"/>
          </a:p>
        </p:txBody>
      </p:sp>
      <p:sp>
        <p:nvSpPr>
          <p:cNvPr id="8" name="CuadroTexto 7"/>
          <p:cNvSpPr txBox="1"/>
          <p:nvPr/>
        </p:nvSpPr>
        <p:spPr>
          <a:xfrm>
            <a:off x="7801429" y="2017235"/>
            <a:ext cx="2604444" cy="9233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err="1" smtClean="0"/>
              <a:t>Gímenez</a:t>
            </a:r>
            <a:r>
              <a:rPr lang="es-MX" dirty="0" smtClean="0"/>
              <a:t> (2007)Organización de RS colectivas</a:t>
            </a:r>
            <a:endParaRPr lang="es-MX" dirty="0"/>
          </a:p>
        </p:txBody>
      </p:sp>
      <p:sp>
        <p:nvSpPr>
          <p:cNvPr id="9" name="CuadroTexto 8"/>
          <p:cNvSpPr txBox="1"/>
          <p:nvPr/>
        </p:nvSpPr>
        <p:spPr>
          <a:xfrm>
            <a:off x="5895703" y="3570898"/>
            <a:ext cx="260444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Villoro (2000) Forma de vida común </a:t>
            </a:r>
            <a:endParaRPr lang="es-MX" dirty="0"/>
          </a:p>
        </p:txBody>
      </p:sp>
      <p:sp>
        <p:nvSpPr>
          <p:cNvPr id="10" name="CuadroTexto 9"/>
          <p:cNvSpPr txBox="1"/>
          <p:nvPr/>
        </p:nvSpPr>
        <p:spPr>
          <a:xfrm>
            <a:off x="5895703" y="4751350"/>
            <a:ext cx="2604444"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Se manifiesta en:</a:t>
            </a:r>
          </a:p>
          <a:p>
            <a:r>
              <a:rPr lang="es-MX" dirty="0" smtClean="0">
                <a:solidFill>
                  <a:srgbClr val="C00000"/>
                </a:solidFill>
              </a:rPr>
              <a:t>Lenguaje</a:t>
            </a:r>
          </a:p>
          <a:p>
            <a:r>
              <a:rPr lang="es-MX" dirty="0" smtClean="0"/>
              <a:t>Usos</a:t>
            </a:r>
          </a:p>
          <a:p>
            <a:r>
              <a:rPr lang="es-MX" dirty="0" smtClean="0"/>
              <a:t>Costumbres</a:t>
            </a:r>
            <a:endParaRPr lang="es-MX" dirty="0"/>
          </a:p>
        </p:txBody>
      </p:sp>
      <p:sp>
        <p:nvSpPr>
          <p:cNvPr id="11" name="Triángulo 14"/>
          <p:cNvSpPr/>
          <p:nvPr/>
        </p:nvSpPr>
        <p:spPr>
          <a:xfrm rot="10800000">
            <a:off x="6605913" y="4240255"/>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CuadroTexto 11"/>
          <p:cNvSpPr txBox="1"/>
          <p:nvPr/>
        </p:nvSpPr>
        <p:spPr>
          <a:xfrm>
            <a:off x="2410244" y="4012686"/>
            <a:ext cx="2604444" cy="147732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UNESCO</a:t>
            </a:r>
          </a:p>
          <a:p>
            <a:r>
              <a:rPr lang="es-MX" dirty="0" smtClean="0"/>
              <a:t>Conjunto de elementos simbólicos y significativos que forman la urdimbre de la vida</a:t>
            </a:r>
            <a:endParaRPr lang="es-MX" dirty="0"/>
          </a:p>
        </p:txBody>
      </p:sp>
    </p:spTree>
    <p:extLst>
      <p:ext uri="{BB962C8B-B14F-4D97-AF65-F5344CB8AC3E}">
        <p14:creationId xmlns:p14="http://schemas.microsoft.com/office/powerpoint/2010/main" val="4215051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63277" y="2003642"/>
            <a:ext cx="2322739" cy="646331"/>
          </a:xfrm>
          <a:prstGeom prst="rect">
            <a:avLst/>
          </a:prstGeom>
          <a:solidFill>
            <a:schemeClr val="accent4">
              <a:lumMod val="50000"/>
            </a:schemeClr>
          </a:solidFill>
        </p:spPr>
        <p:txBody>
          <a:bodyPr wrap="square">
            <a:spAutoFit/>
          </a:bodyPr>
          <a:lstStyle/>
          <a:p>
            <a:r>
              <a:rPr lang="es-MX" sz="3600" b="1" dirty="0" smtClean="0">
                <a:solidFill>
                  <a:schemeClr val="bg1"/>
                </a:solidFill>
              </a:rPr>
              <a:t>    Cultura</a:t>
            </a:r>
            <a:endParaRPr lang="es-ES_tradnl" sz="4400" b="1" dirty="0">
              <a:solidFill>
                <a:schemeClr val="bg1"/>
              </a:solidFill>
            </a:endParaRPr>
          </a:p>
        </p:txBody>
      </p:sp>
      <p:sp>
        <p:nvSpPr>
          <p:cNvPr id="3" name="CuadroTexto 2"/>
          <p:cNvSpPr txBox="1"/>
          <p:nvPr/>
        </p:nvSpPr>
        <p:spPr>
          <a:xfrm>
            <a:off x="4663277" y="1657053"/>
            <a:ext cx="2322739" cy="369332"/>
          </a:xfrm>
          <a:prstGeom prst="rect">
            <a:avLst/>
          </a:prstGeom>
          <a:solidFill>
            <a:schemeClr val="accent4">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           En México</a:t>
            </a:r>
            <a:endParaRPr lang="es-MX" dirty="0"/>
          </a:p>
        </p:txBody>
      </p:sp>
      <p:sp>
        <p:nvSpPr>
          <p:cNvPr id="4" name="CuadroTexto 3"/>
          <p:cNvSpPr txBox="1"/>
          <p:nvPr/>
        </p:nvSpPr>
        <p:spPr>
          <a:xfrm>
            <a:off x="391015" y="711873"/>
            <a:ext cx="2604444" cy="1477328"/>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Esta determinada por una realidad colectiva.</a:t>
            </a:r>
          </a:p>
          <a:p>
            <a:endParaRPr lang="es-MX" dirty="0"/>
          </a:p>
          <a:p>
            <a:r>
              <a:rPr lang="es-MX" dirty="0" smtClean="0"/>
              <a:t>Se alimento de la cultura europea y EU.</a:t>
            </a:r>
            <a:endParaRPr lang="es-MX" dirty="0"/>
          </a:p>
        </p:txBody>
      </p:sp>
      <p:sp>
        <p:nvSpPr>
          <p:cNvPr id="5" name="CuadroTexto 4"/>
          <p:cNvSpPr txBox="1"/>
          <p:nvPr/>
        </p:nvSpPr>
        <p:spPr>
          <a:xfrm>
            <a:off x="598279" y="3296577"/>
            <a:ext cx="2604444" cy="923330"/>
          </a:xfrm>
          <a:prstGeom prst="rect">
            <a:avLst/>
          </a:prstGeom>
          <a:solidFill>
            <a:schemeClr val="accent3">
              <a:lumMod val="50000"/>
            </a:schemeClr>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Villoro (2002) Hay una forma elemental de pertenencia a una Nación</a:t>
            </a:r>
            <a:endParaRPr lang="es-MX" dirty="0"/>
          </a:p>
        </p:txBody>
      </p:sp>
      <p:sp>
        <p:nvSpPr>
          <p:cNvPr id="6" name="CuadroTexto 5"/>
          <p:cNvSpPr txBox="1"/>
          <p:nvPr/>
        </p:nvSpPr>
        <p:spPr>
          <a:xfrm>
            <a:off x="598279" y="4498848"/>
            <a:ext cx="1778000" cy="369332"/>
          </a:xfrm>
          <a:prstGeom prst="rect">
            <a:avLst/>
          </a:prstGeom>
          <a:solidFill>
            <a:schemeClr val="accent3">
              <a:lumMod val="50000"/>
            </a:schemeClr>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Relación familiar</a:t>
            </a:r>
            <a:endParaRPr lang="es-MX" dirty="0"/>
          </a:p>
        </p:txBody>
      </p:sp>
      <p:sp>
        <p:nvSpPr>
          <p:cNvPr id="7" name="CuadroTexto 6"/>
          <p:cNvSpPr txBox="1"/>
          <p:nvPr/>
        </p:nvSpPr>
        <p:spPr>
          <a:xfrm>
            <a:off x="598279" y="5155314"/>
            <a:ext cx="1603683" cy="923330"/>
          </a:xfrm>
          <a:prstGeom prst="rect">
            <a:avLst/>
          </a:prstGeom>
          <a:solidFill>
            <a:schemeClr val="accent3">
              <a:lumMod val="50000"/>
            </a:schemeClr>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Invitación a compartir una forma de vida</a:t>
            </a:r>
            <a:endParaRPr lang="es-MX" dirty="0"/>
          </a:p>
        </p:txBody>
      </p:sp>
      <p:sp>
        <p:nvSpPr>
          <p:cNvPr id="9" name="Triángulo 14"/>
          <p:cNvSpPr/>
          <p:nvPr/>
        </p:nvSpPr>
        <p:spPr>
          <a:xfrm rot="10800000">
            <a:off x="1400120" y="4248448"/>
            <a:ext cx="288663" cy="25859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Triángulo 14"/>
          <p:cNvSpPr/>
          <p:nvPr/>
        </p:nvSpPr>
        <p:spPr>
          <a:xfrm rot="10800000">
            <a:off x="1400120" y="4878275"/>
            <a:ext cx="288663" cy="25859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1" name="Imagen 10"/>
          <p:cNvPicPr>
            <a:picLocks noChangeAspect="1"/>
          </p:cNvPicPr>
          <p:nvPr/>
        </p:nvPicPr>
        <p:blipFill>
          <a:blip r:embed="rId2" cstate="print">
            <a:alphaModFix amt="8000"/>
            <a:grayscl/>
            <a:extLst>
              <a:ext uri="{28A0092B-C50C-407E-A947-70E740481C1C}">
                <a14:useLocalDpi xmlns:a14="http://schemas.microsoft.com/office/drawing/2010/main" val="0"/>
              </a:ext>
            </a:extLst>
          </a:blip>
          <a:stretch>
            <a:fillRect/>
          </a:stretch>
        </p:blipFill>
        <p:spPr>
          <a:xfrm>
            <a:off x="3500410" y="-234065"/>
            <a:ext cx="4902200" cy="7092065"/>
          </a:xfrm>
          <a:prstGeom prst="rect">
            <a:avLst/>
          </a:prstGeom>
        </p:spPr>
      </p:pic>
      <p:sp>
        <p:nvSpPr>
          <p:cNvPr id="12" name="Rectángulo 11"/>
          <p:cNvSpPr/>
          <p:nvPr/>
        </p:nvSpPr>
        <p:spPr>
          <a:xfrm>
            <a:off x="8478554" y="0"/>
            <a:ext cx="3709417" cy="129839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p:cNvSpPr/>
          <p:nvPr/>
        </p:nvSpPr>
        <p:spPr>
          <a:xfrm>
            <a:off x="8482583" y="46977"/>
            <a:ext cx="3709417" cy="523220"/>
          </a:xfrm>
          <a:prstGeom prst="rect">
            <a:avLst/>
          </a:prstGeom>
        </p:spPr>
        <p:txBody>
          <a:bodyPr wrap="square">
            <a:spAutoFit/>
          </a:bodyPr>
          <a:lstStyle/>
          <a:p>
            <a:pPr algn="ctr"/>
            <a:r>
              <a:rPr lang="es-MX" sz="2800" b="1" dirty="0" smtClean="0"/>
              <a:t>Nara Araujo </a:t>
            </a:r>
            <a:r>
              <a:rPr lang="es-MX" sz="1500" dirty="0" smtClean="0"/>
              <a:t>en SzurmuK (2009) </a:t>
            </a:r>
            <a:endParaRPr lang="es-ES_tradnl" sz="1500" dirty="0"/>
          </a:p>
        </p:txBody>
      </p:sp>
      <p:sp>
        <p:nvSpPr>
          <p:cNvPr id="14" name="Rectángulo 13"/>
          <p:cNvSpPr/>
          <p:nvPr/>
        </p:nvSpPr>
        <p:spPr>
          <a:xfrm>
            <a:off x="8796366" y="649198"/>
            <a:ext cx="3073794" cy="553998"/>
          </a:xfrm>
          <a:prstGeom prst="rect">
            <a:avLst/>
          </a:prstGeom>
        </p:spPr>
        <p:txBody>
          <a:bodyPr wrap="square">
            <a:spAutoFit/>
          </a:bodyPr>
          <a:lstStyle/>
          <a:p>
            <a:pPr algn="ctr"/>
            <a:r>
              <a:rPr lang="es-MX" sz="1500" dirty="0" smtClean="0"/>
              <a:t>. </a:t>
            </a:r>
            <a:r>
              <a:rPr lang="es-MX" sz="1500" dirty="0" smtClean="0">
                <a:solidFill>
                  <a:srgbClr val="C00000"/>
                </a:solidFill>
              </a:rPr>
              <a:t>Es en la cultura donde se constituyen los universos simbólicos</a:t>
            </a:r>
            <a:r>
              <a:rPr lang="es-MX" sz="1500" dirty="0" smtClean="0"/>
              <a:t>.</a:t>
            </a:r>
            <a:endParaRPr lang="es-ES_tradnl" sz="1500" dirty="0"/>
          </a:p>
        </p:txBody>
      </p:sp>
      <p:sp>
        <p:nvSpPr>
          <p:cNvPr id="15" name="CuadroTexto 14"/>
          <p:cNvSpPr txBox="1"/>
          <p:nvPr/>
        </p:nvSpPr>
        <p:spPr>
          <a:xfrm>
            <a:off x="6069619" y="4058886"/>
            <a:ext cx="5903155" cy="1877437"/>
          </a:xfrm>
          <a:prstGeom prst="rect">
            <a:avLst/>
          </a:prstGeom>
          <a:solidFill>
            <a:srgbClr val="0070C0"/>
          </a:solidFill>
        </p:spPr>
        <p:txBody>
          <a:bodyPr wrap="square" rtlCol="0">
            <a:spAutoFit/>
          </a:bodyPr>
          <a:lstStyle/>
          <a:p>
            <a:pPr algn="ctr"/>
            <a:endParaRPr lang="es-ES_tradnl" dirty="0" smtClean="0">
              <a:solidFill>
                <a:schemeClr val="bg1"/>
              </a:solidFill>
            </a:endParaRPr>
          </a:p>
          <a:p>
            <a:pPr algn="ctr"/>
            <a:r>
              <a:rPr lang="es-MX" sz="1600" b="1" dirty="0" smtClean="0">
                <a:solidFill>
                  <a:schemeClr val="bg1"/>
                </a:solidFill>
              </a:rPr>
              <a:t>Hay que precisar, que el concepto de cultura no es unívoco, tiene una pluralidad de significados.</a:t>
            </a:r>
            <a:r>
              <a:rPr lang="es-MX" sz="1600" dirty="0" smtClean="0">
                <a:solidFill>
                  <a:schemeClr val="bg1"/>
                </a:solidFill>
              </a:rPr>
              <a:t> </a:t>
            </a:r>
          </a:p>
          <a:p>
            <a:pPr algn="ctr"/>
            <a:r>
              <a:rPr lang="es-MX" sz="1600" dirty="0" smtClean="0">
                <a:solidFill>
                  <a:schemeClr val="bg1"/>
                </a:solidFill>
              </a:rPr>
              <a:t>La elección del más adecuado debe ir en función de los problemas que queramos comprender.</a:t>
            </a:r>
            <a:r>
              <a:rPr lang="es-ES_tradnl" sz="1600" dirty="0">
                <a:solidFill>
                  <a:schemeClr val="bg1"/>
                </a:solidFill>
              </a:rPr>
              <a:t> </a:t>
            </a:r>
            <a:r>
              <a:rPr lang="es-MX" sz="1600" dirty="0" smtClean="0">
                <a:solidFill>
                  <a:schemeClr val="bg1"/>
                </a:solidFill>
              </a:rPr>
              <a:t>La cultura en este sentido debe seguir funcionando como y para la consolidación de identidades.</a:t>
            </a:r>
            <a:endParaRPr lang="es-ES_tradnl" sz="1600" dirty="0" smtClean="0">
              <a:solidFill>
                <a:schemeClr val="bg1"/>
              </a:solidFill>
            </a:endParaRPr>
          </a:p>
          <a:p>
            <a:pPr algn="ctr"/>
            <a:endParaRPr lang="es-ES_tradnl" dirty="0"/>
          </a:p>
        </p:txBody>
      </p:sp>
    </p:spTree>
    <p:extLst>
      <p:ext uri="{BB962C8B-B14F-4D97-AF65-F5344CB8AC3E}">
        <p14:creationId xmlns:p14="http://schemas.microsoft.com/office/powerpoint/2010/main" val="1353447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35969" y="1006883"/>
            <a:ext cx="3071418" cy="769441"/>
          </a:xfrm>
          <a:prstGeom prst="rect">
            <a:avLst/>
          </a:prstGeom>
        </p:spPr>
        <p:txBody>
          <a:bodyPr wrap="none">
            <a:spAutoFit/>
          </a:bodyPr>
          <a:lstStyle/>
          <a:p>
            <a:r>
              <a:rPr lang="es-MX" sz="4400" b="1" dirty="0" smtClean="0">
                <a:solidFill>
                  <a:schemeClr val="accent4">
                    <a:lumMod val="50000"/>
                  </a:schemeClr>
                </a:solidFill>
              </a:rPr>
              <a:t>La identidad</a:t>
            </a:r>
            <a:endParaRPr lang="es-ES_tradnl" sz="4400" b="1" dirty="0">
              <a:solidFill>
                <a:schemeClr val="accent4">
                  <a:lumMod val="50000"/>
                </a:schemeClr>
              </a:solidFill>
            </a:endParaRPr>
          </a:p>
        </p:txBody>
      </p:sp>
      <p:sp>
        <p:nvSpPr>
          <p:cNvPr id="3" name="CuadroTexto 2"/>
          <p:cNvSpPr txBox="1"/>
          <p:nvPr/>
        </p:nvSpPr>
        <p:spPr>
          <a:xfrm>
            <a:off x="733262" y="2052309"/>
            <a:ext cx="3106059"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Giménez (2002) Pertenencia, distinción o </a:t>
            </a:r>
            <a:r>
              <a:rPr lang="es-MX" dirty="0" err="1" smtClean="0"/>
              <a:t>distinguibilidad</a:t>
            </a:r>
            <a:endParaRPr lang="es-MX" dirty="0"/>
          </a:p>
        </p:txBody>
      </p:sp>
      <p:sp>
        <p:nvSpPr>
          <p:cNvPr id="4" name="CuadroTexto 3"/>
          <p:cNvSpPr txBox="1"/>
          <p:nvPr/>
        </p:nvSpPr>
        <p:spPr>
          <a:xfrm>
            <a:off x="733263" y="3149906"/>
            <a:ext cx="310605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Encuentra su lugar privilegiado en la cultura visual</a:t>
            </a:r>
            <a:endParaRPr lang="es-MX" b="1" dirty="0"/>
          </a:p>
        </p:txBody>
      </p:sp>
      <p:sp>
        <p:nvSpPr>
          <p:cNvPr id="5" name="Triángulo 14"/>
          <p:cNvSpPr/>
          <p:nvPr/>
        </p:nvSpPr>
        <p:spPr>
          <a:xfrm rot="10800000">
            <a:off x="1950310" y="3796237"/>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Triángulo 14"/>
          <p:cNvSpPr/>
          <p:nvPr/>
        </p:nvSpPr>
        <p:spPr>
          <a:xfrm rot="10800000">
            <a:off x="1950311" y="2703125"/>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7898965" y="1005016"/>
            <a:ext cx="3106058" cy="9233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Construcción constante:</a:t>
            </a:r>
          </a:p>
          <a:p>
            <a:r>
              <a:rPr lang="es-MX" b="1" dirty="0" smtClean="0"/>
              <a:t>Individual</a:t>
            </a:r>
          </a:p>
          <a:p>
            <a:r>
              <a:rPr lang="es-MX" b="1" dirty="0" smtClean="0"/>
              <a:t>Colectiva</a:t>
            </a:r>
            <a:endParaRPr lang="es-MX" b="1" dirty="0"/>
          </a:p>
        </p:txBody>
      </p:sp>
      <p:sp>
        <p:nvSpPr>
          <p:cNvPr id="12" name="CuadroTexto 11"/>
          <p:cNvSpPr txBox="1"/>
          <p:nvPr/>
        </p:nvSpPr>
        <p:spPr>
          <a:xfrm>
            <a:off x="733263" y="4255620"/>
            <a:ext cx="310605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Nos dirige a la comprensión cualitativa de los individuos</a:t>
            </a:r>
            <a:endParaRPr lang="es-MX" b="1" dirty="0"/>
          </a:p>
        </p:txBody>
      </p:sp>
      <p:sp>
        <p:nvSpPr>
          <p:cNvPr id="13" name="CuadroTexto 12"/>
          <p:cNvSpPr txBox="1"/>
          <p:nvPr/>
        </p:nvSpPr>
        <p:spPr>
          <a:xfrm>
            <a:off x="6862645" y="2698640"/>
            <a:ext cx="3106058" cy="369332"/>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Estudios Latinoamericanos</a:t>
            </a:r>
          </a:p>
        </p:txBody>
      </p:sp>
      <p:sp>
        <p:nvSpPr>
          <p:cNvPr id="14" name="CuadroTexto 13"/>
          <p:cNvSpPr txBox="1"/>
          <p:nvPr/>
        </p:nvSpPr>
        <p:spPr>
          <a:xfrm>
            <a:off x="6862645" y="3515100"/>
            <a:ext cx="3106059" cy="120032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Consistió en unir simbólicamente a los habitantes bajo una identidad a partir de una serie de valores</a:t>
            </a:r>
            <a:endParaRPr lang="es-MX" dirty="0"/>
          </a:p>
        </p:txBody>
      </p:sp>
      <p:sp>
        <p:nvSpPr>
          <p:cNvPr id="15" name="Triángulo 14"/>
          <p:cNvSpPr/>
          <p:nvPr/>
        </p:nvSpPr>
        <p:spPr>
          <a:xfrm rot="10800000">
            <a:off x="8247684" y="3067972"/>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6" name="Imagen 15"/>
          <p:cNvPicPr>
            <a:picLocks noChangeAspect="1"/>
          </p:cNvPicPr>
          <p:nvPr/>
        </p:nvPicPr>
        <p:blipFill rotWithShape="1">
          <a:blip r:embed="rId2">
            <a:alphaModFix amt="5000"/>
            <a:extLst>
              <a:ext uri="{28A0092B-C50C-407E-A947-70E740481C1C}">
                <a14:useLocalDpi xmlns:a14="http://schemas.microsoft.com/office/drawing/2010/main" val="0"/>
              </a:ext>
            </a:extLst>
          </a:blip>
          <a:srcRect t="18446" r="4350" b="28573"/>
          <a:stretch/>
        </p:blipFill>
        <p:spPr>
          <a:xfrm>
            <a:off x="1471503" y="-128016"/>
            <a:ext cx="9144000" cy="6986016"/>
          </a:xfrm>
          <a:prstGeom prst="rect">
            <a:avLst/>
          </a:prstGeom>
        </p:spPr>
      </p:pic>
      <p:sp>
        <p:nvSpPr>
          <p:cNvPr id="17" name="CuadroTexto 16"/>
          <p:cNvSpPr txBox="1"/>
          <p:nvPr/>
        </p:nvSpPr>
        <p:spPr>
          <a:xfrm>
            <a:off x="6824618" y="5223994"/>
            <a:ext cx="3106058" cy="1200329"/>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Paz (1998): Los mexicanos se convierten en un grupo sometido a las presiones de la modernidad</a:t>
            </a:r>
          </a:p>
        </p:txBody>
      </p:sp>
      <p:sp>
        <p:nvSpPr>
          <p:cNvPr id="18" name="Triángulo 14"/>
          <p:cNvSpPr/>
          <p:nvPr/>
        </p:nvSpPr>
        <p:spPr>
          <a:xfrm rot="10800000">
            <a:off x="8209657" y="4715482"/>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48125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71271" y="1590048"/>
            <a:ext cx="5264326" cy="769441"/>
          </a:xfrm>
          <a:prstGeom prst="rect">
            <a:avLst/>
          </a:prstGeom>
        </p:spPr>
        <p:txBody>
          <a:bodyPr wrap="none">
            <a:spAutoFit/>
          </a:bodyPr>
          <a:lstStyle/>
          <a:p>
            <a:r>
              <a:rPr lang="es-MX" sz="4400" b="1" dirty="0" smtClean="0">
                <a:solidFill>
                  <a:schemeClr val="accent4">
                    <a:lumMod val="50000"/>
                  </a:schemeClr>
                </a:solidFill>
              </a:rPr>
              <a:t>La identidad colectiva</a:t>
            </a:r>
            <a:endParaRPr lang="es-ES_tradnl" sz="4400" b="1" dirty="0">
              <a:solidFill>
                <a:schemeClr val="accent4">
                  <a:lumMod val="50000"/>
                </a:schemeClr>
              </a:solidFill>
            </a:endParaRPr>
          </a:p>
        </p:txBody>
      </p:sp>
      <p:sp>
        <p:nvSpPr>
          <p:cNvPr id="3" name="CuadroTexto 2"/>
          <p:cNvSpPr txBox="1"/>
          <p:nvPr/>
        </p:nvSpPr>
        <p:spPr>
          <a:xfrm>
            <a:off x="2728076" y="3320432"/>
            <a:ext cx="3106058" cy="369332"/>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Pertenencia a un grupos social</a:t>
            </a:r>
          </a:p>
        </p:txBody>
      </p:sp>
      <p:sp>
        <p:nvSpPr>
          <p:cNvPr id="4" name="Triángulo 14"/>
          <p:cNvSpPr/>
          <p:nvPr/>
        </p:nvSpPr>
        <p:spPr>
          <a:xfrm rot="10800000">
            <a:off x="4113115" y="3689764"/>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uadroTexto 4"/>
          <p:cNvSpPr txBox="1"/>
          <p:nvPr/>
        </p:nvSpPr>
        <p:spPr>
          <a:xfrm>
            <a:off x="2728076" y="4187884"/>
            <a:ext cx="3106058" cy="646331"/>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Componente que genera (+ -) Conciencia social</a:t>
            </a:r>
          </a:p>
        </p:txBody>
      </p:sp>
      <p:sp>
        <p:nvSpPr>
          <p:cNvPr id="6" name="Triángulo 14"/>
          <p:cNvSpPr/>
          <p:nvPr/>
        </p:nvSpPr>
        <p:spPr>
          <a:xfrm rot="5400000">
            <a:off x="5818053" y="3233699"/>
            <a:ext cx="585300" cy="55314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CuadroTexto 6"/>
          <p:cNvSpPr txBox="1"/>
          <p:nvPr/>
        </p:nvSpPr>
        <p:spPr>
          <a:xfrm>
            <a:off x="6387273" y="2719316"/>
            <a:ext cx="3106058" cy="1754326"/>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Comparten creencias</a:t>
            </a:r>
          </a:p>
          <a:p>
            <a:endParaRPr lang="es-MX" dirty="0"/>
          </a:p>
          <a:p>
            <a:r>
              <a:rPr lang="es-MX" dirty="0" smtClean="0">
                <a:solidFill>
                  <a:srgbClr val="FFFF00"/>
                </a:solidFill>
              </a:rPr>
              <a:t>Estereotipos que se asumen a partir de RS</a:t>
            </a:r>
          </a:p>
          <a:p>
            <a:endParaRPr lang="es-MX" dirty="0"/>
          </a:p>
          <a:p>
            <a:r>
              <a:rPr lang="es-MX" dirty="0" smtClean="0"/>
              <a:t>Asumen roles</a:t>
            </a:r>
          </a:p>
        </p:txBody>
      </p:sp>
      <p:sp>
        <p:nvSpPr>
          <p:cNvPr id="8" name="CuadroTexto 7"/>
          <p:cNvSpPr txBox="1"/>
          <p:nvPr/>
        </p:nvSpPr>
        <p:spPr>
          <a:xfrm rot="16200000">
            <a:off x="9063402" y="3481815"/>
            <a:ext cx="2335468" cy="369332"/>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Sociedad de consumo</a:t>
            </a:r>
          </a:p>
        </p:txBody>
      </p:sp>
      <p:sp>
        <p:nvSpPr>
          <p:cNvPr id="9" name="Triángulo 14"/>
          <p:cNvSpPr/>
          <p:nvPr/>
        </p:nvSpPr>
        <p:spPr>
          <a:xfrm rot="5400000">
            <a:off x="9477250" y="3202317"/>
            <a:ext cx="585300" cy="55314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65119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3177621" y="475488"/>
            <a:ext cx="5928458" cy="455371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3571271" y="1590048"/>
            <a:ext cx="1889107" cy="769441"/>
          </a:xfrm>
          <a:prstGeom prst="rect">
            <a:avLst/>
          </a:prstGeom>
        </p:spPr>
        <p:txBody>
          <a:bodyPr wrap="none">
            <a:spAutoFit/>
          </a:bodyPr>
          <a:lstStyle/>
          <a:p>
            <a:r>
              <a:rPr lang="es-MX" sz="4400" b="1" dirty="0" smtClean="0">
                <a:solidFill>
                  <a:schemeClr val="bg1"/>
                </a:solidFill>
              </a:rPr>
              <a:t>Cultura</a:t>
            </a:r>
            <a:endParaRPr lang="es-ES_tradnl" sz="4400" b="1" dirty="0">
              <a:solidFill>
                <a:schemeClr val="bg1"/>
              </a:solidFill>
            </a:endParaRPr>
          </a:p>
        </p:txBody>
      </p:sp>
      <p:sp>
        <p:nvSpPr>
          <p:cNvPr id="3" name="Rectángulo 2"/>
          <p:cNvSpPr/>
          <p:nvPr/>
        </p:nvSpPr>
        <p:spPr>
          <a:xfrm>
            <a:off x="6320567" y="1590048"/>
            <a:ext cx="2438040" cy="769441"/>
          </a:xfrm>
          <a:prstGeom prst="rect">
            <a:avLst/>
          </a:prstGeom>
        </p:spPr>
        <p:txBody>
          <a:bodyPr wrap="none">
            <a:spAutoFit/>
          </a:bodyPr>
          <a:lstStyle/>
          <a:p>
            <a:r>
              <a:rPr lang="es-MX" sz="4400" b="1" dirty="0" smtClean="0">
                <a:solidFill>
                  <a:schemeClr val="bg1"/>
                </a:solidFill>
              </a:rPr>
              <a:t>Identidad</a:t>
            </a:r>
            <a:endParaRPr lang="es-ES_tradnl" sz="4400" b="1" dirty="0">
              <a:solidFill>
                <a:schemeClr val="bg1"/>
              </a:solidFill>
            </a:endParaRPr>
          </a:p>
        </p:txBody>
      </p:sp>
      <p:sp>
        <p:nvSpPr>
          <p:cNvPr id="4" name="Rectángulo 3"/>
          <p:cNvSpPr/>
          <p:nvPr/>
        </p:nvSpPr>
        <p:spPr>
          <a:xfrm>
            <a:off x="4515824" y="3242064"/>
            <a:ext cx="3157467" cy="769441"/>
          </a:xfrm>
          <a:prstGeom prst="rect">
            <a:avLst/>
          </a:prstGeom>
        </p:spPr>
        <p:txBody>
          <a:bodyPr wrap="none">
            <a:spAutoFit/>
          </a:bodyPr>
          <a:lstStyle/>
          <a:p>
            <a:r>
              <a:rPr lang="es-MX" sz="4400" b="1" dirty="0" smtClean="0">
                <a:solidFill>
                  <a:schemeClr val="bg1"/>
                </a:solidFill>
              </a:rPr>
              <a:t>Socialización</a:t>
            </a:r>
            <a:endParaRPr lang="es-ES_tradnl" sz="4400" b="1" dirty="0">
              <a:solidFill>
                <a:schemeClr val="bg1"/>
              </a:solidFill>
            </a:endParaRPr>
          </a:p>
        </p:txBody>
      </p:sp>
      <p:sp>
        <p:nvSpPr>
          <p:cNvPr id="6" name="CuadroTexto 5"/>
          <p:cNvSpPr txBox="1"/>
          <p:nvPr/>
        </p:nvSpPr>
        <p:spPr>
          <a:xfrm>
            <a:off x="2499957" y="5126065"/>
            <a:ext cx="7641220" cy="584775"/>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200" dirty="0" smtClean="0"/>
              <a:t>Adquieren sentido a partir de la significación</a:t>
            </a:r>
          </a:p>
        </p:txBody>
      </p:sp>
      <p:sp>
        <p:nvSpPr>
          <p:cNvPr id="7" name="Rectángulo 6"/>
          <p:cNvSpPr/>
          <p:nvPr/>
        </p:nvSpPr>
        <p:spPr>
          <a:xfrm>
            <a:off x="100681" y="535566"/>
            <a:ext cx="12209930" cy="523220"/>
          </a:xfrm>
          <a:prstGeom prst="rect">
            <a:avLst/>
          </a:prstGeom>
        </p:spPr>
        <p:txBody>
          <a:bodyPr wrap="square">
            <a:spAutoFit/>
          </a:bodyPr>
          <a:lstStyle/>
          <a:p>
            <a:pPr algn="just"/>
            <a:r>
              <a:rPr lang="es-MX" sz="2800" b="1" dirty="0" smtClean="0">
                <a:solidFill>
                  <a:schemeClr val="accent1">
                    <a:lumMod val="60000"/>
                    <a:lumOff val="40000"/>
                  </a:schemeClr>
                </a:solidFill>
              </a:rPr>
              <a:t>En resumen:</a:t>
            </a:r>
            <a:endParaRPr lang="es-ES_tradnl" sz="2800" dirty="0">
              <a:solidFill>
                <a:schemeClr val="accent1">
                  <a:lumMod val="60000"/>
                  <a:lumOff val="40000"/>
                </a:schemeClr>
              </a:solidFill>
            </a:endParaRPr>
          </a:p>
        </p:txBody>
      </p:sp>
    </p:spTree>
    <p:extLst>
      <p:ext uri="{BB962C8B-B14F-4D97-AF65-F5344CB8AC3E}">
        <p14:creationId xmlns:p14="http://schemas.microsoft.com/office/powerpoint/2010/main" val="797933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524000" y="1888762"/>
            <a:ext cx="3553429" cy="496923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CuadroTexto 9"/>
          <p:cNvSpPr txBox="1"/>
          <p:nvPr/>
        </p:nvSpPr>
        <p:spPr>
          <a:xfrm>
            <a:off x="2020337" y="1982543"/>
            <a:ext cx="2896004" cy="5016758"/>
          </a:xfrm>
          <a:prstGeom prst="rect">
            <a:avLst/>
          </a:prstGeom>
          <a:noFill/>
        </p:spPr>
        <p:txBody>
          <a:bodyPr wrap="square" rtlCol="0">
            <a:spAutoFit/>
          </a:bodyPr>
          <a:lstStyle/>
          <a:p>
            <a:r>
              <a:rPr lang="es-MX" sz="1600" dirty="0">
                <a:solidFill>
                  <a:schemeClr val="bg1"/>
                </a:solidFill>
              </a:rPr>
              <a:t>Distinguir cómo se construye el significado de los objetos como textos culturales a través del acto interpretativo en las colectividades. </a:t>
            </a:r>
          </a:p>
          <a:p>
            <a:endParaRPr lang="es-MX" sz="1600" dirty="0">
              <a:solidFill>
                <a:schemeClr val="bg1"/>
              </a:solidFill>
            </a:endParaRPr>
          </a:p>
          <a:p>
            <a:r>
              <a:rPr lang="es-MX" sz="1600" dirty="0">
                <a:solidFill>
                  <a:schemeClr val="bg1"/>
                </a:solidFill>
              </a:rPr>
              <a:t>Se identifica el factor de la emocionalidad para crear colectividad y solidaridad </a:t>
            </a:r>
          </a:p>
          <a:p>
            <a:r>
              <a:rPr lang="es-MX" sz="1600" dirty="0">
                <a:solidFill>
                  <a:schemeClr val="bg1"/>
                </a:solidFill>
              </a:rPr>
              <a:t>en el grupo. </a:t>
            </a:r>
          </a:p>
          <a:p>
            <a:endParaRPr lang="es-MX" sz="1600" dirty="0">
              <a:solidFill>
                <a:schemeClr val="bg1"/>
              </a:solidFill>
            </a:endParaRPr>
          </a:p>
          <a:p>
            <a:r>
              <a:rPr lang="es-MX" sz="1600" dirty="0">
                <a:solidFill>
                  <a:schemeClr val="bg1"/>
                </a:solidFill>
              </a:rPr>
              <a:t>Se reconoce que la construcción de lo simbólico se encuentra inserto en la conciencia colectiva y que, como categoría de análisis, su importancia radica en que mantiene o renueva la pertenencia al grupo (colectividad). </a:t>
            </a:r>
            <a:endParaRPr lang="es-ES_tradnl" sz="1600" dirty="0">
              <a:solidFill>
                <a:schemeClr val="bg1"/>
              </a:solidFill>
            </a:endParaRPr>
          </a:p>
          <a:p>
            <a:endParaRPr lang="es-ES_tradnl" sz="1600" dirty="0">
              <a:solidFill>
                <a:schemeClr val="bg1"/>
              </a:solidFill>
            </a:endParaRPr>
          </a:p>
        </p:txBody>
      </p:sp>
      <p:sp>
        <p:nvSpPr>
          <p:cNvPr id="6" name="Rectángulo 5"/>
          <p:cNvSpPr/>
          <p:nvPr/>
        </p:nvSpPr>
        <p:spPr>
          <a:xfrm>
            <a:off x="1804895" y="50801"/>
            <a:ext cx="1172116" cy="1277273"/>
          </a:xfrm>
          <a:prstGeom prst="rect">
            <a:avLst/>
          </a:prstGeom>
        </p:spPr>
        <p:txBody>
          <a:bodyPr wrap="none">
            <a:spAutoFit/>
          </a:bodyPr>
          <a:lstStyle/>
          <a:p>
            <a:r>
              <a:rPr lang="es-MX" sz="7700" b="1" dirty="0" smtClean="0">
                <a:solidFill>
                  <a:schemeClr val="bg1">
                    <a:lumMod val="85000"/>
                  </a:schemeClr>
                </a:solidFill>
              </a:rPr>
              <a:t>2a</a:t>
            </a:r>
            <a:endParaRPr lang="es-ES_tradnl" sz="7700" dirty="0">
              <a:solidFill>
                <a:schemeClr val="bg1">
                  <a:lumMod val="85000"/>
                </a:schemeClr>
              </a:solidFill>
            </a:endParaRPr>
          </a:p>
        </p:txBody>
      </p:sp>
      <p:sp>
        <p:nvSpPr>
          <p:cNvPr id="2" name="Rectángulo 1"/>
          <p:cNvSpPr/>
          <p:nvPr/>
        </p:nvSpPr>
        <p:spPr>
          <a:xfrm rot="16200000">
            <a:off x="930018" y="2680209"/>
            <a:ext cx="1748684" cy="430887"/>
          </a:xfrm>
          <a:prstGeom prst="rect">
            <a:avLst/>
          </a:prstGeom>
        </p:spPr>
        <p:txBody>
          <a:bodyPr wrap="none">
            <a:spAutoFit/>
          </a:bodyPr>
          <a:lstStyle/>
          <a:p>
            <a:r>
              <a:rPr lang="es-MX" sz="2200" b="1" dirty="0" smtClean="0">
                <a:solidFill>
                  <a:schemeClr val="bg1"/>
                </a:solidFill>
              </a:rPr>
              <a:t>Pretendemos</a:t>
            </a:r>
            <a:endParaRPr lang="es-ES_tradnl" sz="2200" b="1" dirty="0">
              <a:solidFill>
                <a:schemeClr val="bg1"/>
              </a:solidFill>
            </a:endParaRPr>
          </a:p>
        </p:txBody>
      </p:sp>
      <p:sp>
        <p:nvSpPr>
          <p:cNvPr id="4" name="CuadroTexto 3"/>
          <p:cNvSpPr txBox="1"/>
          <p:nvPr/>
        </p:nvSpPr>
        <p:spPr>
          <a:xfrm>
            <a:off x="5396777" y="3177322"/>
            <a:ext cx="912622" cy="553998"/>
          </a:xfrm>
          <a:prstGeom prst="rect">
            <a:avLst/>
          </a:prstGeom>
          <a:noFill/>
        </p:spPr>
        <p:txBody>
          <a:bodyPr wrap="none" rtlCol="0">
            <a:spAutoFit/>
          </a:bodyPr>
          <a:lstStyle/>
          <a:p>
            <a:r>
              <a:rPr lang="es-ES_tradnl" sz="3000" b="1" dirty="0">
                <a:solidFill>
                  <a:srgbClr val="583B02"/>
                </a:solidFill>
              </a:rPr>
              <a:t>1ero</a:t>
            </a:r>
          </a:p>
        </p:txBody>
      </p:sp>
      <p:sp>
        <p:nvSpPr>
          <p:cNvPr id="7" name="CuadroTexto 6"/>
          <p:cNvSpPr txBox="1"/>
          <p:nvPr/>
        </p:nvSpPr>
        <p:spPr>
          <a:xfrm>
            <a:off x="6299585" y="3177322"/>
            <a:ext cx="4098588" cy="784830"/>
          </a:xfrm>
          <a:prstGeom prst="rect">
            <a:avLst/>
          </a:prstGeom>
          <a:noFill/>
        </p:spPr>
        <p:txBody>
          <a:bodyPr wrap="square" rtlCol="0">
            <a:spAutoFit/>
          </a:bodyPr>
          <a:lstStyle/>
          <a:p>
            <a:r>
              <a:rPr lang="es-MX" sz="1500" b="1" dirty="0">
                <a:solidFill>
                  <a:srgbClr val="583B02"/>
                </a:solidFill>
              </a:rPr>
              <a:t>reconoce</a:t>
            </a:r>
            <a:r>
              <a:rPr lang="es-MX" sz="1500" dirty="0">
                <a:solidFill>
                  <a:srgbClr val="583B02"/>
                </a:solidFill>
              </a:rPr>
              <a:t> </a:t>
            </a:r>
            <a:r>
              <a:rPr lang="es-MX" sz="1500" dirty="0"/>
              <a:t>a los procesos de significación colectiva: los significados culturales son compartidos por miembros de un colectivo en una cultura. </a:t>
            </a:r>
          </a:p>
        </p:txBody>
      </p:sp>
      <p:sp>
        <p:nvSpPr>
          <p:cNvPr id="13" name="CuadroTexto 12"/>
          <p:cNvSpPr txBox="1"/>
          <p:nvPr/>
        </p:nvSpPr>
        <p:spPr>
          <a:xfrm>
            <a:off x="5456186" y="4225757"/>
            <a:ext cx="793807" cy="553998"/>
          </a:xfrm>
          <a:prstGeom prst="rect">
            <a:avLst/>
          </a:prstGeom>
          <a:noFill/>
        </p:spPr>
        <p:txBody>
          <a:bodyPr wrap="none" rtlCol="0">
            <a:spAutoFit/>
          </a:bodyPr>
          <a:lstStyle/>
          <a:p>
            <a:r>
              <a:rPr lang="es-ES_tradnl" sz="3000" b="1" dirty="0">
                <a:solidFill>
                  <a:srgbClr val="A87401"/>
                </a:solidFill>
              </a:rPr>
              <a:t>2do</a:t>
            </a:r>
          </a:p>
        </p:txBody>
      </p:sp>
      <p:sp>
        <p:nvSpPr>
          <p:cNvPr id="9" name="Rectángulo 8"/>
          <p:cNvSpPr/>
          <p:nvPr/>
        </p:nvSpPr>
        <p:spPr>
          <a:xfrm>
            <a:off x="6269091" y="4151416"/>
            <a:ext cx="4107534" cy="1015663"/>
          </a:xfrm>
          <a:prstGeom prst="rect">
            <a:avLst/>
          </a:prstGeom>
        </p:spPr>
        <p:txBody>
          <a:bodyPr wrap="square">
            <a:spAutoFit/>
          </a:bodyPr>
          <a:lstStyle/>
          <a:p>
            <a:r>
              <a:rPr lang="es-MX" sz="1500" b="1" dirty="0">
                <a:solidFill>
                  <a:srgbClr val="A87401"/>
                </a:solidFill>
              </a:rPr>
              <a:t>identifica</a:t>
            </a:r>
            <a:r>
              <a:rPr lang="es-MX" sz="1500" dirty="0">
                <a:solidFill>
                  <a:srgbClr val="A87401"/>
                </a:solidFill>
              </a:rPr>
              <a:t> </a:t>
            </a:r>
            <a:r>
              <a:rPr lang="es-MX" sz="1500" dirty="0"/>
              <a:t>la aportación de la sociología cultural a procesos de significación; reconoce al texto como objeto cultural y narrativa discursiva. propone un análisis discursivo.</a:t>
            </a:r>
          </a:p>
        </p:txBody>
      </p:sp>
      <p:sp>
        <p:nvSpPr>
          <p:cNvPr id="14" name="CuadroTexto 13"/>
          <p:cNvSpPr txBox="1"/>
          <p:nvPr/>
        </p:nvSpPr>
        <p:spPr>
          <a:xfrm>
            <a:off x="5396777" y="5382810"/>
            <a:ext cx="912622" cy="553998"/>
          </a:xfrm>
          <a:prstGeom prst="rect">
            <a:avLst/>
          </a:prstGeom>
          <a:noFill/>
        </p:spPr>
        <p:txBody>
          <a:bodyPr wrap="none" rtlCol="0">
            <a:spAutoFit/>
          </a:bodyPr>
          <a:lstStyle/>
          <a:p>
            <a:r>
              <a:rPr lang="es-ES_tradnl" sz="3000" b="1" dirty="0">
                <a:solidFill>
                  <a:srgbClr val="9C822D"/>
                </a:solidFill>
              </a:rPr>
              <a:t>3ero</a:t>
            </a:r>
          </a:p>
        </p:txBody>
      </p:sp>
      <p:sp>
        <p:nvSpPr>
          <p:cNvPr id="15" name="Rectángulo 14"/>
          <p:cNvSpPr/>
          <p:nvPr/>
        </p:nvSpPr>
        <p:spPr>
          <a:xfrm>
            <a:off x="6301590" y="5332171"/>
            <a:ext cx="4096582" cy="1015663"/>
          </a:xfrm>
          <a:prstGeom prst="rect">
            <a:avLst/>
          </a:prstGeom>
        </p:spPr>
        <p:txBody>
          <a:bodyPr wrap="square">
            <a:spAutoFit/>
          </a:bodyPr>
          <a:lstStyle/>
          <a:p>
            <a:r>
              <a:rPr lang="es-MX" sz="1500" b="1" dirty="0">
                <a:solidFill>
                  <a:srgbClr val="9C822D"/>
                </a:solidFill>
              </a:rPr>
              <a:t>considera</a:t>
            </a:r>
            <a:r>
              <a:rPr lang="es-MX" sz="1500" dirty="0">
                <a:solidFill>
                  <a:srgbClr val="9C822D"/>
                </a:solidFill>
              </a:rPr>
              <a:t> </a:t>
            </a:r>
            <a:r>
              <a:rPr lang="es-MX" sz="1500" dirty="0"/>
              <a:t>el trabajo de Ricoeur, </a:t>
            </a:r>
            <a:r>
              <a:rPr lang="es-ES" sz="1500" dirty="0"/>
              <a:t>con la</a:t>
            </a:r>
            <a:r>
              <a:rPr lang="es-MX" sz="1500" dirty="0"/>
              <a:t> hermenéutica y metáfora para reconocer a los textos y narrativas desde una visión cultural y sociológica. </a:t>
            </a:r>
            <a:endParaRPr lang="es-ES_tradnl" sz="1500" dirty="0"/>
          </a:p>
        </p:txBody>
      </p:sp>
      <p:sp>
        <p:nvSpPr>
          <p:cNvPr id="16" name="Triángulo 15"/>
          <p:cNvSpPr/>
          <p:nvPr/>
        </p:nvSpPr>
        <p:spPr>
          <a:xfrm rot="5400000">
            <a:off x="4972722" y="2015590"/>
            <a:ext cx="447313" cy="235763"/>
          </a:xfrm>
          <a:prstGeom prst="triangle">
            <a:avLst/>
          </a:prstGeom>
          <a:solidFill>
            <a:srgbClr val="A57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Rectángulo 16"/>
          <p:cNvSpPr/>
          <p:nvPr/>
        </p:nvSpPr>
        <p:spPr>
          <a:xfrm>
            <a:off x="1149551" y="1098239"/>
            <a:ext cx="12209930" cy="954107"/>
          </a:xfrm>
          <a:prstGeom prst="rect">
            <a:avLst/>
          </a:prstGeom>
        </p:spPr>
        <p:txBody>
          <a:bodyPr wrap="square">
            <a:spAutoFit/>
          </a:bodyPr>
          <a:lstStyle/>
          <a:p>
            <a:pPr algn="just"/>
            <a:r>
              <a:rPr lang="es-MX" sz="2800" b="1" dirty="0" smtClean="0">
                <a:solidFill>
                  <a:schemeClr val="accent1">
                    <a:lumMod val="60000"/>
                    <a:lumOff val="40000"/>
                  </a:schemeClr>
                </a:solidFill>
              </a:rPr>
              <a:t>La conformación de los significados en las identidades colectivas</a:t>
            </a:r>
          </a:p>
          <a:p>
            <a:pPr algn="just"/>
            <a:endParaRPr lang="es-ES_tradnl" sz="2800" dirty="0">
              <a:solidFill>
                <a:schemeClr val="accent1">
                  <a:lumMod val="60000"/>
                  <a:lumOff val="40000"/>
                </a:schemeClr>
              </a:solidFill>
            </a:endParaRPr>
          </a:p>
        </p:txBody>
      </p:sp>
    </p:spTree>
    <p:extLst>
      <p:ext uri="{BB962C8B-B14F-4D97-AF65-F5344CB8AC3E}">
        <p14:creationId xmlns:p14="http://schemas.microsoft.com/office/powerpoint/2010/main" val="3795935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87552" y="4110081"/>
            <a:ext cx="10533887" cy="1754326"/>
          </a:xfrm>
          <a:prstGeom prst="rect">
            <a:avLst/>
          </a:prstGeom>
          <a:noFill/>
        </p:spPr>
        <p:txBody>
          <a:bodyPr wrap="square" rtlCol="0">
            <a:spAutoFit/>
          </a:bodyPr>
          <a:lstStyle/>
          <a:p>
            <a:r>
              <a:rPr lang="es-MX" dirty="0"/>
              <a:t>Por último </a:t>
            </a:r>
            <a:r>
              <a:rPr lang="es-MX" b="1" dirty="0">
                <a:solidFill>
                  <a:srgbClr val="C00000"/>
                </a:solidFill>
              </a:rPr>
              <a:t>no es posible comprender las pautas significativas que puede captar una interpretación de profundidad sin una especie de compromiso personal</a:t>
            </a:r>
            <a:r>
              <a:rPr lang="es-MX" dirty="0">
                <a:solidFill>
                  <a:srgbClr val="C00000"/>
                </a:solidFill>
              </a:rPr>
              <a:t>. </a:t>
            </a:r>
            <a:r>
              <a:rPr lang="es-MX" dirty="0"/>
              <a:t>Se plantea al problema de la interpretación y la significación de los textos como paradigmática en donde se apunta a que la solución no es negar el papel del compromiso personal en la comprensión de los fenómenos humanos, sino restringirlo. Para el autor esta dialéctica la constituye por tanto, el círculo hermenéutico y </a:t>
            </a:r>
            <a:r>
              <a:rPr lang="es-MX" b="1" dirty="0">
                <a:solidFill>
                  <a:srgbClr val="C00000"/>
                </a:solidFill>
              </a:rPr>
              <a:t>una estructura profunda de análisis discursivo.</a:t>
            </a:r>
            <a:endParaRPr lang="es-ES_tradnl" b="1" dirty="0">
              <a:solidFill>
                <a:srgbClr val="C00000"/>
              </a:solidFill>
            </a:endParaRPr>
          </a:p>
          <a:p>
            <a:endParaRPr lang="es-ES_tradnl" dirty="0"/>
          </a:p>
        </p:txBody>
      </p:sp>
      <p:sp>
        <p:nvSpPr>
          <p:cNvPr id="5" name="Rectángulo 4"/>
          <p:cNvSpPr/>
          <p:nvPr/>
        </p:nvSpPr>
        <p:spPr>
          <a:xfrm>
            <a:off x="4100362" y="402337"/>
            <a:ext cx="1820881" cy="18127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Rectángulo 5"/>
          <p:cNvSpPr/>
          <p:nvPr/>
        </p:nvSpPr>
        <p:spPr>
          <a:xfrm>
            <a:off x="5921243" y="402337"/>
            <a:ext cx="1820881" cy="18127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4100362" y="2215095"/>
            <a:ext cx="1820881" cy="181275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7"/>
          <p:cNvSpPr/>
          <p:nvPr/>
        </p:nvSpPr>
        <p:spPr>
          <a:xfrm>
            <a:off x="5921243" y="2215095"/>
            <a:ext cx="1820881" cy="181275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Rectángulo 9"/>
          <p:cNvSpPr/>
          <p:nvPr/>
        </p:nvSpPr>
        <p:spPr>
          <a:xfrm>
            <a:off x="4214686" y="614192"/>
            <a:ext cx="1592231" cy="1200329"/>
          </a:xfrm>
          <a:prstGeom prst="rect">
            <a:avLst/>
          </a:prstGeom>
        </p:spPr>
        <p:txBody>
          <a:bodyPr wrap="square">
            <a:spAutoFit/>
          </a:bodyPr>
          <a:lstStyle/>
          <a:p>
            <a:pPr algn="ctr"/>
            <a:r>
              <a:rPr lang="es-MX" dirty="0" smtClean="0">
                <a:solidFill>
                  <a:schemeClr val="bg1"/>
                </a:solidFill>
              </a:rPr>
              <a:t>Como objeto cultural: Documenta la realidad social</a:t>
            </a:r>
            <a:endParaRPr lang="es-ES_tradnl" dirty="0">
              <a:solidFill>
                <a:schemeClr val="bg1"/>
              </a:solidFill>
            </a:endParaRPr>
          </a:p>
        </p:txBody>
      </p:sp>
      <p:sp>
        <p:nvSpPr>
          <p:cNvPr id="11" name="Rectángulo 10"/>
          <p:cNvSpPr/>
          <p:nvPr/>
        </p:nvSpPr>
        <p:spPr>
          <a:xfrm>
            <a:off x="5921242" y="449600"/>
            <a:ext cx="1820881" cy="1754326"/>
          </a:xfrm>
          <a:prstGeom prst="rect">
            <a:avLst/>
          </a:prstGeom>
        </p:spPr>
        <p:txBody>
          <a:bodyPr wrap="square">
            <a:spAutoFit/>
          </a:bodyPr>
          <a:lstStyle/>
          <a:p>
            <a:pPr algn="ctr"/>
            <a:r>
              <a:rPr lang="es-MX" dirty="0" smtClean="0">
                <a:solidFill>
                  <a:schemeClr val="bg1"/>
                </a:solidFill>
              </a:rPr>
              <a:t>Su significado es producto de la conciencia colectiva – Estrategia emocional</a:t>
            </a:r>
            <a:endParaRPr lang="es-ES_tradnl" dirty="0">
              <a:solidFill>
                <a:schemeClr val="bg1"/>
              </a:solidFill>
            </a:endParaRPr>
          </a:p>
        </p:txBody>
      </p:sp>
      <p:sp>
        <p:nvSpPr>
          <p:cNvPr id="12" name="Rectángulo 11"/>
          <p:cNvSpPr/>
          <p:nvPr/>
        </p:nvSpPr>
        <p:spPr>
          <a:xfrm>
            <a:off x="4231132" y="2492191"/>
            <a:ext cx="1559341" cy="1477328"/>
          </a:xfrm>
          <a:prstGeom prst="rect">
            <a:avLst/>
          </a:prstGeom>
        </p:spPr>
        <p:txBody>
          <a:bodyPr wrap="square">
            <a:spAutoFit/>
          </a:bodyPr>
          <a:lstStyle/>
          <a:p>
            <a:pPr algn="ctr"/>
            <a:r>
              <a:rPr lang="es-MX" dirty="0" smtClean="0">
                <a:solidFill>
                  <a:schemeClr val="bg1"/>
                </a:solidFill>
              </a:rPr>
              <a:t>Desde la Soc. </a:t>
            </a:r>
            <a:r>
              <a:rPr lang="es-MX" dirty="0" err="1" smtClean="0">
                <a:solidFill>
                  <a:schemeClr val="bg1"/>
                </a:solidFill>
              </a:rPr>
              <a:t>Cult</a:t>
            </a:r>
            <a:r>
              <a:rPr lang="es-MX" dirty="0" smtClean="0">
                <a:solidFill>
                  <a:schemeClr val="bg1"/>
                </a:solidFill>
              </a:rPr>
              <a:t>: Se interpretan en un proceso hermenéutico</a:t>
            </a:r>
            <a:endParaRPr lang="es-ES_tradnl" dirty="0">
              <a:solidFill>
                <a:schemeClr val="bg1"/>
              </a:solidFill>
            </a:endParaRPr>
          </a:p>
        </p:txBody>
      </p:sp>
      <p:sp>
        <p:nvSpPr>
          <p:cNvPr id="13" name="Rectángulo 12"/>
          <p:cNvSpPr/>
          <p:nvPr/>
        </p:nvSpPr>
        <p:spPr>
          <a:xfrm>
            <a:off x="5979796" y="2228228"/>
            <a:ext cx="1681300" cy="1815882"/>
          </a:xfrm>
          <a:prstGeom prst="rect">
            <a:avLst/>
          </a:prstGeom>
        </p:spPr>
        <p:txBody>
          <a:bodyPr wrap="square">
            <a:spAutoFit/>
          </a:bodyPr>
          <a:lstStyle/>
          <a:p>
            <a:pPr algn="ctr"/>
            <a:r>
              <a:rPr lang="es-MX" sz="1400" dirty="0" smtClean="0"/>
              <a:t>Desde la </a:t>
            </a:r>
            <a:r>
              <a:rPr lang="es-MX" sz="1400" dirty="0" err="1" smtClean="0"/>
              <a:t>Herm</a:t>
            </a:r>
            <a:r>
              <a:rPr lang="es-MX" sz="1400" dirty="0" smtClean="0"/>
              <a:t> como Filosofía </a:t>
            </a:r>
            <a:r>
              <a:rPr lang="es-MX" sz="1400" dirty="0"/>
              <a:t>d</a:t>
            </a:r>
            <a:r>
              <a:rPr lang="es-MX" sz="1400" dirty="0" smtClean="0"/>
              <a:t>e la Interpretación:</a:t>
            </a:r>
          </a:p>
          <a:p>
            <a:pPr algn="ctr"/>
            <a:r>
              <a:rPr lang="es-MX" sz="1400" dirty="0" smtClean="0"/>
              <a:t>Autor en su contexto</a:t>
            </a:r>
          </a:p>
          <a:p>
            <a:pPr algn="ctr"/>
            <a:r>
              <a:rPr lang="es-MX" sz="1400" dirty="0" smtClean="0"/>
              <a:t>Texto</a:t>
            </a:r>
          </a:p>
          <a:p>
            <a:pPr algn="ctr"/>
            <a:r>
              <a:rPr lang="es-MX" sz="1400" dirty="0" smtClean="0"/>
              <a:t>Lector en su contexto</a:t>
            </a:r>
            <a:endParaRPr lang="es-ES_tradnl" sz="1400" dirty="0"/>
          </a:p>
        </p:txBody>
      </p:sp>
      <p:sp>
        <p:nvSpPr>
          <p:cNvPr id="14" name="CuadroTexto 13"/>
          <p:cNvSpPr txBox="1"/>
          <p:nvPr/>
        </p:nvSpPr>
        <p:spPr>
          <a:xfrm>
            <a:off x="5261105" y="1956127"/>
            <a:ext cx="1319464" cy="600164"/>
          </a:xfrm>
          <a:prstGeom prst="rect">
            <a:avLst/>
          </a:prstGeom>
          <a:noFill/>
        </p:spPr>
        <p:txBody>
          <a:bodyPr wrap="none" rtlCol="0">
            <a:spAutoFit/>
          </a:bodyPr>
          <a:lstStyle/>
          <a:p>
            <a:r>
              <a:rPr lang="es-ES_tradnl" sz="3300" b="1" dirty="0" smtClean="0">
                <a:solidFill>
                  <a:schemeClr val="bg1"/>
                </a:solidFill>
              </a:rPr>
              <a:t>TEXTO</a:t>
            </a:r>
            <a:endParaRPr lang="es-ES_tradnl" sz="3300" b="1" dirty="0">
              <a:solidFill>
                <a:schemeClr val="bg1"/>
              </a:solidFill>
            </a:endParaRPr>
          </a:p>
        </p:txBody>
      </p:sp>
      <p:sp>
        <p:nvSpPr>
          <p:cNvPr id="2" name="CuadroTexto 1"/>
          <p:cNvSpPr txBox="1"/>
          <p:nvPr/>
        </p:nvSpPr>
        <p:spPr>
          <a:xfrm>
            <a:off x="1258761" y="5864407"/>
            <a:ext cx="5321808" cy="584775"/>
          </a:xfrm>
          <a:prstGeom prst="rect">
            <a:avLst/>
          </a:prstGeom>
          <a:solidFill>
            <a:srgbClr val="0070C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200" dirty="0" smtClean="0"/>
              <a:t>RS-Interpretación-Significación</a:t>
            </a:r>
            <a:endParaRPr lang="es-MX" sz="3200" dirty="0"/>
          </a:p>
        </p:txBody>
      </p:sp>
      <p:sp>
        <p:nvSpPr>
          <p:cNvPr id="20" name="CuadroTexto 19"/>
          <p:cNvSpPr txBox="1"/>
          <p:nvPr/>
        </p:nvSpPr>
        <p:spPr>
          <a:xfrm>
            <a:off x="9191341" y="5888863"/>
            <a:ext cx="1671732" cy="584775"/>
          </a:xfrm>
          <a:prstGeom prst="rect">
            <a:avLst/>
          </a:prstGeom>
          <a:solidFill>
            <a:srgbClr val="0070C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200" dirty="0" smtClean="0"/>
              <a:t>Métodos</a:t>
            </a:r>
            <a:endParaRPr lang="es-MX" sz="3200" dirty="0"/>
          </a:p>
        </p:txBody>
      </p:sp>
      <p:sp>
        <p:nvSpPr>
          <p:cNvPr id="21" name="Triángulo 14"/>
          <p:cNvSpPr/>
          <p:nvPr/>
        </p:nvSpPr>
        <p:spPr>
          <a:xfrm rot="10800000">
            <a:off x="9859217" y="5593975"/>
            <a:ext cx="335980" cy="27043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6531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55226" y="1335025"/>
            <a:ext cx="1820881" cy="18127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5976107" y="1335025"/>
            <a:ext cx="1820881" cy="18127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Rectángulo 5"/>
          <p:cNvSpPr/>
          <p:nvPr/>
        </p:nvSpPr>
        <p:spPr>
          <a:xfrm>
            <a:off x="4155226" y="3147783"/>
            <a:ext cx="1820881" cy="181275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5976107" y="3147783"/>
            <a:ext cx="1820881" cy="181275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7"/>
          <p:cNvSpPr/>
          <p:nvPr/>
        </p:nvSpPr>
        <p:spPr>
          <a:xfrm>
            <a:off x="4269550" y="1546880"/>
            <a:ext cx="1592231" cy="1200329"/>
          </a:xfrm>
          <a:prstGeom prst="rect">
            <a:avLst/>
          </a:prstGeom>
        </p:spPr>
        <p:txBody>
          <a:bodyPr wrap="square">
            <a:spAutoFit/>
          </a:bodyPr>
          <a:lstStyle/>
          <a:p>
            <a:pPr algn="ctr"/>
            <a:r>
              <a:rPr lang="es-MX" dirty="0" smtClean="0">
                <a:solidFill>
                  <a:schemeClr val="bg1"/>
                </a:solidFill>
              </a:rPr>
              <a:t>Como objeto cultural: Documenta la realidad social</a:t>
            </a:r>
            <a:endParaRPr lang="es-ES_tradnl" dirty="0">
              <a:solidFill>
                <a:schemeClr val="bg1"/>
              </a:solidFill>
            </a:endParaRPr>
          </a:p>
        </p:txBody>
      </p:sp>
      <p:sp>
        <p:nvSpPr>
          <p:cNvPr id="9" name="Rectángulo 8"/>
          <p:cNvSpPr/>
          <p:nvPr/>
        </p:nvSpPr>
        <p:spPr>
          <a:xfrm>
            <a:off x="5976106" y="1382288"/>
            <a:ext cx="1820881" cy="1754326"/>
          </a:xfrm>
          <a:prstGeom prst="rect">
            <a:avLst/>
          </a:prstGeom>
        </p:spPr>
        <p:txBody>
          <a:bodyPr wrap="square">
            <a:spAutoFit/>
          </a:bodyPr>
          <a:lstStyle/>
          <a:p>
            <a:pPr algn="ctr"/>
            <a:r>
              <a:rPr lang="es-MX" dirty="0" smtClean="0">
                <a:solidFill>
                  <a:schemeClr val="bg1"/>
                </a:solidFill>
              </a:rPr>
              <a:t>Su significado es producto de la conciencia colectiva – Estrategia emocional</a:t>
            </a:r>
            <a:endParaRPr lang="es-ES_tradnl" dirty="0">
              <a:solidFill>
                <a:schemeClr val="bg1"/>
              </a:solidFill>
            </a:endParaRPr>
          </a:p>
        </p:txBody>
      </p:sp>
      <p:sp>
        <p:nvSpPr>
          <p:cNvPr id="10" name="Rectángulo 9"/>
          <p:cNvSpPr/>
          <p:nvPr/>
        </p:nvSpPr>
        <p:spPr>
          <a:xfrm>
            <a:off x="4285996" y="3424879"/>
            <a:ext cx="1559341" cy="1477328"/>
          </a:xfrm>
          <a:prstGeom prst="rect">
            <a:avLst/>
          </a:prstGeom>
        </p:spPr>
        <p:txBody>
          <a:bodyPr wrap="square">
            <a:spAutoFit/>
          </a:bodyPr>
          <a:lstStyle/>
          <a:p>
            <a:pPr algn="ctr"/>
            <a:r>
              <a:rPr lang="es-MX" dirty="0" smtClean="0">
                <a:solidFill>
                  <a:schemeClr val="bg1"/>
                </a:solidFill>
              </a:rPr>
              <a:t>Desde la Soc. </a:t>
            </a:r>
            <a:r>
              <a:rPr lang="es-MX" dirty="0" err="1" smtClean="0">
                <a:solidFill>
                  <a:schemeClr val="bg1"/>
                </a:solidFill>
              </a:rPr>
              <a:t>Cult</a:t>
            </a:r>
            <a:r>
              <a:rPr lang="es-MX" dirty="0" smtClean="0">
                <a:solidFill>
                  <a:schemeClr val="bg1"/>
                </a:solidFill>
              </a:rPr>
              <a:t>: Se interpretan en un proceso hermenéutico</a:t>
            </a:r>
            <a:endParaRPr lang="es-ES_tradnl" dirty="0">
              <a:solidFill>
                <a:schemeClr val="bg1"/>
              </a:solidFill>
            </a:endParaRPr>
          </a:p>
        </p:txBody>
      </p:sp>
      <p:sp>
        <p:nvSpPr>
          <p:cNvPr id="11" name="Rectángulo 10"/>
          <p:cNvSpPr/>
          <p:nvPr/>
        </p:nvSpPr>
        <p:spPr>
          <a:xfrm>
            <a:off x="6034660" y="3160916"/>
            <a:ext cx="1681300" cy="1815882"/>
          </a:xfrm>
          <a:prstGeom prst="rect">
            <a:avLst/>
          </a:prstGeom>
        </p:spPr>
        <p:txBody>
          <a:bodyPr wrap="square">
            <a:spAutoFit/>
          </a:bodyPr>
          <a:lstStyle/>
          <a:p>
            <a:pPr algn="ctr"/>
            <a:r>
              <a:rPr lang="es-MX" sz="1400" dirty="0" smtClean="0"/>
              <a:t>Desde la </a:t>
            </a:r>
            <a:r>
              <a:rPr lang="es-MX" sz="1400" dirty="0" err="1" smtClean="0"/>
              <a:t>Herm</a:t>
            </a:r>
            <a:r>
              <a:rPr lang="es-MX" sz="1400" dirty="0" smtClean="0"/>
              <a:t> como Filosofía </a:t>
            </a:r>
            <a:r>
              <a:rPr lang="es-MX" sz="1400" dirty="0"/>
              <a:t>d</a:t>
            </a:r>
            <a:r>
              <a:rPr lang="es-MX" sz="1400" dirty="0" smtClean="0"/>
              <a:t>e la Interpretación:</a:t>
            </a:r>
          </a:p>
          <a:p>
            <a:pPr algn="ctr"/>
            <a:r>
              <a:rPr lang="es-MX" sz="1400" dirty="0" smtClean="0"/>
              <a:t>Autor en su contexto</a:t>
            </a:r>
          </a:p>
          <a:p>
            <a:pPr algn="ctr"/>
            <a:r>
              <a:rPr lang="es-MX" sz="1400" dirty="0" smtClean="0"/>
              <a:t>Texto</a:t>
            </a:r>
          </a:p>
          <a:p>
            <a:pPr algn="ctr"/>
            <a:r>
              <a:rPr lang="es-MX" sz="1400" dirty="0" smtClean="0"/>
              <a:t>Lector en su contexto</a:t>
            </a:r>
            <a:endParaRPr lang="es-ES_tradnl" sz="1400" dirty="0"/>
          </a:p>
        </p:txBody>
      </p:sp>
      <p:sp>
        <p:nvSpPr>
          <p:cNvPr id="12" name="CuadroTexto 11"/>
          <p:cNvSpPr txBox="1"/>
          <p:nvPr/>
        </p:nvSpPr>
        <p:spPr>
          <a:xfrm>
            <a:off x="5315969" y="2888815"/>
            <a:ext cx="1319464" cy="600164"/>
          </a:xfrm>
          <a:prstGeom prst="rect">
            <a:avLst/>
          </a:prstGeom>
          <a:noFill/>
        </p:spPr>
        <p:txBody>
          <a:bodyPr wrap="none" rtlCol="0">
            <a:spAutoFit/>
          </a:bodyPr>
          <a:lstStyle/>
          <a:p>
            <a:r>
              <a:rPr lang="es-ES_tradnl" sz="3300" b="1" dirty="0" smtClean="0">
                <a:solidFill>
                  <a:schemeClr val="bg1"/>
                </a:solidFill>
              </a:rPr>
              <a:t>TEXTO</a:t>
            </a:r>
            <a:endParaRPr lang="es-ES_tradnl" sz="3300" b="1" dirty="0">
              <a:solidFill>
                <a:schemeClr val="bg1"/>
              </a:solidFill>
            </a:endParaRPr>
          </a:p>
        </p:txBody>
      </p:sp>
      <p:sp>
        <p:nvSpPr>
          <p:cNvPr id="13" name="CuadroTexto 12"/>
          <p:cNvSpPr txBox="1"/>
          <p:nvPr/>
        </p:nvSpPr>
        <p:spPr>
          <a:xfrm>
            <a:off x="1761952" y="1685379"/>
            <a:ext cx="1671732" cy="923330"/>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Construyen vínculos con el pasado</a:t>
            </a:r>
            <a:endParaRPr lang="es-MX" dirty="0"/>
          </a:p>
        </p:txBody>
      </p:sp>
      <p:sp>
        <p:nvSpPr>
          <p:cNvPr id="14" name="CuadroTexto 13"/>
          <p:cNvSpPr txBox="1"/>
          <p:nvPr/>
        </p:nvSpPr>
        <p:spPr>
          <a:xfrm>
            <a:off x="8456314" y="1520787"/>
            <a:ext cx="1671732" cy="1477328"/>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Juegan un papel en los procesos de reproducción social</a:t>
            </a:r>
            <a:endParaRPr lang="es-MX" dirty="0"/>
          </a:p>
        </p:txBody>
      </p:sp>
      <p:sp>
        <p:nvSpPr>
          <p:cNvPr id="15" name="CuadroTexto 14"/>
          <p:cNvSpPr txBox="1"/>
          <p:nvPr/>
        </p:nvSpPr>
        <p:spPr>
          <a:xfrm>
            <a:off x="1703824" y="3424879"/>
            <a:ext cx="1671732" cy="923330"/>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Generan un proceso cognitivo = RS</a:t>
            </a:r>
            <a:endParaRPr lang="es-MX" dirty="0"/>
          </a:p>
        </p:txBody>
      </p:sp>
      <p:sp>
        <p:nvSpPr>
          <p:cNvPr id="16" name="CuadroTexto 15"/>
          <p:cNvSpPr txBox="1"/>
          <p:nvPr/>
        </p:nvSpPr>
        <p:spPr>
          <a:xfrm>
            <a:off x="1703824" y="4960541"/>
            <a:ext cx="1671732" cy="1200329"/>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RS = Hacen posible la descripción de  la identidad</a:t>
            </a:r>
            <a:endParaRPr lang="es-MX" dirty="0"/>
          </a:p>
        </p:txBody>
      </p:sp>
      <p:sp>
        <p:nvSpPr>
          <p:cNvPr id="17" name="CuadroTexto 16"/>
          <p:cNvSpPr txBox="1"/>
          <p:nvPr/>
        </p:nvSpPr>
        <p:spPr>
          <a:xfrm>
            <a:off x="8456314" y="3315498"/>
            <a:ext cx="1671732" cy="2308324"/>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Construyen memoria colectiva</a:t>
            </a:r>
          </a:p>
          <a:p>
            <a:endParaRPr lang="es-MX" dirty="0"/>
          </a:p>
          <a:p>
            <a:r>
              <a:rPr lang="es-MX" dirty="0" smtClean="0"/>
              <a:t>Generan un sentido colectivo </a:t>
            </a:r>
            <a:r>
              <a:rPr lang="es-MX" dirty="0" err="1" smtClean="0"/>
              <a:t>delpasado</a:t>
            </a:r>
            <a:endParaRPr lang="es-MX" dirty="0"/>
          </a:p>
        </p:txBody>
      </p:sp>
      <p:sp>
        <p:nvSpPr>
          <p:cNvPr id="18" name="Triángulo 14"/>
          <p:cNvSpPr/>
          <p:nvPr/>
        </p:nvSpPr>
        <p:spPr>
          <a:xfrm rot="10800000">
            <a:off x="2321704" y="4360664"/>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78683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grayscl/>
            <a:alphaModFix amt="10000"/>
            <a:extLst>
              <a:ext uri="{28A0092B-C50C-407E-A947-70E740481C1C}">
                <a14:useLocalDpi xmlns:a14="http://schemas.microsoft.com/office/drawing/2010/main" val="0"/>
              </a:ext>
            </a:extLst>
          </a:blip>
          <a:stretch>
            <a:fillRect/>
          </a:stretch>
        </p:blipFill>
        <p:spPr>
          <a:xfrm>
            <a:off x="6313310" y="13909"/>
            <a:ext cx="4541481" cy="6883998"/>
          </a:xfrm>
          <a:prstGeom prst="rect">
            <a:avLst/>
          </a:prstGeom>
        </p:spPr>
      </p:pic>
      <p:sp>
        <p:nvSpPr>
          <p:cNvPr id="9" name="Triángulo 8"/>
          <p:cNvSpPr/>
          <p:nvPr/>
        </p:nvSpPr>
        <p:spPr>
          <a:xfrm rot="5400000">
            <a:off x="5836880" y="3595440"/>
            <a:ext cx="955172" cy="600711"/>
          </a:xfrm>
          <a:prstGeom prst="triangle">
            <a:avLst/>
          </a:prstGeom>
          <a:solidFill>
            <a:srgbClr val="573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1580599" y="1836768"/>
            <a:ext cx="4732422" cy="496923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CuadroTexto 3"/>
          <p:cNvSpPr txBox="1"/>
          <p:nvPr/>
        </p:nvSpPr>
        <p:spPr>
          <a:xfrm>
            <a:off x="1804895" y="1122993"/>
            <a:ext cx="7674537" cy="430887"/>
          </a:xfrm>
          <a:prstGeom prst="rect">
            <a:avLst/>
          </a:prstGeom>
          <a:noFill/>
        </p:spPr>
        <p:txBody>
          <a:bodyPr wrap="none" rtlCol="0">
            <a:spAutoFit/>
          </a:bodyPr>
          <a:lstStyle/>
          <a:p>
            <a:r>
              <a:rPr lang="es-MX" sz="2200" b="1" dirty="0">
                <a:solidFill>
                  <a:schemeClr val="accent1">
                    <a:lumMod val="60000"/>
                    <a:lumOff val="40000"/>
                  </a:schemeClr>
                </a:solidFill>
              </a:rPr>
              <a:t>La imagen representada. De la imagen a la representación social</a:t>
            </a:r>
            <a:endParaRPr lang="es-ES_tradnl" sz="2200" dirty="0">
              <a:solidFill>
                <a:schemeClr val="accent1">
                  <a:lumMod val="60000"/>
                  <a:lumOff val="40000"/>
                </a:schemeClr>
              </a:solidFill>
            </a:endParaRPr>
          </a:p>
        </p:txBody>
      </p:sp>
      <p:sp>
        <p:nvSpPr>
          <p:cNvPr id="6" name="Rectángulo 5"/>
          <p:cNvSpPr/>
          <p:nvPr/>
        </p:nvSpPr>
        <p:spPr>
          <a:xfrm>
            <a:off x="1804895" y="50801"/>
            <a:ext cx="1172116" cy="1277273"/>
          </a:xfrm>
          <a:prstGeom prst="rect">
            <a:avLst/>
          </a:prstGeom>
        </p:spPr>
        <p:txBody>
          <a:bodyPr wrap="none">
            <a:spAutoFit/>
          </a:bodyPr>
          <a:lstStyle/>
          <a:p>
            <a:r>
              <a:rPr lang="es-MX" sz="7700" b="1" dirty="0" smtClean="0">
                <a:solidFill>
                  <a:schemeClr val="bg1">
                    <a:lumMod val="85000"/>
                  </a:schemeClr>
                </a:solidFill>
              </a:rPr>
              <a:t>3a</a:t>
            </a:r>
            <a:endParaRPr lang="es-ES_tradnl" sz="7700" dirty="0">
              <a:solidFill>
                <a:schemeClr val="bg1">
                  <a:lumMod val="85000"/>
                </a:schemeClr>
              </a:solidFill>
            </a:endParaRPr>
          </a:p>
        </p:txBody>
      </p:sp>
      <p:sp>
        <p:nvSpPr>
          <p:cNvPr id="2" name="Rectángulo 1"/>
          <p:cNvSpPr/>
          <p:nvPr/>
        </p:nvSpPr>
        <p:spPr>
          <a:xfrm>
            <a:off x="6776525" y="2626072"/>
            <a:ext cx="3614762" cy="3139321"/>
          </a:xfrm>
          <a:prstGeom prst="rect">
            <a:avLst/>
          </a:prstGeom>
        </p:spPr>
        <p:txBody>
          <a:bodyPr wrap="square">
            <a:spAutoFit/>
          </a:bodyPr>
          <a:lstStyle/>
          <a:p>
            <a:r>
              <a:rPr lang="es-MX" dirty="0" smtClean="0"/>
              <a:t>Se</a:t>
            </a:r>
            <a:r>
              <a:rPr lang="es-MX" dirty="0" smtClean="0"/>
              <a:t> </a:t>
            </a:r>
            <a:r>
              <a:rPr lang="es-MX" dirty="0"/>
              <a:t>registra al texto como una narrativa discursiva que parte de la imagen como forma de percepción y se transforma en representación social. Se trata del papel que desempeña la imagen como texto en la sociedad desde una perspectiva de la psicología social, retomada a partir la comunicación aludiendo a que ésta es parte de la Ciencia Social.</a:t>
            </a:r>
            <a:endParaRPr lang="es-ES_tradnl" dirty="0"/>
          </a:p>
        </p:txBody>
      </p:sp>
      <p:sp>
        <p:nvSpPr>
          <p:cNvPr id="8" name="Rectángulo 7"/>
          <p:cNvSpPr/>
          <p:nvPr/>
        </p:nvSpPr>
        <p:spPr>
          <a:xfrm rot="16200000">
            <a:off x="1090974" y="2635331"/>
            <a:ext cx="1748684" cy="430887"/>
          </a:xfrm>
          <a:prstGeom prst="rect">
            <a:avLst/>
          </a:prstGeom>
        </p:spPr>
        <p:txBody>
          <a:bodyPr wrap="none">
            <a:spAutoFit/>
          </a:bodyPr>
          <a:lstStyle/>
          <a:p>
            <a:r>
              <a:rPr lang="es-MX" sz="2200" b="1" dirty="0" smtClean="0">
                <a:solidFill>
                  <a:schemeClr val="bg1"/>
                </a:solidFill>
              </a:rPr>
              <a:t>Pretendemos</a:t>
            </a:r>
            <a:endParaRPr lang="es-ES_tradnl" sz="2200" b="1" dirty="0">
              <a:solidFill>
                <a:schemeClr val="bg1"/>
              </a:solidFill>
            </a:endParaRPr>
          </a:p>
        </p:txBody>
      </p:sp>
      <p:sp>
        <p:nvSpPr>
          <p:cNvPr id="5" name="CuadroTexto 4"/>
          <p:cNvSpPr txBox="1"/>
          <p:nvPr/>
        </p:nvSpPr>
        <p:spPr>
          <a:xfrm>
            <a:off x="2180758" y="3389160"/>
            <a:ext cx="4018776" cy="1923604"/>
          </a:xfrm>
          <a:prstGeom prst="rect">
            <a:avLst/>
          </a:prstGeom>
          <a:noFill/>
        </p:spPr>
        <p:txBody>
          <a:bodyPr wrap="square" rtlCol="0">
            <a:spAutoFit/>
          </a:bodyPr>
          <a:lstStyle/>
          <a:p>
            <a:r>
              <a:rPr lang="es-MX" sz="1700" b="1" dirty="0">
                <a:solidFill>
                  <a:schemeClr val="bg1"/>
                </a:solidFill>
              </a:rPr>
              <a:t>Analizar</a:t>
            </a:r>
            <a:r>
              <a:rPr lang="es-MX" sz="1700" dirty="0">
                <a:solidFill>
                  <a:schemeClr val="bg1"/>
                </a:solidFill>
              </a:rPr>
              <a:t> la importancia de la imagen como texto y como representación del individuo y de la sociedad y cómo ésta se convierte en representación social de distintas épocas. </a:t>
            </a:r>
          </a:p>
          <a:p>
            <a:endParaRPr lang="es-MX" sz="1700" dirty="0">
              <a:solidFill>
                <a:schemeClr val="bg1"/>
              </a:solidFill>
            </a:endParaRPr>
          </a:p>
          <a:p>
            <a:r>
              <a:rPr lang="es-MX" sz="1700" dirty="0">
                <a:solidFill>
                  <a:schemeClr val="bg1"/>
                </a:solidFill>
              </a:rPr>
              <a:t> </a:t>
            </a:r>
            <a:endParaRPr lang="es-ES_tradnl" sz="1700" dirty="0">
              <a:solidFill>
                <a:schemeClr val="bg1"/>
              </a:solidFill>
            </a:endParaRPr>
          </a:p>
          <a:p>
            <a:endParaRPr lang="es-ES_tradnl" sz="1700" dirty="0">
              <a:solidFill>
                <a:schemeClr val="bg1"/>
              </a:solidFill>
            </a:endParaRPr>
          </a:p>
        </p:txBody>
      </p:sp>
    </p:spTree>
    <p:extLst>
      <p:ext uri="{BB962C8B-B14F-4D97-AF65-F5344CB8AC3E}">
        <p14:creationId xmlns:p14="http://schemas.microsoft.com/office/powerpoint/2010/main" val="1324053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grayscl/>
            <a:alphaModFix amt="15000"/>
            <a:extLst>
              <a:ext uri="{28A0092B-C50C-407E-A947-70E740481C1C}">
                <a14:useLocalDpi xmlns:a14="http://schemas.microsoft.com/office/drawing/2010/main" val="0"/>
              </a:ext>
            </a:extLst>
          </a:blip>
          <a:srcRect l="13635" r="4547"/>
          <a:stretch/>
        </p:blipFill>
        <p:spPr>
          <a:xfrm>
            <a:off x="3581391" y="1"/>
            <a:ext cx="3962400" cy="6995673"/>
          </a:xfrm>
          <a:prstGeom prst="rect">
            <a:avLst/>
          </a:prstGeom>
        </p:spPr>
      </p:pic>
      <p:sp>
        <p:nvSpPr>
          <p:cNvPr id="2" name="Rectángulo 1"/>
          <p:cNvSpPr/>
          <p:nvPr/>
        </p:nvSpPr>
        <p:spPr>
          <a:xfrm>
            <a:off x="4115193" y="2744576"/>
            <a:ext cx="3364431" cy="2677656"/>
          </a:xfrm>
          <a:prstGeom prst="rect">
            <a:avLst/>
          </a:prstGeom>
        </p:spPr>
        <p:txBody>
          <a:bodyPr wrap="square">
            <a:spAutoFit/>
          </a:bodyPr>
          <a:lstStyle/>
          <a:p>
            <a:r>
              <a:rPr lang="es-MX" sz="2800" i="1" dirty="0">
                <a:solidFill>
                  <a:schemeClr val="accent4">
                    <a:lumMod val="50000"/>
                  </a:schemeClr>
                </a:solidFill>
              </a:rPr>
              <a:t>La reflexión </a:t>
            </a:r>
            <a:r>
              <a:rPr lang="es-MX" sz="2800" i="1" dirty="0"/>
              <a:t>acerca de la imagen es reciente y mucho más si se aborda el papel que desempeña en la sociedad. </a:t>
            </a:r>
            <a:endParaRPr lang="es-ES_tradnl" sz="2800" i="1" dirty="0"/>
          </a:p>
        </p:txBody>
      </p:sp>
    </p:spTree>
    <p:extLst>
      <p:ext uri="{BB962C8B-B14F-4D97-AF65-F5344CB8AC3E}">
        <p14:creationId xmlns:p14="http://schemas.microsoft.com/office/powerpoint/2010/main" val="585472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riángulo 14"/>
          <p:cNvSpPr/>
          <p:nvPr/>
        </p:nvSpPr>
        <p:spPr>
          <a:xfrm rot="5400000">
            <a:off x="2111614" y="1893510"/>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CuadroTexto 1"/>
          <p:cNvSpPr txBox="1"/>
          <p:nvPr/>
        </p:nvSpPr>
        <p:spPr>
          <a:xfrm>
            <a:off x="2742292" y="1548796"/>
            <a:ext cx="7450220" cy="5078313"/>
          </a:xfrm>
          <a:prstGeom prst="rect">
            <a:avLst/>
          </a:prstGeom>
          <a:noFill/>
        </p:spPr>
        <p:txBody>
          <a:bodyPr wrap="square" rtlCol="0">
            <a:spAutoFit/>
          </a:bodyPr>
          <a:lstStyle/>
          <a:p>
            <a:pPr lvl="0" algn="just"/>
            <a:r>
              <a:rPr lang="es-MX" dirty="0"/>
              <a:t>El material que a continuación se presenta, esta diseñado para el apoyo de la Unidad de Aprendizaje de Taller de Aplicación del Conocimiento de la Maestría en Diseño de la Facultad de Arquitectura y Diseño de la UAEM del tercer semestre.</a:t>
            </a:r>
          </a:p>
          <a:p>
            <a:pPr lvl="0" algn="just"/>
            <a:endParaRPr lang="es-MX" dirty="0"/>
          </a:p>
          <a:p>
            <a:pPr algn="just"/>
            <a:r>
              <a:rPr lang="x-none" dirty="0"/>
              <a:t>La Unidad de Aprendizaje (U. A.) TALLER DE </a:t>
            </a:r>
            <a:r>
              <a:rPr lang="es-MX" dirty="0"/>
              <a:t>APLICACIÓN</a:t>
            </a:r>
            <a:r>
              <a:rPr lang="x-none" dirty="0"/>
              <a:t> DEL CONOCIMIENTO, se identifica dentro del currículo de la Maestría en Diseño, que se imparte en la Facultad de Arquitectura y Diseño (FAD), de la Universidad Autónoma del Estado de México (UAEM). Es una U. A. </a:t>
            </a:r>
            <a:r>
              <a:rPr lang="x-none" dirty="0"/>
              <a:t>de tipo </a:t>
            </a:r>
            <a:r>
              <a:rPr lang="es-MX" dirty="0" smtClean="0"/>
              <a:t>teórico </a:t>
            </a:r>
            <a:r>
              <a:rPr lang="x-none" dirty="0" smtClean="0"/>
              <a:t>práctico</a:t>
            </a:r>
            <a:r>
              <a:rPr lang="x-none" dirty="0"/>
              <a:t>, obligatoria, cuyo </a:t>
            </a:r>
            <a:r>
              <a:rPr lang="x-none" dirty="0" smtClean="0"/>
              <a:t>objetivo</a:t>
            </a:r>
            <a:r>
              <a:rPr lang="es-MX" dirty="0" smtClean="0"/>
              <a:t> es</a:t>
            </a:r>
            <a:r>
              <a:rPr lang="x-none" dirty="0" smtClean="0"/>
              <a:t> </a:t>
            </a:r>
            <a:r>
              <a:rPr lang="es-MX" dirty="0"/>
              <a:t>que el alumno PRESENTE LOS AVANCES DE LA FUNDAMENTACIÓN </a:t>
            </a:r>
            <a:r>
              <a:rPr lang="es-MX" dirty="0" smtClean="0"/>
              <a:t>TEÓRICA-METODOLÓGICA Y CONTEXTUAL </a:t>
            </a:r>
            <a:r>
              <a:rPr lang="es-MX" dirty="0"/>
              <a:t>DEL TRABAJO DE INVESTIGACIÓN DE MANERA INDIVIDUAL PARA MEJORAR EL TRABAJO TERMINAL DE </a:t>
            </a:r>
            <a:r>
              <a:rPr lang="es-MX" dirty="0"/>
              <a:t>GRADO </a:t>
            </a:r>
            <a:r>
              <a:rPr lang="es-MX" dirty="0"/>
              <a:t>a partir de identificar, problematizar, conceptualizar y </a:t>
            </a:r>
            <a:r>
              <a:rPr lang="es-MX" dirty="0"/>
              <a:t>aplicar </a:t>
            </a:r>
            <a:r>
              <a:rPr lang="es-MX" dirty="0" smtClean="0"/>
              <a:t>métodos </a:t>
            </a:r>
            <a:r>
              <a:rPr lang="es-MX" dirty="0"/>
              <a:t>respecto de un objeto/sujeto de investigación dentro del área del Diseño; para ello, el alumno(a) deberá contar con </a:t>
            </a:r>
            <a:r>
              <a:rPr lang="es-MX" dirty="0" smtClean="0"/>
              <a:t>su CONTEXTO, </a:t>
            </a:r>
            <a:r>
              <a:rPr lang="es-MX" dirty="0"/>
              <a:t>descripción, planteamiento y justificación, así como el abordaje de los enfoques </a:t>
            </a:r>
            <a:r>
              <a:rPr lang="es-MX" dirty="0" smtClean="0"/>
              <a:t>teórico-metodológicos, conceptuales y contextuales </a:t>
            </a:r>
            <a:r>
              <a:rPr lang="es-MX" dirty="0"/>
              <a:t>que le ayuden </a:t>
            </a:r>
            <a:r>
              <a:rPr lang="es-MX" dirty="0"/>
              <a:t>a comprenderlo</a:t>
            </a:r>
            <a:r>
              <a:rPr lang="es-MX" dirty="0"/>
              <a:t>. </a:t>
            </a:r>
            <a:endParaRPr lang="es-ES_tradnl" dirty="0"/>
          </a:p>
        </p:txBody>
      </p:sp>
      <p:sp>
        <p:nvSpPr>
          <p:cNvPr id="4" name="3 Rectángulo"/>
          <p:cNvSpPr/>
          <p:nvPr/>
        </p:nvSpPr>
        <p:spPr>
          <a:xfrm>
            <a:off x="1524000" y="361153"/>
            <a:ext cx="9144000" cy="10341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6110713" y="666865"/>
            <a:ext cx="2765501" cy="523220"/>
          </a:xfrm>
          <a:prstGeom prst="rect">
            <a:avLst/>
          </a:prstGeom>
        </p:spPr>
        <p:txBody>
          <a:bodyPr wrap="none">
            <a:spAutoFit/>
          </a:bodyPr>
          <a:lstStyle/>
          <a:p>
            <a:r>
              <a:rPr lang="es-ES" sz="2800" b="1" dirty="0">
                <a:solidFill>
                  <a:srgbClr val="C00000"/>
                </a:solidFill>
                <a:latin typeface="Calibri" charset="0"/>
                <a:ea typeface="Calibri" charset="0"/>
                <a:cs typeface="Calibri" charset="0"/>
              </a:rPr>
              <a:t>Guion explicativo</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240631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72653" y="2437949"/>
            <a:ext cx="2077453" cy="1235275"/>
          </a:xfrm>
          <a:prstGeom prst="rect">
            <a:avLst/>
          </a:prstGeom>
          <a:solidFill>
            <a:srgbClr val="351F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Rectángulo 14"/>
          <p:cNvSpPr/>
          <p:nvPr/>
        </p:nvSpPr>
        <p:spPr>
          <a:xfrm>
            <a:off x="3978443" y="2437949"/>
            <a:ext cx="2077453" cy="1235275"/>
          </a:xfrm>
          <a:prstGeom prst="rect">
            <a:avLst/>
          </a:prstGeom>
          <a:solidFill>
            <a:srgbClr val="573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Rectángulo 15"/>
          <p:cNvSpPr/>
          <p:nvPr/>
        </p:nvSpPr>
        <p:spPr>
          <a:xfrm>
            <a:off x="6160170" y="2437949"/>
            <a:ext cx="2077453" cy="1235275"/>
          </a:xfrm>
          <a:prstGeom prst="rect">
            <a:avLst/>
          </a:prstGeom>
          <a:solidFill>
            <a:srgbClr val="57354C">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Rectángulo 16"/>
          <p:cNvSpPr/>
          <p:nvPr/>
        </p:nvSpPr>
        <p:spPr>
          <a:xfrm>
            <a:off x="8349918" y="2437949"/>
            <a:ext cx="2077453" cy="1235275"/>
          </a:xfrm>
          <a:prstGeom prst="rect">
            <a:avLst/>
          </a:prstGeom>
          <a:solidFill>
            <a:srgbClr val="57354C">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Rectángulo 5"/>
          <p:cNvSpPr/>
          <p:nvPr/>
        </p:nvSpPr>
        <p:spPr>
          <a:xfrm>
            <a:off x="1524000" y="2"/>
            <a:ext cx="9144000" cy="1391008"/>
          </a:xfrm>
          <a:prstGeom prst="rect">
            <a:avLst/>
          </a:prstGeom>
          <a:solidFill>
            <a:srgbClr val="850F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1848853" y="291551"/>
            <a:ext cx="8622632" cy="923330"/>
          </a:xfrm>
          <a:prstGeom prst="rect">
            <a:avLst/>
          </a:prstGeom>
        </p:spPr>
        <p:txBody>
          <a:bodyPr wrap="square">
            <a:spAutoFit/>
          </a:bodyPr>
          <a:lstStyle/>
          <a:p>
            <a:r>
              <a:rPr lang="es-MX" sz="2200" b="1" dirty="0">
                <a:solidFill>
                  <a:schemeClr val="bg1"/>
                </a:solidFill>
              </a:rPr>
              <a:t>Es importante aclarar que la imagen es el concepto que más se utiliza </a:t>
            </a:r>
            <a:r>
              <a:rPr lang="es-MX" sz="1600" dirty="0">
                <a:solidFill>
                  <a:schemeClr val="bg1"/>
                </a:solidFill>
              </a:rPr>
              <a:t>como sinónimo de representación social, debido a que tanto la imagen como la representación social hacen referencia a contenidos mentales fenomenológicos que se asocian con determinados textos. </a:t>
            </a:r>
          </a:p>
        </p:txBody>
      </p:sp>
      <p:sp>
        <p:nvSpPr>
          <p:cNvPr id="7" name="Rectángulo 6"/>
          <p:cNvSpPr/>
          <p:nvPr/>
        </p:nvSpPr>
        <p:spPr>
          <a:xfrm>
            <a:off x="4752173" y="1544180"/>
            <a:ext cx="2607445" cy="784830"/>
          </a:xfrm>
          <a:prstGeom prst="rect">
            <a:avLst/>
          </a:prstGeom>
        </p:spPr>
        <p:txBody>
          <a:bodyPr wrap="none">
            <a:spAutoFit/>
          </a:bodyPr>
          <a:lstStyle/>
          <a:p>
            <a:r>
              <a:rPr lang="es-MX" sz="4500" b="1" dirty="0">
                <a:solidFill>
                  <a:srgbClr val="351F2E"/>
                </a:solidFill>
              </a:rPr>
              <a:t>La imagen</a:t>
            </a:r>
            <a:endParaRPr lang="es-ES_tradnl" sz="4500" b="1" dirty="0">
              <a:solidFill>
                <a:srgbClr val="351F2E"/>
              </a:solidFill>
            </a:endParaRPr>
          </a:p>
        </p:txBody>
      </p:sp>
      <p:sp>
        <p:nvSpPr>
          <p:cNvPr id="8" name="Rectángulo 7"/>
          <p:cNvSpPr/>
          <p:nvPr/>
        </p:nvSpPr>
        <p:spPr>
          <a:xfrm>
            <a:off x="1772653" y="2653392"/>
            <a:ext cx="2077453" cy="738664"/>
          </a:xfrm>
          <a:prstGeom prst="rect">
            <a:avLst/>
          </a:prstGeom>
        </p:spPr>
        <p:txBody>
          <a:bodyPr wrap="square">
            <a:spAutoFit/>
          </a:bodyPr>
          <a:lstStyle/>
          <a:p>
            <a:pPr algn="ctr"/>
            <a:r>
              <a:rPr lang="es-MX" sz="1400" dirty="0">
                <a:solidFill>
                  <a:schemeClr val="bg1"/>
                </a:solidFill>
              </a:rPr>
              <a:t>Es una reproducción pasiva (Araya 2001), de un exterior en un interior. </a:t>
            </a:r>
            <a:endParaRPr lang="es-ES_tradnl" sz="1400" dirty="0">
              <a:solidFill>
                <a:schemeClr val="bg1"/>
              </a:solidFill>
            </a:endParaRPr>
          </a:p>
        </p:txBody>
      </p:sp>
      <p:sp>
        <p:nvSpPr>
          <p:cNvPr id="9" name="Rectángulo 8"/>
          <p:cNvSpPr/>
          <p:nvPr/>
        </p:nvSpPr>
        <p:spPr>
          <a:xfrm>
            <a:off x="3954376" y="2437950"/>
            <a:ext cx="2173702" cy="1169551"/>
          </a:xfrm>
          <a:prstGeom prst="rect">
            <a:avLst/>
          </a:prstGeom>
        </p:spPr>
        <p:txBody>
          <a:bodyPr wrap="square">
            <a:spAutoFit/>
          </a:bodyPr>
          <a:lstStyle/>
          <a:p>
            <a:pPr algn="ctr"/>
            <a:r>
              <a:rPr lang="es-MX" sz="1400" dirty="0">
                <a:solidFill>
                  <a:schemeClr val="bg1"/>
                </a:solidFill>
              </a:rPr>
              <a:t>Se construye esencialmente como reproducción mental de un objeto exterior (un referente).</a:t>
            </a:r>
            <a:endParaRPr lang="es-ES_tradnl" sz="1400" dirty="0">
              <a:solidFill>
                <a:schemeClr val="bg1"/>
              </a:solidFill>
            </a:endParaRPr>
          </a:p>
        </p:txBody>
      </p:sp>
      <p:sp>
        <p:nvSpPr>
          <p:cNvPr id="10" name="Rectángulo 9"/>
          <p:cNvSpPr/>
          <p:nvPr/>
        </p:nvSpPr>
        <p:spPr>
          <a:xfrm>
            <a:off x="6204285" y="2602204"/>
            <a:ext cx="2077453" cy="954107"/>
          </a:xfrm>
          <a:prstGeom prst="rect">
            <a:avLst/>
          </a:prstGeom>
        </p:spPr>
        <p:txBody>
          <a:bodyPr wrap="square">
            <a:spAutoFit/>
          </a:bodyPr>
          <a:lstStyle/>
          <a:p>
            <a:pPr algn="ctr"/>
            <a:r>
              <a:rPr lang="es-MX" sz="1400">
                <a:solidFill>
                  <a:schemeClr val="bg1"/>
                </a:solidFill>
              </a:rPr>
              <a:t>Su representación social es un proceso de construcción mental (Ibañez, 1994)</a:t>
            </a:r>
            <a:endParaRPr lang="es-ES_tradnl" sz="1400" dirty="0">
              <a:solidFill>
                <a:schemeClr val="bg1"/>
              </a:solidFill>
            </a:endParaRPr>
          </a:p>
        </p:txBody>
      </p:sp>
      <p:sp>
        <p:nvSpPr>
          <p:cNvPr id="11" name="Rectángulo 10"/>
          <p:cNvSpPr/>
          <p:nvPr/>
        </p:nvSpPr>
        <p:spPr>
          <a:xfrm>
            <a:off x="8414086" y="2686253"/>
            <a:ext cx="1949115" cy="738664"/>
          </a:xfrm>
          <a:prstGeom prst="rect">
            <a:avLst/>
          </a:prstGeom>
        </p:spPr>
        <p:txBody>
          <a:bodyPr wrap="square">
            <a:spAutoFit/>
          </a:bodyPr>
          <a:lstStyle/>
          <a:p>
            <a:pPr algn="ctr"/>
            <a:r>
              <a:rPr lang="es-MX" sz="1400">
                <a:solidFill>
                  <a:schemeClr val="bg1"/>
                </a:solidFill>
              </a:rPr>
              <a:t>Alude a imágenes pero pretende un marcaje e interacción social.</a:t>
            </a:r>
            <a:endParaRPr lang="es-ES_tradnl" sz="1400" dirty="0">
              <a:solidFill>
                <a:schemeClr val="bg1"/>
              </a:solidFill>
            </a:endParaRPr>
          </a:p>
        </p:txBody>
      </p:sp>
      <p:sp>
        <p:nvSpPr>
          <p:cNvPr id="12" name="Rectángulo 11"/>
          <p:cNvSpPr/>
          <p:nvPr/>
        </p:nvSpPr>
        <p:spPr>
          <a:xfrm>
            <a:off x="2081462" y="4118365"/>
            <a:ext cx="3793960" cy="1969770"/>
          </a:xfrm>
          <a:prstGeom prst="rect">
            <a:avLst/>
          </a:prstGeom>
        </p:spPr>
        <p:txBody>
          <a:bodyPr wrap="square">
            <a:spAutoFit/>
          </a:bodyPr>
          <a:lstStyle/>
          <a:p>
            <a:r>
              <a:rPr lang="es-MX" sz="2500" b="1" dirty="0"/>
              <a:t>En la representación social, el texto publicitario</a:t>
            </a:r>
            <a:r>
              <a:rPr lang="es-MX" dirty="0"/>
              <a:t> </a:t>
            </a:r>
          </a:p>
          <a:p>
            <a:r>
              <a:rPr lang="es-MX" dirty="0"/>
              <a:t>está inscrito en un contexto activo y existe para la colectividad en función de los medios y los métodos que permiten conocerlo. </a:t>
            </a:r>
            <a:endParaRPr lang="es-ES_tradnl" dirty="0"/>
          </a:p>
        </p:txBody>
      </p:sp>
      <p:sp>
        <p:nvSpPr>
          <p:cNvPr id="14" name="Rectángulo 13"/>
          <p:cNvSpPr/>
          <p:nvPr/>
        </p:nvSpPr>
        <p:spPr>
          <a:xfrm>
            <a:off x="6264440" y="4221918"/>
            <a:ext cx="4403560" cy="176266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p:cNvSpPr/>
          <p:nvPr/>
        </p:nvSpPr>
        <p:spPr>
          <a:xfrm>
            <a:off x="6456342" y="4503087"/>
            <a:ext cx="4299889" cy="923330"/>
          </a:xfrm>
          <a:prstGeom prst="rect">
            <a:avLst/>
          </a:prstGeom>
        </p:spPr>
        <p:txBody>
          <a:bodyPr wrap="square">
            <a:spAutoFit/>
          </a:bodyPr>
          <a:lstStyle/>
          <a:p>
            <a:r>
              <a:rPr lang="es-MX" dirty="0">
                <a:solidFill>
                  <a:schemeClr val="bg1"/>
                </a:solidFill>
              </a:rPr>
              <a:t>E</a:t>
            </a:r>
            <a:r>
              <a:rPr lang="es-MX" dirty="0" smtClean="0">
                <a:solidFill>
                  <a:schemeClr val="bg1"/>
                </a:solidFill>
              </a:rPr>
              <a:t>s </a:t>
            </a:r>
            <a:r>
              <a:rPr lang="es-MX" dirty="0">
                <a:solidFill>
                  <a:schemeClr val="bg1"/>
                </a:solidFill>
              </a:rPr>
              <a:t>en los medios masivos de comunicación en donde los textos </a:t>
            </a:r>
            <a:r>
              <a:rPr lang="es-MX" dirty="0" smtClean="0">
                <a:solidFill>
                  <a:schemeClr val="bg1"/>
                </a:solidFill>
              </a:rPr>
              <a:t>y su RS encuentran </a:t>
            </a:r>
            <a:r>
              <a:rPr lang="es-MX" dirty="0">
                <a:solidFill>
                  <a:schemeClr val="bg1"/>
                </a:solidFill>
              </a:rPr>
              <a:t>un vehículo de transmisión social y cultural.</a:t>
            </a:r>
            <a:endParaRPr lang="es-ES_tradnl" dirty="0">
              <a:solidFill>
                <a:schemeClr val="bg1"/>
              </a:solidFill>
            </a:endParaRPr>
          </a:p>
        </p:txBody>
      </p:sp>
    </p:spTree>
    <p:extLst>
      <p:ext uri="{BB962C8B-B14F-4D97-AF65-F5344CB8AC3E}">
        <p14:creationId xmlns:p14="http://schemas.microsoft.com/office/powerpoint/2010/main" val="388563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grayscl/>
            <a:alphaModFix amt="7000"/>
            <a:extLst>
              <a:ext uri="{28A0092B-C50C-407E-A947-70E740481C1C}">
                <a14:useLocalDpi xmlns:a14="http://schemas.microsoft.com/office/drawing/2010/main" val="0"/>
              </a:ext>
            </a:extLst>
          </a:blip>
          <a:srcRect l="4965" t="35717" r="214" b="16206"/>
          <a:stretch/>
        </p:blipFill>
        <p:spPr>
          <a:xfrm>
            <a:off x="1798320" y="9054"/>
            <a:ext cx="9144000" cy="6848946"/>
          </a:xfrm>
          <a:prstGeom prst="rect">
            <a:avLst/>
          </a:prstGeom>
        </p:spPr>
      </p:pic>
      <p:sp>
        <p:nvSpPr>
          <p:cNvPr id="4" name="Rectángulo 3"/>
          <p:cNvSpPr/>
          <p:nvPr/>
        </p:nvSpPr>
        <p:spPr>
          <a:xfrm>
            <a:off x="3950367" y="1389691"/>
            <a:ext cx="4419601" cy="4154984"/>
          </a:xfrm>
          <a:prstGeom prst="rect">
            <a:avLst/>
          </a:prstGeom>
        </p:spPr>
        <p:txBody>
          <a:bodyPr wrap="square">
            <a:spAutoFit/>
          </a:bodyPr>
          <a:lstStyle/>
          <a:p>
            <a:pPr algn="ctr"/>
            <a:r>
              <a:rPr lang="es-MX" sz="2200" dirty="0"/>
              <a:t>Se concluye por tanto que </a:t>
            </a:r>
            <a:r>
              <a:rPr lang="es-MX" sz="2200" b="1" dirty="0"/>
              <a:t>la imagen como texto es un signo referencial, </a:t>
            </a:r>
            <a:r>
              <a:rPr lang="es-MX" sz="2200" dirty="0"/>
              <a:t>que en su proceso de significación y cognición se convierte en metáfora de la realidad y se inserta en el marco de la representación social. Por lo anterior, la importancia de abordar la teoría de las representaciones sociales como agentes de socialización y significación de comportamientos sociales a partir de las imágenes.</a:t>
            </a:r>
            <a:endParaRPr lang="es-ES_tradnl" sz="2200" dirty="0"/>
          </a:p>
        </p:txBody>
      </p:sp>
    </p:spTree>
    <p:extLst>
      <p:ext uri="{BB962C8B-B14F-4D97-AF65-F5344CB8AC3E}">
        <p14:creationId xmlns:p14="http://schemas.microsoft.com/office/powerpoint/2010/main" val="3574199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grayscl/>
            <a:alphaModFix amt="14000"/>
            <a:extLst>
              <a:ext uri="{28A0092B-C50C-407E-A947-70E740481C1C}">
                <a14:useLocalDpi xmlns:a14="http://schemas.microsoft.com/office/drawing/2010/main" val="0"/>
              </a:ext>
            </a:extLst>
          </a:blip>
          <a:srcRect t="3506" b="40010"/>
          <a:stretch/>
        </p:blipFill>
        <p:spPr>
          <a:xfrm>
            <a:off x="1524001" y="-146304"/>
            <a:ext cx="9152427" cy="7205472"/>
          </a:xfrm>
          <a:prstGeom prst="rect">
            <a:avLst/>
          </a:prstGeom>
        </p:spPr>
      </p:pic>
      <p:sp>
        <p:nvSpPr>
          <p:cNvPr id="4" name="CuadroTexto 3"/>
          <p:cNvSpPr txBox="1"/>
          <p:nvPr/>
        </p:nvSpPr>
        <p:spPr>
          <a:xfrm>
            <a:off x="2270431" y="3593536"/>
            <a:ext cx="3312223" cy="2585323"/>
          </a:xfrm>
          <a:prstGeom prst="rect">
            <a:avLst/>
          </a:prstGeom>
          <a:solidFill>
            <a:schemeClr val="accent5">
              <a:lumMod val="60000"/>
              <a:lumOff val="40000"/>
            </a:schemeClr>
          </a:solidFill>
        </p:spPr>
        <p:txBody>
          <a:bodyPr wrap="square" rtlCol="0">
            <a:spAutoFit/>
          </a:bodyPr>
          <a:lstStyle/>
          <a:p>
            <a:r>
              <a:rPr lang="es-ES" dirty="0"/>
              <a:t>Las representaciones sociales, están destinadas a regir el orden de los discursos y las prácticas sociales: imágenes, textos que producen de si los sujetos que participan en una cultura y en una época determinada. De aquí la importancia de su estudio para este proyecto de investigación.</a:t>
            </a:r>
          </a:p>
        </p:txBody>
      </p:sp>
      <p:sp>
        <p:nvSpPr>
          <p:cNvPr id="5" name="Rectángulo 4"/>
          <p:cNvSpPr/>
          <p:nvPr/>
        </p:nvSpPr>
        <p:spPr>
          <a:xfrm>
            <a:off x="3296653" y="743364"/>
            <a:ext cx="5799221" cy="2400657"/>
          </a:xfrm>
          <a:prstGeom prst="rect">
            <a:avLst/>
          </a:prstGeom>
        </p:spPr>
        <p:txBody>
          <a:bodyPr wrap="square">
            <a:spAutoFit/>
          </a:bodyPr>
          <a:lstStyle/>
          <a:p>
            <a:pPr algn="ctr"/>
            <a:r>
              <a:rPr lang="es-ES_tradnl" sz="3000" i="1" dirty="0">
                <a:solidFill>
                  <a:srgbClr val="57354C"/>
                </a:solidFill>
              </a:rPr>
              <a:t>los hombres piensan, sienten y ven las cosas desde el punto de vista de su grupo de pertenencia o de referencia, es decir desde su identidad colectiva </a:t>
            </a:r>
            <a:r>
              <a:rPr lang="es-ES_tradnl" sz="2000" i="1" dirty="0">
                <a:solidFill>
                  <a:srgbClr val="57354C"/>
                </a:solidFill>
              </a:rPr>
              <a:t>(Giménez 2005).</a:t>
            </a:r>
          </a:p>
        </p:txBody>
      </p:sp>
      <p:sp>
        <p:nvSpPr>
          <p:cNvPr id="6" name="Rectángulo 5"/>
          <p:cNvSpPr/>
          <p:nvPr/>
        </p:nvSpPr>
        <p:spPr>
          <a:xfrm>
            <a:off x="6083968" y="3593536"/>
            <a:ext cx="4295275" cy="2585323"/>
          </a:xfrm>
          <a:prstGeom prst="rect">
            <a:avLst/>
          </a:prstGeom>
        </p:spPr>
        <p:txBody>
          <a:bodyPr wrap="square">
            <a:spAutoFit/>
          </a:bodyPr>
          <a:lstStyle/>
          <a:p>
            <a:r>
              <a:rPr lang="es-ES_tradnl" dirty="0"/>
              <a:t>E</a:t>
            </a:r>
            <a:r>
              <a:rPr lang="es-ES" dirty="0" err="1"/>
              <a:t>stán</a:t>
            </a:r>
            <a:r>
              <a:rPr lang="es-ES" dirty="0"/>
              <a:t> inscritas en la publicidad portadoras de significados que se materializan a partir del lenguaje verbal, visual y/o corporal. Desde una perspectiva histórica, representan la realidad del pasado, que adquiere significado por medio de ellas. En la creación de identidades es importante reflexionar sobre los imaginarios y colectividades que se construyen. </a:t>
            </a:r>
            <a:endParaRPr lang="es-ES_tradnl" dirty="0"/>
          </a:p>
        </p:txBody>
      </p:sp>
    </p:spTree>
    <p:extLst>
      <p:ext uri="{BB962C8B-B14F-4D97-AF65-F5344CB8AC3E}">
        <p14:creationId xmlns:p14="http://schemas.microsoft.com/office/powerpoint/2010/main" val="85945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273430" y="757453"/>
            <a:ext cx="4090737" cy="2516316"/>
          </a:xfrm>
          <a:prstGeom prst="rect">
            <a:avLst/>
          </a:prstGeom>
          <a:solidFill>
            <a:srgbClr val="573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2964" r="4494" b="48561"/>
          <a:stretch/>
        </p:blipFill>
        <p:spPr>
          <a:xfrm>
            <a:off x="273430" y="3273770"/>
            <a:ext cx="4090737" cy="3336759"/>
          </a:xfrm>
          <a:prstGeom prst="rect">
            <a:avLst/>
          </a:prstGeom>
        </p:spPr>
      </p:pic>
      <p:sp>
        <p:nvSpPr>
          <p:cNvPr id="2" name="Rectángulo 1"/>
          <p:cNvSpPr/>
          <p:nvPr/>
        </p:nvSpPr>
        <p:spPr>
          <a:xfrm>
            <a:off x="5230906" y="1178059"/>
            <a:ext cx="4872553" cy="769441"/>
          </a:xfrm>
          <a:prstGeom prst="rect">
            <a:avLst/>
          </a:prstGeom>
        </p:spPr>
        <p:txBody>
          <a:bodyPr wrap="square">
            <a:spAutoFit/>
          </a:bodyPr>
          <a:lstStyle/>
          <a:p>
            <a:pPr algn="ctr"/>
            <a:r>
              <a:rPr lang="es-ES" sz="2200" b="1" dirty="0"/>
              <a:t>La representación social </a:t>
            </a:r>
            <a:r>
              <a:rPr lang="es-ES" sz="2200" b="1" dirty="0" smtClean="0"/>
              <a:t>como </a:t>
            </a:r>
            <a:r>
              <a:rPr lang="es-ES" sz="2200" b="1" dirty="0"/>
              <a:t>forma de construcción de consumos culturales</a:t>
            </a:r>
            <a:endParaRPr lang="es-ES_tradnl" sz="2200" dirty="0"/>
          </a:p>
        </p:txBody>
      </p:sp>
      <p:sp>
        <p:nvSpPr>
          <p:cNvPr id="3" name="Rectángulo 2"/>
          <p:cNvSpPr/>
          <p:nvPr/>
        </p:nvSpPr>
        <p:spPr>
          <a:xfrm>
            <a:off x="513590" y="874587"/>
            <a:ext cx="3835005" cy="2585323"/>
          </a:xfrm>
          <a:prstGeom prst="rect">
            <a:avLst/>
          </a:prstGeom>
        </p:spPr>
        <p:txBody>
          <a:bodyPr wrap="square">
            <a:spAutoFit/>
          </a:bodyPr>
          <a:lstStyle/>
          <a:p>
            <a:r>
              <a:rPr lang="es-ES" b="1" dirty="0">
                <a:solidFill>
                  <a:schemeClr val="bg1"/>
                </a:solidFill>
              </a:rPr>
              <a:t>Las representaciones sociales son textos que circulan en los medios masivos de comunicación </a:t>
            </a:r>
            <a:r>
              <a:rPr lang="es-ES" dirty="0">
                <a:solidFill>
                  <a:schemeClr val="bg1"/>
                </a:solidFill>
              </a:rPr>
              <a:t>a manera de consumos culturales en el discurso publicitario y se sugieren como unidad de análisis discursivo para desentrañar la conformación </a:t>
            </a:r>
            <a:r>
              <a:rPr lang="es-ES" dirty="0" err="1">
                <a:solidFill>
                  <a:schemeClr val="bg1"/>
                </a:solidFill>
              </a:rPr>
              <a:t>identitaria</a:t>
            </a:r>
            <a:r>
              <a:rPr lang="es-ES" dirty="0">
                <a:solidFill>
                  <a:schemeClr val="bg1"/>
                </a:solidFill>
              </a:rPr>
              <a:t> de las sociedades contemporáneas. </a:t>
            </a:r>
          </a:p>
          <a:p>
            <a:endParaRPr lang="es-ES_tradnl" b="1" dirty="0">
              <a:solidFill>
                <a:schemeClr val="bg1"/>
              </a:solidFill>
            </a:endParaRPr>
          </a:p>
        </p:txBody>
      </p:sp>
      <p:sp>
        <p:nvSpPr>
          <p:cNvPr id="4" name="Rectángulo 3"/>
          <p:cNvSpPr/>
          <p:nvPr/>
        </p:nvSpPr>
        <p:spPr>
          <a:xfrm>
            <a:off x="6428404" y="2644503"/>
            <a:ext cx="3290003" cy="1015663"/>
          </a:xfrm>
          <a:prstGeom prst="rect">
            <a:avLst/>
          </a:prstGeom>
        </p:spPr>
        <p:txBody>
          <a:bodyPr wrap="none">
            <a:spAutoFit/>
          </a:bodyPr>
          <a:lstStyle/>
          <a:p>
            <a:r>
              <a:rPr lang="es-ES" sz="3000" b="1" dirty="0">
                <a:solidFill>
                  <a:srgbClr val="57354C"/>
                </a:solidFill>
              </a:rPr>
              <a:t>El texto publicitario</a:t>
            </a:r>
          </a:p>
          <a:p>
            <a:pPr algn="ctr"/>
            <a:r>
              <a:rPr lang="es-ES" sz="3000" b="1" dirty="0">
                <a:solidFill>
                  <a:srgbClr val="57354C"/>
                </a:solidFill>
              </a:rPr>
              <a:t>como discurso</a:t>
            </a:r>
            <a:endParaRPr lang="es-ES_tradnl" sz="3000" b="1" dirty="0">
              <a:solidFill>
                <a:srgbClr val="57354C"/>
              </a:solidFill>
            </a:endParaRPr>
          </a:p>
        </p:txBody>
      </p:sp>
      <p:sp>
        <p:nvSpPr>
          <p:cNvPr id="6" name="Rectángulo 5"/>
          <p:cNvSpPr/>
          <p:nvPr/>
        </p:nvSpPr>
        <p:spPr>
          <a:xfrm>
            <a:off x="6199804" y="4284731"/>
            <a:ext cx="4090737" cy="1200329"/>
          </a:xfrm>
          <a:prstGeom prst="rect">
            <a:avLst/>
          </a:prstGeom>
        </p:spPr>
        <p:txBody>
          <a:bodyPr wrap="square">
            <a:spAutoFit/>
          </a:bodyPr>
          <a:lstStyle/>
          <a:p>
            <a:r>
              <a:rPr lang="es-ES" dirty="0"/>
              <a:t>Ha estado históricamente ligado a las teorías del consumo y este a su vez a las teorías económicas. </a:t>
            </a:r>
          </a:p>
          <a:p>
            <a:endParaRPr lang="es-ES" dirty="0"/>
          </a:p>
        </p:txBody>
      </p:sp>
    </p:spTree>
    <p:extLst>
      <p:ext uri="{BB962C8B-B14F-4D97-AF65-F5344CB8AC3E}">
        <p14:creationId xmlns:p14="http://schemas.microsoft.com/office/powerpoint/2010/main" val="106208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1524001" y="0"/>
            <a:ext cx="4170947"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2165647" y="229369"/>
            <a:ext cx="3445748" cy="6771084"/>
          </a:xfrm>
          <a:prstGeom prst="rect">
            <a:avLst/>
          </a:prstGeom>
        </p:spPr>
        <p:txBody>
          <a:bodyPr wrap="square">
            <a:spAutoFit/>
          </a:bodyPr>
          <a:lstStyle/>
          <a:p>
            <a:pPr marL="285750" indent="-285750">
              <a:buFont typeface="Arial" charset="0"/>
              <a:buChar char="•"/>
            </a:pPr>
            <a:r>
              <a:rPr lang="es-ES" sz="1400" dirty="0"/>
              <a:t>Es un proceso y una práctica cultural y, no puede analizarse dejando de lado la dimensión simbólica del mismo. </a:t>
            </a:r>
          </a:p>
          <a:p>
            <a:pPr marL="285750" indent="-285750">
              <a:buFont typeface="Arial" charset="0"/>
              <a:buChar char="•"/>
            </a:pPr>
            <a:endParaRPr lang="es-ES" sz="1400" dirty="0"/>
          </a:p>
          <a:p>
            <a:pPr marL="285750" indent="-285750">
              <a:buFont typeface="Arial" charset="0"/>
              <a:buChar char="•"/>
            </a:pPr>
            <a:r>
              <a:rPr lang="es-ES" sz="1400" dirty="0"/>
              <a:t>Puede interpretarse como un conjunto de prácticas culturales que sirven para establecer distinciones sociales y no un simple medio de expresar diferencias (Bourdieu, 1998).</a:t>
            </a:r>
          </a:p>
          <a:p>
            <a:pPr marL="285750" indent="-285750">
              <a:buFont typeface="Arial" charset="0"/>
              <a:buChar char="•"/>
            </a:pPr>
            <a:endParaRPr lang="es-ES" sz="1400" dirty="0"/>
          </a:p>
          <a:p>
            <a:pPr marL="285750" indent="-285750">
              <a:buFont typeface="Arial" charset="0"/>
              <a:buChar char="•"/>
            </a:pPr>
            <a:r>
              <a:rPr lang="es-ES" sz="1400" dirty="0"/>
              <a:t>El consumo comporta símbolos, signos, ideas y valores que son el producto de los condicionamientos de clase y de las estructuras mentales (</a:t>
            </a:r>
            <a:r>
              <a:rPr lang="es-ES" sz="1400" dirty="0" err="1"/>
              <a:t>habitus</a:t>
            </a:r>
            <a:r>
              <a:rPr lang="es-ES" sz="1400" dirty="0"/>
              <a:t>) a través de los cuales se aprende el mundo. </a:t>
            </a:r>
          </a:p>
          <a:p>
            <a:pPr marL="285750" indent="-285750">
              <a:buFont typeface="Arial" charset="0"/>
              <a:buChar char="•"/>
            </a:pPr>
            <a:endParaRPr lang="es-ES" sz="1400" dirty="0"/>
          </a:p>
          <a:p>
            <a:pPr marL="285750" indent="-285750">
              <a:buFont typeface="Arial" charset="0"/>
              <a:buChar char="•"/>
            </a:pPr>
            <a:r>
              <a:rPr lang="es-ES" sz="1400" dirty="0"/>
              <a:t>Las prácticas de consumo y los objetos de consumo funcionan como signos y símbolos de distinción. </a:t>
            </a:r>
          </a:p>
          <a:p>
            <a:pPr marL="285750" indent="-285750">
              <a:buFont typeface="Arial" charset="0"/>
              <a:buChar char="•"/>
            </a:pPr>
            <a:endParaRPr lang="es-ES" sz="1400" dirty="0"/>
          </a:p>
          <a:p>
            <a:pPr marL="285750" indent="-285750">
              <a:buFont typeface="Arial" charset="0"/>
              <a:buChar char="•"/>
            </a:pPr>
            <a:r>
              <a:rPr lang="es-ES" sz="1400" dirty="0"/>
              <a:t>Consumo cultural da apropiación de las audiencias de los productos y los equipamientos culturales </a:t>
            </a:r>
          </a:p>
          <a:p>
            <a:pPr marL="285750" indent="-285750">
              <a:buFont typeface="Arial" charset="0"/>
              <a:buChar char="•"/>
            </a:pPr>
            <a:endParaRPr lang="es-ES" sz="1400" dirty="0"/>
          </a:p>
          <a:p>
            <a:pPr marL="285750" indent="-285750">
              <a:buFont typeface="Arial" charset="0"/>
              <a:buChar char="•"/>
            </a:pPr>
            <a:r>
              <a:rPr lang="es-ES" sz="1400" dirty="0"/>
              <a:t>Da relación, re significaciones y nuevas asignaciones de sentido</a:t>
            </a:r>
          </a:p>
          <a:p>
            <a:pPr marL="285750" indent="-285750">
              <a:buFont typeface="Arial" charset="0"/>
              <a:buChar char="•"/>
            </a:pPr>
            <a:endParaRPr lang="es-ES" sz="1400" dirty="0"/>
          </a:p>
          <a:p>
            <a:pPr marL="285750" indent="-285750">
              <a:buFont typeface="Arial" charset="0"/>
              <a:buChar char="•"/>
            </a:pPr>
            <a:r>
              <a:rPr lang="es-ES" sz="1400" dirty="0"/>
              <a:t>Involucra los usos sociales, la percepción, recepción y reconocimiento </a:t>
            </a:r>
            <a:r>
              <a:rPr lang="es-ES" sz="1400" dirty="0" smtClean="0"/>
              <a:t>cultural (</a:t>
            </a:r>
            <a:r>
              <a:rPr lang="es-ES" sz="1400" dirty="0" err="1" smtClean="0"/>
              <a:t>Bisbal</a:t>
            </a:r>
            <a:r>
              <a:rPr lang="es-ES" sz="1400" dirty="0"/>
              <a:t>, 1999: 37).</a:t>
            </a:r>
          </a:p>
          <a:p>
            <a:pPr marL="285750" indent="-285750">
              <a:buFont typeface="Arial" charset="0"/>
              <a:buChar char="•"/>
            </a:pPr>
            <a:endParaRPr lang="es-ES" sz="1400" dirty="0"/>
          </a:p>
        </p:txBody>
      </p:sp>
      <p:sp>
        <p:nvSpPr>
          <p:cNvPr id="6" name="CuadroTexto 5"/>
          <p:cNvSpPr txBox="1"/>
          <p:nvPr/>
        </p:nvSpPr>
        <p:spPr>
          <a:xfrm rot="16200000">
            <a:off x="1032841" y="1005984"/>
            <a:ext cx="1832553" cy="600164"/>
          </a:xfrm>
          <a:prstGeom prst="rect">
            <a:avLst/>
          </a:prstGeom>
          <a:noFill/>
        </p:spPr>
        <p:txBody>
          <a:bodyPr wrap="none" rtlCol="0">
            <a:spAutoFit/>
          </a:bodyPr>
          <a:lstStyle/>
          <a:p>
            <a:r>
              <a:rPr lang="es-ES_tradnl" sz="3300" b="1"/>
              <a:t>Consumo</a:t>
            </a:r>
            <a:endParaRPr lang="es-ES_tradnl" sz="3300" b="1" dirty="0"/>
          </a:p>
        </p:txBody>
      </p:sp>
      <p:sp>
        <p:nvSpPr>
          <p:cNvPr id="9" name="Rectángulo 8"/>
          <p:cNvSpPr/>
          <p:nvPr/>
        </p:nvSpPr>
        <p:spPr>
          <a:xfrm>
            <a:off x="6205864" y="3023496"/>
            <a:ext cx="3967262" cy="2308324"/>
          </a:xfrm>
          <a:prstGeom prst="rect">
            <a:avLst/>
          </a:prstGeom>
        </p:spPr>
        <p:txBody>
          <a:bodyPr wrap="square">
            <a:spAutoFit/>
          </a:bodyPr>
          <a:lstStyle/>
          <a:p>
            <a:pPr algn="ctr"/>
            <a:r>
              <a:rPr lang="es-ES" dirty="0"/>
              <a:t>se define al consumo cultural como el proceso en que los actores sociales se apropian y hacen circular los textos atendiendo a su valor simbólico y a través de este interactúan, resignifican y asignan sentido a sus relaciones y construyen sus identidades y diferencias (</a:t>
            </a:r>
            <a:r>
              <a:rPr lang="es-MX" dirty="0"/>
              <a:t>Bermudez &amp; Martínez, 1999: 10).</a:t>
            </a:r>
            <a:r>
              <a:rPr lang="es-ES" dirty="0"/>
              <a:t> </a:t>
            </a:r>
          </a:p>
        </p:txBody>
      </p:sp>
      <p:sp>
        <p:nvSpPr>
          <p:cNvPr id="10" name="Rectángulo 9"/>
          <p:cNvSpPr/>
          <p:nvPr/>
        </p:nvSpPr>
        <p:spPr>
          <a:xfrm>
            <a:off x="6839991" y="1653891"/>
            <a:ext cx="2699009" cy="369332"/>
          </a:xfrm>
          <a:prstGeom prst="rect">
            <a:avLst/>
          </a:prstGeom>
        </p:spPr>
        <p:txBody>
          <a:bodyPr wrap="none">
            <a:spAutoFit/>
          </a:bodyPr>
          <a:lstStyle/>
          <a:p>
            <a:r>
              <a:rPr lang="es-ES"/>
              <a:t>Si se sostiene una relación </a:t>
            </a:r>
            <a:endParaRPr lang="es-ES_tradnl" dirty="0"/>
          </a:p>
        </p:txBody>
      </p:sp>
      <p:sp>
        <p:nvSpPr>
          <p:cNvPr id="11" name="Rectángulo 10"/>
          <p:cNvSpPr/>
          <p:nvPr/>
        </p:nvSpPr>
        <p:spPr>
          <a:xfrm>
            <a:off x="5903495" y="2023224"/>
            <a:ext cx="4572000" cy="800219"/>
          </a:xfrm>
          <a:prstGeom prst="rect">
            <a:avLst/>
          </a:prstGeom>
        </p:spPr>
        <p:txBody>
          <a:bodyPr>
            <a:spAutoFit/>
          </a:bodyPr>
          <a:lstStyle/>
          <a:p>
            <a:pPr algn="ctr"/>
            <a:r>
              <a:rPr lang="es-ES" sz="2300" b="1">
                <a:solidFill>
                  <a:srgbClr val="57354C"/>
                </a:solidFill>
              </a:rPr>
              <a:t>consumos culturales + construcción de identidades colectivas </a:t>
            </a:r>
            <a:endParaRPr lang="es-ES_tradnl" sz="2300" b="1" dirty="0">
              <a:solidFill>
                <a:srgbClr val="57354C"/>
              </a:solidFill>
            </a:endParaRPr>
          </a:p>
        </p:txBody>
      </p:sp>
    </p:spTree>
    <p:extLst>
      <p:ext uri="{BB962C8B-B14F-4D97-AF65-F5344CB8AC3E}">
        <p14:creationId xmlns:p14="http://schemas.microsoft.com/office/powerpoint/2010/main" val="232743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4788570" y="1829713"/>
            <a:ext cx="5879431" cy="4001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p:cNvSpPr/>
          <p:nvPr/>
        </p:nvSpPr>
        <p:spPr>
          <a:xfrm>
            <a:off x="4788570" y="2229823"/>
            <a:ext cx="5879431" cy="1267358"/>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2258854" y="415640"/>
            <a:ext cx="1847925" cy="861774"/>
          </a:xfrm>
          <a:prstGeom prst="rect">
            <a:avLst/>
          </a:prstGeom>
        </p:spPr>
        <p:txBody>
          <a:bodyPr wrap="square">
            <a:spAutoFit/>
          </a:bodyPr>
          <a:lstStyle/>
          <a:p>
            <a:pPr algn="r"/>
            <a:r>
              <a:rPr lang="es-ES" sz="2500" b="1" dirty="0"/>
              <a:t> Los </a:t>
            </a:r>
            <a:r>
              <a:rPr lang="es-ES" sz="2500" b="1" dirty="0">
                <a:solidFill>
                  <a:srgbClr val="57354C"/>
                </a:solidFill>
              </a:rPr>
              <a:t>objetos</a:t>
            </a:r>
            <a:r>
              <a:rPr lang="es-ES" sz="2500" b="1" dirty="0"/>
              <a:t> (textos) </a:t>
            </a:r>
            <a:endParaRPr lang="es-ES_tradnl" sz="2500" b="1" dirty="0"/>
          </a:p>
        </p:txBody>
      </p:sp>
      <p:sp>
        <p:nvSpPr>
          <p:cNvPr id="6" name="Rectángulo 5"/>
          <p:cNvSpPr/>
          <p:nvPr/>
        </p:nvSpPr>
        <p:spPr>
          <a:xfrm>
            <a:off x="4299286" y="415641"/>
            <a:ext cx="5983703" cy="1200329"/>
          </a:xfrm>
          <a:prstGeom prst="rect">
            <a:avLst/>
          </a:prstGeom>
        </p:spPr>
        <p:txBody>
          <a:bodyPr wrap="square">
            <a:spAutoFit/>
          </a:bodyPr>
          <a:lstStyle/>
          <a:p>
            <a:r>
              <a:rPr lang="es-ES" dirty="0"/>
              <a:t>no son simplemente cosas materiales sino aquellos que utilizamos para construir la percepción de otros y al mismo tiempo hacernos percibir por esos otros. Textos que obedecen a su naturaleza simbólica. </a:t>
            </a:r>
          </a:p>
        </p:txBody>
      </p:sp>
      <p:sp>
        <p:nvSpPr>
          <p:cNvPr id="7" name="Rectángulo 6"/>
          <p:cNvSpPr/>
          <p:nvPr/>
        </p:nvSpPr>
        <p:spPr>
          <a:xfrm>
            <a:off x="2013285" y="1827607"/>
            <a:ext cx="2590799" cy="2308324"/>
          </a:xfrm>
          <a:prstGeom prst="rect">
            <a:avLst/>
          </a:prstGeom>
        </p:spPr>
        <p:txBody>
          <a:bodyPr wrap="square">
            <a:spAutoFit/>
          </a:bodyPr>
          <a:lstStyle/>
          <a:p>
            <a:r>
              <a:rPr lang="es-ES" b="1" dirty="0"/>
              <a:t>El valor simbólico </a:t>
            </a:r>
            <a:r>
              <a:rPr lang="es-ES" dirty="0"/>
              <a:t>de estos objetos es construido en la trama de relaciones intersubjetivas entre los actores y sus necesidades de reconocimiento y distinción. </a:t>
            </a:r>
            <a:endParaRPr lang="es-ES_tradnl" dirty="0"/>
          </a:p>
        </p:txBody>
      </p:sp>
      <p:sp>
        <p:nvSpPr>
          <p:cNvPr id="9" name="Rectángulo 8"/>
          <p:cNvSpPr/>
          <p:nvPr/>
        </p:nvSpPr>
        <p:spPr>
          <a:xfrm>
            <a:off x="1524000" y="4412930"/>
            <a:ext cx="3015916" cy="244507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7"/>
          <p:cNvSpPr/>
          <p:nvPr/>
        </p:nvSpPr>
        <p:spPr>
          <a:xfrm>
            <a:off x="1921043" y="4624569"/>
            <a:ext cx="2470485" cy="1815882"/>
          </a:xfrm>
          <a:prstGeom prst="rect">
            <a:avLst/>
          </a:prstGeom>
        </p:spPr>
        <p:txBody>
          <a:bodyPr wrap="square">
            <a:spAutoFit/>
          </a:bodyPr>
          <a:lstStyle/>
          <a:p>
            <a:r>
              <a:rPr lang="es-ES" sz="1600" b="1" dirty="0">
                <a:solidFill>
                  <a:schemeClr val="bg1"/>
                </a:solidFill>
              </a:rPr>
              <a:t>E</a:t>
            </a:r>
            <a:r>
              <a:rPr lang="es-ES" sz="1600" b="1" dirty="0" smtClean="0">
                <a:solidFill>
                  <a:schemeClr val="bg1"/>
                </a:solidFill>
              </a:rPr>
              <a:t>l </a:t>
            </a:r>
            <a:r>
              <a:rPr lang="es-ES" sz="1600" b="1" dirty="0">
                <a:solidFill>
                  <a:schemeClr val="bg1"/>
                </a:solidFill>
              </a:rPr>
              <a:t>consumo cultural es un proceso </a:t>
            </a:r>
            <a:r>
              <a:rPr lang="es-ES" sz="1600" b="1" dirty="0" err="1">
                <a:solidFill>
                  <a:schemeClr val="bg1"/>
                </a:solidFill>
              </a:rPr>
              <a:t>identitario</a:t>
            </a:r>
            <a:r>
              <a:rPr lang="es-ES" sz="1600" b="1" dirty="0">
                <a:solidFill>
                  <a:schemeClr val="bg1"/>
                </a:solidFill>
              </a:rPr>
              <a:t> en el que los sujetos construyen imágenes de sí mismos y la que desean proyectar, otorgándoles un sentido de representación social. </a:t>
            </a:r>
          </a:p>
        </p:txBody>
      </p:sp>
      <p:sp>
        <p:nvSpPr>
          <p:cNvPr id="10" name="Rectángulo 9"/>
          <p:cNvSpPr/>
          <p:nvPr/>
        </p:nvSpPr>
        <p:spPr>
          <a:xfrm>
            <a:off x="4852738" y="1829713"/>
            <a:ext cx="5751093" cy="415498"/>
          </a:xfrm>
          <a:prstGeom prst="rect">
            <a:avLst/>
          </a:prstGeom>
        </p:spPr>
        <p:txBody>
          <a:bodyPr wrap="square">
            <a:spAutoFit/>
          </a:bodyPr>
          <a:lstStyle/>
          <a:p>
            <a:pPr algn="ctr"/>
            <a:r>
              <a:rPr lang="es-ES" sz="2100" b="1" dirty="0">
                <a:solidFill>
                  <a:schemeClr val="bg1"/>
                </a:solidFill>
              </a:rPr>
              <a:t>consumo </a:t>
            </a:r>
            <a:r>
              <a:rPr lang="es-ES" sz="2100" b="1">
                <a:solidFill>
                  <a:schemeClr val="bg1"/>
                </a:solidFill>
              </a:rPr>
              <a:t>cultural + construcción </a:t>
            </a:r>
            <a:r>
              <a:rPr lang="es-ES" sz="2100" b="1" dirty="0">
                <a:solidFill>
                  <a:schemeClr val="bg1"/>
                </a:solidFill>
              </a:rPr>
              <a:t>de identidades</a:t>
            </a:r>
            <a:endParaRPr lang="es-ES_tradnl" sz="2100" b="1" dirty="0">
              <a:solidFill>
                <a:schemeClr val="bg1"/>
              </a:solidFill>
            </a:endParaRPr>
          </a:p>
        </p:txBody>
      </p:sp>
      <p:sp>
        <p:nvSpPr>
          <p:cNvPr id="11" name="Rectángulo 10"/>
          <p:cNvSpPr/>
          <p:nvPr/>
        </p:nvSpPr>
        <p:spPr>
          <a:xfrm>
            <a:off x="5005137" y="2300653"/>
            <a:ext cx="5414213" cy="1077218"/>
          </a:xfrm>
          <a:prstGeom prst="rect">
            <a:avLst/>
          </a:prstGeom>
        </p:spPr>
        <p:txBody>
          <a:bodyPr wrap="square">
            <a:spAutoFit/>
          </a:bodyPr>
          <a:lstStyle/>
          <a:p>
            <a:pPr algn="ctr"/>
            <a:r>
              <a:rPr lang="es-ES" sz="1600"/>
              <a:t>se define al consumo cultural como un proceso en el que los actores sociales se apropian y hacen circular los textos atendiendo a su valor simbólico, interactúan, resignifican y asignan sentido a sus relaciones y construyen sus identidades.</a:t>
            </a:r>
            <a:endParaRPr lang="es-ES" sz="1600" dirty="0"/>
          </a:p>
        </p:txBody>
      </p:sp>
      <p:sp>
        <p:nvSpPr>
          <p:cNvPr id="14" name="Rectángulo 13"/>
          <p:cNvSpPr/>
          <p:nvPr/>
        </p:nvSpPr>
        <p:spPr>
          <a:xfrm>
            <a:off x="6089791" y="4121385"/>
            <a:ext cx="2794355" cy="477054"/>
          </a:xfrm>
          <a:prstGeom prst="rect">
            <a:avLst/>
          </a:prstGeom>
        </p:spPr>
        <p:txBody>
          <a:bodyPr wrap="none">
            <a:spAutoFit/>
          </a:bodyPr>
          <a:lstStyle/>
          <a:p>
            <a:r>
              <a:rPr lang="es-ES" sz="2500" b="1" dirty="0">
                <a:solidFill>
                  <a:srgbClr val="57354C"/>
                </a:solidFill>
              </a:rPr>
              <a:t>textos publicitarios </a:t>
            </a:r>
            <a:endParaRPr lang="es-ES_tradnl" sz="2500" b="1" dirty="0">
              <a:solidFill>
                <a:srgbClr val="57354C"/>
              </a:solidFill>
            </a:endParaRPr>
          </a:p>
        </p:txBody>
      </p:sp>
      <p:sp>
        <p:nvSpPr>
          <p:cNvPr id="15" name="Rectángulo 14"/>
          <p:cNvSpPr/>
          <p:nvPr/>
        </p:nvSpPr>
        <p:spPr>
          <a:xfrm>
            <a:off x="5361390" y="4598439"/>
            <a:ext cx="4251159" cy="1477328"/>
          </a:xfrm>
          <a:prstGeom prst="rect">
            <a:avLst/>
          </a:prstGeom>
        </p:spPr>
        <p:txBody>
          <a:bodyPr wrap="square">
            <a:spAutoFit/>
          </a:bodyPr>
          <a:lstStyle/>
          <a:p>
            <a:r>
              <a:rPr lang="es-ES" dirty="0"/>
              <a:t>son los medios por los cuales se construye la percepción del otro y de sí mismo. Se trata de textos de naturaleza simbólica, en donde el valor se genera en la trama de relaciones </a:t>
            </a:r>
            <a:r>
              <a:rPr lang="es-ES" dirty="0" err="1"/>
              <a:t>identitarias</a:t>
            </a:r>
            <a:r>
              <a:rPr lang="es-ES" dirty="0"/>
              <a:t> de manera colectiva. </a:t>
            </a:r>
            <a:endParaRPr lang="es-ES_tradnl" dirty="0"/>
          </a:p>
        </p:txBody>
      </p:sp>
    </p:spTree>
    <p:extLst>
      <p:ext uri="{BB962C8B-B14F-4D97-AF65-F5344CB8AC3E}">
        <p14:creationId xmlns:p14="http://schemas.microsoft.com/office/powerpoint/2010/main" val="2538440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riángulo 9"/>
          <p:cNvSpPr/>
          <p:nvPr/>
        </p:nvSpPr>
        <p:spPr>
          <a:xfrm rot="5400000">
            <a:off x="5881628" y="2292020"/>
            <a:ext cx="955172" cy="600711"/>
          </a:xfrm>
          <a:prstGeom prst="triangle">
            <a:avLst/>
          </a:prstGeom>
          <a:solidFill>
            <a:srgbClr val="96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968A89"/>
              </a:solidFill>
            </a:endParaRPr>
          </a:p>
        </p:txBody>
      </p:sp>
      <p:sp>
        <p:nvSpPr>
          <p:cNvPr id="8" name="Rectángulo 7"/>
          <p:cNvSpPr/>
          <p:nvPr/>
        </p:nvSpPr>
        <p:spPr>
          <a:xfrm>
            <a:off x="1523999" y="1888762"/>
            <a:ext cx="4732422" cy="4969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Rectángulo 3"/>
          <p:cNvSpPr/>
          <p:nvPr/>
        </p:nvSpPr>
        <p:spPr>
          <a:xfrm>
            <a:off x="1989054" y="904526"/>
            <a:ext cx="6284259" cy="547714"/>
          </a:xfrm>
          <a:prstGeom prst="rect">
            <a:avLst/>
          </a:prstGeom>
        </p:spPr>
        <p:txBody>
          <a:bodyPr wrap="square">
            <a:spAutoFit/>
          </a:bodyPr>
          <a:lstStyle/>
          <a:p>
            <a:pPr algn="r">
              <a:lnSpc>
                <a:spcPct val="150000"/>
              </a:lnSpc>
            </a:pPr>
            <a:r>
              <a:rPr lang="es-ES" sz="2200" b="1" dirty="0">
                <a:solidFill>
                  <a:schemeClr val="accent1">
                    <a:lumMod val="60000"/>
                    <a:lumOff val="40000"/>
                  </a:schemeClr>
                </a:solidFill>
                <a:latin typeface="Calibri" charset="0"/>
                <a:ea typeface="Calibri" charset="0"/>
                <a:cs typeface="Calibri" charset="0"/>
              </a:rPr>
              <a:t>El texto y el contexto del objeto de estudio</a:t>
            </a:r>
            <a:endParaRPr lang="es-ES_tradnl" sz="2200" dirty="0">
              <a:solidFill>
                <a:schemeClr val="accent1">
                  <a:lumMod val="60000"/>
                  <a:lumOff val="40000"/>
                </a:schemeClr>
              </a:solidFill>
              <a:latin typeface="Calibri" charset="0"/>
              <a:ea typeface="Calibri" charset="0"/>
              <a:cs typeface="Calibri" charset="0"/>
            </a:endParaRPr>
          </a:p>
        </p:txBody>
      </p:sp>
      <p:sp>
        <p:nvSpPr>
          <p:cNvPr id="6" name="CuadroTexto 5"/>
          <p:cNvSpPr txBox="1"/>
          <p:nvPr/>
        </p:nvSpPr>
        <p:spPr>
          <a:xfrm>
            <a:off x="2169460" y="2885644"/>
            <a:ext cx="3844651" cy="4278094"/>
          </a:xfrm>
          <a:prstGeom prst="rect">
            <a:avLst/>
          </a:prstGeom>
          <a:noFill/>
        </p:spPr>
        <p:txBody>
          <a:bodyPr wrap="square" rtlCol="0">
            <a:spAutoFit/>
          </a:bodyPr>
          <a:lstStyle/>
          <a:p>
            <a:r>
              <a:rPr lang="es-ES" sz="1700" dirty="0">
                <a:solidFill>
                  <a:schemeClr val="bg1"/>
                </a:solidFill>
              </a:rPr>
              <a:t>Reconocer al discurso publicitario como un texto que se recrea en y por los contextos sociales, económicos, políticos y culturales al que corresponde. </a:t>
            </a:r>
          </a:p>
          <a:p>
            <a:endParaRPr lang="es-ES" sz="1700" dirty="0">
              <a:solidFill>
                <a:schemeClr val="bg1"/>
              </a:solidFill>
            </a:endParaRPr>
          </a:p>
          <a:p>
            <a:r>
              <a:rPr lang="es-ES" sz="1700" dirty="0">
                <a:solidFill>
                  <a:schemeClr val="bg1"/>
                </a:solidFill>
              </a:rPr>
              <a:t>Se establece la importancia de estudiar los contextos en donde se desarrollan los textos a manera de acercamiento metodológico, lo cual permitirá realizar una deconstrucción del texto más adelante, bajo el conocimiento previo de las circunstancias del momento en que se desarrollaron los textos. </a:t>
            </a:r>
          </a:p>
          <a:p>
            <a:endParaRPr lang="es-ES" sz="1700" dirty="0">
              <a:solidFill>
                <a:schemeClr val="bg1"/>
              </a:solidFill>
            </a:endParaRPr>
          </a:p>
          <a:p>
            <a:r>
              <a:rPr lang="es-ES" sz="1700" dirty="0">
                <a:solidFill>
                  <a:schemeClr val="bg1"/>
                </a:solidFill>
              </a:rPr>
              <a:t> </a:t>
            </a:r>
            <a:endParaRPr lang="es-ES_tradnl" sz="1700" dirty="0">
              <a:solidFill>
                <a:schemeClr val="bg1"/>
              </a:solidFill>
            </a:endParaRPr>
          </a:p>
          <a:p>
            <a:endParaRPr lang="es-ES_tradnl" sz="1700" dirty="0">
              <a:solidFill>
                <a:schemeClr val="bg1"/>
              </a:solidFill>
            </a:endParaRPr>
          </a:p>
        </p:txBody>
      </p:sp>
      <p:sp>
        <p:nvSpPr>
          <p:cNvPr id="5" name="Rectángulo 4"/>
          <p:cNvSpPr/>
          <p:nvPr/>
        </p:nvSpPr>
        <p:spPr>
          <a:xfrm>
            <a:off x="1804894" y="50801"/>
            <a:ext cx="9306587" cy="1277273"/>
          </a:xfrm>
          <a:prstGeom prst="rect">
            <a:avLst/>
          </a:prstGeom>
        </p:spPr>
        <p:txBody>
          <a:bodyPr wrap="none">
            <a:spAutoFit/>
          </a:bodyPr>
          <a:lstStyle/>
          <a:p>
            <a:r>
              <a:rPr lang="es-MX" sz="7700" b="1" dirty="0" smtClean="0">
                <a:solidFill>
                  <a:schemeClr val="bg1">
                    <a:lumMod val="85000"/>
                  </a:schemeClr>
                </a:solidFill>
              </a:rPr>
              <a:t>4ª Conclusiones </a:t>
            </a:r>
            <a:r>
              <a:rPr lang="es-MX" sz="3600" b="1" dirty="0" smtClean="0">
                <a:solidFill>
                  <a:schemeClr val="bg1">
                    <a:lumMod val="85000"/>
                  </a:schemeClr>
                </a:solidFill>
              </a:rPr>
              <a:t>preliminares</a:t>
            </a:r>
            <a:endParaRPr lang="es-ES_tradnl" sz="3600" dirty="0">
              <a:solidFill>
                <a:schemeClr val="bg1">
                  <a:lumMod val="85000"/>
                </a:schemeClr>
              </a:solidFill>
            </a:endParaRPr>
          </a:p>
        </p:txBody>
      </p:sp>
      <p:sp>
        <p:nvSpPr>
          <p:cNvPr id="7" name="CuadroTexto 6"/>
          <p:cNvSpPr txBox="1"/>
          <p:nvPr/>
        </p:nvSpPr>
        <p:spPr>
          <a:xfrm>
            <a:off x="6729863" y="1872945"/>
            <a:ext cx="3761675" cy="2185214"/>
          </a:xfrm>
          <a:prstGeom prst="rect">
            <a:avLst/>
          </a:prstGeom>
          <a:noFill/>
        </p:spPr>
        <p:txBody>
          <a:bodyPr wrap="square" rtlCol="0">
            <a:spAutoFit/>
          </a:bodyPr>
          <a:lstStyle/>
          <a:p>
            <a:r>
              <a:rPr lang="es-ES" sz="1700" dirty="0"/>
              <a:t>Se busca comprender al discurso publicitario como concepto y como método para recrear contextos sociales, si bien los modelos teóricos discursivos cuentan con una larga tradición en el estudio del lenguaje, </a:t>
            </a:r>
            <a:r>
              <a:rPr lang="es-ES" sz="1700" dirty="0" smtClean="0"/>
              <a:t>se </a:t>
            </a:r>
            <a:r>
              <a:rPr lang="es-ES" sz="1700" dirty="0"/>
              <a:t>hace énfasis sobre el estudio del discurso publicitario como texto. </a:t>
            </a:r>
            <a:endParaRPr lang="es-ES_tradnl" sz="1700" dirty="0"/>
          </a:p>
        </p:txBody>
      </p:sp>
      <p:pic>
        <p:nvPicPr>
          <p:cNvPr id="2" name="Imagen 1"/>
          <p:cNvPicPr>
            <a:picLocks noChangeAspect="1"/>
          </p:cNvPicPr>
          <p:nvPr/>
        </p:nvPicPr>
        <p:blipFill rotWithShape="1">
          <a:blip r:embed="rId2">
            <a:grayscl/>
            <a:extLst>
              <a:ext uri="{28A0092B-C50C-407E-A947-70E740481C1C}">
                <a14:useLocalDpi xmlns:a14="http://schemas.microsoft.com/office/drawing/2010/main" val="0"/>
              </a:ext>
            </a:extLst>
          </a:blip>
          <a:srcRect t="12270" b="45698"/>
          <a:stretch/>
        </p:blipFill>
        <p:spPr>
          <a:xfrm>
            <a:off x="6256421" y="4251158"/>
            <a:ext cx="4468368" cy="2582780"/>
          </a:xfrm>
          <a:prstGeom prst="rect">
            <a:avLst/>
          </a:prstGeom>
        </p:spPr>
      </p:pic>
    </p:spTree>
    <p:extLst>
      <p:ext uri="{BB962C8B-B14F-4D97-AF65-F5344CB8AC3E}">
        <p14:creationId xmlns:p14="http://schemas.microsoft.com/office/powerpoint/2010/main" val="1090497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400654" y="3679993"/>
            <a:ext cx="5010799" cy="2400657"/>
          </a:xfrm>
          <a:prstGeom prst="rect">
            <a:avLst/>
          </a:prstGeom>
          <a:noFill/>
        </p:spPr>
        <p:txBody>
          <a:bodyPr wrap="square" rtlCol="0">
            <a:spAutoFit/>
          </a:bodyPr>
          <a:lstStyle/>
          <a:p>
            <a:r>
              <a:rPr lang="es-ES" dirty="0"/>
              <a:t>Se pretende plantear </a:t>
            </a:r>
            <a:r>
              <a:rPr lang="es-ES" sz="2000" b="1" dirty="0">
                <a:solidFill>
                  <a:srgbClr val="968A89"/>
                </a:solidFill>
              </a:rPr>
              <a:t>un marco de reflexión sobre los problemas y capacidades del lenguaje de la publicidad, </a:t>
            </a:r>
            <a:r>
              <a:rPr lang="es-ES" dirty="0"/>
              <a:t>considerando al estudio del discurso publicitario fruto de acercamientos textuales, discursivos y culturales que conciben el discurso como estructurador de la realidad social y cultural  (Nos </a:t>
            </a:r>
            <a:r>
              <a:rPr lang="es-ES" dirty="0" err="1"/>
              <a:t>Aldás</a:t>
            </a:r>
            <a:r>
              <a:rPr lang="es-ES" dirty="0"/>
              <a:t>, 2007: 146).</a:t>
            </a:r>
            <a:endParaRPr lang="es-ES_tradnl" dirty="0"/>
          </a:p>
          <a:p>
            <a:endParaRPr lang="es-ES_tradnl" dirty="0"/>
          </a:p>
        </p:txBody>
      </p:sp>
      <p:sp>
        <p:nvSpPr>
          <p:cNvPr id="2" name="Rectángulo 1"/>
          <p:cNvSpPr/>
          <p:nvPr/>
        </p:nvSpPr>
        <p:spPr>
          <a:xfrm>
            <a:off x="2176399" y="855928"/>
            <a:ext cx="1962129" cy="2123658"/>
          </a:xfrm>
          <a:prstGeom prst="rect">
            <a:avLst/>
          </a:prstGeom>
        </p:spPr>
        <p:txBody>
          <a:bodyPr wrap="square">
            <a:spAutoFit/>
          </a:bodyPr>
          <a:lstStyle/>
          <a:p>
            <a:pPr algn="r"/>
            <a:r>
              <a:rPr lang="es-ES" sz="3300" b="1" dirty="0">
                <a:solidFill>
                  <a:srgbClr val="5D5555"/>
                </a:solidFill>
              </a:rPr>
              <a:t>El </a:t>
            </a:r>
            <a:r>
              <a:rPr lang="es-ES" sz="3300" b="1" dirty="0">
                <a:solidFill>
                  <a:srgbClr val="968A89"/>
                </a:solidFill>
              </a:rPr>
              <a:t>enfoque </a:t>
            </a:r>
            <a:r>
              <a:rPr lang="es-ES" sz="3300" b="1" dirty="0">
                <a:solidFill>
                  <a:srgbClr val="5D5555"/>
                </a:solidFill>
              </a:rPr>
              <a:t>teórico discursivo </a:t>
            </a:r>
            <a:endParaRPr lang="es-ES_tradnl" sz="3300" b="1" dirty="0">
              <a:solidFill>
                <a:srgbClr val="5D5555"/>
              </a:solidFill>
            </a:endParaRPr>
          </a:p>
        </p:txBody>
      </p:sp>
      <p:sp>
        <p:nvSpPr>
          <p:cNvPr id="3" name="Rectángulo 2"/>
          <p:cNvSpPr/>
          <p:nvPr/>
        </p:nvSpPr>
        <p:spPr>
          <a:xfrm>
            <a:off x="4323013" y="877667"/>
            <a:ext cx="3513555" cy="2031325"/>
          </a:xfrm>
          <a:prstGeom prst="rect">
            <a:avLst/>
          </a:prstGeom>
        </p:spPr>
        <p:txBody>
          <a:bodyPr wrap="square">
            <a:spAutoFit/>
          </a:bodyPr>
          <a:lstStyle/>
          <a:p>
            <a:r>
              <a:rPr lang="es-ES" dirty="0">
                <a:solidFill>
                  <a:srgbClr val="C00000"/>
                </a:solidFill>
              </a:rPr>
              <a:t>T</a:t>
            </a:r>
            <a:r>
              <a:rPr lang="es-ES" dirty="0" smtClean="0">
                <a:solidFill>
                  <a:srgbClr val="C00000"/>
                </a:solidFill>
              </a:rPr>
              <a:t>eorías </a:t>
            </a:r>
            <a:r>
              <a:rPr lang="es-ES" dirty="0">
                <a:solidFill>
                  <a:srgbClr val="C00000"/>
                </a:solidFill>
              </a:rPr>
              <a:t>del texto </a:t>
            </a:r>
            <a:r>
              <a:rPr lang="es-ES" dirty="0"/>
              <a:t>y del discurso, reconociendo que implica enmarcarse en una tendencia del estudio social de los textos (publicidad) que responde a un proceso de comunicación planificado. </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1054" y="-174609"/>
            <a:ext cx="2646947" cy="7202649"/>
          </a:xfrm>
          <a:prstGeom prst="rect">
            <a:avLst/>
          </a:prstGeom>
        </p:spPr>
      </p:pic>
    </p:spTree>
    <p:extLst>
      <p:ext uri="{BB962C8B-B14F-4D97-AF65-F5344CB8AC3E}">
        <p14:creationId xmlns:p14="http://schemas.microsoft.com/office/powerpoint/2010/main" val="279800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grayscl/>
            <a:alphaModFix amt="10000"/>
            <a:extLst>
              <a:ext uri="{28A0092B-C50C-407E-A947-70E740481C1C}">
                <a14:useLocalDpi xmlns:a14="http://schemas.microsoft.com/office/drawing/2010/main" val="0"/>
              </a:ext>
            </a:extLst>
          </a:blip>
          <a:srcRect l="4557" t="18359" r="2223" b="30367"/>
          <a:stretch/>
        </p:blipFill>
        <p:spPr>
          <a:xfrm>
            <a:off x="1267968" y="36576"/>
            <a:ext cx="9363456" cy="7059168"/>
          </a:xfrm>
          <a:prstGeom prst="rect">
            <a:avLst/>
          </a:prstGeom>
        </p:spPr>
      </p:pic>
      <p:sp>
        <p:nvSpPr>
          <p:cNvPr id="5" name="CuadroTexto 4"/>
          <p:cNvSpPr txBox="1"/>
          <p:nvPr/>
        </p:nvSpPr>
        <p:spPr>
          <a:xfrm>
            <a:off x="2721966" y="2848905"/>
            <a:ext cx="6523476" cy="2354491"/>
          </a:xfrm>
          <a:prstGeom prst="rect">
            <a:avLst/>
          </a:prstGeom>
          <a:noFill/>
        </p:spPr>
        <p:txBody>
          <a:bodyPr wrap="square" rtlCol="0">
            <a:spAutoFit/>
          </a:bodyPr>
          <a:lstStyle/>
          <a:p>
            <a:pPr algn="ctr"/>
            <a:r>
              <a:rPr lang="es-ES" sz="2100" dirty="0"/>
              <a:t>D</a:t>
            </a:r>
            <a:r>
              <a:rPr lang="es-ES" sz="2100" dirty="0" smtClean="0"/>
              <a:t>esde </a:t>
            </a:r>
            <a:r>
              <a:rPr lang="es-ES" sz="2100" dirty="0"/>
              <a:t>una perspectiva discursiva de la publicidad  es definido como proceso de construcción de sentidos por medio de la interrelación de todos sus elementos y elecciones, y del diálogo que establece con unos </a:t>
            </a:r>
            <a:r>
              <a:rPr lang="es-ES" sz="2100" dirty="0" err="1"/>
              <a:t>intertextos</a:t>
            </a:r>
            <a:r>
              <a:rPr lang="es-ES" sz="2100" dirty="0"/>
              <a:t> y con unos contextos culturales, históricos, políticos y económicos desde la postura de Benet (2004). </a:t>
            </a:r>
            <a:endParaRPr lang="es-ES_tradnl" sz="2100" dirty="0"/>
          </a:p>
          <a:p>
            <a:pPr algn="ctr"/>
            <a:endParaRPr lang="es-ES_tradnl" sz="2100" dirty="0"/>
          </a:p>
        </p:txBody>
      </p:sp>
      <p:sp>
        <p:nvSpPr>
          <p:cNvPr id="4" name="Rectángulo 3"/>
          <p:cNvSpPr/>
          <p:nvPr/>
        </p:nvSpPr>
        <p:spPr>
          <a:xfrm>
            <a:off x="4620299" y="1740908"/>
            <a:ext cx="3015569" cy="1107996"/>
          </a:xfrm>
          <a:prstGeom prst="rect">
            <a:avLst/>
          </a:prstGeom>
        </p:spPr>
        <p:txBody>
          <a:bodyPr wrap="none">
            <a:spAutoFit/>
          </a:bodyPr>
          <a:lstStyle/>
          <a:p>
            <a:r>
              <a:rPr lang="es-ES" sz="6600" b="1">
                <a:solidFill>
                  <a:srgbClr val="57354C"/>
                </a:solidFill>
              </a:rPr>
              <a:t>El texto </a:t>
            </a:r>
            <a:endParaRPr lang="es-ES_tradnl" sz="6600" b="1" dirty="0">
              <a:solidFill>
                <a:srgbClr val="57354C"/>
              </a:solidFill>
            </a:endParaRPr>
          </a:p>
        </p:txBody>
      </p:sp>
    </p:spTree>
    <p:extLst>
      <p:ext uri="{BB962C8B-B14F-4D97-AF65-F5344CB8AC3E}">
        <p14:creationId xmlns:p14="http://schemas.microsoft.com/office/powerpoint/2010/main" val="380312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10423" y="891985"/>
            <a:ext cx="3882189" cy="2400657"/>
          </a:xfrm>
          <a:prstGeom prst="rect">
            <a:avLst/>
          </a:prstGeom>
        </p:spPr>
        <p:txBody>
          <a:bodyPr wrap="square">
            <a:spAutoFit/>
          </a:bodyPr>
          <a:lstStyle/>
          <a:p>
            <a:pPr algn="ctr"/>
            <a:r>
              <a:rPr lang="es-ES" sz="3000" b="1" dirty="0">
                <a:solidFill>
                  <a:srgbClr val="57354C"/>
                </a:solidFill>
              </a:rPr>
              <a:t>El discurso publicitario,</a:t>
            </a:r>
            <a:r>
              <a:rPr lang="es-ES" sz="3000" dirty="0">
                <a:solidFill>
                  <a:srgbClr val="57354C"/>
                </a:solidFill>
              </a:rPr>
              <a:t> </a:t>
            </a:r>
            <a:r>
              <a:rPr lang="es-ES" sz="3000" dirty="0"/>
              <a:t>en su enunciación, construye un sentido social con determinados valores.</a:t>
            </a:r>
            <a:endParaRPr lang="es-ES_tradnl" sz="30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0964" y="-272716"/>
            <a:ext cx="4970096" cy="7130716"/>
          </a:xfrm>
          <a:prstGeom prst="rect">
            <a:avLst/>
          </a:prstGeom>
        </p:spPr>
      </p:pic>
      <p:sp>
        <p:nvSpPr>
          <p:cNvPr id="5" name="Rectángulo 4"/>
          <p:cNvSpPr/>
          <p:nvPr/>
        </p:nvSpPr>
        <p:spPr>
          <a:xfrm>
            <a:off x="1562823" y="3990813"/>
            <a:ext cx="3729789" cy="1384995"/>
          </a:xfrm>
          <a:prstGeom prst="rect">
            <a:avLst/>
          </a:prstGeom>
        </p:spPr>
        <p:txBody>
          <a:bodyPr wrap="square">
            <a:spAutoFit/>
          </a:bodyPr>
          <a:lstStyle/>
          <a:p>
            <a:r>
              <a:rPr lang="es-ES" sz="2800" b="1" dirty="0">
                <a:solidFill>
                  <a:srgbClr val="A57100"/>
                </a:solidFill>
              </a:rPr>
              <a:t>El discurso publicitario en este contexto, es la voz de la publicidad. </a:t>
            </a:r>
            <a:endParaRPr lang="es-ES_tradnl" sz="2800" b="1" dirty="0">
              <a:solidFill>
                <a:srgbClr val="A57100"/>
              </a:solidFill>
            </a:endParaRPr>
          </a:p>
        </p:txBody>
      </p:sp>
    </p:spTree>
    <p:extLst>
      <p:ext uri="{BB962C8B-B14F-4D97-AF65-F5344CB8AC3E}">
        <p14:creationId xmlns:p14="http://schemas.microsoft.com/office/powerpoint/2010/main" val="76913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95980" y="1696151"/>
            <a:ext cx="5243794" cy="4534575"/>
          </a:xfrm>
          <a:prstGeom prst="rect">
            <a:avLst/>
          </a:prstGeom>
        </p:spPr>
        <p:txBody>
          <a:bodyPr wrap="square">
            <a:spAutoFit/>
          </a:bodyPr>
          <a:lstStyle/>
          <a:p>
            <a:pPr algn="just">
              <a:spcAft>
                <a:spcPts val="1000"/>
              </a:spcAft>
            </a:pPr>
            <a:r>
              <a:rPr lang="es-ES" sz="1900" dirty="0">
                <a:solidFill>
                  <a:schemeClr val="bg1"/>
                </a:solidFill>
                <a:latin typeface="Calibri" charset="0"/>
                <a:ea typeface="Calibri" charset="0"/>
                <a:cs typeface="Calibri" charset="0"/>
              </a:rPr>
              <a:t>E</a:t>
            </a:r>
            <a:r>
              <a:rPr lang="es-MX" sz="1900" dirty="0">
                <a:solidFill>
                  <a:schemeClr val="bg1"/>
                </a:solidFill>
                <a:latin typeface="Calibri" charset="0"/>
                <a:ea typeface="Calibri" charset="0"/>
                <a:cs typeface="Calibri" charset="0"/>
              </a:rPr>
              <a:t>s a través de los medios de comunicación que se aprenden, difunden y divulgan las formas de socialización.</a:t>
            </a:r>
          </a:p>
          <a:p>
            <a:pPr algn="just">
              <a:spcAft>
                <a:spcPts val="1000"/>
              </a:spcAft>
            </a:pPr>
            <a:r>
              <a:rPr lang="es-MX" sz="1900" dirty="0">
                <a:solidFill>
                  <a:schemeClr val="bg1"/>
                </a:solidFill>
                <a:latin typeface="Calibri" charset="0"/>
                <a:ea typeface="Calibri" charset="0"/>
                <a:cs typeface="Calibri" charset="0"/>
              </a:rPr>
              <a:t> </a:t>
            </a:r>
          </a:p>
          <a:p>
            <a:pPr algn="just">
              <a:spcAft>
                <a:spcPts val="1000"/>
              </a:spcAft>
            </a:pPr>
            <a:r>
              <a:rPr lang="es-MX" sz="1900" dirty="0">
                <a:solidFill>
                  <a:schemeClr val="bg1"/>
                </a:solidFill>
                <a:latin typeface="Calibri" charset="0"/>
                <a:ea typeface="Calibri" charset="0"/>
                <a:cs typeface="Calibri" charset="0"/>
              </a:rPr>
              <a:t>Son las RS inscritas en la publicidad una variable de la construcción de la identidad colectiva.</a:t>
            </a:r>
          </a:p>
          <a:p>
            <a:pPr algn="just">
              <a:spcAft>
                <a:spcPts val="1000"/>
              </a:spcAft>
            </a:pPr>
            <a:endParaRPr lang="es-MX" sz="1900" dirty="0">
              <a:solidFill>
                <a:schemeClr val="bg1"/>
              </a:solidFill>
              <a:latin typeface="Calibri" charset="0"/>
              <a:ea typeface="Calibri" charset="0"/>
              <a:cs typeface="Calibri" charset="0"/>
            </a:endParaRPr>
          </a:p>
          <a:p>
            <a:pPr algn="just">
              <a:spcAft>
                <a:spcPts val="1000"/>
              </a:spcAft>
            </a:pPr>
            <a:r>
              <a:rPr lang="es-MX" sz="1900" dirty="0">
                <a:solidFill>
                  <a:schemeClr val="bg1"/>
                </a:solidFill>
                <a:latin typeface="Calibri" charset="0"/>
                <a:ea typeface="Calibri" charset="0"/>
                <a:cs typeface="Calibri" charset="0"/>
              </a:rPr>
              <a:t>Se parte del supuesto de que el texto publicitario utilizado históricamente en la modernización e industrialización en México, proponen modelos interpretativos de las formas de ser y actuar de las distintas sociedades. </a:t>
            </a:r>
          </a:p>
          <a:p>
            <a:pPr>
              <a:spcAft>
                <a:spcPts val="1000"/>
              </a:spcAft>
            </a:pPr>
            <a:endParaRPr lang="es-ES_tradnl" sz="1900" dirty="0">
              <a:solidFill>
                <a:schemeClr val="bg1"/>
              </a:solidFill>
              <a:latin typeface="Calibri" charset="0"/>
              <a:ea typeface="Calibri" charset="0"/>
              <a:cs typeface="Calibri" charset="0"/>
            </a:endParaRPr>
          </a:p>
        </p:txBody>
      </p:sp>
      <p:sp>
        <p:nvSpPr>
          <p:cNvPr id="6" name="Triángulo 14"/>
          <p:cNvSpPr/>
          <p:nvPr/>
        </p:nvSpPr>
        <p:spPr>
          <a:xfrm rot="5400000">
            <a:off x="2462687" y="1989551"/>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CuadroTexto 6"/>
          <p:cNvSpPr txBox="1"/>
          <p:nvPr/>
        </p:nvSpPr>
        <p:spPr>
          <a:xfrm>
            <a:off x="3093366" y="1888678"/>
            <a:ext cx="7106548" cy="4801314"/>
          </a:xfrm>
          <a:prstGeom prst="rect">
            <a:avLst/>
          </a:prstGeom>
          <a:noFill/>
        </p:spPr>
        <p:txBody>
          <a:bodyPr wrap="square" rtlCol="0">
            <a:spAutoFit/>
          </a:bodyPr>
          <a:lstStyle/>
          <a:p>
            <a:pPr algn="just"/>
            <a:r>
              <a:rPr lang="es-MX" dirty="0"/>
              <a:t>El producto de la </a:t>
            </a:r>
            <a:r>
              <a:rPr lang="es-MX" dirty="0"/>
              <a:t>U.A. </a:t>
            </a:r>
            <a:r>
              <a:rPr lang="es-MX" dirty="0"/>
              <a:t>TALLER DE APLICACIÓN DEL CONOCIMIENTO, es la presentación de avances de la </a:t>
            </a:r>
            <a:r>
              <a:rPr lang="es-MX" dirty="0" smtClean="0"/>
              <a:t>fundamentación CONTEXTUAL, </a:t>
            </a:r>
            <a:r>
              <a:rPr lang="es-MX" dirty="0"/>
              <a:t>teórico-metodológica del trabajo de </a:t>
            </a:r>
            <a:r>
              <a:rPr lang="es-MX" dirty="0"/>
              <a:t>investigación.</a:t>
            </a:r>
          </a:p>
          <a:p>
            <a:pPr algn="just"/>
            <a:r>
              <a:rPr lang="es-MX" dirty="0"/>
              <a:t>El </a:t>
            </a:r>
            <a:r>
              <a:rPr lang="es-MX" dirty="0"/>
              <a:t>alumno(a) deberá </a:t>
            </a:r>
            <a:r>
              <a:rPr lang="es-MX" dirty="0"/>
              <a:t>ESPECIFICAR </a:t>
            </a:r>
            <a:r>
              <a:rPr lang="es-MX" dirty="0"/>
              <a:t>el abordaje </a:t>
            </a:r>
            <a:r>
              <a:rPr lang="es-MX" dirty="0" smtClean="0"/>
              <a:t>del contexto y de </a:t>
            </a:r>
            <a:r>
              <a:rPr lang="es-MX" dirty="0"/>
              <a:t>los enfoques </a:t>
            </a:r>
            <a:r>
              <a:rPr lang="es-MX" dirty="0" smtClean="0"/>
              <a:t>teórico-metodológicos y contextuales </a:t>
            </a:r>
            <a:r>
              <a:rPr lang="es-MX" dirty="0"/>
              <a:t>que le ayuden </a:t>
            </a:r>
            <a:r>
              <a:rPr lang="es-MX" dirty="0"/>
              <a:t>a dar solución a la necesidad planteada en su investigación. </a:t>
            </a:r>
          </a:p>
          <a:p>
            <a:pPr algn="just"/>
            <a:r>
              <a:rPr lang="es-MX" dirty="0"/>
              <a:t>El </a:t>
            </a:r>
            <a:r>
              <a:rPr lang="es-MX" dirty="0"/>
              <a:t>desarrollo del curso se establece con base en asesorías, en donde el alumno(a) en forma individual </a:t>
            </a:r>
            <a:r>
              <a:rPr lang="es-MX" dirty="0" smtClean="0"/>
              <a:t>y/o </a:t>
            </a:r>
            <a:r>
              <a:rPr lang="es-MX" dirty="0"/>
              <a:t>grupal recibe orientación por parte del profesor, acerca del método a seguir para la organización de la información que lo lleve a presentar el Estado de Conocimiento del tema de investigación. </a:t>
            </a:r>
            <a:r>
              <a:rPr lang="es-MX" dirty="0"/>
              <a:t>La evaluación por tanto, es continua, según la presentación de evidencias de desempeño, que se traducen en avances dentro del Proyecto de Investigación. Se espera el 75% de avance en la tesis de grado.</a:t>
            </a:r>
            <a:endParaRPr lang="es-ES_tradnl" dirty="0"/>
          </a:p>
          <a:p>
            <a:pPr algn="just"/>
            <a:r>
              <a:rPr lang="es-ES_tradnl" dirty="0"/>
              <a:t>EL material que se presenta coadyuvará en el </a:t>
            </a:r>
            <a:r>
              <a:rPr lang="es-ES_tradnl" dirty="0" smtClean="0"/>
              <a:t>abordaje contextual y metodológico, </a:t>
            </a:r>
            <a:r>
              <a:rPr lang="es-ES_tradnl" dirty="0"/>
              <a:t>reconociendo </a:t>
            </a:r>
            <a:r>
              <a:rPr lang="es-ES_tradnl" dirty="0" smtClean="0"/>
              <a:t>enfoques y posturas desde el </a:t>
            </a:r>
            <a:r>
              <a:rPr lang="es-ES_tradnl" dirty="0"/>
              <a:t>Cuerpo Académico de Diseño y Desarrollo Social de la FAD de la UAEM.</a:t>
            </a:r>
            <a:r>
              <a:rPr lang="x-none" dirty="0"/>
              <a:t> </a:t>
            </a:r>
            <a:endParaRPr lang="es-ES_tradnl" dirty="0"/>
          </a:p>
        </p:txBody>
      </p:sp>
      <p:sp>
        <p:nvSpPr>
          <p:cNvPr id="8" name="7 Rectángulo"/>
          <p:cNvSpPr/>
          <p:nvPr/>
        </p:nvSpPr>
        <p:spPr>
          <a:xfrm>
            <a:off x="1524000" y="751116"/>
            <a:ext cx="9144000" cy="10341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2"/>
          <p:cNvSpPr/>
          <p:nvPr/>
        </p:nvSpPr>
        <p:spPr>
          <a:xfrm>
            <a:off x="6110713" y="1056828"/>
            <a:ext cx="2765501" cy="523220"/>
          </a:xfrm>
          <a:prstGeom prst="rect">
            <a:avLst/>
          </a:prstGeom>
        </p:spPr>
        <p:txBody>
          <a:bodyPr wrap="none">
            <a:spAutoFit/>
          </a:bodyPr>
          <a:lstStyle/>
          <a:p>
            <a:r>
              <a:rPr lang="es-ES" sz="2800" b="1" dirty="0">
                <a:solidFill>
                  <a:srgbClr val="C00000"/>
                </a:solidFill>
                <a:latin typeface="Calibri" charset="0"/>
                <a:ea typeface="Calibri" charset="0"/>
                <a:cs typeface="Calibri" charset="0"/>
              </a:rPr>
              <a:t>Guion explicativo</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2113438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grayscl/>
            <a:alphaModFix amt="19000"/>
            <a:extLst>
              <a:ext uri="{28A0092B-C50C-407E-A947-70E740481C1C}">
                <a14:useLocalDpi xmlns:a14="http://schemas.microsoft.com/office/drawing/2010/main" val="0"/>
              </a:ext>
            </a:extLst>
          </a:blip>
          <a:stretch>
            <a:fillRect/>
          </a:stretch>
        </p:blipFill>
        <p:spPr>
          <a:xfrm rot="16200000">
            <a:off x="2528154" y="-1373121"/>
            <a:ext cx="7058526" cy="9804769"/>
          </a:xfrm>
          <a:prstGeom prst="rect">
            <a:avLst/>
          </a:prstGeom>
        </p:spPr>
      </p:pic>
      <p:sp>
        <p:nvSpPr>
          <p:cNvPr id="4" name="CuadroTexto 3"/>
          <p:cNvSpPr txBox="1"/>
          <p:nvPr/>
        </p:nvSpPr>
        <p:spPr>
          <a:xfrm>
            <a:off x="3119826" y="921951"/>
            <a:ext cx="5875183" cy="5632311"/>
          </a:xfrm>
          <a:prstGeom prst="rect">
            <a:avLst/>
          </a:prstGeom>
          <a:noFill/>
        </p:spPr>
        <p:txBody>
          <a:bodyPr wrap="square" rtlCol="0">
            <a:spAutoFit/>
          </a:bodyPr>
          <a:lstStyle/>
          <a:p>
            <a:pPr algn="ctr"/>
            <a:r>
              <a:rPr lang="es-ES" sz="2000" b="1" dirty="0">
                <a:solidFill>
                  <a:srgbClr val="A57100"/>
                </a:solidFill>
              </a:rPr>
              <a:t>Es evidente que la publicidad desempeñaba un papel fundamental, ya que se convertía en el más importante aparato propagandístico del capitalismo moderno</a:t>
            </a:r>
            <a:r>
              <a:rPr lang="es-ES" sz="2000" dirty="0"/>
              <a:t>, gracias a su capacidad para difundir, como nadie lo había hecho hasta entonces, las ideologías del bienestar y del consumo, por encima de las del esfuerzo y del trabajo (</a:t>
            </a:r>
            <a:r>
              <a:rPr lang="es-ES" sz="2000" dirty="0" err="1"/>
              <a:t>Viladiego</a:t>
            </a:r>
            <a:r>
              <a:rPr lang="es-ES" sz="2000" dirty="0"/>
              <a:t>, 2006: 163).</a:t>
            </a:r>
          </a:p>
          <a:p>
            <a:pPr algn="ctr"/>
            <a:endParaRPr lang="es-ES" sz="2000" dirty="0"/>
          </a:p>
          <a:p>
            <a:pPr algn="ctr"/>
            <a:r>
              <a:rPr lang="es-ES" sz="2000" dirty="0"/>
              <a:t>Se afirma que para un porcentaje importante de nuestra sociedad, las primeras imágenes de la modernidad fueron accesibles a través del discurso publicitario. Es así como resulta necesario explicitar el contexto de  EUA lo cual permitirá entender el contexto global por su importancia económica y su expansión que sigue siendo vigente y más adelante el de México reproductor de estas imágenes. </a:t>
            </a:r>
            <a:endParaRPr lang="es-ES_tradnl" sz="2000" dirty="0"/>
          </a:p>
          <a:p>
            <a:pPr algn="ctr"/>
            <a:r>
              <a:rPr lang="es-ES" sz="2000" dirty="0"/>
              <a:t> </a:t>
            </a:r>
            <a:endParaRPr lang="es-ES_tradnl" sz="2000" dirty="0"/>
          </a:p>
          <a:p>
            <a:pPr algn="ctr"/>
            <a:endParaRPr lang="es-ES_tradnl" sz="2000" dirty="0"/>
          </a:p>
        </p:txBody>
      </p:sp>
    </p:spTree>
    <p:extLst>
      <p:ext uri="{BB962C8B-B14F-4D97-AF65-F5344CB8AC3E}">
        <p14:creationId xmlns:p14="http://schemas.microsoft.com/office/powerpoint/2010/main" val="581993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grayscl/>
            <a:alphaModFix amt="49000"/>
            <a:extLst>
              <a:ext uri="{28A0092B-C50C-407E-A947-70E740481C1C}">
                <a14:useLocalDpi xmlns:a14="http://schemas.microsoft.com/office/drawing/2010/main" val="0"/>
              </a:ext>
            </a:extLst>
          </a:blip>
          <a:stretch>
            <a:fillRect/>
          </a:stretch>
        </p:blipFill>
        <p:spPr>
          <a:xfrm>
            <a:off x="3260538" y="857255"/>
            <a:ext cx="5510390" cy="5143499"/>
          </a:xfrm>
          <a:prstGeom prst="rect">
            <a:avLst/>
          </a:prstGeom>
        </p:spPr>
      </p:pic>
      <p:sp>
        <p:nvSpPr>
          <p:cNvPr id="3" name="Rectángulo 2"/>
          <p:cNvSpPr/>
          <p:nvPr/>
        </p:nvSpPr>
        <p:spPr>
          <a:xfrm>
            <a:off x="2526469" y="3097641"/>
            <a:ext cx="6604831" cy="1020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4" name="CuadroTexto 3"/>
          <p:cNvSpPr txBox="1"/>
          <p:nvPr/>
        </p:nvSpPr>
        <p:spPr>
          <a:xfrm>
            <a:off x="4315521" y="3315388"/>
            <a:ext cx="3873176" cy="584775"/>
          </a:xfrm>
          <a:prstGeom prst="rect">
            <a:avLst/>
          </a:prstGeom>
          <a:noFill/>
        </p:spPr>
        <p:txBody>
          <a:bodyPr wrap="none" rtlCol="0">
            <a:spAutoFit/>
          </a:bodyPr>
          <a:lstStyle/>
          <a:p>
            <a:r>
              <a:rPr lang="es-ES" sz="3200" b="1" dirty="0">
                <a:solidFill>
                  <a:srgbClr val="FF0000"/>
                </a:solidFill>
                <a:latin typeface="Avenir Black" charset="0"/>
                <a:ea typeface="Avenir Black" charset="0"/>
                <a:cs typeface="Avenir Black" charset="0"/>
              </a:rPr>
              <a:t>Retroalimentación </a:t>
            </a:r>
            <a:endParaRPr lang="es-ES_tradnl" sz="3200" b="1" dirty="0">
              <a:solidFill>
                <a:srgbClr val="FF0000"/>
              </a:solidFill>
              <a:latin typeface="Avenir Black" charset="0"/>
              <a:ea typeface="Avenir Black" charset="0"/>
              <a:cs typeface="Avenir Black" charset="0"/>
            </a:endParaRPr>
          </a:p>
        </p:txBody>
      </p:sp>
    </p:spTree>
    <p:extLst>
      <p:ext uri="{BB962C8B-B14F-4D97-AF65-F5344CB8AC3E}">
        <p14:creationId xmlns:p14="http://schemas.microsoft.com/office/powerpoint/2010/main" val="25139761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12736" y="1583742"/>
            <a:ext cx="4618565" cy="2554545"/>
          </a:xfrm>
          <a:prstGeom prst="rect">
            <a:avLst/>
          </a:prstGeom>
          <a:noFill/>
        </p:spPr>
        <p:txBody>
          <a:bodyPr wrap="square" rtlCol="0">
            <a:spAutoFit/>
          </a:bodyPr>
          <a:lstStyle/>
          <a:p>
            <a:pPr algn="just"/>
            <a:r>
              <a:rPr lang="es-ES" sz="1600" dirty="0"/>
              <a:t>Se asume que los textos que circulan en los medios masivos de comunicación documentan la realidad social y suministran recursos  que posibilitan la investigación de este tipo. El significado en un texto está determinado por la acción de la interpretación</a:t>
            </a:r>
            <a:r>
              <a:rPr lang="es-ES" sz="1600" dirty="0"/>
              <a:t>.</a:t>
            </a:r>
          </a:p>
          <a:p>
            <a:pPr algn="just"/>
            <a:endParaRPr lang="es-ES" sz="1600" dirty="0"/>
          </a:p>
          <a:p>
            <a:pPr algn="just"/>
            <a:r>
              <a:rPr lang="es-ES" sz="1600" dirty="0"/>
              <a:t>L</a:t>
            </a:r>
            <a:r>
              <a:rPr lang="es-ES" sz="1600" dirty="0"/>
              <a:t>os </a:t>
            </a:r>
            <a:r>
              <a:rPr lang="es-ES" sz="1600" dirty="0"/>
              <a:t>textos cotidianos incluidos los publicitarios tienen una </a:t>
            </a:r>
            <a:r>
              <a:rPr lang="es-ES" sz="1600" dirty="0"/>
              <a:t>representación, </a:t>
            </a:r>
            <a:r>
              <a:rPr lang="es-ES" sz="1600" dirty="0"/>
              <a:t>creada por los sujetos a partir de su experiencia con el texto mismo. </a:t>
            </a:r>
            <a:endParaRPr lang="es-ES" sz="1600" dirty="0"/>
          </a:p>
          <a:p>
            <a:pPr algn="just"/>
            <a:endParaRPr lang="es-ES" sz="1600" dirty="0"/>
          </a:p>
        </p:txBody>
      </p:sp>
      <p:grpSp>
        <p:nvGrpSpPr>
          <p:cNvPr id="3" name="Grupo 2"/>
          <p:cNvGrpSpPr/>
          <p:nvPr/>
        </p:nvGrpSpPr>
        <p:grpSpPr>
          <a:xfrm rot="16200000">
            <a:off x="-2432355" y="2045449"/>
            <a:ext cx="9089147" cy="535972"/>
            <a:chOff x="-1360432" y="-3650679"/>
            <a:chExt cx="7226183" cy="535972"/>
          </a:xfrm>
        </p:grpSpPr>
        <p:sp>
          <p:nvSpPr>
            <p:cNvPr id="4" name="Rectángulo 3"/>
            <p:cNvSpPr/>
            <p:nvPr/>
          </p:nvSpPr>
          <p:spPr>
            <a:xfrm>
              <a:off x="-1360432" y="-3650679"/>
              <a:ext cx="5456514" cy="53597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5" name="CuadroTexto 4"/>
            <p:cNvSpPr txBox="1"/>
            <p:nvPr/>
          </p:nvSpPr>
          <p:spPr>
            <a:xfrm>
              <a:off x="615819" y="-3633322"/>
              <a:ext cx="5249932" cy="473206"/>
            </a:xfrm>
            <a:prstGeom prst="rect">
              <a:avLst/>
            </a:prstGeom>
            <a:noFill/>
          </p:spPr>
          <p:txBody>
            <a:bodyPr wrap="square" rtlCol="0">
              <a:spAutoFit/>
            </a:bodyPr>
            <a:lstStyle/>
            <a:p>
              <a:r>
                <a:rPr lang="es-ES_tradnl" sz="2475" b="1" dirty="0">
                  <a:solidFill>
                    <a:schemeClr val="bg1"/>
                  </a:solidFill>
                </a:rPr>
                <a:t>CONCLUSIONES</a:t>
              </a:r>
              <a:endParaRPr lang="es-ES_tradnl" sz="2475" b="1" dirty="0">
                <a:solidFill>
                  <a:schemeClr val="bg1"/>
                </a:solidFill>
              </a:endParaRPr>
            </a:p>
          </p:txBody>
        </p:sp>
      </p:grpSp>
      <p:sp>
        <p:nvSpPr>
          <p:cNvPr id="10" name="Triángulo 10"/>
          <p:cNvSpPr/>
          <p:nvPr/>
        </p:nvSpPr>
        <p:spPr>
          <a:xfrm rot="5400000">
            <a:off x="3884292" y="1641388"/>
            <a:ext cx="562562" cy="20079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11" name="Triángulo 10"/>
          <p:cNvSpPr/>
          <p:nvPr/>
        </p:nvSpPr>
        <p:spPr>
          <a:xfrm rot="5400000">
            <a:off x="4007673" y="3203488"/>
            <a:ext cx="562562" cy="20079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Tree>
    <p:extLst>
      <p:ext uri="{BB962C8B-B14F-4D97-AF65-F5344CB8AC3E}">
        <p14:creationId xmlns:p14="http://schemas.microsoft.com/office/powerpoint/2010/main" val="42183482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rot="16200000">
            <a:off x="-2432355" y="2045449"/>
            <a:ext cx="9089147" cy="535972"/>
            <a:chOff x="-1360432" y="-3650679"/>
            <a:chExt cx="7226183" cy="535972"/>
          </a:xfrm>
        </p:grpSpPr>
        <p:sp>
          <p:nvSpPr>
            <p:cNvPr id="4" name="Rectángulo 3"/>
            <p:cNvSpPr/>
            <p:nvPr/>
          </p:nvSpPr>
          <p:spPr>
            <a:xfrm>
              <a:off x="-1360432" y="-3650679"/>
              <a:ext cx="5456514" cy="53597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5" name="CuadroTexto 4"/>
            <p:cNvSpPr txBox="1"/>
            <p:nvPr/>
          </p:nvSpPr>
          <p:spPr>
            <a:xfrm>
              <a:off x="615819" y="-3633322"/>
              <a:ext cx="5249932" cy="473206"/>
            </a:xfrm>
            <a:prstGeom prst="rect">
              <a:avLst/>
            </a:prstGeom>
            <a:noFill/>
          </p:spPr>
          <p:txBody>
            <a:bodyPr wrap="square" rtlCol="0">
              <a:spAutoFit/>
            </a:bodyPr>
            <a:lstStyle/>
            <a:p>
              <a:r>
                <a:rPr lang="es-ES_tradnl" sz="2475" b="1" dirty="0">
                  <a:solidFill>
                    <a:schemeClr val="bg1"/>
                  </a:solidFill>
                </a:rPr>
                <a:t>CONCLUSIONES</a:t>
              </a:r>
              <a:endParaRPr lang="es-ES_tradnl" sz="2475" b="1" dirty="0">
                <a:solidFill>
                  <a:schemeClr val="bg1"/>
                </a:solidFill>
              </a:endParaRPr>
            </a:p>
          </p:txBody>
        </p:sp>
      </p:grpSp>
      <p:sp>
        <p:nvSpPr>
          <p:cNvPr id="6" name="CuadroTexto 5"/>
          <p:cNvSpPr txBox="1"/>
          <p:nvPr/>
        </p:nvSpPr>
        <p:spPr>
          <a:xfrm>
            <a:off x="4182536" y="1837741"/>
            <a:ext cx="4809065" cy="2308324"/>
          </a:xfrm>
          <a:prstGeom prst="rect">
            <a:avLst/>
          </a:prstGeom>
          <a:noFill/>
        </p:spPr>
        <p:txBody>
          <a:bodyPr wrap="square" rtlCol="0">
            <a:spAutoFit/>
          </a:bodyPr>
          <a:lstStyle/>
          <a:p>
            <a:pPr algn="just"/>
            <a:r>
              <a:rPr lang="es-ES" sz="1600" dirty="0"/>
              <a:t>L</a:t>
            </a:r>
            <a:r>
              <a:rPr lang="es-ES" sz="1600" dirty="0"/>
              <a:t>a </a:t>
            </a:r>
            <a:r>
              <a:rPr lang="es-ES" sz="1600" dirty="0"/>
              <a:t>publicidad se considera como un discurso que construye y refleja nuestra cotidianeidad, fenómeno que no solo conlleva una cara mercadológica, si no que refleja una incidencia social a partir de su influencia en la construcción de la identidad y la cultura a partir de su emisión y su interpretación. </a:t>
            </a:r>
            <a:endParaRPr lang="es-ES" sz="1600" dirty="0"/>
          </a:p>
          <a:p>
            <a:pPr algn="just"/>
            <a:endParaRPr lang="es-ES" sz="1600" dirty="0"/>
          </a:p>
          <a:p>
            <a:pPr algn="just"/>
            <a:r>
              <a:rPr lang="es-ES" sz="1600" dirty="0"/>
              <a:t>El </a:t>
            </a:r>
            <a:r>
              <a:rPr lang="es-ES" sz="1600" dirty="0"/>
              <a:t>discurso publicitario, en su enunciación, construye un sentido social con determinados valores.</a:t>
            </a:r>
            <a:endParaRPr lang="es-MX" sz="1600" dirty="0"/>
          </a:p>
        </p:txBody>
      </p:sp>
      <p:sp>
        <p:nvSpPr>
          <p:cNvPr id="7" name="Triángulo 10"/>
          <p:cNvSpPr/>
          <p:nvPr/>
        </p:nvSpPr>
        <p:spPr>
          <a:xfrm rot="5400000">
            <a:off x="3719192" y="2035087"/>
            <a:ext cx="562562" cy="20079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8" name="Triángulo 10"/>
          <p:cNvSpPr/>
          <p:nvPr/>
        </p:nvSpPr>
        <p:spPr>
          <a:xfrm rot="5400000">
            <a:off x="3618792" y="3607270"/>
            <a:ext cx="562562" cy="20079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Tree>
    <p:extLst>
      <p:ext uri="{BB962C8B-B14F-4D97-AF65-F5344CB8AC3E}">
        <p14:creationId xmlns:p14="http://schemas.microsoft.com/office/powerpoint/2010/main" val="37204287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24001" y="319856"/>
            <a:ext cx="9143999" cy="53597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3" name="Rectángulo 2"/>
          <p:cNvSpPr/>
          <p:nvPr/>
        </p:nvSpPr>
        <p:spPr>
          <a:xfrm>
            <a:off x="2699264" y="1209684"/>
            <a:ext cx="7254594" cy="6687472"/>
          </a:xfrm>
          <a:prstGeom prst="rect">
            <a:avLst/>
          </a:prstGeom>
        </p:spPr>
        <p:txBody>
          <a:bodyPr wrap="square">
            <a:spAutoFit/>
          </a:bodyPr>
          <a:lstStyle/>
          <a:p>
            <a:pPr>
              <a:lnSpc>
                <a:spcPct val="150000"/>
              </a:lnSpc>
            </a:pPr>
            <a:endParaRPr lang="es-ES" sz="1200"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Bartra, R., (2015).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Letras libres.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[En línea] </a:t>
            </a:r>
            <a:br>
              <a:rPr lang="es-ES" sz="1200" dirty="0" smtClean="0">
                <a:effectLst/>
                <a:latin typeface="Arial" panose="020B0604020202020204" pitchFamily="34" charset="0"/>
                <a:ea typeface="Cambria" panose="02040503050406030204" pitchFamily="18" charset="0"/>
                <a:cs typeface="Times New Roman" panose="02020603050405020304" pitchFamily="18" charset="0"/>
              </a:rPr>
            </a:b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Available</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at: </a:t>
            </a:r>
            <a:r>
              <a:rPr lang="es-ES" sz="1200" u="sng" dirty="0" smtClean="0">
                <a:effectLst/>
                <a:latin typeface="Arial" panose="020B0604020202020204" pitchFamily="34" charset="0"/>
                <a:ea typeface="Cambria" panose="02040503050406030204" pitchFamily="18" charset="0"/>
                <a:cs typeface="Times New Roman" panose="02020603050405020304" pitchFamily="18" charset="0"/>
              </a:rPr>
              <a:t>http://www.letraslibres.com/revista/columnas/presencia-y-presente</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a:r>
            <a:br>
              <a:rPr lang="es-ES" sz="1200" dirty="0" smtClean="0">
                <a:effectLst/>
                <a:latin typeface="Arial" panose="020B0604020202020204" pitchFamily="34" charset="0"/>
                <a:ea typeface="Cambria" panose="02040503050406030204" pitchFamily="18" charset="0"/>
                <a:cs typeface="Times New Roman" panose="02020603050405020304" pitchFamily="18" charset="0"/>
              </a:rPr>
            </a:b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[Último acceso: 19 octubre 2015].</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Benet, V., (2004).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La cultura del cine, Introducción a la historia y la estética del cine.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1 ed. Barcelona: Icaria.</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Beristáin</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H., (2003).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Diccionario de retórica y poética.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7 ed. México: Porrúa.</a:t>
            </a:r>
          </a:p>
          <a:p>
            <a:pPr>
              <a:lnSpc>
                <a:spcPct val="115000"/>
              </a:lnSpc>
              <a:spcAft>
                <a:spcPts val="1000"/>
              </a:spcAft>
            </a:pP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Geertz</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C., (1992).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La interpretación de las culturas.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10 ed. Barcelona, España: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Gedisa</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S.A..</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200" dirty="0" err="1" smtClean="0">
                <a:effectLst/>
                <a:latin typeface="Arial" panose="020B0604020202020204" pitchFamily="34" charset="0"/>
                <a:ea typeface="Cambria" panose="02040503050406030204" pitchFamily="18" charset="0"/>
              </a:rPr>
              <a:t>Bermudez</a:t>
            </a:r>
            <a:r>
              <a:rPr lang="es-ES" sz="1200" dirty="0" smtClean="0">
                <a:effectLst/>
                <a:latin typeface="Arial" panose="020B0604020202020204" pitchFamily="34" charset="0"/>
                <a:ea typeface="Cambria" panose="02040503050406030204" pitchFamily="18" charset="0"/>
              </a:rPr>
              <a:t>, E. &amp; Martínez, G., (1999). Identidades colectivas en el ciberespacio. </a:t>
            </a:r>
            <a:r>
              <a:rPr lang="es-ES" sz="1200" i="1" dirty="0" smtClean="0">
                <a:effectLst/>
                <a:latin typeface="Arial" panose="020B0604020202020204" pitchFamily="34" charset="0"/>
                <a:ea typeface="Cambria" panose="02040503050406030204" pitchFamily="18" charset="0"/>
              </a:rPr>
              <a:t>Comunicación Centro </a:t>
            </a:r>
            <a:r>
              <a:rPr lang="es-ES" sz="1200" i="1" dirty="0" err="1" smtClean="0">
                <a:effectLst/>
                <a:latin typeface="Arial" panose="020B0604020202020204" pitchFamily="34" charset="0"/>
                <a:ea typeface="Cambria" panose="02040503050406030204" pitchFamily="18" charset="0"/>
              </a:rPr>
              <a:t>Gumilla</a:t>
            </a:r>
            <a:r>
              <a:rPr lang="es-ES" sz="1200" i="1" dirty="0" smtClean="0">
                <a:effectLst/>
                <a:latin typeface="Arial" panose="020B0604020202020204" pitchFamily="34" charset="0"/>
                <a:ea typeface="Cambria" panose="02040503050406030204" pitchFamily="18" charset="0"/>
              </a:rPr>
              <a:t>, Caracas, Venezuela, </a:t>
            </a:r>
            <a:r>
              <a:rPr lang="es-ES" sz="1200" dirty="0" smtClean="0">
                <a:effectLst/>
                <a:latin typeface="Arial" panose="020B0604020202020204" pitchFamily="34" charset="0"/>
                <a:ea typeface="Cambria" panose="02040503050406030204" pitchFamily="18" charset="0"/>
              </a:rPr>
              <a:t>-(105), pp. 52-55.</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Giménez, G., (2002). Materiales para una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teoria</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de las identidades sociales. En: Decadencia y auge de las identidades en México. México: Plaza y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Valdéz</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pp. 45-78.</a:t>
            </a:r>
          </a:p>
          <a:p>
            <a:pPr>
              <a:lnSpc>
                <a:spcPct val="115000"/>
              </a:lnSpc>
              <a:spcAft>
                <a:spcPts val="1000"/>
              </a:spcAft>
            </a:pP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Giménez, G., (2005).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Teoria</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y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analisis</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de la cultura. 1 ed.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Mexico</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CONACULTA.</a:t>
            </a:r>
          </a:p>
          <a:p>
            <a:pPr>
              <a:lnSpc>
                <a:spcPct val="115000"/>
              </a:lnSpc>
              <a:spcAft>
                <a:spcPts val="1000"/>
              </a:spcAft>
            </a:pP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Gímenez</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G., (2007). Estudio sobre la cultura y las identidades sociales. 1 ed. México: CONACULTA, ITESO.</a:t>
            </a:r>
          </a:p>
          <a:p>
            <a:pPr>
              <a:lnSpc>
                <a:spcPct val="115000"/>
              </a:lnSpc>
              <a:spcAft>
                <a:spcPts val="1000"/>
              </a:spcAft>
            </a:pP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Giménez, G., (2007). La cultura como identidad la identidad como cultura. [En línea] </a:t>
            </a:r>
            <a:r>
              <a:rPr lang="es-MX" sz="1200" dirty="0" err="1" smtClean="0">
                <a:effectLst/>
                <a:latin typeface="Cambria" panose="02040503050406030204" pitchFamily="18" charset="0"/>
                <a:ea typeface="Cambria" panose="02040503050406030204" pitchFamily="18" charset="0"/>
                <a:cs typeface="Times New Roman" panose="02020603050405020304" pitchFamily="18" charset="0"/>
              </a:rPr>
              <a:t>Available</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at: </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hlinkClick r:id="rId2"/>
              </a:rPr>
              <a:t>http://www.mexicanosdisenando.org.mx/WebMaster/Articulos/GG.%20laculturacomoidentidadylaidentidadcomocultura.pdf</a:t>
            </a:r>
            <a:r>
              <a:rPr lang="es-MX" sz="1200" dirty="0" smtClean="0">
                <a:effectLst/>
                <a:latin typeface="Cambria" panose="02040503050406030204" pitchFamily="18" charset="0"/>
                <a:ea typeface="Cambria" panose="02040503050406030204" pitchFamily="18" charset="0"/>
                <a:cs typeface="Times New Roman" panose="02020603050405020304" pitchFamily="18" charset="0"/>
              </a:rPr>
              <a:t> [Último acceso: 07 06 2011].</a:t>
            </a:r>
          </a:p>
          <a:p>
            <a:pPr>
              <a:lnSpc>
                <a:spcPct val="115000"/>
              </a:lnSpc>
              <a:spcAft>
                <a:spcPts val="1000"/>
              </a:spcAft>
            </a:pP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endParaRPr lang="es-MX" sz="1200" dirty="0" smtClean="0">
              <a:latin typeface="Arial" panose="020B0604020202020204" pitchFamily="34" charset="0"/>
              <a:ea typeface="Cambria" panose="02040503050406030204" pitchFamily="18" charset="0"/>
              <a:cs typeface="Arial" panose="020B0604020202020204" pitchFamily="34"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MX" sz="1100" dirty="0">
              <a:latin typeface="Tahoma" panose="020B0604030504040204" pitchFamily="34" charset="0"/>
              <a:ea typeface="Times New Roman" panose="02020603050405020304" pitchFamily="18" charset="0"/>
            </a:endParaRPr>
          </a:p>
          <a:p>
            <a:pPr>
              <a:lnSpc>
                <a:spcPct val="150000"/>
              </a:lnSpc>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 pos="7642860" algn="l"/>
                <a:tab pos="8092440" algn="l"/>
                <a:tab pos="8542020" algn="l"/>
                <a:tab pos="8991600" algn="l"/>
                <a:tab pos="9441180" algn="l"/>
                <a:tab pos="9890760" algn="l"/>
                <a:tab pos="10340340" algn="l"/>
                <a:tab pos="10789920" algn="l"/>
                <a:tab pos="11239500" algn="l"/>
                <a:tab pos="11689080" algn="l"/>
                <a:tab pos="12138660" algn="l"/>
                <a:tab pos="12588240" algn="l"/>
                <a:tab pos="13037820" algn="l"/>
                <a:tab pos="13487400" algn="l"/>
                <a:tab pos="13936980" algn="l"/>
                <a:tab pos="14386560" algn="l"/>
              </a:tabLst>
            </a:pPr>
            <a:endParaRPr lang="es-MX" sz="1200" dirty="0">
              <a:latin typeface="Times New Roman" panose="02020603050405020304" pitchFamily="18" charset="0"/>
              <a:ea typeface="Times New Roman" panose="02020603050405020304" pitchFamily="18" charset="0"/>
            </a:endParaRPr>
          </a:p>
        </p:txBody>
      </p:sp>
      <p:sp>
        <p:nvSpPr>
          <p:cNvPr id="4" name="Rectángulo 2"/>
          <p:cNvSpPr/>
          <p:nvPr/>
        </p:nvSpPr>
        <p:spPr>
          <a:xfrm>
            <a:off x="6326561" y="319856"/>
            <a:ext cx="4341439"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        Fuentes</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36002253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24001" y="319856"/>
            <a:ext cx="9143999" cy="53597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3" name="Rectángulo 2"/>
          <p:cNvSpPr/>
          <p:nvPr/>
        </p:nvSpPr>
        <p:spPr>
          <a:xfrm>
            <a:off x="2699263" y="1519650"/>
            <a:ext cx="7254594" cy="5220403"/>
          </a:xfrm>
          <a:prstGeom prst="rect">
            <a:avLst/>
          </a:prstGeom>
        </p:spPr>
        <p:txBody>
          <a:bodyPr wrap="square">
            <a:spAutoFit/>
          </a:bodyPr>
          <a:lstStyle/>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Nos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Aldás</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E., (2007).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lenguaje publicitario y discursos solidarios. Eficacia publicitaria, ¿Eficacia cultural?.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1 ed. Barcelona España: Icaria .</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n-US" sz="1200" dirty="0" smtClean="0">
                <a:latin typeface="Arial" panose="020B0604020202020204" pitchFamily="34" charset="0"/>
                <a:ea typeface="Cambria" panose="02040503050406030204" pitchFamily="18" charset="0"/>
                <a:cs typeface="Arial" panose="020B0604020202020204" pitchFamily="34" charset="0"/>
              </a:rPr>
              <a:t>Jeffrey</a:t>
            </a:r>
            <a:r>
              <a:rPr lang="en-US" sz="1200" dirty="0">
                <a:latin typeface="Arial" panose="020B0604020202020204" pitchFamily="34" charset="0"/>
                <a:ea typeface="Cambria" panose="02040503050406030204" pitchFamily="18" charset="0"/>
                <a:cs typeface="Arial" panose="020B0604020202020204" pitchFamily="34" charset="0"/>
              </a:rPr>
              <a:t>, </a:t>
            </a:r>
            <a:r>
              <a:rPr lang="en-US" sz="1200" dirty="0">
                <a:latin typeface="Arial" panose="020B0604020202020204" pitchFamily="34" charset="0"/>
                <a:ea typeface="Cambria" panose="02040503050406030204" pitchFamily="18" charset="0"/>
                <a:cs typeface="Arial" panose="020B0604020202020204" pitchFamily="34" charset="0"/>
              </a:rPr>
              <a:t>A., (2006b). </a:t>
            </a:r>
            <a:r>
              <a:rPr lang="en-US" sz="1200" i="1" dirty="0">
                <a:latin typeface="Arial" panose="020B0604020202020204" pitchFamily="34" charset="0"/>
                <a:ea typeface="Cambria" panose="02040503050406030204" pitchFamily="18" charset="0"/>
                <a:cs typeface="Arial" panose="020B0604020202020204" pitchFamily="34" charset="0"/>
              </a:rPr>
              <a:t>The Civil Sphere. </a:t>
            </a:r>
            <a:r>
              <a:rPr lang="en-US" sz="1200" dirty="0">
                <a:latin typeface="Arial" panose="020B0604020202020204" pitchFamily="34" charset="0"/>
                <a:ea typeface="Cambria" panose="02040503050406030204" pitchFamily="18" charset="0"/>
                <a:cs typeface="Arial" panose="020B0604020202020204" pitchFamily="34" charset="0"/>
              </a:rPr>
              <a:t>1 ed. New York: Oxford University</a:t>
            </a:r>
            <a:r>
              <a:rPr lang="en-US" sz="1200" dirty="0">
                <a:latin typeface="Arial" panose="020B0604020202020204" pitchFamily="34" charset="0"/>
                <a:ea typeface="Cambria" panose="02040503050406030204" pitchFamily="18" charset="0"/>
                <a:cs typeface="Arial" panose="020B0604020202020204" pitchFamily="34" charset="0"/>
              </a:rPr>
              <a:t>.</a:t>
            </a:r>
          </a:p>
          <a:p>
            <a:pPr>
              <a:lnSpc>
                <a:spcPct val="115000"/>
              </a:lnSpc>
              <a:spcAft>
                <a:spcPts val="1000"/>
              </a:spcAft>
            </a:pPr>
            <a:r>
              <a:rPr lang="en-US" sz="1200" dirty="0" smtClean="0">
                <a:latin typeface="Arial" panose="020B0604020202020204" pitchFamily="34" charset="0"/>
                <a:ea typeface="Cambria" panose="02040503050406030204" pitchFamily="18" charset="0"/>
                <a:cs typeface="Arial" panose="020B0604020202020204" pitchFamily="34" charset="0"/>
              </a:rPr>
              <a:t>Jeffrey</a:t>
            </a:r>
            <a:r>
              <a:rPr lang="en-US" sz="1200" dirty="0">
                <a:latin typeface="Arial" panose="020B0604020202020204" pitchFamily="34" charset="0"/>
                <a:ea typeface="Cambria" panose="02040503050406030204" pitchFamily="18" charset="0"/>
                <a:cs typeface="Arial" panose="020B0604020202020204" pitchFamily="34" charset="0"/>
              </a:rPr>
              <a:t>, </a:t>
            </a:r>
            <a:r>
              <a:rPr lang="en-US" sz="1200" dirty="0">
                <a:latin typeface="Arial" panose="020B0604020202020204" pitchFamily="34" charset="0"/>
                <a:ea typeface="Cambria" panose="02040503050406030204" pitchFamily="18" charset="0"/>
                <a:cs typeface="Arial" panose="020B0604020202020204" pitchFamily="34" charset="0"/>
              </a:rPr>
              <a:t>A., (2006). </a:t>
            </a:r>
            <a:r>
              <a:rPr lang="en-US" sz="1200" i="1" dirty="0">
                <a:latin typeface="Arial" panose="020B0604020202020204" pitchFamily="34" charset="0"/>
                <a:ea typeface="Cambria" panose="02040503050406030204" pitchFamily="18" charset="0"/>
                <a:cs typeface="Arial" panose="020B0604020202020204" pitchFamily="34" charset="0"/>
              </a:rPr>
              <a:t>The civil sphere. </a:t>
            </a:r>
            <a:r>
              <a:rPr lang="en-US" sz="1200" dirty="0">
                <a:latin typeface="Arial" panose="020B0604020202020204" pitchFamily="34" charset="0"/>
                <a:ea typeface="Cambria" panose="02040503050406030204" pitchFamily="18" charset="0"/>
                <a:cs typeface="Arial" panose="020B0604020202020204" pitchFamily="34" charset="0"/>
              </a:rPr>
              <a:t>1 ed. </a:t>
            </a:r>
            <a:r>
              <a:rPr lang="en-US" sz="1200" dirty="0">
                <a:latin typeface="Arial" panose="020B0604020202020204" pitchFamily="34" charset="0"/>
                <a:ea typeface="Cambria" panose="02040503050406030204" pitchFamily="18" charset="0"/>
                <a:cs typeface="Arial" panose="020B0604020202020204" pitchFamily="34" charset="0"/>
              </a:rPr>
              <a:t>New York: Oxford University</a:t>
            </a:r>
            <a:r>
              <a:rPr lang="en-US" sz="1200" dirty="0" smtClean="0">
                <a:latin typeface="Arial" panose="020B0604020202020204" pitchFamily="34" charset="0"/>
                <a:ea typeface="Cambria" panose="02040503050406030204" pitchFamily="18" charset="0"/>
                <a:cs typeface="Arial" panose="020B0604020202020204" pitchFamily="34" charset="0"/>
              </a:rPr>
              <a:t>.</a:t>
            </a: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Olivé, L., (2003).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Multiculturalismo y pluralismo.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1 ed. México: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Paidos</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a:t>
            </a: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Paz, O., (1998).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El laberinto de la soledad.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2 ed. México: Fondo de Cultura Económica.</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Ramos, S., (2001).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El perfil del hombre y la cultura en México.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37 ed. México: Editorial Planeta Mexicana,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S.a</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de C.V. Colección Austral.</a:t>
            </a:r>
          </a:p>
          <a:p>
            <a:pPr>
              <a:lnSpc>
                <a:spcPct val="115000"/>
              </a:lnSpc>
              <a:spcAft>
                <a:spcPts val="1000"/>
              </a:spcAft>
            </a:pP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Szurmuk</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M., (2009).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Diccionario de Estudios Culturales Latinoamericanos. </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1 ed. México: Instituto Mora y Siglo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XXl</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Villoro, L., (2002). </a:t>
            </a:r>
            <a:r>
              <a:rPr lang="es-ES" sz="1200" i="1" dirty="0" smtClean="0">
                <a:effectLst/>
                <a:latin typeface="Arial" panose="020B0604020202020204" pitchFamily="34" charset="0"/>
                <a:ea typeface="Cambria" panose="02040503050406030204" pitchFamily="18" charset="0"/>
                <a:cs typeface="Times New Roman" panose="02020603050405020304" pitchFamily="18" charset="0"/>
              </a:rPr>
              <a:t>Estado plural, pluralidad de culturas. </a:t>
            </a:r>
            <a:r>
              <a:rPr lang="es-ES" sz="1200" dirty="0" err="1" smtClean="0">
                <a:effectLst/>
                <a:latin typeface="Arial" panose="020B0604020202020204" pitchFamily="34" charset="0"/>
                <a:ea typeface="Cambria" panose="02040503050406030204" pitchFamily="18" charset="0"/>
                <a:cs typeface="Times New Roman" panose="02020603050405020304" pitchFamily="18" charset="0"/>
              </a:rPr>
              <a:t>Mexico</a:t>
            </a:r>
            <a:r>
              <a:rPr lang="es-ES" sz="1200" dirty="0" smtClean="0">
                <a:effectLst/>
                <a:latin typeface="Arial" panose="020B0604020202020204" pitchFamily="34" charset="0"/>
                <a:ea typeface="Cambria" panose="02040503050406030204" pitchFamily="18" charset="0"/>
                <a:cs typeface="Times New Roman" panose="02020603050405020304" pitchFamily="18" charset="0"/>
              </a:rPr>
              <a:t>: Paidós.</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endParaRPr lang="es-MX" sz="1200" dirty="0" smtClean="0">
              <a:latin typeface="Arial" panose="020B0604020202020204" pitchFamily="34" charset="0"/>
              <a:ea typeface="Cambria" panose="02040503050406030204" pitchFamily="18" charset="0"/>
              <a:cs typeface="Arial" panose="020B0604020202020204" pitchFamily="34"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MX" sz="1100" dirty="0">
              <a:latin typeface="Tahoma" panose="020B0604030504040204" pitchFamily="34" charset="0"/>
              <a:ea typeface="Times New Roman" panose="02020603050405020304" pitchFamily="18" charset="0"/>
            </a:endParaRPr>
          </a:p>
          <a:p>
            <a:pPr>
              <a:lnSpc>
                <a:spcPct val="150000"/>
              </a:lnSpc>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 pos="7642860" algn="l"/>
                <a:tab pos="8092440" algn="l"/>
                <a:tab pos="8542020" algn="l"/>
                <a:tab pos="8991600" algn="l"/>
                <a:tab pos="9441180" algn="l"/>
                <a:tab pos="9890760" algn="l"/>
                <a:tab pos="10340340" algn="l"/>
                <a:tab pos="10789920" algn="l"/>
                <a:tab pos="11239500" algn="l"/>
                <a:tab pos="11689080" algn="l"/>
                <a:tab pos="12138660" algn="l"/>
                <a:tab pos="12588240" algn="l"/>
                <a:tab pos="13037820" algn="l"/>
                <a:tab pos="13487400" algn="l"/>
                <a:tab pos="13936980" algn="l"/>
                <a:tab pos="14386560" algn="l"/>
              </a:tabLst>
            </a:pPr>
            <a:endParaRPr lang="es-MX" sz="1200" dirty="0">
              <a:latin typeface="Times New Roman" panose="02020603050405020304" pitchFamily="18" charset="0"/>
              <a:ea typeface="Times New Roman" panose="02020603050405020304" pitchFamily="18" charset="0"/>
            </a:endParaRPr>
          </a:p>
        </p:txBody>
      </p:sp>
      <p:sp>
        <p:nvSpPr>
          <p:cNvPr id="4" name="Rectángulo 2"/>
          <p:cNvSpPr/>
          <p:nvPr/>
        </p:nvSpPr>
        <p:spPr>
          <a:xfrm>
            <a:off x="6326561" y="319856"/>
            <a:ext cx="4341439"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        Fuentes</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25905356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24001" y="319856"/>
            <a:ext cx="9143999" cy="53597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a:p>
        </p:txBody>
      </p:sp>
      <p:sp>
        <p:nvSpPr>
          <p:cNvPr id="3" name="Rectángulo 2"/>
          <p:cNvSpPr/>
          <p:nvPr/>
        </p:nvSpPr>
        <p:spPr>
          <a:xfrm>
            <a:off x="2699263" y="1519650"/>
            <a:ext cx="7254594" cy="4251548"/>
          </a:xfrm>
          <a:prstGeom prst="rect">
            <a:avLst/>
          </a:prstGeom>
        </p:spPr>
        <p:txBody>
          <a:bodyPr wrap="square">
            <a:spAutoFit/>
          </a:bodyPr>
          <a:lstStyle/>
          <a:p>
            <a:pPr>
              <a:lnSpc>
                <a:spcPct val="150000"/>
              </a:lnSpc>
            </a:pPr>
            <a:endParaRPr lang="es-ES" sz="1200" dirty="0">
              <a:latin typeface="Arial" panose="020B0604020202020204" pitchFamily="34" charset="0"/>
              <a:ea typeface="Times New Roman" panose="02020603050405020304" pitchFamily="18" charset="0"/>
              <a:cs typeface="Arial" panose="020B0604020202020204" pitchFamily="34" charset="0"/>
            </a:endParaRPr>
          </a:p>
          <a:p>
            <a:pPr>
              <a:lnSpc>
                <a:spcPct val="150000"/>
              </a:lnSpc>
            </a:pPr>
            <a:r>
              <a:rPr lang="en-US" sz="1600" b="1" dirty="0" err="1" smtClean="0">
                <a:latin typeface="Tahoma" panose="020B0604030504040204" pitchFamily="34" charset="0"/>
                <a:ea typeface="Times New Roman" panose="02020603050405020304" pitchFamily="18" charset="0"/>
              </a:rPr>
              <a:t>Recordando</a:t>
            </a:r>
            <a:r>
              <a:rPr lang="en-US" sz="1600" b="1" dirty="0" smtClean="0">
                <a:latin typeface="Tahoma" panose="020B0604030504040204" pitchFamily="34" charset="0"/>
                <a:ea typeface="Times New Roman" panose="02020603050405020304" pitchFamily="18" charset="0"/>
              </a:rPr>
              <a:t>…</a:t>
            </a:r>
          </a:p>
          <a:p>
            <a:pPr>
              <a:lnSpc>
                <a:spcPct val="150000"/>
              </a:lnSpc>
            </a:pPr>
            <a:r>
              <a:rPr lang="en-US" sz="1600" b="1" dirty="0" smtClean="0">
                <a:latin typeface="Tahoma" panose="020B0604030504040204" pitchFamily="34" charset="0"/>
                <a:ea typeface="Times New Roman" panose="02020603050405020304" pitchFamily="18" charset="0"/>
              </a:rPr>
              <a:t>Enlaces </a:t>
            </a:r>
            <a:r>
              <a:rPr lang="en-US" sz="1600" b="1" dirty="0" err="1" smtClean="0">
                <a:latin typeface="Tahoma" panose="020B0604030504040204" pitchFamily="34" charset="0"/>
                <a:ea typeface="Times New Roman" panose="02020603050405020304" pitchFamily="18" charset="0"/>
              </a:rPr>
              <a:t>recomendados</a:t>
            </a:r>
            <a:r>
              <a:rPr lang="en-US" sz="1600" b="1" dirty="0" smtClean="0">
                <a:latin typeface="Tahoma" panose="020B0604030504040204" pitchFamily="34" charset="0"/>
                <a:ea typeface="Times New Roman" panose="02020603050405020304" pitchFamily="18" charset="0"/>
              </a:rPr>
              <a:t>:</a:t>
            </a:r>
          </a:p>
          <a:p>
            <a:pPr>
              <a:lnSpc>
                <a:spcPct val="150000"/>
              </a:lnSpc>
            </a:pPr>
            <a:endParaRPr lang="en-US" sz="1600" dirty="0" smtClean="0">
              <a:latin typeface="Tahoma" panose="020B0604030504040204" pitchFamily="34" charset="0"/>
              <a:ea typeface="Times New Roman" panose="02020603050405020304" pitchFamily="18" charset="0"/>
            </a:endParaRPr>
          </a:p>
          <a:p>
            <a:pPr>
              <a:lnSpc>
                <a:spcPct val="107000"/>
              </a:lnSpc>
              <a:spcAft>
                <a:spcPts val="800"/>
              </a:spcAft>
            </a:pPr>
            <a:r>
              <a:rPr lang="es-MX" sz="1400" dirty="0" smtClean="0">
                <a:effectLst/>
                <a:latin typeface="Arial" panose="020B0604020202020204" pitchFamily="34" charset="0"/>
                <a:ea typeface="Calibri" panose="020F0502020204030204" pitchFamily="34" charset="0"/>
                <a:cs typeface="Times New Roman" panose="02020603050405020304" pitchFamily="18" charset="0"/>
              </a:rPr>
              <a:t>Reflexiones sobre las implicaciones del uso de la imagen como representación social en la disciplina del diseño gráfico.</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http://www.redalyc.org/articulo.oa?id=421749924002</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http://www.redalyc.org/articulo.oa?id=180913907006</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http://www.redalyc.org/articulo.oa?id=34218346005</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endParaRPr lang="es-MX" sz="1200" dirty="0" smtClean="0">
              <a:latin typeface="Arial" panose="020B0604020202020204" pitchFamily="34" charset="0"/>
              <a:ea typeface="Cambria" panose="02040503050406030204" pitchFamily="18" charset="0"/>
              <a:cs typeface="Arial" panose="020B0604020202020204" pitchFamily="34"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MX" sz="1100" dirty="0">
              <a:latin typeface="Tahoma" panose="020B0604030504040204" pitchFamily="34" charset="0"/>
              <a:ea typeface="Times New Roman" panose="02020603050405020304" pitchFamily="18" charset="0"/>
            </a:endParaRPr>
          </a:p>
          <a:p>
            <a:pPr>
              <a:lnSpc>
                <a:spcPct val="150000"/>
              </a:lnSpc>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 pos="7642860" algn="l"/>
                <a:tab pos="8092440" algn="l"/>
                <a:tab pos="8542020" algn="l"/>
                <a:tab pos="8991600" algn="l"/>
                <a:tab pos="9441180" algn="l"/>
                <a:tab pos="9890760" algn="l"/>
                <a:tab pos="10340340" algn="l"/>
                <a:tab pos="10789920" algn="l"/>
                <a:tab pos="11239500" algn="l"/>
                <a:tab pos="11689080" algn="l"/>
                <a:tab pos="12138660" algn="l"/>
                <a:tab pos="12588240" algn="l"/>
                <a:tab pos="13037820" algn="l"/>
                <a:tab pos="13487400" algn="l"/>
                <a:tab pos="13936980" algn="l"/>
                <a:tab pos="14386560" algn="l"/>
              </a:tabLst>
            </a:pPr>
            <a:endParaRPr lang="es-MX" sz="1200" dirty="0">
              <a:latin typeface="Times New Roman" panose="02020603050405020304" pitchFamily="18" charset="0"/>
              <a:ea typeface="Times New Roman" panose="02020603050405020304" pitchFamily="18" charset="0"/>
            </a:endParaRPr>
          </a:p>
        </p:txBody>
      </p:sp>
      <p:sp>
        <p:nvSpPr>
          <p:cNvPr id="4" name="Rectángulo 2"/>
          <p:cNvSpPr/>
          <p:nvPr/>
        </p:nvSpPr>
        <p:spPr>
          <a:xfrm>
            <a:off x="6326561" y="319856"/>
            <a:ext cx="4341439"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        Fuentes</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2172832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44967" y="1881213"/>
            <a:ext cx="5243794" cy="4534575"/>
          </a:xfrm>
          <a:prstGeom prst="rect">
            <a:avLst/>
          </a:prstGeom>
        </p:spPr>
        <p:txBody>
          <a:bodyPr wrap="square">
            <a:spAutoFit/>
          </a:bodyPr>
          <a:lstStyle/>
          <a:p>
            <a:pPr algn="just">
              <a:spcAft>
                <a:spcPts val="1000"/>
              </a:spcAft>
            </a:pPr>
            <a:r>
              <a:rPr lang="es-ES" sz="1900" dirty="0">
                <a:solidFill>
                  <a:schemeClr val="bg1"/>
                </a:solidFill>
                <a:latin typeface="Calibri" charset="0"/>
                <a:ea typeface="Calibri" charset="0"/>
                <a:cs typeface="Calibri" charset="0"/>
              </a:rPr>
              <a:t>E</a:t>
            </a:r>
            <a:r>
              <a:rPr lang="es-MX" sz="1900" dirty="0">
                <a:solidFill>
                  <a:schemeClr val="bg1"/>
                </a:solidFill>
                <a:latin typeface="Calibri" charset="0"/>
                <a:ea typeface="Calibri" charset="0"/>
                <a:cs typeface="Calibri" charset="0"/>
              </a:rPr>
              <a:t>s a través de los medios de comunicación que se aprenden, difunden y divulgan las formas de socialización.</a:t>
            </a:r>
          </a:p>
          <a:p>
            <a:pPr algn="just">
              <a:spcAft>
                <a:spcPts val="1000"/>
              </a:spcAft>
            </a:pPr>
            <a:r>
              <a:rPr lang="es-MX" sz="1900" dirty="0">
                <a:solidFill>
                  <a:schemeClr val="bg1"/>
                </a:solidFill>
                <a:latin typeface="Calibri" charset="0"/>
                <a:ea typeface="Calibri" charset="0"/>
                <a:cs typeface="Calibri" charset="0"/>
              </a:rPr>
              <a:t> </a:t>
            </a:r>
          </a:p>
          <a:p>
            <a:pPr algn="just">
              <a:spcAft>
                <a:spcPts val="1000"/>
              </a:spcAft>
            </a:pPr>
            <a:r>
              <a:rPr lang="es-MX" sz="1900" dirty="0">
                <a:solidFill>
                  <a:schemeClr val="bg1"/>
                </a:solidFill>
                <a:latin typeface="Calibri" charset="0"/>
                <a:ea typeface="Calibri" charset="0"/>
                <a:cs typeface="Calibri" charset="0"/>
              </a:rPr>
              <a:t>Son las RS inscritas en la publicidad una variable de la construcción de la identidad colectiva.</a:t>
            </a:r>
          </a:p>
          <a:p>
            <a:pPr algn="just">
              <a:spcAft>
                <a:spcPts val="1000"/>
              </a:spcAft>
            </a:pPr>
            <a:endParaRPr lang="es-MX" sz="1900" dirty="0">
              <a:solidFill>
                <a:schemeClr val="bg1"/>
              </a:solidFill>
              <a:latin typeface="Calibri" charset="0"/>
              <a:ea typeface="Calibri" charset="0"/>
              <a:cs typeface="Calibri" charset="0"/>
            </a:endParaRPr>
          </a:p>
          <a:p>
            <a:pPr algn="just">
              <a:spcAft>
                <a:spcPts val="1000"/>
              </a:spcAft>
            </a:pPr>
            <a:r>
              <a:rPr lang="es-MX" sz="1900" dirty="0">
                <a:solidFill>
                  <a:schemeClr val="bg1"/>
                </a:solidFill>
                <a:latin typeface="Calibri" charset="0"/>
                <a:ea typeface="Calibri" charset="0"/>
                <a:cs typeface="Calibri" charset="0"/>
              </a:rPr>
              <a:t>Se parte del supuesto de que el texto publicitario utilizado históricamente en la modernización e industrialización en México, proponen modelos interpretativos de las formas de ser y actuar de las distintas sociedades. </a:t>
            </a:r>
          </a:p>
          <a:p>
            <a:pPr>
              <a:spcAft>
                <a:spcPts val="1000"/>
              </a:spcAft>
            </a:pPr>
            <a:endParaRPr lang="es-ES_tradnl" sz="1900" dirty="0">
              <a:solidFill>
                <a:schemeClr val="bg1"/>
              </a:solidFill>
              <a:latin typeface="Calibri" charset="0"/>
              <a:ea typeface="Calibri" charset="0"/>
              <a:cs typeface="Calibri" charset="0"/>
            </a:endParaRPr>
          </a:p>
        </p:txBody>
      </p:sp>
      <p:sp>
        <p:nvSpPr>
          <p:cNvPr id="3" name="Rectángulo 2"/>
          <p:cNvSpPr/>
          <p:nvPr/>
        </p:nvSpPr>
        <p:spPr>
          <a:xfrm>
            <a:off x="2781947" y="1375418"/>
            <a:ext cx="5274128"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Consideraciones</a:t>
            </a:r>
            <a:endParaRPr lang="es-ES" sz="2800" b="1" dirty="0">
              <a:solidFill>
                <a:srgbClr val="C00000"/>
              </a:solidFill>
              <a:latin typeface="Calibri" charset="0"/>
              <a:ea typeface="Calibri" charset="0"/>
              <a:cs typeface="Calibri" charset="0"/>
            </a:endParaRPr>
          </a:p>
        </p:txBody>
      </p:sp>
      <p:sp>
        <p:nvSpPr>
          <p:cNvPr id="4" name="Triángulo 14"/>
          <p:cNvSpPr/>
          <p:nvPr/>
        </p:nvSpPr>
        <p:spPr>
          <a:xfrm rot="5400000">
            <a:off x="2511674" y="1582945"/>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uadroTexto 4"/>
          <p:cNvSpPr txBox="1"/>
          <p:nvPr/>
        </p:nvSpPr>
        <p:spPr>
          <a:xfrm>
            <a:off x="3169248" y="2280535"/>
            <a:ext cx="6072649" cy="4247317"/>
          </a:xfrm>
          <a:prstGeom prst="rect">
            <a:avLst/>
          </a:prstGeom>
          <a:noFill/>
        </p:spPr>
        <p:txBody>
          <a:bodyPr wrap="square" rtlCol="0">
            <a:spAutoFit/>
          </a:bodyPr>
          <a:lstStyle/>
          <a:p>
            <a:pPr algn="just"/>
            <a:r>
              <a:rPr lang="x-none" dirty="0"/>
              <a:t>El desarrollo del curso se establece </a:t>
            </a:r>
            <a:r>
              <a:rPr lang="es-MX" dirty="0"/>
              <a:t>como Taller</a:t>
            </a:r>
            <a:r>
              <a:rPr lang="x-none" dirty="0"/>
              <a:t>, en donde el alumno(a) en forma</a:t>
            </a:r>
            <a:r>
              <a:rPr lang="es-MX" dirty="0"/>
              <a:t> grupal e</a:t>
            </a:r>
            <a:r>
              <a:rPr lang="x-none" dirty="0"/>
              <a:t> individual recibe orientación por parte del profesor, acerca </a:t>
            </a:r>
            <a:r>
              <a:rPr lang="x-none" dirty="0" smtClean="0"/>
              <a:t>de</a:t>
            </a:r>
            <a:r>
              <a:rPr lang="es-MX" dirty="0" smtClean="0"/>
              <a:t>l reconocimiento del contexto de su objeto de estudio,</a:t>
            </a:r>
            <a:r>
              <a:rPr lang="x-none" dirty="0" smtClean="0"/>
              <a:t> </a:t>
            </a:r>
            <a:r>
              <a:rPr lang="x-none" dirty="0"/>
              <a:t>método  y teorías a seguir para la organización y fundamentación, que lo lleve a presentar el Estado del Arte en el área </a:t>
            </a:r>
            <a:r>
              <a:rPr lang="es-MX" dirty="0"/>
              <a:t>elegida, así como su abordaje </a:t>
            </a:r>
            <a:r>
              <a:rPr lang="es-MX" dirty="0" smtClean="0"/>
              <a:t>contextual </a:t>
            </a:r>
            <a:r>
              <a:rPr lang="es-MX" dirty="0"/>
              <a:t>para su producto de diseño</a:t>
            </a:r>
            <a:r>
              <a:rPr lang="x-none" dirty="0"/>
              <a:t>. La evaluación por tanto, es continua, según la presentación de evidencias de desempeño, que se traducen en avances dentro del Proyecto de Investigación.</a:t>
            </a:r>
            <a:endParaRPr lang="es-MX" dirty="0"/>
          </a:p>
          <a:p>
            <a:pPr algn="just"/>
            <a:r>
              <a:rPr lang="es-ES" dirty="0"/>
              <a:t>La visión de esta U. A. </a:t>
            </a:r>
            <a:r>
              <a:rPr lang="es-ES" dirty="0"/>
              <a:t>es la de la aplicación del conocimiento dentro del ámbito del Diseño  e iniciar el </a:t>
            </a:r>
            <a:r>
              <a:rPr lang="es-ES" dirty="0">
                <a:solidFill>
                  <a:srgbClr val="FF0000"/>
                </a:solidFill>
              </a:rPr>
              <a:t>debate teórico </a:t>
            </a:r>
            <a:r>
              <a:rPr lang="es-ES" dirty="0" smtClean="0">
                <a:solidFill>
                  <a:srgbClr val="FF0000"/>
                </a:solidFill>
              </a:rPr>
              <a:t>metodológico y contextual </a:t>
            </a:r>
            <a:r>
              <a:rPr lang="es-ES" dirty="0"/>
              <a:t>de la </a:t>
            </a:r>
            <a:r>
              <a:rPr lang="es-ES" dirty="0" smtClean="0"/>
              <a:t>disciplina. Este material hace énfasis en el contexto donde se desarrollan y se ubican los productos del diseño.</a:t>
            </a:r>
            <a:endParaRPr lang="es-ES_tradnl" dirty="0"/>
          </a:p>
        </p:txBody>
      </p:sp>
      <p:sp>
        <p:nvSpPr>
          <p:cNvPr id="6" name="5 Rectángulo"/>
          <p:cNvSpPr/>
          <p:nvPr/>
        </p:nvSpPr>
        <p:spPr>
          <a:xfrm>
            <a:off x="1524000" y="159448"/>
            <a:ext cx="9144000" cy="10341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2"/>
          <p:cNvSpPr/>
          <p:nvPr/>
        </p:nvSpPr>
        <p:spPr>
          <a:xfrm>
            <a:off x="6110713" y="465160"/>
            <a:ext cx="2765501" cy="523220"/>
          </a:xfrm>
          <a:prstGeom prst="rect">
            <a:avLst/>
          </a:prstGeom>
        </p:spPr>
        <p:txBody>
          <a:bodyPr wrap="none">
            <a:spAutoFit/>
          </a:bodyPr>
          <a:lstStyle/>
          <a:p>
            <a:r>
              <a:rPr lang="es-ES" sz="2800" b="1" dirty="0">
                <a:solidFill>
                  <a:srgbClr val="C00000"/>
                </a:solidFill>
                <a:latin typeface="Calibri" charset="0"/>
                <a:ea typeface="Calibri" charset="0"/>
                <a:cs typeface="Calibri" charset="0"/>
              </a:rPr>
              <a:t>Guion explicativo</a:t>
            </a:r>
            <a:endParaRPr lang="es-ES" sz="2800" b="1"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8100531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81947" y="1967086"/>
            <a:ext cx="5274128"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Consideraciones</a:t>
            </a:r>
            <a:endParaRPr lang="es-ES" sz="2800" b="1" dirty="0">
              <a:solidFill>
                <a:srgbClr val="C00000"/>
              </a:solidFill>
              <a:latin typeface="Calibri" charset="0"/>
              <a:ea typeface="Calibri" charset="0"/>
              <a:cs typeface="Calibri" charset="0"/>
            </a:endParaRPr>
          </a:p>
        </p:txBody>
      </p:sp>
      <p:sp>
        <p:nvSpPr>
          <p:cNvPr id="3" name="Triángulo 14"/>
          <p:cNvSpPr/>
          <p:nvPr/>
        </p:nvSpPr>
        <p:spPr>
          <a:xfrm rot="5400000">
            <a:off x="2511674" y="2174613"/>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5 Rectángulo"/>
          <p:cNvSpPr/>
          <p:nvPr/>
        </p:nvSpPr>
        <p:spPr>
          <a:xfrm>
            <a:off x="1216790" y="902873"/>
            <a:ext cx="9144000" cy="10341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2"/>
          <p:cNvSpPr/>
          <p:nvPr/>
        </p:nvSpPr>
        <p:spPr>
          <a:xfrm>
            <a:off x="6110713" y="1056828"/>
            <a:ext cx="2765501" cy="523220"/>
          </a:xfrm>
          <a:prstGeom prst="rect">
            <a:avLst/>
          </a:prstGeom>
        </p:spPr>
        <p:txBody>
          <a:bodyPr wrap="none">
            <a:spAutoFit/>
          </a:bodyPr>
          <a:lstStyle/>
          <a:p>
            <a:r>
              <a:rPr lang="es-ES" sz="2800" b="1" dirty="0">
                <a:solidFill>
                  <a:srgbClr val="C00000"/>
                </a:solidFill>
                <a:latin typeface="Calibri" charset="0"/>
                <a:ea typeface="Calibri" charset="0"/>
                <a:cs typeface="Calibri" charset="0"/>
              </a:rPr>
              <a:t>Guion explicativo</a:t>
            </a:r>
            <a:endParaRPr lang="es-ES" sz="2800" b="1" dirty="0">
              <a:solidFill>
                <a:srgbClr val="C00000"/>
              </a:solidFill>
              <a:latin typeface="Calibri" charset="0"/>
              <a:ea typeface="Calibri" charset="0"/>
              <a:cs typeface="Calibri" charset="0"/>
            </a:endParaRPr>
          </a:p>
        </p:txBody>
      </p:sp>
      <p:pic>
        <p:nvPicPr>
          <p:cNvPr id="7" name="Imagen 6"/>
          <p:cNvPicPr>
            <a:picLocks noChangeAspect="1"/>
          </p:cNvPicPr>
          <p:nvPr/>
        </p:nvPicPr>
        <p:blipFill rotWithShape="1">
          <a:blip r:embed="rId2"/>
          <a:srcRect l="27982" t="27096" r="30865" b="41616"/>
          <a:stretch/>
        </p:blipFill>
        <p:spPr>
          <a:xfrm>
            <a:off x="2570102" y="3413760"/>
            <a:ext cx="6437376" cy="3218688"/>
          </a:xfrm>
          <a:prstGeom prst="rect">
            <a:avLst/>
          </a:prstGeom>
        </p:spPr>
      </p:pic>
      <p:sp>
        <p:nvSpPr>
          <p:cNvPr id="8" name="CuadroTexto 4"/>
          <p:cNvSpPr txBox="1"/>
          <p:nvPr/>
        </p:nvSpPr>
        <p:spPr>
          <a:xfrm>
            <a:off x="2570102" y="2588262"/>
            <a:ext cx="6437376" cy="646331"/>
          </a:xfrm>
          <a:prstGeom prst="rect">
            <a:avLst/>
          </a:prstGeom>
          <a:noFill/>
        </p:spPr>
        <p:txBody>
          <a:bodyPr wrap="square" rtlCol="0">
            <a:spAutoFit/>
          </a:bodyPr>
          <a:lstStyle/>
          <a:p>
            <a:pPr algn="just"/>
            <a:r>
              <a:rPr lang="es-ES" dirty="0"/>
              <a:t>El tema que se aborda en esta presentación coadyuva en la unidad de aprendizaje número </a:t>
            </a:r>
            <a:r>
              <a:rPr lang="es-ES" dirty="0" smtClean="0"/>
              <a:t>1.</a:t>
            </a:r>
            <a:endParaRPr lang="es-ES_tradnl" dirty="0"/>
          </a:p>
        </p:txBody>
      </p:sp>
      <p:sp>
        <p:nvSpPr>
          <p:cNvPr id="9" name="Triángulo 14"/>
          <p:cNvSpPr/>
          <p:nvPr/>
        </p:nvSpPr>
        <p:spPr>
          <a:xfrm rot="5400000">
            <a:off x="2511672" y="3779917"/>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62920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riángulo 14"/>
          <p:cNvSpPr/>
          <p:nvPr/>
        </p:nvSpPr>
        <p:spPr>
          <a:xfrm rot="5400000">
            <a:off x="2538745" y="2982635"/>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3 Rectángulo"/>
          <p:cNvSpPr/>
          <p:nvPr/>
        </p:nvSpPr>
        <p:spPr>
          <a:xfrm>
            <a:off x="1524000" y="751116"/>
            <a:ext cx="9144000" cy="10341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CuadroTexto 4"/>
          <p:cNvSpPr txBox="1"/>
          <p:nvPr/>
        </p:nvSpPr>
        <p:spPr>
          <a:xfrm>
            <a:off x="3142353" y="2924205"/>
            <a:ext cx="6072649" cy="1477328"/>
          </a:xfrm>
          <a:prstGeom prst="rect">
            <a:avLst/>
          </a:prstGeom>
          <a:noFill/>
        </p:spPr>
        <p:txBody>
          <a:bodyPr wrap="square" rtlCol="0">
            <a:spAutoFit/>
          </a:bodyPr>
          <a:lstStyle/>
          <a:p>
            <a:pPr algn="just"/>
            <a:r>
              <a:rPr lang="es-ES" dirty="0"/>
              <a:t>El </a:t>
            </a:r>
            <a:r>
              <a:rPr lang="es-ES" dirty="0"/>
              <a:t>objetivo de este </a:t>
            </a:r>
            <a:r>
              <a:rPr lang="es-ES" dirty="0"/>
              <a:t>tema es</a:t>
            </a:r>
            <a:r>
              <a:rPr lang="es-ES" dirty="0"/>
              <a:t> </a:t>
            </a:r>
            <a:r>
              <a:rPr lang="es-ES" dirty="0"/>
              <a:t>presentar </a:t>
            </a:r>
            <a:r>
              <a:rPr lang="es-ES" dirty="0" smtClean="0"/>
              <a:t>el contexto de la imagen como objeto de estudio del diseño de comunicación gráfica</a:t>
            </a:r>
            <a:endParaRPr lang="es-ES" dirty="0"/>
          </a:p>
          <a:p>
            <a:pPr algn="just"/>
            <a:endParaRPr lang="es-ES" dirty="0"/>
          </a:p>
          <a:p>
            <a:pPr algn="just"/>
            <a:r>
              <a:rPr lang="es-ES" dirty="0" smtClean="0"/>
              <a:t>Se</a:t>
            </a:r>
            <a:r>
              <a:rPr lang="es-ES" dirty="0" smtClean="0"/>
              <a:t> </a:t>
            </a:r>
            <a:r>
              <a:rPr lang="es-ES" dirty="0"/>
              <a:t>p</a:t>
            </a:r>
            <a:r>
              <a:rPr lang="es-ES" dirty="0" smtClean="0"/>
              <a:t>osibilita reconocer el contexto donde habitara su producto de investigación y por tanto se garantiza su funcionalidad.</a:t>
            </a:r>
            <a:endParaRPr lang="es-ES_tradnl" dirty="0"/>
          </a:p>
        </p:txBody>
      </p:sp>
      <p:sp>
        <p:nvSpPr>
          <p:cNvPr id="7" name="Rectángulo 2"/>
          <p:cNvSpPr/>
          <p:nvPr/>
        </p:nvSpPr>
        <p:spPr>
          <a:xfrm>
            <a:off x="6325491" y="1006576"/>
            <a:ext cx="2889510" cy="523220"/>
          </a:xfrm>
          <a:prstGeom prst="rect">
            <a:avLst/>
          </a:prstGeom>
        </p:spPr>
        <p:txBody>
          <a:bodyPr wrap="square">
            <a:spAutoFit/>
          </a:bodyPr>
          <a:lstStyle/>
          <a:p>
            <a:r>
              <a:rPr lang="es-ES" sz="2800" b="1" dirty="0">
                <a:solidFill>
                  <a:srgbClr val="C00000"/>
                </a:solidFill>
                <a:latin typeface="Calibri" charset="0"/>
                <a:ea typeface="Calibri" charset="0"/>
                <a:cs typeface="Calibri" charset="0"/>
              </a:rPr>
              <a:t>Guion explicativo</a:t>
            </a:r>
          </a:p>
        </p:txBody>
      </p:sp>
      <p:sp>
        <p:nvSpPr>
          <p:cNvPr id="8" name="Triángulo 14"/>
          <p:cNvSpPr/>
          <p:nvPr/>
        </p:nvSpPr>
        <p:spPr>
          <a:xfrm rot="5400000">
            <a:off x="2599490" y="3946852"/>
            <a:ext cx="328703" cy="2118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70908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6"/>
          <p:cNvSpPr>
            <a:spLocks noChangeArrowheads="1"/>
          </p:cNvSpPr>
          <p:nvPr/>
        </p:nvSpPr>
        <p:spPr bwMode="auto">
          <a:xfrm>
            <a:off x="1524001" y="612853"/>
            <a:ext cx="5806015" cy="830997"/>
          </a:xfrm>
          <a:prstGeom prst="rect">
            <a:avLst/>
          </a:prstGeom>
          <a:solidFill>
            <a:srgbClr val="C00000"/>
          </a:solidFill>
          <a:ln>
            <a:noFill/>
          </a:ln>
        </p:spPr>
        <p:txBody>
          <a:bodyPr wrap="square" anchor="ct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fontAlgn="base" hangingPunct="1">
              <a:spcBef>
                <a:spcPct val="0"/>
              </a:spcBef>
              <a:spcAft>
                <a:spcPct val="0"/>
              </a:spcAft>
              <a:defRPr/>
            </a:pPr>
            <a:r>
              <a:rPr lang="es-MX" altLang="es-MX" sz="1600" b="1" kern="0" dirty="0">
                <a:solidFill>
                  <a:srgbClr val="FFFFFF"/>
                </a:solidFill>
                <a:latin typeface="Arial" panose="020B0604020202020204" pitchFamily="34" charset="0"/>
              </a:rPr>
              <a:t>MAPA DE ASIGNATURAS</a:t>
            </a:r>
          </a:p>
          <a:p>
            <a:pPr algn="ctr" eaLnBrk="1" fontAlgn="base" hangingPunct="1">
              <a:spcBef>
                <a:spcPct val="0"/>
              </a:spcBef>
              <a:spcAft>
                <a:spcPct val="0"/>
              </a:spcAft>
              <a:defRPr/>
            </a:pPr>
            <a:endParaRPr lang="es-MX" altLang="es-MX" sz="1600" b="1" kern="0" dirty="0">
              <a:solidFill>
                <a:srgbClr val="FFFFFF"/>
              </a:solidFill>
              <a:latin typeface="Arial" panose="020B0604020202020204" pitchFamily="34" charset="0"/>
            </a:endParaRPr>
          </a:p>
          <a:p>
            <a:pPr algn="ctr" eaLnBrk="1" fontAlgn="base" hangingPunct="1">
              <a:spcBef>
                <a:spcPct val="0"/>
              </a:spcBef>
              <a:spcAft>
                <a:spcPct val="0"/>
              </a:spcAft>
              <a:defRPr/>
            </a:pPr>
            <a:r>
              <a:rPr lang="es-MX" altLang="es-MX" sz="1600" b="1" kern="0" dirty="0">
                <a:solidFill>
                  <a:srgbClr val="FFFFFF"/>
                </a:solidFill>
                <a:latin typeface="Arial" panose="020B0604020202020204" pitchFamily="34" charset="0"/>
              </a:rPr>
              <a:t>La ubicación en el Programa de Maestría</a:t>
            </a:r>
            <a:endParaRPr lang="es-ES" altLang="es-MX" sz="1600" b="1" kern="0" dirty="0">
              <a:solidFill>
                <a:srgbClr val="FFFFFF"/>
              </a:solidFill>
              <a:latin typeface="Arial" panose="020B0604020202020204" pitchFamily="34" charset="0"/>
            </a:endParaRPr>
          </a:p>
        </p:txBody>
      </p:sp>
      <p:grpSp>
        <p:nvGrpSpPr>
          <p:cNvPr id="3" name="Grupo 2"/>
          <p:cNvGrpSpPr/>
          <p:nvPr/>
        </p:nvGrpSpPr>
        <p:grpSpPr>
          <a:xfrm>
            <a:off x="3899483" y="1850848"/>
            <a:ext cx="5440014" cy="5007152"/>
            <a:chOff x="3167311" y="1850848"/>
            <a:chExt cx="7253352" cy="5007152"/>
          </a:xfrm>
        </p:grpSpPr>
        <p:pic>
          <p:nvPicPr>
            <p:cNvPr id="31" name="Imagen 30" descr="Captura de pantalla 2015-09-28 a las 13.25.43.png"/>
            <p:cNvPicPr>
              <a:picLocks noChangeAspect="1"/>
            </p:cNvPicPr>
            <p:nvPr/>
          </p:nvPicPr>
          <p:blipFill>
            <a:blip r:embed="rId2"/>
            <a:stretch>
              <a:fillRect/>
            </a:stretch>
          </p:blipFill>
          <p:spPr>
            <a:xfrm>
              <a:off x="3167311" y="1850848"/>
              <a:ext cx="7253352" cy="5007152"/>
            </a:xfrm>
            <a:prstGeom prst="rect">
              <a:avLst/>
            </a:prstGeom>
          </p:spPr>
        </p:pic>
        <p:sp>
          <p:nvSpPr>
            <p:cNvPr id="32" name="Flecha abajo 31"/>
            <p:cNvSpPr/>
            <p:nvPr/>
          </p:nvSpPr>
          <p:spPr>
            <a:xfrm rot="18609481">
              <a:off x="6670649" y="2693123"/>
              <a:ext cx="246675" cy="25559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pSp>
    </p:spTree>
    <p:extLst>
      <p:ext uri="{BB962C8B-B14F-4D97-AF65-F5344CB8AC3E}">
        <p14:creationId xmlns:p14="http://schemas.microsoft.com/office/powerpoint/2010/main" val="376934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grayscl/>
            <a:alphaModFix amt="14000"/>
            <a:extLst>
              <a:ext uri="{28A0092B-C50C-407E-A947-70E740481C1C}">
                <a14:useLocalDpi xmlns:a14="http://schemas.microsoft.com/office/drawing/2010/main" val="0"/>
              </a:ext>
            </a:extLst>
          </a:blip>
          <a:srcRect t="3506" b="40010"/>
          <a:stretch/>
        </p:blipFill>
        <p:spPr>
          <a:xfrm>
            <a:off x="1524001" y="-146304"/>
            <a:ext cx="9152427" cy="720547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029" y="335596"/>
            <a:ext cx="1019175" cy="1203808"/>
          </a:xfrm>
          <a:prstGeom prst="rect">
            <a:avLst/>
          </a:prstGeom>
          <a:noFill/>
        </p:spPr>
      </p:pic>
      <p:sp>
        <p:nvSpPr>
          <p:cNvPr id="13" name="Rectángulo 12"/>
          <p:cNvSpPr/>
          <p:nvPr/>
        </p:nvSpPr>
        <p:spPr>
          <a:xfrm>
            <a:off x="2599616" y="4935510"/>
            <a:ext cx="7080539" cy="2092881"/>
          </a:xfrm>
          <a:prstGeom prst="rect">
            <a:avLst/>
          </a:prstGeom>
        </p:spPr>
        <p:txBody>
          <a:bodyPr wrap="square">
            <a:spAutoFit/>
          </a:bodyPr>
          <a:lstStyle/>
          <a:p>
            <a:pPr algn="ctr"/>
            <a:r>
              <a:rPr lang="es-MX" sz="2200" b="1" i="1" dirty="0" smtClean="0">
                <a:solidFill>
                  <a:srgbClr val="C00000"/>
                </a:solidFill>
                <a:latin typeface="Avenir Black" charset="0"/>
                <a:ea typeface="Avenir Black" charset="0"/>
                <a:cs typeface="Avenir Black" charset="0"/>
              </a:rPr>
              <a:t>Prop</a:t>
            </a:r>
            <a:r>
              <a:rPr lang="es-MX" sz="2200" b="1" dirty="0" smtClean="0">
                <a:solidFill>
                  <a:srgbClr val="C00000"/>
                </a:solidFill>
                <a:latin typeface="Avenir Black" charset="0"/>
                <a:ea typeface="Avenir Black" charset="0"/>
                <a:cs typeface="Avenir Black" charset="0"/>
              </a:rPr>
              <a:t>uesta de contexto para la investigación para el diseño como disciplina.</a:t>
            </a:r>
          </a:p>
          <a:p>
            <a:pPr algn="ctr"/>
            <a:r>
              <a:rPr lang="es-MX" b="1" dirty="0" smtClean="0">
                <a:solidFill>
                  <a:srgbClr val="C00000"/>
                </a:solidFill>
                <a:latin typeface="Avenir Black" charset="0"/>
                <a:ea typeface="Avenir Black" charset="0"/>
                <a:cs typeface="Avenir Black" charset="0"/>
              </a:rPr>
              <a:t>El texto publicitario como representación social.</a:t>
            </a:r>
          </a:p>
          <a:p>
            <a:pPr algn="ctr"/>
            <a:endParaRPr lang="es-ES_tradnl" sz="2400" b="1" dirty="0" smtClean="0">
              <a:solidFill>
                <a:schemeClr val="accent1">
                  <a:lumMod val="50000"/>
                </a:schemeClr>
              </a:solidFill>
              <a:latin typeface="Avenir Black" charset="0"/>
              <a:ea typeface="Avenir Black" charset="0"/>
              <a:cs typeface="Avenir Black" charset="0"/>
            </a:endParaRPr>
          </a:p>
          <a:p>
            <a:pPr algn="ctr"/>
            <a:endParaRPr lang="es-MX" sz="2200" b="1" dirty="0">
              <a:solidFill>
                <a:srgbClr val="C00000"/>
              </a:solidFill>
              <a:latin typeface="Avenir Black" charset="0"/>
              <a:ea typeface="Avenir Black" charset="0"/>
              <a:cs typeface="Avenir Black" charset="0"/>
            </a:endParaRPr>
          </a:p>
          <a:p>
            <a:pPr algn="ctr"/>
            <a:endParaRPr lang="es-ES_tradnl" sz="2200" b="1" dirty="0">
              <a:solidFill>
                <a:schemeClr val="accent1">
                  <a:lumMod val="50000"/>
                </a:schemeClr>
              </a:solidFill>
              <a:latin typeface="Avenir Black" charset="0"/>
              <a:ea typeface="Avenir Black" charset="0"/>
              <a:cs typeface="Avenir Black" charset="0"/>
            </a:endParaRPr>
          </a:p>
        </p:txBody>
      </p:sp>
      <p:sp>
        <p:nvSpPr>
          <p:cNvPr id="14" name="Rectángulo 13"/>
          <p:cNvSpPr/>
          <p:nvPr/>
        </p:nvSpPr>
        <p:spPr>
          <a:xfrm>
            <a:off x="3421834" y="489563"/>
            <a:ext cx="7254594" cy="3882217"/>
          </a:xfrm>
          <a:prstGeom prst="rect">
            <a:avLst/>
          </a:prstGeom>
        </p:spPr>
        <p:txBody>
          <a:bodyPr wrap="square">
            <a:spAutoFit/>
          </a:bodyPr>
          <a:lstStyle/>
          <a:p>
            <a:pPr>
              <a:lnSpc>
                <a:spcPct val="150000"/>
              </a:lnSpc>
            </a:pPr>
            <a:endParaRPr lang="es-ES" sz="1200" dirty="0">
              <a:latin typeface="Arial" panose="020B0604020202020204" pitchFamily="34" charset="0"/>
              <a:ea typeface="Times New Roman" panose="02020603050405020304" pitchFamily="18" charset="0"/>
              <a:cs typeface="Arial" panose="020B0604020202020204" pitchFamily="34" charset="0"/>
            </a:endParaRPr>
          </a:p>
          <a:p>
            <a:pPr>
              <a:lnSpc>
                <a:spcPct val="150000"/>
              </a:lnSpc>
            </a:pPr>
            <a:r>
              <a:rPr lang="en-US" sz="1600" b="1" dirty="0" smtClean="0">
                <a:latin typeface="Tahoma" panose="020B0604030504040204" pitchFamily="34" charset="0"/>
                <a:ea typeface="Times New Roman" panose="02020603050405020304" pitchFamily="18" charset="0"/>
              </a:rPr>
              <a:t>Enlaces </a:t>
            </a:r>
            <a:r>
              <a:rPr lang="en-US" sz="1600" b="1" dirty="0" err="1" smtClean="0">
                <a:latin typeface="Tahoma" panose="020B0604030504040204" pitchFamily="34" charset="0"/>
                <a:ea typeface="Times New Roman" panose="02020603050405020304" pitchFamily="18" charset="0"/>
              </a:rPr>
              <a:t>recomendados</a:t>
            </a:r>
            <a:r>
              <a:rPr lang="en-US" sz="1600" b="1" dirty="0" smtClean="0">
                <a:latin typeface="Tahoma" panose="020B0604030504040204" pitchFamily="34" charset="0"/>
                <a:ea typeface="Times New Roman" panose="02020603050405020304" pitchFamily="18" charset="0"/>
              </a:rPr>
              <a:t>:</a:t>
            </a:r>
          </a:p>
          <a:p>
            <a:pPr>
              <a:lnSpc>
                <a:spcPct val="150000"/>
              </a:lnSpc>
            </a:pPr>
            <a:endParaRPr lang="en-US" sz="1600" dirty="0" smtClean="0">
              <a:latin typeface="Tahoma" panose="020B0604030504040204" pitchFamily="34" charset="0"/>
              <a:ea typeface="Times New Roman" panose="02020603050405020304" pitchFamily="18" charset="0"/>
            </a:endParaRPr>
          </a:p>
          <a:p>
            <a:pPr>
              <a:lnSpc>
                <a:spcPct val="107000"/>
              </a:lnSpc>
              <a:spcAft>
                <a:spcPts val="800"/>
              </a:spcAft>
            </a:pPr>
            <a:r>
              <a:rPr lang="es-MX" sz="1400" dirty="0" smtClean="0">
                <a:effectLst/>
                <a:latin typeface="Arial" panose="020B0604020202020204" pitchFamily="34" charset="0"/>
                <a:ea typeface="Calibri" panose="020F0502020204030204" pitchFamily="34" charset="0"/>
                <a:cs typeface="Times New Roman" panose="02020603050405020304" pitchFamily="18" charset="0"/>
              </a:rPr>
              <a:t>Reflexiones sobre las implicaciones del uso de la imagen como representación social en la disciplina del diseño gráfico.</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http://www.redalyc.org/articulo.oa?id=421749924002</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http://www.redalyc.org/articulo.oa?id=180913907006</a:t>
            </a:r>
            <a:endParaRPr lang="es-MX" sz="12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s-MX" sz="1200"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http://www.redalyc.org/articulo.oa?id=34218346005</a:t>
            </a:r>
            <a:endParaRPr lang="es-MX" sz="1200" dirty="0" smtClean="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pPr>
            <a:endParaRPr lang="es-MX" sz="1200" dirty="0" smtClean="0">
              <a:latin typeface="Arial" panose="020B0604020202020204" pitchFamily="34" charset="0"/>
              <a:ea typeface="Cambria" panose="02040503050406030204" pitchFamily="18" charset="0"/>
              <a:cs typeface="Arial" panose="020B0604020202020204" pitchFamily="34"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ES" sz="1200" dirty="0">
              <a:latin typeface="Arial" panose="020B0604020202020204" pitchFamily="34" charset="0"/>
              <a:ea typeface="Times New Roman" panose="02020603050405020304" pitchFamily="18" charset="0"/>
            </a:endParaRPr>
          </a:p>
          <a:p>
            <a:pPr>
              <a:lnSpc>
                <a:spcPct val="150000"/>
              </a:lnSpc>
            </a:pPr>
            <a:endParaRPr lang="es-MX" sz="1100" dirty="0">
              <a:latin typeface="Tahoma" panose="020B0604030504040204" pitchFamily="34" charset="0"/>
              <a:ea typeface="Times New Roman" panose="02020603050405020304" pitchFamily="18" charset="0"/>
            </a:endParaRPr>
          </a:p>
          <a:p>
            <a:pPr>
              <a:lnSpc>
                <a:spcPct val="150000"/>
              </a:lnSpc>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 pos="7642860" algn="l"/>
                <a:tab pos="8092440" algn="l"/>
                <a:tab pos="8542020" algn="l"/>
                <a:tab pos="8991600" algn="l"/>
                <a:tab pos="9441180" algn="l"/>
                <a:tab pos="9890760" algn="l"/>
                <a:tab pos="10340340" algn="l"/>
                <a:tab pos="10789920" algn="l"/>
                <a:tab pos="11239500" algn="l"/>
                <a:tab pos="11689080" algn="l"/>
                <a:tab pos="12138660" algn="l"/>
                <a:tab pos="12588240" algn="l"/>
                <a:tab pos="13037820" algn="l"/>
                <a:tab pos="13487400" algn="l"/>
                <a:tab pos="13936980" algn="l"/>
                <a:tab pos="14386560" algn="l"/>
              </a:tabLst>
            </a:pPr>
            <a:endParaRPr lang="es-MX"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84469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76893" y="1637882"/>
            <a:ext cx="4657507" cy="769441"/>
          </a:xfrm>
          <a:prstGeom prst="rect">
            <a:avLst/>
          </a:prstGeom>
          <a:solidFill>
            <a:schemeClr val="accent4">
              <a:lumMod val="50000"/>
            </a:schemeClr>
          </a:solidFill>
        </p:spPr>
        <p:txBody>
          <a:bodyPr wrap="square">
            <a:spAutoFit/>
          </a:bodyPr>
          <a:lstStyle/>
          <a:p>
            <a:r>
              <a:rPr lang="es-MX" sz="3600" b="1" dirty="0" smtClean="0">
                <a:solidFill>
                  <a:schemeClr val="bg1"/>
                </a:solidFill>
              </a:rPr>
              <a:t>    Cultura / Identidad</a:t>
            </a:r>
            <a:r>
              <a:rPr lang="es-MX" sz="4400" b="1" dirty="0" smtClean="0">
                <a:solidFill>
                  <a:schemeClr val="bg1"/>
                </a:solidFill>
              </a:rPr>
              <a:t>  </a:t>
            </a:r>
            <a:endParaRPr lang="es-ES_tradnl" sz="4400" b="1" dirty="0">
              <a:solidFill>
                <a:schemeClr val="bg1"/>
              </a:solidFill>
            </a:endParaRPr>
          </a:p>
        </p:txBody>
      </p:sp>
      <p:sp>
        <p:nvSpPr>
          <p:cNvPr id="3" name="CuadroTexto 2"/>
          <p:cNvSpPr txBox="1"/>
          <p:nvPr/>
        </p:nvSpPr>
        <p:spPr>
          <a:xfrm>
            <a:off x="943428" y="3149589"/>
            <a:ext cx="359954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Requiere del </a:t>
            </a:r>
            <a:r>
              <a:rPr lang="es-MX" b="1" dirty="0" smtClean="0"/>
              <a:t>lenguaje</a:t>
            </a:r>
            <a:r>
              <a:rPr lang="es-MX" dirty="0" smtClean="0"/>
              <a:t> para coexistir</a:t>
            </a:r>
            <a:endParaRPr lang="es-MX" dirty="0"/>
          </a:p>
        </p:txBody>
      </p:sp>
      <p:sp>
        <p:nvSpPr>
          <p:cNvPr id="4" name="CuadroTexto 3"/>
          <p:cNvSpPr txBox="1"/>
          <p:nvPr/>
        </p:nvSpPr>
        <p:spPr>
          <a:xfrm>
            <a:off x="943429" y="4013189"/>
            <a:ext cx="3106058"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Cargado de valores simbólicos,</a:t>
            </a:r>
          </a:p>
          <a:p>
            <a:r>
              <a:rPr lang="es-MX" dirty="0" smtClean="0"/>
              <a:t>Socializados a partir de </a:t>
            </a:r>
            <a:r>
              <a:rPr lang="es-MX" b="1" dirty="0" smtClean="0"/>
              <a:t>textos</a:t>
            </a:r>
            <a:endParaRPr lang="es-MX" b="1" dirty="0"/>
          </a:p>
        </p:txBody>
      </p:sp>
      <p:sp>
        <p:nvSpPr>
          <p:cNvPr id="5" name="CuadroTexto 4"/>
          <p:cNvSpPr txBox="1"/>
          <p:nvPr/>
        </p:nvSpPr>
        <p:spPr>
          <a:xfrm>
            <a:off x="3296324" y="5056206"/>
            <a:ext cx="435429"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b="1" dirty="0" smtClean="0"/>
              <a:t>RS</a:t>
            </a:r>
            <a:endParaRPr lang="es-MX" b="1" dirty="0"/>
          </a:p>
        </p:txBody>
      </p:sp>
      <p:sp>
        <p:nvSpPr>
          <p:cNvPr id="6" name="CuadroTexto 5"/>
          <p:cNvSpPr txBox="1"/>
          <p:nvPr/>
        </p:nvSpPr>
        <p:spPr>
          <a:xfrm>
            <a:off x="2104571" y="5836738"/>
            <a:ext cx="162718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Sentido común</a:t>
            </a:r>
            <a:endParaRPr lang="es-MX" dirty="0"/>
          </a:p>
        </p:txBody>
      </p:sp>
      <p:sp>
        <p:nvSpPr>
          <p:cNvPr id="7" name="Triángulo 14"/>
          <p:cNvSpPr/>
          <p:nvPr/>
        </p:nvSpPr>
        <p:spPr>
          <a:xfrm rot="10800000">
            <a:off x="2496458" y="3510198"/>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Triángulo 14"/>
          <p:cNvSpPr/>
          <p:nvPr/>
        </p:nvSpPr>
        <p:spPr>
          <a:xfrm rot="10800000">
            <a:off x="3346048" y="4676588"/>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Triángulo 14"/>
          <p:cNvSpPr/>
          <p:nvPr/>
        </p:nvSpPr>
        <p:spPr>
          <a:xfrm rot="10800000">
            <a:off x="3376657" y="5440052"/>
            <a:ext cx="335980" cy="38677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CuadroTexto 10"/>
          <p:cNvSpPr txBox="1"/>
          <p:nvPr/>
        </p:nvSpPr>
        <p:spPr>
          <a:xfrm>
            <a:off x="6271754" y="3532752"/>
            <a:ext cx="4715562"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Apropiación de repertorios culturales (textos) que se encuentran en el entorno social</a:t>
            </a:r>
            <a:endParaRPr lang="es-MX" dirty="0"/>
          </a:p>
        </p:txBody>
      </p:sp>
      <p:sp>
        <p:nvSpPr>
          <p:cNvPr id="12" name="Triángulo 14"/>
          <p:cNvSpPr/>
          <p:nvPr/>
        </p:nvSpPr>
        <p:spPr>
          <a:xfrm rot="5400000">
            <a:off x="6426736" y="3185182"/>
            <a:ext cx="328703" cy="28245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CuadroTexto 12"/>
          <p:cNvSpPr txBox="1"/>
          <p:nvPr/>
        </p:nvSpPr>
        <p:spPr>
          <a:xfrm>
            <a:off x="6732317" y="3162059"/>
            <a:ext cx="101831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Consiste</a:t>
            </a:r>
            <a:endParaRPr lang="es-MX" dirty="0"/>
          </a:p>
        </p:txBody>
      </p:sp>
      <p:sp>
        <p:nvSpPr>
          <p:cNvPr id="14" name="CuadroTexto 13"/>
          <p:cNvSpPr txBox="1"/>
          <p:nvPr/>
        </p:nvSpPr>
        <p:spPr>
          <a:xfrm>
            <a:off x="3876893" y="2411929"/>
            <a:ext cx="4657507" cy="369332"/>
          </a:xfrm>
          <a:prstGeom prst="rect">
            <a:avLst/>
          </a:prstGeom>
          <a:solidFill>
            <a:schemeClr val="accent4">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dirty="0" smtClean="0"/>
              <a:t>        Dimensiones Analíticas de la Vida Social</a:t>
            </a:r>
            <a:endParaRPr lang="es-MX" dirty="0"/>
          </a:p>
        </p:txBody>
      </p:sp>
      <p:sp>
        <p:nvSpPr>
          <p:cNvPr id="15" name="Rectángulo 14"/>
          <p:cNvSpPr/>
          <p:nvPr/>
        </p:nvSpPr>
        <p:spPr>
          <a:xfrm>
            <a:off x="5421876" y="5482795"/>
            <a:ext cx="5565440" cy="1077218"/>
          </a:xfrm>
          <a:prstGeom prst="rect">
            <a:avLst/>
          </a:prstGeom>
          <a:solidFill>
            <a:schemeClr val="accent4">
              <a:lumMod val="50000"/>
            </a:schemeClr>
          </a:solidFill>
        </p:spPr>
        <p:txBody>
          <a:bodyPr wrap="square">
            <a:spAutoFit/>
          </a:bodyPr>
          <a:lstStyle/>
          <a:p>
            <a:pPr marL="342900" indent="-342900">
              <a:buAutoNum type="arabicPeriod"/>
            </a:pPr>
            <a:r>
              <a:rPr lang="es-MX" sz="1600" b="1" dirty="0" smtClean="0">
                <a:solidFill>
                  <a:schemeClr val="bg1"/>
                </a:solidFill>
              </a:rPr>
              <a:t>Se rigen por una lógica de signos y símbolos que se manifiestan en prácticas culturales</a:t>
            </a:r>
          </a:p>
          <a:p>
            <a:pPr marL="342900" indent="-342900">
              <a:buAutoNum type="arabicPeriod"/>
            </a:pPr>
            <a:r>
              <a:rPr lang="es-MX" sz="1600" b="1" dirty="0" smtClean="0">
                <a:solidFill>
                  <a:schemeClr val="bg1"/>
                </a:solidFill>
              </a:rPr>
              <a:t>Manifiestan valores y significados asumidos socialmente</a:t>
            </a:r>
          </a:p>
          <a:p>
            <a:pPr marL="342900" indent="-342900">
              <a:buAutoNum type="arabicPeriod"/>
            </a:pPr>
            <a:r>
              <a:rPr lang="es-MX" sz="1600" b="1" dirty="0" smtClean="0">
                <a:solidFill>
                  <a:schemeClr val="bg1"/>
                </a:solidFill>
              </a:rPr>
              <a:t>Se internalizan a manera de RS = </a:t>
            </a:r>
            <a:r>
              <a:rPr lang="es-MX" sz="1600" b="1" dirty="0" err="1" smtClean="0">
                <a:solidFill>
                  <a:schemeClr val="bg1"/>
                </a:solidFill>
              </a:rPr>
              <a:t>Ident</a:t>
            </a:r>
            <a:r>
              <a:rPr lang="es-MX" sz="1600" b="1" dirty="0" smtClean="0">
                <a:solidFill>
                  <a:schemeClr val="bg1"/>
                </a:solidFill>
              </a:rPr>
              <a:t>. </a:t>
            </a:r>
            <a:r>
              <a:rPr lang="es-MX" sz="1600" b="1" dirty="0" err="1" smtClean="0">
                <a:solidFill>
                  <a:schemeClr val="bg1"/>
                </a:solidFill>
              </a:rPr>
              <a:t>Ind</a:t>
            </a:r>
            <a:r>
              <a:rPr lang="es-MX" sz="1600" b="1" dirty="0" smtClean="0">
                <a:solidFill>
                  <a:schemeClr val="bg1"/>
                </a:solidFill>
              </a:rPr>
              <a:t>. / </a:t>
            </a:r>
            <a:r>
              <a:rPr lang="es-MX" sz="1600" b="1" dirty="0" err="1" smtClean="0">
                <a:solidFill>
                  <a:schemeClr val="bg1"/>
                </a:solidFill>
              </a:rPr>
              <a:t>Ident</a:t>
            </a:r>
            <a:r>
              <a:rPr lang="es-MX" sz="1600" b="1" dirty="0" smtClean="0">
                <a:solidFill>
                  <a:schemeClr val="bg1"/>
                </a:solidFill>
              </a:rPr>
              <a:t>. </a:t>
            </a:r>
            <a:r>
              <a:rPr lang="es-MX" sz="1600" b="1" dirty="0" err="1" smtClean="0">
                <a:solidFill>
                  <a:schemeClr val="bg1"/>
                </a:solidFill>
              </a:rPr>
              <a:t>Colect</a:t>
            </a:r>
            <a:r>
              <a:rPr lang="es-MX" sz="1600" b="1" dirty="0" smtClean="0">
                <a:solidFill>
                  <a:schemeClr val="bg1"/>
                </a:solidFill>
              </a:rPr>
              <a:t>.</a:t>
            </a:r>
            <a:endParaRPr lang="es-ES_tradnl" sz="1600" b="1" dirty="0">
              <a:solidFill>
                <a:schemeClr val="bg1"/>
              </a:solidFill>
            </a:endParaRPr>
          </a:p>
        </p:txBody>
      </p:sp>
      <p:pic>
        <p:nvPicPr>
          <p:cNvPr id="20" name="Imagen 19"/>
          <p:cNvPicPr>
            <a:picLocks noChangeAspect="1"/>
          </p:cNvPicPr>
          <p:nvPr/>
        </p:nvPicPr>
        <p:blipFill>
          <a:blip r:embed="rId2" cstate="print">
            <a:alphaModFix amt="8000"/>
            <a:grayscl/>
            <a:extLst>
              <a:ext uri="{28A0092B-C50C-407E-A947-70E740481C1C}">
                <a14:useLocalDpi xmlns:a14="http://schemas.microsoft.com/office/drawing/2010/main" val="0"/>
              </a:ext>
            </a:extLst>
          </a:blip>
          <a:stretch>
            <a:fillRect/>
          </a:stretch>
        </p:blipFill>
        <p:spPr>
          <a:xfrm>
            <a:off x="4241800" y="-43530"/>
            <a:ext cx="4902200" cy="7092065"/>
          </a:xfrm>
          <a:prstGeom prst="rect">
            <a:avLst/>
          </a:prstGeom>
        </p:spPr>
      </p:pic>
      <p:sp>
        <p:nvSpPr>
          <p:cNvPr id="21" name="CuadroTexto 20"/>
          <p:cNvSpPr txBox="1"/>
          <p:nvPr/>
        </p:nvSpPr>
        <p:spPr>
          <a:xfrm>
            <a:off x="375651" y="1143407"/>
            <a:ext cx="5778698" cy="430887"/>
          </a:xfrm>
          <a:prstGeom prst="rect">
            <a:avLst/>
          </a:prstGeom>
          <a:noFill/>
        </p:spPr>
        <p:txBody>
          <a:bodyPr wrap="none" rtlCol="0">
            <a:spAutoFit/>
          </a:bodyPr>
          <a:lstStyle/>
          <a:p>
            <a:r>
              <a:rPr lang="es-MX" sz="2200" b="1" dirty="0" smtClean="0"/>
              <a:t>La </a:t>
            </a:r>
            <a:r>
              <a:rPr lang="es-MX" sz="2200" b="1" dirty="0"/>
              <a:t>cultura y la identidad como </a:t>
            </a:r>
            <a:r>
              <a:rPr lang="es-MX" sz="2200" b="1"/>
              <a:t>entramado </a:t>
            </a:r>
            <a:r>
              <a:rPr lang="es-MX" sz="2200" b="1" smtClean="0"/>
              <a:t>social</a:t>
            </a:r>
            <a:endParaRPr lang="es-ES_tradnl" sz="2200" dirty="0"/>
          </a:p>
        </p:txBody>
      </p:sp>
      <p:sp>
        <p:nvSpPr>
          <p:cNvPr id="22" name="Rectángulo 21"/>
          <p:cNvSpPr/>
          <p:nvPr/>
        </p:nvSpPr>
        <p:spPr>
          <a:xfrm>
            <a:off x="943428" y="711491"/>
            <a:ext cx="12209930" cy="523220"/>
          </a:xfrm>
          <a:prstGeom prst="rect">
            <a:avLst/>
          </a:prstGeom>
        </p:spPr>
        <p:txBody>
          <a:bodyPr wrap="square">
            <a:spAutoFit/>
          </a:bodyPr>
          <a:lstStyle/>
          <a:p>
            <a:pPr algn="just"/>
            <a:r>
              <a:rPr lang="es-MX" sz="2800" b="1" dirty="0" smtClean="0">
                <a:solidFill>
                  <a:schemeClr val="accent1">
                    <a:lumMod val="60000"/>
                    <a:lumOff val="40000"/>
                  </a:schemeClr>
                </a:solidFill>
              </a:rPr>
              <a:t>El contexto del ejercicio del diseño </a:t>
            </a:r>
            <a:r>
              <a:rPr lang="es-MX" sz="2800" b="1" dirty="0" smtClean="0">
                <a:solidFill>
                  <a:schemeClr val="accent1">
                    <a:lumMod val="60000"/>
                    <a:lumOff val="40000"/>
                  </a:schemeClr>
                </a:solidFill>
              </a:rPr>
              <a:t>como disciplina</a:t>
            </a:r>
            <a:endParaRPr lang="es-ES_tradnl" sz="2800" dirty="0">
              <a:solidFill>
                <a:schemeClr val="accent1">
                  <a:lumMod val="60000"/>
                  <a:lumOff val="40000"/>
                </a:schemeClr>
              </a:solidFill>
            </a:endParaRPr>
          </a:p>
        </p:txBody>
      </p:sp>
      <p:sp>
        <p:nvSpPr>
          <p:cNvPr id="23" name="CuadroTexto 22"/>
          <p:cNvSpPr txBox="1"/>
          <p:nvPr/>
        </p:nvSpPr>
        <p:spPr>
          <a:xfrm>
            <a:off x="8943069" y="-49228"/>
            <a:ext cx="3220585" cy="1477328"/>
          </a:xfrm>
          <a:prstGeom prst="rect">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endParaRPr lang="es-ES" sz="1500" dirty="0">
              <a:solidFill>
                <a:schemeClr val="bg1"/>
              </a:solidFill>
            </a:endParaRPr>
          </a:p>
          <a:p>
            <a:pPr algn="just"/>
            <a:r>
              <a:rPr lang="es-ES" sz="1500" dirty="0" smtClean="0">
                <a:solidFill>
                  <a:schemeClr val="bg1"/>
                </a:solidFill>
              </a:rPr>
              <a:t>Se </a:t>
            </a:r>
            <a:r>
              <a:rPr lang="es-ES" sz="1500" dirty="0">
                <a:solidFill>
                  <a:schemeClr val="bg1"/>
                </a:solidFill>
              </a:rPr>
              <a:t>reconocen las aportaciones de Giménez (2007), </a:t>
            </a:r>
            <a:r>
              <a:rPr lang="es-ES" sz="1500" dirty="0" err="1">
                <a:solidFill>
                  <a:schemeClr val="bg1"/>
                </a:solidFill>
              </a:rPr>
              <a:t>Berinstáin</a:t>
            </a:r>
            <a:r>
              <a:rPr lang="es-ES" sz="1500" dirty="0">
                <a:solidFill>
                  <a:schemeClr val="bg1"/>
                </a:solidFill>
              </a:rPr>
              <a:t> (2003), </a:t>
            </a:r>
            <a:r>
              <a:rPr lang="es-ES" sz="1500" dirty="0" err="1">
                <a:solidFill>
                  <a:schemeClr val="bg1"/>
                </a:solidFill>
              </a:rPr>
              <a:t>Geertz</a:t>
            </a:r>
            <a:r>
              <a:rPr lang="es-ES" sz="1500" dirty="0">
                <a:solidFill>
                  <a:schemeClr val="bg1"/>
                </a:solidFill>
              </a:rPr>
              <a:t> (1992), Jeffrey (2006), Villoro (2002), Olivé (2003), Ramos (2001) y Bartra (2015) entre otros</a:t>
            </a:r>
            <a:r>
              <a:rPr lang="es-ES" sz="1500" dirty="0" smtClean="0">
                <a:solidFill>
                  <a:schemeClr val="bg1"/>
                </a:solidFill>
              </a:rPr>
              <a:t>.</a:t>
            </a:r>
            <a:endParaRPr lang="es-ES_tradnl" sz="1500" dirty="0">
              <a:solidFill>
                <a:schemeClr val="bg1"/>
              </a:solidFill>
            </a:endParaRPr>
          </a:p>
        </p:txBody>
      </p:sp>
      <p:sp>
        <p:nvSpPr>
          <p:cNvPr id="19" name="Rectángulo 18"/>
          <p:cNvSpPr/>
          <p:nvPr/>
        </p:nvSpPr>
        <p:spPr>
          <a:xfrm>
            <a:off x="484761" y="-202437"/>
            <a:ext cx="1172116" cy="1277273"/>
          </a:xfrm>
          <a:prstGeom prst="rect">
            <a:avLst/>
          </a:prstGeom>
        </p:spPr>
        <p:txBody>
          <a:bodyPr wrap="none">
            <a:spAutoFit/>
          </a:bodyPr>
          <a:lstStyle/>
          <a:p>
            <a:r>
              <a:rPr lang="es-MX" sz="7700" b="1" dirty="0" smtClean="0">
                <a:solidFill>
                  <a:schemeClr val="bg1">
                    <a:lumMod val="85000"/>
                  </a:schemeClr>
                </a:solidFill>
              </a:rPr>
              <a:t>1a</a:t>
            </a:r>
            <a:endParaRPr lang="es-ES_tradnl" sz="7700" dirty="0">
              <a:solidFill>
                <a:schemeClr val="bg1">
                  <a:lumMod val="85000"/>
                </a:schemeClr>
              </a:solidFill>
            </a:endParaRPr>
          </a:p>
        </p:txBody>
      </p:sp>
    </p:spTree>
    <p:extLst>
      <p:ext uri="{BB962C8B-B14F-4D97-AF65-F5344CB8AC3E}">
        <p14:creationId xmlns:p14="http://schemas.microsoft.com/office/powerpoint/2010/main" val="164870068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TotalTime>
  <Words>3435</Words>
  <Application>Microsoft Office PowerPoint</Application>
  <PresentationFormat>Panorámica</PresentationFormat>
  <Paragraphs>285</Paragraphs>
  <Slides>36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36</vt:i4>
      </vt:variant>
    </vt:vector>
  </HeadingPairs>
  <TitlesOfParts>
    <vt:vector size="45" baseType="lpstr">
      <vt:lpstr>Arial</vt:lpstr>
      <vt:lpstr>Avenir Black</vt:lpstr>
      <vt:lpstr>Avenir Light</vt:lpstr>
      <vt:lpstr>Calibri</vt:lpstr>
      <vt:lpstr>Calibri Light</vt:lpstr>
      <vt:lpstr>Cambria</vt:lpstr>
      <vt:lpstr>Tahoma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 villar</dc:creator>
  <cp:lastModifiedBy>gaby villar</cp:lastModifiedBy>
  <cp:revision>17</cp:revision>
  <dcterms:created xsi:type="dcterms:W3CDTF">2017-10-17T17:00:36Z</dcterms:created>
  <dcterms:modified xsi:type="dcterms:W3CDTF">2017-10-17T21:56:32Z</dcterms:modified>
</cp:coreProperties>
</file>