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289" r:id="rId4"/>
    <p:sldId id="291" r:id="rId5"/>
    <p:sldId id="290" r:id="rId6"/>
    <p:sldId id="288" r:id="rId7"/>
    <p:sldId id="257" r:id="rId8"/>
    <p:sldId id="259" r:id="rId9"/>
    <p:sldId id="281" r:id="rId10"/>
    <p:sldId id="260" r:id="rId11"/>
    <p:sldId id="261" r:id="rId12"/>
    <p:sldId id="263" r:id="rId13"/>
    <p:sldId id="264" r:id="rId14"/>
    <p:sldId id="265" r:id="rId15"/>
    <p:sldId id="271" r:id="rId16"/>
    <p:sldId id="292" r:id="rId17"/>
    <p:sldId id="293" r:id="rId18"/>
    <p:sldId id="294" r:id="rId19"/>
    <p:sldId id="295" r:id="rId20"/>
    <p:sldId id="296" r:id="rId21"/>
    <p:sldId id="297" r:id="rId22"/>
    <p:sldId id="305" r:id="rId23"/>
    <p:sldId id="306" r:id="rId24"/>
    <p:sldId id="307" r:id="rId25"/>
    <p:sldId id="308" r:id="rId26"/>
    <p:sldId id="309" r:id="rId27"/>
    <p:sldId id="310" r:id="rId28"/>
    <p:sldId id="311" r:id="rId29"/>
    <p:sldId id="312" r:id="rId30"/>
    <p:sldId id="315" r:id="rId31"/>
    <p:sldId id="298" r:id="rId32"/>
    <p:sldId id="299" r:id="rId33"/>
    <p:sldId id="313" r:id="rId34"/>
    <p:sldId id="303" r:id="rId35"/>
    <p:sldId id="314" r:id="rId36"/>
    <p:sldId id="304"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2565"/>
    <a:srgbClr val="FF9933"/>
    <a:srgbClr val="CBE050"/>
    <a:srgbClr val="FF6600"/>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52" autoAdjust="0"/>
    <p:restoredTop sz="94660"/>
  </p:normalViewPr>
  <p:slideViewPr>
    <p:cSldViewPr snapToGrid="0">
      <p:cViewPr varScale="1">
        <p:scale>
          <a:sx n="53" d="100"/>
          <a:sy n="53" d="100"/>
        </p:scale>
        <p:origin x="78" y="16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33754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1247748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074562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878718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246B26CA-42C4-4E80-BE12-4B1B53784965}"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222750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246B26CA-42C4-4E80-BE12-4B1B53784965}" type="datetimeFigureOut">
              <a:rPr lang="es-MX" smtClean="0"/>
              <a:pPr/>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869756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246B26CA-42C4-4E80-BE12-4B1B53784965}" type="datetimeFigureOut">
              <a:rPr lang="es-MX" smtClean="0"/>
              <a:pPr/>
              <a:t>20/10/2017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817526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246B26CA-42C4-4E80-BE12-4B1B53784965}" type="datetimeFigureOut">
              <a:rPr lang="es-MX" smtClean="0"/>
              <a:pPr/>
              <a:t>20/10/2017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44360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46B26CA-42C4-4E80-BE12-4B1B53784965}" type="datetimeFigureOut">
              <a:rPr lang="es-MX" smtClean="0"/>
              <a:pPr/>
              <a:t>20/10/2017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183109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46B26CA-42C4-4E80-BE12-4B1B53784965}" type="datetimeFigureOut">
              <a:rPr lang="es-MX" smtClean="0"/>
              <a:pPr/>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040662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46B26CA-42C4-4E80-BE12-4B1B53784965}" type="datetimeFigureOut">
              <a:rPr lang="es-MX" smtClean="0"/>
              <a:pPr/>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104940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6B26CA-42C4-4E80-BE12-4B1B53784965}" type="datetimeFigureOut">
              <a:rPr lang="es-MX" smtClean="0"/>
              <a:pPr/>
              <a:t>20/10/2017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3126E9-88D6-4E29-964B-97264B74FCB1}" type="slidenum">
              <a:rPr lang="es-MX" smtClean="0"/>
              <a:pPr/>
              <a:t>‹Nº›</a:t>
            </a:fld>
            <a:endParaRPr lang="es-MX"/>
          </a:p>
        </p:txBody>
      </p:sp>
    </p:spTree>
    <p:extLst>
      <p:ext uri="{BB962C8B-B14F-4D97-AF65-F5344CB8AC3E}">
        <p14:creationId xmlns:p14="http://schemas.microsoft.com/office/powerpoint/2010/main" val="1932722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www.cienciared.com.ar/ra/usr/3/206/n7_vol3pp123_146.pdf"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hyperlink" Target="http://www.cienciared.com.ar/ra/usr/3/206/n7_vol3pp123_146.pdf"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imco.org.mx/comparacarreras/#!/carrera/213" TargetMode="Externa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p:cNvPicPr>
          <p:nvPr/>
        </p:nvPicPr>
        <p:blipFill>
          <a:blip r:embed="rId2">
            <a:duotone>
              <a:schemeClr val="accent5">
                <a:lumMod val="40000"/>
                <a:lumOff val="60000"/>
              </a:schemeClr>
              <a:srgbClr val="FFF1C1"/>
            </a:duotone>
            <a:lum bright="52000" contrast="-81000"/>
          </a:blip>
          <a:srcRect/>
          <a:stretch>
            <a:fillRect/>
          </a:stretch>
        </p:blipFill>
        <p:spPr bwMode="auto">
          <a:xfrm>
            <a:off x="3522543" y="228598"/>
            <a:ext cx="7689126" cy="6338085"/>
          </a:xfrm>
          <a:prstGeom prst="rect">
            <a:avLst/>
          </a:prstGeom>
          <a:noFill/>
          <a:ln w="9525">
            <a:noFill/>
            <a:miter lim="800000"/>
            <a:headEnd/>
            <a:tailEnd/>
          </a:ln>
        </p:spPr>
      </p:pic>
      <p:pic>
        <p:nvPicPr>
          <p:cNvPr id="5" name="Picture 6"/>
          <p:cNvPicPr>
            <a:picLocks noChangeAspect="1"/>
          </p:cNvPicPr>
          <p:nvPr/>
        </p:nvPicPr>
        <p:blipFill>
          <a:blip r:embed="rId2">
            <a:duotone>
              <a:schemeClr val="accent5">
                <a:lumMod val="40000"/>
                <a:lumOff val="60000"/>
              </a:schemeClr>
              <a:srgbClr val="FFF1C1"/>
            </a:duotone>
            <a:lum bright="52000" contrast="-81000"/>
          </a:blip>
          <a:srcRect/>
          <a:stretch>
            <a:fillRect/>
          </a:stretch>
        </p:blipFill>
        <p:spPr bwMode="auto">
          <a:xfrm>
            <a:off x="795759" y="228599"/>
            <a:ext cx="304800" cy="4543650"/>
          </a:xfrm>
          <a:prstGeom prst="rect">
            <a:avLst/>
          </a:prstGeom>
          <a:ln w="9525">
            <a:noFill/>
            <a:miter lim="800000"/>
            <a:headEnd/>
            <a:tailEnd/>
          </a:ln>
        </p:spPr>
      </p:pic>
      <p:sp>
        <p:nvSpPr>
          <p:cNvPr id="6" name="Subtitle 2"/>
          <p:cNvSpPr>
            <a:spLocks noGrp="1"/>
          </p:cNvSpPr>
          <p:nvPr>
            <p:ph type="subTitle" idx="1"/>
          </p:nvPr>
        </p:nvSpPr>
        <p:spPr>
          <a:xfrm>
            <a:off x="3598742" y="692861"/>
            <a:ext cx="7489409" cy="1644040"/>
          </a:xfrm>
        </p:spPr>
        <p:txBody>
          <a:bodyPr wrap="square" anchor="ctr">
            <a:spAutoFit/>
          </a:bodyPr>
          <a:lstStyle/>
          <a:p>
            <a:pPr algn="ctr">
              <a:buFont typeface="Arial" panose="020B0604020202020204" pitchFamily="34" charset="0"/>
              <a:buNone/>
            </a:pPr>
            <a:r>
              <a:rPr lang="es-ES_tradnl" altLang="es-MX" sz="1500" b="1" i="1" dirty="0" smtClean="0">
                <a:solidFill>
                  <a:srgbClr val="2390ED"/>
                </a:solidFill>
                <a:ea typeface="ＭＳ Ｐゴシック" panose="020B0600070205080204" pitchFamily="34" charset="-128"/>
              </a:rPr>
              <a:t>Universidad Autónoma del Estado de México</a:t>
            </a:r>
          </a:p>
          <a:p>
            <a:pPr algn="ctr">
              <a:buFont typeface="Arial" panose="020B0604020202020204" pitchFamily="34" charset="0"/>
              <a:buNone/>
            </a:pPr>
            <a:r>
              <a:rPr lang="es-ES_tradnl" altLang="es-MX" sz="1500" b="1" i="1" dirty="0" smtClean="0">
                <a:solidFill>
                  <a:srgbClr val="2390ED"/>
                </a:solidFill>
                <a:ea typeface="ＭＳ Ｐゴシック" panose="020B0600070205080204" pitchFamily="34" charset="-128"/>
              </a:rPr>
              <a:t>Facultad de Arquitectura y Diseño</a:t>
            </a:r>
          </a:p>
          <a:p>
            <a:pPr algn="ctr">
              <a:buFont typeface="Arial" panose="020B0604020202020204" pitchFamily="34" charset="0"/>
              <a:buNone/>
            </a:pPr>
            <a:r>
              <a:rPr lang="es-ES_tradnl" altLang="es-MX" sz="1500" b="1" i="1" dirty="0" smtClean="0">
                <a:solidFill>
                  <a:srgbClr val="2390ED"/>
                </a:solidFill>
                <a:ea typeface="ＭＳ Ｐゴシック" panose="020B0600070205080204" pitchFamily="34" charset="-128"/>
              </a:rPr>
              <a:t>Maestría en Diseño</a:t>
            </a:r>
          </a:p>
          <a:p>
            <a:pPr algn="ctr">
              <a:buFont typeface="Arial" panose="020B0604020202020204" pitchFamily="34" charset="0"/>
              <a:buNone/>
            </a:pPr>
            <a:r>
              <a:rPr lang="es-ES_tradnl" altLang="es-MX" sz="1500" b="1" i="1" dirty="0" smtClean="0">
                <a:solidFill>
                  <a:srgbClr val="2390ED"/>
                </a:solidFill>
                <a:ea typeface="ＭＳ Ｐゴシック" panose="020B0600070205080204" pitchFamily="34" charset="-128"/>
              </a:rPr>
              <a:t>2017</a:t>
            </a:r>
          </a:p>
          <a:p>
            <a:pPr algn="ctr">
              <a:buFont typeface="Arial" panose="020B0604020202020204" pitchFamily="34" charset="0"/>
              <a:buNone/>
            </a:pPr>
            <a:endParaRPr lang="es-ES_tradnl" altLang="es-MX" sz="1500" b="1" i="1" dirty="0" smtClean="0">
              <a:solidFill>
                <a:srgbClr val="2390ED"/>
              </a:solidFill>
              <a:ea typeface="ＭＳ Ｐゴシック" panose="020B0600070205080204" pitchFamily="34" charset="-128"/>
            </a:endParaRPr>
          </a:p>
        </p:txBody>
      </p:sp>
      <p:sp>
        <p:nvSpPr>
          <p:cNvPr id="7" name="Subtitle 2"/>
          <p:cNvSpPr txBox="1">
            <a:spLocks/>
          </p:cNvSpPr>
          <p:nvPr/>
        </p:nvSpPr>
        <p:spPr bwMode="auto">
          <a:xfrm>
            <a:off x="3591510" y="2295754"/>
            <a:ext cx="7489409" cy="400110"/>
          </a:xfrm>
          <a:prstGeom prst="rect">
            <a:avLst/>
          </a:prstGeom>
          <a:solidFill>
            <a:srgbClr val="482565"/>
          </a:solidFill>
          <a:ln/>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r>
              <a:rPr lang="es-ES_tradnl" altLang="es-MX" sz="2000" b="1" dirty="0" smtClean="0">
                <a:solidFill>
                  <a:schemeClr val="bg1"/>
                </a:solidFill>
                <a:latin typeface="Century Gothic" panose="020B0502020202020204" pitchFamily="34" charset="0"/>
              </a:rPr>
              <a:t>Investigar para Diseñar</a:t>
            </a:r>
            <a:endParaRPr lang="es-ES_tradnl" altLang="es-MX" sz="1400" b="1" dirty="0">
              <a:solidFill>
                <a:schemeClr val="bg1"/>
              </a:solidFill>
              <a:latin typeface="Century Gothic" panose="020B0502020202020204" pitchFamily="34" charset="0"/>
            </a:endParaRPr>
          </a:p>
        </p:txBody>
      </p:sp>
      <p:grpSp>
        <p:nvGrpSpPr>
          <p:cNvPr id="8" name="Group 15"/>
          <p:cNvGrpSpPr>
            <a:grpSpLocks/>
          </p:cNvGrpSpPr>
          <p:nvPr/>
        </p:nvGrpSpPr>
        <p:grpSpPr bwMode="auto">
          <a:xfrm>
            <a:off x="1481559" y="1697539"/>
            <a:ext cx="1865313" cy="3625850"/>
            <a:chOff x="609600" y="3429000"/>
            <a:chExt cx="1371600" cy="2667000"/>
          </a:xfrm>
        </p:grpSpPr>
        <p:pic>
          <p:nvPicPr>
            <p:cNvPr id="9" name="Picture 4" descr="logofa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0575" y="4419600"/>
              <a:ext cx="1009650" cy="609600"/>
            </a:xfrm>
            <a:prstGeom prst="rect">
              <a:avLst/>
            </a:prstGeom>
            <a:noFill/>
            <a:ln>
              <a:noFill/>
            </a:ln>
            <a:extLst>
              <a:ext uri="{909E8E84-426E-40DD-AFC4-6F175D3DCCD1}">
                <a14:hiddenFill xmlns:a14="http://schemas.microsoft.com/office/drawing/2010/main">
                  <a:solidFill>
                    <a:srgbClr val="FFFFFF">
                      <a:alpha val="75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logouaem.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119" y="3429000"/>
              <a:ext cx="69056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descr="ciad-header.png"/>
            <p:cNvPicPr>
              <a:picLocks noChangeAspect="1"/>
            </p:cNvPicPr>
            <p:nvPr/>
          </p:nvPicPr>
          <p:blipFill>
            <a:blip r:embed="rId5">
              <a:lum contrast="26000"/>
              <a:extLst>
                <a:ext uri="{28A0092B-C50C-407E-A947-70E740481C1C}">
                  <a14:useLocalDpi xmlns:a14="http://schemas.microsoft.com/office/drawing/2010/main" val="0"/>
                </a:ext>
              </a:extLst>
            </a:blip>
            <a:srcRect/>
            <a:stretch>
              <a:fillRect/>
            </a:stretch>
          </p:blipFill>
          <p:spPr bwMode="auto">
            <a:xfrm>
              <a:off x="609600" y="5410200"/>
              <a:ext cx="137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Subtitle 2"/>
          <p:cNvSpPr txBox="1">
            <a:spLocks/>
          </p:cNvSpPr>
          <p:nvPr/>
        </p:nvSpPr>
        <p:spPr bwMode="auto">
          <a:xfrm>
            <a:off x="4289520" y="3044283"/>
            <a:ext cx="6590681"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914400" eaLnBrk="1" hangingPunct="1">
              <a:spcBef>
                <a:spcPts val="1800"/>
              </a:spcBef>
              <a:buClr>
                <a:schemeClr val="accent1"/>
              </a:buClr>
              <a:buSzPct val="100000"/>
              <a:buFont typeface="Arial" panose="020B0604020202020204" pitchFamily="34" charset="0"/>
              <a:buNone/>
            </a:pPr>
            <a:endParaRPr lang="es-ES_tradnl" altLang="es-MX" sz="1400" b="1" dirty="0" smtClean="0">
              <a:solidFill>
                <a:srgbClr val="2390ED"/>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r>
              <a:rPr lang="es-ES_tradnl" altLang="es-MX" sz="1400" b="1" dirty="0" smtClean="0">
                <a:solidFill>
                  <a:srgbClr val="FF9933"/>
                </a:solidFill>
                <a:latin typeface="Century Gothic" panose="020B0502020202020204" pitchFamily="34" charset="0"/>
              </a:rPr>
              <a:t>UNIDAD DE APRENDIZAJE: TALLER DE CONCEPTUALIZACIÓN DEL CONOCIMIENTO  </a:t>
            </a:r>
          </a:p>
          <a:p>
            <a:pPr defTabSz="914400" eaLnBrk="1" hangingPunct="1">
              <a:spcBef>
                <a:spcPts val="1800"/>
              </a:spcBef>
              <a:buClr>
                <a:schemeClr val="accent1"/>
              </a:buClr>
              <a:buSzPct val="100000"/>
              <a:buFont typeface="Arial" panose="020B0604020202020204" pitchFamily="34" charset="0"/>
              <a:buNone/>
            </a:pPr>
            <a:r>
              <a:rPr lang="es-ES_tradnl" altLang="es-MX" sz="1400" b="1" dirty="0" smtClean="0">
                <a:solidFill>
                  <a:srgbClr val="FF9933"/>
                </a:solidFill>
                <a:latin typeface="Century Gothic" panose="020B0502020202020204" pitchFamily="34" charset="0"/>
              </a:rPr>
              <a:t>PRIMER SEMESTRE /2017</a:t>
            </a:r>
          </a:p>
          <a:p>
            <a:pPr defTabSz="914400" eaLnBrk="1" hangingPunct="1">
              <a:spcBef>
                <a:spcPts val="1800"/>
              </a:spcBef>
              <a:buClr>
                <a:schemeClr val="accent1"/>
              </a:buClr>
              <a:buSzPct val="100000"/>
              <a:buFont typeface="Arial" panose="020B0604020202020204" pitchFamily="34" charset="0"/>
              <a:buNone/>
            </a:pPr>
            <a:r>
              <a:rPr lang="es-ES_tradnl" altLang="es-MX" sz="1400" b="1" dirty="0" smtClean="0">
                <a:solidFill>
                  <a:srgbClr val="FF9933"/>
                </a:solidFill>
                <a:latin typeface="Century Gothic" panose="020B0502020202020204" pitchFamily="34" charset="0"/>
              </a:rPr>
              <a:t>ELABORACIÓN:</a:t>
            </a:r>
          </a:p>
          <a:p>
            <a:pPr defTabSz="914400" eaLnBrk="1" hangingPunct="1">
              <a:spcBef>
                <a:spcPts val="1800"/>
              </a:spcBef>
              <a:buClr>
                <a:schemeClr val="accent1"/>
              </a:buClr>
              <a:buSzPct val="100000"/>
              <a:buFont typeface="Arial" panose="020B0604020202020204" pitchFamily="34" charset="0"/>
              <a:buNone/>
            </a:pPr>
            <a:r>
              <a:rPr lang="es-ES_tradnl" altLang="es-MX" sz="1300" i="1" dirty="0" smtClean="0">
                <a:solidFill>
                  <a:srgbClr val="525252"/>
                </a:solidFill>
                <a:latin typeface="Century Gothic" panose="020B0502020202020204" pitchFamily="34" charset="0"/>
              </a:rPr>
              <a:t>Dra. María Gabriela Villar </a:t>
            </a:r>
            <a:r>
              <a:rPr lang="es-ES_tradnl" altLang="es-MX" sz="1300" i="1" dirty="0" smtClean="0">
                <a:solidFill>
                  <a:srgbClr val="525252"/>
                </a:solidFill>
              </a:rPr>
              <a:t>García</a:t>
            </a:r>
            <a:r>
              <a:rPr lang="es-ES_tradnl" altLang="es-MX" sz="1300" i="1" dirty="0" smtClean="0">
                <a:solidFill>
                  <a:srgbClr val="525252"/>
                </a:solidFill>
                <a:latin typeface="Century Gothic" panose="020B0502020202020204" pitchFamily="34" charset="0"/>
              </a:rPr>
              <a:t>.</a:t>
            </a:r>
          </a:p>
          <a:p>
            <a:pPr defTabSz="914400" eaLnBrk="1" hangingPunct="1">
              <a:spcBef>
                <a:spcPts val="1800"/>
              </a:spcBef>
              <a:buClr>
                <a:schemeClr val="accent1"/>
              </a:buClr>
              <a:buSzPct val="100000"/>
              <a:buFont typeface="Arial" panose="020B0604020202020204" pitchFamily="34" charset="0"/>
              <a:buNone/>
            </a:pPr>
            <a:endParaRPr lang="es-ES_tradnl" altLang="es-MX" sz="1300" i="1" dirty="0" smtClean="0">
              <a:solidFill>
                <a:srgbClr val="525252"/>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endParaRPr lang="es-ES_tradnl" altLang="es-MX" sz="1300" i="1" dirty="0" smtClean="0">
              <a:solidFill>
                <a:srgbClr val="525252"/>
              </a:solidFill>
              <a:latin typeface="Century Gothic" panose="020B0502020202020204" pitchFamily="34" charset="0"/>
            </a:endParaRPr>
          </a:p>
        </p:txBody>
      </p:sp>
      <p:sp>
        <p:nvSpPr>
          <p:cNvPr id="13" name="Process 11"/>
          <p:cNvSpPr/>
          <p:nvPr/>
        </p:nvSpPr>
        <p:spPr>
          <a:xfrm>
            <a:off x="814755" y="250915"/>
            <a:ext cx="285804" cy="6404528"/>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Tree>
    <p:extLst>
      <p:ext uri="{BB962C8B-B14F-4D97-AF65-F5344CB8AC3E}">
        <p14:creationId xmlns:p14="http://schemas.microsoft.com/office/powerpoint/2010/main" val="27114495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4"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Antecedentes:</a:t>
            </a:r>
            <a:endParaRPr lang="es-ES_tradnl" altLang="es-MX" sz="2800" i="1" dirty="0">
              <a:solidFill>
                <a:schemeClr val="bg1"/>
              </a:solidFill>
              <a:ea typeface="ＭＳ Ｐゴシック" panose="020B0600070205080204" pitchFamily="34" charset="-128"/>
            </a:endParaRPr>
          </a:p>
        </p:txBody>
      </p:sp>
      <p:sp>
        <p:nvSpPr>
          <p:cNvPr id="18" name="CuadroTexto 17"/>
          <p:cNvSpPr txBox="1"/>
          <p:nvPr/>
        </p:nvSpPr>
        <p:spPr>
          <a:xfrm>
            <a:off x="4086232" y="2083445"/>
            <a:ext cx="7830948" cy="353943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MX" sz="2800" dirty="0"/>
              <a:t>Desde que el diseño gráfico, es reconocido como disciplina académica, surge el interés por vincularlo a la investigación. En México son muchos los esfuerzos que se realizan y apoyos para la Investigación en Ciencia y Tecnología, es muy reciente el interés por distintas dependencias por apoyar la Investigación en las Ciencias Sociales y Humanidades. </a:t>
            </a:r>
          </a:p>
        </p:txBody>
      </p:sp>
      <p:sp>
        <p:nvSpPr>
          <p:cNvPr id="19" name="Flecha derecha 18"/>
          <p:cNvSpPr/>
          <p:nvPr/>
        </p:nvSpPr>
        <p:spPr>
          <a:xfrm>
            <a:off x="3660425" y="2083445"/>
            <a:ext cx="457200" cy="637309"/>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p:cNvPicPr>
            <a:picLocks noChangeAspect="1"/>
          </p:cNvPicPr>
          <p:nvPr/>
        </p:nvPicPr>
        <p:blipFill>
          <a:blip r:embed="rId2"/>
          <a:stretch>
            <a:fillRect/>
          </a:stretch>
        </p:blipFill>
        <p:spPr>
          <a:xfrm>
            <a:off x="642937" y="1868266"/>
            <a:ext cx="2676525" cy="1704975"/>
          </a:xfrm>
          <a:prstGeom prst="rect">
            <a:avLst/>
          </a:prstGeom>
        </p:spPr>
      </p:pic>
      <p:pic>
        <p:nvPicPr>
          <p:cNvPr id="6" name="Imagen 5"/>
          <p:cNvPicPr>
            <a:picLocks noChangeAspect="1"/>
          </p:cNvPicPr>
          <p:nvPr/>
        </p:nvPicPr>
        <p:blipFill>
          <a:blip r:embed="rId3"/>
          <a:stretch>
            <a:fillRect/>
          </a:stretch>
        </p:blipFill>
        <p:spPr>
          <a:xfrm>
            <a:off x="642937" y="4068177"/>
            <a:ext cx="3057525" cy="1495425"/>
          </a:xfrm>
          <a:prstGeom prst="rect">
            <a:avLst/>
          </a:prstGeom>
        </p:spPr>
      </p:pic>
    </p:spTree>
    <p:extLst>
      <p:ext uri="{BB962C8B-B14F-4D97-AF65-F5344CB8AC3E}">
        <p14:creationId xmlns:p14="http://schemas.microsoft.com/office/powerpoint/2010/main" val="13625675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0"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Desarrollo:</a:t>
            </a:r>
            <a:endParaRPr lang="es-ES_tradnl" altLang="es-MX" sz="2800" i="1" dirty="0">
              <a:solidFill>
                <a:schemeClr val="bg1"/>
              </a:solidFill>
              <a:ea typeface="ＭＳ Ｐゴシック" panose="020B0600070205080204" pitchFamily="34" charset="-128"/>
            </a:endParaRPr>
          </a:p>
        </p:txBody>
      </p:sp>
      <p:sp>
        <p:nvSpPr>
          <p:cNvPr id="11" name="CuadroTexto 10"/>
          <p:cNvSpPr txBox="1"/>
          <p:nvPr/>
        </p:nvSpPr>
        <p:spPr>
          <a:xfrm>
            <a:off x="4086232" y="2083445"/>
            <a:ext cx="7830948" cy="353943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Al día de hoy la disciplina del diseño en lo general no se encuentra reconocida como área prioritaria, sin embargo resulta evidente que los esfuerzos desde el área académica seguirán siendo el impulso para que cada día tanto en México como en otros países de Latinoamérica la investigación del y para el diseño pueda posicionarse y por tanto se le otorgue su justo valor.</a:t>
            </a:r>
          </a:p>
        </p:txBody>
      </p:sp>
      <p:sp>
        <p:nvSpPr>
          <p:cNvPr id="15" name="Flecha derecha 14"/>
          <p:cNvSpPr/>
          <p:nvPr/>
        </p:nvSpPr>
        <p:spPr>
          <a:xfrm>
            <a:off x="3658850" y="2802973"/>
            <a:ext cx="457200" cy="637309"/>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90356" y="2968052"/>
            <a:ext cx="3539764" cy="2654823"/>
          </a:xfrm>
          <a:prstGeom prst="rect">
            <a:avLst/>
          </a:prstGeom>
        </p:spPr>
      </p:pic>
    </p:spTree>
    <p:extLst>
      <p:ext uri="{BB962C8B-B14F-4D97-AF65-F5344CB8AC3E}">
        <p14:creationId xmlns:p14="http://schemas.microsoft.com/office/powerpoint/2010/main" val="20278744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rocess 7"/>
          <p:cNvSpPr/>
          <p:nvPr/>
        </p:nvSpPr>
        <p:spPr>
          <a:xfrm>
            <a:off x="7680412" y="243049"/>
            <a:ext cx="4059383" cy="1140586"/>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9" name="Title 1"/>
          <p:cNvSpPr txBox="1">
            <a:spLocks/>
          </p:cNvSpPr>
          <p:nvPr/>
        </p:nvSpPr>
        <p:spPr>
          <a:xfrm>
            <a:off x="8137613" y="339997"/>
            <a:ext cx="3380509" cy="867930"/>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Sobre la investigación para el diseño</a:t>
            </a:r>
          </a:p>
        </p:txBody>
      </p:sp>
      <p:sp>
        <p:nvSpPr>
          <p:cNvPr id="10" name="CuadroTexto 9"/>
          <p:cNvSpPr txBox="1"/>
          <p:nvPr/>
        </p:nvSpPr>
        <p:spPr>
          <a:xfrm>
            <a:off x="942107" y="2539469"/>
            <a:ext cx="6331528" cy="313932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s-MX" dirty="0"/>
              <a:t> 1</a:t>
            </a:r>
            <a:r>
              <a:rPr lang="es-MX" dirty="0" smtClean="0"/>
              <a:t>. </a:t>
            </a:r>
            <a:r>
              <a:rPr lang="es-MX" dirty="0"/>
              <a:t>En lo general la Investigación del diseño en torno al sector social está orientada a </a:t>
            </a:r>
            <a:r>
              <a:rPr lang="es-MX" dirty="0" smtClean="0"/>
              <a:t>mejorar </a:t>
            </a:r>
            <a:r>
              <a:rPr lang="es-MX" dirty="0"/>
              <a:t>la calidad de vida de la sociedad a partir de acciones </a:t>
            </a:r>
            <a:r>
              <a:rPr lang="es-MX" dirty="0" err="1"/>
              <a:t>diseñísticas</a:t>
            </a:r>
            <a:r>
              <a:rPr lang="es-MX" dirty="0"/>
              <a:t> que  impacten precisamente en este </a:t>
            </a:r>
            <a:r>
              <a:rPr lang="es-MX" dirty="0" smtClean="0"/>
              <a:t>ámbito.</a:t>
            </a:r>
            <a:endParaRPr lang="es-MX" dirty="0"/>
          </a:p>
          <a:p>
            <a:pPr algn="just"/>
            <a:r>
              <a:rPr lang="es-MX" dirty="0"/>
              <a:t> </a:t>
            </a:r>
          </a:p>
          <a:p>
            <a:pPr lvl="0" algn="just"/>
            <a:r>
              <a:rPr lang="es-MX" dirty="0"/>
              <a:t>2</a:t>
            </a:r>
            <a:r>
              <a:rPr lang="es-MX" dirty="0" smtClean="0"/>
              <a:t>. </a:t>
            </a:r>
            <a:r>
              <a:rPr lang="es-MX" dirty="0"/>
              <a:t>T</a:t>
            </a:r>
            <a:r>
              <a:rPr lang="es-MX" dirty="0" smtClean="0"/>
              <a:t>anto </a:t>
            </a:r>
            <a:r>
              <a:rPr lang="es-MX" dirty="0"/>
              <a:t>la actividad del diseño como la investigación están condicionadas por distintos factores como el económico, el social, el cultural por mencionar algunos.  Las necesidades y problemáticas que se pueden abordar desde la investigación en diseño son tan bastas como lo expone </a:t>
            </a:r>
            <a:r>
              <a:rPr lang="es-MX" dirty="0" err="1"/>
              <a:t>Margolin</a:t>
            </a:r>
            <a:r>
              <a:rPr lang="es-MX" dirty="0"/>
              <a:t> (2000</a:t>
            </a:r>
            <a:r>
              <a:rPr lang="es-MX" dirty="0" smtClean="0"/>
              <a:t>).</a:t>
            </a:r>
            <a:endParaRPr lang="es-MX" dirty="0"/>
          </a:p>
          <a:p>
            <a:endParaRPr lang="es-MX" dirty="0"/>
          </a:p>
        </p:txBody>
      </p:sp>
      <p:sp>
        <p:nvSpPr>
          <p:cNvPr id="12" name="Flecha derecha 11"/>
          <p:cNvSpPr/>
          <p:nvPr/>
        </p:nvSpPr>
        <p:spPr>
          <a:xfrm>
            <a:off x="665016" y="2539469"/>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derecha 12"/>
          <p:cNvSpPr/>
          <p:nvPr/>
        </p:nvSpPr>
        <p:spPr>
          <a:xfrm>
            <a:off x="665015" y="3894383"/>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7932194" y="1607368"/>
            <a:ext cx="3585928" cy="4574030"/>
          </a:xfrm>
          <a:prstGeom prst="rect">
            <a:avLst/>
          </a:prstGeom>
        </p:spPr>
      </p:pic>
    </p:spTree>
    <p:extLst>
      <p:ext uri="{BB962C8B-B14F-4D97-AF65-F5344CB8AC3E}">
        <p14:creationId xmlns:p14="http://schemas.microsoft.com/office/powerpoint/2010/main" val="8912310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1352745" y="1687354"/>
            <a:ext cx="10165377" cy="517064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MX" sz="2400" dirty="0"/>
              <a:t>“Debido que el tema de la Investigación de diseño no sólo se refiere a los productos sino también a la respuesta humana, las técnicas de investigación para el diseño deben ser necesariamente  diversas”.  </a:t>
            </a:r>
            <a:endParaRPr lang="es-MX" sz="2400" dirty="0" smtClean="0"/>
          </a:p>
          <a:p>
            <a:endParaRPr lang="es-MX" sz="2400" dirty="0"/>
          </a:p>
          <a:p>
            <a:r>
              <a:rPr lang="es-MX" sz="2400" dirty="0" smtClean="0"/>
              <a:t>Las </a:t>
            </a:r>
            <a:r>
              <a:rPr lang="es-MX" sz="2400" dirty="0"/>
              <a:t>actividades relacionadas con la investigación del diseño se difunden en diversos congresos y se cuenta ya con publicaciones de calidad.  Se puede decir que esta disciplina esta madurando y por tanto en palabras de </a:t>
            </a:r>
            <a:r>
              <a:rPr lang="es-MX" sz="2400" dirty="0" err="1"/>
              <a:t>Margolin</a:t>
            </a:r>
            <a:r>
              <a:rPr lang="es-MX" sz="2400" dirty="0"/>
              <a:t> (2000) </a:t>
            </a:r>
            <a:endParaRPr lang="es-MX" sz="2400" dirty="0" smtClean="0"/>
          </a:p>
          <a:p>
            <a:endParaRPr lang="es-MX" sz="2400" dirty="0"/>
          </a:p>
          <a:p>
            <a:r>
              <a:rPr lang="es-MX" sz="2400" dirty="0" smtClean="0"/>
              <a:t>“</a:t>
            </a:r>
            <a:r>
              <a:rPr lang="es-MX" sz="2400" dirty="0"/>
              <a:t>Puede decirse que el interés en los estudios de diseño ha crecido en paralelo con la atención  creciente que se presta hoy en día a la investigación sobre diseño, actividad cuyo espectro es extremadamente amplio”. Por tanto considerar limitar la actividad investigativa en el área del diseño conllevaría a cerrar las posibilidades de desarrollo y aplicación.</a:t>
            </a:r>
          </a:p>
          <a:p>
            <a:pPr lvl="0"/>
            <a:endParaRPr lang="es-MX" dirty="0"/>
          </a:p>
        </p:txBody>
      </p:sp>
      <p:sp>
        <p:nvSpPr>
          <p:cNvPr id="10" name="Process 7"/>
          <p:cNvSpPr/>
          <p:nvPr/>
        </p:nvSpPr>
        <p:spPr>
          <a:xfrm>
            <a:off x="7680412" y="243049"/>
            <a:ext cx="4059383" cy="1140586"/>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1" name="Title 1"/>
          <p:cNvSpPr txBox="1">
            <a:spLocks/>
          </p:cNvSpPr>
          <p:nvPr/>
        </p:nvSpPr>
        <p:spPr>
          <a:xfrm>
            <a:off x="8137613" y="339997"/>
            <a:ext cx="3380509" cy="867930"/>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Sobre la investigación para el diseño</a:t>
            </a:r>
          </a:p>
        </p:txBody>
      </p:sp>
      <p:sp>
        <p:nvSpPr>
          <p:cNvPr id="12" name="Flecha derecha 11"/>
          <p:cNvSpPr/>
          <p:nvPr/>
        </p:nvSpPr>
        <p:spPr>
          <a:xfrm>
            <a:off x="949829" y="1804950"/>
            <a:ext cx="277091" cy="429491"/>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derecha 12"/>
          <p:cNvSpPr/>
          <p:nvPr/>
        </p:nvSpPr>
        <p:spPr>
          <a:xfrm>
            <a:off x="949829" y="3318957"/>
            <a:ext cx="277091" cy="429491"/>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Flecha derecha 13"/>
          <p:cNvSpPr/>
          <p:nvPr/>
        </p:nvSpPr>
        <p:spPr>
          <a:xfrm>
            <a:off x="949829" y="4683062"/>
            <a:ext cx="277091" cy="429491"/>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29645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5"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Desarrollo:</a:t>
            </a:r>
            <a:endParaRPr lang="es-ES_tradnl" altLang="es-MX" sz="2800" i="1" dirty="0">
              <a:solidFill>
                <a:schemeClr val="bg1"/>
              </a:solidFill>
              <a:ea typeface="ＭＳ Ｐゴシック" panose="020B0600070205080204" pitchFamily="34" charset="-128"/>
            </a:endParaRPr>
          </a:p>
        </p:txBody>
      </p:sp>
      <p:sp>
        <p:nvSpPr>
          <p:cNvPr id="16" name="CuadroTexto 15"/>
          <p:cNvSpPr txBox="1"/>
          <p:nvPr/>
        </p:nvSpPr>
        <p:spPr>
          <a:xfrm>
            <a:off x="6439688" y="2539433"/>
            <a:ext cx="5117729" cy="95410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Investigación </a:t>
            </a:r>
            <a:r>
              <a:rPr lang="es-MX" sz="2800" dirty="0" smtClean="0"/>
              <a:t>Cualitativa </a:t>
            </a:r>
            <a:r>
              <a:rPr lang="es-MX" sz="2800" dirty="0"/>
              <a:t>y Diseño</a:t>
            </a:r>
          </a:p>
          <a:p>
            <a:endParaRPr lang="es-MX" sz="2800" dirty="0"/>
          </a:p>
        </p:txBody>
      </p:sp>
      <p:sp>
        <p:nvSpPr>
          <p:cNvPr id="17" name="Flecha derecha 16"/>
          <p:cNvSpPr/>
          <p:nvPr/>
        </p:nvSpPr>
        <p:spPr>
          <a:xfrm>
            <a:off x="5897544" y="2697831"/>
            <a:ext cx="457200" cy="637309"/>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CuadroTexto 18"/>
          <p:cNvSpPr txBox="1"/>
          <p:nvPr/>
        </p:nvSpPr>
        <p:spPr>
          <a:xfrm>
            <a:off x="729685" y="4160872"/>
            <a:ext cx="10792918" cy="2246769"/>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ES" sz="2800" dirty="0"/>
              <a:t>La investigación de orden cualitativo en el área que se aborda, por su naturaleza, encuentra en la subjetividad una de sus fortalezas, expresadas en el intento de explicar y comprender los significados e interacciones individuales y colectivos de los receptores en los textos del diseño</a:t>
            </a:r>
            <a:r>
              <a:rPr lang="es-ES" sz="2800" dirty="0" smtClean="0"/>
              <a:t>.</a:t>
            </a:r>
            <a:endParaRPr lang="es-MX" sz="2800" dirty="0"/>
          </a:p>
        </p:txBody>
      </p:sp>
      <p:pic>
        <p:nvPicPr>
          <p:cNvPr id="2" name="Imagen 1"/>
          <p:cNvPicPr>
            <a:picLocks noChangeAspect="1"/>
          </p:cNvPicPr>
          <p:nvPr/>
        </p:nvPicPr>
        <p:blipFill>
          <a:blip r:embed="rId2"/>
          <a:stretch>
            <a:fillRect/>
          </a:stretch>
        </p:blipFill>
        <p:spPr>
          <a:xfrm>
            <a:off x="1495425" y="1855543"/>
            <a:ext cx="2466975" cy="1857375"/>
          </a:xfrm>
          <a:prstGeom prst="rect">
            <a:avLst/>
          </a:prstGeom>
        </p:spPr>
      </p:pic>
    </p:spTree>
    <p:extLst>
      <p:ext uri="{BB962C8B-B14F-4D97-AF65-F5344CB8AC3E}">
        <p14:creationId xmlns:p14="http://schemas.microsoft.com/office/powerpoint/2010/main" val="21979193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uadroTexto 17"/>
          <p:cNvSpPr txBox="1"/>
          <p:nvPr/>
        </p:nvSpPr>
        <p:spPr>
          <a:xfrm>
            <a:off x="128828" y="275918"/>
            <a:ext cx="5117729" cy="95410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a:t>Investigación </a:t>
            </a:r>
            <a:r>
              <a:rPr lang="es-MX" sz="2800" smtClean="0"/>
              <a:t>Cualitativa </a:t>
            </a:r>
            <a:r>
              <a:rPr lang="es-MX" sz="2800" dirty="0"/>
              <a:t>y Diseño</a:t>
            </a:r>
          </a:p>
          <a:p>
            <a:endParaRPr lang="es-MX" sz="2800" dirty="0"/>
          </a:p>
        </p:txBody>
      </p:sp>
      <p:sp>
        <p:nvSpPr>
          <p:cNvPr id="19" name="CuadroTexto 18"/>
          <p:cNvSpPr txBox="1"/>
          <p:nvPr/>
        </p:nvSpPr>
        <p:spPr>
          <a:xfrm>
            <a:off x="759666" y="2047258"/>
            <a:ext cx="10792918" cy="954107"/>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MX" sz="2800" dirty="0"/>
              <a:t>El esfuerzo que se distingue en este tipo de investigación y que resulta de interés para ésta disciplina, se centra en la flexibilidad que ésta ofrece</a:t>
            </a:r>
          </a:p>
        </p:txBody>
      </p:sp>
      <p:sp>
        <p:nvSpPr>
          <p:cNvPr id="21" name="CuadroTexto 20"/>
          <p:cNvSpPr txBox="1"/>
          <p:nvPr/>
        </p:nvSpPr>
        <p:spPr>
          <a:xfrm>
            <a:off x="5569180" y="3603383"/>
            <a:ext cx="4934099" cy="2677656"/>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MX" sz="2400" dirty="0"/>
              <a:t>Se reconoce que las interrogantes que se generan en este tipo de investigación no requieren de un rigor científico, surgen o nacen de la experiencia empírica, de la interacción de sujetos con objetos  (textos del diseño</a:t>
            </a:r>
            <a:r>
              <a:rPr lang="es-MX" sz="2400" dirty="0" smtClean="0"/>
              <a:t>).</a:t>
            </a:r>
            <a:endParaRPr lang="es-MX" sz="2400" dirty="0"/>
          </a:p>
        </p:txBody>
      </p:sp>
      <p:pic>
        <p:nvPicPr>
          <p:cNvPr id="4" name="Imagen 3"/>
          <p:cNvPicPr>
            <a:picLocks noChangeAspect="1"/>
          </p:cNvPicPr>
          <p:nvPr/>
        </p:nvPicPr>
        <p:blipFill>
          <a:blip r:embed="rId2"/>
          <a:stretch>
            <a:fillRect/>
          </a:stretch>
        </p:blipFill>
        <p:spPr>
          <a:xfrm>
            <a:off x="1690607" y="3603383"/>
            <a:ext cx="3061273" cy="2631177"/>
          </a:xfrm>
          <a:prstGeom prst="rect">
            <a:avLst/>
          </a:prstGeom>
        </p:spPr>
      </p:pic>
    </p:spTree>
    <p:extLst>
      <p:ext uri="{BB962C8B-B14F-4D97-AF65-F5344CB8AC3E}">
        <p14:creationId xmlns:p14="http://schemas.microsoft.com/office/powerpoint/2010/main" val="642805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449360" y="356926"/>
            <a:ext cx="3347490" cy="3035436"/>
          </a:xfrm>
          <a:prstGeom prst="rect">
            <a:avLst/>
          </a:prstGeom>
        </p:spPr>
      </p:pic>
      <p:sp>
        <p:nvSpPr>
          <p:cNvPr id="2" name="CuadroTexto 1"/>
          <p:cNvSpPr txBox="1"/>
          <p:nvPr/>
        </p:nvSpPr>
        <p:spPr>
          <a:xfrm>
            <a:off x="734518" y="3273600"/>
            <a:ext cx="10912840" cy="3046988"/>
          </a:xfrm>
          <a:prstGeom prst="rect">
            <a:avLst/>
          </a:prstGeom>
          <a:solidFill>
            <a:schemeClr val="accent1">
              <a:lumMod val="75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ES" sz="2400" dirty="0"/>
              <a:t>Se trata […] de acercamientos que se fundamentan en diversas corrientes teóricas de la sociología, la psicología, la antropología, la lingüística, etcétera, que muestran la realidad subjetiva y la realidad social, íntimamente relacionada, donde se inscriben las conductas y acciones humanas. A su vez, estos acercamientos parten de producciones teóricas distintas, como el constructivismo social, la etnografía, la fenomenología, la búsqueda de interpretaciones y significados, así como el uso de diversas técnicas de recolección y análisis de la información, como la observación participante, las entrevistas, el análisis de textos y testimonios etc. (Álvarez-</a:t>
            </a:r>
            <a:r>
              <a:rPr lang="es-ES" sz="2400" dirty="0" err="1"/>
              <a:t>Gayou</a:t>
            </a:r>
            <a:r>
              <a:rPr lang="es-ES" sz="2400" dirty="0"/>
              <a:t>, 2003: 41).</a:t>
            </a:r>
            <a:endParaRPr lang="es-MX" sz="2400" dirty="0"/>
          </a:p>
        </p:txBody>
      </p:sp>
      <p:sp>
        <p:nvSpPr>
          <p:cNvPr id="3" name="CuadroTexto 2"/>
          <p:cNvSpPr txBox="1"/>
          <p:nvPr/>
        </p:nvSpPr>
        <p:spPr>
          <a:xfrm>
            <a:off x="6190938" y="1206654"/>
            <a:ext cx="5521505" cy="1477328"/>
          </a:xfrm>
          <a:prstGeom prst="rect">
            <a:avLst/>
          </a:prstGeom>
          <a:noFill/>
        </p:spPr>
        <p:txBody>
          <a:bodyPr wrap="square" rtlCol="0">
            <a:spAutoFit/>
          </a:bodyPr>
          <a:lstStyle/>
          <a:p>
            <a:r>
              <a:rPr lang="es-MX" dirty="0" smtClean="0"/>
              <a:t>Lectura:</a:t>
            </a:r>
          </a:p>
          <a:p>
            <a:r>
              <a:rPr lang="es-MX" dirty="0" smtClean="0"/>
              <a:t>Álvarez </a:t>
            </a:r>
            <a:r>
              <a:rPr lang="es-MX" dirty="0" err="1"/>
              <a:t>Gayou</a:t>
            </a:r>
            <a:r>
              <a:rPr lang="es-MX" dirty="0"/>
              <a:t>, Juan (2011), Cómo hacer investigación cualitativa. Fundamentos y metodología. Barcelona, España. Paidós Educador.</a:t>
            </a:r>
            <a:endParaRPr lang="es-ES_tradnl" dirty="0"/>
          </a:p>
          <a:p>
            <a:r>
              <a:rPr lang="x-none" dirty="0"/>
              <a:t> </a:t>
            </a:r>
            <a:endParaRPr lang="es-ES_tradnl" dirty="0"/>
          </a:p>
        </p:txBody>
      </p:sp>
      <p:sp>
        <p:nvSpPr>
          <p:cNvPr id="4" name="Estrella de 5 puntas 3"/>
          <p:cNvSpPr/>
          <p:nvPr/>
        </p:nvSpPr>
        <p:spPr>
          <a:xfrm>
            <a:off x="5927490" y="1206654"/>
            <a:ext cx="263448" cy="289368"/>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91797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28828" y="275918"/>
            <a:ext cx="5117729" cy="95410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Investigación </a:t>
            </a:r>
            <a:r>
              <a:rPr lang="es-MX" sz="2800" dirty="0" smtClean="0"/>
              <a:t>Cualitativa </a:t>
            </a:r>
            <a:r>
              <a:rPr lang="es-MX" sz="2800" dirty="0"/>
              <a:t>y Diseño</a:t>
            </a:r>
          </a:p>
          <a:p>
            <a:endParaRPr lang="es-MX" sz="2800" dirty="0"/>
          </a:p>
        </p:txBody>
      </p:sp>
      <p:sp>
        <p:nvSpPr>
          <p:cNvPr id="4" name="CuadroTexto 3"/>
          <p:cNvSpPr txBox="1"/>
          <p:nvPr/>
        </p:nvSpPr>
        <p:spPr>
          <a:xfrm>
            <a:off x="2031206" y="1613219"/>
            <a:ext cx="8756421" cy="2308324"/>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400" dirty="0"/>
              <a:t>El estudio cualitativo desde la postura descrita en la introducción, representa una estrategia para comprender e interpretar los productos, las imágenes y las representaciones generadas por el diseño; las significaciones y los aspectos emocionales que orientan desde los profundo en palabras de Serbia (2007) los comportamientos de los actores sociales. </a:t>
            </a:r>
          </a:p>
        </p:txBody>
      </p:sp>
      <p:sp>
        <p:nvSpPr>
          <p:cNvPr id="6" name="CuadroTexto 5"/>
          <p:cNvSpPr txBox="1"/>
          <p:nvPr/>
        </p:nvSpPr>
        <p:spPr>
          <a:xfrm>
            <a:off x="6409416" y="4599197"/>
            <a:ext cx="4691627" cy="2031325"/>
          </a:xfrm>
          <a:prstGeom prst="rect">
            <a:avLst/>
          </a:prstGeom>
          <a:noFill/>
        </p:spPr>
        <p:txBody>
          <a:bodyPr wrap="square" rtlCol="0">
            <a:spAutoFit/>
          </a:bodyPr>
          <a:lstStyle/>
          <a:p>
            <a:r>
              <a:rPr lang="es-MX" dirty="0" smtClean="0"/>
              <a:t>Lectura </a:t>
            </a:r>
            <a:r>
              <a:rPr lang="es-MX" dirty="0"/>
              <a:t>Serbia, J. (agosto, 2007). Diseño, muestreo y análisis en la investigación cualitativa. </a:t>
            </a:r>
            <a:r>
              <a:rPr lang="es-MX" dirty="0" err="1"/>
              <a:t>HOLOGRAMÁtica</a:t>
            </a:r>
            <a:r>
              <a:rPr lang="es-MX" dirty="0"/>
              <a:t>. Año IV, número 7. Facultad de Ciencias Sociales UNLZ Argentina., pp. 123-146. Recuperado de </a:t>
            </a:r>
            <a:r>
              <a:rPr lang="es-MX" u="sng" dirty="0">
                <a:hlinkClick r:id="rId2"/>
              </a:rPr>
              <a:t>http://www.cienciared.com.ar/ra/usr/3/206/n7_vol3pp123_146.pdf</a:t>
            </a:r>
            <a:r>
              <a:rPr lang="es-MX" dirty="0"/>
              <a:t>.</a:t>
            </a:r>
          </a:p>
        </p:txBody>
      </p:sp>
      <p:sp>
        <p:nvSpPr>
          <p:cNvPr id="7" name="Estrella de 5 puntas 6"/>
          <p:cNvSpPr/>
          <p:nvPr/>
        </p:nvSpPr>
        <p:spPr>
          <a:xfrm>
            <a:off x="6145968" y="4599197"/>
            <a:ext cx="263448" cy="289368"/>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p:cNvPicPr>
            <a:picLocks noChangeAspect="1"/>
          </p:cNvPicPr>
          <p:nvPr/>
        </p:nvPicPr>
        <p:blipFill>
          <a:blip r:embed="rId3"/>
          <a:stretch>
            <a:fillRect/>
          </a:stretch>
        </p:blipFill>
        <p:spPr>
          <a:xfrm>
            <a:off x="963284" y="4246405"/>
            <a:ext cx="2694315" cy="2611595"/>
          </a:xfrm>
          <a:prstGeom prst="rect">
            <a:avLst/>
          </a:prstGeom>
        </p:spPr>
      </p:pic>
      <p:sp>
        <p:nvSpPr>
          <p:cNvPr id="9" name="Flecha derecha 8"/>
          <p:cNvSpPr/>
          <p:nvPr/>
        </p:nvSpPr>
        <p:spPr>
          <a:xfrm>
            <a:off x="1516398" y="1613219"/>
            <a:ext cx="457200" cy="637309"/>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901313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031431" y="2097313"/>
            <a:ext cx="8756421" cy="4154984"/>
          </a:xfrm>
          <a:prstGeom prst="rect">
            <a:avLst/>
          </a:prstGeom>
          <a:solidFill>
            <a:srgbClr val="660066"/>
          </a:solidFill>
        </p:spPr>
        <p:style>
          <a:lnRef idx="3">
            <a:schemeClr val="lt1"/>
          </a:lnRef>
          <a:fillRef idx="1">
            <a:schemeClr val="accent1"/>
          </a:fillRef>
          <a:effectRef idx="1">
            <a:schemeClr val="accent1"/>
          </a:effectRef>
          <a:fontRef idx="minor">
            <a:schemeClr val="lt1"/>
          </a:fontRef>
        </p:style>
        <p:txBody>
          <a:bodyPr wrap="square" rtlCol="0">
            <a:spAutoFit/>
          </a:bodyPr>
          <a:lstStyle/>
          <a:p>
            <a:endParaRPr lang="es-MX" sz="2400" dirty="0" smtClean="0"/>
          </a:p>
          <a:p>
            <a:r>
              <a:rPr lang="es-MX" sz="2400" b="1" dirty="0" smtClean="0"/>
              <a:t>La </a:t>
            </a:r>
            <a:r>
              <a:rPr lang="es-MX" sz="2400" b="1" dirty="0"/>
              <a:t>investigación cualitativa se distingue porque </a:t>
            </a:r>
            <a:r>
              <a:rPr lang="es-MX" sz="2400" b="1" dirty="0" smtClean="0"/>
              <a:t>es:</a:t>
            </a:r>
          </a:p>
          <a:p>
            <a:endParaRPr lang="es-MX" sz="2400" dirty="0" smtClean="0"/>
          </a:p>
          <a:p>
            <a:r>
              <a:rPr lang="es-MX" sz="2400" dirty="0"/>
              <a:t>A</a:t>
            </a:r>
            <a:r>
              <a:rPr lang="es-MX" sz="2400" dirty="0" smtClean="0"/>
              <a:t>bierta </a:t>
            </a:r>
            <a:r>
              <a:rPr lang="es-MX" sz="2400" dirty="0"/>
              <a:t>y flexible, permite al investigador analizar e interpreta la subjetividad a fin de registrar datos. </a:t>
            </a:r>
            <a:endParaRPr lang="es-MX" sz="2400" dirty="0" smtClean="0"/>
          </a:p>
          <a:p>
            <a:endParaRPr lang="es-MX" sz="2400" dirty="0"/>
          </a:p>
          <a:p>
            <a:r>
              <a:rPr lang="es-MX" sz="2400" dirty="0" smtClean="0"/>
              <a:t>Este </a:t>
            </a:r>
            <a:r>
              <a:rPr lang="es-MX" sz="2400" dirty="0"/>
              <a:t>tipo de investigación se orienta a la búsqueda de la comprensión de los discursos individuales o grupales (colectivos) que los sujetos expresan en contextos a textos, es ahí donde las creencias, deseos, valores y pautas de significación se manifiestan. </a:t>
            </a:r>
            <a:endParaRPr lang="es-MX" sz="2400" dirty="0" smtClean="0"/>
          </a:p>
          <a:p>
            <a:endParaRPr lang="es-MX" sz="2400" dirty="0"/>
          </a:p>
        </p:txBody>
      </p:sp>
      <p:sp>
        <p:nvSpPr>
          <p:cNvPr id="3" name="CuadroTexto 2"/>
          <p:cNvSpPr txBox="1"/>
          <p:nvPr/>
        </p:nvSpPr>
        <p:spPr>
          <a:xfrm>
            <a:off x="128828" y="275918"/>
            <a:ext cx="5117729" cy="95410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Investigación </a:t>
            </a:r>
            <a:r>
              <a:rPr lang="es-MX" sz="2800" dirty="0" smtClean="0"/>
              <a:t>Cualitativa </a:t>
            </a:r>
            <a:r>
              <a:rPr lang="es-MX" sz="2800" dirty="0"/>
              <a:t>y Diseño</a:t>
            </a:r>
          </a:p>
          <a:p>
            <a:endParaRPr lang="es-MX" sz="2800" dirty="0"/>
          </a:p>
        </p:txBody>
      </p:sp>
      <p:sp>
        <p:nvSpPr>
          <p:cNvPr id="4" name="Flecha derecha 3"/>
          <p:cNvSpPr/>
          <p:nvPr/>
        </p:nvSpPr>
        <p:spPr>
          <a:xfrm>
            <a:off x="2574231" y="2097313"/>
            <a:ext cx="457200" cy="637309"/>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481" y="4528272"/>
            <a:ext cx="2647950" cy="1724025"/>
          </a:xfrm>
          <a:prstGeom prst="rect">
            <a:avLst/>
          </a:prstGeom>
        </p:spPr>
      </p:pic>
    </p:spTree>
    <p:extLst>
      <p:ext uri="{BB962C8B-B14F-4D97-AF65-F5344CB8AC3E}">
        <p14:creationId xmlns:p14="http://schemas.microsoft.com/office/powerpoint/2010/main" val="1415378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11130843" cy="523220"/>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La investigación </a:t>
            </a:r>
            <a:r>
              <a:rPr lang="es-MX" sz="2800" b="1" dirty="0"/>
              <a:t>cualitativa desde la disciplina del diseño debe reconocer</a:t>
            </a:r>
            <a:r>
              <a:rPr lang="es-MX" sz="2800" b="1" dirty="0" smtClean="0"/>
              <a:t>:</a:t>
            </a:r>
            <a:endParaRPr lang="es-MX" sz="2800" b="1" dirty="0"/>
          </a:p>
        </p:txBody>
      </p:sp>
      <p:sp>
        <p:nvSpPr>
          <p:cNvPr id="4" name="CuadroTexto 3"/>
          <p:cNvSpPr txBox="1"/>
          <p:nvPr/>
        </p:nvSpPr>
        <p:spPr>
          <a:xfrm>
            <a:off x="3316941" y="1548906"/>
            <a:ext cx="8157883" cy="353943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a) El investigador cualitativo desde esta área, debe desarrollar conceptos a partir de datos que le posibiliten establecer un ejercicio intelectual que rebase el mito de una profesión meramente técnica, permitiendo situar e está dentro de un esquema y de un colectivo reflexivo, creativo, metodológico y capaz de resolver cualquier situación del orden sociocultural que requiera de su labor</a:t>
            </a:r>
            <a:r>
              <a:rPr lang="es-MX" sz="2800" dirty="0" smtClean="0"/>
              <a:t>.</a:t>
            </a:r>
            <a:endParaRPr lang="es-MX" sz="2800" dirty="0"/>
          </a:p>
        </p:txBody>
      </p:sp>
      <p:sp>
        <p:nvSpPr>
          <p:cNvPr id="5" name="Flecha derecha 4"/>
          <p:cNvSpPr/>
          <p:nvPr/>
        </p:nvSpPr>
        <p:spPr>
          <a:xfrm>
            <a:off x="2816278" y="154890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rotWithShape="1">
          <a:blip r:embed="rId2"/>
          <a:srcRect b="7340"/>
          <a:stretch/>
        </p:blipFill>
        <p:spPr>
          <a:xfrm>
            <a:off x="230298" y="3821750"/>
            <a:ext cx="3064911" cy="3036250"/>
          </a:xfrm>
          <a:prstGeom prst="rect">
            <a:avLst/>
          </a:prstGeom>
        </p:spPr>
      </p:pic>
    </p:spTree>
    <p:extLst>
      <p:ext uri="{BB962C8B-B14F-4D97-AF65-F5344CB8AC3E}">
        <p14:creationId xmlns:p14="http://schemas.microsoft.com/office/powerpoint/2010/main" val="3421764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Guion Explicativo:</a:t>
            </a:r>
            <a:endParaRPr lang="es-ES_tradnl" altLang="es-MX" sz="2800" b="1" i="1" dirty="0">
              <a:solidFill>
                <a:schemeClr val="bg1"/>
              </a:solidFill>
              <a:ea typeface="ＭＳ Ｐゴシック" panose="020B0600070205080204" pitchFamily="34" charset="-128"/>
            </a:endParaRPr>
          </a:p>
        </p:txBody>
      </p:sp>
      <p:sp>
        <p:nvSpPr>
          <p:cNvPr id="4" name="CuadroTexto 3"/>
          <p:cNvSpPr txBox="1"/>
          <p:nvPr/>
        </p:nvSpPr>
        <p:spPr>
          <a:xfrm>
            <a:off x="2055668" y="1456590"/>
            <a:ext cx="8648054" cy="526297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lvl="0" algn="just"/>
            <a:r>
              <a:rPr lang="es-MX" sz="2400" dirty="0"/>
              <a:t>El material que a continuación se presenta, esta diseñado para el apoyo de la Unidad de Aprendizaje de </a:t>
            </a:r>
            <a:r>
              <a:rPr lang="es-MX" sz="2400" dirty="0" smtClean="0"/>
              <a:t>Taller de Conceptualización del Conocimiento de la Maestría en Diseño primer semestre.</a:t>
            </a:r>
          </a:p>
          <a:p>
            <a:pPr algn="just"/>
            <a:r>
              <a:rPr lang="x-none" sz="2400" dirty="0" smtClean="0"/>
              <a:t>La Unidad de Aprendizaje (U. A.) TALLER DE CONCEPTUALIZACIÓN DEL CONOCIMIENTO, se identifica dentro del currículo de la Maestría en Diseño, que se imparte en la Facultad de Arquitectura y Diseño (FAD), de la Universidad Autónoma del Estado de México (UAEM). Es una U. A. de tipo práctico, obligatoria, cuyo objetivo es demostrar por parte del alumno(a) la adquisición de las competencias cognitivas, disciplinarias, interdisciplinarias y transdisciplinarias; así como de las competencias genéricas: instrumentales, interpersonales y sistémicas,  en el proyecto de investigación que será planteado en el primer semestre lectivo.</a:t>
            </a:r>
            <a:endParaRPr lang="es-ES_tradnl" sz="2400" dirty="0" smtClean="0"/>
          </a:p>
          <a:p>
            <a:endParaRPr lang="es-MX" sz="2400" dirty="0"/>
          </a:p>
        </p:txBody>
      </p:sp>
      <p:sp>
        <p:nvSpPr>
          <p:cNvPr id="5" name="Flecha derecha 4"/>
          <p:cNvSpPr/>
          <p:nvPr/>
        </p:nvSpPr>
        <p:spPr>
          <a:xfrm>
            <a:off x="1270124" y="1551008"/>
            <a:ext cx="711076" cy="4966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73940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11130843" cy="523220"/>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La investigación </a:t>
            </a:r>
            <a:r>
              <a:rPr lang="es-MX" sz="2800" b="1" dirty="0"/>
              <a:t>cualitativa desde la disciplina del diseño debe reconocer</a:t>
            </a:r>
            <a:r>
              <a:rPr lang="es-MX" sz="2800" b="1" dirty="0" smtClean="0"/>
              <a:t>:</a:t>
            </a:r>
            <a:endParaRPr lang="es-MX" sz="2800" b="1" dirty="0"/>
          </a:p>
        </p:txBody>
      </p:sp>
      <p:sp>
        <p:nvSpPr>
          <p:cNvPr id="3" name="CuadroTexto 2"/>
          <p:cNvSpPr txBox="1"/>
          <p:nvPr/>
        </p:nvSpPr>
        <p:spPr>
          <a:xfrm>
            <a:off x="3532094" y="1548906"/>
            <a:ext cx="7942730" cy="3970318"/>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b) El investigador cualitativo del diseño debe observar con una perspectiva holística. El contexto, la historia de vida, la situación emocional y las particularidades de los receptores, deben ser considerados como elementos que conforman un marco de referencia para la investigación de este tipo. Los actores que intervienen o intervendrán en el proceso de diseño deben mirarse desde esta perspectiva.</a:t>
            </a:r>
          </a:p>
        </p:txBody>
      </p:sp>
      <p:sp>
        <p:nvSpPr>
          <p:cNvPr id="4" name="Flecha derecha 3"/>
          <p:cNvSpPr/>
          <p:nvPr/>
        </p:nvSpPr>
        <p:spPr>
          <a:xfrm>
            <a:off x="2946568" y="154890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2"/>
          <a:stretch>
            <a:fillRect/>
          </a:stretch>
        </p:blipFill>
        <p:spPr>
          <a:xfrm>
            <a:off x="343981" y="3532089"/>
            <a:ext cx="2931460" cy="2931460"/>
          </a:xfrm>
          <a:prstGeom prst="rect">
            <a:avLst/>
          </a:prstGeom>
        </p:spPr>
      </p:pic>
    </p:spTree>
    <p:extLst>
      <p:ext uri="{BB962C8B-B14F-4D97-AF65-F5344CB8AC3E}">
        <p14:creationId xmlns:p14="http://schemas.microsoft.com/office/powerpoint/2010/main" val="5496508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11130843" cy="523220"/>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La investigación </a:t>
            </a:r>
            <a:r>
              <a:rPr lang="es-MX" sz="2800" b="1" dirty="0"/>
              <a:t>cualitativa desde la disciplina del diseño debe reconocer</a:t>
            </a:r>
            <a:r>
              <a:rPr lang="es-MX" sz="2800" b="1" dirty="0" smtClean="0"/>
              <a:t>:</a:t>
            </a:r>
            <a:endParaRPr lang="es-MX" sz="2800" b="1" dirty="0"/>
          </a:p>
        </p:txBody>
      </p:sp>
      <p:sp>
        <p:nvSpPr>
          <p:cNvPr id="3" name="CuadroTexto 2"/>
          <p:cNvSpPr txBox="1"/>
          <p:nvPr/>
        </p:nvSpPr>
        <p:spPr>
          <a:xfrm>
            <a:off x="3532094" y="1548906"/>
            <a:ext cx="7942730" cy="3970318"/>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c) Los diseñadores han ofrecido por largo tiempo una connotación de colectivo sensible frente a situaciones que requieren de su participación, por tanto se aleja de sus creencias, perspectivas y predisposiciones para dar paso a una visión en donde todas las perspectivas son valiosas, por lo que todos los escenarios, textos y personas son sujetos de investigación para la conformación de textos (objetos) de diseño.</a:t>
            </a:r>
          </a:p>
        </p:txBody>
      </p:sp>
      <p:sp>
        <p:nvSpPr>
          <p:cNvPr id="4" name="Flecha derecha 3"/>
          <p:cNvSpPr/>
          <p:nvPr/>
        </p:nvSpPr>
        <p:spPr>
          <a:xfrm>
            <a:off x="2946568" y="154890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0" y="3176306"/>
            <a:ext cx="3015698" cy="3152775"/>
          </a:xfrm>
          <a:prstGeom prst="rect">
            <a:avLst/>
          </a:prstGeom>
        </p:spPr>
      </p:pic>
    </p:spTree>
    <p:extLst>
      <p:ext uri="{BB962C8B-B14F-4D97-AF65-F5344CB8AC3E}">
        <p14:creationId xmlns:p14="http://schemas.microsoft.com/office/powerpoint/2010/main" val="13693661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8190419" cy="523220"/>
          </a:xfrm>
          <a:prstGeom prst="rect">
            <a:avLst/>
          </a:prstGeom>
          <a:solidFill>
            <a:schemeClr val="accent6"/>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Investigación cualitativa para la disciplina del diseño:</a:t>
            </a:r>
            <a:endParaRPr lang="es-MX" sz="2800" b="1" dirty="0"/>
          </a:p>
        </p:txBody>
      </p:sp>
      <p:sp>
        <p:nvSpPr>
          <p:cNvPr id="3" name="CuadroTexto 2"/>
          <p:cNvSpPr txBox="1"/>
          <p:nvPr/>
        </p:nvSpPr>
        <p:spPr>
          <a:xfrm>
            <a:off x="1057834" y="1548906"/>
            <a:ext cx="7942730" cy="2677656"/>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1.</a:t>
            </a:r>
          </a:p>
          <a:p>
            <a:r>
              <a:rPr lang="es-MX" sz="2800" dirty="0"/>
              <a:t>Detectar la necesidad y/o un fenómeno sociocultural,  que requiera de la intervención de la disciplina del diseño para ser resuelta en su totalidad o en lo específico, es decir la resolución de alguna arista desde esta disciplina.</a:t>
            </a:r>
          </a:p>
        </p:txBody>
      </p:sp>
      <p:sp>
        <p:nvSpPr>
          <p:cNvPr id="4" name="Flecha derecha 3"/>
          <p:cNvSpPr/>
          <p:nvPr/>
        </p:nvSpPr>
        <p:spPr>
          <a:xfrm>
            <a:off x="472308" y="154890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stretch>
            <a:fillRect/>
          </a:stretch>
        </p:blipFill>
        <p:spPr>
          <a:xfrm>
            <a:off x="8002961" y="4226562"/>
            <a:ext cx="4130917" cy="2631438"/>
          </a:xfrm>
          <a:prstGeom prst="rect">
            <a:avLst/>
          </a:prstGeom>
        </p:spPr>
      </p:pic>
    </p:spTree>
    <p:extLst>
      <p:ext uri="{BB962C8B-B14F-4D97-AF65-F5344CB8AC3E}">
        <p14:creationId xmlns:p14="http://schemas.microsoft.com/office/powerpoint/2010/main" val="1645168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8190419" cy="523220"/>
          </a:xfrm>
          <a:prstGeom prst="rect">
            <a:avLst/>
          </a:prstGeom>
          <a:solidFill>
            <a:schemeClr val="accent6"/>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Investigación cualitativa para la disciplina del diseño:</a:t>
            </a:r>
            <a:endParaRPr lang="es-MX" sz="2800" b="1" dirty="0"/>
          </a:p>
        </p:txBody>
      </p:sp>
      <p:sp>
        <p:nvSpPr>
          <p:cNvPr id="3" name="CuadroTexto 2"/>
          <p:cNvSpPr txBox="1"/>
          <p:nvPr/>
        </p:nvSpPr>
        <p:spPr>
          <a:xfrm>
            <a:off x="1057834" y="1548906"/>
            <a:ext cx="7942730" cy="2246769"/>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2.</a:t>
            </a:r>
          </a:p>
          <a:p>
            <a:r>
              <a:rPr lang="es-MX" sz="2800" dirty="0"/>
              <a:t>Definir la pregunta de investigación. </a:t>
            </a:r>
            <a:endParaRPr lang="es-MX" sz="2800" dirty="0" smtClean="0"/>
          </a:p>
          <a:p>
            <a:endParaRPr lang="es-MX" sz="2800" dirty="0"/>
          </a:p>
          <a:p>
            <a:r>
              <a:rPr lang="es-MX" sz="2800" dirty="0" smtClean="0"/>
              <a:t>El </a:t>
            </a:r>
            <a:r>
              <a:rPr lang="es-MX" sz="2800" dirty="0"/>
              <a:t>qué, el cómo y el para qué, deberán ser las guías para la redacción.</a:t>
            </a:r>
          </a:p>
        </p:txBody>
      </p:sp>
      <p:sp>
        <p:nvSpPr>
          <p:cNvPr id="4" name="Flecha derecha 3"/>
          <p:cNvSpPr/>
          <p:nvPr/>
        </p:nvSpPr>
        <p:spPr>
          <a:xfrm>
            <a:off x="472308" y="154890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rotWithShape="1">
          <a:blip r:embed="rId2"/>
          <a:srcRect l="13187" t="1" b="-4916"/>
          <a:stretch/>
        </p:blipFill>
        <p:spPr>
          <a:xfrm>
            <a:off x="9448793" y="2732526"/>
            <a:ext cx="2832846" cy="4356476"/>
          </a:xfrm>
          <a:prstGeom prst="rect">
            <a:avLst/>
          </a:prstGeom>
        </p:spPr>
      </p:pic>
    </p:spTree>
    <p:extLst>
      <p:ext uri="{BB962C8B-B14F-4D97-AF65-F5344CB8AC3E}">
        <p14:creationId xmlns:p14="http://schemas.microsoft.com/office/powerpoint/2010/main" val="22477825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8190419" cy="523220"/>
          </a:xfrm>
          <a:prstGeom prst="rect">
            <a:avLst/>
          </a:prstGeom>
          <a:solidFill>
            <a:schemeClr val="accent6"/>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Investigación cualitativa para la disciplina del diseño:</a:t>
            </a:r>
            <a:endParaRPr lang="es-MX" sz="2800" b="1" dirty="0"/>
          </a:p>
        </p:txBody>
      </p:sp>
      <p:sp>
        <p:nvSpPr>
          <p:cNvPr id="4" name="Flecha derecha 3"/>
          <p:cNvSpPr/>
          <p:nvPr/>
        </p:nvSpPr>
        <p:spPr>
          <a:xfrm>
            <a:off x="472308" y="154890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8307015" y="3316941"/>
            <a:ext cx="3884985" cy="3541059"/>
          </a:xfrm>
          <a:prstGeom prst="rect">
            <a:avLst/>
          </a:prstGeom>
        </p:spPr>
      </p:pic>
      <p:sp>
        <p:nvSpPr>
          <p:cNvPr id="3" name="CuadroTexto 2"/>
          <p:cNvSpPr txBox="1"/>
          <p:nvPr/>
        </p:nvSpPr>
        <p:spPr>
          <a:xfrm>
            <a:off x="1057834" y="1548906"/>
            <a:ext cx="7942730" cy="2246769"/>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3.</a:t>
            </a:r>
          </a:p>
          <a:p>
            <a:r>
              <a:rPr lang="es-MX" sz="2800" dirty="0"/>
              <a:t>Definición del tema; la redacción de este rubro permitirá la concientización de las variables detectadas en la necesidad  y la pregunta de investigación.</a:t>
            </a:r>
          </a:p>
        </p:txBody>
      </p:sp>
    </p:spTree>
    <p:extLst>
      <p:ext uri="{BB962C8B-B14F-4D97-AF65-F5344CB8AC3E}">
        <p14:creationId xmlns:p14="http://schemas.microsoft.com/office/powerpoint/2010/main" val="42188268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8190419" cy="523220"/>
          </a:xfrm>
          <a:prstGeom prst="rect">
            <a:avLst/>
          </a:prstGeom>
          <a:solidFill>
            <a:schemeClr val="accent6"/>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Investigación cualitativa para la disciplina del diseño:</a:t>
            </a:r>
            <a:endParaRPr lang="es-MX" sz="2800" b="1" dirty="0"/>
          </a:p>
        </p:txBody>
      </p:sp>
      <p:sp>
        <p:nvSpPr>
          <p:cNvPr id="3" name="Flecha derecha 2"/>
          <p:cNvSpPr/>
          <p:nvPr/>
        </p:nvSpPr>
        <p:spPr>
          <a:xfrm>
            <a:off x="472308" y="154890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57834" y="1548906"/>
            <a:ext cx="10335590" cy="2677656"/>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4. </a:t>
            </a:r>
          </a:p>
          <a:p>
            <a:r>
              <a:rPr lang="es-MX" sz="2800" dirty="0"/>
              <a:t>Viabilidad del proyecto. Se refiere a la revisión sobre la realidad circunstancial del diseñador para resolver la necesidad o intervenir en el fenómeno</a:t>
            </a:r>
            <a:r>
              <a:rPr lang="es-MX" sz="2800" dirty="0" smtClean="0"/>
              <a:t>.</a:t>
            </a:r>
          </a:p>
          <a:p>
            <a:endParaRPr lang="es-MX" sz="2800" dirty="0" smtClean="0"/>
          </a:p>
          <a:p>
            <a:r>
              <a:rPr lang="es-MX" sz="2800" dirty="0" smtClean="0"/>
              <a:t>5. Definir objetivos.</a:t>
            </a:r>
          </a:p>
        </p:txBody>
      </p:sp>
      <p:pic>
        <p:nvPicPr>
          <p:cNvPr id="6" name="Imagen 5"/>
          <p:cNvPicPr>
            <a:picLocks noChangeAspect="1"/>
          </p:cNvPicPr>
          <p:nvPr/>
        </p:nvPicPr>
        <p:blipFill rotWithShape="1">
          <a:blip r:embed="rId2">
            <a:extLst>
              <a:ext uri="{28A0092B-C50C-407E-A947-70E740481C1C}">
                <a14:useLocalDpi xmlns:a14="http://schemas.microsoft.com/office/drawing/2010/main" val="0"/>
              </a:ext>
            </a:extLst>
          </a:blip>
          <a:srcRect l="54728" t="-6496" r="-180" b="6496"/>
          <a:stretch/>
        </p:blipFill>
        <p:spPr>
          <a:xfrm>
            <a:off x="7574028" y="4042838"/>
            <a:ext cx="4617972" cy="2815162"/>
          </a:xfrm>
          <a:prstGeom prst="rect">
            <a:avLst/>
          </a:prstGeom>
        </p:spPr>
      </p:pic>
    </p:spTree>
    <p:extLst>
      <p:ext uri="{BB962C8B-B14F-4D97-AF65-F5344CB8AC3E}">
        <p14:creationId xmlns:p14="http://schemas.microsoft.com/office/powerpoint/2010/main" val="31825015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8190419" cy="523220"/>
          </a:xfrm>
          <a:prstGeom prst="rect">
            <a:avLst/>
          </a:prstGeom>
          <a:solidFill>
            <a:schemeClr val="accent6"/>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Investigación cualitativa para la disciplina del diseño:</a:t>
            </a:r>
            <a:endParaRPr lang="es-MX" sz="2800" b="1" dirty="0"/>
          </a:p>
        </p:txBody>
      </p:sp>
      <p:sp>
        <p:nvSpPr>
          <p:cNvPr id="3" name="Flecha derecha 2"/>
          <p:cNvSpPr/>
          <p:nvPr/>
        </p:nvSpPr>
        <p:spPr>
          <a:xfrm>
            <a:off x="2721864" y="1409902"/>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3486912" y="1409902"/>
            <a:ext cx="8430768" cy="5262979"/>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6.</a:t>
            </a:r>
          </a:p>
          <a:p>
            <a:r>
              <a:rPr lang="es-MX" sz="2800" dirty="0"/>
              <a:t>Definir los objetivos específicos; estos deberán corresponder a las variables ya explícitas en la temática redactada</a:t>
            </a:r>
            <a:r>
              <a:rPr lang="es-MX" sz="2800" dirty="0" smtClean="0"/>
              <a:t>.</a:t>
            </a:r>
            <a:endParaRPr lang="es-MX" sz="2800" dirty="0"/>
          </a:p>
          <a:p>
            <a:r>
              <a:rPr lang="es-MX" sz="2800" dirty="0"/>
              <a:t>7.</a:t>
            </a:r>
          </a:p>
          <a:p>
            <a:r>
              <a:rPr lang="es-MX" sz="2800" dirty="0"/>
              <a:t>Búsqueda y revisión de fuentes bibliográficas, </a:t>
            </a:r>
            <a:r>
              <a:rPr lang="es-MX" sz="2800" dirty="0" err="1"/>
              <a:t>hemerográficas</a:t>
            </a:r>
            <a:r>
              <a:rPr lang="es-MX" sz="2800" dirty="0"/>
              <a:t>  y otras.</a:t>
            </a:r>
          </a:p>
          <a:p>
            <a:r>
              <a:rPr lang="es-MX" sz="2800" dirty="0"/>
              <a:t>Elaboración de un primer marco bibliográfico, </a:t>
            </a:r>
            <a:r>
              <a:rPr lang="es-MX" sz="2800" dirty="0" err="1"/>
              <a:t>hemerográfico</a:t>
            </a:r>
            <a:r>
              <a:rPr lang="es-MX" sz="2800" dirty="0"/>
              <a:t>  y </a:t>
            </a:r>
            <a:r>
              <a:rPr lang="es-MX" sz="2800" dirty="0" err="1"/>
              <a:t>mesográfico</a:t>
            </a:r>
            <a:r>
              <a:rPr lang="es-MX" sz="2800" dirty="0" smtClean="0"/>
              <a:t>.</a:t>
            </a:r>
            <a:endParaRPr lang="es-MX" sz="2800" dirty="0"/>
          </a:p>
          <a:p>
            <a:r>
              <a:rPr lang="es-MX" sz="2800" dirty="0"/>
              <a:t>8.</a:t>
            </a:r>
          </a:p>
          <a:p>
            <a:r>
              <a:rPr lang="es-MX" sz="2800" dirty="0"/>
              <a:t>Elección y fundamentación sobre el paradigma cualitativo de investigación.</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299" y="3035808"/>
            <a:ext cx="3157117" cy="3420211"/>
          </a:xfrm>
          <a:prstGeom prst="rect">
            <a:avLst/>
          </a:prstGeom>
        </p:spPr>
      </p:pic>
    </p:spTree>
    <p:extLst>
      <p:ext uri="{BB962C8B-B14F-4D97-AF65-F5344CB8AC3E}">
        <p14:creationId xmlns:p14="http://schemas.microsoft.com/office/powerpoint/2010/main" val="27744588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8190419" cy="523220"/>
          </a:xfrm>
          <a:prstGeom prst="rect">
            <a:avLst/>
          </a:prstGeom>
          <a:solidFill>
            <a:schemeClr val="accent6"/>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Investigación cualitativa para la disciplina del diseño:</a:t>
            </a:r>
            <a:endParaRPr lang="es-MX" sz="2800" b="1" dirty="0"/>
          </a:p>
        </p:txBody>
      </p:sp>
      <p:sp>
        <p:nvSpPr>
          <p:cNvPr id="3" name="Flecha derecha 2"/>
          <p:cNvSpPr/>
          <p:nvPr/>
        </p:nvSpPr>
        <p:spPr>
          <a:xfrm>
            <a:off x="0" y="117471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p:cNvSpPr txBox="1"/>
          <p:nvPr/>
        </p:nvSpPr>
        <p:spPr>
          <a:xfrm>
            <a:off x="765048" y="1174716"/>
            <a:ext cx="8430768" cy="5262979"/>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9.</a:t>
            </a:r>
          </a:p>
          <a:p>
            <a:r>
              <a:rPr lang="es-MX" sz="2800" dirty="0"/>
              <a:t>Definición del marco referencial y/o paradigma interpretativo de la investigación.</a:t>
            </a:r>
          </a:p>
          <a:p>
            <a:r>
              <a:rPr lang="es-MX" sz="2800" dirty="0"/>
              <a:t> </a:t>
            </a:r>
          </a:p>
          <a:p>
            <a:r>
              <a:rPr lang="es-MX" sz="2800" dirty="0"/>
              <a:t>10.</a:t>
            </a:r>
          </a:p>
          <a:p>
            <a:r>
              <a:rPr lang="es-MX" sz="2800" dirty="0"/>
              <a:t>Definición y revisión del grupo al que se dirige la investigación. Hacer énfasis en sus características (Target </a:t>
            </a:r>
            <a:r>
              <a:rPr lang="es-MX" sz="2800" dirty="0" err="1"/>
              <a:t>group</a:t>
            </a:r>
            <a:r>
              <a:rPr lang="es-MX" sz="2800" dirty="0"/>
              <a:t>).</a:t>
            </a:r>
          </a:p>
          <a:p>
            <a:r>
              <a:rPr lang="es-MX" sz="2800" dirty="0"/>
              <a:t> </a:t>
            </a:r>
          </a:p>
          <a:p>
            <a:r>
              <a:rPr lang="es-MX" sz="2800" dirty="0"/>
              <a:t>11.</a:t>
            </a:r>
          </a:p>
          <a:p>
            <a:r>
              <a:rPr lang="es-MX" sz="2800" dirty="0"/>
              <a:t>Definir sobre las herramientas y procedimientos para la obtención de la información</a:t>
            </a:r>
          </a:p>
        </p:txBody>
      </p:sp>
      <p:pic>
        <p:nvPicPr>
          <p:cNvPr id="7" name="Imagen 6"/>
          <p:cNvPicPr>
            <a:picLocks noChangeAspect="1"/>
          </p:cNvPicPr>
          <p:nvPr/>
        </p:nvPicPr>
        <p:blipFill>
          <a:blip r:embed="rId2"/>
          <a:stretch>
            <a:fillRect/>
          </a:stretch>
        </p:blipFill>
        <p:spPr>
          <a:xfrm>
            <a:off x="9330917" y="3639631"/>
            <a:ext cx="2861083" cy="2798064"/>
          </a:xfrm>
          <a:prstGeom prst="rect">
            <a:avLst/>
          </a:prstGeom>
        </p:spPr>
      </p:pic>
    </p:spTree>
    <p:extLst>
      <p:ext uri="{BB962C8B-B14F-4D97-AF65-F5344CB8AC3E}">
        <p14:creationId xmlns:p14="http://schemas.microsoft.com/office/powerpoint/2010/main" val="14485845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8190419" cy="523220"/>
          </a:xfrm>
          <a:prstGeom prst="rect">
            <a:avLst/>
          </a:prstGeom>
          <a:solidFill>
            <a:schemeClr val="accent6"/>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Investigación cualitativa para la disciplina del diseño:</a:t>
            </a:r>
            <a:endParaRPr lang="es-MX" sz="2800" b="1" dirty="0"/>
          </a:p>
        </p:txBody>
      </p:sp>
      <p:sp>
        <p:nvSpPr>
          <p:cNvPr id="3" name="Flecha derecha 2"/>
          <p:cNvSpPr/>
          <p:nvPr/>
        </p:nvSpPr>
        <p:spPr>
          <a:xfrm>
            <a:off x="0" y="117471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p:cNvSpPr txBox="1"/>
          <p:nvPr/>
        </p:nvSpPr>
        <p:spPr>
          <a:xfrm>
            <a:off x="765048" y="1174716"/>
            <a:ext cx="6623304" cy="4832092"/>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12.</a:t>
            </a:r>
          </a:p>
          <a:p>
            <a:r>
              <a:rPr lang="es-MX" sz="2800" dirty="0"/>
              <a:t>Aplicación de las herramientas para la recolección de datos necesarios.</a:t>
            </a:r>
          </a:p>
          <a:p>
            <a:r>
              <a:rPr lang="es-MX" sz="2800" dirty="0"/>
              <a:t> </a:t>
            </a:r>
          </a:p>
          <a:p>
            <a:r>
              <a:rPr lang="es-MX" sz="2800" dirty="0"/>
              <a:t>13.</a:t>
            </a:r>
          </a:p>
          <a:p>
            <a:r>
              <a:rPr lang="es-MX" sz="2800" dirty="0"/>
              <a:t>Revisión de la información obtenida en todas sus partes</a:t>
            </a:r>
          </a:p>
          <a:p>
            <a:r>
              <a:rPr lang="es-MX" sz="2800" dirty="0"/>
              <a:t> </a:t>
            </a:r>
          </a:p>
          <a:p>
            <a:r>
              <a:rPr lang="es-MX" sz="2800" dirty="0"/>
              <a:t>14</a:t>
            </a:r>
          </a:p>
          <a:p>
            <a:r>
              <a:rPr lang="es-MX" sz="2800" dirty="0"/>
              <a:t>Análisis de la información desde una perspectiva holística</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96200" y="2251275"/>
            <a:ext cx="3989342" cy="2678974"/>
          </a:xfrm>
          <a:prstGeom prst="rect">
            <a:avLst/>
          </a:prstGeom>
        </p:spPr>
      </p:pic>
    </p:spTree>
    <p:extLst>
      <p:ext uri="{BB962C8B-B14F-4D97-AF65-F5344CB8AC3E}">
        <p14:creationId xmlns:p14="http://schemas.microsoft.com/office/powerpoint/2010/main" val="11796125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8190419" cy="523220"/>
          </a:xfrm>
          <a:prstGeom prst="rect">
            <a:avLst/>
          </a:prstGeom>
          <a:solidFill>
            <a:schemeClr val="accent6"/>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Investigación cualitativa para la disciplina del diseño:</a:t>
            </a:r>
            <a:endParaRPr lang="es-MX" sz="2800" b="1" dirty="0"/>
          </a:p>
        </p:txBody>
      </p:sp>
      <p:sp>
        <p:nvSpPr>
          <p:cNvPr id="3" name="Flecha derecha 2"/>
          <p:cNvSpPr/>
          <p:nvPr/>
        </p:nvSpPr>
        <p:spPr>
          <a:xfrm>
            <a:off x="0" y="117471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p:cNvSpPr txBox="1"/>
          <p:nvPr/>
        </p:nvSpPr>
        <p:spPr>
          <a:xfrm>
            <a:off x="765048" y="1174716"/>
            <a:ext cx="6931152" cy="5262979"/>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15</a:t>
            </a:r>
          </a:p>
          <a:p>
            <a:r>
              <a:rPr lang="es-MX" sz="2800" dirty="0"/>
              <a:t>Síntesis de la información, verificando y corroborando los objetivos correspondientes.</a:t>
            </a:r>
          </a:p>
          <a:p>
            <a:r>
              <a:rPr lang="es-MX" sz="2800" dirty="0"/>
              <a:t> </a:t>
            </a:r>
          </a:p>
          <a:p>
            <a:r>
              <a:rPr lang="es-MX" sz="2800" dirty="0"/>
              <a:t>16.</a:t>
            </a:r>
          </a:p>
          <a:p>
            <a:r>
              <a:rPr lang="es-MX" sz="2800" dirty="0"/>
              <a:t>Implementación de la propuesta</a:t>
            </a:r>
          </a:p>
          <a:p>
            <a:r>
              <a:rPr lang="es-MX" sz="2800" dirty="0"/>
              <a:t> </a:t>
            </a:r>
          </a:p>
          <a:p>
            <a:r>
              <a:rPr lang="es-MX" sz="2800" dirty="0"/>
              <a:t>17.</a:t>
            </a:r>
          </a:p>
          <a:p>
            <a:r>
              <a:rPr lang="es-MX" sz="2800" dirty="0"/>
              <a:t>Revisión de la propuesta</a:t>
            </a:r>
          </a:p>
          <a:p>
            <a:r>
              <a:rPr lang="es-MX" sz="2800" dirty="0"/>
              <a:t> </a:t>
            </a:r>
          </a:p>
          <a:p>
            <a:r>
              <a:rPr lang="es-MX" sz="2800" dirty="0"/>
              <a:t>18.</a:t>
            </a:r>
          </a:p>
          <a:p>
            <a:r>
              <a:rPr lang="es-MX" sz="2800" dirty="0"/>
              <a:t>Elaboración del reporte y propuesta final.</a:t>
            </a:r>
          </a:p>
        </p:txBody>
      </p:sp>
      <p:pic>
        <p:nvPicPr>
          <p:cNvPr id="6" name="Imagen 5"/>
          <p:cNvPicPr>
            <a:picLocks noChangeAspect="1"/>
          </p:cNvPicPr>
          <p:nvPr/>
        </p:nvPicPr>
        <p:blipFill>
          <a:blip r:embed="rId2"/>
          <a:stretch>
            <a:fillRect/>
          </a:stretch>
        </p:blipFill>
        <p:spPr>
          <a:xfrm>
            <a:off x="7716983" y="2254663"/>
            <a:ext cx="4475017" cy="4183032"/>
          </a:xfrm>
          <a:prstGeom prst="rect">
            <a:avLst/>
          </a:prstGeom>
        </p:spPr>
      </p:pic>
    </p:spTree>
    <p:extLst>
      <p:ext uri="{BB962C8B-B14F-4D97-AF65-F5344CB8AC3E}">
        <p14:creationId xmlns:p14="http://schemas.microsoft.com/office/powerpoint/2010/main" val="867006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Guion Explicativo:</a:t>
            </a:r>
            <a:endParaRPr lang="es-ES_tradnl" altLang="es-MX" sz="2800" b="1" i="1" dirty="0">
              <a:solidFill>
                <a:schemeClr val="bg1"/>
              </a:solidFill>
              <a:ea typeface="ＭＳ Ｐゴシック" panose="020B0600070205080204" pitchFamily="34" charset="-128"/>
            </a:endParaRPr>
          </a:p>
        </p:txBody>
      </p:sp>
      <p:sp>
        <p:nvSpPr>
          <p:cNvPr id="4" name="CuadroTexto 3"/>
          <p:cNvSpPr txBox="1"/>
          <p:nvPr/>
        </p:nvSpPr>
        <p:spPr>
          <a:xfrm>
            <a:off x="2116111" y="1958258"/>
            <a:ext cx="8648054" cy="378565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x-none" sz="2400" dirty="0" smtClean="0"/>
              <a:t>El producto de la U. A. TALLER DE CONCEPTUALIZACIÓN DEL CONOCIMIENTO, es el planteamiento de un Proyecto de Investigación a partir de identificar o problematizar acerca de un objeto/sujeto de investigación dentro del área del Diseño; para ello, el alumno(a) deberá realizar su descripción, planteamiento y justificación</a:t>
            </a:r>
            <a:r>
              <a:rPr lang="es-ES_tradnl" sz="2400" dirty="0" smtClean="0"/>
              <a:t>.</a:t>
            </a:r>
            <a:r>
              <a:rPr lang="x-none" sz="2400" dirty="0" smtClean="0"/>
              <a:t> así como </a:t>
            </a:r>
            <a:r>
              <a:rPr lang="x-none" sz="2400" dirty="0" smtClean="0">
                <a:solidFill>
                  <a:srgbClr val="FF0000"/>
                </a:solidFill>
              </a:rPr>
              <a:t>abordar diferentes enfoques teórico-metodológicos que le ayuden comprenderlo.</a:t>
            </a:r>
            <a:r>
              <a:rPr lang="es-MX" sz="2400" dirty="0" smtClean="0">
                <a:solidFill>
                  <a:srgbClr val="FF0000"/>
                </a:solidFill>
              </a:rPr>
              <a:t> Será necesario reconocer la importancia de la investigación para resolver necesidades en le área del diseño.</a:t>
            </a:r>
            <a:endParaRPr lang="es-ES_tradnl" sz="2400" dirty="0" smtClean="0">
              <a:solidFill>
                <a:srgbClr val="FF0000"/>
              </a:solidFill>
            </a:endParaRPr>
          </a:p>
          <a:p>
            <a:endParaRPr lang="es-ES_tradnl" sz="2400" dirty="0" smtClean="0"/>
          </a:p>
        </p:txBody>
      </p:sp>
      <p:sp>
        <p:nvSpPr>
          <p:cNvPr id="5" name="Flecha derecha 4"/>
          <p:cNvSpPr/>
          <p:nvPr/>
        </p:nvSpPr>
        <p:spPr>
          <a:xfrm>
            <a:off x="1270124" y="2060671"/>
            <a:ext cx="711076" cy="4966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946315" y="1142140"/>
            <a:ext cx="6319861" cy="3970318"/>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solidFill>
                  <a:srgbClr val="FF9933"/>
                </a:solidFill>
              </a:rPr>
              <a:t>LECTURA:</a:t>
            </a:r>
          </a:p>
          <a:p>
            <a:endParaRPr lang="es-MX" sz="2800" dirty="0" smtClean="0"/>
          </a:p>
          <a:p>
            <a:r>
              <a:rPr lang="es-MX" sz="2800" dirty="0" smtClean="0"/>
              <a:t>Villar</a:t>
            </a:r>
            <a:r>
              <a:rPr lang="es-MX" sz="2800" dirty="0"/>
              <a:t>, M.G., Mora, M. P., Espinosa. M. C., (2015). La interpretación del discurso de los objetos </a:t>
            </a:r>
            <a:r>
              <a:rPr lang="es-MX" sz="2800" dirty="0" err="1"/>
              <a:t>diseñísticos</a:t>
            </a:r>
            <a:r>
              <a:rPr lang="es-MX" sz="2800" dirty="0"/>
              <a:t> como asociación intertextual. En Emi, L. Valdivia, B. López, F. y Robles, O. (</a:t>
            </a:r>
            <a:r>
              <a:rPr lang="es-MX" sz="2800" dirty="0" err="1"/>
              <a:t>comp.</a:t>
            </a:r>
            <a:r>
              <a:rPr lang="es-MX" sz="2800" dirty="0"/>
              <a:t>),  </a:t>
            </a:r>
            <a:r>
              <a:rPr lang="es-MX" sz="2800" i="1" dirty="0"/>
              <a:t>Diálogo en las fronteras </a:t>
            </a:r>
            <a:r>
              <a:rPr lang="es-MX" sz="2800" dirty="0"/>
              <a:t>(pp. 373-384). México: U de G y UAEM.</a:t>
            </a:r>
          </a:p>
        </p:txBody>
      </p:sp>
      <p:sp>
        <p:nvSpPr>
          <p:cNvPr id="4" name="Estrella de 5 puntas 3"/>
          <p:cNvSpPr/>
          <p:nvPr/>
        </p:nvSpPr>
        <p:spPr>
          <a:xfrm>
            <a:off x="1117746" y="1095560"/>
            <a:ext cx="601326" cy="495493"/>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8474773" y="3140773"/>
            <a:ext cx="3717227" cy="3717227"/>
          </a:xfrm>
          <a:prstGeom prst="rect">
            <a:avLst/>
          </a:prstGeom>
        </p:spPr>
      </p:pic>
    </p:spTree>
    <p:extLst>
      <p:ext uri="{BB962C8B-B14F-4D97-AF65-F5344CB8AC3E}">
        <p14:creationId xmlns:p14="http://schemas.microsoft.com/office/powerpoint/2010/main" val="7507495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314045"/>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Conclusiones</a:t>
            </a:r>
            <a:endParaRPr lang="es-ES_tradnl" altLang="es-MX" sz="2800" i="1" dirty="0">
              <a:solidFill>
                <a:schemeClr val="bg1"/>
              </a:solidFill>
              <a:ea typeface="ＭＳ Ｐゴシック" panose="020B0600070205080204" pitchFamily="34" charset="-128"/>
            </a:endParaRPr>
          </a:p>
        </p:txBody>
      </p:sp>
      <p:sp>
        <p:nvSpPr>
          <p:cNvPr id="9" name="CuadroTexto 8"/>
          <p:cNvSpPr txBox="1"/>
          <p:nvPr/>
        </p:nvSpPr>
        <p:spPr>
          <a:xfrm>
            <a:off x="4288179" y="2178867"/>
            <a:ext cx="7220857" cy="424731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u="sng" dirty="0"/>
              <a:t>S</a:t>
            </a:r>
            <a:r>
              <a:rPr lang="es-MX" dirty="0" smtClean="0"/>
              <a:t>e </a:t>
            </a:r>
            <a:r>
              <a:rPr lang="es-MX" dirty="0"/>
              <a:t>refuerza la premisa sobre la necesidad de reconocer desde la disciplina del diseño una serie de pendientes en torno a los aspectos metodológicos de ésta profesión, reconociendo que éste ejercicio ha estado supeditado a áreas de las ciencias sociales, humanidades y otras, por lo que es preciso divulgar los procesos metodológicos que han permitido resultados favorables en ésta disciplina. </a:t>
            </a:r>
            <a:r>
              <a:rPr lang="es-ES" dirty="0" smtClean="0"/>
              <a:t>. </a:t>
            </a:r>
            <a:endParaRPr lang="es-ES" dirty="0" smtClean="0"/>
          </a:p>
          <a:p>
            <a:pPr algn="just"/>
            <a:endParaRPr lang="es-ES" dirty="0" smtClean="0"/>
          </a:p>
          <a:p>
            <a:pPr algn="just"/>
            <a:r>
              <a:rPr lang="es-ES" dirty="0" smtClean="0"/>
              <a:t>Se reconoce al diseño como una disciplina cuyo marco teórico y metodológico son posibles solo a partir de la interdisciplinairedad. </a:t>
            </a:r>
          </a:p>
          <a:p>
            <a:pPr algn="just"/>
            <a:endParaRPr lang="es-ES" dirty="0" smtClean="0"/>
          </a:p>
          <a:p>
            <a:pPr algn="just"/>
            <a:r>
              <a:rPr lang="es-ES" dirty="0" smtClean="0"/>
              <a:t>Los objetos de diseño deben ser resultado de métodos reflexivos frente a necesidades concretas, por tanto la aproximación a los sujetos tendrá que asumirse a partir de métodos que permitan construir o transformar una realidad.</a:t>
            </a:r>
            <a:endParaRPr lang="es-ES_tradnl" dirty="0" smtClean="0"/>
          </a:p>
          <a:p>
            <a:endParaRPr lang="es-ES_tradnl" dirty="0"/>
          </a:p>
        </p:txBody>
      </p:sp>
      <p:sp>
        <p:nvSpPr>
          <p:cNvPr id="10" name="Flecha derecha 9"/>
          <p:cNvSpPr/>
          <p:nvPr/>
        </p:nvSpPr>
        <p:spPr>
          <a:xfrm>
            <a:off x="3919896" y="2364567"/>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derecha 10"/>
          <p:cNvSpPr/>
          <p:nvPr/>
        </p:nvSpPr>
        <p:spPr>
          <a:xfrm>
            <a:off x="3906803" y="3938324"/>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Flecha derecha 11"/>
          <p:cNvSpPr/>
          <p:nvPr/>
        </p:nvSpPr>
        <p:spPr>
          <a:xfrm>
            <a:off x="3906803" y="4920376"/>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401643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7224" y="2034338"/>
            <a:ext cx="7166428" cy="203132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MX" dirty="0"/>
              <a:t>Se establece a la investigación de orden cualitativo como aquella que permite explicar y comprender los significados de los textos del diseño y en la cual el marco referencial del interaccionismo simbólico, la hermenéutica y la etnografía le han permitido a esta área acercarse a los receptores para obtener productos que  resuelvan de manera pertinente necesidades que requieran de las disciplinas del diseño. </a:t>
            </a:r>
          </a:p>
          <a:p>
            <a:endParaRPr lang="es-ES_tradnl" dirty="0"/>
          </a:p>
        </p:txBody>
      </p:sp>
      <p:sp>
        <p:nvSpPr>
          <p:cNvPr id="3"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314045"/>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Conclusiones</a:t>
            </a:r>
            <a:endParaRPr lang="es-ES_tradnl" altLang="es-MX" sz="2800" i="1" dirty="0">
              <a:solidFill>
                <a:schemeClr val="bg1"/>
              </a:solidFill>
              <a:ea typeface="ＭＳ Ｐゴシック" panose="020B0600070205080204" pitchFamily="34" charset="-128"/>
            </a:endParaRPr>
          </a:p>
        </p:txBody>
      </p:sp>
      <p:sp>
        <p:nvSpPr>
          <p:cNvPr id="5" name="Flecha derecha 4"/>
          <p:cNvSpPr/>
          <p:nvPr/>
        </p:nvSpPr>
        <p:spPr>
          <a:xfrm>
            <a:off x="3381219" y="2128874"/>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335236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7224" y="2034338"/>
            <a:ext cx="7166428" cy="258532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MX" dirty="0"/>
              <a:t>La investigación cualitativa en el área del diseño se enmarca en un ejercicio de orden incluyente, reflexivo, holístico y de apertura a nuevos conocimientos, se trata pues, de reconocer a éste tipo de investigación como una guía sobre el modo para conducir un ejercicio desde la práctica del diseño. Se presentan alternativas del cómo actuar en la vida cotidiana para dar respuesta a necesidades socio culturales  que requieran del ejercicio del diseño como disciplina para ofrecer soluciones a la sociedad actual.</a:t>
            </a:r>
          </a:p>
          <a:p>
            <a:endParaRPr lang="es-ES_tradnl" dirty="0"/>
          </a:p>
        </p:txBody>
      </p:sp>
      <p:sp>
        <p:nvSpPr>
          <p:cNvPr id="3"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314045"/>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Conclusiones</a:t>
            </a:r>
            <a:endParaRPr lang="es-ES_tradnl" altLang="es-MX" sz="2800" i="1" dirty="0">
              <a:solidFill>
                <a:schemeClr val="bg1"/>
              </a:solidFill>
              <a:ea typeface="ＭＳ Ｐゴシック" panose="020B0600070205080204" pitchFamily="34" charset="-128"/>
            </a:endParaRPr>
          </a:p>
        </p:txBody>
      </p:sp>
      <p:sp>
        <p:nvSpPr>
          <p:cNvPr id="5" name="Flecha derecha 4"/>
          <p:cNvSpPr/>
          <p:nvPr/>
        </p:nvSpPr>
        <p:spPr>
          <a:xfrm>
            <a:off x="3381219" y="2128874"/>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474181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Agrupar 4"/>
          <p:cNvGrpSpPr/>
          <p:nvPr/>
        </p:nvGrpSpPr>
        <p:grpSpPr>
          <a:xfrm>
            <a:off x="291428" y="1279647"/>
            <a:ext cx="796379" cy="3962400"/>
            <a:chOff x="1583010" y="-722061"/>
            <a:chExt cx="796379" cy="3962400"/>
          </a:xfrm>
        </p:grpSpPr>
        <p:sp>
          <p:nvSpPr>
            <p:cNvPr id="2" name="Process 7"/>
            <p:cNvSpPr/>
            <p:nvPr/>
          </p:nvSpPr>
          <p:spPr>
            <a:xfrm rot="16200000">
              <a:off x="0" y="860949"/>
              <a:ext cx="3962400" cy="796379"/>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rot="16200000">
              <a:off x="581212" y="995771"/>
              <a:ext cx="2923988" cy="59554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Fuentes de </a:t>
              </a:r>
            </a:p>
            <a:p>
              <a:pPr algn="dist"/>
              <a:r>
                <a:rPr lang="es-ES_tradnl" altLang="es-MX" sz="1800" b="1" i="1" dirty="0" smtClean="0">
                  <a:solidFill>
                    <a:schemeClr val="bg1"/>
                  </a:solidFill>
                  <a:ea typeface="ＭＳ Ｐゴシック" panose="020B0600070205080204" pitchFamily="34" charset="-128"/>
                </a:rPr>
                <a:t>Consulta</a:t>
              </a:r>
            </a:p>
            <a:p>
              <a:pPr algn="dist"/>
              <a:endParaRPr lang="es-ES_tradnl" altLang="es-MX" sz="1400" i="1" dirty="0">
                <a:solidFill>
                  <a:schemeClr val="bg1"/>
                </a:solidFill>
                <a:ea typeface="ＭＳ Ｐゴシック" panose="020B0600070205080204" pitchFamily="34" charset="-128"/>
              </a:endParaRPr>
            </a:p>
          </p:txBody>
        </p:sp>
      </p:grpSp>
      <p:sp>
        <p:nvSpPr>
          <p:cNvPr id="4" name="CuadroTexto 3"/>
          <p:cNvSpPr txBox="1"/>
          <p:nvPr/>
        </p:nvSpPr>
        <p:spPr>
          <a:xfrm>
            <a:off x="1900797" y="1833259"/>
            <a:ext cx="7755267" cy="3323987"/>
          </a:xfrm>
          <a:prstGeom prst="rect">
            <a:avLst/>
          </a:prstGeom>
          <a:noFill/>
        </p:spPr>
        <p:txBody>
          <a:bodyPr wrap="square" rtlCol="0">
            <a:spAutoFit/>
          </a:bodyPr>
          <a:lstStyle/>
          <a:p>
            <a:endParaRPr lang="es-ES_tradnl" sz="1000" dirty="0" smtClean="0"/>
          </a:p>
          <a:p>
            <a:r>
              <a:rPr lang="es-MX" sz="1400" dirty="0" err="1"/>
              <a:t>Ander</a:t>
            </a:r>
            <a:r>
              <a:rPr lang="es-MX" sz="1400" dirty="0"/>
              <a:t> </a:t>
            </a:r>
            <a:r>
              <a:rPr lang="es-MX" sz="1400" dirty="0" err="1"/>
              <a:t>Egg</a:t>
            </a:r>
            <a:r>
              <a:rPr lang="es-MX" sz="1400" dirty="0"/>
              <a:t>, E. (2003). </a:t>
            </a:r>
            <a:r>
              <a:rPr lang="es-MX" sz="1400" i="1" dirty="0"/>
              <a:t>Metodología y práctica del desarrollo de la comunidad. ¿Qué es el desarrollo de la comunidad?</a:t>
            </a:r>
            <a:r>
              <a:rPr lang="es-MX" sz="1400" dirty="0"/>
              <a:t> Argentina: Lumen</a:t>
            </a:r>
            <a:r>
              <a:rPr lang="es-MX" sz="1400" dirty="0" smtClean="0"/>
              <a:t>.</a:t>
            </a:r>
          </a:p>
          <a:p>
            <a:endParaRPr lang="es-MX" sz="1400" dirty="0"/>
          </a:p>
          <a:p>
            <a:r>
              <a:rPr lang="es-MX" sz="1400" dirty="0" err="1"/>
              <a:t>Álvarez_Gayou</a:t>
            </a:r>
            <a:r>
              <a:rPr lang="es-MX" sz="1400" dirty="0"/>
              <a:t>, J. (2003). </a:t>
            </a:r>
            <a:r>
              <a:rPr lang="es-MX" sz="1400" i="1" dirty="0"/>
              <a:t>Cómo hacer investigación cualitativa. Fundamentos y metodología</a:t>
            </a:r>
            <a:r>
              <a:rPr lang="es-MX" sz="1400" dirty="0"/>
              <a:t>. México: Paidós Ibérica</a:t>
            </a:r>
            <a:r>
              <a:rPr lang="es-MX" sz="1400" dirty="0" smtClean="0"/>
              <a:t>.</a:t>
            </a:r>
          </a:p>
          <a:p>
            <a:endParaRPr lang="es-MX" sz="1400" dirty="0"/>
          </a:p>
          <a:p>
            <a:r>
              <a:rPr lang="es-MX" sz="1400" dirty="0" err="1"/>
              <a:t>Beauchot</a:t>
            </a:r>
            <a:r>
              <a:rPr lang="es-MX" sz="1400" dirty="0"/>
              <a:t>, M. (2000). </a:t>
            </a:r>
            <a:r>
              <a:rPr lang="es-MX" sz="1400" i="1" dirty="0" smtClean="0"/>
              <a:t>Tratado </a:t>
            </a:r>
            <a:r>
              <a:rPr lang="es-MX" sz="1400" i="1" dirty="0"/>
              <a:t>de hermenéutica analógica. Hacía un nuevo modelo de interpretación</a:t>
            </a:r>
            <a:r>
              <a:rPr lang="es-MX" sz="1400" dirty="0"/>
              <a:t>. México: UNAM- ITAC</a:t>
            </a:r>
            <a:r>
              <a:rPr lang="es-MX" sz="1400" dirty="0" smtClean="0"/>
              <a:t>.</a:t>
            </a:r>
          </a:p>
          <a:p>
            <a:endParaRPr lang="es-MX" sz="1400" dirty="0"/>
          </a:p>
          <a:p>
            <a:r>
              <a:rPr lang="es-MX" sz="1400" dirty="0" err="1"/>
              <a:t>Bl</a:t>
            </a:r>
            <a:r>
              <a:rPr lang="en-US" sz="1400" dirty="0" err="1"/>
              <a:t>umer</a:t>
            </a:r>
            <a:r>
              <a:rPr lang="en-US" sz="1400" dirty="0"/>
              <a:t>, H (1969). </a:t>
            </a:r>
            <a:r>
              <a:rPr lang="en-US" sz="1400" i="1" dirty="0"/>
              <a:t>Symbolic Interaction: Perspective and Method. </a:t>
            </a:r>
            <a:r>
              <a:rPr lang="en-US" sz="1400" dirty="0"/>
              <a:t>1 </a:t>
            </a:r>
            <a:r>
              <a:rPr lang="en-US" sz="1400" dirty="0" err="1"/>
              <a:t>ed</a:t>
            </a:r>
            <a:r>
              <a:rPr lang="en-US" sz="1400" dirty="0"/>
              <a:t> Cliffs N.J. Englewood: Prentice Hall</a:t>
            </a:r>
            <a:r>
              <a:rPr lang="en-US" sz="1400" dirty="0" smtClean="0"/>
              <a:t>.</a:t>
            </a:r>
          </a:p>
          <a:p>
            <a:endParaRPr lang="es-MX" sz="1400" dirty="0"/>
          </a:p>
          <a:p>
            <a:r>
              <a:rPr lang="es-MX" sz="1400" dirty="0"/>
              <a:t>Castro, M. (1993). </a:t>
            </a:r>
            <a:r>
              <a:rPr lang="es-MX" sz="1400" i="1" dirty="0"/>
              <a:t>La palabra sin fronteras</a:t>
            </a:r>
            <a:r>
              <a:rPr lang="es-MX" sz="1400" dirty="0"/>
              <a:t>. México: Gobierno del Estado de Yucatán.</a:t>
            </a:r>
          </a:p>
          <a:p>
            <a:endParaRPr lang="es-ES_tradnl" dirty="0"/>
          </a:p>
        </p:txBody>
      </p:sp>
    </p:spTree>
    <p:extLst>
      <p:ext uri="{BB962C8B-B14F-4D97-AF65-F5344CB8AC3E}">
        <p14:creationId xmlns:p14="http://schemas.microsoft.com/office/powerpoint/2010/main" val="20433008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grupar 4"/>
          <p:cNvGrpSpPr/>
          <p:nvPr/>
        </p:nvGrpSpPr>
        <p:grpSpPr>
          <a:xfrm>
            <a:off x="291428" y="1279647"/>
            <a:ext cx="796379" cy="3962400"/>
            <a:chOff x="1583010" y="-722061"/>
            <a:chExt cx="796379" cy="3962400"/>
          </a:xfrm>
        </p:grpSpPr>
        <p:sp>
          <p:nvSpPr>
            <p:cNvPr id="3" name="Process 7"/>
            <p:cNvSpPr/>
            <p:nvPr/>
          </p:nvSpPr>
          <p:spPr>
            <a:xfrm rot="16200000">
              <a:off x="0" y="860949"/>
              <a:ext cx="3962400" cy="796379"/>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rot="16200000">
              <a:off x="581212" y="995771"/>
              <a:ext cx="2923988" cy="59554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Fuentes de </a:t>
              </a:r>
            </a:p>
            <a:p>
              <a:pPr algn="dist"/>
              <a:r>
                <a:rPr lang="es-ES_tradnl" altLang="es-MX" sz="1800" b="1" i="1" dirty="0" smtClean="0">
                  <a:solidFill>
                    <a:schemeClr val="bg1"/>
                  </a:solidFill>
                  <a:ea typeface="ＭＳ Ｐゴシック" panose="020B0600070205080204" pitchFamily="34" charset="-128"/>
                </a:rPr>
                <a:t>Consulta</a:t>
              </a:r>
            </a:p>
            <a:p>
              <a:pPr algn="dist"/>
              <a:endParaRPr lang="es-ES_tradnl" altLang="es-MX" sz="1400" i="1" dirty="0">
                <a:solidFill>
                  <a:schemeClr val="bg1"/>
                </a:solidFill>
                <a:ea typeface="ＭＳ Ｐゴシック" panose="020B0600070205080204" pitchFamily="34" charset="-128"/>
              </a:endParaRPr>
            </a:p>
          </p:txBody>
        </p:sp>
      </p:grpSp>
      <p:sp>
        <p:nvSpPr>
          <p:cNvPr id="5" name="CuadroTexto 4"/>
          <p:cNvSpPr txBox="1"/>
          <p:nvPr/>
        </p:nvSpPr>
        <p:spPr>
          <a:xfrm>
            <a:off x="2028813" y="1833259"/>
            <a:ext cx="7700403" cy="3816429"/>
          </a:xfrm>
          <a:prstGeom prst="rect">
            <a:avLst/>
          </a:prstGeom>
          <a:noFill/>
        </p:spPr>
        <p:txBody>
          <a:bodyPr wrap="square" rtlCol="0">
            <a:spAutoFit/>
          </a:bodyPr>
          <a:lstStyle/>
          <a:p>
            <a:endParaRPr lang="es-ES_tradnl" sz="1000" dirty="0" smtClean="0"/>
          </a:p>
          <a:p>
            <a:r>
              <a:rPr lang="es-MX" sz="1400" dirty="0"/>
              <a:t>Eco, U. (1992). </a:t>
            </a:r>
            <a:r>
              <a:rPr lang="es-MX" sz="1400" i="1" dirty="0"/>
              <a:t>Los límites de la interpretación</a:t>
            </a:r>
            <a:r>
              <a:rPr lang="es-MX" sz="1400" dirty="0"/>
              <a:t>. México: Lumen</a:t>
            </a:r>
            <a:r>
              <a:rPr lang="es-MX" sz="1400" dirty="0" smtClean="0"/>
              <a:t>.</a:t>
            </a:r>
          </a:p>
          <a:p>
            <a:endParaRPr lang="es-MX" sz="1400" dirty="0"/>
          </a:p>
          <a:p>
            <a:r>
              <a:rPr lang="es-MX" sz="1400" dirty="0"/>
              <a:t>Galindo, L. (1998) </a:t>
            </a:r>
            <a:r>
              <a:rPr lang="es-MX" sz="1400" i="1" dirty="0"/>
              <a:t>Técnicas de investigación en sociedad, cultura y comunicación</a:t>
            </a:r>
            <a:r>
              <a:rPr lang="es-MX" sz="1400" dirty="0"/>
              <a:t>. México: Pearson </a:t>
            </a:r>
            <a:r>
              <a:rPr lang="es-MX" sz="1400" dirty="0" err="1"/>
              <a:t>Education</a:t>
            </a:r>
            <a:r>
              <a:rPr lang="es-MX" sz="1400" dirty="0" smtClean="0"/>
              <a:t>.</a:t>
            </a:r>
          </a:p>
          <a:p>
            <a:endParaRPr lang="es-MX" sz="1400" dirty="0"/>
          </a:p>
          <a:p>
            <a:r>
              <a:rPr lang="es-MX" sz="1400" dirty="0" err="1"/>
              <a:t>Gadamer</a:t>
            </a:r>
            <a:r>
              <a:rPr lang="es-MX" sz="1400" dirty="0"/>
              <a:t>, H.  (1977). </a:t>
            </a:r>
            <a:r>
              <a:rPr lang="es-MX" sz="1400" i="1" dirty="0"/>
              <a:t>Verdad y método</a:t>
            </a:r>
            <a:r>
              <a:rPr lang="es-MX" sz="1400" dirty="0"/>
              <a:t>. Salamanca: Sígueme</a:t>
            </a:r>
            <a:r>
              <a:rPr lang="es-MX" sz="1400" dirty="0" smtClean="0"/>
              <a:t>.</a:t>
            </a:r>
          </a:p>
          <a:p>
            <a:endParaRPr lang="es-MX" sz="1400" dirty="0"/>
          </a:p>
          <a:p>
            <a:r>
              <a:rPr lang="es-MX" sz="1400" dirty="0" err="1"/>
              <a:t>Habermas</a:t>
            </a:r>
            <a:r>
              <a:rPr lang="es-MX" sz="1400" dirty="0"/>
              <a:t>, J. (1968). </a:t>
            </a:r>
            <a:r>
              <a:rPr lang="es-MX" sz="1400" i="1" dirty="0"/>
              <a:t>Teoría de la acción comunicativa. Crítica de la razón funcionalista</a:t>
            </a:r>
            <a:r>
              <a:rPr lang="es-MX" sz="1400" dirty="0"/>
              <a:t>. México: Taurus, Alfaguara</a:t>
            </a:r>
            <a:r>
              <a:rPr lang="es-MX" sz="1400" dirty="0" smtClean="0"/>
              <a:t>.</a:t>
            </a:r>
          </a:p>
          <a:p>
            <a:endParaRPr lang="es-MX" sz="1400" dirty="0"/>
          </a:p>
          <a:p>
            <a:r>
              <a:rPr lang="es-MX" sz="1400" dirty="0"/>
              <a:t>Jeffrey, A. (1992). </a:t>
            </a:r>
            <a:r>
              <a:rPr lang="es-MX" sz="1400" i="1" dirty="0"/>
              <a:t>Sociología cultural. Formas de clasificación en las sociedades complejas</a:t>
            </a:r>
            <a:r>
              <a:rPr lang="es-MX" sz="1400" dirty="0"/>
              <a:t>. </a:t>
            </a:r>
            <a:r>
              <a:rPr lang="en-US" sz="1400" dirty="0" err="1"/>
              <a:t>España</a:t>
            </a:r>
            <a:r>
              <a:rPr lang="en-US" sz="1400" dirty="0"/>
              <a:t>: </a:t>
            </a:r>
            <a:r>
              <a:rPr lang="es-MX" sz="1400" dirty="0" err="1"/>
              <a:t>Antropos</a:t>
            </a:r>
            <a:r>
              <a:rPr lang="es-MX" sz="1400" dirty="0"/>
              <a:t>-FLACSO. </a:t>
            </a:r>
            <a:endParaRPr lang="es-MX" sz="1400" dirty="0" smtClean="0"/>
          </a:p>
          <a:p>
            <a:endParaRPr lang="es-MX" sz="1400" dirty="0"/>
          </a:p>
          <a:p>
            <a:r>
              <a:rPr lang="en-US" sz="1400" dirty="0"/>
              <a:t>Mead, G. (1969). </a:t>
            </a:r>
            <a:r>
              <a:rPr lang="en-US" sz="1400" i="1" dirty="0"/>
              <a:t>On Social Psychology. The Heritage of Sociology</a:t>
            </a:r>
            <a:r>
              <a:rPr lang="en-US" sz="1400" dirty="0"/>
              <a:t>. </a:t>
            </a:r>
            <a:r>
              <a:rPr lang="es-MX" sz="1400" dirty="0"/>
              <a:t>Chicago:</a:t>
            </a:r>
            <a:r>
              <a:rPr lang="en-US" sz="1400" dirty="0"/>
              <a:t> A Series by </a:t>
            </a:r>
            <a:r>
              <a:rPr lang="es-MX" sz="1400" dirty="0" smtClean="0"/>
              <a:t> </a:t>
            </a:r>
            <a:r>
              <a:rPr lang="en-US" sz="1400" dirty="0"/>
              <a:t>Morris </a:t>
            </a:r>
            <a:r>
              <a:rPr lang="en-US" sz="1400" dirty="0" err="1"/>
              <a:t>Janowitz</a:t>
            </a:r>
            <a:r>
              <a:rPr lang="en-US" sz="1400" dirty="0"/>
              <a:t>.</a:t>
            </a:r>
            <a:endParaRPr lang="es-MX" sz="1400" dirty="0"/>
          </a:p>
          <a:p>
            <a:endParaRPr lang="es-ES_tradnl" dirty="0" smtClean="0"/>
          </a:p>
          <a:p>
            <a:endParaRPr lang="es-ES_tradnl" dirty="0"/>
          </a:p>
        </p:txBody>
      </p:sp>
    </p:spTree>
    <p:extLst>
      <p:ext uri="{BB962C8B-B14F-4D97-AF65-F5344CB8AC3E}">
        <p14:creationId xmlns:p14="http://schemas.microsoft.com/office/powerpoint/2010/main" val="9091474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grupar 1"/>
          <p:cNvGrpSpPr/>
          <p:nvPr/>
        </p:nvGrpSpPr>
        <p:grpSpPr>
          <a:xfrm>
            <a:off x="291428" y="1279647"/>
            <a:ext cx="796379" cy="3962400"/>
            <a:chOff x="1583010" y="-722061"/>
            <a:chExt cx="796379" cy="3962400"/>
          </a:xfrm>
        </p:grpSpPr>
        <p:sp>
          <p:nvSpPr>
            <p:cNvPr id="3" name="Process 7"/>
            <p:cNvSpPr/>
            <p:nvPr/>
          </p:nvSpPr>
          <p:spPr>
            <a:xfrm rot="16200000">
              <a:off x="0" y="860949"/>
              <a:ext cx="3962400" cy="796379"/>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rot="16200000">
              <a:off x="581212" y="995771"/>
              <a:ext cx="2923988" cy="59554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Fuentes de </a:t>
              </a:r>
            </a:p>
            <a:p>
              <a:pPr algn="dist"/>
              <a:r>
                <a:rPr lang="es-ES_tradnl" altLang="es-MX" sz="1800" b="1" i="1" dirty="0" smtClean="0">
                  <a:solidFill>
                    <a:schemeClr val="bg1"/>
                  </a:solidFill>
                  <a:ea typeface="ＭＳ Ｐゴシック" panose="020B0600070205080204" pitchFamily="34" charset="-128"/>
                </a:rPr>
                <a:t>Consulta</a:t>
              </a:r>
            </a:p>
            <a:p>
              <a:pPr algn="dist"/>
              <a:endParaRPr lang="es-ES_tradnl" altLang="es-MX" sz="1400" i="1" dirty="0">
                <a:solidFill>
                  <a:schemeClr val="bg1"/>
                </a:solidFill>
                <a:ea typeface="ＭＳ Ｐゴシック" panose="020B0600070205080204" pitchFamily="34" charset="-128"/>
              </a:endParaRPr>
            </a:p>
          </p:txBody>
        </p:sp>
      </p:grpSp>
      <p:sp>
        <p:nvSpPr>
          <p:cNvPr id="5" name="CuadroTexto 4"/>
          <p:cNvSpPr txBox="1"/>
          <p:nvPr/>
        </p:nvSpPr>
        <p:spPr>
          <a:xfrm>
            <a:off x="2028813" y="2079591"/>
            <a:ext cx="8962275" cy="3323987"/>
          </a:xfrm>
          <a:prstGeom prst="rect">
            <a:avLst/>
          </a:prstGeom>
          <a:noFill/>
        </p:spPr>
        <p:txBody>
          <a:bodyPr wrap="square" rtlCol="0">
            <a:spAutoFit/>
          </a:bodyPr>
          <a:lstStyle/>
          <a:p>
            <a:endParaRPr lang="es-ES_tradnl" sz="1000" dirty="0" smtClean="0"/>
          </a:p>
          <a:p>
            <a:r>
              <a:rPr lang="es-MX" sz="1400" dirty="0" err="1"/>
              <a:t>Martinez</a:t>
            </a:r>
            <a:r>
              <a:rPr lang="es-MX" sz="1400" dirty="0"/>
              <a:t>, M. (2014). </a:t>
            </a:r>
            <a:r>
              <a:rPr lang="es-MX" sz="1400" i="1" dirty="0"/>
              <a:t>Ciencia y Arte  en la Metodología Cualitativa</a:t>
            </a:r>
            <a:r>
              <a:rPr lang="es-MX" sz="1400" dirty="0"/>
              <a:t>. México: Trillas</a:t>
            </a:r>
            <a:r>
              <a:rPr lang="es-MX" sz="1400" dirty="0" smtClean="0"/>
              <a:t>.</a:t>
            </a:r>
          </a:p>
          <a:p>
            <a:endParaRPr lang="es-MX" sz="1400" dirty="0"/>
          </a:p>
          <a:p>
            <a:r>
              <a:rPr lang="es-MX" sz="1400" dirty="0" err="1"/>
              <a:t>Ricoeur</a:t>
            </a:r>
            <a:r>
              <a:rPr lang="es-MX" sz="1400" dirty="0"/>
              <a:t>, P. (2001). </a:t>
            </a:r>
            <a:r>
              <a:rPr lang="es-MX" sz="1400" i="1" dirty="0"/>
              <a:t>La metáfora viva</a:t>
            </a:r>
            <a:r>
              <a:rPr lang="es-MX" sz="1400" dirty="0"/>
              <a:t>. Madrid: </a:t>
            </a:r>
            <a:r>
              <a:rPr lang="es-MX" sz="1400" dirty="0" err="1"/>
              <a:t>Trotta</a:t>
            </a:r>
            <a:r>
              <a:rPr lang="es-MX" sz="1400" dirty="0" smtClean="0"/>
              <a:t>.</a:t>
            </a:r>
          </a:p>
          <a:p>
            <a:endParaRPr lang="es-MX" sz="1400" dirty="0"/>
          </a:p>
          <a:p>
            <a:r>
              <a:rPr lang="es-MX" sz="1400" dirty="0"/>
              <a:t>Serbia, J. (agosto, 2007). Diseño, muestreo y análisis en la investigación cualitativa. </a:t>
            </a:r>
            <a:r>
              <a:rPr lang="es-MX" sz="1400" dirty="0" err="1"/>
              <a:t>HOLOGRAMÁtica</a:t>
            </a:r>
            <a:r>
              <a:rPr lang="es-MX" sz="1400" dirty="0"/>
              <a:t>. Año IV, número 7. Facultad de Ciencias Sociales UNLZ Argentina., pp. 123-146. Recuperado de </a:t>
            </a:r>
            <a:r>
              <a:rPr lang="es-MX" sz="1400" u="sng" dirty="0">
                <a:hlinkClick r:id="rId2"/>
              </a:rPr>
              <a:t>http://www.cienciared.com.ar/ra/usr/3/206/n7_vol3pp123_146.pdf</a:t>
            </a:r>
            <a:r>
              <a:rPr lang="es-MX" sz="1400" dirty="0" smtClean="0"/>
              <a:t>.</a:t>
            </a:r>
          </a:p>
          <a:p>
            <a:endParaRPr lang="es-MX" sz="1400" dirty="0"/>
          </a:p>
          <a:p>
            <a:r>
              <a:rPr lang="es-MX" sz="1400" dirty="0"/>
              <a:t>Villar, M.G., Mora, M. P., Espinosa. M. C., (2015). La interpretación del discurso de los objetos </a:t>
            </a:r>
            <a:r>
              <a:rPr lang="es-MX" sz="1400" dirty="0" err="1"/>
              <a:t>diseñísticos</a:t>
            </a:r>
            <a:r>
              <a:rPr lang="es-MX" sz="1400" dirty="0"/>
              <a:t> como asociación intertextual. En Emi, L. Valdivia, B. López, F. y Robles, O. (</a:t>
            </a:r>
            <a:r>
              <a:rPr lang="es-MX" sz="1400" dirty="0" err="1"/>
              <a:t>comp.</a:t>
            </a:r>
            <a:r>
              <a:rPr lang="es-MX" sz="1400" dirty="0"/>
              <a:t>),  </a:t>
            </a:r>
            <a:r>
              <a:rPr lang="es-MX" sz="1400" i="1" dirty="0"/>
              <a:t>Diálogo en las fronteras </a:t>
            </a:r>
            <a:r>
              <a:rPr lang="es-MX" sz="1400" dirty="0"/>
              <a:t>(pp. 373-384). México: U de G y UAEM.</a:t>
            </a:r>
          </a:p>
          <a:p>
            <a:r>
              <a:rPr lang="es-MX" sz="1000" dirty="0" smtClean="0"/>
              <a:t> </a:t>
            </a:r>
            <a:endParaRPr lang="es-ES_tradnl" sz="1000" dirty="0" smtClean="0"/>
          </a:p>
          <a:p>
            <a:r>
              <a:rPr lang="es-MX" dirty="0" smtClean="0"/>
              <a:t> </a:t>
            </a:r>
            <a:endParaRPr lang="es-ES_tradnl" dirty="0" smtClean="0"/>
          </a:p>
          <a:p>
            <a:endParaRPr lang="es-ES_tradnl" dirty="0"/>
          </a:p>
        </p:txBody>
      </p:sp>
    </p:spTree>
    <p:extLst>
      <p:ext uri="{BB962C8B-B14F-4D97-AF65-F5344CB8AC3E}">
        <p14:creationId xmlns:p14="http://schemas.microsoft.com/office/powerpoint/2010/main" val="2889936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430684" y="2591652"/>
            <a:ext cx="8662353" cy="267765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x-none" sz="2400" dirty="0" smtClean="0"/>
              <a:t>El desarrollo del curso se establece </a:t>
            </a:r>
            <a:r>
              <a:rPr lang="es-MX" sz="2400" dirty="0" smtClean="0"/>
              <a:t>como Taller</a:t>
            </a:r>
            <a:r>
              <a:rPr lang="x-none" sz="2400" dirty="0" smtClean="0"/>
              <a:t>, en donde el alumno(a) en forma</a:t>
            </a:r>
            <a:r>
              <a:rPr lang="es-MX" sz="2400" dirty="0" smtClean="0"/>
              <a:t> grupal e</a:t>
            </a:r>
            <a:r>
              <a:rPr lang="x-none" sz="2400" dirty="0" smtClean="0"/>
              <a:t> individual recibe orientación por parte del profesor, acerca del método  y teorías a seguir para la organización y fundamentación, que lo lleve a presentar el Estado del Arte en el área que aborda. La evaluación por tanto, es continua, según la presentación de evidencias de desempeño, que se traducen en avances dentro del Proyecto de Investigación.</a:t>
            </a:r>
            <a:endParaRPr lang="es-ES_tradnl" sz="2400" dirty="0"/>
          </a:p>
        </p:txBody>
      </p:sp>
      <p:sp>
        <p:nvSpPr>
          <p:cNvPr id="3"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Guion Explicativo:</a:t>
            </a:r>
            <a:endParaRPr lang="es-ES_tradnl" altLang="es-MX" sz="2800" b="1" i="1" dirty="0">
              <a:solidFill>
                <a:schemeClr val="bg1"/>
              </a:solidFill>
              <a:ea typeface="ＭＳ Ｐゴシック" panose="020B0600070205080204" pitchFamily="34" charset="-128"/>
            </a:endParaRPr>
          </a:p>
        </p:txBody>
      </p:sp>
      <p:sp>
        <p:nvSpPr>
          <p:cNvPr id="5" name="Flecha derecha 4"/>
          <p:cNvSpPr/>
          <p:nvPr/>
        </p:nvSpPr>
        <p:spPr>
          <a:xfrm>
            <a:off x="1501618" y="2731626"/>
            <a:ext cx="711076" cy="4966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Consideraciones:</a:t>
            </a:r>
            <a:endParaRPr lang="es-ES_tradnl" altLang="es-MX" sz="2800" b="1" i="1" dirty="0">
              <a:solidFill>
                <a:schemeClr val="bg1"/>
              </a:solidFill>
              <a:ea typeface="ＭＳ Ｐゴシック" panose="020B0600070205080204" pitchFamily="34" charset="-128"/>
            </a:endParaRPr>
          </a:p>
        </p:txBody>
      </p:sp>
      <p:sp>
        <p:nvSpPr>
          <p:cNvPr id="4" name="CuadroTexto 3"/>
          <p:cNvSpPr txBox="1"/>
          <p:nvPr/>
        </p:nvSpPr>
        <p:spPr>
          <a:xfrm>
            <a:off x="2055668" y="1456590"/>
            <a:ext cx="8648054" cy="489364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x-none" sz="2400" dirty="0" smtClean="0"/>
              <a:t>El Proyecto de Investigación para su presentación deberá ajustarse al formato de protocolo establecido por el Comité de Maestría de la FAD; formato que a manera de protocolo, otorga el registro institucional del título de la investigación, para continuar con el proceso de Evaluación de grado. </a:t>
            </a:r>
            <a:endParaRPr lang="es-MX" sz="2400" dirty="0" smtClean="0"/>
          </a:p>
          <a:p>
            <a:pPr algn="just"/>
            <a:endParaRPr lang="es-ES_tradnl" sz="2400" dirty="0" smtClean="0"/>
          </a:p>
          <a:p>
            <a:pPr algn="just"/>
            <a:r>
              <a:rPr lang="es-ES" sz="2400" dirty="0" smtClean="0"/>
              <a:t>La visión de esta U. A. es la de la aplicación del conocimiento dentro del ámbito del Diseño  e iniciar el </a:t>
            </a:r>
            <a:r>
              <a:rPr lang="es-ES" sz="2400" dirty="0" smtClean="0">
                <a:solidFill>
                  <a:schemeClr val="tx1"/>
                </a:solidFill>
              </a:rPr>
              <a:t>debate teórico metodológico investigativo </a:t>
            </a:r>
            <a:r>
              <a:rPr lang="es-ES" sz="2400" dirty="0" smtClean="0"/>
              <a:t>de la disciplina dentro de un contexto determinado, que permitan emplearse como satisfactores a problemáticas que pueda resolver el maestrante como parte del compromiso social que tiene la universidad pública. </a:t>
            </a:r>
            <a:endParaRPr lang="es-ES_tradnl" sz="2400" dirty="0" smtClean="0"/>
          </a:p>
          <a:p>
            <a:endParaRPr lang="es-MX"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5-09-28 a las 13.25.43.png"/>
          <p:cNvPicPr>
            <a:picLocks noChangeAspect="1"/>
          </p:cNvPicPr>
          <p:nvPr/>
        </p:nvPicPr>
        <p:blipFill>
          <a:blip r:embed="rId2"/>
          <a:stretch>
            <a:fillRect/>
          </a:stretch>
        </p:blipFill>
        <p:spPr>
          <a:xfrm>
            <a:off x="3163455" y="1550667"/>
            <a:ext cx="7253352" cy="5007152"/>
          </a:xfrm>
          <a:prstGeom prst="rect">
            <a:avLst/>
          </a:prstGeom>
        </p:spPr>
      </p:pic>
      <p:sp>
        <p:nvSpPr>
          <p:cNvPr id="3" name="Process 7"/>
          <p:cNvSpPr/>
          <p:nvPr/>
        </p:nvSpPr>
        <p:spPr>
          <a:xfrm>
            <a:off x="0" y="204300"/>
            <a:ext cx="8067554"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428435"/>
            <a:ext cx="6244542" cy="646331"/>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000" b="1" i="1" dirty="0" smtClean="0">
                <a:solidFill>
                  <a:schemeClr val="bg1"/>
                </a:solidFill>
                <a:ea typeface="ＭＳ Ｐゴシック" panose="020B0600070205080204" pitchFamily="34" charset="-128"/>
              </a:rPr>
              <a:t>MAPA DE ASIGNATURAS</a:t>
            </a:r>
          </a:p>
          <a:p>
            <a:pPr algn="dist"/>
            <a:r>
              <a:rPr lang="es-ES_tradnl" altLang="es-MX" sz="2000" b="1" i="1" dirty="0" smtClean="0">
                <a:solidFill>
                  <a:schemeClr val="bg1"/>
                </a:solidFill>
                <a:ea typeface="ＭＳ Ｐゴシック" panose="020B0600070205080204" pitchFamily="34" charset="-128"/>
              </a:rPr>
              <a:t>La ubicación en el Programa de Maestría</a:t>
            </a:r>
            <a:endParaRPr lang="es-ES_tradnl" altLang="es-MX" sz="2000" b="1" i="1" dirty="0">
              <a:solidFill>
                <a:schemeClr val="bg1"/>
              </a:solidFill>
              <a:ea typeface="ＭＳ Ｐゴシック" panose="020B0600070205080204" pitchFamily="34" charset="-128"/>
            </a:endParaRPr>
          </a:p>
        </p:txBody>
      </p:sp>
      <p:sp>
        <p:nvSpPr>
          <p:cNvPr id="5" name="Flecha abajo 4"/>
          <p:cNvSpPr/>
          <p:nvPr/>
        </p:nvSpPr>
        <p:spPr>
          <a:xfrm rot="18609481">
            <a:off x="3093679" y="2756734"/>
            <a:ext cx="246675" cy="25559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7030A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Presentación:</a:t>
            </a:r>
            <a:endParaRPr lang="es-ES_tradnl" altLang="es-MX" sz="2800" i="1" dirty="0">
              <a:solidFill>
                <a:schemeClr val="bg1"/>
              </a:solidFill>
              <a:ea typeface="ＭＳ Ｐゴシック" panose="020B0600070205080204" pitchFamily="34" charset="-128"/>
            </a:endParaRPr>
          </a:p>
        </p:txBody>
      </p:sp>
      <p:sp>
        <p:nvSpPr>
          <p:cNvPr id="4" name="CuadroTexto 3"/>
          <p:cNvSpPr txBox="1"/>
          <p:nvPr/>
        </p:nvSpPr>
        <p:spPr>
          <a:xfrm>
            <a:off x="4386035" y="2347524"/>
            <a:ext cx="6901558" cy="123110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Sólo el 1% de los diseñadores  gráficos en México, cuentan con estudios de posgrado</a:t>
            </a:r>
            <a:r>
              <a:rPr lang="es-MX" sz="2800" dirty="0" smtClean="0"/>
              <a:t>.</a:t>
            </a:r>
            <a:endParaRPr lang="es-MX" dirty="0"/>
          </a:p>
          <a:p>
            <a:pPr algn="just"/>
            <a:endParaRPr lang="es-MX" dirty="0"/>
          </a:p>
        </p:txBody>
      </p:sp>
      <p:sp>
        <p:nvSpPr>
          <p:cNvPr id="9" name="Flecha derecha 8"/>
          <p:cNvSpPr/>
          <p:nvPr/>
        </p:nvSpPr>
        <p:spPr>
          <a:xfrm>
            <a:off x="3733800" y="2455932"/>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stretch>
            <a:fillRect/>
          </a:stretch>
        </p:blipFill>
        <p:spPr>
          <a:xfrm>
            <a:off x="959944" y="2455932"/>
            <a:ext cx="2773856" cy="2861716"/>
          </a:xfrm>
          <a:prstGeom prst="rect">
            <a:avLst/>
          </a:prstGeom>
        </p:spPr>
      </p:pic>
      <p:sp>
        <p:nvSpPr>
          <p:cNvPr id="6" name="CuadroTexto 5"/>
          <p:cNvSpPr txBox="1"/>
          <p:nvPr/>
        </p:nvSpPr>
        <p:spPr>
          <a:xfrm>
            <a:off x="4191000" y="5662422"/>
            <a:ext cx="8001000" cy="738664"/>
          </a:xfrm>
          <a:prstGeom prst="rect">
            <a:avLst/>
          </a:prstGeom>
          <a:noFill/>
        </p:spPr>
        <p:txBody>
          <a:bodyPr wrap="square" rtlCol="0">
            <a:spAutoFit/>
          </a:bodyPr>
          <a:lstStyle/>
          <a:p>
            <a:endParaRPr lang="es-MX" dirty="0"/>
          </a:p>
          <a:p>
            <a:r>
              <a:rPr lang="es-ES_tradnl" sz="1200" b="1" dirty="0"/>
              <a:t>Fuente: Cálculos del IMCO con información del INEGI, la ANUIES, Reforma y datos propios. Datos de la ENOE al cuarto trimestre de 2013. </a:t>
            </a:r>
            <a:r>
              <a:rPr lang="es-ES_tradnl" sz="1200" b="1" u="sng" dirty="0">
                <a:hlinkClick r:id="rId3"/>
              </a:rPr>
              <a:t>http://imco.org.mx/comparacarreras/#!/carrera/213</a:t>
            </a:r>
            <a:endParaRPr lang="es-MX" sz="1200" dirty="0"/>
          </a:p>
        </p:txBody>
      </p:sp>
    </p:spTree>
    <p:extLst>
      <p:ext uri="{BB962C8B-B14F-4D97-AF65-F5344CB8AC3E}">
        <p14:creationId xmlns:p14="http://schemas.microsoft.com/office/powerpoint/2010/main" val="35098822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8734142" y="5739117"/>
            <a:ext cx="3183038" cy="923330"/>
          </a:xfrm>
          <a:prstGeom prst="rect">
            <a:avLst/>
          </a:prstGeom>
          <a:noFill/>
        </p:spPr>
        <p:txBody>
          <a:bodyPr wrap="square" rtlCol="0">
            <a:spAutoFit/>
          </a:bodyPr>
          <a:lstStyle/>
          <a:p>
            <a:pPr algn="just"/>
            <a:r>
              <a:rPr lang="es-MX" dirty="0" smtClean="0"/>
              <a:t>Lectura “La necesidad metodológica” de Luz del Carmen Vilchis</a:t>
            </a:r>
          </a:p>
        </p:txBody>
      </p:sp>
      <p:sp>
        <p:nvSpPr>
          <p:cNvPr id="10" name="Estrella de 5 puntas 9"/>
          <p:cNvSpPr/>
          <p:nvPr/>
        </p:nvSpPr>
        <p:spPr>
          <a:xfrm>
            <a:off x="8470694" y="5739117"/>
            <a:ext cx="263448" cy="289368"/>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5" name="Title 1"/>
          <p:cNvSpPr txBox="1">
            <a:spLocks/>
          </p:cNvSpPr>
          <p:nvPr/>
        </p:nvSpPr>
        <p:spPr>
          <a:xfrm>
            <a:off x="457200" y="206836"/>
            <a:ext cx="3048000" cy="7017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Presentación:</a:t>
            </a:r>
            <a:endParaRPr lang="es-ES_tradnl" altLang="es-MX" sz="2800" i="1" dirty="0">
              <a:solidFill>
                <a:schemeClr val="bg1"/>
              </a:solidFill>
              <a:ea typeface="ＭＳ Ｐゴシック" panose="020B0600070205080204" pitchFamily="34" charset="-128"/>
            </a:endParaRPr>
          </a:p>
          <a:p>
            <a:pPr algn="dist"/>
            <a:r>
              <a:rPr lang="es-ES_tradnl" altLang="es-MX" sz="1600" i="1" dirty="0" smtClean="0">
                <a:solidFill>
                  <a:schemeClr val="bg1"/>
                </a:solidFill>
                <a:ea typeface="ＭＳ Ｐゴシック" panose="020B0600070205080204" pitchFamily="34" charset="-128"/>
              </a:rPr>
              <a:t>Como antecedente</a:t>
            </a:r>
            <a:endParaRPr lang="es-ES_tradnl" altLang="es-MX" sz="1600" i="1" dirty="0">
              <a:solidFill>
                <a:schemeClr val="bg1"/>
              </a:solidFill>
              <a:ea typeface="ＭＳ Ｐゴシック" panose="020B0600070205080204" pitchFamily="34" charset="-128"/>
            </a:endParaRPr>
          </a:p>
        </p:txBody>
      </p:sp>
      <p:sp>
        <p:nvSpPr>
          <p:cNvPr id="16" name="CuadroTexto 15"/>
          <p:cNvSpPr txBox="1"/>
          <p:nvPr/>
        </p:nvSpPr>
        <p:spPr>
          <a:xfrm>
            <a:off x="4086232" y="2083445"/>
            <a:ext cx="7830948" cy="310854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MX" sz="2800" dirty="0"/>
              <a:t>Históricamente el diseñador gráfico nace proponiendo una alternativa ideológica a la sociedad, pasando el tiempo, el interés principal fue la producción material a través de la industria cultural, posteriormente el diseño gráfico concentro sus esfuerzos hacía una ideología mercantilista y de consumo.</a:t>
            </a:r>
            <a:endParaRPr lang="es-MX" dirty="0"/>
          </a:p>
        </p:txBody>
      </p:sp>
      <p:sp>
        <p:nvSpPr>
          <p:cNvPr id="18" name="Flecha derecha 17"/>
          <p:cNvSpPr/>
          <p:nvPr/>
        </p:nvSpPr>
        <p:spPr>
          <a:xfrm>
            <a:off x="3660425" y="2083445"/>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0" y="3237875"/>
            <a:ext cx="4117625" cy="1954113"/>
          </a:xfrm>
          <a:prstGeom prst="rect">
            <a:avLst/>
          </a:prstGeom>
        </p:spPr>
      </p:pic>
    </p:spTree>
    <p:extLst>
      <p:ext uri="{BB962C8B-B14F-4D97-AF65-F5344CB8AC3E}">
        <p14:creationId xmlns:p14="http://schemas.microsoft.com/office/powerpoint/2010/main" val="21540560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4" name="Title 1"/>
          <p:cNvSpPr txBox="1">
            <a:spLocks/>
          </p:cNvSpPr>
          <p:nvPr/>
        </p:nvSpPr>
        <p:spPr>
          <a:xfrm>
            <a:off x="457200" y="206836"/>
            <a:ext cx="3048000" cy="7017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Presentación:</a:t>
            </a:r>
            <a:endParaRPr lang="es-ES_tradnl" altLang="es-MX" sz="2800" i="1" dirty="0">
              <a:solidFill>
                <a:schemeClr val="bg1"/>
              </a:solidFill>
              <a:ea typeface="ＭＳ Ｐゴシック" panose="020B0600070205080204" pitchFamily="34" charset="-128"/>
            </a:endParaRPr>
          </a:p>
          <a:p>
            <a:pPr algn="dist"/>
            <a:r>
              <a:rPr lang="es-ES_tradnl" altLang="es-MX" sz="1600" i="1" dirty="0" smtClean="0">
                <a:solidFill>
                  <a:schemeClr val="bg1"/>
                </a:solidFill>
                <a:ea typeface="ＭＳ Ｐゴシック" panose="020B0600070205080204" pitchFamily="34" charset="-128"/>
              </a:rPr>
              <a:t>Como antecedente</a:t>
            </a:r>
            <a:endParaRPr lang="es-ES_tradnl" altLang="es-MX" sz="1600" i="1" dirty="0">
              <a:solidFill>
                <a:schemeClr val="bg1"/>
              </a:solidFill>
              <a:ea typeface="ＭＳ Ｐゴシック" panose="020B0600070205080204" pitchFamily="34" charset="-128"/>
            </a:endParaRPr>
          </a:p>
        </p:txBody>
      </p:sp>
      <p:sp>
        <p:nvSpPr>
          <p:cNvPr id="15" name="CuadroTexto 14"/>
          <p:cNvSpPr txBox="1"/>
          <p:nvPr/>
        </p:nvSpPr>
        <p:spPr>
          <a:xfrm>
            <a:off x="4086232" y="2083445"/>
            <a:ext cx="7830948" cy="3970318"/>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MX" sz="2800" dirty="0"/>
              <a:t>En este contexto se puede entender que al diseñador se le observara como una persona práctica, que da soluciones creativas a problemáticas y necesidades específicas.  Hoy en día la mirada hacía el diseñador ha evolucionado, se considera ya a la figura de un investigador que genera conocimiento. En este contexto la trayectoria hacía el ámbito de la investigación tiene que plantear sus directrices.</a:t>
            </a:r>
          </a:p>
        </p:txBody>
      </p:sp>
      <p:sp>
        <p:nvSpPr>
          <p:cNvPr id="16" name="Flecha derecha 15"/>
          <p:cNvSpPr/>
          <p:nvPr/>
        </p:nvSpPr>
        <p:spPr>
          <a:xfrm>
            <a:off x="3660425" y="2083445"/>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242" y="2083445"/>
            <a:ext cx="3322279" cy="469941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1509</TotalTime>
  <Words>2517</Words>
  <Application>Microsoft Office PowerPoint</Application>
  <PresentationFormat>Panorámica</PresentationFormat>
  <Paragraphs>179</Paragraphs>
  <Slides>36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36</vt:i4>
      </vt:variant>
    </vt:vector>
  </HeadingPairs>
  <TitlesOfParts>
    <vt:vector size="42" baseType="lpstr">
      <vt:lpstr>ＭＳ Ｐゴシック</vt:lpstr>
      <vt:lpstr>Arial</vt:lpstr>
      <vt:lpstr>Calibri</vt:lpstr>
      <vt:lpstr>Calibri Light</vt:lpstr>
      <vt:lpstr>Century Gothic</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 villar</dc:creator>
  <cp:lastModifiedBy>gaby villar</cp:lastModifiedBy>
  <cp:revision>133</cp:revision>
  <dcterms:created xsi:type="dcterms:W3CDTF">2015-09-28T18:21:47Z</dcterms:created>
  <dcterms:modified xsi:type="dcterms:W3CDTF">2017-10-20T18:30:14Z</dcterms:modified>
</cp:coreProperties>
</file>