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8"/>
  </p:notesMasterIdLst>
  <p:sldIdLst>
    <p:sldId id="281" r:id="rId2"/>
    <p:sldId id="301" r:id="rId3"/>
    <p:sldId id="256" r:id="rId4"/>
    <p:sldId id="282" r:id="rId5"/>
    <p:sldId id="284" r:id="rId6"/>
    <p:sldId id="283" r:id="rId7"/>
    <p:sldId id="286" r:id="rId8"/>
    <p:sldId id="287" r:id="rId9"/>
    <p:sldId id="288" r:id="rId10"/>
    <p:sldId id="289" r:id="rId11"/>
    <p:sldId id="258" r:id="rId12"/>
    <p:sldId id="302" r:id="rId13"/>
    <p:sldId id="290" r:id="rId14"/>
    <p:sldId id="291" r:id="rId15"/>
    <p:sldId id="263" r:id="rId16"/>
    <p:sldId id="285" r:id="rId17"/>
    <p:sldId id="292" r:id="rId18"/>
    <p:sldId id="293" r:id="rId19"/>
    <p:sldId id="294" r:id="rId20"/>
    <p:sldId id="295" r:id="rId21"/>
    <p:sldId id="296" r:id="rId22"/>
    <p:sldId id="267" r:id="rId23"/>
    <p:sldId id="303" r:id="rId24"/>
    <p:sldId id="268" r:id="rId25"/>
    <p:sldId id="269" r:id="rId26"/>
    <p:sldId id="271" r:id="rId27"/>
    <p:sldId id="272" r:id="rId28"/>
    <p:sldId id="274" r:id="rId29"/>
    <p:sldId id="297" r:id="rId30"/>
    <p:sldId id="275" r:id="rId31"/>
    <p:sldId id="298" r:id="rId32"/>
    <p:sldId id="276" r:id="rId33"/>
    <p:sldId id="278" r:id="rId34"/>
    <p:sldId id="299" r:id="rId35"/>
    <p:sldId id="304" r:id="rId36"/>
    <p:sldId id="300" r:id="rId3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E6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/>
    <p:restoredTop sz="94697"/>
  </p:normalViewPr>
  <p:slideViewPr>
    <p:cSldViewPr>
      <p:cViewPr varScale="1">
        <p:scale>
          <a:sx n="68" d="100"/>
          <a:sy n="68" d="100"/>
        </p:scale>
        <p:origin x="144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734CB-FB12-DD4B-BF12-FD6E6220D158}" type="datetimeFigureOut">
              <a:rPr lang="es-ES_tradnl" smtClean="0"/>
              <a:t>25/09/2017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F27CC8-C756-7847-B565-578C12A204A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30560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58B-188C-4560-B379-4A0B2FE6CB00}" type="datetimeFigureOut">
              <a:rPr lang="es-MX" smtClean="0"/>
              <a:pPr/>
              <a:t>25/09/2017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0B75-A5B6-46D8-B0AA-A4F93CA64AC1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58B-188C-4560-B379-4A0B2FE6CB00}" type="datetimeFigureOut">
              <a:rPr lang="es-MX" smtClean="0"/>
              <a:pPr/>
              <a:t>25/09/2017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0B75-A5B6-46D8-B0AA-A4F93CA64AC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58B-188C-4560-B379-4A0B2FE6CB00}" type="datetimeFigureOut">
              <a:rPr lang="es-MX" smtClean="0"/>
              <a:pPr/>
              <a:t>25/09/2017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0B75-A5B6-46D8-B0AA-A4F93CA64AC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58B-188C-4560-B379-4A0B2FE6CB00}" type="datetimeFigureOut">
              <a:rPr lang="es-MX" smtClean="0"/>
              <a:pPr/>
              <a:t>25/09/2017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0B75-A5B6-46D8-B0AA-A4F93CA64AC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58B-188C-4560-B379-4A0B2FE6CB00}" type="datetimeFigureOut">
              <a:rPr lang="es-MX" smtClean="0"/>
              <a:pPr/>
              <a:t>25/09/2017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0B75-A5B6-46D8-B0AA-A4F93CA64AC1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58B-188C-4560-B379-4A0B2FE6CB00}" type="datetimeFigureOut">
              <a:rPr lang="es-MX" smtClean="0"/>
              <a:pPr/>
              <a:t>25/09/2017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0B75-A5B6-46D8-B0AA-A4F93CA64AC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58B-188C-4560-B379-4A0B2FE6CB00}" type="datetimeFigureOut">
              <a:rPr lang="es-MX" smtClean="0"/>
              <a:pPr/>
              <a:t>25/09/2017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0B75-A5B6-46D8-B0AA-A4F93CA64AC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58B-188C-4560-B379-4A0B2FE6CB00}" type="datetimeFigureOut">
              <a:rPr lang="es-MX" smtClean="0"/>
              <a:pPr/>
              <a:t>25/09/2017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0B75-A5B6-46D8-B0AA-A4F93CA64AC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58B-188C-4560-B379-4A0B2FE6CB00}" type="datetimeFigureOut">
              <a:rPr lang="es-MX" smtClean="0"/>
              <a:pPr/>
              <a:t>25/09/2017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0B75-A5B6-46D8-B0AA-A4F93CA64AC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B6DBB58B-188C-4560-B379-4A0B2FE6CB00}" type="datetimeFigureOut">
              <a:rPr lang="es-MX" smtClean="0"/>
              <a:pPr/>
              <a:t>25/09/2017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1F0B75-A5B6-46D8-B0AA-A4F93CA64AC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accent2"/>
          </a:solid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58B-188C-4560-B379-4A0B2FE6CB00}" type="datetimeFigureOut">
              <a:rPr lang="es-MX" smtClean="0"/>
              <a:pPr/>
              <a:t>25/09/2017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0B75-A5B6-46D8-B0AA-A4F93CA64AC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DBB58B-188C-4560-B379-4A0B2FE6CB00}" type="datetimeFigureOut">
              <a:rPr lang="es-MX" smtClean="0"/>
              <a:pPr/>
              <a:t>25/09/2017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21F0B75-A5B6-46D8-B0AA-A4F93CA64AC1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170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424936" cy="6120680"/>
          </a:xfrm>
        </p:spPr>
        <p:txBody>
          <a:bodyPr>
            <a:noAutofit/>
          </a:bodyPr>
          <a:lstStyle/>
          <a:p>
            <a:pPr algn="ctr"/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UNIVERSIDAD AUTÓNOMA DEL ESTADO DE MÉXICO</a:t>
            </a: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FACULTAD DE MEDICINA</a:t>
            </a: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TÍTULO: “MÚSCULOS DEL BRAZO. COMPLEJO ARTICULAR DEL CODO´´</a:t>
            </a: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UNIDAD II; TEMA 3.</a:t>
            </a: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UNIDAD DE APRENDIZAJE:  ANATOMÍA.</a:t>
            </a: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PROGRAMA EDUCATIVO: MÉDICO CIRUJANO.</a:t>
            </a: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ESPACIO ACADÉMICO: FACULTAD DE MEDICINA.</a:t>
            </a: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RESPONSABLE DE LA ELABORACIÓN: </a:t>
            </a: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E. EN C.G. MARCO ANTONIO MONDRAGÓN CHIMAL</a:t>
            </a: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FECHA DE ELABORACIÓN: 20 DE SEPTIEMBRE DE 2017</a:t>
            </a:r>
            <a:endParaRPr lang="es-ES_tradnl" sz="24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059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550108"/>
          </a:xfrm>
        </p:spPr>
        <p:txBody>
          <a:bodyPr>
            <a:normAutofit/>
          </a:bodyPr>
          <a:lstStyle/>
          <a:p>
            <a:r>
              <a:rPr lang="es-ES_tradnl" sz="3200" b="1" dirty="0">
                <a:solidFill>
                  <a:schemeClr val="tx1"/>
                </a:solidFill>
              </a:rPr>
              <a:t>Fig. 3. Músculo braquial. Origen e Inserción.</a:t>
            </a:r>
          </a:p>
        </p:txBody>
      </p:sp>
      <p:pic>
        <p:nvPicPr>
          <p:cNvPr id="4" name="Picture 2" descr="http://www.musculos.org/fotos-musculos/brachialisa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796466"/>
            <a:ext cx="4053036" cy="5800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106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936744" y="332656"/>
            <a:ext cx="6083528" cy="864096"/>
          </a:xfrm>
          <a:prstGeom prst="roundRect">
            <a:avLst/>
          </a:prstGeom>
          <a:solidFill>
            <a:srgbClr val="41E6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3200" b="1" dirty="0">
                <a:solidFill>
                  <a:schemeClr val="tx1"/>
                </a:solidFill>
              </a:rPr>
              <a:t>3. Músculo coracobraquial.</a:t>
            </a:r>
          </a:p>
        </p:txBody>
      </p:sp>
      <p:pic>
        <p:nvPicPr>
          <p:cNvPr id="1026" name="Picture 2" descr="http://t0.gstatic.com/images?q=tbn:ANd9GcQj2H-551-FCE13GUdRZnqcU2fezVOd_jgX5eBlxi4JRCwbmxc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32" y="1340768"/>
            <a:ext cx="4969924" cy="453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 redondeado"/>
          <p:cNvSpPr/>
          <p:nvPr/>
        </p:nvSpPr>
        <p:spPr>
          <a:xfrm>
            <a:off x="5076056" y="1412776"/>
            <a:ext cx="4067944" cy="453504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800" b="1" dirty="0">
                <a:solidFill>
                  <a:schemeClr val="tx1"/>
                </a:solidFill>
              </a:rPr>
              <a:t>Situación: Profundo.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sz="2800" b="1" dirty="0">
                <a:solidFill>
                  <a:schemeClr val="tx1"/>
                </a:solidFill>
              </a:rPr>
              <a:t>Origen: Apófisis coracoides.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sz="2800" b="1" dirty="0">
                <a:solidFill>
                  <a:schemeClr val="tx1"/>
                </a:solidFill>
              </a:rPr>
              <a:t>Inserción: Tercio superior de la cara medial del húmero.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sz="2800" b="1" dirty="0">
                <a:solidFill>
                  <a:schemeClr val="tx1"/>
                </a:solidFill>
              </a:rPr>
              <a:t>Función: Anteversor, aductor y rotador medial del brazo.</a:t>
            </a:r>
          </a:p>
          <a:p>
            <a:r>
              <a:rPr lang="es-MX" sz="2000" b="1" dirty="0">
                <a:solidFill>
                  <a:schemeClr val="tx1"/>
                </a:solidFill>
              </a:rPr>
              <a:t>                                    Ver fig. 4.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395536" y="5949280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Fig. 4. Músculo </a:t>
            </a:r>
            <a:r>
              <a:rPr lang="es-ES_tradnl" dirty="0" err="1"/>
              <a:t>coracobraquial</a:t>
            </a:r>
            <a:r>
              <a:rPr lang="es-ES_tradnl" dirty="0"/>
              <a:t>. Origen e inserción.</a:t>
            </a:r>
          </a:p>
        </p:txBody>
      </p:sp>
    </p:spTree>
    <p:extLst>
      <p:ext uri="{BB962C8B-B14F-4D97-AF65-F5344CB8AC3E}">
        <p14:creationId xmlns:p14="http://schemas.microsoft.com/office/powerpoint/2010/main" val="4068184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609E93-CD8D-49DA-8F6A-70A70D0FB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10148"/>
          </a:xfrm>
        </p:spPr>
        <p:txBody>
          <a:bodyPr/>
          <a:lstStyle/>
          <a:p>
            <a:r>
              <a:rPr lang="es-MX" b="1" dirty="0">
                <a:solidFill>
                  <a:schemeClr val="tx1"/>
                </a:solidFill>
                <a:latin typeface="+mn-lt"/>
              </a:rPr>
              <a:t>INERVACIÓN.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1A42538-63A1-4EA6-A082-ACD7F6BD67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4000" b="1" dirty="0">
                <a:solidFill>
                  <a:schemeClr val="tx1"/>
                </a:solidFill>
              </a:rPr>
              <a:t>Todos los músculos del compartimiento anterior del brazo son inervados por el nervio </a:t>
            </a:r>
            <a:r>
              <a:rPr lang="es-MX" sz="4000" b="1" dirty="0" err="1">
                <a:solidFill>
                  <a:schemeClr val="tx1"/>
                </a:solidFill>
              </a:rPr>
              <a:t>músculocutaneo</a:t>
            </a:r>
            <a:r>
              <a:rPr lang="es-MX" sz="4000" b="1" dirty="0">
                <a:solidFill>
                  <a:schemeClr val="tx1"/>
                </a:solidFill>
              </a:rPr>
              <a:t>, ramo del plexo braquial.</a:t>
            </a:r>
          </a:p>
        </p:txBody>
      </p:sp>
    </p:spTree>
    <p:extLst>
      <p:ext uri="{BB962C8B-B14F-4D97-AF65-F5344CB8AC3E}">
        <p14:creationId xmlns:p14="http://schemas.microsoft.com/office/powerpoint/2010/main" val="1353899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064896" cy="864095"/>
          </a:xfrm>
        </p:spPr>
        <p:txBody>
          <a:bodyPr>
            <a:noAutofit/>
          </a:bodyPr>
          <a:lstStyle/>
          <a:p>
            <a:r>
              <a:rPr lang="es-ES_tradnl" sz="4400" b="1" dirty="0">
                <a:solidFill>
                  <a:schemeClr val="tx1"/>
                </a:solidFill>
                <a:latin typeface="+mn-lt"/>
              </a:rPr>
              <a:t>a) COMPARTIMIENTO POSTERIOR.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71600" y="1340768"/>
            <a:ext cx="7344815" cy="4968553"/>
          </a:xfrm>
        </p:spPr>
        <p:txBody>
          <a:bodyPr>
            <a:normAutofit fontScale="85000" lnSpcReduction="10000"/>
          </a:bodyPr>
          <a:lstStyle/>
          <a:p>
            <a:r>
              <a:rPr lang="es-ES_tradnl" sz="3600" b="1" dirty="0">
                <a:solidFill>
                  <a:schemeClr val="tx1"/>
                </a:solidFill>
              </a:rPr>
              <a:t>1. TRÍCEPS BRAQUIAL.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sz="3600" b="1" dirty="0">
                <a:solidFill>
                  <a:schemeClr val="tx1"/>
                </a:solidFill>
              </a:rPr>
              <a:t>Origen:</a:t>
            </a:r>
          </a:p>
          <a:p>
            <a:pPr marL="0" indent="0">
              <a:buNone/>
            </a:pPr>
            <a:r>
              <a:rPr lang="es-MX" sz="3600" b="1" dirty="0">
                <a:solidFill>
                  <a:schemeClr val="tx1"/>
                </a:solidFill>
              </a:rPr>
              <a:t>     - Cabeza larga: tubérculo infraglenoideo. </a:t>
            </a:r>
          </a:p>
          <a:p>
            <a:r>
              <a:rPr lang="es-MX" sz="3600" b="1" dirty="0">
                <a:solidFill>
                  <a:schemeClr val="tx1"/>
                </a:solidFill>
              </a:rPr>
              <a:t>   - Cabeza lateral: Arriba del surco radial.</a:t>
            </a:r>
          </a:p>
          <a:p>
            <a:r>
              <a:rPr lang="es-MX" sz="3600" b="1" dirty="0">
                <a:solidFill>
                  <a:schemeClr val="tx1"/>
                </a:solidFill>
              </a:rPr>
              <a:t>   - Cabeza medial: Debajo del surco radial.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sz="3600" b="1" dirty="0">
                <a:solidFill>
                  <a:schemeClr val="tx1"/>
                </a:solidFill>
              </a:rPr>
              <a:t>Inserción: cara superior del olécranon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sz="3600" b="1" dirty="0">
                <a:solidFill>
                  <a:schemeClr val="tx1"/>
                </a:solidFill>
              </a:rPr>
              <a:t>Función: Extensión del antebrazo sobre el brazo.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sz="3600" b="1" dirty="0">
                <a:solidFill>
                  <a:schemeClr val="tx1"/>
                </a:solidFill>
              </a:rPr>
              <a:t>Inervación: Nervio radial.</a:t>
            </a:r>
            <a:endParaRPr lang="es-ES_tradnl" sz="3600" b="1" dirty="0"/>
          </a:p>
        </p:txBody>
      </p:sp>
    </p:spTree>
    <p:extLst>
      <p:ext uri="{BB962C8B-B14F-4D97-AF65-F5344CB8AC3E}">
        <p14:creationId xmlns:p14="http://schemas.microsoft.com/office/powerpoint/2010/main" val="13231535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478099"/>
          </a:xfrm>
        </p:spPr>
        <p:txBody>
          <a:bodyPr>
            <a:normAutofit/>
          </a:bodyPr>
          <a:lstStyle/>
          <a:p>
            <a:r>
              <a:rPr lang="es-ES_tradnl" sz="2400" b="1" dirty="0">
                <a:latin typeface="+mn-lt"/>
              </a:rPr>
              <a:t>Fig. 5. Músculo tríceps Braquial. Origen e inserción.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764704"/>
            <a:ext cx="5118107" cy="557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8791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b="1" dirty="0"/>
              <a:t>COMPLEJO ARTICULAR DEL CODO</a:t>
            </a:r>
          </a:p>
        </p:txBody>
      </p:sp>
    </p:spTree>
    <p:extLst>
      <p:ext uri="{BB962C8B-B14F-4D97-AF65-F5344CB8AC3E}">
        <p14:creationId xmlns:p14="http://schemas.microsoft.com/office/powerpoint/2010/main" val="11556529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694123"/>
          </a:xfrm>
        </p:spPr>
        <p:txBody>
          <a:bodyPr>
            <a:normAutofit/>
          </a:bodyPr>
          <a:lstStyle/>
          <a:p>
            <a:r>
              <a:rPr lang="es-ES_tradnl" sz="4000" b="1" dirty="0">
                <a:solidFill>
                  <a:schemeClr val="tx1"/>
                </a:solidFill>
              </a:rPr>
              <a:t>INTRODUCCIÓN.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124745"/>
            <a:ext cx="7543801" cy="4744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3600" b="1" dirty="0">
                <a:solidFill>
                  <a:schemeClr val="tx1"/>
                </a:solidFill>
              </a:rPr>
              <a:t>Está formado por 3 articulaciones:</a:t>
            </a:r>
          </a:p>
          <a:p>
            <a:pPr marL="0" indent="0">
              <a:buNone/>
            </a:pPr>
            <a:endParaRPr lang="es-ES_tradnl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ES_tradnl" sz="3600" b="1" dirty="0">
                <a:solidFill>
                  <a:schemeClr val="tx1"/>
                </a:solidFill>
              </a:rPr>
              <a:t>1. Articulación húmero-cubital.</a:t>
            </a:r>
          </a:p>
          <a:p>
            <a:pPr marL="0" indent="0">
              <a:buNone/>
            </a:pPr>
            <a:endParaRPr lang="es-ES_tradnl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ES_tradnl" sz="3600" b="1" dirty="0">
                <a:solidFill>
                  <a:schemeClr val="tx1"/>
                </a:solidFill>
              </a:rPr>
              <a:t>2. Articulación húmero-radial</a:t>
            </a:r>
          </a:p>
          <a:p>
            <a:pPr marL="0" indent="0">
              <a:buNone/>
            </a:pPr>
            <a:endParaRPr lang="es-ES_tradnl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ES_tradnl" sz="3600" b="1" dirty="0">
                <a:solidFill>
                  <a:schemeClr val="tx1"/>
                </a:solidFill>
              </a:rPr>
              <a:t>3. Articulación  radio-cubital superior.</a:t>
            </a:r>
          </a:p>
          <a:p>
            <a:pPr marL="0" indent="0">
              <a:buNone/>
            </a:pPr>
            <a:endParaRPr lang="es-ES_tradnl" sz="3600" dirty="0"/>
          </a:p>
        </p:txBody>
      </p:sp>
    </p:spTree>
    <p:extLst>
      <p:ext uri="{BB962C8B-B14F-4D97-AF65-F5344CB8AC3E}">
        <p14:creationId xmlns:p14="http://schemas.microsoft.com/office/powerpoint/2010/main" val="1171518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BDBD2F-EF3F-44E5-93E3-7FFF40EFB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60648"/>
            <a:ext cx="7543800" cy="900649"/>
          </a:xfrm>
        </p:spPr>
        <p:txBody>
          <a:bodyPr>
            <a:normAutofit/>
          </a:bodyPr>
          <a:lstStyle/>
          <a:p>
            <a:r>
              <a:rPr lang="es-ES_tradnl" b="1" dirty="0">
                <a:solidFill>
                  <a:schemeClr val="tx1"/>
                </a:solidFill>
              </a:rPr>
              <a:t>1. Articulación húmero-cubital.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2F8994-527C-4338-9B18-E64D2A7DB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0647" y="1313491"/>
            <a:ext cx="7543801" cy="5067837"/>
          </a:xfrm>
        </p:spPr>
        <p:txBody>
          <a:bodyPr>
            <a:normAutofit/>
          </a:bodyPr>
          <a:lstStyle/>
          <a:p>
            <a:r>
              <a:rPr lang="es-MX" sz="2800" b="1" dirty="0">
                <a:solidFill>
                  <a:schemeClr val="tx1"/>
                </a:solidFill>
              </a:rPr>
              <a:t>- Tipo: Sinovial.</a:t>
            </a:r>
          </a:p>
          <a:p>
            <a:endParaRPr lang="es-MX" sz="2800" b="1" dirty="0">
              <a:solidFill>
                <a:schemeClr val="tx1"/>
              </a:solidFill>
            </a:endParaRPr>
          </a:p>
          <a:p>
            <a:r>
              <a:rPr lang="es-MX" sz="2800" b="1" dirty="0">
                <a:solidFill>
                  <a:schemeClr val="tx1"/>
                </a:solidFill>
              </a:rPr>
              <a:t>- Variedad: Troclear (Polea, gínglimo).</a:t>
            </a:r>
          </a:p>
          <a:p>
            <a:endParaRPr lang="es-MX" sz="2800" b="1" dirty="0">
              <a:solidFill>
                <a:schemeClr val="tx1"/>
              </a:solidFill>
            </a:endParaRPr>
          </a:p>
          <a:p>
            <a:r>
              <a:rPr lang="es-MX" sz="2800" b="1" dirty="0">
                <a:solidFill>
                  <a:schemeClr val="tx1"/>
                </a:solidFill>
              </a:rPr>
              <a:t>- Caras articulares:</a:t>
            </a:r>
          </a:p>
          <a:p>
            <a:r>
              <a:rPr lang="es-MX" sz="2800" b="1" dirty="0">
                <a:solidFill>
                  <a:schemeClr val="tx1"/>
                </a:solidFill>
              </a:rPr>
              <a:t>    * </a:t>
            </a:r>
            <a:r>
              <a:rPr lang="es-MX" sz="2800" b="1" dirty="0" err="1">
                <a:solidFill>
                  <a:schemeClr val="tx1"/>
                </a:solidFill>
              </a:rPr>
              <a:t>Troclea</a:t>
            </a:r>
            <a:r>
              <a:rPr lang="es-MX" sz="2800" b="1" dirty="0">
                <a:solidFill>
                  <a:schemeClr val="tx1"/>
                </a:solidFill>
              </a:rPr>
              <a:t> del húmero.</a:t>
            </a:r>
          </a:p>
          <a:p>
            <a:r>
              <a:rPr lang="es-MX" sz="2800" b="1" dirty="0">
                <a:solidFill>
                  <a:schemeClr val="tx1"/>
                </a:solidFill>
              </a:rPr>
              <a:t>    * Escotadura troclear del cúbito (</a:t>
            </a:r>
            <a:r>
              <a:rPr lang="es-MX" sz="2800" b="1" dirty="0" err="1">
                <a:solidFill>
                  <a:schemeClr val="tx1"/>
                </a:solidFill>
              </a:rPr>
              <a:t>ulna</a:t>
            </a:r>
            <a:r>
              <a:rPr lang="es-MX" sz="2800" b="1" dirty="0">
                <a:solidFill>
                  <a:schemeClr val="tx1"/>
                </a:solidFill>
              </a:rPr>
              <a:t>).</a:t>
            </a:r>
          </a:p>
          <a:p>
            <a:r>
              <a:rPr lang="es-MX" sz="2800" b="1" dirty="0">
                <a:solidFill>
                  <a:schemeClr val="tx1"/>
                </a:solidFill>
              </a:rPr>
              <a:t>- Función: Flexión-extensión del antebrazo.</a:t>
            </a:r>
          </a:p>
          <a:p>
            <a:r>
              <a:rPr lang="es-MX" sz="2800" b="1" dirty="0">
                <a:solidFill>
                  <a:schemeClr val="tx1"/>
                </a:solidFill>
              </a:rPr>
              <a:t>                                                                      </a:t>
            </a:r>
            <a:r>
              <a:rPr lang="es-MX" sz="1800" b="1" dirty="0">
                <a:solidFill>
                  <a:schemeClr val="tx1"/>
                </a:solidFill>
              </a:rPr>
              <a:t>Ver Fig. 6 </a:t>
            </a:r>
          </a:p>
        </p:txBody>
      </p:sp>
    </p:spTree>
    <p:extLst>
      <p:ext uri="{BB962C8B-B14F-4D97-AF65-F5344CB8AC3E}">
        <p14:creationId xmlns:p14="http://schemas.microsoft.com/office/powerpoint/2010/main" val="19442325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.bp.blogspot.com/-1Ro8EKkW72o/UL3EpDrgmYI/AAAAAAAAAQQ/YvUkL8gFnOk/s1600/art_%2520del%2520codo.jpg">
            <a:extLst>
              <a:ext uri="{FF2B5EF4-FFF2-40B4-BE49-F238E27FC236}">
                <a16:creationId xmlns:a16="http://schemas.microsoft.com/office/drawing/2014/main" id="{09C670FF-1FE9-4DEC-8B4E-52EF9FD772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156" y="44624"/>
            <a:ext cx="5475188" cy="651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AA4ED206-7E9C-4E29-9B02-AD6D1FF58A2F}"/>
              </a:ext>
            </a:extLst>
          </p:cNvPr>
          <p:cNvSpPr txBox="1"/>
          <p:nvPr/>
        </p:nvSpPr>
        <p:spPr>
          <a:xfrm>
            <a:off x="467544" y="995244"/>
            <a:ext cx="1872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/>
              <a:t>Fig. 6. Articulación húmero-cubital</a:t>
            </a:r>
          </a:p>
        </p:txBody>
      </p:sp>
    </p:spTree>
    <p:extLst>
      <p:ext uri="{BB962C8B-B14F-4D97-AF65-F5344CB8AC3E}">
        <p14:creationId xmlns:p14="http://schemas.microsoft.com/office/powerpoint/2010/main" val="38261115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BDBD2F-EF3F-44E5-93E3-7FFF40EFB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60648"/>
            <a:ext cx="7543800" cy="900649"/>
          </a:xfrm>
        </p:spPr>
        <p:txBody>
          <a:bodyPr/>
          <a:lstStyle/>
          <a:p>
            <a:r>
              <a:rPr lang="es-ES_tradnl" b="1" dirty="0">
                <a:solidFill>
                  <a:schemeClr val="tx1"/>
                </a:solidFill>
              </a:rPr>
              <a:t>2. Articulación húmero-radial.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2F8994-527C-4338-9B18-E64D2A7DB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0647" y="1313491"/>
            <a:ext cx="7543801" cy="5067837"/>
          </a:xfrm>
        </p:spPr>
        <p:txBody>
          <a:bodyPr>
            <a:normAutofit/>
          </a:bodyPr>
          <a:lstStyle/>
          <a:p>
            <a:r>
              <a:rPr lang="es-MX" sz="2800" b="1" dirty="0">
                <a:solidFill>
                  <a:schemeClr val="tx1"/>
                </a:solidFill>
              </a:rPr>
              <a:t>- Tipo: Sinovial.</a:t>
            </a:r>
          </a:p>
          <a:p>
            <a:endParaRPr lang="es-MX" sz="2800" b="1" dirty="0">
              <a:solidFill>
                <a:schemeClr val="tx1"/>
              </a:solidFill>
            </a:endParaRPr>
          </a:p>
          <a:p>
            <a:r>
              <a:rPr lang="es-MX" sz="2800" b="1" dirty="0">
                <a:solidFill>
                  <a:schemeClr val="tx1"/>
                </a:solidFill>
              </a:rPr>
              <a:t>- Variedad: </a:t>
            </a:r>
            <a:r>
              <a:rPr lang="es-MX" sz="2800" b="1" dirty="0" err="1">
                <a:solidFill>
                  <a:schemeClr val="tx1"/>
                </a:solidFill>
              </a:rPr>
              <a:t>Condílea</a:t>
            </a:r>
            <a:r>
              <a:rPr lang="es-MX" sz="2800" b="1" dirty="0">
                <a:solidFill>
                  <a:schemeClr val="tx1"/>
                </a:solidFill>
              </a:rPr>
              <a:t> (</a:t>
            </a:r>
            <a:r>
              <a:rPr lang="es-MX" sz="2800" b="1" dirty="0" err="1">
                <a:solidFill>
                  <a:schemeClr val="tx1"/>
                </a:solidFill>
              </a:rPr>
              <a:t>esferoidea</a:t>
            </a:r>
            <a:r>
              <a:rPr lang="es-MX" sz="2800" b="1" dirty="0">
                <a:solidFill>
                  <a:schemeClr val="tx1"/>
                </a:solidFill>
              </a:rPr>
              <a:t>).</a:t>
            </a:r>
          </a:p>
          <a:p>
            <a:endParaRPr lang="es-MX" sz="2800" b="1" dirty="0">
              <a:solidFill>
                <a:schemeClr val="tx1"/>
              </a:solidFill>
            </a:endParaRPr>
          </a:p>
          <a:p>
            <a:r>
              <a:rPr lang="es-MX" sz="2800" b="1" dirty="0">
                <a:solidFill>
                  <a:schemeClr val="tx1"/>
                </a:solidFill>
              </a:rPr>
              <a:t>- Caras articulares:</a:t>
            </a:r>
          </a:p>
          <a:p>
            <a:r>
              <a:rPr lang="es-MX" sz="2800" b="1" dirty="0">
                <a:solidFill>
                  <a:schemeClr val="tx1"/>
                </a:solidFill>
              </a:rPr>
              <a:t>    * Capítulo (cóndilo) del húmero.</a:t>
            </a:r>
          </a:p>
          <a:p>
            <a:r>
              <a:rPr lang="es-MX" sz="2800" b="1" dirty="0">
                <a:solidFill>
                  <a:schemeClr val="tx1"/>
                </a:solidFill>
              </a:rPr>
              <a:t>    * Fosa articular de la cabeza del radio.</a:t>
            </a:r>
          </a:p>
          <a:p>
            <a:r>
              <a:rPr lang="es-MX" sz="2800" b="1" dirty="0">
                <a:solidFill>
                  <a:schemeClr val="tx1"/>
                </a:solidFill>
              </a:rPr>
              <a:t>- Función: Prono-supinación del antebrazo.</a:t>
            </a:r>
          </a:p>
          <a:p>
            <a:r>
              <a:rPr lang="es-MX" sz="2800" b="1" dirty="0">
                <a:solidFill>
                  <a:schemeClr val="tx1"/>
                </a:solidFill>
              </a:rPr>
              <a:t>                                                                      </a:t>
            </a:r>
            <a:r>
              <a:rPr lang="es-MX" sz="1800" b="1" dirty="0">
                <a:solidFill>
                  <a:schemeClr val="tx1"/>
                </a:solidFill>
              </a:rPr>
              <a:t>Ver Fig. 7 </a:t>
            </a:r>
          </a:p>
        </p:txBody>
      </p:sp>
    </p:spTree>
    <p:extLst>
      <p:ext uri="{BB962C8B-B14F-4D97-AF65-F5344CB8AC3E}">
        <p14:creationId xmlns:p14="http://schemas.microsoft.com/office/powerpoint/2010/main" val="2117486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B1B9C9-CFDF-43F0-949E-95221BB8D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838140"/>
          </a:xfrm>
        </p:spPr>
        <p:txBody>
          <a:bodyPr/>
          <a:lstStyle/>
          <a:p>
            <a:r>
              <a:rPr lang="es-MX" b="1" dirty="0">
                <a:solidFill>
                  <a:schemeClr val="tx1"/>
                </a:solidFill>
                <a:latin typeface="+mn-lt"/>
              </a:rPr>
              <a:t>JUSTIFICACIÓN.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CBA3BFA-FAB5-4734-8E42-03D327639A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340768"/>
            <a:ext cx="7543801" cy="4528326"/>
          </a:xfrm>
        </p:spPr>
        <p:txBody>
          <a:bodyPr/>
          <a:lstStyle/>
          <a:p>
            <a:r>
              <a:rPr lang="es-MX" sz="2400" b="1" dirty="0">
                <a:solidFill>
                  <a:schemeClr val="tx1"/>
                </a:solidFill>
              </a:rPr>
              <a:t>Al término de la clase, el alumno comprenderá como se agrupan los músculos del brazo de acuerdo a su situación; identificará su origen, su inserción, su función y su inervación.</a:t>
            </a:r>
          </a:p>
          <a:p>
            <a:r>
              <a:rPr lang="es-MX" sz="2400" b="1" dirty="0">
                <a:solidFill>
                  <a:schemeClr val="tx1"/>
                </a:solidFill>
              </a:rPr>
              <a:t>Así mismo, reconocerá la constitución anatómica de la articulación del codo; su tipo y variedad, sus caras articulares, su función y los ligamentos que son sus medios de unión.</a:t>
            </a:r>
          </a:p>
          <a:p>
            <a:r>
              <a:rPr lang="es-MX" sz="2400" b="1" dirty="0">
                <a:solidFill>
                  <a:schemeClr val="tx1"/>
                </a:solidFill>
              </a:rPr>
              <a:t>Con la adquisición y comprensión de estos conocimientos anatómicos el alumno podrá integrarlos en los diferentes contextos de aprendizaje y relacionarlos con la fisiología, fisiopatología y la clínica.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654372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.bp.blogspot.com/-1Ro8EKkW72o/UL3EpDrgmYI/AAAAAAAAAQQ/YvUkL8gFnOk/s1600/art_%2520del%2520codo.jpg">
            <a:extLst>
              <a:ext uri="{FF2B5EF4-FFF2-40B4-BE49-F238E27FC236}">
                <a16:creationId xmlns:a16="http://schemas.microsoft.com/office/drawing/2014/main" id="{09C670FF-1FE9-4DEC-8B4E-52EF9FD772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156" y="44624"/>
            <a:ext cx="5475188" cy="651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AA4ED206-7E9C-4E29-9B02-AD6D1FF58A2F}"/>
              </a:ext>
            </a:extLst>
          </p:cNvPr>
          <p:cNvSpPr txBox="1"/>
          <p:nvPr/>
        </p:nvSpPr>
        <p:spPr>
          <a:xfrm>
            <a:off x="467544" y="995244"/>
            <a:ext cx="1872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/>
              <a:t>Fig. 7. Articulación húmero-radial</a:t>
            </a:r>
          </a:p>
        </p:txBody>
      </p:sp>
    </p:spTree>
    <p:extLst>
      <p:ext uri="{BB962C8B-B14F-4D97-AF65-F5344CB8AC3E}">
        <p14:creationId xmlns:p14="http://schemas.microsoft.com/office/powerpoint/2010/main" val="19737177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BDBD2F-EF3F-44E5-93E3-7FFF40EFB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60649"/>
            <a:ext cx="7543800" cy="720080"/>
          </a:xfrm>
        </p:spPr>
        <p:txBody>
          <a:bodyPr>
            <a:normAutofit/>
          </a:bodyPr>
          <a:lstStyle/>
          <a:p>
            <a:r>
              <a:rPr lang="es-ES_tradnl" sz="4000" b="1" dirty="0">
                <a:solidFill>
                  <a:schemeClr val="tx1"/>
                </a:solidFill>
              </a:rPr>
              <a:t>3. Articulación radio-cubital proximal.</a:t>
            </a:r>
            <a:endParaRPr lang="es-MX" sz="40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2F8994-527C-4338-9B18-E64D2A7DB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0647" y="1313491"/>
            <a:ext cx="7543801" cy="5067837"/>
          </a:xfrm>
        </p:spPr>
        <p:txBody>
          <a:bodyPr>
            <a:normAutofit/>
          </a:bodyPr>
          <a:lstStyle/>
          <a:p>
            <a:r>
              <a:rPr lang="es-MX" sz="2800" b="1" dirty="0">
                <a:solidFill>
                  <a:schemeClr val="tx1"/>
                </a:solidFill>
              </a:rPr>
              <a:t>- Tipo: Sinovial.</a:t>
            </a:r>
          </a:p>
          <a:p>
            <a:endParaRPr lang="es-MX" sz="2800" b="1" dirty="0">
              <a:solidFill>
                <a:schemeClr val="tx1"/>
              </a:solidFill>
            </a:endParaRPr>
          </a:p>
          <a:p>
            <a:r>
              <a:rPr lang="es-MX" sz="2800" b="1" dirty="0">
                <a:solidFill>
                  <a:schemeClr val="tx1"/>
                </a:solidFill>
              </a:rPr>
              <a:t>- Variedad: En pivote (trocoide).</a:t>
            </a:r>
          </a:p>
          <a:p>
            <a:endParaRPr lang="es-MX" sz="2800" b="1" dirty="0">
              <a:solidFill>
                <a:schemeClr val="tx1"/>
              </a:solidFill>
            </a:endParaRPr>
          </a:p>
          <a:p>
            <a:r>
              <a:rPr lang="es-MX" sz="2800" b="1" dirty="0">
                <a:solidFill>
                  <a:schemeClr val="tx1"/>
                </a:solidFill>
              </a:rPr>
              <a:t>- Caras articulares:</a:t>
            </a:r>
          </a:p>
          <a:p>
            <a:r>
              <a:rPr lang="es-MX" sz="2800" b="1" dirty="0">
                <a:solidFill>
                  <a:schemeClr val="tx1"/>
                </a:solidFill>
              </a:rPr>
              <a:t>    * Escotadura radial del cúbito.</a:t>
            </a:r>
          </a:p>
          <a:p>
            <a:r>
              <a:rPr lang="es-MX" sz="2800" b="1" dirty="0">
                <a:solidFill>
                  <a:schemeClr val="tx1"/>
                </a:solidFill>
              </a:rPr>
              <a:t>    * Cabeza del radio.</a:t>
            </a:r>
          </a:p>
          <a:p>
            <a:r>
              <a:rPr lang="es-MX" sz="2800" b="1" dirty="0">
                <a:solidFill>
                  <a:schemeClr val="tx1"/>
                </a:solidFill>
              </a:rPr>
              <a:t>- Función: Prono-supinación del antebrazo.</a:t>
            </a:r>
          </a:p>
          <a:p>
            <a:r>
              <a:rPr lang="es-MX" sz="2800" b="1" dirty="0">
                <a:solidFill>
                  <a:schemeClr val="tx1"/>
                </a:solidFill>
              </a:rPr>
              <a:t>                                                                      </a:t>
            </a:r>
            <a:r>
              <a:rPr lang="es-MX" sz="1800" b="1" dirty="0">
                <a:solidFill>
                  <a:schemeClr val="tx1"/>
                </a:solidFill>
              </a:rPr>
              <a:t>Ver Fig. 8 </a:t>
            </a:r>
          </a:p>
        </p:txBody>
      </p:sp>
    </p:spTree>
    <p:extLst>
      <p:ext uri="{BB962C8B-B14F-4D97-AF65-F5344CB8AC3E}">
        <p14:creationId xmlns:p14="http://schemas.microsoft.com/office/powerpoint/2010/main" val="6534012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332656"/>
            <a:ext cx="7543800" cy="612617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chemeClr val="tx1"/>
                </a:solidFill>
              </a:rPr>
              <a:t>Fig. 8. Articulación Radio-cubital proximal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81658"/>
            <a:ext cx="7020272" cy="5083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840245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BF7D95-B856-46F0-B29F-AF3350B661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268760"/>
            <a:ext cx="7543801" cy="4680520"/>
          </a:xfrm>
        </p:spPr>
        <p:txBody>
          <a:bodyPr>
            <a:normAutofit/>
          </a:bodyPr>
          <a:lstStyle/>
          <a:p>
            <a:r>
              <a:rPr lang="es-MX" sz="2800" b="1" dirty="0">
                <a:solidFill>
                  <a:schemeClr val="tx1"/>
                </a:solidFill>
              </a:rPr>
              <a:t>1. </a:t>
            </a:r>
            <a:r>
              <a:rPr lang="es-ES" sz="2800" b="1" dirty="0">
                <a:solidFill>
                  <a:schemeClr val="tx1"/>
                </a:solidFill>
              </a:rPr>
              <a:t>LIGAMENTO ANULAR DEL RADIO.</a:t>
            </a:r>
          </a:p>
          <a:p>
            <a:r>
              <a:rPr lang="es-MX" sz="2800" b="1" dirty="0">
                <a:solidFill>
                  <a:schemeClr val="tx1"/>
                </a:solidFill>
              </a:rPr>
              <a:t>2. </a:t>
            </a:r>
            <a:r>
              <a:rPr lang="es-ES" sz="2800" b="1" dirty="0">
                <a:solidFill>
                  <a:schemeClr val="tx1"/>
                </a:solidFill>
              </a:rPr>
              <a:t>LIGAMENTO CUADRADO:</a:t>
            </a:r>
          </a:p>
          <a:p>
            <a:r>
              <a:rPr lang="es-MX" sz="2800" b="1" dirty="0">
                <a:solidFill>
                  <a:schemeClr val="tx1"/>
                </a:solidFill>
              </a:rPr>
              <a:t>3. </a:t>
            </a:r>
            <a:r>
              <a:rPr lang="es-ES" sz="2800" b="1" dirty="0">
                <a:solidFill>
                  <a:schemeClr val="tx1"/>
                </a:solidFill>
              </a:rPr>
              <a:t>CÁPSULA ARTICULAR Y SINOVIAL</a:t>
            </a:r>
          </a:p>
          <a:p>
            <a:r>
              <a:rPr lang="es-ES" sz="2800" b="1" dirty="0">
                <a:solidFill>
                  <a:schemeClr val="tx1"/>
                </a:solidFill>
              </a:rPr>
              <a:t>4. MEMBRANA SINOVIAL</a:t>
            </a:r>
          </a:p>
          <a:p>
            <a:r>
              <a:rPr lang="es-ES" sz="2800" b="1" dirty="0">
                <a:solidFill>
                  <a:schemeClr val="tx1"/>
                </a:solidFill>
              </a:rPr>
              <a:t>5. LIGAMENTO ANTERIOR</a:t>
            </a:r>
          </a:p>
          <a:p>
            <a:r>
              <a:rPr lang="es-ES" sz="2800" b="1" dirty="0">
                <a:solidFill>
                  <a:schemeClr val="tx1"/>
                </a:solidFill>
              </a:rPr>
              <a:t>6. LIGAMENTO POSTERIOR</a:t>
            </a:r>
          </a:p>
          <a:p>
            <a:r>
              <a:rPr lang="es-ES" sz="2800" b="1" dirty="0">
                <a:solidFill>
                  <a:schemeClr val="tx1"/>
                </a:solidFill>
              </a:rPr>
              <a:t>7. LIGAMENTO COLATERAL RADIAL</a:t>
            </a:r>
          </a:p>
          <a:p>
            <a:r>
              <a:rPr lang="es-ES" sz="2800" b="1" dirty="0">
                <a:solidFill>
                  <a:schemeClr val="tx1"/>
                </a:solidFill>
              </a:rPr>
              <a:t>8. LIGAMENTO COLATERAL CUBITAL</a:t>
            </a:r>
            <a:endParaRPr lang="es-MX" sz="2800" b="1" dirty="0">
              <a:solidFill>
                <a:schemeClr val="tx1"/>
              </a:solidFill>
            </a:endParaRPr>
          </a:p>
        </p:txBody>
      </p:sp>
      <p:sp>
        <p:nvSpPr>
          <p:cNvPr id="4" name="1 Título">
            <a:extLst>
              <a:ext uri="{FF2B5EF4-FFF2-40B4-BE49-F238E27FC236}">
                <a16:creationId xmlns:a16="http://schemas.microsoft.com/office/drawing/2014/main" id="{F9ED9E74-9B51-430E-BAB3-E481CF3B6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4" cy="756633"/>
          </a:xfrm>
        </p:spPr>
        <p:txBody>
          <a:bodyPr>
            <a:normAutofit fontScale="90000"/>
          </a:bodyPr>
          <a:lstStyle/>
          <a:p>
            <a:r>
              <a:rPr lang="es-ES" sz="4000" b="1" dirty="0">
                <a:solidFill>
                  <a:schemeClr val="tx1"/>
                </a:solidFill>
                <a:latin typeface="+mn-lt"/>
              </a:rPr>
              <a:t>Medios de unión de la articulación del codo.</a:t>
            </a:r>
          </a:p>
        </p:txBody>
      </p:sp>
    </p:spTree>
    <p:extLst>
      <p:ext uri="{BB962C8B-B14F-4D97-AF65-F5344CB8AC3E}">
        <p14:creationId xmlns:p14="http://schemas.microsoft.com/office/powerpoint/2010/main" val="32118230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470978"/>
            <a:ext cx="4572000" cy="3387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836712"/>
            <a:ext cx="2592288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b="1" dirty="0">
                <a:solidFill>
                  <a:schemeClr val="tx1"/>
                </a:solidFill>
              </a:rPr>
              <a:t>  </a:t>
            </a:r>
            <a:r>
              <a:rPr lang="es-ES" sz="3200" b="1" dirty="0">
                <a:solidFill>
                  <a:schemeClr val="tx1"/>
                </a:solidFill>
              </a:rPr>
              <a:t>1.</a:t>
            </a:r>
            <a:r>
              <a:rPr lang="es-ES" b="1" dirty="0">
                <a:solidFill>
                  <a:schemeClr val="tx1"/>
                </a:solidFill>
              </a:rPr>
              <a:t> </a:t>
            </a:r>
            <a:r>
              <a:rPr lang="es-ES" sz="3200" b="1" dirty="0">
                <a:solidFill>
                  <a:schemeClr val="tx1"/>
                </a:solidFill>
              </a:rPr>
              <a:t>Ligamento Anular del Radio.</a:t>
            </a:r>
          </a:p>
          <a:p>
            <a:pPr>
              <a:buNone/>
            </a:pPr>
            <a:endParaRPr lang="es-ES" b="1" dirty="0">
              <a:solidFill>
                <a:schemeClr val="tx1"/>
              </a:solidFill>
            </a:endParaRPr>
          </a:p>
          <a:p>
            <a:r>
              <a:rPr lang="es-ES" sz="3200" b="1" dirty="0">
                <a:solidFill>
                  <a:schemeClr val="tx1"/>
                </a:solidFill>
              </a:rPr>
              <a:t>- Del borde anterior al borde posterior de la escotadura radial del cúbito.    </a:t>
            </a:r>
            <a:r>
              <a:rPr lang="es-ES" sz="2400" b="1" dirty="0">
                <a:solidFill>
                  <a:schemeClr val="tx1"/>
                </a:solidFill>
              </a:rPr>
              <a:t>Fig. 9.</a:t>
            </a:r>
            <a:endParaRPr lang="es-ES" sz="3200" b="1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052736"/>
            <a:ext cx="3888432" cy="269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2573EB6-C7B3-4EDA-8FC0-1425AAC75386}"/>
              </a:ext>
            </a:extLst>
          </p:cNvPr>
          <p:cNvSpPr txBox="1"/>
          <p:nvPr/>
        </p:nvSpPr>
        <p:spPr>
          <a:xfrm>
            <a:off x="6948264" y="1196752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9.</a:t>
            </a:r>
          </a:p>
        </p:txBody>
      </p:sp>
    </p:spTree>
    <p:extLst>
      <p:ext uri="{BB962C8B-B14F-4D97-AF65-F5344CB8AC3E}">
        <p14:creationId xmlns:p14="http://schemas.microsoft.com/office/powerpoint/2010/main" val="1533964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35896" y="379709"/>
            <a:ext cx="4824536" cy="615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539552" y="692696"/>
            <a:ext cx="2740564" cy="51125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s-ES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2. Ligamento Cuadrado: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es-ES" sz="2800" b="1" dirty="0"/>
              <a:t>- Refuerza la superficie inferior de la cápsula.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lang="es-ES" sz="2800" b="1" dirty="0"/>
              <a:t>D</a:t>
            </a:r>
            <a:r>
              <a:rPr kumimoji="0" lang="es-ES" sz="28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 la</a:t>
            </a:r>
            <a:r>
              <a:rPr lang="es-ES" sz="2800" b="1" dirty="0"/>
              <a:t> escotadura radial del cubito hasta el cuello del Radio.    </a:t>
            </a:r>
            <a:r>
              <a:rPr lang="es-ES" sz="2400" b="1" dirty="0"/>
              <a:t>Fig. 10.</a:t>
            </a:r>
            <a:endParaRPr kumimoji="0" lang="es-ES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219A31A-BC0A-4B44-8E14-CA4411472828}"/>
              </a:ext>
            </a:extLst>
          </p:cNvPr>
          <p:cNvSpPr txBox="1"/>
          <p:nvPr/>
        </p:nvSpPr>
        <p:spPr>
          <a:xfrm>
            <a:off x="7522136" y="4211806"/>
            <a:ext cx="1154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10.</a:t>
            </a:r>
          </a:p>
        </p:txBody>
      </p:sp>
    </p:spTree>
    <p:extLst>
      <p:ext uri="{BB962C8B-B14F-4D97-AF65-F5344CB8AC3E}">
        <p14:creationId xmlns:p14="http://schemas.microsoft.com/office/powerpoint/2010/main" val="11543469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Título"/>
          <p:cNvSpPr>
            <a:spLocks noGrp="1"/>
          </p:cNvSpPr>
          <p:nvPr>
            <p:ph type="title"/>
          </p:nvPr>
        </p:nvSpPr>
        <p:spPr>
          <a:xfrm>
            <a:off x="523408" y="404664"/>
            <a:ext cx="8297064" cy="828641"/>
          </a:xfrm>
        </p:spPr>
        <p:txBody>
          <a:bodyPr>
            <a:normAutofit/>
          </a:bodyPr>
          <a:lstStyle/>
          <a:p>
            <a:r>
              <a:rPr lang="es-ES" sz="4400" b="1" dirty="0">
                <a:solidFill>
                  <a:schemeClr val="tx1"/>
                </a:solidFill>
                <a:latin typeface="+mn-lt"/>
              </a:rPr>
              <a:t>3. CÁPSULA ARTICULAR Y SINOVIAL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11560" y="1816409"/>
            <a:ext cx="3929627" cy="43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76056" y="1700808"/>
            <a:ext cx="2736304" cy="4897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00F57E6A-49D2-484F-84B3-D684F29B9E26}"/>
              </a:ext>
            </a:extLst>
          </p:cNvPr>
          <p:cNvSpPr txBox="1"/>
          <p:nvPr/>
        </p:nvSpPr>
        <p:spPr>
          <a:xfrm>
            <a:off x="755576" y="1196752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/>
              <a:t>- Cápsula única para las 3 articulaciones.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361059E-6EA0-4360-A603-E66FA75011D2}"/>
              </a:ext>
            </a:extLst>
          </p:cNvPr>
          <p:cNvSpPr txBox="1"/>
          <p:nvPr/>
        </p:nvSpPr>
        <p:spPr>
          <a:xfrm>
            <a:off x="4355976" y="2054309"/>
            <a:ext cx="1154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11.</a:t>
            </a:r>
          </a:p>
        </p:txBody>
      </p:sp>
    </p:spTree>
    <p:extLst>
      <p:ext uri="{BB962C8B-B14F-4D97-AF65-F5344CB8AC3E}">
        <p14:creationId xmlns:p14="http://schemas.microsoft.com/office/powerpoint/2010/main" val="10136350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286606"/>
            <a:ext cx="7543800" cy="793516"/>
          </a:xfrm>
        </p:spPr>
        <p:txBody>
          <a:bodyPr/>
          <a:lstStyle/>
          <a:p>
            <a:r>
              <a:rPr lang="es-ES" b="1" dirty="0">
                <a:solidFill>
                  <a:schemeClr val="tx1"/>
                </a:solidFill>
                <a:latin typeface="+mn-lt"/>
              </a:rPr>
              <a:t>4. Membrana Sinovial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080122"/>
            <a:ext cx="2808312" cy="4653134"/>
          </a:xfrm>
        </p:spPr>
        <p:txBody>
          <a:bodyPr>
            <a:normAutofit/>
          </a:bodyPr>
          <a:lstStyle/>
          <a:p>
            <a:r>
              <a:rPr lang="es-ES" sz="2400" b="1" dirty="0">
                <a:solidFill>
                  <a:schemeClr val="tx1"/>
                </a:solidFill>
              </a:rPr>
              <a:t>Tapiza la cara profunda de la cápsula.</a:t>
            </a:r>
          </a:p>
          <a:p>
            <a:r>
              <a:rPr lang="es-ES" sz="2400" b="1" dirty="0">
                <a:solidFill>
                  <a:schemeClr val="tx1"/>
                </a:solidFill>
              </a:rPr>
              <a:t>Forma</a:t>
            </a:r>
          </a:p>
          <a:p>
            <a:pPr lvl="1"/>
            <a:r>
              <a:rPr lang="es-ES" sz="2400" b="1" dirty="0">
                <a:solidFill>
                  <a:schemeClr val="tx1"/>
                </a:solidFill>
              </a:rPr>
              <a:t>Receso Sinovial Anterior</a:t>
            </a:r>
          </a:p>
          <a:p>
            <a:pPr lvl="1"/>
            <a:r>
              <a:rPr lang="es-ES" sz="2400" b="1" dirty="0">
                <a:solidFill>
                  <a:schemeClr val="tx1"/>
                </a:solidFill>
              </a:rPr>
              <a:t>Receso Sacciforme Sinovial Posterior</a:t>
            </a:r>
          </a:p>
          <a:p>
            <a:pPr lvl="1"/>
            <a:r>
              <a:rPr lang="es-ES" sz="2400" b="1" dirty="0">
                <a:solidFill>
                  <a:schemeClr val="tx1"/>
                </a:solidFill>
              </a:rPr>
              <a:t>Receso sacciforme sinovial circular alrededor del cuello de radio. </a:t>
            </a:r>
          </a:p>
        </p:txBody>
      </p:sp>
      <p:pic>
        <p:nvPicPr>
          <p:cNvPr id="2050" name="Picture 2" descr="http://www.girovet.com/Content/Images/uploaded/articles/articulacionsinovial.jpg">
            <a:extLst>
              <a:ext uri="{FF2B5EF4-FFF2-40B4-BE49-F238E27FC236}">
                <a16:creationId xmlns:a16="http://schemas.microsoft.com/office/drawing/2014/main" id="{2621E3FE-DE6E-4102-A6DF-475DF085C1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908720"/>
            <a:ext cx="5517232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D64BDD0-5F51-4D17-A0B1-06BB78314947}"/>
              </a:ext>
            </a:extLst>
          </p:cNvPr>
          <p:cNvSpPr txBox="1"/>
          <p:nvPr/>
        </p:nvSpPr>
        <p:spPr>
          <a:xfrm>
            <a:off x="7212440" y="447054"/>
            <a:ext cx="1154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12.</a:t>
            </a:r>
          </a:p>
        </p:txBody>
      </p:sp>
    </p:spTree>
    <p:extLst>
      <p:ext uri="{BB962C8B-B14F-4D97-AF65-F5344CB8AC3E}">
        <p14:creationId xmlns:p14="http://schemas.microsoft.com/office/powerpoint/2010/main" val="1757573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838140"/>
          </a:xfrm>
        </p:spPr>
        <p:txBody>
          <a:bodyPr/>
          <a:lstStyle/>
          <a:p>
            <a:r>
              <a:rPr lang="es-ES" b="1" dirty="0">
                <a:solidFill>
                  <a:schemeClr val="tx1"/>
                </a:solidFill>
                <a:latin typeface="+mn-lt"/>
              </a:rPr>
              <a:t>5. Ligamento Anterior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73224" y="1340768"/>
            <a:ext cx="7355160" cy="4661872"/>
          </a:xfrm>
        </p:spPr>
        <p:txBody>
          <a:bodyPr>
            <a:noAutofit/>
          </a:bodyPr>
          <a:lstStyle/>
          <a:p>
            <a:r>
              <a:rPr lang="es-ES" sz="3200" b="1" dirty="0">
                <a:solidFill>
                  <a:schemeClr val="tx1"/>
                </a:solidFill>
              </a:rPr>
              <a:t>- Se extiende desde la cara anterior de los epicóndilos y fosas </a:t>
            </a:r>
            <a:r>
              <a:rPr lang="es-ES" sz="3200" b="1" dirty="0" err="1">
                <a:solidFill>
                  <a:schemeClr val="tx1"/>
                </a:solidFill>
              </a:rPr>
              <a:t>coronoidea</a:t>
            </a:r>
            <a:r>
              <a:rPr lang="es-ES" sz="3200" b="1" dirty="0">
                <a:solidFill>
                  <a:schemeClr val="tx1"/>
                </a:solidFill>
              </a:rPr>
              <a:t> y radial.</a:t>
            </a:r>
          </a:p>
          <a:p>
            <a:r>
              <a:rPr lang="es-ES" sz="3200" b="1" dirty="0">
                <a:solidFill>
                  <a:schemeClr val="tx1"/>
                </a:solidFill>
              </a:rPr>
              <a:t>- Termina en fibras verticales y oblicuas sobre apófisis coronoides y cara anterior del ligamento anular del radio.</a:t>
            </a:r>
          </a:p>
          <a:p>
            <a:r>
              <a:rPr lang="es-ES" sz="3200" b="1" dirty="0">
                <a:solidFill>
                  <a:schemeClr val="tx1"/>
                </a:solidFill>
              </a:rPr>
              <a:t>* Fibras </a:t>
            </a:r>
            <a:r>
              <a:rPr lang="es-ES" sz="3200" b="1" dirty="0" err="1">
                <a:solidFill>
                  <a:schemeClr val="tx1"/>
                </a:solidFill>
              </a:rPr>
              <a:t>oblícuas</a:t>
            </a:r>
            <a:r>
              <a:rPr lang="es-ES" sz="3200" b="1" dirty="0">
                <a:solidFill>
                  <a:schemeClr val="tx1"/>
                </a:solidFill>
              </a:rPr>
              <a:t>: Un fascículo oblicuo lateral y uno medial.</a:t>
            </a:r>
          </a:p>
          <a:p>
            <a:r>
              <a:rPr lang="es-ES" sz="3200" b="1" dirty="0">
                <a:solidFill>
                  <a:schemeClr val="tx1"/>
                </a:solidFill>
              </a:rPr>
              <a:t>* Se insertan en cara anterior del epicóndilo lateral y medial.           </a:t>
            </a:r>
            <a:r>
              <a:rPr lang="es-ES" sz="2400" b="1" dirty="0">
                <a:solidFill>
                  <a:schemeClr val="tx1"/>
                </a:solidFill>
              </a:rPr>
              <a:t>Ver fig. 13.</a:t>
            </a:r>
            <a:endParaRPr lang="es-E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1947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D25508DC-D315-41CE-8439-ECC81A9C2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88640"/>
            <a:ext cx="5040560" cy="646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72AA517F-9C30-448C-9612-014769E71C7B}"/>
              </a:ext>
            </a:extLst>
          </p:cNvPr>
          <p:cNvSpPr txBox="1"/>
          <p:nvPr/>
        </p:nvSpPr>
        <p:spPr>
          <a:xfrm>
            <a:off x="755576" y="548680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/>
              <a:t>Fig. 13. Ligamento anterior.</a:t>
            </a:r>
          </a:p>
        </p:txBody>
      </p:sp>
    </p:spTree>
    <p:extLst>
      <p:ext uri="{BB962C8B-B14F-4D97-AF65-F5344CB8AC3E}">
        <p14:creationId xmlns:p14="http://schemas.microsoft.com/office/powerpoint/2010/main" val="2439701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2960" y="1628800"/>
            <a:ext cx="7543800" cy="2696312"/>
          </a:xfrm>
        </p:spPr>
        <p:txBody>
          <a:bodyPr/>
          <a:lstStyle/>
          <a:p>
            <a:pPr algn="ctr"/>
            <a:r>
              <a:rPr lang="es-MX" b="1" dirty="0"/>
              <a:t>MÚSCULOS DEL BRAZO</a:t>
            </a:r>
          </a:p>
        </p:txBody>
      </p:sp>
    </p:spTree>
    <p:extLst>
      <p:ext uri="{BB962C8B-B14F-4D97-AF65-F5344CB8AC3E}">
        <p14:creationId xmlns:p14="http://schemas.microsoft.com/office/powerpoint/2010/main" val="17988854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82156"/>
          </a:xfrm>
        </p:spPr>
        <p:txBody>
          <a:bodyPr/>
          <a:lstStyle/>
          <a:p>
            <a:r>
              <a:rPr lang="es-ES" b="1" dirty="0">
                <a:solidFill>
                  <a:schemeClr val="tx1"/>
                </a:solidFill>
                <a:latin typeface="+mn-lt"/>
              </a:rPr>
              <a:t>6. Ligamento Posterior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87408"/>
            <a:ext cx="7909560" cy="4733880"/>
          </a:xfrm>
        </p:spPr>
        <p:txBody>
          <a:bodyPr>
            <a:normAutofit lnSpcReduction="10000"/>
          </a:bodyPr>
          <a:lstStyle/>
          <a:p>
            <a:r>
              <a:rPr lang="es-ES" sz="3600" dirty="0">
                <a:solidFill>
                  <a:schemeClr val="tx1"/>
                </a:solidFill>
              </a:rPr>
              <a:t>- Refuerza la cara posterior de la articulación del codo.</a:t>
            </a:r>
          </a:p>
          <a:p>
            <a:r>
              <a:rPr lang="es-ES" sz="3600" dirty="0">
                <a:solidFill>
                  <a:schemeClr val="tx1"/>
                </a:solidFill>
              </a:rPr>
              <a:t>- Formado por: </a:t>
            </a:r>
          </a:p>
          <a:p>
            <a:pPr lvl="1"/>
            <a:r>
              <a:rPr lang="es-ES" sz="3600" dirty="0">
                <a:solidFill>
                  <a:schemeClr val="tx1"/>
                </a:solidFill>
              </a:rPr>
              <a:t>Fibras transversales:</a:t>
            </a:r>
          </a:p>
          <a:p>
            <a:pPr marL="201168" lvl="1" indent="0">
              <a:buNone/>
            </a:pPr>
            <a:r>
              <a:rPr lang="es-ES" sz="3600" dirty="0">
                <a:solidFill>
                  <a:schemeClr val="tx1"/>
                </a:solidFill>
              </a:rPr>
              <a:t>    * Ubicadas por encima del olecranon.</a:t>
            </a:r>
          </a:p>
          <a:p>
            <a:pPr lvl="1"/>
            <a:r>
              <a:rPr lang="es-ES" sz="3600" dirty="0">
                <a:solidFill>
                  <a:schemeClr val="tx1"/>
                </a:solidFill>
              </a:rPr>
              <a:t>Fibras oblicuas mediales y laterales:</a:t>
            </a:r>
          </a:p>
          <a:p>
            <a:pPr marL="201168" lvl="1" indent="0">
              <a:buNone/>
            </a:pPr>
            <a:r>
              <a:rPr lang="es-ES" sz="3600" dirty="0">
                <a:solidFill>
                  <a:schemeClr val="tx1"/>
                </a:solidFill>
              </a:rPr>
              <a:t>    * De los bordes medial y lateral de fosa del olécranon a los bordes correspondientes del olecranon.   </a:t>
            </a:r>
            <a:r>
              <a:rPr lang="es-ES" sz="2400" dirty="0">
                <a:solidFill>
                  <a:schemeClr val="tx1"/>
                </a:solidFill>
              </a:rPr>
              <a:t>Ver fig. 14.</a:t>
            </a:r>
            <a:endParaRPr lang="es-ES" sz="3600" dirty="0">
              <a:solidFill>
                <a:schemeClr val="tx1"/>
              </a:solidFill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438475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13878A4-235E-4A2F-A64E-6F6DFF9E7942}"/>
              </a:ext>
            </a:extLst>
          </p:cNvPr>
          <p:cNvSpPr txBox="1"/>
          <p:nvPr/>
        </p:nvSpPr>
        <p:spPr>
          <a:xfrm>
            <a:off x="467544" y="548680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/>
              <a:t>Fig. 14. Ligamento Posterior.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DEAA6E-6FB6-4B38-B460-8D9D4605C4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28916"/>
            <a:ext cx="5135684" cy="6540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308554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838140"/>
          </a:xfrm>
        </p:spPr>
        <p:txBody>
          <a:bodyPr>
            <a:normAutofit/>
          </a:bodyPr>
          <a:lstStyle/>
          <a:p>
            <a:r>
              <a:rPr lang="es-ES" b="1" dirty="0">
                <a:solidFill>
                  <a:schemeClr val="tx1"/>
                </a:solidFill>
                <a:latin typeface="+mn-lt"/>
              </a:rPr>
              <a:t>7. Ligamento colateral Radial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73224" y="1268760"/>
            <a:ext cx="2818656" cy="4824536"/>
          </a:xfrm>
        </p:spPr>
        <p:txBody>
          <a:bodyPr>
            <a:noAutofit/>
          </a:bodyPr>
          <a:lstStyle/>
          <a:p>
            <a:r>
              <a:rPr lang="es-ES" sz="3200" b="1" dirty="0">
                <a:solidFill>
                  <a:schemeClr val="tx1"/>
                </a:solidFill>
              </a:rPr>
              <a:t>- Se extiende desde el epicóndilo lateral del húmero hasta el ligamento anular del Radio y el cúbito.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7796" y="1045151"/>
            <a:ext cx="4246612" cy="5408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1E8D331-367A-488E-AD7D-B97291B2D248}"/>
              </a:ext>
            </a:extLst>
          </p:cNvPr>
          <p:cNvSpPr txBox="1"/>
          <p:nvPr/>
        </p:nvSpPr>
        <p:spPr>
          <a:xfrm>
            <a:off x="2723316" y="5493131"/>
            <a:ext cx="1200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15. </a:t>
            </a:r>
          </a:p>
        </p:txBody>
      </p:sp>
    </p:spTree>
    <p:extLst>
      <p:ext uri="{BB962C8B-B14F-4D97-AF65-F5344CB8AC3E}">
        <p14:creationId xmlns:p14="http://schemas.microsoft.com/office/powerpoint/2010/main" val="7690575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766132"/>
          </a:xfrm>
        </p:spPr>
        <p:txBody>
          <a:bodyPr>
            <a:normAutofit/>
          </a:bodyPr>
          <a:lstStyle/>
          <a:p>
            <a:r>
              <a:rPr lang="es-ES" b="1" dirty="0">
                <a:solidFill>
                  <a:schemeClr val="tx1"/>
                </a:solidFill>
                <a:latin typeface="+mn-lt"/>
              </a:rPr>
              <a:t>8. Ligamento colateral cubital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73224" y="1196753"/>
            <a:ext cx="7715200" cy="4752527"/>
          </a:xfrm>
        </p:spPr>
        <p:txBody>
          <a:bodyPr>
            <a:noAutofit/>
          </a:bodyPr>
          <a:lstStyle/>
          <a:p>
            <a:r>
              <a:rPr lang="es-ES" sz="3200" b="1" dirty="0">
                <a:solidFill>
                  <a:schemeClr val="tx1"/>
                </a:solidFill>
              </a:rPr>
              <a:t>- Forma de abanico.</a:t>
            </a:r>
          </a:p>
          <a:p>
            <a:r>
              <a:rPr lang="es-ES" sz="3200" b="1" dirty="0">
                <a:solidFill>
                  <a:schemeClr val="tx1"/>
                </a:solidFill>
              </a:rPr>
              <a:t>- Del vértice epicóndilo medial.</a:t>
            </a:r>
          </a:p>
          <a:p>
            <a:r>
              <a:rPr lang="es-ES" sz="3200" b="1" dirty="0">
                <a:solidFill>
                  <a:schemeClr val="tx1"/>
                </a:solidFill>
              </a:rPr>
              <a:t>- Presenta:</a:t>
            </a:r>
          </a:p>
          <a:p>
            <a:pPr lvl="1"/>
            <a:r>
              <a:rPr lang="es-ES" sz="3200" b="1" dirty="0">
                <a:solidFill>
                  <a:schemeClr val="tx1"/>
                </a:solidFill>
              </a:rPr>
              <a:t>Fascículo anterior: Porción antero-medial de la apófisis coronoides.</a:t>
            </a:r>
          </a:p>
          <a:p>
            <a:pPr lvl="1"/>
            <a:r>
              <a:rPr lang="es-ES" sz="3200" b="1" dirty="0">
                <a:solidFill>
                  <a:schemeClr val="tx1"/>
                </a:solidFill>
              </a:rPr>
              <a:t>Fascículo medio: Al borde medial de la apófisis coronoides.</a:t>
            </a:r>
          </a:p>
          <a:p>
            <a:pPr lvl="1"/>
            <a:r>
              <a:rPr lang="es-ES" sz="3200" b="1" dirty="0">
                <a:solidFill>
                  <a:schemeClr val="tx1"/>
                </a:solidFill>
              </a:rPr>
              <a:t>Fascículo posterior: Al borde medial del </a:t>
            </a:r>
            <a:r>
              <a:rPr lang="es-ES" sz="3200" b="1" dirty="0" err="1">
                <a:solidFill>
                  <a:schemeClr val="tx1"/>
                </a:solidFill>
              </a:rPr>
              <a:t>olécranon</a:t>
            </a:r>
            <a:r>
              <a:rPr lang="es-ES" sz="3200" b="1" dirty="0">
                <a:solidFill>
                  <a:schemeClr val="tx1"/>
                </a:solidFill>
              </a:rPr>
              <a:t>.                                    </a:t>
            </a:r>
            <a:r>
              <a:rPr lang="es-ES" sz="2400" b="1" dirty="0">
                <a:solidFill>
                  <a:schemeClr val="tx1"/>
                </a:solidFill>
              </a:rPr>
              <a:t>Ver fig. 16.</a:t>
            </a:r>
            <a:endParaRPr lang="es-E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3640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6B51BB0-A1B6-45A4-90C9-1B52D8F72A2C}"/>
              </a:ext>
            </a:extLst>
          </p:cNvPr>
          <p:cNvSpPr txBox="1"/>
          <p:nvPr/>
        </p:nvSpPr>
        <p:spPr>
          <a:xfrm>
            <a:off x="611560" y="635204"/>
            <a:ext cx="15841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/>
              <a:t>Fig. 16. Ligamento colateral cubital.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8DA7125-2A05-4B32-86B2-7EF66E104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16632"/>
            <a:ext cx="5688632" cy="661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859342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EBFD69-9337-41F9-B111-3A5BAEFA8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694124"/>
          </a:xfrm>
        </p:spPr>
        <p:txBody>
          <a:bodyPr>
            <a:normAutofit fontScale="90000"/>
          </a:bodyPr>
          <a:lstStyle/>
          <a:p>
            <a:r>
              <a:rPr lang="es-MX" b="1" dirty="0">
                <a:solidFill>
                  <a:schemeClr val="tx1"/>
                </a:solidFill>
                <a:latin typeface="+mn-lt"/>
              </a:rPr>
              <a:t>BIBLIOGRAFIA.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0156C43-2F2D-453A-9AE2-90AA09723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980728"/>
            <a:ext cx="7543801" cy="5616624"/>
          </a:xfrm>
        </p:spPr>
        <p:txBody>
          <a:bodyPr>
            <a:normAutofit fontScale="92500" lnSpcReduction="10000"/>
          </a:bodyPr>
          <a:lstStyle/>
          <a:p>
            <a:r>
              <a:rPr lang="es-MX" sz="2400" b="1" dirty="0">
                <a:solidFill>
                  <a:schemeClr val="tx1"/>
                </a:solidFill>
              </a:rPr>
              <a:t>BÁSICA: </a:t>
            </a:r>
          </a:p>
          <a:p>
            <a:r>
              <a:rPr lang="es-MX" sz="2400" b="1" dirty="0">
                <a:solidFill>
                  <a:schemeClr val="tx1"/>
                </a:solidFill>
              </a:rPr>
              <a:t>1. Pro, Eduardo A. Anatomía Clínica. 2ª. Edición, 2012. Editorial Médica Panamericana.  </a:t>
            </a:r>
          </a:p>
          <a:p>
            <a:r>
              <a:rPr lang="es-MX" sz="2400" b="1" dirty="0">
                <a:solidFill>
                  <a:schemeClr val="tx1"/>
                </a:solidFill>
              </a:rPr>
              <a:t>COMPLEMENTARIA:  </a:t>
            </a:r>
          </a:p>
          <a:p>
            <a:r>
              <a:rPr lang="es-MX" sz="2400" b="1" dirty="0">
                <a:solidFill>
                  <a:schemeClr val="tx1"/>
                </a:solidFill>
              </a:rPr>
              <a:t>1. Drake Richard L,  Wayne </a:t>
            </a:r>
            <a:r>
              <a:rPr lang="es-MX" sz="2400" b="1" dirty="0" err="1">
                <a:solidFill>
                  <a:schemeClr val="tx1"/>
                </a:solidFill>
              </a:rPr>
              <a:t>Vogl</a:t>
            </a:r>
            <a:r>
              <a:rPr lang="es-MX" sz="2400" b="1" dirty="0">
                <a:solidFill>
                  <a:schemeClr val="tx1"/>
                </a:solidFill>
              </a:rPr>
              <a:t> A, </a:t>
            </a:r>
            <a:r>
              <a:rPr lang="es-MX" sz="2400" b="1" dirty="0" err="1">
                <a:solidFill>
                  <a:schemeClr val="tx1"/>
                </a:solidFill>
              </a:rPr>
              <a:t>Mitchel</a:t>
            </a:r>
            <a:r>
              <a:rPr lang="es-MX" sz="2400" b="1" dirty="0">
                <a:solidFill>
                  <a:schemeClr val="tx1"/>
                </a:solidFill>
              </a:rPr>
              <a:t> Adam W.M. Gray: Anatomía Básica. 1ª. Edición. 2014. Ed. Elsevier. </a:t>
            </a:r>
          </a:p>
          <a:p>
            <a:r>
              <a:rPr lang="es-MX" sz="2400" b="1" dirty="0">
                <a:solidFill>
                  <a:schemeClr val="tx1"/>
                </a:solidFill>
              </a:rPr>
              <a:t>2. </a:t>
            </a:r>
            <a:r>
              <a:rPr lang="es-MX" sz="2400" b="1" dirty="0" err="1">
                <a:solidFill>
                  <a:schemeClr val="tx1"/>
                </a:solidFill>
              </a:rPr>
              <a:t>Loukas</a:t>
            </a:r>
            <a:r>
              <a:rPr lang="es-MX" sz="2400" b="1" dirty="0">
                <a:solidFill>
                  <a:schemeClr val="tx1"/>
                </a:solidFill>
              </a:rPr>
              <a:t> </a:t>
            </a:r>
            <a:r>
              <a:rPr lang="es-MX" sz="2400" b="1" dirty="0" err="1">
                <a:solidFill>
                  <a:schemeClr val="tx1"/>
                </a:solidFill>
              </a:rPr>
              <a:t>Marios</a:t>
            </a:r>
            <a:r>
              <a:rPr lang="es-MX" sz="2400" b="1" dirty="0">
                <a:solidFill>
                  <a:schemeClr val="tx1"/>
                </a:solidFill>
              </a:rPr>
              <a:t>, </a:t>
            </a:r>
            <a:r>
              <a:rPr lang="es-MX" sz="2400" b="1" dirty="0" err="1">
                <a:solidFill>
                  <a:schemeClr val="tx1"/>
                </a:solidFill>
              </a:rPr>
              <a:t>Benninger</a:t>
            </a:r>
            <a:r>
              <a:rPr lang="es-MX" sz="2400" b="1" dirty="0">
                <a:solidFill>
                  <a:schemeClr val="tx1"/>
                </a:solidFill>
              </a:rPr>
              <a:t> Brion, </a:t>
            </a:r>
            <a:r>
              <a:rPr lang="es-MX" sz="2400" b="1" dirty="0" err="1">
                <a:solidFill>
                  <a:schemeClr val="tx1"/>
                </a:solidFill>
              </a:rPr>
              <a:t>Shane</a:t>
            </a:r>
            <a:r>
              <a:rPr lang="es-MX" sz="2400" b="1" dirty="0">
                <a:solidFill>
                  <a:schemeClr val="tx1"/>
                </a:solidFill>
              </a:rPr>
              <a:t> </a:t>
            </a:r>
            <a:r>
              <a:rPr lang="es-MX" sz="2400" b="1" dirty="0" err="1">
                <a:solidFill>
                  <a:schemeClr val="tx1"/>
                </a:solidFill>
              </a:rPr>
              <a:t>Tubbs</a:t>
            </a:r>
            <a:r>
              <a:rPr lang="es-MX" sz="2400" b="1" dirty="0">
                <a:solidFill>
                  <a:schemeClr val="tx1"/>
                </a:solidFill>
              </a:rPr>
              <a:t> R. Guía fotográfica de Disección del cuerpo humano. 1ª. Edición. 2014. Ed. Elsevier. </a:t>
            </a:r>
          </a:p>
          <a:p>
            <a:r>
              <a:rPr lang="es-MX" sz="2400" b="1" dirty="0">
                <a:solidFill>
                  <a:schemeClr val="tx1"/>
                </a:solidFill>
              </a:rPr>
              <a:t>3. </a:t>
            </a:r>
            <a:r>
              <a:rPr lang="es-MX" sz="2400" b="1" dirty="0" err="1">
                <a:solidFill>
                  <a:schemeClr val="tx1"/>
                </a:solidFill>
              </a:rPr>
              <a:t>Crossman</a:t>
            </a:r>
            <a:r>
              <a:rPr lang="es-MX" sz="2400" b="1" dirty="0">
                <a:solidFill>
                  <a:schemeClr val="tx1"/>
                </a:solidFill>
              </a:rPr>
              <a:t> A.R. Neuroanatomía. Tercera Edición, 2007. Editorial Elsevier-Masson. </a:t>
            </a:r>
          </a:p>
          <a:p>
            <a:r>
              <a:rPr lang="es-MX" sz="2400" b="1" dirty="0">
                <a:solidFill>
                  <a:schemeClr val="tx1"/>
                </a:solidFill>
              </a:rPr>
              <a:t>4. </a:t>
            </a:r>
            <a:r>
              <a:rPr lang="es-MX" sz="2400" b="1" dirty="0" err="1">
                <a:solidFill>
                  <a:schemeClr val="tx1"/>
                </a:solidFill>
              </a:rPr>
              <a:t>Latarjet</a:t>
            </a:r>
            <a:r>
              <a:rPr lang="es-MX" sz="2400" b="1" dirty="0">
                <a:solidFill>
                  <a:schemeClr val="tx1"/>
                </a:solidFill>
              </a:rPr>
              <a:t>. Anatomía Humana. Cuarta edición. 2005. Editorial Médica Panamericana. </a:t>
            </a:r>
          </a:p>
          <a:p>
            <a:r>
              <a:rPr lang="es-MX" sz="2400" b="1" dirty="0">
                <a:solidFill>
                  <a:schemeClr val="tx1"/>
                </a:solidFill>
              </a:rPr>
              <a:t>5. </a:t>
            </a:r>
            <a:r>
              <a:rPr lang="es-MX" sz="2400" b="1" dirty="0" err="1">
                <a:solidFill>
                  <a:schemeClr val="tx1"/>
                </a:solidFill>
              </a:rPr>
              <a:t>Gilroy</a:t>
            </a:r>
            <a:r>
              <a:rPr lang="es-MX" sz="2400" b="1" dirty="0">
                <a:solidFill>
                  <a:schemeClr val="tx1"/>
                </a:solidFill>
              </a:rPr>
              <a:t> Anne M. y cols. </a:t>
            </a:r>
            <a:r>
              <a:rPr lang="es-MX" sz="2400" b="1" dirty="0" err="1">
                <a:solidFill>
                  <a:schemeClr val="tx1"/>
                </a:solidFill>
              </a:rPr>
              <a:t>Prometheus</a:t>
            </a:r>
            <a:r>
              <a:rPr lang="es-MX" sz="2400" b="1" dirty="0">
                <a:solidFill>
                  <a:schemeClr val="tx1"/>
                </a:solidFill>
              </a:rPr>
              <a:t>: Atlas de Anatomía Humana. 1ª. Edición, 2008. Editorial Médica Panamericana. </a:t>
            </a:r>
          </a:p>
        </p:txBody>
      </p:sp>
    </p:spTree>
    <p:extLst>
      <p:ext uri="{BB962C8B-B14F-4D97-AF65-F5344CB8AC3E}">
        <p14:creationId xmlns:p14="http://schemas.microsoft.com/office/powerpoint/2010/main" val="25601893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16871A6-49F9-4D5B-A093-196DD6DA26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591378"/>
          </a:xfrm>
        </p:spPr>
        <p:txBody>
          <a:bodyPr>
            <a:normAutofit/>
          </a:bodyPr>
          <a:lstStyle/>
          <a:p>
            <a:pPr algn="ctr"/>
            <a:r>
              <a:rPr lang="es-MX" sz="8000" b="1" dirty="0">
                <a:solidFill>
                  <a:schemeClr val="tx1"/>
                </a:solidFill>
              </a:rPr>
              <a:t>GRACIAS POR SU ATENCIÓN.</a:t>
            </a:r>
          </a:p>
        </p:txBody>
      </p:sp>
    </p:spTree>
    <p:extLst>
      <p:ext uri="{BB962C8B-B14F-4D97-AF65-F5344CB8AC3E}">
        <p14:creationId xmlns:p14="http://schemas.microsoft.com/office/powerpoint/2010/main" val="3826444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476672"/>
            <a:ext cx="7543800" cy="684625"/>
          </a:xfrm>
        </p:spPr>
        <p:txBody>
          <a:bodyPr>
            <a:normAutofit/>
          </a:bodyPr>
          <a:lstStyle/>
          <a:p>
            <a:r>
              <a:rPr lang="es-ES_tradnl" sz="3600" b="1" dirty="0">
                <a:solidFill>
                  <a:schemeClr val="tx1"/>
                </a:solidFill>
                <a:latin typeface="+mn-lt"/>
              </a:rPr>
              <a:t>INTRODUCCIÓN.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5007" y="1196752"/>
            <a:ext cx="6197313" cy="4968552"/>
          </a:xfrm>
        </p:spPr>
        <p:txBody>
          <a:bodyPr>
            <a:normAutofit/>
          </a:bodyPr>
          <a:lstStyle/>
          <a:p>
            <a:r>
              <a:rPr lang="es-ES_tradnl" sz="3600" b="1" dirty="0">
                <a:solidFill>
                  <a:schemeClr val="tx1"/>
                </a:solidFill>
              </a:rPr>
              <a:t>Se disponen en dos grupos:</a:t>
            </a:r>
          </a:p>
          <a:p>
            <a:endParaRPr lang="es-ES_tradnl" sz="3600" b="1" dirty="0">
              <a:solidFill>
                <a:schemeClr val="tx1"/>
              </a:solidFill>
            </a:endParaRPr>
          </a:p>
          <a:p>
            <a:r>
              <a:rPr lang="es-ES_tradnl" sz="3600" b="1" dirty="0">
                <a:solidFill>
                  <a:schemeClr val="tx1"/>
                </a:solidFill>
              </a:rPr>
              <a:t>a) Compartimiento Anterior.</a:t>
            </a:r>
          </a:p>
          <a:p>
            <a:endParaRPr lang="es-ES_tradnl" sz="3600" b="1" dirty="0">
              <a:solidFill>
                <a:schemeClr val="tx1"/>
              </a:solidFill>
            </a:endParaRPr>
          </a:p>
          <a:p>
            <a:r>
              <a:rPr lang="es-ES_tradnl" sz="3600" b="1" dirty="0">
                <a:solidFill>
                  <a:schemeClr val="tx1"/>
                </a:solidFill>
              </a:rPr>
              <a:t>b) Compartimiento Posterior</a:t>
            </a:r>
          </a:p>
          <a:p>
            <a:endParaRPr lang="es-ES_tradnl" sz="3600" b="1" dirty="0">
              <a:solidFill>
                <a:schemeClr val="tx1"/>
              </a:solidFill>
            </a:endParaRPr>
          </a:p>
          <a:p>
            <a:r>
              <a:rPr lang="es-ES_tradnl" sz="3600" b="1" dirty="0">
                <a:solidFill>
                  <a:schemeClr val="tx1"/>
                </a:solidFill>
              </a:rPr>
              <a:t>                                           </a:t>
            </a:r>
            <a:r>
              <a:rPr lang="es-ES_tradnl" sz="2400" b="1" dirty="0">
                <a:solidFill>
                  <a:schemeClr val="tx1"/>
                </a:solidFill>
              </a:rPr>
              <a:t>Ver fig. 1.</a:t>
            </a:r>
            <a:endParaRPr lang="es-ES_tradnl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970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406092"/>
          </a:xfrm>
        </p:spPr>
        <p:txBody>
          <a:bodyPr>
            <a:normAutofit/>
          </a:bodyPr>
          <a:lstStyle/>
          <a:p>
            <a:r>
              <a:rPr lang="es-ES_tradnl" sz="2400" b="1" dirty="0">
                <a:solidFill>
                  <a:schemeClr val="tx1"/>
                </a:solidFill>
                <a:latin typeface="+mn-lt"/>
              </a:rPr>
              <a:t>FIG. 1. Compartimientos musculares del brazo.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052736"/>
            <a:ext cx="8627058" cy="5055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852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848872" cy="864095"/>
          </a:xfrm>
        </p:spPr>
        <p:txBody>
          <a:bodyPr>
            <a:noAutofit/>
          </a:bodyPr>
          <a:lstStyle/>
          <a:p>
            <a:r>
              <a:rPr lang="es-ES_tradnl" sz="4400" b="1" dirty="0">
                <a:solidFill>
                  <a:schemeClr val="tx1"/>
                </a:solidFill>
                <a:latin typeface="+mn-lt"/>
              </a:rPr>
              <a:t>a) COMPARTIMIENTO ANTERIOR.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99023" y="1845734"/>
            <a:ext cx="5765265" cy="4023360"/>
          </a:xfrm>
        </p:spPr>
        <p:txBody>
          <a:bodyPr>
            <a:normAutofit/>
          </a:bodyPr>
          <a:lstStyle/>
          <a:p>
            <a:r>
              <a:rPr lang="es-ES_tradnl" sz="3600" b="1" dirty="0">
                <a:solidFill>
                  <a:schemeClr val="tx1"/>
                </a:solidFill>
              </a:rPr>
              <a:t>1. BÍCEPS BRAQUIAL</a:t>
            </a:r>
          </a:p>
          <a:p>
            <a:endParaRPr lang="es-ES_tradnl" sz="3600" b="1" dirty="0">
              <a:solidFill>
                <a:schemeClr val="tx1"/>
              </a:solidFill>
            </a:endParaRPr>
          </a:p>
          <a:p>
            <a:r>
              <a:rPr lang="es-ES_tradnl" sz="3600" b="1" dirty="0">
                <a:solidFill>
                  <a:schemeClr val="tx1"/>
                </a:solidFill>
              </a:rPr>
              <a:t>2. BRAQUIAL</a:t>
            </a:r>
          </a:p>
          <a:p>
            <a:endParaRPr lang="es-ES_tradnl" sz="3600" b="1" dirty="0">
              <a:solidFill>
                <a:schemeClr val="tx1"/>
              </a:solidFill>
            </a:endParaRPr>
          </a:p>
          <a:p>
            <a:r>
              <a:rPr lang="es-ES_tradnl" sz="3600" b="1" dirty="0">
                <a:solidFill>
                  <a:schemeClr val="tx1"/>
                </a:solidFill>
              </a:rPr>
              <a:t>3. CORACOBRAQUIAL</a:t>
            </a:r>
          </a:p>
        </p:txBody>
      </p:sp>
    </p:spTree>
    <p:extLst>
      <p:ext uri="{BB962C8B-B14F-4D97-AF65-F5344CB8AC3E}">
        <p14:creationId xmlns:p14="http://schemas.microsoft.com/office/powerpoint/2010/main" val="1316946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188640"/>
            <a:ext cx="7543800" cy="838140"/>
          </a:xfrm>
        </p:spPr>
        <p:txBody>
          <a:bodyPr>
            <a:normAutofit/>
          </a:bodyPr>
          <a:lstStyle/>
          <a:p>
            <a:r>
              <a:rPr lang="es-ES_tradnl" sz="4000" b="1" dirty="0">
                <a:solidFill>
                  <a:schemeClr val="tx1"/>
                </a:solidFill>
                <a:latin typeface="+mn-lt"/>
              </a:rPr>
              <a:t>1. Músculo bíceps braquial.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268760"/>
            <a:ext cx="7543801" cy="5184576"/>
          </a:xfrm>
        </p:spPr>
        <p:txBody>
          <a:bodyPr>
            <a:normAutofit fontScale="85000" lnSpcReduction="10000"/>
          </a:bodyPr>
          <a:lstStyle/>
          <a:p>
            <a:r>
              <a:rPr lang="es-MX" sz="3600" b="1" dirty="0">
                <a:solidFill>
                  <a:schemeClr val="tx1"/>
                </a:solidFill>
              </a:rPr>
              <a:t>* Situación: En el plano superficial.</a:t>
            </a:r>
          </a:p>
          <a:p>
            <a:r>
              <a:rPr lang="es-MX" sz="3600" b="1" dirty="0">
                <a:solidFill>
                  <a:schemeClr val="tx1"/>
                </a:solidFill>
              </a:rPr>
              <a:t>* Origen(2 partes): </a:t>
            </a:r>
          </a:p>
          <a:p>
            <a:r>
              <a:rPr lang="es-MX" sz="3600" b="1" dirty="0">
                <a:solidFill>
                  <a:schemeClr val="tx1"/>
                </a:solidFill>
              </a:rPr>
              <a:t>- Cabeza corta: Apófisis coracoides. </a:t>
            </a:r>
          </a:p>
          <a:p>
            <a:r>
              <a:rPr lang="es-MX" sz="3600" b="1" dirty="0">
                <a:solidFill>
                  <a:schemeClr val="tx1"/>
                </a:solidFill>
              </a:rPr>
              <a:t>- Cabeza larga: Labrum glenoideo y tubérculo </a:t>
            </a:r>
          </a:p>
          <a:p>
            <a:r>
              <a:rPr lang="es-MX" sz="3600" b="1" dirty="0">
                <a:solidFill>
                  <a:schemeClr val="tx1"/>
                </a:solidFill>
              </a:rPr>
              <a:t>                            supraglenoideo.</a:t>
            </a:r>
          </a:p>
          <a:p>
            <a:r>
              <a:rPr lang="es-MX" sz="3600" b="1" dirty="0">
                <a:solidFill>
                  <a:schemeClr val="tx1"/>
                </a:solidFill>
              </a:rPr>
              <a:t>* Inserción: Tuberosidad del radio y </a:t>
            </a:r>
          </a:p>
          <a:p>
            <a:r>
              <a:rPr lang="es-MX" sz="3600" b="1" dirty="0">
                <a:solidFill>
                  <a:schemeClr val="tx1"/>
                </a:solidFill>
              </a:rPr>
              <a:t>                       aponeurosis bicipital.</a:t>
            </a:r>
          </a:p>
          <a:p>
            <a:r>
              <a:rPr lang="es-MX" sz="3600" b="1" dirty="0">
                <a:solidFill>
                  <a:schemeClr val="tx1"/>
                </a:solidFill>
              </a:rPr>
              <a:t>* Función: Flexor y supinador del antebrazo </a:t>
            </a:r>
          </a:p>
          <a:p>
            <a:r>
              <a:rPr lang="es-MX" sz="3600" b="1" dirty="0">
                <a:solidFill>
                  <a:schemeClr val="tx1"/>
                </a:solidFill>
              </a:rPr>
              <a:t>                    sobre el brazo.           </a:t>
            </a:r>
            <a:r>
              <a:rPr lang="es-MX" sz="2800" b="1" dirty="0">
                <a:solidFill>
                  <a:schemeClr val="tx1"/>
                </a:solidFill>
              </a:rPr>
              <a:t>Ver Fig. 2.</a:t>
            </a:r>
            <a:endParaRPr lang="es-MX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583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478100"/>
          </a:xfrm>
        </p:spPr>
        <p:txBody>
          <a:bodyPr>
            <a:noAutofit/>
          </a:bodyPr>
          <a:lstStyle/>
          <a:p>
            <a:r>
              <a:rPr lang="es-ES_tradnl" sz="2800" b="1" dirty="0">
                <a:solidFill>
                  <a:schemeClr val="tx1"/>
                </a:solidFill>
              </a:rPr>
              <a:t>Fig. 2. Músculo bíceps braquial. Origen e Inserción.</a:t>
            </a:r>
          </a:p>
        </p:txBody>
      </p:sp>
      <p:pic>
        <p:nvPicPr>
          <p:cNvPr id="4" name="Picture 2" descr="http://www.ejercicios.org/fotos-musculos/bicepsa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86788"/>
            <a:ext cx="4116676" cy="5526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1475656" y="126876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/>
              <a:t>Cabeza larga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6876256" y="140348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/>
              <a:t>Cabeza corta</a:t>
            </a:r>
            <a:endParaRPr lang="es-ES_tradnl" dirty="0"/>
          </a:p>
        </p:txBody>
      </p:sp>
      <p:sp>
        <p:nvSpPr>
          <p:cNvPr id="7" name="CuadroTexto 6"/>
          <p:cNvSpPr txBox="1"/>
          <p:nvPr/>
        </p:nvSpPr>
        <p:spPr>
          <a:xfrm>
            <a:off x="4499992" y="544522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Inserción.</a:t>
            </a:r>
          </a:p>
        </p:txBody>
      </p:sp>
    </p:spTree>
    <p:extLst>
      <p:ext uri="{BB962C8B-B14F-4D97-AF65-F5344CB8AC3E}">
        <p14:creationId xmlns:p14="http://schemas.microsoft.com/office/powerpoint/2010/main" val="1927954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694124"/>
          </a:xfrm>
        </p:spPr>
        <p:txBody>
          <a:bodyPr>
            <a:normAutofit/>
          </a:bodyPr>
          <a:lstStyle/>
          <a:p>
            <a:r>
              <a:rPr lang="es-ES_tradnl" sz="4000" b="1" dirty="0">
                <a:solidFill>
                  <a:schemeClr val="tx1"/>
                </a:solidFill>
                <a:latin typeface="+mn-lt"/>
              </a:rPr>
              <a:t>2. MÚSCULO BRAQUIAL.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268760"/>
            <a:ext cx="7543801" cy="4896544"/>
          </a:xfrm>
        </p:spPr>
        <p:txBody>
          <a:bodyPr>
            <a:normAutofit fontScale="85000" lnSpcReduction="2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3600" b="1" dirty="0">
                <a:solidFill>
                  <a:schemeClr val="tx1"/>
                </a:solidFill>
              </a:rPr>
              <a:t>Situación: Profundo al bíceps.</a:t>
            </a:r>
          </a:p>
          <a:p>
            <a:pPr marL="285750" indent="-285750">
              <a:buFont typeface="Arial" pitchFamily="34" charset="0"/>
              <a:buChar char="•"/>
            </a:pPr>
            <a:endParaRPr lang="es-MX" sz="3600" b="1" dirty="0">
              <a:solidFill>
                <a:schemeClr val="tx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MX" sz="3600" b="1" dirty="0">
                <a:solidFill>
                  <a:schemeClr val="tx1"/>
                </a:solidFill>
              </a:rPr>
              <a:t>Origen: Caras anteromedial y anterolateral del húmero.</a:t>
            </a:r>
          </a:p>
          <a:p>
            <a:pPr marL="285750" indent="-285750">
              <a:buFont typeface="Arial" pitchFamily="34" charset="0"/>
              <a:buChar char="•"/>
            </a:pPr>
            <a:endParaRPr lang="es-MX" sz="3600" b="1" dirty="0">
              <a:solidFill>
                <a:schemeClr val="tx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MX" sz="3600" b="1" dirty="0">
                <a:solidFill>
                  <a:schemeClr val="tx1"/>
                </a:solidFill>
              </a:rPr>
              <a:t>Inserción: tuberosidad del cúbito y fascia del antebrazo.</a:t>
            </a:r>
          </a:p>
          <a:p>
            <a:pPr marL="285750" indent="-285750">
              <a:buFont typeface="Arial" pitchFamily="34" charset="0"/>
              <a:buChar char="•"/>
            </a:pPr>
            <a:endParaRPr lang="es-MX" sz="3600" b="1" dirty="0">
              <a:solidFill>
                <a:schemeClr val="tx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MX" sz="3600" b="1" dirty="0">
                <a:solidFill>
                  <a:schemeClr val="tx1"/>
                </a:solidFill>
              </a:rPr>
              <a:t>Función: flexión del antebrazo sobre el          brazo.</a:t>
            </a:r>
          </a:p>
        </p:txBody>
      </p:sp>
    </p:spTree>
    <p:extLst>
      <p:ext uri="{BB962C8B-B14F-4D97-AF65-F5344CB8AC3E}">
        <p14:creationId xmlns:p14="http://schemas.microsoft.com/office/powerpoint/2010/main" val="25503408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388</TotalTime>
  <Words>1184</Words>
  <Application>Microsoft Office PowerPoint</Application>
  <PresentationFormat>Presentación en pantalla (4:3)</PresentationFormat>
  <Paragraphs>167</Paragraphs>
  <Slides>36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0" baseType="lpstr">
      <vt:lpstr>Arial</vt:lpstr>
      <vt:lpstr>Calibri</vt:lpstr>
      <vt:lpstr>Calibri Light</vt:lpstr>
      <vt:lpstr>Retrospección</vt:lpstr>
      <vt:lpstr>UNIVERSIDAD AUTÓNOMA DEL ESTADO DE MÉXICO  FACULTAD DE MEDICINA   TÍTULO: “MÚSCULOS DEL BRAZO. COMPLEJO ARTICULAR DEL CODO´´  UNIDAD II; TEMA 3.  UNIDAD DE APRENDIZAJE:  ANATOMÍA.  PROGRAMA EDUCATIVO: MÉDICO CIRUJANO.  ESPACIO ACADÉMICO: FACULTAD DE MEDICINA.  RESPONSABLE DE LA ELABORACIÓN:  E. EN C.G. MARCO ANTONIO MONDRAGÓN CHIMAL  FECHA DE ELABORACIÓN: 20 DE SEPTIEMBRE DE 2017</vt:lpstr>
      <vt:lpstr>JUSTIFICACIÓN.</vt:lpstr>
      <vt:lpstr>MÚSCULOS DEL BRAZO</vt:lpstr>
      <vt:lpstr>INTRODUCCIÓN.</vt:lpstr>
      <vt:lpstr>FIG. 1. Compartimientos musculares del brazo.</vt:lpstr>
      <vt:lpstr>a) COMPARTIMIENTO ANTERIOR.</vt:lpstr>
      <vt:lpstr>1. Músculo bíceps braquial.</vt:lpstr>
      <vt:lpstr>Fig. 2. Músculo bíceps braquial. Origen e Inserción.</vt:lpstr>
      <vt:lpstr>2. MÚSCULO BRAQUIAL.</vt:lpstr>
      <vt:lpstr>Fig. 3. Músculo braquial. Origen e Inserción.</vt:lpstr>
      <vt:lpstr>Presentación de PowerPoint</vt:lpstr>
      <vt:lpstr>INERVACIÓN.</vt:lpstr>
      <vt:lpstr>a) COMPARTIMIENTO POSTERIOR.</vt:lpstr>
      <vt:lpstr>Fig. 5. Músculo tríceps Braquial. Origen e inserción.</vt:lpstr>
      <vt:lpstr>COMPLEJO ARTICULAR DEL CODO</vt:lpstr>
      <vt:lpstr>INTRODUCCIÓN.</vt:lpstr>
      <vt:lpstr>1. Articulación húmero-cubital.</vt:lpstr>
      <vt:lpstr>Presentación de PowerPoint</vt:lpstr>
      <vt:lpstr>2. Articulación húmero-radial.</vt:lpstr>
      <vt:lpstr>Presentación de PowerPoint</vt:lpstr>
      <vt:lpstr>3. Articulación radio-cubital proximal.</vt:lpstr>
      <vt:lpstr>Fig. 8. Articulación Radio-cubital proximal</vt:lpstr>
      <vt:lpstr>Medios de unión de la articulación del codo.</vt:lpstr>
      <vt:lpstr>Presentación de PowerPoint</vt:lpstr>
      <vt:lpstr>Presentación de PowerPoint</vt:lpstr>
      <vt:lpstr>3. CÁPSULA ARTICULAR Y SINOVIAL</vt:lpstr>
      <vt:lpstr>4. Membrana Sinovial</vt:lpstr>
      <vt:lpstr>5. Ligamento Anterior</vt:lpstr>
      <vt:lpstr>Presentación de PowerPoint</vt:lpstr>
      <vt:lpstr>6. Ligamento Posterior</vt:lpstr>
      <vt:lpstr>Presentación de PowerPoint</vt:lpstr>
      <vt:lpstr>7. Ligamento colateral Radial</vt:lpstr>
      <vt:lpstr>8. Ligamento colateral cubital</vt:lpstr>
      <vt:lpstr>Presentación de PowerPoint</vt:lpstr>
      <vt:lpstr>BIBLIOGRAFIA.</vt:lpstr>
      <vt:lpstr>Presentación de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Músculos del brazo</dc:title>
  <dc:creator>Hasgro</dc:creator>
  <cp:lastModifiedBy>Invitado</cp:lastModifiedBy>
  <cp:revision>82</cp:revision>
  <dcterms:created xsi:type="dcterms:W3CDTF">2013-02-12T08:56:27Z</dcterms:created>
  <dcterms:modified xsi:type="dcterms:W3CDTF">2017-09-25T22:11:19Z</dcterms:modified>
</cp:coreProperties>
</file>