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38"/>
  </p:notesMasterIdLst>
  <p:sldIdLst>
    <p:sldId id="307" r:id="rId2"/>
    <p:sldId id="309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5" r:id="rId19"/>
    <p:sldId id="276" r:id="rId20"/>
    <p:sldId id="277" r:id="rId21"/>
    <p:sldId id="278" r:id="rId22"/>
    <p:sldId id="280" r:id="rId23"/>
    <p:sldId id="281" r:id="rId24"/>
    <p:sldId id="274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6" r:id="rId33"/>
    <p:sldId id="297" r:id="rId34"/>
    <p:sldId id="298" r:id="rId35"/>
    <p:sldId id="308" r:id="rId36"/>
    <p:sldId id="304" r:id="rId3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6" autoAdjust="0"/>
    <p:restoredTop sz="94697"/>
  </p:normalViewPr>
  <p:slideViewPr>
    <p:cSldViewPr>
      <p:cViewPr varScale="1">
        <p:scale>
          <a:sx n="56" d="100"/>
          <a:sy n="56" d="100"/>
        </p:scale>
        <p:origin x="72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A7A466-3DE3-4AE5-A8DC-11FA18DD03AF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F9543A0-B6C5-4829-9117-1B2388B4055B}">
      <dgm:prSet phldrT="[Texto]"/>
      <dgm:spPr/>
      <dgm:t>
        <a:bodyPr/>
        <a:lstStyle/>
        <a:p>
          <a:r>
            <a:rPr lang="es-ES" dirty="0"/>
            <a:t>a) Músculos extrínsecos del dorso</a:t>
          </a:r>
        </a:p>
      </dgm:t>
    </dgm:pt>
    <dgm:pt modelId="{F384F972-8FD6-4C62-886A-236EB9F5A666}" type="parTrans" cxnId="{372D6668-4FAE-4BA7-B479-21EC3C796BCE}">
      <dgm:prSet/>
      <dgm:spPr/>
      <dgm:t>
        <a:bodyPr/>
        <a:lstStyle/>
        <a:p>
          <a:endParaRPr lang="es-ES"/>
        </a:p>
      </dgm:t>
    </dgm:pt>
    <dgm:pt modelId="{B085B937-01D6-4914-956E-682204CE5DB4}" type="sibTrans" cxnId="{372D6668-4FAE-4BA7-B479-21EC3C796BCE}">
      <dgm:prSet/>
      <dgm:spPr/>
      <dgm:t>
        <a:bodyPr/>
        <a:lstStyle/>
        <a:p>
          <a:endParaRPr lang="es-ES"/>
        </a:p>
      </dgm:t>
    </dgm:pt>
    <dgm:pt modelId="{6D11B41B-1538-49F5-8F25-5152950CB292}">
      <dgm:prSet phldrT="[Texto]" custT="1"/>
      <dgm:spPr/>
      <dgm:t>
        <a:bodyPr/>
        <a:lstStyle/>
        <a:p>
          <a:r>
            <a:rPr lang="es-ES" sz="2400" b="1" dirty="0"/>
            <a:t>Originados a partir de los hipómeros.</a:t>
          </a:r>
        </a:p>
        <a:p>
          <a:r>
            <a:rPr lang="es-ES" sz="2400" b="1" dirty="0"/>
            <a:t>Superficiales </a:t>
          </a:r>
        </a:p>
      </dgm:t>
    </dgm:pt>
    <dgm:pt modelId="{7F60E024-BF57-4332-B883-5A4C75E5A4E5}" type="parTrans" cxnId="{DF774075-CD75-4BBC-AACB-0173034995CF}">
      <dgm:prSet/>
      <dgm:spPr/>
      <dgm:t>
        <a:bodyPr/>
        <a:lstStyle/>
        <a:p>
          <a:endParaRPr lang="es-ES"/>
        </a:p>
      </dgm:t>
    </dgm:pt>
    <dgm:pt modelId="{D6674920-530A-4D48-AE91-8A3DDDA595B1}" type="sibTrans" cxnId="{DF774075-CD75-4BBC-AACB-0173034995CF}">
      <dgm:prSet/>
      <dgm:spPr/>
      <dgm:t>
        <a:bodyPr/>
        <a:lstStyle/>
        <a:p>
          <a:endParaRPr lang="es-ES"/>
        </a:p>
      </dgm:t>
    </dgm:pt>
    <dgm:pt modelId="{17B8967E-7546-4B30-B514-3B8720B06F97}">
      <dgm:prSet phldrT="[Texto]"/>
      <dgm:spPr/>
      <dgm:t>
        <a:bodyPr/>
        <a:lstStyle/>
        <a:p>
          <a:r>
            <a:rPr lang="es-ES" dirty="0"/>
            <a:t>b) Músculos propios del dorso</a:t>
          </a:r>
        </a:p>
      </dgm:t>
    </dgm:pt>
    <dgm:pt modelId="{795F4003-8C89-4617-97B4-B5E8BEDC13E9}" type="parTrans" cxnId="{BD28B87F-1819-4AFD-A2CC-3ADC610EFD49}">
      <dgm:prSet/>
      <dgm:spPr/>
      <dgm:t>
        <a:bodyPr/>
        <a:lstStyle/>
        <a:p>
          <a:endParaRPr lang="es-ES"/>
        </a:p>
      </dgm:t>
    </dgm:pt>
    <dgm:pt modelId="{FBB97919-9D6B-4D6A-A800-8BCE98D57058}" type="sibTrans" cxnId="{BD28B87F-1819-4AFD-A2CC-3ADC610EFD49}">
      <dgm:prSet/>
      <dgm:spPr/>
      <dgm:t>
        <a:bodyPr/>
        <a:lstStyle/>
        <a:p>
          <a:endParaRPr lang="es-ES"/>
        </a:p>
      </dgm:t>
    </dgm:pt>
    <dgm:pt modelId="{C6ACFDB3-F30C-4DCD-B055-0FB0A47B6899}">
      <dgm:prSet phldrT="[Texto]" custT="1"/>
      <dgm:spPr/>
      <dgm:t>
        <a:bodyPr/>
        <a:lstStyle/>
        <a:p>
          <a:r>
            <a:rPr lang="es-ES" sz="2400" b="1" dirty="0"/>
            <a:t>Epímeros</a:t>
          </a:r>
        </a:p>
        <a:p>
          <a:r>
            <a:rPr lang="es-ES" sz="2400" b="1" dirty="0"/>
            <a:t>Movilizan la columna vertebral</a:t>
          </a:r>
        </a:p>
        <a:p>
          <a:r>
            <a:rPr lang="es-ES" sz="2400" b="1" dirty="0"/>
            <a:t>Ramos  dorsales de los nervios espinales.</a:t>
          </a:r>
        </a:p>
      </dgm:t>
    </dgm:pt>
    <dgm:pt modelId="{D5A46E83-2A50-4D94-B098-CC869BE4D9DC}" type="parTrans" cxnId="{A7DA33FA-8E35-4F85-8BB5-73CE2F83DDC2}">
      <dgm:prSet/>
      <dgm:spPr/>
      <dgm:t>
        <a:bodyPr/>
        <a:lstStyle/>
        <a:p>
          <a:endParaRPr lang="es-ES"/>
        </a:p>
      </dgm:t>
    </dgm:pt>
    <dgm:pt modelId="{9C15C112-11B1-470E-BCAA-A2EC36B9B408}" type="sibTrans" cxnId="{A7DA33FA-8E35-4F85-8BB5-73CE2F83DDC2}">
      <dgm:prSet/>
      <dgm:spPr/>
      <dgm:t>
        <a:bodyPr/>
        <a:lstStyle/>
        <a:p>
          <a:endParaRPr lang="es-ES"/>
        </a:p>
      </dgm:t>
    </dgm:pt>
    <dgm:pt modelId="{A7BAE2DF-D233-4D73-B751-1876FC7CBC2F}" type="pres">
      <dgm:prSet presAssocID="{52A7A466-3DE3-4AE5-A8DC-11FA18DD03A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71924E2-4CA7-446A-A940-8F3FC8C1A9D6}" type="pres">
      <dgm:prSet presAssocID="{DF9543A0-B6C5-4829-9117-1B2388B4055B}" presName="root" presStyleCnt="0"/>
      <dgm:spPr/>
    </dgm:pt>
    <dgm:pt modelId="{76CFE628-F939-4E94-A8C1-732F9A72B07D}" type="pres">
      <dgm:prSet presAssocID="{DF9543A0-B6C5-4829-9117-1B2388B4055B}" presName="rootComposite" presStyleCnt="0"/>
      <dgm:spPr/>
    </dgm:pt>
    <dgm:pt modelId="{085902FD-4584-4B8D-9EAA-7431F57D9669}" type="pres">
      <dgm:prSet presAssocID="{DF9543A0-B6C5-4829-9117-1B2388B4055B}" presName="rootText" presStyleLbl="node1" presStyleIdx="0" presStyleCnt="2"/>
      <dgm:spPr/>
    </dgm:pt>
    <dgm:pt modelId="{56A96D76-A5AD-4998-BC07-E114CF0EDA54}" type="pres">
      <dgm:prSet presAssocID="{DF9543A0-B6C5-4829-9117-1B2388B4055B}" presName="rootConnector" presStyleLbl="node1" presStyleIdx="0" presStyleCnt="2"/>
      <dgm:spPr/>
    </dgm:pt>
    <dgm:pt modelId="{71FEADB1-EFCA-4BE7-BCBC-0711A4049498}" type="pres">
      <dgm:prSet presAssocID="{DF9543A0-B6C5-4829-9117-1B2388B4055B}" presName="childShape" presStyleCnt="0"/>
      <dgm:spPr/>
    </dgm:pt>
    <dgm:pt modelId="{8F43F4E7-BAE9-491C-88EC-7E539A53D8BA}" type="pres">
      <dgm:prSet presAssocID="{7F60E024-BF57-4332-B883-5A4C75E5A4E5}" presName="Name13" presStyleLbl="parChTrans1D2" presStyleIdx="0" presStyleCnt="2"/>
      <dgm:spPr/>
    </dgm:pt>
    <dgm:pt modelId="{081F1105-1F49-45EE-B555-8FA53D767E21}" type="pres">
      <dgm:prSet presAssocID="{6D11B41B-1538-49F5-8F25-5152950CB292}" presName="childText" presStyleLbl="bgAcc1" presStyleIdx="0" presStyleCnt="2">
        <dgm:presLayoutVars>
          <dgm:bulletEnabled val="1"/>
        </dgm:presLayoutVars>
      </dgm:prSet>
      <dgm:spPr/>
    </dgm:pt>
    <dgm:pt modelId="{463C761A-1390-45D5-BC66-5ED834117217}" type="pres">
      <dgm:prSet presAssocID="{17B8967E-7546-4B30-B514-3B8720B06F97}" presName="root" presStyleCnt="0"/>
      <dgm:spPr/>
    </dgm:pt>
    <dgm:pt modelId="{03426F3F-15E6-4D63-9150-62D3AE363B97}" type="pres">
      <dgm:prSet presAssocID="{17B8967E-7546-4B30-B514-3B8720B06F97}" presName="rootComposite" presStyleCnt="0"/>
      <dgm:spPr/>
    </dgm:pt>
    <dgm:pt modelId="{89750898-83B0-41A5-9F96-CAB4912865C5}" type="pres">
      <dgm:prSet presAssocID="{17B8967E-7546-4B30-B514-3B8720B06F97}" presName="rootText" presStyleLbl="node1" presStyleIdx="1" presStyleCnt="2"/>
      <dgm:spPr/>
    </dgm:pt>
    <dgm:pt modelId="{6BCC59B0-0E59-426F-A9EF-DD0DF114169D}" type="pres">
      <dgm:prSet presAssocID="{17B8967E-7546-4B30-B514-3B8720B06F97}" presName="rootConnector" presStyleLbl="node1" presStyleIdx="1" presStyleCnt="2"/>
      <dgm:spPr/>
    </dgm:pt>
    <dgm:pt modelId="{3C071FD4-2604-43DE-BAFF-454D146CBB5B}" type="pres">
      <dgm:prSet presAssocID="{17B8967E-7546-4B30-B514-3B8720B06F97}" presName="childShape" presStyleCnt="0"/>
      <dgm:spPr/>
    </dgm:pt>
    <dgm:pt modelId="{901DE387-D25C-4C83-9900-48A2E8124C83}" type="pres">
      <dgm:prSet presAssocID="{D5A46E83-2A50-4D94-B098-CC869BE4D9DC}" presName="Name13" presStyleLbl="parChTrans1D2" presStyleIdx="1" presStyleCnt="2"/>
      <dgm:spPr/>
    </dgm:pt>
    <dgm:pt modelId="{28FB689C-136D-4EF5-9FB6-EDCE2B638CAD}" type="pres">
      <dgm:prSet presAssocID="{C6ACFDB3-F30C-4DCD-B055-0FB0A47B6899}" presName="childText" presStyleLbl="bgAcc1" presStyleIdx="1" presStyleCnt="2" custScaleY="192704">
        <dgm:presLayoutVars>
          <dgm:bulletEnabled val="1"/>
        </dgm:presLayoutVars>
      </dgm:prSet>
      <dgm:spPr/>
    </dgm:pt>
  </dgm:ptLst>
  <dgm:cxnLst>
    <dgm:cxn modelId="{444AB622-8AD4-4EB5-A7CA-0E9B92A6C598}" type="presOf" srcId="{C6ACFDB3-F30C-4DCD-B055-0FB0A47B6899}" destId="{28FB689C-136D-4EF5-9FB6-EDCE2B638CAD}" srcOrd="0" destOrd="0" presId="urn:microsoft.com/office/officeart/2005/8/layout/hierarchy3"/>
    <dgm:cxn modelId="{372D6668-4FAE-4BA7-B479-21EC3C796BCE}" srcId="{52A7A466-3DE3-4AE5-A8DC-11FA18DD03AF}" destId="{DF9543A0-B6C5-4829-9117-1B2388B4055B}" srcOrd="0" destOrd="0" parTransId="{F384F972-8FD6-4C62-886A-236EB9F5A666}" sibTransId="{B085B937-01D6-4914-956E-682204CE5DB4}"/>
    <dgm:cxn modelId="{14A4CE6B-BC70-47C3-A7B0-B5909F13A5B1}" type="presOf" srcId="{17B8967E-7546-4B30-B514-3B8720B06F97}" destId="{89750898-83B0-41A5-9F96-CAB4912865C5}" srcOrd="0" destOrd="0" presId="urn:microsoft.com/office/officeart/2005/8/layout/hierarchy3"/>
    <dgm:cxn modelId="{DF774075-CD75-4BBC-AACB-0173034995CF}" srcId="{DF9543A0-B6C5-4829-9117-1B2388B4055B}" destId="{6D11B41B-1538-49F5-8F25-5152950CB292}" srcOrd="0" destOrd="0" parTransId="{7F60E024-BF57-4332-B883-5A4C75E5A4E5}" sibTransId="{D6674920-530A-4D48-AE91-8A3DDDA595B1}"/>
    <dgm:cxn modelId="{638DCA7B-CD0E-4810-81F7-A32F8F9EC099}" type="presOf" srcId="{52A7A466-3DE3-4AE5-A8DC-11FA18DD03AF}" destId="{A7BAE2DF-D233-4D73-B751-1876FC7CBC2F}" srcOrd="0" destOrd="0" presId="urn:microsoft.com/office/officeart/2005/8/layout/hierarchy3"/>
    <dgm:cxn modelId="{BD28B87F-1819-4AFD-A2CC-3ADC610EFD49}" srcId="{52A7A466-3DE3-4AE5-A8DC-11FA18DD03AF}" destId="{17B8967E-7546-4B30-B514-3B8720B06F97}" srcOrd="1" destOrd="0" parTransId="{795F4003-8C89-4617-97B4-B5E8BEDC13E9}" sibTransId="{FBB97919-9D6B-4D6A-A800-8BCE98D57058}"/>
    <dgm:cxn modelId="{E816B08B-9FC5-42BF-ABB8-EFF5DA0EEB0A}" type="presOf" srcId="{7F60E024-BF57-4332-B883-5A4C75E5A4E5}" destId="{8F43F4E7-BAE9-491C-88EC-7E539A53D8BA}" srcOrd="0" destOrd="0" presId="urn:microsoft.com/office/officeart/2005/8/layout/hierarchy3"/>
    <dgm:cxn modelId="{8F2121AD-9083-4D00-B0EA-8AD7A2ED24D9}" type="presOf" srcId="{6D11B41B-1538-49F5-8F25-5152950CB292}" destId="{081F1105-1F49-45EE-B555-8FA53D767E21}" srcOrd="0" destOrd="0" presId="urn:microsoft.com/office/officeart/2005/8/layout/hierarchy3"/>
    <dgm:cxn modelId="{94442FB3-CA6D-4147-9340-AC79F5B9CA06}" type="presOf" srcId="{17B8967E-7546-4B30-B514-3B8720B06F97}" destId="{6BCC59B0-0E59-426F-A9EF-DD0DF114169D}" srcOrd="1" destOrd="0" presId="urn:microsoft.com/office/officeart/2005/8/layout/hierarchy3"/>
    <dgm:cxn modelId="{7B7B8FB5-D880-4AE3-95A9-D0E2E366A21B}" type="presOf" srcId="{DF9543A0-B6C5-4829-9117-1B2388B4055B}" destId="{085902FD-4584-4B8D-9EAA-7431F57D9669}" srcOrd="0" destOrd="0" presId="urn:microsoft.com/office/officeart/2005/8/layout/hierarchy3"/>
    <dgm:cxn modelId="{9A4AAABA-FEAE-4532-8E8F-59C17C6257FB}" type="presOf" srcId="{DF9543A0-B6C5-4829-9117-1B2388B4055B}" destId="{56A96D76-A5AD-4998-BC07-E114CF0EDA54}" srcOrd="1" destOrd="0" presId="urn:microsoft.com/office/officeart/2005/8/layout/hierarchy3"/>
    <dgm:cxn modelId="{6CEA58D2-D785-485E-8D4D-B13BBC020B1F}" type="presOf" srcId="{D5A46E83-2A50-4D94-B098-CC869BE4D9DC}" destId="{901DE387-D25C-4C83-9900-48A2E8124C83}" srcOrd="0" destOrd="0" presId="urn:microsoft.com/office/officeart/2005/8/layout/hierarchy3"/>
    <dgm:cxn modelId="{A7DA33FA-8E35-4F85-8BB5-73CE2F83DDC2}" srcId="{17B8967E-7546-4B30-B514-3B8720B06F97}" destId="{C6ACFDB3-F30C-4DCD-B055-0FB0A47B6899}" srcOrd="0" destOrd="0" parTransId="{D5A46E83-2A50-4D94-B098-CC869BE4D9DC}" sibTransId="{9C15C112-11B1-470E-BCAA-A2EC36B9B408}"/>
    <dgm:cxn modelId="{78F3406F-FC4C-4709-B827-B51CE566E82F}" type="presParOf" srcId="{A7BAE2DF-D233-4D73-B751-1876FC7CBC2F}" destId="{671924E2-4CA7-446A-A940-8F3FC8C1A9D6}" srcOrd="0" destOrd="0" presId="urn:microsoft.com/office/officeart/2005/8/layout/hierarchy3"/>
    <dgm:cxn modelId="{93AF04C1-9F61-479B-B269-DD51BFFA6A52}" type="presParOf" srcId="{671924E2-4CA7-446A-A940-8F3FC8C1A9D6}" destId="{76CFE628-F939-4E94-A8C1-732F9A72B07D}" srcOrd="0" destOrd="0" presId="urn:microsoft.com/office/officeart/2005/8/layout/hierarchy3"/>
    <dgm:cxn modelId="{B7CABA25-4A85-483C-A268-86960C25BB91}" type="presParOf" srcId="{76CFE628-F939-4E94-A8C1-732F9A72B07D}" destId="{085902FD-4584-4B8D-9EAA-7431F57D9669}" srcOrd="0" destOrd="0" presId="urn:microsoft.com/office/officeart/2005/8/layout/hierarchy3"/>
    <dgm:cxn modelId="{5B951312-0134-4A74-9DF4-66D7E92189B8}" type="presParOf" srcId="{76CFE628-F939-4E94-A8C1-732F9A72B07D}" destId="{56A96D76-A5AD-4998-BC07-E114CF0EDA54}" srcOrd="1" destOrd="0" presId="urn:microsoft.com/office/officeart/2005/8/layout/hierarchy3"/>
    <dgm:cxn modelId="{B359F3B0-81C9-4D11-96C0-C972B5DCB002}" type="presParOf" srcId="{671924E2-4CA7-446A-A940-8F3FC8C1A9D6}" destId="{71FEADB1-EFCA-4BE7-BCBC-0711A4049498}" srcOrd="1" destOrd="0" presId="urn:microsoft.com/office/officeart/2005/8/layout/hierarchy3"/>
    <dgm:cxn modelId="{F9F7A7BA-3779-4AC7-844D-B5CDB0743A91}" type="presParOf" srcId="{71FEADB1-EFCA-4BE7-BCBC-0711A4049498}" destId="{8F43F4E7-BAE9-491C-88EC-7E539A53D8BA}" srcOrd="0" destOrd="0" presId="urn:microsoft.com/office/officeart/2005/8/layout/hierarchy3"/>
    <dgm:cxn modelId="{AF4ED6F8-9B81-49E7-B1FF-C00F1FEFE9A1}" type="presParOf" srcId="{71FEADB1-EFCA-4BE7-BCBC-0711A4049498}" destId="{081F1105-1F49-45EE-B555-8FA53D767E21}" srcOrd="1" destOrd="0" presId="urn:microsoft.com/office/officeart/2005/8/layout/hierarchy3"/>
    <dgm:cxn modelId="{DEC76E1E-768B-4127-8666-2701073647A1}" type="presParOf" srcId="{A7BAE2DF-D233-4D73-B751-1876FC7CBC2F}" destId="{463C761A-1390-45D5-BC66-5ED834117217}" srcOrd="1" destOrd="0" presId="urn:microsoft.com/office/officeart/2005/8/layout/hierarchy3"/>
    <dgm:cxn modelId="{FD8EFF36-BC13-43CD-AD09-F29F956BE2B9}" type="presParOf" srcId="{463C761A-1390-45D5-BC66-5ED834117217}" destId="{03426F3F-15E6-4D63-9150-62D3AE363B97}" srcOrd="0" destOrd="0" presId="urn:microsoft.com/office/officeart/2005/8/layout/hierarchy3"/>
    <dgm:cxn modelId="{71E67727-405F-46C7-A792-DA80C52B7F86}" type="presParOf" srcId="{03426F3F-15E6-4D63-9150-62D3AE363B97}" destId="{89750898-83B0-41A5-9F96-CAB4912865C5}" srcOrd="0" destOrd="0" presId="urn:microsoft.com/office/officeart/2005/8/layout/hierarchy3"/>
    <dgm:cxn modelId="{942F1BF9-109F-4A56-8345-07D41A8C4F33}" type="presParOf" srcId="{03426F3F-15E6-4D63-9150-62D3AE363B97}" destId="{6BCC59B0-0E59-426F-A9EF-DD0DF114169D}" srcOrd="1" destOrd="0" presId="urn:microsoft.com/office/officeart/2005/8/layout/hierarchy3"/>
    <dgm:cxn modelId="{A3549147-E8E1-48DC-AF0C-549B22646C09}" type="presParOf" srcId="{463C761A-1390-45D5-BC66-5ED834117217}" destId="{3C071FD4-2604-43DE-BAFF-454D146CBB5B}" srcOrd="1" destOrd="0" presId="urn:microsoft.com/office/officeart/2005/8/layout/hierarchy3"/>
    <dgm:cxn modelId="{3CE1FB4D-5467-437B-B4DD-D4DA5AEA55DA}" type="presParOf" srcId="{3C071FD4-2604-43DE-BAFF-454D146CBB5B}" destId="{901DE387-D25C-4C83-9900-48A2E8124C83}" srcOrd="0" destOrd="0" presId="urn:microsoft.com/office/officeart/2005/8/layout/hierarchy3"/>
    <dgm:cxn modelId="{70E24688-BDF2-4F15-95E1-F9F97BB96E58}" type="presParOf" srcId="{3C071FD4-2604-43DE-BAFF-454D146CBB5B}" destId="{28FB689C-136D-4EF5-9FB6-EDCE2B638CAD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5902FD-4584-4B8D-9EAA-7431F57D9669}">
      <dsp:nvSpPr>
        <dsp:cNvPr id="0" name=""/>
        <dsp:cNvSpPr/>
      </dsp:nvSpPr>
      <dsp:spPr>
        <a:xfrm>
          <a:off x="883" y="217533"/>
          <a:ext cx="3216547" cy="16082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400" kern="1200" dirty="0"/>
            <a:t>a) Músculos extrínsecos del dorso</a:t>
          </a:r>
        </a:p>
      </dsp:txBody>
      <dsp:txXfrm>
        <a:off x="47988" y="264638"/>
        <a:ext cx="3122337" cy="1514063"/>
      </dsp:txXfrm>
    </dsp:sp>
    <dsp:sp modelId="{8F43F4E7-BAE9-491C-88EC-7E539A53D8BA}">
      <dsp:nvSpPr>
        <dsp:cNvPr id="0" name=""/>
        <dsp:cNvSpPr/>
      </dsp:nvSpPr>
      <dsp:spPr>
        <a:xfrm>
          <a:off x="322538" y="1825807"/>
          <a:ext cx="321654" cy="1206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06205"/>
              </a:lnTo>
              <a:lnTo>
                <a:pt x="321654" y="120620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1F1105-1F49-45EE-B555-8FA53D767E21}">
      <dsp:nvSpPr>
        <dsp:cNvPr id="0" name=""/>
        <dsp:cNvSpPr/>
      </dsp:nvSpPr>
      <dsp:spPr>
        <a:xfrm>
          <a:off x="644193" y="2227875"/>
          <a:ext cx="2573238" cy="16082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/>
            <a:t>Originados a partir de los hipómeros.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/>
            <a:t>Superficiales </a:t>
          </a:r>
        </a:p>
      </dsp:txBody>
      <dsp:txXfrm>
        <a:off x="691298" y="2274980"/>
        <a:ext cx="2479028" cy="1514063"/>
      </dsp:txXfrm>
    </dsp:sp>
    <dsp:sp modelId="{89750898-83B0-41A5-9F96-CAB4912865C5}">
      <dsp:nvSpPr>
        <dsp:cNvPr id="0" name=""/>
        <dsp:cNvSpPr/>
      </dsp:nvSpPr>
      <dsp:spPr>
        <a:xfrm>
          <a:off x="4021568" y="217533"/>
          <a:ext cx="3216547" cy="16082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400" kern="1200" dirty="0"/>
            <a:t>b) Músculos propios del dorso</a:t>
          </a:r>
        </a:p>
      </dsp:txBody>
      <dsp:txXfrm>
        <a:off x="4068673" y="264638"/>
        <a:ext cx="3122337" cy="1514063"/>
      </dsp:txXfrm>
    </dsp:sp>
    <dsp:sp modelId="{901DE387-D25C-4C83-9900-48A2E8124C83}">
      <dsp:nvSpPr>
        <dsp:cNvPr id="0" name=""/>
        <dsp:cNvSpPr/>
      </dsp:nvSpPr>
      <dsp:spPr>
        <a:xfrm>
          <a:off x="4343223" y="1825807"/>
          <a:ext cx="321654" cy="19516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1672"/>
              </a:lnTo>
              <a:lnTo>
                <a:pt x="321654" y="195167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FB689C-136D-4EF5-9FB6-EDCE2B638CAD}">
      <dsp:nvSpPr>
        <dsp:cNvPr id="0" name=""/>
        <dsp:cNvSpPr/>
      </dsp:nvSpPr>
      <dsp:spPr>
        <a:xfrm>
          <a:off x="4664878" y="2227875"/>
          <a:ext cx="2573238" cy="3099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/>
            <a:t>Epímeros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/>
            <a:t>Movilizan la columna vertebral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/>
            <a:t>Ramos  dorsales de los nervios espinales.</a:t>
          </a:r>
        </a:p>
      </dsp:txBody>
      <dsp:txXfrm>
        <a:off x="4740246" y="2303243"/>
        <a:ext cx="2422502" cy="29484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353A84-FD02-4C18-A56E-37A2ECD74910}" type="datetimeFigureOut">
              <a:rPr lang="es-ES" smtClean="0"/>
              <a:pPr/>
              <a:t>27/09/2017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34C26-0844-4B36-B0E4-0831A864031F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1192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34C26-0844-4B36-B0E4-0831A864031F}" type="slidenum">
              <a:rPr lang="es-ES" smtClean="0"/>
              <a:pPr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2039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07B6-71CC-42FB-84FD-5EBF412BBE39}" type="datetimeFigureOut">
              <a:rPr lang="es-ES" smtClean="0"/>
              <a:pPr/>
              <a:t>27/09/2017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E068-6DDC-436D-B54D-B57579C27391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07B6-71CC-42FB-84FD-5EBF412BBE39}" type="datetimeFigureOut">
              <a:rPr lang="es-ES" smtClean="0"/>
              <a:pPr/>
              <a:t>27/09/2017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E068-6DDC-436D-B54D-B57579C2739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07B6-71CC-42FB-84FD-5EBF412BBE39}" type="datetimeFigureOut">
              <a:rPr lang="es-ES" smtClean="0"/>
              <a:pPr/>
              <a:t>27/09/2017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E068-6DDC-436D-B54D-B57579C2739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388" y="260350"/>
            <a:ext cx="7272337" cy="6477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79388" y="1341438"/>
            <a:ext cx="2587625" cy="518318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2919413" y="1341438"/>
            <a:ext cx="2589212" cy="5183187"/>
          </a:xfrm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9819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07B6-71CC-42FB-84FD-5EBF412BBE39}" type="datetimeFigureOut">
              <a:rPr lang="es-ES" smtClean="0"/>
              <a:pPr/>
              <a:t>27/09/2017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E068-6DDC-436D-B54D-B57579C2739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07B6-71CC-42FB-84FD-5EBF412BBE39}" type="datetimeFigureOut">
              <a:rPr lang="es-ES" smtClean="0"/>
              <a:pPr/>
              <a:t>27/09/2017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E068-6DDC-436D-B54D-B57579C27391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07B6-71CC-42FB-84FD-5EBF412BBE39}" type="datetimeFigureOut">
              <a:rPr lang="es-ES" smtClean="0"/>
              <a:pPr/>
              <a:t>27/09/2017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E068-6DDC-436D-B54D-B57579C2739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07B6-71CC-42FB-84FD-5EBF412BBE39}" type="datetimeFigureOut">
              <a:rPr lang="es-ES" smtClean="0"/>
              <a:pPr/>
              <a:t>27/09/2017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E068-6DDC-436D-B54D-B57579C2739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07B6-71CC-42FB-84FD-5EBF412BBE39}" type="datetimeFigureOut">
              <a:rPr lang="es-ES" smtClean="0"/>
              <a:pPr/>
              <a:t>27/09/2017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E068-6DDC-436D-B54D-B57579C2739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07B6-71CC-42FB-84FD-5EBF412BBE39}" type="datetimeFigureOut">
              <a:rPr lang="es-ES" smtClean="0"/>
              <a:pPr/>
              <a:t>27/09/2017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E068-6DDC-436D-B54D-B57579C2739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2A0607B6-71CC-42FB-84FD-5EBF412BBE39}" type="datetimeFigureOut">
              <a:rPr lang="es-ES" smtClean="0"/>
              <a:pPr/>
              <a:t>27/09/2017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06E068-6DDC-436D-B54D-B57579C2739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accent2"/>
          </a:solid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07B6-71CC-42FB-84FD-5EBF412BBE39}" type="datetimeFigureOut">
              <a:rPr lang="es-ES" smtClean="0"/>
              <a:pPr/>
              <a:t>27/09/2017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E068-6DDC-436D-B54D-B57579C2739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A0607B6-71CC-42FB-84FD-5EBF412BBE39}" type="datetimeFigureOut">
              <a:rPr lang="es-ES" smtClean="0"/>
              <a:pPr/>
              <a:t>27/09/2017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806E068-6DDC-436D-B54D-B57579C27391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466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496944" cy="5904656"/>
          </a:xfrm>
        </p:spPr>
        <p:txBody>
          <a:bodyPr>
            <a:normAutofit/>
          </a:bodyPr>
          <a:lstStyle/>
          <a:p>
            <a:pPr algn="ctr"/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UNIVERSIDAD AUTÓNOMA DEL ESTADO DE MÉXICO</a:t>
            </a: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FACULTAD DE MEDICINA</a:t>
            </a: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TÍTULO: “MÚSCULOS DEL DORSO´´</a:t>
            </a: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UNIDAD IV; TEMA 3</a:t>
            </a: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UNIDAD DE APRENDIZAJE:  ANATOMÍA</a:t>
            </a: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PROGRAMA EDUCATIVO: MÉDICO CIRUJANO</a:t>
            </a: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ESPACIO ACADÉMICO: FACULTAD DE MEDICINA</a:t>
            </a: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RESPONSABLE DE LA ELABORACIÓN: </a:t>
            </a: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E. EN C.G. MARCO ANTONIO MONDRAGÓN CHIMAL</a:t>
            </a: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FECHA DE ELABORACIÓN</a:t>
            </a:r>
            <a:r>
              <a:rPr lang="es-MX" sz="2400" b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: 25 </a:t>
            </a:r>
            <a:r>
              <a:rPr lang="es-MX" sz="2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DE SEPTIEMBRE DE 2017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56919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52928" cy="653712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4. ROMBOIDES MAYOR Y MENOR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4048" y="809742"/>
            <a:ext cx="3816424" cy="54750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2400" b="1" dirty="0"/>
              <a:t>Origen: Ligamento nucal y </a:t>
            </a:r>
            <a:r>
              <a:rPr lang="es-ES" sz="2400" b="1" dirty="0"/>
              <a:t>apófisis espinosas de C7 a T5</a:t>
            </a:r>
          </a:p>
          <a:p>
            <a:r>
              <a:rPr lang="es-ES" sz="2400" b="1" dirty="0"/>
              <a:t>Inserción: Borde medial de la escápula.</a:t>
            </a:r>
          </a:p>
          <a:p>
            <a:r>
              <a:rPr lang="es-ES" sz="2400" b="1" dirty="0"/>
              <a:t>El romboides menor es superior, más estrecho y más grueso. </a:t>
            </a:r>
          </a:p>
          <a:p>
            <a:r>
              <a:rPr lang="es-ES" sz="2400" b="1" dirty="0"/>
              <a:t>El mayor es más amplio.</a:t>
            </a:r>
          </a:p>
          <a:p>
            <a:r>
              <a:rPr lang="es-MX" sz="2400" b="1" dirty="0"/>
              <a:t>Inervacion: </a:t>
            </a:r>
            <a:r>
              <a:rPr lang="es-ES" sz="2400" b="1" dirty="0"/>
              <a:t>nervio dorsal de la escápula</a:t>
            </a:r>
          </a:p>
          <a:p>
            <a:r>
              <a:rPr lang="es-MX" sz="2400" b="1" dirty="0"/>
              <a:t>Función: Aproximación y rotación medial </a:t>
            </a:r>
            <a:r>
              <a:rPr lang="es-ES" sz="2400" b="1" dirty="0"/>
              <a:t>de la escápula.</a:t>
            </a:r>
          </a:p>
        </p:txBody>
      </p:sp>
      <p:pic>
        <p:nvPicPr>
          <p:cNvPr id="34818" name="Picture 2" descr="http://www.ejercicios.org/fotos-musculos/rhomboid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4464496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04856" cy="770344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5. SERRATO POSTERIOR SUPERIOR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052736"/>
            <a:ext cx="2808312" cy="518457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sz="2400" b="1" dirty="0"/>
              <a:t>Origen: </a:t>
            </a:r>
            <a:r>
              <a:rPr lang="es-ES" sz="2400" b="1" dirty="0"/>
              <a:t>Apófisis espinosas de la C7 a T3</a:t>
            </a:r>
          </a:p>
          <a:p>
            <a:r>
              <a:rPr lang="es-MX" sz="2400" b="1" dirty="0"/>
              <a:t>Inserción: C</a:t>
            </a:r>
            <a:r>
              <a:rPr lang="es-ES" sz="2400" b="1" dirty="0" err="1"/>
              <a:t>ostillas</a:t>
            </a:r>
            <a:r>
              <a:rPr lang="es-ES" sz="2400" b="1" dirty="0"/>
              <a:t>, desde la segunda hasta la quinta</a:t>
            </a:r>
          </a:p>
          <a:p>
            <a:r>
              <a:rPr lang="es-ES" sz="2400" b="1" dirty="0"/>
              <a:t>Cubre a los músculos propios del dorso.</a:t>
            </a:r>
          </a:p>
          <a:p>
            <a:r>
              <a:rPr lang="es-MX" sz="2400" b="1" dirty="0"/>
              <a:t>Inervación: N</a:t>
            </a:r>
            <a:r>
              <a:rPr lang="es-ES" sz="2400" b="1" dirty="0" err="1"/>
              <a:t>ervios</a:t>
            </a:r>
            <a:r>
              <a:rPr lang="es-ES" sz="2400" b="1" dirty="0"/>
              <a:t> intercostales</a:t>
            </a:r>
          </a:p>
          <a:p>
            <a:r>
              <a:rPr lang="es-MX" sz="2400" b="1" dirty="0"/>
              <a:t>Función: E</a:t>
            </a:r>
            <a:r>
              <a:rPr lang="es-ES" sz="2400" b="1" dirty="0"/>
              <a:t>levar las costillas.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BD61F9E-9152-4A82-8E8D-A5BB64F17A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594" y="980728"/>
            <a:ext cx="5195838" cy="5335427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C27CE8B2-48B6-4111-A1F3-D1EFE51EFF99}"/>
              </a:ext>
            </a:extLst>
          </p:cNvPr>
          <p:cNvSpPr/>
          <p:nvPr/>
        </p:nvSpPr>
        <p:spPr>
          <a:xfrm>
            <a:off x="7092280" y="2204864"/>
            <a:ext cx="1224136" cy="72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7992888" cy="698336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6. SERRATO POSTERIOR INFERIOR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292080" y="980728"/>
            <a:ext cx="3312368" cy="533099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2400" b="1" dirty="0"/>
              <a:t>Origen: F</a:t>
            </a:r>
            <a:r>
              <a:rPr lang="es-ES" sz="2400" b="1" dirty="0"/>
              <a:t>ascia toracolumbar a nivel de T11 a L2.</a:t>
            </a:r>
          </a:p>
          <a:p>
            <a:r>
              <a:rPr lang="es-MX" sz="2400" b="1" dirty="0"/>
              <a:t>Insercion: C</a:t>
            </a:r>
            <a:r>
              <a:rPr lang="es-ES" sz="2400" b="1" dirty="0"/>
              <a:t>ara posterolateral de las últimas cuatro costillas.</a:t>
            </a:r>
          </a:p>
          <a:p>
            <a:r>
              <a:rPr lang="es-ES" sz="2400" b="1" dirty="0"/>
              <a:t>Cubre al músculo erector de la columna</a:t>
            </a:r>
          </a:p>
          <a:p>
            <a:r>
              <a:rPr lang="es-MX" sz="2400" b="1" dirty="0"/>
              <a:t>Inervación: </a:t>
            </a:r>
            <a:r>
              <a:rPr lang="es-ES" sz="2400" b="1" dirty="0"/>
              <a:t>Últimos nervios intercostales.</a:t>
            </a:r>
          </a:p>
          <a:p>
            <a:r>
              <a:rPr lang="es-MX" sz="2400" b="1" dirty="0"/>
              <a:t>Función: </a:t>
            </a:r>
            <a:r>
              <a:rPr lang="es-ES" sz="2400" b="1" dirty="0"/>
              <a:t>Descender las costillas.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8C3C508-92EF-4399-B4E3-6801334F46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40098"/>
            <a:ext cx="4991117" cy="5125206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88173ED8-D8C6-4DBF-8C42-324832384929}"/>
              </a:ext>
            </a:extLst>
          </p:cNvPr>
          <p:cNvSpPr/>
          <p:nvPr/>
        </p:nvSpPr>
        <p:spPr>
          <a:xfrm>
            <a:off x="323528" y="4437112"/>
            <a:ext cx="1152128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498416"/>
            <a:ext cx="7920880" cy="770344"/>
          </a:xfrm>
        </p:spPr>
        <p:txBody>
          <a:bodyPr>
            <a:normAutofit/>
          </a:bodyPr>
          <a:lstStyle/>
          <a:p>
            <a:r>
              <a:rPr lang="es-MX" sz="4000" b="1" dirty="0">
                <a:solidFill>
                  <a:schemeClr val="tx1"/>
                </a:solidFill>
              </a:rPr>
              <a:t>b) MÚSCULOS PROPIOS DEL DORSO</a:t>
            </a:r>
            <a:endParaRPr lang="es-ES" sz="4000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51720" y="1844824"/>
            <a:ext cx="4104456" cy="324036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s-ES" sz="3200" b="1" dirty="0"/>
              <a:t>Se agrupan en tres planos: </a:t>
            </a:r>
          </a:p>
          <a:p>
            <a:pPr algn="just"/>
            <a:r>
              <a:rPr lang="es-ES" sz="3200" b="1" dirty="0"/>
              <a:t>1. Superficial.</a:t>
            </a:r>
          </a:p>
          <a:p>
            <a:pPr algn="just"/>
            <a:r>
              <a:rPr lang="es-ES" sz="3200" b="1" dirty="0"/>
              <a:t>2. Intermedio, y:</a:t>
            </a:r>
          </a:p>
          <a:p>
            <a:pPr algn="just"/>
            <a:r>
              <a:rPr lang="es-ES" sz="3200" b="1" dirty="0"/>
              <a:t>3. Profundo</a:t>
            </a:r>
            <a:endParaRPr lang="es-ES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98416"/>
            <a:ext cx="7239000" cy="698336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1. PLANO SUPERFICIAL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51720" y="1628800"/>
            <a:ext cx="4608512" cy="3600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s-ES" sz="2800" b="1" dirty="0"/>
              <a:t>- Músculos planos.</a:t>
            </a:r>
          </a:p>
          <a:p>
            <a:r>
              <a:rPr lang="es-ES" sz="2800" b="1" dirty="0"/>
              <a:t>- Fibras musculares dispuestas en forma oblicua</a:t>
            </a:r>
          </a:p>
          <a:p>
            <a:r>
              <a:rPr lang="es-ES" sz="2800" b="1" dirty="0"/>
              <a:t>- Son los esplenios:</a:t>
            </a:r>
          </a:p>
          <a:p>
            <a:r>
              <a:rPr lang="es-ES" sz="2800" b="1" dirty="0"/>
              <a:t>  * De la cabeza, y:</a:t>
            </a:r>
          </a:p>
          <a:p>
            <a:r>
              <a:rPr lang="es-ES" sz="2800" b="1" dirty="0"/>
              <a:t>  * Del cuello.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F1375093-0CED-45C9-AB85-DE87AA4187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171721"/>
            <a:ext cx="6013450" cy="342563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39000" cy="55432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chemeClr val="tx1"/>
                </a:solidFill>
                <a:latin typeface="+mn-lt"/>
              </a:rPr>
              <a:t>MUSCULOS ESPLENIOS</a:t>
            </a:r>
            <a:endParaRPr lang="es-E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815966"/>
            <a:ext cx="8496944" cy="246901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s-MX" sz="2800" dirty="0">
                <a:solidFill>
                  <a:schemeClr val="tx1"/>
                </a:solidFill>
              </a:rPr>
              <a:t>- Esplenio de la cabeza:</a:t>
            </a:r>
          </a:p>
          <a:p>
            <a:r>
              <a:rPr lang="es-MX" sz="2800" dirty="0">
                <a:solidFill>
                  <a:schemeClr val="tx1"/>
                </a:solidFill>
              </a:rPr>
              <a:t>Origen: A</a:t>
            </a:r>
            <a:r>
              <a:rPr lang="es-ES" sz="2800" dirty="0">
                <a:solidFill>
                  <a:schemeClr val="tx1"/>
                </a:solidFill>
              </a:rPr>
              <a:t>pófisis espinosas de T3  hasta C4; ligamentos </a:t>
            </a:r>
            <a:r>
              <a:rPr lang="es-ES" sz="2800" dirty="0" err="1">
                <a:solidFill>
                  <a:schemeClr val="tx1"/>
                </a:solidFill>
              </a:rPr>
              <a:t>interespinosos</a:t>
            </a:r>
            <a:r>
              <a:rPr lang="es-ES" sz="2800" dirty="0">
                <a:solidFill>
                  <a:schemeClr val="tx1"/>
                </a:solidFill>
              </a:rPr>
              <a:t> y tercio inferior del ligamento nucal.</a:t>
            </a:r>
          </a:p>
          <a:p>
            <a:r>
              <a:rPr lang="es-MX" sz="2800" dirty="0">
                <a:solidFill>
                  <a:schemeClr val="tx1"/>
                </a:solidFill>
              </a:rPr>
              <a:t>Insercion: E</a:t>
            </a:r>
            <a:r>
              <a:rPr lang="es-ES" sz="2800" dirty="0">
                <a:solidFill>
                  <a:schemeClr val="tx1"/>
                </a:solidFill>
              </a:rPr>
              <a:t>n la línea nucal superior del occipital y en la apófisis mastoides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1594799E-3F9C-492F-96E1-E240502693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268760"/>
            <a:ext cx="6620228" cy="3723878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6"/>
            <a:ext cx="3178696" cy="29523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s-MX" sz="2400" b="1" dirty="0">
                <a:solidFill>
                  <a:schemeClr val="tx1"/>
                </a:solidFill>
              </a:rPr>
              <a:t>- Esplenio del cuello:</a:t>
            </a:r>
          </a:p>
          <a:p>
            <a:r>
              <a:rPr lang="es-MX" sz="2400" b="1" dirty="0">
                <a:solidFill>
                  <a:schemeClr val="tx1"/>
                </a:solidFill>
              </a:rPr>
              <a:t>Origen: A</a:t>
            </a:r>
            <a:r>
              <a:rPr lang="es-ES" sz="2400" b="1" dirty="0">
                <a:solidFill>
                  <a:schemeClr val="tx1"/>
                </a:solidFill>
              </a:rPr>
              <a:t>pófisis espinosas de T3 a T5.</a:t>
            </a:r>
          </a:p>
          <a:p>
            <a:r>
              <a:rPr lang="es-MX" sz="2400" b="1" dirty="0">
                <a:solidFill>
                  <a:schemeClr val="tx1"/>
                </a:solidFill>
              </a:rPr>
              <a:t>Insercion: A</a:t>
            </a:r>
            <a:r>
              <a:rPr lang="es-ES" sz="2400" b="1" dirty="0">
                <a:solidFill>
                  <a:schemeClr val="tx1"/>
                </a:solidFill>
              </a:rPr>
              <a:t>pófisis transversas de las 2 o 3 primeras vértebras cervicales.</a:t>
            </a:r>
          </a:p>
          <a:p>
            <a:pPr algn="just"/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467544" y="3356992"/>
            <a:ext cx="3168352" cy="26776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chemeClr val="tx1"/>
                </a:solidFill>
              </a:rPr>
              <a:t>Inervacion: </a:t>
            </a:r>
            <a:r>
              <a:rPr lang="es-ES" sz="2400" b="1" dirty="0">
                <a:solidFill>
                  <a:schemeClr val="tx1"/>
                </a:solidFill>
              </a:rPr>
              <a:t>Nervios cervicales.</a:t>
            </a:r>
          </a:p>
          <a:p>
            <a:r>
              <a:rPr lang="es-MX" sz="2400" b="1" dirty="0">
                <a:solidFill>
                  <a:schemeClr val="tx1"/>
                </a:solidFill>
              </a:rPr>
              <a:t>Función: </a:t>
            </a:r>
            <a:r>
              <a:rPr lang="es-ES" sz="2400" b="1" dirty="0">
                <a:solidFill>
                  <a:schemeClr val="tx1"/>
                </a:solidFill>
              </a:rPr>
              <a:t>Unilateral, rota la cabeza al mismo lado. Bilateral, son extensores</a:t>
            </a:r>
          </a:p>
          <a:p>
            <a:r>
              <a:rPr lang="es-ES" sz="2400" b="1" dirty="0">
                <a:solidFill>
                  <a:schemeClr val="tx1"/>
                </a:solidFill>
              </a:rPr>
              <a:t>de la columna.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60648"/>
            <a:ext cx="7239000" cy="698336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tx1"/>
                </a:solidFill>
                <a:latin typeface="+mn-lt"/>
              </a:rPr>
              <a:t>2. PLANO INTERMEDIO</a:t>
            </a:r>
            <a:endParaRPr lang="es-ES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203677"/>
            <a:ext cx="4104456" cy="48678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es-ES" sz="3800" b="1" dirty="0"/>
              <a:t>- Formado por el músculo erector de la columna </a:t>
            </a:r>
          </a:p>
          <a:p>
            <a:r>
              <a:rPr lang="es-ES" sz="3800" b="1" dirty="0"/>
              <a:t>- Ocupa el surco ubicado entre las apófisis espinosas y el ángulo de las costillas. </a:t>
            </a:r>
          </a:p>
          <a:p>
            <a:r>
              <a:rPr lang="es-ES" sz="3800" b="1" dirty="0"/>
              <a:t>Tres sectores: </a:t>
            </a:r>
          </a:p>
          <a:p>
            <a:r>
              <a:rPr lang="es-ES" sz="3800" b="1" dirty="0"/>
              <a:t>a) El </a:t>
            </a:r>
            <a:r>
              <a:rPr lang="es-ES" sz="3800" b="1" dirty="0" err="1"/>
              <a:t>iliocostal</a:t>
            </a:r>
            <a:r>
              <a:rPr lang="es-ES" sz="3800" b="1" dirty="0"/>
              <a:t>.</a:t>
            </a:r>
          </a:p>
          <a:p>
            <a:r>
              <a:rPr lang="es-ES" sz="3800" b="1" dirty="0"/>
              <a:t>b) El </a:t>
            </a:r>
            <a:r>
              <a:rPr lang="es-ES" sz="3800" b="1" dirty="0" err="1"/>
              <a:t>longísimo</a:t>
            </a:r>
            <a:endParaRPr lang="es-ES" sz="3800" b="1" dirty="0"/>
          </a:p>
          <a:p>
            <a:r>
              <a:rPr lang="es-ES" sz="3800" b="1" dirty="0"/>
              <a:t>c) El espinoso.</a:t>
            </a:r>
          </a:p>
          <a:p>
            <a:pPr algn="just"/>
            <a:endParaRPr lang="es-ES" dirty="0"/>
          </a:p>
        </p:txBody>
      </p:sp>
      <p:pic>
        <p:nvPicPr>
          <p:cNvPr id="4" name="Picture 2" descr="http://2.bp.blogspot.com/-_oqUjy8JV3U/TmeaRDTAj9I/AAAAAAAAAgM/MHJnlmLfkXE/s1600/VERTEBARL1.jpg">
            <a:extLst>
              <a:ext uri="{FF2B5EF4-FFF2-40B4-BE49-F238E27FC236}">
                <a16:creationId xmlns:a16="http://schemas.microsoft.com/office/drawing/2014/main" id="{1E40BC67-5C20-43C0-A63A-5A5ABE8743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203677"/>
            <a:ext cx="4320480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51520" y="548680"/>
            <a:ext cx="4032448" cy="554461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>
            <a:normAutofit lnSpcReduction="10000"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3" pitchFamily="18" charset="2"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a) Iliocostales lumbares</a:t>
            </a:r>
          </a:p>
          <a:p>
            <a:pPr marL="274320" marR="0" lvl="0" indent="-274320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s-MX" sz="22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Origen: </a:t>
            </a:r>
          </a:p>
          <a:p>
            <a:pPr marL="521208" marR="0" lvl="1" indent="-228600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s-MX" sz="22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Sacro, cresta iliaca, apófisis espinosas de las vértebras lumbares y dos ultimas torácicas y  ligamentos supraespinosos.</a:t>
            </a:r>
          </a:p>
          <a:p>
            <a:pPr marL="274320" marR="0" lvl="0" indent="-274320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s-MX" sz="22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Inserción: </a:t>
            </a:r>
          </a:p>
          <a:p>
            <a:pPr marL="521208" marR="0" lvl="1" indent="-228600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s-MX" sz="22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Ángulos de las siete costillas inferiores.</a:t>
            </a:r>
          </a:p>
          <a:p>
            <a:pPr marL="274320" marR="0" lvl="0" indent="-274320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s-MX" sz="22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Inervación: </a:t>
            </a:r>
          </a:p>
          <a:p>
            <a:pPr marL="521208" marR="0" lvl="1" indent="-228600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s-MX" sz="22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Nervios espinales. </a:t>
            </a:r>
          </a:p>
          <a:p>
            <a:pPr marL="274320" marR="0" lvl="0" indent="-274320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s-MX" sz="22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Función: </a:t>
            </a:r>
          </a:p>
          <a:p>
            <a:pPr marL="521208" marR="0" lvl="1" indent="-228600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s-MX" sz="22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Bilateral: Extensores de la columna y de la cabeza; unilateral: </a:t>
            </a:r>
            <a:r>
              <a:rPr lang="es-MX" sz="2200" b="1" dirty="0">
                <a:solidFill>
                  <a:schemeClr val="tx1"/>
                </a:solidFill>
              </a:rPr>
              <a:t>In</a:t>
            </a:r>
            <a:r>
              <a:rPr kumimoji="0" lang="es-MX" sz="2200" b="1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clínan</a:t>
            </a:r>
            <a:r>
              <a:rPr kumimoji="0" lang="es-MX" sz="22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 columna.</a:t>
            </a:r>
          </a:p>
        </p:txBody>
      </p:sp>
      <p:pic>
        <p:nvPicPr>
          <p:cNvPr id="24578" name="Picture 2" descr="http://3.bp.blogspot.com/-sXTEXRWPlys/T8JbOZSJDvI/AAAAAAAABmM/0wfuS1O-Xmk/s1600/paravertebrales+2.png"/>
          <p:cNvPicPr>
            <a:picLocks noChangeAspect="1" noChangeArrowheads="1"/>
          </p:cNvPicPr>
          <p:nvPr/>
        </p:nvPicPr>
        <p:blipFill>
          <a:blip r:embed="rId2" cstate="print"/>
          <a:srcRect r="45758"/>
          <a:stretch>
            <a:fillRect/>
          </a:stretch>
        </p:blipFill>
        <p:spPr bwMode="auto">
          <a:xfrm>
            <a:off x="4499992" y="332656"/>
            <a:ext cx="4572000" cy="6048672"/>
          </a:xfrm>
          <a:prstGeom prst="rect">
            <a:avLst/>
          </a:prstGeom>
          <a:noFill/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5A73E5E5-B358-409C-82CA-A4162B4623C8}"/>
              </a:ext>
            </a:extLst>
          </p:cNvPr>
          <p:cNvSpPr/>
          <p:nvPr/>
        </p:nvSpPr>
        <p:spPr>
          <a:xfrm>
            <a:off x="7596336" y="4653136"/>
            <a:ext cx="792088" cy="72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95536" y="404664"/>
            <a:ext cx="3528392" cy="583264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3" pitchFamily="18" charset="2"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Iliocostales  torácicos</a:t>
            </a:r>
            <a:r>
              <a:rPr kumimoji="0" lang="es-MX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s-MX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Origen: </a:t>
            </a:r>
          </a:p>
          <a:p>
            <a:pPr marL="521208" marR="0" lvl="1" indent="-228600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s-MX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Ángulos de las siete costillas inferiores.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s-MX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Inserción: </a:t>
            </a:r>
          </a:p>
          <a:p>
            <a:pPr marL="521208" marR="0" lvl="1" indent="-228600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s-MX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Ángulos de las siete costillas superiores y la apófisis espinosa de C7.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s-MX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Inervación: </a:t>
            </a:r>
          </a:p>
          <a:p>
            <a:pPr marL="521208" marR="0" lvl="1" indent="-228600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s-MX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Nervios espinales. 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s-MX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Función: </a:t>
            </a:r>
          </a:p>
          <a:p>
            <a:pPr marL="521208" marR="0" lvl="1" indent="-228600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s-MX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Igual que el </a:t>
            </a:r>
            <a:r>
              <a:rPr kumimoji="0" lang="es-MX" sz="2400" b="1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iliocostal</a:t>
            </a:r>
            <a:r>
              <a:rPr kumimoji="0" lang="es-MX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lumbar</a:t>
            </a:r>
            <a:endParaRPr kumimoji="0" lang="es-ES" sz="24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http://3.bp.blogspot.com/-sXTEXRWPlys/T8JbOZSJDvI/AAAAAAAABmM/0wfuS1O-Xmk/s1600/paravertebrales+2.png"/>
          <p:cNvPicPr>
            <a:picLocks noChangeAspect="1" noChangeArrowheads="1"/>
          </p:cNvPicPr>
          <p:nvPr/>
        </p:nvPicPr>
        <p:blipFill>
          <a:blip r:embed="rId2" cstate="print"/>
          <a:srcRect r="45758"/>
          <a:stretch>
            <a:fillRect/>
          </a:stretch>
        </p:blipFill>
        <p:spPr bwMode="auto">
          <a:xfrm>
            <a:off x="4139952" y="332656"/>
            <a:ext cx="4608512" cy="6048672"/>
          </a:xfrm>
          <a:prstGeom prst="rect">
            <a:avLst/>
          </a:prstGeom>
          <a:noFill/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DB767C4A-8835-4634-A8CA-8123BF3199FB}"/>
              </a:ext>
            </a:extLst>
          </p:cNvPr>
          <p:cNvSpPr/>
          <p:nvPr/>
        </p:nvSpPr>
        <p:spPr>
          <a:xfrm>
            <a:off x="7596336" y="3429000"/>
            <a:ext cx="792088" cy="72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40366" y="498416"/>
            <a:ext cx="7239000" cy="626328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tx1"/>
                </a:solidFill>
                <a:latin typeface="+mn-lt"/>
              </a:rPr>
              <a:t>JUSTIFICACIÓN.</a:t>
            </a:r>
            <a:endParaRPr lang="es-ES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B37307B8-E287-43C7-B359-E35E797B28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268760"/>
            <a:ext cx="7543801" cy="5278328"/>
          </a:xfrm>
        </p:spPr>
        <p:txBody>
          <a:bodyPr>
            <a:normAutofit/>
          </a:bodyPr>
          <a:lstStyle/>
          <a:p>
            <a:pPr algn="just"/>
            <a:r>
              <a:rPr lang="es-MX" sz="3200" b="1" dirty="0">
                <a:solidFill>
                  <a:schemeClr val="tx1"/>
                </a:solidFill>
              </a:rPr>
              <a:t>Al término de la clase, el alumno identificará y distinguirá los músculos extrínsecos de los propios del dorso; comprenderá como se agrupan de acuerdo a su situación, su origen, su inserción, su función y su inervación.</a:t>
            </a:r>
          </a:p>
          <a:p>
            <a:pPr algn="just"/>
            <a:r>
              <a:rPr lang="es-MX" sz="3200" b="1" dirty="0">
                <a:solidFill>
                  <a:schemeClr val="tx1"/>
                </a:solidFill>
              </a:rPr>
              <a:t>Con la adquisición y comprensión de estos conocimientos anatómicos el alumno podrá integrarlos en los diferentes contextos de aprendizaje y relacionarlos con la fisiología, fisiopatología y la clínica.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29155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932040" y="476672"/>
            <a:ext cx="3888432" cy="531496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3" pitchFamily="18" charset="2"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Iliocostales cervicales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s-MX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Origen: </a:t>
            </a: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s-MX" sz="24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Ángulos de las costillas 3 a 6.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s-MX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Inserción: </a:t>
            </a: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pt-BR" sz="24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Apófisis transversal De C4 a C6.</a:t>
            </a:r>
            <a:endParaRPr kumimoji="0" lang="es-MX" sz="24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s-MX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Inervación: </a:t>
            </a: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s-MX" sz="24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Nervios espinales.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s-MX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Función: </a:t>
            </a:r>
          </a:p>
          <a:p>
            <a:pPr marL="521208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s-MX" sz="24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Igual que los otros dos.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es-ES" sz="24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es-E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http://3.bp.blogspot.com/-sXTEXRWPlys/T8JbOZSJDvI/AAAAAAAABmM/0wfuS1O-Xmk/s1600/paravertebrales+2.png"/>
          <p:cNvPicPr>
            <a:picLocks noChangeAspect="1" noChangeArrowheads="1"/>
          </p:cNvPicPr>
          <p:nvPr/>
        </p:nvPicPr>
        <p:blipFill>
          <a:blip r:embed="rId2" cstate="print"/>
          <a:srcRect r="45758"/>
          <a:stretch>
            <a:fillRect/>
          </a:stretch>
        </p:blipFill>
        <p:spPr bwMode="auto">
          <a:xfrm>
            <a:off x="179512" y="260648"/>
            <a:ext cx="4680520" cy="6048672"/>
          </a:xfrm>
          <a:prstGeom prst="rect">
            <a:avLst/>
          </a:prstGeom>
          <a:noFill/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3468314F-B9B1-4CB5-8F8A-40F853E877BF}"/>
              </a:ext>
            </a:extLst>
          </p:cNvPr>
          <p:cNvSpPr/>
          <p:nvPr/>
        </p:nvSpPr>
        <p:spPr>
          <a:xfrm>
            <a:off x="2915816" y="1556792"/>
            <a:ext cx="93610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67544" y="260648"/>
            <a:ext cx="3456384" cy="60934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3" pitchFamily="18" charset="2"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b) Longísimo torácico</a:t>
            </a: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s-MX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Origen: </a:t>
            </a:r>
          </a:p>
          <a:p>
            <a:pPr marL="521208" marR="0" lvl="1" indent="-228600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s-MX" sz="24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Se fusiona con los  iliocostales. Apófisis   transversas de las  vértebras lumbares</a:t>
            </a:r>
            <a:r>
              <a:rPr kumimoji="0" lang="es-MX" sz="24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s-MX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Inserción: </a:t>
            </a:r>
          </a:p>
          <a:p>
            <a:pPr marL="521208" marR="0" lvl="1" indent="-228600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s-MX" sz="24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Apófisis transversas de todas las vértebras  torácicas y las nueve o diez costillas inferiores.</a:t>
            </a:r>
          </a:p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/>
            </a:pPr>
            <a:r>
              <a:rPr lang="es-MX" sz="2400" b="1" dirty="0">
                <a:solidFill>
                  <a:schemeClr val="tx1"/>
                </a:solidFill>
              </a:rPr>
              <a:t>Inervación: </a:t>
            </a:r>
          </a:p>
          <a:p>
            <a:pPr marL="521208" lvl="1" indent="-228600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/>
            </a:pPr>
            <a:r>
              <a:rPr lang="es-MX" sz="2400" b="1" dirty="0">
                <a:solidFill>
                  <a:schemeClr val="tx1"/>
                </a:solidFill>
              </a:rPr>
              <a:t>Nervios espinales. </a:t>
            </a:r>
          </a:p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/>
            </a:pPr>
            <a:r>
              <a:rPr lang="es-MX" sz="2400" b="1" dirty="0">
                <a:solidFill>
                  <a:schemeClr val="tx1"/>
                </a:solidFill>
              </a:rPr>
              <a:t>Función: </a:t>
            </a:r>
          </a:p>
          <a:p>
            <a:pPr marL="521208" marR="0" lvl="1" indent="-228600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tabLst/>
              <a:defRPr/>
            </a:pPr>
            <a:r>
              <a:rPr kumimoji="0" lang="es-ES" sz="24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Igual que iliocostale</a:t>
            </a:r>
            <a:r>
              <a:rPr kumimoji="0" lang="es-ES" sz="23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s.</a:t>
            </a:r>
          </a:p>
        </p:txBody>
      </p:sp>
      <p:pic>
        <p:nvPicPr>
          <p:cNvPr id="5" name="Picture 2" descr="http://3.bp.blogspot.com/-sXTEXRWPlys/T8JbOZSJDvI/AAAAAAAABmM/0wfuS1O-Xmk/s1600/paravertebrales+2.png"/>
          <p:cNvPicPr>
            <a:picLocks noChangeAspect="1" noChangeArrowheads="1"/>
          </p:cNvPicPr>
          <p:nvPr/>
        </p:nvPicPr>
        <p:blipFill>
          <a:blip r:embed="rId2" cstate="print"/>
          <a:srcRect r="45758"/>
          <a:stretch>
            <a:fillRect/>
          </a:stretch>
        </p:blipFill>
        <p:spPr bwMode="auto">
          <a:xfrm>
            <a:off x="4355976" y="332656"/>
            <a:ext cx="4644008" cy="6048672"/>
          </a:xfrm>
          <a:prstGeom prst="rect">
            <a:avLst/>
          </a:prstGeom>
          <a:noFill/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1CCB53A5-60A2-4F8E-8592-2FF32A872B9C}"/>
              </a:ext>
            </a:extLst>
          </p:cNvPr>
          <p:cNvSpPr/>
          <p:nvPr/>
        </p:nvSpPr>
        <p:spPr>
          <a:xfrm>
            <a:off x="7740352" y="3861048"/>
            <a:ext cx="792088" cy="72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67544" y="548680"/>
            <a:ext cx="3456384" cy="56886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3" pitchFamily="18" charset="2"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Longísimo del cuello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s-MX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Origen: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521208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Apófisis transversas  de las cuatro o cinco  vértebras cervicales superiores.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Inserción:</a:t>
            </a:r>
          </a:p>
          <a:p>
            <a:pPr marL="521208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Apófisis transversas de C2 a C6.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s-MX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Inervación: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521208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Nervios espinales. 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s-MX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Función: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521208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Igual que los anteriores.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http://3.bp.blogspot.com/-sXTEXRWPlys/T8JbOZSJDvI/AAAAAAAABmM/0wfuS1O-Xmk/s1600/paravertebrales+2.png"/>
          <p:cNvPicPr>
            <a:picLocks noChangeAspect="1" noChangeArrowheads="1"/>
          </p:cNvPicPr>
          <p:nvPr/>
        </p:nvPicPr>
        <p:blipFill>
          <a:blip r:embed="rId2" cstate="print"/>
          <a:srcRect r="45758"/>
          <a:stretch>
            <a:fillRect/>
          </a:stretch>
        </p:blipFill>
        <p:spPr bwMode="auto">
          <a:xfrm>
            <a:off x="4283968" y="332656"/>
            <a:ext cx="4392488" cy="6048672"/>
          </a:xfrm>
          <a:prstGeom prst="rect">
            <a:avLst/>
          </a:prstGeom>
          <a:noFill/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2DD73F1F-ABA5-40F1-8F52-65A0B2401580}"/>
              </a:ext>
            </a:extLst>
          </p:cNvPr>
          <p:cNvSpPr/>
          <p:nvPr/>
        </p:nvSpPr>
        <p:spPr>
          <a:xfrm>
            <a:off x="7236296" y="2060848"/>
            <a:ext cx="792088" cy="72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95537" y="332656"/>
            <a:ext cx="3888432" cy="597666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3" pitchFamily="18" charset="2"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Longísimo de la cabeza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s-MX" sz="26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Origen: </a:t>
            </a:r>
          </a:p>
          <a:p>
            <a:pPr marL="521208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s-MX" sz="23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Apófisis transversa  de las cuatro o cinco vértebras cervicales superiores y apófisis articulares de las tres o cuatro vértebras cervicales inferiores. </a:t>
            </a:r>
            <a:endParaRPr kumimoji="0" lang="es-MX" sz="26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s-MX" sz="26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Inserción:</a:t>
            </a:r>
            <a:r>
              <a:rPr kumimoji="0" lang="es-MX" sz="20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521208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s-MX" sz="23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Borde posterior de la apófisis mastoides.</a:t>
            </a:r>
          </a:p>
          <a:p>
            <a:pPr marL="274320" lvl="0" indent="-274320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/>
            </a:pPr>
            <a:r>
              <a:rPr lang="es-MX" sz="2600" b="1" dirty="0">
                <a:solidFill>
                  <a:schemeClr val="tx1"/>
                </a:solidFill>
              </a:rPr>
              <a:t>Inervación: </a:t>
            </a:r>
          </a:p>
          <a:p>
            <a:pPr marL="521208" lvl="1" indent="-228600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/>
            </a:pPr>
            <a:r>
              <a:rPr lang="es-MX" sz="2300" b="1" dirty="0">
                <a:solidFill>
                  <a:schemeClr val="tx1"/>
                </a:solidFill>
              </a:rPr>
              <a:t>Ramos dorsales de los nervios espinales. </a:t>
            </a:r>
            <a:endParaRPr lang="es-MX" sz="2600" b="1" dirty="0">
              <a:solidFill>
                <a:schemeClr val="tx1"/>
              </a:solidFill>
            </a:endParaRPr>
          </a:p>
          <a:p>
            <a:pPr marL="274320" lvl="0" indent="-274320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/>
            </a:pPr>
            <a:r>
              <a:rPr lang="es-MX" sz="2600" b="1" dirty="0">
                <a:solidFill>
                  <a:schemeClr val="tx1"/>
                </a:solidFill>
              </a:rPr>
              <a:t>Función: </a:t>
            </a:r>
          </a:p>
          <a:p>
            <a:pPr marL="521208" lvl="1" indent="-228600">
              <a:lnSpc>
                <a:spcPct val="90000"/>
              </a:lnSpc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/>
            </a:pPr>
            <a:r>
              <a:rPr lang="es-MX" sz="2300" b="1" dirty="0">
                <a:solidFill>
                  <a:schemeClr val="tx1"/>
                </a:solidFill>
              </a:rPr>
              <a:t>Igual.</a:t>
            </a:r>
            <a:endParaRPr lang="es-ES" sz="2300" b="1" dirty="0">
              <a:solidFill>
                <a:schemeClr val="tx1"/>
              </a:solidFill>
            </a:endParaRPr>
          </a:p>
        </p:txBody>
      </p:sp>
      <p:pic>
        <p:nvPicPr>
          <p:cNvPr id="5" name="Picture 2" descr="http://3.bp.blogspot.com/-sXTEXRWPlys/T8JbOZSJDvI/AAAAAAAABmM/0wfuS1O-Xmk/s1600/paravertebrales+2.png"/>
          <p:cNvPicPr>
            <a:picLocks noChangeAspect="1" noChangeArrowheads="1"/>
          </p:cNvPicPr>
          <p:nvPr/>
        </p:nvPicPr>
        <p:blipFill>
          <a:blip r:embed="rId2" cstate="print"/>
          <a:srcRect r="45758"/>
          <a:stretch>
            <a:fillRect/>
          </a:stretch>
        </p:blipFill>
        <p:spPr bwMode="auto">
          <a:xfrm>
            <a:off x="4572000" y="332656"/>
            <a:ext cx="4392488" cy="6048672"/>
          </a:xfrm>
          <a:prstGeom prst="rect">
            <a:avLst/>
          </a:prstGeom>
          <a:noFill/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2FC0841A-3940-48CC-BB2A-2DCB26A43C18}"/>
              </a:ext>
            </a:extLst>
          </p:cNvPr>
          <p:cNvSpPr/>
          <p:nvPr/>
        </p:nvSpPr>
        <p:spPr>
          <a:xfrm>
            <a:off x="7308304" y="980728"/>
            <a:ext cx="792088" cy="72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76200" y="341784"/>
            <a:ext cx="7696200" cy="638944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3. PLANO PROFUNDO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07704" y="1124744"/>
            <a:ext cx="5544616" cy="511256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s-ES" sz="2600" b="1" dirty="0">
                <a:solidFill>
                  <a:schemeClr val="tx1"/>
                </a:solidFill>
              </a:rPr>
              <a:t>- Entre las apófisis transversas y las espinosas.</a:t>
            </a:r>
          </a:p>
          <a:p>
            <a:pPr algn="just"/>
            <a:r>
              <a:rPr lang="es-ES" sz="2600" b="1" dirty="0">
                <a:solidFill>
                  <a:schemeClr val="tx1"/>
                </a:solidFill>
              </a:rPr>
              <a:t>a) Músculos </a:t>
            </a:r>
            <a:r>
              <a:rPr lang="es-ES" sz="2600" b="1" dirty="0" err="1">
                <a:solidFill>
                  <a:schemeClr val="tx1"/>
                </a:solidFill>
              </a:rPr>
              <a:t>transversoespinosos</a:t>
            </a:r>
            <a:r>
              <a:rPr lang="es-ES" sz="2600" b="1" dirty="0">
                <a:solidFill>
                  <a:schemeClr val="tx1"/>
                </a:solidFill>
              </a:rPr>
              <a:t>:</a:t>
            </a:r>
          </a:p>
          <a:p>
            <a:pPr algn="just"/>
            <a:r>
              <a:rPr lang="es-ES" sz="2600" b="1" dirty="0">
                <a:solidFill>
                  <a:schemeClr val="tx1"/>
                </a:solidFill>
              </a:rPr>
              <a:t>- </a:t>
            </a:r>
            <a:r>
              <a:rPr lang="es-ES" sz="2600" b="1" dirty="0" err="1">
                <a:solidFill>
                  <a:schemeClr val="tx1"/>
                </a:solidFill>
              </a:rPr>
              <a:t>Semiespinosos</a:t>
            </a:r>
            <a:r>
              <a:rPr lang="es-ES" sz="2600" b="1" dirty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s-ES" sz="2600" b="1" dirty="0">
                <a:solidFill>
                  <a:schemeClr val="tx1"/>
                </a:solidFill>
              </a:rPr>
              <a:t>- </a:t>
            </a:r>
            <a:r>
              <a:rPr lang="es-ES" sz="2600" b="1" dirty="0" err="1">
                <a:solidFill>
                  <a:schemeClr val="tx1"/>
                </a:solidFill>
              </a:rPr>
              <a:t>Multífidos</a:t>
            </a:r>
            <a:r>
              <a:rPr lang="es-ES" sz="2600" b="1" dirty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s-ES" sz="2600" b="1" dirty="0">
                <a:solidFill>
                  <a:schemeClr val="tx1"/>
                </a:solidFill>
              </a:rPr>
              <a:t>- Rotadores.</a:t>
            </a:r>
          </a:p>
          <a:p>
            <a:pPr algn="just"/>
            <a:r>
              <a:rPr lang="es-ES" sz="2600" b="1" dirty="0">
                <a:solidFill>
                  <a:schemeClr val="tx1"/>
                </a:solidFill>
              </a:rPr>
              <a:t>b) Músculos cortos profundos:</a:t>
            </a:r>
          </a:p>
          <a:p>
            <a:pPr algn="just"/>
            <a:r>
              <a:rPr lang="es-ES" sz="2600" b="1" dirty="0">
                <a:solidFill>
                  <a:schemeClr val="tx1"/>
                </a:solidFill>
              </a:rPr>
              <a:t>- </a:t>
            </a:r>
            <a:r>
              <a:rPr lang="es-ES" sz="2600" b="1" dirty="0" err="1">
                <a:solidFill>
                  <a:schemeClr val="tx1"/>
                </a:solidFill>
              </a:rPr>
              <a:t>Interespinosos</a:t>
            </a:r>
            <a:r>
              <a:rPr lang="es-ES" sz="2600" b="1" dirty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s-ES" sz="2600" b="1" dirty="0">
                <a:solidFill>
                  <a:schemeClr val="tx1"/>
                </a:solidFill>
              </a:rPr>
              <a:t>- </a:t>
            </a:r>
            <a:r>
              <a:rPr lang="es-ES" sz="2600" b="1" dirty="0" err="1">
                <a:solidFill>
                  <a:schemeClr val="tx1"/>
                </a:solidFill>
              </a:rPr>
              <a:t>Intertransversos</a:t>
            </a:r>
            <a:r>
              <a:rPr lang="es-ES" sz="2600" b="1" dirty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s-ES" sz="2600" b="1" dirty="0">
                <a:solidFill>
                  <a:schemeClr val="tx1"/>
                </a:solidFill>
              </a:rPr>
              <a:t>- Elevadores de las costillas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1628800"/>
            <a:ext cx="3637037" cy="468052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es-MX" sz="2800" b="1" dirty="0"/>
              <a:t>- </a:t>
            </a:r>
            <a:r>
              <a:rPr lang="es-MX" sz="2800" b="1" dirty="0" err="1"/>
              <a:t>Semiespinoso</a:t>
            </a:r>
            <a:r>
              <a:rPr lang="es-MX" sz="2800" b="1" dirty="0"/>
              <a:t> torácico</a:t>
            </a:r>
          </a:p>
          <a:p>
            <a:pPr>
              <a:lnSpc>
                <a:spcPct val="90000"/>
              </a:lnSpc>
            </a:pPr>
            <a:r>
              <a:rPr lang="es-MX" sz="2800" b="1" dirty="0"/>
              <a:t>Origen: </a:t>
            </a:r>
          </a:p>
          <a:p>
            <a:pPr lvl="1">
              <a:lnSpc>
                <a:spcPct val="90000"/>
              </a:lnSpc>
            </a:pPr>
            <a:r>
              <a:rPr lang="pt-BR" sz="2800" b="1" dirty="0" err="1">
                <a:solidFill>
                  <a:schemeClr val="tx1"/>
                </a:solidFill>
              </a:rPr>
              <a:t>Apófisis</a:t>
            </a:r>
            <a:r>
              <a:rPr lang="pt-BR" sz="2800" b="1" dirty="0">
                <a:solidFill>
                  <a:schemeClr val="tx1"/>
                </a:solidFill>
              </a:rPr>
              <a:t> transversas deT6 a T10 </a:t>
            </a:r>
            <a:endParaRPr lang="es-MX" sz="2800" b="1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s-MX" sz="2800" b="1" dirty="0"/>
              <a:t>Inserción: </a:t>
            </a:r>
          </a:p>
          <a:p>
            <a:pPr lvl="1">
              <a:lnSpc>
                <a:spcPct val="90000"/>
              </a:lnSpc>
            </a:pPr>
            <a:r>
              <a:rPr lang="es-MX" sz="2800" b="1" dirty="0">
                <a:solidFill>
                  <a:schemeClr val="tx1"/>
                </a:solidFill>
              </a:rPr>
              <a:t>Apófisis espinosas de las cuatro torácicas superiores y de las dos cervicales inferiores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11DCD36-2DEF-4203-B728-110BADF7F61D}"/>
              </a:ext>
            </a:extLst>
          </p:cNvPr>
          <p:cNvSpPr txBox="1"/>
          <p:nvPr/>
        </p:nvSpPr>
        <p:spPr>
          <a:xfrm>
            <a:off x="395536" y="332656"/>
            <a:ext cx="4392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/>
              <a:t>a) MÚSCULOS TRANSVERSOESPINOSOS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5462732-4F4A-4DD3-A709-504F6EE3D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60648"/>
            <a:ext cx="4571363" cy="6237312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8E4DD158-19B4-45DA-BD19-330DFEE7ABC8}"/>
              </a:ext>
            </a:extLst>
          </p:cNvPr>
          <p:cNvSpPr/>
          <p:nvPr/>
        </p:nvSpPr>
        <p:spPr>
          <a:xfrm>
            <a:off x="4499992" y="3140968"/>
            <a:ext cx="792088" cy="72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2F71D0A-9E10-45C2-BF7C-DF1F9A48D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620688"/>
            <a:ext cx="9023395" cy="5387473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412" y="404664"/>
            <a:ext cx="3096468" cy="5832647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es-MX" sz="3200" b="1" dirty="0"/>
              <a:t>- </a:t>
            </a:r>
            <a:r>
              <a:rPr lang="es-MX" sz="3200" b="1" dirty="0" err="1"/>
              <a:t>Semiespinoso</a:t>
            </a:r>
            <a:r>
              <a:rPr lang="es-MX" sz="3200" b="1" dirty="0"/>
              <a:t> de la cabeza</a:t>
            </a:r>
          </a:p>
          <a:p>
            <a:pPr>
              <a:lnSpc>
                <a:spcPct val="90000"/>
              </a:lnSpc>
            </a:pPr>
            <a:r>
              <a:rPr lang="es-MX" sz="3200" b="1" dirty="0">
                <a:solidFill>
                  <a:schemeClr val="tx1"/>
                </a:solidFill>
              </a:rPr>
              <a:t>Origen: </a:t>
            </a:r>
          </a:p>
          <a:p>
            <a:pPr lvl="1">
              <a:lnSpc>
                <a:spcPct val="90000"/>
              </a:lnSpc>
            </a:pPr>
            <a:r>
              <a:rPr lang="es-MX" sz="3200" b="1" dirty="0">
                <a:solidFill>
                  <a:schemeClr val="tx1"/>
                </a:solidFill>
              </a:rPr>
              <a:t>Apófisis transversas de T1 a T6 y T7 y C7.</a:t>
            </a:r>
          </a:p>
          <a:p>
            <a:pPr>
              <a:lnSpc>
                <a:spcPct val="90000"/>
              </a:lnSpc>
            </a:pPr>
            <a:r>
              <a:rPr lang="es-MX" sz="3200" b="1" dirty="0">
                <a:solidFill>
                  <a:schemeClr val="tx1"/>
                </a:solidFill>
              </a:rPr>
              <a:t>Inserción: </a:t>
            </a:r>
          </a:p>
          <a:p>
            <a:pPr lvl="1">
              <a:lnSpc>
                <a:spcPct val="90000"/>
              </a:lnSpc>
            </a:pPr>
            <a:r>
              <a:rPr lang="es-MX" sz="3200" b="1" dirty="0">
                <a:solidFill>
                  <a:schemeClr val="tx1"/>
                </a:solidFill>
              </a:rPr>
              <a:t>Líneas nucales superior e inferior.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D3C3330-B3B6-45E7-B1AC-E307E49E94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535" y="144016"/>
            <a:ext cx="4676913" cy="6381328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F12CC72D-CCEA-42CB-96AC-5A92F605814E}"/>
              </a:ext>
            </a:extLst>
          </p:cNvPr>
          <p:cNvSpPr/>
          <p:nvPr/>
        </p:nvSpPr>
        <p:spPr>
          <a:xfrm>
            <a:off x="4644008" y="1916832"/>
            <a:ext cx="792088" cy="72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32495" y="260648"/>
            <a:ext cx="3347417" cy="6310015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Font typeface="Wingdings 3" pitchFamily="18" charset="2"/>
              <a:buNone/>
            </a:pPr>
            <a:r>
              <a:rPr lang="es-MX" sz="2800" b="1" dirty="0"/>
              <a:t>- </a:t>
            </a:r>
            <a:r>
              <a:rPr lang="es-MX" sz="2800" b="1" dirty="0" err="1"/>
              <a:t>Multífido</a:t>
            </a:r>
            <a:r>
              <a:rPr lang="es-MX" sz="2800" b="1" dirty="0"/>
              <a:t>.</a:t>
            </a:r>
          </a:p>
          <a:p>
            <a:r>
              <a:rPr lang="es-MX" sz="2800" b="1" dirty="0"/>
              <a:t>Origen: </a:t>
            </a:r>
          </a:p>
          <a:p>
            <a:pPr lvl="1"/>
            <a:r>
              <a:rPr lang="es-MX" sz="2800" b="1" dirty="0"/>
              <a:t>Sacro, espina ilíaca posterosuperior, vértebras lumbares, apófisis tranversas de las vértebras torácicas y apófisis articulares de las cuatro vértebras cervicales inferiores. </a:t>
            </a:r>
          </a:p>
          <a:p>
            <a:r>
              <a:rPr lang="es-MX" sz="2800" b="1" dirty="0"/>
              <a:t>Inserción: </a:t>
            </a:r>
          </a:p>
          <a:p>
            <a:pPr lvl="1"/>
            <a:r>
              <a:rPr lang="es-MX" sz="2800" b="1" dirty="0"/>
              <a:t>Apófisis espinosas de L5 a C2.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96A7C04-8E55-411C-9005-F1034D60B0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60648"/>
            <a:ext cx="4571363" cy="6237312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9365884B-D81D-4BCD-BB36-34A710B30A97}"/>
              </a:ext>
            </a:extLst>
          </p:cNvPr>
          <p:cNvSpPr/>
          <p:nvPr/>
        </p:nvSpPr>
        <p:spPr>
          <a:xfrm>
            <a:off x="4572000" y="4365104"/>
            <a:ext cx="792088" cy="72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4166859D-510B-4082-8256-1FAD3FC5F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068960"/>
            <a:ext cx="5549788" cy="3600400"/>
          </a:xfrm>
          <a:prstGeom prst="rect">
            <a:avLst/>
          </a:prstGeom>
        </p:spPr>
      </p:pic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395536" y="332656"/>
            <a:ext cx="8568952" cy="27363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MX" sz="2800" b="1" dirty="0"/>
              <a:t>- Rotadores: </a:t>
            </a:r>
          </a:p>
          <a:p>
            <a:pPr>
              <a:buNone/>
            </a:pPr>
            <a:r>
              <a:rPr lang="es-MX" sz="2800" b="1" dirty="0"/>
              <a:t> Origen: Apófisis transversa.</a:t>
            </a:r>
          </a:p>
          <a:p>
            <a:r>
              <a:rPr lang="es-ES" sz="2800" b="1" dirty="0"/>
              <a:t>Insercion: base de la apófisis espinosa. </a:t>
            </a:r>
          </a:p>
          <a:p>
            <a:r>
              <a:rPr lang="es-ES" sz="2800" b="1" dirty="0"/>
              <a:t>Los rotadores cortos ascienden sólo un nivel vertebral</a:t>
            </a:r>
          </a:p>
          <a:p>
            <a:r>
              <a:rPr lang="es-ES" sz="2800" b="1" dirty="0"/>
              <a:t>Rotadores largos, dos. </a:t>
            </a:r>
          </a:p>
          <a:p>
            <a:r>
              <a:rPr lang="es-ES" sz="2800" b="1" dirty="0"/>
              <a:t>Los rotadores torácicos son los más desarrollados.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55294BB8-478C-466D-B1F8-6C71C6E241A7}"/>
              </a:ext>
            </a:extLst>
          </p:cNvPr>
          <p:cNvSpPr/>
          <p:nvPr/>
        </p:nvSpPr>
        <p:spPr>
          <a:xfrm>
            <a:off x="6084168" y="4833156"/>
            <a:ext cx="792088" cy="72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2960" y="2060848"/>
            <a:ext cx="7543800" cy="2264264"/>
          </a:xfrm>
        </p:spPr>
        <p:txBody>
          <a:bodyPr>
            <a:normAutofit fontScale="90000"/>
          </a:bodyPr>
          <a:lstStyle/>
          <a:p>
            <a:pPr algn="ctr"/>
            <a:br>
              <a:rPr lang="es-MX" b="1" dirty="0">
                <a:solidFill>
                  <a:schemeClr val="tx1"/>
                </a:solidFill>
              </a:rPr>
            </a:br>
            <a:br>
              <a:rPr lang="es-MX" b="1" dirty="0">
                <a:solidFill>
                  <a:schemeClr val="tx1"/>
                </a:solidFill>
              </a:rPr>
            </a:br>
            <a:br>
              <a:rPr lang="es-MX" b="1" dirty="0">
                <a:solidFill>
                  <a:schemeClr val="tx1"/>
                </a:solidFill>
              </a:rPr>
            </a:br>
            <a:br>
              <a:rPr lang="es-MX" b="1" dirty="0">
                <a:solidFill>
                  <a:schemeClr val="tx1"/>
                </a:solidFill>
              </a:rPr>
            </a:br>
            <a:br>
              <a:rPr lang="es-MX" b="1" dirty="0">
                <a:solidFill>
                  <a:schemeClr val="tx1"/>
                </a:solidFill>
              </a:rPr>
            </a:br>
            <a:r>
              <a:rPr lang="es-MX" b="1" dirty="0">
                <a:solidFill>
                  <a:schemeClr val="tx1"/>
                </a:solidFill>
              </a:rPr>
              <a:t>MÚSCULOS DEL DORSO</a:t>
            </a:r>
            <a:endParaRPr lang="es-E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395536" y="764704"/>
            <a:ext cx="8352928" cy="518457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sz="2800" b="1" dirty="0">
                <a:solidFill>
                  <a:schemeClr val="tx1"/>
                </a:solidFill>
              </a:rPr>
              <a:t>Inervación: </a:t>
            </a:r>
          </a:p>
          <a:p>
            <a:r>
              <a:rPr lang="es-MX" sz="2800" b="1" dirty="0">
                <a:solidFill>
                  <a:schemeClr val="tx1"/>
                </a:solidFill>
              </a:rPr>
              <a:t>      R</a:t>
            </a:r>
            <a:r>
              <a:rPr lang="es-ES" sz="2800" b="1" dirty="0">
                <a:solidFill>
                  <a:schemeClr val="tx1"/>
                </a:solidFill>
              </a:rPr>
              <a:t>amos posteriores de los nervios espinales   </a:t>
            </a:r>
          </a:p>
          <a:p>
            <a:r>
              <a:rPr lang="es-ES" sz="2800" b="1" dirty="0">
                <a:solidFill>
                  <a:schemeClr val="tx1"/>
                </a:solidFill>
              </a:rPr>
              <a:t>      correspondientes. </a:t>
            </a:r>
          </a:p>
          <a:p>
            <a:r>
              <a:rPr lang="es-ES" sz="2800" b="1" dirty="0">
                <a:solidFill>
                  <a:schemeClr val="tx1"/>
                </a:solidFill>
              </a:rPr>
              <a:t>Irrigación: </a:t>
            </a:r>
          </a:p>
          <a:p>
            <a:r>
              <a:rPr lang="es-ES" sz="2800" b="1" dirty="0">
                <a:solidFill>
                  <a:schemeClr val="tx1"/>
                </a:solidFill>
              </a:rPr>
              <a:t>      Ramas profundas de las arterias dorsales. </a:t>
            </a:r>
          </a:p>
          <a:p>
            <a:pPr marL="0" indent="0">
              <a:buNone/>
            </a:pPr>
            <a:r>
              <a:rPr lang="es-ES" sz="2800" b="1" dirty="0">
                <a:solidFill>
                  <a:schemeClr val="tx1"/>
                </a:solidFill>
              </a:rPr>
              <a:t> Función: </a:t>
            </a:r>
          </a:p>
          <a:p>
            <a:pPr marL="0" indent="0">
              <a:buNone/>
            </a:pPr>
            <a:r>
              <a:rPr lang="es-ES" sz="2800" b="1" dirty="0">
                <a:solidFill>
                  <a:schemeClr val="tx1"/>
                </a:solidFill>
              </a:rPr>
              <a:t>       Bilateral: Extensión de la columna vertebral.</a:t>
            </a:r>
          </a:p>
          <a:p>
            <a:pPr marL="0" indent="0">
              <a:buNone/>
            </a:pPr>
            <a:r>
              <a:rPr lang="es-ES" sz="2800" b="1" dirty="0">
                <a:solidFill>
                  <a:schemeClr val="tx1"/>
                </a:solidFill>
              </a:rPr>
              <a:t>       Unilateral: Rotación contralateral.</a:t>
            </a:r>
            <a:r>
              <a:rPr lang="es-MX" sz="2800" b="1" dirty="0">
                <a:solidFill>
                  <a:schemeClr val="tx1"/>
                </a:solidFill>
              </a:rPr>
              <a:t> </a:t>
            </a:r>
            <a:endParaRPr lang="es-ES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388" y="477044"/>
            <a:ext cx="8641084" cy="64770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400" b="1" dirty="0">
                <a:solidFill>
                  <a:schemeClr val="tx1"/>
                </a:solidFill>
                <a:latin typeface="+mn-lt"/>
              </a:rPr>
              <a:t>b) MUSCULOS CORTOS PROFUNDOS</a:t>
            </a:r>
            <a:endParaRPr lang="es-ES" sz="4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403648" y="1558181"/>
            <a:ext cx="5904656" cy="453511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s-ES" sz="2800" b="1" dirty="0">
                <a:solidFill>
                  <a:schemeClr val="tx1"/>
                </a:solidFill>
              </a:rPr>
              <a:t>Plano profundo.</a:t>
            </a:r>
          </a:p>
          <a:p>
            <a:pPr algn="just"/>
            <a:r>
              <a:rPr lang="es-ES" sz="2800" b="1" dirty="0">
                <a:solidFill>
                  <a:schemeClr val="tx1"/>
                </a:solidFill>
              </a:rPr>
              <a:t>Unen niveles vertebrales adyacentes.</a:t>
            </a:r>
          </a:p>
          <a:p>
            <a:pPr algn="just"/>
            <a:r>
              <a:rPr lang="es-ES" sz="2800" b="1" dirty="0">
                <a:solidFill>
                  <a:schemeClr val="tx1"/>
                </a:solidFill>
              </a:rPr>
              <a:t>- </a:t>
            </a:r>
            <a:r>
              <a:rPr lang="es-ES" sz="2800" b="1" dirty="0" err="1">
                <a:solidFill>
                  <a:schemeClr val="tx1"/>
                </a:solidFill>
              </a:rPr>
              <a:t>Interespinosos</a:t>
            </a:r>
            <a:r>
              <a:rPr lang="es-ES" sz="2800" b="1" dirty="0">
                <a:solidFill>
                  <a:schemeClr val="tx1"/>
                </a:solidFill>
              </a:rPr>
              <a:t>.</a:t>
            </a:r>
          </a:p>
          <a:p>
            <a:pPr algn="just"/>
            <a:endParaRPr lang="es-ES" sz="2800" b="1" dirty="0">
              <a:solidFill>
                <a:schemeClr val="tx1"/>
              </a:solidFill>
            </a:endParaRPr>
          </a:p>
          <a:p>
            <a:pPr algn="just"/>
            <a:r>
              <a:rPr lang="es-ES" sz="2800" b="1" dirty="0">
                <a:solidFill>
                  <a:schemeClr val="tx1"/>
                </a:solidFill>
              </a:rPr>
              <a:t>- </a:t>
            </a:r>
            <a:r>
              <a:rPr lang="es-ES" sz="2800" b="1" dirty="0" err="1">
                <a:solidFill>
                  <a:schemeClr val="tx1"/>
                </a:solidFill>
              </a:rPr>
              <a:t>Intertransversos</a:t>
            </a:r>
            <a:r>
              <a:rPr lang="es-ES" sz="2800" b="1" dirty="0">
                <a:solidFill>
                  <a:schemeClr val="tx1"/>
                </a:solidFill>
              </a:rPr>
              <a:t>.</a:t>
            </a:r>
          </a:p>
          <a:p>
            <a:pPr algn="just"/>
            <a:endParaRPr lang="es-ES" sz="2800" b="1" dirty="0">
              <a:solidFill>
                <a:schemeClr val="tx1"/>
              </a:solidFill>
            </a:endParaRPr>
          </a:p>
          <a:p>
            <a:pPr algn="just"/>
            <a:r>
              <a:rPr lang="es-ES" sz="2800" b="1" dirty="0">
                <a:solidFill>
                  <a:schemeClr val="tx1"/>
                </a:solidFill>
              </a:rPr>
              <a:t>- Elevadores de las costillas.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b="1" dirty="0">
                <a:solidFill>
                  <a:schemeClr val="tx1"/>
                </a:solidFill>
                <a:latin typeface="+mn-lt"/>
              </a:rPr>
              <a:t>- MUSCULOS INTERESPINOSOS</a:t>
            </a:r>
            <a:endParaRPr lang="es-ES" sz="3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323528" y="1052737"/>
            <a:ext cx="3672408" cy="518457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ES" sz="2200" b="1" dirty="0">
                <a:solidFill>
                  <a:schemeClr val="tx1"/>
                </a:solidFill>
              </a:rPr>
              <a:t>Origen e inserción: De una apófisis espinosa a la apófisis espinosa suprayacente. </a:t>
            </a:r>
          </a:p>
          <a:p>
            <a:r>
              <a:rPr lang="es-ES" sz="2200" b="1" dirty="0">
                <a:solidFill>
                  <a:schemeClr val="tx1"/>
                </a:solidFill>
              </a:rPr>
              <a:t>Cervical: Dos músculos interespinosos </a:t>
            </a:r>
          </a:p>
          <a:p>
            <a:r>
              <a:rPr lang="es-ES" sz="2200" b="1" dirty="0">
                <a:solidFill>
                  <a:schemeClr val="tx1"/>
                </a:solidFill>
              </a:rPr>
              <a:t>lumbar: Muy desarrollados.</a:t>
            </a:r>
          </a:p>
          <a:p>
            <a:r>
              <a:rPr lang="es-ES" sz="2200" b="1" dirty="0">
                <a:solidFill>
                  <a:schemeClr val="tx1"/>
                </a:solidFill>
              </a:rPr>
              <a:t>Torácicos: Faltan con frecuencia.</a:t>
            </a:r>
          </a:p>
          <a:p>
            <a:r>
              <a:rPr lang="es-ES" sz="2200" b="1" dirty="0">
                <a:solidFill>
                  <a:schemeClr val="tx1"/>
                </a:solidFill>
              </a:rPr>
              <a:t>Función: Extensión de la columna.</a:t>
            </a:r>
          </a:p>
          <a:p>
            <a:r>
              <a:rPr lang="es-MX" sz="2200" b="1" dirty="0">
                <a:solidFill>
                  <a:schemeClr val="tx1"/>
                </a:solidFill>
              </a:rPr>
              <a:t>Inervación:  </a:t>
            </a:r>
            <a:r>
              <a:rPr lang="es-ES" sz="2200" b="1" dirty="0">
                <a:solidFill>
                  <a:schemeClr val="tx1"/>
                </a:solidFill>
              </a:rPr>
              <a:t>Nervios espinales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ADCFF5E-8947-416E-8E09-080D13200F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850" y="1916832"/>
            <a:ext cx="4994809" cy="324036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C47DEA7A-4A2F-455E-A631-1C8C3FC00E67}"/>
              </a:ext>
            </a:extLst>
          </p:cNvPr>
          <p:cNvSpPr/>
          <p:nvPr/>
        </p:nvSpPr>
        <p:spPr>
          <a:xfrm>
            <a:off x="4030532" y="3612880"/>
            <a:ext cx="792088" cy="72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72337" cy="647700"/>
          </a:xfrm>
        </p:spPr>
        <p:txBody>
          <a:bodyPr>
            <a:normAutofit/>
          </a:bodyPr>
          <a:lstStyle/>
          <a:p>
            <a:r>
              <a:rPr lang="es-MX" sz="4000" b="1" dirty="0">
                <a:solidFill>
                  <a:schemeClr val="tx1"/>
                </a:solidFill>
                <a:latin typeface="+mn-lt"/>
              </a:rPr>
              <a:t>- MUSCULOS INTERTRANSVERSOS</a:t>
            </a:r>
            <a:endParaRPr lang="es-ES" sz="40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67420" y="836712"/>
            <a:ext cx="3168476" cy="532896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s-MX" sz="2200" b="1" dirty="0">
                <a:solidFill>
                  <a:schemeClr val="tx1"/>
                </a:solidFill>
              </a:rPr>
              <a:t>Origen: </a:t>
            </a:r>
          </a:p>
          <a:p>
            <a:pPr lvl="1"/>
            <a:r>
              <a:rPr lang="es-MX" sz="2200" b="1" dirty="0">
                <a:solidFill>
                  <a:schemeClr val="tx1"/>
                </a:solidFill>
              </a:rPr>
              <a:t>Apófisis transversa de una vértebra.</a:t>
            </a:r>
          </a:p>
          <a:p>
            <a:r>
              <a:rPr lang="es-MX" sz="2200" b="1" dirty="0">
                <a:solidFill>
                  <a:schemeClr val="tx1"/>
                </a:solidFill>
              </a:rPr>
              <a:t>Inserción: </a:t>
            </a:r>
          </a:p>
          <a:p>
            <a:pPr lvl="1"/>
            <a:r>
              <a:rPr lang="es-MX" sz="2200" b="1" dirty="0">
                <a:solidFill>
                  <a:schemeClr val="tx1"/>
                </a:solidFill>
              </a:rPr>
              <a:t>Apófisis transversa de la vértebra contigua.</a:t>
            </a:r>
          </a:p>
          <a:p>
            <a:r>
              <a:rPr lang="es-MX" sz="2200" b="1" dirty="0">
                <a:solidFill>
                  <a:schemeClr val="tx1"/>
                </a:solidFill>
              </a:rPr>
              <a:t>Función: </a:t>
            </a:r>
          </a:p>
          <a:p>
            <a:pPr lvl="1"/>
            <a:r>
              <a:rPr lang="es-MX" sz="2200" b="1" dirty="0">
                <a:solidFill>
                  <a:schemeClr val="tx1"/>
                </a:solidFill>
              </a:rPr>
              <a:t>Estabilizan las vértebras durante los movimientos.</a:t>
            </a:r>
            <a:endParaRPr lang="es-ES" sz="2200" b="1" dirty="0">
              <a:solidFill>
                <a:schemeClr val="tx1"/>
              </a:solidFill>
            </a:endParaRPr>
          </a:p>
          <a:p>
            <a:r>
              <a:rPr lang="es-MX" sz="2200" b="1" dirty="0">
                <a:solidFill>
                  <a:schemeClr val="tx1"/>
                </a:solidFill>
              </a:rPr>
              <a:t>Inervacion:  </a:t>
            </a:r>
            <a:r>
              <a:rPr lang="es-ES" sz="2200" b="1" dirty="0">
                <a:solidFill>
                  <a:schemeClr val="tx1"/>
                </a:solidFill>
              </a:rPr>
              <a:t>ramos dorsales de los nervios espinales, excepto los cervicales y los lumbares que están inervados por ramos ventrales.</a:t>
            </a:r>
            <a:endParaRPr lang="es-MX" sz="2200" b="1" dirty="0">
              <a:solidFill>
                <a:schemeClr val="tx1"/>
              </a:solidFill>
            </a:endParaRPr>
          </a:p>
          <a:p>
            <a:pPr>
              <a:buNone/>
            </a:pPr>
            <a:endParaRPr lang="es-ES" b="1" dirty="0">
              <a:solidFill>
                <a:schemeClr val="tx1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290B884-3F27-4E72-BAF0-F2D8566269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866" y="1844824"/>
            <a:ext cx="5216801" cy="3384376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F3429CEA-CFFF-44BA-86D8-4E74052CF8C4}"/>
              </a:ext>
            </a:extLst>
          </p:cNvPr>
          <p:cNvSpPr/>
          <p:nvPr/>
        </p:nvSpPr>
        <p:spPr>
          <a:xfrm>
            <a:off x="7668344" y="2924944"/>
            <a:ext cx="1301786" cy="72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72337" cy="647700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>
                <a:solidFill>
                  <a:schemeClr val="tx1"/>
                </a:solidFill>
                <a:latin typeface="+mn-lt"/>
              </a:rPr>
              <a:t>- ELEVADORES DE LAS COSTILLAS</a:t>
            </a:r>
            <a:endParaRPr lang="es-ES" sz="40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787900" y="1268761"/>
            <a:ext cx="3816548" cy="45365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ES" sz="2400" b="1" dirty="0">
                <a:solidFill>
                  <a:schemeClr val="tx1"/>
                </a:solidFill>
              </a:rPr>
              <a:t>Origen: Apófisis transversas de C7 y de las primeras once vértebras torácicas.</a:t>
            </a:r>
          </a:p>
          <a:p>
            <a:r>
              <a:rPr lang="es-ES" sz="2400" b="1" dirty="0">
                <a:solidFill>
                  <a:schemeClr val="tx1"/>
                </a:solidFill>
              </a:rPr>
              <a:t>Insercion: Ángulo de la costilla subyacente. </a:t>
            </a:r>
          </a:p>
          <a:p>
            <a:r>
              <a:rPr lang="es-ES" sz="2400" b="1" dirty="0">
                <a:solidFill>
                  <a:schemeClr val="tx1"/>
                </a:solidFill>
              </a:rPr>
              <a:t>Acción: inclinación de la columna para el mismo lado, rotación contralateral</a:t>
            </a:r>
          </a:p>
          <a:p>
            <a:r>
              <a:rPr lang="es-ES" sz="2400" b="1" dirty="0">
                <a:solidFill>
                  <a:schemeClr val="tx1"/>
                </a:solidFill>
              </a:rPr>
              <a:t>Inervacion: Nervios espinales.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EAC784F-6D0D-4AD2-B020-BD16C7A673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4" y="1484784"/>
            <a:ext cx="4608322" cy="396044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C535C06A-DC25-4908-99C9-5C56A96168DA}"/>
              </a:ext>
            </a:extLst>
          </p:cNvPr>
          <p:cNvSpPr/>
          <p:nvPr/>
        </p:nvSpPr>
        <p:spPr>
          <a:xfrm>
            <a:off x="395536" y="4005064"/>
            <a:ext cx="792088" cy="72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EBFD69-9337-41F9-B111-3A5BAEFA8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694124"/>
          </a:xfrm>
        </p:spPr>
        <p:txBody>
          <a:bodyPr>
            <a:normAutofit fontScale="90000"/>
          </a:bodyPr>
          <a:lstStyle/>
          <a:p>
            <a:r>
              <a:rPr lang="es-MX" b="1" dirty="0">
                <a:solidFill>
                  <a:schemeClr val="tx1"/>
                </a:solidFill>
                <a:latin typeface="+mn-lt"/>
              </a:rPr>
              <a:t>BIBLIOGRAFIA.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0156C43-2F2D-453A-9AE2-90AA09723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980728"/>
            <a:ext cx="7543801" cy="5616624"/>
          </a:xfrm>
        </p:spPr>
        <p:txBody>
          <a:bodyPr>
            <a:normAutofit fontScale="92500" lnSpcReduction="10000"/>
          </a:bodyPr>
          <a:lstStyle/>
          <a:p>
            <a:r>
              <a:rPr lang="es-MX" sz="2400" b="1" dirty="0">
                <a:solidFill>
                  <a:schemeClr val="tx1"/>
                </a:solidFill>
              </a:rPr>
              <a:t>BÁSICA: </a:t>
            </a:r>
          </a:p>
          <a:p>
            <a:r>
              <a:rPr lang="es-MX" sz="2400" b="1" dirty="0">
                <a:solidFill>
                  <a:schemeClr val="tx1"/>
                </a:solidFill>
              </a:rPr>
              <a:t>1. Pro, Eduardo A. Anatomía Clínica. 2ª. Edición, 2012. Editorial Médica Panamericana.  </a:t>
            </a:r>
          </a:p>
          <a:p>
            <a:r>
              <a:rPr lang="es-MX" sz="2400" b="1" dirty="0">
                <a:solidFill>
                  <a:schemeClr val="tx1"/>
                </a:solidFill>
              </a:rPr>
              <a:t>COMPLEMENTARIA:  </a:t>
            </a:r>
          </a:p>
          <a:p>
            <a:r>
              <a:rPr lang="es-MX" sz="2400" b="1" dirty="0">
                <a:solidFill>
                  <a:schemeClr val="tx1"/>
                </a:solidFill>
              </a:rPr>
              <a:t>1. Drake Richard L,  Wayne </a:t>
            </a:r>
            <a:r>
              <a:rPr lang="es-MX" sz="2400" b="1" dirty="0" err="1">
                <a:solidFill>
                  <a:schemeClr val="tx1"/>
                </a:solidFill>
              </a:rPr>
              <a:t>Vogl</a:t>
            </a:r>
            <a:r>
              <a:rPr lang="es-MX" sz="2400" b="1" dirty="0">
                <a:solidFill>
                  <a:schemeClr val="tx1"/>
                </a:solidFill>
              </a:rPr>
              <a:t> A, </a:t>
            </a:r>
            <a:r>
              <a:rPr lang="es-MX" sz="2400" b="1" dirty="0" err="1">
                <a:solidFill>
                  <a:schemeClr val="tx1"/>
                </a:solidFill>
              </a:rPr>
              <a:t>Mitchel</a:t>
            </a:r>
            <a:r>
              <a:rPr lang="es-MX" sz="2400" b="1" dirty="0">
                <a:solidFill>
                  <a:schemeClr val="tx1"/>
                </a:solidFill>
              </a:rPr>
              <a:t> Adam W.M. Gray: Anatomía Básica. 1ª. Edición. 2014. Ed. Elsevier. </a:t>
            </a:r>
          </a:p>
          <a:p>
            <a:r>
              <a:rPr lang="es-MX" sz="2400" b="1" dirty="0">
                <a:solidFill>
                  <a:schemeClr val="tx1"/>
                </a:solidFill>
              </a:rPr>
              <a:t>2. </a:t>
            </a:r>
            <a:r>
              <a:rPr lang="es-MX" sz="2400" b="1" dirty="0" err="1">
                <a:solidFill>
                  <a:schemeClr val="tx1"/>
                </a:solidFill>
              </a:rPr>
              <a:t>Loukas</a:t>
            </a:r>
            <a:r>
              <a:rPr lang="es-MX" sz="2400" b="1" dirty="0">
                <a:solidFill>
                  <a:schemeClr val="tx1"/>
                </a:solidFill>
              </a:rPr>
              <a:t> </a:t>
            </a:r>
            <a:r>
              <a:rPr lang="es-MX" sz="2400" b="1" dirty="0" err="1">
                <a:solidFill>
                  <a:schemeClr val="tx1"/>
                </a:solidFill>
              </a:rPr>
              <a:t>Marios</a:t>
            </a:r>
            <a:r>
              <a:rPr lang="es-MX" sz="2400" b="1" dirty="0">
                <a:solidFill>
                  <a:schemeClr val="tx1"/>
                </a:solidFill>
              </a:rPr>
              <a:t>, </a:t>
            </a:r>
            <a:r>
              <a:rPr lang="es-MX" sz="2400" b="1" dirty="0" err="1">
                <a:solidFill>
                  <a:schemeClr val="tx1"/>
                </a:solidFill>
              </a:rPr>
              <a:t>Benninger</a:t>
            </a:r>
            <a:r>
              <a:rPr lang="es-MX" sz="2400" b="1" dirty="0">
                <a:solidFill>
                  <a:schemeClr val="tx1"/>
                </a:solidFill>
              </a:rPr>
              <a:t> Brion, </a:t>
            </a:r>
            <a:r>
              <a:rPr lang="es-MX" sz="2400" b="1" dirty="0" err="1">
                <a:solidFill>
                  <a:schemeClr val="tx1"/>
                </a:solidFill>
              </a:rPr>
              <a:t>Shane</a:t>
            </a:r>
            <a:r>
              <a:rPr lang="es-MX" sz="2400" b="1" dirty="0">
                <a:solidFill>
                  <a:schemeClr val="tx1"/>
                </a:solidFill>
              </a:rPr>
              <a:t> </a:t>
            </a:r>
            <a:r>
              <a:rPr lang="es-MX" sz="2400" b="1" dirty="0" err="1">
                <a:solidFill>
                  <a:schemeClr val="tx1"/>
                </a:solidFill>
              </a:rPr>
              <a:t>Tubbs</a:t>
            </a:r>
            <a:r>
              <a:rPr lang="es-MX" sz="2400" b="1" dirty="0">
                <a:solidFill>
                  <a:schemeClr val="tx1"/>
                </a:solidFill>
              </a:rPr>
              <a:t> R. Guía fotográfica de Disección del cuerpo humano. 1ª. Edición. 2014. Ed. Elsevier. </a:t>
            </a:r>
          </a:p>
          <a:p>
            <a:r>
              <a:rPr lang="es-MX" sz="2400" b="1" dirty="0">
                <a:solidFill>
                  <a:schemeClr val="tx1"/>
                </a:solidFill>
              </a:rPr>
              <a:t>3. </a:t>
            </a:r>
            <a:r>
              <a:rPr lang="es-MX" sz="2400" b="1" dirty="0" err="1">
                <a:solidFill>
                  <a:schemeClr val="tx1"/>
                </a:solidFill>
              </a:rPr>
              <a:t>Crossman</a:t>
            </a:r>
            <a:r>
              <a:rPr lang="es-MX" sz="2400" b="1" dirty="0">
                <a:solidFill>
                  <a:schemeClr val="tx1"/>
                </a:solidFill>
              </a:rPr>
              <a:t> A.R. Neuroanatomía. Tercera Edición, 2007. Editorial Elsevier-Masson. </a:t>
            </a:r>
          </a:p>
          <a:p>
            <a:r>
              <a:rPr lang="es-MX" sz="2400" b="1" dirty="0">
                <a:solidFill>
                  <a:schemeClr val="tx1"/>
                </a:solidFill>
              </a:rPr>
              <a:t>4. </a:t>
            </a:r>
            <a:r>
              <a:rPr lang="es-MX" sz="2400" b="1" dirty="0" err="1">
                <a:solidFill>
                  <a:schemeClr val="tx1"/>
                </a:solidFill>
              </a:rPr>
              <a:t>Latarjet</a:t>
            </a:r>
            <a:r>
              <a:rPr lang="es-MX" sz="2400" b="1" dirty="0">
                <a:solidFill>
                  <a:schemeClr val="tx1"/>
                </a:solidFill>
              </a:rPr>
              <a:t>. Anatomía Humana. Cuarta edición. 2005. Editorial Médica Panamericana. </a:t>
            </a:r>
          </a:p>
          <a:p>
            <a:r>
              <a:rPr lang="es-MX" sz="2400" b="1" dirty="0">
                <a:solidFill>
                  <a:schemeClr val="tx1"/>
                </a:solidFill>
              </a:rPr>
              <a:t>5. </a:t>
            </a:r>
            <a:r>
              <a:rPr lang="es-MX" sz="2400" b="1" dirty="0" err="1">
                <a:solidFill>
                  <a:schemeClr val="tx1"/>
                </a:solidFill>
              </a:rPr>
              <a:t>Gilroy</a:t>
            </a:r>
            <a:r>
              <a:rPr lang="es-MX" sz="2400" b="1" dirty="0">
                <a:solidFill>
                  <a:schemeClr val="tx1"/>
                </a:solidFill>
              </a:rPr>
              <a:t> Anne M. y cols. </a:t>
            </a:r>
            <a:r>
              <a:rPr lang="es-MX" sz="2400" b="1" dirty="0" err="1">
                <a:solidFill>
                  <a:schemeClr val="tx1"/>
                </a:solidFill>
              </a:rPr>
              <a:t>Prometheus</a:t>
            </a:r>
            <a:r>
              <a:rPr lang="es-MX" sz="2400" b="1" dirty="0">
                <a:solidFill>
                  <a:schemeClr val="tx1"/>
                </a:solidFill>
              </a:rPr>
              <a:t>: Atlas de Anatomía Humana. 1ª. Edición, 2008. Editorial Médica Panamericana. </a:t>
            </a:r>
          </a:p>
        </p:txBody>
      </p:sp>
    </p:spTree>
    <p:extLst>
      <p:ext uri="{BB962C8B-B14F-4D97-AF65-F5344CB8AC3E}">
        <p14:creationId xmlns:p14="http://schemas.microsoft.com/office/powerpoint/2010/main" val="25601893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4653136"/>
            <a:ext cx="7272337" cy="64770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/>
              <a:t>Gracias por su atencion</a:t>
            </a:r>
            <a:endParaRPr lang="es-ES" dirty="0"/>
          </a:p>
        </p:txBody>
      </p:sp>
      <p:sp>
        <p:nvSpPr>
          <p:cNvPr id="5" name="4 Cara sonriente"/>
          <p:cNvSpPr/>
          <p:nvPr/>
        </p:nvSpPr>
        <p:spPr>
          <a:xfrm>
            <a:off x="2411760" y="908720"/>
            <a:ext cx="3600400" cy="3240360"/>
          </a:xfrm>
          <a:prstGeom prst="smileyFace">
            <a:avLst>
              <a:gd name="adj" fmla="val 465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2384591"/>
              </p:ext>
            </p:extLst>
          </p:nvPr>
        </p:nvGraphicFramePr>
        <p:xfrm>
          <a:off x="933400" y="836711"/>
          <a:ext cx="7239000" cy="5544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id="{2050A2E2-A5BF-4FAE-92AF-9BE31BE63250}"/>
              </a:ext>
            </a:extLst>
          </p:cNvPr>
          <p:cNvSpPr txBox="1"/>
          <p:nvPr/>
        </p:nvSpPr>
        <p:spPr>
          <a:xfrm>
            <a:off x="1115616" y="332656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/>
              <a:t>INTRODUCCIÓN.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404664"/>
            <a:ext cx="8784976" cy="756633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>
                <a:solidFill>
                  <a:schemeClr val="tx1"/>
                </a:solidFill>
              </a:rPr>
              <a:t>a) MÚSCULOS EXTRÍNSECOS DEL DORSO</a:t>
            </a:r>
            <a:endParaRPr lang="es-ES" sz="4000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7"/>
            <a:ext cx="3250704" cy="489654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s-ES" sz="2800" b="1" dirty="0">
                <a:solidFill>
                  <a:schemeClr val="tx1"/>
                </a:solidFill>
              </a:rPr>
              <a:t>1. Trapecio</a:t>
            </a:r>
          </a:p>
          <a:p>
            <a:pPr algn="just"/>
            <a:r>
              <a:rPr lang="es-ES" sz="2800" b="1" dirty="0">
                <a:solidFill>
                  <a:schemeClr val="tx1"/>
                </a:solidFill>
              </a:rPr>
              <a:t>2. Elevador de la escápula</a:t>
            </a:r>
          </a:p>
          <a:p>
            <a:pPr algn="just"/>
            <a:r>
              <a:rPr lang="es-ES" sz="2800" b="1" dirty="0">
                <a:solidFill>
                  <a:schemeClr val="tx1"/>
                </a:solidFill>
              </a:rPr>
              <a:t>3. Dorsal ancho</a:t>
            </a:r>
          </a:p>
          <a:p>
            <a:r>
              <a:rPr lang="es-ES" sz="2800" b="1" dirty="0">
                <a:solidFill>
                  <a:schemeClr val="tx1"/>
                </a:solidFill>
              </a:rPr>
              <a:t>4. Romboides mayor y menor</a:t>
            </a:r>
          </a:p>
          <a:p>
            <a:r>
              <a:rPr lang="es-ES" sz="2800" b="1" dirty="0">
                <a:solidFill>
                  <a:schemeClr val="tx1"/>
                </a:solidFill>
              </a:rPr>
              <a:t>5. Serrato posterior superior</a:t>
            </a:r>
          </a:p>
          <a:p>
            <a:r>
              <a:rPr lang="es-ES" sz="2800" b="1" dirty="0">
                <a:solidFill>
                  <a:schemeClr val="tx1"/>
                </a:solidFill>
              </a:rPr>
              <a:t>6. Serrato posterior inferior</a:t>
            </a:r>
          </a:p>
          <a:p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5BA2208-7EB4-4F40-BEFA-9E7F79DD74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410603"/>
            <a:ext cx="5159250" cy="468269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88640"/>
            <a:ext cx="7239000" cy="626328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tx1"/>
                </a:solidFill>
                <a:latin typeface="+mn-lt"/>
              </a:rPr>
              <a:t>1. TRAPECIO</a:t>
            </a:r>
            <a:endParaRPr lang="es-ES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08720"/>
            <a:ext cx="2962672" cy="165618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es-MX" sz="2400" b="1" dirty="0"/>
              <a:t>Origen: linea nucal superior, ligamento nucal y apofisis espinosa de la C7 a T12.</a:t>
            </a:r>
            <a:endParaRPr lang="es-ES" sz="24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450166" y="2687325"/>
            <a:ext cx="3113722" cy="37856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chemeClr val="tx1"/>
                </a:solidFill>
              </a:rPr>
              <a:t>Insercion: </a:t>
            </a:r>
          </a:p>
          <a:p>
            <a:pPr>
              <a:buFont typeface="Wingdings" pitchFamily="2" charset="2"/>
              <a:buChar char="Ø"/>
            </a:pPr>
            <a:r>
              <a:rPr lang="es-ES" sz="2400" b="1" dirty="0">
                <a:solidFill>
                  <a:schemeClr val="tx1"/>
                </a:solidFill>
              </a:rPr>
              <a:t>Porción descendente: tercio lateral de la clavícula.</a:t>
            </a:r>
          </a:p>
          <a:p>
            <a:pPr>
              <a:buFont typeface="Wingdings" pitchFamily="2" charset="2"/>
              <a:buChar char="Ø"/>
            </a:pPr>
            <a:r>
              <a:rPr lang="es-ES" sz="2400" b="1" dirty="0">
                <a:solidFill>
                  <a:schemeClr val="tx1"/>
                </a:solidFill>
              </a:rPr>
              <a:t>Porción transversa: Acromion.</a:t>
            </a:r>
          </a:p>
          <a:p>
            <a:pPr>
              <a:buFont typeface="Wingdings" pitchFamily="2" charset="2"/>
              <a:buChar char="Ø"/>
            </a:pPr>
            <a:r>
              <a:rPr lang="es-ES" sz="2400" b="1" dirty="0">
                <a:solidFill>
                  <a:schemeClr val="tx1"/>
                </a:solidFill>
              </a:rPr>
              <a:t>Porción ascendente: tercio medial</a:t>
            </a:r>
          </a:p>
          <a:p>
            <a:r>
              <a:rPr lang="es-ES" sz="2400" b="1" dirty="0">
                <a:solidFill>
                  <a:schemeClr val="tx1"/>
                </a:solidFill>
              </a:rPr>
              <a:t>de la espina de la escápula.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BD7324F-3AD6-4BDB-A952-CC3ECF839F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836712"/>
            <a:ext cx="3384376" cy="550618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3648" y="908720"/>
            <a:ext cx="6336704" cy="14401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s-ES" sz="2800" b="1" dirty="0"/>
              <a:t>Inervación: Nervio accesorio (XI par craneal) y C3-4.</a:t>
            </a:r>
          </a:p>
          <a:p>
            <a:pPr algn="just"/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1425323" y="2636912"/>
            <a:ext cx="6315029" cy="26776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2800" b="1" dirty="0"/>
              <a:t>Función:</a:t>
            </a:r>
          </a:p>
          <a:p>
            <a:pPr algn="just">
              <a:buFont typeface="Arial" pitchFamily="34" charset="0"/>
              <a:buChar char="•"/>
            </a:pPr>
            <a:r>
              <a:rPr lang="es-ES" sz="2800" b="1" dirty="0"/>
              <a:t>inserciones mediales: Acerca la escápula a la columna vertebral; eleva la cintura escapular. </a:t>
            </a:r>
          </a:p>
          <a:p>
            <a:pPr algn="just">
              <a:buFont typeface="Arial" pitchFamily="34" charset="0"/>
              <a:buChar char="•"/>
            </a:pPr>
            <a:r>
              <a:rPr lang="es-ES" sz="2800" b="1" dirty="0"/>
              <a:t>Inserciones laterales: Extiende la cabeza, la gira contralateralmente.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7239000" cy="698336"/>
          </a:xfrm>
        </p:spPr>
        <p:txBody>
          <a:bodyPr>
            <a:noAutofit/>
          </a:bodyPr>
          <a:lstStyle/>
          <a:p>
            <a:pPr algn="ctr"/>
            <a:r>
              <a:rPr lang="es-MX" sz="4000" b="1" dirty="0">
                <a:solidFill>
                  <a:schemeClr val="tx1"/>
                </a:solidFill>
                <a:latin typeface="+mn-lt"/>
              </a:rPr>
              <a:t>2. ELEVADOR DE LA ESCAPULA</a:t>
            </a:r>
            <a:endParaRPr lang="es-ES" sz="40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3682752" cy="518697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sz="2800" b="1" dirty="0">
                <a:solidFill>
                  <a:schemeClr val="tx1"/>
                </a:solidFill>
              </a:rPr>
              <a:t>Origen: Apófisis transversa de las 4 vertebras cervicales superiores</a:t>
            </a:r>
          </a:p>
          <a:p>
            <a:r>
              <a:rPr lang="es-MX" sz="2800" b="1" dirty="0">
                <a:solidFill>
                  <a:schemeClr val="tx1"/>
                </a:solidFill>
              </a:rPr>
              <a:t>Inserción: Borde medial de la escapula</a:t>
            </a:r>
          </a:p>
          <a:p>
            <a:r>
              <a:rPr lang="es-MX" sz="2800" b="1" dirty="0">
                <a:solidFill>
                  <a:schemeClr val="tx1"/>
                </a:solidFill>
              </a:rPr>
              <a:t>Inervación: Nervio dorsal de la escapula</a:t>
            </a:r>
          </a:p>
          <a:p>
            <a:r>
              <a:rPr lang="es-MX" sz="2800" b="1" dirty="0">
                <a:solidFill>
                  <a:schemeClr val="tx1"/>
                </a:solidFill>
              </a:rPr>
              <a:t>Acción: eleva la escapula y rotación del cuello</a:t>
            </a:r>
            <a:endParaRPr lang="es-ES" sz="2800" b="1" dirty="0">
              <a:solidFill>
                <a:schemeClr val="tx1"/>
              </a:solidFill>
            </a:endParaRPr>
          </a:p>
        </p:txBody>
      </p:sp>
      <p:pic>
        <p:nvPicPr>
          <p:cNvPr id="36866" name="Picture 2" descr="http://www.musculos.org/fotos-musculos/levatorscapula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484784"/>
            <a:ext cx="3096344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82392"/>
            <a:ext cx="7239000" cy="554320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3. DORSAL ANCHO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3682752" cy="547500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2400" b="1" dirty="0">
                <a:solidFill>
                  <a:schemeClr val="tx1"/>
                </a:solidFill>
              </a:rPr>
              <a:t>Origen:</a:t>
            </a:r>
          </a:p>
          <a:p>
            <a:r>
              <a:rPr lang="es-MX" sz="2400" b="1" dirty="0">
                <a:solidFill>
                  <a:schemeClr val="tx1"/>
                </a:solidFill>
              </a:rPr>
              <a:t>Apófisis espinosas de T7 a S3, fascia toracolumbar, cresta iliaca, 4 costillas inferiores y ángulo inferior de la escapula.</a:t>
            </a:r>
          </a:p>
          <a:p>
            <a:r>
              <a:rPr lang="es-MX" sz="2400" b="1" dirty="0">
                <a:solidFill>
                  <a:schemeClr val="tx1"/>
                </a:solidFill>
              </a:rPr>
              <a:t>Inserción: Surco </a:t>
            </a:r>
            <a:r>
              <a:rPr lang="es-MX" sz="2400" b="1" dirty="0" err="1">
                <a:solidFill>
                  <a:schemeClr val="tx1"/>
                </a:solidFill>
              </a:rPr>
              <a:t>intertubercular</a:t>
            </a:r>
            <a:r>
              <a:rPr lang="es-MX" sz="2400" b="1" dirty="0">
                <a:solidFill>
                  <a:schemeClr val="tx1"/>
                </a:solidFill>
              </a:rPr>
              <a:t> del húmero</a:t>
            </a:r>
          </a:p>
          <a:p>
            <a:r>
              <a:rPr lang="es-MX" sz="2400" b="1" dirty="0">
                <a:solidFill>
                  <a:schemeClr val="tx1"/>
                </a:solidFill>
              </a:rPr>
              <a:t>Inervación: </a:t>
            </a:r>
            <a:r>
              <a:rPr lang="es-ES" sz="2400" b="1" dirty="0">
                <a:solidFill>
                  <a:schemeClr val="tx1"/>
                </a:solidFill>
              </a:rPr>
              <a:t>nervio </a:t>
            </a:r>
            <a:r>
              <a:rPr lang="es-ES" sz="2400" b="1" dirty="0" err="1">
                <a:solidFill>
                  <a:schemeClr val="tx1"/>
                </a:solidFill>
              </a:rPr>
              <a:t>toracodorsal</a:t>
            </a:r>
            <a:endParaRPr lang="es-ES" sz="2400" b="1" dirty="0">
              <a:solidFill>
                <a:schemeClr val="tx1"/>
              </a:solidFill>
            </a:endParaRPr>
          </a:p>
          <a:p>
            <a:r>
              <a:rPr lang="es-MX" sz="2400" b="1" dirty="0">
                <a:solidFill>
                  <a:schemeClr val="tx1"/>
                </a:solidFill>
              </a:rPr>
              <a:t>Función: A</a:t>
            </a:r>
            <a:r>
              <a:rPr lang="es-ES" sz="2400" b="1" dirty="0">
                <a:solidFill>
                  <a:schemeClr val="tx1"/>
                </a:solidFill>
              </a:rPr>
              <a:t>ductor y rotador medial del brazo. Levanta el tronco en la acción de trepar.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8E57243-5D05-48AB-B232-9C0DD8A80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227" y="980728"/>
            <a:ext cx="4568407" cy="50405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658</TotalTime>
  <Words>1484</Words>
  <Application>Microsoft Office PowerPoint</Application>
  <PresentationFormat>Presentación en pantalla (4:3)</PresentationFormat>
  <Paragraphs>222</Paragraphs>
  <Slides>36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3" baseType="lpstr">
      <vt:lpstr>Arial</vt:lpstr>
      <vt:lpstr>Calibri</vt:lpstr>
      <vt:lpstr>Calibri Light</vt:lpstr>
      <vt:lpstr>Wingdings</vt:lpstr>
      <vt:lpstr>Wingdings 2</vt:lpstr>
      <vt:lpstr>Wingdings 3</vt:lpstr>
      <vt:lpstr>Retrospección</vt:lpstr>
      <vt:lpstr>UNIVERSIDAD AUTÓNOMA DEL ESTADO DE MÉXICO  FACULTAD DE MEDICINA   TÍTULO: “MÚSCULOS DEL DORSO´´  UNIDAD IV; TEMA 3  UNIDAD DE APRENDIZAJE:  ANATOMÍA  PROGRAMA EDUCATIVO: MÉDICO CIRUJANO  ESPACIO ACADÉMICO: FACULTAD DE MEDICINA  RESPONSABLE DE LA ELABORACIÓN:  E. EN C.G. MARCO ANTONIO MONDRAGÓN CHIMAL  FECHA DE ELABORACIÓN: 25 DE SEPTIEMBRE DE 2017</vt:lpstr>
      <vt:lpstr>JUSTIFICACIÓN.</vt:lpstr>
      <vt:lpstr>     MÚSCULOS DEL DORSO</vt:lpstr>
      <vt:lpstr>Presentación de PowerPoint</vt:lpstr>
      <vt:lpstr>a) MÚSCULOS EXTRÍNSECOS DEL DORSO</vt:lpstr>
      <vt:lpstr>1. TRAPECIO</vt:lpstr>
      <vt:lpstr>Presentación de PowerPoint</vt:lpstr>
      <vt:lpstr>2. ELEVADOR DE LA ESCAPULA</vt:lpstr>
      <vt:lpstr>3. DORSAL ANCHO</vt:lpstr>
      <vt:lpstr>4. ROMBOIDES MAYOR Y MENOR</vt:lpstr>
      <vt:lpstr>5. SERRATO POSTERIOR SUPERIOR</vt:lpstr>
      <vt:lpstr>6. SERRATO POSTERIOR INFERIOR</vt:lpstr>
      <vt:lpstr>b) MÚSCULOS PROPIOS DEL DORSO</vt:lpstr>
      <vt:lpstr>1. PLANO SUPERFICIAL</vt:lpstr>
      <vt:lpstr>MUSCULOS ESPLENIOS</vt:lpstr>
      <vt:lpstr>Presentación de PowerPoint</vt:lpstr>
      <vt:lpstr>2. PLANO INTERMEDIO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3. PLANO PROFUNDO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b) MUSCULOS CORTOS PROFUNDOS</vt:lpstr>
      <vt:lpstr>- MUSCULOS INTERESPINOSOS</vt:lpstr>
      <vt:lpstr>- MUSCULOS INTERTRANSVERSOS</vt:lpstr>
      <vt:lpstr>- ELEVADORES DE LAS COSTILLAS</vt:lpstr>
      <vt:lpstr>BIBLIOGRAFIA.</vt:lpstr>
      <vt:lpstr>Gracias por su atencion</vt:lpstr>
    </vt:vector>
  </TitlesOfParts>
  <Company>UAEM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Musculos del dorso</dc:title>
  <dc:creator>Biblioteca</dc:creator>
  <cp:lastModifiedBy>luis</cp:lastModifiedBy>
  <cp:revision>112</cp:revision>
  <dcterms:created xsi:type="dcterms:W3CDTF">2013-03-04T18:30:05Z</dcterms:created>
  <dcterms:modified xsi:type="dcterms:W3CDTF">2017-09-27T17:17:09Z</dcterms:modified>
</cp:coreProperties>
</file>