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60" r:id="rId2"/>
    <p:sldId id="305" r:id="rId3"/>
    <p:sldId id="306" r:id="rId4"/>
    <p:sldId id="307" r:id="rId5"/>
    <p:sldId id="256" r:id="rId6"/>
    <p:sldId id="257" r:id="rId7"/>
    <p:sldId id="259" r:id="rId8"/>
    <p:sldId id="286" r:id="rId9"/>
    <p:sldId id="287" r:id="rId10"/>
    <p:sldId id="258" r:id="rId11"/>
    <p:sldId id="262" r:id="rId12"/>
    <p:sldId id="288" r:id="rId13"/>
    <p:sldId id="289" r:id="rId14"/>
    <p:sldId id="290" r:id="rId15"/>
    <p:sldId id="268" r:id="rId16"/>
    <p:sldId id="270" r:id="rId17"/>
    <p:sldId id="269" r:id="rId18"/>
    <p:sldId id="279" r:id="rId19"/>
    <p:sldId id="280" r:id="rId20"/>
    <p:sldId id="281" r:id="rId21"/>
    <p:sldId id="282" r:id="rId22"/>
    <p:sldId id="271" r:id="rId23"/>
    <p:sldId id="283" r:id="rId24"/>
    <p:sldId id="284" r:id="rId25"/>
    <p:sldId id="293" r:id="rId26"/>
    <p:sldId id="285" r:id="rId27"/>
    <p:sldId id="272" r:id="rId28"/>
    <p:sldId id="274" r:id="rId29"/>
    <p:sldId id="275" r:id="rId30"/>
    <p:sldId id="276" r:id="rId31"/>
    <p:sldId id="277" r:id="rId32"/>
    <p:sldId id="278" r:id="rId33"/>
    <p:sldId id="291" r:id="rId34"/>
    <p:sldId id="292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8" r:id="rId45"/>
    <p:sldId id="309" r:id="rId46"/>
    <p:sldId id="311" r:id="rId47"/>
    <p:sldId id="312" r:id="rId48"/>
    <p:sldId id="304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579"/>
    <a:srgbClr val="FF9E1D"/>
    <a:srgbClr val="2597FF"/>
    <a:srgbClr val="760000"/>
    <a:srgbClr val="D68B1C"/>
    <a:srgbClr val="253600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122" d="100"/>
          <a:sy n="122" d="100"/>
        </p:scale>
        <p:origin x="1290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6CDC0-EF1A-461F-80D4-F4045902B517}" type="datetimeFigureOut">
              <a:rPr lang="es-MX" smtClean="0"/>
              <a:pPr/>
              <a:t>19/10/2017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09ABC-C644-40FC-B73B-84BC9372EA0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4606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PORTADA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61350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FACTORES PREDISPONENTES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58259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CLINICAS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46271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ALTERACIONES NEUROPSIQUICAS  Y SINDROME OSEO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37399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SINDROME CARDIOVASCULAR Y SINDROME</a:t>
            </a:r>
            <a:r>
              <a:rPr lang="es-MX" baseline="0" dirty="0" smtClean="0"/>
              <a:t> URINARIO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104092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SINDROME DIGESTIVO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0344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MANIFESTACIONES BUCALES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89342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CASOS DE HIPERPARATIROIDISMO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128754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ALTERACIONES</a:t>
            </a:r>
            <a:r>
              <a:rPr lang="es-MX" baseline="0" dirty="0" smtClean="0"/>
              <a:t> DENTALES EN PACIENTES CON HIPERPARATIROIDISMO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093865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CARACTERÍSTICAS HISTOLÓGICAS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12664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FOTOMICROGRAFIA OBJETIVO DE 20x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19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89787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PRESENTACION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20452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400" dirty="0" smtClean="0"/>
              <a:t>FOTOMICROGRAFIA OBJETIVO DE 10</a:t>
            </a:r>
            <a:r>
              <a:rPr lang="es-MX" dirty="0" smtClean="0"/>
              <a:t>x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25690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RADIOGRÁFICAS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878467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RESORCION</a:t>
            </a:r>
            <a:r>
              <a:rPr lang="es-MX" baseline="0" dirty="0" smtClean="0"/>
              <a:t> OSEA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94422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RADIOGRAFIAS DE FALANGES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305813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FIGURA I Y 2  RADIOGRAFIA DE MANOS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16418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RESORCION DE FALANGES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47528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RADIOGRAFIA DE TOBILLOS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03033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TRATAMIENTO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74552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TRATAMIENTO DE HIPERPARATIROIDISMO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62309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TRATAMIENTO DE HIPERPARATIROIDISMO SECUNDARIO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29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612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PROGRAMA DE LA UNIDAD DE COMPETENCIAS</a:t>
            </a:r>
            <a:r>
              <a:rPr lang="es-MX" baseline="0" dirty="0" smtClean="0"/>
              <a:t> </a:t>
            </a:r>
            <a:r>
              <a:rPr lang="es-MX" dirty="0" smtClean="0"/>
              <a:t> DE PATOLOGIA BUCAL II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46142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TRATAMIENTO Y COMPLICACION RENAL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04122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FOTOGRAFIAS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890595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CASOS CLINICOS Y COMPLICACIONES SISTEMICAS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6548038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MANEJO ODONTOLOGICO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72367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EVALUACION DE PACIENTES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568902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PORTADA CASO CLINICO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64745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600" dirty="0" smtClean="0"/>
              <a:t>ANTECEDENTES PATOLÓGICOS </a:t>
            </a:r>
            <a:endParaRPr lang="es-MX" sz="1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90860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</a:t>
            </a:r>
            <a:r>
              <a:rPr lang="es-MX" baseline="0" dirty="0" smtClean="0"/>
              <a:t> CLINICAS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09802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SINTOMAS CLINICOS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3583157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ESTUDIO  RADIOGRAFICO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39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33032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INTRODUCCION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68790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EXAMENES COMPLEMENTARIOS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40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653697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DIAGNOSTICO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41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030643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ALTERACIONES RENALES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42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935700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BIBLIOGRAFIA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43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790174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GUIA</a:t>
            </a:r>
            <a:r>
              <a:rPr lang="es-MX" baseline="0" dirty="0" smtClean="0"/>
              <a:t> DE DIAPOSITIVAS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47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463459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GRACIAS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48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6594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ANATOMIA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5150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DEFINICION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2570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TIPOS DE HIPERPARATIROIDISMO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9808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ETIOLOGIA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23166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FOTOGRAFIAS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09ABC-C644-40FC-B73B-84BC9372EA0E}" type="slidenum">
              <a:rPr lang="es-MX" smtClean="0"/>
              <a:pPr/>
              <a:t>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8427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4497935"/>
            <a:ext cx="8093366" cy="122164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719575"/>
            <a:ext cx="8093366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48ED2-8FCE-4141-BF0D-EE0C3907BEF3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AD81-2475-408C-8729-26AF6D0705B7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D2CD-C25D-48C9-997C-6B0DBD7211AC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07604-FC8D-44F0-9EB6-F384D5C61A50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443835"/>
            <a:ext cx="809336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2207360"/>
            <a:ext cx="8093365" cy="4123035"/>
          </a:xfrm>
        </p:spPr>
        <p:txBody>
          <a:bodyPr/>
          <a:lstStyle>
            <a:lvl1pPr algn="l">
              <a:defRPr sz="2800">
                <a:solidFill>
                  <a:srgbClr val="002060"/>
                </a:solidFill>
              </a:defRPr>
            </a:lvl1pPr>
            <a:lvl2pPr algn="l">
              <a:defRPr>
                <a:solidFill>
                  <a:srgbClr val="002060"/>
                </a:solidFill>
              </a:defRPr>
            </a:lvl2pPr>
            <a:lvl3pPr algn="l">
              <a:defRPr>
                <a:solidFill>
                  <a:srgbClr val="002060"/>
                </a:solidFill>
              </a:defRPr>
            </a:lvl3pPr>
            <a:lvl4pPr algn="l">
              <a:defRPr>
                <a:solidFill>
                  <a:srgbClr val="002060"/>
                </a:solidFill>
              </a:defRPr>
            </a:lvl4pPr>
            <a:lvl5pPr algn="l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60B7-B775-4F65-ACD0-238CF15BFA58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6719019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1" y="1443835"/>
            <a:ext cx="6719019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06EA3-706C-4281-90A1-B43BFE036789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AF67A-BBE1-434D-82C8-C09158C3A4CF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DA281-34AA-4162-9E1E-8D1B5EE33FD1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69" y="1596540"/>
            <a:ext cx="807689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207360"/>
            <a:ext cx="4040188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37223"/>
            <a:ext cx="4040188" cy="3035058"/>
          </a:xfrm>
        </p:spPr>
        <p:txBody>
          <a:bodyPr/>
          <a:lstStyle>
            <a:lvl1pPr algn="l">
              <a:defRPr sz="240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1800">
                <a:solidFill>
                  <a:srgbClr val="002060"/>
                </a:solidFill>
              </a:defRPr>
            </a:lvl3pPr>
            <a:lvl4pPr algn="l">
              <a:defRPr sz="1600">
                <a:solidFill>
                  <a:srgbClr val="002060"/>
                </a:solidFill>
              </a:defRPr>
            </a:lvl4pPr>
            <a:lvl5pPr algn="l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207360"/>
            <a:ext cx="4041775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837223"/>
            <a:ext cx="4041775" cy="3035058"/>
          </a:xfrm>
        </p:spPr>
        <p:txBody>
          <a:bodyPr/>
          <a:lstStyle>
            <a:lvl1pPr algn="l">
              <a:defRPr sz="240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1800">
                <a:solidFill>
                  <a:srgbClr val="002060"/>
                </a:solidFill>
              </a:defRPr>
            </a:lvl3pPr>
            <a:lvl4pPr algn="l">
              <a:defRPr sz="1600">
                <a:solidFill>
                  <a:srgbClr val="002060"/>
                </a:solidFill>
              </a:defRPr>
            </a:lvl4pPr>
            <a:lvl5pPr algn="l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C3B5-E90F-4F80-B3A1-951D944C3C64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1699-2E06-44F3-BC61-FD5DC28CF8EB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AF63-2163-4C7E-8059-64F1700D425F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8374-B9BF-4E4E-B824-BD5BD4553C16}" type="datetime1">
              <a:rPr lang="en-US" smtClean="0"/>
              <a:pPr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Patología Bucal II. "HIPERPARATIROIDISMO"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88E88-2612-45C0-AFC4-C88E4987E539}" type="datetime1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Patología</a:t>
            </a:r>
            <a:r>
              <a:rPr lang="en-US" dirty="0" smtClean="0"/>
              <a:t> </a:t>
            </a:r>
            <a:r>
              <a:rPr lang="en-US" dirty="0" err="1" smtClean="0"/>
              <a:t>Bucal</a:t>
            </a:r>
            <a:r>
              <a:rPr lang="en-US" dirty="0" smtClean="0"/>
              <a:t> II. "HIPERPARATIROIDISMO"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1memy75uaUc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etododental.blogspot.mx/2011/10/hiperparatiroidismo-manejo-en-la.html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data:image/jpeg;base64,/9j/4AAQSkZJRgABAQAAAQABAAD/2wCEAAkGBw8QEBAQEBAQDw0PDg0PDg4PDw8NDQ0NFBEWFhQRFBQYHCggGBolHBQVITQhJSkrLi4uFyAzODMsNygtLisBCgoKDg0OGBAQFywlHxwvLzc3LDQ3LCw0Nzc4Mis3NywsOCwrNyw4LzQ3Ny8sLzgsKywrLSwtMzcsLDc3LTEsMP/AABEIAPMA0AMBIgACEQEDEQH/xAAcAAABBAMBAAAAAAAAAAAAAAADAgQFBgABBwj/xABDEAABAwIDBAYGBwYGAwEAAAABAAIDBBEFEiEGMUFhEyJRcYGRBxQyobHBFSNCUmJy0TNDgpKislRzk9Lw8SRTYxb/xAAYAQEAAwEAAAAAAAAAAAAAAAAAAQIEA//EABwRAQEBAQADAQEAAAAAAAAAAAABAgMRMUESIf/aAAwDAQACEQMRAD8ApUURmoaMDrOlq5qbfq2U5cmvcR58lDYdik1BMZI9HDRzSA5psbjQ8QQCCpvZSVoo3uebNp8Rpqgcj0Th8WtUTNSCRmmrmWB7S07vI6eIQegcUmElI2QbnsY8dzm3XGcfk65711fDrnCae+8UsIPeGALkePe27vKCuzyG6Hn3XvbiRrZbnQgUBqkgexcNPE+24cz8gmDkYvt3dhQ3EdhHvQDCcxuDhZ2o4O+039RyQLjmltktuHnqgcxVDm9R3Wj3sO/Lzaezl8EUsuE1BLrA20JtYAb/APpSTGjL4IIqZqGwJ1UNQoxqgcwx6Lb6kx+yOudxIvl7h2pzTgWTOoaQ7MN4NxxQIta5PWkvrfrZTzvvcm0hJNybnmiPlPEDwFvghkhAkJzTuO7eDwOoPggi3NEbJ2afFA7mc0EZc27rA6hp5FJa83QQUpiCZw6TULr2wJvryPwXHsO3hdi9Ho6pP4UFI9L+Pyuq3UbTaJkcWawGYucMxF99vZ0/CFBbK0DhPS3FvWHyhpPBkbbvd7x70821pc+KVkjvYbIL33WaxrQPEgDxRMAmbZ7s15KeDEpW8hJDG0W8Qgg6cZcNrQP8dSx+5x+Sc7AQ9NUmJ3syRyNPKzcw97QmFHIX0lXGNSW0VWAOPRuMUh85B5I2x1W6KqZl0LiRfsaRYnyug9BSUYjouiGoZFlHguJ7QM67u8rs+DVfrFFm4kSg+ZK5FtNHZ7u8oKbUBNXJ5UjVM3IBuSCllaQJypbWrFsFAeLRO43Jiwp5CEAKkIUQ1R6kIMQ1QPQbBAlddOHDRNJSgA8IZaiEpN0CLJQWLaBbUaJAanEKCXw5uoXZ/R5H9W48guPYUy5C7bsNHlgJ7SPggpPpWw0Qsllb7U8zL8hZxI8wFQNkHkyVIJ34dV/05XfIq1ekrGXSty3uzpZB/EDp7ne5U3BHGNlZL92ikhB/HO9sYHkSfBBrZSpa17C8XiBkp5wN5p5mn4HMe8BHp6c09TZ2pgkcx7hudEbjOOVjdQWEVAZIA42jeMjz90E6O8CAfNdEyPZTCpj0na9kErtCcgGgPIjTwQX/ANG1TmgmhO+OTdyIt8lTNsYMsj+8qX2DrhHic0GgE0Ac0A9UPDWusPAu8krb6ltI49uqDlVW3VMHhStczUqMkCABSSluSCgy6wFaWIDwqTgj0THDYTJI1jRdziAArFVQtiGW9yBqeaCDqwgQ70urk1QIX6oJUMuEwqW2UvQOaQAUHH6Ix5XjVj72PMbwgg3FJusK0gVdKCQlBARqcwBN2BPadqCfwSO7guzYa/oKB7zpljkd/TouU7M093t7wuhbdVnq2Flt7Ol6KJve45j7mlByfaKTOGDeA58zz2A9Vo9zvcgTsEVJEwjrzPNbUcomNIijPeC4/wAYVnpYHTSMp3W9W9VZJIBaxd0YcXnmNyqG1NTqW/alIJH3YGnqt8SB/JzQVhdG2HxETUlRA83kjaw673MBs13hu8u1c5Cf4PiL6aUSs10LXsJsJI3e00/rwIBQXLDsQMOLUkl9Omp2O/LIBGfc5dO25prtzdrVxSsr6d0gnbI67cr2xmNwlDm6gX9neN9/0XetoLS0zJBuewOHc4XHxQcRxOKxKhpmq0Y1DZxVcnagYuCGUd4QSgStLZWWQWDYkA1Ou/oJyz8wZ+l05rWvkcQ0Xte/IdpVfoqh0T2yMNnsNwU7r8Q6S+9uaxcGkgE3v8UA66je3Ug2O47we48U2p6dziAASTwGpUzgVdEGywz6slaMrjr0UgOjh7x4p0Z6enhlDHB88rQxjm/um3u4g9pAt3EoGsFLIzUjQb9xt39nipLGyDh9zvFREGd+V1/cqzT1Ba4m51FiLmxF72Pkj4liTpWsZujZctaPvHeTzQRhWlshYgwJbUkIjAgLGFI0jNQmULVLYfHqEF42Mpbvb3hL9NdaQaKnG600rhzGVrfi5S+w1P1mlVL0tTRSYlldIWOhp4Watc5mpc/TKCQeuOHYgcUFSyGnqJnmwbTsaTxsQ0ZRzJsPFcxrJ3SPdI72nG5A3Abg0cgLDwU1jWMdJG2CO/Qhwc9xGUzPAs3Tg0a79510sFBEIABKAWglAIFAL0PstU+sYNSPvciBsbjxzR3jd72rz00LtPoYrekoaimJ60Exc0cRHK3MP6mvQVvaGGziqpUsV+2qp7PKpNYxBESBAcE7lCbvCANkoBbstgINBYUuyQ5yBDitXWyVl0CwtpLXJYQIISbItkkhBpoRWBIaEdgQHgap3C49QoimarJg8V3BB03YyCzb9gXGtt6rpsQrJAbg1D2DujtHp/Iu24dMKajmnduiie8/wtJ+S8+zEkkuN3EkuPEuOpKBq4IZCO4IbggagJYC0AltCBTQr16IsU6DEGxk2ZVRuhI4dKOvGfc4fxqjtCc0kro3skYcskb2SMd917SHNPmAg7LtvR2cTbRc4ro9661XTsr6GGqj3SRgkDXI/c5h5hwI8FzLFILEoK1M1NnBSFQxMZAgFZFbCexAcVJUOKSsFvq3D8cMTz5kXQNvVXdhWhSO7CpV+0M9tOjb+WCFp88qZyY5Un968dzi34IG5ondh8loUZ7D5IpxWoO+aTxkd+qz6TnH72T+d36oBuo3DgfJYKR3YjNxqpH76Txe4p1BtDUD7Yd+eOOT+4FBHGB3YhOZZS82NzEezCOfq8N/7VDPkc43cbnwCBTQjxhBYncLUD2kYrds5T5nt71W6KPULo2xGH5ngkaDUoDekut9Xw1kANn1L2tNt/Rts959zR/EuNPCuvpKxb1mtc1pvFTjoWW3F4P1jh46fwhU5wQNnBCcE5cEJwQMQERoSWhEaEC2hFYEhoRmBB070P4gX+sULzdjmdPED9k3DX25asPmkbWYUY3u04qF9GE+TEoOyQTRnuMZd8Whdc2kwptRGS2xe0ajiQg4LVMsVHTNVqxrDixxFuKrtRGgjXBKjNkp4Q0DgtBQjAVpsiI2VAjoj2LOjKcNqCtmpKBr0J7ERkdkp8yEZUCpSg2WyUpoQEian0DE3gYpagpS4jRBK4JRl7houk1bjQYbLM3SYsa2M8Q55DQfC9/BMtisA3SPFmNtv48k49KU3/ixMbufON3Y1jvmQg4/ME3c1P5WJq9qBq4ILgnLwgvCCOaEVoSGorQgI0IzGobAnMbUE5sdL0ddSO7KmFvg5waf7l1asxZ0MrgDazjbs7u5chws5ZY3fdkjd5OB+S6Dto4tmeeZQSGLUUVcx0kIAmaLyw8R+JvaFzfFcMc0kEWspSmxZ8bmvY4skabtcDr3cwrJHU02Ityuyw1nZuinPLsPJByaoiIKauarrj+z74nEFpBHJVWenIKBiQthFLN6QAgwLawBbsgQUmyWQthuiBACPExbjiuprCsLc8jQoB0FEXW0V/2Y2fFummIjhZq57tB3DtKXh+Dw0sYmqzlba7Ih+1lPIcBzUZi+0b5yBYRwM/ZQt9lvM9p5oLjNjzdGRjJE3RjeJ/E7mojb6QuipG9rZnnxLQPmq/htQXvHepzbTV1OODaVh8S9/wCgQUaViaSMUrNGmMzEEc9qA8J7I1NnhBFtCKwIbUZgQGjCdxNTeIJ7C1A7pmq+bcn6wntAPmFSaZiuu3G9h+9FEf6AgoE0tishrCDvQKw6pl0iDoWFbWNe0Q1bemjtYP8A30Y5HiORSMW2ZjlaZaR4mj3lrf2jPzN3hUaOZPaPE5I3BzHuY4bi1xaR4hA2raBzTYgiyYuhKuH/AOhbKLVMLJv/AKN+pl8SBY+ISPVaGTVskkXKSPMPNpPwQVIRrOjVt+iKT/FM/wBKb/at/Q9Jwqmf6U3+1BUOiKcU9KTw3qz/AEZRs1dUF3JkTyf6rBbbidLD+xgL3D7c7tL/AOW3/cgzANl5JesQGRN1dI/qsaOZKsUmL0dC3LTgTzgftnD6th/CPtd5VPxHaCebR7zlHssbZkbe5o0CipKglBL4njEkzy+R5c48SbpiJ7qPdKiQO1QWvZ89cd4Vp2tbeSPlTwj4n5qq7Oe23vCuG1TfrrdkUI/oCCoTxqPmYpmoYo6diJRMrU0kCkZmplKEQhmo7AhNR4wgcRBP4GpnCFIQBA/pmq57ex2ZD/kRjyaFVsKpzJIxg3vexg73OA+au3pMYA2O3BtvBBySrO9Rzyn9UdSmEiDGPThhTVqdQhA6hF9FI08JTSkiJIVmpKG9uQQRr4DYHwPyS4qc2v4BT8dAP+WRDh4Pagq8tOSoupbY2V0noLA2VVxCGziEES8pvI9OpmplIg0HJ3TlM2p3AUFv2TF5WD8QV42rZ/5Dvyx/2BUvYgXnj/MF0HbGG0rXcHRjzaT8iEFLqGqMqGqZqGqMqGolETtTGUKSnCYTBEIJiPGgMTiNA7hCkacJhCpjCqOSZ7Y42l8jjZrRv7+Q5oLb6PsPMtU11upCDI48M25g89f4Spb0nu6rByVo2WwZtHAGXDpD1pnjcX9g5Dd/2qL6R6vM7uQcxqjqUzcnVUdU2QYxqkqGnLnNaN7nNaO8myZxNVk2Wpc9RGODS6Q8sjS4e8BBK4PSxlxa2MOa1pu5185txJvp4KShY1hsDdp1F947QeaHsiR00sZ3vieG94IPwBSMTkDHO4hspA8tfgEExGAdyLoFXI8St2pZxK/agmbMc7XUAjS+8nh8VFbQAskLXNBjIHUIGUjl2d4TjCpM7m8AZCPEgW+adbXRh00LBvMTL99yPkg57ilJke9vBriAe1vA+VlDTMV32xo8k5t7L44nt/kDT72lVCoYgZAI8RQiEuI6oLtsO608f5gur7V0ueAPGpjNz+R2h99lx3ZSbLKw8wu60MjZYRexBblcDuIsg5dUhRdQFadosJdA4kXdC49R+8flPP4qsVIRKKnCj5gpKoUfMiFfYFJYZh007skMT5XcRG0ut3kaDxXRKXZnCqbUxvq5B9qof1P9NtmnxunNTjjmt6OJrYohoI4miNgHIBBCYbsS5tnVkzIBxijImn7iR1W+ZVqw2op6cdHSxiMGwfITmmk/M7s5DRViWre46kpzRSWNygv4xHLCSTrZcr2qrc7jrxKncWxezMoPBUPEanMSgjpygNRHlICBzAFctlG5I55eNo4Wn8xLnf2N81ToFdKJwjoI+2WWV/g2zB/aVFWzP6LDBPC5lUGOEYe059CLHg62rQRuvv4IOITeyCd7pHG/G5Av7lK4TicWpe9ojdSuhnjJs45Ysgyj7V8rSLbj2WuqzVuLgDvyANP5eB8zbyWfl01q2anpo688yTxTgNb/AMKU3KOHmVGB5HEpWc81pZU/htR1tDudG4crG3zUvMySepklYwujjcGZtMoIFgATvJ1Nhqqvhzy0l/Aad7t4HuurNHicQhpbPAbE1z5WX+sfUdISRbfr1etut3WWft01nx+Z5auOM69012th6SnjlG+N7o3fkd1m+RB/mXP6oLoPrAlpKph3iIyDvY4O+RXPqortn04bnimD1uJaesYrKJvB5srwV2DZjFbxWvwXEKSSxVy2exXLpdBfKzFshc1wD43aOY4ZmuHcoaqwuln1hk6B5/dyXdETydvHjdM6+pz63UV0zmnQoE4vgdTCC58Tsn/sZaSK3bmbu8bKuzBXbD8clj3OI5X0KfSGhqf29OwPO+SL6mS/acuh8UDeaC/FM5IG9qiH4yU2kxYoJaUtCZzVuVRUuIkphPVEoHdfXl3FRMsl0mR5KGSg0StXSCVgKB3CVaDNekphwAnB7+lcfg4KpRuVkwR4khliJ6zCJ4+Y0bIP7D4FRVs+yWko9OTfn5gqZwfD4BA+omHSHpTDFDmcxmZrWuc95bYn22gAEcboeLU8UcxbGMoDIi9ly4RyFgLmAnXQnju1HBZs9s3dxPjVrnfx+jZ2F52iRhaBfKWF1iHdo5LKfB3ONi5jQAXO1Js0C53C17I8NzYC55C6MAWuINxdrgQbj7JWpkR1Q4aBosxvsjee8niU3LynZDS5occrS5oc77rSdT5KWq8Lgd07GNdFNTiRwBeZGTRs1de+52UF1xobWtqFn6dJnUl+tPPnbm2fEZRzFsNU4+z6vIzxfZgHm5VGocrJjs7YoI4G+3IemlPY0XEbfe4+Sqkr13jPr2C4rAUklaBUqnEblIUlUWlRbCiNcgttNiFxvT6KVrlToJyE/hryEFtjhaU6ipx2qqx4oQnMeMFBDOddBemLapFbUXQEcUJyISChOBQDcENyWShuQCK0ClOCRZARjk/oat0bmubvHbuI3EHkRcKNCI1yJlW6DEHht4jdmbOWEBxikta9vLXcbDiNNUrnvdpdziSSdSSeJJVcgnLSCCQRuIJBHinjq6Rws6R5HEF7iD3hUmJL5dL1tnhYazEMjRFG7W+aV7CQHO3BgI3ga8iTyWqGpzNcy/XBBjBOpBvmaOe4271XRMVhmV3JNyskJtldfsym6I/FnxMyveHHKGCMZS/INzXPGobp7N92mgVffVvIsXOLewuJHkmskipcS+3TPSz0LW1TnuLnG7nG5P8AzgmD3Lb3IZV4pb5aJWwtWWwEQKxFAQWorSgK1FaUFqM0ICsKM0po6YBBfVIGN0oOSViA7Jk5jmB3pglAoJQQtdxSvoy+4hRrZSEZlW4cUD36FeezzWjgbxvIQW4i4cUT6Ud2oBSYeWoDoCE89fvvWGQFAxDUeNKcxY1qDCElEc1JyoEOQHBOXNWgxA3ERKNHREo7SAleuAIMbgzjuIS/oOTl5pH0me1JdiTu1AT6JcN5HmtGka3eU3fWuPFAfOTxQOnvaNybSToLnFIQKc9IJWLEG1tYsQYtrFiDFixYgxaKxYg0CjxFYsQO40dgWLEBMoWsoWliDTmhCctLEDaYps4rFiDQW1ixBtYsWIMssstLEGWWlix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5124" name="AutoShape 4" descr="data:image/jpeg;base64,/9j/4AAQSkZJRgABAQAAAQABAAD/2wCEAAkGBw8QEBAQEBAQDw0PDg0PDg4PDw8NDQ0NFBEWFhQRFBQYHCggGBolHBQVITQhJSkrLi4uFyAzODMsNygtLisBCgoKDg0OGBAQFywlHxwvLzc3LDQ3LCw0Nzc4Mis3NywsOCwrNyw4LzQ3Ny8sLzgsKywrLSwtMzcsLDc3LTEsMP/AABEIAPMA0AMBIgACEQEDEQH/xAAcAAABBAMBAAAAAAAAAAAAAAADAgQFBgABBwj/xABDEAABAwIDBAYGBwYGAwEAAAABAAIDBBEFEiEGMUFhEyJRcYGRBxQyobHBFSNCUmJy0TNDgpKislRzk9Lw8SRTYxb/xAAYAQEAAwEAAAAAAAAAAAAAAAAAAQIEA//EABwRAQEBAQADAQEAAAAAAAAAAAABAgMRMUESIf/aAAwDAQACEQMRAD8ApUURmoaMDrOlq5qbfq2U5cmvcR58lDYdik1BMZI9HDRzSA5psbjQ8QQCCpvZSVoo3uebNp8Rpqgcj0Th8WtUTNSCRmmrmWB7S07vI6eIQegcUmElI2QbnsY8dzm3XGcfk65711fDrnCae+8UsIPeGALkePe27vKCuzyG6Hn3XvbiRrZbnQgUBqkgexcNPE+24cz8gmDkYvt3dhQ3EdhHvQDCcxuDhZ2o4O+039RyQLjmltktuHnqgcxVDm9R3Wj3sO/Lzaezl8EUsuE1BLrA20JtYAb/APpSTGjL4IIqZqGwJ1UNQoxqgcwx6Lb6kx+yOudxIvl7h2pzTgWTOoaQ7MN4NxxQIta5PWkvrfrZTzvvcm0hJNybnmiPlPEDwFvghkhAkJzTuO7eDwOoPggi3NEbJ2afFA7mc0EZc27rA6hp5FJa83QQUpiCZw6TULr2wJvryPwXHsO3hdi9Ho6pP4UFI9L+Pyuq3UbTaJkcWawGYucMxF99vZ0/CFBbK0DhPS3FvWHyhpPBkbbvd7x70821pc+KVkjvYbIL33WaxrQPEgDxRMAmbZ7s15KeDEpW8hJDG0W8Qgg6cZcNrQP8dSx+5x+Sc7AQ9NUmJ3syRyNPKzcw97QmFHIX0lXGNSW0VWAOPRuMUh85B5I2x1W6KqZl0LiRfsaRYnyug9BSUYjouiGoZFlHguJ7QM67u8rs+DVfrFFm4kSg+ZK5FtNHZ7u8oKbUBNXJ5UjVM3IBuSCllaQJypbWrFsFAeLRO43Jiwp5CEAKkIUQ1R6kIMQ1QPQbBAlddOHDRNJSgA8IZaiEpN0CLJQWLaBbUaJAanEKCXw5uoXZ/R5H9W48guPYUy5C7bsNHlgJ7SPggpPpWw0Qsllb7U8zL8hZxI8wFQNkHkyVIJ34dV/05XfIq1ekrGXSty3uzpZB/EDp7ne5U3BHGNlZL92ikhB/HO9sYHkSfBBrZSpa17C8XiBkp5wN5p5mn4HMe8BHp6c09TZ2pgkcx7hudEbjOOVjdQWEVAZIA42jeMjz90E6O8CAfNdEyPZTCpj0na9kErtCcgGgPIjTwQX/ANG1TmgmhO+OTdyIt8lTNsYMsj+8qX2DrhHic0GgE0Ac0A9UPDWusPAu8krb6ltI49uqDlVW3VMHhStczUqMkCABSSluSCgy6wFaWIDwqTgj0THDYTJI1jRdziAArFVQtiGW9yBqeaCDqwgQ70urk1QIX6oJUMuEwqW2UvQOaQAUHH6Ix5XjVj72PMbwgg3FJusK0gVdKCQlBARqcwBN2BPadqCfwSO7guzYa/oKB7zpljkd/TouU7M093t7wuhbdVnq2Flt7Ol6KJve45j7mlByfaKTOGDeA58zz2A9Vo9zvcgTsEVJEwjrzPNbUcomNIijPeC4/wAYVnpYHTSMp3W9W9VZJIBaxd0YcXnmNyqG1NTqW/alIJH3YGnqt8SB/JzQVhdG2HxETUlRA83kjaw673MBs13hu8u1c5Cf4PiL6aUSs10LXsJsJI3e00/rwIBQXLDsQMOLUkl9Omp2O/LIBGfc5dO25prtzdrVxSsr6d0gnbI67cr2xmNwlDm6gX9neN9/0XetoLS0zJBuewOHc4XHxQcRxOKxKhpmq0Y1DZxVcnagYuCGUd4QSgStLZWWQWDYkA1Ou/oJyz8wZ+l05rWvkcQ0Xte/IdpVfoqh0T2yMNnsNwU7r8Q6S+9uaxcGkgE3v8UA66je3Ug2O47we48U2p6dziAASTwGpUzgVdEGywz6slaMrjr0UgOjh7x4p0Z6enhlDHB88rQxjm/um3u4g9pAt3EoGsFLIzUjQb9xt39nipLGyDh9zvFREGd+V1/cqzT1Ba4m51FiLmxF72Pkj4liTpWsZujZctaPvHeTzQRhWlshYgwJbUkIjAgLGFI0jNQmULVLYfHqEF42Mpbvb3hL9NdaQaKnG600rhzGVrfi5S+w1P1mlVL0tTRSYlldIWOhp4Watc5mpc/TKCQeuOHYgcUFSyGnqJnmwbTsaTxsQ0ZRzJsPFcxrJ3SPdI72nG5A3Abg0cgLDwU1jWMdJG2CO/Qhwc9xGUzPAs3Tg0a79510sFBEIABKAWglAIFAL0PstU+sYNSPvciBsbjxzR3jd72rz00LtPoYrekoaimJ60Exc0cRHK3MP6mvQVvaGGziqpUsV+2qp7PKpNYxBESBAcE7lCbvCANkoBbstgINBYUuyQ5yBDitXWyVl0CwtpLXJYQIISbItkkhBpoRWBIaEdgQHgap3C49QoimarJg8V3BB03YyCzb9gXGtt6rpsQrJAbg1D2DujtHp/Iu24dMKajmnduiie8/wtJ+S8+zEkkuN3EkuPEuOpKBq4IZCO4IbggagJYC0AltCBTQr16IsU6DEGxk2ZVRuhI4dKOvGfc4fxqjtCc0kro3skYcskb2SMd917SHNPmAg7LtvR2cTbRc4ro9661XTsr6GGqj3SRgkDXI/c5h5hwI8FzLFILEoK1M1NnBSFQxMZAgFZFbCexAcVJUOKSsFvq3D8cMTz5kXQNvVXdhWhSO7CpV+0M9tOjb+WCFp88qZyY5Un968dzi34IG5ondh8loUZ7D5IpxWoO+aTxkd+qz6TnH72T+d36oBuo3DgfJYKR3YjNxqpH76Txe4p1BtDUD7Yd+eOOT+4FBHGB3YhOZZS82NzEezCOfq8N/7VDPkc43cbnwCBTQjxhBYncLUD2kYrds5T5nt71W6KPULo2xGH5ngkaDUoDekut9Xw1kANn1L2tNt/Rts959zR/EuNPCuvpKxb1mtc1pvFTjoWW3F4P1jh46fwhU5wQNnBCcE5cEJwQMQERoSWhEaEC2hFYEhoRmBB070P4gX+sULzdjmdPED9k3DX25asPmkbWYUY3u04qF9GE+TEoOyQTRnuMZd8Whdc2kwptRGS2xe0ajiQg4LVMsVHTNVqxrDixxFuKrtRGgjXBKjNkp4Q0DgtBQjAVpsiI2VAjoj2LOjKcNqCtmpKBr0J7ERkdkp8yEZUCpSg2WyUpoQEian0DE3gYpagpS4jRBK4JRl7houk1bjQYbLM3SYsa2M8Q55DQfC9/BMtisA3SPFmNtv48k49KU3/ixMbufON3Y1jvmQg4/ME3c1P5WJq9qBq4ILgnLwgvCCOaEVoSGorQgI0IzGobAnMbUE5sdL0ddSO7KmFvg5waf7l1asxZ0MrgDazjbs7u5chws5ZY3fdkjd5OB+S6Dto4tmeeZQSGLUUVcx0kIAmaLyw8R+JvaFzfFcMc0kEWspSmxZ8bmvY4skabtcDr3cwrJHU02Ityuyw1nZuinPLsPJByaoiIKauarrj+z74nEFpBHJVWenIKBiQthFLN6QAgwLawBbsgQUmyWQthuiBACPExbjiuprCsLc8jQoB0FEXW0V/2Y2fFummIjhZq57tB3DtKXh+Dw0sYmqzlba7Ih+1lPIcBzUZi+0b5yBYRwM/ZQt9lvM9p5oLjNjzdGRjJE3RjeJ/E7mojb6QuipG9rZnnxLQPmq/htQXvHepzbTV1OODaVh8S9/wCgQUaViaSMUrNGmMzEEc9qA8J7I1NnhBFtCKwIbUZgQGjCdxNTeIJ7C1A7pmq+bcn6wntAPmFSaZiuu3G9h+9FEf6AgoE0tishrCDvQKw6pl0iDoWFbWNe0Q1bemjtYP8A30Y5HiORSMW2ZjlaZaR4mj3lrf2jPzN3hUaOZPaPE5I3BzHuY4bi1xaR4hA2raBzTYgiyYuhKuH/AOhbKLVMLJv/AKN+pl8SBY+ISPVaGTVskkXKSPMPNpPwQVIRrOjVt+iKT/FM/wBKb/at/Q9Jwqmf6U3+1BUOiKcU9KTw3qz/AEZRs1dUF3JkTyf6rBbbidLD+xgL3D7c7tL/AOW3/cgzANl5JesQGRN1dI/qsaOZKsUmL0dC3LTgTzgftnD6th/CPtd5VPxHaCebR7zlHssbZkbe5o0CipKglBL4njEkzy+R5c48SbpiJ7qPdKiQO1QWvZ89cd4Vp2tbeSPlTwj4n5qq7Oe23vCuG1TfrrdkUI/oCCoTxqPmYpmoYo6diJRMrU0kCkZmplKEQhmo7AhNR4wgcRBP4GpnCFIQBA/pmq57ex2ZD/kRjyaFVsKpzJIxg3vexg73OA+au3pMYA2O3BtvBBySrO9Rzyn9UdSmEiDGPThhTVqdQhA6hF9FI08JTSkiJIVmpKG9uQQRr4DYHwPyS4qc2v4BT8dAP+WRDh4Pagq8tOSoupbY2V0noLA2VVxCGziEES8pvI9OpmplIg0HJ3TlM2p3AUFv2TF5WD8QV42rZ/5Dvyx/2BUvYgXnj/MF0HbGG0rXcHRjzaT8iEFLqGqMqGqZqGqMqGolETtTGUKSnCYTBEIJiPGgMTiNA7hCkacJhCpjCqOSZ7Y42l8jjZrRv7+Q5oLb6PsPMtU11upCDI48M25g89f4Spb0nu6rByVo2WwZtHAGXDpD1pnjcX9g5Dd/2qL6R6vM7uQcxqjqUzcnVUdU2QYxqkqGnLnNaN7nNaO8myZxNVk2Wpc9RGODS6Q8sjS4e8BBK4PSxlxa2MOa1pu5185txJvp4KShY1hsDdp1F947QeaHsiR00sZ3vieG94IPwBSMTkDHO4hspA8tfgEExGAdyLoFXI8St2pZxK/agmbMc7XUAjS+8nh8VFbQAskLXNBjIHUIGUjl2d4TjCpM7m8AZCPEgW+adbXRh00LBvMTL99yPkg57ilJke9vBriAe1vA+VlDTMV32xo8k5t7L44nt/kDT72lVCoYgZAI8RQiEuI6oLtsO608f5gur7V0ueAPGpjNz+R2h99lx3ZSbLKw8wu60MjZYRexBblcDuIsg5dUhRdQFadosJdA4kXdC49R+8flPP4qsVIRKKnCj5gpKoUfMiFfYFJYZh007skMT5XcRG0ut3kaDxXRKXZnCqbUxvq5B9qof1P9NtmnxunNTjjmt6OJrYohoI4miNgHIBBCYbsS5tnVkzIBxijImn7iR1W+ZVqw2op6cdHSxiMGwfITmmk/M7s5DRViWre46kpzRSWNygv4xHLCSTrZcr2qrc7jrxKncWxezMoPBUPEanMSgjpygNRHlICBzAFctlG5I55eNo4Wn8xLnf2N81ToFdKJwjoI+2WWV/g2zB/aVFWzP6LDBPC5lUGOEYe059CLHg62rQRuvv4IOITeyCd7pHG/G5Av7lK4TicWpe9ojdSuhnjJs45Ysgyj7V8rSLbj2WuqzVuLgDvyANP5eB8zbyWfl01q2anpo688yTxTgNb/AMKU3KOHmVGB5HEpWc81pZU/htR1tDudG4crG3zUvMySepklYwujjcGZtMoIFgATvJ1Nhqqvhzy0l/Aad7t4HuurNHicQhpbPAbE1z5WX+sfUdISRbfr1etut3WWft01nx+Z5auOM69012th6SnjlG+N7o3fkd1m+RB/mXP6oLoPrAlpKph3iIyDvY4O+RXPqortn04bnimD1uJaesYrKJvB5srwV2DZjFbxWvwXEKSSxVy2exXLpdBfKzFshc1wD43aOY4ZmuHcoaqwuln1hk6B5/dyXdETydvHjdM6+pz63UV0zmnQoE4vgdTCC58Tsn/sZaSK3bmbu8bKuzBXbD8clj3OI5X0KfSGhqf29OwPO+SL6mS/acuh8UDeaC/FM5IG9qiH4yU2kxYoJaUtCZzVuVRUuIkphPVEoHdfXl3FRMsl0mR5KGSg0StXSCVgKB3CVaDNekphwAnB7+lcfg4KpRuVkwR4khliJ6zCJ4+Y0bIP7D4FRVs+yWko9OTfn5gqZwfD4BA+omHSHpTDFDmcxmZrWuc95bYn22gAEcboeLU8UcxbGMoDIi9ly4RyFgLmAnXQnju1HBZs9s3dxPjVrnfx+jZ2F52iRhaBfKWF1iHdo5LKfB3ONi5jQAXO1Js0C53C17I8NzYC55C6MAWuINxdrgQbj7JWpkR1Q4aBosxvsjee8niU3LynZDS5occrS5oc77rSdT5KWq8Lgd07GNdFNTiRwBeZGTRs1de+52UF1xobWtqFn6dJnUl+tPPnbm2fEZRzFsNU4+z6vIzxfZgHm5VGocrJjs7YoI4G+3IemlPY0XEbfe4+Sqkr13jPr2C4rAUklaBUqnEblIUlUWlRbCiNcgttNiFxvT6KVrlToJyE/hryEFtjhaU6ipx2qqx4oQnMeMFBDOddBemLapFbUXQEcUJyISChOBQDcENyWShuQCK0ClOCRZARjk/oat0bmubvHbuI3EHkRcKNCI1yJlW6DEHht4jdmbOWEBxikta9vLXcbDiNNUrnvdpdziSSdSSeJJVcgnLSCCQRuIJBHinjq6Rws6R5HEF7iD3hUmJL5dL1tnhYazEMjRFG7W+aV7CQHO3BgI3ga8iTyWqGpzNcy/XBBjBOpBvmaOe4271XRMVhmV3JNyskJtldfsym6I/FnxMyveHHKGCMZS/INzXPGobp7N92mgVffVvIsXOLewuJHkmskipcS+3TPSz0LW1TnuLnG7nG5P8AzgmD3Lb3IZV4pb5aJWwtWWwEQKxFAQWorSgK1FaUFqM0ICsKM0po6YBBfVIGN0oOSViA7Jk5jmB3pglAoJQQtdxSvoy+4hRrZSEZlW4cUD36FeezzWjgbxvIQW4i4cUT6Ud2oBSYeWoDoCE89fvvWGQFAxDUeNKcxY1qDCElEc1JyoEOQHBOXNWgxA3ERKNHREo7SAleuAIMbgzjuIS/oOTl5pH0me1JdiTu1AT6JcN5HmtGka3eU3fWuPFAfOTxQOnvaNybSToLnFIQKc9IJWLEG1tYsQYtrFiDFixYgxaKxYg0CjxFYsQO40dgWLEBMoWsoWliDTmhCctLEDaYps4rFiDQW1ixBtYsWIMssstLEGWWlix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8" name="7 Imagen" descr="descarga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33400"/>
            <a:ext cx="1066800" cy="941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8 CuadroTexto"/>
          <p:cNvSpPr txBox="1"/>
          <p:nvPr/>
        </p:nvSpPr>
        <p:spPr>
          <a:xfrm>
            <a:off x="490415" y="374900"/>
            <a:ext cx="853440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“</a:t>
            </a:r>
            <a:r>
              <a:rPr lang="es-MX" sz="4400" dirty="0" smtClean="0">
                <a:solidFill>
                  <a:srgbClr val="00B050"/>
                </a:solidFill>
                <a:latin typeface="Edwardian Script ITC" pitchFamily="66" charset="0"/>
              </a:rPr>
              <a:t>U</a:t>
            </a:r>
            <a:r>
              <a:rPr lang="es-MX" sz="4400" dirty="0" smtClean="0">
                <a:latin typeface="Edwardian Script ITC" pitchFamily="66" charset="0"/>
              </a:rPr>
              <a:t>niversidad </a:t>
            </a:r>
            <a:r>
              <a:rPr lang="es-MX" sz="4400" dirty="0" smtClean="0">
                <a:solidFill>
                  <a:srgbClr val="00B050"/>
                </a:solidFill>
                <a:latin typeface="Edwardian Script ITC" pitchFamily="66" charset="0"/>
              </a:rPr>
              <a:t>A</a:t>
            </a:r>
            <a:r>
              <a:rPr lang="es-MX" sz="4400" dirty="0" smtClean="0">
                <a:latin typeface="Edwardian Script ITC" pitchFamily="66" charset="0"/>
              </a:rPr>
              <a:t>utónoma del </a:t>
            </a:r>
            <a:r>
              <a:rPr lang="es-MX" sz="4400" dirty="0" smtClean="0">
                <a:solidFill>
                  <a:srgbClr val="00B050"/>
                </a:solidFill>
                <a:latin typeface="Edwardian Script ITC" pitchFamily="66" charset="0"/>
              </a:rPr>
              <a:t>E</a:t>
            </a:r>
            <a:r>
              <a:rPr lang="es-MX" sz="4400" dirty="0" smtClean="0">
                <a:latin typeface="Edwardian Script ITC" pitchFamily="66" charset="0"/>
              </a:rPr>
              <a:t>stado de </a:t>
            </a:r>
            <a:r>
              <a:rPr lang="es-MX" sz="4400" dirty="0" smtClean="0">
                <a:solidFill>
                  <a:srgbClr val="00B050"/>
                </a:solidFill>
                <a:latin typeface="Edwardian Script ITC" pitchFamily="66" charset="0"/>
              </a:rPr>
              <a:t>M</a:t>
            </a:r>
            <a:r>
              <a:rPr lang="es-MX" sz="4400" dirty="0" smtClean="0">
                <a:latin typeface="Edwardian Script ITC" pitchFamily="66" charset="0"/>
              </a:rPr>
              <a:t>éxico”</a:t>
            </a:r>
          </a:p>
          <a:p>
            <a:pPr algn="ctr"/>
            <a:r>
              <a:rPr lang="es-MX" sz="2800" dirty="0" smtClean="0"/>
              <a:t>“</a:t>
            </a:r>
            <a:r>
              <a:rPr lang="es-MX" sz="2800" dirty="0" smtClean="0">
                <a:solidFill>
                  <a:srgbClr val="0070C0"/>
                </a:solidFill>
              </a:rPr>
              <a:t>F</a:t>
            </a:r>
            <a:r>
              <a:rPr lang="es-MX" sz="2800" dirty="0" smtClean="0"/>
              <a:t>ACULTAD DE </a:t>
            </a:r>
            <a:r>
              <a:rPr lang="es-MX" sz="2800" dirty="0" smtClean="0">
                <a:solidFill>
                  <a:srgbClr val="0070C0"/>
                </a:solidFill>
              </a:rPr>
              <a:t>O</a:t>
            </a:r>
            <a:r>
              <a:rPr lang="es-MX" sz="2800" dirty="0" smtClean="0"/>
              <a:t>DONTOLOGÍA”</a:t>
            </a:r>
          </a:p>
          <a:p>
            <a:pPr algn="ctr"/>
            <a:r>
              <a:rPr lang="es-MX" sz="2800" b="1" dirty="0"/>
              <a:t>AREA DE MEDICINA BUCAL </a:t>
            </a:r>
            <a:br>
              <a:rPr lang="es-MX" sz="2800" b="1" dirty="0"/>
            </a:br>
            <a:r>
              <a:rPr lang="es-MX" sz="2800" b="1" dirty="0"/>
              <a:t>PLAN DE ESTUDIOS:  CIRUJANO DENTISTA </a:t>
            </a:r>
            <a:br>
              <a:rPr lang="es-MX" sz="2800" b="1" dirty="0"/>
            </a:br>
            <a:r>
              <a:rPr lang="es-MX" sz="2800" b="1" dirty="0"/>
              <a:t>UNIDAD DE APRENDIZAJE: PATOLOGIA BUCAL II</a:t>
            </a:r>
            <a:br>
              <a:rPr lang="es-MX" sz="2800" b="1" dirty="0"/>
            </a:br>
            <a:r>
              <a:rPr lang="es-MX" sz="2800" b="1" dirty="0"/>
              <a:t/>
            </a:r>
            <a:br>
              <a:rPr lang="es-MX" sz="2800" b="1" dirty="0"/>
            </a:br>
            <a:r>
              <a:rPr lang="es-MX" sz="2800" b="1" dirty="0"/>
              <a:t>MATERIAL SOLO VISION </a:t>
            </a:r>
            <a:r>
              <a:rPr lang="es-MX" sz="2800" b="1" dirty="0" smtClean="0"/>
              <a:t>PROYECTABLE</a:t>
            </a:r>
          </a:p>
          <a:p>
            <a:pPr algn="ctr"/>
            <a:r>
              <a:rPr lang="es-MX" sz="2800" b="1" dirty="0" smtClean="0">
                <a:latin typeface="Gabriola" pitchFamily="82" charset="0"/>
              </a:rPr>
              <a:t>NOMBRE DEL MATERIAL </a:t>
            </a:r>
            <a:endParaRPr lang="es-MX" sz="1100" dirty="0" smtClean="0">
              <a:latin typeface="Gabriola" pitchFamily="82" charset="0"/>
            </a:endParaRPr>
          </a:p>
          <a:p>
            <a:pPr algn="ctr"/>
            <a:endParaRPr lang="es-MX" dirty="0" smtClean="0"/>
          </a:p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s-MX" sz="28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HIPERPARATIROIDISMO”.</a:t>
            </a:r>
          </a:p>
          <a:p>
            <a:pPr algn="ctr"/>
            <a:endParaRPr lang="es-MX" sz="2000" i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ELABORADO POR:                          2017</a:t>
            </a:r>
          </a:p>
          <a:p>
            <a:pPr algn="ctr"/>
            <a:r>
              <a:rPr lang="es-MX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MASS. MARILUZ DIAZ GUZMAN </a:t>
            </a:r>
          </a:p>
          <a:p>
            <a:pPr algn="ctr"/>
            <a:endParaRPr lang="es-MX" dirty="0" smtClean="0"/>
          </a:p>
          <a:p>
            <a:pPr algn="ctr"/>
            <a:r>
              <a:rPr lang="es-MX" sz="2400" dirty="0" smtClean="0">
                <a:latin typeface="Gabriola" pitchFamily="82" charset="0"/>
              </a:rPr>
              <a:t>.</a:t>
            </a:r>
          </a:p>
          <a:p>
            <a:r>
              <a:rPr lang="es-MX" sz="2400" dirty="0" smtClean="0">
                <a:latin typeface="Gabriola" pitchFamily="82" charset="0"/>
              </a:rPr>
              <a:t>                                                  </a:t>
            </a:r>
          </a:p>
          <a:p>
            <a:r>
              <a:rPr lang="es-MX" dirty="0" smtClean="0"/>
              <a:t>                       </a:t>
            </a:r>
          </a:p>
          <a:p>
            <a:endParaRPr lang="es-MX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2 Marcador de contenido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876800"/>
          </a:xfrm>
        </p:spPr>
        <p:txBody>
          <a:bodyPr>
            <a:normAutofit lnSpcReduction="10000"/>
          </a:bodyPr>
          <a:lstStyle/>
          <a:p>
            <a:endParaRPr lang="es-MX" dirty="0" smtClean="0"/>
          </a:p>
          <a:p>
            <a:pPr>
              <a:buFont typeface="Wingdings" pitchFamily="2" charset="2"/>
              <a:buChar char="v"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s-MX" dirty="0" smtClean="0"/>
              <a:t>erencia autonómica dominante. </a:t>
            </a:r>
          </a:p>
          <a:p>
            <a:endParaRPr lang="es-MX" dirty="0" smtClean="0"/>
          </a:p>
          <a:p>
            <a:pPr>
              <a:buFont typeface="Wingdings" pitchFamily="2" charset="2"/>
              <a:buChar char="v"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s-MX" dirty="0" smtClean="0"/>
              <a:t>as común en personas mayores de 60 años</a:t>
            </a:r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MX" dirty="0" smtClean="0"/>
              <a:t>fecta más a mujeres que a hombres.</a:t>
            </a:r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s-MX" dirty="0" smtClean="0"/>
              <a:t>ujeres después de la menopausia. </a:t>
            </a:r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s-MX" dirty="0" smtClean="0"/>
              <a:t>adiación en la cabeza y cuello aumenta el riesgo.</a:t>
            </a:r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s-MX" dirty="0" smtClean="0"/>
              <a:t>áncer de la paratiroides.</a:t>
            </a:r>
            <a:endParaRPr lang="es-MX" dirty="0"/>
          </a:p>
        </p:txBody>
      </p:sp>
      <p:pic>
        <p:nvPicPr>
          <p:cNvPr id="2050" name="Picture 2" descr="https://encrypted-tbn2.gstatic.com/images?q=tbn:ANd9GcT6-FByjhkt4pRyO9oWSt2uYxF-aBCYgKrgsDFcqZl4ywM8uYUp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514600"/>
            <a:ext cx="2247900" cy="2028826"/>
          </a:xfrm>
          <a:prstGeom prst="rect">
            <a:avLst/>
          </a:prstGeom>
          <a:noFill/>
        </p:spPr>
      </p:pic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  <p:sp>
        <p:nvSpPr>
          <p:cNvPr id="2" name="CuadroTexto 1"/>
          <p:cNvSpPr txBox="1"/>
          <p:nvPr/>
        </p:nvSpPr>
        <p:spPr>
          <a:xfrm>
            <a:off x="907080" y="985720"/>
            <a:ext cx="5497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FACTORES PREDISPONENTES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076895" cy="76566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7300" b="1" dirty="0" smtClean="0">
                <a:solidFill>
                  <a:srgbClr val="00B050"/>
                </a:solidFill>
                <a:latin typeface="Gabriola" pitchFamily="82" charset="0"/>
              </a:rPr>
              <a:t>C</a:t>
            </a:r>
            <a:r>
              <a:rPr lang="es-MX" sz="7300" b="1" dirty="0" smtClean="0">
                <a:latin typeface="Gabriola" pitchFamily="82" charset="0"/>
              </a:rPr>
              <a:t>aracterísticas </a:t>
            </a:r>
            <a:r>
              <a:rPr lang="es-MX" sz="7300" b="1" dirty="0" smtClean="0">
                <a:solidFill>
                  <a:srgbClr val="00B050"/>
                </a:solidFill>
                <a:latin typeface="Gabriola" pitchFamily="82" charset="0"/>
              </a:rPr>
              <a:t>C</a:t>
            </a:r>
            <a:r>
              <a:rPr lang="es-MX" sz="7300" b="1" dirty="0" smtClean="0">
                <a:latin typeface="Gabriola" pitchFamily="82" charset="0"/>
              </a:rPr>
              <a:t>línicas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304800" y="3124200"/>
            <a:ext cx="8291264" cy="3200400"/>
          </a:xfrm>
        </p:spPr>
        <p:txBody>
          <a:bodyPr>
            <a:normAutofit fontScale="92500"/>
          </a:bodyPr>
          <a:lstStyle/>
          <a:p>
            <a:pPr marL="0" indent="0">
              <a:buFont typeface="Wingdings" pitchFamily="2" charset="2"/>
              <a:buChar char="v"/>
            </a:pPr>
            <a:r>
              <a:rPr lang="es-MX" sz="2800" b="0" dirty="0" smtClean="0">
                <a:solidFill>
                  <a:schemeClr val="accent6">
                    <a:lumMod val="75000"/>
                  </a:schemeClr>
                </a:solidFill>
              </a:rPr>
              <a:t>V</a:t>
            </a:r>
            <a:r>
              <a:rPr lang="es-MX" sz="2800" b="0" dirty="0" smtClean="0"/>
              <a:t>aría desde casos asintomáticos, hasta casos graves que se manifiestan con </a:t>
            </a:r>
            <a:r>
              <a:rPr lang="es-MX" sz="2800" b="0" dirty="0" smtClean="0">
                <a:solidFill>
                  <a:schemeClr val="accent6">
                    <a:lumMod val="75000"/>
                  </a:schemeClr>
                </a:solidFill>
              </a:rPr>
              <a:t>letargo</a:t>
            </a:r>
            <a:r>
              <a:rPr lang="es-MX" sz="2800" b="0" dirty="0" smtClean="0"/>
              <a:t> y en ocasiones</a:t>
            </a:r>
            <a:r>
              <a:rPr lang="es-MX" sz="2800" b="0" dirty="0" smtClean="0">
                <a:solidFill>
                  <a:schemeClr val="accent6">
                    <a:lumMod val="75000"/>
                  </a:schemeClr>
                </a:solidFill>
              </a:rPr>
              <a:t> coma</a:t>
            </a:r>
            <a:r>
              <a:rPr lang="es-MX" sz="2800" b="0" dirty="0" smtClean="0"/>
              <a:t>.</a:t>
            </a:r>
          </a:p>
          <a:p>
            <a:pPr marL="0" indent="0">
              <a:buNone/>
            </a:pPr>
            <a:endParaRPr lang="es-MX" sz="2800" b="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s-MX" sz="2800" b="0" u="sng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s-MX" sz="2800" b="0" u="sng" dirty="0" smtClean="0"/>
              <a:t>íntomas principales</a:t>
            </a:r>
            <a:r>
              <a:rPr lang="es-MX" sz="2800" b="0" dirty="0" smtClean="0"/>
              <a:t>:</a:t>
            </a:r>
          </a:p>
          <a:p>
            <a:pPr marL="0" indent="0">
              <a:buNone/>
            </a:pPr>
            <a:endParaRPr lang="es-MX" sz="2800" b="0" dirty="0" smtClean="0"/>
          </a:p>
          <a:p>
            <a:pPr marL="0" indent="0" algn="ctr">
              <a:buFont typeface="Arial" pitchFamily="34" charset="0"/>
              <a:buChar char="•"/>
            </a:pPr>
            <a:r>
              <a:rPr lang="es-MX" sz="2800" b="0" i="1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es-MX" sz="2800" b="0" i="1" dirty="0" smtClean="0"/>
              <a:t>atiga, debilidad, nauseas, anorexia, poliuria, sed, depresión, estreñimiento y a veces cefalea y dolor de huesos.</a:t>
            </a:r>
          </a:p>
          <a:p>
            <a:pPr marL="0" indent="0">
              <a:buNone/>
            </a:pPr>
            <a:endParaRPr lang="es-MX" sz="2800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8596065" y="6721475"/>
            <a:ext cx="547936" cy="136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304800" y="1295400"/>
            <a:ext cx="8382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00B050"/>
                </a:solidFill>
              </a:rPr>
              <a:t>Neuropsíquicas</a:t>
            </a:r>
            <a:r>
              <a:rPr lang="es-MX" sz="2800" dirty="0" smtClean="0"/>
              <a:t>: cefalea, astenia, debilidad muscular, somnolencia, |neurosis, ataxia, coma, hiporeflexia tendinosa profunda.</a:t>
            </a:r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Síndrome óseo: </a:t>
            </a:r>
            <a:r>
              <a:rPr lang="es-MX" sz="2800" dirty="0" smtClean="0"/>
              <a:t>dolores óseos, rarefacción ósea, tumores pardos, quistes óseos, fracturas espontáneas, artralgias.</a:t>
            </a:r>
          </a:p>
          <a:p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8" name="Picture 2" descr="http://saludpasion.com/wp-content/2010/12/fatiga-cr%C3%B3ni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667000"/>
            <a:ext cx="3200400" cy="1837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04800" y="1600200"/>
            <a:ext cx="8534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00B050"/>
                </a:solidFill>
              </a:rPr>
              <a:t>Síndrome Cardiovascular: </a:t>
            </a:r>
            <a:r>
              <a:rPr lang="es-MX" sz="2800" dirty="0" smtClean="0"/>
              <a:t>palpitaciones, arritmias, bradicardia, hipertensión arterial, calcificaciones en vasos periféricos. </a:t>
            </a:r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0070C0"/>
                </a:solidFill>
              </a:rPr>
              <a:t>Síndrome Urinario: </a:t>
            </a:r>
            <a:r>
              <a:rPr lang="es-MX" sz="2800" dirty="0" smtClean="0"/>
              <a:t>litiasis renal, cólicos renales, infección urinaria, insuficiencia renal.</a:t>
            </a:r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</p:txBody>
      </p:sp>
      <p:pic>
        <p:nvPicPr>
          <p:cNvPr id="47106" name="Picture 2" descr="http://anestesiar.org/WP/uploads/2012/04/corazon-arteri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514600"/>
            <a:ext cx="3048000" cy="1646903"/>
          </a:xfrm>
          <a:prstGeom prst="rect">
            <a:avLst/>
          </a:prstGeom>
          <a:noFill/>
        </p:spPr>
      </p:pic>
      <p:pic>
        <p:nvPicPr>
          <p:cNvPr id="10" name="Picture 8" descr="http://mensolutions.es/wp-content/uploads/2013/12/noticias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202540"/>
            <a:ext cx="2895600" cy="1655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457200" y="1447800"/>
            <a:ext cx="8382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0070C0"/>
                </a:solidFill>
              </a:rPr>
              <a:t>Síndrome digestivo: </a:t>
            </a:r>
            <a:r>
              <a:rPr lang="es-MX" sz="2800" dirty="0" smtClean="0"/>
              <a:t>hiperclorhidria (síndrome ulceroso), constipación, vómitos, náuseas, anorexia y pancreatitis. </a:t>
            </a:r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Signos oftálmicos: </a:t>
            </a:r>
            <a:r>
              <a:rPr lang="es-MX" sz="2800" dirty="0" smtClean="0"/>
              <a:t>calcificaciones conjuntivales. </a:t>
            </a:r>
          </a:p>
          <a:p>
            <a:pPr>
              <a:buFont typeface="Arial" pitchFamily="34" charset="0"/>
              <a:buChar char="•"/>
            </a:pPr>
            <a:endParaRPr lang="es-MX" sz="2800" dirty="0" smtClean="0"/>
          </a:p>
          <a:p>
            <a:pPr>
              <a:buFont typeface="Arial" pitchFamily="34" charset="0"/>
              <a:buChar char="•"/>
            </a:pPr>
            <a:r>
              <a:rPr lang="es-MX" sz="2800" dirty="0" smtClean="0"/>
              <a:t>Otros: calcificación de tejidos blandos, prurito.</a:t>
            </a:r>
          </a:p>
          <a:p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8" name="Picture 4" descr="http://t2.gstatic.com/images?q=tbn:ANd9GcQK6vkyg9j6t95uggrMX-mn5atBaqZy85k_MscSlYtMfcNRUso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14600"/>
            <a:ext cx="3052470" cy="2031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5400" b="1" dirty="0" smtClean="0">
                <a:solidFill>
                  <a:srgbClr val="00B050"/>
                </a:solidFill>
                <a:latin typeface="Gabriola" pitchFamily="82" charset="0"/>
              </a:rPr>
              <a:t>M</a:t>
            </a:r>
            <a:r>
              <a:rPr lang="es-MX" sz="5400" b="1" dirty="0" smtClean="0">
                <a:latin typeface="Gabriola" pitchFamily="82" charset="0"/>
              </a:rPr>
              <a:t>anifestaciones </a:t>
            </a:r>
            <a:r>
              <a:rPr lang="es-MX" sz="5400" b="1" dirty="0" smtClean="0">
                <a:solidFill>
                  <a:srgbClr val="00B050"/>
                </a:solidFill>
                <a:latin typeface="Gabriola" pitchFamily="82" charset="0"/>
              </a:rPr>
              <a:t>B</a:t>
            </a:r>
            <a:r>
              <a:rPr lang="es-MX" sz="5400" b="1" dirty="0" smtClean="0">
                <a:latin typeface="Gabriola" pitchFamily="82" charset="0"/>
              </a:rPr>
              <a:t>ucales.</a:t>
            </a:r>
            <a:endParaRPr lang="es-MX" sz="5400" b="1" dirty="0">
              <a:latin typeface="Gabriola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219256" cy="47244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s-MX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rgbClr val="FF9E1D"/>
                </a:solidFill>
              </a:rPr>
              <a:t>A</a:t>
            </a:r>
            <a:r>
              <a:rPr lang="es-MX" dirty="0" smtClean="0"/>
              <a:t>parición de radiotransparencias quísticas bien definidas en la mandíbula, pueden ser monoloculares o multiloculares.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rgbClr val="FF9E1D"/>
                </a:solidFill>
              </a:rPr>
              <a:t>P</a:t>
            </a:r>
            <a:r>
              <a:rPr lang="es-MX" dirty="0" smtClean="0"/>
              <a:t>erdida de dientes.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rgbClr val="FF9E1D"/>
                </a:solidFill>
              </a:rPr>
              <a:t>D</a:t>
            </a:r>
            <a:r>
              <a:rPr lang="es-MX" dirty="0" smtClean="0"/>
              <a:t>esaparición correspondiente de los detalles trabeculares.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rgbClr val="FF9E1D"/>
                </a:solidFill>
              </a:rPr>
              <a:t>A</a:t>
            </a:r>
            <a:r>
              <a:rPr lang="es-MX" dirty="0" smtClean="0"/>
              <a:t>delgazamiento cortical total.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s-MX" dirty="0" smtClean="0"/>
              <a:t>bliteración de la pulpa por calcificación 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s-MX" dirty="0" smtClean="0"/>
              <a:t>ialolitiasis.</a:t>
            </a:r>
          </a:p>
          <a:p>
            <a:pPr>
              <a:buFont typeface="Wingdings" panose="05000000000000000000" pitchFamily="2" charset="2"/>
              <a:buChar char="Ø"/>
            </a:pPr>
            <a:endParaRPr lang="es-MX" dirty="0" smtClean="0"/>
          </a:p>
          <a:p>
            <a:pPr>
              <a:buNone/>
            </a:pPr>
            <a:endParaRPr lang="es-MX" dirty="0" smtClean="0"/>
          </a:p>
        </p:txBody>
      </p:sp>
      <p:pic>
        <p:nvPicPr>
          <p:cNvPr id="4" name="Picture 2" descr="http://2.bp.blogspot.com/-iVGnW1cnSsI/Tot1Aa6KYSI/AAAAAAAAAmM/uG1rwWQNm_s/s320/quiste+en+paciente+con+hiperparatiroidism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800600"/>
            <a:ext cx="1828800" cy="1708786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02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cielo.sld.cu/img/revistas/rhcm/v8n2/f02092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2605380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ropdental.es/wp-content/uploads/2013/11/perdida-de-dientes-por-piorre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5000"/>
            <a:ext cx="3403015" cy="2268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actaodontologica.com/ediciones/2000/1/images/547/imagen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990" y="825128"/>
            <a:ext cx="2304257" cy="18249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80" name="Picture 8" descr="http://www.iztacala.unam.mx/rrivas/imagenes/accidentes/entrada-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1" y="4410694"/>
            <a:ext cx="3827326" cy="2258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82" name="Picture 10" descr="http://info.infodontics.com/wp-content/uploads/2012/09/dentinogenesisintraora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343400"/>
            <a:ext cx="3303829" cy="2202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21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09600" y="1600200"/>
            <a:ext cx="7924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s-MX" sz="2800" dirty="0" smtClean="0">
                <a:solidFill>
                  <a:srgbClr val="002060"/>
                </a:solidFill>
              </a:rPr>
              <a:t>n pacientes se observan los dientes con:</a:t>
            </a:r>
          </a:p>
          <a:p>
            <a:endParaRPr lang="es-MX" sz="2800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s-MX" sz="2800" dirty="0">
                <a:solidFill>
                  <a:srgbClr val="002060"/>
                </a:solidFill>
              </a:rPr>
              <a:t>é</a:t>
            </a:r>
            <a:r>
              <a:rPr lang="es-MX" sz="2800" dirty="0" smtClean="0">
                <a:solidFill>
                  <a:srgbClr val="002060"/>
                </a:solidFill>
              </a:rPr>
              <a:t>rdida parcial de la lámina dura.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s-MX" sz="2800" dirty="0" smtClean="0">
                <a:solidFill>
                  <a:srgbClr val="002060"/>
                </a:solidFill>
              </a:rPr>
              <a:t>bliteración de la pulpa con calcificación completa. de la cámara y los conductos pulpares.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s-MX" sz="2800" dirty="0" smtClean="0">
                <a:solidFill>
                  <a:srgbClr val="002060"/>
                </a:solidFill>
              </a:rPr>
              <a:t>entinogénesis imperfecta.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s-MX" sz="2800" dirty="0" smtClean="0">
                <a:solidFill>
                  <a:srgbClr val="002060"/>
                </a:solidFill>
              </a:rPr>
              <a:t>isplasia de la dentina. </a:t>
            </a:r>
            <a:endParaRPr lang="es-MX" sz="2800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s://encrypted-tbn2.gstatic.com/images?q=tbn:ANd9GcSwJYbUbR5REnAKEgE_grcs0h7Y6xBwheuTX-MG3DcQeBgGg9-8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2557" y="4191000"/>
            <a:ext cx="3689493" cy="2328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60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C</a:t>
            </a:r>
            <a:r>
              <a:rPr lang="es-MX" sz="6000" b="1" dirty="0" smtClean="0">
                <a:latin typeface="Gabriola" pitchFamily="82" charset="0"/>
              </a:rPr>
              <a:t>aracterísticas </a:t>
            </a:r>
            <a:r>
              <a:rPr lang="es-MX" sz="60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H</a:t>
            </a:r>
            <a:r>
              <a:rPr lang="es-MX" sz="6000" b="1" dirty="0" smtClean="0">
                <a:latin typeface="Gabriola" pitchFamily="82" charset="0"/>
              </a:rPr>
              <a:t>istológicas.</a:t>
            </a:r>
            <a:endParaRPr lang="es-MX" sz="6000" b="1" dirty="0">
              <a:latin typeface="Gabriola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>
                <a:solidFill>
                  <a:srgbClr val="00B050"/>
                </a:solidFill>
              </a:rPr>
              <a:t>A</a:t>
            </a:r>
            <a:r>
              <a:rPr lang="es-MX" dirty="0" smtClean="0"/>
              <a:t>umento de osteoblastos con menor actividad que los normales.</a:t>
            </a:r>
          </a:p>
          <a:p>
            <a:r>
              <a:rPr lang="es-MX" dirty="0" smtClean="0">
                <a:solidFill>
                  <a:srgbClr val="00B050"/>
                </a:solidFill>
              </a:rPr>
              <a:t>U</a:t>
            </a:r>
            <a:r>
              <a:rPr lang="es-MX" dirty="0" smtClean="0"/>
              <a:t>n aumento de osteoclastos.</a:t>
            </a:r>
          </a:p>
          <a:p>
            <a:r>
              <a:rPr lang="es-MX" dirty="0" smtClean="0">
                <a:solidFill>
                  <a:srgbClr val="00B050"/>
                </a:solidFill>
              </a:rPr>
              <a:t>D</a:t>
            </a:r>
            <a:r>
              <a:rPr lang="es-MX" dirty="0" smtClean="0"/>
              <a:t>isminución de trabéculas.</a:t>
            </a:r>
          </a:p>
          <a:p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A</a:t>
            </a:r>
            <a:r>
              <a:rPr lang="es-MX" dirty="0" smtClean="0"/>
              <a:t>umento de tejido conectivo en algunas ocasiones con depósitos de hemosiderina (tumor) y disposición irregular de la fibras que integran la matriz, esto se observa con mayor facilidad con luz polarizada.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AutoShape 1" descr="Hiper"/>
          <p:cNvSpPr>
            <a:spLocks noChangeAspect="1" noChangeArrowheads="1"/>
          </p:cNvSpPr>
          <p:nvPr/>
        </p:nvSpPr>
        <p:spPr bwMode="auto">
          <a:xfrm>
            <a:off x="0" y="0"/>
            <a:ext cx="4895850" cy="3971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36868" name="Picture 4" descr="Hip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447800"/>
            <a:ext cx="5486400" cy="4451029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304800" y="6019800"/>
            <a:ext cx="85344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 smtClean="0"/>
              <a:t>Fotomicrografía de Hiperparatiroidismo primario. Observada con objetivo de 20x. Teñida con H-E</a:t>
            </a:r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9784" y="985720"/>
            <a:ext cx="7482545" cy="45811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                     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PRESENTACION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4373" y="1901950"/>
            <a:ext cx="8093365" cy="4123035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EL PRESENTE TRABAJO DE MATERIAL SOLO VISION </a:t>
            </a:r>
            <a:br>
              <a:rPr lang="es-MX" dirty="0"/>
            </a:br>
            <a:r>
              <a:rPr lang="es-MX" dirty="0"/>
              <a:t>PROYECTABLE DE LA UNIDAD DE APRENDIZAJE DE PATOLOGIA BUCAL II , TIENE COMO OBJETIVO EL DE ACTUALIZAR LOS CONOCIMIENTOS Y SER UN AUXILIAR IMPORTANTE EN EL PROCESO DE ENSEÑANZA – APRENDIZAJE EN LOS ALUMNOS DEL QUINTO SEMESTRE  TENIENDO COMO BASE EL PROGRAMA DE     LA MATERIA CORRESPONDIENTE A :  </a:t>
            </a:r>
            <a:br>
              <a:rPr lang="es-MX" dirty="0"/>
            </a:br>
            <a:r>
              <a:rPr lang="es-MX" dirty="0"/>
              <a:t>ENFERMEDADES  SISTEMICAS CON MANIFESTACIONES BUCALES  EN EL INCISO </a:t>
            </a:r>
            <a:r>
              <a:rPr lang="es-MX" dirty="0" smtClean="0"/>
              <a:t> 4  ENFERMEDADES DE ORIGEN ENDOCRINO. 4.3 HIPERPARATIROIDISMO 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01356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pp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295400"/>
            <a:ext cx="5648325" cy="4536278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304800" y="6019800"/>
            <a:ext cx="853440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 smtClean="0"/>
              <a:t>Fotomicrografía de Hiperparatiroidismo primario. Observada con objetivo de 10x. Teñida con H-E.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57200" y="2209800"/>
            <a:ext cx="838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7030A0"/>
                </a:solidFill>
              </a:rPr>
              <a:t>L</a:t>
            </a:r>
            <a:r>
              <a:rPr lang="es-MX" sz="2800" dirty="0" smtClean="0"/>
              <a:t>as radiografías de manos, por su gran sensibilidad permiten detectar resorción ósea en estadios tempranos del Hiperparatiroidismo (HPT),  y son adecuadas para monitorear el curso de los cambios esqueléticos, tanto en la forma primaria como secundaria. </a:t>
            </a:r>
          </a:p>
          <a:p>
            <a:endParaRPr lang="es-MX" sz="2800" dirty="0" smtClean="0"/>
          </a:p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7030A0"/>
                </a:solidFill>
              </a:rPr>
              <a:t>E</a:t>
            </a:r>
            <a:r>
              <a:rPr lang="es-MX" sz="2800" dirty="0" smtClean="0"/>
              <a:t>ntre el 10% y 25% de los pacientes presentan manifestaciones óseas, que se expresan como dolor, tumefacción y/o deformidad .</a:t>
            </a:r>
          </a:p>
          <a:p>
            <a:r>
              <a:rPr lang="es-MX" sz="2800" dirty="0" smtClean="0"/>
              <a:t> 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601670" y="1443835"/>
            <a:ext cx="8093365" cy="610820"/>
          </a:xfrm>
        </p:spPr>
        <p:txBody>
          <a:bodyPr>
            <a:noAutofit/>
          </a:bodyPr>
          <a:lstStyle/>
          <a:p>
            <a:pPr algn="ctr"/>
            <a:r>
              <a:rPr lang="es-MX" sz="6000" dirty="0" smtClean="0">
                <a:solidFill>
                  <a:srgbClr val="00B050"/>
                </a:solidFill>
                <a:latin typeface="Gabriola" pitchFamily="82" charset="0"/>
              </a:rPr>
              <a:t>C</a:t>
            </a:r>
            <a:r>
              <a:rPr lang="es-MX" sz="6000" dirty="0" smtClean="0">
                <a:latin typeface="Gabriola" pitchFamily="82" charset="0"/>
              </a:rPr>
              <a:t>aracterísticas </a:t>
            </a:r>
            <a:r>
              <a:rPr lang="es-MX" sz="6000" dirty="0" smtClean="0">
                <a:solidFill>
                  <a:srgbClr val="00B050"/>
                </a:solidFill>
                <a:latin typeface="Gabriola" pitchFamily="82" charset="0"/>
              </a:rPr>
              <a:t>R</a:t>
            </a:r>
            <a:r>
              <a:rPr lang="es-MX" sz="6000" dirty="0" smtClean="0">
                <a:latin typeface="Gabriola" pitchFamily="82" charset="0"/>
              </a:rPr>
              <a:t>adiográficas.</a:t>
            </a:r>
            <a:endParaRPr lang="es-MX" sz="6000" dirty="0">
              <a:latin typeface="Gabriola" pitchFamily="82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61908" y="3212438"/>
            <a:ext cx="8229600" cy="1401763"/>
          </a:xfrm>
        </p:spPr>
        <p:txBody>
          <a:bodyPr/>
          <a:lstStyle/>
          <a:p>
            <a:pPr marL="0" indent="0"/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s-MX" dirty="0" smtClean="0"/>
              <a:t>esorción subperiostical en cara radial de las falanges segunda y tercera y la porción distal de las clavículas. </a:t>
            </a:r>
            <a:endParaRPr lang="es-MX" dirty="0"/>
          </a:p>
        </p:txBody>
      </p:sp>
      <p:pic>
        <p:nvPicPr>
          <p:cNvPr id="5" name="Picture 2" descr="http://www.eurorad.org/mediafiles/eurorad/0000001834/000001_tex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295" y="4572618"/>
            <a:ext cx="2119771" cy="1680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457200" y="2035959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MX" sz="2800" dirty="0" smtClean="0">
                <a:solidFill>
                  <a:srgbClr val="002060"/>
                </a:solidFill>
              </a:rPr>
              <a:t> nivel radiológico la lesión por excelencia es la resorción ósea.</a:t>
            </a:r>
            <a:endParaRPr lang="es-MX" sz="2800" dirty="0">
              <a:solidFill>
                <a:srgbClr val="002060"/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intramedglobal.net/UserFiles/Images/image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4400550" cy="4928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64" name="Picture 4" descr="http://www.intramedglobal.net/UserFiles/Images/imagen149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2259" y="1447800"/>
            <a:ext cx="4341741" cy="4993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Rectángulo redondeado"/>
          <p:cNvSpPr/>
          <p:nvPr/>
        </p:nvSpPr>
        <p:spPr>
          <a:xfrm>
            <a:off x="457200" y="1600200"/>
            <a:ext cx="762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7" name="6 Rectángulo redondeado"/>
          <p:cNvSpPr/>
          <p:nvPr/>
        </p:nvSpPr>
        <p:spPr>
          <a:xfrm>
            <a:off x="4876800" y="1600200"/>
            <a:ext cx="762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2</a:t>
            </a:r>
            <a:endParaRPr lang="es-MX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04800" y="1028343"/>
            <a:ext cx="8534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i="1" dirty="0" smtClean="0">
                <a:solidFill>
                  <a:srgbClr val="7030A0"/>
                </a:solidFill>
              </a:rPr>
              <a:t>Figura 1 y 2: </a:t>
            </a:r>
          </a:p>
          <a:p>
            <a:endParaRPr lang="es-MX" sz="2800" b="1" i="1" dirty="0" smtClean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MX" sz="2800" i="1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s-MX" sz="2800" i="1" dirty="0" smtClean="0"/>
              <a:t>adiografía de ambas manos (A-P) que presenta tumefacción de partes blandas a nivel de  2º , 3º y 4º interfalángicas distales del lado derecho.</a:t>
            </a:r>
          </a:p>
          <a:p>
            <a:pPr>
              <a:buFont typeface="Arial" pitchFamily="34" charset="0"/>
              <a:buChar char="•"/>
            </a:pPr>
            <a:endParaRPr lang="es-MX" sz="2800" i="1" dirty="0" smtClean="0"/>
          </a:p>
          <a:p>
            <a:pPr>
              <a:buFont typeface="Arial" pitchFamily="34" charset="0"/>
              <a:buChar char="•"/>
            </a:pPr>
            <a:r>
              <a:rPr lang="es-MX" sz="2800" i="1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s-MX" sz="2800" i="1" dirty="0" smtClean="0"/>
              <a:t>esorción ósea subperióstica en falanges mediales del dedo índice y mayor en el sector radial; osteólisis de las falanges distales: en la 1º , 2º y 3º  de la mano derecha se evidencia acroosteólisis medial ("Band Like") y resorción del penacho distal en el resto.</a:t>
            </a:r>
          </a:p>
          <a:p>
            <a:pPr>
              <a:buFont typeface="Arial" pitchFamily="34" charset="0"/>
              <a:buChar char="•"/>
            </a:pPr>
            <a:endParaRPr lang="es-MX" sz="2800" i="1" dirty="0" smtClean="0"/>
          </a:p>
          <a:p>
            <a:endParaRPr lang="es-MX" sz="28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5 Rectángulo"/>
          <p:cNvSpPr/>
          <p:nvPr/>
        </p:nvSpPr>
        <p:spPr>
          <a:xfrm>
            <a:off x="609600" y="2136339"/>
            <a:ext cx="8077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i="1" dirty="0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s-MX" sz="2800" i="1" dirty="0" smtClean="0"/>
              <a:t>n el 1º metacarpiano izquierdo, y 5º falange proximal derecha se observa resorción intracortical. </a:t>
            </a:r>
          </a:p>
          <a:p>
            <a:pPr>
              <a:buFont typeface="Arial" pitchFamily="34" charset="0"/>
              <a:buChar char="•"/>
            </a:pPr>
            <a:endParaRPr lang="es-MX" sz="2800" i="1" dirty="0" smtClean="0"/>
          </a:p>
          <a:p>
            <a:pPr>
              <a:buFont typeface="Arial" pitchFamily="34" charset="0"/>
              <a:buChar char="•"/>
            </a:pPr>
            <a:r>
              <a:rPr lang="es-MX" sz="2800" i="1" dirty="0" smtClean="0">
                <a:solidFill>
                  <a:schemeClr val="accent6">
                    <a:lumMod val="75000"/>
                  </a:schemeClr>
                </a:solidFill>
              </a:rPr>
              <a:t> La </a:t>
            </a:r>
            <a:r>
              <a:rPr lang="es-MX" sz="2800" i="1" dirty="0" smtClean="0"/>
              <a:t>1º falange del 1º dedo derecho presenta resorción del endostio.  Además se evidencian erosiones marginales del lado cubital, en la cabeza del 1º , 3º y 4º metacarpianos derechos.</a:t>
            </a:r>
            <a:endParaRPr lang="es-MX" sz="2800" dirty="0"/>
          </a:p>
        </p:txBody>
      </p:sp>
      <p:sp>
        <p:nvSpPr>
          <p:cNvPr id="8" name="7 Rectángulo"/>
          <p:cNvSpPr/>
          <p:nvPr/>
        </p:nvSpPr>
        <p:spPr>
          <a:xfrm>
            <a:off x="609600" y="1600200"/>
            <a:ext cx="19752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i="1" dirty="0" smtClean="0">
                <a:solidFill>
                  <a:srgbClr val="7030A0"/>
                </a:solidFill>
              </a:rPr>
              <a:t>Figura 1 y 2</a:t>
            </a:r>
            <a:r>
              <a:rPr lang="es-MX" b="1" i="1" dirty="0" smtClean="0">
                <a:solidFill>
                  <a:srgbClr val="7030A0"/>
                </a:solidFill>
              </a:rPr>
              <a:t>:</a:t>
            </a:r>
            <a:endParaRPr lang="es-MX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intramedglobal.net/UserFiles/Images/imagen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5257800" cy="4572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5943600" y="1752600"/>
            <a:ext cx="2895600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i="1" dirty="0" smtClean="0"/>
              <a:t>Rx tobillos: radiografía de ambos tobillos (A-P). En el 1/3 inferior de la tibia derecha (borde tibial interno), se destaca la presencia de una imagen radiolúcida de bordes definidos, única que corresponde a un tumor pardo.</a:t>
            </a:r>
            <a:endParaRPr lang="es-MX" sz="24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6000" dirty="0" smtClean="0">
                <a:solidFill>
                  <a:srgbClr val="00B050"/>
                </a:solidFill>
                <a:latin typeface="Gabriola" pitchFamily="82" charset="0"/>
              </a:rPr>
              <a:t>T</a:t>
            </a:r>
            <a:r>
              <a:rPr lang="es-MX" sz="6000" dirty="0" smtClean="0">
                <a:latin typeface="Gabriola" pitchFamily="82" charset="0"/>
              </a:rPr>
              <a:t>ratamiento.</a:t>
            </a:r>
            <a:endParaRPr lang="es-MX" sz="6000" dirty="0">
              <a:latin typeface="Gabriola" pitchFamily="82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57200" y="2362200"/>
            <a:ext cx="838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s-ES" sz="2800" dirty="0" smtClean="0">
                <a:solidFill>
                  <a:srgbClr val="002060"/>
                </a:solidFill>
              </a:rPr>
              <a:t>i se presentan </a:t>
            </a:r>
            <a:r>
              <a:rPr lang="es-ES" sz="2800" dirty="0" smtClean="0">
                <a:solidFill>
                  <a:srgbClr val="00B050"/>
                </a:solidFill>
              </a:rPr>
              <a:t>niveles de calcio levemente elevados </a:t>
            </a:r>
            <a:r>
              <a:rPr lang="es-ES" sz="2800" dirty="0" smtClean="0">
                <a:solidFill>
                  <a:srgbClr val="002060"/>
                </a:solidFill>
              </a:rPr>
              <a:t>debidos a </a:t>
            </a:r>
            <a:r>
              <a:rPr lang="es-ES" sz="2800" dirty="0" smtClean="0">
                <a:solidFill>
                  <a:srgbClr val="00B050"/>
                </a:solidFill>
              </a:rPr>
              <a:t>hiperparatiroidismo primario y no tiene síntomas</a:t>
            </a:r>
            <a:r>
              <a:rPr lang="es-ES" sz="2800" dirty="0" smtClean="0">
                <a:solidFill>
                  <a:srgbClr val="002060"/>
                </a:solidFill>
              </a:rPr>
              <a:t>, puede optar por hacerse </a:t>
            </a:r>
            <a:r>
              <a:rPr lang="es-ES" sz="2800" dirty="0" smtClean="0">
                <a:solidFill>
                  <a:srgbClr val="00B050"/>
                </a:solidFill>
              </a:rPr>
              <a:t>chequeos regulares o recibir tratamiento.</a:t>
            </a:r>
          </a:p>
        </p:txBody>
      </p:sp>
      <p:pic>
        <p:nvPicPr>
          <p:cNvPr id="29698" name="Picture 2" descr="https://encrypted-tbn0.gstatic.com/images?q=tbn:ANd9GcTmeRfSkSWdGxbmulEHiJWfR0fB02wJpwml1k37zafbQeRxIWCh3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4343400"/>
            <a:ext cx="3505200" cy="1956391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s-ES" dirty="0" smtClean="0"/>
              <a:t>i decide hacer un tratamiento, éste puede incluir:  </a:t>
            </a:r>
          </a:p>
          <a:p>
            <a:pPr>
              <a:buNone/>
            </a:pPr>
            <a:endParaRPr lang="es-ES" dirty="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 smtClean="0"/>
              <a:t>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s-ES" dirty="0" smtClean="0"/>
              <a:t>ngerir más líquidos para evitar la formación de cálculos renales.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 smtClean="0"/>
              <a:t>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s-ES" dirty="0" smtClean="0"/>
              <a:t>acer ejercicio.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/>
              <a:t>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s-ES" dirty="0" smtClean="0"/>
              <a:t>vitar los diuréticos tipo tiazídicos.</a:t>
            </a:r>
            <a:endParaRPr lang="es-ES" dirty="0"/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s-ES" dirty="0" smtClean="0"/>
              <a:t>ometerse a una cirugía para extirpar las glándulas hiperactivas (recomendado para personas menores de 50).   </a:t>
            </a:r>
          </a:p>
          <a:p>
            <a:endParaRPr lang="es-MX" dirty="0"/>
          </a:p>
        </p:txBody>
      </p:sp>
      <p:sp>
        <p:nvSpPr>
          <p:cNvPr id="31746" name="AutoShape 2" descr="data:image/jpeg;base64,/9j/4AAQSkZJRgABAQAAAQABAAD/2wCEAAkGBxMTEhQUExQWFhUXGRgYGRgYFxwYGhwbHBoYGhgcHBgZHCggHBwlHRcYIjEiJSkrLi4uHB8zODMsNygtLiwBCgoKDg0OGxAQGywkICQsLCwsLCwsLCwsLCwsLC0sLCwsLCwvLCwsLCwsLCwsLCwsLCwsLCwsLCwsLCwsLCwsLP/AABEIALcBEwMBIgACEQEDEQH/xAAcAAACAgMBAQAAAAAAAAAAAAAEBQMGAAECBwj/xABAEAACAQMDAgQEAwYEBAYDAAABAhEAAyEEEjEFQSJRYXEGE4GRMqGxBxRCUsHwI9Hh8RVicoIkJTOSorJDU8L/xAAaAQACAwEBAAAAAAAAAAAAAAAAAgEDBAUG/8QAMhEAAgIBAwIDBgYBBQAAAAAAAAECEQMEEiExQRNRYQUicYGh0RQykcHh8LFCUmKi8f/aAAwDAQACEQMRAD8Aq2mk7boYWpMTJO3P8vcmitQl25aG8BFbxBh+NtuB4QfCMTxNDaXpIeAup+a4BOxcAN9ogcyTRGj6gpAti4HncIYSZyCQ4GQO1cKUa5j1/v8AeS5EXSLtpTIdiAZHzMKYGYbvB7etSHUy6hsFwSSGJIzA47130fpCBdj3zv8AmEhYlcZJhgM80xJsWS1wIuQQpY4BgydpiJgnBqrJTk0rbChV1CyrXpBZWCqCJJ3A4ECeTFNOjXQ9m8j+DYQySSoBggSRyeOfOkt8h7g23lKSviJAP2BJnn6URfuoF2WxcD3HPjPileDH8pxTbWlTBLmwu1YMhY+c7AMIIPrA28mir+puE5uBUAHgRsCSJABGIgTWum9MK/huRAI3fhIzEYPOYqPVdOsiAd5IxK5DGcEd+cTVO5Nk8khgK0eO4ZE7QGIEzJMg4HNLNdbWwqMV3o6hSDwGyYwc96KusxdYAhDugQZkiNwJwcxit6S0nzASZCNKo/4SzHmR25xFSo7SGiSzpn27lgWyhJ2gBs42mRyIGRQL+OLTYwFMZaf9cVNe6wzXmLKAFG0AYHP5nj7UdpngM5t+ItMbQuDmah2uSOoq6lft2w1lFZFGD2LEH14pcnVHVWGWAnnPI5+lE6+yxf8AxCd5J8JxH1OPKleouifF25/vtV8Ip+ojYXqNLYOmVgAbhEl8mZY7pHYjtSm3pgcLmmmqZ2tJsZQoxsEKwBmCR/Fip+l/Dz7xsMzkzwB51Zv2p2/gDVsfaXWFdKttraq27sABESGge3PnQd9yTjDCYPEU50iI4CSJBgr3I7H2zxS/qC2w8BYAMHJM/wCVc9yuQ9cC5dbLWkcyUmW2l/DzEesUdr0Vxeb5g3ABgu4QROT6Y7UvF4KwdQO4juQRByRWun6H57Hw4A8R7ADzq97epHoJnJ3wRKmm1t1CgVvX9Otr/wCizHjJ/pROi6awBcAOAMzx/vimyZItIWgDVajbc2lTNcazUY2xjzp5q7hY5S2DAyBk/X0pZqLCMCDg0kZxtcEOIts6RWiTgVxq7gCwDij06fstnxc0pXSlw0GIOPWtMJKTu+ELQb03RgDe+QRgUwW4DwY9KFtI62wGIBFLWUgklonik2+I22wDBdthiTzQepvs8xxUFq1vnNb/AHJ1IGTPlV6hGL68gGaLpsgFjApvoemWwZLGo1OxAGojo+oR2g1jy5JtN9h0EpZIIAGKZXLe1QTXT6pAR2AoS5rFPBmfOsFyn2G4RC1zPIrKW3rj7jit1pWIjcdvpS7zZUKm0ePf4mGJ2mMNk4mmGqfTtssKzgLgGVhYljL5g44FI+kWbdszqb7IgBOxMkx2M4HlUnxNp3uNaKIqWiJXYwYtwZMd66EsdvnoiztZx1P4mdm22/FbiBOeMEycilw1AYE3QSRGwzO0g5wDEGiNL0H953wdtwDdGArDE+x4pa+nv2y4G1lTBKmVPse9WRhjqodSttjNdwUXLLRt8RUqCPcHz9DW+ldR3m48tuMQMhffB8+0dqX6fRah02Lb8LkMTxIGYntNGdPRpYomxR4Sh5BHNLNKMXdNk20hhp+r3BO4IJJhgm0H/I+lGdIa7cIhSwHhJyBABIBjP+1LtNpLrkhSdpw38oB43HsKn6LrCBdBuqrkhQoEHv4g3kSciKpk1TaBSILVq/eusi21LMZn8Kr7E8Dt60U3Rrr3bQuu6MSQQoELB2gg+1Qa1r1pfmq0zuAKiIIMZ9/SoL+vv3Ra2q4zlsme/Pep95pNVXmAx1C2y203Z2ttyu3gnmP1oPW9RdWYRucgAMGP0gDnFb1WhCp8wKWRsMxPec7QYJ9xRfTtAgYutw7VTcCB454g+nNKtq5Bgug0F+4QdQxRFAPiPZsiPeKT6wKt0gE7ZiTkx54qwXQXAzuAOYMx6eg96l6j0ZHu2wikLtXccyW78+YE/Wphl9/nv2Fq+gk1dprt5Bh84cSJwIwatOnlAqDGcuRHPv2q8H4Us27Q8TK0YKqsKY7AqZ/rVW0N4l7lo7X27TJG2UzJjsRt49RUamE9q9DQ8LirJrVwIFgAOTuDCCeQAJ8jStNP829tWOSWLcjntPi47Uxs2+QqI2Qf+niDHlxUl4+F3IHhaJxkiZgYJ7/nWOKSEaF1/p63HUGywfG2G8O2CJI7EnNQ6/qWy0bNtCpmCcZjzI57+VZcL3FLXCACexIPrieDU9gqqsSiEiAFbmO/tzRuXF80KAdKAwzSQDP1+tNbd1QrKWjd3EbfSTHqaF0+nV2gGEmTjgeX0qR1tC3cADFBEkDJz5dhSPmQI3qNBgxcAIyJH4h3jntmkF5VaY7Ubp2e6wW0rO3CgZPl9qN13wXrLdvcVWT/AA7wWA9O351oxY5dgq+hXdbadwoDR5+VataVgm0HNH6jpt3bxxzn0mPeorbkKCBNPve2kK0Q39ExHMmKS6i08lSZIqzbxEzBNC6x0RcCSe/emxZZJ1QrQr6VpiDLCmr+ajg0qsdQIO0CTOBR1rUXASWSF7U+VScrYI7dmuYbE0x0qfKSIj1qPQWyfGZHpRuvURnIrJknzs7AA376v3+grbWVcKJIjiK5slVHhGPWsTVwfDxU0/8ASSD3VYE5rKne4s5rVOpPyCiDo3R7D2nveEov4t7STPbHFE/DmnRiLqn5RcsttPxKIwWkk4+lNG6HZWztVFtBmPzGLHxkeQInbSvW9JHzrS2wflJO2IBzO44GOfX3q7xVK1ufzLOUFafpxU3bhOxAPAZIJPdoiI+vetaTp6X7Ra3eOSFO5Rt5gyZB+o+tTdStG2gsq5O/Bx+ED/mn1on93+VprahZCAlo58RImR2mD9arlkaXXkOjBLQ3k27TKfljxeIiYMADuCTUd/pDKWCCXY7iu4SMQQB/FEZNcDTFrwIBIcFVIgFWPBJ79xHNO9JY+WmWW40eKeBIgweee5pZTpEdeot1u9LIt7PAY3NAB7RMZwTiaQ6dbYJ3AqxkA85ExB/vinNvqrAsGBIAEHByJzJ7d4oUaDfcQ7iSSzAge/IB/IU2PhU+CGr6FX1XU7inYfHbmY4+xHerl8Nae7eXdbYC0cRcgMQOYUDynPeg+o9I+cF+TZtlyYY5G7xAQF4U+vlNPjoDatbTt3CRDMZifAFHmM+kVZmzwlBJLkFaItabCstloInwsR4YkjzpBpOqNZchbYIDMoJEypmQT3watJ6La1LWvmJvYAiFO1vKMYzPMVLrtHat4a1sUxO0wMDwiQI9iR51VCUa6N+foM0+oo0uiGyUA2HLKSQA0+YjAxR3RbC/NHzFAU8tvwpAkD7wKFt3W2kfw+UAj0+tNOg/D126XYpttkfibwrPGAM9pkVTve6/UmHDQb8VaxFGoIvX9/gQAGVViQ5KgHHgx5ZikHSiC7ydxdIFxztgDcZKjkwQIpp8Y+FPlqFYO8iD4t2BBHBHkTwKT9F1llR8i6wW4Tkn+En+ENxxGJ5zWzLmUsfuq/l9TfmjaoaJabaBbYlWVtwOGAGMDvHMd64vi41sFjABJAmSccnyPJj1ou50W7b3FQRsBOSCQvO6JkiZ9sg9pHTVWwQFLO248fhESJA8zFYnyrrh9GYWuwJZvXL0KQI7eGMR7e1S9Q6O42sAJEjBlQFEmScz6VPptdcZiD4FIYeETjznEEVAFQKQ1yTggFtoAzInmfeivIirRzbtXLSkGVDYMRM+nrWtVe3FUZgjlYmSJE84HJoC7q/llGB3iJ2n8Pl7mp7d5ATdZDDZUt4iI5jkxNTGLQIsfwTpvlszm2FtoklidzSSZ9QIBxXfxJ8U2CFNphLiUgFdwBKn8wefKlnw9q7lq4wUljfwrlSYIB2nEgCSAfpQ3xK9xbyi8QQtpVJKiB3O08mTJnHlXQwU4Ua8KWyxZ1rqbFoHBAP1j/OaAtLJk4Fd63UW2UOiNAO03AG2n3JETNL7twtCp96pljd9KMUupNrrk/hBMUvu6xliRg1OLvyz4jisum29NBJdVaEo7022d4A3Vx1Pq7AgRg1rS2xkxxU13SM8GI9aPcUrkAf0XWXDbJYY7VJqdXImoNPqGVdpgnip9Wi7JYCayyS33XV9iGcaF2YSwG2tfJUkxih7TF1kNAHapltkMDM0zVN9hkYdJ5GsqYqfOspdz8wHN+8LlwKQQB4CMEgA5huK71ekNkEoZU+UyB649aF15O6EU7jEAgD2nsSaZaS7uQo7hWaJiST2HOAtVO0OA27m60S0FlwD2wO/mc8Vq3vYeI4JxmJA8UQTBGIreqsbHIaAFMKDjd6n05qbqJMK0ShEPgALu4iO54+1M0wI/wB++WrhERGlSqGSWn+IgkjmfXFDXLaH5jggZSFzhvxHMyR6DFEX7qKyDaCxxsKBisRknvP+dZZJLO5VTg7gCAMHGJxzxTLp0A3rNFp4DbCl5og8KJz+AAz7Gt9N16qCgB2qMuEaSCQSBztkTQms0rqwc7UUESBxx+KOYz2px0mwkEBwFVeVJCnud3fHGahviuoIh6UwaWX+KGl1nv8AhMZmK3f1O55ur4pAUlRgCIyPqDFTXdTbUEWgVbd4TsJBJ77miIjHsaCsBizYyJJnucdzPciklTbJ6lv+GtX8q3dvXwiIDwDuAAwOO+DikvxZ1ZLlyFAG3nMeEiYKHtBmaI+HdZeFtrQKgysF443DeODiDzBImq51zXO12580KSzxIC74jb+IAYgceddPBteJJGzElttDPoR3XAm0AB1jcZaRJBx22hoM8xVs05/eidjsqISpAjkcgz3P6EVWuiX/AJdnUX8DxKktgGFOyD/3oKsnQNTbFi2VwSJY4Pi/iBjuOPpXLz6l6VOdc8KPzu5L5Uv6xIYty49f/CfqHR7TXLJZFJBIB4xsfy+lKfiL4LsXl3bijqPC2MejeY+0U61GoyGaTEwRxmkXWOrMwZQI9fSuPg1OWORSxN2u7+L/AFs1rBKap9ADSdZnUWVMMQ7adj5L8rf/APZQKE1GmFqTbKqDnnz5j2/ypDotbbGqu2g0O3yyI/nh9312KKser0qmzuaQFYExkxwwA9ua9RtlkxNKPRuV/FXS8+WYs0FF3fp+nArRkgJ8wLukEE8HAn2nPNKNdZa2hyGgkSsEzOfpU7WdNduFWZlgAjzyTiB34po/RAoCpcO1PEZEkCRE+5H5VmilHhmcSWNWptoCgDDPHiPv5Cmvwn8Pvrrrox2C2obdtnaCcbV7zB+xqG9G4KVIeAPF+EdwSc4zVl/ZjuGrvfNMk24wZUw67Y9MmtGnUZ5FFrghlxt9Bt2UtLp8AMfmtje3hMbiRMbowI5qoan4Qu375ZpWyrnjk54UDP1969TKjyrhUCiAAK7P4eO5NdPIaOdxg4oTaXolr5TW7tpShEbTkR65gfrXkn7RvhP90Jv6YH5DHaySW+W3vztPrwcdxXrXUtY53IIII9u/FDrpBcR1eGV5kejST9Zz9qsy41NUyk+atSriN0j3rnSXSD6VdPinpi2b9yxdjcp8J81OVP2/Oaq922itCma5kclpxkqYDDRW5GcUbf1BVARS3O2ubt5sKAY86zOG52FhOhQs5Jk0XqFN0QZEUR0lbiW/GBUl95Ulf7NZ55Pf47BQHpbPyxBIzRVkeVLC5EEgkzUw1kGCKaUG+Rkwwo1ZQb9TM1qo8OfkSWi/dV87yxBjPbjyHPOPao26pasMUa7FyYJPhA4aCDwRWuiWVZiX/CWtx/AS6+KUUwABg7ie1K+uXtFcDlkk2zLTySWgsSPxCfyoWO5bJW/gkMObmq3XJSLqkASAFMnjv9JonqwVbTKzEY/BEndHaO8xVO0r3rm86XTu6BdoM7VB7EAmSBz35oXWdS1X+Gt1YdOCoI8ImTkQzE+R7VYtNK0k1x+oDzqHXtt601q27FUKttgPuI8QY+kilI626uxvpdUT4YCkS3Zycmj9B1koJTTs7kkhrnh8RGXOKm/fmYZIRyeVjax7AEy1W7a/NH7kjJLTG2WIURt8TGY9/pQWsvMpCKBtPMEfhBgQex/0rttddTerJ4IA8TwCTDFs5nmO1JOj6e2XYtbLgkje0QoPPBzVEMfVsgd6S6FZWZQR+HaXM9tp5x6U0+FNOj6m7ZuOzFQWhCR4ZA2bjE+X/b2pRqgLVsrZBNrdnaZaTHPnwO9P/g7TXfm/MaAU5ZlJBDdpkEsfeBVmCCllVq03/f5Hxq5JFw0eitW1IWwyeEqCzK2CM8MTmJMmqd1H4Ru/OAVdyNwxPB/5o4zxV0u9UVZ3YPHBj/IfWlPxlqL4tp+7kM7/AMAEsYEkgAceZMfnXdjhx7vy9Dr4cfvKLSSfndCjUaU2tGyCLlsE7l5A7GJ/Evv5V38DaIqjuBtR7hTbJIJVQ24HtyRjyHtTPodtb2kRcruTawb8W6IbmPfjiKl6L0+5b0s3Cxb95lAe67flHHlh29lrn+1NPuwzpcbW/muTPqIxhlTjxyFfvlm2SpBPEicZ7gD1EY5MedV/qXxDpxP/AIdiRPLx+hP2p1rV/iVQWiJgTHkT5VVus6HO4gKf5YA+oIww/OvM6bV4WlFY4rjurdmpxaV2xbpNXorV1r66T/EaZY3GfnmAxgfautR8QXLj+ElEONo8uOAIoHRaVS10dw8H32oR+RH3rWkXcoDuFjGAF8Qzk/evQSm4RjLzX7HPllirVBmm01ltqKvy23BTkNJ4LGrj8Q/DdpbA+XdKuo5hju9DtImqPotRbFxIgQ3uY7n1iZqz/EPUrbKzBLlxTcBLfMZQPCANhUAR4uJJHftFOnS58xMMU0ylG+1wmSA6yp9x3+3tVn/Zpdca0IQfGjCRmNsMD/8AGPrVbbTy5KmTcIAUSTIx9SY/SvV/2e/D/wC7WzduEfOcbY/kWeJ8yQJ8ojsauwQbz3HoZsipui0XLzHCQfPIn2iq91HrN2zeRGDbXY8rI27ST4t+PFA49KtBtLMwJHeBNL+prbYf4gUgd2Ex/lXYlFuhYSSvjqQk222EEhnyARNb0VhLW4M6xMjnGTP51SdbqHS63yyVCkhdrHj0M1VOufG72LhssrNEMP8AEwZEzEe9I8q8iNvqF/tqQXAl9CN1ttrESJVjj7NA/wC4157pdI9zxKInuaeaj4vXUKbVy2FDEfxbuCCOw7gVBe6kmETPtWHU5XuqKFaOU6bcghmxHauEsFE5kVFc6+qkj8qGfq5uxbQQSe9Zo480uq4IHdvqYKBYzUlrUj8JIHaBUXTuhxm6yz2g11r7CqwgfWs84QjLaixxklyc9QEeGeeCO1BJZYEgndTK7eUR2oZ4DSW54FEJOqEOP3T0rKZm371lL4rGJPiDSAuLj3NqqAEtKZuPnHchfM8/Sk/TtRsuBRaQNeO2GLORBMEjvmPtQ2t1N0XhctlXCSueHzk/Xzx2ru31S5duqEi28eImJGc7POZrbCG2Feg9ovGjQ2/HuV9gYGGACsY5UeUVVvivQXbzKbLBtv4TuIjuAPWZo7TdPQTuBIY+IyZPrg9q7Xp3yWOxzgzsMlSImc5is2OUYPcnz8A6gvTPhh3tbdS1224BP/qE8nEgkiKHX5trYjwRbypUxuDcqSBzxTr/AIhbYyRsuCckypxk54PkKQdc1G75ScFmLfM9PMj0IFOt85e9yn9AaSQ16prUYl2DFlGUgjgCDjHn60l0WoYAZIBziWBPecflTRbSsyb2ZjOTG0MMZ9q01pC8IQqg4J4GeJquE1GNEBnSdcoUbBuLkwSQSGBEAJiB68zFXH4q09y0NLbXYLe9fmAMTJ58ZgE7oOY7VStRai8r2NvhiDMHABlhxyKc6HX3NRqbaXiWZypeDjwSy8Dw9xI7GrtPl2yez8zNWmy+G2117fPgtPXboVmwK8+1/XXtagGW2rBA8vSOCO48qunxRPiP+4PkR/Ufrz5j1RSW3HIn8Qz9/X3zXoKPSYYrw0Xm38UXfko3y2a1+HcRIkRiYieKt3wxcbVaAt+IrcfYWMZUhlaRnBLD2kGvO+g9bA0V3TMpIfhljDeEdyOAs5InNXPoXXLY0YtXnaFBTbbUyUI7uHAkyZyYrJLKsjlil6nF12bhwSVqRPqmugBlUMGyGB7dpjH14qs65rhbxbif5WwR7dj9KlX4v+WqJuZyAFbeiCWjMMrKPpz6UPrfjPTE7bqBW7EsQB7FVYD6mvFw0GqxN3jv1RatRCS5aAbB/wAZwoiVV4/ikEo3vjZH+lBdZRSwuIVAOLi8FW4lfSjBrrVzUI1tkabdweF1bhrfJHfJ7Dk0J1C3aBceInJaAAFHJ55rupt6fHa55VHNyxvK0ubIg6jI5nEjB8jHaD96YfFHW7XyUWwL5AHjBCqCfOAxg9sdo8qr+n1qv5AnMenaKlNweddCGmxqK8z2Wn9iaXwV73Ncu+/8C/pPX2tuGKLhiy8yCRHI58+2fKvRvhn4vZri7lZluuAziSvhBKp2+s+fevLdfdthiVB3RiDifanXwr1T5L225EEx6j8JGO27vTbKdwORqPZyaljxNOS8u/P+T6C1HVkt/iDQcyASp9iO/pSvVdctHhLn2/ocR9ao+v8A2iXQIi4g8kFth9iKqvVP2kXS34mjtFu0D9YJq3x3/tf0+5wPBX+5fX7F+1bbmJFvaPL/AHryb9oGkcayTwyIR6DIj7qT9aNH7Qn87h91t0p+IevHVvbfbt2jbyCT3kwBHPGaHPcujXxK5w290/gLLOnloHNS3tJcRhyJ7iul1YtkkLNP7PVFNtSyx71iy5MkaaVoQUr8OkidwLetS9N6JF+0pz4hMVPe6irghRHlFMPgHT3H1HiEKmZNJGeVp7n8hoK5JHpg6Tp0tz8sbjABjvVQ+MelsmYq737y7Uz/ABih/iYW7qOsjiszak7vodHLCLR5nbRSua3pFVzjMVANNnv60Z03S7WJ4BqqTST5Oc0TtefyrKJ+We1ZWfcvInkRr04xgjjxEkbR6TQ+r0iNahEJvAwGzHOSPXtUh1aqo2yCcGYK+9F6C+ZWR4jxOB9+1bt048ikPSr2o7hBtwSxJJPtjNT/AL891U3qVKAqDgg5/Me9TdQjcGV9+7kbSCD60Lp78iI/uaVzbV0ibonS/kDapgZBGDPINB39Kgum58sd8T4cjy9KLe3PFSBRszyKWMmuUTYPpLhPhEQAYBMxg4/WubW3IkHOCM5qJLLbwRj17ek1LZTdDssdsdzTNA+UNbWl2hMzM8eVWb4H6eLupMBcI0SJE4EwCD3qk3+oskL2q5/su1u7XKvnbf8AQGm0+NrLFvzBPa7RZfijo9xLTHaLgjPLx7gncB7Ex6c15Nd0hmQG+lfRPVjFtvY1RbVwEZ59sH7V6GzpYPac4wqSv6HnemO1AlyVVmlsZgeQ+tOLO1bCgGR4s5Ey7dqg+PHINoj/AJ//AOaD0OqLaaDEhmGMYhT/AFNc+KrVSfn/AAY82TxMjm+5VfiXXSxAkHzBj6eoqui4Sckmm/xFbhppadLtutbJ4MfWK2XzRnZor7Gr1dKmwFQkf4fin+aIPPbNUzSWd1xUHdgPzq/W9LZVv8RituDLZgdxMAmJAmBWHVyj4kE/OzVonFZ4OXS0VTpNtvnHcI2oePcUddeJ9Bmi7gsi6wssxBGN3MA5PscGluuBggGeZk5q+04o9rgqGm3Qd23/AH6Cm6M0z6VoXe3uhtimNxB2yZPPH3ml11fCp9P0MU96T167ctDSM5gqQkmRABMd9sRiP6VFnFlnjgyKclx5ej/qM3sLcEzEiSOYNVpRuuEdvKrPcsfKtbZmJz6nNVWzIcXP4d20+5BP9KuRwM8lLI3Ho2zvX21WABU/TdKXWfWP0oXXPLV6J8FdOX90QsBLFm+5IH5AVm1ebwsdlSVsQ9L6IzNLDAp9e6KCoBECrELSp2FRXLZPauFl1E5Ox6QH0/pFpF/CCamZgn4BE+VTmwQKUajWKCQTVTnOZL4RNqNUw7k1E7sRJJzXFnWoxjmpb8/Siq6i8i/WW4zNSacblEGagvozAiCa66ZpLiyIxVzXudeSCdtOxMzWUwS28cVlU+IWKKKaLQbbGB3mm1jRqwBXd4ciTND9PRGvX7bGIbcP+7t96Z6BlThgRW/M3GW3yKgJ7pjK5mZ/0rvQPbAzzU3U79skAEetBMoBO0SO+Kr6qgCf3nxTAFQ3L+7d6eVQ37+4eEEn0FRWdDqcgW3zzimUUuXx8SUrDrTqbA/m+YP/AGx/nWaeywHp2orpvSrq20R1Mtckf9IBmKY2egX7qDYYB4n3ozZsMFy+PP8AUs2NrhFJ6pcyauv7LL3/AJjp4iClyZMfwHjzM9q2n7PGJl2qxfCvweNPqbV1Wk2yWA85BWPsxzU4PaGmlkhCLt2geKSTdHovXm/wm9qoFvEirZ8Ta38CQZOcfYVWtfYNtyp5x+Yr0EmVwRT/AIytb2RRMwY+p/0pZ0jQutu6CIEqZPsZ/QV6BpdGj5YSQYH2pZ8X7LGn3DHb3nt+VcOOuj+P8Cu/7WXPE9u48s6iQ2ptoDPjQH6sBQHxImzV3gMQw/8AqponogN7XWPNr1s/QMCfyFG/tL0fy9fdPZwjjy/CF/VTXRllS1Kx/wDFv6op2+7uA/hDStd1KACeW+wn9a9HudHfgiD2qlfs01It6okxLW2UT5yrfopr0rqXUZKbTxk1xPa2XKtQlFcV9x4xjttnnvXuh37V8siF8KTtBOIiDA4waSa9bmNy7fQf1r37oVwXNPJAPjYZz5RXn/x4yJqEmyjAmCGHMzkMDKn2rv6PA56eEm+aR1cevSxeGk647/x+5QdTp7gtqNogeuas3wb0BXs/OYw4Zto+gj75qPqfR7aXLZVSpbO0mYz50/u32xmOKx+09+FRjF9eb+H3KNZq45KSj+rvp8kVjrBhGJ9aU3NB/wCWfN7m9u+gm3+tNf2g3wLjqsQzT98n86lFnf0YKOQGY/8AbdZvzGavzz2qD85I53VlH3FiPMwPrXsXSdN8vT21MeFFX/4ia8m+H7YbU2QePmKfsZj8or2bTot1QyEMsABhxWP2q3tikTBWBux96nskxxWxp2VgRwKO+YACx58u9cam2WRxkBBHIwaWa7oSXX3Gc+VNLl6QB2ya1ceBVkU4S3IZwVAWj6Ils4z70c1j0rnRt4s5pv8AJmtUMMcvXqCgq4EL2Y7VpEinp03pXD6AHzFJPQy/0sXYxR+8f8tZTUdLHr9qys34HJ5fUa5nkXw+1ttTbu6gyty6LRAxyoyfYsn516zp/gnSqcqSfU14xo9MC9q20kFyx28jFviO8V7x0PqXzNNZuMPEyrI8jGaf268sNs8cmr4dfT9xtOou00R2vhbSj/8AGDPnRq6GwnCKOBwPatG/kz5x+X+9D3tYI/KPXNedfjS/M2zV7i6BdvR2R+FV+wruV8hmkty/tzOePqMTQuq6iYIgkQcjzHGfpVq0c5PqI8qQX1HWJ820ZEKW3ekjvXPRtcFQrI3Kz49Nxg/nVc1aNdfcu7xMMKCfQ8fxYk+lRG0VCspPiEBv4uZHbvtI+tdGWlhKChfb/F/czPPJO6L2OoggGpen647twEESc5HB7VU9LqG+YZyAsR3n088TTPSXiW55BH34+smqcOk8PNFrs0/qXQy7upwvxM+o1Ki4qAcErPaY5OM06+IjLK0divlwf9aonT1IuEjtA+5/0pr1PrF4IDIcD+YEkdxmQeP0r1OLU1lak7tL6X9xJwW7bEa2dUEicST+n+tIPjVhctiYgEkfURj/ADrnQ3mu5Y5JPtxwPqKG+IvFZbczEKYEZiR3HcVlhDF+O8RdX9qFk2o7Sg/CzRrrJ8nJE/8AS0VZf2m2Nwt3ImCQT/1BSP8A61W+gWf/ABdohgRvz2Iwe3lV9+J0V7F1AAfDjsZWCDJ9v1rTqp7NVjl6V+rKV+Wjzn4an95tAfzj7Dn8pr1zVaZRGMGfpx5dq80+BUX98zMqrke8QfyJr1PV3VYiTxz9h5Vm9qy95fAfGuGM/g94tOh7EN9xH9AfrVI/aDD3LnfYEz5eL/WrVp7pS3d2uiDaPGxjPCj8jVJ2ltPqGcyzMv5EEn0Gfyrq6PUJaSHPLaX/AG+w+2ugNb1XzrttjyAJ+nemptEMDkgAE4/Wk/w7HzB55irRdRc4McDuax+2MjeaMfT9xZK2eefGEF58qsnRk22ba8q1tccz4RP3mm3xL8G2JBDXCCJMlfInEKKg6TpNiIqzCgROZil1uWMoLb2YPDKL5KJ8R/DjaZ5SXtk+EgTt/wCUkdx596tXwAHt2H3SNzBgPLEfSYqw6PQm6yI52hnAJA4DGP61DY0RtG6jFWbdErxg9vz9uKbxJZ8LUu3V/DkhJRdjA9S7Hvjihr17eY5zUf7see00RY07bsKSD6Yrn0n0RbZgnbHbzqRBIo8WMQTH0mpbGkUfxE/lT+FOXYlgeitEniKeIgFRKVGJqQMPMVrw4fDXqQuCSK5is3T3rqtAGhWVvaa3QQebdM+GSWF7btAZgBPJZck94BKj/arF0BjZ04VzJLNBIAwDHb2qdSFYwswFiCRzMx6/5etc6xiCBHiAC5bcBwBnBB5+priZ5+NGp9CvmPKJzr5yBIJAg4+s9sGudZdht3vAmQTjuPOgzdMgmIY9h6SBA4PIz3FTBdy4gSJAJMSMEScf2KyLEk0khtzaF99bhcHcMTJEmPFlo5EntHcVJpbtxlB2k7QBJBEwefXiiHCEGRMN25Pp55AmK1qFGIEBffOM94Mx+Zp7t7aFpLkzUnwwA0mWlVnjvHlEc1q3aKlScTADSAYjiPOMHETWM+ZKzugERiIiPTkfapLPG0L5wPXOZ7cfpS+HLogUl3JGsJuDiZAgH6HkdsH8qY9C0Qe7smBhm9AGkj34z60ouOY4gAbSe8Aj9f75qz/AtkO91iZgKnHrn6eCtOkwOeWMW+PsS8noJdb0tLT3NtxWlsDuME88HmgHslrVxTmF3YHkR/Q02+Lm/wAdwIKgDgxmMfXFTfDF3xXMbnZIUEEZkSZ5HArXkhes2rhfwEcnNvqVPQW22LHqZ9j5UTrdPut3ARPEEd+efyFNOpadkORAORHkfIVro2iN4HwnHLAQInuSROI71DxuOqqPW7/cVyVnmHRNGRrFxgbzPHY/er/Ysh3VGEqx2tJ/hMhs+00t6jpNOutX5GCN6HZ+EysjO5pPOfCDxHerF0614wSZwxH/AFbWAP3ir9bzqY/L/IsUULpfSrdjUsEO4g7ZDYPryeSP1GaslzVMSeQIj27Gkd9bj60W9hBN4EAKY2jc8yTnGft7VcrfS3n8PfmRRr4TnJbeeBorgBvv/wCHuBSPFtJHcQfX3FAdGUMNjfhdoP8AX8jVpXpEgr4QWBGTie3b2oToPTl2QzAkNJ2kEZyM+0VXDDl8LhVTL79xIpvR9ME1QXnazD8iKtGrtttAU5keozzS/wCGtDu1d7ePw7vTJYD9Jq5pp17KCfaat1GGeealJ9qFnFN8C7rSzpEuHnbBPrxQmj6Y+xQV4AifpVl6jorT6QhnXxGRDDGY7TOea4V8f3xTz0tpbhpZFOl5APT+lE3LctABBxnjP9KT3UX97K+IhrnDeszHp/UVabVwggilw0dx7xvXmQtnaEWAAfOTJMACrcWOGOLil1KZR54CV0qjsK72iugtbNCil0LbONi1rbUkVnFSBq2BORIOM1wbI8hUjKT3z2rakd8TQBGLYHlWBRUgAnniKkc8xQBGVFZUbXjOBWVG4CsgGDGBE/p9cR+dcsrcgyYPbzOPYf61ZP8Ah6jkk+5rtdFb8gfzrnrQy9CvaVd9MxWduR9Ijy/WtANMxBnn9cfQe9WsaVP5R9praW14gZ9M0y0Pr9CNhVv3VyZGJ+p/vAqW1o3OCsj2Pt9qs+2tfSm/ArvInaiunp9w5AI4H27e1SP026YERH/MP86fD+lbEwMVYtFj82G1CH/hLk5I+59PL2qex0woTtuFZwdsifeKbFTM10BjkfUUy0eJef6k0hP+4IMktOM7Se+eJmmXR2tWnLH5n4SuEbvHGPepdvbNageRqyODHGW5LkKQJ1LX27rz8lkRRAlWlvfaDAFVG63Ubm5LrWTbltotMbe1THhKugDDA5PnzV52if8AWsZfTmruLcu7I2o836H0a9Z1a3WFv5YJLE3ULmQQMSABnjNX5NSDwPzX+jUR8gE5AP0FcDRJ/Iv/ALRQ3YJUK9B0yxauNct223tOSS0TyBJO0ccUe+oP8jn2H+1SHp1sjKJ/7R+kVn/DrWPAv0UD9KiiQ3p1v5iOzKyKCB4vDJkHkH2/OkyXwr3uYZvDCmIjJkCOc+dS6votm4hQg7SQSoYgSOCR5/5VlnpIUeG5dHpvkfmKZviiSv6a4E1AYllHDA7o5CmZxMn34PrTH4l1u7SXhp7qi8UITxBTnBgkiDtJg9jFSan4eVrhum/fDN/zLHM/hKQDntRY0l3/APeT7qn9AKmUr5IrseHdG117R3lS4xS2SC6EyI/mgHme4r3DpWuF21adIZWUGQeIx29aXdR+GrV5w19LN08SUIaBmNwfgSfvTJdMqolm1ZtiyF8oz+tV5sl15iwi0w8CubgMY5pK3T4aAiD0Duscd4mu10T+Tf8AbqLn6FaFyPY4Uz3+ldTSG1pmYyGvIJIn5gPHmDmuriOFX/FvxEyERiZJGSAew8hzSp3VBY6DVp2qG/qwQAisuJk22M+8d6FZrpGGQ9//AE2H0/FUhYxU4/MVxuzn2oVGux/BHoGB/rXRe5EkJgiIY/1WlZNhLkHn+zXds+E0vS+0/gmZGCPXzip9M+4gwRtmZg57dz/cVXvSQWTb4rK4Lg5jkD9Kyq3nSYWgndxnNa29xWVlbCDnua1uAFZWUAbJNaLf2aysqAMk1gBrKypA6g+n95NZHb+/OsrKAMA+9bPvW6ygDQcVot2rKygDbNWg31rKyoAwtiKw+vB/s1lZQBoGuLpxx/ZrKyoYEijFR3bZIiY4496ysokrQHF9wI75rmzf3bgBxjNarKzZJPxKJ7G5lo8sipgx7VlZTRk6+YqBxdO4AiRMf1/pRly4DMDHb8zFZWVMJOrBAtwbCZJPBM9ueKHDSoOcmfYDiO01lZVSm+V6fuS+hvSTtGTzP0M4NQtqC2OOTj0kD/OsrKqzzcUqIl+UBs6sDBEkx9yM1JotQFwJ/sAfoBWVlc2OadLkri+UFG6POsrKyq5Z5WyW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31748" name="AutoShape 4" descr="data:image/jpeg;base64,/9j/4AAQSkZJRgABAQAAAQABAAD/2wCEAAkGBxMTEhQUExQWFhUXGRgYGRgYFxwYGhwbHBoYGhgcHBgZHCggHBwlHRcYIjEiJSkrLi4uHB8zODMsNygtLiwBCgoKDg0OGxAQGywkICQsLCwsLCwsLCwsLCwsLC0sLCwsLCwvLCwsLCwsLCwsLCwsLCwsLCwsLCwsLCwsLCwsLP/AABEIALcBEwMBIgACEQEDEQH/xAAcAAACAgMBAQAAAAAAAAAAAAAEBQMGAAECBwj/xABAEAACAQMDAgQEAwYEBAYDAAABAhEAAyEEEjEFQSJRYXEGE4GRMqGxBxRCUsHwI9Hh8RVicoIkJTOSorJDU8L/xAAaAQACAwEBAAAAAAAAAAAAAAAAAgEDBAUG/8QAMhEAAgIBAwIDBgYBBQAAAAAAAAECEQMEEiExQRNRYQUicYGh0RQykcHh8LFCUmKi8f/aAAwDAQACEQMRAD8Aq2mk7boYWpMTJO3P8vcmitQl25aG8BFbxBh+NtuB4QfCMTxNDaXpIeAup+a4BOxcAN9ogcyTRGj6gpAti4HncIYSZyCQ4GQO1cKUa5j1/v8AeS5EXSLtpTIdiAZHzMKYGYbvB7etSHUy6hsFwSSGJIzA47130fpCBdj3zv8AmEhYlcZJhgM80xJsWS1wIuQQpY4BgydpiJgnBqrJTk0rbChV1CyrXpBZWCqCJJ3A4ECeTFNOjXQ9m8j+DYQySSoBggSRyeOfOkt8h7g23lKSviJAP2BJnn6URfuoF2WxcD3HPjPileDH8pxTbWlTBLmwu1YMhY+c7AMIIPrA28mir+puE5uBUAHgRsCSJABGIgTWum9MK/huRAI3fhIzEYPOYqPVdOsiAd5IxK5DGcEd+cTVO5Nk8khgK0eO4ZE7QGIEzJMg4HNLNdbWwqMV3o6hSDwGyYwc96KusxdYAhDugQZkiNwJwcxit6S0nzASZCNKo/4SzHmR25xFSo7SGiSzpn27lgWyhJ2gBs42mRyIGRQL+OLTYwFMZaf9cVNe6wzXmLKAFG0AYHP5nj7UdpngM5t+ItMbQuDmah2uSOoq6lft2w1lFZFGD2LEH14pcnVHVWGWAnnPI5+lE6+yxf8AxCd5J8JxH1OPKleouifF25/vtV8Ip+ojYXqNLYOmVgAbhEl8mZY7pHYjtSm3pgcLmmmqZ2tJsZQoxsEKwBmCR/Fip+l/Dz7xsMzkzwB51Zv2p2/gDVsfaXWFdKttraq27sABESGge3PnQd9yTjDCYPEU50iI4CSJBgr3I7H2zxS/qC2w8BYAMHJM/wCVc9yuQ9cC5dbLWkcyUmW2l/DzEesUdr0Vxeb5g3ABgu4QROT6Y7UvF4KwdQO4juQRByRWun6H57Hw4A8R7ADzq97epHoJnJ3wRKmm1t1CgVvX9Otr/wCizHjJ/pROi6awBcAOAMzx/vimyZItIWgDVajbc2lTNcazUY2xjzp5q7hY5S2DAyBk/X0pZqLCMCDg0kZxtcEOIts6RWiTgVxq7gCwDij06fstnxc0pXSlw0GIOPWtMJKTu+ELQb03RgDe+QRgUwW4DwY9KFtI62wGIBFLWUgklonik2+I22wDBdthiTzQepvs8xxUFq1vnNb/AHJ1IGTPlV6hGL68gGaLpsgFjApvoemWwZLGo1OxAGojo+oR2g1jy5JtN9h0EpZIIAGKZXLe1QTXT6pAR2AoS5rFPBmfOsFyn2G4RC1zPIrKW3rj7jit1pWIjcdvpS7zZUKm0ePf4mGJ2mMNk4mmGqfTtssKzgLgGVhYljL5g44FI+kWbdszqb7IgBOxMkx2M4HlUnxNp3uNaKIqWiJXYwYtwZMd66EsdvnoiztZx1P4mdm22/FbiBOeMEycilw1AYE3QSRGwzO0g5wDEGiNL0H953wdtwDdGArDE+x4pa+nv2y4G1lTBKmVPse9WRhjqodSttjNdwUXLLRt8RUqCPcHz9DW+ldR3m48tuMQMhffB8+0dqX6fRah02Lb8LkMTxIGYntNGdPRpYomxR4Sh5BHNLNKMXdNk20hhp+r3BO4IJJhgm0H/I+lGdIa7cIhSwHhJyBABIBjP+1LtNpLrkhSdpw38oB43HsKn6LrCBdBuqrkhQoEHv4g3kSciKpk1TaBSILVq/eusi21LMZn8Kr7E8Dt60U3Rrr3bQuu6MSQQoELB2gg+1Qa1r1pfmq0zuAKiIIMZ9/SoL+vv3Ra2q4zlsme/Pep95pNVXmAx1C2y203Z2ttyu3gnmP1oPW9RdWYRucgAMGP0gDnFb1WhCp8wKWRsMxPec7QYJ9xRfTtAgYutw7VTcCB454g+nNKtq5Bgug0F+4QdQxRFAPiPZsiPeKT6wKt0gE7ZiTkx54qwXQXAzuAOYMx6eg96l6j0ZHu2wikLtXccyW78+YE/Wphl9/nv2Fq+gk1dprt5Bh84cSJwIwatOnlAqDGcuRHPv2q8H4Us27Q8TK0YKqsKY7AqZ/rVW0N4l7lo7X27TJG2UzJjsRt49RUamE9q9DQ8LirJrVwIFgAOTuDCCeQAJ8jStNP829tWOSWLcjntPi47Uxs2+QqI2Qf+niDHlxUl4+F3IHhaJxkiZgYJ7/nWOKSEaF1/p63HUGywfG2G8O2CJI7EnNQ6/qWy0bNtCpmCcZjzI57+VZcL3FLXCACexIPrieDU9gqqsSiEiAFbmO/tzRuXF80KAdKAwzSQDP1+tNbd1QrKWjd3EbfSTHqaF0+nV2gGEmTjgeX0qR1tC3cADFBEkDJz5dhSPmQI3qNBgxcAIyJH4h3jntmkF5VaY7Ubp2e6wW0rO3CgZPl9qN13wXrLdvcVWT/AA7wWA9O351oxY5dgq+hXdbadwoDR5+VataVgm0HNH6jpt3bxxzn0mPeorbkKCBNPve2kK0Q39ExHMmKS6i08lSZIqzbxEzBNC6x0RcCSe/emxZZJ1QrQr6VpiDLCmr+ajg0qsdQIO0CTOBR1rUXASWSF7U+VScrYI7dmuYbE0x0qfKSIj1qPQWyfGZHpRuvURnIrJknzs7AA376v3+grbWVcKJIjiK5slVHhGPWsTVwfDxU0/8ASSD3VYE5rKne4s5rVOpPyCiDo3R7D2nveEov4t7STPbHFE/DmnRiLqn5RcsttPxKIwWkk4+lNG6HZWztVFtBmPzGLHxkeQInbSvW9JHzrS2wflJO2IBzO44GOfX3q7xVK1ufzLOUFafpxU3bhOxAPAZIJPdoiI+vetaTp6X7Ra3eOSFO5Rt5gyZB+o+tTdStG2gsq5O/Bx+ED/mn1on93+VprahZCAlo58RImR2mD9arlkaXXkOjBLQ3k27TKfljxeIiYMADuCTUd/pDKWCCXY7iu4SMQQB/FEZNcDTFrwIBIcFVIgFWPBJ79xHNO9JY+WmWW40eKeBIgweee5pZTpEdeot1u9LIt7PAY3NAB7RMZwTiaQ6dbYJ3AqxkA85ExB/vinNvqrAsGBIAEHByJzJ7d4oUaDfcQ7iSSzAge/IB/IU2PhU+CGr6FX1XU7inYfHbmY4+xHerl8Nae7eXdbYC0cRcgMQOYUDynPeg+o9I+cF+TZtlyYY5G7xAQF4U+vlNPjoDatbTt3CRDMZifAFHmM+kVZmzwlBJLkFaItabCstloInwsR4YkjzpBpOqNZchbYIDMoJEypmQT3watJ6La1LWvmJvYAiFO1vKMYzPMVLrtHat4a1sUxO0wMDwiQI9iR51VCUa6N+foM0+oo0uiGyUA2HLKSQA0+YjAxR3RbC/NHzFAU8tvwpAkD7wKFt3W2kfw+UAj0+tNOg/D126XYpttkfibwrPGAM9pkVTve6/UmHDQb8VaxFGoIvX9/gQAGVViQ5KgHHgx5ZikHSiC7ydxdIFxztgDcZKjkwQIpp8Y+FPlqFYO8iD4t2BBHBHkTwKT9F1llR8i6wW4Tkn+En+ENxxGJ5zWzLmUsfuq/l9TfmjaoaJabaBbYlWVtwOGAGMDvHMd64vi41sFjABJAmSccnyPJj1ou50W7b3FQRsBOSCQvO6JkiZ9sg9pHTVWwQFLO248fhESJA8zFYnyrrh9GYWuwJZvXL0KQI7eGMR7e1S9Q6O42sAJEjBlQFEmScz6VPptdcZiD4FIYeETjznEEVAFQKQ1yTggFtoAzInmfeivIirRzbtXLSkGVDYMRM+nrWtVe3FUZgjlYmSJE84HJoC7q/llGB3iJ2n8Pl7mp7d5ATdZDDZUt4iI5jkxNTGLQIsfwTpvlszm2FtoklidzSSZ9QIBxXfxJ8U2CFNphLiUgFdwBKn8wefKlnw9q7lq4wUljfwrlSYIB2nEgCSAfpQ3xK9xbyi8QQtpVJKiB3O08mTJnHlXQwU4Ua8KWyxZ1rqbFoHBAP1j/OaAtLJk4Fd63UW2UOiNAO03AG2n3JETNL7twtCp96pljd9KMUupNrrk/hBMUvu6xliRg1OLvyz4jisum29NBJdVaEo7022d4A3Vx1Pq7AgRg1rS2xkxxU13SM8GI9aPcUrkAf0XWXDbJYY7VJqdXImoNPqGVdpgnip9Wi7JYCayyS33XV9iGcaF2YSwG2tfJUkxih7TF1kNAHapltkMDM0zVN9hkYdJ5GsqYqfOspdz8wHN+8LlwKQQB4CMEgA5huK71ekNkEoZU+UyB649aF15O6EU7jEAgD2nsSaZaS7uQo7hWaJiST2HOAtVO0OA27m60S0FlwD2wO/mc8Vq3vYeI4JxmJA8UQTBGIreqsbHIaAFMKDjd6n05qbqJMK0ShEPgALu4iO54+1M0wI/wB++WrhERGlSqGSWn+IgkjmfXFDXLaH5jggZSFzhvxHMyR6DFEX7qKyDaCxxsKBisRknvP+dZZJLO5VTg7gCAMHGJxzxTLp0A3rNFp4DbCl5og8KJz+AAz7Gt9N16qCgB2qMuEaSCQSBztkTQms0rqwc7UUESBxx+KOYz2px0mwkEBwFVeVJCnud3fHGahviuoIh6UwaWX+KGl1nv8AhMZmK3f1O55ur4pAUlRgCIyPqDFTXdTbUEWgVbd4TsJBJ77miIjHsaCsBizYyJJnucdzPciklTbJ6lv+GtX8q3dvXwiIDwDuAAwOO+DikvxZ1ZLlyFAG3nMeEiYKHtBmaI+HdZeFtrQKgysF443DeODiDzBImq51zXO12580KSzxIC74jb+IAYgceddPBteJJGzElttDPoR3XAm0AB1jcZaRJBx22hoM8xVs05/eidjsqISpAjkcgz3P6EVWuiX/AJdnUX8DxKktgGFOyD/3oKsnQNTbFi2VwSJY4Pi/iBjuOPpXLz6l6VOdc8KPzu5L5Uv6xIYty49f/CfqHR7TXLJZFJBIB4xsfy+lKfiL4LsXl3bijqPC2MejeY+0U61GoyGaTEwRxmkXWOrMwZQI9fSuPg1OWORSxN2u7+L/AFs1rBKap9ADSdZnUWVMMQ7adj5L8rf/APZQKE1GmFqTbKqDnnz5j2/ypDotbbGqu2g0O3yyI/nh9312KKser0qmzuaQFYExkxwwA9ua9RtlkxNKPRuV/FXS8+WYs0FF3fp+nArRkgJ8wLukEE8HAn2nPNKNdZa2hyGgkSsEzOfpU7WdNduFWZlgAjzyTiB34po/RAoCpcO1PEZEkCRE+5H5VmilHhmcSWNWptoCgDDPHiPv5Cmvwn8Pvrrrox2C2obdtnaCcbV7zB+xqG9G4KVIeAPF+EdwSc4zVl/ZjuGrvfNMk24wZUw67Y9MmtGnUZ5FFrghlxt9Bt2UtLp8AMfmtje3hMbiRMbowI5qoan4Qu375ZpWyrnjk54UDP1969TKjyrhUCiAAK7P4eO5NdPIaOdxg4oTaXolr5TW7tpShEbTkR65gfrXkn7RvhP90Jv6YH5DHaySW+W3vztPrwcdxXrXUtY53IIII9u/FDrpBcR1eGV5kejST9Zz9qsy41NUyk+atSriN0j3rnSXSD6VdPinpi2b9yxdjcp8J81OVP2/Oaq922itCma5kclpxkqYDDRW5GcUbf1BVARS3O2ubt5sKAY86zOG52FhOhQs5Jk0XqFN0QZEUR0lbiW/GBUl95Ulf7NZ55Pf47BQHpbPyxBIzRVkeVLC5EEgkzUw1kGCKaUG+Rkwwo1ZQb9TM1qo8OfkSWi/dV87yxBjPbjyHPOPao26pasMUa7FyYJPhA4aCDwRWuiWVZiX/CWtx/AS6+KUUwABg7ie1K+uXtFcDlkk2zLTySWgsSPxCfyoWO5bJW/gkMObmq3XJSLqkASAFMnjv9JonqwVbTKzEY/BEndHaO8xVO0r3rm86XTu6BdoM7VB7EAmSBz35oXWdS1X+Gt1YdOCoI8ImTkQzE+R7VYtNK0k1x+oDzqHXtt601q27FUKttgPuI8QY+kilI626uxvpdUT4YCkS3Zycmj9B1koJTTs7kkhrnh8RGXOKm/fmYZIRyeVjax7AEy1W7a/NH7kjJLTG2WIURt8TGY9/pQWsvMpCKBtPMEfhBgQex/0rttddTerJ4IA8TwCTDFs5nmO1JOj6e2XYtbLgkje0QoPPBzVEMfVsgd6S6FZWZQR+HaXM9tp5x6U0+FNOj6m7ZuOzFQWhCR4ZA2bjE+X/b2pRqgLVsrZBNrdnaZaTHPnwO9P/g7TXfm/MaAU5ZlJBDdpkEsfeBVmCCllVq03/f5Hxq5JFw0eitW1IWwyeEqCzK2CM8MTmJMmqd1H4Ru/OAVdyNwxPB/5o4zxV0u9UVZ3YPHBj/IfWlPxlqL4tp+7kM7/AMAEsYEkgAceZMfnXdjhx7vy9Dr4cfvKLSSfndCjUaU2tGyCLlsE7l5A7GJ/Evv5V38DaIqjuBtR7hTbJIJVQ24HtyRjyHtTPodtb2kRcruTawb8W6IbmPfjiKl6L0+5b0s3Cxb95lAe67flHHlh29lrn+1NPuwzpcbW/muTPqIxhlTjxyFfvlm2SpBPEicZ7gD1EY5MedV/qXxDpxP/AIdiRPLx+hP2p1rV/iVQWiJgTHkT5VVus6HO4gKf5YA+oIww/OvM6bV4WlFY4rjurdmpxaV2xbpNXorV1r66T/EaZY3GfnmAxgfautR8QXLj+ElEONo8uOAIoHRaVS10dw8H32oR+RH3rWkXcoDuFjGAF8Qzk/evQSm4RjLzX7HPllirVBmm01ltqKvy23BTkNJ4LGrj8Q/DdpbA+XdKuo5hju9DtImqPotRbFxIgQ3uY7n1iZqz/EPUrbKzBLlxTcBLfMZQPCANhUAR4uJJHftFOnS58xMMU0ylG+1wmSA6yp9x3+3tVn/Zpdca0IQfGjCRmNsMD/8AGPrVbbTy5KmTcIAUSTIx9SY/SvV/2e/D/wC7WzduEfOcbY/kWeJ8yQJ8ojsauwQbz3HoZsipui0XLzHCQfPIn2iq91HrN2zeRGDbXY8rI27ST4t+PFA49KtBtLMwJHeBNL+prbYf4gUgd2Ex/lXYlFuhYSSvjqQk222EEhnyARNb0VhLW4M6xMjnGTP51SdbqHS63yyVCkhdrHj0M1VOufG72LhssrNEMP8AEwZEzEe9I8q8iNvqF/tqQXAl9CN1ttrESJVjj7NA/wC4157pdI9zxKInuaeaj4vXUKbVy2FDEfxbuCCOw7gVBe6kmETPtWHU5XuqKFaOU6bcghmxHauEsFE5kVFc6+qkj8qGfq5uxbQQSe9Zo480uq4IHdvqYKBYzUlrUj8JIHaBUXTuhxm6yz2g11r7CqwgfWs84QjLaixxklyc9QEeGeeCO1BJZYEgndTK7eUR2oZ4DSW54FEJOqEOP3T0rKZm371lL4rGJPiDSAuLj3NqqAEtKZuPnHchfM8/Sk/TtRsuBRaQNeO2GLORBMEjvmPtQ2t1N0XhctlXCSueHzk/Xzx2ru31S5duqEi28eImJGc7POZrbCG2Feg9ovGjQ2/HuV9gYGGACsY5UeUVVvivQXbzKbLBtv4TuIjuAPWZo7TdPQTuBIY+IyZPrg9q7Xp3yWOxzgzsMlSImc5is2OUYPcnz8A6gvTPhh3tbdS1224BP/qE8nEgkiKHX5trYjwRbypUxuDcqSBzxTr/AIhbYyRsuCckypxk54PkKQdc1G75ScFmLfM9PMj0IFOt85e9yn9AaSQ16prUYl2DFlGUgjgCDjHn60l0WoYAZIBziWBPecflTRbSsyb2ZjOTG0MMZ9q01pC8IQqg4J4GeJquE1GNEBnSdcoUbBuLkwSQSGBEAJiB68zFXH4q09y0NLbXYLe9fmAMTJ58ZgE7oOY7VStRai8r2NvhiDMHABlhxyKc6HX3NRqbaXiWZypeDjwSy8Dw9xI7GrtPl2yez8zNWmy+G2117fPgtPXboVmwK8+1/XXtagGW2rBA8vSOCO48qunxRPiP+4PkR/Ufrz5j1RSW3HIn8Qz9/X3zXoKPSYYrw0Xm38UXfko3y2a1+HcRIkRiYieKt3wxcbVaAt+IrcfYWMZUhlaRnBLD2kGvO+g9bA0V3TMpIfhljDeEdyOAs5InNXPoXXLY0YtXnaFBTbbUyUI7uHAkyZyYrJLKsjlil6nF12bhwSVqRPqmugBlUMGyGB7dpjH14qs65rhbxbif5WwR7dj9KlX4v+WqJuZyAFbeiCWjMMrKPpz6UPrfjPTE7bqBW7EsQB7FVYD6mvFw0GqxN3jv1RatRCS5aAbB/wAZwoiVV4/ikEo3vjZH+lBdZRSwuIVAOLi8FW4lfSjBrrVzUI1tkabdweF1bhrfJHfJ7Dk0J1C3aBceInJaAAFHJ55rupt6fHa55VHNyxvK0ubIg6jI5nEjB8jHaD96YfFHW7XyUWwL5AHjBCqCfOAxg9sdo8qr+n1qv5AnMenaKlNweddCGmxqK8z2Wn9iaXwV73Ncu+/8C/pPX2tuGKLhiy8yCRHI58+2fKvRvhn4vZri7lZluuAziSvhBKp2+s+fevLdfdthiVB3RiDifanXwr1T5L225EEx6j8JGO27vTbKdwORqPZyaljxNOS8u/P+T6C1HVkt/iDQcyASp9iO/pSvVdctHhLn2/ocR9ao+v8A2iXQIi4g8kFth9iKqvVP2kXS34mjtFu0D9YJq3x3/tf0+5wPBX+5fX7F+1bbmJFvaPL/AHryb9oGkcayTwyIR6DIj7qT9aNH7Qn87h91t0p+IevHVvbfbt2jbyCT3kwBHPGaHPcujXxK5w290/gLLOnloHNS3tJcRhyJ7iul1YtkkLNP7PVFNtSyx71iy5MkaaVoQUr8OkidwLetS9N6JF+0pz4hMVPe6irghRHlFMPgHT3H1HiEKmZNJGeVp7n8hoK5JHpg6Tp0tz8sbjABjvVQ+MelsmYq737y7Uz/ABih/iYW7qOsjiszak7vodHLCLR5nbRSua3pFVzjMVANNnv60Z03S7WJ4BqqTST5Oc0TtefyrKJ+We1ZWfcvInkRr04xgjjxEkbR6TQ+r0iNahEJvAwGzHOSPXtUh1aqo2yCcGYK+9F6C+ZWR4jxOB9+1bt048ikPSr2o7hBtwSxJJPtjNT/AL891U3qVKAqDgg5/Me9TdQjcGV9+7kbSCD60Lp78iI/uaVzbV0ibonS/kDapgZBGDPINB39Kgum58sd8T4cjy9KLe3PFSBRszyKWMmuUTYPpLhPhEQAYBMxg4/WubW3IkHOCM5qJLLbwRj17ek1LZTdDssdsdzTNA+UNbWl2hMzM8eVWb4H6eLupMBcI0SJE4EwCD3qk3+oskL2q5/su1u7XKvnbf8AQGm0+NrLFvzBPa7RZfijo9xLTHaLgjPLx7gncB7Ex6c15Nd0hmQG+lfRPVjFtvY1RbVwEZ59sH7V6GzpYPac4wqSv6HnemO1AlyVVmlsZgeQ+tOLO1bCgGR4s5Ey7dqg+PHINoj/AJ//AOaD0OqLaaDEhmGMYhT/AFNc+KrVSfn/AAY82TxMjm+5VfiXXSxAkHzBj6eoqui4Sckmm/xFbhppadLtutbJ4MfWK2XzRnZor7Gr1dKmwFQkf4fin+aIPPbNUzSWd1xUHdgPzq/W9LZVv8RituDLZgdxMAmJAmBWHVyj4kE/OzVonFZ4OXS0VTpNtvnHcI2oePcUddeJ9Bmi7gsi6wssxBGN3MA5PscGluuBggGeZk5q+04o9rgqGm3Qd23/AH6Cm6M0z6VoXe3uhtimNxB2yZPPH3ml11fCp9P0MU96T167ctDSM5gqQkmRABMd9sRiP6VFnFlnjgyKclx5ej/qM3sLcEzEiSOYNVpRuuEdvKrPcsfKtbZmJz6nNVWzIcXP4d20+5BP9KuRwM8lLI3Ho2zvX21WABU/TdKXWfWP0oXXPLV6J8FdOX90QsBLFm+5IH5AVm1ebwsdlSVsQ9L6IzNLDAp9e6KCoBECrELSp2FRXLZPauFl1E5Ox6QH0/pFpF/CCamZgn4BE+VTmwQKUajWKCQTVTnOZL4RNqNUw7k1E7sRJJzXFnWoxjmpb8/Siq6i8i/WW4zNSacblEGagvozAiCa66ZpLiyIxVzXudeSCdtOxMzWUwS28cVlU+IWKKKaLQbbGB3mm1jRqwBXd4ciTND9PRGvX7bGIbcP+7t96Z6BlThgRW/M3GW3yKgJ7pjK5mZ/0rvQPbAzzU3U79skAEetBMoBO0SO+Kr6qgCf3nxTAFQ3L+7d6eVQ37+4eEEn0FRWdDqcgW3zzimUUuXx8SUrDrTqbA/m+YP/AGx/nWaeywHp2orpvSrq20R1Mtckf9IBmKY2egX7qDYYB4n3ozZsMFy+PP8AUs2NrhFJ6pcyauv7LL3/AJjp4iClyZMfwHjzM9q2n7PGJl2qxfCvweNPqbV1Wk2yWA85BWPsxzU4PaGmlkhCLt2geKSTdHovXm/wm9qoFvEirZ8Ta38CQZOcfYVWtfYNtyp5x+Yr0EmVwRT/AIytb2RRMwY+p/0pZ0jQutu6CIEqZPsZ/QV6BpdGj5YSQYH2pZ8X7LGn3DHb3nt+VcOOuj+P8Cu/7WXPE9u48s6iQ2ptoDPjQH6sBQHxImzV3gMQw/8AqponogN7XWPNr1s/QMCfyFG/tL0fy9fdPZwjjy/CF/VTXRllS1Kx/wDFv6op2+7uA/hDStd1KACeW+wn9a9HudHfgiD2qlfs01It6okxLW2UT5yrfopr0rqXUZKbTxk1xPa2XKtQlFcV9x4xjttnnvXuh37V8siF8KTtBOIiDA4waSa9bmNy7fQf1r37oVwXNPJAPjYZz5RXn/x4yJqEmyjAmCGHMzkMDKn2rv6PA56eEm+aR1cevSxeGk647/x+5QdTp7gtqNogeuas3wb0BXs/OYw4Zto+gj75qPqfR7aXLZVSpbO0mYz50/u32xmOKx+09+FRjF9eb+H3KNZq45KSj+rvp8kVjrBhGJ9aU3NB/wCWfN7m9u+gm3+tNf2g3wLjqsQzT98n86lFnf0YKOQGY/8AbdZvzGavzz2qD85I53VlH3FiPMwPrXsXSdN8vT21MeFFX/4ia8m+H7YbU2QePmKfsZj8or2bTot1QyEMsABhxWP2q3tikTBWBux96nskxxWxp2VgRwKO+YACx58u9cam2WRxkBBHIwaWa7oSXX3Gc+VNLl6QB2ya1ceBVkU4S3IZwVAWj6Ils4z70c1j0rnRt4s5pv8AJmtUMMcvXqCgq4EL2Y7VpEinp03pXD6AHzFJPQy/0sXYxR+8f8tZTUdLHr9qys34HJ5fUa5nkXw+1ttTbu6gyty6LRAxyoyfYsn516zp/gnSqcqSfU14xo9MC9q20kFyx28jFviO8V7x0PqXzNNZuMPEyrI8jGaf268sNs8cmr4dfT9xtOou00R2vhbSj/8AGDPnRq6GwnCKOBwPatG/kz5x+X+9D3tYI/KPXNedfjS/M2zV7i6BdvR2R+FV+wruV8hmkty/tzOePqMTQuq6iYIgkQcjzHGfpVq0c5PqI8qQX1HWJ820ZEKW3ekjvXPRtcFQrI3Kz49Nxg/nVc1aNdfcu7xMMKCfQ8fxYk+lRG0VCspPiEBv4uZHbvtI+tdGWlhKChfb/F/czPPJO6L2OoggGpen647twEESc5HB7VU9LqG+YZyAsR3n088TTPSXiW55BH34+smqcOk8PNFrs0/qXQy7upwvxM+o1Ki4qAcErPaY5OM06+IjLK0divlwf9aonT1IuEjtA+5/0pr1PrF4IDIcD+YEkdxmQeP0r1OLU1lak7tL6X9xJwW7bEa2dUEicST+n+tIPjVhctiYgEkfURj/ADrnQ3mu5Y5JPtxwPqKG+IvFZbczEKYEZiR3HcVlhDF+O8RdX9qFk2o7Sg/CzRrrJ8nJE/8AS0VZf2m2Nwt3ImCQT/1BSP8A61W+gWf/ABdohgRvz2Iwe3lV9+J0V7F1AAfDjsZWCDJ9v1rTqp7NVjl6V+rKV+Wjzn4an95tAfzj7Dn8pr1zVaZRGMGfpx5dq80+BUX98zMqrke8QfyJr1PV3VYiTxz9h5Vm9qy95fAfGuGM/g94tOh7EN9xH9AfrVI/aDD3LnfYEz5eL/WrVp7pS3d2uiDaPGxjPCj8jVJ2ltPqGcyzMv5EEn0Gfyrq6PUJaSHPLaX/AG+w+2ugNb1XzrttjyAJ+nemptEMDkgAE4/Wk/w7HzB55irRdRc4McDuax+2MjeaMfT9xZK2eefGEF58qsnRk22ba8q1tccz4RP3mm3xL8G2JBDXCCJMlfInEKKg6TpNiIqzCgROZil1uWMoLb2YPDKL5KJ8R/DjaZ5SXtk+EgTt/wCUkdx596tXwAHt2H3SNzBgPLEfSYqw6PQm6yI52hnAJA4DGP61DY0RtG6jFWbdErxg9vz9uKbxJZ8LUu3V/DkhJRdjA9S7Hvjihr17eY5zUf7see00RY07bsKSD6Yrn0n0RbZgnbHbzqRBIo8WMQTH0mpbGkUfxE/lT+FOXYlgeitEniKeIgFRKVGJqQMPMVrw4fDXqQuCSK5is3T3rqtAGhWVvaa3QQebdM+GSWF7btAZgBPJZck94BKj/arF0BjZ04VzJLNBIAwDHb2qdSFYwswFiCRzMx6/5etc6xiCBHiAC5bcBwBnBB5+priZ5+NGp9CvmPKJzr5yBIJAg4+s9sGudZdht3vAmQTjuPOgzdMgmIY9h6SBA4PIz3FTBdy4gSJAJMSMEScf2KyLEk0khtzaF99bhcHcMTJEmPFlo5EntHcVJpbtxlB2k7QBJBEwefXiiHCEGRMN25Pp55AmK1qFGIEBffOM94Mx+Zp7t7aFpLkzUnwwA0mWlVnjvHlEc1q3aKlScTADSAYjiPOMHETWM+ZKzugERiIiPTkfapLPG0L5wPXOZ7cfpS+HLogUl3JGsJuDiZAgH6HkdsH8qY9C0Qe7smBhm9AGkj34z60ouOY4gAbSe8Aj9f75qz/AtkO91iZgKnHrn6eCtOkwOeWMW+PsS8noJdb0tLT3NtxWlsDuME88HmgHslrVxTmF3YHkR/Q02+Lm/wAdwIKgDgxmMfXFTfDF3xXMbnZIUEEZkSZ5HArXkhes2rhfwEcnNvqVPQW22LHqZ9j5UTrdPut3ARPEEd+efyFNOpadkORAORHkfIVro2iN4HwnHLAQInuSROI71DxuOqqPW7/cVyVnmHRNGRrFxgbzPHY/er/Ysh3VGEqx2tJ/hMhs+00t6jpNOutX5GCN6HZ+EysjO5pPOfCDxHerF0614wSZwxH/AFbWAP3ir9bzqY/L/IsUULpfSrdjUsEO4g7ZDYPryeSP1GaslzVMSeQIj27Gkd9bj60W9hBN4EAKY2jc8yTnGft7VcrfS3n8PfmRRr4TnJbeeBorgBvv/wCHuBSPFtJHcQfX3FAdGUMNjfhdoP8AX8jVpXpEgr4QWBGTie3b2oToPTl2QzAkNJ2kEZyM+0VXDDl8LhVTL79xIpvR9ME1QXnazD8iKtGrtttAU5keozzS/wCGtDu1d7ePw7vTJYD9Jq5pp17KCfaat1GGeealJ9qFnFN8C7rSzpEuHnbBPrxQmj6Y+xQV4AifpVl6jorT6QhnXxGRDDGY7TOea4V8f3xTz0tpbhpZFOl5APT+lE3LctABBxnjP9KT3UX97K+IhrnDeszHp/UVabVwggilw0dx7xvXmQtnaEWAAfOTJMACrcWOGOLil1KZR54CV0qjsK72iugtbNCil0LbONi1rbUkVnFSBq2BORIOM1wbI8hUjKT3z2rakd8TQBGLYHlWBRUgAnniKkc8xQBGVFZUbXjOBWVG4CsgGDGBE/p9cR+dcsrcgyYPbzOPYf61ZP8Ah6jkk+5rtdFb8gfzrnrQy9CvaVd9MxWduR9Ijy/WtANMxBnn9cfQe9WsaVP5R9praW14gZ9M0y0Pr9CNhVv3VyZGJ+p/vAqW1o3OCsj2Pt9qs+2tfSm/ArvInaiunp9w5AI4H27e1SP026YERH/MP86fD+lbEwMVYtFj82G1CH/hLk5I+59PL2qex0woTtuFZwdsifeKbFTM10BjkfUUy0eJef6k0hP+4IMktOM7Se+eJmmXR2tWnLH5n4SuEbvHGPepdvbNageRqyODHGW5LkKQJ1LX27rz8lkRRAlWlvfaDAFVG63Ubm5LrWTbltotMbe1THhKugDDA5PnzV52if8AWsZfTmruLcu7I2o836H0a9Z1a3WFv5YJLE3ULmQQMSABnjNX5NSDwPzX+jUR8gE5AP0FcDRJ/Iv/ALRQ3YJUK9B0yxauNct223tOSS0TyBJO0ccUe+oP8jn2H+1SHp1sjKJ/7R+kVn/DrWPAv0UD9KiiQ3p1v5iOzKyKCB4vDJkHkH2/OkyXwr3uYZvDCmIjJkCOc+dS6votm4hQg7SQSoYgSOCR5/5VlnpIUeG5dHpvkfmKZviiSv6a4E1AYllHDA7o5CmZxMn34PrTH4l1u7SXhp7qi8UITxBTnBgkiDtJg9jFSan4eVrhum/fDN/zLHM/hKQDntRY0l3/APeT7qn9AKmUr5IrseHdG117R3lS4xS2SC6EyI/mgHme4r3DpWuF21adIZWUGQeIx29aXdR+GrV5w19LN08SUIaBmNwfgSfvTJdMqolm1ZtiyF8oz+tV5sl15iwi0w8CubgMY5pK3T4aAiD0Duscd4mu10T+Tf8AbqLn6FaFyPY4Uz3+ldTSG1pmYyGvIJIn5gPHmDmuriOFX/FvxEyERiZJGSAew8hzSp3VBY6DVp2qG/qwQAisuJk22M+8d6FZrpGGQ9//AE2H0/FUhYxU4/MVxuzn2oVGux/BHoGB/rXRe5EkJgiIY/1WlZNhLkHn+zXds+E0vS+0/gmZGCPXzip9M+4gwRtmZg57dz/cVXvSQWTb4rK4Lg5jkD9Kyq3nSYWgndxnNa29xWVlbCDnua1uAFZWUAbJNaLf2aysqAMk1gBrKypA6g+n95NZHb+/OsrKAMA+9bPvW6ygDQcVot2rKygDbNWg31rKyoAwtiKw+vB/s1lZQBoGuLpxx/ZrKyoYEijFR3bZIiY4496ysokrQHF9wI75rmzf3bgBxjNarKzZJPxKJ7G5lo8sipgx7VlZTRk6+YqBxdO4AiRMf1/pRly4DMDHb8zFZWVMJOrBAtwbCZJPBM9ueKHDSoOcmfYDiO01lZVSm+V6fuS+hvSTtGTzP0M4NQtqC2OOTj0kD/OsrKqzzcUqIl+UBs6sDBEkx9yM1JotQFwJ/sAfoBWVlc2OadLkri+UFG6POsrKyq5Z5WyW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31750" name="AutoShape 6" descr="data:image/jpeg;base64,/9j/4AAQSkZJRgABAQAAAQABAAD/2wCEAAkGBxMTEhQUExQWFhUXGRgYGRgYFxwYGhwbHBoYGhgcHBgZHCggHBwlHRcYIjEiJSkrLi4uHB8zODMsNygtLiwBCgoKDg0OGxAQGywkICQsLCwsLCwsLCwsLCwsLC0sLCwsLCwvLCwsLCwsLCwsLCwsLCwsLCwsLCwsLCwsLCwsLP/AABEIALcBEwMBIgACEQEDEQH/xAAcAAACAgMBAQAAAAAAAAAAAAAEBQMGAAECBwj/xABAEAACAQMDAgQEAwYEBAYDAAABAhEAAyEEEjEFQSJRYXEGE4GRMqGxBxRCUsHwI9Hh8RVicoIkJTOSorJDU8L/xAAaAQACAwEBAAAAAAAAAAAAAAAAAgEDBAUG/8QAMhEAAgIBAwIDBgYBBQAAAAAAAAECEQMEEiExQRNRYQUicYGh0RQykcHh8LFCUmKi8f/aAAwDAQACEQMRAD8Aq2mk7boYWpMTJO3P8vcmitQl25aG8BFbxBh+NtuB4QfCMTxNDaXpIeAup+a4BOxcAN9ogcyTRGj6gpAti4HncIYSZyCQ4GQO1cKUa5j1/v8AeS5EXSLtpTIdiAZHzMKYGYbvB7etSHUy6hsFwSSGJIzA47130fpCBdj3zv8AmEhYlcZJhgM80xJsWS1wIuQQpY4BgydpiJgnBqrJTk0rbChV1CyrXpBZWCqCJJ3A4ECeTFNOjXQ9m8j+DYQySSoBggSRyeOfOkt8h7g23lKSviJAP2BJnn6URfuoF2WxcD3HPjPileDH8pxTbWlTBLmwu1YMhY+c7AMIIPrA28mir+puE5uBUAHgRsCSJABGIgTWum9MK/huRAI3fhIzEYPOYqPVdOsiAd5IxK5DGcEd+cTVO5Nk8khgK0eO4ZE7QGIEzJMg4HNLNdbWwqMV3o6hSDwGyYwc96KusxdYAhDugQZkiNwJwcxit6S0nzASZCNKo/4SzHmR25xFSo7SGiSzpn27lgWyhJ2gBs42mRyIGRQL+OLTYwFMZaf9cVNe6wzXmLKAFG0AYHP5nj7UdpngM5t+ItMbQuDmah2uSOoq6lft2w1lFZFGD2LEH14pcnVHVWGWAnnPI5+lE6+yxf8AxCd5J8JxH1OPKleouifF25/vtV8Ip+ojYXqNLYOmVgAbhEl8mZY7pHYjtSm3pgcLmmmqZ2tJsZQoxsEKwBmCR/Fip+l/Dz7xsMzkzwB51Zv2p2/gDVsfaXWFdKttraq27sABESGge3PnQd9yTjDCYPEU50iI4CSJBgr3I7H2zxS/qC2w8BYAMHJM/wCVc9yuQ9cC5dbLWkcyUmW2l/DzEesUdr0Vxeb5g3ABgu4QROT6Y7UvF4KwdQO4juQRByRWun6H57Hw4A8R7ADzq97epHoJnJ3wRKmm1t1CgVvX9Otr/wCizHjJ/pROi6awBcAOAMzx/vimyZItIWgDVajbc2lTNcazUY2xjzp5q7hY5S2DAyBk/X0pZqLCMCDg0kZxtcEOIts6RWiTgVxq7gCwDij06fstnxc0pXSlw0GIOPWtMJKTu+ELQb03RgDe+QRgUwW4DwY9KFtI62wGIBFLWUgklonik2+I22wDBdthiTzQepvs8xxUFq1vnNb/AHJ1IGTPlV6hGL68gGaLpsgFjApvoemWwZLGo1OxAGojo+oR2g1jy5JtN9h0EpZIIAGKZXLe1QTXT6pAR2AoS5rFPBmfOsFyn2G4RC1zPIrKW3rj7jit1pWIjcdvpS7zZUKm0ePf4mGJ2mMNk4mmGqfTtssKzgLgGVhYljL5g44FI+kWbdszqb7IgBOxMkx2M4HlUnxNp3uNaKIqWiJXYwYtwZMd66EsdvnoiztZx1P4mdm22/FbiBOeMEycilw1AYE3QSRGwzO0g5wDEGiNL0H953wdtwDdGArDE+x4pa+nv2y4G1lTBKmVPse9WRhjqodSttjNdwUXLLRt8RUqCPcHz9DW+ldR3m48tuMQMhffB8+0dqX6fRah02Lb8LkMTxIGYntNGdPRpYomxR4Sh5BHNLNKMXdNk20hhp+r3BO4IJJhgm0H/I+lGdIa7cIhSwHhJyBABIBjP+1LtNpLrkhSdpw38oB43HsKn6LrCBdBuqrkhQoEHv4g3kSciKpk1TaBSILVq/eusi21LMZn8Kr7E8Dt60U3Rrr3bQuu6MSQQoELB2gg+1Qa1r1pfmq0zuAKiIIMZ9/SoL+vv3Ra2q4zlsme/Pep95pNVXmAx1C2y203Z2ttyu3gnmP1oPW9RdWYRucgAMGP0gDnFb1WhCp8wKWRsMxPec7QYJ9xRfTtAgYutw7VTcCB454g+nNKtq5Bgug0F+4QdQxRFAPiPZsiPeKT6wKt0gE7ZiTkx54qwXQXAzuAOYMx6eg96l6j0ZHu2wikLtXccyW78+YE/Wphl9/nv2Fq+gk1dprt5Bh84cSJwIwatOnlAqDGcuRHPv2q8H4Us27Q8TK0YKqsKY7AqZ/rVW0N4l7lo7X27TJG2UzJjsRt49RUamE9q9DQ8LirJrVwIFgAOTuDCCeQAJ8jStNP829tWOSWLcjntPi47Uxs2+QqI2Qf+niDHlxUl4+F3IHhaJxkiZgYJ7/nWOKSEaF1/p63HUGywfG2G8O2CJI7EnNQ6/qWy0bNtCpmCcZjzI57+VZcL3FLXCACexIPrieDU9gqqsSiEiAFbmO/tzRuXF80KAdKAwzSQDP1+tNbd1QrKWjd3EbfSTHqaF0+nV2gGEmTjgeX0qR1tC3cADFBEkDJz5dhSPmQI3qNBgxcAIyJH4h3jntmkF5VaY7Ubp2e6wW0rO3CgZPl9qN13wXrLdvcVWT/AA7wWA9O351oxY5dgq+hXdbadwoDR5+VataVgm0HNH6jpt3bxxzn0mPeorbkKCBNPve2kK0Q39ExHMmKS6i08lSZIqzbxEzBNC6x0RcCSe/emxZZJ1QrQr6VpiDLCmr+ajg0qsdQIO0CTOBR1rUXASWSF7U+VScrYI7dmuYbE0x0qfKSIj1qPQWyfGZHpRuvURnIrJknzs7AA376v3+grbWVcKJIjiK5slVHhGPWsTVwfDxU0/8ASSD3VYE5rKne4s5rVOpPyCiDo3R7D2nveEov4t7STPbHFE/DmnRiLqn5RcsttPxKIwWkk4+lNG6HZWztVFtBmPzGLHxkeQInbSvW9JHzrS2wflJO2IBzO44GOfX3q7xVK1ufzLOUFafpxU3bhOxAPAZIJPdoiI+vetaTp6X7Ra3eOSFO5Rt5gyZB+o+tTdStG2gsq5O/Bx+ED/mn1on93+VprahZCAlo58RImR2mD9arlkaXXkOjBLQ3k27TKfljxeIiYMADuCTUd/pDKWCCXY7iu4SMQQB/FEZNcDTFrwIBIcFVIgFWPBJ79xHNO9JY+WmWW40eKeBIgweee5pZTpEdeot1u9LIt7PAY3NAB7RMZwTiaQ6dbYJ3AqxkA85ExB/vinNvqrAsGBIAEHByJzJ7d4oUaDfcQ7iSSzAge/IB/IU2PhU+CGr6FX1XU7inYfHbmY4+xHerl8Nae7eXdbYC0cRcgMQOYUDynPeg+o9I+cF+TZtlyYY5G7xAQF4U+vlNPjoDatbTt3CRDMZifAFHmM+kVZmzwlBJLkFaItabCstloInwsR4YkjzpBpOqNZchbYIDMoJEypmQT3watJ6La1LWvmJvYAiFO1vKMYzPMVLrtHat4a1sUxO0wMDwiQI9iR51VCUa6N+foM0+oo0uiGyUA2HLKSQA0+YjAxR3RbC/NHzFAU8tvwpAkD7wKFt3W2kfw+UAj0+tNOg/D126XYpttkfibwrPGAM9pkVTve6/UmHDQb8VaxFGoIvX9/gQAGVViQ5KgHHgx5ZikHSiC7ydxdIFxztgDcZKjkwQIpp8Y+FPlqFYO8iD4t2BBHBHkTwKT9F1llR8i6wW4Tkn+En+ENxxGJ5zWzLmUsfuq/l9TfmjaoaJabaBbYlWVtwOGAGMDvHMd64vi41sFjABJAmSccnyPJj1ou50W7b3FQRsBOSCQvO6JkiZ9sg9pHTVWwQFLO248fhESJA8zFYnyrrh9GYWuwJZvXL0KQI7eGMR7e1S9Q6O42sAJEjBlQFEmScz6VPptdcZiD4FIYeETjznEEVAFQKQ1yTggFtoAzInmfeivIirRzbtXLSkGVDYMRM+nrWtVe3FUZgjlYmSJE84HJoC7q/llGB3iJ2n8Pl7mp7d5ATdZDDZUt4iI5jkxNTGLQIsfwTpvlszm2FtoklidzSSZ9QIBxXfxJ8U2CFNphLiUgFdwBKn8wefKlnw9q7lq4wUljfwrlSYIB2nEgCSAfpQ3xK9xbyi8QQtpVJKiB3O08mTJnHlXQwU4Ua8KWyxZ1rqbFoHBAP1j/OaAtLJk4Fd63UW2UOiNAO03AG2n3JETNL7twtCp96pljd9KMUupNrrk/hBMUvu6xliRg1OLvyz4jisum29NBJdVaEo7022d4A3Vx1Pq7AgRg1rS2xkxxU13SM8GI9aPcUrkAf0XWXDbJYY7VJqdXImoNPqGVdpgnip9Wi7JYCayyS33XV9iGcaF2YSwG2tfJUkxih7TF1kNAHapltkMDM0zVN9hkYdJ5GsqYqfOspdz8wHN+8LlwKQQB4CMEgA5huK71ekNkEoZU+UyB649aF15O6EU7jEAgD2nsSaZaS7uQo7hWaJiST2HOAtVO0OA27m60S0FlwD2wO/mc8Vq3vYeI4JxmJA8UQTBGIreqsbHIaAFMKDjd6n05qbqJMK0ShEPgALu4iO54+1M0wI/wB++WrhERGlSqGSWn+IgkjmfXFDXLaH5jggZSFzhvxHMyR6DFEX7qKyDaCxxsKBisRknvP+dZZJLO5VTg7gCAMHGJxzxTLp0A3rNFp4DbCl5og8KJz+AAz7Gt9N16qCgB2qMuEaSCQSBztkTQms0rqwc7UUESBxx+KOYz2px0mwkEBwFVeVJCnud3fHGahviuoIh6UwaWX+KGl1nv8AhMZmK3f1O55ur4pAUlRgCIyPqDFTXdTbUEWgVbd4TsJBJ77miIjHsaCsBizYyJJnucdzPciklTbJ6lv+GtX8q3dvXwiIDwDuAAwOO+DikvxZ1ZLlyFAG3nMeEiYKHtBmaI+HdZeFtrQKgysF443DeODiDzBImq51zXO12580KSzxIC74jb+IAYgceddPBteJJGzElttDPoR3XAm0AB1jcZaRJBx22hoM8xVs05/eidjsqISpAjkcgz3P6EVWuiX/AJdnUX8DxKktgGFOyD/3oKsnQNTbFi2VwSJY4Pi/iBjuOPpXLz6l6VOdc8KPzu5L5Uv6xIYty49f/CfqHR7TXLJZFJBIB4xsfy+lKfiL4LsXl3bijqPC2MejeY+0U61GoyGaTEwRxmkXWOrMwZQI9fSuPg1OWORSxN2u7+L/AFs1rBKap9ADSdZnUWVMMQ7adj5L8rf/APZQKE1GmFqTbKqDnnz5j2/ypDotbbGqu2g0O3yyI/nh9312KKser0qmzuaQFYExkxwwA9ua9RtlkxNKPRuV/FXS8+WYs0FF3fp+nArRkgJ8wLukEE8HAn2nPNKNdZa2hyGgkSsEzOfpU7WdNduFWZlgAjzyTiB34po/RAoCpcO1PEZEkCRE+5H5VmilHhmcSWNWptoCgDDPHiPv5Cmvwn8Pvrrrox2C2obdtnaCcbV7zB+xqG9G4KVIeAPF+EdwSc4zVl/ZjuGrvfNMk24wZUw67Y9MmtGnUZ5FFrghlxt9Bt2UtLp8AMfmtje3hMbiRMbowI5qoan4Qu375ZpWyrnjk54UDP1969TKjyrhUCiAAK7P4eO5NdPIaOdxg4oTaXolr5TW7tpShEbTkR65gfrXkn7RvhP90Jv6YH5DHaySW+W3vztPrwcdxXrXUtY53IIII9u/FDrpBcR1eGV5kejST9Zz9qsy41NUyk+atSriN0j3rnSXSD6VdPinpi2b9yxdjcp8J81OVP2/Oaq922itCma5kclpxkqYDDRW5GcUbf1BVARS3O2ubt5sKAY86zOG52FhOhQs5Jk0XqFN0QZEUR0lbiW/GBUl95Ulf7NZ55Pf47BQHpbPyxBIzRVkeVLC5EEgkzUw1kGCKaUG+Rkwwo1ZQb9TM1qo8OfkSWi/dV87yxBjPbjyHPOPao26pasMUa7FyYJPhA4aCDwRWuiWVZiX/CWtx/AS6+KUUwABg7ie1K+uXtFcDlkk2zLTySWgsSPxCfyoWO5bJW/gkMObmq3XJSLqkASAFMnjv9JonqwVbTKzEY/BEndHaO8xVO0r3rm86XTu6BdoM7VB7EAmSBz35oXWdS1X+Gt1YdOCoI8ImTkQzE+R7VYtNK0k1x+oDzqHXtt601q27FUKttgPuI8QY+kilI626uxvpdUT4YCkS3Zycmj9B1koJTTs7kkhrnh8RGXOKm/fmYZIRyeVjax7AEy1W7a/NH7kjJLTG2WIURt8TGY9/pQWsvMpCKBtPMEfhBgQex/0rttddTerJ4IA8TwCTDFs5nmO1JOj6e2XYtbLgkje0QoPPBzVEMfVsgd6S6FZWZQR+HaXM9tp5x6U0+FNOj6m7ZuOzFQWhCR4ZA2bjE+X/b2pRqgLVsrZBNrdnaZaTHPnwO9P/g7TXfm/MaAU5ZlJBDdpkEsfeBVmCCllVq03/f5Hxq5JFw0eitW1IWwyeEqCzK2CM8MTmJMmqd1H4Ru/OAVdyNwxPB/5o4zxV0u9UVZ3YPHBj/IfWlPxlqL4tp+7kM7/AMAEsYEkgAceZMfnXdjhx7vy9Dr4cfvKLSSfndCjUaU2tGyCLlsE7l5A7GJ/Evv5V38DaIqjuBtR7hTbJIJVQ24HtyRjyHtTPodtb2kRcruTawb8W6IbmPfjiKl6L0+5b0s3Cxb95lAe67flHHlh29lrn+1NPuwzpcbW/muTPqIxhlTjxyFfvlm2SpBPEicZ7gD1EY5MedV/qXxDpxP/AIdiRPLx+hP2p1rV/iVQWiJgTHkT5VVus6HO4gKf5YA+oIww/OvM6bV4WlFY4rjurdmpxaV2xbpNXorV1r66T/EaZY3GfnmAxgfautR8QXLj+ElEONo8uOAIoHRaVS10dw8H32oR+RH3rWkXcoDuFjGAF8Qzk/evQSm4RjLzX7HPllirVBmm01ltqKvy23BTkNJ4LGrj8Q/DdpbA+XdKuo5hju9DtImqPotRbFxIgQ3uY7n1iZqz/EPUrbKzBLlxTcBLfMZQPCANhUAR4uJJHftFOnS58xMMU0ylG+1wmSA6yp9x3+3tVn/Zpdca0IQfGjCRmNsMD/8AGPrVbbTy5KmTcIAUSTIx9SY/SvV/2e/D/wC7WzduEfOcbY/kWeJ8yQJ8ojsauwQbz3HoZsipui0XLzHCQfPIn2iq91HrN2zeRGDbXY8rI27ST4t+PFA49KtBtLMwJHeBNL+prbYf4gUgd2Ex/lXYlFuhYSSvjqQk222EEhnyARNb0VhLW4M6xMjnGTP51SdbqHS63yyVCkhdrHj0M1VOufG72LhssrNEMP8AEwZEzEe9I8q8iNvqF/tqQXAl9CN1ttrESJVjj7NA/wC4157pdI9zxKInuaeaj4vXUKbVy2FDEfxbuCCOw7gVBe6kmETPtWHU5XuqKFaOU6bcghmxHauEsFE5kVFc6+qkj8qGfq5uxbQQSe9Zo480uq4IHdvqYKBYzUlrUj8JIHaBUXTuhxm6yz2g11r7CqwgfWs84QjLaixxklyc9QEeGeeCO1BJZYEgndTK7eUR2oZ4DSW54FEJOqEOP3T0rKZm371lL4rGJPiDSAuLj3NqqAEtKZuPnHchfM8/Sk/TtRsuBRaQNeO2GLORBMEjvmPtQ2t1N0XhctlXCSueHzk/Xzx2ru31S5duqEi28eImJGc7POZrbCG2Feg9ovGjQ2/HuV9gYGGACsY5UeUVVvivQXbzKbLBtv4TuIjuAPWZo7TdPQTuBIY+IyZPrg9q7Xp3yWOxzgzsMlSImc5is2OUYPcnz8A6gvTPhh3tbdS1224BP/qE8nEgkiKHX5trYjwRbypUxuDcqSBzxTr/AIhbYyRsuCckypxk54PkKQdc1G75ScFmLfM9PMj0IFOt85e9yn9AaSQ16prUYl2DFlGUgjgCDjHn60l0WoYAZIBziWBPecflTRbSsyb2ZjOTG0MMZ9q01pC8IQqg4J4GeJquE1GNEBnSdcoUbBuLkwSQSGBEAJiB68zFXH4q09y0NLbXYLe9fmAMTJ58ZgE7oOY7VStRai8r2NvhiDMHABlhxyKc6HX3NRqbaXiWZypeDjwSy8Dw9xI7GrtPl2yez8zNWmy+G2117fPgtPXboVmwK8+1/XXtagGW2rBA8vSOCO48qunxRPiP+4PkR/Ufrz5j1RSW3HIn8Qz9/X3zXoKPSYYrw0Xm38UXfko3y2a1+HcRIkRiYieKt3wxcbVaAt+IrcfYWMZUhlaRnBLD2kGvO+g9bA0V3TMpIfhljDeEdyOAs5InNXPoXXLY0YtXnaFBTbbUyUI7uHAkyZyYrJLKsjlil6nF12bhwSVqRPqmugBlUMGyGB7dpjH14qs65rhbxbif5WwR7dj9KlX4v+WqJuZyAFbeiCWjMMrKPpz6UPrfjPTE7bqBW7EsQB7FVYD6mvFw0GqxN3jv1RatRCS5aAbB/wAZwoiVV4/ikEo3vjZH+lBdZRSwuIVAOLi8FW4lfSjBrrVzUI1tkabdweF1bhrfJHfJ7Dk0J1C3aBceInJaAAFHJ55rupt6fHa55VHNyxvK0ubIg6jI5nEjB8jHaD96YfFHW7XyUWwL5AHjBCqCfOAxg9sdo8qr+n1qv5AnMenaKlNweddCGmxqK8z2Wn9iaXwV73Ncu+/8C/pPX2tuGKLhiy8yCRHI58+2fKvRvhn4vZri7lZluuAziSvhBKp2+s+fevLdfdthiVB3RiDifanXwr1T5L225EEx6j8JGO27vTbKdwORqPZyaljxNOS8u/P+T6C1HVkt/iDQcyASp9iO/pSvVdctHhLn2/ocR9ao+v8A2iXQIi4g8kFth9iKqvVP2kXS34mjtFu0D9YJq3x3/tf0+5wPBX+5fX7F+1bbmJFvaPL/AHryb9oGkcayTwyIR6DIj7qT9aNH7Qn87h91t0p+IevHVvbfbt2jbyCT3kwBHPGaHPcujXxK5w290/gLLOnloHNS3tJcRhyJ7iul1YtkkLNP7PVFNtSyx71iy5MkaaVoQUr8OkidwLetS9N6JF+0pz4hMVPe6irghRHlFMPgHT3H1HiEKmZNJGeVp7n8hoK5JHpg6Tp0tz8sbjABjvVQ+MelsmYq737y7Uz/ABih/iYW7qOsjiszak7vodHLCLR5nbRSua3pFVzjMVANNnv60Z03S7WJ4BqqTST5Oc0TtefyrKJ+We1ZWfcvInkRr04xgjjxEkbR6TQ+r0iNahEJvAwGzHOSPXtUh1aqo2yCcGYK+9F6C+ZWR4jxOB9+1bt048ikPSr2o7hBtwSxJJPtjNT/AL891U3qVKAqDgg5/Me9TdQjcGV9+7kbSCD60Lp78iI/uaVzbV0ibonS/kDapgZBGDPINB39Kgum58sd8T4cjy9KLe3PFSBRszyKWMmuUTYPpLhPhEQAYBMxg4/WubW3IkHOCM5qJLLbwRj17ek1LZTdDssdsdzTNA+UNbWl2hMzM8eVWb4H6eLupMBcI0SJE4EwCD3qk3+oskL2q5/su1u7XKvnbf8AQGm0+NrLFvzBPa7RZfijo9xLTHaLgjPLx7gncB7Ex6c15Nd0hmQG+lfRPVjFtvY1RbVwEZ59sH7V6GzpYPac4wqSv6HnemO1AlyVVmlsZgeQ+tOLO1bCgGR4s5Ey7dqg+PHINoj/AJ//AOaD0OqLaaDEhmGMYhT/AFNc+KrVSfn/AAY82TxMjm+5VfiXXSxAkHzBj6eoqui4Sckmm/xFbhppadLtutbJ4MfWK2XzRnZor7Gr1dKmwFQkf4fin+aIPPbNUzSWd1xUHdgPzq/W9LZVv8RituDLZgdxMAmJAmBWHVyj4kE/OzVonFZ4OXS0VTpNtvnHcI2oePcUddeJ9Bmi7gsi6wssxBGN3MA5PscGluuBggGeZk5q+04o9rgqGm3Qd23/AH6Cm6M0z6VoXe3uhtimNxB2yZPPH3ml11fCp9P0MU96T167ctDSM5gqQkmRABMd9sRiP6VFnFlnjgyKclx5ej/qM3sLcEzEiSOYNVpRuuEdvKrPcsfKtbZmJz6nNVWzIcXP4d20+5BP9KuRwM8lLI3Ho2zvX21WABU/TdKXWfWP0oXXPLV6J8FdOX90QsBLFm+5IH5AVm1ebwsdlSVsQ9L6IzNLDAp9e6KCoBECrELSp2FRXLZPauFl1E5Ox6QH0/pFpF/CCamZgn4BE+VTmwQKUajWKCQTVTnOZL4RNqNUw7k1E7sRJJzXFnWoxjmpb8/Siq6i8i/WW4zNSacblEGagvozAiCa66ZpLiyIxVzXudeSCdtOxMzWUwS28cVlU+IWKKKaLQbbGB3mm1jRqwBXd4ciTND9PRGvX7bGIbcP+7t96Z6BlThgRW/M3GW3yKgJ7pjK5mZ/0rvQPbAzzU3U79skAEetBMoBO0SO+Kr6qgCf3nxTAFQ3L+7d6eVQ37+4eEEn0FRWdDqcgW3zzimUUuXx8SUrDrTqbA/m+YP/AGx/nWaeywHp2orpvSrq20R1Mtckf9IBmKY2egX7qDYYB4n3ozZsMFy+PP8AUs2NrhFJ6pcyauv7LL3/AJjp4iClyZMfwHjzM9q2n7PGJl2qxfCvweNPqbV1Wk2yWA85BWPsxzU4PaGmlkhCLt2geKSTdHovXm/wm9qoFvEirZ8Ta38CQZOcfYVWtfYNtyp5x+Yr0EmVwRT/AIytb2RRMwY+p/0pZ0jQutu6CIEqZPsZ/QV6BpdGj5YSQYH2pZ8X7LGn3DHb3nt+VcOOuj+P8Cu/7WXPE9u48s6iQ2ptoDPjQH6sBQHxImzV3gMQw/8AqponogN7XWPNr1s/QMCfyFG/tL0fy9fdPZwjjy/CF/VTXRllS1Kx/wDFv6op2+7uA/hDStd1KACeW+wn9a9HudHfgiD2qlfs01It6okxLW2UT5yrfopr0rqXUZKbTxk1xPa2XKtQlFcV9x4xjttnnvXuh37V8siF8KTtBOIiDA4waSa9bmNy7fQf1r37oVwXNPJAPjYZz5RXn/x4yJqEmyjAmCGHMzkMDKn2rv6PA56eEm+aR1cevSxeGk647/x+5QdTp7gtqNogeuas3wb0BXs/OYw4Zto+gj75qPqfR7aXLZVSpbO0mYz50/u32xmOKx+09+FRjF9eb+H3KNZq45KSj+rvp8kVjrBhGJ9aU3NB/wCWfN7m9u+gm3+tNf2g3wLjqsQzT98n86lFnf0YKOQGY/8AbdZvzGavzz2qD85I53VlH3FiPMwPrXsXSdN8vT21MeFFX/4ia8m+H7YbU2QePmKfsZj8or2bTot1QyEMsABhxWP2q3tikTBWBux96nskxxWxp2VgRwKO+YACx58u9cam2WRxkBBHIwaWa7oSXX3Gc+VNLl6QB2ya1ceBVkU4S3IZwVAWj6Ils4z70c1j0rnRt4s5pv8AJmtUMMcvXqCgq4EL2Y7VpEinp03pXD6AHzFJPQy/0sXYxR+8f8tZTUdLHr9qys34HJ5fUa5nkXw+1ttTbu6gyty6LRAxyoyfYsn516zp/gnSqcqSfU14xo9MC9q20kFyx28jFviO8V7x0PqXzNNZuMPEyrI8jGaf268sNs8cmr4dfT9xtOou00R2vhbSj/8AGDPnRq6GwnCKOBwPatG/kz5x+X+9D3tYI/KPXNedfjS/M2zV7i6BdvR2R+FV+wruV8hmkty/tzOePqMTQuq6iYIgkQcjzHGfpVq0c5PqI8qQX1HWJ820ZEKW3ekjvXPRtcFQrI3Kz49Nxg/nVc1aNdfcu7xMMKCfQ8fxYk+lRG0VCspPiEBv4uZHbvtI+tdGWlhKChfb/F/czPPJO6L2OoggGpen647twEESc5HB7VU9LqG+YZyAsR3n088TTPSXiW55BH34+smqcOk8PNFrs0/qXQy7upwvxM+o1Ki4qAcErPaY5OM06+IjLK0divlwf9aonT1IuEjtA+5/0pr1PrF4IDIcD+YEkdxmQeP0r1OLU1lak7tL6X9xJwW7bEa2dUEicST+n+tIPjVhctiYgEkfURj/ADrnQ3mu5Y5JPtxwPqKG+IvFZbczEKYEZiR3HcVlhDF+O8RdX9qFk2o7Sg/CzRrrJ8nJE/8AS0VZf2m2Nwt3ImCQT/1BSP8A61W+gWf/ABdohgRvz2Iwe3lV9+J0V7F1AAfDjsZWCDJ9v1rTqp7NVjl6V+rKV+Wjzn4an95tAfzj7Dn8pr1zVaZRGMGfpx5dq80+BUX98zMqrke8QfyJr1PV3VYiTxz9h5Vm9qy95fAfGuGM/g94tOh7EN9xH9AfrVI/aDD3LnfYEz5eL/WrVp7pS3d2uiDaPGxjPCj8jVJ2ltPqGcyzMv5EEn0Gfyrq6PUJaSHPLaX/AG+w+2ugNb1XzrttjyAJ+nemptEMDkgAE4/Wk/w7HzB55irRdRc4McDuax+2MjeaMfT9xZK2eefGEF58qsnRk22ba8q1tccz4RP3mm3xL8G2JBDXCCJMlfInEKKg6TpNiIqzCgROZil1uWMoLb2YPDKL5KJ8R/DjaZ5SXtk+EgTt/wCUkdx596tXwAHt2H3SNzBgPLEfSYqw6PQm6yI52hnAJA4DGP61DY0RtG6jFWbdErxg9vz9uKbxJZ8LUu3V/DkhJRdjA9S7Hvjihr17eY5zUf7see00RY07bsKSD6Yrn0n0RbZgnbHbzqRBIo8WMQTH0mpbGkUfxE/lT+FOXYlgeitEniKeIgFRKVGJqQMPMVrw4fDXqQuCSK5is3T3rqtAGhWVvaa3QQebdM+GSWF7btAZgBPJZck94BKj/arF0BjZ04VzJLNBIAwDHb2qdSFYwswFiCRzMx6/5etc6xiCBHiAC5bcBwBnBB5+priZ5+NGp9CvmPKJzr5yBIJAg4+s9sGudZdht3vAmQTjuPOgzdMgmIY9h6SBA4PIz3FTBdy4gSJAJMSMEScf2KyLEk0khtzaF99bhcHcMTJEmPFlo5EntHcVJpbtxlB2k7QBJBEwefXiiHCEGRMN25Pp55AmK1qFGIEBffOM94Mx+Zp7t7aFpLkzUnwwA0mWlVnjvHlEc1q3aKlScTADSAYjiPOMHETWM+ZKzugERiIiPTkfapLPG0L5wPXOZ7cfpS+HLogUl3JGsJuDiZAgH6HkdsH8qY9C0Qe7smBhm9AGkj34z60ouOY4gAbSe8Aj9f75qz/AtkO91iZgKnHrn6eCtOkwOeWMW+PsS8noJdb0tLT3NtxWlsDuME88HmgHslrVxTmF3YHkR/Q02+Lm/wAdwIKgDgxmMfXFTfDF3xXMbnZIUEEZkSZ5HArXkhes2rhfwEcnNvqVPQW22LHqZ9j5UTrdPut3ARPEEd+efyFNOpadkORAORHkfIVro2iN4HwnHLAQInuSROI71DxuOqqPW7/cVyVnmHRNGRrFxgbzPHY/er/Ysh3VGEqx2tJ/hMhs+00t6jpNOutX5GCN6HZ+EysjO5pPOfCDxHerF0614wSZwxH/AFbWAP3ir9bzqY/L/IsUULpfSrdjUsEO4g7ZDYPryeSP1GaslzVMSeQIj27Gkd9bj60W9hBN4EAKY2jc8yTnGft7VcrfS3n8PfmRRr4TnJbeeBorgBvv/wCHuBSPFtJHcQfX3FAdGUMNjfhdoP8AX8jVpXpEgr4QWBGTie3b2oToPTl2QzAkNJ2kEZyM+0VXDDl8LhVTL79xIpvR9ME1QXnazD8iKtGrtttAU5keozzS/wCGtDu1d7ePw7vTJYD9Jq5pp17KCfaat1GGeealJ9qFnFN8C7rSzpEuHnbBPrxQmj6Y+xQV4AifpVl6jorT6QhnXxGRDDGY7TOea4V8f3xTz0tpbhpZFOl5APT+lE3LctABBxnjP9KT3UX97K+IhrnDeszHp/UVabVwggilw0dx7xvXmQtnaEWAAfOTJMACrcWOGOLil1KZR54CV0qjsK72iugtbNCil0LbONi1rbUkVnFSBq2BORIOM1wbI8hUjKT3z2rakd8TQBGLYHlWBRUgAnniKkc8xQBGVFZUbXjOBWVG4CsgGDGBE/p9cR+dcsrcgyYPbzOPYf61ZP8Ah6jkk+5rtdFb8gfzrnrQy9CvaVd9MxWduR9Ijy/WtANMxBnn9cfQe9WsaVP5R9praW14gZ9M0y0Pr9CNhVv3VyZGJ+p/vAqW1o3OCsj2Pt9qs+2tfSm/ArvInaiunp9w5AI4H27e1SP026YERH/MP86fD+lbEwMVYtFj82G1CH/hLk5I+59PL2qex0woTtuFZwdsifeKbFTM10BjkfUUy0eJef6k0hP+4IMktOM7Se+eJmmXR2tWnLH5n4SuEbvHGPepdvbNageRqyODHGW5LkKQJ1LX27rz8lkRRAlWlvfaDAFVG63Ubm5LrWTbltotMbe1THhKugDDA5PnzV52if8AWsZfTmruLcu7I2o836H0a9Z1a3WFv5YJLE3ULmQQMSABnjNX5NSDwPzX+jUR8gE5AP0FcDRJ/Iv/ALRQ3YJUK9B0yxauNct223tOSS0TyBJO0ccUe+oP8jn2H+1SHp1sjKJ/7R+kVn/DrWPAv0UD9KiiQ3p1v5iOzKyKCB4vDJkHkH2/OkyXwr3uYZvDCmIjJkCOc+dS6votm4hQg7SQSoYgSOCR5/5VlnpIUeG5dHpvkfmKZviiSv6a4E1AYllHDA7o5CmZxMn34PrTH4l1u7SXhp7qi8UITxBTnBgkiDtJg9jFSan4eVrhum/fDN/zLHM/hKQDntRY0l3/APeT7qn9AKmUr5IrseHdG117R3lS4xS2SC6EyI/mgHme4r3DpWuF21adIZWUGQeIx29aXdR+GrV5w19LN08SUIaBmNwfgSfvTJdMqolm1ZtiyF8oz+tV5sl15iwi0w8CubgMY5pK3T4aAiD0Duscd4mu10T+Tf8AbqLn6FaFyPY4Uz3+ldTSG1pmYyGvIJIn5gPHmDmuriOFX/FvxEyERiZJGSAew8hzSp3VBY6DVp2qG/qwQAisuJk22M+8d6FZrpGGQ9//AE2H0/FUhYxU4/MVxuzn2oVGux/BHoGB/rXRe5EkJgiIY/1WlZNhLkHn+zXds+E0vS+0/gmZGCPXzip9M+4gwRtmZg57dz/cVXvSQWTb4rK4Lg5jkD9Kyq3nSYWgndxnNa29xWVlbCDnua1uAFZWUAbJNaLf2aysqAMk1gBrKypA6g+n95NZHb+/OsrKAMA+9bPvW6ygDQcVot2rKygDbNWg31rKyoAwtiKw+vB/s1lZQBoGuLpxx/ZrKyoYEijFR3bZIiY4496ysokrQHF9wI75rmzf3bgBxjNarKzZJPxKJ7G5lo8sipgx7VlZTRk6+YqBxdO4AiRMf1/pRly4DMDHb8zFZWVMJOrBAtwbCZJPBM9ueKHDSoOcmfYDiO01lZVSm+V6fuS+hvSTtGTzP0M4NQtqC2OOTj0kD/OsrKqzzcUqIl+UBs6sDBEkx9yM1JotQFwJ/sAfoBWVlc2OadLkri+UFG6POsrKyq5Z5WyW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31752" name="Picture 8" descr="https://encrypted-tbn0.gstatic.com/images?q=tbn:ANd9GcQnKRoBUUPPJ4c-kEs2v8jHwz8nf03KE9hm5yN5-zHgDZT4tq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1" y="3090590"/>
            <a:ext cx="2133600" cy="1557609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048000"/>
          </a:xfrm>
        </p:spPr>
        <p:txBody>
          <a:bodyPr/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s-ES" dirty="0" smtClean="0"/>
              <a:t>l tratamiento del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hiperparatiroidismo secundario </a:t>
            </a:r>
            <a:r>
              <a:rPr lang="es-ES" dirty="0" smtClean="0"/>
              <a:t>depende de la causa. El médico puede sugerir: </a:t>
            </a:r>
          </a:p>
          <a:p>
            <a:endParaRPr lang="es-ES" dirty="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 smtClean="0"/>
              <a:t>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s-ES" dirty="0" smtClean="0"/>
              <a:t>na forma especial de vitamina D recetada si usted tiene niveles bajos de dicha vitamina.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/>
              <a:t>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s-ES" dirty="0" smtClean="0"/>
              <a:t>irugía para el cáncer .</a:t>
            </a:r>
          </a:p>
          <a:p>
            <a:endParaRPr lang="es-MX" dirty="0"/>
          </a:p>
        </p:txBody>
      </p:sp>
      <p:pic>
        <p:nvPicPr>
          <p:cNvPr id="33794" name="Picture 2" descr="https://encrypted-tbn2.gstatic.com/images?q=tbn:ANd9GcR4FArwaYnshWSvDD0lT-wtSPwF5ZpGSgs4CET6XdsYXde8abU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733800"/>
            <a:ext cx="4419600" cy="2770033"/>
          </a:xfrm>
          <a:prstGeom prst="rect">
            <a:avLst/>
          </a:prstGeo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PROGRAMA DE LA UNIDAD DE COMPETENCIAS                DE PATOLOGIA BUCAL II</a:t>
            </a:r>
            <a:endParaRPr lang="es-MX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UNIDAD:  ENFERMEDADES SISTEMICAS  CON  MANIFESTACIONES BUCALES.</a:t>
            </a:r>
          </a:p>
          <a:p>
            <a:r>
              <a:rPr lang="es-MX" dirty="0" smtClean="0"/>
              <a:t>4.- </a:t>
            </a:r>
            <a:r>
              <a:rPr lang="es-MX" dirty="0"/>
              <a:t>ENFERMEDADES DE ORIGEN </a:t>
            </a:r>
            <a:r>
              <a:rPr lang="es-MX" dirty="0" smtClean="0"/>
              <a:t>ENDOCRINO</a:t>
            </a:r>
            <a:endParaRPr lang="es-MX" dirty="0"/>
          </a:p>
          <a:p>
            <a:r>
              <a:rPr lang="es-MX" sz="2400" dirty="0" smtClean="0"/>
              <a:t>4.3</a:t>
            </a:r>
            <a:r>
              <a:rPr lang="es-MX" dirty="0" smtClean="0"/>
              <a:t>  HIPERPARATIROIDISMO </a:t>
            </a:r>
            <a:endParaRPr lang="es-MX" dirty="0"/>
          </a:p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7841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876800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s-ES" dirty="0" smtClean="0"/>
              <a:t>os pacientes cuyo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hiperparatiroidismo es causado por insuficiencia renal </a:t>
            </a:r>
            <a:r>
              <a:rPr lang="es-ES" dirty="0" smtClean="0"/>
              <a:t>se pueden tratar con: </a:t>
            </a:r>
          </a:p>
          <a:p>
            <a:pPr>
              <a:buNone/>
            </a:pPr>
            <a:endParaRPr lang="es-ES" dirty="0" smtClean="0"/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 smtClean="0"/>
              <a:t> </a:t>
            </a:r>
            <a:r>
              <a:rPr lang="es-ES" dirty="0" smtClean="0">
                <a:solidFill>
                  <a:srgbClr val="00B050"/>
                </a:solidFill>
              </a:rPr>
              <a:t>C</a:t>
            </a:r>
            <a:r>
              <a:rPr lang="es-ES" dirty="0" smtClean="0"/>
              <a:t>alcio y vitamina D adicionales.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 smtClean="0"/>
              <a:t> </a:t>
            </a:r>
            <a:r>
              <a:rPr lang="es-ES" dirty="0" smtClean="0">
                <a:solidFill>
                  <a:srgbClr val="00B050"/>
                </a:solidFill>
              </a:rPr>
              <a:t>E</a:t>
            </a:r>
            <a:r>
              <a:rPr lang="es-ES" dirty="0" smtClean="0"/>
              <a:t>vitar el fosfato en la dieta.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 smtClean="0"/>
              <a:t> </a:t>
            </a:r>
            <a:r>
              <a:rPr lang="es-ES" dirty="0" smtClean="0">
                <a:solidFill>
                  <a:srgbClr val="00B050"/>
                </a:solidFill>
              </a:rPr>
              <a:t>E</a:t>
            </a:r>
            <a:r>
              <a:rPr lang="es-ES" dirty="0" smtClean="0"/>
              <a:t>l medicamento cinacalcet (Sensipar).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 smtClean="0"/>
              <a:t> </a:t>
            </a:r>
            <a:r>
              <a:rPr lang="es-ES" dirty="0" smtClean="0">
                <a:solidFill>
                  <a:srgbClr val="00B050"/>
                </a:solidFill>
              </a:rPr>
              <a:t>D</a:t>
            </a:r>
            <a:r>
              <a:rPr lang="es-ES" dirty="0" smtClean="0"/>
              <a:t>iálisis o un trasplante de riñón.</a:t>
            </a:r>
          </a:p>
          <a:p>
            <a:pPr>
              <a:buClr>
                <a:srgbClr val="7030A0"/>
              </a:buClr>
              <a:buFont typeface="Wingdings" pitchFamily="2" charset="2"/>
              <a:buChar char="q"/>
            </a:pPr>
            <a:r>
              <a:rPr lang="es-ES" dirty="0" smtClean="0"/>
              <a:t> </a:t>
            </a:r>
            <a:r>
              <a:rPr lang="es-ES" dirty="0" smtClean="0">
                <a:solidFill>
                  <a:srgbClr val="00B050"/>
                </a:solidFill>
              </a:rPr>
              <a:t>C</a:t>
            </a:r>
            <a:r>
              <a:rPr lang="es-ES" dirty="0" smtClean="0"/>
              <a:t>irugía de paratiroides si los niveles paratiroideos se vuelven incontrolablemente altos.</a:t>
            </a:r>
          </a:p>
          <a:p>
            <a:endParaRPr lang="es-MX" dirty="0"/>
          </a:p>
        </p:txBody>
      </p:sp>
      <p:sp>
        <p:nvSpPr>
          <p:cNvPr id="34818" name="AutoShape 2" descr="data:image/jpeg;base64,/9j/4AAQSkZJRgABAQAAAQABAAD/2wCEAAkGBxQSEhUUEhQVFRUVFhUXFRcYFxYcGBQYFBYYGBUUFBgZHSggHRwlHBcUITEiJyksLi8uFx8/ODQsNygtLisBCgoKDg0OGhAQGzQcHCQsNzQsLCwvLCwsLDQsLDcsLCwsLCwsLCwsNCwsLCwsLCwsLCwsLCssLCwsLCwsLCwsLP/AABEIAFQAjQMBIgACEQEDEQH/xAAcAAABBAMBAAAAAAAAAAAAAAAFAAEEBgIDBwj/xABHEAACAQIDAwYKBAsJAQAAAAABAgMAEQQSIQUxQQYTUVJhkQcUIjJxgZOhsdFUcpLSFRYXIzNCQ2KCwfA0RFNjg6LC4fEl/8QAGQEAAwEBAQAAAAAAAAAAAAAAAAECAwQF/8QAJBEAAgIBBAEEAwAAAAAAAAAAAAECERIDIUFRMRMUYbEEQtH/2gAMAwEAAhEDEQA/AO2NKBpTNMB/5UXaIBtfcRaheGwsIHmG4uCb79aBhw4pOLDvFN44nWHePnQkYSLqe+svFYuoe/8A6pWh4hPx6PrDvFLx6PrDvFC1wcXFSd/Hp9VO2ChO+MH00ZIMQj+Eouun2h86X4Si6694oauz4Rujt6x7tKYbOgtbm/fRlEMQl+EouuveKf8ACMfXXvHzoAdmL0D+u6nGBXs/3fOnsZ5fH1/Q+MenWHeKyGMXpqv+JDgdPQ33qyODHT7j86Ngy+Cyq4O404NV2GIobq1j2cd/CjmEkuoJosaZvpU2YdNNnHSKBmVKmDU9AA7apt3UOw+4/WP8qnbY3fwmoOD3H6x+Aofga8m9aelSrOjQcVlTWp6bAVKlWQFSMhM2p9NOGrB959J+NY1ZzZGlsJdmPOSeVfS4st+rpTrgtP0kv2h8q20s9AZGUSBLnMxuBvNwLW3d1TYMVpQXEz0Rwo8lT+6vwoKi7YRWfspzL2VHQVstUtsujZhnOcDsJqdUDDeePXU+rQmCdtHQfVNQdneafrH4CsuVTFQGXQhW9/ZXM08J8sUpgTCLI2cAWlILFsoAC5TrcgWF6uMHPwEU8rOrAU9cx2l4U5sObS4OIG1/JxUbgWZlYFowwuCrgi99Ki/llOoOFW43/nt3TcZLj0mmtGb4NDrFOtcqk8LzKiu2EUK7MqnnxqUtn03gC41I46XrH8shH90X2renivRrR6E+g8nWKVcnPhkb6Ivp597H0HLTflkf6Gvtj9yl7fUfAKzoznU+k/Gsb1y4+Fh7/wBkTj+26f8ATpj4V5Poie2+UdWtCfRz+nPo6netMj1y9vCvJ9Ej9sfuVqfwrS/RY+P7Z+AueHRT9CfRPpz6Oj4qToFydAOkncO+jOD2fKkag7wDmseJdm/mK5Lye8IMmJxmGhMCLzkqLcOxI1GoBFq63BtqEnKuIjZhcWWRCbqSGGW973BvpvrKcXF0ytODT3N8StxZh663+LHrN31qOLXiRftK3+NZDFjTyh3is6NbN+EIS4N9SNSb0QFCZDexvxHr1ospqkJlc5Wtpb9x/cK86Y2QrjMwfmyrxsJLE82VyMJLAEnKQDu4ca9I8o4w+nHKR38K874rZk3jWZsPOUDoWtDI48nLcXA104X1tXV+P5ZUGuSwbO2xhIs2VoExBWLNLCJ48OzJI7MsYERyZ0ERZQgRitum6w3KWIuDnhCImEeOORZeZSWNryDRCygABc1jaw30PXCR7jgcXpoCIJNTfViM4BNgOjXXW1qWIgUnMmAxI8q5zQPuAtl0YgcNQB5vZerxiVigumPiKziHEkFI53aaTnGMeZ8GI2ZubzOA0c4UhSbDdZq3YXlBgVkz87ZWlhd0KyBc0UuGzzKgTKM0aM58q/l2yjWgjZwQYsHiVyyRuAMKRlVSmZVYC7Gyvqd/OW4VukiQ3/8AnYo3tqcPJfQC5bKTdri9wbWJ8m++cUFIrO1NoPK7ZnLrmOW4t5IJCWHAWsPVUK/9Xq6cm+SiyseeSVCc7Rq6EZUUkI04uCMxzDQ/q79b1H5V8lTDIBhkkk0XMiozFSy5gSBc5dLV1LZUStWOWJWxhG60XtY/nTDCnrw+2h+9W07Jn+jzeyk+7RfD43HIgQYbRd18GL/ayXb0mk5Pg0tA3Z2HRZEeYxyRq13RZobuFBIXzuJt6g1W6blBs0klcFAhJjuyvhWICEOygMSPK1Qtvsb8KDSbQxrAg4RbEW0wVmF7eaclxqAfVWrE7Qxzgg4ews2i4NV3rZiDlvxYa8CemspLLz9kNrsMbK2xg5toYRcNhI4WOKiIdWiJCgeZZO3W+88aM4LlljZUlZEwpeKVwWaEgLGoYlgysCzGwFl16RreqfyUlxUm1ME00RUCdD+h5sek2WrOPBziVeW7YWSzvJZcTKjx3vbMoj0IGYd9YVG9yU0/IRG38eWJkjwT2zKWCyk3RmUq7MdFzK9m1PQDw1YnlXiolLS4bBKoYICWmFywJUKuW5uozDsU0Fw2xpQfzCrn85bYs6aEk2IH61ju3KRxqNtfY0jLlUZWDarJjY2XjcZC2h1PeatQhe9CU9F/sjq/JHaxxeCilKrGWZgFXMVGSSwsW13Crsvz+Nc95A4F4dnwo9gRI5OVgykGS41FdCT5/GuZ1boHXHgE7WiKkONRpnHZcaih+xS/Mvk1YF8t918oyD0XFWZ1uOyq/jOTEchvdh2BmA9xpcUTW6Y0smN4Rw9v52TyukDydNb1mz4m3mJmG5c7kHQGwa1xrn4dTtqJ+JkfXk9o/wB6sTyMW/nyfbf71Ki8iRhpcVmAlSILxKyyFt3BSoB1tRC7fvUI/EqLiWP8TfOshyLi6W+03zqcQyQtsbCE7LJdklVSgfKGBU70kVhYrqePE1v2TshYM7KGLyEM7WtfKPJRQNFHZUc8ioTvufSxPxNP+JMHRWmU8cb2Jxjd1uCpJTc7956ekmsTOen30XPIqHoPeaQ5EwcVFFnI/wAX5Aryk8T6iaH7SxDhTkylrrozEaZrOfs1aW5D4fqDuFYnkNB1RTyF7V9nO9l4tzjsOHyW56O2VySfL0uDu0N6uWG2LNGUJtliaVi99XRlkyqNSbktqDa1tL1NXkPEhDxqqspDKQBoQbg1JxO1JEOWTDs3SUdddLeawHxprUkro1hoKKqyhpKw/XYkf5kl9ePH3VIjMhK+UxHRmax9bLVi8cwo34WdfQo/4yWplxmD/wAKcfwv79d9PJHF7TW7RP2fLbDhtBlLtrqAFIYgeoGjmytoiaMONxqnY3FmVOYwsUiK1wzOLWQ+cqqTvPT21b9hYDmYlXsHuFqz5PR004wSfATpUqVBYqa1PSoAVKlSoAVNalSoAemtT0qAGtT0qVADAUxQHfSpUAazhU6orE4VOqKVKgB48Oo3ACt1qel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34820" name="AutoShape 4" descr="data:image/jpeg;base64,/9j/4AAQSkZJRgABAQAAAQABAAD/2wCEAAkGBxQSEhUUEhQVFRUVFhUXFRcYFxYcGBQYFBYYGBUUFBgZHSggHRwlHBcUITEiJyksLi8uFx8/ODQsNygtLisBCgoKDg0OGhAQGzQcHCQsNzQsLCwvLCwsLDQsLDcsLCwsLCwsLCwsNCwsLCwsLCwsLCwsLCssLCwsLCwsLCwsLP/AABEIAFQAjQMBIgACEQEDEQH/xAAcAAABBAMBAAAAAAAAAAAAAAAFAAEEBgIDBwj/xABHEAACAQIDAwYKBAsJAQAAAAABAgMAEQQSIQUxQQYTUVJhkQcUIjJxgZOhsdFUcpLSFRYXIzNCQ2KCwfA0RFNjg6LC4fEl/8QAGQEAAwEBAQAAAAAAAAAAAAAAAAECAwQF/8QAJBEAAgIBBAEEAwAAAAAAAAAAAAECERIDIUFRMRMUYbEEQtH/2gAMAwEAAhEDEQA/AO2NKBpTNMB/5UXaIBtfcRaheGwsIHmG4uCb79aBhw4pOLDvFN44nWHePnQkYSLqe+svFYuoe/8A6pWh4hPx6PrDvFLx6PrDvFC1wcXFSd/Hp9VO2ChO+MH00ZIMQj+Eouun2h86X4Si6694oauz4Rujt6x7tKYbOgtbm/fRlEMQl+EouuveKf8ACMfXXvHzoAdmL0D+u6nGBXs/3fOnsZ5fH1/Q+MenWHeKyGMXpqv+JDgdPQ33qyODHT7j86Ngy+Cyq4O404NV2GIobq1j2cd/CjmEkuoJosaZvpU2YdNNnHSKBmVKmDU9AA7apt3UOw+4/WP8qnbY3fwmoOD3H6x+Aofga8m9aelSrOjQcVlTWp6bAVKlWQFSMhM2p9NOGrB959J+NY1ZzZGlsJdmPOSeVfS4st+rpTrgtP0kv2h8q20s9AZGUSBLnMxuBvNwLW3d1TYMVpQXEz0Rwo8lT+6vwoKi7YRWfspzL2VHQVstUtsujZhnOcDsJqdUDDeePXU+rQmCdtHQfVNQdneafrH4CsuVTFQGXQhW9/ZXM08J8sUpgTCLI2cAWlILFsoAC5TrcgWF6uMHPwEU8rOrAU9cx2l4U5sObS4OIG1/JxUbgWZlYFowwuCrgi99Ki/llOoOFW43/nt3TcZLj0mmtGb4NDrFOtcqk8LzKiu2EUK7MqnnxqUtn03gC41I46XrH8shH90X2renivRrR6E+g8nWKVcnPhkb6Ivp597H0HLTflkf6Gvtj9yl7fUfAKzoznU+k/Gsb1y4+Fh7/wBkTj+26f8ATpj4V5Poie2+UdWtCfRz+nPo6netMj1y9vCvJ9Ej9sfuVqfwrS/RY+P7Z+AueHRT9CfRPpz6Oj4qToFydAOkncO+jOD2fKkag7wDmseJdm/mK5Lye8IMmJxmGhMCLzkqLcOxI1GoBFq63BtqEnKuIjZhcWWRCbqSGGW973BvpvrKcXF0ytODT3N8StxZh663+LHrN31qOLXiRftK3+NZDFjTyh3is6NbN+EIS4N9SNSb0QFCZDexvxHr1ospqkJlc5Wtpb9x/cK86Y2QrjMwfmyrxsJLE82VyMJLAEnKQDu4ca9I8o4w+nHKR38K874rZk3jWZsPOUDoWtDI48nLcXA104X1tXV+P5ZUGuSwbO2xhIs2VoExBWLNLCJ48OzJI7MsYERyZ0ERZQgRitum6w3KWIuDnhCImEeOORZeZSWNryDRCygABc1jaw30PXCR7jgcXpoCIJNTfViM4BNgOjXXW1qWIgUnMmAxI8q5zQPuAtl0YgcNQB5vZerxiVigumPiKziHEkFI53aaTnGMeZ8GI2ZubzOA0c4UhSbDdZq3YXlBgVkz87ZWlhd0KyBc0UuGzzKgTKM0aM58q/l2yjWgjZwQYsHiVyyRuAMKRlVSmZVYC7Gyvqd/OW4VukiQ3/8AnYo3tqcPJfQC5bKTdri9wbWJ8m++cUFIrO1NoPK7ZnLrmOW4t5IJCWHAWsPVUK/9Xq6cm+SiyseeSVCc7Rq6EZUUkI04uCMxzDQ/q79b1H5V8lTDIBhkkk0XMiozFSy5gSBc5dLV1LZUStWOWJWxhG60XtY/nTDCnrw+2h+9W07Jn+jzeyk+7RfD43HIgQYbRd18GL/ayXb0mk5Pg0tA3Z2HRZEeYxyRq13RZobuFBIXzuJt6g1W6blBs0klcFAhJjuyvhWICEOygMSPK1Qtvsb8KDSbQxrAg4RbEW0wVmF7eaclxqAfVWrE7Qxzgg4ews2i4NV3rZiDlvxYa8CemspLLz9kNrsMbK2xg5toYRcNhI4WOKiIdWiJCgeZZO3W+88aM4LlljZUlZEwpeKVwWaEgLGoYlgysCzGwFl16RreqfyUlxUm1ME00RUCdD+h5sek2WrOPBziVeW7YWSzvJZcTKjx3vbMoj0IGYd9YVG9yU0/IRG38eWJkjwT2zKWCyk3RmUq7MdFzK9m1PQDw1YnlXiolLS4bBKoYICWmFywJUKuW5uozDsU0Fw2xpQfzCrn85bYs6aEk2IH61ju3KRxqNtfY0jLlUZWDarJjY2XjcZC2h1PeatQhe9CU9F/sjq/JHaxxeCilKrGWZgFXMVGSSwsW13Crsvz+Nc95A4F4dnwo9gRI5OVgykGS41FdCT5/GuZ1boHXHgE7WiKkONRpnHZcaih+xS/Mvk1YF8t918oyD0XFWZ1uOyq/jOTEchvdh2BmA9xpcUTW6Y0smN4Rw9v52TyukDydNb1mz4m3mJmG5c7kHQGwa1xrn4dTtqJ+JkfXk9o/wB6sTyMW/nyfbf71Ki8iRhpcVmAlSILxKyyFt3BSoB1tRC7fvUI/EqLiWP8TfOshyLi6W+03zqcQyQtsbCE7LJdklVSgfKGBU70kVhYrqePE1v2TshYM7KGLyEM7WtfKPJRQNFHZUc8ioTvufSxPxNP+JMHRWmU8cb2Jxjd1uCpJTc7956ekmsTOen30XPIqHoPeaQ5EwcVFFnI/wAX5Aryk8T6iaH7SxDhTkylrrozEaZrOfs1aW5D4fqDuFYnkNB1RTyF7V9nO9l4tzjsOHyW56O2VySfL0uDu0N6uWG2LNGUJtliaVi99XRlkyqNSbktqDa1tL1NXkPEhDxqqspDKQBoQbg1JxO1JEOWTDs3SUdddLeawHxprUkro1hoKKqyhpKw/XYkf5kl9ePH3VIjMhK+UxHRmax9bLVi8cwo34WdfQo/4yWplxmD/wAKcfwv79d9PJHF7TW7RP2fLbDhtBlLtrqAFIYgeoGjmytoiaMONxqnY3FmVOYwsUiK1wzOLWQ+cqqTvPT21b9hYDmYlXsHuFqz5PR004wSfATpUqVBYqa1PSoAVKlSoAVNalSoAemtT0qAGtT0qVADAUxQHfSpUAazhU6orE4VOqKVKgB48Oo3ACt1qel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34822" name="AutoShape 6" descr="data:image/jpeg;base64,/9j/4AAQSkZJRgABAQAAAQABAAD/2wCEAAkGBxQSEhUUEhQVFRUVFhUXFRcYFxYcGBQYFBYYGBUUFBgZHSggHRwlHBcUITEiJyksLi8uFx8/ODQsNygtLisBCgoKDg0OGhAQGzQcHCQsNzQsLCwvLCwsLDQsLDcsLCwsLCwsLCwsNCwsLCwsLCwsLCwsLCssLCwsLCwsLCwsLP/AABEIAFQAjQMBIgACEQEDEQH/xAAcAAABBAMBAAAAAAAAAAAAAAAFAAEEBgIDBwj/xABHEAACAQIDAwYKBAsJAQAAAAABAgMAEQQSIQUxQQYTUVJhkQcUIjJxgZOhsdFUcpLSFRYXIzNCQ2KCwfA0RFNjg6LC4fEl/8QAGQEAAwEBAQAAAAAAAAAAAAAAAAECAwQF/8QAJBEAAgIBBAEEAwAAAAAAAAAAAAECERIDIUFRMRMUYbEEQtH/2gAMAwEAAhEDEQA/AO2NKBpTNMB/5UXaIBtfcRaheGwsIHmG4uCb79aBhw4pOLDvFN44nWHePnQkYSLqe+svFYuoe/8A6pWh4hPx6PrDvFLx6PrDvFC1wcXFSd/Hp9VO2ChO+MH00ZIMQj+Eouun2h86X4Si6694oauz4Rujt6x7tKYbOgtbm/fRlEMQl+EouuveKf8ACMfXXvHzoAdmL0D+u6nGBXs/3fOnsZ5fH1/Q+MenWHeKyGMXpqv+JDgdPQ33qyODHT7j86Ngy+Cyq4O404NV2GIobq1j2cd/CjmEkuoJosaZvpU2YdNNnHSKBmVKmDU9AA7apt3UOw+4/WP8qnbY3fwmoOD3H6x+Aofga8m9aelSrOjQcVlTWp6bAVKlWQFSMhM2p9NOGrB959J+NY1ZzZGlsJdmPOSeVfS4st+rpTrgtP0kv2h8q20s9AZGUSBLnMxuBvNwLW3d1TYMVpQXEz0Rwo8lT+6vwoKi7YRWfspzL2VHQVstUtsujZhnOcDsJqdUDDeePXU+rQmCdtHQfVNQdneafrH4CsuVTFQGXQhW9/ZXM08J8sUpgTCLI2cAWlILFsoAC5TrcgWF6uMHPwEU8rOrAU9cx2l4U5sObS4OIG1/JxUbgWZlYFowwuCrgi99Ki/llOoOFW43/nt3TcZLj0mmtGb4NDrFOtcqk8LzKiu2EUK7MqnnxqUtn03gC41I46XrH8shH90X2renivRrR6E+g8nWKVcnPhkb6Ivp597H0HLTflkf6Gvtj9yl7fUfAKzoznU+k/Gsb1y4+Fh7/wBkTj+26f8ATpj4V5Poie2+UdWtCfRz+nPo6netMj1y9vCvJ9Ej9sfuVqfwrS/RY+P7Z+AueHRT9CfRPpz6Oj4qToFydAOkncO+jOD2fKkag7wDmseJdm/mK5Lye8IMmJxmGhMCLzkqLcOxI1GoBFq63BtqEnKuIjZhcWWRCbqSGGW973BvpvrKcXF0ytODT3N8StxZh663+LHrN31qOLXiRftK3+NZDFjTyh3is6NbN+EIS4N9SNSb0QFCZDexvxHr1ospqkJlc5Wtpb9x/cK86Y2QrjMwfmyrxsJLE82VyMJLAEnKQDu4ca9I8o4w+nHKR38K874rZk3jWZsPOUDoWtDI48nLcXA104X1tXV+P5ZUGuSwbO2xhIs2VoExBWLNLCJ48OzJI7MsYERyZ0ERZQgRitum6w3KWIuDnhCImEeOORZeZSWNryDRCygABc1jaw30PXCR7jgcXpoCIJNTfViM4BNgOjXXW1qWIgUnMmAxI8q5zQPuAtl0YgcNQB5vZerxiVigumPiKziHEkFI53aaTnGMeZ8GI2ZubzOA0c4UhSbDdZq3YXlBgVkz87ZWlhd0KyBc0UuGzzKgTKM0aM58q/l2yjWgjZwQYsHiVyyRuAMKRlVSmZVYC7Gyvqd/OW4VukiQ3/8AnYo3tqcPJfQC5bKTdri9wbWJ8m++cUFIrO1NoPK7ZnLrmOW4t5IJCWHAWsPVUK/9Xq6cm+SiyseeSVCc7Rq6EZUUkI04uCMxzDQ/q79b1H5V8lTDIBhkkk0XMiozFSy5gSBc5dLV1LZUStWOWJWxhG60XtY/nTDCnrw+2h+9W07Jn+jzeyk+7RfD43HIgQYbRd18GL/ayXb0mk5Pg0tA3Z2HRZEeYxyRq13RZobuFBIXzuJt6g1W6blBs0klcFAhJjuyvhWICEOygMSPK1Qtvsb8KDSbQxrAg4RbEW0wVmF7eaclxqAfVWrE7Qxzgg4ews2i4NV3rZiDlvxYa8CemspLLz9kNrsMbK2xg5toYRcNhI4WOKiIdWiJCgeZZO3W+88aM4LlljZUlZEwpeKVwWaEgLGoYlgysCzGwFl16RreqfyUlxUm1ME00RUCdD+h5sek2WrOPBziVeW7YWSzvJZcTKjx3vbMoj0IGYd9YVG9yU0/IRG38eWJkjwT2zKWCyk3RmUq7MdFzK9m1PQDw1YnlXiolLS4bBKoYICWmFywJUKuW5uozDsU0Fw2xpQfzCrn85bYs6aEk2IH61ju3KRxqNtfY0jLlUZWDarJjY2XjcZC2h1PeatQhe9CU9F/sjq/JHaxxeCilKrGWZgFXMVGSSwsW13Crsvz+Nc95A4F4dnwo9gRI5OVgykGS41FdCT5/GuZ1boHXHgE7WiKkONRpnHZcaih+xS/Mvk1YF8t918oyD0XFWZ1uOyq/jOTEchvdh2BmA9xpcUTW6Y0smN4Rw9v52TyukDydNb1mz4m3mJmG5c7kHQGwa1xrn4dTtqJ+JkfXk9o/wB6sTyMW/nyfbf71Ki8iRhpcVmAlSILxKyyFt3BSoB1tRC7fvUI/EqLiWP8TfOshyLi6W+03zqcQyQtsbCE7LJdklVSgfKGBU70kVhYrqePE1v2TshYM7KGLyEM7WtfKPJRQNFHZUc8ioTvufSxPxNP+JMHRWmU8cb2Jxjd1uCpJTc7956ekmsTOen30XPIqHoPeaQ5EwcVFFnI/wAX5Aryk8T6iaH7SxDhTkylrrozEaZrOfs1aW5D4fqDuFYnkNB1RTyF7V9nO9l4tzjsOHyW56O2VySfL0uDu0N6uWG2LNGUJtliaVi99XRlkyqNSbktqDa1tL1NXkPEhDxqqspDKQBoQbg1JxO1JEOWTDs3SUdddLeawHxprUkro1hoKKqyhpKw/XYkf5kl9ePH3VIjMhK+UxHRmax9bLVi8cwo34WdfQo/4yWplxmD/wAKcfwv79d9PJHF7TW7RP2fLbDhtBlLtrqAFIYgeoGjmytoiaMONxqnY3FmVOYwsUiK1wzOLWQ+cqqTvPT21b9hYDmYlXsHuFqz5PR004wSfATpUqVBYqa1PSoAVKlSoAVNalSoAemtT0qAGtT0qVADAUxQHfSpUAazhU6orE4VOqKVKgB48Oo3ACt1qel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34824" name="Picture 8" descr="http://media.empr.com/images/2013/08/05/sensipar_n_430610_430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362200"/>
            <a:ext cx="1905000" cy="1905000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447801"/>
            <a:ext cx="685799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013" y="1749245"/>
            <a:ext cx="2654468" cy="290139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9467" y="2207360"/>
            <a:ext cx="4467333" cy="2290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223165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H</a:t>
            </a:r>
            <a:r>
              <a:rPr lang="es-MX" sz="4400" b="1" dirty="0" smtClean="0">
                <a:latin typeface="Gabriola" pitchFamily="82" charset="0"/>
              </a:rPr>
              <a:t>iperparatiroidismo:  </a:t>
            </a:r>
            <a:r>
              <a:rPr lang="es-MX" sz="44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M</a:t>
            </a:r>
            <a:r>
              <a:rPr lang="es-MX" sz="4400" b="1" dirty="0" smtClean="0">
                <a:latin typeface="Gabriola" pitchFamily="82" charset="0"/>
              </a:rPr>
              <a:t>anejo en la </a:t>
            </a:r>
            <a:r>
              <a:rPr lang="es-MX" sz="44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C</a:t>
            </a:r>
            <a:r>
              <a:rPr lang="es-MX" sz="4400" b="1" dirty="0" smtClean="0">
                <a:latin typeface="Gabriola" pitchFamily="82" charset="0"/>
              </a:rPr>
              <a:t>línica </a:t>
            </a:r>
            <a:r>
              <a:rPr lang="es-MX" sz="44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D</a:t>
            </a:r>
            <a:r>
              <a:rPr lang="es-MX" sz="4400" b="1" dirty="0" smtClean="0">
                <a:latin typeface="Gabriola" pitchFamily="82" charset="0"/>
              </a:rPr>
              <a:t>ental.</a:t>
            </a:r>
            <a:r>
              <a:rPr lang="es-MX" b="1" dirty="0" smtClean="0"/>
              <a:t/>
            </a:r>
            <a:br>
              <a:rPr lang="es-MX" b="1" dirty="0" smtClean="0"/>
            </a:b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457200" y="19050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7030A0"/>
                </a:solidFill>
              </a:rPr>
              <a:t>COMPLICACIONES PARA LOS PACIENTES DENTALES CON HIPERPARATIROIDISMO:</a:t>
            </a:r>
          </a:p>
          <a:p>
            <a:r>
              <a:rPr lang="es-MX" sz="2800" dirty="0" smtClean="0"/>
              <a:t>-</a:t>
            </a:r>
            <a:r>
              <a:rPr lang="es-MX" sz="2800" dirty="0" smtClean="0">
                <a:solidFill>
                  <a:srgbClr val="00B050"/>
                </a:solidFill>
              </a:rPr>
              <a:t>A</a:t>
            </a:r>
            <a:r>
              <a:rPr lang="es-MX" sz="2800" dirty="0" smtClean="0"/>
              <a:t>lta propensión a fracturas.</a:t>
            </a:r>
          </a:p>
          <a:p>
            <a:endParaRPr lang="es-MX" sz="2800" dirty="0" smtClean="0"/>
          </a:p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7030A0"/>
                </a:solidFill>
              </a:rPr>
              <a:t>MANEJO EN LA CLINICA DENTAL DEL PACIENTE CON HIPERPARATIROIDISMO:</a:t>
            </a:r>
          </a:p>
          <a:p>
            <a:r>
              <a:rPr lang="es-MX" sz="2800" dirty="0" smtClean="0"/>
              <a:t>-</a:t>
            </a:r>
            <a:r>
              <a:rPr lang="es-MX" sz="2800" dirty="0" smtClean="0">
                <a:solidFill>
                  <a:srgbClr val="00B050"/>
                </a:solidFill>
              </a:rPr>
              <a:t>I</a:t>
            </a:r>
            <a:r>
              <a:rPr lang="es-MX" sz="2800" dirty="0" smtClean="0"/>
              <a:t>nterconsulta con el médico (Exámenes de hormona paratiroidea, de calcemia y fosfatemia).</a:t>
            </a:r>
          </a:p>
          <a:p>
            <a:r>
              <a:rPr lang="es-MX" sz="2800" dirty="0" smtClean="0"/>
              <a:t>-</a:t>
            </a:r>
            <a:r>
              <a:rPr lang="es-MX" sz="2800" dirty="0" smtClean="0">
                <a:solidFill>
                  <a:srgbClr val="00B050"/>
                </a:solidFill>
              </a:rPr>
              <a:t>T</a:t>
            </a:r>
            <a:r>
              <a:rPr lang="es-MX" sz="2800" dirty="0" smtClean="0"/>
              <a:t>oma de la presión al inicio de cada consulta. </a:t>
            </a:r>
          </a:p>
          <a:p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encrypted-tbn1.gstatic.com/images?q=tbn:ANd9GcQZhVBvLTNdho-GKvzaV-Rr7CqdMtpRheSaDKF7D3-X2B6Vqgu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733800"/>
            <a:ext cx="4724400" cy="2555825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304800" y="1447800"/>
            <a:ext cx="8229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solidFill>
                  <a:srgbClr val="00B050"/>
                </a:solidFill>
              </a:rPr>
              <a:t>-E</a:t>
            </a:r>
            <a:r>
              <a:rPr lang="es-MX" sz="2800" dirty="0" smtClean="0"/>
              <a:t>l tratamiento dental debe planificarse de acuerdo al estado óseo del paciente. </a:t>
            </a:r>
          </a:p>
          <a:p>
            <a:endParaRPr lang="es-MX" sz="2800" dirty="0" smtClean="0"/>
          </a:p>
          <a:p>
            <a:r>
              <a:rPr lang="es-MX" sz="2800" dirty="0" smtClean="0"/>
              <a:t>-</a:t>
            </a:r>
            <a:r>
              <a:rPr lang="es-MX" sz="2800" dirty="0" smtClean="0">
                <a:solidFill>
                  <a:srgbClr val="00B050"/>
                </a:solidFill>
              </a:rPr>
              <a:t>E</a:t>
            </a:r>
            <a:r>
              <a:rPr lang="es-MX" sz="2800" dirty="0" smtClean="0"/>
              <a:t>valuar fracturas patológicas y evitarlas realizando tratamientos atraumáticos.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7772400" cy="1470025"/>
          </a:xfrm>
        </p:spPr>
        <p:txBody>
          <a:bodyPr/>
          <a:lstStyle/>
          <a:p>
            <a:r>
              <a:rPr lang="es-ES" sz="60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C</a:t>
            </a:r>
            <a:r>
              <a:rPr lang="es-ES" sz="6000" b="1" dirty="0" smtClean="0">
                <a:latin typeface="Gabriola" pitchFamily="82" charset="0"/>
              </a:rPr>
              <a:t>aso </a:t>
            </a:r>
            <a:r>
              <a:rPr lang="es-ES" sz="60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C</a:t>
            </a:r>
            <a:r>
              <a:rPr lang="es-ES" sz="6000" b="1" dirty="0" smtClean="0">
                <a:latin typeface="Gabriola" pitchFamily="82" charset="0"/>
              </a:rPr>
              <a:t>línico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66800" y="2420888"/>
            <a:ext cx="6665640" cy="1752600"/>
          </a:xfrm>
        </p:spPr>
        <p:txBody>
          <a:bodyPr>
            <a:noAutofit/>
          </a:bodyPr>
          <a:lstStyle/>
          <a:p>
            <a:r>
              <a:rPr lang="es-ES" sz="80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H</a:t>
            </a:r>
            <a:r>
              <a:rPr lang="es-ES" sz="8000" b="1" dirty="0" smtClean="0">
                <a:solidFill>
                  <a:srgbClr val="00B050"/>
                </a:solidFill>
                <a:latin typeface="Gabriola" pitchFamily="82" charset="0"/>
              </a:rPr>
              <a:t>iperparatiroidismo </a:t>
            </a:r>
            <a:r>
              <a:rPr lang="es-ES" sz="80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P</a:t>
            </a:r>
            <a:r>
              <a:rPr lang="es-ES" sz="8000" b="1" dirty="0" smtClean="0">
                <a:solidFill>
                  <a:srgbClr val="00B050"/>
                </a:solidFill>
                <a:latin typeface="Gabriola" pitchFamily="82" charset="0"/>
              </a:rPr>
              <a:t>rimario</a:t>
            </a:r>
            <a:r>
              <a:rPr lang="es-ES" sz="8000" b="1" dirty="0" smtClean="0">
                <a:solidFill>
                  <a:schemeClr val="tx1"/>
                </a:solidFill>
                <a:latin typeface="Gabriola" pitchFamily="82" charset="0"/>
              </a:rPr>
              <a:t>.</a:t>
            </a:r>
            <a:endParaRPr lang="es-ES" sz="8000" b="1" dirty="0">
              <a:solidFill>
                <a:schemeClr val="tx1"/>
              </a:solidFill>
              <a:latin typeface="Gabriola" pitchFamily="82" charset="0"/>
            </a:endParaRPr>
          </a:p>
        </p:txBody>
      </p:sp>
      <p:pic>
        <p:nvPicPr>
          <p:cNvPr id="60418" name="Picture 2" descr="https://encrypted-tbn2.gstatic.com/images?q=tbn:ANd9GcSk_d128RyZSvcqwHhIVRrKxwm0L5FDPyFkdkKekiRRWzVV1Nz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733800"/>
            <a:ext cx="3505200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32504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41715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 algn="just"/>
            <a:r>
              <a:rPr lang="es-ES" dirty="0" smtClean="0"/>
              <a:t> </a:t>
            </a:r>
            <a:r>
              <a:rPr lang="es-ES" sz="2600" dirty="0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s-ES" sz="2600" dirty="0" smtClean="0"/>
              <a:t>aciente de  sexo femenino, de 44 años de edad , se había presentado en varias oportunidades, tanto en el Consultorio como en el Hospital del Seguro Social. Ya desde 2012, durante su último embarazo llevado a feliz término en 2013, mostraba marcado </a:t>
            </a:r>
            <a:r>
              <a:rPr lang="es-ES" sz="2600" dirty="0" smtClean="0">
                <a:solidFill>
                  <a:schemeClr val="accent6">
                    <a:lumMod val="75000"/>
                  </a:schemeClr>
                </a:solidFill>
              </a:rPr>
              <a:t>adelgazamiento (86 libras) y acusaba cefaleas, náuseas, y dolores vagos en regiones lumbar y epigástrica.</a:t>
            </a:r>
            <a:endParaRPr lang="es-ES" sz="2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9394" name="Picture 2" descr="https://encrypted-tbn1.gstatic.com/images?q=tbn:ANd9GcQdeo67EAi-zwUrpO40ZFlszzCZBViwe0VABHnQrNQ4D6lsN7f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4038600"/>
            <a:ext cx="2590800" cy="25908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83611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encrypted-tbn0.gstatic.com/images?q=tbn:ANd9GcSDOvMLCjuaLggyx2B3QtIQPoTQzk3JU3tT90JDAwTLMeIPsvy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124200"/>
            <a:ext cx="2143125" cy="2143125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72336"/>
          </a:xfrm>
        </p:spPr>
        <p:txBody>
          <a:bodyPr>
            <a:normAutofit lnSpcReduction="10000"/>
          </a:bodyPr>
          <a:lstStyle/>
          <a:p>
            <a:pPr algn="just"/>
            <a:endParaRPr lang="es-ES" sz="2000" dirty="0" smtClean="0"/>
          </a:p>
          <a:p>
            <a:pPr algn="just"/>
            <a:endParaRPr lang="es-ES" sz="2000" dirty="0"/>
          </a:p>
          <a:p>
            <a:pPr algn="just"/>
            <a:endParaRPr lang="es-ES" sz="2000" dirty="0" smtClean="0"/>
          </a:p>
          <a:p>
            <a:pPr marL="0" indent="0" algn="just"/>
            <a:r>
              <a:rPr lang="es-ES" sz="2800" dirty="0" smtClean="0"/>
              <a:t>En 2013 se le aplico un anticonceptivo intrauterino practicándole poco tiempo después una histerectomía por prolapso sin que desde el punto de vista histopatológico se le encontrara algo anormal a la pieza remitida para estudio. </a:t>
            </a:r>
          </a:p>
          <a:p>
            <a:pPr marL="0" indent="0" algn="just"/>
            <a:endParaRPr lang="es-ES" sz="2800" dirty="0" smtClean="0"/>
          </a:p>
          <a:p>
            <a:pPr marL="0" indent="0" algn="just"/>
            <a:r>
              <a:rPr lang="es-ES" sz="2800" dirty="0" smtClean="0"/>
              <a:t>Luego comenzó a acusar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dolores óseos y articulares</a:t>
            </a:r>
            <a:r>
              <a:rPr lang="es-ES" sz="2800" dirty="0" smtClean="0"/>
              <a:t>, además de los ya anotados. </a:t>
            </a:r>
          </a:p>
          <a:p>
            <a:pPr marL="0" indent="0" algn="just"/>
            <a:endParaRPr lang="es-ES" sz="2800" dirty="0" smtClean="0"/>
          </a:p>
          <a:p>
            <a:pPr marL="0" indent="0" algn="just"/>
            <a:r>
              <a:rPr lang="es-ES" sz="2800" dirty="0" smtClean="0"/>
              <a:t>Progresivamente los dolores lumbares se fueron agudizando, presentándose también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diarreas intermitentes, debilidad general, adinamia y dispepsia</a:t>
            </a:r>
            <a:r>
              <a:rPr lang="es-ES" sz="2800" dirty="0" smtClean="0"/>
              <a:t>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5479424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pPr marL="0" indent="0" algn="just"/>
            <a:r>
              <a:rPr lang="es-ES" dirty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s-ES" dirty="0" smtClean="0"/>
              <a:t>os malestares gastrointestinales </a:t>
            </a:r>
          </a:p>
          <a:p>
            <a:pPr marL="0" indent="0" algn="just">
              <a:buNone/>
            </a:pPr>
            <a:r>
              <a:rPr lang="es-ES" dirty="0" smtClean="0"/>
              <a:t>persistían en forma intermitente. </a:t>
            </a:r>
          </a:p>
          <a:p>
            <a:pPr marL="0" indent="0" algn="just"/>
            <a:endParaRPr lang="es-ES" dirty="0" smtClean="0"/>
          </a:p>
          <a:p>
            <a:pPr marL="0" indent="0" algn="just"/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s-ES" dirty="0" smtClean="0"/>
              <a:t>os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dolores articulares en codos y rodillas</a:t>
            </a:r>
            <a:r>
              <a:rPr lang="es-ES" dirty="0" smtClean="0"/>
              <a:t> se agudizaron en la segunda mitad del año 2014 y a comienzos de 2015 presentó una hemartresis traumática de la rodilla derecha por lo cual fue tratada durante tres meses presentándose poliartralgias y dolor cervical con irradiación a la espalda y miembros.</a:t>
            </a:r>
          </a:p>
          <a:p>
            <a:pPr marL="0" indent="0" algn="just">
              <a:buNone/>
            </a:pPr>
            <a:r>
              <a:rPr lang="es-ES" dirty="0" smtClean="0"/>
              <a:t> 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57346" name="Picture 2" descr="http://t2.uccdn.com/images/7/4/3/img_como_tratar_el_dolor_en_las_articulaciones_con_remedios_naturales_16347_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990600"/>
            <a:ext cx="2247900" cy="2247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62525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2209800"/>
            <a:ext cx="8229600" cy="5649491"/>
          </a:xfrm>
        </p:spPr>
        <p:txBody>
          <a:bodyPr/>
          <a:lstStyle/>
          <a:p>
            <a:pPr marL="0" indent="0"/>
            <a:r>
              <a:rPr lang="es-ES" dirty="0"/>
              <a:t>E</a:t>
            </a:r>
            <a:r>
              <a:rPr lang="es-ES" dirty="0" smtClean="0"/>
              <a:t>n la radiografía se apreció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osteoporosis generalizada y lesiones en los pedículos vertebrales </a:t>
            </a:r>
            <a:r>
              <a:rPr lang="es-ES" dirty="0" smtClean="0"/>
              <a:t>D4 y D5.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/>
            <a:r>
              <a:rPr lang="es-ES" dirty="0" smtClean="0"/>
              <a:t>Aproximadamente por el mismo tiempo (julio 2015) tuvo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sangrado genital </a:t>
            </a:r>
            <a:r>
              <a:rPr lang="es-ES" dirty="0" smtClean="0"/>
              <a:t>de un día de duración, de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aparente origen urinario, con disuria y dolor intenso en hipocondrio.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304800" y="1447800"/>
            <a:ext cx="777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002060"/>
                </a:solidFill>
              </a:rPr>
              <a:t>Se tomó una radiografía de columna cervicodorsal.</a:t>
            </a: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56322" name="AutoShape 2" descr="data:image/jpeg;base64,/9j/4AAQSkZJRgABAQAAAQABAAD/2wCEAAkGBxQQEhAUEBQUFRQPEBUUEBQUFBQUFBUUFBUWFhUUFBUYHCggGBolHBQUITEhJSkrLi4uFx8zODMsNygtLiwBCgoKDg0OGhAQGiwkICQsLCwsLCwsLCwsLCwsLCwsLCwsLCwsLCwsLCwsLCwsLCwsLCwsLCwsLCwsLCwsLCwsLP/AABEIAQQAwgMBIgACEQEDEQH/xAAbAAABBQEBAAAAAAAAAAAAAAAEAAECAwUGB//EAEMQAAEDAgMFBgQDBgQEBwAAAAEAAgMEEQUhMRJBUWFxBhMigZGhMrHB0UJSYhQjM3KS4RVTgvEHQ5PiNGODorLC8P/EABkBAAMBAQEAAAAAAAAAAAAAAAACAwEEBf/EACQRAAICAgIBBQEBAQAAAAAAAAABAhEDIRIxEwQiQVFhMnEU/9oADAMBAAIRAxEAPwD1wx8lAxckbZItTWUsz3Q8lW6HktPYTd2g2zIdDyVToOS2DCoOhQFmK6A8FU6I8FtugVEkKKNsx3NPBRN+HutGSFDyRLKNBc0hfhw+qvESl+z5X52WAC+Sax4e6vdEUzI8wgCg3TZ8FYQmsg0rBPD3TOJ4K4t+Si8gC5yA4oAoz9vqExJ4LIre08Mbtlt5HcG2+ZRlBibJgLXBIvsnX7JVON1Y3FhRBO73TG/L1V8WvkfkqyExg0bTyRbIyOCqgGYRzxmepQYyjZPJJXbKSDDqbJWT2SIQRGslZOVRLUtbqUAXWTWQYxNnFRdirOJQbTDS1VPjTwzh4yKm5q00AliVMsWZ6lGvYqxF81o1gradWdxl5oyOEKzuggLM11OoCnzWqYQoOpggyzFfTKp1Mts0o4IOrog4WzbfIEGxB81gyZlyxW9F59jfaDvpHRhwa0ODQN5Jvr6FanabtPLSPMQdG+zbl+yNpvJwBtdedVVw4yvAIkftuysRe9t/Vc+Wd6RfHGts73DMFY1zDJk12TnEZNOrb8lvf4hTeNkbQXggNcOO/wCq4vDMTjnYwPlqLRkbIYA0tztYmxuOSOjkhZO3YkGw4NvY3DTe+fNcy0y7po7SMZ+R+SrcrSwWytyTGPkvROMUJF0a94uep+aFjZyV7AtAntBJLZSQYdUkfqldM4pSIDiNXsDLVYMshcblbOJsBGaxCgoiA+/zTpA/MpXQME0VT3ZHAldBFMHDJcsd3VaOHyEcbFCFaNchMxvzUHztaLvIaOLiAPdZlT2lgjB2SXncGjL+rRDaXZiTfRugKYC4d3bGW+TYwOFi73ui4e2mm1FfmHW9iEnkiM8Mzr9lNsrno+2MX4mSDpsn6qxva2nP+YP9I+63nH7F8U/o27ZLle2+N/s0BDP4soIYPyj8/ko4h2jfI0iniOmTnut/7QvOsZNRMXCY7Uh8LSMhs23JJZUui2PBLtnFYhO6SVrnHaLnXN87kknP0RGKvL3Na3O1r8z+I9L2A6LaouzEkjwTsgZg36arfZ2ODACZY3OGoFr63S6LKEmY2AUNonG3/McPMWH0VJpCQdnUWA6tuR7ELo4KlsBfG8Zd+S3mNkOuOOqNpWRua0gDaLwB/qJb/wDT3SUmbtBvY+t72Mxu+KNtxfh/++a6NtOuNo6hsdbD3fwvaWk8R4Rf1uvQ4ojyXRieq+jnyaYEykTsg+a1WxG39lU2A59TuVCdgncJkd3RSQFhyoqpw0LCbiT+KqqKpz7X4pReJdV1JceSGKgXJnSAakBBQk0fNPZQa8cRrxVU9U1guTroBqVjdGpWWzyBou45ArLqcZcMmHZ93f2RhkZK02s62o3jmgKjAz8cRJGpafiHQ70k260VhGN+4z5HPkN3EnmSSfdLuOKPp6VziGtFi69i47Iy1zPBGspYYv4jzK78seTfN32XPTZe4rRhtp9pwABJ4AXK14cGcLGUtjH6jn/SFd+3OA2Yg2Jp12B4j1cc1GKG5uSSTxWqg93+FpggboDIRx8LUA+ma43azZ5NJ+t1piEJoYM0zMQNSm2RuChKmkaSct+q6X9hD257tDvHNcxWVOw4sd8V7Abzz6KWSLjsrFqRnyHYuG5kmwTxSSF0jGeFsbQXvGye8LgbsBOeQsbhaIoGOBOdzrmpOisNlmWVtFm2iq0jznGZHvlDGghsI2WZ875njdVUuIyw2GZIcD0sTZejOwtgGYBPFcn2lY2EgsG1K4WjjAuXdQNw4qiWiMoW7A8KxgGeJjz43SZmxOywEEnJe0YViYmeWta4AC4JyuONtwK8wwLBG0UDqmozc4AkNFy6QnIDzyA816R2PkLo3F4AeS0u6EZDyzVsetHNmj7bOgDUg1SCcKpxWQ2UlNJBtnJiqYPw+yqlqWnRpQMz5322pgbcYgPk5V91L/ms/wCl/wB6yy1BJ5XWdPg7HghxlN3l20ZpS7S2ztbXwfp0RPdy/wCY3/pf9yrn7xrSTKMv/LH3WNmpEGxtpmWG1YnIOc5x9XHIICaYuNzqfZQlmc83cbkeXspxRXXNOfI6YQ4k6RzmEObr7EcCuvpnt7trwPi1B0aeCwG0+QWxSyBgs74XCzuXB3kmxyrRmSNorxemL2hzL3bq0b+gWPAAupjZY2Pmd1tbDiSgcTwjb8cXhfvH4XdeB5p8mO9oTHlS0wGNoV8cfBACd0ZDZWlh56HodCtCCYaqKLsaoeQqI580PjOItbsZjxOtkRwupUhDrFK5DJG9QTlcj2ug2KuN4/5sefVh+xC6ekyKzu1GHSzvpzFG6QMLg/Ztdu1axN92S1+5UCqMrBKeW4FlaZbHNCns/XMJ7povqA4sLbXzFwbh1tOazu1cz6J0jHlr3ywNMIafFG9xIJcPcdE6i0tjrJBukzMxTte104ip9p7w8Ny+Am/iueAsVrRUjQTI7OR+riM7bgODVjdlcAERa52ckp8R4A5kLv5KATut8LG2DiBmf0t4dUq9zpCylxVs5+nmLyGRRulcDcNAuAdL8B1K7Tsrh8sTXun2Q54FmNz2QL/Ed5z3I3DKNkTQ2NoaOW/mTvWgxdEcfHbOHLnclS6JhOFFRDtVQ5iaSjdJAHDp0wSSlxLHxSo2nbI0br1WnVzbDHO4DLruWDA3aPXVRyy+C2KPyXU8F0TTN8QCuYywyUqeOxuolwxqm6RUteovciwo16KTbZb8UenNv9kfT5rm6OoLHNI1B9eIXT0jgcwcnacuIXVjnaOXLDiwl9K17dktaQdzhcehVL8ChsA1hFzq1xFvdHRlW535W81Rqzn5NdHiPbaKQVIDXkv7zYZcNuBteG5AXS4ZdrnMOrTY/wBlg9oasPxKR4+GKXLkQLfO61oqj99f82fqAuHKlej1YXxVnTxt0Wnh8lgeZ+SzaV1wEUw2BvkBck8BrcqmD+iXqP5CsSxRsDHSPtZo03uO5o5krzMuM8r5pfE57to/Ro5AZKztBjP7XLsxn91GSG/qO9/2R2C0G0RfQIzZLdI3Bi4K32HYXS2/eO+J2TB1W5AbWAOQ5e6BkeN2jfC31zKsiebquGFKyOefJ0dBTu5olrsgsiCcouKfIK5ytGgFEBUxzJxLqsoyi1JVd6kgKOOCSQTpCpkY7L8DfM/IfVDUgzVOJTbUzuDch5K6kOa5Ju5HZjVRNeJqscLBQi0TvckYwO6SygJlGZAySWOaxMajTEgtdaFE6ZzduNjthu14vzEuzLRqRzQeB4eah4ab7IzcRw+672OMNAa0WDRYAaADQBdOGN7ObPNR0ZOH4sDk7I8Dl81s97lkmLQkQug43TPH+2uF/sdbtNH7qo8TdTY5B4v1z80RUHYMThoWj2Nvsu77aYGKymc1o/eRfvIv5gM2+Yy9F5ZE51sycss93JcmaNM9L0+TnH/D0HDp7tCx+388ogYIidmSUMmtqWkGwvwuM/JLBKi7QtmYNfG5rsxa/mMwo8qRWjluz+DFwBcLDfzXXlgjbZuRdkFGJ4aMtwV9GzbvIdDcM6bymxR5yFyz4oEkjAFuFkRBErHsWnTwr0TzmwaOPkrYm5DIrQbEk2LJAlgrRyUm3zRPdpwxYFguaSK2EloWcUw5KFTJssc78rSfZNA64UMRaTFIG6lpspvoquzlYje5WhRqmDDpTow+dgtKlwuX8o/qH3XGoS+js5RXyHRHJVzGyKioJQM2HyIKpqqR9j4H5fpKHF/RqkvszHzKpp2jn0CaWI30PoVAMIuCDY+Sk07KI9LwTDu4ia3MkgOeSLXJHDcjjr5LyllM5+ksw/8AVf8AUqZweU6SvP8AM533XYsySpI436Zt22ep3TkryGahlZ8W11uSFW1sg0c/1cjz/gf8n6exrzftrgvcyukYP3dRc8my6uHnr6rOhralnwySj/U5Tr8RqZo3Me9zmn8zQcxodLgpZ5YyVND4sEscrTB8EqbZLoDOuPZFJA4Fzbg/ibdw8+C3BUAtuuT8Os28NiNS/ZGTW5vPLgOZXRT2GQyAFgOAQXZ+eHu2sid4sy8OFnFxGZ5hXz34r0cMFCJ52ablIhE25WzC1ZdJHqteNqoQkWAJBqcBIBYIRITgJ0ggBrJ0kkAeb4fLdo6ImV2SzKZvdOLCcvw33hHSnRIujpfZKNFU5N8gEMzqjKZ+epTAzShc7fb1P2VwcN6oa4b7nzKkCc7WaLak2A53QJRcyQZEeIZ8NyxceqBOGtjvYG5JFt2nHerZKokbItnq4fRSp4Qp5JNqkdGOCi7ZlQ0jhpl5XV4o3nUn5fJbscAVvdBQ4MvzMBuHcbq5mG8lttDQrAWpljFeQxW4aOCtZho4LX7wJd8E/CIvORmDDRwTHCwdyPkqQEK+uASuMDVKQO7CAMxuUBUODwx2YOh3g8OavbXlA1cm1LFbUvF+gzTxaXQsk2nZ0NIzLyWixBU2nkjWq7OGRNMEkgsFEU4TJIAdMkkgDzusiBc02zBuE03ysp1Z8QH6b+6qedeiU6CTXK2Em6Egdfy1QNbil7tj00Lt56cAsbodRcujopMRZHkPE7huHUoCoxBz/iPQDQeSxYJUYw3UnJyLxxqIZFUrVpJVjwxLUphZaka2abZFF06qDlBzglYIu/aVF1Wh3SAKgyl3wMc7oMvXRAaCzWqBrChhQzP12WA9XO9Bl7rju3FYYXiGKR5cG3kdfedwA0y+aGpJWYpRbpHWVuMQx/xpmM6nP2Q0HaSkf8EhfzbHKR67K8xwygMsu0+5DczfO/AXXoeAUOmWQ0CluyqR0dC9r8xoeVlVcd+y2439Ai2R7IyQMH8Q8h8yrQXSJTemdPTvy8kW16xIZPki2TLqOFo0g5IOQInTtn+ayhaDdpIFCCZOJDzQFBd0kN3hSQFHEYi0gNcPwnPoVSHtIs47N+OXodCjyFgzzOhe5ttphzAPA9dVNuiyVltZh0uy7uiDtWyva/nuWQaSVvxxPHMeIey1aaeLdeMnWxLB6aI+nLvwzkj9bWO9wAUOKY8ZuJz8XQ+YI+i0Kdb8Qv8AEWHo0t+pRsUDDw9ULGhvP+GJEOAPofsiWtfuB87D6rcigbwHzR0TGDcFvjFef8OdipJXaWHqfsjqfASc5HutvsQ1bzJW7iPKykZAhQRN5pMDgooxk2MG34nDLyvmUpYbkW3ZIkykkD1ThqdaJ2/kzTFZtzazW3PQC68drGmaWSQ5l7y71K9e7SSd3STka90Wjq7w/VeZU8OSjmfSOv0602Rw6k2R/Mf9l2mGRbLQuepI/EF0tKbBShEvJ6C6h9moLC4dsvd+q3p/umxGos1anZ6mtCwnV13H/UcvaytFe458jqJeylyPRXsp8h0Rojy8lJrch0VTlsC7pJsfzR2wmaz5rQsHaxWd38lfsJ7LDLBtlJEWSQFnElZOMxZBw/Dkei1NpUTC4NxrqptWi60zBhkzKNiDTq0egWbVRGJ9tx0KtjmSqRTjZrxtbzHRzh9UfTNbxd/U77rAbOr4q2yaxXE6mGJnC/W5WhA1o0a30C5aHEUbFiSdMm4s6YSBM6YLDFdzRNDeV1tw+I/RMLxNimFxfjp0VybZCeywQ57ts+1I4fmewe9/ouDjXZ9v5LU8Q/PN/wDEH7riYmn4jpp6rnyv3Hd6dewPpD4ltwvsFz1K/NaL6mwWQZWSFWOMjmxjWRwaPMrvqZlgAALAADoFwXZdve1W1uhF/N3hHzPovQowq4/s5M72kWJwmSboFQ5h0ydMEAPdK6ZJADpJkkAcSq3hWKLgkLmfWU4eCD/ssCVhjNj5Hiupc3VY2KszCScb2UizPEqm15TGO249VNjeRUlZQsZKeKIiqDxVLICdxR+G4SZJGN0DnWJ5KsbMdB+E0753WboPiO4dV2tLTNiaGt3EXO8lPR0zYmhkbbNHqeZ4lWu+o+aqjlnKyaSZJaIcV/xBl/8ADM5yO+QH1XOv/h+YWp25l2qlrf8ALjA83Eu+yxp3+HzXLk/pno4VUERidZV1tXsgqLpLBYtdIXkNbq9waOrjYfNImUZ6V/w+pbU5kOs79ofytyH1K7JizMNgbDFHGLARsa0eVgtDv2j8Q9QuxKlR5s3ydlqdpQ/7Yz8wUBiEfH2KLF4v6C7pghP8Rbuv6JxXC9rFFoOLC0ypE99ykJEGUy1Mmukgw4gdUiFjDFXfl91B2Jv5BR8sTr8bNggXWfWRXuhG1kjnCxGZG5bMsWQWqSl0Y04g9LTggXR8FE3gFRSjII+Mp0K2OIWjcFWyqEb2kZWKse5Zlfp0TJmLZ2TsWjH4vYqqTGWWy2jpu59VybK9uV+CvFWNym5SG8cTo3Y2NzHeyb/GDub6lc/+1IfEK4tjcRqRYdSs5P7GWKP0YeLVhlnlk/O/LoMh7BDyOyCpkyKYy7R0twUGzrSrRXVOsFn4czbqIh+V23/TmPeyJrnWam7MAF8rvygMHnmfkEqMk9HXQ1J4lGxVSyoyETGQrRIs1o6lWsmWbEUQwp0hGw7vVbDUFBd4iohldMKwttWdwHurRVO3bKDY5TM1lojoM72T9PsnVAqbJlotfh5q1SBTtSXAdxbR/EORXRTO8JPALm4nWcOa2Hz3aANTa/kujE9Eci2X02g6I1jkHCiQVYix3uQNXoi3FC1GiDUZMJzI4H5opgQN7SfzBacTMlOTLok1yBxuUgR8NrP0WjZAYyzajLbanI7xzCm5DR7MmYDVVuOWW/NDuoX53kNugRzGgNG+wSqpdFTMxM+C/Bc8ymkNnxOLXB3G2XVbtfC6Qgbk76fYAA3BFUYyMGKzM2Q+5J3ka+ehW5T4sRm8ZcRl/usNgI5jgrYwDytzd7JuRlL5O1oZ2yC7DcA280W0rncLrmRM2dl2pJzubla1BXNmaXMvkbEHI3CpGWiUohwfmjw7IBZlO7xIt0oTpk5IIDlFz8xyVAnQ0s+qLMUSTqrM9UllumzKSn5CnAywVEkpmp7rkLiIvqj6GS5AOo9wgi9JsiaEuLFkrR0cauBWFFiD28D1H1RceIEj4R6ldSyxZB42aDih5UG/Enbmj1KHkqZDvA6IeWILGyiqHjZbXaFluNAGixoI/FcnPjqtNpspOfJlaouL0LW5hWGRUzvyWN6BIzpmXBHIrMgqABa+i0Jn81lT0EbiSWi51Oh9lOMuLKimqmNzJA53VBxSE/jZ/UFJuHRDPYb1IBPurmwt4D0CfygVisjI8Lmk9VCStjb/AGRrKdp3D0V8dENzfQI8l/AaMVuISPJDIza3hNret/oul7PU742vL9XkEC5yAHHep0lGBnZHAJk2JJ3oLiKndVxsyVrWqyJMQcqZSSiXiwQjnokCAyCkpmRJQocy2hPZJJSHIlIJJLDS0IumGRSSWoUHJUSU6SYCyn1Rd0klqMYyhIEklrAypxmVANukkovsqRdGFOJg4JJLUYwpgRDEklQRhEam0pJKqFDYxkrGJJKpNjPKDkKSSWZsQUlJJJQH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56324" name="AutoShape 4" descr="data:image/jpeg;base64,/9j/4AAQSkZJRgABAQAAAQABAAD/2wCEAAkGBxQQEhAUEBQUFRQPEBUUEBQUFBQUFBUUFBUWFhUUFBUYHCggGBolHBQUITEhJSkrLi4uFx8zODMsNygtLiwBCgoKDg0OGhAQGiwkICQsLCwsLCwsLCwsLCwsLCwsLCwsLCwsLCwsLCwsLCwsLCwsLCwsLCwsLCwsLCwsLCwsLP/AABEIAQQAwgMBIgACEQEDEQH/xAAbAAABBQEBAAAAAAAAAAAAAAAEAAECAwUGB//EAEMQAAEDAgMFBgQDBgQEBwAAAAEAAgMEEQUhMRJBUWFxBhMigZGhMrHB0UJSYhQjM3KS4RVTgvEHQ5PiNGODorLC8P/EABkBAAMBAQEAAAAAAAAAAAAAAAACAwEEBf/EACQRAAICAgIBBQEBAQAAAAAAAAABAhEDIRIxEwQiQVFhMnEU/9oADAMBAAIRAxEAPwD1wx8lAxckbZItTWUsz3Q8lW6HktPYTd2g2zIdDyVToOS2DCoOhQFmK6A8FU6I8FtugVEkKKNsx3NPBRN+HutGSFDyRLKNBc0hfhw+qvESl+z5X52WAC+Sax4e6vdEUzI8wgCg3TZ8FYQmsg0rBPD3TOJ4K4t+Si8gC5yA4oAoz9vqExJ4LIre08Mbtlt5HcG2+ZRlBibJgLXBIvsnX7JVON1Y3FhRBO73TG/L1V8WvkfkqyExg0bTyRbIyOCqgGYRzxmepQYyjZPJJXbKSDDqbJWT2SIQRGslZOVRLUtbqUAXWTWQYxNnFRdirOJQbTDS1VPjTwzh4yKm5q00AliVMsWZ6lGvYqxF81o1gradWdxl5oyOEKzuggLM11OoCnzWqYQoOpggyzFfTKp1Mts0o4IOrog4WzbfIEGxB81gyZlyxW9F59jfaDvpHRhwa0ODQN5Jvr6FanabtPLSPMQdG+zbl+yNpvJwBtdedVVw4yvAIkftuysRe9t/Vc+Wd6RfHGts73DMFY1zDJk12TnEZNOrb8lvf4hTeNkbQXggNcOO/wCq4vDMTjnYwPlqLRkbIYA0tztYmxuOSOjkhZO3YkGw4NvY3DTe+fNcy0y7po7SMZ+R+SrcrSwWytyTGPkvROMUJF0a94uep+aFjZyV7AtAntBJLZSQYdUkfqldM4pSIDiNXsDLVYMshcblbOJsBGaxCgoiA+/zTpA/MpXQME0VT3ZHAldBFMHDJcsd3VaOHyEcbFCFaNchMxvzUHztaLvIaOLiAPdZlT2lgjB2SXncGjL+rRDaXZiTfRugKYC4d3bGW+TYwOFi73ui4e2mm1FfmHW9iEnkiM8Mzr9lNsrno+2MX4mSDpsn6qxva2nP+YP9I+63nH7F8U/o27ZLle2+N/s0BDP4soIYPyj8/ko4h2jfI0iniOmTnut/7QvOsZNRMXCY7Uh8LSMhs23JJZUui2PBLtnFYhO6SVrnHaLnXN87kknP0RGKvL3Na3O1r8z+I9L2A6LaouzEkjwTsgZg36arfZ2ODACZY3OGoFr63S6LKEmY2AUNonG3/McPMWH0VJpCQdnUWA6tuR7ELo4KlsBfG8Zd+S3mNkOuOOqNpWRua0gDaLwB/qJb/wDT3SUmbtBvY+t72Mxu+KNtxfh/++a6NtOuNo6hsdbD3fwvaWk8R4Rf1uvQ4ojyXRieq+jnyaYEykTsg+a1WxG39lU2A59TuVCdgncJkd3RSQFhyoqpw0LCbiT+KqqKpz7X4pReJdV1JceSGKgXJnSAakBBQk0fNPZQa8cRrxVU9U1guTroBqVjdGpWWzyBou45ArLqcZcMmHZ93f2RhkZK02s62o3jmgKjAz8cRJGpafiHQ70k260VhGN+4z5HPkN3EnmSSfdLuOKPp6VziGtFi69i47Iy1zPBGspYYv4jzK78seTfN32XPTZe4rRhtp9pwABJ4AXK14cGcLGUtjH6jn/SFd+3OA2Yg2Jp12B4j1cc1GKG5uSSTxWqg93+FpggboDIRx8LUA+ma43azZ5NJ+t1piEJoYM0zMQNSm2RuChKmkaSct+q6X9hD257tDvHNcxWVOw4sd8V7Abzz6KWSLjsrFqRnyHYuG5kmwTxSSF0jGeFsbQXvGye8LgbsBOeQsbhaIoGOBOdzrmpOisNlmWVtFm2iq0jznGZHvlDGghsI2WZ875njdVUuIyw2GZIcD0sTZejOwtgGYBPFcn2lY2EgsG1K4WjjAuXdQNw4qiWiMoW7A8KxgGeJjz43SZmxOywEEnJe0YViYmeWta4AC4JyuONtwK8wwLBG0UDqmozc4AkNFy6QnIDzyA816R2PkLo3F4AeS0u6EZDyzVsetHNmj7bOgDUg1SCcKpxWQ2UlNJBtnJiqYPw+yqlqWnRpQMz5322pgbcYgPk5V91L/ms/wCl/wB6yy1BJ5XWdPg7HghxlN3l20ZpS7S2ztbXwfp0RPdy/wCY3/pf9yrn7xrSTKMv/LH3WNmpEGxtpmWG1YnIOc5x9XHIICaYuNzqfZQlmc83cbkeXspxRXXNOfI6YQ4k6RzmEObr7EcCuvpnt7trwPi1B0aeCwG0+QWxSyBgs74XCzuXB3kmxyrRmSNorxemL2hzL3bq0b+gWPAAupjZY2Pmd1tbDiSgcTwjb8cXhfvH4XdeB5p8mO9oTHlS0wGNoV8cfBACd0ZDZWlh56HodCtCCYaqKLsaoeQqI580PjOItbsZjxOtkRwupUhDrFK5DJG9QTlcj2ug2KuN4/5sefVh+xC6ekyKzu1GHSzvpzFG6QMLg/Ztdu1axN92S1+5UCqMrBKeW4FlaZbHNCns/XMJ7povqA4sLbXzFwbh1tOazu1cz6J0jHlr3ywNMIafFG9xIJcPcdE6i0tjrJBukzMxTte104ip9p7w8Ny+Am/iueAsVrRUjQTI7OR+riM7bgODVjdlcAERa52ckp8R4A5kLv5KATut8LG2DiBmf0t4dUq9zpCylxVs5+nmLyGRRulcDcNAuAdL8B1K7Tsrh8sTXun2Q54FmNz2QL/Ed5z3I3DKNkTQ2NoaOW/mTvWgxdEcfHbOHLnclS6JhOFFRDtVQ5iaSjdJAHDp0wSSlxLHxSo2nbI0br1WnVzbDHO4DLruWDA3aPXVRyy+C2KPyXU8F0TTN8QCuYywyUqeOxuolwxqm6RUteovciwo16KTbZb8UenNv9kfT5rm6OoLHNI1B9eIXT0jgcwcnacuIXVjnaOXLDiwl9K17dktaQdzhcehVL8ChsA1hFzq1xFvdHRlW535W81Rqzn5NdHiPbaKQVIDXkv7zYZcNuBteG5AXS4ZdrnMOrTY/wBlg9oasPxKR4+GKXLkQLfO61oqj99f82fqAuHKlej1YXxVnTxt0Wnh8lgeZ+SzaV1wEUw2BvkBck8BrcqmD+iXqP5CsSxRsDHSPtZo03uO5o5krzMuM8r5pfE57to/Ro5AZKztBjP7XLsxn91GSG/qO9/2R2C0G0RfQIzZLdI3Bi4K32HYXS2/eO+J2TB1W5AbWAOQ5e6BkeN2jfC31zKsiebquGFKyOefJ0dBTu5olrsgsiCcouKfIK5ytGgFEBUxzJxLqsoyi1JVd6kgKOOCSQTpCpkY7L8DfM/IfVDUgzVOJTbUzuDch5K6kOa5Ju5HZjVRNeJqscLBQi0TvckYwO6SygJlGZAySWOaxMajTEgtdaFE6ZzduNjthu14vzEuzLRqRzQeB4eah4ab7IzcRw+672OMNAa0WDRYAaADQBdOGN7ObPNR0ZOH4sDk7I8Dl81s97lkmLQkQug43TPH+2uF/sdbtNH7qo8TdTY5B4v1z80RUHYMThoWj2Nvsu77aYGKymc1o/eRfvIv5gM2+Yy9F5ZE51sycss93JcmaNM9L0+TnH/D0HDp7tCx+388ogYIidmSUMmtqWkGwvwuM/JLBKi7QtmYNfG5rsxa/mMwo8qRWjluz+DFwBcLDfzXXlgjbZuRdkFGJ4aMtwV9GzbvIdDcM6bymxR5yFyz4oEkjAFuFkRBErHsWnTwr0TzmwaOPkrYm5DIrQbEk2LJAlgrRyUm3zRPdpwxYFguaSK2EloWcUw5KFTJssc78rSfZNA64UMRaTFIG6lpspvoquzlYje5WhRqmDDpTow+dgtKlwuX8o/qH3XGoS+js5RXyHRHJVzGyKioJQM2HyIKpqqR9j4H5fpKHF/RqkvszHzKpp2jn0CaWI30PoVAMIuCDY+Sk07KI9LwTDu4ia3MkgOeSLXJHDcjjr5LyllM5+ksw/8AVf8AUqZweU6SvP8AM533XYsySpI436Zt22ep3TkryGahlZ8W11uSFW1sg0c/1cjz/gf8n6exrzftrgvcyukYP3dRc8my6uHnr6rOhralnwySj/U5Tr8RqZo3Me9zmn8zQcxodLgpZ5YyVND4sEscrTB8EqbZLoDOuPZFJA4Fzbg/ibdw8+C3BUAtuuT8Os28NiNS/ZGTW5vPLgOZXRT2GQyAFgOAQXZ+eHu2sid4sy8OFnFxGZ5hXz34r0cMFCJ52ablIhE25WzC1ZdJHqteNqoQkWAJBqcBIBYIRITgJ0ggBrJ0kkAeb4fLdo6ImV2SzKZvdOLCcvw33hHSnRIujpfZKNFU5N8gEMzqjKZ+epTAzShc7fb1P2VwcN6oa4b7nzKkCc7WaLak2A53QJRcyQZEeIZ8NyxceqBOGtjvYG5JFt2nHerZKokbItnq4fRSp4Qp5JNqkdGOCi7ZlQ0jhpl5XV4o3nUn5fJbscAVvdBQ4MvzMBuHcbq5mG8lttDQrAWpljFeQxW4aOCtZho4LX7wJd8E/CIvORmDDRwTHCwdyPkqQEK+uASuMDVKQO7CAMxuUBUODwx2YOh3g8OavbXlA1cm1LFbUvF+gzTxaXQsk2nZ0NIzLyWixBU2nkjWq7OGRNMEkgsFEU4TJIAdMkkgDzusiBc02zBuE03ysp1Z8QH6b+6qedeiU6CTXK2Em6Egdfy1QNbil7tj00Lt56cAsbodRcujopMRZHkPE7huHUoCoxBz/iPQDQeSxYJUYw3UnJyLxxqIZFUrVpJVjwxLUphZaka2abZFF06qDlBzglYIu/aVF1Wh3SAKgyl3wMc7oMvXRAaCzWqBrChhQzP12WA9XO9Bl7rju3FYYXiGKR5cG3kdfedwA0y+aGpJWYpRbpHWVuMQx/xpmM6nP2Q0HaSkf8EhfzbHKR67K8xwygMsu0+5DczfO/AXXoeAUOmWQ0CluyqR0dC9r8xoeVlVcd+y2439Ai2R7IyQMH8Q8h8yrQXSJTemdPTvy8kW16xIZPki2TLqOFo0g5IOQInTtn+ayhaDdpIFCCZOJDzQFBd0kN3hSQFHEYi0gNcPwnPoVSHtIs47N+OXodCjyFgzzOhe5ttphzAPA9dVNuiyVltZh0uy7uiDtWyva/nuWQaSVvxxPHMeIey1aaeLdeMnWxLB6aI+nLvwzkj9bWO9wAUOKY8ZuJz8XQ+YI+i0Kdb8Qv8AEWHo0t+pRsUDDw9ULGhvP+GJEOAPofsiWtfuB87D6rcigbwHzR0TGDcFvjFef8OdipJXaWHqfsjqfASc5HutvsQ1bzJW7iPKykZAhQRN5pMDgooxk2MG34nDLyvmUpYbkW3ZIkykkD1ThqdaJ2/kzTFZtzazW3PQC68drGmaWSQ5l7y71K9e7SSd3STka90Wjq7w/VeZU8OSjmfSOv0602Rw6k2R/Mf9l2mGRbLQuepI/EF0tKbBShEvJ6C6h9moLC4dsvd+q3p/umxGos1anZ6mtCwnV13H/UcvaytFe458jqJeylyPRXsp8h0Rojy8lJrch0VTlsC7pJsfzR2wmaz5rQsHaxWd38lfsJ7LDLBtlJEWSQFnElZOMxZBw/Dkei1NpUTC4NxrqptWi60zBhkzKNiDTq0egWbVRGJ9tx0KtjmSqRTjZrxtbzHRzh9UfTNbxd/U77rAbOr4q2yaxXE6mGJnC/W5WhA1o0a30C5aHEUbFiSdMm4s6YSBM6YLDFdzRNDeV1tw+I/RMLxNimFxfjp0VybZCeywQ57ts+1I4fmewe9/ouDjXZ9v5LU8Q/PN/wDEH7riYmn4jpp6rnyv3Hd6dewPpD4ltwvsFz1K/NaL6mwWQZWSFWOMjmxjWRwaPMrvqZlgAALAADoFwXZdve1W1uhF/N3hHzPovQowq4/s5M72kWJwmSboFQ5h0ydMEAPdK6ZJADpJkkAcSq3hWKLgkLmfWU4eCD/ssCVhjNj5Hiupc3VY2KszCScb2UizPEqm15TGO249VNjeRUlZQsZKeKIiqDxVLICdxR+G4SZJGN0DnWJ5KsbMdB+E0753WboPiO4dV2tLTNiaGt3EXO8lPR0zYmhkbbNHqeZ4lWu+o+aqjlnKyaSZJaIcV/xBl/8ADM5yO+QH1XOv/h+YWp25l2qlrf8ALjA83Eu+yxp3+HzXLk/pno4VUERidZV1tXsgqLpLBYtdIXkNbq9waOrjYfNImUZ6V/w+pbU5kOs79ofytyH1K7JizMNgbDFHGLARsa0eVgtDv2j8Q9QuxKlR5s3ydlqdpQ/7Yz8wUBiEfH2KLF4v6C7pghP8Rbuv6JxXC9rFFoOLC0ypE99ykJEGUy1Mmukgw4gdUiFjDFXfl91B2Jv5BR8sTr8bNggXWfWRXuhG1kjnCxGZG5bMsWQWqSl0Y04g9LTggXR8FE3gFRSjII+Mp0K2OIWjcFWyqEb2kZWKse5Zlfp0TJmLZ2TsWjH4vYqqTGWWy2jpu59VybK9uV+CvFWNym5SG8cTo3Y2NzHeyb/GDub6lc/+1IfEK4tjcRqRYdSs5P7GWKP0YeLVhlnlk/O/LoMh7BDyOyCpkyKYy7R0twUGzrSrRXVOsFn4czbqIh+V23/TmPeyJrnWam7MAF8rvygMHnmfkEqMk9HXQ1J4lGxVSyoyETGQrRIs1o6lWsmWbEUQwp0hGw7vVbDUFBd4iohldMKwttWdwHurRVO3bKDY5TM1lojoM72T9PsnVAqbJlotfh5q1SBTtSXAdxbR/EORXRTO8JPALm4nWcOa2Hz3aANTa/kujE9Eci2X02g6I1jkHCiQVYix3uQNXoi3FC1GiDUZMJzI4H5opgQN7SfzBacTMlOTLok1yBxuUgR8NrP0WjZAYyzajLbanI7xzCm5DR7MmYDVVuOWW/NDuoX53kNugRzGgNG+wSqpdFTMxM+C/Bc8ymkNnxOLXB3G2XVbtfC6Qgbk76fYAA3BFUYyMGKzM2Q+5J3ka+ehW5T4sRm8ZcRl/usNgI5jgrYwDytzd7JuRlL5O1oZ2yC7DcA280W0rncLrmRM2dl2pJzubla1BXNmaXMvkbEHI3CpGWiUohwfmjw7IBZlO7xIt0oTpk5IIDlFz8xyVAnQ0s+qLMUSTqrM9UllumzKSn5CnAywVEkpmp7rkLiIvqj6GS5AOo9wgi9JsiaEuLFkrR0cauBWFFiD28D1H1RceIEj4R6ldSyxZB42aDih5UG/Enbmj1KHkqZDvA6IeWILGyiqHjZbXaFluNAGixoI/FcnPjqtNpspOfJlaouL0LW5hWGRUzvyWN6BIzpmXBHIrMgqABa+i0Jn81lT0EbiSWi51Oh9lOMuLKimqmNzJA53VBxSE/jZ/UFJuHRDPYb1IBPurmwt4D0CfygVisjI8Lmk9VCStjb/AGRrKdp3D0V8dENzfQI8l/AaMVuISPJDIza3hNret/oul7PU742vL9XkEC5yAHHep0lGBnZHAJk2JJ3oLiKndVxsyVrWqyJMQcqZSSiXiwQjnokCAyCkpmRJQocy2hPZJJSHIlIJJLDS0IumGRSSWoUHJUSU6SYCyn1Rd0klqMYyhIEklrAypxmVANukkovsqRdGFOJg4JJLUYwpgRDEklQRhEam0pJKqFDYxkrGJJKpNjPKDkKSSWZsQUlJJJQH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56326" name="AutoShape 6" descr="data:image/jpeg;base64,/9j/4AAQSkZJRgABAQAAAQABAAD/2wCEAAkGBxQQEhAUEBQUFRQPEBUUEBQUFBQUFBUUFBUWFhUUFBUYHCggGBolHBQUITEhJSkrLi4uFx8zODMsNygtLiwBCgoKDg0OGhAQGiwkICQsLCwsLCwsLCwsLCwsLCwsLCwsLCwsLCwsLCwsLCwsLCwsLCwsLCwsLCwsLCwsLCwsLP/AABEIAQQAwgMBIgACEQEDEQH/xAAbAAABBQEBAAAAAAAAAAAAAAAEAAECAwUGB//EAEMQAAEDAgMFBgQDBgQEBwAAAAEAAgMEEQUhMRJBUWFxBhMigZGhMrHB0UJSYhQjM3KS4RVTgvEHQ5PiNGODorLC8P/EABkBAAMBAQEAAAAAAAAAAAAAAAACAwEEBf/EACQRAAICAgIBBQEBAQAAAAAAAAABAhEDIRIxEwQiQVFhMnEU/9oADAMBAAIRAxEAPwD1wx8lAxckbZItTWUsz3Q8lW6HktPYTd2g2zIdDyVToOS2DCoOhQFmK6A8FU6I8FtugVEkKKNsx3NPBRN+HutGSFDyRLKNBc0hfhw+qvESl+z5X52WAC+Sax4e6vdEUzI8wgCg3TZ8FYQmsg0rBPD3TOJ4K4t+Si8gC5yA4oAoz9vqExJ4LIre08Mbtlt5HcG2+ZRlBibJgLXBIvsnX7JVON1Y3FhRBO73TG/L1V8WvkfkqyExg0bTyRbIyOCqgGYRzxmepQYyjZPJJXbKSDDqbJWT2SIQRGslZOVRLUtbqUAXWTWQYxNnFRdirOJQbTDS1VPjTwzh4yKm5q00AliVMsWZ6lGvYqxF81o1gradWdxl5oyOEKzuggLM11OoCnzWqYQoOpggyzFfTKp1Mts0o4IOrog4WzbfIEGxB81gyZlyxW9F59jfaDvpHRhwa0ODQN5Jvr6FanabtPLSPMQdG+zbl+yNpvJwBtdedVVw4yvAIkftuysRe9t/Vc+Wd6RfHGts73DMFY1zDJk12TnEZNOrb8lvf4hTeNkbQXggNcOO/wCq4vDMTjnYwPlqLRkbIYA0tztYmxuOSOjkhZO3YkGw4NvY3DTe+fNcy0y7po7SMZ+R+SrcrSwWytyTGPkvROMUJF0a94uep+aFjZyV7AtAntBJLZSQYdUkfqldM4pSIDiNXsDLVYMshcblbOJsBGaxCgoiA+/zTpA/MpXQME0VT3ZHAldBFMHDJcsd3VaOHyEcbFCFaNchMxvzUHztaLvIaOLiAPdZlT2lgjB2SXncGjL+rRDaXZiTfRugKYC4d3bGW+TYwOFi73ui4e2mm1FfmHW9iEnkiM8Mzr9lNsrno+2MX4mSDpsn6qxva2nP+YP9I+63nH7F8U/o27ZLle2+N/s0BDP4soIYPyj8/ko4h2jfI0iniOmTnut/7QvOsZNRMXCY7Uh8LSMhs23JJZUui2PBLtnFYhO6SVrnHaLnXN87kknP0RGKvL3Na3O1r8z+I9L2A6LaouzEkjwTsgZg36arfZ2ODACZY3OGoFr63S6LKEmY2AUNonG3/McPMWH0VJpCQdnUWA6tuR7ELo4KlsBfG8Zd+S3mNkOuOOqNpWRua0gDaLwB/qJb/wDT3SUmbtBvY+t72Mxu+KNtxfh/++a6NtOuNo6hsdbD3fwvaWk8R4Rf1uvQ4ojyXRieq+jnyaYEykTsg+a1WxG39lU2A59TuVCdgncJkd3RSQFhyoqpw0LCbiT+KqqKpz7X4pReJdV1JceSGKgXJnSAakBBQk0fNPZQa8cRrxVU9U1guTroBqVjdGpWWzyBou45ArLqcZcMmHZ93f2RhkZK02s62o3jmgKjAz8cRJGpafiHQ70k260VhGN+4z5HPkN3EnmSSfdLuOKPp6VziGtFi69i47Iy1zPBGspYYv4jzK78seTfN32XPTZe4rRhtp9pwABJ4AXK14cGcLGUtjH6jn/SFd+3OA2Yg2Jp12B4j1cc1GKG5uSSTxWqg93+FpggboDIRx8LUA+ma43azZ5NJ+t1piEJoYM0zMQNSm2RuChKmkaSct+q6X9hD257tDvHNcxWVOw4sd8V7Abzz6KWSLjsrFqRnyHYuG5kmwTxSSF0jGeFsbQXvGye8LgbsBOeQsbhaIoGOBOdzrmpOisNlmWVtFm2iq0jznGZHvlDGghsI2WZ875njdVUuIyw2GZIcD0sTZejOwtgGYBPFcn2lY2EgsG1K4WjjAuXdQNw4qiWiMoW7A8KxgGeJjz43SZmxOywEEnJe0YViYmeWta4AC4JyuONtwK8wwLBG0UDqmozc4AkNFy6QnIDzyA816R2PkLo3F4AeS0u6EZDyzVsetHNmj7bOgDUg1SCcKpxWQ2UlNJBtnJiqYPw+yqlqWnRpQMz5322pgbcYgPk5V91L/ms/wCl/wB6yy1BJ5XWdPg7HghxlN3l20ZpS7S2ztbXwfp0RPdy/wCY3/pf9yrn7xrSTKMv/LH3WNmpEGxtpmWG1YnIOc5x9XHIICaYuNzqfZQlmc83cbkeXspxRXXNOfI6YQ4k6RzmEObr7EcCuvpnt7trwPi1B0aeCwG0+QWxSyBgs74XCzuXB3kmxyrRmSNorxemL2hzL3bq0b+gWPAAupjZY2Pmd1tbDiSgcTwjb8cXhfvH4XdeB5p8mO9oTHlS0wGNoV8cfBACd0ZDZWlh56HodCtCCYaqKLsaoeQqI580PjOItbsZjxOtkRwupUhDrFK5DJG9QTlcj2ug2KuN4/5sefVh+xC6ekyKzu1GHSzvpzFG6QMLg/Ztdu1axN92S1+5UCqMrBKeW4FlaZbHNCns/XMJ7povqA4sLbXzFwbh1tOazu1cz6J0jHlr3ywNMIafFG9xIJcPcdE6i0tjrJBukzMxTte104ip9p7w8Ny+Am/iueAsVrRUjQTI7OR+riM7bgODVjdlcAERa52ckp8R4A5kLv5KATut8LG2DiBmf0t4dUq9zpCylxVs5+nmLyGRRulcDcNAuAdL8B1K7Tsrh8sTXun2Q54FmNz2QL/Ed5z3I3DKNkTQ2NoaOW/mTvWgxdEcfHbOHLnclS6JhOFFRDtVQ5iaSjdJAHDp0wSSlxLHxSo2nbI0br1WnVzbDHO4DLruWDA3aPXVRyy+C2KPyXU8F0TTN8QCuYywyUqeOxuolwxqm6RUteovciwo16KTbZb8UenNv9kfT5rm6OoLHNI1B9eIXT0jgcwcnacuIXVjnaOXLDiwl9K17dktaQdzhcehVL8ChsA1hFzq1xFvdHRlW535W81Rqzn5NdHiPbaKQVIDXkv7zYZcNuBteG5AXS4ZdrnMOrTY/wBlg9oasPxKR4+GKXLkQLfO61oqj99f82fqAuHKlej1YXxVnTxt0Wnh8lgeZ+SzaV1wEUw2BvkBck8BrcqmD+iXqP5CsSxRsDHSPtZo03uO5o5krzMuM8r5pfE57to/Ro5AZKztBjP7XLsxn91GSG/qO9/2R2C0G0RfQIzZLdI3Bi4K32HYXS2/eO+J2TB1W5AbWAOQ5e6BkeN2jfC31zKsiebquGFKyOefJ0dBTu5olrsgsiCcouKfIK5ytGgFEBUxzJxLqsoyi1JVd6kgKOOCSQTpCpkY7L8DfM/IfVDUgzVOJTbUzuDch5K6kOa5Ju5HZjVRNeJqscLBQi0TvckYwO6SygJlGZAySWOaxMajTEgtdaFE6ZzduNjthu14vzEuzLRqRzQeB4eah4ab7IzcRw+672OMNAa0WDRYAaADQBdOGN7ObPNR0ZOH4sDk7I8Dl81s97lkmLQkQug43TPH+2uF/sdbtNH7qo8TdTY5B4v1z80RUHYMThoWj2Nvsu77aYGKymc1o/eRfvIv5gM2+Yy9F5ZE51sycss93JcmaNM9L0+TnH/D0HDp7tCx+388ogYIidmSUMmtqWkGwvwuM/JLBKi7QtmYNfG5rsxa/mMwo8qRWjluz+DFwBcLDfzXXlgjbZuRdkFGJ4aMtwV9GzbvIdDcM6bymxR5yFyz4oEkjAFuFkRBErHsWnTwr0TzmwaOPkrYm5DIrQbEk2LJAlgrRyUm3zRPdpwxYFguaSK2EloWcUw5KFTJssc78rSfZNA64UMRaTFIG6lpspvoquzlYje5WhRqmDDpTow+dgtKlwuX8o/qH3XGoS+js5RXyHRHJVzGyKioJQM2HyIKpqqR9j4H5fpKHF/RqkvszHzKpp2jn0CaWI30PoVAMIuCDY+Sk07KI9LwTDu4ia3MkgOeSLXJHDcjjr5LyllM5+ksw/8AVf8AUqZweU6SvP8AM533XYsySpI436Zt22ep3TkryGahlZ8W11uSFW1sg0c/1cjz/gf8n6exrzftrgvcyukYP3dRc8my6uHnr6rOhralnwySj/U5Tr8RqZo3Me9zmn8zQcxodLgpZ5YyVND4sEscrTB8EqbZLoDOuPZFJA4Fzbg/ibdw8+C3BUAtuuT8Os28NiNS/ZGTW5vPLgOZXRT2GQyAFgOAQXZ+eHu2sid4sy8OFnFxGZ5hXz34r0cMFCJ52ablIhE25WzC1ZdJHqteNqoQkWAJBqcBIBYIRITgJ0ggBrJ0kkAeb4fLdo6ImV2SzKZvdOLCcvw33hHSnRIujpfZKNFU5N8gEMzqjKZ+epTAzShc7fb1P2VwcN6oa4b7nzKkCc7WaLak2A53QJRcyQZEeIZ8NyxceqBOGtjvYG5JFt2nHerZKokbItnq4fRSp4Qp5JNqkdGOCi7ZlQ0jhpl5XV4o3nUn5fJbscAVvdBQ4MvzMBuHcbq5mG8lttDQrAWpljFeQxW4aOCtZho4LX7wJd8E/CIvORmDDRwTHCwdyPkqQEK+uASuMDVKQO7CAMxuUBUODwx2YOh3g8OavbXlA1cm1LFbUvF+gzTxaXQsk2nZ0NIzLyWixBU2nkjWq7OGRNMEkgsFEU4TJIAdMkkgDzusiBc02zBuE03ysp1Z8QH6b+6qedeiU6CTXK2Em6Egdfy1QNbil7tj00Lt56cAsbodRcujopMRZHkPE7huHUoCoxBz/iPQDQeSxYJUYw3UnJyLxxqIZFUrVpJVjwxLUphZaka2abZFF06qDlBzglYIu/aVF1Wh3SAKgyl3wMc7oMvXRAaCzWqBrChhQzP12WA9XO9Bl7rju3FYYXiGKR5cG3kdfedwA0y+aGpJWYpRbpHWVuMQx/xpmM6nP2Q0HaSkf8EhfzbHKR67K8xwygMsu0+5DczfO/AXXoeAUOmWQ0CluyqR0dC9r8xoeVlVcd+y2439Ai2R7IyQMH8Q8h8yrQXSJTemdPTvy8kW16xIZPki2TLqOFo0g5IOQInTtn+ayhaDdpIFCCZOJDzQFBd0kN3hSQFHEYi0gNcPwnPoVSHtIs47N+OXodCjyFgzzOhe5ttphzAPA9dVNuiyVltZh0uy7uiDtWyva/nuWQaSVvxxPHMeIey1aaeLdeMnWxLB6aI+nLvwzkj9bWO9wAUOKY8ZuJz8XQ+YI+i0Kdb8Qv8AEWHo0t+pRsUDDw9ULGhvP+GJEOAPofsiWtfuB87D6rcigbwHzR0TGDcFvjFef8OdipJXaWHqfsjqfASc5HutvsQ1bzJW7iPKykZAhQRN5pMDgooxk2MG34nDLyvmUpYbkW3ZIkykkD1ThqdaJ2/kzTFZtzazW3PQC68drGmaWSQ5l7y71K9e7SSd3STka90Wjq7w/VeZU8OSjmfSOv0602Rw6k2R/Mf9l2mGRbLQuepI/EF0tKbBShEvJ6C6h9moLC4dsvd+q3p/umxGos1anZ6mtCwnV13H/UcvaytFe458jqJeylyPRXsp8h0Rojy8lJrch0VTlsC7pJsfzR2wmaz5rQsHaxWd38lfsJ7LDLBtlJEWSQFnElZOMxZBw/Dkei1NpUTC4NxrqptWi60zBhkzKNiDTq0egWbVRGJ9tx0KtjmSqRTjZrxtbzHRzh9UfTNbxd/U77rAbOr4q2yaxXE6mGJnC/W5WhA1o0a30C5aHEUbFiSdMm4s6YSBM6YLDFdzRNDeV1tw+I/RMLxNimFxfjp0VybZCeywQ57ts+1I4fmewe9/ouDjXZ9v5LU8Q/PN/wDEH7riYmn4jpp6rnyv3Hd6dewPpD4ltwvsFz1K/NaL6mwWQZWSFWOMjmxjWRwaPMrvqZlgAALAADoFwXZdve1W1uhF/N3hHzPovQowq4/s5M72kWJwmSboFQ5h0ydMEAPdK6ZJADpJkkAcSq3hWKLgkLmfWU4eCD/ssCVhjNj5Hiupc3VY2KszCScb2UizPEqm15TGO249VNjeRUlZQsZKeKIiqDxVLICdxR+G4SZJGN0DnWJ5KsbMdB+E0753WboPiO4dV2tLTNiaGt3EXO8lPR0zYmhkbbNHqeZ4lWu+o+aqjlnKyaSZJaIcV/xBl/8ADM5yO+QH1XOv/h+YWp25l2qlrf8ALjA83Eu+yxp3+HzXLk/pno4VUERidZV1tXsgqLpLBYtdIXkNbq9waOrjYfNImUZ6V/w+pbU5kOs79ofytyH1K7JizMNgbDFHGLARsa0eVgtDv2j8Q9QuxKlR5s3ydlqdpQ/7Yz8wUBiEfH2KLF4v6C7pghP8Rbuv6JxXC9rFFoOLC0ypE99ykJEGUy1Mmukgw4gdUiFjDFXfl91B2Jv5BR8sTr8bNggXWfWRXuhG1kjnCxGZG5bMsWQWqSl0Y04g9LTggXR8FE3gFRSjII+Mp0K2OIWjcFWyqEb2kZWKse5Zlfp0TJmLZ2TsWjH4vYqqTGWWy2jpu59VybK9uV+CvFWNym5SG8cTo3Y2NzHeyb/GDub6lc/+1IfEK4tjcRqRYdSs5P7GWKP0YeLVhlnlk/O/LoMh7BDyOyCpkyKYy7R0twUGzrSrRXVOsFn4czbqIh+V23/TmPeyJrnWam7MAF8rvygMHnmfkEqMk9HXQ1J4lGxVSyoyETGQrRIs1o6lWsmWbEUQwp0hGw7vVbDUFBd4iohldMKwttWdwHurRVO3bKDY5TM1lojoM72T9PsnVAqbJlotfh5q1SBTtSXAdxbR/EORXRTO8JPALm4nWcOa2Hz3aANTa/kujE9Eci2X02g6I1jkHCiQVYix3uQNXoi3FC1GiDUZMJzI4H5opgQN7SfzBacTMlOTLok1yBxuUgR8NrP0WjZAYyzajLbanI7xzCm5DR7MmYDVVuOWW/NDuoX53kNugRzGgNG+wSqpdFTMxM+C/Bc8ymkNnxOLXB3G2XVbtfC6Qgbk76fYAA3BFUYyMGKzM2Q+5J3ka+ehW5T4sRm8ZcRl/usNgI5jgrYwDytzd7JuRlL5O1oZ2yC7DcA280W0rncLrmRM2dl2pJzubla1BXNmaXMvkbEHI3CpGWiUohwfmjw7IBZlO7xIt0oTpk5IIDlFz8xyVAnQ0s+qLMUSTqrM9UllumzKSn5CnAywVEkpmp7rkLiIvqj6GS5AOo9wgi9JsiaEuLFkrR0cauBWFFiD28D1H1RceIEj4R6ldSyxZB42aDih5UG/Enbmj1KHkqZDvA6IeWILGyiqHjZbXaFluNAGixoI/FcnPjqtNpspOfJlaouL0LW5hWGRUzvyWN6BIzpmXBHIrMgqABa+i0Jn81lT0EbiSWi51Oh9lOMuLKimqmNzJA53VBxSE/jZ/UFJuHRDPYb1IBPurmwt4D0CfygVisjI8Lmk9VCStjb/AGRrKdp3D0V8dENzfQI8l/AaMVuISPJDIza3hNret/oul7PU742vL9XkEC5yAHHep0lGBnZHAJk2JJ3oLiKndVxsyVrWqyJMQcqZSSiXiwQjnokCAyCkpmRJQocy2hPZJJSHIlIJJLDS0IumGRSSWoUHJUSU6SYCyn1Rd0klqMYyhIEklrAypxmVANukkovsqRdGFOJg4JJLUYwpgRDEklQRhEam0pJKqFDYxkrGJJKpNjPKDkKSSWZsQUlJJJQH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56328" name="AutoShape 8" descr="data:image/jpeg;base64,/9j/4AAQSkZJRgABAQAAAQABAAD/2wCEAAkGBxQQEhAUEBQUFRQPEBUUEBQUFBQUFBUUFBUWFhUUFBUYHCggGBolHBQUITEhJSkrLi4uFx8zODMsNygtLiwBCgoKDg0OGhAQGiwkICQsLCwsLCwsLCwsLCwsLCwsLCwsLCwsLCwsLCwsLCwsLCwsLCwsLCwsLCwsLCwsLCwsLP/AABEIAQQAwgMBIgACEQEDEQH/xAAbAAABBQEBAAAAAAAAAAAAAAAEAAECAwUGB//EAEMQAAEDAgMFBgQDBgQEBwAAAAEAAgMEEQUhMRJBUWFxBhMigZGhMrHB0UJSYhQjM3KS4RVTgvEHQ5PiNGODorLC8P/EABkBAAMBAQEAAAAAAAAAAAAAAAACAwEEBf/EACQRAAICAgIBBQEBAQAAAAAAAAABAhEDIRIxEwQiQVFhMnEU/9oADAMBAAIRAxEAPwD1wx8lAxckbZItTWUsz3Q8lW6HktPYTd2g2zIdDyVToOS2DCoOhQFmK6A8FU6I8FtugVEkKKNsx3NPBRN+HutGSFDyRLKNBc0hfhw+qvESl+z5X52WAC+Sax4e6vdEUzI8wgCg3TZ8FYQmsg0rBPD3TOJ4K4t+Si8gC5yA4oAoz9vqExJ4LIre08Mbtlt5HcG2+ZRlBibJgLXBIvsnX7JVON1Y3FhRBO73TG/L1V8WvkfkqyExg0bTyRbIyOCqgGYRzxmepQYyjZPJJXbKSDDqbJWT2SIQRGslZOVRLUtbqUAXWTWQYxNnFRdirOJQbTDS1VPjTwzh4yKm5q00AliVMsWZ6lGvYqxF81o1gradWdxl5oyOEKzuggLM11OoCnzWqYQoOpggyzFfTKp1Mts0o4IOrog4WzbfIEGxB81gyZlyxW9F59jfaDvpHRhwa0ODQN5Jvr6FanabtPLSPMQdG+zbl+yNpvJwBtdedVVw4yvAIkftuysRe9t/Vc+Wd6RfHGts73DMFY1zDJk12TnEZNOrb8lvf4hTeNkbQXggNcOO/wCq4vDMTjnYwPlqLRkbIYA0tztYmxuOSOjkhZO3YkGw4NvY3DTe+fNcy0y7po7SMZ+R+SrcrSwWytyTGPkvROMUJF0a94uep+aFjZyV7AtAntBJLZSQYdUkfqldM4pSIDiNXsDLVYMshcblbOJsBGaxCgoiA+/zTpA/MpXQME0VT3ZHAldBFMHDJcsd3VaOHyEcbFCFaNchMxvzUHztaLvIaOLiAPdZlT2lgjB2SXncGjL+rRDaXZiTfRugKYC4d3bGW+TYwOFi73ui4e2mm1FfmHW9iEnkiM8Mzr9lNsrno+2MX4mSDpsn6qxva2nP+YP9I+63nH7F8U/o27ZLle2+N/s0BDP4soIYPyj8/ko4h2jfI0iniOmTnut/7QvOsZNRMXCY7Uh8LSMhs23JJZUui2PBLtnFYhO6SVrnHaLnXN87kknP0RGKvL3Na3O1r8z+I9L2A6LaouzEkjwTsgZg36arfZ2ODACZY3OGoFr63S6LKEmY2AUNonG3/McPMWH0VJpCQdnUWA6tuR7ELo4KlsBfG8Zd+S3mNkOuOOqNpWRua0gDaLwB/qJb/wDT3SUmbtBvY+t72Mxu+KNtxfh/++a6NtOuNo6hsdbD3fwvaWk8R4Rf1uvQ4ojyXRieq+jnyaYEykTsg+a1WxG39lU2A59TuVCdgncJkd3RSQFhyoqpw0LCbiT+KqqKpz7X4pReJdV1JceSGKgXJnSAakBBQk0fNPZQa8cRrxVU9U1guTroBqVjdGpWWzyBou45ArLqcZcMmHZ93f2RhkZK02s62o3jmgKjAz8cRJGpafiHQ70k260VhGN+4z5HPkN3EnmSSfdLuOKPp6VziGtFi69i47Iy1zPBGspYYv4jzK78seTfN32XPTZe4rRhtp9pwABJ4AXK14cGcLGUtjH6jn/SFd+3OA2Yg2Jp12B4j1cc1GKG5uSSTxWqg93+FpggboDIRx8LUA+ma43azZ5NJ+t1piEJoYM0zMQNSm2RuChKmkaSct+q6X9hD257tDvHNcxWVOw4sd8V7Abzz6KWSLjsrFqRnyHYuG5kmwTxSSF0jGeFsbQXvGye8LgbsBOeQsbhaIoGOBOdzrmpOisNlmWVtFm2iq0jznGZHvlDGghsI2WZ875njdVUuIyw2GZIcD0sTZejOwtgGYBPFcn2lY2EgsG1K4WjjAuXdQNw4qiWiMoW7A8KxgGeJjz43SZmxOywEEnJe0YViYmeWta4AC4JyuONtwK8wwLBG0UDqmozc4AkNFy6QnIDzyA816R2PkLo3F4AeS0u6EZDyzVsetHNmj7bOgDUg1SCcKpxWQ2UlNJBtnJiqYPw+yqlqWnRpQMz5322pgbcYgPk5V91L/ms/wCl/wB6yy1BJ5XWdPg7HghxlN3l20ZpS7S2ztbXwfp0RPdy/wCY3/pf9yrn7xrSTKMv/LH3WNmpEGxtpmWG1YnIOc5x9XHIICaYuNzqfZQlmc83cbkeXspxRXXNOfI6YQ4k6RzmEObr7EcCuvpnt7trwPi1B0aeCwG0+QWxSyBgs74XCzuXB3kmxyrRmSNorxemL2hzL3bq0b+gWPAAupjZY2Pmd1tbDiSgcTwjb8cXhfvH4XdeB5p8mO9oTHlS0wGNoV8cfBACd0ZDZWlh56HodCtCCYaqKLsaoeQqI580PjOItbsZjxOtkRwupUhDrFK5DJG9QTlcj2ug2KuN4/5sefVh+xC6ekyKzu1GHSzvpzFG6QMLg/Ztdu1axN92S1+5UCqMrBKeW4FlaZbHNCns/XMJ7povqA4sLbXzFwbh1tOazu1cz6J0jHlr3ywNMIafFG9xIJcPcdE6i0tjrJBukzMxTte104ip9p7w8Ny+Am/iueAsVrRUjQTI7OR+riM7bgODVjdlcAERa52ckp8R4A5kLv5KATut8LG2DiBmf0t4dUq9zpCylxVs5+nmLyGRRulcDcNAuAdL8B1K7Tsrh8sTXun2Q54FmNz2QL/Ed5z3I3DKNkTQ2NoaOW/mTvWgxdEcfHbOHLnclS6JhOFFRDtVQ5iaSjdJAHDp0wSSlxLHxSo2nbI0br1WnVzbDHO4DLruWDA3aPXVRyy+C2KPyXU8F0TTN8QCuYywyUqeOxuolwxqm6RUteovciwo16KTbZb8UenNv9kfT5rm6OoLHNI1B9eIXT0jgcwcnacuIXVjnaOXLDiwl9K17dktaQdzhcehVL8ChsA1hFzq1xFvdHRlW535W81Rqzn5NdHiPbaKQVIDXkv7zYZcNuBteG5AXS4ZdrnMOrTY/wBlg9oasPxKR4+GKXLkQLfO61oqj99f82fqAuHKlej1YXxVnTxt0Wnh8lgeZ+SzaV1wEUw2BvkBck8BrcqmD+iXqP5CsSxRsDHSPtZo03uO5o5krzMuM8r5pfE57to/Ro5AZKztBjP7XLsxn91GSG/qO9/2R2C0G0RfQIzZLdI3Bi4K32HYXS2/eO+J2TB1W5AbWAOQ5e6BkeN2jfC31zKsiebquGFKyOefJ0dBTu5olrsgsiCcouKfIK5ytGgFEBUxzJxLqsoyi1JVd6kgKOOCSQTpCpkY7L8DfM/IfVDUgzVOJTbUzuDch5K6kOa5Ju5HZjVRNeJqscLBQi0TvckYwO6SygJlGZAySWOaxMajTEgtdaFE6ZzduNjthu14vzEuzLRqRzQeB4eah4ab7IzcRw+672OMNAa0WDRYAaADQBdOGN7ObPNR0ZOH4sDk7I8Dl81s97lkmLQkQug43TPH+2uF/sdbtNH7qo8TdTY5B4v1z80RUHYMThoWj2Nvsu77aYGKymc1o/eRfvIv5gM2+Yy9F5ZE51sycss93JcmaNM9L0+TnH/D0HDp7tCx+388ogYIidmSUMmtqWkGwvwuM/JLBKi7QtmYNfG5rsxa/mMwo8qRWjluz+DFwBcLDfzXXlgjbZuRdkFGJ4aMtwV9GzbvIdDcM6bymxR5yFyz4oEkjAFuFkRBErHsWnTwr0TzmwaOPkrYm5DIrQbEk2LJAlgrRyUm3zRPdpwxYFguaSK2EloWcUw5KFTJssc78rSfZNA64UMRaTFIG6lpspvoquzlYje5WhRqmDDpTow+dgtKlwuX8o/qH3XGoS+js5RXyHRHJVzGyKioJQM2HyIKpqqR9j4H5fpKHF/RqkvszHzKpp2jn0CaWI30PoVAMIuCDY+Sk07KI9LwTDu4ia3MkgOeSLXJHDcjjr5LyllM5+ksw/8AVf8AUqZweU6SvP8AM533XYsySpI436Zt22ep3TkryGahlZ8W11uSFW1sg0c/1cjz/gf8n6exrzftrgvcyukYP3dRc8my6uHnr6rOhralnwySj/U5Tr8RqZo3Me9zmn8zQcxodLgpZ5YyVND4sEscrTB8EqbZLoDOuPZFJA4Fzbg/ibdw8+C3BUAtuuT8Os28NiNS/ZGTW5vPLgOZXRT2GQyAFgOAQXZ+eHu2sid4sy8OFnFxGZ5hXz34r0cMFCJ52ablIhE25WzC1ZdJHqteNqoQkWAJBqcBIBYIRITgJ0ggBrJ0kkAeb4fLdo6ImV2SzKZvdOLCcvw33hHSnRIujpfZKNFU5N8gEMzqjKZ+epTAzShc7fb1P2VwcN6oa4b7nzKkCc7WaLak2A53QJRcyQZEeIZ8NyxceqBOGtjvYG5JFt2nHerZKokbItnq4fRSp4Qp5JNqkdGOCi7ZlQ0jhpl5XV4o3nUn5fJbscAVvdBQ4MvzMBuHcbq5mG8lttDQrAWpljFeQxW4aOCtZho4LX7wJd8E/CIvORmDDRwTHCwdyPkqQEK+uASuMDVKQO7CAMxuUBUODwx2YOh3g8OavbXlA1cm1LFbUvF+gzTxaXQsk2nZ0NIzLyWixBU2nkjWq7OGRNMEkgsFEU4TJIAdMkkgDzusiBc02zBuE03ysp1Z8QH6b+6qedeiU6CTXK2Em6Egdfy1QNbil7tj00Lt56cAsbodRcujopMRZHkPE7huHUoCoxBz/iPQDQeSxYJUYw3UnJyLxxqIZFUrVpJVjwxLUphZaka2abZFF06qDlBzglYIu/aVF1Wh3SAKgyl3wMc7oMvXRAaCzWqBrChhQzP12WA9XO9Bl7rju3FYYXiGKR5cG3kdfedwA0y+aGpJWYpRbpHWVuMQx/xpmM6nP2Q0HaSkf8EhfzbHKR67K8xwygMsu0+5DczfO/AXXoeAUOmWQ0CluyqR0dC9r8xoeVlVcd+y2439Ai2R7IyQMH8Q8h8yrQXSJTemdPTvy8kW16xIZPki2TLqOFo0g5IOQInTtn+ayhaDdpIFCCZOJDzQFBd0kN3hSQFHEYi0gNcPwnPoVSHtIs47N+OXodCjyFgzzOhe5ttphzAPA9dVNuiyVltZh0uy7uiDtWyva/nuWQaSVvxxPHMeIey1aaeLdeMnWxLB6aI+nLvwzkj9bWO9wAUOKY8ZuJz8XQ+YI+i0Kdb8Qv8AEWHo0t+pRsUDDw9ULGhvP+GJEOAPofsiWtfuB87D6rcigbwHzR0TGDcFvjFef8OdipJXaWHqfsjqfASc5HutvsQ1bzJW7iPKykZAhQRN5pMDgooxk2MG34nDLyvmUpYbkW3ZIkykkD1ThqdaJ2/kzTFZtzazW3PQC68drGmaWSQ5l7y71K9e7SSd3STka90Wjq7w/VeZU8OSjmfSOv0602Rw6k2R/Mf9l2mGRbLQuepI/EF0tKbBShEvJ6C6h9moLC4dsvd+q3p/umxGos1anZ6mtCwnV13H/UcvaytFe458jqJeylyPRXsp8h0Rojy8lJrch0VTlsC7pJsfzR2wmaz5rQsHaxWd38lfsJ7LDLBtlJEWSQFnElZOMxZBw/Dkei1NpUTC4NxrqptWi60zBhkzKNiDTq0egWbVRGJ9tx0KtjmSqRTjZrxtbzHRzh9UfTNbxd/U77rAbOr4q2yaxXE6mGJnC/W5WhA1o0a30C5aHEUbFiSdMm4s6YSBM6YLDFdzRNDeV1tw+I/RMLxNimFxfjp0VybZCeywQ57ts+1I4fmewe9/ouDjXZ9v5LU8Q/PN/wDEH7riYmn4jpp6rnyv3Hd6dewPpD4ltwvsFz1K/NaL6mwWQZWSFWOMjmxjWRwaPMrvqZlgAALAADoFwXZdve1W1uhF/N3hHzPovQowq4/s5M72kWJwmSboFQ5h0ydMEAPdK6ZJADpJkkAcSq3hWKLgkLmfWU4eCD/ssCVhjNj5Hiupc3VY2KszCScb2UizPEqm15TGO249VNjeRUlZQsZKeKIiqDxVLICdxR+G4SZJGN0DnWJ5KsbMdB+E0753WboPiO4dV2tLTNiaGt3EXO8lPR0zYmhkbbNHqeZ4lWu+o+aqjlnKyaSZJaIcV/xBl/8ADM5yO+QH1XOv/h+YWp25l2qlrf8ALjA83Eu+yxp3+HzXLk/pno4VUERidZV1tXsgqLpLBYtdIXkNbq9waOrjYfNImUZ6V/w+pbU5kOs79ofytyH1K7JizMNgbDFHGLARsa0eVgtDv2j8Q9QuxKlR5s3ydlqdpQ/7Yz8wUBiEfH2KLF4v6C7pghP8Rbuv6JxXC9rFFoOLC0ypE99ykJEGUy1Mmukgw4gdUiFjDFXfl91B2Jv5BR8sTr8bNggXWfWRXuhG1kjnCxGZG5bMsWQWqSl0Y04g9LTggXR8FE3gFRSjII+Mp0K2OIWjcFWyqEb2kZWKse5Zlfp0TJmLZ2TsWjH4vYqqTGWWy2jpu59VybK9uV+CvFWNym5SG8cTo3Y2NzHeyb/GDub6lc/+1IfEK4tjcRqRYdSs5P7GWKP0YeLVhlnlk/O/LoMh7BDyOyCpkyKYy7R0twUGzrSrRXVOsFn4czbqIh+V23/TmPeyJrnWam7MAF8rvygMHnmfkEqMk9HXQ1J4lGxVSyoyETGQrRIs1o6lWsmWbEUQwp0hGw7vVbDUFBd4iohldMKwttWdwHurRVO3bKDY5TM1lojoM72T9PsnVAqbJlotfh5q1SBTtSXAdxbR/EORXRTO8JPALm4nWcOa2Hz3aANTa/kujE9Eci2X02g6I1jkHCiQVYix3uQNXoi3FC1GiDUZMJzI4H5opgQN7SfzBacTMlOTLok1yBxuUgR8NrP0WjZAYyzajLbanI7xzCm5DR7MmYDVVuOWW/NDuoX53kNugRzGgNG+wSqpdFTMxM+C/Bc8ymkNnxOLXB3G2XVbtfC6Qgbk76fYAA3BFUYyMGKzM2Q+5J3ka+ehW5T4sRm8ZcRl/usNgI5jgrYwDytzd7JuRlL5O1oZ2yC7DcA280W0rncLrmRM2dl2pJzubla1BXNmaXMvkbEHI3CpGWiUohwfmjw7IBZlO7xIt0oTpk5IIDlFz8xyVAnQ0s+qLMUSTqrM9UllumzKSn5CnAywVEkpmp7rkLiIvqj6GS5AOo9wgi9JsiaEuLFkrR0cauBWFFiD28D1H1RceIEj4R6ldSyxZB42aDih5UG/Enbmj1KHkqZDvA6IeWILGyiqHjZbXaFluNAGixoI/FcnPjqtNpspOfJlaouL0LW5hWGRUzvyWN6BIzpmXBHIrMgqABa+i0Jn81lT0EbiSWi51Oh9lOMuLKimqmNzJA53VBxSE/jZ/UFJuHRDPYb1IBPurmwt4D0CfygVisjI8Lmk9VCStjb/AGRrKdp3D0V8dENzfQI8l/AaMVuISPJDIza3hNret/oul7PU742vL9XkEC5yAHHep0lGBnZHAJk2JJ3oLiKndVxsyVrWqyJMQcqZSSiXiwQjnokCAyCkpmRJQocy2hPZJJSHIlIJJLDS0IumGRSSWoUHJUSU6SYCyn1Rd0klqMYyhIEklrAypxmVANukkovsqRdGFOJg4JJLUYwpgRDEklQRhEam0pJKqFDYxkrGJJKpNjPKDkKSSWZsQUlJJJQH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56330" name="Picture 10" descr="https://encrypted-tbn1.gstatic.com/images?q=tbn:ANd9GcT3tatRawHpzdFmTErlynVNW2mDDhK1OBYNv-ryX9Ijl434CM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013509"/>
            <a:ext cx="2771775" cy="18444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4590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INTRODUCCION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EL CONTENIDO DEL MATERIAL COMPRENDE LA DESCRIPCION </a:t>
            </a:r>
            <a:r>
              <a:rPr lang="es-MX" dirty="0" smtClean="0"/>
              <a:t>DEL HIPERPARATIROIDISMO PRESENTANDO  </a:t>
            </a:r>
            <a:r>
              <a:rPr lang="es-MX" dirty="0"/>
              <a:t>SU </a:t>
            </a:r>
            <a:r>
              <a:rPr lang="es-MX" dirty="0" smtClean="0"/>
              <a:t>DEFINICION, </a:t>
            </a:r>
            <a:r>
              <a:rPr lang="es-MX" dirty="0"/>
              <a:t>ETIOLOGIA, EPIDEMIOLOGIA ACTUAL, CARACTERISTICAS CLINICAS, CARACTERISTICAS HISTOLOGICAS, MANIFESTACIONES BUCALES PRONOSTICO Y TRATAMIENTO. </a:t>
            </a:r>
          </a:p>
          <a:p>
            <a:endParaRPr lang="es-MX" dirty="0"/>
          </a:p>
          <a:p>
            <a:r>
              <a:rPr lang="es-MX" dirty="0"/>
              <a:t>EL CONOCIMIENTO DE </a:t>
            </a:r>
            <a:r>
              <a:rPr lang="es-MX" dirty="0" smtClean="0"/>
              <a:t>ESTA ENFERMEDAD  </a:t>
            </a:r>
            <a:r>
              <a:rPr lang="es-MX" dirty="0"/>
              <a:t>ES DE GRAN IMPORTANCIA PARA LA PATOLOGIA BUCAL II  Y POR MEDIO DE ESTE MATERIAL  SE APOYARA  A LOS ESTUDIANTES  DE QUINTO SEMESTRE  DE LA FACULTAD DE ODONTOLOGIA DE LA UAEM. </a:t>
            </a:r>
          </a:p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104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Exámenes</a:t>
            </a:r>
            <a:r>
              <a:rPr lang="es-ES" b="1" dirty="0" smtClean="0"/>
              <a:t> complementarios: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s-ES" sz="2400" dirty="0" smtClean="0"/>
              <a:t>os exámenes de laboratorio no mostraron anormalidades, la hemoglobina se mantenía baja y el nivel de hematocritos en un 35%.</a:t>
            </a:r>
          </a:p>
          <a:p>
            <a:endParaRPr lang="es-ES" sz="2400" dirty="0" smtClean="0"/>
          </a:p>
          <a:p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s-ES" sz="2400" dirty="0" smtClean="0"/>
              <a:t>os exámenes de rayos x mostraron campos pulmonares limpios, avanzado grado de desmineralización de las costillas, osteoporosis generalizada en antebrazo y miembros inferiores, pequeña lesión lítica redondeada sobre la mitad izquierda del occipital.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1553541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3505200"/>
          </a:xfrm>
        </p:spPr>
        <p:txBody>
          <a:bodyPr>
            <a:noAutofit/>
          </a:bodyPr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s-ES" dirty="0" smtClean="0"/>
              <a:t>a biopsia fue tomada de lesiones de tibia y peroné mostrando un tumor de células gigantes que fue interpretado como un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TUMOR PARDO DE HIPERPARATIROIDISMO.</a:t>
            </a:r>
          </a:p>
          <a:p>
            <a:endParaRPr lang="es-ES" dirty="0"/>
          </a:p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s-ES" dirty="0" smtClean="0"/>
              <a:t>e repitieron los exámenes de calcio mostrando resultados que variaban entre 15 y 17 mgs/100 ce.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54274" name="Picture 2" descr="https://encrypted-tbn2.gstatic.com/images?q=tbn:ANd9GcQXMpp_zSs36u7Nhv-zlm2t8wAj26gCTS9KjlgliewHDHwK_y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648200"/>
            <a:ext cx="2466975" cy="1857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0643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2133600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s-ES" dirty="0" smtClean="0"/>
              <a:t>espués de la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extirpación del tumor</a:t>
            </a:r>
            <a:r>
              <a:rPr lang="es-ES" dirty="0" smtClean="0"/>
              <a:t> la mejoría clínica, bioquímica y radiológica fue notoria.</a:t>
            </a:r>
          </a:p>
          <a:p>
            <a:pPr marL="0" indent="0"/>
            <a:endParaRPr lang="es-ES" dirty="0" smtClean="0"/>
          </a:p>
          <a:p>
            <a:pPr marL="0" indent="0"/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s-ES" dirty="0" smtClean="0"/>
              <a:t>n vista de esta marcada mejoría se le dio el alta a la paciente el 2 de octubre de 2015.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457200" y="1295400"/>
            <a:ext cx="838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s-ES" sz="2800" dirty="0" smtClean="0"/>
              <a:t>e observaron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microcalcificaciones en el polo inferior del riñón </a:t>
            </a:r>
            <a:r>
              <a:rPr lang="es-ES" sz="2800" dirty="0" smtClean="0"/>
              <a:t>derecho e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intensa osteoporosis con marcada desmineralización en la cortical de las falanges.</a:t>
            </a:r>
          </a:p>
          <a:p>
            <a:endParaRPr lang="es-ES" sz="2800" dirty="0" smtClean="0"/>
          </a:p>
          <a:p>
            <a:pPr>
              <a:buFont typeface="Arial" pitchFamily="34" charset="0"/>
              <a:buChar char="•"/>
            </a:pPr>
            <a:r>
              <a:rPr lang="es-ES" sz="2800" dirty="0" smtClean="0"/>
              <a:t>Estos hallazgos confirmaban el diagnóstico de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hiperparatiroidismo </a:t>
            </a:r>
            <a:r>
              <a:rPr lang="es-ES" sz="2800" dirty="0" smtClean="0"/>
              <a:t> sospechado.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56191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8" name="7 Rectángulo"/>
          <p:cNvSpPr/>
          <p:nvPr/>
        </p:nvSpPr>
        <p:spPr>
          <a:xfrm>
            <a:off x="762000" y="2819400"/>
            <a:ext cx="79995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hlinkClick r:id="rId3"/>
              </a:rPr>
              <a:t>Cawson </a:t>
            </a:r>
            <a:r>
              <a:rPr lang="es-MX" dirty="0">
                <a:hlinkClick r:id="rId3"/>
              </a:rPr>
              <a:t>RA, Odell EW, Fundamentos de Medicina y Patología. Ed. Churchill Livingston. 8a </a:t>
            </a:r>
          </a:p>
          <a:p>
            <a:r>
              <a:rPr lang="es-MX" dirty="0">
                <a:hlinkClick r:id="rId3"/>
              </a:rPr>
              <a:t>ed. 2009 </a:t>
            </a:r>
          </a:p>
          <a:p>
            <a:endParaRPr lang="es-MX" dirty="0">
              <a:hlinkClick r:id="rId3"/>
            </a:endParaRPr>
          </a:p>
          <a:p>
            <a:r>
              <a:rPr lang="es-MX" dirty="0" smtClean="0">
                <a:hlinkClick r:id="rId3"/>
              </a:rPr>
              <a:t>Neville </a:t>
            </a:r>
            <a:r>
              <a:rPr lang="es-MX" dirty="0">
                <a:hlinkClick r:id="rId3"/>
              </a:rPr>
              <a:t>BB. Oral and </a:t>
            </a:r>
            <a:r>
              <a:rPr lang="es-MX" dirty="0" smtClean="0">
                <a:hlinkClick r:id="rId3"/>
              </a:rPr>
              <a:t>maxilofacial </a:t>
            </a:r>
            <a:r>
              <a:rPr lang="es-MX" dirty="0">
                <a:hlinkClick r:id="rId3"/>
              </a:rPr>
              <a:t>pathology. 2ª ed. USA: Editorial Saunders; 2002. </a:t>
            </a:r>
            <a:endParaRPr lang="es-MX" dirty="0" smtClean="0">
              <a:hlinkClick r:id="rId3"/>
            </a:endParaRPr>
          </a:p>
          <a:p>
            <a:endParaRPr lang="es-MX" u="sng" dirty="0">
              <a:hlinkClick r:id="rId3"/>
            </a:endParaRPr>
          </a:p>
          <a:p>
            <a:r>
              <a:rPr lang="es-MX" u="sng" dirty="0" smtClean="0">
                <a:hlinkClick r:id="rId3"/>
              </a:rPr>
              <a:t>Sitios WEB:</a:t>
            </a:r>
          </a:p>
          <a:p>
            <a:r>
              <a:rPr lang="es-MX" u="sng" dirty="0" smtClean="0">
                <a:hlinkClick r:id="rId3"/>
              </a:rPr>
              <a:t>youtube.com/watch?v=1memy75uaUc</a:t>
            </a:r>
            <a:endParaRPr lang="es-MX" u="sng" dirty="0" smtClean="0"/>
          </a:p>
          <a:p>
            <a:r>
              <a:rPr lang="es-MX" dirty="0" smtClean="0">
                <a:hlinkClick r:id="rId4"/>
              </a:rPr>
              <a:t>http://detododental.blogspot.mx/2011/10/hiperparatiroidismo-manejo-en-la.html</a:t>
            </a:r>
            <a:r>
              <a:rPr lang="es-MX" dirty="0" smtClean="0"/>
              <a:t> </a:t>
            </a:r>
          </a:p>
          <a:p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914400" y="1600200"/>
            <a:ext cx="3657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B</a:t>
            </a:r>
            <a:r>
              <a:rPr lang="es-MX" sz="6000" b="1" dirty="0" smtClean="0">
                <a:solidFill>
                  <a:schemeClr val="accent5">
                    <a:lumMod val="75000"/>
                  </a:schemeClr>
                </a:solidFill>
                <a:latin typeface="Gabriola" pitchFamily="82" charset="0"/>
              </a:rPr>
              <a:t>ibliografía: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8966" y="1443835"/>
            <a:ext cx="8398774" cy="61082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GUIA DE DIAPOSITIVAS  HIPERPARATIROIDISMO 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sz="2000" dirty="0" smtClean="0"/>
              <a:t>1.-   PORTADA</a:t>
            </a:r>
          </a:p>
          <a:p>
            <a:pPr marL="0" indent="0">
              <a:buNone/>
            </a:pPr>
            <a:r>
              <a:rPr lang="es-MX" sz="2000" dirty="0" smtClean="0"/>
              <a:t>2.-   PRESENTACION</a:t>
            </a:r>
          </a:p>
          <a:p>
            <a:pPr marL="0" indent="0">
              <a:buNone/>
            </a:pPr>
            <a:r>
              <a:rPr lang="es-MX" sz="2000" dirty="0" smtClean="0"/>
              <a:t>3.-   PROGRAMA DE LA UNIDAD DE COMPETENCIAS DE PATOLOGIA BUCAL II</a:t>
            </a:r>
          </a:p>
          <a:p>
            <a:pPr marL="0" indent="0">
              <a:buNone/>
            </a:pPr>
            <a:r>
              <a:rPr lang="es-MX" sz="2000" dirty="0" smtClean="0"/>
              <a:t>4.-   INTRODUCCION</a:t>
            </a:r>
          </a:p>
          <a:p>
            <a:pPr marL="0" indent="0">
              <a:buNone/>
            </a:pPr>
            <a:r>
              <a:rPr lang="es-MX" sz="2000" dirty="0" smtClean="0"/>
              <a:t>5.-   ANATOMIA </a:t>
            </a:r>
          </a:p>
          <a:p>
            <a:pPr marL="0" indent="0">
              <a:buNone/>
            </a:pPr>
            <a:r>
              <a:rPr lang="es-MX" sz="2000" dirty="0" smtClean="0"/>
              <a:t>6.-   DEFINICION </a:t>
            </a:r>
          </a:p>
          <a:p>
            <a:pPr marL="0" indent="0">
              <a:buNone/>
            </a:pPr>
            <a:r>
              <a:rPr lang="es-MX" sz="2000" dirty="0" smtClean="0"/>
              <a:t>7.-   TIPOS DE HIPERPARATIROIDISMO </a:t>
            </a:r>
          </a:p>
          <a:p>
            <a:pPr marL="0" indent="0">
              <a:buNone/>
            </a:pPr>
            <a:r>
              <a:rPr lang="es-MX" sz="2000" dirty="0" smtClean="0"/>
              <a:t>8.-   ETIOLOGIA</a:t>
            </a:r>
          </a:p>
          <a:p>
            <a:pPr marL="0" indent="0">
              <a:buNone/>
            </a:pPr>
            <a:r>
              <a:rPr lang="es-MX" sz="2000" dirty="0" smtClean="0"/>
              <a:t>9.-   FOTOGRAFIAS </a:t>
            </a:r>
          </a:p>
          <a:p>
            <a:pPr marL="0" indent="0">
              <a:buNone/>
            </a:pPr>
            <a:r>
              <a:rPr lang="es-MX" sz="2000" dirty="0" smtClean="0"/>
              <a:t>10.- FACTORES PREDISPONENTES</a:t>
            </a:r>
          </a:p>
          <a:p>
            <a:pPr marL="0" indent="0">
              <a:buNone/>
            </a:pPr>
            <a:r>
              <a:rPr lang="es-MX" sz="2000" dirty="0" smtClean="0"/>
              <a:t>11.- CARACTERISTICAS CLINICAS </a:t>
            </a:r>
          </a:p>
          <a:p>
            <a:pPr marL="0" indent="0">
              <a:buNone/>
            </a:pPr>
            <a:r>
              <a:rPr lang="es-MX" sz="2000" dirty="0" smtClean="0"/>
              <a:t>12.- </a:t>
            </a:r>
            <a:r>
              <a:rPr lang="es-MX" sz="2000" dirty="0"/>
              <a:t>ALTERACIONES NEUROPSIQUICAS  Y SINDROME OSEO </a:t>
            </a:r>
          </a:p>
          <a:p>
            <a:pPr marL="0" indent="0">
              <a:buNone/>
            </a:pPr>
            <a:r>
              <a:rPr lang="es-MX" sz="2000" dirty="0" smtClean="0"/>
              <a:t>13.- </a:t>
            </a:r>
            <a:r>
              <a:rPr lang="es-MX" sz="2000" dirty="0"/>
              <a:t>SINDROME CARDIOVASCULAR Y SINDROME URINARIO </a:t>
            </a:r>
          </a:p>
          <a:p>
            <a:pPr marL="0" indent="0">
              <a:buNone/>
            </a:pPr>
            <a:r>
              <a:rPr lang="es-MX" sz="2300" dirty="0" smtClean="0"/>
              <a:t>14.- </a:t>
            </a:r>
            <a:r>
              <a:rPr lang="es-MX" sz="2100" dirty="0" smtClean="0"/>
              <a:t>SINDROME </a:t>
            </a:r>
            <a:r>
              <a:rPr lang="es-MX" sz="2100" dirty="0"/>
              <a:t>DIGESTIVO </a:t>
            </a:r>
          </a:p>
          <a:p>
            <a:pPr marL="0" indent="0">
              <a:buNone/>
            </a:pPr>
            <a:r>
              <a:rPr lang="es-MX" sz="2300" dirty="0" smtClean="0"/>
              <a:t>    </a:t>
            </a:r>
          </a:p>
          <a:p>
            <a:pPr marL="0" indent="0">
              <a:buNone/>
            </a:pPr>
            <a:r>
              <a:rPr lang="es-MX" sz="2000" dirty="0" smtClean="0"/>
              <a:t>  </a:t>
            </a:r>
            <a:endParaRPr lang="es-MX" sz="20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1076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GUIA DE DIAPOSITIVAS  HIPERPARATIROIDISMO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 smtClean="0"/>
              <a:t>15.-  MANIFESTACIONES BUCALES </a:t>
            </a:r>
          </a:p>
          <a:p>
            <a:pPr marL="0" indent="0">
              <a:buNone/>
            </a:pPr>
            <a:r>
              <a:rPr lang="es-MX" sz="1800" dirty="0" smtClean="0"/>
              <a:t>16.-  CASOS </a:t>
            </a:r>
            <a:r>
              <a:rPr lang="es-MX" sz="1800" dirty="0"/>
              <a:t>DE </a:t>
            </a:r>
            <a:r>
              <a:rPr lang="es-MX" sz="1800" dirty="0" smtClean="0"/>
              <a:t>HIPERPARATIROIDISMO</a:t>
            </a:r>
          </a:p>
          <a:p>
            <a:pPr marL="0" indent="0">
              <a:buNone/>
            </a:pPr>
            <a:r>
              <a:rPr lang="es-MX" sz="1800" dirty="0" smtClean="0"/>
              <a:t>17.-  </a:t>
            </a:r>
            <a:r>
              <a:rPr lang="es-MX" sz="1800" dirty="0"/>
              <a:t>ALTERACIONES DENTALES EN PACIENTES CON HIPERPARATIROIDISMO</a:t>
            </a:r>
          </a:p>
          <a:p>
            <a:pPr marL="0" indent="0">
              <a:buNone/>
            </a:pPr>
            <a:r>
              <a:rPr lang="es-MX" sz="1800" dirty="0" smtClean="0"/>
              <a:t>18.-  </a:t>
            </a:r>
            <a:r>
              <a:rPr lang="es-MX" sz="1800" dirty="0"/>
              <a:t>CARACTERÍSTICAS HISTOLÓGICAS </a:t>
            </a:r>
            <a:endParaRPr lang="es-MX" sz="1800" dirty="0" smtClean="0"/>
          </a:p>
          <a:p>
            <a:pPr marL="0" indent="0">
              <a:buNone/>
            </a:pPr>
            <a:r>
              <a:rPr lang="es-MX" sz="1800" dirty="0" smtClean="0"/>
              <a:t>19.-  </a:t>
            </a:r>
            <a:r>
              <a:rPr lang="es-MX" sz="1800" dirty="0"/>
              <a:t>FOTOMICROGRAFIA OBJETIVO DE </a:t>
            </a:r>
            <a:r>
              <a:rPr lang="es-MX" sz="1800" dirty="0" smtClean="0"/>
              <a:t>20x</a:t>
            </a:r>
          </a:p>
          <a:p>
            <a:pPr marL="0" indent="0">
              <a:buNone/>
            </a:pPr>
            <a:r>
              <a:rPr lang="es-MX" sz="1800" dirty="0" smtClean="0"/>
              <a:t>20.-  </a:t>
            </a:r>
            <a:r>
              <a:rPr lang="es-MX" sz="1800" dirty="0"/>
              <a:t>FOTOMICROGRAFIA OBJETIVO DE </a:t>
            </a:r>
            <a:r>
              <a:rPr lang="es-MX" sz="1800" dirty="0" smtClean="0"/>
              <a:t>10x</a:t>
            </a:r>
          </a:p>
          <a:p>
            <a:pPr marL="0" indent="0">
              <a:buNone/>
            </a:pPr>
            <a:r>
              <a:rPr lang="es-MX" sz="1800" dirty="0" smtClean="0"/>
              <a:t>21.- </a:t>
            </a:r>
            <a:r>
              <a:rPr lang="es-MX" sz="1800" dirty="0"/>
              <a:t>CARACTERISTICAS RADIOGRÁFICAS </a:t>
            </a:r>
          </a:p>
          <a:p>
            <a:pPr marL="0" indent="0">
              <a:buNone/>
            </a:pPr>
            <a:r>
              <a:rPr lang="es-MX" sz="1800" dirty="0" smtClean="0"/>
              <a:t>22.-  </a:t>
            </a:r>
            <a:r>
              <a:rPr lang="es-MX" sz="1800" dirty="0"/>
              <a:t>RESORCION OSEA </a:t>
            </a:r>
            <a:endParaRPr lang="es-MX" sz="1800" dirty="0" smtClean="0"/>
          </a:p>
          <a:p>
            <a:pPr marL="0" indent="0">
              <a:buNone/>
            </a:pPr>
            <a:r>
              <a:rPr lang="es-MX" sz="1800" dirty="0" smtClean="0"/>
              <a:t>23.-  </a:t>
            </a:r>
            <a:r>
              <a:rPr lang="es-MX" sz="1800" dirty="0"/>
              <a:t>RADIOGRAFIAS DE FALANGES </a:t>
            </a:r>
          </a:p>
          <a:p>
            <a:pPr marL="0" indent="0">
              <a:buNone/>
            </a:pPr>
            <a:r>
              <a:rPr lang="es-MX" sz="1800" dirty="0" smtClean="0"/>
              <a:t>24.-  </a:t>
            </a:r>
            <a:r>
              <a:rPr lang="es-MX" sz="1800" dirty="0"/>
              <a:t>FIGURA I Y 2  RADIOGRAFIA DE </a:t>
            </a:r>
            <a:r>
              <a:rPr lang="es-MX" sz="1800" dirty="0" smtClean="0"/>
              <a:t>MANOS</a:t>
            </a:r>
          </a:p>
          <a:p>
            <a:pPr marL="0" indent="0">
              <a:buNone/>
            </a:pPr>
            <a:r>
              <a:rPr lang="es-MX" sz="1800" dirty="0" smtClean="0"/>
              <a:t>25.- </a:t>
            </a:r>
            <a:r>
              <a:rPr lang="es-MX" sz="1800" dirty="0"/>
              <a:t>RESORCION DE FALANGES </a:t>
            </a:r>
            <a:endParaRPr lang="es-MX" sz="1800" dirty="0" smtClean="0"/>
          </a:p>
          <a:p>
            <a:pPr marL="0" indent="0">
              <a:buNone/>
            </a:pPr>
            <a:r>
              <a:rPr lang="es-MX" sz="1800" dirty="0" smtClean="0"/>
              <a:t>26.- RADIOGRAFIA DE TOBILLOS </a:t>
            </a:r>
            <a:endParaRPr lang="es-MX" sz="1800" dirty="0"/>
          </a:p>
          <a:p>
            <a:pPr marL="0" indent="0">
              <a:buNone/>
            </a:pPr>
            <a:r>
              <a:rPr lang="es-MX" sz="1800" dirty="0" smtClean="0"/>
              <a:t> </a:t>
            </a:r>
          </a:p>
          <a:p>
            <a:pPr marL="0" indent="0">
              <a:buNone/>
            </a:pPr>
            <a:r>
              <a:rPr lang="es-MX" sz="1800" dirty="0" smtClean="0"/>
              <a:t> </a:t>
            </a:r>
            <a:endParaRPr lang="es-MX" sz="1800" dirty="0"/>
          </a:p>
          <a:p>
            <a:pPr marL="0" indent="0">
              <a:buNone/>
            </a:pPr>
            <a:r>
              <a:rPr lang="es-MX" sz="1800" dirty="0" smtClean="0"/>
              <a:t> </a:t>
            </a:r>
            <a:endParaRPr lang="es-MX" sz="1800" dirty="0"/>
          </a:p>
          <a:p>
            <a:pPr marL="0" indent="0">
              <a:buNone/>
            </a:pPr>
            <a:endParaRPr lang="es-MX" sz="1800" dirty="0"/>
          </a:p>
          <a:p>
            <a:pPr marL="0" indent="0">
              <a:buNone/>
            </a:pPr>
            <a:endParaRPr lang="es-MX" sz="1800" dirty="0"/>
          </a:p>
          <a:p>
            <a:pPr marL="0" indent="0">
              <a:buNone/>
            </a:pPr>
            <a:endParaRPr lang="es-MX" sz="1800" dirty="0"/>
          </a:p>
          <a:p>
            <a:pPr marL="0" indent="0">
              <a:buNone/>
            </a:pPr>
            <a:r>
              <a:rPr lang="es-MX" sz="1800" dirty="0" smtClean="0"/>
              <a:t> </a:t>
            </a:r>
            <a:endParaRPr lang="es-MX" sz="1800" dirty="0"/>
          </a:p>
          <a:p>
            <a:pPr marL="0" indent="0">
              <a:buNone/>
            </a:pPr>
            <a:r>
              <a:rPr lang="es-MX" sz="1800" dirty="0"/>
              <a:t>   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403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GUIA DE DIAPOSITIVAS  HIPERPARATIROIDISMO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s-MX" sz="3800" dirty="0"/>
              <a:t>27.-  TRATAMIENTO </a:t>
            </a:r>
          </a:p>
          <a:p>
            <a:pPr marL="0" indent="0">
              <a:buNone/>
            </a:pPr>
            <a:r>
              <a:rPr lang="es-MX" sz="3800" dirty="0"/>
              <a:t>28.-   </a:t>
            </a:r>
            <a:r>
              <a:rPr lang="es-MX" sz="3800" dirty="0">
                <a:solidFill>
                  <a:schemeClr val="accent5">
                    <a:lumMod val="50000"/>
                  </a:schemeClr>
                </a:solidFill>
              </a:rPr>
              <a:t>GUIA DE DIAPOSITIVAS  HIPERPARATIROIDISMO </a:t>
            </a:r>
          </a:p>
          <a:p>
            <a:pPr marL="0" indent="0">
              <a:buNone/>
            </a:pPr>
            <a:r>
              <a:rPr lang="es-MX" sz="3800" dirty="0">
                <a:solidFill>
                  <a:schemeClr val="accent5">
                    <a:lumMod val="50000"/>
                  </a:schemeClr>
                </a:solidFill>
              </a:rPr>
              <a:t>29.-  </a:t>
            </a:r>
            <a:r>
              <a:rPr lang="es-MX" sz="3800" dirty="0" smtClean="0"/>
              <a:t>TRATAMIENTO </a:t>
            </a:r>
            <a:r>
              <a:rPr lang="es-MX" sz="3800" dirty="0"/>
              <a:t>DE HIPERPARATIROIDISMO </a:t>
            </a:r>
            <a:r>
              <a:rPr lang="es-MX" sz="3800" dirty="0" smtClean="0"/>
              <a:t>SECUNDARIO </a:t>
            </a:r>
          </a:p>
          <a:p>
            <a:pPr marL="0" indent="0">
              <a:buNone/>
            </a:pPr>
            <a:r>
              <a:rPr lang="es-MX" sz="3800" dirty="0" smtClean="0"/>
              <a:t>30.- </a:t>
            </a:r>
            <a:r>
              <a:rPr lang="es-MX" sz="3800" dirty="0"/>
              <a:t>TRATAMIENTO Y COMPLICACION RENAL </a:t>
            </a:r>
            <a:endParaRPr lang="es-MX" sz="3800" dirty="0" smtClean="0"/>
          </a:p>
          <a:p>
            <a:pPr marL="0" indent="0">
              <a:buNone/>
            </a:pPr>
            <a:r>
              <a:rPr lang="es-MX" sz="3800" dirty="0" smtClean="0"/>
              <a:t>31.-  FOTOGRAFIAS </a:t>
            </a:r>
          </a:p>
          <a:p>
            <a:pPr marL="0" indent="0">
              <a:buNone/>
            </a:pPr>
            <a:r>
              <a:rPr lang="es-MX" sz="3800" dirty="0" smtClean="0"/>
              <a:t>32.- </a:t>
            </a:r>
            <a:r>
              <a:rPr lang="es-MX" sz="3800" dirty="0"/>
              <a:t>CASOS CLINICOS Y COMPLICACIONES SISTEMICAS </a:t>
            </a:r>
            <a:endParaRPr lang="es-MX" sz="3800" dirty="0" smtClean="0"/>
          </a:p>
          <a:p>
            <a:pPr marL="0" indent="0">
              <a:buNone/>
            </a:pPr>
            <a:r>
              <a:rPr lang="es-MX" sz="3800" dirty="0" smtClean="0"/>
              <a:t>33.- </a:t>
            </a:r>
            <a:r>
              <a:rPr lang="es-MX" sz="3800" dirty="0"/>
              <a:t>MANEJO ODONTOLOGICO </a:t>
            </a:r>
            <a:endParaRPr lang="es-MX" sz="3800" dirty="0" smtClean="0"/>
          </a:p>
          <a:p>
            <a:pPr marL="0" indent="0">
              <a:buNone/>
            </a:pPr>
            <a:r>
              <a:rPr lang="es-MX" sz="3800" dirty="0" smtClean="0"/>
              <a:t>34.- </a:t>
            </a:r>
            <a:r>
              <a:rPr lang="es-MX" sz="3800" dirty="0"/>
              <a:t>EVALUACION DE PACIENTES </a:t>
            </a:r>
          </a:p>
          <a:p>
            <a:pPr marL="0" indent="0">
              <a:buNone/>
            </a:pPr>
            <a:r>
              <a:rPr lang="es-MX" sz="3800" dirty="0" smtClean="0"/>
              <a:t>35.- </a:t>
            </a:r>
            <a:r>
              <a:rPr lang="es-MX" sz="3800" dirty="0"/>
              <a:t>PORTADA CASO CLINICO </a:t>
            </a:r>
            <a:endParaRPr lang="es-MX" sz="3800" dirty="0" smtClean="0"/>
          </a:p>
          <a:p>
            <a:pPr marL="0" indent="0">
              <a:buNone/>
            </a:pPr>
            <a:r>
              <a:rPr lang="es-MX" sz="3800" dirty="0" smtClean="0"/>
              <a:t>36.- </a:t>
            </a:r>
            <a:r>
              <a:rPr lang="es-MX" sz="3800" dirty="0"/>
              <a:t>ANTECEDENTES PATOLÓGICOS </a:t>
            </a:r>
          </a:p>
          <a:p>
            <a:pPr marL="0" indent="0">
              <a:buNone/>
            </a:pPr>
            <a:r>
              <a:rPr lang="es-MX" sz="3800" dirty="0" smtClean="0"/>
              <a:t>37.- CARACTERISTICAS CLINICAS </a:t>
            </a:r>
          </a:p>
          <a:p>
            <a:pPr marL="0" indent="0">
              <a:buNone/>
            </a:pPr>
            <a:r>
              <a:rPr lang="es-MX" sz="3800" dirty="0" smtClean="0"/>
              <a:t>38.-  SINTOMAS CLINICOS </a:t>
            </a:r>
            <a:endParaRPr lang="es-MX" sz="3800" dirty="0"/>
          </a:p>
          <a:p>
            <a:pPr marL="0" indent="0">
              <a:buNone/>
            </a:pPr>
            <a:endParaRPr lang="es-MX" sz="2300" dirty="0"/>
          </a:p>
          <a:p>
            <a:pPr marL="0" indent="0">
              <a:buNone/>
            </a:pPr>
            <a:r>
              <a:rPr lang="es-MX" sz="2300" dirty="0" smtClean="0"/>
              <a:t>  </a:t>
            </a:r>
            <a:endParaRPr lang="es-MX" sz="2300" dirty="0"/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 </a:t>
            </a:r>
            <a:endParaRPr lang="es-MX" sz="20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2290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GUIA DE DIAPOSITIVAS  HIPERPARATIROIDISMO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000" dirty="0" smtClean="0"/>
              <a:t>39.-  ESTUDIO  </a:t>
            </a:r>
            <a:r>
              <a:rPr lang="es-MX" sz="2000" dirty="0"/>
              <a:t>RADIOGRAFICO </a:t>
            </a:r>
            <a:endParaRPr lang="es-MX" sz="2000" dirty="0" smtClean="0"/>
          </a:p>
          <a:p>
            <a:pPr marL="457200" indent="-457200">
              <a:buAutoNum type="arabicPlain" startAt="40"/>
            </a:pPr>
            <a:r>
              <a:rPr lang="es-MX" sz="2000" dirty="0" smtClean="0"/>
              <a:t>EXAMENES COMPLEMENTARIOS </a:t>
            </a:r>
          </a:p>
          <a:p>
            <a:pPr marL="457200" indent="-457200">
              <a:buAutoNum type="arabicPlain" startAt="40"/>
            </a:pPr>
            <a:r>
              <a:rPr lang="es-MX" sz="2000" dirty="0" smtClean="0"/>
              <a:t> DIAGNOSTICO </a:t>
            </a:r>
          </a:p>
          <a:p>
            <a:pPr marL="457200" indent="-457200">
              <a:buFont typeface="Arial" pitchFamily="34" charset="0"/>
              <a:buAutoNum type="arabicPlain" startAt="40"/>
            </a:pPr>
            <a:r>
              <a:rPr lang="es-MX" sz="2000" dirty="0"/>
              <a:t>ALTERACIONES RENALES </a:t>
            </a:r>
            <a:endParaRPr lang="es-MX" sz="2000" dirty="0" smtClean="0"/>
          </a:p>
          <a:p>
            <a:pPr marL="457200" indent="-457200">
              <a:buFont typeface="Arial" pitchFamily="34" charset="0"/>
              <a:buAutoNum type="arabicPlain" startAt="40"/>
            </a:pPr>
            <a:r>
              <a:rPr lang="es-MX" sz="2000" dirty="0"/>
              <a:t>BIBLIOGRAFIA </a:t>
            </a:r>
            <a:endParaRPr lang="es-MX" sz="2000" dirty="0" smtClean="0"/>
          </a:p>
          <a:p>
            <a:pPr marL="457200" indent="-457200">
              <a:buFont typeface="Arial" pitchFamily="34" charset="0"/>
              <a:buAutoNum type="arabicPlain" startAt="40"/>
            </a:pPr>
            <a:r>
              <a:rPr lang="es-MX" sz="2000" dirty="0" smtClean="0"/>
              <a:t>GUIA DE DIAPOSITIVAS </a:t>
            </a:r>
          </a:p>
          <a:p>
            <a:pPr marL="457200" indent="-457200">
              <a:buFont typeface="Arial" pitchFamily="34" charset="0"/>
              <a:buAutoNum type="arabicPlain" startAt="40"/>
            </a:pPr>
            <a:r>
              <a:rPr lang="es-MX" sz="2000" dirty="0" smtClean="0"/>
              <a:t>GUIA DE DIAPOSITIVAS </a:t>
            </a:r>
          </a:p>
          <a:p>
            <a:pPr marL="457200" indent="-457200">
              <a:buFont typeface="Arial" pitchFamily="34" charset="0"/>
              <a:buAutoNum type="arabicPlain" startAt="40"/>
            </a:pPr>
            <a:r>
              <a:rPr lang="es-MX" sz="2000" dirty="0" smtClean="0"/>
              <a:t>GUIA DE DIAPOSITIVAS </a:t>
            </a:r>
          </a:p>
          <a:p>
            <a:pPr marL="457200" indent="-457200">
              <a:buFont typeface="Arial" pitchFamily="34" charset="0"/>
              <a:buAutoNum type="arabicPlain" startAt="40"/>
            </a:pPr>
            <a:r>
              <a:rPr lang="es-MX" sz="2000" dirty="0" smtClean="0"/>
              <a:t>GUIA DE DIAPOSITIVAS </a:t>
            </a:r>
          </a:p>
          <a:p>
            <a:pPr marL="457200" indent="-457200">
              <a:buFont typeface="Arial" pitchFamily="34" charset="0"/>
              <a:buAutoNum type="arabicPlain" startAt="40"/>
            </a:pPr>
            <a:r>
              <a:rPr lang="es-MX" sz="2000" dirty="0" smtClean="0"/>
              <a:t>GRACIAS </a:t>
            </a:r>
            <a:endParaRPr lang="es-MX" sz="2000" dirty="0"/>
          </a:p>
          <a:p>
            <a:pPr marL="457200" indent="-457200">
              <a:buFont typeface="Arial" pitchFamily="34" charset="0"/>
              <a:buAutoNum type="arabicPlain" startAt="40"/>
            </a:pPr>
            <a:endParaRPr lang="es-MX" sz="2000" dirty="0"/>
          </a:p>
          <a:p>
            <a:pPr marL="457200" indent="-457200">
              <a:buAutoNum type="arabicPlain" startAt="40"/>
            </a:pPr>
            <a:endParaRPr lang="es-MX" sz="2000" dirty="0" smtClean="0"/>
          </a:p>
          <a:p>
            <a:pPr marL="457200" indent="-457200">
              <a:buAutoNum type="arabicPlain" startAt="40"/>
            </a:pPr>
            <a:endParaRPr lang="es-MX" sz="2000" dirty="0"/>
          </a:p>
          <a:p>
            <a:pPr marL="0" indent="0">
              <a:buNone/>
            </a:pPr>
            <a:endParaRPr lang="es-MX" sz="2000" dirty="0"/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</a:t>
            </a:r>
            <a:r>
              <a:rPr lang="en-US" dirty="0" err="1" smtClean="0"/>
              <a:t>Bucal</a:t>
            </a:r>
            <a:r>
              <a:rPr lang="en-US" dirty="0" smtClean="0"/>
              <a:t> II. "HIPERPARATIROIDISMO" 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2463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026" name="AutoShape 2" descr="data:image/jpeg;base64,/9j/4AAQSkZJRgABAQAAAQABAAD/2wCEAAkGBxQSEhUUExQUFRUXGCAZGBgVFBcUFhgaHBwcGxgYGhQdHCggGBolHRgYITEhJSkrLi4uFx8zODMsNygtLisBCgoKDg0OGxAQGywkHyQ0LCwsLCwsLCwsLCw0NzQsLCwsLCwsLCwsLCwsLCwsLCwsLCwsLCwsLCwsLCwsLCwsLP/AABEIAJcBTQMBEQACEQEDEQH/xAAcAAEAAgMBAQEAAAAAAAAAAAAABgcEBQgDAgH/xABPEAABAwEDBQoKBwYFAwUBAAABAAIDEQQSIQUGBzFBIlFhcYGRobGywRMyNFJyc4KSwtEUIzNCouHwJCU1U2JjQ1SDk9IVF7NEZKPi8Qj/xAAbAQEAAwEBAQEAAAAAAAAAAAAABAUGAwIBB//EAD0RAAIBAgIHBgQFAwMEAwAAAAABAgMRBAUSITFRcYGxMjNBYZHBEyI00RRCUqHwBiPhJEPxFWJykhZTgv/aAAwDAQACEQMRAD8AvFAEAQBAEAQBAEAQBAEAQBAEAQBAEAQBAEAQBAEAQBAEAQBAEAQBAEAQBAEAQBAEAQBAEAQBAEAQBAEAQBAEAQBAEAQBAEAQBAEAQBAEAQBAEAQBAEAQBAEAQBAEAQBAEAQBAEAQBAEAQBAEAQBAEAQBAEAQBAEAQBAEAQBAEAQBAEAQBAEAQBAEAQBAEAQBAEAQBAEAQBAEAQBAEAQBAEAQEZz7zyiyZDfeL8r6iKIGhcRrJOxgqKnhA1ld8PQlWlZbPFnxsoPLWkHKFqJL7S+MHUyAmFg4Nybx9olXEMLSgtUfXWfGa7JuWLTQO+kWita1E8gOvfvKdhaNN01eKfJEWrJqWpk2zd0kWyzOHhHm0RbWyYvptLZdYPpVHEvtfKqFVfKtF+Wzmvsc4YiUdusu/IuVY7VCyeF15jxUbCDtaRscDgQstWozozcJ7UToyUldEY0nZUls8cBikdGXPIJaaVFNSl4CnCcmpK5AzGrOnBODsQqyZzWtwqbRJz8Fd5WqwlH9KKGpjsQvzsym5w2oj7eTnXr8JQ/Sji8wxP62e0WddqZiJi7bRwa4bTvV3lzngqDXZ9D1TzPFRa+b1sSvNTPZlpcIZQI5iNzQ7iTCpu1xDqVwx1a1T4nDfC1p3RosFj1iPlkrPqS9RCxCA0medp8HY5SDQkBoph4zgOolc6rtFkPMKjhh5NcPXUUflK2SilJJPGb993BwqDd2ZQ4erO/aex+Ja2jK1F0czS4khwdiSTiKbfRXrATbUky1yuo2pRb3fz9iaqwLUICPZw5yCEmOOjpAKknxW4gUO+cRgq7F474T0Ia30K3G4/4L0Ia5dCCNyzaJZ235ZCKE0vXW6h90UG+qXGYmq4Xcn06H3L6s6lW8nfUS2x2h41Odid88I7lQLGYiDvGpJc2X+jFrWjdWTKeNH+9q16qq+y3+oJOSp4nx/N9/uvTxOU6Gq8TarWEYhGkPKc0L4RFI6O81xN00rQtp1lVWZVp09HQdtpc5VQp1VLTjfYRZuclqP+PJzqpeMxC/Oy5WBw/6EWTmnaHSWWN73FzjeqTiTR7h1BaDAzlOhGUnd6+pmswpxp4iUYqy1dEbdSyEaTPS0+DsU7gaG5dBBoavIbgfaXDEz0aUmTstp/ExUF539NfsU3FapD/iSe+7ePCs/wDEnvfqbZ06f6V6In2ie3Of9Ijc5xIuOF4k+NeB18QVrl021JNmcz6kouE0rXuun3LBVkZ4ICvNI+kL6Gfo9muunpVzji2IHECm15GNDgMK1rRcKtXR1LaWuAy/4y+JU7PX/BTOV86LZKQX2qcknZI5reRrSAOQLlGUm9bLKrhqUIpRitp82HOe2wkOjtVob/quc3la4kHlC7I4SoU5LXFFq6O9KRnkZZrbdEjqNZMAGhztjXt1NcTqIoCTSg2+1LeV+JweitKGzcWsvZXhAEAQBAEAQHLWkPLzrbb55CasY8xxitQGMNBT0jef7S0GGpqFNJcWfDS5MydJaJWQQtvSSG6wasa6zvAAEk7AF3qTUIuT2I+E8yroptViszpzJFKGNLpGsDgWjWXAkbsDWdWAXLA5hTlJU2mtxwrU29aIpX9c6v0QSzdCOVHNmmspO5c3wjRsDmkNdTjDm+4qPPKKcI1fFavt7+pKwstbib7TGaRWc/3T1Ad6rcs7cjjmfYX88CDQUANKYUw5AD3q7Rlp3ZIsj5tTWiPwkdy7UjdOINRSuFFGrYynSloyvfgScPl1bEQ04Wt5v/Brcq5Nkgd4ORha7CmogitKh23817hWhVV4M41aFShLRqKxH7dI5kkTmm65rgQ4awQK1HMq3Me7ZIw0nG7Rf+Rbd4eCKXz2gkbx+8OQ1CqIu6uayjU+JTjPejNX06kR0l2i7ZmsGt8g5mgk9y4V38tiozmVqKW9/cp23twaf6mqG9jKeg9fqWPoynpPI3zmV90gDrK8YCVqjjvX86lhlc7VnHeun/JZKti/MPK9s8DC+Ta0YceodJC5V6nw6bluOOIq/CpSnu/iKtmlvEkmpJxNdZJaSsy227syrk3rYzayZJaJ6MAusrUnAAUoOUnZwL1+EniVoQ5tl3lmqpfyJvJk10IbUgjAVHLsVRmeWVMIlKTTi9V1v3Ghp1FLUfDxXo7lUI7x1G7yNPejptbuejDoK/QMkxLr4VaW2Or7fsQ8RDRnx1kN0n/aWf0X9bV4zb8vP2LjJezPl7kNibgN8DvPzVI2XqLXzJ8ii9rtuWny76aPPqzJZn9VLl0RvFOIBDtKU92xhn8yVo5qu62hQcwlalbey6yKGlidLcn9vcqqM01cHUqNmuauiX6LrRdtjm7HxHnaWkdF5WOXStUa8ikz2F8Opbn9/wDBa6uTJGLlW2iCGWZ2qNjnniaCe5fG7K57pwc5qC8XY5bttodK90khq97i5xO0nE9Krb31s26hGEVGOxajNzWzTmylN4KItaGi89763WjUMBrJOzgK7Uldlbj6ypRTZ9Z5ZoTZNkayUte14JY9taOpQEEHFrhUcGIUi1iNQrxrLV4Gg2mnJRDszqHMbK5tdgs87jVzmUed97SWPPK5pPKukXdGfrQ0JuJvV9OQQBAEAQGPlCa5FI/zWOdzAlfYq7sDj6MkjHHatOj4ieaExXKsddkUlODCnz51Dx7/ALL4oF/5cYDZpwcQYng8V0qno6qkeKD2HLkZ1LfIqfAnOiI/vNvq5O5Vec/S80d8N2yb6X470VnA2yHs17lSZZ25HPNZaMIvzIIxtcN+nNqV2ZduzLV0dn9k/wBR3cqHMu+5I0+TasNzZrtJTQTZ9nj4+4e5dcs/NyIue9mD4+xVWWALzONesx7tlXhm9FlzaOHE2CKuwv7ZPeqSl2TS5a74dc+pJ10JxXmlKfdwNGxrne8WjqBUXEPWjP51K8oR4sra3awP6m9YUWWxldQ2+pOcypblqi/qqDytdT8QCjYWVq8STgJaOIj53X7Fpq9NQR3Ppx+jADbI2vEKu+FQcxlajxZW5rK1C29r7+xAHOAvEVpWvMcDw6iqGxn4Ev0Zt+qndtMtOQNFOtXWWr5JPz9jRZcl8NskmWB9XxEKL/UMb4N+TRa0e0aV4WEROiZ+bmqT0h1LZ/033U+KOGM2xIzpP8eH0H/CpOb7Yc/Ys8l7M+XuQ9ox6e75qkZelp5leRRe123LUZb9NHn1Zk80+qny6I3inFeVxpbtGNnYDse8/hDfiVXmT1RXE0v9PQ1VJ8F1v7EAY2teL5KoNIzcZlz3bfZjsLy0+0wt6yFMwTtWRXZpDSws1z/e5dyvzDkb0jyFuTLUR/LpyFwB6CudV/IyZl6viYLzOb3qvNgy19AYFbYdv1XN9YpeH8TPZy3eHM+//wCgB9XY/Tf1MXaRFy7tSKbjfRfEWjR0Poa/hUPpSf8AkcvUdhSYzvmTdeiKEAQBAEBg5d8mn9U/sleodpA5Di1DiC02w8on2hH+Kx+pk6goeP7nmh4nQeU4i+GVrRUuY4Ab5LSAqam0ppvej69hQDdHWUv8qdX82H/mtgs0wn6/2f2K74FTd0JXo3zPtlltzZZ4CxgY4F3hI3YkCmDXEqvzPHUK1BwhK7uvB/Y7UKU4zu0b/SyaMsx/uO7NO9V+WdqRFzfukQSyjVxauD9BXZmJstDRwKWP23dyocy77kjU5O/9PzZhaSxuYuKT4F0yz8/L3Ime7KfFlVZa8eLhXvMe7ZV4XsyLh0Z+Qt9N/aKpKXZNLl3065kqXQnFVaRJb9scB9xjW8+6+JQqz+cyua1L4lrckvf3ITlDxm+k3rr3rhLYzhQ9mSzIj7skTvNe08gOPQq6EtGopeaPtKehUjLc0W+tKbAjWfv2DPWjsvVdmXdLj7Mqs37lcfZkAmaTeGFaAdYVIUdMmWjAfUzbfrj2Wq7y3u3x9kaLL+7fH2RKMoxF7KNxNV5zfDVMRhnTpq7uupZ05KMrs1r8nSbw5wskshx36V6okqtAy8j2V0d68KVIpiCtNkuCrYWnKNVWbe+5zxFSM7aJD9KJ3cA32vHS1M22w5+xbZLsny9yJHu6MCOsqjL1FpZk+RRe123LUZb9NHn1Zk80+qny6I3inFeVHpPtF623a+JG0cpJd3hUmYSvVtuRsciho4W+9v7EXbt5lXlwz7s1o8DNHIcAx7XH2Xg9y60paM09xwrQ+JTlHemvVHQK0x+ekf0gQX8m2ob0Rd7m6+Fc6qvBkvAS0cTB+f8Ag5scq82LLD0GZRDLXNCTQzR1bwujJNBw3XOPslSqD12KLN4XhGW5k00rZp2jKDbOLP4P6tzi6+4t1hoFMDvFSJJ+BV4SvGk25eJXX/Z/KP8A7f8A3T/wXm0id+PpeZbmjvIktisMcE12+1zybhvN3Ty4Y0Gwr3FWRWYioqlRyRJV9OIQBAEAQGDl3yaf1T+yV6h2kDkRnijk6lprHlbCeaEh+9meqk6goWP7nmPE6NVIeggCAgWlkgR2ev8AMPVTvVplnakVOb3+HGxA4Bz066/mrpGYmWrmAKWQem7uVDmff8kabJH/AKXmzSaR7cxzo2NcC5rHl1DWlbgaDwmh5lIy2nKKlJrbsIWeVYScIRd2tpWeVTu4Tsp+f6415zJ/2yvw/Ymi68wrMY7BCDrcC/ke4uHQQqamrRNTgIuOHinx9SQL2Syn84JL9rmdsvOHDuRQYchUCbvNmKxc9PETfn01expp7JWCaSniSQDkc5w7gubXySZKwkNKlN7re5srINyRtxHMMSqmewiS2FxWSW+xrvOaDziq01OWlFS3mzpy04KW9Jmkz0FYWesHZdTpooOZ90uPsytzfuY8fZkDtsN2p3215gfmqO5R01rsSjRcPqJvXHsNV5lr/tviaPAdh8fZE0ViTggCAr/Sd9pAP6X9bVS5vthzL/JuzPl7kRgxrXUK9BHz6FRsvXe2otLMnyKL2u25ajLfpo8+rMnmv1c+XRG8U4ryjs7bQJLdaHf3C33AGfCs7i5XrSZvsup6GEpryv66/c+LFZb1ntD8D4O5+J5BXOEb05vdbqeqtTRrU4b9L9lc1OUHVDjv/kvMNp2tYvzIdp8LZoZPPiY7naCtNB3imfn+IhoVZR3Noyp4g9rmuFWuBBG+CKFejkm07o5dy9kx1ltEsDtcby2p2jW13K2h5VWtaLsbalVVWmqi8TBsWUZLLNFNEaPjeHN3uEHfBBIPASulN2ZFxkFOGizp7NfL8Vus7J4jg7BzdrHjxmO4R0gg6ipqd0ZarTdOWizbL6cwgCAIAgCAIDBy75NP6p/ZK9Q7SByJFqHEtOeSe6Ej+9Weqk6goWP7nmh4l4ZVzusVmkMU9oZHIACWm9Wh1HAKrpYWtVWlCLaDnFbWYwz9yd/mo+Z3yXb/AKbiv0M8fHp7zLyXnXY7TII4Z2SPIJDQHVoNZxC51cFXpR0pxaR6jUjLUmRrS6ysVn4JD1V7lKyzty4FZmztTjxIHEd1wg061dIzE1qNkZHXWippvVPVyL6oq9zhpO1rnhaDQAU1ilecryz7E3WbuYZtLmSzvaImmtyNwc5+A3LnNNGjfxrxa1R4+rGX9v8AwaPL8A5R05vU9zv0LVa0AAAUAwAGoKuNAlY+ZZA1pcdQBPMvjdj43ZXKNnkvEk6zjz0JVaYO7k9J+JuLHYr2SbY7b4WI19W6Nx6HFdUr0pF5go/6SpL+akY2S3g6/wBV19QVJMqpFpZsz37NGd4FvuuLe5X+ClpUI/zyNVl89LDQfL01GLniKwt9YD+Fy4Zn3S4+zI+bdyuK6Mg2W/ENNgPX8lReJR0e2iTaMm0glH934GV6VeZZ3b4+yNHgHeD4kxVkTQgCAr/Se6j4PRf1s+Spc32w5l/kvZny9yIWfxa/lsxVHLaXxaeZXkUXtdty1GW/TR59WZLNPqp8uiN291ASdQxU4gJX1HPLpfCSOftc4u951e9ZipK7bP0lQ+HFR3JL0Jfm/Yr2Tbcd+7/8ZvqVh4Xw9R8P21lPjaujj6C4/vqIdadR4R1UUOG0tZFx6N7T4TJ0H9Icz3XuA6AFosM70kYnNYaOLn52fqrkmXcrittL2aBtEf0uFtZY20kaNb4xjUDa5uPGK7wCj16d/mRb5XjPhv4U9j2eT/yUVajq41wp7S5xOxEizAzxkydPeALoX0EsY2jY5uy+K4b+rhEmLsytr4dVY+fgzpTJ9ujnjZLE4PjeKtcNRHceDYuxRSi4uzMhD4EAQBAEAQGDl3yaf1T+yV6h2kDkWPFo4v13rTazyieaEf4qz1UnUFDzDueaHiZOmP8AiknqmHoKl5T9PzZFr9oirB+uX81dohsmmiIfvJnqn9QVZnP0r4okYbtk80supFAf63dlUmWdqXA4Zur048SCRCnOOuh61dbDMS1kpyHmw+1Q+FZI1uJFHA6wNdRx7yh18dGjPQaJ2EyqWIpaaklreqxqcr5PfA/wcooQKg13JbqqDtGPQu0K0KsdKJCrYaph5uE1r68DWQ5YmslobJC4g4Xm/deMcHDbgNexVuY923uJuBryopyiXdku2tnhjlbqe0OHBUauTVyKoTurmspVFUgprxMXOeW7ZJz/AG3DnFO9eajtBnHHT0cPN+T+xTjm15PkfyVeYtMn2QLFeyROPPbIRxgUHZCkxV6L5mlwEL4F28dL7EPyZjSnm16QqCZRSLGzFf8As7mnW2R3Tj11Vxlsr0mtzNDlEr0WtzPXPKS7C0/3B2XJmbtSXH2Z9zd2orj7MrzKDyG8BA6anuVEilorWTPRsPqJfWnqarvK+7lx9kX+X92+PsiXKzJ4QBAV/pQ8aAbbr+oKkzbtQ5+xoMk2T5e5E4Bubu+T8iFSN6y88y0MyvI4va7blqMt+mjz6syeafVT5dEe+ddp8FYrS8YEQvpx3SB00Uqq7QbOOBp/ExNOL8WiirKMVmpH6FIs/MqyXslzj+Z4TsBvWFbYOF8NJb7/AGMpmlW2YQf6dHrcrGQVHIqiJp5FmaH7TWzTM8yaoG8HMaesOV7gX/bsZLPYWrxlvXuyeqaUgQFE6Xsxfozja7O36hzqyMH+E5x1jejJ5iaaiKR5U9F6SLrDY11IqnPatj3/AOStG4dH66F6JqLH0P53mzTiyyu+pmO5qcI5Tq4g7UeG6d9ek7EDHUNKOmtq6F9LoU4QBAEAQBAYOXfJp/VP7JXqHaQORYzgBwLUHknmhL+Ks9U/qCg5h3PNH3xLczwzIsdp8NaZWOMoiOIke0blpu7kGig4XGVqVoReq+5HicIy1soGJxpx/Id62pVk20Q/xFnq39QVXnP0r4o74bvCc6XvsYfSd2VR5Z2pHLNuxHiQpgvY04ekO7irsyr1aiztHjaWQem7uVDmXfckarJXfDc2azSZHXwJ3xI3sELtlb7a4ETPrJU3x9iscp+O3fr1f/qZl3TKqh2WXBo2krk+LgLx+NypqfZNRlz/ANOufU9M/pg2yEH772t63HsrxXdoHDOZ6OGtvaXv7FXHAmu93hQjKotjNaz/ALDG3zmE++Se9Tqa+SxscBC2Fgt66lW5HJ5Wi78+5ZyasZeaLAzGm3czeJw53A9yscrl2o8C5yaeuceDMzPj7BvrBr9Fy65n3S4+zJGcdyuPsyvba7YdVK9GHeqUpqRNtG32EnrPharnK+7lx9kX+X9h8SXKzJ4QBAV/pMH1tn9F/wAKpc3/AC8zQZL2Z8vcizcNWOJPTh1qhesvFrLOzM8ji9rtuWqy36aPPqzJ5p9VLl0RgaTZ7uT5R55a38QJ6Gle8bK1J+djrksNLFxe67KhhVBI28i6MxoKWCEecHH3nOPUVf4KNqEUYbNp3xk3ut+yRTVoYW1b5punnIVAlZtM2l1JXXiS/Q5aqWi1xV1tY8D0SQT+MK5wD1NGcz2Hywn5tfz0LWViZsIDytNnbIxzHtDmOBa5rhUEHAgjaKIfU2ndHM2f+bByfa3xCpjcL8ROu4ScCd9pqOQHauLVnYvsNW+LC72+JHqGgI183Kvtju0dSZlZX+l2Gzzk1c9gv+m3cv8AxNK6Rd0Z6tDQqOJu19OQQBAEAQGDl3yaf1T+yV6h2kDkWHUP1sWnPJPNCR/erPVSdQUPMO55o+nQGWfJ5vVv7JVNR7yPFCWw5ciryLfoqPAnGiP+JM9U/qCq85+lfFHfC9snWlplYoR/W7sqkyztS4HHN3aEX5kHjfr/AFvq6MtJFo6Pz+ye27uVDmff8kanJPpubNZpNNGwneL+oBdcs/Py9yNn3+2uPsVflU7sHVusOavcvuZd0ypw/ZfAt7Rr5BGP6ndoqlp9k02WfTri+phaS59zCzfLnHkAHxFcsQ9iIGez+WEeL/nqQFzcDXePQB3qKZ4unJEVyCJvmxtHM0KxgrRRusPHQpRjuS6FVGHwc0zQMRK5vBg8hZut22vNmSrq1SS831JFmVNS0AedGRyi6e4qRl0rV+KZNymVsRxTXv7G9z3+wb6wdlymZp3S4+zLHN+5j/5LoyucokX38AA/XOqRbCnp6rE70d/Yyes+Biucq7uXH2Re5d3b4kktsha2o30znE1MPhXUpOzuuvmWdOKlKzNf9NfTXvbAsf8A9ex/6/2X2JSow3GTku0OfevGtKbANi0+RY2tiqc3Vd2nuS6HLEU4wtYiGkv7Sz181/W1es3/ACc/Yt8l7M+XuRNpqG120H4VRPay9RaGZopY4va7blqst+mjz6syWafVT5dERvS7N9REzfc5/utp8a55lOyhHe/51LD+n4/3ZS8rev8AwVnDqPH3Knka6W0vjNyG5ZLO3aImV47or0rS0FalFeSPzzHT08TUl/3PqUxnLFctM7f7zqcV5xHQs/VVqsl5s22FlpYenL/tXQy9GVquZUA1eEY9nQH/AAKfgXaVitzmF8M3uaft7lu5wZXbZLPJaHtc5sYBIbS8auDcKkDarSctFXZl8PRdaoqcdrIQdMVl/kWjmj/5rj+JjuZZvJK36o/v9iQ5nZ6w5RMoijkZ4MNJ8JdxvXqUo4+aV0hUU9hCxWCnhraTTvuIbp/soMVlkpiHuZXgc0Gn4Un4HbLX80kUwV8LVnQWhKYuyYAfuyvA4iQ74ivcdhR41WqvkT5eiIEAQBAEBhZbH7PP6p/ZK9Q7SByJEdyOJahazyieaEh+9Weqk6goWYdzzQ8ToDLPk83q39kqmo95Hij69hy7Aageiv0BMqHqJrof/iTPVSdyqs6+lfFEjDd4T3Sz9lD6TuwVSZX2pHDOOxHiQaN2unLva1dmWaLQ0feSe27uVBmff8karJfpubNdpMZVsI9P4F1yv8/L3ImfOyp8X7FX5aG6ZTaeoFfcy7sqcN2WW9o38hZ6Tu0qWl2TT5Z9OufU0GkSetpa3zY8eWvdRR67+Yps6nfEKO5e5E669v6/JcCpWs88qZXtAa2lonbiK0meNra6nL65S3v1LDDYirpW0n6s2tgc4kOJJvGpqaknXWpxONFUTd3rOE227s3OQJbk8GyjrpO/eF0cWJXTCS0a0X59dR3wM9GvB+fXUSXPw0swOqjx2XK0zNXpLj9y7zZXpR/8l7kAbFeLttaGg5T3Khv4FLLUkyc6PvspfWfA1XeVd3Lj7Ivct7t8Tf5T8TlHWo/9Q/Qy4rqW1HtGr/XNVfn5MRm5F+/xjqW1/pjuqnFdDjivAieksfWWf0X/AAjvUzOPy8/YtMl7M+XuRMNwpvD5fmqJl8mWjmea2SL2u25anLPpY8+rMjmf1U+XREK0rz1kazzYq+8XD4QoeZS/vRjuXv8A4LrIYWpylvfT/kgkKgSNJI2gytaADSeYYYUlkpr2brDBevj1P1P1ZG/C0H/tx/8AVfYwLRMXG84lziakklxOG0nWvN3Ju570VFWjqR8Zv2rwOUrK7+80HifuD1qwwbtJMr8whp4ea8r+mst7Sf8Awu0+i3/yMVrW7DMvln1UP54HOzlXo2DLS0CePbPRj65FLw/iZ3Ovyc/Y2OnzyOz+v+B67z8CFl3ePgUdXBeS3ZfegptMnP8AXv6GsC9xKTHd7yLFXohhAEAQBAfMjAQQdRFDyoDkTKliNnmlgeDeie6M123SQDxEUIWnpzU4qW88myzHzh+gW2O0FpextWvA8YtcKOu12jA8NKbVzxNJ1abiC3s5tK1jfZZGWR75JZGFraxvYGXhdLnFwANK6hWppxqFgstqSqxlPVFa+NvA5VaqjFpFPxYat6i1q2FcyxdCdhLrXLLTcxxXfakcCOhjudU2fVEqMYeLd/T/AJJOFjeTZLtKh+rgrte7qVTlfalwIuc93HiQGF9AeHDo/wDr0q6RmpK7LTzAH7L/AKju5UOZ9/yRp8l+l5swdIxoIDwu+Bdcr2y5e5E/qDs0+fsVPbNcdf1WqZj3XoVlLZIuPRuf2FnpO61TUuyaXK/p1xfUiOdkgfapjvODeRrQD0qLV1yZm8ynpYqb5eiNTY7MZXsjBoXuDd8C8QK9PQuaV3Yj0YOpUjBeLsSG16M5Xinh4xiPuO2Gu/wLt+GlvL+llE4Svpr0MXKGS3WV4ic4OIaHAgEDE3du9TqVPiaLpTs3crMXh3QqaDd9V+p5tnuuaQfFN7mIPco8XotS3azhTlotS3ayw85rN4WzPpiQLw5MT0VWhxsNOi7cTVY+n8TDyt4a/QrygbKCMG6ucb/Ks0zOxd4WNzmnlcQzSRvrceQQaYtcMNW9hTkCl4PHQwt1U7L8dzLzKruLXAlVrt7XgBuIriSKKBnmbU8RTVGjrW1vZwWsvKUGndmMRgeJZckI2GSGbknfPQMFu/6bouGFc3+Zv0WrrcjYl/NbcQ7Sa6ktm4n9bV2zf8vMuMl7M+XuRZrd/gHQdqoWXnAs7MzyOL2u25arLfpY8+rMlmn1U+XRFc5/2i/arRtDQGjkbj01VXjZN4l8uhpMoho4eHndkdybAZJGRg4veGj2iG965KOlJR3ltWmqcJTfgm/TWTn/ALbS/wA+P3HfNT/+ly/V+xQf/IaX6H6oi+dWQ3WOTwbnB9WB4IBAxLhTHbuelRa9B0JqLdyzweMji6enFWs7dPuRK3TlsjXjW1wI42mq7UNR7nFSVn4l/wCedm+kZOtDW43oS9oGNS0XwBx0Cuai0oMxWCn8LEwb8H/g5ueq5GzZMNFud0OT5pfpFWxytaL4aXXXNJpVoxoQ46q6gpNCSTKXNaEqsYuPgeulrPWG3+BisxLo4yXOeWuZecRQABwBoBXEj73Au7aZEwWGlTvKW1ldITjpTRXk4wZMgDhRzwZT/qEub+EtXuOwoMVJSquxLV6I4QBAEAQBAVJph0fvncbbZWl8l0CaJoq54bgJGD7zgKAjaAKYjGywWKUV8OezwZ8KReCKjaDQjUQRrBG+rh7D4ZOTdn6217lJwvZRDr7WSHIWSJrVIIoGF7jrp4rRvudqaONS6tenQhp1HZdeG8jqEpuyOg8zs3G2CzNiaQ553Uj6UvPIAJ4gAAOALGY3FyxVVzezYluRZU6ahGxHtLP2dn9YeoKTlfblwKzOO7jxIJrGHAeL9Aq7Rl2Wlo98k/1HHqVBmffckanJfpubMPSK7CAb7ndF1dcr2z5EL+oFqp//AK9iqMrDdM4geuq+5kv7foVmHfysuLR15Cz0ndpUtLsmlyv6dcX1K9tct98j/Pc5/OSVCb1mSqz05ynvbZsM0Yr1tg4y48jSeui9Utc0TMrWlioL+bGWyp5siE59x/XRO32Eczge9U2Zr54vy/nUzucq1SL3r+dSNuFKYfd7/wA1VlOWdkiW/BE47WNrzYrT0JadKL8kbPDT06MJb0iF515HfBu421iJrgPExGBHm4a/0aXGYN05OcV8vQpsTgnSm5RXy9DQZLkJnx/X6KpcWvkJ+VbWiaWF1WjjHSB81R1NTL9Gzs9mL+Lf+SnZblVXGSvsh4y+29/svE+TqKPE20bA0ADUMF+i0qcacFCCslqRDbbd2V/pSdR9n9F/WxVGbLXHmX2S9mfL3IuT8/kqAvootDM3yOL2u25arLPpY8+rMlmn1U+XRFTZwSX5J31wc55HK5xHQqKc9Os5b2a3CQ0IQjuS6H1mRFettnaf5lfdBd8Kl4WOlWie80lo4So/Lrq9y8VoT8/K10tMpJA7zmOHukf8yqnMl80XxNPkDvTqLc1/P2KjtowXCntLuW06LzLtPhbBZXHGsLQeEtF09IKuqbvBGGxsNDETj5spvSNmW+xSuljaTZnmrSBhGT9x28K4A7RQa1Dq09B3Ww0eX4+NeCjJ/Mv38/uQG16uVfKe07Ynsnk06lKREROdG+YUlukbLK0tsrTVziKeFp9xm+DTF29Ua19SuQ8VilTWjHb0OiGtAFAKAagNQXUpD9QBAEAQBAEAQGmyxmpYrUb09mikd5xYA/3xR3SusK1SCtGTR8sayyaNcmRmrbI32nyvHM55C7rH4hKyl0PLpxetoklisUcLAyKNkbBqaxoY0cgUac5TelJtvzPSSWwyF4PpjW3J8UwAljZIAai+0Ood8V1L3CpKGuLseJ04TVppPiY4yDZv8vD/ALbfkun4mt+t+rOP4PD/AKI+iMuzWZkYuxtawa6NAaK8QXKc5Td5O7O1OnCmtGCSXkfNqsMctPCMY+mq80OpXXSurUvsKk4dltHmpRp1e3FPirmG/NuyHXZoDxxMPck6k5q0m2eVhaK2QXojOs1kZG25GxrG+a0Box14Bc0ktSOkYRitGKsjE/6FZv8ALw/7bfkvPw4bjh+Cw/8A9cfRHrZslQRuvMijY4bWsa084C+qEVrSOkMNRg9KEEn5JGYvR2Me02KOSnhGMfTVeaDSuuleILnOlCfaSfE5VKNOpbTinbernkckQfyYvcb8l4/DUf0L0R4/CUP0R9EZUMTWgNaA0DUAKAci6xioqyVkdoxjBaMVZH2vR6NdJkKzl1/wTA7faLp6KKJVwOHqq04Lp0PMIRg7xVj3hyfG3UwctT1rlDKcHB3VNX89fW51+JLeZSnpWPAX0GLbMmxTUMsTJKar7Q6lddK6tQXidKE+0k+J1p1qlPsSa4M8f+iWb+RF/tt+S5fhKH6F6I6fjMR+uXqzMggaxoaxoa0ag0UAricF2hCMFoxVkcJzlN6UndmA7N+ynA2eA8cTPkuSw1FbIL0RIWNxK/3JerPuy5Ds0Tg+OCFjhqc2NrSKihoQN4nnXuNKnF3UVfgfKmMxFSOjOcmtzbNguhGMW3ZNimp4WKOSmq+0OpXXSurUF4lTjLtK51pV6tK/w5NX3OxgnNSxH/0lm/2WfJfPhQ3I6vG4l/7kvVmysdkZCwRxMbGwVo1jQ1oqamgGAxJPKvaSSsiPOcpvSk7vzPVzQRQ4g7Cvp5I3lDMLJ0xq+yRVJruL0WPsELx8OO4kLF1kraT6iwZg5OhILLJFUar9Zae+Svuij5LE1ZanJkkaKYDAL0cD9QBAEAQBAEAQBAEAQBAEAQBAEAQBAEAQBAEAQBAEAQBAEAQBAEAQBAEAQBAEAQBAEAQBAEAQBAEAQBAEAQBAEAQBAEAQBAEAQBAEAQBAEAQBAEAQBAEAQBAEAQBAEAQBAEAQBAEAQBAEAQBAEAQBAEAQBAEAQBAEAQBAEAQBAEAQBAEAQBAEAQBAEAQBAEAQBAEAQBAEAQBAEAQBAEAQBAEA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028" name="AutoShape 4" descr="data:image/jpeg;base64,/9j/4AAQSkZJRgABAQAAAQABAAD/2wCEAAkGBxQSEhUUExQUFRUXGCAZGBgVFBcUFhgaHBwcGxgYGhQdHCggGBolHRgYITEhJSkrLi4uFx8zODMsNygtLisBCgoKDg0OGxAQGywkHyQ0LCwsLCwsLCwsLCw0NzQsLCwsLCwsLCwsLCwsLCwsLCwsLCwsLCwsLCwsLCwsLCwsLP/AABEIAJcBTQMBEQACEQEDEQH/xAAcAAEAAgMBAQEAAAAAAAAAAAAABgcEBQgDAgH/xABPEAABAwEDBQoKBwYFAwUBAAABAAIDEQQSIQUGBzFBIlFhcYGRobGywRMyNFJyc4KSwtEUIzNCouHwJCU1U2JjQ1SDk9IVF7NEZKPi8Qj/xAAbAQEAAwEBAQEAAAAAAAAAAAAABAUGAwIBB//EAD0RAAIBAgIHBgQFAwMEAwAAAAABAgMRBAUSITFRcYGxMjNBYZHBEyI00RRCUqHwBiPhJEPxFWJykhZTgv/aAAwDAQACEQMRAD8AvFAEAQBAEAQBAEAQBAEAQBAEAQBAEAQBAEAQBAEAQBAEAQBAEAQBAEAQBAEAQBAEAQBAEAQBAEAQBAEAQBAEAQBAEAQBAEAQBAEAQBAEAQBAEAQBAEAQBAEAQBAEAQBAEAQBAEAQBAEAQBAEAQBAEAQBAEAQBAEAQBAEAQBAEAQBAEAQBAEAQBAEAQBAEAQBAEAQBAEAQBAEAQBAEAQBAEAQEZz7zyiyZDfeL8r6iKIGhcRrJOxgqKnhA1ld8PQlWlZbPFnxsoPLWkHKFqJL7S+MHUyAmFg4Nybx9olXEMLSgtUfXWfGa7JuWLTQO+kWita1E8gOvfvKdhaNN01eKfJEWrJqWpk2zd0kWyzOHhHm0RbWyYvptLZdYPpVHEvtfKqFVfKtF+Wzmvsc4YiUdusu/IuVY7VCyeF15jxUbCDtaRscDgQstWozozcJ7UToyUldEY0nZUls8cBikdGXPIJaaVFNSl4CnCcmpK5AzGrOnBODsQqyZzWtwqbRJz8Fd5WqwlH9KKGpjsQvzsym5w2oj7eTnXr8JQ/Sji8wxP62e0WddqZiJi7bRwa4bTvV3lzngqDXZ9D1TzPFRa+b1sSvNTPZlpcIZQI5iNzQ7iTCpu1xDqVwx1a1T4nDfC1p3RosFj1iPlkrPqS9RCxCA0medp8HY5SDQkBoph4zgOolc6rtFkPMKjhh5NcPXUUflK2SilJJPGb993BwqDd2ZQ4erO/aex+Ja2jK1F0czS4khwdiSTiKbfRXrATbUky1yuo2pRb3fz9iaqwLUICPZw5yCEmOOjpAKknxW4gUO+cRgq7F474T0Ia30K3G4/4L0Ia5dCCNyzaJZ235ZCKE0vXW6h90UG+qXGYmq4Xcn06H3L6s6lW8nfUS2x2h41Odid88I7lQLGYiDvGpJc2X+jFrWjdWTKeNH+9q16qq+y3+oJOSp4nx/N9/uvTxOU6Gq8TarWEYhGkPKc0L4RFI6O81xN00rQtp1lVWZVp09HQdtpc5VQp1VLTjfYRZuclqP+PJzqpeMxC/Oy5WBw/6EWTmnaHSWWN73FzjeqTiTR7h1BaDAzlOhGUnd6+pmswpxp4iUYqy1dEbdSyEaTPS0+DsU7gaG5dBBoavIbgfaXDEz0aUmTstp/ExUF539NfsU3FapD/iSe+7ePCs/wDEnvfqbZ06f6V6In2ie3Of9Ijc5xIuOF4k+NeB18QVrl021JNmcz6kouE0rXuun3LBVkZ4ICvNI+kL6Gfo9muunpVzji2IHECm15GNDgMK1rRcKtXR1LaWuAy/4y+JU7PX/BTOV86LZKQX2qcknZI5reRrSAOQLlGUm9bLKrhqUIpRitp82HOe2wkOjtVob/quc3la4kHlC7I4SoU5LXFFq6O9KRnkZZrbdEjqNZMAGhztjXt1NcTqIoCTSg2+1LeV+JweitKGzcWsvZXhAEAQBAEAQHLWkPLzrbb55CasY8xxitQGMNBT0jef7S0GGpqFNJcWfDS5MydJaJWQQtvSSG6wasa6zvAAEk7AF3qTUIuT2I+E8yroptViszpzJFKGNLpGsDgWjWXAkbsDWdWAXLA5hTlJU2mtxwrU29aIpX9c6v0QSzdCOVHNmmspO5c3wjRsDmkNdTjDm+4qPPKKcI1fFavt7+pKwstbib7TGaRWc/3T1Ad6rcs7cjjmfYX88CDQUANKYUw5AD3q7Rlp3ZIsj5tTWiPwkdy7UjdOINRSuFFGrYynSloyvfgScPl1bEQ04Wt5v/Brcq5Nkgd4ORha7CmogitKh23817hWhVV4M41aFShLRqKxH7dI5kkTmm65rgQ4awQK1HMq3Me7ZIw0nG7Rf+Rbd4eCKXz2gkbx+8OQ1CqIu6uayjU+JTjPejNX06kR0l2i7ZmsGt8g5mgk9y4V38tiozmVqKW9/cp23twaf6mqG9jKeg9fqWPoynpPI3zmV90gDrK8YCVqjjvX86lhlc7VnHeun/JZKti/MPK9s8DC+Ta0YceodJC5V6nw6bluOOIq/CpSnu/iKtmlvEkmpJxNdZJaSsy227syrk3rYzayZJaJ6MAusrUnAAUoOUnZwL1+EniVoQ5tl3lmqpfyJvJk10IbUgjAVHLsVRmeWVMIlKTTi9V1v3Ghp1FLUfDxXo7lUI7x1G7yNPejptbuejDoK/QMkxLr4VaW2Or7fsQ8RDRnx1kN0n/aWf0X9bV4zb8vP2LjJezPl7kNibgN8DvPzVI2XqLXzJ8ii9rtuWny76aPPqzJZn9VLl0RvFOIBDtKU92xhn8yVo5qu62hQcwlalbey6yKGlidLcn9vcqqM01cHUqNmuauiX6LrRdtjm7HxHnaWkdF5WOXStUa8ikz2F8Opbn9/wDBa6uTJGLlW2iCGWZ2qNjnniaCe5fG7K57pwc5qC8XY5bttodK90khq97i5xO0nE9Krb31s26hGEVGOxajNzWzTmylN4KItaGi89763WjUMBrJOzgK7Uldlbj6ypRTZ9Z5ZoTZNkayUte14JY9taOpQEEHFrhUcGIUi1iNQrxrLV4Gg2mnJRDszqHMbK5tdgs87jVzmUed97SWPPK5pPKukXdGfrQ0JuJvV9OQQBAEAQGPlCa5FI/zWOdzAlfYq7sDj6MkjHHatOj4ieaExXKsddkUlODCnz51Dx7/ALL4oF/5cYDZpwcQYng8V0qno6qkeKD2HLkZ1LfIqfAnOiI/vNvq5O5Vec/S80d8N2yb6X470VnA2yHs17lSZZ25HPNZaMIvzIIxtcN+nNqV2ZduzLV0dn9k/wBR3cqHMu+5I0+TasNzZrtJTQTZ9nj4+4e5dcs/NyIue9mD4+xVWWALzONesx7tlXhm9FlzaOHE2CKuwv7ZPeqSl2TS5a74dc+pJ10JxXmlKfdwNGxrne8WjqBUXEPWjP51K8oR4sra3awP6m9YUWWxldQ2+pOcypblqi/qqDytdT8QCjYWVq8STgJaOIj53X7Fpq9NQR3Ppx+jADbI2vEKu+FQcxlajxZW5rK1C29r7+xAHOAvEVpWvMcDw6iqGxn4Ev0Zt+qndtMtOQNFOtXWWr5JPz9jRZcl8NskmWB9XxEKL/UMb4N+TRa0e0aV4WEROiZ+bmqT0h1LZ/033U+KOGM2xIzpP8eH0H/CpOb7Yc/Ys8l7M+XuQ9ox6e75qkZelp5leRRe123LUZb9NHn1Zk80+qny6I3inFeVxpbtGNnYDse8/hDfiVXmT1RXE0v9PQ1VJ8F1v7EAY2teL5KoNIzcZlz3bfZjsLy0+0wt6yFMwTtWRXZpDSws1z/e5dyvzDkb0jyFuTLUR/LpyFwB6CudV/IyZl6viYLzOb3qvNgy19AYFbYdv1XN9YpeH8TPZy3eHM+//wCgB9XY/Tf1MXaRFy7tSKbjfRfEWjR0Poa/hUPpSf8AkcvUdhSYzvmTdeiKEAQBAEBg5d8mn9U/sleodpA5Di1DiC02w8on2hH+Kx+pk6goeP7nmh4nQeU4i+GVrRUuY4Ab5LSAqam0ppvej69hQDdHWUv8qdX82H/mtgs0wn6/2f2K74FTd0JXo3zPtlltzZZ4CxgY4F3hI3YkCmDXEqvzPHUK1BwhK7uvB/Y7UKU4zu0b/SyaMsx/uO7NO9V+WdqRFzfukQSyjVxauD9BXZmJstDRwKWP23dyocy77kjU5O/9PzZhaSxuYuKT4F0yz8/L3Ime7KfFlVZa8eLhXvMe7ZV4XsyLh0Z+Qt9N/aKpKXZNLl3065kqXQnFVaRJb9scB9xjW8+6+JQqz+cyua1L4lrckvf3ITlDxm+k3rr3rhLYzhQ9mSzIj7skTvNe08gOPQq6EtGopeaPtKehUjLc0W+tKbAjWfv2DPWjsvVdmXdLj7Mqs37lcfZkAmaTeGFaAdYVIUdMmWjAfUzbfrj2Wq7y3u3x9kaLL+7fH2RKMoxF7KNxNV5zfDVMRhnTpq7uupZ05KMrs1r8nSbw5wskshx36V6okqtAy8j2V0d68KVIpiCtNkuCrYWnKNVWbe+5zxFSM7aJD9KJ3cA32vHS1M22w5+xbZLsny9yJHu6MCOsqjL1FpZk+RRe123LUZb9NHn1Zk80+qny6I3inFeVHpPtF623a+JG0cpJd3hUmYSvVtuRsciho4W+9v7EXbt5lXlwz7s1o8DNHIcAx7XH2Xg9y60paM09xwrQ+JTlHemvVHQK0x+ekf0gQX8m2ob0Rd7m6+Fc6qvBkvAS0cTB+f8Ag5scq82LLD0GZRDLXNCTQzR1bwujJNBw3XOPslSqD12KLN4XhGW5k00rZp2jKDbOLP4P6tzi6+4t1hoFMDvFSJJ+BV4SvGk25eJXX/Z/KP8A7f8A3T/wXm0id+PpeZbmjvIktisMcE12+1zybhvN3Ty4Y0Gwr3FWRWYioqlRyRJV9OIQBAEAQGDl3yaf1T+yV6h2kDkRnijk6lprHlbCeaEh+9meqk6goWP7nmPE6NVIeggCAgWlkgR2ev8AMPVTvVplnakVOb3+HGxA4Bz066/mrpGYmWrmAKWQem7uVDmff8kabJH/AKXmzSaR7cxzo2NcC5rHl1DWlbgaDwmh5lIy2nKKlJrbsIWeVYScIRd2tpWeVTu4Tsp+f6415zJ/2yvw/Ymi68wrMY7BCDrcC/ke4uHQQqamrRNTgIuOHinx9SQL2Syn84JL9rmdsvOHDuRQYchUCbvNmKxc9PETfn01expp7JWCaSniSQDkc5w7gubXySZKwkNKlN7re5srINyRtxHMMSqmewiS2FxWSW+xrvOaDziq01OWlFS3mzpy04KW9Jmkz0FYWesHZdTpooOZ90uPsytzfuY8fZkDtsN2p3215gfmqO5R01rsSjRcPqJvXHsNV5lr/tviaPAdh8fZE0ViTggCAr/Sd9pAP6X9bVS5vthzL/JuzPl7kRgxrXUK9BHz6FRsvXe2otLMnyKL2u25ajLfpo8+rMnmv1c+XRG8U4ryjs7bQJLdaHf3C33AGfCs7i5XrSZvsup6GEpryv66/c+LFZb1ntD8D4O5+J5BXOEb05vdbqeqtTRrU4b9L9lc1OUHVDjv/kvMNp2tYvzIdp8LZoZPPiY7naCtNB3imfn+IhoVZR3Noyp4g9rmuFWuBBG+CKFejkm07o5dy9kx1ltEsDtcby2p2jW13K2h5VWtaLsbalVVWmqi8TBsWUZLLNFNEaPjeHN3uEHfBBIPASulN2ZFxkFOGizp7NfL8Vus7J4jg7BzdrHjxmO4R0gg6ipqd0ZarTdOWizbL6cwgCAIAgCAIDBy75NP6p/ZK9Q7SByJFqHEtOeSe6Ej+9Weqk6goWP7nmh4l4ZVzusVmkMU9oZHIACWm9Wh1HAKrpYWtVWlCLaDnFbWYwz9yd/mo+Z3yXb/AKbiv0M8fHp7zLyXnXY7TII4Z2SPIJDQHVoNZxC51cFXpR0pxaR6jUjLUmRrS6ysVn4JD1V7lKyzty4FZmztTjxIHEd1wg061dIzE1qNkZHXWippvVPVyL6oq9zhpO1rnhaDQAU1ilecryz7E3WbuYZtLmSzvaImmtyNwc5+A3LnNNGjfxrxa1R4+rGX9v8AwaPL8A5R05vU9zv0LVa0AAAUAwAGoKuNAlY+ZZA1pcdQBPMvjdj43ZXKNnkvEk6zjz0JVaYO7k9J+JuLHYr2SbY7b4WI19W6Nx6HFdUr0pF5go/6SpL+akY2S3g6/wBV19QVJMqpFpZsz37NGd4FvuuLe5X+ClpUI/zyNVl89LDQfL01GLniKwt9YD+Fy4Zn3S4+zI+bdyuK6Mg2W/ENNgPX8lReJR0e2iTaMm0glH934GV6VeZZ3b4+yNHgHeD4kxVkTQgCAr/Se6j4PRf1s+Spc32w5l/kvZny9yIWfxa/lsxVHLaXxaeZXkUXtdty1GW/TR59WZLNPqp8uiN291ASdQxU4gJX1HPLpfCSOftc4u951e9ZipK7bP0lQ+HFR3JL0Jfm/Yr2Tbcd+7/8ZvqVh4Xw9R8P21lPjaujj6C4/vqIdadR4R1UUOG0tZFx6N7T4TJ0H9Icz3XuA6AFosM70kYnNYaOLn52fqrkmXcrittL2aBtEf0uFtZY20kaNb4xjUDa5uPGK7wCj16d/mRb5XjPhv4U9j2eT/yUVajq41wp7S5xOxEizAzxkydPeALoX0EsY2jY5uy+K4b+rhEmLsytr4dVY+fgzpTJ9ujnjZLE4PjeKtcNRHceDYuxRSi4uzMhD4EAQBAEAQGDl3yaf1T+yV6h2kDkWPFo4v13rTazyieaEf4qz1UnUFDzDueaHiZOmP8AiknqmHoKl5T9PzZFr9oirB+uX81dohsmmiIfvJnqn9QVZnP0r4okYbtk80supFAf63dlUmWdqXA4Zur048SCRCnOOuh61dbDMS1kpyHmw+1Q+FZI1uJFHA6wNdRx7yh18dGjPQaJ2EyqWIpaaklreqxqcr5PfA/wcooQKg13JbqqDtGPQu0K0KsdKJCrYaph5uE1r68DWQ5YmslobJC4g4Xm/deMcHDbgNexVuY923uJuBryopyiXdku2tnhjlbqe0OHBUauTVyKoTurmspVFUgprxMXOeW7ZJz/AG3DnFO9eajtBnHHT0cPN+T+xTjm15PkfyVeYtMn2QLFeyROPPbIRxgUHZCkxV6L5mlwEL4F28dL7EPyZjSnm16QqCZRSLGzFf8As7mnW2R3Tj11Vxlsr0mtzNDlEr0WtzPXPKS7C0/3B2XJmbtSXH2Z9zd2orj7MrzKDyG8BA6anuVEilorWTPRsPqJfWnqarvK+7lx9kX+X92+PsiXKzJ4QBAV/pQ8aAbbr+oKkzbtQ5+xoMk2T5e5E4Bubu+T8iFSN6y88y0MyvI4va7blqMt+mjz6syeafVT5dEe+ddp8FYrS8YEQvpx3SB00Uqq7QbOOBp/ExNOL8WiirKMVmpH6FIs/MqyXslzj+Z4TsBvWFbYOF8NJb7/AGMpmlW2YQf6dHrcrGQVHIqiJp5FmaH7TWzTM8yaoG8HMaesOV7gX/bsZLPYWrxlvXuyeqaUgQFE6Xsxfozja7O36hzqyMH+E5x1jejJ5iaaiKR5U9F6SLrDY11IqnPatj3/AOStG4dH66F6JqLH0P53mzTiyyu+pmO5qcI5Tq4g7UeG6d9ek7EDHUNKOmtq6F9LoU4QBAEAQBAYOXfJp/VP7JXqHaQORYzgBwLUHknmhL+Ks9U/qCg5h3PNH3xLczwzIsdp8NaZWOMoiOIke0blpu7kGig4XGVqVoReq+5HicIy1soGJxpx/Id62pVk20Q/xFnq39QVXnP0r4o74bvCc6XvsYfSd2VR5Z2pHLNuxHiQpgvY04ekO7irsyr1aiztHjaWQem7uVDmXfckarJXfDc2azSZHXwJ3xI3sELtlb7a4ETPrJU3x9iscp+O3fr1f/qZl3TKqh2WXBo2krk+LgLx+NypqfZNRlz/ANOufU9M/pg2yEH772t63HsrxXdoHDOZ6OGtvaXv7FXHAmu93hQjKotjNaz/ALDG3zmE++Se9Tqa+SxscBC2Fgt66lW5HJ5Wi78+5ZyasZeaLAzGm3czeJw53A9yscrl2o8C5yaeuceDMzPj7BvrBr9Fy65n3S4+zJGcdyuPsyvba7YdVK9GHeqUpqRNtG32EnrPharnK+7lx9kX+X9h8SXKzJ4QBAV/pMH1tn9F/wAKpc3/AC8zQZL2Z8vcizcNWOJPTh1qhesvFrLOzM8ji9rtuWqy36aPPqzJ5p9VLl0RgaTZ7uT5R55a38QJ6Gle8bK1J+djrksNLFxe67KhhVBI28i6MxoKWCEecHH3nOPUVf4KNqEUYbNp3xk3ut+yRTVoYW1b5punnIVAlZtM2l1JXXiS/Q5aqWi1xV1tY8D0SQT+MK5wD1NGcz2Hywn5tfz0LWViZsIDytNnbIxzHtDmOBa5rhUEHAgjaKIfU2ndHM2f+bByfa3xCpjcL8ROu4ScCd9pqOQHauLVnYvsNW+LC72+JHqGgI183Kvtju0dSZlZX+l2Gzzk1c9gv+m3cv8AxNK6Rd0Z6tDQqOJu19OQQBAEAQGDl3yaf1T+yV6h2kDkWHUP1sWnPJPNCR/erPVSdQUPMO55o+nQGWfJ5vVv7JVNR7yPFCWw5ciryLfoqPAnGiP+JM9U/qCq85+lfFHfC9snWlplYoR/W7sqkyztS4HHN3aEX5kHjfr/AFvq6MtJFo6Pz+ye27uVDmff8kanJPpubNZpNNGwneL+oBdcs/Py9yNn3+2uPsVflU7sHVusOavcvuZd0ypw/ZfAt7Rr5BGP6ndoqlp9k02WfTri+phaS59zCzfLnHkAHxFcsQ9iIGez+WEeL/nqQFzcDXePQB3qKZ4unJEVyCJvmxtHM0KxgrRRusPHQpRjuS6FVGHwc0zQMRK5vBg8hZut22vNmSrq1SS831JFmVNS0AedGRyi6e4qRl0rV+KZNymVsRxTXv7G9z3+wb6wdlymZp3S4+zLHN+5j/5LoyucokX38AA/XOqRbCnp6rE70d/Yyes+Biucq7uXH2Re5d3b4kktsha2o30znE1MPhXUpOzuuvmWdOKlKzNf9NfTXvbAsf8A9ex/6/2X2JSow3GTku0OfevGtKbANi0+RY2tiqc3Vd2nuS6HLEU4wtYiGkv7Sz181/W1es3/ACc/Yt8l7M+XuRNpqG120H4VRPay9RaGZopY4va7blqst+mjz6syWafVT5dERvS7N9REzfc5/utp8a55lOyhHe/51LD+n4/3ZS8rev8AwVnDqPH3Knka6W0vjNyG5ZLO3aImV47or0rS0FalFeSPzzHT08TUl/3PqUxnLFctM7f7zqcV5xHQs/VVqsl5s22FlpYenL/tXQy9GVquZUA1eEY9nQH/AAKfgXaVitzmF8M3uaft7lu5wZXbZLPJaHtc5sYBIbS8auDcKkDarSctFXZl8PRdaoqcdrIQdMVl/kWjmj/5rj+JjuZZvJK36o/v9iQ5nZ6w5RMoijkZ4MNJ8JdxvXqUo4+aV0hUU9hCxWCnhraTTvuIbp/soMVlkpiHuZXgc0Gn4Un4HbLX80kUwV8LVnQWhKYuyYAfuyvA4iQ74ivcdhR41WqvkT5eiIEAQBAEBhZbH7PP6p/ZK9Q7SByJEdyOJahazyieaEh+9Weqk6goWYdzzQ8ToDLPk83q39kqmo95Hij69hy7Aageiv0BMqHqJrof/iTPVSdyqs6+lfFEjDd4T3Sz9lD6TuwVSZX2pHDOOxHiQaN2unLva1dmWaLQ0feSe27uVBmff8karJfpubNdpMZVsI9P4F1yv8/L3ImfOyp8X7FX5aG6ZTaeoFfcy7sqcN2WW9o38hZ6Tu0qWl2TT5Z9OufU0GkSetpa3zY8eWvdRR67+Yps6nfEKO5e5E669v6/JcCpWs88qZXtAa2lonbiK0meNra6nL65S3v1LDDYirpW0n6s2tgc4kOJJvGpqaknXWpxONFUTd3rOE227s3OQJbk8GyjrpO/eF0cWJXTCS0a0X59dR3wM9GvB+fXUSXPw0swOqjx2XK0zNXpLj9y7zZXpR/8l7kAbFeLttaGg5T3Khv4FLLUkyc6PvspfWfA1XeVd3Lj7Ivct7t8Tf5T8TlHWo/9Q/Qy4rqW1HtGr/XNVfn5MRm5F+/xjqW1/pjuqnFdDjivAieksfWWf0X/AAjvUzOPy8/YtMl7M+XuRMNwpvD5fmqJl8mWjmea2SL2u25anLPpY8+rMjmf1U+XREK0rz1kazzYq+8XD4QoeZS/vRjuXv8A4LrIYWpylvfT/kgkKgSNJI2gytaADSeYYYUlkpr2brDBevj1P1P1ZG/C0H/tx/8AVfYwLRMXG84lziakklxOG0nWvN3Ju570VFWjqR8Zv2rwOUrK7+80HifuD1qwwbtJMr8whp4ea8r+mst7Sf8Awu0+i3/yMVrW7DMvln1UP54HOzlXo2DLS0CePbPRj65FLw/iZ3Ovyc/Y2OnzyOz+v+B67z8CFl3ePgUdXBeS3ZfegptMnP8AXv6GsC9xKTHd7yLFXohhAEAQBAfMjAQQdRFDyoDkTKliNnmlgeDeie6M123SQDxEUIWnpzU4qW88myzHzh+gW2O0FpextWvA8YtcKOu12jA8NKbVzxNJ1abiC3s5tK1jfZZGWR75JZGFraxvYGXhdLnFwANK6hWppxqFgstqSqxlPVFa+NvA5VaqjFpFPxYat6i1q2FcyxdCdhLrXLLTcxxXfakcCOhjudU2fVEqMYeLd/T/AJJOFjeTZLtKh+rgrte7qVTlfalwIuc93HiQGF9AeHDo/wDr0q6RmpK7LTzAH7L/AKju5UOZ9/yRp8l+l5swdIxoIDwu+Bdcr2y5e5E/qDs0+fsVPbNcdf1WqZj3XoVlLZIuPRuf2FnpO61TUuyaXK/p1xfUiOdkgfapjvODeRrQD0qLV1yZm8ynpYqb5eiNTY7MZXsjBoXuDd8C8QK9PQuaV3Yj0YOpUjBeLsSG16M5Xinh4xiPuO2Gu/wLt+GlvL+llE4Svpr0MXKGS3WV4ic4OIaHAgEDE3du9TqVPiaLpTs3crMXh3QqaDd9V+p5tnuuaQfFN7mIPco8XotS3azhTlotS3ayw85rN4WzPpiQLw5MT0VWhxsNOi7cTVY+n8TDyt4a/QrygbKCMG6ucb/Ks0zOxd4WNzmnlcQzSRvrceQQaYtcMNW9hTkCl4PHQwt1U7L8dzLzKruLXAlVrt7XgBuIriSKKBnmbU8RTVGjrW1vZwWsvKUGndmMRgeJZckI2GSGbknfPQMFu/6bouGFc3+Zv0WrrcjYl/NbcQ7Sa6ktm4n9bV2zf8vMuMl7M+XuRZrd/gHQdqoWXnAs7MzyOL2u25arLfpY8+rMlmn1U+XRFc5/2i/arRtDQGjkbj01VXjZN4l8uhpMoho4eHndkdybAZJGRg4veGj2iG965KOlJR3ltWmqcJTfgm/TWTn/ALbS/wA+P3HfNT/+ly/V+xQf/IaX6H6oi+dWQ3WOTwbnB9WB4IBAxLhTHbuelRa9B0JqLdyzweMji6enFWs7dPuRK3TlsjXjW1wI42mq7UNR7nFSVn4l/wCedm+kZOtDW43oS9oGNS0XwBx0Cuai0oMxWCn8LEwb8H/g5ueq5GzZMNFud0OT5pfpFWxytaL4aXXXNJpVoxoQ46q6gpNCSTKXNaEqsYuPgeulrPWG3+BisxLo4yXOeWuZecRQABwBoBXEj73Au7aZEwWGlTvKW1ldITjpTRXk4wZMgDhRzwZT/qEub+EtXuOwoMVJSquxLV6I4QBAEAQBAVJph0fvncbbZWl8l0CaJoq54bgJGD7zgKAjaAKYjGywWKUV8OezwZ8KReCKjaDQjUQRrBG+rh7D4ZOTdn6217lJwvZRDr7WSHIWSJrVIIoGF7jrp4rRvudqaONS6tenQhp1HZdeG8jqEpuyOg8zs3G2CzNiaQ553Uj6UvPIAJ4gAAOALGY3FyxVVzezYluRZU6ahGxHtLP2dn9YeoKTlfblwKzOO7jxIJrGHAeL9Aq7Rl2Wlo98k/1HHqVBmffckanJfpubMPSK7CAb7ndF1dcr2z5EL+oFqp//AK9iqMrDdM4geuq+5kv7foVmHfysuLR15Cz0ndpUtLsmlyv6dcX1K9tct98j/Pc5/OSVCb1mSqz05ynvbZsM0Yr1tg4y48jSeui9Utc0TMrWlioL+bGWyp5siE59x/XRO32Eczge9U2Zr54vy/nUzucq1SL3r+dSNuFKYfd7/wA1VlOWdkiW/BE47WNrzYrT0JadKL8kbPDT06MJb0iF515HfBu421iJrgPExGBHm4a/0aXGYN05OcV8vQpsTgnSm5RXy9DQZLkJnx/X6KpcWvkJ+VbWiaWF1WjjHSB81R1NTL9Gzs9mL+Lf+SnZblVXGSvsh4y+29/svE+TqKPE20bA0ADUMF+i0qcacFCCslqRDbbd2V/pSdR9n9F/WxVGbLXHmX2S9mfL3IuT8/kqAvootDM3yOL2u25arLPpY8+rMlmn1U+XRFTZwSX5J31wc55HK5xHQqKc9Os5b2a3CQ0IQjuS6H1mRFettnaf5lfdBd8Kl4WOlWie80lo4So/Lrq9y8VoT8/K10tMpJA7zmOHukf8yqnMl80XxNPkDvTqLc1/P2KjtowXCntLuW06LzLtPhbBZXHGsLQeEtF09IKuqbvBGGxsNDETj5spvSNmW+xSuljaTZnmrSBhGT9x28K4A7RQa1Dq09B3Ww0eX4+NeCjJ/Mv38/uQG16uVfKe07Ynsnk06lKREROdG+YUlukbLK0tsrTVziKeFp9xm+DTF29Ua19SuQ8VilTWjHb0OiGtAFAKAagNQXUpD9QBAEAQBAEAQGmyxmpYrUb09mikd5xYA/3xR3SusK1SCtGTR8sayyaNcmRmrbI32nyvHM55C7rH4hKyl0PLpxetoklisUcLAyKNkbBqaxoY0cgUac5TelJtvzPSSWwyF4PpjW3J8UwAljZIAai+0Ood8V1L3CpKGuLseJ04TVppPiY4yDZv8vD/ALbfkun4mt+t+rOP4PD/AKI+iMuzWZkYuxtawa6NAaK8QXKc5Td5O7O1OnCmtGCSXkfNqsMctPCMY+mq80OpXXSurUvsKk4dltHmpRp1e3FPirmG/NuyHXZoDxxMPck6k5q0m2eVhaK2QXojOs1kZG25GxrG+a0Box14Bc0ktSOkYRitGKsjE/6FZv8ALw/7bfkvPw4bjh+Cw/8A9cfRHrZslQRuvMijY4bWsa084C+qEVrSOkMNRg9KEEn5JGYvR2Me02KOSnhGMfTVeaDSuuleILnOlCfaSfE5VKNOpbTinbernkckQfyYvcb8l4/DUf0L0R4/CUP0R9EZUMTWgNaA0DUAKAci6xioqyVkdoxjBaMVZH2vR6NdJkKzl1/wTA7faLp6KKJVwOHqq04Lp0PMIRg7xVj3hyfG3UwctT1rlDKcHB3VNX89fW51+JLeZSnpWPAX0GLbMmxTUMsTJKar7Q6lddK6tQXidKE+0k+J1p1qlPsSa4M8f+iWb+RF/tt+S5fhKH6F6I6fjMR+uXqzMggaxoaxoa0ag0UAricF2hCMFoxVkcJzlN6UndmA7N+ynA2eA8cTPkuSw1FbIL0RIWNxK/3JerPuy5Ds0Tg+OCFjhqc2NrSKihoQN4nnXuNKnF3UVfgfKmMxFSOjOcmtzbNguhGMW3ZNimp4WKOSmq+0OpXXSurUF4lTjLtK51pV6tK/w5NX3OxgnNSxH/0lm/2WfJfPhQ3I6vG4l/7kvVmysdkZCwRxMbGwVo1jQ1oqamgGAxJPKvaSSsiPOcpvSk7vzPVzQRQ4g7Cvp5I3lDMLJ0xq+yRVJruL0WPsELx8OO4kLF1kraT6iwZg5OhILLJFUar9Zae+Svuij5LE1ZanJkkaKYDAL0cD9QBAEAQBAEAQBAEAQBAEAQBAEAQBAEAQBAEAQBAEAQBAEAQBAEAQBAEAQBAEAQBAEAQBAEAQBAEAQBAEAQBAEAQBAEAQBAEAQBAEAQBAEAQBAEAQBAEAQBAEAQBAEAQBAEAQBAEAQBAEAQBAEAQBAEAQBAEAQBAEAQBAEAQBAEAQBAEAQBAEAQBAEAQBAEAQBAEAQBAEAQBAEAQBAEAQBAEA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1030" name="Picture 6" descr="http://3.bp.blogspot.com/-MNO5HA68nnM/UVnGO8VOueI/AAAAAAAADd4/mTsDwiqtLlM/s1600/GRACI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4307562" cy="1965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8 Imagen" descr="295836_431645410236757_640750323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3581400"/>
            <a:ext cx="4133850" cy="27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4495800"/>
            <a:ext cx="7467600" cy="1221640"/>
          </a:xfrm>
        </p:spPr>
        <p:txBody>
          <a:bodyPr>
            <a:noAutofit/>
          </a:bodyPr>
          <a:lstStyle/>
          <a:p>
            <a:pPr algn="ctr"/>
            <a:r>
              <a:rPr lang="es-MX" sz="6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Paratiroides </a:t>
            </a:r>
            <a:endParaRPr lang="en-US" sz="6600" b="1" dirty="0">
              <a:latin typeface="Gabriola" pitchFamily="82" charset="0"/>
            </a:endParaRPr>
          </a:p>
        </p:txBody>
      </p:sp>
      <p:sp>
        <p:nvSpPr>
          <p:cNvPr id="5122" name="AutoShape 2" descr="data:image/jpeg;base64,/9j/4AAQSkZJRgABAQAAAQABAAD/2wCEAAkGBw8QEBAQEBAQDw0PDg0PDg4PDw8NDQ0NFBEWFhQRFBQYHCggGBolHBQVITQhJSkrLi4uFyAzODMsNygtLisBCgoKDg0OGBAQFywlHxwvLzc3LDQ3LCw0Nzc4Mis3NywsOCwrNyw4LzQ3Ny8sLzgsKywrLSwtMzcsLDc3LTEsMP/AABEIAPMA0AMBIgACEQEDEQH/xAAcAAABBAMBAAAAAAAAAAAAAAADAgQFBgABBwj/xABDEAABAwIDBAYGBwYGAwEAAAABAAIDBBEFEiEGMUFhEyJRcYGRBxQyobHBFSNCUmJy0TNDgpKislRzk9Lw8SRTYxb/xAAYAQEAAwEAAAAAAAAAAAAAAAAAAQIEA//EABwRAQEBAQADAQEAAAAAAAAAAAABAgMRMUESIf/aAAwDAQACEQMRAD8ApUURmoaMDrOlq5qbfq2U5cmvcR58lDYdik1BMZI9HDRzSA5psbjQ8QQCCpvZSVoo3uebNp8Rpqgcj0Th8WtUTNSCRmmrmWB7S07vI6eIQegcUmElI2QbnsY8dzm3XGcfk65711fDrnCae+8UsIPeGALkePe27vKCuzyG6Hn3XvbiRrZbnQgUBqkgexcNPE+24cz8gmDkYvt3dhQ3EdhHvQDCcxuDhZ2o4O+039RyQLjmltktuHnqgcxVDm9R3Wj3sO/Lzaezl8EUsuE1BLrA20JtYAb/APpSTGjL4IIqZqGwJ1UNQoxqgcwx6Lb6kx+yOudxIvl7h2pzTgWTOoaQ7MN4NxxQIta5PWkvrfrZTzvvcm0hJNybnmiPlPEDwFvghkhAkJzTuO7eDwOoPggi3NEbJ2afFA7mc0EZc27rA6hp5FJa83QQUpiCZw6TULr2wJvryPwXHsO3hdi9Ho6pP4UFI9L+Pyuq3UbTaJkcWawGYucMxF99vZ0/CFBbK0DhPS3FvWHyhpPBkbbvd7x70821pc+KVkjvYbIL33WaxrQPEgDxRMAmbZ7s15KeDEpW8hJDG0W8Qgg6cZcNrQP8dSx+5x+Sc7AQ9NUmJ3syRyNPKzcw97QmFHIX0lXGNSW0VWAOPRuMUh85B5I2x1W6KqZl0LiRfsaRYnyug9BSUYjouiGoZFlHguJ7QM67u8rs+DVfrFFm4kSg+ZK5FtNHZ7u8oKbUBNXJ5UjVM3IBuSCllaQJypbWrFsFAeLRO43Jiwp5CEAKkIUQ1R6kIMQ1QPQbBAlddOHDRNJSgA8IZaiEpN0CLJQWLaBbUaJAanEKCXw5uoXZ/R5H9W48guPYUy5C7bsNHlgJ7SPggpPpWw0Qsllb7U8zL8hZxI8wFQNkHkyVIJ34dV/05XfIq1ekrGXSty3uzpZB/EDp7ne5U3BHGNlZL92ikhB/HO9sYHkSfBBrZSpa17C8XiBkp5wN5p5mn4HMe8BHp6c09TZ2pgkcx7hudEbjOOVjdQWEVAZIA42jeMjz90E6O8CAfNdEyPZTCpj0na9kErtCcgGgPIjTwQX/ANG1TmgmhO+OTdyIt8lTNsYMsj+8qX2DrhHic0GgE0Ac0A9UPDWusPAu8krb6ltI49uqDlVW3VMHhStczUqMkCABSSluSCgy6wFaWIDwqTgj0THDYTJI1jRdziAArFVQtiGW9yBqeaCDqwgQ70urk1QIX6oJUMuEwqW2UvQOaQAUHH6Ix5XjVj72PMbwgg3FJusK0gVdKCQlBARqcwBN2BPadqCfwSO7guzYa/oKB7zpljkd/TouU7M093t7wuhbdVnq2Flt7Ol6KJve45j7mlByfaKTOGDeA58zz2A9Vo9zvcgTsEVJEwjrzPNbUcomNIijPeC4/wAYVnpYHTSMp3W9W9VZJIBaxd0YcXnmNyqG1NTqW/alIJH3YGnqt8SB/JzQVhdG2HxETUlRA83kjaw673MBs13hu8u1c5Cf4PiL6aUSs10LXsJsJI3e00/rwIBQXLDsQMOLUkl9Omp2O/LIBGfc5dO25prtzdrVxSsr6d0gnbI67cr2xmNwlDm6gX9neN9/0XetoLS0zJBuewOHc4XHxQcRxOKxKhpmq0Y1DZxVcnagYuCGUd4QSgStLZWWQWDYkA1Ou/oJyz8wZ+l05rWvkcQ0Xte/IdpVfoqh0T2yMNnsNwU7r8Q6S+9uaxcGkgE3v8UA66je3Ug2O47we48U2p6dziAASTwGpUzgVdEGywz6slaMrjr0UgOjh7x4p0Z6enhlDHB88rQxjm/um3u4g9pAt3EoGsFLIzUjQb9xt39nipLGyDh9zvFREGd+V1/cqzT1Ba4m51FiLmxF72Pkj4liTpWsZujZctaPvHeTzQRhWlshYgwJbUkIjAgLGFI0jNQmULVLYfHqEF42Mpbvb3hL9NdaQaKnG600rhzGVrfi5S+w1P1mlVL0tTRSYlldIWOhp4Watc5mpc/TKCQeuOHYgcUFSyGnqJnmwbTsaTxsQ0ZRzJsPFcxrJ3SPdI72nG5A3Abg0cgLDwU1jWMdJG2CO/Qhwc9xGUzPAs3Tg0a79510sFBEIABKAWglAIFAL0PstU+sYNSPvciBsbjxzR3jd72rz00LtPoYrekoaimJ60Exc0cRHK3MP6mvQVvaGGziqpUsV+2qp7PKpNYxBESBAcE7lCbvCANkoBbstgINBYUuyQ5yBDitXWyVl0CwtpLXJYQIISbItkkhBpoRWBIaEdgQHgap3C49QoimarJg8V3BB03YyCzb9gXGtt6rpsQrJAbg1D2DujtHp/Iu24dMKajmnduiie8/wtJ+S8+zEkkuN3EkuPEuOpKBq4IZCO4IbggagJYC0AltCBTQr16IsU6DEGxk2ZVRuhI4dKOvGfc4fxqjtCc0kro3skYcskb2SMd917SHNPmAg7LtvR2cTbRc4ro9661XTsr6GGqj3SRgkDXI/c5h5hwI8FzLFILEoK1M1NnBSFQxMZAgFZFbCexAcVJUOKSsFvq3D8cMTz5kXQNvVXdhWhSO7CpV+0M9tOjb+WCFp88qZyY5Un968dzi34IG5ondh8loUZ7D5IpxWoO+aTxkd+qz6TnH72T+d36oBuo3DgfJYKR3YjNxqpH76Txe4p1BtDUD7Yd+eOOT+4FBHGB3YhOZZS82NzEezCOfq8N/7VDPkc43cbnwCBTQjxhBYncLUD2kYrds5T5nt71W6KPULo2xGH5ngkaDUoDekut9Xw1kANn1L2tNt/Rts959zR/EuNPCuvpKxb1mtc1pvFTjoWW3F4P1jh46fwhU5wQNnBCcE5cEJwQMQERoSWhEaEC2hFYEhoRmBB070P4gX+sULzdjmdPED9k3DX25asPmkbWYUY3u04qF9GE+TEoOyQTRnuMZd8Whdc2kwptRGS2xe0ajiQg4LVMsVHTNVqxrDixxFuKrtRGgjXBKjNkp4Q0DgtBQjAVpsiI2VAjoj2LOjKcNqCtmpKBr0J7ERkdkp8yEZUCpSg2WyUpoQEian0DE3gYpagpS4jRBK4JRl7houk1bjQYbLM3SYsa2M8Q55DQfC9/BMtisA3SPFmNtv48k49KU3/ixMbufON3Y1jvmQg4/ME3c1P5WJq9qBq4ILgnLwgvCCOaEVoSGorQgI0IzGobAnMbUE5sdL0ddSO7KmFvg5waf7l1asxZ0MrgDazjbs7u5chws5ZY3fdkjd5OB+S6Dto4tmeeZQSGLUUVcx0kIAmaLyw8R+JvaFzfFcMc0kEWspSmxZ8bmvY4skabtcDr3cwrJHU02Ityuyw1nZuinPLsPJByaoiIKauarrj+z74nEFpBHJVWenIKBiQthFLN6QAgwLawBbsgQUmyWQthuiBACPExbjiuprCsLc8jQoB0FEXW0V/2Y2fFummIjhZq57tB3DtKXh+Dw0sYmqzlba7Ih+1lPIcBzUZi+0b5yBYRwM/ZQt9lvM9p5oLjNjzdGRjJE3RjeJ/E7mojb6QuipG9rZnnxLQPmq/htQXvHepzbTV1OODaVh8S9/wCgQUaViaSMUrNGmMzEEc9qA8J7I1NnhBFtCKwIbUZgQGjCdxNTeIJ7C1A7pmq+bcn6wntAPmFSaZiuu3G9h+9FEf6AgoE0tishrCDvQKw6pl0iDoWFbWNe0Q1bemjtYP8A30Y5HiORSMW2ZjlaZaR4mj3lrf2jPzN3hUaOZPaPE5I3BzHuY4bi1xaR4hA2raBzTYgiyYuhKuH/AOhbKLVMLJv/AKN+pl8SBY+ISPVaGTVskkXKSPMPNpPwQVIRrOjVt+iKT/FM/wBKb/at/Q9Jwqmf6U3+1BUOiKcU9KTw3qz/AEZRs1dUF3JkTyf6rBbbidLD+xgL3D7c7tL/AOW3/cgzANl5JesQGRN1dI/qsaOZKsUmL0dC3LTgTzgftnD6th/CPtd5VPxHaCebR7zlHssbZkbe5o0CipKglBL4njEkzy+R5c48SbpiJ7qPdKiQO1QWvZ89cd4Vp2tbeSPlTwj4n5qq7Oe23vCuG1TfrrdkUI/oCCoTxqPmYpmoYo6diJRMrU0kCkZmplKEQhmo7AhNR4wgcRBP4GpnCFIQBA/pmq57ex2ZD/kRjyaFVsKpzJIxg3vexg73OA+au3pMYA2O3BtvBBySrO9Rzyn9UdSmEiDGPThhTVqdQhA6hF9FI08JTSkiJIVmpKG9uQQRr4DYHwPyS4qc2v4BT8dAP+WRDh4Pagq8tOSoupbY2V0noLA2VVxCGziEES8pvI9OpmplIg0HJ3TlM2p3AUFv2TF5WD8QV42rZ/5Dvyx/2BUvYgXnj/MF0HbGG0rXcHRjzaT8iEFLqGqMqGqZqGqMqGolETtTGUKSnCYTBEIJiPGgMTiNA7hCkacJhCpjCqOSZ7Y42l8jjZrRv7+Q5oLb6PsPMtU11upCDI48M25g89f4Spb0nu6rByVo2WwZtHAGXDpD1pnjcX9g5Dd/2qL6R6vM7uQcxqjqUzcnVUdU2QYxqkqGnLnNaN7nNaO8myZxNVk2Wpc9RGODS6Q8sjS4e8BBK4PSxlxa2MOa1pu5185txJvp4KShY1hsDdp1F947QeaHsiR00sZ3vieG94IPwBSMTkDHO4hspA8tfgEExGAdyLoFXI8St2pZxK/agmbMc7XUAjS+8nh8VFbQAskLXNBjIHUIGUjl2d4TjCpM7m8AZCPEgW+adbXRh00LBvMTL99yPkg57ilJke9vBriAe1vA+VlDTMV32xo8k5t7L44nt/kDT72lVCoYgZAI8RQiEuI6oLtsO608f5gur7V0ueAPGpjNz+R2h99lx3ZSbLKw8wu60MjZYRexBblcDuIsg5dUhRdQFadosJdA4kXdC49R+8flPP4qsVIRKKnCj5gpKoUfMiFfYFJYZh007skMT5XcRG0ut3kaDxXRKXZnCqbUxvq5B9qof1P9NtmnxunNTjjmt6OJrYohoI4miNgHIBBCYbsS5tnVkzIBxijImn7iR1W+ZVqw2op6cdHSxiMGwfITmmk/M7s5DRViWre46kpzRSWNygv4xHLCSTrZcr2qrc7jrxKncWxezMoPBUPEanMSgjpygNRHlICBzAFctlG5I55eNo4Wn8xLnf2N81ToFdKJwjoI+2WWV/g2zB/aVFWzP6LDBPC5lUGOEYe059CLHg62rQRuvv4IOITeyCd7pHG/G5Av7lK4TicWpe9ojdSuhnjJs45Ysgyj7V8rSLbj2WuqzVuLgDvyANP5eB8zbyWfl01q2anpo688yTxTgNb/AMKU3KOHmVGB5HEpWc81pZU/htR1tDudG4crG3zUvMySepklYwujjcGZtMoIFgATvJ1Nhqqvhzy0l/Aad7t4HuurNHicQhpbPAbE1z5WX+sfUdISRbfr1etut3WWft01nx+Z5auOM69012th6SnjlG+N7o3fkd1m+RB/mXP6oLoPrAlpKph3iIyDvY4O+RXPqortn04bnimD1uJaesYrKJvB5srwV2DZjFbxWvwXEKSSxVy2exXLpdBfKzFshc1wD43aOY4ZmuHcoaqwuln1hk6B5/dyXdETydvHjdM6+pz63UV0zmnQoE4vgdTCC58Tsn/sZaSK3bmbu8bKuzBXbD8clj3OI5X0KfSGhqf29OwPO+SL6mS/acuh8UDeaC/FM5IG9qiH4yU2kxYoJaUtCZzVuVRUuIkphPVEoHdfXl3FRMsl0mR5KGSg0StXSCVgKB3CVaDNekphwAnB7+lcfg4KpRuVkwR4khliJ6zCJ4+Y0bIP7D4FRVs+yWko9OTfn5gqZwfD4BA+omHSHpTDFDmcxmZrWuc95bYn22gAEcboeLU8UcxbGMoDIi9ly4RyFgLmAnXQnju1HBZs9s3dxPjVrnfx+jZ2F52iRhaBfKWF1iHdo5LKfB3ONi5jQAXO1Js0C53C17I8NzYC55C6MAWuINxdrgQbj7JWpkR1Q4aBosxvsjee8niU3LynZDS5occrS5oc77rSdT5KWq8Lgd07GNdFNTiRwBeZGTRs1de+52UF1xobWtqFn6dJnUl+tPPnbm2fEZRzFsNU4+z6vIzxfZgHm5VGocrJjs7YoI4G+3IemlPY0XEbfe4+Sqkr13jPr2C4rAUklaBUqnEblIUlUWlRbCiNcgttNiFxvT6KVrlToJyE/hryEFtjhaU6ipx2qqx4oQnMeMFBDOddBemLapFbUXQEcUJyISChOBQDcENyWShuQCK0ClOCRZARjk/oat0bmubvHbuI3EHkRcKNCI1yJlW6DEHht4jdmbOWEBxikta9vLXcbDiNNUrnvdpdziSSdSSeJJVcgnLSCCQRuIJBHinjq6Rws6R5HEF7iD3hUmJL5dL1tnhYazEMjRFG7W+aV7CQHO3BgI3ga8iTyWqGpzNcy/XBBjBOpBvmaOe4271XRMVhmV3JNyskJtldfsym6I/FnxMyveHHKGCMZS/INzXPGobp7N92mgVffVvIsXOLewuJHkmskipcS+3TPSz0LW1TnuLnG7nG5P8AzgmD3Lb3IZV4pb5aJWwtWWwEQKxFAQWorSgK1FaUFqM0ICsKM0po6YBBfVIGN0oOSViA7Jk5jmB3pglAoJQQtdxSvoy+4hRrZSEZlW4cUD36FeezzWjgbxvIQW4i4cUT6Ud2oBSYeWoDoCE89fvvWGQFAxDUeNKcxY1qDCElEc1JyoEOQHBOXNWgxA3ERKNHREo7SAleuAIMbgzjuIS/oOTl5pH0me1JdiTu1AT6JcN5HmtGka3eU3fWuPFAfOTxQOnvaNybSToLnFIQKc9IJWLEG1tYsQYtrFiDFixYgxaKxYg0CjxFYsQO40dgWLEBMoWsoWliDTmhCctLEDaYps4rFiDQW1ixBtYsWIMssstLEGWWlix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5124" name="AutoShape 4" descr="data:image/jpeg;base64,/9j/4AAQSkZJRgABAQAAAQABAAD/2wCEAAkGBw8QEBAQEBAQDw0PDg0PDg4PDw8NDQ0NFBEWFhQRFBQYHCggGBolHBQVITQhJSkrLi4uFyAzODMsNygtLisBCgoKDg0OGBAQFywlHxwvLzc3LDQ3LCw0Nzc4Mis3NywsOCwrNyw4LzQ3Ny8sLzgsKywrLSwtMzcsLDc3LTEsMP/AABEIAPMA0AMBIgACEQEDEQH/xAAcAAABBAMBAAAAAAAAAAAAAAADAgQFBgABBwj/xABDEAABAwIDBAYGBwYGAwEAAAABAAIDBBEFEiEGMUFhEyJRcYGRBxQyobHBFSNCUmJy0TNDgpKislRzk9Lw8SRTYxb/xAAYAQEAAwEAAAAAAAAAAAAAAAAAAQIEA//EABwRAQEBAQADAQEAAAAAAAAAAAABAgMRMUESIf/aAAwDAQACEQMRAD8ApUURmoaMDrOlq5qbfq2U5cmvcR58lDYdik1BMZI9HDRzSA5psbjQ8QQCCpvZSVoo3uebNp8Rpqgcj0Th8WtUTNSCRmmrmWB7S07vI6eIQegcUmElI2QbnsY8dzm3XGcfk65711fDrnCae+8UsIPeGALkePe27vKCuzyG6Hn3XvbiRrZbnQgUBqkgexcNPE+24cz8gmDkYvt3dhQ3EdhHvQDCcxuDhZ2o4O+039RyQLjmltktuHnqgcxVDm9R3Wj3sO/Lzaezl8EUsuE1BLrA20JtYAb/APpSTGjL4IIqZqGwJ1UNQoxqgcwx6Lb6kx+yOudxIvl7h2pzTgWTOoaQ7MN4NxxQIta5PWkvrfrZTzvvcm0hJNybnmiPlPEDwFvghkhAkJzTuO7eDwOoPggi3NEbJ2afFA7mc0EZc27rA6hp5FJa83QQUpiCZw6TULr2wJvryPwXHsO3hdi9Ho6pP4UFI9L+Pyuq3UbTaJkcWawGYucMxF99vZ0/CFBbK0DhPS3FvWHyhpPBkbbvd7x70821pc+KVkjvYbIL33WaxrQPEgDxRMAmbZ7s15KeDEpW8hJDG0W8Qgg6cZcNrQP8dSx+5x+Sc7AQ9NUmJ3syRyNPKzcw97QmFHIX0lXGNSW0VWAOPRuMUh85B5I2x1W6KqZl0LiRfsaRYnyug9BSUYjouiGoZFlHguJ7QM67u8rs+DVfrFFm4kSg+ZK5FtNHZ7u8oKbUBNXJ5UjVM3IBuSCllaQJypbWrFsFAeLRO43Jiwp5CEAKkIUQ1R6kIMQ1QPQbBAlddOHDRNJSgA8IZaiEpN0CLJQWLaBbUaJAanEKCXw5uoXZ/R5H9W48guPYUy5C7bsNHlgJ7SPggpPpWw0Qsllb7U8zL8hZxI8wFQNkHkyVIJ34dV/05XfIq1ekrGXSty3uzpZB/EDp7ne5U3BHGNlZL92ikhB/HO9sYHkSfBBrZSpa17C8XiBkp5wN5p5mn4HMe8BHp6c09TZ2pgkcx7hudEbjOOVjdQWEVAZIA42jeMjz90E6O8CAfNdEyPZTCpj0na9kErtCcgGgPIjTwQX/ANG1TmgmhO+OTdyIt8lTNsYMsj+8qX2DrhHic0GgE0Ac0A9UPDWusPAu8krb6ltI49uqDlVW3VMHhStczUqMkCABSSluSCgy6wFaWIDwqTgj0THDYTJI1jRdziAArFVQtiGW9yBqeaCDqwgQ70urk1QIX6oJUMuEwqW2UvQOaQAUHH6Ix5XjVj72PMbwgg3FJusK0gVdKCQlBARqcwBN2BPadqCfwSO7guzYa/oKB7zpljkd/TouU7M093t7wuhbdVnq2Flt7Ol6KJve45j7mlByfaKTOGDeA58zz2A9Vo9zvcgTsEVJEwjrzPNbUcomNIijPeC4/wAYVnpYHTSMp3W9W9VZJIBaxd0YcXnmNyqG1NTqW/alIJH3YGnqt8SB/JzQVhdG2HxETUlRA83kjaw673MBs13hu8u1c5Cf4PiL6aUSs10LXsJsJI3e00/rwIBQXLDsQMOLUkl9Omp2O/LIBGfc5dO25prtzdrVxSsr6d0gnbI67cr2xmNwlDm6gX9neN9/0XetoLS0zJBuewOHc4XHxQcRxOKxKhpmq0Y1DZxVcnagYuCGUd4QSgStLZWWQWDYkA1Ou/oJyz8wZ+l05rWvkcQ0Xte/IdpVfoqh0T2yMNnsNwU7r8Q6S+9uaxcGkgE3v8UA66je3Ug2O47we48U2p6dziAASTwGpUzgVdEGywz6slaMrjr0UgOjh7x4p0Z6enhlDHB88rQxjm/um3u4g9pAt3EoGsFLIzUjQb9xt39nipLGyDh9zvFREGd+V1/cqzT1Ba4m51FiLmxF72Pkj4liTpWsZujZctaPvHeTzQRhWlshYgwJbUkIjAgLGFI0jNQmULVLYfHqEF42Mpbvb3hL9NdaQaKnG600rhzGVrfi5S+w1P1mlVL0tTRSYlldIWOhp4Watc5mpc/TKCQeuOHYgcUFSyGnqJnmwbTsaTxsQ0ZRzJsPFcxrJ3SPdI72nG5A3Abg0cgLDwU1jWMdJG2CO/Qhwc9xGUzPAs3Tg0a79510sFBEIABKAWglAIFAL0PstU+sYNSPvciBsbjxzR3jd72rz00LtPoYrekoaimJ60Exc0cRHK3MP6mvQVvaGGziqpUsV+2qp7PKpNYxBESBAcE7lCbvCANkoBbstgINBYUuyQ5yBDitXWyVl0CwtpLXJYQIISbItkkhBpoRWBIaEdgQHgap3C49QoimarJg8V3BB03YyCzb9gXGtt6rpsQrJAbg1D2DujtHp/Iu24dMKajmnduiie8/wtJ+S8+zEkkuN3EkuPEuOpKBq4IZCO4IbggagJYC0AltCBTQr16IsU6DEGxk2ZVRuhI4dKOvGfc4fxqjtCc0kro3skYcskb2SMd917SHNPmAg7LtvR2cTbRc4ro9661XTsr6GGqj3SRgkDXI/c5h5hwI8FzLFILEoK1M1NnBSFQxMZAgFZFbCexAcVJUOKSsFvq3D8cMTz5kXQNvVXdhWhSO7CpV+0M9tOjb+WCFp88qZyY5Un968dzi34IG5ondh8loUZ7D5IpxWoO+aTxkd+qz6TnH72T+d36oBuo3DgfJYKR3YjNxqpH76Txe4p1BtDUD7Yd+eOOT+4FBHGB3YhOZZS82NzEezCOfq8N/7VDPkc43cbnwCBTQjxhBYncLUD2kYrds5T5nt71W6KPULo2xGH5ngkaDUoDekut9Xw1kANn1L2tNt/Rts959zR/EuNPCuvpKxb1mtc1pvFTjoWW3F4P1jh46fwhU5wQNnBCcE5cEJwQMQERoSWhEaEC2hFYEhoRmBB070P4gX+sULzdjmdPED9k3DX25asPmkbWYUY3u04qF9GE+TEoOyQTRnuMZd8Whdc2kwptRGS2xe0ajiQg4LVMsVHTNVqxrDixxFuKrtRGgjXBKjNkp4Q0DgtBQjAVpsiI2VAjoj2LOjKcNqCtmpKBr0J7ERkdkp8yEZUCpSg2WyUpoQEian0DE3gYpagpS4jRBK4JRl7houk1bjQYbLM3SYsa2M8Q55DQfC9/BMtisA3SPFmNtv48k49KU3/ixMbufON3Y1jvmQg4/ME3c1P5WJq9qBq4ILgnLwgvCCOaEVoSGorQgI0IzGobAnMbUE5sdL0ddSO7KmFvg5waf7l1asxZ0MrgDazjbs7u5chws5ZY3fdkjd5OB+S6Dto4tmeeZQSGLUUVcx0kIAmaLyw8R+JvaFzfFcMc0kEWspSmxZ8bmvY4skabtcDr3cwrJHU02Ityuyw1nZuinPLsPJByaoiIKauarrj+z74nEFpBHJVWenIKBiQthFLN6QAgwLawBbsgQUmyWQthuiBACPExbjiuprCsLc8jQoB0FEXW0V/2Y2fFummIjhZq57tB3DtKXh+Dw0sYmqzlba7Ih+1lPIcBzUZi+0b5yBYRwM/ZQt9lvM9p5oLjNjzdGRjJE3RjeJ/E7mojb6QuipG9rZnnxLQPmq/htQXvHepzbTV1OODaVh8S9/wCgQUaViaSMUrNGmMzEEc9qA8J7I1NnhBFtCKwIbUZgQGjCdxNTeIJ7C1A7pmq+bcn6wntAPmFSaZiuu3G9h+9FEf6AgoE0tishrCDvQKw6pl0iDoWFbWNe0Q1bemjtYP8A30Y5HiORSMW2ZjlaZaR4mj3lrf2jPzN3hUaOZPaPE5I3BzHuY4bi1xaR4hA2raBzTYgiyYuhKuH/AOhbKLVMLJv/AKN+pl8SBY+ISPVaGTVskkXKSPMPNpPwQVIRrOjVt+iKT/FM/wBKb/at/Q9Jwqmf6U3+1BUOiKcU9KTw3qz/AEZRs1dUF3JkTyf6rBbbidLD+xgL3D7c7tL/AOW3/cgzANl5JesQGRN1dI/qsaOZKsUmL0dC3LTgTzgftnD6th/CPtd5VPxHaCebR7zlHssbZkbe5o0CipKglBL4njEkzy+R5c48SbpiJ7qPdKiQO1QWvZ89cd4Vp2tbeSPlTwj4n5qq7Oe23vCuG1TfrrdkUI/oCCoTxqPmYpmoYo6diJRMrU0kCkZmplKEQhmo7AhNR4wgcRBP4GpnCFIQBA/pmq57ex2ZD/kRjyaFVsKpzJIxg3vexg73OA+au3pMYA2O3BtvBBySrO9Rzyn9UdSmEiDGPThhTVqdQhA6hF9FI08JTSkiJIVmpKG9uQQRr4DYHwPyS4qc2v4BT8dAP+WRDh4Pagq8tOSoupbY2V0noLA2VVxCGziEES8pvI9OpmplIg0HJ3TlM2p3AUFv2TF5WD8QV42rZ/5Dvyx/2BUvYgXnj/MF0HbGG0rXcHRjzaT8iEFLqGqMqGqZqGqMqGolETtTGUKSnCYTBEIJiPGgMTiNA7hCkacJhCpjCqOSZ7Y42l8jjZrRv7+Q5oLb6PsPMtU11upCDI48M25g89f4Spb0nu6rByVo2WwZtHAGXDpD1pnjcX9g5Dd/2qL6R6vM7uQcxqjqUzcnVUdU2QYxqkqGnLnNaN7nNaO8myZxNVk2Wpc9RGODS6Q8sjS4e8BBK4PSxlxa2MOa1pu5185txJvp4KShY1hsDdp1F947QeaHsiR00sZ3vieG94IPwBSMTkDHO4hspA8tfgEExGAdyLoFXI8St2pZxK/agmbMc7XUAjS+8nh8VFbQAskLXNBjIHUIGUjl2d4TjCpM7m8AZCPEgW+adbXRh00LBvMTL99yPkg57ilJke9vBriAe1vA+VlDTMV32xo8k5t7L44nt/kDT72lVCoYgZAI8RQiEuI6oLtsO608f5gur7V0ueAPGpjNz+R2h99lx3ZSbLKw8wu60MjZYRexBblcDuIsg5dUhRdQFadosJdA4kXdC49R+8flPP4qsVIRKKnCj5gpKoUfMiFfYFJYZh007skMT5XcRG0ut3kaDxXRKXZnCqbUxvq5B9qof1P9NtmnxunNTjjmt6OJrYohoI4miNgHIBBCYbsS5tnVkzIBxijImn7iR1W+ZVqw2op6cdHSxiMGwfITmmk/M7s5DRViWre46kpzRSWNygv4xHLCSTrZcr2qrc7jrxKncWxezMoPBUPEanMSgjpygNRHlICBzAFctlG5I55eNo4Wn8xLnf2N81ToFdKJwjoI+2WWV/g2zB/aVFWzP6LDBPC5lUGOEYe059CLHg62rQRuvv4IOITeyCd7pHG/G5Av7lK4TicWpe9ojdSuhnjJs45Ysgyj7V8rSLbj2WuqzVuLgDvyANP5eB8zbyWfl01q2anpo688yTxTgNb/AMKU3KOHmVGB5HEpWc81pZU/htR1tDudG4crG3zUvMySepklYwujjcGZtMoIFgATvJ1Nhqqvhzy0l/Aad7t4HuurNHicQhpbPAbE1z5WX+sfUdISRbfr1etut3WWft01nx+Z5auOM69012th6SnjlG+N7o3fkd1m+RB/mXP6oLoPrAlpKph3iIyDvY4O+RXPqortn04bnimD1uJaesYrKJvB5srwV2DZjFbxWvwXEKSSxVy2exXLpdBfKzFshc1wD43aOY4ZmuHcoaqwuln1hk6B5/dyXdETydvHjdM6+pz63UV0zmnQoE4vgdTCC58Tsn/sZaSK3bmbu8bKuzBXbD8clj3OI5X0KfSGhqf29OwPO+SL6mS/acuh8UDeaC/FM5IG9qiH4yU2kxYoJaUtCZzVuVRUuIkphPVEoHdfXl3FRMsl0mR5KGSg0StXSCVgKB3CVaDNekphwAnB7+lcfg4KpRuVkwR4khliJ6zCJ4+Y0bIP7D4FRVs+yWko9OTfn5gqZwfD4BA+omHSHpTDFDmcxmZrWuc95bYn22gAEcboeLU8UcxbGMoDIi9ly4RyFgLmAnXQnju1HBZs9s3dxPjVrnfx+jZ2F52iRhaBfKWF1iHdo5LKfB3ONi5jQAXO1Js0C53C17I8NzYC55C6MAWuINxdrgQbj7JWpkR1Q4aBosxvsjee8niU3LynZDS5occrS5oc77rSdT5KWq8Lgd07GNdFNTiRwBeZGTRs1de+52UF1xobWtqFn6dJnUl+tPPnbm2fEZRzFsNU4+z6vIzxfZgHm5VGocrJjs7YoI4G+3IemlPY0XEbfe4+Sqkr13jPr2C4rAUklaBUqnEblIUlUWlRbCiNcgttNiFxvT6KVrlToJyE/hryEFtjhaU6ipx2qqx4oQnMeMFBDOddBemLapFbUXQEcUJyISChOBQDcENyWShuQCK0ClOCRZARjk/oat0bmubvHbuI3EHkRcKNCI1yJlW6DEHht4jdmbOWEBxikta9vLXcbDiNNUrnvdpdziSSdSSeJJVcgnLSCCQRuIJBHinjq6Rws6R5HEF7iD3hUmJL5dL1tnhYazEMjRFG7W+aV7CQHO3BgI3ga8iTyWqGpzNcy/XBBjBOpBvmaOe4271XRMVhmV3JNyskJtldfsym6I/FnxMyveHHKGCMZS/INzXPGobp7N92mgVffVvIsXOLewuJHkmskipcS+3TPSz0LW1TnuLnG7nG5P8AzgmD3Lb3IZV4pb5aJWwtWWwEQKxFAQWorSgK1FaUFqM0ICsKM0po6YBBfVIGN0oOSViA7Jk5jmB3pglAoJQQtdxSvoy+4hRrZSEZlW4cUD36FeezzWjgbxvIQW4i4cUT6Ud2oBSYeWoDoCE89fvvWGQFAxDUeNKcxY1qDCElEc1JyoEOQHBOXNWgxA3ERKNHREo7SAleuAIMbgzjuIS/oOTl5pH0me1JdiTu1AT6JcN5HmtGka3eU3fWuPFAfOTxQOnvaNybSToLnFIQKc9IJWLEG1tYsQYtrFiDFixYgxaKxYg0CjxFYsQO40dgWLEBMoWsoWliDTmhCctLEDaYps4rFiDQW1ixBtYsWIMssstLEGWWlix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5126" name="Picture 6" descr="????????????????????????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495800"/>
            <a:ext cx="2074333" cy="1866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30395"/>
            <a:ext cx="2895600" cy="365125"/>
          </a:xfrm>
        </p:spPr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  <p:sp>
        <p:nvSpPr>
          <p:cNvPr id="3" name="CuadroTexto 2"/>
          <p:cNvSpPr txBox="1"/>
          <p:nvPr/>
        </p:nvSpPr>
        <p:spPr>
          <a:xfrm>
            <a:off x="104965" y="799248"/>
            <a:ext cx="71771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FFFF00"/>
                </a:solidFill>
              </a:rPr>
              <a:t>Son glándulas endócrinas  situadas en el cuello por detrás de  los lóbulos de la tiroides. Son cuatro dos superiores y dos inferiores. </a:t>
            </a:r>
          </a:p>
          <a:p>
            <a:r>
              <a:rPr lang="es-MX" sz="2400" dirty="0" smtClean="0">
                <a:solidFill>
                  <a:srgbClr val="FFFF00"/>
                </a:solidFill>
              </a:rPr>
              <a:t>Tienen forma de lenteja miden 5x3x3 mm  y pesan 30 mgs. </a:t>
            </a:r>
            <a:r>
              <a:rPr lang="es-MX" sz="2400" dirty="0">
                <a:solidFill>
                  <a:srgbClr val="FFFF00"/>
                </a:solidFill>
              </a:rPr>
              <a:t>c</a:t>
            </a:r>
            <a:r>
              <a:rPr lang="es-MX" sz="2400" dirty="0" smtClean="0">
                <a:solidFill>
                  <a:srgbClr val="FFFF00"/>
                </a:solidFill>
              </a:rPr>
              <a:t>ada una </a:t>
            </a:r>
            <a:endParaRPr lang="es-MX" sz="2400" dirty="0">
              <a:solidFill>
                <a:srgbClr val="FFFF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3395" y="1852612"/>
            <a:ext cx="1428750" cy="31527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517900" y="3123589"/>
            <a:ext cx="53446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solidFill>
                  <a:schemeClr val="accent3">
                    <a:lumMod val="40000"/>
                    <a:lumOff val="60000"/>
                  </a:schemeClr>
                </a:solidFill>
              </a:rPr>
              <a:t>ANATOMIA </a:t>
            </a:r>
            <a:endParaRPr lang="es-ES" sz="5400" b="0" cap="none" spc="0" dirty="0">
              <a:ln w="0"/>
              <a:solidFill>
                <a:schemeClr val="accent3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609600" y="1295400"/>
            <a:ext cx="8093365" cy="918365"/>
          </a:xfrm>
        </p:spPr>
        <p:txBody>
          <a:bodyPr>
            <a:noAutofit/>
          </a:bodyPr>
          <a:lstStyle/>
          <a:p>
            <a:pPr algn="ctr"/>
            <a:r>
              <a:rPr lang="es-MX" sz="6600" b="1" dirty="0" smtClean="0">
                <a:latin typeface="Gabriola" pitchFamily="82" charset="0"/>
              </a:rPr>
              <a:t>DEFINICION </a:t>
            </a:r>
            <a:endParaRPr lang="es-MX" sz="6600" b="1" dirty="0">
              <a:latin typeface="Gabriola" pitchFamily="82" charset="0"/>
            </a:endParaRPr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601670" y="2207361"/>
            <a:ext cx="8093365" cy="1526440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sz="4000" dirty="0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s-MX" dirty="0" smtClean="0"/>
              <a:t>s un trastorno en el cual las glándulas paratiroides del cuello producen en exceso la hormona paratiroidea.</a:t>
            </a:r>
            <a:endParaRPr lang="es-MX" dirty="0"/>
          </a:p>
        </p:txBody>
      </p:sp>
      <p:pic>
        <p:nvPicPr>
          <p:cNvPr id="8" name="Picture 2" descr="http://www.clinicadam.com/imagenes-de-salud/files/2013/02/88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19511"/>
            <a:ext cx="3810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 redondeado"/>
          <p:cNvSpPr/>
          <p:nvPr/>
        </p:nvSpPr>
        <p:spPr>
          <a:xfrm>
            <a:off x="5638800" y="3733800"/>
            <a:ext cx="2286000" cy="25622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La hormona paratiroidea controla los niveles de calcio, fósforo y  vitamina D en la sangre y los huesos</a:t>
            </a:r>
            <a:endParaRPr lang="es-MX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03065" y="6483100"/>
            <a:ext cx="763526" cy="238375"/>
          </a:xfrm>
          <a:solidFill>
            <a:srgbClr val="00B050"/>
          </a:solidFill>
        </p:spPr>
        <p:txBody>
          <a:bodyPr/>
          <a:lstStyle/>
          <a:p>
            <a:r>
              <a:rPr lang="en-US" dirty="0" smtClean="0"/>
              <a:t>"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8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478864"/>
              </p:ext>
            </p:extLst>
          </p:nvPr>
        </p:nvGraphicFramePr>
        <p:xfrm>
          <a:off x="304800" y="381000"/>
          <a:ext cx="8491566" cy="45720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830522"/>
                <a:gridCol w="2830522"/>
                <a:gridCol w="2830522"/>
              </a:tblGrid>
              <a:tr h="440893">
                <a:tc grid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  Tipos de hiperparatiroidismo.</a:t>
                      </a:r>
                      <a:endParaRPr lang="es-MX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760993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Hiperparatiroidismo primario .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Hiperparatiroidismo secundario.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Hiperparatiroidismo hereditario .</a:t>
                      </a:r>
                      <a:endParaRPr lang="es-MX" sz="2000" dirty="0"/>
                    </a:p>
                  </a:txBody>
                  <a:tcPr/>
                </a:tc>
              </a:tr>
              <a:tr h="3370114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Se caracteriza por la hipersecreción de hormona paratiroidea, aun existiendo niveles normales</a:t>
                      </a:r>
                      <a:r>
                        <a:rPr lang="es-MX" sz="2000" baseline="0" dirty="0" smtClean="0"/>
                        <a:t> de calcio en sangre.</a:t>
                      </a:r>
                      <a:r>
                        <a:rPr lang="es-MX" sz="2000" dirty="0" smtClean="0"/>
                        <a:t>  Debido a:</a:t>
                      </a:r>
                    </a:p>
                    <a:p>
                      <a:r>
                        <a:rPr lang="es-MX" sz="2000" dirty="0" smtClean="0"/>
                        <a:t>*Hiperplasia de las</a:t>
                      </a:r>
                      <a:r>
                        <a:rPr lang="es-MX" sz="2000" baseline="0" dirty="0" smtClean="0"/>
                        <a:t> glándulas.</a:t>
                      </a:r>
                    </a:p>
                    <a:p>
                      <a:r>
                        <a:rPr lang="es-MX" sz="2000" baseline="0" dirty="0" smtClean="0"/>
                        <a:t>*Adenoma paratiroideo</a:t>
                      </a:r>
                    </a:p>
                    <a:p>
                      <a:r>
                        <a:rPr lang="es-MX" sz="2000" baseline="0" dirty="0" smtClean="0"/>
                        <a:t>*Adenocarcinoma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Es una reacción compensatoria</a:t>
                      </a:r>
                      <a:r>
                        <a:rPr lang="es-MX" sz="2000" baseline="0" dirty="0" smtClean="0"/>
                        <a:t> a la hipocalcemia (disminución de calcio o vitamina D en sangre).</a:t>
                      </a:r>
                    </a:p>
                    <a:p>
                      <a:r>
                        <a:rPr lang="es-MX" sz="2000" baseline="0" dirty="0" smtClean="0"/>
                        <a:t>Debido a:</a:t>
                      </a:r>
                    </a:p>
                    <a:p>
                      <a:r>
                        <a:rPr lang="es-MX" sz="2000" baseline="0" dirty="0" smtClean="0"/>
                        <a:t>*Dietas pobres en calcio.</a:t>
                      </a:r>
                    </a:p>
                    <a:p>
                      <a:r>
                        <a:rPr lang="es-MX" sz="2000" baseline="0" dirty="0" smtClean="0"/>
                        <a:t>*Mala absorción intestinal.</a:t>
                      </a:r>
                    </a:p>
                    <a:p>
                      <a:r>
                        <a:rPr lang="es-MX" sz="2000" baseline="0" dirty="0" smtClean="0"/>
                        <a:t>*Insuficiencia renal.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Es</a:t>
                      </a:r>
                      <a:r>
                        <a:rPr lang="es-MX" sz="2000" baseline="0" dirty="0" smtClean="0"/>
                        <a:t> una enfermedad autosómica domínate mapeada sobre el cromosoma 1q21-q31.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http://vidaabuelo.com/wp-content/uploads/hiperparatiroidismo-sintomas-copi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97935"/>
            <a:ext cx="3352800" cy="2682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04800" y="2209800"/>
            <a:ext cx="4419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PRIMARIO: </a:t>
            </a:r>
            <a:r>
              <a:rPr lang="es-MX" sz="2800" dirty="0" smtClean="0">
                <a:solidFill>
                  <a:srgbClr val="002060"/>
                </a:solidFill>
              </a:rPr>
              <a:t/>
            </a:r>
            <a:br>
              <a:rPr lang="es-MX" sz="2800" dirty="0" smtClean="0">
                <a:solidFill>
                  <a:srgbClr val="002060"/>
                </a:solidFill>
              </a:rPr>
            </a:br>
            <a:r>
              <a:rPr lang="es-MX" sz="2800" dirty="0" smtClean="0">
                <a:solidFill>
                  <a:srgbClr val="002060"/>
                </a:solidFill>
              </a:rPr>
              <a:t>-</a:t>
            </a:r>
            <a:r>
              <a:rPr lang="es-MX" sz="2800" dirty="0" smtClean="0">
                <a:solidFill>
                  <a:srgbClr val="7030A0"/>
                </a:solidFill>
              </a:rPr>
              <a:t>A</a:t>
            </a:r>
            <a:r>
              <a:rPr lang="es-MX" sz="2800" dirty="0" smtClean="0">
                <a:solidFill>
                  <a:srgbClr val="002060"/>
                </a:solidFill>
              </a:rPr>
              <a:t>denoma paratiroideo. </a:t>
            </a:r>
          </a:p>
          <a:p>
            <a:r>
              <a:rPr lang="es-MX" sz="2800" dirty="0" smtClean="0">
                <a:solidFill>
                  <a:srgbClr val="002060"/>
                </a:solidFill>
              </a:rPr>
              <a:t>-</a:t>
            </a:r>
            <a:r>
              <a:rPr lang="es-MX" sz="2800" dirty="0" smtClean="0">
                <a:solidFill>
                  <a:srgbClr val="7030A0"/>
                </a:solidFill>
              </a:rPr>
              <a:t>E</a:t>
            </a:r>
            <a:r>
              <a:rPr lang="es-MX" sz="2800" dirty="0" smtClean="0">
                <a:solidFill>
                  <a:srgbClr val="002060"/>
                </a:solidFill>
              </a:rPr>
              <a:t>nfermedades</a:t>
            </a:r>
          </a:p>
          <a:p>
            <a:r>
              <a:rPr lang="es-MX" sz="2800" dirty="0" smtClean="0">
                <a:solidFill>
                  <a:srgbClr val="002060"/>
                </a:solidFill>
              </a:rPr>
              <a:t>  autoinmunitarias.</a:t>
            </a:r>
          </a:p>
          <a:p>
            <a:r>
              <a:rPr lang="es-MX" sz="2800" dirty="0" smtClean="0">
                <a:solidFill>
                  <a:srgbClr val="002060"/>
                </a:solidFill>
              </a:rPr>
              <a:t>-</a:t>
            </a:r>
            <a:r>
              <a:rPr lang="es-MX" sz="2800" dirty="0" smtClean="0">
                <a:solidFill>
                  <a:srgbClr val="7030A0"/>
                </a:solidFill>
              </a:rPr>
              <a:t>H</a:t>
            </a:r>
            <a:r>
              <a:rPr lang="es-MX" sz="2800" dirty="0" smtClean="0">
                <a:solidFill>
                  <a:srgbClr val="002060"/>
                </a:solidFill>
              </a:rPr>
              <a:t>iperplasia. </a:t>
            </a:r>
          </a:p>
          <a:p>
            <a:r>
              <a:rPr lang="es-MX" sz="2800" dirty="0" smtClean="0">
                <a:solidFill>
                  <a:srgbClr val="002060"/>
                </a:solidFill>
              </a:rPr>
              <a:t>-</a:t>
            </a:r>
            <a:r>
              <a:rPr lang="es-MX" sz="2800" dirty="0" smtClean="0">
                <a:solidFill>
                  <a:srgbClr val="7030A0"/>
                </a:solidFill>
              </a:rPr>
              <a:t>C</a:t>
            </a:r>
            <a:r>
              <a:rPr lang="es-MX" sz="2800" dirty="0" smtClean="0">
                <a:solidFill>
                  <a:srgbClr val="002060"/>
                </a:solidFill>
              </a:rPr>
              <a:t>arcinoma.</a:t>
            </a:r>
          </a:p>
          <a:p>
            <a:r>
              <a:rPr lang="es-MX" sz="2800" dirty="0" smtClean="0">
                <a:solidFill>
                  <a:srgbClr val="002060"/>
                </a:solidFill>
              </a:rPr>
              <a:t>-</a:t>
            </a:r>
            <a:r>
              <a:rPr lang="es-MX" sz="2800" dirty="0" smtClean="0">
                <a:solidFill>
                  <a:srgbClr val="7030A0"/>
                </a:solidFill>
              </a:rPr>
              <a:t>I</a:t>
            </a:r>
            <a:r>
              <a:rPr lang="es-MX" sz="2800" dirty="0" smtClean="0">
                <a:solidFill>
                  <a:srgbClr val="002060"/>
                </a:solidFill>
              </a:rPr>
              <a:t>diopático.</a:t>
            </a:r>
          </a:p>
          <a:p>
            <a:r>
              <a:rPr lang="es-MX" sz="2800" dirty="0" smtClean="0">
                <a:solidFill>
                  <a:srgbClr val="002060"/>
                </a:solidFill>
              </a:rPr>
              <a:t>-</a:t>
            </a:r>
            <a:r>
              <a:rPr lang="es-MX" sz="2800" dirty="0" smtClean="0">
                <a:solidFill>
                  <a:srgbClr val="7030A0"/>
                </a:solidFill>
              </a:rPr>
              <a:t>H</a:t>
            </a:r>
            <a:r>
              <a:rPr lang="es-MX" sz="2800" dirty="0" smtClean="0">
                <a:solidFill>
                  <a:srgbClr val="002060"/>
                </a:solidFill>
              </a:rPr>
              <a:t>erencia 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830098" y="2247900"/>
            <a:ext cx="417034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SECUNDARIO:</a:t>
            </a:r>
            <a:r>
              <a:rPr lang="es-MX" sz="2800" dirty="0" smtClean="0">
                <a:solidFill>
                  <a:srgbClr val="002060"/>
                </a:solidFill>
              </a:rPr>
              <a:t/>
            </a:r>
            <a:br>
              <a:rPr lang="es-MX" sz="2800" dirty="0" smtClean="0">
                <a:solidFill>
                  <a:srgbClr val="002060"/>
                </a:solidFill>
              </a:rPr>
            </a:br>
            <a:r>
              <a:rPr lang="es-MX" sz="2800" dirty="0" smtClean="0">
                <a:solidFill>
                  <a:srgbClr val="002060"/>
                </a:solidFill>
              </a:rPr>
              <a:t>-</a:t>
            </a:r>
            <a:r>
              <a:rPr lang="es-MX" sz="2800" dirty="0" smtClean="0">
                <a:solidFill>
                  <a:srgbClr val="7030A0"/>
                </a:solidFill>
              </a:rPr>
              <a:t>T</a:t>
            </a:r>
            <a:r>
              <a:rPr lang="es-MX" sz="2800" dirty="0" smtClean="0">
                <a:solidFill>
                  <a:srgbClr val="002060"/>
                </a:solidFill>
              </a:rPr>
              <a:t>rastornos renales .</a:t>
            </a:r>
          </a:p>
          <a:p>
            <a:r>
              <a:rPr lang="es-MX" sz="2800" dirty="0" smtClean="0">
                <a:solidFill>
                  <a:srgbClr val="002060"/>
                </a:solidFill>
              </a:rPr>
              <a:t>-</a:t>
            </a:r>
            <a:r>
              <a:rPr lang="es-MX" sz="2800" dirty="0" smtClean="0">
                <a:solidFill>
                  <a:srgbClr val="7030A0"/>
                </a:solidFill>
              </a:rPr>
              <a:t>C</a:t>
            </a:r>
            <a:r>
              <a:rPr lang="es-MX" sz="2800" dirty="0" smtClean="0">
                <a:solidFill>
                  <a:srgbClr val="002060"/>
                </a:solidFill>
              </a:rPr>
              <a:t>áncer pulmonar con secreción de hormona similar a la paratiroidea (síndromeparaneoplásico)</a:t>
            </a:r>
          </a:p>
          <a:p>
            <a:r>
              <a:rPr lang="es-MX" sz="2800" dirty="0" smtClean="0">
                <a:solidFill>
                  <a:srgbClr val="002060"/>
                </a:solidFill>
              </a:rPr>
              <a:t>- </a:t>
            </a:r>
            <a:r>
              <a:rPr lang="es-MX" sz="2800" dirty="0" smtClean="0">
                <a:solidFill>
                  <a:srgbClr val="7030A0"/>
                </a:solidFill>
              </a:rPr>
              <a:t>T</a:t>
            </a:r>
            <a:r>
              <a:rPr lang="es-MX" sz="2800" dirty="0" smtClean="0">
                <a:solidFill>
                  <a:srgbClr val="002060"/>
                </a:solidFill>
              </a:rPr>
              <a:t>rastornos digestivos.</a:t>
            </a:r>
            <a:endParaRPr lang="es-MX" sz="2800" dirty="0">
              <a:solidFill>
                <a:srgbClr val="002060"/>
              </a:solidFill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743200" y="1143000"/>
            <a:ext cx="2895600" cy="1143000"/>
          </a:xfrm>
        </p:spPr>
        <p:txBody>
          <a:bodyPr>
            <a:normAutofit/>
          </a:bodyPr>
          <a:lstStyle/>
          <a:p>
            <a:pPr algn="ctr"/>
            <a:r>
              <a:rPr lang="es-MX" sz="6600" b="1" dirty="0" smtClean="0">
                <a:solidFill>
                  <a:srgbClr val="00B050"/>
                </a:solidFill>
                <a:latin typeface="Gabriola" pitchFamily="82" charset="0"/>
              </a:rPr>
              <a:t>E</a:t>
            </a:r>
            <a:r>
              <a:rPr lang="es-MX" sz="6600" b="1" dirty="0" smtClean="0">
                <a:latin typeface="Gabriola" pitchFamily="82" charset="0"/>
              </a:rPr>
              <a:t>tiología</a:t>
            </a:r>
            <a:r>
              <a:rPr lang="es-MX" sz="6600" dirty="0" smtClean="0">
                <a:latin typeface="Gabriola" pitchFamily="82" charset="0"/>
              </a:rPr>
              <a:t>. </a:t>
            </a:r>
            <a:endParaRPr lang="es-MX" sz="6600" dirty="0">
              <a:latin typeface="Gabriola" pitchFamily="82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dc401.4shared.com/doc/4Mqab6vE/preview_html_68aa82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2040161" cy="2620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Marcador de contenido 6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895600" y="1301320"/>
            <a:ext cx="2624708" cy="2522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0" descr="http://html.rincondelvago.com/00046661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90600"/>
            <a:ext cx="2724150" cy="26517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://www.ehealthconnection.com/adam_multimedia/doc/graphics/images/es/1027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86200"/>
            <a:ext cx="2571025" cy="2598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http://pqax.wikispaces.com/file/view/paratiroides_4_re/71589343/418x243/paratiroides_4_r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018064"/>
            <a:ext cx="4333875" cy="2458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1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Patología Bucal II. "HIPERPARATIROIDISMO"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1900</TotalTime>
  <Words>2022</Words>
  <Application>Microsoft Office PowerPoint</Application>
  <PresentationFormat>Presentación en pantalla (4:3)</PresentationFormat>
  <Paragraphs>447</Paragraphs>
  <Slides>48</Slides>
  <Notes>45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4" baseType="lpstr">
      <vt:lpstr>Arial</vt:lpstr>
      <vt:lpstr>Calibri</vt:lpstr>
      <vt:lpstr>Edwardian Script ITC</vt:lpstr>
      <vt:lpstr>Gabriola</vt:lpstr>
      <vt:lpstr>Wingdings</vt:lpstr>
      <vt:lpstr>Office Theme</vt:lpstr>
      <vt:lpstr>Presentación de PowerPoint</vt:lpstr>
      <vt:lpstr>                       PRESENTACION </vt:lpstr>
      <vt:lpstr>PROGRAMA DE LA UNIDAD DE COMPETENCIAS                DE PATOLOGIA BUCAL II</vt:lpstr>
      <vt:lpstr>                             INTRODUCCION</vt:lpstr>
      <vt:lpstr>Paratiroides </vt:lpstr>
      <vt:lpstr>DEFINICION </vt:lpstr>
      <vt:lpstr>Presentación de PowerPoint</vt:lpstr>
      <vt:lpstr>Etiología. </vt:lpstr>
      <vt:lpstr>Presentación de PowerPoint</vt:lpstr>
      <vt:lpstr>Presentación de PowerPoint</vt:lpstr>
      <vt:lpstr>Características Clínicas.</vt:lpstr>
      <vt:lpstr>Presentación de PowerPoint</vt:lpstr>
      <vt:lpstr>Presentación de PowerPoint</vt:lpstr>
      <vt:lpstr>Presentación de PowerPoint</vt:lpstr>
      <vt:lpstr>Manifestaciones Bucales.</vt:lpstr>
      <vt:lpstr>Presentación de PowerPoint</vt:lpstr>
      <vt:lpstr>Presentación de PowerPoint</vt:lpstr>
      <vt:lpstr>Características Histológicas.</vt:lpstr>
      <vt:lpstr>Presentación de PowerPoint</vt:lpstr>
      <vt:lpstr>Presentación de PowerPoint</vt:lpstr>
      <vt:lpstr>Características Radiográficas.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Tratamiento.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Hiperparatiroidismo:  Manejo en la Clínica Dental. </vt:lpstr>
      <vt:lpstr>Presentación de PowerPoint</vt:lpstr>
      <vt:lpstr>Caso Clínico:</vt:lpstr>
      <vt:lpstr>Presentación de PowerPoint</vt:lpstr>
      <vt:lpstr>Presentación de PowerPoint</vt:lpstr>
      <vt:lpstr>Presentación de PowerPoint</vt:lpstr>
      <vt:lpstr>Presentación de PowerPoint</vt:lpstr>
      <vt:lpstr>Exámenes complementarios:</vt:lpstr>
      <vt:lpstr>Presentación de PowerPoint</vt:lpstr>
      <vt:lpstr>Presentación de PowerPoint</vt:lpstr>
      <vt:lpstr>Presentación de PowerPoint</vt:lpstr>
      <vt:lpstr>GUIA DE DIAPOSITIVAS  HIPERPARATIROIDISMO </vt:lpstr>
      <vt:lpstr>GUIA DE DIAPOSITIVAS  HIPERPARATIROIDISMO </vt:lpstr>
      <vt:lpstr>GUIA DE DIAPOSITIVAS  HIPERPARATIROIDISMO </vt:lpstr>
      <vt:lpstr>GUIA DE DIAPOSITIVAS  HIPERPARATIROIDISMO 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mariluz diaz guzman</cp:lastModifiedBy>
  <cp:revision>144</cp:revision>
  <dcterms:created xsi:type="dcterms:W3CDTF">2013-08-21T19:17:07Z</dcterms:created>
  <dcterms:modified xsi:type="dcterms:W3CDTF">2017-10-20T02:06:55Z</dcterms:modified>
</cp:coreProperties>
</file>