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2"/>
  </p:notesMasterIdLst>
  <p:sldIdLst>
    <p:sldId id="256" r:id="rId2"/>
    <p:sldId id="257" r:id="rId3"/>
    <p:sldId id="278" r:id="rId4"/>
    <p:sldId id="260" r:id="rId5"/>
    <p:sldId id="261" r:id="rId6"/>
    <p:sldId id="262" r:id="rId7"/>
    <p:sldId id="263" r:id="rId8"/>
    <p:sldId id="290" r:id="rId9"/>
    <p:sldId id="267" r:id="rId10"/>
    <p:sldId id="268" r:id="rId11"/>
    <p:sldId id="269" r:id="rId12"/>
    <p:sldId id="272" r:id="rId13"/>
    <p:sldId id="264" r:id="rId14"/>
    <p:sldId id="273" r:id="rId15"/>
    <p:sldId id="270" r:id="rId16"/>
    <p:sldId id="274" r:id="rId17"/>
    <p:sldId id="271" r:id="rId18"/>
    <p:sldId id="289" r:id="rId19"/>
    <p:sldId id="275" r:id="rId20"/>
    <p:sldId id="280" r:id="rId21"/>
    <p:sldId id="276" r:id="rId22"/>
    <p:sldId id="285" r:id="rId23"/>
    <p:sldId id="286" r:id="rId24"/>
    <p:sldId id="279" r:id="rId25"/>
    <p:sldId id="283" r:id="rId26"/>
    <p:sldId id="281" r:id="rId27"/>
    <p:sldId id="282" r:id="rId28"/>
    <p:sldId id="291" r:id="rId29"/>
    <p:sldId id="266" r:id="rId30"/>
    <p:sldId id="284"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FEA" initials="C" lastIdx="0" clrIdx="0">
    <p:extLst>
      <p:ext uri="{19B8F6BF-5375-455C-9EA6-DF929625EA0E}">
        <p15:presenceInfo xmlns:p15="http://schemas.microsoft.com/office/powerpoint/2012/main" userId="CAFE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799" autoAdjust="0"/>
  </p:normalViewPr>
  <p:slideViewPr>
    <p:cSldViewPr snapToGrid="0">
      <p:cViewPr varScale="1">
        <p:scale>
          <a:sx n="63" d="100"/>
          <a:sy n="63" d="100"/>
        </p:scale>
        <p:origin x="96"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99A1DD-FC29-43FA-A682-89E86638BCF1}" type="datetimeFigureOut">
              <a:rPr lang="es-ES" smtClean="0"/>
              <a:t>11/10/2017</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B8E643-BADB-4FE3-9C6B-B3607627392E}" type="slidenum">
              <a:rPr lang="es-ES" smtClean="0"/>
              <a:t>‹Nº›</a:t>
            </a:fld>
            <a:endParaRPr lang="es-ES"/>
          </a:p>
        </p:txBody>
      </p:sp>
    </p:spTree>
    <p:extLst>
      <p:ext uri="{BB962C8B-B14F-4D97-AF65-F5344CB8AC3E}">
        <p14:creationId xmlns:p14="http://schemas.microsoft.com/office/powerpoint/2010/main" val="41579912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E2B8E643-BADB-4FE3-9C6B-B3607627392E}" type="slidenum">
              <a:rPr lang="es-ES" smtClean="0"/>
              <a:t>29</a:t>
            </a:fld>
            <a:endParaRPr lang="es-ES"/>
          </a:p>
        </p:txBody>
      </p:sp>
    </p:spTree>
    <p:extLst>
      <p:ext uri="{BB962C8B-B14F-4D97-AF65-F5344CB8AC3E}">
        <p14:creationId xmlns:p14="http://schemas.microsoft.com/office/powerpoint/2010/main" val="45505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10/11/2017</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10/11/2017</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10/11/2017</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10/11/2017</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10/11/2017</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‹Nº›</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1.jpg"/></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gestiopolis.com/inteligencia-de-negocio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diposit.ub.edu/dspace/bitstream/2445/17604/6/Fundamentos%20Administracion%20EGallardo.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diposit.ub.edu/dspace/bitstream/2445/17604/6/Fundamentos%20Administracion%20EGallardo.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dirty="0" smtClean="0"/>
              <a:t>Licenciatura en informática administrativa</a:t>
            </a:r>
            <a:endParaRPr lang="es-ES" dirty="0"/>
          </a:p>
        </p:txBody>
      </p:sp>
      <p:sp>
        <p:nvSpPr>
          <p:cNvPr id="3" name="Subtítulo 2"/>
          <p:cNvSpPr>
            <a:spLocks noGrp="1"/>
          </p:cNvSpPr>
          <p:nvPr>
            <p:ph type="subTitle" idx="1"/>
          </p:nvPr>
        </p:nvSpPr>
        <p:spPr/>
        <p:txBody>
          <a:bodyPr>
            <a:normAutofit fontScale="92500" lnSpcReduction="20000"/>
          </a:bodyPr>
          <a:lstStyle/>
          <a:p>
            <a:r>
              <a:rPr lang="es-ES" dirty="0" smtClean="0"/>
              <a:t>Unidad de aprendizaje: administración de los sistemas informáticos</a:t>
            </a:r>
          </a:p>
          <a:p>
            <a:r>
              <a:rPr lang="es-ES" dirty="0" smtClean="0"/>
              <a:t>m. En I. Elizabeth evangelista nava</a:t>
            </a:r>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955" y="0"/>
            <a:ext cx="2042360" cy="1843316"/>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91127" y="0"/>
            <a:ext cx="1900849" cy="1754630"/>
          </a:xfrm>
          <a:prstGeom prst="rect">
            <a:avLst/>
          </a:prstGeom>
        </p:spPr>
      </p:pic>
    </p:spTree>
    <p:extLst>
      <p:ext uri="{BB962C8B-B14F-4D97-AF65-F5344CB8AC3E}">
        <p14:creationId xmlns:p14="http://schemas.microsoft.com/office/powerpoint/2010/main" val="593948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2. Conceptos</a:t>
            </a:r>
            <a:br>
              <a:rPr lang="es-ES" dirty="0"/>
            </a:br>
            <a:r>
              <a:rPr lang="es-ES" dirty="0"/>
              <a:t>2.1 Conceptos generales</a:t>
            </a:r>
          </a:p>
        </p:txBody>
      </p:sp>
      <p:sp>
        <p:nvSpPr>
          <p:cNvPr id="3" name="Marcador de contenido 2"/>
          <p:cNvSpPr>
            <a:spLocks noGrp="1"/>
          </p:cNvSpPr>
          <p:nvPr>
            <p:ph idx="1"/>
          </p:nvPr>
        </p:nvSpPr>
        <p:spPr>
          <a:xfrm>
            <a:off x="3937000" y="2180496"/>
            <a:ext cx="7673807" cy="3678303"/>
          </a:xfrm>
        </p:spPr>
        <p:txBody>
          <a:bodyPr/>
          <a:lstStyle/>
          <a:p>
            <a:r>
              <a:rPr lang="es-ES" b="1" dirty="0"/>
              <a:t>Sistemas de información: </a:t>
            </a:r>
            <a:r>
              <a:rPr lang="es-ES" dirty="0"/>
              <a:t>Según su definición </a:t>
            </a:r>
            <a:r>
              <a:rPr lang="es-ES" dirty="0" smtClean="0"/>
              <a:t>académica</a:t>
            </a:r>
            <a:r>
              <a:rPr lang="es-ES" dirty="0"/>
              <a:t> </a:t>
            </a:r>
            <a:r>
              <a:rPr lang="es-ES" dirty="0" smtClean="0"/>
              <a:t>se refiere a los “conjuntos </a:t>
            </a:r>
            <a:r>
              <a:rPr lang="es-ES" dirty="0"/>
              <a:t>integrados y coordinados de personas, equipos y procedimientos, que transforman datos en información a fin de apoyar las actividades de una organización, de modo que éstas se desarrollen más </a:t>
            </a:r>
            <a:r>
              <a:rPr lang="es-ES" dirty="0" smtClean="0"/>
              <a:t>eficientemente</a:t>
            </a:r>
            <a:r>
              <a:rPr lang="es-ES" dirty="0"/>
              <a:t>” (</a:t>
            </a:r>
            <a:r>
              <a:rPr lang="es-ES" dirty="0" err="1"/>
              <a:t>Bournissen</a:t>
            </a:r>
            <a:r>
              <a:rPr lang="es-ES" dirty="0"/>
              <a:t>, J. M.,</a:t>
            </a:r>
            <a:r>
              <a:rPr lang="es-ES" dirty="0" smtClean="0"/>
              <a:t>2017;</a:t>
            </a:r>
            <a:r>
              <a:rPr lang="es-ES" dirty="0"/>
              <a:t> Kendall, K. E., &amp; Kendall, J. E. ,2011</a:t>
            </a:r>
            <a:r>
              <a:rPr lang="es-ES" dirty="0" smtClean="0"/>
              <a:t>).</a:t>
            </a:r>
            <a:endParaRPr lang="es-ES" dirty="0"/>
          </a:p>
          <a:p>
            <a:pPr algn="just"/>
            <a:r>
              <a:rPr lang="es-ES" dirty="0"/>
              <a:t>Los sistemas de información se convirtieron en pieza fundamental para el crecimiento de los </a:t>
            </a:r>
            <a:r>
              <a:rPr lang="es-ES" dirty="0" smtClean="0"/>
              <a:t>negocios, </a:t>
            </a:r>
            <a:r>
              <a:rPr lang="es-ES" dirty="0"/>
              <a:t>permitiendo </a:t>
            </a:r>
            <a:r>
              <a:rPr lang="es-ES" dirty="0" smtClean="0"/>
              <a:t>tomar decisiones </a:t>
            </a:r>
            <a:r>
              <a:rPr lang="es-ES" dirty="0"/>
              <a:t>más atinadas y precisas con </a:t>
            </a:r>
            <a:r>
              <a:rPr lang="es-ES" dirty="0" smtClean="0"/>
              <a:t>la </a:t>
            </a:r>
            <a:r>
              <a:rPr lang="es-ES" dirty="0"/>
              <a:t>información obtenida en tiempo y </a:t>
            </a:r>
            <a:r>
              <a:rPr lang="es-ES" dirty="0" smtClean="0"/>
              <a:t>forma. </a:t>
            </a:r>
            <a:r>
              <a:rPr lang="es-ES" dirty="0"/>
              <a:t>En este contexto, una buena o mala estrategia de sistemas de información es determinante para el éxito o fracaso de los negocios de una </a:t>
            </a:r>
            <a:r>
              <a:rPr lang="es-ES" dirty="0" smtClean="0"/>
              <a:t>empresa</a:t>
            </a:r>
            <a:r>
              <a:rPr lang="es-ES" dirty="0"/>
              <a:t> </a:t>
            </a:r>
            <a:r>
              <a:rPr lang="es-ES" dirty="0" smtClean="0"/>
              <a:t>(Aube</a:t>
            </a:r>
            <a:r>
              <a:rPr lang="es-ES" dirty="0"/>
              <a:t>, 1998, p. 18</a:t>
            </a:r>
            <a:r>
              <a:rPr lang="es-ES" dirty="0" smtClean="0"/>
              <a:t>), por tal motivo son </a:t>
            </a:r>
            <a:r>
              <a:rPr lang="es-ES" dirty="0"/>
              <a:t>un elemento que contribuye a la estrategia del negocio (</a:t>
            </a:r>
            <a:r>
              <a:rPr lang="es-ES" dirty="0" err="1"/>
              <a:t>Bournissen</a:t>
            </a:r>
            <a:r>
              <a:rPr lang="es-ES" dirty="0"/>
              <a:t>, J. M.,2017</a:t>
            </a:r>
            <a:r>
              <a:rPr lang="es-ES" dirty="0" smtClean="0"/>
              <a:t>).</a:t>
            </a:r>
            <a:endParaRPr lang="es-ES" b="1" dirty="0"/>
          </a:p>
          <a:p>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191" y="2086072"/>
            <a:ext cx="3393847" cy="2778028"/>
          </a:xfrm>
          <a:prstGeom prst="rect">
            <a:avLst/>
          </a:prstGeom>
        </p:spPr>
      </p:pic>
    </p:spTree>
    <p:extLst>
      <p:ext uri="{BB962C8B-B14F-4D97-AF65-F5344CB8AC3E}">
        <p14:creationId xmlns:p14="http://schemas.microsoft.com/office/powerpoint/2010/main" val="24702492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2. Conceptos</a:t>
            </a:r>
            <a:br>
              <a:rPr lang="es-ES" dirty="0"/>
            </a:br>
            <a:r>
              <a:rPr lang="es-ES" dirty="0"/>
              <a:t>2.1 Conceptos generales</a:t>
            </a:r>
          </a:p>
        </p:txBody>
      </p:sp>
      <p:sp>
        <p:nvSpPr>
          <p:cNvPr id="3" name="Marcador de contenido 2"/>
          <p:cNvSpPr>
            <a:spLocks noGrp="1"/>
          </p:cNvSpPr>
          <p:nvPr>
            <p:ph idx="1"/>
          </p:nvPr>
        </p:nvSpPr>
        <p:spPr>
          <a:xfrm>
            <a:off x="581193" y="2180496"/>
            <a:ext cx="4845050" cy="3678303"/>
          </a:xfrm>
        </p:spPr>
        <p:txBody>
          <a:bodyPr/>
          <a:lstStyle/>
          <a:p>
            <a:pPr marL="0" indent="0">
              <a:buNone/>
            </a:pPr>
            <a:endParaRPr lang="es-ES" dirty="0"/>
          </a:p>
        </p:txBody>
      </p:sp>
      <p:pic>
        <p:nvPicPr>
          <p:cNvPr id="4" name="Imagen 3"/>
          <p:cNvPicPr>
            <a:picLocks noChangeAspect="1"/>
          </p:cNvPicPr>
          <p:nvPr/>
        </p:nvPicPr>
        <p:blipFill>
          <a:blip r:embed="rId2"/>
          <a:stretch>
            <a:fillRect/>
          </a:stretch>
        </p:blipFill>
        <p:spPr>
          <a:xfrm>
            <a:off x="300198" y="1871446"/>
            <a:ext cx="5204919" cy="3633305"/>
          </a:xfrm>
          <a:prstGeom prst="rect">
            <a:avLst/>
          </a:prstGeom>
        </p:spPr>
      </p:pic>
      <p:sp>
        <p:nvSpPr>
          <p:cNvPr id="5" name="CuadroTexto 4"/>
          <p:cNvSpPr txBox="1"/>
          <p:nvPr/>
        </p:nvSpPr>
        <p:spPr>
          <a:xfrm>
            <a:off x="581192" y="5582496"/>
            <a:ext cx="4845051" cy="923330"/>
          </a:xfrm>
          <a:prstGeom prst="rect">
            <a:avLst/>
          </a:prstGeom>
          <a:noFill/>
        </p:spPr>
        <p:txBody>
          <a:bodyPr wrap="square" rtlCol="0">
            <a:spAutoFit/>
          </a:bodyPr>
          <a:lstStyle/>
          <a:p>
            <a:r>
              <a:rPr lang="es-ES" dirty="0" smtClean="0"/>
              <a:t>Figura 1. Pirámide de usuarios de los sistemas de información (Zarate</a:t>
            </a:r>
            <a:r>
              <a:rPr lang="es-ES" dirty="0"/>
              <a:t>, </a:t>
            </a:r>
            <a:r>
              <a:rPr lang="es-ES" dirty="0" smtClean="0"/>
              <a:t>G.,2013; </a:t>
            </a:r>
            <a:r>
              <a:rPr lang="es-ES" dirty="0" err="1"/>
              <a:t>Bournissen</a:t>
            </a:r>
            <a:r>
              <a:rPr lang="es-ES" dirty="0" smtClean="0"/>
              <a:t>, J. M. ,2017)</a:t>
            </a:r>
            <a:endParaRPr lang="es-ES" dirty="0"/>
          </a:p>
        </p:txBody>
      </p:sp>
      <p:sp>
        <p:nvSpPr>
          <p:cNvPr id="6" name="CuadroTexto 5"/>
          <p:cNvSpPr txBox="1"/>
          <p:nvPr/>
        </p:nvSpPr>
        <p:spPr>
          <a:xfrm>
            <a:off x="5583990" y="1871446"/>
            <a:ext cx="6194926" cy="5016758"/>
          </a:xfrm>
          <a:prstGeom prst="rect">
            <a:avLst/>
          </a:prstGeom>
          <a:noFill/>
        </p:spPr>
        <p:txBody>
          <a:bodyPr wrap="square" rtlCol="0">
            <a:spAutoFit/>
          </a:bodyPr>
          <a:lstStyle/>
          <a:p>
            <a:pPr algn="just"/>
            <a:r>
              <a:rPr lang="es-ES" sz="1600" b="1" dirty="0" smtClean="0"/>
              <a:t>Sistemas de información de apoyo a las decisiones</a:t>
            </a:r>
            <a:r>
              <a:rPr lang="es-ES" sz="1600" dirty="0" smtClean="0"/>
              <a:t>,</a:t>
            </a:r>
            <a:r>
              <a:rPr lang="es-ES" sz="1600" b="1" dirty="0" smtClean="0"/>
              <a:t> </a:t>
            </a:r>
            <a:r>
              <a:rPr lang="es-ES" sz="1600" dirty="0" smtClean="0"/>
              <a:t>muestran </a:t>
            </a:r>
            <a:r>
              <a:rPr lang="es-ES" sz="1600" dirty="0"/>
              <a:t>la información generada por todos los sistemas de la organización de manera combinada, de forma tal que el directivo pueda tomar decisiones con alcance para toda la organización </a:t>
            </a:r>
            <a:r>
              <a:rPr lang="es-ES" sz="1600" dirty="0" smtClean="0"/>
              <a:t>(</a:t>
            </a:r>
            <a:r>
              <a:rPr lang="es-ES" sz="1600" dirty="0" err="1"/>
              <a:t>Bournissen</a:t>
            </a:r>
            <a:r>
              <a:rPr lang="es-ES" sz="1600" dirty="0"/>
              <a:t>, J. M. </a:t>
            </a:r>
            <a:r>
              <a:rPr lang="es-ES" sz="1600" dirty="0" smtClean="0"/>
              <a:t>,2017; Calvo</a:t>
            </a:r>
            <a:r>
              <a:rPr lang="es-ES" sz="1600" dirty="0"/>
              <a:t>, J. A., Carrillo, J., Cuevas, G., San </a:t>
            </a:r>
            <a:r>
              <a:rPr lang="es-ES" sz="1600" dirty="0" err="1"/>
              <a:t>Feliu</a:t>
            </a:r>
            <a:r>
              <a:rPr lang="es-ES" sz="1600" dirty="0"/>
              <a:t>, T., &amp; Tovar, E. </a:t>
            </a:r>
            <a:r>
              <a:rPr lang="es-ES" sz="1600" dirty="0" smtClean="0"/>
              <a:t>,2014; </a:t>
            </a:r>
            <a:r>
              <a:rPr lang="es-ES" sz="1600" dirty="0"/>
              <a:t>Kendall, K. E., &amp; Kendall, J. E. </a:t>
            </a:r>
            <a:r>
              <a:rPr lang="es-ES" sz="1600" dirty="0" smtClean="0"/>
              <a:t>,2011).</a:t>
            </a:r>
          </a:p>
          <a:p>
            <a:pPr algn="just"/>
            <a:r>
              <a:rPr lang="es-ES" sz="1600" b="1" dirty="0" smtClean="0"/>
              <a:t>Sistemas </a:t>
            </a:r>
            <a:r>
              <a:rPr lang="es-ES" sz="1600" b="1" dirty="0"/>
              <a:t>de información orientados a la administración</a:t>
            </a:r>
            <a:r>
              <a:rPr lang="es-ES" sz="1600" dirty="0"/>
              <a:t>, </a:t>
            </a:r>
            <a:r>
              <a:rPr lang="es-ES" sz="1600" dirty="0" smtClean="0"/>
              <a:t>brindan </a:t>
            </a:r>
            <a:r>
              <a:rPr lang="es-ES" sz="1600" dirty="0"/>
              <a:t>información a los directivos para que éstos tomen decisiones programadas, recurriendo a información proporcionada por los datos cargados por medio del sistema de procesamiento de transacciones, como son la confección de presupuestos, los análisis contables y de precios, </a:t>
            </a:r>
            <a:r>
              <a:rPr lang="es-ES" sz="1600" dirty="0" smtClean="0"/>
              <a:t>inventarios, </a:t>
            </a:r>
            <a:r>
              <a:rPr lang="es-ES" sz="1600" dirty="0" err="1" smtClean="0"/>
              <a:t>etc</a:t>
            </a:r>
            <a:r>
              <a:rPr lang="es-ES" sz="1600" dirty="0" smtClean="0"/>
              <a:t> </a:t>
            </a:r>
            <a:r>
              <a:rPr lang="es-ES" sz="1600" dirty="0"/>
              <a:t>(</a:t>
            </a:r>
            <a:r>
              <a:rPr lang="es-ES" sz="1600" dirty="0" err="1"/>
              <a:t>Bournissen</a:t>
            </a:r>
            <a:r>
              <a:rPr lang="es-ES" sz="1600" dirty="0"/>
              <a:t>, J. M. ,2017; Calvo, J. A., Carrillo, J., Cuevas, G., San </a:t>
            </a:r>
            <a:r>
              <a:rPr lang="es-ES" sz="1600" dirty="0" err="1"/>
              <a:t>Feliu</a:t>
            </a:r>
            <a:r>
              <a:rPr lang="es-ES" sz="1600" dirty="0"/>
              <a:t>, T., &amp; Tovar, E. ,</a:t>
            </a:r>
            <a:r>
              <a:rPr lang="es-ES" sz="1600" dirty="0" smtClean="0"/>
              <a:t>2014</a:t>
            </a:r>
            <a:r>
              <a:rPr lang="es-ES" sz="1600" dirty="0"/>
              <a:t> ; Kendall, K. E., &amp; Kendall, J. E. ,2011</a:t>
            </a:r>
            <a:r>
              <a:rPr lang="es-ES" sz="1600" dirty="0" smtClean="0"/>
              <a:t>).</a:t>
            </a:r>
          </a:p>
          <a:p>
            <a:pPr algn="just"/>
            <a:r>
              <a:rPr lang="es-ES" sz="1600" b="1" dirty="0" smtClean="0"/>
              <a:t>Sistemas de información de procesamiento de las transacciones, </a:t>
            </a:r>
            <a:r>
              <a:rPr lang="es-ES" sz="1600" dirty="0" smtClean="0"/>
              <a:t>consisten en  mejorar </a:t>
            </a:r>
            <a:r>
              <a:rPr lang="es-ES" sz="1600" dirty="0"/>
              <a:t>y automatizar las actividades rutinarias de las </a:t>
            </a:r>
            <a:r>
              <a:rPr lang="es-ES" sz="1600" dirty="0" smtClean="0"/>
              <a:t>organizaciones, necesarias para su buen funcionamiento como son facturación</a:t>
            </a:r>
            <a:r>
              <a:rPr lang="es-ES" sz="1600" dirty="0"/>
              <a:t>, </a:t>
            </a:r>
            <a:r>
              <a:rPr lang="es-ES" sz="1600" dirty="0" smtClean="0"/>
              <a:t>contabilidad, sueldos, </a:t>
            </a:r>
            <a:r>
              <a:rPr lang="es-ES" sz="1600" dirty="0" err="1" smtClean="0"/>
              <a:t>etc</a:t>
            </a:r>
            <a:r>
              <a:rPr lang="es-ES" sz="1600" dirty="0"/>
              <a:t> (</a:t>
            </a:r>
            <a:r>
              <a:rPr lang="es-ES" sz="1600" dirty="0" err="1"/>
              <a:t>Bournissen</a:t>
            </a:r>
            <a:r>
              <a:rPr lang="es-ES" sz="1600" dirty="0"/>
              <a:t>, J. M. ,2017; Calvo, J. A., Carrillo, J., Cuevas, G., San </a:t>
            </a:r>
            <a:r>
              <a:rPr lang="es-ES" sz="1600" dirty="0" err="1"/>
              <a:t>Feliu</a:t>
            </a:r>
            <a:r>
              <a:rPr lang="es-ES" sz="1600" dirty="0"/>
              <a:t>, T., &amp; Tovar, E. ,</a:t>
            </a:r>
            <a:r>
              <a:rPr lang="es-ES" sz="1600" dirty="0" smtClean="0"/>
              <a:t>2014</a:t>
            </a:r>
            <a:r>
              <a:rPr lang="es-ES" sz="1600" dirty="0"/>
              <a:t> ; Kendall, K. E., &amp; Kendall, J. E. ,2011</a:t>
            </a:r>
            <a:r>
              <a:rPr lang="es-ES" sz="1600" dirty="0" smtClean="0"/>
              <a:t>).</a:t>
            </a:r>
            <a:endParaRPr lang="es-ES" sz="1600" dirty="0"/>
          </a:p>
        </p:txBody>
      </p:sp>
    </p:spTree>
    <p:extLst>
      <p:ext uri="{BB962C8B-B14F-4D97-AF65-F5344CB8AC3E}">
        <p14:creationId xmlns:p14="http://schemas.microsoft.com/office/powerpoint/2010/main" val="7541808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2. Conceptos</a:t>
            </a:r>
            <a:br>
              <a:rPr lang="es-ES" dirty="0" smtClean="0"/>
            </a:br>
            <a:r>
              <a:rPr lang="es-ES" dirty="0" smtClean="0"/>
              <a:t>2.2 conceptos de la organización</a:t>
            </a:r>
            <a:endParaRPr lang="es-ES" dirty="0"/>
          </a:p>
        </p:txBody>
      </p:sp>
      <p:pic>
        <p:nvPicPr>
          <p:cNvPr id="4" name="Marcador de contenido 3"/>
          <p:cNvPicPr>
            <a:picLocks noGrp="1" noChangeAspect="1"/>
          </p:cNvPicPr>
          <p:nvPr>
            <p:ph idx="1"/>
          </p:nvPr>
        </p:nvPicPr>
        <p:blipFill>
          <a:blip r:embed="rId2"/>
          <a:stretch>
            <a:fillRect/>
          </a:stretch>
        </p:blipFill>
        <p:spPr>
          <a:xfrm>
            <a:off x="720059" y="2205288"/>
            <a:ext cx="7046153" cy="3678238"/>
          </a:xfrm>
          <a:prstGeom prst="rect">
            <a:avLst/>
          </a:prstGeom>
        </p:spPr>
      </p:pic>
      <p:sp>
        <p:nvSpPr>
          <p:cNvPr id="5" name="CuadroTexto 4"/>
          <p:cNvSpPr txBox="1"/>
          <p:nvPr/>
        </p:nvSpPr>
        <p:spPr>
          <a:xfrm>
            <a:off x="1431758" y="5883526"/>
            <a:ext cx="5935086" cy="369332"/>
          </a:xfrm>
          <a:prstGeom prst="rect">
            <a:avLst/>
          </a:prstGeom>
          <a:noFill/>
        </p:spPr>
        <p:txBody>
          <a:bodyPr wrap="none" rtlCol="0">
            <a:spAutoFit/>
          </a:bodyPr>
          <a:lstStyle/>
          <a:p>
            <a:r>
              <a:rPr lang="es-ES" dirty="0" smtClean="0"/>
              <a:t>Figura 2. Cultura empresarial (García</a:t>
            </a:r>
            <a:r>
              <a:rPr lang="es-ES" dirty="0"/>
              <a:t>, E., &amp; Valencia, </a:t>
            </a:r>
            <a:r>
              <a:rPr lang="es-ES" dirty="0" smtClean="0"/>
              <a:t>M.,2007</a:t>
            </a:r>
            <a:r>
              <a:rPr lang="es-ES" dirty="0"/>
              <a:t>).</a:t>
            </a:r>
            <a:r>
              <a:rPr lang="es-ES" dirty="0" smtClean="0"/>
              <a:t> </a:t>
            </a:r>
            <a:endParaRPr lang="es-ES" dirty="0"/>
          </a:p>
        </p:txBody>
      </p:sp>
      <p:sp>
        <p:nvSpPr>
          <p:cNvPr id="6" name="CuadroTexto 5"/>
          <p:cNvSpPr txBox="1"/>
          <p:nvPr/>
        </p:nvSpPr>
        <p:spPr>
          <a:xfrm>
            <a:off x="8078543" y="1936783"/>
            <a:ext cx="3453062" cy="4801314"/>
          </a:xfrm>
          <a:prstGeom prst="rect">
            <a:avLst/>
          </a:prstGeom>
          <a:noFill/>
        </p:spPr>
        <p:txBody>
          <a:bodyPr wrap="square" rtlCol="0">
            <a:spAutoFit/>
          </a:bodyPr>
          <a:lstStyle/>
          <a:p>
            <a:pPr algn="just"/>
            <a:r>
              <a:rPr lang="es-ES" sz="1700" dirty="0" smtClean="0"/>
              <a:t>En </a:t>
            </a:r>
            <a:r>
              <a:rPr lang="es-ES" sz="1700" dirty="0"/>
              <a:t>la literatura sobre planeación estratégica se han identificado dos corrientes de investigación. La primera </a:t>
            </a:r>
            <a:r>
              <a:rPr lang="es-ES" sz="1700" dirty="0" smtClean="0"/>
              <a:t>señala </a:t>
            </a:r>
            <a:r>
              <a:rPr lang="es-ES" sz="1700" dirty="0"/>
              <a:t>que la planeación estratégica es un proceso a través del </a:t>
            </a:r>
            <a:r>
              <a:rPr lang="es-ES" sz="1700" dirty="0" smtClean="0"/>
              <a:t>cuál se </a:t>
            </a:r>
            <a:r>
              <a:rPr lang="es-ES" sz="1700" dirty="0"/>
              <a:t>definen la misión y visión de la organización, y de las cuáles se desglosan los objetivos estratégicos de estas (Drucker, 1974, Powell, 1992, </a:t>
            </a:r>
            <a:r>
              <a:rPr lang="es-ES" sz="1700" dirty="0" err="1"/>
              <a:t>Mitzberg</a:t>
            </a:r>
            <a:r>
              <a:rPr lang="es-ES" sz="1700" dirty="0"/>
              <a:t>, 1994 &amp; </a:t>
            </a:r>
            <a:r>
              <a:rPr lang="es-ES" sz="1700" dirty="0" err="1"/>
              <a:t>Linn</a:t>
            </a:r>
            <a:r>
              <a:rPr lang="es-ES" sz="1700" dirty="0"/>
              <a:t>, 2008). Por su parte la segunda corriente es aún más crítica, esta cuestiona la relación que existe entre la misión y la visión de las organizaciones y el desempeño de las mismas (Bart, </a:t>
            </a:r>
            <a:r>
              <a:rPr lang="es-ES" sz="1700" dirty="0" err="1"/>
              <a:t>Bontis</a:t>
            </a:r>
            <a:r>
              <a:rPr lang="es-ES" sz="1700" dirty="0"/>
              <a:t> &amp; </a:t>
            </a:r>
            <a:r>
              <a:rPr lang="es-ES" sz="1700" dirty="0" err="1"/>
              <a:t>Taggar</a:t>
            </a:r>
            <a:r>
              <a:rPr lang="es-ES" sz="1700" dirty="0"/>
              <a:t>, 2001; Green &amp; </a:t>
            </a:r>
            <a:r>
              <a:rPr lang="es-ES" sz="1700" dirty="0" err="1"/>
              <a:t>Medlin</a:t>
            </a:r>
            <a:r>
              <a:rPr lang="es-ES" sz="1700" dirty="0"/>
              <a:t>, 2003; </a:t>
            </a:r>
            <a:r>
              <a:rPr lang="es-ES" sz="1700" dirty="0" err="1"/>
              <a:t>Bartkus</a:t>
            </a:r>
            <a:r>
              <a:rPr lang="es-ES" sz="1700" dirty="0"/>
              <a:t> &amp; </a:t>
            </a:r>
            <a:r>
              <a:rPr lang="es-ES" sz="1700" dirty="0" err="1"/>
              <a:t>Glassman</a:t>
            </a:r>
            <a:r>
              <a:rPr lang="es-ES" sz="1700" dirty="0"/>
              <a:t>, 2008). </a:t>
            </a:r>
          </a:p>
        </p:txBody>
      </p:sp>
    </p:spTree>
    <p:extLst>
      <p:ext uri="{BB962C8B-B14F-4D97-AF65-F5344CB8AC3E}">
        <p14:creationId xmlns:p14="http://schemas.microsoft.com/office/powerpoint/2010/main" val="39154669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2. Conceptos</a:t>
            </a:r>
            <a:br>
              <a:rPr lang="es-ES" dirty="0" smtClean="0"/>
            </a:br>
            <a:r>
              <a:rPr lang="es-ES" dirty="0" smtClean="0"/>
              <a:t>2.2 Conceptos de la organización</a:t>
            </a:r>
            <a:br>
              <a:rPr lang="es-ES" dirty="0" smtClean="0"/>
            </a:br>
            <a:r>
              <a:rPr lang="es-ES" dirty="0" smtClean="0"/>
              <a:t>2.2.1Misión </a:t>
            </a:r>
            <a:endParaRPr lang="es-ES" dirty="0"/>
          </a:p>
        </p:txBody>
      </p:sp>
      <p:sp>
        <p:nvSpPr>
          <p:cNvPr id="3" name="Marcador de contenido 2"/>
          <p:cNvSpPr>
            <a:spLocks noGrp="1"/>
          </p:cNvSpPr>
          <p:nvPr>
            <p:ph idx="1"/>
          </p:nvPr>
        </p:nvSpPr>
        <p:spPr>
          <a:xfrm>
            <a:off x="4860759" y="1715956"/>
            <a:ext cx="6882396" cy="4711123"/>
          </a:xfrm>
        </p:spPr>
        <p:txBody>
          <a:bodyPr>
            <a:normAutofit fontScale="92500" lnSpcReduction="10000"/>
          </a:bodyPr>
          <a:lstStyle/>
          <a:p>
            <a:pPr algn="just"/>
            <a:r>
              <a:rPr lang="es-ES" dirty="0"/>
              <a:t>Morales, J. S. L., Segura, R. D. A. L., León, F. V., &amp; Estévez, A. H. (2017</a:t>
            </a:r>
            <a:r>
              <a:rPr lang="es-ES" dirty="0" smtClean="0"/>
              <a:t>) definen la </a:t>
            </a:r>
            <a:r>
              <a:rPr lang="es-ES" dirty="0"/>
              <a:t>misión </a:t>
            </a:r>
            <a:r>
              <a:rPr lang="es-ES" dirty="0" smtClean="0"/>
              <a:t>como el </a:t>
            </a:r>
            <a:r>
              <a:rPr lang="es-ES" dirty="0">
                <a:solidFill>
                  <a:schemeClr val="accent3">
                    <a:lumMod val="50000"/>
                  </a:schemeClr>
                </a:solidFill>
              </a:rPr>
              <a:t>conjunto de acciones inmediatas </a:t>
            </a:r>
            <a:r>
              <a:rPr lang="es-ES" dirty="0"/>
              <a:t>para el desarrollo de tácticas concretas que permitan alcanzar objetivamente el plan establecido como estratégico, los fines y las metas a corto plazo (Aguilar &amp; de la Maza, 2002). Este coloca a la misión como el elemento de la estrategia en el corto y mediano plazo. </a:t>
            </a:r>
            <a:r>
              <a:rPr lang="es-ES" dirty="0" smtClean="0"/>
              <a:t>En </a:t>
            </a:r>
            <a:r>
              <a:rPr lang="es-ES" dirty="0"/>
              <a:t>relación con esto la misión </a:t>
            </a:r>
            <a:r>
              <a:rPr lang="es-ES" dirty="0">
                <a:solidFill>
                  <a:schemeClr val="accent3">
                    <a:lumMod val="50000"/>
                  </a:schemeClr>
                </a:solidFill>
              </a:rPr>
              <a:t>es una guía de acción para dirigir los esfuerzos estratégicos de las </a:t>
            </a:r>
            <a:r>
              <a:rPr lang="es-ES" dirty="0" smtClean="0">
                <a:solidFill>
                  <a:schemeClr val="accent3">
                    <a:lumMod val="50000"/>
                  </a:schemeClr>
                </a:solidFill>
              </a:rPr>
              <a:t>organizaciones.</a:t>
            </a:r>
          </a:p>
          <a:p>
            <a:pPr algn="just"/>
            <a:r>
              <a:rPr lang="es-ES" dirty="0" smtClean="0">
                <a:solidFill>
                  <a:schemeClr val="tx1"/>
                </a:solidFill>
              </a:rPr>
              <a:t>De acuerdo a Lourdes </a:t>
            </a:r>
            <a:r>
              <a:rPr lang="es-ES" dirty="0" err="1" smtClean="0">
                <a:solidFill>
                  <a:schemeClr val="tx1"/>
                </a:solidFill>
              </a:rPr>
              <a:t>Münch</a:t>
            </a:r>
            <a:r>
              <a:rPr lang="es-ES" dirty="0" smtClean="0">
                <a:solidFill>
                  <a:schemeClr val="tx1"/>
                </a:solidFill>
              </a:rPr>
              <a:t> (2010) consiste en una definición amplia del propósito de la organización y la descripción del negocio al que se dedica la compañía</a:t>
            </a:r>
            <a:r>
              <a:rPr lang="es-ES" dirty="0" smtClean="0">
                <a:solidFill>
                  <a:schemeClr val="accent3">
                    <a:lumMod val="50000"/>
                  </a:schemeClr>
                </a:solidFill>
              </a:rPr>
              <a:t>.</a:t>
            </a:r>
          </a:p>
          <a:p>
            <a:pPr algn="just"/>
            <a:r>
              <a:rPr lang="es-ES" dirty="0" smtClean="0"/>
              <a:t>Por otra parte, </a:t>
            </a:r>
            <a:r>
              <a:rPr lang="es-ES" dirty="0"/>
              <a:t>Fred, D. (</a:t>
            </a:r>
            <a:r>
              <a:rPr lang="es-ES" dirty="0" smtClean="0"/>
              <a:t>2017), la </a:t>
            </a:r>
            <a:r>
              <a:rPr lang="es-ES" dirty="0"/>
              <a:t>declaración de la misión es duradera, razón de ser </a:t>
            </a:r>
            <a:r>
              <a:rPr lang="es-ES" b="1" dirty="0">
                <a:solidFill>
                  <a:schemeClr val="accent3">
                    <a:lumMod val="50000"/>
                  </a:schemeClr>
                </a:solidFill>
              </a:rPr>
              <a:t>¿Cuál es nuestro negocio?, </a:t>
            </a:r>
            <a:r>
              <a:rPr lang="es-ES" dirty="0"/>
              <a:t>es esencial para establecer objetivos y formular estrategias, también puede ser considerada declaración del credo. Algunas empresas la tienen aunque no sea por escrito, es fundamento de prioridades, estrategias, planes y tareas; de ahí se parte para el diseño de trabajos de gerencia y de estructuras.</a:t>
            </a:r>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192" y="1867111"/>
            <a:ext cx="4576472" cy="3414752"/>
          </a:xfrm>
          <a:prstGeom prst="rect">
            <a:avLst/>
          </a:prstGeom>
        </p:spPr>
      </p:pic>
    </p:spTree>
    <p:extLst>
      <p:ext uri="{BB962C8B-B14F-4D97-AF65-F5344CB8AC3E}">
        <p14:creationId xmlns:p14="http://schemas.microsoft.com/office/powerpoint/2010/main" val="23048029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2. Conceptos</a:t>
            </a:r>
            <a:br>
              <a:rPr lang="es-ES" dirty="0" smtClean="0"/>
            </a:br>
            <a:r>
              <a:rPr lang="es-ES" dirty="0" smtClean="0"/>
              <a:t>2.2 Conceptos de la organización</a:t>
            </a:r>
            <a:br>
              <a:rPr lang="es-ES" dirty="0" smtClean="0"/>
            </a:br>
            <a:r>
              <a:rPr lang="es-ES" dirty="0" smtClean="0"/>
              <a:t>2.2.1 Misión (Ejemplos)</a:t>
            </a:r>
            <a:endParaRPr lang="es-ES" dirty="0"/>
          </a:p>
        </p:txBody>
      </p:sp>
      <p:pic>
        <p:nvPicPr>
          <p:cNvPr id="4" name="Imagen 3"/>
          <p:cNvPicPr>
            <a:picLocks noChangeAspect="1"/>
          </p:cNvPicPr>
          <p:nvPr/>
        </p:nvPicPr>
        <p:blipFill>
          <a:blip r:embed="rId2"/>
          <a:stretch>
            <a:fillRect/>
          </a:stretch>
        </p:blipFill>
        <p:spPr>
          <a:xfrm>
            <a:off x="4365497" y="4906498"/>
            <a:ext cx="6174165" cy="1813534"/>
          </a:xfrm>
          <a:prstGeom prst="rect">
            <a:avLst/>
          </a:prstGeom>
        </p:spPr>
      </p:pic>
      <p:sp>
        <p:nvSpPr>
          <p:cNvPr id="5" name="CuadroTexto 4"/>
          <p:cNvSpPr txBox="1"/>
          <p:nvPr/>
        </p:nvSpPr>
        <p:spPr>
          <a:xfrm>
            <a:off x="6614442" y="6463449"/>
            <a:ext cx="2586790" cy="276999"/>
          </a:xfrm>
          <a:prstGeom prst="rect">
            <a:avLst/>
          </a:prstGeom>
          <a:noFill/>
        </p:spPr>
        <p:txBody>
          <a:bodyPr wrap="square" rtlCol="0">
            <a:spAutoFit/>
          </a:bodyPr>
          <a:lstStyle/>
          <a:p>
            <a:r>
              <a:rPr lang="es-ES" sz="1200" dirty="0" smtClean="0"/>
              <a:t>(TORRES</a:t>
            </a:r>
            <a:r>
              <a:rPr lang="es-ES" sz="1200" dirty="0"/>
              <a:t>, A. </a:t>
            </a:r>
            <a:r>
              <a:rPr lang="es-ES" sz="1200" dirty="0" smtClean="0"/>
              <a:t>S, 2007</a:t>
            </a:r>
            <a:r>
              <a:rPr lang="es-ES" sz="1200" dirty="0"/>
              <a:t>).</a:t>
            </a:r>
          </a:p>
        </p:txBody>
      </p:sp>
      <p:sp>
        <p:nvSpPr>
          <p:cNvPr id="7" name="CuadroTexto 6"/>
          <p:cNvSpPr txBox="1"/>
          <p:nvPr/>
        </p:nvSpPr>
        <p:spPr>
          <a:xfrm>
            <a:off x="4267741" y="3462965"/>
            <a:ext cx="7812506" cy="338554"/>
          </a:xfrm>
          <a:prstGeom prst="rect">
            <a:avLst/>
          </a:prstGeom>
          <a:noFill/>
        </p:spPr>
        <p:txBody>
          <a:bodyPr wrap="square" rtlCol="0">
            <a:spAutoFit/>
          </a:bodyPr>
          <a:lstStyle/>
          <a:p>
            <a:r>
              <a:rPr lang="es-ES" sz="1600" dirty="0" smtClean="0">
                <a:solidFill>
                  <a:schemeClr val="accent3">
                    <a:lumMod val="50000"/>
                  </a:schemeClr>
                </a:solidFill>
              </a:rPr>
              <a:t>La misión de EICAM S.A (Morales</a:t>
            </a:r>
            <a:r>
              <a:rPr lang="es-ES" sz="1600" dirty="0">
                <a:solidFill>
                  <a:schemeClr val="accent3">
                    <a:lumMod val="50000"/>
                  </a:schemeClr>
                </a:solidFill>
              </a:rPr>
              <a:t>, M., </a:t>
            </a:r>
            <a:r>
              <a:rPr lang="es-ES" sz="1600" dirty="0" err="1">
                <a:solidFill>
                  <a:schemeClr val="accent3">
                    <a:lumMod val="50000"/>
                  </a:schemeClr>
                </a:solidFill>
              </a:rPr>
              <a:t>Jasmín</a:t>
            </a:r>
            <a:r>
              <a:rPr lang="es-ES" sz="1600" dirty="0">
                <a:solidFill>
                  <a:schemeClr val="accent3">
                    <a:lumMod val="50000"/>
                  </a:schemeClr>
                </a:solidFill>
              </a:rPr>
              <a:t>, R., &amp; Padilla Bohórquez, A. M. </a:t>
            </a:r>
            <a:r>
              <a:rPr lang="es-ES" sz="1600" dirty="0" smtClean="0">
                <a:solidFill>
                  <a:schemeClr val="accent3">
                    <a:lumMod val="50000"/>
                  </a:schemeClr>
                </a:solidFill>
              </a:rPr>
              <a:t>,2017):</a:t>
            </a:r>
            <a:endParaRPr lang="es-ES" sz="1600" dirty="0">
              <a:solidFill>
                <a:schemeClr val="accent3">
                  <a:lumMod val="50000"/>
                </a:schemeClr>
              </a:solidFill>
            </a:endParaRPr>
          </a:p>
        </p:txBody>
      </p:sp>
      <p:pic>
        <p:nvPicPr>
          <p:cNvPr id="8" name="Imagen 7"/>
          <p:cNvPicPr>
            <a:picLocks noChangeAspect="1"/>
          </p:cNvPicPr>
          <p:nvPr/>
        </p:nvPicPr>
        <p:blipFill>
          <a:blip r:embed="rId3"/>
          <a:stretch>
            <a:fillRect/>
          </a:stretch>
        </p:blipFill>
        <p:spPr>
          <a:xfrm>
            <a:off x="4409738" y="3959474"/>
            <a:ext cx="6129925" cy="811163"/>
          </a:xfrm>
          <a:prstGeom prst="rect">
            <a:avLst/>
          </a:prstGeom>
        </p:spPr>
      </p:pic>
      <p:pic>
        <p:nvPicPr>
          <p:cNvPr id="9" name="Imagen 8"/>
          <p:cNvPicPr>
            <a:picLocks noChangeAspect="1"/>
          </p:cNvPicPr>
          <p:nvPr/>
        </p:nvPicPr>
        <p:blipFill>
          <a:blip r:embed="rId4"/>
          <a:stretch>
            <a:fillRect/>
          </a:stretch>
        </p:blipFill>
        <p:spPr>
          <a:xfrm>
            <a:off x="4409738" y="2400544"/>
            <a:ext cx="6487947" cy="1028700"/>
          </a:xfrm>
          <a:prstGeom prst="rect">
            <a:avLst/>
          </a:prstGeom>
        </p:spPr>
      </p:pic>
      <p:sp>
        <p:nvSpPr>
          <p:cNvPr id="10" name="CuadroTexto 9"/>
          <p:cNvSpPr txBox="1"/>
          <p:nvPr/>
        </p:nvSpPr>
        <p:spPr>
          <a:xfrm>
            <a:off x="4267741" y="1890717"/>
            <a:ext cx="5967664" cy="338554"/>
          </a:xfrm>
          <a:prstGeom prst="rect">
            <a:avLst/>
          </a:prstGeom>
          <a:noFill/>
        </p:spPr>
        <p:txBody>
          <a:bodyPr wrap="square" rtlCol="0">
            <a:spAutoFit/>
          </a:bodyPr>
          <a:lstStyle/>
          <a:p>
            <a:r>
              <a:rPr lang="es-ES" sz="1600" dirty="0" smtClean="0">
                <a:solidFill>
                  <a:schemeClr val="accent3">
                    <a:lumMod val="50000"/>
                  </a:schemeClr>
                </a:solidFill>
              </a:rPr>
              <a:t>La misión de “Créditos </a:t>
            </a:r>
            <a:r>
              <a:rPr lang="es-ES" sz="1600" dirty="0" err="1" smtClean="0">
                <a:solidFill>
                  <a:schemeClr val="accent3">
                    <a:lumMod val="50000"/>
                  </a:schemeClr>
                </a:solidFill>
              </a:rPr>
              <a:t>Andreita</a:t>
            </a:r>
            <a:r>
              <a:rPr lang="es-ES" sz="1600" dirty="0" smtClean="0">
                <a:solidFill>
                  <a:schemeClr val="accent3">
                    <a:lumMod val="50000"/>
                  </a:schemeClr>
                </a:solidFill>
              </a:rPr>
              <a:t>” (Arias</a:t>
            </a:r>
            <a:r>
              <a:rPr lang="es-ES" sz="1600" dirty="0">
                <a:solidFill>
                  <a:schemeClr val="accent3">
                    <a:lumMod val="50000"/>
                  </a:schemeClr>
                </a:solidFill>
              </a:rPr>
              <a:t>, L., &amp; Carlos, J. </a:t>
            </a:r>
            <a:r>
              <a:rPr lang="es-ES" sz="1600" dirty="0" smtClean="0">
                <a:solidFill>
                  <a:schemeClr val="accent3">
                    <a:lumMod val="50000"/>
                  </a:schemeClr>
                </a:solidFill>
              </a:rPr>
              <a:t>,2017</a:t>
            </a:r>
            <a:r>
              <a:rPr lang="es-ES" sz="1600" dirty="0">
                <a:solidFill>
                  <a:schemeClr val="accent3">
                    <a:lumMod val="50000"/>
                  </a:schemeClr>
                </a:solidFill>
              </a:rPr>
              <a:t>).</a:t>
            </a:r>
          </a:p>
        </p:txBody>
      </p:sp>
      <p:pic>
        <p:nvPicPr>
          <p:cNvPr id="11" name="Imagen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1191" y="1878761"/>
            <a:ext cx="3377197" cy="2519909"/>
          </a:xfrm>
          <a:prstGeom prst="rect">
            <a:avLst/>
          </a:prstGeom>
        </p:spPr>
      </p:pic>
    </p:spTree>
    <p:extLst>
      <p:ext uri="{BB962C8B-B14F-4D97-AF65-F5344CB8AC3E}">
        <p14:creationId xmlns:p14="http://schemas.microsoft.com/office/powerpoint/2010/main" val="41936122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2. Conceptos</a:t>
            </a:r>
            <a:br>
              <a:rPr lang="es-ES" dirty="0" smtClean="0"/>
            </a:br>
            <a:r>
              <a:rPr lang="es-ES" dirty="0" smtClean="0"/>
              <a:t>2.2 Conceptos </a:t>
            </a:r>
            <a:r>
              <a:rPr lang="es-ES" dirty="0"/>
              <a:t>de la organización</a:t>
            </a:r>
            <a:r>
              <a:rPr lang="es-ES" dirty="0" smtClean="0"/>
              <a:t/>
            </a:r>
            <a:br>
              <a:rPr lang="es-ES" dirty="0" smtClean="0"/>
            </a:br>
            <a:r>
              <a:rPr lang="es-ES" dirty="0" smtClean="0"/>
              <a:t>2.2.2 Visión</a:t>
            </a:r>
            <a:endParaRPr lang="es-ES" dirty="0"/>
          </a:p>
        </p:txBody>
      </p:sp>
      <p:sp>
        <p:nvSpPr>
          <p:cNvPr id="8" name="CuadroTexto 7"/>
          <p:cNvSpPr txBox="1"/>
          <p:nvPr/>
        </p:nvSpPr>
        <p:spPr>
          <a:xfrm>
            <a:off x="4316656" y="1875694"/>
            <a:ext cx="7173502" cy="3693319"/>
          </a:xfrm>
          <a:prstGeom prst="rect">
            <a:avLst/>
          </a:prstGeom>
          <a:noFill/>
        </p:spPr>
        <p:txBody>
          <a:bodyPr wrap="square" rtlCol="0">
            <a:spAutoFit/>
          </a:bodyPr>
          <a:lstStyle/>
          <a:p>
            <a:pPr algn="just"/>
            <a:r>
              <a:rPr lang="es-ES" dirty="0" smtClean="0"/>
              <a:t>De acuerdo a García</a:t>
            </a:r>
            <a:r>
              <a:rPr lang="es-ES" dirty="0"/>
              <a:t>, E., &amp; Valencia, M. (2007</a:t>
            </a:r>
            <a:r>
              <a:rPr lang="es-ES" dirty="0" smtClean="0"/>
              <a:t>), se </a:t>
            </a:r>
            <a:r>
              <a:rPr lang="es-ES" dirty="0"/>
              <a:t>denomina </a:t>
            </a:r>
            <a:r>
              <a:rPr lang="es-ES" b="1" dirty="0">
                <a:solidFill>
                  <a:schemeClr val="accent3">
                    <a:lumMod val="50000"/>
                  </a:schemeClr>
                </a:solidFill>
              </a:rPr>
              <a:t>visión empresarial</a:t>
            </a:r>
            <a:r>
              <a:rPr lang="es-ES" b="1" dirty="0"/>
              <a:t> </a:t>
            </a:r>
            <a:r>
              <a:rPr lang="es-ES" dirty="0"/>
              <a:t>a aquella habilidad que poseen ciertas personas de </a:t>
            </a:r>
            <a:r>
              <a:rPr lang="es-ES" b="1" dirty="0">
                <a:solidFill>
                  <a:schemeClr val="accent3">
                    <a:lumMod val="50000"/>
                  </a:schemeClr>
                </a:solidFill>
              </a:rPr>
              <a:t>percibir el futuro de su empresa a largo plaz</a:t>
            </a:r>
            <a:r>
              <a:rPr lang="es-ES" dirty="0">
                <a:solidFill>
                  <a:schemeClr val="accent3">
                    <a:lumMod val="50000"/>
                  </a:schemeClr>
                </a:solidFill>
              </a:rPr>
              <a:t>o, </a:t>
            </a:r>
            <a:r>
              <a:rPr lang="es-ES" b="1" dirty="0">
                <a:solidFill>
                  <a:schemeClr val="accent3">
                    <a:lumMod val="50000"/>
                  </a:schemeClr>
                </a:solidFill>
              </a:rPr>
              <a:t>proyectándose en el tiempo, para imaginar nuevos contextos donde deberá funcionar</a:t>
            </a:r>
            <a:r>
              <a:rPr lang="es-ES" dirty="0"/>
              <a:t>, con nuevas necesidades y recursos, previendo lo necesario para adecuarse a </a:t>
            </a:r>
            <a:r>
              <a:rPr lang="es-ES" dirty="0" smtClean="0"/>
              <a:t>ello</a:t>
            </a:r>
            <a:r>
              <a:rPr lang="es-ES" dirty="0"/>
              <a:t>. </a:t>
            </a:r>
            <a:endParaRPr lang="es-ES" dirty="0" smtClean="0"/>
          </a:p>
          <a:p>
            <a:endParaRPr lang="es-ES" dirty="0" smtClean="0"/>
          </a:p>
          <a:p>
            <a:pPr algn="just"/>
            <a:r>
              <a:rPr lang="es-ES" b="1" dirty="0" smtClean="0">
                <a:solidFill>
                  <a:schemeClr val="accent3">
                    <a:lumMod val="50000"/>
                  </a:schemeClr>
                </a:solidFill>
              </a:rPr>
              <a:t>La </a:t>
            </a:r>
            <a:r>
              <a:rPr lang="es-ES" b="1" dirty="0">
                <a:solidFill>
                  <a:schemeClr val="accent3">
                    <a:lumMod val="50000"/>
                  </a:schemeClr>
                </a:solidFill>
              </a:rPr>
              <a:t>importancia de la visión</a:t>
            </a:r>
            <a:r>
              <a:rPr lang="es-ES" dirty="0">
                <a:solidFill>
                  <a:schemeClr val="accent3">
                    <a:lumMod val="50000"/>
                  </a:schemeClr>
                </a:solidFill>
              </a:rPr>
              <a:t> </a:t>
            </a:r>
            <a:r>
              <a:rPr lang="es-ES" dirty="0"/>
              <a:t>radica en que es una fuente de </a:t>
            </a:r>
            <a:r>
              <a:rPr lang="es-ES" b="1" dirty="0">
                <a:solidFill>
                  <a:schemeClr val="accent3">
                    <a:lumMod val="50000"/>
                  </a:schemeClr>
                </a:solidFill>
              </a:rPr>
              <a:t>inspiración</a:t>
            </a:r>
            <a:r>
              <a:rPr lang="es-ES" dirty="0">
                <a:solidFill>
                  <a:schemeClr val="accent3">
                    <a:lumMod val="50000"/>
                  </a:schemeClr>
                </a:solidFill>
              </a:rPr>
              <a:t> </a:t>
            </a:r>
            <a:r>
              <a:rPr lang="es-ES" dirty="0"/>
              <a:t>para el negocio, representa la </a:t>
            </a:r>
            <a:r>
              <a:rPr lang="es-ES" b="1" dirty="0">
                <a:solidFill>
                  <a:schemeClr val="accent3">
                    <a:lumMod val="50000"/>
                  </a:schemeClr>
                </a:solidFill>
              </a:rPr>
              <a:t>esencia que guía la iniciativa</a:t>
            </a:r>
            <a:r>
              <a:rPr lang="es-ES" dirty="0"/>
              <a:t>, de él se extraen fuerzas en los momentos difíciles y </a:t>
            </a:r>
            <a:r>
              <a:rPr lang="es-ES" b="1" dirty="0">
                <a:solidFill>
                  <a:schemeClr val="accent3">
                    <a:lumMod val="50000"/>
                  </a:schemeClr>
                </a:solidFill>
              </a:rPr>
              <a:t>ayuda a trabajar por un motivo y en la misma dirección a todos los que se comprometen en el negocio</a:t>
            </a:r>
            <a:r>
              <a:rPr lang="es-ES" dirty="0"/>
              <a:t>. </a:t>
            </a:r>
            <a:endParaRPr lang="es-ES" dirty="0" smtClean="0"/>
          </a:p>
          <a:p>
            <a:endParaRPr lang="es-ES" dirty="0"/>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157" y="1794389"/>
            <a:ext cx="3873499" cy="3220626"/>
          </a:xfrm>
          <a:prstGeom prst="rect">
            <a:avLst/>
          </a:prstGeom>
        </p:spPr>
      </p:pic>
    </p:spTree>
    <p:extLst>
      <p:ext uri="{BB962C8B-B14F-4D97-AF65-F5344CB8AC3E}">
        <p14:creationId xmlns:p14="http://schemas.microsoft.com/office/powerpoint/2010/main" val="39161126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2. Conceptos</a:t>
            </a:r>
            <a:br>
              <a:rPr lang="es-ES" dirty="0" smtClean="0"/>
            </a:br>
            <a:r>
              <a:rPr lang="es-ES" dirty="0" smtClean="0"/>
              <a:t>2.2 Conceptos </a:t>
            </a:r>
            <a:r>
              <a:rPr lang="es-ES" dirty="0"/>
              <a:t>de la organización</a:t>
            </a:r>
            <a:r>
              <a:rPr lang="es-ES" dirty="0" smtClean="0"/>
              <a:t/>
            </a:r>
            <a:br>
              <a:rPr lang="es-ES" dirty="0" smtClean="0"/>
            </a:br>
            <a:r>
              <a:rPr lang="es-ES" dirty="0" smtClean="0"/>
              <a:t>2.2.2 Visión (Ejemplos)</a:t>
            </a:r>
            <a:endParaRPr lang="es-ES" dirty="0"/>
          </a:p>
        </p:txBody>
      </p:sp>
      <p:pic>
        <p:nvPicPr>
          <p:cNvPr id="4" name="Marcador de contenido 3"/>
          <p:cNvPicPr>
            <a:picLocks noGrp="1" noChangeAspect="1"/>
          </p:cNvPicPr>
          <p:nvPr>
            <p:ph idx="1"/>
          </p:nvPr>
        </p:nvPicPr>
        <p:blipFill>
          <a:blip r:embed="rId2"/>
          <a:stretch>
            <a:fillRect/>
          </a:stretch>
        </p:blipFill>
        <p:spPr>
          <a:xfrm>
            <a:off x="258678" y="5859767"/>
            <a:ext cx="6840983" cy="901979"/>
          </a:xfrm>
          <a:prstGeom prst="rect">
            <a:avLst/>
          </a:prstGeom>
        </p:spPr>
      </p:pic>
      <p:sp>
        <p:nvSpPr>
          <p:cNvPr id="5" name="Rectángulo 4"/>
          <p:cNvSpPr/>
          <p:nvPr/>
        </p:nvSpPr>
        <p:spPr>
          <a:xfrm>
            <a:off x="258678" y="5635220"/>
            <a:ext cx="4980018" cy="338554"/>
          </a:xfrm>
          <a:prstGeom prst="rect">
            <a:avLst/>
          </a:prstGeom>
        </p:spPr>
        <p:txBody>
          <a:bodyPr wrap="none">
            <a:spAutoFit/>
          </a:bodyPr>
          <a:lstStyle/>
          <a:p>
            <a:r>
              <a:rPr lang="es-ES" sz="1600" dirty="0" smtClean="0">
                <a:solidFill>
                  <a:schemeClr val="accent3">
                    <a:lumMod val="50000"/>
                  </a:schemeClr>
                </a:solidFill>
              </a:rPr>
              <a:t>La visión de </a:t>
            </a:r>
            <a:r>
              <a:rPr lang="es-ES" sz="1600" dirty="0" err="1" smtClean="0">
                <a:solidFill>
                  <a:schemeClr val="accent3">
                    <a:lumMod val="50000"/>
                  </a:schemeClr>
                </a:solidFill>
              </a:rPr>
              <a:t>Switchcom</a:t>
            </a:r>
            <a:r>
              <a:rPr lang="es-ES" sz="1600" dirty="0" smtClean="0">
                <a:solidFill>
                  <a:schemeClr val="accent3">
                    <a:lumMod val="50000"/>
                  </a:schemeClr>
                </a:solidFill>
              </a:rPr>
              <a:t> </a:t>
            </a:r>
            <a:r>
              <a:rPr lang="es-ES" sz="1600" dirty="0" err="1" smtClean="0">
                <a:solidFill>
                  <a:schemeClr val="accent3">
                    <a:lumMod val="50000"/>
                  </a:schemeClr>
                </a:solidFill>
              </a:rPr>
              <a:t>Systems</a:t>
            </a:r>
            <a:r>
              <a:rPr lang="es-ES" sz="1600" dirty="0" smtClean="0">
                <a:solidFill>
                  <a:schemeClr val="accent3">
                    <a:lumMod val="50000"/>
                  </a:schemeClr>
                </a:solidFill>
              </a:rPr>
              <a:t> S.L (TORRES</a:t>
            </a:r>
            <a:r>
              <a:rPr lang="es-ES" sz="1600" dirty="0">
                <a:solidFill>
                  <a:schemeClr val="accent3">
                    <a:lumMod val="50000"/>
                  </a:schemeClr>
                </a:solidFill>
              </a:rPr>
              <a:t>, A. S, 2007).</a:t>
            </a:r>
          </a:p>
        </p:txBody>
      </p:sp>
      <p:pic>
        <p:nvPicPr>
          <p:cNvPr id="6" name="Imagen 5"/>
          <p:cNvPicPr>
            <a:picLocks noChangeAspect="1"/>
          </p:cNvPicPr>
          <p:nvPr/>
        </p:nvPicPr>
        <p:blipFill>
          <a:blip r:embed="rId3"/>
          <a:stretch>
            <a:fillRect/>
          </a:stretch>
        </p:blipFill>
        <p:spPr>
          <a:xfrm>
            <a:off x="5347285" y="4574593"/>
            <a:ext cx="6486943" cy="1174634"/>
          </a:xfrm>
          <a:prstGeom prst="rect">
            <a:avLst/>
          </a:prstGeom>
        </p:spPr>
      </p:pic>
      <p:sp>
        <p:nvSpPr>
          <p:cNvPr id="7" name="CuadroTexto 6"/>
          <p:cNvSpPr txBox="1"/>
          <p:nvPr/>
        </p:nvSpPr>
        <p:spPr>
          <a:xfrm>
            <a:off x="5347285" y="3905886"/>
            <a:ext cx="6263523" cy="584775"/>
          </a:xfrm>
          <a:prstGeom prst="rect">
            <a:avLst/>
          </a:prstGeom>
          <a:noFill/>
        </p:spPr>
        <p:txBody>
          <a:bodyPr wrap="square" rtlCol="0">
            <a:spAutoFit/>
          </a:bodyPr>
          <a:lstStyle/>
          <a:p>
            <a:r>
              <a:rPr lang="es-ES" sz="1600" dirty="0" smtClean="0">
                <a:solidFill>
                  <a:schemeClr val="accent3">
                    <a:lumMod val="50000"/>
                  </a:schemeClr>
                </a:solidFill>
              </a:rPr>
              <a:t>La visión de EICAM S.A (Morales</a:t>
            </a:r>
            <a:r>
              <a:rPr lang="es-ES" sz="1600" dirty="0">
                <a:solidFill>
                  <a:schemeClr val="accent3">
                    <a:lumMod val="50000"/>
                  </a:schemeClr>
                </a:solidFill>
              </a:rPr>
              <a:t>, M., </a:t>
            </a:r>
            <a:r>
              <a:rPr lang="es-ES" sz="1600" dirty="0" err="1">
                <a:solidFill>
                  <a:schemeClr val="accent3">
                    <a:lumMod val="50000"/>
                  </a:schemeClr>
                </a:solidFill>
              </a:rPr>
              <a:t>Jasmín</a:t>
            </a:r>
            <a:r>
              <a:rPr lang="es-ES" sz="1600" dirty="0">
                <a:solidFill>
                  <a:schemeClr val="accent3">
                    <a:lumMod val="50000"/>
                  </a:schemeClr>
                </a:solidFill>
              </a:rPr>
              <a:t>, R., &amp; Padilla Bohórquez, A. M. </a:t>
            </a:r>
            <a:r>
              <a:rPr lang="es-ES" sz="1600" dirty="0" smtClean="0">
                <a:solidFill>
                  <a:schemeClr val="accent3">
                    <a:lumMod val="50000"/>
                  </a:schemeClr>
                </a:solidFill>
              </a:rPr>
              <a:t>,2017):</a:t>
            </a:r>
            <a:endParaRPr lang="es-ES" sz="1600" dirty="0">
              <a:solidFill>
                <a:schemeClr val="accent3">
                  <a:lumMod val="50000"/>
                </a:schemeClr>
              </a:solidFill>
            </a:endParaRPr>
          </a:p>
        </p:txBody>
      </p:sp>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3157" y="1794389"/>
            <a:ext cx="3873499" cy="3220626"/>
          </a:xfrm>
          <a:prstGeom prst="rect">
            <a:avLst/>
          </a:prstGeom>
        </p:spPr>
      </p:pic>
      <p:pic>
        <p:nvPicPr>
          <p:cNvPr id="3" name="Imagen 2"/>
          <p:cNvPicPr>
            <a:picLocks noChangeAspect="1"/>
          </p:cNvPicPr>
          <p:nvPr/>
        </p:nvPicPr>
        <p:blipFill>
          <a:blip r:embed="rId5"/>
          <a:stretch>
            <a:fillRect/>
          </a:stretch>
        </p:blipFill>
        <p:spPr>
          <a:xfrm>
            <a:off x="4462212" y="2827421"/>
            <a:ext cx="7148596" cy="1051392"/>
          </a:xfrm>
          <a:prstGeom prst="rect">
            <a:avLst/>
          </a:prstGeom>
        </p:spPr>
      </p:pic>
      <p:sp>
        <p:nvSpPr>
          <p:cNvPr id="10" name="Rectángulo 9"/>
          <p:cNvSpPr/>
          <p:nvPr/>
        </p:nvSpPr>
        <p:spPr>
          <a:xfrm>
            <a:off x="4462212" y="2264841"/>
            <a:ext cx="5255991" cy="338554"/>
          </a:xfrm>
          <a:prstGeom prst="rect">
            <a:avLst/>
          </a:prstGeom>
        </p:spPr>
        <p:txBody>
          <a:bodyPr wrap="none">
            <a:spAutoFit/>
          </a:bodyPr>
          <a:lstStyle/>
          <a:p>
            <a:r>
              <a:rPr lang="es-ES" sz="1600" dirty="0">
                <a:solidFill>
                  <a:schemeClr val="accent3">
                    <a:lumMod val="50000"/>
                  </a:schemeClr>
                </a:solidFill>
              </a:rPr>
              <a:t>La v</a:t>
            </a:r>
            <a:r>
              <a:rPr lang="es-ES" sz="1600" dirty="0" smtClean="0">
                <a:solidFill>
                  <a:schemeClr val="accent3">
                    <a:lumMod val="50000"/>
                  </a:schemeClr>
                </a:solidFill>
              </a:rPr>
              <a:t>isión </a:t>
            </a:r>
            <a:r>
              <a:rPr lang="es-ES" sz="1600" dirty="0">
                <a:solidFill>
                  <a:schemeClr val="accent3">
                    <a:lumMod val="50000"/>
                  </a:schemeClr>
                </a:solidFill>
              </a:rPr>
              <a:t>de “Créditos </a:t>
            </a:r>
            <a:r>
              <a:rPr lang="es-ES" sz="1600" dirty="0" err="1">
                <a:solidFill>
                  <a:schemeClr val="accent3">
                    <a:lumMod val="50000"/>
                  </a:schemeClr>
                </a:solidFill>
              </a:rPr>
              <a:t>Andreita</a:t>
            </a:r>
            <a:r>
              <a:rPr lang="es-ES" sz="1600" dirty="0">
                <a:solidFill>
                  <a:schemeClr val="accent3">
                    <a:lumMod val="50000"/>
                  </a:schemeClr>
                </a:solidFill>
              </a:rPr>
              <a:t>” (Arias, L., &amp; Carlos, J. ,2017).</a:t>
            </a:r>
          </a:p>
        </p:txBody>
      </p:sp>
    </p:spTree>
    <p:extLst>
      <p:ext uri="{BB962C8B-B14F-4D97-AF65-F5344CB8AC3E}">
        <p14:creationId xmlns:p14="http://schemas.microsoft.com/office/powerpoint/2010/main" val="42905865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
            </a:r>
            <a:br>
              <a:rPr lang="es-ES" dirty="0" smtClean="0"/>
            </a:br>
            <a:r>
              <a:rPr lang="es-ES" dirty="0" smtClean="0"/>
              <a:t>2. Conceptos</a:t>
            </a:r>
            <a:br>
              <a:rPr lang="es-ES" dirty="0" smtClean="0"/>
            </a:br>
            <a:r>
              <a:rPr lang="es-ES" dirty="0" smtClean="0"/>
              <a:t>2.2 Conceptos </a:t>
            </a:r>
            <a:r>
              <a:rPr lang="es-ES" dirty="0"/>
              <a:t>de la organización</a:t>
            </a:r>
            <a:r>
              <a:rPr lang="es-ES" dirty="0" smtClean="0"/>
              <a:t/>
            </a:r>
            <a:br>
              <a:rPr lang="es-ES" dirty="0" smtClean="0"/>
            </a:br>
            <a:r>
              <a:rPr lang="es-ES" dirty="0" smtClean="0"/>
              <a:t>2.2.2 Objetivos</a:t>
            </a:r>
            <a:endParaRPr lang="es-ES" dirty="0"/>
          </a:p>
        </p:txBody>
      </p:sp>
      <p:sp>
        <p:nvSpPr>
          <p:cNvPr id="3" name="Marcador de contenido 2"/>
          <p:cNvSpPr>
            <a:spLocks noGrp="1"/>
          </p:cNvSpPr>
          <p:nvPr>
            <p:ph idx="1"/>
          </p:nvPr>
        </p:nvSpPr>
        <p:spPr>
          <a:xfrm>
            <a:off x="3721100" y="2427156"/>
            <a:ext cx="7889707" cy="4142843"/>
          </a:xfrm>
        </p:spPr>
        <p:txBody>
          <a:bodyPr>
            <a:normAutofit/>
          </a:bodyPr>
          <a:lstStyle/>
          <a:p>
            <a:pPr algn="just"/>
            <a:r>
              <a:rPr lang="es-ES" dirty="0" smtClean="0"/>
              <a:t>Objetivos estratégicos: Resultados específicos que se desean alcanzar, medibles y cuantificables a un tiempo, para lograr la misión. </a:t>
            </a:r>
          </a:p>
          <a:p>
            <a:pPr algn="just"/>
            <a:r>
              <a:rPr lang="es-ES" dirty="0"/>
              <a:t>Son aquellos fines deseados a dónde quiere llegar la empresa mediante resultados obtenidos de cifras cuantitativas de la organización, la redacción de un objetivo es medible y realista a un tiempo determinado, cada organización saca lo más relevante de su empresa para formular sus propósitos a alcanzar. Para establecer objetivos deben contar con ciertas características: deben ser mensurables medir a escala que el objetivo se cumpla, especificar los detalles respecto como se van alcanzar los objetivos, adecuarlos con la misión y visión de la empresa, que sean verdaderos y determinar un periodo de </a:t>
            </a:r>
            <a:r>
              <a:rPr lang="es-ES" dirty="0" smtClean="0"/>
              <a:t>tiempo</a:t>
            </a:r>
            <a:r>
              <a:rPr lang="es-ES" dirty="0"/>
              <a:t> </a:t>
            </a:r>
            <a:r>
              <a:rPr lang="es-ES" dirty="0" smtClean="0"/>
              <a:t>(</a:t>
            </a:r>
            <a:r>
              <a:rPr lang="es-ES" dirty="0"/>
              <a:t>Torres, J. A. R., &amp; Gutiérrez, M. </a:t>
            </a:r>
            <a:r>
              <a:rPr lang="es-ES" dirty="0" smtClean="0"/>
              <a:t>R., 2014</a:t>
            </a:r>
            <a:r>
              <a:rPr lang="es-ES" dirty="0" smtClean="0"/>
              <a:t>).</a:t>
            </a:r>
          </a:p>
          <a:p>
            <a:pPr algn="just"/>
            <a:r>
              <a:rPr lang="es-ES" dirty="0"/>
              <a:t/>
            </a:r>
            <a:br>
              <a:rPr lang="es-ES" dirty="0"/>
            </a:br>
            <a:endParaRPr lang="es-ES" dirty="0"/>
          </a:p>
          <a:p>
            <a:pPr marL="0" indent="0">
              <a:buNone/>
            </a:pPr>
            <a:endParaRPr lang="es-ES" dirty="0"/>
          </a:p>
          <a:p>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025" y="2026838"/>
            <a:ext cx="3080238" cy="2646761"/>
          </a:xfrm>
          <a:prstGeom prst="rect">
            <a:avLst/>
          </a:prstGeom>
        </p:spPr>
      </p:pic>
    </p:spTree>
    <p:extLst>
      <p:ext uri="{BB962C8B-B14F-4D97-AF65-F5344CB8AC3E}">
        <p14:creationId xmlns:p14="http://schemas.microsoft.com/office/powerpoint/2010/main" val="17423980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
            </a:r>
            <a:br>
              <a:rPr lang="es-ES" dirty="0" smtClean="0"/>
            </a:br>
            <a:r>
              <a:rPr lang="es-ES" dirty="0" smtClean="0"/>
              <a:t>2. Conceptos</a:t>
            </a:r>
            <a:br>
              <a:rPr lang="es-ES" dirty="0" smtClean="0"/>
            </a:br>
            <a:r>
              <a:rPr lang="es-ES" dirty="0" smtClean="0"/>
              <a:t>2.2 Conceptos </a:t>
            </a:r>
            <a:r>
              <a:rPr lang="es-ES" dirty="0"/>
              <a:t>de la organización</a:t>
            </a:r>
            <a:r>
              <a:rPr lang="es-ES" dirty="0" smtClean="0"/>
              <a:t/>
            </a:r>
            <a:br>
              <a:rPr lang="es-ES" dirty="0" smtClean="0"/>
            </a:br>
            <a:r>
              <a:rPr lang="es-ES" dirty="0" smtClean="0"/>
              <a:t>2.2.2 Objetivos</a:t>
            </a:r>
            <a:endParaRPr lang="es-ES" dirty="0"/>
          </a:p>
        </p:txBody>
      </p:sp>
      <p:sp>
        <p:nvSpPr>
          <p:cNvPr id="3" name="Marcador de contenido 2"/>
          <p:cNvSpPr>
            <a:spLocks noGrp="1"/>
          </p:cNvSpPr>
          <p:nvPr>
            <p:ph idx="1"/>
          </p:nvPr>
        </p:nvSpPr>
        <p:spPr>
          <a:xfrm>
            <a:off x="3721100" y="1715956"/>
            <a:ext cx="7889707" cy="5142044"/>
          </a:xfrm>
        </p:spPr>
        <p:txBody>
          <a:bodyPr>
            <a:normAutofit/>
          </a:bodyPr>
          <a:lstStyle/>
          <a:p>
            <a:pPr algn="just"/>
            <a:r>
              <a:rPr lang="es-ES" dirty="0" smtClean="0"/>
              <a:t>En conclusión </a:t>
            </a:r>
            <a:r>
              <a:rPr lang="es-ES" dirty="0"/>
              <a:t>se puede decir que los objetivos son situaciones a las cuales pretendemos llegar basado en las ideas de la empresa, los valores con que cuenta y la fuerza que tiene para competir. Realizar un objetivo debe ser claro y específico para poder trabajar en el adecuadamente mediante recursos y capital humano. Los objetivos pueden ser a corto, mediano y largo plazo según sea el caso en que se empleara, este deberá estar formulado por los integrantes de la alta dirección y compartido hacia todos los que conforman la empresa que esto lograra la integración y compromiso de los empleados con el fin de llegar al éxito y estar prevenidos a posibles cambios para diseñar nuevos </a:t>
            </a:r>
            <a:r>
              <a:rPr lang="es-ES" dirty="0" smtClean="0"/>
              <a:t>objetivos </a:t>
            </a:r>
            <a:r>
              <a:rPr lang="es-ES" dirty="0"/>
              <a:t>(Torres, J. A. R., &amp; Gutiérrez, M. R., 2014</a:t>
            </a:r>
            <a:r>
              <a:rPr lang="es-ES" dirty="0" smtClean="0"/>
              <a:t>).</a:t>
            </a:r>
          </a:p>
          <a:p>
            <a:pPr marL="0" indent="0" algn="just">
              <a:buNone/>
            </a:pPr>
            <a:r>
              <a:rPr lang="es-ES" dirty="0" smtClean="0"/>
              <a:t> </a:t>
            </a:r>
            <a:r>
              <a:rPr lang="es-ES" dirty="0"/>
              <a:t/>
            </a:r>
            <a:br>
              <a:rPr lang="es-ES" dirty="0"/>
            </a:br>
            <a:endParaRPr lang="es-ES" dirty="0"/>
          </a:p>
          <a:p>
            <a:pPr marL="0" indent="0">
              <a:buNone/>
            </a:pPr>
            <a:endParaRPr lang="es-ES" dirty="0"/>
          </a:p>
          <a:p>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025" y="2026838"/>
            <a:ext cx="3080238" cy="2646761"/>
          </a:xfrm>
          <a:prstGeom prst="rect">
            <a:avLst/>
          </a:prstGeom>
        </p:spPr>
      </p:pic>
    </p:spTree>
    <p:extLst>
      <p:ext uri="{BB962C8B-B14F-4D97-AF65-F5344CB8AC3E}">
        <p14:creationId xmlns:p14="http://schemas.microsoft.com/office/powerpoint/2010/main" val="28877546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t>2. Conceptos</a:t>
            </a:r>
            <a:br>
              <a:rPr lang="es-ES" dirty="0" smtClean="0"/>
            </a:br>
            <a:r>
              <a:rPr lang="es-ES" dirty="0" smtClean="0"/>
              <a:t>2.2 Conceptos </a:t>
            </a:r>
            <a:r>
              <a:rPr lang="es-ES" dirty="0"/>
              <a:t>de la organización</a:t>
            </a:r>
            <a:r>
              <a:rPr lang="es-ES" dirty="0" smtClean="0"/>
              <a:t/>
            </a:r>
            <a:br>
              <a:rPr lang="es-ES" dirty="0" smtClean="0"/>
            </a:br>
            <a:r>
              <a:rPr lang="es-ES" dirty="0" smtClean="0"/>
              <a:t>2.2.2 Objetivos</a:t>
            </a:r>
            <a:endParaRPr lang="es-ES" dirty="0"/>
          </a:p>
        </p:txBody>
      </p:sp>
      <p:pic>
        <p:nvPicPr>
          <p:cNvPr id="5" name="Marcador de contenido 4"/>
          <p:cNvPicPr>
            <a:picLocks noGrp="1" noChangeAspect="1"/>
          </p:cNvPicPr>
          <p:nvPr>
            <p:ph idx="1"/>
          </p:nvPr>
        </p:nvPicPr>
        <p:blipFill>
          <a:blip r:embed="rId2"/>
          <a:stretch>
            <a:fillRect/>
          </a:stretch>
        </p:blipFill>
        <p:spPr>
          <a:xfrm>
            <a:off x="581192" y="2782804"/>
            <a:ext cx="5655984" cy="3678238"/>
          </a:xfrm>
          <a:prstGeom prst="rect">
            <a:avLst/>
          </a:prstGeom>
        </p:spPr>
      </p:pic>
      <p:pic>
        <p:nvPicPr>
          <p:cNvPr id="4" name="Imagen 3"/>
          <p:cNvPicPr>
            <a:picLocks noChangeAspect="1"/>
          </p:cNvPicPr>
          <p:nvPr/>
        </p:nvPicPr>
        <p:blipFill>
          <a:blip r:embed="rId3"/>
          <a:stretch>
            <a:fillRect/>
          </a:stretch>
        </p:blipFill>
        <p:spPr>
          <a:xfrm>
            <a:off x="6451432" y="2467727"/>
            <a:ext cx="5353050" cy="1400175"/>
          </a:xfrm>
          <a:prstGeom prst="rect">
            <a:avLst/>
          </a:prstGeom>
        </p:spPr>
      </p:pic>
      <p:sp>
        <p:nvSpPr>
          <p:cNvPr id="6" name="Rectángulo 5"/>
          <p:cNvSpPr/>
          <p:nvPr/>
        </p:nvSpPr>
        <p:spPr>
          <a:xfrm>
            <a:off x="6559355" y="1976706"/>
            <a:ext cx="5245128" cy="584775"/>
          </a:xfrm>
          <a:prstGeom prst="rect">
            <a:avLst/>
          </a:prstGeom>
        </p:spPr>
        <p:txBody>
          <a:bodyPr wrap="square">
            <a:spAutoFit/>
          </a:bodyPr>
          <a:lstStyle/>
          <a:p>
            <a:r>
              <a:rPr lang="es-ES" sz="1600" dirty="0" smtClean="0">
                <a:solidFill>
                  <a:schemeClr val="accent3">
                    <a:lumMod val="50000"/>
                  </a:schemeClr>
                </a:solidFill>
              </a:rPr>
              <a:t>Objetivos de la empresa  “</a:t>
            </a:r>
            <a:r>
              <a:rPr lang="es-ES" sz="1600" dirty="0">
                <a:solidFill>
                  <a:schemeClr val="accent3">
                    <a:lumMod val="50000"/>
                  </a:schemeClr>
                </a:solidFill>
              </a:rPr>
              <a:t>Créditos </a:t>
            </a:r>
            <a:r>
              <a:rPr lang="es-ES" sz="1600" dirty="0" err="1">
                <a:solidFill>
                  <a:schemeClr val="accent3">
                    <a:lumMod val="50000"/>
                  </a:schemeClr>
                </a:solidFill>
              </a:rPr>
              <a:t>Andreita</a:t>
            </a:r>
            <a:r>
              <a:rPr lang="es-ES" sz="1600" dirty="0">
                <a:solidFill>
                  <a:schemeClr val="accent3">
                    <a:lumMod val="50000"/>
                  </a:schemeClr>
                </a:solidFill>
              </a:rPr>
              <a:t>” (Arias, L., &amp; Carlos, J. ,2017</a:t>
            </a:r>
            <a:r>
              <a:rPr lang="es-ES" sz="1600" dirty="0" smtClean="0">
                <a:solidFill>
                  <a:schemeClr val="accent3">
                    <a:lumMod val="50000"/>
                  </a:schemeClr>
                </a:solidFill>
              </a:rPr>
              <a:t>):</a:t>
            </a:r>
            <a:endParaRPr lang="es-ES" sz="1600" dirty="0">
              <a:solidFill>
                <a:schemeClr val="accent3">
                  <a:lumMod val="50000"/>
                </a:schemeClr>
              </a:solidFill>
            </a:endParaRPr>
          </a:p>
        </p:txBody>
      </p:sp>
      <p:sp>
        <p:nvSpPr>
          <p:cNvPr id="7" name="Rectángulo 6"/>
          <p:cNvSpPr/>
          <p:nvPr/>
        </p:nvSpPr>
        <p:spPr>
          <a:xfrm>
            <a:off x="581192" y="2029611"/>
            <a:ext cx="6096000" cy="646331"/>
          </a:xfrm>
          <a:prstGeom prst="rect">
            <a:avLst/>
          </a:prstGeom>
        </p:spPr>
        <p:txBody>
          <a:bodyPr>
            <a:spAutoFit/>
          </a:bodyPr>
          <a:lstStyle/>
          <a:p>
            <a:r>
              <a:rPr lang="es-ES" dirty="0" smtClean="0">
                <a:solidFill>
                  <a:schemeClr val="accent3">
                    <a:lumMod val="50000"/>
                  </a:schemeClr>
                </a:solidFill>
              </a:rPr>
              <a:t>Objetivos del plan de negocios </a:t>
            </a:r>
            <a:r>
              <a:rPr lang="es-ES" dirty="0">
                <a:solidFill>
                  <a:schemeClr val="accent3">
                    <a:lumMod val="50000"/>
                  </a:schemeClr>
                </a:solidFill>
              </a:rPr>
              <a:t>de EICAM S.A (Morales, M., </a:t>
            </a:r>
            <a:r>
              <a:rPr lang="es-ES" dirty="0" err="1" smtClean="0">
                <a:solidFill>
                  <a:schemeClr val="accent3">
                    <a:lumMod val="50000"/>
                  </a:schemeClr>
                </a:solidFill>
              </a:rPr>
              <a:t>Jasmín</a:t>
            </a:r>
            <a:r>
              <a:rPr lang="es-ES" dirty="0" smtClean="0">
                <a:solidFill>
                  <a:schemeClr val="accent3">
                    <a:lumMod val="50000"/>
                  </a:schemeClr>
                </a:solidFill>
              </a:rPr>
              <a:t>, </a:t>
            </a:r>
            <a:r>
              <a:rPr lang="es-ES" dirty="0">
                <a:solidFill>
                  <a:schemeClr val="accent3">
                    <a:lumMod val="50000"/>
                  </a:schemeClr>
                </a:solidFill>
              </a:rPr>
              <a:t>R., &amp; Padilla Bohórquez, A. M. ,2017</a:t>
            </a:r>
            <a:r>
              <a:rPr lang="es-ES" dirty="0" smtClean="0">
                <a:solidFill>
                  <a:schemeClr val="accent3">
                    <a:lumMod val="50000"/>
                  </a:schemeClr>
                </a:solidFill>
              </a:rPr>
              <a:t>):</a:t>
            </a:r>
            <a:endParaRPr lang="es-ES" dirty="0">
              <a:solidFill>
                <a:schemeClr val="accent3">
                  <a:lumMod val="50000"/>
                </a:schemeClr>
              </a:solidFill>
            </a:endParaRPr>
          </a:p>
        </p:txBody>
      </p:sp>
    </p:spTree>
    <p:extLst>
      <p:ext uri="{BB962C8B-B14F-4D97-AF65-F5344CB8AC3E}">
        <p14:creationId xmlns:p14="http://schemas.microsoft.com/office/powerpoint/2010/main" val="29470155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Unidad i</a:t>
            </a:r>
            <a:endParaRPr lang="es-ES"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84245004"/>
              </p:ext>
            </p:extLst>
          </p:nvPr>
        </p:nvGraphicFramePr>
        <p:xfrm>
          <a:off x="2072376" y="1027113"/>
          <a:ext cx="8044072" cy="4023360"/>
        </p:xfrm>
        <a:graphic>
          <a:graphicData uri="http://schemas.openxmlformats.org/drawingml/2006/table">
            <a:tbl>
              <a:tblPr firstRow="1" firstCol="1" bandRow="1">
                <a:tableStyleId>{5C22544A-7EE6-4342-B048-85BDC9FD1C3A}</a:tableStyleId>
              </a:tblPr>
              <a:tblGrid>
                <a:gridCol w="975360"/>
                <a:gridCol w="982345"/>
                <a:gridCol w="132697"/>
                <a:gridCol w="132697"/>
                <a:gridCol w="982345"/>
                <a:gridCol w="974090"/>
                <a:gridCol w="977900"/>
                <a:gridCol w="132697"/>
                <a:gridCol w="132697"/>
                <a:gridCol w="244475"/>
                <a:gridCol w="132697"/>
                <a:gridCol w="132697"/>
                <a:gridCol w="243840"/>
                <a:gridCol w="1867535"/>
              </a:tblGrid>
              <a:tr h="0">
                <a:tc gridSpan="14">
                  <a:txBody>
                    <a:bodyPr/>
                    <a:lstStyle/>
                    <a:p>
                      <a:pPr algn="ctr">
                        <a:spcAft>
                          <a:spcPts val="0"/>
                        </a:spcAft>
                      </a:pPr>
                      <a:endParaRPr lang="es-MX" sz="1100" dirty="0" smtClean="0">
                        <a:effectLst/>
                      </a:endParaRPr>
                    </a:p>
                    <a:p>
                      <a:pPr algn="ctr">
                        <a:spcAft>
                          <a:spcPts val="0"/>
                        </a:spcAft>
                      </a:pPr>
                      <a:r>
                        <a:rPr lang="es-MX" sz="1100" dirty="0" smtClean="0">
                          <a:effectLst/>
                        </a:rPr>
                        <a:t>DIAPÓSITIVAS</a:t>
                      </a:r>
                      <a:r>
                        <a:rPr lang="es-MX" sz="1100" baseline="0" dirty="0" smtClean="0">
                          <a:effectLst/>
                        </a:rPr>
                        <a:t> DE ADMINISTRACIÓN DE LOS SISTEMAS DE INFORMACIÓN</a:t>
                      </a:r>
                      <a:endParaRPr lang="es-MX" sz="1100" dirty="0" smtClean="0">
                        <a:effectLst/>
                      </a:endParaRPr>
                    </a:p>
                    <a:p>
                      <a:pPr algn="ctr">
                        <a:spcAft>
                          <a:spcPts val="0"/>
                        </a:spcAft>
                      </a:pPr>
                      <a:r>
                        <a:rPr lang="es-MX" sz="1100" dirty="0" smtClean="0">
                          <a:effectLst/>
                        </a:rPr>
                        <a:t>ORGANISMO </a:t>
                      </a:r>
                      <a:r>
                        <a:rPr lang="es-MX" sz="1100" dirty="0">
                          <a:effectLst/>
                        </a:rPr>
                        <a:t>ACADÉMICO:   CENTRO UNIVERSITARIO UAEM ATLACOMULCO</a:t>
                      </a:r>
                      <a:endParaRPr lang="es-ES" sz="1000" dirty="0">
                        <a:effectLst/>
                      </a:endParaRPr>
                    </a:p>
                    <a:p>
                      <a:pPr algn="just">
                        <a:spcAft>
                          <a:spcPts val="0"/>
                        </a:spcAft>
                      </a:pPr>
                      <a:r>
                        <a:rPr lang="es-MX" sz="1100" dirty="0">
                          <a:effectLst/>
                        </a:rPr>
                        <a:t> </a:t>
                      </a:r>
                      <a:endParaRPr lang="es-ES" sz="1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0">
                <a:tc gridSpan="5">
                  <a:txBody>
                    <a:bodyPr/>
                    <a:lstStyle/>
                    <a:p>
                      <a:pPr algn="ctr">
                        <a:spcAft>
                          <a:spcPts val="0"/>
                        </a:spcAft>
                      </a:pPr>
                      <a:r>
                        <a:rPr lang="es-MX" sz="1100">
                          <a:effectLst/>
                        </a:rPr>
                        <a:t>Programa Educativo:</a:t>
                      </a:r>
                      <a:endParaRPr lang="es-ES" sz="1000">
                        <a:effectLst/>
                      </a:endParaRPr>
                    </a:p>
                    <a:p>
                      <a:pPr algn="ctr">
                        <a:spcAft>
                          <a:spcPts val="0"/>
                        </a:spcAft>
                      </a:pPr>
                      <a:r>
                        <a:rPr lang="es-MX" sz="1100">
                          <a:effectLst/>
                        </a:rPr>
                        <a:t>Licenciatura en Informática Administrativa</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gridSpan="9">
                  <a:txBody>
                    <a:bodyPr/>
                    <a:lstStyle/>
                    <a:p>
                      <a:pPr algn="ctr">
                        <a:spcAft>
                          <a:spcPts val="0"/>
                        </a:spcAft>
                      </a:pPr>
                      <a:r>
                        <a:rPr lang="es-MX" sz="1100">
                          <a:effectLst/>
                        </a:rPr>
                        <a:t>Nombre de la Unidad de Aprendizaje: Administración de los Sistemas de Información</a:t>
                      </a:r>
                      <a:endParaRPr lang="es-ES" sz="1000">
                        <a:effectLst/>
                      </a:endParaRPr>
                    </a:p>
                    <a:p>
                      <a:pPr algn="ctr">
                        <a:spcAft>
                          <a:spcPts val="0"/>
                        </a:spcAft>
                      </a:pPr>
                      <a:r>
                        <a:rPr lang="es-MX" sz="1100">
                          <a:effectLst/>
                        </a:rPr>
                        <a:t> </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0">
                <a:tc gridSpan="3">
                  <a:txBody>
                    <a:bodyPr/>
                    <a:lstStyle/>
                    <a:p>
                      <a:pPr algn="just">
                        <a:spcAft>
                          <a:spcPts val="0"/>
                        </a:spcAft>
                      </a:pPr>
                      <a:r>
                        <a:rPr lang="es-MX" sz="1100">
                          <a:effectLst/>
                        </a:rPr>
                        <a:t>Aprobación por los H.H. Consejos Académico y de Gobierno </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c gridSpan="2">
                  <a:txBody>
                    <a:bodyPr/>
                    <a:lstStyle/>
                    <a:p>
                      <a:pPr algn="just">
                        <a:spcAft>
                          <a:spcPts val="0"/>
                        </a:spcAft>
                      </a:pPr>
                      <a:r>
                        <a:rPr lang="es-MX" sz="1100" dirty="0">
                          <a:effectLst/>
                        </a:rPr>
                        <a:t>Fecha: </a:t>
                      </a:r>
                      <a:r>
                        <a:rPr lang="es-MX" sz="1100" dirty="0" smtClean="0">
                          <a:effectLst/>
                        </a:rPr>
                        <a:t>7 diciembre2009</a:t>
                      </a:r>
                      <a:endParaRPr lang="es-ES" sz="1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gridSpan="6">
                  <a:txBody>
                    <a:bodyPr/>
                    <a:lstStyle/>
                    <a:p>
                      <a:pPr algn="just">
                        <a:spcAft>
                          <a:spcPts val="0"/>
                        </a:spcAft>
                      </a:pPr>
                      <a:r>
                        <a:rPr lang="es-MX" sz="1100" dirty="0" smtClean="0">
                          <a:effectLst/>
                        </a:rPr>
                        <a:t>Programa </a:t>
                      </a:r>
                      <a:r>
                        <a:rPr lang="es-MX" sz="1100" dirty="0">
                          <a:effectLst/>
                        </a:rPr>
                        <a:t>elaborado por: </a:t>
                      </a:r>
                      <a:endParaRPr lang="es-ES" sz="1000" dirty="0">
                        <a:effectLst/>
                      </a:endParaRPr>
                    </a:p>
                    <a:p>
                      <a:pPr algn="just">
                        <a:spcAft>
                          <a:spcPts val="0"/>
                        </a:spcAft>
                      </a:pPr>
                      <a:r>
                        <a:rPr lang="es-MX" sz="1100" dirty="0" smtClean="0">
                          <a:effectLst/>
                        </a:rPr>
                        <a:t>LIA.</a:t>
                      </a:r>
                      <a:r>
                        <a:rPr lang="es-MX" sz="1100" baseline="0" dirty="0" smtClean="0">
                          <a:effectLst/>
                        </a:rPr>
                        <a:t> Nicomedes </a:t>
                      </a:r>
                      <a:r>
                        <a:rPr lang="es-MX" sz="1100" baseline="0" dirty="0" err="1" smtClean="0">
                          <a:effectLst/>
                        </a:rPr>
                        <a:t>Garatachia</a:t>
                      </a:r>
                      <a:endParaRPr lang="es-MX" sz="1100" baseline="0" dirty="0" smtClean="0">
                        <a:effectLst/>
                      </a:endParaRPr>
                    </a:p>
                    <a:p>
                      <a:pPr algn="just">
                        <a:spcAft>
                          <a:spcPts val="0"/>
                        </a:spcAft>
                      </a:pPr>
                      <a:r>
                        <a:rPr lang="es-MX" sz="1100" baseline="0" dirty="0" smtClean="0">
                          <a:effectLst/>
                        </a:rPr>
                        <a:t>LIA. Sandra Miriam Alcántara Ramírez</a:t>
                      </a:r>
                    </a:p>
                    <a:p>
                      <a:pPr algn="just">
                        <a:spcAft>
                          <a:spcPts val="0"/>
                        </a:spcAft>
                      </a:pPr>
                      <a:r>
                        <a:rPr lang="es-MX" sz="1100" baseline="0" dirty="0" smtClean="0">
                          <a:effectLst/>
                        </a:rPr>
                        <a:t>LIA. Daniel Aguilar García</a:t>
                      </a:r>
                      <a:endParaRPr lang="es-ES" sz="1000" dirty="0">
                        <a:effectLst/>
                      </a:endParaRPr>
                    </a:p>
                    <a:p>
                      <a:pPr algn="just">
                        <a:spcAft>
                          <a:spcPts val="0"/>
                        </a:spcAft>
                      </a:pPr>
                      <a:r>
                        <a:rPr lang="es-MX" sz="1100" dirty="0">
                          <a:effectLst/>
                        </a:rPr>
                        <a:t> </a:t>
                      </a:r>
                      <a:endParaRPr lang="es-ES" sz="1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gridSpan="3">
                  <a:txBody>
                    <a:bodyPr/>
                    <a:lstStyle/>
                    <a:p>
                      <a:pPr algn="just">
                        <a:spcAft>
                          <a:spcPts val="0"/>
                        </a:spcAft>
                      </a:pPr>
                      <a:r>
                        <a:rPr lang="es-MX" sz="1100" dirty="0">
                          <a:effectLst/>
                        </a:rPr>
                        <a:t>Fecha de elaboración: </a:t>
                      </a:r>
                      <a:endParaRPr lang="es-ES" sz="1000" dirty="0">
                        <a:effectLst/>
                      </a:endParaRPr>
                    </a:p>
                    <a:p>
                      <a:pPr algn="just">
                        <a:spcAft>
                          <a:spcPts val="0"/>
                        </a:spcAft>
                      </a:pPr>
                      <a:r>
                        <a:rPr lang="es-MX" sz="1100" dirty="0" smtClean="0">
                          <a:effectLst/>
                        </a:rPr>
                        <a:t>Octubre </a:t>
                      </a:r>
                      <a:r>
                        <a:rPr lang="es-MX" sz="1100" dirty="0">
                          <a:effectLst/>
                        </a:rPr>
                        <a:t>2009</a:t>
                      </a:r>
                      <a:endParaRPr lang="es-ES" sz="1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r>
              <a:tr h="0">
                <a:tc gridSpan="14">
                  <a:txBody>
                    <a:bodyPr/>
                    <a:lstStyle/>
                    <a:p>
                      <a:pPr algn="just">
                        <a:spcAft>
                          <a:spcPts val="0"/>
                        </a:spcAft>
                      </a:pPr>
                      <a:r>
                        <a:rPr lang="es-MX" sz="1100">
                          <a:effectLst/>
                        </a:rPr>
                        <a:t> </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0">
                <a:tc>
                  <a:txBody>
                    <a:bodyPr/>
                    <a:lstStyle/>
                    <a:p>
                      <a:pPr algn="ctr">
                        <a:spcAft>
                          <a:spcPts val="0"/>
                        </a:spcAft>
                      </a:pPr>
                      <a:r>
                        <a:rPr lang="es-MX" sz="1100">
                          <a:effectLst/>
                        </a:rPr>
                        <a:t>Clave</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100">
                          <a:effectLst/>
                        </a:rPr>
                        <a:t>HT</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spcAft>
                          <a:spcPts val="0"/>
                        </a:spcAft>
                      </a:pPr>
                      <a:r>
                        <a:rPr lang="es-MX" sz="1100">
                          <a:effectLst/>
                        </a:rPr>
                        <a:t>HP</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a:txBody>
                    <a:bodyPr/>
                    <a:lstStyle/>
                    <a:p>
                      <a:pPr algn="ctr">
                        <a:spcAft>
                          <a:spcPts val="0"/>
                        </a:spcAft>
                      </a:pPr>
                      <a:r>
                        <a:rPr lang="es-MX" sz="1100">
                          <a:effectLst/>
                        </a:rPr>
                        <a:t>TH</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100">
                          <a:effectLst/>
                        </a:rPr>
                        <a:t>CR</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100">
                          <a:effectLst/>
                        </a:rPr>
                        <a:t>TIPO DE UA</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gridSpan="6">
                  <a:txBody>
                    <a:bodyPr/>
                    <a:lstStyle/>
                    <a:p>
                      <a:pPr algn="ctr">
                        <a:spcAft>
                          <a:spcPts val="0"/>
                        </a:spcAft>
                      </a:pPr>
                      <a:r>
                        <a:rPr lang="es-MX" sz="1100">
                          <a:effectLst/>
                        </a:rPr>
                        <a:t>Carácter</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ctr">
                        <a:spcAft>
                          <a:spcPts val="0"/>
                        </a:spcAft>
                      </a:pPr>
                      <a:r>
                        <a:rPr lang="es-MX" sz="1100">
                          <a:effectLst/>
                        </a:rPr>
                        <a:t>Modalidad</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lgn="ctr">
                        <a:spcAft>
                          <a:spcPts val="0"/>
                        </a:spcAft>
                      </a:pPr>
                      <a:r>
                        <a:rPr lang="es-MX" sz="1100">
                          <a:effectLst/>
                        </a:rPr>
                        <a:t>L30013</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100">
                          <a:effectLst/>
                        </a:rPr>
                        <a:t>2</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spcAft>
                          <a:spcPts val="0"/>
                        </a:spcAft>
                      </a:pPr>
                      <a:r>
                        <a:rPr lang="es-MX" sz="1100">
                          <a:effectLst/>
                        </a:rPr>
                        <a:t>2</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a:txBody>
                    <a:bodyPr/>
                    <a:lstStyle/>
                    <a:p>
                      <a:pPr algn="ctr">
                        <a:spcAft>
                          <a:spcPts val="0"/>
                        </a:spcAft>
                      </a:pPr>
                      <a:r>
                        <a:rPr lang="es-MX" sz="1100">
                          <a:effectLst/>
                        </a:rPr>
                        <a:t>4</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100">
                          <a:effectLst/>
                        </a:rPr>
                        <a:t>6</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100">
                          <a:effectLst/>
                        </a:rPr>
                        <a:t>Curso</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just">
                        <a:spcAft>
                          <a:spcPts val="0"/>
                        </a:spcAft>
                      </a:pPr>
                      <a:r>
                        <a:rPr lang="es-MX" sz="1100">
                          <a:effectLst/>
                        </a:rPr>
                        <a:t>Ob</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a:txBody>
                    <a:bodyPr/>
                    <a:lstStyle/>
                    <a:p>
                      <a:pPr algn="ctr">
                        <a:spcAft>
                          <a:spcPts val="0"/>
                        </a:spcAft>
                      </a:pPr>
                      <a:r>
                        <a:rPr lang="es-MX" sz="1100">
                          <a:effectLst/>
                        </a:rPr>
                        <a:t>x</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just">
                        <a:spcAft>
                          <a:spcPts val="0"/>
                        </a:spcAft>
                      </a:pPr>
                      <a:r>
                        <a:rPr lang="es-MX" sz="1100">
                          <a:effectLst/>
                        </a:rPr>
                        <a:t>Op</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a:txBody>
                    <a:bodyPr/>
                    <a:lstStyle/>
                    <a:p>
                      <a:pPr algn="ctr">
                        <a:spcAft>
                          <a:spcPts val="0"/>
                        </a:spcAft>
                      </a:pPr>
                      <a:r>
                        <a:rPr lang="es-MX" sz="1100">
                          <a:effectLst/>
                        </a:rPr>
                        <a:t> </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s-MX" sz="1100">
                          <a:effectLst/>
                        </a:rPr>
                        <a:t>Presencial</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r>
              <a:tr h="0">
                <a:tc gridSpan="5">
                  <a:txBody>
                    <a:bodyPr/>
                    <a:lstStyle/>
                    <a:p>
                      <a:pPr algn="just">
                        <a:spcAft>
                          <a:spcPts val="0"/>
                        </a:spcAft>
                      </a:pPr>
                      <a:r>
                        <a:rPr lang="es-MX" sz="1100">
                          <a:effectLst/>
                        </a:rPr>
                        <a:t>Prerrequisitos (Conocimientos previos)</a:t>
                      </a:r>
                      <a:endParaRPr lang="es-ES" sz="1000">
                        <a:effectLst/>
                      </a:endParaRPr>
                    </a:p>
                    <a:p>
                      <a:pPr algn="just">
                        <a:spcAft>
                          <a:spcPts val="0"/>
                        </a:spcAft>
                      </a:pPr>
                      <a:r>
                        <a:rPr lang="es-MX" sz="1100">
                          <a:effectLst/>
                        </a:rPr>
                        <a:t> </a:t>
                      </a:r>
                      <a:endParaRPr lang="es-ES" sz="1000">
                        <a:effectLst/>
                      </a:endParaRPr>
                    </a:p>
                    <a:p>
                      <a:pPr algn="just">
                        <a:spcAft>
                          <a:spcPts val="0"/>
                        </a:spcAft>
                      </a:pPr>
                      <a:r>
                        <a:rPr lang="es-MX" sz="1100">
                          <a:effectLst/>
                        </a:rPr>
                        <a:t> </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gridSpan="3">
                  <a:txBody>
                    <a:bodyPr/>
                    <a:lstStyle/>
                    <a:p>
                      <a:pPr algn="just">
                        <a:spcAft>
                          <a:spcPts val="0"/>
                        </a:spcAft>
                      </a:pPr>
                      <a:r>
                        <a:rPr lang="es-MX" sz="1100">
                          <a:effectLst/>
                        </a:rPr>
                        <a:t>Unidad de aprendizaje antecedente: Ninguna</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c gridSpan="6">
                  <a:txBody>
                    <a:bodyPr/>
                    <a:lstStyle/>
                    <a:p>
                      <a:pPr algn="just">
                        <a:spcAft>
                          <a:spcPts val="0"/>
                        </a:spcAft>
                      </a:pPr>
                      <a:r>
                        <a:rPr lang="es-MX" sz="1100">
                          <a:effectLst/>
                        </a:rPr>
                        <a:t>Unidad de aprendizaje consecuente:</a:t>
                      </a:r>
                      <a:endParaRPr lang="es-ES" sz="1000">
                        <a:effectLst/>
                      </a:endParaRPr>
                    </a:p>
                    <a:p>
                      <a:pPr algn="just">
                        <a:spcAft>
                          <a:spcPts val="0"/>
                        </a:spcAft>
                      </a:pPr>
                      <a:r>
                        <a:rPr lang="es-MX" sz="1100">
                          <a:effectLst/>
                        </a:rPr>
                        <a:t>Ninguna</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0">
                <a:tc gridSpan="14">
                  <a:txBody>
                    <a:bodyPr/>
                    <a:lstStyle/>
                    <a:p>
                      <a:pPr algn="just">
                        <a:spcAft>
                          <a:spcPts val="0"/>
                        </a:spcAft>
                      </a:pPr>
                      <a:r>
                        <a:rPr lang="es-MX" sz="1100">
                          <a:effectLst/>
                        </a:rPr>
                        <a:t>Programas educativos en los que se imparte:  Licenciatura en Informática Administrativa</a:t>
                      </a:r>
                      <a:endParaRPr lang="es-ES" sz="1000">
                        <a:effectLst/>
                      </a:endParaRPr>
                    </a:p>
                    <a:p>
                      <a:pPr algn="just">
                        <a:spcAft>
                          <a:spcPts val="0"/>
                        </a:spcAft>
                      </a:pPr>
                      <a:r>
                        <a:rPr lang="es-MX" sz="1100">
                          <a:effectLst/>
                        </a:rPr>
                        <a:t> </a:t>
                      </a:r>
                      <a:endParaRPr lang="es-ES" sz="100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0">
                <a:tc gridSpan="14">
                  <a:txBody>
                    <a:bodyPr/>
                    <a:lstStyle/>
                    <a:p>
                      <a:pPr algn="just">
                        <a:spcAft>
                          <a:spcPts val="0"/>
                        </a:spcAft>
                      </a:pPr>
                      <a:r>
                        <a:rPr lang="es-MX" sz="1100" dirty="0">
                          <a:effectLst/>
                        </a:rPr>
                        <a:t>Revisión Metodológica: Dirección de Estudios Profesionales /  Coordinación de Desarrollo Curricular</a:t>
                      </a:r>
                      <a:endParaRPr lang="es-ES" sz="1000" dirty="0">
                        <a:effectLst/>
                      </a:endParaRPr>
                    </a:p>
                    <a:p>
                      <a:pPr algn="just">
                        <a:spcAft>
                          <a:spcPts val="0"/>
                        </a:spcAft>
                      </a:pPr>
                      <a:r>
                        <a:rPr lang="es-MX" sz="1100" dirty="0">
                          <a:effectLst/>
                        </a:rPr>
                        <a:t> </a:t>
                      </a:r>
                      <a:endParaRPr lang="es-ES" sz="1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
        <p:nvSpPr>
          <p:cNvPr id="4" name="Marcador de texto 3"/>
          <p:cNvSpPr>
            <a:spLocks noGrp="1"/>
          </p:cNvSpPr>
          <p:nvPr>
            <p:ph type="body" sz="half" idx="2"/>
          </p:nvPr>
        </p:nvSpPr>
        <p:spPr/>
        <p:txBody>
          <a:bodyPr>
            <a:normAutofit/>
          </a:bodyPr>
          <a:lstStyle/>
          <a:p>
            <a:r>
              <a:rPr lang="es-ES" sz="2000" dirty="0" smtClean="0"/>
              <a:t>Administración de la informática en las organizaciones</a:t>
            </a:r>
            <a:endParaRPr lang="es-ES" sz="2000" dirty="0"/>
          </a:p>
        </p:txBody>
      </p:sp>
    </p:spTree>
    <p:extLst>
      <p:ext uri="{BB962C8B-B14F-4D97-AF65-F5344CB8AC3E}">
        <p14:creationId xmlns:p14="http://schemas.microsoft.com/office/powerpoint/2010/main" val="31675500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3. Ubicación del área de informática en las organizaciones</a:t>
            </a:r>
          </a:p>
        </p:txBody>
      </p:sp>
      <p:pic>
        <p:nvPicPr>
          <p:cNvPr id="4" name="Marcador de contenido 3"/>
          <p:cNvPicPr>
            <a:picLocks noGrp="1" noChangeAspect="1"/>
          </p:cNvPicPr>
          <p:nvPr>
            <p:ph idx="1"/>
          </p:nvPr>
        </p:nvPicPr>
        <p:blipFill rotWithShape="1">
          <a:blip r:embed="rId2"/>
          <a:srcRect l="6524" t="17896" r="34598" b="16357"/>
          <a:stretch/>
        </p:blipFill>
        <p:spPr>
          <a:xfrm>
            <a:off x="2562725" y="1794888"/>
            <a:ext cx="6672715" cy="4656998"/>
          </a:xfrm>
          <a:prstGeom prst="rect">
            <a:avLst/>
          </a:prstGeom>
        </p:spPr>
      </p:pic>
      <p:sp>
        <p:nvSpPr>
          <p:cNvPr id="5" name="CuadroTexto 4"/>
          <p:cNvSpPr txBox="1"/>
          <p:nvPr/>
        </p:nvSpPr>
        <p:spPr>
          <a:xfrm>
            <a:off x="2815389" y="6451886"/>
            <a:ext cx="7218948" cy="369332"/>
          </a:xfrm>
          <a:prstGeom prst="rect">
            <a:avLst/>
          </a:prstGeom>
          <a:noFill/>
        </p:spPr>
        <p:txBody>
          <a:bodyPr wrap="square" rtlCol="0">
            <a:spAutoFit/>
          </a:bodyPr>
          <a:lstStyle/>
          <a:p>
            <a:r>
              <a:rPr lang="es-ES" dirty="0" smtClean="0"/>
              <a:t>Figura 3. Antecedentes AFI (Hernández </a:t>
            </a:r>
            <a:r>
              <a:rPr lang="es-ES" dirty="0"/>
              <a:t>Jiménez, </a:t>
            </a:r>
            <a:r>
              <a:rPr lang="es-ES" dirty="0" smtClean="0"/>
              <a:t>Ricardo,2003)</a:t>
            </a:r>
            <a:endParaRPr lang="es-ES" dirty="0"/>
          </a:p>
        </p:txBody>
      </p:sp>
    </p:spTree>
    <p:extLst>
      <p:ext uri="{BB962C8B-B14F-4D97-AF65-F5344CB8AC3E}">
        <p14:creationId xmlns:p14="http://schemas.microsoft.com/office/powerpoint/2010/main" val="14713049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3. Ubicación </a:t>
            </a:r>
            <a:r>
              <a:rPr lang="es-ES" dirty="0"/>
              <a:t>del área de informática en las organizaciones</a:t>
            </a:r>
          </a:p>
        </p:txBody>
      </p:sp>
      <p:sp>
        <p:nvSpPr>
          <p:cNvPr id="3" name="Marcador de contenido 2"/>
          <p:cNvSpPr>
            <a:spLocks noGrp="1"/>
          </p:cNvSpPr>
          <p:nvPr>
            <p:ph idx="1"/>
          </p:nvPr>
        </p:nvSpPr>
        <p:spPr>
          <a:xfrm>
            <a:off x="581192" y="2180496"/>
            <a:ext cx="11029615" cy="4358527"/>
          </a:xfrm>
        </p:spPr>
        <p:txBody>
          <a:bodyPr>
            <a:normAutofit fontScale="85000" lnSpcReduction="20000"/>
          </a:bodyPr>
          <a:lstStyle/>
          <a:p>
            <a:endParaRPr lang="es-ES" dirty="0" smtClean="0"/>
          </a:p>
          <a:p>
            <a:endParaRPr lang="es-ES" dirty="0"/>
          </a:p>
          <a:p>
            <a:endParaRPr lang="es-ES" dirty="0" smtClean="0"/>
          </a:p>
          <a:p>
            <a:endParaRPr lang="es-ES" dirty="0"/>
          </a:p>
          <a:p>
            <a:endParaRPr lang="es-ES" dirty="0" smtClean="0"/>
          </a:p>
          <a:p>
            <a:endParaRPr lang="es-ES" dirty="0"/>
          </a:p>
          <a:p>
            <a:pPr marL="0" indent="0" algn="ctr">
              <a:buNone/>
            </a:pPr>
            <a:r>
              <a:rPr lang="es-ES" dirty="0" smtClean="0"/>
              <a:t>Figura 3. Ubicación de la función informática</a:t>
            </a:r>
          </a:p>
          <a:p>
            <a:pPr marL="0" indent="0" algn="just">
              <a:buNone/>
            </a:pPr>
            <a:r>
              <a:rPr lang="es-ES" dirty="0" smtClean="0"/>
              <a:t>Las áreas básicas de una empresa se observan en la Figura 3.  No obstante, el </a:t>
            </a:r>
            <a:r>
              <a:rPr lang="es-ES" dirty="0"/>
              <a:t>buen funcionamiento de una empresa no depende del éxito de una sola área, sino del balance entre todas las áreas y </a:t>
            </a:r>
            <a:r>
              <a:rPr lang="es-ES" dirty="0" smtClean="0"/>
              <a:t>la realización </a:t>
            </a:r>
            <a:r>
              <a:rPr lang="es-ES" dirty="0"/>
              <a:t>de actividades con base en el proceso </a:t>
            </a:r>
            <a:r>
              <a:rPr lang="es-ES" dirty="0" smtClean="0"/>
              <a:t>administrativo (</a:t>
            </a:r>
            <a:r>
              <a:rPr lang="pt-BR" dirty="0"/>
              <a:t>Solares, S. P., Baca, U. G., &amp; Acosta, G. </a:t>
            </a:r>
            <a:r>
              <a:rPr lang="pt-BR" dirty="0" smtClean="0"/>
              <a:t>E.,2012</a:t>
            </a:r>
            <a:r>
              <a:rPr lang="pt-BR" dirty="0"/>
              <a:t>)</a:t>
            </a:r>
            <a:r>
              <a:rPr lang="es-ES" dirty="0" smtClean="0"/>
              <a:t>. La ubicación de la función informática en las organizaciones se cita a continuación </a:t>
            </a:r>
            <a:r>
              <a:rPr lang="es-ES" dirty="0"/>
              <a:t>(Hernández Jiménez, Ricardo,2003</a:t>
            </a:r>
            <a:r>
              <a:rPr lang="es-ES" dirty="0" smtClean="0"/>
              <a:t>):</a:t>
            </a:r>
            <a:endParaRPr lang="es-ES" dirty="0"/>
          </a:p>
          <a:p>
            <a:r>
              <a:rPr lang="es-ES" dirty="0" smtClean="0"/>
              <a:t>En el mismo nivel que las demás funciones organizacionales.</a:t>
            </a:r>
          </a:p>
          <a:p>
            <a:r>
              <a:rPr lang="es-ES" dirty="0" smtClean="0"/>
              <a:t>Como una sub función de alguna área por ejemplo del área de finanzas.</a:t>
            </a:r>
          </a:p>
          <a:p>
            <a:r>
              <a:rPr lang="es-ES" dirty="0" smtClean="0"/>
              <a:t>Como staff de la organización.</a:t>
            </a:r>
          </a:p>
          <a:p>
            <a:r>
              <a:rPr lang="es-ES" dirty="0" smtClean="0"/>
              <a:t>Como una </a:t>
            </a:r>
            <a:r>
              <a:rPr lang="es-ES" dirty="0" err="1" smtClean="0"/>
              <a:t>outsourcing</a:t>
            </a:r>
            <a:r>
              <a:rPr lang="es-ES" dirty="0"/>
              <a:t>.</a:t>
            </a:r>
            <a:endParaRPr lang="es-ES" dirty="0" smtClean="0"/>
          </a:p>
        </p:txBody>
      </p:sp>
      <p:pic>
        <p:nvPicPr>
          <p:cNvPr id="4" name="Imagen 3"/>
          <p:cNvPicPr>
            <a:picLocks noChangeAspect="1"/>
          </p:cNvPicPr>
          <p:nvPr/>
        </p:nvPicPr>
        <p:blipFill>
          <a:blip r:embed="rId2"/>
          <a:stretch>
            <a:fillRect/>
          </a:stretch>
        </p:blipFill>
        <p:spPr>
          <a:xfrm>
            <a:off x="1166026" y="1881962"/>
            <a:ext cx="9264512" cy="2182339"/>
          </a:xfrm>
          <a:prstGeom prst="rect">
            <a:avLst/>
          </a:prstGeom>
        </p:spPr>
      </p:pic>
    </p:spTree>
    <p:extLst>
      <p:ext uri="{BB962C8B-B14F-4D97-AF65-F5344CB8AC3E}">
        <p14:creationId xmlns:p14="http://schemas.microsoft.com/office/powerpoint/2010/main" val="29079967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3. Ubicación del área de informática en las organizaciones</a:t>
            </a:r>
          </a:p>
        </p:txBody>
      </p:sp>
      <p:sp>
        <p:nvSpPr>
          <p:cNvPr id="3" name="Marcador de contenido 2"/>
          <p:cNvSpPr>
            <a:spLocks noGrp="1"/>
          </p:cNvSpPr>
          <p:nvPr>
            <p:ph idx="1"/>
          </p:nvPr>
        </p:nvSpPr>
        <p:spPr>
          <a:xfrm>
            <a:off x="3594100" y="1943100"/>
            <a:ext cx="8016707" cy="4635500"/>
          </a:xfrm>
        </p:spPr>
        <p:txBody>
          <a:bodyPr>
            <a:normAutofit/>
          </a:bodyPr>
          <a:lstStyle/>
          <a:p>
            <a:pPr marL="0" indent="0" algn="just">
              <a:buNone/>
            </a:pPr>
            <a:r>
              <a:rPr lang="es-ES" dirty="0" smtClean="0"/>
              <a:t>Los cambios económicos, en el mercado y la forma de hacer negocio obligan a las empresas a cambiar sus paradigmas, las organizaciones del siglo XXI que hacen uso masivo de las Tecnologías de Información (TI), deben administrarse de una manera distinta a como se hacía antes, también hoy en día las TI se consideran herramientas necesarias para lograr los objetivos estratégicos organizacionales, por tanto la disciplina relativa a la forma en que la alta dirección dirige la evolución y el uso de las tecnologías de la información se denomina gobierno TI (Véase Figura 4), este se implementa en base a la norma ISO/IEC 38500 (</a:t>
            </a:r>
            <a:r>
              <a:rPr lang="pt-BR" dirty="0"/>
              <a:t>Solares, S. P., Baca, U. G., &amp; Acosta, G. </a:t>
            </a:r>
            <a:r>
              <a:rPr lang="pt-BR" dirty="0" smtClean="0"/>
              <a:t>E.,2012</a:t>
            </a:r>
            <a:r>
              <a:rPr lang="pt-BR" dirty="0"/>
              <a:t>). </a:t>
            </a:r>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012" y="1943100"/>
            <a:ext cx="2466975" cy="185737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192" y="3800476"/>
            <a:ext cx="2352508" cy="1334140"/>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192" y="5134616"/>
            <a:ext cx="2239795" cy="1677684"/>
          </a:xfrm>
          <a:prstGeom prst="rect">
            <a:avLst/>
          </a:prstGeom>
        </p:spPr>
      </p:pic>
    </p:spTree>
    <p:extLst>
      <p:ext uri="{BB962C8B-B14F-4D97-AF65-F5344CB8AC3E}">
        <p14:creationId xmlns:p14="http://schemas.microsoft.com/office/powerpoint/2010/main" val="27697915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3. Ubicación del área de informática en las organizaciones</a:t>
            </a:r>
          </a:p>
        </p:txBody>
      </p:sp>
      <p:pic>
        <p:nvPicPr>
          <p:cNvPr id="4" name="Marcador de contenido 3"/>
          <p:cNvPicPr>
            <a:picLocks noGrp="1" noChangeAspect="1"/>
          </p:cNvPicPr>
          <p:nvPr>
            <p:ph idx="1"/>
          </p:nvPr>
        </p:nvPicPr>
        <p:blipFill>
          <a:blip r:embed="rId2"/>
          <a:stretch>
            <a:fillRect/>
          </a:stretch>
        </p:blipFill>
        <p:spPr>
          <a:xfrm>
            <a:off x="2175391" y="1829475"/>
            <a:ext cx="7841217" cy="4214654"/>
          </a:xfrm>
          <a:prstGeom prst="rect">
            <a:avLst/>
          </a:prstGeom>
        </p:spPr>
      </p:pic>
      <p:sp>
        <p:nvSpPr>
          <p:cNvPr id="5" name="CuadroTexto 4"/>
          <p:cNvSpPr txBox="1"/>
          <p:nvPr/>
        </p:nvSpPr>
        <p:spPr>
          <a:xfrm>
            <a:off x="2674383" y="5859463"/>
            <a:ext cx="7071360" cy="646331"/>
          </a:xfrm>
          <a:prstGeom prst="rect">
            <a:avLst/>
          </a:prstGeom>
          <a:noFill/>
        </p:spPr>
        <p:txBody>
          <a:bodyPr wrap="square" rtlCol="0">
            <a:spAutoFit/>
          </a:bodyPr>
          <a:lstStyle/>
          <a:p>
            <a:r>
              <a:rPr lang="es-ES" dirty="0" smtClean="0"/>
              <a:t>Figura 4.  Relación entre las funciones de TI y la organización (</a:t>
            </a:r>
            <a:r>
              <a:rPr lang="pt-BR" dirty="0" smtClean="0"/>
              <a:t>Solares</a:t>
            </a:r>
            <a:r>
              <a:rPr lang="pt-BR" dirty="0"/>
              <a:t>, S. P., Baca, U. G., &amp; Acosta, G. </a:t>
            </a:r>
            <a:r>
              <a:rPr lang="pt-BR" dirty="0" smtClean="0"/>
              <a:t>E.,2012</a:t>
            </a:r>
            <a:r>
              <a:rPr lang="pt-BR" dirty="0"/>
              <a:t>). </a:t>
            </a:r>
            <a:endParaRPr lang="es-ES" dirty="0"/>
          </a:p>
        </p:txBody>
      </p:sp>
    </p:spTree>
    <p:extLst>
      <p:ext uri="{BB962C8B-B14F-4D97-AF65-F5344CB8AC3E}">
        <p14:creationId xmlns:p14="http://schemas.microsoft.com/office/powerpoint/2010/main" val="2845055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4.  Función y objetivos del área de informática</a:t>
            </a:r>
            <a:endParaRPr lang="es-ES" dirty="0"/>
          </a:p>
        </p:txBody>
      </p:sp>
      <p:sp>
        <p:nvSpPr>
          <p:cNvPr id="3" name="Marcador de contenido 2"/>
          <p:cNvSpPr>
            <a:spLocks noGrp="1"/>
          </p:cNvSpPr>
          <p:nvPr>
            <p:ph idx="1"/>
          </p:nvPr>
        </p:nvSpPr>
        <p:spPr>
          <a:xfrm>
            <a:off x="390646" y="7913981"/>
            <a:ext cx="11029615" cy="1594322"/>
          </a:xfrm>
        </p:spPr>
        <p:txBody>
          <a:bodyPr>
            <a:normAutofit/>
          </a:bodyPr>
          <a:lstStyle/>
          <a:p>
            <a:pPr marL="0" indent="0">
              <a:buNone/>
            </a:pPr>
            <a:endParaRPr lang="es-ES" b="1" dirty="0" smtClean="0"/>
          </a:p>
          <a:p>
            <a:r>
              <a:rPr lang="es-ES" dirty="0"/>
              <a:t>	</a:t>
            </a:r>
          </a:p>
          <a:p>
            <a:r>
              <a:rPr lang="es-ES" dirty="0"/>
              <a:t>	</a:t>
            </a:r>
            <a:endParaRPr lang="es-ES" dirty="0" smtClean="0"/>
          </a:p>
        </p:txBody>
      </p:sp>
      <p:sp>
        <p:nvSpPr>
          <p:cNvPr id="9" name="CuadroTexto 8"/>
          <p:cNvSpPr txBox="1"/>
          <p:nvPr/>
        </p:nvSpPr>
        <p:spPr>
          <a:xfrm>
            <a:off x="390646" y="2306472"/>
            <a:ext cx="11029615" cy="3693319"/>
          </a:xfrm>
          <a:prstGeom prst="rect">
            <a:avLst/>
          </a:prstGeom>
          <a:noFill/>
        </p:spPr>
        <p:txBody>
          <a:bodyPr wrap="square" rtlCol="0">
            <a:spAutoFit/>
          </a:bodyPr>
          <a:lstStyle/>
          <a:p>
            <a:pPr algn="just"/>
            <a:r>
              <a:rPr lang="es-ES" dirty="0"/>
              <a:t>"La incorporación de tecnología en la ejecución de los procesos de la institución </a:t>
            </a:r>
            <a:r>
              <a:rPr lang="es-ES" dirty="0" smtClean="0"/>
              <a:t>debe realizarse </a:t>
            </a:r>
            <a:r>
              <a:rPr lang="es-ES" dirty="0"/>
              <a:t>con base en </a:t>
            </a:r>
            <a:r>
              <a:rPr lang="es-ES" dirty="0" smtClean="0"/>
              <a:t>una planificación </a:t>
            </a:r>
            <a:r>
              <a:rPr lang="es-ES" dirty="0"/>
              <a:t>corporativa con visión y objetivos claros, alineada a los </a:t>
            </a:r>
            <a:r>
              <a:rPr lang="es-ES" dirty="0" smtClean="0"/>
              <a:t>objetivos institucionales </a:t>
            </a:r>
            <a:r>
              <a:rPr lang="es-ES" dirty="0"/>
              <a:t>y con un enfoque de soporte efectivo a sus procesos" (San Martín Castro et al., </a:t>
            </a:r>
            <a:r>
              <a:rPr lang="es-ES" dirty="0" smtClean="0"/>
              <a:t>2012;</a:t>
            </a:r>
            <a:r>
              <a:rPr lang="es-ES" dirty="0"/>
              <a:t> Martelo, R. J., Ponce, A. L., &amp; Acuña, F. </a:t>
            </a:r>
            <a:r>
              <a:rPr lang="es-ES" dirty="0" smtClean="0"/>
              <a:t>,2016).</a:t>
            </a:r>
            <a:endParaRPr lang="es-ES" dirty="0" smtClean="0"/>
          </a:p>
          <a:p>
            <a:pPr algn="just"/>
            <a:endParaRPr lang="es-ES" dirty="0" smtClean="0"/>
          </a:p>
          <a:p>
            <a:pPr algn="just"/>
            <a:r>
              <a:rPr lang="es-ES" dirty="0" smtClean="0"/>
              <a:t>Actualmente, las empresas independientemente de su tamaño hacen uso de las tecnologías de información en sus procesos de administración, producción, recursos humanos, desarrollo de sistemas, etc., por lo que si se suspende la función informática se suspenden automáticamente las otras funciones de la empresa llegando a afectarla, por lo tanto la función informática es un fenómeno que se presenta ante la necesidad del uso de las Tecnologías de información y comunicaciones (TIC), estableciendo límites para evitar el despilfarro tecnológico en las organizaciones, en otras palabras l</a:t>
            </a:r>
            <a:r>
              <a:rPr lang="es-ES" dirty="0" smtClean="0"/>
              <a:t>a </a:t>
            </a:r>
            <a:r>
              <a:rPr lang="es-ES" dirty="0" smtClean="0"/>
              <a:t>función informática consiste en planear, organizar, dirigir y controlar </a:t>
            </a:r>
            <a:r>
              <a:rPr lang="es-ES" dirty="0" smtClean="0"/>
              <a:t>las </a:t>
            </a:r>
            <a:r>
              <a:rPr lang="es-ES" dirty="0" err="1" smtClean="0"/>
              <a:t>TIC´s</a:t>
            </a:r>
            <a:r>
              <a:rPr lang="es-ES" dirty="0"/>
              <a:t> </a:t>
            </a:r>
            <a:r>
              <a:rPr lang="es-ES" dirty="0" smtClean="0"/>
              <a:t>(Terán</a:t>
            </a:r>
            <a:r>
              <a:rPr lang="es-ES" dirty="0"/>
              <a:t>, </a:t>
            </a:r>
            <a:r>
              <a:rPr lang="es-ES" dirty="0" smtClean="0"/>
              <a:t>D.,2014).</a:t>
            </a:r>
          </a:p>
          <a:p>
            <a:pPr algn="just"/>
            <a:endParaRPr lang="es-ES" dirty="0"/>
          </a:p>
          <a:p>
            <a:pPr algn="just"/>
            <a:endParaRPr lang="es-ES" dirty="0"/>
          </a:p>
        </p:txBody>
      </p:sp>
    </p:spTree>
    <p:extLst>
      <p:ext uri="{BB962C8B-B14F-4D97-AF65-F5344CB8AC3E}">
        <p14:creationId xmlns:p14="http://schemas.microsoft.com/office/powerpoint/2010/main" val="14923035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4.  Función y objetivos del área de informática</a:t>
            </a:r>
            <a:endParaRPr lang="es-ES" dirty="0"/>
          </a:p>
        </p:txBody>
      </p:sp>
      <p:sp>
        <p:nvSpPr>
          <p:cNvPr id="3" name="Marcador de contenido 2"/>
          <p:cNvSpPr>
            <a:spLocks noGrp="1"/>
          </p:cNvSpPr>
          <p:nvPr>
            <p:ph idx="1"/>
          </p:nvPr>
        </p:nvSpPr>
        <p:spPr>
          <a:xfrm>
            <a:off x="390646" y="7913981"/>
            <a:ext cx="11029615" cy="1594322"/>
          </a:xfrm>
        </p:spPr>
        <p:txBody>
          <a:bodyPr>
            <a:normAutofit/>
          </a:bodyPr>
          <a:lstStyle/>
          <a:p>
            <a:pPr marL="0" indent="0">
              <a:buNone/>
            </a:pPr>
            <a:endParaRPr lang="es-ES" b="1" dirty="0" smtClean="0"/>
          </a:p>
          <a:p>
            <a:r>
              <a:rPr lang="es-ES" dirty="0"/>
              <a:t>	</a:t>
            </a:r>
          </a:p>
          <a:p>
            <a:r>
              <a:rPr lang="es-ES" dirty="0"/>
              <a:t>	</a:t>
            </a:r>
            <a:endParaRPr lang="es-ES" dirty="0" smtClean="0"/>
          </a:p>
        </p:txBody>
      </p:sp>
      <p:graphicFrame>
        <p:nvGraphicFramePr>
          <p:cNvPr id="7" name="Tabla 6"/>
          <p:cNvGraphicFramePr>
            <a:graphicFrameLocks noGrp="1"/>
          </p:cNvGraphicFramePr>
          <p:nvPr>
            <p:extLst>
              <p:ext uri="{D42A27DB-BD31-4B8C-83A1-F6EECF244321}">
                <p14:modId xmlns:p14="http://schemas.microsoft.com/office/powerpoint/2010/main" val="2621748628"/>
              </p:ext>
            </p:extLst>
          </p:nvPr>
        </p:nvGraphicFramePr>
        <p:xfrm>
          <a:off x="467832" y="1995076"/>
          <a:ext cx="11249247" cy="518160"/>
        </p:xfrm>
        <a:graphic>
          <a:graphicData uri="http://schemas.openxmlformats.org/drawingml/2006/table">
            <a:tbl>
              <a:tblPr firstRow="1" bandRow="1">
                <a:tableStyleId>{21E4AEA4-8DFA-4A89-87EB-49C32662AFE0}</a:tableStyleId>
              </a:tblPr>
              <a:tblGrid>
                <a:gridCol w="5518298"/>
                <a:gridCol w="5730949"/>
              </a:tblGrid>
              <a:tr h="370840">
                <a:tc>
                  <a:txBody>
                    <a:bodyPr/>
                    <a:lstStyle/>
                    <a:p>
                      <a:r>
                        <a:rPr lang="es-ES" sz="1400" baseline="0" dirty="0" smtClean="0"/>
                        <a:t>Aspectos a considerar dentro de la empresa con respecto a la función informática. </a:t>
                      </a:r>
                      <a:endParaRPr lang="es-ES" sz="1400" dirty="0"/>
                    </a:p>
                  </a:txBody>
                  <a:tcPr/>
                </a:tc>
                <a:tc>
                  <a:txBody>
                    <a:bodyPr/>
                    <a:lstStyle/>
                    <a:p>
                      <a:r>
                        <a:rPr lang="es-ES" sz="1400" dirty="0" smtClean="0"/>
                        <a:t>Breve</a:t>
                      </a:r>
                      <a:r>
                        <a:rPr lang="es-ES" sz="1400" baseline="0" dirty="0" smtClean="0"/>
                        <a:t> descripción </a:t>
                      </a:r>
                      <a:endParaRPr lang="es-ES" sz="1400" dirty="0"/>
                    </a:p>
                  </a:txBody>
                  <a:tcPr/>
                </a:tc>
              </a:tr>
            </a:tbl>
          </a:graphicData>
        </a:graphic>
      </p:graphicFrame>
      <p:graphicFrame>
        <p:nvGraphicFramePr>
          <p:cNvPr id="8" name="Tabla 7"/>
          <p:cNvGraphicFramePr>
            <a:graphicFrameLocks noGrp="1"/>
          </p:cNvGraphicFramePr>
          <p:nvPr>
            <p:extLst>
              <p:ext uri="{D42A27DB-BD31-4B8C-83A1-F6EECF244321}">
                <p14:modId xmlns:p14="http://schemas.microsoft.com/office/powerpoint/2010/main" val="3012440563"/>
              </p:ext>
            </p:extLst>
          </p:nvPr>
        </p:nvGraphicFramePr>
        <p:xfrm>
          <a:off x="469013" y="2803647"/>
          <a:ext cx="11237433" cy="3931920"/>
        </p:xfrm>
        <a:graphic>
          <a:graphicData uri="http://schemas.openxmlformats.org/drawingml/2006/table">
            <a:tbl>
              <a:tblPr firstRow="1" bandRow="1">
                <a:tableStyleId>{5C22544A-7EE6-4342-B048-85BDC9FD1C3A}</a:tableStyleId>
              </a:tblPr>
              <a:tblGrid>
                <a:gridCol w="2851703"/>
                <a:gridCol w="8385730"/>
              </a:tblGrid>
              <a:tr h="370840">
                <a:tc>
                  <a:txBody>
                    <a:bodyPr/>
                    <a:lstStyle/>
                    <a:p>
                      <a:r>
                        <a:rPr lang="es-ES" sz="1600" b="1" dirty="0" smtClean="0">
                          <a:solidFill>
                            <a:schemeClr val="tx1"/>
                          </a:solidFill>
                        </a:rPr>
                        <a:t>Arquitectura de hardware </a:t>
                      </a:r>
                      <a:endParaRPr lang="es-ES" sz="1600" dirty="0">
                        <a:solidFill>
                          <a:schemeClr val="tx1"/>
                        </a:solidFill>
                      </a:endParaRPr>
                    </a:p>
                  </a:txBody>
                  <a:tcPr>
                    <a:solidFill>
                      <a:schemeClr val="bg1">
                        <a:lumMod val="65000"/>
                      </a:schemeClr>
                    </a:solidFill>
                  </a:tcPr>
                </a:tc>
                <a:tc>
                  <a:txBody>
                    <a:bodyPr/>
                    <a:lstStyle/>
                    <a:p>
                      <a:pPr algn="just"/>
                      <a:r>
                        <a:rPr lang="es-ES" sz="1600" b="0" dirty="0" smtClean="0">
                          <a:solidFill>
                            <a:schemeClr val="tx1"/>
                          </a:solidFill>
                        </a:rPr>
                        <a:t>En la actualidad los grandes computadores han sido reemplazados por redes de computadoras personales que no requieren de personal de operaciones que en forma permanentes atiendan los requerimientos de los usuarios en los diferentes sectores de la organización. Cambiando también a su vez los profesionales requeridos en este tipo de arquitecturas. </a:t>
                      </a:r>
                      <a:r>
                        <a:rPr lang="es-ES" sz="1600" b="0" i="0" u="none" strike="noStrike" kern="1200" baseline="0" dirty="0" smtClean="0">
                          <a:solidFill>
                            <a:schemeClr val="tx1"/>
                          </a:solidFill>
                          <a:latin typeface="+mn-lt"/>
                          <a:ea typeface="+mn-ea"/>
                          <a:cs typeface="+mn-cs"/>
                        </a:rPr>
                        <a:t>La evolución de las TIC se ha dado de forma progresiva, cada vez son más poderosas, mas accesibles (tanto en facilidad de uso como en costo) y han pasado de una tecnología de acceso fijo a una de acceso móvil y con sentido de ubicuidad (</a:t>
                      </a:r>
                      <a:r>
                        <a:rPr lang="es-ES" sz="1600" b="0" dirty="0" smtClean="0">
                          <a:solidFill>
                            <a:schemeClr val="tx1"/>
                          </a:solidFill>
                        </a:rPr>
                        <a:t>Martínez, R. M., &amp; Jacobo, J. L. G. ,2017). </a:t>
                      </a:r>
                      <a:r>
                        <a:rPr lang="es-ES" sz="1600" b="0" i="0" u="none" strike="noStrike" kern="1200" baseline="0" dirty="0" smtClean="0">
                          <a:solidFill>
                            <a:schemeClr val="tx1"/>
                          </a:solidFill>
                          <a:latin typeface="+mn-lt"/>
                          <a:ea typeface="+mn-ea"/>
                          <a:cs typeface="+mn-cs"/>
                        </a:rPr>
                        <a:t>) .</a:t>
                      </a:r>
                      <a:endParaRPr lang="es-ES" sz="1600" b="0" dirty="0">
                        <a:solidFill>
                          <a:schemeClr val="tx1"/>
                        </a:solidFill>
                      </a:endParaRPr>
                    </a:p>
                  </a:txBody>
                  <a:tcPr>
                    <a:solidFill>
                      <a:schemeClr val="bg1">
                        <a:lumMod val="65000"/>
                      </a:schemeClr>
                    </a:solidFill>
                  </a:tcPr>
                </a:tc>
              </a:tr>
              <a:tr h="370840">
                <a:tc>
                  <a:txBody>
                    <a:bodyPr/>
                    <a:lstStyle/>
                    <a:p>
                      <a:r>
                        <a:rPr lang="es-ES" sz="1600" b="1" dirty="0" smtClean="0">
                          <a:solidFill>
                            <a:schemeClr val="tx1"/>
                          </a:solidFill>
                        </a:rPr>
                        <a:t>Software de base </a:t>
                      </a:r>
                      <a:endParaRPr lang="es-ES" sz="1600" dirty="0">
                        <a:solidFill>
                          <a:schemeClr val="tx1"/>
                        </a:solidFill>
                      </a:endParaRPr>
                    </a:p>
                  </a:txBody>
                  <a:tcPr>
                    <a:solidFill>
                      <a:schemeClr val="bg1">
                        <a:lumMod val="6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600" dirty="0" smtClean="0">
                          <a:solidFill>
                            <a:schemeClr val="tx1"/>
                          </a:solidFill>
                        </a:rPr>
                        <a:t>En los sistemas operativos el rol del operador es fundamental para mantener en funcionamiento todo el sistema computacional de una organización. </a:t>
                      </a:r>
                    </a:p>
                    <a:p>
                      <a:pPr marL="0" marR="0" indent="0" algn="just" defTabSz="457200" rtl="0" eaLnBrk="1" fontAlgn="auto" latinLnBrk="0" hangingPunct="1">
                        <a:lnSpc>
                          <a:spcPct val="100000"/>
                        </a:lnSpc>
                        <a:spcBef>
                          <a:spcPts val="0"/>
                        </a:spcBef>
                        <a:spcAft>
                          <a:spcPts val="0"/>
                        </a:spcAft>
                        <a:buClrTx/>
                        <a:buSzTx/>
                        <a:buFontTx/>
                        <a:buNone/>
                        <a:tabLst/>
                        <a:defRPr/>
                      </a:pPr>
                      <a:r>
                        <a:rPr lang="es-ES" sz="1600" b="0" i="0" u="none" strike="noStrike" kern="1200" baseline="0" dirty="0" smtClean="0">
                          <a:solidFill>
                            <a:schemeClr val="tx1"/>
                          </a:solidFill>
                          <a:latin typeface="+mn-lt"/>
                          <a:ea typeface="+mn-ea"/>
                          <a:cs typeface="+mn-cs"/>
                        </a:rPr>
                        <a:t>En cambio, en las redes de PC, es cumplido por los administradores de redes, que utilizan un software de base diferente, más amigable con el usuario final, no requiere de una asistencia permanente por parte de este tipo de profesionales. 	</a:t>
                      </a:r>
                      <a:endParaRPr lang="es-ES" sz="1600" dirty="0">
                        <a:solidFill>
                          <a:schemeClr val="tx1"/>
                        </a:solidFill>
                      </a:endParaRPr>
                    </a:p>
                  </a:txBody>
                  <a:tcPr>
                    <a:solidFill>
                      <a:schemeClr val="bg1">
                        <a:lumMod val="65000"/>
                      </a:schemeClr>
                    </a:solidFill>
                  </a:tcPr>
                </a:tc>
              </a:tr>
              <a:tr h="370840">
                <a:tc>
                  <a:txBody>
                    <a:bodyPr/>
                    <a:lstStyle/>
                    <a:p>
                      <a:r>
                        <a:rPr lang="es-ES" sz="1600" b="1" dirty="0" smtClean="0">
                          <a:solidFill>
                            <a:schemeClr val="tx1"/>
                          </a:solidFill>
                        </a:rPr>
                        <a:t>Tamaño de la organización </a:t>
                      </a:r>
                      <a:endParaRPr lang="es-ES" sz="1600" dirty="0">
                        <a:solidFill>
                          <a:schemeClr val="tx1"/>
                        </a:solidFill>
                      </a:endParaRPr>
                    </a:p>
                  </a:txBody>
                  <a:tcPr>
                    <a:solidFill>
                      <a:schemeClr val="bg1">
                        <a:lumMod val="65000"/>
                      </a:schemeClr>
                    </a:solidFill>
                  </a:tcPr>
                </a:tc>
                <a:tc>
                  <a:txBody>
                    <a:bodyPr/>
                    <a:lstStyle/>
                    <a:p>
                      <a:pPr algn="just"/>
                      <a:r>
                        <a:rPr lang="es-ES" sz="1600" dirty="0" smtClean="0">
                          <a:solidFill>
                            <a:schemeClr val="tx1"/>
                          </a:solidFill>
                        </a:rPr>
                        <a:t>La tendencia actual es racionalizar costos vinculándolo con el área informática. El mercado ofrece servicios informáticos que posibilitan a las pequeñas organizaciones a alcanzar sus objetivos sin necesidad de contar con un plantel interno estable (</a:t>
                      </a:r>
                      <a:r>
                        <a:rPr lang="pt-BR" sz="1600" dirty="0" smtClean="0">
                          <a:solidFill>
                            <a:schemeClr val="tx1"/>
                          </a:solidFill>
                        </a:rPr>
                        <a:t>Solares, S. P., Baca, U. G., &amp; Acosta, G. E.,2012</a:t>
                      </a:r>
                      <a:r>
                        <a:rPr lang="es-ES" sz="1600" dirty="0" smtClean="0">
                          <a:solidFill>
                            <a:schemeClr val="tx1"/>
                          </a:solidFill>
                        </a:rPr>
                        <a:t>).  </a:t>
                      </a:r>
                      <a:endParaRPr lang="es-ES" sz="1600" dirty="0">
                        <a:solidFill>
                          <a:schemeClr val="tx1"/>
                        </a:solidFill>
                      </a:endParaRPr>
                    </a:p>
                  </a:txBody>
                  <a:tcPr>
                    <a:solidFill>
                      <a:schemeClr val="bg1">
                        <a:lumMod val="65000"/>
                      </a:schemeClr>
                    </a:solidFill>
                  </a:tcPr>
                </a:tc>
              </a:tr>
            </a:tbl>
          </a:graphicData>
        </a:graphic>
      </p:graphicFrame>
    </p:spTree>
    <p:extLst>
      <p:ext uri="{BB962C8B-B14F-4D97-AF65-F5344CB8AC3E}">
        <p14:creationId xmlns:p14="http://schemas.microsoft.com/office/powerpoint/2010/main" val="13285967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4.  Función y objetivos del área de informática</a:t>
            </a:r>
            <a:endParaRPr lang="es-ES" dirty="0"/>
          </a:p>
        </p:txBody>
      </p:sp>
      <p:sp>
        <p:nvSpPr>
          <p:cNvPr id="3" name="Marcador de contenido 2"/>
          <p:cNvSpPr>
            <a:spLocks noGrp="1"/>
          </p:cNvSpPr>
          <p:nvPr>
            <p:ph idx="1"/>
          </p:nvPr>
        </p:nvSpPr>
        <p:spPr>
          <a:xfrm>
            <a:off x="390646" y="7913981"/>
            <a:ext cx="11029615" cy="1594322"/>
          </a:xfrm>
        </p:spPr>
        <p:txBody>
          <a:bodyPr>
            <a:normAutofit/>
          </a:bodyPr>
          <a:lstStyle/>
          <a:p>
            <a:pPr marL="0" indent="0">
              <a:buNone/>
            </a:pPr>
            <a:endParaRPr lang="es-ES" b="1" dirty="0" smtClean="0"/>
          </a:p>
          <a:p>
            <a:r>
              <a:rPr lang="es-ES" dirty="0"/>
              <a:t>	</a:t>
            </a:r>
          </a:p>
          <a:p>
            <a:r>
              <a:rPr lang="es-ES" dirty="0"/>
              <a:t>	</a:t>
            </a:r>
            <a:endParaRPr lang="es-ES" dirty="0" smtClean="0"/>
          </a:p>
        </p:txBody>
      </p:sp>
      <p:graphicFrame>
        <p:nvGraphicFramePr>
          <p:cNvPr id="7" name="Tabla 6"/>
          <p:cNvGraphicFramePr>
            <a:graphicFrameLocks noGrp="1"/>
          </p:cNvGraphicFramePr>
          <p:nvPr>
            <p:extLst>
              <p:ext uri="{D42A27DB-BD31-4B8C-83A1-F6EECF244321}">
                <p14:modId xmlns:p14="http://schemas.microsoft.com/office/powerpoint/2010/main" val="2621748628"/>
              </p:ext>
            </p:extLst>
          </p:nvPr>
        </p:nvGraphicFramePr>
        <p:xfrm>
          <a:off x="467832" y="1995076"/>
          <a:ext cx="11249247" cy="518160"/>
        </p:xfrm>
        <a:graphic>
          <a:graphicData uri="http://schemas.openxmlformats.org/drawingml/2006/table">
            <a:tbl>
              <a:tblPr firstRow="1" bandRow="1">
                <a:tableStyleId>{21E4AEA4-8DFA-4A89-87EB-49C32662AFE0}</a:tableStyleId>
              </a:tblPr>
              <a:tblGrid>
                <a:gridCol w="5518298"/>
                <a:gridCol w="5730949"/>
              </a:tblGrid>
              <a:tr h="370840">
                <a:tc>
                  <a:txBody>
                    <a:bodyPr/>
                    <a:lstStyle/>
                    <a:p>
                      <a:r>
                        <a:rPr lang="es-ES" sz="1400" baseline="0" dirty="0" smtClean="0"/>
                        <a:t>Aspectos a considerar dentro de la empresa con respecto a la función informática. </a:t>
                      </a:r>
                      <a:endParaRPr lang="es-ES" sz="1400" dirty="0"/>
                    </a:p>
                  </a:txBody>
                  <a:tcPr/>
                </a:tc>
                <a:tc>
                  <a:txBody>
                    <a:bodyPr/>
                    <a:lstStyle/>
                    <a:p>
                      <a:r>
                        <a:rPr lang="es-ES" sz="1400" dirty="0" smtClean="0"/>
                        <a:t>Breve</a:t>
                      </a:r>
                      <a:r>
                        <a:rPr lang="es-ES" sz="1400" baseline="0" dirty="0" smtClean="0"/>
                        <a:t> descripción </a:t>
                      </a:r>
                      <a:endParaRPr lang="es-ES" sz="1400" dirty="0"/>
                    </a:p>
                  </a:txBody>
                  <a:tcPr/>
                </a:tc>
              </a:tr>
            </a:tbl>
          </a:graphicData>
        </a:graphic>
      </p:graphicFrame>
      <p:graphicFrame>
        <p:nvGraphicFramePr>
          <p:cNvPr id="8" name="Tabla 7"/>
          <p:cNvGraphicFramePr>
            <a:graphicFrameLocks noGrp="1"/>
          </p:cNvGraphicFramePr>
          <p:nvPr>
            <p:extLst>
              <p:ext uri="{D42A27DB-BD31-4B8C-83A1-F6EECF244321}">
                <p14:modId xmlns:p14="http://schemas.microsoft.com/office/powerpoint/2010/main" val="1407106287"/>
              </p:ext>
            </p:extLst>
          </p:nvPr>
        </p:nvGraphicFramePr>
        <p:xfrm>
          <a:off x="469013" y="2803647"/>
          <a:ext cx="11237433" cy="3596640"/>
        </p:xfrm>
        <a:graphic>
          <a:graphicData uri="http://schemas.openxmlformats.org/drawingml/2006/table">
            <a:tbl>
              <a:tblPr firstRow="1" bandRow="1">
                <a:tableStyleId>{5C22544A-7EE6-4342-B048-85BDC9FD1C3A}</a:tableStyleId>
              </a:tblPr>
              <a:tblGrid>
                <a:gridCol w="2791545"/>
                <a:gridCol w="8445888"/>
              </a:tblGrid>
              <a:tr h="370840">
                <a:tc>
                  <a:txBody>
                    <a:bodyPr/>
                    <a:lstStyle/>
                    <a:p>
                      <a:r>
                        <a:rPr lang="es-ES" sz="1600" b="1" dirty="0" smtClean="0">
                          <a:solidFill>
                            <a:schemeClr val="tx1"/>
                          </a:solidFill>
                        </a:rPr>
                        <a:t>Cultura organizacional </a:t>
                      </a:r>
                      <a:endParaRPr lang="es-ES" sz="1600" dirty="0">
                        <a:solidFill>
                          <a:schemeClr val="tx1"/>
                        </a:solidFill>
                      </a:endParaRPr>
                    </a:p>
                  </a:txBody>
                  <a:tcPr>
                    <a:solidFill>
                      <a:schemeClr val="bg1">
                        <a:lumMod val="65000"/>
                      </a:schemeClr>
                    </a:solidFill>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s-ES" sz="1600" b="0" dirty="0" smtClean="0">
                          <a:solidFill>
                            <a:schemeClr val="tx1"/>
                          </a:solidFill>
                        </a:rPr>
                        <a:t>El estilo de liderazgo, la tecnología aplicada, las normas formales e informales conjugan entre sí para crear lo que se conoce como cultura organizacional. En la actualidad las empresas han tomado conciencia de la importancia del área informática, pero hay algunas que aún la tienen en dependencia funcional con otras áreas y no en forma directa con el nivel máximo de la organización </a:t>
                      </a:r>
                      <a:r>
                        <a:rPr lang="pt-BR" sz="1600" b="0" dirty="0" smtClean="0">
                          <a:solidFill>
                            <a:schemeClr val="tx1"/>
                          </a:solidFill>
                        </a:rPr>
                        <a:t>Solares, S. P., Baca, U. G., &amp; Acosta, G. E. ,2012)</a:t>
                      </a:r>
                      <a:r>
                        <a:rPr lang="es-ES" sz="1600" b="0" dirty="0" smtClean="0">
                          <a:solidFill>
                            <a:schemeClr val="tx1"/>
                          </a:solidFill>
                        </a:rPr>
                        <a:t>. 	</a:t>
                      </a:r>
                      <a:endParaRPr lang="es-ES" sz="1600" b="0" dirty="0">
                        <a:solidFill>
                          <a:schemeClr val="tx1"/>
                        </a:solidFill>
                      </a:endParaRPr>
                    </a:p>
                  </a:txBody>
                  <a:tcPr>
                    <a:solidFill>
                      <a:schemeClr val="bg1">
                        <a:lumMod val="65000"/>
                      </a:schemeClr>
                    </a:solidFill>
                  </a:tcPr>
                </a:tc>
              </a:tr>
              <a:tr h="370840">
                <a:tc>
                  <a:txBody>
                    <a:bodyPr/>
                    <a:lstStyle/>
                    <a:p>
                      <a:r>
                        <a:rPr lang="es-ES" sz="1600" b="1" dirty="0" smtClean="0">
                          <a:solidFill>
                            <a:schemeClr val="tx1"/>
                          </a:solidFill>
                        </a:rPr>
                        <a:t>La gestión de las  TIC</a:t>
                      </a:r>
                      <a:r>
                        <a:rPr lang="es-ES" sz="1600" dirty="0" smtClean="0">
                          <a:solidFill>
                            <a:schemeClr val="tx1"/>
                          </a:solidFill>
                        </a:rPr>
                        <a:t> </a:t>
                      </a:r>
                      <a:endParaRPr lang="es-ES" sz="1600" dirty="0">
                        <a:solidFill>
                          <a:schemeClr val="tx1"/>
                        </a:solidFill>
                      </a:endParaRPr>
                    </a:p>
                  </a:txBody>
                  <a:tcPr>
                    <a:solidFill>
                      <a:schemeClr val="bg1">
                        <a:lumMod val="65000"/>
                      </a:schemeClr>
                    </a:solidFill>
                  </a:tcPr>
                </a:tc>
                <a:tc>
                  <a:txBody>
                    <a:bodyPr/>
                    <a:lstStyle/>
                    <a:p>
                      <a:pPr algn="just"/>
                      <a:r>
                        <a:rPr lang="es-ES" sz="1600" dirty="0" smtClean="0">
                          <a:solidFill>
                            <a:schemeClr val="tx1"/>
                          </a:solidFill>
                        </a:rPr>
                        <a:t>Comprende la definición de políticas, lineamientos y estrategias en el marco de un Plan Estratégico Integral que garantice el uso racional y adecuado de este tipo de tecnología en la organización para el logro de los objetivos de la organización (Planificación TIC). La adecuación de los recursos informáticos (hardware, software, datos, información, personal, redes e infraestructura) orientándolos al logro de dichos objetivos (Organización TIC), la ejecución del plan estratégico a través de la determinación de metas y asignación de recursos a cada acción definida (Dirección TIC) y la evaluación continua del rendimiento con la consiguiente corrección de desviaciones del plan inicialmente previsto (Control TIC) (Hernández, A., &amp; Zapata, G. ,2013;</a:t>
                      </a:r>
                      <a:r>
                        <a:rPr lang="es-ES" sz="1600" baseline="0" dirty="0" smtClean="0">
                          <a:solidFill>
                            <a:schemeClr val="tx1"/>
                          </a:solidFill>
                        </a:rPr>
                        <a:t> </a:t>
                      </a:r>
                      <a:r>
                        <a:rPr lang="es-ES" sz="1600" dirty="0" smtClean="0">
                          <a:solidFill>
                            <a:schemeClr val="tx1"/>
                          </a:solidFill>
                        </a:rPr>
                        <a:t>Martínez, R. M., &amp; Jacobo, J. L. G., 2017). </a:t>
                      </a:r>
                      <a:endParaRPr lang="es-ES" sz="1600" dirty="0">
                        <a:solidFill>
                          <a:schemeClr val="tx1"/>
                        </a:solidFill>
                      </a:endParaRPr>
                    </a:p>
                  </a:txBody>
                  <a:tcPr>
                    <a:solidFill>
                      <a:schemeClr val="bg1">
                        <a:lumMod val="65000"/>
                      </a:schemeClr>
                    </a:solidFill>
                  </a:tcPr>
                </a:tc>
              </a:tr>
            </a:tbl>
          </a:graphicData>
        </a:graphic>
      </p:graphicFrame>
    </p:spTree>
    <p:extLst>
      <p:ext uri="{BB962C8B-B14F-4D97-AF65-F5344CB8AC3E}">
        <p14:creationId xmlns:p14="http://schemas.microsoft.com/office/powerpoint/2010/main" val="21326646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8845" y="1261714"/>
            <a:ext cx="11029616" cy="1013800"/>
          </a:xfrm>
        </p:spPr>
        <p:txBody>
          <a:bodyPr>
            <a:normAutofit fontScale="90000"/>
          </a:bodyPr>
          <a:lstStyle/>
          <a:p>
            <a:r>
              <a:rPr lang="es-ES" dirty="0" smtClean="0"/>
              <a:t>4.  </a:t>
            </a:r>
            <a:r>
              <a:rPr lang="es-ES" dirty="0"/>
              <a:t>Función y objetivos del área de informática </a:t>
            </a:r>
            <a:r>
              <a:rPr lang="es-ES" dirty="0" smtClean="0"/>
              <a:t/>
            </a:r>
            <a:br>
              <a:rPr lang="es-ES" dirty="0" smtClean="0"/>
            </a:br>
            <a:r>
              <a:rPr lang="es-ES" dirty="0" smtClean="0"/>
              <a:t>4.1 Tendencias Tecnológicas de información  en la gestión empresarial</a:t>
            </a:r>
            <a:br>
              <a:rPr lang="es-ES" dirty="0" smtClean="0"/>
            </a:br>
            <a:endParaRPr lang="es-ES" dirty="0"/>
          </a:p>
        </p:txBody>
      </p:sp>
      <p:pic>
        <p:nvPicPr>
          <p:cNvPr id="4" name="Marcador de contenido 3"/>
          <p:cNvPicPr>
            <a:picLocks noGrp="1" noChangeAspect="1"/>
          </p:cNvPicPr>
          <p:nvPr>
            <p:ph idx="1"/>
          </p:nvPr>
        </p:nvPicPr>
        <p:blipFill rotWithShape="1">
          <a:blip r:embed="rId2"/>
          <a:srcRect l="30034" t="35559" r="17017" b="18974"/>
          <a:stretch/>
        </p:blipFill>
        <p:spPr>
          <a:xfrm>
            <a:off x="448845" y="2803358"/>
            <a:ext cx="11029616" cy="4054642"/>
          </a:xfrm>
          <a:prstGeom prst="rect">
            <a:avLst/>
          </a:prstGeom>
        </p:spPr>
      </p:pic>
      <p:sp>
        <p:nvSpPr>
          <p:cNvPr id="6" name="CuadroTexto 5"/>
          <p:cNvSpPr txBox="1"/>
          <p:nvPr/>
        </p:nvSpPr>
        <p:spPr>
          <a:xfrm>
            <a:off x="339663" y="1805895"/>
            <a:ext cx="11380327" cy="923330"/>
          </a:xfrm>
          <a:prstGeom prst="rect">
            <a:avLst/>
          </a:prstGeom>
          <a:noFill/>
        </p:spPr>
        <p:txBody>
          <a:bodyPr wrap="square" rtlCol="0">
            <a:spAutoFit/>
          </a:bodyPr>
          <a:lstStyle/>
          <a:p>
            <a:pPr algn="just"/>
            <a:r>
              <a:rPr lang="es-ES" dirty="0"/>
              <a:t>Las empresas que </a:t>
            </a:r>
            <a:r>
              <a:rPr lang="es-ES" dirty="0" smtClean="0"/>
              <a:t>identifican </a:t>
            </a:r>
            <a:r>
              <a:rPr lang="es-ES" dirty="0"/>
              <a:t>los paradigmas que dominan la forma de pensar y ver la realidad, de readaptar las ideas</a:t>
            </a:r>
          </a:p>
          <a:p>
            <a:pPr algn="just"/>
            <a:r>
              <a:rPr lang="es-ES" dirty="0"/>
              <a:t>de los procesos y sistemas, se actualizarán de acuerdo con las condiciones nuevas y futuras del mercado y de la </a:t>
            </a:r>
            <a:r>
              <a:rPr lang="es-ES" dirty="0" smtClean="0"/>
              <a:t>tecnología (</a:t>
            </a:r>
            <a:r>
              <a:rPr lang="pt-BR" dirty="0"/>
              <a:t>Solares, S. P., Baca, U. G., &amp; Acosta, G. E. (2012</a:t>
            </a:r>
            <a:r>
              <a:rPr lang="pt-BR" dirty="0" smtClean="0"/>
              <a:t>).</a:t>
            </a:r>
            <a:endParaRPr lang="es-ES" dirty="0"/>
          </a:p>
        </p:txBody>
      </p:sp>
    </p:spTree>
    <p:extLst>
      <p:ext uri="{BB962C8B-B14F-4D97-AF65-F5344CB8AC3E}">
        <p14:creationId xmlns:p14="http://schemas.microsoft.com/office/powerpoint/2010/main" val="10741882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8845" y="1261714"/>
            <a:ext cx="11029616" cy="1013800"/>
          </a:xfrm>
        </p:spPr>
        <p:txBody>
          <a:bodyPr>
            <a:normAutofit fontScale="90000"/>
          </a:bodyPr>
          <a:lstStyle/>
          <a:p>
            <a:r>
              <a:rPr lang="es-ES" dirty="0" smtClean="0"/>
              <a:t>4.  </a:t>
            </a:r>
            <a:r>
              <a:rPr lang="es-ES" dirty="0"/>
              <a:t>Función y objetivos del área de informática </a:t>
            </a:r>
            <a:r>
              <a:rPr lang="es-ES" dirty="0" smtClean="0"/>
              <a:t/>
            </a:r>
            <a:br>
              <a:rPr lang="es-ES" dirty="0" smtClean="0"/>
            </a:br>
            <a:r>
              <a:rPr lang="es-ES" dirty="0" smtClean="0"/>
              <a:t>4.1 Tendencias Tecnológicas de información  en la gestión empresarial</a:t>
            </a:r>
            <a:br>
              <a:rPr lang="es-ES" dirty="0" smtClean="0"/>
            </a:br>
            <a:endParaRPr lang="es-ES" dirty="0"/>
          </a:p>
        </p:txBody>
      </p:sp>
      <p:pic>
        <p:nvPicPr>
          <p:cNvPr id="4" name="Marcador de contenido 3"/>
          <p:cNvPicPr>
            <a:picLocks noGrp="1" noChangeAspect="1"/>
          </p:cNvPicPr>
          <p:nvPr>
            <p:ph idx="1"/>
          </p:nvPr>
        </p:nvPicPr>
        <p:blipFill rotWithShape="1">
          <a:blip r:embed="rId2"/>
          <a:srcRect l="30034" t="35559" r="17017" b="18974"/>
          <a:stretch/>
        </p:blipFill>
        <p:spPr>
          <a:xfrm>
            <a:off x="448845" y="1859280"/>
            <a:ext cx="6378675" cy="4998720"/>
          </a:xfrm>
          <a:prstGeom prst="rect">
            <a:avLst/>
          </a:prstGeom>
        </p:spPr>
      </p:pic>
      <p:sp>
        <p:nvSpPr>
          <p:cNvPr id="5" name="CuadroTexto 4"/>
          <p:cNvSpPr txBox="1"/>
          <p:nvPr/>
        </p:nvSpPr>
        <p:spPr>
          <a:xfrm>
            <a:off x="7086993" y="1993695"/>
            <a:ext cx="4571607" cy="3693319"/>
          </a:xfrm>
          <a:prstGeom prst="rect">
            <a:avLst/>
          </a:prstGeom>
          <a:noFill/>
        </p:spPr>
        <p:txBody>
          <a:bodyPr wrap="square" rtlCol="0">
            <a:spAutoFit/>
          </a:bodyPr>
          <a:lstStyle/>
          <a:p>
            <a:r>
              <a:rPr lang="es-ES" b="1" dirty="0" smtClean="0"/>
              <a:t>a) e-</a:t>
            </a:r>
            <a:r>
              <a:rPr lang="es-ES" b="1" dirty="0" err="1" smtClean="0"/>
              <a:t>business</a:t>
            </a:r>
            <a:r>
              <a:rPr lang="es-ES" b="1" dirty="0" smtClean="0"/>
              <a:t> </a:t>
            </a:r>
            <a:r>
              <a:rPr lang="es-ES" dirty="0" smtClean="0"/>
              <a:t>(</a:t>
            </a:r>
            <a:r>
              <a:rPr lang="es-ES" dirty="0"/>
              <a:t>Calvo, J. A., Carrillo, J., Cuevas, G., San </a:t>
            </a:r>
            <a:r>
              <a:rPr lang="es-ES" dirty="0" err="1"/>
              <a:t>Feliu</a:t>
            </a:r>
            <a:r>
              <a:rPr lang="es-ES" dirty="0"/>
              <a:t>, T., &amp; Tovar, </a:t>
            </a:r>
            <a:r>
              <a:rPr lang="es-ES" dirty="0" smtClean="0"/>
              <a:t>E, 2014).</a:t>
            </a:r>
          </a:p>
          <a:p>
            <a:r>
              <a:rPr lang="es-ES" b="1" dirty="0" smtClean="0"/>
              <a:t>b)</a:t>
            </a:r>
            <a:r>
              <a:rPr lang="es-ES" dirty="0" smtClean="0"/>
              <a:t> </a:t>
            </a:r>
            <a:r>
              <a:rPr lang="es-ES" b="1" dirty="0" smtClean="0"/>
              <a:t>Big data </a:t>
            </a:r>
            <a:r>
              <a:rPr lang="es-ES" dirty="0" smtClean="0"/>
              <a:t>(</a:t>
            </a:r>
            <a:r>
              <a:rPr lang="es-ES" dirty="0" err="1"/>
              <a:t>Joyanes</a:t>
            </a:r>
            <a:r>
              <a:rPr lang="es-ES" dirty="0"/>
              <a:t>, </a:t>
            </a:r>
            <a:r>
              <a:rPr lang="es-ES" dirty="0" smtClean="0"/>
              <a:t>L.,2014)</a:t>
            </a:r>
          </a:p>
          <a:p>
            <a:r>
              <a:rPr lang="es-ES" b="1" dirty="0" smtClean="0"/>
              <a:t>c) </a:t>
            </a:r>
            <a:r>
              <a:rPr lang="es-ES" b="1" dirty="0" smtClean="0"/>
              <a:t>E-Marketing </a:t>
            </a:r>
            <a:r>
              <a:rPr lang="es-ES" dirty="0" smtClean="0"/>
              <a:t>(</a:t>
            </a:r>
            <a:r>
              <a:rPr lang="es-ES" dirty="0"/>
              <a:t>Arias, </a:t>
            </a:r>
            <a:r>
              <a:rPr lang="es-ES" dirty="0" smtClean="0"/>
              <a:t>Á.,2014)</a:t>
            </a:r>
          </a:p>
          <a:p>
            <a:r>
              <a:rPr lang="es-ES" b="1" dirty="0" smtClean="0"/>
              <a:t>d) </a:t>
            </a:r>
            <a:r>
              <a:rPr lang="es-ES" b="1" dirty="0" err="1" smtClean="0"/>
              <a:t>Merchandising</a:t>
            </a:r>
            <a:r>
              <a:rPr lang="es-ES" b="1" dirty="0" smtClean="0"/>
              <a:t> digital </a:t>
            </a:r>
            <a:r>
              <a:rPr lang="es-ES" dirty="0"/>
              <a:t>(Arias, Á.,2014)</a:t>
            </a:r>
          </a:p>
          <a:p>
            <a:r>
              <a:rPr lang="es-ES" b="1" dirty="0" smtClean="0"/>
              <a:t>e) Inteligencia de negocios</a:t>
            </a:r>
            <a:r>
              <a:rPr lang="es-ES" dirty="0" smtClean="0"/>
              <a:t> (Zarate</a:t>
            </a:r>
            <a:r>
              <a:rPr lang="es-ES" dirty="0"/>
              <a:t>, </a:t>
            </a:r>
            <a:r>
              <a:rPr lang="es-ES" dirty="0" smtClean="0"/>
              <a:t>G.,2013; </a:t>
            </a:r>
            <a:r>
              <a:rPr lang="es-ES" dirty="0"/>
              <a:t>Muñoz-Hernández, H., Osorio-</a:t>
            </a:r>
            <a:r>
              <a:rPr lang="es-ES" dirty="0" err="1"/>
              <a:t>Mass</a:t>
            </a:r>
            <a:r>
              <a:rPr lang="es-ES" dirty="0"/>
              <a:t>, R. C., &amp; Zúñiga-Pérez, L. M. </a:t>
            </a:r>
            <a:r>
              <a:rPr lang="es-ES" dirty="0" smtClean="0"/>
              <a:t>,2016</a:t>
            </a:r>
            <a:r>
              <a:rPr lang="es-ES" dirty="0"/>
              <a:t>). </a:t>
            </a:r>
            <a:endParaRPr lang="es-ES" dirty="0" smtClean="0"/>
          </a:p>
          <a:p>
            <a:r>
              <a:rPr lang="es-ES" b="1" dirty="0" smtClean="0"/>
              <a:t>f) Minería de datos </a:t>
            </a:r>
            <a:r>
              <a:rPr lang="es-ES" dirty="0"/>
              <a:t>(Calvo, J. A., Carrillo, J., Cuevas, G., San </a:t>
            </a:r>
            <a:r>
              <a:rPr lang="es-ES" dirty="0" err="1"/>
              <a:t>Feliu</a:t>
            </a:r>
            <a:r>
              <a:rPr lang="es-ES" dirty="0"/>
              <a:t>, T., &amp; Tovar, E, 2014</a:t>
            </a:r>
            <a:r>
              <a:rPr lang="es-ES" dirty="0" smtClean="0"/>
              <a:t>)</a:t>
            </a:r>
          </a:p>
          <a:p>
            <a:r>
              <a:rPr lang="es-ES" b="1" dirty="0" smtClean="0"/>
              <a:t>g) BYOD </a:t>
            </a:r>
            <a:r>
              <a:rPr lang="es-ES" dirty="0"/>
              <a:t>(</a:t>
            </a:r>
            <a:r>
              <a:rPr lang="es-ES" dirty="0" err="1"/>
              <a:t>Joyanes</a:t>
            </a:r>
            <a:r>
              <a:rPr lang="es-ES" dirty="0"/>
              <a:t>, L.,2014)</a:t>
            </a:r>
          </a:p>
          <a:p>
            <a:r>
              <a:rPr lang="es-ES" b="1" dirty="0" smtClean="0"/>
              <a:t>h) Social Media Marketing </a:t>
            </a:r>
            <a:r>
              <a:rPr lang="es-ES" b="1" dirty="0" err="1" smtClean="0"/>
              <a:t>for</a:t>
            </a:r>
            <a:r>
              <a:rPr lang="es-ES" b="1" dirty="0" smtClean="0"/>
              <a:t> Business </a:t>
            </a:r>
            <a:r>
              <a:rPr lang="es-ES" dirty="0" smtClean="0"/>
              <a:t>(</a:t>
            </a:r>
            <a:r>
              <a:rPr lang="pt-BR" dirty="0" smtClean="0"/>
              <a:t>Solares</a:t>
            </a:r>
            <a:r>
              <a:rPr lang="pt-BR" dirty="0"/>
              <a:t>, S. P., Baca, U. G., &amp; Acosta, G. E. </a:t>
            </a:r>
            <a:r>
              <a:rPr lang="pt-BR" dirty="0" smtClean="0"/>
              <a:t>,2012</a:t>
            </a:r>
            <a:r>
              <a:rPr lang="pt-BR" dirty="0"/>
              <a:t>)</a:t>
            </a:r>
            <a:endParaRPr lang="es-ES" b="1" dirty="0"/>
          </a:p>
        </p:txBody>
      </p:sp>
    </p:spTree>
    <p:extLst>
      <p:ext uri="{BB962C8B-B14F-4D97-AF65-F5344CB8AC3E}">
        <p14:creationId xmlns:p14="http://schemas.microsoft.com/office/powerpoint/2010/main" val="10155614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5. Referencias </a:t>
            </a:r>
            <a:r>
              <a:rPr lang="es-ES" dirty="0"/>
              <a:t>bibliográficas</a:t>
            </a:r>
          </a:p>
        </p:txBody>
      </p:sp>
      <p:sp>
        <p:nvSpPr>
          <p:cNvPr id="3" name="Marcador de contenido 2"/>
          <p:cNvSpPr>
            <a:spLocks noGrp="1"/>
          </p:cNvSpPr>
          <p:nvPr>
            <p:ph idx="1"/>
          </p:nvPr>
        </p:nvSpPr>
        <p:spPr>
          <a:xfrm>
            <a:off x="581192" y="1715956"/>
            <a:ext cx="11029615" cy="5142044"/>
          </a:xfrm>
        </p:spPr>
        <p:txBody>
          <a:bodyPr>
            <a:noAutofit/>
          </a:bodyPr>
          <a:lstStyle/>
          <a:p>
            <a:r>
              <a:rPr lang="es-ES" sz="1200" dirty="0"/>
              <a:t>Arias, Á. (2014). </a:t>
            </a:r>
            <a:r>
              <a:rPr lang="es-ES" sz="1200" i="1" dirty="0"/>
              <a:t>Marketing Digital y SEO en Google: 2º Edición</a:t>
            </a:r>
            <a:r>
              <a:rPr lang="es-ES" sz="1200" dirty="0"/>
              <a:t>. IT Campus </a:t>
            </a:r>
            <a:r>
              <a:rPr lang="es-ES" sz="1200" dirty="0" err="1"/>
              <a:t>Academy</a:t>
            </a:r>
            <a:r>
              <a:rPr lang="es-ES" sz="1200" dirty="0"/>
              <a:t>.</a:t>
            </a:r>
          </a:p>
          <a:p>
            <a:r>
              <a:rPr lang="es-ES" sz="1200" dirty="0" smtClean="0"/>
              <a:t>Arias</a:t>
            </a:r>
            <a:r>
              <a:rPr lang="es-ES" sz="1200" dirty="0"/>
              <a:t>, L., &amp; Carlos, J. (2017). </a:t>
            </a:r>
            <a:r>
              <a:rPr lang="es-ES" sz="1200" i="1" dirty="0"/>
              <a:t>Desarrollo del plan de marketing de “</a:t>
            </a:r>
            <a:r>
              <a:rPr lang="es-ES" sz="1200" i="1" dirty="0" err="1"/>
              <a:t>Creditos</a:t>
            </a:r>
            <a:r>
              <a:rPr lang="es-ES" sz="1200" i="1" dirty="0"/>
              <a:t> </a:t>
            </a:r>
            <a:r>
              <a:rPr lang="es-ES" sz="1200" i="1" dirty="0" err="1"/>
              <a:t>Andreita</a:t>
            </a:r>
            <a:r>
              <a:rPr lang="es-ES" sz="1200" i="1" dirty="0"/>
              <a:t>” para mejorar el posicionamiento en el mercado</a:t>
            </a:r>
            <a:r>
              <a:rPr lang="es-ES" sz="1200" dirty="0"/>
              <a:t> (</a:t>
            </a:r>
            <a:r>
              <a:rPr lang="es-ES" sz="1200" dirty="0" err="1"/>
              <a:t>Bachelor's</a:t>
            </a:r>
            <a:r>
              <a:rPr lang="es-ES" sz="1200" dirty="0"/>
              <a:t> </a:t>
            </a:r>
            <a:r>
              <a:rPr lang="es-ES" sz="1200" dirty="0" err="1"/>
              <a:t>thesis</a:t>
            </a:r>
            <a:r>
              <a:rPr lang="es-ES" sz="1200" dirty="0"/>
              <a:t>).</a:t>
            </a:r>
          </a:p>
          <a:p>
            <a:r>
              <a:rPr lang="es-ES" sz="1200" dirty="0" err="1" smtClean="0"/>
              <a:t>Bournissen</a:t>
            </a:r>
            <a:r>
              <a:rPr lang="es-ES" sz="1200" dirty="0"/>
              <a:t>, J. M. (2017). Sistemas de Información. </a:t>
            </a:r>
            <a:r>
              <a:rPr lang="es-ES" sz="1200" i="1" dirty="0"/>
              <a:t>Enfoques</a:t>
            </a:r>
            <a:r>
              <a:rPr lang="es-ES" sz="1200" dirty="0"/>
              <a:t>, </a:t>
            </a:r>
            <a:r>
              <a:rPr lang="es-ES" sz="1200" i="1" dirty="0"/>
              <a:t>10</a:t>
            </a:r>
            <a:r>
              <a:rPr lang="es-ES" sz="1200" dirty="0"/>
              <a:t>(2), 9-11</a:t>
            </a:r>
            <a:r>
              <a:rPr lang="es-ES" sz="1200" dirty="0" smtClean="0"/>
              <a:t>.</a:t>
            </a:r>
          </a:p>
          <a:p>
            <a:r>
              <a:rPr lang="es-ES" sz="1200" dirty="0"/>
              <a:t>Calvo, J. A., Carrillo, J., Cuevas, G., San </a:t>
            </a:r>
            <a:r>
              <a:rPr lang="es-ES" sz="1200" dirty="0" err="1"/>
              <a:t>Feliu</a:t>
            </a:r>
            <a:r>
              <a:rPr lang="es-ES" sz="1200" dirty="0"/>
              <a:t>, T., &amp; Tovar, E. (2014). La función informática en la empresa. </a:t>
            </a:r>
            <a:r>
              <a:rPr lang="es-ES" sz="1200" i="1" dirty="0" err="1"/>
              <a:t>Advance</a:t>
            </a:r>
            <a:r>
              <a:rPr lang="es-ES" sz="1200" i="1" dirty="0"/>
              <a:t> </a:t>
            </a:r>
            <a:r>
              <a:rPr lang="es-ES" sz="1200" i="1" dirty="0" err="1"/>
              <a:t>your</a:t>
            </a:r>
            <a:r>
              <a:rPr lang="es-ES" sz="1200" i="1" dirty="0"/>
              <a:t> </a:t>
            </a:r>
            <a:r>
              <a:rPr lang="es-ES" sz="1200" i="1" dirty="0" err="1"/>
              <a:t>researchDiscover</a:t>
            </a:r>
            <a:r>
              <a:rPr lang="es-ES" sz="1200" i="1" dirty="0"/>
              <a:t> </a:t>
            </a:r>
            <a:r>
              <a:rPr lang="es-ES" sz="1200" i="1" dirty="0" err="1"/>
              <a:t>scientific</a:t>
            </a:r>
            <a:r>
              <a:rPr lang="es-ES" sz="1200" i="1" dirty="0"/>
              <a:t> </a:t>
            </a:r>
            <a:r>
              <a:rPr lang="es-ES" sz="1200" i="1" dirty="0" err="1"/>
              <a:t>knowledge</a:t>
            </a:r>
            <a:r>
              <a:rPr lang="es-ES" sz="1200" i="1" dirty="0"/>
              <a:t>, and </a:t>
            </a:r>
            <a:r>
              <a:rPr lang="es-ES" sz="1200" i="1" dirty="0" err="1"/>
              <a:t>make</a:t>
            </a:r>
            <a:r>
              <a:rPr lang="es-ES" sz="1200" i="1" dirty="0"/>
              <a:t> </a:t>
            </a:r>
            <a:r>
              <a:rPr lang="es-ES" sz="1200" i="1" dirty="0" err="1"/>
              <a:t>your</a:t>
            </a:r>
            <a:r>
              <a:rPr lang="es-ES" sz="1200" i="1" dirty="0"/>
              <a:t> </a:t>
            </a:r>
            <a:r>
              <a:rPr lang="es-ES" sz="1200" i="1" dirty="0" err="1"/>
              <a:t>research</a:t>
            </a:r>
            <a:r>
              <a:rPr lang="es-ES" sz="1200" i="1" dirty="0"/>
              <a:t> visible. Recuperado de: http://www. </a:t>
            </a:r>
            <a:r>
              <a:rPr lang="es-ES" sz="1200" i="1" dirty="0" err="1"/>
              <a:t>researchgate</a:t>
            </a:r>
            <a:r>
              <a:rPr lang="es-ES" sz="1200" i="1" dirty="0"/>
              <a:t>. net/</a:t>
            </a:r>
            <a:r>
              <a:rPr lang="es-ES" sz="1200" i="1" dirty="0" err="1"/>
              <a:t>publication</a:t>
            </a:r>
            <a:r>
              <a:rPr lang="es-ES" sz="1200" i="1" dirty="0"/>
              <a:t>/228868163_La_Funcin_Informtica_en _</a:t>
            </a:r>
            <a:r>
              <a:rPr lang="es-ES" sz="1200" i="1" dirty="0" err="1"/>
              <a:t>la_Empresa</a:t>
            </a:r>
            <a:r>
              <a:rPr lang="es-ES" sz="1200" dirty="0"/>
              <a:t>.</a:t>
            </a:r>
            <a:endParaRPr lang="es-ES" sz="1200" dirty="0" smtClean="0"/>
          </a:p>
          <a:p>
            <a:r>
              <a:rPr lang="es-ES" sz="1200" dirty="0" smtClean="0"/>
              <a:t>Fred</a:t>
            </a:r>
            <a:r>
              <a:rPr lang="es-ES" sz="1200" dirty="0"/>
              <a:t>, D. (2017). Conceptos de administración estratégica. </a:t>
            </a:r>
            <a:r>
              <a:rPr lang="es-ES" sz="1200" i="1" dirty="0"/>
              <a:t>Boletín Científico de las Ciencias Económico Administrativas del ICEA</a:t>
            </a:r>
            <a:r>
              <a:rPr lang="es-ES" sz="1200" dirty="0"/>
              <a:t>, </a:t>
            </a:r>
            <a:r>
              <a:rPr lang="es-ES" sz="1200" i="1" dirty="0"/>
              <a:t>5</a:t>
            </a:r>
            <a:r>
              <a:rPr lang="es-ES" sz="1200" dirty="0"/>
              <a:t>(9</a:t>
            </a:r>
            <a:r>
              <a:rPr lang="es-ES" sz="1200" dirty="0" smtClean="0"/>
              <a:t>).</a:t>
            </a:r>
          </a:p>
          <a:p>
            <a:r>
              <a:rPr lang="es-ES" sz="1200" dirty="0"/>
              <a:t>García, E., &amp; Valencia, M. (2007). Planeación estratégica. </a:t>
            </a:r>
            <a:r>
              <a:rPr lang="es-ES" sz="1200" i="1" dirty="0"/>
              <a:t>ML Estela García Sánchez, Planeación Estratégica (pág. 20). </a:t>
            </a:r>
            <a:r>
              <a:rPr lang="es-ES" sz="1200" i="1" dirty="0" err="1"/>
              <a:t>Mexico</a:t>
            </a:r>
            <a:r>
              <a:rPr lang="es-ES" sz="1200" i="1" dirty="0"/>
              <a:t>: Trillas</a:t>
            </a:r>
            <a:r>
              <a:rPr lang="es-ES" sz="1200" dirty="0"/>
              <a:t>.</a:t>
            </a:r>
          </a:p>
          <a:p>
            <a:r>
              <a:rPr lang="es-ES" sz="1200" dirty="0"/>
              <a:t>González, G. R. (2016). El concepto y alcance de la gestión tecnológica. </a:t>
            </a:r>
            <a:r>
              <a:rPr lang="es-ES" sz="1200" i="1" dirty="0"/>
              <a:t>Revista Facultad de Ingeniería</a:t>
            </a:r>
            <a:r>
              <a:rPr lang="es-ES" sz="1200" dirty="0"/>
              <a:t>, (21), 178-185.</a:t>
            </a:r>
          </a:p>
          <a:p>
            <a:r>
              <a:rPr lang="es-ES" sz="1200" dirty="0"/>
              <a:t>Hernández, A., &amp; Zapata, G. (2013). Decisiones clave y aspectos críticos en la Gestión de Tecnologías de Información y Comunicación. IV Congreso IBEROAMERICANO de Enseñanza de la Ingeniería. </a:t>
            </a:r>
            <a:r>
              <a:rPr lang="es-ES" sz="1200" i="1" dirty="0"/>
              <a:t>Barquisimeto, Venezuela: UCLA, UNEXPO, UNY, UFT y Gobernación del Estado Lara</a:t>
            </a:r>
            <a:r>
              <a:rPr lang="es-ES" sz="1200" dirty="0"/>
              <a:t>.</a:t>
            </a:r>
          </a:p>
          <a:p>
            <a:r>
              <a:rPr lang="es-ES" sz="1200" dirty="0"/>
              <a:t>Hernández Jiménez, Ricardo (2003). Administración de la función informática Factos AFI. 7a Ed. Trillas</a:t>
            </a:r>
            <a:r>
              <a:rPr lang="es-ES" sz="1200" dirty="0" smtClean="0"/>
              <a:t>.</a:t>
            </a:r>
          </a:p>
          <a:p>
            <a:r>
              <a:rPr lang="es-ES" sz="1200" dirty="0" err="1"/>
              <a:t>Joyanes</a:t>
            </a:r>
            <a:r>
              <a:rPr lang="es-ES" sz="1200" dirty="0"/>
              <a:t>, L. (2014). Big Data: análisis de grandes volúmenes de datos en organizaciones. </a:t>
            </a:r>
            <a:r>
              <a:rPr lang="es-ES" sz="1200" i="1" dirty="0"/>
              <a:t>Barcelona: </a:t>
            </a:r>
            <a:r>
              <a:rPr lang="es-ES" sz="1200" i="1" dirty="0" err="1"/>
              <a:t>Marcombo</a:t>
            </a:r>
            <a:r>
              <a:rPr lang="es-ES" sz="1200" dirty="0"/>
              <a:t>.</a:t>
            </a:r>
          </a:p>
          <a:p>
            <a:r>
              <a:rPr lang="es-ES" sz="1200" dirty="0" smtClean="0"/>
              <a:t>Kendall</a:t>
            </a:r>
            <a:r>
              <a:rPr lang="es-ES" sz="1200" dirty="0"/>
              <a:t>, K. E., &amp; Kendall, J. E. (2011). </a:t>
            </a:r>
            <a:r>
              <a:rPr lang="es-ES" sz="1200" i="1" dirty="0"/>
              <a:t>Análisis y diseño de sistemas</a:t>
            </a:r>
            <a:r>
              <a:rPr lang="es-ES" sz="1200" dirty="0"/>
              <a:t>. 8 Ed. Pearson educación.</a:t>
            </a:r>
          </a:p>
          <a:p>
            <a:r>
              <a:rPr lang="es-ES" sz="1200" dirty="0" err="1" smtClean="0"/>
              <a:t>Koontz</a:t>
            </a:r>
            <a:r>
              <a:rPr lang="es-ES" sz="1200" dirty="0"/>
              <a:t>, H., </a:t>
            </a:r>
            <a:r>
              <a:rPr lang="es-ES" sz="1200" dirty="0" err="1"/>
              <a:t>Weihrich</a:t>
            </a:r>
            <a:r>
              <a:rPr lang="es-ES" sz="1200" dirty="0"/>
              <a:t>, H., &amp; Harold </a:t>
            </a:r>
            <a:r>
              <a:rPr lang="es-ES" sz="1200" dirty="0" err="1"/>
              <a:t>Koontz</a:t>
            </a:r>
            <a:r>
              <a:rPr lang="es-ES" sz="1200" dirty="0"/>
              <a:t>, H. W. (1998). </a:t>
            </a:r>
            <a:r>
              <a:rPr lang="es-ES" sz="1200" i="1" dirty="0"/>
              <a:t>Administración: una perspectiva global</a:t>
            </a:r>
            <a:r>
              <a:rPr lang="es-ES" sz="1200" dirty="0"/>
              <a:t> (No. 658/K82mE/11a. ed</a:t>
            </a:r>
            <a:r>
              <a:rPr lang="es-ES" sz="1200" dirty="0" smtClean="0"/>
              <a:t>.).</a:t>
            </a:r>
          </a:p>
          <a:p>
            <a:r>
              <a:rPr lang="es-ES" sz="1200" dirty="0"/>
              <a:t>Martínez, R. M., &amp; Jacobo, J. L. G. (2017). Las tecnologías de información y comunicación: su evolución y aplicación en los negocios internacionales. </a:t>
            </a:r>
            <a:r>
              <a:rPr lang="es-ES" sz="1200" i="1" dirty="0"/>
              <a:t>Revista de Investigación en Ciencias y Administración</a:t>
            </a:r>
            <a:r>
              <a:rPr lang="es-ES" sz="1200" dirty="0"/>
              <a:t>, </a:t>
            </a:r>
            <a:r>
              <a:rPr lang="es-ES" sz="1200" i="1" dirty="0"/>
              <a:t>7</a:t>
            </a:r>
            <a:r>
              <a:rPr lang="es-ES" sz="1200" dirty="0"/>
              <a:t>(12), 440-467</a:t>
            </a:r>
            <a:r>
              <a:rPr lang="es-ES" sz="1200" dirty="0" smtClean="0"/>
              <a:t>.</a:t>
            </a:r>
            <a:endParaRPr lang="es-ES" sz="1200" dirty="0"/>
          </a:p>
        </p:txBody>
      </p:sp>
    </p:spTree>
    <p:extLst>
      <p:ext uri="{BB962C8B-B14F-4D97-AF65-F5344CB8AC3E}">
        <p14:creationId xmlns:p14="http://schemas.microsoft.com/office/powerpoint/2010/main" val="19325738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smtClean="0"/>
              <a:t>Introducción</a:t>
            </a:r>
            <a:endParaRPr lang="es-ES" dirty="0"/>
          </a:p>
        </p:txBody>
      </p:sp>
      <p:sp>
        <p:nvSpPr>
          <p:cNvPr id="5" name="Marcador de contenido 4"/>
          <p:cNvSpPr>
            <a:spLocks noGrp="1"/>
          </p:cNvSpPr>
          <p:nvPr>
            <p:ph idx="1"/>
          </p:nvPr>
        </p:nvSpPr>
        <p:spPr/>
        <p:txBody>
          <a:bodyPr/>
          <a:lstStyle/>
          <a:p>
            <a:pPr marL="0" indent="0" algn="just">
              <a:buNone/>
            </a:pPr>
            <a:r>
              <a:rPr lang="es-ES" dirty="0"/>
              <a:t>La unidad de aprendizaje Administración de los Sistemas de Información  forma parte del  </a:t>
            </a:r>
            <a:r>
              <a:rPr lang="es-ES" dirty="0" smtClean="0"/>
              <a:t>Programa </a:t>
            </a:r>
            <a:r>
              <a:rPr lang="es-ES" dirty="0"/>
              <a:t>E</a:t>
            </a:r>
            <a:r>
              <a:rPr lang="es-ES" dirty="0" smtClean="0"/>
              <a:t>ducativo </a:t>
            </a:r>
            <a:r>
              <a:rPr lang="es-ES" dirty="0"/>
              <a:t>de la Licenciatura en Informática Administrativa actualmente ofertada por la UAEM, en concreto es un curso teórico – práctico de carácter obligatorio cuyo núcleo de formación es sustantivo </a:t>
            </a:r>
            <a:r>
              <a:rPr lang="es-ES" dirty="0" smtClean="0"/>
              <a:t>de </a:t>
            </a:r>
            <a:r>
              <a:rPr lang="es-ES" dirty="0"/>
              <a:t>modalidad </a:t>
            </a:r>
            <a:r>
              <a:rPr lang="es-ES" dirty="0" smtClean="0"/>
              <a:t>presencial e integrado por </a:t>
            </a:r>
            <a:r>
              <a:rPr lang="es-ES" dirty="0"/>
              <a:t>cinco unidades de competencia. En este documento se hace énfasis en la unidad de competencia número uno titulada Administración de la Informática en las Organizaciones, la información presentada </a:t>
            </a:r>
            <a:r>
              <a:rPr lang="es-ES" dirty="0" smtClean="0"/>
              <a:t>esta </a:t>
            </a:r>
            <a:r>
              <a:rPr lang="es-ES" dirty="0"/>
              <a:t>basada en investigación documental, atendiendo a las necesidades actuales relacionadas con sistemas de información y tecnologías de información y comunicaciones.</a:t>
            </a:r>
          </a:p>
          <a:p>
            <a:endParaRPr lang="es-ES" dirty="0"/>
          </a:p>
        </p:txBody>
      </p:sp>
    </p:spTree>
    <p:extLst>
      <p:ext uri="{BB962C8B-B14F-4D97-AF65-F5344CB8AC3E}">
        <p14:creationId xmlns:p14="http://schemas.microsoft.com/office/powerpoint/2010/main" val="38237141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5. Referencias bibliográficas</a:t>
            </a:r>
          </a:p>
        </p:txBody>
      </p:sp>
      <p:sp>
        <p:nvSpPr>
          <p:cNvPr id="3" name="Marcador de contenido 2"/>
          <p:cNvSpPr>
            <a:spLocks noGrp="1"/>
          </p:cNvSpPr>
          <p:nvPr>
            <p:ph idx="1"/>
          </p:nvPr>
        </p:nvSpPr>
        <p:spPr>
          <a:xfrm>
            <a:off x="581192" y="2180496"/>
            <a:ext cx="11029615" cy="4067904"/>
          </a:xfrm>
        </p:spPr>
        <p:txBody>
          <a:bodyPr>
            <a:normAutofit fontScale="70000" lnSpcReduction="20000"/>
          </a:bodyPr>
          <a:lstStyle/>
          <a:p>
            <a:endParaRPr lang="es-ES" sz="1700" dirty="0" smtClean="0"/>
          </a:p>
          <a:p>
            <a:r>
              <a:rPr lang="es-ES" sz="1700" dirty="0"/>
              <a:t>Martelo, R. J., Ponce, A. L., &amp; Acuña, F. (2016). Guía Metodológica para el Diseño de un Plan Estratégico Informático en Instituciones de Educación Superior. </a:t>
            </a:r>
            <a:r>
              <a:rPr lang="es-ES" sz="1700" i="1" dirty="0"/>
              <a:t>Formación universitaria</a:t>
            </a:r>
            <a:r>
              <a:rPr lang="es-ES" sz="1700" dirty="0"/>
              <a:t>, </a:t>
            </a:r>
            <a:r>
              <a:rPr lang="es-ES" sz="1700" i="1" dirty="0"/>
              <a:t>9</a:t>
            </a:r>
            <a:r>
              <a:rPr lang="es-ES" sz="1700" dirty="0"/>
              <a:t>(1), 91-98. </a:t>
            </a:r>
            <a:endParaRPr lang="es-ES" sz="1700" dirty="0" smtClean="0"/>
          </a:p>
          <a:p>
            <a:r>
              <a:rPr lang="es-ES" sz="1700" dirty="0" smtClean="0"/>
              <a:t>Morales</a:t>
            </a:r>
            <a:r>
              <a:rPr lang="es-ES" sz="1700" dirty="0"/>
              <a:t>, M., </a:t>
            </a:r>
            <a:r>
              <a:rPr lang="es-ES" sz="1700" dirty="0" err="1"/>
              <a:t>Jasmín</a:t>
            </a:r>
            <a:r>
              <a:rPr lang="es-ES" sz="1700" dirty="0"/>
              <a:t>, R., &amp; Padilla Bohórquez, A. M. (2017). </a:t>
            </a:r>
            <a:r>
              <a:rPr lang="es-ES" sz="1700" i="1" dirty="0"/>
              <a:t>Propuesta para la Implementación de un </a:t>
            </a:r>
            <a:r>
              <a:rPr lang="es-ES" sz="1700" i="1" dirty="0" err="1"/>
              <a:t>Sevicio</a:t>
            </a:r>
            <a:r>
              <a:rPr lang="es-ES" sz="1700" i="1" dirty="0"/>
              <a:t> de Tecnología RFID para la Protección de Equipos Médicos en las Unidades de Salud del Ecuador</a:t>
            </a:r>
            <a:r>
              <a:rPr lang="es-ES" sz="1700" dirty="0"/>
              <a:t> (</a:t>
            </a:r>
            <a:r>
              <a:rPr lang="es-ES" sz="1700" dirty="0" err="1"/>
              <a:t>Master's</a:t>
            </a:r>
            <a:r>
              <a:rPr lang="es-ES" sz="1700" dirty="0"/>
              <a:t> </a:t>
            </a:r>
            <a:r>
              <a:rPr lang="es-ES" sz="1700" dirty="0" err="1"/>
              <a:t>thesis</a:t>
            </a:r>
            <a:r>
              <a:rPr lang="es-ES" sz="1700" dirty="0"/>
              <a:t>, </a:t>
            </a:r>
            <a:r>
              <a:rPr lang="es-ES" sz="1700" dirty="0" err="1"/>
              <a:t>Espol</a:t>
            </a:r>
            <a:r>
              <a:rPr lang="es-ES" sz="1700" dirty="0"/>
              <a:t>).</a:t>
            </a:r>
          </a:p>
          <a:p>
            <a:r>
              <a:rPr lang="es-ES" sz="1700" dirty="0"/>
              <a:t>Morales, J. S. L., Segura, R. D. A. L., León, F. V., &amp; Estévez, A. H. (2017). ANÁLISIS DE LA MISIÓN DE LOS INSTITUTOS TECNOLÓGICOS FEDERALES DEL TECNOLÓGICO NACIONAL DE MÉXICO\ANALYSIS OF THE MISSION OF THE FEDERAL TECHNOLOGICAL INSTITUTES OF THE NATIONAL TECHNOLOGY OF MEXICO. </a:t>
            </a:r>
            <a:r>
              <a:rPr lang="es-ES" sz="1700" i="1" dirty="0" err="1"/>
              <a:t>European</a:t>
            </a:r>
            <a:r>
              <a:rPr lang="es-ES" sz="1700" i="1" dirty="0"/>
              <a:t> </a:t>
            </a:r>
            <a:r>
              <a:rPr lang="es-ES" sz="1700" i="1" dirty="0" err="1"/>
              <a:t>Journal</a:t>
            </a:r>
            <a:r>
              <a:rPr lang="es-ES" sz="1700" i="1" dirty="0"/>
              <a:t> of </a:t>
            </a:r>
            <a:r>
              <a:rPr lang="es-ES" sz="1700" i="1" dirty="0" err="1"/>
              <a:t>Education</a:t>
            </a:r>
            <a:r>
              <a:rPr lang="es-ES" sz="1700" i="1" dirty="0"/>
              <a:t> </a:t>
            </a:r>
            <a:r>
              <a:rPr lang="es-ES" sz="1700" i="1" dirty="0" err="1"/>
              <a:t>Studies</a:t>
            </a:r>
            <a:r>
              <a:rPr lang="es-ES" sz="1700" dirty="0"/>
              <a:t>.</a:t>
            </a:r>
          </a:p>
          <a:p>
            <a:r>
              <a:rPr lang="es-ES" sz="1700" dirty="0"/>
              <a:t>MUCH, L. (2010). Administración. gestión organizacional, enfoques y procesos administrativos.</a:t>
            </a:r>
          </a:p>
          <a:p>
            <a:r>
              <a:rPr lang="es-ES" sz="1700" dirty="0"/>
              <a:t>Muñoz-Hernández, H., Osorio-</a:t>
            </a:r>
            <a:r>
              <a:rPr lang="es-ES" sz="1700" dirty="0" err="1"/>
              <a:t>Mass</a:t>
            </a:r>
            <a:r>
              <a:rPr lang="es-ES" sz="1700" dirty="0"/>
              <a:t>, R. C., &amp; Zúñiga-Pérez, L. M. (2016). Inteligencia de los negocios. Clave del Éxito en la era de la información. </a:t>
            </a:r>
            <a:r>
              <a:rPr lang="es-ES" sz="1700" i="1" dirty="0"/>
              <a:t>Clío América</a:t>
            </a:r>
            <a:r>
              <a:rPr lang="es-ES" sz="1700" dirty="0"/>
              <a:t>, </a:t>
            </a:r>
            <a:r>
              <a:rPr lang="es-ES" sz="1700" i="1" dirty="0"/>
              <a:t>10</a:t>
            </a:r>
            <a:r>
              <a:rPr lang="es-ES" sz="1700" dirty="0"/>
              <a:t>(20), 194-211.</a:t>
            </a:r>
          </a:p>
          <a:p>
            <a:r>
              <a:rPr lang="pt-BR" sz="1700" dirty="0"/>
              <a:t>Solares, S. P., Baca, U. G., &amp; Acosta, G. E. (</a:t>
            </a:r>
            <a:r>
              <a:rPr lang="pt-BR" sz="1700" dirty="0" smtClean="0"/>
              <a:t>2012). </a:t>
            </a:r>
            <a:r>
              <a:rPr lang="pt-BR" sz="1700" i="1" dirty="0" err="1"/>
              <a:t>Administracón</a:t>
            </a:r>
            <a:r>
              <a:rPr lang="pt-BR" sz="1700" i="1" dirty="0"/>
              <a:t> </a:t>
            </a:r>
            <a:r>
              <a:rPr lang="es-ES" sz="1700" i="1" dirty="0"/>
              <a:t>informática: </a:t>
            </a:r>
            <a:r>
              <a:rPr lang="es-ES" sz="1700" i="1" dirty="0" err="1"/>
              <a:t>análisi</a:t>
            </a:r>
            <a:r>
              <a:rPr lang="es-ES" sz="1700" i="1" dirty="0"/>
              <a:t> y </a:t>
            </a:r>
            <a:r>
              <a:rPr lang="es-ES" sz="1700" i="1" dirty="0" err="1"/>
              <a:t>evaluacion</a:t>
            </a:r>
            <a:r>
              <a:rPr lang="es-ES" sz="1700" i="1" dirty="0"/>
              <a:t> de </a:t>
            </a:r>
            <a:r>
              <a:rPr lang="es-ES" sz="1700" i="1" dirty="0" err="1"/>
              <a:t>tecnologias</a:t>
            </a:r>
            <a:r>
              <a:rPr lang="es-ES" sz="1700" i="1" dirty="0"/>
              <a:t> de la información. </a:t>
            </a:r>
            <a:r>
              <a:rPr lang="es-ES" sz="1700" dirty="0" err="1"/>
              <a:t>Larausse</a:t>
            </a:r>
            <a:r>
              <a:rPr lang="es-ES" sz="1700" dirty="0"/>
              <a:t>- Grupo Editorial Patria.</a:t>
            </a:r>
          </a:p>
          <a:p>
            <a:r>
              <a:rPr lang="es-ES" sz="1700" dirty="0"/>
              <a:t>Terán, D. (2014). </a:t>
            </a:r>
            <a:r>
              <a:rPr lang="es-ES" sz="1700" i="1" dirty="0"/>
              <a:t>Administración Estratégica de la función informática</a:t>
            </a:r>
            <a:r>
              <a:rPr lang="es-ES" sz="1700" dirty="0"/>
              <a:t>. </a:t>
            </a:r>
            <a:r>
              <a:rPr lang="es-ES" sz="1700" dirty="0" err="1"/>
              <a:t>Alfaomega</a:t>
            </a:r>
            <a:r>
              <a:rPr lang="es-ES" sz="1700" dirty="0"/>
              <a:t> Grupo Editor.</a:t>
            </a:r>
            <a:endParaRPr lang="es-ES" sz="1700" dirty="0" smtClean="0"/>
          </a:p>
          <a:p>
            <a:r>
              <a:rPr lang="es-ES" sz="1700" dirty="0" smtClean="0"/>
              <a:t>TORRES</a:t>
            </a:r>
            <a:r>
              <a:rPr lang="es-ES" sz="1700" dirty="0"/>
              <a:t>, A. S (2007). PLAN DE NEGOCIO Y PUESTA EN MARCHA DE UNA EMPRESA DE SERVICIOS INFORMÁTICOS.</a:t>
            </a:r>
          </a:p>
          <a:p>
            <a:r>
              <a:rPr lang="es-ES" sz="1700" dirty="0"/>
              <a:t>Torres, J. A. R., &amp; Gutiérrez, M. R. (2014). La planeación: estrategia de calidad en las empresas con la ayuda de la investigación de mercados. </a:t>
            </a:r>
            <a:r>
              <a:rPr lang="es-ES" sz="1700" i="1" dirty="0"/>
              <a:t>Observatorio de la Economía Latinoamericana</a:t>
            </a:r>
            <a:r>
              <a:rPr lang="es-ES" sz="1700" dirty="0"/>
              <a:t>, (2001).</a:t>
            </a:r>
          </a:p>
          <a:p>
            <a:r>
              <a:rPr lang="es-ES" sz="1700" dirty="0"/>
              <a:t>Uribe, A. (1997). Introducción a la gerencia. </a:t>
            </a:r>
            <a:r>
              <a:rPr lang="es-ES" sz="1700" i="1" dirty="0"/>
              <a:t>Seminario, Universidad Pontificia Bolivariana. Medellín, Colombia</a:t>
            </a:r>
            <a:r>
              <a:rPr lang="es-ES" sz="1700" dirty="0"/>
              <a:t>.</a:t>
            </a:r>
          </a:p>
          <a:p>
            <a:r>
              <a:rPr lang="es-ES" sz="1700" dirty="0"/>
              <a:t>Zarate, G. (2013). </a:t>
            </a:r>
            <a:r>
              <a:rPr lang="es-ES" sz="1700" i="1" dirty="0"/>
              <a:t>Inteligencia de negocios. </a:t>
            </a:r>
            <a:r>
              <a:rPr lang="es-ES" sz="1700" dirty="0" err="1"/>
              <a:t>Obtenidode</a:t>
            </a:r>
            <a:r>
              <a:rPr lang="es-ES" sz="1700" dirty="0"/>
              <a:t> </a:t>
            </a:r>
            <a:r>
              <a:rPr lang="es-ES" sz="1700" dirty="0" err="1"/>
              <a:t>Gestiopolis</a:t>
            </a:r>
            <a:r>
              <a:rPr lang="es-ES" sz="1700" dirty="0"/>
              <a:t>: </a:t>
            </a:r>
            <a:r>
              <a:rPr lang="es-ES" sz="1700" dirty="0">
                <a:hlinkClick r:id="rId2"/>
              </a:rPr>
              <a:t>http://www.gestiopolis.com/inteligencia-de-negocios/</a:t>
            </a:r>
            <a:endParaRPr lang="es-ES" sz="1700" dirty="0"/>
          </a:p>
          <a:p>
            <a:endParaRPr lang="es-ES" sz="1700" dirty="0"/>
          </a:p>
          <a:p>
            <a:endParaRPr lang="es-ES" dirty="0"/>
          </a:p>
        </p:txBody>
      </p:sp>
    </p:spTree>
    <p:extLst>
      <p:ext uri="{BB962C8B-B14F-4D97-AF65-F5344CB8AC3E}">
        <p14:creationId xmlns:p14="http://schemas.microsoft.com/office/powerpoint/2010/main" val="18245406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Unidad 1: Administración de la informática en las organizaciones</a:t>
            </a:r>
          </a:p>
        </p:txBody>
      </p:sp>
      <p:sp>
        <p:nvSpPr>
          <p:cNvPr id="3" name="Marcador de texto 2"/>
          <p:cNvSpPr>
            <a:spLocks noGrp="1"/>
          </p:cNvSpPr>
          <p:nvPr>
            <p:ph type="body" idx="1"/>
          </p:nvPr>
        </p:nvSpPr>
        <p:spPr/>
        <p:txBody>
          <a:bodyPr/>
          <a:lstStyle/>
          <a:p>
            <a:r>
              <a:rPr lang="es-ES" dirty="0"/>
              <a:t>M. En i. Elizabeth evangelista nava</a:t>
            </a:r>
          </a:p>
        </p:txBody>
      </p:sp>
    </p:spTree>
    <p:extLst>
      <p:ext uri="{BB962C8B-B14F-4D97-AF65-F5344CB8AC3E}">
        <p14:creationId xmlns:p14="http://schemas.microsoft.com/office/powerpoint/2010/main" val="19250422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Razones para utilizar las diapositivas</a:t>
            </a:r>
            <a:endParaRPr lang="es-ES" dirty="0"/>
          </a:p>
        </p:txBody>
      </p:sp>
      <p:sp>
        <p:nvSpPr>
          <p:cNvPr id="3" name="Marcador de contenido 2"/>
          <p:cNvSpPr>
            <a:spLocks noGrp="1"/>
          </p:cNvSpPr>
          <p:nvPr>
            <p:ph idx="1"/>
          </p:nvPr>
        </p:nvSpPr>
        <p:spPr/>
        <p:txBody>
          <a:bodyPr/>
          <a:lstStyle/>
          <a:p>
            <a:pPr algn="just"/>
            <a:r>
              <a:rPr lang="es-ES" dirty="0" smtClean="0"/>
              <a:t>Las siguientes diapositivas constituyen una herramienta didáctica de apoyo para el docente en la actividad expositiva y explicativa de la unidad de competencia “Administración de la Informática en las Organizaciones”, sin pretender que sean un formulario exclusivo tanto para el docente como para el discente.</a:t>
            </a:r>
            <a:endParaRPr lang="es-ES" dirty="0"/>
          </a:p>
        </p:txBody>
      </p:sp>
    </p:spTree>
    <p:extLst>
      <p:ext uri="{BB962C8B-B14F-4D97-AF65-F5344CB8AC3E}">
        <p14:creationId xmlns:p14="http://schemas.microsoft.com/office/powerpoint/2010/main" val="31080687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Índice  temático</a:t>
            </a:r>
            <a:endParaRPr lang="es-ES" dirty="0"/>
          </a:p>
        </p:txBody>
      </p:sp>
      <p:sp>
        <p:nvSpPr>
          <p:cNvPr id="3" name="Marcador de contenido 2"/>
          <p:cNvSpPr>
            <a:spLocks noGrp="1"/>
          </p:cNvSpPr>
          <p:nvPr>
            <p:ph idx="1"/>
          </p:nvPr>
        </p:nvSpPr>
        <p:spPr/>
        <p:txBody>
          <a:bodyPr>
            <a:normAutofit/>
          </a:bodyPr>
          <a:lstStyle/>
          <a:p>
            <a:pPr marL="0" indent="0">
              <a:buNone/>
            </a:pPr>
            <a:r>
              <a:rPr lang="es-ES" dirty="0" smtClean="0"/>
              <a:t>1. Propósito de la Unidad de Aprendizaje y de la Unidad de Competencia 1</a:t>
            </a:r>
          </a:p>
          <a:p>
            <a:pPr marL="0" indent="0">
              <a:buNone/>
            </a:pPr>
            <a:r>
              <a:rPr lang="es-ES" dirty="0" smtClean="0"/>
              <a:t>2. Conceptos </a:t>
            </a:r>
          </a:p>
          <a:p>
            <a:pPr marL="0" indent="0">
              <a:buNone/>
            </a:pPr>
            <a:r>
              <a:rPr lang="es-ES" dirty="0" smtClean="0"/>
              <a:t>2.1 Conceptos generales</a:t>
            </a:r>
          </a:p>
          <a:p>
            <a:pPr marL="0" indent="0">
              <a:buNone/>
            </a:pPr>
            <a:r>
              <a:rPr lang="es-ES" dirty="0" smtClean="0"/>
              <a:t>2.2 Conceptos de la organización (Misión, Visión, Objetivos)</a:t>
            </a:r>
          </a:p>
          <a:p>
            <a:pPr marL="0" indent="0">
              <a:buNone/>
            </a:pPr>
            <a:r>
              <a:rPr lang="es-ES" dirty="0" smtClean="0"/>
              <a:t>3. Ubicación del área de informática en las organizaciones</a:t>
            </a:r>
          </a:p>
          <a:p>
            <a:pPr marL="0" indent="0">
              <a:buNone/>
            </a:pPr>
            <a:r>
              <a:rPr lang="es-ES" dirty="0"/>
              <a:t>4</a:t>
            </a:r>
            <a:r>
              <a:rPr lang="es-ES" dirty="0" smtClean="0"/>
              <a:t>. Función y objetivos del área de informática</a:t>
            </a:r>
          </a:p>
          <a:p>
            <a:pPr marL="0" indent="0">
              <a:buNone/>
            </a:pPr>
            <a:r>
              <a:rPr lang="es-ES" dirty="0" smtClean="0"/>
              <a:t>5. Referencias bibliográficas</a:t>
            </a:r>
            <a:endParaRPr lang="es-ES" dirty="0"/>
          </a:p>
        </p:txBody>
      </p:sp>
    </p:spTree>
    <p:extLst>
      <p:ext uri="{BB962C8B-B14F-4D97-AF65-F5344CB8AC3E}">
        <p14:creationId xmlns:p14="http://schemas.microsoft.com/office/powerpoint/2010/main" val="16636086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marL="342900" indent="-342900">
              <a:buAutoNum type="arabicPeriod"/>
            </a:pPr>
            <a:r>
              <a:rPr lang="es-ES" dirty="0"/>
              <a:t>Propósito de la Unidad de Aprendizaje y de la Unidad de Competencia 1</a:t>
            </a:r>
          </a:p>
        </p:txBody>
      </p:sp>
      <p:sp>
        <p:nvSpPr>
          <p:cNvPr id="3" name="Marcador de contenido 2"/>
          <p:cNvSpPr>
            <a:spLocks noGrp="1"/>
          </p:cNvSpPr>
          <p:nvPr>
            <p:ph idx="1"/>
          </p:nvPr>
        </p:nvSpPr>
        <p:spPr/>
        <p:txBody>
          <a:bodyPr/>
          <a:lstStyle/>
          <a:p>
            <a:pPr algn="just"/>
            <a:r>
              <a:rPr lang="es-ES" b="1" dirty="0" smtClean="0"/>
              <a:t>Propósito de la Unidad de Aprendizaje</a:t>
            </a:r>
            <a:r>
              <a:rPr lang="es-ES" dirty="0" smtClean="0"/>
              <a:t>: El discente comprenderá la importancia de la informática en el logro de la misión, objetivos y visión de una organización aplicando las nuevas tecnologías de la información.</a:t>
            </a:r>
          </a:p>
          <a:p>
            <a:pPr algn="just"/>
            <a:r>
              <a:rPr lang="es-ES" b="1" dirty="0" smtClean="0"/>
              <a:t>Propósito de la Unidad de Competencia</a:t>
            </a:r>
            <a:r>
              <a:rPr lang="es-ES" dirty="0" smtClean="0"/>
              <a:t>: El discente comprenderá la importancia de la informática dentro de una organización, la importancia de la misión y visión de la empresa para ser apoyadas por la informática.</a:t>
            </a:r>
            <a:endParaRPr lang="es-ES" dirty="0"/>
          </a:p>
        </p:txBody>
      </p:sp>
    </p:spTree>
    <p:extLst>
      <p:ext uri="{BB962C8B-B14F-4D97-AF65-F5344CB8AC3E}">
        <p14:creationId xmlns:p14="http://schemas.microsoft.com/office/powerpoint/2010/main" val="37849158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2. Conceptos</a:t>
            </a:r>
            <a:br>
              <a:rPr lang="es-ES" dirty="0" smtClean="0"/>
            </a:br>
            <a:r>
              <a:rPr lang="es-ES" dirty="0" smtClean="0"/>
              <a:t>2.1 Conceptos generales</a:t>
            </a:r>
            <a:endParaRPr lang="es-ES" dirty="0"/>
          </a:p>
        </p:txBody>
      </p:sp>
      <p:sp>
        <p:nvSpPr>
          <p:cNvPr id="3" name="Marcador de contenido 2"/>
          <p:cNvSpPr>
            <a:spLocks noGrp="1"/>
          </p:cNvSpPr>
          <p:nvPr>
            <p:ph idx="1"/>
          </p:nvPr>
        </p:nvSpPr>
        <p:spPr>
          <a:xfrm>
            <a:off x="3619500" y="2180496"/>
            <a:ext cx="7991307" cy="4677504"/>
          </a:xfrm>
        </p:spPr>
        <p:txBody>
          <a:bodyPr>
            <a:normAutofit/>
          </a:bodyPr>
          <a:lstStyle/>
          <a:p>
            <a:pPr marL="306000" lvl="1" algn="just"/>
            <a:r>
              <a:rPr lang="es-ES" sz="1700" b="1" dirty="0" smtClean="0"/>
              <a:t>Administración</a:t>
            </a:r>
            <a:r>
              <a:rPr lang="es-ES" sz="1700" dirty="0" smtClean="0"/>
              <a:t>: Los conceptos de gestión, administración y gerencia tienen su esencia al referirse al proceso de “planear, organizar, dirigir, evaluar y controlar” como lo planteaba H. Fayol o </a:t>
            </a:r>
            <a:r>
              <a:rPr lang="es-ES" sz="1700" dirty="0" err="1" smtClean="0"/>
              <a:t>Koontz</a:t>
            </a:r>
            <a:r>
              <a:rPr lang="es-ES" sz="1700" dirty="0" smtClean="0"/>
              <a:t> (</a:t>
            </a:r>
            <a:r>
              <a:rPr lang="es-ES" sz="1700" dirty="0" err="1"/>
              <a:t>Koontz</a:t>
            </a:r>
            <a:r>
              <a:rPr lang="es-ES" sz="1700" dirty="0"/>
              <a:t>, H., </a:t>
            </a:r>
            <a:r>
              <a:rPr lang="es-ES" sz="1700" dirty="0" err="1"/>
              <a:t>Weihrich</a:t>
            </a:r>
            <a:r>
              <a:rPr lang="es-ES" sz="1700" dirty="0"/>
              <a:t>, H., &amp; Harold </a:t>
            </a:r>
            <a:r>
              <a:rPr lang="es-ES" sz="1700" dirty="0" err="1"/>
              <a:t>Koontz</a:t>
            </a:r>
            <a:r>
              <a:rPr lang="es-ES" sz="1700" dirty="0"/>
              <a:t>, H. W. </a:t>
            </a:r>
            <a:r>
              <a:rPr lang="es-ES" sz="1700" dirty="0" smtClean="0"/>
              <a:t>,1998). </a:t>
            </a:r>
            <a:r>
              <a:rPr lang="es-ES" sz="1700" dirty="0"/>
              <a:t>Independientemente de la perspectiva la gestión comprende cuatro funciones administrativas básicas: planificar, organizar, dirigir y </a:t>
            </a:r>
            <a:r>
              <a:rPr lang="es-ES" sz="1700" dirty="0" smtClean="0"/>
              <a:t>controlar (</a:t>
            </a:r>
            <a:r>
              <a:rPr lang="es-ES" sz="1700" dirty="0"/>
              <a:t>Hernández, A., &amp; Zapata, G. </a:t>
            </a:r>
            <a:r>
              <a:rPr lang="es-ES" sz="1700" dirty="0" smtClean="0"/>
              <a:t>,2013). </a:t>
            </a:r>
            <a:endParaRPr lang="es-ES" sz="1700" dirty="0"/>
          </a:p>
          <a:p>
            <a:pPr marL="324000" lvl="1" indent="0">
              <a:buNone/>
            </a:pPr>
            <a:endParaRPr lang="es-ES" sz="1700" dirty="0" smtClean="0"/>
          </a:p>
          <a:p>
            <a:pPr marL="324000" lvl="1" indent="0">
              <a:buNone/>
            </a:pPr>
            <a:r>
              <a:rPr lang="es-ES" dirty="0" smtClean="0"/>
              <a:t>Más información de administración </a:t>
            </a:r>
            <a:r>
              <a:rPr lang="es-ES" dirty="0" smtClean="0">
                <a:hlinkClick r:id="rId2"/>
              </a:rPr>
              <a:t>http</a:t>
            </a:r>
            <a:r>
              <a:rPr lang="es-ES" dirty="0">
                <a:hlinkClick r:id="rId2"/>
              </a:rPr>
              <a:t>://</a:t>
            </a:r>
            <a:r>
              <a:rPr lang="es-ES" dirty="0" smtClean="0">
                <a:hlinkClick r:id="rId2"/>
              </a:rPr>
              <a:t>diposit.ub.edu/dspace/bitstream/2445/17604/6/Fundamentos%20Administracion%20EGallardo.pdf</a:t>
            </a:r>
            <a:endParaRPr lang="es-ES" dirty="0" smtClean="0"/>
          </a:p>
          <a:p>
            <a:pPr marL="324000" lvl="1" indent="0">
              <a:buNone/>
            </a:pPr>
            <a:endParaRPr lang="es-ES" dirty="0" smtClean="0"/>
          </a:p>
          <a:p>
            <a:pPr lvl="1"/>
            <a:endParaRPr lang="es-ES"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192" y="1890712"/>
            <a:ext cx="3448050" cy="1614488"/>
          </a:xfrm>
          <a:prstGeom prst="rect">
            <a:avLst/>
          </a:prstGeom>
        </p:spPr>
      </p:pic>
    </p:spTree>
    <p:extLst>
      <p:ext uri="{BB962C8B-B14F-4D97-AF65-F5344CB8AC3E}">
        <p14:creationId xmlns:p14="http://schemas.microsoft.com/office/powerpoint/2010/main" val="6438177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2. Conceptos</a:t>
            </a:r>
            <a:br>
              <a:rPr lang="es-ES" dirty="0" smtClean="0"/>
            </a:br>
            <a:r>
              <a:rPr lang="es-ES" dirty="0" smtClean="0"/>
              <a:t>2.1 Conceptos generales</a:t>
            </a:r>
            <a:endParaRPr lang="es-ES" dirty="0"/>
          </a:p>
        </p:txBody>
      </p:sp>
      <p:sp>
        <p:nvSpPr>
          <p:cNvPr id="3" name="Marcador de contenido 2"/>
          <p:cNvSpPr>
            <a:spLocks noGrp="1"/>
          </p:cNvSpPr>
          <p:nvPr>
            <p:ph idx="1"/>
          </p:nvPr>
        </p:nvSpPr>
        <p:spPr>
          <a:xfrm>
            <a:off x="3619500" y="1890712"/>
            <a:ext cx="7991307" cy="4967288"/>
          </a:xfrm>
        </p:spPr>
        <p:txBody>
          <a:bodyPr>
            <a:normAutofit/>
          </a:bodyPr>
          <a:lstStyle/>
          <a:p>
            <a:pPr marL="324000" lvl="1" indent="0" algn="just">
              <a:buNone/>
            </a:pPr>
            <a:r>
              <a:rPr lang="es-ES" sz="1700" dirty="0" smtClean="0"/>
              <a:t>Sin </a:t>
            </a:r>
            <a:r>
              <a:rPr lang="es-ES" sz="1700" dirty="0" smtClean="0"/>
              <a:t>embargo, algunos autores definen un alcance distinto a los conceptos </a:t>
            </a:r>
            <a:r>
              <a:rPr lang="es-ES" sz="1700" b="1" dirty="0"/>
              <a:t>gestión</a:t>
            </a:r>
            <a:r>
              <a:rPr lang="es-ES" sz="1700" dirty="0"/>
              <a:t>, </a:t>
            </a:r>
            <a:r>
              <a:rPr lang="es-ES" sz="1700" b="1" dirty="0"/>
              <a:t>administración</a:t>
            </a:r>
            <a:r>
              <a:rPr lang="es-ES" sz="1700" dirty="0"/>
              <a:t> y </a:t>
            </a:r>
            <a:r>
              <a:rPr lang="es-ES" sz="1700" b="1" dirty="0" smtClean="0"/>
              <a:t>gerencia, </a:t>
            </a:r>
            <a:r>
              <a:rPr lang="es-ES" sz="1700" dirty="0" smtClean="0"/>
              <a:t>dando </a:t>
            </a:r>
            <a:r>
              <a:rPr lang="es-ES" sz="1700" dirty="0" smtClean="0"/>
              <a:t>una connotación externa  al concepto de gerencia y una connotación interna al concepto de administración, siendo la primera innovadora y de mayor valor agregado en contraste con la administración que se orienta al mantenimiento y conservación  </a:t>
            </a:r>
            <a:r>
              <a:rPr lang="es-ES" sz="1700" dirty="0"/>
              <a:t>(González, G. R. ,2016</a:t>
            </a:r>
            <a:r>
              <a:rPr lang="es-ES" sz="1700" dirty="0" smtClean="0"/>
              <a:t>). Según Augusto Uribe (1997), el concepto de gerencia consiste en el “manejo estratégico de la organización” con dos variables política y tecnología, además requiere como instrumentos la visión sistémica de la organización, información, creatividad de innovación.</a:t>
            </a:r>
          </a:p>
          <a:p>
            <a:pPr marL="324000" lvl="1" indent="0">
              <a:buNone/>
            </a:pPr>
            <a:endParaRPr lang="es-ES" sz="1700" dirty="0" smtClean="0"/>
          </a:p>
          <a:p>
            <a:pPr marL="324000" lvl="1" indent="0">
              <a:buNone/>
            </a:pPr>
            <a:r>
              <a:rPr lang="es-ES" dirty="0" smtClean="0"/>
              <a:t>Más información de administración </a:t>
            </a:r>
            <a:r>
              <a:rPr lang="es-ES" dirty="0" smtClean="0">
                <a:hlinkClick r:id="rId2"/>
              </a:rPr>
              <a:t>http</a:t>
            </a:r>
            <a:r>
              <a:rPr lang="es-ES" dirty="0">
                <a:hlinkClick r:id="rId2"/>
              </a:rPr>
              <a:t>://</a:t>
            </a:r>
            <a:r>
              <a:rPr lang="es-ES" dirty="0" smtClean="0">
                <a:hlinkClick r:id="rId2"/>
              </a:rPr>
              <a:t>diposit.ub.edu/dspace/bitstream/2445/17604/6/Fundamentos%20Administracion%20EGallardo.pdf</a:t>
            </a:r>
            <a:endParaRPr lang="es-ES" dirty="0" smtClean="0"/>
          </a:p>
          <a:p>
            <a:pPr marL="324000" lvl="1" indent="0">
              <a:buNone/>
            </a:pPr>
            <a:endParaRPr lang="es-ES" dirty="0" smtClean="0"/>
          </a:p>
          <a:p>
            <a:pPr lvl="1"/>
            <a:endParaRPr lang="es-ES"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192" y="1890712"/>
            <a:ext cx="3448050" cy="1614488"/>
          </a:xfrm>
          <a:prstGeom prst="rect">
            <a:avLst/>
          </a:prstGeom>
        </p:spPr>
      </p:pic>
    </p:spTree>
    <p:extLst>
      <p:ext uri="{BB962C8B-B14F-4D97-AF65-F5344CB8AC3E}">
        <p14:creationId xmlns:p14="http://schemas.microsoft.com/office/powerpoint/2010/main" val="2791366753"/>
      </p:ext>
    </p:extLst>
  </p:cSld>
  <p:clrMapOvr>
    <a:masterClrMapping/>
  </p:clrMapOvr>
  <p:timing>
    <p:tnLst>
      <p:par>
        <p:cTn id="1" dur="indefinite" restart="never" nodeType="tmRoot"/>
      </p:par>
    </p:tnLst>
  </p:timing>
</p:sld>
</file>

<file path=ppt/theme/theme1.xml><?xml version="1.0" encoding="utf-8"?>
<a:theme xmlns:a="http://schemas.openxmlformats.org/drawingml/2006/main" name="Dividendo">
  <a:themeElements>
    <a:clrScheme name="Dividend">
      <a:dk1>
        <a:sysClr val="windowText" lastClr="000000"/>
      </a:dk1>
      <a:lt1>
        <a:sysClr val="window" lastClr="FFFFFF"/>
      </a:lt1>
      <a:dk2>
        <a:srgbClr val="3D3D3D"/>
      </a:dk2>
      <a:lt2>
        <a:srgbClr val="EBEBEB"/>
      </a:lt2>
      <a:accent1>
        <a:srgbClr val="366658"/>
      </a:accent1>
      <a:accent2>
        <a:srgbClr val="8CB64A"/>
      </a:accent2>
      <a:accent3>
        <a:srgbClr val="88D5A9"/>
      </a:accent3>
      <a:accent4>
        <a:srgbClr val="969FA7"/>
      </a:accent4>
      <a:accent5>
        <a:srgbClr val="E8A844"/>
      </a:accent5>
      <a:accent6>
        <a:srgbClr val="A1561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4BEC0EAF-CF86-4D49-B83B-56CC62D3CFF1}"/>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TM03457464[[fn=Dividendo]]</Template>
  <TotalTime>1163</TotalTime>
  <Words>3538</Words>
  <Application>Microsoft Office PowerPoint</Application>
  <PresentationFormat>Panorámica</PresentationFormat>
  <Paragraphs>203</Paragraphs>
  <Slides>30</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30</vt:i4>
      </vt:variant>
    </vt:vector>
  </HeadingPairs>
  <TitlesOfParts>
    <vt:vector size="36" baseType="lpstr">
      <vt:lpstr>Arial Narrow</vt:lpstr>
      <vt:lpstr>Calibri</vt:lpstr>
      <vt:lpstr>Gill Sans MT</vt:lpstr>
      <vt:lpstr>Times New Roman</vt:lpstr>
      <vt:lpstr>Wingdings 2</vt:lpstr>
      <vt:lpstr>Dividendo</vt:lpstr>
      <vt:lpstr>Licenciatura en informática administrativa</vt:lpstr>
      <vt:lpstr>Unidad i</vt:lpstr>
      <vt:lpstr>Introducción</vt:lpstr>
      <vt:lpstr>Unidad 1: Administración de la informática en las organizaciones</vt:lpstr>
      <vt:lpstr>Razones para utilizar las diapositivas</vt:lpstr>
      <vt:lpstr>Índice  temático</vt:lpstr>
      <vt:lpstr>Propósito de la Unidad de Aprendizaje y de la Unidad de Competencia 1</vt:lpstr>
      <vt:lpstr>2. Conceptos 2.1 Conceptos generales</vt:lpstr>
      <vt:lpstr>2. Conceptos 2.1 Conceptos generales</vt:lpstr>
      <vt:lpstr>2. Conceptos 2.1 Conceptos generales</vt:lpstr>
      <vt:lpstr>2. Conceptos 2.1 Conceptos generales</vt:lpstr>
      <vt:lpstr>2. Conceptos 2.2 conceptos de la organización</vt:lpstr>
      <vt:lpstr>2. Conceptos 2.2 Conceptos de la organización 2.2.1Misión </vt:lpstr>
      <vt:lpstr>2. Conceptos 2.2 Conceptos de la organización 2.2.1 Misión (Ejemplos)</vt:lpstr>
      <vt:lpstr>2. Conceptos 2.2 Conceptos de la organización 2.2.2 Visión</vt:lpstr>
      <vt:lpstr>2. Conceptos 2.2 Conceptos de la organización 2.2.2 Visión (Ejemplos)</vt:lpstr>
      <vt:lpstr> 2. Conceptos 2.2 Conceptos de la organización 2.2.2 Objetivos</vt:lpstr>
      <vt:lpstr> 2. Conceptos 2.2 Conceptos de la organización 2.2.2 Objetivos</vt:lpstr>
      <vt:lpstr>2. Conceptos 2.2 Conceptos de la organización 2.2.2 Objetivos</vt:lpstr>
      <vt:lpstr>3. Ubicación del área de informática en las organizaciones</vt:lpstr>
      <vt:lpstr>3. Ubicación del área de informática en las organizaciones</vt:lpstr>
      <vt:lpstr>3. Ubicación del área de informática en las organizaciones</vt:lpstr>
      <vt:lpstr>3. Ubicación del área de informática en las organizaciones</vt:lpstr>
      <vt:lpstr>4.  Función y objetivos del área de informática</vt:lpstr>
      <vt:lpstr>4.  Función y objetivos del área de informática</vt:lpstr>
      <vt:lpstr>4.  Función y objetivos del área de informática</vt:lpstr>
      <vt:lpstr>4.  Función y objetivos del área de informática  4.1 Tendencias Tecnológicas de información  en la gestión empresarial </vt:lpstr>
      <vt:lpstr>4.  Función y objetivos del área de informática  4.1 Tendencias Tecnológicas de información  en la gestión empresarial </vt:lpstr>
      <vt:lpstr>5. Referencias bibliográficas</vt:lpstr>
      <vt:lpstr>5. Referencias bibliográficas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Licenciatura en informática administrativa</dc:title>
  <dc:creator>Windows User</dc:creator>
  <cp:lastModifiedBy>CAFEA</cp:lastModifiedBy>
  <cp:revision>121</cp:revision>
  <dcterms:created xsi:type="dcterms:W3CDTF">2017-08-13T22:40:37Z</dcterms:created>
  <dcterms:modified xsi:type="dcterms:W3CDTF">2017-10-11T23:51:28Z</dcterms:modified>
</cp:coreProperties>
</file>