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9" r:id="rId1"/>
  </p:sldMasterIdLst>
  <p:notesMasterIdLst>
    <p:notesMasterId r:id="rId37"/>
  </p:notesMasterIdLst>
  <p:sldIdLst>
    <p:sldId id="363" r:id="rId2"/>
    <p:sldId id="256" r:id="rId3"/>
    <p:sldId id="338" r:id="rId4"/>
    <p:sldId id="327" r:id="rId5"/>
    <p:sldId id="331" r:id="rId6"/>
    <p:sldId id="332" r:id="rId7"/>
    <p:sldId id="333" r:id="rId8"/>
    <p:sldId id="334" r:id="rId9"/>
    <p:sldId id="335" r:id="rId10"/>
    <p:sldId id="336" r:id="rId11"/>
    <p:sldId id="361" r:id="rId12"/>
    <p:sldId id="337" r:id="rId13"/>
    <p:sldId id="362" r:id="rId14"/>
    <p:sldId id="339" r:id="rId15"/>
    <p:sldId id="340" r:id="rId16"/>
    <p:sldId id="341" r:id="rId17"/>
    <p:sldId id="328" r:id="rId18"/>
    <p:sldId id="342" r:id="rId19"/>
    <p:sldId id="343" r:id="rId20"/>
    <p:sldId id="344" r:id="rId21"/>
    <p:sldId id="345" r:id="rId22"/>
    <p:sldId id="346" r:id="rId23"/>
    <p:sldId id="347" r:id="rId24"/>
    <p:sldId id="348" r:id="rId25"/>
    <p:sldId id="349" r:id="rId26"/>
    <p:sldId id="350" r:id="rId27"/>
    <p:sldId id="351" r:id="rId28"/>
    <p:sldId id="352" r:id="rId29"/>
    <p:sldId id="353" r:id="rId30"/>
    <p:sldId id="354" r:id="rId31"/>
    <p:sldId id="312" r:id="rId32"/>
    <p:sldId id="355" r:id="rId33"/>
    <p:sldId id="356" r:id="rId34"/>
    <p:sldId id="364" r:id="rId35"/>
    <p:sldId id="357" r:id="rId3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B8565D-4898-4CF7-96B9-E4DA43B37AC2}" type="doc">
      <dgm:prSet loTypeId="urn:microsoft.com/office/officeart/2005/8/layout/hProcess4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B88F669-7B8D-47D5-8818-F7580F7C7DFE}">
      <dgm:prSet phldrT="[Texto]"/>
      <dgm:spPr/>
      <dgm:t>
        <a:bodyPr/>
        <a:lstStyle/>
        <a:p>
          <a:r>
            <a:rPr lang="es-ES" dirty="0" smtClean="0"/>
            <a:t>1940</a:t>
          </a:r>
          <a:endParaRPr lang="es-ES" dirty="0"/>
        </a:p>
      </dgm:t>
    </dgm:pt>
    <dgm:pt modelId="{EC7AFADC-DA8A-4EB4-8170-23603BB755AF}" type="parTrans" cxnId="{0353BBDD-5AC5-4F69-8783-1FA5C862CF32}">
      <dgm:prSet/>
      <dgm:spPr/>
      <dgm:t>
        <a:bodyPr/>
        <a:lstStyle/>
        <a:p>
          <a:endParaRPr lang="es-ES"/>
        </a:p>
      </dgm:t>
    </dgm:pt>
    <dgm:pt modelId="{32E4F7D4-8C4B-4E65-9543-FBC6C4A32811}" type="sibTrans" cxnId="{0353BBDD-5AC5-4F69-8783-1FA5C862CF32}">
      <dgm:prSet/>
      <dgm:spPr/>
      <dgm:t>
        <a:bodyPr/>
        <a:lstStyle/>
        <a:p>
          <a:endParaRPr lang="es-ES"/>
        </a:p>
      </dgm:t>
    </dgm:pt>
    <dgm:pt modelId="{8F695840-534E-4C8A-91D4-83ADD8CE026A}">
      <dgm:prSet phldrT="[Texto]" custT="1"/>
      <dgm:spPr/>
      <dgm:t>
        <a:bodyPr/>
        <a:lstStyle/>
        <a:p>
          <a:r>
            <a:rPr lang="es-ES" sz="1200" dirty="0" smtClean="0"/>
            <a:t>Penicilina para el tratamiento de infecciones por </a:t>
          </a:r>
          <a:r>
            <a:rPr lang="es-ES" sz="1200" b="1" i="1" dirty="0" smtClean="0"/>
            <a:t>S. </a:t>
          </a:r>
          <a:r>
            <a:rPr lang="es-ES" sz="1200" b="1" i="1" dirty="0" err="1" smtClean="0"/>
            <a:t>aureus</a:t>
          </a:r>
          <a:r>
            <a:rPr lang="es-ES" sz="1200" dirty="0" smtClean="0"/>
            <a:t>.</a:t>
          </a:r>
          <a:endParaRPr lang="es-ES" sz="1200" dirty="0"/>
        </a:p>
      </dgm:t>
    </dgm:pt>
    <dgm:pt modelId="{725501C7-9C3E-4CBD-BD90-4ED8902FD336}" type="parTrans" cxnId="{62596810-DAF1-4523-8EB2-6BDB230AF60A}">
      <dgm:prSet/>
      <dgm:spPr/>
      <dgm:t>
        <a:bodyPr/>
        <a:lstStyle/>
        <a:p>
          <a:endParaRPr lang="es-ES"/>
        </a:p>
      </dgm:t>
    </dgm:pt>
    <dgm:pt modelId="{9843DC83-731D-43DF-A393-C81D4F34FBAD}" type="sibTrans" cxnId="{62596810-DAF1-4523-8EB2-6BDB230AF60A}">
      <dgm:prSet/>
      <dgm:spPr/>
      <dgm:t>
        <a:bodyPr/>
        <a:lstStyle/>
        <a:p>
          <a:endParaRPr lang="es-ES"/>
        </a:p>
      </dgm:t>
    </dgm:pt>
    <dgm:pt modelId="{D9EC7D15-141A-4386-ACF5-79B44A9200F4}">
      <dgm:prSet phldrT="[Texto]"/>
      <dgm:spPr/>
      <dgm:t>
        <a:bodyPr/>
        <a:lstStyle/>
        <a:p>
          <a:r>
            <a:rPr lang="es-ES" dirty="0" smtClean="0"/>
            <a:t>Un año después </a:t>
          </a:r>
          <a:endParaRPr lang="es-ES" dirty="0"/>
        </a:p>
      </dgm:t>
    </dgm:pt>
    <dgm:pt modelId="{AF84FECE-46AB-4AD9-A4BC-D863C6F9EAEF}" type="parTrans" cxnId="{E38440D3-EDF0-4C12-BDC9-CD1E391722A5}">
      <dgm:prSet/>
      <dgm:spPr/>
      <dgm:t>
        <a:bodyPr/>
        <a:lstStyle/>
        <a:p>
          <a:endParaRPr lang="es-ES"/>
        </a:p>
      </dgm:t>
    </dgm:pt>
    <dgm:pt modelId="{1F7A493F-BC6D-49E8-8A57-FBCFE8FA0448}" type="sibTrans" cxnId="{E38440D3-EDF0-4C12-BDC9-CD1E391722A5}">
      <dgm:prSet/>
      <dgm:spPr/>
      <dgm:t>
        <a:bodyPr/>
        <a:lstStyle/>
        <a:p>
          <a:endParaRPr lang="es-ES"/>
        </a:p>
      </dgm:t>
    </dgm:pt>
    <dgm:pt modelId="{35536D06-3614-4816-AF3C-FF24A9455812}">
      <dgm:prSet phldrT="[Texto]" custT="1"/>
      <dgm:spPr/>
      <dgm:t>
        <a:bodyPr/>
        <a:lstStyle/>
        <a:p>
          <a:pPr algn="just"/>
          <a:r>
            <a:rPr lang="es-ES" sz="1200" b="1" i="1" dirty="0" err="1" smtClean="0"/>
            <a:t>S.aureus</a:t>
          </a:r>
          <a:r>
            <a:rPr lang="es-ES" sz="1200" b="1" dirty="0" smtClean="0"/>
            <a:t> </a:t>
          </a:r>
          <a:r>
            <a:rPr lang="es-ES" sz="1200" dirty="0" smtClean="0"/>
            <a:t>resistentes a la Penicilina (producción de </a:t>
          </a:r>
          <a:r>
            <a:rPr lang="es-ES" sz="1200" dirty="0" err="1" smtClean="0"/>
            <a:t>penicilinasa</a:t>
          </a:r>
          <a:r>
            <a:rPr lang="es-ES" sz="1200" dirty="0" smtClean="0"/>
            <a:t>).</a:t>
          </a:r>
          <a:endParaRPr lang="es-ES" sz="1200" dirty="0"/>
        </a:p>
      </dgm:t>
    </dgm:pt>
    <dgm:pt modelId="{7F291176-F07A-41AA-9CAD-E247B65802C4}" type="parTrans" cxnId="{9BD3968C-9994-448C-AC4C-7DBE9168682E}">
      <dgm:prSet/>
      <dgm:spPr/>
      <dgm:t>
        <a:bodyPr/>
        <a:lstStyle/>
        <a:p>
          <a:endParaRPr lang="es-ES"/>
        </a:p>
      </dgm:t>
    </dgm:pt>
    <dgm:pt modelId="{45F73C0B-C878-4A5D-B667-E18F832FCAFA}" type="sibTrans" cxnId="{9BD3968C-9994-448C-AC4C-7DBE9168682E}">
      <dgm:prSet/>
      <dgm:spPr/>
      <dgm:t>
        <a:bodyPr/>
        <a:lstStyle/>
        <a:p>
          <a:endParaRPr lang="es-ES"/>
        </a:p>
      </dgm:t>
    </dgm:pt>
    <dgm:pt modelId="{3AEFC0F9-4C41-43A4-A8BE-4E9BBFE25B51}">
      <dgm:prSet phldrT="[Texto]"/>
      <dgm:spPr/>
      <dgm:t>
        <a:bodyPr/>
        <a:lstStyle/>
        <a:p>
          <a:r>
            <a:rPr lang="es-ES" dirty="0" smtClean="0"/>
            <a:t>1946 (Inglaterra)</a:t>
          </a:r>
          <a:endParaRPr lang="es-ES" dirty="0"/>
        </a:p>
      </dgm:t>
    </dgm:pt>
    <dgm:pt modelId="{10A130C2-7586-4EBB-B578-A3DB9A7E6E72}" type="parTrans" cxnId="{428DD6B9-F5FC-4698-AD43-07D61267F613}">
      <dgm:prSet/>
      <dgm:spPr/>
      <dgm:t>
        <a:bodyPr/>
        <a:lstStyle/>
        <a:p>
          <a:endParaRPr lang="es-ES"/>
        </a:p>
      </dgm:t>
    </dgm:pt>
    <dgm:pt modelId="{AB696787-5B49-410C-B316-F42F44381A6F}" type="sibTrans" cxnId="{428DD6B9-F5FC-4698-AD43-07D61267F613}">
      <dgm:prSet/>
      <dgm:spPr/>
      <dgm:t>
        <a:bodyPr/>
        <a:lstStyle/>
        <a:p>
          <a:endParaRPr lang="es-ES"/>
        </a:p>
      </dgm:t>
    </dgm:pt>
    <dgm:pt modelId="{853B2499-32B8-4B6C-B5E4-82DC5E5609DC}">
      <dgm:prSet phldrT="[Texto]" custT="1"/>
      <dgm:spPr/>
      <dgm:t>
        <a:bodyPr/>
        <a:lstStyle/>
        <a:p>
          <a:r>
            <a:rPr lang="es-ES" sz="1200" dirty="0" smtClean="0"/>
            <a:t> 60% de los aislamientos de </a:t>
          </a:r>
          <a:r>
            <a:rPr lang="es-ES" sz="1200" b="1" i="1" dirty="0" smtClean="0"/>
            <a:t>S. </a:t>
          </a:r>
          <a:r>
            <a:rPr lang="es-ES" sz="1200" b="1" i="1" dirty="0" err="1" smtClean="0"/>
            <a:t>aureus</a:t>
          </a:r>
          <a:r>
            <a:rPr lang="es-ES" sz="1200" b="1" i="1" dirty="0" smtClean="0"/>
            <a:t> </a:t>
          </a:r>
          <a:r>
            <a:rPr lang="es-ES" sz="1200" dirty="0" smtClean="0"/>
            <a:t>eran resistentes a Penicilina.</a:t>
          </a:r>
          <a:endParaRPr lang="es-ES" sz="1200" dirty="0"/>
        </a:p>
      </dgm:t>
    </dgm:pt>
    <dgm:pt modelId="{7D06DDEC-711E-44C8-A287-18657723162A}" type="parTrans" cxnId="{945D359C-428A-45FC-B620-0F7F319EE236}">
      <dgm:prSet/>
      <dgm:spPr/>
      <dgm:t>
        <a:bodyPr/>
        <a:lstStyle/>
        <a:p>
          <a:endParaRPr lang="es-ES"/>
        </a:p>
      </dgm:t>
    </dgm:pt>
    <dgm:pt modelId="{ABEF5091-3016-48AF-88C9-91A9D4476998}" type="sibTrans" cxnId="{945D359C-428A-45FC-B620-0F7F319EE236}">
      <dgm:prSet/>
      <dgm:spPr/>
      <dgm:t>
        <a:bodyPr/>
        <a:lstStyle/>
        <a:p>
          <a:endParaRPr lang="es-ES"/>
        </a:p>
      </dgm:t>
    </dgm:pt>
    <dgm:pt modelId="{AABC3694-65BF-4501-92E8-BBBC495DA4F0}">
      <dgm:prSet/>
      <dgm:spPr/>
      <dgm:t>
        <a:bodyPr/>
        <a:lstStyle/>
        <a:p>
          <a:r>
            <a:rPr lang="es-ES" dirty="0" smtClean="0"/>
            <a:t>1960</a:t>
          </a:r>
          <a:endParaRPr lang="es-ES" dirty="0"/>
        </a:p>
      </dgm:t>
    </dgm:pt>
    <dgm:pt modelId="{CA0F43C7-55AE-48F7-B4B4-71F2681822D2}" type="parTrans" cxnId="{D59E8C89-89E6-4787-AC73-8DE61A0CE5AD}">
      <dgm:prSet/>
      <dgm:spPr/>
      <dgm:t>
        <a:bodyPr/>
        <a:lstStyle/>
        <a:p>
          <a:endParaRPr lang="es-ES"/>
        </a:p>
      </dgm:t>
    </dgm:pt>
    <dgm:pt modelId="{E1903297-47C8-429E-B813-CBCA2FE8D106}" type="sibTrans" cxnId="{D59E8C89-89E6-4787-AC73-8DE61A0CE5AD}">
      <dgm:prSet/>
      <dgm:spPr/>
      <dgm:t>
        <a:bodyPr/>
        <a:lstStyle/>
        <a:p>
          <a:endParaRPr lang="es-ES"/>
        </a:p>
      </dgm:t>
    </dgm:pt>
    <dgm:pt modelId="{CF18066E-FB1F-4C11-AF02-54C9927586AE}">
      <dgm:prSet custT="1"/>
      <dgm:spPr/>
      <dgm:t>
        <a:bodyPr/>
        <a:lstStyle/>
        <a:p>
          <a:pPr algn="just"/>
          <a:r>
            <a:rPr lang="es-ES" sz="1200" b="1" dirty="0" err="1" smtClean="0"/>
            <a:t>Staphylococcus</a:t>
          </a:r>
          <a:r>
            <a:rPr lang="es-ES" sz="1200" dirty="0" smtClean="0"/>
            <a:t> adquirieron resistencia a la gran mayoría de antibióticos disponibles.</a:t>
          </a:r>
          <a:endParaRPr lang="es-ES" sz="1200" dirty="0"/>
        </a:p>
      </dgm:t>
    </dgm:pt>
    <dgm:pt modelId="{E90B1694-62F5-477A-B91B-342258000A91}" type="parTrans" cxnId="{4FAECDD2-4F60-446A-AE2F-3702B7A44C10}">
      <dgm:prSet/>
      <dgm:spPr/>
      <dgm:t>
        <a:bodyPr/>
        <a:lstStyle/>
        <a:p>
          <a:endParaRPr lang="es-ES"/>
        </a:p>
      </dgm:t>
    </dgm:pt>
    <dgm:pt modelId="{4A65CFF0-6E07-459B-9D22-BEB979C6BC7D}" type="sibTrans" cxnId="{4FAECDD2-4F60-446A-AE2F-3702B7A44C10}">
      <dgm:prSet/>
      <dgm:spPr/>
      <dgm:t>
        <a:bodyPr/>
        <a:lstStyle/>
        <a:p>
          <a:endParaRPr lang="es-ES"/>
        </a:p>
      </dgm:t>
    </dgm:pt>
    <dgm:pt modelId="{9AD64881-6FF5-4E2C-905E-ECAEEA59E99C}">
      <dgm:prSet/>
      <dgm:spPr/>
      <dgm:t>
        <a:bodyPr/>
        <a:lstStyle/>
        <a:p>
          <a:r>
            <a:rPr lang="es-ES" dirty="0" smtClean="0"/>
            <a:t>Actualmente</a:t>
          </a:r>
          <a:endParaRPr lang="es-ES" dirty="0"/>
        </a:p>
      </dgm:t>
    </dgm:pt>
    <dgm:pt modelId="{8B3527A7-862A-4E66-A065-97FD27653758}" type="parTrans" cxnId="{391D65AB-123D-4F86-80C2-C822E212F054}">
      <dgm:prSet/>
      <dgm:spPr/>
      <dgm:t>
        <a:bodyPr/>
        <a:lstStyle/>
        <a:p>
          <a:endParaRPr lang="es-ES"/>
        </a:p>
      </dgm:t>
    </dgm:pt>
    <dgm:pt modelId="{11427B59-09B4-4779-8730-170B155E4679}" type="sibTrans" cxnId="{391D65AB-123D-4F86-80C2-C822E212F054}">
      <dgm:prSet/>
      <dgm:spPr/>
      <dgm:t>
        <a:bodyPr/>
        <a:lstStyle/>
        <a:p>
          <a:endParaRPr lang="es-ES"/>
        </a:p>
      </dgm:t>
    </dgm:pt>
    <dgm:pt modelId="{63B4F858-3281-4F59-9B8E-FC3D2F60A231}">
      <dgm:prSet custT="1"/>
      <dgm:spPr/>
      <dgm:t>
        <a:bodyPr/>
        <a:lstStyle/>
        <a:p>
          <a:pPr algn="just"/>
          <a:r>
            <a:rPr lang="es-ES" sz="1200" dirty="0" smtClean="0"/>
            <a:t>Resistencia a la penicilina del 80%-93% o más.</a:t>
          </a:r>
          <a:endParaRPr lang="es-ES" sz="1200" dirty="0"/>
        </a:p>
      </dgm:t>
    </dgm:pt>
    <dgm:pt modelId="{28FD98B7-280B-4938-AEE8-BF4959508FE0}" type="parTrans" cxnId="{787449D0-B35F-450E-87C9-7C5F7494C172}">
      <dgm:prSet/>
      <dgm:spPr/>
      <dgm:t>
        <a:bodyPr/>
        <a:lstStyle/>
        <a:p>
          <a:endParaRPr lang="es-ES"/>
        </a:p>
      </dgm:t>
    </dgm:pt>
    <dgm:pt modelId="{412E81CC-D6C0-4FBC-B63D-E1D1F4F44649}" type="sibTrans" cxnId="{787449D0-B35F-450E-87C9-7C5F7494C172}">
      <dgm:prSet/>
      <dgm:spPr/>
      <dgm:t>
        <a:bodyPr/>
        <a:lstStyle/>
        <a:p>
          <a:endParaRPr lang="es-ES"/>
        </a:p>
      </dgm:t>
    </dgm:pt>
    <dgm:pt modelId="{BA1049E7-268C-4D54-BFDA-F293A885E7F0}" type="pres">
      <dgm:prSet presAssocID="{17B8565D-4898-4CF7-96B9-E4DA43B37AC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A7B3CCF-75E7-4571-8098-403D7BF493CD}" type="pres">
      <dgm:prSet presAssocID="{17B8565D-4898-4CF7-96B9-E4DA43B37AC2}" presName="tSp" presStyleCnt="0"/>
      <dgm:spPr/>
    </dgm:pt>
    <dgm:pt modelId="{9F1B63B8-D3FB-4DA5-B1EA-FA20B7C810A1}" type="pres">
      <dgm:prSet presAssocID="{17B8565D-4898-4CF7-96B9-E4DA43B37AC2}" presName="bSp" presStyleCnt="0"/>
      <dgm:spPr/>
    </dgm:pt>
    <dgm:pt modelId="{529D4ACD-867D-4DB5-AB8C-A3205F81B19F}" type="pres">
      <dgm:prSet presAssocID="{17B8565D-4898-4CF7-96B9-E4DA43B37AC2}" presName="process" presStyleCnt="0"/>
      <dgm:spPr/>
    </dgm:pt>
    <dgm:pt modelId="{F632F3F6-4808-4221-94D2-8C174375C362}" type="pres">
      <dgm:prSet presAssocID="{CB88F669-7B8D-47D5-8818-F7580F7C7DFE}" presName="composite1" presStyleCnt="0"/>
      <dgm:spPr/>
    </dgm:pt>
    <dgm:pt modelId="{86235E02-0AD1-4536-B45A-3379B36212D1}" type="pres">
      <dgm:prSet presAssocID="{CB88F669-7B8D-47D5-8818-F7580F7C7DFE}" presName="dummyNode1" presStyleLbl="node1" presStyleIdx="0" presStyleCnt="5"/>
      <dgm:spPr/>
    </dgm:pt>
    <dgm:pt modelId="{FE91EBCD-42A3-43E1-B8C0-39D2452F33F3}" type="pres">
      <dgm:prSet presAssocID="{CB88F669-7B8D-47D5-8818-F7580F7C7DFE}" presName="childNode1" presStyleLbl="bgAcc1" presStyleIdx="0" presStyleCnt="5" custScaleX="116012" custScaleY="166605" custLinFactNeighborX="-99" custLinFactNeighborY="99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5CA2554-4EAD-4E18-B642-5F4222715DCF}" type="pres">
      <dgm:prSet presAssocID="{CB88F669-7B8D-47D5-8818-F7580F7C7DFE}" presName="childNode1tx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DF236E8-64EC-49E5-ABBB-A782C217985F}" type="pres">
      <dgm:prSet presAssocID="{CB88F669-7B8D-47D5-8818-F7580F7C7DFE}" presName="parentNode1" presStyleLbl="node1" presStyleIdx="0" presStyleCnt="5" custLinFactNeighborX="-1948" custLinFactNeighborY="7121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AD7DDB2-964A-4E9F-A005-A325C6A6BB30}" type="pres">
      <dgm:prSet presAssocID="{CB88F669-7B8D-47D5-8818-F7580F7C7DFE}" presName="connSite1" presStyleCnt="0"/>
      <dgm:spPr/>
    </dgm:pt>
    <dgm:pt modelId="{188EFBD3-C7BC-4298-9AA8-1915BBF77C38}" type="pres">
      <dgm:prSet presAssocID="{32E4F7D4-8C4B-4E65-9543-FBC6C4A32811}" presName="Name9" presStyleLbl="sibTrans2D1" presStyleIdx="0" presStyleCnt="4"/>
      <dgm:spPr/>
      <dgm:t>
        <a:bodyPr/>
        <a:lstStyle/>
        <a:p>
          <a:endParaRPr lang="es-ES"/>
        </a:p>
      </dgm:t>
    </dgm:pt>
    <dgm:pt modelId="{11902AA9-ACD5-4014-80B1-DF101CA0F596}" type="pres">
      <dgm:prSet presAssocID="{D9EC7D15-141A-4386-ACF5-79B44A9200F4}" presName="composite2" presStyleCnt="0"/>
      <dgm:spPr/>
    </dgm:pt>
    <dgm:pt modelId="{954AFA4F-25A6-4917-B065-37914FF84D64}" type="pres">
      <dgm:prSet presAssocID="{D9EC7D15-141A-4386-ACF5-79B44A9200F4}" presName="dummyNode2" presStyleLbl="node1" presStyleIdx="0" presStyleCnt="5"/>
      <dgm:spPr/>
    </dgm:pt>
    <dgm:pt modelId="{FE1CE93C-F74A-4391-A931-E2C522AD6765}" type="pres">
      <dgm:prSet presAssocID="{D9EC7D15-141A-4386-ACF5-79B44A9200F4}" presName="childNode2" presStyleLbl="bgAcc1" presStyleIdx="1" presStyleCnt="5" custScaleX="119409" custScaleY="162857" custLinFactNeighborX="-619" custLinFactNeighborY="491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F263C69-AE19-46A1-AAFD-9A26A10C17C0}" type="pres">
      <dgm:prSet presAssocID="{D9EC7D15-141A-4386-ACF5-79B44A9200F4}" presName="childNode2tx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BBB6A0C-2D27-42E2-9B43-CE3043D00832}" type="pres">
      <dgm:prSet presAssocID="{D9EC7D15-141A-4386-ACF5-79B44A9200F4}" presName="parentNode2" presStyleLbl="node1" presStyleIdx="1" presStyleCnt="5" custLinFactNeighborX="-1879" custLinFactNeighborY="-2936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75386E7-D7FE-4618-BADB-54DB75EF6B71}" type="pres">
      <dgm:prSet presAssocID="{D9EC7D15-141A-4386-ACF5-79B44A9200F4}" presName="connSite2" presStyleCnt="0"/>
      <dgm:spPr/>
    </dgm:pt>
    <dgm:pt modelId="{8E6E08FF-0744-4B08-B6D0-2A05AAD649AF}" type="pres">
      <dgm:prSet presAssocID="{1F7A493F-BC6D-49E8-8A57-FBCFE8FA0448}" presName="Name18" presStyleLbl="sibTrans2D1" presStyleIdx="1" presStyleCnt="4"/>
      <dgm:spPr/>
      <dgm:t>
        <a:bodyPr/>
        <a:lstStyle/>
        <a:p>
          <a:endParaRPr lang="es-ES"/>
        </a:p>
      </dgm:t>
    </dgm:pt>
    <dgm:pt modelId="{14B9BD9C-D5CD-4186-822E-0F76D593D085}" type="pres">
      <dgm:prSet presAssocID="{3AEFC0F9-4C41-43A4-A8BE-4E9BBFE25B51}" presName="composite1" presStyleCnt="0"/>
      <dgm:spPr/>
    </dgm:pt>
    <dgm:pt modelId="{F7217276-BF21-4A00-9BAA-29396BFD3B08}" type="pres">
      <dgm:prSet presAssocID="{3AEFC0F9-4C41-43A4-A8BE-4E9BBFE25B51}" presName="dummyNode1" presStyleLbl="node1" presStyleIdx="1" presStyleCnt="5"/>
      <dgm:spPr/>
    </dgm:pt>
    <dgm:pt modelId="{C2BC8564-1BE9-44E9-9635-1F48AB676D06}" type="pres">
      <dgm:prSet presAssocID="{3AEFC0F9-4C41-43A4-A8BE-4E9BBFE25B51}" presName="childNode1" presStyleLbl="bgAcc1" presStyleIdx="2" presStyleCnt="5" custScaleX="122734" custScaleY="17853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18F1645-D148-445D-9FD7-759056E69FEE}" type="pres">
      <dgm:prSet presAssocID="{3AEFC0F9-4C41-43A4-A8BE-4E9BBFE25B51}" presName="childNode1tx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18ECC1-8605-4039-8D25-F8AA9251B386}" type="pres">
      <dgm:prSet presAssocID="{3AEFC0F9-4C41-43A4-A8BE-4E9BBFE25B51}" presName="parentNode1" presStyleLbl="node1" presStyleIdx="2" presStyleCnt="5" custLinFactNeighborX="-942" custLinFactNeighborY="5499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8790131-0F9F-4298-9E63-85D30425B285}" type="pres">
      <dgm:prSet presAssocID="{3AEFC0F9-4C41-43A4-A8BE-4E9BBFE25B51}" presName="connSite1" presStyleCnt="0"/>
      <dgm:spPr/>
    </dgm:pt>
    <dgm:pt modelId="{885C1B51-31E8-4486-AFBA-A3415A909E40}" type="pres">
      <dgm:prSet presAssocID="{AB696787-5B49-410C-B316-F42F44381A6F}" presName="Name9" presStyleLbl="sibTrans2D1" presStyleIdx="2" presStyleCnt="4"/>
      <dgm:spPr/>
      <dgm:t>
        <a:bodyPr/>
        <a:lstStyle/>
        <a:p>
          <a:endParaRPr lang="es-ES"/>
        </a:p>
      </dgm:t>
    </dgm:pt>
    <dgm:pt modelId="{0BA92360-259F-4376-AA00-4C95B10327A6}" type="pres">
      <dgm:prSet presAssocID="{AABC3694-65BF-4501-92E8-BBBC495DA4F0}" presName="composite2" presStyleCnt="0"/>
      <dgm:spPr/>
    </dgm:pt>
    <dgm:pt modelId="{D923437D-273D-451F-9989-A1F09C85249F}" type="pres">
      <dgm:prSet presAssocID="{AABC3694-65BF-4501-92E8-BBBC495DA4F0}" presName="dummyNode2" presStyleLbl="node1" presStyleIdx="2" presStyleCnt="5"/>
      <dgm:spPr/>
    </dgm:pt>
    <dgm:pt modelId="{928FBE93-53B8-4514-B7D0-622D9ECD7E50}" type="pres">
      <dgm:prSet presAssocID="{AABC3694-65BF-4501-92E8-BBBC495DA4F0}" presName="childNode2" presStyleLbl="bgAcc1" presStyleIdx="3" presStyleCnt="5" custScaleX="120429" custScaleY="193985" custLinFactNeighborX="12475" custLinFactNeighborY="-460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EB82212-3713-4ACC-B10F-650C74796834}" type="pres">
      <dgm:prSet presAssocID="{AABC3694-65BF-4501-92E8-BBBC495DA4F0}" presName="childNode2tx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42CCFF-A6F4-46A4-9419-389461CEB07A}" type="pres">
      <dgm:prSet presAssocID="{AABC3694-65BF-4501-92E8-BBBC495DA4F0}" presName="parentNode2" presStyleLbl="node1" presStyleIdx="3" presStyleCnt="5" custLinFactNeighborX="-331" custLinFactNeighborY="-6854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BF51D47-5533-4F4A-B2E2-5EC3D8AFB57A}" type="pres">
      <dgm:prSet presAssocID="{AABC3694-65BF-4501-92E8-BBBC495DA4F0}" presName="connSite2" presStyleCnt="0"/>
      <dgm:spPr/>
    </dgm:pt>
    <dgm:pt modelId="{7B1539F1-CD89-4274-84A2-EF86B977C6AD}" type="pres">
      <dgm:prSet presAssocID="{E1903297-47C8-429E-B813-CBCA2FE8D106}" presName="Name18" presStyleLbl="sibTrans2D1" presStyleIdx="3" presStyleCnt="4"/>
      <dgm:spPr/>
      <dgm:t>
        <a:bodyPr/>
        <a:lstStyle/>
        <a:p>
          <a:endParaRPr lang="es-ES"/>
        </a:p>
      </dgm:t>
    </dgm:pt>
    <dgm:pt modelId="{05B82154-EAB1-4F87-BF23-7B6488820C5D}" type="pres">
      <dgm:prSet presAssocID="{9AD64881-6FF5-4E2C-905E-ECAEEA59E99C}" presName="composite1" presStyleCnt="0"/>
      <dgm:spPr/>
    </dgm:pt>
    <dgm:pt modelId="{013C4388-8072-4EE2-9031-F9999DD2B4ED}" type="pres">
      <dgm:prSet presAssocID="{9AD64881-6FF5-4E2C-905E-ECAEEA59E99C}" presName="dummyNode1" presStyleLbl="node1" presStyleIdx="3" presStyleCnt="5"/>
      <dgm:spPr/>
    </dgm:pt>
    <dgm:pt modelId="{F73C227C-062B-4510-BEAE-DBA616C3A183}" type="pres">
      <dgm:prSet presAssocID="{9AD64881-6FF5-4E2C-905E-ECAEEA59E99C}" presName="childNode1" presStyleLbl="bgAcc1" presStyleIdx="4" presStyleCnt="5" custScaleX="102320" custScaleY="14412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A6E5CF6-CDDD-4AA9-89E8-F3BAC718CA62}" type="pres">
      <dgm:prSet presAssocID="{9AD64881-6FF5-4E2C-905E-ECAEEA59E99C}" presName="childNode1tx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7DF72C5-A4C5-43B5-9EC5-8B8EE70417C1}" type="pres">
      <dgm:prSet presAssocID="{9AD64881-6FF5-4E2C-905E-ECAEEA59E99C}" presName="parentNode1" presStyleLbl="node1" presStyleIdx="4" presStyleCnt="5" custLinFactNeighborX="-3016" custLinFactNeighborY="5499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928ED9F-2909-40DE-8C1A-BF88072329B4}" type="pres">
      <dgm:prSet presAssocID="{9AD64881-6FF5-4E2C-905E-ECAEEA59E99C}" presName="connSite1" presStyleCnt="0"/>
      <dgm:spPr/>
    </dgm:pt>
  </dgm:ptLst>
  <dgm:cxnLst>
    <dgm:cxn modelId="{B61F4FE1-783A-40F8-B01E-084AB9CB1BCE}" type="presOf" srcId="{9AD64881-6FF5-4E2C-905E-ECAEEA59E99C}" destId="{F7DF72C5-A4C5-43B5-9EC5-8B8EE70417C1}" srcOrd="0" destOrd="0" presId="urn:microsoft.com/office/officeart/2005/8/layout/hProcess4"/>
    <dgm:cxn modelId="{0353BBDD-5AC5-4F69-8783-1FA5C862CF32}" srcId="{17B8565D-4898-4CF7-96B9-E4DA43B37AC2}" destId="{CB88F669-7B8D-47D5-8818-F7580F7C7DFE}" srcOrd="0" destOrd="0" parTransId="{EC7AFADC-DA8A-4EB4-8170-23603BB755AF}" sibTransId="{32E4F7D4-8C4B-4E65-9543-FBC6C4A32811}"/>
    <dgm:cxn modelId="{BEC4C5FD-CA00-4B8F-A3BF-7F86E13B23DD}" type="presOf" srcId="{35536D06-3614-4816-AF3C-FF24A9455812}" destId="{FE1CE93C-F74A-4391-A931-E2C522AD6765}" srcOrd="0" destOrd="0" presId="urn:microsoft.com/office/officeart/2005/8/layout/hProcess4"/>
    <dgm:cxn modelId="{66F3A089-2449-45E4-9409-21FFE779BD41}" type="presOf" srcId="{CF18066E-FB1F-4C11-AF02-54C9927586AE}" destId="{928FBE93-53B8-4514-B7D0-622D9ECD7E50}" srcOrd="0" destOrd="0" presId="urn:microsoft.com/office/officeart/2005/8/layout/hProcess4"/>
    <dgm:cxn modelId="{53ECB449-5A5B-40EE-99C5-5D8142705936}" type="presOf" srcId="{CF18066E-FB1F-4C11-AF02-54C9927586AE}" destId="{5EB82212-3713-4ACC-B10F-650C74796834}" srcOrd="1" destOrd="0" presId="urn:microsoft.com/office/officeart/2005/8/layout/hProcess4"/>
    <dgm:cxn modelId="{F3411963-985B-4FBE-9929-0C9DEFBAC7B8}" type="presOf" srcId="{D9EC7D15-141A-4386-ACF5-79B44A9200F4}" destId="{FBBB6A0C-2D27-42E2-9B43-CE3043D00832}" srcOrd="0" destOrd="0" presId="urn:microsoft.com/office/officeart/2005/8/layout/hProcess4"/>
    <dgm:cxn modelId="{481E8347-58F3-4C49-BD37-FD232DC274FC}" type="presOf" srcId="{63B4F858-3281-4F59-9B8E-FC3D2F60A231}" destId="{1A6E5CF6-CDDD-4AA9-89E8-F3BAC718CA62}" srcOrd="1" destOrd="0" presId="urn:microsoft.com/office/officeart/2005/8/layout/hProcess4"/>
    <dgm:cxn modelId="{254A217A-B0A2-485E-95A2-84F0884AC4EA}" type="presOf" srcId="{8F695840-534E-4C8A-91D4-83ADD8CE026A}" destId="{55CA2554-4EAD-4E18-B642-5F4222715DCF}" srcOrd="1" destOrd="0" presId="urn:microsoft.com/office/officeart/2005/8/layout/hProcess4"/>
    <dgm:cxn modelId="{787449D0-B35F-450E-87C9-7C5F7494C172}" srcId="{9AD64881-6FF5-4E2C-905E-ECAEEA59E99C}" destId="{63B4F858-3281-4F59-9B8E-FC3D2F60A231}" srcOrd="0" destOrd="0" parTransId="{28FD98B7-280B-4938-AEE8-BF4959508FE0}" sibTransId="{412E81CC-D6C0-4FBC-B63D-E1D1F4F44649}"/>
    <dgm:cxn modelId="{5AE774A2-1E7F-4387-A389-D2EA5F6F6BB0}" type="presOf" srcId="{E1903297-47C8-429E-B813-CBCA2FE8D106}" destId="{7B1539F1-CD89-4274-84A2-EF86B977C6AD}" srcOrd="0" destOrd="0" presId="urn:microsoft.com/office/officeart/2005/8/layout/hProcess4"/>
    <dgm:cxn modelId="{945D359C-428A-45FC-B620-0F7F319EE236}" srcId="{3AEFC0F9-4C41-43A4-A8BE-4E9BBFE25B51}" destId="{853B2499-32B8-4B6C-B5E4-82DC5E5609DC}" srcOrd="0" destOrd="0" parTransId="{7D06DDEC-711E-44C8-A287-18657723162A}" sibTransId="{ABEF5091-3016-48AF-88C9-91A9D4476998}"/>
    <dgm:cxn modelId="{3EA681A8-A38D-4301-93A3-1B76FCF036FD}" type="presOf" srcId="{35536D06-3614-4816-AF3C-FF24A9455812}" destId="{7F263C69-AE19-46A1-AAFD-9A26A10C17C0}" srcOrd="1" destOrd="0" presId="urn:microsoft.com/office/officeart/2005/8/layout/hProcess4"/>
    <dgm:cxn modelId="{428DD6B9-F5FC-4698-AD43-07D61267F613}" srcId="{17B8565D-4898-4CF7-96B9-E4DA43B37AC2}" destId="{3AEFC0F9-4C41-43A4-A8BE-4E9BBFE25B51}" srcOrd="2" destOrd="0" parTransId="{10A130C2-7586-4EBB-B578-A3DB9A7E6E72}" sibTransId="{AB696787-5B49-410C-B316-F42F44381A6F}"/>
    <dgm:cxn modelId="{A7C1BE28-5365-475C-8F76-19E92457BD57}" type="presOf" srcId="{CB88F669-7B8D-47D5-8818-F7580F7C7DFE}" destId="{DDF236E8-64EC-49E5-ABBB-A782C217985F}" srcOrd="0" destOrd="0" presId="urn:microsoft.com/office/officeart/2005/8/layout/hProcess4"/>
    <dgm:cxn modelId="{7A3C74A8-0356-473E-97C1-E04C576FBA65}" type="presOf" srcId="{853B2499-32B8-4B6C-B5E4-82DC5E5609DC}" destId="{818F1645-D148-445D-9FD7-759056E69FEE}" srcOrd="1" destOrd="0" presId="urn:microsoft.com/office/officeart/2005/8/layout/hProcess4"/>
    <dgm:cxn modelId="{9BD3968C-9994-448C-AC4C-7DBE9168682E}" srcId="{D9EC7D15-141A-4386-ACF5-79B44A9200F4}" destId="{35536D06-3614-4816-AF3C-FF24A9455812}" srcOrd="0" destOrd="0" parTransId="{7F291176-F07A-41AA-9CAD-E247B65802C4}" sibTransId="{45F73C0B-C878-4A5D-B667-E18F832FCAFA}"/>
    <dgm:cxn modelId="{4FAECDD2-4F60-446A-AE2F-3702B7A44C10}" srcId="{AABC3694-65BF-4501-92E8-BBBC495DA4F0}" destId="{CF18066E-FB1F-4C11-AF02-54C9927586AE}" srcOrd="0" destOrd="0" parTransId="{E90B1694-62F5-477A-B91B-342258000A91}" sibTransId="{4A65CFF0-6E07-459B-9D22-BEB979C6BC7D}"/>
    <dgm:cxn modelId="{62596810-DAF1-4523-8EB2-6BDB230AF60A}" srcId="{CB88F669-7B8D-47D5-8818-F7580F7C7DFE}" destId="{8F695840-534E-4C8A-91D4-83ADD8CE026A}" srcOrd="0" destOrd="0" parTransId="{725501C7-9C3E-4CBD-BD90-4ED8902FD336}" sibTransId="{9843DC83-731D-43DF-A393-C81D4F34FBAD}"/>
    <dgm:cxn modelId="{944DA5A3-CE01-4668-BE05-FB53E8B4E445}" type="presOf" srcId="{AABC3694-65BF-4501-92E8-BBBC495DA4F0}" destId="{F442CCFF-A6F4-46A4-9419-389461CEB07A}" srcOrd="0" destOrd="0" presId="urn:microsoft.com/office/officeart/2005/8/layout/hProcess4"/>
    <dgm:cxn modelId="{84D43B77-394E-4102-9C60-B0ECB5CA31AB}" type="presOf" srcId="{3AEFC0F9-4C41-43A4-A8BE-4E9BBFE25B51}" destId="{E918ECC1-8605-4039-8D25-F8AA9251B386}" srcOrd="0" destOrd="0" presId="urn:microsoft.com/office/officeart/2005/8/layout/hProcess4"/>
    <dgm:cxn modelId="{E38440D3-EDF0-4C12-BDC9-CD1E391722A5}" srcId="{17B8565D-4898-4CF7-96B9-E4DA43B37AC2}" destId="{D9EC7D15-141A-4386-ACF5-79B44A9200F4}" srcOrd="1" destOrd="0" parTransId="{AF84FECE-46AB-4AD9-A4BC-D863C6F9EAEF}" sibTransId="{1F7A493F-BC6D-49E8-8A57-FBCFE8FA0448}"/>
    <dgm:cxn modelId="{BE51D3F4-E729-4373-80F2-E9D50EF4E2A0}" type="presOf" srcId="{8F695840-534E-4C8A-91D4-83ADD8CE026A}" destId="{FE91EBCD-42A3-43E1-B8C0-39D2452F33F3}" srcOrd="0" destOrd="0" presId="urn:microsoft.com/office/officeart/2005/8/layout/hProcess4"/>
    <dgm:cxn modelId="{D59E8C89-89E6-4787-AC73-8DE61A0CE5AD}" srcId="{17B8565D-4898-4CF7-96B9-E4DA43B37AC2}" destId="{AABC3694-65BF-4501-92E8-BBBC495DA4F0}" srcOrd="3" destOrd="0" parTransId="{CA0F43C7-55AE-48F7-B4B4-71F2681822D2}" sibTransId="{E1903297-47C8-429E-B813-CBCA2FE8D106}"/>
    <dgm:cxn modelId="{E6DCD5A6-F11B-41F9-80DB-AEA49C07EFB7}" type="presOf" srcId="{AB696787-5B49-410C-B316-F42F44381A6F}" destId="{885C1B51-31E8-4486-AFBA-A3415A909E40}" srcOrd="0" destOrd="0" presId="urn:microsoft.com/office/officeart/2005/8/layout/hProcess4"/>
    <dgm:cxn modelId="{3ACCD71F-DA19-4D16-9D78-9324A4E5BC48}" type="presOf" srcId="{853B2499-32B8-4B6C-B5E4-82DC5E5609DC}" destId="{C2BC8564-1BE9-44E9-9635-1F48AB676D06}" srcOrd="0" destOrd="0" presId="urn:microsoft.com/office/officeart/2005/8/layout/hProcess4"/>
    <dgm:cxn modelId="{AE335430-44A3-4A2F-9783-8A5517E5A573}" type="presOf" srcId="{63B4F858-3281-4F59-9B8E-FC3D2F60A231}" destId="{F73C227C-062B-4510-BEAE-DBA616C3A183}" srcOrd="0" destOrd="0" presId="urn:microsoft.com/office/officeart/2005/8/layout/hProcess4"/>
    <dgm:cxn modelId="{391D65AB-123D-4F86-80C2-C822E212F054}" srcId="{17B8565D-4898-4CF7-96B9-E4DA43B37AC2}" destId="{9AD64881-6FF5-4E2C-905E-ECAEEA59E99C}" srcOrd="4" destOrd="0" parTransId="{8B3527A7-862A-4E66-A065-97FD27653758}" sibTransId="{11427B59-09B4-4779-8730-170B155E4679}"/>
    <dgm:cxn modelId="{5695F203-8750-4543-A351-31EF30FA44C5}" type="presOf" srcId="{17B8565D-4898-4CF7-96B9-E4DA43B37AC2}" destId="{BA1049E7-268C-4D54-BFDA-F293A885E7F0}" srcOrd="0" destOrd="0" presId="urn:microsoft.com/office/officeart/2005/8/layout/hProcess4"/>
    <dgm:cxn modelId="{F7B605C5-A6A8-49EA-B21F-58FAA48EB825}" type="presOf" srcId="{1F7A493F-BC6D-49E8-8A57-FBCFE8FA0448}" destId="{8E6E08FF-0744-4B08-B6D0-2A05AAD649AF}" srcOrd="0" destOrd="0" presId="urn:microsoft.com/office/officeart/2005/8/layout/hProcess4"/>
    <dgm:cxn modelId="{1AC997F2-6219-4044-AA1B-D9A4FF4B156F}" type="presOf" srcId="{32E4F7D4-8C4B-4E65-9543-FBC6C4A32811}" destId="{188EFBD3-C7BC-4298-9AA8-1915BBF77C38}" srcOrd="0" destOrd="0" presId="urn:microsoft.com/office/officeart/2005/8/layout/hProcess4"/>
    <dgm:cxn modelId="{3E076C58-4AC0-4FD7-A429-26D86691B46E}" type="presParOf" srcId="{BA1049E7-268C-4D54-BFDA-F293A885E7F0}" destId="{7A7B3CCF-75E7-4571-8098-403D7BF493CD}" srcOrd="0" destOrd="0" presId="urn:microsoft.com/office/officeart/2005/8/layout/hProcess4"/>
    <dgm:cxn modelId="{BFF0DD84-01EC-4B03-B1AB-60C1050E13F6}" type="presParOf" srcId="{BA1049E7-268C-4D54-BFDA-F293A885E7F0}" destId="{9F1B63B8-D3FB-4DA5-B1EA-FA20B7C810A1}" srcOrd="1" destOrd="0" presId="urn:microsoft.com/office/officeart/2005/8/layout/hProcess4"/>
    <dgm:cxn modelId="{90E0C3DA-2A83-4346-9642-A5407B83D93A}" type="presParOf" srcId="{BA1049E7-268C-4D54-BFDA-F293A885E7F0}" destId="{529D4ACD-867D-4DB5-AB8C-A3205F81B19F}" srcOrd="2" destOrd="0" presId="urn:microsoft.com/office/officeart/2005/8/layout/hProcess4"/>
    <dgm:cxn modelId="{7963C85A-82DD-4022-A456-AF4C809C4FE1}" type="presParOf" srcId="{529D4ACD-867D-4DB5-AB8C-A3205F81B19F}" destId="{F632F3F6-4808-4221-94D2-8C174375C362}" srcOrd="0" destOrd="0" presId="urn:microsoft.com/office/officeart/2005/8/layout/hProcess4"/>
    <dgm:cxn modelId="{B1DB2CFA-F83A-40CA-9F2B-F182447A93F2}" type="presParOf" srcId="{F632F3F6-4808-4221-94D2-8C174375C362}" destId="{86235E02-0AD1-4536-B45A-3379B36212D1}" srcOrd="0" destOrd="0" presId="urn:microsoft.com/office/officeart/2005/8/layout/hProcess4"/>
    <dgm:cxn modelId="{F2F7EEED-5BD1-4AA5-AA54-4BA3448F9206}" type="presParOf" srcId="{F632F3F6-4808-4221-94D2-8C174375C362}" destId="{FE91EBCD-42A3-43E1-B8C0-39D2452F33F3}" srcOrd="1" destOrd="0" presId="urn:microsoft.com/office/officeart/2005/8/layout/hProcess4"/>
    <dgm:cxn modelId="{C4CEF0E1-FAAF-438D-A5C3-798E73A06428}" type="presParOf" srcId="{F632F3F6-4808-4221-94D2-8C174375C362}" destId="{55CA2554-4EAD-4E18-B642-5F4222715DCF}" srcOrd="2" destOrd="0" presId="urn:microsoft.com/office/officeart/2005/8/layout/hProcess4"/>
    <dgm:cxn modelId="{C2963D6F-34B8-4798-89F6-1A3DB826DD61}" type="presParOf" srcId="{F632F3F6-4808-4221-94D2-8C174375C362}" destId="{DDF236E8-64EC-49E5-ABBB-A782C217985F}" srcOrd="3" destOrd="0" presId="urn:microsoft.com/office/officeart/2005/8/layout/hProcess4"/>
    <dgm:cxn modelId="{BF44DED8-B718-4EB1-9949-D04372F87AC4}" type="presParOf" srcId="{F632F3F6-4808-4221-94D2-8C174375C362}" destId="{7AD7DDB2-964A-4E9F-A005-A325C6A6BB30}" srcOrd="4" destOrd="0" presId="urn:microsoft.com/office/officeart/2005/8/layout/hProcess4"/>
    <dgm:cxn modelId="{802A5AE7-E552-4162-AF13-8350C249FE53}" type="presParOf" srcId="{529D4ACD-867D-4DB5-AB8C-A3205F81B19F}" destId="{188EFBD3-C7BC-4298-9AA8-1915BBF77C38}" srcOrd="1" destOrd="0" presId="urn:microsoft.com/office/officeart/2005/8/layout/hProcess4"/>
    <dgm:cxn modelId="{F01FBD93-5108-429D-932F-19D0876C9ACD}" type="presParOf" srcId="{529D4ACD-867D-4DB5-AB8C-A3205F81B19F}" destId="{11902AA9-ACD5-4014-80B1-DF101CA0F596}" srcOrd="2" destOrd="0" presId="urn:microsoft.com/office/officeart/2005/8/layout/hProcess4"/>
    <dgm:cxn modelId="{B9D50FB5-595F-4232-B7F7-FD0393A932BA}" type="presParOf" srcId="{11902AA9-ACD5-4014-80B1-DF101CA0F596}" destId="{954AFA4F-25A6-4917-B065-37914FF84D64}" srcOrd="0" destOrd="0" presId="urn:microsoft.com/office/officeart/2005/8/layout/hProcess4"/>
    <dgm:cxn modelId="{21740DFA-B064-4403-B33B-9C4BD7D80C56}" type="presParOf" srcId="{11902AA9-ACD5-4014-80B1-DF101CA0F596}" destId="{FE1CE93C-F74A-4391-A931-E2C522AD6765}" srcOrd="1" destOrd="0" presId="urn:microsoft.com/office/officeart/2005/8/layout/hProcess4"/>
    <dgm:cxn modelId="{CF78AA85-CFB8-46A6-9D2B-A14903C20A63}" type="presParOf" srcId="{11902AA9-ACD5-4014-80B1-DF101CA0F596}" destId="{7F263C69-AE19-46A1-AAFD-9A26A10C17C0}" srcOrd="2" destOrd="0" presId="urn:microsoft.com/office/officeart/2005/8/layout/hProcess4"/>
    <dgm:cxn modelId="{AAEFDAEB-B63E-46AC-84B6-5DA9849F46C2}" type="presParOf" srcId="{11902AA9-ACD5-4014-80B1-DF101CA0F596}" destId="{FBBB6A0C-2D27-42E2-9B43-CE3043D00832}" srcOrd="3" destOrd="0" presId="urn:microsoft.com/office/officeart/2005/8/layout/hProcess4"/>
    <dgm:cxn modelId="{7ABD47C5-2C24-44CA-980A-EA5BB5C7E97A}" type="presParOf" srcId="{11902AA9-ACD5-4014-80B1-DF101CA0F596}" destId="{D75386E7-D7FE-4618-BADB-54DB75EF6B71}" srcOrd="4" destOrd="0" presId="urn:microsoft.com/office/officeart/2005/8/layout/hProcess4"/>
    <dgm:cxn modelId="{B6765C12-89AD-425E-9548-B420D2E3F5BA}" type="presParOf" srcId="{529D4ACD-867D-4DB5-AB8C-A3205F81B19F}" destId="{8E6E08FF-0744-4B08-B6D0-2A05AAD649AF}" srcOrd="3" destOrd="0" presId="urn:microsoft.com/office/officeart/2005/8/layout/hProcess4"/>
    <dgm:cxn modelId="{EDE8C15A-BCC0-41AB-97B2-BD59B04F0CD3}" type="presParOf" srcId="{529D4ACD-867D-4DB5-AB8C-A3205F81B19F}" destId="{14B9BD9C-D5CD-4186-822E-0F76D593D085}" srcOrd="4" destOrd="0" presId="urn:microsoft.com/office/officeart/2005/8/layout/hProcess4"/>
    <dgm:cxn modelId="{5EA93A3F-EC29-4E51-8F28-1D8EE4BBDF09}" type="presParOf" srcId="{14B9BD9C-D5CD-4186-822E-0F76D593D085}" destId="{F7217276-BF21-4A00-9BAA-29396BFD3B08}" srcOrd="0" destOrd="0" presId="urn:microsoft.com/office/officeart/2005/8/layout/hProcess4"/>
    <dgm:cxn modelId="{DD70CB09-3B61-4257-9B1E-CED76E135EDD}" type="presParOf" srcId="{14B9BD9C-D5CD-4186-822E-0F76D593D085}" destId="{C2BC8564-1BE9-44E9-9635-1F48AB676D06}" srcOrd="1" destOrd="0" presId="urn:microsoft.com/office/officeart/2005/8/layout/hProcess4"/>
    <dgm:cxn modelId="{47D866DD-3704-4639-8620-25D815E4CEAA}" type="presParOf" srcId="{14B9BD9C-D5CD-4186-822E-0F76D593D085}" destId="{818F1645-D148-445D-9FD7-759056E69FEE}" srcOrd="2" destOrd="0" presId="urn:microsoft.com/office/officeart/2005/8/layout/hProcess4"/>
    <dgm:cxn modelId="{52F0ECBA-39EE-46A3-909A-2F045D028D5D}" type="presParOf" srcId="{14B9BD9C-D5CD-4186-822E-0F76D593D085}" destId="{E918ECC1-8605-4039-8D25-F8AA9251B386}" srcOrd="3" destOrd="0" presId="urn:microsoft.com/office/officeart/2005/8/layout/hProcess4"/>
    <dgm:cxn modelId="{93C0D203-88E3-4B37-8EBE-FC99D5E7DA32}" type="presParOf" srcId="{14B9BD9C-D5CD-4186-822E-0F76D593D085}" destId="{48790131-0F9F-4298-9E63-85D30425B285}" srcOrd="4" destOrd="0" presId="urn:microsoft.com/office/officeart/2005/8/layout/hProcess4"/>
    <dgm:cxn modelId="{2A650FAF-70CD-4C3A-A14B-D60A5FD86A07}" type="presParOf" srcId="{529D4ACD-867D-4DB5-AB8C-A3205F81B19F}" destId="{885C1B51-31E8-4486-AFBA-A3415A909E40}" srcOrd="5" destOrd="0" presId="urn:microsoft.com/office/officeart/2005/8/layout/hProcess4"/>
    <dgm:cxn modelId="{0C6F7F18-8A96-42A6-85CD-2E853FA65F6A}" type="presParOf" srcId="{529D4ACD-867D-4DB5-AB8C-A3205F81B19F}" destId="{0BA92360-259F-4376-AA00-4C95B10327A6}" srcOrd="6" destOrd="0" presId="urn:microsoft.com/office/officeart/2005/8/layout/hProcess4"/>
    <dgm:cxn modelId="{E7126AA9-B4B6-4FCB-9733-4B3BE276C10F}" type="presParOf" srcId="{0BA92360-259F-4376-AA00-4C95B10327A6}" destId="{D923437D-273D-451F-9989-A1F09C85249F}" srcOrd="0" destOrd="0" presId="urn:microsoft.com/office/officeart/2005/8/layout/hProcess4"/>
    <dgm:cxn modelId="{14020B6A-9991-40FF-958F-3BA9903F015C}" type="presParOf" srcId="{0BA92360-259F-4376-AA00-4C95B10327A6}" destId="{928FBE93-53B8-4514-B7D0-622D9ECD7E50}" srcOrd="1" destOrd="0" presId="urn:microsoft.com/office/officeart/2005/8/layout/hProcess4"/>
    <dgm:cxn modelId="{4B666539-9BA0-4207-AD3E-859D290DB548}" type="presParOf" srcId="{0BA92360-259F-4376-AA00-4C95B10327A6}" destId="{5EB82212-3713-4ACC-B10F-650C74796834}" srcOrd="2" destOrd="0" presId="urn:microsoft.com/office/officeart/2005/8/layout/hProcess4"/>
    <dgm:cxn modelId="{F4C6CD9F-CC05-4D5D-B085-092FE9104E6F}" type="presParOf" srcId="{0BA92360-259F-4376-AA00-4C95B10327A6}" destId="{F442CCFF-A6F4-46A4-9419-389461CEB07A}" srcOrd="3" destOrd="0" presId="urn:microsoft.com/office/officeart/2005/8/layout/hProcess4"/>
    <dgm:cxn modelId="{83FC7AB5-9978-41AE-B3E7-CBD804D4EE4E}" type="presParOf" srcId="{0BA92360-259F-4376-AA00-4C95B10327A6}" destId="{ABF51D47-5533-4F4A-B2E2-5EC3D8AFB57A}" srcOrd="4" destOrd="0" presId="urn:microsoft.com/office/officeart/2005/8/layout/hProcess4"/>
    <dgm:cxn modelId="{BEBC6807-AE50-4B69-AF3A-1221B36F0F90}" type="presParOf" srcId="{529D4ACD-867D-4DB5-AB8C-A3205F81B19F}" destId="{7B1539F1-CD89-4274-84A2-EF86B977C6AD}" srcOrd="7" destOrd="0" presId="urn:microsoft.com/office/officeart/2005/8/layout/hProcess4"/>
    <dgm:cxn modelId="{C3F5E7CC-FBA0-4FC4-9E41-395665A5CA9C}" type="presParOf" srcId="{529D4ACD-867D-4DB5-AB8C-A3205F81B19F}" destId="{05B82154-EAB1-4F87-BF23-7B6488820C5D}" srcOrd="8" destOrd="0" presId="urn:microsoft.com/office/officeart/2005/8/layout/hProcess4"/>
    <dgm:cxn modelId="{73A5A17C-10ED-4758-9214-D230AF8FC26D}" type="presParOf" srcId="{05B82154-EAB1-4F87-BF23-7B6488820C5D}" destId="{013C4388-8072-4EE2-9031-F9999DD2B4ED}" srcOrd="0" destOrd="0" presId="urn:microsoft.com/office/officeart/2005/8/layout/hProcess4"/>
    <dgm:cxn modelId="{B9794FC6-6E20-48C4-9841-21746115F756}" type="presParOf" srcId="{05B82154-EAB1-4F87-BF23-7B6488820C5D}" destId="{F73C227C-062B-4510-BEAE-DBA616C3A183}" srcOrd="1" destOrd="0" presId="urn:microsoft.com/office/officeart/2005/8/layout/hProcess4"/>
    <dgm:cxn modelId="{590CCA05-A274-44F5-B599-FD503B037A67}" type="presParOf" srcId="{05B82154-EAB1-4F87-BF23-7B6488820C5D}" destId="{1A6E5CF6-CDDD-4AA9-89E8-F3BAC718CA62}" srcOrd="2" destOrd="0" presId="urn:microsoft.com/office/officeart/2005/8/layout/hProcess4"/>
    <dgm:cxn modelId="{DD6612CE-D18F-4B94-8F95-775ED674058E}" type="presParOf" srcId="{05B82154-EAB1-4F87-BF23-7B6488820C5D}" destId="{F7DF72C5-A4C5-43B5-9EC5-8B8EE70417C1}" srcOrd="3" destOrd="0" presId="urn:microsoft.com/office/officeart/2005/8/layout/hProcess4"/>
    <dgm:cxn modelId="{5792B9D1-3062-4408-8787-83166BFDF09A}" type="presParOf" srcId="{05B82154-EAB1-4F87-BF23-7B6488820C5D}" destId="{6928ED9F-2909-40DE-8C1A-BF88072329B4}" srcOrd="4" destOrd="0" presId="urn:microsoft.com/office/officeart/2005/8/layout/hProcess4"/>
  </dgm:cxnLst>
  <dgm:bg>
    <a:solidFill>
      <a:schemeClr val="accent3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CABEBC-B90F-4C42-B336-2558A0CF9210}" type="datetimeFigureOut">
              <a:rPr lang="es-MX" smtClean="0"/>
              <a:pPr/>
              <a:t>10/10/2017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F47ED-9657-4F2D-833A-9112D3ECA76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8736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B59392-7360-44FE-AA2F-7778BE1F15C8}" type="datetimeFigureOut">
              <a:rPr lang="es-MX" smtClean="0"/>
              <a:pPr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6758F20-7663-4C6F-BC45-B8D1317ED76D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2617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59392-7360-44FE-AA2F-7778BE1F15C8}" type="datetimeFigureOut">
              <a:rPr lang="es-MX" smtClean="0"/>
              <a:pPr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8F20-7663-4C6F-BC45-B8D1317ED76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296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59392-7360-44FE-AA2F-7778BE1F15C8}" type="datetimeFigureOut">
              <a:rPr lang="es-MX" smtClean="0"/>
              <a:pPr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8F20-7663-4C6F-BC45-B8D1317ED76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1209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59392-7360-44FE-AA2F-7778BE1F15C8}" type="datetimeFigureOut">
              <a:rPr lang="es-MX" smtClean="0"/>
              <a:pPr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8F20-7663-4C6F-BC45-B8D1317ED76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654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59392-7360-44FE-AA2F-7778BE1F15C8}" type="datetimeFigureOut">
              <a:rPr lang="es-MX" smtClean="0"/>
              <a:pPr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8F20-7663-4C6F-BC45-B8D1317ED76D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415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59392-7360-44FE-AA2F-7778BE1F15C8}" type="datetimeFigureOut">
              <a:rPr lang="es-MX" smtClean="0"/>
              <a:pPr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8F20-7663-4C6F-BC45-B8D1317ED76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9190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59392-7360-44FE-AA2F-7778BE1F15C8}" type="datetimeFigureOut">
              <a:rPr lang="es-MX" smtClean="0"/>
              <a:pPr/>
              <a:t>10/10/2017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8F20-7663-4C6F-BC45-B8D1317ED76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0422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59392-7360-44FE-AA2F-7778BE1F15C8}" type="datetimeFigureOut">
              <a:rPr lang="es-MX" smtClean="0"/>
              <a:pPr/>
              <a:t>10/10/2017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8F20-7663-4C6F-BC45-B8D1317ED76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9349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59392-7360-44FE-AA2F-7778BE1F15C8}" type="datetimeFigureOut">
              <a:rPr lang="es-MX" smtClean="0"/>
              <a:pPr/>
              <a:t>10/10/2017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8F20-7663-4C6F-BC45-B8D1317ED76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7423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59392-7360-44FE-AA2F-7778BE1F15C8}" type="datetimeFigureOut">
              <a:rPr lang="es-MX" smtClean="0"/>
              <a:pPr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8F20-7663-4C6F-BC45-B8D1317ED76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7175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59392-7360-44FE-AA2F-7778BE1F15C8}" type="datetimeFigureOut">
              <a:rPr lang="es-MX" smtClean="0"/>
              <a:pPr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8F20-7663-4C6F-BC45-B8D1317ED76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028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05B59392-7360-44FE-AA2F-7778BE1F15C8}" type="datetimeFigureOut">
              <a:rPr lang="es-MX" smtClean="0"/>
              <a:pPr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76758F20-7663-4C6F-BC45-B8D1317ED76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3536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899592" y="692696"/>
            <a:ext cx="7392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</a:rPr>
              <a:t>UNIVERSIDAD AUTÓNOMA DEL ESTADO DE MÉXICO</a:t>
            </a:r>
            <a:endParaRPr lang="es-MX" sz="2400" b="1" dirty="0">
              <a:solidFill>
                <a:schemeClr val="bg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347864" y="1412776"/>
            <a:ext cx="338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</a:rPr>
              <a:t>FACULTAD DE QUÍMICA</a:t>
            </a:r>
            <a:endParaRPr lang="es-MX" sz="2400" b="1" dirty="0">
              <a:solidFill>
                <a:schemeClr val="bg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403648" y="2348880"/>
            <a:ext cx="3949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rgbClr val="92D050"/>
                </a:solidFill>
              </a:rPr>
              <a:t>UNIDAD DE APRENDIZAJE: </a:t>
            </a:r>
            <a:endParaRPr lang="es-MX" sz="2400" b="1" dirty="0">
              <a:solidFill>
                <a:srgbClr val="92D050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555776" y="3068960"/>
            <a:ext cx="4759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rgbClr val="FFFF00"/>
                </a:solidFill>
              </a:rPr>
              <a:t>BACTERIOLOGÍA CLÍNICA BÁSICA</a:t>
            </a:r>
            <a:endParaRPr lang="es-MX" sz="2400" b="1" dirty="0">
              <a:solidFill>
                <a:srgbClr val="FFFF00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691680" y="4077072"/>
            <a:ext cx="4229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TEMA:  </a:t>
            </a:r>
            <a:r>
              <a:rPr lang="es-MX" sz="2400" b="1" i="1" dirty="0" err="1" smtClean="0">
                <a:solidFill>
                  <a:srgbClr val="FFFF00"/>
                </a:solidFill>
              </a:rPr>
              <a:t>Staphylococcus</a:t>
            </a:r>
            <a:r>
              <a:rPr lang="es-MX" sz="2400" b="1" i="1" dirty="0" smtClean="0">
                <a:solidFill>
                  <a:srgbClr val="FFFF00"/>
                </a:solidFill>
              </a:rPr>
              <a:t> </a:t>
            </a:r>
            <a:r>
              <a:rPr lang="es-MX" sz="2400" b="1" i="1" dirty="0" err="1" smtClean="0">
                <a:solidFill>
                  <a:srgbClr val="FFFF00"/>
                </a:solidFill>
              </a:rPr>
              <a:t>aureus</a:t>
            </a:r>
            <a:endParaRPr lang="es-MX" sz="2400" b="1" i="1" dirty="0">
              <a:solidFill>
                <a:srgbClr val="FFFF00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788024" y="5589240"/>
            <a:ext cx="3432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FFC000"/>
                </a:solidFill>
              </a:rPr>
              <a:t>MSP SERGIO H. PAVÓN ROMERO</a:t>
            </a:r>
            <a:endParaRPr lang="es-MX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8937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755576" y="836712"/>
            <a:ext cx="7869655" cy="46166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400" dirty="0" smtClean="0"/>
              <a:t>PRINCIPALES CARACTERÍSTICAS DE </a:t>
            </a:r>
            <a:r>
              <a:rPr lang="es-MX" sz="2400" i="1" dirty="0" err="1" smtClean="0"/>
              <a:t>Staphylococcus</a:t>
            </a:r>
            <a:r>
              <a:rPr lang="es-MX" sz="2400" i="1" dirty="0" smtClean="0"/>
              <a:t> </a:t>
            </a:r>
            <a:r>
              <a:rPr lang="es-MX" sz="2400" i="1" dirty="0" err="1" smtClean="0"/>
              <a:t>aureus</a:t>
            </a:r>
            <a:endParaRPr lang="es-MX" sz="2400" i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3121448" y="2060848"/>
            <a:ext cx="3137910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400" b="1" i="1" dirty="0" err="1" smtClean="0"/>
              <a:t>Staphylococcus</a:t>
            </a:r>
            <a:r>
              <a:rPr lang="es-MX" sz="2400" b="1" i="1" dirty="0" smtClean="0"/>
              <a:t> </a:t>
            </a:r>
            <a:r>
              <a:rPr lang="es-MX" sz="2400" b="1" i="1" dirty="0" err="1" smtClean="0"/>
              <a:t>aureus</a:t>
            </a:r>
            <a:endParaRPr lang="es-MX" sz="2400" b="1" i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755576" y="2924944"/>
            <a:ext cx="1204176" cy="64633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Anaerobio</a:t>
            </a:r>
          </a:p>
          <a:p>
            <a:r>
              <a:rPr lang="es-MX" dirty="0" smtClean="0"/>
              <a:t>facultativo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755576" y="4149080"/>
            <a:ext cx="1402948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Acido láctico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2411760" y="2924944"/>
            <a:ext cx="1059906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Oxidasa</a:t>
            </a:r>
          </a:p>
          <a:p>
            <a:r>
              <a:rPr lang="es-MX" dirty="0" smtClean="0"/>
              <a:t>Negativo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2483768" y="4149080"/>
            <a:ext cx="1002197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Catalasa</a:t>
            </a:r>
          </a:p>
          <a:p>
            <a:r>
              <a:rPr lang="es-MX" dirty="0" smtClean="0"/>
              <a:t>Positivo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3923674" y="2924943"/>
            <a:ext cx="1351652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Crecimiento</a:t>
            </a:r>
          </a:p>
          <a:p>
            <a:r>
              <a:rPr lang="es-MX" dirty="0" smtClean="0"/>
              <a:t>15 – 45°C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3923674" y="4149080"/>
            <a:ext cx="1696298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Crecimiento</a:t>
            </a:r>
          </a:p>
          <a:p>
            <a:r>
              <a:rPr lang="es-MX" dirty="0" smtClean="0"/>
              <a:t>Hasta 15% </a:t>
            </a:r>
            <a:r>
              <a:rPr lang="es-MX" dirty="0" err="1" smtClean="0"/>
              <a:t>NaCl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5760638" y="2924942"/>
            <a:ext cx="1478610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COAGULASA</a:t>
            </a:r>
          </a:p>
          <a:p>
            <a:r>
              <a:rPr lang="es-MX" dirty="0" smtClean="0"/>
              <a:t>Positivo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6156176" y="4149080"/>
            <a:ext cx="2145908" cy="64633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b="1" dirty="0" smtClean="0"/>
              <a:t>POTENCIALMENTE</a:t>
            </a:r>
          </a:p>
          <a:p>
            <a:r>
              <a:rPr lang="es-MX" b="1" dirty="0" smtClean="0"/>
              <a:t>PATÓGENO</a:t>
            </a:r>
            <a:endParaRPr lang="es-MX" b="1" dirty="0"/>
          </a:p>
        </p:txBody>
      </p:sp>
      <p:sp>
        <p:nvSpPr>
          <p:cNvPr id="12" name="CuadroTexto 11"/>
          <p:cNvSpPr txBox="1"/>
          <p:nvPr/>
        </p:nvSpPr>
        <p:spPr>
          <a:xfrm>
            <a:off x="899592" y="5085184"/>
            <a:ext cx="1473480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err="1" smtClean="0"/>
              <a:t>Fermenantan</a:t>
            </a:r>
            <a:endParaRPr lang="es-MX" dirty="0" smtClean="0"/>
          </a:p>
          <a:p>
            <a:r>
              <a:rPr lang="es-MX" dirty="0" smtClean="0"/>
              <a:t>Manitol</a:t>
            </a:r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2941713" y="5085184"/>
            <a:ext cx="1829925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FLORA NORMAL</a:t>
            </a:r>
          </a:p>
          <a:p>
            <a:r>
              <a:rPr lang="es-MX" dirty="0" smtClean="0"/>
              <a:t>EN HUMANOS</a:t>
            </a:r>
            <a:endParaRPr lang="es-MX" dirty="0"/>
          </a:p>
        </p:txBody>
      </p:sp>
      <p:sp>
        <p:nvSpPr>
          <p:cNvPr id="14" name="CuadroTexto 13"/>
          <p:cNvSpPr txBox="1"/>
          <p:nvPr/>
        </p:nvSpPr>
        <p:spPr>
          <a:xfrm>
            <a:off x="6156176" y="5085184"/>
            <a:ext cx="2396618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Infecciones supurativas</a:t>
            </a:r>
            <a:endParaRPr lang="es-MX" dirty="0"/>
          </a:p>
        </p:txBody>
      </p:sp>
      <p:sp>
        <p:nvSpPr>
          <p:cNvPr id="15" name="CuadroTexto 14"/>
          <p:cNvSpPr txBox="1"/>
          <p:nvPr/>
        </p:nvSpPr>
        <p:spPr>
          <a:xfrm>
            <a:off x="6177014" y="5559623"/>
            <a:ext cx="2470548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Intoxicación alimentaria</a:t>
            </a:r>
            <a:endParaRPr lang="es-MX" dirty="0"/>
          </a:p>
        </p:txBody>
      </p:sp>
      <p:sp>
        <p:nvSpPr>
          <p:cNvPr id="16" name="CuadroTexto 15"/>
          <p:cNvSpPr txBox="1"/>
          <p:nvPr/>
        </p:nvSpPr>
        <p:spPr>
          <a:xfrm>
            <a:off x="6125975" y="6001248"/>
            <a:ext cx="2679708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Síndrome de Shock Tóxico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4893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612" y="1988840"/>
            <a:ext cx="7342748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470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123728" y="2636912"/>
            <a:ext cx="5158976" cy="83099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400" b="1" dirty="0" smtClean="0"/>
              <a:t>PATOGÉNESIS DE LAS INFECCIONES</a:t>
            </a:r>
          </a:p>
          <a:p>
            <a:r>
              <a:rPr lang="es-MX" sz="2400" b="1" dirty="0" smtClean="0"/>
              <a:t>POR  </a:t>
            </a:r>
            <a:r>
              <a:rPr lang="es-MX" sz="2400" b="1" i="1" dirty="0" err="1" smtClean="0"/>
              <a:t>Staphylococcus</a:t>
            </a:r>
            <a:r>
              <a:rPr lang="es-MX" sz="2400" b="1" i="1" dirty="0" smtClean="0"/>
              <a:t> </a:t>
            </a:r>
            <a:r>
              <a:rPr lang="es-MX" sz="2400" b="1" i="1" dirty="0" err="1" smtClean="0"/>
              <a:t>aureus</a:t>
            </a:r>
            <a:endParaRPr lang="es-MX" sz="2400" b="1" i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196752"/>
            <a:ext cx="719361" cy="498019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123728" y="1930681"/>
            <a:ext cx="1346844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NEUMONIA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3639688" y="1424812"/>
            <a:ext cx="1398140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MENINGITIS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4703216" y="1930681"/>
            <a:ext cx="1762021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OSTEOMIELITIS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620790" y="4257138"/>
            <a:ext cx="1051891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FLEBITIS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1931717" y="4251189"/>
            <a:ext cx="1736373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ENDOCARDITIS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430750" y="4050892"/>
            <a:ext cx="1881605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INFECCIONES DE</a:t>
            </a:r>
          </a:p>
          <a:p>
            <a:r>
              <a:rPr lang="es-MX" dirty="0" smtClean="0"/>
              <a:t>VÍAS URINARIAS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1931717" y="4945795"/>
            <a:ext cx="4125764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000" dirty="0" smtClean="0"/>
              <a:t>INFECCIONES NOSOCOMIALES</a:t>
            </a:r>
            <a:endParaRPr lang="es-MX" sz="2000" dirty="0"/>
          </a:p>
        </p:txBody>
      </p:sp>
      <p:cxnSp>
        <p:nvCxnSpPr>
          <p:cNvPr id="14" name="Conector recto 13"/>
          <p:cNvCxnSpPr>
            <a:stCxn id="6" idx="2"/>
          </p:cNvCxnSpPr>
          <p:nvPr/>
        </p:nvCxnSpPr>
        <p:spPr>
          <a:xfrm flipH="1">
            <a:off x="2787543" y="2300013"/>
            <a:ext cx="9607" cy="3368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>
            <a:stCxn id="7" idx="2"/>
          </p:cNvCxnSpPr>
          <p:nvPr/>
        </p:nvCxnSpPr>
        <p:spPr>
          <a:xfrm>
            <a:off x="4338758" y="1794144"/>
            <a:ext cx="0" cy="84276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>
            <a:stCxn id="8" idx="2"/>
          </p:cNvCxnSpPr>
          <p:nvPr/>
        </p:nvCxnSpPr>
        <p:spPr>
          <a:xfrm>
            <a:off x="5584227" y="2300013"/>
            <a:ext cx="3797" cy="3368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>
            <a:stCxn id="9" idx="0"/>
          </p:cNvCxnSpPr>
          <p:nvPr/>
        </p:nvCxnSpPr>
        <p:spPr>
          <a:xfrm flipV="1">
            <a:off x="1146736" y="3509476"/>
            <a:ext cx="1750081" cy="747662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>
            <a:stCxn id="10" idx="0"/>
          </p:cNvCxnSpPr>
          <p:nvPr/>
        </p:nvCxnSpPr>
        <p:spPr>
          <a:xfrm flipV="1">
            <a:off x="2799904" y="3561103"/>
            <a:ext cx="597372" cy="69008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>
            <a:off x="3994599" y="3509476"/>
            <a:ext cx="0" cy="144455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>
            <a:stCxn id="4" idx="2"/>
          </p:cNvCxnSpPr>
          <p:nvPr/>
        </p:nvCxnSpPr>
        <p:spPr>
          <a:xfrm>
            <a:off x="4703216" y="3467909"/>
            <a:ext cx="756942" cy="58487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/>
          <p:cNvSpPr txBox="1"/>
          <p:nvPr/>
        </p:nvSpPr>
        <p:spPr>
          <a:xfrm>
            <a:off x="307766" y="2729244"/>
            <a:ext cx="1552989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INFECCIONES</a:t>
            </a:r>
          </a:p>
          <a:p>
            <a:r>
              <a:rPr lang="es-MX" dirty="0" smtClean="0"/>
              <a:t>DE PIEL</a:t>
            </a:r>
            <a:endParaRPr lang="es-MX" dirty="0"/>
          </a:p>
        </p:txBody>
      </p:sp>
      <p:cxnSp>
        <p:nvCxnSpPr>
          <p:cNvPr id="29" name="Conector recto 28"/>
          <p:cNvCxnSpPr>
            <a:stCxn id="27" idx="3"/>
            <a:endCxn id="4" idx="1"/>
          </p:cNvCxnSpPr>
          <p:nvPr/>
        </p:nvCxnSpPr>
        <p:spPr>
          <a:xfrm>
            <a:off x="1860755" y="3052410"/>
            <a:ext cx="262973" cy="1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uadroTexto 29"/>
          <p:cNvSpPr txBox="1"/>
          <p:nvPr/>
        </p:nvSpPr>
        <p:spPr>
          <a:xfrm>
            <a:off x="6443147" y="1201352"/>
            <a:ext cx="1679114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INTOXICACIÓN</a:t>
            </a:r>
          </a:p>
          <a:p>
            <a:r>
              <a:rPr lang="es-MX" dirty="0" smtClean="0"/>
              <a:t>ALIMENTARIA</a:t>
            </a:r>
            <a:endParaRPr lang="es-MX" dirty="0"/>
          </a:p>
        </p:txBody>
      </p:sp>
      <p:cxnSp>
        <p:nvCxnSpPr>
          <p:cNvPr id="32" name="Conector recto 31"/>
          <p:cNvCxnSpPr>
            <a:stCxn id="30" idx="2"/>
          </p:cNvCxnSpPr>
          <p:nvPr/>
        </p:nvCxnSpPr>
        <p:spPr>
          <a:xfrm flipH="1">
            <a:off x="6443147" y="1847683"/>
            <a:ext cx="839557" cy="78922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uadroTexto 34"/>
          <p:cNvSpPr txBox="1"/>
          <p:nvPr/>
        </p:nvSpPr>
        <p:spPr>
          <a:xfrm>
            <a:off x="6862925" y="4050892"/>
            <a:ext cx="1721690" cy="64633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SÍNDROME DE</a:t>
            </a:r>
          </a:p>
          <a:p>
            <a:r>
              <a:rPr lang="es-MX" dirty="0" smtClean="0"/>
              <a:t>SHOCK TÓXICO</a:t>
            </a:r>
            <a:endParaRPr lang="es-MX" dirty="0"/>
          </a:p>
        </p:txBody>
      </p:sp>
      <p:cxnSp>
        <p:nvCxnSpPr>
          <p:cNvPr id="37" name="Conector recto 36"/>
          <p:cNvCxnSpPr>
            <a:endCxn id="35" idx="0"/>
          </p:cNvCxnSpPr>
          <p:nvPr/>
        </p:nvCxnSpPr>
        <p:spPr>
          <a:xfrm>
            <a:off x="6057481" y="3509476"/>
            <a:ext cx="1666289" cy="54141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43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556792"/>
            <a:ext cx="3665227" cy="366522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4443" y="836712"/>
            <a:ext cx="1584897" cy="109886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8224" y="843893"/>
            <a:ext cx="1530871" cy="114667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6937" y="2328851"/>
            <a:ext cx="1462087" cy="171926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1159" y="2328851"/>
            <a:ext cx="1905000" cy="126682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7791" y="4293097"/>
            <a:ext cx="1601550" cy="1181726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9709" y="4079732"/>
            <a:ext cx="2247900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717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915816" y="1276366"/>
            <a:ext cx="3816424" cy="83099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400" b="1" i="1" dirty="0" err="1" smtClean="0"/>
              <a:t>Staphylococcus</a:t>
            </a:r>
            <a:r>
              <a:rPr lang="es-MX" sz="2400" b="1" i="1" dirty="0" smtClean="0"/>
              <a:t> </a:t>
            </a:r>
            <a:r>
              <a:rPr lang="es-MX" sz="2400" b="1" i="1" dirty="0" err="1" smtClean="0"/>
              <a:t>aureus</a:t>
            </a:r>
            <a:r>
              <a:rPr lang="es-MX" sz="2400" b="1" i="1" dirty="0" smtClean="0"/>
              <a:t> </a:t>
            </a:r>
            <a:r>
              <a:rPr lang="es-MX" sz="2400" b="1" dirty="0" smtClean="0"/>
              <a:t>METICILINO RESISTENTE</a:t>
            </a:r>
            <a:endParaRPr lang="es-MX" sz="24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1619672" y="3100898"/>
            <a:ext cx="1656864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000" b="1" dirty="0" smtClean="0"/>
              <a:t>HOSPITALES</a:t>
            </a:r>
            <a:endParaRPr lang="es-MX" sz="20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6012160" y="3100898"/>
            <a:ext cx="1677062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000" b="1" dirty="0" smtClean="0"/>
              <a:t>COMUNIDAD</a:t>
            </a:r>
            <a:endParaRPr lang="es-MX" sz="20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4067944" y="2570119"/>
            <a:ext cx="101341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400" b="1" dirty="0" smtClean="0"/>
              <a:t>MRSA</a:t>
            </a:r>
            <a:endParaRPr lang="es-MX" sz="2400" b="1" dirty="0"/>
          </a:p>
        </p:txBody>
      </p:sp>
      <p:sp>
        <p:nvSpPr>
          <p:cNvPr id="8" name="Flecha curvada hacia arriba 7"/>
          <p:cNvSpPr/>
          <p:nvPr/>
        </p:nvSpPr>
        <p:spPr>
          <a:xfrm rot="20377576">
            <a:off x="3421613" y="3282287"/>
            <a:ext cx="1152128" cy="612639"/>
          </a:xfrm>
          <a:prstGeom prst="curved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9" name="Flecha curvada hacia abajo 8"/>
          <p:cNvSpPr/>
          <p:nvPr/>
        </p:nvSpPr>
        <p:spPr>
          <a:xfrm rot="1337807">
            <a:off x="5171565" y="2356672"/>
            <a:ext cx="1216152" cy="461665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266115" y="3845483"/>
            <a:ext cx="1423107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</a:rPr>
              <a:t>CAMRSA</a:t>
            </a:r>
            <a:endParaRPr lang="es-MX" sz="2400" b="1" dirty="0">
              <a:solidFill>
                <a:schemeClr val="bg1"/>
              </a:solidFill>
            </a:endParaRPr>
          </a:p>
        </p:txBody>
      </p:sp>
      <p:sp>
        <p:nvSpPr>
          <p:cNvPr id="11" name="Flecha abajo 10"/>
          <p:cNvSpPr/>
          <p:nvPr/>
        </p:nvSpPr>
        <p:spPr>
          <a:xfrm>
            <a:off x="6876256" y="3501008"/>
            <a:ext cx="144016" cy="33964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CuadroTexto 11"/>
          <p:cNvSpPr txBox="1"/>
          <p:nvPr/>
        </p:nvSpPr>
        <p:spPr>
          <a:xfrm>
            <a:off x="5081363" y="4466957"/>
            <a:ext cx="3817135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MRSA-ASOCIADO A LA COMUNIDAD</a:t>
            </a:r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6342843" y="4903765"/>
            <a:ext cx="1354858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b="1" dirty="0" smtClean="0"/>
              <a:t>SUPERBUG</a:t>
            </a:r>
            <a:endParaRPr lang="es-MX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4956757" y="5237489"/>
            <a:ext cx="3983013" cy="30777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MAYOR FRECUENCIA EN SALAS DE EMERGENCIA</a:t>
            </a:r>
            <a:endParaRPr lang="es-MX" sz="1400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163" y="4176943"/>
            <a:ext cx="2302176" cy="1538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8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330434" y="787059"/>
            <a:ext cx="2359749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err="1" smtClean="0"/>
              <a:t>Staphylococcus</a:t>
            </a:r>
            <a:r>
              <a:rPr lang="es-MX" dirty="0" smtClean="0"/>
              <a:t> </a:t>
            </a:r>
            <a:r>
              <a:rPr lang="es-MX" dirty="0" err="1" smtClean="0"/>
              <a:t>aureus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2641879" y="1237625"/>
            <a:ext cx="3736857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400" dirty="0" smtClean="0"/>
              <a:t>FACTORES DE VIRULENCIA</a:t>
            </a:r>
            <a:endParaRPr lang="es-MX" sz="24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6742" y="3069328"/>
            <a:ext cx="1234827" cy="776177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755576" y="1955741"/>
            <a:ext cx="1526187" cy="5847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600" dirty="0" smtClean="0"/>
              <a:t>PROTEÍNAS DE</a:t>
            </a:r>
          </a:p>
          <a:p>
            <a:r>
              <a:rPr lang="es-MX" sz="1600" dirty="0" smtClean="0"/>
              <a:t>SUPERFICIE</a:t>
            </a:r>
            <a:endParaRPr lang="es-MX" sz="1600" dirty="0"/>
          </a:p>
        </p:txBody>
      </p:sp>
      <p:sp>
        <p:nvSpPr>
          <p:cNvPr id="8" name="CuadroTexto 7"/>
          <p:cNvSpPr txBox="1"/>
          <p:nvPr/>
        </p:nvSpPr>
        <p:spPr>
          <a:xfrm>
            <a:off x="801517" y="2630271"/>
            <a:ext cx="1434303" cy="3077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COLONIZACIÓN</a:t>
            </a:r>
            <a:endParaRPr lang="es-MX" sz="1400" dirty="0"/>
          </a:p>
        </p:txBody>
      </p:sp>
      <p:sp>
        <p:nvSpPr>
          <p:cNvPr id="9" name="CuadroTexto 8"/>
          <p:cNvSpPr txBox="1"/>
          <p:nvPr/>
        </p:nvSpPr>
        <p:spPr>
          <a:xfrm>
            <a:off x="801517" y="3429000"/>
            <a:ext cx="1289584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INVASINAS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680715" y="3861048"/>
            <a:ext cx="1531188" cy="7386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LEUCOCIDINAS</a:t>
            </a:r>
          </a:p>
          <a:p>
            <a:r>
              <a:rPr lang="es-MX" sz="1400" dirty="0" smtClean="0"/>
              <a:t>CINASAS</a:t>
            </a:r>
          </a:p>
          <a:p>
            <a:r>
              <a:rPr lang="es-MX" sz="1400" dirty="0" smtClean="0"/>
              <a:t>HIALURONIDASA</a:t>
            </a:r>
            <a:endParaRPr lang="es-MX" sz="1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67545" y="4711767"/>
            <a:ext cx="2016221" cy="27699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1200" dirty="0" smtClean="0"/>
              <a:t>DISTRIBUCIÓN EN TEJIDOS</a:t>
            </a:r>
            <a:endParaRPr lang="es-MX" sz="12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2768590" y="1909795"/>
            <a:ext cx="1548886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INHIBICIÓN </a:t>
            </a:r>
          </a:p>
          <a:p>
            <a:r>
              <a:rPr lang="es-MX" dirty="0" smtClean="0"/>
              <a:t>FAGOCITOSIS</a:t>
            </a:r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2483766" y="2647269"/>
            <a:ext cx="2042547" cy="30777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PROTEÍNA A y CÁPSULA</a:t>
            </a:r>
            <a:endParaRPr lang="es-MX" sz="14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4786973" y="1894185"/>
            <a:ext cx="1691489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PROPIEDADES </a:t>
            </a:r>
          </a:p>
          <a:p>
            <a:r>
              <a:rPr lang="es-MX" dirty="0" smtClean="0"/>
              <a:t>BIOQUÍMICAS</a:t>
            </a:r>
            <a:endParaRPr lang="es-MX" dirty="0"/>
          </a:p>
        </p:txBody>
      </p:sp>
      <p:sp>
        <p:nvSpPr>
          <p:cNvPr id="15" name="CuadroTexto 14"/>
          <p:cNvSpPr txBox="1"/>
          <p:nvPr/>
        </p:nvSpPr>
        <p:spPr>
          <a:xfrm>
            <a:off x="4786973" y="2647268"/>
            <a:ext cx="1456296" cy="5232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CAROTENOIDES</a:t>
            </a:r>
          </a:p>
          <a:p>
            <a:r>
              <a:rPr lang="es-MX" sz="1400" dirty="0" smtClean="0"/>
              <a:t> CATALASA</a:t>
            </a:r>
            <a:endParaRPr lang="es-MX" sz="1400" dirty="0"/>
          </a:p>
        </p:txBody>
      </p:sp>
      <p:sp>
        <p:nvSpPr>
          <p:cNvPr id="16" name="CuadroTexto 15"/>
          <p:cNvSpPr txBox="1"/>
          <p:nvPr/>
        </p:nvSpPr>
        <p:spPr>
          <a:xfrm>
            <a:off x="4540195" y="3226401"/>
            <a:ext cx="2970750" cy="27699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200" dirty="0" smtClean="0"/>
              <a:t>SOBREVIVENCIA DENTRO DEL  FAGOCITO</a:t>
            </a:r>
            <a:endParaRPr lang="es-MX" sz="1200" dirty="0"/>
          </a:p>
        </p:txBody>
      </p:sp>
      <p:sp>
        <p:nvSpPr>
          <p:cNvPr id="17" name="CuadroTexto 16"/>
          <p:cNvSpPr txBox="1"/>
          <p:nvPr/>
        </p:nvSpPr>
        <p:spPr>
          <a:xfrm>
            <a:off x="2658216" y="3959788"/>
            <a:ext cx="1376146" cy="92333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EVACIÓN </a:t>
            </a:r>
          </a:p>
          <a:p>
            <a:r>
              <a:rPr lang="es-MX" dirty="0" smtClean="0"/>
              <a:t>RESPUESTA</a:t>
            </a:r>
          </a:p>
          <a:p>
            <a:r>
              <a:rPr lang="es-MX" dirty="0" smtClean="0"/>
              <a:t>INMUNE</a:t>
            </a:r>
            <a:endParaRPr lang="es-MX" dirty="0"/>
          </a:p>
        </p:txBody>
      </p:sp>
      <p:sp>
        <p:nvSpPr>
          <p:cNvPr id="18" name="CuadroTexto 17"/>
          <p:cNvSpPr txBox="1"/>
          <p:nvPr/>
        </p:nvSpPr>
        <p:spPr>
          <a:xfrm>
            <a:off x="2730083" y="4977479"/>
            <a:ext cx="1192699" cy="5232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COAGULASA</a:t>
            </a:r>
          </a:p>
          <a:p>
            <a:r>
              <a:rPr lang="es-MX" sz="1400" dirty="0" smtClean="0"/>
              <a:t>PROTEÍNA A</a:t>
            </a:r>
            <a:endParaRPr lang="es-MX" sz="1400" dirty="0"/>
          </a:p>
        </p:txBody>
      </p:sp>
      <p:sp>
        <p:nvSpPr>
          <p:cNvPr id="19" name="CuadroTexto 18"/>
          <p:cNvSpPr txBox="1"/>
          <p:nvPr/>
        </p:nvSpPr>
        <p:spPr>
          <a:xfrm>
            <a:off x="4252802" y="3959788"/>
            <a:ext cx="1437381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TOXINAS </a:t>
            </a:r>
          </a:p>
          <a:p>
            <a:r>
              <a:rPr lang="es-MX" dirty="0" smtClean="0"/>
              <a:t>CITOLÍTICAS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4233662" y="4711767"/>
            <a:ext cx="1475660" cy="7386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HEMOLISINAS</a:t>
            </a:r>
          </a:p>
          <a:p>
            <a:r>
              <a:rPr lang="es-MX" sz="1400" dirty="0" smtClean="0"/>
              <a:t>LEUCOTOXINAS </a:t>
            </a:r>
          </a:p>
          <a:p>
            <a:r>
              <a:rPr lang="es-MX" sz="1400" dirty="0" smtClean="0"/>
              <a:t>LEUCOCIDINA</a:t>
            </a:r>
            <a:endParaRPr lang="es-MX" sz="1400" dirty="0"/>
          </a:p>
        </p:txBody>
      </p:sp>
      <p:sp>
        <p:nvSpPr>
          <p:cNvPr id="21" name="CuadroTexto 20"/>
          <p:cNvSpPr txBox="1"/>
          <p:nvPr/>
        </p:nvSpPr>
        <p:spPr>
          <a:xfrm>
            <a:off x="5893086" y="3979469"/>
            <a:ext cx="1560620" cy="120032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EXOTOXINAS </a:t>
            </a:r>
          </a:p>
          <a:p>
            <a:r>
              <a:rPr lang="es-MX" dirty="0" smtClean="0"/>
              <a:t>QUE DAÑAN</a:t>
            </a:r>
          </a:p>
          <a:p>
            <a:r>
              <a:rPr lang="es-MX" dirty="0" smtClean="0"/>
              <a:t>CÉLULAS DE </a:t>
            </a:r>
          </a:p>
          <a:p>
            <a:r>
              <a:rPr lang="es-MX" dirty="0" smtClean="0"/>
              <a:t>TEJIDOS</a:t>
            </a:r>
            <a:endParaRPr lang="es-MX" dirty="0"/>
          </a:p>
        </p:txBody>
      </p:sp>
      <p:sp>
        <p:nvSpPr>
          <p:cNvPr id="22" name="CuadroTexto 21"/>
          <p:cNvSpPr txBox="1"/>
          <p:nvPr/>
        </p:nvSpPr>
        <p:spPr>
          <a:xfrm>
            <a:off x="5960099" y="5247573"/>
            <a:ext cx="1417055" cy="30777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SEA-G, TSST, ET</a:t>
            </a:r>
            <a:endParaRPr lang="es-MX" sz="1400" dirty="0"/>
          </a:p>
        </p:txBody>
      </p:sp>
      <p:sp>
        <p:nvSpPr>
          <p:cNvPr id="23" name="CuadroTexto 22"/>
          <p:cNvSpPr txBox="1"/>
          <p:nvPr/>
        </p:nvSpPr>
        <p:spPr>
          <a:xfrm>
            <a:off x="6668626" y="1900258"/>
            <a:ext cx="2007830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RESISTENCIA</a:t>
            </a:r>
          </a:p>
          <a:p>
            <a:r>
              <a:rPr lang="es-MX" dirty="0" smtClean="0"/>
              <a:t>ANTIMICROBIANA</a:t>
            </a:r>
            <a:endParaRPr lang="es-MX" dirty="0"/>
          </a:p>
        </p:txBody>
      </p:sp>
      <p:sp>
        <p:nvSpPr>
          <p:cNvPr id="24" name="CuadroTexto 23"/>
          <p:cNvSpPr txBox="1"/>
          <p:nvPr/>
        </p:nvSpPr>
        <p:spPr>
          <a:xfrm>
            <a:off x="6668626" y="2651530"/>
            <a:ext cx="2050113" cy="30777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NATURAL O ADQUIRIDA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158132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268760"/>
            <a:ext cx="6489814" cy="4322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8631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908720"/>
            <a:ext cx="8267298" cy="449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58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347864" y="1628800"/>
            <a:ext cx="2359749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err="1" smtClean="0"/>
              <a:t>Staphylococcus</a:t>
            </a:r>
            <a:r>
              <a:rPr lang="es-MX" dirty="0" smtClean="0"/>
              <a:t> </a:t>
            </a:r>
            <a:r>
              <a:rPr lang="es-MX" dirty="0" err="1" smtClean="0"/>
              <a:t>aureus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1691680" y="1998132"/>
            <a:ext cx="6095002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400" b="1" dirty="0" smtClean="0"/>
              <a:t>ADHERENCIA A CELULAS DEL HOSPEDERO</a:t>
            </a:r>
            <a:endParaRPr lang="es-MX" sz="2400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899592" y="2780928"/>
            <a:ext cx="1626727" cy="64633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ADHESINAS</a:t>
            </a:r>
          </a:p>
          <a:p>
            <a:r>
              <a:rPr lang="es-MX" dirty="0" smtClean="0"/>
              <a:t>BACTERIANAS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755576" y="4077072"/>
            <a:ext cx="1712328" cy="83099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LAMININA</a:t>
            </a:r>
          </a:p>
          <a:p>
            <a:r>
              <a:rPr lang="es-MX" dirty="0" smtClean="0"/>
              <a:t>FIBRONECTINA</a:t>
            </a:r>
          </a:p>
          <a:p>
            <a:r>
              <a:rPr lang="es-MX" sz="1200" dirty="0" smtClean="0"/>
              <a:t>HOSPEDERO</a:t>
            </a:r>
            <a:endParaRPr lang="es-MX" sz="1200" dirty="0"/>
          </a:p>
        </p:txBody>
      </p:sp>
      <p:sp>
        <p:nvSpPr>
          <p:cNvPr id="6" name="CuadroTexto 5"/>
          <p:cNvSpPr txBox="1"/>
          <p:nvPr/>
        </p:nvSpPr>
        <p:spPr>
          <a:xfrm>
            <a:off x="6012160" y="2833145"/>
            <a:ext cx="1369286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b="1" dirty="0" smtClean="0"/>
              <a:t>CUMPLING </a:t>
            </a:r>
          </a:p>
          <a:p>
            <a:r>
              <a:rPr lang="es-MX" b="1" dirty="0" smtClean="0"/>
              <a:t>FACTOR</a:t>
            </a:r>
            <a:endParaRPr lang="es-MX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6037684" y="3852824"/>
            <a:ext cx="1367682" cy="7386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UNIÓN A </a:t>
            </a:r>
          </a:p>
          <a:p>
            <a:r>
              <a:rPr lang="es-MX" sz="1400" dirty="0" smtClean="0"/>
              <a:t>FIBRINÓGENO-</a:t>
            </a:r>
          </a:p>
          <a:p>
            <a:r>
              <a:rPr lang="es-MX" sz="1400" dirty="0" smtClean="0"/>
              <a:t>FIBRINA</a:t>
            </a:r>
            <a:endParaRPr lang="es-MX" sz="1400" dirty="0"/>
          </a:p>
        </p:txBody>
      </p:sp>
      <p:sp>
        <p:nvSpPr>
          <p:cNvPr id="9" name="CuadroTexto 8"/>
          <p:cNvSpPr txBox="1"/>
          <p:nvPr/>
        </p:nvSpPr>
        <p:spPr>
          <a:xfrm>
            <a:off x="5435015" y="4677236"/>
            <a:ext cx="2523576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200" dirty="0" smtClean="0"/>
              <a:t>UNIÓN A COAGULOS SANGUÍNEOS</a:t>
            </a:r>
          </a:p>
          <a:p>
            <a:r>
              <a:rPr lang="es-MX" sz="1200" dirty="0" smtClean="0"/>
              <a:t>Y TEJIDO TRAUMATIZADO</a:t>
            </a:r>
            <a:endParaRPr lang="es-MX" sz="12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4968064" y="5267190"/>
            <a:ext cx="3506922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LA MAYORÍA DE LOS </a:t>
            </a:r>
            <a:r>
              <a:rPr lang="es-MX" sz="1400" dirty="0" err="1" smtClean="0"/>
              <a:t>Staphylococcus</a:t>
            </a:r>
            <a:r>
              <a:rPr lang="es-MX" sz="1400" dirty="0" smtClean="0"/>
              <a:t> </a:t>
            </a:r>
            <a:r>
              <a:rPr lang="es-MX" sz="1400" dirty="0" err="1" smtClean="0"/>
              <a:t>aureus</a:t>
            </a:r>
            <a:endParaRPr lang="es-MX" sz="1400" dirty="0" smtClean="0"/>
          </a:p>
          <a:p>
            <a:r>
              <a:rPr lang="es-MX" sz="1400" dirty="0" smtClean="0"/>
              <a:t>EXPRESAN ESTE FACTOR</a:t>
            </a:r>
            <a:endParaRPr lang="es-MX" sz="14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3211128" y="3790637"/>
            <a:ext cx="1269855" cy="5232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1400" dirty="0" smtClean="0"/>
              <a:t>UNIÓN AL COLÁGENO</a:t>
            </a:r>
            <a:endParaRPr lang="es-MX" sz="1400" dirty="0"/>
          </a:p>
        </p:txBody>
      </p:sp>
      <p:sp>
        <p:nvSpPr>
          <p:cNvPr id="13" name="CuadroTexto 12"/>
          <p:cNvSpPr txBox="1"/>
          <p:nvPr/>
        </p:nvSpPr>
        <p:spPr>
          <a:xfrm>
            <a:off x="2594101" y="4379834"/>
            <a:ext cx="2715743" cy="46166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200" dirty="0" smtClean="0"/>
              <a:t>PRESENTE EN CEPAS QUE PRODUCEN</a:t>
            </a:r>
          </a:p>
          <a:p>
            <a:r>
              <a:rPr lang="es-MX" sz="1200" dirty="0" smtClean="0"/>
              <a:t>OSTEOMIELITIS Y ARTRÍTIS SÉPTICA</a:t>
            </a:r>
            <a:endParaRPr lang="es-MX" sz="1200" dirty="0"/>
          </a:p>
        </p:txBody>
      </p:sp>
      <p:sp>
        <p:nvSpPr>
          <p:cNvPr id="14" name="Flecha curvada hacia la derecha 13"/>
          <p:cNvSpPr/>
          <p:nvPr/>
        </p:nvSpPr>
        <p:spPr>
          <a:xfrm>
            <a:off x="251520" y="3140968"/>
            <a:ext cx="504056" cy="1144890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5" name="Flecha curvada hacia la izquierda 14"/>
          <p:cNvSpPr/>
          <p:nvPr/>
        </p:nvSpPr>
        <p:spPr>
          <a:xfrm rot="18332467">
            <a:off x="2989384" y="2653590"/>
            <a:ext cx="443488" cy="1072136"/>
          </a:xfrm>
          <a:prstGeom prst="curved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6" name="Flecha abajo 15"/>
          <p:cNvSpPr/>
          <p:nvPr/>
        </p:nvSpPr>
        <p:spPr>
          <a:xfrm>
            <a:off x="1835696" y="2459796"/>
            <a:ext cx="189735" cy="321131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Flecha abajo 16"/>
          <p:cNvSpPr/>
          <p:nvPr/>
        </p:nvSpPr>
        <p:spPr>
          <a:xfrm>
            <a:off x="6626657" y="2459796"/>
            <a:ext cx="189735" cy="321131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Flecha curvada hacia la izquierda 17"/>
          <p:cNvSpPr/>
          <p:nvPr/>
        </p:nvSpPr>
        <p:spPr>
          <a:xfrm>
            <a:off x="7524328" y="3189658"/>
            <a:ext cx="434263" cy="1032498"/>
          </a:xfrm>
          <a:prstGeom prst="curved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3902" y="5267190"/>
            <a:ext cx="1444753" cy="970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15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583026" y="2498057"/>
            <a:ext cx="2043636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400" b="1" dirty="0" smtClean="0"/>
              <a:t>INVASIVIDAD</a:t>
            </a:r>
            <a:endParaRPr lang="es-MX" sz="24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1707349" y="3251745"/>
            <a:ext cx="6342890" cy="4308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2200" b="1" dirty="0" smtClean="0"/>
              <a:t>TOXINAS QUE DAÑAN MEMBRANAS CELULARES</a:t>
            </a:r>
            <a:endParaRPr lang="es-MX" sz="22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1070806" y="2385962"/>
            <a:ext cx="2276585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TOXINA ALFA</a:t>
            </a:r>
          </a:p>
          <a:p>
            <a:r>
              <a:rPr lang="el-GR" sz="2400" b="1" dirty="0" smtClean="0"/>
              <a:t>α</a:t>
            </a:r>
            <a:r>
              <a:rPr lang="es-MX" sz="2400" b="1" dirty="0" smtClean="0"/>
              <a:t>-HEMOLISINA</a:t>
            </a:r>
            <a:endParaRPr lang="es-MX" sz="24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1586017" y="1811793"/>
            <a:ext cx="1196610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s-MX" sz="1400" dirty="0" smtClean="0"/>
              <a:t>PLAQUETAS</a:t>
            </a:r>
          </a:p>
          <a:p>
            <a:r>
              <a:rPr lang="es-MX" sz="1400" dirty="0" smtClean="0"/>
              <a:t>MONOCITOS</a:t>
            </a:r>
            <a:endParaRPr lang="es-MX" sz="1400" dirty="0"/>
          </a:p>
        </p:txBody>
      </p:sp>
      <p:sp>
        <p:nvSpPr>
          <p:cNvPr id="8" name="CuadroTexto 7"/>
          <p:cNvSpPr txBox="1"/>
          <p:nvPr/>
        </p:nvSpPr>
        <p:spPr>
          <a:xfrm>
            <a:off x="948259" y="879453"/>
            <a:ext cx="2549224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1200" dirty="0" smtClean="0"/>
              <a:t>PRODUCE ORIFICIOS O POROS EN </a:t>
            </a:r>
          </a:p>
          <a:p>
            <a:r>
              <a:rPr lang="es-MX" sz="1200" dirty="0" smtClean="0"/>
              <a:t>LA MEMBRANA ELIMINACIÓN DE </a:t>
            </a:r>
          </a:p>
          <a:p>
            <a:r>
              <a:rPr lang="es-MX" sz="1200" dirty="0" smtClean="0"/>
              <a:t>CATIONES – LÍSIS POR CAMBIOS DE</a:t>
            </a:r>
          </a:p>
          <a:p>
            <a:r>
              <a:rPr lang="es-MX" sz="1200" dirty="0" smtClean="0"/>
              <a:t>PRESIÓN OSMÓTICA</a:t>
            </a:r>
            <a:endParaRPr lang="es-MX" sz="1200" dirty="0"/>
          </a:p>
        </p:txBody>
      </p:sp>
      <p:sp>
        <p:nvSpPr>
          <p:cNvPr id="9" name="CuadroTexto 8"/>
          <p:cNvSpPr txBox="1"/>
          <p:nvPr/>
        </p:nvSpPr>
        <p:spPr>
          <a:xfrm>
            <a:off x="6097931" y="2728889"/>
            <a:ext cx="1557862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l-GR" sz="2400" b="1" dirty="0" smtClean="0"/>
              <a:t>β</a:t>
            </a:r>
            <a:r>
              <a:rPr lang="es-MX" sz="2400" b="1" dirty="0" smtClean="0"/>
              <a:t>-TOXINA</a:t>
            </a:r>
            <a:endParaRPr lang="es-MX" sz="2400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6060336" y="2390630"/>
            <a:ext cx="1776448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1400" dirty="0" smtClean="0"/>
              <a:t>ESFINGOMIELINASA</a:t>
            </a:r>
            <a:endParaRPr lang="es-MX" sz="1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5824219" y="2073403"/>
            <a:ext cx="2399439" cy="27699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1200" dirty="0" smtClean="0"/>
              <a:t>LÍSIS DE ERITROCITOS-CARNERO</a:t>
            </a:r>
            <a:endParaRPr lang="es-MX" sz="12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5871571" y="1710450"/>
            <a:ext cx="2304733" cy="2769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1200" dirty="0" smtClean="0"/>
              <a:t>CODIFICACIÓN-BACTERIÓFAGO</a:t>
            </a:r>
            <a:endParaRPr lang="es-MX" sz="1200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070806" y="3927205"/>
            <a:ext cx="1594539" cy="46166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l-GR" sz="2400" b="1" dirty="0"/>
              <a:t>δ</a:t>
            </a:r>
            <a:r>
              <a:rPr lang="es-MX" sz="2400" b="1" dirty="0" smtClean="0"/>
              <a:t>- TOXINA</a:t>
            </a:r>
            <a:endParaRPr lang="es-MX" sz="2400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753058" y="4452785"/>
            <a:ext cx="2230034" cy="646331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s-MX" sz="1200" dirty="0" smtClean="0"/>
              <a:t>PÉPTIDO PEQUEÑO, CUYA </a:t>
            </a:r>
          </a:p>
          <a:p>
            <a:r>
              <a:rPr lang="es-MX" sz="1200" dirty="0" smtClean="0"/>
              <a:t>FUNCIÓN EN LA PATOGÉNESIS</a:t>
            </a:r>
          </a:p>
          <a:p>
            <a:r>
              <a:rPr lang="es-MX" sz="1200" dirty="0" smtClean="0"/>
              <a:t>NO SE CONOCE BIEN</a:t>
            </a:r>
            <a:endParaRPr lang="es-MX" sz="1200" dirty="0"/>
          </a:p>
        </p:txBody>
      </p:sp>
      <p:sp>
        <p:nvSpPr>
          <p:cNvPr id="16" name="CuadroTexto 15"/>
          <p:cNvSpPr txBox="1"/>
          <p:nvPr/>
        </p:nvSpPr>
        <p:spPr>
          <a:xfrm>
            <a:off x="5220072" y="3952524"/>
            <a:ext cx="224612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MX" sz="2400" dirty="0" smtClean="0"/>
              <a:t>LEUCOCIDINAS</a:t>
            </a:r>
            <a:endParaRPr lang="es-MX" sz="2400" dirty="0"/>
          </a:p>
        </p:txBody>
      </p:sp>
      <p:sp>
        <p:nvSpPr>
          <p:cNvPr id="17" name="CuadroTexto 16"/>
          <p:cNvSpPr txBox="1"/>
          <p:nvPr/>
        </p:nvSpPr>
        <p:spPr>
          <a:xfrm>
            <a:off x="4626070" y="4476156"/>
            <a:ext cx="3597588" cy="830997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s-MX" sz="1200" dirty="0" smtClean="0"/>
              <a:t>FORMA POROS OCTAMÉRICOS EN LA MEMBRANA</a:t>
            </a:r>
          </a:p>
          <a:p>
            <a:r>
              <a:rPr lang="es-MX" sz="1200" dirty="0" smtClean="0"/>
              <a:t>DE ERITROCITOS.</a:t>
            </a:r>
          </a:p>
          <a:p>
            <a:r>
              <a:rPr lang="es-MX" sz="1200" dirty="0" smtClean="0"/>
              <a:t>ACTIVIDAD HEMOLÍTICA MENOR QUE LA </a:t>
            </a:r>
            <a:r>
              <a:rPr lang="el-GR" sz="1200" dirty="0" smtClean="0"/>
              <a:t>α</a:t>
            </a:r>
            <a:r>
              <a:rPr lang="es-MX" sz="1200" dirty="0" smtClean="0"/>
              <a:t>-TOXINA</a:t>
            </a:r>
          </a:p>
          <a:p>
            <a:r>
              <a:rPr lang="es-MX" sz="1200" dirty="0" smtClean="0"/>
              <a:t>SOLO UN 2% DE LOS S. AUREUS LA PRODUCEN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183253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1412776"/>
            <a:ext cx="8176422" cy="1008112"/>
          </a:xfrm>
          <a:noFill/>
        </p:spPr>
        <p:txBody>
          <a:bodyPr>
            <a:noAutofit/>
          </a:bodyPr>
          <a:lstStyle/>
          <a:p>
            <a:pPr algn="ctr"/>
            <a:r>
              <a:rPr lang="es-MX" sz="4400" i="1" cap="none" dirty="0" err="1" smtClean="0">
                <a:solidFill>
                  <a:schemeClr val="bg2"/>
                </a:solidFill>
                <a:latin typeface="Franklin Gothic Book"/>
                <a:ea typeface="+mn-ea"/>
                <a:cs typeface="+mn-cs"/>
              </a:rPr>
              <a:t>Staphylococcus</a:t>
            </a:r>
            <a:r>
              <a:rPr lang="es-MX" sz="4400" i="1" cap="none" dirty="0" smtClean="0">
                <a:solidFill>
                  <a:schemeClr val="bg2"/>
                </a:solidFill>
                <a:latin typeface="Franklin Gothic Book"/>
                <a:ea typeface="+mn-ea"/>
                <a:cs typeface="+mn-cs"/>
              </a:rPr>
              <a:t> </a:t>
            </a:r>
            <a:r>
              <a:rPr lang="es-MX" sz="4400" i="1" cap="none" dirty="0" err="1" smtClean="0">
                <a:solidFill>
                  <a:schemeClr val="bg2"/>
                </a:solidFill>
                <a:latin typeface="Franklin Gothic Book"/>
                <a:ea typeface="+mn-ea"/>
                <a:cs typeface="+mn-cs"/>
              </a:rPr>
              <a:t>aureus</a:t>
            </a:r>
            <a:endParaRPr lang="es-MX" sz="4400" dirty="0">
              <a:solidFill>
                <a:schemeClr val="bg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156176" y="5214950"/>
            <a:ext cx="2487790" cy="642942"/>
          </a:xfrm>
        </p:spPr>
        <p:txBody>
          <a:bodyPr>
            <a:normAutofit/>
          </a:bodyPr>
          <a:lstStyle/>
          <a:p>
            <a:pPr algn="r"/>
            <a:endParaRPr lang="es-MX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2708920"/>
            <a:ext cx="1584176" cy="180165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2784452"/>
            <a:ext cx="2095500" cy="208597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152" y="3093246"/>
            <a:ext cx="1835485" cy="1468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16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619672" y="1628800"/>
            <a:ext cx="1913088" cy="46166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400" dirty="0" smtClean="0"/>
              <a:t>COAGULASA</a:t>
            </a:r>
            <a:endParaRPr lang="es-MX" sz="2400" dirty="0"/>
          </a:p>
        </p:txBody>
      </p:sp>
      <p:sp>
        <p:nvSpPr>
          <p:cNvPr id="3" name="CuadroTexto 2"/>
          <p:cNvSpPr txBox="1"/>
          <p:nvPr/>
        </p:nvSpPr>
        <p:spPr>
          <a:xfrm>
            <a:off x="1763688" y="2852936"/>
            <a:ext cx="1735540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PROTROMBINA</a:t>
            </a:r>
            <a:endParaRPr lang="es-MX" dirty="0"/>
          </a:p>
        </p:txBody>
      </p:sp>
      <p:sp>
        <p:nvSpPr>
          <p:cNvPr id="4" name="Flecha derecha 3"/>
          <p:cNvSpPr/>
          <p:nvPr/>
        </p:nvSpPr>
        <p:spPr>
          <a:xfrm>
            <a:off x="3635896" y="2996952"/>
            <a:ext cx="1296144" cy="11772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3707904" y="2636912"/>
            <a:ext cx="1048942" cy="2769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200" dirty="0" smtClean="0"/>
              <a:t>COAGULASA</a:t>
            </a:r>
            <a:endParaRPr lang="es-MX" sz="1200" dirty="0"/>
          </a:p>
        </p:txBody>
      </p:sp>
      <p:sp>
        <p:nvSpPr>
          <p:cNvPr id="6" name="CuadroTexto 5"/>
          <p:cNvSpPr txBox="1"/>
          <p:nvPr/>
        </p:nvSpPr>
        <p:spPr>
          <a:xfrm>
            <a:off x="5148064" y="2852936"/>
            <a:ext cx="344055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COMPLEJO ESTAFILOTROMBINA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5148064" y="3645024"/>
            <a:ext cx="1943032" cy="30777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ACTIVA LA </a:t>
            </a:r>
            <a:r>
              <a:rPr lang="es-MX" sz="1400" b="1" dirty="0" smtClean="0">
                <a:solidFill>
                  <a:srgbClr val="FFFF00"/>
                </a:solidFill>
              </a:rPr>
              <a:t>TROMBINA</a:t>
            </a:r>
            <a:endParaRPr lang="es-MX" sz="1400" b="1" dirty="0">
              <a:solidFill>
                <a:srgbClr val="FFFF00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707904" y="4581128"/>
            <a:ext cx="162416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FIBRINÓGENO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6588224" y="4581128"/>
            <a:ext cx="992579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FIBRINA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6586920" y="5209455"/>
            <a:ext cx="1238737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b="1" dirty="0" smtClean="0"/>
              <a:t>COAGULO</a:t>
            </a:r>
            <a:endParaRPr lang="es-MX" b="1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756846" y="5733256"/>
            <a:ext cx="3832909" cy="646331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s-MX" sz="1200" dirty="0" smtClean="0"/>
              <a:t>PROTEJE A LA BACTERIA DE LA FAGOCITOSIS Y OTROS </a:t>
            </a:r>
          </a:p>
          <a:p>
            <a:r>
              <a:rPr lang="es-MX" sz="1200" dirty="0" smtClean="0"/>
              <a:t>ELEMENTOS DE LA RESPUESTA INMUNE ASÍ COMO DE</a:t>
            </a:r>
          </a:p>
          <a:p>
            <a:r>
              <a:rPr lang="es-MX" sz="1200" dirty="0" smtClean="0"/>
              <a:t>LOS ANTIMICROBIANOS.</a:t>
            </a:r>
            <a:endParaRPr lang="es-MX" sz="1200" dirty="0"/>
          </a:p>
        </p:txBody>
      </p:sp>
      <p:cxnSp>
        <p:nvCxnSpPr>
          <p:cNvPr id="14" name="Conector recto 13"/>
          <p:cNvCxnSpPr>
            <a:stCxn id="6" idx="2"/>
            <a:endCxn id="7" idx="0"/>
          </p:cNvCxnSpPr>
          <p:nvPr/>
        </p:nvCxnSpPr>
        <p:spPr>
          <a:xfrm flipH="1">
            <a:off x="6119580" y="3222268"/>
            <a:ext cx="748763" cy="42275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>
            <a:stCxn id="7" idx="2"/>
            <a:endCxn id="9" idx="0"/>
          </p:cNvCxnSpPr>
          <p:nvPr/>
        </p:nvCxnSpPr>
        <p:spPr>
          <a:xfrm flipH="1">
            <a:off x="4519986" y="3952801"/>
            <a:ext cx="1599594" cy="62832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>
            <a:stCxn id="9" idx="3"/>
            <a:endCxn id="10" idx="1"/>
          </p:cNvCxnSpPr>
          <p:nvPr/>
        </p:nvCxnSpPr>
        <p:spPr>
          <a:xfrm>
            <a:off x="5332067" y="4765794"/>
            <a:ext cx="125615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echa abajo 18"/>
          <p:cNvSpPr/>
          <p:nvPr/>
        </p:nvSpPr>
        <p:spPr>
          <a:xfrm>
            <a:off x="7084513" y="4950460"/>
            <a:ext cx="112157" cy="258995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125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153579" y="1464406"/>
            <a:ext cx="2510880" cy="46166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400" dirty="0" smtClean="0"/>
              <a:t>ESTAFILOCINASA</a:t>
            </a:r>
            <a:endParaRPr lang="es-MX" sz="2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1907704" y="3429000"/>
            <a:ext cx="1944216" cy="646331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s-MX" b="1" dirty="0" smtClean="0"/>
              <a:t>ACTIVA EL PLASMINÓGENO</a:t>
            </a:r>
            <a:endParaRPr lang="es-MX" b="1" dirty="0"/>
          </a:p>
        </p:txBody>
      </p:sp>
      <p:cxnSp>
        <p:nvCxnSpPr>
          <p:cNvPr id="7" name="Conector recto de flecha 6"/>
          <p:cNvCxnSpPr>
            <a:stCxn id="4" idx="3"/>
          </p:cNvCxnSpPr>
          <p:nvPr/>
        </p:nvCxnSpPr>
        <p:spPr>
          <a:xfrm flipV="1">
            <a:off x="4664459" y="1694936"/>
            <a:ext cx="1379044" cy="30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lecha curvada hacia abajo 8"/>
          <p:cNvSpPr/>
          <p:nvPr/>
        </p:nvSpPr>
        <p:spPr>
          <a:xfrm rot="4511432">
            <a:off x="3120455" y="2558517"/>
            <a:ext cx="1956172" cy="653536"/>
          </a:xfrm>
          <a:prstGeom prst="curved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 flipH="1">
            <a:off x="6043503" y="1382503"/>
            <a:ext cx="1851757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MX" dirty="0" smtClean="0"/>
              <a:t>LISA COAGULOS </a:t>
            </a:r>
          </a:p>
          <a:p>
            <a:r>
              <a:rPr lang="es-MX" dirty="0" smtClean="0"/>
              <a:t>DE FIBRINA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5323610" y="2079657"/>
            <a:ext cx="350794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FAVORECE LA DISTRIBUCIÓN O INVASIÓN </a:t>
            </a:r>
          </a:p>
          <a:p>
            <a:r>
              <a:rPr lang="es-MX" sz="1400" dirty="0" smtClean="0"/>
              <a:t>DE </a:t>
            </a:r>
            <a:r>
              <a:rPr lang="es-MX" sz="1400" i="1" dirty="0" err="1"/>
              <a:t>S</a:t>
            </a:r>
            <a:r>
              <a:rPr lang="es-MX" sz="1400" i="1" dirty="0" err="1" smtClean="0"/>
              <a:t>taphylococcus</a:t>
            </a:r>
            <a:r>
              <a:rPr lang="es-MX" sz="1400" i="1" dirty="0" smtClean="0"/>
              <a:t>. </a:t>
            </a:r>
            <a:r>
              <a:rPr lang="es-MX" sz="1400" i="1" dirty="0" err="1" smtClean="0"/>
              <a:t>aureus</a:t>
            </a:r>
            <a:endParaRPr lang="es-MX" sz="1400" i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153579" y="4509120"/>
            <a:ext cx="5230295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MECANISMO IDÉNTICO AL DE </a:t>
            </a:r>
            <a:r>
              <a:rPr lang="es-MX" dirty="0" err="1" smtClean="0"/>
              <a:t>Streptococcus</a:t>
            </a:r>
            <a:r>
              <a:rPr lang="es-MX" dirty="0" smtClean="0"/>
              <a:t> </a:t>
            </a:r>
            <a:r>
              <a:rPr lang="es-MX" dirty="0" err="1" smtClean="0"/>
              <a:t>pyogenes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6739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123728" y="1124744"/>
            <a:ext cx="4994381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400" dirty="0" smtClean="0"/>
              <a:t>OTRAS ENZIMAS EXTRACELULARES</a:t>
            </a:r>
            <a:endParaRPr lang="es-MX" sz="2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899592" y="1975436"/>
            <a:ext cx="1414939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PROTEASAS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2333251" y="2446351"/>
            <a:ext cx="1019446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LIPASAS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3352697" y="2016380"/>
            <a:ext cx="853119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err="1" smtClean="0"/>
              <a:t>DNAsa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6221069" y="2471843"/>
            <a:ext cx="897040" cy="43088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200" b="1" dirty="0" smtClean="0">
                <a:solidFill>
                  <a:srgbClr val="7030A0"/>
                </a:solidFill>
              </a:rPr>
              <a:t>FAME</a:t>
            </a:r>
            <a:endParaRPr lang="es-MX" sz="2200" b="1" dirty="0">
              <a:solidFill>
                <a:srgbClr val="7030A0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425882" y="2996952"/>
            <a:ext cx="2266967" cy="46166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200" dirty="0" smtClean="0">
                <a:solidFill>
                  <a:srgbClr val="002060"/>
                </a:solidFill>
              </a:rPr>
              <a:t>ENZIMAS MODIFICADORAS DE </a:t>
            </a:r>
          </a:p>
          <a:p>
            <a:r>
              <a:rPr lang="es-MX" sz="1200" dirty="0" smtClean="0">
                <a:solidFill>
                  <a:srgbClr val="002060"/>
                </a:solidFill>
              </a:rPr>
              <a:t>ÁCIDOS GRASOS</a:t>
            </a:r>
            <a:endParaRPr lang="es-MX" sz="1200" dirty="0">
              <a:solidFill>
                <a:srgbClr val="002060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018209" y="3517169"/>
            <a:ext cx="3412986" cy="73866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MODIFICAN LÍPIDOS ANTIBACTERIANOS</a:t>
            </a:r>
          </a:p>
          <a:p>
            <a:r>
              <a:rPr lang="es-MX" sz="1400" dirty="0" smtClean="0"/>
              <a:t>PROLONGANDO LA SUPERVIVENCIA DE </a:t>
            </a:r>
          </a:p>
          <a:p>
            <a:r>
              <a:rPr lang="es-MX" sz="1400" b="1" i="1" dirty="0" err="1" smtClean="0"/>
              <a:t>S.aureus</a:t>
            </a:r>
            <a:r>
              <a:rPr lang="es-MX" sz="1400" b="1" i="1" dirty="0" smtClean="0"/>
              <a:t>.</a:t>
            </a:r>
            <a:endParaRPr lang="es-MX" sz="1400" b="1" i="1" dirty="0"/>
          </a:p>
        </p:txBody>
      </p:sp>
      <p:sp>
        <p:nvSpPr>
          <p:cNvPr id="12" name="Abrir llave 11"/>
          <p:cNvSpPr/>
          <p:nvPr/>
        </p:nvSpPr>
        <p:spPr>
          <a:xfrm rot="16200000">
            <a:off x="2447764" y="1776303"/>
            <a:ext cx="360040" cy="2592287"/>
          </a:xfrm>
          <a:prstGeom prst="leftBrac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CuadroTexto 12"/>
          <p:cNvSpPr txBox="1"/>
          <p:nvPr/>
        </p:nvSpPr>
        <p:spPr>
          <a:xfrm>
            <a:off x="1475622" y="3340886"/>
            <a:ext cx="2730194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NUTRICIÓN BACTERIANA</a:t>
            </a:r>
            <a:endParaRPr lang="es-MX" dirty="0"/>
          </a:p>
        </p:txBody>
      </p:sp>
      <p:sp>
        <p:nvSpPr>
          <p:cNvPr id="14" name="CuadroTexto 13"/>
          <p:cNvSpPr txBox="1"/>
          <p:nvPr/>
        </p:nvSpPr>
        <p:spPr>
          <a:xfrm>
            <a:off x="5868144" y="4437112"/>
            <a:ext cx="1293944" cy="4001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000" b="1" dirty="0" smtClean="0"/>
              <a:t>ABCESOS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408354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555776" y="2780928"/>
            <a:ext cx="4222183" cy="8309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EVACIÓN DE LA RESPUESTA  INMUNE</a:t>
            </a:r>
            <a:endParaRPr lang="es-MX" sz="24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1645961" y="1583081"/>
            <a:ext cx="1989935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MX" b="1" dirty="0" smtClean="0"/>
              <a:t>POLISACÁRIDOS CAPSULARES</a:t>
            </a:r>
            <a:endParaRPr lang="es-MX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3995936" y="1690802"/>
            <a:ext cx="1701903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PROTEÍNA  </a:t>
            </a:r>
            <a:r>
              <a:rPr lang="es-MX" sz="2200" b="1" dirty="0" smtClean="0"/>
              <a:t>A</a:t>
            </a:r>
            <a:endParaRPr lang="es-MX" sz="22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6057879" y="1690802"/>
            <a:ext cx="1728871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EXOTOXINAS</a:t>
            </a:r>
            <a:endParaRPr lang="es-MX" sz="2000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1331640" y="4149080"/>
            <a:ext cx="2383986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SUPERANTÍGENOS</a:t>
            </a:r>
            <a:endParaRPr lang="es-MX" sz="2000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5220072" y="4149080"/>
            <a:ext cx="1810111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LEUCOCIDINA</a:t>
            </a:r>
            <a:endParaRPr lang="es-MX" sz="2000" b="1" dirty="0"/>
          </a:p>
        </p:txBody>
      </p:sp>
      <p:cxnSp>
        <p:nvCxnSpPr>
          <p:cNvPr id="11" name="Conector recto 10"/>
          <p:cNvCxnSpPr>
            <a:endCxn id="5" idx="2"/>
          </p:cNvCxnSpPr>
          <p:nvPr/>
        </p:nvCxnSpPr>
        <p:spPr>
          <a:xfrm flipH="1" flipV="1">
            <a:off x="2640929" y="2229412"/>
            <a:ext cx="634927" cy="55151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>
            <a:stCxn id="6" idx="2"/>
            <a:endCxn id="4" idx="0"/>
          </p:cNvCxnSpPr>
          <p:nvPr/>
        </p:nvCxnSpPr>
        <p:spPr>
          <a:xfrm flipH="1">
            <a:off x="4666868" y="2121689"/>
            <a:ext cx="180020" cy="65923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>
            <a:stCxn id="7" idx="2"/>
          </p:cNvCxnSpPr>
          <p:nvPr/>
        </p:nvCxnSpPr>
        <p:spPr>
          <a:xfrm flipH="1">
            <a:off x="6057879" y="2090912"/>
            <a:ext cx="864436" cy="69001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>
            <a:stCxn id="8" idx="0"/>
          </p:cNvCxnSpPr>
          <p:nvPr/>
        </p:nvCxnSpPr>
        <p:spPr>
          <a:xfrm flipV="1">
            <a:off x="2523633" y="3611925"/>
            <a:ext cx="968247" cy="53715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/>
          <p:cNvCxnSpPr>
            <a:stCxn id="9" idx="0"/>
          </p:cNvCxnSpPr>
          <p:nvPr/>
        </p:nvCxnSpPr>
        <p:spPr>
          <a:xfrm flipH="1" flipV="1">
            <a:off x="5436096" y="3611925"/>
            <a:ext cx="689032" cy="53715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562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491880" y="1484784"/>
            <a:ext cx="2345642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800" b="1" dirty="0" smtClean="0"/>
              <a:t>EXOTOXINAS</a:t>
            </a:r>
            <a:endParaRPr lang="es-MX" sz="28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1547664" y="2492896"/>
            <a:ext cx="2677271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000" b="1" dirty="0" smtClean="0"/>
              <a:t>TOXINA EXFOLIATIVA</a:t>
            </a:r>
            <a:endParaRPr lang="es-MX" sz="20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5292080" y="2492896"/>
            <a:ext cx="2209644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000" b="1" dirty="0" smtClean="0"/>
              <a:t>ENTEROTOXINAS</a:t>
            </a:r>
            <a:endParaRPr lang="es-MX" sz="20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1491526" y="2968419"/>
            <a:ext cx="2789546" cy="30777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400" b="1" dirty="0" smtClean="0"/>
              <a:t>SÍNDROME DE PIEL ESCALDADA</a:t>
            </a:r>
            <a:endParaRPr lang="es-MX" sz="1400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5467179" y="2968419"/>
            <a:ext cx="1799019" cy="30777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TIPOS ANTIGÉNICOS</a:t>
            </a:r>
            <a:endParaRPr lang="es-MX" sz="1400" dirty="0"/>
          </a:p>
        </p:txBody>
      </p:sp>
      <p:sp>
        <p:nvSpPr>
          <p:cNvPr id="9" name="CuadroTexto 8"/>
          <p:cNvSpPr txBox="1"/>
          <p:nvPr/>
        </p:nvSpPr>
        <p:spPr>
          <a:xfrm>
            <a:off x="5569835" y="3392934"/>
            <a:ext cx="1593706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b="1" dirty="0" smtClean="0"/>
              <a:t>SE-A	SE-D</a:t>
            </a:r>
          </a:p>
          <a:p>
            <a:r>
              <a:rPr lang="es-MX" b="1" dirty="0" smtClean="0"/>
              <a:t>SE-B	SE-E</a:t>
            </a:r>
          </a:p>
          <a:p>
            <a:r>
              <a:rPr lang="es-MX" b="1" dirty="0" smtClean="0"/>
              <a:t>SE-C	SE-G</a:t>
            </a:r>
            <a:endParaRPr lang="es-MX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5292080" y="4381567"/>
            <a:ext cx="211852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DIARREA Y VÓMITO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702811" y="4836860"/>
            <a:ext cx="3498073" cy="584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1600" dirty="0" smtClean="0"/>
              <a:t>INTOXICACIÓN O ENVENENAMIENTO</a:t>
            </a:r>
          </a:p>
          <a:p>
            <a:r>
              <a:rPr lang="es-MX" sz="1600" dirty="0" smtClean="0"/>
              <a:t>ALIMENTARIO</a:t>
            </a:r>
            <a:endParaRPr lang="es-MX" sz="1600" dirty="0"/>
          </a:p>
        </p:txBody>
      </p:sp>
      <p:sp>
        <p:nvSpPr>
          <p:cNvPr id="13" name="CuadroTexto 12"/>
          <p:cNvSpPr txBox="1"/>
          <p:nvPr/>
        </p:nvSpPr>
        <p:spPr>
          <a:xfrm>
            <a:off x="2052860" y="5794714"/>
            <a:ext cx="5572295" cy="4308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2200" dirty="0"/>
              <a:t>(</a:t>
            </a:r>
            <a:r>
              <a:rPr lang="es-MX" sz="2200" dirty="0" smtClean="0"/>
              <a:t>TOXINA DEL SÍNDROME DE SHOCK TÓXICO)</a:t>
            </a:r>
            <a:endParaRPr lang="es-MX" sz="2200" dirty="0"/>
          </a:p>
        </p:txBody>
      </p:sp>
    </p:spTree>
    <p:extLst>
      <p:ext uri="{BB962C8B-B14F-4D97-AF65-F5344CB8AC3E}">
        <p14:creationId xmlns:p14="http://schemas.microsoft.com/office/powerpoint/2010/main" val="209001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691680" y="980728"/>
            <a:ext cx="6115457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400" b="1" dirty="0" smtClean="0"/>
              <a:t>TOXINA DEL SÍNDROME DE SHOCK TÓXICO</a:t>
            </a:r>
            <a:endParaRPr lang="es-MX" sz="24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2410639" y="2316331"/>
            <a:ext cx="2954655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800" dirty="0" smtClean="0">
                <a:solidFill>
                  <a:srgbClr val="FF0000"/>
                </a:solidFill>
              </a:rPr>
              <a:t>SUPERANTÍGENO</a:t>
            </a:r>
            <a:endParaRPr lang="es-MX" sz="2800" dirty="0">
              <a:solidFill>
                <a:srgbClr val="FF0000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356103" y="1559647"/>
            <a:ext cx="1354858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800" b="1" dirty="0" smtClean="0"/>
              <a:t>TSST-</a:t>
            </a:r>
            <a:r>
              <a:rPr lang="es-MX" sz="3600" b="1" dirty="0" smtClean="0"/>
              <a:t>1</a:t>
            </a:r>
            <a:endParaRPr lang="es-MX" sz="3600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1922319" y="2922364"/>
            <a:ext cx="3831305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1600" b="1" dirty="0" smtClean="0"/>
              <a:t>RESPONSABLE DEL 75% DE LOS CASOS </a:t>
            </a:r>
          </a:p>
          <a:p>
            <a:r>
              <a:rPr lang="es-MX" sz="1600" b="1" dirty="0" smtClean="0"/>
              <a:t>DE SST   ASOCIADO A MENSTRUACIÓN</a:t>
            </a:r>
            <a:endParaRPr lang="es-MX" sz="1600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6084168" y="2823737"/>
            <a:ext cx="2619563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400" b="1" dirty="0" smtClean="0"/>
              <a:t>ENTEROTOXINAS</a:t>
            </a:r>
          </a:p>
          <a:p>
            <a:r>
              <a:rPr lang="es-MX" sz="2400" b="1" dirty="0" smtClean="0"/>
              <a:t>SE-B y SE-C</a:t>
            </a:r>
            <a:endParaRPr lang="es-MX" sz="2400" b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2966803" y="4108351"/>
            <a:ext cx="2398492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b="1" dirty="0" smtClean="0"/>
              <a:t>SÍNDROME DE </a:t>
            </a:r>
          </a:p>
          <a:p>
            <a:r>
              <a:rPr lang="es-MX" sz="2400" b="1" dirty="0" smtClean="0"/>
              <a:t>SHOCK TÓXICO</a:t>
            </a:r>
            <a:endParaRPr lang="es-MX" sz="2400" b="1" dirty="0"/>
          </a:p>
        </p:txBody>
      </p:sp>
      <p:sp>
        <p:nvSpPr>
          <p:cNvPr id="12" name="Flecha curvada hacia la derecha 11"/>
          <p:cNvSpPr/>
          <p:nvPr/>
        </p:nvSpPr>
        <p:spPr>
          <a:xfrm>
            <a:off x="1477880" y="1723171"/>
            <a:ext cx="1491655" cy="3032127"/>
          </a:xfrm>
          <a:prstGeom prst="curved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3" name="Flecha curvada hacia la izquierda 12"/>
          <p:cNvSpPr/>
          <p:nvPr/>
        </p:nvSpPr>
        <p:spPr>
          <a:xfrm rot="3491941">
            <a:off x="6139911" y="3535008"/>
            <a:ext cx="1210221" cy="2778052"/>
          </a:xfrm>
          <a:prstGeom prst="curvedLef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 flipH="1">
            <a:off x="5365294" y="5742530"/>
            <a:ext cx="3338437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400" b="1" dirty="0" smtClean="0"/>
              <a:t>RESPONSABLES DEL 50% DE CASOS NO ASOCIADOS  A MENSTRUACIÓN</a:t>
            </a:r>
            <a:endParaRPr lang="es-MX" sz="1400" b="1" dirty="0"/>
          </a:p>
        </p:txBody>
      </p:sp>
    </p:spTree>
    <p:extLst>
      <p:ext uri="{BB962C8B-B14F-4D97-AF65-F5344CB8AC3E}">
        <p14:creationId xmlns:p14="http://schemas.microsoft.com/office/powerpoint/2010/main" val="29751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347864" y="1484784"/>
            <a:ext cx="2828018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400" b="1" dirty="0" smtClean="0"/>
              <a:t>SUPERANTÍGENOS</a:t>
            </a:r>
            <a:endParaRPr lang="es-MX" sz="24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2199368" y="2486514"/>
            <a:ext cx="5125010" cy="58477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ESTIMULAN </a:t>
            </a:r>
            <a:r>
              <a:rPr lang="es-MX" sz="1600" b="1" dirty="0" smtClean="0">
                <a:solidFill>
                  <a:srgbClr val="FF0000"/>
                </a:solidFill>
              </a:rPr>
              <a:t>CÉLULAS-T</a:t>
            </a:r>
            <a:r>
              <a:rPr lang="es-MX" sz="1600" dirty="0" smtClean="0"/>
              <a:t> EN FORMA INESPECÍFICASIN UN RECONOCIMIENTO ANTIGÉNICO NORMAL</a:t>
            </a:r>
            <a:endParaRPr lang="es-MX" sz="1600" dirty="0"/>
          </a:p>
        </p:txBody>
      </p:sp>
      <p:sp>
        <p:nvSpPr>
          <p:cNvPr id="6" name="CuadroTexto 5"/>
          <p:cNvSpPr txBox="1"/>
          <p:nvPr/>
        </p:nvSpPr>
        <p:spPr>
          <a:xfrm>
            <a:off x="1657492" y="3379739"/>
            <a:ext cx="2736303" cy="116955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1400" dirty="0" smtClean="0"/>
              <a:t>EN CASOS DE SST SE LIBERAN</a:t>
            </a:r>
          </a:p>
          <a:p>
            <a:r>
              <a:rPr lang="es-MX" sz="1400" dirty="0" smtClean="0"/>
              <a:t>GRANDES CANTIDADES DE</a:t>
            </a:r>
          </a:p>
          <a:p>
            <a:r>
              <a:rPr lang="es-MX" sz="1400" dirty="0"/>
              <a:t> </a:t>
            </a:r>
            <a:r>
              <a:rPr lang="es-MX" sz="1400" dirty="0" smtClean="0"/>
              <a:t>CITOCINAS, LO QUE DETERMINA</a:t>
            </a:r>
          </a:p>
          <a:p>
            <a:r>
              <a:rPr lang="es-MX" sz="1400" dirty="0" smtClean="0"/>
              <a:t>LOS SÍNTOMAS DE ESTE PADECIMIENTO.</a:t>
            </a:r>
            <a:endParaRPr lang="es-MX" sz="1400" dirty="0"/>
          </a:p>
        </p:txBody>
      </p:sp>
      <p:sp>
        <p:nvSpPr>
          <p:cNvPr id="7" name="CuadroTexto 6"/>
          <p:cNvSpPr txBox="1"/>
          <p:nvPr/>
        </p:nvSpPr>
        <p:spPr>
          <a:xfrm>
            <a:off x="4720930" y="3975662"/>
            <a:ext cx="3614964" cy="116955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SE CONSIDERA QUE UNA DE CADA CINCO</a:t>
            </a:r>
          </a:p>
          <a:p>
            <a:r>
              <a:rPr lang="es-MX" sz="1400" dirty="0" smtClean="0"/>
              <a:t>CÉLULAS –T, ES ACTIVADA POR ESTE </a:t>
            </a:r>
          </a:p>
          <a:p>
            <a:r>
              <a:rPr lang="es-MX" sz="1400" dirty="0" smtClean="0"/>
              <a:t>MECANISMO, EN CONDICIONES NORMALES</a:t>
            </a:r>
          </a:p>
          <a:p>
            <a:r>
              <a:rPr lang="es-MX" sz="1400" dirty="0" smtClean="0"/>
              <a:t>SOLO SE ACTIVA UNA CÉLULA POR CADA</a:t>
            </a:r>
          </a:p>
          <a:p>
            <a:r>
              <a:rPr lang="es-MX" sz="1400" dirty="0" smtClean="0"/>
              <a:t>DIEZ MIL.</a:t>
            </a:r>
            <a:endParaRPr lang="es-MX" sz="1400" dirty="0"/>
          </a:p>
        </p:txBody>
      </p:sp>
      <p:cxnSp>
        <p:nvCxnSpPr>
          <p:cNvPr id="9" name="Conector recto 8"/>
          <p:cNvCxnSpPr>
            <a:stCxn id="4" idx="2"/>
            <a:endCxn id="5" idx="0"/>
          </p:cNvCxnSpPr>
          <p:nvPr/>
        </p:nvCxnSpPr>
        <p:spPr>
          <a:xfrm>
            <a:off x="4761873" y="1946449"/>
            <a:ext cx="0" cy="54006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echa curvada hacia la izquierda 10"/>
          <p:cNvSpPr/>
          <p:nvPr/>
        </p:nvSpPr>
        <p:spPr>
          <a:xfrm rot="19347513">
            <a:off x="7901014" y="2421931"/>
            <a:ext cx="587504" cy="1569810"/>
          </a:xfrm>
          <a:prstGeom prst="curved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4" name="Flecha curvada hacia la derecha 13"/>
          <p:cNvSpPr/>
          <p:nvPr/>
        </p:nvSpPr>
        <p:spPr>
          <a:xfrm rot="1420257">
            <a:off x="929820" y="2405481"/>
            <a:ext cx="727671" cy="1414319"/>
          </a:xfrm>
          <a:prstGeom prst="curv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62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218847" y="695389"/>
            <a:ext cx="3761479" cy="8309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400" b="1" i="1" dirty="0" err="1" smtClean="0"/>
              <a:t>Staphylococcus</a:t>
            </a:r>
            <a:r>
              <a:rPr lang="es-MX" sz="2400" b="1" i="1" dirty="0" smtClean="0"/>
              <a:t> </a:t>
            </a:r>
            <a:r>
              <a:rPr lang="es-MX" sz="2400" b="1" i="1" dirty="0" err="1" smtClean="0"/>
              <a:t>epidermidis</a:t>
            </a:r>
            <a:endParaRPr lang="es-MX" sz="2400" b="1" i="1" dirty="0" smtClean="0"/>
          </a:p>
          <a:p>
            <a:pPr algn="ctr"/>
            <a:r>
              <a:rPr lang="es-MX" sz="2400" b="1" dirty="0" smtClean="0"/>
              <a:t>PATOGÉNICO</a:t>
            </a:r>
            <a:endParaRPr lang="es-MX" sz="24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3923926" y="1772816"/>
            <a:ext cx="2006255" cy="107721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s-MX" b="1" dirty="0" smtClean="0"/>
              <a:t>MECANISMO</a:t>
            </a:r>
          </a:p>
          <a:p>
            <a:pPr algn="ctr"/>
            <a:r>
              <a:rPr lang="es-MX" sz="2800" b="1" dirty="0" smtClean="0"/>
              <a:t>(?)</a:t>
            </a:r>
          </a:p>
          <a:p>
            <a:pPr algn="ctr"/>
            <a:r>
              <a:rPr lang="es-MX" b="1" dirty="0" smtClean="0"/>
              <a:t>POCO CONOCIDO</a:t>
            </a:r>
            <a:endParaRPr lang="es-MX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011578" y="3284984"/>
            <a:ext cx="1895071" cy="4308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200" b="1" dirty="0" smtClean="0"/>
              <a:t>ADHERENCIA</a:t>
            </a:r>
            <a:endParaRPr lang="es-MX" sz="22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3833708" y="4293096"/>
            <a:ext cx="2343911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RECEPTORES CELULARES</a:t>
            </a:r>
          </a:p>
          <a:p>
            <a:r>
              <a:rPr lang="es-MX" sz="1400" dirty="0" smtClean="0"/>
              <a:t>TEJIDOS Y EPITELIOS DEL </a:t>
            </a:r>
          </a:p>
          <a:p>
            <a:r>
              <a:rPr lang="es-MX" sz="1400" dirty="0" smtClean="0"/>
              <a:t>HOSPEDERO:</a:t>
            </a:r>
          </a:p>
          <a:p>
            <a:r>
              <a:rPr lang="es-MX" sz="1400" dirty="0"/>
              <a:t>	</a:t>
            </a:r>
            <a:r>
              <a:rPr lang="es-MX" sz="1400" b="1" dirty="0" smtClean="0"/>
              <a:t>FIBRONECTINA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5601980" y="3819817"/>
            <a:ext cx="106150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b="1" dirty="0" smtClean="0"/>
              <a:t>BIOFILM</a:t>
            </a:r>
            <a:endParaRPr lang="es-MX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6812206" y="3715871"/>
            <a:ext cx="162999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1400" b="1" dirty="0" smtClean="0"/>
              <a:t>ÁC. TEICOICO</a:t>
            </a:r>
          </a:p>
          <a:p>
            <a:r>
              <a:rPr lang="es-MX" sz="1400" dirty="0" smtClean="0"/>
              <a:t>DE  </a:t>
            </a:r>
            <a:r>
              <a:rPr lang="es-MX" sz="1400" i="1" dirty="0" err="1" smtClean="0"/>
              <a:t>Staphylococcus</a:t>
            </a:r>
            <a:endParaRPr lang="es-MX" sz="1400" i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755576" y="4600872"/>
            <a:ext cx="1880579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b="1" dirty="0" smtClean="0"/>
              <a:t>COLONIZACIÓN </a:t>
            </a:r>
          </a:p>
          <a:p>
            <a:r>
              <a:rPr lang="es-MX" b="1" dirty="0" smtClean="0"/>
              <a:t>DE CATETERES</a:t>
            </a:r>
            <a:endParaRPr lang="es-MX" b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971600" y="3931314"/>
            <a:ext cx="2526654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POLISACÁRIDO DE ADHESIÓN</a:t>
            </a:r>
          </a:p>
          <a:p>
            <a:r>
              <a:rPr lang="es-MX" sz="1400" b="1" dirty="0" smtClean="0"/>
              <a:t>PS/A</a:t>
            </a:r>
            <a:r>
              <a:rPr lang="es-MX" sz="1400" dirty="0" smtClean="0"/>
              <a:t> </a:t>
            </a:r>
            <a:endParaRPr lang="es-MX" sz="1400" dirty="0"/>
          </a:p>
        </p:txBody>
      </p:sp>
      <p:sp>
        <p:nvSpPr>
          <p:cNvPr id="12" name="Flecha abajo 11"/>
          <p:cNvSpPr/>
          <p:nvPr/>
        </p:nvSpPr>
        <p:spPr>
          <a:xfrm>
            <a:off x="4947253" y="2887740"/>
            <a:ext cx="152334" cy="362942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Flecha abajo 12"/>
          <p:cNvSpPr/>
          <p:nvPr/>
        </p:nvSpPr>
        <p:spPr>
          <a:xfrm>
            <a:off x="4947253" y="2886038"/>
            <a:ext cx="152334" cy="362942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Flecha abajo 13"/>
          <p:cNvSpPr/>
          <p:nvPr/>
        </p:nvSpPr>
        <p:spPr>
          <a:xfrm>
            <a:off x="4959113" y="3819817"/>
            <a:ext cx="140474" cy="419274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Flecha curvada hacia la derecha 15"/>
          <p:cNvSpPr/>
          <p:nvPr/>
        </p:nvSpPr>
        <p:spPr>
          <a:xfrm rot="3259756">
            <a:off x="3290175" y="3018263"/>
            <a:ext cx="365776" cy="994752"/>
          </a:xfrm>
          <a:prstGeom prst="curv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42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339752" y="1196752"/>
            <a:ext cx="461947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400" b="1" dirty="0" smtClean="0"/>
              <a:t>RESISTENCIA ANTIMICROBIANA</a:t>
            </a:r>
            <a:endParaRPr lang="es-MX" sz="2400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1187624" y="2276872"/>
            <a:ext cx="1363515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000" b="1" dirty="0" smtClean="0"/>
              <a:t>HOSPITAL</a:t>
            </a:r>
            <a:endParaRPr lang="es-MX" sz="2000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4213309" y="2276872"/>
            <a:ext cx="872355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000" b="1" dirty="0" smtClean="0"/>
              <a:t>MRSA</a:t>
            </a:r>
            <a:endParaRPr lang="es-MX" sz="20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6391609" y="2276872"/>
            <a:ext cx="2061943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b="1" dirty="0" smtClean="0"/>
              <a:t>ANTISÉPTICOS Y</a:t>
            </a:r>
          </a:p>
          <a:p>
            <a:r>
              <a:rPr lang="es-MX" b="1" dirty="0" smtClean="0"/>
              <a:t>DESINFECTANTES</a:t>
            </a:r>
            <a:endParaRPr lang="es-MX" b="1" dirty="0"/>
          </a:p>
        </p:txBody>
      </p:sp>
      <p:sp>
        <p:nvSpPr>
          <p:cNvPr id="6" name="CuadroTexto 5"/>
          <p:cNvSpPr txBox="1"/>
          <p:nvPr/>
        </p:nvSpPr>
        <p:spPr>
          <a:xfrm flipH="1">
            <a:off x="640577" y="2923203"/>
            <a:ext cx="2592288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1600" b="1" dirty="0" smtClean="0"/>
              <a:t>CEPAS ALTA RESISTENCIA</a:t>
            </a:r>
            <a:endParaRPr lang="es-MX" sz="1600" dirty="0"/>
          </a:p>
        </p:txBody>
      </p:sp>
      <p:sp>
        <p:nvSpPr>
          <p:cNvPr id="7" name="CuadroTexto 6"/>
          <p:cNvSpPr txBox="1"/>
          <p:nvPr/>
        </p:nvSpPr>
        <p:spPr>
          <a:xfrm>
            <a:off x="468724" y="3468073"/>
            <a:ext cx="2973443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1600" b="1" dirty="0" smtClean="0"/>
              <a:t>RESISTENCIA A VANCOMICINA</a:t>
            </a:r>
            <a:endParaRPr lang="es-MX" sz="1600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3732117" y="2923203"/>
            <a:ext cx="2160240" cy="58477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1600" b="1" dirty="0" smtClean="0"/>
              <a:t>CEPAS</a:t>
            </a:r>
          </a:p>
          <a:p>
            <a:r>
              <a:rPr lang="es-MX" sz="1600" b="1" dirty="0" smtClean="0"/>
              <a:t>MULTIRESISTENTES  </a:t>
            </a:r>
            <a:endParaRPr lang="es-MX" sz="1600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6588224" y="3052574"/>
            <a:ext cx="1773911" cy="83099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1600" dirty="0" smtClean="0"/>
              <a:t>PERMANENCIA EN</a:t>
            </a:r>
          </a:p>
          <a:p>
            <a:r>
              <a:rPr lang="es-MX" sz="1600" dirty="0" smtClean="0"/>
              <a:t>HOSPITALES</a:t>
            </a:r>
            <a:endParaRPr lang="es-MX" sz="16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617982" y="3883571"/>
            <a:ext cx="2370457" cy="307777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s-MX" sz="1400" dirty="0" smtClean="0"/>
              <a:t>INCREMENTO SISTEMÁTICO</a:t>
            </a:r>
            <a:endParaRPr lang="es-MX" sz="1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709857" y="4869160"/>
            <a:ext cx="2278582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s-MX" b="1" i="1" dirty="0" err="1" smtClean="0"/>
              <a:t>Enterococcus</a:t>
            </a:r>
            <a:r>
              <a:rPr lang="es-MX" b="1" i="1" dirty="0" smtClean="0"/>
              <a:t> </a:t>
            </a:r>
            <a:r>
              <a:rPr lang="es-MX" b="1" i="1" dirty="0" err="1" smtClean="0"/>
              <a:t>faecalis</a:t>
            </a:r>
            <a:endParaRPr lang="es-MX" b="1" i="1" dirty="0"/>
          </a:p>
        </p:txBody>
      </p:sp>
      <p:cxnSp>
        <p:nvCxnSpPr>
          <p:cNvPr id="13" name="Conector recto de flecha 12"/>
          <p:cNvCxnSpPr/>
          <p:nvPr/>
        </p:nvCxnSpPr>
        <p:spPr>
          <a:xfrm>
            <a:off x="2988439" y="5013176"/>
            <a:ext cx="2447657" cy="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3442167" y="4581128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PLÁSMIDO</a:t>
            </a:r>
            <a:endParaRPr lang="es-MX" b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3232865" y="5114588"/>
            <a:ext cx="1887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TRANSFERENCIA</a:t>
            </a:r>
            <a:endParaRPr lang="es-MX" dirty="0"/>
          </a:p>
        </p:txBody>
      </p:sp>
      <p:sp>
        <p:nvSpPr>
          <p:cNvPr id="16" name="CuadroTexto 15"/>
          <p:cNvSpPr txBox="1"/>
          <p:nvPr/>
        </p:nvSpPr>
        <p:spPr>
          <a:xfrm>
            <a:off x="5580112" y="4765794"/>
            <a:ext cx="3245953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b="1" i="1" dirty="0" err="1" smtClean="0"/>
              <a:t>Staphylococcus</a:t>
            </a:r>
            <a:r>
              <a:rPr lang="es-MX" b="1" i="1" dirty="0" smtClean="0"/>
              <a:t> </a:t>
            </a:r>
            <a:r>
              <a:rPr lang="es-MX" b="1" i="1" dirty="0" err="1" smtClean="0"/>
              <a:t>aureus</a:t>
            </a:r>
            <a:endParaRPr lang="es-MX" b="1" i="1" dirty="0" smtClean="0"/>
          </a:p>
          <a:p>
            <a:r>
              <a:rPr lang="es-MX" sz="1400" b="1" i="1" dirty="0" smtClean="0"/>
              <a:t>RESISTENTE A LOS ANTIMICROBIANOS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415377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347864" y="1052736"/>
            <a:ext cx="1599605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400" b="1" dirty="0" smtClean="0"/>
              <a:t>HOSPITAL</a:t>
            </a:r>
            <a:endParaRPr lang="es-MX" sz="24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2843808" y="1658417"/>
            <a:ext cx="2785699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INFECCIÓN NOSOCOMIAL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1285921" y="2027749"/>
            <a:ext cx="1269855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b="1" dirty="0" smtClean="0"/>
              <a:t>AÑOS 50´S Y 60´S</a:t>
            </a:r>
            <a:endParaRPr lang="es-MX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2722821" y="2273096"/>
            <a:ext cx="4449295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b="1" i="1" dirty="0" smtClean="0"/>
              <a:t>S. </a:t>
            </a:r>
            <a:r>
              <a:rPr lang="es-MX" b="1" i="1" dirty="0" err="1" smtClean="0"/>
              <a:t>aureus</a:t>
            </a:r>
            <a:r>
              <a:rPr lang="es-MX" b="1" i="1" dirty="0" smtClean="0"/>
              <a:t> </a:t>
            </a:r>
            <a:r>
              <a:rPr lang="es-MX" dirty="0" smtClean="0"/>
              <a:t>PRINCIPAL AGENTE ETIOLÓGICO</a:t>
            </a:r>
            <a:endParaRPr lang="es-MX" dirty="0"/>
          </a:p>
        </p:txBody>
      </p:sp>
      <p:sp>
        <p:nvSpPr>
          <p:cNvPr id="9" name="Flecha abajo 8"/>
          <p:cNvSpPr/>
          <p:nvPr/>
        </p:nvSpPr>
        <p:spPr>
          <a:xfrm>
            <a:off x="1776832" y="3010019"/>
            <a:ext cx="288032" cy="79208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uadroTexto 9"/>
          <p:cNvSpPr txBox="1"/>
          <p:nvPr/>
        </p:nvSpPr>
        <p:spPr>
          <a:xfrm>
            <a:off x="1301267" y="3884568"/>
            <a:ext cx="2394310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000" dirty="0" smtClean="0"/>
              <a:t>ENTEROBACTERIAS</a:t>
            </a:r>
          </a:p>
          <a:p>
            <a:r>
              <a:rPr lang="es-MX" sz="2000" dirty="0" smtClean="0"/>
              <a:t>Y </a:t>
            </a:r>
            <a:r>
              <a:rPr lang="es-MX" sz="2000" dirty="0" err="1" smtClean="0"/>
              <a:t>Pseudomonas</a:t>
            </a:r>
            <a:r>
              <a:rPr lang="es-MX" sz="2000" dirty="0" smtClean="0"/>
              <a:t>.</a:t>
            </a:r>
            <a:endParaRPr lang="es-MX" sz="20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409468" y="4700560"/>
            <a:ext cx="2292615" cy="30777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1400" dirty="0" smtClean="0"/>
              <a:t>Predominan en la actualidad</a:t>
            </a:r>
            <a:endParaRPr lang="es-MX" sz="14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947468" y="4365104"/>
            <a:ext cx="3716210" cy="7386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1400" b="1" dirty="0" smtClean="0"/>
              <a:t>AÚN ASÍ  </a:t>
            </a:r>
            <a:r>
              <a:rPr lang="es-MX" sz="1400" b="1" i="1" dirty="0" smtClean="0"/>
              <a:t>S. </a:t>
            </a:r>
            <a:r>
              <a:rPr lang="es-MX" sz="1400" b="1" i="1" dirty="0" err="1" smtClean="0"/>
              <a:t>aureus</a:t>
            </a:r>
            <a:r>
              <a:rPr lang="es-MX" sz="1400" b="1" i="1" dirty="0" smtClean="0"/>
              <a:t>  </a:t>
            </a:r>
            <a:r>
              <a:rPr lang="es-MX" sz="1400" b="1" dirty="0" smtClean="0"/>
              <a:t>sigue siendo un problema </a:t>
            </a:r>
          </a:p>
          <a:p>
            <a:r>
              <a:rPr lang="es-MX" sz="1400" b="1" dirty="0"/>
              <a:t>e</a:t>
            </a:r>
            <a:r>
              <a:rPr lang="es-MX" sz="1400" b="1" dirty="0" smtClean="0"/>
              <a:t>n  casos de IN principalmente en infecciones</a:t>
            </a:r>
          </a:p>
          <a:p>
            <a:r>
              <a:rPr lang="es-MX" sz="1400" b="1" dirty="0"/>
              <a:t>d</a:t>
            </a:r>
            <a:r>
              <a:rPr lang="es-MX" sz="1400" b="1" dirty="0" smtClean="0"/>
              <a:t>e sitios quirúrgicos</a:t>
            </a:r>
            <a:r>
              <a:rPr lang="es-MX" sz="1400" dirty="0" smtClean="0"/>
              <a:t>.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418378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908720"/>
            <a:ext cx="5940152" cy="44551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860113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203848" y="908720"/>
            <a:ext cx="2808312" cy="830997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RESISTENCIA  ANTIMICROBIANA</a:t>
            </a:r>
            <a:endParaRPr lang="es-MX" sz="24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1331640" y="2348880"/>
            <a:ext cx="1972015" cy="646331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s-MX" b="1" dirty="0" smtClean="0"/>
              <a:t>MUTACIONES</a:t>
            </a:r>
          </a:p>
          <a:p>
            <a:r>
              <a:rPr lang="es-MX" b="1" dirty="0" smtClean="0"/>
              <a:t>CROMOSÓMICAS</a:t>
            </a:r>
            <a:endParaRPr lang="es-MX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644008" y="2357883"/>
            <a:ext cx="2727606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s-MX" b="1" dirty="0" smtClean="0"/>
              <a:t>ADQUISICIÓN DE GENES</a:t>
            </a:r>
            <a:endParaRPr lang="es-MX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5364088" y="2822161"/>
            <a:ext cx="1516762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1400" dirty="0" smtClean="0"/>
              <a:t>PLÁSMIDOS</a:t>
            </a:r>
          </a:p>
          <a:p>
            <a:r>
              <a:rPr lang="es-MX" sz="1400" dirty="0" smtClean="0"/>
              <a:t>TRANSPOSONES</a:t>
            </a:r>
          </a:p>
        </p:txBody>
      </p:sp>
      <p:sp>
        <p:nvSpPr>
          <p:cNvPr id="2" name="Abrir llave 1"/>
          <p:cNvSpPr/>
          <p:nvPr/>
        </p:nvSpPr>
        <p:spPr>
          <a:xfrm rot="16200000">
            <a:off x="4157954" y="1867183"/>
            <a:ext cx="432048" cy="3924436"/>
          </a:xfrm>
          <a:prstGeom prst="leftBrac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CuadroTexto 2"/>
          <p:cNvSpPr txBox="1"/>
          <p:nvPr/>
        </p:nvSpPr>
        <p:spPr>
          <a:xfrm>
            <a:off x="2171728" y="4231543"/>
            <a:ext cx="4936672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b="1" dirty="0" smtClean="0"/>
              <a:t>EXPRESIÓN MEDIANTE VARIOS MECANISMOS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55536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499256857"/>
              </p:ext>
            </p:extLst>
          </p:nvPr>
        </p:nvGraphicFramePr>
        <p:xfrm>
          <a:off x="571472" y="1500174"/>
          <a:ext cx="8143932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Título"/>
          <p:cNvSpPr>
            <a:spLocks noGrp="1"/>
          </p:cNvSpPr>
          <p:nvPr>
            <p:ph type="ctrTitle" idx="4294967295"/>
          </p:nvPr>
        </p:nvSpPr>
        <p:spPr>
          <a:xfrm>
            <a:off x="0" y="285750"/>
            <a:ext cx="7786688" cy="1285875"/>
          </a:xfrm>
        </p:spPr>
        <p:txBody>
          <a:bodyPr/>
          <a:lstStyle/>
          <a:p>
            <a:r>
              <a:rPr lang="es-ES" dirty="0" smtClean="0"/>
              <a:t>	Resistencia  a </a:t>
            </a:r>
            <a:r>
              <a:rPr lang="es-ES" dirty="0"/>
              <a:t>P</a:t>
            </a:r>
            <a:r>
              <a:rPr lang="es-ES" dirty="0" smtClean="0"/>
              <a:t>enicilina</a:t>
            </a:r>
            <a:endParaRPr lang="es-ES" dirty="0"/>
          </a:p>
        </p:txBody>
      </p:sp>
      <p:sp>
        <p:nvSpPr>
          <p:cNvPr id="9" name="8 Rectángulo"/>
          <p:cNvSpPr/>
          <p:nvPr/>
        </p:nvSpPr>
        <p:spPr>
          <a:xfrm>
            <a:off x="2071670" y="5500702"/>
            <a:ext cx="5286412" cy="9144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Mecanismo de acción:</a:t>
            </a:r>
          </a:p>
          <a:p>
            <a:pPr algn="ctr"/>
            <a:r>
              <a:rPr lang="es-ES" dirty="0" smtClean="0"/>
              <a:t>Hidrólisis enzimática del núcleo </a:t>
            </a:r>
            <a:r>
              <a:rPr lang="el-GR" dirty="0" smtClean="0"/>
              <a:t>β</a:t>
            </a:r>
            <a:r>
              <a:rPr lang="es-ES" dirty="0" smtClean="0"/>
              <a:t>-</a:t>
            </a:r>
            <a:r>
              <a:rPr lang="es-ES" dirty="0" err="1" smtClean="0"/>
              <a:t>lactámico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844483" y="692696"/>
            <a:ext cx="3869264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MX" sz="2400" i="1" dirty="0" err="1" smtClean="0"/>
              <a:t>Staphylococcus</a:t>
            </a:r>
            <a:r>
              <a:rPr lang="es-MX" sz="2400" i="1" dirty="0" smtClean="0"/>
              <a:t> </a:t>
            </a:r>
            <a:r>
              <a:rPr lang="es-MX" sz="2400" i="1" dirty="0" err="1" smtClean="0"/>
              <a:t>aureus</a:t>
            </a:r>
            <a:r>
              <a:rPr lang="es-MX" sz="2400" i="1" dirty="0" smtClean="0"/>
              <a:t> </a:t>
            </a:r>
          </a:p>
          <a:p>
            <a:pPr algn="ctr"/>
            <a:r>
              <a:rPr lang="es-MX" sz="2400" b="1" dirty="0" smtClean="0"/>
              <a:t>RESISTENTE A METICILINA</a:t>
            </a:r>
            <a:endParaRPr lang="es-MX" sz="24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4067944" y="1596897"/>
            <a:ext cx="1013419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MRSA</a:t>
            </a:r>
            <a:endParaRPr lang="es-MX" sz="24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5724128" y="1827729"/>
            <a:ext cx="2336794" cy="95410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1400" b="1" dirty="0" smtClean="0"/>
              <a:t>BETA-LACTÁMICOS COMO:</a:t>
            </a:r>
          </a:p>
          <a:p>
            <a:r>
              <a:rPr lang="es-MX" sz="1400" b="1" dirty="0" smtClean="0"/>
              <a:t>PENICILINA</a:t>
            </a:r>
          </a:p>
          <a:p>
            <a:r>
              <a:rPr lang="es-MX" sz="1400" b="1" dirty="0" smtClean="0"/>
              <a:t>OXACILINA </a:t>
            </a:r>
          </a:p>
          <a:p>
            <a:r>
              <a:rPr lang="es-MX" sz="1400" b="1" dirty="0" smtClean="0"/>
              <a:t>AMOXICILINA</a:t>
            </a:r>
            <a:endParaRPr lang="es-MX" sz="14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1691680" y="2544579"/>
            <a:ext cx="2160240" cy="7386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1400" b="1" dirty="0" smtClean="0"/>
              <a:t>ADICIONALMENTE RESISTENTES A OTROS ANTIMICROBIANOS</a:t>
            </a:r>
            <a:endParaRPr lang="es-MX" sz="1400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3295040" y="3375576"/>
            <a:ext cx="1545808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1600" b="1" dirty="0" smtClean="0"/>
              <a:t>VANCOMICINA</a:t>
            </a:r>
            <a:endParaRPr lang="es-MX" sz="1600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4840848" y="3806463"/>
            <a:ext cx="954107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VRSA</a:t>
            </a:r>
            <a:endParaRPr lang="es-MX" sz="2400" b="1" dirty="0"/>
          </a:p>
        </p:txBody>
      </p:sp>
      <p:sp>
        <p:nvSpPr>
          <p:cNvPr id="10" name="Flecha curvada hacia la derecha 9"/>
          <p:cNvSpPr/>
          <p:nvPr/>
        </p:nvSpPr>
        <p:spPr>
          <a:xfrm rot="1626236">
            <a:off x="3434618" y="1722501"/>
            <a:ext cx="432048" cy="716850"/>
          </a:xfrm>
          <a:prstGeom prst="curv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1" name="Flecha curvada hacia la derecha 10"/>
          <p:cNvSpPr/>
          <p:nvPr/>
        </p:nvSpPr>
        <p:spPr>
          <a:xfrm>
            <a:off x="2771800" y="3375576"/>
            <a:ext cx="288032" cy="338554"/>
          </a:xfrm>
          <a:prstGeom prst="curv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2" name="Flecha curvada hacia la derecha 11"/>
          <p:cNvSpPr/>
          <p:nvPr/>
        </p:nvSpPr>
        <p:spPr>
          <a:xfrm rot="19594351">
            <a:off x="4394633" y="3806462"/>
            <a:ext cx="360040" cy="461665"/>
          </a:xfrm>
          <a:prstGeom prst="curv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3" name="Flecha curvada hacia arriba 12"/>
          <p:cNvSpPr/>
          <p:nvPr/>
        </p:nvSpPr>
        <p:spPr>
          <a:xfrm rot="1832269">
            <a:off x="4517809" y="2359670"/>
            <a:ext cx="1206149" cy="528644"/>
          </a:xfrm>
          <a:prstGeom prst="curved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971601" y="4895449"/>
            <a:ext cx="7488832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b="1" dirty="0" smtClean="0"/>
              <a:t>CEPAS DE MRSA Y VRSA  PROBLEMAS GRAVES A NIVEL HOSPITALARIO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70843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923928" y="650056"/>
            <a:ext cx="1149674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s-MX" sz="2800" b="1" dirty="0" smtClean="0"/>
              <a:t>MRSA</a:t>
            </a:r>
            <a:endParaRPr lang="es-MX" sz="28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1763688" y="1772816"/>
            <a:ext cx="1642886" cy="646331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s-MX" b="1" dirty="0" smtClean="0"/>
              <a:t>ASOCIADOS A</a:t>
            </a:r>
          </a:p>
          <a:p>
            <a:r>
              <a:rPr lang="es-MX" b="1" dirty="0" smtClean="0"/>
              <a:t>HOSPITALES</a:t>
            </a:r>
            <a:endParaRPr lang="es-MX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5439118" y="1812663"/>
            <a:ext cx="1906869" cy="646331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s-MX" b="1" dirty="0" smtClean="0"/>
              <a:t>ASOCIADOS A</a:t>
            </a:r>
          </a:p>
          <a:p>
            <a:r>
              <a:rPr lang="es-MX" b="1" dirty="0" smtClean="0"/>
              <a:t>LA COMUNIDAD </a:t>
            </a:r>
            <a:endParaRPr lang="es-MX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1763688" y="2492896"/>
            <a:ext cx="1637436" cy="116955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1400" dirty="0" smtClean="0"/>
              <a:t>PACIENTES CON:</a:t>
            </a:r>
          </a:p>
          <a:p>
            <a:r>
              <a:rPr lang="es-MX" sz="1400" dirty="0" smtClean="0"/>
              <a:t>SISTEMA INMUNE</a:t>
            </a:r>
          </a:p>
          <a:p>
            <a:r>
              <a:rPr lang="es-MX" sz="1400" dirty="0" smtClean="0"/>
              <a:t>DEBILITADO, </a:t>
            </a:r>
          </a:p>
          <a:p>
            <a:r>
              <a:rPr lang="es-MX" sz="1400" dirty="0" smtClean="0"/>
              <a:t>PROCEDIMIENTOS</a:t>
            </a:r>
          </a:p>
          <a:p>
            <a:r>
              <a:rPr lang="es-MX" sz="1400" dirty="0" smtClean="0"/>
              <a:t>INVASIVOS</a:t>
            </a:r>
            <a:endParaRPr lang="es-MX" sz="1400" dirty="0"/>
          </a:p>
        </p:txBody>
      </p:sp>
      <p:sp>
        <p:nvSpPr>
          <p:cNvPr id="8" name="CuadroTexto 7"/>
          <p:cNvSpPr txBox="1"/>
          <p:nvPr/>
        </p:nvSpPr>
        <p:spPr>
          <a:xfrm>
            <a:off x="521235" y="3758408"/>
            <a:ext cx="158396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1400" dirty="0" smtClean="0"/>
              <a:t>INFECCIONES</a:t>
            </a:r>
          </a:p>
          <a:p>
            <a:r>
              <a:rPr lang="es-MX" sz="1400" dirty="0" smtClean="0"/>
              <a:t>HEMATOLÓGICAS</a:t>
            </a:r>
            <a:endParaRPr lang="es-MX" sz="1400" dirty="0"/>
          </a:p>
        </p:txBody>
      </p:sp>
      <p:sp>
        <p:nvSpPr>
          <p:cNvPr id="9" name="CuadroTexto 8"/>
          <p:cNvSpPr txBox="1"/>
          <p:nvPr/>
        </p:nvSpPr>
        <p:spPr>
          <a:xfrm>
            <a:off x="2147383" y="3947743"/>
            <a:ext cx="1253741" cy="73866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1400" dirty="0" smtClean="0"/>
              <a:t>INFECCIONES</a:t>
            </a:r>
          </a:p>
          <a:p>
            <a:r>
              <a:rPr lang="es-MX" sz="1400" dirty="0" smtClean="0"/>
              <a:t>SITIO</a:t>
            </a:r>
          </a:p>
          <a:p>
            <a:r>
              <a:rPr lang="es-MX" sz="1400" dirty="0" smtClean="0"/>
              <a:t>QUIRÚRGICO</a:t>
            </a:r>
            <a:endParaRPr lang="es-MX" sz="14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3443312" y="3793854"/>
            <a:ext cx="1091966" cy="3077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1400" dirty="0" smtClean="0"/>
              <a:t>NEUMONIA</a:t>
            </a:r>
            <a:endParaRPr lang="es-MX" sz="1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837651" y="1237316"/>
            <a:ext cx="153279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HA-MRSA</a:t>
            </a:r>
            <a:endParaRPr lang="es-MX" sz="2400" b="1" dirty="0"/>
          </a:p>
        </p:txBody>
      </p:sp>
      <p:sp>
        <p:nvSpPr>
          <p:cNvPr id="12" name="CuadroTexto 11"/>
          <p:cNvSpPr txBox="1"/>
          <p:nvPr/>
        </p:nvSpPr>
        <p:spPr>
          <a:xfrm>
            <a:off x="5640188" y="1264398"/>
            <a:ext cx="149752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CA-MRSA</a:t>
            </a:r>
            <a:endParaRPr lang="es-MX" sz="2400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5154943" y="2492896"/>
            <a:ext cx="2684004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1400" dirty="0" smtClean="0"/>
              <a:t>INFECCIONES PRINCIPALMENTE</a:t>
            </a:r>
          </a:p>
          <a:p>
            <a:r>
              <a:rPr lang="es-MX" sz="1400" dirty="0" smtClean="0"/>
              <a:t>DE PIEL Y TEJIDOS BLANDOS</a:t>
            </a:r>
            <a:endParaRPr lang="es-MX" sz="14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4947241" y="3050018"/>
            <a:ext cx="3210559" cy="95410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1400" dirty="0" smtClean="0"/>
              <a:t>CEPAS QUE PUEDEN EXPRESAR</a:t>
            </a:r>
          </a:p>
          <a:p>
            <a:r>
              <a:rPr lang="es-MX" sz="1400" dirty="0" smtClean="0"/>
              <a:t>ALTOS NIVELES DE VIRULENCIA</a:t>
            </a:r>
          </a:p>
          <a:p>
            <a:r>
              <a:rPr lang="es-MX" sz="1400" dirty="0" smtClean="0"/>
              <a:t>CAUSANDO PROBLEMAS MÁS GRAVES</a:t>
            </a:r>
          </a:p>
          <a:p>
            <a:r>
              <a:rPr lang="es-MX" sz="1400" dirty="0" smtClean="0"/>
              <a:t>QUE LAS CEPAS HA-MRSA.</a:t>
            </a:r>
            <a:endParaRPr lang="es-MX" sz="140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4941126" y="4089799"/>
            <a:ext cx="729687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1400" dirty="0" smtClean="0"/>
              <a:t>SÉPSIS</a:t>
            </a:r>
            <a:endParaRPr lang="es-MX" sz="1400" dirty="0"/>
          </a:p>
        </p:txBody>
      </p:sp>
      <p:sp>
        <p:nvSpPr>
          <p:cNvPr id="16" name="CuadroTexto 15"/>
          <p:cNvSpPr txBox="1"/>
          <p:nvPr/>
        </p:nvSpPr>
        <p:spPr>
          <a:xfrm>
            <a:off x="5950962" y="4089798"/>
            <a:ext cx="1091966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1400" dirty="0" smtClean="0"/>
              <a:t>NEUMONÍA</a:t>
            </a:r>
            <a:endParaRPr lang="es-MX" sz="1400" dirty="0"/>
          </a:p>
        </p:txBody>
      </p:sp>
      <p:sp>
        <p:nvSpPr>
          <p:cNvPr id="17" name="CuadroTexto 16"/>
          <p:cNvSpPr txBox="1"/>
          <p:nvPr/>
        </p:nvSpPr>
        <p:spPr>
          <a:xfrm>
            <a:off x="7323077" y="4020018"/>
            <a:ext cx="56618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SST</a:t>
            </a:r>
            <a:endParaRPr lang="es-MX" dirty="0"/>
          </a:p>
        </p:txBody>
      </p:sp>
      <p:sp>
        <p:nvSpPr>
          <p:cNvPr id="18" name="CuadroTexto 17"/>
          <p:cNvSpPr txBox="1"/>
          <p:nvPr/>
        </p:nvSpPr>
        <p:spPr>
          <a:xfrm>
            <a:off x="4107139" y="4474825"/>
            <a:ext cx="4890762" cy="276999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s-MX" sz="1200" dirty="0" smtClean="0"/>
              <a:t>AÚN NO SE TIENE LA RAZÓN DEL PORQUÉ DE ESTE COMORTAMIENTO</a:t>
            </a:r>
            <a:endParaRPr lang="es-MX" sz="1200" dirty="0"/>
          </a:p>
        </p:txBody>
      </p:sp>
      <p:cxnSp>
        <p:nvCxnSpPr>
          <p:cNvPr id="20" name="Conector recto 19"/>
          <p:cNvCxnSpPr>
            <a:stCxn id="4" idx="3"/>
          </p:cNvCxnSpPr>
          <p:nvPr/>
        </p:nvCxnSpPr>
        <p:spPr>
          <a:xfrm>
            <a:off x="5073602" y="911666"/>
            <a:ext cx="1315349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>
            <a:endCxn id="12" idx="0"/>
          </p:cNvCxnSpPr>
          <p:nvPr/>
        </p:nvCxnSpPr>
        <p:spPr>
          <a:xfrm>
            <a:off x="6388951" y="911666"/>
            <a:ext cx="0" cy="352732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>
            <a:stCxn id="4" idx="1"/>
          </p:cNvCxnSpPr>
          <p:nvPr/>
        </p:nvCxnSpPr>
        <p:spPr>
          <a:xfrm flipH="1">
            <a:off x="2604047" y="911666"/>
            <a:ext cx="1319881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>
            <a:endCxn id="11" idx="0"/>
          </p:cNvCxnSpPr>
          <p:nvPr/>
        </p:nvCxnSpPr>
        <p:spPr>
          <a:xfrm>
            <a:off x="2604047" y="911666"/>
            <a:ext cx="0" cy="3256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90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187624" y="1124744"/>
            <a:ext cx="1612942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MX" dirty="0" smtClean="0"/>
              <a:t>BIBLIOGRAFIA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1259632" y="1700808"/>
            <a:ext cx="71287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Murray, P.R.” Medical Microbiology”. 4ª </a:t>
            </a:r>
            <a:r>
              <a:rPr lang="en-US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Edition</a:t>
            </a:r>
            <a:r>
              <a: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. Elsevier. ASM PRESS. New York, NY. USA. 2002</a:t>
            </a:r>
            <a:r>
              <a:rPr lang="en-US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259632" y="2420555"/>
            <a:ext cx="68407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Forbes B.A., </a:t>
            </a:r>
            <a:r>
              <a:rPr lang="es-MX" sz="2000" b="1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Saham</a:t>
            </a:r>
            <a:r>
              <a:rPr lang="es-MX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D.F., </a:t>
            </a:r>
            <a:r>
              <a:rPr lang="es-MX" sz="2000" b="1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Weissfeld</a:t>
            </a:r>
            <a:r>
              <a:rPr lang="es-MX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A.S. Bailey &amp; </a:t>
            </a:r>
            <a:r>
              <a:rPr lang="es-MX" sz="2000" b="1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Scott´s</a:t>
            </a:r>
            <a:r>
              <a:rPr lang="es-MX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– </a:t>
            </a:r>
            <a:r>
              <a:rPr lang="es-MX" sz="2000" b="1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Diagnostic</a:t>
            </a:r>
            <a:r>
              <a:rPr lang="es-MX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es-MX" sz="2000" b="1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Microbiology</a:t>
            </a:r>
            <a:r>
              <a:rPr lang="es-MX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. </a:t>
            </a:r>
            <a:r>
              <a:rPr lang="es-MX" sz="2000" b="1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Eleventh</a:t>
            </a:r>
            <a:r>
              <a:rPr lang="es-MX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es-MX" sz="2000" b="1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Edition</a:t>
            </a:r>
            <a:r>
              <a:rPr lang="es-MX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. </a:t>
            </a:r>
            <a:r>
              <a:rPr lang="es-MX" sz="2000" b="1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Mosby</a:t>
            </a:r>
            <a:r>
              <a:rPr lang="es-MX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. USA. 2002</a:t>
            </a:r>
            <a:r>
              <a:rPr lang="es-MX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1263670" y="3371896"/>
            <a:ext cx="65914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Schlossberg D. Clinical Infectious  Disease. Cambridge University Press. USA. 2008</a:t>
            </a:r>
          </a:p>
        </p:txBody>
      </p:sp>
    </p:spTree>
    <p:extLst>
      <p:ext uri="{BB962C8B-B14F-4D97-AF65-F5344CB8AC3E}">
        <p14:creationId xmlns:p14="http://schemas.microsoft.com/office/powerpoint/2010/main" val="1806366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493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95536" y="404664"/>
            <a:ext cx="2181366" cy="52322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800" dirty="0" smtClean="0">
                <a:solidFill>
                  <a:schemeClr val="bg2"/>
                </a:solidFill>
              </a:rPr>
              <a:t>TAXONOMÍA</a:t>
            </a:r>
            <a:endParaRPr lang="es-MX" sz="2800" dirty="0">
              <a:solidFill>
                <a:schemeClr val="bg2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052736"/>
            <a:ext cx="4808432" cy="206762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</p:pic>
      <p:sp>
        <p:nvSpPr>
          <p:cNvPr id="2" name="CuadroTexto 1"/>
          <p:cNvSpPr txBox="1"/>
          <p:nvPr/>
        </p:nvSpPr>
        <p:spPr>
          <a:xfrm>
            <a:off x="1115616" y="4221088"/>
            <a:ext cx="1716496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CLASE: BACILLI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3275856" y="4221088"/>
            <a:ext cx="1003736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FAMILIA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4572000" y="3653040"/>
            <a:ext cx="2019912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err="1" smtClean="0"/>
              <a:t>Staphylococcaceae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4572000" y="4221088"/>
            <a:ext cx="1253869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err="1" smtClean="0"/>
              <a:t>Bacillaceae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4572000" y="4789136"/>
            <a:ext cx="1282723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dirty="0" err="1" smtClean="0"/>
              <a:t>Listeraceae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6961475" y="2751030"/>
            <a:ext cx="1673663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i="1" dirty="0" err="1" smtClean="0"/>
              <a:t>Staphylococcus</a:t>
            </a:r>
            <a:endParaRPr lang="es-MX" i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6994949" y="3358546"/>
            <a:ext cx="978153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i="1" dirty="0" smtClean="0"/>
              <a:t>Gamella</a:t>
            </a:r>
            <a:endParaRPr lang="es-MX" i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6994949" y="3966062"/>
            <a:ext cx="1425198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i="1" dirty="0" err="1" smtClean="0"/>
              <a:t>Macrococcus</a:t>
            </a:r>
            <a:endParaRPr lang="es-MX" i="1" dirty="0"/>
          </a:p>
        </p:txBody>
      </p:sp>
      <p:sp>
        <p:nvSpPr>
          <p:cNvPr id="12" name="CuadroTexto 11"/>
          <p:cNvSpPr txBox="1"/>
          <p:nvPr/>
        </p:nvSpPr>
        <p:spPr>
          <a:xfrm>
            <a:off x="7018604" y="4520060"/>
            <a:ext cx="1412374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i="1" dirty="0" err="1" smtClean="0"/>
              <a:t>Salinococcus</a:t>
            </a:r>
            <a:endParaRPr lang="es-MX" i="1" dirty="0"/>
          </a:p>
        </p:txBody>
      </p:sp>
      <p:sp>
        <p:nvSpPr>
          <p:cNvPr id="13" name="Abrir llave 12"/>
          <p:cNvSpPr/>
          <p:nvPr/>
        </p:nvSpPr>
        <p:spPr>
          <a:xfrm>
            <a:off x="6746837" y="2727876"/>
            <a:ext cx="144016" cy="2161516"/>
          </a:xfrm>
          <a:prstGeom prst="leftBrac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Abrir llave 13"/>
          <p:cNvSpPr/>
          <p:nvPr/>
        </p:nvSpPr>
        <p:spPr>
          <a:xfrm>
            <a:off x="4355976" y="3543212"/>
            <a:ext cx="144016" cy="1685988"/>
          </a:xfrm>
          <a:prstGeom prst="leftBrac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6" name="Conector recto 15"/>
          <p:cNvCxnSpPr>
            <a:stCxn id="2" idx="3"/>
            <a:endCxn id="3" idx="1"/>
          </p:cNvCxnSpPr>
          <p:nvPr/>
        </p:nvCxnSpPr>
        <p:spPr>
          <a:xfrm>
            <a:off x="2832112" y="4405754"/>
            <a:ext cx="443744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093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187624" y="1484784"/>
            <a:ext cx="6799495" cy="1200329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BACTERIAS ESFÉRICAS – COCOS – CON DIÁMETRO PROMEDIO</a:t>
            </a:r>
          </a:p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DE 1 mm, QUE TIENDEN A AGRUPARSE EN FORMAS DE RACIMO </a:t>
            </a:r>
          </a:p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(DIVISIÓN EN TRES PLANOS PERPENDICULARES), MOSÁICOS O EN FORMA INDIVIDUAL.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2924944"/>
            <a:ext cx="3096344" cy="232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474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2729982"/>
            <a:ext cx="4392488" cy="331611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168654" y="764704"/>
            <a:ext cx="1540678" cy="52322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s-MX" sz="2800" dirty="0" smtClean="0">
                <a:solidFill>
                  <a:schemeClr val="bg1">
                    <a:lumMod val="95000"/>
                  </a:schemeClr>
                </a:solidFill>
              </a:rPr>
              <a:t>HABITAT</a:t>
            </a:r>
            <a:endParaRPr lang="es-MX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547664" y="1772816"/>
            <a:ext cx="619080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PIEL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2691445" y="2029229"/>
            <a:ext cx="817853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NARÍZ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4695850" y="2029229"/>
            <a:ext cx="1714957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CAVIDAD ORAL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6963660" y="1772816"/>
            <a:ext cx="1267398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TRACTO GI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560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331640" y="1340768"/>
            <a:ext cx="2102820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ROSENBACH - 1884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3707904" y="2132856"/>
            <a:ext cx="1618520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400" dirty="0" smtClean="0"/>
              <a:t>COLONIAS</a:t>
            </a:r>
            <a:endParaRPr lang="es-MX" sz="2400" dirty="0"/>
          </a:p>
        </p:txBody>
      </p:sp>
      <p:sp>
        <p:nvSpPr>
          <p:cNvPr id="6" name="CuadroTexto 5"/>
          <p:cNvSpPr txBox="1"/>
          <p:nvPr/>
        </p:nvSpPr>
        <p:spPr>
          <a:xfrm>
            <a:off x="1907704" y="2996952"/>
            <a:ext cx="1370888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AMARILLAS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5580112" y="2996952"/>
            <a:ext cx="1156086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BLANCAS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1413272" y="3773395"/>
            <a:ext cx="2359749" cy="369332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i="1" dirty="0" err="1" smtClean="0"/>
              <a:t>Staphylococcus</a:t>
            </a:r>
            <a:r>
              <a:rPr lang="es-MX" i="1" dirty="0" smtClean="0"/>
              <a:t> </a:t>
            </a:r>
            <a:r>
              <a:rPr lang="es-MX" i="1" dirty="0" err="1" smtClean="0"/>
              <a:t>aureus</a:t>
            </a:r>
            <a:endParaRPr lang="es-MX" i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5046408" y="3773395"/>
            <a:ext cx="2223494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i="1" dirty="0" err="1" smtClean="0"/>
              <a:t>Staphylococcus</a:t>
            </a:r>
            <a:r>
              <a:rPr lang="es-MX" i="1" dirty="0" smtClean="0"/>
              <a:t> </a:t>
            </a:r>
            <a:r>
              <a:rPr lang="es-MX" i="1" dirty="0" err="1" smtClean="0"/>
              <a:t>albus</a:t>
            </a:r>
            <a:endParaRPr lang="es-MX" i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4738631" y="4549710"/>
            <a:ext cx="2839047" cy="369332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i="1" dirty="0" err="1" smtClean="0"/>
              <a:t>Staphylococcus</a:t>
            </a:r>
            <a:r>
              <a:rPr lang="es-MX" i="1" dirty="0" smtClean="0"/>
              <a:t> </a:t>
            </a:r>
            <a:r>
              <a:rPr lang="es-MX" i="1" dirty="0" err="1" smtClean="0"/>
              <a:t>epidermidis</a:t>
            </a:r>
            <a:endParaRPr lang="es-MX" i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036311" y="4468470"/>
            <a:ext cx="3113673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Regularmente beta-hemolítico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5406891" y="5170227"/>
            <a:ext cx="1863011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NO HEMOLÍTICO</a:t>
            </a:r>
            <a:endParaRPr lang="es-MX" dirty="0"/>
          </a:p>
        </p:txBody>
      </p:sp>
      <p:cxnSp>
        <p:nvCxnSpPr>
          <p:cNvPr id="14" name="Conector recto 13"/>
          <p:cNvCxnSpPr>
            <a:stCxn id="6" idx="3"/>
            <a:endCxn id="7" idx="1"/>
          </p:cNvCxnSpPr>
          <p:nvPr/>
        </p:nvCxnSpPr>
        <p:spPr>
          <a:xfrm>
            <a:off x="3278592" y="3181618"/>
            <a:ext cx="230152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>
            <a:stCxn id="5" idx="2"/>
          </p:cNvCxnSpPr>
          <p:nvPr/>
        </p:nvCxnSpPr>
        <p:spPr>
          <a:xfrm>
            <a:off x="4517164" y="2594521"/>
            <a:ext cx="0" cy="58709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>
            <a:stCxn id="6" idx="2"/>
            <a:endCxn id="8" idx="0"/>
          </p:cNvCxnSpPr>
          <p:nvPr/>
        </p:nvCxnSpPr>
        <p:spPr>
          <a:xfrm flipH="1">
            <a:off x="2593147" y="3366284"/>
            <a:ext cx="1" cy="407111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/>
          <p:cNvCxnSpPr>
            <a:stCxn id="7" idx="2"/>
            <a:endCxn id="9" idx="0"/>
          </p:cNvCxnSpPr>
          <p:nvPr/>
        </p:nvCxnSpPr>
        <p:spPr>
          <a:xfrm>
            <a:off x="6158155" y="3366284"/>
            <a:ext cx="0" cy="407111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>
            <a:stCxn id="8" idx="2"/>
            <a:endCxn id="11" idx="0"/>
          </p:cNvCxnSpPr>
          <p:nvPr/>
        </p:nvCxnSpPr>
        <p:spPr>
          <a:xfrm>
            <a:off x="2593147" y="4142727"/>
            <a:ext cx="1" cy="325743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>
            <a:stCxn id="9" idx="2"/>
            <a:endCxn id="10" idx="0"/>
          </p:cNvCxnSpPr>
          <p:nvPr/>
        </p:nvCxnSpPr>
        <p:spPr>
          <a:xfrm>
            <a:off x="6158155" y="4142727"/>
            <a:ext cx="0" cy="406983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>
            <a:stCxn id="10" idx="2"/>
          </p:cNvCxnSpPr>
          <p:nvPr/>
        </p:nvCxnSpPr>
        <p:spPr>
          <a:xfrm flipH="1">
            <a:off x="6158154" y="4919042"/>
            <a:ext cx="1" cy="25118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625685"/>
            <a:ext cx="2210733" cy="176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33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131840" y="1556792"/>
            <a:ext cx="2919710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dirty="0" smtClean="0"/>
              <a:t>MANUAL DE BERGEY - 2001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2510057" y="2636912"/>
            <a:ext cx="4870255" cy="110799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INCLUYE MÁS DE </a:t>
            </a:r>
            <a:r>
              <a:rPr lang="es-MX" sz="2800" dirty="0" smtClean="0"/>
              <a:t>20</a:t>
            </a:r>
            <a:r>
              <a:rPr lang="es-MX" dirty="0" smtClean="0"/>
              <a:t>  ESPECIES Y SOLAMENTE EN PRINCIPIO </a:t>
            </a:r>
            <a:r>
              <a:rPr lang="es-MX" sz="2000" i="1" dirty="0" smtClean="0"/>
              <a:t>S. </a:t>
            </a:r>
            <a:r>
              <a:rPr lang="es-MX" sz="2000" i="1" dirty="0" err="1" smtClean="0"/>
              <a:t>aureus</a:t>
            </a:r>
            <a:r>
              <a:rPr lang="es-MX" sz="2000" i="1" dirty="0" smtClean="0"/>
              <a:t> </a:t>
            </a:r>
            <a:r>
              <a:rPr lang="es-MX" dirty="0" smtClean="0"/>
              <a:t>y </a:t>
            </a:r>
            <a:r>
              <a:rPr lang="es-MX" i="1" dirty="0" smtClean="0"/>
              <a:t>S. </a:t>
            </a:r>
            <a:r>
              <a:rPr lang="es-MX" i="1" dirty="0" err="1" smtClean="0"/>
              <a:t>epidermidis</a:t>
            </a:r>
            <a:r>
              <a:rPr lang="es-MX" i="1" dirty="0" smtClean="0"/>
              <a:t>  </a:t>
            </a:r>
            <a:r>
              <a:rPr lang="es-MX" dirty="0" smtClean="0"/>
              <a:t>SON DE IMPORTANCIA CLÍNICA (?)</a:t>
            </a:r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3933056"/>
            <a:ext cx="333375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68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548680"/>
            <a:ext cx="6934200" cy="5200650"/>
          </a:xfrm>
          <a:prstGeom prst="rect">
            <a:avLst/>
          </a:prstGeom>
          <a:solidFill>
            <a:srgbClr val="FFFF00"/>
          </a:solidFill>
        </p:spPr>
      </p:pic>
    </p:spTree>
    <p:extLst>
      <p:ext uri="{BB962C8B-B14F-4D97-AF65-F5344CB8AC3E}">
        <p14:creationId xmlns:p14="http://schemas.microsoft.com/office/powerpoint/2010/main" val="237391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Azul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TM03457444[[fn=Base]]</Template>
  <TotalTime>1402</TotalTime>
  <Words>956</Words>
  <Application>Microsoft Office PowerPoint</Application>
  <PresentationFormat>Presentación en pantalla (4:3)</PresentationFormat>
  <Paragraphs>338</Paragraphs>
  <Slides>35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0" baseType="lpstr">
      <vt:lpstr>Arial Unicode MS</vt:lpstr>
      <vt:lpstr>Calibri</vt:lpstr>
      <vt:lpstr>Corbel</vt:lpstr>
      <vt:lpstr>Franklin Gothic Book</vt:lpstr>
      <vt:lpstr>Base</vt:lpstr>
      <vt:lpstr>Presentación de PowerPoint</vt:lpstr>
      <vt:lpstr>Staphylococcus aureus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Resistencia  a Penicilina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Staphylococcus aureus</dc:title>
  <dc:creator>USUARIO</dc:creator>
  <cp:lastModifiedBy>Sergio Humberto Pavon Romero</cp:lastModifiedBy>
  <cp:revision>120</cp:revision>
  <dcterms:created xsi:type="dcterms:W3CDTF">2011-03-30T16:50:27Z</dcterms:created>
  <dcterms:modified xsi:type="dcterms:W3CDTF">2017-10-11T00:12:14Z</dcterms:modified>
</cp:coreProperties>
</file>