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1"/>
  </p:notesMasterIdLst>
  <p:sldIdLst>
    <p:sldId id="261" r:id="rId2"/>
    <p:sldId id="276" r:id="rId3"/>
    <p:sldId id="287" r:id="rId4"/>
    <p:sldId id="288" r:id="rId5"/>
    <p:sldId id="286" r:id="rId6"/>
    <p:sldId id="289" r:id="rId7"/>
    <p:sldId id="349" r:id="rId8"/>
    <p:sldId id="350" r:id="rId9"/>
    <p:sldId id="351" r:id="rId10"/>
    <p:sldId id="352" r:id="rId11"/>
    <p:sldId id="353" r:id="rId12"/>
    <p:sldId id="354" r:id="rId13"/>
    <p:sldId id="355" r:id="rId14"/>
    <p:sldId id="356" r:id="rId15"/>
    <p:sldId id="357" r:id="rId16"/>
    <p:sldId id="358" r:id="rId17"/>
    <p:sldId id="359" r:id="rId18"/>
    <p:sldId id="360" r:id="rId19"/>
    <p:sldId id="361" r:id="rId20"/>
    <p:sldId id="362" r:id="rId21"/>
    <p:sldId id="363" r:id="rId22"/>
    <p:sldId id="364" r:id="rId23"/>
    <p:sldId id="365" r:id="rId24"/>
    <p:sldId id="366" r:id="rId25"/>
    <p:sldId id="367" r:id="rId26"/>
    <p:sldId id="368" r:id="rId27"/>
    <p:sldId id="370" r:id="rId28"/>
    <p:sldId id="371" r:id="rId29"/>
    <p:sldId id="372" r:id="rId30"/>
    <p:sldId id="373" r:id="rId31"/>
    <p:sldId id="374" r:id="rId32"/>
    <p:sldId id="375" r:id="rId33"/>
    <p:sldId id="376" r:id="rId34"/>
    <p:sldId id="377" r:id="rId35"/>
    <p:sldId id="378" r:id="rId36"/>
    <p:sldId id="379" r:id="rId37"/>
    <p:sldId id="380" r:id="rId38"/>
    <p:sldId id="381" r:id="rId39"/>
    <p:sldId id="382" r:id="rId40"/>
    <p:sldId id="383" r:id="rId41"/>
    <p:sldId id="384" r:id="rId42"/>
    <p:sldId id="385" r:id="rId43"/>
    <p:sldId id="386" r:id="rId44"/>
    <p:sldId id="387" r:id="rId45"/>
    <p:sldId id="388" r:id="rId46"/>
    <p:sldId id="389" r:id="rId47"/>
    <p:sldId id="390" r:id="rId48"/>
    <p:sldId id="369" r:id="rId49"/>
    <p:sldId id="259" r:id="rId50"/>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20/10/2017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155760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139728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1033662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1906001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2381514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49</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29643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75745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01129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217265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812467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68DA5DE-CB02-F146-B8B0-A4C7E19A4A49}" type="datetimeFigureOut">
              <a:rPr lang="es-ES" smtClean="0"/>
              <a:t>20/10/2017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92201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68DA5DE-CB02-F146-B8B0-A4C7E19A4A49}" type="datetimeFigureOut">
              <a:rPr lang="es-ES" smtClean="0"/>
              <a:t>20/10/2017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80591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68DA5DE-CB02-F146-B8B0-A4C7E19A4A49}" type="datetimeFigureOut">
              <a:rPr lang="es-ES" smtClean="0"/>
              <a:t>20/10/2017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966030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20/10/2017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706839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20/10/2017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6063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20/10/2017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502318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8DA5DE-CB02-F146-B8B0-A4C7E19A4A49}" type="datetimeFigureOut">
              <a:rPr lang="es-ES" smtClean="0"/>
              <a:t>20/10/2017</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560457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38600" y="4466629"/>
            <a:ext cx="5105400" cy="2186654"/>
          </a:xfrm>
        </p:spPr>
        <p:txBody>
          <a:bodyPr>
            <a:normAutofit/>
          </a:bodyPr>
          <a:lstStyle/>
          <a:p>
            <a:pPr>
              <a:lnSpc>
                <a:spcPct val="110000"/>
              </a:lnSpc>
            </a:pPr>
            <a:r>
              <a:rPr lang="es-ES" sz="3600" b="1" dirty="0">
                <a:latin typeface="Avenir Book"/>
                <a:cs typeface="Avenir Book"/>
              </a:rPr>
              <a:t>COMERCIO ELECTRÓNICO</a:t>
            </a:r>
            <a:r>
              <a:rPr lang="es-ES" sz="1700" dirty="0">
                <a:latin typeface="Avenir Book"/>
                <a:cs typeface="Avenir Book"/>
              </a:rPr>
              <a:t/>
            </a:r>
            <a:br>
              <a:rPr lang="es-ES" sz="1700" dirty="0">
                <a:latin typeface="Avenir Book"/>
                <a:cs typeface="Avenir Book"/>
              </a:rPr>
            </a:br>
            <a:r>
              <a:rPr lang="es-MX" sz="1200" b="1" dirty="0">
                <a:latin typeface="Avenir Book"/>
                <a:cs typeface="Times New Roman" pitchFamily="18" charset="0"/>
              </a:rPr>
              <a:t>DR. RICARDO RICO MOLINA</a:t>
            </a:r>
            <a:r>
              <a:rPr lang="es-MX" sz="1600" b="1" dirty="0">
                <a:latin typeface="Avenir Book"/>
                <a:cs typeface="Times New Roman" pitchFamily="18" charset="0"/>
              </a:rPr>
              <a:t/>
            </a:r>
            <a:br>
              <a:rPr lang="es-MX" sz="1600" b="1" dirty="0">
                <a:latin typeface="Avenir Book"/>
                <a:cs typeface="Times New Roman" pitchFamily="18" charset="0"/>
              </a:rPr>
            </a:br>
            <a:r>
              <a:rPr lang="es-MX" sz="1400" b="1" dirty="0">
                <a:latin typeface="Avenir Book"/>
                <a:cs typeface="Times New Roman" pitchFamily="18" charset="0"/>
              </a:rPr>
              <a:t>rricom@uaemex.mx</a:t>
            </a:r>
            <a:endParaRPr lang="es-ES" sz="14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307777"/>
          </a:xfrm>
          <a:prstGeom prst="rect">
            <a:avLst/>
          </a:prstGeom>
        </p:spPr>
        <p:txBody>
          <a:bodyPr wrap="square">
            <a:spAutoFit/>
          </a:bodyPr>
          <a:lstStyle/>
          <a:p>
            <a:r>
              <a:rPr lang="es-ES" sz="1400" dirty="0">
                <a:latin typeface="Avenir Book"/>
                <a:cs typeface="Avenir Book"/>
              </a:rPr>
              <a:t>Centro Universitario UAEM Nezahualcóyotl</a:t>
            </a: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 </a:t>
            </a:r>
            <a:endParaRPr lang="es-ES" dirty="0">
              <a:solidFill>
                <a:schemeClr val="tx1"/>
              </a:solidFill>
            </a:endParaRPr>
          </a:p>
        </p:txBody>
      </p:sp>
      <p:pic>
        <p:nvPicPr>
          <p:cNvPr id="3" name="Imagen 2"/>
          <p:cNvPicPr>
            <a:picLocks noChangeAspect="1"/>
          </p:cNvPicPr>
          <p:nvPr/>
        </p:nvPicPr>
        <p:blipFill>
          <a:blip r:embed="rId4"/>
          <a:stretch>
            <a:fillRect/>
          </a:stretch>
        </p:blipFill>
        <p:spPr>
          <a:xfrm>
            <a:off x="293511" y="5486471"/>
            <a:ext cx="976312" cy="1166812"/>
          </a:xfrm>
          <a:prstGeom prst="rect">
            <a:avLst/>
          </a:prstGeom>
        </p:spPr>
      </p:pic>
      <p:sp>
        <p:nvSpPr>
          <p:cNvPr id="5" name="CuadroTexto 4"/>
          <p:cNvSpPr txBox="1"/>
          <p:nvPr/>
        </p:nvSpPr>
        <p:spPr>
          <a:xfrm>
            <a:off x="4426258" y="2203373"/>
            <a:ext cx="4322465" cy="400110"/>
          </a:xfrm>
          <a:prstGeom prst="rect">
            <a:avLst/>
          </a:prstGeom>
          <a:noFill/>
        </p:spPr>
        <p:txBody>
          <a:bodyPr wrap="none" rtlCol="0">
            <a:spAutoFit/>
          </a:bodyPr>
          <a:lstStyle/>
          <a:p>
            <a:r>
              <a:rPr lang="es-MX" sz="2000" b="1" dirty="0" smtClean="0"/>
              <a:t>Licenciatura en Comercio Internacional</a:t>
            </a:r>
            <a:endParaRPr lang="es-MX" sz="2000" b="1" dirty="0"/>
          </a:p>
        </p:txBody>
      </p:sp>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794784"/>
            <a:ext cx="7886700" cy="1325563"/>
          </a:xfrm>
        </p:spPr>
        <p:txBody>
          <a:bodyPr/>
          <a:lstStyle/>
          <a:p>
            <a:r>
              <a:rPr lang="es-MX" b="1" dirty="0"/>
              <a:t>B2C  (Business to </a:t>
            </a:r>
            <a:r>
              <a:rPr lang="es-MX" b="1" dirty="0" err="1"/>
              <a:t>Consumer</a:t>
            </a:r>
            <a:r>
              <a:rPr lang="es-MX" b="1" dirty="0"/>
              <a:t>) </a:t>
            </a:r>
          </a:p>
        </p:txBody>
      </p:sp>
      <p:sp>
        <p:nvSpPr>
          <p:cNvPr id="3" name="Marcador de contenido 2"/>
          <p:cNvSpPr>
            <a:spLocks noGrp="1"/>
          </p:cNvSpPr>
          <p:nvPr>
            <p:ph idx="1"/>
          </p:nvPr>
        </p:nvSpPr>
        <p:spPr/>
        <p:txBody>
          <a:bodyPr/>
          <a:lstStyle/>
          <a:p>
            <a:pPr marL="0" indent="0">
              <a:buNone/>
            </a:pPr>
            <a:r>
              <a:rPr lang="es-MX" dirty="0" smtClean="0"/>
              <a:t>Hoy </a:t>
            </a:r>
            <a:r>
              <a:rPr lang="es-MX" dirty="0"/>
              <a:t>existen galeras o tiendas comerciales en Internet -tiendas virtuales- que ofrecen todo tipo de bienes que abarcan desde diferentes </a:t>
            </a:r>
            <a:r>
              <a:rPr lang="es-MX" dirty="0" smtClean="0"/>
              <a:t>artículos </a:t>
            </a:r>
            <a:r>
              <a:rPr lang="es-MX" dirty="0"/>
              <a:t>como </a:t>
            </a:r>
            <a:r>
              <a:rPr lang="es-MX" dirty="0" smtClean="0"/>
              <a:t>comestibles</a:t>
            </a:r>
            <a:r>
              <a:rPr lang="es-MX" dirty="0"/>
              <a:t>, libros, </a:t>
            </a:r>
            <a:r>
              <a:rPr lang="es-MX" dirty="0" err="1"/>
              <a:t>CD-Rom</a:t>
            </a:r>
            <a:r>
              <a:rPr lang="es-MX" dirty="0"/>
              <a:t>, bebidas, vinos, indumentaria, computadoras, hasta </a:t>
            </a:r>
            <a:r>
              <a:rPr lang="es-MX" dirty="0" smtClean="0"/>
              <a:t>vehículos. </a:t>
            </a:r>
            <a:endParaRPr lang="es-MX" dirty="0"/>
          </a:p>
        </p:txBody>
      </p:sp>
      <p:sp>
        <p:nvSpPr>
          <p:cNvPr id="4" name="Rectángulo 3"/>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1478196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815157"/>
            <a:ext cx="7886700" cy="1325563"/>
          </a:xfrm>
        </p:spPr>
        <p:txBody>
          <a:bodyPr/>
          <a:lstStyle/>
          <a:p>
            <a:r>
              <a:rPr lang="es-MX" b="1" dirty="0" smtClean="0"/>
              <a:t>B2C</a:t>
            </a:r>
            <a:endParaRPr lang="es-MX" b="1" dirty="0"/>
          </a:p>
        </p:txBody>
      </p:sp>
      <p:sp>
        <p:nvSpPr>
          <p:cNvPr id="3" name="Marcador de contenido 2"/>
          <p:cNvSpPr>
            <a:spLocks noGrp="1"/>
          </p:cNvSpPr>
          <p:nvPr>
            <p:ph idx="1"/>
          </p:nvPr>
        </p:nvSpPr>
        <p:spPr/>
        <p:txBody>
          <a:bodyPr/>
          <a:lstStyle/>
          <a:p>
            <a:endParaRPr lang="es-MX" dirty="0"/>
          </a:p>
        </p:txBody>
      </p:sp>
      <p:pic>
        <p:nvPicPr>
          <p:cNvPr id="4" name="Imagen 3"/>
          <p:cNvPicPr>
            <a:picLocks noChangeAspect="1"/>
          </p:cNvPicPr>
          <p:nvPr/>
        </p:nvPicPr>
        <p:blipFill>
          <a:blip r:embed="rId2"/>
          <a:stretch>
            <a:fillRect/>
          </a:stretch>
        </p:blipFill>
        <p:spPr>
          <a:xfrm>
            <a:off x="927388" y="1891778"/>
            <a:ext cx="6577445" cy="3598195"/>
          </a:xfrm>
          <a:prstGeom prst="rect">
            <a:avLst/>
          </a:prstGeom>
        </p:spPr>
      </p:pic>
      <p:sp>
        <p:nvSpPr>
          <p:cNvPr id="5" name="Rectángulo 4"/>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4852410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700484"/>
            <a:ext cx="7886700" cy="1325563"/>
          </a:xfrm>
        </p:spPr>
        <p:txBody>
          <a:bodyPr/>
          <a:lstStyle/>
          <a:p>
            <a:r>
              <a:rPr lang="es-MX" b="1" dirty="0" smtClean="0"/>
              <a:t>B2C</a:t>
            </a:r>
            <a:endParaRPr lang="es-MX" b="1" dirty="0"/>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902522" y="2226469"/>
            <a:ext cx="7342665" cy="3503337"/>
          </a:xfrm>
          <a:prstGeom prst="rect">
            <a:avLst/>
          </a:prstGeom>
        </p:spPr>
      </p:pic>
      <p:sp>
        <p:nvSpPr>
          <p:cNvPr id="5" name="Rectángulo 4"/>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22759437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769468"/>
            <a:ext cx="7886700" cy="1325563"/>
          </a:xfrm>
        </p:spPr>
        <p:txBody>
          <a:bodyPr/>
          <a:lstStyle/>
          <a:p>
            <a:r>
              <a:rPr lang="es-MX" dirty="0" smtClean="0"/>
              <a:t>B2C</a:t>
            </a:r>
            <a:endParaRPr lang="es-MX" dirty="0"/>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833871" y="2125266"/>
            <a:ext cx="7260239" cy="3705945"/>
          </a:xfrm>
          <a:prstGeom prst="rect">
            <a:avLst/>
          </a:prstGeom>
        </p:spPr>
      </p:pic>
      <p:sp>
        <p:nvSpPr>
          <p:cNvPr id="5" name="Rectángulo 4"/>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397626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1376126" y="1561253"/>
            <a:ext cx="5879327" cy="4244667"/>
          </a:xfrm>
          <a:prstGeom prst="rect">
            <a:avLst/>
          </a:prstGeom>
        </p:spPr>
      </p:pic>
      <p:sp>
        <p:nvSpPr>
          <p:cNvPr id="5" name="Rectángulo 4"/>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163568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728683"/>
            <a:ext cx="7886700" cy="1325563"/>
          </a:xfrm>
        </p:spPr>
        <p:txBody>
          <a:bodyPr/>
          <a:lstStyle/>
          <a:p>
            <a:r>
              <a:rPr lang="es-MX" dirty="0" smtClean="0"/>
              <a:t>B2B (Business </a:t>
            </a:r>
            <a:r>
              <a:rPr lang="es-MX" dirty="0"/>
              <a:t>to </a:t>
            </a:r>
            <a:r>
              <a:rPr lang="es-MX" dirty="0" smtClean="0"/>
              <a:t>Business) </a:t>
            </a:r>
            <a:endParaRPr lang="es-MX" dirty="0"/>
          </a:p>
        </p:txBody>
      </p:sp>
      <p:sp>
        <p:nvSpPr>
          <p:cNvPr id="3" name="Marcador de contenido 2"/>
          <p:cNvSpPr>
            <a:spLocks noGrp="1"/>
          </p:cNvSpPr>
          <p:nvPr>
            <p:ph idx="1"/>
          </p:nvPr>
        </p:nvSpPr>
        <p:spPr/>
        <p:txBody>
          <a:bodyPr>
            <a:normAutofit/>
          </a:bodyPr>
          <a:lstStyle/>
          <a:p>
            <a:r>
              <a:rPr lang="es-MX" dirty="0"/>
              <a:t>E</a:t>
            </a:r>
            <a:r>
              <a:rPr lang="es-MX" dirty="0" smtClean="0"/>
              <a:t>s </a:t>
            </a:r>
            <a:r>
              <a:rPr lang="es-MX" dirty="0"/>
              <a:t>el tipo de comercio </a:t>
            </a:r>
            <a:r>
              <a:rPr lang="es-MX" dirty="0" smtClean="0"/>
              <a:t>electrónico </a:t>
            </a:r>
            <a:r>
              <a:rPr lang="es-MX" dirty="0"/>
              <a:t>de crecimiento </a:t>
            </a:r>
            <a:r>
              <a:rPr lang="es-MX" dirty="0" smtClean="0"/>
              <a:t>más rápido; </a:t>
            </a:r>
            <a:r>
              <a:rPr lang="es-MX" dirty="0"/>
              <a:t>en </a:t>
            </a:r>
            <a:r>
              <a:rPr lang="es-MX" dirty="0" smtClean="0"/>
              <a:t>él</a:t>
            </a:r>
            <a:r>
              <a:rPr lang="es-MX" dirty="0"/>
              <a:t>, a diferencia del anterior, prima </a:t>
            </a:r>
            <a:r>
              <a:rPr lang="es-MX" dirty="0" smtClean="0"/>
              <a:t>más </a:t>
            </a:r>
            <a:r>
              <a:rPr lang="es-MX" dirty="0"/>
              <a:t>el intercambio de </a:t>
            </a:r>
            <a:r>
              <a:rPr lang="es-MX" b="1" dirty="0"/>
              <a:t>datos</a:t>
            </a:r>
            <a:r>
              <a:rPr lang="es-MX" dirty="0"/>
              <a:t> que las transacciones monetarias, abarcando principalmente las relaciones comerciales de la empresa con sus proveedores y distribuidores, incluyendo por tanto, todas aquellas actividades que supongan transacciones o </a:t>
            </a:r>
            <a:r>
              <a:rPr lang="es-MX" dirty="0" smtClean="0"/>
              <a:t>envió </a:t>
            </a:r>
            <a:r>
              <a:rPr lang="es-MX" dirty="0"/>
              <a:t>de </a:t>
            </a:r>
            <a:r>
              <a:rPr lang="es-MX" dirty="0" smtClean="0"/>
              <a:t>información </a:t>
            </a:r>
            <a:r>
              <a:rPr lang="es-MX" dirty="0"/>
              <a:t>en procesos comerciales con los proveedores, socios o canales, como pueden ser pedidos, pagos, servicios </a:t>
            </a:r>
            <a:r>
              <a:rPr lang="es-MX" dirty="0" smtClean="0"/>
              <a:t>básicos </a:t>
            </a:r>
            <a:r>
              <a:rPr lang="es-MX" dirty="0"/>
              <a:t>de </a:t>
            </a:r>
            <a:r>
              <a:rPr lang="es-MX" dirty="0" smtClean="0"/>
              <a:t>adquisición, </a:t>
            </a:r>
            <a:r>
              <a:rPr lang="es-MX" dirty="0"/>
              <a:t>sistemas de ayuda a la </a:t>
            </a:r>
            <a:r>
              <a:rPr lang="es-MX" dirty="0" smtClean="0"/>
              <a:t>distribución, gestión </a:t>
            </a:r>
            <a:r>
              <a:rPr lang="es-MX" dirty="0"/>
              <a:t>de la </a:t>
            </a:r>
            <a:r>
              <a:rPr lang="es-MX" dirty="0" smtClean="0"/>
              <a:t>logística </a:t>
            </a:r>
            <a:r>
              <a:rPr lang="es-MX" dirty="0"/>
              <a:t>etc. </a:t>
            </a:r>
          </a:p>
        </p:txBody>
      </p:sp>
      <p:sp>
        <p:nvSpPr>
          <p:cNvPr id="4" name="Rectángulo 3"/>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25883824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9312" y="805800"/>
            <a:ext cx="7886700" cy="1325563"/>
          </a:xfrm>
        </p:spPr>
        <p:txBody>
          <a:bodyPr/>
          <a:lstStyle/>
          <a:p>
            <a:r>
              <a:rPr lang="es-MX" b="1" dirty="0"/>
              <a:t>B2B (Business to Business) </a:t>
            </a:r>
          </a:p>
        </p:txBody>
      </p:sp>
      <p:sp>
        <p:nvSpPr>
          <p:cNvPr id="3" name="Marcador de contenido 2"/>
          <p:cNvSpPr>
            <a:spLocks noGrp="1"/>
          </p:cNvSpPr>
          <p:nvPr>
            <p:ph idx="1"/>
          </p:nvPr>
        </p:nvSpPr>
        <p:spPr/>
        <p:txBody>
          <a:bodyPr/>
          <a:lstStyle/>
          <a:p>
            <a:r>
              <a:rPr lang="es-MX" dirty="0"/>
              <a:t>Su objetivo principal es la </a:t>
            </a:r>
            <a:r>
              <a:rPr lang="es-MX" dirty="0" smtClean="0"/>
              <a:t>automatización </a:t>
            </a:r>
            <a:r>
              <a:rPr lang="es-MX" dirty="0"/>
              <a:t>de la </a:t>
            </a:r>
            <a:r>
              <a:rPr lang="es-MX" dirty="0" smtClean="0"/>
              <a:t>gestión </a:t>
            </a:r>
            <a:r>
              <a:rPr lang="es-MX" dirty="0"/>
              <a:t>empresarial y la </a:t>
            </a:r>
            <a:r>
              <a:rPr lang="es-MX" dirty="0" smtClean="0"/>
              <a:t>eliminación </a:t>
            </a:r>
            <a:r>
              <a:rPr lang="es-MX" dirty="0"/>
              <a:t>de costes asociados como la </a:t>
            </a:r>
            <a:r>
              <a:rPr lang="es-MX" dirty="0" smtClean="0"/>
              <a:t>facturación, </a:t>
            </a:r>
            <a:r>
              <a:rPr lang="es-MX" dirty="0"/>
              <a:t>el desplazamiento, gastos en papel, </a:t>
            </a:r>
            <a:r>
              <a:rPr lang="es-MX" dirty="0" smtClean="0"/>
              <a:t>comunicación, </a:t>
            </a:r>
            <a:r>
              <a:rPr lang="es-MX" dirty="0"/>
              <a:t>etc. Un ejemplo de esta </a:t>
            </a:r>
            <a:r>
              <a:rPr lang="es-MX" dirty="0" smtClean="0"/>
              <a:t>categoría será </a:t>
            </a:r>
            <a:r>
              <a:rPr lang="es-MX" dirty="0"/>
              <a:t>una </a:t>
            </a:r>
            <a:r>
              <a:rPr lang="es-MX" dirty="0" smtClean="0"/>
              <a:t>compañía </a:t>
            </a:r>
            <a:r>
              <a:rPr lang="es-MX" dirty="0"/>
              <a:t>que utiliza una red para ordenar pedidos a proveedores, recibiendo los cargos y haciendo los pagos. Esta forma de comercio ya se empleaba con el </a:t>
            </a:r>
            <a:r>
              <a:rPr lang="es-MX" dirty="0" smtClean="0"/>
              <a:t>intercambio electrónico de datos (</a:t>
            </a:r>
            <a:r>
              <a:rPr lang="es-MX" dirty="0" err="1" smtClean="0"/>
              <a:t>Electronic</a:t>
            </a:r>
            <a:r>
              <a:rPr lang="es-MX" dirty="0" smtClean="0"/>
              <a:t> </a:t>
            </a:r>
            <a:r>
              <a:rPr lang="es-MX" dirty="0"/>
              <a:t>Data </a:t>
            </a:r>
            <a:r>
              <a:rPr lang="es-MX" dirty="0" err="1" smtClean="0"/>
              <a:t>Interchange</a:t>
            </a:r>
            <a:r>
              <a:rPr lang="es-MX" dirty="0" smtClean="0"/>
              <a:t> EDI) </a:t>
            </a:r>
            <a:r>
              <a:rPr lang="es-MX" dirty="0"/>
              <a:t>hace bastantes </a:t>
            </a:r>
            <a:r>
              <a:rPr lang="es-MX" dirty="0" smtClean="0"/>
              <a:t>años atrás. </a:t>
            </a:r>
            <a:endParaRPr lang="es-MX" dirty="0"/>
          </a:p>
          <a:p>
            <a:endParaRPr lang="es-MX" dirty="0"/>
          </a:p>
        </p:txBody>
      </p:sp>
      <p:pic>
        <p:nvPicPr>
          <p:cNvPr id="4" name="Imagen 3"/>
          <p:cNvPicPr>
            <a:picLocks noChangeAspect="1"/>
          </p:cNvPicPr>
          <p:nvPr/>
        </p:nvPicPr>
        <p:blipFill>
          <a:blip r:embed="rId2"/>
          <a:stretch>
            <a:fillRect/>
          </a:stretch>
        </p:blipFill>
        <p:spPr>
          <a:xfrm>
            <a:off x="715024" y="4551218"/>
            <a:ext cx="7900988" cy="1208918"/>
          </a:xfrm>
          <a:prstGeom prst="rect">
            <a:avLst/>
          </a:prstGeom>
        </p:spPr>
      </p:pic>
      <p:sp>
        <p:nvSpPr>
          <p:cNvPr id="5" name="Rectángulo 4"/>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29512086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027907"/>
            <a:ext cx="7886700" cy="1325563"/>
          </a:xfrm>
        </p:spPr>
        <p:txBody>
          <a:bodyPr/>
          <a:lstStyle/>
          <a:p>
            <a:r>
              <a:rPr lang="es-MX" b="1" dirty="0" err="1"/>
              <a:t>Electronic</a:t>
            </a:r>
            <a:r>
              <a:rPr lang="es-MX" b="1" dirty="0"/>
              <a:t> Data </a:t>
            </a:r>
            <a:r>
              <a:rPr lang="es-MX" b="1" dirty="0" err="1"/>
              <a:t>Interchange</a:t>
            </a:r>
            <a:r>
              <a:rPr lang="es-MX" b="1" dirty="0"/>
              <a:t/>
            </a:r>
            <a:br>
              <a:rPr lang="es-MX" b="1" dirty="0"/>
            </a:br>
            <a:endParaRPr lang="es-MX" b="1" dirty="0"/>
          </a:p>
        </p:txBody>
      </p:sp>
      <p:sp>
        <p:nvSpPr>
          <p:cNvPr id="3" name="Marcador de contenido 2"/>
          <p:cNvSpPr>
            <a:spLocks noGrp="1"/>
          </p:cNvSpPr>
          <p:nvPr>
            <p:ph idx="1"/>
          </p:nvPr>
        </p:nvSpPr>
        <p:spPr/>
        <p:txBody>
          <a:bodyPr>
            <a:normAutofit/>
          </a:bodyPr>
          <a:lstStyle/>
          <a:p>
            <a:pPr marL="0" indent="0">
              <a:buNone/>
            </a:pPr>
            <a:r>
              <a:rPr lang="es-MX" dirty="0" smtClean="0"/>
              <a:t>Habitualmente </a:t>
            </a:r>
            <a:r>
              <a:rPr lang="es-MX" dirty="0"/>
              <a:t>se asocia comercio electrónico a las operaciones de compra y venta que se realizan a través de Internet. Esta es una visión muy parcial, pues el comercio electrónico incluye cualquier transacción en la que las partes interactúan electrónicamente.</a:t>
            </a:r>
          </a:p>
          <a:p>
            <a:pPr marL="0" indent="0">
              <a:buNone/>
            </a:pPr>
            <a:r>
              <a:rPr lang="es-MX" dirty="0"/>
              <a:t>El EDI, o </a:t>
            </a:r>
            <a:r>
              <a:rPr lang="es-MX" dirty="0" err="1"/>
              <a:t>Electronic</a:t>
            </a:r>
            <a:r>
              <a:rPr lang="es-MX" dirty="0"/>
              <a:t> Data </a:t>
            </a:r>
            <a:r>
              <a:rPr lang="es-MX" dirty="0" err="1"/>
              <a:t>Interchange</a:t>
            </a:r>
            <a:r>
              <a:rPr lang="es-MX" dirty="0"/>
              <a:t> permite el intercambio de documentos normalizados entre los sistemas informáticos de quienes participan en una relación comercial.</a:t>
            </a:r>
          </a:p>
          <a:p>
            <a:pPr marL="0" indent="0">
              <a:buNone/>
            </a:pPr>
            <a:r>
              <a:rPr lang="es-MX" dirty="0"/>
              <a:t>E</a:t>
            </a:r>
            <a:r>
              <a:rPr lang="es-MX" dirty="0" smtClean="0"/>
              <a:t>l </a:t>
            </a:r>
            <a:r>
              <a:rPr lang="es-MX" dirty="0"/>
              <a:t>carácter normalizado de estos documentos, es lo que esencialmente diferencia al EDI de otros sistemas de intercambio de información: Pedidos, avisos de expedición, facturas, inventarios, catálogos de precios, etc., pueden intercambiarse electrónicamente entre diferentes interlocutores, gracias al uso de un lenguaje común que permite que diferentes sistemas de información interactúen entre sí.</a:t>
            </a:r>
          </a:p>
        </p:txBody>
      </p:sp>
      <p:sp>
        <p:nvSpPr>
          <p:cNvPr id="4" name="Rectángulo 3"/>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3497241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00906"/>
            <a:ext cx="7886700" cy="1325563"/>
          </a:xfrm>
        </p:spPr>
        <p:txBody>
          <a:bodyPr/>
          <a:lstStyle/>
          <a:p>
            <a:r>
              <a:rPr lang="es-MX" b="1" dirty="0"/>
              <a:t>ERP, </a:t>
            </a:r>
          </a:p>
        </p:txBody>
      </p:sp>
      <p:sp>
        <p:nvSpPr>
          <p:cNvPr id="3" name="Marcador de contenido 2"/>
          <p:cNvSpPr>
            <a:spLocks noGrp="1"/>
          </p:cNvSpPr>
          <p:nvPr>
            <p:ph idx="1"/>
          </p:nvPr>
        </p:nvSpPr>
        <p:spPr>
          <a:xfrm>
            <a:off x="628650" y="2226469"/>
            <a:ext cx="2675659" cy="3263504"/>
          </a:xfrm>
        </p:spPr>
        <p:txBody>
          <a:bodyPr/>
          <a:lstStyle/>
          <a:p>
            <a:pPr marL="0" indent="0">
              <a:buNone/>
            </a:pPr>
            <a:r>
              <a:rPr lang="es-MX" dirty="0" smtClean="0"/>
              <a:t>Enterprise </a:t>
            </a:r>
            <a:r>
              <a:rPr lang="es-MX" dirty="0" err="1"/>
              <a:t>Resource</a:t>
            </a:r>
            <a:r>
              <a:rPr lang="es-MX" dirty="0"/>
              <a:t> </a:t>
            </a:r>
            <a:r>
              <a:rPr lang="es-MX" dirty="0" err="1"/>
              <a:t>Planning</a:t>
            </a:r>
            <a:r>
              <a:rPr lang="es-MX" dirty="0"/>
              <a:t>, Planificación de Recursos Empresariales; son sistemas informáticos destinados a la administración de recursos en una organización. </a:t>
            </a:r>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967" y="1577058"/>
            <a:ext cx="5472640" cy="3995068"/>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4670939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1" y="725734"/>
            <a:ext cx="7886700" cy="1325563"/>
          </a:xfrm>
        </p:spPr>
        <p:txBody>
          <a:bodyPr/>
          <a:lstStyle/>
          <a:p>
            <a:r>
              <a:rPr lang="es-MX" b="1" dirty="0" smtClean="0"/>
              <a:t>B2B</a:t>
            </a:r>
            <a:endParaRPr lang="es-MX" b="1" dirty="0"/>
          </a:p>
        </p:txBody>
      </p:sp>
      <p:sp>
        <p:nvSpPr>
          <p:cNvPr id="3" name="Marcador de contenido 2"/>
          <p:cNvSpPr>
            <a:spLocks noGrp="1"/>
          </p:cNvSpPr>
          <p:nvPr>
            <p:ph idx="1"/>
          </p:nvPr>
        </p:nvSpPr>
        <p:spPr>
          <a:xfrm>
            <a:off x="3701762" y="2532784"/>
            <a:ext cx="966353" cy="514350"/>
          </a:xfrm>
        </p:spPr>
        <p:txBody>
          <a:bodyPr/>
          <a:lstStyle/>
          <a:p>
            <a:r>
              <a:rPr lang="es-MX" dirty="0" smtClean="0"/>
              <a:t>B2B</a:t>
            </a:r>
            <a:endParaRPr lang="es-MX" dirty="0"/>
          </a:p>
        </p:txBody>
      </p:sp>
      <p:pic>
        <p:nvPicPr>
          <p:cNvPr id="4"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651" y="2125266"/>
            <a:ext cx="2205470" cy="16100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18056" y="5211916"/>
            <a:ext cx="968450" cy="7069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03273" y="2125266"/>
            <a:ext cx="2205470" cy="16100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n relacionad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45697" y="5202375"/>
            <a:ext cx="728209" cy="53159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n relacionad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92869" y="4397820"/>
            <a:ext cx="908561" cy="663256"/>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ector recto de flecha 9"/>
          <p:cNvCxnSpPr>
            <a:stCxn id="5" idx="3"/>
            <a:endCxn id="7" idx="1"/>
          </p:cNvCxnSpPr>
          <p:nvPr/>
        </p:nvCxnSpPr>
        <p:spPr>
          <a:xfrm flipV="1">
            <a:off x="3586506" y="5468175"/>
            <a:ext cx="1959191" cy="9722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CuadroTexto 10"/>
          <p:cNvSpPr txBox="1"/>
          <p:nvPr/>
        </p:nvSpPr>
        <p:spPr>
          <a:xfrm>
            <a:off x="1528684" y="3735276"/>
            <a:ext cx="453970" cy="300082"/>
          </a:xfrm>
          <a:prstGeom prst="rect">
            <a:avLst/>
          </a:prstGeom>
          <a:noFill/>
        </p:spPr>
        <p:txBody>
          <a:bodyPr wrap="none" rtlCol="0">
            <a:spAutoFit/>
          </a:bodyPr>
          <a:lstStyle/>
          <a:p>
            <a:r>
              <a:rPr lang="es-MX" sz="1350" dirty="0"/>
              <a:t>ERP</a:t>
            </a:r>
          </a:p>
        </p:txBody>
      </p:sp>
      <p:sp>
        <p:nvSpPr>
          <p:cNvPr id="12" name="CuadroTexto 11"/>
          <p:cNvSpPr txBox="1"/>
          <p:nvPr/>
        </p:nvSpPr>
        <p:spPr>
          <a:xfrm>
            <a:off x="6395341" y="3674144"/>
            <a:ext cx="453970" cy="300082"/>
          </a:xfrm>
          <a:prstGeom prst="rect">
            <a:avLst/>
          </a:prstGeom>
          <a:noFill/>
        </p:spPr>
        <p:txBody>
          <a:bodyPr wrap="none" rtlCol="0">
            <a:spAutoFit/>
          </a:bodyPr>
          <a:lstStyle/>
          <a:p>
            <a:r>
              <a:rPr lang="es-MX" sz="1350" dirty="0"/>
              <a:t>ERP</a:t>
            </a:r>
          </a:p>
        </p:txBody>
      </p:sp>
      <p:sp>
        <p:nvSpPr>
          <p:cNvPr id="13" name="CuadroTexto 12"/>
          <p:cNvSpPr txBox="1"/>
          <p:nvPr/>
        </p:nvSpPr>
        <p:spPr>
          <a:xfrm>
            <a:off x="1357893" y="1848267"/>
            <a:ext cx="959815" cy="300082"/>
          </a:xfrm>
          <a:prstGeom prst="rect">
            <a:avLst/>
          </a:prstGeom>
          <a:noFill/>
        </p:spPr>
        <p:txBody>
          <a:bodyPr wrap="none" rtlCol="0">
            <a:spAutoFit/>
          </a:bodyPr>
          <a:lstStyle/>
          <a:p>
            <a:r>
              <a:rPr lang="es-MX" sz="1350" dirty="0"/>
              <a:t>Empresa 1 </a:t>
            </a:r>
          </a:p>
        </p:txBody>
      </p:sp>
      <p:sp>
        <p:nvSpPr>
          <p:cNvPr id="14" name="CuadroTexto 13"/>
          <p:cNvSpPr txBox="1"/>
          <p:nvPr/>
        </p:nvSpPr>
        <p:spPr>
          <a:xfrm>
            <a:off x="6224549" y="1848267"/>
            <a:ext cx="921342" cy="300082"/>
          </a:xfrm>
          <a:prstGeom prst="rect">
            <a:avLst/>
          </a:prstGeom>
          <a:noFill/>
        </p:spPr>
        <p:txBody>
          <a:bodyPr wrap="none" rtlCol="0">
            <a:spAutoFit/>
          </a:bodyPr>
          <a:lstStyle/>
          <a:p>
            <a:r>
              <a:rPr lang="es-MX" sz="1350" dirty="0"/>
              <a:t>Empresa 2</a:t>
            </a:r>
          </a:p>
        </p:txBody>
      </p:sp>
      <p:cxnSp>
        <p:nvCxnSpPr>
          <p:cNvPr id="15" name="Conector recto de flecha 14"/>
          <p:cNvCxnSpPr/>
          <p:nvPr/>
        </p:nvCxnSpPr>
        <p:spPr>
          <a:xfrm>
            <a:off x="2953616" y="2930271"/>
            <a:ext cx="244965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a:stCxn id="8" idx="3"/>
            <a:endCxn id="7" idx="0"/>
          </p:cNvCxnSpPr>
          <p:nvPr/>
        </p:nvCxnSpPr>
        <p:spPr>
          <a:xfrm>
            <a:off x="5001430" y="4729449"/>
            <a:ext cx="908372" cy="47292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a:stCxn id="5" idx="0"/>
            <a:endCxn id="8" idx="1"/>
          </p:cNvCxnSpPr>
          <p:nvPr/>
        </p:nvCxnSpPr>
        <p:spPr>
          <a:xfrm flipV="1">
            <a:off x="3102281" y="4729448"/>
            <a:ext cx="990588" cy="48246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Rectángulo 16"/>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3702905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Directorio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magen 3"/>
          <p:cNvPicPr>
            <a:picLocks noChangeAspect="1"/>
          </p:cNvPicPr>
          <p:nvPr/>
        </p:nvPicPr>
        <p:blipFill rotWithShape="1">
          <a:blip r:embed="rId4"/>
          <a:srcRect l="3371" t="10191" r="5842"/>
          <a:stretch/>
        </p:blipFill>
        <p:spPr>
          <a:xfrm>
            <a:off x="1661746" y="1000602"/>
            <a:ext cx="6351954" cy="4944375"/>
          </a:xfrm>
          <a:prstGeom prst="rect">
            <a:avLst/>
          </a:prstGeom>
        </p:spPr>
      </p:pic>
    </p:spTree>
    <p:extLst>
      <p:ext uri="{BB962C8B-B14F-4D97-AF65-F5344CB8AC3E}">
        <p14:creationId xmlns:p14="http://schemas.microsoft.com/office/powerpoint/2010/main" val="4082632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739700"/>
            <a:ext cx="7886700" cy="1325563"/>
          </a:xfrm>
        </p:spPr>
        <p:txBody>
          <a:bodyPr/>
          <a:lstStyle/>
          <a:p>
            <a:r>
              <a:rPr lang="es-MX" b="1" dirty="0" smtClean="0"/>
              <a:t>B2A Empresa y Administración </a:t>
            </a:r>
            <a:endParaRPr lang="es-MX" b="1" dirty="0"/>
          </a:p>
        </p:txBody>
      </p:sp>
      <p:sp>
        <p:nvSpPr>
          <p:cNvPr id="3" name="Marcador de contenido 2"/>
          <p:cNvSpPr>
            <a:spLocks noGrp="1"/>
          </p:cNvSpPr>
          <p:nvPr>
            <p:ph idx="1"/>
          </p:nvPr>
        </p:nvSpPr>
        <p:spPr/>
        <p:txBody>
          <a:bodyPr/>
          <a:lstStyle/>
          <a:p>
            <a:pPr marL="0" indent="0">
              <a:buNone/>
            </a:pPr>
            <a:r>
              <a:rPr lang="es-MX" dirty="0" smtClean="0"/>
              <a:t>“Empresa-Gobierno</a:t>
            </a:r>
            <a:r>
              <a:rPr lang="es-MX" dirty="0"/>
              <a:t>" </a:t>
            </a:r>
            <a:r>
              <a:rPr lang="es-MX" dirty="0" smtClean="0"/>
              <a:t>(administración) </a:t>
            </a:r>
            <a:r>
              <a:rPr lang="es-MX" dirty="0"/>
              <a:t>cubre todas las transacciones entre las empresas y las organizaciones gubernamentales; en ella el comercio </a:t>
            </a:r>
            <a:r>
              <a:rPr lang="es-MX" dirty="0" smtClean="0"/>
              <a:t>electrónico </a:t>
            </a:r>
            <a:r>
              <a:rPr lang="es-MX" dirty="0"/>
              <a:t>no tiene </a:t>
            </a:r>
            <a:r>
              <a:rPr lang="es-MX" dirty="0" smtClean="0"/>
              <a:t>todavía </a:t>
            </a:r>
            <a:r>
              <a:rPr lang="es-MX" dirty="0"/>
              <a:t>un volumen considerable como en las precedentes, sin embargo, esta adquiriendo una creciente importancia </a:t>
            </a:r>
            <a:r>
              <a:rPr lang="es-MX" dirty="0" smtClean="0"/>
              <a:t>estratégica </a:t>
            </a:r>
            <a:r>
              <a:rPr lang="es-MX" dirty="0"/>
              <a:t>en las compras </a:t>
            </a:r>
            <a:r>
              <a:rPr lang="es-MX" dirty="0" smtClean="0"/>
              <a:t>públicas, </a:t>
            </a:r>
            <a:r>
              <a:rPr lang="es-MX" dirty="0"/>
              <a:t>pero sobre todo sirve para incentivar el proceso de aprendizaje del comercio </a:t>
            </a:r>
            <a:r>
              <a:rPr lang="es-MX" dirty="0" smtClean="0"/>
              <a:t>electrónico </a:t>
            </a:r>
            <a:r>
              <a:rPr lang="es-MX" dirty="0"/>
              <a:t>en </a:t>
            </a:r>
            <a:r>
              <a:rPr lang="es-MX" dirty="0" smtClean="0"/>
              <a:t>pequeñas </a:t>
            </a:r>
            <a:r>
              <a:rPr lang="es-MX" dirty="0"/>
              <a:t>y medianas empresas, que </a:t>
            </a:r>
            <a:r>
              <a:rPr lang="es-MX" dirty="0" smtClean="0"/>
              <a:t>así </a:t>
            </a:r>
            <a:r>
              <a:rPr lang="es-MX" dirty="0"/>
              <a:t>se familiarizan progresivamente con las  </a:t>
            </a:r>
            <a:r>
              <a:rPr lang="es-MX" dirty="0" smtClean="0"/>
              <a:t>tecnologías </a:t>
            </a:r>
            <a:r>
              <a:rPr lang="es-MX" dirty="0"/>
              <a:t>aplicables. </a:t>
            </a:r>
            <a:endParaRPr lang="es-MX" dirty="0" smtClean="0"/>
          </a:p>
          <a:p>
            <a:pPr marL="0" indent="0">
              <a:buNone/>
            </a:pPr>
            <a:endParaRPr lang="es-MX" dirty="0"/>
          </a:p>
          <a:p>
            <a:pPr marL="0" indent="0">
              <a:buNone/>
            </a:pPr>
            <a:r>
              <a:rPr lang="es-MX" dirty="0" smtClean="0"/>
              <a:t>Formularios, modelos de los procedimientos</a:t>
            </a:r>
            <a:endParaRPr lang="es-MX" dirty="0"/>
          </a:p>
        </p:txBody>
      </p:sp>
      <p:pic>
        <p:nvPicPr>
          <p:cNvPr id="4" name="Imagen 3"/>
          <p:cNvPicPr>
            <a:picLocks noChangeAspect="1"/>
          </p:cNvPicPr>
          <p:nvPr/>
        </p:nvPicPr>
        <p:blipFill>
          <a:blip r:embed="rId2"/>
          <a:stretch>
            <a:fillRect/>
          </a:stretch>
        </p:blipFill>
        <p:spPr>
          <a:xfrm>
            <a:off x="6893719" y="4042389"/>
            <a:ext cx="2250281" cy="1750219"/>
          </a:xfrm>
          <a:prstGeom prst="rect">
            <a:avLst/>
          </a:prstGeom>
        </p:spPr>
      </p:pic>
      <p:sp>
        <p:nvSpPr>
          <p:cNvPr id="5" name="Rectángulo 4"/>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1851836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49020"/>
            <a:ext cx="7886700" cy="1325563"/>
          </a:xfrm>
        </p:spPr>
        <p:txBody>
          <a:bodyPr/>
          <a:lstStyle/>
          <a:p>
            <a:r>
              <a:rPr lang="es-MX" dirty="0"/>
              <a:t>Aspectos deseables del gobierno electrónico</a:t>
            </a:r>
          </a:p>
        </p:txBody>
      </p:sp>
      <p:sp>
        <p:nvSpPr>
          <p:cNvPr id="3" name="Marcador de contenido 2"/>
          <p:cNvSpPr>
            <a:spLocks noGrp="1"/>
          </p:cNvSpPr>
          <p:nvPr>
            <p:ph idx="1"/>
          </p:nvPr>
        </p:nvSpPr>
        <p:spPr>
          <a:xfrm>
            <a:off x="628650" y="1917124"/>
            <a:ext cx="7886700" cy="3997901"/>
          </a:xfrm>
        </p:spPr>
        <p:txBody>
          <a:bodyPr>
            <a:normAutofit fontScale="70000" lnSpcReduction="20000"/>
          </a:bodyPr>
          <a:lstStyle/>
          <a:p>
            <a:pPr marL="0" indent="0">
              <a:buNone/>
            </a:pPr>
            <a:r>
              <a:rPr lang="es-MX" dirty="0" smtClean="0"/>
              <a:t>Lograr </a:t>
            </a:r>
            <a:r>
              <a:rPr lang="es-MX" dirty="0"/>
              <a:t>que el 100% de los procedimientos administrativos sean online y proporcionar un sistema de ventanilla única dentro de un marco regulador favorable</a:t>
            </a:r>
            <a:r>
              <a:rPr lang="es-MX" dirty="0" smtClean="0"/>
              <a:t>.</a:t>
            </a:r>
          </a:p>
          <a:p>
            <a:pPr marL="0" indent="0">
              <a:buNone/>
            </a:pPr>
            <a:r>
              <a:rPr lang="es-MX" dirty="0" smtClean="0"/>
              <a:t>Dirigir </a:t>
            </a:r>
            <a:r>
              <a:rPr lang="es-MX" dirty="0"/>
              <a:t>reformas administrativas y establecer las instituciones legales favorables</a:t>
            </a:r>
            <a:r>
              <a:rPr lang="es-MX" dirty="0" smtClean="0"/>
              <a:t>.</a:t>
            </a:r>
          </a:p>
          <a:p>
            <a:pPr marL="0" indent="0">
              <a:buNone/>
            </a:pPr>
            <a:r>
              <a:rPr lang="es-MX" dirty="0" smtClean="0"/>
              <a:t>Estandarizar </a:t>
            </a:r>
            <a:r>
              <a:rPr lang="es-MX" dirty="0"/>
              <a:t>las formas de actuación de los gobiernos centrales y regionales. Intensificar procesos de digitalización </a:t>
            </a:r>
            <a:r>
              <a:rPr lang="es-MX" dirty="0" err="1"/>
              <a:t>simult?neos</a:t>
            </a:r>
            <a:r>
              <a:rPr lang="es-MX" dirty="0"/>
              <a:t> en los gobiernos centrales y </a:t>
            </a:r>
            <a:r>
              <a:rPr lang="es-MX" dirty="0" smtClean="0"/>
              <a:t>regionales.</a:t>
            </a:r>
          </a:p>
          <a:p>
            <a:pPr marL="0" indent="0">
              <a:buNone/>
            </a:pPr>
            <a:r>
              <a:rPr lang="es-MX" dirty="0" smtClean="0"/>
              <a:t>Garantizar </a:t>
            </a:r>
            <a:r>
              <a:rPr lang="es-MX" dirty="0"/>
              <a:t>un entorno </a:t>
            </a:r>
            <a:r>
              <a:rPr lang="es-MX" dirty="0" smtClean="0"/>
              <a:t>seguro.</a:t>
            </a:r>
          </a:p>
          <a:p>
            <a:pPr marL="0" indent="0">
              <a:buNone/>
            </a:pPr>
            <a:r>
              <a:rPr lang="es-MX" dirty="0" smtClean="0"/>
              <a:t>Establecer </a:t>
            </a:r>
            <a:r>
              <a:rPr lang="es-MX" dirty="0"/>
              <a:t>medidas para facilitar la utilización de los servicios de gobierno electrónico de los Estados </a:t>
            </a:r>
            <a:r>
              <a:rPr lang="es-MX" dirty="0" smtClean="0"/>
              <a:t>miembros.</a:t>
            </a:r>
          </a:p>
          <a:p>
            <a:pPr marL="0" indent="0">
              <a:buNone/>
            </a:pPr>
            <a:r>
              <a:rPr lang="es-MX" dirty="0" smtClean="0"/>
              <a:t>Proporcionar </a:t>
            </a:r>
            <a:r>
              <a:rPr lang="es-MX" dirty="0"/>
              <a:t>más información sobre los servicios gubernamentales. Acelerar el proceso de acceso a la </a:t>
            </a:r>
            <a:r>
              <a:rPr lang="es-MX" dirty="0" smtClean="0"/>
              <a:t>información.</a:t>
            </a:r>
          </a:p>
          <a:p>
            <a:pPr marL="0" indent="0">
              <a:buNone/>
            </a:pPr>
            <a:r>
              <a:rPr lang="es-MX" dirty="0" smtClean="0"/>
              <a:t>Crear </a:t>
            </a:r>
            <a:r>
              <a:rPr lang="es-MX" dirty="0"/>
              <a:t>un entorno para diversificar los medios de los servicios que se </a:t>
            </a:r>
            <a:r>
              <a:rPr lang="es-MX" dirty="0" smtClean="0"/>
              <a:t>utilicen.</a:t>
            </a:r>
          </a:p>
          <a:p>
            <a:pPr marL="0" indent="0">
              <a:buNone/>
            </a:pPr>
            <a:r>
              <a:rPr lang="es-MX" dirty="0" smtClean="0"/>
              <a:t>Establecer </a:t>
            </a:r>
            <a:r>
              <a:rPr lang="es-MX" dirty="0"/>
              <a:t>los métodos para la resolución en plazo de los conflictos que se produzcan en </a:t>
            </a:r>
            <a:r>
              <a:rPr lang="es-MX" dirty="0" smtClean="0"/>
              <a:t>las transacciones </a:t>
            </a:r>
            <a:r>
              <a:rPr lang="es-MX" dirty="0"/>
              <a:t>entre empresa y </a:t>
            </a:r>
            <a:r>
              <a:rPr lang="es-MX" dirty="0" smtClean="0"/>
              <a:t>gobierno.</a:t>
            </a:r>
          </a:p>
          <a:p>
            <a:pPr marL="0" indent="0">
              <a:buNone/>
            </a:pPr>
            <a:r>
              <a:rPr lang="es-MX" dirty="0" smtClean="0"/>
              <a:t>Ayudar </a:t>
            </a:r>
            <a:r>
              <a:rPr lang="es-MX" dirty="0"/>
              <a:t>al suministro y acceso a la información a las empresas privadas mediante formatos de fácil </a:t>
            </a:r>
            <a:r>
              <a:rPr lang="es-MX" dirty="0" smtClean="0"/>
              <a:t>utilización.</a:t>
            </a:r>
          </a:p>
          <a:p>
            <a:pPr marL="0" indent="0">
              <a:buNone/>
            </a:pPr>
            <a:r>
              <a:rPr lang="es-MX" dirty="0" smtClean="0"/>
              <a:t>Establecer </a:t>
            </a:r>
            <a:r>
              <a:rPr lang="es-MX" dirty="0"/>
              <a:t>un sistema transparente y asegurar también la transparencia en su funcionamiento</a:t>
            </a:r>
            <a:r>
              <a:rPr lang="es-MX" dirty="0" smtClean="0"/>
              <a:t>.</a:t>
            </a:r>
          </a:p>
          <a:p>
            <a:pPr marL="0" indent="0">
              <a:buNone/>
            </a:pPr>
            <a:r>
              <a:rPr lang="es-MX" dirty="0">
                <a:solidFill>
                  <a:srgbClr val="FF0000"/>
                </a:solidFill>
              </a:rPr>
              <a:t>Link de referencia: https://www.e-global.es/comercio-electronico-b2a-gobierno-electronico-e-administracion.html</a:t>
            </a:r>
          </a:p>
          <a:p>
            <a:pPr marL="0" indent="0">
              <a:buNone/>
            </a:pPr>
            <a:endParaRPr lang="es-MX" dirty="0"/>
          </a:p>
        </p:txBody>
      </p:sp>
      <p:sp>
        <p:nvSpPr>
          <p:cNvPr id="4" name="Rectángulo 3"/>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17880232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00906"/>
            <a:ext cx="7886700" cy="1325563"/>
          </a:xfrm>
        </p:spPr>
        <p:txBody>
          <a:bodyPr/>
          <a:lstStyle/>
          <a:p>
            <a:r>
              <a:rPr lang="es-MX" dirty="0"/>
              <a:t>Aspectos deseables del gobierno electrónico</a:t>
            </a:r>
          </a:p>
        </p:txBody>
      </p:sp>
      <p:sp>
        <p:nvSpPr>
          <p:cNvPr id="3" name="Marcador de contenido 2"/>
          <p:cNvSpPr>
            <a:spLocks noGrp="1"/>
          </p:cNvSpPr>
          <p:nvPr>
            <p:ph idx="1"/>
          </p:nvPr>
        </p:nvSpPr>
        <p:spPr>
          <a:xfrm>
            <a:off x="628650" y="2226469"/>
            <a:ext cx="7886700" cy="3579452"/>
          </a:xfrm>
        </p:spPr>
        <p:txBody>
          <a:bodyPr>
            <a:normAutofit fontScale="77500" lnSpcReduction="20000"/>
          </a:bodyPr>
          <a:lstStyle/>
          <a:p>
            <a:r>
              <a:rPr lang="es-MX" dirty="0"/>
              <a:t> Internacionalización/ </a:t>
            </a:r>
            <a:r>
              <a:rPr lang="es-MX" dirty="0" smtClean="0"/>
              <a:t>Globalización</a:t>
            </a:r>
          </a:p>
          <a:p>
            <a:r>
              <a:rPr lang="es-MX" dirty="0" smtClean="0"/>
              <a:t>Comunicarse </a:t>
            </a:r>
            <a:r>
              <a:rPr lang="es-MX" dirty="0"/>
              <a:t>en tantas lenguas como sea </a:t>
            </a:r>
            <a:r>
              <a:rPr lang="es-MX" dirty="0" smtClean="0"/>
              <a:t>posible.</a:t>
            </a:r>
          </a:p>
          <a:p>
            <a:r>
              <a:rPr lang="es-MX" dirty="0" smtClean="0"/>
              <a:t>En </a:t>
            </a:r>
            <a:r>
              <a:rPr lang="es-MX" dirty="0"/>
              <a:t>relación con los métodos y protocolos , adoptar especificaciones y Tecnologías que </a:t>
            </a:r>
            <a:r>
              <a:rPr lang="es-MX" dirty="0" smtClean="0"/>
              <a:t>utilicen un </a:t>
            </a:r>
            <a:r>
              <a:rPr lang="es-MX" dirty="0" err="1"/>
              <a:t>estandar</a:t>
            </a:r>
            <a:r>
              <a:rPr lang="es-MX" dirty="0"/>
              <a:t> internacionalmente </a:t>
            </a:r>
            <a:r>
              <a:rPr lang="es-MX" dirty="0" smtClean="0"/>
              <a:t>neutral.</a:t>
            </a:r>
          </a:p>
          <a:p>
            <a:r>
              <a:rPr lang="es-MX" dirty="0" smtClean="0"/>
              <a:t>Fomentar </a:t>
            </a:r>
            <a:r>
              <a:rPr lang="es-MX" dirty="0"/>
              <a:t>la adopción de un </a:t>
            </a:r>
            <a:r>
              <a:rPr lang="es-MX" dirty="0" err="1"/>
              <a:t>estandar</a:t>
            </a:r>
            <a:r>
              <a:rPr lang="es-MX" dirty="0"/>
              <a:t> internacional o </a:t>
            </a:r>
            <a:r>
              <a:rPr lang="es-MX" dirty="0" smtClean="0"/>
              <a:t>global.</a:t>
            </a:r>
          </a:p>
          <a:p>
            <a:r>
              <a:rPr lang="es-MX" dirty="0" smtClean="0"/>
              <a:t>Cooperar </a:t>
            </a:r>
            <a:r>
              <a:rPr lang="es-MX" dirty="0"/>
              <a:t>con gobiernos extranjeros para conseguir una digitalización global y una red </a:t>
            </a:r>
            <a:r>
              <a:rPr lang="es-MX" dirty="0" smtClean="0"/>
              <a:t>internacional.</a:t>
            </a:r>
          </a:p>
          <a:p>
            <a:r>
              <a:rPr lang="es-MX" dirty="0" smtClean="0"/>
              <a:t>Notificar </a:t>
            </a:r>
            <a:r>
              <a:rPr lang="es-MX" dirty="0"/>
              <a:t>los requisitos y </a:t>
            </a:r>
            <a:r>
              <a:rPr lang="es-MX" dirty="0" err="1"/>
              <a:t>estandares</a:t>
            </a:r>
            <a:r>
              <a:rPr lang="es-MX" dirty="0"/>
              <a:t> necesarios para la licitación, así como las razones que los </a:t>
            </a:r>
            <a:r>
              <a:rPr lang="es-MX" dirty="0" smtClean="0"/>
              <a:t>justifican.</a:t>
            </a:r>
          </a:p>
          <a:p>
            <a:r>
              <a:rPr lang="es-MX" dirty="0" smtClean="0"/>
              <a:t>Las </a:t>
            </a:r>
            <a:r>
              <a:rPr lang="es-MX" dirty="0"/>
              <a:t>actuaciones gubernamentales relacionadas con el comercio electrónico internacional deberían ser prioritarias ( </a:t>
            </a:r>
            <a:r>
              <a:rPr lang="es-MX" dirty="0" err="1"/>
              <a:t>ej</a:t>
            </a:r>
            <a:r>
              <a:rPr lang="es-MX" dirty="0"/>
              <a:t> comercio/ importaciones y </a:t>
            </a:r>
            <a:r>
              <a:rPr lang="es-MX" dirty="0" smtClean="0"/>
              <a:t>exportaciones)</a:t>
            </a:r>
          </a:p>
          <a:p>
            <a:r>
              <a:rPr lang="es-MX" dirty="0" smtClean="0"/>
              <a:t>Alcanzar </a:t>
            </a:r>
            <a:r>
              <a:rPr lang="es-MX" dirty="0"/>
              <a:t>un acuerdo para la resolución de litigios en las transacciones internacionales de comercio electrónico</a:t>
            </a:r>
            <a:r>
              <a:rPr lang="es-MX" dirty="0" smtClean="0"/>
              <a:t>.</a:t>
            </a:r>
          </a:p>
          <a:p>
            <a:pPr marL="0" indent="0">
              <a:buNone/>
            </a:pPr>
            <a:r>
              <a:rPr lang="es-MX" dirty="0" smtClean="0">
                <a:solidFill>
                  <a:srgbClr val="FF0000"/>
                </a:solidFill>
              </a:rPr>
              <a:t>Link de referencia: https</a:t>
            </a:r>
            <a:r>
              <a:rPr lang="es-MX" dirty="0">
                <a:solidFill>
                  <a:srgbClr val="FF0000"/>
                </a:solidFill>
              </a:rPr>
              <a:t>://www.e-global.es/comercio-electronico-b2a-gobierno-electronico-e-administracion.html</a:t>
            </a:r>
            <a:endParaRPr lang="es-MX" dirty="0" smtClean="0">
              <a:solidFill>
                <a:srgbClr val="FF0000"/>
              </a:solidFill>
            </a:endParaRPr>
          </a:p>
          <a:p>
            <a:endParaRPr lang="es-MX" dirty="0"/>
          </a:p>
        </p:txBody>
      </p:sp>
      <p:sp>
        <p:nvSpPr>
          <p:cNvPr id="4" name="Rectángulo 3"/>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33323134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827834"/>
            <a:ext cx="7886700" cy="1325563"/>
          </a:xfrm>
        </p:spPr>
        <p:txBody>
          <a:bodyPr/>
          <a:lstStyle/>
          <a:p>
            <a:r>
              <a:rPr lang="es-MX" b="1" dirty="0"/>
              <a:t>Consumidor </a:t>
            </a:r>
            <a:r>
              <a:rPr lang="es-MX" b="1" dirty="0" smtClean="0"/>
              <a:t>Gobierno</a:t>
            </a:r>
            <a:endParaRPr lang="es-MX" b="1" dirty="0"/>
          </a:p>
        </p:txBody>
      </p:sp>
      <p:sp>
        <p:nvSpPr>
          <p:cNvPr id="3" name="Marcador de contenido 2"/>
          <p:cNvSpPr>
            <a:spLocks noGrp="1"/>
          </p:cNvSpPr>
          <p:nvPr>
            <p:ph idx="1"/>
          </p:nvPr>
        </p:nvSpPr>
        <p:spPr/>
        <p:txBody>
          <a:bodyPr/>
          <a:lstStyle/>
          <a:p>
            <a:r>
              <a:rPr lang="es-MX" dirty="0" smtClean="0"/>
              <a:t>Se refiere </a:t>
            </a:r>
            <a:r>
              <a:rPr lang="es-MX" dirty="0"/>
              <a:t>a las transacciones o servicios  pasibles de ser realizadas u ofrecidos por medios </a:t>
            </a:r>
            <a:r>
              <a:rPr lang="es-MX" dirty="0" smtClean="0"/>
              <a:t>electrónicos, </a:t>
            </a:r>
            <a:r>
              <a:rPr lang="es-MX" dirty="0"/>
              <a:t>emergentes de la </a:t>
            </a:r>
            <a:r>
              <a:rPr lang="es-MX" dirty="0" smtClean="0"/>
              <a:t>relación </a:t>
            </a:r>
            <a:r>
              <a:rPr lang="es-MX" dirty="0"/>
              <a:t>entre </a:t>
            </a:r>
            <a:r>
              <a:rPr lang="es-MX" dirty="0" smtClean="0"/>
              <a:t>administración </a:t>
            </a:r>
            <a:r>
              <a:rPr lang="es-MX" dirty="0"/>
              <a:t>y administrados; como ejemplo podemos mencionar el pago de impuestos y de tasas; </a:t>
            </a:r>
            <a:r>
              <a:rPr lang="es-MX" dirty="0" smtClean="0"/>
              <a:t>en América </a:t>
            </a:r>
            <a:r>
              <a:rPr lang="es-MX" dirty="0"/>
              <a:t>Latina, algunos pases se encuentran desarrollando importantes iniciativas en este contexto, como es el caso de Brasil con las declaraciones impositivas </a:t>
            </a:r>
            <a:r>
              <a:rPr lang="es-MX" dirty="0" smtClean="0"/>
              <a:t>electrónicas. </a:t>
            </a:r>
            <a:endParaRPr lang="es-MX" dirty="0"/>
          </a:p>
        </p:txBody>
      </p:sp>
      <p:sp>
        <p:nvSpPr>
          <p:cNvPr id="4" name="Rectángulo 3"/>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11978512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860885"/>
            <a:ext cx="7886700" cy="1325563"/>
          </a:xfrm>
        </p:spPr>
        <p:txBody>
          <a:bodyPr/>
          <a:lstStyle/>
          <a:p>
            <a:r>
              <a:rPr lang="es-MX" b="1" dirty="0" smtClean="0"/>
              <a:t>Modalidad: Por </a:t>
            </a:r>
            <a:r>
              <a:rPr lang="es-MX" b="1" dirty="0"/>
              <a:t>los objetos que se comercian </a:t>
            </a:r>
          </a:p>
        </p:txBody>
      </p:sp>
      <p:sp>
        <p:nvSpPr>
          <p:cNvPr id="3" name="Marcador de contenido 2"/>
          <p:cNvSpPr>
            <a:spLocks noGrp="1"/>
          </p:cNvSpPr>
          <p:nvPr>
            <p:ph idx="1"/>
          </p:nvPr>
        </p:nvSpPr>
        <p:spPr/>
        <p:txBody>
          <a:bodyPr/>
          <a:lstStyle/>
          <a:p>
            <a:r>
              <a:rPr lang="es-MX" dirty="0" smtClean="0"/>
              <a:t>Tangibles</a:t>
            </a:r>
            <a:r>
              <a:rPr lang="es-MX" dirty="0"/>
              <a:t>, referidos exclusivamente a bienes. </a:t>
            </a:r>
            <a:endParaRPr lang="es-MX" dirty="0" smtClean="0"/>
          </a:p>
          <a:p>
            <a:r>
              <a:rPr lang="es-MX" dirty="0" smtClean="0"/>
              <a:t>Intangibles</a:t>
            </a:r>
            <a:r>
              <a:rPr lang="es-MX" dirty="0"/>
              <a:t>, circunscrito al </a:t>
            </a:r>
            <a:r>
              <a:rPr lang="es-MX" dirty="0" smtClean="0"/>
              <a:t>área </a:t>
            </a:r>
            <a:r>
              <a:rPr lang="es-MX" dirty="0"/>
              <a:t>de servicios o </a:t>
            </a:r>
            <a:r>
              <a:rPr lang="es-MX" dirty="0" smtClean="0"/>
              <a:t>información.</a:t>
            </a:r>
            <a:endParaRPr lang="es-MX" dirty="0"/>
          </a:p>
        </p:txBody>
      </p:sp>
      <p:pic>
        <p:nvPicPr>
          <p:cNvPr id="4" name="Imagen 3"/>
          <p:cNvPicPr>
            <a:picLocks noChangeAspect="1"/>
          </p:cNvPicPr>
          <p:nvPr/>
        </p:nvPicPr>
        <p:blipFill>
          <a:blip r:embed="rId2"/>
          <a:stretch>
            <a:fillRect/>
          </a:stretch>
        </p:blipFill>
        <p:spPr>
          <a:xfrm>
            <a:off x="857250" y="3449457"/>
            <a:ext cx="1428750" cy="1907381"/>
          </a:xfrm>
          <a:prstGeom prst="rect">
            <a:avLst/>
          </a:prstGeom>
        </p:spPr>
      </p:pic>
      <p:pic>
        <p:nvPicPr>
          <p:cNvPr id="5" name="Imagen 4"/>
          <p:cNvPicPr>
            <a:picLocks noChangeAspect="1"/>
          </p:cNvPicPr>
          <p:nvPr/>
        </p:nvPicPr>
        <p:blipFill>
          <a:blip r:embed="rId3"/>
          <a:stretch>
            <a:fillRect/>
          </a:stretch>
        </p:blipFill>
        <p:spPr>
          <a:xfrm>
            <a:off x="2804896" y="3449457"/>
            <a:ext cx="1585913" cy="1907381"/>
          </a:xfrm>
          <a:prstGeom prst="rect">
            <a:avLst/>
          </a:prstGeom>
        </p:spPr>
      </p:pic>
      <p:pic>
        <p:nvPicPr>
          <p:cNvPr id="6" name="Imagen 5"/>
          <p:cNvPicPr>
            <a:picLocks noChangeAspect="1"/>
          </p:cNvPicPr>
          <p:nvPr/>
        </p:nvPicPr>
        <p:blipFill>
          <a:blip r:embed="rId4"/>
          <a:stretch>
            <a:fillRect/>
          </a:stretch>
        </p:blipFill>
        <p:spPr>
          <a:xfrm>
            <a:off x="4909706" y="3449456"/>
            <a:ext cx="2104158" cy="1907381"/>
          </a:xfrm>
          <a:prstGeom prst="rect">
            <a:avLst/>
          </a:prstGeom>
        </p:spPr>
      </p:pic>
      <p:pic>
        <p:nvPicPr>
          <p:cNvPr id="7" name="Imagen 6"/>
          <p:cNvPicPr>
            <a:picLocks noChangeAspect="1"/>
          </p:cNvPicPr>
          <p:nvPr/>
        </p:nvPicPr>
        <p:blipFill>
          <a:blip r:embed="rId5"/>
          <a:stretch>
            <a:fillRect/>
          </a:stretch>
        </p:blipFill>
        <p:spPr>
          <a:xfrm>
            <a:off x="7289548" y="3449456"/>
            <a:ext cx="1485251" cy="1907381"/>
          </a:xfrm>
          <a:prstGeom prst="rect">
            <a:avLst/>
          </a:prstGeom>
        </p:spPr>
      </p:pic>
      <p:sp>
        <p:nvSpPr>
          <p:cNvPr id="8" name="Rectángulo 7"/>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26113863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704" y="845341"/>
            <a:ext cx="7886700" cy="1325563"/>
          </a:xfrm>
        </p:spPr>
        <p:txBody>
          <a:bodyPr/>
          <a:lstStyle/>
          <a:p>
            <a:r>
              <a:rPr lang="es-MX" dirty="0" smtClean="0"/>
              <a:t>Tangibles</a:t>
            </a:r>
            <a:endParaRPr lang="es-MX" dirty="0"/>
          </a:p>
        </p:txBody>
      </p:sp>
      <p:sp>
        <p:nvSpPr>
          <p:cNvPr id="3" name="Marcador de contenido 2"/>
          <p:cNvSpPr>
            <a:spLocks noGrp="1"/>
          </p:cNvSpPr>
          <p:nvPr>
            <p:ph idx="1"/>
          </p:nvPr>
        </p:nvSpPr>
        <p:spPr/>
        <p:txBody>
          <a:bodyPr/>
          <a:lstStyle/>
          <a:p>
            <a:endParaRPr lang="es-MX" dirty="0"/>
          </a:p>
        </p:txBody>
      </p:sp>
      <p:pic>
        <p:nvPicPr>
          <p:cNvPr id="4" name="Imagen 3"/>
          <p:cNvPicPr>
            <a:picLocks noChangeAspect="1"/>
          </p:cNvPicPr>
          <p:nvPr/>
        </p:nvPicPr>
        <p:blipFill>
          <a:blip r:embed="rId2"/>
          <a:stretch>
            <a:fillRect/>
          </a:stretch>
        </p:blipFill>
        <p:spPr>
          <a:xfrm>
            <a:off x="305391" y="2125267"/>
            <a:ext cx="4012033" cy="3322763"/>
          </a:xfrm>
          <a:prstGeom prst="rect">
            <a:avLst/>
          </a:prstGeom>
        </p:spPr>
      </p:pic>
      <p:pic>
        <p:nvPicPr>
          <p:cNvPr id="5" name="Imagen 4"/>
          <p:cNvPicPr>
            <a:picLocks noChangeAspect="1"/>
          </p:cNvPicPr>
          <p:nvPr/>
        </p:nvPicPr>
        <p:blipFill>
          <a:blip r:embed="rId3"/>
          <a:stretch>
            <a:fillRect/>
          </a:stretch>
        </p:blipFill>
        <p:spPr>
          <a:xfrm>
            <a:off x="4640683" y="2125267"/>
            <a:ext cx="3888269" cy="3364706"/>
          </a:xfrm>
          <a:prstGeom prst="rect">
            <a:avLst/>
          </a:prstGeom>
        </p:spPr>
      </p:pic>
      <p:sp>
        <p:nvSpPr>
          <p:cNvPr id="6" name="Rectángulo 5"/>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40483105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9353" y="924286"/>
            <a:ext cx="7886700" cy="1325563"/>
          </a:xfrm>
        </p:spPr>
        <p:txBody>
          <a:bodyPr/>
          <a:lstStyle/>
          <a:p>
            <a:r>
              <a:rPr lang="es-MX" dirty="0" smtClean="0"/>
              <a:t>Intangibles</a:t>
            </a:r>
            <a:endParaRPr lang="es-MX" dirty="0"/>
          </a:p>
        </p:txBody>
      </p:sp>
      <p:pic>
        <p:nvPicPr>
          <p:cNvPr id="4" name="Marcador de contenido 3"/>
          <p:cNvPicPr>
            <a:picLocks noGrp="1" noChangeAspect="1"/>
          </p:cNvPicPr>
          <p:nvPr>
            <p:ph idx="1"/>
          </p:nvPr>
        </p:nvPicPr>
        <p:blipFill>
          <a:blip r:embed="rId2"/>
          <a:stretch>
            <a:fillRect/>
          </a:stretch>
        </p:blipFill>
        <p:spPr>
          <a:xfrm>
            <a:off x="559353" y="2249849"/>
            <a:ext cx="3633379" cy="3143033"/>
          </a:xfrm>
          <a:prstGeom prst="rect">
            <a:avLst/>
          </a:prstGeom>
        </p:spPr>
      </p:pic>
      <p:pic>
        <p:nvPicPr>
          <p:cNvPr id="5" name="Imagen 4"/>
          <p:cNvPicPr>
            <a:picLocks noChangeAspect="1"/>
          </p:cNvPicPr>
          <p:nvPr/>
        </p:nvPicPr>
        <p:blipFill>
          <a:blip r:embed="rId3"/>
          <a:stretch>
            <a:fillRect/>
          </a:stretch>
        </p:blipFill>
        <p:spPr>
          <a:xfrm>
            <a:off x="4485433" y="2249849"/>
            <a:ext cx="4531910" cy="3143033"/>
          </a:xfrm>
          <a:prstGeom prst="rect">
            <a:avLst/>
          </a:prstGeom>
        </p:spPr>
      </p:pic>
      <p:sp>
        <p:nvSpPr>
          <p:cNvPr id="6" name="Rectángulo 5"/>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31283981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78701"/>
            <a:ext cx="7886700" cy="1325563"/>
          </a:xfrm>
        </p:spPr>
        <p:txBody>
          <a:bodyPr/>
          <a:lstStyle/>
          <a:p>
            <a:r>
              <a:rPr lang="es-ES" dirty="0">
                <a:solidFill>
                  <a:schemeClr val="bg1"/>
                </a:solidFill>
              </a:rPr>
              <a:t>Comercio Electrónico en México</a:t>
            </a:r>
            <a:br>
              <a:rPr lang="es-ES" dirty="0">
                <a:solidFill>
                  <a:schemeClr val="bg1"/>
                </a:solidFill>
              </a:rPr>
            </a:br>
            <a:endParaRPr lang="es-MX" dirty="0"/>
          </a:p>
        </p:txBody>
      </p:sp>
      <p:sp>
        <p:nvSpPr>
          <p:cNvPr id="3" name="Marcador de contenido 2"/>
          <p:cNvSpPr>
            <a:spLocks noGrp="1"/>
          </p:cNvSpPr>
          <p:nvPr>
            <p:ph idx="1"/>
          </p:nvPr>
        </p:nvSpPr>
        <p:spPr/>
        <p:txBody>
          <a:bodyPr/>
          <a:lstStyle/>
          <a:p>
            <a:r>
              <a:rPr lang="es-MX" dirty="0"/>
              <a:t>2015, el comercio electrónico tuvo un valor de mercado en nuestro país de 257,090 millones de pesos, lo que representa un aumento de 59% desde el 2014, cuando su valor fue de 162,100 millones de pesos</a:t>
            </a:r>
            <a:r>
              <a:rPr lang="es-MX" dirty="0" smtClean="0"/>
              <a:t>. (</a:t>
            </a:r>
            <a:r>
              <a:rPr lang="es-MX" dirty="0" err="1" smtClean="0"/>
              <a:t>inf</a:t>
            </a:r>
            <a:r>
              <a:rPr lang="es-MX" dirty="0" smtClean="0"/>
              <a:t> el Economista)</a:t>
            </a:r>
            <a:endParaRPr lang="es-MX" dirty="0"/>
          </a:p>
        </p:txBody>
      </p:sp>
      <p:pic>
        <p:nvPicPr>
          <p:cNvPr id="4" name="Imagen 3"/>
          <p:cNvPicPr>
            <a:picLocks noChangeAspect="1"/>
          </p:cNvPicPr>
          <p:nvPr/>
        </p:nvPicPr>
        <p:blipFill>
          <a:blip r:embed="rId2"/>
          <a:stretch>
            <a:fillRect/>
          </a:stretch>
        </p:blipFill>
        <p:spPr>
          <a:xfrm>
            <a:off x="1797628" y="3336456"/>
            <a:ext cx="6717722" cy="2519146"/>
          </a:xfrm>
          <a:prstGeom prst="rect">
            <a:avLst/>
          </a:prstGeom>
        </p:spPr>
      </p:pic>
      <p:sp>
        <p:nvSpPr>
          <p:cNvPr id="5" name="Rectángulo 4"/>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27025453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674957"/>
            <a:ext cx="7886700" cy="1325563"/>
          </a:xfrm>
        </p:spPr>
        <p:txBody>
          <a:bodyPr/>
          <a:lstStyle/>
          <a:p>
            <a:r>
              <a:rPr lang="es-MX" dirty="0" smtClean="0"/>
              <a:t>Evolución del Comercio Electrónico</a:t>
            </a:r>
            <a:endParaRPr lang="es-MX" dirty="0"/>
          </a:p>
        </p:txBody>
      </p:sp>
      <p:sp>
        <p:nvSpPr>
          <p:cNvPr id="3" name="Marcador de contenido 2"/>
          <p:cNvSpPr>
            <a:spLocks noGrp="1"/>
          </p:cNvSpPr>
          <p:nvPr>
            <p:ph idx="1"/>
          </p:nvPr>
        </p:nvSpPr>
        <p:spPr>
          <a:xfrm>
            <a:off x="628650" y="1875775"/>
            <a:ext cx="7886700" cy="3263504"/>
          </a:xfrm>
        </p:spPr>
        <p:txBody>
          <a:bodyPr/>
          <a:lstStyle/>
          <a:p>
            <a:r>
              <a:rPr lang="es-MX" dirty="0" smtClean="0"/>
              <a:t>De acuerdo a la AMIPCI </a:t>
            </a:r>
            <a:r>
              <a:rPr lang="es-MX" dirty="0" err="1" smtClean="0"/>
              <a:t>Asociacion</a:t>
            </a:r>
            <a:r>
              <a:rPr lang="es-MX" dirty="0" smtClean="0"/>
              <a:t> Mexicana de Internet</a:t>
            </a:r>
            <a:endParaRPr lang="es-MX" dirty="0"/>
          </a:p>
        </p:txBody>
      </p:sp>
      <p:pic>
        <p:nvPicPr>
          <p:cNvPr id="4" name="Imagen 3"/>
          <p:cNvPicPr>
            <a:picLocks noChangeAspect="1"/>
          </p:cNvPicPr>
          <p:nvPr/>
        </p:nvPicPr>
        <p:blipFill>
          <a:blip r:embed="rId2"/>
          <a:stretch>
            <a:fillRect/>
          </a:stretch>
        </p:blipFill>
        <p:spPr>
          <a:xfrm>
            <a:off x="939079" y="2125266"/>
            <a:ext cx="7611226" cy="3591304"/>
          </a:xfrm>
          <a:prstGeom prst="rect">
            <a:avLst/>
          </a:prstGeom>
        </p:spPr>
      </p:pic>
      <p:sp>
        <p:nvSpPr>
          <p:cNvPr id="5" name="Rectángulo 4"/>
          <p:cNvSpPr/>
          <p:nvPr/>
        </p:nvSpPr>
        <p:spPr>
          <a:xfrm>
            <a:off x="841663" y="5307157"/>
            <a:ext cx="755939" cy="4675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6" name="Rectángulo 5"/>
          <p:cNvSpPr/>
          <p:nvPr/>
        </p:nvSpPr>
        <p:spPr>
          <a:xfrm>
            <a:off x="7950230" y="5237018"/>
            <a:ext cx="600075" cy="5611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7" name="Rectángulo 6"/>
          <p:cNvSpPr/>
          <p:nvPr/>
        </p:nvSpPr>
        <p:spPr>
          <a:xfrm>
            <a:off x="691587" y="5129699"/>
            <a:ext cx="600075" cy="1870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pic>
        <p:nvPicPr>
          <p:cNvPr id="8" name="Imagen 7"/>
          <p:cNvPicPr>
            <a:picLocks noChangeAspect="1"/>
          </p:cNvPicPr>
          <p:nvPr/>
        </p:nvPicPr>
        <p:blipFill>
          <a:blip r:embed="rId3"/>
          <a:stretch>
            <a:fillRect/>
          </a:stretch>
        </p:blipFill>
        <p:spPr>
          <a:xfrm>
            <a:off x="8311476" y="5223218"/>
            <a:ext cx="832524" cy="647808"/>
          </a:xfrm>
          <a:prstGeom prst="rect">
            <a:avLst/>
          </a:prstGeom>
        </p:spPr>
      </p:pic>
      <p:sp>
        <p:nvSpPr>
          <p:cNvPr id="12" name="Rectángulo 11"/>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35713464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Alrededor de siete de cada diez internautas mexicanos realizaron una compra digital entre mayo y julio de 2016.</a:t>
            </a:r>
          </a:p>
        </p:txBody>
      </p:sp>
      <p:pic>
        <p:nvPicPr>
          <p:cNvPr id="4" name="Imagen 3"/>
          <p:cNvPicPr>
            <a:picLocks noChangeAspect="1"/>
          </p:cNvPicPr>
          <p:nvPr/>
        </p:nvPicPr>
        <p:blipFill>
          <a:blip r:embed="rId2"/>
          <a:stretch>
            <a:fillRect/>
          </a:stretch>
        </p:blipFill>
        <p:spPr>
          <a:xfrm>
            <a:off x="890371" y="2859448"/>
            <a:ext cx="4386263" cy="2900363"/>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3981879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Directorio </a:t>
            </a:r>
          </a:p>
          <a:p>
            <a:pPr algn="ctr"/>
            <a:r>
              <a:rPr lang="es-ES" dirty="0"/>
              <a:t>Nezahualcóyotl</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ángulo 1"/>
          <p:cNvSpPr/>
          <p:nvPr/>
        </p:nvSpPr>
        <p:spPr>
          <a:xfrm>
            <a:off x="1320801" y="1072443"/>
            <a:ext cx="6412089" cy="5447645"/>
          </a:xfrm>
          <a:prstGeom prst="rect">
            <a:avLst/>
          </a:prstGeom>
        </p:spPr>
        <p:txBody>
          <a:bodyPr wrap="square">
            <a:spAutoFit/>
          </a:bodyPr>
          <a:lstStyle/>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M. en I.S.C. Cuauhtémoc Hidalgo Cortes  </a:t>
            </a: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Encargado de la Dirección del Despacho del Centro Universitario UAEM Nezahualcóyotl</a:t>
            </a: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Dr. Darío Ibarra Zavala</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Subdirector Académico</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L. en E. Ramón Vital Hernández </a:t>
            </a: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Subdirector Administrativo</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Dra. en C. S. María Luisa Quintero Soto</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Coordinadora de Investigación y Estudios Avanzados</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Lic. en A. E. Víctor Manuel Durán López</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Coordinador de Planeación y Desarrollo Institucional</a:t>
            </a:r>
            <a:endParaRPr lang="es-MX" sz="1200" dirty="0">
              <a:latin typeface="Times New Roman" panose="02020603050405020304" pitchFamily="18" charset="0"/>
              <a:ea typeface="Times New Roman" panose="02020603050405020304" pitchFamily="18" charset="0"/>
            </a:endParaRP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Dr. en R.I. Rafael Alberto Duran Gómez</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Coordinador de la Licenciatura en Comercio Internacional</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Dra. en P. Silvia Padilla Loredo </a:t>
            </a: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Coordinadora de la Licenciatura en Educación para la Salud</a:t>
            </a: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Dr. en S.  Ricardo Rico Molina</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Coordinador de la licenciatura en Ingeniería en Sistemas Inteligentes</a:t>
            </a: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r>
              <a:rPr lang="es-MX" sz="1200" b="1" i="1" dirty="0">
                <a:solidFill>
                  <a:srgbClr val="4A442A"/>
                </a:solidFill>
                <a:latin typeface="Times New Roman" panose="02020603050405020304" pitchFamily="18" charset="0"/>
                <a:ea typeface="Times New Roman" panose="02020603050405020304" pitchFamily="18" charset="0"/>
              </a:rPr>
              <a:t>D. En U. Noé Gaspar Sánchez</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Coordinador de Ingeniería en Transporte</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M. En CC Erick Nicolás Cabrera Álvarez</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solidFill>
                  <a:srgbClr val="4A442A"/>
                </a:solidFill>
                <a:latin typeface="Times New Roman" panose="02020603050405020304" pitchFamily="18" charset="0"/>
                <a:ea typeface="Times New Roman" panose="02020603050405020304" pitchFamily="18" charset="0"/>
              </a:rPr>
              <a:t>Coordinador de Licenciatura en Seguridad Ciudadana</a:t>
            </a:r>
            <a:endParaRPr lang="es-MX"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85333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6443" y="1519075"/>
            <a:ext cx="7886700" cy="3263504"/>
          </a:xfrm>
        </p:spPr>
        <p:txBody>
          <a:bodyPr/>
          <a:lstStyle/>
          <a:p>
            <a:r>
              <a:rPr lang="es-MX" dirty="0" smtClean="0"/>
              <a:t>La penetración de dispositivos fue alta con casi la mitad de los compradores en línea utilizando o en posesión de los tres dispositivos (computadora, Smartphone y </a:t>
            </a:r>
            <a:r>
              <a:rPr lang="es-MX" dirty="0" err="1" smtClean="0"/>
              <a:t>tablet</a:t>
            </a:r>
            <a:r>
              <a:rPr lang="es-MX" dirty="0" smtClean="0"/>
              <a:t>).</a:t>
            </a:r>
            <a:endParaRPr lang="es-MX" dirty="0"/>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296141" y="2183953"/>
            <a:ext cx="6974897" cy="3750493"/>
          </a:xfrm>
          <a:prstGeom prst="rect">
            <a:avLst/>
          </a:prstGeom>
        </p:spPr>
      </p:pic>
      <p:pic>
        <p:nvPicPr>
          <p:cNvPr id="5" name="Imagen 4"/>
          <p:cNvPicPr>
            <a:picLocks noChangeAspect="1"/>
          </p:cNvPicPr>
          <p:nvPr/>
        </p:nvPicPr>
        <p:blipFill>
          <a:blip r:embed="rId3"/>
          <a:stretch>
            <a:fillRect/>
          </a:stretch>
        </p:blipFill>
        <p:spPr>
          <a:xfrm>
            <a:off x="7525616" y="2754565"/>
            <a:ext cx="1435894" cy="1707356"/>
          </a:xfrm>
          <a:prstGeom prst="rect">
            <a:avLst/>
          </a:prstGeom>
        </p:spPr>
      </p:pic>
      <p:pic>
        <p:nvPicPr>
          <p:cNvPr id="6" name="Imagen 5"/>
          <p:cNvPicPr>
            <a:picLocks noChangeAspect="1"/>
          </p:cNvPicPr>
          <p:nvPr/>
        </p:nvPicPr>
        <p:blipFill>
          <a:blip r:embed="rId4"/>
          <a:stretch>
            <a:fillRect/>
          </a:stretch>
        </p:blipFill>
        <p:spPr>
          <a:xfrm>
            <a:off x="8311476" y="5223218"/>
            <a:ext cx="832524" cy="647808"/>
          </a:xfrm>
          <a:prstGeom prst="rect">
            <a:avLst/>
          </a:prstGeom>
        </p:spPr>
      </p:pic>
      <p:sp>
        <p:nvSpPr>
          <p:cNvPr id="7" name="Rectángulo 6"/>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12318589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1891" y="1564048"/>
            <a:ext cx="7886700" cy="3263504"/>
          </a:xfrm>
        </p:spPr>
        <p:txBody>
          <a:bodyPr/>
          <a:lstStyle/>
          <a:p>
            <a:r>
              <a:rPr lang="es-MX" dirty="0"/>
              <a:t>Tres de cada cinco compradores adquirieron productos de un comerciante minorista internacional el año pasado, siendo  Estados Unidos el principal proveedor de artículos importados.</a:t>
            </a:r>
          </a:p>
        </p:txBody>
      </p:sp>
      <p:pic>
        <p:nvPicPr>
          <p:cNvPr id="4" name="Imagen 3"/>
          <p:cNvPicPr>
            <a:picLocks noChangeAspect="1"/>
          </p:cNvPicPr>
          <p:nvPr/>
        </p:nvPicPr>
        <p:blipFill>
          <a:blip r:embed="rId2"/>
          <a:stretch>
            <a:fillRect/>
          </a:stretch>
        </p:blipFill>
        <p:spPr>
          <a:xfrm>
            <a:off x="1398876" y="2547721"/>
            <a:ext cx="5972175" cy="3071813"/>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18154286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8512" y="1610808"/>
            <a:ext cx="7886700" cy="3263504"/>
          </a:xfrm>
        </p:spPr>
        <p:txBody>
          <a:bodyPr/>
          <a:lstStyle/>
          <a:p>
            <a:r>
              <a:rPr lang="es-MX" dirty="0"/>
              <a:t>Las principales razones para comprar en tiendas internacionales fueron la mayor variedad de oferta así como el precio</a:t>
            </a:r>
          </a:p>
        </p:txBody>
      </p:sp>
      <p:pic>
        <p:nvPicPr>
          <p:cNvPr id="4" name="Imagen 3"/>
          <p:cNvPicPr>
            <a:picLocks noChangeAspect="1"/>
          </p:cNvPicPr>
          <p:nvPr/>
        </p:nvPicPr>
        <p:blipFill>
          <a:blip r:embed="rId2"/>
          <a:stretch>
            <a:fillRect/>
          </a:stretch>
        </p:blipFill>
        <p:spPr>
          <a:xfrm>
            <a:off x="664693" y="2215525"/>
            <a:ext cx="6847934" cy="3680666"/>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Tree>
    <p:extLst>
      <p:ext uri="{BB962C8B-B14F-4D97-AF65-F5344CB8AC3E}">
        <p14:creationId xmlns:p14="http://schemas.microsoft.com/office/powerpoint/2010/main" val="1643326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571842"/>
            <a:ext cx="7886700" cy="3263504"/>
          </a:xfrm>
        </p:spPr>
        <p:txBody>
          <a:bodyPr/>
          <a:lstStyle/>
          <a:p>
            <a:r>
              <a:rPr lang="es-MX" dirty="0"/>
              <a:t>Se esperaba que las compras en línea aumentaran durante las celebraciones con excepción de Halloween.</a:t>
            </a:r>
          </a:p>
        </p:txBody>
      </p:sp>
      <p:pic>
        <p:nvPicPr>
          <p:cNvPr id="4" name="Imagen 3"/>
          <p:cNvPicPr>
            <a:picLocks noChangeAspect="1"/>
          </p:cNvPicPr>
          <p:nvPr/>
        </p:nvPicPr>
        <p:blipFill>
          <a:blip r:embed="rId2"/>
          <a:stretch>
            <a:fillRect/>
          </a:stretch>
        </p:blipFill>
        <p:spPr>
          <a:xfrm>
            <a:off x="437392" y="2207094"/>
            <a:ext cx="7987038" cy="3648200"/>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16632479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493910"/>
            <a:ext cx="7886700" cy="3263504"/>
          </a:xfrm>
        </p:spPr>
        <p:txBody>
          <a:bodyPr/>
          <a:lstStyle/>
          <a:p>
            <a:r>
              <a:rPr lang="es-MX" dirty="0"/>
              <a:t>Las tres categorías top de compras en línea fueron ropa y accesorios, descargas digitales y boletos para eventos. El gasto trimestral por comprador se incremento un 17% en promedio versus el 2015</a:t>
            </a:r>
          </a:p>
        </p:txBody>
      </p:sp>
      <p:pic>
        <p:nvPicPr>
          <p:cNvPr id="4" name="Imagen 3"/>
          <p:cNvPicPr>
            <a:picLocks noChangeAspect="1"/>
          </p:cNvPicPr>
          <p:nvPr/>
        </p:nvPicPr>
        <p:blipFill>
          <a:blip r:embed="rId2"/>
          <a:stretch>
            <a:fillRect/>
          </a:stretch>
        </p:blipFill>
        <p:spPr>
          <a:xfrm>
            <a:off x="628650" y="2362958"/>
            <a:ext cx="6979444" cy="3550444"/>
          </a:xfrm>
          <a:prstGeom prst="rect">
            <a:avLst/>
          </a:prstGeom>
        </p:spPr>
      </p:pic>
      <p:sp>
        <p:nvSpPr>
          <p:cNvPr id="5" name="Rectángulo 4"/>
          <p:cNvSpPr/>
          <p:nvPr/>
        </p:nvSpPr>
        <p:spPr>
          <a:xfrm>
            <a:off x="7193107" y="3125662"/>
            <a:ext cx="522143" cy="25399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pic>
        <p:nvPicPr>
          <p:cNvPr id="6" name="Imagen 5"/>
          <p:cNvPicPr>
            <a:picLocks noChangeAspect="1"/>
          </p:cNvPicPr>
          <p:nvPr/>
        </p:nvPicPr>
        <p:blipFill>
          <a:blip r:embed="rId3"/>
          <a:stretch>
            <a:fillRect/>
          </a:stretch>
        </p:blipFill>
        <p:spPr>
          <a:xfrm>
            <a:off x="8311476" y="5223218"/>
            <a:ext cx="832524" cy="647808"/>
          </a:xfrm>
          <a:prstGeom prst="rect">
            <a:avLst/>
          </a:prstGeom>
        </p:spPr>
      </p:pic>
      <p:sp>
        <p:nvSpPr>
          <p:cNvPr id="7" name="Rectángulo 6"/>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275660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5270" y="1486117"/>
            <a:ext cx="7886700" cy="3263504"/>
          </a:xfrm>
        </p:spPr>
        <p:txBody>
          <a:bodyPr>
            <a:normAutofit/>
          </a:bodyPr>
          <a:lstStyle/>
          <a:p>
            <a:r>
              <a:rPr lang="es-MX" sz="1800" dirty="0"/>
              <a:t>Las computadoras y los periféricos tuvieron el mayor promedio de gasto entre las categorías donde se excluyen viajes. Tres de cada diez compradores hicieron una compra de viajes en los últimos tres meses. Viajes representó el gasto promedio más alto con 8430 pesos</a:t>
            </a:r>
          </a:p>
        </p:txBody>
      </p:sp>
      <p:pic>
        <p:nvPicPr>
          <p:cNvPr id="4" name="Imagen 3"/>
          <p:cNvPicPr>
            <a:picLocks noChangeAspect="1"/>
          </p:cNvPicPr>
          <p:nvPr/>
        </p:nvPicPr>
        <p:blipFill>
          <a:blip r:embed="rId2"/>
          <a:stretch>
            <a:fillRect/>
          </a:stretch>
        </p:blipFill>
        <p:spPr>
          <a:xfrm>
            <a:off x="491620" y="2507457"/>
            <a:ext cx="7443788" cy="3493294"/>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3360756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2925" y="1439358"/>
            <a:ext cx="7886700" cy="3263504"/>
          </a:xfrm>
        </p:spPr>
        <p:txBody>
          <a:bodyPr/>
          <a:lstStyle/>
          <a:p>
            <a:r>
              <a:rPr lang="es-MX" dirty="0"/>
              <a:t>PayPal, tarjetas de débito y tarjetas de crédito son los métodos de pago preferidos para compras en línea en todos los dispositivos</a:t>
            </a:r>
          </a:p>
        </p:txBody>
      </p:sp>
      <p:pic>
        <p:nvPicPr>
          <p:cNvPr id="4" name="Imagen 3"/>
          <p:cNvPicPr>
            <a:picLocks noChangeAspect="1"/>
          </p:cNvPicPr>
          <p:nvPr/>
        </p:nvPicPr>
        <p:blipFill>
          <a:blip r:embed="rId2"/>
          <a:stretch>
            <a:fillRect/>
          </a:stretch>
        </p:blipFill>
        <p:spPr>
          <a:xfrm>
            <a:off x="717297" y="1979469"/>
            <a:ext cx="7333958" cy="3865093"/>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8844948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74098" y="1454944"/>
            <a:ext cx="7886700" cy="3263504"/>
          </a:xfrm>
        </p:spPr>
        <p:txBody>
          <a:bodyPr/>
          <a:lstStyle/>
          <a:p>
            <a:r>
              <a:rPr lang="es-MX" dirty="0"/>
              <a:t>Los problemas de seguridad fueron una de las principales razones expuestas para no guardar información en tiendas en </a:t>
            </a:r>
            <a:r>
              <a:rPr lang="es-MX" dirty="0" err="1"/>
              <a:t>líne</a:t>
            </a:r>
            <a:endParaRPr lang="es-MX" dirty="0"/>
          </a:p>
        </p:txBody>
      </p:sp>
      <p:pic>
        <p:nvPicPr>
          <p:cNvPr id="4" name="Imagen 3"/>
          <p:cNvPicPr>
            <a:picLocks noChangeAspect="1"/>
          </p:cNvPicPr>
          <p:nvPr/>
        </p:nvPicPr>
        <p:blipFill>
          <a:blip r:embed="rId2"/>
          <a:stretch>
            <a:fillRect/>
          </a:stretch>
        </p:blipFill>
        <p:spPr>
          <a:xfrm>
            <a:off x="1349195" y="2239241"/>
            <a:ext cx="6336506" cy="3143250"/>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22448684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5271" y="1423771"/>
            <a:ext cx="7886700" cy="3263504"/>
          </a:xfrm>
        </p:spPr>
        <p:txBody>
          <a:bodyPr/>
          <a:lstStyle/>
          <a:p>
            <a:r>
              <a:rPr lang="es-MX" dirty="0"/>
              <a:t>Los compradores estuvieron muy satisfechos con las compras tanto en línea como en una tienda física; la satisfacción fue más alta con las compras en línea a través de una computadora.</a:t>
            </a:r>
          </a:p>
        </p:txBody>
      </p:sp>
      <p:pic>
        <p:nvPicPr>
          <p:cNvPr id="4" name="Imagen 3"/>
          <p:cNvPicPr>
            <a:picLocks noChangeAspect="1"/>
          </p:cNvPicPr>
          <p:nvPr/>
        </p:nvPicPr>
        <p:blipFill>
          <a:blip r:embed="rId2"/>
          <a:stretch>
            <a:fillRect/>
          </a:stretch>
        </p:blipFill>
        <p:spPr>
          <a:xfrm>
            <a:off x="1201774" y="2345749"/>
            <a:ext cx="6930710" cy="3501411"/>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31032010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764" y="1431564"/>
            <a:ext cx="8393257" cy="3263504"/>
          </a:xfrm>
        </p:spPr>
        <p:txBody>
          <a:bodyPr>
            <a:normAutofit/>
          </a:bodyPr>
          <a:lstStyle/>
          <a:p>
            <a:r>
              <a:rPr lang="es-MX" sz="1800" dirty="0"/>
              <a:t>Los compradores indicaron que diversos factores podrían incrementar su probabilidad de hacer compras con minoristas específicos, como seguridad en los pagos, el envío gratis y las políticas de devolución garantizadas</a:t>
            </a:r>
          </a:p>
        </p:txBody>
      </p:sp>
      <p:pic>
        <p:nvPicPr>
          <p:cNvPr id="4" name="Imagen 3"/>
          <p:cNvPicPr>
            <a:picLocks noChangeAspect="1"/>
          </p:cNvPicPr>
          <p:nvPr/>
        </p:nvPicPr>
        <p:blipFill>
          <a:blip r:embed="rId2"/>
          <a:stretch>
            <a:fillRect/>
          </a:stretch>
        </p:blipFill>
        <p:spPr>
          <a:xfrm>
            <a:off x="724766" y="2184364"/>
            <a:ext cx="7621732" cy="3736181"/>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2158426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Mapa curricular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Imagen 1">
            <a:extLst>
              <a:ext uri="{FF2B5EF4-FFF2-40B4-BE49-F238E27FC236}">
                <a16:creationId xmlns="" xmlns:a16="http://schemas.microsoft.com/office/drawing/2014/main" id="{01C93969-35CF-444F-994C-55D0AA293D43}"/>
              </a:ext>
            </a:extLst>
          </p:cNvPr>
          <p:cNvPicPr>
            <a:picLocks noChangeAspect="1"/>
          </p:cNvPicPr>
          <p:nvPr/>
        </p:nvPicPr>
        <p:blipFill>
          <a:blip r:embed="rId4"/>
          <a:stretch>
            <a:fillRect/>
          </a:stretch>
        </p:blipFill>
        <p:spPr>
          <a:xfrm>
            <a:off x="655783" y="977899"/>
            <a:ext cx="8078576" cy="5286830"/>
          </a:xfrm>
          <a:prstGeom prst="rect">
            <a:avLst/>
          </a:prstGeom>
        </p:spPr>
      </p:pic>
      <p:sp>
        <p:nvSpPr>
          <p:cNvPr id="6" name="Rectángulo 5">
            <a:extLst>
              <a:ext uri="{FF2B5EF4-FFF2-40B4-BE49-F238E27FC236}">
                <a16:creationId xmlns="" xmlns:a16="http://schemas.microsoft.com/office/drawing/2014/main" id="{8EA6A488-A4F3-4FE1-A616-5847CF83007E}"/>
              </a:ext>
            </a:extLst>
          </p:cNvPr>
          <p:cNvSpPr/>
          <p:nvPr/>
        </p:nvSpPr>
        <p:spPr>
          <a:xfrm>
            <a:off x="6483927" y="2807855"/>
            <a:ext cx="655781" cy="2493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4804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6305" y="1462737"/>
            <a:ext cx="7886700" cy="3263504"/>
          </a:xfrm>
        </p:spPr>
        <p:txBody>
          <a:bodyPr/>
          <a:lstStyle/>
          <a:p>
            <a:r>
              <a:rPr lang="es-MX" dirty="0"/>
              <a:t>En comparación con los compradores desde computadoras, los consumidores utilizando dispositivo móvil señalan el uso de aplicaciones que les ahorra tiempo y la capacidad de acceder a Internet desde cualquier lugar y en cualquier momento como motivos para utilizar sus dispositivos para la compra en línea.</a:t>
            </a:r>
          </a:p>
        </p:txBody>
      </p:sp>
      <p:pic>
        <p:nvPicPr>
          <p:cNvPr id="4" name="Imagen 3"/>
          <p:cNvPicPr>
            <a:picLocks noChangeAspect="1"/>
          </p:cNvPicPr>
          <p:nvPr/>
        </p:nvPicPr>
        <p:blipFill>
          <a:blip r:embed="rId2"/>
          <a:stretch>
            <a:fillRect/>
          </a:stretch>
        </p:blipFill>
        <p:spPr>
          <a:xfrm>
            <a:off x="132484" y="2660073"/>
            <a:ext cx="8541328" cy="3143250"/>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23020053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2030" y="1540669"/>
            <a:ext cx="7886700" cy="3263504"/>
          </a:xfrm>
        </p:spPr>
        <p:txBody>
          <a:bodyPr/>
          <a:lstStyle/>
          <a:p>
            <a:r>
              <a:rPr lang="es-MX" dirty="0"/>
              <a:t>Las transacciones a través de dispositivos móviles aumentaron en comparación con el estudio de 2015, con casi cuatro de cada cinco usuarios de dispositivos móviles que realizan por lo menos un tipo de transacción .</a:t>
            </a:r>
          </a:p>
        </p:txBody>
      </p:sp>
      <p:pic>
        <p:nvPicPr>
          <p:cNvPr id="4" name="Imagen 3"/>
          <p:cNvPicPr>
            <a:picLocks noChangeAspect="1"/>
          </p:cNvPicPr>
          <p:nvPr/>
        </p:nvPicPr>
        <p:blipFill>
          <a:blip r:embed="rId2"/>
          <a:stretch>
            <a:fillRect/>
          </a:stretch>
        </p:blipFill>
        <p:spPr>
          <a:xfrm>
            <a:off x="2389909" y="2463870"/>
            <a:ext cx="5730587" cy="3425178"/>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19911405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1044287" y="1475683"/>
            <a:ext cx="7373657" cy="4014290"/>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36173999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dirty="0"/>
          </a:p>
        </p:txBody>
      </p:sp>
      <p:pic>
        <p:nvPicPr>
          <p:cNvPr id="4" name="Imagen 3"/>
          <p:cNvPicPr>
            <a:picLocks noChangeAspect="1"/>
          </p:cNvPicPr>
          <p:nvPr/>
        </p:nvPicPr>
        <p:blipFill>
          <a:blip r:embed="rId2"/>
          <a:stretch>
            <a:fillRect/>
          </a:stretch>
        </p:blipFill>
        <p:spPr>
          <a:xfrm>
            <a:off x="816661" y="2125267"/>
            <a:ext cx="7308056" cy="3593306"/>
          </a:xfrm>
          <a:prstGeom prst="rect">
            <a:avLst/>
          </a:prstGeom>
        </p:spPr>
      </p:pic>
      <p:sp>
        <p:nvSpPr>
          <p:cNvPr id="5" name="Rectángulo 4"/>
          <p:cNvSpPr/>
          <p:nvPr/>
        </p:nvSpPr>
        <p:spPr>
          <a:xfrm>
            <a:off x="2174298" y="5431849"/>
            <a:ext cx="3382241" cy="4052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pic>
        <p:nvPicPr>
          <p:cNvPr id="6" name="Imagen 5"/>
          <p:cNvPicPr>
            <a:picLocks noChangeAspect="1"/>
          </p:cNvPicPr>
          <p:nvPr/>
        </p:nvPicPr>
        <p:blipFill>
          <a:blip r:embed="rId3"/>
          <a:stretch>
            <a:fillRect/>
          </a:stretch>
        </p:blipFill>
        <p:spPr>
          <a:xfrm>
            <a:off x="8311476" y="5223218"/>
            <a:ext cx="832524" cy="647808"/>
          </a:xfrm>
          <a:prstGeom prst="rect">
            <a:avLst/>
          </a:prstGeom>
        </p:spPr>
      </p:pic>
      <p:sp>
        <p:nvSpPr>
          <p:cNvPr id="7" name="Rectángulo 6"/>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27040061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5409" y="1454944"/>
            <a:ext cx="7886700" cy="3263504"/>
          </a:xfrm>
        </p:spPr>
        <p:txBody>
          <a:bodyPr>
            <a:normAutofit/>
          </a:bodyPr>
          <a:lstStyle/>
          <a:p>
            <a:r>
              <a:rPr lang="es-MX" sz="1800" dirty="0"/>
              <a:t>La ropa y los accesorios, deportes y </a:t>
            </a:r>
            <a:r>
              <a:rPr lang="es-MX" sz="1800" dirty="0" err="1"/>
              <a:t>fitness</a:t>
            </a:r>
            <a:r>
              <a:rPr lang="es-MX" sz="1800" dirty="0"/>
              <a:t>, continuaron representando las dos categorías principales vendidas por los comercios en línea.</a:t>
            </a:r>
          </a:p>
        </p:txBody>
      </p:sp>
      <p:pic>
        <p:nvPicPr>
          <p:cNvPr id="4" name="Imagen 3"/>
          <p:cNvPicPr>
            <a:picLocks noChangeAspect="1"/>
          </p:cNvPicPr>
          <p:nvPr/>
        </p:nvPicPr>
        <p:blipFill>
          <a:blip r:embed="rId2"/>
          <a:stretch>
            <a:fillRect/>
          </a:stretch>
        </p:blipFill>
        <p:spPr>
          <a:xfrm>
            <a:off x="843288" y="1950666"/>
            <a:ext cx="7027826" cy="3976374"/>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3283665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5409" y="1447150"/>
            <a:ext cx="7886700" cy="3263504"/>
          </a:xfrm>
        </p:spPr>
        <p:txBody>
          <a:bodyPr/>
          <a:lstStyle/>
          <a:p>
            <a:r>
              <a:rPr lang="es-MX" dirty="0"/>
              <a:t>La mitad de los comercios reportaron que tienen una aplicación móvil, la mayoría soportando tanto Android como Apple iOS. </a:t>
            </a:r>
          </a:p>
        </p:txBody>
      </p:sp>
      <p:pic>
        <p:nvPicPr>
          <p:cNvPr id="4" name="Imagen 3"/>
          <p:cNvPicPr>
            <a:picLocks noChangeAspect="1"/>
          </p:cNvPicPr>
          <p:nvPr/>
        </p:nvPicPr>
        <p:blipFill>
          <a:blip r:embed="rId2"/>
          <a:stretch>
            <a:fillRect/>
          </a:stretch>
        </p:blipFill>
        <p:spPr>
          <a:xfrm>
            <a:off x="929651" y="2172999"/>
            <a:ext cx="6690782" cy="3430299"/>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15741989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6443" y="1517289"/>
            <a:ext cx="7886700" cy="3263504"/>
          </a:xfrm>
        </p:spPr>
        <p:txBody>
          <a:bodyPr/>
          <a:lstStyle/>
          <a:p>
            <a:r>
              <a:rPr lang="es-MX" dirty="0"/>
              <a:t>Casi seis de diez comercios reportaron que tienen tienda física y la mayoría no tienen planes de cerrar ninguna.</a:t>
            </a:r>
          </a:p>
        </p:txBody>
      </p:sp>
      <p:pic>
        <p:nvPicPr>
          <p:cNvPr id="4" name="Imagen 3"/>
          <p:cNvPicPr>
            <a:picLocks noChangeAspect="1"/>
          </p:cNvPicPr>
          <p:nvPr/>
        </p:nvPicPr>
        <p:blipFill>
          <a:blip r:embed="rId2"/>
          <a:stretch>
            <a:fillRect/>
          </a:stretch>
        </p:blipFill>
        <p:spPr>
          <a:xfrm>
            <a:off x="834844" y="2072987"/>
            <a:ext cx="7624435" cy="3844961"/>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15231988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9823" y="1501703"/>
            <a:ext cx="7886700" cy="3263504"/>
          </a:xfrm>
        </p:spPr>
        <p:txBody>
          <a:bodyPr/>
          <a:lstStyle/>
          <a:p>
            <a:r>
              <a:rPr lang="es-MX" dirty="0"/>
              <a:t>Entre estos comercios en línea que también tiene tiendas físicas, las ventas en sus tiendas físicas representaron más del 75% de sus ventas.</a:t>
            </a:r>
          </a:p>
        </p:txBody>
      </p:sp>
      <p:pic>
        <p:nvPicPr>
          <p:cNvPr id="4" name="Imagen 3"/>
          <p:cNvPicPr>
            <a:picLocks noChangeAspect="1"/>
          </p:cNvPicPr>
          <p:nvPr/>
        </p:nvPicPr>
        <p:blipFill>
          <a:blip r:embed="rId2"/>
          <a:stretch>
            <a:fillRect/>
          </a:stretch>
        </p:blipFill>
        <p:spPr>
          <a:xfrm>
            <a:off x="2168128" y="2103309"/>
            <a:ext cx="4674286" cy="3781842"/>
          </a:xfrm>
          <a:prstGeom prst="rect">
            <a:avLst/>
          </a:prstGeom>
        </p:spPr>
      </p:pic>
      <p:pic>
        <p:nvPicPr>
          <p:cNvPr id="5" name="Imagen 4"/>
          <p:cNvPicPr>
            <a:picLocks noChangeAspect="1"/>
          </p:cNvPicPr>
          <p:nvPr/>
        </p:nvPicPr>
        <p:blipFill>
          <a:blip r:embed="rId3"/>
          <a:stretch>
            <a:fillRect/>
          </a:stretch>
        </p:blipFill>
        <p:spPr>
          <a:xfrm>
            <a:off x="8311476" y="5223218"/>
            <a:ext cx="832524" cy="647808"/>
          </a:xfrm>
          <a:prstGeom prst="rect">
            <a:avLst/>
          </a:prstGeom>
        </p:spPr>
      </p:pic>
      <p:sp>
        <p:nvSpPr>
          <p:cNvPr id="6" name="Rectángulo 5"/>
          <p:cNvSpPr/>
          <p:nvPr/>
        </p:nvSpPr>
        <p:spPr>
          <a:xfrm>
            <a:off x="7359266" y="30231"/>
            <a:ext cx="1784733" cy="923330"/>
          </a:xfrm>
          <a:prstGeom prst="rect">
            <a:avLst/>
          </a:prstGeom>
        </p:spPr>
        <p:txBody>
          <a:bodyPr wrap="square">
            <a:spAutoFit/>
          </a:bodyPr>
          <a:lstStyle/>
          <a:p>
            <a:pPr algn="just">
              <a:defRPr/>
            </a:pPr>
            <a:r>
              <a:rPr lang="es-ES" dirty="0">
                <a:solidFill>
                  <a:schemeClr val="bg1"/>
                </a:solidFill>
              </a:rPr>
              <a:t>2.2 Comercio Electrónico en México</a:t>
            </a:r>
          </a:p>
        </p:txBody>
      </p:sp>
    </p:spTree>
    <p:extLst>
      <p:ext uri="{BB962C8B-B14F-4D97-AF65-F5344CB8AC3E}">
        <p14:creationId xmlns:p14="http://schemas.microsoft.com/office/powerpoint/2010/main" val="11789141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761733"/>
            <a:ext cx="7886700" cy="1325563"/>
          </a:xfrm>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r>
              <a:rPr lang="es-MX" dirty="0"/>
              <a:t> </a:t>
            </a:r>
            <a:r>
              <a:rPr lang="en-US" dirty="0" smtClean="0"/>
              <a:t>    </a:t>
            </a:r>
            <a:r>
              <a:rPr lang="en-US" dirty="0" err="1"/>
              <a:t>Knneth</a:t>
            </a:r>
            <a:r>
              <a:rPr lang="en-US" dirty="0"/>
              <a:t>, C. (2010); </a:t>
            </a:r>
            <a:r>
              <a:rPr lang="en-US" i="1" dirty="0"/>
              <a:t>e-commerce. </a:t>
            </a:r>
            <a:r>
              <a:rPr lang="es-MX" i="1" dirty="0"/>
              <a:t>Negocios, tecnología y sociedad</a:t>
            </a:r>
            <a:r>
              <a:rPr lang="es-MX" dirty="0"/>
              <a:t>. Pearson. </a:t>
            </a:r>
            <a:r>
              <a:rPr lang="en-US" dirty="0"/>
              <a:t>México</a:t>
            </a:r>
            <a:endParaRPr lang="es-MX" dirty="0"/>
          </a:p>
          <a:p>
            <a:r>
              <a:rPr lang="en-US" dirty="0" smtClean="0"/>
              <a:t>     </a:t>
            </a:r>
            <a:r>
              <a:rPr lang="en-US" dirty="0"/>
              <a:t>Hutt, Michael D. (2007) </a:t>
            </a:r>
            <a:r>
              <a:rPr lang="en-US" i="1" dirty="0"/>
              <a:t>B2B:Business Marketing Management</a:t>
            </a:r>
            <a:r>
              <a:rPr lang="en-US" dirty="0"/>
              <a:t>. South </a:t>
            </a:r>
            <a:r>
              <a:rPr lang="en-US" dirty="0" err="1"/>
              <a:t>Westerm</a:t>
            </a:r>
            <a:r>
              <a:rPr lang="en-US" dirty="0"/>
              <a:t>.</a:t>
            </a:r>
            <a:endParaRPr lang="es-MX" dirty="0"/>
          </a:p>
          <a:p>
            <a:r>
              <a:rPr lang="es-MX" dirty="0" smtClean="0"/>
              <a:t>     </a:t>
            </a:r>
            <a:r>
              <a:rPr lang="es-MX" dirty="0" err="1"/>
              <a:t>Koontz</a:t>
            </a:r>
            <a:r>
              <a:rPr lang="es-MX" dirty="0"/>
              <a:t>, Harold; </a:t>
            </a:r>
            <a:r>
              <a:rPr lang="es-MX" dirty="0" err="1"/>
              <a:t>Weihrich</a:t>
            </a:r>
            <a:r>
              <a:rPr lang="es-MX" dirty="0"/>
              <a:t>, (2007</a:t>
            </a:r>
            <a:r>
              <a:rPr lang="es-MX" i="1" dirty="0"/>
              <a:t>) Elementos de Administración Un Enfoque Internacional</a:t>
            </a:r>
            <a:r>
              <a:rPr lang="es-MX" dirty="0"/>
              <a:t>. Mc. Graw Hill. México.</a:t>
            </a:r>
          </a:p>
          <a:p>
            <a:r>
              <a:rPr lang="es-MX" dirty="0" smtClean="0"/>
              <a:t>     </a:t>
            </a:r>
            <a:r>
              <a:rPr lang="es-MX" dirty="0" err="1"/>
              <a:t>Hinkelman</a:t>
            </a:r>
            <a:r>
              <a:rPr lang="es-MX" dirty="0"/>
              <a:t> Edward G., (2006) </a:t>
            </a:r>
            <a:r>
              <a:rPr lang="es-MX" i="1" dirty="0"/>
              <a:t>Diccionario de Comercio Internacional</a:t>
            </a:r>
            <a:r>
              <a:rPr lang="es-MX" dirty="0"/>
              <a:t>. CECSA. México.</a:t>
            </a:r>
          </a:p>
          <a:p>
            <a:r>
              <a:rPr lang="es-MX" dirty="0" smtClean="0"/>
              <a:t>     </a:t>
            </a:r>
            <a:r>
              <a:rPr lang="es-MX" dirty="0" err="1"/>
              <a:t>Awad</a:t>
            </a:r>
            <a:r>
              <a:rPr lang="es-MX" dirty="0"/>
              <a:t>, </a:t>
            </a:r>
            <a:r>
              <a:rPr lang="es-MX" dirty="0" err="1"/>
              <a:t>Elias</a:t>
            </a:r>
            <a:r>
              <a:rPr lang="es-MX" dirty="0"/>
              <a:t> M. (2006</a:t>
            </a:r>
            <a:r>
              <a:rPr lang="es-MX" i="1" dirty="0"/>
              <a:t>) Comercio Electrónico</a:t>
            </a:r>
            <a:r>
              <a:rPr lang="es-MX" dirty="0"/>
              <a:t>. Anaya Multimedia</a:t>
            </a:r>
          </a:p>
          <a:p>
            <a:r>
              <a:rPr lang="es-MX" dirty="0" smtClean="0"/>
              <a:t>     </a:t>
            </a:r>
            <a:r>
              <a:rPr lang="es-MX" dirty="0" err="1"/>
              <a:t>Effy</a:t>
            </a:r>
            <a:r>
              <a:rPr lang="es-MX" dirty="0"/>
              <a:t> Oz. (2001) </a:t>
            </a:r>
            <a:r>
              <a:rPr lang="es-MX" i="1" dirty="0"/>
              <a:t>Administración de sistemas de información</a:t>
            </a:r>
            <a:r>
              <a:rPr lang="es-MX" dirty="0"/>
              <a:t>. Thomson.</a:t>
            </a:r>
          </a:p>
          <a:p>
            <a:endParaRPr lang="es-MX" dirty="0"/>
          </a:p>
        </p:txBody>
      </p:sp>
    </p:spTree>
    <p:extLst>
      <p:ext uri="{BB962C8B-B14F-4D97-AF65-F5344CB8AC3E}">
        <p14:creationId xmlns:p14="http://schemas.microsoft.com/office/powerpoint/2010/main" val="6805865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Contenido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1 Rectángulo"/>
          <p:cNvSpPr/>
          <p:nvPr/>
        </p:nvSpPr>
        <p:spPr>
          <a:xfrm>
            <a:off x="1027723" y="1400175"/>
            <a:ext cx="7489825" cy="4647426"/>
          </a:xfrm>
          <a:prstGeom prst="rect">
            <a:avLst/>
          </a:prstGeom>
        </p:spPr>
        <p:txBody>
          <a:bodyPr>
            <a:spAutoFit/>
          </a:bodyPr>
          <a:lstStyle/>
          <a:p>
            <a:pPr algn="ctr" eaLnBrk="1" fontAlgn="auto" hangingPunct="1">
              <a:spcBef>
                <a:spcPts val="0"/>
              </a:spcBef>
              <a:spcAft>
                <a:spcPts val="0"/>
              </a:spcAft>
              <a:defRPr/>
            </a:pPr>
            <a:r>
              <a:rPr lang="es-ES" sz="2400" dirty="0" smtClean="0">
                <a:latin typeface="+mn-lt"/>
              </a:rPr>
              <a:t>Comercio Electrónico</a:t>
            </a:r>
            <a:endParaRPr lang="es-ES" sz="2400" dirty="0">
              <a:latin typeface="+mn-lt"/>
            </a:endParaRPr>
          </a:p>
          <a:p>
            <a:pPr algn="ctr" eaLnBrk="1" fontAlgn="auto" hangingPunct="1">
              <a:spcBef>
                <a:spcPts val="0"/>
              </a:spcBef>
              <a:spcAft>
                <a:spcPts val="0"/>
              </a:spcAft>
              <a:defRPr/>
            </a:pPr>
            <a:r>
              <a:rPr lang="es-ES" sz="2400" dirty="0">
                <a:latin typeface="+mn-lt"/>
              </a:rPr>
              <a:t> </a:t>
            </a:r>
            <a:endParaRPr lang="es-ES" sz="2000" dirty="0">
              <a:latin typeface="+mn-lt"/>
            </a:endParaRPr>
          </a:p>
          <a:p>
            <a:pPr algn="just">
              <a:defRPr/>
            </a:pPr>
            <a:r>
              <a:rPr lang="es-ES" sz="2000" dirty="0"/>
              <a:t>Unidad </a:t>
            </a:r>
            <a:r>
              <a:rPr lang="es-ES" sz="2000" dirty="0" smtClean="0"/>
              <a:t>2. </a:t>
            </a:r>
            <a:r>
              <a:rPr lang="es-MX" sz="2000" dirty="0" smtClean="0"/>
              <a:t>Modelos e impacto en </a:t>
            </a:r>
            <a:r>
              <a:rPr lang="es-MX" sz="2000" dirty="0" smtClean="0"/>
              <a:t>México</a:t>
            </a:r>
          </a:p>
          <a:p>
            <a:pPr algn="just">
              <a:defRPr/>
            </a:pPr>
            <a:endParaRPr lang="es-MX" sz="2000" dirty="0"/>
          </a:p>
          <a:p>
            <a:pPr algn="just">
              <a:defRPr/>
            </a:pPr>
            <a:r>
              <a:rPr lang="es-ES" sz="2000" dirty="0"/>
              <a:t>Contenidos:</a:t>
            </a:r>
          </a:p>
          <a:p>
            <a:pPr algn="just">
              <a:defRPr/>
            </a:pPr>
            <a:r>
              <a:rPr lang="es-ES" sz="2000" dirty="0" smtClean="0"/>
              <a:t>2.1</a:t>
            </a:r>
            <a:r>
              <a:rPr lang="es-ES" sz="2000" dirty="0"/>
              <a:t>. </a:t>
            </a:r>
            <a:r>
              <a:rPr lang="es-ES" sz="2000" dirty="0" smtClean="0"/>
              <a:t>Modelos de Comercio Electrónico</a:t>
            </a:r>
          </a:p>
          <a:p>
            <a:pPr algn="just">
              <a:defRPr/>
            </a:pPr>
            <a:r>
              <a:rPr lang="es-ES" sz="2000" dirty="0" smtClean="0"/>
              <a:t>2.2 Comercio Electrónico en México</a:t>
            </a:r>
          </a:p>
          <a:p>
            <a:pPr algn="just" eaLnBrk="1" fontAlgn="auto" hangingPunct="1">
              <a:spcBef>
                <a:spcPts val="0"/>
              </a:spcBef>
              <a:spcAft>
                <a:spcPts val="0"/>
              </a:spcAft>
              <a:defRPr/>
            </a:pPr>
            <a:endParaRPr lang="es-ES" sz="2000" dirty="0" smtClean="0">
              <a:latin typeface="+mn-lt"/>
            </a:endParaRPr>
          </a:p>
          <a:p>
            <a:pPr algn="just" eaLnBrk="1" fontAlgn="auto" hangingPunct="1">
              <a:spcBef>
                <a:spcPts val="0"/>
              </a:spcBef>
              <a:spcAft>
                <a:spcPts val="0"/>
              </a:spcAft>
              <a:defRPr/>
            </a:pPr>
            <a:endParaRPr lang="es-MX" sz="3200" b="1" dirty="0">
              <a:effectLst>
                <a:outerShdw blurRad="38100" dist="38100" dir="2700000" algn="tl">
                  <a:srgbClr val="000000">
                    <a:alpha val="43137"/>
                  </a:srgbClr>
                </a:outerShdw>
              </a:effectLst>
              <a:latin typeface="Times New Roman" pitchFamily="18" charset="0"/>
              <a:cs typeface="Times New Roman" pitchFamily="18" charset="0"/>
            </a:endParaRPr>
          </a:p>
          <a:p>
            <a:pPr algn="just" eaLnBrk="1" fontAlgn="auto" hangingPunct="1">
              <a:spcBef>
                <a:spcPts val="0"/>
              </a:spcBef>
              <a:spcAft>
                <a:spcPts val="0"/>
              </a:spcAft>
              <a:defRPr/>
            </a:pPr>
            <a:endParaRPr lang="es-MX" sz="3200" dirty="0">
              <a:latin typeface="+mn-lt"/>
            </a:endParaRPr>
          </a:p>
          <a:p>
            <a:pPr algn="just" eaLnBrk="1" fontAlgn="auto" hangingPunct="1">
              <a:spcBef>
                <a:spcPts val="0"/>
              </a:spcBef>
              <a:spcAft>
                <a:spcPts val="0"/>
              </a:spcAft>
              <a:defRPr/>
            </a:pPr>
            <a:endParaRPr lang="es-ES" sz="3200" dirty="0">
              <a:latin typeface="+mn-lt"/>
            </a:endParaRPr>
          </a:p>
          <a:p>
            <a:pPr algn="just" eaLnBrk="1" fontAlgn="auto" hangingPunct="1">
              <a:spcBef>
                <a:spcPts val="0"/>
              </a:spcBef>
              <a:spcAft>
                <a:spcPts val="0"/>
              </a:spcAft>
              <a:defRPr/>
            </a:pPr>
            <a:endParaRPr lang="es-ES" sz="3200" dirty="0">
              <a:latin typeface="+mn-lt"/>
            </a:endParaRPr>
          </a:p>
        </p:txBody>
      </p:sp>
    </p:spTree>
    <p:extLst>
      <p:ext uri="{BB962C8B-B14F-4D97-AF65-F5344CB8AC3E}">
        <p14:creationId xmlns:p14="http://schemas.microsoft.com/office/powerpoint/2010/main" val="1466480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Presentación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1 Rectángulo"/>
          <p:cNvSpPr/>
          <p:nvPr/>
        </p:nvSpPr>
        <p:spPr>
          <a:xfrm>
            <a:off x="1027723" y="1400175"/>
            <a:ext cx="7489825" cy="1569660"/>
          </a:xfrm>
          <a:prstGeom prst="rect">
            <a:avLst/>
          </a:prstGeom>
        </p:spPr>
        <p:txBody>
          <a:bodyPr>
            <a:spAutoFit/>
          </a:bodyPr>
          <a:lstStyle/>
          <a:p>
            <a:pPr algn="just" eaLnBrk="1" fontAlgn="auto" hangingPunct="1">
              <a:spcBef>
                <a:spcPts val="0"/>
              </a:spcBef>
              <a:spcAft>
                <a:spcPts val="0"/>
              </a:spcAft>
              <a:defRPr/>
            </a:pPr>
            <a:endParaRPr lang="es-MX" sz="3200" dirty="0">
              <a:latin typeface="+mn-lt"/>
            </a:endParaRPr>
          </a:p>
          <a:p>
            <a:pPr algn="just" eaLnBrk="1" fontAlgn="auto" hangingPunct="1">
              <a:spcBef>
                <a:spcPts val="0"/>
              </a:spcBef>
              <a:spcAft>
                <a:spcPts val="0"/>
              </a:spcAft>
              <a:defRPr/>
            </a:pPr>
            <a:endParaRPr lang="es-ES" sz="3200" dirty="0">
              <a:latin typeface="+mn-lt"/>
            </a:endParaRPr>
          </a:p>
          <a:p>
            <a:pPr algn="just" eaLnBrk="1" fontAlgn="auto" hangingPunct="1">
              <a:spcBef>
                <a:spcPts val="0"/>
              </a:spcBef>
              <a:spcAft>
                <a:spcPts val="0"/>
              </a:spcAft>
              <a:defRPr/>
            </a:pPr>
            <a:endParaRPr lang="es-ES" sz="3200" dirty="0">
              <a:latin typeface="+mn-lt"/>
            </a:endParaRPr>
          </a:p>
        </p:txBody>
      </p:sp>
      <p:sp>
        <p:nvSpPr>
          <p:cNvPr id="4" name="Rectángulo 3"/>
          <p:cNvSpPr/>
          <p:nvPr/>
        </p:nvSpPr>
        <p:spPr>
          <a:xfrm>
            <a:off x="611437" y="1394520"/>
            <a:ext cx="8169006" cy="3139321"/>
          </a:xfrm>
          <a:prstGeom prst="rect">
            <a:avLst/>
          </a:prstGeom>
        </p:spPr>
        <p:txBody>
          <a:bodyPr wrap="square">
            <a:spAutoFit/>
          </a:bodyPr>
          <a:lstStyle/>
          <a:p>
            <a:pPr algn="just"/>
            <a:r>
              <a:rPr lang="es-MX" dirty="0"/>
              <a:t>El presente curso está dirigido a fortalecer la formación integral del   estudiante, para lo cual se ofrece un panorama general del comercio apoyado en las diversas plataformas tecnológicas, así mismo pretende que se desarrollen habilidades de análisis, técnicas de negociación y de marketing digital para una mejo r toma de decisiones.</a:t>
            </a:r>
          </a:p>
          <a:p>
            <a:pPr algn="just"/>
            <a:endParaRPr lang="es-MX" dirty="0"/>
          </a:p>
          <a:p>
            <a:pPr algn="just"/>
            <a:r>
              <a:rPr lang="es-MX" dirty="0"/>
              <a:t>El contenido se enfoca al desarrollo de los negocios tanto en el contexto nacional e internacional de tal manera que el estudiante tenga los conocimientos sobre las principales características de los mercados de interés como son la cultura, gustos, costumbres que logren diversificar los productos y servicios mediante el comercio electrónico (e-</a:t>
            </a:r>
            <a:r>
              <a:rPr lang="es-MX" dirty="0" err="1"/>
              <a:t>commerce</a:t>
            </a:r>
            <a:r>
              <a:rPr lang="es-MX" dirty="0"/>
              <a:t>).</a:t>
            </a:r>
          </a:p>
        </p:txBody>
      </p:sp>
    </p:spTree>
    <p:extLst>
      <p:ext uri="{BB962C8B-B14F-4D97-AF65-F5344CB8AC3E}">
        <p14:creationId xmlns:p14="http://schemas.microsoft.com/office/powerpoint/2010/main" val="3488894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0515" y="461995"/>
            <a:ext cx="7886700" cy="413039"/>
          </a:xfrm>
        </p:spPr>
        <p:txBody>
          <a:bodyPr>
            <a:normAutofit fontScale="90000"/>
          </a:bodyPr>
          <a:lstStyle/>
          <a:p>
            <a:r>
              <a:rPr lang="es-MX" b="1" dirty="0">
                <a:solidFill>
                  <a:schemeClr val="bg1"/>
                </a:solidFill>
              </a:rPr>
              <a:t>Modelos de Comercio Electrónico</a:t>
            </a:r>
          </a:p>
        </p:txBody>
      </p:sp>
      <p:sp>
        <p:nvSpPr>
          <p:cNvPr id="3" name="Marcador de contenido 2"/>
          <p:cNvSpPr>
            <a:spLocks noGrp="1"/>
          </p:cNvSpPr>
          <p:nvPr>
            <p:ph idx="1"/>
          </p:nvPr>
        </p:nvSpPr>
        <p:spPr/>
        <p:txBody>
          <a:bodyPr>
            <a:normAutofit/>
          </a:bodyPr>
          <a:lstStyle/>
          <a:p>
            <a:pPr marL="0" indent="0">
              <a:buNone/>
            </a:pPr>
            <a:r>
              <a:rPr lang="es-MX" dirty="0" smtClean="0"/>
              <a:t>El </a:t>
            </a:r>
            <a:r>
              <a:rPr lang="es-MX" dirty="0"/>
              <a:t>comercio </a:t>
            </a:r>
            <a:r>
              <a:rPr lang="es-MX" dirty="0" smtClean="0"/>
              <a:t>electrónico </a:t>
            </a:r>
            <a:r>
              <a:rPr lang="es-MX" dirty="0"/>
              <a:t>es susceptible de ser clasificado en </a:t>
            </a:r>
            <a:r>
              <a:rPr lang="es-MX" dirty="0" smtClean="0"/>
              <a:t>función </a:t>
            </a:r>
            <a:r>
              <a:rPr lang="es-MX" dirty="0"/>
              <a:t>de dos criterios: Partes intervinientes y objetos que se </a:t>
            </a:r>
            <a:r>
              <a:rPr lang="es-MX" dirty="0" smtClean="0"/>
              <a:t>comercian. La </a:t>
            </a:r>
            <a:r>
              <a:rPr lang="es-MX" dirty="0"/>
              <a:t>clasificación más usual atiende en quién es el cliente y quién es el proveedor en la relación comercial. </a:t>
            </a:r>
            <a:endParaRPr lang="es-MX" dirty="0" smtClean="0"/>
          </a:p>
          <a:p>
            <a:pPr marL="0" indent="0">
              <a:buNone/>
            </a:pPr>
            <a:r>
              <a:rPr lang="es-MX" dirty="0" smtClean="0"/>
              <a:t>Criterios</a:t>
            </a:r>
          </a:p>
          <a:p>
            <a:r>
              <a:rPr lang="es-MX" dirty="0"/>
              <a:t>Entre empresa y consumidor o negocio-consumidor, </a:t>
            </a:r>
            <a:r>
              <a:rPr lang="es-MX" dirty="0" smtClean="0"/>
              <a:t>técnicamente </a:t>
            </a:r>
            <a:r>
              <a:rPr lang="es-MX" dirty="0"/>
              <a:t>llamado B2C del ingles </a:t>
            </a:r>
            <a:r>
              <a:rPr lang="es-MX" dirty="0" smtClean="0"/>
              <a:t>“</a:t>
            </a:r>
            <a:r>
              <a:rPr lang="es-MX" dirty="0" err="1" smtClean="0"/>
              <a:t>bussines</a:t>
            </a:r>
            <a:r>
              <a:rPr lang="es-MX" dirty="0" smtClean="0"/>
              <a:t> </a:t>
            </a:r>
            <a:r>
              <a:rPr lang="es-MX" dirty="0"/>
              <a:t>to </a:t>
            </a:r>
            <a:r>
              <a:rPr lang="es-MX" dirty="0" err="1" smtClean="0"/>
              <a:t>customer</a:t>
            </a:r>
            <a:r>
              <a:rPr lang="es-MX" dirty="0" smtClean="0"/>
              <a:t>”</a:t>
            </a:r>
            <a:endParaRPr lang="es-MX" dirty="0"/>
          </a:p>
          <a:p>
            <a:pPr marL="0" indent="0">
              <a:buNone/>
            </a:pPr>
            <a:r>
              <a:rPr lang="es-MX" dirty="0"/>
              <a:t> </a:t>
            </a:r>
          </a:p>
          <a:p>
            <a:pPr marL="0" indent="0">
              <a:buNone/>
            </a:pPr>
            <a:r>
              <a:rPr lang="es-MX" dirty="0"/>
              <a:t>• Entre empresas o negocio-negocio, B2B del ingles </a:t>
            </a:r>
            <a:r>
              <a:rPr lang="es-MX" dirty="0" smtClean="0"/>
              <a:t>“</a:t>
            </a:r>
            <a:r>
              <a:rPr lang="es-MX" dirty="0" err="1" smtClean="0"/>
              <a:t>bussines</a:t>
            </a:r>
            <a:r>
              <a:rPr lang="es-MX" dirty="0" smtClean="0"/>
              <a:t> </a:t>
            </a:r>
            <a:r>
              <a:rPr lang="es-MX" dirty="0"/>
              <a:t>to </a:t>
            </a:r>
            <a:r>
              <a:rPr lang="es-MX" dirty="0" err="1" smtClean="0"/>
              <a:t>bussines</a:t>
            </a:r>
            <a:r>
              <a:rPr lang="es-MX" dirty="0" smtClean="0"/>
              <a:t>”</a:t>
            </a:r>
            <a:endParaRPr lang="es-MX" dirty="0"/>
          </a:p>
          <a:p>
            <a:pPr marL="0" indent="0">
              <a:buNone/>
            </a:pPr>
            <a:r>
              <a:rPr lang="es-MX" dirty="0"/>
              <a:t> </a:t>
            </a:r>
          </a:p>
          <a:p>
            <a:pPr marL="0" indent="0">
              <a:buNone/>
            </a:pPr>
            <a:r>
              <a:rPr lang="es-MX" dirty="0"/>
              <a:t>• Entre empresa y </a:t>
            </a:r>
            <a:r>
              <a:rPr lang="es-MX" dirty="0" smtClean="0"/>
              <a:t>administración. </a:t>
            </a:r>
            <a:endParaRPr lang="es-MX" dirty="0"/>
          </a:p>
        </p:txBody>
      </p:sp>
      <p:sp>
        <p:nvSpPr>
          <p:cNvPr id="4" name="Rectángulo 3"/>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36307872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5518" y="855148"/>
            <a:ext cx="7886700" cy="1325563"/>
          </a:xfrm>
        </p:spPr>
        <p:txBody>
          <a:bodyPr/>
          <a:lstStyle/>
          <a:p>
            <a:r>
              <a:rPr lang="es-MX" b="1" dirty="0"/>
              <a:t>B2C  (Business to </a:t>
            </a:r>
            <a:r>
              <a:rPr lang="es-MX" b="1" dirty="0" err="1"/>
              <a:t>Consumer</a:t>
            </a:r>
            <a:r>
              <a:rPr lang="es-MX" b="1" dirty="0"/>
              <a:t>) </a:t>
            </a:r>
          </a:p>
        </p:txBody>
      </p:sp>
      <p:sp>
        <p:nvSpPr>
          <p:cNvPr id="3" name="Marcador de contenido 2"/>
          <p:cNvSpPr>
            <a:spLocks noGrp="1"/>
          </p:cNvSpPr>
          <p:nvPr>
            <p:ph idx="1"/>
          </p:nvPr>
        </p:nvSpPr>
        <p:spPr/>
        <p:txBody>
          <a:bodyPr>
            <a:normAutofit/>
          </a:bodyPr>
          <a:lstStyle/>
          <a:p>
            <a:pPr marL="0" indent="0">
              <a:buNone/>
            </a:pPr>
            <a:r>
              <a:rPr lang="es-MX" dirty="0"/>
              <a:t>H</a:t>
            </a:r>
            <a:r>
              <a:rPr lang="es-MX" dirty="0" smtClean="0"/>
              <a:t>a </a:t>
            </a:r>
            <a:r>
              <a:rPr lang="es-MX" dirty="0"/>
              <a:t>capturado la mayor </a:t>
            </a:r>
            <a:r>
              <a:rPr lang="es-MX" dirty="0" smtClean="0"/>
              <a:t>atención pública, </a:t>
            </a:r>
            <a:r>
              <a:rPr lang="es-MX" dirty="0"/>
              <a:t>pues la industria de los viajes, el turismo y algunas formas de vender al por menor, se </a:t>
            </a:r>
            <a:r>
              <a:rPr lang="es-MX" dirty="0" smtClean="0"/>
              <a:t>están </a:t>
            </a:r>
            <a:r>
              <a:rPr lang="es-MX" dirty="0"/>
              <a:t>convirtiendo en las industrias pioneras en </a:t>
            </a:r>
            <a:r>
              <a:rPr lang="es-MX" dirty="0" smtClean="0"/>
              <a:t>línea, </a:t>
            </a:r>
            <a:r>
              <a:rPr lang="es-MX" dirty="0"/>
              <a:t>por eso é</a:t>
            </a:r>
            <a:r>
              <a:rPr lang="es-MX" dirty="0" smtClean="0"/>
              <a:t>sta </a:t>
            </a:r>
            <a:r>
              <a:rPr lang="es-MX" dirty="0"/>
              <a:t>se identifica normalmente con la venta </a:t>
            </a:r>
            <a:r>
              <a:rPr lang="es-MX" dirty="0" smtClean="0"/>
              <a:t>electrónica </a:t>
            </a:r>
            <a:r>
              <a:rPr lang="es-MX" dirty="0"/>
              <a:t>porque es la que resulta </a:t>
            </a:r>
            <a:r>
              <a:rPr lang="es-MX" dirty="0" smtClean="0"/>
              <a:t>más </a:t>
            </a:r>
            <a:r>
              <a:rPr lang="es-MX" dirty="0"/>
              <a:t>visible. </a:t>
            </a:r>
            <a:endParaRPr lang="es-MX" dirty="0" smtClean="0"/>
          </a:p>
        </p:txBody>
      </p:sp>
      <p:pic>
        <p:nvPicPr>
          <p:cNvPr id="1026" name="Picture 2" descr="Resultado de imagen para b2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 y="3858221"/>
            <a:ext cx="1900238" cy="1357313"/>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tretch>
            <a:fillRect/>
          </a:stretch>
        </p:blipFill>
        <p:spPr>
          <a:xfrm>
            <a:off x="3422073" y="4107007"/>
            <a:ext cx="1539457" cy="993198"/>
          </a:xfrm>
          <a:prstGeom prst="rect">
            <a:avLst/>
          </a:prstGeom>
        </p:spPr>
      </p:pic>
      <p:pic>
        <p:nvPicPr>
          <p:cNvPr id="5" name="Imagen 4"/>
          <p:cNvPicPr>
            <a:picLocks noChangeAspect="1"/>
          </p:cNvPicPr>
          <p:nvPr/>
        </p:nvPicPr>
        <p:blipFill>
          <a:blip r:embed="rId4"/>
          <a:stretch>
            <a:fillRect/>
          </a:stretch>
        </p:blipFill>
        <p:spPr>
          <a:xfrm>
            <a:off x="6031924" y="3644883"/>
            <a:ext cx="1543637" cy="1570651"/>
          </a:xfrm>
          <a:prstGeom prst="rect">
            <a:avLst/>
          </a:prstGeom>
        </p:spPr>
      </p:pic>
      <p:cxnSp>
        <p:nvCxnSpPr>
          <p:cNvPr id="7" name="Conector recto 6"/>
          <p:cNvCxnSpPr/>
          <p:nvPr/>
        </p:nvCxnSpPr>
        <p:spPr>
          <a:xfrm flipH="1">
            <a:off x="3319895" y="3974523"/>
            <a:ext cx="1831398" cy="11256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3364706" y="3974523"/>
            <a:ext cx="1786587" cy="124101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Rectángulo 9"/>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334510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6953" y="719587"/>
            <a:ext cx="7886700" cy="1325563"/>
          </a:xfrm>
        </p:spPr>
        <p:txBody>
          <a:bodyPr/>
          <a:lstStyle/>
          <a:p>
            <a:r>
              <a:rPr lang="es-MX" b="1" dirty="0"/>
              <a:t>B2C  (Business to </a:t>
            </a:r>
            <a:r>
              <a:rPr lang="es-MX" b="1" dirty="0" err="1"/>
              <a:t>Consumer</a:t>
            </a:r>
            <a:r>
              <a:rPr lang="es-MX" b="1" dirty="0"/>
              <a:t>) </a:t>
            </a:r>
          </a:p>
        </p:txBody>
      </p:sp>
      <p:sp>
        <p:nvSpPr>
          <p:cNvPr id="3" name="Marcador de contenido 2"/>
          <p:cNvSpPr>
            <a:spLocks noGrp="1"/>
          </p:cNvSpPr>
          <p:nvPr>
            <p:ph idx="1"/>
          </p:nvPr>
        </p:nvSpPr>
        <p:spPr/>
        <p:txBody>
          <a:bodyPr/>
          <a:lstStyle/>
          <a:p>
            <a:r>
              <a:rPr lang="es-MX" dirty="0"/>
              <a:t>De ahí que en este tipo de comercio electrónico lo que prima es el pago del consumidor a la empresa, pues la utilización de las nuevas tecnólogas admite, en teoría, un contacto directo entre fabricantes y consumidores. Esta es una adicional ventaja, pues permite la eliminación de intermediarios en el proceso de compra, lo que repercute enormemente en el precio final del producto favoreciendo rebajas importantes en el mismo.</a:t>
            </a:r>
          </a:p>
          <a:p>
            <a:endParaRPr lang="es-MX" dirty="0"/>
          </a:p>
        </p:txBody>
      </p:sp>
      <p:pic>
        <p:nvPicPr>
          <p:cNvPr id="4" name="Imagen 3"/>
          <p:cNvPicPr>
            <a:picLocks noChangeAspect="1"/>
          </p:cNvPicPr>
          <p:nvPr/>
        </p:nvPicPr>
        <p:blipFill>
          <a:blip r:embed="rId2"/>
          <a:stretch>
            <a:fillRect/>
          </a:stretch>
        </p:blipFill>
        <p:spPr>
          <a:xfrm>
            <a:off x="3764973" y="4496774"/>
            <a:ext cx="1539457" cy="993198"/>
          </a:xfrm>
          <a:prstGeom prst="rect">
            <a:avLst/>
          </a:prstGeom>
        </p:spPr>
      </p:pic>
      <p:cxnSp>
        <p:nvCxnSpPr>
          <p:cNvPr id="5" name="Conector recto 4"/>
          <p:cNvCxnSpPr/>
          <p:nvPr/>
        </p:nvCxnSpPr>
        <p:spPr>
          <a:xfrm flipH="1">
            <a:off x="3662795" y="4364291"/>
            <a:ext cx="1831398" cy="11256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p:nvCxnSpPr>
        <p:spPr>
          <a:xfrm>
            <a:off x="3707606" y="4364291"/>
            <a:ext cx="1786587" cy="124101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pic>
        <p:nvPicPr>
          <p:cNvPr id="2050" name="Picture 2" descr="Resultado de imagen para b2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450" y="4310490"/>
            <a:ext cx="2642105" cy="1365766"/>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7315200" y="115543"/>
            <a:ext cx="1828800" cy="923330"/>
          </a:xfrm>
          <a:prstGeom prst="rect">
            <a:avLst/>
          </a:prstGeom>
        </p:spPr>
        <p:txBody>
          <a:bodyPr wrap="square">
            <a:spAutoFit/>
          </a:bodyPr>
          <a:lstStyle/>
          <a:p>
            <a:pPr algn="just">
              <a:defRPr/>
            </a:pPr>
            <a:r>
              <a:rPr lang="es-ES" dirty="0" smtClean="0">
                <a:solidFill>
                  <a:schemeClr val="bg1"/>
                </a:solidFill>
              </a:rPr>
              <a:t>2.1</a:t>
            </a:r>
            <a:r>
              <a:rPr lang="es-ES" dirty="0">
                <a:solidFill>
                  <a:schemeClr val="bg1"/>
                </a:solidFill>
              </a:rPr>
              <a:t>	Modelos de Comercio Electrónico</a:t>
            </a:r>
          </a:p>
        </p:txBody>
      </p:sp>
    </p:spTree>
    <p:extLst>
      <p:ext uri="{BB962C8B-B14F-4D97-AF65-F5344CB8AC3E}">
        <p14:creationId xmlns:p14="http://schemas.microsoft.com/office/powerpoint/2010/main" val="2690647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4474</TotalTime>
  <Words>2080</Words>
  <Application>Microsoft Office PowerPoint</Application>
  <PresentationFormat>Presentación en pantalla (4:3)</PresentationFormat>
  <Paragraphs>206</Paragraphs>
  <Slides>49</Slides>
  <Notes>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49</vt:i4>
      </vt:variant>
    </vt:vector>
  </HeadingPairs>
  <TitlesOfParts>
    <vt:vector size="56" baseType="lpstr">
      <vt:lpstr>Arial</vt:lpstr>
      <vt:lpstr>Avenir Black</vt:lpstr>
      <vt:lpstr>Avenir Book</vt:lpstr>
      <vt:lpstr>Calibri</vt:lpstr>
      <vt:lpstr>Calibri Light</vt:lpstr>
      <vt:lpstr>Times New Roman</vt:lpstr>
      <vt:lpstr>Tema de Office</vt:lpstr>
      <vt:lpstr>COMERCIO ELECTRÓNICO DR. RICARDO RICO MOLINA rricom@uaemex.mx</vt:lpstr>
      <vt:lpstr>Presentación de PowerPoint</vt:lpstr>
      <vt:lpstr>Presentación de PowerPoint</vt:lpstr>
      <vt:lpstr>Presentación de PowerPoint</vt:lpstr>
      <vt:lpstr>Presentación de PowerPoint</vt:lpstr>
      <vt:lpstr>Presentación de PowerPoint</vt:lpstr>
      <vt:lpstr>Modelos de Comercio Electrónico</vt:lpstr>
      <vt:lpstr>B2C  (Business to Consumer) </vt:lpstr>
      <vt:lpstr>B2C  (Business to Consumer) </vt:lpstr>
      <vt:lpstr>B2C  (Business to Consumer) </vt:lpstr>
      <vt:lpstr>B2C</vt:lpstr>
      <vt:lpstr>B2C</vt:lpstr>
      <vt:lpstr>B2C</vt:lpstr>
      <vt:lpstr>Presentación de PowerPoint</vt:lpstr>
      <vt:lpstr>B2B (Business to Business) </vt:lpstr>
      <vt:lpstr>B2B (Business to Business) </vt:lpstr>
      <vt:lpstr>Electronic Data Interchange </vt:lpstr>
      <vt:lpstr>ERP, </vt:lpstr>
      <vt:lpstr>B2B</vt:lpstr>
      <vt:lpstr>B2A Empresa y Administración </vt:lpstr>
      <vt:lpstr>Aspectos deseables del gobierno electrónico</vt:lpstr>
      <vt:lpstr>Aspectos deseables del gobierno electrónico</vt:lpstr>
      <vt:lpstr>Consumidor Gobierno</vt:lpstr>
      <vt:lpstr>Modalidad: Por los objetos que se comercian </vt:lpstr>
      <vt:lpstr>Tangibles</vt:lpstr>
      <vt:lpstr>Intangibles</vt:lpstr>
      <vt:lpstr>Comercio Electrónico en México </vt:lpstr>
      <vt:lpstr>Evolución del Comercio Electrónico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Ricardo Rico</cp:lastModifiedBy>
  <cp:revision>82</cp:revision>
  <dcterms:created xsi:type="dcterms:W3CDTF">2013-06-28T15:10:46Z</dcterms:created>
  <dcterms:modified xsi:type="dcterms:W3CDTF">2017-10-20T23:45:37Z</dcterms:modified>
</cp:coreProperties>
</file>