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3" r:id="rId3"/>
    <p:sldId id="312" r:id="rId4"/>
    <p:sldId id="319" r:id="rId5"/>
    <p:sldId id="320" r:id="rId6"/>
    <p:sldId id="314" r:id="rId7"/>
    <p:sldId id="316" r:id="rId8"/>
    <p:sldId id="315" r:id="rId9"/>
    <p:sldId id="317" r:id="rId10"/>
    <p:sldId id="284" r:id="rId11"/>
    <p:sldId id="257" r:id="rId12"/>
    <p:sldId id="258" r:id="rId13"/>
    <p:sldId id="260" r:id="rId14"/>
    <p:sldId id="321" r:id="rId15"/>
    <p:sldId id="261" r:id="rId16"/>
    <p:sldId id="285" r:id="rId17"/>
    <p:sldId id="302" r:id="rId18"/>
    <p:sldId id="325" r:id="rId19"/>
    <p:sldId id="324" r:id="rId20"/>
    <p:sldId id="265" r:id="rId21"/>
    <p:sldId id="286" r:id="rId22"/>
    <p:sldId id="322" r:id="rId23"/>
    <p:sldId id="266" r:id="rId24"/>
    <p:sldId id="287" r:id="rId25"/>
    <p:sldId id="301" r:id="rId26"/>
    <p:sldId id="267" r:id="rId27"/>
    <p:sldId id="288" r:id="rId28"/>
    <p:sldId id="326" r:id="rId29"/>
    <p:sldId id="264" r:id="rId30"/>
    <p:sldId id="300" r:id="rId31"/>
    <p:sldId id="289" r:id="rId32"/>
    <p:sldId id="262" r:id="rId33"/>
    <p:sldId id="299" r:id="rId34"/>
    <p:sldId id="323" r:id="rId35"/>
    <p:sldId id="303" r:id="rId36"/>
    <p:sldId id="290" r:id="rId37"/>
    <p:sldId id="263" r:id="rId38"/>
    <p:sldId id="327" r:id="rId39"/>
    <p:sldId id="291" r:id="rId40"/>
    <p:sldId id="304" r:id="rId41"/>
    <p:sldId id="298" r:id="rId42"/>
    <p:sldId id="305" r:id="rId43"/>
    <p:sldId id="310" r:id="rId44"/>
    <p:sldId id="328" r:id="rId45"/>
    <p:sldId id="296"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a:srgbClr val="77A62A"/>
    <a:srgbClr val="FFCCCC"/>
    <a:srgbClr val="C551F9"/>
    <a:srgbClr val="339966"/>
    <a:srgbClr val="D09E00"/>
    <a:srgbClr val="99FF33"/>
    <a:srgbClr val="74506D"/>
    <a:srgbClr val="008080"/>
    <a:srgbClr val="58EB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94660"/>
  </p:normalViewPr>
  <p:slideViewPr>
    <p:cSldViewPr snapToGrid="0">
      <p:cViewPr varScale="1">
        <p:scale>
          <a:sx n="64" d="100"/>
          <a:sy n="64" d="100"/>
        </p:scale>
        <p:origin x="90" y="3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2725722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3539475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169916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1221695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1063284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2859875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3918782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4049763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1573442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560238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51E21AB-0066-44A7-8A39-CCCBAAF73CFD}" type="datetimeFigureOut">
              <a:rPr lang="es-MX" smtClean="0"/>
              <a:pPr/>
              <a:t>19/10/2017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AD5C140-9338-4D59-B65D-02F90755EA3C}" type="slidenum">
              <a:rPr lang="es-MX" smtClean="0"/>
              <a:pPr/>
              <a:t>‹Nº›</a:t>
            </a:fld>
            <a:endParaRPr lang="es-MX"/>
          </a:p>
        </p:txBody>
      </p:sp>
    </p:spTree>
    <p:extLst>
      <p:ext uri="{BB962C8B-B14F-4D97-AF65-F5344CB8AC3E}">
        <p14:creationId xmlns:p14="http://schemas.microsoft.com/office/powerpoint/2010/main" val="4231044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E21AB-0066-44A7-8A39-CCCBAAF73CFD}" type="datetimeFigureOut">
              <a:rPr lang="es-MX" smtClean="0"/>
              <a:pPr/>
              <a:t>19/10/2017</a:t>
            </a:fld>
            <a:endParaRPr lang="es-MX"/>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D5C140-9338-4D59-B65D-02F90755EA3C}" type="slidenum">
              <a:rPr lang="es-MX" smtClean="0"/>
              <a:pPr/>
              <a:t>‹Nº›</a:t>
            </a:fld>
            <a:endParaRPr lang="es-MX"/>
          </a:p>
        </p:txBody>
      </p:sp>
    </p:spTree>
    <p:extLst>
      <p:ext uri="{BB962C8B-B14F-4D97-AF65-F5344CB8AC3E}">
        <p14:creationId xmlns:p14="http://schemas.microsoft.com/office/powerpoint/2010/main" val="4058288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59" y="1714500"/>
            <a:ext cx="9144000" cy="5143500"/>
          </a:xfrm>
          <a:prstGeom prst="rect">
            <a:avLst/>
          </a:prstGeom>
        </p:spPr>
      </p:pic>
      <p:sp>
        <p:nvSpPr>
          <p:cNvPr id="16" name="Rectángulo 15"/>
          <p:cNvSpPr/>
          <p:nvPr/>
        </p:nvSpPr>
        <p:spPr>
          <a:xfrm>
            <a:off x="390525" y="869156"/>
            <a:ext cx="8504419" cy="537599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latin typeface="Century Gothic" panose="020B0502020202020204" pitchFamily="34" charset="0"/>
            </a:endParaRPr>
          </a:p>
        </p:txBody>
      </p:sp>
      <p:sp>
        <p:nvSpPr>
          <p:cNvPr id="4" name="AutoShape 4" descr="Imagen relacionada"/>
          <p:cNvSpPr>
            <a:spLocks noChangeAspect="1" noChangeArrowheads="1"/>
          </p:cNvSpPr>
          <p:nvPr/>
        </p:nvSpPr>
        <p:spPr bwMode="auto">
          <a:xfrm>
            <a:off x="47625" y="75485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5" name="AutoShape 6" descr="Imagen relacionada"/>
          <p:cNvSpPr>
            <a:spLocks noChangeAspect="1" noChangeArrowheads="1"/>
          </p:cNvSpPr>
          <p:nvPr/>
        </p:nvSpPr>
        <p:spPr bwMode="auto">
          <a:xfrm>
            <a:off x="161925" y="86915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22" name="Título 1"/>
          <p:cNvSpPr txBox="1">
            <a:spLocks/>
          </p:cNvSpPr>
          <p:nvPr/>
        </p:nvSpPr>
        <p:spPr>
          <a:xfrm>
            <a:off x="4854246" y="4579703"/>
            <a:ext cx="3631441" cy="1290120"/>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r>
              <a:rPr lang="es-MX" sz="1350" dirty="0" smtClean="0">
                <a:latin typeface="Arial Unicode MS" panose="020B0604020202020204" pitchFamily="34" charset="-128"/>
                <a:ea typeface="Arial Unicode MS" panose="020B0604020202020204" pitchFamily="34" charset="-128"/>
                <a:cs typeface="Arial Unicode MS" panose="020B0604020202020204" pitchFamily="34" charset="-128"/>
              </a:rPr>
              <a:t>Universidad Autónoma del Estado De México</a:t>
            </a:r>
          </a:p>
          <a:p>
            <a:pPr>
              <a:lnSpc>
                <a:spcPct val="150000"/>
              </a:lnSpc>
            </a:pPr>
            <a:r>
              <a:rPr lang="es-MX" sz="1350" dirty="0" smtClean="0">
                <a:latin typeface="Arial Unicode MS" panose="020B0604020202020204" pitchFamily="34" charset="-128"/>
                <a:ea typeface="Arial Unicode MS" panose="020B0604020202020204" pitchFamily="34" charset="-128"/>
                <a:cs typeface="Arial Unicode MS" panose="020B0604020202020204" pitchFamily="34" charset="-128"/>
              </a:rPr>
              <a:t>Facultad de Arquitectura y Diseño</a:t>
            </a:r>
          </a:p>
          <a:p>
            <a:pPr>
              <a:lnSpc>
                <a:spcPct val="150000"/>
              </a:lnSpc>
            </a:pPr>
            <a:r>
              <a:rPr lang="es-MX" sz="1350" dirty="0" smtClean="0">
                <a:latin typeface="Arial Unicode MS" panose="020B0604020202020204" pitchFamily="34" charset="-128"/>
                <a:ea typeface="Arial Unicode MS" panose="020B0604020202020204" pitchFamily="34" charset="-128"/>
                <a:cs typeface="Arial Unicode MS" panose="020B0604020202020204" pitchFamily="34" charset="-128"/>
              </a:rPr>
              <a:t>Licenciatura en Diseño Industrial</a:t>
            </a:r>
          </a:p>
          <a:p>
            <a:r>
              <a:rPr lang="es-MX" sz="1500" dirty="0" smtClean="0">
                <a:latin typeface="Arial Unicode MS" panose="020B0604020202020204" pitchFamily="34" charset="-128"/>
                <a:ea typeface="Arial Unicode MS" panose="020B0604020202020204" pitchFamily="34" charset="-128"/>
                <a:cs typeface="Arial Unicode MS" panose="020B0604020202020204" pitchFamily="34" charset="-128"/>
              </a:rPr>
              <a:t>Octubre 2017</a:t>
            </a:r>
            <a:endParaRPr lang="es-MX" sz="15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Título 1"/>
          <p:cNvSpPr txBox="1">
            <a:spLocks/>
          </p:cNvSpPr>
          <p:nvPr/>
        </p:nvSpPr>
        <p:spPr>
          <a:xfrm>
            <a:off x="1002332" y="1425129"/>
            <a:ext cx="7122017" cy="1290120"/>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r>
              <a:rPr lang="es-MX" sz="5400" b="1" dirty="0" smtClean="0">
                <a:solidFill>
                  <a:schemeClr val="accent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Diseño </a:t>
            </a:r>
            <a:r>
              <a:rPr lang="es-MX" sz="5400" b="1" dirty="0">
                <a:solidFill>
                  <a:schemeClr val="accent1">
                    <a:lumMod val="50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Universal</a:t>
            </a:r>
          </a:p>
          <a:p>
            <a:pPr>
              <a:lnSpc>
                <a:spcPct val="150000"/>
              </a:lnSpc>
            </a:pPr>
            <a:r>
              <a:rPr lang="es-MX" sz="2100" dirty="0" smtClean="0">
                <a:latin typeface="Arial Unicode MS" panose="020B0604020202020204" pitchFamily="34" charset="-128"/>
                <a:ea typeface="Arial Unicode MS" panose="020B0604020202020204" pitchFamily="34" charset="-128"/>
                <a:cs typeface="Arial Unicode MS" panose="020B0604020202020204" pitchFamily="34" charset="-128"/>
              </a:rPr>
              <a:t>Elaboró: </a:t>
            </a:r>
            <a:r>
              <a:rPr lang="es-MX" sz="2100" dirty="0">
                <a:latin typeface="Arial Unicode MS" panose="020B0604020202020204" pitchFamily="34" charset="-128"/>
                <a:ea typeface="Arial Unicode MS" panose="020B0604020202020204" pitchFamily="34" charset="-128"/>
                <a:cs typeface="Arial Unicode MS" panose="020B0604020202020204" pitchFamily="34" charset="-128"/>
              </a:rPr>
              <a:t>Dra. Linda Emi </a:t>
            </a:r>
            <a:r>
              <a:rPr lang="es-MX" sz="2100" dirty="0" err="1">
                <a:latin typeface="Arial Unicode MS" panose="020B0604020202020204" pitchFamily="34" charset="-128"/>
                <a:ea typeface="Arial Unicode MS" panose="020B0604020202020204" pitchFamily="34" charset="-128"/>
                <a:cs typeface="Arial Unicode MS" panose="020B0604020202020204" pitchFamily="34" charset="-128"/>
              </a:rPr>
              <a:t>Oguri</a:t>
            </a:r>
            <a:r>
              <a:rPr lang="es-MX" sz="2100" dirty="0">
                <a:latin typeface="Arial Unicode MS" panose="020B0604020202020204" pitchFamily="34" charset="-128"/>
                <a:ea typeface="Arial Unicode MS" panose="020B0604020202020204" pitchFamily="34" charset="-128"/>
                <a:cs typeface="Arial Unicode MS" panose="020B0604020202020204" pitchFamily="34" charset="-128"/>
              </a:rPr>
              <a:t> Campos</a:t>
            </a:r>
          </a:p>
          <a:p>
            <a:endParaRPr lang="es-MX" sz="15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 name="CuadroTexto 1"/>
          <p:cNvSpPr txBox="1"/>
          <p:nvPr/>
        </p:nvSpPr>
        <p:spPr>
          <a:xfrm>
            <a:off x="2203018" y="2890138"/>
            <a:ext cx="6179127" cy="1200329"/>
          </a:xfrm>
          <a:prstGeom prst="rect">
            <a:avLst/>
          </a:prstGeom>
          <a:noFill/>
        </p:spPr>
        <p:txBody>
          <a:bodyPr wrap="square" rtlCol="0">
            <a:spAutoFit/>
          </a:bodyPr>
          <a:lstStyle/>
          <a:p>
            <a:r>
              <a:rPr lang="es-MX" dirty="0">
                <a:latin typeface="Arial Unicode MS" panose="020B0604020202020204" pitchFamily="34" charset="-128"/>
                <a:ea typeface="Arial Unicode MS" panose="020B0604020202020204" pitchFamily="34" charset="-128"/>
                <a:cs typeface="Arial Unicode MS" panose="020B0604020202020204" pitchFamily="34" charset="-128"/>
              </a:rPr>
              <a:t>Unidad de Aprendizaje: Bases para el Diseño</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Créditos: 9</a:t>
            </a: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Unidad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4: Enfoques del diseño</a:t>
            </a:r>
          </a:p>
          <a:p>
            <a:endParaRPr lang="es-MX" dirty="0"/>
          </a:p>
        </p:txBody>
      </p:sp>
      <p:pic>
        <p:nvPicPr>
          <p:cNvPr id="9" name="Picture 6" descr="logo uaem vecto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9964" y="4707211"/>
            <a:ext cx="990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logo FAD vector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2813" y="4848499"/>
            <a:ext cx="11779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1505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02945" y="1221883"/>
            <a:ext cx="4375598"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3" name="Marcador de contenido 2"/>
          <p:cNvSpPr>
            <a:spLocks noGrp="1"/>
          </p:cNvSpPr>
          <p:nvPr>
            <p:ph idx="1"/>
          </p:nvPr>
        </p:nvSpPr>
        <p:spPr>
          <a:xfrm>
            <a:off x="4675233" y="1458533"/>
            <a:ext cx="4246004" cy="3940934"/>
          </a:xfrm>
        </p:spPr>
        <p:txBody>
          <a:bodyPr>
            <a:noAutofit/>
          </a:bodyPr>
          <a:lstStyle/>
          <a:p>
            <a:pPr marL="0" indent="0">
              <a:buNone/>
            </a:pPr>
            <a:endPar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buNone/>
            </a:pP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En España, la Ley 51/2003 </a:t>
            </a:r>
            <a:r>
              <a:rPr lang="es-ES" sz="2000" i="1" dirty="0" smtClean="0">
                <a:latin typeface="Arial Unicode MS" panose="020B0604020202020204" pitchFamily="34" charset="-128"/>
                <a:ea typeface="Arial Unicode MS" panose="020B0604020202020204" pitchFamily="34" charset="-128"/>
                <a:cs typeface="Arial Unicode MS" panose="020B0604020202020204" pitchFamily="34" charset="-128"/>
              </a:rPr>
              <a:t>De igualdad de oportunidades, no discriminación y accesibilidad universal de las personas con discapacidad. </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Define el </a:t>
            </a:r>
            <a:r>
              <a:rPr lang="es-ES" sz="2000" b="1" dirty="0" smtClean="0">
                <a:latin typeface="Arial Unicode MS" panose="020B0604020202020204" pitchFamily="34" charset="-128"/>
                <a:ea typeface="Arial Unicode MS" panose="020B0604020202020204" pitchFamily="34" charset="-128"/>
                <a:cs typeface="Arial Unicode MS" panose="020B0604020202020204" pitchFamily="34" charset="-128"/>
              </a:rPr>
              <a:t>Diseño para Todos </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como:</a:t>
            </a:r>
          </a:p>
          <a:p>
            <a:pPr marL="0" indent="0">
              <a:buNone/>
            </a:pP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“La actividad por la que se </a:t>
            </a:r>
            <a:r>
              <a:rPr lang="es-ES" sz="2000" dirty="0">
                <a:latin typeface="Arial Unicode MS" panose="020B0604020202020204" pitchFamily="34" charset="-128"/>
                <a:ea typeface="Arial Unicode MS" panose="020B0604020202020204" pitchFamily="34" charset="-128"/>
                <a:cs typeface="Arial Unicode MS" panose="020B0604020202020204" pitchFamily="34" charset="-128"/>
              </a:rPr>
              <a:t>concibe o proyecta</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 entornos, procesos, bienes, productos, servicios, </a:t>
            </a:r>
            <a:r>
              <a:rPr lang="es-ES" sz="2000" dirty="0">
                <a:latin typeface="Arial Unicode MS" panose="020B0604020202020204" pitchFamily="34" charset="-128"/>
                <a:ea typeface="Arial Unicode MS" panose="020B0604020202020204" pitchFamily="34" charset="-128"/>
                <a:cs typeface="Arial Unicode MS" panose="020B0604020202020204" pitchFamily="34" charset="-128"/>
              </a:rPr>
              <a:t>objetos</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 instrumentos, dispositivos o herramientas, de tal forma que puedan ser utilizados por todas las personas, en la </a:t>
            </a:r>
            <a:r>
              <a:rPr lang="es-ES" sz="2000" dirty="0">
                <a:latin typeface="Arial Unicode MS" panose="020B0604020202020204" pitchFamily="34" charset="-128"/>
                <a:ea typeface="Arial Unicode MS" panose="020B0604020202020204" pitchFamily="34" charset="-128"/>
                <a:cs typeface="Arial Unicode MS" panose="020B0604020202020204" pitchFamily="34" charset="-128"/>
              </a:rPr>
              <a:t>mayor extensión </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posible” (BOE, 2003)</a:t>
            </a:r>
            <a:endPar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2000" dirty="0"/>
          </a:p>
        </p:txBody>
      </p:sp>
      <p:pic>
        <p:nvPicPr>
          <p:cNvPr id="3074" name="Picture 2" descr="Resultado de imagen para diseño universal"/>
          <p:cNvPicPr>
            <a:picLocks noChangeAspect="1" noChangeArrowheads="1"/>
          </p:cNvPicPr>
          <p:nvPr/>
        </p:nvPicPr>
        <p:blipFill rotWithShape="1">
          <a:blip r:embed="rId2">
            <a:extLst>
              <a:ext uri="{28A0092B-C50C-407E-A947-70E740481C1C}">
                <a14:useLocalDpi xmlns:a14="http://schemas.microsoft.com/office/drawing/2010/main" val="0"/>
              </a:ext>
            </a:extLst>
          </a:blip>
          <a:srcRect t="14400" b="26314"/>
          <a:stretch/>
        </p:blipFill>
        <p:spPr bwMode="auto">
          <a:xfrm>
            <a:off x="1" y="2125266"/>
            <a:ext cx="4375598" cy="1668367"/>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811771" y="4071018"/>
            <a:ext cx="2752055" cy="1107996"/>
          </a:xfrm>
          <a:prstGeom prst="rect">
            <a:avLst/>
          </a:prstGeom>
        </p:spPr>
        <p:txBody>
          <a:bodyPr wrap="square">
            <a:spAutoFit/>
          </a:bodyPr>
          <a:lstStyle/>
          <a:p>
            <a:pPr algn="ctr"/>
            <a:r>
              <a:rPr lang="es-ES" sz="1500" dirty="0">
                <a:solidFill>
                  <a:srgbClr val="E14836"/>
                </a:solidFill>
                <a:latin typeface="Arial" pitchFamily="34" charset="0"/>
                <a:cs typeface="Arial" pitchFamily="34" charset="0"/>
              </a:rPr>
              <a:t>En la </a:t>
            </a:r>
            <a:r>
              <a:rPr lang="es-ES" sz="1500" dirty="0">
                <a:solidFill>
                  <a:srgbClr val="E14836"/>
                </a:solidFill>
                <a:latin typeface="Arial Unicode MS" panose="020B0604020202020204" pitchFamily="34" charset="-128"/>
                <a:ea typeface="Arial Unicode MS" panose="020B0604020202020204" pitchFamily="34" charset="-128"/>
                <a:cs typeface="Arial Unicode MS" panose="020B0604020202020204" pitchFamily="34" charset="-128"/>
              </a:rPr>
              <a:t>actualidad</a:t>
            </a:r>
            <a:r>
              <a:rPr lang="es-ES" sz="1500" dirty="0">
                <a:solidFill>
                  <a:srgbClr val="E14836"/>
                </a:solidFill>
                <a:latin typeface="Arial" pitchFamily="34" charset="0"/>
                <a:cs typeface="Arial" pitchFamily="34" charset="0"/>
              </a:rPr>
              <a:t> es considerado </a:t>
            </a:r>
          </a:p>
          <a:p>
            <a:pPr algn="ctr"/>
            <a:r>
              <a:rPr lang="es-ES" sz="1500" dirty="0">
                <a:solidFill>
                  <a:srgbClr val="E14836"/>
                </a:solidFill>
                <a:latin typeface="Arial" pitchFamily="34" charset="0"/>
                <a:cs typeface="Arial" pitchFamily="34" charset="0"/>
              </a:rPr>
              <a:t>un </a:t>
            </a:r>
            <a:r>
              <a:rPr lang="es-ES" sz="2100" b="1" dirty="0">
                <a:solidFill>
                  <a:srgbClr val="E14836"/>
                </a:solidFill>
                <a:latin typeface="Arial" pitchFamily="34" charset="0"/>
                <a:cs typeface="Arial" pitchFamily="34" charset="0"/>
              </a:rPr>
              <a:t>sinónimo</a:t>
            </a:r>
            <a:r>
              <a:rPr lang="es-ES" sz="1500" dirty="0">
                <a:solidFill>
                  <a:srgbClr val="E14836"/>
                </a:solidFill>
                <a:latin typeface="Arial" pitchFamily="34" charset="0"/>
                <a:cs typeface="Arial" pitchFamily="34" charset="0"/>
              </a:rPr>
              <a:t> de </a:t>
            </a:r>
          </a:p>
          <a:p>
            <a:pPr algn="ctr"/>
            <a:r>
              <a:rPr lang="es-ES" sz="1500" dirty="0">
                <a:solidFill>
                  <a:srgbClr val="E14836"/>
                </a:solidFill>
                <a:latin typeface="Arial" pitchFamily="34" charset="0"/>
                <a:cs typeface="Arial" pitchFamily="34" charset="0"/>
              </a:rPr>
              <a:t>“</a:t>
            </a:r>
            <a:r>
              <a:rPr lang="es-ES" sz="1500" b="1" dirty="0">
                <a:solidFill>
                  <a:srgbClr val="E14836"/>
                </a:solidFill>
                <a:latin typeface="Arial" pitchFamily="34" charset="0"/>
                <a:cs typeface="Arial" pitchFamily="34" charset="0"/>
              </a:rPr>
              <a:t>Diseño universal</a:t>
            </a:r>
            <a:r>
              <a:rPr lang="es-ES" sz="1500" dirty="0">
                <a:solidFill>
                  <a:srgbClr val="E14836"/>
                </a:solidFill>
                <a:latin typeface="Arial" pitchFamily="34" charset="0"/>
                <a:cs typeface="Arial" pitchFamily="34" charset="0"/>
              </a:rPr>
              <a:t>”</a:t>
            </a:r>
          </a:p>
        </p:txBody>
      </p:sp>
      <p:sp>
        <p:nvSpPr>
          <p:cNvPr id="7" name="Marcador de contenido 2"/>
          <p:cNvSpPr txBox="1">
            <a:spLocks/>
          </p:cNvSpPr>
          <p:nvPr/>
        </p:nvSpPr>
        <p:spPr>
          <a:xfrm>
            <a:off x="341268" y="822712"/>
            <a:ext cx="5680038" cy="11638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S" b="1" dirty="0" smtClean="0">
                <a:latin typeface="Arial Unicode MS" panose="020B0604020202020204" pitchFamily="34" charset="-128"/>
                <a:ea typeface="Arial Unicode MS" panose="020B0604020202020204" pitchFamily="34" charset="-128"/>
                <a:cs typeface="Arial Unicode MS" panose="020B0604020202020204" pitchFamily="34" charset="-128"/>
              </a:rPr>
              <a:t>Definición de Diseño Universal </a:t>
            </a:r>
          </a:p>
          <a:p>
            <a:endParaRPr lang="es-MX" b="1" dirty="0"/>
          </a:p>
        </p:txBody>
      </p:sp>
    </p:spTree>
    <p:extLst>
      <p:ext uri="{BB962C8B-B14F-4D97-AF65-F5344CB8AC3E}">
        <p14:creationId xmlns:p14="http://schemas.microsoft.com/office/powerpoint/2010/main" val="3027151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69110" y="1537455"/>
            <a:ext cx="5862918" cy="1163861"/>
          </a:xfrm>
        </p:spPr>
        <p:txBody>
          <a:bodyPr>
            <a:noAutofit/>
          </a:bodyPr>
          <a:lstStyle/>
          <a:p>
            <a:pPr marL="0" indent="0" algn="ctr">
              <a:buNone/>
            </a:pP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Es un enfoque de diseño, que busca crear ambientes, objetos y sistemas que puedan ser utilizados por la </a:t>
            </a:r>
            <a:r>
              <a:rPr lang="es-ES" sz="2000" b="1" dirty="0">
                <a:latin typeface="Arial Unicode MS" panose="020B0604020202020204" pitchFamily="34" charset="-128"/>
                <a:ea typeface="Arial Unicode MS" panose="020B0604020202020204" pitchFamily="34" charset="-128"/>
                <a:cs typeface="Arial Unicode MS" panose="020B0604020202020204" pitchFamily="34" charset="-128"/>
              </a:rPr>
              <a:t>mayor cantidad </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posible de personas. </a:t>
            </a:r>
          </a:p>
          <a:p>
            <a:endParaRPr lang="es-MX" sz="2000" dirty="0"/>
          </a:p>
        </p:txBody>
      </p:sp>
      <p:pic>
        <p:nvPicPr>
          <p:cNvPr id="5" name="Picture 4" descr="https://scontent-a-lax.xx.fbcdn.net/hphotos-ash2/t1.0-9/425801_10151171051248866_1199609842_n.jpg"/>
          <p:cNvPicPr>
            <a:picLocks noChangeAspect="1" noChangeArrowheads="1"/>
          </p:cNvPicPr>
          <p:nvPr/>
        </p:nvPicPr>
        <p:blipFill rotWithShape="1">
          <a:blip r:embed="rId2">
            <a:duotone>
              <a:prstClr val="black"/>
              <a:schemeClr val="accent3">
                <a:tint val="45000"/>
                <a:satMod val="400000"/>
              </a:schemeClr>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l="-575" t="-2697" r="575" b="5911"/>
          <a:stretch/>
        </p:blipFill>
        <p:spPr bwMode="auto">
          <a:xfrm>
            <a:off x="-67614" y="3300850"/>
            <a:ext cx="9211614" cy="3557150"/>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contenido 2"/>
          <p:cNvSpPr txBox="1">
            <a:spLocks/>
          </p:cNvSpPr>
          <p:nvPr/>
        </p:nvSpPr>
        <p:spPr>
          <a:xfrm>
            <a:off x="129091" y="556922"/>
            <a:ext cx="5680038" cy="11638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S"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Definición de Diseño Universal </a:t>
            </a:r>
          </a:p>
          <a:p>
            <a:endParaRPr lang="es-MX" b="1" dirty="0">
              <a:solidFill>
                <a:schemeClr val="accent2">
                  <a:lumMod val="75000"/>
                </a:schemeClr>
              </a:solidFill>
            </a:endParaRPr>
          </a:p>
        </p:txBody>
      </p:sp>
    </p:spTree>
    <p:extLst>
      <p:ext uri="{BB962C8B-B14F-4D97-AF65-F5344CB8AC3E}">
        <p14:creationId xmlns:p14="http://schemas.microsoft.com/office/powerpoint/2010/main" val="3381739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12" y="3593469"/>
            <a:ext cx="8394946" cy="3855081"/>
          </a:xfrm>
          <a:prstGeom prst="rect">
            <a:avLst/>
          </a:prstGeom>
        </p:spPr>
      </p:pic>
      <p:sp>
        <p:nvSpPr>
          <p:cNvPr id="3" name="CuadroTexto 2"/>
          <p:cNvSpPr txBox="1"/>
          <p:nvPr/>
        </p:nvSpPr>
        <p:spPr>
          <a:xfrm>
            <a:off x="1238250" y="915813"/>
            <a:ext cx="6858000" cy="2677656"/>
          </a:xfrm>
          <a:prstGeom prst="rect">
            <a:avLst/>
          </a:prstGeom>
          <a:noFill/>
        </p:spPr>
        <p:txBody>
          <a:bodyPr wrap="square" rtlCol="0">
            <a:spAutoFit/>
          </a:bodyPr>
          <a:lstStyle/>
          <a:p>
            <a:pPr algn="ctr"/>
            <a:r>
              <a:rPr lang="es-MX" sz="2400" dirty="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“El Diseño Universal busca </a:t>
            </a:r>
            <a:r>
              <a:rPr lang="es-MX" sz="2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estimular</a:t>
            </a:r>
            <a:r>
              <a:rPr lang="es-MX" sz="2400" dirty="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el diseño de productos atractivos y comerciales que sean utilizables por </a:t>
            </a:r>
            <a:r>
              <a:rPr lang="es-MX" sz="2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cualquier tipo de persona. </a:t>
            </a:r>
            <a:r>
              <a:rPr lang="es-MX" sz="2400" dirty="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Está orientado al diseño de soluciones ligadas a la construcción y a los objetos que respondan a las necesidades de una amplia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gama de usuarios</a:t>
            </a:r>
            <a:r>
              <a:rPr lang="es-MX" sz="2400" dirty="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(Fundación Arquitectura COAM, 2011)</a:t>
            </a:r>
          </a:p>
        </p:txBody>
      </p:sp>
    </p:spTree>
    <p:extLst>
      <p:ext uri="{BB962C8B-B14F-4D97-AF65-F5344CB8AC3E}">
        <p14:creationId xmlns:p14="http://schemas.microsoft.com/office/powerpoint/2010/main" val="1519880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69464" y="802608"/>
            <a:ext cx="5464936" cy="3263504"/>
          </a:xfrm>
        </p:spPr>
        <p:txBody>
          <a:bodyPr>
            <a:noAutofit/>
          </a:bodyPr>
          <a:lstStyle/>
          <a:p>
            <a:pPr marL="0" indent="0">
              <a:buNone/>
            </a:pP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Los principios del Diseño Universal fueron creados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por: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Bettye</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Rose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Connell</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Mike Jones, Ron Mace,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Jim</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Mueller</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Abir</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Mullick</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Elaine</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Ostroff</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Jon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Sanford</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Ed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Steinfeld</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Molly</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Story</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y </a:t>
            </a:r>
            <a:r>
              <a:rPr lang="es-MX" sz="2400" dirty="0" err="1">
                <a:latin typeface="Arial Unicode MS" panose="020B0604020202020204" pitchFamily="34" charset="-128"/>
                <a:ea typeface="Arial Unicode MS" panose="020B0604020202020204" pitchFamily="34" charset="-128"/>
                <a:cs typeface="Arial Unicode MS" panose="020B0604020202020204" pitchFamily="34" charset="-128"/>
              </a:rPr>
              <a:t>Gregg</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400" dirty="0" err="1" smtClean="0">
                <a:latin typeface="Arial Unicode MS" panose="020B0604020202020204" pitchFamily="34" charset="-128"/>
                <a:ea typeface="Arial Unicode MS" panose="020B0604020202020204" pitchFamily="34" charset="-128"/>
                <a:cs typeface="Arial Unicode MS" panose="020B0604020202020204" pitchFamily="34" charset="-128"/>
              </a:rPr>
              <a:t>Vanderheiden</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 </a:t>
            </a:r>
          </a:p>
          <a:p>
            <a:pPr marL="0" indent="0">
              <a:buNone/>
            </a:pPr>
            <a:endPar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buNone/>
            </a:pP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Estos principios guían a un amplio abanico de disciplinas como lo son:</a:t>
            </a:r>
          </a:p>
          <a:p>
            <a:pPr marL="0" indent="0">
              <a:buNone/>
            </a:pP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Arquitectura,  ingeniería, Diseño Industrial, páginas y aplicaciones Web entre otras.</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Elipse 3"/>
          <p:cNvSpPr/>
          <p:nvPr/>
        </p:nvSpPr>
        <p:spPr>
          <a:xfrm flipH="1">
            <a:off x="1960808" y="2434360"/>
            <a:ext cx="270456" cy="270456"/>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5" name="Elipse 4"/>
          <p:cNvSpPr/>
          <p:nvPr/>
        </p:nvSpPr>
        <p:spPr>
          <a:xfrm flipH="1">
            <a:off x="1960808" y="4400900"/>
            <a:ext cx="270456" cy="270456"/>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pic>
        <p:nvPicPr>
          <p:cNvPr id="1026" name="Picture 2" descr="Resultado de imagen para icono arquitec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91" y="4400900"/>
            <a:ext cx="2339975" cy="23399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icono arquitectu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87" y="2235272"/>
            <a:ext cx="2341779" cy="234178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icono arquitectu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92" y="157809"/>
            <a:ext cx="2173572" cy="2173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8951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2"/>
          <p:cNvSpPr txBox="1">
            <a:spLocks/>
          </p:cNvSpPr>
          <p:nvPr/>
        </p:nvSpPr>
        <p:spPr>
          <a:xfrm>
            <a:off x="129091" y="556922"/>
            <a:ext cx="5680038" cy="11638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ES"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Principios del Diseño Universal</a:t>
            </a:r>
          </a:p>
          <a:p>
            <a:endParaRPr lang="es-MX" b="1" dirty="0">
              <a:solidFill>
                <a:schemeClr val="accent2">
                  <a:lumMod val="75000"/>
                </a:schemeClr>
              </a:solidFill>
            </a:endParaRPr>
          </a:p>
        </p:txBody>
      </p:sp>
      <p:sp>
        <p:nvSpPr>
          <p:cNvPr id="3" name="CuadroTexto 2"/>
          <p:cNvSpPr txBox="1"/>
          <p:nvPr/>
        </p:nvSpPr>
        <p:spPr>
          <a:xfrm>
            <a:off x="1885950" y="1377883"/>
            <a:ext cx="6819900" cy="4401205"/>
          </a:xfrm>
          <a:prstGeom prst="rect">
            <a:avLst/>
          </a:prstGeom>
          <a:noFill/>
        </p:spPr>
        <p:txBody>
          <a:bodyPr wrap="square" rtlCol="0">
            <a:spAutoFit/>
          </a:bodyPr>
          <a:lstStyle/>
          <a:p>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Los siete principios del Diseño Universal pueden ser usados para evaluar diseños existentes, como guía en el proceso de diseño y para educar tanto a diseñadores como consumidores sobre las características de entornos y productos de uso más fácil y son:</a:t>
            </a:r>
          </a:p>
          <a:p>
            <a:endPar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equitativo</a:t>
            </a: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flexible</a:t>
            </a: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simple e intuitivo</a:t>
            </a: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Información perceptible</a:t>
            </a: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Tolerancia al error</a:t>
            </a: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Mínimo esfuerzo físico</a:t>
            </a:r>
          </a:p>
          <a:p>
            <a:pPr marL="457200" indent="-457200">
              <a:buAutoNum type="arabicPeriod"/>
            </a:pPr>
            <a:r>
              <a:rPr lang="es-MX" sz="2000"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Adecuado tamaño de aproximación y uso. (Burgstahler, 2015)</a:t>
            </a:r>
          </a:p>
        </p:txBody>
      </p:sp>
    </p:spTree>
    <p:extLst>
      <p:ext uri="{BB962C8B-B14F-4D97-AF65-F5344CB8AC3E}">
        <p14:creationId xmlns:p14="http://schemas.microsoft.com/office/powerpoint/2010/main" val="955021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25729" y="681379"/>
            <a:ext cx="4367066" cy="994172"/>
          </a:xfrm>
        </p:spPr>
        <p:txBody>
          <a:bodyPr>
            <a:normAutofit/>
          </a:bodyPr>
          <a:lstStyle/>
          <a:p>
            <a:pPr algn="ctr"/>
            <a:r>
              <a:rPr lang="es-ES" sz="495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equitativo</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3584884" y="1979580"/>
            <a:ext cx="4730060" cy="3868769"/>
          </a:xfrm>
        </p:spPr>
        <p:txBody>
          <a:bodyPr>
            <a:normAutofit lnSpcReduction="10000"/>
          </a:bodyPr>
          <a:lstStyle/>
          <a:p>
            <a:r>
              <a:rPr lang="es-ES" dirty="0" smtClean="0">
                <a:latin typeface="Arial Unicode MS" panose="020B0604020202020204" pitchFamily="34" charset="-128"/>
                <a:ea typeface="Arial Unicode MS" panose="020B0604020202020204" pitchFamily="34" charset="-128"/>
                <a:cs typeface="Arial Unicode MS" panose="020B0604020202020204" pitchFamily="34" charset="-128"/>
              </a:rPr>
              <a:t>El diseño debe ser </a:t>
            </a:r>
            <a:r>
              <a:rPr lang="es-ES" sz="2700" dirty="0">
                <a:latin typeface="Arial Unicode MS" panose="020B0604020202020204" pitchFamily="34" charset="-128"/>
                <a:ea typeface="Arial Unicode MS" panose="020B0604020202020204" pitchFamily="34" charset="-128"/>
                <a:cs typeface="Arial Unicode MS" panose="020B0604020202020204" pitchFamily="34" charset="-128"/>
              </a:rPr>
              <a:t>fácil</a:t>
            </a:r>
            <a:r>
              <a:rPr lang="es-ES" dirty="0" smtClean="0">
                <a:latin typeface="Arial Unicode MS" panose="020B0604020202020204" pitchFamily="34" charset="-128"/>
                <a:ea typeface="Arial Unicode MS" panose="020B0604020202020204" pitchFamily="34" charset="-128"/>
                <a:cs typeface="Arial Unicode MS" panose="020B0604020202020204" pitchFamily="34" charset="-128"/>
              </a:rPr>
              <a:t> de usar y </a:t>
            </a:r>
            <a:r>
              <a:rPr lang="es-ES" sz="2700" dirty="0">
                <a:latin typeface="Arial Unicode MS" panose="020B0604020202020204" pitchFamily="34" charset="-128"/>
                <a:ea typeface="Arial Unicode MS" panose="020B0604020202020204" pitchFamily="34" charset="-128"/>
                <a:cs typeface="Arial Unicode MS" panose="020B0604020202020204" pitchFamily="34" charset="-128"/>
              </a:rPr>
              <a:t>adecuado </a:t>
            </a:r>
            <a:r>
              <a:rPr lang="es-ES" dirty="0" smtClean="0">
                <a:latin typeface="Arial Unicode MS" panose="020B0604020202020204" pitchFamily="34" charset="-128"/>
                <a:ea typeface="Arial Unicode MS" panose="020B0604020202020204" pitchFamily="34" charset="-128"/>
                <a:cs typeface="Arial Unicode MS" panose="020B0604020202020204" pitchFamily="34" charset="-128"/>
              </a:rPr>
              <a:t>para todas las personas independientemente de sus capacidades y habilidades</a:t>
            </a:r>
          </a:p>
          <a:p>
            <a:pPr marL="0" indent="0" algn="r">
              <a:buNone/>
            </a:pPr>
            <a:endParaRPr lang="es-ES"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Proporciona los medios más </a:t>
            </a:r>
            <a:r>
              <a:rPr lang="es-MX" sz="2700" dirty="0">
                <a:latin typeface="Arial Unicode MS" panose="020B0604020202020204" pitchFamily="34" charset="-128"/>
                <a:ea typeface="Arial Unicode MS" panose="020B0604020202020204" pitchFamily="34" charset="-128"/>
                <a:cs typeface="Arial Unicode MS" panose="020B0604020202020204" pitchFamily="34" charset="-128"/>
              </a:rPr>
              <a:t>similares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posibles para todos los usuarios</a:t>
            </a:r>
          </a:p>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93987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7286" y="2099266"/>
            <a:ext cx="3099660" cy="3902663"/>
          </a:xfrm>
        </p:spPr>
        <p:txBody>
          <a:bodyPr>
            <a:noAutofit/>
          </a:bodyPr>
          <a:lstStyle/>
          <a:p>
            <a:pPr marL="0" indent="0" algn="r">
              <a:lnSpc>
                <a:spcPct val="120000"/>
              </a:lnSpc>
              <a:buNone/>
            </a:pPr>
            <a:r>
              <a:rPr lang="es-MX" sz="1800" dirty="0" smtClean="0">
                <a:latin typeface="Arial Unicode MS"/>
                <a:cs typeface="Arial Unicode MS"/>
              </a:rPr>
              <a:t>Las puertas eléctricas son ejemplo de este principio porque las personas no tienen que hacer otra cosa más que pasar por el sensor sin importar la condición y capacidad que esta tenga; las puede usar una persona joven, de la tercera edad, con silla de ruedas, una mujer embarazada, inclusive animales. </a:t>
            </a:r>
            <a:endParaRPr lang="es-MX" sz="1800" dirty="0">
              <a:latin typeface="Arial Unicode MS"/>
              <a:ea typeface="Arial Unicode MS" panose="020B0604020202020204" pitchFamily="34" charset="-128"/>
              <a:cs typeface="Arial Unicode MS"/>
            </a:endParaRPr>
          </a:p>
        </p:txBody>
      </p:sp>
      <p:sp>
        <p:nvSpPr>
          <p:cNvPr id="8" name="Título 1"/>
          <p:cNvSpPr>
            <a:spLocks noGrp="1"/>
          </p:cNvSpPr>
          <p:nvPr>
            <p:ph type="title"/>
          </p:nvPr>
        </p:nvSpPr>
        <p:spPr>
          <a:xfrm>
            <a:off x="128102" y="427641"/>
            <a:ext cx="4255444" cy="994172"/>
          </a:xfrm>
        </p:spPr>
        <p:txBody>
          <a:bodyPr>
            <a:normAutofit/>
          </a:bodyPr>
          <a:lstStyle/>
          <a:p>
            <a:pPr algn="ctr"/>
            <a:r>
              <a:rPr lang="es-ES" sz="320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Ejemplos de uso equitativo</a:t>
            </a:r>
            <a:endParaRPr lang="es-MX" sz="32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6" name="Imagen 5" descr="imgres.jpg"/>
          <p:cNvPicPr>
            <a:picLocks noChangeAspect="1"/>
          </p:cNvPicPr>
          <p:nvPr/>
        </p:nvPicPr>
        <p:blipFill>
          <a:blip r:embed="rId2"/>
          <a:stretch>
            <a:fillRect/>
          </a:stretch>
        </p:blipFill>
        <p:spPr>
          <a:xfrm>
            <a:off x="3477668" y="2007817"/>
            <a:ext cx="5418811" cy="4300644"/>
          </a:xfrm>
          <a:prstGeom prst="rect">
            <a:avLst/>
          </a:prstGeom>
        </p:spPr>
      </p:pic>
    </p:spTree>
    <p:extLst>
      <p:ext uri="{BB962C8B-B14F-4D97-AF65-F5344CB8AC3E}">
        <p14:creationId xmlns:p14="http://schemas.microsoft.com/office/powerpoint/2010/main" val="598486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Accessible Wheelchair See Saw. &gt;&gt;&gt; See it. Believe it. Do it. Watch thousands of SCI videos at SPINALpedia.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53088"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5201382" y="559374"/>
            <a:ext cx="3311346" cy="5324535"/>
          </a:xfrm>
          <a:prstGeom prst="rect">
            <a:avLst/>
          </a:prstGeom>
          <a:noFill/>
        </p:spPr>
        <p:txBody>
          <a:bodyPr wrap="square" rtlCol="0">
            <a:spAutoFit/>
          </a:bodyPr>
          <a:lstStyle/>
          <a:p>
            <a:r>
              <a:rPr lang="es-MX" sz="2000" dirty="0" smtClean="0">
                <a:latin typeface="Arial Unicode MS"/>
                <a:cs typeface="Arial Unicode MS"/>
              </a:rPr>
              <a:t>Los niños no se quedan atrás en este principio ya que cada vez hay más parques con este tipo de juegos que pueden ser utilizados por niños sin discapacidad alguna así como aquellos que deben usar sillas de ruedas.</a:t>
            </a:r>
          </a:p>
          <a:p>
            <a:endParaRPr lang="es-ES_tradnl" sz="2000" dirty="0" smtClean="0">
              <a:latin typeface="Arial Unicode MS"/>
              <a:cs typeface="Arial Unicode MS"/>
            </a:endParaRPr>
          </a:p>
          <a:p>
            <a:r>
              <a:rPr lang="es-MX" sz="2000" dirty="0" smtClean="0">
                <a:latin typeface="Arial Unicode MS"/>
                <a:cs typeface="Arial Unicode MS"/>
              </a:rPr>
              <a:t>Este juego se adapta y es seguro para todos los niños</a:t>
            </a:r>
            <a:r>
              <a:rPr lang="es-MX" sz="2000" dirty="0" smtClean="0">
                <a:latin typeface="Arial Unicode MS"/>
                <a:ea typeface="Arial Unicode MS" panose="020B0604020202020204" pitchFamily="34" charset="-128"/>
                <a:cs typeface="Arial Unicode MS"/>
              </a:rPr>
              <a:t>, diseño por la empresa Odanata, tomando como concepto la libélula para su configuración. </a:t>
            </a:r>
          </a:p>
          <a:p>
            <a:endParaRPr lang="es-ES_tradnl" sz="2000" dirty="0">
              <a:latin typeface="Arial Unicode MS"/>
              <a:cs typeface="Arial Unicode MS"/>
            </a:endParaRPr>
          </a:p>
        </p:txBody>
      </p:sp>
    </p:spTree>
    <p:extLst>
      <p:ext uri="{BB962C8B-B14F-4D97-AF65-F5344CB8AC3E}">
        <p14:creationId xmlns:p14="http://schemas.microsoft.com/office/powerpoint/2010/main" val="1486532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National NA-V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77055"/>
            <a:ext cx="5319350" cy="4822877"/>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5318449" y="1903445"/>
            <a:ext cx="3676261" cy="3170099"/>
          </a:xfrm>
          <a:prstGeom prst="rect">
            <a:avLst/>
          </a:prstGeom>
          <a:noFill/>
        </p:spPr>
        <p:txBody>
          <a:bodyPr wrap="square" rtlCol="0">
            <a:spAutoFit/>
          </a:bodyPr>
          <a:lstStyle/>
          <a:p>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Es una máquina de lavado y secado con un concepto basado en el punto de vista de usuario, tiene un ángulo inclinado que mejora la facilidad de uso, hace que sea más fácil cargar y descargar la ropa del tambor.</a:t>
            </a:r>
          </a:p>
          <a:p>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Diseñado por Matsushita Electric Industrial Co.</a:t>
            </a:r>
            <a:endParaRPr lang="es-MX"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344076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image.slidesharecdn.com/workshopenglish-140717181518-phpapp02/95/workshop-universal-design-principles-20-638.jpg?cb=1405621003"/>
          <p:cNvPicPr>
            <a:picLocks noChangeAspect="1" noChangeArrowheads="1"/>
          </p:cNvPicPr>
          <p:nvPr/>
        </p:nvPicPr>
        <p:blipFill rotWithShape="1">
          <a:blip r:embed="rId2">
            <a:extLst>
              <a:ext uri="{28A0092B-C50C-407E-A947-70E740481C1C}">
                <a14:useLocalDpi xmlns:a14="http://schemas.microsoft.com/office/drawing/2010/main" val="0"/>
              </a:ext>
            </a:extLst>
          </a:blip>
          <a:srcRect l="6345" t="29097" r="5829" b="24275"/>
          <a:stretch/>
        </p:blipFill>
        <p:spPr bwMode="auto">
          <a:xfrm>
            <a:off x="0" y="1431042"/>
            <a:ext cx="9144000" cy="3644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3311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36410" y="653992"/>
            <a:ext cx="1627092" cy="830997"/>
          </a:xfrm>
          <a:prstGeom prst="rect">
            <a:avLst/>
          </a:prstGeom>
          <a:noFill/>
        </p:spPr>
        <p:txBody>
          <a:bodyPr wrap="square" rtlCol="0">
            <a:spAutoFit/>
          </a:bodyPr>
          <a:lstStyle/>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Índice</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CuadroTexto 2"/>
          <p:cNvSpPr txBox="1"/>
          <p:nvPr/>
        </p:nvSpPr>
        <p:spPr>
          <a:xfrm>
            <a:off x="872023" y="1813741"/>
            <a:ext cx="5025684" cy="3970318"/>
          </a:xfrm>
          <a:prstGeom prst="rect">
            <a:avLst/>
          </a:prstGeom>
          <a:noFill/>
        </p:spPr>
        <p:txBody>
          <a:bodyPr wrap="square" rtlCol="0">
            <a:spAutoFit/>
          </a:bodyPr>
          <a:lstStyle/>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Objetivo</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Introducción</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Antecedentes</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Definición de Diseño Universal</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Principios del Diseño Universal</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Uso equitativo</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Uso flexible</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Uso simple e intuitivo</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Información perceptible</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Tolerancia al error</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Mínimo esfuerzo físico</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Adecuado tamaño de aproximación y uso</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Conclusiones</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Referencias</a:t>
            </a:r>
          </a:p>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CuadroTexto 3"/>
          <p:cNvSpPr txBox="1"/>
          <p:nvPr/>
        </p:nvSpPr>
        <p:spPr>
          <a:xfrm>
            <a:off x="6182623" y="1795956"/>
            <a:ext cx="675376" cy="3970318"/>
          </a:xfrm>
          <a:prstGeom prst="rect">
            <a:avLst/>
          </a:prstGeom>
          <a:noFill/>
        </p:spPr>
        <p:txBody>
          <a:bodyPr wrap="square" rtlCol="0">
            <a:spAutoFit/>
          </a:bodyPr>
          <a:lstStyle/>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3</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4</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6</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10</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14</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15</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20</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23</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26</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29</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32</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37</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42</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45</a:t>
            </a:r>
          </a:p>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193792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09173" y="495755"/>
            <a:ext cx="4353897" cy="997143"/>
          </a:xfrm>
        </p:spPr>
        <p:txBody>
          <a:bodyPr>
            <a:normAutofit/>
          </a:bodyPr>
          <a:lstStyle/>
          <a:p>
            <a:pPr algn="ctr"/>
            <a:r>
              <a:rPr lang="es-ES" sz="495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a:t>
            </a:r>
            <a:r>
              <a:rPr lang="es-ES" sz="495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Flexible</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 name="CuadroTexto 4"/>
          <p:cNvSpPr txBox="1"/>
          <p:nvPr/>
        </p:nvSpPr>
        <p:spPr>
          <a:xfrm>
            <a:off x="3881535" y="2050621"/>
            <a:ext cx="3881535" cy="4133247"/>
          </a:xfrm>
          <a:prstGeom prst="rect">
            <a:avLst/>
          </a:prstGeom>
          <a:noFill/>
        </p:spPr>
        <p:txBody>
          <a:bodyPr wrap="square" rtlCol="0">
            <a:spAutoFit/>
          </a:bodyPr>
          <a:lstStyle/>
          <a:p>
            <a:pPr>
              <a:lnSpc>
                <a:spcPct val="110000"/>
              </a:lnSpc>
            </a:pPr>
            <a:r>
              <a:rPr lang="es-ES" sz="2400" dirty="0">
                <a:latin typeface="Arial Unicode MS" panose="020B0604020202020204" pitchFamily="34" charset="-128"/>
                <a:ea typeface="Arial Unicode MS" panose="020B0604020202020204" pitchFamily="34" charset="-128"/>
                <a:cs typeface="Arial Unicode MS" panose="020B0604020202020204" pitchFamily="34" charset="-128"/>
              </a:rPr>
              <a:t>Se adapta al ritmo, preferencias, capacidades y habilidades del usuario, además de ofrecer distintas opciones de uso.</a:t>
            </a:r>
          </a:p>
          <a:p>
            <a:pPr>
              <a:lnSpc>
                <a:spcPct val="110000"/>
              </a:lnSpc>
            </a:pPr>
            <a:endParaRPr lang="es-ES"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nSpc>
                <a:spcPct val="110000"/>
              </a:lnSpc>
            </a:pP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El diseño debe poder adecuarse a un amplio rango de preferencias y habilidades individuales</a:t>
            </a:r>
            <a:endParaRPr lang="es-MX" sz="2400" dirty="0"/>
          </a:p>
        </p:txBody>
      </p:sp>
    </p:spTree>
    <p:extLst>
      <p:ext uri="{BB962C8B-B14F-4D97-AF65-F5344CB8AC3E}">
        <p14:creationId xmlns:p14="http://schemas.microsoft.com/office/powerpoint/2010/main" val="2189032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495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Flexible</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122" name="Picture 2" descr="https://k60.kn3.net/taringa/3/5/2/A/7/D/luchoman07/2A5.jpg"/>
          <p:cNvPicPr>
            <a:picLocks noChangeAspect="1" noChangeArrowheads="1"/>
          </p:cNvPicPr>
          <p:nvPr/>
        </p:nvPicPr>
        <p:blipFill rotWithShape="1">
          <a:blip r:embed="rId2">
            <a:extLst>
              <a:ext uri="{28A0092B-C50C-407E-A947-70E740481C1C}">
                <a14:useLocalDpi xmlns:a14="http://schemas.microsoft.com/office/drawing/2010/main" val="0"/>
              </a:ext>
            </a:extLst>
          </a:blip>
          <a:srcRect t="11143" b="12974"/>
          <a:stretch/>
        </p:blipFill>
        <p:spPr bwMode="auto">
          <a:xfrm>
            <a:off x="-1" y="1884784"/>
            <a:ext cx="4377411" cy="332169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s://k60.kn3.net/taringa/4/E/C/0/2/6/luchoman07/B96.jpg"/>
          <p:cNvPicPr>
            <a:picLocks noChangeAspect="1" noChangeArrowheads="1"/>
          </p:cNvPicPr>
          <p:nvPr/>
        </p:nvPicPr>
        <p:blipFill rotWithShape="1">
          <a:blip r:embed="rId3">
            <a:extLst>
              <a:ext uri="{28A0092B-C50C-407E-A947-70E740481C1C}">
                <a14:useLocalDpi xmlns:a14="http://schemas.microsoft.com/office/drawing/2010/main" val="0"/>
              </a:ext>
            </a:extLst>
          </a:blip>
          <a:srcRect t="32708" b="26188"/>
          <a:stretch/>
        </p:blipFill>
        <p:spPr bwMode="auto">
          <a:xfrm>
            <a:off x="4195324" y="2136710"/>
            <a:ext cx="4948676" cy="2034073"/>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3991759" y="4732001"/>
            <a:ext cx="4505848" cy="1754327"/>
          </a:xfrm>
          <a:prstGeom prst="rect">
            <a:avLst/>
          </a:prstGeom>
          <a:noFill/>
        </p:spPr>
        <p:txBody>
          <a:bodyPr wrap="square" rtlCol="0">
            <a:spAutoFit/>
          </a:bodyPr>
          <a:lstStyle/>
          <a:p>
            <a:r>
              <a:rPr lang="es-MX" dirty="0" smtClean="0">
                <a:latin typeface="Arial Unicode MS"/>
                <a:cs typeface="Arial Unicode MS"/>
              </a:rPr>
              <a:t>Los teclados al igual de mouse son el mejor ejemplo para este principio de uso flexible ya que  se adaptan tanto para zurdos como para diestros incrementando su uso y ventas porque llegan a más usuarios. </a:t>
            </a:r>
            <a:endParaRPr lang="es-ES_tradnl" dirty="0">
              <a:latin typeface="Arial Unicode MS"/>
              <a:cs typeface="Arial Unicode MS"/>
            </a:endParaRPr>
          </a:p>
        </p:txBody>
      </p:sp>
    </p:spTree>
    <p:extLst>
      <p:ext uri="{BB962C8B-B14F-4D97-AF65-F5344CB8AC3E}">
        <p14:creationId xmlns:p14="http://schemas.microsoft.com/office/powerpoint/2010/main" val="18660456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495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 Flexible</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 name="Imagen 4" descr="images-1.jpg"/>
          <p:cNvPicPr>
            <a:picLocks noChangeAspect="1"/>
          </p:cNvPicPr>
          <p:nvPr/>
        </p:nvPicPr>
        <p:blipFill>
          <a:blip r:embed="rId2"/>
          <a:stretch>
            <a:fillRect/>
          </a:stretch>
        </p:blipFill>
        <p:spPr>
          <a:xfrm>
            <a:off x="4416613" y="1985125"/>
            <a:ext cx="4500583" cy="4500583"/>
          </a:xfrm>
          <a:prstGeom prst="rect">
            <a:avLst/>
          </a:prstGeom>
        </p:spPr>
      </p:pic>
      <p:sp>
        <p:nvSpPr>
          <p:cNvPr id="6" name="CuadroTexto 5"/>
          <p:cNvSpPr txBox="1"/>
          <p:nvPr/>
        </p:nvSpPr>
        <p:spPr>
          <a:xfrm>
            <a:off x="1043301" y="4807586"/>
            <a:ext cx="3356706" cy="1754327"/>
          </a:xfrm>
          <a:prstGeom prst="rect">
            <a:avLst/>
          </a:prstGeom>
          <a:noFill/>
        </p:spPr>
        <p:txBody>
          <a:bodyPr wrap="square" rtlCol="0">
            <a:spAutoFit/>
          </a:bodyPr>
          <a:lstStyle/>
          <a:p>
            <a:pPr algn="r"/>
            <a:r>
              <a:rPr lang="es-MX" dirty="0" smtClean="0">
                <a:latin typeface="Arial Unicode MS"/>
                <a:cs typeface="Arial Unicode MS"/>
              </a:rPr>
              <a:t>Alternativas que hacen posible el uso del baño a personas discapacitadas, por la altura de los muebles, barandales en el escusado para ayudar a las personas de la tercera edad.</a:t>
            </a:r>
            <a:endParaRPr lang="es-ES_tradnl" dirty="0" smtClean="0">
              <a:latin typeface="Arial Unicode MS"/>
              <a:cs typeface="Arial Unicode MS"/>
            </a:endParaRPr>
          </a:p>
          <a:p>
            <a:pPr algn="r"/>
            <a:endParaRPr lang="es-ES_tradnl" dirty="0">
              <a:latin typeface="Arial Unicode MS"/>
              <a:cs typeface="Arial Unicode MS"/>
            </a:endParaRPr>
          </a:p>
        </p:txBody>
      </p:sp>
    </p:spTree>
    <p:extLst>
      <p:ext uri="{BB962C8B-B14F-4D97-AF65-F5344CB8AC3E}">
        <p14:creationId xmlns:p14="http://schemas.microsoft.com/office/powerpoint/2010/main" val="11524949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7300" y="461529"/>
            <a:ext cx="7886700" cy="994172"/>
          </a:xfrm>
        </p:spPr>
        <p:txBody>
          <a:bodyPr>
            <a:normAutofit/>
          </a:bodyPr>
          <a:lstStyle/>
          <a:p>
            <a:pPr algn="ctr"/>
            <a:r>
              <a:rPr lang="es-ES" sz="495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Uso</a:t>
            </a:r>
            <a:r>
              <a:rPr lang="es-ES" sz="495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simple </a:t>
            </a:r>
            <a:r>
              <a:rPr lang="es-ES" sz="495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s-ES" sz="495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intuitivo</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3885104" y="2015538"/>
            <a:ext cx="4612005" cy="3263504"/>
          </a:xfrm>
        </p:spPr>
        <p:txBody>
          <a:bodyPr>
            <a:noAutofit/>
          </a:bodyPr>
          <a:lstStyle/>
          <a:p>
            <a:r>
              <a:rPr lang="es-ES" sz="2400" dirty="0" smtClean="0">
                <a:latin typeface="Arial Unicode MS" panose="020B0604020202020204" pitchFamily="34" charset="-128"/>
                <a:ea typeface="Arial Unicode MS" panose="020B0604020202020204" pitchFamily="34" charset="-128"/>
                <a:cs typeface="Arial Unicode MS" panose="020B0604020202020204" pitchFamily="34" charset="-128"/>
              </a:rPr>
              <a:t>El diseño debe ser fácil de </a:t>
            </a:r>
            <a:r>
              <a:rPr lang="es-ES" sz="2400" dirty="0">
                <a:latin typeface="Arial Unicode MS" panose="020B0604020202020204" pitchFamily="34" charset="-128"/>
                <a:ea typeface="Arial Unicode MS" panose="020B0604020202020204" pitchFamily="34" charset="-128"/>
                <a:cs typeface="Arial Unicode MS" panose="020B0604020202020204" pitchFamily="34" charset="-128"/>
              </a:rPr>
              <a:t>entender </a:t>
            </a:r>
            <a:r>
              <a:rPr lang="es-ES" sz="2400" dirty="0" smtClean="0">
                <a:latin typeface="Arial Unicode MS" panose="020B0604020202020204" pitchFamily="34" charset="-128"/>
                <a:ea typeface="Arial Unicode MS" panose="020B0604020202020204" pitchFamily="34" charset="-128"/>
                <a:cs typeface="Arial Unicode MS" panose="020B0604020202020204" pitchFamily="34" charset="-128"/>
              </a:rPr>
              <a:t>sin </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importar la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experiencia</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 conocimiento, idioma o nivel de concentración del individuo. </a:t>
            </a:r>
          </a:p>
          <a:p>
            <a:endPar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Elimina complejidad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innecesaria</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 </a:t>
            </a:r>
          </a:p>
          <a:p>
            <a:pPr marL="0" indent="0">
              <a:buNone/>
            </a:pP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El diseño es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simple </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en instrucciones.</a:t>
            </a:r>
          </a:p>
          <a:p>
            <a:pPr marL="0" indent="0">
              <a:buNone/>
            </a:pPr>
            <a:endParaRPr lang="es-MX" sz="2400" dirty="0"/>
          </a:p>
        </p:txBody>
      </p:sp>
    </p:spTree>
    <p:extLst>
      <p:ext uri="{BB962C8B-B14F-4D97-AF65-F5344CB8AC3E}">
        <p14:creationId xmlns:p14="http://schemas.microsoft.com/office/powerpoint/2010/main" val="166468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sz="4950" b="1" dirty="0">
                <a:solidFill>
                  <a:schemeClr val="bg1"/>
                </a:solidFill>
                <a:latin typeface="LilyUPC" panose="020B0604020202020204" pitchFamily="34" charset="-34"/>
                <a:cs typeface="LilyUPC" panose="020B0604020202020204" pitchFamily="34" charset="-34"/>
              </a:rPr>
              <a:t>Uso Simple e Intuitivo</a:t>
            </a:r>
            <a:endParaRPr lang="es-MX" sz="4950" dirty="0">
              <a:latin typeface="LilyUPC" panose="020B0604020202020204" pitchFamily="34" charset="-34"/>
              <a:cs typeface="LilyUPC" panose="020B0604020202020204" pitchFamily="34" charset="-34"/>
            </a:endParaRPr>
          </a:p>
        </p:txBody>
      </p:sp>
      <p:pic>
        <p:nvPicPr>
          <p:cNvPr id="1026" name="Picture 2" descr="Resultado de imagen para universal design products"/>
          <p:cNvPicPr>
            <a:picLocks noChangeAspect="1" noChangeArrowheads="1"/>
          </p:cNvPicPr>
          <p:nvPr/>
        </p:nvPicPr>
        <p:blipFill rotWithShape="1">
          <a:blip r:embed="rId2">
            <a:extLst>
              <a:ext uri="{28A0092B-C50C-407E-A947-70E740481C1C}">
                <a14:useLocalDpi xmlns:a14="http://schemas.microsoft.com/office/drawing/2010/main" val="0"/>
              </a:ext>
            </a:extLst>
          </a:blip>
          <a:srcRect l="12602"/>
          <a:stretch/>
        </p:blipFill>
        <p:spPr bwMode="auto">
          <a:xfrm>
            <a:off x="0" y="0"/>
            <a:ext cx="4647675" cy="42802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universal design products"/>
          <p:cNvPicPr>
            <a:picLocks noChangeAspect="1" noChangeArrowheads="1"/>
          </p:cNvPicPr>
          <p:nvPr/>
        </p:nvPicPr>
        <p:blipFill rotWithShape="1">
          <a:blip r:embed="rId3">
            <a:extLst>
              <a:ext uri="{28A0092B-C50C-407E-A947-70E740481C1C}">
                <a14:useLocalDpi xmlns:a14="http://schemas.microsoft.com/office/drawing/2010/main" val="0"/>
              </a:ext>
            </a:extLst>
          </a:blip>
          <a:srcRect l="22173" r="44430"/>
          <a:stretch/>
        </p:blipFill>
        <p:spPr bwMode="auto">
          <a:xfrm>
            <a:off x="4498275" y="0"/>
            <a:ext cx="4645725" cy="4280208"/>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1360827" y="4565701"/>
            <a:ext cx="6017878" cy="1631216"/>
          </a:xfrm>
          <a:prstGeom prst="rect">
            <a:avLst/>
          </a:prstGeom>
          <a:noFill/>
        </p:spPr>
        <p:txBody>
          <a:bodyPr wrap="square" rtlCol="0">
            <a:spAutoFit/>
          </a:bodyPr>
          <a:lstStyle/>
          <a:p>
            <a:pPr algn="ctr"/>
            <a:r>
              <a:rPr lang="es-MX" sz="2000" dirty="0" smtClean="0">
                <a:latin typeface="Arial Unicode MS"/>
                <a:cs typeface="Arial Unicode MS"/>
              </a:rPr>
              <a:t>Algunos ejemplos son los botones y controles con señalética simple pues todos podemos intuir su significado y al estar en posiciones y lugares donde por igual se puede manipular cae en el diseño universal. </a:t>
            </a:r>
            <a:endParaRPr lang="es-ES_tradnl" sz="2000" dirty="0" smtClean="0">
              <a:latin typeface="Arial Unicode MS"/>
              <a:cs typeface="Arial Unicode MS"/>
            </a:endParaRPr>
          </a:p>
          <a:p>
            <a:pPr algn="ctr"/>
            <a:endParaRPr lang="es-ES_tradnl" sz="2000" dirty="0">
              <a:latin typeface="Arial Unicode MS"/>
              <a:cs typeface="Arial Unicode MS"/>
            </a:endParaRPr>
          </a:p>
        </p:txBody>
      </p:sp>
    </p:spTree>
    <p:extLst>
      <p:ext uri="{BB962C8B-B14F-4D97-AF65-F5344CB8AC3E}">
        <p14:creationId xmlns:p14="http://schemas.microsoft.com/office/powerpoint/2010/main" val="2815237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b="1" dirty="0"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Uso Simple e Intuitivo</a:t>
            </a: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1663233" y="4437062"/>
            <a:ext cx="4947338" cy="517128"/>
          </a:xfrm>
        </p:spPr>
        <p:txBody>
          <a:bodyPr>
            <a:noAutofit/>
          </a:bodyPr>
          <a:lstStyle/>
          <a:p>
            <a:pPr marL="0" indent="0" algn="r">
              <a:buNone/>
            </a:pPr>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Juguetes que su uso es intuitivo, como las brochas en forma de dedal y el juguete que a través del cambio de posición ofrece distintas posibilidades de juego, son tan simples que un niño puede descubri fácilmente cómo funcionan. </a:t>
            </a:r>
            <a:endParaRPr lang="es-MX"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1266" name="Picture 2" descr="Resultado de imagen para juguetes para niños paralitic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0826" y="0"/>
            <a:ext cx="5337465" cy="43416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Would be fantastic for Carys... she's too big for baby rockers but would fall off one for older kids. Ans she loves rocking. This might 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2686" y="-58878"/>
            <a:ext cx="2351314" cy="7020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5783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79814" y="226874"/>
            <a:ext cx="7886700" cy="994172"/>
          </a:xfrm>
        </p:spPr>
        <p:txBody>
          <a:bodyPr>
            <a:normAutofit/>
          </a:bodyPr>
          <a:lstStyle/>
          <a:p>
            <a:pPr algn="ctr"/>
            <a:r>
              <a:rPr lang="es-ES" sz="405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Información</a:t>
            </a:r>
            <a:r>
              <a:rPr lang="es-ES" sz="405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perceptible</a:t>
            </a:r>
            <a:endParaRPr lang="es-MX" sz="40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2464609" y="1284389"/>
            <a:ext cx="6212494" cy="3504860"/>
          </a:xfrm>
        </p:spPr>
        <p:txBody>
          <a:bodyPr>
            <a:noAutofit/>
          </a:bodyPr>
          <a:lstStyle/>
          <a:p>
            <a:pPr lvl="1">
              <a:buFont typeface="Arial"/>
              <a:buChar char="•"/>
            </a:pPr>
            <a:r>
              <a:rPr lang="es-ES" dirty="0" smtClean="0">
                <a:latin typeface="Arial Unicode MS" panose="020B0604020202020204" pitchFamily="34" charset="-128"/>
                <a:ea typeface="Arial Unicode MS" panose="020B0604020202020204" pitchFamily="34" charset="-128"/>
                <a:cs typeface="Arial Unicode MS" panose="020B0604020202020204" pitchFamily="34" charset="-128"/>
              </a:rPr>
              <a:t>El diseño debe ser capaz de </a:t>
            </a:r>
            <a:r>
              <a:rPr lang="es-ES" dirty="0">
                <a:latin typeface="Arial Unicode MS" panose="020B0604020202020204" pitchFamily="34" charset="-128"/>
                <a:ea typeface="Arial Unicode MS" panose="020B0604020202020204" pitchFamily="34" charset="-128"/>
                <a:cs typeface="Arial Unicode MS" panose="020B0604020202020204" pitchFamily="34" charset="-128"/>
              </a:rPr>
              <a:t>intercambiar información</a:t>
            </a:r>
            <a:r>
              <a:rPr lang="es-ES" dirty="0" smtClean="0">
                <a:latin typeface="Arial Unicode MS" panose="020B0604020202020204" pitchFamily="34" charset="-128"/>
                <a:ea typeface="Arial Unicode MS" panose="020B0604020202020204" pitchFamily="34" charset="-128"/>
                <a:cs typeface="Arial Unicode MS" panose="020B0604020202020204" pitchFamily="34" charset="-128"/>
              </a:rPr>
              <a:t> con el usuario, independientemente de las condiciones ambientales o las capacidades sensoriales del mismo.</a:t>
            </a:r>
          </a:p>
          <a:p>
            <a:pPr lvl="1">
              <a:buFont typeface="Arial"/>
              <a:buChar char="•"/>
            </a:pPr>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lvl="1">
              <a:buFont typeface="Arial"/>
              <a:buChar char="•"/>
            </a:pP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Utiliza distintas formas de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información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(gráfica, verbal, táctil). </a:t>
            </a:r>
          </a:p>
          <a:p>
            <a:pPr lvl="1">
              <a:buFont typeface="Arial"/>
              <a:buChar char="•"/>
            </a:pPr>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lvl="1">
              <a:buFont typeface="Arial"/>
              <a:buChar char="•"/>
            </a:pP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Proporciona un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contraste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adecuado entre la información y sus alrededores mediante el uso del color. </a:t>
            </a:r>
            <a:r>
              <a:rPr lang="es-MX" dirty="0" smtClean="0">
                <a:solidFill>
                  <a:schemeClr val="tx1">
                    <a:lumMod val="95000"/>
                    <a:lumOff val="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(Burgstahler, 2015)</a:t>
            </a: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42868736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Resultado de imagen para señaletica creati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0287" y="1184689"/>
            <a:ext cx="3523232" cy="355526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ultado de imagen para señaletica brai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211134"/>
            <a:ext cx="2770286" cy="35288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Peligro!! Resbala!!"/>
          <p:cNvPicPr>
            <a:picLocks noChangeAspect="1" noChangeArrowheads="1"/>
          </p:cNvPicPr>
          <p:nvPr/>
        </p:nvPicPr>
        <p:blipFill rotWithShape="1">
          <a:blip r:embed="rId4">
            <a:extLst>
              <a:ext uri="{28A0092B-C50C-407E-A947-70E740481C1C}">
                <a14:useLocalDpi xmlns:a14="http://schemas.microsoft.com/office/drawing/2010/main" val="0"/>
              </a:ext>
            </a:extLst>
          </a:blip>
          <a:srcRect l="4409" t="13265"/>
          <a:stretch/>
        </p:blipFill>
        <p:spPr bwMode="auto">
          <a:xfrm>
            <a:off x="6251510" y="1211134"/>
            <a:ext cx="2893806" cy="3505377"/>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347767" y="5064602"/>
            <a:ext cx="7994858" cy="1477328"/>
          </a:xfrm>
          <a:prstGeom prst="rect">
            <a:avLst/>
          </a:prstGeom>
          <a:noFill/>
        </p:spPr>
        <p:txBody>
          <a:bodyPr wrap="square" rtlCol="0">
            <a:spAutoFit/>
          </a:bodyPr>
          <a:lstStyle/>
          <a:p>
            <a:pPr algn="ctr"/>
            <a:r>
              <a:rPr lang="es-MX" dirty="0" smtClean="0">
                <a:latin typeface="Arial Unicode MS"/>
                <a:cs typeface="Arial Unicode MS"/>
              </a:rPr>
              <a:t>Ejemplo de este principio es el uso de signos y gráficos.</a:t>
            </a:r>
            <a:endParaRPr lang="es-ES_tradnl" dirty="0" smtClean="0">
              <a:latin typeface="Arial Unicode MS"/>
              <a:cs typeface="Arial Unicode MS"/>
            </a:endParaRPr>
          </a:p>
          <a:p>
            <a:pPr algn="ctr"/>
            <a:r>
              <a:rPr lang="es-MX" dirty="0" smtClean="0">
                <a:latin typeface="Arial Unicode MS"/>
                <a:cs typeface="Arial Unicode MS"/>
              </a:rPr>
              <a:t>Como en los carteles donde ya no sólo podemos encontrar letras, también el sistema braille para que más personas puedan informarse.</a:t>
            </a:r>
            <a:endParaRPr lang="es-ES_tradnl" dirty="0" smtClean="0">
              <a:latin typeface="Arial Unicode MS"/>
              <a:cs typeface="Arial Unicode MS"/>
            </a:endParaRPr>
          </a:p>
          <a:p>
            <a:pPr algn="ctr"/>
            <a:r>
              <a:rPr lang="es-MX" dirty="0" smtClean="0">
                <a:latin typeface="Arial Unicode MS"/>
                <a:cs typeface="Arial Unicode MS"/>
              </a:rPr>
              <a:t> </a:t>
            </a:r>
            <a:endParaRPr lang="es-ES_tradnl" dirty="0" smtClean="0">
              <a:latin typeface="Arial Unicode MS"/>
              <a:cs typeface="Arial Unicode MS"/>
            </a:endParaRPr>
          </a:p>
          <a:p>
            <a:pPr algn="ctr"/>
            <a:r>
              <a:rPr lang="es-MX" dirty="0" smtClean="0">
                <a:latin typeface="Arial Unicode MS"/>
                <a:cs typeface="Arial Unicode MS"/>
              </a:rPr>
              <a:t>Los gráficos que se usan tan simples que con sólo verlos sabes qué es.</a:t>
            </a:r>
            <a:r>
              <a:rPr lang="es-ES_tradnl" dirty="0" smtClean="0">
                <a:latin typeface="Arial Unicode MS"/>
                <a:cs typeface="Arial Unicode MS"/>
              </a:rPr>
              <a:t> </a:t>
            </a:r>
            <a:endParaRPr lang="es-ES_tradnl" dirty="0">
              <a:latin typeface="Arial Unicode MS"/>
              <a:cs typeface="Arial Unicode MS"/>
            </a:endParaRPr>
          </a:p>
        </p:txBody>
      </p:sp>
    </p:spTree>
    <p:extLst>
      <p:ext uri="{BB962C8B-B14F-4D97-AF65-F5344CB8AC3E}">
        <p14:creationId xmlns:p14="http://schemas.microsoft.com/office/powerpoint/2010/main" val="674299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a2a0ef551cef73fdc3e034bcef62fc7c--braille-product-design.jpg"/>
          <p:cNvPicPr>
            <a:picLocks noChangeAspect="1"/>
          </p:cNvPicPr>
          <p:nvPr/>
        </p:nvPicPr>
        <p:blipFill>
          <a:blip r:embed="rId2"/>
          <a:stretch>
            <a:fillRect/>
          </a:stretch>
        </p:blipFill>
        <p:spPr>
          <a:xfrm>
            <a:off x="0" y="623777"/>
            <a:ext cx="6116681" cy="4692070"/>
          </a:xfrm>
          <a:prstGeom prst="rect">
            <a:avLst/>
          </a:prstGeom>
        </p:spPr>
      </p:pic>
      <p:sp>
        <p:nvSpPr>
          <p:cNvPr id="5" name="CuadroTexto 4"/>
          <p:cNvSpPr txBox="1"/>
          <p:nvPr/>
        </p:nvSpPr>
        <p:spPr>
          <a:xfrm>
            <a:off x="6569228" y="2350480"/>
            <a:ext cx="2335725" cy="2585323"/>
          </a:xfrm>
          <a:prstGeom prst="rect">
            <a:avLst/>
          </a:prstGeom>
          <a:noFill/>
        </p:spPr>
        <p:txBody>
          <a:bodyPr wrap="square" rtlCol="0">
            <a:spAutoFit/>
          </a:bodyPr>
          <a:lstStyle/>
          <a:p>
            <a:r>
              <a:rPr lang="es-ES_tradnl" dirty="0" smtClean="0"/>
              <a:t>Diseñado por </a:t>
            </a:r>
            <a:r>
              <a:rPr lang="es-ES_tradnl" dirty="0" err="1" smtClean="0"/>
              <a:t>Seonkeun</a:t>
            </a:r>
            <a:r>
              <a:rPr lang="es-ES_tradnl" dirty="0" smtClean="0"/>
              <a:t> Park. Es un aparato que cuenta con las funciones de un celular básico, cambia su interfaz de puntos braille de acuerdo a la función deseada.</a:t>
            </a:r>
            <a:endParaRPr lang="es-ES_tradnl"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19707" y="421110"/>
            <a:ext cx="7886700" cy="1325563"/>
          </a:xfrm>
        </p:spPr>
        <p:txBody>
          <a:bodyPr>
            <a:normAutofit/>
          </a:bodyPr>
          <a:lstStyle/>
          <a:p>
            <a:pPr algn="ctr"/>
            <a:r>
              <a:rPr lang="es-ES"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Tolerancia al</a:t>
            </a:r>
            <a:r>
              <a:rPr lang="es-ES" sz="495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error</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3075073" y="2189770"/>
            <a:ext cx="5504585" cy="3759653"/>
          </a:xfrm>
        </p:spPr>
        <p:txBody>
          <a:bodyPr>
            <a:noAutofit/>
          </a:bodyPr>
          <a:lstStyle/>
          <a:p>
            <a:pPr algn="just"/>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Dicho diseño debe prever y minimizar posibles </a:t>
            </a:r>
            <a:r>
              <a:rPr lang="es-ES" sz="2000" dirty="0">
                <a:latin typeface="Arial Unicode MS" panose="020B0604020202020204" pitchFamily="34" charset="-128"/>
                <a:ea typeface="Arial Unicode MS" panose="020B0604020202020204" pitchFamily="34" charset="-128"/>
                <a:cs typeface="Arial Unicode MS" panose="020B0604020202020204" pitchFamily="34" charset="-128"/>
              </a:rPr>
              <a:t>equivocaciones </a:t>
            </a:r>
            <a:r>
              <a:rPr lang="es-ES" sz="2000" dirty="0" smtClean="0">
                <a:latin typeface="Arial Unicode MS" panose="020B0604020202020204" pitchFamily="34" charset="-128"/>
                <a:ea typeface="Arial Unicode MS" panose="020B0604020202020204" pitchFamily="34" charset="-128"/>
                <a:cs typeface="Arial Unicode MS" panose="020B0604020202020204" pitchFamily="34" charset="-128"/>
              </a:rPr>
              <a:t>del usuario para así minimizar riesgos.</a:t>
            </a:r>
          </a:p>
          <a:p>
            <a:pPr algn="just"/>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Dispone los elementos de manera tal que se reduzcan las posibilidades de </a:t>
            </a:r>
            <a:r>
              <a:rPr lang="es-MX" sz="2000" dirty="0">
                <a:latin typeface="Arial Unicode MS" panose="020B0604020202020204" pitchFamily="34" charset="-128"/>
                <a:ea typeface="Arial Unicode MS" panose="020B0604020202020204" pitchFamily="34" charset="-128"/>
                <a:cs typeface="Arial Unicode MS" panose="020B0604020202020204" pitchFamily="34" charset="-128"/>
              </a:rPr>
              <a:t>riesgos </a:t>
            </a:r>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y</a:t>
            </a:r>
            <a:r>
              <a:rPr lang="es-MX" sz="2000" dirty="0">
                <a:latin typeface="Arial Unicode MS" panose="020B0604020202020204" pitchFamily="34" charset="-128"/>
                <a:ea typeface="Arial Unicode MS" panose="020B0604020202020204" pitchFamily="34" charset="-128"/>
                <a:cs typeface="Arial Unicode MS" panose="020B0604020202020204" pitchFamily="34" charset="-128"/>
              </a:rPr>
              <a:t> errores </a:t>
            </a:r>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(proteger, aislar o eliminar aquello que sea posible riesgo).</a:t>
            </a:r>
          </a:p>
          <a:p>
            <a:pPr algn="just"/>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Minimiza las posibilidades de realizar actos inconscientes que impliquen riesgos</a:t>
            </a:r>
            <a:endParaRPr lang="es-MX"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118325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858846" y="4096439"/>
            <a:ext cx="5069540" cy="2308324"/>
          </a:xfrm>
          <a:prstGeom prst="rect">
            <a:avLst/>
          </a:prstGeom>
          <a:noFill/>
        </p:spPr>
        <p:txBody>
          <a:bodyPr wrap="square" rtlCol="0">
            <a:spAutoFit/>
          </a:bodyPr>
          <a:lstStyle/>
          <a:p>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Objetivo: conocer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el Diseño Universal como enfoque actual del Diseño Industrial para su aplicación en proyectos de Diseño.</a:t>
            </a:r>
          </a:p>
          <a:p>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Rectángulo 2"/>
          <p:cNvSpPr/>
          <p:nvPr/>
        </p:nvSpPr>
        <p:spPr>
          <a:xfrm>
            <a:off x="0" y="0"/>
            <a:ext cx="256032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858012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a:spLocks noGrp="1"/>
          </p:cNvSpPr>
          <p:nvPr>
            <p:ph type="title"/>
          </p:nvPr>
        </p:nvSpPr>
        <p:spPr>
          <a:xfrm>
            <a:off x="628650" y="1131094"/>
            <a:ext cx="7886700" cy="994172"/>
          </a:xfrm>
        </p:spPr>
        <p:txBody>
          <a:bodyPr>
            <a:normAutofit/>
          </a:bodyPr>
          <a:lstStyle/>
          <a:p>
            <a:pPr algn="ctr"/>
            <a:r>
              <a:rPr lang="es-ES" sz="495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Tolerancia al Error</a:t>
            </a:r>
            <a:endParaRPr lang="es-MX" sz="495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0242" name="Picture 2" descr="Светещ басту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43308"/>
            <a:ext cx="4276050" cy="427605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Mountain triking&gt;&gt;&gt; See it. Believe it. Do it. Watch thousands of spinal cord injury videos at SPINALpedia.c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880" y="243308"/>
            <a:ext cx="4945120" cy="4317862"/>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665294" y="4777356"/>
            <a:ext cx="8180081" cy="1631216"/>
          </a:xfrm>
          <a:prstGeom prst="rect">
            <a:avLst/>
          </a:prstGeom>
          <a:noFill/>
        </p:spPr>
        <p:txBody>
          <a:bodyPr wrap="square" rtlCol="0">
            <a:spAutoFit/>
          </a:bodyPr>
          <a:lstStyle/>
          <a:p>
            <a:pPr algn="r"/>
            <a:r>
              <a:rPr lang="es-MX" sz="2000" dirty="0" smtClean="0">
                <a:latin typeface="Arial Unicode MS"/>
                <a:cs typeface="Arial Unicode MS"/>
              </a:rPr>
              <a:t>Al tener el bastón una base con iluminación, se reduce significativamente el riesgo de que la persona se caiga o accidente.</a:t>
            </a:r>
          </a:p>
          <a:p>
            <a:pPr algn="r"/>
            <a:endParaRPr lang="es-ES_tradnl" sz="2000" dirty="0" smtClean="0">
              <a:latin typeface="Arial Unicode MS"/>
              <a:cs typeface="Arial Unicode MS"/>
            </a:endParaRPr>
          </a:p>
          <a:p>
            <a:pPr algn="r"/>
            <a:r>
              <a:rPr lang="es-MX" sz="2000" dirty="0" smtClean="0">
                <a:latin typeface="Arial Unicode MS"/>
                <a:cs typeface="Arial Unicode MS"/>
              </a:rPr>
              <a:t>Asimismo se busca la seguridad del usuario en silla de ruedas el momento de bajar por terrenos difíciles; reduce el riesgo de una caída. </a:t>
            </a:r>
            <a:endParaRPr lang="es-ES_tradnl" sz="2000" dirty="0">
              <a:latin typeface="Arial Unicode MS"/>
              <a:cs typeface="Arial Unicode MS"/>
            </a:endParaRPr>
          </a:p>
        </p:txBody>
      </p:sp>
    </p:spTree>
    <p:extLst>
      <p:ext uri="{BB962C8B-B14F-4D97-AF65-F5344CB8AC3E}">
        <p14:creationId xmlns:p14="http://schemas.microsoft.com/office/powerpoint/2010/main" val="1562974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stair climbing #wheelcha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939326"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6349097" y="4856644"/>
            <a:ext cx="2276669" cy="1569660"/>
          </a:xfrm>
          <a:prstGeom prst="rect">
            <a:avLst/>
          </a:prstGeom>
          <a:noFill/>
        </p:spPr>
        <p:txBody>
          <a:bodyPr wrap="square" rtlCol="0">
            <a:spAutoFit/>
          </a:bodyPr>
          <a:lstStyle/>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Silla de ruedas que permite bajar escalones</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4197913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62647" y="671805"/>
            <a:ext cx="4273633" cy="994172"/>
          </a:xfrm>
        </p:spPr>
        <p:txBody>
          <a:bodyPr>
            <a:normAutofit fontScale="90000"/>
          </a:bodyPr>
          <a:lstStyle/>
          <a:p>
            <a:r>
              <a:rPr lang="es-ES"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Mínimo Esfuerzo Físico</a:t>
            </a:r>
            <a:endParaRPr lang="es-MX" sz="495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3699164" y="2392723"/>
            <a:ext cx="4800600" cy="2496200"/>
          </a:xfrm>
        </p:spPr>
        <p:txBody>
          <a:bodyPr>
            <a:noAutofit/>
          </a:bodyPr>
          <a:lstStyle/>
          <a:p>
            <a:r>
              <a:rPr lang="es-ES" sz="2400" dirty="0">
                <a:latin typeface="Arial Unicode MS" panose="020B0604020202020204" pitchFamily="34" charset="-128"/>
                <a:ea typeface="Arial Unicode MS" panose="020B0604020202020204" pitchFamily="34" charset="-128"/>
                <a:cs typeface="Arial Unicode MS" panose="020B0604020202020204" pitchFamily="34" charset="-128"/>
              </a:rPr>
              <a:t>Debe ser cómodo de utilizar, evitando principalmente la fatiga.</a:t>
            </a:r>
          </a:p>
          <a:p>
            <a:pPr algn="just"/>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Usa la fuerza operativa en forma razonable.</a:t>
            </a:r>
          </a:p>
          <a:p>
            <a:pPr algn="just"/>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Minimiza las acciones repetitivas. </a:t>
            </a:r>
          </a:p>
        </p:txBody>
      </p:sp>
    </p:spTree>
    <p:extLst>
      <p:ext uri="{BB962C8B-B14F-4D97-AF65-F5344CB8AC3E}">
        <p14:creationId xmlns:p14="http://schemas.microsoft.com/office/powerpoint/2010/main" val="3413722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diseño simple e intuitivo diseño industr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49583"/>
            <a:ext cx="5752115" cy="417028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5859625" y="1807296"/>
            <a:ext cx="2967134" cy="3046988"/>
          </a:xfrm>
          <a:prstGeom prst="rect">
            <a:avLst/>
          </a:prstGeom>
          <a:noFill/>
        </p:spPr>
        <p:txBody>
          <a:bodyPr wrap="square" rtlCol="0">
            <a:spAutoFit/>
          </a:bodyPr>
          <a:lstStyle/>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Un objeto que facilita el desenchufe, con luz de distintos colores para identificar aparatos, este diseño es creación de Seung Kim.</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9307061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5125780" y="3666836"/>
            <a:ext cx="3716098" cy="2862322"/>
          </a:xfrm>
          <a:prstGeom prst="rect">
            <a:avLst/>
          </a:prstGeom>
          <a:noFill/>
        </p:spPr>
        <p:txBody>
          <a:bodyPr wrap="square" rtlCol="0">
            <a:spAutoFit/>
          </a:bodyPr>
          <a:lstStyle/>
          <a:p>
            <a:r>
              <a:rPr lang="es-MX" sz="2000" dirty="0" smtClean="0">
                <a:latin typeface="Arial Unicode MS"/>
                <a:cs typeface="Arial Unicode MS"/>
              </a:rPr>
              <a:t>Bañera que se inclina a la altura deseada de la persona en silla de ruedas o con otra discapacidad donde no pueda moverse demasiado. Hace que bañarse sea una tarea sencilla</a:t>
            </a:r>
            <a:r>
              <a:rPr lang="es-MX" sz="2000" dirty="0" smtClean="0">
                <a:latin typeface="Arial Unicode MS"/>
                <a:ea typeface="Arial Unicode MS" panose="020B0604020202020204" pitchFamily="34" charset="-128"/>
                <a:cs typeface="Arial Unicode MS"/>
              </a:rPr>
              <a:t>, diseñada por Kim Jung Su, Yoon Ji Soo y Kim Dong Hwan.</a:t>
            </a:r>
          </a:p>
        </p:txBody>
      </p:sp>
      <p:pic>
        <p:nvPicPr>
          <p:cNvPr id="5" name="Picture 6" descr="Accessible tub des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7464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9582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15445" y="4350220"/>
            <a:ext cx="2934850" cy="788085"/>
          </a:xfrm>
        </p:spPr>
        <p:txBody>
          <a:bodyPr>
            <a:normAutofit fontScale="47500" lnSpcReduction="20000"/>
          </a:bodyPr>
          <a:lstStyle/>
          <a:p>
            <a:r>
              <a:rPr lang="es-MX" dirty="0" smtClean="0">
                <a:solidFill>
                  <a:schemeClr val="bg1"/>
                </a:solidFill>
              </a:rPr>
              <a:t>Rampas, objetos que </a:t>
            </a:r>
            <a:r>
              <a:rPr lang="es-MX" dirty="0"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facilitan</a:t>
            </a:r>
            <a:r>
              <a:rPr lang="es-MX" dirty="0" smtClean="0">
                <a:solidFill>
                  <a:schemeClr val="bg1"/>
                </a:solidFill>
              </a:rPr>
              <a:t> las actividades cotidianas de personas con capacidades diferentes para que puedan hacerlo por sí mismos sin esfuerzo alguno </a:t>
            </a:r>
            <a:endParaRPr lang="es-MX" dirty="0">
              <a:solidFill>
                <a:schemeClr val="bg1"/>
              </a:solidFill>
            </a:endParaRPr>
          </a:p>
        </p:txBody>
      </p:sp>
      <p:pic>
        <p:nvPicPr>
          <p:cNvPr id="5124" name="Picture 4" descr="Wheelchair ra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7139"/>
            <a:ext cx="6188934" cy="6188934"/>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p:cNvSpPr txBox="1"/>
          <p:nvPr/>
        </p:nvSpPr>
        <p:spPr>
          <a:xfrm>
            <a:off x="6276296" y="541399"/>
            <a:ext cx="2481942" cy="2677656"/>
          </a:xfrm>
          <a:prstGeom prst="rect">
            <a:avLst/>
          </a:prstGeom>
          <a:noFill/>
        </p:spPr>
        <p:txBody>
          <a:bodyPr wrap="square" rtlCol="0">
            <a:spAutoFit/>
          </a:bodyPr>
          <a:lstStyle/>
          <a:p>
            <a:r>
              <a:rPr lang="es-MX" sz="2400" dirty="0" smtClean="0">
                <a:latin typeface="Arial Unicode MS"/>
                <a:cs typeface="Arial Unicode MS"/>
              </a:rPr>
              <a:t>Las rampas inteligentes hacen que subir a una plataforma sea sencillo y no se aplique mucho esfuerzo.</a:t>
            </a:r>
            <a:endParaRPr lang="es-ES_tradnl" sz="2400" dirty="0">
              <a:latin typeface="Arial Unicode MS"/>
              <a:cs typeface="Arial Unicode MS"/>
            </a:endParaRPr>
          </a:p>
        </p:txBody>
      </p:sp>
    </p:spTree>
    <p:extLst>
      <p:ext uri="{BB962C8B-B14F-4D97-AF65-F5344CB8AC3E}">
        <p14:creationId xmlns:p14="http://schemas.microsoft.com/office/powerpoint/2010/main" val="16499071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89273" y="5582887"/>
            <a:ext cx="1454727" cy="417863"/>
          </a:xfrm>
        </p:spPr>
        <p:txBody>
          <a:bodyPr>
            <a:normAutofit fontScale="92500" lnSpcReduction="10000"/>
          </a:bodyPr>
          <a:lstStyle/>
          <a:p>
            <a:r>
              <a:rPr lang="es-MX" dirty="0" smtClean="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Apps</a:t>
            </a:r>
            <a:endParaRPr lang="es-MX"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122" name="Picture 2" descr="Resultado de imagen para lavadoras inteligen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281"/>
            <a:ext cx="5739794" cy="376055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5877329" y="2025052"/>
            <a:ext cx="2967134" cy="2862323"/>
          </a:xfrm>
          <a:prstGeom prst="rect">
            <a:avLst/>
          </a:prstGeom>
          <a:noFill/>
        </p:spPr>
        <p:txBody>
          <a:bodyPr wrap="square" rtlCol="0">
            <a:spAutoFit/>
          </a:bodyPr>
          <a:lstStyle/>
          <a:p>
            <a:r>
              <a:rPr lang="es-MX" dirty="0" smtClean="0">
                <a:latin typeface="Arial Unicode MS"/>
                <a:cs typeface="Arial Unicode MS"/>
              </a:rPr>
              <a:t>Actualmente el uso de aplicaciones hacen que para todos las tareas sean más fáciles de lo que ya son, en el ejemplo esta lavadora hace todas sus funciones por una aplicación donde le indicas tiempos, pausas, funciones, etc. </a:t>
            </a:r>
            <a:endParaRPr lang="es-MX" dirty="0">
              <a:latin typeface="Arial Unicode MS"/>
              <a:ea typeface="Arial Unicode MS" panose="020B0604020202020204" pitchFamily="34" charset="-128"/>
              <a:cs typeface="Arial Unicode MS"/>
            </a:endParaRPr>
          </a:p>
        </p:txBody>
      </p:sp>
    </p:spTree>
    <p:extLst>
      <p:ext uri="{BB962C8B-B14F-4D97-AF65-F5344CB8AC3E}">
        <p14:creationId xmlns:p14="http://schemas.microsoft.com/office/powerpoint/2010/main" val="3364247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78239" y="944481"/>
            <a:ext cx="5421086" cy="877321"/>
          </a:xfrm>
        </p:spPr>
        <p:txBody>
          <a:bodyPr>
            <a:noAutofit/>
          </a:bodyPr>
          <a:lstStyle/>
          <a:p>
            <a:r>
              <a:rPr lang="es-ES" sz="36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Adecuado</a:t>
            </a:r>
            <a:r>
              <a:rPr lang="es-ES" sz="360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tamaño </a:t>
            </a:r>
            <a:r>
              <a:rPr lang="es-ES" sz="36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de</a:t>
            </a:r>
            <a:r>
              <a:rPr lang="es-ES" sz="360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aproximación </a:t>
            </a:r>
            <a:r>
              <a:rPr lang="es-ES" sz="36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es-ES" sz="360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uso</a:t>
            </a:r>
            <a:endParaRPr lang="es-MX" sz="36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Marcador de contenido 2"/>
          <p:cNvSpPr>
            <a:spLocks noGrp="1"/>
          </p:cNvSpPr>
          <p:nvPr>
            <p:ph idx="1"/>
          </p:nvPr>
        </p:nvSpPr>
        <p:spPr>
          <a:xfrm>
            <a:off x="2874571" y="2352645"/>
            <a:ext cx="5583630" cy="3263504"/>
          </a:xfrm>
        </p:spPr>
        <p:txBody>
          <a:bodyPr>
            <a:noAutofit/>
          </a:bodyPr>
          <a:lstStyle/>
          <a:p>
            <a:pPr algn="just"/>
            <a:r>
              <a:rPr lang="es-ES" sz="2400" dirty="0" smtClean="0">
                <a:latin typeface="Arial Unicode MS" panose="020B0604020202020204" pitchFamily="34" charset="-128"/>
                <a:ea typeface="Arial Unicode MS" panose="020B0604020202020204" pitchFamily="34" charset="-128"/>
                <a:cs typeface="Arial Unicode MS" panose="020B0604020202020204" pitchFamily="34" charset="-128"/>
              </a:rPr>
              <a:t>Los tamaños y espacios deben ser apropiados para el </a:t>
            </a:r>
            <a:r>
              <a:rPr lang="es-ES" sz="2400" dirty="0">
                <a:latin typeface="Arial Unicode MS" panose="020B0604020202020204" pitchFamily="34" charset="-128"/>
                <a:ea typeface="Arial Unicode MS" panose="020B0604020202020204" pitchFamily="34" charset="-128"/>
                <a:cs typeface="Arial Unicode MS" panose="020B0604020202020204" pitchFamily="34" charset="-128"/>
              </a:rPr>
              <a:t>alcance, manipulación </a:t>
            </a:r>
            <a:r>
              <a:rPr lang="es-ES" sz="2400" dirty="0" smtClean="0">
                <a:latin typeface="Arial Unicode MS" panose="020B0604020202020204" pitchFamily="34" charset="-128"/>
                <a:ea typeface="Arial Unicode MS" panose="020B0604020202020204" pitchFamily="34" charset="-128"/>
                <a:cs typeface="Arial Unicode MS" panose="020B0604020202020204" pitchFamily="34" charset="-128"/>
              </a:rPr>
              <a:t>y uso por parte del usuario, independientemente de su </a:t>
            </a:r>
            <a:r>
              <a:rPr lang="es-ES" sz="2400" dirty="0">
                <a:latin typeface="Arial Unicode MS" panose="020B0604020202020204" pitchFamily="34" charset="-128"/>
                <a:ea typeface="Arial Unicode MS" panose="020B0604020202020204" pitchFamily="34" charset="-128"/>
                <a:cs typeface="Arial Unicode MS" panose="020B0604020202020204" pitchFamily="34" charset="-128"/>
              </a:rPr>
              <a:t>tamaño, posición, y movilidad</a:t>
            </a:r>
          </a:p>
          <a:p>
            <a:pPr algn="just"/>
            <a:endParaRPr lang="es-ES" sz="24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just"/>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Otorga una línea clara de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visión </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hacia los elementos tanto para quienes están de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pie</a:t>
            </a:r>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 o </a:t>
            </a:r>
            <a:r>
              <a:rPr lang="es-MX" sz="2400" dirty="0">
                <a:latin typeface="Arial Unicode MS" panose="020B0604020202020204" pitchFamily="34" charset="-128"/>
                <a:ea typeface="Arial Unicode MS" panose="020B0604020202020204" pitchFamily="34" charset="-128"/>
                <a:cs typeface="Arial Unicode MS" panose="020B0604020202020204" pitchFamily="34" charset="-128"/>
              </a:rPr>
              <a:t>sentados</a:t>
            </a:r>
          </a:p>
        </p:txBody>
      </p:sp>
    </p:spTree>
    <p:extLst>
      <p:ext uri="{BB962C8B-B14F-4D97-AF65-F5344CB8AC3E}">
        <p14:creationId xmlns:p14="http://schemas.microsoft.com/office/powerpoint/2010/main" val="17377021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07401" y="360511"/>
            <a:ext cx="3639159" cy="877321"/>
          </a:xfrm>
        </p:spPr>
        <p:txBody>
          <a:bodyPr>
            <a:noAutofit/>
          </a:bodyPr>
          <a:lstStyle/>
          <a:p>
            <a:r>
              <a:rPr lang="es-ES" sz="24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Adecuado</a:t>
            </a:r>
            <a:r>
              <a:rPr lang="es-ES" sz="240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tamaño </a:t>
            </a:r>
            <a:r>
              <a:rPr lang="es-ES" sz="24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de</a:t>
            </a:r>
            <a:r>
              <a:rPr lang="es-ES" sz="240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aproximación </a:t>
            </a:r>
            <a:r>
              <a:rPr lang="es-ES" sz="24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es-ES" sz="2400"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uso</a:t>
            </a:r>
            <a:endParaRPr lang="es-MX" sz="2400"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 name="Imagen 4" descr="redesign-exit-door.jpeg"/>
          <p:cNvPicPr>
            <a:picLocks noChangeAspect="1"/>
          </p:cNvPicPr>
          <p:nvPr/>
        </p:nvPicPr>
        <p:blipFill>
          <a:blip r:embed="rId2"/>
          <a:stretch>
            <a:fillRect/>
          </a:stretch>
        </p:blipFill>
        <p:spPr>
          <a:xfrm>
            <a:off x="0" y="2334745"/>
            <a:ext cx="5091912" cy="4056557"/>
          </a:xfrm>
          <a:prstGeom prst="rect">
            <a:avLst/>
          </a:prstGeom>
        </p:spPr>
      </p:pic>
      <p:sp>
        <p:nvSpPr>
          <p:cNvPr id="6" name="Título 1"/>
          <p:cNvSpPr txBox="1">
            <a:spLocks/>
          </p:cNvSpPr>
          <p:nvPr/>
        </p:nvSpPr>
        <p:spPr>
          <a:xfrm>
            <a:off x="5316007" y="2644402"/>
            <a:ext cx="3639159" cy="877321"/>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b="0" i="0" u="none" strike="noStrike" kern="1200" cap="none" spc="0" normalizeH="0" baseline="0" noProof="0" dirty="0" smtClean="0">
                <a:ln>
                  <a:noFill/>
                </a:ln>
                <a:effectLst/>
                <a:uLnTx/>
                <a:uFillTx/>
                <a:latin typeface="Arial Unicode MS" panose="020B0604020202020204" pitchFamily="34" charset="-128"/>
                <a:ea typeface="Arial Unicode MS" panose="020B0604020202020204" pitchFamily="34" charset="-128"/>
                <a:cs typeface="Arial Unicode MS" panose="020B0604020202020204" pitchFamily="34" charset="-128"/>
              </a:rPr>
              <a:t>Este diseño por Chen Guan Yuan, proporciona un medio de salida accesible a todas las personas sin importar su estatura</a:t>
            </a:r>
            <a:r>
              <a:rPr kumimoji="0" lang="es-ES" b="0" i="0" u="none" strike="noStrike" kern="1200" cap="none" spc="0" normalizeH="0" noProof="0" dirty="0" smtClean="0">
                <a:ln>
                  <a:noFill/>
                </a:ln>
                <a:effectLst/>
                <a:uLnTx/>
                <a:uFillTx/>
                <a:latin typeface="Arial Unicode MS" panose="020B0604020202020204" pitchFamily="34" charset="-128"/>
                <a:ea typeface="Arial Unicode MS" panose="020B0604020202020204" pitchFamily="34" charset="-128"/>
                <a:cs typeface="Arial Unicode MS" panose="020B0604020202020204" pitchFamily="34" charset="-128"/>
              </a:rPr>
              <a:t> y as u vez es un medio de salida en caso de una emergencia como lo son los incendios.</a:t>
            </a:r>
            <a:endParaRPr kumimoji="0" lang="es-MX" b="0" i="0" u="none" strike="noStrike" kern="1200" cap="none" spc="0" normalizeH="0" baseline="0" noProof="0" dirty="0">
              <a:ln>
                <a:noFill/>
              </a:ln>
              <a:effectLst/>
              <a:uLnTx/>
              <a:uFillTx/>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737702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a:spLocks noGrp="1"/>
          </p:cNvSpPr>
          <p:nvPr>
            <p:ph type="title"/>
          </p:nvPr>
        </p:nvSpPr>
        <p:spPr>
          <a:xfrm>
            <a:off x="2375806" y="1131094"/>
            <a:ext cx="5421086" cy="877321"/>
          </a:xfrm>
        </p:spPr>
        <p:txBody>
          <a:bodyPr>
            <a:noAutofit/>
          </a:bodyPr>
          <a:lstStyle/>
          <a:p>
            <a:pPr algn="ctr"/>
            <a:r>
              <a:rPr lang="es-E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Adecuado Tamaño de Aproximación y Uso</a:t>
            </a:r>
            <a:endParaRPr lang="es-MX"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9" name="Imagen 8" descr="images.jpg"/>
          <p:cNvPicPr>
            <a:picLocks noChangeAspect="1"/>
          </p:cNvPicPr>
          <p:nvPr/>
        </p:nvPicPr>
        <p:blipFill>
          <a:blip r:embed="rId2"/>
          <a:stretch>
            <a:fillRect/>
          </a:stretch>
        </p:blipFill>
        <p:spPr>
          <a:xfrm>
            <a:off x="0" y="1090818"/>
            <a:ext cx="6694712" cy="3347356"/>
          </a:xfrm>
          <a:prstGeom prst="rect">
            <a:avLst/>
          </a:prstGeom>
        </p:spPr>
      </p:pic>
      <p:sp>
        <p:nvSpPr>
          <p:cNvPr id="10" name="CuadroTexto 9"/>
          <p:cNvSpPr txBox="1"/>
          <p:nvPr/>
        </p:nvSpPr>
        <p:spPr>
          <a:xfrm>
            <a:off x="3868545" y="4963747"/>
            <a:ext cx="4540066" cy="1200329"/>
          </a:xfrm>
          <a:prstGeom prst="rect">
            <a:avLst/>
          </a:prstGeom>
          <a:noFill/>
        </p:spPr>
        <p:txBody>
          <a:bodyPr wrap="square" rtlCol="0">
            <a:spAutoFit/>
          </a:bodyPr>
          <a:lstStyle/>
          <a:p>
            <a:r>
              <a:rPr lang="es-ES_tradnl" dirty="0" smtClean="0">
                <a:latin typeface="Arial Unicode MS"/>
                <a:cs typeface="Arial Unicode MS"/>
              </a:rPr>
              <a:t>Máquina despachadora diseñada por la empresa NEC </a:t>
            </a:r>
            <a:r>
              <a:rPr lang="es-ES_tradnl" dirty="0" err="1" smtClean="0">
                <a:latin typeface="Arial Unicode MS"/>
                <a:cs typeface="Arial Unicode MS"/>
              </a:rPr>
              <a:t>Japan</a:t>
            </a:r>
            <a:r>
              <a:rPr lang="es-ES_tradnl" dirty="0" smtClean="0">
                <a:latin typeface="Arial Unicode MS"/>
                <a:cs typeface="Arial Unicode MS"/>
              </a:rPr>
              <a:t>, que se adapta a personas con discapacidad física y proporciona un buen alcance.</a:t>
            </a:r>
            <a:endParaRPr lang="es-ES_tradnl" dirty="0">
              <a:latin typeface="Arial Unicode MS"/>
              <a:cs typeface="Arial Unicode MS"/>
            </a:endParaRPr>
          </a:p>
        </p:txBody>
      </p:sp>
    </p:spTree>
    <p:extLst>
      <p:ext uri="{BB962C8B-B14F-4D97-AF65-F5344CB8AC3E}">
        <p14:creationId xmlns:p14="http://schemas.microsoft.com/office/powerpoint/2010/main" val="1699393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15696" y="553139"/>
            <a:ext cx="5069540" cy="1446550"/>
          </a:xfrm>
          <a:prstGeom prst="rect">
            <a:avLst/>
          </a:prstGeom>
          <a:noFill/>
        </p:spPr>
        <p:txBody>
          <a:bodyPr wrap="square" rtlCol="0">
            <a:spAutoFit/>
          </a:bodyPr>
          <a:lstStyle/>
          <a:p>
            <a:r>
              <a:rPr lang="es-MX" sz="440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Introducción</a:t>
            </a:r>
            <a:endParaRPr lang="es-MX" sz="4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4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CuadroTexto 3"/>
          <p:cNvSpPr txBox="1"/>
          <p:nvPr/>
        </p:nvSpPr>
        <p:spPr>
          <a:xfrm>
            <a:off x="2857500" y="2152714"/>
            <a:ext cx="5756686" cy="4524315"/>
          </a:xfrm>
          <a:prstGeom prst="rect">
            <a:avLst/>
          </a:prstGeom>
          <a:noFill/>
        </p:spPr>
        <p:txBody>
          <a:bodyPr wrap="square" rtlCol="0">
            <a:spAutoFit/>
          </a:bodyPr>
          <a:lstStyle/>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Diseñar no es una tarea fácil, ya que demanda complejidad y dinamismo, integra exigencias técnicas, sociales y económicas, además considera las necesidades biológicas, sus efectos psicológicos.  </a:t>
            </a:r>
          </a:p>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El diseño configura la forma, el color, el volumen, todo interrelacionado con el medio ambiente y la humanidad misma, de ahí su responsabilidad ética tan importante.</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5861477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descr="Tilting Sink - Sink by Gwenole Gasnier. A sink that can adapt to everyone. By tilting and locking into place, the design can be positioned to cater for standing or seated adults or children. #designwithheart"/>
          <p:cNvPicPr>
            <a:picLocks noChangeAspect="1" noChangeArrowheads="1"/>
          </p:cNvPicPr>
          <p:nvPr/>
        </p:nvPicPr>
        <p:blipFill rotWithShape="1">
          <a:blip r:embed="rId2">
            <a:extLst>
              <a:ext uri="{28A0092B-C50C-407E-A947-70E740481C1C}">
                <a14:useLocalDpi xmlns:a14="http://schemas.microsoft.com/office/drawing/2010/main" val="0"/>
              </a:ext>
            </a:extLst>
          </a:blip>
          <a:srcRect r="7721"/>
          <a:stretch/>
        </p:blipFill>
        <p:spPr bwMode="auto">
          <a:xfrm>
            <a:off x="4358069" y="0"/>
            <a:ext cx="478593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686119" y="744562"/>
            <a:ext cx="3138631" cy="2031325"/>
          </a:xfrm>
          <a:prstGeom prst="rect">
            <a:avLst/>
          </a:prstGeom>
          <a:noFill/>
        </p:spPr>
        <p:txBody>
          <a:bodyPr wrap="square" rtlCol="0">
            <a:spAutoFit/>
          </a:bodyPr>
          <a:lstStyle/>
          <a:p>
            <a:r>
              <a:rPr lang="es-ES_tradnl" dirty="0" smtClean="0"/>
              <a:t>Lavabo adaptable a diversas estaturas, ya sea adultas, infantes y personas en sillas de ruedas; tiene un corte que permite que se incline, se balancea a través de un eje, diseñado por </a:t>
            </a:r>
            <a:r>
              <a:rPr lang="es-ES_tradnl" dirty="0" err="1" smtClean="0"/>
              <a:t>Gwenole</a:t>
            </a:r>
            <a:r>
              <a:rPr lang="es-ES_tradnl" dirty="0" smtClean="0"/>
              <a:t> </a:t>
            </a:r>
            <a:r>
              <a:rPr lang="es-ES_tradnl" dirty="0" err="1" smtClean="0"/>
              <a:t>Gasnier</a:t>
            </a:r>
            <a:r>
              <a:rPr lang="es-ES_tradnl" dirty="0" smtClean="0"/>
              <a:t>.</a:t>
            </a:r>
          </a:p>
          <a:p>
            <a:endParaRPr lang="es-ES_tradnl" dirty="0" smtClean="0"/>
          </a:p>
        </p:txBody>
      </p:sp>
    </p:spTree>
    <p:extLst>
      <p:ext uri="{BB962C8B-B14F-4D97-AF65-F5344CB8AC3E}">
        <p14:creationId xmlns:p14="http://schemas.microsoft.com/office/powerpoint/2010/main" val="22636491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Creative Thinking Makes Me Smile"/>
          <p:cNvSpPr>
            <a:spLocks noChangeAspect="1" noChangeArrowheads="1"/>
          </p:cNvSpPr>
          <p:nvPr/>
        </p:nvSpPr>
        <p:spPr bwMode="auto">
          <a:xfrm>
            <a:off x="47625" y="75485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8" name="CuadroTexto 7"/>
          <p:cNvSpPr txBox="1"/>
          <p:nvPr/>
        </p:nvSpPr>
        <p:spPr>
          <a:xfrm>
            <a:off x="5855931" y="983456"/>
            <a:ext cx="2649894" cy="5078313"/>
          </a:xfrm>
          <a:prstGeom prst="rect">
            <a:avLst/>
          </a:prstGeom>
          <a:noFill/>
        </p:spPr>
        <p:txBody>
          <a:bodyPr wrap="square" rtlCol="0">
            <a:spAutoFit/>
          </a:bodyPr>
          <a:lstStyle/>
          <a:p>
            <a:r>
              <a:rPr lang="es-MX" dirty="0" err="1" smtClean="0">
                <a:latin typeface="Arial Unicode MS" panose="020B0604020202020204" pitchFamily="34" charset="-128"/>
                <a:ea typeface="Arial Unicode MS" panose="020B0604020202020204" pitchFamily="34" charset="-128"/>
                <a:cs typeface="Arial Unicode MS" panose="020B0604020202020204" pitchFamily="34" charset="-128"/>
              </a:rPr>
              <a:t>Munivo</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es un radar táctil para ciegos.  Consiste en un mapa que apoyado sobre la palma de la mano del usuario, transmite información táctil sobre su entorno y obstáculos que puedan dificultar sus desplazamientos.</a:t>
            </a:r>
          </a:p>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Es un radar ultrasónico que puede leer el rebote contra diversas superficies, la información es transmitida mediante pequeño “toques” en la palma de la mano.</a:t>
            </a: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6148" name="Picture 4" descr="Resultado de imagen para mun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3456"/>
            <a:ext cx="5762625" cy="5886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704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92252" y="0"/>
            <a:ext cx="3547097" cy="156754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MX" sz="3600" b="1" i="0" u="none" strike="noStrike" kern="1200" cap="none" spc="0" normalizeH="0" baseline="0" noProof="0" dirty="0" smtClean="0">
                <a:ln>
                  <a:noFill/>
                </a:ln>
                <a:solidFill>
                  <a:schemeClr val="accent2">
                    <a:lumMod val="75000"/>
                  </a:schemeClr>
                </a:solidFill>
                <a:effectLst/>
                <a:uLnTx/>
                <a:uFillTx/>
                <a:latin typeface="Arial Unicode MS" panose="020B0604020202020204" pitchFamily="34" charset="-128"/>
                <a:ea typeface="Arial Unicode MS" panose="020B0604020202020204" pitchFamily="34" charset="-128"/>
                <a:cs typeface="Arial Unicode MS" panose="020B0604020202020204" pitchFamily="34" charset="-128"/>
              </a:rPr>
              <a:t>Conclusiones</a:t>
            </a:r>
            <a:r>
              <a:rPr kumimoji="0" lang="es-MX" sz="3600" b="0" i="0" u="none" strike="noStrike" kern="1200" cap="none" spc="0" normalizeH="0" baseline="0" noProof="0" dirty="0" smtClean="0">
                <a:ln>
                  <a:noFill/>
                </a:ln>
                <a:solidFill>
                  <a:schemeClr val="accent2">
                    <a:lumMod val="75000"/>
                  </a:schemeClr>
                </a:solidFill>
                <a:effectLst/>
                <a:uLnTx/>
                <a:uFillTx/>
                <a:latin typeface="Arial Unicode MS" panose="020B0604020202020204" pitchFamily="34" charset="-128"/>
                <a:ea typeface="Arial Unicode MS" panose="020B0604020202020204" pitchFamily="34" charset="-128"/>
                <a:cs typeface="Arial Unicode MS" panose="020B0604020202020204" pitchFamily="34" charset="-128"/>
              </a:rPr>
              <a:t/>
            </a:r>
            <a:br>
              <a:rPr kumimoji="0" lang="es-MX" sz="3600" b="0" i="0" u="none" strike="noStrike" kern="1200" cap="none" spc="0" normalizeH="0" baseline="0" noProof="0" dirty="0" smtClean="0">
                <a:ln>
                  <a:noFill/>
                </a:ln>
                <a:solidFill>
                  <a:schemeClr val="accent2">
                    <a:lumMod val="75000"/>
                  </a:schemeClr>
                </a:solidFill>
                <a:effectLst/>
                <a:uLnTx/>
                <a:uFillTx/>
                <a:latin typeface="Arial Unicode MS" panose="020B0604020202020204" pitchFamily="34" charset="-128"/>
                <a:ea typeface="Arial Unicode MS" panose="020B0604020202020204" pitchFamily="34" charset="-128"/>
                <a:cs typeface="Arial Unicode MS" panose="020B0604020202020204" pitchFamily="34" charset="-128"/>
              </a:rPr>
            </a:br>
            <a:endParaRPr kumimoji="0" lang="es-MX" sz="3600" b="0" i="0" u="none" strike="noStrike" kern="1200" cap="none" spc="0" normalizeH="0" baseline="0" noProof="0" dirty="0">
              <a:ln>
                <a:noFill/>
              </a:ln>
              <a:solidFill>
                <a:schemeClr val="accent2">
                  <a:lumMod val="75000"/>
                </a:schemeClr>
              </a:solidFill>
              <a:effectLst/>
              <a:uLnTx/>
              <a:uFillTx/>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 name="CuadroTexto 5"/>
          <p:cNvSpPr txBox="1"/>
          <p:nvPr/>
        </p:nvSpPr>
        <p:spPr>
          <a:xfrm>
            <a:off x="755636" y="1559276"/>
            <a:ext cx="7170504" cy="4524315"/>
          </a:xfrm>
          <a:prstGeom prst="rect">
            <a:avLst/>
          </a:prstGeom>
          <a:noFill/>
        </p:spPr>
        <p:txBody>
          <a:bodyPr wrap="square" rtlCol="0">
            <a:spAutoFit/>
          </a:bodyPr>
          <a:lstStyle/>
          <a:p>
            <a:r>
              <a:rPr lang="es-ES_tradnl" sz="2400" dirty="0" smtClean="0">
                <a:latin typeface="Arial Unicode MS"/>
                <a:cs typeface="Arial Unicode MS"/>
              </a:rPr>
              <a:t>El Diseño Universal como enfoque, se proyecta para obtener una mejor calidad de vida para todos los ciudadanos, que se basa en la diversidad humana, la inclusión social y la igualdad.</a:t>
            </a:r>
          </a:p>
          <a:p>
            <a:r>
              <a:rPr lang="es-ES_tradnl" sz="2400" dirty="0" smtClean="0">
                <a:latin typeface="Arial Unicode MS"/>
                <a:cs typeface="Arial Unicode MS"/>
              </a:rPr>
              <a:t/>
            </a:r>
            <a:br>
              <a:rPr lang="es-ES_tradnl" sz="2400" dirty="0" smtClean="0">
                <a:latin typeface="Arial Unicode MS"/>
                <a:cs typeface="Arial Unicode MS"/>
              </a:rPr>
            </a:br>
            <a:r>
              <a:rPr lang="es-ES_tradnl" sz="2400" dirty="0" smtClean="0">
                <a:latin typeface="Arial Unicode MS"/>
                <a:cs typeface="Arial Unicode MS"/>
              </a:rPr>
              <a:t/>
            </a:r>
            <a:br>
              <a:rPr lang="es-ES_tradnl" sz="2400" dirty="0" smtClean="0">
                <a:latin typeface="Arial Unicode MS"/>
                <a:cs typeface="Arial Unicode MS"/>
              </a:rPr>
            </a:br>
            <a:r>
              <a:rPr lang="es-ES_tradnl" sz="2400" dirty="0" smtClean="0">
                <a:latin typeface="Arial Unicode MS"/>
                <a:cs typeface="Arial Unicode MS"/>
              </a:rPr>
              <a:t>Más que construir o diseñar en forma accesible, si los profesionales diseñaran o construyeran con los principios de este diseño no serían necesarias las adaptaciones en los proyectos o artículos. Puesto que todo espacio se puede diseñar y construir con criterios de diseño universal. </a:t>
            </a:r>
          </a:p>
          <a:p>
            <a:endParaRPr lang="es-ES_tradnl" sz="2400" dirty="0">
              <a:latin typeface="Arial Unicode MS"/>
              <a:cs typeface="Arial Unicode MS"/>
            </a:endParaRPr>
          </a:p>
        </p:txBody>
      </p:sp>
    </p:spTree>
    <p:extLst>
      <p:ext uri="{BB962C8B-B14F-4D97-AF65-F5344CB8AC3E}">
        <p14:creationId xmlns:p14="http://schemas.microsoft.com/office/powerpoint/2010/main" val="765980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Resultado de imagen para diseño univers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83882"/>
            <a:ext cx="9144000" cy="2474118"/>
          </a:xfrm>
          <a:prstGeom prst="rect">
            <a:avLst/>
          </a:prstGeom>
          <a:solidFill>
            <a:schemeClr val="bg1"/>
          </a:solidFill>
          <a:extLst/>
        </p:spPr>
      </p:pic>
      <p:sp>
        <p:nvSpPr>
          <p:cNvPr id="6" name="CuadroTexto 5"/>
          <p:cNvSpPr txBox="1"/>
          <p:nvPr/>
        </p:nvSpPr>
        <p:spPr>
          <a:xfrm>
            <a:off x="1077183" y="1687876"/>
            <a:ext cx="7041885" cy="2554545"/>
          </a:xfrm>
          <a:prstGeom prst="rect">
            <a:avLst/>
          </a:prstGeom>
          <a:noFill/>
        </p:spPr>
        <p:txBody>
          <a:bodyPr wrap="square" rtlCol="0">
            <a:spAutoFit/>
          </a:bodyPr>
          <a:lstStyle/>
          <a:p>
            <a:r>
              <a:rPr lang="es-ES_tradnl" sz="2000" dirty="0" smtClean="0">
                <a:latin typeface="Arial Unicode MS"/>
                <a:cs typeface="Arial Unicode MS"/>
              </a:rPr>
              <a:t>Bajo este enfoque se hace evidente la diversidad de los individuos y su participación en la sociedad y bajo este panorama surge una nueva forma de uso de los objetos y espacios en la vida diaria.</a:t>
            </a:r>
          </a:p>
          <a:p>
            <a:r>
              <a:rPr lang="es-ES_tradnl" sz="2000" dirty="0" smtClean="0">
                <a:latin typeface="Arial Unicode MS"/>
                <a:cs typeface="Arial Unicode MS"/>
              </a:rPr>
              <a:t> </a:t>
            </a:r>
          </a:p>
          <a:p>
            <a:r>
              <a:rPr lang="es-ES_tradnl" sz="2000" dirty="0" smtClean="0">
                <a:latin typeface="Arial Unicode MS"/>
                <a:cs typeface="Arial Unicode MS"/>
              </a:rPr>
              <a:t>Es el arte y desafío de proyectar para todos y será óptimo si cubre el mayor espacio de necesidades dentro del espectro de personas al que va dirigido.</a:t>
            </a:r>
          </a:p>
          <a:p>
            <a:endParaRPr lang="es-ES_tradnl" sz="2000" dirty="0">
              <a:latin typeface="Arial Unicode MS"/>
              <a:cs typeface="Arial Unicode MS"/>
            </a:endParaRPr>
          </a:p>
        </p:txBody>
      </p:sp>
    </p:spTree>
    <p:extLst>
      <p:ext uri="{BB962C8B-B14F-4D97-AF65-F5344CB8AC3E}">
        <p14:creationId xmlns:p14="http://schemas.microsoft.com/office/powerpoint/2010/main" val="42275278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786256" y="2373560"/>
            <a:ext cx="7454306" cy="2062103"/>
          </a:xfrm>
          <a:prstGeom prst="rect">
            <a:avLst/>
          </a:prstGeom>
          <a:noFill/>
        </p:spPr>
        <p:txBody>
          <a:bodyPr wrap="square" rtlCol="0">
            <a:spAutoFit/>
          </a:bodyPr>
          <a:lstStyle/>
          <a:p>
            <a:pPr algn="ctr"/>
            <a:r>
              <a:rPr lang="es-MX" sz="3200" dirty="0" smtClean="0">
                <a:solidFill>
                  <a:schemeClr val="tx1">
                    <a:lumMod val="65000"/>
                    <a:lumOff val="35000"/>
                  </a:schemeClr>
                </a:solidFill>
                <a:latin typeface="Arial Unicode MS"/>
                <a:cs typeface="Arial Unicode MS"/>
              </a:rPr>
              <a:t>El diseño universal es parte esencial de la estrategia para conseguir una sociedad en la que todas las personas pueden participar.</a:t>
            </a:r>
            <a:endParaRPr lang="es-ES_tradnl" sz="3200" dirty="0" smtClean="0">
              <a:solidFill>
                <a:schemeClr val="tx1">
                  <a:lumMod val="65000"/>
                  <a:lumOff val="35000"/>
                </a:schemeClr>
              </a:solidFill>
              <a:latin typeface="Arial Unicode MS"/>
              <a:cs typeface="Arial Unicode MS"/>
            </a:endParaRPr>
          </a:p>
          <a:p>
            <a:pPr algn="ctr"/>
            <a:endParaRPr lang="es-ES_tradnl" sz="3200" dirty="0">
              <a:solidFill>
                <a:schemeClr val="accent2">
                  <a:lumMod val="75000"/>
                </a:schemeClr>
              </a:solidFill>
              <a:latin typeface="Arial Unicode MS"/>
              <a:cs typeface="Arial Unicode M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28650" y="365126"/>
            <a:ext cx="3473468" cy="1325563"/>
          </a:xfrm>
        </p:spPr>
        <p:txBody>
          <a:bodyPr>
            <a:normAutofit/>
          </a:bodyPr>
          <a:lstStyle/>
          <a:p>
            <a:r>
              <a:rPr lang="es-MX" sz="3200" dirty="0">
                <a:solidFill>
                  <a:schemeClr val="accent2">
                    <a:lumMod val="75000"/>
                  </a:schemeClr>
                </a:solidFill>
                <a:latin typeface="Arial Unicode MS"/>
                <a:cs typeface="Arial Unicode MS"/>
              </a:rPr>
              <a:t>R</a:t>
            </a:r>
            <a:r>
              <a:rPr lang="es-MX" sz="3200" dirty="0" smtClean="0">
                <a:solidFill>
                  <a:schemeClr val="accent2">
                    <a:lumMod val="75000"/>
                  </a:schemeClr>
                </a:solidFill>
                <a:latin typeface="Arial Unicode MS"/>
                <a:cs typeface="Arial Unicode MS"/>
              </a:rPr>
              <a:t>eferencias</a:t>
            </a:r>
            <a:endParaRPr lang="es-MX" sz="3200" dirty="0">
              <a:solidFill>
                <a:schemeClr val="accent2">
                  <a:lumMod val="75000"/>
                </a:schemeClr>
              </a:solidFill>
              <a:latin typeface="Arial Unicode MS"/>
              <a:cs typeface="Arial Unicode MS"/>
            </a:endParaRPr>
          </a:p>
        </p:txBody>
      </p:sp>
      <p:sp>
        <p:nvSpPr>
          <p:cNvPr id="5" name="CuadroTexto 4"/>
          <p:cNvSpPr txBox="1"/>
          <p:nvPr/>
        </p:nvSpPr>
        <p:spPr>
          <a:xfrm>
            <a:off x="680413" y="1602529"/>
            <a:ext cx="7348464" cy="4770537"/>
          </a:xfrm>
          <a:prstGeom prst="rect">
            <a:avLst/>
          </a:prstGeom>
          <a:noFill/>
        </p:spPr>
        <p:txBody>
          <a:bodyPr wrap="square" rtlCol="0">
            <a:spAutoFit/>
          </a:bodyPr>
          <a:lstStyle/>
          <a:p>
            <a:r>
              <a:rPr lang="es-MX" sz="1600" dirty="0" smtClean="0"/>
              <a:t>COCEMFE. (2011). Observatorio e la accesibilidad. (COCEMFE) Retrieved 8 de agosto de 2017 from https://www.observatoriodelaaccesibilidad.es/espacio-divulgativo/articulos/historia-accesibilidad-iii-conceptos-historia-accesibilidad-eliminacion-barreras-accesibilidad-universal-diseno-todos-vida-independiente.html?hemeroteca=true&amp;pag=7</a:t>
            </a:r>
            <a:endParaRPr lang="es-ES_tradnl" sz="1600" dirty="0" smtClean="0"/>
          </a:p>
          <a:p>
            <a:r>
              <a:rPr lang="es-MX" sz="1600" dirty="0" smtClean="0"/>
              <a:t> </a:t>
            </a:r>
            <a:endParaRPr lang="es-ES_tradnl" sz="1600" dirty="0" smtClean="0"/>
          </a:p>
          <a:p>
            <a:r>
              <a:rPr lang="es-MX" sz="1600" dirty="0" smtClean="0"/>
              <a:t>BOE. (2003). Ley 51/2003. Madrid: Jefatura del Estado.</a:t>
            </a:r>
            <a:endParaRPr lang="es-ES_tradnl" sz="1600" dirty="0" smtClean="0"/>
          </a:p>
          <a:p>
            <a:r>
              <a:rPr lang="es-MX" sz="1600" dirty="0" smtClean="0"/>
              <a:t>Fundación Arquitectura COAM. (2011). Accesibilidad Universal y Diseño para todos. Madrid: Artes Gráficas Palermo.</a:t>
            </a:r>
            <a:endParaRPr lang="es-ES_tradnl" sz="1600" dirty="0" smtClean="0"/>
          </a:p>
          <a:p>
            <a:r>
              <a:rPr lang="es-MX" sz="1600" dirty="0" smtClean="0"/>
              <a:t> </a:t>
            </a:r>
            <a:endParaRPr lang="es-ES_tradnl" sz="1600" dirty="0" smtClean="0"/>
          </a:p>
          <a:p>
            <a:r>
              <a:rPr lang="es-ES_tradnl" sz="1600" dirty="0" err="1" smtClean="0"/>
              <a:t>Burgstahler</a:t>
            </a:r>
            <a:r>
              <a:rPr lang="es-ES_tradnl" sz="1600" dirty="0" smtClean="0"/>
              <a:t>, S. (2015). Universal </a:t>
            </a:r>
            <a:r>
              <a:rPr lang="es-ES_tradnl" sz="1600" dirty="0" err="1" smtClean="0"/>
              <a:t>Design</a:t>
            </a:r>
            <a:r>
              <a:rPr lang="es-ES_tradnl" sz="1600" dirty="0" smtClean="0"/>
              <a:t>: </a:t>
            </a:r>
            <a:r>
              <a:rPr lang="es-ES_tradnl" sz="1600" dirty="0" err="1" smtClean="0"/>
              <a:t>Process</a:t>
            </a:r>
            <a:r>
              <a:rPr lang="es-ES_tradnl" sz="1600" dirty="0" smtClean="0"/>
              <a:t>, </a:t>
            </a:r>
            <a:r>
              <a:rPr lang="es-ES_tradnl" sz="1600" dirty="0" err="1" smtClean="0"/>
              <a:t>Principles</a:t>
            </a:r>
            <a:r>
              <a:rPr lang="es-ES_tradnl" sz="1600" dirty="0" smtClean="0"/>
              <a:t> </a:t>
            </a:r>
            <a:r>
              <a:rPr lang="es-ES_tradnl" sz="1600" dirty="0" err="1" smtClean="0"/>
              <a:t>and</a:t>
            </a:r>
            <a:r>
              <a:rPr lang="es-ES_tradnl" sz="1600" dirty="0" smtClean="0"/>
              <a:t> </a:t>
            </a:r>
            <a:r>
              <a:rPr lang="es-ES_tradnl" sz="1600" dirty="0" err="1" smtClean="0"/>
              <a:t>Applications</a:t>
            </a:r>
            <a:r>
              <a:rPr lang="es-ES_tradnl" sz="1600" dirty="0" smtClean="0"/>
              <a:t>. </a:t>
            </a:r>
            <a:r>
              <a:rPr lang="es-ES_tradnl" sz="1600" dirty="0" err="1" smtClean="0"/>
              <a:t>Washingtong</a:t>
            </a:r>
            <a:r>
              <a:rPr lang="es-ES_tradnl" sz="1600" dirty="0" smtClean="0"/>
              <a:t>. Disponible en: </a:t>
            </a:r>
            <a:r>
              <a:rPr lang="es-ES_tradnl" sz="1600" dirty="0" err="1" smtClean="0"/>
              <a:t>https</a:t>
            </a:r>
            <a:r>
              <a:rPr lang="es-ES_tradnl" sz="1600" dirty="0" smtClean="0"/>
              <a:t>:// </a:t>
            </a:r>
            <a:r>
              <a:rPr lang="es-ES_tradnl" sz="1600" dirty="0" err="1" smtClean="0"/>
              <a:t>wahington.edu</a:t>
            </a:r>
            <a:r>
              <a:rPr lang="es-ES_tradnl" sz="1600" dirty="0" smtClean="0"/>
              <a:t>/</a:t>
            </a:r>
            <a:r>
              <a:rPr lang="es-ES_tradnl" sz="1600" dirty="0" err="1" smtClean="0"/>
              <a:t>sites</a:t>
            </a:r>
            <a:r>
              <a:rPr lang="es-ES_tradnl" sz="1600" dirty="0" smtClean="0"/>
              <a:t>/</a:t>
            </a:r>
            <a:r>
              <a:rPr lang="es-ES_tradnl" sz="1600" dirty="0" err="1" smtClean="0"/>
              <a:t>default</a:t>
            </a:r>
            <a:r>
              <a:rPr lang="es-ES_tradnl" sz="1600" dirty="0" smtClean="0"/>
              <a:t>/files/</a:t>
            </a:r>
            <a:r>
              <a:rPr lang="es-ES_tradnl" sz="1600" dirty="0" err="1" smtClean="0"/>
              <a:t>atoms</a:t>
            </a:r>
            <a:r>
              <a:rPr lang="es-ES_tradnl" sz="1600" dirty="0" smtClean="0"/>
              <a:t>/files/</a:t>
            </a:r>
            <a:r>
              <a:rPr lang="es-ES_tradnl" sz="1600" dirty="0" err="1" smtClean="0"/>
              <a:t>Universal_Design</a:t>
            </a:r>
            <a:r>
              <a:rPr lang="es-ES_tradnl" sz="1600" dirty="0" smtClean="0"/>
              <a:t>%20 </a:t>
            </a:r>
            <a:r>
              <a:rPr lang="es-ES_tradnl" sz="1600" dirty="0" err="1" smtClean="0"/>
              <a:t>Process</a:t>
            </a:r>
            <a:r>
              <a:rPr lang="es-ES_tradnl" sz="1600" dirty="0" smtClean="0"/>
              <a:t>%20Principles%20and%20Applications.</a:t>
            </a:r>
            <a:r>
              <a:rPr lang="es-ES_tradnl" sz="1600" dirty="0" err="1" smtClean="0"/>
              <a:t>pdf</a:t>
            </a:r>
            <a:endParaRPr lang="es-ES_tradnl" sz="1600" dirty="0" smtClean="0"/>
          </a:p>
          <a:p>
            <a:r>
              <a:rPr lang="es-MX" sz="1600" dirty="0" smtClean="0"/>
              <a:t> </a:t>
            </a:r>
            <a:endParaRPr lang="es-ES_tradnl" sz="1600" dirty="0" smtClean="0"/>
          </a:p>
          <a:p>
            <a:r>
              <a:rPr lang="es-MX" sz="1600" dirty="0" smtClean="0"/>
              <a:t>Fundación Arquitectura COAM. (2011). </a:t>
            </a:r>
            <a:r>
              <a:rPr lang="es-MX" sz="1600" i="1" dirty="0" smtClean="0"/>
              <a:t>Accesibilidad Universal y Diseño para todos</a:t>
            </a:r>
            <a:r>
              <a:rPr lang="es-MX" sz="1600" dirty="0" smtClean="0"/>
              <a:t>. Madrid: Artes Gráficas Palermo.</a:t>
            </a:r>
            <a:endParaRPr lang="es-ES_tradnl" sz="1600" dirty="0" smtClean="0"/>
          </a:p>
          <a:p>
            <a:r>
              <a:rPr lang="es-MX" sz="1600" dirty="0" smtClean="0"/>
              <a:t> </a:t>
            </a:r>
            <a:endParaRPr lang="es-ES_tradnl" sz="1600" dirty="0" smtClean="0"/>
          </a:p>
          <a:p>
            <a:r>
              <a:rPr lang="es-MX" sz="1600" dirty="0" smtClean="0"/>
              <a:t>The City odf Calgary Solcial Policity and Planning Division (2010). Universal Design Handbook. Calgary</a:t>
            </a:r>
            <a:endParaRPr lang="es-ES_tradnl" sz="1600" dirty="0" smtClean="0"/>
          </a:p>
          <a:p>
            <a:endParaRPr lang="es-ES_tradnl" sz="1600" dirty="0"/>
          </a:p>
        </p:txBody>
      </p:sp>
    </p:spTree>
    <p:extLst>
      <p:ext uri="{BB962C8B-B14F-4D97-AF65-F5344CB8AC3E}">
        <p14:creationId xmlns:p14="http://schemas.microsoft.com/office/powerpoint/2010/main" val="376306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mp:transition xmlns:mp="http://schemas.microsoft.com/office/mac/powerpoint/2008/main" spd="med"/>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15696" y="553139"/>
            <a:ext cx="5069540" cy="1446550"/>
          </a:xfrm>
          <a:prstGeom prst="rect">
            <a:avLst/>
          </a:prstGeom>
          <a:noFill/>
        </p:spPr>
        <p:txBody>
          <a:bodyPr wrap="square" rtlCol="0">
            <a:spAutoFit/>
          </a:bodyPr>
          <a:lstStyle/>
          <a:p>
            <a:r>
              <a:rPr lang="es-MX" sz="440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Introducción</a:t>
            </a:r>
            <a:endParaRPr lang="es-MX" sz="4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4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CuadroTexto 3"/>
          <p:cNvSpPr txBox="1"/>
          <p:nvPr/>
        </p:nvSpPr>
        <p:spPr>
          <a:xfrm>
            <a:off x="2857500" y="2152714"/>
            <a:ext cx="5756686" cy="2677656"/>
          </a:xfrm>
          <a:prstGeom prst="rect">
            <a:avLst/>
          </a:prstGeom>
          <a:noFill/>
        </p:spPr>
        <p:txBody>
          <a:bodyPr wrap="square" rtlCol="0">
            <a:spAutoFit/>
          </a:bodyPr>
          <a:lstStyle/>
          <a:p>
            <a:r>
              <a:rPr lang="es-MX" sz="2400" dirty="0" smtClean="0">
                <a:latin typeface="Arial Unicode MS" panose="020B0604020202020204" pitchFamily="34" charset="-128"/>
                <a:ea typeface="Arial Unicode MS" panose="020B0604020202020204" pitchFamily="34" charset="-128"/>
                <a:cs typeface="Arial Unicode MS" panose="020B0604020202020204" pitchFamily="34" charset="-128"/>
              </a:rPr>
              <a:t>Por lo que el Diseño Universal constituye uno de los enfoques de Diseño más relevantes, puesto que su intención es desarrollar y simplificar las necesidades universales, enfocando su labor a personas de toda índole, sin importar su estado físico o mental.</a:t>
            </a:r>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885861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22106" y="691017"/>
            <a:ext cx="3887990" cy="1200329"/>
          </a:xfrm>
          <a:prstGeom prst="rect">
            <a:avLst/>
          </a:prstGeom>
          <a:noFill/>
        </p:spPr>
        <p:txBody>
          <a:bodyPr wrap="square" rtlCol="0">
            <a:spAutoFit/>
          </a:bodyPr>
          <a:lstStyle/>
          <a:p>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Antecedentes</a:t>
            </a:r>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 name="CuadroTexto 2"/>
          <p:cNvSpPr txBox="1"/>
          <p:nvPr/>
        </p:nvSpPr>
        <p:spPr>
          <a:xfrm>
            <a:off x="836410" y="2002182"/>
            <a:ext cx="4400608" cy="4370427"/>
          </a:xfrm>
          <a:prstGeom prst="rect">
            <a:avLst/>
          </a:prstGeom>
          <a:noFill/>
        </p:spPr>
        <p:txBody>
          <a:bodyPr wrap="square" rtlCol="0">
            <a:spAutoFit/>
          </a:bodyPr>
          <a:lstStyle/>
          <a:p>
            <a:pPr algn="r"/>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En 1974 en la </a:t>
            </a:r>
            <a:r>
              <a:rPr lang="es-MX" sz="2000" dirty="0">
                <a:latin typeface="Arial Unicode MS" panose="020B0604020202020204" pitchFamily="34" charset="-128"/>
                <a:ea typeface="Arial Unicode MS" panose="020B0604020202020204" pitchFamily="34" charset="-128"/>
                <a:cs typeface="Arial Unicode MS" panose="020B0604020202020204" pitchFamily="34" charset="-128"/>
              </a:rPr>
              <a:t>“Reunión del Grupo de Expertos sobre el Diseño Libre de Barreras” celebrada en Nueva York, </a:t>
            </a:r>
            <a:r>
              <a:rPr lang="es-MX" sz="2000" b="1" dirty="0">
                <a:latin typeface="Arial Unicode MS" panose="020B0604020202020204" pitchFamily="34" charset="-128"/>
                <a:ea typeface="Arial Unicode MS" panose="020B0604020202020204" pitchFamily="34" charset="-128"/>
                <a:cs typeface="Arial Unicode MS" panose="020B0604020202020204" pitchFamily="34" charset="-128"/>
              </a:rPr>
              <a:t>se establecen los primeros antecedentes sobre la necesidad de la eliminación de barreras físicas</a:t>
            </a:r>
            <a:r>
              <a:rPr lang="es-MX" sz="2000" dirty="0">
                <a:latin typeface="Arial Unicode MS" panose="020B0604020202020204" pitchFamily="34" charset="-128"/>
                <a:ea typeface="Arial Unicode MS" panose="020B0604020202020204" pitchFamily="34" charset="-128"/>
                <a:cs typeface="Arial Unicode MS" panose="020B0604020202020204" pitchFamily="34" charset="-128"/>
              </a:rPr>
              <a:t> que dificultan que las personas con discapacidad puedan  participar plenamente de la sociedad en igualdad de </a:t>
            </a:r>
            <a:r>
              <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rPr>
              <a:t>condiciones. (The City of Calgary Social Policity and Planning Division, 2010)</a:t>
            </a:r>
            <a:r>
              <a:rPr lang="es-ES_tradnl" sz="2000" dirty="0" smtClean="0">
                <a:latin typeface="Arial Unicode MS" panose="020B0604020202020204" pitchFamily="34" charset="-128"/>
                <a:ea typeface="Arial Unicode MS" panose="020B0604020202020204" pitchFamily="34" charset="-128"/>
                <a:cs typeface="Arial Unicode MS" panose="020B0604020202020204" pitchFamily="34" charset="-128"/>
              </a:rPr>
              <a:t> </a:t>
            </a:r>
            <a:endPar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r"/>
            <a:endParaRPr lang="es-MX" sz="2000"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r"/>
            <a:endParaRPr lang="es-MX"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r"/>
            <a:endParaRPr lang="es-MX"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7389" y="2002182"/>
            <a:ext cx="3696611" cy="3696611"/>
          </a:xfrm>
          <a:prstGeom prst="rect">
            <a:avLst/>
          </a:prstGeom>
        </p:spPr>
      </p:pic>
    </p:spTree>
    <p:extLst>
      <p:ext uri="{BB962C8B-B14F-4D97-AF65-F5344CB8AC3E}">
        <p14:creationId xmlns:p14="http://schemas.microsoft.com/office/powerpoint/2010/main" val="2366764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28593" y="1749426"/>
            <a:ext cx="3901844" cy="4247317"/>
          </a:xfrm>
          <a:prstGeom prst="rect">
            <a:avLst/>
          </a:prstGeom>
          <a:noFill/>
        </p:spPr>
        <p:txBody>
          <a:bodyPr wrap="square" rtlCol="0">
            <a:spAutoFit/>
          </a:bodyPr>
          <a:lstStyle/>
          <a:p>
            <a:pPr algn="r"/>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En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años posteriores, poco a poco se comienza a hablar del Diseño para Todos o Diseño Universal que asienta sus raíces en  el funcionalismo escandinavo de los años 50 y en el diseño ergonómico de los años 60. También tuvo influencia la política social sueca de finales de los años 70, donde se forjó el concepto de “Una Sociedad para Todos” referido fundamentalmente a la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Accesibilidad.</a:t>
            </a: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3026" y="2167806"/>
            <a:ext cx="4370974" cy="3290888"/>
          </a:xfrm>
          <a:prstGeom prst="rect">
            <a:avLst/>
          </a:prstGeom>
        </p:spPr>
      </p:pic>
      <p:sp>
        <p:nvSpPr>
          <p:cNvPr id="6" name="CuadroTexto 5"/>
          <p:cNvSpPr txBox="1"/>
          <p:nvPr/>
        </p:nvSpPr>
        <p:spPr>
          <a:xfrm>
            <a:off x="922106" y="691017"/>
            <a:ext cx="3887990" cy="1200329"/>
          </a:xfrm>
          <a:prstGeom prst="rect">
            <a:avLst/>
          </a:prstGeom>
          <a:noFill/>
        </p:spPr>
        <p:txBody>
          <a:bodyPr wrap="square" rtlCol="0">
            <a:spAutoFit/>
          </a:bodyPr>
          <a:lstStyle/>
          <a:p>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Antecedentes</a:t>
            </a:r>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067192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84009" y="1688386"/>
            <a:ext cx="4608427" cy="3693319"/>
          </a:xfrm>
          <a:prstGeom prst="rect">
            <a:avLst/>
          </a:prstGeom>
          <a:noFill/>
        </p:spPr>
        <p:txBody>
          <a:bodyPr wrap="square" rtlCol="0">
            <a:spAutoFit/>
          </a:bodyPr>
          <a:lstStyle/>
          <a:p>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En 1982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quedó plasmado en el Programa de Acción Mundial para las Personas con Discapacidad de Naciones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Unidas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el concepto de </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Accesibilidad.</a:t>
            </a: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b="1" dirty="0">
              <a:latin typeface="Arial Unicode MS" panose="020B0604020202020204" pitchFamily="34" charset="-128"/>
              <a:ea typeface="Arial Unicode MS" panose="020B0604020202020204" pitchFamily="34" charset="-128"/>
              <a:cs typeface="Arial Unicode MS" panose="020B0604020202020204" pitchFamily="34" charset="-128"/>
            </a:endParaRPr>
          </a:p>
          <a:p>
            <a:r>
              <a:rPr lang="es-MX" b="1" dirty="0">
                <a:latin typeface="Arial Unicode MS" panose="020B0604020202020204" pitchFamily="34" charset="-128"/>
                <a:ea typeface="Arial Unicode MS" panose="020B0604020202020204" pitchFamily="34" charset="-128"/>
                <a:cs typeface="Arial Unicode MS" panose="020B0604020202020204" pitchFamily="34" charset="-128"/>
              </a:rPr>
              <a:t>En 1989 </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el arquitecto </a:t>
            </a:r>
            <a:r>
              <a:rPr lang="es-MX" b="1" dirty="0">
                <a:latin typeface="Arial Unicode MS" panose="020B0604020202020204" pitchFamily="34" charset="-128"/>
                <a:ea typeface="Arial Unicode MS" panose="020B0604020202020204" pitchFamily="34" charset="-128"/>
                <a:cs typeface="Arial Unicode MS" panose="020B0604020202020204" pitchFamily="34" charset="-128"/>
              </a:rPr>
              <a:t>Ronald L. Mace</a:t>
            </a:r>
            <a:r>
              <a:rPr lang="es-MX" dirty="0">
                <a:latin typeface="Arial Unicode MS" panose="020B0604020202020204" pitchFamily="34" charset="-128"/>
                <a:ea typeface="Arial Unicode MS" panose="020B0604020202020204" pitchFamily="34" charset="-128"/>
                <a:cs typeface="Arial Unicode MS" panose="020B0604020202020204" pitchFamily="34" charset="-128"/>
              </a:rPr>
              <a:t> (Ron Mace) hace una valoración crítica de los conceptos de “Accesibilidad Física” y propone como etapa de evolución la del “Diseño Universal</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(COCEMFE,2011)</a:t>
            </a:r>
          </a:p>
          <a:p>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CuadroTexto 3"/>
          <p:cNvSpPr txBox="1"/>
          <p:nvPr/>
        </p:nvSpPr>
        <p:spPr>
          <a:xfrm>
            <a:off x="6048443" y="5038958"/>
            <a:ext cx="3095557" cy="1938992"/>
          </a:xfrm>
          <a:prstGeom prst="rect">
            <a:avLst/>
          </a:prstGeom>
          <a:noFill/>
        </p:spPr>
        <p:txBody>
          <a:bodyPr wrap="square" rtlCol="0">
            <a:spAutoFit/>
          </a:bodyPr>
          <a:lstStyle/>
          <a:p>
            <a:pPr algn="ctr"/>
            <a:r>
              <a:rPr lang="es-MX" sz="2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No se trata de derribar barreras sino, de diseñar sin </a:t>
            </a:r>
            <a:r>
              <a:rPr lang="es-MX" sz="240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ellas</a:t>
            </a:r>
            <a:r>
              <a:rPr lang="es-MX" sz="2400" b="1" dirty="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a:t>
            </a:r>
          </a:p>
          <a:p>
            <a:pPr algn="ctr"/>
            <a:endParaRPr lang="es-MX" sz="2400" b="1" dirty="0">
              <a:solidFill>
                <a:schemeClr val="accent2">
                  <a:lumMod val="75000"/>
                </a:schemeClr>
              </a:solidFill>
            </a:endParaRPr>
          </a:p>
        </p:txBody>
      </p:sp>
      <p:pic>
        <p:nvPicPr>
          <p:cNvPr id="1026" name="Picture 2" descr="Resultado de imagen para ronald L. M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7989" y="1688386"/>
            <a:ext cx="3036011" cy="3036011"/>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684009" y="729117"/>
            <a:ext cx="3887990" cy="1200329"/>
          </a:xfrm>
          <a:prstGeom prst="rect">
            <a:avLst/>
          </a:prstGeom>
          <a:noFill/>
        </p:spPr>
        <p:txBody>
          <a:bodyPr wrap="square" rtlCol="0">
            <a:spAutoFit/>
          </a:bodyPr>
          <a:lstStyle/>
          <a:p>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Antecedentes</a:t>
            </a:r>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736157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304991" y="1231186"/>
            <a:ext cx="4469882" cy="3877985"/>
          </a:xfrm>
          <a:prstGeom prst="rect">
            <a:avLst/>
          </a:prstGeom>
          <a:noFill/>
        </p:spPr>
        <p:txBody>
          <a:bodyPr wrap="square" rtlCol="0">
            <a:spAutoFit/>
          </a:bodyPr>
          <a:lstStyle/>
          <a:p>
            <a:pPr algn="ctr"/>
            <a:endParaRPr lang="es-MX" dirty="0" smtClean="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En los años noventa fue creciendo el interés sobre todo en el área del </a:t>
            </a:r>
            <a:r>
              <a:rPr lang="es-MX" sz="2400" b="1" dirty="0" smtClean="0">
                <a:solidFill>
                  <a:schemeClr val="accent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diseño industrial</a:t>
            </a:r>
            <a:r>
              <a:rPr lang="es-MX" dirty="0" smtClean="0">
                <a:latin typeface="Arial Unicode MS" panose="020B0604020202020204" pitchFamily="34" charset="-128"/>
                <a:ea typeface="Arial Unicode MS" panose="020B0604020202020204" pitchFamily="34" charset="-128"/>
                <a:cs typeface="Arial Unicode MS" panose="020B0604020202020204" pitchFamily="34" charset="-128"/>
              </a:rPr>
              <a:t>, por lo que Mace encarga a un grupo de diseñadores y abogados que crearán una serie de principios que resumiesen esta filosofía del diseño ofreciendo una guía para integrar mejor las características que resuelven las necesidades de tantas personas como sea posible. </a:t>
            </a:r>
          </a:p>
          <a:p>
            <a:pPr algn="ct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ctr"/>
            <a:endParaRPr lang="es-MX"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319" y="4643133"/>
            <a:ext cx="8435756" cy="2214867"/>
          </a:xfrm>
          <a:prstGeom prst="rect">
            <a:avLst/>
          </a:prstGeom>
        </p:spPr>
      </p:pic>
      <p:sp>
        <p:nvSpPr>
          <p:cNvPr id="4" name="CuadroTexto 3"/>
          <p:cNvSpPr txBox="1"/>
          <p:nvPr/>
        </p:nvSpPr>
        <p:spPr>
          <a:xfrm>
            <a:off x="3093806" y="405267"/>
            <a:ext cx="3887990" cy="1200329"/>
          </a:xfrm>
          <a:prstGeom prst="rect">
            <a:avLst/>
          </a:prstGeom>
          <a:noFill/>
        </p:spPr>
        <p:txBody>
          <a:bodyPr wrap="square" rtlCol="0">
            <a:spAutoFit/>
          </a:bodyPr>
          <a:lstStyle/>
          <a:p>
            <a:r>
              <a:rPr lang="es-MX" sz="3600" dirty="0" smtClean="0">
                <a:latin typeface="Arial Unicode MS" panose="020B0604020202020204" pitchFamily="34" charset="-128"/>
                <a:ea typeface="Arial Unicode MS" panose="020B0604020202020204" pitchFamily="34" charset="-128"/>
                <a:cs typeface="Arial Unicode MS" panose="020B0604020202020204" pitchFamily="34" charset="-128"/>
              </a:rPr>
              <a:t>Antecedentes</a:t>
            </a:r>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a:p>
            <a:endParaRPr lang="es-MX" sz="3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072892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1624</TotalTime>
  <Words>1837</Words>
  <Application>Microsoft Office PowerPoint</Application>
  <PresentationFormat>Presentación en pantalla (4:3)</PresentationFormat>
  <Paragraphs>174</Paragraphs>
  <Slides>45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45</vt:i4>
      </vt:variant>
    </vt:vector>
  </HeadingPairs>
  <TitlesOfParts>
    <vt:vector size="52" baseType="lpstr">
      <vt:lpstr>Arial Unicode MS</vt:lpstr>
      <vt:lpstr>Arial</vt:lpstr>
      <vt:lpstr>Calibri</vt:lpstr>
      <vt:lpstr>Calibri Light</vt:lpstr>
      <vt:lpstr>Century Gothic</vt:lpstr>
      <vt:lpstr>LilyUPC</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Uso equitativo</vt:lpstr>
      <vt:lpstr>Ejemplos de uso equitativo</vt:lpstr>
      <vt:lpstr>Presentación de PowerPoint</vt:lpstr>
      <vt:lpstr>Presentación de PowerPoint</vt:lpstr>
      <vt:lpstr>Presentación de PowerPoint</vt:lpstr>
      <vt:lpstr>Uso Flexible</vt:lpstr>
      <vt:lpstr>Uso Flexible</vt:lpstr>
      <vt:lpstr>Uso Flexible</vt:lpstr>
      <vt:lpstr>Uso simple e intuitivo</vt:lpstr>
      <vt:lpstr>Uso Simple e Intuitivo</vt:lpstr>
      <vt:lpstr>Uso Simple e Intuitivo</vt:lpstr>
      <vt:lpstr>Información perceptible</vt:lpstr>
      <vt:lpstr>Presentación de PowerPoint</vt:lpstr>
      <vt:lpstr>Presentación de PowerPoint</vt:lpstr>
      <vt:lpstr>Tolerancia al error</vt:lpstr>
      <vt:lpstr>Tolerancia al Error</vt:lpstr>
      <vt:lpstr>Presentación de PowerPoint</vt:lpstr>
      <vt:lpstr>Mínimo Esfuerzo Físico</vt:lpstr>
      <vt:lpstr>Presentación de PowerPoint</vt:lpstr>
      <vt:lpstr>Presentación de PowerPoint</vt:lpstr>
      <vt:lpstr>Presentación de PowerPoint</vt:lpstr>
      <vt:lpstr>Presentación de PowerPoint</vt:lpstr>
      <vt:lpstr>Adecuado tamaño de aproximación y uso</vt:lpstr>
      <vt:lpstr>Adecuado tamaño de aproximación y uso</vt:lpstr>
      <vt:lpstr>Adecuado Tamaño de Aproximación y Uso</vt:lpstr>
      <vt:lpstr>Presentación de PowerPoint</vt:lpstr>
      <vt:lpstr>Presentación de PowerPoint</vt:lpstr>
      <vt:lpstr>Presentación de PowerPoint</vt:lpstr>
      <vt:lpstr>Presentación de PowerPoint</vt:lpstr>
      <vt:lpstr>Presentación de PowerPoint</vt:lpstr>
      <vt:lpstr>Referencias</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UNIVERSAL</dc:title>
  <dc:subject/>
  <dc:creator>Laura</dc:creator>
  <cp:keywords/>
  <dc:description/>
  <cp:lastModifiedBy>USUARIO</cp:lastModifiedBy>
  <cp:revision>155</cp:revision>
  <dcterms:created xsi:type="dcterms:W3CDTF">2017-10-10T20:46:02Z</dcterms:created>
  <dcterms:modified xsi:type="dcterms:W3CDTF">2017-10-19T16:51:00Z</dcterms:modified>
  <cp:category/>
</cp:coreProperties>
</file>