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9" r:id="rId4"/>
    <p:sldId id="260" r:id="rId5"/>
    <p:sldId id="263" r:id="rId6"/>
    <p:sldId id="264" r:id="rId7"/>
    <p:sldId id="265" r:id="rId8"/>
    <p:sldId id="266" r:id="rId9"/>
    <p:sldId id="267" r:id="rId10"/>
    <p:sldId id="268" r:id="rId11"/>
    <p:sldId id="269" r:id="rId12"/>
    <p:sldId id="270" r:id="rId13"/>
    <p:sldId id="272" r:id="rId14"/>
    <p:sldId id="273" r:id="rId15"/>
    <p:sldId id="274" r:id="rId16"/>
    <p:sldId id="275" r:id="rId17"/>
    <p:sldId id="276" r:id="rId18"/>
    <p:sldId id="277" r:id="rId19"/>
    <p:sldId id="294" r:id="rId20"/>
    <p:sldId id="278" r:id="rId21"/>
    <p:sldId id="295" r:id="rId22"/>
    <p:sldId id="279" r:id="rId23"/>
    <p:sldId id="296" r:id="rId24"/>
    <p:sldId id="280" r:id="rId25"/>
    <p:sldId id="297"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64" d="100"/>
          <a:sy n="64" d="100"/>
        </p:scale>
        <p:origin x="84" y="32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83A1846F-CCAB-487C-99AA-8886ECE4B818}" type="datetimeFigureOut">
              <a:rPr lang="es-MX" smtClean="0"/>
              <a:t>19/10/2017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205EDDC-6E7D-4418-96EB-76C57317A4E0}" type="slidenum">
              <a:rPr lang="es-MX" smtClean="0"/>
              <a:t>‹Nº›</a:t>
            </a:fld>
            <a:endParaRPr lang="es-MX"/>
          </a:p>
        </p:txBody>
      </p:sp>
    </p:spTree>
    <p:extLst>
      <p:ext uri="{BB962C8B-B14F-4D97-AF65-F5344CB8AC3E}">
        <p14:creationId xmlns:p14="http://schemas.microsoft.com/office/powerpoint/2010/main" val="9240952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83A1846F-CCAB-487C-99AA-8886ECE4B818}" type="datetimeFigureOut">
              <a:rPr lang="es-MX" smtClean="0"/>
              <a:t>19/10/2017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205EDDC-6E7D-4418-96EB-76C57317A4E0}" type="slidenum">
              <a:rPr lang="es-MX" smtClean="0"/>
              <a:t>‹Nº›</a:t>
            </a:fld>
            <a:endParaRPr lang="es-MX"/>
          </a:p>
        </p:txBody>
      </p:sp>
    </p:spTree>
    <p:extLst>
      <p:ext uri="{BB962C8B-B14F-4D97-AF65-F5344CB8AC3E}">
        <p14:creationId xmlns:p14="http://schemas.microsoft.com/office/powerpoint/2010/main" val="31455671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83A1846F-CCAB-487C-99AA-8886ECE4B818}" type="datetimeFigureOut">
              <a:rPr lang="es-MX" smtClean="0"/>
              <a:t>19/10/2017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205EDDC-6E7D-4418-96EB-76C57317A4E0}" type="slidenum">
              <a:rPr lang="es-MX" smtClean="0"/>
              <a:t>‹Nº›</a:t>
            </a:fld>
            <a:endParaRPr lang="es-MX"/>
          </a:p>
        </p:txBody>
      </p:sp>
    </p:spTree>
    <p:extLst>
      <p:ext uri="{BB962C8B-B14F-4D97-AF65-F5344CB8AC3E}">
        <p14:creationId xmlns:p14="http://schemas.microsoft.com/office/powerpoint/2010/main" val="24668373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83A1846F-CCAB-487C-99AA-8886ECE4B818}" type="datetimeFigureOut">
              <a:rPr lang="es-MX" smtClean="0"/>
              <a:t>19/10/2017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205EDDC-6E7D-4418-96EB-76C57317A4E0}" type="slidenum">
              <a:rPr lang="es-MX" smtClean="0"/>
              <a:t>‹Nº›</a:t>
            </a:fld>
            <a:endParaRPr lang="es-MX"/>
          </a:p>
        </p:txBody>
      </p:sp>
    </p:spTree>
    <p:extLst>
      <p:ext uri="{BB962C8B-B14F-4D97-AF65-F5344CB8AC3E}">
        <p14:creationId xmlns:p14="http://schemas.microsoft.com/office/powerpoint/2010/main" val="81920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83A1846F-CCAB-487C-99AA-8886ECE4B818}" type="datetimeFigureOut">
              <a:rPr lang="es-MX" smtClean="0"/>
              <a:t>19/10/2017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205EDDC-6E7D-4418-96EB-76C57317A4E0}" type="slidenum">
              <a:rPr lang="es-MX" smtClean="0"/>
              <a:t>‹Nº›</a:t>
            </a:fld>
            <a:endParaRPr lang="es-MX"/>
          </a:p>
        </p:txBody>
      </p:sp>
    </p:spTree>
    <p:extLst>
      <p:ext uri="{BB962C8B-B14F-4D97-AF65-F5344CB8AC3E}">
        <p14:creationId xmlns:p14="http://schemas.microsoft.com/office/powerpoint/2010/main" val="16530629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83A1846F-CCAB-487C-99AA-8886ECE4B818}" type="datetimeFigureOut">
              <a:rPr lang="es-MX" smtClean="0"/>
              <a:t>19/10/2017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7205EDDC-6E7D-4418-96EB-76C57317A4E0}" type="slidenum">
              <a:rPr lang="es-MX" smtClean="0"/>
              <a:t>‹Nº›</a:t>
            </a:fld>
            <a:endParaRPr lang="es-MX"/>
          </a:p>
        </p:txBody>
      </p:sp>
    </p:spTree>
    <p:extLst>
      <p:ext uri="{BB962C8B-B14F-4D97-AF65-F5344CB8AC3E}">
        <p14:creationId xmlns:p14="http://schemas.microsoft.com/office/powerpoint/2010/main" val="6409016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29842" y="2505075"/>
            <a:ext cx="3868340"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29150" y="2505075"/>
            <a:ext cx="3887391"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83A1846F-CCAB-487C-99AA-8886ECE4B818}" type="datetimeFigureOut">
              <a:rPr lang="es-MX" smtClean="0"/>
              <a:t>19/10/2017</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7205EDDC-6E7D-4418-96EB-76C57317A4E0}" type="slidenum">
              <a:rPr lang="es-MX" smtClean="0"/>
              <a:t>‹Nº›</a:t>
            </a:fld>
            <a:endParaRPr lang="es-MX"/>
          </a:p>
        </p:txBody>
      </p:sp>
    </p:spTree>
    <p:extLst>
      <p:ext uri="{BB962C8B-B14F-4D97-AF65-F5344CB8AC3E}">
        <p14:creationId xmlns:p14="http://schemas.microsoft.com/office/powerpoint/2010/main" val="4159397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83A1846F-CCAB-487C-99AA-8886ECE4B818}" type="datetimeFigureOut">
              <a:rPr lang="es-MX" smtClean="0"/>
              <a:t>19/10/2017</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7205EDDC-6E7D-4418-96EB-76C57317A4E0}" type="slidenum">
              <a:rPr lang="es-MX" smtClean="0"/>
              <a:t>‹Nº›</a:t>
            </a:fld>
            <a:endParaRPr lang="es-MX"/>
          </a:p>
        </p:txBody>
      </p:sp>
    </p:spTree>
    <p:extLst>
      <p:ext uri="{BB962C8B-B14F-4D97-AF65-F5344CB8AC3E}">
        <p14:creationId xmlns:p14="http://schemas.microsoft.com/office/powerpoint/2010/main" val="34124486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A1846F-CCAB-487C-99AA-8886ECE4B818}" type="datetimeFigureOut">
              <a:rPr lang="es-MX" smtClean="0"/>
              <a:t>19/10/2017</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7205EDDC-6E7D-4418-96EB-76C57317A4E0}" type="slidenum">
              <a:rPr lang="es-MX" smtClean="0"/>
              <a:t>‹Nº›</a:t>
            </a:fld>
            <a:endParaRPr lang="es-MX"/>
          </a:p>
        </p:txBody>
      </p:sp>
    </p:spTree>
    <p:extLst>
      <p:ext uri="{BB962C8B-B14F-4D97-AF65-F5344CB8AC3E}">
        <p14:creationId xmlns:p14="http://schemas.microsoft.com/office/powerpoint/2010/main" val="37112952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83A1846F-CCAB-487C-99AA-8886ECE4B818}" type="datetimeFigureOut">
              <a:rPr lang="es-MX" smtClean="0"/>
              <a:t>19/10/2017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7205EDDC-6E7D-4418-96EB-76C57317A4E0}" type="slidenum">
              <a:rPr lang="es-MX" smtClean="0"/>
              <a:t>‹Nº›</a:t>
            </a:fld>
            <a:endParaRPr lang="es-MX"/>
          </a:p>
        </p:txBody>
      </p:sp>
    </p:spTree>
    <p:extLst>
      <p:ext uri="{BB962C8B-B14F-4D97-AF65-F5344CB8AC3E}">
        <p14:creationId xmlns:p14="http://schemas.microsoft.com/office/powerpoint/2010/main" val="30095273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83A1846F-CCAB-487C-99AA-8886ECE4B818}" type="datetimeFigureOut">
              <a:rPr lang="es-MX" smtClean="0"/>
              <a:t>19/10/2017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7205EDDC-6E7D-4418-96EB-76C57317A4E0}" type="slidenum">
              <a:rPr lang="es-MX" smtClean="0"/>
              <a:t>‹Nº›</a:t>
            </a:fld>
            <a:endParaRPr lang="es-MX"/>
          </a:p>
        </p:txBody>
      </p:sp>
    </p:spTree>
    <p:extLst>
      <p:ext uri="{BB962C8B-B14F-4D97-AF65-F5344CB8AC3E}">
        <p14:creationId xmlns:p14="http://schemas.microsoft.com/office/powerpoint/2010/main" val="25093766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3A1846F-CCAB-487C-99AA-8886ECE4B818}" type="datetimeFigureOut">
              <a:rPr lang="es-MX" smtClean="0"/>
              <a:t>19/10/2017</a:t>
            </a:fld>
            <a:endParaRPr lang="es-MX"/>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05EDDC-6E7D-4418-96EB-76C57317A4E0}" type="slidenum">
              <a:rPr lang="es-MX" smtClean="0"/>
              <a:t>‹Nº›</a:t>
            </a:fld>
            <a:endParaRPr lang="es-MX"/>
          </a:p>
        </p:txBody>
      </p:sp>
    </p:spTree>
    <p:extLst>
      <p:ext uri="{BB962C8B-B14F-4D97-AF65-F5344CB8AC3E}">
        <p14:creationId xmlns:p14="http://schemas.microsoft.com/office/powerpoint/2010/main" val="288751256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hyperlink" Target="https://www.veoverde.com/2010/09/075-ecodiseno-una-alternativa-sustentable-e-innovadora-que-cada-dia-crece-mas/" TargetMode="Externa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760057" y="618760"/>
            <a:ext cx="5430881" cy="830997"/>
          </a:xfrm>
          <a:prstGeom prst="rect">
            <a:avLst/>
          </a:prstGeom>
          <a:noFill/>
        </p:spPr>
        <p:txBody>
          <a:bodyPr wrap="square" rtlCol="0">
            <a:spAutoFit/>
          </a:bodyPr>
          <a:lstStyle/>
          <a:p>
            <a:r>
              <a:rPr lang="es-MX" sz="4800" b="1" dirty="0" smtClean="0">
                <a:solidFill>
                  <a:schemeClr val="accent6">
                    <a:lumMod val="50000"/>
                  </a:schemeClr>
                </a:solidFill>
                <a:latin typeface="Arial" panose="020B0604020202020204" pitchFamily="34" charset="0"/>
                <a:cs typeface="Arial" panose="020B0604020202020204" pitchFamily="34" charset="0"/>
              </a:rPr>
              <a:t>Diseño ecológico</a:t>
            </a:r>
            <a:endParaRPr lang="es-MX" sz="4800" b="1" dirty="0">
              <a:solidFill>
                <a:schemeClr val="accent6">
                  <a:lumMod val="50000"/>
                </a:schemeClr>
              </a:solidFill>
              <a:latin typeface="Arial" panose="020B0604020202020204" pitchFamily="34" charset="0"/>
              <a:cs typeface="Arial" panose="020B0604020202020204" pitchFamily="34" charset="0"/>
            </a:endParaRPr>
          </a:p>
        </p:txBody>
      </p:sp>
      <p:sp>
        <p:nvSpPr>
          <p:cNvPr id="5" name="Rectángulo 4"/>
          <p:cNvSpPr/>
          <p:nvPr/>
        </p:nvSpPr>
        <p:spPr>
          <a:xfrm rot="5400000">
            <a:off x="4485807" y="2199808"/>
            <a:ext cx="6858001" cy="2458385"/>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Subtítulo 2"/>
          <p:cNvSpPr>
            <a:spLocks noGrp="1"/>
          </p:cNvSpPr>
          <p:nvPr>
            <p:ph type="subTitle" idx="1"/>
          </p:nvPr>
        </p:nvSpPr>
        <p:spPr>
          <a:xfrm>
            <a:off x="2099358" y="1814086"/>
            <a:ext cx="3879195" cy="1113848"/>
          </a:xfrm>
        </p:spPr>
        <p:txBody>
          <a:bodyPr>
            <a:noAutofit/>
          </a:bodyPr>
          <a:lstStyle/>
          <a:p>
            <a:pPr algn="r"/>
            <a:r>
              <a:rPr lang="es-ES_tradnl" sz="2000" b="1" dirty="0" smtClean="0">
                <a:solidFill>
                  <a:schemeClr val="tx1"/>
                </a:solidFill>
                <a:latin typeface="Arial" panose="020B0604020202020204" pitchFamily="34" charset="0"/>
                <a:cs typeface="Arial" panose="020B0604020202020204" pitchFamily="34" charset="0"/>
              </a:rPr>
              <a:t>Elaboró: Dra. Linda Emi Oguri Campos</a:t>
            </a:r>
          </a:p>
          <a:p>
            <a:pPr algn="r"/>
            <a:r>
              <a:rPr lang="es-ES_tradnl" sz="2000" dirty="0" smtClean="0">
                <a:latin typeface="Arial" panose="020B0604020202020204" pitchFamily="34" charset="0"/>
                <a:cs typeface="Arial" panose="020B0604020202020204" pitchFamily="34" charset="0"/>
              </a:rPr>
              <a:t>Unidad de Aprendizaje: Bases para el diseño</a:t>
            </a:r>
          </a:p>
          <a:p>
            <a:pPr algn="r"/>
            <a:r>
              <a:rPr lang="es-ES_tradnl" sz="2000" dirty="0" smtClean="0">
                <a:latin typeface="Arial" panose="020B0604020202020204" pitchFamily="34" charset="0"/>
                <a:cs typeface="Arial" panose="020B0604020202020204" pitchFamily="34" charset="0"/>
              </a:rPr>
              <a:t>Créditos </a:t>
            </a:r>
            <a:r>
              <a:rPr lang="es-ES_tradnl" sz="2000" dirty="0" smtClean="0">
                <a:latin typeface="Arial" panose="020B0604020202020204" pitchFamily="34" charset="0"/>
                <a:cs typeface="Arial" panose="020B0604020202020204" pitchFamily="34" charset="0"/>
              </a:rPr>
              <a:t>12</a:t>
            </a:r>
          </a:p>
          <a:p>
            <a:pPr algn="r"/>
            <a:r>
              <a:rPr lang="es-ES_tradnl" sz="2000" dirty="0" smtClean="0">
                <a:latin typeface="Arial" panose="020B0604020202020204" pitchFamily="34" charset="0"/>
                <a:cs typeface="Arial" panose="020B0604020202020204" pitchFamily="34" charset="0"/>
              </a:rPr>
              <a:t>Unidad 4: Enfoques </a:t>
            </a:r>
            <a:r>
              <a:rPr lang="es-ES_tradnl" sz="2000" smtClean="0">
                <a:latin typeface="Arial" panose="020B0604020202020204" pitchFamily="34" charset="0"/>
                <a:cs typeface="Arial" panose="020B0604020202020204" pitchFamily="34" charset="0"/>
              </a:rPr>
              <a:t>del diseño</a:t>
            </a:r>
            <a:endParaRPr lang="es-ES_tradnl" sz="2000" dirty="0" smtClean="0">
              <a:latin typeface="Arial" panose="020B0604020202020204" pitchFamily="34" charset="0"/>
              <a:cs typeface="Arial" panose="020B0604020202020204" pitchFamily="34" charset="0"/>
            </a:endParaRPr>
          </a:p>
          <a:p>
            <a:pPr algn="r"/>
            <a:endParaRPr lang="es-ES_tradnl" sz="2000" dirty="0" smtClean="0">
              <a:latin typeface="Arial" panose="020B0604020202020204" pitchFamily="34" charset="0"/>
              <a:cs typeface="Arial" panose="020B0604020202020204" pitchFamily="34" charset="0"/>
            </a:endParaRPr>
          </a:p>
          <a:p>
            <a:pPr algn="r"/>
            <a:r>
              <a:rPr lang="es-ES_tradnl" altLang="ja-JP" sz="2000" dirty="0">
                <a:solidFill>
                  <a:schemeClr val="tx1"/>
                </a:solidFill>
                <a:latin typeface="Arial" panose="020B0604020202020204" pitchFamily="34" charset="0"/>
                <a:cs typeface="Arial" panose="020B0604020202020204" pitchFamily="34" charset="0"/>
              </a:rPr>
              <a:t/>
            </a:r>
            <a:br>
              <a:rPr lang="es-ES_tradnl" altLang="ja-JP" sz="2000" dirty="0">
                <a:solidFill>
                  <a:schemeClr val="tx1"/>
                </a:solidFill>
                <a:latin typeface="Arial" panose="020B0604020202020204" pitchFamily="34" charset="0"/>
                <a:cs typeface="Arial" panose="020B0604020202020204" pitchFamily="34" charset="0"/>
              </a:rPr>
            </a:br>
            <a:r>
              <a:rPr lang="es-ES_tradnl" altLang="ja-JP" sz="2000" dirty="0">
                <a:solidFill>
                  <a:schemeClr val="tx1"/>
                </a:solidFill>
                <a:latin typeface="Arial" panose="020B0604020202020204" pitchFamily="34" charset="0"/>
                <a:cs typeface="Arial" panose="020B0604020202020204" pitchFamily="34" charset="0"/>
              </a:rPr>
              <a:t/>
            </a:r>
            <a:br>
              <a:rPr lang="es-ES_tradnl" altLang="ja-JP" sz="2000" dirty="0">
                <a:solidFill>
                  <a:schemeClr val="tx1"/>
                </a:solidFill>
                <a:latin typeface="Arial" panose="020B0604020202020204" pitchFamily="34" charset="0"/>
                <a:cs typeface="Arial" panose="020B0604020202020204" pitchFamily="34" charset="0"/>
              </a:rPr>
            </a:br>
            <a:endParaRPr lang="es-ES_tradnl" sz="2000" dirty="0">
              <a:latin typeface="Arial" panose="020B0604020202020204" pitchFamily="34" charset="0"/>
              <a:cs typeface="Arial" panose="020B0604020202020204" pitchFamily="34" charset="0"/>
            </a:endParaRPr>
          </a:p>
        </p:txBody>
      </p:sp>
      <p:pic>
        <p:nvPicPr>
          <p:cNvPr id="7" name="Picture 6" descr="logo uaem vector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72687" y="5519960"/>
            <a:ext cx="990600" cy="881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descr="logo FAD vectore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95536" y="5661248"/>
            <a:ext cx="1177925"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ítulo 1"/>
          <p:cNvSpPr txBox="1">
            <a:spLocks/>
          </p:cNvSpPr>
          <p:nvPr/>
        </p:nvSpPr>
        <p:spPr>
          <a:xfrm>
            <a:off x="3132945" y="5055786"/>
            <a:ext cx="3305332" cy="1494916"/>
          </a:xfrm>
          <a:prstGeom prst="rect">
            <a:avLst/>
          </a:prstGeom>
        </p:spPr>
        <p:txBody>
          <a:bodyPr vert="horz"/>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ES_tradnl" sz="1800" dirty="0" smtClean="0"/>
              <a:t>Universidad Autónoma del Estado de México</a:t>
            </a:r>
          </a:p>
          <a:p>
            <a:r>
              <a:rPr lang="es-ES_tradnl" sz="1800" dirty="0" smtClean="0"/>
              <a:t>Facultad de Arquitectura y Diseño</a:t>
            </a:r>
          </a:p>
          <a:p>
            <a:r>
              <a:rPr lang="es-ES_tradnl" sz="1800" dirty="0" smtClean="0"/>
              <a:t>Licenciatura en Diseño Industrial</a:t>
            </a:r>
          </a:p>
          <a:p>
            <a:r>
              <a:rPr lang="es-ES_tradnl" sz="1800" dirty="0" smtClean="0"/>
              <a:t>Octubre </a:t>
            </a:r>
            <a:r>
              <a:rPr lang="es-ES_tradnl" sz="1800" dirty="0" smtClean="0"/>
              <a:t>2017</a:t>
            </a:r>
          </a:p>
          <a:p>
            <a:endParaRPr lang="es-ES_tradnl" sz="1800" dirty="0"/>
          </a:p>
          <a:p>
            <a:endParaRPr lang="es-ES_tradnl" sz="1800" dirty="0" smtClean="0"/>
          </a:p>
        </p:txBody>
      </p:sp>
    </p:spTree>
    <p:extLst>
      <p:ext uri="{BB962C8B-B14F-4D97-AF65-F5344CB8AC3E}">
        <p14:creationId xmlns:p14="http://schemas.microsoft.com/office/powerpoint/2010/main" val="329046873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p:cNvSpPr txBox="1"/>
          <p:nvPr/>
        </p:nvSpPr>
        <p:spPr>
          <a:xfrm>
            <a:off x="3353353" y="1976203"/>
            <a:ext cx="5251000" cy="4154984"/>
          </a:xfrm>
          <a:prstGeom prst="rect">
            <a:avLst/>
          </a:prstGeom>
          <a:noFill/>
        </p:spPr>
        <p:txBody>
          <a:bodyPr wrap="square" rtlCol="0">
            <a:spAutoFit/>
          </a:bodyPr>
          <a:lstStyle/>
          <a:p>
            <a:r>
              <a:rPr lang="es-ES_tradnl" sz="2400" dirty="0">
                <a:latin typeface="Arial" panose="020B0604020202020204" pitchFamily="34" charset="0"/>
                <a:cs typeface="Arial" panose="020B0604020202020204" pitchFamily="34" charset="0"/>
              </a:rPr>
              <a:t>El </a:t>
            </a:r>
            <a:r>
              <a:rPr lang="es-ES_tradnl" sz="2400" b="1" dirty="0" err="1">
                <a:solidFill>
                  <a:schemeClr val="accent6">
                    <a:lumMod val="50000"/>
                  </a:schemeClr>
                </a:solidFill>
                <a:latin typeface="Arial" panose="020B0604020202020204" pitchFamily="34" charset="0"/>
                <a:cs typeface="Arial" panose="020B0604020202020204" pitchFamily="34" charset="0"/>
              </a:rPr>
              <a:t>ecodiseño</a:t>
            </a:r>
            <a:r>
              <a:rPr lang="es-ES_tradnl" sz="2400" dirty="0">
                <a:latin typeface="Arial" panose="020B0604020202020204" pitchFamily="34" charset="0"/>
                <a:cs typeface="Arial" panose="020B0604020202020204" pitchFamily="34" charset="0"/>
              </a:rPr>
              <a:t> consiste en integrar aspectos ambientales en la concepción y desarrollo de un producto, con el objetivo de mejorar su calidad y a la vez, reducir los costes de fabricación, a través de metodologías basadas en el estudio de todas las etapas de su vida desde la obtención de materias primas y componentes hasta su eliminación y reciclado una vez desechado.</a:t>
            </a:r>
            <a:endParaRPr lang="es-MX" sz="2400" dirty="0">
              <a:latin typeface="Arial" panose="020B0604020202020204" pitchFamily="34" charset="0"/>
              <a:cs typeface="Arial" panose="020B0604020202020204" pitchFamily="34" charset="0"/>
            </a:endParaRPr>
          </a:p>
        </p:txBody>
      </p:sp>
      <p:sp>
        <p:nvSpPr>
          <p:cNvPr id="7" name="CuadroTexto 6"/>
          <p:cNvSpPr txBox="1"/>
          <p:nvPr/>
        </p:nvSpPr>
        <p:spPr>
          <a:xfrm>
            <a:off x="832786" y="652764"/>
            <a:ext cx="5146067" cy="1323439"/>
          </a:xfrm>
          <a:prstGeom prst="rect">
            <a:avLst/>
          </a:prstGeom>
          <a:noFill/>
        </p:spPr>
        <p:txBody>
          <a:bodyPr wrap="square" rtlCol="0">
            <a:spAutoFit/>
          </a:bodyPr>
          <a:lstStyle/>
          <a:p>
            <a:r>
              <a:rPr lang="es-MX" sz="4000" b="1" dirty="0" smtClean="0">
                <a:solidFill>
                  <a:schemeClr val="accent4">
                    <a:lumMod val="75000"/>
                  </a:schemeClr>
                </a:solidFill>
                <a:latin typeface="Arial" panose="020B0604020202020204" pitchFamily="34" charset="0"/>
                <a:cs typeface="Arial" panose="020B0604020202020204" pitchFamily="34" charset="0"/>
              </a:rPr>
              <a:t>Definición</a:t>
            </a:r>
          </a:p>
          <a:p>
            <a:endParaRPr lang="es-MX" sz="4000" b="1" dirty="0">
              <a:solidFill>
                <a:schemeClr val="accent4">
                  <a:lumMod val="75000"/>
                </a:schemeClr>
              </a:solidFill>
              <a:latin typeface="Arial" panose="020B0604020202020204" pitchFamily="34" charset="0"/>
              <a:cs typeface="Arial" panose="020B0604020202020204" pitchFamily="34" charset="0"/>
            </a:endParaRPr>
          </a:p>
        </p:txBody>
      </p:sp>
      <p:pic>
        <p:nvPicPr>
          <p:cNvPr id="6146" name="Picture 2" descr="Resultado de imagen para diseño y medio ambiente"/>
          <p:cNvPicPr>
            <a:picLocks noChangeAspect="1" noChangeArrowheads="1"/>
          </p:cNvPicPr>
          <p:nvPr/>
        </p:nvPicPr>
        <p:blipFill rotWithShape="1">
          <a:blip r:embed="rId2">
            <a:extLst>
              <a:ext uri="{28A0092B-C50C-407E-A947-70E740481C1C}">
                <a14:useLocalDpi xmlns:a14="http://schemas.microsoft.com/office/drawing/2010/main" val="0"/>
              </a:ext>
            </a:extLst>
          </a:blip>
          <a:srcRect l="28745" r="30551"/>
          <a:stretch/>
        </p:blipFill>
        <p:spPr bwMode="auto">
          <a:xfrm>
            <a:off x="444151" y="2428406"/>
            <a:ext cx="2493113" cy="29530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2380671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Resultado de imagen para análisis de ciclo de vi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33214" y="2141796"/>
            <a:ext cx="3338312" cy="3164722"/>
          </a:xfrm>
          <a:prstGeom prst="rect">
            <a:avLst/>
          </a:prstGeom>
          <a:noFill/>
          <a:extLst>
            <a:ext uri="{909E8E84-426E-40DD-AFC4-6F175D3DCCD1}">
              <a14:hiddenFill xmlns:a14="http://schemas.microsoft.com/office/drawing/2010/main">
                <a:solidFill>
                  <a:srgbClr val="FFFFFF"/>
                </a:solidFill>
              </a14:hiddenFill>
            </a:ext>
          </a:extLst>
        </p:spPr>
      </p:pic>
      <p:sp>
        <p:nvSpPr>
          <p:cNvPr id="7" name="CuadroTexto 6"/>
          <p:cNvSpPr txBox="1"/>
          <p:nvPr/>
        </p:nvSpPr>
        <p:spPr>
          <a:xfrm>
            <a:off x="832786" y="652764"/>
            <a:ext cx="5146067" cy="1323439"/>
          </a:xfrm>
          <a:prstGeom prst="rect">
            <a:avLst/>
          </a:prstGeom>
          <a:noFill/>
        </p:spPr>
        <p:txBody>
          <a:bodyPr wrap="square" rtlCol="0">
            <a:spAutoFit/>
          </a:bodyPr>
          <a:lstStyle/>
          <a:p>
            <a:r>
              <a:rPr lang="es-MX" sz="4000" b="1" dirty="0" smtClean="0">
                <a:solidFill>
                  <a:schemeClr val="accent4">
                    <a:lumMod val="75000"/>
                  </a:schemeClr>
                </a:solidFill>
                <a:latin typeface="Arial" panose="020B0604020202020204" pitchFamily="34" charset="0"/>
                <a:cs typeface="Arial" panose="020B0604020202020204" pitchFamily="34" charset="0"/>
              </a:rPr>
              <a:t>Definición</a:t>
            </a:r>
          </a:p>
          <a:p>
            <a:endParaRPr lang="es-MX" sz="4000" b="1" dirty="0">
              <a:solidFill>
                <a:schemeClr val="accent4">
                  <a:lumMod val="75000"/>
                </a:schemeClr>
              </a:solidFill>
              <a:latin typeface="Arial" panose="020B0604020202020204" pitchFamily="34" charset="0"/>
              <a:cs typeface="Arial" panose="020B0604020202020204" pitchFamily="34" charset="0"/>
            </a:endParaRPr>
          </a:p>
        </p:txBody>
      </p:sp>
      <p:sp>
        <p:nvSpPr>
          <p:cNvPr id="9" name="CuadroTexto 8"/>
          <p:cNvSpPr txBox="1"/>
          <p:nvPr/>
        </p:nvSpPr>
        <p:spPr>
          <a:xfrm>
            <a:off x="382214" y="1976203"/>
            <a:ext cx="5251000" cy="3785652"/>
          </a:xfrm>
          <a:prstGeom prst="rect">
            <a:avLst/>
          </a:prstGeom>
          <a:noFill/>
        </p:spPr>
        <p:txBody>
          <a:bodyPr wrap="square" rtlCol="0">
            <a:spAutoFit/>
          </a:bodyPr>
          <a:lstStyle/>
          <a:p>
            <a:pPr algn="r"/>
            <a:r>
              <a:rPr lang="es-ES_tradnl" sz="2400" dirty="0">
                <a:latin typeface="Arial" panose="020B0604020202020204" pitchFamily="34" charset="0"/>
                <a:cs typeface="Arial" panose="020B0604020202020204" pitchFamily="34" charset="0"/>
              </a:rPr>
              <a:t>Es un proceso que a través de una utilización inteligente de los recursos disponibles, aborda la tecnología del diseño y la organización de manera que asegura el beneficio máximo para todos los actores involucrados y las satisfacción del consumidor causando impactos ambientales mínimos. (</a:t>
            </a:r>
            <a:r>
              <a:rPr lang="es-ES_tradnl" sz="2400" dirty="0" err="1">
                <a:latin typeface="Arial" panose="020B0604020202020204" pitchFamily="34" charset="0"/>
                <a:cs typeface="Arial" panose="020B0604020202020204" pitchFamily="34" charset="0"/>
              </a:rPr>
              <a:t>Wimmer</a:t>
            </a:r>
            <a:r>
              <a:rPr lang="es-ES_tradnl" sz="2400" dirty="0">
                <a:latin typeface="Arial" panose="020B0604020202020204" pitchFamily="34" charset="0"/>
                <a:cs typeface="Arial" panose="020B0604020202020204" pitchFamily="34" charset="0"/>
              </a:rPr>
              <a:t>, 2003)</a:t>
            </a:r>
            <a:endParaRPr lang="es-MX" sz="2400" dirty="0">
              <a:latin typeface="Arial" panose="020B0604020202020204" pitchFamily="34" charset="0"/>
              <a:cs typeface="Arial" panose="020B0604020202020204" pitchFamily="34" charset="0"/>
            </a:endParaRPr>
          </a:p>
          <a:p>
            <a:pPr algn="r"/>
            <a:endParaRPr lang="es-MX"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5330758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adroTexto 6"/>
          <p:cNvSpPr txBox="1"/>
          <p:nvPr/>
        </p:nvSpPr>
        <p:spPr>
          <a:xfrm>
            <a:off x="832786" y="652764"/>
            <a:ext cx="5146067" cy="1323439"/>
          </a:xfrm>
          <a:prstGeom prst="rect">
            <a:avLst/>
          </a:prstGeom>
          <a:noFill/>
        </p:spPr>
        <p:txBody>
          <a:bodyPr wrap="square" rtlCol="0">
            <a:spAutoFit/>
          </a:bodyPr>
          <a:lstStyle/>
          <a:p>
            <a:r>
              <a:rPr lang="es-MX" sz="4000" b="1" dirty="0" smtClean="0">
                <a:solidFill>
                  <a:schemeClr val="accent4">
                    <a:lumMod val="75000"/>
                  </a:schemeClr>
                </a:solidFill>
                <a:latin typeface="Arial" panose="020B0604020202020204" pitchFamily="34" charset="0"/>
                <a:cs typeface="Arial" panose="020B0604020202020204" pitchFamily="34" charset="0"/>
              </a:rPr>
              <a:t>Definición</a:t>
            </a:r>
          </a:p>
          <a:p>
            <a:endParaRPr lang="es-MX" sz="4000" b="1" dirty="0">
              <a:solidFill>
                <a:schemeClr val="accent4">
                  <a:lumMod val="75000"/>
                </a:schemeClr>
              </a:solidFill>
              <a:latin typeface="Arial" panose="020B0604020202020204" pitchFamily="34" charset="0"/>
              <a:cs typeface="Arial" panose="020B0604020202020204" pitchFamily="34" charset="0"/>
            </a:endParaRPr>
          </a:p>
        </p:txBody>
      </p:sp>
      <p:sp>
        <p:nvSpPr>
          <p:cNvPr id="9" name="CuadroTexto 8"/>
          <p:cNvSpPr txBox="1"/>
          <p:nvPr/>
        </p:nvSpPr>
        <p:spPr>
          <a:xfrm>
            <a:off x="1690276" y="1713875"/>
            <a:ext cx="5251000" cy="3785652"/>
          </a:xfrm>
          <a:prstGeom prst="rect">
            <a:avLst/>
          </a:prstGeom>
          <a:noFill/>
        </p:spPr>
        <p:txBody>
          <a:bodyPr wrap="square" rtlCol="0">
            <a:spAutoFit/>
          </a:bodyPr>
          <a:lstStyle/>
          <a:p>
            <a:pPr algn="just"/>
            <a:r>
              <a:rPr lang="es-ES_tradnl" sz="2400" dirty="0">
                <a:latin typeface="Arial" panose="020B0604020202020204" pitchFamily="34" charset="0"/>
                <a:cs typeface="Arial" panose="020B0604020202020204" pitchFamily="34" charset="0"/>
              </a:rPr>
              <a:t>El objetivo del </a:t>
            </a:r>
            <a:r>
              <a:rPr lang="es-ES_tradnl" sz="2400" b="1" dirty="0" err="1">
                <a:solidFill>
                  <a:schemeClr val="accent6">
                    <a:lumMod val="50000"/>
                  </a:schemeClr>
                </a:solidFill>
                <a:latin typeface="Arial" panose="020B0604020202020204" pitchFamily="34" charset="0"/>
                <a:cs typeface="Arial" panose="020B0604020202020204" pitchFamily="34" charset="0"/>
              </a:rPr>
              <a:t>ecodiseño</a:t>
            </a:r>
            <a:r>
              <a:rPr lang="es-ES_tradnl" sz="2400" dirty="0">
                <a:latin typeface="Arial" panose="020B0604020202020204" pitchFamily="34" charset="0"/>
                <a:cs typeface="Arial" panose="020B0604020202020204" pitchFamily="34" charset="0"/>
              </a:rPr>
              <a:t> es reducir el impacto ambiental del producto a lo largo de todo su ciclo de vida, es decir, desde que se crea, se produce (incluye su materia prima y procesos de producción), se distribuye, se promociona y hasta su desecho final. (Sanz, 2003)</a:t>
            </a:r>
            <a:endParaRPr lang="es-MX" sz="2400" dirty="0">
              <a:latin typeface="Arial" panose="020B0604020202020204" pitchFamily="34" charset="0"/>
              <a:cs typeface="Arial" panose="020B0604020202020204" pitchFamily="34" charset="0"/>
            </a:endParaRPr>
          </a:p>
          <a:p>
            <a:pPr algn="just"/>
            <a:endParaRPr lang="es-MX" sz="2400" dirty="0">
              <a:latin typeface="Arial" panose="020B0604020202020204" pitchFamily="34" charset="0"/>
              <a:cs typeface="Arial" panose="020B0604020202020204" pitchFamily="34" charset="0"/>
            </a:endParaRPr>
          </a:p>
          <a:p>
            <a:pPr algn="just"/>
            <a:endParaRPr lang="es-MX" sz="2400" dirty="0">
              <a:latin typeface="Arial" panose="020B0604020202020204" pitchFamily="34" charset="0"/>
              <a:cs typeface="Arial" panose="020B0604020202020204" pitchFamily="34" charset="0"/>
            </a:endParaRPr>
          </a:p>
        </p:txBody>
      </p:sp>
      <p:pic>
        <p:nvPicPr>
          <p:cNvPr id="9218" name="Picture 2" descr="Resultado de imagen para ecodiseño"/>
          <p:cNvPicPr>
            <a:picLocks noChangeAspect="1" noChangeArrowheads="1"/>
          </p:cNvPicPr>
          <p:nvPr/>
        </p:nvPicPr>
        <p:blipFill rotWithShape="1">
          <a:blip r:embed="rId2">
            <a:extLst>
              <a:ext uri="{28A0092B-C50C-407E-A947-70E740481C1C}">
                <a14:useLocalDpi xmlns:a14="http://schemas.microsoft.com/office/drawing/2010/main" val="0"/>
              </a:ext>
            </a:extLst>
          </a:blip>
          <a:srcRect t="58913" b="8554"/>
          <a:stretch/>
        </p:blipFill>
        <p:spPr bwMode="auto">
          <a:xfrm>
            <a:off x="1540374" y="5237198"/>
            <a:ext cx="5762625" cy="11992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5528330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uadroTexto 8"/>
          <p:cNvSpPr txBox="1"/>
          <p:nvPr/>
        </p:nvSpPr>
        <p:spPr>
          <a:xfrm>
            <a:off x="2035050" y="2913088"/>
            <a:ext cx="5055298" cy="3046988"/>
          </a:xfrm>
          <a:prstGeom prst="rect">
            <a:avLst/>
          </a:prstGeom>
          <a:noFill/>
        </p:spPr>
        <p:txBody>
          <a:bodyPr wrap="square" rtlCol="0">
            <a:spAutoFit/>
          </a:bodyPr>
          <a:lstStyle/>
          <a:p>
            <a:pPr algn="just"/>
            <a:r>
              <a:rPr lang="es-ES_tradnl" sz="2400" dirty="0">
                <a:latin typeface="Arial" panose="020B0604020202020204" pitchFamily="34" charset="0"/>
                <a:cs typeface="Arial" panose="020B0604020202020204" pitchFamily="34" charset="0"/>
              </a:rPr>
              <a:t>El </a:t>
            </a:r>
            <a:r>
              <a:rPr lang="es-ES_tradnl" sz="2400" dirty="0" err="1">
                <a:latin typeface="Arial" panose="020B0604020202020204" pitchFamily="34" charset="0"/>
                <a:cs typeface="Arial" panose="020B0604020202020204" pitchFamily="34" charset="0"/>
              </a:rPr>
              <a:t>ecodiseño</a:t>
            </a:r>
            <a:r>
              <a:rPr lang="es-ES_tradnl" sz="2400" dirty="0">
                <a:latin typeface="Arial" panose="020B0604020202020204" pitchFamily="34" charset="0"/>
                <a:cs typeface="Arial" panose="020B0604020202020204" pitchFamily="34" charset="0"/>
              </a:rPr>
              <a:t> plantea la importancia de considerar todo el ciclo de vida del producto en el momento de concebirlo, para lo cual es preciso entender las siguientes premisas (Sanz, 2003):</a:t>
            </a:r>
            <a:endParaRPr lang="es-MX" sz="2400" dirty="0">
              <a:latin typeface="Arial" panose="020B0604020202020204" pitchFamily="34" charset="0"/>
              <a:cs typeface="Arial" panose="020B0604020202020204" pitchFamily="34" charset="0"/>
            </a:endParaRPr>
          </a:p>
          <a:p>
            <a:pPr algn="just"/>
            <a:endParaRPr lang="es-MX" sz="2400" dirty="0">
              <a:latin typeface="Arial" panose="020B0604020202020204" pitchFamily="34" charset="0"/>
              <a:cs typeface="Arial" panose="020B0604020202020204" pitchFamily="34" charset="0"/>
            </a:endParaRPr>
          </a:p>
          <a:p>
            <a:pPr algn="just"/>
            <a:endParaRPr lang="es-MX" sz="2400" dirty="0">
              <a:latin typeface="Arial" panose="020B0604020202020204" pitchFamily="34" charset="0"/>
              <a:cs typeface="Arial" panose="020B0604020202020204" pitchFamily="34" charset="0"/>
            </a:endParaRPr>
          </a:p>
        </p:txBody>
      </p:sp>
      <p:sp>
        <p:nvSpPr>
          <p:cNvPr id="2" name="Rectángulo 1"/>
          <p:cNvSpPr/>
          <p:nvPr/>
        </p:nvSpPr>
        <p:spPr>
          <a:xfrm>
            <a:off x="0" y="0"/>
            <a:ext cx="9144000" cy="2128603"/>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CuadroTexto 5"/>
          <p:cNvSpPr txBox="1"/>
          <p:nvPr/>
        </p:nvSpPr>
        <p:spPr>
          <a:xfrm>
            <a:off x="3141271" y="544165"/>
            <a:ext cx="5403122" cy="1754326"/>
          </a:xfrm>
          <a:prstGeom prst="rect">
            <a:avLst/>
          </a:prstGeom>
          <a:noFill/>
        </p:spPr>
        <p:txBody>
          <a:bodyPr wrap="square" rtlCol="0">
            <a:spAutoFit/>
          </a:bodyPr>
          <a:lstStyle/>
          <a:p>
            <a:pPr algn="r"/>
            <a:r>
              <a:rPr lang="es-MX" sz="3600" b="1" dirty="0" smtClean="0">
                <a:solidFill>
                  <a:schemeClr val="bg1"/>
                </a:solidFill>
                <a:latin typeface="Arial" panose="020B0604020202020204" pitchFamily="34" charset="0"/>
                <a:cs typeface="Arial" panose="020B0604020202020204" pitchFamily="34" charset="0"/>
              </a:rPr>
              <a:t>Premisas del diseño ecológico</a:t>
            </a:r>
          </a:p>
          <a:p>
            <a:pPr algn="r"/>
            <a:endParaRPr lang="es-MX" sz="36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6686178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uadroTexto 8"/>
          <p:cNvSpPr txBox="1"/>
          <p:nvPr/>
        </p:nvSpPr>
        <p:spPr>
          <a:xfrm>
            <a:off x="494676" y="1938727"/>
            <a:ext cx="4362138" cy="4893647"/>
          </a:xfrm>
          <a:prstGeom prst="rect">
            <a:avLst/>
          </a:prstGeom>
          <a:noFill/>
        </p:spPr>
        <p:txBody>
          <a:bodyPr wrap="square" rtlCol="0">
            <a:spAutoFit/>
          </a:bodyPr>
          <a:lstStyle/>
          <a:p>
            <a:pPr algn="r"/>
            <a:r>
              <a:rPr lang="es-ES_tradnl" sz="2400" dirty="0">
                <a:latin typeface="Arial" panose="020B0604020202020204" pitchFamily="34" charset="0"/>
                <a:cs typeface="Arial" panose="020B0604020202020204" pitchFamily="34" charset="0"/>
              </a:rPr>
              <a:t>Al reducir el consumo de energía, se mejora la gestión ambiental y se reducen los costes de producción</a:t>
            </a:r>
            <a:r>
              <a:rPr lang="es-ES_tradnl" sz="2400" dirty="0" smtClean="0">
                <a:latin typeface="Arial" panose="020B0604020202020204" pitchFamily="34" charset="0"/>
                <a:cs typeface="Arial" panose="020B0604020202020204" pitchFamily="34" charset="0"/>
              </a:rPr>
              <a:t>.</a:t>
            </a:r>
          </a:p>
          <a:p>
            <a:pPr algn="r"/>
            <a:endParaRPr lang="es-MX" sz="2400" dirty="0">
              <a:latin typeface="Arial" panose="020B0604020202020204" pitchFamily="34" charset="0"/>
              <a:cs typeface="Arial" panose="020B0604020202020204" pitchFamily="34" charset="0"/>
            </a:endParaRPr>
          </a:p>
          <a:p>
            <a:pPr algn="r"/>
            <a:r>
              <a:rPr lang="es-ES_tradnl" sz="2400" dirty="0">
                <a:latin typeface="Arial" panose="020B0604020202020204" pitchFamily="34" charset="0"/>
                <a:cs typeface="Arial" panose="020B0604020202020204" pitchFamily="34" charset="0"/>
              </a:rPr>
              <a:t>Al minimizar la cantidad de material utilizado y utilizar materiales renovables o más fáciles de reciclar, se reduce el consumo de recursos y el coste de la materia prima.</a:t>
            </a:r>
            <a:endParaRPr lang="es-MX" sz="2400" dirty="0">
              <a:latin typeface="Arial" panose="020B0604020202020204" pitchFamily="34" charset="0"/>
              <a:cs typeface="Arial" panose="020B0604020202020204" pitchFamily="34" charset="0"/>
            </a:endParaRPr>
          </a:p>
          <a:p>
            <a:pPr algn="r"/>
            <a:endParaRPr lang="es-MX" sz="2400" dirty="0">
              <a:latin typeface="Arial" panose="020B0604020202020204" pitchFamily="34" charset="0"/>
              <a:cs typeface="Arial" panose="020B0604020202020204" pitchFamily="34" charset="0"/>
            </a:endParaRPr>
          </a:p>
          <a:p>
            <a:pPr algn="r"/>
            <a:endParaRPr lang="es-MX" sz="2400" dirty="0">
              <a:latin typeface="Arial" panose="020B0604020202020204" pitchFamily="34" charset="0"/>
              <a:cs typeface="Arial" panose="020B0604020202020204" pitchFamily="34" charset="0"/>
            </a:endParaRPr>
          </a:p>
        </p:txBody>
      </p:sp>
      <p:sp>
        <p:nvSpPr>
          <p:cNvPr id="6" name="CuadroTexto 5"/>
          <p:cNvSpPr txBox="1"/>
          <p:nvPr/>
        </p:nvSpPr>
        <p:spPr>
          <a:xfrm>
            <a:off x="-261495" y="484204"/>
            <a:ext cx="5403122" cy="1754326"/>
          </a:xfrm>
          <a:prstGeom prst="rect">
            <a:avLst/>
          </a:prstGeom>
          <a:noFill/>
        </p:spPr>
        <p:txBody>
          <a:bodyPr wrap="square" rtlCol="0">
            <a:spAutoFit/>
          </a:bodyPr>
          <a:lstStyle/>
          <a:p>
            <a:pPr algn="r"/>
            <a:r>
              <a:rPr lang="es-MX" sz="3600" b="1" dirty="0" smtClean="0">
                <a:solidFill>
                  <a:schemeClr val="accent6">
                    <a:lumMod val="50000"/>
                  </a:schemeClr>
                </a:solidFill>
                <a:latin typeface="Arial" panose="020B0604020202020204" pitchFamily="34" charset="0"/>
                <a:cs typeface="Arial" panose="020B0604020202020204" pitchFamily="34" charset="0"/>
              </a:rPr>
              <a:t>Premisas del diseño ecológico</a:t>
            </a:r>
          </a:p>
          <a:p>
            <a:pPr algn="r"/>
            <a:endParaRPr lang="es-MX" sz="3600" b="1" dirty="0">
              <a:solidFill>
                <a:schemeClr val="accent6">
                  <a:lumMod val="50000"/>
                </a:schemeClr>
              </a:solidFill>
              <a:latin typeface="Arial" panose="020B0604020202020204" pitchFamily="34" charset="0"/>
              <a:cs typeface="Arial" panose="020B0604020202020204" pitchFamily="34" charset="0"/>
            </a:endParaRPr>
          </a:p>
        </p:txBody>
      </p:sp>
      <p:pic>
        <p:nvPicPr>
          <p:cNvPr id="10244" name="Picture 4" descr="Resultado de imagen para fuentes de energia renovabl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93388" y="2508352"/>
            <a:ext cx="4150612" cy="31129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6672093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Resultado de imagen para diseño de packaging creativo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19929" y="3821450"/>
            <a:ext cx="3524072" cy="2653260"/>
          </a:xfrm>
          <a:prstGeom prst="rect">
            <a:avLst/>
          </a:prstGeom>
          <a:noFill/>
          <a:extLst>
            <a:ext uri="{909E8E84-426E-40DD-AFC4-6F175D3DCCD1}">
              <a14:hiddenFill xmlns:a14="http://schemas.microsoft.com/office/drawing/2010/main">
                <a:solidFill>
                  <a:srgbClr val="FFFFFF"/>
                </a:solidFill>
              </a14:hiddenFill>
            </a:ext>
          </a:extLst>
        </p:spPr>
      </p:pic>
      <p:sp>
        <p:nvSpPr>
          <p:cNvPr id="9" name="CuadroTexto 8"/>
          <p:cNvSpPr txBox="1"/>
          <p:nvPr/>
        </p:nvSpPr>
        <p:spPr>
          <a:xfrm>
            <a:off x="454286" y="1830907"/>
            <a:ext cx="5801194" cy="5262979"/>
          </a:xfrm>
          <a:prstGeom prst="rect">
            <a:avLst/>
          </a:prstGeom>
          <a:noFill/>
        </p:spPr>
        <p:txBody>
          <a:bodyPr wrap="square" rtlCol="0">
            <a:spAutoFit/>
          </a:bodyPr>
          <a:lstStyle/>
          <a:p>
            <a:r>
              <a:rPr lang="es-ES_tradnl" sz="2400" dirty="0">
                <a:latin typeface="Arial" panose="020B0604020202020204" pitchFamily="34" charset="0"/>
                <a:cs typeface="Arial" panose="020B0604020202020204" pitchFamily="34" charset="0"/>
              </a:rPr>
              <a:t>Al optimizar las técnicas de producción, se reduce el tiempo de entrega, se minimiza el impacto ambiental de los procesos y además la empresa mejora su capacidad innovadora</a:t>
            </a:r>
            <a:r>
              <a:rPr lang="es-ES_tradnl" sz="2400" dirty="0" smtClean="0">
                <a:latin typeface="Arial" panose="020B0604020202020204" pitchFamily="34" charset="0"/>
                <a:cs typeface="Arial" panose="020B0604020202020204" pitchFamily="34" charset="0"/>
              </a:rPr>
              <a:t>.</a:t>
            </a:r>
          </a:p>
          <a:p>
            <a:endParaRPr lang="es-MX" sz="2400" dirty="0">
              <a:latin typeface="Arial" panose="020B0604020202020204" pitchFamily="34" charset="0"/>
              <a:cs typeface="Arial" panose="020B0604020202020204" pitchFamily="34" charset="0"/>
            </a:endParaRPr>
          </a:p>
          <a:p>
            <a:r>
              <a:rPr lang="es-ES_tradnl" sz="2400" dirty="0">
                <a:latin typeface="Arial" panose="020B0604020202020204" pitchFamily="34" charset="0"/>
                <a:cs typeface="Arial" panose="020B0604020202020204" pitchFamily="34" charset="0"/>
              </a:rPr>
              <a:t>Optimizar el volumen y el peso de un producto, junto con el empleo racional del embalaje, repercute en un consumo menor de materiales y menor gasto de energía en el transporte con la consiguiente disminución de costes.</a:t>
            </a:r>
            <a:endParaRPr lang="es-MX" sz="2400" dirty="0">
              <a:latin typeface="Arial" panose="020B0604020202020204" pitchFamily="34" charset="0"/>
              <a:cs typeface="Arial" panose="020B0604020202020204" pitchFamily="34" charset="0"/>
            </a:endParaRPr>
          </a:p>
          <a:p>
            <a:pPr algn="r"/>
            <a:endParaRPr lang="es-MX" sz="2400" dirty="0">
              <a:latin typeface="Arial" panose="020B0604020202020204" pitchFamily="34" charset="0"/>
              <a:cs typeface="Arial" panose="020B0604020202020204" pitchFamily="34" charset="0"/>
            </a:endParaRPr>
          </a:p>
          <a:p>
            <a:pPr algn="r"/>
            <a:endParaRPr lang="es-MX" sz="2400" dirty="0">
              <a:latin typeface="Arial" panose="020B0604020202020204" pitchFamily="34" charset="0"/>
              <a:cs typeface="Arial" panose="020B0604020202020204" pitchFamily="34" charset="0"/>
            </a:endParaRPr>
          </a:p>
        </p:txBody>
      </p:sp>
      <p:sp>
        <p:nvSpPr>
          <p:cNvPr id="6" name="CuadroTexto 5"/>
          <p:cNvSpPr txBox="1"/>
          <p:nvPr/>
        </p:nvSpPr>
        <p:spPr>
          <a:xfrm>
            <a:off x="216807" y="349501"/>
            <a:ext cx="5403122" cy="1754326"/>
          </a:xfrm>
          <a:prstGeom prst="rect">
            <a:avLst/>
          </a:prstGeom>
          <a:noFill/>
        </p:spPr>
        <p:txBody>
          <a:bodyPr wrap="square" rtlCol="0">
            <a:spAutoFit/>
          </a:bodyPr>
          <a:lstStyle/>
          <a:p>
            <a:pPr algn="r"/>
            <a:r>
              <a:rPr lang="es-MX" sz="3600" b="1" dirty="0" smtClean="0">
                <a:solidFill>
                  <a:schemeClr val="accent6">
                    <a:lumMod val="50000"/>
                  </a:schemeClr>
                </a:solidFill>
                <a:latin typeface="Arial" panose="020B0604020202020204" pitchFamily="34" charset="0"/>
                <a:cs typeface="Arial" panose="020B0604020202020204" pitchFamily="34" charset="0"/>
              </a:rPr>
              <a:t>Premisas del diseño ecológico</a:t>
            </a:r>
          </a:p>
          <a:p>
            <a:pPr algn="r"/>
            <a:endParaRPr lang="es-MX" sz="3600" b="1" dirty="0">
              <a:solidFill>
                <a:schemeClr val="accent6">
                  <a:lumMod val="50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2932199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uadroTexto 8"/>
          <p:cNvSpPr txBox="1"/>
          <p:nvPr/>
        </p:nvSpPr>
        <p:spPr>
          <a:xfrm>
            <a:off x="314796" y="2333685"/>
            <a:ext cx="4586989" cy="4524315"/>
          </a:xfrm>
          <a:prstGeom prst="rect">
            <a:avLst/>
          </a:prstGeom>
          <a:noFill/>
        </p:spPr>
        <p:txBody>
          <a:bodyPr wrap="square" rtlCol="0">
            <a:spAutoFit/>
          </a:bodyPr>
          <a:lstStyle/>
          <a:p>
            <a:pPr algn="r"/>
            <a:r>
              <a:rPr lang="es-ES_tradnl" sz="2400" dirty="0">
                <a:latin typeface="Arial" panose="020B0604020202020204" pitchFamily="34" charset="0"/>
                <a:cs typeface="Arial" panose="020B0604020202020204" pitchFamily="34" charset="0"/>
              </a:rPr>
              <a:t>Al reducir consumibles y energía durante el uso del producto, se reducen emisiones y el coste al usuario</a:t>
            </a:r>
            <a:r>
              <a:rPr lang="es-ES_tradnl" sz="2400" dirty="0" smtClean="0">
                <a:latin typeface="Arial" panose="020B0604020202020204" pitchFamily="34" charset="0"/>
                <a:cs typeface="Arial" panose="020B0604020202020204" pitchFamily="34" charset="0"/>
              </a:rPr>
              <a:t>.</a:t>
            </a:r>
          </a:p>
          <a:p>
            <a:pPr algn="r"/>
            <a:endParaRPr lang="es-MX" sz="2400" dirty="0">
              <a:latin typeface="Arial" panose="020B0604020202020204" pitchFamily="34" charset="0"/>
              <a:cs typeface="Arial" panose="020B0604020202020204" pitchFamily="34" charset="0"/>
            </a:endParaRPr>
          </a:p>
          <a:p>
            <a:pPr algn="r"/>
            <a:r>
              <a:rPr lang="es-ES_tradnl" sz="2400" dirty="0">
                <a:latin typeface="Arial" panose="020B0604020202020204" pitchFamily="34" charset="0"/>
                <a:cs typeface="Arial" panose="020B0604020202020204" pitchFamily="34" charset="0"/>
              </a:rPr>
              <a:t>Al reducir el contenido de componentes tóxicos y peligrosos, se reduce el impacto directo en la salud.</a:t>
            </a:r>
            <a:endParaRPr lang="es-MX" sz="2400" dirty="0">
              <a:latin typeface="Arial" panose="020B0604020202020204" pitchFamily="34" charset="0"/>
              <a:cs typeface="Arial" panose="020B0604020202020204" pitchFamily="34" charset="0"/>
            </a:endParaRPr>
          </a:p>
          <a:p>
            <a:pPr algn="r"/>
            <a:endParaRPr lang="es-MX" sz="2400" dirty="0">
              <a:latin typeface="Arial" panose="020B0604020202020204" pitchFamily="34" charset="0"/>
              <a:cs typeface="Arial" panose="020B0604020202020204" pitchFamily="34" charset="0"/>
            </a:endParaRPr>
          </a:p>
          <a:p>
            <a:pPr algn="r"/>
            <a:endParaRPr lang="es-MX" sz="2400" dirty="0">
              <a:latin typeface="Arial" panose="020B0604020202020204" pitchFamily="34" charset="0"/>
              <a:cs typeface="Arial" panose="020B0604020202020204" pitchFamily="34" charset="0"/>
            </a:endParaRPr>
          </a:p>
          <a:p>
            <a:pPr algn="r"/>
            <a:endParaRPr lang="es-MX" sz="2400" dirty="0">
              <a:latin typeface="Arial" panose="020B0604020202020204" pitchFamily="34" charset="0"/>
              <a:cs typeface="Arial" panose="020B0604020202020204" pitchFamily="34" charset="0"/>
            </a:endParaRPr>
          </a:p>
        </p:txBody>
      </p:sp>
      <p:sp>
        <p:nvSpPr>
          <p:cNvPr id="6" name="CuadroTexto 5"/>
          <p:cNvSpPr txBox="1"/>
          <p:nvPr/>
        </p:nvSpPr>
        <p:spPr>
          <a:xfrm>
            <a:off x="-291663" y="684290"/>
            <a:ext cx="5403122" cy="1754326"/>
          </a:xfrm>
          <a:prstGeom prst="rect">
            <a:avLst/>
          </a:prstGeom>
          <a:noFill/>
        </p:spPr>
        <p:txBody>
          <a:bodyPr wrap="square" rtlCol="0">
            <a:spAutoFit/>
          </a:bodyPr>
          <a:lstStyle/>
          <a:p>
            <a:pPr algn="r"/>
            <a:r>
              <a:rPr lang="es-MX" sz="3600" b="1" dirty="0" smtClean="0">
                <a:solidFill>
                  <a:schemeClr val="accent6">
                    <a:lumMod val="50000"/>
                  </a:schemeClr>
                </a:solidFill>
                <a:latin typeface="Arial" panose="020B0604020202020204" pitchFamily="34" charset="0"/>
                <a:cs typeface="Arial" panose="020B0604020202020204" pitchFamily="34" charset="0"/>
              </a:rPr>
              <a:t>Premisas del diseño ecológico</a:t>
            </a:r>
          </a:p>
          <a:p>
            <a:pPr algn="r"/>
            <a:endParaRPr lang="es-MX" sz="3600" b="1" dirty="0">
              <a:solidFill>
                <a:schemeClr val="accent6">
                  <a:lumMod val="50000"/>
                </a:schemeClr>
              </a:solidFill>
              <a:latin typeface="Arial" panose="020B0604020202020204" pitchFamily="34" charset="0"/>
              <a:cs typeface="Arial" panose="020B0604020202020204" pitchFamily="34" charset="0"/>
            </a:endParaRPr>
          </a:p>
        </p:txBody>
      </p:sp>
      <p:pic>
        <p:nvPicPr>
          <p:cNvPr id="13316" name="Picture 4" descr="Resultado de imagen para hacer una aspiradora de cart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11459" y="2438616"/>
            <a:ext cx="4032541" cy="30927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961670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uadroTexto 8"/>
          <p:cNvSpPr txBox="1"/>
          <p:nvPr/>
        </p:nvSpPr>
        <p:spPr>
          <a:xfrm>
            <a:off x="119922" y="2333685"/>
            <a:ext cx="4781864" cy="4154984"/>
          </a:xfrm>
          <a:prstGeom prst="rect">
            <a:avLst/>
          </a:prstGeom>
          <a:noFill/>
        </p:spPr>
        <p:txBody>
          <a:bodyPr wrap="square" rtlCol="0">
            <a:spAutoFit/>
          </a:bodyPr>
          <a:lstStyle/>
          <a:p>
            <a:pPr algn="r"/>
            <a:r>
              <a:rPr lang="es-ES_tradnl" sz="2400" dirty="0">
                <a:latin typeface="Arial" panose="020B0604020202020204" pitchFamily="34" charset="0"/>
                <a:cs typeface="Arial" panose="020B0604020202020204" pitchFamily="34" charset="0"/>
              </a:rPr>
              <a:t>Al disminuir las emisiones sobre el agua, el aire y el suelo, se reduce la degradación de los </a:t>
            </a:r>
            <a:r>
              <a:rPr lang="es-ES_tradnl" sz="2400" dirty="0" smtClean="0">
                <a:latin typeface="Arial" panose="020B0604020202020204" pitchFamily="34" charset="0"/>
                <a:cs typeface="Arial" panose="020B0604020202020204" pitchFamily="34" charset="0"/>
              </a:rPr>
              <a:t>ecosistemas.</a:t>
            </a:r>
          </a:p>
          <a:p>
            <a:pPr algn="r"/>
            <a:endParaRPr lang="es-MX" sz="2400" dirty="0">
              <a:latin typeface="Arial" panose="020B0604020202020204" pitchFamily="34" charset="0"/>
              <a:cs typeface="Arial" panose="020B0604020202020204" pitchFamily="34" charset="0"/>
            </a:endParaRPr>
          </a:p>
          <a:p>
            <a:pPr algn="r"/>
            <a:r>
              <a:rPr lang="es-ES_tradnl" sz="2400" dirty="0">
                <a:latin typeface="Arial" panose="020B0604020202020204" pitchFamily="34" charset="0"/>
                <a:cs typeface="Arial" panose="020B0604020202020204" pitchFamily="34" charset="0"/>
              </a:rPr>
              <a:t>Al favorecer el uso de productos más ecológicos, se contribuye a mejorar el ecosistema y la salud de la humanidad así como la conservación de los recursos </a:t>
            </a:r>
            <a:r>
              <a:rPr lang="es-ES_tradnl" sz="2400" dirty="0" smtClean="0">
                <a:latin typeface="Arial" panose="020B0604020202020204" pitchFamily="34" charset="0"/>
                <a:cs typeface="Arial" panose="020B0604020202020204" pitchFamily="34" charset="0"/>
              </a:rPr>
              <a:t>naturales.</a:t>
            </a:r>
            <a:endParaRPr lang="es-MX" sz="2400" dirty="0">
              <a:latin typeface="Arial" panose="020B0604020202020204" pitchFamily="34" charset="0"/>
              <a:cs typeface="Arial" panose="020B0604020202020204" pitchFamily="34" charset="0"/>
            </a:endParaRPr>
          </a:p>
        </p:txBody>
      </p:sp>
      <p:sp>
        <p:nvSpPr>
          <p:cNvPr id="6" name="CuadroTexto 5"/>
          <p:cNvSpPr txBox="1"/>
          <p:nvPr/>
        </p:nvSpPr>
        <p:spPr>
          <a:xfrm>
            <a:off x="-306465" y="424244"/>
            <a:ext cx="5403122" cy="1754326"/>
          </a:xfrm>
          <a:prstGeom prst="rect">
            <a:avLst/>
          </a:prstGeom>
          <a:noFill/>
        </p:spPr>
        <p:txBody>
          <a:bodyPr wrap="square" rtlCol="0">
            <a:spAutoFit/>
          </a:bodyPr>
          <a:lstStyle/>
          <a:p>
            <a:pPr algn="r"/>
            <a:r>
              <a:rPr lang="es-MX" sz="3600" b="1" dirty="0" smtClean="0">
                <a:solidFill>
                  <a:schemeClr val="accent6">
                    <a:lumMod val="50000"/>
                  </a:schemeClr>
                </a:solidFill>
                <a:latin typeface="Arial" panose="020B0604020202020204" pitchFamily="34" charset="0"/>
                <a:cs typeface="Arial" panose="020B0604020202020204" pitchFamily="34" charset="0"/>
              </a:rPr>
              <a:t>Premisas del diseño ecológico</a:t>
            </a:r>
          </a:p>
          <a:p>
            <a:pPr algn="r"/>
            <a:endParaRPr lang="es-MX" sz="3600" b="1" dirty="0">
              <a:solidFill>
                <a:schemeClr val="accent6">
                  <a:lumMod val="50000"/>
                </a:schemeClr>
              </a:solidFill>
              <a:latin typeface="Arial" panose="020B0604020202020204" pitchFamily="34" charset="0"/>
              <a:cs typeface="Arial" panose="020B0604020202020204" pitchFamily="34" charset="0"/>
            </a:endParaRPr>
          </a:p>
        </p:txBody>
      </p:sp>
      <p:pic>
        <p:nvPicPr>
          <p:cNvPr id="14338" name="Picture 2" descr="Resultado de imagen para hacer bancos de cart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96657" y="4137285"/>
            <a:ext cx="3861740" cy="21435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4881632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uadroTexto 8"/>
          <p:cNvSpPr txBox="1"/>
          <p:nvPr/>
        </p:nvSpPr>
        <p:spPr>
          <a:xfrm>
            <a:off x="3987384" y="2213547"/>
            <a:ext cx="4781864" cy="3785652"/>
          </a:xfrm>
          <a:prstGeom prst="rect">
            <a:avLst/>
          </a:prstGeom>
          <a:noFill/>
        </p:spPr>
        <p:txBody>
          <a:bodyPr wrap="square" rtlCol="0">
            <a:spAutoFit/>
          </a:bodyPr>
          <a:lstStyle/>
          <a:p>
            <a:r>
              <a:rPr lang="es-ES_tradnl" sz="2400" dirty="0">
                <a:latin typeface="Arial" panose="020B0604020202020204" pitchFamily="34" charset="0"/>
                <a:cs typeface="Arial" panose="020B0604020202020204" pitchFamily="34" charset="0"/>
              </a:rPr>
              <a:t>Todos los métodos para </a:t>
            </a:r>
            <a:r>
              <a:rPr lang="es-ES_tradnl" sz="2400" dirty="0" err="1">
                <a:latin typeface="Arial" panose="020B0604020202020204" pitchFamily="34" charset="0"/>
                <a:cs typeface="Arial" panose="020B0604020202020204" pitchFamily="34" charset="0"/>
              </a:rPr>
              <a:t>ecodiseñar</a:t>
            </a:r>
            <a:r>
              <a:rPr lang="es-ES_tradnl" sz="2400" dirty="0">
                <a:latin typeface="Arial" panose="020B0604020202020204" pitchFamily="34" charset="0"/>
                <a:cs typeface="Arial" panose="020B0604020202020204" pitchFamily="34" charset="0"/>
              </a:rPr>
              <a:t> productos se basan en las etapas generales del proceso tradicional de desarrollo de un producto</a:t>
            </a:r>
            <a:r>
              <a:rPr lang="es-ES_tradnl" sz="2400" dirty="0" smtClean="0">
                <a:latin typeface="Arial" panose="020B0604020202020204" pitchFamily="34" charset="0"/>
                <a:cs typeface="Arial" panose="020B0604020202020204" pitchFamily="34" charset="0"/>
              </a:rPr>
              <a:t>.</a:t>
            </a:r>
          </a:p>
          <a:p>
            <a:r>
              <a:rPr lang="es-ES_tradnl" sz="2400" dirty="0" smtClean="0">
                <a:latin typeface="Arial" panose="020B0604020202020204" pitchFamily="34" charset="0"/>
                <a:cs typeface="Arial" panose="020B0604020202020204" pitchFamily="34" charset="0"/>
              </a:rPr>
              <a:t> </a:t>
            </a:r>
          </a:p>
          <a:p>
            <a:r>
              <a:rPr lang="es-ES_tradnl" sz="2400" dirty="0" smtClean="0">
                <a:latin typeface="Arial" panose="020B0604020202020204" pitchFamily="34" charset="0"/>
                <a:cs typeface="Arial" panose="020B0604020202020204" pitchFamily="34" charset="0"/>
              </a:rPr>
              <a:t>La </a:t>
            </a:r>
            <a:r>
              <a:rPr lang="es-ES_tradnl" sz="2400" dirty="0">
                <a:latin typeface="Arial" panose="020B0604020202020204" pitchFamily="34" charset="0"/>
                <a:cs typeface="Arial" panose="020B0604020202020204" pitchFamily="34" charset="0"/>
              </a:rPr>
              <a:t>estructura no cambia, pero se da al proceso </a:t>
            </a:r>
            <a:r>
              <a:rPr lang="es-ES_tradnl" sz="2400" b="1" dirty="0">
                <a:latin typeface="Arial" panose="020B0604020202020204" pitchFamily="34" charset="0"/>
                <a:cs typeface="Arial" panose="020B0604020202020204" pitchFamily="34" charset="0"/>
              </a:rPr>
              <a:t>un nuevo enfoque </a:t>
            </a:r>
            <a:r>
              <a:rPr lang="es-ES_tradnl" sz="2400" dirty="0">
                <a:latin typeface="Arial" panose="020B0604020202020204" pitchFamily="34" charset="0"/>
                <a:cs typeface="Arial" panose="020B0604020202020204" pitchFamily="34" charset="0"/>
              </a:rPr>
              <a:t>teniendo en cuenta los criterios ambientales</a:t>
            </a:r>
            <a:r>
              <a:rPr lang="es-ES_tradnl" sz="2400" dirty="0" smtClean="0">
                <a:latin typeface="Arial" panose="020B0604020202020204" pitchFamily="34" charset="0"/>
                <a:cs typeface="Arial" panose="020B0604020202020204" pitchFamily="34" charset="0"/>
              </a:rPr>
              <a:t>.</a:t>
            </a:r>
            <a:endParaRPr lang="es-MX" sz="2400" dirty="0">
              <a:latin typeface="Arial" panose="020B0604020202020204" pitchFamily="34" charset="0"/>
              <a:cs typeface="Arial" panose="020B0604020202020204" pitchFamily="34" charset="0"/>
            </a:endParaRPr>
          </a:p>
        </p:txBody>
      </p:sp>
      <p:sp>
        <p:nvSpPr>
          <p:cNvPr id="6" name="CuadroTexto 5"/>
          <p:cNvSpPr txBox="1"/>
          <p:nvPr/>
        </p:nvSpPr>
        <p:spPr>
          <a:xfrm>
            <a:off x="0" y="459221"/>
            <a:ext cx="4092316" cy="1754326"/>
          </a:xfrm>
          <a:prstGeom prst="rect">
            <a:avLst/>
          </a:prstGeom>
          <a:noFill/>
        </p:spPr>
        <p:txBody>
          <a:bodyPr wrap="square" rtlCol="0">
            <a:spAutoFit/>
          </a:bodyPr>
          <a:lstStyle/>
          <a:p>
            <a:pPr algn="r"/>
            <a:r>
              <a:rPr lang="es-MX" sz="3600" b="1" dirty="0" smtClean="0">
                <a:solidFill>
                  <a:schemeClr val="accent2">
                    <a:lumMod val="75000"/>
                  </a:schemeClr>
                </a:solidFill>
                <a:latin typeface="Arial" panose="020B0604020202020204" pitchFamily="34" charset="0"/>
                <a:cs typeface="Arial" panose="020B0604020202020204" pitchFamily="34" charset="0"/>
              </a:rPr>
              <a:t>Metodología del </a:t>
            </a:r>
            <a:r>
              <a:rPr lang="es-MX" sz="3600" b="1" dirty="0" err="1" smtClean="0">
                <a:solidFill>
                  <a:schemeClr val="accent2">
                    <a:lumMod val="75000"/>
                  </a:schemeClr>
                </a:solidFill>
                <a:latin typeface="Arial" panose="020B0604020202020204" pitchFamily="34" charset="0"/>
                <a:cs typeface="Arial" panose="020B0604020202020204" pitchFamily="34" charset="0"/>
              </a:rPr>
              <a:t>ecodiseño</a:t>
            </a:r>
            <a:endParaRPr lang="es-MX" sz="3600" b="1" dirty="0" smtClean="0">
              <a:solidFill>
                <a:schemeClr val="accent2">
                  <a:lumMod val="75000"/>
                </a:schemeClr>
              </a:solidFill>
              <a:latin typeface="Arial" panose="020B0604020202020204" pitchFamily="34" charset="0"/>
              <a:cs typeface="Arial" panose="020B0604020202020204" pitchFamily="34" charset="0"/>
            </a:endParaRPr>
          </a:p>
          <a:p>
            <a:pPr algn="r"/>
            <a:endParaRPr lang="es-MX" sz="3600" b="1" dirty="0">
              <a:solidFill>
                <a:schemeClr val="accent2">
                  <a:lumMod val="75000"/>
                </a:schemeClr>
              </a:solidFill>
              <a:latin typeface="Arial" panose="020B0604020202020204" pitchFamily="34" charset="0"/>
              <a:cs typeface="Arial" panose="020B0604020202020204" pitchFamily="34" charset="0"/>
            </a:endParaRPr>
          </a:p>
        </p:txBody>
      </p:sp>
      <p:sp>
        <p:nvSpPr>
          <p:cNvPr id="2" name="Hexágono 1"/>
          <p:cNvSpPr/>
          <p:nvPr/>
        </p:nvSpPr>
        <p:spPr>
          <a:xfrm>
            <a:off x="591509" y="5480050"/>
            <a:ext cx="810260" cy="698500"/>
          </a:xfrm>
          <a:prstGeom prst="hexagon">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Hexágono 4"/>
          <p:cNvSpPr/>
          <p:nvPr/>
        </p:nvSpPr>
        <p:spPr>
          <a:xfrm>
            <a:off x="1263025" y="4387850"/>
            <a:ext cx="810260" cy="698500"/>
          </a:xfrm>
          <a:prstGeom prst="hexagon">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Hexágono 6"/>
          <p:cNvSpPr/>
          <p:nvPr/>
        </p:nvSpPr>
        <p:spPr>
          <a:xfrm>
            <a:off x="1263025" y="5124450"/>
            <a:ext cx="810260" cy="698500"/>
          </a:xfrm>
          <a:prstGeom prst="hexagon">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Hexágono 7"/>
          <p:cNvSpPr/>
          <p:nvPr/>
        </p:nvSpPr>
        <p:spPr>
          <a:xfrm>
            <a:off x="1919074" y="4025900"/>
            <a:ext cx="810260" cy="698500"/>
          </a:xfrm>
          <a:prstGeom prst="hexagon">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Hexágono 9"/>
          <p:cNvSpPr/>
          <p:nvPr/>
        </p:nvSpPr>
        <p:spPr>
          <a:xfrm>
            <a:off x="1906374" y="3289300"/>
            <a:ext cx="810260" cy="698500"/>
          </a:xfrm>
          <a:prstGeom prst="hexagon">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Hexágono 10"/>
          <p:cNvSpPr/>
          <p:nvPr/>
        </p:nvSpPr>
        <p:spPr>
          <a:xfrm>
            <a:off x="2585616" y="2918923"/>
            <a:ext cx="810260" cy="698500"/>
          </a:xfrm>
          <a:prstGeom prst="hexagon">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Hexágono 11"/>
          <p:cNvSpPr/>
          <p:nvPr/>
        </p:nvSpPr>
        <p:spPr>
          <a:xfrm>
            <a:off x="2585616" y="2186596"/>
            <a:ext cx="810260" cy="698500"/>
          </a:xfrm>
          <a:prstGeom prst="hexagon">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82210629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p:cNvSpPr txBox="1"/>
          <p:nvPr/>
        </p:nvSpPr>
        <p:spPr>
          <a:xfrm>
            <a:off x="318135" y="327551"/>
            <a:ext cx="4092316" cy="1754326"/>
          </a:xfrm>
          <a:prstGeom prst="rect">
            <a:avLst/>
          </a:prstGeom>
          <a:noFill/>
        </p:spPr>
        <p:txBody>
          <a:bodyPr wrap="square" rtlCol="0">
            <a:spAutoFit/>
          </a:bodyPr>
          <a:lstStyle/>
          <a:p>
            <a:pPr algn="r"/>
            <a:r>
              <a:rPr lang="es-MX" sz="3600" b="1" dirty="0" smtClean="0">
                <a:solidFill>
                  <a:schemeClr val="accent2">
                    <a:lumMod val="75000"/>
                  </a:schemeClr>
                </a:solidFill>
                <a:latin typeface="Arial" panose="020B0604020202020204" pitchFamily="34" charset="0"/>
                <a:cs typeface="Arial" panose="020B0604020202020204" pitchFamily="34" charset="0"/>
              </a:rPr>
              <a:t>Metodología del </a:t>
            </a:r>
            <a:r>
              <a:rPr lang="es-MX" sz="3600" b="1" dirty="0" err="1" smtClean="0">
                <a:solidFill>
                  <a:schemeClr val="accent2">
                    <a:lumMod val="75000"/>
                  </a:schemeClr>
                </a:solidFill>
                <a:latin typeface="Arial" panose="020B0604020202020204" pitchFamily="34" charset="0"/>
                <a:cs typeface="Arial" panose="020B0604020202020204" pitchFamily="34" charset="0"/>
              </a:rPr>
              <a:t>ecodiseño</a:t>
            </a:r>
            <a:endParaRPr lang="es-MX" sz="3600" b="1" dirty="0" smtClean="0">
              <a:solidFill>
                <a:schemeClr val="accent2">
                  <a:lumMod val="75000"/>
                </a:schemeClr>
              </a:solidFill>
              <a:latin typeface="Arial" panose="020B0604020202020204" pitchFamily="34" charset="0"/>
              <a:cs typeface="Arial" panose="020B0604020202020204" pitchFamily="34" charset="0"/>
            </a:endParaRPr>
          </a:p>
          <a:p>
            <a:pPr algn="r"/>
            <a:endParaRPr lang="es-MX" sz="3600" b="1" dirty="0">
              <a:solidFill>
                <a:schemeClr val="accent2">
                  <a:lumMod val="75000"/>
                </a:schemeClr>
              </a:solidFill>
              <a:latin typeface="Arial" panose="020B0604020202020204" pitchFamily="34" charset="0"/>
              <a:cs typeface="Arial" panose="020B0604020202020204" pitchFamily="34" charset="0"/>
            </a:endParaRPr>
          </a:p>
        </p:txBody>
      </p:sp>
      <p:sp>
        <p:nvSpPr>
          <p:cNvPr id="2" name="Hexágono 1"/>
          <p:cNvSpPr/>
          <p:nvPr/>
        </p:nvSpPr>
        <p:spPr>
          <a:xfrm>
            <a:off x="2483809" y="5612917"/>
            <a:ext cx="1135484" cy="978866"/>
          </a:xfrm>
          <a:prstGeom prst="hexagon">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Hexágono 4"/>
          <p:cNvSpPr/>
          <p:nvPr/>
        </p:nvSpPr>
        <p:spPr>
          <a:xfrm>
            <a:off x="3366876" y="4146067"/>
            <a:ext cx="1135484" cy="978866"/>
          </a:xfrm>
          <a:prstGeom prst="hexagon">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Hexágono 6"/>
          <p:cNvSpPr/>
          <p:nvPr/>
        </p:nvSpPr>
        <p:spPr>
          <a:xfrm>
            <a:off x="3379576" y="5123484"/>
            <a:ext cx="1135484" cy="978866"/>
          </a:xfrm>
          <a:prstGeom prst="hexagon">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Hexágono 7"/>
          <p:cNvSpPr/>
          <p:nvPr/>
        </p:nvSpPr>
        <p:spPr>
          <a:xfrm>
            <a:off x="4227674" y="3650284"/>
            <a:ext cx="1135484" cy="978866"/>
          </a:xfrm>
          <a:prstGeom prst="hexagon">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Hexágono 9"/>
          <p:cNvSpPr/>
          <p:nvPr/>
        </p:nvSpPr>
        <p:spPr>
          <a:xfrm>
            <a:off x="4227674" y="2656033"/>
            <a:ext cx="1135484" cy="978866"/>
          </a:xfrm>
          <a:prstGeom prst="hexagon">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Hexágono 10"/>
          <p:cNvSpPr/>
          <p:nvPr/>
        </p:nvSpPr>
        <p:spPr>
          <a:xfrm>
            <a:off x="5110116" y="2198965"/>
            <a:ext cx="1135484" cy="978866"/>
          </a:xfrm>
          <a:prstGeom prst="hexagon">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Hexágono 11"/>
          <p:cNvSpPr/>
          <p:nvPr/>
        </p:nvSpPr>
        <p:spPr>
          <a:xfrm>
            <a:off x="5110116" y="1204714"/>
            <a:ext cx="1135484" cy="978866"/>
          </a:xfrm>
          <a:prstGeom prst="hexagon">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 name="CuadroTexto 2"/>
          <p:cNvSpPr txBox="1"/>
          <p:nvPr/>
        </p:nvSpPr>
        <p:spPr>
          <a:xfrm>
            <a:off x="4642808" y="5299121"/>
            <a:ext cx="2501900" cy="646331"/>
          </a:xfrm>
          <a:prstGeom prst="rect">
            <a:avLst/>
          </a:prstGeom>
          <a:noFill/>
        </p:spPr>
        <p:txBody>
          <a:bodyPr wrap="square" rtlCol="0">
            <a:spAutoFit/>
          </a:bodyPr>
          <a:lstStyle/>
          <a:p>
            <a:r>
              <a:rPr lang="es-MX" b="1" dirty="0" smtClean="0">
                <a:solidFill>
                  <a:schemeClr val="tx1">
                    <a:lumMod val="65000"/>
                    <a:lumOff val="35000"/>
                  </a:schemeClr>
                </a:solidFill>
              </a:rPr>
              <a:t>Preparación del proyecto</a:t>
            </a:r>
            <a:endParaRPr lang="es-MX" b="1" dirty="0">
              <a:solidFill>
                <a:schemeClr val="tx1">
                  <a:lumMod val="65000"/>
                  <a:lumOff val="35000"/>
                </a:schemeClr>
              </a:solidFill>
            </a:endParaRPr>
          </a:p>
        </p:txBody>
      </p:sp>
      <p:sp>
        <p:nvSpPr>
          <p:cNvPr id="13" name="CuadroTexto 12"/>
          <p:cNvSpPr txBox="1"/>
          <p:nvPr/>
        </p:nvSpPr>
        <p:spPr>
          <a:xfrm>
            <a:off x="340314" y="5945452"/>
            <a:ext cx="1873243" cy="646331"/>
          </a:xfrm>
          <a:prstGeom prst="rect">
            <a:avLst/>
          </a:prstGeom>
          <a:noFill/>
        </p:spPr>
        <p:txBody>
          <a:bodyPr wrap="square" rtlCol="0">
            <a:spAutoFit/>
          </a:bodyPr>
          <a:lstStyle/>
          <a:p>
            <a:pPr algn="r"/>
            <a:r>
              <a:rPr lang="es-MX" b="1" dirty="0" smtClean="0">
                <a:solidFill>
                  <a:schemeClr val="tx1">
                    <a:lumMod val="65000"/>
                    <a:lumOff val="35000"/>
                  </a:schemeClr>
                </a:solidFill>
              </a:rPr>
              <a:t>Información ambiental</a:t>
            </a:r>
            <a:endParaRPr lang="es-MX" b="1" dirty="0">
              <a:solidFill>
                <a:schemeClr val="tx1">
                  <a:lumMod val="65000"/>
                  <a:lumOff val="35000"/>
                </a:schemeClr>
              </a:solidFill>
            </a:endParaRPr>
          </a:p>
        </p:txBody>
      </p:sp>
      <p:sp>
        <p:nvSpPr>
          <p:cNvPr id="14" name="CuadroTexto 13"/>
          <p:cNvSpPr txBox="1"/>
          <p:nvPr/>
        </p:nvSpPr>
        <p:spPr>
          <a:xfrm>
            <a:off x="5485723" y="3989169"/>
            <a:ext cx="1459542" cy="646331"/>
          </a:xfrm>
          <a:prstGeom prst="rect">
            <a:avLst/>
          </a:prstGeom>
          <a:noFill/>
        </p:spPr>
        <p:txBody>
          <a:bodyPr wrap="square" rtlCol="0">
            <a:spAutoFit/>
          </a:bodyPr>
          <a:lstStyle/>
          <a:p>
            <a:r>
              <a:rPr lang="es-MX" b="1" dirty="0" smtClean="0">
                <a:solidFill>
                  <a:schemeClr val="tx1">
                    <a:lumMod val="65000"/>
                    <a:lumOff val="35000"/>
                  </a:schemeClr>
                </a:solidFill>
              </a:rPr>
              <a:t>Ideas de mejora</a:t>
            </a:r>
            <a:endParaRPr lang="es-MX" b="1" dirty="0">
              <a:solidFill>
                <a:schemeClr val="tx1">
                  <a:lumMod val="65000"/>
                  <a:lumOff val="35000"/>
                </a:schemeClr>
              </a:solidFill>
            </a:endParaRPr>
          </a:p>
        </p:txBody>
      </p:sp>
      <p:sp>
        <p:nvSpPr>
          <p:cNvPr id="15" name="CuadroTexto 14"/>
          <p:cNvSpPr txBox="1"/>
          <p:nvPr/>
        </p:nvSpPr>
        <p:spPr>
          <a:xfrm>
            <a:off x="1787737" y="4506088"/>
            <a:ext cx="1436681" cy="646331"/>
          </a:xfrm>
          <a:prstGeom prst="rect">
            <a:avLst/>
          </a:prstGeom>
          <a:noFill/>
        </p:spPr>
        <p:txBody>
          <a:bodyPr wrap="square" rtlCol="0">
            <a:spAutoFit/>
          </a:bodyPr>
          <a:lstStyle/>
          <a:p>
            <a:pPr algn="r"/>
            <a:r>
              <a:rPr lang="es-MX" b="1" dirty="0" smtClean="0">
                <a:solidFill>
                  <a:schemeClr val="tx1">
                    <a:lumMod val="65000"/>
                    <a:lumOff val="35000"/>
                  </a:schemeClr>
                </a:solidFill>
              </a:rPr>
              <a:t>Desarrollo de conceptos</a:t>
            </a:r>
            <a:endParaRPr lang="es-MX" b="1" dirty="0">
              <a:solidFill>
                <a:schemeClr val="tx1">
                  <a:lumMod val="65000"/>
                  <a:lumOff val="35000"/>
                </a:schemeClr>
              </a:solidFill>
            </a:endParaRPr>
          </a:p>
        </p:txBody>
      </p:sp>
      <p:sp>
        <p:nvSpPr>
          <p:cNvPr id="16" name="CuadroTexto 15"/>
          <p:cNvSpPr txBox="1"/>
          <p:nvPr/>
        </p:nvSpPr>
        <p:spPr>
          <a:xfrm>
            <a:off x="6321593" y="2605359"/>
            <a:ext cx="1646230" cy="646331"/>
          </a:xfrm>
          <a:prstGeom prst="rect">
            <a:avLst/>
          </a:prstGeom>
          <a:noFill/>
        </p:spPr>
        <p:txBody>
          <a:bodyPr wrap="square" rtlCol="0">
            <a:spAutoFit/>
          </a:bodyPr>
          <a:lstStyle/>
          <a:p>
            <a:r>
              <a:rPr lang="es-MX" b="1" dirty="0" smtClean="0">
                <a:solidFill>
                  <a:schemeClr val="tx1">
                    <a:lumMod val="65000"/>
                    <a:lumOff val="35000"/>
                  </a:schemeClr>
                </a:solidFill>
              </a:rPr>
              <a:t>Producto en detalle</a:t>
            </a:r>
            <a:endParaRPr lang="es-MX" b="1" dirty="0">
              <a:solidFill>
                <a:schemeClr val="tx1">
                  <a:lumMod val="65000"/>
                  <a:lumOff val="35000"/>
                </a:schemeClr>
              </a:solidFill>
            </a:endParaRPr>
          </a:p>
        </p:txBody>
      </p:sp>
      <p:sp>
        <p:nvSpPr>
          <p:cNvPr id="17" name="CuadroTexto 16"/>
          <p:cNvSpPr txBox="1"/>
          <p:nvPr/>
        </p:nvSpPr>
        <p:spPr>
          <a:xfrm>
            <a:off x="3147040" y="3066724"/>
            <a:ext cx="944505" cy="646331"/>
          </a:xfrm>
          <a:prstGeom prst="rect">
            <a:avLst/>
          </a:prstGeom>
          <a:noFill/>
        </p:spPr>
        <p:txBody>
          <a:bodyPr wrap="square" rtlCol="0">
            <a:spAutoFit/>
          </a:bodyPr>
          <a:lstStyle/>
          <a:p>
            <a:pPr algn="r"/>
            <a:r>
              <a:rPr lang="es-MX" b="1" dirty="0" smtClean="0">
                <a:solidFill>
                  <a:schemeClr val="tx1">
                    <a:lumMod val="65000"/>
                    <a:lumOff val="35000"/>
                  </a:schemeClr>
                </a:solidFill>
              </a:rPr>
              <a:t>Plan de acción</a:t>
            </a:r>
            <a:endParaRPr lang="es-MX" b="1" dirty="0">
              <a:solidFill>
                <a:schemeClr val="tx1">
                  <a:lumMod val="65000"/>
                  <a:lumOff val="35000"/>
                </a:schemeClr>
              </a:solidFill>
            </a:endParaRPr>
          </a:p>
        </p:txBody>
      </p:sp>
      <p:sp>
        <p:nvSpPr>
          <p:cNvPr id="18" name="CuadroTexto 17"/>
          <p:cNvSpPr txBox="1"/>
          <p:nvPr/>
        </p:nvSpPr>
        <p:spPr>
          <a:xfrm>
            <a:off x="3934618" y="1814248"/>
            <a:ext cx="1302905" cy="369332"/>
          </a:xfrm>
          <a:prstGeom prst="rect">
            <a:avLst/>
          </a:prstGeom>
          <a:noFill/>
        </p:spPr>
        <p:txBody>
          <a:bodyPr wrap="square" rtlCol="0">
            <a:spAutoFit/>
          </a:bodyPr>
          <a:lstStyle/>
          <a:p>
            <a:r>
              <a:rPr lang="es-MX" b="1" dirty="0" smtClean="0">
                <a:solidFill>
                  <a:schemeClr val="tx1">
                    <a:lumMod val="65000"/>
                    <a:lumOff val="35000"/>
                  </a:schemeClr>
                </a:solidFill>
              </a:rPr>
              <a:t>Evaluación</a:t>
            </a:r>
            <a:endParaRPr lang="es-MX" b="1" dirty="0">
              <a:solidFill>
                <a:schemeClr val="tx1">
                  <a:lumMod val="65000"/>
                  <a:lumOff val="35000"/>
                </a:schemeClr>
              </a:solidFill>
            </a:endParaRPr>
          </a:p>
        </p:txBody>
      </p:sp>
    </p:spTree>
    <p:extLst>
      <p:ext uri="{BB962C8B-B14F-4D97-AF65-F5344CB8AC3E}">
        <p14:creationId xmlns:p14="http://schemas.microsoft.com/office/powerpoint/2010/main" val="28883942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760058" y="723692"/>
            <a:ext cx="3482158" cy="707886"/>
          </a:xfrm>
          <a:prstGeom prst="rect">
            <a:avLst/>
          </a:prstGeom>
          <a:noFill/>
        </p:spPr>
        <p:txBody>
          <a:bodyPr wrap="square" rtlCol="0">
            <a:spAutoFit/>
          </a:bodyPr>
          <a:lstStyle/>
          <a:p>
            <a:r>
              <a:rPr lang="es-MX" sz="4000" b="1" dirty="0" smtClean="0">
                <a:solidFill>
                  <a:schemeClr val="accent6">
                    <a:lumMod val="50000"/>
                  </a:schemeClr>
                </a:solidFill>
                <a:latin typeface="Arial" panose="020B0604020202020204" pitchFamily="34" charset="0"/>
                <a:cs typeface="Arial" panose="020B0604020202020204" pitchFamily="34" charset="0"/>
              </a:rPr>
              <a:t>Índice</a:t>
            </a:r>
            <a:endParaRPr lang="es-MX" sz="4000" b="1" dirty="0">
              <a:solidFill>
                <a:schemeClr val="accent6">
                  <a:lumMod val="50000"/>
                </a:schemeClr>
              </a:solidFill>
              <a:latin typeface="Arial" panose="020B0604020202020204" pitchFamily="34" charset="0"/>
              <a:cs typeface="Arial" panose="020B0604020202020204" pitchFamily="34" charset="0"/>
            </a:endParaRPr>
          </a:p>
        </p:txBody>
      </p:sp>
      <p:sp>
        <p:nvSpPr>
          <p:cNvPr id="3" name="CuadroTexto 2"/>
          <p:cNvSpPr txBox="1"/>
          <p:nvPr/>
        </p:nvSpPr>
        <p:spPr>
          <a:xfrm>
            <a:off x="2982558" y="2210216"/>
            <a:ext cx="4501489" cy="3416320"/>
          </a:xfrm>
          <a:prstGeom prst="rect">
            <a:avLst/>
          </a:prstGeom>
          <a:noFill/>
        </p:spPr>
        <p:txBody>
          <a:bodyPr wrap="square" rtlCol="0">
            <a:spAutoFit/>
          </a:bodyPr>
          <a:lstStyle/>
          <a:p>
            <a:r>
              <a:rPr lang="es-MX" sz="2400" dirty="0" smtClean="0">
                <a:latin typeface="Arial" panose="020B0604020202020204" pitchFamily="34" charset="0"/>
                <a:cs typeface="Arial" panose="020B0604020202020204" pitchFamily="34" charset="0"/>
              </a:rPr>
              <a:t>Objetivo</a:t>
            </a:r>
          </a:p>
          <a:p>
            <a:r>
              <a:rPr lang="es-MX" sz="2400" dirty="0" smtClean="0">
                <a:latin typeface="Arial" panose="020B0604020202020204" pitchFamily="34" charset="0"/>
                <a:cs typeface="Arial" panose="020B0604020202020204" pitchFamily="34" charset="0"/>
              </a:rPr>
              <a:t>Introducción</a:t>
            </a:r>
          </a:p>
          <a:p>
            <a:r>
              <a:rPr lang="es-MX" sz="2400" dirty="0" smtClean="0">
                <a:latin typeface="Arial" panose="020B0604020202020204" pitchFamily="34" charset="0"/>
                <a:cs typeface="Arial" panose="020B0604020202020204" pitchFamily="34" charset="0"/>
              </a:rPr>
              <a:t>Antecedentes</a:t>
            </a:r>
          </a:p>
          <a:p>
            <a:r>
              <a:rPr lang="es-MX" sz="2400" dirty="0" smtClean="0">
                <a:latin typeface="Arial" panose="020B0604020202020204" pitchFamily="34" charset="0"/>
                <a:cs typeface="Arial" panose="020B0604020202020204" pitchFamily="34" charset="0"/>
              </a:rPr>
              <a:t>Definición</a:t>
            </a:r>
          </a:p>
          <a:p>
            <a:r>
              <a:rPr lang="es-MX" sz="2400" dirty="0" smtClean="0">
                <a:latin typeface="Arial" panose="020B0604020202020204" pitchFamily="34" charset="0"/>
                <a:cs typeface="Arial" panose="020B0604020202020204" pitchFamily="34" charset="0"/>
              </a:rPr>
              <a:t>Premisas del Diseño ecológico</a:t>
            </a:r>
          </a:p>
          <a:p>
            <a:r>
              <a:rPr lang="es-MX" sz="2400" dirty="0" smtClean="0">
                <a:latin typeface="Arial" panose="020B0604020202020204" pitchFamily="34" charset="0"/>
                <a:cs typeface="Arial" panose="020B0604020202020204" pitchFamily="34" charset="0"/>
              </a:rPr>
              <a:t>Metodología del </a:t>
            </a:r>
            <a:r>
              <a:rPr lang="es-MX" sz="2400" dirty="0" err="1" smtClean="0">
                <a:latin typeface="Arial" panose="020B0604020202020204" pitchFamily="34" charset="0"/>
                <a:cs typeface="Arial" panose="020B0604020202020204" pitchFamily="34" charset="0"/>
              </a:rPr>
              <a:t>ecodiseño</a:t>
            </a:r>
            <a:endParaRPr lang="es-MX" sz="2400" dirty="0" smtClean="0">
              <a:latin typeface="Arial" panose="020B0604020202020204" pitchFamily="34" charset="0"/>
              <a:cs typeface="Arial" panose="020B0604020202020204" pitchFamily="34" charset="0"/>
            </a:endParaRPr>
          </a:p>
          <a:p>
            <a:r>
              <a:rPr lang="es-MX" sz="2400" dirty="0" smtClean="0">
                <a:latin typeface="Arial" panose="020B0604020202020204" pitchFamily="34" charset="0"/>
                <a:cs typeface="Arial" panose="020B0604020202020204" pitchFamily="34" charset="0"/>
              </a:rPr>
              <a:t>Métodos para el </a:t>
            </a:r>
            <a:r>
              <a:rPr lang="es-MX" sz="2400" dirty="0" err="1" smtClean="0">
                <a:latin typeface="Arial" panose="020B0604020202020204" pitchFamily="34" charset="0"/>
                <a:cs typeface="Arial" panose="020B0604020202020204" pitchFamily="34" charset="0"/>
              </a:rPr>
              <a:t>ecodiseño</a:t>
            </a:r>
            <a:endParaRPr lang="es-MX" sz="2400" dirty="0" smtClean="0">
              <a:latin typeface="Arial" panose="020B0604020202020204" pitchFamily="34" charset="0"/>
              <a:cs typeface="Arial" panose="020B0604020202020204" pitchFamily="34" charset="0"/>
            </a:endParaRPr>
          </a:p>
          <a:p>
            <a:r>
              <a:rPr lang="es-MX" sz="2400" dirty="0" smtClean="0">
                <a:latin typeface="Arial" panose="020B0604020202020204" pitchFamily="34" charset="0"/>
                <a:cs typeface="Arial" panose="020B0604020202020204" pitchFamily="34" charset="0"/>
              </a:rPr>
              <a:t>Conclusiones</a:t>
            </a:r>
          </a:p>
          <a:p>
            <a:r>
              <a:rPr lang="es-MX" sz="2400" dirty="0" smtClean="0">
                <a:latin typeface="Arial" panose="020B0604020202020204" pitchFamily="34" charset="0"/>
                <a:cs typeface="Arial" panose="020B0604020202020204" pitchFamily="34" charset="0"/>
              </a:rPr>
              <a:t>Bibliografía</a:t>
            </a:r>
            <a:endParaRPr lang="es-MX" sz="2400" dirty="0">
              <a:latin typeface="Arial" panose="020B0604020202020204" pitchFamily="34" charset="0"/>
              <a:cs typeface="Arial" panose="020B0604020202020204" pitchFamily="34" charset="0"/>
            </a:endParaRPr>
          </a:p>
        </p:txBody>
      </p:sp>
      <p:sp>
        <p:nvSpPr>
          <p:cNvPr id="5" name="CuadroTexto 4"/>
          <p:cNvSpPr txBox="1"/>
          <p:nvPr/>
        </p:nvSpPr>
        <p:spPr>
          <a:xfrm>
            <a:off x="7871851" y="2210216"/>
            <a:ext cx="802250" cy="3416320"/>
          </a:xfrm>
          <a:prstGeom prst="rect">
            <a:avLst/>
          </a:prstGeom>
          <a:noFill/>
        </p:spPr>
        <p:txBody>
          <a:bodyPr wrap="square" rtlCol="0">
            <a:spAutoFit/>
          </a:bodyPr>
          <a:lstStyle/>
          <a:p>
            <a:r>
              <a:rPr lang="es-MX" sz="2400" dirty="0" smtClean="0">
                <a:latin typeface="Arial" panose="020B0604020202020204" pitchFamily="34" charset="0"/>
                <a:cs typeface="Arial" panose="020B0604020202020204" pitchFamily="34" charset="0"/>
              </a:rPr>
              <a:t>3</a:t>
            </a:r>
          </a:p>
          <a:p>
            <a:r>
              <a:rPr lang="es-MX" sz="2400" dirty="0" smtClean="0">
                <a:latin typeface="Arial" panose="020B0604020202020204" pitchFamily="34" charset="0"/>
                <a:cs typeface="Arial" panose="020B0604020202020204" pitchFamily="34" charset="0"/>
              </a:rPr>
              <a:t>4</a:t>
            </a:r>
          </a:p>
          <a:p>
            <a:r>
              <a:rPr lang="es-MX" sz="2400" dirty="0" smtClean="0">
                <a:latin typeface="Arial" panose="020B0604020202020204" pitchFamily="34" charset="0"/>
                <a:cs typeface="Arial" panose="020B0604020202020204" pitchFamily="34" charset="0"/>
              </a:rPr>
              <a:t>5</a:t>
            </a:r>
          </a:p>
          <a:p>
            <a:r>
              <a:rPr lang="es-MX" sz="2400" dirty="0" smtClean="0">
                <a:latin typeface="Arial" panose="020B0604020202020204" pitchFamily="34" charset="0"/>
                <a:cs typeface="Arial" panose="020B0604020202020204" pitchFamily="34" charset="0"/>
              </a:rPr>
              <a:t>10</a:t>
            </a:r>
          </a:p>
          <a:p>
            <a:r>
              <a:rPr lang="es-MX" sz="2400" dirty="0" smtClean="0">
                <a:latin typeface="Arial" panose="020B0604020202020204" pitchFamily="34" charset="0"/>
                <a:cs typeface="Arial" panose="020B0604020202020204" pitchFamily="34" charset="0"/>
              </a:rPr>
              <a:t>13</a:t>
            </a:r>
          </a:p>
          <a:p>
            <a:r>
              <a:rPr lang="es-MX" sz="2400" dirty="0" smtClean="0">
                <a:latin typeface="Arial" panose="020B0604020202020204" pitchFamily="34" charset="0"/>
                <a:cs typeface="Arial" panose="020B0604020202020204" pitchFamily="34" charset="0"/>
              </a:rPr>
              <a:t>18</a:t>
            </a:r>
          </a:p>
          <a:p>
            <a:r>
              <a:rPr lang="es-MX" sz="2400" dirty="0" smtClean="0">
                <a:latin typeface="Arial" panose="020B0604020202020204" pitchFamily="34" charset="0"/>
                <a:cs typeface="Arial" panose="020B0604020202020204" pitchFamily="34" charset="0"/>
              </a:rPr>
              <a:t>26</a:t>
            </a:r>
          </a:p>
          <a:p>
            <a:r>
              <a:rPr lang="es-MX" sz="2400" dirty="0" smtClean="0">
                <a:latin typeface="Arial" panose="020B0604020202020204" pitchFamily="34" charset="0"/>
                <a:cs typeface="Arial" panose="020B0604020202020204" pitchFamily="34" charset="0"/>
              </a:rPr>
              <a:t>33</a:t>
            </a:r>
            <a:endParaRPr lang="es-MX" sz="2400" dirty="0" smtClean="0">
              <a:latin typeface="Arial" panose="020B0604020202020204" pitchFamily="34" charset="0"/>
              <a:cs typeface="Arial" panose="020B0604020202020204" pitchFamily="34" charset="0"/>
            </a:endParaRPr>
          </a:p>
          <a:p>
            <a:r>
              <a:rPr lang="es-MX" sz="2400" dirty="0" smtClean="0">
                <a:latin typeface="Arial" panose="020B0604020202020204" pitchFamily="34" charset="0"/>
                <a:cs typeface="Arial" panose="020B0604020202020204" pitchFamily="34" charset="0"/>
              </a:rPr>
              <a:t>38</a:t>
            </a:r>
            <a:endParaRPr lang="es-MX"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7796472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p:cNvSpPr txBox="1"/>
          <p:nvPr/>
        </p:nvSpPr>
        <p:spPr>
          <a:xfrm>
            <a:off x="177801" y="332221"/>
            <a:ext cx="3835400" cy="1754326"/>
          </a:xfrm>
          <a:prstGeom prst="rect">
            <a:avLst/>
          </a:prstGeom>
          <a:noFill/>
        </p:spPr>
        <p:txBody>
          <a:bodyPr wrap="square" rtlCol="0">
            <a:spAutoFit/>
          </a:bodyPr>
          <a:lstStyle/>
          <a:p>
            <a:pPr algn="r"/>
            <a:r>
              <a:rPr lang="es-MX" sz="3600" b="1" dirty="0" smtClean="0">
                <a:solidFill>
                  <a:schemeClr val="accent2">
                    <a:lumMod val="75000"/>
                  </a:schemeClr>
                </a:solidFill>
                <a:latin typeface="Arial" panose="020B0604020202020204" pitchFamily="34" charset="0"/>
                <a:cs typeface="Arial" panose="020B0604020202020204" pitchFamily="34" charset="0"/>
              </a:rPr>
              <a:t>Metodología del </a:t>
            </a:r>
            <a:r>
              <a:rPr lang="es-MX" sz="3600" b="1" dirty="0" err="1" smtClean="0">
                <a:solidFill>
                  <a:schemeClr val="accent2">
                    <a:lumMod val="75000"/>
                  </a:schemeClr>
                </a:solidFill>
                <a:latin typeface="Arial" panose="020B0604020202020204" pitchFamily="34" charset="0"/>
                <a:cs typeface="Arial" panose="020B0604020202020204" pitchFamily="34" charset="0"/>
              </a:rPr>
              <a:t>ecodiseño</a:t>
            </a:r>
            <a:endParaRPr lang="es-MX" sz="3600" b="1" dirty="0" smtClean="0">
              <a:solidFill>
                <a:schemeClr val="accent2">
                  <a:lumMod val="75000"/>
                </a:schemeClr>
              </a:solidFill>
              <a:latin typeface="Arial" panose="020B0604020202020204" pitchFamily="34" charset="0"/>
              <a:cs typeface="Arial" panose="020B0604020202020204" pitchFamily="34" charset="0"/>
            </a:endParaRPr>
          </a:p>
          <a:p>
            <a:pPr algn="r"/>
            <a:endParaRPr lang="es-MX" sz="3600" b="1" dirty="0">
              <a:solidFill>
                <a:schemeClr val="accent2">
                  <a:lumMod val="75000"/>
                </a:schemeClr>
              </a:solidFill>
              <a:latin typeface="Arial" panose="020B0604020202020204" pitchFamily="34" charset="0"/>
              <a:cs typeface="Arial" panose="020B0604020202020204" pitchFamily="34" charset="0"/>
            </a:endParaRPr>
          </a:p>
        </p:txBody>
      </p:sp>
      <p:pic>
        <p:nvPicPr>
          <p:cNvPr id="1028" name="Picture 4" descr="Resultado de imagen para natur und mensch"/>
          <p:cNvPicPr>
            <a:picLocks noChangeAspect="1" noChangeArrowheads="1"/>
          </p:cNvPicPr>
          <p:nvPr/>
        </p:nvPicPr>
        <p:blipFill rotWithShape="1">
          <a:blip r:embed="rId2">
            <a:extLst>
              <a:ext uri="{28A0092B-C50C-407E-A947-70E740481C1C}">
                <a14:useLocalDpi xmlns:a14="http://schemas.microsoft.com/office/drawing/2010/main" val="0"/>
              </a:ext>
            </a:extLst>
          </a:blip>
          <a:srcRect l="13136" t="9219" r="14614" b="9861"/>
          <a:stretch/>
        </p:blipFill>
        <p:spPr bwMode="auto">
          <a:xfrm>
            <a:off x="381002" y="1653833"/>
            <a:ext cx="3632199" cy="4068064"/>
          </a:xfrm>
          <a:prstGeom prst="rect">
            <a:avLst/>
          </a:prstGeom>
          <a:noFill/>
          <a:extLst>
            <a:ext uri="{909E8E84-426E-40DD-AFC4-6F175D3DCCD1}">
              <a14:hiddenFill xmlns:a14="http://schemas.microsoft.com/office/drawing/2010/main">
                <a:solidFill>
                  <a:srgbClr val="FFFFFF"/>
                </a:solidFill>
              </a14:hiddenFill>
            </a:ext>
          </a:extLst>
        </p:spPr>
      </p:pic>
      <p:sp>
        <p:nvSpPr>
          <p:cNvPr id="8" name="CuadroTexto 7"/>
          <p:cNvSpPr txBox="1"/>
          <p:nvPr/>
        </p:nvSpPr>
        <p:spPr>
          <a:xfrm>
            <a:off x="4013201" y="2199984"/>
            <a:ext cx="4952999" cy="2616101"/>
          </a:xfrm>
          <a:prstGeom prst="rect">
            <a:avLst/>
          </a:prstGeom>
          <a:noFill/>
        </p:spPr>
        <p:txBody>
          <a:bodyPr wrap="square" rtlCol="0">
            <a:spAutoFit/>
          </a:bodyPr>
          <a:lstStyle/>
          <a:p>
            <a:r>
              <a:rPr lang="es-ES_tradnl" sz="2400" dirty="0" smtClean="0">
                <a:latin typeface="Arial" panose="020B0604020202020204" pitchFamily="34" charset="0"/>
                <a:cs typeface="Arial" panose="020B0604020202020204" pitchFamily="34" charset="0"/>
              </a:rPr>
              <a:t>Preparación </a:t>
            </a:r>
            <a:r>
              <a:rPr lang="es-ES_tradnl" sz="2400" dirty="0">
                <a:latin typeface="Arial" panose="020B0604020202020204" pitchFamily="34" charset="0"/>
                <a:cs typeface="Arial" panose="020B0604020202020204" pitchFamily="34" charset="0"/>
              </a:rPr>
              <a:t>del proyecto</a:t>
            </a:r>
            <a:r>
              <a:rPr lang="es-ES_tradnl" sz="2000" dirty="0" smtClean="0">
                <a:latin typeface="Arial" panose="020B0604020202020204" pitchFamily="34" charset="0"/>
                <a:cs typeface="Arial" panose="020B0604020202020204" pitchFamily="34" charset="0"/>
              </a:rPr>
              <a:t>.</a:t>
            </a:r>
          </a:p>
          <a:p>
            <a:r>
              <a:rPr lang="es-ES_tradnl" sz="2000" dirty="0" smtClean="0">
                <a:latin typeface="Arial" panose="020B0604020202020204" pitchFamily="34" charset="0"/>
                <a:cs typeface="Arial" panose="020B0604020202020204" pitchFamily="34" charset="0"/>
              </a:rPr>
              <a:t>Se </a:t>
            </a:r>
            <a:r>
              <a:rPr lang="es-ES_tradnl" sz="2000" dirty="0">
                <a:latin typeface="Arial" panose="020B0604020202020204" pitchFamily="34" charset="0"/>
                <a:cs typeface="Arial" panose="020B0604020202020204" pitchFamily="34" charset="0"/>
              </a:rPr>
              <a:t>establecen el equipo del proyecto, se selecciona el producto a </a:t>
            </a:r>
            <a:r>
              <a:rPr lang="es-ES_tradnl" sz="2000" dirty="0" err="1">
                <a:latin typeface="Arial" panose="020B0604020202020204" pitchFamily="34" charset="0"/>
                <a:cs typeface="Arial" panose="020B0604020202020204" pitchFamily="34" charset="0"/>
              </a:rPr>
              <a:t>ecodiseñar</a:t>
            </a:r>
            <a:r>
              <a:rPr lang="es-ES_tradnl" sz="2000" dirty="0">
                <a:latin typeface="Arial" panose="020B0604020202020204" pitchFamily="34" charset="0"/>
                <a:cs typeface="Arial" panose="020B0604020202020204" pitchFamily="34" charset="0"/>
              </a:rPr>
              <a:t> y se determinan los factores motivantes, recopilando toda aquella información que va a condicionar el desarrollo del proyecto</a:t>
            </a:r>
            <a:r>
              <a:rPr lang="es-ES_tradnl" sz="2000" dirty="0" smtClean="0">
                <a:latin typeface="Arial" panose="020B0604020202020204" pitchFamily="34" charset="0"/>
                <a:cs typeface="Arial" panose="020B0604020202020204" pitchFamily="34" charset="0"/>
              </a:rPr>
              <a:t>.</a:t>
            </a:r>
          </a:p>
          <a:p>
            <a:endParaRPr lang="es-MX"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9012733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p:cNvSpPr txBox="1"/>
          <p:nvPr/>
        </p:nvSpPr>
        <p:spPr>
          <a:xfrm>
            <a:off x="177801" y="332221"/>
            <a:ext cx="3835400" cy="1754326"/>
          </a:xfrm>
          <a:prstGeom prst="rect">
            <a:avLst/>
          </a:prstGeom>
          <a:noFill/>
        </p:spPr>
        <p:txBody>
          <a:bodyPr wrap="square" rtlCol="0">
            <a:spAutoFit/>
          </a:bodyPr>
          <a:lstStyle/>
          <a:p>
            <a:pPr algn="r"/>
            <a:r>
              <a:rPr lang="es-MX" sz="3600" b="1" dirty="0" smtClean="0">
                <a:solidFill>
                  <a:schemeClr val="accent2">
                    <a:lumMod val="75000"/>
                  </a:schemeClr>
                </a:solidFill>
                <a:latin typeface="Arial" panose="020B0604020202020204" pitchFamily="34" charset="0"/>
                <a:cs typeface="Arial" panose="020B0604020202020204" pitchFamily="34" charset="0"/>
              </a:rPr>
              <a:t>Metodología del </a:t>
            </a:r>
            <a:r>
              <a:rPr lang="es-MX" sz="3600" b="1" dirty="0" err="1" smtClean="0">
                <a:solidFill>
                  <a:schemeClr val="accent2">
                    <a:lumMod val="75000"/>
                  </a:schemeClr>
                </a:solidFill>
                <a:latin typeface="Arial" panose="020B0604020202020204" pitchFamily="34" charset="0"/>
                <a:cs typeface="Arial" panose="020B0604020202020204" pitchFamily="34" charset="0"/>
              </a:rPr>
              <a:t>ecodiseño</a:t>
            </a:r>
            <a:endParaRPr lang="es-MX" sz="3600" b="1" dirty="0" smtClean="0">
              <a:solidFill>
                <a:schemeClr val="accent2">
                  <a:lumMod val="75000"/>
                </a:schemeClr>
              </a:solidFill>
              <a:latin typeface="Arial" panose="020B0604020202020204" pitchFamily="34" charset="0"/>
              <a:cs typeface="Arial" panose="020B0604020202020204" pitchFamily="34" charset="0"/>
            </a:endParaRPr>
          </a:p>
          <a:p>
            <a:pPr algn="r"/>
            <a:endParaRPr lang="es-MX" sz="3600" b="1" dirty="0">
              <a:solidFill>
                <a:schemeClr val="accent2">
                  <a:lumMod val="75000"/>
                </a:schemeClr>
              </a:solidFill>
              <a:latin typeface="Arial" panose="020B0604020202020204" pitchFamily="34" charset="0"/>
              <a:cs typeface="Arial" panose="020B0604020202020204" pitchFamily="34" charset="0"/>
            </a:endParaRPr>
          </a:p>
        </p:txBody>
      </p:sp>
      <p:pic>
        <p:nvPicPr>
          <p:cNvPr id="5" name="Picture 2" descr="Resultado de imagen para información ambienta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7801" y="2489200"/>
            <a:ext cx="3306199" cy="3396959"/>
          </a:xfrm>
          <a:prstGeom prst="rect">
            <a:avLst/>
          </a:prstGeom>
          <a:noFill/>
          <a:extLst>
            <a:ext uri="{909E8E84-426E-40DD-AFC4-6F175D3DCCD1}">
              <a14:hiddenFill xmlns:a14="http://schemas.microsoft.com/office/drawing/2010/main">
                <a:solidFill>
                  <a:srgbClr val="FFFFFF"/>
                </a:solidFill>
              </a14:hiddenFill>
            </a:ext>
          </a:extLst>
        </p:spPr>
      </p:pic>
      <p:sp>
        <p:nvSpPr>
          <p:cNvPr id="7" name="CuadroTexto 6"/>
          <p:cNvSpPr txBox="1"/>
          <p:nvPr/>
        </p:nvSpPr>
        <p:spPr>
          <a:xfrm>
            <a:off x="4013201" y="2489200"/>
            <a:ext cx="4952999" cy="2000548"/>
          </a:xfrm>
          <a:prstGeom prst="rect">
            <a:avLst/>
          </a:prstGeom>
          <a:noFill/>
        </p:spPr>
        <p:txBody>
          <a:bodyPr wrap="square" rtlCol="0">
            <a:spAutoFit/>
          </a:bodyPr>
          <a:lstStyle/>
          <a:p>
            <a:r>
              <a:rPr lang="es-ES_tradnl" sz="2400" dirty="0" smtClean="0">
                <a:latin typeface="Arial" panose="020B0604020202020204" pitchFamily="34" charset="0"/>
                <a:cs typeface="Arial" panose="020B0604020202020204" pitchFamily="34" charset="0"/>
              </a:rPr>
              <a:t>Información </a:t>
            </a:r>
            <a:r>
              <a:rPr lang="es-ES_tradnl" sz="2400" dirty="0">
                <a:latin typeface="Arial" panose="020B0604020202020204" pitchFamily="34" charset="0"/>
                <a:cs typeface="Arial" panose="020B0604020202020204" pitchFamily="34" charset="0"/>
              </a:rPr>
              <a:t>ambiental. </a:t>
            </a:r>
            <a:endParaRPr lang="es-ES_tradnl" sz="2400" dirty="0" smtClean="0">
              <a:latin typeface="Arial" panose="020B0604020202020204" pitchFamily="34" charset="0"/>
              <a:cs typeface="Arial" panose="020B0604020202020204" pitchFamily="34" charset="0"/>
            </a:endParaRPr>
          </a:p>
          <a:p>
            <a:r>
              <a:rPr lang="es-ES_tradnl" sz="2000" dirty="0" smtClean="0">
                <a:latin typeface="Arial" panose="020B0604020202020204" pitchFamily="34" charset="0"/>
                <a:cs typeface="Arial" panose="020B0604020202020204" pitchFamily="34" charset="0"/>
              </a:rPr>
              <a:t>Se </a:t>
            </a:r>
            <a:r>
              <a:rPr lang="es-ES_tradnl" sz="2000" dirty="0">
                <a:latin typeface="Arial" panose="020B0604020202020204" pitchFamily="34" charset="0"/>
                <a:cs typeface="Arial" panose="020B0604020202020204" pitchFamily="34" charset="0"/>
              </a:rPr>
              <a:t>toma un producto de referencia y se determinan los aspectos ambientales, Se analizan las prioridades y los aspectos en los que debemos centrarnos para la mejora medioambiental del producto.</a:t>
            </a:r>
            <a:endParaRPr lang="es-MX"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3690136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uadroTexto 8"/>
          <p:cNvSpPr txBox="1"/>
          <p:nvPr/>
        </p:nvSpPr>
        <p:spPr>
          <a:xfrm>
            <a:off x="4461785" y="1944097"/>
            <a:ext cx="4364715" cy="2308324"/>
          </a:xfrm>
          <a:prstGeom prst="rect">
            <a:avLst/>
          </a:prstGeom>
          <a:noFill/>
        </p:spPr>
        <p:txBody>
          <a:bodyPr wrap="square" rtlCol="0">
            <a:spAutoFit/>
          </a:bodyPr>
          <a:lstStyle/>
          <a:p>
            <a:r>
              <a:rPr lang="es-ES_tradnl" sz="2400" dirty="0">
                <a:latin typeface="Arial" panose="020B0604020202020204" pitchFamily="34" charset="0"/>
                <a:cs typeface="Arial" panose="020B0604020202020204" pitchFamily="34" charset="0"/>
              </a:rPr>
              <a:t>Ideas de mejora. </a:t>
            </a:r>
            <a:endParaRPr lang="es-ES_tradnl" sz="2400" dirty="0" smtClean="0">
              <a:latin typeface="Arial" panose="020B0604020202020204" pitchFamily="34" charset="0"/>
              <a:cs typeface="Arial" panose="020B0604020202020204" pitchFamily="34" charset="0"/>
            </a:endParaRPr>
          </a:p>
          <a:p>
            <a:r>
              <a:rPr lang="es-ES_tradnl" sz="2000" dirty="0" smtClean="0">
                <a:latin typeface="Arial" panose="020B0604020202020204" pitchFamily="34" charset="0"/>
                <a:cs typeface="Arial" panose="020B0604020202020204" pitchFamily="34" charset="0"/>
              </a:rPr>
              <a:t>Con </a:t>
            </a:r>
            <a:r>
              <a:rPr lang="es-ES_tradnl" sz="2000" dirty="0">
                <a:latin typeface="Arial" panose="020B0604020202020204" pitchFamily="34" charset="0"/>
                <a:cs typeface="Arial" panose="020B0604020202020204" pitchFamily="34" charset="0"/>
              </a:rPr>
              <a:t>la información recopilada, se generan ideas de mejora para el producto, se priorizan y evalúan. Con todo esto se genera el pliego de condiciones para el desarrollo del nuevo producto</a:t>
            </a:r>
            <a:r>
              <a:rPr lang="es-ES_tradnl" sz="2000" dirty="0" smtClean="0">
                <a:latin typeface="Arial" panose="020B0604020202020204" pitchFamily="34" charset="0"/>
                <a:cs typeface="Arial" panose="020B0604020202020204" pitchFamily="34" charset="0"/>
              </a:rPr>
              <a:t>.</a:t>
            </a:r>
          </a:p>
        </p:txBody>
      </p:sp>
      <p:sp>
        <p:nvSpPr>
          <p:cNvPr id="6" name="CuadroTexto 5"/>
          <p:cNvSpPr txBox="1"/>
          <p:nvPr/>
        </p:nvSpPr>
        <p:spPr>
          <a:xfrm>
            <a:off x="0" y="459221"/>
            <a:ext cx="4092316" cy="1754326"/>
          </a:xfrm>
          <a:prstGeom prst="rect">
            <a:avLst/>
          </a:prstGeom>
          <a:noFill/>
        </p:spPr>
        <p:txBody>
          <a:bodyPr wrap="square" rtlCol="0">
            <a:spAutoFit/>
          </a:bodyPr>
          <a:lstStyle/>
          <a:p>
            <a:pPr algn="r"/>
            <a:r>
              <a:rPr lang="es-MX" sz="3600" b="1" dirty="0" smtClean="0">
                <a:solidFill>
                  <a:schemeClr val="accent2">
                    <a:lumMod val="75000"/>
                  </a:schemeClr>
                </a:solidFill>
                <a:latin typeface="Arial" panose="020B0604020202020204" pitchFamily="34" charset="0"/>
                <a:cs typeface="Arial" panose="020B0604020202020204" pitchFamily="34" charset="0"/>
              </a:rPr>
              <a:t>Metodología del </a:t>
            </a:r>
            <a:r>
              <a:rPr lang="es-MX" sz="3600" b="1" dirty="0" err="1" smtClean="0">
                <a:solidFill>
                  <a:schemeClr val="accent2">
                    <a:lumMod val="75000"/>
                  </a:schemeClr>
                </a:solidFill>
                <a:latin typeface="Arial" panose="020B0604020202020204" pitchFamily="34" charset="0"/>
                <a:cs typeface="Arial" panose="020B0604020202020204" pitchFamily="34" charset="0"/>
              </a:rPr>
              <a:t>ecodiseño</a:t>
            </a:r>
            <a:endParaRPr lang="es-MX" sz="3600" b="1" dirty="0" smtClean="0">
              <a:solidFill>
                <a:schemeClr val="accent2">
                  <a:lumMod val="75000"/>
                </a:schemeClr>
              </a:solidFill>
              <a:latin typeface="Arial" panose="020B0604020202020204" pitchFamily="34" charset="0"/>
              <a:cs typeface="Arial" panose="020B0604020202020204" pitchFamily="34" charset="0"/>
            </a:endParaRPr>
          </a:p>
          <a:p>
            <a:pPr algn="r"/>
            <a:endParaRPr lang="es-MX" sz="3600" b="1" dirty="0">
              <a:solidFill>
                <a:schemeClr val="accent2">
                  <a:lumMod val="75000"/>
                </a:schemeClr>
              </a:solidFill>
              <a:latin typeface="Arial" panose="020B0604020202020204" pitchFamily="34" charset="0"/>
              <a:cs typeface="Arial" panose="020B0604020202020204" pitchFamily="34" charset="0"/>
            </a:endParaRPr>
          </a:p>
        </p:txBody>
      </p:sp>
      <p:pic>
        <p:nvPicPr>
          <p:cNvPr id="2050" name="Picture 2" descr="Resultado de imagen para eco thinking"/>
          <p:cNvPicPr>
            <a:picLocks noChangeAspect="1" noChangeArrowheads="1"/>
          </p:cNvPicPr>
          <p:nvPr/>
        </p:nvPicPr>
        <p:blipFill rotWithShape="1">
          <a:blip r:embed="rId2">
            <a:extLst>
              <a:ext uri="{28A0092B-C50C-407E-A947-70E740481C1C}">
                <a14:useLocalDpi xmlns:a14="http://schemas.microsoft.com/office/drawing/2010/main" val="0"/>
              </a:ext>
            </a:extLst>
          </a:blip>
          <a:srcRect r="3103" b="10910"/>
          <a:stretch/>
        </p:blipFill>
        <p:spPr bwMode="auto">
          <a:xfrm>
            <a:off x="0" y="1927650"/>
            <a:ext cx="4309384" cy="26505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8392113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uadroTexto 8"/>
          <p:cNvSpPr txBox="1"/>
          <p:nvPr/>
        </p:nvSpPr>
        <p:spPr>
          <a:xfrm>
            <a:off x="4423685" y="2162747"/>
            <a:ext cx="4364715" cy="2369880"/>
          </a:xfrm>
          <a:prstGeom prst="rect">
            <a:avLst/>
          </a:prstGeom>
          <a:noFill/>
        </p:spPr>
        <p:txBody>
          <a:bodyPr wrap="square" rtlCol="0">
            <a:spAutoFit/>
          </a:bodyPr>
          <a:lstStyle/>
          <a:p>
            <a:r>
              <a:rPr lang="es-ES_tradnl" sz="2400" dirty="0" smtClean="0">
                <a:latin typeface="Arial" panose="020B0604020202020204" pitchFamily="34" charset="0"/>
                <a:cs typeface="Arial" panose="020B0604020202020204" pitchFamily="34" charset="0"/>
              </a:rPr>
              <a:t>Desarrollo </a:t>
            </a:r>
            <a:r>
              <a:rPr lang="es-ES_tradnl" sz="2400" dirty="0">
                <a:latin typeface="Arial" panose="020B0604020202020204" pitchFamily="34" charset="0"/>
                <a:cs typeface="Arial" panose="020B0604020202020204" pitchFamily="34" charset="0"/>
              </a:rPr>
              <a:t>de </a:t>
            </a:r>
            <a:r>
              <a:rPr lang="es-ES_tradnl" sz="2400" dirty="0" smtClean="0">
                <a:latin typeface="Arial" panose="020B0604020202020204" pitchFamily="34" charset="0"/>
                <a:cs typeface="Arial" panose="020B0604020202020204" pitchFamily="34" charset="0"/>
              </a:rPr>
              <a:t>conceptos:</a:t>
            </a:r>
          </a:p>
          <a:p>
            <a:r>
              <a:rPr lang="es-ES_tradnl" sz="2400" dirty="0" smtClean="0">
                <a:latin typeface="Arial" panose="020B0604020202020204" pitchFamily="34" charset="0"/>
                <a:cs typeface="Arial" panose="020B0604020202020204" pitchFamily="34" charset="0"/>
              </a:rPr>
              <a:t> </a:t>
            </a:r>
          </a:p>
          <a:p>
            <a:r>
              <a:rPr lang="es-ES_tradnl" sz="2000" dirty="0" smtClean="0">
                <a:latin typeface="Arial" panose="020B0604020202020204" pitchFamily="34" charset="0"/>
                <a:cs typeface="Arial" panose="020B0604020202020204" pitchFamily="34" charset="0"/>
              </a:rPr>
              <a:t>Comienza </a:t>
            </a:r>
            <a:r>
              <a:rPr lang="es-ES_tradnl" sz="2000" dirty="0">
                <a:latin typeface="Arial" panose="020B0604020202020204" pitchFamily="34" charset="0"/>
                <a:cs typeface="Arial" panose="020B0604020202020204" pitchFamily="34" charset="0"/>
              </a:rPr>
              <a:t>el proceso de diseño del producto con el desarrollo de varias alternativas conceptuales. Se evalúan y se selecciona la definitiva.</a:t>
            </a:r>
            <a:endParaRPr lang="es-MX" sz="2000" dirty="0">
              <a:latin typeface="Arial" panose="020B0604020202020204" pitchFamily="34" charset="0"/>
              <a:cs typeface="Arial" panose="020B0604020202020204" pitchFamily="34" charset="0"/>
            </a:endParaRPr>
          </a:p>
          <a:p>
            <a:endParaRPr lang="es-MX" sz="2000" dirty="0">
              <a:latin typeface="Arial" panose="020B0604020202020204" pitchFamily="34" charset="0"/>
              <a:cs typeface="Arial" panose="020B0604020202020204" pitchFamily="34" charset="0"/>
            </a:endParaRPr>
          </a:p>
        </p:txBody>
      </p:sp>
      <p:sp>
        <p:nvSpPr>
          <p:cNvPr id="6" name="CuadroTexto 5"/>
          <p:cNvSpPr txBox="1"/>
          <p:nvPr/>
        </p:nvSpPr>
        <p:spPr>
          <a:xfrm>
            <a:off x="0" y="408421"/>
            <a:ext cx="4092316" cy="1754326"/>
          </a:xfrm>
          <a:prstGeom prst="rect">
            <a:avLst/>
          </a:prstGeom>
          <a:noFill/>
        </p:spPr>
        <p:txBody>
          <a:bodyPr wrap="square" rtlCol="0">
            <a:spAutoFit/>
          </a:bodyPr>
          <a:lstStyle/>
          <a:p>
            <a:pPr algn="r"/>
            <a:r>
              <a:rPr lang="es-MX" sz="3600" b="1" dirty="0" smtClean="0">
                <a:solidFill>
                  <a:schemeClr val="accent2">
                    <a:lumMod val="75000"/>
                  </a:schemeClr>
                </a:solidFill>
                <a:latin typeface="Arial" panose="020B0604020202020204" pitchFamily="34" charset="0"/>
                <a:cs typeface="Arial" panose="020B0604020202020204" pitchFamily="34" charset="0"/>
              </a:rPr>
              <a:t>Metodología del </a:t>
            </a:r>
            <a:r>
              <a:rPr lang="es-MX" sz="3600" b="1" dirty="0" err="1" smtClean="0">
                <a:solidFill>
                  <a:schemeClr val="accent2">
                    <a:lumMod val="75000"/>
                  </a:schemeClr>
                </a:solidFill>
                <a:latin typeface="Arial" panose="020B0604020202020204" pitchFamily="34" charset="0"/>
                <a:cs typeface="Arial" panose="020B0604020202020204" pitchFamily="34" charset="0"/>
              </a:rPr>
              <a:t>ecodiseño</a:t>
            </a:r>
            <a:endParaRPr lang="es-MX" sz="3600" b="1" dirty="0" smtClean="0">
              <a:solidFill>
                <a:schemeClr val="accent2">
                  <a:lumMod val="75000"/>
                </a:schemeClr>
              </a:solidFill>
              <a:latin typeface="Arial" panose="020B0604020202020204" pitchFamily="34" charset="0"/>
              <a:cs typeface="Arial" panose="020B0604020202020204" pitchFamily="34" charset="0"/>
            </a:endParaRPr>
          </a:p>
          <a:p>
            <a:pPr algn="r"/>
            <a:endParaRPr lang="es-MX" sz="3600" b="1" dirty="0">
              <a:solidFill>
                <a:schemeClr val="accent2">
                  <a:lumMod val="75000"/>
                </a:schemeClr>
              </a:solidFill>
              <a:latin typeface="Arial" panose="020B0604020202020204" pitchFamily="34" charset="0"/>
              <a:cs typeface="Arial" panose="020B0604020202020204" pitchFamily="34" charset="0"/>
            </a:endParaRPr>
          </a:p>
        </p:txBody>
      </p:sp>
      <p:pic>
        <p:nvPicPr>
          <p:cNvPr id="4098" name="Picture 2" descr="Resultado de imagen para pensamiento ecológic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7115" y="2162747"/>
            <a:ext cx="3505201" cy="43961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0036478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uadroTexto 8"/>
          <p:cNvSpPr txBox="1"/>
          <p:nvPr/>
        </p:nvSpPr>
        <p:spPr>
          <a:xfrm>
            <a:off x="4092316" y="2242694"/>
            <a:ext cx="4833078" cy="3046988"/>
          </a:xfrm>
          <a:prstGeom prst="rect">
            <a:avLst/>
          </a:prstGeom>
          <a:noFill/>
        </p:spPr>
        <p:txBody>
          <a:bodyPr wrap="square" rtlCol="0">
            <a:spAutoFit/>
          </a:bodyPr>
          <a:lstStyle/>
          <a:p>
            <a:r>
              <a:rPr lang="es-ES_tradnl" sz="2400" dirty="0">
                <a:latin typeface="Arial" panose="020B0604020202020204" pitchFamily="34" charset="0"/>
                <a:cs typeface="Arial" panose="020B0604020202020204" pitchFamily="34" charset="0"/>
              </a:rPr>
              <a:t>Producto en detalle. </a:t>
            </a:r>
            <a:endParaRPr lang="es-ES_tradnl" sz="2400" dirty="0" smtClean="0">
              <a:latin typeface="Arial" panose="020B0604020202020204" pitchFamily="34" charset="0"/>
              <a:cs typeface="Arial" panose="020B0604020202020204" pitchFamily="34" charset="0"/>
            </a:endParaRPr>
          </a:p>
          <a:p>
            <a:r>
              <a:rPr lang="es-ES_tradnl" sz="2000" dirty="0" smtClean="0">
                <a:latin typeface="Arial" panose="020B0604020202020204" pitchFamily="34" charset="0"/>
                <a:cs typeface="Arial" panose="020B0604020202020204" pitchFamily="34" charset="0"/>
              </a:rPr>
              <a:t>Se </a:t>
            </a:r>
            <a:r>
              <a:rPr lang="es-ES_tradnl" sz="2000" dirty="0">
                <a:latin typeface="Arial" panose="020B0604020202020204" pitchFamily="34" charset="0"/>
                <a:cs typeface="Arial" panose="020B0604020202020204" pitchFamily="34" charset="0"/>
              </a:rPr>
              <a:t>definen detalles como: piezas, materiales, dimensiones exactas, fabricación, entre otros</a:t>
            </a:r>
            <a:r>
              <a:rPr lang="es-ES_tradnl" sz="2000" dirty="0" smtClean="0">
                <a:latin typeface="Arial" panose="020B0604020202020204" pitchFamily="34" charset="0"/>
                <a:cs typeface="Arial" panose="020B0604020202020204" pitchFamily="34" charset="0"/>
              </a:rPr>
              <a:t>.</a:t>
            </a:r>
          </a:p>
          <a:p>
            <a:endParaRPr lang="es-MX" sz="2400" dirty="0">
              <a:latin typeface="Arial" panose="020B0604020202020204" pitchFamily="34" charset="0"/>
              <a:cs typeface="Arial" panose="020B0604020202020204" pitchFamily="34" charset="0"/>
            </a:endParaRPr>
          </a:p>
          <a:p>
            <a:r>
              <a:rPr lang="es-ES_tradnl" sz="2400" dirty="0">
                <a:latin typeface="Arial" panose="020B0604020202020204" pitchFamily="34" charset="0"/>
                <a:cs typeface="Arial" panose="020B0604020202020204" pitchFamily="34" charset="0"/>
              </a:rPr>
              <a:t>Plan de acción. </a:t>
            </a:r>
            <a:endParaRPr lang="es-ES_tradnl" sz="2400" dirty="0" smtClean="0">
              <a:latin typeface="Arial" panose="020B0604020202020204" pitchFamily="34" charset="0"/>
              <a:cs typeface="Arial" panose="020B0604020202020204" pitchFamily="34" charset="0"/>
            </a:endParaRPr>
          </a:p>
          <a:p>
            <a:r>
              <a:rPr lang="es-ES_tradnl" sz="2000" dirty="0" smtClean="0">
                <a:latin typeface="Arial" panose="020B0604020202020204" pitchFamily="34" charset="0"/>
                <a:cs typeface="Arial" panose="020B0604020202020204" pitchFamily="34" charset="0"/>
              </a:rPr>
              <a:t>Se </a:t>
            </a:r>
            <a:r>
              <a:rPr lang="es-ES_tradnl" sz="2000" dirty="0">
                <a:latin typeface="Arial" panose="020B0604020202020204" pitchFamily="34" charset="0"/>
                <a:cs typeface="Arial" panose="020B0604020202020204" pitchFamily="34" charset="0"/>
              </a:rPr>
              <a:t>definen las </a:t>
            </a:r>
            <a:r>
              <a:rPr lang="es-ES_tradnl" sz="2000" dirty="0" smtClean="0">
                <a:latin typeface="Arial" panose="020B0604020202020204" pitchFamily="34" charset="0"/>
                <a:cs typeface="Arial" panose="020B0604020202020204" pitchFamily="34" charset="0"/>
              </a:rPr>
              <a:t>medidas </a:t>
            </a:r>
            <a:r>
              <a:rPr lang="es-ES_tradnl" sz="2000" dirty="0">
                <a:latin typeface="Arial" panose="020B0604020202020204" pitchFamily="34" charset="0"/>
                <a:cs typeface="Arial" panose="020B0604020202020204" pitchFamily="34" charset="0"/>
              </a:rPr>
              <a:t>de mejora ambiental a medio y largo plazo a aplicar al producto y a la empresa</a:t>
            </a:r>
            <a:r>
              <a:rPr lang="es-ES_tradnl" sz="2000" dirty="0" smtClean="0">
                <a:latin typeface="Arial" panose="020B0604020202020204" pitchFamily="34" charset="0"/>
                <a:cs typeface="Arial" panose="020B0604020202020204" pitchFamily="34" charset="0"/>
              </a:rPr>
              <a:t>.</a:t>
            </a:r>
          </a:p>
        </p:txBody>
      </p:sp>
      <p:sp>
        <p:nvSpPr>
          <p:cNvPr id="6" name="CuadroTexto 5"/>
          <p:cNvSpPr txBox="1"/>
          <p:nvPr/>
        </p:nvSpPr>
        <p:spPr>
          <a:xfrm>
            <a:off x="0" y="488368"/>
            <a:ext cx="4092316" cy="1754326"/>
          </a:xfrm>
          <a:prstGeom prst="rect">
            <a:avLst/>
          </a:prstGeom>
          <a:noFill/>
        </p:spPr>
        <p:txBody>
          <a:bodyPr wrap="square" rtlCol="0">
            <a:spAutoFit/>
          </a:bodyPr>
          <a:lstStyle/>
          <a:p>
            <a:pPr algn="r"/>
            <a:r>
              <a:rPr lang="es-MX" sz="3600" b="1" dirty="0" smtClean="0">
                <a:solidFill>
                  <a:schemeClr val="accent2">
                    <a:lumMod val="75000"/>
                  </a:schemeClr>
                </a:solidFill>
                <a:latin typeface="Arial" panose="020B0604020202020204" pitchFamily="34" charset="0"/>
                <a:cs typeface="Arial" panose="020B0604020202020204" pitchFamily="34" charset="0"/>
              </a:rPr>
              <a:t>Metodología del </a:t>
            </a:r>
            <a:r>
              <a:rPr lang="es-MX" sz="3600" b="1" dirty="0" err="1" smtClean="0">
                <a:solidFill>
                  <a:schemeClr val="accent2">
                    <a:lumMod val="75000"/>
                  </a:schemeClr>
                </a:solidFill>
                <a:latin typeface="Arial" panose="020B0604020202020204" pitchFamily="34" charset="0"/>
                <a:cs typeface="Arial" panose="020B0604020202020204" pitchFamily="34" charset="0"/>
              </a:rPr>
              <a:t>ecodiseño</a:t>
            </a:r>
            <a:endParaRPr lang="es-MX" sz="3600" b="1" dirty="0" smtClean="0">
              <a:solidFill>
                <a:schemeClr val="accent2">
                  <a:lumMod val="75000"/>
                </a:schemeClr>
              </a:solidFill>
              <a:latin typeface="Arial" panose="020B0604020202020204" pitchFamily="34" charset="0"/>
              <a:cs typeface="Arial" panose="020B0604020202020204" pitchFamily="34" charset="0"/>
            </a:endParaRPr>
          </a:p>
          <a:p>
            <a:pPr algn="r"/>
            <a:endParaRPr lang="es-MX" sz="3600" b="1" dirty="0">
              <a:solidFill>
                <a:schemeClr val="accent2">
                  <a:lumMod val="75000"/>
                </a:schemeClr>
              </a:solidFill>
              <a:latin typeface="Arial" panose="020B0604020202020204" pitchFamily="34" charset="0"/>
              <a:cs typeface="Arial" panose="020B0604020202020204" pitchFamily="34" charset="0"/>
            </a:endParaRPr>
          </a:p>
        </p:txBody>
      </p:sp>
      <p:pic>
        <p:nvPicPr>
          <p:cNvPr id="5122" name="Picture 2"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335280"/>
            <a:ext cx="3936741" cy="29544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50917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uadroTexto 8"/>
          <p:cNvSpPr txBox="1"/>
          <p:nvPr/>
        </p:nvSpPr>
        <p:spPr>
          <a:xfrm>
            <a:off x="4971322" y="2044700"/>
            <a:ext cx="3753578" cy="3293209"/>
          </a:xfrm>
          <a:prstGeom prst="rect">
            <a:avLst/>
          </a:prstGeom>
          <a:noFill/>
        </p:spPr>
        <p:txBody>
          <a:bodyPr wrap="square" rtlCol="0">
            <a:spAutoFit/>
          </a:bodyPr>
          <a:lstStyle/>
          <a:p>
            <a:r>
              <a:rPr lang="es-ES_tradnl" sz="2400" dirty="0" smtClean="0">
                <a:latin typeface="Arial" panose="020B0604020202020204" pitchFamily="34" charset="0"/>
                <a:cs typeface="Arial" panose="020B0604020202020204" pitchFamily="34" charset="0"/>
              </a:rPr>
              <a:t>Evaluación</a:t>
            </a:r>
            <a:r>
              <a:rPr lang="es-ES_tradnl" sz="2400" dirty="0">
                <a:latin typeface="Arial" panose="020B0604020202020204" pitchFamily="34" charset="0"/>
                <a:cs typeface="Arial" panose="020B0604020202020204" pitchFamily="34" charset="0"/>
              </a:rPr>
              <a:t>. </a:t>
            </a:r>
            <a:endParaRPr lang="es-ES_tradnl" sz="2400" dirty="0" smtClean="0">
              <a:latin typeface="Arial" panose="020B0604020202020204" pitchFamily="34" charset="0"/>
              <a:cs typeface="Arial" panose="020B0604020202020204" pitchFamily="34" charset="0"/>
            </a:endParaRPr>
          </a:p>
          <a:p>
            <a:endParaRPr lang="es-ES_tradnl" sz="2400" dirty="0" smtClean="0">
              <a:latin typeface="Arial" panose="020B0604020202020204" pitchFamily="34" charset="0"/>
              <a:cs typeface="Arial" panose="020B0604020202020204" pitchFamily="34" charset="0"/>
            </a:endParaRPr>
          </a:p>
          <a:p>
            <a:r>
              <a:rPr lang="es-ES_tradnl" sz="2000" dirty="0" smtClean="0">
                <a:latin typeface="Arial" panose="020B0604020202020204" pitchFamily="34" charset="0"/>
                <a:cs typeface="Arial" panose="020B0604020202020204" pitchFamily="34" charset="0"/>
              </a:rPr>
              <a:t>Se </a:t>
            </a:r>
            <a:r>
              <a:rPr lang="es-ES_tradnl" sz="2000" dirty="0">
                <a:latin typeface="Arial" panose="020B0604020202020204" pitchFamily="34" charset="0"/>
                <a:cs typeface="Arial" panose="020B0604020202020204" pitchFamily="34" charset="0"/>
              </a:rPr>
              <a:t>evalúan los resultados del proyecto para sacar conclusiones para aprender a transmitir los resultados ambientales interna y externamente de forma periódica</a:t>
            </a:r>
            <a:endParaRPr lang="es-MX" sz="2000" dirty="0">
              <a:latin typeface="Arial" panose="020B0604020202020204" pitchFamily="34" charset="0"/>
              <a:cs typeface="Arial" panose="020B0604020202020204" pitchFamily="34" charset="0"/>
            </a:endParaRPr>
          </a:p>
          <a:p>
            <a:endParaRPr lang="es-MX" sz="2000" dirty="0">
              <a:latin typeface="Arial" panose="020B0604020202020204" pitchFamily="34" charset="0"/>
              <a:cs typeface="Arial" panose="020B0604020202020204" pitchFamily="34" charset="0"/>
            </a:endParaRPr>
          </a:p>
        </p:txBody>
      </p:sp>
      <p:sp>
        <p:nvSpPr>
          <p:cNvPr id="6" name="CuadroTexto 5"/>
          <p:cNvSpPr txBox="1"/>
          <p:nvPr/>
        </p:nvSpPr>
        <p:spPr>
          <a:xfrm>
            <a:off x="0" y="459221"/>
            <a:ext cx="4092316" cy="1754326"/>
          </a:xfrm>
          <a:prstGeom prst="rect">
            <a:avLst/>
          </a:prstGeom>
          <a:noFill/>
        </p:spPr>
        <p:txBody>
          <a:bodyPr wrap="square" rtlCol="0">
            <a:spAutoFit/>
          </a:bodyPr>
          <a:lstStyle/>
          <a:p>
            <a:pPr algn="r"/>
            <a:r>
              <a:rPr lang="es-MX" sz="3600" b="1" dirty="0" smtClean="0">
                <a:solidFill>
                  <a:schemeClr val="accent2">
                    <a:lumMod val="75000"/>
                  </a:schemeClr>
                </a:solidFill>
                <a:latin typeface="Arial" panose="020B0604020202020204" pitchFamily="34" charset="0"/>
                <a:cs typeface="Arial" panose="020B0604020202020204" pitchFamily="34" charset="0"/>
              </a:rPr>
              <a:t>Metodología del </a:t>
            </a:r>
            <a:r>
              <a:rPr lang="es-MX" sz="3600" b="1" dirty="0" err="1" smtClean="0">
                <a:solidFill>
                  <a:schemeClr val="accent2">
                    <a:lumMod val="75000"/>
                  </a:schemeClr>
                </a:solidFill>
                <a:latin typeface="Arial" panose="020B0604020202020204" pitchFamily="34" charset="0"/>
                <a:cs typeface="Arial" panose="020B0604020202020204" pitchFamily="34" charset="0"/>
              </a:rPr>
              <a:t>ecodiseño</a:t>
            </a:r>
            <a:endParaRPr lang="es-MX" sz="3600" b="1" dirty="0" smtClean="0">
              <a:solidFill>
                <a:schemeClr val="accent2">
                  <a:lumMod val="75000"/>
                </a:schemeClr>
              </a:solidFill>
              <a:latin typeface="Arial" panose="020B0604020202020204" pitchFamily="34" charset="0"/>
              <a:cs typeface="Arial" panose="020B0604020202020204" pitchFamily="34" charset="0"/>
            </a:endParaRPr>
          </a:p>
          <a:p>
            <a:pPr algn="r"/>
            <a:endParaRPr lang="es-MX" sz="3600" b="1" dirty="0">
              <a:solidFill>
                <a:schemeClr val="accent2">
                  <a:lumMod val="75000"/>
                </a:schemeClr>
              </a:solidFill>
              <a:latin typeface="Arial" panose="020B0604020202020204" pitchFamily="34" charset="0"/>
              <a:cs typeface="Arial" panose="020B0604020202020204" pitchFamily="34" charset="0"/>
            </a:endParaRPr>
          </a:p>
        </p:txBody>
      </p:sp>
      <p:pic>
        <p:nvPicPr>
          <p:cNvPr id="6146" name="Picture 2" descr="Resultado de imagen para calidad de aire interio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501900"/>
            <a:ext cx="4762500" cy="26289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076629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uadroTexto 8"/>
          <p:cNvSpPr txBox="1"/>
          <p:nvPr/>
        </p:nvSpPr>
        <p:spPr>
          <a:xfrm>
            <a:off x="3372787" y="2133599"/>
            <a:ext cx="5546360" cy="4093428"/>
          </a:xfrm>
          <a:prstGeom prst="rect">
            <a:avLst/>
          </a:prstGeom>
          <a:noFill/>
        </p:spPr>
        <p:txBody>
          <a:bodyPr wrap="square" rtlCol="0">
            <a:spAutoFit/>
          </a:bodyPr>
          <a:lstStyle/>
          <a:p>
            <a:r>
              <a:rPr lang="es-ES_tradnl" sz="2400" dirty="0">
                <a:latin typeface="Arial" panose="020B0604020202020204" pitchFamily="34" charset="0"/>
                <a:cs typeface="Arial" panose="020B0604020202020204" pitchFamily="34" charset="0"/>
              </a:rPr>
              <a:t>Para el diseño ecológico existen diversos métodos como</a:t>
            </a:r>
            <a:r>
              <a:rPr lang="es-ES_tradnl" sz="2400" dirty="0" smtClean="0">
                <a:latin typeface="Arial" panose="020B0604020202020204" pitchFamily="34" charset="0"/>
                <a:cs typeface="Arial" panose="020B0604020202020204" pitchFamily="34" charset="0"/>
              </a:rPr>
              <a:t>:</a:t>
            </a:r>
          </a:p>
          <a:p>
            <a:endParaRPr lang="es-ES_tradnl" sz="2400" dirty="0">
              <a:latin typeface="Arial" panose="020B0604020202020204" pitchFamily="34" charset="0"/>
              <a:cs typeface="Arial" panose="020B0604020202020204" pitchFamily="34" charset="0"/>
            </a:endParaRPr>
          </a:p>
          <a:p>
            <a:endParaRPr lang="es-MX" sz="2400" dirty="0">
              <a:latin typeface="Arial" panose="020B0604020202020204" pitchFamily="34" charset="0"/>
              <a:cs typeface="Arial" panose="020B0604020202020204" pitchFamily="34" charset="0"/>
            </a:endParaRPr>
          </a:p>
          <a:p>
            <a:pPr lvl="0"/>
            <a:r>
              <a:rPr lang="es-ES_tradnl" sz="2400" b="1" dirty="0">
                <a:solidFill>
                  <a:schemeClr val="accent2">
                    <a:lumMod val="75000"/>
                  </a:schemeClr>
                </a:solidFill>
                <a:latin typeface="Arial" panose="020B0604020202020204" pitchFamily="34" charset="0"/>
                <a:cs typeface="Arial" panose="020B0604020202020204" pitchFamily="34" charset="0"/>
              </a:rPr>
              <a:t>Análisis del ciclo de </a:t>
            </a:r>
            <a:r>
              <a:rPr lang="es-ES_tradnl" sz="2400" b="1" dirty="0" smtClean="0">
                <a:solidFill>
                  <a:schemeClr val="accent2">
                    <a:lumMod val="75000"/>
                  </a:schemeClr>
                </a:solidFill>
                <a:latin typeface="Arial" panose="020B0604020202020204" pitchFamily="34" charset="0"/>
                <a:cs typeface="Arial" panose="020B0604020202020204" pitchFamily="34" charset="0"/>
              </a:rPr>
              <a:t>vida</a:t>
            </a:r>
          </a:p>
          <a:p>
            <a:pPr lvl="0"/>
            <a:endParaRPr lang="es-MX" sz="2400" b="1" dirty="0">
              <a:solidFill>
                <a:schemeClr val="accent2">
                  <a:lumMod val="75000"/>
                </a:schemeClr>
              </a:solidFill>
              <a:latin typeface="Arial" panose="020B0604020202020204" pitchFamily="34" charset="0"/>
              <a:cs typeface="Arial" panose="020B0604020202020204" pitchFamily="34" charset="0"/>
            </a:endParaRPr>
          </a:p>
          <a:p>
            <a:pPr lvl="0"/>
            <a:r>
              <a:rPr lang="es-ES_tradnl" sz="2400" b="1" dirty="0">
                <a:solidFill>
                  <a:schemeClr val="accent2">
                    <a:lumMod val="75000"/>
                  </a:schemeClr>
                </a:solidFill>
                <a:latin typeface="Arial" panose="020B0604020202020204" pitchFamily="34" charset="0"/>
                <a:cs typeface="Arial" panose="020B0604020202020204" pitchFamily="34" charset="0"/>
              </a:rPr>
              <a:t>Matriz </a:t>
            </a:r>
            <a:r>
              <a:rPr lang="es-ES_tradnl" sz="2400" b="1" dirty="0" smtClean="0">
                <a:solidFill>
                  <a:schemeClr val="accent2">
                    <a:lumMod val="75000"/>
                  </a:schemeClr>
                </a:solidFill>
                <a:latin typeface="Arial" panose="020B0604020202020204" pitchFamily="34" charset="0"/>
                <a:cs typeface="Arial" panose="020B0604020202020204" pitchFamily="34" charset="0"/>
              </a:rPr>
              <a:t>MET</a:t>
            </a:r>
          </a:p>
          <a:p>
            <a:pPr lvl="0"/>
            <a:endParaRPr lang="es-MX" sz="2400" b="1" dirty="0">
              <a:solidFill>
                <a:schemeClr val="accent2">
                  <a:lumMod val="75000"/>
                </a:schemeClr>
              </a:solidFill>
              <a:latin typeface="Arial" panose="020B0604020202020204" pitchFamily="34" charset="0"/>
              <a:cs typeface="Arial" panose="020B0604020202020204" pitchFamily="34" charset="0"/>
            </a:endParaRPr>
          </a:p>
          <a:p>
            <a:pPr lvl="0"/>
            <a:r>
              <a:rPr lang="es-ES_tradnl" sz="2400" b="1" dirty="0">
                <a:solidFill>
                  <a:schemeClr val="accent2">
                    <a:lumMod val="75000"/>
                  </a:schemeClr>
                </a:solidFill>
                <a:latin typeface="Arial" panose="020B0604020202020204" pitchFamily="34" charset="0"/>
                <a:cs typeface="Arial" panose="020B0604020202020204" pitchFamily="34" charset="0"/>
              </a:rPr>
              <a:t>Rueda de estrategia del </a:t>
            </a:r>
            <a:r>
              <a:rPr lang="es-ES_tradnl" sz="2400" b="1" dirty="0" err="1" smtClean="0">
                <a:solidFill>
                  <a:schemeClr val="accent2">
                    <a:lumMod val="75000"/>
                  </a:schemeClr>
                </a:solidFill>
                <a:latin typeface="Arial" panose="020B0604020202020204" pitchFamily="34" charset="0"/>
                <a:cs typeface="Arial" panose="020B0604020202020204" pitchFamily="34" charset="0"/>
              </a:rPr>
              <a:t>ecodiseño</a:t>
            </a:r>
            <a:r>
              <a:rPr lang="es-ES_tradnl" sz="2400" dirty="0" smtClean="0">
                <a:solidFill>
                  <a:schemeClr val="accent2">
                    <a:lumMod val="75000"/>
                  </a:schemeClr>
                </a:solidFill>
                <a:latin typeface="Arial" panose="020B0604020202020204" pitchFamily="34" charset="0"/>
                <a:cs typeface="Arial" panose="020B0604020202020204" pitchFamily="34" charset="0"/>
              </a:rPr>
              <a:t>, </a:t>
            </a:r>
            <a:r>
              <a:rPr lang="es-ES_tradnl" sz="2400" dirty="0" smtClean="0">
                <a:latin typeface="Arial" panose="020B0604020202020204" pitchFamily="34" charset="0"/>
                <a:cs typeface="Arial" panose="020B0604020202020204" pitchFamily="34" charset="0"/>
              </a:rPr>
              <a:t>entre otros</a:t>
            </a:r>
            <a:endParaRPr lang="es-MX" sz="2400" dirty="0">
              <a:latin typeface="Arial" panose="020B0604020202020204" pitchFamily="34" charset="0"/>
              <a:cs typeface="Arial" panose="020B0604020202020204" pitchFamily="34" charset="0"/>
            </a:endParaRPr>
          </a:p>
          <a:p>
            <a:endParaRPr lang="es-MX" sz="2000" dirty="0">
              <a:latin typeface="Arial" panose="020B0604020202020204" pitchFamily="34" charset="0"/>
              <a:cs typeface="Arial" panose="020B0604020202020204" pitchFamily="34" charset="0"/>
            </a:endParaRPr>
          </a:p>
        </p:txBody>
      </p:sp>
      <p:sp>
        <p:nvSpPr>
          <p:cNvPr id="6" name="CuadroTexto 5"/>
          <p:cNvSpPr txBox="1"/>
          <p:nvPr/>
        </p:nvSpPr>
        <p:spPr>
          <a:xfrm>
            <a:off x="0" y="459221"/>
            <a:ext cx="4092316" cy="1754326"/>
          </a:xfrm>
          <a:prstGeom prst="rect">
            <a:avLst/>
          </a:prstGeom>
          <a:noFill/>
        </p:spPr>
        <p:txBody>
          <a:bodyPr wrap="square" rtlCol="0">
            <a:spAutoFit/>
          </a:bodyPr>
          <a:lstStyle/>
          <a:p>
            <a:pPr algn="r"/>
            <a:r>
              <a:rPr lang="es-MX" sz="3600" b="1" dirty="0" smtClean="0">
                <a:solidFill>
                  <a:schemeClr val="accent2">
                    <a:lumMod val="75000"/>
                  </a:schemeClr>
                </a:solidFill>
                <a:latin typeface="Arial" panose="020B0604020202020204" pitchFamily="34" charset="0"/>
                <a:cs typeface="Arial" panose="020B0604020202020204" pitchFamily="34" charset="0"/>
              </a:rPr>
              <a:t>Métodos para el </a:t>
            </a:r>
            <a:r>
              <a:rPr lang="es-MX" sz="3600" b="1" dirty="0" err="1" smtClean="0">
                <a:solidFill>
                  <a:schemeClr val="accent2">
                    <a:lumMod val="75000"/>
                  </a:schemeClr>
                </a:solidFill>
                <a:latin typeface="Arial" panose="020B0604020202020204" pitchFamily="34" charset="0"/>
                <a:cs typeface="Arial" panose="020B0604020202020204" pitchFamily="34" charset="0"/>
              </a:rPr>
              <a:t>ecodiseño</a:t>
            </a:r>
            <a:endParaRPr lang="es-MX" sz="3600" b="1" dirty="0" smtClean="0">
              <a:solidFill>
                <a:schemeClr val="accent2">
                  <a:lumMod val="75000"/>
                </a:schemeClr>
              </a:solidFill>
              <a:latin typeface="Arial" panose="020B0604020202020204" pitchFamily="34" charset="0"/>
              <a:cs typeface="Arial" panose="020B0604020202020204" pitchFamily="34" charset="0"/>
            </a:endParaRPr>
          </a:p>
          <a:p>
            <a:pPr algn="r"/>
            <a:endParaRPr lang="es-MX" sz="3600" b="1" dirty="0">
              <a:solidFill>
                <a:schemeClr val="accent2">
                  <a:lumMod val="7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9392876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uadroTexto 8"/>
          <p:cNvSpPr txBox="1"/>
          <p:nvPr/>
        </p:nvSpPr>
        <p:spPr>
          <a:xfrm>
            <a:off x="2698230" y="2028668"/>
            <a:ext cx="6445770" cy="3908762"/>
          </a:xfrm>
          <a:prstGeom prst="rect">
            <a:avLst/>
          </a:prstGeom>
          <a:noFill/>
        </p:spPr>
        <p:txBody>
          <a:bodyPr wrap="square" rtlCol="0">
            <a:spAutoFit/>
          </a:bodyPr>
          <a:lstStyle/>
          <a:p>
            <a:r>
              <a:rPr lang="es-ES_tradnl" sz="2400" dirty="0">
                <a:latin typeface="Arial" panose="020B0604020202020204" pitchFamily="34" charset="0"/>
                <a:cs typeface="Arial" panose="020B0604020202020204" pitchFamily="34" charset="0"/>
              </a:rPr>
              <a:t>El análisis del ciclo de vida</a:t>
            </a:r>
            <a:r>
              <a:rPr lang="es-ES_tradnl" sz="2400" dirty="0" smtClean="0">
                <a:latin typeface="Arial" panose="020B0604020202020204" pitchFamily="34" charset="0"/>
                <a:cs typeface="Arial" panose="020B0604020202020204" pitchFamily="34" charset="0"/>
              </a:rPr>
              <a:t>.</a:t>
            </a:r>
          </a:p>
          <a:p>
            <a:endParaRPr lang="es-MX" sz="2400" dirty="0">
              <a:latin typeface="Arial" panose="020B0604020202020204" pitchFamily="34" charset="0"/>
              <a:cs typeface="Arial" panose="020B0604020202020204" pitchFamily="34" charset="0"/>
            </a:endParaRPr>
          </a:p>
          <a:p>
            <a:r>
              <a:rPr lang="es-ES_tradnl" sz="2000" dirty="0">
                <a:latin typeface="Arial" panose="020B0604020202020204" pitchFamily="34" charset="0"/>
                <a:cs typeface="Arial" panose="020B0604020202020204" pitchFamily="34" charset="0"/>
              </a:rPr>
              <a:t>Es una herramienta que puede aplicarse a procesos, productos y servicios, consiste en la evaluación cuantitativa de la magnitud y relevancia del consumo de recursos y la generación de residuos. </a:t>
            </a:r>
            <a:endParaRPr lang="es-MX" sz="2000" dirty="0">
              <a:latin typeface="Arial" panose="020B0604020202020204" pitchFamily="34" charset="0"/>
              <a:cs typeface="Arial" panose="020B0604020202020204" pitchFamily="34" charset="0"/>
            </a:endParaRPr>
          </a:p>
          <a:p>
            <a:r>
              <a:rPr lang="es-ES_tradnl" sz="2000" dirty="0">
                <a:latin typeface="Arial" panose="020B0604020202020204" pitchFamily="34" charset="0"/>
                <a:cs typeface="Arial" panose="020B0604020202020204" pitchFamily="34" charset="0"/>
              </a:rPr>
              <a:t>Su técnica consiste en recoger y analizar los datos sobre los recursos utilizados (ENTRADAS) y los residuos emitidos (SALIDAS)  en cada una de las etapas del ciclo de vida y permite identificar los impactos ambientales más significativos.</a:t>
            </a:r>
            <a:endParaRPr lang="es-MX" sz="2000" dirty="0">
              <a:latin typeface="Arial" panose="020B0604020202020204" pitchFamily="34" charset="0"/>
              <a:cs typeface="Arial" panose="020B0604020202020204" pitchFamily="34" charset="0"/>
            </a:endParaRPr>
          </a:p>
          <a:p>
            <a:endParaRPr lang="es-MX" sz="2000" dirty="0">
              <a:latin typeface="Arial" panose="020B0604020202020204" pitchFamily="34" charset="0"/>
              <a:cs typeface="Arial" panose="020B0604020202020204" pitchFamily="34" charset="0"/>
            </a:endParaRPr>
          </a:p>
        </p:txBody>
      </p:sp>
      <p:sp>
        <p:nvSpPr>
          <p:cNvPr id="6" name="CuadroTexto 5"/>
          <p:cNvSpPr txBox="1"/>
          <p:nvPr/>
        </p:nvSpPr>
        <p:spPr>
          <a:xfrm>
            <a:off x="0" y="459221"/>
            <a:ext cx="4092316" cy="1754326"/>
          </a:xfrm>
          <a:prstGeom prst="rect">
            <a:avLst/>
          </a:prstGeom>
          <a:noFill/>
        </p:spPr>
        <p:txBody>
          <a:bodyPr wrap="square" rtlCol="0">
            <a:spAutoFit/>
          </a:bodyPr>
          <a:lstStyle/>
          <a:p>
            <a:pPr algn="r"/>
            <a:r>
              <a:rPr lang="es-MX" sz="3600" b="1" dirty="0" smtClean="0">
                <a:solidFill>
                  <a:schemeClr val="accent2">
                    <a:lumMod val="75000"/>
                  </a:schemeClr>
                </a:solidFill>
                <a:latin typeface="Arial" panose="020B0604020202020204" pitchFamily="34" charset="0"/>
                <a:cs typeface="Arial" panose="020B0604020202020204" pitchFamily="34" charset="0"/>
              </a:rPr>
              <a:t>Métodos para el </a:t>
            </a:r>
            <a:r>
              <a:rPr lang="es-MX" sz="3600" b="1" dirty="0" err="1" smtClean="0">
                <a:solidFill>
                  <a:schemeClr val="accent2">
                    <a:lumMod val="75000"/>
                  </a:schemeClr>
                </a:solidFill>
                <a:latin typeface="Arial" panose="020B0604020202020204" pitchFamily="34" charset="0"/>
                <a:cs typeface="Arial" panose="020B0604020202020204" pitchFamily="34" charset="0"/>
              </a:rPr>
              <a:t>ecodiseño</a:t>
            </a:r>
            <a:endParaRPr lang="es-MX" sz="3600" b="1" dirty="0" smtClean="0">
              <a:solidFill>
                <a:schemeClr val="accent2">
                  <a:lumMod val="75000"/>
                </a:schemeClr>
              </a:solidFill>
              <a:latin typeface="Arial" panose="020B0604020202020204" pitchFamily="34" charset="0"/>
              <a:cs typeface="Arial" panose="020B0604020202020204" pitchFamily="34" charset="0"/>
            </a:endParaRPr>
          </a:p>
          <a:p>
            <a:pPr algn="r"/>
            <a:endParaRPr lang="es-MX" sz="3600" b="1" dirty="0">
              <a:solidFill>
                <a:schemeClr val="accent2">
                  <a:lumMod val="7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8815876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uadroTexto 8"/>
          <p:cNvSpPr txBox="1"/>
          <p:nvPr/>
        </p:nvSpPr>
        <p:spPr>
          <a:xfrm>
            <a:off x="4257208" y="1751882"/>
            <a:ext cx="6445770" cy="461665"/>
          </a:xfrm>
          <a:prstGeom prst="rect">
            <a:avLst/>
          </a:prstGeom>
          <a:noFill/>
        </p:spPr>
        <p:txBody>
          <a:bodyPr wrap="square" rtlCol="0">
            <a:spAutoFit/>
          </a:bodyPr>
          <a:lstStyle/>
          <a:p>
            <a:r>
              <a:rPr lang="es-ES_tradnl" sz="2400" dirty="0">
                <a:latin typeface="Arial" panose="020B0604020202020204" pitchFamily="34" charset="0"/>
                <a:cs typeface="Arial" panose="020B0604020202020204" pitchFamily="34" charset="0"/>
              </a:rPr>
              <a:t>El análisis del ciclo de vida</a:t>
            </a:r>
            <a:r>
              <a:rPr lang="es-ES_tradnl" sz="2400" dirty="0" smtClean="0">
                <a:latin typeface="Arial" panose="020B0604020202020204" pitchFamily="34" charset="0"/>
                <a:cs typeface="Arial" panose="020B0604020202020204" pitchFamily="34" charset="0"/>
              </a:rPr>
              <a:t>.</a:t>
            </a:r>
          </a:p>
        </p:txBody>
      </p:sp>
      <p:sp>
        <p:nvSpPr>
          <p:cNvPr id="6" name="CuadroTexto 5"/>
          <p:cNvSpPr txBox="1"/>
          <p:nvPr/>
        </p:nvSpPr>
        <p:spPr>
          <a:xfrm>
            <a:off x="0" y="459221"/>
            <a:ext cx="4092316" cy="1754326"/>
          </a:xfrm>
          <a:prstGeom prst="rect">
            <a:avLst/>
          </a:prstGeom>
          <a:noFill/>
        </p:spPr>
        <p:txBody>
          <a:bodyPr wrap="square" rtlCol="0">
            <a:spAutoFit/>
          </a:bodyPr>
          <a:lstStyle/>
          <a:p>
            <a:pPr algn="r"/>
            <a:r>
              <a:rPr lang="es-MX" sz="3600" b="1" dirty="0" smtClean="0">
                <a:solidFill>
                  <a:schemeClr val="accent2">
                    <a:lumMod val="75000"/>
                  </a:schemeClr>
                </a:solidFill>
                <a:latin typeface="Arial" panose="020B0604020202020204" pitchFamily="34" charset="0"/>
                <a:cs typeface="Arial" panose="020B0604020202020204" pitchFamily="34" charset="0"/>
              </a:rPr>
              <a:t>Métodos para el </a:t>
            </a:r>
            <a:r>
              <a:rPr lang="es-MX" sz="3600" b="1" dirty="0" err="1" smtClean="0">
                <a:solidFill>
                  <a:schemeClr val="accent2">
                    <a:lumMod val="75000"/>
                  </a:schemeClr>
                </a:solidFill>
                <a:latin typeface="Arial" panose="020B0604020202020204" pitchFamily="34" charset="0"/>
                <a:cs typeface="Arial" panose="020B0604020202020204" pitchFamily="34" charset="0"/>
              </a:rPr>
              <a:t>ecodiseño</a:t>
            </a:r>
            <a:endParaRPr lang="es-MX" sz="3600" b="1" dirty="0" smtClean="0">
              <a:solidFill>
                <a:schemeClr val="accent2">
                  <a:lumMod val="75000"/>
                </a:schemeClr>
              </a:solidFill>
              <a:latin typeface="Arial" panose="020B0604020202020204" pitchFamily="34" charset="0"/>
              <a:cs typeface="Arial" panose="020B0604020202020204" pitchFamily="34" charset="0"/>
            </a:endParaRPr>
          </a:p>
          <a:p>
            <a:pPr algn="r"/>
            <a:endParaRPr lang="es-MX" sz="3600" b="1" dirty="0">
              <a:solidFill>
                <a:schemeClr val="accent2">
                  <a:lumMod val="75000"/>
                </a:schemeClr>
              </a:solidFill>
              <a:latin typeface="Arial" panose="020B0604020202020204" pitchFamily="34" charset="0"/>
              <a:cs typeface="Arial" panose="020B0604020202020204" pitchFamily="34" charset="0"/>
            </a:endParaRPr>
          </a:p>
        </p:txBody>
      </p:sp>
      <p:pic>
        <p:nvPicPr>
          <p:cNvPr id="21506" name="Picture 2" descr="Resultado de imagen para analisis ciclo de vi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593298"/>
            <a:ext cx="9278827" cy="41522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194624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uadroTexto 8"/>
          <p:cNvSpPr txBox="1"/>
          <p:nvPr/>
        </p:nvSpPr>
        <p:spPr>
          <a:xfrm>
            <a:off x="4819338" y="459221"/>
            <a:ext cx="3395272" cy="1200329"/>
          </a:xfrm>
          <a:prstGeom prst="rect">
            <a:avLst/>
          </a:prstGeom>
          <a:noFill/>
        </p:spPr>
        <p:txBody>
          <a:bodyPr wrap="square" rtlCol="0">
            <a:spAutoFit/>
          </a:bodyPr>
          <a:lstStyle/>
          <a:p>
            <a:r>
              <a:rPr lang="es-ES_tradnl" sz="2400" b="1" dirty="0" smtClean="0">
                <a:solidFill>
                  <a:schemeClr val="accent6">
                    <a:lumMod val="50000"/>
                  </a:schemeClr>
                </a:solidFill>
                <a:latin typeface="Arial" panose="020B0604020202020204" pitchFamily="34" charset="0"/>
                <a:cs typeface="Arial" panose="020B0604020202020204" pitchFamily="34" charset="0"/>
              </a:rPr>
              <a:t>Ejemplo de tabla para </a:t>
            </a:r>
            <a:r>
              <a:rPr lang="es-ES_tradnl" sz="2400" b="1" dirty="0">
                <a:solidFill>
                  <a:schemeClr val="accent6">
                    <a:lumMod val="50000"/>
                  </a:schemeClr>
                </a:solidFill>
                <a:latin typeface="Arial" panose="020B0604020202020204" pitchFamily="34" charset="0"/>
                <a:cs typeface="Arial" panose="020B0604020202020204" pitchFamily="34" charset="0"/>
              </a:rPr>
              <a:t>análisis del ciclo de vida</a:t>
            </a:r>
            <a:r>
              <a:rPr lang="es-ES_tradnl" sz="2400" b="1" dirty="0" smtClean="0">
                <a:solidFill>
                  <a:schemeClr val="accent6">
                    <a:lumMod val="50000"/>
                  </a:schemeClr>
                </a:solidFill>
                <a:latin typeface="Arial" panose="020B0604020202020204" pitchFamily="34" charset="0"/>
                <a:cs typeface="Arial" panose="020B0604020202020204" pitchFamily="34" charset="0"/>
              </a:rPr>
              <a:t>.</a:t>
            </a:r>
          </a:p>
        </p:txBody>
      </p:sp>
      <p:sp>
        <p:nvSpPr>
          <p:cNvPr id="6" name="CuadroTexto 5"/>
          <p:cNvSpPr txBox="1"/>
          <p:nvPr/>
        </p:nvSpPr>
        <p:spPr>
          <a:xfrm>
            <a:off x="0" y="459221"/>
            <a:ext cx="4092316" cy="1754326"/>
          </a:xfrm>
          <a:prstGeom prst="rect">
            <a:avLst/>
          </a:prstGeom>
          <a:noFill/>
        </p:spPr>
        <p:txBody>
          <a:bodyPr wrap="square" rtlCol="0">
            <a:spAutoFit/>
          </a:bodyPr>
          <a:lstStyle/>
          <a:p>
            <a:pPr algn="r"/>
            <a:r>
              <a:rPr lang="es-MX" sz="3600" b="1" dirty="0" smtClean="0">
                <a:solidFill>
                  <a:schemeClr val="accent2">
                    <a:lumMod val="75000"/>
                  </a:schemeClr>
                </a:solidFill>
                <a:latin typeface="Arial" panose="020B0604020202020204" pitchFamily="34" charset="0"/>
                <a:cs typeface="Arial" panose="020B0604020202020204" pitchFamily="34" charset="0"/>
              </a:rPr>
              <a:t>Métodos para el </a:t>
            </a:r>
            <a:r>
              <a:rPr lang="es-MX" sz="3600" b="1" dirty="0" err="1" smtClean="0">
                <a:solidFill>
                  <a:schemeClr val="accent2">
                    <a:lumMod val="75000"/>
                  </a:schemeClr>
                </a:solidFill>
                <a:latin typeface="Arial" panose="020B0604020202020204" pitchFamily="34" charset="0"/>
                <a:cs typeface="Arial" panose="020B0604020202020204" pitchFamily="34" charset="0"/>
              </a:rPr>
              <a:t>ecodiseño</a:t>
            </a:r>
            <a:endParaRPr lang="es-MX" sz="3600" b="1" dirty="0" smtClean="0">
              <a:solidFill>
                <a:schemeClr val="accent2">
                  <a:lumMod val="75000"/>
                </a:schemeClr>
              </a:solidFill>
              <a:latin typeface="Arial" panose="020B0604020202020204" pitchFamily="34" charset="0"/>
              <a:cs typeface="Arial" panose="020B0604020202020204" pitchFamily="34" charset="0"/>
            </a:endParaRPr>
          </a:p>
          <a:p>
            <a:pPr algn="r"/>
            <a:endParaRPr lang="es-MX" sz="3600" b="1" dirty="0">
              <a:solidFill>
                <a:schemeClr val="accent2">
                  <a:lumMod val="75000"/>
                </a:schemeClr>
              </a:solidFill>
              <a:latin typeface="Arial" panose="020B0604020202020204" pitchFamily="34" charset="0"/>
              <a:cs typeface="Arial" panose="020B0604020202020204" pitchFamily="34" charset="0"/>
            </a:endParaRPr>
          </a:p>
        </p:txBody>
      </p:sp>
      <p:graphicFrame>
        <p:nvGraphicFramePr>
          <p:cNvPr id="4" name="Tabla 3"/>
          <p:cNvGraphicFramePr>
            <a:graphicFrameLocks noGrp="1"/>
          </p:cNvGraphicFramePr>
          <p:nvPr>
            <p:extLst>
              <p:ext uri="{D42A27DB-BD31-4B8C-83A1-F6EECF244321}">
                <p14:modId xmlns:p14="http://schemas.microsoft.com/office/powerpoint/2010/main" val="1888517542"/>
              </p:ext>
            </p:extLst>
          </p:nvPr>
        </p:nvGraphicFramePr>
        <p:xfrm>
          <a:off x="1124261" y="2328343"/>
          <a:ext cx="6771264" cy="3967525"/>
        </p:xfrm>
        <a:graphic>
          <a:graphicData uri="http://schemas.openxmlformats.org/drawingml/2006/table">
            <a:tbl>
              <a:tblPr firstRow="1" firstCol="1" bandRow="1" bandCol="1"/>
              <a:tblGrid>
                <a:gridCol w="2256827"/>
                <a:gridCol w="2256827"/>
                <a:gridCol w="2257610"/>
              </a:tblGrid>
              <a:tr h="233384">
                <a:tc>
                  <a:txBody>
                    <a:bodyPr/>
                    <a:lstStyle/>
                    <a:p>
                      <a:pPr>
                        <a:spcAft>
                          <a:spcPts val="0"/>
                        </a:spcAft>
                      </a:pPr>
                      <a:r>
                        <a:rPr lang="es-ES_tradnl" sz="1500">
                          <a:effectLst/>
                          <a:latin typeface="Cambria" panose="02040503050406030204" pitchFamily="18" charset="0"/>
                          <a:ea typeface="Cambria" panose="02040503050406030204" pitchFamily="18" charset="0"/>
                          <a:cs typeface="Times New Roman" panose="02020603050405020304" pitchFamily="18" charset="0"/>
                        </a:rPr>
                        <a:t>ENTRADAS</a:t>
                      </a:r>
                      <a:endParaRPr lang="es-MX" sz="1500">
                        <a:effectLst/>
                        <a:latin typeface="Cambria" panose="02040503050406030204" pitchFamily="18" charset="0"/>
                        <a:ea typeface="Cambria" panose="02040503050406030204" pitchFamily="18" charset="0"/>
                        <a:cs typeface="Times New Roman" panose="02020603050405020304" pitchFamily="18" charset="0"/>
                      </a:endParaRPr>
                    </a:p>
                  </a:txBody>
                  <a:tcPr marL="84661" marR="846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S_tradnl" sz="1500">
                          <a:effectLst/>
                          <a:latin typeface="Cambria" panose="02040503050406030204" pitchFamily="18" charset="0"/>
                          <a:ea typeface="Cambria" panose="02040503050406030204" pitchFamily="18" charset="0"/>
                          <a:cs typeface="Times New Roman" panose="02020603050405020304" pitchFamily="18" charset="0"/>
                        </a:rPr>
                        <a:t>CICLO DE VIDA</a:t>
                      </a:r>
                      <a:endParaRPr lang="es-MX" sz="1500">
                        <a:effectLst/>
                        <a:latin typeface="Cambria" panose="02040503050406030204" pitchFamily="18" charset="0"/>
                        <a:ea typeface="Cambria" panose="02040503050406030204" pitchFamily="18" charset="0"/>
                        <a:cs typeface="Times New Roman" panose="02020603050405020304" pitchFamily="18" charset="0"/>
                      </a:endParaRPr>
                    </a:p>
                  </a:txBody>
                  <a:tcPr marL="84661" marR="846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S_tradnl" sz="1500">
                          <a:effectLst/>
                          <a:latin typeface="Cambria" panose="02040503050406030204" pitchFamily="18" charset="0"/>
                          <a:ea typeface="Cambria" panose="02040503050406030204" pitchFamily="18" charset="0"/>
                          <a:cs typeface="Times New Roman" panose="02020603050405020304" pitchFamily="18" charset="0"/>
                        </a:rPr>
                        <a:t>SALIDAS</a:t>
                      </a:r>
                      <a:endParaRPr lang="es-MX" sz="1500">
                        <a:effectLst/>
                        <a:latin typeface="Cambria" panose="02040503050406030204" pitchFamily="18" charset="0"/>
                        <a:ea typeface="Cambria" panose="02040503050406030204" pitchFamily="18" charset="0"/>
                        <a:cs typeface="Times New Roman" panose="02020603050405020304" pitchFamily="18" charset="0"/>
                      </a:endParaRPr>
                    </a:p>
                  </a:txBody>
                  <a:tcPr marL="84661" marR="846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00151">
                <a:tc>
                  <a:txBody>
                    <a:bodyPr/>
                    <a:lstStyle/>
                    <a:p>
                      <a:pPr>
                        <a:spcAft>
                          <a:spcPts val="0"/>
                        </a:spcAft>
                      </a:pPr>
                      <a:r>
                        <a:rPr lang="es-ES_tradnl" sz="1500">
                          <a:effectLst/>
                          <a:latin typeface="Cambria" panose="02040503050406030204" pitchFamily="18" charset="0"/>
                          <a:ea typeface="Cambria" panose="02040503050406030204" pitchFamily="18" charset="0"/>
                          <a:cs typeface="Times New Roman" panose="02020603050405020304" pitchFamily="18" charset="0"/>
                        </a:rPr>
                        <a:t>Materias primas: extracción y producción de energía</a:t>
                      </a:r>
                      <a:endParaRPr lang="es-MX" sz="1500">
                        <a:effectLst/>
                        <a:latin typeface="Cambria" panose="02040503050406030204" pitchFamily="18" charset="0"/>
                        <a:ea typeface="Cambria" panose="02040503050406030204" pitchFamily="18" charset="0"/>
                        <a:cs typeface="Times New Roman" panose="02020603050405020304" pitchFamily="18" charset="0"/>
                      </a:endParaRPr>
                    </a:p>
                  </a:txBody>
                  <a:tcPr marL="84661" marR="846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S_tradnl" sz="1500">
                          <a:effectLst/>
                          <a:latin typeface="Cambria" panose="02040503050406030204" pitchFamily="18" charset="0"/>
                          <a:ea typeface="Cambria" panose="02040503050406030204" pitchFamily="18" charset="0"/>
                          <a:cs typeface="Times New Roman" panose="02020603050405020304" pitchFamily="18" charset="0"/>
                        </a:rPr>
                        <a:t>Producción y suministro de materiales y componentes</a:t>
                      </a:r>
                      <a:endParaRPr lang="es-MX" sz="1500">
                        <a:effectLst/>
                        <a:latin typeface="Cambria" panose="02040503050406030204" pitchFamily="18" charset="0"/>
                        <a:ea typeface="Cambria" panose="02040503050406030204" pitchFamily="18" charset="0"/>
                        <a:cs typeface="Times New Roman" panose="02020603050405020304" pitchFamily="18" charset="0"/>
                      </a:endParaRPr>
                    </a:p>
                  </a:txBody>
                  <a:tcPr marL="84661" marR="846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S_tradnl" sz="1500">
                          <a:effectLst/>
                          <a:latin typeface="Cambria" panose="02040503050406030204" pitchFamily="18" charset="0"/>
                          <a:ea typeface="Cambria" panose="02040503050406030204" pitchFamily="18" charset="0"/>
                          <a:cs typeface="Times New Roman" panose="02020603050405020304" pitchFamily="18" charset="0"/>
                        </a:rPr>
                        <a:t>Residuos y componentes de productos</a:t>
                      </a:r>
                      <a:endParaRPr lang="es-MX" sz="1500">
                        <a:effectLst/>
                        <a:latin typeface="Cambria" panose="02040503050406030204" pitchFamily="18" charset="0"/>
                        <a:ea typeface="Cambria" panose="02040503050406030204" pitchFamily="18" charset="0"/>
                        <a:cs typeface="Times New Roman" panose="02020603050405020304" pitchFamily="18" charset="0"/>
                      </a:endParaRPr>
                    </a:p>
                  </a:txBody>
                  <a:tcPr marL="84661" marR="846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33535">
                <a:tc>
                  <a:txBody>
                    <a:bodyPr/>
                    <a:lstStyle/>
                    <a:p>
                      <a:pPr>
                        <a:spcAft>
                          <a:spcPts val="0"/>
                        </a:spcAft>
                      </a:pPr>
                      <a:r>
                        <a:rPr lang="es-ES_tradnl" sz="1500">
                          <a:effectLst/>
                          <a:latin typeface="Cambria" panose="02040503050406030204" pitchFamily="18" charset="0"/>
                          <a:ea typeface="Cambria" panose="02040503050406030204" pitchFamily="18" charset="0"/>
                          <a:cs typeface="Times New Roman" panose="02020603050405020304" pitchFamily="18" charset="0"/>
                        </a:rPr>
                        <a:t>Materiales auxiliares</a:t>
                      </a:r>
                      <a:endParaRPr lang="es-MX" sz="1500">
                        <a:effectLst/>
                        <a:latin typeface="Cambria" panose="02040503050406030204" pitchFamily="18" charset="0"/>
                        <a:ea typeface="Cambria" panose="02040503050406030204" pitchFamily="18" charset="0"/>
                        <a:cs typeface="Times New Roman" panose="02020603050405020304" pitchFamily="18" charset="0"/>
                      </a:endParaRPr>
                    </a:p>
                    <a:p>
                      <a:pPr>
                        <a:spcAft>
                          <a:spcPts val="0"/>
                        </a:spcAft>
                      </a:pPr>
                      <a:r>
                        <a:rPr lang="es-ES_tradnl" sz="1500">
                          <a:effectLst/>
                          <a:latin typeface="Cambria" panose="02040503050406030204" pitchFamily="18" charset="0"/>
                          <a:ea typeface="Cambria" panose="02040503050406030204" pitchFamily="18" charset="0"/>
                          <a:cs typeface="Times New Roman" panose="02020603050405020304" pitchFamily="18" charset="0"/>
                        </a:rPr>
                        <a:t>Procesamiento de energía</a:t>
                      </a:r>
                      <a:endParaRPr lang="es-MX" sz="1500">
                        <a:effectLst/>
                        <a:latin typeface="Cambria" panose="02040503050406030204" pitchFamily="18" charset="0"/>
                        <a:ea typeface="Cambria" panose="02040503050406030204" pitchFamily="18" charset="0"/>
                        <a:cs typeface="Times New Roman" panose="02020603050405020304" pitchFamily="18" charset="0"/>
                      </a:endParaRPr>
                    </a:p>
                    <a:p>
                      <a:pPr>
                        <a:spcAft>
                          <a:spcPts val="0"/>
                        </a:spcAft>
                      </a:pPr>
                      <a:r>
                        <a:rPr lang="es-ES_tradnl" sz="1500">
                          <a:effectLst/>
                          <a:latin typeface="Cambria" panose="02040503050406030204" pitchFamily="18" charset="0"/>
                          <a:ea typeface="Cambria" panose="02040503050406030204" pitchFamily="18" charset="0"/>
                          <a:cs typeface="Times New Roman" panose="02020603050405020304" pitchFamily="18" charset="0"/>
                        </a:rPr>
                        <a:t>Procesos de producción</a:t>
                      </a:r>
                      <a:endParaRPr lang="es-MX" sz="1500">
                        <a:effectLst/>
                        <a:latin typeface="Cambria" panose="02040503050406030204" pitchFamily="18" charset="0"/>
                        <a:ea typeface="Cambria" panose="02040503050406030204" pitchFamily="18" charset="0"/>
                        <a:cs typeface="Times New Roman" panose="02020603050405020304" pitchFamily="18" charset="0"/>
                      </a:endParaRPr>
                    </a:p>
                  </a:txBody>
                  <a:tcPr marL="84661" marR="846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S_tradnl" sz="1500">
                          <a:effectLst/>
                          <a:latin typeface="Cambria" panose="02040503050406030204" pitchFamily="18" charset="0"/>
                          <a:ea typeface="Cambria" panose="02040503050406030204" pitchFamily="18" charset="0"/>
                          <a:cs typeface="Times New Roman" panose="02020603050405020304" pitchFamily="18" charset="0"/>
                        </a:rPr>
                        <a:t>Producción en fábrica</a:t>
                      </a:r>
                      <a:endParaRPr lang="es-MX" sz="1500">
                        <a:effectLst/>
                        <a:latin typeface="Cambria" panose="02040503050406030204" pitchFamily="18" charset="0"/>
                        <a:ea typeface="Cambria" panose="02040503050406030204" pitchFamily="18" charset="0"/>
                        <a:cs typeface="Times New Roman" panose="02020603050405020304" pitchFamily="18" charset="0"/>
                      </a:endParaRPr>
                    </a:p>
                  </a:txBody>
                  <a:tcPr marL="84661" marR="846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S_tradnl" sz="1500">
                          <a:effectLst/>
                          <a:latin typeface="Cambria" panose="02040503050406030204" pitchFamily="18" charset="0"/>
                          <a:ea typeface="Cambria" panose="02040503050406030204" pitchFamily="18" charset="0"/>
                          <a:cs typeface="Times New Roman" panose="02020603050405020304" pitchFamily="18" charset="0"/>
                        </a:rPr>
                        <a:t>Residuos</a:t>
                      </a:r>
                      <a:endParaRPr lang="es-MX" sz="1500">
                        <a:effectLst/>
                        <a:latin typeface="Cambria" panose="02040503050406030204" pitchFamily="18" charset="0"/>
                        <a:ea typeface="Cambria" panose="02040503050406030204" pitchFamily="18" charset="0"/>
                        <a:cs typeface="Times New Roman" panose="02020603050405020304" pitchFamily="18" charset="0"/>
                      </a:endParaRPr>
                    </a:p>
                    <a:p>
                      <a:pPr>
                        <a:spcAft>
                          <a:spcPts val="0"/>
                        </a:spcAft>
                      </a:pPr>
                      <a:r>
                        <a:rPr lang="es-ES_tradnl" sz="1500">
                          <a:effectLst/>
                          <a:latin typeface="Cambria" panose="02040503050406030204" pitchFamily="18" charset="0"/>
                          <a:ea typeface="Cambria" panose="02040503050406030204" pitchFamily="18" charset="0"/>
                          <a:cs typeface="Times New Roman" panose="02020603050405020304" pitchFamily="18" charset="0"/>
                        </a:rPr>
                        <a:t>Emisiones al aire y al agua</a:t>
                      </a:r>
                      <a:endParaRPr lang="es-MX" sz="1500">
                        <a:effectLst/>
                        <a:latin typeface="Cambria" panose="02040503050406030204" pitchFamily="18" charset="0"/>
                        <a:ea typeface="Cambria" panose="02040503050406030204" pitchFamily="18" charset="0"/>
                        <a:cs typeface="Times New Roman" panose="02020603050405020304" pitchFamily="18" charset="0"/>
                      </a:endParaRPr>
                    </a:p>
                    <a:p>
                      <a:pPr>
                        <a:spcAft>
                          <a:spcPts val="0"/>
                        </a:spcAft>
                      </a:pPr>
                      <a:r>
                        <a:rPr lang="es-ES_tradnl" sz="1500">
                          <a:effectLst/>
                          <a:latin typeface="Cambria" panose="02040503050406030204" pitchFamily="18" charset="0"/>
                          <a:ea typeface="Cambria" panose="02040503050406030204" pitchFamily="18" charset="0"/>
                          <a:cs typeface="Times New Roman" panose="02020603050405020304" pitchFamily="18" charset="0"/>
                        </a:rPr>
                        <a:t>Productos</a:t>
                      </a:r>
                      <a:endParaRPr lang="es-MX" sz="1500">
                        <a:effectLst/>
                        <a:latin typeface="Cambria" panose="02040503050406030204" pitchFamily="18" charset="0"/>
                        <a:ea typeface="Cambria" panose="02040503050406030204" pitchFamily="18" charset="0"/>
                        <a:cs typeface="Times New Roman" panose="02020603050405020304" pitchFamily="18" charset="0"/>
                      </a:endParaRPr>
                    </a:p>
                  </a:txBody>
                  <a:tcPr marL="84661" marR="846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6768">
                <a:tc>
                  <a:txBody>
                    <a:bodyPr/>
                    <a:lstStyle/>
                    <a:p>
                      <a:pPr>
                        <a:spcAft>
                          <a:spcPts val="0"/>
                        </a:spcAft>
                      </a:pPr>
                      <a:r>
                        <a:rPr lang="es-ES_tradnl" sz="1500">
                          <a:effectLst/>
                          <a:latin typeface="Cambria" panose="02040503050406030204" pitchFamily="18" charset="0"/>
                          <a:ea typeface="Cambria" panose="02040503050406030204" pitchFamily="18" charset="0"/>
                          <a:cs typeface="Times New Roman" panose="02020603050405020304" pitchFamily="18" charset="0"/>
                        </a:rPr>
                        <a:t>Embalaje </a:t>
                      </a:r>
                      <a:endParaRPr lang="es-MX" sz="1500">
                        <a:effectLst/>
                        <a:latin typeface="Cambria" panose="02040503050406030204" pitchFamily="18" charset="0"/>
                        <a:ea typeface="Cambria" panose="02040503050406030204" pitchFamily="18" charset="0"/>
                        <a:cs typeface="Times New Roman" panose="02020603050405020304" pitchFamily="18" charset="0"/>
                      </a:endParaRPr>
                    </a:p>
                    <a:p>
                      <a:pPr>
                        <a:spcAft>
                          <a:spcPts val="0"/>
                        </a:spcAft>
                      </a:pPr>
                      <a:r>
                        <a:rPr lang="es-ES_tradnl" sz="1500">
                          <a:effectLst/>
                          <a:latin typeface="Cambria" panose="02040503050406030204" pitchFamily="18" charset="0"/>
                          <a:ea typeface="Cambria" panose="02040503050406030204" pitchFamily="18" charset="0"/>
                          <a:cs typeface="Times New Roman" panose="02020603050405020304" pitchFamily="18" charset="0"/>
                        </a:rPr>
                        <a:t>Transporte</a:t>
                      </a:r>
                      <a:endParaRPr lang="es-MX" sz="1500">
                        <a:effectLst/>
                        <a:latin typeface="Cambria" panose="02040503050406030204" pitchFamily="18" charset="0"/>
                        <a:ea typeface="Cambria" panose="02040503050406030204" pitchFamily="18" charset="0"/>
                        <a:cs typeface="Times New Roman" panose="02020603050405020304" pitchFamily="18" charset="0"/>
                      </a:endParaRPr>
                    </a:p>
                  </a:txBody>
                  <a:tcPr marL="84661" marR="846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S_tradnl" sz="1500">
                          <a:effectLst/>
                          <a:latin typeface="Cambria" panose="02040503050406030204" pitchFamily="18" charset="0"/>
                          <a:ea typeface="Cambria" panose="02040503050406030204" pitchFamily="18" charset="0"/>
                          <a:cs typeface="Times New Roman" panose="02020603050405020304" pitchFamily="18" charset="0"/>
                        </a:rPr>
                        <a:t>Distribución</a:t>
                      </a:r>
                      <a:endParaRPr lang="es-MX" sz="1500">
                        <a:effectLst/>
                        <a:latin typeface="Cambria" panose="02040503050406030204" pitchFamily="18" charset="0"/>
                        <a:ea typeface="Cambria" panose="02040503050406030204" pitchFamily="18" charset="0"/>
                        <a:cs typeface="Times New Roman" panose="02020603050405020304" pitchFamily="18" charset="0"/>
                      </a:endParaRPr>
                    </a:p>
                  </a:txBody>
                  <a:tcPr marL="84661" marR="846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S_tradnl" sz="1500">
                          <a:effectLst/>
                          <a:latin typeface="Cambria" panose="02040503050406030204" pitchFamily="18" charset="0"/>
                          <a:ea typeface="Cambria" panose="02040503050406030204" pitchFamily="18" charset="0"/>
                          <a:cs typeface="Times New Roman" panose="02020603050405020304" pitchFamily="18" charset="0"/>
                        </a:rPr>
                        <a:t>Residuos del embalaje</a:t>
                      </a:r>
                      <a:endParaRPr lang="es-MX" sz="1500">
                        <a:effectLst/>
                        <a:latin typeface="Cambria" panose="02040503050406030204" pitchFamily="18" charset="0"/>
                        <a:ea typeface="Cambria" panose="02040503050406030204" pitchFamily="18" charset="0"/>
                        <a:cs typeface="Times New Roman" panose="02020603050405020304" pitchFamily="18" charset="0"/>
                      </a:endParaRPr>
                    </a:p>
                    <a:p>
                      <a:pPr>
                        <a:spcAft>
                          <a:spcPts val="0"/>
                        </a:spcAft>
                      </a:pPr>
                      <a:r>
                        <a:rPr lang="es-ES_tradnl" sz="1500">
                          <a:effectLst/>
                          <a:latin typeface="Cambria" panose="02040503050406030204" pitchFamily="18" charset="0"/>
                          <a:ea typeface="Cambria" panose="02040503050406030204" pitchFamily="18" charset="0"/>
                          <a:cs typeface="Times New Roman" panose="02020603050405020304" pitchFamily="18" charset="0"/>
                        </a:rPr>
                        <a:t>Emisiones del ransporte</a:t>
                      </a:r>
                      <a:endParaRPr lang="es-MX" sz="1500">
                        <a:effectLst/>
                        <a:latin typeface="Cambria" panose="02040503050406030204" pitchFamily="18" charset="0"/>
                        <a:ea typeface="Cambria" panose="02040503050406030204" pitchFamily="18" charset="0"/>
                        <a:cs typeface="Times New Roman" panose="02020603050405020304" pitchFamily="18" charset="0"/>
                      </a:endParaRPr>
                    </a:p>
                  </a:txBody>
                  <a:tcPr marL="84661" marR="846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6768">
                <a:tc>
                  <a:txBody>
                    <a:bodyPr/>
                    <a:lstStyle/>
                    <a:p>
                      <a:pPr>
                        <a:spcAft>
                          <a:spcPts val="0"/>
                        </a:spcAft>
                      </a:pPr>
                      <a:r>
                        <a:rPr lang="es-ES_tradnl" sz="1500">
                          <a:effectLst/>
                          <a:latin typeface="Cambria" panose="02040503050406030204" pitchFamily="18" charset="0"/>
                          <a:ea typeface="Cambria" panose="02040503050406030204" pitchFamily="18" charset="0"/>
                          <a:cs typeface="Times New Roman" panose="02020603050405020304" pitchFamily="18" charset="0"/>
                        </a:rPr>
                        <a:t>Materiales consumidos</a:t>
                      </a:r>
                      <a:endParaRPr lang="es-MX" sz="1500">
                        <a:effectLst/>
                        <a:latin typeface="Cambria" panose="02040503050406030204" pitchFamily="18" charset="0"/>
                        <a:ea typeface="Cambria" panose="02040503050406030204" pitchFamily="18" charset="0"/>
                        <a:cs typeface="Times New Roman" panose="02020603050405020304" pitchFamily="18" charset="0"/>
                      </a:endParaRPr>
                    </a:p>
                    <a:p>
                      <a:pPr>
                        <a:spcAft>
                          <a:spcPts val="0"/>
                        </a:spcAft>
                      </a:pPr>
                      <a:r>
                        <a:rPr lang="es-ES_tradnl" sz="1500">
                          <a:effectLst/>
                          <a:latin typeface="Cambria" panose="02040503050406030204" pitchFamily="18" charset="0"/>
                          <a:ea typeface="Cambria" panose="02040503050406030204" pitchFamily="18" charset="0"/>
                          <a:cs typeface="Times New Roman" panose="02020603050405020304" pitchFamily="18" charset="0"/>
                        </a:rPr>
                        <a:t>Energía ligada al uso</a:t>
                      </a:r>
                      <a:endParaRPr lang="es-MX" sz="1500">
                        <a:effectLst/>
                        <a:latin typeface="Cambria" panose="02040503050406030204" pitchFamily="18" charset="0"/>
                        <a:ea typeface="Cambria" panose="02040503050406030204" pitchFamily="18" charset="0"/>
                        <a:cs typeface="Times New Roman" panose="02020603050405020304" pitchFamily="18" charset="0"/>
                      </a:endParaRPr>
                    </a:p>
                  </a:txBody>
                  <a:tcPr marL="84661" marR="846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S_tradnl" sz="1500">
                          <a:effectLst/>
                          <a:latin typeface="Cambria" panose="02040503050406030204" pitchFamily="18" charset="0"/>
                          <a:ea typeface="Cambria" panose="02040503050406030204" pitchFamily="18" charset="0"/>
                          <a:cs typeface="Times New Roman" panose="02020603050405020304" pitchFamily="18" charset="0"/>
                        </a:rPr>
                        <a:t>Utilización</a:t>
                      </a:r>
                      <a:endParaRPr lang="es-MX" sz="1500">
                        <a:effectLst/>
                        <a:latin typeface="Cambria" panose="02040503050406030204" pitchFamily="18" charset="0"/>
                        <a:ea typeface="Cambria" panose="02040503050406030204" pitchFamily="18" charset="0"/>
                        <a:cs typeface="Times New Roman" panose="02020603050405020304" pitchFamily="18" charset="0"/>
                      </a:endParaRPr>
                    </a:p>
                  </a:txBody>
                  <a:tcPr marL="84661" marR="846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S_tradnl" sz="1500">
                          <a:effectLst/>
                          <a:latin typeface="Cambria" panose="02040503050406030204" pitchFamily="18" charset="0"/>
                          <a:ea typeface="Cambria" panose="02040503050406030204" pitchFamily="18" charset="0"/>
                          <a:cs typeface="Times New Roman" panose="02020603050405020304" pitchFamily="18" charset="0"/>
                        </a:rPr>
                        <a:t>Residuos</a:t>
                      </a:r>
                      <a:endParaRPr lang="es-MX" sz="1500">
                        <a:effectLst/>
                        <a:latin typeface="Cambria" panose="02040503050406030204" pitchFamily="18" charset="0"/>
                        <a:ea typeface="Cambria" panose="02040503050406030204" pitchFamily="18" charset="0"/>
                        <a:cs typeface="Times New Roman" panose="02020603050405020304" pitchFamily="18" charset="0"/>
                      </a:endParaRPr>
                    </a:p>
                    <a:p>
                      <a:pPr>
                        <a:spcAft>
                          <a:spcPts val="0"/>
                        </a:spcAft>
                      </a:pPr>
                      <a:r>
                        <a:rPr lang="es-ES_tradnl" sz="1500">
                          <a:effectLst/>
                          <a:latin typeface="Cambria" panose="02040503050406030204" pitchFamily="18" charset="0"/>
                          <a:ea typeface="Cambria" panose="02040503050406030204" pitchFamily="18" charset="0"/>
                          <a:cs typeface="Times New Roman" panose="02020603050405020304" pitchFamily="18" charset="0"/>
                        </a:rPr>
                        <a:t>Emisiones/vertidos</a:t>
                      </a:r>
                      <a:endParaRPr lang="es-MX" sz="1500">
                        <a:effectLst/>
                        <a:latin typeface="Cambria" panose="02040503050406030204" pitchFamily="18" charset="0"/>
                        <a:ea typeface="Cambria" panose="02040503050406030204" pitchFamily="18" charset="0"/>
                        <a:cs typeface="Times New Roman" panose="02020603050405020304" pitchFamily="18" charset="0"/>
                      </a:endParaRPr>
                    </a:p>
                  </a:txBody>
                  <a:tcPr marL="84661" marR="846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66919">
                <a:tc>
                  <a:txBody>
                    <a:bodyPr/>
                    <a:lstStyle/>
                    <a:p>
                      <a:pPr>
                        <a:spcAft>
                          <a:spcPts val="0"/>
                        </a:spcAft>
                      </a:pPr>
                      <a:r>
                        <a:rPr lang="es-ES_tradnl" sz="1500">
                          <a:effectLst/>
                          <a:latin typeface="Cambria" panose="02040503050406030204" pitchFamily="18" charset="0"/>
                          <a:ea typeface="Cambria" panose="02040503050406030204" pitchFamily="18" charset="0"/>
                          <a:cs typeface="Times New Roman" panose="02020603050405020304" pitchFamily="18" charset="0"/>
                        </a:rPr>
                        <a:t>Materiales auxiliares e instalaciones</a:t>
                      </a:r>
                      <a:endParaRPr lang="es-MX" sz="1500">
                        <a:effectLst/>
                        <a:latin typeface="Cambria" panose="02040503050406030204" pitchFamily="18" charset="0"/>
                        <a:ea typeface="Cambria" panose="02040503050406030204" pitchFamily="18" charset="0"/>
                        <a:cs typeface="Times New Roman" panose="02020603050405020304" pitchFamily="18" charset="0"/>
                      </a:endParaRPr>
                    </a:p>
                    <a:p>
                      <a:pPr>
                        <a:spcAft>
                          <a:spcPts val="0"/>
                        </a:spcAft>
                      </a:pPr>
                      <a:r>
                        <a:rPr lang="es-ES_tradnl" sz="1500">
                          <a:effectLst/>
                          <a:latin typeface="Cambria" panose="02040503050406030204" pitchFamily="18" charset="0"/>
                          <a:ea typeface="Cambria" panose="02040503050406030204" pitchFamily="18" charset="0"/>
                          <a:cs typeface="Times New Roman" panose="02020603050405020304" pitchFamily="18" charset="0"/>
                        </a:rPr>
                        <a:t>Energía para transporte y procesado</a:t>
                      </a:r>
                      <a:endParaRPr lang="es-MX" sz="1500">
                        <a:effectLst/>
                        <a:latin typeface="Cambria" panose="02040503050406030204" pitchFamily="18" charset="0"/>
                        <a:ea typeface="Cambria" panose="02040503050406030204" pitchFamily="18" charset="0"/>
                        <a:cs typeface="Times New Roman" panose="02020603050405020304" pitchFamily="18" charset="0"/>
                      </a:endParaRPr>
                    </a:p>
                  </a:txBody>
                  <a:tcPr marL="84661" marR="846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S_tradnl" sz="1500">
                          <a:effectLst/>
                          <a:latin typeface="Cambria" panose="02040503050406030204" pitchFamily="18" charset="0"/>
                          <a:ea typeface="Cambria" panose="02040503050406030204" pitchFamily="18" charset="0"/>
                          <a:cs typeface="Times New Roman" panose="02020603050405020304" pitchFamily="18" charset="0"/>
                        </a:rPr>
                        <a:t>Eliminación</a:t>
                      </a:r>
                      <a:endParaRPr lang="es-MX" sz="1500">
                        <a:effectLst/>
                        <a:latin typeface="Cambria" panose="02040503050406030204" pitchFamily="18" charset="0"/>
                        <a:ea typeface="Cambria" panose="02040503050406030204" pitchFamily="18" charset="0"/>
                        <a:cs typeface="Times New Roman" panose="02020603050405020304" pitchFamily="18" charset="0"/>
                      </a:endParaRPr>
                    </a:p>
                  </a:txBody>
                  <a:tcPr marL="84661" marR="846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S_tradnl" sz="1500" dirty="0">
                          <a:effectLst/>
                          <a:latin typeface="Cambria" panose="02040503050406030204" pitchFamily="18" charset="0"/>
                          <a:ea typeface="Cambria" panose="02040503050406030204" pitchFamily="18" charset="0"/>
                          <a:cs typeface="Times New Roman" panose="02020603050405020304" pitchFamily="18" charset="0"/>
                        </a:rPr>
                        <a:t>Residuos</a:t>
                      </a:r>
                      <a:endParaRPr lang="es-MX" sz="1500" dirty="0">
                        <a:effectLst/>
                        <a:latin typeface="Cambria" panose="02040503050406030204" pitchFamily="18" charset="0"/>
                        <a:ea typeface="Cambria" panose="02040503050406030204" pitchFamily="18" charset="0"/>
                        <a:cs typeface="Times New Roman" panose="02020603050405020304" pitchFamily="18" charset="0"/>
                      </a:endParaRPr>
                    </a:p>
                    <a:p>
                      <a:pPr>
                        <a:spcAft>
                          <a:spcPts val="0"/>
                        </a:spcAft>
                      </a:pPr>
                      <a:r>
                        <a:rPr lang="es-ES_tradnl" sz="1500" dirty="0">
                          <a:effectLst/>
                          <a:latin typeface="Cambria" panose="02040503050406030204" pitchFamily="18" charset="0"/>
                          <a:ea typeface="Cambria" panose="02040503050406030204" pitchFamily="18" charset="0"/>
                          <a:cs typeface="Times New Roman" panose="02020603050405020304" pitchFamily="18" charset="0"/>
                        </a:rPr>
                        <a:t>Emisiones</a:t>
                      </a:r>
                      <a:endParaRPr lang="es-MX" sz="1500" dirty="0">
                        <a:effectLst/>
                        <a:latin typeface="Cambria" panose="02040503050406030204" pitchFamily="18" charset="0"/>
                        <a:ea typeface="Cambria" panose="02040503050406030204" pitchFamily="18" charset="0"/>
                        <a:cs typeface="Times New Roman" panose="02020603050405020304" pitchFamily="18" charset="0"/>
                      </a:endParaRPr>
                    </a:p>
                    <a:p>
                      <a:pPr>
                        <a:spcAft>
                          <a:spcPts val="0"/>
                        </a:spcAft>
                      </a:pPr>
                      <a:r>
                        <a:rPr lang="es-ES_tradnl" sz="1500" dirty="0">
                          <a:effectLst/>
                          <a:latin typeface="Cambria" panose="02040503050406030204" pitchFamily="18" charset="0"/>
                          <a:ea typeface="Cambria" panose="02040503050406030204" pitchFamily="18" charset="0"/>
                          <a:cs typeface="Times New Roman" panose="02020603050405020304" pitchFamily="18" charset="0"/>
                        </a:rPr>
                        <a:t>Reciclaje</a:t>
                      </a:r>
                      <a:endParaRPr lang="es-MX" sz="1500" dirty="0">
                        <a:effectLst/>
                        <a:latin typeface="Cambria" panose="02040503050406030204" pitchFamily="18" charset="0"/>
                        <a:ea typeface="Cambria" panose="02040503050406030204" pitchFamily="18" charset="0"/>
                        <a:cs typeface="Times New Roman" panose="02020603050405020304" pitchFamily="18" charset="0"/>
                      </a:endParaRPr>
                    </a:p>
                    <a:p>
                      <a:pPr>
                        <a:spcAft>
                          <a:spcPts val="0"/>
                        </a:spcAft>
                      </a:pPr>
                      <a:r>
                        <a:rPr lang="es-ES_tradnl" sz="1500" dirty="0">
                          <a:effectLst/>
                          <a:latin typeface="Cambria" panose="02040503050406030204" pitchFamily="18" charset="0"/>
                          <a:ea typeface="Cambria" panose="02040503050406030204" pitchFamily="18" charset="0"/>
                          <a:cs typeface="Times New Roman" panose="02020603050405020304" pitchFamily="18" charset="0"/>
                        </a:rPr>
                        <a:t>Reutilización</a:t>
                      </a:r>
                      <a:endParaRPr lang="es-MX" sz="1500" dirty="0">
                        <a:effectLst/>
                        <a:latin typeface="Cambria" panose="02040503050406030204" pitchFamily="18" charset="0"/>
                        <a:ea typeface="Cambria" panose="02040503050406030204" pitchFamily="18" charset="0"/>
                        <a:cs typeface="Times New Roman" panose="02020603050405020304" pitchFamily="18" charset="0"/>
                      </a:endParaRPr>
                    </a:p>
                    <a:p>
                      <a:pPr>
                        <a:spcAft>
                          <a:spcPts val="0"/>
                        </a:spcAft>
                      </a:pPr>
                      <a:r>
                        <a:rPr lang="es-ES_tradnl" sz="1500" dirty="0">
                          <a:effectLst/>
                          <a:latin typeface="Cambria" panose="02040503050406030204" pitchFamily="18" charset="0"/>
                          <a:ea typeface="Cambria" panose="02040503050406030204" pitchFamily="18" charset="0"/>
                          <a:cs typeface="Times New Roman" panose="02020603050405020304" pitchFamily="18" charset="0"/>
                        </a:rPr>
                        <a:t>Energía</a:t>
                      </a:r>
                      <a:endParaRPr lang="es-MX" sz="1500" dirty="0">
                        <a:effectLst/>
                        <a:latin typeface="Cambria" panose="02040503050406030204" pitchFamily="18" charset="0"/>
                        <a:ea typeface="Cambria" panose="02040503050406030204" pitchFamily="18" charset="0"/>
                        <a:cs typeface="Times New Roman" panose="02020603050405020304" pitchFamily="18" charset="0"/>
                      </a:endParaRPr>
                    </a:p>
                  </a:txBody>
                  <a:tcPr marL="84661" marR="846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42077270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3285067" y="2302933"/>
            <a:ext cx="5350934" cy="2246769"/>
          </a:xfrm>
          <a:prstGeom prst="rect">
            <a:avLst/>
          </a:prstGeom>
          <a:noFill/>
        </p:spPr>
        <p:txBody>
          <a:bodyPr wrap="square" rtlCol="0">
            <a:spAutoFit/>
          </a:bodyPr>
          <a:lstStyle/>
          <a:p>
            <a:r>
              <a:rPr lang="es-ES_tradnl" sz="2800" dirty="0">
                <a:latin typeface="Arial" panose="020B0604020202020204" pitchFamily="34" charset="0"/>
                <a:cs typeface="Arial" panose="020B0604020202020204" pitchFamily="34" charset="0"/>
              </a:rPr>
              <a:t>Objetivo: conocer el Diseño Ecológico como enfoque actual del Diseño Industrial para su aplicación en proyectos de Diseño</a:t>
            </a:r>
            <a:endParaRPr lang="es-MX" sz="2800" dirty="0">
              <a:latin typeface="Arial" panose="020B0604020202020204" pitchFamily="34" charset="0"/>
              <a:cs typeface="Arial" panose="020B0604020202020204" pitchFamily="34" charset="0"/>
            </a:endParaRPr>
          </a:p>
        </p:txBody>
      </p:sp>
      <p:sp>
        <p:nvSpPr>
          <p:cNvPr id="2" name="Rectángulo 1"/>
          <p:cNvSpPr/>
          <p:nvPr/>
        </p:nvSpPr>
        <p:spPr>
          <a:xfrm rot="5400000">
            <a:off x="-2199806" y="2199808"/>
            <a:ext cx="6858001" cy="2458385"/>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78495927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uadroTexto 8"/>
          <p:cNvSpPr txBox="1"/>
          <p:nvPr/>
        </p:nvSpPr>
        <p:spPr>
          <a:xfrm>
            <a:off x="1004343" y="2165178"/>
            <a:ext cx="7345180" cy="4093428"/>
          </a:xfrm>
          <a:prstGeom prst="rect">
            <a:avLst/>
          </a:prstGeom>
          <a:noFill/>
        </p:spPr>
        <p:txBody>
          <a:bodyPr wrap="square" rtlCol="0">
            <a:spAutoFit/>
          </a:bodyPr>
          <a:lstStyle/>
          <a:p>
            <a:r>
              <a:rPr lang="es-ES_tradnl" sz="2000" dirty="0" smtClean="0">
                <a:latin typeface="Arial" panose="020B0604020202020204" pitchFamily="34" charset="0"/>
                <a:cs typeface="Arial" panose="020B0604020202020204" pitchFamily="34" charset="0"/>
              </a:rPr>
              <a:t>Es </a:t>
            </a:r>
            <a:r>
              <a:rPr lang="es-ES_tradnl" sz="2000" dirty="0">
                <a:latin typeface="Arial" panose="020B0604020202020204" pitchFamily="34" charset="0"/>
                <a:cs typeface="Arial" panose="020B0604020202020204" pitchFamily="34" charset="0"/>
              </a:rPr>
              <a:t>un métodos cualitativo para obtener una perspectiva general de los aspectos del producto y de su proceso de producción que puedan ser susceptibles de mejorar</a:t>
            </a:r>
            <a:r>
              <a:rPr lang="es-ES_tradnl" sz="2000" dirty="0" smtClean="0">
                <a:latin typeface="Arial" panose="020B0604020202020204" pitchFamily="34" charset="0"/>
                <a:cs typeface="Arial" panose="020B0604020202020204" pitchFamily="34" charset="0"/>
              </a:rPr>
              <a:t>.</a:t>
            </a:r>
          </a:p>
          <a:p>
            <a:endParaRPr lang="es-MX" sz="2000" dirty="0">
              <a:latin typeface="Arial" panose="020B0604020202020204" pitchFamily="34" charset="0"/>
              <a:cs typeface="Arial" panose="020B0604020202020204" pitchFamily="34" charset="0"/>
            </a:endParaRPr>
          </a:p>
          <a:p>
            <a:r>
              <a:rPr lang="es-ES_tradnl" sz="2000" dirty="0">
                <a:latin typeface="Arial" panose="020B0604020202020204" pitchFamily="34" charset="0"/>
                <a:cs typeface="Arial" panose="020B0604020202020204" pitchFamily="34" charset="0"/>
              </a:rPr>
              <a:t>La matriz MET se basa en tres parámetros:</a:t>
            </a:r>
            <a:endParaRPr lang="es-MX" sz="2000" dirty="0">
              <a:latin typeface="Arial" panose="020B0604020202020204" pitchFamily="34" charset="0"/>
              <a:cs typeface="Arial" panose="020B0604020202020204" pitchFamily="34" charset="0"/>
            </a:endParaRPr>
          </a:p>
          <a:p>
            <a:pPr lvl="0"/>
            <a:r>
              <a:rPr lang="es-ES_tradnl" sz="2000" dirty="0">
                <a:latin typeface="Arial" panose="020B0604020202020204" pitchFamily="34" charset="0"/>
                <a:cs typeface="Arial" panose="020B0604020202020204" pitchFamily="34" charset="0"/>
              </a:rPr>
              <a:t>Consumo de materiales (M). Proporciona una visión de  cuáles son los procesos de producción prioritarios con base en la abundancia, escasez o toxicidad de los materiales empleados.</a:t>
            </a:r>
            <a:endParaRPr lang="es-MX" sz="2000" dirty="0">
              <a:latin typeface="Arial" panose="020B0604020202020204" pitchFamily="34" charset="0"/>
              <a:cs typeface="Arial" panose="020B0604020202020204" pitchFamily="34" charset="0"/>
            </a:endParaRPr>
          </a:p>
          <a:p>
            <a:pPr lvl="0"/>
            <a:r>
              <a:rPr lang="es-ES_tradnl" sz="2000" dirty="0">
                <a:latin typeface="Arial" panose="020B0604020202020204" pitchFamily="34" charset="0"/>
                <a:cs typeface="Arial" panose="020B0604020202020204" pitchFamily="34" charset="0"/>
              </a:rPr>
              <a:t>Utilización de Energía (E). Proporciona una visión de los procesos y transportes de mayor impacto.</a:t>
            </a:r>
            <a:endParaRPr lang="es-MX" sz="2000" dirty="0">
              <a:latin typeface="Arial" panose="020B0604020202020204" pitchFamily="34" charset="0"/>
              <a:cs typeface="Arial" panose="020B0604020202020204" pitchFamily="34" charset="0"/>
            </a:endParaRPr>
          </a:p>
          <a:p>
            <a:pPr lvl="0"/>
            <a:r>
              <a:rPr lang="es-ES_tradnl" sz="2000" dirty="0">
                <a:latin typeface="Arial" panose="020B0604020202020204" pitchFamily="34" charset="0"/>
                <a:cs typeface="Arial" panose="020B0604020202020204" pitchFamily="34" charset="0"/>
              </a:rPr>
              <a:t>Emisiones tóxica (T). Da una idea de cuáles son las emisiones y residuos con mayor impacto por su toxicidad.</a:t>
            </a:r>
            <a:endParaRPr lang="es-MX" sz="2000" dirty="0">
              <a:latin typeface="Arial" panose="020B0604020202020204" pitchFamily="34" charset="0"/>
              <a:cs typeface="Arial" panose="020B0604020202020204" pitchFamily="34" charset="0"/>
            </a:endParaRPr>
          </a:p>
          <a:p>
            <a:endParaRPr lang="es-MX" sz="2000" dirty="0">
              <a:latin typeface="Arial" panose="020B0604020202020204" pitchFamily="34" charset="0"/>
              <a:cs typeface="Arial" panose="020B0604020202020204" pitchFamily="34" charset="0"/>
            </a:endParaRPr>
          </a:p>
        </p:txBody>
      </p:sp>
      <p:sp>
        <p:nvSpPr>
          <p:cNvPr id="6" name="CuadroTexto 5"/>
          <p:cNvSpPr txBox="1"/>
          <p:nvPr/>
        </p:nvSpPr>
        <p:spPr>
          <a:xfrm>
            <a:off x="-734518" y="514185"/>
            <a:ext cx="4092316" cy="1384995"/>
          </a:xfrm>
          <a:prstGeom prst="rect">
            <a:avLst/>
          </a:prstGeom>
          <a:noFill/>
        </p:spPr>
        <p:txBody>
          <a:bodyPr wrap="square" rtlCol="0">
            <a:spAutoFit/>
          </a:bodyPr>
          <a:lstStyle/>
          <a:p>
            <a:pPr algn="r"/>
            <a:r>
              <a:rPr lang="es-MX" sz="2800" b="1" dirty="0" smtClean="0">
                <a:solidFill>
                  <a:schemeClr val="accent2">
                    <a:lumMod val="75000"/>
                  </a:schemeClr>
                </a:solidFill>
                <a:latin typeface="Arial" panose="020B0604020202020204" pitchFamily="34" charset="0"/>
                <a:cs typeface="Arial" panose="020B0604020202020204" pitchFamily="34" charset="0"/>
              </a:rPr>
              <a:t>Métodos para el </a:t>
            </a:r>
            <a:r>
              <a:rPr lang="es-MX" sz="2800" b="1" dirty="0" err="1" smtClean="0">
                <a:solidFill>
                  <a:schemeClr val="accent2">
                    <a:lumMod val="75000"/>
                  </a:schemeClr>
                </a:solidFill>
                <a:latin typeface="Arial" panose="020B0604020202020204" pitchFamily="34" charset="0"/>
                <a:cs typeface="Arial" panose="020B0604020202020204" pitchFamily="34" charset="0"/>
              </a:rPr>
              <a:t>ecodiseño</a:t>
            </a:r>
            <a:endParaRPr lang="es-MX" sz="2800" b="1" dirty="0" smtClean="0">
              <a:solidFill>
                <a:schemeClr val="accent2">
                  <a:lumMod val="75000"/>
                </a:schemeClr>
              </a:solidFill>
              <a:latin typeface="Arial" panose="020B0604020202020204" pitchFamily="34" charset="0"/>
              <a:cs typeface="Arial" panose="020B0604020202020204" pitchFamily="34" charset="0"/>
            </a:endParaRPr>
          </a:p>
          <a:p>
            <a:pPr algn="r"/>
            <a:endParaRPr lang="es-MX" sz="2800" b="1" dirty="0">
              <a:solidFill>
                <a:schemeClr val="accent2">
                  <a:lumMod val="75000"/>
                </a:schemeClr>
              </a:solidFill>
              <a:latin typeface="Arial" panose="020B0604020202020204" pitchFamily="34" charset="0"/>
              <a:cs typeface="Arial" panose="020B0604020202020204" pitchFamily="34" charset="0"/>
            </a:endParaRPr>
          </a:p>
        </p:txBody>
      </p:sp>
      <p:sp>
        <p:nvSpPr>
          <p:cNvPr id="2" name="CuadroTexto 1"/>
          <p:cNvSpPr txBox="1"/>
          <p:nvPr/>
        </p:nvSpPr>
        <p:spPr>
          <a:xfrm>
            <a:off x="3642610" y="899465"/>
            <a:ext cx="3177913" cy="830997"/>
          </a:xfrm>
          <a:prstGeom prst="rect">
            <a:avLst/>
          </a:prstGeom>
          <a:noFill/>
        </p:spPr>
        <p:txBody>
          <a:bodyPr wrap="square" rtlCol="0">
            <a:spAutoFit/>
          </a:bodyPr>
          <a:lstStyle/>
          <a:p>
            <a:r>
              <a:rPr lang="es-ES_tradnl" sz="2400" b="1" dirty="0" smtClean="0">
                <a:solidFill>
                  <a:schemeClr val="accent6">
                    <a:lumMod val="50000"/>
                  </a:schemeClr>
                </a:solidFill>
                <a:latin typeface="Arial" panose="020B0604020202020204" pitchFamily="34" charset="0"/>
                <a:cs typeface="Arial" panose="020B0604020202020204" pitchFamily="34" charset="0"/>
              </a:rPr>
              <a:t>La Matriz MET</a:t>
            </a:r>
            <a:endParaRPr lang="es-MX" sz="2400" b="1" dirty="0" smtClean="0">
              <a:solidFill>
                <a:schemeClr val="accent6">
                  <a:lumMod val="50000"/>
                </a:schemeClr>
              </a:solidFill>
              <a:latin typeface="Arial" panose="020B0604020202020204" pitchFamily="34" charset="0"/>
              <a:cs typeface="Arial" panose="020B0604020202020204" pitchFamily="34" charset="0"/>
            </a:endParaRPr>
          </a:p>
          <a:p>
            <a:endParaRPr lang="es-MX" sz="2400" b="1" dirty="0">
              <a:solidFill>
                <a:schemeClr val="accent6">
                  <a:lumMod val="50000"/>
                </a:schemeClr>
              </a:solidFill>
            </a:endParaRPr>
          </a:p>
        </p:txBody>
      </p:sp>
    </p:spTree>
    <p:extLst>
      <p:ext uri="{BB962C8B-B14F-4D97-AF65-F5344CB8AC3E}">
        <p14:creationId xmlns:p14="http://schemas.microsoft.com/office/powerpoint/2010/main" val="248675331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uadroTexto 8"/>
          <p:cNvSpPr txBox="1"/>
          <p:nvPr/>
        </p:nvSpPr>
        <p:spPr>
          <a:xfrm>
            <a:off x="809471" y="2150188"/>
            <a:ext cx="7345180" cy="4154984"/>
          </a:xfrm>
          <a:prstGeom prst="rect">
            <a:avLst/>
          </a:prstGeom>
          <a:noFill/>
        </p:spPr>
        <p:txBody>
          <a:bodyPr wrap="square" rtlCol="0">
            <a:spAutoFit/>
          </a:bodyPr>
          <a:lstStyle/>
          <a:p>
            <a:r>
              <a:rPr lang="es-ES_tradnl" sz="2200" dirty="0">
                <a:latin typeface="Arial" panose="020B0604020202020204" pitchFamily="34" charset="0"/>
                <a:cs typeface="Arial" panose="020B0604020202020204" pitchFamily="34" charset="0"/>
              </a:rPr>
              <a:t>Es una técnica de análisis que considera ocho estrategias que han de contribuir a mejorar el perfil medioambiental del producto</a:t>
            </a:r>
            <a:r>
              <a:rPr lang="es-ES_tradnl" sz="2200" dirty="0" smtClean="0">
                <a:latin typeface="Arial" panose="020B0604020202020204" pitchFamily="34" charset="0"/>
                <a:cs typeface="Arial" panose="020B0604020202020204" pitchFamily="34" charset="0"/>
              </a:rPr>
              <a:t>:</a:t>
            </a:r>
          </a:p>
          <a:p>
            <a:endParaRPr lang="es-MX" sz="2200" dirty="0">
              <a:latin typeface="Arial" panose="020B0604020202020204" pitchFamily="34" charset="0"/>
              <a:cs typeface="Arial" panose="020B0604020202020204" pitchFamily="34" charset="0"/>
            </a:endParaRPr>
          </a:p>
          <a:p>
            <a:pPr marL="457200" lvl="0" indent="-457200">
              <a:buFont typeface="+mj-lt"/>
              <a:buAutoNum type="arabicPeriod"/>
            </a:pPr>
            <a:r>
              <a:rPr lang="es-ES_tradnl" sz="2200" dirty="0">
                <a:latin typeface="Arial" panose="020B0604020202020204" pitchFamily="34" charset="0"/>
                <a:cs typeface="Arial" panose="020B0604020202020204" pitchFamily="34" charset="0"/>
              </a:rPr>
              <a:t>Selección de materiales de bajo impacto</a:t>
            </a:r>
            <a:endParaRPr lang="es-MX" sz="2200" dirty="0">
              <a:latin typeface="Arial" panose="020B0604020202020204" pitchFamily="34" charset="0"/>
              <a:cs typeface="Arial" panose="020B0604020202020204" pitchFamily="34" charset="0"/>
            </a:endParaRPr>
          </a:p>
          <a:p>
            <a:pPr marL="457200" lvl="0" indent="-457200">
              <a:buFont typeface="+mj-lt"/>
              <a:buAutoNum type="arabicPeriod"/>
            </a:pPr>
            <a:r>
              <a:rPr lang="es-ES_tradnl" sz="2200" dirty="0">
                <a:latin typeface="Arial" panose="020B0604020202020204" pitchFamily="34" charset="0"/>
                <a:cs typeface="Arial" panose="020B0604020202020204" pitchFamily="34" charset="0"/>
              </a:rPr>
              <a:t>Reducción de la cantidad de material</a:t>
            </a:r>
            <a:endParaRPr lang="es-MX" sz="2200" dirty="0">
              <a:latin typeface="Arial" panose="020B0604020202020204" pitchFamily="34" charset="0"/>
              <a:cs typeface="Arial" panose="020B0604020202020204" pitchFamily="34" charset="0"/>
            </a:endParaRPr>
          </a:p>
          <a:p>
            <a:pPr marL="457200" lvl="0" indent="-457200">
              <a:buFont typeface="+mj-lt"/>
              <a:buAutoNum type="arabicPeriod"/>
            </a:pPr>
            <a:r>
              <a:rPr lang="es-ES_tradnl" sz="2200" dirty="0">
                <a:latin typeface="Arial" panose="020B0604020202020204" pitchFamily="34" charset="0"/>
                <a:cs typeface="Arial" panose="020B0604020202020204" pitchFamily="34" charset="0"/>
              </a:rPr>
              <a:t>Selección de técnicas de producción eco-eficientes</a:t>
            </a:r>
            <a:endParaRPr lang="es-MX" sz="2200" dirty="0">
              <a:latin typeface="Arial" panose="020B0604020202020204" pitchFamily="34" charset="0"/>
              <a:cs typeface="Arial" panose="020B0604020202020204" pitchFamily="34" charset="0"/>
            </a:endParaRPr>
          </a:p>
          <a:p>
            <a:pPr marL="457200" lvl="0" indent="-457200">
              <a:buFont typeface="+mj-lt"/>
              <a:buAutoNum type="arabicPeriod"/>
            </a:pPr>
            <a:r>
              <a:rPr lang="es-ES_tradnl" sz="2200" dirty="0">
                <a:latin typeface="Arial" panose="020B0604020202020204" pitchFamily="34" charset="0"/>
                <a:cs typeface="Arial" panose="020B0604020202020204" pitchFamily="34" charset="0"/>
              </a:rPr>
              <a:t>Selección de formas de distribución eco-eficientes</a:t>
            </a:r>
            <a:endParaRPr lang="es-MX" sz="2200" dirty="0">
              <a:latin typeface="Arial" panose="020B0604020202020204" pitchFamily="34" charset="0"/>
              <a:cs typeface="Arial" panose="020B0604020202020204" pitchFamily="34" charset="0"/>
            </a:endParaRPr>
          </a:p>
          <a:p>
            <a:pPr marL="457200" lvl="0" indent="-457200">
              <a:buFont typeface="+mj-lt"/>
              <a:buAutoNum type="arabicPeriod"/>
            </a:pPr>
            <a:r>
              <a:rPr lang="es-ES_tradnl" sz="2200" dirty="0">
                <a:latin typeface="Arial" panose="020B0604020202020204" pitchFamily="34" charset="0"/>
                <a:cs typeface="Arial" panose="020B0604020202020204" pitchFamily="34" charset="0"/>
              </a:rPr>
              <a:t>Optimización de la función</a:t>
            </a:r>
            <a:endParaRPr lang="es-MX" sz="2200" dirty="0">
              <a:latin typeface="Arial" panose="020B0604020202020204" pitchFamily="34" charset="0"/>
              <a:cs typeface="Arial" panose="020B0604020202020204" pitchFamily="34" charset="0"/>
            </a:endParaRPr>
          </a:p>
          <a:p>
            <a:pPr marL="457200" lvl="0" indent="-457200">
              <a:buFont typeface="+mj-lt"/>
              <a:buAutoNum type="arabicPeriod"/>
            </a:pPr>
            <a:r>
              <a:rPr lang="es-ES_tradnl" sz="2200" dirty="0">
                <a:latin typeface="Arial" panose="020B0604020202020204" pitchFamily="34" charset="0"/>
                <a:cs typeface="Arial" panose="020B0604020202020204" pitchFamily="34" charset="0"/>
              </a:rPr>
              <a:t>Reducción del impacto ambiental durante su uso</a:t>
            </a:r>
            <a:endParaRPr lang="es-MX" sz="2200" dirty="0">
              <a:latin typeface="Arial" panose="020B0604020202020204" pitchFamily="34" charset="0"/>
              <a:cs typeface="Arial" panose="020B0604020202020204" pitchFamily="34" charset="0"/>
            </a:endParaRPr>
          </a:p>
          <a:p>
            <a:pPr marL="457200" lvl="0" indent="-457200">
              <a:buFont typeface="+mj-lt"/>
              <a:buAutoNum type="arabicPeriod"/>
            </a:pPr>
            <a:r>
              <a:rPr lang="es-ES_tradnl" sz="2200" dirty="0">
                <a:latin typeface="Arial" panose="020B0604020202020204" pitchFamily="34" charset="0"/>
                <a:cs typeface="Arial" panose="020B0604020202020204" pitchFamily="34" charset="0"/>
              </a:rPr>
              <a:t>Optimización de su vida útil</a:t>
            </a:r>
            <a:endParaRPr lang="es-MX" sz="2200" dirty="0">
              <a:latin typeface="Arial" panose="020B0604020202020204" pitchFamily="34" charset="0"/>
              <a:cs typeface="Arial" panose="020B0604020202020204" pitchFamily="34" charset="0"/>
            </a:endParaRPr>
          </a:p>
          <a:p>
            <a:pPr marL="457200" lvl="0" indent="-457200">
              <a:buFont typeface="+mj-lt"/>
              <a:buAutoNum type="arabicPeriod"/>
            </a:pPr>
            <a:r>
              <a:rPr lang="es-ES_tradnl" sz="2200" dirty="0">
                <a:latin typeface="Arial" panose="020B0604020202020204" pitchFamily="34" charset="0"/>
                <a:cs typeface="Arial" panose="020B0604020202020204" pitchFamily="34" charset="0"/>
              </a:rPr>
              <a:t>Optimización del sistema del fin del ciclo de </a:t>
            </a:r>
            <a:r>
              <a:rPr lang="es-ES_tradnl" sz="2200" dirty="0" smtClean="0">
                <a:latin typeface="Arial" panose="020B0604020202020204" pitchFamily="34" charset="0"/>
                <a:cs typeface="Arial" panose="020B0604020202020204" pitchFamily="34" charset="0"/>
              </a:rPr>
              <a:t>vida</a:t>
            </a:r>
            <a:endParaRPr lang="es-MX" sz="2200" dirty="0">
              <a:latin typeface="Arial" panose="020B0604020202020204" pitchFamily="34" charset="0"/>
              <a:cs typeface="Arial" panose="020B0604020202020204" pitchFamily="34" charset="0"/>
            </a:endParaRPr>
          </a:p>
        </p:txBody>
      </p:sp>
      <p:sp>
        <p:nvSpPr>
          <p:cNvPr id="6" name="CuadroTexto 5"/>
          <p:cNvSpPr txBox="1"/>
          <p:nvPr/>
        </p:nvSpPr>
        <p:spPr>
          <a:xfrm>
            <a:off x="-734518" y="514185"/>
            <a:ext cx="4092316" cy="1384995"/>
          </a:xfrm>
          <a:prstGeom prst="rect">
            <a:avLst/>
          </a:prstGeom>
          <a:noFill/>
        </p:spPr>
        <p:txBody>
          <a:bodyPr wrap="square" rtlCol="0">
            <a:spAutoFit/>
          </a:bodyPr>
          <a:lstStyle/>
          <a:p>
            <a:pPr algn="r"/>
            <a:r>
              <a:rPr lang="es-MX" sz="2800" b="1" dirty="0" smtClean="0">
                <a:solidFill>
                  <a:schemeClr val="accent2">
                    <a:lumMod val="75000"/>
                  </a:schemeClr>
                </a:solidFill>
                <a:latin typeface="Arial" panose="020B0604020202020204" pitchFamily="34" charset="0"/>
                <a:cs typeface="Arial" panose="020B0604020202020204" pitchFamily="34" charset="0"/>
              </a:rPr>
              <a:t>Métodos para el </a:t>
            </a:r>
            <a:r>
              <a:rPr lang="es-MX" sz="2800" b="1" dirty="0" err="1" smtClean="0">
                <a:solidFill>
                  <a:schemeClr val="accent2">
                    <a:lumMod val="75000"/>
                  </a:schemeClr>
                </a:solidFill>
                <a:latin typeface="Arial" panose="020B0604020202020204" pitchFamily="34" charset="0"/>
                <a:cs typeface="Arial" panose="020B0604020202020204" pitchFamily="34" charset="0"/>
              </a:rPr>
              <a:t>ecodiseño</a:t>
            </a:r>
            <a:endParaRPr lang="es-MX" sz="2800" b="1" dirty="0" smtClean="0">
              <a:solidFill>
                <a:schemeClr val="accent2">
                  <a:lumMod val="75000"/>
                </a:schemeClr>
              </a:solidFill>
              <a:latin typeface="Arial" panose="020B0604020202020204" pitchFamily="34" charset="0"/>
              <a:cs typeface="Arial" panose="020B0604020202020204" pitchFamily="34" charset="0"/>
            </a:endParaRPr>
          </a:p>
          <a:p>
            <a:pPr algn="r"/>
            <a:endParaRPr lang="es-MX" sz="2800" b="1" dirty="0">
              <a:solidFill>
                <a:schemeClr val="accent2">
                  <a:lumMod val="75000"/>
                </a:schemeClr>
              </a:solidFill>
              <a:latin typeface="Arial" panose="020B0604020202020204" pitchFamily="34" charset="0"/>
              <a:cs typeface="Arial" panose="020B0604020202020204" pitchFamily="34" charset="0"/>
            </a:endParaRPr>
          </a:p>
        </p:txBody>
      </p:sp>
      <p:sp>
        <p:nvSpPr>
          <p:cNvPr id="2" name="CuadroTexto 1"/>
          <p:cNvSpPr txBox="1"/>
          <p:nvPr/>
        </p:nvSpPr>
        <p:spPr>
          <a:xfrm>
            <a:off x="3747541" y="698851"/>
            <a:ext cx="3177913" cy="1200329"/>
          </a:xfrm>
          <a:prstGeom prst="rect">
            <a:avLst/>
          </a:prstGeom>
          <a:noFill/>
        </p:spPr>
        <p:txBody>
          <a:bodyPr wrap="square" rtlCol="0">
            <a:spAutoFit/>
          </a:bodyPr>
          <a:lstStyle/>
          <a:p>
            <a:r>
              <a:rPr lang="es-ES_tradnl" sz="2400" b="1" dirty="0" smtClean="0">
                <a:solidFill>
                  <a:schemeClr val="accent6">
                    <a:lumMod val="50000"/>
                  </a:schemeClr>
                </a:solidFill>
                <a:latin typeface="Arial" panose="020B0604020202020204" pitchFamily="34" charset="0"/>
                <a:cs typeface="Arial" panose="020B0604020202020204" pitchFamily="34" charset="0"/>
              </a:rPr>
              <a:t>La </a:t>
            </a:r>
            <a:r>
              <a:rPr lang="es-MX" sz="2400" b="1" dirty="0" smtClean="0">
                <a:solidFill>
                  <a:schemeClr val="accent6">
                    <a:lumMod val="50000"/>
                  </a:schemeClr>
                </a:solidFill>
                <a:latin typeface="Arial" panose="020B0604020202020204" pitchFamily="34" charset="0"/>
                <a:cs typeface="Arial" panose="020B0604020202020204" pitchFamily="34" charset="0"/>
              </a:rPr>
              <a:t>rueda estratégica del </a:t>
            </a:r>
            <a:r>
              <a:rPr lang="es-MX" sz="2400" b="1" dirty="0" err="1" smtClean="0">
                <a:solidFill>
                  <a:schemeClr val="accent6">
                    <a:lumMod val="50000"/>
                  </a:schemeClr>
                </a:solidFill>
                <a:latin typeface="Arial" panose="020B0604020202020204" pitchFamily="34" charset="0"/>
                <a:cs typeface="Arial" panose="020B0604020202020204" pitchFamily="34" charset="0"/>
              </a:rPr>
              <a:t>ecodiseño</a:t>
            </a:r>
            <a:endParaRPr lang="es-MX" sz="2400" b="1" dirty="0" smtClean="0">
              <a:solidFill>
                <a:schemeClr val="accent6">
                  <a:lumMod val="50000"/>
                </a:schemeClr>
              </a:solidFill>
              <a:latin typeface="Arial" panose="020B0604020202020204" pitchFamily="34" charset="0"/>
              <a:cs typeface="Arial" panose="020B0604020202020204" pitchFamily="34" charset="0"/>
            </a:endParaRPr>
          </a:p>
          <a:p>
            <a:endParaRPr lang="es-MX" sz="2400" b="1" dirty="0">
              <a:solidFill>
                <a:schemeClr val="accent6">
                  <a:lumMod val="50000"/>
                </a:schemeClr>
              </a:solidFill>
            </a:endParaRPr>
          </a:p>
        </p:txBody>
      </p:sp>
    </p:spTree>
    <p:extLst>
      <p:ext uri="{BB962C8B-B14F-4D97-AF65-F5344CB8AC3E}">
        <p14:creationId xmlns:p14="http://schemas.microsoft.com/office/powerpoint/2010/main" val="372915050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p:cNvSpPr txBox="1"/>
          <p:nvPr/>
        </p:nvSpPr>
        <p:spPr>
          <a:xfrm>
            <a:off x="-734518" y="514185"/>
            <a:ext cx="4092316" cy="1384995"/>
          </a:xfrm>
          <a:prstGeom prst="rect">
            <a:avLst/>
          </a:prstGeom>
          <a:noFill/>
        </p:spPr>
        <p:txBody>
          <a:bodyPr wrap="square" rtlCol="0">
            <a:spAutoFit/>
          </a:bodyPr>
          <a:lstStyle/>
          <a:p>
            <a:pPr algn="r"/>
            <a:r>
              <a:rPr lang="es-MX" sz="2800" b="1" dirty="0" smtClean="0">
                <a:solidFill>
                  <a:schemeClr val="accent2">
                    <a:lumMod val="75000"/>
                  </a:schemeClr>
                </a:solidFill>
                <a:latin typeface="Arial" panose="020B0604020202020204" pitchFamily="34" charset="0"/>
                <a:cs typeface="Arial" panose="020B0604020202020204" pitchFamily="34" charset="0"/>
              </a:rPr>
              <a:t>Métodos para el </a:t>
            </a:r>
            <a:r>
              <a:rPr lang="es-MX" sz="2800" b="1" dirty="0" err="1" smtClean="0">
                <a:solidFill>
                  <a:schemeClr val="accent2">
                    <a:lumMod val="75000"/>
                  </a:schemeClr>
                </a:solidFill>
                <a:latin typeface="Arial" panose="020B0604020202020204" pitchFamily="34" charset="0"/>
                <a:cs typeface="Arial" panose="020B0604020202020204" pitchFamily="34" charset="0"/>
              </a:rPr>
              <a:t>ecodiseño</a:t>
            </a:r>
            <a:endParaRPr lang="es-MX" sz="2800" b="1" dirty="0" smtClean="0">
              <a:solidFill>
                <a:schemeClr val="accent2">
                  <a:lumMod val="75000"/>
                </a:schemeClr>
              </a:solidFill>
              <a:latin typeface="Arial" panose="020B0604020202020204" pitchFamily="34" charset="0"/>
              <a:cs typeface="Arial" panose="020B0604020202020204" pitchFamily="34" charset="0"/>
            </a:endParaRPr>
          </a:p>
          <a:p>
            <a:pPr algn="r"/>
            <a:endParaRPr lang="es-MX" sz="2800" b="1" dirty="0">
              <a:solidFill>
                <a:schemeClr val="accent2">
                  <a:lumMod val="75000"/>
                </a:schemeClr>
              </a:solidFill>
              <a:latin typeface="Arial" panose="020B0604020202020204" pitchFamily="34" charset="0"/>
              <a:cs typeface="Arial" panose="020B0604020202020204" pitchFamily="34" charset="0"/>
            </a:endParaRPr>
          </a:p>
        </p:txBody>
      </p:sp>
      <p:sp>
        <p:nvSpPr>
          <p:cNvPr id="2" name="CuadroTexto 1"/>
          <p:cNvSpPr txBox="1"/>
          <p:nvPr/>
        </p:nvSpPr>
        <p:spPr>
          <a:xfrm>
            <a:off x="179885" y="1899180"/>
            <a:ext cx="3177913" cy="1200329"/>
          </a:xfrm>
          <a:prstGeom prst="rect">
            <a:avLst/>
          </a:prstGeom>
          <a:noFill/>
        </p:spPr>
        <p:txBody>
          <a:bodyPr wrap="square" rtlCol="0">
            <a:spAutoFit/>
          </a:bodyPr>
          <a:lstStyle/>
          <a:p>
            <a:pPr algn="r"/>
            <a:r>
              <a:rPr lang="es-ES_tradnl" sz="2400" b="1" dirty="0" smtClean="0">
                <a:solidFill>
                  <a:schemeClr val="accent6">
                    <a:lumMod val="50000"/>
                  </a:schemeClr>
                </a:solidFill>
                <a:latin typeface="Arial" panose="020B0604020202020204" pitchFamily="34" charset="0"/>
                <a:cs typeface="Arial" panose="020B0604020202020204" pitchFamily="34" charset="0"/>
              </a:rPr>
              <a:t>La </a:t>
            </a:r>
            <a:r>
              <a:rPr lang="es-MX" sz="2400" b="1" dirty="0" smtClean="0">
                <a:solidFill>
                  <a:schemeClr val="accent6">
                    <a:lumMod val="50000"/>
                  </a:schemeClr>
                </a:solidFill>
                <a:latin typeface="Arial" panose="020B0604020202020204" pitchFamily="34" charset="0"/>
                <a:cs typeface="Arial" panose="020B0604020202020204" pitchFamily="34" charset="0"/>
              </a:rPr>
              <a:t>rueda estratégica del </a:t>
            </a:r>
            <a:r>
              <a:rPr lang="es-MX" sz="2400" b="1" dirty="0" err="1" smtClean="0">
                <a:solidFill>
                  <a:schemeClr val="accent6">
                    <a:lumMod val="50000"/>
                  </a:schemeClr>
                </a:solidFill>
                <a:latin typeface="Arial" panose="020B0604020202020204" pitchFamily="34" charset="0"/>
                <a:cs typeface="Arial" panose="020B0604020202020204" pitchFamily="34" charset="0"/>
              </a:rPr>
              <a:t>ecodiseño</a:t>
            </a:r>
            <a:endParaRPr lang="es-MX" sz="2400" b="1" dirty="0" smtClean="0">
              <a:solidFill>
                <a:schemeClr val="accent6">
                  <a:lumMod val="50000"/>
                </a:schemeClr>
              </a:solidFill>
              <a:latin typeface="Arial" panose="020B0604020202020204" pitchFamily="34" charset="0"/>
              <a:cs typeface="Arial" panose="020B0604020202020204" pitchFamily="34" charset="0"/>
            </a:endParaRPr>
          </a:p>
          <a:p>
            <a:pPr algn="r"/>
            <a:endParaRPr lang="es-MX" sz="2400" b="1" dirty="0">
              <a:solidFill>
                <a:schemeClr val="accent6">
                  <a:lumMod val="50000"/>
                </a:schemeClr>
              </a:solidFill>
            </a:endParaRPr>
          </a:p>
        </p:txBody>
      </p:sp>
      <p:pic>
        <p:nvPicPr>
          <p:cNvPr id="23554" name="Picture 2" descr="Resultado de imagen para rueda estratégica del ecodiseño"/>
          <p:cNvPicPr>
            <a:picLocks noChangeAspect="1" noChangeArrowheads="1"/>
          </p:cNvPicPr>
          <p:nvPr/>
        </p:nvPicPr>
        <p:blipFill rotWithShape="1">
          <a:blip r:embed="rId2">
            <a:extLst>
              <a:ext uri="{28A0092B-C50C-407E-A947-70E740481C1C}">
                <a14:useLocalDpi xmlns:a14="http://schemas.microsoft.com/office/drawing/2010/main" val="0"/>
              </a:ext>
            </a:extLst>
          </a:blip>
          <a:srcRect l="20582" t="4196" r="21976" b="2164"/>
          <a:stretch/>
        </p:blipFill>
        <p:spPr bwMode="auto">
          <a:xfrm>
            <a:off x="3462729" y="205296"/>
            <a:ext cx="5441428" cy="66527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2097745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p:cNvSpPr txBox="1"/>
          <p:nvPr/>
        </p:nvSpPr>
        <p:spPr>
          <a:xfrm>
            <a:off x="104931" y="858959"/>
            <a:ext cx="4092316" cy="1323439"/>
          </a:xfrm>
          <a:prstGeom prst="rect">
            <a:avLst/>
          </a:prstGeom>
          <a:noFill/>
        </p:spPr>
        <p:txBody>
          <a:bodyPr wrap="square" rtlCol="0">
            <a:spAutoFit/>
          </a:bodyPr>
          <a:lstStyle/>
          <a:p>
            <a:pPr algn="r"/>
            <a:r>
              <a:rPr lang="es-MX" sz="4000" b="1" dirty="0" smtClean="0">
                <a:solidFill>
                  <a:schemeClr val="accent6">
                    <a:lumMod val="50000"/>
                  </a:schemeClr>
                </a:solidFill>
                <a:latin typeface="Arial" panose="020B0604020202020204" pitchFamily="34" charset="0"/>
                <a:cs typeface="Arial" panose="020B0604020202020204" pitchFamily="34" charset="0"/>
              </a:rPr>
              <a:t>Conclusiones</a:t>
            </a:r>
          </a:p>
          <a:p>
            <a:pPr algn="r"/>
            <a:endParaRPr lang="es-MX" sz="4000" b="1" dirty="0">
              <a:solidFill>
                <a:schemeClr val="accent6">
                  <a:lumMod val="50000"/>
                </a:schemeClr>
              </a:solidFill>
              <a:latin typeface="Arial" panose="020B0604020202020204" pitchFamily="34" charset="0"/>
              <a:cs typeface="Arial" panose="020B0604020202020204" pitchFamily="34" charset="0"/>
            </a:endParaRPr>
          </a:p>
        </p:txBody>
      </p:sp>
      <p:sp>
        <p:nvSpPr>
          <p:cNvPr id="3" name="CuadroTexto 2"/>
          <p:cNvSpPr txBox="1"/>
          <p:nvPr/>
        </p:nvSpPr>
        <p:spPr>
          <a:xfrm>
            <a:off x="4197247" y="2422241"/>
            <a:ext cx="4557010" cy="3785652"/>
          </a:xfrm>
          <a:prstGeom prst="rect">
            <a:avLst/>
          </a:prstGeom>
          <a:noFill/>
        </p:spPr>
        <p:txBody>
          <a:bodyPr wrap="square" rtlCol="0">
            <a:spAutoFit/>
          </a:bodyPr>
          <a:lstStyle/>
          <a:p>
            <a:r>
              <a:rPr lang="es-ES_tradnl" sz="2400" dirty="0">
                <a:latin typeface="Arial" panose="020B0604020202020204" pitchFamily="34" charset="0"/>
                <a:cs typeface="Arial" panose="020B0604020202020204" pitchFamily="34" charset="0"/>
              </a:rPr>
              <a:t>El Diseño Industrial actualmente, no sólo debe cumplir requisitos de funcionalidad, estética, productividad, sino que además la exigencia de ser respetuosos con el medio ambiente ya no es opcional, sino que debe ser una característica intrínseca del diseño</a:t>
            </a:r>
            <a:r>
              <a:rPr lang="es-ES_tradnl" sz="2400" dirty="0" smtClean="0">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319312241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p:cNvSpPr txBox="1"/>
          <p:nvPr/>
        </p:nvSpPr>
        <p:spPr>
          <a:xfrm>
            <a:off x="-149902" y="604127"/>
            <a:ext cx="4092316" cy="1323439"/>
          </a:xfrm>
          <a:prstGeom prst="rect">
            <a:avLst/>
          </a:prstGeom>
          <a:noFill/>
        </p:spPr>
        <p:txBody>
          <a:bodyPr wrap="square" rtlCol="0">
            <a:spAutoFit/>
          </a:bodyPr>
          <a:lstStyle/>
          <a:p>
            <a:pPr algn="r"/>
            <a:r>
              <a:rPr lang="es-MX" sz="4000" b="1" dirty="0" smtClean="0">
                <a:solidFill>
                  <a:schemeClr val="accent6">
                    <a:lumMod val="50000"/>
                  </a:schemeClr>
                </a:solidFill>
                <a:latin typeface="Arial" panose="020B0604020202020204" pitchFamily="34" charset="0"/>
                <a:cs typeface="Arial" panose="020B0604020202020204" pitchFamily="34" charset="0"/>
              </a:rPr>
              <a:t>Conclusiones</a:t>
            </a:r>
          </a:p>
          <a:p>
            <a:pPr algn="r"/>
            <a:endParaRPr lang="es-MX" sz="4000" b="1" dirty="0">
              <a:solidFill>
                <a:schemeClr val="accent6">
                  <a:lumMod val="50000"/>
                </a:schemeClr>
              </a:solidFill>
              <a:latin typeface="Arial" panose="020B0604020202020204" pitchFamily="34" charset="0"/>
              <a:cs typeface="Arial" panose="020B0604020202020204" pitchFamily="34" charset="0"/>
            </a:endParaRPr>
          </a:p>
        </p:txBody>
      </p:sp>
      <p:sp>
        <p:nvSpPr>
          <p:cNvPr id="3" name="CuadroTexto 2"/>
          <p:cNvSpPr txBox="1"/>
          <p:nvPr/>
        </p:nvSpPr>
        <p:spPr>
          <a:xfrm>
            <a:off x="4272196" y="1927566"/>
            <a:ext cx="4227227" cy="3785652"/>
          </a:xfrm>
          <a:prstGeom prst="rect">
            <a:avLst/>
          </a:prstGeom>
          <a:noFill/>
        </p:spPr>
        <p:txBody>
          <a:bodyPr wrap="square" rtlCol="0">
            <a:spAutoFit/>
          </a:bodyPr>
          <a:lstStyle/>
          <a:p>
            <a:r>
              <a:rPr lang="es-ES_tradnl" sz="2400" dirty="0" smtClean="0">
                <a:latin typeface="Arial" panose="020B0604020202020204" pitchFamily="34" charset="0"/>
                <a:cs typeface="Arial" panose="020B0604020202020204" pitchFamily="34" charset="0"/>
              </a:rPr>
              <a:t>La </a:t>
            </a:r>
            <a:r>
              <a:rPr lang="es-ES_tradnl" sz="2400" dirty="0">
                <a:latin typeface="Arial" panose="020B0604020202020204" pitchFamily="34" charset="0"/>
                <a:cs typeface="Arial" panose="020B0604020202020204" pitchFamily="34" charset="0"/>
              </a:rPr>
              <a:t>exigencia radica en considerar en el diseño, criterios de sostenibilidad, contener características como: ser perdurables, desmontables, </a:t>
            </a:r>
            <a:r>
              <a:rPr lang="es-ES_tradnl" sz="2400" dirty="0" err="1">
                <a:latin typeface="Arial" panose="020B0604020202020204" pitchFamily="34" charset="0"/>
                <a:cs typeface="Arial" panose="020B0604020202020204" pitchFamily="34" charset="0"/>
              </a:rPr>
              <a:t>autoportables</a:t>
            </a:r>
            <a:r>
              <a:rPr lang="es-ES_tradnl" sz="2400" dirty="0">
                <a:latin typeface="Arial" panose="020B0604020202020204" pitchFamily="34" charset="0"/>
                <a:cs typeface="Arial" panose="020B0604020202020204" pitchFamily="34" charset="0"/>
              </a:rPr>
              <a:t>, multiusos, degradables, reciclados, eficientes y no contaminantes.</a:t>
            </a:r>
            <a:endParaRPr lang="es-MX" sz="2400" dirty="0">
              <a:latin typeface="Arial" panose="020B0604020202020204" pitchFamily="34" charset="0"/>
              <a:cs typeface="Arial" panose="020B0604020202020204" pitchFamily="34" charset="0"/>
            </a:endParaRPr>
          </a:p>
          <a:p>
            <a:endParaRPr lang="es-MX"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6169701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p:cNvSpPr txBox="1"/>
          <p:nvPr/>
        </p:nvSpPr>
        <p:spPr>
          <a:xfrm>
            <a:off x="-149902" y="604127"/>
            <a:ext cx="4092316" cy="1323439"/>
          </a:xfrm>
          <a:prstGeom prst="rect">
            <a:avLst/>
          </a:prstGeom>
          <a:noFill/>
        </p:spPr>
        <p:txBody>
          <a:bodyPr wrap="square" rtlCol="0">
            <a:spAutoFit/>
          </a:bodyPr>
          <a:lstStyle/>
          <a:p>
            <a:pPr algn="r"/>
            <a:r>
              <a:rPr lang="es-MX" sz="4000" b="1" dirty="0" smtClean="0">
                <a:solidFill>
                  <a:schemeClr val="accent6">
                    <a:lumMod val="50000"/>
                  </a:schemeClr>
                </a:solidFill>
                <a:latin typeface="Arial" panose="020B0604020202020204" pitchFamily="34" charset="0"/>
                <a:cs typeface="Arial" panose="020B0604020202020204" pitchFamily="34" charset="0"/>
              </a:rPr>
              <a:t>Conclusiones</a:t>
            </a:r>
          </a:p>
          <a:p>
            <a:pPr algn="r"/>
            <a:endParaRPr lang="es-MX" sz="4000" b="1" dirty="0">
              <a:solidFill>
                <a:schemeClr val="accent6">
                  <a:lumMod val="50000"/>
                </a:schemeClr>
              </a:solidFill>
              <a:latin typeface="Arial" panose="020B0604020202020204" pitchFamily="34" charset="0"/>
              <a:cs typeface="Arial" panose="020B0604020202020204" pitchFamily="34" charset="0"/>
            </a:endParaRPr>
          </a:p>
        </p:txBody>
      </p:sp>
      <p:sp>
        <p:nvSpPr>
          <p:cNvPr id="3" name="CuadroTexto 2"/>
          <p:cNvSpPr txBox="1"/>
          <p:nvPr/>
        </p:nvSpPr>
        <p:spPr>
          <a:xfrm>
            <a:off x="4272196" y="1927566"/>
            <a:ext cx="4227227" cy="2677656"/>
          </a:xfrm>
          <a:prstGeom prst="rect">
            <a:avLst/>
          </a:prstGeom>
          <a:noFill/>
        </p:spPr>
        <p:txBody>
          <a:bodyPr wrap="square" rtlCol="0">
            <a:spAutoFit/>
          </a:bodyPr>
          <a:lstStyle/>
          <a:p>
            <a:r>
              <a:rPr lang="es-ES_tradnl" sz="2400" dirty="0">
                <a:latin typeface="Arial" panose="020B0604020202020204" pitchFamily="34" charset="0"/>
                <a:cs typeface="Arial" panose="020B0604020202020204" pitchFamily="34" charset="0"/>
              </a:rPr>
              <a:t>El conocimiento de la realidad medioambiental ofrece oportunidades para nuevos productos, que cada día toman un papel más protagónico al momento de su venta y compra</a:t>
            </a:r>
            <a:r>
              <a:rPr lang="es-ES_tradnl" sz="2400" dirty="0" smtClean="0">
                <a:latin typeface="Arial" panose="020B0604020202020204" pitchFamily="34" charset="0"/>
                <a:cs typeface="Arial" panose="020B0604020202020204" pitchFamily="34" charset="0"/>
              </a:rPr>
              <a:t>.</a:t>
            </a:r>
            <a:endParaRPr lang="es-MX"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9154924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p:cNvSpPr txBox="1"/>
          <p:nvPr/>
        </p:nvSpPr>
        <p:spPr>
          <a:xfrm>
            <a:off x="-149902" y="604127"/>
            <a:ext cx="4092316" cy="1323439"/>
          </a:xfrm>
          <a:prstGeom prst="rect">
            <a:avLst/>
          </a:prstGeom>
          <a:noFill/>
        </p:spPr>
        <p:txBody>
          <a:bodyPr wrap="square" rtlCol="0">
            <a:spAutoFit/>
          </a:bodyPr>
          <a:lstStyle/>
          <a:p>
            <a:pPr algn="r"/>
            <a:r>
              <a:rPr lang="es-MX" sz="4000" b="1" dirty="0" smtClean="0">
                <a:solidFill>
                  <a:schemeClr val="accent6">
                    <a:lumMod val="50000"/>
                  </a:schemeClr>
                </a:solidFill>
                <a:latin typeface="Arial" panose="020B0604020202020204" pitchFamily="34" charset="0"/>
                <a:cs typeface="Arial" panose="020B0604020202020204" pitchFamily="34" charset="0"/>
              </a:rPr>
              <a:t>Conclusiones</a:t>
            </a:r>
          </a:p>
          <a:p>
            <a:pPr algn="r"/>
            <a:endParaRPr lang="es-MX" sz="4000" b="1" dirty="0">
              <a:solidFill>
                <a:schemeClr val="accent6">
                  <a:lumMod val="50000"/>
                </a:schemeClr>
              </a:solidFill>
              <a:latin typeface="Arial" panose="020B0604020202020204" pitchFamily="34" charset="0"/>
              <a:cs typeface="Arial" panose="020B0604020202020204" pitchFamily="34" charset="0"/>
            </a:endParaRPr>
          </a:p>
        </p:txBody>
      </p:sp>
      <p:sp>
        <p:nvSpPr>
          <p:cNvPr id="3" name="CuadroTexto 2"/>
          <p:cNvSpPr txBox="1"/>
          <p:nvPr/>
        </p:nvSpPr>
        <p:spPr>
          <a:xfrm>
            <a:off x="4272196" y="1927566"/>
            <a:ext cx="4227227" cy="3785652"/>
          </a:xfrm>
          <a:prstGeom prst="rect">
            <a:avLst/>
          </a:prstGeom>
          <a:noFill/>
        </p:spPr>
        <p:txBody>
          <a:bodyPr wrap="square" rtlCol="0">
            <a:spAutoFit/>
          </a:bodyPr>
          <a:lstStyle/>
          <a:p>
            <a:r>
              <a:rPr lang="es-ES_tradnl" sz="2400" dirty="0">
                <a:latin typeface="Arial" panose="020B0604020202020204" pitchFamily="34" charset="0"/>
                <a:cs typeface="Arial" panose="020B0604020202020204" pitchFamily="34" charset="0"/>
              </a:rPr>
              <a:t>La producción de este tipo de producto no debe ser considerada un obstáculo en el momento de diseñar sino verlo como una nueva forma de introducir un factor adicional de competitividad y ofrece nuevas posibilidades de penetrar en nuevos nichos de mercado</a:t>
            </a:r>
            <a:r>
              <a:rPr lang="es-ES_tradnl" sz="2400" dirty="0" smtClean="0">
                <a:latin typeface="Arial" panose="020B0604020202020204" pitchFamily="34" charset="0"/>
                <a:cs typeface="Arial" panose="020B0604020202020204" pitchFamily="34" charset="0"/>
              </a:rPr>
              <a:t>.</a:t>
            </a:r>
            <a:endParaRPr lang="es-MX"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6705853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p:cNvSpPr txBox="1"/>
          <p:nvPr/>
        </p:nvSpPr>
        <p:spPr>
          <a:xfrm>
            <a:off x="-149902" y="604127"/>
            <a:ext cx="4092316" cy="1323439"/>
          </a:xfrm>
          <a:prstGeom prst="rect">
            <a:avLst/>
          </a:prstGeom>
          <a:noFill/>
        </p:spPr>
        <p:txBody>
          <a:bodyPr wrap="square" rtlCol="0">
            <a:spAutoFit/>
          </a:bodyPr>
          <a:lstStyle/>
          <a:p>
            <a:pPr algn="r"/>
            <a:r>
              <a:rPr lang="es-MX" sz="4000" b="1" dirty="0" smtClean="0">
                <a:solidFill>
                  <a:schemeClr val="accent6">
                    <a:lumMod val="50000"/>
                  </a:schemeClr>
                </a:solidFill>
                <a:latin typeface="Arial" panose="020B0604020202020204" pitchFamily="34" charset="0"/>
                <a:cs typeface="Arial" panose="020B0604020202020204" pitchFamily="34" charset="0"/>
              </a:rPr>
              <a:t>Conclusiones</a:t>
            </a:r>
          </a:p>
          <a:p>
            <a:pPr algn="r"/>
            <a:endParaRPr lang="es-MX" sz="4000" b="1" dirty="0">
              <a:solidFill>
                <a:schemeClr val="accent6">
                  <a:lumMod val="50000"/>
                </a:schemeClr>
              </a:solidFill>
              <a:latin typeface="Arial" panose="020B0604020202020204" pitchFamily="34" charset="0"/>
              <a:cs typeface="Arial" panose="020B0604020202020204" pitchFamily="34" charset="0"/>
            </a:endParaRPr>
          </a:p>
        </p:txBody>
      </p:sp>
      <p:sp>
        <p:nvSpPr>
          <p:cNvPr id="3" name="CuadroTexto 2"/>
          <p:cNvSpPr txBox="1"/>
          <p:nvPr/>
        </p:nvSpPr>
        <p:spPr>
          <a:xfrm>
            <a:off x="3372787" y="1732694"/>
            <a:ext cx="5051685" cy="4524315"/>
          </a:xfrm>
          <a:prstGeom prst="rect">
            <a:avLst/>
          </a:prstGeom>
          <a:noFill/>
        </p:spPr>
        <p:txBody>
          <a:bodyPr wrap="square" rtlCol="0">
            <a:spAutoFit/>
          </a:bodyPr>
          <a:lstStyle/>
          <a:p>
            <a:r>
              <a:rPr lang="es-ES_tradnl" sz="2400" dirty="0">
                <a:latin typeface="Arial" panose="020B0604020202020204" pitchFamily="34" charset="0"/>
                <a:cs typeface="Arial" panose="020B0604020202020204" pitchFamily="34" charset="0"/>
              </a:rPr>
              <a:t>Esta forma de entender el diseño defiende que es preciso realizar cambios en el papel que actualmente desempeña la disciplina y que hay que transformar los patrones de consumo, así como eliminar las desigualdades sociales para evitar que el diseño ecológico sea un lujo de los países ricos mientras las naciones del Tercer Mundo se inundan con los desechos. </a:t>
            </a:r>
            <a:endParaRPr lang="es-MX"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6588642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p:cNvSpPr txBox="1"/>
          <p:nvPr/>
        </p:nvSpPr>
        <p:spPr>
          <a:xfrm>
            <a:off x="-134912" y="679078"/>
            <a:ext cx="4092316" cy="1323439"/>
          </a:xfrm>
          <a:prstGeom prst="rect">
            <a:avLst/>
          </a:prstGeom>
          <a:noFill/>
        </p:spPr>
        <p:txBody>
          <a:bodyPr wrap="square" rtlCol="0">
            <a:spAutoFit/>
          </a:bodyPr>
          <a:lstStyle/>
          <a:p>
            <a:pPr algn="r"/>
            <a:r>
              <a:rPr lang="es-MX" sz="4000" b="1" dirty="0" smtClean="0">
                <a:solidFill>
                  <a:schemeClr val="accent4">
                    <a:lumMod val="75000"/>
                  </a:schemeClr>
                </a:solidFill>
                <a:latin typeface="Arial" panose="020B0604020202020204" pitchFamily="34" charset="0"/>
                <a:cs typeface="Arial" panose="020B0604020202020204" pitchFamily="34" charset="0"/>
              </a:rPr>
              <a:t>Bibliografía</a:t>
            </a:r>
          </a:p>
          <a:p>
            <a:pPr algn="r"/>
            <a:endParaRPr lang="es-MX" sz="4000" b="1" dirty="0">
              <a:solidFill>
                <a:schemeClr val="accent4">
                  <a:lumMod val="75000"/>
                </a:schemeClr>
              </a:solidFill>
              <a:latin typeface="Arial" panose="020B0604020202020204" pitchFamily="34" charset="0"/>
              <a:cs typeface="Arial" panose="020B0604020202020204" pitchFamily="34" charset="0"/>
            </a:endParaRPr>
          </a:p>
        </p:txBody>
      </p:sp>
      <p:sp>
        <p:nvSpPr>
          <p:cNvPr id="2" name="Rectangle 1"/>
          <p:cNvSpPr>
            <a:spLocks noChangeArrowheads="1"/>
          </p:cNvSpPr>
          <p:nvPr/>
        </p:nvSpPr>
        <p:spPr bwMode="auto">
          <a:xfrm>
            <a:off x="464695" y="2002517"/>
            <a:ext cx="7764905" cy="42780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_tradnl" altLang="es-MX" sz="1600" b="0" i="0" u="none" strike="noStrike" cap="none" normalizeH="0" baseline="0" dirty="0" err="1" smtClean="0">
                <a:ln>
                  <a:noFill/>
                </a:ln>
                <a:solidFill>
                  <a:schemeClr val="tx1"/>
                </a:solidFill>
                <a:effectLst/>
                <a:latin typeface="Arial" panose="020B0604020202020204" pitchFamily="34" charset="0"/>
                <a:ea typeface="Cambria" panose="02040503050406030204" pitchFamily="18" charset="0"/>
                <a:cs typeface="Arial" panose="020B0604020202020204" pitchFamily="34" charset="0"/>
              </a:rPr>
              <a:t>Creative</a:t>
            </a:r>
            <a:r>
              <a:rPr kumimoji="0" lang="es-ES_tradnl" altLang="es-MX" sz="1600" b="0" i="0" u="none" strike="noStrike" cap="none" normalizeH="0" baseline="0" dirty="0" smtClean="0">
                <a:ln>
                  <a:noFill/>
                </a:ln>
                <a:solidFill>
                  <a:schemeClr val="tx1"/>
                </a:solidFill>
                <a:effectLst/>
                <a:latin typeface="Arial" panose="020B0604020202020204" pitchFamily="34" charset="0"/>
                <a:ea typeface="Cambria" panose="02040503050406030204" pitchFamily="18" charset="0"/>
                <a:cs typeface="Arial" panose="020B0604020202020204" pitchFamily="34" charset="0"/>
              </a:rPr>
              <a:t> </a:t>
            </a:r>
            <a:r>
              <a:rPr kumimoji="0" lang="es-ES_tradnl" altLang="es-MX" sz="1600" b="0" i="0" u="none" strike="noStrike" cap="none" normalizeH="0" baseline="0" dirty="0" err="1" smtClean="0">
                <a:ln>
                  <a:noFill/>
                </a:ln>
                <a:solidFill>
                  <a:schemeClr val="tx1"/>
                </a:solidFill>
                <a:effectLst/>
                <a:latin typeface="Arial" panose="020B0604020202020204" pitchFamily="34" charset="0"/>
                <a:ea typeface="Cambria" panose="02040503050406030204" pitchFamily="18" charset="0"/>
                <a:cs typeface="Arial" panose="020B0604020202020204" pitchFamily="34" charset="0"/>
              </a:rPr>
              <a:t>Commons</a:t>
            </a:r>
            <a:r>
              <a:rPr kumimoji="0" lang="es-ES_tradnl" altLang="es-MX" sz="1600" b="0" i="0" u="none" strike="noStrike" cap="none" normalizeH="0" baseline="0" dirty="0" smtClean="0">
                <a:ln>
                  <a:noFill/>
                </a:ln>
                <a:solidFill>
                  <a:schemeClr val="tx1"/>
                </a:solidFill>
                <a:effectLst/>
                <a:latin typeface="Arial" panose="020B0604020202020204" pitchFamily="34" charset="0"/>
                <a:ea typeface="Cambria" panose="02040503050406030204" pitchFamily="18" charset="0"/>
                <a:cs typeface="Arial" panose="020B0604020202020204" pitchFamily="34" charset="0"/>
              </a:rPr>
              <a:t>. (11 de septiembre de 2010). </a:t>
            </a:r>
            <a:r>
              <a:rPr kumimoji="0" lang="es-ES_tradnl" altLang="es-MX" sz="1600" b="0" i="1" u="none" strike="noStrike" cap="none" normalizeH="0" baseline="0" dirty="0" smtClean="0">
                <a:ln>
                  <a:noFill/>
                </a:ln>
                <a:solidFill>
                  <a:schemeClr val="tx1"/>
                </a:solidFill>
                <a:effectLst/>
                <a:latin typeface="Arial" panose="020B0604020202020204" pitchFamily="34" charset="0"/>
                <a:ea typeface="Cambria" panose="02040503050406030204" pitchFamily="18" charset="0"/>
                <a:cs typeface="Arial" panose="020B0604020202020204" pitchFamily="34" charset="0"/>
              </a:rPr>
              <a:t>veo verde.</a:t>
            </a:r>
            <a:r>
              <a:rPr kumimoji="0" lang="es-ES_tradnl" altLang="es-MX" sz="1600" b="0" i="0" u="none" strike="noStrike" cap="none" normalizeH="0" baseline="0" dirty="0" smtClean="0">
                <a:ln>
                  <a:noFill/>
                </a:ln>
                <a:solidFill>
                  <a:schemeClr val="tx1"/>
                </a:solidFill>
                <a:effectLst/>
                <a:latin typeface="Arial" panose="020B0604020202020204" pitchFamily="34" charset="0"/>
                <a:ea typeface="Cambria" panose="02040503050406030204" pitchFamily="18" charset="0"/>
                <a:cs typeface="Arial" panose="020B0604020202020204" pitchFamily="34" charset="0"/>
              </a:rPr>
              <a:t> Recuperado el 12 de agosto de 2017, de "</a:t>
            </a:r>
            <a:r>
              <a:rPr kumimoji="0" lang="es-ES_tradnl" altLang="es-MX" sz="1600" b="0" i="0" u="none" strike="noStrike" cap="none" normalizeH="0" baseline="0" dirty="0" err="1" smtClean="0">
                <a:ln>
                  <a:noFill/>
                </a:ln>
                <a:solidFill>
                  <a:schemeClr val="tx1"/>
                </a:solidFill>
                <a:effectLst/>
                <a:latin typeface="Arial" panose="020B0604020202020204" pitchFamily="34" charset="0"/>
                <a:ea typeface="Cambria" panose="02040503050406030204" pitchFamily="18" charset="0"/>
                <a:cs typeface="Arial" panose="020B0604020202020204" pitchFamily="34" charset="0"/>
              </a:rPr>
              <a:t>Ecodiseño</a:t>
            </a:r>
            <a:r>
              <a:rPr kumimoji="0" lang="es-ES_tradnl" altLang="es-MX" sz="1600" b="0" i="0" u="none" strike="noStrike" cap="none" normalizeH="0" baseline="0" dirty="0" smtClean="0">
                <a:ln>
                  <a:noFill/>
                </a:ln>
                <a:solidFill>
                  <a:schemeClr val="tx1"/>
                </a:solidFill>
                <a:effectLst/>
                <a:latin typeface="Arial" panose="020B0604020202020204" pitchFamily="34" charset="0"/>
                <a:ea typeface="Cambria" panose="02040503050406030204" pitchFamily="18" charset="0"/>
                <a:cs typeface="Arial" panose="020B0604020202020204" pitchFamily="34" charset="0"/>
              </a:rPr>
              <a:t>": Una alternativa sustentable e innovadora que cada día crece más: </a:t>
            </a:r>
            <a:r>
              <a:rPr kumimoji="0" lang="es-ES_tradnl" altLang="es-MX" sz="1600" b="0" i="0" u="none" strike="noStrike" cap="none" normalizeH="0" baseline="0" dirty="0" smtClean="0">
                <a:ln>
                  <a:noFill/>
                </a:ln>
                <a:solidFill>
                  <a:schemeClr val="tx1"/>
                </a:solidFill>
                <a:effectLst/>
                <a:latin typeface="Arial" panose="020B0604020202020204" pitchFamily="34" charset="0"/>
                <a:ea typeface="Cambria" panose="02040503050406030204" pitchFamily="18" charset="0"/>
                <a:cs typeface="Arial" panose="020B0604020202020204" pitchFamily="34" charset="0"/>
                <a:hlinkClick r:id="rId2"/>
              </a:rPr>
              <a:t>https://www.veoverde.com/2010/09/075-ecodiseno-una-alternativa-sustentable-e-innovadora-que-cada-dia-crece-mas/</a:t>
            </a:r>
            <a:endParaRPr kumimoji="0" lang="es-ES_tradnl" altLang="es-MX" sz="1600" b="0" i="0" u="none" strike="noStrike" cap="none" normalizeH="0" baseline="0" dirty="0" smtClean="0">
              <a:ln>
                <a:noFill/>
              </a:ln>
              <a:solidFill>
                <a:schemeClr val="tx1"/>
              </a:solidFill>
              <a:effectLst/>
              <a:latin typeface="Arial" panose="020B0604020202020204" pitchFamily="34" charset="0"/>
              <a:ea typeface="Cambria" panose="02040503050406030204" pitchFamily="18"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altLang="es-MX" sz="16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s-MX" sz="1600" b="0" i="0" u="none" strike="noStrike" cap="none" normalizeH="0" baseline="0" dirty="0" smtClean="0">
                <a:ln>
                  <a:noFill/>
                </a:ln>
                <a:solidFill>
                  <a:schemeClr val="tx1"/>
                </a:solidFill>
                <a:effectLst/>
                <a:latin typeface="Arial" panose="020B0604020202020204" pitchFamily="34" charset="0"/>
                <a:ea typeface="Cambria" panose="02040503050406030204" pitchFamily="18" charset="0"/>
                <a:cs typeface="Arial" panose="020B0604020202020204" pitchFamily="34" charset="0"/>
              </a:rPr>
              <a:t>Madge, P. (1997). Ecological Design: A New Critique. </a:t>
            </a:r>
            <a:r>
              <a:rPr kumimoji="0" lang="es-ES_tradnl" altLang="es-MX" sz="1600" b="0" i="1" u="none" strike="noStrike" cap="none" normalizeH="0" baseline="0" dirty="0" err="1" smtClean="0">
                <a:ln>
                  <a:noFill/>
                </a:ln>
                <a:solidFill>
                  <a:schemeClr val="tx1"/>
                </a:solidFill>
                <a:effectLst/>
                <a:latin typeface="Arial" panose="020B0604020202020204" pitchFamily="34" charset="0"/>
                <a:ea typeface="Cambria" panose="02040503050406030204" pitchFamily="18" charset="0"/>
                <a:cs typeface="Arial" panose="020B0604020202020204" pitchFamily="34" charset="0"/>
              </a:rPr>
              <a:t>Design</a:t>
            </a:r>
            <a:r>
              <a:rPr kumimoji="0" lang="es-ES_tradnl" altLang="es-MX" sz="1600" b="0" i="1" u="none" strike="noStrike" cap="none" normalizeH="0" baseline="0" dirty="0" smtClean="0">
                <a:ln>
                  <a:noFill/>
                </a:ln>
                <a:solidFill>
                  <a:schemeClr val="tx1"/>
                </a:solidFill>
                <a:effectLst/>
                <a:latin typeface="Arial" panose="020B0604020202020204" pitchFamily="34" charset="0"/>
                <a:ea typeface="Cambria" panose="02040503050406030204" pitchFamily="18" charset="0"/>
                <a:cs typeface="Arial" panose="020B0604020202020204" pitchFamily="34" charset="0"/>
              </a:rPr>
              <a:t> </a:t>
            </a:r>
            <a:r>
              <a:rPr kumimoji="0" lang="es-ES_tradnl" altLang="es-MX" sz="1600" b="0" i="1" u="none" strike="noStrike" cap="none" normalizeH="0" baseline="0" dirty="0" err="1" smtClean="0">
                <a:ln>
                  <a:noFill/>
                </a:ln>
                <a:solidFill>
                  <a:schemeClr val="tx1"/>
                </a:solidFill>
                <a:effectLst/>
                <a:latin typeface="Arial" panose="020B0604020202020204" pitchFamily="34" charset="0"/>
                <a:ea typeface="Cambria" panose="02040503050406030204" pitchFamily="18" charset="0"/>
                <a:cs typeface="Arial" panose="020B0604020202020204" pitchFamily="34" charset="0"/>
              </a:rPr>
              <a:t>Issues</a:t>
            </a:r>
            <a:r>
              <a:rPr kumimoji="0" lang="es-ES_tradnl" altLang="es-MX" sz="1600" b="0" i="0" u="none" strike="noStrike" cap="none" normalizeH="0" baseline="0" dirty="0" smtClean="0">
                <a:ln>
                  <a:noFill/>
                </a:ln>
                <a:solidFill>
                  <a:schemeClr val="tx1"/>
                </a:solidFill>
                <a:effectLst/>
                <a:latin typeface="Arial" panose="020B0604020202020204" pitchFamily="34" charset="0"/>
                <a:ea typeface="Cambria" panose="02040503050406030204" pitchFamily="18" charset="0"/>
                <a:cs typeface="Arial" panose="020B0604020202020204" pitchFamily="34" charset="0"/>
              </a:rPr>
              <a:t> </a:t>
            </a:r>
            <a:r>
              <a:rPr kumimoji="0" lang="es-ES_tradnl" altLang="es-MX" sz="1600" b="0" i="1" u="none" strike="noStrike" cap="none" normalizeH="0" baseline="0" dirty="0" smtClean="0">
                <a:ln>
                  <a:noFill/>
                </a:ln>
                <a:solidFill>
                  <a:schemeClr val="tx1"/>
                </a:solidFill>
                <a:effectLst/>
                <a:latin typeface="Arial" panose="020B0604020202020204" pitchFamily="34" charset="0"/>
                <a:ea typeface="Cambria" panose="02040503050406030204" pitchFamily="18" charset="0"/>
                <a:cs typeface="Arial" panose="020B0604020202020204" pitchFamily="34" charset="0"/>
              </a:rPr>
              <a:t>, 13</a:t>
            </a:r>
            <a:r>
              <a:rPr kumimoji="0" lang="es-ES_tradnl" altLang="es-MX" sz="1600" b="0" i="0" u="none" strike="noStrike" cap="none" normalizeH="0" baseline="0" dirty="0" smtClean="0">
                <a:ln>
                  <a:noFill/>
                </a:ln>
                <a:solidFill>
                  <a:schemeClr val="tx1"/>
                </a:solidFill>
                <a:effectLst/>
                <a:latin typeface="Arial" panose="020B0604020202020204" pitchFamily="34" charset="0"/>
                <a:ea typeface="Cambria" panose="02040503050406030204" pitchFamily="18" charset="0"/>
                <a:cs typeface="Arial" panose="020B0604020202020204" pitchFamily="34" charset="0"/>
              </a:rPr>
              <a:t> (2), 44-54</a:t>
            </a:r>
          </a:p>
          <a:p>
            <a:pPr marL="0" marR="0" lvl="0" indent="0" algn="l" defTabSz="914400" rtl="0" eaLnBrk="0" fontAlgn="base" latinLnBrk="0" hangingPunct="0">
              <a:lnSpc>
                <a:spcPct val="100000"/>
              </a:lnSpc>
              <a:spcBef>
                <a:spcPct val="0"/>
              </a:spcBef>
              <a:spcAft>
                <a:spcPct val="0"/>
              </a:spcAft>
              <a:buClrTx/>
              <a:buSzTx/>
              <a:buFontTx/>
              <a:buNone/>
              <a:tabLst/>
            </a:pPr>
            <a:r>
              <a:rPr kumimoji="0" lang="es-ES_tradnl" altLang="es-MX" sz="1600" b="0" i="0" u="none" strike="noStrike" cap="none" normalizeH="0" baseline="0" dirty="0" smtClean="0">
                <a:ln>
                  <a:noFill/>
                </a:ln>
                <a:solidFill>
                  <a:schemeClr val="tx1"/>
                </a:solidFill>
                <a:effectLst/>
                <a:latin typeface="Arial" panose="020B0604020202020204" pitchFamily="34" charset="0"/>
                <a:ea typeface="Cambria" panose="02040503050406030204" pitchFamily="18" charset="0"/>
                <a:cs typeface="Arial" panose="020B0604020202020204" pitchFamily="34" charset="0"/>
              </a:rPr>
              <a:t>.</a:t>
            </a:r>
            <a:endParaRPr kumimoji="0" lang="es-MX" altLang="es-MX" sz="16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_tradnl" altLang="es-MX" sz="1600" b="0" i="0" u="none" strike="noStrike" cap="none" normalizeH="0" baseline="0" dirty="0" smtClean="0">
                <a:ln>
                  <a:noFill/>
                </a:ln>
                <a:solidFill>
                  <a:schemeClr val="tx1"/>
                </a:solidFill>
                <a:effectLst/>
                <a:latin typeface="Arial" panose="020B0604020202020204" pitchFamily="34" charset="0"/>
                <a:ea typeface="Cambria" panose="02040503050406030204" pitchFamily="18" charset="0"/>
                <a:cs typeface="Arial" panose="020B0604020202020204" pitchFamily="34" charset="0"/>
              </a:rPr>
              <a:t>Pelta, R. (4 de octubre de 2011). De verde a sostenible. </a:t>
            </a:r>
            <a:r>
              <a:rPr kumimoji="0" lang="es-ES_tradnl" altLang="es-MX" sz="1600" b="0" i="1" u="none" strike="noStrike" cap="none" normalizeH="0" baseline="0" dirty="0" smtClean="0">
                <a:ln>
                  <a:noFill/>
                </a:ln>
                <a:solidFill>
                  <a:schemeClr val="tx1"/>
                </a:solidFill>
                <a:effectLst/>
                <a:latin typeface="Arial" panose="020B0604020202020204" pitchFamily="34" charset="0"/>
                <a:ea typeface="Cambria" panose="02040503050406030204" pitchFamily="18" charset="0"/>
                <a:cs typeface="Arial" panose="020B0604020202020204" pitchFamily="34" charset="0"/>
              </a:rPr>
              <a:t>Monográfica. Revista temática de diseño</a:t>
            </a:r>
            <a:r>
              <a:rPr kumimoji="0" lang="es-ES_tradnl" altLang="es-MX" sz="1600" b="0" i="0" u="none" strike="noStrike" cap="none" normalizeH="0" baseline="0" dirty="0" smtClean="0">
                <a:ln>
                  <a:noFill/>
                </a:ln>
                <a:solidFill>
                  <a:schemeClr val="tx1"/>
                </a:solidFill>
                <a:effectLst/>
                <a:latin typeface="Arial" panose="020B0604020202020204" pitchFamily="34" charset="0"/>
                <a:ea typeface="Cambria" panose="02040503050406030204" pitchFamily="18" charset="0"/>
                <a:cs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altLang="es-MX" sz="16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_tradnl" altLang="es-MX" sz="1600" b="0" i="0" u="none" strike="noStrike" cap="none" normalizeH="0" baseline="0" dirty="0" smtClean="0">
                <a:ln>
                  <a:noFill/>
                </a:ln>
                <a:solidFill>
                  <a:schemeClr val="tx1"/>
                </a:solidFill>
                <a:effectLst/>
                <a:latin typeface="Arial" panose="020B0604020202020204" pitchFamily="34" charset="0"/>
                <a:ea typeface="Cambria" panose="02040503050406030204" pitchFamily="18" charset="0"/>
                <a:cs typeface="Arial" panose="020B0604020202020204" pitchFamily="34" charset="0"/>
              </a:rPr>
              <a:t>Sanz, F. (2003). </a:t>
            </a:r>
            <a:r>
              <a:rPr kumimoji="0" lang="es-ES_tradnl" altLang="es-MX" sz="1600" b="0" i="1" u="none" strike="noStrike" cap="none" normalizeH="0" baseline="0" dirty="0" err="1" smtClean="0">
                <a:ln>
                  <a:noFill/>
                </a:ln>
                <a:solidFill>
                  <a:schemeClr val="tx1"/>
                </a:solidFill>
                <a:effectLst/>
                <a:latin typeface="Arial" panose="020B0604020202020204" pitchFamily="34" charset="0"/>
                <a:ea typeface="Cambria" panose="02040503050406030204" pitchFamily="18" charset="0"/>
                <a:cs typeface="Arial" panose="020B0604020202020204" pitchFamily="34" charset="0"/>
              </a:rPr>
              <a:t>Ecodiseño</a:t>
            </a:r>
            <a:r>
              <a:rPr kumimoji="0" lang="es-ES_tradnl" altLang="es-MX" sz="1600" b="0" i="1" u="none" strike="noStrike" cap="none" normalizeH="0" baseline="0" dirty="0" smtClean="0">
                <a:ln>
                  <a:noFill/>
                </a:ln>
                <a:solidFill>
                  <a:schemeClr val="tx1"/>
                </a:solidFill>
                <a:effectLst/>
                <a:latin typeface="Arial" panose="020B0604020202020204" pitchFamily="34" charset="0"/>
                <a:ea typeface="Cambria" panose="02040503050406030204" pitchFamily="18" charset="0"/>
                <a:cs typeface="Arial" panose="020B0604020202020204" pitchFamily="34" charset="0"/>
              </a:rPr>
              <a:t> un nuevo concepto en el desarrollo de productos.</a:t>
            </a:r>
            <a:r>
              <a:rPr kumimoji="0" lang="es-ES_tradnl" altLang="es-MX" sz="1600" b="0" i="0" u="none" strike="noStrike" cap="none" normalizeH="0" baseline="0" dirty="0" smtClean="0">
                <a:ln>
                  <a:noFill/>
                </a:ln>
                <a:solidFill>
                  <a:schemeClr val="tx1"/>
                </a:solidFill>
                <a:effectLst/>
                <a:latin typeface="Arial" panose="020B0604020202020204" pitchFamily="34" charset="0"/>
                <a:ea typeface="Cambria" panose="02040503050406030204" pitchFamily="18" charset="0"/>
                <a:cs typeface="Arial" panose="020B0604020202020204" pitchFamily="34" charset="0"/>
              </a:rPr>
              <a:t> </a:t>
            </a:r>
            <a:r>
              <a:rPr kumimoji="0" lang="en-US" altLang="es-MX" sz="1600" b="0" i="0" u="none" strike="noStrike" cap="none" normalizeH="0" baseline="0" dirty="0" err="1" smtClean="0">
                <a:ln>
                  <a:noFill/>
                </a:ln>
                <a:solidFill>
                  <a:schemeClr val="tx1"/>
                </a:solidFill>
                <a:effectLst/>
                <a:latin typeface="Arial" panose="020B0604020202020204" pitchFamily="34" charset="0"/>
                <a:ea typeface="Cambria" panose="02040503050406030204" pitchFamily="18" charset="0"/>
                <a:cs typeface="Arial" panose="020B0604020202020204" pitchFamily="34" charset="0"/>
              </a:rPr>
              <a:t>Logroño</a:t>
            </a:r>
            <a:r>
              <a:rPr kumimoji="0" lang="en-US" altLang="es-MX" sz="1600" b="0" i="0" u="none" strike="noStrike" cap="none" normalizeH="0" baseline="0" dirty="0" smtClean="0">
                <a:ln>
                  <a:noFill/>
                </a:ln>
                <a:solidFill>
                  <a:schemeClr val="tx1"/>
                </a:solidFill>
                <a:effectLst/>
                <a:latin typeface="Arial" panose="020B0604020202020204" pitchFamily="34" charset="0"/>
                <a:ea typeface="Cambria" panose="02040503050406030204" pitchFamily="18" charset="0"/>
                <a:cs typeface="Arial" panose="020B0604020202020204" pitchFamily="34" charset="0"/>
              </a:rPr>
              <a:t>, </a:t>
            </a:r>
            <a:r>
              <a:rPr kumimoji="0" lang="en-US" altLang="es-MX" sz="1600" b="0" i="0" u="none" strike="noStrike" cap="none" normalizeH="0" baseline="0" dirty="0" err="1" smtClean="0">
                <a:ln>
                  <a:noFill/>
                </a:ln>
                <a:solidFill>
                  <a:schemeClr val="tx1"/>
                </a:solidFill>
                <a:effectLst/>
                <a:latin typeface="Arial" panose="020B0604020202020204" pitchFamily="34" charset="0"/>
                <a:ea typeface="Cambria" panose="02040503050406030204" pitchFamily="18" charset="0"/>
                <a:cs typeface="Arial" panose="020B0604020202020204" pitchFamily="34" charset="0"/>
              </a:rPr>
              <a:t>España</a:t>
            </a:r>
            <a:r>
              <a:rPr kumimoji="0" lang="en-US" altLang="es-MX" sz="1600" b="0" i="0" u="none" strike="noStrike" cap="none" normalizeH="0" baseline="0" dirty="0" smtClean="0">
                <a:ln>
                  <a:noFill/>
                </a:ln>
                <a:solidFill>
                  <a:schemeClr val="tx1"/>
                </a:solidFill>
                <a:effectLst/>
                <a:latin typeface="Arial" panose="020B0604020202020204" pitchFamily="34" charset="0"/>
                <a:ea typeface="Cambria" panose="02040503050406030204" pitchFamily="18" charset="0"/>
                <a:cs typeface="Arial" panose="020B0604020202020204" pitchFamily="34" charset="0"/>
              </a:rPr>
              <a:t>: Universidad de la Rioja.</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altLang="es-MX" sz="16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s-MX" sz="1600" b="0" i="0" u="none" strike="noStrike" cap="none" normalizeH="0" baseline="0" dirty="0" err="1" smtClean="0">
                <a:ln>
                  <a:noFill/>
                </a:ln>
                <a:solidFill>
                  <a:schemeClr val="tx1"/>
                </a:solidFill>
                <a:effectLst/>
                <a:latin typeface="Arial" panose="020B0604020202020204" pitchFamily="34" charset="0"/>
                <a:ea typeface="Cambria" panose="02040503050406030204" pitchFamily="18" charset="0"/>
                <a:cs typeface="Arial" panose="020B0604020202020204" pitchFamily="34" charset="0"/>
              </a:rPr>
              <a:t>Wimmer</a:t>
            </a:r>
            <a:r>
              <a:rPr kumimoji="0" lang="en-US" altLang="es-MX" sz="1600" b="0" i="0" u="none" strike="noStrike" cap="none" normalizeH="0" baseline="0" dirty="0" smtClean="0">
                <a:ln>
                  <a:noFill/>
                </a:ln>
                <a:solidFill>
                  <a:schemeClr val="tx1"/>
                </a:solidFill>
                <a:effectLst/>
                <a:latin typeface="Arial" panose="020B0604020202020204" pitchFamily="34" charset="0"/>
                <a:ea typeface="Cambria" panose="02040503050406030204" pitchFamily="18" charset="0"/>
                <a:cs typeface="Arial" panose="020B0604020202020204" pitchFamily="34" charset="0"/>
              </a:rPr>
              <a:t>, W. Z. (2003). </a:t>
            </a:r>
            <a:r>
              <a:rPr kumimoji="0" lang="en-US" altLang="es-MX" sz="1600" b="0" i="1" u="none" strike="noStrike" cap="none" normalizeH="0" baseline="0" dirty="0" err="1" smtClean="0">
                <a:ln>
                  <a:noFill/>
                </a:ln>
                <a:solidFill>
                  <a:schemeClr val="tx1"/>
                </a:solidFill>
                <a:effectLst/>
                <a:latin typeface="Arial" panose="020B0604020202020204" pitchFamily="34" charset="0"/>
                <a:ea typeface="Cambria" panose="02040503050406030204" pitchFamily="18" charset="0"/>
                <a:cs typeface="Arial" panose="020B0604020202020204" pitchFamily="34" charset="0"/>
              </a:rPr>
              <a:t>Ecodesign</a:t>
            </a:r>
            <a:r>
              <a:rPr kumimoji="0" lang="en-US" altLang="es-MX" sz="1600" b="0" i="1" u="none" strike="noStrike" cap="none" normalizeH="0" baseline="0" dirty="0" smtClean="0">
                <a:ln>
                  <a:noFill/>
                </a:ln>
                <a:solidFill>
                  <a:schemeClr val="tx1"/>
                </a:solidFill>
                <a:effectLst/>
                <a:latin typeface="Arial" panose="020B0604020202020204" pitchFamily="34" charset="0"/>
                <a:ea typeface="Cambria" panose="02040503050406030204" pitchFamily="18" charset="0"/>
                <a:cs typeface="Arial" panose="020B0604020202020204" pitchFamily="34" charset="0"/>
              </a:rPr>
              <a:t> PILOT, Product Investigation, Learning and Optimization Tool for Sustainable Product Development.</a:t>
            </a:r>
            <a:r>
              <a:rPr kumimoji="0" lang="en-US" altLang="es-MX" sz="1600" b="0" i="0" u="none" strike="noStrike" cap="none" normalizeH="0" baseline="0" dirty="0" smtClean="0">
                <a:ln>
                  <a:noFill/>
                </a:ln>
                <a:solidFill>
                  <a:schemeClr val="tx1"/>
                </a:solidFill>
                <a:effectLst/>
                <a:latin typeface="Arial" panose="020B0604020202020204" pitchFamily="34" charset="0"/>
                <a:ea typeface="Cambria" panose="02040503050406030204" pitchFamily="18" charset="0"/>
                <a:cs typeface="Arial" panose="020B0604020202020204" pitchFamily="34" charset="0"/>
              </a:rPr>
              <a:t> </a:t>
            </a:r>
            <a:r>
              <a:rPr kumimoji="0" lang="es-ES_tradnl" altLang="es-MX" sz="1600" b="0" i="0" u="none" strike="noStrike" cap="none" normalizeH="0" baseline="0" dirty="0" smtClean="0">
                <a:ln>
                  <a:noFill/>
                </a:ln>
                <a:solidFill>
                  <a:schemeClr val="tx1"/>
                </a:solidFill>
                <a:effectLst/>
                <a:latin typeface="Arial" panose="020B0604020202020204" pitchFamily="34" charset="0"/>
                <a:ea typeface="Cambria" panose="02040503050406030204" pitchFamily="18" charset="0"/>
                <a:cs typeface="Arial" panose="020B0604020202020204" pitchFamily="34" charset="0"/>
              </a:rPr>
              <a:t>(Vol. 3). Boston: </a:t>
            </a:r>
            <a:r>
              <a:rPr kumimoji="0" lang="es-ES_tradnl" altLang="es-MX" sz="1600" b="0" i="0" u="none" strike="noStrike" cap="none" normalizeH="0" baseline="0" dirty="0" err="1" smtClean="0">
                <a:ln>
                  <a:noFill/>
                </a:ln>
                <a:solidFill>
                  <a:schemeClr val="tx1"/>
                </a:solidFill>
                <a:effectLst/>
                <a:latin typeface="Arial" panose="020B0604020202020204" pitchFamily="34" charset="0"/>
                <a:ea typeface="Cambria" panose="02040503050406030204" pitchFamily="18" charset="0"/>
                <a:cs typeface="Arial" panose="020B0604020202020204" pitchFamily="34" charset="0"/>
              </a:rPr>
              <a:t>Luwer</a:t>
            </a:r>
            <a:r>
              <a:rPr kumimoji="0" lang="es-ES_tradnl" altLang="es-MX" sz="1600" b="0" i="0" u="none" strike="noStrike" cap="none" normalizeH="0" baseline="0" dirty="0" smtClean="0">
                <a:ln>
                  <a:noFill/>
                </a:ln>
                <a:solidFill>
                  <a:schemeClr val="tx1"/>
                </a:solidFill>
                <a:effectLst/>
                <a:latin typeface="Arial" panose="020B0604020202020204" pitchFamily="34" charset="0"/>
                <a:ea typeface="Cambria" panose="02040503050406030204" pitchFamily="18" charset="0"/>
                <a:cs typeface="Arial" panose="020B0604020202020204" pitchFamily="34" charset="0"/>
              </a:rPr>
              <a:t> </a:t>
            </a:r>
            <a:r>
              <a:rPr kumimoji="0" lang="es-ES_tradnl" altLang="es-MX" sz="1600" b="0" i="0" u="none" strike="noStrike" cap="none" normalizeH="0" baseline="0" dirty="0" err="1" smtClean="0">
                <a:ln>
                  <a:noFill/>
                </a:ln>
                <a:solidFill>
                  <a:schemeClr val="tx1"/>
                </a:solidFill>
                <a:effectLst/>
                <a:latin typeface="Arial" panose="020B0604020202020204" pitchFamily="34" charset="0"/>
                <a:ea typeface="Cambria" panose="02040503050406030204" pitchFamily="18" charset="0"/>
                <a:cs typeface="Arial" panose="020B0604020202020204" pitchFamily="34" charset="0"/>
              </a:rPr>
              <a:t>Academic</a:t>
            </a:r>
            <a:r>
              <a:rPr kumimoji="0" lang="es-ES_tradnl" altLang="es-MX" sz="1600" b="0" i="0" u="none" strike="noStrike" cap="none" normalizeH="0" baseline="0" dirty="0" smtClean="0">
                <a:ln>
                  <a:noFill/>
                </a:ln>
                <a:solidFill>
                  <a:schemeClr val="tx1"/>
                </a:solidFill>
                <a:effectLst/>
                <a:latin typeface="Arial" panose="020B0604020202020204" pitchFamily="34" charset="0"/>
                <a:ea typeface="Cambria" panose="02040503050406030204" pitchFamily="18" charset="0"/>
                <a:cs typeface="Arial" panose="020B0604020202020204" pitchFamily="34" charset="0"/>
              </a:rPr>
              <a:t> Publisher.</a:t>
            </a:r>
            <a:endParaRPr kumimoji="0" lang="es-MX" altLang="es-MX" sz="16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altLang="es-MX" sz="16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0721531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505224" y="394692"/>
            <a:ext cx="5146067" cy="1323439"/>
          </a:xfrm>
          <a:prstGeom prst="rect">
            <a:avLst/>
          </a:prstGeom>
          <a:noFill/>
        </p:spPr>
        <p:txBody>
          <a:bodyPr wrap="square" rtlCol="0">
            <a:spAutoFit/>
          </a:bodyPr>
          <a:lstStyle/>
          <a:p>
            <a:r>
              <a:rPr lang="es-MX" sz="4000" b="1" dirty="0" smtClean="0">
                <a:solidFill>
                  <a:schemeClr val="accent4">
                    <a:lumMod val="75000"/>
                  </a:schemeClr>
                </a:solidFill>
                <a:latin typeface="Arial" panose="020B0604020202020204" pitchFamily="34" charset="0"/>
                <a:cs typeface="Arial" panose="020B0604020202020204" pitchFamily="34" charset="0"/>
              </a:rPr>
              <a:t>Introducción</a:t>
            </a:r>
          </a:p>
          <a:p>
            <a:endParaRPr lang="es-MX" sz="4000" b="1" dirty="0">
              <a:solidFill>
                <a:schemeClr val="accent4">
                  <a:lumMod val="75000"/>
                </a:schemeClr>
              </a:solidFill>
              <a:latin typeface="Arial" panose="020B0604020202020204" pitchFamily="34" charset="0"/>
              <a:cs typeface="Arial" panose="020B0604020202020204" pitchFamily="34" charset="0"/>
            </a:endParaRPr>
          </a:p>
        </p:txBody>
      </p:sp>
      <p:sp>
        <p:nvSpPr>
          <p:cNvPr id="3" name="CuadroTexto 2"/>
          <p:cNvSpPr txBox="1"/>
          <p:nvPr/>
        </p:nvSpPr>
        <p:spPr>
          <a:xfrm>
            <a:off x="317848" y="1595021"/>
            <a:ext cx="4493995" cy="5262979"/>
          </a:xfrm>
          <a:prstGeom prst="rect">
            <a:avLst/>
          </a:prstGeom>
          <a:noFill/>
        </p:spPr>
        <p:txBody>
          <a:bodyPr wrap="square" rtlCol="0">
            <a:spAutoFit/>
          </a:bodyPr>
          <a:lstStyle/>
          <a:p>
            <a:pPr algn="r"/>
            <a:r>
              <a:rPr lang="es-ES_tradnl" sz="2400" dirty="0">
                <a:latin typeface="Arial" panose="020B0604020202020204" pitchFamily="34" charset="0"/>
                <a:cs typeface="Arial" panose="020B0604020202020204" pitchFamily="34" charset="0"/>
              </a:rPr>
              <a:t>Todos los productos y servicios necesariamente impactan en el ambiente, ya sea en su producción, en su uso o en su disposición final (desecho). Por lo que es preciso que los diseñadores de nuevos productos y servicios contemplen el factor ambiental en sus estrategias, buscando alternativas de diseño para evitar en lo posible el impacto negativo en el ambiente.</a:t>
            </a:r>
            <a:endParaRPr lang="es-MX" sz="2400" dirty="0">
              <a:latin typeface="Arial" panose="020B0604020202020204" pitchFamily="34" charset="0"/>
              <a:cs typeface="Arial" panose="020B0604020202020204" pitchFamily="34" charset="0"/>
            </a:endParaRPr>
          </a:p>
          <a:p>
            <a:pPr algn="r"/>
            <a:endParaRPr lang="es-MX" sz="2400" dirty="0">
              <a:latin typeface="Arial" panose="020B0604020202020204" pitchFamily="34" charset="0"/>
              <a:cs typeface="Arial" panose="020B0604020202020204" pitchFamily="34" charset="0"/>
            </a:endParaRPr>
          </a:p>
        </p:txBody>
      </p:sp>
      <p:pic>
        <p:nvPicPr>
          <p:cNvPr id="5" name="Imagen 4"/>
          <p:cNvPicPr>
            <a:picLocks noChangeAspect="1"/>
          </p:cNvPicPr>
          <p:nvPr/>
        </p:nvPicPr>
        <p:blipFill rotWithShape="1">
          <a:blip r:embed="rId2"/>
          <a:srcRect l="12058" r="10929" b="5665"/>
          <a:stretch/>
        </p:blipFill>
        <p:spPr>
          <a:xfrm>
            <a:off x="4931764" y="1734367"/>
            <a:ext cx="4212236" cy="3619487"/>
          </a:xfrm>
          <a:prstGeom prst="rect">
            <a:avLst/>
          </a:prstGeom>
        </p:spPr>
      </p:pic>
    </p:spTree>
    <p:extLst>
      <p:ext uri="{BB962C8B-B14F-4D97-AF65-F5344CB8AC3E}">
        <p14:creationId xmlns:p14="http://schemas.microsoft.com/office/powerpoint/2010/main" val="356153169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580174" y="679505"/>
            <a:ext cx="5146067" cy="1323439"/>
          </a:xfrm>
          <a:prstGeom prst="rect">
            <a:avLst/>
          </a:prstGeom>
          <a:noFill/>
        </p:spPr>
        <p:txBody>
          <a:bodyPr wrap="square" rtlCol="0">
            <a:spAutoFit/>
          </a:bodyPr>
          <a:lstStyle/>
          <a:p>
            <a:r>
              <a:rPr lang="es-MX" sz="4000" b="1" dirty="0" smtClean="0">
                <a:solidFill>
                  <a:schemeClr val="accent4">
                    <a:lumMod val="75000"/>
                  </a:schemeClr>
                </a:solidFill>
                <a:latin typeface="Arial" panose="020B0604020202020204" pitchFamily="34" charset="0"/>
                <a:cs typeface="Arial" panose="020B0604020202020204" pitchFamily="34" charset="0"/>
              </a:rPr>
              <a:t>Antecedentes</a:t>
            </a:r>
          </a:p>
          <a:p>
            <a:endParaRPr lang="es-MX" sz="4000" b="1" dirty="0">
              <a:solidFill>
                <a:schemeClr val="accent4">
                  <a:lumMod val="75000"/>
                </a:schemeClr>
              </a:solidFill>
              <a:latin typeface="Arial" panose="020B0604020202020204" pitchFamily="34" charset="0"/>
              <a:cs typeface="Arial" panose="020B0604020202020204" pitchFamily="34" charset="0"/>
            </a:endParaRPr>
          </a:p>
        </p:txBody>
      </p:sp>
      <p:sp>
        <p:nvSpPr>
          <p:cNvPr id="3" name="CuadroTexto 2"/>
          <p:cNvSpPr txBox="1"/>
          <p:nvPr/>
        </p:nvSpPr>
        <p:spPr>
          <a:xfrm>
            <a:off x="2744725" y="2002944"/>
            <a:ext cx="5963031" cy="4154984"/>
          </a:xfrm>
          <a:prstGeom prst="rect">
            <a:avLst/>
          </a:prstGeom>
          <a:noFill/>
        </p:spPr>
        <p:txBody>
          <a:bodyPr wrap="square" rtlCol="0">
            <a:spAutoFit/>
          </a:bodyPr>
          <a:lstStyle/>
          <a:p>
            <a:r>
              <a:rPr lang="es-ES_tradnl" sz="2400" dirty="0">
                <a:latin typeface="Arial" panose="020B0604020202020204" pitchFamily="34" charset="0"/>
                <a:cs typeface="Arial" panose="020B0604020202020204" pitchFamily="34" charset="0"/>
              </a:rPr>
              <a:t>A finales de los 60’s se comenzaron a desarrollar estrategias medioambientales, con diferentes grados de compromiso. A principios de los años de 1970 Víctor </a:t>
            </a:r>
            <a:r>
              <a:rPr lang="es-ES_tradnl" sz="2400" dirty="0" err="1">
                <a:latin typeface="Arial" panose="020B0604020202020204" pitchFamily="34" charset="0"/>
                <a:cs typeface="Arial" panose="020B0604020202020204" pitchFamily="34" charset="0"/>
              </a:rPr>
              <a:t>Papanek</a:t>
            </a:r>
            <a:r>
              <a:rPr lang="es-ES_tradnl" sz="2400" dirty="0">
                <a:latin typeface="Arial" panose="020B0604020202020204" pitchFamily="34" charset="0"/>
                <a:cs typeface="Arial" panose="020B0604020202020204" pitchFamily="34" charset="0"/>
              </a:rPr>
              <a:t> en su libro </a:t>
            </a:r>
            <a:r>
              <a:rPr lang="es-ES_tradnl" sz="2400" dirty="0" err="1">
                <a:latin typeface="Arial" panose="020B0604020202020204" pitchFamily="34" charset="0"/>
                <a:cs typeface="Arial" panose="020B0604020202020204" pitchFamily="34" charset="0"/>
              </a:rPr>
              <a:t>Design</a:t>
            </a:r>
            <a:r>
              <a:rPr lang="es-ES_tradnl" sz="2400" dirty="0">
                <a:latin typeface="Arial" panose="020B0604020202020204" pitchFamily="34" charset="0"/>
                <a:cs typeface="Arial" panose="020B0604020202020204" pitchFamily="34" charset="0"/>
              </a:rPr>
              <a:t> </a:t>
            </a:r>
            <a:r>
              <a:rPr lang="es-ES_tradnl" sz="2400" dirty="0" err="1">
                <a:latin typeface="Arial" panose="020B0604020202020204" pitchFamily="34" charset="0"/>
                <a:cs typeface="Arial" panose="020B0604020202020204" pitchFamily="34" charset="0"/>
              </a:rPr>
              <a:t>for</a:t>
            </a:r>
            <a:r>
              <a:rPr lang="es-ES_tradnl" sz="2400" dirty="0">
                <a:latin typeface="Arial" panose="020B0604020202020204" pitchFamily="34" charset="0"/>
                <a:cs typeface="Arial" panose="020B0604020202020204" pitchFamily="34" charset="0"/>
              </a:rPr>
              <a:t> </a:t>
            </a:r>
            <a:r>
              <a:rPr lang="es-ES_tradnl" sz="2400" dirty="0" err="1">
                <a:latin typeface="Arial" panose="020B0604020202020204" pitchFamily="34" charset="0"/>
                <a:cs typeface="Arial" panose="020B0604020202020204" pitchFamily="34" charset="0"/>
              </a:rPr>
              <a:t>the</a:t>
            </a:r>
            <a:r>
              <a:rPr lang="es-ES_tradnl" sz="2400" dirty="0">
                <a:latin typeface="Arial" panose="020B0604020202020204" pitchFamily="34" charset="0"/>
                <a:cs typeface="Arial" panose="020B0604020202020204" pitchFamily="34" charset="0"/>
              </a:rPr>
              <a:t> Real </a:t>
            </a:r>
            <a:r>
              <a:rPr lang="es-ES_tradnl" sz="2400" dirty="0" err="1">
                <a:latin typeface="Arial" panose="020B0604020202020204" pitchFamily="34" charset="0"/>
                <a:cs typeface="Arial" panose="020B0604020202020204" pitchFamily="34" charset="0"/>
              </a:rPr>
              <a:t>World</a:t>
            </a:r>
            <a:r>
              <a:rPr lang="es-ES_tradnl" sz="2400" dirty="0">
                <a:latin typeface="Arial" panose="020B0604020202020204" pitchFamily="34" charset="0"/>
                <a:cs typeface="Arial" panose="020B0604020202020204" pitchFamily="34" charset="0"/>
              </a:rPr>
              <a:t>, hace referencia al diseño responsable, ético, con compromiso social y ambiental. Con lo que se abre una línea de </a:t>
            </a:r>
            <a:r>
              <a:rPr lang="es-ES_tradnl" sz="2400" b="1" dirty="0">
                <a:solidFill>
                  <a:schemeClr val="accent6">
                    <a:lumMod val="50000"/>
                  </a:schemeClr>
                </a:solidFill>
                <a:latin typeface="Arial" panose="020B0604020202020204" pitchFamily="34" charset="0"/>
                <a:cs typeface="Arial" panose="020B0604020202020204" pitchFamily="34" charset="0"/>
              </a:rPr>
              <a:t>pensamiento “verde” </a:t>
            </a:r>
            <a:r>
              <a:rPr lang="es-ES_tradnl" sz="2400" dirty="0">
                <a:latin typeface="Arial" panose="020B0604020202020204" pitchFamily="34" charset="0"/>
                <a:cs typeface="Arial" panose="020B0604020202020204" pitchFamily="34" charset="0"/>
              </a:rPr>
              <a:t>entre los diseñadores.</a:t>
            </a:r>
            <a:endParaRPr lang="es-MX" sz="2400" dirty="0">
              <a:latin typeface="Arial" panose="020B0604020202020204" pitchFamily="34" charset="0"/>
              <a:cs typeface="Arial" panose="020B0604020202020204" pitchFamily="34" charset="0"/>
            </a:endParaRPr>
          </a:p>
          <a:p>
            <a:pPr algn="r"/>
            <a:endParaRPr lang="es-MX"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383557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580174" y="679505"/>
            <a:ext cx="5146067" cy="1323439"/>
          </a:xfrm>
          <a:prstGeom prst="rect">
            <a:avLst/>
          </a:prstGeom>
          <a:noFill/>
        </p:spPr>
        <p:txBody>
          <a:bodyPr wrap="square" rtlCol="0">
            <a:spAutoFit/>
          </a:bodyPr>
          <a:lstStyle/>
          <a:p>
            <a:r>
              <a:rPr lang="es-MX" sz="4000" b="1" dirty="0" smtClean="0">
                <a:solidFill>
                  <a:schemeClr val="accent4">
                    <a:lumMod val="75000"/>
                  </a:schemeClr>
                </a:solidFill>
                <a:latin typeface="Arial" panose="020B0604020202020204" pitchFamily="34" charset="0"/>
                <a:cs typeface="Arial" panose="020B0604020202020204" pitchFamily="34" charset="0"/>
              </a:rPr>
              <a:t>Antecedentes</a:t>
            </a:r>
          </a:p>
          <a:p>
            <a:endParaRPr lang="es-MX" sz="4000" b="1" dirty="0">
              <a:solidFill>
                <a:schemeClr val="accent4">
                  <a:lumMod val="75000"/>
                </a:schemeClr>
              </a:solidFill>
              <a:latin typeface="Arial" panose="020B0604020202020204" pitchFamily="34" charset="0"/>
              <a:cs typeface="Arial" panose="020B0604020202020204" pitchFamily="34" charset="0"/>
            </a:endParaRPr>
          </a:p>
        </p:txBody>
      </p:sp>
      <p:sp>
        <p:nvSpPr>
          <p:cNvPr id="3" name="CuadroTexto 2"/>
          <p:cNvSpPr txBox="1"/>
          <p:nvPr/>
        </p:nvSpPr>
        <p:spPr>
          <a:xfrm>
            <a:off x="3279229" y="2002944"/>
            <a:ext cx="5428527" cy="4708981"/>
          </a:xfrm>
          <a:prstGeom prst="rect">
            <a:avLst/>
          </a:prstGeom>
          <a:noFill/>
        </p:spPr>
        <p:txBody>
          <a:bodyPr wrap="square" rtlCol="0">
            <a:spAutoFit/>
          </a:bodyPr>
          <a:lstStyle/>
          <a:p>
            <a:r>
              <a:rPr lang="es-ES_tradnl" sz="2000" dirty="0">
                <a:latin typeface="Arial" panose="020B0604020202020204" pitchFamily="34" charset="0"/>
                <a:cs typeface="Arial" panose="020B0604020202020204" pitchFamily="34" charset="0"/>
              </a:rPr>
              <a:t>En 1974 En la Escuela Superior de Diseño en </a:t>
            </a:r>
            <a:r>
              <a:rPr lang="es-ES_tradnl" sz="2000" dirty="0" smtClean="0">
                <a:latin typeface="Arial" panose="020B0604020202020204" pitchFamily="34" charset="0"/>
                <a:cs typeface="Arial" panose="020B0604020202020204" pitchFamily="34" charset="0"/>
              </a:rPr>
              <a:t>Alemania (escuela de Ulm), </a:t>
            </a:r>
            <a:r>
              <a:rPr lang="es-ES_tradnl" sz="2000" dirty="0">
                <a:latin typeface="Arial" panose="020B0604020202020204" pitchFamily="34" charset="0"/>
                <a:cs typeface="Arial" panose="020B0604020202020204" pitchFamily="34" charset="0"/>
              </a:rPr>
              <a:t>Jochen Gros en su informe titulado “</a:t>
            </a:r>
            <a:r>
              <a:rPr lang="es-ES_tradnl" sz="2000" dirty="0" err="1">
                <a:latin typeface="Arial" panose="020B0604020202020204" pitchFamily="34" charset="0"/>
                <a:cs typeface="Arial" panose="020B0604020202020204" pitchFamily="34" charset="0"/>
              </a:rPr>
              <a:t>limits</a:t>
            </a:r>
            <a:r>
              <a:rPr lang="es-ES_tradnl" sz="2000" dirty="0">
                <a:latin typeface="Arial" panose="020B0604020202020204" pitchFamily="34" charset="0"/>
                <a:cs typeface="Arial" panose="020B0604020202020204" pitchFamily="34" charset="0"/>
              </a:rPr>
              <a:t> to </a:t>
            </a:r>
            <a:r>
              <a:rPr lang="es-ES_tradnl" sz="2000" dirty="0" err="1">
                <a:latin typeface="Arial" panose="020B0604020202020204" pitchFamily="34" charset="0"/>
                <a:cs typeface="Arial" panose="020B0604020202020204" pitchFamily="34" charset="0"/>
              </a:rPr>
              <a:t>Growth</a:t>
            </a:r>
            <a:r>
              <a:rPr lang="es-ES_tradnl" sz="2000" dirty="0">
                <a:latin typeface="Arial" panose="020B0604020202020204" pitchFamily="34" charset="0"/>
                <a:cs typeface="Arial" panose="020B0604020202020204" pitchFamily="34" charset="0"/>
              </a:rPr>
              <a:t>” propone diseñar desde el reciclaje</a:t>
            </a:r>
            <a:r>
              <a:rPr lang="es-ES_tradnl" sz="2000" dirty="0" smtClean="0">
                <a:latin typeface="Arial" panose="020B0604020202020204" pitchFamily="34" charset="0"/>
                <a:cs typeface="Arial" panose="020B0604020202020204" pitchFamily="34" charset="0"/>
              </a:rPr>
              <a:t>.</a:t>
            </a:r>
          </a:p>
          <a:p>
            <a:endParaRPr lang="es-MX" sz="2000" dirty="0">
              <a:latin typeface="Arial" panose="020B0604020202020204" pitchFamily="34" charset="0"/>
              <a:cs typeface="Arial" panose="020B0604020202020204" pitchFamily="34" charset="0"/>
            </a:endParaRPr>
          </a:p>
          <a:p>
            <a:r>
              <a:rPr lang="es-ES_tradnl" sz="2000" dirty="0">
                <a:latin typeface="Arial" panose="020B0604020202020204" pitchFamily="34" charset="0"/>
                <a:cs typeface="Arial" panose="020B0604020202020204" pitchFamily="34" charset="0"/>
              </a:rPr>
              <a:t>Otras inquietudes se manifestaron en la década del ´80 cuando el </a:t>
            </a:r>
            <a:r>
              <a:rPr lang="es-ES_tradnl" sz="2000" dirty="0" err="1">
                <a:latin typeface="Arial" panose="020B0604020202020204" pitchFamily="34" charset="0"/>
                <a:cs typeface="Arial" panose="020B0604020202020204" pitchFamily="34" charset="0"/>
              </a:rPr>
              <a:t>Design</a:t>
            </a:r>
            <a:r>
              <a:rPr lang="es-ES_tradnl" sz="2000" dirty="0">
                <a:latin typeface="Arial" panose="020B0604020202020204" pitchFamily="34" charset="0"/>
                <a:cs typeface="Arial" panose="020B0604020202020204" pitchFamily="34" charset="0"/>
              </a:rPr>
              <a:t> Council (Consejo de Diseño) de Reino Unido organizó una exhibición llamada “</a:t>
            </a:r>
            <a:r>
              <a:rPr lang="es-ES_tradnl" sz="2000" dirty="0" err="1">
                <a:latin typeface="Arial" panose="020B0604020202020204" pitchFamily="34" charset="0"/>
                <a:cs typeface="Arial" panose="020B0604020202020204" pitchFamily="34" charset="0"/>
              </a:rPr>
              <a:t>The</a:t>
            </a:r>
            <a:r>
              <a:rPr lang="es-ES_tradnl" sz="2000" dirty="0">
                <a:latin typeface="Arial" panose="020B0604020202020204" pitchFamily="34" charset="0"/>
                <a:cs typeface="Arial" panose="020B0604020202020204" pitchFamily="34" charset="0"/>
              </a:rPr>
              <a:t> Green </a:t>
            </a:r>
            <a:r>
              <a:rPr lang="es-ES_tradnl" sz="2000" dirty="0" err="1">
                <a:latin typeface="Arial" panose="020B0604020202020204" pitchFamily="34" charset="0"/>
                <a:cs typeface="Arial" panose="020B0604020202020204" pitchFamily="34" charset="0"/>
              </a:rPr>
              <a:t>Design</a:t>
            </a:r>
            <a:r>
              <a:rPr lang="es-ES_tradnl" sz="2000" dirty="0">
                <a:latin typeface="Arial" panose="020B0604020202020204" pitchFamily="34" charset="0"/>
                <a:cs typeface="Arial" panose="020B0604020202020204" pitchFamily="34" charset="0"/>
              </a:rPr>
              <a:t>” (El diseño verde) que planteaba un conjunto de requerimientos que las tecnologías y procesos productivos debían cumplir a la hora de fabricar un producto. (</a:t>
            </a:r>
            <a:r>
              <a:rPr lang="es-ES_tradnl" sz="2000" dirty="0" err="1">
                <a:latin typeface="Arial" panose="020B0604020202020204" pitchFamily="34" charset="0"/>
                <a:cs typeface="Arial" panose="020B0604020202020204" pitchFamily="34" charset="0"/>
              </a:rPr>
              <a:t>Madge</a:t>
            </a:r>
            <a:r>
              <a:rPr lang="es-ES_tradnl" sz="2000" dirty="0">
                <a:latin typeface="Arial" panose="020B0604020202020204" pitchFamily="34" charset="0"/>
                <a:cs typeface="Arial" panose="020B0604020202020204" pitchFamily="34" charset="0"/>
              </a:rPr>
              <a:t>, 1997)</a:t>
            </a:r>
            <a:endParaRPr lang="es-MX" sz="2000" dirty="0">
              <a:latin typeface="Arial" panose="020B0604020202020204" pitchFamily="34" charset="0"/>
              <a:cs typeface="Arial" panose="020B0604020202020204" pitchFamily="34" charset="0"/>
            </a:endParaRPr>
          </a:p>
          <a:p>
            <a:r>
              <a:rPr lang="es-ES_tradnl" sz="2000" dirty="0" smtClean="0">
                <a:latin typeface="Arial" panose="020B0604020202020204" pitchFamily="34" charset="0"/>
                <a:cs typeface="Arial" panose="020B0604020202020204" pitchFamily="34" charset="0"/>
              </a:rPr>
              <a:t>.</a:t>
            </a:r>
            <a:endParaRPr lang="es-MX" sz="2000" dirty="0">
              <a:latin typeface="Arial" panose="020B0604020202020204" pitchFamily="34" charset="0"/>
              <a:cs typeface="Arial" panose="020B0604020202020204" pitchFamily="34" charset="0"/>
            </a:endParaRPr>
          </a:p>
          <a:p>
            <a:pPr algn="r"/>
            <a:endParaRPr lang="es-MX" sz="2000" dirty="0">
              <a:latin typeface="Arial" panose="020B0604020202020204" pitchFamily="34" charset="0"/>
              <a:cs typeface="Arial" panose="020B0604020202020204" pitchFamily="34" charset="0"/>
            </a:endParaRPr>
          </a:p>
        </p:txBody>
      </p:sp>
      <p:pic>
        <p:nvPicPr>
          <p:cNvPr id="2050" name="Picture 2" descr="Resultado de imagen para decoracion con reciclaje para el hoga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002944"/>
            <a:ext cx="2979759" cy="39781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934113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580174" y="679505"/>
            <a:ext cx="5146067" cy="1323439"/>
          </a:xfrm>
          <a:prstGeom prst="rect">
            <a:avLst/>
          </a:prstGeom>
          <a:noFill/>
        </p:spPr>
        <p:txBody>
          <a:bodyPr wrap="square" rtlCol="0">
            <a:spAutoFit/>
          </a:bodyPr>
          <a:lstStyle/>
          <a:p>
            <a:r>
              <a:rPr lang="es-MX" sz="4000" b="1" dirty="0" smtClean="0">
                <a:solidFill>
                  <a:schemeClr val="accent4">
                    <a:lumMod val="75000"/>
                  </a:schemeClr>
                </a:solidFill>
                <a:latin typeface="Arial" panose="020B0604020202020204" pitchFamily="34" charset="0"/>
                <a:cs typeface="Arial" panose="020B0604020202020204" pitchFamily="34" charset="0"/>
              </a:rPr>
              <a:t>Antecedentes</a:t>
            </a:r>
          </a:p>
          <a:p>
            <a:endParaRPr lang="es-MX" sz="4000" b="1" dirty="0">
              <a:solidFill>
                <a:schemeClr val="accent4">
                  <a:lumMod val="75000"/>
                </a:schemeClr>
              </a:solidFill>
              <a:latin typeface="Arial" panose="020B0604020202020204" pitchFamily="34" charset="0"/>
              <a:cs typeface="Arial" panose="020B0604020202020204" pitchFamily="34" charset="0"/>
            </a:endParaRPr>
          </a:p>
        </p:txBody>
      </p:sp>
      <p:sp>
        <p:nvSpPr>
          <p:cNvPr id="3" name="CuadroTexto 2"/>
          <p:cNvSpPr txBox="1"/>
          <p:nvPr/>
        </p:nvSpPr>
        <p:spPr>
          <a:xfrm>
            <a:off x="2733909" y="2222652"/>
            <a:ext cx="5895287" cy="3416320"/>
          </a:xfrm>
          <a:prstGeom prst="rect">
            <a:avLst/>
          </a:prstGeom>
          <a:noFill/>
        </p:spPr>
        <p:txBody>
          <a:bodyPr wrap="square" rtlCol="0">
            <a:spAutoFit/>
          </a:bodyPr>
          <a:lstStyle/>
          <a:p>
            <a:r>
              <a:rPr lang="es-ES_tradnl" sz="2400" dirty="0">
                <a:latin typeface="Arial" panose="020B0604020202020204" pitchFamily="34" charset="0"/>
                <a:cs typeface="Arial" panose="020B0604020202020204" pitchFamily="34" charset="0"/>
              </a:rPr>
              <a:t>En esta exhibición John Bell define al diseñador verde como aquel que: “no rechaza la tecnología, sino que la moldea y </a:t>
            </a:r>
            <a:r>
              <a:rPr lang="es-ES_tradnl" sz="2400" dirty="0" err="1" smtClean="0">
                <a:latin typeface="Arial" panose="020B0604020202020204" pitchFamily="34" charset="0"/>
                <a:cs typeface="Arial" panose="020B0604020202020204" pitchFamily="34" charset="0"/>
              </a:rPr>
              <a:t>remoldea</a:t>
            </a:r>
            <a:r>
              <a:rPr lang="es-ES_tradnl" sz="2400" dirty="0" smtClean="0">
                <a:latin typeface="Arial" panose="020B0604020202020204" pitchFamily="34" charset="0"/>
                <a:cs typeface="Arial" panose="020B0604020202020204" pitchFamily="34" charset="0"/>
              </a:rPr>
              <a:t> </a:t>
            </a:r>
            <a:r>
              <a:rPr lang="es-ES_tradnl" sz="2400" dirty="0">
                <a:latin typeface="Arial" panose="020B0604020202020204" pitchFamily="34" charset="0"/>
                <a:cs typeface="Arial" panose="020B0604020202020204" pitchFamily="34" charset="0"/>
              </a:rPr>
              <a:t>para asegurar que su actuación medioambiental no sólo sea aceptable sino que se convierta en una característica de venta por derecho propio” (Pelta, 2011)</a:t>
            </a:r>
            <a:endParaRPr lang="es-MX" sz="2400" dirty="0">
              <a:latin typeface="Arial" panose="020B0604020202020204" pitchFamily="34" charset="0"/>
              <a:cs typeface="Arial" panose="020B0604020202020204" pitchFamily="34" charset="0"/>
            </a:endParaRPr>
          </a:p>
          <a:p>
            <a:pPr algn="r"/>
            <a:endParaRPr lang="es-MX" sz="2400" dirty="0">
              <a:latin typeface="Arial" panose="020B0604020202020204" pitchFamily="34" charset="0"/>
              <a:cs typeface="Arial" panose="020B0604020202020204" pitchFamily="34" charset="0"/>
            </a:endParaRPr>
          </a:p>
        </p:txBody>
      </p:sp>
      <p:pic>
        <p:nvPicPr>
          <p:cNvPr id="4098" name="Picture 2" descr="Resultado de imagen para John Bell green desig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1787939"/>
            <a:ext cx="2398426" cy="37100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3665738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4" descr="Resultado de imagen para ecodiseño ejemplo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8348" y="960460"/>
            <a:ext cx="3785887" cy="2850552"/>
          </a:xfrm>
          <a:prstGeom prst="rect">
            <a:avLst/>
          </a:prstGeom>
          <a:noFill/>
          <a:extLst>
            <a:ext uri="{909E8E84-426E-40DD-AFC4-6F175D3DCCD1}">
              <a14:hiddenFill xmlns:a14="http://schemas.microsoft.com/office/drawing/2010/main">
                <a:solidFill>
                  <a:srgbClr val="FFFFFF"/>
                </a:solidFill>
              </a14:hiddenFill>
            </a:ext>
          </a:extLst>
        </p:spPr>
      </p:pic>
      <p:sp>
        <p:nvSpPr>
          <p:cNvPr id="6" name="CuadroTexto 5"/>
          <p:cNvSpPr txBox="1"/>
          <p:nvPr/>
        </p:nvSpPr>
        <p:spPr>
          <a:xfrm>
            <a:off x="1394086" y="3241385"/>
            <a:ext cx="6460760" cy="3416320"/>
          </a:xfrm>
          <a:prstGeom prst="rect">
            <a:avLst/>
          </a:prstGeom>
          <a:noFill/>
        </p:spPr>
        <p:txBody>
          <a:bodyPr wrap="square" rtlCol="0">
            <a:spAutoFit/>
          </a:bodyPr>
          <a:lstStyle/>
          <a:p>
            <a:r>
              <a:rPr lang="es-ES_tradnl" sz="2400" dirty="0">
                <a:latin typeface="Arial" panose="020B0604020202020204" pitchFamily="34" charset="0"/>
                <a:cs typeface="Arial" panose="020B0604020202020204" pitchFamily="34" charset="0"/>
              </a:rPr>
              <a:t>El término de diseño ecológico o también llamado </a:t>
            </a:r>
            <a:r>
              <a:rPr lang="es-ES_tradnl" sz="2400" dirty="0" err="1">
                <a:latin typeface="Arial" panose="020B0604020202020204" pitchFamily="34" charset="0"/>
                <a:cs typeface="Arial" panose="020B0604020202020204" pitchFamily="34" charset="0"/>
              </a:rPr>
              <a:t>ecodiseño</a:t>
            </a:r>
            <a:r>
              <a:rPr lang="es-ES_tradnl" sz="2400" dirty="0">
                <a:latin typeface="Arial" panose="020B0604020202020204" pitchFamily="34" charset="0"/>
                <a:cs typeface="Arial" panose="020B0604020202020204" pitchFamily="34" charset="0"/>
              </a:rPr>
              <a:t>, nace en 1992 en los Estados Unidos como consecuencia de los esfuerzos de algunas empresas de productos electrónicos que contaban con la intención de integrar el mejoramiento del medio ambiente en el diseño y desarrollo de sus productos. (</a:t>
            </a:r>
            <a:r>
              <a:rPr lang="es-ES_tradnl" sz="2400" dirty="0" err="1">
                <a:latin typeface="Arial" panose="020B0604020202020204" pitchFamily="34" charset="0"/>
                <a:cs typeface="Arial" panose="020B0604020202020204" pitchFamily="34" charset="0"/>
              </a:rPr>
              <a:t>Creative</a:t>
            </a:r>
            <a:r>
              <a:rPr lang="es-ES_tradnl" sz="2400" dirty="0">
                <a:latin typeface="Arial" panose="020B0604020202020204" pitchFamily="34" charset="0"/>
                <a:cs typeface="Arial" panose="020B0604020202020204" pitchFamily="34" charset="0"/>
              </a:rPr>
              <a:t> </a:t>
            </a:r>
            <a:r>
              <a:rPr lang="es-ES_tradnl" sz="2400" dirty="0" err="1">
                <a:latin typeface="Arial" panose="020B0604020202020204" pitchFamily="34" charset="0"/>
                <a:cs typeface="Arial" panose="020B0604020202020204" pitchFamily="34" charset="0"/>
              </a:rPr>
              <a:t>Commons</a:t>
            </a:r>
            <a:r>
              <a:rPr lang="es-ES_tradnl" sz="2400" dirty="0">
                <a:latin typeface="Arial" panose="020B0604020202020204" pitchFamily="34" charset="0"/>
                <a:cs typeface="Arial" panose="020B0604020202020204" pitchFamily="34" charset="0"/>
              </a:rPr>
              <a:t>, 2010)</a:t>
            </a:r>
            <a:endParaRPr lang="es-MX" sz="2400" dirty="0">
              <a:latin typeface="Arial" panose="020B0604020202020204" pitchFamily="34" charset="0"/>
              <a:cs typeface="Arial" panose="020B0604020202020204" pitchFamily="34" charset="0"/>
            </a:endParaRPr>
          </a:p>
          <a:p>
            <a:pPr algn="r"/>
            <a:endParaRPr lang="es-MX" sz="2400" dirty="0">
              <a:latin typeface="Arial" panose="020B0604020202020204" pitchFamily="34" charset="0"/>
              <a:cs typeface="Arial" panose="020B0604020202020204" pitchFamily="34" charset="0"/>
            </a:endParaRPr>
          </a:p>
        </p:txBody>
      </p:sp>
      <p:sp>
        <p:nvSpPr>
          <p:cNvPr id="7" name="CuadroTexto 6"/>
          <p:cNvSpPr txBox="1"/>
          <p:nvPr/>
        </p:nvSpPr>
        <p:spPr>
          <a:xfrm>
            <a:off x="595164" y="484284"/>
            <a:ext cx="5146067" cy="1323439"/>
          </a:xfrm>
          <a:prstGeom prst="rect">
            <a:avLst/>
          </a:prstGeom>
          <a:noFill/>
        </p:spPr>
        <p:txBody>
          <a:bodyPr wrap="square" rtlCol="0">
            <a:spAutoFit/>
          </a:bodyPr>
          <a:lstStyle/>
          <a:p>
            <a:r>
              <a:rPr lang="es-MX" sz="4000" b="1" dirty="0" smtClean="0">
                <a:solidFill>
                  <a:schemeClr val="accent4">
                    <a:lumMod val="75000"/>
                  </a:schemeClr>
                </a:solidFill>
                <a:latin typeface="Arial" panose="020B0604020202020204" pitchFamily="34" charset="0"/>
                <a:cs typeface="Arial" panose="020B0604020202020204" pitchFamily="34" charset="0"/>
              </a:rPr>
              <a:t>Antecedentes</a:t>
            </a:r>
          </a:p>
          <a:p>
            <a:endParaRPr lang="es-MX" sz="4000" b="1" dirty="0">
              <a:solidFill>
                <a:schemeClr val="accent4">
                  <a:lumMod val="7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4349728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p:cNvSpPr txBox="1"/>
          <p:nvPr/>
        </p:nvSpPr>
        <p:spPr>
          <a:xfrm>
            <a:off x="727853" y="1976203"/>
            <a:ext cx="5251000" cy="1815882"/>
          </a:xfrm>
          <a:prstGeom prst="rect">
            <a:avLst/>
          </a:prstGeom>
          <a:noFill/>
        </p:spPr>
        <p:txBody>
          <a:bodyPr wrap="square" rtlCol="0">
            <a:spAutoFit/>
          </a:bodyPr>
          <a:lstStyle/>
          <a:p>
            <a:r>
              <a:rPr lang="es-ES_tradnl" sz="2800" dirty="0">
                <a:latin typeface="Arial" panose="020B0604020202020204" pitchFamily="34" charset="0"/>
                <a:cs typeface="Arial" panose="020B0604020202020204" pitchFamily="34" charset="0"/>
              </a:rPr>
              <a:t>El término diseño verde en la actualidad ha quedado en desuso y ha sido sustituida por otros términos </a:t>
            </a:r>
            <a:r>
              <a:rPr lang="es-ES_tradnl" sz="2800" dirty="0" smtClean="0">
                <a:latin typeface="Arial" panose="020B0604020202020204" pitchFamily="34" charset="0"/>
                <a:cs typeface="Arial" panose="020B0604020202020204" pitchFamily="34" charset="0"/>
              </a:rPr>
              <a:t>como:</a:t>
            </a:r>
            <a:endParaRPr lang="es-MX" sz="2800" dirty="0">
              <a:latin typeface="Arial" panose="020B0604020202020204" pitchFamily="34" charset="0"/>
              <a:cs typeface="Arial" panose="020B0604020202020204" pitchFamily="34" charset="0"/>
            </a:endParaRPr>
          </a:p>
        </p:txBody>
      </p:sp>
      <p:sp>
        <p:nvSpPr>
          <p:cNvPr id="7" name="CuadroTexto 6"/>
          <p:cNvSpPr txBox="1"/>
          <p:nvPr/>
        </p:nvSpPr>
        <p:spPr>
          <a:xfrm>
            <a:off x="832786" y="652764"/>
            <a:ext cx="5146067" cy="1323439"/>
          </a:xfrm>
          <a:prstGeom prst="rect">
            <a:avLst/>
          </a:prstGeom>
          <a:noFill/>
        </p:spPr>
        <p:txBody>
          <a:bodyPr wrap="square" rtlCol="0">
            <a:spAutoFit/>
          </a:bodyPr>
          <a:lstStyle/>
          <a:p>
            <a:r>
              <a:rPr lang="es-MX" sz="4000" b="1" dirty="0" smtClean="0">
                <a:solidFill>
                  <a:schemeClr val="accent4">
                    <a:lumMod val="75000"/>
                  </a:schemeClr>
                </a:solidFill>
                <a:latin typeface="Arial" panose="020B0604020202020204" pitchFamily="34" charset="0"/>
                <a:cs typeface="Arial" panose="020B0604020202020204" pitchFamily="34" charset="0"/>
              </a:rPr>
              <a:t>Antecedentes</a:t>
            </a:r>
          </a:p>
          <a:p>
            <a:endParaRPr lang="es-MX" sz="4000" b="1" dirty="0">
              <a:solidFill>
                <a:schemeClr val="accent4">
                  <a:lumMod val="75000"/>
                </a:schemeClr>
              </a:solidFill>
              <a:latin typeface="Arial" panose="020B0604020202020204" pitchFamily="34" charset="0"/>
              <a:cs typeface="Arial" panose="020B0604020202020204" pitchFamily="34" charset="0"/>
            </a:endParaRPr>
          </a:p>
        </p:txBody>
      </p:sp>
      <p:sp>
        <p:nvSpPr>
          <p:cNvPr id="5" name="CuadroTexto 4"/>
          <p:cNvSpPr txBox="1"/>
          <p:nvPr/>
        </p:nvSpPr>
        <p:spPr>
          <a:xfrm>
            <a:off x="3353353" y="4057962"/>
            <a:ext cx="5251000" cy="830997"/>
          </a:xfrm>
          <a:prstGeom prst="rect">
            <a:avLst/>
          </a:prstGeom>
          <a:noFill/>
        </p:spPr>
        <p:txBody>
          <a:bodyPr wrap="square" rtlCol="0">
            <a:spAutoFit/>
          </a:bodyPr>
          <a:lstStyle/>
          <a:p>
            <a:r>
              <a:rPr lang="es-ES_tradnl" sz="4800" b="1" dirty="0" smtClean="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Diseño ecológico</a:t>
            </a:r>
            <a:endParaRPr lang="es-MX" sz="4800" b="1" dirty="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8" name="CuadroTexto 7"/>
          <p:cNvSpPr txBox="1"/>
          <p:nvPr/>
        </p:nvSpPr>
        <p:spPr>
          <a:xfrm>
            <a:off x="1419622" y="5154836"/>
            <a:ext cx="5251000" cy="830997"/>
          </a:xfrm>
          <a:prstGeom prst="rect">
            <a:avLst/>
          </a:prstGeom>
          <a:noFill/>
        </p:spPr>
        <p:txBody>
          <a:bodyPr wrap="square" rtlCol="0">
            <a:spAutoFit/>
          </a:bodyPr>
          <a:lstStyle/>
          <a:p>
            <a:r>
              <a:rPr lang="es-ES_tradnl" sz="4800" b="1" dirty="0" err="1" smtClean="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Ecodiseño</a:t>
            </a:r>
            <a:endParaRPr lang="es-MX" sz="4800" b="1" dirty="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28280412"/>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299</TotalTime>
  <Words>1971</Words>
  <Application>Microsoft Office PowerPoint</Application>
  <PresentationFormat>Presentación en pantalla (4:3)</PresentationFormat>
  <Paragraphs>199</Paragraphs>
  <Slides>38</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38</vt:i4>
      </vt:variant>
    </vt:vector>
  </HeadingPairs>
  <TitlesOfParts>
    <vt:vector size="45" baseType="lpstr">
      <vt:lpstr>ＭＳ Ｐゴシック</vt:lpstr>
      <vt:lpstr>Arial</vt:lpstr>
      <vt:lpstr>Calibri</vt:lpstr>
      <vt:lpstr>Calibri Light</vt:lpstr>
      <vt:lpstr>Cambria</vt:lpstr>
      <vt:lpstr>Times New Roman</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USUARIO</dc:creator>
  <cp:lastModifiedBy>USUARIO</cp:lastModifiedBy>
  <cp:revision>23</cp:revision>
  <dcterms:created xsi:type="dcterms:W3CDTF">2017-10-14T14:35:37Z</dcterms:created>
  <dcterms:modified xsi:type="dcterms:W3CDTF">2017-10-19T16:49:18Z</dcterms:modified>
</cp:coreProperties>
</file>