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8"/>
  </p:notesMasterIdLst>
  <p:handoutMasterIdLst>
    <p:handoutMasterId r:id="rId39"/>
  </p:handoutMasterIdLst>
  <p:sldIdLst>
    <p:sldId id="292" r:id="rId2"/>
    <p:sldId id="294" r:id="rId3"/>
    <p:sldId id="296" r:id="rId4"/>
    <p:sldId id="258" r:id="rId5"/>
    <p:sldId id="269" r:id="rId6"/>
    <p:sldId id="270" r:id="rId7"/>
    <p:sldId id="271" r:id="rId8"/>
    <p:sldId id="297" r:id="rId9"/>
    <p:sldId id="298" r:id="rId10"/>
    <p:sldId id="300" r:id="rId11"/>
    <p:sldId id="299" r:id="rId12"/>
    <p:sldId id="272" r:id="rId13"/>
    <p:sldId id="273" r:id="rId14"/>
    <p:sldId id="307" r:id="rId15"/>
    <p:sldId id="308" r:id="rId16"/>
    <p:sldId id="315" r:id="rId17"/>
    <p:sldId id="276" r:id="rId18"/>
    <p:sldId id="305" r:id="rId19"/>
    <p:sldId id="274" r:id="rId20"/>
    <p:sldId id="275" r:id="rId21"/>
    <p:sldId id="327" r:id="rId22"/>
    <p:sldId id="323" r:id="rId23"/>
    <p:sldId id="324" r:id="rId24"/>
    <p:sldId id="309" r:id="rId25"/>
    <p:sldId id="319" r:id="rId26"/>
    <p:sldId id="310" r:id="rId27"/>
    <p:sldId id="311" r:id="rId28"/>
    <p:sldId id="312" r:id="rId29"/>
    <p:sldId id="313" r:id="rId30"/>
    <p:sldId id="314" r:id="rId31"/>
    <p:sldId id="288" r:id="rId32"/>
    <p:sldId id="287" r:id="rId33"/>
    <p:sldId id="301" r:id="rId34"/>
    <p:sldId id="316" r:id="rId35"/>
    <p:sldId id="317" r:id="rId36"/>
    <p:sldId id="318" r:id="rId37"/>
  </p:sldIdLst>
  <p:sldSz cx="9144000" cy="6858000" type="screen4x3"/>
  <p:notesSz cx="7053263"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2910" y="1038"/>
      </p:cViewPr>
      <p:guideLst>
        <p:guide orient="horz" pos="2160"/>
        <p:guide pos="2880"/>
      </p:guideLst>
    </p:cSldViewPr>
  </p:slideViewPr>
  <p:notesTextViewPr>
    <p:cViewPr>
      <p:scale>
        <a:sx n="1" d="1"/>
        <a:sy n="1" d="1"/>
      </p:scale>
      <p:origin x="0" y="0"/>
    </p:cViewPr>
  </p:notesTextViewPr>
  <p:sorterViewPr>
    <p:cViewPr>
      <p:scale>
        <a:sx n="100" d="100"/>
        <a:sy n="100" d="100"/>
      </p:scale>
      <p:origin x="0" y="-933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8.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A33FC8-1A2C-45A9-9D8D-2DB59CEC49F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5FABE09-0444-4685-A0E2-CD75EBE6C76C}">
      <dgm:prSet phldrT="[Texto]" custT="1"/>
      <dgm:spPr/>
      <dgm:t>
        <a:bodyPr/>
        <a:lstStyle/>
        <a:p>
          <a:r>
            <a:rPr lang="es-ES" sz="2000" dirty="0" smtClean="0"/>
            <a:t>Capital humano: las aptitudes de los individuos  necesarias para aportar soluciones a los clientes</a:t>
          </a:r>
          <a:endParaRPr lang="es-MX" sz="2000" dirty="0"/>
        </a:p>
      </dgm:t>
    </dgm:pt>
    <dgm:pt modelId="{9A9063B6-02D2-45CB-A6EE-C26C430D4B25}" type="parTrans" cxnId="{91BDEA6F-343E-4A8E-98ED-96DD359D9B8A}">
      <dgm:prSet/>
      <dgm:spPr/>
      <dgm:t>
        <a:bodyPr/>
        <a:lstStyle/>
        <a:p>
          <a:endParaRPr lang="es-MX"/>
        </a:p>
      </dgm:t>
    </dgm:pt>
    <dgm:pt modelId="{2DE2D4A3-E4E7-462B-AA68-0D6C254824CF}" type="sibTrans" cxnId="{91BDEA6F-343E-4A8E-98ED-96DD359D9B8A}">
      <dgm:prSet/>
      <dgm:spPr/>
      <dgm:t>
        <a:bodyPr/>
        <a:lstStyle/>
        <a:p>
          <a:endParaRPr lang="es-MX"/>
        </a:p>
      </dgm:t>
    </dgm:pt>
    <dgm:pt modelId="{64456BE5-C563-4B83-A69D-E9CFD5BADBB1}">
      <dgm:prSet phldrT="[Texto]"/>
      <dgm:spPr/>
      <dgm:t>
        <a:bodyPr/>
        <a:lstStyle/>
        <a:p>
          <a:r>
            <a:rPr lang="es-ES" dirty="0" smtClean="0"/>
            <a:t>Capital cliente: La profundidad, amplitud, vinculación y rentabilidad de la empresa</a:t>
          </a:r>
          <a:endParaRPr lang="es-MX" dirty="0"/>
        </a:p>
      </dgm:t>
    </dgm:pt>
    <dgm:pt modelId="{A8196DEE-0402-463C-AB4D-B9E8EC5302D2}" type="parTrans" cxnId="{F2FBCAC5-8EFB-4DBD-8932-8A3441FA200B}">
      <dgm:prSet/>
      <dgm:spPr/>
      <dgm:t>
        <a:bodyPr/>
        <a:lstStyle/>
        <a:p>
          <a:endParaRPr lang="es-MX"/>
        </a:p>
      </dgm:t>
    </dgm:pt>
    <dgm:pt modelId="{77EB46FC-C5FA-4DD1-B913-7A3BB2539E1B}" type="sibTrans" cxnId="{F2FBCAC5-8EFB-4DBD-8932-8A3441FA200B}">
      <dgm:prSet/>
      <dgm:spPr/>
      <dgm:t>
        <a:bodyPr/>
        <a:lstStyle/>
        <a:p>
          <a:endParaRPr lang="es-MX"/>
        </a:p>
      </dgm:t>
    </dgm:pt>
    <dgm:pt modelId="{6E431A9A-4993-4508-9918-AD5F8EC477B7}">
      <dgm:prSet phldrT="[Texto]"/>
      <dgm:spPr/>
      <dgm:t>
        <a:bodyPr/>
        <a:lstStyle/>
        <a:p>
          <a:r>
            <a:rPr lang="es-ES" dirty="0" smtClean="0"/>
            <a:t>Capital estructural: las capacidades organizativas de la empresa para satisfacer las necesidades del mercado</a:t>
          </a:r>
          <a:endParaRPr lang="es-MX" dirty="0"/>
        </a:p>
      </dgm:t>
    </dgm:pt>
    <dgm:pt modelId="{9C2AFE6A-D4C0-451A-B458-D332D4EF860A}" type="parTrans" cxnId="{720E3033-FFC9-4C23-9534-F61ADE6FB2BD}">
      <dgm:prSet/>
      <dgm:spPr/>
      <dgm:t>
        <a:bodyPr/>
        <a:lstStyle/>
        <a:p>
          <a:endParaRPr lang="es-MX"/>
        </a:p>
      </dgm:t>
    </dgm:pt>
    <dgm:pt modelId="{6ABFCA51-7CBE-4D31-B773-029404999DC3}" type="sibTrans" cxnId="{720E3033-FFC9-4C23-9534-F61ADE6FB2BD}">
      <dgm:prSet/>
      <dgm:spPr/>
      <dgm:t>
        <a:bodyPr/>
        <a:lstStyle/>
        <a:p>
          <a:endParaRPr lang="es-MX"/>
        </a:p>
      </dgm:t>
    </dgm:pt>
    <dgm:pt modelId="{B2AB86D5-6EB5-411F-B418-A34B34D32DFC}" type="pres">
      <dgm:prSet presAssocID="{8AA33FC8-1A2C-45A9-9D8D-2DB59CEC49F0}" presName="linear" presStyleCnt="0">
        <dgm:presLayoutVars>
          <dgm:dir/>
          <dgm:animLvl val="lvl"/>
          <dgm:resizeHandles val="exact"/>
        </dgm:presLayoutVars>
      </dgm:prSet>
      <dgm:spPr/>
    </dgm:pt>
    <dgm:pt modelId="{A515FBEF-821C-4147-9607-7B10341B0A0D}" type="pres">
      <dgm:prSet presAssocID="{85FABE09-0444-4685-A0E2-CD75EBE6C76C}" presName="parentLin" presStyleCnt="0"/>
      <dgm:spPr/>
    </dgm:pt>
    <dgm:pt modelId="{87FFB31D-BA09-4D60-8612-11AEC878F80D}" type="pres">
      <dgm:prSet presAssocID="{85FABE09-0444-4685-A0E2-CD75EBE6C76C}" presName="parentLeftMargin" presStyleLbl="node1" presStyleIdx="0" presStyleCnt="3"/>
      <dgm:spPr/>
    </dgm:pt>
    <dgm:pt modelId="{FB5EDDBB-8C8F-4F28-8C4C-7E03D82B198F}" type="pres">
      <dgm:prSet presAssocID="{85FABE09-0444-4685-A0E2-CD75EBE6C76C}" presName="parentText" presStyleLbl="node1" presStyleIdx="0" presStyleCnt="3">
        <dgm:presLayoutVars>
          <dgm:chMax val="0"/>
          <dgm:bulletEnabled val="1"/>
        </dgm:presLayoutVars>
      </dgm:prSet>
      <dgm:spPr/>
      <dgm:t>
        <a:bodyPr/>
        <a:lstStyle/>
        <a:p>
          <a:endParaRPr lang="es-MX"/>
        </a:p>
      </dgm:t>
    </dgm:pt>
    <dgm:pt modelId="{BDAAA14C-C63E-4F75-B885-D9DAA94E7830}" type="pres">
      <dgm:prSet presAssocID="{85FABE09-0444-4685-A0E2-CD75EBE6C76C}" presName="negativeSpace" presStyleCnt="0"/>
      <dgm:spPr/>
    </dgm:pt>
    <dgm:pt modelId="{F8DDC3B3-FDEE-4F38-8558-2EC2CD5AA692}" type="pres">
      <dgm:prSet presAssocID="{85FABE09-0444-4685-A0E2-CD75EBE6C76C}" presName="childText" presStyleLbl="conFgAcc1" presStyleIdx="0" presStyleCnt="3">
        <dgm:presLayoutVars>
          <dgm:bulletEnabled val="1"/>
        </dgm:presLayoutVars>
      </dgm:prSet>
      <dgm:spPr/>
    </dgm:pt>
    <dgm:pt modelId="{438E3FB0-5EE8-48D9-BDF3-47FD39FE4181}" type="pres">
      <dgm:prSet presAssocID="{2DE2D4A3-E4E7-462B-AA68-0D6C254824CF}" presName="spaceBetweenRectangles" presStyleCnt="0"/>
      <dgm:spPr/>
    </dgm:pt>
    <dgm:pt modelId="{5E1E1806-AD04-41D6-B003-42F8BC815DE7}" type="pres">
      <dgm:prSet presAssocID="{64456BE5-C563-4B83-A69D-E9CFD5BADBB1}" presName="parentLin" presStyleCnt="0"/>
      <dgm:spPr/>
    </dgm:pt>
    <dgm:pt modelId="{21A01C2D-EE51-42F9-B5FF-E524819C7A91}" type="pres">
      <dgm:prSet presAssocID="{64456BE5-C563-4B83-A69D-E9CFD5BADBB1}" presName="parentLeftMargin" presStyleLbl="node1" presStyleIdx="0" presStyleCnt="3"/>
      <dgm:spPr/>
    </dgm:pt>
    <dgm:pt modelId="{5C63BD0B-24C9-40D8-BF1B-101B59AE07ED}" type="pres">
      <dgm:prSet presAssocID="{64456BE5-C563-4B83-A69D-E9CFD5BADBB1}" presName="parentText" presStyleLbl="node1" presStyleIdx="1" presStyleCnt="3">
        <dgm:presLayoutVars>
          <dgm:chMax val="0"/>
          <dgm:bulletEnabled val="1"/>
        </dgm:presLayoutVars>
      </dgm:prSet>
      <dgm:spPr/>
      <dgm:t>
        <a:bodyPr/>
        <a:lstStyle/>
        <a:p>
          <a:endParaRPr lang="es-MX"/>
        </a:p>
      </dgm:t>
    </dgm:pt>
    <dgm:pt modelId="{65C59FA2-FFD8-46B1-B6C2-EEF8416B7D68}" type="pres">
      <dgm:prSet presAssocID="{64456BE5-C563-4B83-A69D-E9CFD5BADBB1}" presName="negativeSpace" presStyleCnt="0"/>
      <dgm:spPr/>
    </dgm:pt>
    <dgm:pt modelId="{83C89C3B-CB23-4D93-9BDA-939C2BCDA908}" type="pres">
      <dgm:prSet presAssocID="{64456BE5-C563-4B83-A69D-E9CFD5BADBB1}" presName="childText" presStyleLbl="conFgAcc1" presStyleIdx="1" presStyleCnt="3">
        <dgm:presLayoutVars>
          <dgm:bulletEnabled val="1"/>
        </dgm:presLayoutVars>
      </dgm:prSet>
      <dgm:spPr/>
    </dgm:pt>
    <dgm:pt modelId="{96BAF431-3374-434E-B6C7-D913F3CA39F2}" type="pres">
      <dgm:prSet presAssocID="{77EB46FC-C5FA-4DD1-B913-7A3BB2539E1B}" presName="spaceBetweenRectangles" presStyleCnt="0"/>
      <dgm:spPr/>
    </dgm:pt>
    <dgm:pt modelId="{6649E749-8655-463F-82A3-88A8D725C21B}" type="pres">
      <dgm:prSet presAssocID="{6E431A9A-4993-4508-9918-AD5F8EC477B7}" presName="parentLin" presStyleCnt="0"/>
      <dgm:spPr/>
    </dgm:pt>
    <dgm:pt modelId="{8482D69C-3F7F-48E2-ACD9-8EC50701C056}" type="pres">
      <dgm:prSet presAssocID="{6E431A9A-4993-4508-9918-AD5F8EC477B7}" presName="parentLeftMargin" presStyleLbl="node1" presStyleIdx="1" presStyleCnt="3"/>
      <dgm:spPr/>
    </dgm:pt>
    <dgm:pt modelId="{BB7E5CF5-BEC9-4222-8692-55EB7D43DA13}" type="pres">
      <dgm:prSet presAssocID="{6E431A9A-4993-4508-9918-AD5F8EC477B7}" presName="parentText" presStyleLbl="node1" presStyleIdx="2" presStyleCnt="3">
        <dgm:presLayoutVars>
          <dgm:chMax val="0"/>
          <dgm:bulletEnabled val="1"/>
        </dgm:presLayoutVars>
      </dgm:prSet>
      <dgm:spPr/>
      <dgm:t>
        <a:bodyPr/>
        <a:lstStyle/>
        <a:p>
          <a:endParaRPr lang="es-MX"/>
        </a:p>
      </dgm:t>
    </dgm:pt>
    <dgm:pt modelId="{29A370B3-F4DE-4A1C-A953-59949D4FAA3A}" type="pres">
      <dgm:prSet presAssocID="{6E431A9A-4993-4508-9918-AD5F8EC477B7}" presName="negativeSpace" presStyleCnt="0"/>
      <dgm:spPr/>
    </dgm:pt>
    <dgm:pt modelId="{700E2F83-F8F4-44CC-8ACF-01D0D9530C53}" type="pres">
      <dgm:prSet presAssocID="{6E431A9A-4993-4508-9918-AD5F8EC477B7}" presName="childText" presStyleLbl="conFgAcc1" presStyleIdx="2" presStyleCnt="3">
        <dgm:presLayoutVars>
          <dgm:bulletEnabled val="1"/>
        </dgm:presLayoutVars>
      </dgm:prSet>
      <dgm:spPr/>
    </dgm:pt>
  </dgm:ptLst>
  <dgm:cxnLst>
    <dgm:cxn modelId="{C2FD2571-DE3A-47C6-BD08-DE5418131461}" type="presOf" srcId="{8AA33FC8-1A2C-45A9-9D8D-2DB59CEC49F0}" destId="{B2AB86D5-6EB5-411F-B418-A34B34D32DFC}" srcOrd="0" destOrd="0" presId="urn:microsoft.com/office/officeart/2005/8/layout/list1"/>
    <dgm:cxn modelId="{B65FA99E-8CAF-46B8-BBCF-3C3ED9E6E42A}" type="presOf" srcId="{85FABE09-0444-4685-A0E2-CD75EBE6C76C}" destId="{87FFB31D-BA09-4D60-8612-11AEC878F80D}" srcOrd="0" destOrd="0" presId="urn:microsoft.com/office/officeart/2005/8/layout/list1"/>
    <dgm:cxn modelId="{720E3033-FFC9-4C23-9534-F61ADE6FB2BD}" srcId="{8AA33FC8-1A2C-45A9-9D8D-2DB59CEC49F0}" destId="{6E431A9A-4993-4508-9918-AD5F8EC477B7}" srcOrd="2" destOrd="0" parTransId="{9C2AFE6A-D4C0-451A-B458-D332D4EF860A}" sibTransId="{6ABFCA51-7CBE-4D31-B773-029404999DC3}"/>
    <dgm:cxn modelId="{CF21F58B-6AE1-415E-AA67-8A5E67A8B94C}" type="presOf" srcId="{64456BE5-C563-4B83-A69D-E9CFD5BADBB1}" destId="{21A01C2D-EE51-42F9-B5FF-E524819C7A91}" srcOrd="0" destOrd="0" presId="urn:microsoft.com/office/officeart/2005/8/layout/list1"/>
    <dgm:cxn modelId="{DDE6F153-6E2D-4385-8697-99B2AFE4E0CC}" type="presOf" srcId="{6E431A9A-4993-4508-9918-AD5F8EC477B7}" destId="{BB7E5CF5-BEC9-4222-8692-55EB7D43DA13}" srcOrd="1" destOrd="0" presId="urn:microsoft.com/office/officeart/2005/8/layout/list1"/>
    <dgm:cxn modelId="{F2FBCAC5-8EFB-4DBD-8932-8A3441FA200B}" srcId="{8AA33FC8-1A2C-45A9-9D8D-2DB59CEC49F0}" destId="{64456BE5-C563-4B83-A69D-E9CFD5BADBB1}" srcOrd="1" destOrd="0" parTransId="{A8196DEE-0402-463C-AB4D-B9E8EC5302D2}" sibTransId="{77EB46FC-C5FA-4DD1-B913-7A3BB2539E1B}"/>
    <dgm:cxn modelId="{3E68FC0B-4E55-494A-8935-E72865AD520A}" type="presOf" srcId="{6E431A9A-4993-4508-9918-AD5F8EC477B7}" destId="{8482D69C-3F7F-48E2-ACD9-8EC50701C056}" srcOrd="0" destOrd="0" presId="urn:microsoft.com/office/officeart/2005/8/layout/list1"/>
    <dgm:cxn modelId="{C965F5C2-40D5-47DE-BFFA-496C10458DE3}" type="presOf" srcId="{64456BE5-C563-4B83-A69D-E9CFD5BADBB1}" destId="{5C63BD0B-24C9-40D8-BF1B-101B59AE07ED}" srcOrd="1" destOrd="0" presId="urn:microsoft.com/office/officeart/2005/8/layout/list1"/>
    <dgm:cxn modelId="{91BDEA6F-343E-4A8E-98ED-96DD359D9B8A}" srcId="{8AA33FC8-1A2C-45A9-9D8D-2DB59CEC49F0}" destId="{85FABE09-0444-4685-A0E2-CD75EBE6C76C}" srcOrd="0" destOrd="0" parTransId="{9A9063B6-02D2-45CB-A6EE-C26C430D4B25}" sibTransId="{2DE2D4A3-E4E7-462B-AA68-0D6C254824CF}"/>
    <dgm:cxn modelId="{B523BFBB-7B9C-41C7-95C9-028AE97B43F0}" type="presOf" srcId="{85FABE09-0444-4685-A0E2-CD75EBE6C76C}" destId="{FB5EDDBB-8C8F-4F28-8C4C-7E03D82B198F}" srcOrd="1" destOrd="0" presId="urn:microsoft.com/office/officeart/2005/8/layout/list1"/>
    <dgm:cxn modelId="{2AD7E81E-4C2E-479F-8CB0-9F0A137C93E9}" type="presParOf" srcId="{B2AB86D5-6EB5-411F-B418-A34B34D32DFC}" destId="{A515FBEF-821C-4147-9607-7B10341B0A0D}" srcOrd="0" destOrd="0" presId="urn:microsoft.com/office/officeart/2005/8/layout/list1"/>
    <dgm:cxn modelId="{7C3D1C23-5C9E-474E-8496-AE74FA0B9892}" type="presParOf" srcId="{A515FBEF-821C-4147-9607-7B10341B0A0D}" destId="{87FFB31D-BA09-4D60-8612-11AEC878F80D}" srcOrd="0" destOrd="0" presId="urn:microsoft.com/office/officeart/2005/8/layout/list1"/>
    <dgm:cxn modelId="{62750347-A1DE-4525-BA7D-38EAC1C0F11B}" type="presParOf" srcId="{A515FBEF-821C-4147-9607-7B10341B0A0D}" destId="{FB5EDDBB-8C8F-4F28-8C4C-7E03D82B198F}" srcOrd="1" destOrd="0" presId="urn:microsoft.com/office/officeart/2005/8/layout/list1"/>
    <dgm:cxn modelId="{5D0FC747-AAB5-4834-8145-5FAC6B04CEC6}" type="presParOf" srcId="{B2AB86D5-6EB5-411F-B418-A34B34D32DFC}" destId="{BDAAA14C-C63E-4F75-B885-D9DAA94E7830}" srcOrd="1" destOrd="0" presId="urn:microsoft.com/office/officeart/2005/8/layout/list1"/>
    <dgm:cxn modelId="{64F2985B-A81E-4883-88CF-654D03D89A89}" type="presParOf" srcId="{B2AB86D5-6EB5-411F-B418-A34B34D32DFC}" destId="{F8DDC3B3-FDEE-4F38-8558-2EC2CD5AA692}" srcOrd="2" destOrd="0" presId="urn:microsoft.com/office/officeart/2005/8/layout/list1"/>
    <dgm:cxn modelId="{6262FABB-AE17-4A74-934C-B040263E339B}" type="presParOf" srcId="{B2AB86D5-6EB5-411F-B418-A34B34D32DFC}" destId="{438E3FB0-5EE8-48D9-BDF3-47FD39FE4181}" srcOrd="3" destOrd="0" presId="urn:microsoft.com/office/officeart/2005/8/layout/list1"/>
    <dgm:cxn modelId="{BA019B60-DF51-49D0-B9DA-78F9DB40A752}" type="presParOf" srcId="{B2AB86D5-6EB5-411F-B418-A34B34D32DFC}" destId="{5E1E1806-AD04-41D6-B003-42F8BC815DE7}" srcOrd="4" destOrd="0" presId="urn:microsoft.com/office/officeart/2005/8/layout/list1"/>
    <dgm:cxn modelId="{033D5705-5EC5-49EB-97AA-3C84F8D8C23F}" type="presParOf" srcId="{5E1E1806-AD04-41D6-B003-42F8BC815DE7}" destId="{21A01C2D-EE51-42F9-B5FF-E524819C7A91}" srcOrd="0" destOrd="0" presId="urn:microsoft.com/office/officeart/2005/8/layout/list1"/>
    <dgm:cxn modelId="{F62B3012-71C9-49A6-B9EE-12FAD405C6D2}" type="presParOf" srcId="{5E1E1806-AD04-41D6-B003-42F8BC815DE7}" destId="{5C63BD0B-24C9-40D8-BF1B-101B59AE07ED}" srcOrd="1" destOrd="0" presId="urn:microsoft.com/office/officeart/2005/8/layout/list1"/>
    <dgm:cxn modelId="{59F676FA-9414-4767-A875-AD552DBCCDC9}" type="presParOf" srcId="{B2AB86D5-6EB5-411F-B418-A34B34D32DFC}" destId="{65C59FA2-FFD8-46B1-B6C2-EEF8416B7D68}" srcOrd="5" destOrd="0" presId="urn:microsoft.com/office/officeart/2005/8/layout/list1"/>
    <dgm:cxn modelId="{CD35C2F8-9DC0-40B2-9052-0DF52911D9BF}" type="presParOf" srcId="{B2AB86D5-6EB5-411F-B418-A34B34D32DFC}" destId="{83C89C3B-CB23-4D93-9BDA-939C2BCDA908}" srcOrd="6" destOrd="0" presId="urn:microsoft.com/office/officeart/2005/8/layout/list1"/>
    <dgm:cxn modelId="{FCF9B582-5AB7-41B2-BFD2-7D7994717D39}" type="presParOf" srcId="{B2AB86D5-6EB5-411F-B418-A34B34D32DFC}" destId="{96BAF431-3374-434E-B6C7-D913F3CA39F2}" srcOrd="7" destOrd="0" presId="urn:microsoft.com/office/officeart/2005/8/layout/list1"/>
    <dgm:cxn modelId="{DF6DCE45-EC4C-4230-A3CF-F28780B08AD3}" type="presParOf" srcId="{B2AB86D5-6EB5-411F-B418-A34B34D32DFC}" destId="{6649E749-8655-463F-82A3-88A8D725C21B}" srcOrd="8" destOrd="0" presId="urn:microsoft.com/office/officeart/2005/8/layout/list1"/>
    <dgm:cxn modelId="{9FD45E57-78F4-44E7-8FA8-A200FADC8316}" type="presParOf" srcId="{6649E749-8655-463F-82A3-88A8D725C21B}" destId="{8482D69C-3F7F-48E2-ACD9-8EC50701C056}" srcOrd="0" destOrd="0" presId="urn:microsoft.com/office/officeart/2005/8/layout/list1"/>
    <dgm:cxn modelId="{A9D3D29A-81ED-4AFB-B676-8D93B18FEFF8}" type="presParOf" srcId="{6649E749-8655-463F-82A3-88A8D725C21B}" destId="{BB7E5CF5-BEC9-4222-8692-55EB7D43DA13}" srcOrd="1" destOrd="0" presId="urn:microsoft.com/office/officeart/2005/8/layout/list1"/>
    <dgm:cxn modelId="{A7A87FF8-505E-4B85-953A-78E3686544DC}" type="presParOf" srcId="{B2AB86D5-6EB5-411F-B418-A34B34D32DFC}" destId="{29A370B3-F4DE-4A1C-A953-59949D4FAA3A}" srcOrd="9" destOrd="0" presId="urn:microsoft.com/office/officeart/2005/8/layout/list1"/>
    <dgm:cxn modelId="{64B379A5-9AF3-439E-A23E-ED03612EDCF9}" type="presParOf" srcId="{B2AB86D5-6EB5-411F-B418-A34B34D32DFC}" destId="{700E2F83-F8F4-44CC-8ACF-01D0D9530C53}"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BBD565-B985-4BA5-ACF1-C364088CDDF1}" type="doc">
      <dgm:prSet loTypeId="urn:microsoft.com/office/officeart/2005/8/layout/hList6" loCatId="list" qsTypeId="urn:microsoft.com/office/officeart/2005/8/quickstyle/simple3" qsCatId="simple" csTypeId="urn:microsoft.com/office/officeart/2005/8/colors/accent1_2" csCatId="accent1" phldr="1"/>
      <dgm:spPr/>
      <dgm:t>
        <a:bodyPr/>
        <a:lstStyle/>
        <a:p>
          <a:endParaRPr lang="es-MX"/>
        </a:p>
      </dgm:t>
    </dgm:pt>
    <dgm:pt modelId="{C4C262EA-2DCF-4FDC-8CCA-5312E83785AB}">
      <dgm:prSet phldrT="[Texto]"/>
      <dgm:spPr/>
      <dgm:t>
        <a:bodyPr/>
        <a:lstStyle/>
        <a:p>
          <a:r>
            <a:rPr lang="es-MX" dirty="0" smtClean="0"/>
            <a:t>Capital Humano</a:t>
          </a:r>
          <a:endParaRPr lang="es-MX" dirty="0"/>
        </a:p>
      </dgm:t>
    </dgm:pt>
    <dgm:pt modelId="{76EA79D9-847F-4C8E-952F-41C5D44A9F92}" type="parTrans" cxnId="{62C4B2CF-3E54-4243-8714-D73FE73597CB}">
      <dgm:prSet/>
      <dgm:spPr/>
      <dgm:t>
        <a:bodyPr/>
        <a:lstStyle/>
        <a:p>
          <a:endParaRPr lang="es-MX"/>
        </a:p>
      </dgm:t>
    </dgm:pt>
    <dgm:pt modelId="{CD75C458-2465-4CE0-9575-024D72B2F368}" type="sibTrans" cxnId="{62C4B2CF-3E54-4243-8714-D73FE73597CB}">
      <dgm:prSet/>
      <dgm:spPr/>
      <dgm:t>
        <a:bodyPr/>
        <a:lstStyle/>
        <a:p>
          <a:endParaRPr lang="es-MX"/>
        </a:p>
      </dgm:t>
    </dgm:pt>
    <dgm:pt modelId="{0F2E65D9-C656-458B-830C-50FF4746A107}">
      <dgm:prSet phldrT="[Texto]"/>
      <dgm:spPr/>
      <dgm:t>
        <a:bodyPr/>
        <a:lstStyle/>
        <a:p>
          <a:r>
            <a:rPr lang="es-MX" dirty="0" smtClean="0"/>
            <a:t>Empleados</a:t>
          </a:r>
          <a:endParaRPr lang="es-MX" dirty="0"/>
        </a:p>
      </dgm:t>
    </dgm:pt>
    <dgm:pt modelId="{A896F918-C5B3-4277-BAC1-A3562C54194B}" type="parTrans" cxnId="{8E39A096-FE84-4DBB-BACC-C83205DEC83C}">
      <dgm:prSet/>
      <dgm:spPr/>
      <dgm:t>
        <a:bodyPr/>
        <a:lstStyle/>
        <a:p>
          <a:endParaRPr lang="es-MX"/>
        </a:p>
      </dgm:t>
    </dgm:pt>
    <dgm:pt modelId="{94B996B8-77C7-45B0-AE91-B65A588C80B0}" type="sibTrans" cxnId="{8E39A096-FE84-4DBB-BACC-C83205DEC83C}">
      <dgm:prSet/>
      <dgm:spPr/>
      <dgm:t>
        <a:bodyPr/>
        <a:lstStyle/>
        <a:p>
          <a:endParaRPr lang="es-MX"/>
        </a:p>
      </dgm:t>
    </dgm:pt>
    <dgm:pt modelId="{85F29504-C8D4-4D8F-90DA-81029928D3EA}">
      <dgm:prSet phldrT="[Texto]"/>
      <dgm:spPr/>
      <dgm:t>
        <a:bodyPr/>
        <a:lstStyle/>
        <a:p>
          <a:r>
            <a:rPr lang="es-MX" dirty="0" smtClean="0"/>
            <a:t>Conocimientos y habilidades del empleado</a:t>
          </a:r>
          <a:endParaRPr lang="es-MX" dirty="0"/>
        </a:p>
      </dgm:t>
    </dgm:pt>
    <dgm:pt modelId="{7A8EFC84-4130-41BF-93BD-0D90562FC2A8}" type="parTrans" cxnId="{DF853A49-0516-44BC-827A-6A628F9F1799}">
      <dgm:prSet/>
      <dgm:spPr/>
      <dgm:t>
        <a:bodyPr/>
        <a:lstStyle/>
        <a:p>
          <a:endParaRPr lang="es-MX"/>
        </a:p>
      </dgm:t>
    </dgm:pt>
    <dgm:pt modelId="{3D1A84EC-5777-40F8-AB29-27B27142B108}" type="sibTrans" cxnId="{DF853A49-0516-44BC-827A-6A628F9F1799}">
      <dgm:prSet/>
      <dgm:spPr/>
      <dgm:t>
        <a:bodyPr/>
        <a:lstStyle/>
        <a:p>
          <a:endParaRPr lang="es-MX"/>
        </a:p>
      </dgm:t>
    </dgm:pt>
    <dgm:pt modelId="{FB6AE960-6F24-40DB-9EF4-8740DE537712}">
      <dgm:prSet phldrT="[Texto]"/>
      <dgm:spPr/>
      <dgm:t>
        <a:bodyPr/>
        <a:lstStyle/>
        <a:p>
          <a:r>
            <a:rPr lang="es-MX" dirty="0" smtClean="0"/>
            <a:t>Capital Relacional</a:t>
          </a:r>
          <a:endParaRPr lang="es-MX" dirty="0"/>
        </a:p>
      </dgm:t>
    </dgm:pt>
    <dgm:pt modelId="{903846B4-FB77-4D84-99D9-77D42413190C}" type="parTrans" cxnId="{AF96FF52-5F08-4469-B311-60C45874715E}">
      <dgm:prSet/>
      <dgm:spPr/>
      <dgm:t>
        <a:bodyPr/>
        <a:lstStyle/>
        <a:p>
          <a:endParaRPr lang="es-MX"/>
        </a:p>
      </dgm:t>
    </dgm:pt>
    <dgm:pt modelId="{057331B1-0347-4224-AC67-A513A5A12253}" type="sibTrans" cxnId="{AF96FF52-5F08-4469-B311-60C45874715E}">
      <dgm:prSet/>
      <dgm:spPr/>
      <dgm:t>
        <a:bodyPr/>
        <a:lstStyle/>
        <a:p>
          <a:endParaRPr lang="es-MX"/>
        </a:p>
      </dgm:t>
    </dgm:pt>
    <dgm:pt modelId="{A4BC1344-D78A-4C2C-85B7-3460443C31DA}">
      <dgm:prSet phldrT="[Texto]"/>
      <dgm:spPr/>
      <dgm:t>
        <a:bodyPr/>
        <a:lstStyle/>
        <a:p>
          <a:r>
            <a:rPr lang="es-MX" dirty="0" smtClean="0"/>
            <a:t>Conocimiento acumulado por las partes en los intercambios con terceros (proveedores, clientes, </a:t>
          </a:r>
          <a:r>
            <a:rPr lang="es-MX" dirty="0" err="1" smtClean="0"/>
            <a:t>etc</a:t>
          </a:r>
          <a:r>
            <a:rPr lang="es-MX" dirty="0" smtClean="0"/>
            <a:t>)</a:t>
          </a:r>
          <a:endParaRPr lang="es-MX" dirty="0"/>
        </a:p>
      </dgm:t>
    </dgm:pt>
    <dgm:pt modelId="{81F9CBEA-FE86-4BF2-930E-AC89DB869751}" type="parTrans" cxnId="{54B0E876-7A4B-48B4-BE87-95C8127561C9}">
      <dgm:prSet/>
      <dgm:spPr/>
      <dgm:t>
        <a:bodyPr/>
        <a:lstStyle/>
        <a:p>
          <a:endParaRPr lang="es-MX"/>
        </a:p>
      </dgm:t>
    </dgm:pt>
    <dgm:pt modelId="{672285D7-FE7A-4F49-ACBB-986D9A069B5E}" type="sibTrans" cxnId="{54B0E876-7A4B-48B4-BE87-95C8127561C9}">
      <dgm:prSet/>
      <dgm:spPr/>
      <dgm:t>
        <a:bodyPr/>
        <a:lstStyle/>
        <a:p>
          <a:endParaRPr lang="es-MX"/>
        </a:p>
      </dgm:t>
    </dgm:pt>
    <dgm:pt modelId="{232492D7-DA21-4883-A5C9-1E29CC03FA6D}">
      <dgm:prSet phldrT="[Texto]"/>
      <dgm:spPr/>
      <dgm:t>
        <a:bodyPr/>
        <a:lstStyle/>
        <a:p>
          <a:r>
            <a:rPr lang="es-MX" dirty="0" smtClean="0"/>
            <a:t>Capital estructural</a:t>
          </a:r>
          <a:endParaRPr lang="es-MX" dirty="0"/>
        </a:p>
      </dgm:t>
    </dgm:pt>
    <dgm:pt modelId="{E19A6396-DB79-4B0E-B11F-03168E3786B1}" type="parTrans" cxnId="{50E79EE1-8262-499D-A152-39397E25BB5F}">
      <dgm:prSet/>
      <dgm:spPr/>
      <dgm:t>
        <a:bodyPr/>
        <a:lstStyle/>
        <a:p>
          <a:endParaRPr lang="es-MX"/>
        </a:p>
      </dgm:t>
    </dgm:pt>
    <dgm:pt modelId="{22A0F28C-0177-4127-93A0-267103BF8161}" type="sibTrans" cxnId="{50E79EE1-8262-499D-A152-39397E25BB5F}">
      <dgm:prSet/>
      <dgm:spPr/>
      <dgm:t>
        <a:bodyPr/>
        <a:lstStyle/>
        <a:p>
          <a:endParaRPr lang="es-MX"/>
        </a:p>
      </dgm:t>
    </dgm:pt>
    <dgm:pt modelId="{199CA2A2-CAC0-4408-A503-EB7AD1D32A14}">
      <dgm:prSet phldrT="[Texto]"/>
      <dgm:spPr/>
      <dgm:t>
        <a:bodyPr/>
        <a:lstStyle/>
        <a:p>
          <a:r>
            <a:rPr lang="es-MX" dirty="0" smtClean="0"/>
            <a:t>Procesos y procedimientos</a:t>
          </a:r>
          <a:endParaRPr lang="es-MX" dirty="0"/>
        </a:p>
      </dgm:t>
    </dgm:pt>
    <dgm:pt modelId="{9E193A56-3E3A-4260-BEFB-99C5BC41539E}" type="parTrans" cxnId="{A2901CB2-7E5B-49E2-BDC2-7DE9B2BAE5D0}">
      <dgm:prSet/>
      <dgm:spPr/>
      <dgm:t>
        <a:bodyPr/>
        <a:lstStyle/>
        <a:p>
          <a:endParaRPr lang="es-MX"/>
        </a:p>
      </dgm:t>
    </dgm:pt>
    <dgm:pt modelId="{8E98370D-09DB-42ED-8657-B600735819AA}" type="sibTrans" cxnId="{A2901CB2-7E5B-49E2-BDC2-7DE9B2BAE5D0}">
      <dgm:prSet/>
      <dgm:spPr/>
      <dgm:t>
        <a:bodyPr/>
        <a:lstStyle/>
        <a:p>
          <a:endParaRPr lang="es-MX"/>
        </a:p>
      </dgm:t>
    </dgm:pt>
    <dgm:pt modelId="{EA644630-8732-4470-A63E-6181CC0F1560}">
      <dgm:prSet phldrT="[Texto]"/>
      <dgm:spPr/>
      <dgm:t>
        <a:bodyPr/>
        <a:lstStyle/>
        <a:p>
          <a:r>
            <a:rPr lang="es-MX" dirty="0" smtClean="0"/>
            <a:t>Patentes</a:t>
          </a:r>
          <a:endParaRPr lang="es-MX" dirty="0"/>
        </a:p>
      </dgm:t>
    </dgm:pt>
    <dgm:pt modelId="{ECEAD121-1F09-4476-9B4E-0A8534E997D8}" type="parTrans" cxnId="{464CC145-40CB-4653-AF78-EAA111BE4A43}">
      <dgm:prSet/>
      <dgm:spPr/>
      <dgm:t>
        <a:bodyPr/>
        <a:lstStyle/>
        <a:p>
          <a:endParaRPr lang="es-MX"/>
        </a:p>
      </dgm:t>
    </dgm:pt>
    <dgm:pt modelId="{BF20F50B-D0F4-46DA-9D6C-7EEBDAFBE34C}" type="sibTrans" cxnId="{464CC145-40CB-4653-AF78-EAA111BE4A43}">
      <dgm:prSet/>
      <dgm:spPr/>
      <dgm:t>
        <a:bodyPr/>
        <a:lstStyle/>
        <a:p>
          <a:endParaRPr lang="es-MX"/>
        </a:p>
      </dgm:t>
    </dgm:pt>
    <dgm:pt modelId="{80D3B728-65B5-4BF8-A3D0-B39C48B951AE}">
      <dgm:prSet phldrT="[Texto]"/>
      <dgm:spPr/>
      <dgm:t>
        <a:bodyPr/>
        <a:lstStyle/>
        <a:p>
          <a:r>
            <a:rPr lang="es-MX" dirty="0" smtClean="0"/>
            <a:t>Bases de datos</a:t>
          </a:r>
          <a:endParaRPr lang="es-MX" dirty="0"/>
        </a:p>
      </dgm:t>
    </dgm:pt>
    <dgm:pt modelId="{3AF7F72B-7CD7-4C8A-887E-9465A135C10E}" type="parTrans" cxnId="{44E042E8-73AC-476E-9064-14E15790C9B0}">
      <dgm:prSet/>
      <dgm:spPr/>
      <dgm:t>
        <a:bodyPr/>
        <a:lstStyle/>
        <a:p>
          <a:endParaRPr lang="es-MX"/>
        </a:p>
      </dgm:t>
    </dgm:pt>
    <dgm:pt modelId="{C9A35F20-C994-4A53-8543-DC95D5405485}" type="sibTrans" cxnId="{44E042E8-73AC-476E-9064-14E15790C9B0}">
      <dgm:prSet/>
      <dgm:spPr/>
      <dgm:t>
        <a:bodyPr/>
        <a:lstStyle/>
        <a:p>
          <a:endParaRPr lang="es-MX"/>
        </a:p>
      </dgm:t>
    </dgm:pt>
    <dgm:pt modelId="{CD1AE604-3702-47EF-8A83-DE9F8395CA4F}" type="pres">
      <dgm:prSet presAssocID="{93BBD565-B985-4BA5-ACF1-C364088CDDF1}" presName="Name0" presStyleCnt="0">
        <dgm:presLayoutVars>
          <dgm:dir/>
          <dgm:resizeHandles val="exact"/>
        </dgm:presLayoutVars>
      </dgm:prSet>
      <dgm:spPr/>
    </dgm:pt>
    <dgm:pt modelId="{1C63E22B-BD33-41D1-9EF6-D3E6C256DE0D}" type="pres">
      <dgm:prSet presAssocID="{C4C262EA-2DCF-4FDC-8CCA-5312E83785AB}" presName="node" presStyleLbl="node1" presStyleIdx="0" presStyleCnt="3" custLinFactNeighborX="-91665" custLinFactNeighborY="46456">
        <dgm:presLayoutVars>
          <dgm:bulletEnabled val="1"/>
        </dgm:presLayoutVars>
      </dgm:prSet>
      <dgm:spPr/>
      <dgm:t>
        <a:bodyPr/>
        <a:lstStyle/>
        <a:p>
          <a:endParaRPr lang="es-MX"/>
        </a:p>
      </dgm:t>
    </dgm:pt>
    <dgm:pt modelId="{95ADB093-6DB7-4512-B510-CAE1E4216007}" type="pres">
      <dgm:prSet presAssocID="{CD75C458-2465-4CE0-9575-024D72B2F368}" presName="sibTrans" presStyleCnt="0"/>
      <dgm:spPr/>
    </dgm:pt>
    <dgm:pt modelId="{133DD8DF-C3F9-48DF-B9C7-58A87BE5450F}" type="pres">
      <dgm:prSet presAssocID="{FB6AE960-6F24-40DB-9EF4-8740DE537712}" presName="node" presStyleLbl="node1" presStyleIdx="1" presStyleCnt="3">
        <dgm:presLayoutVars>
          <dgm:bulletEnabled val="1"/>
        </dgm:presLayoutVars>
      </dgm:prSet>
      <dgm:spPr/>
      <dgm:t>
        <a:bodyPr/>
        <a:lstStyle/>
        <a:p>
          <a:endParaRPr lang="es-MX"/>
        </a:p>
      </dgm:t>
    </dgm:pt>
    <dgm:pt modelId="{42AD83C7-8378-4645-AECF-BBAA04503983}" type="pres">
      <dgm:prSet presAssocID="{057331B1-0347-4224-AC67-A513A5A12253}" presName="sibTrans" presStyleCnt="0"/>
      <dgm:spPr/>
    </dgm:pt>
    <dgm:pt modelId="{378811F4-9312-4C33-9700-126F029453CF}" type="pres">
      <dgm:prSet presAssocID="{232492D7-DA21-4883-A5C9-1E29CC03FA6D}" presName="node" presStyleLbl="node1" presStyleIdx="2" presStyleCnt="3">
        <dgm:presLayoutVars>
          <dgm:bulletEnabled val="1"/>
        </dgm:presLayoutVars>
      </dgm:prSet>
      <dgm:spPr/>
      <dgm:t>
        <a:bodyPr/>
        <a:lstStyle/>
        <a:p>
          <a:endParaRPr lang="es-MX"/>
        </a:p>
      </dgm:t>
    </dgm:pt>
  </dgm:ptLst>
  <dgm:cxnLst>
    <dgm:cxn modelId="{A2901CB2-7E5B-49E2-BDC2-7DE9B2BAE5D0}" srcId="{232492D7-DA21-4883-A5C9-1E29CC03FA6D}" destId="{199CA2A2-CAC0-4408-A503-EB7AD1D32A14}" srcOrd="0" destOrd="0" parTransId="{9E193A56-3E3A-4260-BEFB-99C5BC41539E}" sibTransId="{8E98370D-09DB-42ED-8657-B600735819AA}"/>
    <dgm:cxn modelId="{8011FBD7-D2C2-42B9-BE7C-DC3B1BBCD50C}" type="presOf" srcId="{80D3B728-65B5-4BF8-A3D0-B39C48B951AE}" destId="{378811F4-9312-4C33-9700-126F029453CF}" srcOrd="0" destOrd="3" presId="urn:microsoft.com/office/officeart/2005/8/layout/hList6"/>
    <dgm:cxn modelId="{50B5C493-557E-4A45-9F8A-E51C6341D40D}" type="presOf" srcId="{232492D7-DA21-4883-A5C9-1E29CC03FA6D}" destId="{378811F4-9312-4C33-9700-126F029453CF}" srcOrd="0" destOrd="0" presId="urn:microsoft.com/office/officeart/2005/8/layout/hList6"/>
    <dgm:cxn modelId="{CC91B25C-5C72-49E3-A93E-D470FA75D401}" type="presOf" srcId="{85F29504-C8D4-4D8F-90DA-81029928D3EA}" destId="{1C63E22B-BD33-41D1-9EF6-D3E6C256DE0D}" srcOrd="0" destOrd="2" presId="urn:microsoft.com/office/officeart/2005/8/layout/hList6"/>
    <dgm:cxn modelId="{AF96FF52-5F08-4469-B311-60C45874715E}" srcId="{93BBD565-B985-4BA5-ACF1-C364088CDDF1}" destId="{FB6AE960-6F24-40DB-9EF4-8740DE537712}" srcOrd="1" destOrd="0" parTransId="{903846B4-FB77-4D84-99D9-77D42413190C}" sibTransId="{057331B1-0347-4224-AC67-A513A5A12253}"/>
    <dgm:cxn modelId="{50E79EE1-8262-499D-A152-39397E25BB5F}" srcId="{93BBD565-B985-4BA5-ACF1-C364088CDDF1}" destId="{232492D7-DA21-4883-A5C9-1E29CC03FA6D}" srcOrd="2" destOrd="0" parTransId="{E19A6396-DB79-4B0E-B11F-03168E3786B1}" sibTransId="{22A0F28C-0177-4127-93A0-267103BF8161}"/>
    <dgm:cxn modelId="{34FCCC8A-C776-425C-9F2D-9D45AF46A7E1}" type="presOf" srcId="{EA644630-8732-4470-A63E-6181CC0F1560}" destId="{378811F4-9312-4C33-9700-126F029453CF}" srcOrd="0" destOrd="2" presId="urn:microsoft.com/office/officeart/2005/8/layout/hList6"/>
    <dgm:cxn modelId="{F08CEA2B-D03A-4F7B-B49C-B03388DC7DAE}" type="presOf" srcId="{93BBD565-B985-4BA5-ACF1-C364088CDDF1}" destId="{CD1AE604-3702-47EF-8A83-DE9F8395CA4F}" srcOrd="0" destOrd="0" presId="urn:microsoft.com/office/officeart/2005/8/layout/hList6"/>
    <dgm:cxn modelId="{44E042E8-73AC-476E-9064-14E15790C9B0}" srcId="{232492D7-DA21-4883-A5C9-1E29CC03FA6D}" destId="{80D3B728-65B5-4BF8-A3D0-B39C48B951AE}" srcOrd="2" destOrd="0" parTransId="{3AF7F72B-7CD7-4C8A-887E-9465A135C10E}" sibTransId="{C9A35F20-C994-4A53-8543-DC95D5405485}"/>
    <dgm:cxn modelId="{62C4B2CF-3E54-4243-8714-D73FE73597CB}" srcId="{93BBD565-B985-4BA5-ACF1-C364088CDDF1}" destId="{C4C262EA-2DCF-4FDC-8CCA-5312E83785AB}" srcOrd="0" destOrd="0" parTransId="{76EA79D9-847F-4C8E-952F-41C5D44A9F92}" sibTransId="{CD75C458-2465-4CE0-9575-024D72B2F368}"/>
    <dgm:cxn modelId="{E8A27A64-543B-4B2D-9CB5-B49438D32C98}" type="presOf" srcId="{C4C262EA-2DCF-4FDC-8CCA-5312E83785AB}" destId="{1C63E22B-BD33-41D1-9EF6-D3E6C256DE0D}" srcOrd="0" destOrd="0" presId="urn:microsoft.com/office/officeart/2005/8/layout/hList6"/>
    <dgm:cxn modelId="{2AA5CEF4-5E34-42B8-9714-DBF3DCF210B2}" type="presOf" srcId="{0F2E65D9-C656-458B-830C-50FF4746A107}" destId="{1C63E22B-BD33-41D1-9EF6-D3E6C256DE0D}" srcOrd="0" destOrd="1" presId="urn:microsoft.com/office/officeart/2005/8/layout/hList6"/>
    <dgm:cxn modelId="{464CC145-40CB-4653-AF78-EAA111BE4A43}" srcId="{232492D7-DA21-4883-A5C9-1E29CC03FA6D}" destId="{EA644630-8732-4470-A63E-6181CC0F1560}" srcOrd="1" destOrd="0" parTransId="{ECEAD121-1F09-4476-9B4E-0A8534E997D8}" sibTransId="{BF20F50B-D0F4-46DA-9D6C-7EEBDAFBE34C}"/>
    <dgm:cxn modelId="{54B0E876-7A4B-48B4-BE87-95C8127561C9}" srcId="{FB6AE960-6F24-40DB-9EF4-8740DE537712}" destId="{A4BC1344-D78A-4C2C-85B7-3460443C31DA}" srcOrd="0" destOrd="0" parTransId="{81F9CBEA-FE86-4BF2-930E-AC89DB869751}" sibTransId="{672285D7-FE7A-4F49-ACBB-986D9A069B5E}"/>
    <dgm:cxn modelId="{7E86DDD7-6791-4D04-87E8-881CFF7111D2}" type="presOf" srcId="{A4BC1344-D78A-4C2C-85B7-3460443C31DA}" destId="{133DD8DF-C3F9-48DF-B9C7-58A87BE5450F}" srcOrd="0" destOrd="1" presId="urn:microsoft.com/office/officeart/2005/8/layout/hList6"/>
    <dgm:cxn modelId="{DF853A49-0516-44BC-827A-6A628F9F1799}" srcId="{C4C262EA-2DCF-4FDC-8CCA-5312E83785AB}" destId="{85F29504-C8D4-4D8F-90DA-81029928D3EA}" srcOrd="1" destOrd="0" parTransId="{7A8EFC84-4130-41BF-93BD-0D90562FC2A8}" sibTransId="{3D1A84EC-5777-40F8-AB29-27B27142B108}"/>
    <dgm:cxn modelId="{8E39A096-FE84-4DBB-BACC-C83205DEC83C}" srcId="{C4C262EA-2DCF-4FDC-8CCA-5312E83785AB}" destId="{0F2E65D9-C656-458B-830C-50FF4746A107}" srcOrd="0" destOrd="0" parTransId="{A896F918-C5B3-4277-BAC1-A3562C54194B}" sibTransId="{94B996B8-77C7-45B0-AE91-B65A588C80B0}"/>
    <dgm:cxn modelId="{D6FC77D0-25DC-47D4-B44A-7F68144AD5DC}" type="presOf" srcId="{199CA2A2-CAC0-4408-A503-EB7AD1D32A14}" destId="{378811F4-9312-4C33-9700-126F029453CF}" srcOrd="0" destOrd="1" presId="urn:microsoft.com/office/officeart/2005/8/layout/hList6"/>
    <dgm:cxn modelId="{79341168-A2E3-45D5-A328-098ED119E3B5}" type="presOf" srcId="{FB6AE960-6F24-40DB-9EF4-8740DE537712}" destId="{133DD8DF-C3F9-48DF-B9C7-58A87BE5450F}" srcOrd="0" destOrd="0" presId="urn:microsoft.com/office/officeart/2005/8/layout/hList6"/>
    <dgm:cxn modelId="{F356403C-2985-4629-AAC5-CBDF763DABD9}" type="presParOf" srcId="{CD1AE604-3702-47EF-8A83-DE9F8395CA4F}" destId="{1C63E22B-BD33-41D1-9EF6-D3E6C256DE0D}" srcOrd="0" destOrd="0" presId="urn:microsoft.com/office/officeart/2005/8/layout/hList6"/>
    <dgm:cxn modelId="{6FCC87D9-3DBD-4DB6-84F8-383E83A461CC}" type="presParOf" srcId="{CD1AE604-3702-47EF-8A83-DE9F8395CA4F}" destId="{95ADB093-6DB7-4512-B510-CAE1E4216007}" srcOrd="1" destOrd="0" presId="urn:microsoft.com/office/officeart/2005/8/layout/hList6"/>
    <dgm:cxn modelId="{D59592DC-2AE7-48CA-8AD7-1D43915C307F}" type="presParOf" srcId="{CD1AE604-3702-47EF-8A83-DE9F8395CA4F}" destId="{133DD8DF-C3F9-48DF-B9C7-58A87BE5450F}" srcOrd="2" destOrd="0" presId="urn:microsoft.com/office/officeart/2005/8/layout/hList6"/>
    <dgm:cxn modelId="{6D343875-7430-47A0-88A0-F5D27AFF4F68}" type="presParOf" srcId="{CD1AE604-3702-47EF-8A83-DE9F8395CA4F}" destId="{42AD83C7-8378-4645-AECF-BBAA04503983}" srcOrd="3" destOrd="0" presId="urn:microsoft.com/office/officeart/2005/8/layout/hList6"/>
    <dgm:cxn modelId="{7C123591-01A8-46A4-9F28-F7D46A12E78F}" type="presParOf" srcId="{CD1AE604-3702-47EF-8A83-DE9F8395CA4F}" destId="{378811F4-9312-4C33-9700-126F029453CF}"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9840347-6DC4-421F-BC74-CBD6AA9BA52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7296A50E-E6A6-4D8E-86B3-ABEFD9AEDABE}">
      <dgm:prSet phldrT="[Texto]"/>
      <dgm:spPr/>
      <dgm:t>
        <a:bodyPr/>
        <a:lstStyle/>
        <a:p>
          <a:r>
            <a:rPr lang="es-MX" b="1" dirty="0" smtClean="0"/>
            <a:t>Normativos</a:t>
          </a:r>
          <a:r>
            <a:rPr lang="es-MX" dirty="0" smtClean="0"/>
            <a:t> </a:t>
          </a:r>
          <a:endParaRPr lang="es-MX" dirty="0"/>
        </a:p>
      </dgm:t>
    </dgm:pt>
    <dgm:pt modelId="{D2946E0F-C95D-4DB0-8124-5984D8B3F674}" type="parTrans" cxnId="{C3A2F1F9-42BB-4C97-8EBD-F71BA253C2FB}">
      <dgm:prSet/>
      <dgm:spPr/>
      <dgm:t>
        <a:bodyPr/>
        <a:lstStyle/>
        <a:p>
          <a:endParaRPr lang="es-MX"/>
        </a:p>
      </dgm:t>
    </dgm:pt>
    <dgm:pt modelId="{1FA0AFEC-8489-4A18-AE51-019932F1854B}" type="sibTrans" cxnId="{C3A2F1F9-42BB-4C97-8EBD-F71BA253C2FB}">
      <dgm:prSet/>
      <dgm:spPr/>
      <dgm:t>
        <a:bodyPr/>
        <a:lstStyle/>
        <a:p>
          <a:endParaRPr lang="es-MX"/>
        </a:p>
      </dgm:t>
    </dgm:pt>
    <dgm:pt modelId="{B0DBB0B5-3858-43C0-851E-8050F158FFB6}">
      <dgm:prSet phldrT="[Texto]"/>
      <dgm:spPr/>
      <dgm:t>
        <a:bodyPr/>
        <a:lstStyle/>
        <a:p>
          <a:r>
            <a:rPr lang="es-MX" dirty="0" smtClean="0"/>
            <a:t>Orientados a la creación de una cultura consciente del conocimiento en la compañía</a:t>
          </a:r>
          <a:endParaRPr lang="es-MX" dirty="0"/>
        </a:p>
      </dgm:t>
    </dgm:pt>
    <dgm:pt modelId="{E471CFF6-CB58-44AC-9ABA-7FAFF3551A86}" type="parTrans" cxnId="{131A1963-2B1A-4C45-869C-11C9242CD8A9}">
      <dgm:prSet/>
      <dgm:spPr/>
      <dgm:t>
        <a:bodyPr/>
        <a:lstStyle/>
        <a:p>
          <a:endParaRPr lang="es-MX"/>
        </a:p>
      </dgm:t>
    </dgm:pt>
    <dgm:pt modelId="{5739F924-BF8E-473A-A8FE-86C688236704}" type="sibTrans" cxnId="{131A1963-2B1A-4C45-869C-11C9242CD8A9}">
      <dgm:prSet/>
      <dgm:spPr/>
      <dgm:t>
        <a:bodyPr/>
        <a:lstStyle/>
        <a:p>
          <a:endParaRPr lang="es-MX"/>
        </a:p>
      </dgm:t>
    </dgm:pt>
    <dgm:pt modelId="{A75EF397-8ED0-4525-A9BF-558159E0C994}">
      <dgm:prSet phldrT="[Texto]"/>
      <dgm:spPr/>
      <dgm:t>
        <a:bodyPr/>
        <a:lstStyle/>
        <a:p>
          <a:r>
            <a:rPr lang="es-MX" b="1" dirty="0" smtClean="0"/>
            <a:t>Estratégicos</a:t>
          </a:r>
          <a:endParaRPr lang="es-MX" dirty="0"/>
        </a:p>
      </dgm:t>
    </dgm:pt>
    <dgm:pt modelId="{AB9B82EC-2D0A-4EBF-A88A-8DFEFD194980}" type="parTrans" cxnId="{C4230745-53A1-4E3F-8EFE-B64EED571ECA}">
      <dgm:prSet/>
      <dgm:spPr/>
      <dgm:t>
        <a:bodyPr/>
        <a:lstStyle/>
        <a:p>
          <a:endParaRPr lang="es-MX"/>
        </a:p>
      </dgm:t>
    </dgm:pt>
    <dgm:pt modelId="{D17F8C0F-A710-4428-9735-B22661149959}" type="sibTrans" cxnId="{C4230745-53A1-4E3F-8EFE-B64EED571ECA}">
      <dgm:prSet/>
      <dgm:spPr/>
      <dgm:t>
        <a:bodyPr/>
        <a:lstStyle/>
        <a:p>
          <a:endParaRPr lang="es-MX"/>
        </a:p>
      </dgm:t>
    </dgm:pt>
    <dgm:pt modelId="{BF172601-0422-4E3B-A280-D423EE1EDA12}">
      <dgm:prSet phldrT="[Texto]"/>
      <dgm:spPr/>
      <dgm:t>
        <a:bodyPr/>
        <a:lstStyle/>
        <a:p>
          <a:r>
            <a:rPr lang="es-MX" dirty="0" smtClean="0"/>
            <a:t>Definen el conocimiento medular y que habilidades serán necesarias en el futuro.</a:t>
          </a:r>
          <a:endParaRPr lang="es-MX" dirty="0"/>
        </a:p>
      </dgm:t>
    </dgm:pt>
    <dgm:pt modelId="{16606762-CD0F-43A7-B859-894BC2503120}" type="parTrans" cxnId="{61986A50-8FC6-466E-9177-B3C6D713518A}">
      <dgm:prSet/>
      <dgm:spPr/>
      <dgm:t>
        <a:bodyPr/>
        <a:lstStyle/>
        <a:p>
          <a:endParaRPr lang="es-MX"/>
        </a:p>
      </dgm:t>
    </dgm:pt>
    <dgm:pt modelId="{061268B9-80C3-4A87-B0C0-BF1F8664C23B}" type="sibTrans" cxnId="{61986A50-8FC6-466E-9177-B3C6D713518A}">
      <dgm:prSet/>
      <dgm:spPr/>
      <dgm:t>
        <a:bodyPr/>
        <a:lstStyle/>
        <a:p>
          <a:endParaRPr lang="es-MX"/>
        </a:p>
      </dgm:t>
    </dgm:pt>
    <dgm:pt modelId="{A3B268FA-DEA2-4D95-A9BE-1944F3CAA343}">
      <dgm:prSet phldrT="[Texto]"/>
      <dgm:spPr/>
      <dgm:t>
        <a:bodyPr/>
        <a:lstStyle/>
        <a:p>
          <a:r>
            <a:rPr lang="es-MX" dirty="0" smtClean="0"/>
            <a:t>Operativos</a:t>
          </a:r>
          <a:endParaRPr lang="es-MX" dirty="0"/>
        </a:p>
      </dgm:t>
    </dgm:pt>
    <dgm:pt modelId="{CB470AA6-DF3C-4110-B7E0-996F12F7ABED}" type="parTrans" cxnId="{81282180-7937-44F1-BBC1-DEC2FB18F9E9}">
      <dgm:prSet/>
      <dgm:spPr/>
      <dgm:t>
        <a:bodyPr/>
        <a:lstStyle/>
        <a:p>
          <a:endParaRPr lang="es-MX"/>
        </a:p>
      </dgm:t>
    </dgm:pt>
    <dgm:pt modelId="{65A7A983-0AF7-43A8-B153-09671987B6B1}" type="sibTrans" cxnId="{81282180-7937-44F1-BBC1-DEC2FB18F9E9}">
      <dgm:prSet/>
      <dgm:spPr/>
      <dgm:t>
        <a:bodyPr/>
        <a:lstStyle/>
        <a:p>
          <a:endParaRPr lang="es-MX"/>
        </a:p>
      </dgm:t>
    </dgm:pt>
    <dgm:pt modelId="{9004D210-0290-4F63-BB0B-B3A055FA1485}">
      <dgm:prSet phldrT="[Texto]"/>
      <dgm:spPr/>
      <dgm:t>
        <a:bodyPr/>
        <a:lstStyle/>
        <a:p>
          <a:r>
            <a:rPr lang="es-MX" dirty="0" smtClean="0"/>
            <a:t>transforman tanto los objetivos normativos como los estratégicos en objetivos concretos. </a:t>
          </a:r>
          <a:endParaRPr lang="es-MX" dirty="0"/>
        </a:p>
      </dgm:t>
    </dgm:pt>
    <dgm:pt modelId="{45ACBA7D-8D88-4E76-B436-BA096EB00F55}" type="parTrans" cxnId="{0804E5ED-D1DB-4754-BDB8-56EC001C16A0}">
      <dgm:prSet/>
      <dgm:spPr/>
      <dgm:t>
        <a:bodyPr/>
        <a:lstStyle/>
        <a:p>
          <a:endParaRPr lang="es-MX"/>
        </a:p>
      </dgm:t>
    </dgm:pt>
    <dgm:pt modelId="{8C9DFE27-6791-4340-B86A-AC2D32F0E96E}" type="sibTrans" cxnId="{0804E5ED-D1DB-4754-BDB8-56EC001C16A0}">
      <dgm:prSet/>
      <dgm:spPr/>
      <dgm:t>
        <a:bodyPr/>
        <a:lstStyle/>
        <a:p>
          <a:endParaRPr lang="es-MX"/>
        </a:p>
      </dgm:t>
    </dgm:pt>
    <dgm:pt modelId="{4141E068-18AD-430C-B74E-E9D4A311605F}" type="pres">
      <dgm:prSet presAssocID="{B9840347-6DC4-421F-BC74-CBD6AA9BA526}" presName="Name0" presStyleCnt="0">
        <dgm:presLayoutVars>
          <dgm:dir/>
          <dgm:animLvl val="lvl"/>
          <dgm:resizeHandles val="exact"/>
        </dgm:presLayoutVars>
      </dgm:prSet>
      <dgm:spPr/>
    </dgm:pt>
    <dgm:pt modelId="{B69562D2-8566-47DB-BD88-FF8EA3972BF4}" type="pres">
      <dgm:prSet presAssocID="{7296A50E-E6A6-4D8E-86B3-ABEFD9AEDABE}" presName="composite" presStyleCnt="0"/>
      <dgm:spPr/>
    </dgm:pt>
    <dgm:pt modelId="{B33CEDEE-69BA-496C-9414-6B8BED8FA608}" type="pres">
      <dgm:prSet presAssocID="{7296A50E-E6A6-4D8E-86B3-ABEFD9AEDABE}" presName="parTx" presStyleLbl="alignNode1" presStyleIdx="0" presStyleCnt="3" custLinFactNeighborX="-2932" custLinFactNeighborY="1190">
        <dgm:presLayoutVars>
          <dgm:chMax val="0"/>
          <dgm:chPref val="0"/>
          <dgm:bulletEnabled val="1"/>
        </dgm:presLayoutVars>
      </dgm:prSet>
      <dgm:spPr/>
      <dgm:t>
        <a:bodyPr/>
        <a:lstStyle/>
        <a:p>
          <a:endParaRPr lang="es-MX"/>
        </a:p>
      </dgm:t>
    </dgm:pt>
    <dgm:pt modelId="{F9EBEB02-A139-4011-A36B-9DCC8DC1937E}" type="pres">
      <dgm:prSet presAssocID="{7296A50E-E6A6-4D8E-86B3-ABEFD9AEDABE}" presName="desTx" presStyleLbl="alignAccFollowNode1" presStyleIdx="0" presStyleCnt="3">
        <dgm:presLayoutVars>
          <dgm:bulletEnabled val="1"/>
        </dgm:presLayoutVars>
      </dgm:prSet>
      <dgm:spPr/>
      <dgm:t>
        <a:bodyPr/>
        <a:lstStyle/>
        <a:p>
          <a:endParaRPr lang="es-MX"/>
        </a:p>
      </dgm:t>
    </dgm:pt>
    <dgm:pt modelId="{BBA5DABA-AF33-4C08-A32D-98EE055448E7}" type="pres">
      <dgm:prSet presAssocID="{1FA0AFEC-8489-4A18-AE51-019932F1854B}" presName="space" presStyleCnt="0"/>
      <dgm:spPr/>
    </dgm:pt>
    <dgm:pt modelId="{1E38EDC7-C8EB-49B6-B292-F131974B1451}" type="pres">
      <dgm:prSet presAssocID="{A75EF397-8ED0-4525-A9BF-558159E0C994}" presName="composite" presStyleCnt="0"/>
      <dgm:spPr/>
    </dgm:pt>
    <dgm:pt modelId="{7DEA874B-1C5D-4418-83AF-086DF970A800}" type="pres">
      <dgm:prSet presAssocID="{A75EF397-8ED0-4525-A9BF-558159E0C994}" presName="parTx" presStyleLbl="alignNode1" presStyleIdx="1" presStyleCnt="3">
        <dgm:presLayoutVars>
          <dgm:chMax val="0"/>
          <dgm:chPref val="0"/>
          <dgm:bulletEnabled val="1"/>
        </dgm:presLayoutVars>
      </dgm:prSet>
      <dgm:spPr/>
      <dgm:t>
        <a:bodyPr/>
        <a:lstStyle/>
        <a:p>
          <a:endParaRPr lang="es-MX"/>
        </a:p>
      </dgm:t>
    </dgm:pt>
    <dgm:pt modelId="{BA6AD454-01D7-401E-A897-E8D45BBA47FC}" type="pres">
      <dgm:prSet presAssocID="{A75EF397-8ED0-4525-A9BF-558159E0C994}" presName="desTx" presStyleLbl="alignAccFollowNode1" presStyleIdx="1" presStyleCnt="3">
        <dgm:presLayoutVars>
          <dgm:bulletEnabled val="1"/>
        </dgm:presLayoutVars>
      </dgm:prSet>
      <dgm:spPr/>
      <dgm:t>
        <a:bodyPr/>
        <a:lstStyle/>
        <a:p>
          <a:endParaRPr lang="es-MX"/>
        </a:p>
      </dgm:t>
    </dgm:pt>
    <dgm:pt modelId="{FD6BE639-F670-4237-B998-D66C0ADFBE1F}" type="pres">
      <dgm:prSet presAssocID="{D17F8C0F-A710-4428-9735-B22661149959}" presName="space" presStyleCnt="0"/>
      <dgm:spPr/>
    </dgm:pt>
    <dgm:pt modelId="{BAB7D329-BFCA-428A-9C92-3FC53C06B324}" type="pres">
      <dgm:prSet presAssocID="{A3B268FA-DEA2-4D95-A9BE-1944F3CAA343}" presName="composite" presStyleCnt="0"/>
      <dgm:spPr/>
    </dgm:pt>
    <dgm:pt modelId="{13D49BDD-FFF7-4BE6-A58C-BFEE08940442}" type="pres">
      <dgm:prSet presAssocID="{A3B268FA-DEA2-4D95-A9BE-1944F3CAA343}" presName="parTx" presStyleLbl="alignNode1" presStyleIdx="2" presStyleCnt="3">
        <dgm:presLayoutVars>
          <dgm:chMax val="0"/>
          <dgm:chPref val="0"/>
          <dgm:bulletEnabled val="1"/>
        </dgm:presLayoutVars>
      </dgm:prSet>
      <dgm:spPr/>
      <dgm:t>
        <a:bodyPr/>
        <a:lstStyle/>
        <a:p>
          <a:endParaRPr lang="es-MX"/>
        </a:p>
      </dgm:t>
    </dgm:pt>
    <dgm:pt modelId="{1DE43E2E-88FB-4BEB-B7C8-20873F303431}" type="pres">
      <dgm:prSet presAssocID="{A3B268FA-DEA2-4D95-A9BE-1944F3CAA343}" presName="desTx" presStyleLbl="alignAccFollowNode1" presStyleIdx="2" presStyleCnt="3">
        <dgm:presLayoutVars>
          <dgm:bulletEnabled val="1"/>
        </dgm:presLayoutVars>
      </dgm:prSet>
      <dgm:spPr/>
      <dgm:t>
        <a:bodyPr/>
        <a:lstStyle/>
        <a:p>
          <a:endParaRPr lang="es-MX"/>
        </a:p>
      </dgm:t>
    </dgm:pt>
  </dgm:ptLst>
  <dgm:cxnLst>
    <dgm:cxn modelId="{131A1963-2B1A-4C45-869C-11C9242CD8A9}" srcId="{7296A50E-E6A6-4D8E-86B3-ABEFD9AEDABE}" destId="{B0DBB0B5-3858-43C0-851E-8050F158FFB6}" srcOrd="0" destOrd="0" parTransId="{E471CFF6-CB58-44AC-9ABA-7FAFF3551A86}" sibTransId="{5739F924-BF8E-473A-A8FE-86C688236704}"/>
    <dgm:cxn modelId="{C3A2F1F9-42BB-4C97-8EBD-F71BA253C2FB}" srcId="{B9840347-6DC4-421F-BC74-CBD6AA9BA526}" destId="{7296A50E-E6A6-4D8E-86B3-ABEFD9AEDABE}" srcOrd="0" destOrd="0" parTransId="{D2946E0F-C95D-4DB0-8124-5984D8B3F674}" sibTransId="{1FA0AFEC-8489-4A18-AE51-019932F1854B}"/>
    <dgm:cxn modelId="{D3D702AA-1FE2-47CD-953E-F80317582227}" type="presOf" srcId="{B0DBB0B5-3858-43C0-851E-8050F158FFB6}" destId="{F9EBEB02-A139-4011-A36B-9DCC8DC1937E}" srcOrd="0" destOrd="0" presId="urn:microsoft.com/office/officeart/2005/8/layout/hList1"/>
    <dgm:cxn modelId="{C0799A7E-8575-486C-A2E0-888D1ADFAD0C}" type="presOf" srcId="{B9840347-6DC4-421F-BC74-CBD6AA9BA526}" destId="{4141E068-18AD-430C-B74E-E9D4A311605F}" srcOrd="0" destOrd="0" presId="urn:microsoft.com/office/officeart/2005/8/layout/hList1"/>
    <dgm:cxn modelId="{79061044-48C1-4EFF-BCFA-4500BB3582B2}" type="presOf" srcId="{7296A50E-E6A6-4D8E-86B3-ABEFD9AEDABE}" destId="{B33CEDEE-69BA-496C-9414-6B8BED8FA608}" srcOrd="0" destOrd="0" presId="urn:microsoft.com/office/officeart/2005/8/layout/hList1"/>
    <dgm:cxn modelId="{C34F518B-CB29-4F1F-A612-7D0ED20FDE49}" type="presOf" srcId="{A3B268FA-DEA2-4D95-A9BE-1944F3CAA343}" destId="{13D49BDD-FFF7-4BE6-A58C-BFEE08940442}" srcOrd="0" destOrd="0" presId="urn:microsoft.com/office/officeart/2005/8/layout/hList1"/>
    <dgm:cxn modelId="{B58BF966-CC50-4278-8DF0-14EDEB89F496}" type="presOf" srcId="{BF172601-0422-4E3B-A280-D423EE1EDA12}" destId="{BA6AD454-01D7-401E-A897-E8D45BBA47FC}" srcOrd="0" destOrd="0" presId="urn:microsoft.com/office/officeart/2005/8/layout/hList1"/>
    <dgm:cxn modelId="{81282180-7937-44F1-BBC1-DEC2FB18F9E9}" srcId="{B9840347-6DC4-421F-BC74-CBD6AA9BA526}" destId="{A3B268FA-DEA2-4D95-A9BE-1944F3CAA343}" srcOrd="2" destOrd="0" parTransId="{CB470AA6-DF3C-4110-B7E0-996F12F7ABED}" sibTransId="{65A7A983-0AF7-43A8-B153-09671987B6B1}"/>
    <dgm:cxn modelId="{61986A50-8FC6-466E-9177-B3C6D713518A}" srcId="{A75EF397-8ED0-4525-A9BF-558159E0C994}" destId="{BF172601-0422-4E3B-A280-D423EE1EDA12}" srcOrd="0" destOrd="0" parTransId="{16606762-CD0F-43A7-B859-894BC2503120}" sibTransId="{061268B9-80C3-4A87-B0C0-BF1F8664C23B}"/>
    <dgm:cxn modelId="{0804E5ED-D1DB-4754-BDB8-56EC001C16A0}" srcId="{A3B268FA-DEA2-4D95-A9BE-1944F3CAA343}" destId="{9004D210-0290-4F63-BB0B-B3A055FA1485}" srcOrd="0" destOrd="0" parTransId="{45ACBA7D-8D88-4E76-B436-BA096EB00F55}" sibTransId="{8C9DFE27-6791-4340-B86A-AC2D32F0E96E}"/>
    <dgm:cxn modelId="{C4230745-53A1-4E3F-8EFE-B64EED571ECA}" srcId="{B9840347-6DC4-421F-BC74-CBD6AA9BA526}" destId="{A75EF397-8ED0-4525-A9BF-558159E0C994}" srcOrd="1" destOrd="0" parTransId="{AB9B82EC-2D0A-4EBF-A88A-8DFEFD194980}" sibTransId="{D17F8C0F-A710-4428-9735-B22661149959}"/>
    <dgm:cxn modelId="{D7EDC15A-198A-4C64-848E-B5205163054D}" type="presOf" srcId="{A75EF397-8ED0-4525-A9BF-558159E0C994}" destId="{7DEA874B-1C5D-4418-83AF-086DF970A800}" srcOrd="0" destOrd="0" presId="urn:microsoft.com/office/officeart/2005/8/layout/hList1"/>
    <dgm:cxn modelId="{99C448D8-C72A-40F9-A63B-351642B4FF7C}" type="presOf" srcId="{9004D210-0290-4F63-BB0B-B3A055FA1485}" destId="{1DE43E2E-88FB-4BEB-B7C8-20873F303431}" srcOrd="0" destOrd="0" presId="urn:microsoft.com/office/officeart/2005/8/layout/hList1"/>
    <dgm:cxn modelId="{E7D8CC08-4239-43A7-9DE2-2D8E20567EEE}" type="presParOf" srcId="{4141E068-18AD-430C-B74E-E9D4A311605F}" destId="{B69562D2-8566-47DB-BD88-FF8EA3972BF4}" srcOrd="0" destOrd="0" presId="urn:microsoft.com/office/officeart/2005/8/layout/hList1"/>
    <dgm:cxn modelId="{ACDFC542-AFA6-4C19-A9AF-7BEC51A0531D}" type="presParOf" srcId="{B69562D2-8566-47DB-BD88-FF8EA3972BF4}" destId="{B33CEDEE-69BA-496C-9414-6B8BED8FA608}" srcOrd="0" destOrd="0" presId="urn:microsoft.com/office/officeart/2005/8/layout/hList1"/>
    <dgm:cxn modelId="{731480CC-2475-4345-B04D-B753CCE19298}" type="presParOf" srcId="{B69562D2-8566-47DB-BD88-FF8EA3972BF4}" destId="{F9EBEB02-A139-4011-A36B-9DCC8DC1937E}" srcOrd="1" destOrd="0" presId="urn:microsoft.com/office/officeart/2005/8/layout/hList1"/>
    <dgm:cxn modelId="{3EF14675-356A-4B9D-AE8F-9EAAC8485F69}" type="presParOf" srcId="{4141E068-18AD-430C-B74E-E9D4A311605F}" destId="{BBA5DABA-AF33-4C08-A32D-98EE055448E7}" srcOrd="1" destOrd="0" presId="urn:microsoft.com/office/officeart/2005/8/layout/hList1"/>
    <dgm:cxn modelId="{7B9BCFCD-B5CF-484D-91D0-542A90BA0CAB}" type="presParOf" srcId="{4141E068-18AD-430C-B74E-E9D4A311605F}" destId="{1E38EDC7-C8EB-49B6-B292-F131974B1451}" srcOrd="2" destOrd="0" presId="urn:microsoft.com/office/officeart/2005/8/layout/hList1"/>
    <dgm:cxn modelId="{808E13E3-C21C-4E36-8BEA-1890D49FE4D8}" type="presParOf" srcId="{1E38EDC7-C8EB-49B6-B292-F131974B1451}" destId="{7DEA874B-1C5D-4418-83AF-086DF970A800}" srcOrd="0" destOrd="0" presId="urn:microsoft.com/office/officeart/2005/8/layout/hList1"/>
    <dgm:cxn modelId="{E9F5FFFB-331D-4200-9660-3DFDFEB21D84}" type="presParOf" srcId="{1E38EDC7-C8EB-49B6-B292-F131974B1451}" destId="{BA6AD454-01D7-401E-A897-E8D45BBA47FC}" srcOrd="1" destOrd="0" presId="urn:microsoft.com/office/officeart/2005/8/layout/hList1"/>
    <dgm:cxn modelId="{FE49980B-2C02-4835-9163-9CE71A4AF7DB}" type="presParOf" srcId="{4141E068-18AD-430C-B74E-E9D4A311605F}" destId="{FD6BE639-F670-4237-B998-D66C0ADFBE1F}" srcOrd="3" destOrd="0" presId="urn:microsoft.com/office/officeart/2005/8/layout/hList1"/>
    <dgm:cxn modelId="{7CEE1992-7964-4FD2-89BE-1297CB850FBF}" type="presParOf" srcId="{4141E068-18AD-430C-B74E-E9D4A311605F}" destId="{BAB7D329-BFCA-428A-9C92-3FC53C06B324}" srcOrd="4" destOrd="0" presId="urn:microsoft.com/office/officeart/2005/8/layout/hList1"/>
    <dgm:cxn modelId="{98207B8F-9FB9-4644-9A10-1867ADE3BBA7}" type="presParOf" srcId="{BAB7D329-BFCA-428A-9C92-3FC53C06B324}" destId="{13D49BDD-FFF7-4BE6-A58C-BFEE08940442}" srcOrd="0" destOrd="0" presId="urn:microsoft.com/office/officeart/2005/8/layout/hList1"/>
    <dgm:cxn modelId="{0DD04EBF-52F6-4A56-804F-C2180ED50CE4}" type="presParOf" srcId="{BAB7D329-BFCA-428A-9C92-3FC53C06B324}" destId="{1DE43E2E-88FB-4BEB-B7C8-20873F30343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C7FC32C-CEBE-409F-93F5-2EAFDEA5868B}" type="doc">
      <dgm:prSet loTypeId="urn:microsoft.com/office/officeart/2008/layout/VerticalCurvedList" loCatId="list" qsTypeId="urn:microsoft.com/office/officeart/2005/8/quickstyle/3d3" qsCatId="3D" csTypeId="urn:microsoft.com/office/officeart/2005/8/colors/accent1_2" csCatId="accent1" phldr="1"/>
      <dgm:spPr/>
      <dgm:t>
        <a:bodyPr/>
        <a:lstStyle/>
        <a:p>
          <a:endParaRPr lang="es-MX"/>
        </a:p>
      </dgm:t>
    </dgm:pt>
    <dgm:pt modelId="{1B39B952-8D82-4BC9-A5A9-EBB8488C7BB2}">
      <dgm:prSet phldrT="[Texto]"/>
      <dgm:spPr/>
      <dgm:t>
        <a:bodyPr/>
        <a:lstStyle/>
        <a:p>
          <a:r>
            <a:rPr lang="es-MX" dirty="0" smtClean="0"/>
            <a:t>Activo intangible con un claro potencial para la construcción de una ventaja competitiva sostenible (Ventura, 1996). </a:t>
          </a:r>
          <a:endParaRPr lang="es-MX" dirty="0"/>
        </a:p>
      </dgm:t>
    </dgm:pt>
    <dgm:pt modelId="{35D75367-823A-41D2-88DC-7BEBF1521B8B}" type="parTrans" cxnId="{E75FA572-12AE-4340-929C-3CD5D6E9368B}">
      <dgm:prSet/>
      <dgm:spPr/>
      <dgm:t>
        <a:bodyPr/>
        <a:lstStyle/>
        <a:p>
          <a:endParaRPr lang="es-MX"/>
        </a:p>
      </dgm:t>
    </dgm:pt>
    <dgm:pt modelId="{9E1A00FE-167E-4CB7-9428-5C26EF08AD25}" type="sibTrans" cxnId="{E75FA572-12AE-4340-929C-3CD5D6E9368B}">
      <dgm:prSet/>
      <dgm:spPr/>
      <dgm:t>
        <a:bodyPr/>
        <a:lstStyle/>
        <a:p>
          <a:endParaRPr lang="es-MX"/>
        </a:p>
      </dgm:t>
    </dgm:pt>
    <dgm:pt modelId="{D13B59EE-9927-44AE-9652-A34C088D0185}">
      <dgm:prSet phldrT="[Texto]"/>
      <dgm:spPr/>
      <dgm:t>
        <a:bodyPr/>
        <a:lstStyle/>
        <a:p>
          <a:r>
            <a:rPr lang="es-ES" dirty="0" smtClean="0"/>
            <a:t>“una mezcla fluida que se genera en la  organización  producto de la experiencia,  valores,  información  del contexto,  que crea un marco de referencia para la evaluación y la incorporación de nuevas experiencias e  información” Davenport y </a:t>
          </a:r>
          <a:r>
            <a:rPr lang="es-ES" dirty="0" err="1" smtClean="0"/>
            <a:t>Prusak</a:t>
          </a:r>
          <a:r>
            <a:rPr lang="es-ES" dirty="0" smtClean="0"/>
            <a:t> (1998:5) </a:t>
          </a:r>
          <a:endParaRPr lang="es-MX" dirty="0"/>
        </a:p>
      </dgm:t>
    </dgm:pt>
    <dgm:pt modelId="{F1A85E06-A421-40FE-853C-1E1F9C896675}" type="parTrans" cxnId="{301F614E-36BC-4345-89E6-568FA1C13214}">
      <dgm:prSet/>
      <dgm:spPr/>
      <dgm:t>
        <a:bodyPr/>
        <a:lstStyle/>
        <a:p>
          <a:endParaRPr lang="es-MX"/>
        </a:p>
      </dgm:t>
    </dgm:pt>
    <dgm:pt modelId="{64A64D0A-77E0-4D9B-BC3F-2C6AEAF4D6B5}" type="sibTrans" cxnId="{301F614E-36BC-4345-89E6-568FA1C13214}">
      <dgm:prSet/>
      <dgm:spPr/>
      <dgm:t>
        <a:bodyPr/>
        <a:lstStyle/>
        <a:p>
          <a:endParaRPr lang="es-MX"/>
        </a:p>
      </dgm:t>
    </dgm:pt>
    <dgm:pt modelId="{4562FF5C-9166-4D7F-ABDF-E00FD1411AE6}">
      <dgm:prSet phldrT="[Texto]"/>
      <dgm:spPr/>
      <dgm:t>
        <a:bodyPr/>
        <a:lstStyle/>
        <a:p>
          <a:r>
            <a:rPr lang="es-ES" dirty="0" smtClean="0"/>
            <a:t>El conocimiento se origina en la mente de las personas y que una vez que lo adquieren se les denomina conocedores.</a:t>
          </a:r>
          <a:endParaRPr lang="es-MX" dirty="0"/>
        </a:p>
      </dgm:t>
    </dgm:pt>
    <dgm:pt modelId="{E3AE391B-9B17-4B58-AB5A-3E3EA880A548}" type="parTrans" cxnId="{83C22917-B17D-4536-9F00-47495FB7C8F0}">
      <dgm:prSet/>
      <dgm:spPr/>
      <dgm:t>
        <a:bodyPr/>
        <a:lstStyle/>
        <a:p>
          <a:endParaRPr lang="es-MX"/>
        </a:p>
      </dgm:t>
    </dgm:pt>
    <dgm:pt modelId="{C18C4DEF-F7F1-40C2-AE67-1A0FF8E9C878}" type="sibTrans" cxnId="{83C22917-B17D-4536-9F00-47495FB7C8F0}">
      <dgm:prSet/>
      <dgm:spPr/>
      <dgm:t>
        <a:bodyPr/>
        <a:lstStyle/>
        <a:p>
          <a:endParaRPr lang="es-MX"/>
        </a:p>
      </dgm:t>
    </dgm:pt>
    <dgm:pt modelId="{422A0996-CB59-4DA2-BD81-ECC033839887}" type="pres">
      <dgm:prSet presAssocID="{0C7FC32C-CEBE-409F-93F5-2EAFDEA5868B}" presName="Name0" presStyleCnt="0">
        <dgm:presLayoutVars>
          <dgm:chMax val="7"/>
          <dgm:chPref val="7"/>
          <dgm:dir/>
        </dgm:presLayoutVars>
      </dgm:prSet>
      <dgm:spPr/>
    </dgm:pt>
    <dgm:pt modelId="{9B43B66F-D129-4363-9CDB-C2FE0C7DAE66}" type="pres">
      <dgm:prSet presAssocID="{0C7FC32C-CEBE-409F-93F5-2EAFDEA5868B}" presName="Name1" presStyleCnt="0"/>
      <dgm:spPr/>
    </dgm:pt>
    <dgm:pt modelId="{FBBFAB2C-7672-48D1-9BF4-E1210B7D8D1D}" type="pres">
      <dgm:prSet presAssocID="{0C7FC32C-CEBE-409F-93F5-2EAFDEA5868B}" presName="cycle" presStyleCnt="0"/>
      <dgm:spPr/>
    </dgm:pt>
    <dgm:pt modelId="{8BA217B6-EE3C-47A5-9ECC-6BF39A4398AF}" type="pres">
      <dgm:prSet presAssocID="{0C7FC32C-CEBE-409F-93F5-2EAFDEA5868B}" presName="srcNode" presStyleLbl="node1" presStyleIdx="0" presStyleCnt="3"/>
      <dgm:spPr/>
    </dgm:pt>
    <dgm:pt modelId="{5951E384-3718-477B-B50C-DE0500310483}" type="pres">
      <dgm:prSet presAssocID="{0C7FC32C-CEBE-409F-93F5-2EAFDEA5868B}" presName="conn" presStyleLbl="parChTrans1D2" presStyleIdx="0" presStyleCnt="1"/>
      <dgm:spPr/>
    </dgm:pt>
    <dgm:pt modelId="{BE50885B-1F3F-4713-85D8-A73B60C666FA}" type="pres">
      <dgm:prSet presAssocID="{0C7FC32C-CEBE-409F-93F5-2EAFDEA5868B}" presName="extraNode" presStyleLbl="node1" presStyleIdx="0" presStyleCnt="3"/>
      <dgm:spPr/>
    </dgm:pt>
    <dgm:pt modelId="{9F20274C-4B33-4545-95BA-1AD3B6E34EC0}" type="pres">
      <dgm:prSet presAssocID="{0C7FC32C-CEBE-409F-93F5-2EAFDEA5868B}" presName="dstNode" presStyleLbl="node1" presStyleIdx="0" presStyleCnt="3"/>
      <dgm:spPr/>
    </dgm:pt>
    <dgm:pt modelId="{779350E2-A1CD-47F4-9FF8-200B182A4797}" type="pres">
      <dgm:prSet presAssocID="{1B39B952-8D82-4BC9-A5A9-EBB8488C7BB2}" presName="text_1" presStyleLbl="node1" presStyleIdx="0" presStyleCnt="3">
        <dgm:presLayoutVars>
          <dgm:bulletEnabled val="1"/>
        </dgm:presLayoutVars>
      </dgm:prSet>
      <dgm:spPr/>
      <dgm:t>
        <a:bodyPr/>
        <a:lstStyle/>
        <a:p>
          <a:endParaRPr lang="es-MX"/>
        </a:p>
      </dgm:t>
    </dgm:pt>
    <dgm:pt modelId="{4ACFD0DD-E044-405B-A4E0-3443AC030C3C}" type="pres">
      <dgm:prSet presAssocID="{1B39B952-8D82-4BC9-A5A9-EBB8488C7BB2}" presName="accent_1" presStyleCnt="0"/>
      <dgm:spPr/>
    </dgm:pt>
    <dgm:pt modelId="{35FA83AB-8BF2-4D94-BA79-C6D2B4AD236A}" type="pres">
      <dgm:prSet presAssocID="{1B39B952-8D82-4BC9-A5A9-EBB8488C7BB2}" presName="accentRepeatNode" presStyleLbl="solidFgAcc1" presStyleIdx="0" presStyleCnt="3"/>
      <dgm:spPr/>
    </dgm:pt>
    <dgm:pt modelId="{1BB7C1F9-6E47-496E-8DAE-C0FFFE189F78}" type="pres">
      <dgm:prSet presAssocID="{D13B59EE-9927-44AE-9652-A34C088D0185}" presName="text_2" presStyleLbl="node1" presStyleIdx="1" presStyleCnt="3">
        <dgm:presLayoutVars>
          <dgm:bulletEnabled val="1"/>
        </dgm:presLayoutVars>
      </dgm:prSet>
      <dgm:spPr/>
      <dgm:t>
        <a:bodyPr/>
        <a:lstStyle/>
        <a:p>
          <a:endParaRPr lang="es-MX"/>
        </a:p>
      </dgm:t>
    </dgm:pt>
    <dgm:pt modelId="{792F515A-FBCF-4751-B729-FCC12F7E3A29}" type="pres">
      <dgm:prSet presAssocID="{D13B59EE-9927-44AE-9652-A34C088D0185}" presName="accent_2" presStyleCnt="0"/>
      <dgm:spPr/>
    </dgm:pt>
    <dgm:pt modelId="{FA4E5D2C-AC01-426B-A986-4BF83DAED9AB}" type="pres">
      <dgm:prSet presAssocID="{D13B59EE-9927-44AE-9652-A34C088D0185}" presName="accentRepeatNode" presStyleLbl="solidFgAcc1" presStyleIdx="1" presStyleCnt="3"/>
      <dgm:spPr/>
    </dgm:pt>
    <dgm:pt modelId="{28BBE75E-01EE-445F-B5FA-8FE96043593E}" type="pres">
      <dgm:prSet presAssocID="{4562FF5C-9166-4D7F-ABDF-E00FD1411AE6}" presName="text_3" presStyleLbl="node1" presStyleIdx="2" presStyleCnt="3">
        <dgm:presLayoutVars>
          <dgm:bulletEnabled val="1"/>
        </dgm:presLayoutVars>
      </dgm:prSet>
      <dgm:spPr/>
      <dgm:t>
        <a:bodyPr/>
        <a:lstStyle/>
        <a:p>
          <a:endParaRPr lang="es-MX"/>
        </a:p>
      </dgm:t>
    </dgm:pt>
    <dgm:pt modelId="{DC8E16F2-CD13-48AA-AEB3-F804DB6EBD03}" type="pres">
      <dgm:prSet presAssocID="{4562FF5C-9166-4D7F-ABDF-E00FD1411AE6}" presName="accent_3" presStyleCnt="0"/>
      <dgm:spPr/>
    </dgm:pt>
    <dgm:pt modelId="{53EBDE31-B817-4254-81D6-60A48576E08F}" type="pres">
      <dgm:prSet presAssocID="{4562FF5C-9166-4D7F-ABDF-E00FD1411AE6}" presName="accentRepeatNode" presStyleLbl="solidFgAcc1" presStyleIdx="2" presStyleCnt="3"/>
      <dgm:spPr/>
    </dgm:pt>
  </dgm:ptLst>
  <dgm:cxnLst>
    <dgm:cxn modelId="{1351B03E-CC73-42E4-AD6C-3A63E0F0C275}" type="presOf" srcId="{4562FF5C-9166-4D7F-ABDF-E00FD1411AE6}" destId="{28BBE75E-01EE-445F-B5FA-8FE96043593E}" srcOrd="0" destOrd="0" presId="urn:microsoft.com/office/officeart/2008/layout/VerticalCurvedList"/>
    <dgm:cxn modelId="{301F614E-36BC-4345-89E6-568FA1C13214}" srcId="{0C7FC32C-CEBE-409F-93F5-2EAFDEA5868B}" destId="{D13B59EE-9927-44AE-9652-A34C088D0185}" srcOrd="1" destOrd="0" parTransId="{F1A85E06-A421-40FE-853C-1E1F9C896675}" sibTransId="{64A64D0A-77E0-4D9B-BC3F-2C6AEAF4D6B5}"/>
    <dgm:cxn modelId="{83C22917-B17D-4536-9F00-47495FB7C8F0}" srcId="{0C7FC32C-CEBE-409F-93F5-2EAFDEA5868B}" destId="{4562FF5C-9166-4D7F-ABDF-E00FD1411AE6}" srcOrd="2" destOrd="0" parTransId="{E3AE391B-9B17-4B58-AB5A-3E3EA880A548}" sibTransId="{C18C4DEF-F7F1-40C2-AE67-1A0FF8E9C878}"/>
    <dgm:cxn modelId="{8084901A-96A8-4E68-9766-D501B350B5D5}" type="presOf" srcId="{0C7FC32C-CEBE-409F-93F5-2EAFDEA5868B}" destId="{422A0996-CB59-4DA2-BD81-ECC033839887}" srcOrd="0" destOrd="0" presId="urn:microsoft.com/office/officeart/2008/layout/VerticalCurvedList"/>
    <dgm:cxn modelId="{1A795586-92FD-4109-83D8-97DA06D6B780}" type="presOf" srcId="{9E1A00FE-167E-4CB7-9428-5C26EF08AD25}" destId="{5951E384-3718-477B-B50C-DE0500310483}" srcOrd="0" destOrd="0" presId="urn:microsoft.com/office/officeart/2008/layout/VerticalCurvedList"/>
    <dgm:cxn modelId="{F76B2841-7E16-49D5-BEAA-BF9DA5CA4C96}" type="presOf" srcId="{D13B59EE-9927-44AE-9652-A34C088D0185}" destId="{1BB7C1F9-6E47-496E-8DAE-C0FFFE189F78}" srcOrd="0" destOrd="0" presId="urn:microsoft.com/office/officeart/2008/layout/VerticalCurvedList"/>
    <dgm:cxn modelId="{6B74C42C-FD30-4D30-8319-EBF85ED555A2}" type="presOf" srcId="{1B39B952-8D82-4BC9-A5A9-EBB8488C7BB2}" destId="{779350E2-A1CD-47F4-9FF8-200B182A4797}" srcOrd="0" destOrd="0" presId="urn:microsoft.com/office/officeart/2008/layout/VerticalCurvedList"/>
    <dgm:cxn modelId="{E75FA572-12AE-4340-929C-3CD5D6E9368B}" srcId="{0C7FC32C-CEBE-409F-93F5-2EAFDEA5868B}" destId="{1B39B952-8D82-4BC9-A5A9-EBB8488C7BB2}" srcOrd="0" destOrd="0" parTransId="{35D75367-823A-41D2-88DC-7BEBF1521B8B}" sibTransId="{9E1A00FE-167E-4CB7-9428-5C26EF08AD25}"/>
    <dgm:cxn modelId="{6B807B93-E445-41AC-B407-260F5A7B986E}" type="presParOf" srcId="{422A0996-CB59-4DA2-BD81-ECC033839887}" destId="{9B43B66F-D129-4363-9CDB-C2FE0C7DAE66}" srcOrd="0" destOrd="0" presId="urn:microsoft.com/office/officeart/2008/layout/VerticalCurvedList"/>
    <dgm:cxn modelId="{E71B795A-2325-46CF-8E59-DFC15DC6CE91}" type="presParOf" srcId="{9B43B66F-D129-4363-9CDB-C2FE0C7DAE66}" destId="{FBBFAB2C-7672-48D1-9BF4-E1210B7D8D1D}" srcOrd="0" destOrd="0" presId="urn:microsoft.com/office/officeart/2008/layout/VerticalCurvedList"/>
    <dgm:cxn modelId="{C8C8E53F-86A1-4A3C-B233-D0F691A3AF5E}" type="presParOf" srcId="{FBBFAB2C-7672-48D1-9BF4-E1210B7D8D1D}" destId="{8BA217B6-EE3C-47A5-9ECC-6BF39A4398AF}" srcOrd="0" destOrd="0" presId="urn:microsoft.com/office/officeart/2008/layout/VerticalCurvedList"/>
    <dgm:cxn modelId="{492510F4-FE0C-4AB3-B27A-685A2D75E246}" type="presParOf" srcId="{FBBFAB2C-7672-48D1-9BF4-E1210B7D8D1D}" destId="{5951E384-3718-477B-B50C-DE0500310483}" srcOrd="1" destOrd="0" presId="urn:microsoft.com/office/officeart/2008/layout/VerticalCurvedList"/>
    <dgm:cxn modelId="{63B42CE1-4C5D-414A-9658-3B2FDC759C39}" type="presParOf" srcId="{FBBFAB2C-7672-48D1-9BF4-E1210B7D8D1D}" destId="{BE50885B-1F3F-4713-85D8-A73B60C666FA}" srcOrd="2" destOrd="0" presId="urn:microsoft.com/office/officeart/2008/layout/VerticalCurvedList"/>
    <dgm:cxn modelId="{36FFA860-1757-4F98-9E35-67E4D0A888D9}" type="presParOf" srcId="{FBBFAB2C-7672-48D1-9BF4-E1210B7D8D1D}" destId="{9F20274C-4B33-4545-95BA-1AD3B6E34EC0}" srcOrd="3" destOrd="0" presId="urn:microsoft.com/office/officeart/2008/layout/VerticalCurvedList"/>
    <dgm:cxn modelId="{E6E741C3-5EDB-4105-A497-BE432E50CDE4}" type="presParOf" srcId="{9B43B66F-D129-4363-9CDB-C2FE0C7DAE66}" destId="{779350E2-A1CD-47F4-9FF8-200B182A4797}" srcOrd="1" destOrd="0" presId="urn:microsoft.com/office/officeart/2008/layout/VerticalCurvedList"/>
    <dgm:cxn modelId="{8A4E1CF8-7EC6-4A3F-995D-DEFC5E8C6E29}" type="presParOf" srcId="{9B43B66F-D129-4363-9CDB-C2FE0C7DAE66}" destId="{4ACFD0DD-E044-405B-A4E0-3443AC030C3C}" srcOrd="2" destOrd="0" presId="urn:microsoft.com/office/officeart/2008/layout/VerticalCurvedList"/>
    <dgm:cxn modelId="{92BD6650-86E5-42D7-A244-5ED9D5C77D0D}" type="presParOf" srcId="{4ACFD0DD-E044-405B-A4E0-3443AC030C3C}" destId="{35FA83AB-8BF2-4D94-BA79-C6D2B4AD236A}" srcOrd="0" destOrd="0" presId="urn:microsoft.com/office/officeart/2008/layout/VerticalCurvedList"/>
    <dgm:cxn modelId="{B18B58E1-B0A1-4127-94A3-0598D561CCF7}" type="presParOf" srcId="{9B43B66F-D129-4363-9CDB-C2FE0C7DAE66}" destId="{1BB7C1F9-6E47-496E-8DAE-C0FFFE189F78}" srcOrd="3" destOrd="0" presId="urn:microsoft.com/office/officeart/2008/layout/VerticalCurvedList"/>
    <dgm:cxn modelId="{CA4A173D-9538-4456-B733-09ABEF6CC995}" type="presParOf" srcId="{9B43B66F-D129-4363-9CDB-C2FE0C7DAE66}" destId="{792F515A-FBCF-4751-B729-FCC12F7E3A29}" srcOrd="4" destOrd="0" presId="urn:microsoft.com/office/officeart/2008/layout/VerticalCurvedList"/>
    <dgm:cxn modelId="{95339339-E15C-4984-8E5B-11E3911D004E}" type="presParOf" srcId="{792F515A-FBCF-4751-B729-FCC12F7E3A29}" destId="{FA4E5D2C-AC01-426B-A986-4BF83DAED9AB}" srcOrd="0" destOrd="0" presId="urn:microsoft.com/office/officeart/2008/layout/VerticalCurvedList"/>
    <dgm:cxn modelId="{2289D830-F045-4020-909E-CF4FE48FAFC4}" type="presParOf" srcId="{9B43B66F-D129-4363-9CDB-C2FE0C7DAE66}" destId="{28BBE75E-01EE-445F-B5FA-8FE96043593E}" srcOrd="5" destOrd="0" presId="urn:microsoft.com/office/officeart/2008/layout/VerticalCurvedList"/>
    <dgm:cxn modelId="{EC340C0E-12A9-4E30-AE92-59F6AC66F4EC}" type="presParOf" srcId="{9B43B66F-D129-4363-9CDB-C2FE0C7DAE66}" destId="{DC8E16F2-CD13-48AA-AEB3-F804DB6EBD03}" srcOrd="6" destOrd="0" presId="urn:microsoft.com/office/officeart/2008/layout/VerticalCurvedList"/>
    <dgm:cxn modelId="{1E87A183-C31B-4B6B-BCB2-351E69940D89}" type="presParOf" srcId="{DC8E16F2-CD13-48AA-AEB3-F804DB6EBD03}" destId="{53EBDE31-B817-4254-81D6-60A48576E08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8F437B1-44E6-4E39-A880-BC3CFC271D65}" type="doc">
      <dgm:prSet loTypeId="urn:microsoft.com/office/officeart/2005/8/layout/hProcess9" loCatId="process" qsTypeId="urn:microsoft.com/office/officeart/2005/8/quickstyle/3d3" qsCatId="3D" csTypeId="urn:microsoft.com/office/officeart/2005/8/colors/accent1_2" csCatId="accent1" phldr="1"/>
      <dgm:spPr/>
    </dgm:pt>
    <dgm:pt modelId="{F045DA0F-AF6D-497F-B076-0CCC15441D2C}">
      <dgm:prSet phldrT="[Texto]" custT="1"/>
      <dgm:spPr/>
      <dgm:t>
        <a:bodyPr/>
        <a:lstStyle/>
        <a:p>
          <a:r>
            <a:rPr lang="es-MX" sz="1800" dirty="0" smtClean="0"/>
            <a:t>De tácito a tácito</a:t>
          </a:r>
        </a:p>
        <a:p>
          <a:r>
            <a:rPr lang="es-MX" sz="1800" dirty="0" smtClean="0"/>
            <a:t>se produce a través de procesos de socialización mediante la interacción directa con otras personas</a:t>
          </a:r>
          <a:endParaRPr lang="es-MX" sz="1800" dirty="0"/>
        </a:p>
      </dgm:t>
    </dgm:pt>
    <dgm:pt modelId="{35AAF0A8-764E-4904-B72B-D1E21F976A13}" type="parTrans" cxnId="{6DEEA275-3F0C-4D01-A9E5-84112CE1F94B}">
      <dgm:prSet/>
      <dgm:spPr/>
      <dgm:t>
        <a:bodyPr/>
        <a:lstStyle/>
        <a:p>
          <a:endParaRPr lang="es-MX"/>
        </a:p>
      </dgm:t>
    </dgm:pt>
    <dgm:pt modelId="{C2B75975-B761-4D93-A719-B940C6B0F620}" type="sibTrans" cxnId="{6DEEA275-3F0C-4D01-A9E5-84112CE1F94B}">
      <dgm:prSet/>
      <dgm:spPr/>
      <dgm:t>
        <a:bodyPr/>
        <a:lstStyle/>
        <a:p>
          <a:endParaRPr lang="es-MX"/>
        </a:p>
      </dgm:t>
    </dgm:pt>
    <dgm:pt modelId="{AAA32649-126B-4F6F-A4F8-2496C03D9998}">
      <dgm:prSet phldrT="[Texto]" custT="1"/>
      <dgm:spPr/>
      <dgm:t>
        <a:bodyPr/>
        <a:lstStyle/>
        <a:p>
          <a:r>
            <a:rPr lang="es-MX" sz="1800" dirty="0" smtClean="0"/>
            <a:t>De tácito a explícito</a:t>
          </a:r>
        </a:p>
        <a:p>
          <a:r>
            <a:rPr lang="es-MX" sz="1800" dirty="0" smtClean="0"/>
            <a:t>Externalización </a:t>
          </a:r>
        </a:p>
        <a:p>
          <a:r>
            <a:rPr lang="es-MX" sz="1800" dirty="0" smtClean="0"/>
            <a:t>Convierte imágenes o palabras a través del dialogo</a:t>
          </a:r>
        </a:p>
      </dgm:t>
    </dgm:pt>
    <dgm:pt modelId="{29118F17-A663-455B-9FF0-143A543D1E3F}" type="parTrans" cxnId="{F957ACA2-7666-4BAF-A9ED-086FEACFAFF3}">
      <dgm:prSet/>
      <dgm:spPr/>
      <dgm:t>
        <a:bodyPr/>
        <a:lstStyle/>
        <a:p>
          <a:endParaRPr lang="es-MX"/>
        </a:p>
      </dgm:t>
    </dgm:pt>
    <dgm:pt modelId="{9FE14B76-50A2-432E-AE5F-35C8D92B7D2E}" type="sibTrans" cxnId="{F957ACA2-7666-4BAF-A9ED-086FEACFAFF3}">
      <dgm:prSet/>
      <dgm:spPr/>
      <dgm:t>
        <a:bodyPr/>
        <a:lstStyle/>
        <a:p>
          <a:endParaRPr lang="es-MX"/>
        </a:p>
      </dgm:t>
    </dgm:pt>
    <dgm:pt modelId="{08E4ECB6-7BC7-4CC2-A00C-10A00387E80C}">
      <dgm:prSet phldrT="[Texto]" custT="1"/>
      <dgm:spPr/>
      <dgm:t>
        <a:bodyPr/>
        <a:lstStyle/>
        <a:p>
          <a:r>
            <a:rPr lang="es-MX" sz="1800" dirty="0" smtClean="0"/>
            <a:t>De explícito a explícito</a:t>
          </a:r>
        </a:p>
        <a:p>
          <a:r>
            <a:rPr lang="es-MX" sz="1800" dirty="0" smtClean="0"/>
            <a:t>Combinación de diferentes formas de conocimiento mediante documentos o bases de datos</a:t>
          </a:r>
          <a:endParaRPr lang="es-MX" sz="1800" dirty="0"/>
        </a:p>
      </dgm:t>
    </dgm:pt>
    <dgm:pt modelId="{68E0A210-453C-4A9B-81ED-38A6539DCA11}" type="parTrans" cxnId="{C4E0CC83-4257-43CA-A64E-04F5CD0EE2E8}">
      <dgm:prSet/>
      <dgm:spPr/>
      <dgm:t>
        <a:bodyPr/>
        <a:lstStyle/>
        <a:p>
          <a:endParaRPr lang="es-MX"/>
        </a:p>
      </dgm:t>
    </dgm:pt>
    <dgm:pt modelId="{1EF46B38-402A-4395-AF1D-248F43EF9335}" type="sibTrans" cxnId="{C4E0CC83-4257-43CA-A64E-04F5CD0EE2E8}">
      <dgm:prSet/>
      <dgm:spPr/>
      <dgm:t>
        <a:bodyPr/>
        <a:lstStyle/>
        <a:p>
          <a:endParaRPr lang="es-MX"/>
        </a:p>
      </dgm:t>
    </dgm:pt>
    <dgm:pt modelId="{5EC2CAE0-8A24-44A0-90BA-BAC35E7DD2DB}">
      <dgm:prSet phldrT="[Texto]" custT="1"/>
      <dgm:spPr/>
      <dgm:t>
        <a:bodyPr/>
        <a:lstStyle/>
        <a:p>
          <a:r>
            <a:rPr lang="es-MX" sz="1800" dirty="0" smtClean="0"/>
            <a:t>Explicito a tácito</a:t>
          </a:r>
        </a:p>
        <a:p>
          <a:r>
            <a:rPr lang="es-MX" sz="1800" dirty="0" smtClean="0"/>
            <a:t>Interiorización del conocimiento</a:t>
          </a:r>
          <a:endParaRPr lang="es-MX" sz="1800" dirty="0"/>
        </a:p>
      </dgm:t>
    </dgm:pt>
    <dgm:pt modelId="{EEC23BF4-C341-40BC-9308-544BFD826DF4}" type="parTrans" cxnId="{B5452AF1-0C66-4BFC-8B9E-FA77E9762610}">
      <dgm:prSet/>
      <dgm:spPr/>
      <dgm:t>
        <a:bodyPr/>
        <a:lstStyle/>
        <a:p>
          <a:endParaRPr lang="es-MX"/>
        </a:p>
      </dgm:t>
    </dgm:pt>
    <dgm:pt modelId="{0F933069-E2BE-4881-8597-690F88C11CAF}" type="sibTrans" cxnId="{B5452AF1-0C66-4BFC-8B9E-FA77E9762610}">
      <dgm:prSet/>
      <dgm:spPr/>
      <dgm:t>
        <a:bodyPr/>
        <a:lstStyle/>
        <a:p>
          <a:endParaRPr lang="es-MX"/>
        </a:p>
      </dgm:t>
    </dgm:pt>
    <dgm:pt modelId="{2DA77543-8A50-4969-8927-A8733859980D}" type="pres">
      <dgm:prSet presAssocID="{78F437B1-44E6-4E39-A880-BC3CFC271D65}" presName="CompostProcess" presStyleCnt="0">
        <dgm:presLayoutVars>
          <dgm:dir/>
          <dgm:resizeHandles val="exact"/>
        </dgm:presLayoutVars>
      </dgm:prSet>
      <dgm:spPr/>
    </dgm:pt>
    <dgm:pt modelId="{6935F55E-DC7E-47F9-B517-D63BFC51BCBC}" type="pres">
      <dgm:prSet presAssocID="{78F437B1-44E6-4E39-A880-BC3CFC271D65}" presName="arrow" presStyleLbl="bgShp" presStyleIdx="0" presStyleCnt="1"/>
      <dgm:spPr/>
    </dgm:pt>
    <dgm:pt modelId="{6E81814A-FFEC-4635-89D4-678569F5E072}" type="pres">
      <dgm:prSet presAssocID="{78F437B1-44E6-4E39-A880-BC3CFC271D65}" presName="linearProcess" presStyleCnt="0"/>
      <dgm:spPr/>
    </dgm:pt>
    <dgm:pt modelId="{FF7D20F0-43D4-4D75-BE53-9FB30012414D}" type="pres">
      <dgm:prSet presAssocID="{F045DA0F-AF6D-497F-B076-0CCC15441D2C}" presName="textNode" presStyleLbl="node1" presStyleIdx="0" presStyleCnt="4">
        <dgm:presLayoutVars>
          <dgm:bulletEnabled val="1"/>
        </dgm:presLayoutVars>
      </dgm:prSet>
      <dgm:spPr/>
      <dgm:t>
        <a:bodyPr/>
        <a:lstStyle/>
        <a:p>
          <a:endParaRPr lang="es-MX"/>
        </a:p>
      </dgm:t>
    </dgm:pt>
    <dgm:pt modelId="{39F599E3-E6B5-48DA-9709-727A319E7942}" type="pres">
      <dgm:prSet presAssocID="{C2B75975-B761-4D93-A719-B940C6B0F620}" presName="sibTrans" presStyleCnt="0"/>
      <dgm:spPr/>
    </dgm:pt>
    <dgm:pt modelId="{628FFD1B-E06B-4B34-B992-43E89FB5DFC0}" type="pres">
      <dgm:prSet presAssocID="{AAA32649-126B-4F6F-A4F8-2496C03D9998}" presName="textNode" presStyleLbl="node1" presStyleIdx="1" presStyleCnt="4">
        <dgm:presLayoutVars>
          <dgm:bulletEnabled val="1"/>
        </dgm:presLayoutVars>
      </dgm:prSet>
      <dgm:spPr/>
      <dgm:t>
        <a:bodyPr/>
        <a:lstStyle/>
        <a:p>
          <a:endParaRPr lang="es-MX"/>
        </a:p>
      </dgm:t>
    </dgm:pt>
    <dgm:pt modelId="{FB328745-B06F-4229-8900-25FFA437E9FD}" type="pres">
      <dgm:prSet presAssocID="{9FE14B76-50A2-432E-AE5F-35C8D92B7D2E}" presName="sibTrans" presStyleCnt="0"/>
      <dgm:spPr/>
    </dgm:pt>
    <dgm:pt modelId="{A8B4206D-A083-49B8-9662-FA23FE965671}" type="pres">
      <dgm:prSet presAssocID="{08E4ECB6-7BC7-4CC2-A00C-10A00387E80C}" presName="textNode" presStyleLbl="node1" presStyleIdx="2" presStyleCnt="4">
        <dgm:presLayoutVars>
          <dgm:bulletEnabled val="1"/>
        </dgm:presLayoutVars>
      </dgm:prSet>
      <dgm:spPr/>
      <dgm:t>
        <a:bodyPr/>
        <a:lstStyle/>
        <a:p>
          <a:endParaRPr lang="es-MX"/>
        </a:p>
      </dgm:t>
    </dgm:pt>
    <dgm:pt modelId="{02659FBB-0BF6-4D73-B6C0-FB5540B18BFB}" type="pres">
      <dgm:prSet presAssocID="{1EF46B38-402A-4395-AF1D-248F43EF9335}" presName="sibTrans" presStyleCnt="0"/>
      <dgm:spPr/>
    </dgm:pt>
    <dgm:pt modelId="{A75208D9-FE51-4CD6-A44A-2C04DB668E60}" type="pres">
      <dgm:prSet presAssocID="{5EC2CAE0-8A24-44A0-90BA-BAC35E7DD2DB}" presName="textNode" presStyleLbl="node1" presStyleIdx="3" presStyleCnt="4">
        <dgm:presLayoutVars>
          <dgm:bulletEnabled val="1"/>
        </dgm:presLayoutVars>
      </dgm:prSet>
      <dgm:spPr/>
      <dgm:t>
        <a:bodyPr/>
        <a:lstStyle/>
        <a:p>
          <a:endParaRPr lang="es-MX"/>
        </a:p>
      </dgm:t>
    </dgm:pt>
  </dgm:ptLst>
  <dgm:cxnLst>
    <dgm:cxn modelId="{3C17D06B-69EE-4862-8A9D-FBD4E3DC5DCC}" type="presOf" srcId="{78F437B1-44E6-4E39-A880-BC3CFC271D65}" destId="{2DA77543-8A50-4969-8927-A8733859980D}" srcOrd="0" destOrd="0" presId="urn:microsoft.com/office/officeart/2005/8/layout/hProcess9"/>
    <dgm:cxn modelId="{E12C5DE8-5D0F-430E-AE99-4B2DCB98D70E}" type="presOf" srcId="{5EC2CAE0-8A24-44A0-90BA-BAC35E7DD2DB}" destId="{A75208D9-FE51-4CD6-A44A-2C04DB668E60}" srcOrd="0" destOrd="0" presId="urn:microsoft.com/office/officeart/2005/8/layout/hProcess9"/>
    <dgm:cxn modelId="{9C2795C5-6FC1-40BA-B6FD-3E31C422F6AD}" type="presOf" srcId="{F045DA0F-AF6D-497F-B076-0CCC15441D2C}" destId="{FF7D20F0-43D4-4D75-BE53-9FB30012414D}" srcOrd="0" destOrd="0" presId="urn:microsoft.com/office/officeart/2005/8/layout/hProcess9"/>
    <dgm:cxn modelId="{B2B9C9A6-132F-4A13-A77F-5CB95D400ACD}" type="presOf" srcId="{AAA32649-126B-4F6F-A4F8-2496C03D9998}" destId="{628FFD1B-E06B-4B34-B992-43E89FB5DFC0}" srcOrd="0" destOrd="0" presId="urn:microsoft.com/office/officeart/2005/8/layout/hProcess9"/>
    <dgm:cxn modelId="{B5452AF1-0C66-4BFC-8B9E-FA77E9762610}" srcId="{78F437B1-44E6-4E39-A880-BC3CFC271D65}" destId="{5EC2CAE0-8A24-44A0-90BA-BAC35E7DD2DB}" srcOrd="3" destOrd="0" parTransId="{EEC23BF4-C341-40BC-9308-544BFD826DF4}" sibTransId="{0F933069-E2BE-4881-8597-690F88C11CAF}"/>
    <dgm:cxn modelId="{6DEEA275-3F0C-4D01-A9E5-84112CE1F94B}" srcId="{78F437B1-44E6-4E39-A880-BC3CFC271D65}" destId="{F045DA0F-AF6D-497F-B076-0CCC15441D2C}" srcOrd="0" destOrd="0" parTransId="{35AAF0A8-764E-4904-B72B-D1E21F976A13}" sibTransId="{C2B75975-B761-4D93-A719-B940C6B0F620}"/>
    <dgm:cxn modelId="{C4E0CC83-4257-43CA-A64E-04F5CD0EE2E8}" srcId="{78F437B1-44E6-4E39-A880-BC3CFC271D65}" destId="{08E4ECB6-7BC7-4CC2-A00C-10A00387E80C}" srcOrd="2" destOrd="0" parTransId="{68E0A210-453C-4A9B-81ED-38A6539DCA11}" sibTransId="{1EF46B38-402A-4395-AF1D-248F43EF9335}"/>
    <dgm:cxn modelId="{54DB3697-1988-4304-8FB6-80EC2580F84E}" type="presOf" srcId="{08E4ECB6-7BC7-4CC2-A00C-10A00387E80C}" destId="{A8B4206D-A083-49B8-9662-FA23FE965671}" srcOrd="0" destOrd="0" presId="urn:microsoft.com/office/officeart/2005/8/layout/hProcess9"/>
    <dgm:cxn modelId="{F957ACA2-7666-4BAF-A9ED-086FEACFAFF3}" srcId="{78F437B1-44E6-4E39-A880-BC3CFC271D65}" destId="{AAA32649-126B-4F6F-A4F8-2496C03D9998}" srcOrd="1" destOrd="0" parTransId="{29118F17-A663-455B-9FF0-143A543D1E3F}" sibTransId="{9FE14B76-50A2-432E-AE5F-35C8D92B7D2E}"/>
    <dgm:cxn modelId="{E00149B3-BC32-4AFC-B96F-1267CD720775}" type="presParOf" srcId="{2DA77543-8A50-4969-8927-A8733859980D}" destId="{6935F55E-DC7E-47F9-B517-D63BFC51BCBC}" srcOrd="0" destOrd="0" presId="urn:microsoft.com/office/officeart/2005/8/layout/hProcess9"/>
    <dgm:cxn modelId="{5333FF50-1829-44B5-846F-B79CB4D62139}" type="presParOf" srcId="{2DA77543-8A50-4969-8927-A8733859980D}" destId="{6E81814A-FFEC-4635-89D4-678569F5E072}" srcOrd="1" destOrd="0" presId="urn:microsoft.com/office/officeart/2005/8/layout/hProcess9"/>
    <dgm:cxn modelId="{2838CAC6-345A-4DEA-944C-B31F251596A8}" type="presParOf" srcId="{6E81814A-FFEC-4635-89D4-678569F5E072}" destId="{FF7D20F0-43D4-4D75-BE53-9FB30012414D}" srcOrd="0" destOrd="0" presId="urn:microsoft.com/office/officeart/2005/8/layout/hProcess9"/>
    <dgm:cxn modelId="{AA81BF8A-E2DE-4F3C-9F74-A46038A809EB}" type="presParOf" srcId="{6E81814A-FFEC-4635-89D4-678569F5E072}" destId="{39F599E3-E6B5-48DA-9709-727A319E7942}" srcOrd="1" destOrd="0" presId="urn:microsoft.com/office/officeart/2005/8/layout/hProcess9"/>
    <dgm:cxn modelId="{EECF05EE-3319-48D2-A4AD-6AD3528AE283}" type="presParOf" srcId="{6E81814A-FFEC-4635-89D4-678569F5E072}" destId="{628FFD1B-E06B-4B34-B992-43E89FB5DFC0}" srcOrd="2" destOrd="0" presId="urn:microsoft.com/office/officeart/2005/8/layout/hProcess9"/>
    <dgm:cxn modelId="{18F2873B-0548-4C83-B2CC-9D576DABC849}" type="presParOf" srcId="{6E81814A-FFEC-4635-89D4-678569F5E072}" destId="{FB328745-B06F-4229-8900-25FFA437E9FD}" srcOrd="3" destOrd="0" presId="urn:microsoft.com/office/officeart/2005/8/layout/hProcess9"/>
    <dgm:cxn modelId="{A45C5015-9397-48A9-BE0C-947E4346957D}" type="presParOf" srcId="{6E81814A-FFEC-4635-89D4-678569F5E072}" destId="{A8B4206D-A083-49B8-9662-FA23FE965671}" srcOrd="4" destOrd="0" presId="urn:microsoft.com/office/officeart/2005/8/layout/hProcess9"/>
    <dgm:cxn modelId="{01BA6A92-2699-4967-BE48-8985EF4845FE}" type="presParOf" srcId="{6E81814A-FFEC-4635-89D4-678569F5E072}" destId="{02659FBB-0BF6-4D73-B6C0-FB5540B18BFB}" srcOrd="5" destOrd="0" presId="urn:microsoft.com/office/officeart/2005/8/layout/hProcess9"/>
    <dgm:cxn modelId="{BF4A0A8C-C3DE-458A-8D1C-4B92233239F2}" type="presParOf" srcId="{6E81814A-FFEC-4635-89D4-678569F5E072}" destId="{A75208D9-FE51-4CD6-A44A-2C04DB668E60}"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C4D2649-55F4-4715-B0CC-98E24959BEC4}"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B4303E8F-9EEE-45B5-8950-6B7DA60EC03A}">
      <dgm:prSet phldrT="[Texto]"/>
      <dgm:spPr/>
      <dgm:t>
        <a:bodyPr/>
        <a:lstStyle/>
        <a:p>
          <a:r>
            <a:rPr lang="es-MX" dirty="0" err="1" smtClean="0"/>
            <a:t>Nonaka</a:t>
          </a:r>
          <a:r>
            <a:rPr lang="es-MX" dirty="0" smtClean="0"/>
            <a:t>, (1988) </a:t>
          </a:r>
          <a:endParaRPr lang="es-MX" dirty="0"/>
        </a:p>
      </dgm:t>
    </dgm:pt>
    <dgm:pt modelId="{547B6E92-955D-41A5-B851-5F08513EA616}" type="parTrans" cxnId="{20F2FADF-DA28-445B-8C7F-EB2744B13C00}">
      <dgm:prSet/>
      <dgm:spPr/>
      <dgm:t>
        <a:bodyPr/>
        <a:lstStyle/>
        <a:p>
          <a:endParaRPr lang="es-MX"/>
        </a:p>
      </dgm:t>
    </dgm:pt>
    <dgm:pt modelId="{FC2398D0-B9F4-4EDC-8A10-C3E665098C83}" type="sibTrans" cxnId="{20F2FADF-DA28-445B-8C7F-EB2744B13C00}">
      <dgm:prSet/>
      <dgm:spPr/>
      <dgm:t>
        <a:bodyPr/>
        <a:lstStyle/>
        <a:p>
          <a:endParaRPr lang="es-MX"/>
        </a:p>
      </dgm:t>
    </dgm:pt>
    <dgm:pt modelId="{A15F1F21-FDA4-4BB5-866D-1622ECB1013B}">
      <dgm:prSet phldrT="[Texto]"/>
      <dgm:spPr/>
      <dgm:t>
        <a:bodyPr/>
        <a:lstStyle/>
        <a:p>
          <a:r>
            <a:rPr lang="es-MX" dirty="0" smtClean="0"/>
            <a:t>Carrión (2006)</a:t>
          </a:r>
          <a:endParaRPr lang="es-MX" dirty="0"/>
        </a:p>
      </dgm:t>
    </dgm:pt>
    <dgm:pt modelId="{15BE6A85-D40B-44C9-8124-02FC765C4EF9}" type="parTrans" cxnId="{C5CC72D8-1A4B-4464-ABDC-D2FE44C349EC}">
      <dgm:prSet/>
      <dgm:spPr/>
      <dgm:t>
        <a:bodyPr/>
        <a:lstStyle/>
        <a:p>
          <a:endParaRPr lang="es-MX"/>
        </a:p>
      </dgm:t>
    </dgm:pt>
    <dgm:pt modelId="{D29319B6-8CCE-4119-973B-BCC83E4294C6}" type="sibTrans" cxnId="{C5CC72D8-1A4B-4464-ABDC-D2FE44C349EC}">
      <dgm:prSet/>
      <dgm:spPr/>
      <dgm:t>
        <a:bodyPr/>
        <a:lstStyle/>
        <a:p>
          <a:endParaRPr lang="es-MX"/>
        </a:p>
      </dgm:t>
    </dgm:pt>
    <dgm:pt modelId="{61FA716E-A546-4EDF-B617-182C759DE5E4}">
      <dgm:prSet phldrT="[Texto]"/>
      <dgm:spPr/>
      <dgm:t>
        <a:bodyPr/>
        <a:lstStyle/>
        <a:p>
          <a:pPr algn="just"/>
          <a:r>
            <a:rPr lang="es-ES" dirty="0" smtClean="0"/>
            <a:t>Gestión de los activos intangibles que generan valor para la organización, que tienen que ver con procesos relacionados con la captación, estructuración y transmisión de conocimiento.</a:t>
          </a:r>
          <a:endParaRPr lang="es-MX" dirty="0"/>
        </a:p>
      </dgm:t>
    </dgm:pt>
    <dgm:pt modelId="{899B591B-CD86-4720-81D3-83FB8713C032}" type="parTrans" cxnId="{B72B87FC-7490-4EA8-BB2E-0577B801493A}">
      <dgm:prSet/>
      <dgm:spPr/>
      <dgm:t>
        <a:bodyPr/>
        <a:lstStyle/>
        <a:p>
          <a:endParaRPr lang="es-MX"/>
        </a:p>
      </dgm:t>
    </dgm:pt>
    <dgm:pt modelId="{F0BA6087-5A31-4896-BCFD-BFC1A0072036}" type="sibTrans" cxnId="{B72B87FC-7490-4EA8-BB2E-0577B801493A}">
      <dgm:prSet/>
      <dgm:spPr/>
      <dgm:t>
        <a:bodyPr/>
        <a:lstStyle/>
        <a:p>
          <a:endParaRPr lang="es-MX"/>
        </a:p>
      </dgm:t>
    </dgm:pt>
    <dgm:pt modelId="{028BCFA5-1CD3-4B0E-8B04-9D0C3284E135}">
      <dgm:prSet phldrT="[Texto]" custT="1"/>
      <dgm:spPr/>
      <dgm:t>
        <a:bodyPr/>
        <a:lstStyle/>
        <a:p>
          <a:pPr algn="l"/>
          <a:r>
            <a:rPr lang="es-MX" sz="2800" dirty="0" smtClean="0"/>
            <a:t>La capacidad de la empresa para crear conocimiento nuevo, diseminarlo en la organización e incorporarlo en productos, servicios y sistemas.</a:t>
          </a:r>
          <a:endParaRPr lang="es-MX" sz="2800" dirty="0"/>
        </a:p>
      </dgm:t>
    </dgm:pt>
    <dgm:pt modelId="{DDC4FEAD-D53B-4B44-84BE-1C74B336C88F}" type="parTrans" cxnId="{5273CF76-E12C-4E33-990D-E37C9FD43492}">
      <dgm:prSet/>
      <dgm:spPr/>
      <dgm:t>
        <a:bodyPr/>
        <a:lstStyle/>
        <a:p>
          <a:endParaRPr lang="es-MX"/>
        </a:p>
      </dgm:t>
    </dgm:pt>
    <dgm:pt modelId="{51A1AFD5-E1D2-49E7-B4CD-26696CFF8069}" type="sibTrans" cxnId="{5273CF76-E12C-4E33-990D-E37C9FD43492}">
      <dgm:prSet/>
      <dgm:spPr/>
      <dgm:t>
        <a:bodyPr/>
        <a:lstStyle/>
        <a:p>
          <a:endParaRPr lang="es-MX"/>
        </a:p>
      </dgm:t>
    </dgm:pt>
    <dgm:pt modelId="{EFC68E7F-04CF-4E5C-9604-BD410CC16D2F}" type="pres">
      <dgm:prSet presAssocID="{8C4D2649-55F4-4715-B0CC-98E24959BEC4}" presName="Name0" presStyleCnt="0">
        <dgm:presLayoutVars>
          <dgm:dir/>
          <dgm:animLvl val="lvl"/>
          <dgm:resizeHandles/>
        </dgm:presLayoutVars>
      </dgm:prSet>
      <dgm:spPr/>
    </dgm:pt>
    <dgm:pt modelId="{E81FD6C2-5C99-434C-AC58-14446DFCF636}" type="pres">
      <dgm:prSet presAssocID="{B4303E8F-9EEE-45B5-8950-6B7DA60EC03A}" presName="linNode" presStyleCnt="0"/>
      <dgm:spPr/>
    </dgm:pt>
    <dgm:pt modelId="{3C193294-97E0-4C98-935B-33BF31558BFF}" type="pres">
      <dgm:prSet presAssocID="{B4303E8F-9EEE-45B5-8950-6B7DA60EC03A}" presName="parentShp" presStyleLbl="node1" presStyleIdx="0" presStyleCnt="2" custScaleX="50862">
        <dgm:presLayoutVars>
          <dgm:bulletEnabled val="1"/>
        </dgm:presLayoutVars>
      </dgm:prSet>
      <dgm:spPr/>
      <dgm:t>
        <a:bodyPr/>
        <a:lstStyle/>
        <a:p>
          <a:endParaRPr lang="es-MX"/>
        </a:p>
      </dgm:t>
    </dgm:pt>
    <dgm:pt modelId="{AA0356EA-33BB-4875-AE44-8F392A9A8215}" type="pres">
      <dgm:prSet presAssocID="{B4303E8F-9EEE-45B5-8950-6B7DA60EC03A}" presName="childShp" presStyleLbl="bgAccFollowNode1" presStyleIdx="0" presStyleCnt="2" custScaleX="138674" custScaleY="116022">
        <dgm:presLayoutVars>
          <dgm:bulletEnabled val="1"/>
        </dgm:presLayoutVars>
      </dgm:prSet>
      <dgm:spPr/>
      <dgm:t>
        <a:bodyPr/>
        <a:lstStyle/>
        <a:p>
          <a:endParaRPr lang="es-MX"/>
        </a:p>
      </dgm:t>
    </dgm:pt>
    <dgm:pt modelId="{1757E618-E244-45A0-A25E-EF8A747DE15A}" type="pres">
      <dgm:prSet presAssocID="{FC2398D0-B9F4-4EDC-8A10-C3E665098C83}" presName="spacing" presStyleCnt="0"/>
      <dgm:spPr/>
    </dgm:pt>
    <dgm:pt modelId="{DF229E46-E612-46BE-93C6-B998B38660A1}" type="pres">
      <dgm:prSet presAssocID="{A15F1F21-FDA4-4BB5-866D-1622ECB1013B}" presName="linNode" presStyleCnt="0"/>
      <dgm:spPr/>
    </dgm:pt>
    <dgm:pt modelId="{8928B5AE-ECE6-490B-94CD-A992A860B83D}" type="pres">
      <dgm:prSet presAssocID="{A15F1F21-FDA4-4BB5-866D-1622ECB1013B}" presName="parentShp" presStyleLbl="node1" presStyleIdx="1" presStyleCnt="2" custScaleX="50862" custLinFactNeighborX="-4482" custLinFactNeighborY="-1049">
        <dgm:presLayoutVars>
          <dgm:bulletEnabled val="1"/>
        </dgm:presLayoutVars>
      </dgm:prSet>
      <dgm:spPr/>
      <dgm:t>
        <a:bodyPr/>
        <a:lstStyle/>
        <a:p>
          <a:endParaRPr lang="es-MX"/>
        </a:p>
      </dgm:t>
    </dgm:pt>
    <dgm:pt modelId="{FB582CB3-8C4C-4D36-B028-1DD1C01B7692}" type="pres">
      <dgm:prSet presAssocID="{A15F1F21-FDA4-4BB5-866D-1622ECB1013B}" presName="childShp" presStyleLbl="bgAccFollowNode1" presStyleIdx="1" presStyleCnt="2" custScaleX="134581" custScaleY="114060">
        <dgm:presLayoutVars>
          <dgm:bulletEnabled val="1"/>
        </dgm:presLayoutVars>
      </dgm:prSet>
      <dgm:spPr/>
      <dgm:t>
        <a:bodyPr/>
        <a:lstStyle/>
        <a:p>
          <a:endParaRPr lang="es-MX"/>
        </a:p>
      </dgm:t>
    </dgm:pt>
  </dgm:ptLst>
  <dgm:cxnLst>
    <dgm:cxn modelId="{B72B87FC-7490-4EA8-BB2E-0577B801493A}" srcId="{A15F1F21-FDA4-4BB5-866D-1622ECB1013B}" destId="{61FA716E-A546-4EDF-B617-182C759DE5E4}" srcOrd="0" destOrd="0" parTransId="{899B591B-CD86-4720-81D3-83FB8713C032}" sibTransId="{F0BA6087-5A31-4896-BCFD-BFC1A0072036}"/>
    <dgm:cxn modelId="{C5CC72D8-1A4B-4464-ABDC-D2FE44C349EC}" srcId="{8C4D2649-55F4-4715-B0CC-98E24959BEC4}" destId="{A15F1F21-FDA4-4BB5-866D-1622ECB1013B}" srcOrd="1" destOrd="0" parTransId="{15BE6A85-D40B-44C9-8124-02FC765C4EF9}" sibTransId="{D29319B6-8CCE-4119-973B-BCC83E4294C6}"/>
    <dgm:cxn modelId="{4F0138D9-6A4C-4F48-A63B-027CDF2EBF45}" type="presOf" srcId="{8C4D2649-55F4-4715-B0CC-98E24959BEC4}" destId="{EFC68E7F-04CF-4E5C-9604-BD410CC16D2F}" srcOrd="0" destOrd="0" presId="urn:microsoft.com/office/officeart/2005/8/layout/vList6"/>
    <dgm:cxn modelId="{7F52F9C1-F841-4980-93D0-2DDE480F841B}" type="presOf" srcId="{B4303E8F-9EEE-45B5-8950-6B7DA60EC03A}" destId="{3C193294-97E0-4C98-935B-33BF31558BFF}" srcOrd="0" destOrd="0" presId="urn:microsoft.com/office/officeart/2005/8/layout/vList6"/>
    <dgm:cxn modelId="{3C529F81-C7C1-4DA4-A470-3E6DB3862762}" type="presOf" srcId="{A15F1F21-FDA4-4BB5-866D-1622ECB1013B}" destId="{8928B5AE-ECE6-490B-94CD-A992A860B83D}" srcOrd="0" destOrd="0" presId="urn:microsoft.com/office/officeart/2005/8/layout/vList6"/>
    <dgm:cxn modelId="{4877CC48-0F4E-4DD2-A4E3-B72870856DD7}" type="presOf" srcId="{61FA716E-A546-4EDF-B617-182C759DE5E4}" destId="{FB582CB3-8C4C-4D36-B028-1DD1C01B7692}" srcOrd="0" destOrd="0" presId="urn:microsoft.com/office/officeart/2005/8/layout/vList6"/>
    <dgm:cxn modelId="{20F2FADF-DA28-445B-8C7F-EB2744B13C00}" srcId="{8C4D2649-55F4-4715-B0CC-98E24959BEC4}" destId="{B4303E8F-9EEE-45B5-8950-6B7DA60EC03A}" srcOrd="0" destOrd="0" parTransId="{547B6E92-955D-41A5-B851-5F08513EA616}" sibTransId="{FC2398D0-B9F4-4EDC-8A10-C3E665098C83}"/>
    <dgm:cxn modelId="{EE96767B-9685-4E47-B717-F8F6F5E260ED}" type="presOf" srcId="{028BCFA5-1CD3-4B0E-8B04-9D0C3284E135}" destId="{AA0356EA-33BB-4875-AE44-8F392A9A8215}" srcOrd="0" destOrd="0" presId="urn:microsoft.com/office/officeart/2005/8/layout/vList6"/>
    <dgm:cxn modelId="{5273CF76-E12C-4E33-990D-E37C9FD43492}" srcId="{B4303E8F-9EEE-45B5-8950-6B7DA60EC03A}" destId="{028BCFA5-1CD3-4B0E-8B04-9D0C3284E135}" srcOrd="0" destOrd="0" parTransId="{DDC4FEAD-D53B-4B44-84BE-1C74B336C88F}" sibTransId="{51A1AFD5-E1D2-49E7-B4CD-26696CFF8069}"/>
    <dgm:cxn modelId="{C0C9B7F0-3FCB-452E-A74B-2F672CA341EC}" type="presParOf" srcId="{EFC68E7F-04CF-4E5C-9604-BD410CC16D2F}" destId="{E81FD6C2-5C99-434C-AC58-14446DFCF636}" srcOrd="0" destOrd="0" presId="urn:microsoft.com/office/officeart/2005/8/layout/vList6"/>
    <dgm:cxn modelId="{3BEA6147-9219-4C86-AE38-B652BD905E26}" type="presParOf" srcId="{E81FD6C2-5C99-434C-AC58-14446DFCF636}" destId="{3C193294-97E0-4C98-935B-33BF31558BFF}" srcOrd="0" destOrd="0" presId="urn:microsoft.com/office/officeart/2005/8/layout/vList6"/>
    <dgm:cxn modelId="{B7A089A2-2C06-4AC4-85B2-65B637C87FA5}" type="presParOf" srcId="{E81FD6C2-5C99-434C-AC58-14446DFCF636}" destId="{AA0356EA-33BB-4875-AE44-8F392A9A8215}" srcOrd="1" destOrd="0" presId="urn:microsoft.com/office/officeart/2005/8/layout/vList6"/>
    <dgm:cxn modelId="{63434DC5-BEF5-4685-8E9B-B657CAF18EAC}" type="presParOf" srcId="{EFC68E7F-04CF-4E5C-9604-BD410CC16D2F}" destId="{1757E618-E244-45A0-A25E-EF8A747DE15A}" srcOrd="1" destOrd="0" presId="urn:microsoft.com/office/officeart/2005/8/layout/vList6"/>
    <dgm:cxn modelId="{440790DD-8E4D-4954-B9F8-1313431E62FF}" type="presParOf" srcId="{EFC68E7F-04CF-4E5C-9604-BD410CC16D2F}" destId="{DF229E46-E612-46BE-93C6-B998B38660A1}" srcOrd="2" destOrd="0" presId="urn:microsoft.com/office/officeart/2005/8/layout/vList6"/>
    <dgm:cxn modelId="{CDC00174-84EA-4238-B967-529B4B33E87F}" type="presParOf" srcId="{DF229E46-E612-46BE-93C6-B998B38660A1}" destId="{8928B5AE-ECE6-490B-94CD-A992A860B83D}" srcOrd="0" destOrd="0" presId="urn:microsoft.com/office/officeart/2005/8/layout/vList6"/>
    <dgm:cxn modelId="{DA374162-8770-402B-9613-004016321E01}" type="presParOf" srcId="{DF229E46-E612-46BE-93C6-B998B38660A1}" destId="{FB582CB3-8C4C-4D36-B028-1DD1C01B7692}"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E0B7B41-36C8-4079-80DE-776ED702035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1866620D-5EC4-4216-8162-93DF4C096BB8}">
      <dgm:prSet phldrT="[Texto]"/>
      <dgm:spPr/>
      <dgm:t>
        <a:bodyPr/>
        <a:lstStyle/>
        <a:p>
          <a:r>
            <a:rPr lang="es-ES" dirty="0" smtClean="0"/>
            <a:t>El tiempo que puede tomar su implementación.</a:t>
          </a:r>
          <a:endParaRPr lang="es-MX" dirty="0"/>
        </a:p>
      </dgm:t>
    </dgm:pt>
    <dgm:pt modelId="{13A2F6E3-6F18-4C9F-BA1B-021B57D0616E}" type="parTrans" cxnId="{B961D9FD-6B4B-4A5F-B0A4-FB1152038B8E}">
      <dgm:prSet/>
      <dgm:spPr/>
      <dgm:t>
        <a:bodyPr/>
        <a:lstStyle/>
        <a:p>
          <a:endParaRPr lang="es-MX"/>
        </a:p>
      </dgm:t>
    </dgm:pt>
    <dgm:pt modelId="{710B1516-42A1-42BB-9223-7ABB8D5936C8}" type="sibTrans" cxnId="{B961D9FD-6B4B-4A5F-B0A4-FB1152038B8E}">
      <dgm:prSet/>
      <dgm:spPr/>
      <dgm:t>
        <a:bodyPr/>
        <a:lstStyle/>
        <a:p>
          <a:endParaRPr lang="es-MX"/>
        </a:p>
      </dgm:t>
    </dgm:pt>
    <dgm:pt modelId="{ED0A0230-0E49-4CCC-98C1-35F39E7DAE31}">
      <dgm:prSet phldrT="[Texto]"/>
      <dgm:spPr/>
      <dgm:t>
        <a:bodyPr/>
        <a:lstStyle/>
        <a:p>
          <a:r>
            <a:rPr lang="es-ES" dirty="0" smtClean="0"/>
            <a:t>La resistencia al cambio de los usuarios.</a:t>
          </a:r>
          <a:endParaRPr lang="es-MX" dirty="0"/>
        </a:p>
      </dgm:t>
    </dgm:pt>
    <dgm:pt modelId="{A5F78A61-E7DA-4C3A-BCBC-80B86508FE2D}" type="parTrans" cxnId="{C966F930-BF70-48A0-A1CA-4E4134988C97}">
      <dgm:prSet/>
      <dgm:spPr/>
      <dgm:t>
        <a:bodyPr/>
        <a:lstStyle/>
        <a:p>
          <a:endParaRPr lang="es-MX"/>
        </a:p>
      </dgm:t>
    </dgm:pt>
    <dgm:pt modelId="{FDF4C0B7-56E7-4F7B-B00B-FD26ECF99A3B}" type="sibTrans" cxnId="{C966F930-BF70-48A0-A1CA-4E4134988C97}">
      <dgm:prSet/>
      <dgm:spPr/>
      <dgm:t>
        <a:bodyPr/>
        <a:lstStyle/>
        <a:p>
          <a:endParaRPr lang="es-MX"/>
        </a:p>
      </dgm:t>
    </dgm:pt>
    <dgm:pt modelId="{E3B3C2F8-A540-49CF-93A9-300946CF7FB8}">
      <dgm:prSet phldrT="[Texto]"/>
      <dgm:spPr/>
      <dgm:t>
        <a:bodyPr/>
        <a:lstStyle/>
        <a:p>
          <a:r>
            <a:rPr lang="es-ES" dirty="0" smtClean="0"/>
            <a:t>Los problemas técnicos que puedan surgir</a:t>
          </a:r>
          <a:endParaRPr lang="es-MX" dirty="0"/>
        </a:p>
      </dgm:t>
    </dgm:pt>
    <dgm:pt modelId="{D5399E65-BBD0-42EE-9C3C-5250A29A2F4F}" type="parTrans" cxnId="{F2950CB5-2549-4A55-A88F-9B288721EB28}">
      <dgm:prSet/>
      <dgm:spPr/>
      <dgm:t>
        <a:bodyPr/>
        <a:lstStyle/>
        <a:p>
          <a:endParaRPr lang="es-MX"/>
        </a:p>
      </dgm:t>
    </dgm:pt>
    <dgm:pt modelId="{D258629E-5E4C-41FD-ACA2-0093A4E799CC}" type="sibTrans" cxnId="{F2950CB5-2549-4A55-A88F-9B288721EB28}">
      <dgm:prSet/>
      <dgm:spPr/>
      <dgm:t>
        <a:bodyPr/>
        <a:lstStyle/>
        <a:p>
          <a:endParaRPr lang="es-MX"/>
        </a:p>
      </dgm:t>
    </dgm:pt>
    <dgm:pt modelId="{5400E6B5-F373-4B6F-8ADF-596B27B81E77}" type="pres">
      <dgm:prSet presAssocID="{9E0B7B41-36C8-4079-80DE-776ED702035D}" presName="Name0" presStyleCnt="0">
        <dgm:presLayoutVars>
          <dgm:chMax val="7"/>
          <dgm:chPref val="7"/>
          <dgm:dir/>
        </dgm:presLayoutVars>
      </dgm:prSet>
      <dgm:spPr/>
    </dgm:pt>
    <dgm:pt modelId="{5338C652-9702-470E-8D85-264E58235E90}" type="pres">
      <dgm:prSet presAssocID="{9E0B7B41-36C8-4079-80DE-776ED702035D}" presName="Name1" presStyleCnt="0"/>
      <dgm:spPr/>
    </dgm:pt>
    <dgm:pt modelId="{F17A5A88-AE0A-4841-B19B-2E2644B88952}" type="pres">
      <dgm:prSet presAssocID="{9E0B7B41-36C8-4079-80DE-776ED702035D}" presName="cycle" presStyleCnt="0"/>
      <dgm:spPr/>
    </dgm:pt>
    <dgm:pt modelId="{D8BCC1FF-72F6-4C45-963F-4821329BCE57}" type="pres">
      <dgm:prSet presAssocID="{9E0B7B41-36C8-4079-80DE-776ED702035D}" presName="srcNode" presStyleLbl="node1" presStyleIdx="0" presStyleCnt="3"/>
      <dgm:spPr/>
    </dgm:pt>
    <dgm:pt modelId="{4D147C54-A5D8-4C7C-9913-DC8DFBD31573}" type="pres">
      <dgm:prSet presAssocID="{9E0B7B41-36C8-4079-80DE-776ED702035D}" presName="conn" presStyleLbl="parChTrans1D2" presStyleIdx="0" presStyleCnt="1"/>
      <dgm:spPr/>
    </dgm:pt>
    <dgm:pt modelId="{B682F988-BCC2-4F38-B868-9BDEFBD17BC4}" type="pres">
      <dgm:prSet presAssocID="{9E0B7B41-36C8-4079-80DE-776ED702035D}" presName="extraNode" presStyleLbl="node1" presStyleIdx="0" presStyleCnt="3"/>
      <dgm:spPr/>
    </dgm:pt>
    <dgm:pt modelId="{27FFDE0D-A182-4FC7-9930-BBE04C14CB01}" type="pres">
      <dgm:prSet presAssocID="{9E0B7B41-36C8-4079-80DE-776ED702035D}" presName="dstNode" presStyleLbl="node1" presStyleIdx="0" presStyleCnt="3"/>
      <dgm:spPr/>
    </dgm:pt>
    <dgm:pt modelId="{90554B55-358F-476D-8353-73A23B8255DD}" type="pres">
      <dgm:prSet presAssocID="{1866620D-5EC4-4216-8162-93DF4C096BB8}" presName="text_1" presStyleLbl="node1" presStyleIdx="0" presStyleCnt="3">
        <dgm:presLayoutVars>
          <dgm:bulletEnabled val="1"/>
        </dgm:presLayoutVars>
      </dgm:prSet>
      <dgm:spPr/>
      <dgm:t>
        <a:bodyPr/>
        <a:lstStyle/>
        <a:p>
          <a:endParaRPr lang="es-MX"/>
        </a:p>
      </dgm:t>
    </dgm:pt>
    <dgm:pt modelId="{39DE7BB5-4DEC-48E5-900C-DDE4A8209E93}" type="pres">
      <dgm:prSet presAssocID="{1866620D-5EC4-4216-8162-93DF4C096BB8}" presName="accent_1" presStyleCnt="0"/>
      <dgm:spPr/>
    </dgm:pt>
    <dgm:pt modelId="{F5B67B96-D918-48A8-80F2-9BE266751FA9}" type="pres">
      <dgm:prSet presAssocID="{1866620D-5EC4-4216-8162-93DF4C096BB8}" presName="accentRepeatNode" presStyleLbl="solidFgAcc1" presStyleIdx="0" presStyleCnt="3"/>
      <dgm:spPr/>
    </dgm:pt>
    <dgm:pt modelId="{0C0DEF36-F4FF-41EB-A36A-6DAA13521BCF}" type="pres">
      <dgm:prSet presAssocID="{ED0A0230-0E49-4CCC-98C1-35F39E7DAE31}" presName="text_2" presStyleLbl="node1" presStyleIdx="1" presStyleCnt="3">
        <dgm:presLayoutVars>
          <dgm:bulletEnabled val="1"/>
        </dgm:presLayoutVars>
      </dgm:prSet>
      <dgm:spPr/>
      <dgm:t>
        <a:bodyPr/>
        <a:lstStyle/>
        <a:p>
          <a:endParaRPr lang="es-MX"/>
        </a:p>
      </dgm:t>
    </dgm:pt>
    <dgm:pt modelId="{17EABB5A-50D0-4569-9DD5-5F5113EC1326}" type="pres">
      <dgm:prSet presAssocID="{ED0A0230-0E49-4CCC-98C1-35F39E7DAE31}" presName="accent_2" presStyleCnt="0"/>
      <dgm:spPr/>
    </dgm:pt>
    <dgm:pt modelId="{159F9999-5734-4F6F-A6D8-0DF504C48059}" type="pres">
      <dgm:prSet presAssocID="{ED0A0230-0E49-4CCC-98C1-35F39E7DAE31}" presName="accentRepeatNode" presStyleLbl="solidFgAcc1" presStyleIdx="1" presStyleCnt="3"/>
      <dgm:spPr/>
    </dgm:pt>
    <dgm:pt modelId="{746D1E4A-DC0B-4869-B82D-12A3E85EFC74}" type="pres">
      <dgm:prSet presAssocID="{E3B3C2F8-A540-49CF-93A9-300946CF7FB8}" presName="text_3" presStyleLbl="node1" presStyleIdx="2" presStyleCnt="3">
        <dgm:presLayoutVars>
          <dgm:bulletEnabled val="1"/>
        </dgm:presLayoutVars>
      </dgm:prSet>
      <dgm:spPr/>
      <dgm:t>
        <a:bodyPr/>
        <a:lstStyle/>
        <a:p>
          <a:endParaRPr lang="es-MX"/>
        </a:p>
      </dgm:t>
    </dgm:pt>
    <dgm:pt modelId="{DB1E2643-8BAB-4D1D-83E6-A3E486CDFFAE}" type="pres">
      <dgm:prSet presAssocID="{E3B3C2F8-A540-49CF-93A9-300946CF7FB8}" presName="accent_3" presStyleCnt="0"/>
      <dgm:spPr/>
    </dgm:pt>
    <dgm:pt modelId="{0F9D10F5-2E5D-4DB9-9499-0A6EC4E0A80F}" type="pres">
      <dgm:prSet presAssocID="{E3B3C2F8-A540-49CF-93A9-300946CF7FB8}" presName="accentRepeatNode" presStyleLbl="solidFgAcc1" presStyleIdx="2" presStyleCnt="3"/>
      <dgm:spPr/>
    </dgm:pt>
  </dgm:ptLst>
  <dgm:cxnLst>
    <dgm:cxn modelId="{129DA7CC-5024-4420-A725-297DA0CA865E}" type="presOf" srcId="{E3B3C2F8-A540-49CF-93A9-300946CF7FB8}" destId="{746D1E4A-DC0B-4869-B82D-12A3E85EFC74}" srcOrd="0" destOrd="0" presId="urn:microsoft.com/office/officeart/2008/layout/VerticalCurvedList"/>
    <dgm:cxn modelId="{A3725886-D56A-436B-A674-CEBFD90322E2}" type="presOf" srcId="{ED0A0230-0E49-4CCC-98C1-35F39E7DAE31}" destId="{0C0DEF36-F4FF-41EB-A36A-6DAA13521BCF}" srcOrd="0" destOrd="0" presId="urn:microsoft.com/office/officeart/2008/layout/VerticalCurvedList"/>
    <dgm:cxn modelId="{C966F930-BF70-48A0-A1CA-4E4134988C97}" srcId="{9E0B7B41-36C8-4079-80DE-776ED702035D}" destId="{ED0A0230-0E49-4CCC-98C1-35F39E7DAE31}" srcOrd="1" destOrd="0" parTransId="{A5F78A61-E7DA-4C3A-BCBC-80B86508FE2D}" sibTransId="{FDF4C0B7-56E7-4F7B-B00B-FD26ECF99A3B}"/>
    <dgm:cxn modelId="{8BE66BFF-7A93-4F9C-84A1-78A66888C03D}" type="presOf" srcId="{1866620D-5EC4-4216-8162-93DF4C096BB8}" destId="{90554B55-358F-476D-8353-73A23B8255DD}" srcOrd="0" destOrd="0" presId="urn:microsoft.com/office/officeart/2008/layout/VerticalCurvedList"/>
    <dgm:cxn modelId="{B961D9FD-6B4B-4A5F-B0A4-FB1152038B8E}" srcId="{9E0B7B41-36C8-4079-80DE-776ED702035D}" destId="{1866620D-5EC4-4216-8162-93DF4C096BB8}" srcOrd="0" destOrd="0" parTransId="{13A2F6E3-6F18-4C9F-BA1B-021B57D0616E}" sibTransId="{710B1516-42A1-42BB-9223-7ABB8D5936C8}"/>
    <dgm:cxn modelId="{F2950CB5-2549-4A55-A88F-9B288721EB28}" srcId="{9E0B7B41-36C8-4079-80DE-776ED702035D}" destId="{E3B3C2F8-A540-49CF-93A9-300946CF7FB8}" srcOrd="2" destOrd="0" parTransId="{D5399E65-BBD0-42EE-9C3C-5250A29A2F4F}" sibTransId="{D258629E-5E4C-41FD-ACA2-0093A4E799CC}"/>
    <dgm:cxn modelId="{1D9E2ADB-EC11-4CA3-BCBD-DD4AB0915091}" type="presOf" srcId="{710B1516-42A1-42BB-9223-7ABB8D5936C8}" destId="{4D147C54-A5D8-4C7C-9913-DC8DFBD31573}" srcOrd="0" destOrd="0" presId="urn:microsoft.com/office/officeart/2008/layout/VerticalCurvedList"/>
    <dgm:cxn modelId="{933393C1-3F24-4879-9BDB-7AAF9DA33EF3}" type="presOf" srcId="{9E0B7B41-36C8-4079-80DE-776ED702035D}" destId="{5400E6B5-F373-4B6F-8ADF-596B27B81E77}" srcOrd="0" destOrd="0" presId="urn:microsoft.com/office/officeart/2008/layout/VerticalCurvedList"/>
    <dgm:cxn modelId="{8299CBE2-1471-4566-9BAE-C78266E5FFD3}" type="presParOf" srcId="{5400E6B5-F373-4B6F-8ADF-596B27B81E77}" destId="{5338C652-9702-470E-8D85-264E58235E90}" srcOrd="0" destOrd="0" presId="urn:microsoft.com/office/officeart/2008/layout/VerticalCurvedList"/>
    <dgm:cxn modelId="{CD4D3D4A-013B-4917-BC26-36ADB8F5DD82}" type="presParOf" srcId="{5338C652-9702-470E-8D85-264E58235E90}" destId="{F17A5A88-AE0A-4841-B19B-2E2644B88952}" srcOrd="0" destOrd="0" presId="urn:microsoft.com/office/officeart/2008/layout/VerticalCurvedList"/>
    <dgm:cxn modelId="{0FC14401-92BF-457A-A725-3051FE66851D}" type="presParOf" srcId="{F17A5A88-AE0A-4841-B19B-2E2644B88952}" destId="{D8BCC1FF-72F6-4C45-963F-4821329BCE57}" srcOrd="0" destOrd="0" presId="urn:microsoft.com/office/officeart/2008/layout/VerticalCurvedList"/>
    <dgm:cxn modelId="{99D1623D-5EB8-4B80-BEF4-B67363C3BDF7}" type="presParOf" srcId="{F17A5A88-AE0A-4841-B19B-2E2644B88952}" destId="{4D147C54-A5D8-4C7C-9913-DC8DFBD31573}" srcOrd="1" destOrd="0" presId="urn:microsoft.com/office/officeart/2008/layout/VerticalCurvedList"/>
    <dgm:cxn modelId="{1B9562C2-C9D4-4C9E-91F6-84BE273F3FE4}" type="presParOf" srcId="{F17A5A88-AE0A-4841-B19B-2E2644B88952}" destId="{B682F988-BCC2-4F38-B868-9BDEFBD17BC4}" srcOrd="2" destOrd="0" presId="urn:microsoft.com/office/officeart/2008/layout/VerticalCurvedList"/>
    <dgm:cxn modelId="{26BDA889-6BE6-4C99-BE06-DA26DC2EB671}" type="presParOf" srcId="{F17A5A88-AE0A-4841-B19B-2E2644B88952}" destId="{27FFDE0D-A182-4FC7-9930-BBE04C14CB01}" srcOrd="3" destOrd="0" presId="urn:microsoft.com/office/officeart/2008/layout/VerticalCurvedList"/>
    <dgm:cxn modelId="{76FB80B1-B9E1-4D23-A713-B5B4F2235261}" type="presParOf" srcId="{5338C652-9702-470E-8D85-264E58235E90}" destId="{90554B55-358F-476D-8353-73A23B8255DD}" srcOrd="1" destOrd="0" presId="urn:microsoft.com/office/officeart/2008/layout/VerticalCurvedList"/>
    <dgm:cxn modelId="{E84614FD-592B-45EB-874D-45147FACB6BD}" type="presParOf" srcId="{5338C652-9702-470E-8D85-264E58235E90}" destId="{39DE7BB5-4DEC-48E5-900C-DDE4A8209E93}" srcOrd="2" destOrd="0" presId="urn:microsoft.com/office/officeart/2008/layout/VerticalCurvedList"/>
    <dgm:cxn modelId="{74C60015-1BC9-4855-8498-95D2D25C396C}" type="presParOf" srcId="{39DE7BB5-4DEC-48E5-900C-DDE4A8209E93}" destId="{F5B67B96-D918-48A8-80F2-9BE266751FA9}" srcOrd="0" destOrd="0" presId="urn:microsoft.com/office/officeart/2008/layout/VerticalCurvedList"/>
    <dgm:cxn modelId="{489B94A0-E4F5-45DE-B54F-935CE30D055D}" type="presParOf" srcId="{5338C652-9702-470E-8D85-264E58235E90}" destId="{0C0DEF36-F4FF-41EB-A36A-6DAA13521BCF}" srcOrd="3" destOrd="0" presId="urn:microsoft.com/office/officeart/2008/layout/VerticalCurvedList"/>
    <dgm:cxn modelId="{AEF3B408-D99F-424D-A396-7D2254F2B8E8}" type="presParOf" srcId="{5338C652-9702-470E-8D85-264E58235E90}" destId="{17EABB5A-50D0-4569-9DD5-5F5113EC1326}" srcOrd="4" destOrd="0" presId="urn:microsoft.com/office/officeart/2008/layout/VerticalCurvedList"/>
    <dgm:cxn modelId="{9D2FF5DA-3F80-4C92-9CE3-C3611C4443AB}" type="presParOf" srcId="{17EABB5A-50D0-4569-9DD5-5F5113EC1326}" destId="{159F9999-5734-4F6F-A6D8-0DF504C48059}" srcOrd="0" destOrd="0" presId="urn:microsoft.com/office/officeart/2008/layout/VerticalCurvedList"/>
    <dgm:cxn modelId="{8E4E48D4-3713-48A7-9C7D-70122C1CF5C1}" type="presParOf" srcId="{5338C652-9702-470E-8D85-264E58235E90}" destId="{746D1E4A-DC0B-4869-B82D-12A3E85EFC74}" srcOrd="5" destOrd="0" presId="urn:microsoft.com/office/officeart/2008/layout/VerticalCurvedList"/>
    <dgm:cxn modelId="{4E9AAABF-59F8-49F0-8A89-EFD64B156302}" type="presParOf" srcId="{5338C652-9702-470E-8D85-264E58235E90}" destId="{DB1E2643-8BAB-4D1D-83E6-A3E486CDFFAE}" srcOrd="6" destOrd="0" presId="urn:microsoft.com/office/officeart/2008/layout/VerticalCurvedList"/>
    <dgm:cxn modelId="{136D2ADF-AE45-4BB9-8DAB-7E09F626D0EA}" type="presParOf" srcId="{DB1E2643-8BAB-4D1D-83E6-A3E486CDFFAE}" destId="{0F9D10F5-2E5D-4DB9-9499-0A6EC4E0A80F}"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85F0270-9696-473B-B5BA-06658193F6CD}"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s-MX"/>
        </a:p>
      </dgm:t>
    </dgm:pt>
    <dgm:pt modelId="{580FDC46-1FF5-4A44-9064-F8000EC20A23}">
      <dgm:prSet phldrT="[Texto]" custT="1">
        <dgm:style>
          <a:lnRef idx="1">
            <a:schemeClr val="accent3"/>
          </a:lnRef>
          <a:fillRef idx="3">
            <a:schemeClr val="accent3"/>
          </a:fillRef>
          <a:effectRef idx="2">
            <a:schemeClr val="accent3"/>
          </a:effectRef>
          <a:fontRef idx="minor">
            <a:schemeClr val="lt1"/>
          </a:fontRef>
        </dgm:style>
      </dgm:prSet>
      <dgm:spPr/>
      <dgm:t>
        <a:bodyPr/>
        <a:lstStyle/>
        <a:p>
          <a:r>
            <a:rPr lang="es-MX" sz="2400" dirty="0" smtClean="0"/>
            <a:t>Relaciones con: </a:t>
          </a:r>
          <a:endParaRPr lang="es-MX" sz="2400" dirty="0"/>
        </a:p>
      </dgm:t>
    </dgm:pt>
    <dgm:pt modelId="{00EAC6CC-891D-43CA-A21E-8201614FD819}" type="parTrans" cxnId="{2AEBF8CA-CF46-45E9-837F-CA92FD76DB9D}">
      <dgm:prSet/>
      <dgm:spPr/>
      <dgm:t>
        <a:bodyPr/>
        <a:lstStyle/>
        <a:p>
          <a:endParaRPr lang="es-MX"/>
        </a:p>
      </dgm:t>
    </dgm:pt>
    <dgm:pt modelId="{835BD93C-D721-4A02-9326-A645410A74D4}" type="sibTrans" cxnId="{2AEBF8CA-CF46-45E9-837F-CA92FD76DB9D}">
      <dgm:prSet/>
      <dgm:spPr/>
      <dgm:t>
        <a:bodyPr/>
        <a:lstStyle/>
        <a:p>
          <a:endParaRPr lang="es-MX"/>
        </a:p>
      </dgm:t>
    </dgm:pt>
    <dgm:pt modelId="{B385A280-A786-4F9D-BA83-39191F16950C}">
      <dgm:prSet phldrT="[Texto]" custT="1"/>
      <dgm:spPr/>
      <dgm:t>
        <a:bodyPr/>
        <a:lstStyle/>
        <a:p>
          <a:r>
            <a:rPr lang="es-MX" sz="2400" dirty="0" smtClean="0"/>
            <a:t>Clientes</a:t>
          </a:r>
          <a:endParaRPr lang="es-MX" sz="2400" dirty="0"/>
        </a:p>
      </dgm:t>
    </dgm:pt>
    <dgm:pt modelId="{C97204E6-BF69-4B61-AE87-C2D1C7A6CBB7}" type="parTrans" cxnId="{D7E171DA-B934-49EE-ADE4-753B02A58508}">
      <dgm:prSet/>
      <dgm:spPr/>
      <dgm:t>
        <a:bodyPr/>
        <a:lstStyle/>
        <a:p>
          <a:endParaRPr lang="es-MX"/>
        </a:p>
      </dgm:t>
    </dgm:pt>
    <dgm:pt modelId="{CFF3C552-543F-463C-A116-788E81E6A71A}" type="sibTrans" cxnId="{D7E171DA-B934-49EE-ADE4-753B02A58508}">
      <dgm:prSet/>
      <dgm:spPr/>
      <dgm:t>
        <a:bodyPr/>
        <a:lstStyle/>
        <a:p>
          <a:endParaRPr lang="es-MX"/>
        </a:p>
      </dgm:t>
    </dgm:pt>
    <dgm:pt modelId="{50CC8DDA-41C5-4151-8BE0-6CD9CAF951C2}">
      <dgm:prSet phldrT="[Texto]" custT="1"/>
      <dgm:spPr/>
      <dgm:t>
        <a:bodyPr/>
        <a:lstStyle/>
        <a:p>
          <a:r>
            <a:rPr lang="es-MX" sz="2400" dirty="0" smtClean="0"/>
            <a:t>Provee-dores</a:t>
          </a:r>
          <a:endParaRPr lang="es-MX" sz="2400" dirty="0"/>
        </a:p>
      </dgm:t>
    </dgm:pt>
    <dgm:pt modelId="{522758AC-D997-4220-A191-D8F55DF1CEE7}" type="parTrans" cxnId="{99A91437-0DA3-4773-BF6A-A1E550B79DC1}">
      <dgm:prSet/>
      <dgm:spPr/>
      <dgm:t>
        <a:bodyPr/>
        <a:lstStyle/>
        <a:p>
          <a:endParaRPr lang="es-MX"/>
        </a:p>
      </dgm:t>
    </dgm:pt>
    <dgm:pt modelId="{0B228DAD-3E22-4D15-A439-1EE79F1FF766}" type="sibTrans" cxnId="{99A91437-0DA3-4773-BF6A-A1E550B79DC1}">
      <dgm:prSet/>
      <dgm:spPr/>
      <dgm:t>
        <a:bodyPr/>
        <a:lstStyle/>
        <a:p>
          <a:endParaRPr lang="es-MX"/>
        </a:p>
      </dgm:t>
    </dgm:pt>
    <dgm:pt modelId="{7F906DBF-CC52-4006-A3F0-BDAD211CCAEB}">
      <dgm:prSet phldrT="[Texto]" custT="1"/>
      <dgm:spPr/>
      <dgm:t>
        <a:bodyPr/>
        <a:lstStyle/>
        <a:p>
          <a:r>
            <a:rPr lang="es-MX" sz="2400" dirty="0" err="1" smtClean="0"/>
            <a:t>Competi</a:t>
          </a:r>
          <a:r>
            <a:rPr lang="es-MX" sz="2400" dirty="0" smtClean="0"/>
            <a:t>-dores</a:t>
          </a:r>
          <a:endParaRPr lang="es-MX" sz="2400" dirty="0"/>
        </a:p>
      </dgm:t>
    </dgm:pt>
    <dgm:pt modelId="{CCA986A8-2420-4D62-AFAB-0298A543483A}" type="parTrans" cxnId="{3A68E1E7-599F-4382-AFAC-AF5F4A21C3E9}">
      <dgm:prSet/>
      <dgm:spPr/>
      <dgm:t>
        <a:bodyPr/>
        <a:lstStyle/>
        <a:p>
          <a:endParaRPr lang="es-MX"/>
        </a:p>
      </dgm:t>
    </dgm:pt>
    <dgm:pt modelId="{779DAFA3-98ED-4847-A45C-F2468118A6D7}" type="sibTrans" cxnId="{3A68E1E7-599F-4382-AFAC-AF5F4A21C3E9}">
      <dgm:prSet/>
      <dgm:spPr/>
      <dgm:t>
        <a:bodyPr/>
        <a:lstStyle/>
        <a:p>
          <a:endParaRPr lang="es-MX"/>
        </a:p>
      </dgm:t>
    </dgm:pt>
    <dgm:pt modelId="{27C55AC5-360C-4DF6-9CC4-4E55B1F43DA4}">
      <dgm:prSet phldrT="[Texto]" custT="1"/>
      <dgm:spPr/>
      <dgm:t>
        <a:bodyPr/>
        <a:lstStyle/>
        <a:p>
          <a:r>
            <a:rPr lang="es-MX" sz="2400" dirty="0" smtClean="0"/>
            <a:t>Socios</a:t>
          </a:r>
          <a:endParaRPr lang="es-MX" sz="2400" dirty="0"/>
        </a:p>
      </dgm:t>
    </dgm:pt>
    <dgm:pt modelId="{419DBDD3-B36D-4492-8FFE-6E6BE2150C79}" type="parTrans" cxnId="{A0F1E9EC-79B7-4F5E-B8EF-8DFA4BA20E04}">
      <dgm:prSet/>
      <dgm:spPr/>
      <dgm:t>
        <a:bodyPr/>
        <a:lstStyle/>
        <a:p>
          <a:endParaRPr lang="es-MX"/>
        </a:p>
      </dgm:t>
    </dgm:pt>
    <dgm:pt modelId="{DEB9E997-1DCB-4486-BCEE-AD4C97DE1009}" type="sibTrans" cxnId="{A0F1E9EC-79B7-4F5E-B8EF-8DFA4BA20E04}">
      <dgm:prSet/>
      <dgm:spPr/>
      <dgm:t>
        <a:bodyPr/>
        <a:lstStyle/>
        <a:p>
          <a:endParaRPr lang="es-MX"/>
        </a:p>
      </dgm:t>
    </dgm:pt>
    <dgm:pt modelId="{5625A8A2-CC5F-4568-BACF-1B07CC973ACB}">
      <dgm:prSet phldrT="[Texto]" phldr="1"/>
      <dgm:spPr/>
      <dgm:t>
        <a:bodyPr/>
        <a:lstStyle/>
        <a:p>
          <a:endParaRPr lang="es-MX" dirty="0"/>
        </a:p>
      </dgm:t>
    </dgm:pt>
    <dgm:pt modelId="{E1982A69-4660-4BA8-B4D6-7049EF1DF356}" type="parTrans" cxnId="{F8B94205-F3E2-465A-BA47-6018EAACDC9B}">
      <dgm:prSet/>
      <dgm:spPr/>
      <dgm:t>
        <a:bodyPr/>
        <a:lstStyle/>
        <a:p>
          <a:endParaRPr lang="es-MX"/>
        </a:p>
      </dgm:t>
    </dgm:pt>
    <dgm:pt modelId="{12DBFF11-EDBF-4530-9828-2A09541FB299}" type="sibTrans" cxnId="{F8B94205-F3E2-465A-BA47-6018EAACDC9B}">
      <dgm:prSet/>
      <dgm:spPr/>
      <dgm:t>
        <a:bodyPr/>
        <a:lstStyle/>
        <a:p>
          <a:endParaRPr lang="es-MX"/>
        </a:p>
      </dgm:t>
    </dgm:pt>
    <dgm:pt modelId="{97845272-0E35-464C-AE65-A80B1031BAA7}" type="pres">
      <dgm:prSet presAssocID="{A85F0270-9696-473B-B5BA-06658193F6CD}" presName="cycle" presStyleCnt="0">
        <dgm:presLayoutVars>
          <dgm:chMax val="1"/>
          <dgm:dir/>
          <dgm:animLvl val="ctr"/>
          <dgm:resizeHandles val="exact"/>
        </dgm:presLayoutVars>
      </dgm:prSet>
      <dgm:spPr/>
      <dgm:t>
        <a:bodyPr/>
        <a:lstStyle/>
        <a:p>
          <a:endParaRPr lang="es-MX"/>
        </a:p>
      </dgm:t>
    </dgm:pt>
    <dgm:pt modelId="{DC907909-226C-4923-A080-37540893374C}" type="pres">
      <dgm:prSet presAssocID="{580FDC46-1FF5-4A44-9064-F8000EC20A23}" presName="centerShape" presStyleLbl="node0" presStyleIdx="0" presStyleCnt="1" custScaleX="127741" custScaleY="119520"/>
      <dgm:spPr/>
      <dgm:t>
        <a:bodyPr/>
        <a:lstStyle/>
        <a:p>
          <a:endParaRPr lang="es-MX"/>
        </a:p>
      </dgm:t>
    </dgm:pt>
    <dgm:pt modelId="{12B24C81-7797-47DE-8F4F-C468F0F701BF}" type="pres">
      <dgm:prSet presAssocID="{C97204E6-BF69-4B61-AE87-C2D1C7A6CBB7}" presName="Name9" presStyleLbl="parChTrans1D2" presStyleIdx="0" presStyleCnt="4"/>
      <dgm:spPr/>
      <dgm:t>
        <a:bodyPr/>
        <a:lstStyle/>
        <a:p>
          <a:endParaRPr lang="es-MX"/>
        </a:p>
      </dgm:t>
    </dgm:pt>
    <dgm:pt modelId="{E4BBBF1B-C50D-447B-B29F-98D26EDE67B8}" type="pres">
      <dgm:prSet presAssocID="{C97204E6-BF69-4B61-AE87-C2D1C7A6CBB7}" presName="connTx" presStyleLbl="parChTrans1D2" presStyleIdx="0" presStyleCnt="4"/>
      <dgm:spPr/>
      <dgm:t>
        <a:bodyPr/>
        <a:lstStyle/>
        <a:p>
          <a:endParaRPr lang="es-MX"/>
        </a:p>
      </dgm:t>
    </dgm:pt>
    <dgm:pt modelId="{FCE752AC-09CE-4784-8844-66D05C62B2A6}" type="pres">
      <dgm:prSet presAssocID="{B385A280-A786-4F9D-BA83-39191F16950C}" presName="node" presStyleLbl="node1" presStyleIdx="0" presStyleCnt="4">
        <dgm:presLayoutVars>
          <dgm:bulletEnabled val="1"/>
        </dgm:presLayoutVars>
      </dgm:prSet>
      <dgm:spPr/>
      <dgm:t>
        <a:bodyPr/>
        <a:lstStyle/>
        <a:p>
          <a:endParaRPr lang="es-MX"/>
        </a:p>
      </dgm:t>
    </dgm:pt>
    <dgm:pt modelId="{8414DB0E-56AC-4E37-B83B-B897B1142075}" type="pres">
      <dgm:prSet presAssocID="{522758AC-D997-4220-A191-D8F55DF1CEE7}" presName="Name9" presStyleLbl="parChTrans1D2" presStyleIdx="1" presStyleCnt="4"/>
      <dgm:spPr/>
      <dgm:t>
        <a:bodyPr/>
        <a:lstStyle/>
        <a:p>
          <a:endParaRPr lang="es-MX"/>
        </a:p>
      </dgm:t>
    </dgm:pt>
    <dgm:pt modelId="{FCF67CE0-E8DB-49E4-BF65-3FD8983200FD}" type="pres">
      <dgm:prSet presAssocID="{522758AC-D997-4220-A191-D8F55DF1CEE7}" presName="connTx" presStyleLbl="parChTrans1D2" presStyleIdx="1" presStyleCnt="4"/>
      <dgm:spPr/>
      <dgm:t>
        <a:bodyPr/>
        <a:lstStyle/>
        <a:p>
          <a:endParaRPr lang="es-MX"/>
        </a:p>
      </dgm:t>
    </dgm:pt>
    <dgm:pt modelId="{35F80A88-3A7F-4EDF-B30D-02B6BA423033}" type="pres">
      <dgm:prSet presAssocID="{50CC8DDA-41C5-4151-8BE0-6CD9CAF951C2}" presName="node" presStyleLbl="node1" presStyleIdx="1" presStyleCnt="4" custRadScaleRad="138713" custRadScaleInc="2069">
        <dgm:presLayoutVars>
          <dgm:bulletEnabled val="1"/>
        </dgm:presLayoutVars>
      </dgm:prSet>
      <dgm:spPr/>
      <dgm:t>
        <a:bodyPr/>
        <a:lstStyle/>
        <a:p>
          <a:endParaRPr lang="es-MX"/>
        </a:p>
      </dgm:t>
    </dgm:pt>
    <dgm:pt modelId="{C5CBB63C-A2D2-4B3A-BCD8-A4B905D5ADE7}" type="pres">
      <dgm:prSet presAssocID="{CCA986A8-2420-4D62-AFAB-0298A543483A}" presName="Name9" presStyleLbl="parChTrans1D2" presStyleIdx="2" presStyleCnt="4"/>
      <dgm:spPr/>
      <dgm:t>
        <a:bodyPr/>
        <a:lstStyle/>
        <a:p>
          <a:endParaRPr lang="es-MX"/>
        </a:p>
      </dgm:t>
    </dgm:pt>
    <dgm:pt modelId="{36C9AE8D-AA78-4949-A5E4-F59BD4796424}" type="pres">
      <dgm:prSet presAssocID="{CCA986A8-2420-4D62-AFAB-0298A543483A}" presName="connTx" presStyleLbl="parChTrans1D2" presStyleIdx="2" presStyleCnt="4"/>
      <dgm:spPr/>
      <dgm:t>
        <a:bodyPr/>
        <a:lstStyle/>
        <a:p>
          <a:endParaRPr lang="es-MX"/>
        </a:p>
      </dgm:t>
    </dgm:pt>
    <dgm:pt modelId="{5861390A-F62B-4356-A52D-DA14C5A9EAFA}" type="pres">
      <dgm:prSet presAssocID="{7F906DBF-CC52-4006-A3F0-BDAD211CCAEB}" presName="node" presStyleLbl="node1" presStyleIdx="2" presStyleCnt="4" custScaleX="109959" custScaleY="109960" custRadScaleRad="116814" custRadScaleInc="-3607">
        <dgm:presLayoutVars>
          <dgm:bulletEnabled val="1"/>
        </dgm:presLayoutVars>
      </dgm:prSet>
      <dgm:spPr/>
      <dgm:t>
        <a:bodyPr/>
        <a:lstStyle/>
        <a:p>
          <a:endParaRPr lang="es-MX"/>
        </a:p>
      </dgm:t>
    </dgm:pt>
    <dgm:pt modelId="{1FBF49B1-363E-48F3-B56D-B8B4EBFF4161}" type="pres">
      <dgm:prSet presAssocID="{419DBDD3-B36D-4492-8FFE-6E6BE2150C79}" presName="Name9" presStyleLbl="parChTrans1D2" presStyleIdx="3" presStyleCnt="4"/>
      <dgm:spPr/>
      <dgm:t>
        <a:bodyPr/>
        <a:lstStyle/>
        <a:p>
          <a:endParaRPr lang="es-MX"/>
        </a:p>
      </dgm:t>
    </dgm:pt>
    <dgm:pt modelId="{DF16A87F-AAED-4B27-8019-8CD3E517E39E}" type="pres">
      <dgm:prSet presAssocID="{419DBDD3-B36D-4492-8FFE-6E6BE2150C79}" presName="connTx" presStyleLbl="parChTrans1D2" presStyleIdx="3" presStyleCnt="4"/>
      <dgm:spPr/>
      <dgm:t>
        <a:bodyPr/>
        <a:lstStyle/>
        <a:p>
          <a:endParaRPr lang="es-MX"/>
        </a:p>
      </dgm:t>
    </dgm:pt>
    <dgm:pt modelId="{08CCF335-C992-44CF-AAD1-CA79F0935AAE}" type="pres">
      <dgm:prSet presAssocID="{27C55AC5-360C-4DF6-9CC4-4E55B1F43DA4}" presName="node" presStyleLbl="node1" presStyleIdx="3" presStyleCnt="4" custRadScaleRad="138086" custRadScaleInc="1973">
        <dgm:presLayoutVars>
          <dgm:bulletEnabled val="1"/>
        </dgm:presLayoutVars>
      </dgm:prSet>
      <dgm:spPr/>
      <dgm:t>
        <a:bodyPr/>
        <a:lstStyle/>
        <a:p>
          <a:endParaRPr lang="es-MX"/>
        </a:p>
      </dgm:t>
    </dgm:pt>
  </dgm:ptLst>
  <dgm:cxnLst>
    <dgm:cxn modelId="{6E0119C4-3848-4458-A279-3EC1BA980BD6}" type="presOf" srcId="{522758AC-D997-4220-A191-D8F55DF1CEE7}" destId="{FCF67CE0-E8DB-49E4-BF65-3FD8983200FD}" srcOrd="1" destOrd="0" presId="urn:microsoft.com/office/officeart/2005/8/layout/radial1"/>
    <dgm:cxn modelId="{7FF3F99C-A7D4-4138-9E55-8A400D13496E}" type="presOf" srcId="{B385A280-A786-4F9D-BA83-39191F16950C}" destId="{FCE752AC-09CE-4784-8844-66D05C62B2A6}" srcOrd="0" destOrd="0" presId="urn:microsoft.com/office/officeart/2005/8/layout/radial1"/>
    <dgm:cxn modelId="{C13DAEE8-92CF-49DE-8449-494EE89E3F06}" type="presOf" srcId="{A85F0270-9696-473B-B5BA-06658193F6CD}" destId="{97845272-0E35-464C-AE65-A80B1031BAA7}" srcOrd="0" destOrd="0" presId="urn:microsoft.com/office/officeart/2005/8/layout/radial1"/>
    <dgm:cxn modelId="{3B7BD8C9-A694-45CA-8917-90A3748F0D85}" type="presOf" srcId="{27C55AC5-360C-4DF6-9CC4-4E55B1F43DA4}" destId="{08CCF335-C992-44CF-AAD1-CA79F0935AAE}" srcOrd="0" destOrd="0" presId="urn:microsoft.com/office/officeart/2005/8/layout/radial1"/>
    <dgm:cxn modelId="{F8B94205-F3E2-465A-BA47-6018EAACDC9B}" srcId="{A85F0270-9696-473B-B5BA-06658193F6CD}" destId="{5625A8A2-CC5F-4568-BACF-1B07CC973ACB}" srcOrd="1" destOrd="0" parTransId="{E1982A69-4660-4BA8-B4D6-7049EF1DF356}" sibTransId="{12DBFF11-EDBF-4530-9828-2A09541FB299}"/>
    <dgm:cxn modelId="{FE0C4C4F-532A-44FF-843A-C7CD0D5C9943}" type="presOf" srcId="{522758AC-D997-4220-A191-D8F55DF1CEE7}" destId="{8414DB0E-56AC-4E37-B83B-B897B1142075}" srcOrd="0" destOrd="0" presId="urn:microsoft.com/office/officeart/2005/8/layout/radial1"/>
    <dgm:cxn modelId="{2AEBF8CA-CF46-45E9-837F-CA92FD76DB9D}" srcId="{A85F0270-9696-473B-B5BA-06658193F6CD}" destId="{580FDC46-1FF5-4A44-9064-F8000EC20A23}" srcOrd="0" destOrd="0" parTransId="{00EAC6CC-891D-43CA-A21E-8201614FD819}" sibTransId="{835BD93C-D721-4A02-9326-A645410A74D4}"/>
    <dgm:cxn modelId="{80773E4F-5C7F-48D2-B7A7-F19FC97BBADC}" type="presOf" srcId="{50CC8DDA-41C5-4151-8BE0-6CD9CAF951C2}" destId="{35F80A88-3A7F-4EDF-B30D-02B6BA423033}" srcOrd="0" destOrd="0" presId="urn:microsoft.com/office/officeart/2005/8/layout/radial1"/>
    <dgm:cxn modelId="{0A7E5289-01C2-4E88-A3A4-F239C76F75C6}" type="presOf" srcId="{C97204E6-BF69-4B61-AE87-C2D1C7A6CBB7}" destId="{E4BBBF1B-C50D-447B-B29F-98D26EDE67B8}" srcOrd="1" destOrd="0" presId="urn:microsoft.com/office/officeart/2005/8/layout/radial1"/>
    <dgm:cxn modelId="{A0F1E9EC-79B7-4F5E-B8EF-8DFA4BA20E04}" srcId="{580FDC46-1FF5-4A44-9064-F8000EC20A23}" destId="{27C55AC5-360C-4DF6-9CC4-4E55B1F43DA4}" srcOrd="3" destOrd="0" parTransId="{419DBDD3-B36D-4492-8FFE-6E6BE2150C79}" sibTransId="{DEB9E997-1DCB-4486-BCEE-AD4C97DE1009}"/>
    <dgm:cxn modelId="{B17901B2-0AA1-49B3-A3C5-94F14780DC41}" type="presOf" srcId="{CCA986A8-2420-4D62-AFAB-0298A543483A}" destId="{C5CBB63C-A2D2-4B3A-BCD8-A4B905D5ADE7}" srcOrd="0" destOrd="0" presId="urn:microsoft.com/office/officeart/2005/8/layout/radial1"/>
    <dgm:cxn modelId="{1C4861F1-8A83-4469-8C39-0079A07D7387}" type="presOf" srcId="{419DBDD3-B36D-4492-8FFE-6E6BE2150C79}" destId="{DF16A87F-AAED-4B27-8019-8CD3E517E39E}" srcOrd="1" destOrd="0" presId="urn:microsoft.com/office/officeart/2005/8/layout/radial1"/>
    <dgm:cxn modelId="{A9523CE0-E198-4FB9-9231-8912BFD60B3A}" type="presOf" srcId="{7F906DBF-CC52-4006-A3F0-BDAD211CCAEB}" destId="{5861390A-F62B-4356-A52D-DA14C5A9EAFA}" srcOrd="0" destOrd="0" presId="urn:microsoft.com/office/officeart/2005/8/layout/radial1"/>
    <dgm:cxn modelId="{99A91437-0DA3-4773-BF6A-A1E550B79DC1}" srcId="{580FDC46-1FF5-4A44-9064-F8000EC20A23}" destId="{50CC8DDA-41C5-4151-8BE0-6CD9CAF951C2}" srcOrd="1" destOrd="0" parTransId="{522758AC-D997-4220-A191-D8F55DF1CEE7}" sibTransId="{0B228DAD-3E22-4D15-A439-1EE79F1FF766}"/>
    <dgm:cxn modelId="{2D416AFF-EFE5-4121-9B8C-425D415590A2}" type="presOf" srcId="{419DBDD3-B36D-4492-8FFE-6E6BE2150C79}" destId="{1FBF49B1-363E-48F3-B56D-B8B4EBFF4161}" srcOrd="0" destOrd="0" presId="urn:microsoft.com/office/officeart/2005/8/layout/radial1"/>
    <dgm:cxn modelId="{FEE90619-684D-411F-BD63-0383EAC82BBA}" type="presOf" srcId="{CCA986A8-2420-4D62-AFAB-0298A543483A}" destId="{36C9AE8D-AA78-4949-A5E4-F59BD4796424}" srcOrd="1" destOrd="0" presId="urn:microsoft.com/office/officeart/2005/8/layout/radial1"/>
    <dgm:cxn modelId="{D7E171DA-B934-49EE-ADE4-753B02A58508}" srcId="{580FDC46-1FF5-4A44-9064-F8000EC20A23}" destId="{B385A280-A786-4F9D-BA83-39191F16950C}" srcOrd="0" destOrd="0" parTransId="{C97204E6-BF69-4B61-AE87-C2D1C7A6CBB7}" sibTransId="{CFF3C552-543F-463C-A116-788E81E6A71A}"/>
    <dgm:cxn modelId="{962CD99E-596E-4531-B147-01C2C3181A58}" type="presOf" srcId="{580FDC46-1FF5-4A44-9064-F8000EC20A23}" destId="{DC907909-226C-4923-A080-37540893374C}" srcOrd="0" destOrd="0" presId="urn:microsoft.com/office/officeart/2005/8/layout/radial1"/>
    <dgm:cxn modelId="{44C0398B-25F0-48F9-B126-C85EDBA121A3}" type="presOf" srcId="{C97204E6-BF69-4B61-AE87-C2D1C7A6CBB7}" destId="{12B24C81-7797-47DE-8F4F-C468F0F701BF}" srcOrd="0" destOrd="0" presId="urn:microsoft.com/office/officeart/2005/8/layout/radial1"/>
    <dgm:cxn modelId="{3A68E1E7-599F-4382-AFAC-AF5F4A21C3E9}" srcId="{580FDC46-1FF5-4A44-9064-F8000EC20A23}" destId="{7F906DBF-CC52-4006-A3F0-BDAD211CCAEB}" srcOrd="2" destOrd="0" parTransId="{CCA986A8-2420-4D62-AFAB-0298A543483A}" sibTransId="{779DAFA3-98ED-4847-A45C-F2468118A6D7}"/>
    <dgm:cxn modelId="{2C8D5D23-FC5A-4F93-9191-F65A70F34451}" type="presParOf" srcId="{97845272-0E35-464C-AE65-A80B1031BAA7}" destId="{DC907909-226C-4923-A080-37540893374C}" srcOrd="0" destOrd="0" presId="urn:microsoft.com/office/officeart/2005/8/layout/radial1"/>
    <dgm:cxn modelId="{8406E609-EF24-427D-B132-CF62963DD3E6}" type="presParOf" srcId="{97845272-0E35-464C-AE65-A80B1031BAA7}" destId="{12B24C81-7797-47DE-8F4F-C468F0F701BF}" srcOrd="1" destOrd="0" presId="urn:microsoft.com/office/officeart/2005/8/layout/radial1"/>
    <dgm:cxn modelId="{238515D4-BB6C-4F3B-8525-8ACD8C1760B5}" type="presParOf" srcId="{12B24C81-7797-47DE-8F4F-C468F0F701BF}" destId="{E4BBBF1B-C50D-447B-B29F-98D26EDE67B8}" srcOrd="0" destOrd="0" presId="urn:microsoft.com/office/officeart/2005/8/layout/radial1"/>
    <dgm:cxn modelId="{C24FB079-8FE1-4933-9DBB-8A72A85B9AEC}" type="presParOf" srcId="{97845272-0E35-464C-AE65-A80B1031BAA7}" destId="{FCE752AC-09CE-4784-8844-66D05C62B2A6}" srcOrd="2" destOrd="0" presId="urn:microsoft.com/office/officeart/2005/8/layout/radial1"/>
    <dgm:cxn modelId="{ED40F175-E186-4C7C-A35B-821D8BE9D563}" type="presParOf" srcId="{97845272-0E35-464C-AE65-A80B1031BAA7}" destId="{8414DB0E-56AC-4E37-B83B-B897B1142075}" srcOrd="3" destOrd="0" presId="urn:microsoft.com/office/officeart/2005/8/layout/radial1"/>
    <dgm:cxn modelId="{004DA835-B860-41B8-AF1A-634804747DE8}" type="presParOf" srcId="{8414DB0E-56AC-4E37-B83B-B897B1142075}" destId="{FCF67CE0-E8DB-49E4-BF65-3FD8983200FD}" srcOrd="0" destOrd="0" presId="urn:microsoft.com/office/officeart/2005/8/layout/radial1"/>
    <dgm:cxn modelId="{0B2F390C-AD42-4923-89D3-4E5625AE7672}" type="presParOf" srcId="{97845272-0E35-464C-AE65-A80B1031BAA7}" destId="{35F80A88-3A7F-4EDF-B30D-02B6BA423033}" srcOrd="4" destOrd="0" presId="urn:microsoft.com/office/officeart/2005/8/layout/radial1"/>
    <dgm:cxn modelId="{E7801430-6DDA-4D61-8A61-5418A44BA90B}" type="presParOf" srcId="{97845272-0E35-464C-AE65-A80B1031BAA7}" destId="{C5CBB63C-A2D2-4B3A-BCD8-A4B905D5ADE7}" srcOrd="5" destOrd="0" presId="urn:microsoft.com/office/officeart/2005/8/layout/radial1"/>
    <dgm:cxn modelId="{A327085B-464D-40AF-839E-95EAB52D1A42}" type="presParOf" srcId="{C5CBB63C-A2D2-4B3A-BCD8-A4B905D5ADE7}" destId="{36C9AE8D-AA78-4949-A5E4-F59BD4796424}" srcOrd="0" destOrd="0" presId="urn:microsoft.com/office/officeart/2005/8/layout/radial1"/>
    <dgm:cxn modelId="{177B1212-9714-4123-BE54-10C1DD334936}" type="presParOf" srcId="{97845272-0E35-464C-AE65-A80B1031BAA7}" destId="{5861390A-F62B-4356-A52D-DA14C5A9EAFA}" srcOrd="6" destOrd="0" presId="urn:microsoft.com/office/officeart/2005/8/layout/radial1"/>
    <dgm:cxn modelId="{5236C04A-4E8C-4FA6-A848-FDC1C1FF924C}" type="presParOf" srcId="{97845272-0E35-464C-AE65-A80B1031BAA7}" destId="{1FBF49B1-363E-48F3-B56D-B8B4EBFF4161}" srcOrd="7" destOrd="0" presId="urn:microsoft.com/office/officeart/2005/8/layout/radial1"/>
    <dgm:cxn modelId="{425EAABA-0778-4F63-9FFE-64DF2DCBE8B9}" type="presParOf" srcId="{1FBF49B1-363E-48F3-B56D-B8B4EBFF4161}" destId="{DF16A87F-AAED-4B27-8019-8CD3E517E39E}" srcOrd="0" destOrd="0" presId="urn:microsoft.com/office/officeart/2005/8/layout/radial1"/>
    <dgm:cxn modelId="{443B391A-5A2F-4805-A17B-51AE5954F46B}" type="presParOf" srcId="{97845272-0E35-464C-AE65-A80B1031BAA7}" destId="{08CCF335-C992-44CF-AAD1-CA79F0935AAE}"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9684F88-9CF6-4F75-869D-140965FE5508}"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s-MX"/>
        </a:p>
      </dgm:t>
    </dgm:pt>
    <dgm:pt modelId="{6ED850AB-8416-4FAB-B99A-8D17B7CBAD1E}">
      <dgm:prSet phldrT="[Texto]"/>
      <dgm:spPr/>
      <dgm:t>
        <a:bodyPr/>
        <a:lstStyle/>
        <a:p>
          <a:r>
            <a:rPr lang="es-MX" dirty="0" smtClean="0"/>
            <a:t>Son requisitos vitales para que la información o experiencias aisladas se conviertan en algo útil para la organización.</a:t>
          </a:r>
          <a:endParaRPr lang="es-MX" dirty="0"/>
        </a:p>
      </dgm:t>
    </dgm:pt>
    <dgm:pt modelId="{0491F9A5-DE19-4294-A2F0-38670D97AC77}" type="parTrans" cxnId="{ACD93060-1B06-45F6-B6AB-820E6A611AE6}">
      <dgm:prSet/>
      <dgm:spPr/>
      <dgm:t>
        <a:bodyPr/>
        <a:lstStyle/>
        <a:p>
          <a:endParaRPr lang="es-MX"/>
        </a:p>
      </dgm:t>
    </dgm:pt>
    <dgm:pt modelId="{72326981-9241-49E2-A17C-CFD99E44AB85}" type="sibTrans" cxnId="{ACD93060-1B06-45F6-B6AB-820E6A611AE6}">
      <dgm:prSet/>
      <dgm:spPr/>
      <dgm:t>
        <a:bodyPr/>
        <a:lstStyle/>
        <a:p>
          <a:endParaRPr lang="es-MX"/>
        </a:p>
      </dgm:t>
    </dgm:pt>
    <dgm:pt modelId="{CD66F5F2-6BD4-4746-8334-8167C1C3D229}">
      <dgm:prSet phldrT="[Texto]"/>
      <dgm:spPr/>
      <dgm:t>
        <a:bodyPr/>
        <a:lstStyle/>
        <a:p>
          <a:r>
            <a:rPr lang="es-MX" dirty="0" smtClean="0"/>
            <a:t>La distribución del concomiendo es el proceso de compartir y difundir el conocimiento que ya esta presente en la organización.</a:t>
          </a:r>
          <a:endParaRPr lang="es-MX" dirty="0"/>
        </a:p>
      </dgm:t>
    </dgm:pt>
    <dgm:pt modelId="{49D22B83-9DE5-4031-A71A-C2716E000AF1}" type="parTrans" cxnId="{71214147-1B1C-4162-9059-8E00DE9A1ED8}">
      <dgm:prSet/>
      <dgm:spPr/>
      <dgm:t>
        <a:bodyPr/>
        <a:lstStyle/>
        <a:p>
          <a:endParaRPr lang="es-MX"/>
        </a:p>
      </dgm:t>
    </dgm:pt>
    <dgm:pt modelId="{2F3D5954-0933-4EA3-998C-BD6C957D81DC}" type="sibTrans" cxnId="{71214147-1B1C-4162-9059-8E00DE9A1ED8}">
      <dgm:prSet/>
      <dgm:spPr/>
      <dgm:t>
        <a:bodyPr/>
        <a:lstStyle/>
        <a:p>
          <a:endParaRPr lang="es-MX"/>
        </a:p>
      </dgm:t>
    </dgm:pt>
    <dgm:pt modelId="{9BB6D65B-57EE-4C91-9545-79AC28250B0E}" type="pres">
      <dgm:prSet presAssocID="{B9684F88-9CF6-4F75-869D-140965FE5508}" presName="diagram" presStyleCnt="0">
        <dgm:presLayoutVars>
          <dgm:dir/>
          <dgm:resizeHandles val="exact"/>
        </dgm:presLayoutVars>
      </dgm:prSet>
      <dgm:spPr/>
    </dgm:pt>
    <dgm:pt modelId="{D7372FBB-92B9-4EF9-85E6-34DDF97415B7}" type="pres">
      <dgm:prSet presAssocID="{6ED850AB-8416-4FAB-B99A-8D17B7CBAD1E}" presName="arrow" presStyleLbl="node1" presStyleIdx="0" presStyleCnt="2">
        <dgm:presLayoutVars>
          <dgm:bulletEnabled val="1"/>
        </dgm:presLayoutVars>
      </dgm:prSet>
      <dgm:spPr/>
      <dgm:t>
        <a:bodyPr/>
        <a:lstStyle/>
        <a:p>
          <a:endParaRPr lang="es-MX"/>
        </a:p>
      </dgm:t>
    </dgm:pt>
    <dgm:pt modelId="{5785FF37-A940-41CD-AB9A-4451ABA471B1}" type="pres">
      <dgm:prSet presAssocID="{CD66F5F2-6BD4-4746-8334-8167C1C3D229}" presName="arrow" presStyleLbl="node1" presStyleIdx="1" presStyleCnt="2">
        <dgm:presLayoutVars>
          <dgm:bulletEnabled val="1"/>
        </dgm:presLayoutVars>
      </dgm:prSet>
      <dgm:spPr/>
      <dgm:t>
        <a:bodyPr/>
        <a:lstStyle/>
        <a:p>
          <a:endParaRPr lang="es-MX"/>
        </a:p>
      </dgm:t>
    </dgm:pt>
  </dgm:ptLst>
  <dgm:cxnLst>
    <dgm:cxn modelId="{9E6B1CE2-3BD0-41FC-B3A7-9BF8C03C782D}" type="presOf" srcId="{B9684F88-9CF6-4F75-869D-140965FE5508}" destId="{9BB6D65B-57EE-4C91-9545-79AC28250B0E}" srcOrd="0" destOrd="0" presId="urn:microsoft.com/office/officeart/2005/8/layout/arrow5"/>
    <dgm:cxn modelId="{E2C44139-6CF5-496E-A1F6-F8A6D214901A}" type="presOf" srcId="{CD66F5F2-6BD4-4746-8334-8167C1C3D229}" destId="{5785FF37-A940-41CD-AB9A-4451ABA471B1}" srcOrd="0" destOrd="0" presId="urn:microsoft.com/office/officeart/2005/8/layout/arrow5"/>
    <dgm:cxn modelId="{ACD93060-1B06-45F6-B6AB-820E6A611AE6}" srcId="{B9684F88-9CF6-4F75-869D-140965FE5508}" destId="{6ED850AB-8416-4FAB-B99A-8D17B7CBAD1E}" srcOrd="0" destOrd="0" parTransId="{0491F9A5-DE19-4294-A2F0-38670D97AC77}" sibTransId="{72326981-9241-49E2-A17C-CFD99E44AB85}"/>
    <dgm:cxn modelId="{FB9DA608-EA38-4A72-A5DF-DF6D2EF2B51C}" type="presOf" srcId="{6ED850AB-8416-4FAB-B99A-8D17B7CBAD1E}" destId="{D7372FBB-92B9-4EF9-85E6-34DDF97415B7}" srcOrd="0" destOrd="0" presId="urn:microsoft.com/office/officeart/2005/8/layout/arrow5"/>
    <dgm:cxn modelId="{71214147-1B1C-4162-9059-8E00DE9A1ED8}" srcId="{B9684F88-9CF6-4F75-869D-140965FE5508}" destId="{CD66F5F2-6BD4-4746-8334-8167C1C3D229}" srcOrd="1" destOrd="0" parTransId="{49D22B83-9DE5-4031-A71A-C2716E000AF1}" sibTransId="{2F3D5954-0933-4EA3-998C-BD6C957D81DC}"/>
    <dgm:cxn modelId="{23667B29-FA63-4511-8909-8B64A73A67D6}" type="presParOf" srcId="{9BB6D65B-57EE-4C91-9545-79AC28250B0E}" destId="{D7372FBB-92B9-4EF9-85E6-34DDF97415B7}" srcOrd="0" destOrd="0" presId="urn:microsoft.com/office/officeart/2005/8/layout/arrow5"/>
    <dgm:cxn modelId="{D4C508B3-A0E5-4A99-9293-EBA740000C61}" type="presParOf" srcId="{9BB6D65B-57EE-4C91-9545-79AC28250B0E}" destId="{5785FF37-A940-41CD-AB9A-4451ABA471B1}" srcOrd="1" destOrd="0" presId="urn:microsoft.com/office/officeart/2005/8/layout/arrow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DC3B3-FDEE-4F38-8558-2EC2CD5AA692}">
      <dsp:nvSpPr>
        <dsp:cNvPr id="0" name=""/>
        <dsp:cNvSpPr/>
      </dsp:nvSpPr>
      <dsp:spPr>
        <a:xfrm>
          <a:off x="0" y="1647742"/>
          <a:ext cx="7992888"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5EDDBB-8C8F-4F28-8C4C-7E03D82B198F}">
      <dsp:nvSpPr>
        <dsp:cNvPr id="0" name=""/>
        <dsp:cNvSpPr/>
      </dsp:nvSpPr>
      <dsp:spPr>
        <a:xfrm>
          <a:off x="399644" y="1352542"/>
          <a:ext cx="5595021"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478" tIns="0" rIns="211478" bIns="0" numCol="1" spcCol="1270" anchor="ctr" anchorCtr="0">
          <a:noAutofit/>
        </a:bodyPr>
        <a:lstStyle/>
        <a:p>
          <a:pPr lvl="0" algn="l" defTabSz="889000">
            <a:lnSpc>
              <a:spcPct val="90000"/>
            </a:lnSpc>
            <a:spcBef>
              <a:spcPct val="0"/>
            </a:spcBef>
            <a:spcAft>
              <a:spcPct val="35000"/>
            </a:spcAft>
          </a:pPr>
          <a:r>
            <a:rPr lang="es-ES" sz="2000" kern="1200" dirty="0" smtClean="0"/>
            <a:t>Capital humano: las aptitudes de los individuos  necesarias para aportar soluciones a los clientes</a:t>
          </a:r>
          <a:endParaRPr lang="es-MX" sz="2000" kern="1200" dirty="0"/>
        </a:p>
      </dsp:txBody>
      <dsp:txXfrm>
        <a:off x="428465" y="1381363"/>
        <a:ext cx="5537379" cy="532758"/>
      </dsp:txXfrm>
    </dsp:sp>
    <dsp:sp modelId="{83C89C3B-CB23-4D93-9BDA-939C2BCDA908}">
      <dsp:nvSpPr>
        <dsp:cNvPr id="0" name=""/>
        <dsp:cNvSpPr/>
      </dsp:nvSpPr>
      <dsp:spPr>
        <a:xfrm>
          <a:off x="0" y="2554942"/>
          <a:ext cx="7992888"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C63BD0B-24C9-40D8-BF1B-101B59AE07ED}">
      <dsp:nvSpPr>
        <dsp:cNvPr id="0" name=""/>
        <dsp:cNvSpPr/>
      </dsp:nvSpPr>
      <dsp:spPr>
        <a:xfrm>
          <a:off x="399644" y="2259742"/>
          <a:ext cx="5595021"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478" tIns="0" rIns="211478" bIns="0" numCol="1" spcCol="1270" anchor="ctr" anchorCtr="0">
          <a:noAutofit/>
        </a:bodyPr>
        <a:lstStyle/>
        <a:p>
          <a:pPr lvl="0" algn="l" defTabSz="889000">
            <a:lnSpc>
              <a:spcPct val="90000"/>
            </a:lnSpc>
            <a:spcBef>
              <a:spcPct val="0"/>
            </a:spcBef>
            <a:spcAft>
              <a:spcPct val="35000"/>
            </a:spcAft>
          </a:pPr>
          <a:r>
            <a:rPr lang="es-ES" sz="2000" kern="1200" dirty="0" smtClean="0"/>
            <a:t>Capital cliente: La profundidad, amplitud, vinculación y rentabilidad de la empresa</a:t>
          </a:r>
          <a:endParaRPr lang="es-MX" sz="2000" kern="1200" dirty="0"/>
        </a:p>
      </dsp:txBody>
      <dsp:txXfrm>
        <a:off x="428465" y="2288563"/>
        <a:ext cx="5537379" cy="532758"/>
      </dsp:txXfrm>
    </dsp:sp>
    <dsp:sp modelId="{700E2F83-F8F4-44CC-8ACF-01D0D9530C53}">
      <dsp:nvSpPr>
        <dsp:cNvPr id="0" name=""/>
        <dsp:cNvSpPr/>
      </dsp:nvSpPr>
      <dsp:spPr>
        <a:xfrm>
          <a:off x="0" y="3462142"/>
          <a:ext cx="7992888"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7E5CF5-BEC9-4222-8692-55EB7D43DA13}">
      <dsp:nvSpPr>
        <dsp:cNvPr id="0" name=""/>
        <dsp:cNvSpPr/>
      </dsp:nvSpPr>
      <dsp:spPr>
        <a:xfrm>
          <a:off x="399644" y="3166942"/>
          <a:ext cx="5595021"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478" tIns="0" rIns="211478" bIns="0" numCol="1" spcCol="1270" anchor="ctr" anchorCtr="0">
          <a:noAutofit/>
        </a:bodyPr>
        <a:lstStyle/>
        <a:p>
          <a:pPr lvl="0" algn="l" defTabSz="889000">
            <a:lnSpc>
              <a:spcPct val="90000"/>
            </a:lnSpc>
            <a:spcBef>
              <a:spcPct val="0"/>
            </a:spcBef>
            <a:spcAft>
              <a:spcPct val="35000"/>
            </a:spcAft>
          </a:pPr>
          <a:r>
            <a:rPr lang="es-ES" sz="2000" kern="1200" dirty="0" smtClean="0"/>
            <a:t>Capital estructural: las capacidades organizativas de la empresa para satisfacer las necesidades del mercado</a:t>
          </a:r>
          <a:endParaRPr lang="es-MX" sz="2000" kern="1200" dirty="0"/>
        </a:p>
      </dsp:txBody>
      <dsp:txXfrm>
        <a:off x="428465" y="3195763"/>
        <a:ext cx="5537379" cy="5327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63E22B-BD33-41D1-9EF6-D3E6C256DE0D}">
      <dsp:nvSpPr>
        <dsp:cNvPr id="0" name=""/>
        <dsp:cNvSpPr/>
      </dsp:nvSpPr>
      <dsp:spPr>
        <a:xfrm rot="16200000">
          <a:off x="-889294" y="889294"/>
          <a:ext cx="4064000" cy="2285410"/>
        </a:xfrm>
        <a:prstGeom prst="flowChartManualOperation">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0" tIns="0" rIns="146068" bIns="0" numCol="1" spcCol="1270" anchor="t" anchorCtr="0">
          <a:noAutofit/>
        </a:bodyPr>
        <a:lstStyle/>
        <a:p>
          <a:pPr lvl="0" algn="l" defTabSz="1022350">
            <a:lnSpc>
              <a:spcPct val="90000"/>
            </a:lnSpc>
            <a:spcBef>
              <a:spcPct val="0"/>
            </a:spcBef>
            <a:spcAft>
              <a:spcPct val="35000"/>
            </a:spcAft>
          </a:pPr>
          <a:r>
            <a:rPr lang="es-MX" sz="2300" kern="1200" dirty="0" smtClean="0"/>
            <a:t>Capital Humano</a:t>
          </a:r>
          <a:endParaRPr lang="es-MX" sz="2300" kern="1200" dirty="0"/>
        </a:p>
        <a:p>
          <a:pPr marL="171450" lvl="1" indent="-171450" algn="l" defTabSz="800100">
            <a:lnSpc>
              <a:spcPct val="90000"/>
            </a:lnSpc>
            <a:spcBef>
              <a:spcPct val="0"/>
            </a:spcBef>
            <a:spcAft>
              <a:spcPct val="15000"/>
            </a:spcAft>
            <a:buChar char="••"/>
          </a:pPr>
          <a:r>
            <a:rPr lang="es-MX" sz="1800" kern="1200" dirty="0" smtClean="0"/>
            <a:t>Empleados</a:t>
          </a:r>
          <a:endParaRPr lang="es-MX" sz="1800" kern="1200" dirty="0"/>
        </a:p>
        <a:p>
          <a:pPr marL="171450" lvl="1" indent="-171450" algn="l" defTabSz="800100">
            <a:lnSpc>
              <a:spcPct val="90000"/>
            </a:lnSpc>
            <a:spcBef>
              <a:spcPct val="0"/>
            </a:spcBef>
            <a:spcAft>
              <a:spcPct val="15000"/>
            </a:spcAft>
            <a:buChar char="••"/>
          </a:pPr>
          <a:r>
            <a:rPr lang="es-MX" sz="1800" kern="1200" dirty="0" smtClean="0"/>
            <a:t>Conocimientos y habilidades del empleado</a:t>
          </a:r>
          <a:endParaRPr lang="es-MX" sz="1800" kern="1200" dirty="0"/>
        </a:p>
      </dsp:txBody>
      <dsp:txXfrm rot="5400000">
        <a:off x="1" y="812799"/>
        <a:ext cx="2285410" cy="2438400"/>
      </dsp:txXfrm>
    </dsp:sp>
    <dsp:sp modelId="{133DD8DF-C3F9-48DF-B9C7-58A87BE5450F}">
      <dsp:nvSpPr>
        <dsp:cNvPr id="0" name=""/>
        <dsp:cNvSpPr/>
      </dsp:nvSpPr>
      <dsp:spPr>
        <a:xfrm rot="16200000">
          <a:off x="1568399" y="889294"/>
          <a:ext cx="4064000" cy="2285410"/>
        </a:xfrm>
        <a:prstGeom prst="flowChartManualOperation">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0" tIns="0" rIns="146068" bIns="0" numCol="1" spcCol="1270" anchor="t" anchorCtr="0">
          <a:noAutofit/>
        </a:bodyPr>
        <a:lstStyle/>
        <a:p>
          <a:pPr lvl="0" algn="l" defTabSz="1022350">
            <a:lnSpc>
              <a:spcPct val="90000"/>
            </a:lnSpc>
            <a:spcBef>
              <a:spcPct val="0"/>
            </a:spcBef>
            <a:spcAft>
              <a:spcPct val="35000"/>
            </a:spcAft>
          </a:pPr>
          <a:r>
            <a:rPr lang="es-MX" sz="2300" kern="1200" dirty="0" smtClean="0"/>
            <a:t>Capital Relacional</a:t>
          </a:r>
          <a:endParaRPr lang="es-MX" sz="2300" kern="1200" dirty="0"/>
        </a:p>
        <a:p>
          <a:pPr marL="171450" lvl="1" indent="-171450" algn="l" defTabSz="800100">
            <a:lnSpc>
              <a:spcPct val="90000"/>
            </a:lnSpc>
            <a:spcBef>
              <a:spcPct val="0"/>
            </a:spcBef>
            <a:spcAft>
              <a:spcPct val="15000"/>
            </a:spcAft>
            <a:buChar char="••"/>
          </a:pPr>
          <a:r>
            <a:rPr lang="es-MX" sz="1800" kern="1200" dirty="0" smtClean="0"/>
            <a:t>Conocimiento acumulado por las partes en los intercambios con terceros (proveedores, clientes, </a:t>
          </a:r>
          <a:r>
            <a:rPr lang="es-MX" sz="1800" kern="1200" dirty="0" err="1" smtClean="0"/>
            <a:t>etc</a:t>
          </a:r>
          <a:r>
            <a:rPr lang="es-MX" sz="1800" kern="1200" dirty="0" smtClean="0"/>
            <a:t>)</a:t>
          </a:r>
          <a:endParaRPr lang="es-MX" sz="1800" kern="1200" dirty="0"/>
        </a:p>
      </dsp:txBody>
      <dsp:txXfrm rot="5400000">
        <a:off x="2457694" y="812799"/>
        <a:ext cx="2285410" cy="2438400"/>
      </dsp:txXfrm>
    </dsp:sp>
    <dsp:sp modelId="{378811F4-9312-4C33-9700-126F029453CF}">
      <dsp:nvSpPr>
        <dsp:cNvPr id="0" name=""/>
        <dsp:cNvSpPr/>
      </dsp:nvSpPr>
      <dsp:spPr>
        <a:xfrm rot="16200000">
          <a:off x="4025215" y="889294"/>
          <a:ext cx="4064000" cy="2285410"/>
        </a:xfrm>
        <a:prstGeom prst="flowChartManualOperation">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0" tIns="0" rIns="146068" bIns="0" numCol="1" spcCol="1270" anchor="t" anchorCtr="0">
          <a:noAutofit/>
        </a:bodyPr>
        <a:lstStyle/>
        <a:p>
          <a:pPr lvl="0" algn="l" defTabSz="1022350">
            <a:lnSpc>
              <a:spcPct val="90000"/>
            </a:lnSpc>
            <a:spcBef>
              <a:spcPct val="0"/>
            </a:spcBef>
            <a:spcAft>
              <a:spcPct val="35000"/>
            </a:spcAft>
          </a:pPr>
          <a:r>
            <a:rPr lang="es-MX" sz="2300" kern="1200" dirty="0" smtClean="0"/>
            <a:t>Capital estructural</a:t>
          </a:r>
          <a:endParaRPr lang="es-MX" sz="2300" kern="1200" dirty="0"/>
        </a:p>
        <a:p>
          <a:pPr marL="171450" lvl="1" indent="-171450" algn="l" defTabSz="800100">
            <a:lnSpc>
              <a:spcPct val="90000"/>
            </a:lnSpc>
            <a:spcBef>
              <a:spcPct val="0"/>
            </a:spcBef>
            <a:spcAft>
              <a:spcPct val="15000"/>
            </a:spcAft>
            <a:buChar char="••"/>
          </a:pPr>
          <a:r>
            <a:rPr lang="es-MX" sz="1800" kern="1200" dirty="0" smtClean="0"/>
            <a:t>Procesos y procedimientos</a:t>
          </a:r>
          <a:endParaRPr lang="es-MX" sz="1800" kern="1200" dirty="0"/>
        </a:p>
        <a:p>
          <a:pPr marL="171450" lvl="1" indent="-171450" algn="l" defTabSz="800100">
            <a:lnSpc>
              <a:spcPct val="90000"/>
            </a:lnSpc>
            <a:spcBef>
              <a:spcPct val="0"/>
            </a:spcBef>
            <a:spcAft>
              <a:spcPct val="15000"/>
            </a:spcAft>
            <a:buChar char="••"/>
          </a:pPr>
          <a:r>
            <a:rPr lang="es-MX" sz="1800" kern="1200" dirty="0" smtClean="0"/>
            <a:t>Patentes</a:t>
          </a:r>
          <a:endParaRPr lang="es-MX" sz="1800" kern="1200" dirty="0"/>
        </a:p>
        <a:p>
          <a:pPr marL="171450" lvl="1" indent="-171450" algn="l" defTabSz="800100">
            <a:lnSpc>
              <a:spcPct val="90000"/>
            </a:lnSpc>
            <a:spcBef>
              <a:spcPct val="0"/>
            </a:spcBef>
            <a:spcAft>
              <a:spcPct val="15000"/>
            </a:spcAft>
            <a:buChar char="••"/>
          </a:pPr>
          <a:r>
            <a:rPr lang="es-MX" sz="1800" kern="1200" dirty="0" smtClean="0"/>
            <a:t>Bases de datos</a:t>
          </a:r>
          <a:endParaRPr lang="es-MX" sz="1800" kern="1200" dirty="0"/>
        </a:p>
      </dsp:txBody>
      <dsp:txXfrm rot="5400000">
        <a:off x="4914510" y="812799"/>
        <a:ext cx="2285410" cy="24384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3CEDEE-69BA-496C-9414-6B8BED8FA608}">
      <dsp:nvSpPr>
        <dsp:cNvPr id="0" name=""/>
        <dsp:cNvSpPr/>
      </dsp:nvSpPr>
      <dsp:spPr>
        <a:xfrm>
          <a:off x="0" y="57317"/>
          <a:ext cx="2545032" cy="8352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a:lnSpc>
              <a:spcPct val="90000"/>
            </a:lnSpc>
            <a:spcBef>
              <a:spcPct val="0"/>
            </a:spcBef>
            <a:spcAft>
              <a:spcPct val="35000"/>
            </a:spcAft>
          </a:pPr>
          <a:r>
            <a:rPr lang="es-MX" sz="2900" b="1" kern="1200" dirty="0" smtClean="0"/>
            <a:t>Normativos</a:t>
          </a:r>
          <a:r>
            <a:rPr lang="es-MX" sz="2900" kern="1200" dirty="0" smtClean="0"/>
            <a:t> </a:t>
          </a:r>
          <a:endParaRPr lang="es-MX" sz="2900" kern="1200" dirty="0"/>
        </a:p>
      </dsp:txBody>
      <dsp:txXfrm>
        <a:off x="0" y="57317"/>
        <a:ext cx="2545032" cy="835200"/>
      </dsp:txXfrm>
    </dsp:sp>
    <dsp:sp modelId="{F9EBEB02-A139-4011-A36B-9DCC8DC1937E}">
      <dsp:nvSpPr>
        <dsp:cNvPr id="0" name=""/>
        <dsp:cNvSpPr/>
      </dsp:nvSpPr>
      <dsp:spPr>
        <a:xfrm>
          <a:off x="2610" y="882578"/>
          <a:ext cx="2545032" cy="349266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es-MX" sz="2900" kern="1200" dirty="0" smtClean="0"/>
            <a:t>Orientados a la creación de una cultura consciente del conocimiento en la compañía</a:t>
          </a:r>
          <a:endParaRPr lang="es-MX" sz="2900" kern="1200" dirty="0"/>
        </a:p>
      </dsp:txBody>
      <dsp:txXfrm>
        <a:off x="2610" y="882578"/>
        <a:ext cx="2545032" cy="3492669"/>
      </dsp:txXfrm>
    </dsp:sp>
    <dsp:sp modelId="{7DEA874B-1C5D-4418-83AF-086DF970A800}">
      <dsp:nvSpPr>
        <dsp:cNvPr id="0" name=""/>
        <dsp:cNvSpPr/>
      </dsp:nvSpPr>
      <dsp:spPr>
        <a:xfrm>
          <a:off x="2903947" y="47378"/>
          <a:ext cx="2545032" cy="8352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a:lnSpc>
              <a:spcPct val="90000"/>
            </a:lnSpc>
            <a:spcBef>
              <a:spcPct val="0"/>
            </a:spcBef>
            <a:spcAft>
              <a:spcPct val="35000"/>
            </a:spcAft>
          </a:pPr>
          <a:r>
            <a:rPr lang="es-MX" sz="2900" b="1" kern="1200" dirty="0" smtClean="0"/>
            <a:t>Estratégicos</a:t>
          </a:r>
          <a:endParaRPr lang="es-MX" sz="2900" kern="1200" dirty="0"/>
        </a:p>
      </dsp:txBody>
      <dsp:txXfrm>
        <a:off x="2903947" y="47378"/>
        <a:ext cx="2545032" cy="835200"/>
      </dsp:txXfrm>
    </dsp:sp>
    <dsp:sp modelId="{BA6AD454-01D7-401E-A897-E8D45BBA47FC}">
      <dsp:nvSpPr>
        <dsp:cNvPr id="0" name=""/>
        <dsp:cNvSpPr/>
      </dsp:nvSpPr>
      <dsp:spPr>
        <a:xfrm>
          <a:off x="2903947" y="882578"/>
          <a:ext cx="2545032" cy="349266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es-MX" sz="2900" kern="1200" dirty="0" smtClean="0"/>
            <a:t>Definen el conocimiento medular y que habilidades serán necesarias en el futuro.</a:t>
          </a:r>
          <a:endParaRPr lang="es-MX" sz="2900" kern="1200" dirty="0"/>
        </a:p>
      </dsp:txBody>
      <dsp:txXfrm>
        <a:off x="2903947" y="882578"/>
        <a:ext cx="2545032" cy="3492669"/>
      </dsp:txXfrm>
    </dsp:sp>
    <dsp:sp modelId="{13D49BDD-FFF7-4BE6-A58C-BFEE08940442}">
      <dsp:nvSpPr>
        <dsp:cNvPr id="0" name=""/>
        <dsp:cNvSpPr/>
      </dsp:nvSpPr>
      <dsp:spPr>
        <a:xfrm>
          <a:off x="5805284" y="47378"/>
          <a:ext cx="2545032" cy="8352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a:lnSpc>
              <a:spcPct val="90000"/>
            </a:lnSpc>
            <a:spcBef>
              <a:spcPct val="0"/>
            </a:spcBef>
            <a:spcAft>
              <a:spcPct val="35000"/>
            </a:spcAft>
          </a:pPr>
          <a:r>
            <a:rPr lang="es-MX" sz="2900" kern="1200" dirty="0" smtClean="0"/>
            <a:t>Operativos</a:t>
          </a:r>
          <a:endParaRPr lang="es-MX" sz="2900" kern="1200" dirty="0"/>
        </a:p>
      </dsp:txBody>
      <dsp:txXfrm>
        <a:off x="5805284" y="47378"/>
        <a:ext cx="2545032" cy="835200"/>
      </dsp:txXfrm>
    </dsp:sp>
    <dsp:sp modelId="{1DE43E2E-88FB-4BEB-B7C8-20873F303431}">
      <dsp:nvSpPr>
        <dsp:cNvPr id="0" name=""/>
        <dsp:cNvSpPr/>
      </dsp:nvSpPr>
      <dsp:spPr>
        <a:xfrm>
          <a:off x="5805284" y="882578"/>
          <a:ext cx="2545032" cy="349266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es-MX" sz="2900" kern="1200" dirty="0" smtClean="0"/>
            <a:t>transforman tanto los objetivos normativos como los estratégicos en objetivos concretos. </a:t>
          </a:r>
          <a:endParaRPr lang="es-MX" sz="2900" kern="1200" dirty="0"/>
        </a:p>
      </dsp:txBody>
      <dsp:txXfrm>
        <a:off x="5805284" y="882578"/>
        <a:ext cx="2545032" cy="34926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51E384-3718-477B-B50C-DE0500310483}">
      <dsp:nvSpPr>
        <dsp:cNvPr id="0" name=""/>
        <dsp:cNvSpPr/>
      </dsp:nvSpPr>
      <dsp:spPr>
        <a:xfrm>
          <a:off x="-5911991" y="-904943"/>
          <a:ext cx="7039792" cy="7039792"/>
        </a:xfrm>
        <a:prstGeom prst="blockArc">
          <a:avLst>
            <a:gd name="adj1" fmla="val 18900000"/>
            <a:gd name="adj2" fmla="val 2700000"/>
            <a:gd name="adj3" fmla="val 307"/>
          </a:avLst>
        </a:prstGeom>
        <a:noFill/>
        <a:ln w="127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779350E2-A1CD-47F4-9FF8-200B182A4797}">
      <dsp:nvSpPr>
        <dsp:cNvPr id="0" name=""/>
        <dsp:cNvSpPr/>
      </dsp:nvSpPr>
      <dsp:spPr>
        <a:xfrm>
          <a:off x="725910" y="522990"/>
          <a:ext cx="7626852" cy="1045981"/>
        </a:xfrm>
        <a:prstGeom prst="rect">
          <a:avLst/>
        </a:prstGeom>
        <a:solidFill>
          <a:schemeClr val="accent1">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0247" tIns="45720" rIns="45720" bIns="45720" numCol="1" spcCol="1270" anchor="ctr" anchorCtr="0">
          <a:noAutofit/>
        </a:bodyPr>
        <a:lstStyle/>
        <a:p>
          <a:pPr lvl="0" algn="l" defTabSz="800100">
            <a:lnSpc>
              <a:spcPct val="90000"/>
            </a:lnSpc>
            <a:spcBef>
              <a:spcPct val="0"/>
            </a:spcBef>
            <a:spcAft>
              <a:spcPct val="35000"/>
            </a:spcAft>
          </a:pPr>
          <a:r>
            <a:rPr lang="es-MX" sz="1800" kern="1200" dirty="0" smtClean="0"/>
            <a:t>Activo intangible con un claro potencial para la construcción de una ventaja competitiva sostenible (Ventura, 1996). </a:t>
          </a:r>
          <a:endParaRPr lang="es-MX" sz="1800" kern="1200" dirty="0"/>
        </a:p>
      </dsp:txBody>
      <dsp:txXfrm>
        <a:off x="725910" y="522990"/>
        <a:ext cx="7626852" cy="1045981"/>
      </dsp:txXfrm>
    </dsp:sp>
    <dsp:sp modelId="{35FA83AB-8BF2-4D94-BA79-C6D2B4AD236A}">
      <dsp:nvSpPr>
        <dsp:cNvPr id="0" name=""/>
        <dsp:cNvSpPr/>
      </dsp:nvSpPr>
      <dsp:spPr>
        <a:xfrm>
          <a:off x="72172" y="392242"/>
          <a:ext cx="1307476" cy="130747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1BB7C1F9-6E47-496E-8DAE-C0FFFE189F78}">
      <dsp:nvSpPr>
        <dsp:cNvPr id="0" name=""/>
        <dsp:cNvSpPr/>
      </dsp:nvSpPr>
      <dsp:spPr>
        <a:xfrm>
          <a:off x="1106124" y="2091961"/>
          <a:ext cx="7246638" cy="1045981"/>
        </a:xfrm>
        <a:prstGeom prst="rect">
          <a:avLst/>
        </a:prstGeom>
        <a:solidFill>
          <a:schemeClr val="accent1">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0247" tIns="45720" rIns="45720" bIns="45720" numCol="1" spcCol="1270" anchor="ctr" anchorCtr="0">
          <a:noAutofit/>
        </a:bodyPr>
        <a:lstStyle/>
        <a:p>
          <a:pPr lvl="0" algn="l" defTabSz="800100">
            <a:lnSpc>
              <a:spcPct val="90000"/>
            </a:lnSpc>
            <a:spcBef>
              <a:spcPct val="0"/>
            </a:spcBef>
            <a:spcAft>
              <a:spcPct val="35000"/>
            </a:spcAft>
          </a:pPr>
          <a:r>
            <a:rPr lang="es-ES" sz="1800" kern="1200" dirty="0" smtClean="0"/>
            <a:t>“una mezcla fluida que se genera en la  organización  producto de la experiencia,  valores,  información  del contexto,  que crea un marco de referencia para la evaluación y la incorporación de nuevas experiencias e  información” Davenport y </a:t>
          </a:r>
          <a:r>
            <a:rPr lang="es-ES" sz="1800" kern="1200" dirty="0" err="1" smtClean="0"/>
            <a:t>Prusak</a:t>
          </a:r>
          <a:r>
            <a:rPr lang="es-ES" sz="1800" kern="1200" dirty="0" smtClean="0"/>
            <a:t> (1998:5) </a:t>
          </a:r>
          <a:endParaRPr lang="es-MX" sz="1800" kern="1200" dirty="0"/>
        </a:p>
      </dsp:txBody>
      <dsp:txXfrm>
        <a:off x="1106124" y="2091961"/>
        <a:ext cx="7246638" cy="1045981"/>
      </dsp:txXfrm>
    </dsp:sp>
    <dsp:sp modelId="{FA4E5D2C-AC01-426B-A986-4BF83DAED9AB}">
      <dsp:nvSpPr>
        <dsp:cNvPr id="0" name=""/>
        <dsp:cNvSpPr/>
      </dsp:nvSpPr>
      <dsp:spPr>
        <a:xfrm>
          <a:off x="452386" y="1961214"/>
          <a:ext cx="1307476" cy="130747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28BBE75E-01EE-445F-B5FA-8FE96043593E}">
      <dsp:nvSpPr>
        <dsp:cNvPr id="0" name=""/>
        <dsp:cNvSpPr/>
      </dsp:nvSpPr>
      <dsp:spPr>
        <a:xfrm>
          <a:off x="725910" y="3660933"/>
          <a:ext cx="7626852" cy="1045981"/>
        </a:xfrm>
        <a:prstGeom prst="rect">
          <a:avLst/>
        </a:prstGeom>
        <a:solidFill>
          <a:schemeClr val="accent1">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0247" tIns="45720" rIns="45720" bIns="45720" numCol="1" spcCol="1270" anchor="ctr" anchorCtr="0">
          <a:noAutofit/>
        </a:bodyPr>
        <a:lstStyle/>
        <a:p>
          <a:pPr lvl="0" algn="l" defTabSz="800100">
            <a:lnSpc>
              <a:spcPct val="90000"/>
            </a:lnSpc>
            <a:spcBef>
              <a:spcPct val="0"/>
            </a:spcBef>
            <a:spcAft>
              <a:spcPct val="35000"/>
            </a:spcAft>
          </a:pPr>
          <a:r>
            <a:rPr lang="es-ES" sz="1800" kern="1200" dirty="0" smtClean="0"/>
            <a:t>El conocimiento se origina en la mente de las personas y que una vez que lo adquieren se les denomina conocedores.</a:t>
          </a:r>
          <a:endParaRPr lang="es-MX" sz="1800" kern="1200" dirty="0"/>
        </a:p>
      </dsp:txBody>
      <dsp:txXfrm>
        <a:off x="725910" y="3660933"/>
        <a:ext cx="7626852" cy="1045981"/>
      </dsp:txXfrm>
    </dsp:sp>
    <dsp:sp modelId="{53EBDE31-B817-4254-81D6-60A48576E08F}">
      <dsp:nvSpPr>
        <dsp:cNvPr id="0" name=""/>
        <dsp:cNvSpPr/>
      </dsp:nvSpPr>
      <dsp:spPr>
        <a:xfrm>
          <a:off x="72172" y="3530185"/>
          <a:ext cx="1307476" cy="130747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35F55E-DC7E-47F9-B517-D63BFC51BCBC}">
      <dsp:nvSpPr>
        <dsp:cNvPr id="0" name=""/>
        <dsp:cNvSpPr/>
      </dsp:nvSpPr>
      <dsp:spPr>
        <a:xfrm>
          <a:off x="638046" y="0"/>
          <a:ext cx="7231194" cy="5354894"/>
        </a:xfrm>
        <a:prstGeom prst="rightArrow">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FF7D20F0-43D4-4D75-BE53-9FB30012414D}">
      <dsp:nvSpPr>
        <dsp:cNvPr id="0" name=""/>
        <dsp:cNvSpPr/>
      </dsp:nvSpPr>
      <dsp:spPr>
        <a:xfrm>
          <a:off x="2907" y="1606468"/>
          <a:ext cx="1889216" cy="2141957"/>
        </a:xfrm>
        <a:prstGeom prst="roundRect">
          <a:avLst/>
        </a:prstGeom>
        <a:solidFill>
          <a:schemeClr val="accent1">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De tácito a tácito</a:t>
          </a:r>
        </a:p>
        <a:p>
          <a:pPr lvl="0" algn="ctr" defTabSz="800100">
            <a:lnSpc>
              <a:spcPct val="90000"/>
            </a:lnSpc>
            <a:spcBef>
              <a:spcPct val="0"/>
            </a:spcBef>
            <a:spcAft>
              <a:spcPct val="35000"/>
            </a:spcAft>
          </a:pPr>
          <a:r>
            <a:rPr lang="es-MX" sz="1800" kern="1200" dirty="0" smtClean="0"/>
            <a:t>se produce a través de procesos de socialización mediante la interacción directa con otras personas</a:t>
          </a:r>
          <a:endParaRPr lang="es-MX" sz="1800" kern="1200" dirty="0"/>
        </a:p>
      </dsp:txBody>
      <dsp:txXfrm>
        <a:off x="95131" y="1698692"/>
        <a:ext cx="1704768" cy="1957509"/>
      </dsp:txXfrm>
    </dsp:sp>
    <dsp:sp modelId="{628FFD1B-E06B-4B34-B992-43E89FB5DFC0}">
      <dsp:nvSpPr>
        <dsp:cNvPr id="0" name=""/>
        <dsp:cNvSpPr/>
      </dsp:nvSpPr>
      <dsp:spPr>
        <a:xfrm>
          <a:off x="2206993" y="1606468"/>
          <a:ext cx="1889216" cy="2141957"/>
        </a:xfrm>
        <a:prstGeom prst="roundRect">
          <a:avLst/>
        </a:prstGeom>
        <a:solidFill>
          <a:schemeClr val="accent1">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De tácito a explícito</a:t>
          </a:r>
        </a:p>
        <a:p>
          <a:pPr lvl="0" algn="ctr" defTabSz="800100">
            <a:lnSpc>
              <a:spcPct val="90000"/>
            </a:lnSpc>
            <a:spcBef>
              <a:spcPct val="0"/>
            </a:spcBef>
            <a:spcAft>
              <a:spcPct val="35000"/>
            </a:spcAft>
          </a:pPr>
          <a:r>
            <a:rPr lang="es-MX" sz="1800" kern="1200" dirty="0" smtClean="0"/>
            <a:t>Externalización </a:t>
          </a:r>
        </a:p>
        <a:p>
          <a:pPr lvl="0" algn="ctr" defTabSz="800100">
            <a:lnSpc>
              <a:spcPct val="90000"/>
            </a:lnSpc>
            <a:spcBef>
              <a:spcPct val="0"/>
            </a:spcBef>
            <a:spcAft>
              <a:spcPct val="35000"/>
            </a:spcAft>
          </a:pPr>
          <a:r>
            <a:rPr lang="es-MX" sz="1800" kern="1200" dirty="0" smtClean="0"/>
            <a:t>Convierte imágenes o palabras a través del dialogo</a:t>
          </a:r>
        </a:p>
      </dsp:txBody>
      <dsp:txXfrm>
        <a:off x="2299217" y="1698692"/>
        <a:ext cx="1704768" cy="1957509"/>
      </dsp:txXfrm>
    </dsp:sp>
    <dsp:sp modelId="{A8B4206D-A083-49B8-9662-FA23FE965671}">
      <dsp:nvSpPr>
        <dsp:cNvPr id="0" name=""/>
        <dsp:cNvSpPr/>
      </dsp:nvSpPr>
      <dsp:spPr>
        <a:xfrm>
          <a:off x="4411078" y="1606468"/>
          <a:ext cx="1889216" cy="2141957"/>
        </a:xfrm>
        <a:prstGeom prst="roundRect">
          <a:avLst/>
        </a:prstGeom>
        <a:solidFill>
          <a:schemeClr val="accent1">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De explícito a explícito</a:t>
          </a:r>
        </a:p>
        <a:p>
          <a:pPr lvl="0" algn="ctr" defTabSz="800100">
            <a:lnSpc>
              <a:spcPct val="90000"/>
            </a:lnSpc>
            <a:spcBef>
              <a:spcPct val="0"/>
            </a:spcBef>
            <a:spcAft>
              <a:spcPct val="35000"/>
            </a:spcAft>
          </a:pPr>
          <a:r>
            <a:rPr lang="es-MX" sz="1800" kern="1200" dirty="0" smtClean="0"/>
            <a:t>Combinación de diferentes formas de conocimiento mediante documentos o bases de datos</a:t>
          </a:r>
          <a:endParaRPr lang="es-MX" sz="1800" kern="1200" dirty="0"/>
        </a:p>
      </dsp:txBody>
      <dsp:txXfrm>
        <a:off x="4503302" y="1698692"/>
        <a:ext cx="1704768" cy="1957509"/>
      </dsp:txXfrm>
    </dsp:sp>
    <dsp:sp modelId="{A75208D9-FE51-4CD6-A44A-2C04DB668E60}">
      <dsp:nvSpPr>
        <dsp:cNvPr id="0" name=""/>
        <dsp:cNvSpPr/>
      </dsp:nvSpPr>
      <dsp:spPr>
        <a:xfrm>
          <a:off x="6615164" y="1606468"/>
          <a:ext cx="1889216" cy="2141957"/>
        </a:xfrm>
        <a:prstGeom prst="roundRect">
          <a:avLst/>
        </a:prstGeom>
        <a:solidFill>
          <a:schemeClr val="accent1">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Explicito a tácito</a:t>
          </a:r>
        </a:p>
        <a:p>
          <a:pPr lvl="0" algn="ctr" defTabSz="800100">
            <a:lnSpc>
              <a:spcPct val="90000"/>
            </a:lnSpc>
            <a:spcBef>
              <a:spcPct val="0"/>
            </a:spcBef>
            <a:spcAft>
              <a:spcPct val="35000"/>
            </a:spcAft>
          </a:pPr>
          <a:r>
            <a:rPr lang="es-MX" sz="1800" kern="1200" dirty="0" smtClean="0"/>
            <a:t>Interiorización del conocimiento</a:t>
          </a:r>
          <a:endParaRPr lang="es-MX" sz="1800" kern="1200" dirty="0"/>
        </a:p>
      </dsp:txBody>
      <dsp:txXfrm>
        <a:off x="6707388" y="1698692"/>
        <a:ext cx="1704768" cy="195750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0356EA-33BB-4875-AE44-8F392A9A8215}">
      <dsp:nvSpPr>
        <dsp:cNvPr id="0" name=""/>
        <dsp:cNvSpPr/>
      </dsp:nvSpPr>
      <dsp:spPr>
        <a:xfrm>
          <a:off x="1643451" y="137"/>
          <a:ext cx="6705667" cy="2714155"/>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es-MX" sz="2800" kern="1200" dirty="0" smtClean="0"/>
            <a:t>La capacidad de la empresa para crear conocimiento nuevo, diseminarlo en la organización e incorporarlo en productos, servicios y sistemas.</a:t>
          </a:r>
          <a:endParaRPr lang="es-MX" sz="2800" kern="1200" dirty="0"/>
        </a:p>
      </dsp:txBody>
      <dsp:txXfrm>
        <a:off x="1643451" y="339406"/>
        <a:ext cx="5687859" cy="2035617"/>
      </dsp:txXfrm>
    </dsp:sp>
    <dsp:sp modelId="{3C193294-97E0-4C98-935B-33BF31558BFF}">
      <dsp:nvSpPr>
        <dsp:cNvPr id="0" name=""/>
        <dsp:cNvSpPr/>
      </dsp:nvSpPr>
      <dsp:spPr>
        <a:xfrm>
          <a:off x="3809" y="187542"/>
          <a:ext cx="1639642" cy="233934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MX" sz="3200" kern="1200" dirty="0" err="1" smtClean="0"/>
            <a:t>Nonaka</a:t>
          </a:r>
          <a:r>
            <a:rPr lang="es-MX" sz="3200" kern="1200" dirty="0" smtClean="0"/>
            <a:t>, (1988) </a:t>
          </a:r>
          <a:endParaRPr lang="es-MX" sz="3200" kern="1200" dirty="0"/>
        </a:p>
      </dsp:txBody>
      <dsp:txXfrm>
        <a:off x="83850" y="267583"/>
        <a:ext cx="1479560" cy="2179263"/>
      </dsp:txXfrm>
    </dsp:sp>
    <dsp:sp modelId="{FB582CB3-8C4C-4D36-B028-1DD1C01B7692}">
      <dsp:nvSpPr>
        <dsp:cNvPr id="0" name=""/>
        <dsp:cNvSpPr/>
      </dsp:nvSpPr>
      <dsp:spPr>
        <a:xfrm>
          <a:off x="1683284" y="2948228"/>
          <a:ext cx="6665830" cy="2668257"/>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just" defTabSz="1244600">
            <a:lnSpc>
              <a:spcPct val="90000"/>
            </a:lnSpc>
            <a:spcBef>
              <a:spcPct val="0"/>
            </a:spcBef>
            <a:spcAft>
              <a:spcPct val="15000"/>
            </a:spcAft>
            <a:buChar char="••"/>
          </a:pPr>
          <a:r>
            <a:rPr lang="es-ES" sz="2800" kern="1200" dirty="0" smtClean="0"/>
            <a:t>Gestión de los activos intangibles que generan valor para la organización, que tienen que ver con procesos relacionados con la captación, estructuración y transmisión de conocimiento.</a:t>
          </a:r>
          <a:endParaRPr lang="es-MX" sz="2800" kern="1200" dirty="0"/>
        </a:p>
      </dsp:txBody>
      <dsp:txXfrm>
        <a:off x="1683284" y="3281760"/>
        <a:ext cx="5665234" cy="2001193"/>
      </dsp:txXfrm>
    </dsp:sp>
    <dsp:sp modelId="{8928B5AE-ECE6-490B-94CD-A992A860B83D}">
      <dsp:nvSpPr>
        <dsp:cNvPr id="0" name=""/>
        <dsp:cNvSpPr/>
      </dsp:nvSpPr>
      <dsp:spPr>
        <a:xfrm>
          <a:off x="0" y="3088144"/>
          <a:ext cx="1679471" cy="233934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MX" sz="3200" kern="1200" dirty="0" smtClean="0"/>
            <a:t>Carrión (2006)</a:t>
          </a:r>
          <a:endParaRPr lang="es-MX" sz="3200" kern="1200" dirty="0"/>
        </a:p>
      </dsp:txBody>
      <dsp:txXfrm>
        <a:off x="81985" y="3170129"/>
        <a:ext cx="1515501" cy="217537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147C54-A5D8-4C7C-9913-DC8DFBD31573}">
      <dsp:nvSpPr>
        <dsp:cNvPr id="0" name=""/>
        <dsp:cNvSpPr/>
      </dsp:nvSpPr>
      <dsp:spPr>
        <a:xfrm>
          <a:off x="-5779472" y="-884761"/>
          <a:ext cx="6882091" cy="6882091"/>
        </a:xfrm>
        <a:prstGeom prst="blockArc">
          <a:avLst>
            <a:gd name="adj1" fmla="val 18900000"/>
            <a:gd name="adj2" fmla="val 2700000"/>
            <a:gd name="adj3" fmla="val 314"/>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0554B55-358F-476D-8353-73A23B8255DD}">
      <dsp:nvSpPr>
        <dsp:cNvPr id="0" name=""/>
        <dsp:cNvSpPr/>
      </dsp:nvSpPr>
      <dsp:spPr>
        <a:xfrm>
          <a:off x="709624" y="511256"/>
          <a:ext cx="4297366" cy="102251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1620" tIns="71120" rIns="71120" bIns="71120" numCol="1" spcCol="1270" anchor="ctr" anchorCtr="0">
          <a:noAutofit/>
        </a:bodyPr>
        <a:lstStyle/>
        <a:p>
          <a:pPr lvl="0" algn="l" defTabSz="1244600">
            <a:lnSpc>
              <a:spcPct val="90000"/>
            </a:lnSpc>
            <a:spcBef>
              <a:spcPct val="0"/>
            </a:spcBef>
            <a:spcAft>
              <a:spcPct val="35000"/>
            </a:spcAft>
          </a:pPr>
          <a:r>
            <a:rPr lang="es-ES" sz="2800" kern="1200" dirty="0" smtClean="0"/>
            <a:t>El tiempo que puede tomar su implementación.</a:t>
          </a:r>
          <a:endParaRPr lang="es-MX" sz="2800" kern="1200" dirty="0"/>
        </a:p>
      </dsp:txBody>
      <dsp:txXfrm>
        <a:off x="709624" y="511256"/>
        <a:ext cx="4297366" cy="1022513"/>
      </dsp:txXfrm>
    </dsp:sp>
    <dsp:sp modelId="{F5B67B96-D918-48A8-80F2-9BE266751FA9}">
      <dsp:nvSpPr>
        <dsp:cNvPr id="0" name=""/>
        <dsp:cNvSpPr/>
      </dsp:nvSpPr>
      <dsp:spPr>
        <a:xfrm>
          <a:off x="70553" y="383442"/>
          <a:ext cx="1278142" cy="127814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0DEF36-F4FF-41EB-A36A-6DAA13521BCF}">
      <dsp:nvSpPr>
        <dsp:cNvPr id="0" name=""/>
        <dsp:cNvSpPr/>
      </dsp:nvSpPr>
      <dsp:spPr>
        <a:xfrm>
          <a:off x="1081308" y="2045027"/>
          <a:ext cx="3925682" cy="102251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1620" tIns="71120" rIns="71120" bIns="71120" numCol="1" spcCol="1270" anchor="ctr" anchorCtr="0">
          <a:noAutofit/>
        </a:bodyPr>
        <a:lstStyle/>
        <a:p>
          <a:pPr lvl="0" algn="l" defTabSz="1244600">
            <a:lnSpc>
              <a:spcPct val="90000"/>
            </a:lnSpc>
            <a:spcBef>
              <a:spcPct val="0"/>
            </a:spcBef>
            <a:spcAft>
              <a:spcPct val="35000"/>
            </a:spcAft>
          </a:pPr>
          <a:r>
            <a:rPr lang="es-ES" sz="2800" kern="1200" dirty="0" smtClean="0"/>
            <a:t>La resistencia al cambio de los usuarios.</a:t>
          </a:r>
          <a:endParaRPr lang="es-MX" sz="2800" kern="1200" dirty="0"/>
        </a:p>
      </dsp:txBody>
      <dsp:txXfrm>
        <a:off x="1081308" y="2045027"/>
        <a:ext cx="3925682" cy="1022513"/>
      </dsp:txXfrm>
    </dsp:sp>
    <dsp:sp modelId="{159F9999-5734-4F6F-A6D8-0DF504C48059}">
      <dsp:nvSpPr>
        <dsp:cNvPr id="0" name=""/>
        <dsp:cNvSpPr/>
      </dsp:nvSpPr>
      <dsp:spPr>
        <a:xfrm>
          <a:off x="442237" y="1917213"/>
          <a:ext cx="1278142" cy="127814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6D1E4A-DC0B-4869-B82D-12A3E85EFC74}">
      <dsp:nvSpPr>
        <dsp:cNvPr id="0" name=""/>
        <dsp:cNvSpPr/>
      </dsp:nvSpPr>
      <dsp:spPr>
        <a:xfrm>
          <a:off x="709624" y="3578797"/>
          <a:ext cx="4297366" cy="102251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1620" tIns="71120" rIns="71120" bIns="71120" numCol="1" spcCol="1270" anchor="ctr" anchorCtr="0">
          <a:noAutofit/>
        </a:bodyPr>
        <a:lstStyle/>
        <a:p>
          <a:pPr lvl="0" algn="l" defTabSz="1244600">
            <a:lnSpc>
              <a:spcPct val="90000"/>
            </a:lnSpc>
            <a:spcBef>
              <a:spcPct val="0"/>
            </a:spcBef>
            <a:spcAft>
              <a:spcPct val="35000"/>
            </a:spcAft>
          </a:pPr>
          <a:r>
            <a:rPr lang="es-ES" sz="2800" kern="1200" dirty="0" smtClean="0"/>
            <a:t>Los problemas técnicos que puedan surgir</a:t>
          </a:r>
          <a:endParaRPr lang="es-MX" sz="2800" kern="1200" dirty="0"/>
        </a:p>
      </dsp:txBody>
      <dsp:txXfrm>
        <a:off x="709624" y="3578797"/>
        <a:ext cx="4297366" cy="1022513"/>
      </dsp:txXfrm>
    </dsp:sp>
    <dsp:sp modelId="{0F9D10F5-2E5D-4DB9-9499-0A6EC4E0A80F}">
      <dsp:nvSpPr>
        <dsp:cNvPr id="0" name=""/>
        <dsp:cNvSpPr/>
      </dsp:nvSpPr>
      <dsp:spPr>
        <a:xfrm>
          <a:off x="70553" y="3450983"/>
          <a:ext cx="1278142" cy="127814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907909-226C-4923-A080-37540893374C}">
      <dsp:nvSpPr>
        <dsp:cNvPr id="0" name=""/>
        <dsp:cNvSpPr/>
      </dsp:nvSpPr>
      <dsp:spPr>
        <a:xfrm>
          <a:off x="2962671" y="1728194"/>
          <a:ext cx="1847057" cy="1728187"/>
        </a:xfrm>
        <a:prstGeom prst="ellipse">
          <a:avLst/>
        </a:prstGeom>
        <a:blipFill>
          <a:blip xmlns:r="http://schemas.openxmlformats.org/officeDocument/2006/relationships" r:embed="rId1">
            <a:duotone>
              <a:schemeClr val="accent3">
                <a:shade val="22000"/>
                <a:satMod val="160000"/>
              </a:schemeClr>
              <a:schemeClr val="accent3">
                <a:shade val="45000"/>
                <a:satMod val="100000"/>
              </a:schemeClr>
            </a:duotone>
          </a:blip>
          <a:tile tx="0" ty="0" sx="65000" sy="65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t>Relaciones con: </a:t>
          </a:r>
          <a:endParaRPr lang="es-MX" sz="2400" kern="1200" dirty="0"/>
        </a:p>
      </dsp:txBody>
      <dsp:txXfrm>
        <a:off x="3233166" y="1981281"/>
        <a:ext cx="1306067" cy="1222013"/>
      </dsp:txXfrm>
    </dsp:sp>
    <dsp:sp modelId="{12B24C81-7797-47DE-8F4F-C468F0F701BF}">
      <dsp:nvSpPr>
        <dsp:cNvPr id="0" name=""/>
        <dsp:cNvSpPr/>
      </dsp:nvSpPr>
      <dsp:spPr>
        <a:xfrm rot="16200000">
          <a:off x="3738056" y="1563308"/>
          <a:ext cx="296286" cy="33486"/>
        </a:xfrm>
        <a:custGeom>
          <a:avLst/>
          <a:gdLst/>
          <a:ahLst/>
          <a:cxnLst/>
          <a:rect l="0" t="0" r="0" b="0"/>
          <a:pathLst>
            <a:path>
              <a:moveTo>
                <a:pt x="0" y="16743"/>
              </a:moveTo>
              <a:lnTo>
                <a:pt x="296286" y="1674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878792" y="1572644"/>
        <a:ext cx="14814" cy="14814"/>
      </dsp:txXfrm>
    </dsp:sp>
    <dsp:sp modelId="{FCE752AC-09CE-4784-8844-66D05C62B2A6}">
      <dsp:nvSpPr>
        <dsp:cNvPr id="0" name=""/>
        <dsp:cNvSpPr/>
      </dsp:nvSpPr>
      <dsp:spPr>
        <a:xfrm>
          <a:off x="3163230" y="-14031"/>
          <a:ext cx="1445939" cy="144593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t>Clientes</a:t>
          </a:r>
          <a:endParaRPr lang="es-MX" sz="2400" kern="1200" dirty="0"/>
        </a:p>
      </dsp:txBody>
      <dsp:txXfrm>
        <a:off x="3374983" y="197722"/>
        <a:ext cx="1022433" cy="1022433"/>
      </dsp:txXfrm>
    </dsp:sp>
    <dsp:sp modelId="{8414DB0E-56AC-4E37-B83B-B897B1142075}">
      <dsp:nvSpPr>
        <dsp:cNvPr id="0" name=""/>
        <dsp:cNvSpPr/>
      </dsp:nvSpPr>
      <dsp:spPr>
        <a:xfrm rot="55863">
          <a:off x="4809525" y="2598399"/>
          <a:ext cx="965969" cy="33486"/>
        </a:xfrm>
        <a:custGeom>
          <a:avLst/>
          <a:gdLst/>
          <a:ahLst/>
          <a:cxnLst/>
          <a:rect l="0" t="0" r="0" b="0"/>
          <a:pathLst>
            <a:path>
              <a:moveTo>
                <a:pt x="0" y="16743"/>
              </a:moveTo>
              <a:lnTo>
                <a:pt x="965969" y="1674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268361" y="2590993"/>
        <a:ext cx="48298" cy="48298"/>
      </dsp:txXfrm>
    </dsp:sp>
    <dsp:sp modelId="{35F80A88-3A7F-4EDF-B30D-02B6BA423033}">
      <dsp:nvSpPr>
        <dsp:cNvPr id="0" name=""/>
        <dsp:cNvSpPr/>
      </dsp:nvSpPr>
      <dsp:spPr>
        <a:xfrm>
          <a:off x="5775336" y="1911768"/>
          <a:ext cx="1445939" cy="144593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t>Provee-dores</a:t>
          </a:r>
          <a:endParaRPr lang="es-MX" sz="2400" kern="1200" dirty="0"/>
        </a:p>
      </dsp:txBody>
      <dsp:txXfrm>
        <a:off x="5987089" y="2123521"/>
        <a:ext cx="1022433" cy="1022433"/>
      </dsp:txXfrm>
    </dsp:sp>
    <dsp:sp modelId="{C5CBB63C-A2D2-4B3A-BCD8-A4B905D5ADE7}">
      <dsp:nvSpPr>
        <dsp:cNvPr id="0" name=""/>
        <dsp:cNvSpPr/>
      </dsp:nvSpPr>
      <dsp:spPr>
        <a:xfrm rot="5286293">
          <a:off x="3805876" y="3551788"/>
          <a:ext cx="225250" cy="33486"/>
        </a:xfrm>
        <a:custGeom>
          <a:avLst/>
          <a:gdLst/>
          <a:ahLst/>
          <a:cxnLst/>
          <a:rect l="0" t="0" r="0" b="0"/>
          <a:pathLst>
            <a:path>
              <a:moveTo>
                <a:pt x="0" y="16743"/>
              </a:moveTo>
              <a:lnTo>
                <a:pt x="225250" y="1674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912870" y="3562900"/>
        <a:ext cx="11262" cy="11262"/>
      </dsp:txXfrm>
    </dsp:sp>
    <dsp:sp modelId="{5861390A-F62B-4356-A52D-DA14C5A9EAFA}">
      <dsp:nvSpPr>
        <dsp:cNvPr id="0" name=""/>
        <dsp:cNvSpPr/>
      </dsp:nvSpPr>
      <dsp:spPr>
        <a:xfrm>
          <a:off x="3153546" y="3680660"/>
          <a:ext cx="1589940" cy="158995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err="1" smtClean="0"/>
            <a:t>Competi</a:t>
          </a:r>
          <a:r>
            <a:rPr lang="es-MX" sz="2400" kern="1200" dirty="0" smtClean="0"/>
            <a:t>-dores</a:t>
          </a:r>
          <a:endParaRPr lang="es-MX" sz="2400" kern="1200" dirty="0"/>
        </a:p>
      </dsp:txBody>
      <dsp:txXfrm>
        <a:off x="3386387" y="3913504"/>
        <a:ext cx="1124258" cy="1124267"/>
      </dsp:txXfrm>
    </dsp:sp>
    <dsp:sp modelId="{1FBF49B1-363E-48F3-B56D-B8B4EBFF4161}">
      <dsp:nvSpPr>
        <dsp:cNvPr id="0" name=""/>
        <dsp:cNvSpPr/>
      </dsp:nvSpPr>
      <dsp:spPr>
        <a:xfrm rot="10853271">
          <a:off x="2008695" y="2553842"/>
          <a:ext cx="954159" cy="33486"/>
        </a:xfrm>
        <a:custGeom>
          <a:avLst/>
          <a:gdLst/>
          <a:ahLst/>
          <a:cxnLst/>
          <a:rect l="0" t="0" r="0" b="0"/>
          <a:pathLst>
            <a:path>
              <a:moveTo>
                <a:pt x="0" y="16743"/>
              </a:moveTo>
              <a:lnTo>
                <a:pt x="954159" y="1674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461921" y="2546731"/>
        <a:ext cx="47707" cy="47707"/>
      </dsp:txXfrm>
    </dsp:sp>
    <dsp:sp modelId="{08CCF335-C992-44CF-AAD1-CA79F0935AAE}">
      <dsp:nvSpPr>
        <dsp:cNvPr id="0" name=""/>
        <dsp:cNvSpPr/>
      </dsp:nvSpPr>
      <dsp:spPr>
        <a:xfrm>
          <a:off x="562899" y="1829020"/>
          <a:ext cx="1445939" cy="144593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t>Socios</a:t>
          </a:r>
          <a:endParaRPr lang="es-MX" sz="2400" kern="1200" dirty="0"/>
        </a:p>
      </dsp:txBody>
      <dsp:txXfrm>
        <a:off x="774652" y="2040773"/>
        <a:ext cx="1022433" cy="102243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372FBB-92B9-4EF9-85E6-34DDF97415B7}">
      <dsp:nvSpPr>
        <dsp:cNvPr id="0" name=""/>
        <dsp:cNvSpPr/>
      </dsp:nvSpPr>
      <dsp:spPr>
        <a:xfrm rot="16200000">
          <a:off x="454" y="593340"/>
          <a:ext cx="3997894" cy="3997894"/>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s-MX" sz="2300" kern="1200" dirty="0" smtClean="0"/>
            <a:t>Son requisitos vitales para que la información o experiencias aisladas se conviertan en algo útil para la organización.</a:t>
          </a:r>
          <a:endParaRPr lang="es-MX" sz="2300" kern="1200" dirty="0"/>
        </a:p>
      </dsp:txBody>
      <dsp:txXfrm rot="5400000">
        <a:off x="454" y="1592813"/>
        <a:ext cx="3298263" cy="1998947"/>
      </dsp:txXfrm>
    </dsp:sp>
    <dsp:sp modelId="{5785FF37-A940-41CD-AB9A-4451ABA471B1}">
      <dsp:nvSpPr>
        <dsp:cNvPr id="0" name=""/>
        <dsp:cNvSpPr/>
      </dsp:nvSpPr>
      <dsp:spPr>
        <a:xfrm rot="5400000">
          <a:off x="4255368" y="593340"/>
          <a:ext cx="3997894" cy="3997894"/>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s-MX" sz="2300" kern="1200" dirty="0" smtClean="0"/>
            <a:t>La distribución del concomiendo es el proceso de compartir y difundir el conocimiento que ya esta presente en la organización.</a:t>
          </a:r>
          <a:endParaRPr lang="es-MX" sz="2300" kern="1200" dirty="0"/>
        </a:p>
      </dsp:txBody>
      <dsp:txXfrm rot="-5400000">
        <a:off x="4954999" y="1592814"/>
        <a:ext cx="3298263" cy="1998947"/>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s-MX"/>
          </a:p>
        </p:txBody>
      </p:sp>
      <p:sp>
        <p:nvSpPr>
          <p:cNvPr id="3" name="2 Marcador de fecha"/>
          <p:cNvSpPr>
            <a:spLocks noGrp="1"/>
          </p:cNvSpPr>
          <p:nvPr>
            <p:ph type="dt" sz="quarter" idx="1"/>
          </p:nvPr>
        </p:nvSpPr>
        <p:spPr>
          <a:xfrm>
            <a:off x="3995217" y="0"/>
            <a:ext cx="3056414" cy="465455"/>
          </a:xfrm>
          <a:prstGeom prst="rect">
            <a:avLst/>
          </a:prstGeom>
        </p:spPr>
        <p:txBody>
          <a:bodyPr vert="horz" lIns="93497" tIns="46749" rIns="93497" bIns="46749" rtlCol="0"/>
          <a:lstStyle>
            <a:lvl1pPr algn="r">
              <a:defRPr sz="1200"/>
            </a:lvl1pPr>
          </a:lstStyle>
          <a:p>
            <a:fld id="{31AC06F5-7240-48FD-B181-61ED96CA48DB}" type="datetimeFigureOut">
              <a:rPr lang="es-MX" smtClean="0"/>
              <a:t>20/10/2017</a:t>
            </a:fld>
            <a:endParaRPr lang="es-MX"/>
          </a:p>
        </p:txBody>
      </p:sp>
      <p:sp>
        <p:nvSpPr>
          <p:cNvPr id="4" name="3 Marcador de pie de página"/>
          <p:cNvSpPr>
            <a:spLocks noGrp="1"/>
          </p:cNvSpPr>
          <p:nvPr>
            <p:ph type="ftr" sz="quarter" idx="2"/>
          </p:nvPr>
        </p:nvSpPr>
        <p:spPr>
          <a:xfrm>
            <a:off x="0" y="8842029"/>
            <a:ext cx="3056414" cy="465455"/>
          </a:xfrm>
          <a:prstGeom prst="rect">
            <a:avLst/>
          </a:prstGeom>
        </p:spPr>
        <p:txBody>
          <a:bodyPr vert="horz" lIns="93497" tIns="46749" rIns="93497" bIns="46749"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995217" y="8842029"/>
            <a:ext cx="3056414" cy="465455"/>
          </a:xfrm>
          <a:prstGeom prst="rect">
            <a:avLst/>
          </a:prstGeom>
        </p:spPr>
        <p:txBody>
          <a:bodyPr vert="horz" lIns="93497" tIns="46749" rIns="93497" bIns="46749" rtlCol="0" anchor="b"/>
          <a:lstStyle>
            <a:lvl1pPr algn="r">
              <a:defRPr sz="1200"/>
            </a:lvl1pPr>
          </a:lstStyle>
          <a:p>
            <a:fld id="{148909DB-3264-4A4F-ABE6-DED45B7C29EF}" type="slidenum">
              <a:rPr lang="es-MX" smtClean="0"/>
              <a:t>‹Nº›</a:t>
            </a:fld>
            <a:endParaRPr lang="es-MX"/>
          </a:p>
        </p:txBody>
      </p:sp>
    </p:spTree>
    <p:extLst>
      <p:ext uri="{BB962C8B-B14F-4D97-AF65-F5344CB8AC3E}">
        <p14:creationId xmlns:p14="http://schemas.microsoft.com/office/powerpoint/2010/main" val="8944084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s-MX"/>
          </a:p>
        </p:txBody>
      </p:sp>
      <p:sp>
        <p:nvSpPr>
          <p:cNvPr id="3" name="2 Marcador de fecha"/>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73A944A6-4956-4957-879B-9DDF6835511F}" type="datetimeFigureOut">
              <a:rPr lang="es-MX" smtClean="0"/>
              <a:t>20/10/2017</a:t>
            </a:fld>
            <a:endParaRPr lang="es-MX"/>
          </a:p>
        </p:txBody>
      </p:sp>
      <p:sp>
        <p:nvSpPr>
          <p:cNvPr id="4" name="3 Marcador de imagen de diapositiva"/>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endParaRPr lang="es-MX"/>
          </a:p>
        </p:txBody>
      </p:sp>
      <p:sp>
        <p:nvSpPr>
          <p:cNvPr id="5" name="4 Marcador de notas"/>
          <p:cNvSpPr>
            <a:spLocks noGrp="1"/>
          </p:cNvSpPr>
          <p:nvPr>
            <p:ph type="body" sz="quarter" idx="3"/>
          </p:nvPr>
        </p:nvSpPr>
        <p:spPr>
          <a:xfrm>
            <a:off x="705327" y="4421823"/>
            <a:ext cx="5642610" cy="4189095"/>
          </a:xfrm>
          <a:prstGeom prst="rect">
            <a:avLst/>
          </a:prstGeom>
        </p:spPr>
        <p:txBody>
          <a:bodyPr vert="horz" lIns="93497" tIns="46749" rIns="93497" bIns="4674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EC4A7D43-A901-4AE9-9FC6-527E5CC10780}" type="slidenum">
              <a:rPr lang="es-MX" smtClean="0"/>
              <a:t>‹Nº›</a:t>
            </a:fld>
            <a:endParaRPr lang="es-MX"/>
          </a:p>
        </p:txBody>
      </p:sp>
    </p:spTree>
    <p:extLst>
      <p:ext uri="{BB962C8B-B14F-4D97-AF65-F5344CB8AC3E}">
        <p14:creationId xmlns:p14="http://schemas.microsoft.com/office/powerpoint/2010/main" val="2135796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6" name="5 Marcador de pie de página"/>
          <p:cNvSpPr>
            <a:spLocks noGrp="1"/>
          </p:cNvSpPr>
          <p:nvPr>
            <p:ph type="ftr" sz="quarter" idx="10"/>
          </p:nvPr>
        </p:nvSpPr>
        <p:spPr/>
        <p:txBody>
          <a:bodyPr/>
          <a:lstStyle/>
          <a:p>
            <a:r>
              <a:rPr lang="es-MX" smtClean="0"/>
              <a:t>María del Rocío Gómez Díaz</a:t>
            </a:r>
            <a:endParaRPr lang="es-MX"/>
          </a:p>
        </p:txBody>
      </p:sp>
      <p:sp>
        <p:nvSpPr>
          <p:cNvPr id="7" name="6 Marcador de encabezado"/>
          <p:cNvSpPr>
            <a:spLocks noGrp="1"/>
          </p:cNvSpPr>
          <p:nvPr>
            <p:ph type="hdr" sz="quarter" idx="11"/>
          </p:nvPr>
        </p:nvSpPr>
        <p:spPr/>
        <p:txBody>
          <a:bodyPr/>
          <a:lstStyle/>
          <a:p>
            <a:r>
              <a:rPr lang="es-MX" smtClean="0"/>
              <a:t>María del Rocío Gómez Díaz</a:t>
            </a:r>
            <a:endParaRPr lang="es-MX"/>
          </a:p>
        </p:txBody>
      </p:sp>
    </p:spTree>
    <p:extLst>
      <p:ext uri="{BB962C8B-B14F-4D97-AF65-F5344CB8AC3E}">
        <p14:creationId xmlns:p14="http://schemas.microsoft.com/office/powerpoint/2010/main" val="3243573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EB47A27E-4A10-41D7-9423-064230DF9477}" type="datetimeFigureOut">
              <a:rPr lang="es-MX" smtClean="0"/>
              <a:t>20/10/2017</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36C6A88E-A08C-4788-B515-ABA3E0C9A2ED}" type="slidenum">
              <a:rPr lang="es-MX" smtClean="0"/>
              <a:t>‹Nº›</a:t>
            </a:fld>
            <a:endParaRPr lang="es-MX"/>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B47A27E-4A10-41D7-9423-064230DF9477}" type="datetimeFigureOut">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6C6A88E-A08C-4788-B515-ABA3E0C9A2ED}"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B47A27E-4A10-41D7-9423-064230DF9477}" type="datetimeFigureOut">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6C6A88E-A08C-4788-B515-ABA3E0C9A2ED}"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EB47A27E-4A10-41D7-9423-064230DF9477}" type="datetimeFigureOut">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6C6A88E-A08C-4788-B515-ABA3E0C9A2ED}" type="slidenum">
              <a:rPr lang="es-MX" smtClean="0"/>
              <a:t>‹Nº›</a:t>
            </a:fld>
            <a:endParaRPr lang="es-MX"/>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EB47A27E-4A10-41D7-9423-064230DF9477}" type="datetimeFigureOut">
              <a:rPr lang="es-MX" smtClean="0"/>
              <a:t>20/10/2017</a:t>
            </a:fld>
            <a:endParaRPr lang="es-MX"/>
          </a:p>
        </p:txBody>
      </p:sp>
      <p:sp>
        <p:nvSpPr>
          <p:cNvPr id="5" name="4 Marcador de pie de página"/>
          <p:cNvSpPr>
            <a:spLocks noGrp="1"/>
          </p:cNvSpPr>
          <p:nvPr>
            <p:ph type="ftr" sz="quarter" idx="11"/>
          </p:nvPr>
        </p:nvSpPr>
        <p:spPr>
          <a:xfrm>
            <a:off x="800100" y="6172200"/>
            <a:ext cx="4000500" cy="457200"/>
          </a:xfrm>
        </p:spPr>
        <p:txBody>
          <a:bodyPr/>
          <a:lstStyle/>
          <a:p>
            <a:endParaRPr lang="es-MX"/>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36C6A88E-A08C-4788-B515-ABA3E0C9A2ED}"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EB47A27E-4A10-41D7-9423-064230DF9477}" type="datetimeFigureOut">
              <a:rPr lang="es-MX" smtClean="0"/>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6C6A88E-A08C-4788-B515-ABA3E0C9A2ED}" type="slidenum">
              <a:rPr lang="es-MX" smtClean="0"/>
              <a:t>‹Nº›</a:t>
            </a:fld>
            <a:endParaRPr lang="es-MX"/>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EB47A27E-4A10-41D7-9423-064230DF9477}" type="datetimeFigureOut">
              <a:rPr lang="es-MX" smtClean="0"/>
              <a:t>20/10/2017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6C6A88E-A08C-4788-B515-ABA3E0C9A2ED}" type="slidenum">
              <a:rPr lang="es-MX" smtClean="0"/>
              <a:t>‹Nº›</a:t>
            </a:fld>
            <a:endParaRPr lang="es-MX"/>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B47A27E-4A10-41D7-9423-064230DF9477}" type="datetimeFigureOut">
              <a:rPr lang="es-MX" smtClean="0"/>
              <a:t>20/10/2017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6C6A88E-A08C-4788-B515-ABA3E0C9A2ED}"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B47A27E-4A10-41D7-9423-064230DF9477}" type="datetimeFigureOut">
              <a:rPr lang="es-MX" smtClean="0"/>
              <a:t>20/10/2017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6C6A88E-A08C-4788-B515-ABA3E0C9A2ED}"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EB47A27E-4A10-41D7-9423-064230DF9477}" type="datetimeFigureOut">
              <a:rPr lang="es-MX" smtClean="0"/>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6C6A88E-A08C-4788-B515-ABA3E0C9A2ED}" type="slidenum">
              <a:rPr lang="es-MX" smtClean="0"/>
              <a:t>‹Nº›</a:t>
            </a:fld>
            <a:endParaRPr lang="es-MX"/>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EB47A27E-4A10-41D7-9423-064230DF9477}" type="datetimeFigureOut">
              <a:rPr lang="es-MX" smtClean="0"/>
              <a:t>20/10/2017</a:t>
            </a:fld>
            <a:endParaRPr lang="es-MX"/>
          </a:p>
        </p:txBody>
      </p:sp>
      <p:sp>
        <p:nvSpPr>
          <p:cNvPr id="6" name="5 Marcador de pie de página"/>
          <p:cNvSpPr>
            <a:spLocks noGrp="1"/>
          </p:cNvSpPr>
          <p:nvPr>
            <p:ph type="ftr" sz="quarter" idx="11"/>
          </p:nvPr>
        </p:nvSpPr>
        <p:spPr>
          <a:xfrm>
            <a:off x="914400" y="6172200"/>
            <a:ext cx="3886200" cy="457200"/>
          </a:xfrm>
        </p:spPr>
        <p:txBody>
          <a:bodyPr/>
          <a:lstStyle/>
          <a:p>
            <a:endParaRPr lang="es-MX"/>
          </a:p>
        </p:txBody>
      </p:sp>
      <p:sp>
        <p:nvSpPr>
          <p:cNvPr id="7" name="6 Marcador de número de diapositiva"/>
          <p:cNvSpPr>
            <a:spLocks noGrp="1"/>
          </p:cNvSpPr>
          <p:nvPr>
            <p:ph type="sldNum" sz="quarter" idx="12"/>
          </p:nvPr>
        </p:nvSpPr>
        <p:spPr>
          <a:xfrm>
            <a:off x="146304" y="6208776"/>
            <a:ext cx="457200" cy="457200"/>
          </a:xfrm>
        </p:spPr>
        <p:txBody>
          <a:bodyPr/>
          <a:lstStyle/>
          <a:p>
            <a:fld id="{36C6A88E-A08C-4788-B515-ABA3E0C9A2ED}" type="slidenum">
              <a:rPr lang="es-MX" smtClean="0"/>
              <a:t>‹Nº›</a:t>
            </a:fld>
            <a:endParaRPr lang="es-MX"/>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B47A27E-4A10-41D7-9423-064230DF9477}" type="datetimeFigureOut">
              <a:rPr lang="es-MX" smtClean="0"/>
              <a:t>20/10/2017</a:t>
            </a:fld>
            <a:endParaRPr lang="es-MX"/>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36C6A88E-A08C-4788-B515-ABA3E0C9A2ED}"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1.png"/><Relationship Id="rId7" Type="http://schemas.openxmlformats.org/officeDocument/2006/relationships/diagramColors" Target="../diagrams/colors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17.png"/><Relationship Id="rId7" Type="http://schemas.openxmlformats.org/officeDocument/2006/relationships/diagramColors" Target="../diagrams/colors9.xml"/><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search.creativecommons.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331640" y="2204864"/>
            <a:ext cx="6910536" cy="808856"/>
          </a:xfrm>
        </p:spPr>
        <p:txBody>
          <a:bodyPr>
            <a:normAutofit fontScale="90000"/>
          </a:bodyPr>
          <a:lstStyle/>
          <a:p>
            <a:pPr algn="ctr"/>
            <a:r>
              <a:rPr lang="es-ES" sz="3200" b="1" cap="all" dirty="0">
                <a:ln w="9000" cmpd="sng">
                  <a:solidFill>
                    <a:schemeClr val="accent1">
                      <a:lumMod val="50000"/>
                    </a:schemeClr>
                  </a:solidFill>
                  <a:prstDash val="solid"/>
                </a:ln>
                <a:solidFill>
                  <a:schemeClr val="tx1"/>
                </a:solidFill>
                <a:effectLst>
                  <a:reflection blurRad="12700" stA="28000" endPos="45000" dist="1000" dir="5400000" sy="-100000" algn="bl" rotWithShape="0"/>
                </a:effectLst>
              </a:rPr>
              <a:t>Facultad de Contaduría y Administración</a:t>
            </a:r>
            <a:br>
              <a:rPr lang="es-ES" sz="3200" b="1" cap="all" dirty="0">
                <a:ln w="9000" cmpd="sng">
                  <a:solidFill>
                    <a:schemeClr val="accent1">
                      <a:lumMod val="50000"/>
                    </a:schemeClr>
                  </a:solidFill>
                  <a:prstDash val="solid"/>
                </a:ln>
                <a:solidFill>
                  <a:schemeClr val="tx1"/>
                </a:solidFill>
                <a:effectLst>
                  <a:reflection blurRad="12700" stA="28000" endPos="45000" dist="1000" dir="5400000" sy="-100000" algn="bl" rotWithShape="0"/>
                </a:effectLst>
              </a:rPr>
            </a:br>
            <a:endParaRPr lang="es-MX" b="1" dirty="0">
              <a:solidFill>
                <a:schemeClr val="tx1"/>
              </a:solidFill>
            </a:endParaRPr>
          </a:p>
        </p:txBody>
      </p:sp>
      <p:sp>
        <p:nvSpPr>
          <p:cNvPr id="3" name="2 Subtítulo"/>
          <p:cNvSpPr>
            <a:spLocks noGrp="1"/>
          </p:cNvSpPr>
          <p:nvPr>
            <p:ph type="subTitle" idx="1"/>
          </p:nvPr>
        </p:nvSpPr>
        <p:spPr>
          <a:xfrm>
            <a:off x="1979712" y="3140968"/>
            <a:ext cx="6172200" cy="3312368"/>
          </a:xfrm>
        </p:spPr>
        <p:txBody>
          <a:bodyPr>
            <a:normAutofit fontScale="70000" lnSpcReduction="20000"/>
          </a:bodyPr>
          <a:lstStyle/>
          <a:p>
            <a:endParaRPr lang="es-MX" dirty="0" smtClean="0"/>
          </a:p>
          <a:p>
            <a:pPr algn="ctr"/>
            <a:r>
              <a:rPr lang="es-MX" sz="4300" b="1" dirty="0" smtClean="0">
                <a:solidFill>
                  <a:schemeClr val="tx1"/>
                </a:solidFill>
              </a:rPr>
              <a:t>Capital Intelectual y Gestión del Conocimiento </a:t>
            </a:r>
          </a:p>
          <a:p>
            <a:pPr algn="ctr"/>
            <a:endParaRPr lang="es-MX" sz="4300" b="1" dirty="0">
              <a:solidFill>
                <a:schemeClr val="tx1"/>
              </a:solidFill>
            </a:endParaRPr>
          </a:p>
          <a:p>
            <a:pPr algn="ctr"/>
            <a:r>
              <a:rPr lang="es-MX" sz="3600" b="1" dirty="0" smtClean="0">
                <a:solidFill>
                  <a:schemeClr val="tx1"/>
                </a:solidFill>
              </a:rPr>
              <a:t>Diapositivas</a:t>
            </a:r>
          </a:p>
          <a:p>
            <a:pPr algn="ctr"/>
            <a:endParaRPr lang="es-ES" dirty="0" smtClean="0">
              <a:ln w="9000" cmpd="sng">
                <a:solidFill>
                  <a:schemeClr val="accent1">
                    <a:lumMod val="50000"/>
                  </a:schemeClr>
                </a:solidFill>
                <a:prstDash val="solid"/>
              </a:ln>
              <a:solidFill>
                <a:schemeClr val="tx1"/>
              </a:solidFill>
              <a:effectLst>
                <a:outerShdw blurRad="38100" dist="38100" dir="2700000" algn="tl">
                  <a:srgbClr val="000000">
                    <a:alpha val="43137"/>
                  </a:srgbClr>
                </a:outerShdw>
                <a:reflection blurRad="12700" stA="28000" endPos="45000" dist="1000" dir="5400000" sy="-100000" algn="bl" rotWithShape="0"/>
              </a:effectLst>
            </a:endParaRPr>
          </a:p>
          <a:p>
            <a:pPr algn="ctr"/>
            <a:r>
              <a:rPr lang="es-ES" b="1" dirty="0" smtClean="0">
                <a:ln w="9000" cmpd="sng">
                  <a:solidFill>
                    <a:schemeClr val="accent1">
                      <a:lumMod val="50000"/>
                    </a:schemeClr>
                  </a:solidFill>
                  <a:prstDash val="solid"/>
                </a:ln>
                <a:solidFill>
                  <a:schemeClr val="tx1"/>
                </a:solidFill>
                <a:effectLst>
                  <a:outerShdw blurRad="38100" dist="38100" dir="2700000" algn="tl">
                    <a:srgbClr val="000000">
                      <a:alpha val="43137"/>
                    </a:srgbClr>
                  </a:outerShdw>
                  <a:reflection blurRad="12700" stA="28000" endPos="45000" dist="1000" dir="5400000" sy="-100000" algn="bl" rotWithShape="0"/>
                </a:effectLst>
              </a:rPr>
              <a:t>Maestría en Administración de Recursos Humanos</a:t>
            </a:r>
            <a:endParaRPr lang="es-ES" b="1" dirty="0">
              <a:ln w="9000" cmpd="sng">
                <a:solidFill>
                  <a:schemeClr val="accent1">
                    <a:lumMod val="50000"/>
                  </a:schemeClr>
                </a:solidFill>
                <a:prstDash val="solid"/>
              </a:ln>
              <a:solidFill>
                <a:schemeClr val="tx1"/>
              </a:solidFill>
              <a:effectLst>
                <a:outerShdw blurRad="38100" dist="38100" dir="2700000" algn="tl">
                  <a:srgbClr val="000000">
                    <a:alpha val="43137"/>
                  </a:srgbClr>
                </a:outerShdw>
                <a:reflection blurRad="12700" stA="28000" endPos="45000" dist="1000" dir="5400000" sy="-100000" algn="bl" rotWithShape="0"/>
              </a:effectLst>
            </a:endParaRPr>
          </a:p>
          <a:p>
            <a:pPr algn="ctr"/>
            <a:r>
              <a:rPr lang="es-ES" b="1" dirty="0" smtClean="0">
                <a:ln w="9000" cmpd="sng">
                  <a:solidFill>
                    <a:schemeClr val="accent1">
                      <a:lumMod val="50000"/>
                    </a:schemeClr>
                  </a:solidFill>
                  <a:prstDash val="solid"/>
                </a:ln>
                <a:solidFill>
                  <a:schemeClr val="tx1"/>
                </a:solidFill>
                <a:effectLst>
                  <a:outerShdw blurRad="38100" dist="38100" dir="2700000" algn="tl">
                    <a:srgbClr val="000000">
                      <a:alpha val="43137"/>
                    </a:srgbClr>
                  </a:outerShdw>
                  <a:reflection blurRad="12700" stA="28000" endPos="45000" dist="1000" dir="5400000" sy="-100000" algn="bl" rotWithShape="0"/>
                </a:effectLst>
              </a:rPr>
              <a:t>Elaborado </a:t>
            </a:r>
            <a:r>
              <a:rPr lang="es-ES" b="1" dirty="0">
                <a:ln w="9000" cmpd="sng">
                  <a:solidFill>
                    <a:schemeClr val="accent1">
                      <a:lumMod val="50000"/>
                    </a:schemeClr>
                  </a:solidFill>
                  <a:prstDash val="solid"/>
                </a:ln>
                <a:solidFill>
                  <a:schemeClr val="tx1"/>
                </a:solidFill>
                <a:effectLst>
                  <a:outerShdw blurRad="38100" dist="38100" dir="2700000" algn="tl">
                    <a:srgbClr val="000000">
                      <a:alpha val="43137"/>
                    </a:srgbClr>
                  </a:outerShdw>
                  <a:reflection blurRad="12700" stA="28000" endPos="45000" dist="1000" dir="5400000" sy="-100000" algn="bl" rotWithShape="0"/>
                </a:effectLst>
              </a:rPr>
              <a:t>por: María del Rocío Gómez </a:t>
            </a:r>
            <a:r>
              <a:rPr lang="es-ES" b="1" dirty="0" smtClean="0">
                <a:ln w="9000" cmpd="sng">
                  <a:solidFill>
                    <a:schemeClr val="accent1">
                      <a:lumMod val="50000"/>
                    </a:schemeClr>
                  </a:solidFill>
                  <a:prstDash val="solid"/>
                </a:ln>
                <a:solidFill>
                  <a:schemeClr val="tx1"/>
                </a:solidFill>
                <a:effectLst>
                  <a:outerShdw blurRad="38100" dist="38100" dir="2700000" algn="tl">
                    <a:srgbClr val="000000">
                      <a:alpha val="43137"/>
                    </a:srgbClr>
                  </a:outerShdw>
                  <a:reflection blurRad="12700" stA="28000" endPos="45000" dist="1000" dir="5400000" sy="-100000" algn="bl" rotWithShape="0"/>
                </a:effectLst>
              </a:rPr>
              <a:t>Díaz</a:t>
            </a:r>
          </a:p>
          <a:p>
            <a:pPr algn="r"/>
            <a:r>
              <a:rPr lang="es-ES" b="1" dirty="0" smtClean="0">
                <a:ln w="9000" cmpd="sng">
                  <a:solidFill>
                    <a:schemeClr val="accent1">
                      <a:lumMod val="50000"/>
                    </a:schemeClr>
                  </a:solidFill>
                  <a:prstDash val="solid"/>
                </a:ln>
                <a:solidFill>
                  <a:schemeClr val="tx1"/>
                </a:solidFill>
                <a:effectLst>
                  <a:outerShdw blurRad="38100" dist="38100" dir="2700000" algn="tl">
                    <a:srgbClr val="000000">
                      <a:alpha val="43137"/>
                    </a:srgbClr>
                  </a:outerShdw>
                  <a:reflection blurRad="12700" stA="28000" endPos="45000" dist="1000" dir="5400000" sy="-100000" algn="bl" rotWithShape="0"/>
                </a:effectLst>
              </a:rPr>
              <a:t>Octubre </a:t>
            </a:r>
            <a:r>
              <a:rPr lang="es-ES" b="1" smtClean="0">
                <a:ln w="9000" cmpd="sng">
                  <a:solidFill>
                    <a:schemeClr val="accent1">
                      <a:lumMod val="50000"/>
                    </a:schemeClr>
                  </a:solidFill>
                  <a:prstDash val="solid"/>
                </a:ln>
                <a:solidFill>
                  <a:schemeClr val="tx1"/>
                </a:solidFill>
                <a:effectLst>
                  <a:outerShdw blurRad="38100" dist="38100" dir="2700000" algn="tl">
                    <a:srgbClr val="000000">
                      <a:alpha val="43137"/>
                    </a:srgbClr>
                  </a:outerShdw>
                  <a:reflection blurRad="12700" stA="28000" endPos="45000" dist="1000" dir="5400000" sy="-100000" algn="bl" rotWithShape="0"/>
                </a:effectLst>
              </a:rPr>
              <a:t>de 2017</a:t>
            </a:r>
            <a:endParaRPr lang="es-ES" b="1" dirty="0">
              <a:ln w="9000" cmpd="sng">
                <a:solidFill>
                  <a:schemeClr val="accent1">
                    <a:lumMod val="50000"/>
                  </a:schemeClr>
                </a:solidFill>
                <a:prstDash val="solid"/>
              </a:ln>
              <a:solidFill>
                <a:schemeClr val="tx1"/>
              </a:solidFill>
              <a:effectLst>
                <a:outerShdw blurRad="38100" dist="38100" dir="2700000" algn="tl">
                  <a:srgbClr val="000000">
                    <a:alpha val="43137"/>
                  </a:srgbClr>
                </a:outerShdw>
                <a:reflection blurRad="12700" stA="28000" endPos="45000" dist="1000" dir="5400000" sy="-100000" algn="bl" rotWithShape="0"/>
              </a:effectLst>
            </a:endParaRPr>
          </a:p>
          <a:p>
            <a:endParaRPr lang="es-MX" b="0" dirty="0"/>
          </a:p>
        </p:txBody>
      </p:sp>
      <p:pic>
        <p:nvPicPr>
          <p:cNvPr id="1028" name="Picture 4" descr="Resultado de imagen para uaeme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482"/>
            <a:ext cx="9144000" cy="1524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6030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
            </a:r>
            <a:br>
              <a:rPr lang="es-MX" dirty="0"/>
            </a:br>
            <a:endParaRPr lang="es-MX" dirty="0"/>
          </a:p>
        </p:txBody>
      </p:sp>
      <p:sp>
        <p:nvSpPr>
          <p:cNvPr id="4" name="3 CuadroTexto"/>
          <p:cNvSpPr txBox="1"/>
          <p:nvPr/>
        </p:nvSpPr>
        <p:spPr>
          <a:xfrm>
            <a:off x="395536" y="548680"/>
            <a:ext cx="7992888" cy="646331"/>
          </a:xfrm>
          <a:prstGeom prst="rect">
            <a:avLst/>
          </a:prstGeom>
          <a:noFill/>
        </p:spPr>
        <p:txBody>
          <a:bodyPr wrap="square" rtlCol="0">
            <a:spAutoFit/>
          </a:bodyPr>
          <a:lstStyle/>
          <a:p>
            <a:pPr algn="ctr">
              <a:spcBef>
                <a:spcPct val="0"/>
              </a:spcBef>
            </a:pPr>
            <a:r>
              <a:rPr lang="es-MX" sz="3600" dirty="0">
                <a:solidFill>
                  <a:schemeClr val="tx2"/>
                </a:solidFill>
                <a:latin typeface="+mj-lt"/>
                <a:ea typeface="+mj-ea"/>
                <a:cs typeface="+mj-cs"/>
              </a:rPr>
              <a:t>Componentes del capital intelectual</a:t>
            </a:r>
          </a:p>
        </p:txBody>
      </p:sp>
      <p:sp>
        <p:nvSpPr>
          <p:cNvPr id="5" name="4 Marcador de contenido"/>
          <p:cNvSpPr txBox="1">
            <a:spLocks/>
          </p:cNvSpPr>
          <p:nvPr/>
        </p:nvSpPr>
        <p:spPr>
          <a:xfrm>
            <a:off x="539552" y="1195011"/>
            <a:ext cx="8075240" cy="793829"/>
          </a:xfrm>
          <a:prstGeom prst="rect">
            <a:avLst/>
          </a:prstGeom>
        </p:spPr>
        <p:txBody>
          <a:bodyPr vert="horz">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ctr">
              <a:spcBef>
                <a:spcPts val="0"/>
              </a:spcBef>
              <a:buClrTx/>
              <a:buNone/>
            </a:pPr>
            <a:r>
              <a:rPr lang="es-ES" sz="2400" dirty="0" smtClean="0"/>
              <a:t>Se empieza a vislumbrar un consenso hacia los elementos que constituyen el capital intelectual.</a:t>
            </a:r>
          </a:p>
        </p:txBody>
      </p:sp>
      <p:graphicFrame>
        <p:nvGraphicFramePr>
          <p:cNvPr id="6" name="Diagrama 5"/>
          <p:cNvGraphicFramePr/>
          <p:nvPr>
            <p:extLst>
              <p:ext uri="{D42A27DB-BD31-4B8C-83A1-F6EECF244321}">
                <p14:modId xmlns:p14="http://schemas.microsoft.com/office/powerpoint/2010/main" val="3839717178"/>
              </p:ext>
            </p:extLst>
          </p:nvPr>
        </p:nvGraphicFramePr>
        <p:xfrm>
          <a:off x="1187624" y="2063969"/>
          <a:ext cx="7200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25287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4638"/>
            <a:ext cx="7772400" cy="850106"/>
          </a:xfrm>
        </p:spPr>
        <p:txBody>
          <a:bodyPr>
            <a:normAutofit/>
          </a:bodyPr>
          <a:lstStyle/>
          <a:p>
            <a:pPr algn="ctr"/>
            <a:r>
              <a:rPr lang="es-MX" dirty="0" smtClean="0"/>
              <a:t>Raíces conceptuales del CI</a:t>
            </a:r>
            <a:endParaRPr lang="es-MX" dirty="0"/>
          </a:p>
        </p:txBody>
      </p:sp>
      <p:pic>
        <p:nvPicPr>
          <p:cNvPr id="2050" name="Picture 2"/>
          <p:cNvPicPr>
            <a:picLocks noGrp="1" noChangeAspect="1" noChangeArrowheads="1"/>
          </p:cNvPicPr>
          <p:nvPr>
            <p:ph sz="quarter" idx="1"/>
          </p:nvPr>
        </p:nvPicPr>
        <p:blipFill>
          <a:blip r:embed="rId2"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675044" y="836712"/>
            <a:ext cx="7857395" cy="524340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1259632" y="6237312"/>
            <a:ext cx="7200800" cy="646331"/>
          </a:xfrm>
          <a:prstGeom prst="rect">
            <a:avLst/>
          </a:prstGeom>
          <a:noFill/>
        </p:spPr>
        <p:txBody>
          <a:bodyPr wrap="square" rtlCol="0">
            <a:spAutoFit/>
          </a:bodyPr>
          <a:lstStyle/>
          <a:p>
            <a:pPr algn="ctr"/>
            <a:r>
              <a:rPr lang="es-ES" dirty="0"/>
              <a:t>Fuente: </a:t>
            </a:r>
            <a:r>
              <a:rPr lang="es-ES" dirty="0" err="1" smtClean="0"/>
              <a:t>Roos</a:t>
            </a:r>
            <a:r>
              <a:rPr lang="es-ES" dirty="0" smtClean="0"/>
              <a:t>, </a:t>
            </a:r>
            <a:r>
              <a:rPr lang="es-ES" dirty="0" err="1" smtClean="0"/>
              <a:t>et.al</a:t>
            </a:r>
            <a:r>
              <a:rPr lang="es-ES" dirty="0" smtClean="0"/>
              <a:t> </a:t>
            </a:r>
            <a:r>
              <a:rPr lang="es-MX" dirty="0" smtClean="0"/>
              <a:t>2001:34</a:t>
            </a:r>
            <a:endParaRPr lang="es-MX" dirty="0"/>
          </a:p>
          <a:p>
            <a:endParaRPr lang="es-MX" dirty="0"/>
          </a:p>
        </p:txBody>
      </p:sp>
    </p:spTree>
    <p:extLst>
      <p:ext uri="{BB962C8B-B14F-4D97-AF65-F5344CB8AC3E}">
        <p14:creationId xmlns:p14="http://schemas.microsoft.com/office/powerpoint/2010/main" val="33977532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899592" y="404664"/>
            <a:ext cx="7498080" cy="6336704"/>
          </a:xfrm>
        </p:spPr>
        <p:txBody>
          <a:bodyPr>
            <a:normAutofit/>
          </a:bodyPr>
          <a:lstStyle/>
          <a:p>
            <a:pPr marL="82296" indent="0" algn="just">
              <a:lnSpc>
                <a:spcPct val="150000"/>
              </a:lnSpc>
              <a:buNone/>
            </a:pPr>
            <a:r>
              <a:rPr lang="es-MX" sz="2800" dirty="0"/>
              <a:t>El estudio del capital intelectual, cualquiera que sea el área de la actividad en que se desempeñe una </a:t>
            </a:r>
            <a:r>
              <a:rPr lang="es-MX" sz="2800" dirty="0" smtClean="0"/>
              <a:t>organización es </a:t>
            </a:r>
            <a:r>
              <a:rPr lang="es-MX" sz="2800" dirty="0"/>
              <a:t>una función esencial para la identificación de los recursos disponibles en una empresa</a:t>
            </a:r>
            <a:r>
              <a:rPr lang="es-MX" sz="2800" dirty="0" smtClean="0"/>
              <a:t>.</a:t>
            </a:r>
            <a:endParaRPr lang="es-MX" sz="2800" i="1" dirty="0"/>
          </a:p>
          <a:p>
            <a:pPr marL="82296" indent="0" algn="just">
              <a:lnSpc>
                <a:spcPct val="150000"/>
              </a:lnSpc>
              <a:buNone/>
            </a:pPr>
            <a:endParaRPr lang="es-MX" sz="2800" i="1" dirty="0"/>
          </a:p>
          <a:p>
            <a:pPr marL="82296" indent="0" algn="just">
              <a:lnSpc>
                <a:spcPct val="150000"/>
              </a:lnSpc>
              <a:buNone/>
            </a:pPr>
            <a:endParaRPr lang="es-MX" sz="2800" i="1" dirty="0" smtClean="0"/>
          </a:p>
          <a:p>
            <a:pPr marL="82296" indent="0" algn="just">
              <a:lnSpc>
                <a:spcPct val="150000"/>
              </a:lnSpc>
              <a:buNone/>
            </a:pPr>
            <a:endParaRPr lang="es-MX" sz="2800" i="1" dirty="0"/>
          </a:p>
          <a:p>
            <a:pPr marL="82296" indent="0" algn="r">
              <a:lnSpc>
                <a:spcPct val="150000"/>
              </a:lnSpc>
              <a:buNone/>
            </a:pPr>
            <a:r>
              <a:rPr lang="es-MX" sz="1800" i="1" dirty="0"/>
              <a:t>(Osorio, 2004</a:t>
            </a:r>
            <a:r>
              <a:rPr lang="es-MX" sz="1800" i="1" dirty="0" smtClean="0"/>
              <a:t>).</a:t>
            </a:r>
            <a:endParaRPr lang="es-MX" sz="1800" i="1" dirty="0"/>
          </a:p>
          <a:p>
            <a:pPr marL="82296" indent="0" algn="just">
              <a:lnSpc>
                <a:spcPct val="150000"/>
              </a:lnSpc>
              <a:buNone/>
            </a:pPr>
            <a:endParaRPr lang="es-MX" sz="2800" dirty="0"/>
          </a:p>
        </p:txBody>
      </p:sp>
      <p:pic>
        <p:nvPicPr>
          <p:cNvPr id="7170" name="Picture 2" descr="http://jcvalda.files.wordpress.com/2012/10/0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8917" y="3573016"/>
            <a:ext cx="3403363"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27763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60648"/>
            <a:ext cx="7772400" cy="1143000"/>
          </a:xfrm>
        </p:spPr>
        <p:txBody>
          <a:bodyPr/>
          <a:lstStyle/>
          <a:p>
            <a:pPr algn="ctr"/>
            <a:r>
              <a:rPr lang="es-MX" b="1" dirty="0">
                <a:solidFill>
                  <a:schemeClr val="tx1"/>
                </a:solidFill>
              </a:rPr>
              <a:t>¿Qué es el conocimiento?</a:t>
            </a:r>
          </a:p>
        </p:txBody>
      </p:sp>
      <p:sp>
        <p:nvSpPr>
          <p:cNvPr id="3" name="Content Placeholder 2"/>
          <p:cNvSpPr>
            <a:spLocks noGrp="1"/>
          </p:cNvSpPr>
          <p:nvPr>
            <p:ph sz="quarter" idx="1"/>
          </p:nvPr>
        </p:nvSpPr>
        <p:spPr>
          <a:xfrm>
            <a:off x="2699792" y="1700808"/>
            <a:ext cx="6263603" cy="4464496"/>
          </a:xfrm>
        </p:spPr>
        <p:txBody>
          <a:bodyPr>
            <a:normAutofit/>
          </a:bodyPr>
          <a:lstStyle/>
          <a:p>
            <a:pPr marL="0" indent="0" algn="just">
              <a:buNone/>
            </a:pPr>
            <a:endParaRPr lang="es-MX" dirty="0" smtClean="0"/>
          </a:p>
          <a:p>
            <a:pPr marL="0" indent="0" algn="just">
              <a:buNone/>
            </a:pPr>
            <a:endParaRPr lang="es-MX" dirty="0"/>
          </a:p>
          <a:p>
            <a:pPr marL="0" indent="0" algn="just">
              <a:buNone/>
            </a:pPr>
            <a:r>
              <a:rPr lang="es-MX" dirty="0" smtClean="0"/>
              <a:t>El </a:t>
            </a:r>
            <a:r>
              <a:rPr lang="es-MX" dirty="0"/>
              <a:t>conocimiento es un producto de la reflexión humana y de la experiencia que incrementa la capacidad para tomar decisiones y ejecutar acciones para lograr propósitos establecidos. (Benavides, Quintana 2003). </a:t>
            </a:r>
          </a:p>
          <a:p>
            <a:pPr marL="0" indent="0" algn="just">
              <a:buNone/>
            </a:pPr>
            <a:r>
              <a:rPr lang="es-MX" dirty="0" smtClean="0"/>
              <a:t>.</a:t>
            </a:r>
            <a:endParaRPr lang="es-MX" dirty="0"/>
          </a:p>
          <a:p>
            <a:pPr marL="0" indent="0" algn="just">
              <a:buNone/>
            </a:pPr>
            <a:endParaRPr lang="es-MX" dirty="0"/>
          </a:p>
        </p:txBody>
      </p:sp>
      <p:pic>
        <p:nvPicPr>
          <p:cNvPr id="4" name="Picture 3"/>
          <p:cNvPicPr>
            <a:picLocks noChangeAspect="1"/>
          </p:cNvPicPr>
          <p:nvPr/>
        </p:nvPicPr>
        <p:blipFill>
          <a:blip r:embed="rId2"/>
          <a:stretch>
            <a:fillRect/>
          </a:stretch>
        </p:blipFill>
        <p:spPr>
          <a:xfrm>
            <a:off x="124367" y="2139502"/>
            <a:ext cx="2359402" cy="2875844"/>
          </a:xfrm>
          <a:prstGeom prst="rect">
            <a:avLst/>
          </a:prstGeom>
        </p:spPr>
      </p:pic>
    </p:spTree>
    <p:extLst>
      <p:ext uri="{BB962C8B-B14F-4D97-AF65-F5344CB8AC3E}">
        <p14:creationId xmlns:p14="http://schemas.microsoft.com/office/powerpoint/2010/main" val="22736390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16632"/>
            <a:ext cx="7772400" cy="916154"/>
          </a:xfrm>
        </p:spPr>
        <p:txBody>
          <a:bodyPr>
            <a:noAutofit/>
          </a:bodyPr>
          <a:lstStyle/>
          <a:p>
            <a:pPr algn="ctr"/>
            <a:r>
              <a:rPr lang="es-MX" sz="2800" b="1" dirty="0" smtClean="0">
                <a:solidFill>
                  <a:schemeClr val="tx1"/>
                </a:solidFill>
              </a:rPr>
              <a:t>OBJETIVOS DEL CONOCIMIENTO EN LAS ORGANIZACIONES</a:t>
            </a:r>
            <a:endParaRPr lang="es-MX" sz="2800" b="1" dirty="0">
              <a:solidFill>
                <a:schemeClr val="tx1"/>
              </a:solidFill>
            </a:endParaRPr>
          </a:p>
        </p:txBody>
      </p:sp>
      <p:sp>
        <p:nvSpPr>
          <p:cNvPr id="4" name="3 Rectángulo"/>
          <p:cNvSpPr/>
          <p:nvPr/>
        </p:nvSpPr>
        <p:spPr>
          <a:xfrm>
            <a:off x="5148064" y="6093296"/>
            <a:ext cx="3312368"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i="1" dirty="0" err="1">
                <a:solidFill>
                  <a:schemeClr val="tx1"/>
                </a:solidFill>
              </a:rPr>
              <a:t>Probst</a:t>
            </a:r>
            <a:r>
              <a:rPr lang="es-MX" b="1" i="1" dirty="0">
                <a:solidFill>
                  <a:schemeClr val="tx1"/>
                </a:solidFill>
              </a:rPr>
              <a:t> </a:t>
            </a:r>
            <a:r>
              <a:rPr lang="es-MX" b="1" i="1" dirty="0" smtClean="0">
                <a:solidFill>
                  <a:schemeClr val="tx1"/>
                </a:solidFill>
              </a:rPr>
              <a:t>, </a:t>
            </a:r>
            <a:r>
              <a:rPr lang="es-MX" b="1" i="1" dirty="0" err="1">
                <a:solidFill>
                  <a:schemeClr val="tx1"/>
                </a:solidFill>
              </a:rPr>
              <a:t>Raub</a:t>
            </a:r>
            <a:r>
              <a:rPr lang="es-MX" b="1" i="1" dirty="0">
                <a:solidFill>
                  <a:schemeClr val="tx1"/>
                </a:solidFill>
              </a:rPr>
              <a:t> </a:t>
            </a:r>
            <a:r>
              <a:rPr lang="es-MX" b="1" i="1" dirty="0" smtClean="0">
                <a:solidFill>
                  <a:schemeClr val="tx1"/>
                </a:solidFill>
              </a:rPr>
              <a:t>y </a:t>
            </a:r>
            <a:r>
              <a:rPr lang="es-MX" b="1" i="1" dirty="0" err="1" smtClean="0">
                <a:solidFill>
                  <a:schemeClr val="tx1"/>
                </a:solidFill>
              </a:rPr>
              <a:t>Romhardt</a:t>
            </a:r>
            <a:r>
              <a:rPr lang="es-MX" b="1" i="1" dirty="0" smtClean="0">
                <a:solidFill>
                  <a:schemeClr val="tx1"/>
                </a:solidFill>
              </a:rPr>
              <a:t> (2001)</a:t>
            </a:r>
            <a:endParaRPr lang="es-MX" dirty="0"/>
          </a:p>
        </p:txBody>
      </p:sp>
      <p:graphicFrame>
        <p:nvGraphicFramePr>
          <p:cNvPr id="6" name="Diagrama 5"/>
          <p:cNvGraphicFramePr/>
          <p:nvPr>
            <p:extLst>
              <p:ext uri="{D42A27DB-BD31-4B8C-83A1-F6EECF244321}">
                <p14:modId xmlns:p14="http://schemas.microsoft.com/office/powerpoint/2010/main" val="3393285145"/>
              </p:ext>
            </p:extLst>
          </p:nvPr>
        </p:nvGraphicFramePr>
        <p:xfrm>
          <a:off x="467544" y="1351728"/>
          <a:ext cx="8352928" cy="44226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30331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chemeClr val="tx1"/>
                </a:solidFill>
              </a:rPr>
              <a:t>IDENTIFICACIÓN DEL CONOCIMIENTO</a:t>
            </a:r>
            <a:endParaRPr lang="es-MX" b="1" dirty="0">
              <a:solidFill>
                <a:schemeClr val="tx1"/>
              </a:solidFill>
            </a:endParaRPr>
          </a:p>
        </p:txBody>
      </p:sp>
      <p:sp>
        <p:nvSpPr>
          <p:cNvPr id="3" name="2 Marcador de contenido"/>
          <p:cNvSpPr>
            <a:spLocks noGrp="1"/>
          </p:cNvSpPr>
          <p:nvPr>
            <p:ph sz="quarter" idx="1"/>
          </p:nvPr>
        </p:nvSpPr>
        <p:spPr/>
        <p:txBody>
          <a:bodyPr>
            <a:normAutofit/>
          </a:bodyPr>
          <a:lstStyle/>
          <a:p>
            <a:pPr algn="just"/>
            <a:r>
              <a:rPr lang="es-MX" sz="3600" dirty="0" smtClean="0"/>
              <a:t>Esta falta de transparencia conduce a ineficacia, decisiones por desinformación y a la duplicación.</a:t>
            </a:r>
          </a:p>
          <a:p>
            <a:pPr marL="0" indent="0" algn="just">
              <a:buNone/>
            </a:pPr>
            <a:endParaRPr lang="es-MX" sz="36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284984"/>
            <a:ext cx="3456384"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5148064" y="6093296"/>
            <a:ext cx="3312368"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i="1" dirty="0" err="1">
                <a:solidFill>
                  <a:schemeClr val="tx1"/>
                </a:solidFill>
              </a:rPr>
              <a:t>Probst</a:t>
            </a:r>
            <a:r>
              <a:rPr lang="es-MX" b="1" i="1" dirty="0">
                <a:solidFill>
                  <a:schemeClr val="tx1"/>
                </a:solidFill>
              </a:rPr>
              <a:t> </a:t>
            </a:r>
            <a:r>
              <a:rPr lang="es-MX" b="1" i="1" dirty="0" smtClean="0">
                <a:solidFill>
                  <a:schemeClr val="tx1"/>
                </a:solidFill>
              </a:rPr>
              <a:t>, </a:t>
            </a:r>
            <a:r>
              <a:rPr lang="es-MX" b="1" i="1" dirty="0" err="1">
                <a:solidFill>
                  <a:schemeClr val="tx1"/>
                </a:solidFill>
              </a:rPr>
              <a:t>Raub</a:t>
            </a:r>
            <a:r>
              <a:rPr lang="es-MX" b="1" i="1" dirty="0">
                <a:solidFill>
                  <a:schemeClr val="tx1"/>
                </a:solidFill>
              </a:rPr>
              <a:t> </a:t>
            </a:r>
            <a:r>
              <a:rPr lang="es-MX" b="1" i="1" dirty="0" smtClean="0">
                <a:solidFill>
                  <a:schemeClr val="tx1"/>
                </a:solidFill>
              </a:rPr>
              <a:t>y </a:t>
            </a:r>
            <a:r>
              <a:rPr lang="es-MX" b="1" i="1" dirty="0" err="1" smtClean="0">
                <a:solidFill>
                  <a:schemeClr val="tx1"/>
                </a:solidFill>
              </a:rPr>
              <a:t>Romhardt</a:t>
            </a:r>
            <a:r>
              <a:rPr lang="es-MX" b="1" i="1" dirty="0" smtClean="0">
                <a:solidFill>
                  <a:schemeClr val="tx1"/>
                </a:solidFill>
              </a:rPr>
              <a:t> (2001)</a:t>
            </a:r>
            <a:endParaRPr lang="es-MX" dirty="0"/>
          </a:p>
        </p:txBody>
      </p:sp>
    </p:spTree>
    <p:extLst>
      <p:ext uri="{BB962C8B-B14F-4D97-AF65-F5344CB8AC3E}">
        <p14:creationId xmlns:p14="http://schemas.microsoft.com/office/powerpoint/2010/main" val="31252975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El conocimiento en las organizaciones</a:t>
            </a:r>
            <a:endParaRPr lang="es-MX" dirty="0"/>
          </a:p>
        </p:txBody>
      </p:sp>
      <p:graphicFrame>
        <p:nvGraphicFramePr>
          <p:cNvPr id="4" name="Diagrama 3"/>
          <p:cNvGraphicFramePr/>
          <p:nvPr>
            <p:extLst>
              <p:ext uri="{D42A27DB-BD31-4B8C-83A1-F6EECF244321}">
                <p14:modId xmlns:p14="http://schemas.microsoft.com/office/powerpoint/2010/main" val="94621074"/>
              </p:ext>
            </p:extLst>
          </p:nvPr>
        </p:nvGraphicFramePr>
        <p:xfrm>
          <a:off x="323528" y="1417638"/>
          <a:ext cx="8424936" cy="52299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03490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5576" y="332656"/>
            <a:ext cx="3960440" cy="81596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u="sng" dirty="0">
                <a:solidFill>
                  <a:schemeClr val="tx1"/>
                </a:solidFill>
                <a:effectLst>
                  <a:outerShdw blurRad="38100" dist="38100" dir="2700000" algn="tl">
                    <a:srgbClr val="000000">
                      <a:alpha val="43137"/>
                    </a:srgbClr>
                  </a:outerShdw>
                </a:effectLst>
              </a:rPr>
              <a:t>Ciclo de Conversión conocimiento. </a:t>
            </a:r>
            <a:endParaRPr lang="es-MX" sz="2000" u="sng" dirty="0">
              <a:effectLst>
                <a:outerShdw blurRad="38100" dist="38100" dir="2700000" algn="tl">
                  <a:srgbClr val="000000">
                    <a:alpha val="43137"/>
                  </a:srgbClr>
                </a:outerShdw>
              </a:effectLst>
            </a:endParaRPr>
          </a:p>
        </p:txBody>
      </p:sp>
      <p:sp>
        <p:nvSpPr>
          <p:cNvPr id="6" name="5 Rectángulo"/>
          <p:cNvSpPr/>
          <p:nvPr/>
        </p:nvSpPr>
        <p:spPr>
          <a:xfrm>
            <a:off x="1259632" y="1844824"/>
            <a:ext cx="2952328" cy="64807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1) De tácito a tácito</a:t>
            </a:r>
            <a:endParaRPr lang="es-MX" dirty="0">
              <a:solidFill>
                <a:schemeClr val="tx1"/>
              </a:solidFill>
            </a:endParaRPr>
          </a:p>
        </p:txBody>
      </p:sp>
      <p:sp>
        <p:nvSpPr>
          <p:cNvPr id="7" name="6 Rectángulo"/>
          <p:cNvSpPr/>
          <p:nvPr/>
        </p:nvSpPr>
        <p:spPr>
          <a:xfrm>
            <a:off x="1269179" y="2996952"/>
            <a:ext cx="2952328" cy="64807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2) De tácito a explicito </a:t>
            </a:r>
            <a:endParaRPr lang="es-MX" dirty="0">
              <a:solidFill>
                <a:schemeClr val="tx1"/>
              </a:solidFill>
            </a:endParaRPr>
          </a:p>
        </p:txBody>
      </p:sp>
      <p:sp>
        <p:nvSpPr>
          <p:cNvPr id="8" name="7 Rectángulo"/>
          <p:cNvSpPr/>
          <p:nvPr/>
        </p:nvSpPr>
        <p:spPr>
          <a:xfrm>
            <a:off x="1269179" y="3939573"/>
            <a:ext cx="2952328" cy="64807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3) De explícito a explícito</a:t>
            </a:r>
            <a:endParaRPr lang="es-MX" dirty="0">
              <a:solidFill>
                <a:schemeClr val="tx1"/>
              </a:solidFill>
            </a:endParaRPr>
          </a:p>
        </p:txBody>
      </p:sp>
      <p:sp>
        <p:nvSpPr>
          <p:cNvPr id="9" name="8 Rectángulo"/>
          <p:cNvSpPr/>
          <p:nvPr/>
        </p:nvSpPr>
        <p:spPr>
          <a:xfrm>
            <a:off x="1259632" y="5019324"/>
            <a:ext cx="2952328" cy="64807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4) De explícito a tácito</a:t>
            </a:r>
            <a:endParaRPr lang="es-MX" dirty="0">
              <a:solidFill>
                <a:schemeClr val="tx1"/>
              </a:solidFill>
            </a:endParaRPr>
          </a:p>
        </p:txBody>
      </p:sp>
      <p:cxnSp>
        <p:nvCxnSpPr>
          <p:cNvPr id="10" name="9 Conector recto de flecha"/>
          <p:cNvCxnSpPr>
            <a:stCxn id="2" idx="2"/>
            <a:endCxn id="6" idx="0"/>
          </p:cNvCxnSpPr>
          <p:nvPr/>
        </p:nvCxnSpPr>
        <p:spPr>
          <a:xfrm>
            <a:off x="2735796" y="1148620"/>
            <a:ext cx="0" cy="6962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a:stCxn id="6" idx="2"/>
          </p:cNvCxnSpPr>
          <p:nvPr/>
        </p:nvCxnSpPr>
        <p:spPr>
          <a:xfrm>
            <a:off x="2735796" y="2492896"/>
            <a:ext cx="9547" cy="5053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a:stCxn id="7" idx="2"/>
          </p:cNvCxnSpPr>
          <p:nvPr/>
        </p:nvCxnSpPr>
        <p:spPr>
          <a:xfrm>
            <a:off x="2745343" y="3645024"/>
            <a:ext cx="9547"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a:stCxn id="8" idx="2"/>
          </p:cNvCxnSpPr>
          <p:nvPr/>
        </p:nvCxnSpPr>
        <p:spPr>
          <a:xfrm>
            <a:off x="2745343" y="4587645"/>
            <a:ext cx="18216" cy="4155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16 Rectángulo"/>
          <p:cNvSpPr/>
          <p:nvPr/>
        </p:nvSpPr>
        <p:spPr>
          <a:xfrm>
            <a:off x="4355976" y="6093296"/>
            <a:ext cx="4464496"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Elaborado en base a Nonaka y Takeuchi (1995)</a:t>
            </a:r>
            <a:endParaRPr lang="es-MX" dirty="0">
              <a:solidFill>
                <a:schemeClr val="tx1"/>
              </a:solidFill>
            </a:endParaRPr>
          </a:p>
        </p:txBody>
      </p:sp>
      <p:pic>
        <p:nvPicPr>
          <p:cNvPr id="2052" name="Picture 4" descr="Resultado de imagen para ciclo de conversion del conocimiento"/>
          <p:cNvPicPr>
            <a:picLocks noChangeAspect="1" noChangeArrowheads="1"/>
          </p:cNvPicPr>
          <p:nvPr/>
        </p:nvPicPr>
        <p:blipFill rotWithShape="1">
          <a:blip r:embed="rId2">
            <a:extLst>
              <a:ext uri="{28A0092B-C50C-407E-A947-70E740481C1C}">
                <a14:useLocalDpi xmlns:a14="http://schemas.microsoft.com/office/drawing/2010/main" val="0"/>
              </a:ext>
            </a:extLst>
          </a:blip>
          <a:srcRect l="3143" t="5791" r="5678" b="22591"/>
          <a:stretch/>
        </p:blipFill>
        <p:spPr bwMode="auto">
          <a:xfrm>
            <a:off x="4337799" y="2140688"/>
            <a:ext cx="4720040" cy="2953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90403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188640"/>
            <a:ext cx="7772400" cy="724942"/>
          </a:xfrm>
        </p:spPr>
        <p:txBody>
          <a:bodyPr>
            <a:normAutofit fontScale="90000"/>
          </a:bodyPr>
          <a:lstStyle/>
          <a:p>
            <a:r>
              <a:rPr lang="es-MX" dirty="0" smtClean="0"/>
              <a:t>Ciclo de conversión del conocimiento</a:t>
            </a:r>
            <a:endParaRPr lang="es-MX" dirty="0"/>
          </a:p>
        </p:txBody>
      </p:sp>
      <p:sp>
        <p:nvSpPr>
          <p:cNvPr id="4" name="3 Rectángulo"/>
          <p:cNvSpPr/>
          <p:nvPr/>
        </p:nvSpPr>
        <p:spPr>
          <a:xfrm>
            <a:off x="5796136" y="6273366"/>
            <a:ext cx="2808312"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a:t>
            </a:r>
            <a:r>
              <a:rPr lang="es-MX" dirty="0" err="1" smtClean="0">
                <a:solidFill>
                  <a:schemeClr val="tx1"/>
                </a:solidFill>
              </a:rPr>
              <a:t>Nonanka</a:t>
            </a:r>
            <a:r>
              <a:rPr lang="es-MX" dirty="0" smtClean="0">
                <a:solidFill>
                  <a:schemeClr val="tx1"/>
                </a:solidFill>
              </a:rPr>
              <a:t> y Takeuchi, 1995)</a:t>
            </a:r>
            <a:endParaRPr lang="es-MX" dirty="0">
              <a:solidFill>
                <a:schemeClr val="tx1"/>
              </a:solidFill>
            </a:endParaRPr>
          </a:p>
        </p:txBody>
      </p:sp>
      <p:graphicFrame>
        <p:nvGraphicFramePr>
          <p:cNvPr id="5" name="Diagrama 4"/>
          <p:cNvGraphicFramePr/>
          <p:nvPr>
            <p:extLst>
              <p:ext uri="{D42A27DB-BD31-4B8C-83A1-F6EECF244321}">
                <p14:modId xmlns:p14="http://schemas.microsoft.com/office/powerpoint/2010/main" val="3826999560"/>
              </p:ext>
            </p:extLst>
          </p:nvPr>
        </p:nvGraphicFramePr>
        <p:xfrm>
          <a:off x="179512" y="918472"/>
          <a:ext cx="8507288" cy="53548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Marcador de contenido 5"/>
          <p:cNvSpPr>
            <a:spLocks noGrp="1"/>
          </p:cNvSpPr>
          <p:nvPr>
            <p:ph sz="quarter" idx="1"/>
          </p:nvPr>
        </p:nvSpPr>
        <p:spPr/>
        <p:txBody>
          <a:bodyPr/>
          <a:lstStyle/>
          <a:p>
            <a:endParaRPr lang="es-MX"/>
          </a:p>
        </p:txBody>
      </p:sp>
    </p:spTree>
    <p:extLst>
      <p:ext uri="{BB962C8B-B14F-4D97-AF65-F5344CB8AC3E}">
        <p14:creationId xmlns:p14="http://schemas.microsoft.com/office/powerpoint/2010/main" val="37501026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332656"/>
            <a:ext cx="7772400" cy="724942"/>
          </a:xfrm>
        </p:spPr>
        <p:txBody>
          <a:bodyPr>
            <a:normAutofit fontScale="90000"/>
          </a:bodyPr>
          <a:lstStyle/>
          <a:p>
            <a:r>
              <a:rPr lang="es-MX" b="1" dirty="0">
                <a:solidFill>
                  <a:schemeClr val="tx1"/>
                </a:solidFill>
              </a:rPr>
              <a:t>¿Qué es gestión del conocimiento?</a:t>
            </a:r>
          </a:p>
        </p:txBody>
      </p:sp>
      <p:graphicFrame>
        <p:nvGraphicFramePr>
          <p:cNvPr id="5" name="Diagrama 4"/>
          <p:cNvGraphicFramePr/>
          <p:nvPr>
            <p:extLst>
              <p:ext uri="{D42A27DB-BD31-4B8C-83A1-F6EECF244321}">
                <p14:modId xmlns:p14="http://schemas.microsoft.com/office/powerpoint/2010/main" val="493112766"/>
              </p:ext>
            </p:extLst>
          </p:nvPr>
        </p:nvGraphicFramePr>
        <p:xfrm>
          <a:off x="395536" y="908720"/>
          <a:ext cx="8352928"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76070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chemeClr val="tx1"/>
                </a:solidFill>
              </a:rPr>
              <a:t>Guión explicativo para el uso del material. 	</a:t>
            </a:r>
            <a:endParaRPr lang="es-MX" b="1" dirty="0">
              <a:solidFill>
                <a:schemeClr val="tx1"/>
              </a:solidFill>
            </a:endParaRPr>
          </a:p>
        </p:txBody>
      </p:sp>
      <p:sp>
        <p:nvSpPr>
          <p:cNvPr id="3" name="2 Marcador de contenido"/>
          <p:cNvSpPr>
            <a:spLocks noGrp="1"/>
          </p:cNvSpPr>
          <p:nvPr>
            <p:ph sz="quarter" idx="1"/>
          </p:nvPr>
        </p:nvSpPr>
        <p:spPr>
          <a:ln>
            <a:solidFill>
              <a:schemeClr val="accent1"/>
            </a:solidFill>
          </a:ln>
        </p:spPr>
        <p:txBody>
          <a:bodyPr>
            <a:normAutofit/>
          </a:bodyPr>
          <a:lstStyle/>
          <a:p>
            <a:pPr algn="just"/>
            <a:r>
              <a:rPr lang="es-MX" dirty="0" smtClean="0"/>
              <a:t>El presente material ha sido elaborado para apoyar el curso de la unidad de aprendizaje Capital Intelectual que se imparte en la Facultad de Contaduría y Administración a los estudiantes de la Maestría en Administración de Recursos Humanos, las diapositivas que aquí se presentan corresponden a la unidad de competencia </a:t>
            </a:r>
            <a:r>
              <a:rPr lang="es-MX" dirty="0"/>
              <a:t>V</a:t>
            </a:r>
            <a:r>
              <a:rPr lang="es-MX" dirty="0" smtClean="0"/>
              <a:t>: Capital Intelectual  y  Gestión del Conocimiento,   incluyen aspectos teóricos y material gráfico que permiten al docente exponer de una manera clara y amena los temas y a los estudiantes una mejor comprensión de los mismos.</a:t>
            </a:r>
            <a:endParaRPr lang="es-MX" dirty="0"/>
          </a:p>
        </p:txBody>
      </p:sp>
      <p:sp>
        <p:nvSpPr>
          <p:cNvPr id="8" name="5 Marcador de pie de página"/>
          <p:cNvSpPr>
            <a:spLocks noGrp="1"/>
          </p:cNvSpPr>
          <p:nvPr>
            <p:ph type="ftr" sz="quarter" idx="4294967295"/>
          </p:nvPr>
        </p:nvSpPr>
        <p:spPr>
          <a:xfrm>
            <a:off x="4786314" y="6000768"/>
            <a:ext cx="3200400" cy="365760"/>
          </a:xfrm>
          <a:prstGeom prst="rect">
            <a:avLst/>
          </a:prstGeom>
        </p:spPr>
        <p:txBody>
          <a:bodyPr/>
          <a:lstStyle/>
          <a:p>
            <a:pPr algn="r"/>
            <a:r>
              <a:rPr lang="es-MX" dirty="0" smtClean="0"/>
              <a:t>María del Rocío Gómez Díaz</a:t>
            </a:r>
            <a:endParaRPr lang="es-MX" dirty="0"/>
          </a:p>
        </p:txBody>
      </p:sp>
    </p:spTree>
    <p:extLst>
      <p:ext uri="{BB962C8B-B14F-4D97-AF65-F5344CB8AC3E}">
        <p14:creationId xmlns:p14="http://schemas.microsoft.com/office/powerpoint/2010/main" val="2902561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88640"/>
            <a:ext cx="7772400" cy="720080"/>
          </a:xfrm>
        </p:spPr>
        <p:txBody>
          <a:bodyPr>
            <a:normAutofit/>
          </a:bodyPr>
          <a:lstStyle/>
          <a:p>
            <a:r>
              <a:rPr lang="es-MX" sz="3200" b="1" dirty="0" smtClean="0">
                <a:solidFill>
                  <a:schemeClr val="tx1"/>
                </a:solidFill>
              </a:rPr>
              <a:t>Importancia de gestionar el conocimiento </a:t>
            </a:r>
            <a:endParaRPr lang="es-MX" sz="3200" b="1" dirty="0">
              <a:solidFill>
                <a:schemeClr val="tx1"/>
              </a:solidFill>
            </a:endParaRPr>
          </a:p>
        </p:txBody>
      </p:sp>
      <p:sp>
        <p:nvSpPr>
          <p:cNvPr id="3" name="Content Placeholder 2"/>
          <p:cNvSpPr>
            <a:spLocks noGrp="1"/>
          </p:cNvSpPr>
          <p:nvPr>
            <p:ph sz="quarter" idx="1"/>
          </p:nvPr>
        </p:nvSpPr>
        <p:spPr>
          <a:xfrm>
            <a:off x="323528" y="1052736"/>
            <a:ext cx="5616624" cy="5544616"/>
          </a:xfrm>
        </p:spPr>
        <p:txBody>
          <a:bodyPr>
            <a:normAutofit fontScale="77500" lnSpcReduction="20000"/>
          </a:bodyPr>
          <a:lstStyle/>
          <a:p>
            <a:pPr algn="just"/>
            <a:r>
              <a:rPr lang="es-ES" sz="3800" dirty="0" smtClean="0"/>
              <a:t>Constituye  </a:t>
            </a:r>
            <a:r>
              <a:rPr lang="es-ES" sz="3800" dirty="0" smtClean="0"/>
              <a:t>un aspecto </a:t>
            </a:r>
            <a:r>
              <a:rPr lang="es-ES" sz="3800" dirty="0"/>
              <a:t>clave para la innovación y competitividad de la empresa</a:t>
            </a:r>
            <a:r>
              <a:rPr lang="es-ES" sz="3800" dirty="0" smtClean="0"/>
              <a:t>. </a:t>
            </a:r>
          </a:p>
          <a:p>
            <a:pPr marL="0" indent="0" algn="just">
              <a:buNone/>
            </a:pPr>
            <a:endParaRPr lang="es-ES" sz="3800" dirty="0" smtClean="0"/>
          </a:p>
          <a:p>
            <a:pPr algn="just"/>
            <a:r>
              <a:rPr lang="es-ES" sz="3800" dirty="0" smtClean="0"/>
              <a:t>El conocimiento </a:t>
            </a:r>
            <a:r>
              <a:rPr lang="es-ES" sz="3800" dirty="0"/>
              <a:t>es </a:t>
            </a:r>
            <a:r>
              <a:rPr lang="es-ES" sz="3800" dirty="0" smtClean="0"/>
              <a:t>la </a:t>
            </a:r>
            <a:r>
              <a:rPr lang="es-ES" sz="3800" dirty="0"/>
              <a:t>mayor fuente de generación de innovación para una </a:t>
            </a:r>
            <a:r>
              <a:rPr lang="es-ES" sz="3800" dirty="0" smtClean="0"/>
              <a:t>organización, y es necesario optimizar </a:t>
            </a:r>
            <a:r>
              <a:rPr lang="es-ES" sz="3800" dirty="0"/>
              <a:t>su ciclo de captación, asimilación, difusión y empleo </a:t>
            </a:r>
            <a:r>
              <a:rPr lang="es-ES" sz="3800" dirty="0" smtClean="0"/>
              <a:t>sistemático</a:t>
            </a:r>
            <a:r>
              <a:rPr lang="es-ES" sz="3800" dirty="0" smtClean="0"/>
              <a:t>.</a:t>
            </a:r>
          </a:p>
          <a:p>
            <a:pPr algn="just"/>
            <a:endParaRPr lang="es-ES" sz="3800" dirty="0" smtClean="0"/>
          </a:p>
          <a:p>
            <a:pPr algn="just"/>
            <a:r>
              <a:rPr lang="es-ES" sz="3800" dirty="0" smtClean="0"/>
              <a:t>Los </a:t>
            </a:r>
            <a:r>
              <a:rPr lang="es-ES" sz="3800" dirty="0"/>
              <a:t>mecanismos de aprovechamiento del conocimiento  se relacionan directamente con los costos de operación y calidad. </a:t>
            </a:r>
            <a:endParaRPr lang="es-ES" sz="3800" dirty="0" smtClean="0"/>
          </a:p>
          <a:p>
            <a:pPr algn="just"/>
            <a:endParaRPr lang="es-MX" dirty="0"/>
          </a:p>
          <a:p>
            <a:pPr marL="0" indent="0">
              <a:buNone/>
            </a:pP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2204864"/>
            <a:ext cx="3043670" cy="282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5094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dirty="0"/>
              <a:t>Desventajas de la gestión del conocimiento</a:t>
            </a:r>
            <a:endParaRPr lang="es-MX" dirty="0"/>
          </a:p>
        </p:txBody>
      </p:sp>
      <p:pic>
        <p:nvPicPr>
          <p:cNvPr id="8" name="Picture 7"/>
          <p:cNvPicPr>
            <a:picLocks noChangeAspect="1"/>
          </p:cNvPicPr>
          <p:nvPr/>
        </p:nvPicPr>
        <p:blipFill>
          <a:blip r:embed="rId2"/>
          <a:stretch>
            <a:fillRect/>
          </a:stretch>
        </p:blipFill>
        <p:spPr>
          <a:xfrm>
            <a:off x="1100660" y="4776781"/>
            <a:ext cx="1352529" cy="1728192"/>
          </a:xfrm>
          <a:prstGeom prst="rect">
            <a:avLst/>
          </a:prstGeom>
        </p:spPr>
      </p:pic>
      <p:pic>
        <p:nvPicPr>
          <p:cNvPr id="9" name="Picture 8"/>
          <p:cNvPicPr>
            <a:picLocks noChangeAspect="1"/>
          </p:cNvPicPr>
          <p:nvPr/>
        </p:nvPicPr>
        <p:blipFill>
          <a:blip r:embed="rId3"/>
          <a:stretch>
            <a:fillRect/>
          </a:stretch>
        </p:blipFill>
        <p:spPr>
          <a:xfrm>
            <a:off x="323528" y="1700808"/>
            <a:ext cx="2906795" cy="3075973"/>
          </a:xfrm>
          <a:prstGeom prst="rect">
            <a:avLst/>
          </a:prstGeom>
        </p:spPr>
      </p:pic>
      <p:graphicFrame>
        <p:nvGraphicFramePr>
          <p:cNvPr id="6" name="Diagrama 5"/>
          <p:cNvGraphicFramePr/>
          <p:nvPr>
            <p:extLst>
              <p:ext uri="{D42A27DB-BD31-4B8C-83A1-F6EECF244321}">
                <p14:modId xmlns:p14="http://schemas.microsoft.com/office/powerpoint/2010/main" val="278858140"/>
              </p:ext>
            </p:extLst>
          </p:nvPr>
        </p:nvGraphicFramePr>
        <p:xfrm>
          <a:off x="3419872" y="1258574"/>
          <a:ext cx="5077544" cy="51125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455597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a:t>Factores que deciden la necesidad de gestionar el conocimiento.  </a:t>
            </a:r>
          </a:p>
        </p:txBody>
      </p:sp>
      <p:sp>
        <p:nvSpPr>
          <p:cNvPr id="3" name="Content Placeholder 2"/>
          <p:cNvSpPr>
            <a:spLocks noGrp="1"/>
          </p:cNvSpPr>
          <p:nvPr>
            <p:ph idx="1"/>
          </p:nvPr>
        </p:nvSpPr>
        <p:spPr>
          <a:xfrm>
            <a:off x="395536" y="3703144"/>
            <a:ext cx="8424936" cy="2787176"/>
          </a:xfrm>
        </p:spPr>
        <p:txBody>
          <a:bodyPr>
            <a:normAutofit/>
          </a:bodyPr>
          <a:lstStyle/>
          <a:p>
            <a:r>
              <a:rPr lang="es-MX" dirty="0"/>
              <a:t>La Rápida Obsolescencia del Know-How</a:t>
            </a:r>
          </a:p>
          <a:p>
            <a:r>
              <a:rPr lang="es-MX" dirty="0"/>
              <a:t>El Peso de los Activos Intangibles en el Valor de Mercado de una Empresa</a:t>
            </a:r>
          </a:p>
          <a:p>
            <a:r>
              <a:rPr lang="es-MX" dirty="0"/>
              <a:t>La Presión de Gestionar Eficientemente Información Masiva</a:t>
            </a:r>
          </a:p>
          <a:p>
            <a:r>
              <a:rPr lang="es-MX" dirty="0"/>
              <a:t>La Conciencia Social sobre el Valor de la Base de Conocimiento</a:t>
            </a:r>
          </a:p>
          <a:p>
            <a:r>
              <a:rPr lang="es-MX" dirty="0"/>
              <a:t>Convergencia de Nuevas Ciencias y Tecnologías</a:t>
            </a:r>
          </a:p>
        </p:txBody>
      </p:sp>
      <p:pic>
        <p:nvPicPr>
          <p:cNvPr id="4" name="Picture 3"/>
          <p:cNvPicPr>
            <a:picLocks noChangeAspect="1"/>
          </p:cNvPicPr>
          <p:nvPr/>
        </p:nvPicPr>
        <p:blipFill>
          <a:blip r:embed="rId2"/>
          <a:stretch>
            <a:fillRect/>
          </a:stretch>
        </p:blipFill>
        <p:spPr>
          <a:xfrm>
            <a:off x="3319531" y="1417638"/>
            <a:ext cx="2576946" cy="2285506"/>
          </a:xfrm>
          <a:prstGeom prst="rect">
            <a:avLst/>
          </a:prstGeom>
        </p:spPr>
      </p:pic>
    </p:spTree>
    <p:extLst>
      <p:ext uri="{BB962C8B-B14F-4D97-AF65-F5344CB8AC3E}">
        <p14:creationId xmlns:p14="http://schemas.microsoft.com/office/powerpoint/2010/main" val="1591763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79571" y="2438401"/>
            <a:ext cx="3498632" cy="3438871"/>
          </a:xfrm>
        </p:spPr>
        <p:txBody>
          <a:bodyPr>
            <a:normAutofit fontScale="92500" lnSpcReduction="10000"/>
          </a:bodyPr>
          <a:lstStyle/>
          <a:p>
            <a:pPr algn="just"/>
            <a:r>
              <a:rPr lang="es-MX" dirty="0"/>
              <a:t>La GC se desarrolla en seis fases o etapas en el ciclo permanente que permite incorporar la GC como práctica habitual en una organización que administra el conocimiento organizacional como su recurso estratégico más valioso. </a:t>
            </a:r>
            <a:endParaRPr lang="es-MX" dirty="0" smtClean="0"/>
          </a:p>
          <a:p>
            <a:pPr algn="just"/>
            <a:endParaRPr lang="es-MX" dirty="0"/>
          </a:p>
        </p:txBody>
      </p:sp>
      <p:pic>
        <p:nvPicPr>
          <p:cNvPr id="4" name="Picture 3"/>
          <p:cNvPicPr>
            <a:picLocks noChangeAspect="1"/>
          </p:cNvPicPr>
          <p:nvPr/>
        </p:nvPicPr>
        <p:blipFill rotWithShape="1">
          <a:blip r:embed="rId2"/>
          <a:srcRect l="13759" t="14634" r="11069" b="11290"/>
          <a:stretch/>
        </p:blipFill>
        <p:spPr>
          <a:xfrm>
            <a:off x="143618" y="1357746"/>
            <a:ext cx="4937537" cy="5118295"/>
          </a:xfrm>
          <a:prstGeom prst="rect">
            <a:avLst/>
          </a:prstGeom>
        </p:spPr>
      </p:pic>
      <p:sp>
        <p:nvSpPr>
          <p:cNvPr id="5" name="Title 1"/>
          <p:cNvSpPr>
            <a:spLocks noGrp="1"/>
          </p:cNvSpPr>
          <p:nvPr>
            <p:ph type="title"/>
          </p:nvPr>
        </p:nvSpPr>
        <p:spPr>
          <a:xfrm>
            <a:off x="2105030" y="568345"/>
            <a:ext cx="6673174" cy="1560716"/>
          </a:xfrm>
        </p:spPr>
        <p:txBody>
          <a:bodyPr>
            <a:normAutofit/>
          </a:bodyPr>
          <a:lstStyle/>
          <a:p>
            <a:pPr algn="r"/>
            <a:r>
              <a:rPr lang="es-MX" dirty="0"/>
              <a:t>Ciclo de la gestión del conocimiento.  </a:t>
            </a:r>
          </a:p>
        </p:txBody>
      </p:sp>
      <p:sp>
        <p:nvSpPr>
          <p:cNvPr id="2" name="CuadroTexto 1"/>
          <p:cNvSpPr txBox="1"/>
          <p:nvPr/>
        </p:nvSpPr>
        <p:spPr>
          <a:xfrm>
            <a:off x="5796136" y="6093296"/>
            <a:ext cx="2880320" cy="382745"/>
          </a:xfrm>
          <a:prstGeom prst="rect">
            <a:avLst/>
          </a:prstGeom>
          <a:noFill/>
        </p:spPr>
        <p:txBody>
          <a:bodyPr wrap="square" rtlCol="0">
            <a:spAutoFit/>
          </a:bodyPr>
          <a:lstStyle/>
          <a:p>
            <a:pPr algn="r"/>
            <a:r>
              <a:rPr lang="es-MX" dirty="0" err="1" smtClean="0"/>
              <a:t>Peluffo</a:t>
            </a:r>
            <a:r>
              <a:rPr lang="es-MX" dirty="0" smtClean="0"/>
              <a:t> y Catalán (2002)</a:t>
            </a:r>
            <a:endParaRPr lang="es-MX" dirty="0"/>
          </a:p>
        </p:txBody>
      </p:sp>
    </p:spTree>
    <p:extLst>
      <p:ext uri="{BB962C8B-B14F-4D97-AF65-F5344CB8AC3E}">
        <p14:creationId xmlns:p14="http://schemas.microsoft.com/office/powerpoint/2010/main" val="42345515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b="1" dirty="0" smtClean="0">
                <a:solidFill>
                  <a:schemeClr val="tx1"/>
                </a:solidFill>
              </a:rPr>
              <a:t>FUENTES EXTERNAS DE CONOCIMIENTO</a:t>
            </a:r>
            <a:endParaRPr lang="es-MX" sz="3200" b="1" dirty="0">
              <a:solidFill>
                <a:schemeClr val="tx1"/>
              </a:solidFill>
            </a:endParaRPr>
          </a:p>
        </p:txBody>
      </p:sp>
      <p:sp>
        <p:nvSpPr>
          <p:cNvPr id="3" name="2 Marcador de contenido"/>
          <p:cNvSpPr>
            <a:spLocks noGrp="1"/>
          </p:cNvSpPr>
          <p:nvPr>
            <p:ph sz="quarter" idx="1"/>
          </p:nvPr>
        </p:nvSpPr>
        <p:spPr/>
        <p:txBody>
          <a:bodyPr/>
          <a:lstStyle/>
          <a:p>
            <a:pPr algn="just"/>
            <a:r>
              <a:rPr lang="es-MX" dirty="0" smtClean="0"/>
              <a:t>Las empresas importan una gran parte de su conocimiento de fuentes externas. Las relaciones con los clientes, los proveedores, los competidores y los socios en proyectos conjuntos presentan un potencial considerable para adquirir un conocimiento, un potencial que raras veces se aprovechan al máximo. Asimismo, las empresas pueden comprar los conocimientos que no pueden desarrollar por si mismas reclutado expertos o adquiriendo otras compañías particularmente innovadoras.</a:t>
            </a:r>
          </a:p>
          <a:p>
            <a:pPr marL="0" indent="0">
              <a:buNone/>
            </a:pPr>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1652" y="4666738"/>
            <a:ext cx="1800200" cy="2040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899592" y="6080760"/>
            <a:ext cx="3312368"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i="1" dirty="0" err="1">
                <a:solidFill>
                  <a:schemeClr val="tx1"/>
                </a:solidFill>
              </a:rPr>
              <a:t>Probst</a:t>
            </a:r>
            <a:r>
              <a:rPr lang="es-MX" b="1" i="1" dirty="0">
                <a:solidFill>
                  <a:schemeClr val="tx1"/>
                </a:solidFill>
              </a:rPr>
              <a:t> </a:t>
            </a:r>
            <a:r>
              <a:rPr lang="es-MX" b="1" i="1" dirty="0" smtClean="0">
                <a:solidFill>
                  <a:schemeClr val="tx1"/>
                </a:solidFill>
              </a:rPr>
              <a:t>, </a:t>
            </a:r>
            <a:r>
              <a:rPr lang="es-MX" b="1" i="1" dirty="0" err="1">
                <a:solidFill>
                  <a:schemeClr val="tx1"/>
                </a:solidFill>
              </a:rPr>
              <a:t>Raub</a:t>
            </a:r>
            <a:r>
              <a:rPr lang="es-MX" b="1" i="1" dirty="0">
                <a:solidFill>
                  <a:schemeClr val="tx1"/>
                </a:solidFill>
              </a:rPr>
              <a:t> </a:t>
            </a:r>
            <a:r>
              <a:rPr lang="es-MX" b="1" i="1" dirty="0" smtClean="0">
                <a:solidFill>
                  <a:schemeClr val="tx1"/>
                </a:solidFill>
              </a:rPr>
              <a:t>y </a:t>
            </a:r>
            <a:r>
              <a:rPr lang="es-MX" b="1" i="1" dirty="0" err="1" smtClean="0">
                <a:solidFill>
                  <a:schemeClr val="tx1"/>
                </a:solidFill>
              </a:rPr>
              <a:t>Romhardt</a:t>
            </a:r>
            <a:r>
              <a:rPr lang="es-MX" b="1" i="1" dirty="0" smtClean="0">
                <a:solidFill>
                  <a:schemeClr val="tx1"/>
                </a:solidFill>
              </a:rPr>
              <a:t> (2001)</a:t>
            </a:r>
            <a:endParaRPr lang="es-MX" dirty="0"/>
          </a:p>
        </p:txBody>
      </p:sp>
    </p:spTree>
    <p:extLst>
      <p:ext uri="{BB962C8B-B14F-4D97-AF65-F5344CB8AC3E}">
        <p14:creationId xmlns:p14="http://schemas.microsoft.com/office/powerpoint/2010/main" val="33155004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4638"/>
            <a:ext cx="7772400" cy="706090"/>
          </a:xfrm>
        </p:spPr>
        <p:txBody>
          <a:bodyPr>
            <a:normAutofit/>
          </a:bodyPr>
          <a:lstStyle/>
          <a:p>
            <a:pPr algn="ctr"/>
            <a:r>
              <a:rPr lang="es-MX" sz="2800" b="1" dirty="0">
                <a:solidFill>
                  <a:schemeClr val="tx1"/>
                </a:solidFill>
              </a:rPr>
              <a:t>FUENTES EXTERNAS DE CONOCIMIENTO</a:t>
            </a:r>
            <a:endParaRPr lang="es-MX" sz="2800" dirty="0"/>
          </a:p>
        </p:txBody>
      </p:sp>
      <p:graphicFrame>
        <p:nvGraphicFramePr>
          <p:cNvPr id="5" name="4 Marcador de contenido"/>
          <p:cNvGraphicFramePr>
            <a:graphicFrameLocks noGrp="1"/>
          </p:cNvGraphicFramePr>
          <p:nvPr>
            <p:ph sz="quarter" idx="1"/>
            <p:extLst>
              <p:ext uri="{D42A27DB-BD31-4B8C-83A1-F6EECF244321}">
                <p14:modId xmlns:p14="http://schemas.microsoft.com/office/powerpoint/2010/main" val="3753666903"/>
              </p:ext>
            </p:extLst>
          </p:nvPr>
        </p:nvGraphicFramePr>
        <p:xfrm>
          <a:off x="914400" y="980728"/>
          <a:ext cx="777240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17232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tx1"/>
                </a:solidFill>
              </a:rPr>
              <a:t>DESARROLLO DEL CONOCIMIENTO</a:t>
            </a:r>
            <a:endParaRPr lang="es-MX" b="1" dirty="0">
              <a:solidFill>
                <a:schemeClr val="tx1"/>
              </a:solidFill>
            </a:endParaRPr>
          </a:p>
        </p:txBody>
      </p:sp>
      <p:sp>
        <p:nvSpPr>
          <p:cNvPr id="3" name="2 Marcador de contenido"/>
          <p:cNvSpPr>
            <a:spLocks noGrp="1"/>
          </p:cNvSpPr>
          <p:nvPr>
            <p:ph sz="quarter" idx="1"/>
          </p:nvPr>
        </p:nvSpPr>
        <p:spPr/>
        <p:txBody>
          <a:bodyPr/>
          <a:lstStyle/>
          <a:p>
            <a:pPr algn="just"/>
            <a:r>
              <a:rPr lang="es-MX" dirty="0" smtClean="0"/>
              <a:t>El desarrollo del conocimiento es un pilar que complementa la adquisición del conocimiento mismo. Su enfoque esta en la generación de nuevas habilidades, nuevos productos, nuevas ideas y procesos más eficaces.</a:t>
            </a:r>
          </a:p>
          <a:p>
            <a:pPr marL="0" indent="0" algn="just">
              <a:buNone/>
            </a:pP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3240320"/>
            <a:ext cx="28575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5148064" y="6093296"/>
            <a:ext cx="3312368"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i="1" dirty="0" err="1">
                <a:solidFill>
                  <a:schemeClr val="tx1"/>
                </a:solidFill>
              </a:rPr>
              <a:t>Probst</a:t>
            </a:r>
            <a:r>
              <a:rPr lang="es-MX" b="1" i="1" dirty="0">
                <a:solidFill>
                  <a:schemeClr val="tx1"/>
                </a:solidFill>
              </a:rPr>
              <a:t> </a:t>
            </a:r>
            <a:r>
              <a:rPr lang="es-MX" b="1" i="1" dirty="0" smtClean="0">
                <a:solidFill>
                  <a:schemeClr val="tx1"/>
                </a:solidFill>
              </a:rPr>
              <a:t>, </a:t>
            </a:r>
            <a:r>
              <a:rPr lang="es-MX" b="1" i="1" dirty="0" err="1">
                <a:solidFill>
                  <a:schemeClr val="tx1"/>
                </a:solidFill>
              </a:rPr>
              <a:t>Raub</a:t>
            </a:r>
            <a:r>
              <a:rPr lang="es-MX" b="1" i="1" dirty="0">
                <a:solidFill>
                  <a:schemeClr val="tx1"/>
                </a:solidFill>
              </a:rPr>
              <a:t> </a:t>
            </a:r>
            <a:r>
              <a:rPr lang="es-MX" b="1" i="1" dirty="0" smtClean="0">
                <a:solidFill>
                  <a:schemeClr val="tx1"/>
                </a:solidFill>
              </a:rPr>
              <a:t>y </a:t>
            </a:r>
            <a:r>
              <a:rPr lang="es-MX" b="1" i="1" dirty="0" err="1" smtClean="0">
                <a:solidFill>
                  <a:schemeClr val="tx1"/>
                </a:solidFill>
              </a:rPr>
              <a:t>Romhardt</a:t>
            </a:r>
            <a:r>
              <a:rPr lang="es-MX" b="1" i="1" dirty="0" smtClean="0">
                <a:solidFill>
                  <a:schemeClr val="tx1"/>
                </a:solidFill>
              </a:rPr>
              <a:t> (2001)</a:t>
            </a:r>
            <a:endParaRPr lang="es-MX" dirty="0"/>
          </a:p>
        </p:txBody>
      </p:sp>
    </p:spTree>
    <p:extLst>
      <p:ext uri="{BB962C8B-B14F-4D97-AF65-F5344CB8AC3E}">
        <p14:creationId xmlns:p14="http://schemas.microsoft.com/office/powerpoint/2010/main" val="23327365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chemeClr val="tx1"/>
                </a:solidFill>
              </a:rPr>
              <a:t>COMPARTICIÓN Y DISTRIBUCIÓN DEL CONOCIMIENTO</a:t>
            </a:r>
            <a:endParaRPr lang="es-MX" b="1" dirty="0">
              <a:solidFill>
                <a:schemeClr val="tx1"/>
              </a:solidFill>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4367115"/>
            <a:ext cx="2718365" cy="2208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Rectángulo"/>
          <p:cNvSpPr/>
          <p:nvPr/>
        </p:nvSpPr>
        <p:spPr>
          <a:xfrm>
            <a:off x="5652120" y="3789040"/>
            <a:ext cx="201622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1089" y="6087776"/>
            <a:ext cx="2030413"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Rectángulo"/>
          <p:cNvSpPr/>
          <p:nvPr/>
        </p:nvSpPr>
        <p:spPr>
          <a:xfrm>
            <a:off x="5831632" y="6087776"/>
            <a:ext cx="3312368"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i="1" dirty="0" err="1">
                <a:solidFill>
                  <a:schemeClr val="tx1"/>
                </a:solidFill>
              </a:rPr>
              <a:t>Probst</a:t>
            </a:r>
            <a:r>
              <a:rPr lang="es-MX" b="1" i="1" dirty="0">
                <a:solidFill>
                  <a:schemeClr val="tx1"/>
                </a:solidFill>
              </a:rPr>
              <a:t> </a:t>
            </a:r>
            <a:r>
              <a:rPr lang="es-MX" b="1" i="1" dirty="0" smtClean="0">
                <a:solidFill>
                  <a:schemeClr val="tx1"/>
                </a:solidFill>
              </a:rPr>
              <a:t>, </a:t>
            </a:r>
            <a:r>
              <a:rPr lang="es-MX" b="1" i="1" dirty="0" err="1">
                <a:solidFill>
                  <a:schemeClr val="tx1"/>
                </a:solidFill>
              </a:rPr>
              <a:t>Raub</a:t>
            </a:r>
            <a:r>
              <a:rPr lang="es-MX" b="1" i="1" dirty="0">
                <a:solidFill>
                  <a:schemeClr val="tx1"/>
                </a:solidFill>
              </a:rPr>
              <a:t> </a:t>
            </a:r>
            <a:r>
              <a:rPr lang="es-MX" b="1" i="1" dirty="0" smtClean="0">
                <a:solidFill>
                  <a:schemeClr val="tx1"/>
                </a:solidFill>
              </a:rPr>
              <a:t>y </a:t>
            </a:r>
            <a:r>
              <a:rPr lang="es-MX" b="1" i="1" dirty="0" err="1" smtClean="0">
                <a:solidFill>
                  <a:schemeClr val="tx1"/>
                </a:solidFill>
              </a:rPr>
              <a:t>Romhardt</a:t>
            </a:r>
            <a:r>
              <a:rPr lang="es-MX" b="1" i="1" dirty="0" smtClean="0">
                <a:solidFill>
                  <a:schemeClr val="tx1"/>
                </a:solidFill>
              </a:rPr>
              <a:t> (2001)</a:t>
            </a:r>
            <a:endParaRPr lang="es-MX" dirty="0"/>
          </a:p>
        </p:txBody>
      </p:sp>
      <p:graphicFrame>
        <p:nvGraphicFramePr>
          <p:cNvPr id="4" name="Diagrama 3"/>
          <p:cNvGraphicFramePr/>
          <p:nvPr>
            <p:extLst>
              <p:ext uri="{D42A27DB-BD31-4B8C-83A1-F6EECF244321}">
                <p14:modId xmlns:p14="http://schemas.microsoft.com/office/powerpoint/2010/main" val="2203931634"/>
              </p:ext>
            </p:extLst>
          </p:nvPr>
        </p:nvGraphicFramePr>
        <p:xfrm>
          <a:off x="433083" y="548680"/>
          <a:ext cx="8253717" cy="51845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0401311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tx1"/>
                </a:solidFill>
              </a:rPr>
              <a:t>UTILIZACIÓN DEL CONOCIMIENTO</a:t>
            </a:r>
            <a:endParaRPr lang="es-MX" b="1" dirty="0">
              <a:solidFill>
                <a:schemeClr val="tx1"/>
              </a:solidFill>
            </a:endParaRPr>
          </a:p>
        </p:txBody>
      </p:sp>
      <p:sp>
        <p:nvSpPr>
          <p:cNvPr id="3" name="2 Marcador de contenido"/>
          <p:cNvSpPr>
            <a:spLocks noGrp="1"/>
          </p:cNvSpPr>
          <p:nvPr>
            <p:ph sz="quarter" idx="1"/>
          </p:nvPr>
        </p:nvSpPr>
        <p:spPr/>
        <p:txBody>
          <a:bodyPr/>
          <a:lstStyle/>
          <a:p>
            <a:pPr algn="just"/>
            <a:r>
              <a:rPr lang="es-MX" dirty="0" smtClean="0"/>
              <a:t>Lo importante de la administración del conocimiento es asegurar es asegurar que el conocimiento presente en una organización se aplique de manera productiva para el beneficio de la misma.</a:t>
            </a:r>
          </a:p>
          <a:p>
            <a:pPr algn="just"/>
            <a:r>
              <a:rPr lang="es-MX" dirty="0" smtClean="0"/>
              <a:t>Es necesario tomar medidas para garantizar que las actividades valiosas y los activos del conocimiento, como patentes o licencias, se utilicen totalmente.</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437112"/>
            <a:ext cx="3024336" cy="2012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5220072" y="6004111"/>
            <a:ext cx="3312368"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i="1" dirty="0" err="1">
                <a:solidFill>
                  <a:schemeClr val="tx1"/>
                </a:solidFill>
              </a:rPr>
              <a:t>Probst</a:t>
            </a:r>
            <a:r>
              <a:rPr lang="es-MX" b="1" i="1" dirty="0">
                <a:solidFill>
                  <a:schemeClr val="tx1"/>
                </a:solidFill>
              </a:rPr>
              <a:t> </a:t>
            </a:r>
            <a:r>
              <a:rPr lang="es-MX" b="1" i="1" dirty="0" smtClean="0">
                <a:solidFill>
                  <a:schemeClr val="tx1"/>
                </a:solidFill>
              </a:rPr>
              <a:t>, </a:t>
            </a:r>
            <a:r>
              <a:rPr lang="es-MX" b="1" i="1" dirty="0" err="1">
                <a:solidFill>
                  <a:schemeClr val="tx1"/>
                </a:solidFill>
              </a:rPr>
              <a:t>Raub</a:t>
            </a:r>
            <a:r>
              <a:rPr lang="es-MX" b="1" i="1" dirty="0">
                <a:solidFill>
                  <a:schemeClr val="tx1"/>
                </a:solidFill>
              </a:rPr>
              <a:t> </a:t>
            </a:r>
            <a:r>
              <a:rPr lang="es-MX" b="1" i="1" dirty="0" smtClean="0">
                <a:solidFill>
                  <a:schemeClr val="tx1"/>
                </a:solidFill>
              </a:rPr>
              <a:t>y </a:t>
            </a:r>
            <a:r>
              <a:rPr lang="es-MX" b="1" i="1" dirty="0" err="1" smtClean="0">
                <a:solidFill>
                  <a:schemeClr val="tx1"/>
                </a:solidFill>
              </a:rPr>
              <a:t>Romhardt</a:t>
            </a:r>
            <a:r>
              <a:rPr lang="es-MX" b="1" i="1" dirty="0" smtClean="0">
                <a:solidFill>
                  <a:schemeClr val="tx1"/>
                </a:solidFill>
              </a:rPr>
              <a:t> (2001)</a:t>
            </a:r>
            <a:endParaRPr lang="es-MX" dirty="0"/>
          </a:p>
        </p:txBody>
      </p:sp>
    </p:spTree>
    <p:extLst>
      <p:ext uri="{BB962C8B-B14F-4D97-AF65-F5344CB8AC3E}">
        <p14:creationId xmlns:p14="http://schemas.microsoft.com/office/powerpoint/2010/main" val="30148850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tx1"/>
                </a:solidFill>
              </a:rPr>
              <a:t>RETENCIÓN DEL CONOCIMIENTO</a:t>
            </a:r>
            <a:endParaRPr lang="es-MX" b="1" dirty="0">
              <a:solidFill>
                <a:schemeClr val="tx1"/>
              </a:solidFill>
            </a:endParaRPr>
          </a:p>
        </p:txBody>
      </p:sp>
      <p:sp>
        <p:nvSpPr>
          <p:cNvPr id="3" name="2 Marcador de contenido"/>
          <p:cNvSpPr>
            <a:spLocks noGrp="1"/>
          </p:cNvSpPr>
          <p:nvPr>
            <p:ph sz="quarter" idx="1"/>
          </p:nvPr>
        </p:nvSpPr>
        <p:spPr/>
        <p:txBody>
          <a:bodyPr/>
          <a:lstStyle/>
          <a:p>
            <a:pPr algn="just"/>
            <a:r>
              <a:rPr lang="es-MX" sz="3600" dirty="0" smtClean="0"/>
              <a:t>La retención del conocimiento depende del uso eficaz de una amplia gama de medios de almacenamiento en la organización.</a:t>
            </a:r>
          </a:p>
          <a:p>
            <a:pPr marL="0" indent="0">
              <a:buNone/>
            </a:pPr>
            <a:r>
              <a:rPr lang="es-MX" dirty="0" smtClean="0"/>
              <a:t> </a:t>
            </a:r>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3501008"/>
            <a:ext cx="2492782" cy="2886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179512" y="6069720"/>
            <a:ext cx="3312368"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i="1" dirty="0" err="1">
                <a:solidFill>
                  <a:schemeClr val="tx1"/>
                </a:solidFill>
              </a:rPr>
              <a:t>Probst</a:t>
            </a:r>
            <a:r>
              <a:rPr lang="es-MX" b="1" i="1" dirty="0">
                <a:solidFill>
                  <a:schemeClr val="tx1"/>
                </a:solidFill>
              </a:rPr>
              <a:t> </a:t>
            </a:r>
            <a:r>
              <a:rPr lang="es-MX" b="1" i="1" dirty="0" smtClean="0">
                <a:solidFill>
                  <a:schemeClr val="tx1"/>
                </a:solidFill>
              </a:rPr>
              <a:t>, </a:t>
            </a:r>
            <a:r>
              <a:rPr lang="es-MX" b="1" i="1" dirty="0" err="1">
                <a:solidFill>
                  <a:schemeClr val="tx1"/>
                </a:solidFill>
              </a:rPr>
              <a:t>Raub</a:t>
            </a:r>
            <a:r>
              <a:rPr lang="es-MX" b="1" i="1" dirty="0">
                <a:solidFill>
                  <a:schemeClr val="tx1"/>
                </a:solidFill>
              </a:rPr>
              <a:t> </a:t>
            </a:r>
            <a:r>
              <a:rPr lang="es-MX" b="1" i="1" dirty="0" smtClean="0">
                <a:solidFill>
                  <a:schemeClr val="tx1"/>
                </a:solidFill>
              </a:rPr>
              <a:t>y </a:t>
            </a:r>
            <a:r>
              <a:rPr lang="es-MX" b="1" i="1" dirty="0" err="1" smtClean="0">
                <a:solidFill>
                  <a:schemeClr val="tx1"/>
                </a:solidFill>
              </a:rPr>
              <a:t>Romhardt</a:t>
            </a:r>
            <a:r>
              <a:rPr lang="es-MX" b="1" i="1" dirty="0" smtClean="0">
                <a:solidFill>
                  <a:schemeClr val="tx1"/>
                </a:solidFill>
              </a:rPr>
              <a:t> (2001)</a:t>
            </a:r>
            <a:endParaRPr lang="es-MX" dirty="0"/>
          </a:p>
        </p:txBody>
      </p:sp>
    </p:spTree>
    <p:extLst>
      <p:ext uri="{BB962C8B-B14F-4D97-AF65-F5344CB8AC3E}">
        <p14:creationId xmlns:p14="http://schemas.microsoft.com/office/powerpoint/2010/main" val="2777521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p:txBody>
          <a:bodyPr>
            <a:normAutofit fontScale="92500"/>
          </a:bodyPr>
          <a:lstStyle/>
          <a:p>
            <a:pPr algn="r"/>
            <a:r>
              <a:rPr lang="es-MX" dirty="0">
                <a:solidFill>
                  <a:schemeClr val="tx1"/>
                </a:solidFill>
              </a:rPr>
              <a:t>"En una economía cuya única certidumbre es la incertidumbre, la mejor fuente para obtener ventajas competitivas duraderas es el conocimiento"</a:t>
            </a:r>
            <a:br>
              <a:rPr lang="es-MX" dirty="0">
                <a:solidFill>
                  <a:schemeClr val="tx1"/>
                </a:solidFill>
              </a:rPr>
            </a:br>
            <a:r>
              <a:rPr lang="es-MX" dirty="0" err="1">
                <a:solidFill>
                  <a:schemeClr val="tx1"/>
                </a:solidFill>
              </a:rPr>
              <a:t>Ikujiro</a:t>
            </a:r>
            <a:r>
              <a:rPr lang="es-MX" dirty="0">
                <a:solidFill>
                  <a:schemeClr val="tx1"/>
                </a:solidFill>
              </a:rPr>
              <a:t> </a:t>
            </a:r>
            <a:r>
              <a:rPr lang="es-MX" dirty="0" smtClean="0">
                <a:solidFill>
                  <a:schemeClr val="tx1"/>
                </a:solidFill>
              </a:rPr>
              <a:t>Nonaka (1999)</a:t>
            </a:r>
            <a:endParaRPr lang="es-MX" dirty="0">
              <a:solidFill>
                <a:schemeClr val="tx1"/>
              </a:solidFill>
            </a:endParaRPr>
          </a:p>
        </p:txBody>
      </p:sp>
    </p:spTree>
    <p:extLst>
      <p:ext uri="{BB962C8B-B14F-4D97-AF65-F5344CB8AC3E}">
        <p14:creationId xmlns:p14="http://schemas.microsoft.com/office/powerpoint/2010/main" val="18097398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tx1"/>
                </a:solidFill>
              </a:rPr>
              <a:t>EVALUACIÓN DEL CONOCIMIENTO</a:t>
            </a:r>
            <a:endParaRPr lang="es-MX" b="1" dirty="0">
              <a:solidFill>
                <a:schemeClr val="tx1"/>
              </a:solidFill>
            </a:endParaRPr>
          </a:p>
        </p:txBody>
      </p:sp>
      <p:sp>
        <p:nvSpPr>
          <p:cNvPr id="3" name="2 Marcador de contenido"/>
          <p:cNvSpPr>
            <a:spLocks noGrp="1"/>
          </p:cNvSpPr>
          <p:nvPr>
            <p:ph sz="quarter" idx="1"/>
          </p:nvPr>
        </p:nvSpPr>
        <p:spPr>
          <a:xfrm>
            <a:off x="3131840" y="1556792"/>
            <a:ext cx="5616624" cy="4608512"/>
          </a:xfrm>
        </p:spPr>
        <p:txBody>
          <a:bodyPr>
            <a:normAutofit/>
          </a:bodyPr>
          <a:lstStyle/>
          <a:p>
            <a:pPr algn="just"/>
            <a:r>
              <a:rPr lang="es-MX" dirty="0" smtClean="0"/>
              <a:t>La manera en que se formulen los objetivos del conocimiento determinará el modo de evaluarlos.</a:t>
            </a:r>
          </a:p>
          <a:p>
            <a:pPr algn="just"/>
            <a:r>
              <a:rPr lang="es-MX" dirty="0" smtClean="0"/>
              <a:t>La </a:t>
            </a:r>
            <a:r>
              <a:rPr lang="es-MX" dirty="0" smtClean="0"/>
              <a:t>administración del conocimiento demanda recursos, de modo que debe demostrar que es eficaz.</a:t>
            </a:r>
          </a:p>
          <a:p>
            <a:pPr algn="just"/>
            <a:r>
              <a:rPr lang="es-MX" dirty="0" smtClean="0"/>
              <a:t>A </a:t>
            </a:r>
            <a:r>
              <a:rPr lang="es-MX" dirty="0" smtClean="0"/>
              <a:t>largo plazo el proceso de supervisión es primordial para el ajuste de los procedimientos de la administración del conocimiento.</a:t>
            </a:r>
            <a:endParaRPr lang="es-MX" dirty="0"/>
          </a:p>
        </p:txBody>
      </p:sp>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650" b="5630"/>
          <a:stretch/>
        </p:blipFill>
        <p:spPr bwMode="auto">
          <a:xfrm>
            <a:off x="412954" y="2204864"/>
            <a:ext cx="2430854" cy="2593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179512" y="6069720"/>
            <a:ext cx="3312368"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i="1" dirty="0" err="1">
                <a:solidFill>
                  <a:schemeClr val="tx1"/>
                </a:solidFill>
              </a:rPr>
              <a:t>Probst</a:t>
            </a:r>
            <a:r>
              <a:rPr lang="es-MX" b="1" i="1" dirty="0">
                <a:solidFill>
                  <a:schemeClr val="tx1"/>
                </a:solidFill>
              </a:rPr>
              <a:t> </a:t>
            </a:r>
            <a:r>
              <a:rPr lang="es-MX" b="1" i="1" dirty="0" smtClean="0">
                <a:solidFill>
                  <a:schemeClr val="tx1"/>
                </a:solidFill>
              </a:rPr>
              <a:t>, </a:t>
            </a:r>
            <a:r>
              <a:rPr lang="es-MX" b="1" i="1" dirty="0" err="1">
                <a:solidFill>
                  <a:schemeClr val="tx1"/>
                </a:solidFill>
              </a:rPr>
              <a:t>Raub</a:t>
            </a:r>
            <a:r>
              <a:rPr lang="es-MX" b="1" i="1" dirty="0">
                <a:solidFill>
                  <a:schemeClr val="tx1"/>
                </a:solidFill>
              </a:rPr>
              <a:t> </a:t>
            </a:r>
            <a:r>
              <a:rPr lang="es-MX" b="1" i="1" dirty="0" smtClean="0">
                <a:solidFill>
                  <a:schemeClr val="tx1"/>
                </a:solidFill>
              </a:rPr>
              <a:t>y </a:t>
            </a:r>
            <a:r>
              <a:rPr lang="es-MX" b="1" i="1" dirty="0" err="1" smtClean="0">
                <a:solidFill>
                  <a:schemeClr val="tx1"/>
                </a:solidFill>
              </a:rPr>
              <a:t>Romhardt</a:t>
            </a:r>
            <a:r>
              <a:rPr lang="es-MX" b="1" i="1" dirty="0" smtClean="0">
                <a:solidFill>
                  <a:schemeClr val="tx1"/>
                </a:solidFill>
              </a:rPr>
              <a:t> (2001)</a:t>
            </a:r>
            <a:endParaRPr lang="es-MX" dirty="0"/>
          </a:p>
        </p:txBody>
      </p:sp>
    </p:spTree>
    <p:extLst>
      <p:ext uri="{BB962C8B-B14F-4D97-AF65-F5344CB8AC3E}">
        <p14:creationId xmlns:p14="http://schemas.microsoft.com/office/powerpoint/2010/main" val="8208719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23528" y="1285681"/>
            <a:ext cx="3289697" cy="3987512"/>
          </a:xfrm>
          <a:prstGeom prst="rect">
            <a:avLst/>
          </a:prstGeom>
        </p:spPr>
      </p:pic>
      <p:sp>
        <p:nvSpPr>
          <p:cNvPr id="3" name="2 Marcador de contenido"/>
          <p:cNvSpPr>
            <a:spLocks noGrp="1"/>
          </p:cNvSpPr>
          <p:nvPr>
            <p:ph sz="quarter" idx="1"/>
          </p:nvPr>
        </p:nvSpPr>
        <p:spPr>
          <a:xfrm>
            <a:off x="3469581" y="476672"/>
            <a:ext cx="5674419" cy="6242476"/>
          </a:xfrm>
        </p:spPr>
        <p:txBody>
          <a:bodyPr>
            <a:normAutofit/>
          </a:bodyPr>
          <a:lstStyle/>
          <a:p>
            <a:pPr marL="0" indent="0">
              <a:buNone/>
            </a:pPr>
            <a:r>
              <a:rPr lang="es-MX" sz="3200" dirty="0"/>
              <a:t>Sveiby (2005) señala que la Gestión del Conocimiento </a:t>
            </a:r>
            <a:r>
              <a:rPr lang="es-MX" sz="3200" i="1" dirty="0"/>
              <a:t>"se enfoca en convertir el conocimiento individual en conocimiento organizacional para la aplicación de procesos sistemáticos y tecnologías para </a:t>
            </a:r>
            <a:r>
              <a:rPr lang="es-MX" sz="3200" i="1" dirty="0" err="1"/>
              <a:t>identificar,capturar</a:t>
            </a:r>
            <a:r>
              <a:rPr lang="es-MX" sz="3200" i="1" dirty="0"/>
              <a:t>, dirigir y diseminar el conocimiento requerido para apoyar a la resolución de problemas decisivos, asegurando que los decisores tengan acceso al conocimiento requerido, en un formato que cree sentido a ellos"</a:t>
            </a:r>
            <a:r>
              <a:rPr lang="es-MX" sz="3200" dirty="0"/>
              <a:t>.</a:t>
            </a:r>
          </a:p>
        </p:txBody>
      </p:sp>
      <p:sp>
        <p:nvSpPr>
          <p:cNvPr id="2" name="1 Rectángulo"/>
          <p:cNvSpPr/>
          <p:nvPr/>
        </p:nvSpPr>
        <p:spPr>
          <a:xfrm>
            <a:off x="539552" y="5273193"/>
            <a:ext cx="2736304" cy="1180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Imagen tomada </a:t>
            </a:r>
            <a:r>
              <a:rPr lang="es-MX" dirty="0" err="1">
                <a:solidFill>
                  <a:schemeClr val="tx1"/>
                </a:solidFill>
              </a:rPr>
              <a:t>de:http</a:t>
            </a:r>
            <a:r>
              <a:rPr lang="es-MX" dirty="0">
                <a:solidFill>
                  <a:schemeClr val="tx1"/>
                </a:solidFill>
              </a:rPr>
              <a:t>://acandas.es/</a:t>
            </a:r>
            <a:r>
              <a:rPr lang="es-MX" dirty="0" err="1">
                <a:solidFill>
                  <a:schemeClr val="tx1"/>
                </a:solidFill>
              </a:rPr>
              <a:t>gestion</a:t>
            </a:r>
            <a:r>
              <a:rPr lang="es-MX" dirty="0">
                <a:solidFill>
                  <a:schemeClr val="tx1"/>
                </a:solidFill>
              </a:rPr>
              <a:t>-del-conocimiento-</a:t>
            </a:r>
            <a:r>
              <a:rPr lang="es-MX" dirty="0" err="1">
                <a:solidFill>
                  <a:schemeClr val="tx1"/>
                </a:solidFill>
              </a:rPr>
              <a:t>aplicacion</a:t>
            </a:r>
            <a:r>
              <a:rPr lang="es-MX" dirty="0">
                <a:solidFill>
                  <a:schemeClr val="tx1"/>
                </a:solidFill>
              </a:rPr>
              <a:t>-ii/</a:t>
            </a:r>
          </a:p>
        </p:txBody>
      </p:sp>
    </p:spTree>
    <p:extLst>
      <p:ext uri="{BB962C8B-B14F-4D97-AF65-F5344CB8AC3E}">
        <p14:creationId xmlns:p14="http://schemas.microsoft.com/office/powerpoint/2010/main" val="11216759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b="1" dirty="0">
                <a:solidFill>
                  <a:schemeClr val="tx1"/>
                </a:solidFill>
              </a:rPr>
              <a:t>Gestión del conocimiento y capital </a:t>
            </a:r>
            <a:r>
              <a:rPr lang="es-ES" b="1" dirty="0" smtClean="0">
                <a:solidFill>
                  <a:schemeClr val="tx1"/>
                </a:solidFill>
              </a:rPr>
              <a:t>intelectual.</a:t>
            </a:r>
            <a:endParaRPr lang="es-MX" b="1" dirty="0">
              <a:solidFill>
                <a:schemeClr val="tx1"/>
              </a:solidFill>
            </a:endParaRPr>
          </a:p>
        </p:txBody>
      </p:sp>
      <p:sp>
        <p:nvSpPr>
          <p:cNvPr id="3" name="Content Placeholder 2"/>
          <p:cNvSpPr>
            <a:spLocks noGrp="1"/>
          </p:cNvSpPr>
          <p:nvPr>
            <p:ph sz="quarter" idx="1"/>
          </p:nvPr>
        </p:nvSpPr>
        <p:spPr>
          <a:xfrm>
            <a:off x="827584" y="1628800"/>
            <a:ext cx="7632848" cy="4608512"/>
          </a:xfrm>
        </p:spPr>
        <p:txBody>
          <a:bodyPr>
            <a:normAutofit/>
          </a:bodyPr>
          <a:lstStyle/>
          <a:p>
            <a:pPr algn="just"/>
            <a:r>
              <a:rPr lang="es-MX" sz="3200" dirty="0"/>
              <a:t>La </a:t>
            </a:r>
            <a:r>
              <a:rPr lang="es-MX" sz="3200" b="1" dirty="0">
                <a:solidFill>
                  <a:schemeClr val="accent2">
                    <a:lumMod val="60000"/>
                    <a:lumOff val="40000"/>
                  </a:schemeClr>
                </a:solidFill>
              </a:rPr>
              <a:t>gestión del conocimiento</a:t>
            </a:r>
            <a:r>
              <a:rPr lang="es-MX" sz="3200" dirty="0"/>
              <a:t>, a partir de un conjunto de procesos y sistemas, busca que el </a:t>
            </a:r>
            <a:r>
              <a:rPr lang="es-MX" sz="3200" b="1" dirty="0">
                <a:solidFill>
                  <a:schemeClr val="accent2">
                    <a:lumMod val="60000"/>
                    <a:lumOff val="40000"/>
                  </a:schemeClr>
                </a:solidFill>
              </a:rPr>
              <a:t>capital </a:t>
            </a:r>
            <a:r>
              <a:rPr lang="es-MX" sz="3200" b="1" dirty="0" smtClean="0">
                <a:solidFill>
                  <a:schemeClr val="accent2">
                    <a:lumMod val="60000"/>
                    <a:lumOff val="40000"/>
                  </a:schemeClr>
                </a:solidFill>
              </a:rPr>
              <a:t>intelectual </a:t>
            </a:r>
            <a:r>
              <a:rPr lang="es-MX" sz="3200" dirty="0" smtClean="0"/>
              <a:t>aumente </a:t>
            </a:r>
            <a:r>
              <a:rPr lang="es-MX" sz="3200" dirty="0"/>
              <a:t>de forma significativa, mediante la administración de sus capacidades para la solución de problemas en forma </a:t>
            </a:r>
            <a:r>
              <a:rPr lang="es-MX" sz="3200" dirty="0" smtClean="0"/>
              <a:t>eficiente, </a:t>
            </a:r>
            <a:r>
              <a:rPr lang="es-MX" sz="3200" dirty="0"/>
              <a:t>con un objetivo final: </a:t>
            </a:r>
            <a:r>
              <a:rPr lang="es-MX" sz="3200" b="1" dirty="0"/>
              <a:t>generar ventajas competitivas sostenibles en el tiempo. </a:t>
            </a:r>
          </a:p>
        </p:txBody>
      </p:sp>
    </p:spTree>
    <p:extLst>
      <p:ext uri="{BB962C8B-B14F-4D97-AF65-F5344CB8AC3E}">
        <p14:creationId xmlns:p14="http://schemas.microsoft.com/office/powerpoint/2010/main" val="42443185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a:solidFill>
                  <a:schemeClr val="tx1"/>
                </a:solidFill>
              </a:rPr>
              <a:t>Gestión del conocimiento y capital intelectual.</a:t>
            </a:r>
            <a:endParaRPr lang="es-MX" dirty="0"/>
          </a:p>
        </p:txBody>
      </p:sp>
      <p:sp>
        <p:nvSpPr>
          <p:cNvPr id="3" name="2 Marcador de contenido"/>
          <p:cNvSpPr>
            <a:spLocks noGrp="1"/>
          </p:cNvSpPr>
          <p:nvPr>
            <p:ph sz="quarter" idx="1"/>
          </p:nvPr>
        </p:nvSpPr>
        <p:spPr>
          <a:xfrm>
            <a:off x="914400" y="1447800"/>
            <a:ext cx="7772400" cy="4933528"/>
          </a:xfrm>
        </p:spPr>
        <p:txBody>
          <a:bodyPr/>
          <a:lstStyle/>
          <a:p>
            <a:pPr algn="just"/>
            <a:r>
              <a:rPr lang="es-MX" sz="3200" dirty="0" smtClean="0"/>
              <a:t>El </a:t>
            </a:r>
            <a:r>
              <a:rPr lang="es-MX" sz="3200" dirty="0" smtClean="0"/>
              <a:t>capital intelectual puede generar beneficios económicos presentes y futuros toda vez que es conocimiento </a:t>
            </a:r>
            <a:r>
              <a:rPr lang="es-MX" sz="3200" dirty="0" smtClean="0"/>
              <a:t>gestionado.</a:t>
            </a:r>
          </a:p>
          <a:p>
            <a:pPr algn="just"/>
            <a:r>
              <a:rPr lang="es-MX" sz="3200" dirty="0" smtClean="0"/>
              <a:t>El </a:t>
            </a:r>
            <a:r>
              <a:rPr lang="es-MX" sz="3200" dirty="0" smtClean="0"/>
              <a:t>capital intelectual  se construye en la medida en que previamente se gestione el conocimiento.</a:t>
            </a:r>
          </a:p>
          <a:p>
            <a:pPr algn="just"/>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4145542"/>
            <a:ext cx="2459227" cy="1842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uadroTexto 3"/>
          <p:cNvSpPr txBox="1"/>
          <p:nvPr/>
        </p:nvSpPr>
        <p:spPr>
          <a:xfrm>
            <a:off x="3563888" y="6237312"/>
            <a:ext cx="4824536" cy="369332"/>
          </a:xfrm>
          <a:prstGeom prst="rect">
            <a:avLst/>
          </a:prstGeom>
          <a:noFill/>
        </p:spPr>
        <p:txBody>
          <a:bodyPr wrap="square" rtlCol="0">
            <a:spAutoFit/>
          </a:bodyPr>
          <a:lstStyle/>
          <a:p>
            <a:r>
              <a:rPr lang="es-MX" dirty="0"/>
              <a:t>Fierro, Mercado y Cernas (2012)</a:t>
            </a:r>
          </a:p>
        </p:txBody>
      </p:sp>
    </p:spTree>
    <p:extLst>
      <p:ext uri="{BB962C8B-B14F-4D97-AF65-F5344CB8AC3E}">
        <p14:creationId xmlns:p14="http://schemas.microsoft.com/office/powerpoint/2010/main" val="12315444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274638"/>
            <a:ext cx="7772400" cy="562074"/>
          </a:xfrm>
        </p:spPr>
        <p:txBody>
          <a:bodyPr>
            <a:normAutofit fontScale="90000"/>
          </a:bodyPr>
          <a:lstStyle/>
          <a:p>
            <a:r>
              <a:rPr lang="es-MX" dirty="0" smtClean="0">
                <a:solidFill>
                  <a:schemeClr val="accent2">
                    <a:lumMod val="60000"/>
                    <a:lumOff val="40000"/>
                  </a:schemeClr>
                </a:solidFill>
              </a:rPr>
              <a:t>Referencias</a:t>
            </a:r>
            <a:endParaRPr lang="es-MX" dirty="0">
              <a:solidFill>
                <a:schemeClr val="accent2">
                  <a:lumMod val="60000"/>
                  <a:lumOff val="40000"/>
                </a:schemeClr>
              </a:solidFill>
            </a:endParaRPr>
          </a:p>
        </p:txBody>
      </p:sp>
      <p:sp>
        <p:nvSpPr>
          <p:cNvPr id="3" name="Marcador de contenido 2"/>
          <p:cNvSpPr>
            <a:spLocks noGrp="1"/>
          </p:cNvSpPr>
          <p:nvPr>
            <p:ph sz="quarter" idx="1"/>
          </p:nvPr>
        </p:nvSpPr>
        <p:spPr>
          <a:xfrm>
            <a:off x="269330" y="836712"/>
            <a:ext cx="8435280" cy="5688632"/>
          </a:xfrm>
        </p:spPr>
        <p:txBody>
          <a:bodyPr>
            <a:noAutofit/>
          </a:bodyPr>
          <a:lstStyle/>
          <a:p>
            <a:pPr lvl="0" algn="just"/>
            <a:r>
              <a:rPr lang="es-MX" sz="1900" dirty="0"/>
              <a:t>Benavides, C. y  Quintana, C. (2003), Gestión del conocimiento y calidad total. Díaz </a:t>
            </a:r>
            <a:r>
              <a:rPr lang="es-MX" sz="1900" dirty="0" err="1"/>
              <a:t>Sntos</a:t>
            </a:r>
            <a:r>
              <a:rPr lang="es-MX" sz="1900" dirty="0"/>
              <a:t>.</a:t>
            </a:r>
          </a:p>
          <a:p>
            <a:pPr lvl="0" algn="just"/>
            <a:r>
              <a:rPr lang="es-MX" sz="1900" dirty="0"/>
              <a:t>Bueno, E. La gestión del conocimiento en la nueva economía. En : Jornadas prácticas de Gestión del conocimiento en las organizaciones (1º. Madrid. 1999) </a:t>
            </a:r>
          </a:p>
          <a:p>
            <a:pPr lvl="0" algn="just"/>
            <a:r>
              <a:rPr lang="es-MX" sz="1900" dirty="0"/>
              <a:t>Carrión, Maroto. Introducción Conceptual a la Gestión del Conocimiento (Artículo Consultado el 8 de Noviembre de 2006) Publicado en:  http://www.gestiondel conocimiento.com/introduccion.htm</a:t>
            </a:r>
          </a:p>
          <a:p>
            <a:pPr lvl="0" algn="just"/>
            <a:r>
              <a:rPr lang="en-GB" sz="1900" dirty="0"/>
              <a:t>Davenport, T.H. and </a:t>
            </a:r>
            <a:r>
              <a:rPr lang="en-GB" sz="1900" dirty="0" err="1"/>
              <a:t>Prusak</a:t>
            </a:r>
            <a:r>
              <a:rPr lang="en-GB" sz="1900" dirty="0"/>
              <a:t>, L. Working knowledge: How Organizations Manage What They Know, Harvard Business School Press, Boston, 1985, 5.</a:t>
            </a:r>
            <a:endParaRPr lang="es-MX" sz="1900" dirty="0"/>
          </a:p>
          <a:p>
            <a:pPr lvl="0" algn="just"/>
            <a:r>
              <a:rPr lang="es-MX" sz="1900" dirty="0" err="1"/>
              <a:t>Edvinsson</a:t>
            </a:r>
            <a:r>
              <a:rPr lang="es-MX" sz="1900" dirty="0"/>
              <a:t>, L. y Malone, M.S. (1999): </a:t>
            </a:r>
            <a:r>
              <a:rPr lang="es-MX" sz="1900" i="1" dirty="0"/>
              <a:t>El capital intelectual, Gestión 2000, </a:t>
            </a:r>
            <a:r>
              <a:rPr lang="es-MX" sz="1900" dirty="0"/>
              <a:t>Barcelona.</a:t>
            </a:r>
          </a:p>
          <a:p>
            <a:pPr lvl="0" algn="just"/>
            <a:r>
              <a:rPr lang="es-MX" sz="1900" dirty="0"/>
              <a:t>Fierro, Mercado y Cernas (2012)  Gestión del conocimiento  y capital intelectual desde la teoría de recursos y capacidades. En Mercado y Cernas. </a:t>
            </a:r>
            <a:r>
              <a:rPr lang="es-MX" sz="1900" i="1" dirty="0"/>
              <a:t>El Capital Intelectual en las organizaciones. </a:t>
            </a:r>
            <a:r>
              <a:rPr lang="es-MX" sz="1900" dirty="0"/>
              <a:t>Una agenda de investigación. </a:t>
            </a:r>
            <a:r>
              <a:rPr lang="es-MX" sz="1900" i="1" dirty="0"/>
              <a:t> </a:t>
            </a:r>
            <a:r>
              <a:rPr lang="es-MX" sz="1900" dirty="0"/>
              <a:t>México, </a:t>
            </a:r>
            <a:r>
              <a:rPr lang="es-MX" sz="1900" dirty="0" err="1"/>
              <a:t>Bonobos</a:t>
            </a:r>
            <a:r>
              <a:rPr lang="es-MX" sz="1900" dirty="0"/>
              <a:t> Editores.</a:t>
            </a:r>
          </a:p>
          <a:p>
            <a:pPr lvl="0" algn="just"/>
            <a:r>
              <a:rPr lang="es-MX" sz="1900" dirty="0" smtClean="0"/>
              <a:t>Gómez-Díaz</a:t>
            </a:r>
            <a:r>
              <a:rPr lang="es-MX" sz="1900" dirty="0"/>
              <a:t>, M.R. (2012 ). El Capital Intelectual en el Desarrollo Municipal. En Mercado y Cernas. </a:t>
            </a:r>
            <a:r>
              <a:rPr lang="es-MX" sz="1900" i="1" dirty="0"/>
              <a:t>El Capital Intelectual en las organizaciones. </a:t>
            </a:r>
            <a:r>
              <a:rPr lang="es-MX" sz="1900" dirty="0"/>
              <a:t>Una agenda de investigación. </a:t>
            </a:r>
            <a:r>
              <a:rPr lang="es-MX" sz="1900" i="1" dirty="0"/>
              <a:t> </a:t>
            </a:r>
            <a:r>
              <a:rPr lang="es-MX" sz="1900" dirty="0"/>
              <a:t>México, </a:t>
            </a:r>
            <a:r>
              <a:rPr lang="es-MX" sz="1900" dirty="0" err="1"/>
              <a:t>Bonobos</a:t>
            </a:r>
            <a:r>
              <a:rPr lang="es-MX" sz="1900" dirty="0"/>
              <a:t> Editores.</a:t>
            </a:r>
          </a:p>
          <a:p>
            <a:pPr lvl="0" algn="just"/>
            <a:r>
              <a:rPr lang="es-MX" sz="1900" dirty="0"/>
              <a:t>Nevado, D. &amp; López, V. (2002). El capital intelectual: valoración y medición. Modelos, informes, desarrollos y aplicaciones. Madrid: Prentice-Hall. </a:t>
            </a:r>
          </a:p>
          <a:p>
            <a:pPr algn="just"/>
            <a:endParaRPr lang="es-MX" sz="1600" dirty="0"/>
          </a:p>
        </p:txBody>
      </p:sp>
    </p:spTree>
    <p:extLst>
      <p:ext uri="{BB962C8B-B14F-4D97-AF65-F5344CB8AC3E}">
        <p14:creationId xmlns:p14="http://schemas.microsoft.com/office/powerpoint/2010/main" val="41975826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274638"/>
            <a:ext cx="7772400" cy="706090"/>
          </a:xfrm>
        </p:spPr>
        <p:txBody>
          <a:bodyPr>
            <a:normAutofit fontScale="90000"/>
          </a:bodyPr>
          <a:lstStyle/>
          <a:p>
            <a:r>
              <a:rPr lang="es-MX" dirty="0" smtClean="0">
                <a:solidFill>
                  <a:schemeClr val="accent2">
                    <a:lumMod val="60000"/>
                    <a:lumOff val="40000"/>
                  </a:schemeClr>
                </a:solidFill>
              </a:rPr>
              <a:t>Referencias</a:t>
            </a:r>
            <a:endParaRPr lang="es-MX" dirty="0">
              <a:solidFill>
                <a:schemeClr val="accent2">
                  <a:lumMod val="60000"/>
                  <a:lumOff val="40000"/>
                </a:schemeClr>
              </a:solidFill>
            </a:endParaRPr>
          </a:p>
        </p:txBody>
      </p:sp>
      <p:sp>
        <p:nvSpPr>
          <p:cNvPr id="3" name="Marcador de contenido 2"/>
          <p:cNvSpPr>
            <a:spLocks noGrp="1"/>
          </p:cNvSpPr>
          <p:nvPr>
            <p:ph sz="quarter" idx="1"/>
          </p:nvPr>
        </p:nvSpPr>
        <p:spPr>
          <a:xfrm>
            <a:off x="539552" y="980728"/>
            <a:ext cx="8147248" cy="5256584"/>
          </a:xfrm>
        </p:spPr>
        <p:txBody>
          <a:bodyPr>
            <a:noAutofit/>
          </a:bodyPr>
          <a:lstStyle/>
          <a:p>
            <a:pPr lvl="0" algn="just"/>
            <a:r>
              <a:rPr lang="en-US" sz="1900" dirty="0" err="1" smtClean="0"/>
              <a:t>Nonaka</a:t>
            </a:r>
            <a:r>
              <a:rPr lang="en-US" sz="1900" dirty="0" smtClean="0"/>
              <a:t>, </a:t>
            </a:r>
            <a:r>
              <a:rPr lang="en-US" sz="1900" dirty="0"/>
              <a:t>1. (1988): "Toward middle-up-down management: Accelerating information creation", Sloan Management Review, Spring, pp. 9-18.</a:t>
            </a:r>
          </a:p>
          <a:p>
            <a:pPr algn="just"/>
            <a:r>
              <a:rPr lang="es-ES" sz="1900" dirty="0" err="1"/>
              <a:t>Nonaka</a:t>
            </a:r>
            <a:r>
              <a:rPr lang="es-ES" sz="1900" dirty="0"/>
              <a:t> </a:t>
            </a:r>
            <a:r>
              <a:rPr lang="es-ES" sz="1900" dirty="0" err="1"/>
              <a:t>Ikujiro</a:t>
            </a:r>
            <a:r>
              <a:rPr lang="es-ES" sz="1900" dirty="0"/>
              <a:t>/ </a:t>
            </a:r>
            <a:r>
              <a:rPr lang="es-ES" sz="1900" dirty="0" err="1"/>
              <a:t>Hirotaka</a:t>
            </a:r>
            <a:r>
              <a:rPr lang="es-ES" sz="1900" dirty="0"/>
              <a:t> </a:t>
            </a:r>
            <a:r>
              <a:rPr lang="es-ES" sz="1900" dirty="0" err="1"/>
              <a:t>Takeuchi</a:t>
            </a:r>
            <a:r>
              <a:rPr lang="es-ES" sz="1900" dirty="0"/>
              <a:t> (1999). </a:t>
            </a:r>
            <a:r>
              <a:rPr lang="es-ES" sz="1900" i="1" dirty="0"/>
              <a:t>La Organización creadora del conocimiento. </a:t>
            </a:r>
            <a:r>
              <a:rPr lang="es-ES" sz="1900" dirty="0"/>
              <a:t>Editorial Oxford. México </a:t>
            </a:r>
            <a:endParaRPr lang="en-US" sz="1900" dirty="0" smtClean="0"/>
          </a:p>
          <a:p>
            <a:pPr lvl="0"/>
            <a:r>
              <a:rPr lang="en-US" sz="1900" dirty="0" err="1" smtClean="0"/>
              <a:t>Nonaka</a:t>
            </a:r>
            <a:r>
              <a:rPr lang="en-US" sz="1900" dirty="0"/>
              <a:t>, I. y Takeuchi, H. (1995): The knowledge-creating company: How Japanese Companies Create the Dynamics of Innovation. Oxford University Press. New York-Oxford. </a:t>
            </a:r>
            <a:endParaRPr lang="es-MX" sz="1900" dirty="0"/>
          </a:p>
          <a:p>
            <a:pPr lvl="0"/>
            <a:r>
              <a:rPr lang="es-MX" sz="1900" dirty="0" smtClean="0"/>
              <a:t>Osorio </a:t>
            </a:r>
            <a:r>
              <a:rPr lang="es-MX" sz="1900" dirty="0"/>
              <a:t>Núñez, M. (2004) El capital intelectual en la gestión del conocimiento. La Habana, Cuba: </a:t>
            </a:r>
            <a:r>
              <a:rPr lang="es-MX" sz="1900" i="1" dirty="0"/>
              <a:t>Facultad de </a:t>
            </a:r>
            <a:r>
              <a:rPr lang="es-MX" sz="1900" i="1" dirty="0" err="1"/>
              <a:t>Estomatologia</a:t>
            </a:r>
            <a:r>
              <a:rPr lang="es-MX" sz="1900" i="1" dirty="0"/>
              <a:t>.</a:t>
            </a:r>
            <a:r>
              <a:rPr lang="es-MX" sz="1900" dirty="0"/>
              <a:t> Artículo electrónico. En: </a:t>
            </a:r>
            <a:r>
              <a:rPr lang="es-MX" sz="1900" u="sng" dirty="0"/>
              <a:t>http://bvs.sld.cu/revistas/aci/vol11_6_03/aci07603.htm</a:t>
            </a:r>
            <a:r>
              <a:rPr lang="es-MX" sz="1900" dirty="0"/>
              <a:t>  consultado el </a:t>
            </a:r>
            <a:r>
              <a:rPr lang="es-MX" sz="1900" dirty="0" smtClean="0"/>
              <a:t>10/10/2016</a:t>
            </a:r>
          </a:p>
          <a:p>
            <a:r>
              <a:rPr lang="es-ES" sz="2000" dirty="0" err="1"/>
              <a:t>Peluffo</a:t>
            </a:r>
            <a:r>
              <a:rPr lang="es-ES" sz="2000" dirty="0"/>
              <a:t> A. Martha Beatriz y Catalán Contreras Edith (2002). </a:t>
            </a:r>
            <a:r>
              <a:rPr lang="es-ES" sz="2000" i="1" dirty="0"/>
              <a:t>Introducción a la gestión del conocimiento y su aplicación al sector público. </a:t>
            </a:r>
            <a:r>
              <a:rPr lang="es-ES" sz="2000" dirty="0"/>
              <a:t>Instituto Latinoamericano y del Caribe de Planificación Económica y Social – ILPES Serie  manuales 22 Santiago de Chile, diciembre de 2002. CEPAL ECLAC.</a:t>
            </a:r>
            <a:endParaRPr lang="es-MX" sz="2000" dirty="0"/>
          </a:p>
          <a:p>
            <a:pPr lvl="0"/>
            <a:r>
              <a:rPr lang="en-GB" sz="1900" dirty="0" err="1" smtClean="0"/>
              <a:t>Probst</a:t>
            </a:r>
            <a:r>
              <a:rPr lang="en-GB" sz="1900" dirty="0" smtClean="0"/>
              <a:t> </a:t>
            </a:r>
            <a:r>
              <a:rPr lang="en-GB" sz="1900" dirty="0"/>
              <a:t>Gilbert/ </a:t>
            </a:r>
            <a:r>
              <a:rPr lang="en-GB" sz="1900" dirty="0" err="1"/>
              <a:t>Raub</a:t>
            </a:r>
            <a:r>
              <a:rPr lang="en-GB" sz="1900" dirty="0"/>
              <a:t> Steffen y </a:t>
            </a:r>
            <a:r>
              <a:rPr lang="en-GB" sz="1900" dirty="0" err="1"/>
              <a:t>Romhardt</a:t>
            </a:r>
            <a:r>
              <a:rPr lang="en-GB" sz="1900" dirty="0"/>
              <a:t> Kai. </a:t>
            </a:r>
            <a:r>
              <a:rPr lang="es-ES" sz="1900" dirty="0"/>
              <a:t>(2001) </a:t>
            </a:r>
            <a:r>
              <a:rPr lang="es-ES" sz="1900" i="1" dirty="0"/>
              <a:t>Administre el Conocimiento. </a:t>
            </a:r>
            <a:r>
              <a:rPr lang="es-ES" sz="1900" dirty="0"/>
              <a:t>Pearson Educación,  México. </a:t>
            </a:r>
            <a:endParaRPr lang="es-MX" sz="1900" dirty="0"/>
          </a:p>
        </p:txBody>
      </p:sp>
    </p:spTree>
    <p:extLst>
      <p:ext uri="{BB962C8B-B14F-4D97-AF65-F5344CB8AC3E}">
        <p14:creationId xmlns:p14="http://schemas.microsoft.com/office/powerpoint/2010/main" val="8491238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accent2">
                    <a:lumMod val="60000"/>
                    <a:lumOff val="40000"/>
                  </a:schemeClr>
                </a:solidFill>
              </a:rPr>
              <a:t>Referencias</a:t>
            </a:r>
          </a:p>
        </p:txBody>
      </p:sp>
      <p:sp>
        <p:nvSpPr>
          <p:cNvPr id="3" name="Marcador de contenido 2"/>
          <p:cNvSpPr>
            <a:spLocks noGrp="1"/>
          </p:cNvSpPr>
          <p:nvPr>
            <p:ph sz="quarter" idx="1"/>
          </p:nvPr>
        </p:nvSpPr>
        <p:spPr/>
        <p:txBody>
          <a:bodyPr>
            <a:normAutofit fontScale="92500" lnSpcReduction="10000"/>
          </a:bodyPr>
          <a:lstStyle/>
          <a:p>
            <a:pPr lvl="0"/>
            <a:r>
              <a:rPr lang="es-ES" sz="2000" dirty="0" err="1"/>
              <a:t>Roos</a:t>
            </a:r>
            <a:r>
              <a:rPr lang="es-ES" sz="2000" dirty="0"/>
              <a:t>, Johan; </a:t>
            </a:r>
            <a:r>
              <a:rPr lang="es-ES" sz="2000" dirty="0" err="1"/>
              <a:t>Göran</a:t>
            </a:r>
            <a:r>
              <a:rPr lang="es-ES" sz="2000" dirty="0"/>
              <a:t> </a:t>
            </a:r>
            <a:r>
              <a:rPr lang="es-ES" sz="2000" dirty="0" err="1"/>
              <a:t>Roos</a:t>
            </a:r>
            <a:r>
              <a:rPr lang="es-ES" sz="2000" dirty="0"/>
              <a:t>; </a:t>
            </a:r>
            <a:r>
              <a:rPr lang="es-ES" sz="2000" dirty="0" err="1"/>
              <a:t>Leif</a:t>
            </a:r>
            <a:r>
              <a:rPr lang="es-ES" sz="2000" dirty="0"/>
              <a:t> </a:t>
            </a:r>
            <a:r>
              <a:rPr lang="es-ES" sz="2000" dirty="0" err="1"/>
              <a:t>Edvinson</a:t>
            </a:r>
            <a:r>
              <a:rPr lang="es-ES" sz="2000" dirty="0"/>
              <a:t>; Nicola C. </a:t>
            </a:r>
            <a:r>
              <a:rPr lang="es-ES" sz="2000" dirty="0" err="1"/>
              <a:t>Dragonetti</a:t>
            </a:r>
            <a:r>
              <a:rPr lang="es-ES" sz="2000" dirty="0"/>
              <a:t>. (2001) Capital Intelectual: El valor intangible de la empresa. Paidós Empresa. Barcelona, España.</a:t>
            </a:r>
            <a:endParaRPr lang="es-MX" sz="2000" dirty="0"/>
          </a:p>
          <a:p>
            <a:pPr lvl="0"/>
            <a:r>
              <a:rPr lang="es-MX" sz="2000" dirty="0"/>
              <a:t>Sullivan, P.H. (2001a): </a:t>
            </a:r>
            <a:r>
              <a:rPr lang="es-MX" sz="2000" i="1" dirty="0"/>
              <a:t>Introducción a la gestión del Capital Intelectual</a:t>
            </a:r>
            <a:r>
              <a:rPr lang="es-MX" sz="2000" dirty="0"/>
              <a:t>, en Sullivan, P.H. (eds.), </a:t>
            </a:r>
            <a:r>
              <a:rPr lang="es-MX" sz="2000" i="1" dirty="0"/>
              <a:t>Rentabilizar el capital intelectual. Técnicas para optimizar el valor de la organización</a:t>
            </a:r>
            <a:r>
              <a:rPr lang="es-MX" sz="2000" dirty="0"/>
              <a:t>, Paidós empre, Barcelona</a:t>
            </a:r>
            <a:r>
              <a:rPr lang="es-MX" sz="2000" dirty="0" smtClean="0"/>
              <a:t>.</a:t>
            </a:r>
            <a:endParaRPr lang="en-US" sz="2000" dirty="0" smtClean="0"/>
          </a:p>
          <a:p>
            <a:pPr lvl="0"/>
            <a:r>
              <a:rPr lang="en-US" sz="2000" dirty="0" err="1" smtClean="0"/>
              <a:t>Sveiby</a:t>
            </a:r>
            <a:r>
              <a:rPr lang="en-US" sz="2000" dirty="0"/>
              <a:t>, K. E. (2005). Leveraging Synergies between Learning Objects and Knowledge Management. </a:t>
            </a:r>
            <a:r>
              <a:rPr lang="en-US" sz="2000" dirty="0" err="1"/>
              <a:t>Disponible</a:t>
            </a:r>
            <a:r>
              <a:rPr lang="en-US" sz="2000" dirty="0"/>
              <a:t> en: </a:t>
            </a:r>
            <a:r>
              <a:rPr lang="en-US" sz="2000" u="sng" dirty="0"/>
              <a:t>http://www.sveiby.com/articles/KnowledgeManagement.html</a:t>
            </a:r>
            <a:r>
              <a:rPr lang="en-US" sz="2000" dirty="0"/>
              <a:t>. </a:t>
            </a:r>
            <a:r>
              <a:rPr lang="en-US" sz="2000" dirty="0" err="1"/>
              <a:t>Consultado</a:t>
            </a:r>
            <a:r>
              <a:rPr lang="en-US" sz="2000" dirty="0"/>
              <a:t> el 3 de </a:t>
            </a:r>
            <a:r>
              <a:rPr lang="en-US" sz="2000" dirty="0" err="1"/>
              <a:t>agosto</a:t>
            </a:r>
            <a:r>
              <a:rPr lang="en-US" sz="2000" dirty="0"/>
              <a:t> del 2013.</a:t>
            </a:r>
            <a:endParaRPr lang="es-MX" sz="2000" dirty="0"/>
          </a:p>
          <a:p>
            <a:pPr lvl="0"/>
            <a:r>
              <a:rPr lang="es-MX" sz="2000" dirty="0" smtClean="0"/>
              <a:t>Ventura</a:t>
            </a:r>
            <a:r>
              <a:rPr lang="es-MX" sz="2000" dirty="0"/>
              <a:t>, V. 1. (1996): Análisis dinámico de la estrategia empresarial: Un ensayo interdisciplinar. Servicio de publicaciones. Universidad de Oviedo</a:t>
            </a:r>
          </a:p>
          <a:p>
            <a:pPr lvl="0"/>
            <a:endParaRPr lang="es-MX" sz="1800" dirty="0"/>
          </a:p>
          <a:p>
            <a:pPr marL="0" lvl="0" indent="0">
              <a:buNone/>
            </a:pPr>
            <a:r>
              <a:rPr lang="es-MX" sz="2000" dirty="0"/>
              <a:t>Nota:  las </a:t>
            </a:r>
            <a:r>
              <a:rPr lang="es-MX" sz="2000" dirty="0" err="1"/>
              <a:t>imagénes</a:t>
            </a:r>
            <a:r>
              <a:rPr lang="es-MX" sz="2000" dirty="0"/>
              <a:t> no referenciadas se tomaron de: https://search.creativecommons.org</a:t>
            </a:r>
            <a:r>
              <a:rPr lang="es-MX" sz="2000" dirty="0">
                <a:hlinkClick r:id="rId2"/>
              </a:rPr>
              <a:t>/</a:t>
            </a:r>
            <a:endParaRPr lang="es-MX" sz="2000" dirty="0"/>
          </a:p>
          <a:p>
            <a:pPr marL="0" lvl="0" indent="0">
              <a:buNone/>
            </a:pPr>
            <a:r>
              <a:rPr lang="es-MX" sz="2000" dirty="0"/>
              <a:t>“</a:t>
            </a:r>
            <a:r>
              <a:rPr lang="es-MX" sz="2000" dirty="0" err="1"/>
              <a:t>Cc</a:t>
            </a:r>
            <a:r>
              <a:rPr lang="es-MX" sz="2000" dirty="0"/>
              <a:t> </a:t>
            </a:r>
            <a:r>
              <a:rPr lang="es-MX" sz="2000" dirty="0" err="1"/>
              <a:t>search</a:t>
            </a:r>
            <a:r>
              <a:rPr lang="es-MX" sz="2000" dirty="0"/>
              <a:t>” Libre de derechos de autor</a:t>
            </a:r>
          </a:p>
          <a:p>
            <a:endParaRPr lang="es-MX" dirty="0"/>
          </a:p>
          <a:p>
            <a:endParaRPr lang="es-MX" dirty="0"/>
          </a:p>
        </p:txBody>
      </p:sp>
    </p:spTree>
    <p:extLst>
      <p:ext uri="{BB962C8B-B14F-4D97-AF65-F5344CB8AC3E}">
        <p14:creationId xmlns:p14="http://schemas.microsoft.com/office/powerpoint/2010/main" val="37298846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755576" y="476672"/>
            <a:ext cx="7498080" cy="5616624"/>
          </a:xfrm>
        </p:spPr>
        <p:txBody>
          <a:bodyPr>
            <a:normAutofit lnSpcReduction="10000"/>
          </a:bodyPr>
          <a:lstStyle/>
          <a:p>
            <a:pPr marL="82296" indent="0" algn="just">
              <a:buNone/>
            </a:pPr>
            <a:r>
              <a:rPr lang="es-MX" sz="3600" dirty="0" smtClean="0"/>
              <a:t>INTRODUCCIÓN </a:t>
            </a:r>
          </a:p>
          <a:p>
            <a:pPr marL="82296" indent="0" algn="just">
              <a:buNone/>
            </a:pPr>
            <a:endParaRPr lang="es-MX" dirty="0"/>
          </a:p>
          <a:p>
            <a:pPr marL="82296" indent="0" algn="just">
              <a:buNone/>
            </a:pPr>
            <a:r>
              <a:rPr lang="es-MX" dirty="0" smtClean="0"/>
              <a:t>La </a:t>
            </a:r>
            <a:r>
              <a:rPr lang="es-MX" dirty="0"/>
              <a:t>gestión del conocimiento (GC) se consolida día con día como una herramienta de las ciencias administrativas, puesto que  las empresas y organizaciones requieren para su eficiente operación procesos para generar, aplicar y capturar la información a  la par de  convertirla en conocimiento útil</a:t>
            </a:r>
            <a:r>
              <a:rPr lang="es-MX" dirty="0" smtClean="0"/>
              <a:t>.</a:t>
            </a:r>
          </a:p>
          <a:p>
            <a:pPr marL="82296" indent="0" algn="just">
              <a:buNone/>
            </a:pPr>
            <a:r>
              <a:rPr lang="es-ES" dirty="0" smtClean="0"/>
              <a:t>El </a:t>
            </a:r>
            <a:r>
              <a:rPr lang="es-ES" dirty="0"/>
              <a:t>capital </a:t>
            </a:r>
            <a:r>
              <a:rPr lang="es-ES" dirty="0" smtClean="0"/>
              <a:t>intelectual (CI)  </a:t>
            </a:r>
            <a:r>
              <a:rPr lang="es-ES" dirty="0"/>
              <a:t>se constituye por un conjunto de habilidades,  conocimientos y experiencias  de los miembros de una organización que posibilitan la generación de ventajas competitivas. (</a:t>
            </a:r>
            <a:r>
              <a:rPr lang="es-ES" dirty="0" smtClean="0"/>
              <a:t>Gómez, 2012)</a:t>
            </a:r>
          </a:p>
          <a:p>
            <a:pPr marL="82296" indent="0" algn="just">
              <a:buNone/>
            </a:pPr>
            <a:r>
              <a:rPr lang="es-ES" dirty="0" smtClean="0"/>
              <a:t>En este contexto, estudiar la influencia de la GC en el CI se vuelve  un imperativo en la búsqueda de mayores niveles de competitividad y eficiencia en cualquier organización.</a:t>
            </a:r>
          </a:p>
          <a:p>
            <a:pPr marL="82296" indent="0" algn="just">
              <a:buNone/>
            </a:pPr>
            <a:endParaRPr lang="es-MX" dirty="0" smtClean="0"/>
          </a:p>
          <a:p>
            <a:pPr marL="82296" indent="0" algn="just">
              <a:buNone/>
            </a:pPr>
            <a:endParaRPr lang="es-MX" dirty="0" smtClean="0"/>
          </a:p>
          <a:p>
            <a:pPr marL="82296" indent="0" algn="r">
              <a:buNone/>
            </a:pPr>
            <a:endParaRPr lang="es-MX" sz="1900" dirty="0" smtClean="0"/>
          </a:p>
          <a:p>
            <a:pPr marL="82296" indent="0" algn="r">
              <a:buNone/>
            </a:pPr>
            <a:endParaRPr lang="es-MX" sz="1900" dirty="0"/>
          </a:p>
          <a:p>
            <a:pPr marL="82296" indent="0" algn="r">
              <a:buNone/>
            </a:pPr>
            <a:endParaRPr lang="es-MX" sz="1900" dirty="0" smtClean="0"/>
          </a:p>
        </p:txBody>
      </p:sp>
    </p:spTree>
    <p:extLst>
      <p:ext uri="{BB962C8B-B14F-4D97-AF65-F5344CB8AC3E}">
        <p14:creationId xmlns:p14="http://schemas.microsoft.com/office/powerpoint/2010/main" val="34265609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11560" y="73742"/>
            <a:ext cx="7498080" cy="827584"/>
          </a:xfrm>
        </p:spPr>
        <p:txBody>
          <a:bodyPr>
            <a:normAutofit/>
          </a:bodyPr>
          <a:lstStyle/>
          <a:p>
            <a:r>
              <a:rPr lang="es-MX" sz="3200" b="1" dirty="0" smtClean="0">
                <a:solidFill>
                  <a:schemeClr val="tx1"/>
                </a:solidFill>
              </a:rPr>
              <a:t>Definiciones de CI</a:t>
            </a:r>
            <a:endParaRPr lang="es-MX" sz="3200" b="1" dirty="0">
              <a:solidFill>
                <a:schemeClr val="tx1"/>
              </a:solidFill>
            </a:endParaRPr>
          </a:p>
        </p:txBody>
      </p:sp>
      <p:sp>
        <p:nvSpPr>
          <p:cNvPr id="5" name="4 Marcador de contenido"/>
          <p:cNvSpPr>
            <a:spLocks noGrp="1"/>
          </p:cNvSpPr>
          <p:nvPr>
            <p:ph sz="quarter" idx="1"/>
          </p:nvPr>
        </p:nvSpPr>
        <p:spPr>
          <a:xfrm>
            <a:off x="539552" y="1052736"/>
            <a:ext cx="8100392" cy="5400600"/>
          </a:xfrm>
        </p:spPr>
        <p:txBody>
          <a:bodyPr>
            <a:normAutofit/>
          </a:bodyPr>
          <a:lstStyle/>
          <a:p>
            <a:pPr algn="just">
              <a:buClrTx/>
            </a:pPr>
            <a:r>
              <a:rPr lang="es-ES" sz="2800" dirty="0"/>
              <a:t>“La posesión de conocimientos, experiencia aplicada, tecnología organizacional, relaciones con los clientes y destrezas profesionales que dan a una empresa una ventaja competitiva en el mercado</a:t>
            </a:r>
            <a:r>
              <a:rPr lang="es-ES" sz="2800" dirty="0" smtClean="0"/>
              <a:t>”.</a:t>
            </a:r>
          </a:p>
          <a:p>
            <a:pPr marL="539496" indent="-457200" algn="r">
              <a:buClrTx/>
              <a:buFontTx/>
              <a:buChar char="-"/>
            </a:pPr>
            <a:r>
              <a:rPr lang="es-ES" sz="2800" dirty="0" err="1" smtClean="0">
                <a:solidFill>
                  <a:srgbClr val="FF0000"/>
                </a:solidFill>
              </a:rPr>
              <a:t>Edvinsson</a:t>
            </a:r>
            <a:r>
              <a:rPr lang="es-ES" sz="2800" dirty="0" smtClean="0">
                <a:solidFill>
                  <a:srgbClr val="FF0000"/>
                </a:solidFill>
              </a:rPr>
              <a:t> </a:t>
            </a:r>
            <a:r>
              <a:rPr lang="es-ES" sz="2800" dirty="0">
                <a:solidFill>
                  <a:srgbClr val="FF0000"/>
                </a:solidFill>
              </a:rPr>
              <a:t>y </a:t>
            </a:r>
            <a:r>
              <a:rPr lang="es-ES" sz="2800" dirty="0" smtClean="0">
                <a:solidFill>
                  <a:srgbClr val="FF0000"/>
                </a:solidFill>
              </a:rPr>
              <a:t>Malone, 1999:7</a:t>
            </a:r>
          </a:p>
          <a:p>
            <a:pPr marL="539496" indent="-457200" algn="r">
              <a:buClrTx/>
              <a:buFontTx/>
              <a:buChar char="-"/>
            </a:pPr>
            <a:endParaRPr lang="es-MX" sz="2800" dirty="0" smtClean="0">
              <a:solidFill>
                <a:srgbClr val="FF0000"/>
              </a:solidFill>
            </a:endParaRPr>
          </a:p>
          <a:p>
            <a:pPr algn="just">
              <a:buClrTx/>
            </a:pPr>
            <a:r>
              <a:rPr lang="es-ES" sz="2800" dirty="0" smtClean="0"/>
              <a:t>“Es la </a:t>
            </a:r>
            <a:r>
              <a:rPr lang="es-ES" sz="2800" dirty="0"/>
              <a:t>medida de valor creado que permite determinar la eficacia del aprendizaje organizativo y evaluar la eficiencia de la gestión del conocimiento”. </a:t>
            </a:r>
            <a:endParaRPr lang="es-ES" sz="2800" dirty="0" smtClean="0"/>
          </a:p>
          <a:p>
            <a:pPr marL="82296" indent="0" algn="r">
              <a:buClrTx/>
              <a:buNone/>
            </a:pPr>
            <a:r>
              <a:rPr lang="es-ES" sz="2800" dirty="0" smtClean="0">
                <a:solidFill>
                  <a:srgbClr val="FF0000"/>
                </a:solidFill>
              </a:rPr>
              <a:t>-Bueno,1999:2</a:t>
            </a:r>
          </a:p>
        </p:txBody>
      </p:sp>
    </p:spTree>
    <p:extLst>
      <p:ext uri="{BB962C8B-B14F-4D97-AF65-F5344CB8AC3E}">
        <p14:creationId xmlns:p14="http://schemas.microsoft.com/office/powerpoint/2010/main" val="38926426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11560" y="764704"/>
            <a:ext cx="7772400" cy="5327104"/>
          </a:xfrm>
        </p:spPr>
        <p:txBody>
          <a:bodyPr>
            <a:normAutofit/>
          </a:bodyPr>
          <a:lstStyle/>
          <a:p>
            <a:pPr marL="82296" indent="0">
              <a:buClrTx/>
              <a:buNone/>
            </a:pPr>
            <a:endParaRPr lang="es-ES" dirty="0" smtClean="0">
              <a:solidFill>
                <a:srgbClr val="FF0000"/>
              </a:solidFill>
            </a:endParaRPr>
          </a:p>
          <a:p>
            <a:pPr algn="just">
              <a:buClrTx/>
            </a:pPr>
            <a:r>
              <a:rPr lang="es-ES" dirty="0"/>
              <a:t>“Suma de las ideas, inventos, tecnologías, conocimiento general, programas informáticos, diseños, técnicas de tratamiento de datos, procesos, creatividad y publicaciones de una empresa”. </a:t>
            </a:r>
          </a:p>
          <a:p>
            <a:pPr marL="82296" indent="0" algn="r">
              <a:buClrTx/>
              <a:buNone/>
            </a:pPr>
            <a:r>
              <a:rPr lang="es-ES" dirty="0">
                <a:solidFill>
                  <a:srgbClr val="FF0000"/>
                </a:solidFill>
              </a:rPr>
              <a:t>-Sullivan, 2001:26</a:t>
            </a:r>
          </a:p>
          <a:p>
            <a:pPr marL="82296" indent="0">
              <a:buClrTx/>
              <a:buNone/>
            </a:pPr>
            <a:endParaRPr lang="es-ES" dirty="0" smtClean="0">
              <a:solidFill>
                <a:srgbClr val="FF0000"/>
              </a:solidFill>
            </a:endParaRPr>
          </a:p>
          <a:p>
            <a:pPr algn="just">
              <a:buClrTx/>
            </a:pPr>
            <a:r>
              <a:rPr lang="es-ES" dirty="0" smtClean="0"/>
              <a:t>Incluyen todos los trámites y activos que normalmente no aparecen en el balance, así como todos los activos intangibles que conforman los modernos métodos de contabilidad </a:t>
            </a:r>
            <a:endParaRPr lang="es-ES" dirty="0" smtClean="0"/>
          </a:p>
          <a:p>
            <a:pPr marL="0" indent="0" algn="r">
              <a:buClrTx/>
              <a:buNone/>
            </a:pPr>
            <a:r>
              <a:rPr lang="es-ES" dirty="0" smtClean="0">
                <a:solidFill>
                  <a:srgbClr val="FF0000"/>
                </a:solidFill>
              </a:rPr>
              <a:t>Ross</a:t>
            </a:r>
            <a:r>
              <a:rPr lang="es-ES" dirty="0" smtClean="0">
                <a:solidFill>
                  <a:srgbClr val="FF0000"/>
                </a:solidFill>
              </a:rPr>
              <a:t>, </a:t>
            </a:r>
            <a:r>
              <a:rPr lang="es-ES" dirty="0" err="1" smtClean="0">
                <a:solidFill>
                  <a:srgbClr val="FF0000"/>
                </a:solidFill>
              </a:rPr>
              <a:t>et.al</a:t>
            </a:r>
            <a:r>
              <a:rPr lang="es-ES" dirty="0" smtClean="0">
                <a:solidFill>
                  <a:srgbClr val="FF0000"/>
                </a:solidFill>
              </a:rPr>
              <a:t>., 2001:48</a:t>
            </a:r>
          </a:p>
          <a:p>
            <a:endParaRPr lang="es-MX" dirty="0"/>
          </a:p>
        </p:txBody>
      </p:sp>
    </p:spTree>
    <p:extLst>
      <p:ext uri="{BB962C8B-B14F-4D97-AF65-F5344CB8AC3E}">
        <p14:creationId xmlns:p14="http://schemas.microsoft.com/office/powerpoint/2010/main" val="28086731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fontScale="90000"/>
          </a:bodyPr>
          <a:lstStyle/>
          <a:p>
            <a:r>
              <a:rPr lang="es-MX" dirty="0" smtClean="0"/>
              <a:t>Implicaciones del capital intelectual</a:t>
            </a:r>
            <a:endParaRPr lang="es-MX" dirty="0"/>
          </a:p>
        </p:txBody>
      </p:sp>
      <p:sp>
        <p:nvSpPr>
          <p:cNvPr id="5" name="4 Marcador de contenido"/>
          <p:cNvSpPr>
            <a:spLocks noGrp="1"/>
          </p:cNvSpPr>
          <p:nvPr>
            <p:ph sz="quarter" idx="1"/>
          </p:nvPr>
        </p:nvSpPr>
        <p:spPr>
          <a:xfrm>
            <a:off x="4139952" y="6063007"/>
            <a:ext cx="4770918" cy="556575"/>
          </a:xfrm>
        </p:spPr>
        <p:txBody>
          <a:bodyPr>
            <a:noAutofit/>
          </a:bodyPr>
          <a:lstStyle/>
          <a:p>
            <a:pPr marL="82296" indent="0" algn="r">
              <a:lnSpc>
                <a:spcPct val="150000"/>
              </a:lnSpc>
              <a:buClrTx/>
              <a:buNone/>
            </a:pPr>
            <a:r>
              <a:rPr lang="es-ES" sz="2400" dirty="0" smtClean="0"/>
              <a:t>-Adaptado de: Nevado </a:t>
            </a:r>
            <a:r>
              <a:rPr lang="es-ES" sz="2400" dirty="0"/>
              <a:t>y López, </a:t>
            </a:r>
            <a:r>
              <a:rPr lang="es-ES" sz="2400" dirty="0" smtClean="0"/>
              <a:t>2002:25</a:t>
            </a:r>
            <a:endParaRPr lang="es-MX" sz="2400" dirty="0"/>
          </a:p>
        </p:txBody>
      </p:sp>
      <p:sp>
        <p:nvSpPr>
          <p:cNvPr id="6" name="4 Marcador de contenido"/>
          <p:cNvSpPr txBox="1">
            <a:spLocks/>
          </p:cNvSpPr>
          <p:nvPr/>
        </p:nvSpPr>
        <p:spPr>
          <a:xfrm>
            <a:off x="773578" y="1729990"/>
            <a:ext cx="3024336" cy="1294911"/>
          </a:xfrm>
          <a:prstGeom prst="rect">
            <a:avLst/>
          </a:prstGeom>
        </p:spPr>
        <p:txBody>
          <a:bodyPr vert="horz">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ctr">
              <a:spcBef>
                <a:spcPts val="0"/>
              </a:spcBef>
              <a:buClrTx/>
              <a:buNone/>
            </a:pPr>
            <a:r>
              <a:rPr lang="es-ES" sz="2400" dirty="0" smtClean="0"/>
              <a:t>Conjunto de activos no reflejados en estados financieros</a:t>
            </a:r>
          </a:p>
        </p:txBody>
      </p:sp>
      <p:sp>
        <p:nvSpPr>
          <p:cNvPr id="4" name="Flecha derecha 3"/>
          <p:cNvSpPr/>
          <p:nvPr/>
        </p:nvSpPr>
        <p:spPr>
          <a:xfrm rot="5400000">
            <a:off x="1745686" y="3374994"/>
            <a:ext cx="1080120" cy="756084"/>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7" name="4 Marcador de contenido"/>
          <p:cNvSpPr txBox="1">
            <a:spLocks/>
          </p:cNvSpPr>
          <p:nvPr/>
        </p:nvSpPr>
        <p:spPr>
          <a:xfrm>
            <a:off x="914400" y="4474658"/>
            <a:ext cx="3024336" cy="1294911"/>
          </a:xfrm>
          <a:prstGeom prst="rect">
            <a:avLst/>
          </a:prstGeom>
        </p:spPr>
        <p:txBody>
          <a:bodyPr vert="horz">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ctr">
              <a:spcBef>
                <a:spcPts val="0"/>
              </a:spcBef>
              <a:buClrTx/>
              <a:buNone/>
            </a:pPr>
            <a:r>
              <a:rPr lang="es-ES" sz="2400" dirty="0" smtClean="0"/>
              <a:t>Capital humano</a:t>
            </a:r>
          </a:p>
          <a:p>
            <a:pPr marL="0" indent="0" algn="ctr">
              <a:spcBef>
                <a:spcPts val="0"/>
              </a:spcBef>
              <a:buClrTx/>
              <a:buNone/>
            </a:pPr>
            <a:r>
              <a:rPr lang="es-ES" sz="2400" dirty="0" smtClean="0"/>
              <a:t>Capital estructural</a:t>
            </a:r>
          </a:p>
          <a:p>
            <a:pPr marL="0" indent="0" algn="ctr">
              <a:spcBef>
                <a:spcPts val="0"/>
              </a:spcBef>
              <a:buClrTx/>
              <a:buNone/>
            </a:pPr>
            <a:r>
              <a:rPr lang="es-ES" sz="2400" dirty="0" smtClean="0"/>
              <a:t>Capital relacional</a:t>
            </a:r>
          </a:p>
        </p:txBody>
      </p:sp>
      <p:sp>
        <p:nvSpPr>
          <p:cNvPr id="8" name="CuadroTexto 7"/>
          <p:cNvSpPr txBox="1"/>
          <p:nvPr/>
        </p:nvSpPr>
        <p:spPr>
          <a:xfrm>
            <a:off x="2663788" y="3533599"/>
            <a:ext cx="1656184" cy="369332"/>
          </a:xfrm>
          <a:prstGeom prst="rect">
            <a:avLst/>
          </a:prstGeom>
          <a:noFill/>
        </p:spPr>
        <p:txBody>
          <a:bodyPr wrap="square" rtlCol="0">
            <a:spAutoFit/>
          </a:bodyPr>
          <a:lstStyle/>
          <a:p>
            <a:r>
              <a:rPr lang="es-MX" dirty="0" smtClean="0"/>
              <a:t>Relacionado con</a:t>
            </a:r>
            <a:endParaRPr lang="es-MX" dirty="0"/>
          </a:p>
        </p:txBody>
      </p:sp>
      <p:sp>
        <p:nvSpPr>
          <p:cNvPr id="9" name="Flecha derecha 8"/>
          <p:cNvSpPr/>
          <p:nvPr/>
        </p:nvSpPr>
        <p:spPr>
          <a:xfrm>
            <a:off x="4139952" y="4744071"/>
            <a:ext cx="1080120" cy="756084"/>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10" name="4 Marcador de contenido"/>
          <p:cNvSpPr txBox="1">
            <a:spLocks/>
          </p:cNvSpPr>
          <p:nvPr/>
        </p:nvSpPr>
        <p:spPr>
          <a:xfrm>
            <a:off x="5413265" y="4357309"/>
            <a:ext cx="3024336" cy="1529608"/>
          </a:xfrm>
          <a:prstGeom prst="rect">
            <a:avLst/>
          </a:prstGeom>
        </p:spPr>
        <p:txBody>
          <a:bodyPr vert="horz">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ctr">
              <a:spcBef>
                <a:spcPts val="0"/>
              </a:spcBef>
              <a:buClrTx/>
              <a:buNone/>
            </a:pPr>
            <a:r>
              <a:rPr lang="es-ES" sz="2400" dirty="0" smtClean="0"/>
              <a:t>Aprovechamiento de oportunidades y generación de valor a futuro</a:t>
            </a:r>
          </a:p>
        </p:txBody>
      </p:sp>
      <p:pic>
        <p:nvPicPr>
          <p:cNvPr id="12" name="Imagen 11"/>
          <p:cNvPicPr>
            <a:picLocks noChangeAspect="1"/>
          </p:cNvPicPr>
          <p:nvPr/>
        </p:nvPicPr>
        <p:blipFill>
          <a:blip r:embed="rId2"/>
          <a:stretch>
            <a:fillRect/>
          </a:stretch>
        </p:blipFill>
        <p:spPr>
          <a:xfrm>
            <a:off x="5096660" y="1417638"/>
            <a:ext cx="2981939" cy="2115961"/>
          </a:xfrm>
          <a:prstGeom prst="rect">
            <a:avLst/>
          </a:prstGeom>
        </p:spPr>
      </p:pic>
    </p:spTree>
    <p:extLst>
      <p:ext uri="{BB962C8B-B14F-4D97-AF65-F5344CB8AC3E}">
        <p14:creationId xmlns:p14="http://schemas.microsoft.com/office/powerpoint/2010/main" val="22990715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Componentes del capital intelectual</a:t>
            </a:r>
            <a:endParaRPr lang="es-MX" dirty="0"/>
          </a:p>
        </p:txBody>
      </p:sp>
      <p:sp>
        <p:nvSpPr>
          <p:cNvPr id="4" name="Flecha derecha 3"/>
          <p:cNvSpPr/>
          <p:nvPr/>
        </p:nvSpPr>
        <p:spPr>
          <a:xfrm rot="7521688">
            <a:off x="2420543" y="1984680"/>
            <a:ext cx="1080120" cy="756084"/>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5" name="Flecha derecha 4"/>
          <p:cNvSpPr/>
          <p:nvPr/>
        </p:nvSpPr>
        <p:spPr>
          <a:xfrm rot="2871406" flipV="1">
            <a:off x="5645446" y="1964158"/>
            <a:ext cx="1080120" cy="849741"/>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6" name="4 Marcador de contenido"/>
          <p:cNvSpPr txBox="1">
            <a:spLocks/>
          </p:cNvSpPr>
          <p:nvPr/>
        </p:nvSpPr>
        <p:spPr>
          <a:xfrm>
            <a:off x="1067722" y="3003162"/>
            <a:ext cx="3024336" cy="2730094"/>
          </a:xfrm>
          <a:prstGeom prst="rect">
            <a:avLst/>
          </a:prstGeom>
        </p:spPr>
        <p:txBody>
          <a:bodyPr vert="horz">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ctr">
              <a:spcBef>
                <a:spcPts val="0"/>
              </a:spcBef>
              <a:buClrTx/>
              <a:buNone/>
            </a:pPr>
            <a:r>
              <a:rPr lang="es-ES" sz="2400" dirty="0" smtClean="0"/>
              <a:t>Capital humano</a:t>
            </a:r>
          </a:p>
          <a:p>
            <a:pPr marL="0" indent="0" algn="ctr">
              <a:spcBef>
                <a:spcPts val="0"/>
              </a:spcBef>
              <a:buClrTx/>
              <a:buNone/>
            </a:pPr>
            <a:endParaRPr lang="es-ES" sz="2400" dirty="0"/>
          </a:p>
          <a:p>
            <a:pPr marL="0" indent="0" algn="ctr">
              <a:spcBef>
                <a:spcPts val="0"/>
              </a:spcBef>
              <a:buClrTx/>
              <a:buNone/>
            </a:pPr>
            <a:r>
              <a:rPr lang="es-ES" sz="2400" dirty="0" smtClean="0"/>
              <a:t>Empleados de una empresa con:</a:t>
            </a:r>
          </a:p>
          <a:p>
            <a:pPr marL="0" indent="0" algn="ctr">
              <a:spcBef>
                <a:spcPts val="0"/>
              </a:spcBef>
              <a:buClrTx/>
              <a:buNone/>
            </a:pPr>
            <a:r>
              <a:rPr lang="es-ES" sz="2400" dirty="0" smtClean="0"/>
              <a:t>Destrezas</a:t>
            </a:r>
          </a:p>
          <a:p>
            <a:pPr marL="0" indent="0" algn="ctr">
              <a:spcBef>
                <a:spcPts val="0"/>
              </a:spcBef>
              <a:buClrTx/>
              <a:buNone/>
            </a:pPr>
            <a:r>
              <a:rPr lang="es-ES" sz="2400" dirty="0" smtClean="0"/>
              <a:t>Aptitudes</a:t>
            </a:r>
          </a:p>
          <a:p>
            <a:pPr marL="0" indent="0" algn="ctr">
              <a:spcBef>
                <a:spcPts val="0"/>
              </a:spcBef>
              <a:buClrTx/>
              <a:buNone/>
            </a:pPr>
            <a:r>
              <a:rPr lang="es-ES" sz="2400" dirty="0" smtClean="0"/>
              <a:t>Conocimiento</a:t>
            </a:r>
          </a:p>
        </p:txBody>
      </p:sp>
      <p:sp>
        <p:nvSpPr>
          <p:cNvPr id="7" name="4 Marcador de contenido"/>
          <p:cNvSpPr txBox="1">
            <a:spLocks/>
          </p:cNvSpPr>
          <p:nvPr/>
        </p:nvSpPr>
        <p:spPr>
          <a:xfrm>
            <a:off x="5076056" y="2996952"/>
            <a:ext cx="3024336" cy="2730094"/>
          </a:xfrm>
          <a:prstGeom prst="rect">
            <a:avLst/>
          </a:prstGeom>
        </p:spPr>
        <p:txBody>
          <a:bodyPr vert="horz">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ctr">
              <a:spcBef>
                <a:spcPts val="0"/>
              </a:spcBef>
              <a:buClrTx/>
              <a:buNone/>
            </a:pPr>
            <a:r>
              <a:rPr lang="es-ES" sz="2400" dirty="0" smtClean="0"/>
              <a:t>Activos intelectuales</a:t>
            </a:r>
          </a:p>
          <a:p>
            <a:pPr marL="0" indent="0" algn="ctr">
              <a:spcBef>
                <a:spcPts val="0"/>
              </a:spcBef>
              <a:buClrTx/>
              <a:buNone/>
            </a:pPr>
            <a:endParaRPr lang="es-ES" sz="2400" dirty="0" smtClean="0"/>
          </a:p>
          <a:p>
            <a:pPr marL="0" indent="0" algn="ctr">
              <a:spcBef>
                <a:spcPts val="0"/>
              </a:spcBef>
              <a:buClrTx/>
              <a:buNone/>
            </a:pPr>
            <a:r>
              <a:rPr lang="es-ES" sz="2400" dirty="0" smtClean="0"/>
              <a:t>Creados cuando el </a:t>
            </a:r>
          </a:p>
          <a:p>
            <a:pPr marL="0" indent="0" algn="ctr">
              <a:spcBef>
                <a:spcPts val="0"/>
              </a:spcBef>
              <a:buClrTx/>
              <a:buNone/>
            </a:pPr>
            <a:r>
              <a:rPr lang="es-ES" sz="2400" dirty="0" smtClean="0"/>
              <a:t>capital humano consigna por escrito el conocimiento o aprendizaje. </a:t>
            </a:r>
            <a:endParaRPr lang="es-MX" sz="2400" dirty="0" smtClean="0"/>
          </a:p>
          <a:p>
            <a:pPr marL="0" indent="0" algn="ctr">
              <a:spcBef>
                <a:spcPts val="0"/>
              </a:spcBef>
              <a:buClrTx/>
              <a:buNone/>
            </a:pPr>
            <a:endParaRPr lang="es-ES" sz="2400" dirty="0"/>
          </a:p>
        </p:txBody>
      </p:sp>
      <p:sp>
        <p:nvSpPr>
          <p:cNvPr id="8" name="4 Marcador de contenido"/>
          <p:cNvSpPr txBox="1">
            <a:spLocks/>
          </p:cNvSpPr>
          <p:nvPr/>
        </p:nvSpPr>
        <p:spPr>
          <a:xfrm>
            <a:off x="4139952" y="6063007"/>
            <a:ext cx="4770918" cy="556575"/>
          </a:xfrm>
          <a:prstGeom prst="rect">
            <a:avLst/>
          </a:prstGeom>
        </p:spPr>
        <p:txBody>
          <a:bodyPr vert="horz">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82296" indent="0" algn="r">
              <a:lnSpc>
                <a:spcPct val="150000"/>
              </a:lnSpc>
              <a:buClrTx/>
              <a:buNone/>
            </a:pPr>
            <a:r>
              <a:rPr lang="es-ES" sz="2400" dirty="0" smtClean="0"/>
              <a:t>-</a:t>
            </a:r>
            <a:r>
              <a:rPr lang="es-ES" sz="2400" dirty="0"/>
              <a:t> Sullivan (2001)</a:t>
            </a:r>
            <a:endParaRPr lang="es-MX" sz="2400" dirty="0"/>
          </a:p>
        </p:txBody>
      </p:sp>
    </p:spTree>
    <p:extLst>
      <p:ext uri="{BB962C8B-B14F-4D97-AF65-F5344CB8AC3E}">
        <p14:creationId xmlns:p14="http://schemas.microsoft.com/office/powerpoint/2010/main" val="36729910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a:t>Componentes del capital intelectual</a:t>
            </a:r>
          </a:p>
        </p:txBody>
      </p:sp>
      <p:sp>
        <p:nvSpPr>
          <p:cNvPr id="3" name="2 Marcador de contenido"/>
          <p:cNvSpPr>
            <a:spLocks noGrp="1"/>
          </p:cNvSpPr>
          <p:nvPr>
            <p:ph sz="quarter" idx="1"/>
          </p:nvPr>
        </p:nvSpPr>
        <p:spPr>
          <a:xfrm>
            <a:off x="4565913" y="5733256"/>
            <a:ext cx="4248472" cy="753509"/>
          </a:xfrm>
        </p:spPr>
        <p:txBody>
          <a:bodyPr>
            <a:normAutofit fontScale="62500" lnSpcReduction="20000"/>
          </a:bodyPr>
          <a:lstStyle/>
          <a:p>
            <a:pPr marL="0" indent="0" algn="just">
              <a:buNone/>
            </a:pPr>
            <a:r>
              <a:rPr lang="es-MX" dirty="0" smtClean="0"/>
              <a:t>*</a:t>
            </a:r>
            <a:r>
              <a:rPr lang="es-ES" sz="2300" dirty="0"/>
              <a:t>Vicepresidente  de personas, conocimiento y estrategias de </a:t>
            </a:r>
            <a:r>
              <a:rPr lang="es-ES" sz="2300" dirty="0" err="1"/>
              <a:t>Canada’s</a:t>
            </a:r>
            <a:r>
              <a:rPr lang="es-ES" sz="2300" dirty="0"/>
              <a:t> Mutual </a:t>
            </a:r>
            <a:r>
              <a:rPr lang="es-ES" sz="2300" dirty="0" err="1"/>
              <a:t>Group</a:t>
            </a:r>
            <a:r>
              <a:rPr lang="es-ES" sz="2300" dirty="0"/>
              <a:t> y pionero en el campo de la creación de conocimiento (citado por Sullivan  2001: 27)</a:t>
            </a:r>
            <a:endParaRPr lang="es-MX" sz="2300" dirty="0"/>
          </a:p>
          <a:p>
            <a:endParaRPr lang="es-MX" dirty="0"/>
          </a:p>
        </p:txBody>
      </p:sp>
      <p:sp>
        <p:nvSpPr>
          <p:cNvPr id="4" name="3 CuadroTexto"/>
          <p:cNvSpPr txBox="1"/>
          <p:nvPr/>
        </p:nvSpPr>
        <p:spPr>
          <a:xfrm>
            <a:off x="899592" y="1484784"/>
            <a:ext cx="7344816" cy="707886"/>
          </a:xfrm>
          <a:prstGeom prst="rect">
            <a:avLst/>
          </a:prstGeom>
          <a:noFill/>
        </p:spPr>
        <p:txBody>
          <a:bodyPr wrap="square" rtlCol="0">
            <a:spAutoFit/>
          </a:bodyPr>
          <a:lstStyle/>
          <a:p>
            <a:pPr algn="just"/>
            <a:r>
              <a:rPr lang="es-ES" sz="2000" dirty="0" err="1"/>
              <a:t>Hubert</a:t>
            </a:r>
            <a:r>
              <a:rPr lang="es-ES" sz="2000" dirty="0"/>
              <a:t> Saint-Onge*,  prefiere  el término capital de conocimiento a capital intelectual. Él define el capital del conocimiento como la suma de:</a:t>
            </a:r>
            <a:endParaRPr lang="es-MX" sz="2000" dirty="0"/>
          </a:p>
        </p:txBody>
      </p:sp>
      <p:sp>
        <p:nvSpPr>
          <p:cNvPr id="5" name="AutoShape 2" descr="Resultado de imagen para capital human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6" name="Diagrama 5"/>
          <p:cNvGraphicFramePr/>
          <p:nvPr>
            <p:extLst>
              <p:ext uri="{D42A27DB-BD31-4B8C-83A1-F6EECF244321}">
                <p14:modId xmlns:p14="http://schemas.microsoft.com/office/powerpoint/2010/main" val="2155829070"/>
              </p:ext>
            </p:extLst>
          </p:nvPr>
        </p:nvGraphicFramePr>
        <p:xfrm>
          <a:off x="575556" y="904055"/>
          <a:ext cx="7992888" cy="53186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51191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799</TotalTime>
  <Words>2353</Words>
  <Application>Microsoft Office PowerPoint</Application>
  <PresentationFormat>Presentación en pantalla (4:3)</PresentationFormat>
  <Paragraphs>202</Paragraphs>
  <Slides>36</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36</vt:i4>
      </vt:variant>
    </vt:vector>
  </HeadingPairs>
  <TitlesOfParts>
    <vt:vector size="42" baseType="lpstr">
      <vt:lpstr>Arial</vt:lpstr>
      <vt:lpstr>Calibri</vt:lpstr>
      <vt:lpstr>Franklin Gothic Book</vt:lpstr>
      <vt:lpstr>Perpetua</vt:lpstr>
      <vt:lpstr>Wingdings 2</vt:lpstr>
      <vt:lpstr>Equidad</vt:lpstr>
      <vt:lpstr>Facultad de Contaduría y Administración </vt:lpstr>
      <vt:lpstr>Guión explicativo para el uso del material.  </vt:lpstr>
      <vt:lpstr>Presentación de PowerPoint</vt:lpstr>
      <vt:lpstr>Presentación de PowerPoint</vt:lpstr>
      <vt:lpstr>Definiciones de CI</vt:lpstr>
      <vt:lpstr>Presentación de PowerPoint</vt:lpstr>
      <vt:lpstr>Implicaciones del capital intelectual</vt:lpstr>
      <vt:lpstr>Componentes del capital intelectual</vt:lpstr>
      <vt:lpstr>Componentes del capital intelectual</vt:lpstr>
      <vt:lpstr> </vt:lpstr>
      <vt:lpstr>Raíces conceptuales del CI</vt:lpstr>
      <vt:lpstr>Presentación de PowerPoint</vt:lpstr>
      <vt:lpstr>¿Qué es el conocimiento?</vt:lpstr>
      <vt:lpstr>OBJETIVOS DEL CONOCIMIENTO EN LAS ORGANIZACIONES</vt:lpstr>
      <vt:lpstr>IDENTIFICACIÓN DEL CONOCIMIENTO</vt:lpstr>
      <vt:lpstr>El conocimiento en las organizaciones</vt:lpstr>
      <vt:lpstr>Presentación de PowerPoint</vt:lpstr>
      <vt:lpstr>Ciclo de conversión del conocimiento</vt:lpstr>
      <vt:lpstr>¿Qué es gestión del conocimiento?</vt:lpstr>
      <vt:lpstr>Importancia de gestionar el conocimiento </vt:lpstr>
      <vt:lpstr>Desventajas de la gestión del conocimiento</vt:lpstr>
      <vt:lpstr>Factores que deciden la necesidad de gestionar el conocimiento.  </vt:lpstr>
      <vt:lpstr>Ciclo de la gestión del conocimiento.  </vt:lpstr>
      <vt:lpstr>FUENTES EXTERNAS DE CONOCIMIENTO</vt:lpstr>
      <vt:lpstr>FUENTES EXTERNAS DE CONOCIMIENTO</vt:lpstr>
      <vt:lpstr>DESARROLLO DEL CONOCIMIENTO</vt:lpstr>
      <vt:lpstr>COMPARTICIÓN Y DISTRIBUCIÓN DEL CONOCIMIENTO</vt:lpstr>
      <vt:lpstr>UTILIZACIÓN DEL CONOCIMIENTO</vt:lpstr>
      <vt:lpstr>RETENCIÓN DEL CONOCIMIENTO</vt:lpstr>
      <vt:lpstr>EVALUACIÓN DEL CONOCIMIENTO</vt:lpstr>
      <vt:lpstr>Presentación de PowerPoint</vt:lpstr>
      <vt:lpstr>Gestión del conocimiento y capital intelectual.</vt:lpstr>
      <vt:lpstr>Gestión del conocimiento y capital intelectual.</vt:lpstr>
      <vt:lpstr>Referencias</vt:lpstr>
      <vt:lpstr>Referencias</vt:lpstr>
      <vt:lpstr>Referencias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Gestión del CI</dc:title>
  <dc:creator>fca</dc:creator>
  <cp:lastModifiedBy>Usuario</cp:lastModifiedBy>
  <cp:revision>75</cp:revision>
  <cp:lastPrinted>2017-10-21T03:25:10Z</cp:lastPrinted>
  <dcterms:created xsi:type="dcterms:W3CDTF">2016-10-10T16:41:39Z</dcterms:created>
  <dcterms:modified xsi:type="dcterms:W3CDTF">2017-10-21T03:44:28Z</dcterms:modified>
</cp:coreProperties>
</file>