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68"/>
  </p:notesMasterIdLst>
  <p:sldIdLst>
    <p:sldId id="274" r:id="rId2"/>
    <p:sldId id="275" r:id="rId3"/>
    <p:sldId id="256" r:id="rId4"/>
    <p:sldId id="323" r:id="rId5"/>
    <p:sldId id="324" r:id="rId6"/>
    <p:sldId id="276" r:id="rId7"/>
    <p:sldId id="293" r:id="rId8"/>
    <p:sldId id="257" r:id="rId9"/>
    <p:sldId id="286" r:id="rId10"/>
    <p:sldId id="294" r:id="rId11"/>
    <p:sldId id="289" r:id="rId12"/>
    <p:sldId id="290" r:id="rId13"/>
    <p:sldId id="291" r:id="rId14"/>
    <p:sldId id="295" r:id="rId15"/>
    <p:sldId id="258" r:id="rId16"/>
    <p:sldId id="287" r:id="rId17"/>
    <p:sldId id="288" r:id="rId18"/>
    <p:sldId id="292" r:id="rId19"/>
    <p:sldId id="259" r:id="rId20"/>
    <p:sldId id="296" r:id="rId21"/>
    <p:sldId id="260" r:id="rId22"/>
    <p:sldId id="261" r:id="rId23"/>
    <p:sldId id="297" r:id="rId24"/>
    <p:sldId id="264" r:id="rId25"/>
    <p:sldId id="298" r:id="rId26"/>
    <p:sldId id="265" r:id="rId27"/>
    <p:sldId id="299" r:id="rId28"/>
    <p:sldId id="305" r:id="rId29"/>
    <p:sldId id="266" r:id="rId30"/>
    <p:sldId id="300" r:id="rId31"/>
    <p:sldId id="301" r:id="rId32"/>
    <p:sldId id="302" r:id="rId33"/>
    <p:sldId id="306" r:id="rId34"/>
    <p:sldId id="267" r:id="rId35"/>
    <p:sldId id="303" r:id="rId36"/>
    <p:sldId id="304" r:id="rId37"/>
    <p:sldId id="307" r:id="rId38"/>
    <p:sldId id="268" r:id="rId39"/>
    <p:sldId id="308" r:id="rId40"/>
    <p:sldId id="309" r:id="rId41"/>
    <p:sldId id="310" r:id="rId42"/>
    <p:sldId id="269" r:id="rId43"/>
    <p:sldId id="311" r:id="rId44"/>
    <p:sldId id="313" r:id="rId45"/>
    <p:sldId id="314" r:id="rId46"/>
    <p:sldId id="270" r:id="rId47"/>
    <p:sldId id="312" r:id="rId48"/>
    <p:sldId id="271" r:id="rId49"/>
    <p:sldId id="315" r:id="rId50"/>
    <p:sldId id="317" r:id="rId51"/>
    <p:sldId id="316" r:id="rId52"/>
    <p:sldId id="318" r:id="rId53"/>
    <p:sldId id="272" r:id="rId54"/>
    <p:sldId id="321" r:id="rId55"/>
    <p:sldId id="319" r:id="rId56"/>
    <p:sldId id="320" r:id="rId57"/>
    <p:sldId id="279" r:id="rId58"/>
    <p:sldId id="273" r:id="rId59"/>
    <p:sldId id="278" r:id="rId60"/>
    <p:sldId id="322" r:id="rId61"/>
    <p:sldId id="280" r:id="rId62"/>
    <p:sldId id="281" r:id="rId63"/>
    <p:sldId id="282" r:id="rId64"/>
    <p:sldId id="283" r:id="rId65"/>
    <p:sldId id="284" r:id="rId66"/>
    <p:sldId id="285" r:id="rId67"/>
  </p:sldIdLst>
  <p:sldSz cx="9144000" cy="5143500" type="screen16x9"/>
  <p:notesSz cx="6858000" cy="9144000"/>
  <p:defaultTextStyle>
    <a:defPPr>
      <a:defRPr lang="en-US"/>
    </a:defPPr>
    <a:lvl1pPr marL="0" algn="l" defTabSz="342900" rtl="0" eaLnBrk="1" latinLnBrk="0" hangingPunct="1">
      <a:defRPr sz="1400" kern="1200">
        <a:solidFill>
          <a:schemeClr val="tx1"/>
        </a:solidFill>
        <a:latin typeface="+mn-lt"/>
        <a:ea typeface="+mn-ea"/>
        <a:cs typeface="+mn-cs"/>
      </a:defRPr>
    </a:lvl1pPr>
    <a:lvl2pPr marL="342900" algn="l" defTabSz="342900" rtl="0" eaLnBrk="1" latinLnBrk="0" hangingPunct="1">
      <a:defRPr sz="1400" kern="1200">
        <a:solidFill>
          <a:schemeClr val="tx1"/>
        </a:solidFill>
        <a:latin typeface="+mn-lt"/>
        <a:ea typeface="+mn-ea"/>
        <a:cs typeface="+mn-cs"/>
      </a:defRPr>
    </a:lvl2pPr>
    <a:lvl3pPr marL="685800" algn="l" defTabSz="342900" rtl="0" eaLnBrk="1" latinLnBrk="0" hangingPunct="1">
      <a:defRPr sz="1400" kern="1200">
        <a:solidFill>
          <a:schemeClr val="tx1"/>
        </a:solidFill>
        <a:latin typeface="+mn-lt"/>
        <a:ea typeface="+mn-ea"/>
        <a:cs typeface="+mn-cs"/>
      </a:defRPr>
    </a:lvl3pPr>
    <a:lvl4pPr marL="1028700" algn="l" defTabSz="342900" rtl="0" eaLnBrk="1" latinLnBrk="0" hangingPunct="1">
      <a:defRPr sz="1400" kern="1200">
        <a:solidFill>
          <a:schemeClr val="tx1"/>
        </a:solidFill>
        <a:latin typeface="+mn-lt"/>
        <a:ea typeface="+mn-ea"/>
        <a:cs typeface="+mn-cs"/>
      </a:defRPr>
    </a:lvl4pPr>
    <a:lvl5pPr marL="1371600" algn="l" defTabSz="342900" rtl="0" eaLnBrk="1" latinLnBrk="0" hangingPunct="1">
      <a:defRPr sz="1400" kern="1200">
        <a:solidFill>
          <a:schemeClr val="tx1"/>
        </a:solidFill>
        <a:latin typeface="+mn-lt"/>
        <a:ea typeface="+mn-ea"/>
        <a:cs typeface="+mn-cs"/>
      </a:defRPr>
    </a:lvl5pPr>
    <a:lvl6pPr marL="1714500" algn="l" defTabSz="342900" rtl="0" eaLnBrk="1" latinLnBrk="0" hangingPunct="1">
      <a:defRPr sz="1400" kern="1200">
        <a:solidFill>
          <a:schemeClr val="tx1"/>
        </a:solidFill>
        <a:latin typeface="+mn-lt"/>
        <a:ea typeface="+mn-ea"/>
        <a:cs typeface="+mn-cs"/>
      </a:defRPr>
    </a:lvl6pPr>
    <a:lvl7pPr marL="2057400" algn="l" defTabSz="342900" rtl="0" eaLnBrk="1" latinLnBrk="0" hangingPunct="1">
      <a:defRPr sz="1400" kern="1200">
        <a:solidFill>
          <a:schemeClr val="tx1"/>
        </a:solidFill>
        <a:latin typeface="+mn-lt"/>
        <a:ea typeface="+mn-ea"/>
        <a:cs typeface="+mn-cs"/>
      </a:defRPr>
    </a:lvl7pPr>
    <a:lvl8pPr marL="2400300" algn="l" defTabSz="342900" rtl="0" eaLnBrk="1" latinLnBrk="0" hangingPunct="1">
      <a:defRPr sz="1400" kern="1200">
        <a:solidFill>
          <a:schemeClr val="tx1"/>
        </a:solidFill>
        <a:latin typeface="+mn-lt"/>
        <a:ea typeface="+mn-ea"/>
        <a:cs typeface="+mn-cs"/>
      </a:defRPr>
    </a:lvl8pPr>
    <a:lvl9pPr marL="2743200" algn="l" defTabSz="3429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13D0F"/>
    <a:srgbClr val="AD641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86471" autoAdjust="0"/>
  </p:normalViewPr>
  <p:slideViewPr>
    <p:cSldViewPr snapToGrid="0">
      <p:cViewPr varScale="1">
        <p:scale>
          <a:sx n="105" d="100"/>
          <a:sy n="105" d="100"/>
        </p:scale>
        <p:origin x="1014" y="10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4131E6-91FB-504C-A764-6FC717DAE7D2}" type="doc">
      <dgm:prSet loTypeId="urn:microsoft.com/office/officeart/2005/8/layout/matrix2" loCatId="" qsTypeId="urn:microsoft.com/office/officeart/2005/8/quickstyle/simple4" qsCatId="simple" csTypeId="urn:microsoft.com/office/officeart/2005/8/colors/accent1_2" csCatId="accent1" phldr="1"/>
      <dgm:spPr/>
      <dgm:t>
        <a:bodyPr/>
        <a:lstStyle/>
        <a:p>
          <a:endParaRPr lang="es-ES"/>
        </a:p>
      </dgm:t>
    </dgm:pt>
    <dgm:pt modelId="{A1FFE6C9-4718-1447-B292-DD279BAA55E8}">
      <dgm:prSet phldrT="[Texto]" custT="1"/>
      <dgm:spPr/>
      <dgm:t>
        <a:bodyPr/>
        <a:lstStyle/>
        <a:p>
          <a:pPr algn="l"/>
          <a:r>
            <a:rPr lang="es-ES" sz="2000" dirty="0" smtClean="0">
              <a:solidFill>
                <a:srgbClr val="000000"/>
              </a:solidFill>
            </a:rPr>
            <a:t>Fortalezas</a:t>
          </a:r>
        </a:p>
        <a:p>
          <a:pPr algn="r"/>
          <a:r>
            <a:rPr lang="es-ES" sz="1800" dirty="0" smtClean="0">
              <a:solidFill>
                <a:srgbClr val="000000"/>
              </a:solidFill>
            </a:rPr>
            <a:t>Capacidades distintivas</a:t>
          </a:r>
        </a:p>
        <a:p>
          <a:pPr algn="r"/>
          <a:r>
            <a:rPr lang="es-ES" sz="1800" dirty="0" smtClean="0">
              <a:solidFill>
                <a:srgbClr val="000000"/>
              </a:solidFill>
            </a:rPr>
            <a:t>Ventajas naturales</a:t>
          </a:r>
        </a:p>
        <a:p>
          <a:pPr algn="r"/>
          <a:r>
            <a:rPr lang="es-ES" sz="1800" dirty="0" smtClean="0">
              <a:solidFill>
                <a:srgbClr val="000000"/>
              </a:solidFill>
            </a:rPr>
            <a:t>Recursos superiores</a:t>
          </a:r>
          <a:endParaRPr lang="es-ES" sz="1800" dirty="0">
            <a:solidFill>
              <a:srgbClr val="000000"/>
            </a:solidFill>
          </a:endParaRPr>
        </a:p>
      </dgm:t>
    </dgm:pt>
    <dgm:pt modelId="{7E0F4865-4731-294B-9F51-7A919A9185ED}" type="parTrans" cxnId="{E64176B7-BA92-F84D-AACA-CCEBF3D0B7FE}">
      <dgm:prSet/>
      <dgm:spPr/>
      <dgm:t>
        <a:bodyPr/>
        <a:lstStyle/>
        <a:p>
          <a:endParaRPr lang="es-ES"/>
        </a:p>
      </dgm:t>
    </dgm:pt>
    <dgm:pt modelId="{7BD682D3-532D-594A-A72B-7FB98AF13E3B}" type="sibTrans" cxnId="{E64176B7-BA92-F84D-AACA-CCEBF3D0B7FE}">
      <dgm:prSet/>
      <dgm:spPr/>
      <dgm:t>
        <a:bodyPr/>
        <a:lstStyle/>
        <a:p>
          <a:endParaRPr lang="es-ES"/>
        </a:p>
      </dgm:t>
    </dgm:pt>
    <dgm:pt modelId="{E681733E-B609-3846-9DDC-97BA04C32A41}">
      <dgm:prSet phldrT="[Texto]" custT="1"/>
      <dgm:spPr/>
      <dgm:t>
        <a:bodyPr/>
        <a:lstStyle/>
        <a:p>
          <a:pPr algn="l"/>
          <a:endParaRPr lang="es-ES" sz="2000" dirty="0" smtClean="0">
            <a:solidFill>
              <a:srgbClr val="000000"/>
            </a:solidFill>
          </a:endParaRPr>
        </a:p>
        <a:p>
          <a:pPr algn="l"/>
          <a:r>
            <a:rPr lang="es-ES" sz="2000" dirty="0" smtClean="0">
              <a:solidFill>
                <a:srgbClr val="000000"/>
              </a:solidFill>
            </a:rPr>
            <a:t>Oportunidades</a:t>
          </a:r>
        </a:p>
        <a:p>
          <a:pPr algn="r"/>
          <a:r>
            <a:rPr lang="es-ES" sz="1500" dirty="0" smtClean="0">
              <a:solidFill>
                <a:srgbClr val="000000"/>
              </a:solidFill>
            </a:rPr>
            <a:t>Cambios en el entorno social, económico, político, tecnológico.</a:t>
          </a:r>
        </a:p>
        <a:p>
          <a:pPr algn="r"/>
          <a:r>
            <a:rPr lang="es-ES" sz="1500" dirty="0" smtClean="0">
              <a:solidFill>
                <a:srgbClr val="000000"/>
              </a:solidFill>
            </a:rPr>
            <a:t>Nuevas tecnologías y procesos productivos</a:t>
          </a:r>
        </a:p>
        <a:p>
          <a:pPr algn="r"/>
          <a:r>
            <a:rPr lang="es-ES" sz="1500" dirty="0" smtClean="0">
              <a:solidFill>
                <a:srgbClr val="000000"/>
              </a:solidFill>
            </a:rPr>
            <a:t>Necesidades insatisfechas de los usuarios</a:t>
          </a:r>
          <a:endParaRPr lang="es-ES" sz="1500" dirty="0">
            <a:solidFill>
              <a:srgbClr val="000000"/>
            </a:solidFill>
          </a:endParaRPr>
        </a:p>
      </dgm:t>
    </dgm:pt>
    <dgm:pt modelId="{F78E1D91-56CD-044F-8A90-199599A6BD61}" type="parTrans" cxnId="{469FA91C-C47F-FB48-92BC-98561ECE69F0}">
      <dgm:prSet/>
      <dgm:spPr/>
      <dgm:t>
        <a:bodyPr/>
        <a:lstStyle/>
        <a:p>
          <a:endParaRPr lang="es-ES"/>
        </a:p>
      </dgm:t>
    </dgm:pt>
    <dgm:pt modelId="{3C66133A-5D2A-A143-BD82-C5A6F2FCC71C}" type="sibTrans" cxnId="{469FA91C-C47F-FB48-92BC-98561ECE69F0}">
      <dgm:prSet/>
      <dgm:spPr/>
      <dgm:t>
        <a:bodyPr/>
        <a:lstStyle/>
        <a:p>
          <a:endParaRPr lang="es-ES"/>
        </a:p>
      </dgm:t>
    </dgm:pt>
    <dgm:pt modelId="{F57B16EA-84A3-F347-8B21-307B27D4BBED}">
      <dgm:prSet phldrT="[Texto]" custT="1"/>
      <dgm:spPr/>
      <dgm:t>
        <a:bodyPr/>
        <a:lstStyle/>
        <a:p>
          <a:pPr algn="l"/>
          <a:r>
            <a:rPr lang="es-ES" sz="2000" dirty="0" smtClean="0">
              <a:solidFill>
                <a:srgbClr val="000000"/>
              </a:solidFill>
            </a:rPr>
            <a:t>Debilidades</a:t>
          </a:r>
        </a:p>
        <a:p>
          <a:pPr algn="r"/>
          <a:r>
            <a:rPr lang="es-ES" sz="1800" dirty="0" smtClean="0">
              <a:solidFill>
                <a:srgbClr val="000000"/>
              </a:solidFill>
            </a:rPr>
            <a:t>“Talones de </a:t>
          </a:r>
          <a:r>
            <a:rPr lang="es-ES" sz="1800" dirty="0" err="1" smtClean="0">
              <a:solidFill>
                <a:srgbClr val="000000"/>
              </a:solidFill>
            </a:rPr>
            <a:t>aquiles</a:t>
          </a:r>
          <a:r>
            <a:rPr lang="es-ES" sz="1800" dirty="0" smtClean="0">
              <a:solidFill>
                <a:srgbClr val="000000"/>
              </a:solidFill>
            </a:rPr>
            <a:t>”</a:t>
          </a:r>
        </a:p>
        <a:p>
          <a:pPr algn="r"/>
          <a:r>
            <a:rPr lang="es-ES" sz="1800" dirty="0" smtClean="0">
              <a:solidFill>
                <a:srgbClr val="000000"/>
              </a:solidFill>
            </a:rPr>
            <a:t>Desventajas</a:t>
          </a:r>
        </a:p>
        <a:p>
          <a:pPr algn="r"/>
          <a:r>
            <a:rPr lang="es-ES" sz="1800" dirty="0" smtClean="0">
              <a:solidFill>
                <a:srgbClr val="000000"/>
              </a:solidFill>
            </a:rPr>
            <a:t>Recursos y capacidades escasas</a:t>
          </a:r>
          <a:endParaRPr lang="es-ES" sz="1800" dirty="0">
            <a:solidFill>
              <a:srgbClr val="000000"/>
            </a:solidFill>
          </a:endParaRPr>
        </a:p>
      </dgm:t>
    </dgm:pt>
    <dgm:pt modelId="{13C0B201-808F-E844-93C0-5FAA40725A43}" type="parTrans" cxnId="{5EC7FB1E-5D99-2948-92E6-0C459A5E5122}">
      <dgm:prSet/>
      <dgm:spPr/>
      <dgm:t>
        <a:bodyPr/>
        <a:lstStyle/>
        <a:p>
          <a:endParaRPr lang="es-ES"/>
        </a:p>
      </dgm:t>
    </dgm:pt>
    <dgm:pt modelId="{1A24A8D9-EAF8-1D4E-ACE3-D221315FFD4B}" type="sibTrans" cxnId="{5EC7FB1E-5D99-2948-92E6-0C459A5E5122}">
      <dgm:prSet/>
      <dgm:spPr/>
      <dgm:t>
        <a:bodyPr/>
        <a:lstStyle/>
        <a:p>
          <a:endParaRPr lang="es-ES"/>
        </a:p>
      </dgm:t>
    </dgm:pt>
    <dgm:pt modelId="{A8E7F409-3D39-B14F-BF10-52B6842CE6B8}">
      <dgm:prSet phldrT="[Texto]" custT="1"/>
      <dgm:spPr/>
      <dgm:t>
        <a:bodyPr/>
        <a:lstStyle/>
        <a:p>
          <a:pPr algn="l"/>
          <a:r>
            <a:rPr lang="es-ES" sz="2000" dirty="0" smtClean="0">
              <a:solidFill>
                <a:srgbClr val="000000"/>
              </a:solidFill>
            </a:rPr>
            <a:t>Amenazas</a:t>
          </a:r>
        </a:p>
        <a:p>
          <a:pPr algn="r"/>
          <a:r>
            <a:rPr lang="es-ES" sz="1800" dirty="0" smtClean="0">
              <a:solidFill>
                <a:srgbClr val="000000"/>
              </a:solidFill>
            </a:rPr>
            <a:t>Resistencia al cambio</a:t>
          </a:r>
        </a:p>
        <a:p>
          <a:pPr algn="r"/>
          <a:r>
            <a:rPr lang="es-ES" sz="1800" dirty="0" smtClean="0">
              <a:solidFill>
                <a:srgbClr val="000000"/>
              </a:solidFill>
            </a:rPr>
            <a:t>Falta de interés o motivación de la población</a:t>
          </a:r>
        </a:p>
        <a:p>
          <a:pPr algn="r"/>
          <a:r>
            <a:rPr lang="es-ES" sz="1800" dirty="0" smtClean="0">
              <a:solidFill>
                <a:srgbClr val="000000"/>
              </a:solidFill>
            </a:rPr>
            <a:t>Altos riesgos y grandes obstáculos </a:t>
          </a:r>
          <a:endParaRPr lang="es-ES" sz="1800" dirty="0">
            <a:solidFill>
              <a:srgbClr val="000000"/>
            </a:solidFill>
          </a:endParaRPr>
        </a:p>
      </dgm:t>
    </dgm:pt>
    <dgm:pt modelId="{7F3DBABA-5C6C-0A49-8E6A-4ED96A11796E}" type="parTrans" cxnId="{850D3650-A1C2-4641-87DE-BE4F6C9FDE29}">
      <dgm:prSet/>
      <dgm:spPr/>
      <dgm:t>
        <a:bodyPr/>
        <a:lstStyle/>
        <a:p>
          <a:endParaRPr lang="es-ES"/>
        </a:p>
      </dgm:t>
    </dgm:pt>
    <dgm:pt modelId="{867C1E7E-E512-BB45-B07F-9E2BDCB7EAC6}" type="sibTrans" cxnId="{850D3650-A1C2-4641-87DE-BE4F6C9FDE29}">
      <dgm:prSet/>
      <dgm:spPr/>
      <dgm:t>
        <a:bodyPr/>
        <a:lstStyle/>
        <a:p>
          <a:endParaRPr lang="es-ES"/>
        </a:p>
      </dgm:t>
    </dgm:pt>
    <dgm:pt modelId="{3D1E2728-2844-3B41-A6F1-094655921E5D}" type="pres">
      <dgm:prSet presAssocID="{874131E6-91FB-504C-A764-6FC717DAE7D2}" presName="matrix" presStyleCnt="0">
        <dgm:presLayoutVars>
          <dgm:chMax val="1"/>
          <dgm:dir/>
          <dgm:resizeHandles val="exact"/>
        </dgm:presLayoutVars>
      </dgm:prSet>
      <dgm:spPr/>
      <dgm:t>
        <a:bodyPr/>
        <a:lstStyle/>
        <a:p>
          <a:endParaRPr lang="es-ES"/>
        </a:p>
      </dgm:t>
    </dgm:pt>
    <dgm:pt modelId="{419E2F85-32D5-D343-89BF-394F92EA761B}" type="pres">
      <dgm:prSet presAssocID="{874131E6-91FB-504C-A764-6FC717DAE7D2}" presName="axisShape" presStyleLbl="bgShp" presStyleIdx="0" presStyleCnt="1"/>
      <dgm:spPr/>
    </dgm:pt>
    <dgm:pt modelId="{FFD83141-518E-184D-B9A8-745144657C76}" type="pres">
      <dgm:prSet presAssocID="{874131E6-91FB-504C-A764-6FC717DAE7D2}" presName="rect1" presStyleLbl="node1" presStyleIdx="0" presStyleCnt="4" custScaleX="221457" custScaleY="99656" custLinFactNeighborX="-61277" custLinFactNeighborY="4596">
        <dgm:presLayoutVars>
          <dgm:chMax val="0"/>
          <dgm:chPref val="0"/>
          <dgm:bulletEnabled val="1"/>
        </dgm:presLayoutVars>
      </dgm:prSet>
      <dgm:spPr/>
      <dgm:t>
        <a:bodyPr/>
        <a:lstStyle/>
        <a:p>
          <a:endParaRPr lang="es-ES"/>
        </a:p>
      </dgm:t>
    </dgm:pt>
    <dgm:pt modelId="{4A2A71B7-1850-CB4F-B612-D778A86B2E72}" type="pres">
      <dgm:prSet presAssocID="{874131E6-91FB-504C-A764-6FC717DAE7D2}" presName="rect2" presStyleLbl="node1" presStyleIdx="1" presStyleCnt="4" custScaleX="221457" custScaleY="99656" custLinFactNeighborX="58212" custLinFactNeighborY="3064">
        <dgm:presLayoutVars>
          <dgm:chMax val="0"/>
          <dgm:chPref val="0"/>
          <dgm:bulletEnabled val="1"/>
        </dgm:presLayoutVars>
      </dgm:prSet>
      <dgm:spPr/>
      <dgm:t>
        <a:bodyPr/>
        <a:lstStyle/>
        <a:p>
          <a:endParaRPr lang="es-ES"/>
        </a:p>
      </dgm:t>
    </dgm:pt>
    <dgm:pt modelId="{EA2AA7A9-C71C-C640-9677-0C6B614EB30E}" type="pres">
      <dgm:prSet presAssocID="{874131E6-91FB-504C-A764-6FC717DAE7D2}" presName="rect3" presStyleLbl="node1" presStyleIdx="2" presStyleCnt="4" custScaleX="221457" custScaleY="99656" custLinFactNeighborX="-59745" custLinFactNeighborY="-1532">
        <dgm:presLayoutVars>
          <dgm:chMax val="0"/>
          <dgm:chPref val="0"/>
          <dgm:bulletEnabled val="1"/>
        </dgm:presLayoutVars>
      </dgm:prSet>
      <dgm:spPr/>
      <dgm:t>
        <a:bodyPr/>
        <a:lstStyle/>
        <a:p>
          <a:endParaRPr lang="es-ES"/>
        </a:p>
      </dgm:t>
    </dgm:pt>
    <dgm:pt modelId="{A8ED1FD8-1A3A-814F-AA93-F0FC73E213BD}" type="pres">
      <dgm:prSet presAssocID="{874131E6-91FB-504C-A764-6FC717DAE7D2}" presName="rect4" presStyleLbl="node1" presStyleIdx="3" presStyleCnt="4" custScaleX="221457" custScaleY="99656" custLinFactNeighborX="59744" custLinFactNeighborY="-766">
        <dgm:presLayoutVars>
          <dgm:chMax val="0"/>
          <dgm:chPref val="0"/>
          <dgm:bulletEnabled val="1"/>
        </dgm:presLayoutVars>
      </dgm:prSet>
      <dgm:spPr/>
      <dgm:t>
        <a:bodyPr/>
        <a:lstStyle/>
        <a:p>
          <a:endParaRPr lang="es-ES"/>
        </a:p>
      </dgm:t>
    </dgm:pt>
  </dgm:ptLst>
  <dgm:cxnLst>
    <dgm:cxn modelId="{E64176B7-BA92-F84D-AACA-CCEBF3D0B7FE}" srcId="{874131E6-91FB-504C-A764-6FC717DAE7D2}" destId="{A1FFE6C9-4718-1447-B292-DD279BAA55E8}" srcOrd="0" destOrd="0" parTransId="{7E0F4865-4731-294B-9F51-7A919A9185ED}" sibTransId="{7BD682D3-532D-594A-A72B-7FB98AF13E3B}"/>
    <dgm:cxn modelId="{5EC7FB1E-5D99-2948-92E6-0C459A5E5122}" srcId="{874131E6-91FB-504C-A764-6FC717DAE7D2}" destId="{F57B16EA-84A3-F347-8B21-307B27D4BBED}" srcOrd="2" destOrd="0" parTransId="{13C0B201-808F-E844-93C0-5FAA40725A43}" sibTransId="{1A24A8D9-EAF8-1D4E-ACE3-D221315FFD4B}"/>
    <dgm:cxn modelId="{4919C9CD-7685-A541-9805-46DB1EC0D1D0}" type="presOf" srcId="{E681733E-B609-3846-9DDC-97BA04C32A41}" destId="{4A2A71B7-1850-CB4F-B612-D778A86B2E72}" srcOrd="0" destOrd="0" presId="urn:microsoft.com/office/officeart/2005/8/layout/matrix2"/>
    <dgm:cxn modelId="{E3B34BBC-C950-9648-8483-E73178C6F4FB}" type="presOf" srcId="{F57B16EA-84A3-F347-8B21-307B27D4BBED}" destId="{EA2AA7A9-C71C-C640-9677-0C6B614EB30E}" srcOrd="0" destOrd="0" presId="urn:microsoft.com/office/officeart/2005/8/layout/matrix2"/>
    <dgm:cxn modelId="{2B6E4F20-0697-FF47-BF68-294FC1A91B18}" type="presOf" srcId="{874131E6-91FB-504C-A764-6FC717DAE7D2}" destId="{3D1E2728-2844-3B41-A6F1-094655921E5D}" srcOrd="0" destOrd="0" presId="urn:microsoft.com/office/officeart/2005/8/layout/matrix2"/>
    <dgm:cxn modelId="{564EEB56-25A5-B24D-AEE1-FB69006F9984}" type="presOf" srcId="{A8E7F409-3D39-B14F-BF10-52B6842CE6B8}" destId="{A8ED1FD8-1A3A-814F-AA93-F0FC73E213BD}" srcOrd="0" destOrd="0" presId="urn:microsoft.com/office/officeart/2005/8/layout/matrix2"/>
    <dgm:cxn modelId="{469FA91C-C47F-FB48-92BC-98561ECE69F0}" srcId="{874131E6-91FB-504C-A764-6FC717DAE7D2}" destId="{E681733E-B609-3846-9DDC-97BA04C32A41}" srcOrd="1" destOrd="0" parTransId="{F78E1D91-56CD-044F-8A90-199599A6BD61}" sibTransId="{3C66133A-5D2A-A143-BD82-C5A6F2FCC71C}"/>
    <dgm:cxn modelId="{AD93B014-6E4D-5642-A0CC-58F80442A4C0}" type="presOf" srcId="{A1FFE6C9-4718-1447-B292-DD279BAA55E8}" destId="{FFD83141-518E-184D-B9A8-745144657C76}" srcOrd="0" destOrd="0" presId="urn:microsoft.com/office/officeart/2005/8/layout/matrix2"/>
    <dgm:cxn modelId="{850D3650-A1C2-4641-87DE-BE4F6C9FDE29}" srcId="{874131E6-91FB-504C-A764-6FC717DAE7D2}" destId="{A8E7F409-3D39-B14F-BF10-52B6842CE6B8}" srcOrd="3" destOrd="0" parTransId="{7F3DBABA-5C6C-0A49-8E6A-4ED96A11796E}" sibTransId="{867C1E7E-E512-BB45-B07F-9E2BDCB7EAC6}"/>
    <dgm:cxn modelId="{8E0E590B-E3D3-8F40-AC81-535EFB6323A1}" type="presParOf" srcId="{3D1E2728-2844-3B41-A6F1-094655921E5D}" destId="{419E2F85-32D5-D343-89BF-394F92EA761B}" srcOrd="0" destOrd="0" presId="urn:microsoft.com/office/officeart/2005/8/layout/matrix2"/>
    <dgm:cxn modelId="{D269D5F7-8998-924E-9C29-1E9DACCAEC77}" type="presParOf" srcId="{3D1E2728-2844-3B41-A6F1-094655921E5D}" destId="{FFD83141-518E-184D-B9A8-745144657C76}" srcOrd="1" destOrd="0" presId="urn:microsoft.com/office/officeart/2005/8/layout/matrix2"/>
    <dgm:cxn modelId="{EFAD154F-340F-724C-BF41-449F72D9CDA3}" type="presParOf" srcId="{3D1E2728-2844-3B41-A6F1-094655921E5D}" destId="{4A2A71B7-1850-CB4F-B612-D778A86B2E72}" srcOrd="2" destOrd="0" presId="urn:microsoft.com/office/officeart/2005/8/layout/matrix2"/>
    <dgm:cxn modelId="{46359CF1-DF14-3747-B1E5-89888D2E1396}" type="presParOf" srcId="{3D1E2728-2844-3B41-A6F1-094655921E5D}" destId="{EA2AA7A9-C71C-C640-9677-0C6B614EB30E}" srcOrd="3" destOrd="0" presId="urn:microsoft.com/office/officeart/2005/8/layout/matrix2"/>
    <dgm:cxn modelId="{68698866-3913-9144-A302-13C79C2B406B}" type="presParOf" srcId="{3D1E2728-2844-3B41-A6F1-094655921E5D}" destId="{A8ED1FD8-1A3A-814F-AA93-F0FC73E213BD}"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9AACFA2-9D9F-5346-8C49-02FB1626B979}" type="doc">
      <dgm:prSet loTypeId="urn:microsoft.com/office/officeart/2005/8/layout/cycle3" loCatId="" qsTypeId="urn:microsoft.com/office/officeart/2005/8/quickstyle/simple4" qsCatId="simple" csTypeId="urn:microsoft.com/office/officeart/2005/8/colors/accent1_2" csCatId="accent1" phldr="1"/>
      <dgm:spPr/>
      <dgm:t>
        <a:bodyPr/>
        <a:lstStyle/>
        <a:p>
          <a:endParaRPr lang="es-ES"/>
        </a:p>
      </dgm:t>
    </dgm:pt>
    <dgm:pt modelId="{A455AFBF-860E-C848-9E5F-78FF01F2F896}">
      <dgm:prSet custT="1"/>
      <dgm:spPr/>
      <dgm:t>
        <a:bodyPr/>
        <a:lstStyle/>
        <a:p>
          <a:pPr rtl="0"/>
          <a:r>
            <a:rPr lang="es-ES_tradnl" sz="1400" b="1" dirty="0" smtClean="0">
              <a:solidFill>
                <a:srgbClr val="000000"/>
              </a:solidFill>
            </a:rPr>
            <a:t>La elaboración de la filosofía.</a:t>
          </a:r>
        </a:p>
        <a:p>
          <a:pPr rtl="0"/>
          <a:r>
            <a:rPr lang="es-ES_tradnl" sz="1400" b="1" dirty="0" smtClean="0">
              <a:solidFill>
                <a:srgbClr val="000000"/>
              </a:solidFill>
            </a:rPr>
            <a:t>MISIÓN - VISIÓN</a:t>
          </a:r>
          <a:endParaRPr lang="es-ES_tradnl" sz="1400" dirty="0">
            <a:solidFill>
              <a:srgbClr val="000000"/>
            </a:solidFill>
          </a:endParaRPr>
        </a:p>
      </dgm:t>
    </dgm:pt>
    <dgm:pt modelId="{E076EBF3-83FA-214A-886A-91F94D63AFF3}" type="parTrans" cxnId="{6C3FCAE7-8CED-EA41-AFF3-1880B19C3F5B}">
      <dgm:prSet/>
      <dgm:spPr/>
      <dgm:t>
        <a:bodyPr/>
        <a:lstStyle/>
        <a:p>
          <a:endParaRPr lang="es-ES"/>
        </a:p>
      </dgm:t>
    </dgm:pt>
    <dgm:pt modelId="{2A18A1CC-5A27-464E-AA24-864C56780256}" type="sibTrans" cxnId="{6C3FCAE7-8CED-EA41-AFF3-1880B19C3F5B}">
      <dgm:prSet/>
      <dgm:spPr/>
      <dgm:t>
        <a:bodyPr/>
        <a:lstStyle/>
        <a:p>
          <a:endParaRPr lang="es-ES"/>
        </a:p>
      </dgm:t>
    </dgm:pt>
    <dgm:pt modelId="{EC8EC829-E826-ED46-8E28-B65B44D07BB2}">
      <dgm:prSet custT="1"/>
      <dgm:spPr/>
      <dgm:t>
        <a:bodyPr/>
        <a:lstStyle/>
        <a:p>
          <a:pPr rtl="0"/>
          <a:r>
            <a:rPr lang="es-ES_tradnl" sz="1400" b="1" dirty="0" smtClean="0">
              <a:solidFill>
                <a:srgbClr val="000000"/>
              </a:solidFill>
            </a:rPr>
            <a:t>El análisis del entorno o ambiente externo. </a:t>
          </a:r>
        </a:p>
        <a:p>
          <a:pPr rtl="0"/>
          <a:r>
            <a:rPr lang="es-ES_tradnl" sz="1400" b="1" dirty="0" smtClean="0">
              <a:solidFill>
                <a:srgbClr val="000000"/>
              </a:solidFill>
            </a:rPr>
            <a:t>oportunidades y  amenazas, </a:t>
          </a:r>
          <a:endParaRPr lang="es-ES_tradnl" sz="1400" b="1" dirty="0">
            <a:solidFill>
              <a:srgbClr val="000000"/>
            </a:solidFill>
          </a:endParaRPr>
        </a:p>
      </dgm:t>
    </dgm:pt>
    <dgm:pt modelId="{3C8F3348-79EF-664B-B848-5694D9B74FF5}" type="parTrans" cxnId="{8BBC4B03-7EE8-9A4B-AF6D-6AD1EC20E0F2}">
      <dgm:prSet/>
      <dgm:spPr/>
      <dgm:t>
        <a:bodyPr/>
        <a:lstStyle/>
        <a:p>
          <a:endParaRPr lang="es-ES"/>
        </a:p>
      </dgm:t>
    </dgm:pt>
    <dgm:pt modelId="{0ECD7F19-7496-6845-869D-267A9A7BE906}" type="sibTrans" cxnId="{8BBC4B03-7EE8-9A4B-AF6D-6AD1EC20E0F2}">
      <dgm:prSet/>
      <dgm:spPr/>
      <dgm:t>
        <a:bodyPr/>
        <a:lstStyle/>
        <a:p>
          <a:endParaRPr lang="es-ES"/>
        </a:p>
      </dgm:t>
    </dgm:pt>
    <dgm:pt modelId="{F8BAF0BD-88E1-4A4F-84BF-D67A3F1D6AE8}">
      <dgm:prSet custT="1"/>
      <dgm:spPr/>
      <dgm:t>
        <a:bodyPr/>
        <a:lstStyle/>
        <a:p>
          <a:pPr rtl="0"/>
          <a:r>
            <a:rPr lang="es-ES_tradnl" sz="1400" b="1" dirty="0" smtClean="0">
              <a:solidFill>
                <a:srgbClr val="000000"/>
              </a:solidFill>
            </a:rPr>
            <a:t>El análisis de la realidad interna de la institución.</a:t>
          </a:r>
        </a:p>
        <a:p>
          <a:pPr rtl="0"/>
          <a:r>
            <a:rPr lang="es-ES_tradnl" sz="1400" b="1" dirty="0" smtClean="0">
              <a:solidFill>
                <a:srgbClr val="000000"/>
              </a:solidFill>
            </a:rPr>
            <a:t>Fortalezas y debilidades </a:t>
          </a:r>
          <a:endParaRPr lang="es-ES_tradnl" sz="1400" b="1" dirty="0">
            <a:solidFill>
              <a:srgbClr val="000000"/>
            </a:solidFill>
          </a:endParaRPr>
        </a:p>
      </dgm:t>
    </dgm:pt>
    <dgm:pt modelId="{1583DB89-141B-7446-BBB8-17DD68BF8D22}" type="parTrans" cxnId="{42CDCBE5-ED7B-6F44-B06F-68514E8D8446}">
      <dgm:prSet/>
      <dgm:spPr/>
      <dgm:t>
        <a:bodyPr/>
        <a:lstStyle/>
        <a:p>
          <a:endParaRPr lang="es-ES"/>
        </a:p>
      </dgm:t>
    </dgm:pt>
    <dgm:pt modelId="{B08EE418-D2D4-8F43-9245-D99D28779B45}" type="sibTrans" cxnId="{42CDCBE5-ED7B-6F44-B06F-68514E8D8446}">
      <dgm:prSet/>
      <dgm:spPr/>
      <dgm:t>
        <a:bodyPr/>
        <a:lstStyle/>
        <a:p>
          <a:endParaRPr lang="es-ES"/>
        </a:p>
      </dgm:t>
    </dgm:pt>
    <dgm:pt modelId="{3D6E46C0-B34E-1C4B-8735-CDED535EBB70}">
      <dgm:prSet custT="1"/>
      <dgm:spPr/>
      <dgm:t>
        <a:bodyPr/>
        <a:lstStyle/>
        <a:p>
          <a:pPr rtl="0"/>
          <a:r>
            <a:rPr lang="es-ES_tradnl" sz="1400" b="1" dirty="0" smtClean="0">
              <a:solidFill>
                <a:srgbClr val="000000"/>
              </a:solidFill>
            </a:rPr>
            <a:t>La determinación de los objetivos estratégicos generales y específicos. </a:t>
          </a:r>
          <a:endParaRPr lang="es-ES_tradnl" sz="1400" b="1" dirty="0">
            <a:solidFill>
              <a:srgbClr val="000000"/>
            </a:solidFill>
          </a:endParaRPr>
        </a:p>
      </dgm:t>
    </dgm:pt>
    <dgm:pt modelId="{B23189B1-7B28-5B46-83A4-833802290D6A}" type="parTrans" cxnId="{83F24400-B6D3-3345-B6B8-DACD7798E622}">
      <dgm:prSet/>
      <dgm:spPr/>
      <dgm:t>
        <a:bodyPr/>
        <a:lstStyle/>
        <a:p>
          <a:endParaRPr lang="es-ES"/>
        </a:p>
      </dgm:t>
    </dgm:pt>
    <dgm:pt modelId="{278B88B9-9056-1541-BCAB-F9BB3BF3F1DC}" type="sibTrans" cxnId="{83F24400-B6D3-3345-B6B8-DACD7798E622}">
      <dgm:prSet/>
      <dgm:spPr/>
      <dgm:t>
        <a:bodyPr/>
        <a:lstStyle/>
        <a:p>
          <a:endParaRPr lang="es-ES"/>
        </a:p>
      </dgm:t>
    </dgm:pt>
    <dgm:pt modelId="{C773DAA9-1E2B-7F45-BC61-C866B390D714}">
      <dgm:prSet custT="1"/>
      <dgm:spPr/>
      <dgm:t>
        <a:bodyPr/>
        <a:lstStyle/>
        <a:p>
          <a:r>
            <a:rPr lang="es-ES" sz="1400" b="1" dirty="0" smtClean="0">
              <a:solidFill>
                <a:srgbClr val="000000"/>
              </a:solidFill>
            </a:rPr>
            <a:t>Implementación del plan.</a:t>
          </a:r>
        </a:p>
        <a:p>
          <a:r>
            <a:rPr lang="es-ES" sz="1400" b="1" dirty="0" smtClean="0">
              <a:solidFill>
                <a:srgbClr val="000000"/>
              </a:solidFill>
            </a:rPr>
            <a:t>Seguimiento y evaluación</a:t>
          </a:r>
          <a:endParaRPr lang="es-ES" sz="1400" b="1" dirty="0">
            <a:solidFill>
              <a:srgbClr val="000000"/>
            </a:solidFill>
          </a:endParaRPr>
        </a:p>
      </dgm:t>
    </dgm:pt>
    <dgm:pt modelId="{4006A5CC-25EC-FC4D-ADA8-2A3B3E58EB60}" type="parTrans" cxnId="{CC46C0E7-2A75-D345-A7F9-DC6428FF9FFD}">
      <dgm:prSet/>
      <dgm:spPr/>
      <dgm:t>
        <a:bodyPr/>
        <a:lstStyle/>
        <a:p>
          <a:endParaRPr lang="es-ES"/>
        </a:p>
      </dgm:t>
    </dgm:pt>
    <dgm:pt modelId="{1983493B-82CC-D746-820F-7B58025B384B}" type="sibTrans" cxnId="{CC46C0E7-2A75-D345-A7F9-DC6428FF9FFD}">
      <dgm:prSet/>
      <dgm:spPr/>
      <dgm:t>
        <a:bodyPr/>
        <a:lstStyle/>
        <a:p>
          <a:endParaRPr lang="es-ES"/>
        </a:p>
      </dgm:t>
    </dgm:pt>
    <dgm:pt modelId="{5B5E75D7-988E-AA41-950E-A8BF783D21D7}" type="pres">
      <dgm:prSet presAssocID="{49AACFA2-9D9F-5346-8C49-02FB1626B979}" presName="Name0" presStyleCnt="0">
        <dgm:presLayoutVars>
          <dgm:dir/>
          <dgm:resizeHandles val="exact"/>
        </dgm:presLayoutVars>
      </dgm:prSet>
      <dgm:spPr/>
      <dgm:t>
        <a:bodyPr/>
        <a:lstStyle/>
        <a:p>
          <a:endParaRPr lang="es-ES"/>
        </a:p>
      </dgm:t>
    </dgm:pt>
    <dgm:pt modelId="{D0CBCE12-D1EB-F84D-AD5F-0FD3647268F6}" type="pres">
      <dgm:prSet presAssocID="{49AACFA2-9D9F-5346-8C49-02FB1626B979}" presName="cycle" presStyleCnt="0"/>
      <dgm:spPr/>
    </dgm:pt>
    <dgm:pt modelId="{389E77D7-31B1-E849-95E8-FECBDEBC4242}" type="pres">
      <dgm:prSet presAssocID="{A455AFBF-860E-C848-9E5F-78FF01F2F896}" presName="nodeFirstNode" presStyleLbl="node1" presStyleIdx="0" presStyleCnt="5" custScaleX="156411">
        <dgm:presLayoutVars>
          <dgm:bulletEnabled val="1"/>
        </dgm:presLayoutVars>
      </dgm:prSet>
      <dgm:spPr/>
      <dgm:t>
        <a:bodyPr/>
        <a:lstStyle/>
        <a:p>
          <a:endParaRPr lang="es-ES"/>
        </a:p>
      </dgm:t>
    </dgm:pt>
    <dgm:pt modelId="{BFCE9B8B-F6E8-DE49-BDEB-F401E52FE978}" type="pres">
      <dgm:prSet presAssocID="{2A18A1CC-5A27-464E-AA24-864C56780256}" presName="sibTransFirstNode" presStyleLbl="bgShp" presStyleIdx="0" presStyleCnt="1" custScaleX="134427" custLinFactNeighborX="2876" custLinFactNeighborY="11504"/>
      <dgm:spPr/>
      <dgm:t>
        <a:bodyPr/>
        <a:lstStyle/>
        <a:p>
          <a:endParaRPr lang="es-ES"/>
        </a:p>
      </dgm:t>
    </dgm:pt>
    <dgm:pt modelId="{080F9741-AEF8-6E41-A5DB-FC87845A6746}" type="pres">
      <dgm:prSet presAssocID="{EC8EC829-E826-ED46-8E28-B65B44D07BB2}" presName="nodeFollowingNodes" presStyleLbl="node1" presStyleIdx="1" presStyleCnt="5" custScaleX="156411" custRadScaleRad="172097" custRadScaleInc="12760">
        <dgm:presLayoutVars>
          <dgm:bulletEnabled val="1"/>
        </dgm:presLayoutVars>
      </dgm:prSet>
      <dgm:spPr/>
      <dgm:t>
        <a:bodyPr/>
        <a:lstStyle/>
        <a:p>
          <a:endParaRPr lang="es-ES"/>
        </a:p>
      </dgm:t>
    </dgm:pt>
    <dgm:pt modelId="{7AFEE971-9D5C-8E44-9AB6-BCADC68C48E8}" type="pres">
      <dgm:prSet presAssocID="{F8BAF0BD-88E1-4A4F-84BF-D67A3F1D6AE8}" presName="nodeFollowingNodes" presStyleLbl="node1" presStyleIdx="2" presStyleCnt="5" custScaleX="156411" custRadScaleRad="162063" custRadScaleInc="-50966">
        <dgm:presLayoutVars>
          <dgm:bulletEnabled val="1"/>
        </dgm:presLayoutVars>
      </dgm:prSet>
      <dgm:spPr/>
      <dgm:t>
        <a:bodyPr/>
        <a:lstStyle/>
        <a:p>
          <a:endParaRPr lang="es-ES"/>
        </a:p>
      </dgm:t>
    </dgm:pt>
    <dgm:pt modelId="{1CFD12C3-0944-334B-995C-820A30717DCE}" type="pres">
      <dgm:prSet presAssocID="{3D6E46C0-B34E-1C4B-8735-CDED535EBB70}" presName="nodeFollowingNodes" presStyleLbl="node1" presStyleIdx="3" presStyleCnt="5" custScaleX="156411" custRadScaleRad="123508" custRadScaleInc="34172">
        <dgm:presLayoutVars>
          <dgm:bulletEnabled val="1"/>
        </dgm:presLayoutVars>
      </dgm:prSet>
      <dgm:spPr/>
      <dgm:t>
        <a:bodyPr/>
        <a:lstStyle/>
        <a:p>
          <a:endParaRPr lang="es-ES"/>
        </a:p>
      </dgm:t>
    </dgm:pt>
    <dgm:pt modelId="{85A2C5BB-AD6B-264B-A8E7-ED7CF97AB031}" type="pres">
      <dgm:prSet presAssocID="{C773DAA9-1E2B-7F45-BC61-C866B390D714}" presName="nodeFollowingNodes" presStyleLbl="node1" presStyleIdx="4" presStyleCnt="5" custScaleX="156411" custRadScaleRad="152891" custRadScaleInc="-16269">
        <dgm:presLayoutVars>
          <dgm:bulletEnabled val="1"/>
        </dgm:presLayoutVars>
      </dgm:prSet>
      <dgm:spPr/>
      <dgm:t>
        <a:bodyPr/>
        <a:lstStyle/>
        <a:p>
          <a:endParaRPr lang="es-ES"/>
        </a:p>
      </dgm:t>
    </dgm:pt>
  </dgm:ptLst>
  <dgm:cxnLst>
    <dgm:cxn modelId="{CC46C0E7-2A75-D345-A7F9-DC6428FF9FFD}" srcId="{49AACFA2-9D9F-5346-8C49-02FB1626B979}" destId="{C773DAA9-1E2B-7F45-BC61-C866B390D714}" srcOrd="4" destOrd="0" parTransId="{4006A5CC-25EC-FC4D-ADA8-2A3B3E58EB60}" sibTransId="{1983493B-82CC-D746-820F-7B58025B384B}"/>
    <dgm:cxn modelId="{E69F0D74-8230-8346-952A-B1ADD4FCB0E7}" type="presOf" srcId="{C773DAA9-1E2B-7F45-BC61-C866B390D714}" destId="{85A2C5BB-AD6B-264B-A8E7-ED7CF97AB031}" srcOrd="0" destOrd="0" presId="urn:microsoft.com/office/officeart/2005/8/layout/cycle3"/>
    <dgm:cxn modelId="{8BBC4B03-7EE8-9A4B-AF6D-6AD1EC20E0F2}" srcId="{49AACFA2-9D9F-5346-8C49-02FB1626B979}" destId="{EC8EC829-E826-ED46-8E28-B65B44D07BB2}" srcOrd="1" destOrd="0" parTransId="{3C8F3348-79EF-664B-B848-5694D9B74FF5}" sibTransId="{0ECD7F19-7496-6845-869D-267A9A7BE906}"/>
    <dgm:cxn modelId="{FF69D985-AF67-7E4D-8A34-F98C62067995}" type="presOf" srcId="{2A18A1CC-5A27-464E-AA24-864C56780256}" destId="{BFCE9B8B-F6E8-DE49-BDEB-F401E52FE978}" srcOrd="0" destOrd="0" presId="urn:microsoft.com/office/officeart/2005/8/layout/cycle3"/>
    <dgm:cxn modelId="{B54E9013-112D-7847-B40A-4F88FDAD9D29}" type="presOf" srcId="{EC8EC829-E826-ED46-8E28-B65B44D07BB2}" destId="{080F9741-AEF8-6E41-A5DB-FC87845A6746}" srcOrd="0" destOrd="0" presId="urn:microsoft.com/office/officeart/2005/8/layout/cycle3"/>
    <dgm:cxn modelId="{62C22F1E-4361-5549-97F1-27BA6AC97B96}" type="presOf" srcId="{A455AFBF-860E-C848-9E5F-78FF01F2F896}" destId="{389E77D7-31B1-E849-95E8-FECBDEBC4242}" srcOrd="0" destOrd="0" presId="urn:microsoft.com/office/officeart/2005/8/layout/cycle3"/>
    <dgm:cxn modelId="{52F13B2F-E19F-9C48-A3E5-5343558FBC27}" type="presOf" srcId="{49AACFA2-9D9F-5346-8C49-02FB1626B979}" destId="{5B5E75D7-988E-AA41-950E-A8BF783D21D7}" srcOrd="0" destOrd="0" presId="urn:microsoft.com/office/officeart/2005/8/layout/cycle3"/>
    <dgm:cxn modelId="{42CDCBE5-ED7B-6F44-B06F-68514E8D8446}" srcId="{49AACFA2-9D9F-5346-8C49-02FB1626B979}" destId="{F8BAF0BD-88E1-4A4F-84BF-D67A3F1D6AE8}" srcOrd="2" destOrd="0" parTransId="{1583DB89-141B-7446-BBB8-17DD68BF8D22}" sibTransId="{B08EE418-D2D4-8F43-9245-D99D28779B45}"/>
    <dgm:cxn modelId="{6C3FCAE7-8CED-EA41-AFF3-1880B19C3F5B}" srcId="{49AACFA2-9D9F-5346-8C49-02FB1626B979}" destId="{A455AFBF-860E-C848-9E5F-78FF01F2F896}" srcOrd="0" destOrd="0" parTransId="{E076EBF3-83FA-214A-886A-91F94D63AFF3}" sibTransId="{2A18A1CC-5A27-464E-AA24-864C56780256}"/>
    <dgm:cxn modelId="{26417D1B-2EC9-1D44-BBC4-1A395322DC95}" type="presOf" srcId="{F8BAF0BD-88E1-4A4F-84BF-D67A3F1D6AE8}" destId="{7AFEE971-9D5C-8E44-9AB6-BCADC68C48E8}" srcOrd="0" destOrd="0" presId="urn:microsoft.com/office/officeart/2005/8/layout/cycle3"/>
    <dgm:cxn modelId="{35BF16AD-F155-2E46-82DB-C982AFC5527A}" type="presOf" srcId="{3D6E46C0-B34E-1C4B-8735-CDED535EBB70}" destId="{1CFD12C3-0944-334B-995C-820A30717DCE}" srcOrd="0" destOrd="0" presId="urn:microsoft.com/office/officeart/2005/8/layout/cycle3"/>
    <dgm:cxn modelId="{83F24400-B6D3-3345-B6B8-DACD7798E622}" srcId="{49AACFA2-9D9F-5346-8C49-02FB1626B979}" destId="{3D6E46C0-B34E-1C4B-8735-CDED535EBB70}" srcOrd="3" destOrd="0" parTransId="{B23189B1-7B28-5B46-83A4-833802290D6A}" sibTransId="{278B88B9-9056-1541-BCAB-F9BB3BF3F1DC}"/>
    <dgm:cxn modelId="{5DEA049B-E3B6-B149-A0BF-6A73256B5AD3}" type="presParOf" srcId="{5B5E75D7-988E-AA41-950E-A8BF783D21D7}" destId="{D0CBCE12-D1EB-F84D-AD5F-0FD3647268F6}" srcOrd="0" destOrd="0" presId="urn:microsoft.com/office/officeart/2005/8/layout/cycle3"/>
    <dgm:cxn modelId="{E56C6172-6A51-5C42-A9E2-E342129A13D8}" type="presParOf" srcId="{D0CBCE12-D1EB-F84D-AD5F-0FD3647268F6}" destId="{389E77D7-31B1-E849-95E8-FECBDEBC4242}" srcOrd="0" destOrd="0" presId="urn:microsoft.com/office/officeart/2005/8/layout/cycle3"/>
    <dgm:cxn modelId="{ECE837EE-F2CC-354E-A4C2-E04D66E0CB5C}" type="presParOf" srcId="{D0CBCE12-D1EB-F84D-AD5F-0FD3647268F6}" destId="{BFCE9B8B-F6E8-DE49-BDEB-F401E52FE978}" srcOrd="1" destOrd="0" presId="urn:microsoft.com/office/officeart/2005/8/layout/cycle3"/>
    <dgm:cxn modelId="{E7A3ED04-184C-F249-8968-7A7C19B8B87E}" type="presParOf" srcId="{D0CBCE12-D1EB-F84D-AD5F-0FD3647268F6}" destId="{080F9741-AEF8-6E41-A5DB-FC87845A6746}" srcOrd="2" destOrd="0" presId="urn:microsoft.com/office/officeart/2005/8/layout/cycle3"/>
    <dgm:cxn modelId="{70869C79-7145-254F-9830-88FE040D201F}" type="presParOf" srcId="{D0CBCE12-D1EB-F84D-AD5F-0FD3647268F6}" destId="{7AFEE971-9D5C-8E44-9AB6-BCADC68C48E8}" srcOrd="3" destOrd="0" presId="urn:microsoft.com/office/officeart/2005/8/layout/cycle3"/>
    <dgm:cxn modelId="{9472BB8D-B17A-D941-9D2E-3C2FFDF94E82}" type="presParOf" srcId="{D0CBCE12-D1EB-F84D-AD5F-0FD3647268F6}" destId="{1CFD12C3-0944-334B-995C-820A30717DCE}" srcOrd="4" destOrd="0" presId="urn:microsoft.com/office/officeart/2005/8/layout/cycle3"/>
    <dgm:cxn modelId="{862ED0EE-3FD0-5A4B-A942-1BFF1C70055D}" type="presParOf" srcId="{D0CBCE12-D1EB-F84D-AD5F-0FD3647268F6}" destId="{85A2C5BB-AD6B-264B-A8E7-ED7CF97AB031}"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AF52A79-3B8B-C644-A681-22A5EA55C001}" type="doc">
      <dgm:prSet loTypeId="urn:microsoft.com/office/officeart/2005/8/layout/radial5" loCatId="" qsTypeId="urn:microsoft.com/office/officeart/2005/8/quickstyle/simple4" qsCatId="simple" csTypeId="urn:microsoft.com/office/officeart/2005/8/colors/accent1_2" csCatId="accent1" phldr="1"/>
      <dgm:spPr/>
      <dgm:t>
        <a:bodyPr/>
        <a:lstStyle/>
        <a:p>
          <a:endParaRPr lang="es-ES"/>
        </a:p>
      </dgm:t>
    </dgm:pt>
    <dgm:pt modelId="{DFBB2ACB-BD97-2E44-93D2-39AA6806C86F}">
      <dgm:prSet phldrT="[Texto]" custT="1"/>
      <dgm:spPr/>
      <dgm:t>
        <a:bodyPr/>
        <a:lstStyle/>
        <a:p>
          <a:r>
            <a:rPr lang="es-ES" sz="1200" dirty="0" smtClean="0"/>
            <a:t>Rivalidad</a:t>
          </a:r>
          <a:endParaRPr lang="es-ES" sz="1200" dirty="0"/>
        </a:p>
      </dgm:t>
    </dgm:pt>
    <dgm:pt modelId="{6C631DE3-61DE-BE4B-A168-6F46E6D1A379}" type="parTrans" cxnId="{2030D408-923C-6548-9315-17FF3DF4020B}">
      <dgm:prSet/>
      <dgm:spPr/>
      <dgm:t>
        <a:bodyPr/>
        <a:lstStyle/>
        <a:p>
          <a:endParaRPr lang="es-ES"/>
        </a:p>
      </dgm:t>
    </dgm:pt>
    <dgm:pt modelId="{B80991D5-4304-F94A-AFB5-5DB9DB136577}" type="sibTrans" cxnId="{2030D408-923C-6548-9315-17FF3DF4020B}">
      <dgm:prSet/>
      <dgm:spPr/>
      <dgm:t>
        <a:bodyPr/>
        <a:lstStyle/>
        <a:p>
          <a:endParaRPr lang="es-ES"/>
        </a:p>
      </dgm:t>
    </dgm:pt>
    <dgm:pt modelId="{B2BA409B-A568-DD45-9E91-F2C1B02153F9}">
      <dgm:prSet phldrT="[Texto]" custT="1"/>
      <dgm:spPr/>
      <dgm:t>
        <a:bodyPr/>
        <a:lstStyle/>
        <a:p>
          <a:r>
            <a:rPr lang="es-ES" sz="1200" dirty="0" smtClean="0"/>
            <a:t>Competencias </a:t>
          </a:r>
        </a:p>
        <a:p>
          <a:r>
            <a:rPr lang="es-ES" sz="1200" dirty="0" smtClean="0"/>
            <a:t>potenciales</a:t>
          </a:r>
          <a:endParaRPr lang="es-ES" sz="1200" dirty="0"/>
        </a:p>
      </dgm:t>
    </dgm:pt>
    <dgm:pt modelId="{3D092D37-7136-AE4D-8A00-BC3F5975599D}" type="parTrans" cxnId="{49BEDBCB-23D3-274F-B7DE-34C24BCC27C3}">
      <dgm:prSet/>
      <dgm:spPr/>
      <dgm:t>
        <a:bodyPr/>
        <a:lstStyle/>
        <a:p>
          <a:endParaRPr lang="es-ES"/>
        </a:p>
      </dgm:t>
    </dgm:pt>
    <dgm:pt modelId="{B1834674-3632-414A-B68C-931D497D1031}" type="sibTrans" cxnId="{49BEDBCB-23D3-274F-B7DE-34C24BCC27C3}">
      <dgm:prSet/>
      <dgm:spPr/>
      <dgm:t>
        <a:bodyPr/>
        <a:lstStyle/>
        <a:p>
          <a:endParaRPr lang="es-ES"/>
        </a:p>
      </dgm:t>
    </dgm:pt>
    <dgm:pt modelId="{ED77B9AC-AD55-E549-B7CB-084BF38B7BA1}">
      <dgm:prSet phldrT="[Texto]" custT="1"/>
      <dgm:spPr/>
      <dgm:t>
        <a:bodyPr/>
        <a:lstStyle/>
        <a:p>
          <a:r>
            <a:rPr lang="es-ES" sz="1200" dirty="0" smtClean="0"/>
            <a:t>Poder del comprador</a:t>
          </a:r>
          <a:endParaRPr lang="es-ES" sz="1200" dirty="0"/>
        </a:p>
      </dgm:t>
    </dgm:pt>
    <dgm:pt modelId="{49DB799A-2DA2-444E-934D-FF97F26452B1}" type="parTrans" cxnId="{275DE5D6-F36F-724F-89AF-0E28CEE84011}">
      <dgm:prSet/>
      <dgm:spPr/>
      <dgm:t>
        <a:bodyPr/>
        <a:lstStyle/>
        <a:p>
          <a:endParaRPr lang="es-ES"/>
        </a:p>
      </dgm:t>
    </dgm:pt>
    <dgm:pt modelId="{4B06D81F-C389-3740-9AF1-C58EE6A0A874}" type="sibTrans" cxnId="{275DE5D6-F36F-724F-89AF-0E28CEE84011}">
      <dgm:prSet/>
      <dgm:spPr/>
      <dgm:t>
        <a:bodyPr/>
        <a:lstStyle/>
        <a:p>
          <a:endParaRPr lang="es-ES"/>
        </a:p>
      </dgm:t>
    </dgm:pt>
    <dgm:pt modelId="{CE867EB7-208E-DB4D-A59C-36EFFDCFE36D}">
      <dgm:prSet phldrT="[Texto]" custT="1"/>
      <dgm:spPr/>
      <dgm:t>
        <a:bodyPr/>
        <a:lstStyle/>
        <a:p>
          <a:r>
            <a:rPr lang="es-ES" sz="1200" dirty="0" smtClean="0"/>
            <a:t>Sustitutos</a:t>
          </a:r>
          <a:endParaRPr lang="es-ES" sz="1200" dirty="0"/>
        </a:p>
      </dgm:t>
    </dgm:pt>
    <dgm:pt modelId="{2B5880A3-CA72-1A44-AFDA-B139157D8FC0}" type="parTrans" cxnId="{9DC0925A-5B61-2148-AEF5-BF4F93C9C857}">
      <dgm:prSet/>
      <dgm:spPr/>
      <dgm:t>
        <a:bodyPr/>
        <a:lstStyle/>
        <a:p>
          <a:endParaRPr lang="es-ES"/>
        </a:p>
      </dgm:t>
    </dgm:pt>
    <dgm:pt modelId="{6D89E840-01A6-294A-99C6-787CC5429340}" type="sibTrans" cxnId="{9DC0925A-5B61-2148-AEF5-BF4F93C9C857}">
      <dgm:prSet/>
      <dgm:spPr/>
      <dgm:t>
        <a:bodyPr/>
        <a:lstStyle/>
        <a:p>
          <a:endParaRPr lang="es-ES"/>
        </a:p>
      </dgm:t>
    </dgm:pt>
    <dgm:pt modelId="{9F38A145-C661-8A4D-B63F-9B7EBADF8902}">
      <dgm:prSet phldrT="[Texto]" custT="1"/>
      <dgm:spPr/>
      <dgm:t>
        <a:bodyPr/>
        <a:lstStyle/>
        <a:p>
          <a:r>
            <a:rPr lang="es-ES" sz="1200" dirty="0" smtClean="0"/>
            <a:t>Poder del </a:t>
          </a:r>
        </a:p>
        <a:p>
          <a:r>
            <a:rPr lang="es-ES" sz="1200" dirty="0" smtClean="0"/>
            <a:t>proveedor</a:t>
          </a:r>
          <a:endParaRPr lang="es-ES" sz="1200" dirty="0"/>
        </a:p>
      </dgm:t>
    </dgm:pt>
    <dgm:pt modelId="{930AAB32-E657-1D4A-918F-136F219D5389}" type="parTrans" cxnId="{C393A086-59EC-3B4F-9E8C-AB2BA29881B4}">
      <dgm:prSet/>
      <dgm:spPr/>
      <dgm:t>
        <a:bodyPr/>
        <a:lstStyle/>
        <a:p>
          <a:endParaRPr lang="es-ES"/>
        </a:p>
      </dgm:t>
    </dgm:pt>
    <dgm:pt modelId="{7881691B-344C-2240-847D-628F2E5C67C3}" type="sibTrans" cxnId="{C393A086-59EC-3B4F-9E8C-AB2BA29881B4}">
      <dgm:prSet/>
      <dgm:spPr/>
      <dgm:t>
        <a:bodyPr/>
        <a:lstStyle/>
        <a:p>
          <a:endParaRPr lang="es-ES"/>
        </a:p>
      </dgm:t>
    </dgm:pt>
    <dgm:pt modelId="{DC6EBF77-6661-4C4B-8D22-1BF362A9C1AB}" type="pres">
      <dgm:prSet presAssocID="{8AF52A79-3B8B-C644-A681-22A5EA55C001}" presName="Name0" presStyleCnt="0">
        <dgm:presLayoutVars>
          <dgm:chMax val="1"/>
          <dgm:dir/>
          <dgm:animLvl val="ctr"/>
          <dgm:resizeHandles val="exact"/>
        </dgm:presLayoutVars>
      </dgm:prSet>
      <dgm:spPr/>
      <dgm:t>
        <a:bodyPr/>
        <a:lstStyle/>
        <a:p>
          <a:endParaRPr lang="es-ES"/>
        </a:p>
      </dgm:t>
    </dgm:pt>
    <dgm:pt modelId="{FB8466A8-7AAE-AD4D-BD17-24C9FC168BA2}" type="pres">
      <dgm:prSet presAssocID="{DFBB2ACB-BD97-2E44-93D2-39AA6806C86F}" presName="centerShape" presStyleLbl="node0" presStyleIdx="0" presStyleCnt="1" custScaleX="156755"/>
      <dgm:spPr/>
      <dgm:t>
        <a:bodyPr/>
        <a:lstStyle/>
        <a:p>
          <a:endParaRPr lang="es-ES"/>
        </a:p>
      </dgm:t>
    </dgm:pt>
    <dgm:pt modelId="{BC10B15E-65AD-AA4D-AFD3-CB087A56DEC6}" type="pres">
      <dgm:prSet presAssocID="{3D092D37-7136-AE4D-8A00-BC3F5975599D}" presName="parTrans" presStyleLbl="sibTrans2D1" presStyleIdx="0" presStyleCnt="4"/>
      <dgm:spPr/>
      <dgm:t>
        <a:bodyPr/>
        <a:lstStyle/>
        <a:p>
          <a:endParaRPr lang="es-ES"/>
        </a:p>
      </dgm:t>
    </dgm:pt>
    <dgm:pt modelId="{B2C83190-F713-5C41-A139-FB9A6702F4CF}" type="pres">
      <dgm:prSet presAssocID="{3D092D37-7136-AE4D-8A00-BC3F5975599D}" presName="connectorText" presStyleLbl="sibTrans2D1" presStyleIdx="0" presStyleCnt="4"/>
      <dgm:spPr/>
      <dgm:t>
        <a:bodyPr/>
        <a:lstStyle/>
        <a:p>
          <a:endParaRPr lang="es-ES"/>
        </a:p>
      </dgm:t>
    </dgm:pt>
    <dgm:pt modelId="{9D21AA48-3CA9-054B-A066-401637D8DFF9}" type="pres">
      <dgm:prSet presAssocID="{B2BA409B-A568-DD45-9E91-F2C1B02153F9}" presName="node" presStyleLbl="node1" presStyleIdx="0" presStyleCnt="4" custScaleX="167343" custScaleY="114777">
        <dgm:presLayoutVars>
          <dgm:bulletEnabled val="1"/>
        </dgm:presLayoutVars>
      </dgm:prSet>
      <dgm:spPr/>
      <dgm:t>
        <a:bodyPr/>
        <a:lstStyle/>
        <a:p>
          <a:endParaRPr lang="es-ES"/>
        </a:p>
      </dgm:t>
    </dgm:pt>
    <dgm:pt modelId="{AAE35A68-0D12-2141-BE94-18112FC2E808}" type="pres">
      <dgm:prSet presAssocID="{49DB799A-2DA2-444E-934D-FF97F26452B1}" presName="parTrans" presStyleLbl="sibTrans2D1" presStyleIdx="1" presStyleCnt="4"/>
      <dgm:spPr/>
      <dgm:t>
        <a:bodyPr/>
        <a:lstStyle/>
        <a:p>
          <a:endParaRPr lang="es-ES"/>
        </a:p>
      </dgm:t>
    </dgm:pt>
    <dgm:pt modelId="{584FC47D-E019-9649-B1B1-AE7F68A572BD}" type="pres">
      <dgm:prSet presAssocID="{49DB799A-2DA2-444E-934D-FF97F26452B1}" presName="connectorText" presStyleLbl="sibTrans2D1" presStyleIdx="1" presStyleCnt="4"/>
      <dgm:spPr/>
      <dgm:t>
        <a:bodyPr/>
        <a:lstStyle/>
        <a:p>
          <a:endParaRPr lang="es-ES"/>
        </a:p>
      </dgm:t>
    </dgm:pt>
    <dgm:pt modelId="{97034544-FA88-C948-8CB3-AADE271664F0}" type="pres">
      <dgm:prSet presAssocID="{ED77B9AC-AD55-E549-B7CB-084BF38B7BA1}" presName="node" presStyleLbl="node1" presStyleIdx="1" presStyleCnt="4" custScaleX="156487" custRadScaleRad="163114" custRadScaleInc="608">
        <dgm:presLayoutVars>
          <dgm:bulletEnabled val="1"/>
        </dgm:presLayoutVars>
      </dgm:prSet>
      <dgm:spPr/>
      <dgm:t>
        <a:bodyPr/>
        <a:lstStyle/>
        <a:p>
          <a:endParaRPr lang="es-ES"/>
        </a:p>
      </dgm:t>
    </dgm:pt>
    <dgm:pt modelId="{880DD59B-0E8D-A341-AA6A-3A600F240390}" type="pres">
      <dgm:prSet presAssocID="{2B5880A3-CA72-1A44-AFDA-B139157D8FC0}" presName="parTrans" presStyleLbl="sibTrans2D1" presStyleIdx="2" presStyleCnt="4"/>
      <dgm:spPr/>
      <dgm:t>
        <a:bodyPr/>
        <a:lstStyle/>
        <a:p>
          <a:endParaRPr lang="es-ES"/>
        </a:p>
      </dgm:t>
    </dgm:pt>
    <dgm:pt modelId="{FD927099-F1C2-AB4F-BF3F-AA89F35BEF7D}" type="pres">
      <dgm:prSet presAssocID="{2B5880A3-CA72-1A44-AFDA-B139157D8FC0}" presName="connectorText" presStyleLbl="sibTrans2D1" presStyleIdx="2" presStyleCnt="4"/>
      <dgm:spPr/>
      <dgm:t>
        <a:bodyPr/>
        <a:lstStyle/>
        <a:p>
          <a:endParaRPr lang="es-ES"/>
        </a:p>
      </dgm:t>
    </dgm:pt>
    <dgm:pt modelId="{B2F876E7-254A-7741-9E90-63EF02617FE0}" type="pres">
      <dgm:prSet presAssocID="{CE867EB7-208E-DB4D-A59C-36EFFDCFE36D}" presName="node" presStyleLbl="node1" presStyleIdx="2" presStyleCnt="4" custScaleX="151652">
        <dgm:presLayoutVars>
          <dgm:bulletEnabled val="1"/>
        </dgm:presLayoutVars>
      </dgm:prSet>
      <dgm:spPr/>
      <dgm:t>
        <a:bodyPr/>
        <a:lstStyle/>
        <a:p>
          <a:endParaRPr lang="es-ES"/>
        </a:p>
      </dgm:t>
    </dgm:pt>
    <dgm:pt modelId="{56432BEB-AE47-7C40-A788-BDC238C53A85}" type="pres">
      <dgm:prSet presAssocID="{930AAB32-E657-1D4A-918F-136F219D5389}" presName="parTrans" presStyleLbl="sibTrans2D1" presStyleIdx="3" presStyleCnt="4"/>
      <dgm:spPr/>
      <dgm:t>
        <a:bodyPr/>
        <a:lstStyle/>
        <a:p>
          <a:endParaRPr lang="es-ES"/>
        </a:p>
      </dgm:t>
    </dgm:pt>
    <dgm:pt modelId="{8EE5C516-862A-2C42-ADD9-53848ECAD3C5}" type="pres">
      <dgm:prSet presAssocID="{930AAB32-E657-1D4A-918F-136F219D5389}" presName="connectorText" presStyleLbl="sibTrans2D1" presStyleIdx="3" presStyleCnt="4"/>
      <dgm:spPr/>
      <dgm:t>
        <a:bodyPr/>
        <a:lstStyle/>
        <a:p>
          <a:endParaRPr lang="es-ES"/>
        </a:p>
      </dgm:t>
    </dgm:pt>
    <dgm:pt modelId="{C73301B9-2CDA-E04C-A0B8-070CA9D950C2}" type="pres">
      <dgm:prSet presAssocID="{9F38A145-C661-8A4D-B63F-9B7EBADF8902}" presName="node" presStyleLbl="node1" presStyleIdx="3" presStyleCnt="4" custScaleX="176054" custScaleY="108345" custRadScaleRad="163129" custRadScaleInc="-1824">
        <dgm:presLayoutVars>
          <dgm:bulletEnabled val="1"/>
        </dgm:presLayoutVars>
      </dgm:prSet>
      <dgm:spPr/>
      <dgm:t>
        <a:bodyPr/>
        <a:lstStyle/>
        <a:p>
          <a:endParaRPr lang="es-ES"/>
        </a:p>
      </dgm:t>
    </dgm:pt>
  </dgm:ptLst>
  <dgm:cxnLst>
    <dgm:cxn modelId="{C393A086-59EC-3B4F-9E8C-AB2BA29881B4}" srcId="{DFBB2ACB-BD97-2E44-93D2-39AA6806C86F}" destId="{9F38A145-C661-8A4D-B63F-9B7EBADF8902}" srcOrd="3" destOrd="0" parTransId="{930AAB32-E657-1D4A-918F-136F219D5389}" sibTransId="{7881691B-344C-2240-847D-628F2E5C67C3}"/>
    <dgm:cxn modelId="{423D5F04-C595-2540-ADED-4BC9DEA32E2A}" type="presOf" srcId="{DFBB2ACB-BD97-2E44-93D2-39AA6806C86F}" destId="{FB8466A8-7AAE-AD4D-BD17-24C9FC168BA2}" srcOrd="0" destOrd="0" presId="urn:microsoft.com/office/officeart/2005/8/layout/radial5"/>
    <dgm:cxn modelId="{61F210E7-D79E-9240-BEC0-3BA54C15CC38}" type="presOf" srcId="{3D092D37-7136-AE4D-8A00-BC3F5975599D}" destId="{B2C83190-F713-5C41-A139-FB9A6702F4CF}" srcOrd="1" destOrd="0" presId="urn:microsoft.com/office/officeart/2005/8/layout/radial5"/>
    <dgm:cxn modelId="{2645D925-12C9-9548-8DA2-2584EA549B9C}" type="presOf" srcId="{CE867EB7-208E-DB4D-A59C-36EFFDCFE36D}" destId="{B2F876E7-254A-7741-9E90-63EF02617FE0}" srcOrd="0" destOrd="0" presId="urn:microsoft.com/office/officeart/2005/8/layout/radial5"/>
    <dgm:cxn modelId="{C817EADD-A73E-5C42-BC98-65943E45C9FF}" type="presOf" srcId="{2B5880A3-CA72-1A44-AFDA-B139157D8FC0}" destId="{FD927099-F1C2-AB4F-BF3F-AA89F35BEF7D}" srcOrd="1" destOrd="0" presId="urn:microsoft.com/office/officeart/2005/8/layout/radial5"/>
    <dgm:cxn modelId="{8451C339-9193-2848-8782-748F7EF9471C}" type="presOf" srcId="{3D092D37-7136-AE4D-8A00-BC3F5975599D}" destId="{BC10B15E-65AD-AA4D-AFD3-CB087A56DEC6}" srcOrd="0" destOrd="0" presId="urn:microsoft.com/office/officeart/2005/8/layout/radial5"/>
    <dgm:cxn modelId="{F78E36EC-E0B2-594F-9C57-BAB9AB6BC176}" type="presOf" srcId="{8AF52A79-3B8B-C644-A681-22A5EA55C001}" destId="{DC6EBF77-6661-4C4B-8D22-1BF362A9C1AB}" srcOrd="0" destOrd="0" presId="urn:microsoft.com/office/officeart/2005/8/layout/radial5"/>
    <dgm:cxn modelId="{7E5FF130-FD18-B24B-87C1-68A7467FBBD2}" type="presOf" srcId="{930AAB32-E657-1D4A-918F-136F219D5389}" destId="{8EE5C516-862A-2C42-ADD9-53848ECAD3C5}" srcOrd="1" destOrd="0" presId="urn:microsoft.com/office/officeart/2005/8/layout/radial5"/>
    <dgm:cxn modelId="{7064B1B3-665C-FD49-9BE8-27DE2A8201D7}" type="presOf" srcId="{9F38A145-C661-8A4D-B63F-9B7EBADF8902}" destId="{C73301B9-2CDA-E04C-A0B8-070CA9D950C2}" srcOrd="0" destOrd="0" presId="urn:microsoft.com/office/officeart/2005/8/layout/radial5"/>
    <dgm:cxn modelId="{DEC9BCCD-68FA-1042-834F-8BEDC7EAD99B}" type="presOf" srcId="{2B5880A3-CA72-1A44-AFDA-B139157D8FC0}" destId="{880DD59B-0E8D-A341-AA6A-3A600F240390}" srcOrd="0" destOrd="0" presId="urn:microsoft.com/office/officeart/2005/8/layout/radial5"/>
    <dgm:cxn modelId="{FF46290E-57BD-4042-96C5-9F78924C2E2C}" type="presOf" srcId="{930AAB32-E657-1D4A-918F-136F219D5389}" destId="{56432BEB-AE47-7C40-A788-BDC238C53A85}" srcOrd="0" destOrd="0" presId="urn:microsoft.com/office/officeart/2005/8/layout/radial5"/>
    <dgm:cxn modelId="{879806A5-C37B-354A-9029-CE598A219B5A}" type="presOf" srcId="{B2BA409B-A568-DD45-9E91-F2C1B02153F9}" destId="{9D21AA48-3CA9-054B-A066-401637D8DFF9}" srcOrd="0" destOrd="0" presId="urn:microsoft.com/office/officeart/2005/8/layout/radial5"/>
    <dgm:cxn modelId="{49BEDBCB-23D3-274F-B7DE-34C24BCC27C3}" srcId="{DFBB2ACB-BD97-2E44-93D2-39AA6806C86F}" destId="{B2BA409B-A568-DD45-9E91-F2C1B02153F9}" srcOrd="0" destOrd="0" parTransId="{3D092D37-7136-AE4D-8A00-BC3F5975599D}" sibTransId="{B1834674-3632-414A-B68C-931D497D1031}"/>
    <dgm:cxn modelId="{275DE5D6-F36F-724F-89AF-0E28CEE84011}" srcId="{DFBB2ACB-BD97-2E44-93D2-39AA6806C86F}" destId="{ED77B9AC-AD55-E549-B7CB-084BF38B7BA1}" srcOrd="1" destOrd="0" parTransId="{49DB799A-2DA2-444E-934D-FF97F26452B1}" sibTransId="{4B06D81F-C389-3740-9AF1-C58EE6A0A874}"/>
    <dgm:cxn modelId="{A0192C0D-3AB8-5045-B586-C356607CA9D7}" type="presOf" srcId="{ED77B9AC-AD55-E549-B7CB-084BF38B7BA1}" destId="{97034544-FA88-C948-8CB3-AADE271664F0}" srcOrd="0" destOrd="0" presId="urn:microsoft.com/office/officeart/2005/8/layout/radial5"/>
    <dgm:cxn modelId="{2030D408-923C-6548-9315-17FF3DF4020B}" srcId="{8AF52A79-3B8B-C644-A681-22A5EA55C001}" destId="{DFBB2ACB-BD97-2E44-93D2-39AA6806C86F}" srcOrd="0" destOrd="0" parTransId="{6C631DE3-61DE-BE4B-A168-6F46E6D1A379}" sibTransId="{B80991D5-4304-F94A-AFB5-5DB9DB136577}"/>
    <dgm:cxn modelId="{AC781F08-EC72-9743-A3DC-DB210E454CE9}" type="presOf" srcId="{49DB799A-2DA2-444E-934D-FF97F26452B1}" destId="{584FC47D-E019-9649-B1B1-AE7F68A572BD}" srcOrd="1" destOrd="0" presId="urn:microsoft.com/office/officeart/2005/8/layout/radial5"/>
    <dgm:cxn modelId="{9DC0925A-5B61-2148-AEF5-BF4F93C9C857}" srcId="{DFBB2ACB-BD97-2E44-93D2-39AA6806C86F}" destId="{CE867EB7-208E-DB4D-A59C-36EFFDCFE36D}" srcOrd="2" destOrd="0" parTransId="{2B5880A3-CA72-1A44-AFDA-B139157D8FC0}" sibTransId="{6D89E840-01A6-294A-99C6-787CC5429340}"/>
    <dgm:cxn modelId="{CBBA5D4B-7E76-3445-BA65-C59953FE9698}" type="presOf" srcId="{49DB799A-2DA2-444E-934D-FF97F26452B1}" destId="{AAE35A68-0D12-2141-BE94-18112FC2E808}" srcOrd="0" destOrd="0" presId="urn:microsoft.com/office/officeart/2005/8/layout/radial5"/>
    <dgm:cxn modelId="{F0AA0B22-C088-AB43-8958-E0F39D864651}" type="presParOf" srcId="{DC6EBF77-6661-4C4B-8D22-1BF362A9C1AB}" destId="{FB8466A8-7AAE-AD4D-BD17-24C9FC168BA2}" srcOrd="0" destOrd="0" presId="urn:microsoft.com/office/officeart/2005/8/layout/radial5"/>
    <dgm:cxn modelId="{F339D81A-225B-974E-96E9-014F3C895B5E}" type="presParOf" srcId="{DC6EBF77-6661-4C4B-8D22-1BF362A9C1AB}" destId="{BC10B15E-65AD-AA4D-AFD3-CB087A56DEC6}" srcOrd="1" destOrd="0" presId="urn:microsoft.com/office/officeart/2005/8/layout/radial5"/>
    <dgm:cxn modelId="{BDCCB0F5-9C97-8445-AECA-C67149A99C39}" type="presParOf" srcId="{BC10B15E-65AD-AA4D-AFD3-CB087A56DEC6}" destId="{B2C83190-F713-5C41-A139-FB9A6702F4CF}" srcOrd="0" destOrd="0" presId="urn:microsoft.com/office/officeart/2005/8/layout/radial5"/>
    <dgm:cxn modelId="{7EFE6686-6544-2E4E-96BD-2E92A9998D0B}" type="presParOf" srcId="{DC6EBF77-6661-4C4B-8D22-1BF362A9C1AB}" destId="{9D21AA48-3CA9-054B-A066-401637D8DFF9}" srcOrd="2" destOrd="0" presId="urn:microsoft.com/office/officeart/2005/8/layout/radial5"/>
    <dgm:cxn modelId="{14A0258F-AB5F-5441-89CE-85694C30AD83}" type="presParOf" srcId="{DC6EBF77-6661-4C4B-8D22-1BF362A9C1AB}" destId="{AAE35A68-0D12-2141-BE94-18112FC2E808}" srcOrd="3" destOrd="0" presId="urn:microsoft.com/office/officeart/2005/8/layout/radial5"/>
    <dgm:cxn modelId="{810E413D-7D1E-B74D-A85F-069C39185EAC}" type="presParOf" srcId="{AAE35A68-0D12-2141-BE94-18112FC2E808}" destId="{584FC47D-E019-9649-B1B1-AE7F68A572BD}" srcOrd="0" destOrd="0" presId="urn:microsoft.com/office/officeart/2005/8/layout/radial5"/>
    <dgm:cxn modelId="{140ED52C-EB59-5A4D-B007-889C5C3CA688}" type="presParOf" srcId="{DC6EBF77-6661-4C4B-8D22-1BF362A9C1AB}" destId="{97034544-FA88-C948-8CB3-AADE271664F0}" srcOrd="4" destOrd="0" presId="urn:microsoft.com/office/officeart/2005/8/layout/radial5"/>
    <dgm:cxn modelId="{A30EC4DA-7B80-254F-ADDB-16A0BC598D7C}" type="presParOf" srcId="{DC6EBF77-6661-4C4B-8D22-1BF362A9C1AB}" destId="{880DD59B-0E8D-A341-AA6A-3A600F240390}" srcOrd="5" destOrd="0" presId="urn:microsoft.com/office/officeart/2005/8/layout/radial5"/>
    <dgm:cxn modelId="{9C80E599-1ABF-2242-BBEC-8120FA0CEB1A}" type="presParOf" srcId="{880DD59B-0E8D-A341-AA6A-3A600F240390}" destId="{FD927099-F1C2-AB4F-BF3F-AA89F35BEF7D}" srcOrd="0" destOrd="0" presId="urn:microsoft.com/office/officeart/2005/8/layout/radial5"/>
    <dgm:cxn modelId="{D1D2B042-60A5-3E4A-BB8C-16B74B2AFC2F}" type="presParOf" srcId="{DC6EBF77-6661-4C4B-8D22-1BF362A9C1AB}" destId="{B2F876E7-254A-7741-9E90-63EF02617FE0}" srcOrd="6" destOrd="0" presId="urn:microsoft.com/office/officeart/2005/8/layout/radial5"/>
    <dgm:cxn modelId="{CE473C2D-FAAB-AC41-AD30-1DDC48D3E922}" type="presParOf" srcId="{DC6EBF77-6661-4C4B-8D22-1BF362A9C1AB}" destId="{56432BEB-AE47-7C40-A788-BDC238C53A85}" srcOrd="7" destOrd="0" presId="urn:microsoft.com/office/officeart/2005/8/layout/radial5"/>
    <dgm:cxn modelId="{87500611-4833-E64A-9B49-2337478C1AC0}" type="presParOf" srcId="{56432BEB-AE47-7C40-A788-BDC238C53A85}" destId="{8EE5C516-862A-2C42-ADD9-53848ECAD3C5}" srcOrd="0" destOrd="0" presId="urn:microsoft.com/office/officeart/2005/8/layout/radial5"/>
    <dgm:cxn modelId="{F06A0306-A767-3B4B-8E48-A3F35EB2F565}" type="presParOf" srcId="{DC6EBF77-6661-4C4B-8D22-1BF362A9C1AB}" destId="{C73301B9-2CDA-E04C-A0B8-070CA9D950C2}"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B34155A-A84F-1B44-9738-7CA841A089CA}" type="doc">
      <dgm:prSet loTypeId="urn:microsoft.com/office/officeart/2009/3/layout/IncreasingArrowsProcess" loCatId="" qsTypeId="urn:microsoft.com/office/officeart/2005/8/quickstyle/simple4" qsCatId="simple" csTypeId="urn:microsoft.com/office/officeart/2005/8/colors/accent1_2" csCatId="accent1" phldr="1"/>
      <dgm:spPr/>
      <dgm:t>
        <a:bodyPr/>
        <a:lstStyle/>
        <a:p>
          <a:endParaRPr lang="es-ES"/>
        </a:p>
      </dgm:t>
    </dgm:pt>
    <dgm:pt modelId="{3E016096-0B5B-AB4E-AB36-9CCAD24F7590}">
      <dgm:prSet phldrT="[Texto]" custT="1"/>
      <dgm:spPr/>
      <dgm:t>
        <a:bodyPr/>
        <a:lstStyle/>
        <a:p>
          <a:r>
            <a:rPr lang="es-ES" sz="2800" dirty="0" smtClean="0"/>
            <a:t>Objetivos</a:t>
          </a:r>
          <a:endParaRPr lang="es-ES" sz="2800" dirty="0"/>
        </a:p>
      </dgm:t>
    </dgm:pt>
    <dgm:pt modelId="{5BD25DAB-0172-2E48-A5F9-86E5E06C4695}" type="parTrans" cxnId="{C0A96DD4-C7DE-DB42-8F00-CD5191AB3872}">
      <dgm:prSet/>
      <dgm:spPr/>
      <dgm:t>
        <a:bodyPr/>
        <a:lstStyle/>
        <a:p>
          <a:endParaRPr lang="es-ES"/>
        </a:p>
      </dgm:t>
    </dgm:pt>
    <dgm:pt modelId="{7D93D875-CF5A-CD48-AC12-8C0AAA02EE52}" type="sibTrans" cxnId="{C0A96DD4-C7DE-DB42-8F00-CD5191AB3872}">
      <dgm:prSet/>
      <dgm:spPr/>
      <dgm:t>
        <a:bodyPr/>
        <a:lstStyle/>
        <a:p>
          <a:endParaRPr lang="es-ES"/>
        </a:p>
      </dgm:t>
    </dgm:pt>
    <dgm:pt modelId="{3F6BAC14-75B3-6F4C-A8DC-75C7F57D3A3D}">
      <dgm:prSet phldrT="[Texto]" custT="1"/>
      <dgm:spPr/>
      <dgm:t>
        <a:bodyPr/>
        <a:lstStyle/>
        <a:p>
          <a:r>
            <a:rPr lang="es-ES" sz="2400" dirty="0" smtClean="0"/>
            <a:t>Valores a alcanzar</a:t>
          </a:r>
          <a:endParaRPr lang="es-ES" sz="2400" dirty="0"/>
        </a:p>
      </dgm:t>
    </dgm:pt>
    <dgm:pt modelId="{70DE0A35-006B-294C-83B9-F0F427D74F2D}" type="parTrans" cxnId="{A240F2BD-5478-1C42-AEA1-0548E474E4EB}">
      <dgm:prSet/>
      <dgm:spPr/>
      <dgm:t>
        <a:bodyPr/>
        <a:lstStyle/>
        <a:p>
          <a:endParaRPr lang="es-ES"/>
        </a:p>
      </dgm:t>
    </dgm:pt>
    <dgm:pt modelId="{6F4A8463-48FE-A849-9D69-D1C2B9622913}" type="sibTrans" cxnId="{A240F2BD-5478-1C42-AEA1-0548E474E4EB}">
      <dgm:prSet/>
      <dgm:spPr/>
      <dgm:t>
        <a:bodyPr/>
        <a:lstStyle/>
        <a:p>
          <a:endParaRPr lang="es-ES"/>
        </a:p>
      </dgm:t>
    </dgm:pt>
    <dgm:pt modelId="{9F9C1DF3-CF44-2A4B-B2F9-C2CC5AF572C0}">
      <dgm:prSet phldrT="[Texto]" custT="1"/>
      <dgm:spPr/>
      <dgm:t>
        <a:bodyPr/>
        <a:lstStyle/>
        <a:p>
          <a:r>
            <a:rPr lang="es-ES" sz="2800" dirty="0" smtClean="0"/>
            <a:t>Indicadores</a:t>
          </a:r>
          <a:endParaRPr lang="es-ES" sz="2800" dirty="0"/>
        </a:p>
      </dgm:t>
    </dgm:pt>
    <dgm:pt modelId="{BB6188B1-4959-B242-A43E-A07BF98B50E0}" type="parTrans" cxnId="{42718CF7-A30E-7E48-BDA6-B8329AFE65BE}">
      <dgm:prSet/>
      <dgm:spPr/>
      <dgm:t>
        <a:bodyPr/>
        <a:lstStyle/>
        <a:p>
          <a:endParaRPr lang="es-ES"/>
        </a:p>
      </dgm:t>
    </dgm:pt>
    <dgm:pt modelId="{0AF07761-CA5F-2D4E-A917-2B24B6270DFC}" type="sibTrans" cxnId="{42718CF7-A30E-7E48-BDA6-B8329AFE65BE}">
      <dgm:prSet/>
      <dgm:spPr/>
      <dgm:t>
        <a:bodyPr/>
        <a:lstStyle/>
        <a:p>
          <a:endParaRPr lang="es-ES"/>
        </a:p>
      </dgm:t>
    </dgm:pt>
    <dgm:pt modelId="{656336EE-2916-094C-99A3-A97D8CDE2014}" type="pres">
      <dgm:prSet presAssocID="{CB34155A-A84F-1B44-9738-7CA841A089CA}" presName="Name0" presStyleCnt="0">
        <dgm:presLayoutVars>
          <dgm:chMax val="5"/>
          <dgm:chPref val="5"/>
          <dgm:dir/>
          <dgm:animLvl val="lvl"/>
        </dgm:presLayoutVars>
      </dgm:prSet>
      <dgm:spPr/>
      <dgm:t>
        <a:bodyPr/>
        <a:lstStyle/>
        <a:p>
          <a:endParaRPr lang="es-ES"/>
        </a:p>
      </dgm:t>
    </dgm:pt>
    <dgm:pt modelId="{ECC0364E-9583-9140-A79B-71F9BB6081DD}" type="pres">
      <dgm:prSet presAssocID="{3E016096-0B5B-AB4E-AB36-9CCAD24F7590}" presName="parentText1" presStyleLbl="node1" presStyleIdx="0" presStyleCnt="3" custScaleX="74224" custScaleY="171552" custLinFactNeighborX="8090" custLinFactNeighborY="-62740">
        <dgm:presLayoutVars>
          <dgm:chMax/>
          <dgm:chPref val="3"/>
          <dgm:bulletEnabled val="1"/>
        </dgm:presLayoutVars>
      </dgm:prSet>
      <dgm:spPr/>
      <dgm:t>
        <a:bodyPr/>
        <a:lstStyle/>
        <a:p>
          <a:endParaRPr lang="es-ES"/>
        </a:p>
      </dgm:t>
    </dgm:pt>
    <dgm:pt modelId="{077D51E9-5A60-0146-B6A5-6E3D564639E6}" type="pres">
      <dgm:prSet presAssocID="{3F6BAC14-75B3-6F4C-A8DC-75C7F57D3A3D}" presName="parentText2" presStyleLbl="node1" presStyleIdx="1" presStyleCnt="3" custScaleX="114752" custScaleY="181790" custLinFactNeighborX="21844" custLinFactNeighborY="87444">
        <dgm:presLayoutVars>
          <dgm:chMax/>
          <dgm:chPref val="3"/>
          <dgm:bulletEnabled val="1"/>
        </dgm:presLayoutVars>
      </dgm:prSet>
      <dgm:spPr/>
      <dgm:t>
        <a:bodyPr/>
        <a:lstStyle/>
        <a:p>
          <a:endParaRPr lang="es-ES"/>
        </a:p>
      </dgm:t>
    </dgm:pt>
    <dgm:pt modelId="{4ED3649F-244A-904E-981B-D46E15E555D3}" type="pres">
      <dgm:prSet presAssocID="{9F9C1DF3-CF44-2A4B-B2F9-C2CC5AF572C0}" presName="parentText3" presStyleLbl="node1" presStyleIdx="2" presStyleCnt="3" custScaleX="191530" custScaleY="151569" custLinFactNeighborX="-35650" custLinFactNeighborY="-41891">
        <dgm:presLayoutVars>
          <dgm:chMax/>
          <dgm:chPref val="3"/>
          <dgm:bulletEnabled val="1"/>
        </dgm:presLayoutVars>
      </dgm:prSet>
      <dgm:spPr/>
      <dgm:t>
        <a:bodyPr/>
        <a:lstStyle/>
        <a:p>
          <a:endParaRPr lang="es-ES"/>
        </a:p>
      </dgm:t>
    </dgm:pt>
  </dgm:ptLst>
  <dgm:cxnLst>
    <dgm:cxn modelId="{42718CF7-A30E-7E48-BDA6-B8329AFE65BE}" srcId="{CB34155A-A84F-1B44-9738-7CA841A089CA}" destId="{9F9C1DF3-CF44-2A4B-B2F9-C2CC5AF572C0}" srcOrd="2" destOrd="0" parTransId="{BB6188B1-4959-B242-A43E-A07BF98B50E0}" sibTransId="{0AF07761-CA5F-2D4E-A917-2B24B6270DFC}"/>
    <dgm:cxn modelId="{DB7D4BA9-CED0-B64B-B1B7-90774C910D4F}" type="presOf" srcId="{3F6BAC14-75B3-6F4C-A8DC-75C7F57D3A3D}" destId="{077D51E9-5A60-0146-B6A5-6E3D564639E6}" srcOrd="0" destOrd="0" presId="urn:microsoft.com/office/officeart/2009/3/layout/IncreasingArrowsProcess"/>
    <dgm:cxn modelId="{A54DAF58-F432-FF4B-99F9-94674E402117}" type="presOf" srcId="{3E016096-0B5B-AB4E-AB36-9CCAD24F7590}" destId="{ECC0364E-9583-9140-A79B-71F9BB6081DD}" srcOrd="0" destOrd="0" presId="urn:microsoft.com/office/officeart/2009/3/layout/IncreasingArrowsProcess"/>
    <dgm:cxn modelId="{C0A96DD4-C7DE-DB42-8F00-CD5191AB3872}" srcId="{CB34155A-A84F-1B44-9738-7CA841A089CA}" destId="{3E016096-0B5B-AB4E-AB36-9CCAD24F7590}" srcOrd="0" destOrd="0" parTransId="{5BD25DAB-0172-2E48-A5F9-86E5E06C4695}" sibTransId="{7D93D875-CF5A-CD48-AC12-8C0AAA02EE52}"/>
    <dgm:cxn modelId="{762419F5-6F34-5D4C-A1F4-5FC3BCF84B17}" type="presOf" srcId="{CB34155A-A84F-1B44-9738-7CA841A089CA}" destId="{656336EE-2916-094C-99A3-A97D8CDE2014}" srcOrd="0" destOrd="0" presId="urn:microsoft.com/office/officeart/2009/3/layout/IncreasingArrowsProcess"/>
    <dgm:cxn modelId="{A240F2BD-5478-1C42-AEA1-0548E474E4EB}" srcId="{CB34155A-A84F-1B44-9738-7CA841A089CA}" destId="{3F6BAC14-75B3-6F4C-A8DC-75C7F57D3A3D}" srcOrd="1" destOrd="0" parTransId="{70DE0A35-006B-294C-83B9-F0F427D74F2D}" sibTransId="{6F4A8463-48FE-A849-9D69-D1C2B9622913}"/>
    <dgm:cxn modelId="{C6BAB25F-A972-D940-ABED-769C39C11AC4}" type="presOf" srcId="{9F9C1DF3-CF44-2A4B-B2F9-C2CC5AF572C0}" destId="{4ED3649F-244A-904E-981B-D46E15E555D3}" srcOrd="0" destOrd="0" presId="urn:microsoft.com/office/officeart/2009/3/layout/IncreasingArrowsProcess"/>
    <dgm:cxn modelId="{6678F55B-D297-9348-A570-66B196ACDA5C}" type="presParOf" srcId="{656336EE-2916-094C-99A3-A97D8CDE2014}" destId="{ECC0364E-9583-9140-A79B-71F9BB6081DD}" srcOrd="0" destOrd="0" presId="urn:microsoft.com/office/officeart/2009/3/layout/IncreasingArrowsProcess"/>
    <dgm:cxn modelId="{D1F6B1F4-EAF6-ED47-A095-BF572F8EE671}" type="presParOf" srcId="{656336EE-2916-094C-99A3-A97D8CDE2014}" destId="{077D51E9-5A60-0146-B6A5-6E3D564639E6}" srcOrd="1" destOrd="0" presId="urn:microsoft.com/office/officeart/2009/3/layout/IncreasingArrowsProcess"/>
    <dgm:cxn modelId="{E4353789-3367-FD45-9373-354787D8BF24}" type="presParOf" srcId="{656336EE-2916-094C-99A3-A97D8CDE2014}" destId="{4ED3649F-244A-904E-981B-D46E15E555D3}" srcOrd="2"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78CFA9-FAA6-A647-BD59-F74360949264}" type="datetimeFigureOut">
              <a:rPr lang="es-ES" smtClean="0"/>
              <a:t>02/10/2017</a:t>
            </a:fld>
            <a:endParaRPr lang="es-ES"/>
          </a:p>
        </p:txBody>
      </p:sp>
      <p:sp>
        <p:nvSpPr>
          <p:cNvPr id="4" name="Marcador de imagen de diapositiva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9CB013-FD01-6F4F-AAF1-925B18445145}" type="slidenum">
              <a:rPr lang="es-ES" smtClean="0"/>
              <a:t>‹Nº›</a:t>
            </a:fld>
            <a:endParaRPr lang="es-ES"/>
          </a:p>
        </p:txBody>
      </p:sp>
    </p:spTree>
    <p:extLst>
      <p:ext uri="{BB962C8B-B14F-4D97-AF65-F5344CB8AC3E}">
        <p14:creationId xmlns:p14="http://schemas.microsoft.com/office/powerpoint/2010/main" val="4279806487"/>
      </p:ext>
    </p:extLst>
  </p:cSld>
  <p:clrMap bg1="lt1" tx1="dk1" bg2="lt2" tx2="dk2" accent1="accent1" accent2="accent2" accent3="accent3" accent4="accent4" accent5="accent5" accent6="accent6" hlink="hlink" folHlink="folHlink"/>
  <p:notesStyle>
    <a:lvl1pPr marL="0" algn="l" defTabSz="342900" rtl="0" eaLnBrk="1" latinLnBrk="0" hangingPunct="1">
      <a:defRPr sz="900" kern="1200">
        <a:solidFill>
          <a:schemeClr val="tx1"/>
        </a:solidFill>
        <a:latin typeface="+mn-lt"/>
        <a:ea typeface="+mn-ea"/>
        <a:cs typeface="+mn-cs"/>
      </a:defRPr>
    </a:lvl1pPr>
    <a:lvl2pPr marL="342900" algn="l" defTabSz="342900" rtl="0" eaLnBrk="1" latinLnBrk="0" hangingPunct="1">
      <a:defRPr sz="900" kern="1200">
        <a:solidFill>
          <a:schemeClr val="tx1"/>
        </a:solidFill>
        <a:latin typeface="+mn-lt"/>
        <a:ea typeface="+mn-ea"/>
        <a:cs typeface="+mn-cs"/>
      </a:defRPr>
    </a:lvl2pPr>
    <a:lvl3pPr marL="685800" algn="l" defTabSz="342900" rtl="0" eaLnBrk="1" latinLnBrk="0" hangingPunct="1">
      <a:defRPr sz="900" kern="1200">
        <a:solidFill>
          <a:schemeClr val="tx1"/>
        </a:solidFill>
        <a:latin typeface="+mn-lt"/>
        <a:ea typeface="+mn-ea"/>
        <a:cs typeface="+mn-cs"/>
      </a:defRPr>
    </a:lvl3pPr>
    <a:lvl4pPr marL="1028700" algn="l" defTabSz="342900" rtl="0" eaLnBrk="1" latinLnBrk="0" hangingPunct="1">
      <a:defRPr sz="900" kern="1200">
        <a:solidFill>
          <a:schemeClr val="tx1"/>
        </a:solidFill>
        <a:latin typeface="+mn-lt"/>
        <a:ea typeface="+mn-ea"/>
        <a:cs typeface="+mn-cs"/>
      </a:defRPr>
    </a:lvl4pPr>
    <a:lvl5pPr marL="1371600" algn="l" defTabSz="342900" rtl="0" eaLnBrk="1" latinLnBrk="0" hangingPunct="1">
      <a:defRPr sz="900" kern="1200">
        <a:solidFill>
          <a:schemeClr val="tx1"/>
        </a:solidFill>
        <a:latin typeface="+mn-lt"/>
        <a:ea typeface="+mn-ea"/>
        <a:cs typeface="+mn-cs"/>
      </a:defRPr>
    </a:lvl5pPr>
    <a:lvl6pPr marL="1714500" algn="l" defTabSz="342900" rtl="0" eaLnBrk="1" latinLnBrk="0" hangingPunct="1">
      <a:defRPr sz="900" kern="1200">
        <a:solidFill>
          <a:schemeClr val="tx1"/>
        </a:solidFill>
        <a:latin typeface="+mn-lt"/>
        <a:ea typeface="+mn-ea"/>
        <a:cs typeface="+mn-cs"/>
      </a:defRPr>
    </a:lvl6pPr>
    <a:lvl7pPr marL="2057400" algn="l" defTabSz="342900" rtl="0" eaLnBrk="1" latinLnBrk="0" hangingPunct="1">
      <a:defRPr sz="900" kern="1200">
        <a:solidFill>
          <a:schemeClr val="tx1"/>
        </a:solidFill>
        <a:latin typeface="+mn-lt"/>
        <a:ea typeface="+mn-ea"/>
        <a:cs typeface="+mn-cs"/>
      </a:defRPr>
    </a:lvl7pPr>
    <a:lvl8pPr marL="2400300" algn="l" defTabSz="342900" rtl="0" eaLnBrk="1" latinLnBrk="0" hangingPunct="1">
      <a:defRPr sz="900" kern="1200">
        <a:solidFill>
          <a:schemeClr val="tx1"/>
        </a:solidFill>
        <a:latin typeface="+mn-lt"/>
        <a:ea typeface="+mn-ea"/>
        <a:cs typeface="+mn-cs"/>
      </a:defRPr>
    </a:lvl8pPr>
    <a:lvl9pPr marL="2743200" algn="l" defTabSz="3429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F59CB013-FD01-6F4F-AAF1-925B18445145}" type="slidenum">
              <a:rPr lang="es-ES" smtClean="0"/>
              <a:t>6</a:t>
            </a:fld>
            <a:endParaRPr lang="es-ES"/>
          </a:p>
        </p:txBody>
      </p:sp>
    </p:spTree>
    <p:extLst>
      <p:ext uri="{BB962C8B-B14F-4D97-AF65-F5344CB8AC3E}">
        <p14:creationId xmlns:p14="http://schemas.microsoft.com/office/powerpoint/2010/main" val="31574399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342900" rtl="0" eaLnBrk="1" fontAlgn="auto" latinLnBrk="0" hangingPunct="1">
              <a:lnSpc>
                <a:spcPct val="100000"/>
              </a:lnSpc>
              <a:spcBef>
                <a:spcPts val="0"/>
              </a:spcBef>
              <a:spcAft>
                <a:spcPts val="0"/>
              </a:spcAft>
              <a:buClrTx/>
              <a:buSzTx/>
              <a:buFontTx/>
              <a:buNone/>
              <a:tabLst/>
              <a:defRPr/>
            </a:pPr>
            <a:r>
              <a:rPr lang="es-MX" sz="900" dirty="0" smtClean="0"/>
              <a:t>1- que relacionan entre sí los cursos de acción con el logro de los objetivos estratégicos contemplados en el plan.</a:t>
            </a:r>
          </a:p>
          <a:p>
            <a:pPr marL="0" marR="0" indent="0" algn="l" defTabSz="342900" rtl="0" eaLnBrk="1" fontAlgn="auto" latinLnBrk="0" hangingPunct="1">
              <a:lnSpc>
                <a:spcPct val="100000"/>
              </a:lnSpc>
              <a:spcBef>
                <a:spcPts val="0"/>
              </a:spcBef>
              <a:spcAft>
                <a:spcPts val="0"/>
              </a:spcAft>
              <a:buClrTx/>
              <a:buSzTx/>
              <a:buFontTx/>
              <a:buNone/>
              <a:tabLst/>
              <a:defRPr/>
            </a:pPr>
            <a:r>
              <a:rPr lang="es-MX" sz="900" dirty="0" smtClean="0"/>
              <a:t>2-  a fin de que los datos requeridos por los indicadores sean compatibles con las estadísticas existentes y puedan obtenerse a un costo razonable. </a:t>
            </a:r>
          </a:p>
          <a:p>
            <a:pPr marL="0" marR="0" indent="0" algn="l" defTabSz="342900" rtl="0" eaLnBrk="1" fontAlgn="auto" latinLnBrk="0" hangingPunct="1">
              <a:lnSpc>
                <a:spcPct val="100000"/>
              </a:lnSpc>
              <a:spcBef>
                <a:spcPts val="0"/>
              </a:spcBef>
              <a:spcAft>
                <a:spcPts val="0"/>
              </a:spcAft>
              <a:buClrTx/>
              <a:buSzTx/>
              <a:buFontTx/>
              <a:buNone/>
              <a:tabLst/>
              <a:defRPr/>
            </a:pPr>
            <a:r>
              <a:rPr lang="es-ES" dirty="0" smtClean="0"/>
              <a:t>3- </a:t>
            </a:r>
            <a:r>
              <a:rPr lang="es-MX" sz="900" dirty="0" smtClean="0"/>
              <a:t>resultantes del seguimiento y evaluación en el proceso de toma de decisiones estratégicas.</a:t>
            </a:r>
          </a:p>
          <a:p>
            <a:endParaRPr lang="es-ES" dirty="0"/>
          </a:p>
        </p:txBody>
      </p:sp>
      <p:sp>
        <p:nvSpPr>
          <p:cNvPr id="4" name="Marcador de número de diapositiva 3"/>
          <p:cNvSpPr>
            <a:spLocks noGrp="1"/>
          </p:cNvSpPr>
          <p:nvPr>
            <p:ph type="sldNum" sz="quarter" idx="10"/>
          </p:nvPr>
        </p:nvSpPr>
        <p:spPr/>
        <p:txBody>
          <a:bodyPr/>
          <a:lstStyle/>
          <a:p>
            <a:fld id="{F59CB013-FD01-6F4F-AAF1-925B18445145}" type="slidenum">
              <a:rPr lang="es-ES" smtClean="0"/>
              <a:t>46</a:t>
            </a:fld>
            <a:endParaRPr lang="es-ES"/>
          </a:p>
        </p:txBody>
      </p:sp>
    </p:spTree>
    <p:extLst>
      <p:ext uri="{BB962C8B-B14F-4D97-AF65-F5344CB8AC3E}">
        <p14:creationId xmlns:p14="http://schemas.microsoft.com/office/powerpoint/2010/main" val="23551773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342900" rtl="0" eaLnBrk="1" fontAlgn="auto" latinLnBrk="0" hangingPunct="1">
              <a:lnSpc>
                <a:spcPct val="100000"/>
              </a:lnSpc>
              <a:spcBef>
                <a:spcPts val="0"/>
              </a:spcBef>
              <a:spcAft>
                <a:spcPts val="0"/>
              </a:spcAft>
              <a:buClrTx/>
              <a:buSzTx/>
              <a:buFontTx/>
              <a:buNone/>
              <a:tabLst/>
              <a:defRPr/>
            </a:pPr>
            <a:r>
              <a:rPr lang="es-MX" dirty="0" smtClean="0"/>
              <a:t>Ambos consisten en la recopilación y el análisis sistemáticos de información sobre los indicadores que muestran los efectos del plan sobre el bienestar de la población. </a:t>
            </a:r>
          </a:p>
          <a:p>
            <a:pPr marL="0" marR="0" indent="0" algn="l" defTabSz="342900" rtl="0" eaLnBrk="1" fontAlgn="auto" latinLnBrk="0" hangingPunct="1">
              <a:lnSpc>
                <a:spcPct val="100000"/>
              </a:lnSpc>
              <a:spcBef>
                <a:spcPts val="0"/>
              </a:spcBef>
              <a:spcAft>
                <a:spcPts val="0"/>
              </a:spcAft>
              <a:buClrTx/>
              <a:buSzTx/>
              <a:buFontTx/>
              <a:buNone/>
              <a:tabLst/>
              <a:defRPr/>
            </a:pPr>
            <a:r>
              <a:rPr lang="es-MX" dirty="0" smtClean="0"/>
              <a:t>Sin embargo, difieren en cuanto a sus requerimientos de información, en la metodología y su utilización final. </a:t>
            </a:r>
          </a:p>
          <a:p>
            <a:pPr marL="0" marR="0" indent="0" algn="l" defTabSz="342900" rtl="0" eaLnBrk="1" fontAlgn="auto" latinLnBrk="0" hangingPunct="1">
              <a:lnSpc>
                <a:spcPct val="100000"/>
              </a:lnSpc>
              <a:spcBef>
                <a:spcPts val="0"/>
              </a:spcBef>
              <a:spcAft>
                <a:spcPts val="0"/>
              </a:spcAft>
              <a:buClrTx/>
              <a:buSzTx/>
              <a:buFontTx/>
              <a:buNone/>
              <a:tabLst/>
              <a:defRPr/>
            </a:pPr>
            <a:r>
              <a:rPr lang="es-MX" dirty="0" smtClean="0"/>
              <a:t>El control de resultados se realiza con mayor frecuencia y en varias oportunidades durante el periodo de ejecución del plan. </a:t>
            </a:r>
          </a:p>
          <a:p>
            <a:pPr marL="0" marR="0" indent="0" algn="l" defTabSz="342900" rtl="0" eaLnBrk="1" fontAlgn="auto" latinLnBrk="0" hangingPunct="1">
              <a:lnSpc>
                <a:spcPct val="100000"/>
              </a:lnSpc>
              <a:spcBef>
                <a:spcPts val="0"/>
              </a:spcBef>
              <a:spcAft>
                <a:spcPts val="0"/>
              </a:spcAft>
              <a:buClrTx/>
              <a:buSzTx/>
              <a:buFontTx/>
              <a:buNone/>
              <a:tabLst/>
              <a:defRPr/>
            </a:pPr>
            <a:r>
              <a:rPr lang="es-MX" dirty="0" smtClean="0"/>
              <a:t>La evaluación de impacto se realiza por lo general al final de la ejecución del plan, y es llevada a cabo por evaluadores externos con el fin de mantener la más amplia objetividad posible</a:t>
            </a:r>
          </a:p>
          <a:p>
            <a:endParaRPr lang="es-ES" dirty="0"/>
          </a:p>
        </p:txBody>
      </p:sp>
      <p:sp>
        <p:nvSpPr>
          <p:cNvPr id="4" name="Marcador de número de diapositiva 3"/>
          <p:cNvSpPr>
            <a:spLocks noGrp="1"/>
          </p:cNvSpPr>
          <p:nvPr>
            <p:ph type="sldNum" sz="quarter" idx="10"/>
          </p:nvPr>
        </p:nvSpPr>
        <p:spPr/>
        <p:txBody>
          <a:bodyPr/>
          <a:lstStyle/>
          <a:p>
            <a:fld id="{F59CB013-FD01-6F4F-AAF1-925B18445145}" type="slidenum">
              <a:rPr lang="es-ES" smtClean="0"/>
              <a:t>47</a:t>
            </a:fld>
            <a:endParaRPr lang="es-ES"/>
          </a:p>
        </p:txBody>
      </p:sp>
    </p:spTree>
    <p:extLst>
      <p:ext uri="{BB962C8B-B14F-4D97-AF65-F5344CB8AC3E}">
        <p14:creationId xmlns:p14="http://schemas.microsoft.com/office/powerpoint/2010/main" val="10600336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sz="900" dirty="0" smtClean="0"/>
              <a:t>Los indicadores son formas operativas de las variables. Lo que se conoce como operacionalización de variables consiste en la transformación de variables generales, no observables directamente, en variables empíricas o indicadores de desempeño, de naturaleza cuantitativa o cualitativa, pero siempre evaluables.</a:t>
            </a:r>
            <a:endParaRPr lang="es-ES" dirty="0"/>
          </a:p>
        </p:txBody>
      </p:sp>
      <p:sp>
        <p:nvSpPr>
          <p:cNvPr id="4" name="Marcador de número de diapositiva 3"/>
          <p:cNvSpPr>
            <a:spLocks noGrp="1"/>
          </p:cNvSpPr>
          <p:nvPr>
            <p:ph type="sldNum" sz="quarter" idx="10"/>
          </p:nvPr>
        </p:nvSpPr>
        <p:spPr/>
        <p:txBody>
          <a:bodyPr/>
          <a:lstStyle/>
          <a:p>
            <a:fld id="{F59CB013-FD01-6F4F-AAF1-925B18445145}" type="slidenum">
              <a:rPr lang="es-ES" smtClean="0"/>
              <a:t>55</a:t>
            </a:fld>
            <a:endParaRPr lang="es-ES"/>
          </a:p>
        </p:txBody>
      </p:sp>
    </p:spTree>
    <p:extLst>
      <p:ext uri="{BB962C8B-B14F-4D97-AF65-F5344CB8AC3E}">
        <p14:creationId xmlns:p14="http://schemas.microsoft.com/office/powerpoint/2010/main" val="27949947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342900" rtl="0" eaLnBrk="1" fontAlgn="auto" latinLnBrk="0" hangingPunct="1">
              <a:lnSpc>
                <a:spcPct val="100000"/>
              </a:lnSpc>
              <a:spcBef>
                <a:spcPts val="0"/>
              </a:spcBef>
              <a:spcAft>
                <a:spcPts val="0"/>
              </a:spcAft>
              <a:buClrTx/>
              <a:buSzTx/>
              <a:buFontTx/>
              <a:buNone/>
              <a:tabLst/>
              <a:defRPr/>
            </a:pPr>
            <a:r>
              <a:rPr lang="es-ES" dirty="0" smtClean="0"/>
              <a:t>La planeación estratégica se debe desarrollar en la cúpula administrativa.</a:t>
            </a:r>
          </a:p>
          <a:p>
            <a:endParaRPr lang="es-ES" dirty="0"/>
          </a:p>
        </p:txBody>
      </p:sp>
      <p:sp>
        <p:nvSpPr>
          <p:cNvPr id="4" name="Marcador de número de diapositiva 3"/>
          <p:cNvSpPr>
            <a:spLocks noGrp="1"/>
          </p:cNvSpPr>
          <p:nvPr>
            <p:ph type="sldNum" sz="quarter" idx="10"/>
          </p:nvPr>
        </p:nvSpPr>
        <p:spPr/>
        <p:txBody>
          <a:bodyPr/>
          <a:lstStyle/>
          <a:p>
            <a:fld id="{F59CB013-FD01-6F4F-AAF1-925B18445145}" type="slidenum">
              <a:rPr lang="es-ES" smtClean="0"/>
              <a:t>11</a:t>
            </a:fld>
            <a:endParaRPr lang="es-ES" dirty="0"/>
          </a:p>
        </p:txBody>
      </p:sp>
    </p:spTree>
    <p:extLst>
      <p:ext uri="{BB962C8B-B14F-4D97-AF65-F5344CB8AC3E}">
        <p14:creationId xmlns:p14="http://schemas.microsoft.com/office/powerpoint/2010/main" val="10386120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342900" rtl="0" eaLnBrk="1" fontAlgn="auto" latinLnBrk="0" hangingPunct="1">
              <a:lnSpc>
                <a:spcPct val="100000"/>
              </a:lnSpc>
              <a:spcBef>
                <a:spcPts val="0"/>
              </a:spcBef>
              <a:spcAft>
                <a:spcPts val="0"/>
              </a:spcAft>
              <a:buClrTx/>
              <a:buSzTx/>
              <a:buFontTx/>
              <a:buNone/>
              <a:tabLst/>
              <a:defRPr/>
            </a:pPr>
            <a:r>
              <a:rPr lang="es-ES" dirty="0" smtClean="0"/>
              <a:t>La planeación estratégica se debe desarrollar en la cúpula administrativa.</a:t>
            </a:r>
          </a:p>
          <a:p>
            <a:endParaRPr lang="es-ES" dirty="0"/>
          </a:p>
        </p:txBody>
      </p:sp>
      <p:sp>
        <p:nvSpPr>
          <p:cNvPr id="4" name="Marcador de número de diapositiva 3"/>
          <p:cNvSpPr>
            <a:spLocks noGrp="1"/>
          </p:cNvSpPr>
          <p:nvPr>
            <p:ph type="sldNum" sz="quarter" idx="10"/>
          </p:nvPr>
        </p:nvSpPr>
        <p:spPr/>
        <p:txBody>
          <a:bodyPr/>
          <a:lstStyle/>
          <a:p>
            <a:fld id="{F59CB013-FD01-6F4F-AAF1-925B18445145}" type="slidenum">
              <a:rPr lang="es-ES" smtClean="0"/>
              <a:t>12</a:t>
            </a:fld>
            <a:endParaRPr lang="es-ES" dirty="0"/>
          </a:p>
        </p:txBody>
      </p:sp>
    </p:spTree>
    <p:extLst>
      <p:ext uri="{BB962C8B-B14F-4D97-AF65-F5344CB8AC3E}">
        <p14:creationId xmlns:p14="http://schemas.microsoft.com/office/powerpoint/2010/main" val="1038612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None/>
            </a:pPr>
            <a:endParaRPr lang="es-MX" sz="900" dirty="0" smtClean="0"/>
          </a:p>
          <a:p>
            <a:pPr marL="0" indent="0">
              <a:buNone/>
            </a:pPr>
            <a:r>
              <a:rPr lang="es-MX" sz="900" dirty="0" smtClean="0"/>
              <a:t>Ello tiene su origen en el hecho de que toda organización tiene fortalezas y debilidades.</a:t>
            </a:r>
          </a:p>
          <a:p>
            <a:endParaRPr lang="es-ES" dirty="0"/>
          </a:p>
        </p:txBody>
      </p:sp>
      <p:sp>
        <p:nvSpPr>
          <p:cNvPr id="4" name="Marcador de número de diapositiva 3"/>
          <p:cNvSpPr>
            <a:spLocks noGrp="1"/>
          </p:cNvSpPr>
          <p:nvPr>
            <p:ph type="sldNum" sz="quarter" idx="10"/>
          </p:nvPr>
        </p:nvSpPr>
        <p:spPr/>
        <p:txBody>
          <a:bodyPr/>
          <a:lstStyle/>
          <a:p>
            <a:fld id="{F59CB013-FD01-6F4F-AAF1-925B18445145}" type="slidenum">
              <a:rPr lang="es-ES" smtClean="0"/>
              <a:t>15</a:t>
            </a:fld>
            <a:endParaRPr lang="es-ES"/>
          </a:p>
        </p:txBody>
      </p:sp>
    </p:spTree>
    <p:extLst>
      <p:ext uri="{BB962C8B-B14F-4D97-AF65-F5344CB8AC3E}">
        <p14:creationId xmlns:p14="http://schemas.microsoft.com/office/powerpoint/2010/main" val="16369997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s-ES" dirty="0" smtClean="0"/>
              <a:t>1- FILOSOFIA </a:t>
            </a:r>
            <a:r>
              <a:rPr lang="es-ES_tradnl" sz="900" dirty="0" smtClean="0">
                <a:solidFill>
                  <a:srgbClr val="000000"/>
                </a:solidFill>
              </a:rPr>
              <a:t>de la Institución, expresada en su declaración de misión y visión.</a:t>
            </a:r>
          </a:p>
          <a:p>
            <a:pPr marL="0" marR="0" lvl="0" indent="0" algn="l" defTabSz="342900" rtl="0" eaLnBrk="1" fontAlgn="auto" latinLnBrk="0" hangingPunct="1">
              <a:lnSpc>
                <a:spcPct val="100000"/>
              </a:lnSpc>
              <a:spcBef>
                <a:spcPts val="0"/>
              </a:spcBef>
              <a:spcAft>
                <a:spcPts val="0"/>
              </a:spcAft>
              <a:buClrTx/>
              <a:buSzTx/>
              <a:buFontTx/>
              <a:buNone/>
              <a:tabLst/>
              <a:defRPr/>
            </a:pPr>
            <a:r>
              <a:rPr lang="es-ES_tradnl" sz="900" dirty="0" smtClean="0">
                <a:solidFill>
                  <a:srgbClr val="000000"/>
                </a:solidFill>
              </a:rPr>
              <a:t>2- </a:t>
            </a:r>
            <a:r>
              <a:rPr lang="es-ES_tradnl" sz="900" b="1" dirty="0" smtClean="0">
                <a:solidFill>
                  <a:srgbClr val="000000"/>
                </a:solidFill>
              </a:rPr>
              <a:t>análisis del entorno o ambiente externo </a:t>
            </a:r>
            <a:r>
              <a:rPr lang="es-ES_tradnl" sz="900" dirty="0" smtClean="0">
                <a:solidFill>
                  <a:srgbClr val="000000"/>
                </a:solidFill>
              </a:rPr>
              <a:t>en el cual se desenvuelve la institución, con el fin de identificar las oportunidades y  amenazas, El entorno puede ser subdivido en entorno general, referido a las tendencias globales de la sociedad; y el entorno específico, referido a las circunstancias particulares del sector, ámbito o segmento relevante para la organización.</a:t>
            </a:r>
          </a:p>
          <a:p>
            <a:pPr marL="0" marR="0" lvl="0" indent="0" algn="l" defTabSz="342900" rtl="0" eaLnBrk="1" fontAlgn="auto" latinLnBrk="0" hangingPunct="1">
              <a:lnSpc>
                <a:spcPct val="100000"/>
              </a:lnSpc>
              <a:spcBef>
                <a:spcPts val="0"/>
              </a:spcBef>
              <a:spcAft>
                <a:spcPts val="0"/>
              </a:spcAft>
              <a:buClrTx/>
              <a:buSzTx/>
              <a:buFontTx/>
              <a:buNone/>
              <a:tabLst/>
              <a:defRPr/>
            </a:pPr>
            <a:r>
              <a:rPr lang="es-ES_tradnl" sz="900" dirty="0" smtClean="0">
                <a:solidFill>
                  <a:srgbClr val="000000"/>
                </a:solidFill>
              </a:rPr>
              <a:t>3- </a:t>
            </a:r>
            <a:r>
              <a:rPr lang="es-ES_tradnl" dirty="0" smtClean="0"/>
              <a:t>El </a:t>
            </a:r>
            <a:r>
              <a:rPr lang="es-ES_tradnl" b="1" dirty="0" smtClean="0"/>
              <a:t>análisis de la realidad interna de la institución</a:t>
            </a:r>
            <a:r>
              <a:rPr lang="es-ES_tradnl" dirty="0" smtClean="0"/>
              <a:t>, el análisis del ambiente operativo interno comprende el diagnóstico de los recursos, capacidades y aptitudes centrales de la organización.</a:t>
            </a:r>
          </a:p>
          <a:p>
            <a:pPr marL="0" marR="0" lvl="0" indent="0" algn="l" defTabSz="342900" rtl="0" eaLnBrk="1" fontAlgn="auto" latinLnBrk="0" hangingPunct="1">
              <a:lnSpc>
                <a:spcPct val="100000"/>
              </a:lnSpc>
              <a:spcBef>
                <a:spcPts val="0"/>
              </a:spcBef>
              <a:spcAft>
                <a:spcPts val="0"/>
              </a:spcAft>
              <a:buClrTx/>
              <a:buSzTx/>
              <a:buFontTx/>
              <a:buNone/>
              <a:tabLst/>
              <a:defRPr/>
            </a:pPr>
            <a:r>
              <a:rPr lang="es-ES_tradnl" dirty="0" smtClean="0"/>
              <a:t>4- La </a:t>
            </a:r>
            <a:r>
              <a:rPr lang="es-ES_tradnl" b="1" dirty="0" smtClean="0"/>
              <a:t>realización de los objetivos estratégicos generales y específicos , la selección de estrategias y cursos de acción </a:t>
            </a:r>
            <a:r>
              <a:rPr lang="es-ES_tradnl" dirty="0" smtClean="0"/>
              <a:t>fundamentados en las fortalezas de la organización y que, al mismo tiempo, neutralicen sus debilidades, con la finalidad de aprovechar las oportunidades y contrarrestar las amenazas.</a:t>
            </a:r>
          </a:p>
          <a:p>
            <a:pPr marL="0" marR="0" lvl="0" indent="0" algn="l" defTabSz="342900" rtl="0" eaLnBrk="1" fontAlgn="auto" latinLnBrk="0" hangingPunct="1">
              <a:lnSpc>
                <a:spcPct val="100000"/>
              </a:lnSpc>
              <a:spcBef>
                <a:spcPts val="0"/>
              </a:spcBef>
              <a:spcAft>
                <a:spcPts val="0"/>
              </a:spcAft>
              <a:buClrTx/>
              <a:buSzTx/>
              <a:buFontTx/>
              <a:buNone/>
              <a:tabLst/>
              <a:defRPr/>
            </a:pPr>
            <a:r>
              <a:rPr lang="es-ES_tradnl" dirty="0" smtClean="0"/>
              <a:t>5-incluye </a:t>
            </a:r>
            <a:r>
              <a:rPr lang="es-ES_tradnl" dirty="0" err="1" smtClean="0"/>
              <a:t>selecci</a:t>
            </a:r>
            <a:r>
              <a:rPr lang="es-ES" dirty="0" smtClean="0"/>
              <a:t>ó</a:t>
            </a:r>
            <a:r>
              <a:rPr lang="es-ES_tradnl" dirty="0" smtClean="0"/>
              <a:t>n de indicadores de resultado de impacto, medición y desempeño.</a:t>
            </a:r>
          </a:p>
          <a:p>
            <a:pPr marL="0" marR="0" lvl="0" indent="0" algn="l" defTabSz="342900" rtl="0" eaLnBrk="1" fontAlgn="auto" latinLnBrk="0" hangingPunct="1">
              <a:lnSpc>
                <a:spcPct val="100000"/>
              </a:lnSpc>
              <a:spcBef>
                <a:spcPts val="0"/>
              </a:spcBef>
              <a:spcAft>
                <a:spcPts val="0"/>
              </a:spcAft>
              <a:buClrTx/>
              <a:buSzTx/>
              <a:buFontTx/>
              <a:buNone/>
              <a:tabLst/>
              <a:defRPr/>
            </a:pPr>
            <a:endParaRPr lang="es-ES_tradnl" dirty="0" smtClean="0"/>
          </a:p>
          <a:p>
            <a:pPr marL="0" marR="0" lvl="0" indent="0" algn="l" defTabSz="342900" rtl="0" eaLnBrk="1" fontAlgn="auto" latinLnBrk="0" hangingPunct="1">
              <a:lnSpc>
                <a:spcPct val="100000"/>
              </a:lnSpc>
              <a:spcBef>
                <a:spcPts val="0"/>
              </a:spcBef>
              <a:spcAft>
                <a:spcPts val="0"/>
              </a:spcAft>
              <a:buClrTx/>
              <a:buSzTx/>
              <a:buFontTx/>
              <a:buNone/>
              <a:tabLst/>
              <a:defRPr/>
            </a:pPr>
            <a:endParaRPr lang="es-ES_tradnl" sz="900" dirty="0" smtClean="0">
              <a:solidFill>
                <a:srgbClr val="000000"/>
              </a:solidFill>
            </a:endParaRPr>
          </a:p>
          <a:p>
            <a:endParaRPr lang="es-ES" dirty="0"/>
          </a:p>
        </p:txBody>
      </p:sp>
      <p:sp>
        <p:nvSpPr>
          <p:cNvPr id="4" name="Marcador de número de diapositiva 3"/>
          <p:cNvSpPr>
            <a:spLocks noGrp="1"/>
          </p:cNvSpPr>
          <p:nvPr>
            <p:ph type="sldNum" sz="quarter" idx="10"/>
          </p:nvPr>
        </p:nvSpPr>
        <p:spPr/>
        <p:txBody>
          <a:bodyPr/>
          <a:lstStyle/>
          <a:p>
            <a:fld id="{F59CB013-FD01-6F4F-AAF1-925B18445145}" type="slidenum">
              <a:rPr lang="es-ES" smtClean="0"/>
              <a:t>21</a:t>
            </a:fld>
            <a:endParaRPr lang="es-ES"/>
          </a:p>
        </p:txBody>
      </p:sp>
    </p:spTree>
    <p:extLst>
      <p:ext uri="{BB962C8B-B14F-4D97-AF65-F5344CB8AC3E}">
        <p14:creationId xmlns:p14="http://schemas.microsoft.com/office/powerpoint/2010/main" val="19984143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F59CB013-FD01-6F4F-AAF1-925B18445145}" type="slidenum">
              <a:rPr lang="es-ES" smtClean="0"/>
              <a:t>26</a:t>
            </a:fld>
            <a:endParaRPr lang="es-ES"/>
          </a:p>
        </p:txBody>
      </p:sp>
    </p:spTree>
    <p:extLst>
      <p:ext uri="{BB962C8B-B14F-4D97-AF65-F5344CB8AC3E}">
        <p14:creationId xmlns:p14="http://schemas.microsoft.com/office/powerpoint/2010/main" val="23964256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F59CB013-FD01-6F4F-AAF1-925B18445145}" type="slidenum">
              <a:rPr lang="es-ES" smtClean="0"/>
              <a:t>27</a:t>
            </a:fld>
            <a:endParaRPr lang="es-ES"/>
          </a:p>
        </p:txBody>
      </p:sp>
    </p:spTree>
    <p:extLst>
      <p:ext uri="{BB962C8B-B14F-4D97-AF65-F5344CB8AC3E}">
        <p14:creationId xmlns:p14="http://schemas.microsoft.com/office/powerpoint/2010/main" val="23964256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F59CB013-FD01-6F4F-AAF1-925B18445145}" type="slidenum">
              <a:rPr lang="es-ES" smtClean="0"/>
              <a:t>32</a:t>
            </a:fld>
            <a:endParaRPr lang="es-ES"/>
          </a:p>
        </p:txBody>
      </p:sp>
    </p:spTree>
    <p:extLst>
      <p:ext uri="{BB962C8B-B14F-4D97-AF65-F5344CB8AC3E}">
        <p14:creationId xmlns:p14="http://schemas.microsoft.com/office/powerpoint/2010/main" val="23964256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Vínculo estrecho entre objetivos,</a:t>
            </a:r>
            <a:r>
              <a:rPr lang="es-ES" baseline="0" dirty="0" smtClean="0"/>
              <a:t> indicadores y valores</a:t>
            </a:r>
            <a:endParaRPr lang="es-ES" dirty="0"/>
          </a:p>
        </p:txBody>
      </p:sp>
      <p:sp>
        <p:nvSpPr>
          <p:cNvPr id="4" name="Marcador de número de diapositiva 3"/>
          <p:cNvSpPr>
            <a:spLocks noGrp="1"/>
          </p:cNvSpPr>
          <p:nvPr>
            <p:ph type="sldNum" sz="quarter" idx="10"/>
          </p:nvPr>
        </p:nvSpPr>
        <p:spPr/>
        <p:txBody>
          <a:bodyPr/>
          <a:lstStyle/>
          <a:p>
            <a:fld id="{F59CB013-FD01-6F4F-AAF1-925B18445145}" type="slidenum">
              <a:rPr lang="es-ES" smtClean="0"/>
              <a:t>44</a:t>
            </a:fld>
            <a:endParaRPr lang="es-ES"/>
          </a:p>
        </p:txBody>
      </p:sp>
    </p:spTree>
    <p:extLst>
      <p:ext uri="{BB962C8B-B14F-4D97-AF65-F5344CB8AC3E}">
        <p14:creationId xmlns:p14="http://schemas.microsoft.com/office/powerpoint/2010/main" val="1315061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1910" y="1885950"/>
            <a:ext cx="6686549" cy="1697086"/>
          </a:xfrm>
        </p:spPr>
        <p:txBody>
          <a:bodyPr anchor="b">
            <a:normAutofit/>
          </a:bodyPr>
          <a:lstStyle>
            <a:lvl1pPr>
              <a:defRPr sz="41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1910" y="3583035"/>
            <a:ext cx="6686549" cy="844712"/>
          </a:xfrm>
        </p:spPr>
        <p:txBody>
          <a:bodyPr anchor="t"/>
          <a:lstStyle>
            <a:lvl1pPr marL="0" indent="0" algn="l">
              <a:buNone/>
              <a:defRPr>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3242858"/>
            <a:ext cx="1308489" cy="583942"/>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398860" y="3397155"/>
            <a:ext cx="584825" cy="273844"/>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1910" y="457200"/>
            <a:ext cx="6686549" cy="2337780"/>
          </a:xfrm>
        </p:spPr>
        <p:txBody>
          <a:bodyPr anchor="ctr">
            <a:normAutofit/>
          </a:bodyPr>
          <a:lstStyle>
            <a:lvl1pPr algn="l">
              <a:defRPr sz="36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1910" y="3265535"/>
            <a:ext cx="6686549" cy="1166898"/>
          </a:xfrm>
        </p:spPr>
        <p:txBody>
          <a:bodyPr anchor="ctr">
            <a:normAutofit/>
          </a:bodyPr>
          <a:lstStyle>
            <a:lvl1pPr marL="0" indent="0" algn="l">
              <a:buNone/>
              <a:defRPr sz="1400">
                <a:solidFill>
                  <a:schemeClr val="tx1">
                    <a:lumMod val="65000"/>
                    <a:lumOff val="3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3141" y="238363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398860" y="2433105"/>
            <a:ext cx="584825" cy="273844"/>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37462" y="457200"/>
            <a:ext cx="6295445" cy="2171700"/>
          </a:xfrm>
        </p:spPr>
        <p:txBody>
          <a:bodyPr anchor="ctr">
            <a:normAutofit/>
          </a:bodyPr>
          <a:lstStyle>
            <a:lvl1pPr algn="l">
              <a:defRPr sz="36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56259" y="2628900"/>
            <a:ext cx="5652416"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1941910" y="3265535"/>
            <a:ext cx="6686549" cy="1166898"/>
          </a:xfrm>
        </p:spPr>
        <p:txBody>
          <a:bodyPr anchor="ctr">
            <a:normAutofit/>
          </a:bodyPr>
          <a:lstStyle>
            <a:lvl1pPr marL="0" indent="0" algn="l">
              <a:buNone/>
              <a:defRPr sz="1400">
                <a:solidFill>
                  <a:schemeClr val="tx1">
                    <a:lumMod val="65000"/>
                    <a:lumOff val="3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3141" y="238363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398860" y="2433105"/>
            <a:ext cx="584825" cy="273844"/>
          </a:xfrm>
        </p:spPr>
        <p:txBody>
          <a:bodyPr/>
          <a:lstStyle/>
          <a:p>
            <a:fld id="{D57F1E4F-1CFF-5643-939E-217C01CDF565}" type="slidenum">
              <a:rPr lang="en-US" dirty="0"/>
              <a:pPr/>
              <a:t>‹Nº›</a:t>
            </a:fld>
            <a:endParaRPr lang="en-US" dirty="0"/>
          </a:p>
        </p:txBody>
      </p:sp>
      <p:sp>
        <p:nvSpPr>
          <p:cNvPr id="14" name="TextBox 13"/>
          <p:cNvSpPr txBox="1"/>
          <p:nvPr/>
        </p:nvSpPr>
        <p:spPr>
          <a:xfrm>
            <a:off x="1850739" y="48600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
        <p:nvSpPr>
          <p:cNvPr id="15" name="TextBox 14"/>
          <p:cNvSpPr txBox="1"/>
          <p:nvPr/>
        </p:nvSpPr>
        <p:spPr>
          <a:xfrm>
            <a:off x="8336139" y="2178980"/>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1910" y="1828800"/>
            <a:ext cx="6686550" cy="2043634"/>
          </a:xfrm>
        </p:spPr>
        <p:txBody>
          <a:bodyPr anchor="b">
            <a:normAutofit/>
          </a:bodyPr>
          <a:lstStyle>
            <a:lvl1pPr algn="l">
              <a:defRPr sz="36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1910" y="3886200"/>
            <a:ext cx="6686550" cy="547217"/>
          </a:xfrm>
        </p:spPr>
        <p:txBody>
          <a:bodyPr vert="horz" lIns="68580" tIns="34290" rIns="68580" bIns="3429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3141" y="3683794"/>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3737316"/>
            <a:ext cx="584825" cy="273844"/>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137462" y="457200"/>
            <a:ext cx="6295445" cy="2171700"/>
          </a:xfrm>
        </p:spPr>
        <p:txBody>
          <a:bodyPr anchor="ctr">
            <a:normAutofit/>
          </a:bodyPr>
          <a:lstStyle>
            <a:lvl1pPr algn="l">
              <a:defRPr sz="36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1909" y="3257550"/>
            <a:ext cx="6686550" cy="628650"/>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s-ES" smtClean="0"/>
              <a:t>Editar el estilo de texto del patrón</a:t>
            </a:r>
          </a:p>
        </p:txBody>
      </p:sp>
      <p:sp>
        <p:nvSpPr>
          <p:cNvPr id="4" name="Text Placeholder 3"/>
          <p:cNvSpPr>
            <a:spLocks noGrp="1"/>
          </p:cNvSpPr>
          <p:nvPr>
            <p:ph type="body" sz="half" idx="2"/>
          </p:nvPr>
        </p:nvSpPr>
        <p:spPr>
          <a:xfrm>
            <a:off x="1941910" y="3886200"/>
            <a:ext cx="6686550" cy="547217"/>
          </a:xfrm>
        </p:spPr>
        <p:txBody>
          <a:bodyPr vert="horz" lIns="68580" tIns="34290" rIns="68580" bIns="3429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3141" y="3683794"/>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3737316"/>
            <a:ext cx="584825" cy="273844"/>
          </a:xfrm>
        </p:spPr>
        <p:txBody>
          <a:bodyPr/>
          <a:lstStyle/>
          <a:p>
            <a:fld id="{D57F1E4F-1CFF-5643-939E-217C01CDF565}" type="slidenum">
              <a:rPr lang="en-US" dirty="0"/>
              <a:pPr/>
              <a:t>‹Nº›</a:t>
            </a:fld>
            <a:endParaRPr lang="en-US" dirty="0"/>
          </a:p>
        </p:txBody>
      </p:sp>
      <p:sp>
        <p:nvSpPr>
          <p:cNvPr id="17" name="TextBox 16"/>
          <p:cNvSpPr txBox="1"/>
          <p:nvPr/>
        </p:nvSpPr>
        <p:spPr>
          <a:xfrm>
            <a:off x="1850739" y="48600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
        <p:nvSpPr>
          <p:cNvPr id="18" name="TextBox 17"/>
          <p:cNvSpPr txBox="1"/>
          <p:nvPr/>
        </p:nvSpPr>
        <p:spPr>
          <a:xfrm>
            <a:off x="8336139" y="2178980"/>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1910" y="470555"/>
            <a:ext cx="6686549" cy="2160015"/>
          </a:xfrm>
        </p:spPr>
        <p:txBody>
          <a:bodyPr anchor="ctr">
            <a:normAutofit/>
          </a:bodyPr>
          <a:lstStyle>
            <a:lvl1pPr algn="l">
              <a:defRPr sz="36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1909" y="3257550"/>
            <a:ext cx="6686550" cy="628650"/>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s-ES" smtClean="0"/>
              <a:t>Editar el estilo de texto del patrón</a:t>
            </a:r>
          </a:p>
        </p:txBody>
      </p:sp>
      <p:sp>
        <p:nvSpPr>
          <p:cNvPr id="4" name="Text Placeholder 3"/>
          <p:cNvSpPr>
            <a:spLocks noGrp="1"/>
          </p:cNvSpPr>
          <p:nvPr>
            <p:ph type="body" sz="half" idx="2"/>
          </p:nvPr>
        </p:nvSpPr>
        <p:spPr>
          <a:xfrm>
            <a:off x="1941910" y="3886200"/>
            <a:ext cx="6686550" cy="547217"/>
          </a:xfrm>
        </p:spPr>
        <p:txBody>
          <a:bodyPr vert="horz" lIns="68580" tIns="34290" rIns="68580" bIns="3429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3141" y="3683794"/>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3737316"/>
            <a:ext cx="584825" cy="273844"/>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1109" y="470554"/>
            <a:ext cx="1655701" cy="3962863"/>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1909" y="470554"/>
            <a:ext cx="4857750" cy="3962863"/>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Diapositiva de título con 2 imágen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3468503"/>
            <a:ext cx="4038600" cy="700088"/>
          </a:xfrm>
        </p:spPr>
        <p:txBody>
          <a:bodyPr>
            <a:normAutofit/>
          </a:bodyPr>
          <a:lstStyle>
            <a:lvl1pPr>
              <a:defRPr sz="2300"/>
            </a:lvl1pPr>
          </a:lstStyle>
          <a:p>
            <a:r>
              <a:rPr lang="es-ES_tradnl" smtClean="0"/>
              <a:t>Clic para editar título</a:t>
            </a:r>
            <a:endParaRPr/>
          </a:p>
        </p:txBody>
      </p:sp>
      <p:sp>
        <p:nvSpPr>
          <p:cNvPr id="3" name="Subtitle 2"/>
          <p:cNvSpPr>
            <a:spLocks noGrp="1"/>
          </p:cNvSpPr>
          <p:nvPr>
            <p:ph type="subTitle" idx="1"/>
          </p:nvPr>
        </p:nvSpPr>
        <p:spPr>
          <a:xfrm>
            <a:off x="4800600" y="4171950"/>
            <a:ext cx="4038600" cy="561415"/>
          </a:xfrm>
        </p:spPr>
        <p:txBody>
          <a:bodyPr>
            <a:normAutofit/>
          </a:bodyPr>
          <a:lstStyle>
            <a:lvl1pPr marL="0" indent="0" algn="l">
              <a:spcBef>
                <a:spcPts val="241"/>
              </a:spcBef>
              <a:buNone/>
              <a:defRPr sz="1100">
                <a:solidFill>
                  <a:schemeClr val="tx1">
                    <a:tint val="75000"/>
                  </a:schemeClr>
                </a:solidFill>
              </a:defRPr>
            </a:lvl1pPr>
            <a:lvl2pPr marL="366317" indent="0" algn="ctr">
              <a:buNone/>
              <a:defRPr>
                <a:solidFill>
                  <a:schemeClr val="tx1">
                    <a:tint val="75000"/>
                  </a:schemeClr>
                </a:solidFill>
              </a:defRPr>
            </a:lvl2pPr>
            <a:lvl3pPr marL="732635" indent="0" algn="ctr">
              <a:buNone/>
              <a:defRPr>
                <a:solidFill>
                  <a:schemeClr val="tx1">
                    <a:tint val="75000"/>
                  </a:schemeClr>
                </a:solidFill>
              </a:defRPr>
            </a:lvl3pPr>
            <a:lvl4pPr marL="1098950" indent="0" algn="ctr">
              <a:buNone/>
              <a:defRPr>
                <a:solidFill>
                  <a:schemeClr val="tx1">
                    <a:tint val="75000"/>
                  </a:schemeClr>
                </a:solidFill>
              </a:defRPr>
            </a:lvl4pPr>
            <a:lvl5pPr marL="1465268" indent="0" algn="ctr">
              <a:buNone/>
              <a:defRPr>
                <a:solidFill>
                  <a:schemeClr val="tx1">
                    <a:tint val="75000"/>
                  </a:schemeClr>
                </a:solidFill>
              </a:defRPr>
            </a:lvl5pPr>
            <a:lvl6pPr marL="1831585" indent="0" algn="ctr">
              <a:buNone/>
              <a:defRPr>
                <a:solidFill>
                  <a:schemeClr val="tx1">
                    <a:tint val="75000"/>
                  </a:schemeClr>
                </a:solidFill>
              </a:defRPr>
            </a:lvl6pPr>
            <a:lvl7pPr marL="2197901" indent="0" algn="ctr">
              <a:buNone/>
              <a:defRPr>
                <a:solidFill>
                  <a:schemeClr val="tx1">
                    <a:tint val="75000"/>
                  </a:schemeClr>
                </a:solidFill>
              </a:defRPr>
            </a:lvl7pPr>
            <a:lvl8pPr marL="2564218" indent="0" algn="ctr">
              <a:buNone/>
              <a:defRPr>
                <a:solidFill>
                  <a:schemeClr val="tx1">
                    <a:tint val="75000"/>
                  </a:schemeClr>
                </a:solidFill>
              </a:defRPr>
            </a:lvl8pPr>
            <a:lvl9pPr marL="2930535"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4800601" y="4819233"/>
            <a:ext cx="1232647" cy="273844"/>
          </a:xfrm>
        </p:spPr>
        <p:txBody>
          <a:bodyPr/>
          <a:lstStyle>
            <a:lvl1pPr algn="l">
              <a:defRPr/>
            </a:lvl1pPr>
          </a:lstStyle>
          <a:p>
            <a:fld id="{17D0EFEE-2756-4A20-BF2A-63F0A94F99AC}" type="datetime4">
              <a:rPr lang="en-US" smtClean="0"/>
              <a:pPr/>
              <a:t>October 2, 2017</a:t>
            </a:fld>
            <a:endParaRPr lang="en-US" dirty="0"/>
          </a:p>
        </p:txBody>
      </p:sp>
      <p:sp>
        <p:nvSpPr>
          <p:cNvPr id="5" name="Footer Placeholder 4"/>
          <p:cNvSpPr>
            <a:spLocks noGrp="1"/>
          </p:cNvSpPr>
          <p:nvPr>
            <p:ph type="ftr" sz="quarter" idx="11"/>
          </p:nvPr>
        </p:nvSpPr>
        <p:spPr>
          <a:xfrm>
            <a:off x="6311154" y="4819233"/>
            <a:ext cx="2617694" cy="273844"/>
          </a:xfrm>
        </p:spPr>
        <p:txBody>
          <a:bodyPr/>
          <a:lstStyle>
            <a:lvl1pPr algn="r">
              <a:defRPr/>
            </a:lvl1pPr>
          </a:lstStyle>
          <a:p>
            <a:endParaRPr lang="en-US" dirty="0"/>
          </a:p>
        </p:txBody>
      </p:sp>
      <p:sp>
        <p:nvSpPr>
          <p:cNvPr id="7" name="Rectangle 6"/>
          <p:cNvSpPr/>
          <p:nvPr/>
        </p:nvSpPr>
        <p:spPr>
          <a:xfrm>
            <a:off x="282576" y="171450"/>
            <a:ext cx="4235450" cy="31409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7920" tIns="43960" rIns="87920" bIns="43960" rtlCol="0" anchor="ctr"/>
          <a:lstStyle/>
          <a:p>
            <a:pPr algn="ctr"/>
            <a:endParaRPr sz="1400"/>
          </a:p>
        </p:txBody>
      </p:sp>
      <p:sp>
        <p:nvSpPr>
          <p:cNvPr id="8" name="Rectangle 7"/>
          <p:cNvSpPr/>
          <p:nvPr/>
        </p:nvSpPr>
        <p:spPr>
          <a:xfrm>
            <a:off x="6802438" y="171450"/>
            <a:ext cx="2057400" cy="152933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7920" tIns="43960" rIns="87920" bIns="43960" rtlCol="0" anchor="ctr"/>
          <a:lstStyle/>
          <a:p>
            <a:pPr algn="ctr"/>
            <a:endParaRPr sz="1400"/>
          </a:p>
        </p:txBody>
      </p:sp>
      <p:sp>
        <p:nvSpPr>
          <p:cNvPr id="10" name="Rectangle 9"/>
          <p:cNvSpPr/>
          <p:nvPr/>
        </p:nvSpPr>
        <p:spPr>
          <a:xfrm>
            <a:off x="4624388" y="1783080"/>
            <a:ext cx="2057400" cy="152933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7920" tIns="43960" rIns="87920" bIns="43960" rtlCol="0" anchor="ctr"/>
          <a:lstStyle/>
          <a:p>
            <a:pPr algn="ctr"/>
            <a:endParaRPr sz="1400"/>
          </a:p>
        </p:txBody>
      </p:sp>
      <p:sp>
        <p:nvSpPr>
          <p:cNvPr id="13" name="Picture Placeholder 12"/>
          <p:cNvSpPr>
            <a:spLocks noGrp="1"/>
          </p:cNvSpPr>
          <p:nvPr>
            <p:ph type="pic" sz="quarter" idx="12"/>
          </p:nvPr>
        </p:nvSpPr>
        <p:spPr>
          <a:xfrm>
            <a:off x="4624388" y="171450"/>
            <a:ext cx="2057400" cy="1529334"/>
          </a:xfrm>
        </p:spPr>
        <p:txBody>
          <a:bodyPr/>
          <a:lstStyle>
            <a:lvl1pPr>
              <a:buNone/>
              <a:defRPr/>
            </a:lvl1pPr>
          </a:lstStyle>
          <a:p>
            <a:r>
              <a:rPr lang="es-ES_tradnl" smtClean="0"/>
              <a:t>Arrastre la imagen al marcador de posición o haga clic en el icono para agregar</a:t>
            </a:r>
            <a:endParaRPr/>
          </a:p>
        </p:txBody>
      </p:sp>
      <p:sp>
        <p:nvSpPr>
          <p:cNvPr id="14" name="Picture Placeholder 12"/>
          <p:cNvSpPr>
            <a:spLocks noGrp="1"/>
          </p:cNvSpPr>
          <p:nvPr>
            <p:ph type="pic" sz="quarter" idx="13"/>
          </p:nvPr>
        </p:nvSpPr>
        <p:spPr>
          <a:xfrm>
            <a:off x="6802438" y="1783080"/>
            <a:ext cx="2057400" cy="1529334"/>
          </a:xfrm>
        </p:spPr>
        <p:txBody>
          <a:bodyPr/>
          <a:lstStyle>
            <a:lvl1pPr>
              <a:buNone/>
              <a:defRPr/>
            </a:lvl1pPr>
          </a:lstStyle>
          <a:p>
            <a:r>
              <a:rPr lang="es-ES_tradnl" smtClean="0"/>
              <a:t>Arrastre la imagen al marcador de posición o haga clic en el icono para agregar</a:t>
            </a:r>
            <a:endParaRPr/>
          </a:p>
        </p:txBody>
      </p:sp>
      <p:sp>
        <p:nvSpPr>
          <p:cNvPr id="16" name="Text Placeholder 3"/>
          <p:cNvSpPr>
            <a:spLocks noGrp="1"/>
          </p:cNvSpPr>
          <p:nvPr>
            <p:ph type="body" sz="half" idx="2"/>
          </p:nvPr>
        </p:nvSpPr>
        <p:spPr>
          <a:xfrm>
            <a:off x="857250" y="1334621"/>
            <a:ext cx="3086100" cy="1530679"/>
          </a:xfrm>
        </p:spPr>
        <p:txBody>
          <a:bodyPr lIns="43960" tIns="43960" rIns="43960" anchor="t">
            <a:noAutofit/>
          </a:bodyPr>
          <a:lstStyle>
            <a:lvl1pPr marL="0" indent="0" algn="ctr">
              <a:spcBef>
                <a:spcPts val="481"/>
              </a:spcBef>
              <a:buNone/>
              <a:defRPr sz="3700">
                <a:solidFill>
                  <a:schemeClr val="bg1"/>
                </a:solidFill>
              </a:defRPr>
            </a:lvl1pPr>
            <a:lvl2pPr>
              <a:defRPr sz="1000"/>
            </a:lvl2pPr>
            <a:lvl3pPr>
              <a:defRPr sz="800"/>
            </a:lvl3pPr>
            <a:lvl4pPr>
              <a:defRPr sz="800"/>
            </a:lvl4pPr>
            <a:lvl5pPr>
              <a:defRPr sz="800"/>
            </a:lvl5pPr>
          </a:lstStyle>
          <a:p>
            <a:pPr lvl="0" eaLnBrk="1" latinLnBrk="0" hangingPunct="1"/>
            <a:r>
              <a:rPr kumimoji="0" lang="es-ES_tradnl" smtClean="0"/>
              <a:t>Haga clic para modificar el estilo de texto del patrón</a:t>
            </a:r>
          </a:p>
        </p:txBody>
      </p:sp>
      <p:sp>
        <p:nvSpPr>
          <p:cNvPr id="15" name="TextBox 14"/>
          <p:cNvSpPr txBox="1"/>
          <p:nvPr/>
        </p:nvSpPr>
        <p:spPr>
          <a:xfrm>
            <a:off x="424893" y="131111"/>
            <a:ext cx="413309" cy="677108"/>
          </a:xfrm>
          <a:prstGeom prst="rect">
            <a:avLst/>
          </a:prstGeom>
          <a:noFill/>
        </p:spPr>
        <p:txBody>
          <a:bodyPr wrap="square" lIns="0" tIns="0" rIns="0" bIns="0" rtlCol="0">
            <a:spAutoFit/>
          </a:bodyPr>
          <a:lstStyle/>
          <a:p>
            <a:r>
              <a:rPr sz="4400" b="1">
                <a:solidFill>
                  <a:schemeClr val="accent1">
                    <a:lumMod val="60000"/>
                    <a:lumOff val="40000"/>
                  </a:schemeClr>
                </a:solidFill>
              </a:rPr>
              <a:t>+</a:t>
            </a:r>
          </a:p>
        </p:txBody>
      </p:sp>
    </p:spTree>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2 imágenes con título">
    <p:spTree>
      <p:nvGrpSpPr>
        <p:cNvPr id="1" name=""/>
        <p:cNvGrpSpPr/>
        <p:nvPr/>
      </p:nvGrpSpPr>
      <p:grpSpPr>
        <a:xfrm>
          <a:off x="0" y="0"/>
          <a:ext cx="0" cy="0"/>
          <a:chOff x="0" y="0"/>
          <a:chExt cx="0" cy="0"/>
        </a:xfrm>
      </p:grpSpPr>
      <p:sp>
        <p:nvSpPr>
          <p:cNvPr id="8" name="Rectangle 7"/>
          <p:cNvSpPr/>
          <p:nvPr/>
        </p:nvSpPr>
        <p:spPr>
          <a:xfrm>
            <a:off x="282578" y="171450"/>
            <a:ext cx="6387167" cy="47589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7920" tIns="43960" rIns="87920" bIns="43960" rtlCol="0" anchor="ctr"/>
          <a:lstStyle/>
          <a:p>
            <a:pPr algn="ctr"/>
            <a:endParaRPr sz="1400"/>
          </a:p>
        </p:txBody>
      </p:sp>
      <p:sp>
        <p:nvSpPr>
          <p:cNvPr id="2" name="Title 1"/>
          <p:cNvSpPr>
            <a:spLocks noGrp="1"/>
          </p:cNvSpPr>
          <p:nvPr>
            <p:ph type="title"/>
          </p:nvPr>
        </p:nvSpPr>
        <p:spPr>
          <a:xfrm>
            <a:off x="380556" y="1928815"/>
            <a:ext cx="6181612" cy="871538"/>
          </a:xfrm>
        </p:spPr>
        <p:txBody>
          <a:bodyPr anchor="b">
            <a:normAutofit/>
          </a:bodyPr>
          <a:lstStyle>
            <a:lvl1pPr algn="l">
              <a:defRPr sz="2100" b="0">
                <a:solidFill>
                  <a:schemeClr val="bg1"/>
                </a:solidFill>
              </a:defRPr>
            </a:lvl1pPr>
          </a:lstStyle>
          <a:p>
            <a:r>
              <a:rPr lang="es-ES_tradnl" smtClean="0"/>
              <a:t>Clic para editar título</a:t>
            </a:r>
            <a:endParaRPr/>
          </a:p>
        </p:txBody>
      </p:sp>
      <p:sp>
        <p:nvSpPr>
          <p:cNvPr id="4" name="Text Placeholder 3"/>
          <p:cNvSpPr>
            <a:spLocks noGrp="1"/>
          </p:cNvSpPr>
          <p:nvPr>
            <p:ph type="body" sz="half" idx="2"/>
          </p:nvPr>
        </p:nvSpPr>
        <p:spPr>
          <a:xfrm>
            <a:off x="381096" y="2800351"/>
            <a:ext cx="6179566" cy="1794272"/>
          </a:xfrm>
        </p:spPr>
        <p:txBody>
          <a:bodyPr/>
          <a:lstStyle>
            <a:lvl1pPr marL="0" indent="0">
              <a:spcBef>
                <a:spcPts val="481"/>
              </a:spcBef>
              <a:buNone/>
              <a:defRPr sz="1100">
                <a:solidFill>
                  <a:schemeClr val="bg1"/>
                </a:solidFill>
              </a:defRPr>
            </a:lvl1pPr>
            <a:lvl2pPr marL="366317" indent="0">
              <a:buNone/>
              <a:defRPr sz="1000"/>
            </a:lvl2pPr>
            <a:lvl3pPr marL="732635" indent="0">
              <a:buNone/>
              <a:defRPr sz="800"/>
            </a:lvl3pPr>
            <a:lvl4pPr marL="1098950" indent="0">
              <a:buNone/>
              <a:defRPr sz="800"/>
            </a:lvl4pPr>
            <a:lvl5pPr marL="1465268" indent="0">
              <a:buNone/>
              <a:defRPr sz="800"/>
            </a:lvl5pPr>
            <a:lvl6pPr marL="1831585" indent="0">
              <a:buNone/>
              <a:defRPr sz="800"/>
            </a:lvl6pPr>
            <a:lvl7pPr marL="2197901" indent="0">
              <a:buNone/>
              <a:defRPr sz="800"/>
            </a:lvl7pPr>
            <a:lvl8pPr marL="2564218" indent="0">
              <a:buNone/>
              <a:defRPr sz="800"/>
            </a:lvl8pPr>
            <a:lvl9pPr marL="2930535" indent="0">
              <a:buNone/>
              <a:defRPr sz="800"/>
            </a:lvl9pPr>
          </a:lstStyle>
          <a:p>
            <a:pPr lvl="0"/>
            <a:r>
              <a:rPr lang="es-ES_tradnl" smtClean="0"/>
              <a:t>Haga clic para modificar el estilo de texto del patrón</a:t>
            </a:r>
          </a:p>
        </p:txBody>
      </p:sp>
      <p:sp>
        <p:nvSpPr>
          <p:cNvPr id="5" name="Date Placeholder 4"/>
          <p:cNvSpPr>
            <a:spLocks noGrp="1"/>
          </p:cNvSpPr>
          <p:nvPr>
            <p:ph type="dt" sz="half" idx="10"/>
          </p:nvPr>
        </p:nvSpPr>
        <p:spPr>
          <a:xfrm>
            <a:off x="5212263" y="4676709"/>
            <a:ext cx="1348398" cy="273844"/>
          </a:xfrm>
        </p:spPr>
        <p:txBody>
          <a:bodyPr/>
          <a:lstStyle>
            <a:lvl1pPr>
              <a:defRPr>
                <a:solidFill>
                  <a:schemeClr val="bg1"/>
                </a:solidFill>
              </a:defRPr>
            </a:lvl1pPr>
          </a:lstStyle>
          <a:p>
            <a:fld id="{17D0EFEE-2756-4A20-BF2A-63F0A94F99AC}" type="datetime4">
              <a:rPr lang="en-US" smtClean="0"/>
              <a:pPr/>
              <a:t>October 2, 2017</a:t>
            </a:fld>
            <a:endParaRPr lang="en-US" dirty="0"/>
          </a:p>
        </p:txBody>
      </p:sp>
      <p:sp>
        <p:nvSpPr>
          <p:cNvPr id="6" name="Footer Placeholder 5"/>
          <p:cNvSpPr>
            <a:spLocks noGrp="1"/>
          </p:cNvSpPr>
          <p:nvPr>
            <p:ph type="ftr" sz="quarter" idx="11"/>
          </p:nvPr>
        </p:nvSpPr>
        <p:spPr>
          <a:xfrm>
            <a:off x="381098" y="4676709"/>
            <a:ext cx="4648105" cy="27384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p>
            <a:fld id="{162F1D00-BD13-4404-86B0-79703945A0A7}" type="slidenum">
              <a:rPr lang="en-US" smtClean="0"/>
              <a:t>‹Nº›</a:t>
            </a:fld>
            <a:endParaRPr lang="en-US"/>
          </a:p>
        </p:txBody>
      </p:sp>
      <p:sp>
        <p:nvSpPr>
          <p:cNvPr id="9" name="TextBox 8"/>
          <p:cNvSpPr txBox="1"/>
          <p:nvPr/>
        </p:nvSpPr>
        <p:spPr>
          <a:xfrm>
            <a:off x="424893" y="131111"/>
            <a:ext cx="413309" cy="677108"/>
          </a:xfrm>
          <a:prstGeom prst="rect">
            <a:avLst/>
          </a:prstGeom>
          <a:noFill/>
        </p:spPr>
        <p:txBody>
          <a:bodyPr wrap="square" lIns="0" tIns="0" rIns="0" bIns="0" rtlCol="0">
            <a:spAutoFit/>
          </a:bodyPr>
          <a:lstStyle/>
          <a:p>
            <a:r>
              <a:rPr sz="4400" b="1">
                <a:solidFill>
                  <a:schemeClr val="accent1">
                    <a:lumMod val="60000"/>
                    <a:lumOff val="40000"/>
                  </a:schemeClr>
                </a:solidFill>
              </a:rPr>
              <a:t>+</a:t>
            </a:r>
          </a:p>
        </p:txBody>
      </p:sp>
      <p:sp>
        <p:nvSpPr>
          <p:cNvPr id="10" name="Rectangle 9"/>
          <p:cNvSpPr/>
          <p:nvPr/>
        </p:nvSpPr>
        <p:spPr>
          <a:xfrm>
            <a:off x="6802438" y="171450"/>
            <a:ext cx="2057400" cy="152933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7920" tIns="43960" rIns="87920" bIns="43960" rtlCol="0" anchor="ctr"/>
          <a:lstStyle/>
          <a:p>
            <a:pPr algn="ctr"/>
            <a:endParaRPr sz="1400"/>
          </a:p>
        </p:txBody>
      </p:sp>
      <p:sp>
        <p:nvSpPr>
          <p:cNvPr id="12" name="Picture Placeholder 12"/>
          <p:cNvSpPr>
            <a:spLocks noGrp="1"/>
          </p:cNvSpPr>
          <p:nvPr>
            <p:ph type="pic" sz="quarter" idx="13"/>
          </p:nvPr>
        </p:nvSpPr>
        <p:spPr>
          <a:xfrm>
            <a:off x="6802438" y="1781205"/>
            <a:ext cx="2057400" cy="1529334"/>
          </a:xfrm>
        </p:spPr>
        <p:txBody>
          <a:bodyPr/>
          <a:lstStyle>
            <a:lvl1pPr>
              <a:buNone/>
              <a:defRPr/>
            </a:lvl1pPr>
          </a:lstStyle>
          <a:p>
            <a:r>
              <a:rPr lang="es-ES_tradnl" smtClean="0"/>
              <a:t>Arrastre la imagen al marcador de posición o haga clic en el icono para agregar</a:t>
            </a:r>
            <a:endParaRPr/>
          </a:p>
        </p:txBody>
      </p:sp>
      <p:sp>
        <p:nvSpPr>
          <p:cNvPr id="13" name="Picture Placeholder 12"/>
          <p:cNvSpPr>
            <a:spLocks noGrp="1"/>
          </p:cNvSpPr>
          <p:nvPr>
            <p:ph type="pic" sz="quarter" idx="14"/>
          </p:nvPr>
        </p:nvSpPr>
        <p:spPr>
          <a:xfrm>
            <a:off x="6802438" y="3401568"/>
            <a:ext cx="2057400" cy="1529334"/>
          </a:xfrm>
        </p:spPr>
        <p:txBody>
          <a:bodyPr/>
          <a:lstStyle>
            <a:lvl1pPr>
              <a:buNone/>
              <a:defRPr/>
            </a:lvl1pPr>
          </a:lstStyle>
          <a:p>
            <a:r>
              <a:rPr lang="es-ES_tradnl" smtClean="0"/>
              <a:t>Arrastre la imagen al marcador de posición o haga clic en el icono para agregar</a:t>
            </a:r>
            <a:endParaRPr/>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4694" y="468082"/>
            <a:ext cx="6683765" cy="960668"/>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1909" y="1600200"/>
            <a:ext cx="6686550" cy="2833217"/>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1910" y="1544063"/>
            <a:ext cx="6686549" cy="1101600"/>
          </a:xfrm>
        </p:spPr>
        <p:txBody>
          <a:bodyPr anchor="b"/>
          <a:lstStyle>
            <a:lvl1pPr algn="l">
              <a:defRPr sz="3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1910" y="2647597"/>
            <a:ext cx="6686549" cy="645300"/>
          </a:xfrm>
        </p:spPr>
        <p:txBody>
          <a:bodyPr anchor="t"/>
          <a:lstStyle>
            <a:lvl1pPr marL="0" indent="0" algn="l">
              <a:buNone/>
              <a:defRPr sz="1500">
                <a:solidFill>
                  <a:schemeClr val="tx1">
                    <a:lumMod val="65000"/>
                    <a:lumOff val="3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3141" y="238363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398860" y="2433105"/>
            <a:ext cx="584825" cy="273844"/>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1909" y="1600200"/>
            <a:ext cx="3235398" cy="283321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93060" y="1594666"/>
            <a:ext cx="3235398" cy="283321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398860" y="590837"/>
            <a:ext cx="584825" cy="273844"/>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04530" y="1479527"/>
            <a:ext cx="2994549" cy="432197"/>
          </a:xfrm>
        </p:spPr>
        <p:txBody>
          <a:bodyPr anchor="b">
            <a:noAutofit/>
          </a:bodyPr>
          <a:lstStyle>
            <a:lvl1pPr marL="0" indent="0">
              <a:buNone/>
              <a:defRPr sz="1800" b="0"/>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Editar el estilo de texto del patrón</a:t>
            </a:r>
          </a:p>
        </p:txBody>
      </p:sp>
      <p:sp>
        <p:nvSpPr>
          <p:cNvPr id="4" name="Content Placeholder 3"/>
          <p:cNvSpPr>
            <a:spLocks noGrp="1"/>
          </p:cNvSpPr>
          <p:nvPr>
            <p:ph sz="half" idx="2"/>
          </p:nvPr>
        </p:nvSpPr>
        <p:spPr>
          <a:xfrm>
            <a:off x="1941909" y="1911725"/>
            <a:ext cx="3257170" cy="2515545"/>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29972" y="1477106"/>
            <a:ext cx="2999251" cy="432197"/>
          </a:xfrm>
        </p:spPr>
        <p:txBody>
          <a:bodyPr anchor="b">
            <a:noAutofit/>
          </a:bodyPr>
          <a:lstStyle>
            <a:lvl1pPr marL="0" indent="0">
              <a:buNone/>
              <a:defRPr sz="1800" b="0"/>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Editar el estilo de texto del patrón</a:t>
            </a:r>
          </a:p>
        </p:txBody>
      </p:sp>
      <p:sp>
        <p:nvSpPr>
          <p:cNvPr id="6" name="Content Placeholder 5"/>
          <p:cNvSpPr>
            <a:spLocks noGrp="1"/>
          </p:cNvSpPr>
          <p:nvPr>
            <p:ph sz="quarter" idx="4"/>
          </p:nvPr>
        </p:nvSpPr>
        <p:spPr>
          <a:xfrm>
            <a:off x="5375218" y="1909304"/>
            <a:ext cx="3254006" cy="2515545"/>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398860" y="590837"/>
            <a:ext cx="584825" cy="273844"/>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1910" y="334566"/>
            <a:ext cx="2628899" cy="732234"/>
          </a:xfrm>
        </p:spPr>
        <p:txBody>
          <a:bodyPr anchor="b"/>
          <a:lstStyle>
            <a:lvl1pPr algn="l">
              <a:defRPr sz="15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2259" y="334567"/>
            <a:ext cx="3886200" cy="4061222"/>
          </a:xfrm>
        </p:spPr>
        <p:txBody>
          <a:bodyPr anchor="ct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1910" y="1198960"/>
            <a:ext cx="2628899" cy="319682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1910" y="3600450"/>
            <a:ext cx="6686550" cy="425054"/>
          </a:xfrm>
        </p:spPr>
        <p:txBody>
          <a:bodyPr anchor="b">
            <a:normAutofit/>
          </a:bodyPr>
          <a:lstStyle>
            <a:lvl1pPr algn="l">
              <a:defRPr sz="18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1909" y="476224"/>
            <a:ext cx="6686550" cy="2891228"/>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1910" y="4025504"/>
            <a:ext cx="6686550" cy="370284"/>
          </a:xfrm>
        </p:spPr>
        <p:txBody>
          <a:bodyPr>
            <a:normAutofit/>
          </a:bodyPr>
          <a:lstStyle>
            <a:lvl1pPr marL="0" indent="0">
              <a:buNone/>
              <a:defRPr sz="9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3141" y="3683794"/>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3737316"/>
            <a:ext cx="584825" cy="273844"/>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171450"/>
            <a:ext cx="2138637" cy="4978971"/>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0416" y="-589"/>
            <a:ext cx="1767506" cy="514052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37160" cy="51435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4694" y="468082"/>
            <a:ext cx="6683765" cy="960668"/>
          </a:xfrm>
          <a:prstGeom prst="rect">
            <a:avLst/>
          </a:prstGeom>
        </p:spPr>
        <p:txBody>
          <a:bodyPr vert="horz" lIns="68580" tIns="34290" rIns="68580" bIns="34290" rtlCol="0" anchor="t">
            <a:noAutofit/>
          </a:bodyPr>
          <a:lstStyle/>
          <a:p>
            <a:r>
              <a:rPr lang="es-ES" dirty="0" smtClean="0"/>
              <a:t>Haga clic para modificar el estilo de título del patrón</a:t>
            </a:r>
            <a:endParaRPr lang="en-US" dirty="0"/>
          </a:p>
        </p:txBody>
      </p:sp>
      <p:sp>
        <p:nvSpPr>
          <p:cNvPr id="3" name="Text Placeholder 2"/>
          <p:cNvSpPr>
            <a:spLocks noGrp="1"/>
          </p:cNvSpPr>
          <p:nvPr>
            <p:ph type="body" idx="1"/>
          </p:nvPr>
        </p:nvSpPr>
        <p:spPr>
          <a:xfrm>
            <a:off x="1941909" y="1600200"/>
            <a:ext cx="6686550" cy="2914650"/>
          </a:xfrm>
          <a:prstGeom prst="rect">
            <a:avLst/>
          </a:prstGeom>
        </p:spPr>
        <p:txBody>
          <a:bodyPr vert="horz" lIns="68580" tIns="34290" rIns="68580" bIns="34290" rtlCol="0">
            <a:normAutofit/>
          </a:body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2"/>
          </p:nvPr>
        </p:nvSpPr>
        <p:spPr>
          <a:xfrm>
            <a:off x="7771210" y="4597828"/>
            <a:ext cx="859712" cy="277797"/>
          </a:xfrm>
          <a:prstGeom prst="rect">
            <a:avLst/>
          </a:prstGeom>
        </p:spPr>
        <p:txBody>
          <a:bodyPr vert="horz" lIns="68580" tIns="34290" rIns="68580" bIns="34290" rtlCol="0" anchor="ctr"/>
          <a:lstStyle>
            <a:lvl1pPr algn="r">
              <a:defRPr sz="700">
                <a:solidFill>
                  <a:schemeClr val="tx1">
                    <a:tint val="75000"/>
                  </a:schemeClr>
                </a:solidFill>
              </a:defRPr>
            </a:lvl1pPr>
          </a:lstStyle>
          <a:p>
            <a:fld id="{B61BEF0D-F0BB-DE4B-95CE-6DB70DBA9567}" type="datetimeFigureOut">
              <a:rPr lang="en-US" dirty="0"/>
              <a:pPr/>
              <a:t>10/2/2017</a:t>
            </a:fld>
            <a:endParaRPr lang="en-US" dirty="0"/>
          </a:p>
        </p:txBody>
      </p:sp>
      <p:sp>
        <p:nvSpPr>
          <p:cNvPr id="5" name="Footer Placeholder 4"/>
          <p:cNvSpPr>
            <a:spLocks noGrp="1"/>
          </p:cNvSpPr>
          <p:nvPr>
            <p:ph type="ftr" sz="quarter" idx="3"/>
          </p:nvPr>
        </p:nvSpPr>
        <p:spPr>
          <a:xfrm>
            <a:off x="1941910" y="4601856"/>
            <a:ext cx="5714999" cy="273844"/>
          </a:xfrm>
          <a:prstGeom prst="rect">
            <a:avLst/>
          </a:prstGeom>
        </p:spPr>
        <p:txBody>
          <a:bodyPr vert="horz" lIns="68580" tIns="34290" rIns="68580" bIns="34290" rtlCol="0" anchor="ctr"/>
          <a:lstStyle>
            <a:lvl1pPr algn="l">
              <a:defRPr sz="7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398860" y="590837"/>
            <a:ext cx="584825" cy="273844"/>
          </a:xfrm>
          <a:prstGeom prst="rect">
            <a:avLst/>
          </a:prstGeom>
        </p:spPr>
        <p:txBody>
          <a:bodyPr vert="horz" lIns="68580" tIns="34290" rIns="68580" bIns="34290" rtlCol="0" anchor="ctr"/>
          <a:lstStyle>
            <a:lvl1pPr algn="r">
              <a:defRPr sz="1500">
                <a:solidFill>
                  <a:srgbClr val="FEFFFF"/>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 id="2147483665" r:id="rId17"/>
    <p:sldLayoutId id="2147483666" r:id="rId18"/>
  </p:sldLayoutIdLst>
  <p:txStyles>
    <p:titleStyle>
      <a:lvl1pPr algn="r" defTabSz="342900" rtl="0" eaLnBrk="1" latinLnBrk="0" hangingPunct="1">
        <a:spcBef>
          <a:spcPct val="0"/>
        </a:spcBef>
        <a:buNone/>
        <a:defRPr sz="30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Font typeface="Wingdings 3" charset="2"/>
        <a:buChar char=""/>
        <a:defRPr sz="280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Font typeface="Wingdings 3" charset="2"/>
        <a:buChar char=""/>
        <a:defRPr sz="110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400" kern="1200">
          <a:solidFill>
            <a:schemeClr val="tx1"/>
          </a:solidFill>
          <a:latin typeface="+mn-lt"/>
          <a:ea typeface="+mn-ea"/>
          <a:cs typeface="+mn-cs"/>
        </a:defRPr>
      </a:lvl1pPr>
      <a:lvl2pPr marL="342900" algn="l" defTabSz="342900" rtl="0" eaLnBrk="1" latinLnBrk="0" hangingPunct="1">
        <a:defRPr sz="1400" kern="1200">
          <a:solidFill>
            <a:schemeClr val="tx1"/>
          </a:solidFill>
          <a:latin typeface="+mn-lt"/>
          <a:ea typeface="+mn-ea"/>
          <a:cs typeface="+mn-cs"/>
        </a:defRPr>
      </a:lvl2pPr>
      <a:lvl3pPr marL="685800" algn="l" defTabSz="342900" rtl="0" eaLnBrk="1" latinLnBrk="0" hangingPunct="1">
        <a:defRPr sz="1400" kern="1200">
          <a:solidFill>
            <a:schemeClr val="tx1"/>
          </a:solidFill>
          <a:latin typeface="+mn-lt"/>
          <a:ea typeface="+mn-ea"/>
          <a:cs typeface="+mn-cs"/>
        </a:defRPr>
      </a:lvl3pPr>
      <a:lvl4pPr marL="1028700" algn="l" defTabSz="342900" rtl="0" eaLnBrk="1" latinLnBrk="0" hangingPunct="1">
        <a:defRPr sz="1400" kern="1200">
          <a:solidFill>
            <a:schemeClr val="tx1"/>
          </a:solidFill>
          <a:latin typeface="+mn-lt"/>
          <a:ea typeface="+mn-ea"/>
          <a:cs typeface="+mn-cs"/>
        </a:defRPr>
      </a:lvl4pPr>
      <a:lvl5pPr marL="1371600" algn="l" defTabSz="342900" rtl="0" eaLnBrk="1" latinLnBrk="0" hangingPunct="1">
        <a:defRPr sz="1400" kern="1200">
          <a:solidFill>
            <a:schemeClr val="tx1"/>
          </a:solidFill>
          <a:latin typeface="+mn-lt"/>
          <a:ea typeface="+mn-ea"/>
          <a:cs typeface="+mn-cs"/>
        </a:defRPr>
      </a:lvl5pPr>
      <a:lvl6pPr marL="1714500" algn="l" defTabSz="342900" rtl="0" eaLnBrk="1" latinLnBrk="0" hangingPunct="1">
        <a:defRPr sz="1400" kern="1200">
          <a:solidFill>
            <a:schemeClr val="tx1"/>
          </a:solidFill>
          <a:latin typeface="+mn-lt"/>
          <a:ea typeface="+mn-ea"/>
          <a:cs typeface="+mn-cs"/>
        </a:defRPr>
      </a:lvl6pPr>
      <a:lvl7pPr marL="2057400" algn="l" defTabSz="342900" rtl="0" eaLnBrk="1" latinLnBrk="0" hangingPunct="1">
        <a:defRPr sz="1400" kern="1200">
          <a:solidFill>
            <a:schemeClr val="tx1"/>
          </a:solidFill>
          <a:latin typeface="+mn-lt"/>
          <a:ea typeface="+mn-ea"/>
          <a:cs typeface="+mn-cs"/>
        </a:defRPr>
      </a:lvl7pPr>
      <a:lvl8pPr marL="2400300" algn="l" defTabSz="342900" rtl="0" eaLnBrk="1" latinLnBrk="0" hangingPunct="1">
        <a:defRPr sz="1400" kern="1200">
          <a:solidFill>
            <a:schemeClr val="tx1"/>
          </a:solidFill>
          <a:latin typeface="+mn-lt"/>
          <a:ea typeface="+mn-ea"/>
          <a:cs typeface="+mn-cs"/>
        </a:defRPr>
      </a:lvl8pPr>
      <a:lvl9pPr marL="2743200" algn="l" defTabSz="3429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4.jp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gif"/><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slide" Target="slide6.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slide" Target="slide28.xml"/><Relationship Id="rId13" Type="http://schemas.openxmlformats.org/officeDocument/2006/relationships/slide" Target="slide52.xml"/><Relationship Id="rId18" Type="http://schemas.openxmlformats.org/officeDocument/2006/relationships/slide" Target="slide65.xml"/><Relationship Id="rId3" Type="http://schemas.openxmlformats.org/officeDocument/2006/relationships/slide" Target="slide7.xml"/><Relationship Id="rId7" Type="http://schemas.openxmlformats.org/officeDocument/2006/relationships/slide" Target="slide25.xml"/><Relationship Id="rId12" Type="http://schemas.openxmlformats.org/officeDocument/2006/relationships/slide" Target="slide45.xml"/><Relationship Id="rId17" Type="http://schemas.openxmlformats.org/officeDocument/2006/relationships/slide" Target="slide63.xml"/><Relationship Id="rId2" Type="http://schemas.openxmlformats.org/officeDocument/2006/relationships/notesSlide" Target="../notesSlides/notesSlide1.xml"/><Relationship Id="rId16" Type="http://schemas.openxmlformats.org/officeDocument/2006/relationships/slide" Target="slide61.xml"/><Relationship Id="rId1" Type="http://schemas.openxmlformats.org/officeDocument/2006/relationships/slideLayout" Target="../slideLayouts/slideLayout4.xml"/><Relationship Id="rId6" Type="http://schemas.openxmlformats.org/officeDocument/2006/relationships/slide" Target="slide20.xml"/><Relationship Id="rId11" Type="http://schemas.openxmlformats.org/officeDocument/2006/relationships/slide" Target="slide41.xml"/><Relationship Id="rId5" Type="http://schemas.openxmlformats.org/officeDocument/2006/relationships/slide" Target="slide14.xml"/><Relationship Id="rId15" Type="http://schemas.openxmlformats.org/officeDocument/2006/relationships/slide" Target="slide59.xml"/><Relationship Id="rId10" Type="http://schemas.openxmlformats.org/officeDocument/2006/relationships/slide" Target="slide37.xml"/><Relationship Id="rId4" Type="http://schemas.openxmlformats.org/officeDocument/2006/relationships/slide" Target="slide10.xml"/><Relationship Id="rId9" Type="http://schemas.openxmlformats.org/officeDocument/2006/relationships/slide" Target="slide33.xml"/><Relationship Id="rId14" Type="http://schemas.openxmlformats.org/officeDocument/2006/relationships/slide" Target="slide57.xml"/></Relationships>
</file>

<file path=ppt/slides/_rels/slide60.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Planeaci&#243;n%20y%20formulaci&#243;n%20de%20programas%202017B%20OK.pdf" TargetMode="External"/><Relationship Id="rId1" Type="http://schemas.openxmlformats.org/officeDocument/2006/relationships/slideLayout" Target="../slideLayouts/slideLayout2.xml"/><Relationship Id="rId4" Type="http://schemas.openxmlformats.org/officeDocument/2006/relationships/slide" Target="slide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hyperlink" Target="mailto:dgutierezl@uaemex.m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pPr algn="ctr"/>
            <a:r>
              <a:rPr lang="es-MX" dirty="0" smtClean="0">
                <a:solidFill>
                  <a:schemeClr val="tx1"/>
                </a:solidFill>
              </a:rPr>
              <a:t>Facultad de Ciencias Políticas y Sociales</a:t>
            </a:r>
            <a:endParaRPr lang="es-MX" dirty="0">
              <a:solidFill>
                <a:schemeClr val="tx1"/>
              </a:solidFill>
            </a:endParaRPr>
          </a:p>
        </p:txBody>
      </p:sp>
      <p:sp>
        <p:nvSpPr>
          <p:cNvPr id="3" name="Subtítulo 2"/>
          <p:cNvSpPr>
            <a:spLocks noGrp="1"/>
          </p:cNvSpPr>
          <p:nvPr>
            <p:ph type="subTitle" idx="1"/>
          </p:nvPr>
        </p:nvSpPr>
        <p:spPr/>
        <p:txBody>
          <a:bodyPr/>
          <a:lstStyle/>
          <a:p>
            <a:pPr algn="ctr"/>
            <a:r>
              <a:rPr lang="es-MX" dirty="0" smtClean="0">
                <a:solidFill>
                  <a:schemeClr val="tx1"/>
                </a:solidFill>
              </a:rPr>
              <a:t>Licenciatura en Ciencias Políticas y Administración Pública</a:t>
            </a:r>
            <a:endParaRPr lang="es-MX" dirty="0">
              <a:solidFill>
                <a:schemeClr val="tx1"/>
              </a:solidFill>
            </a:endParaRPr>
          </a:p>
        </p:txBody>
      </p:sp>
      <p:pic>
        <p:nvPicPr>
          <p:cNvPr id="7" name="Marcador de posición de imagen 6"/>
          <p:cNvPicPr>
            <a:picLocks noGrp="1" noChangeAspect="1"/>
          </p:cNvPicPr>
          <p:nvPr>
            <p:ph type="pic" sz="quarter" idx="12"/>
          </p:nvPr>
        </p:nvPicPr>
        <p:blipFill>
          <a:blip r:embed="rId2" cstate="email">
            <a:extLst>
              <a:ext uri="{28A0092B-C50C-407E-A947-70E740481C1C}">
                <a14:useLocalDpi xmlns:a14="http://schemas.microsoft.com/office/drawing/2010/main" val="0"/>
              </a:ext>
            </a:extLst>
          </a:blip>
          <a:srcRect l="12202" r="12202"/>
          <a:stretch>
            <a:fillRect/>
          </a:stretch>
        </p:blipFill>
        <p:spPr>
          <a:xfrm>
            <a:off x="4645058" y="216280"/>
            <a:ext cx="2057400" cy="1528763"/>
          </a:xfrm>
        </p:spPr>
      </p:pic>
      <p:sp>
        <p:nvSpPr>
          <p:cNvPr id="6" name="Marcador de texto 5"/>
          <p:cNvSpPr>
            <a:spLocks noGrp="1"/>
          </p:cNvSpPr>
          <p:nvPr>
            <p:ph type="body" sz="half" idx="2"/>
          </p:nvPr>
        </p:nvSpPr>
        <p:spPr>
          <a:xfrm>
            <a:off x="857252" y="1058210"/>
            <a:ext cx="3172883" cy="1681816"/>
          </a:xfrm>
        </p:spPr>
        <p:txBody>
          <a:bodyPr/>
          <a:lstStyle/>
          <a:p>
            <a:r>
              <a:rPr lang="es-MX" sz="2600" dirty="0">
                <a:solidFill>
                  <a:schemeClr val="tx1"/>
                </a:solidFill>
              </a:rPr>
              <a:t>Universidad Autónoma del Estado de México</a:t>
            </a:r>
          </a:p>
        </p:txBody>
      </p:sp>
      <p:pic>
        <p:nvPicPr>
          <p:cNvPr id="4" name="Imagen 3" descr="facultad ciiencias politicas.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5742" y="1815743"/>
            <a:ext cx="1963459" cy="1457568"/>
          </a:xfrm>
          <a:prstGeom prst="rect">
            <a:avLst/>
          </a:prstGeom>
        </p:spPr>
      </p:pic>
    </p:spTree>
    <p:extLst>
      <p:ext uri="{BB962C8B-B14F-4D97-AF65-F5344CB8AC3E}">
        <p14:creationId xmlns:p14="http://schemas.microsoft.com/office/powerpoint/2010/main" val="3496765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ES" sz="4400" b="1" i="1" dirty="0" smtClean="0"/>
              <a:t>Concepto</a:t>
            </a:r>
            <a:endParaRPr lang="es-ES" sz="4400" b="1" i="1" dirty="0"/>
          </a:p>
        </p:txBody>
      </p:sp>
      <p:sp>
        <p:nvSpPr>
          <p:cNvPr id="5" name="Marcador de texto 4"/>
          <p:cNvSpPr>
            <a:spLocks noGrp="1"/>
          </p:cNvSpPr>
          <p:nvPr>
            <p:ph type="body" idx="1"/>
          </p:nvPr>
        </p:nvSpPr>
        <p:spPr/>
        <p:txBody>
          <a:bodyPr/>
          <a:lstStyle/>
          <a:p>
            <a:endParaRPr lang="es-ES"/>
          </a:p>
        </p:txBody>
      </p:sp>
    </p:spTree>
    <p:extLst>
      <p:ext uri="{BB962C8B-B14F-4D97-AF65-F5344CB8AC3E}">
        <p14:creationId xmlns:p14="http://schemas.microsoft.com/office/powerpoint/2010/main" val="13901646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r"/>
            <a:r>
              <a:rPr lang="es-ES" sz="3200" dirty="0" smtClean="0"/>
              <a:t>Concepto</a:t>
            </a:r>
            <a:endParaRPr lang="es-ES" sz="3200" dirty="0"/>
          </a:p>
        </p:txBody>
      </p:sp>
      <p:sp>
        <p:nvSpPr>
          <p:cNvPr id="3" name="Marcador de contenido 2"/>
          <p:cNvSpPr>
            <a:spLocks noGrp="1"/>
          </p:cNvSpPr>
          <p:nvPr>
            <p:ph idx="1"/>
          </p:nvPr>
        </p:nvSpPr>
        <p:spPr/>
        <p:txBody>
          <a:bodyPr>
            <a:normAutofit/>
          </a:bodyPr>
          <a:lstStyle/>
          <a:p>
            <a:pPr marL="0" indent="0">
              <a:buNone/>
            </a:pPr>
            <a:endParaRPr lang="es-ES" sz="2400" dirty="0" smtClean="0"/>
          </a:p>
          <a:p>
            <a:pPr marL="0" indent="0">
              <a:buNone/>
            </a:pPr>
            <a:r>
              <a:rPr lang="es-ES" sz="2800" dirty="0" smtClean="0"/>
              <a:t>“Es una herramienta administrativa creada en y para la empresa privada, cuyo fin último es mantener o aumentar la rentabilidad de un negocio”</a:t>
            </a:r>
            <a:endParaRPr lang="es-ES" sz="2800" dirty="0"/>
          </a:p>
        </p:txBody>
      </p:sp>
    </p:spTree>
    <p:extLst>
      <p:ext uri="{BB962C8B-B14F-4D97-AF65-F5344CB8AC3E}">
        <p14:creationId xmlns:p14="http://schemas.microsoft.com/office/powerpoint/2010/main" val="16782975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r"/>
            <a:r>
              <a:rPr lang="es-ES" sz="3200" dirty="0" smtClean="0"/>
              <a:t>Concepto</a:t>
            </a:r>
            <a:endParaRPr lang="es-ES" sz="3200" dirty="0"/>
          </a:p>
        </p:txBody>
      </p:sp>
      <p:sp>
        <p:nvSpPr>
          <p:cNvPr id="3" name="Marcador de contenido 2"/>
          <p:cNvSpPr>
            <a:spLocks noGrp="1"/>
          </p:cNvSpPr>
          <p:nvPr>
            <p:ph idx="1"/>
          </p:nvPr>
        </p:nvSpPr>
        <p:spPr/>
        <p:txBody>
          <a:bodyPr>
            <a:normAutofit/>
          </a:bodyPr>
          <a:lstStyle/>
          <a:p>
            <a:pPr marL="0" indent="0">
              <a:buNone/>
            </a:pPr>
            <a:endParaRPr lang="es-ES" sz="2400" dirty="0" smtClean="0"/>
          </a:p>
          <a:p>
            <a:pPr marL="0" indent="0">
              <a:buNone/>
            </a:pPr>
            <a:r>
              <a:rPr lang="es-ES" sz="2800" dirty="0" smtClean="0"/>
              <a:t>“Consiste en determinar la dirección que debe tener una organización para conseguir sus objetivos de mediano y largo plazo”</a:t>
            </a:r>
            <a:endParaRPr lang="es-ES" sz="2800" dirty="0"/>
          </a:p>
        </p:txBody>
      </p:sp>
    </p:spTree>
    <p:extLst>
      <p:ext uri="{BB962C8B-B14F-4D97-AF65-F5344CB8AC3E}">
        <p14:creationId xmlns:p14="http://schemas.microsoft.com/office/powerpoint/2010/main" val="40723200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1282496" y="112052"/>
            <a:ext cx="7408584" cy="2963154"/>
          </a:xfrm>
        </p:spPr>
        <p:txBody>
          <a:bodyPr>
            <a:normAutofit/>
          </a:bodyPr>
          <a:lstStyle/>
          <a:p>
            <a:r>
              <a:rPr lang="es-ES" dirty="0" smtClean="0"/>
              <a:t>         Estrategia: </a:t>
            </a:r>
            <a:r>
              <a:rPr lang="es-ES" sz="3100" dirty="0" smtClean="0"/>
              <a:t>Pensar estratégicamente es el arte de superar a un adversario a sabiendas que el adversario  está tratando de hacer lo mismo con uno </a:t>
            </a:r>
            <a:endParaRPr lang="es-ES" sz="3100" dirty="0"/>
          </a:p>
        </p:txBody>
      </p:sp>
      <p:sp>
        <p:nvSpPr>
          <p:cNvPr id="8" name="Marcador de texto 7"/>
          <p:cNvSpPr>
            <a:spLocks noGrp="1"/>
          </p:cNvSpPr>
          <p:nvPr>
            <p:ph type="body" sz="quarter" idx="13"/>
          </p:nvPr>
        </p:nvSpPr>
        <p:spPr>
          <a:xfrm>
            <a:off x="2456259" y="2989956"/>
            <a:ext cx="5652416" cy="285750"/>
          </a:xfrm>
        </p:spPr>
        <p:txBody>
          <a:bodyPr>
            <a:normAutofit fontScale="85000" lnSpcReduction="10000"/>
          </a:bodyPr>
          <a:lstStyle/>
          <a:p>
            <a:r>
              <a:rPr lang="es-ES" dirty="0" err="1" smtClean="0"/>
              <a:t>Avinash</a:t>
            </a:r>
            <a:r>
              <a:rPr lang="es-ES" dirty="0" smtClean="0"/>
              <a:t> Dixit y Barry </a:t>
            </a:r>
            <a:r>
              <a:rPr lang="es-ES" dirty="0" err="1" smtClean="0"/>
              <a:t>Nalebuff</a:t>
            </a:r>
            <a:r>
              <a:rPr lang="es-ES" dirty="0" smtClean="0"/>
              <a:t>, Pensar estratégicamente. Antoni Bosch editor. 1991.</a:t>
            </a:r>
            <a:endParaRPr lang="es-ES" dirty="0"/>
          </a:p>
        </p:txBody>
      </p:sp>
      <p:pic>
        <p:nvPicPr>
          <p:cNvPr id="9" name="Imagen 8" descr="estrategia-negocio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0496" y="3436262"/>
            <a:ext cx="6648304" cy="1245023"/>
          </a:xfrm>
          <a:prstGeom prst="rect">
            <a:avLst/>
          </a:prstGeom>
        </p:spPr>
      </p:pic>
      <p:sp>
        <p:nvSpPr>
          <p:cNvPr id="7" name="Botón de acción: Volver 6">
            <a:hlinkClick r:id="rId3" action="ppaction://hlinksldjump" highlightClick="1"/>
          </p:cNvPr>
          <p:cNvSpPr/>
          <p:nvPr/>
        </p:nvSpPr>
        <p:spPr>
          <a:xfrm rot="16200000">
            <a:off x="8824496" y="4809970"/>
            <a:ext cx="246125" cy="174046"/>
          </a:xfrm>
          <a:prstGeom prst="actionButtonReturn">
            <a:avLst/>
          </a:prstGeom>
        </p:spPr>
        <p:style>
          <a:lnRef idx="1">
            <a:schemeClr val="accent1"/>
          </a:lnRef>
          <a:fillRef idx="3">
            <a:schemeClr val="accent1"/>
          </a:fillRef>
          <a:effectRef idx="2">
            <a:schemeClr val="accent1"/>
          </a:effectRef>
          <a:fontRef idx="minor">
            <a:schemeClr val="lt1"/>
          </a:fontRef>
        </p:style>
        <p:txBody>
          <a:bodyPr lIns="87920" tIns="43960" rIns="87920" bIns="43960" rtlCol="0" anchor="ctr"/>
          <a:lstStyle/>
          <a:p>
            <a:pPr algn="ctr"/>
            <a:endParaRPr lang="es-MX"/>
          </a:p>
        </p:txBody>
      </p:sp>
    </p:spTree>
    <p:extLst>
      <p:ext uri="{BB962C8B-B14F-4D97-AF65-F5344CB8AC3E}">
        <p14:creationId xmlns:p14="http://schemas.microsoft.com/office/powerpoint/2010/main" val="10422715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941910" y="1062278"/>
            <a:ext cx="6686549" cy="1583385"/>
          </a:xfrm>
        </p:spPr>
        <p:txBody>
          <a:bodyPr/>
          <a:lstStyle/>
          <a:p>
            <a:pPr algn="ctr"/>
            <a:r>
              <a:rPr lang="es-ES" sz="4400" b="1" i="1" dirty="0" smtClean="0"/>
              <a:t>Método general de planeación</a:t>
            </a:r>
            <a:endParaRPr lang="es-ES" sz="4400" b="1" i="1" dirty="0"/>
          </a:p>
        </p:txBody>
      </p:sp>
      <p:sp>
        <p:nvSpPr>
          <p:cNvPr id="6" name="Marcador de texto 5"/>
          <p:cNvSpPr>
            <a:spLocks noGrp="1"/>
          </p:cNvSpPr>
          <p:nvPr>
            <p:ph type="body" idx="1"/>
          </p:nvPr>
        </p:nvSpPr>
        <p:spPr/>
        <p:txBody>
          <a:bodyPr/>
          <a:lstStyle/>
          <a:p>
            <a:endParaRPr lang="es-ES"/>
          </a:p>
        </p:txBody>
      </p:sp>
    </p:spTree>
    <p:extLst>
      <p:ext uri="{BB962C8B-B14F-4D97-AF65-F5344CB8AC3E}">
        <p14:creationId xmlns:p14="http://schemas.microsoft.com/office/powerpoint/2010/main" val="10003161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16183" y="468083"/>
            <a:ext cx="6512276" cy="727169"/>
          </a:xfrm>
        </p:spPr>
        <p:txBody>
          <a:bodyPr/>
          <a:lstStyle/>
          <a:p>
            <a:r>
              <a:rPr lang="es-MX" b="1" dirty="0" smtClean="0"/>
              <a:t>Método general de planeación</a:t>
            </a:r>
            <a:endParaRPr lang="es-MX" b="1" dirty="0"/>
          </a:p>
        </p:txBody>
      </p:sp>
      <p:sp>
        <p:nvSpPr>
          <p:cNvPr id="3" name="Marcador de contenido 2"/>
          <p:cNvSpPr>
            <a:spLocks noGrp="1"/>
          </p:cNvSpPr>
          <p:nvPr>
            <p:ph idx="1"/>
          </p:nvPr>
        </p:nvSpPr>
        <p:spPr>
          <a:xfrm>
            <a:off x="1494169" y="1990831"/>
            <a:ext cx="7453109" cy="2491251"/>
          </a:xfrm>
        </p:spPr>
        <p:txBody>
          <a:bodyPr>
            <a:normAutofit/>
          </a:bodyPr>
          <a:lstStyle/>
          <a:p>
            <a:pPr marL="0" indent="0">
              <a:buNone/>
            </a:pPr>
            <a:r>
              <a:rPr lang="es-MX" sz="2400" dirty="0" smtClean="0"/>
              <a:t>El método general de planeación adoptado amplia y universalmente es el </a:t>
            </a:r>
            <a:r>
              <a:rPr lang="es-MX" sz="2400" dirty="0"/>
              <a:t>denominado </a:t>
            </a:r>
            <a:r>
              <a:rPr lang="es-MX" sz="2400" b="1" dirty="0"/>
              <a:t>FODA</a:t>
            </a:r>
            <a:r>
              <a:rPr lang="es-MX" sz="2400" dirty="0"/>
              <a:t>, una forma estructurada de elaborar un diagnóstico concreto de la realidad interna de una organización y su relación con el medio externo en el cual se desenvuelve. </a:t>
            </a:r>
            <a:endParaRPr lang="es-MX" sz="2400" dirty="0" smtClean="0"/>
          </a:p>
        </p:txBody>
      </p:sp>
    </p:spTree>
    <p:extLst>
      <p:ext uri="{BB962C8B-B14F-4D97-AF65-F5344CB8AC3E}">
        <p14:creationId xmlns:p14="http://schemas.microsoft.com/office/powerpoint/2010/main" val="39382590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16183" y="468083"/>
            <a:ext cx="6512276" cy="727169"/>
          </a:xfrm>
        </p:spPr>
        <p:txBody>
          <a:bodyPr/>
          <a:lstStyle/>
          <a:p>
            <a:pPr algn="ctr"/>
            <a:r>
              <a:rPr lang="es-MX" b="1" dirty="0" smtClean="0"/>
              <a:t>Método general de planeación</a:t>
            </a:r>
            <a:endParaRPr lang="es-MX" b="1" dirty="0"/>
          </a:p>
        </p:txBody>
      </p:sp>
      <p:sp>
        <p:nvSpPr>
          <p:cNvPr id="3" name="Marcador de contenido 2"/>
          <p:cNvSpPr>
            <a:spLocks noGrp="1"/>
          </p:cNvSpPr>
          <p:nvPr>
            <p:ph idx="1"/>
          </p:nvPr>
        </p:nvSpPr>
        <p:spPr>
          <a:xfrm>
            <a:off x="1656038" y="1481607"/>
            <a:ext cx="7329212" cy="3249479"/>
          </a:xfrm>
        </p:spPr>
        <p:txBody>
          <a:bodyPr>
            <a:noAutofit/>
          </a:bodyPr>
          <a:lstStyle/>
          <a:p>
            <a:pPr marL="0" indent="0" algn="just">
              <a:buNone/>
            </a:pPr>
            <a:r>
              <a:rPr lang="es-MX" dirty="0"/>
              <a:t>C</a:t>
            </a:r>
            <a:r>
              <a:rPr lang="es-MX" dirty="0" smtClean="0"/>
              <a:t>onsiste </a:t>
            </a:r>
            <a:r>
              <a:rPr lang="es-MX" dirty="0"/>
              <a:t>en la determinación de la </a:t>
            </a:r>
            <a:r>
              <a:rPr lang="es-MX" dirty="0">
                <a:solidFill>
                  <a:srgbClr val="000000"/>
                </a:solidFill>
              </a:rPr>
              <a:t>v</a:t>
            </a:r>
            <a:r>
              <a:rPr lang="es-MX" i="1" dirty="0">
                <a:solidFill>
                  <a:srgbClr val="000000"/>
                </a:solidFill>
              </a:rPr>
              <a:t>isión</a:t>
            </a:r>
            <a:r>
              <a:rPr lang="es-MX" i="1" dirty="0"/>
              <a:t>, </a:t>
            </a:r>
            <a:r>
              <a:rPr lang="es-MX" i="1" dirty="0">
                <a:solidFill>
                  <a:srgbClr val="000000"/>
                </a:solidFill>
              </a:rPr>
              <a:t>misión</a:t>
            </a:r>
            <a:r>
              <a:rPr lang="es-MX" i="1" dirty="0"/>
              <a:t> y los </a:t>
            </a:r>
            <a:r>
              <a:rPr lang="es-MX" i="1" dirty="0">
                <a:solidFill>
                  <a:srgbClr val="000000"/>
                </a:solidFill>
              </a:rPr>
              <a:t>objetivos de mediano y largo plazo</a:t>
            </a:r>
            <a:r>
              <a:rPr lang="es-MX" i="1" dirty="0"/>
              <a:t>, así como de las </a:t>
            </a:r>
            <a:r>
              <a:rPr lang="es-MX" i="1" dirty="0">
                <a:solidFill>
                  <a:srgbClr val="000000"/>
                </a:solidFill>
              </a:rPr>
              <a:t>estrategias</a:t>
            </a:r>
            <a:r>
              <a:rPr lang="es-MX" i="1" dirty="0"/>
              <a:t> y </a:t>
            </a:r>
            <a:r>
              <a:rPr lang="es-MX" i="1" dirty="0">
                <a:solidFill>
                  <a:srgbClr val="000000"/>
                </a:solidFill>
              </a:rPr>
              <a:t>cursos de acción </a:t>
            </a:r>
            <a:r>
              <a:rPr lang="es-MX" i="1" dirty="0"/>
              <a:t>necesarios para alcanzarlos</a:t>
            </a:r>
            <a:r>
              <a:rPr lang="es-MX" dirty="0"/>
              <a:t>, implica la identificación de las </a:t>
            </a:r>
            <a:r>
              <a:rPr lang="es-MX" i="1" dirty="0">
                <a:solidFill>
                  <a:srgbClr val="000000"/>
                </a:solidFill>
              </a:rPr>
              <a:t>oportunidades y amenazas</a:t>
            </a:r>
            <a:r>
              <a:rPr lang="es-MX" i="1" dirty="0"/>
              <a:t>, así como de las </a:t>
            </a:r>
            <a:r>
              <a:rPr lang="es-MX" i="1" dirty="0">
                <a:solidFill>
                  <a:srgbClr val="000000"/>
                </a:solidFill>
              </a:rPr>
              <a:t>fortalezas y debilidades</a:t>
            </a:r>
            <a:r>
              <a:rPr lang="es-MX" i="1" dirty="0" smtClean="0"/>
              <a:t>.</a:t>
            </a:r>
            <a:endParaRPr lang="es-MX" i="1" dirty="0"/>
          </a:p>
        </p:txBody>
      </p:sp>
    </p:spTree>
    <p:extLst>
      <p:ext uri="{BB962C8B-B14F-4D97-AF65-F5344CB8AC3E}">
        <p14:creationId xmlns:p14="http://schemas.microsoft.com/office/powerpoint/2010/main" val="26083246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16183" y="468083"/>
            <a:ext cx="6512276" cy="727169"/>
          </a:xfrm>
        </p:spPr>
        <p:txBody>
          <a:bodyPr/>
          <a:lstStyle/>
          <a:p>
            <a:pPr algn="ctr"/>
            <a:r>
              <a:rPr lang="es-MX" b="1" dirty="0" smtClean="0"/>
              <a:t>Método general de planeación</a:t>
            </a:r>
            <a:endParaRPr lang="es-MX" b="1" dirty="0"/>
          </a:p>
        </p:txBody>
      </p:sp>
      <p:sp>
        <p:nvSpPr>
          <p:cNvPr id="3" name="Marcador de contenido 2"/>
          <p:cNvSpPr>
            <a:spLocks noGrp="1"/>
          </p:cNvSpPr>
          <p:nvPr>
            <p:ph idx="1"/>
          </p:nvPr>
        </p:nvSpPr>
        <p:spPr>
          <a:xfrm>
            <a:off x="1593781" y="1705682"/>
            <a:ext cx="7349136" cy="3087656"/>
          </a:xfrm>
        </p:spPr>
        <p:txBody>
          <a:bodyPr>
            <a:noAutofit/>
          </a:bodyPr>
          <a:lstStyle/>
          <a:p>
            <a:pPr marL="0" indent="0" algn="just">
              <a:buNone/>
            </a:pPr>
            <a:r>
              <a:rPr lang="es-MX" dirty="0" smtClean="0"/>
              <a:t>Idealmente</a:t>
            </a:r>
            <a:r>
              <a:rPr lang="es-MX" dirty="0"/>
              <a:t>, los objetivos estratégicos estarán sustentados en las fortalezas de la organización y en la superación de sus debilidades, con el fin de aprovechar las oportunidades externas y neutralizar las amenazas. </a:t>
            </a:r>
          </a:p>
        </p:txBody>
      </p:sp>
    </p:spTree>
    <p:extLst>
      <p:ext uri="{BB962C8B-B14F-4D97-AF65-F5344CB8AC3E}">
        <p14:creationId xmlns:p14="http://schemas.microsoft.com/office/powerpoint/2010/main" val="10749223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1195123013"/>
              </p:ext>
            </p:extLst>
          </p:nvPr>
        </p:nvGraphicFramePr>
        <p:xfrm>
          <a:off x="174320" y="361057"/>
          <a:ext cx="8957229" cy="46579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p:cNvSpPr txBox="1"/>
          <p:nvPr/>
        </p:nvSpPr>
        <p:spPr>
          <a:xfrm>
            <a:off x="3922191" y="0"/>
            <a:ext cx="1357203" cy="461665"/>
          </a:xfrm>
          <a:prstGeom prst="rect">
            <a:avLst/>
          </a:prstGeom>
          <a:noFill/>
        </p:spPr>
        <p:txBody>
          <a:bodyPr wrap="square" rtlCol="0" anchor="ctr">
            <a:spAutoFit/>
          </a:bodyPr>
          <a:lstStyle/>
          <a:p>
            <a:pPr algn="ctr"/>
            <a:r>
              <a:rPr lang="es-ES" sz="2400" dirty="0" smtClean="0">
                <a:solidFill>
                  <a:srgbClr val="000000"/>
                </a:solidFill>
              </a:rPr>
              <a:t>F O D A </a:t>
            </a:r>
            <a:endParaRPr lang="es-ES" sz="2400" dirty="0">
              <a:solidFill>
                <a:srgbClr val="000000"/>
              </a:solidFill>
            </a:endParaRPr>
          </a:p>
        </p:txBody>
      </p:sp>
    </p:spTree>
    <p:extLst>
      <p:ext uri="{BB962C8B-B14F-4D97-AF65-F5344CB8AC3E}">
        <p14:creationId xmlns:p14="http://schemas.microsoft.com/office/powerpoint/2010/main" val="13733294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Imagen relacionada"/>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5159" t="22560" r="1" b="20185"/>
          <a:stretch/>
        </p:blipFill>
        <p:spPr bwMode="auto">
          <a:xfrm>
            <a:off x="105833" y="169333"/>
            <a:ext cx="8922281" cy="4868334"/>
          </a:xfrm>
          <a:prstGeom prst="rect">
            <a:avLst/>
          </a:prstGeom>
          <a:noFill/>
          <a:extLst>
            <a:ext uri="{909E8E84-426E-40dd-AFC4-6F175D3DCCD1}">
              <a14:hiddenFill xmlns:a14="http://schemas.microsoft.com/office/drawing/2010/main" xmlns="">
                <a:solidFill>
                  <a:srgbClr val="FFFFFF"/>
                </a:solidFill>
              </a14:hiddenFill>
            </a:ext>
          </a:extLst>
        </p:spPr>
      </p:pic>
      <p:sp>
        <p:nvSpPr>
          <p:cNvPr id="4" name="Botón de acción: Volver 3">
            <a:hlinkClick r:id="rId3" action="ppaction://hlinksldjump" highlightClick="1"/>
          </p:cNvPr>
          <p:cNvSpPr/>
          <p:nvPr/>
        </p:nvSpPr>
        <p:spPr>
          <a:xfrm rot="16200000">
            <a:off x="8824496" y="4809970"/>
            <a:ext cx="246125" cy="174046"/>
          </a:xfrm>
          <a:prstGeom prst="actionButtonReturn">
            <a:avLst/>
          </a:prstGeom>
        </p:spPr>
        <p:style>
          <a:lnRef idx="1">
            <a:schemeClr val="accent1"/>
          </a:lnRef>
          <a:fillRef idx="3">
            <a:schemeClr val="accent1"/>
          </a:fillRef>
          <a:effectRef idx="2">
            <a:schemeClr val="accent1"/>
          </a:effectRef>
          <a:fontRef idx="minor">
            <a:schemeClr val="lt1"/>
          </a:fontRef>
        </p:style>
        <p:txBody>
          <a:bodyPr lIns="87920" tIns="43960" rIns="87920" bIns="43960" rtlCol="0" anchor="ctr"/>
          <a:lstStyle/>
          <a:p>
            <a:pPr algn="ctr"/>
            <a:endParaRPr lang="es-MX"/>
          </a:p>
        </p:txBody>
      </p:sp>
    </p:spTree>
    <p:extLst>
      <p:ext uri="{BB962C8B-B14F-4D97-AF65-F5344CB8AC3E}">
        <p14:creationId xmlns:p14="http://schemas.microsoft.com/office/powerpoint/2010/main" val="31675743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683204" y="1472184"/>
            <a:ext cx="5805811" cy="2332482"/>
          </a:xfrm>
        </p:spPr>
        <p:txBody>
          <a:bodyPr>
            <a:normAutofit fontScale="90000"/>
          </a:bodyPr>
          <a:lstStyle/>
          <a:p>
            <a:r>
              <a:rPr lang="es-MX" dirty="0" smtClean="0">
                <a:solidFill>
                  <a:schemeClr val="tx1"/>
                </a:solidFill>
              </a:rPr>
              <a:t/>
            </a:r>
            <a:br>
              <a:rPr lang="es-MX" dirty="0" smtClean="0">
                <a:solidFill>
                  <a:schemeClr val="tx1"/>
                </a:solidFill>
              </a:rPr>
            </a:br>
            <a:r>
              <a:rPr lang="es-MX" dirty="0">
                <a:solidFill>
                  <a:schemeClr val="tx1"/>
                </a:solidFill>
              </a:rPr>
              <a:t/>
            </a:r>
            <a:br>
              <a:rPr lang="es-MX" dirty="0">
                <a:solidFill>
                  <a:schemeClr val="tx1"/>
                </a:solidFill>
              </a:rPr>
            </a:br>
            <a:r>
              <a:rPr lang="es-MX" dirty="0" smtClean="0">
                <a:solidFill>
                  <a:schemeClr val="tx1"/>
                </a:solidFill>
              </a:rPr>
              <a:t>Unidad de Aprendizaje:</a:t>
            </a:r>
            <a:br>
              <a:rPr lang="es-MX" dirty="0" smtClean="0">
                <a:solidFill>
                  <a:schemeClr val="tx1"/>
                </a:solidFill>
              </a:rPr>
            </a:br>
            <a:r>
              <a:rPr lang="es-MX" dirty="0" smtClean="0">
                <a:solidFill>
                  <a:schemeClr val="tx1"/>
                </a:solidFill>
              </a:rPr>
              <a:t>		Planeación y Formulación de Programas</a:t>
            </a:r>
            <a:br>
              <a:rPr lang="es-MX" dirty="0" smtClean="0">
                <a:solidFill>
                  <a:schemeClr val="tx1"/>
                </a:solidFill>
              </a:rPr>
            </a:br>
            <a:r>
              <a:rPr lang="es-MX" dirty="0" smtClean="0">
                <a:solidFill>
                  <a:schemeClr val="tx1"/>
                </a:solidFill>
              </a:rPr>
              <a:t/>
            </a:r>
            <a:br>
              <a:rPr lang="es-MX" dirty="0" smtClean="0">
                <a:solidFill>
                  <a:schemeClr val="tx1"/>
                </a:solidFill>
              </a:rPr>
            </a:br>
            <a:r>
              <a:rPr lang="es-MX" dirty="0" smtClean="0">
                <a:solidFill>
                  <a:schemeClr val="tx1"/>
                </a:solidFill>
              </a:rPr>
              <a:t>Clave: L42813</a:t>
            </a:r>
            <a:br>
              <a:rPr lang="es-MX" dirty="0" smtClean="0">
                <a:solidFill>
                  <a:schemeClr val="tx1"/>
                </a:solidFill>
              </a:rPr>
            </a:br>
            <a:r>
              <a:rPr lang="es-MX" dirty="0" smtClean="0">
                <a:solidFill>
                  <a:schemeClr val="tx1"/>
                </a:solidFill>
              </a:rPr>
              <a:t/>
            </a:r>
            <a:br>
              <a:rPr lang="es-MX" dirty="0" smtClean="0">
                <a:solidFill>
                  <a:schemeClr val="tx1"/>
                </a:solidFill>
              </a:rPr>
            </a:br>
            <a:r>
              <a:rPr lang="es-MX" dirty="0" smtClean="0">
                <a:solidFill>
                  <a:schemeClr val="tx1"/>
                </a:solidFill>
              </a:rPr>
              <a:t>Unidad II: Planeación</a:t>
            </a:r>
            <a:br>
              <a:rPr lang="es-MX" dirty="0" smtClean="0">
                <a:solidFill>
                  <a:schemeClr val="tx1"/>
                </a:solidFill>
              </a:rPr>
            </a:br>
            <a:r>
              <a:rPr lang="es-MX" dirty="0" smtClean="0">
                <a:solidFill>
                  <a:schemeClr val="tx1"/>
                </a:solidFill>
              </a:rPr>
              <a:t> </a:t>
            </a:r>
            <a:br>
              <a:rPr lang="es-MX" dirty="0" smtClean="0">
                <a:solidFill>
                  <a:schemeClr val="tx1"/>
                </a:solidFill>
              </a:rPr>
            </a:br>
            <a:r>
              <a:rPr lang="es-MX" dirty="0" smtClean="0">
                <a:solidFill>
                  <a:schemeClr val="tx1"/>
                </a:solidFill>
              </a:rPr>
              <a:t>Tema: </a:t>
            </a:r>
            <a:r>
              <a:rPr lang="es-MX" dirty="0" smtClean="0">
                <a:solidFill>
                  <a:schemeClr val="tx1"/>
                </a:solidFill>
              </a:rPr>
              <a:t>Tipos de planeación, Planeación </a:t>
            </a:r>
            <a:r>
              <a:rPr lang="es-MX" dirty="0" smtClean="0">
                <a:solidFill>
                  <a:schemeClr val="tx1"/>
                </a:solidFill>
              </a:rPr>
              <a:t>Estratégica</a:t>
            </a:r>
            <a:endParaRPr lang="es-MX" dirty="0">
              <a:solidFill>
                <a:schemeClr val="tx1"/>
              </a:solidFill>
            </a:endParaRPr>
          </a:p>
        </p:txBody>
      </p:sp>
      <p:pic>
        <p:nvPicPr>
          <p:cNvPr id="9" name="Marcador de posición de imagen 8" descr="facultad ciiencias politicas.gif"/>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48" r="48"/>
          <a:stretch>
            <a:fillRect/>
          </a:stretch>
        </p:blipFill>
        <p:spPr/>
      </p:pic>
      <p:pic>
        <p:nvPicPr>
          <p:cNvPr id="11" name="Marcador de posición de imagen 10" descr="imderty-planeacion.jpg"/>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l="29477" r="29477"/>
          <a:stretch>
            <a:fillRect/>
          </a:stretch>
        </p:blipFill>
        <p:spPr/>
      </p:pic>
    </p:spTree>
    <p:extLst>
      <p:ext uri="{BB962C8B-B14F-4D97-AF65-F5344CB8AC3E}">
        <p14:creationId xmlns:p14="http://schemas.microsoft.com/office/powerpoint/2010/main" val="40902696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941910" y="1025647"/>
            <a:ext cx="6686549" cy="1620016"/>
          </a:xfrm>
        </p:spPr>
        <p:txBody>
          <a:bodyPr/>
          <a:lstStyle/>
          <a:p>
            <a:pPr algn="ctr"/>
            <a:r>
              <a:rPr lang="es-MX" sz="4400" b="1" i="1" dirty="0"/>
              <a:t>Proceso de Planeación Estratégica</a:t>
            </a:r>
            <a:endParaRPr lang="es-ES" sz="4400" i="1" dirty="0"/>
          </a:p>
        </p:txBody>
      </p:sp>
      <p:sp>
        <p:nvSpPr>
          <p:cNvPr id="5" name="Marcador de texto 4"/>
          <p:cNvSpPr>
            <a:spLocks noGrp="1"/>
          </p:cNvSpPr>
          <p:nvPr>
            <p:ph type="body" idx="1"/>
          </p:nvPr>
        </p:nvSpPr>
        <p:spPr/>
        <p:txBody>
          <a:bodyPr/>
          <a:lstStyle/>
          <a:p>
            <a:endParaRPr lang="es-ES"/>
          </a:p>
        </p:txBody>
      </p:sp>
    </p:spTree>
    <p:extLst>
      <p:ext uri="{BB962C8B-B14F-4D97-AF65-F5344CB8AC3E}">
        <p14:creationId xmlns:p14="http://schemas.microsoft.com/office/powerpoint/2010/main" val="8635732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t>Proceso de Planeación Estratégica</a:t>
            </a:r>
            <a:endParaRPr lang="es-MX"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791169974"/>
              </p:ext>
            </p:extLst>
          </p:nvPr>
        </p:nvGraphicFramePr>
        <p:xfrm>
          <a:off x="186771" y="1058092"/>
          <a:ext cx="8957229" cy="39286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01451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Proceso de Planeación Estratégica</a:t>
            </a:r>
            <a:endParaRPr lang="es-ES" dirty="0"/>
          </a:p>
        </p:txBody>
      </p:sp>
      <p:sp>
        <p:nvSpPr>
          <p:cNvPr id="3" name="Marcador de contenido 2"/>
          <p:cNvSpPr>
            <a:spLocks noGrp="1"/>
          </p:cNvSpPr>
          <p:nvPr>
            <p:ph idx="1"/>
          </p:nvPr>
        </p:nvSpPr>
        <p:spPr>
          <a:xfrm>
            <a:off x="1610967" y="1375912"/>
            <a:ext cx="7017492" cy="3057505"/>
          </a:xfrm>
        </p:spPr>
        <p:txBody>
          <a:bodyPr>
            <a:normAutofit fontScale="85000" lnSpcReduction="20000"/>
          </a:bodyPr>
          <a:lstStyle/>
          <a:p>
            <a:pPr>
              <a:buFont typeface="+mj-lt"/>
              <a:buAutoNum type="arabicPeriod"/>
            </a:pPr>
            <a:endParaRPr lang="es-MX" dirty="0"/>
          </a:p>
          <a:p>
            <a:pPr marL="0" indent="0" algn="just">
              <a:buNone/>
            </a:pPr>
            <a:r>
              <a:rPr lang="es-MX" sz="3100" dirty="0" smtClean="0">
                <a:solidFill>
                  <a:schemeClr val="tx1"/>
                </a:solidFill>
              </a:rPr>
              <a:t>Estos elementos interactúan entre si, </a:t>
            </a:r>
            <a:r>
              <a:rPr lang="es-MX" sz="3100" dirty="0" smtClean="0"/>
              <a:t>los </a:t>
            </a:r>
            <a:r>
              <a:rPr lang="es-MX" sz="3100" dirty="0"/>
              <a:t>objetivos están ligados a las estrategias, las políticas y </a:t>
            </a:r>
            <a:r>
              <a:rPr lang="es-MX" sz="3100" dirty="0" smtClean="0"/>
              <a:t>estructuras organizacionales </a:t>
            </a:r>
            <a:r>
              <a:rPr lang="es-MX" sz="3100" dirty="0"/>
              <a:t>necesarios para su logro y deben ser evaluados permanentemente para extender o acortar su vigencia o simplemente reemplazarlos por otros </a:t>
            </a:r>
            <a:r>
              <a:rPr lang="es-MX" sz="3100" dirty="0" smtClean="0"/>
              <a:t>objetivos.</a:t>
            </a:r>
          </a:p>
          <a:p>
            <a:pPr marL="0" indent="0">
              <a:buNone/>
            </a:pPr>
            <a:endParaRPr lang="es-MX" dirty="0" smtClean="0"/>
          </a:p>
          <a:p>
            <a:pPr marL="0" indent="0">
              <a:buNone/>
            </a:pPr>
            <a:endParaRPr lang="es-MX" dirty="0">
              <a:solidFill>
                <a:schemeClr val="tx1"/>
              </a:solidFill>
            </a:endParaRPr>
          </a:p>
        </p:txBody>
      </p:sp>
    </p:spTree>
    <p:extLst>
      <p:ext uri="{BB962C8B-B14F-4D97-AF65-F5344CB8AC3E}">
        <p14:creationId xmlns:p14="http://schemas.microsoft.com/office/powerpoint/2010/main" val="15142796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Proceso de Planeación Estratégica</a:t>
            </a:r>
            <a:endParaRPr lang="es-ES" dirty="0"/>
          </a:p>
        </p:txBody>
      </p:sp>
      <p:sp>
        <p:nvSpPr>
          <p:cNvPr id="3" name="Marcador de contenido 2"/>
          <p:cNvSpPr>
            <a:spLocks noGrp="1"/>
          </p:cNvSpPr>
          <p:nvPr>
            <p:ph idx="1"/>
          </p:nvPr>
        </p:nvSpPr>
        <p:spPr>
          <a:xfrm>
            <a:off x="933855" y="1344626"/>
            <a:ext cx="8056059" cy="3548314"/>
          </a:xfrm>
        </p:spPr>
        <p:txBody>
          <a:bodyPr>
            <a:normAutofit fontScale="70000" lnSpcReduction="20000"/>
          </a:bodyPr>
          <a:lstStyle/>
          <a:p>
            <a:pPr marL="0" indent="0">
              <a:buClr>
                <a:srgbClr val="A53010"/>
              </a:buClr>
              <a:buNone/>
            </a:pPr>
            <a:r>
              <a:rPr lang="es-MX" dirty="0" smtClean="0">
                <a:solidFill>
                  <a:prstClr val="black">
                    <a:lumMod val="75000"/>
                    <a:lumOff val="25000"/>
                  </a:prstClr>
                </a:solidFill>
              </a:rPr>
              <a:t>Sin </a:t>
            </a:r>
            <a:r>
              <a:rPr lang="es-MX" dirty="0">
                <a:solidFill>
                  <a:prstClr val="black">
                    <a:lumMod val="75000"/>
                    <a:lumOff val="25000"/>
                  </a:prstClr>
                </a:solidFill>
              </a:rPr>
              <a:t>embargo se debe realizar una distinción entre análisis estratégico e implementación estratégica</a:t>
            </a:r>
            <a:r>
              <a:rPr lang="es-MX" dirty="0" smtClean="0">
                <a:solidFill>
                  <a:prstClr val="black">
                    <a:lumMod val="75000"/>
                    <a:lumOff val="25000"/>
                  </a:prstClr>
                </a:solidFill>
              </a:rPr>
              <a:t>:</a:t>
            </a:r>
          </a:p>
          <a:p>
            <a:pPr marL="0" indent="0">
              <a:buClr>
                <a:srgbClr val="A53010"/>
              </a:buClr>
              <a:buNone/>
            </a:pPr>
            <a:endParaRPr lang="es-MX" dirty="0">
              <a:solidFill>
                <a:prstClr val="black">
                  <a:lumMod val="75000"/>
                  <a:lumOff val="25000"/>
                </a:prstClr>
              </a:solidFill>
            </a:endParaRPr>
          </a:p>
          <a:p>
            <a:pPr lvl="0">
              <a:buClr>
                <a:srgbClr val="A53010"/>
              </a:buClr>
            </a:pPr>
            <a:r>
              <a:rPr lang="es-MX" dirty="0">
                <a:solidFill>
                  <a:prstClr val="black">
                    <a:lumMod val="75000"/>
                    <a:lumOff val="25000"/>
                  </a:prstClr>
                </a:solidFill>
              </a:rPr>
              <a:t>El </a:t>
            </a:r>
            <a:r>
              <a:rPr lang="es-MX" b="1" dirty="0">
                <a:solidFill>
                  <a:prstClr val="black">
                    <a:lumMod val="75000"/>
                    <a:lumOff val="25000"/>
                  </a:prstClr>
                </a:solidFill>
              </a:rPr>
              <a:t>análisis </a:t>
            </a:r>
            <a:r>
              <a:rPr lang="es-MX" b="1" dirty="0" smtClean="0">
                <a:solidFill>
                  <a:prstClr val="black">
                    <a:lumMod val="75000"/>
                    <a:lumOff val="25000"/>
                  </a:prstClr>
                </a:solidFill>
              </a:rPr>
              <a:t>estratégico: </a:t>
            </a:r>
            <a:r>
              <a:rPr lang="es-MX" dirty="0" smtClean="0">
                <a:solidFill>
                  <a:prstClr val="black">
                    <a:lumMod val="75000"/>
                    <a:lumOff val="25000"/>
                  </a:prstClr>
                </a:solidFill>
              </a:rPr>
              <a:t>La </a:t>
            </a:r>
            <a:r>
              <a:rPr lang="es-MX" dirty="0">
                <a:solidFill>
                  <a:prstClr val="black">
                    <a:lumMod val="75000"/>
                    <a:lumOff val="25000"/>
                  </a:prstClr>
                </a:solidFill>
              </a:rPr>
              <a:t>formulación o en su caso la reformulación de la misión, el diagnostico institucional y culminando con el establecimiento de objetivos estratégicos</a:t>
            </a:r>
            <a:r>
              <a:rPr lang="es-MX" dirty="0" smtClean="0">
                <a:solidFill>
                  <a:prstClr val="black">
                    <a:lumMod val="75000"/>
                    <a:lumOff val="25000"/>
                  </a:prstClr>
                </a:solidFill>
              </a:rPr>
              <a:t>.</a:t>
            </a:r>
          </a:p>
          <a:p>
            <a:pPr lvl="0">
              <a:buClr>
                <a:srgbClr val="A53010"/>
              </a:buClr>
            </a:pPr>
            <a:endParaRPr lang="es-MX" dirty="0">
              <a:solidFill>
                <a:prstClr val="black">
                  <a:lumMod val="75000"/>
                  <a:lumOff val="25000"/>
                </a:prstClr>
              </a:solidFill>
            </a:endParaRPr>
          </a:p>
          <a:p>
            <a:pPr lvl="0">
              <a:buClr>
                <a:srgbClr val="A53010"/>
              </a:buClr>
            </a:pPr>
            <a:r>
              <a:rPr lang="es-MX" dirty="0">
                <a:solidFill>
                  <a:prstClr val="black">
                    <a:lumMod val="75000"/>
                    <a:lumOff val="25000"/>
                  </a:prstClr>
                </a:solidFill>
              </a:rPr>
              <a:t>La </a:t>
            </a:r>
            <a:r>
              <a:rPr lang="es-MX" b="1" dirty="0">
                <a:solidFill>
                  <a:prstClr val="black">
                    <a:lumMod val="75000"/>
                    <a:lumOff val="25000"/>
                  </a:prstClr>
                </a:solidFill>
              </a:rPr>
              <a:t>implementación estratégica </a:t>
            </a:r>
            <a:r>
              <a:rPr lang="es-MX" dirty="0">
                <a:solidFill>
                  <a:prstClr val="black">
                    <a:lumMod val="75000"/>
                    <a:lumOff val="25000"/>
                  </a:prstClr>
                </a:solidFill>
              </a:rPr>
              <a:t>toma como punto de partida a los objetivos y avanza hasta comprender las políticas y cursos de acción e, incluso, el sistema de monitoreo y evaluación del plan</a:t>
            </a:r>
            <a:r>
              <a:rPr lang="es-MX" dirty="0" smtClean="0">
                <a:solidFill>
                  <a:prstClr val="black">
                    <a:lumMod val="75000"/>
                    <a:lumOff val="25000"/>
                  </a:prstClr>
                </a:solidFill>
              </a:rPr>
              <a:t>.</a:t>
            </a:r>
            <a:endParaRPr lang="es-MX" dirty="0">
              <a:solidFill>
                <a:prstClr val="black">
                  <a:lumMod val="75000"/>
                  <a:lumOff val="25000"/>
                </a:prstClr>
              </a:solidFill>
            </a:endParaRPr>
          </a:p>
        </p:txBody>
      </p:sp>
    </p:spTree>
    <p:extLst>
      <p:ext uri="{BB962C8B-B14F-4D97-AF65-F5344CB8AC3E}">
        <p14:creationId xmlns:p14="http://schemas.microsoft.com/office/powerpoint/2010/main" val="10325576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rotWithShape="1">
          <a:blip r:embed="rId2"/>
          <a:srcRect l="-5105" t="-3751" r="-1502" b="-6718"/>
          <a:stretch/>
        </p:blipFill>
        <p:spPr>
          <a:xfrm>
            <a:off x="186771" y="49800"/>
            <a:ext cx="8840497" cy="5143500"/>
          </a:xfrm>
          <a:prstGeom prst="rect">
            <a:avLst/>
          </a:prstGeom>
          <a:solidFill>
            <a:schemeClr val="bg2">
              <a:lumMod val="90000"/>
            </a:schemeClr>
          </a:solidFill>
        </p:spPr>
      </p:pic>
      <p:sp>
        <p:nvSpPr>
          <p:cNvPr id="5" name="Botón de acción: Volver 4">
            <a:hlinkClick r:id="rId3" action="ppaction://hlinksldjump" highlightClick="1"/>
          </p:cNvPr>
          <p:cNvSpPr/>
          <p:nvPr/>
        </p:nvSpPr>
        <p:spPr>
          <a:xfrm rot="16200000">
            <a:off x="8824496" y="4809970"/>
            <a:ext cx="246125" cy="174046"/>
          </a:xfrm>
          <a:prstGeom prst="actionButtonReturn">
            <a:avLst/>
          </a:prstGeom>
        </p:spPr>
        <p:style>
          <a:lnRef idx="1">
            <a:schemeClr val="accent1"/>
          </a:lnRef>
          <a:fillRef idx="3">
            <a:schemeClr val="accent1"/>
          </a:fillRef>
          <a:effectRef idx="2">
            <a:schemeClr val="accent1"/>
          </a:effectRef>
          <a:fontRef idx="minor">
            <a:schemeClr val="lt1"/>
          </a:fontRef>
        </p:style>
        <p:txBody>
          <a:bodyPr lIns="87920" tIns="43960" rIns="87920" bIns="43960" rtlCol="0" anchor="ctr"/>
          <a:lstStyle/>
          <a:p>
            <a:pPr algn="ctr"/>
            <a:endParaRPr lang="es-MX"/>
          </a:p>
        </p:txBody>
      </p:sp>
    </p:spTree>
    <p:extLst>
      <p:ext uri="{BB962C8B-B14F-4D97-AF65-F5344CB8AC3E}">
        <p14:creationId xmlns:p14="http://schemas.microsoft.com/office/powerpoint/2010/main" val="31593273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941910" y="830286"/>
            <a:ext cx="6686549" cy="1815377"/>
          </a:xfrm>
        </p:spPr>
        <p:txBody>
          <a:bodyPr/>
          <a:lstStyle/>
          <a:p>
            <a:pPr algn="ctr"/>
            <a:r>
              <a:rPr lang="es-ES" sz="4400" b="1" i="1" dirty="0" smtClean="0"/>
              <a:t>Visión de la organización</a:t>
            </a:r>
            <a:endParaRPr lang="es-ES" sz="4400" b="1" i="1" dirty="0"/>
          </a:p>
        </p:txBody>
      </p:sp>
      <p:sp>
        <p:nvSpPr>
          <p:cNvPr id="5" name="Marcador de texto 4"/>
          <p:cNvSpPr>
            <a:spLocks noGrp="1"/>
          </p:cNvSpPr>
          <p:nvPr>
            <p:ph type="body" idx="1"/>
          </p:nvPr>
        </p:nvSpPr>
        <p:spPr/>
        <p:txBody>
          <a:bodyPr/>
          <a:lstStyle/>
          <a:p>
            <a:endParaRPr lang="es-ES"/>
          </a:p>
        </p:txBody>
      </p:sp>
    </p:spTree>
    <p:extLst>
      <p:ext uri="{BB962C8B-B14F-4D97-AF65-F5344CB8AC3E}">
        <p14:creationId xmlns:p14="http://schemas.microsoft.com/office/powerpoint/2010/main" val="13443108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Visión de la organización</a:t>
            </a:r>
            <a:endParaRPr lang="es-MX" b="1" dirty="0"/>
          </a:p>
        </p:txBody>
      </p:sp>
      <p:sp>
        <p:nvSpPr>
          <p:cNvPr id="3" name="Marcador de contenido 2"/>
          <p:cNvSpPr>
            <a:spLocks noGrp="1"/>
          </p:cNvSpPr>
          <p:nvPr>
            <p:ph idx="1"/>
          </p:nvPr>
        </p:nvSpPr>
        <p:spPr>
          <a:xfrm>
            <a:off x="1211820" y="930729"/>
            <a:ext cx="7416639" cy="4046219"/>
          </a:xfrm>
        </p:spPr>
        <p:txBody>
          <a:bodyPr>
            <a:normAutofit fontScale="62500" lnSpcReduction="20000"/>
          </a:bodyPr>
          <a:lstStyle/>
          <a:p>
            <a:pPr algn="just"/>
            <a:endParaRPr lang="es-MX" dirty="0" smtClean="0"/>
          </a:p>
          <a:p>
            <a:pPr marL="0" indent="0" algn="ctr">
              <a:buNone/>
            </a:pPr>
            <a:r>
              <a:rPr lang="es-MX" sz="3200" dirty="0" smtClean="0"/>
              <a:t>La visión es una representación de lo que debe ser en el futuro el país en el ámbito de la temática que le compete a la organización.</a:t>
            </a:r>
          </a:p>
          <a:p>
            <a:pPr marL="0" indent="0" algn="just">
              <a:buNone/>
            </a:pPr>
            <a:endParaRPr lang="es-MX" dirty="0" smtClean="0"/>
          </a:p>
          <a:p>
            <a:pPr marL="0" indent="0">
              <a:buNone/>
            </a:pPr>
            <a:r>
              <a:rPr lang="es-MX" dirty="0" smtClean="0"/>
              <a:t>     1.¿Qué </a:t>
            </a:r>
            <a:r>
              <a:rPr lang="es-MX" dirty="0"/>
              <a:t>es lo que yo veo como clave para el futuro de nuestro país? </a:t>
            </a:r>
            <a:endParaRPr lang="es-MX" dirty="0" smtClean="0"/>
          </a:p>
          <a:p>
            <a:pPr marL="0" indent="0">
              <a:buNone/>
            </a:pPr>
            <a:r>
              <a:rPr lang="es-MX" dirty="0" smtClean="0"/>
              <a:t>     2</a:t>
            </a:r>
            <a:r>
              <a:rPr lang="es-MX" dirty="0"/>
              <a:t>. ¿Qué contribución única debiéramos hacer en el futuro? </a:t>
            </a:r>
            <a:endParaRPr lang="es-MX" dirty="0" smtClean="0"/>
          </a:p>
          <a:p>
            <a:pPr marL="0" indent="0">
              <a:buNone/>
            </a:pPr>
            <a:r>
              <a:rPr lang="es-MX" dirty="0"/>
              <a:t> </a:t>
            </a:r>
            <a:r>
              <a:rPr lang="es-MX" dirty="0" smtClean="0"/>
              <a:t>    3</a:t>
            </a:r>
            <a:r>
              <a:rPr lang="es-MX" dirty="0"/>
              <a:t>. ¿Cómo </a:t>
            </a:r>
            <a:r>
              <a:rPr lang="es-MX" dirty="0" smtClean="0"/>
              <a:t>  podría </a:t>
            </a:r>
            <a:r>
              <a:rPr lang="es-MX" dirty="0"/>
              <a:t>mi organización modelar dicho futuro? </a:t>
            </a:r>
            <a:endParaRPr lang="es-MX" dirty="0" smtClean="0"/>
          </a:p>
          <a:p>
            <a:pPr marL="0" indent="0">
              <a:buNone/>
            </a:pPr>
            <a:r>
              <a:rPr lang="es-MX" dirty="0" smtClean="0"/>
              <a:t>     4</a:t>
            </a:r>
            <a:r>
              <a:rPr lang="es-MX" dirty="0"/>
              <a:t>. ¿Cuáles son o deberían de ser las formas centrales de actuación de nuestra </a:t>
            </a:r>
            <a:r>
              <a:rPr lang="es-MX" dirty="0" smtClean="0"/>
              <a:t>  organización</a:t>
            </a:r>
            <a:r>
              <a:rPr lang="es-MX" dirty="0"/>
              <a:t>? </a:t>
            </a:r>
            <a:endParaRPr lang="es-MX" dirty="0" smtClean="0"/>
          </a:p>
          <a:p>
            <a:pPr marL="0" indent="0">
              <a:buNone/>
            </a:pPr>
            <a:r>
              <a:rPr lang="es-MX" dirty="0" smtClean="0"/>
              <a:t>     5</a:t>
            </a:r>
            <a:r>
              <a:rPr lang="es-MX" dirty="0"/>
              <a:t>. ¿Cuáles deberían ser nuestras posiciones en cuestiones clave como usuarios, </a:t>
            </a:r>
            <a:r>
              <a:rPr lang="es-MX" dirty="0" smtClean="0"/>
              <a:t>  mercados</a:t>
            </a:r>
            <a:r>
              <a:rPr lang="es-MX" dirty="0"/>
              <a:t>, desempeño, crecimiento, tecnología, calidad del servicio y política laboral, entre otros?</a:t>
            </a:r>
          </a:p>
          <a:p>
            <a:pPr marL="0" indent="0">
              <a:buNone/>
            </a:pPr>
            <a:endParaRPr lang="es-MX" dirty="0"/>
          </a:p>
        </p:txBody>
      </p:sp>
    </p:spTree>
    <p:extLst>
      <p:ext uri="{BB962C8B-B14F-4D97-AF65-F5344CB8AC3E}">
        <p14:creationId xmlns:p14="http://schemas.microsoft.com/office/powerpoint/2010/main" val="8031325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308471887"/>
              </p:ext>
            </p:extLst>
          </p:nvPr>
        </p:nvGraphicFramePr>
        <p:xfrm>
          <a:off x="1025383" y="535903"/>
          <a:ext cx="7830226" cy="4403720"/>
        </p:xfrm>
        <a:graphic>
          <a:graphicData uri="http://schemas.openxmlformats.org/drawingml/2006/table">
            <a:tbl>
              <a:tblPr firstRow="1" bandRow="1">
                <a:effectLst>
                  <a:innerShdw blurRad="114300">
                    <a:prstClr val="black"/>
                  </a:innerShdw>
                </a:effectLst>
                <a:tableStyleId>{5C22544A-7EE6-4342-B048-85BDC9FD1C3A}</a:tableStyleId>
              </a:tblPr>
              <a:tblGrid>
                <a:gridCol w="3915113"/>
                <a:gridCol w="3915113"/>
              </a:tblGrid>
              <a:tr h="1000446">
                <a:tc gridSpan="2">
                  <a:txBody>
                    <a:bodyPr/>
                    <a:lstStyle/>
                    <a:p>
                      <a:pPr algn="ctr"/>
                      <a:r>
                        <a:rPr lang="es-ES" sz="2400" dirty="0" smtClean="0"/>
                        <a:t>Visión: Preguntas clave</a:t>
                      </a:r>
                      <a:endParaRPr lang="es-ES" sz="2400" dirty="0"/>
                    </a:p>
                  </a:txBody>
                  <a:tcPr/>
                </a:tc>
                <a:tc hMerge="1">
                  <a:txBody>
                    <a:bodyPr/>
                    <a:lstStyle/>
                    <a:p>
                      <a:endParaRPr lang="es-ES" dirty="0"/>
                    </a:p>
                  </a:txBody>
                  <a:tcPr/>
                </a:tc>
              </a:tr>
              <a:tr h="1402382">
                <a:tc>
                  <a:txBody>
                    <a:bodyPr/>
                    <a:lstStyle/>
                    <a:p>
                      <a:r>
                        <a:rPr lang="es-ES" sz="1800" dirty="0" smtClean="0"/>
                        <a:t>¿Cuál es la imagen deseada?</a:t>
                      </a:r>
                      <a:endParaRPr lang="es-ES" sz="1800" dirty="0"/>
                    </a:p>
                  </a:txBody>
                  <a:tcPr anchor="ctr"/>
                </a:tc>
                <a:tc>
                  <a:txBody>
                    <a:bodyPr/>
                    <a:lstStyle/>
                    <a:p>
                      <a:r>
                        <a:rPr lang="es-ES" sz="1800" dirty="0" smtClean="0"/>
                        <a:t>¿Cómo vemos a la población con la cual trabajamos?</a:t>
                      </a:r>
                    </a:p>
                    <a:p>
                      <a:endParaRPr lang="es-ES" sz="1800" dirty="0"/>
                    </a:p>
                  </a:txBody>
                  <a:tcPr anchor="ctr"/>
                </a:tc>
              </a:tr>
              <a:tr h="1000446">
                <a:tc>
                  <a:txBody>
                    <a:bodyPr/>
                    <a:lstStyle/>
                    <a:p>
                      <a:r>
                        <a:rPr lang="es-ES" sz="1800" dirty="0" smtClean="0"/>
                        <a:t>¿Cómo seremos en el futuro?</a:t>
                      </a:r>
                      <a:endParaRPr lang="es-ES" sz="1800" dirty="0"/>
                    </a:p>
                  </a:txBody>
                  <a:tcPr anchor="ctr"/>
                </a:tc>
                <a:tc>
                  <a:txBody>
                    <a:bodyPr/>
                    <a:lstStyle/>
                    <a:p>
                      <a:r>
                        <a:rPr lang="es-ES" sz="1800" dirty="0" smtClean="0"/>
                        <a:t>¿Cómo nos vemos en el futuro?</a:t>
                      </a:r>
                      <a:endParaRPr lang="es-ES" sz="1800" dirty="0"/>
                    </a:p>
                  </a:txBody>
                  <a:tcPr anchor="ctr"/>
                </a:tc>
              </a:tr>
              <a:tr h="1000446">
                <a:tc>
                  <a:txBody>
                    <a:bodyPr/>
                    <a:lstStyle/>
                    <a:p>
                      <a:r>
                        <a:rPr lang="es-ES" sz="1800" dirty="0" smtClean="0"/>
                        <a:t>¿Qué haremos en el futuro?</a:t>
                      </a:r>
                      <a:endParaRPr lang="es-ES" sz="1800" dirty="0"/>
                    </a:p>
                  </a:txBody>
                  <a:tcPr anchor="ctr"/>
                </a:tc>
                <a:tc>
                  <a:txBody>
                    <a:bodyPr/>
                    <a:lstStyle/>
                    <a:p>
                      <a:r>
                        <a:rPr lang="es-ES" sz="1800" dirty="0" smtClean="0"/>
                        <a:t>¿Qué queremos hacer en el futuro?</a:t>
                      </a:r>
                      <a:endParaRPr lang="es-ES" sz="1800" dirty="0"/>
                    </a:p>
                  </a:txBody>
                  <a:tcPr anchor="ctr"/>
                </a:tc>
              </a:tr>
            </a:tbl>
          </a:graphicData>
        </a:graphic>
      </p:graphicFrame>
      <p:sp>
        <p:nvSpPr>
          <p:cNvPr id="5" name="Botón de acción: Volver 4">
            <a:hlinkClick r:id="rId3" action="ppaction://hlinksldjump" highlightClick="1"/>
          </p:cNvPr>
          <p:cNvSpPr/>
          <p:nvPr/>
        </p:nvSpPr>
        <p:spPr>
          <a:xfrm rot="16200000">
            <a:off x="8824496" y="4809970"/>
            <a:ext cx="246125" cy="174046"/>
          </a:xfrm>
          <a:prstGeom prst="actionButtonReturn">
            <a:avLst/>
          </a:prstGeom>
        </p:spPr>
        <p:style>
          <a:lnRef idx="1">
            <a:schemeClr val="accent1"/>
          </a:lnRef>
          <a:fillRef idx="3">
            <a:schemeClr val="accent1"/>
          </a:fillRef>
          <a:effectRef idx="2">
            <a:schemeClr val="accent1"/>
          </a:effectRef>
          <a:fontRef idx="minor">
            <a:schemeClr val="lt1"/>
          </a:fontRef>
        </p:style>
        <p:txBody>
          <a:bodyPr lIns="87920" tIns="43960" rIns="87920" bIns="43960" rtlCol="0" anchor="ctr"/>
          <a:lstStyle/>
          <a:p>
            <a:pPr algn="ctr"/>
            <a:endParaRPr lang="es-MX"/>
          </a:p>
        </p:txBody>
      </p:sp>
    </p:spTree>
    <p:extLst>
      <p:ext uri="{BB962C8B-B14F-4D97-AF65-F5344CB8AC3E}">
        <p14:creationId xmlns:p14="http://schemas.microsoft.com/office/powerpoint/2010/main" val="31577742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941910" y="964597"/>
            <a:ext cx="6686549" cy="1681066"/>
          </a:xfrm>
        </p:spPr>
        <p:txBody>
          <a:bodyPr/>
          <a:lstStyle/>
          <a:p>
            <a:pPr algn="ctr"/>
            <a:r>
              <a:rPr lang="es-MX" sz="4400" b="1" i="1" dirty="0"/>
              <a:t>Misión de la organización</a:t>
            </a:r>
            <a:endParaRPr lang="es-ES" sz="4400" i="1" dirty="0"/>
          </a:p>
        </p:txBody>
      </p:sp>
      <p:sp>
        <p:nvSpPr>
          <p:cNvPr id="5" name="Marcador de texto 4"/>
          <p:cNvSpPr>
            <a:spLocks noGrp="1"/>
          </p:cNvSpPr>
          <p:nvPr>
            <p:ph type="body" idx="1"/>
          </p:nvPr>
        </p:nvSpPr>
        <p:spPr/>
        <p:txBody>
          <a:bodyPr/>
          <a:lstStyle/>
          <a:p>
            <a:endParaRPr lang="es-ES"/>
          </a:p>
        </p:txBody>
      </p:sp>
    </p:spTree>
    <p:extLst>
      <p:ext uri="{BB962C8B-B14F-4D97-AF65-F5344CB8AC3E}">
        <p14:creationId xmlns:p14="http://schemas.microsoft.com/office/powerpoint/2010/main" val="91553332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Misión de la organización</a:t>
            </a:r>
            <a:endParaRPr lang="es-MX" b="1" dirty="0"/>
          </a:p>
        </p:txBody>
      </p:sp>
      <p:sp>
        <p:nvSpPr>
          <p:cNvPr id="3" name="Marcador de contenido 2"/>
          <p:cNvSpPr>
            <a:spLocks noGrp="1"/>
          </p:cNvSpPr>
          <p:nvPr>
            <p:ph idx="1"/>
          </p:nvPr>
        </p:nvSpPr>
        <p:spPr/>
        <p:txBody>
          <a:bodyPr>
            <a:normAutofit fontScale="77500" lnSpcReduction="20000"/>
          </a:bodyPr>
          <a:lstStyle/>
          <a:p>
            <a:pPr marL="0" indent="0" algn="just">
              <a:buNone/>
            </a:pPr>
            <a:r>
              <a:rPr lang="es-MX" dirty="0"/>
              <a:t>D</a:t>
            </a:r>
            <a:r>
              <a:rPr lang="es-MX" dirty="0" smtClean="0"/>
              <a:t>ebe </a:t>
            </a:r>
            <a:r>
              <a:rPr lang="es-MX" dirty="0"/>
              <a:t>reflejar lo que la organización es, haciendo alusión directa a la función general y específica que cumple como instancia de gestión pública. </a:t>
            </a:r>
            <a:endParaRPr lang="es-MX" dirty="0" smtClean="0"/>
          </a:p>
          <a:p>
            <a:pPr marL="0" indent="0" algn="just">
              <a:buNone/>
            </a:pPr>
            <a:endParaRPr lang="es-MX" dirty="0" smtClean="0"/>
          </a:p>
          <a:p>
            <a:pPr marL="0" indent="0" algn="just">
              <a:buNone/>
            </a:pPr>
            <a:r>
              <a:rPr lang="es-MX" dirty="0" smtClean="0"/>
              <a:t>En </a:t>
            </a:r>
            <a:r>
              <a:rPr lang="es-MX" dirty="0"/>
              <a:t>la mayoría de entidades, el contenido de la misión se asocia al contenido de su respectiva ley orgánica o norma de creación, la cual define su marco general de </a:t>
            </a:r>
            <a:r>
              <a:rPr lang="es-MX" dirty="0" smtClean="0"/>
              <a:t>actuación.</a:t>
            </a:r>
          </a:p>
          <a:p>
            <a:pPr marL="0" indent="0">
              <a:buNone/>
            </a:pPr>
            <a:endParaRPr lang="es-MX" dirty="0"/>
          </a:p>
        </p:txBody>
      </p:sp>
    </p:spTree>
    <p:extLst>
      <p:ext uri="{BB962C8B-B14F-4D97-AF65-F5344CB8AC3E}">
        <p14:creationId xmlns:p14="http://schemas.microsoft.com/office/powerpoint/2010/main" val="11373217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63182" y="908972"/>
            <a:ext cx="6973253" cy="3596551"/>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MX" sz="4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es-MX" sz="4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es-MX" sz="4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Planeación</a:t>
            </a:r>
            <a:br>
              <a:rPr lang="es-MX" sz="4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es-MX" sz="4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es-MX" sz="4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es-MX" sz="4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Estratégica</a:t>
            </a:r>
            <a:br>
              <a:rPr lang="es-MX" sz="4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endParaRPr lang="es-MX" sz="4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960134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Misión de la organización</a:t>
            </a:r>
            <a:endParaRPr lang="es-MX" b="1" dirty="0"/>
          </a:p>
        </p:txBody>
      </p:sp>
      <p:sp>
        <p:nvSpPr>
          <p:cNvPr id="3" name="Marcador de contenido 2"/>
          <p:cNvSpPr>
            <a:spLocks noGrp="1"/>
          </p:cNvSpPr>
          <p:nvPr>
            <p:ph idx="1"/>
          </p:nvPr>
        </p:nvSpPr>
        <p:spPr/>
        <p:txBody>
          <a:bodyPr>
            <a:normAutofit fontScale="77500" lnSpcReduction="20000"/>
          </a:bodyPr>
          <a:lstStyle/>
          <a:p>
            <a:pPr marL="0" indent="0">
              <a:buNone/>
            </a:pPr>
            <a:r>
              <a:rPr lang="es-MX" dirty="0" smtClean="0"/>
              <a:t>La </a:t>
            </a:r>
            <a:r>
              <a:rPr lang="es-MX" dirty="0"/>
              <a:t>declaración de misión suele abarcar los siguientes elementos: </a:t>
            </a:r>
            <a:endParaRPr lang="es-MX" dirty="0" smtClean="0"/>
          </a:p>
          <a:p>
            <a:pPr marL="0" indent="0">
              <a:buNone/>
            </a:pPr>
            <a:endParaRPr lang="es-MX" dirty="0" smtClean="0"/>
          </a:p>
          <a:p>
            <a:pPr marL="0" indent="0">
              <a:buNone/>
            </a:pPr>
            <a:r>
              <a:rPr lang="es-MX" dirty="0" smtClean="0"/>
              <a:t>• </a:t>
            </a:r>
            <a:r>
              <a:rPr lang="es-MX" dirty="0"/>
              <a:t>El concepto de la organización</a:t>
            </a:r>
            <a:r>
              <a:rPr lang="es-MX" dirty="0" smtClean="0"/>
              <a:t>.</a:t>
            </a:r>
          </a:p>
          <a:p>
            <a:pPr marL="0" indent="0">
              <a:buNone/>
            </a:pPr>
            <a:r>
              <a:rPr lang="es-MX" dirty="0" smtClean="0"/>
              <a:t>• </a:t>
            </a:r>
            <a:r>
              <a:rPr lang="es-MX" dirty="0"/>
              <a:t>La naturaleza de sus actividades. </a:t>
            </a:r>
            <a:endParaRPr lang="es-MX" dirty="0" smtClean="0"/>
          </a:p>
          <a:p>
            <a:pPr marL="0" indent="0">
              <a:buNone/>
            </a:pPr>
            <a:r>
              <a:rPr lang="es-MX" dirty="0" smtClean="0"/>
              <a:t>• </a:t>
            </a:r>
            <a:r>
              <a:rPr lang="es-MX" dirty="0"/>
              <a:t>La razón de su existencia. </a:t>
            </a:r>
            <a:endParaRPr lang="es-MX" dirty="0" smtClean="0"/>
          </a:p>
          <a:p>
            <a:pPr marL="0" indent="0">
              <a:buNone/>
            </a:pPr>
            <a:r>
              <a:rPr lang="es-MX" dirty="0" smtClean="0"/>
              <a:t>• </a:t>
            </a:r>
            <a:r>
              <a:rPr lang="es-MX" dirty="0"/>
              <a:t>La población objetivo a la que sirve. </a:t>
            </a:r>
            <a:endParaRPr lang="es-MX" dirty="0" smtClean="0"/>
          </a:p>
          <a:p>
            <a:pPr marL="0" indent="0">
              <a:buNone/>
            </a:pPr>
            <a:r>
              <a:rPr lang="es-MX" dirty="0" smtClean="0"/>
              <a:t>• </a:t>
            </a:r>
            <a:r>
              <a:rPr lang="es-MX" dirty="0"/>
              <a:t>Sus principios y valores </a:t>
            </a:r>
            <a:r>
              <a:rPr lang="es-MX" dirty="0" smtClean="0"/>
              <a:t>fundamentales. </a:t>
            </a:r>
          </a:p>
        </p:txBody>
      </p:sp>
    </p:spTree>
    <p:extLst>
      <p:ext uri="{BB962C8B-B14F-4D97-AF65-F5344CB8AC3E}">
        <p14:creationId xmlns:p14="http://schemas.microsoft.com/office/powerpoint/2010/main" val="17892533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Misión de la organización</a:t>
            </a:r>
            <a:endParaRPr lang="es-MX" b="1" dirty="0"/>
          </a:p>
        </p:txBody>
      </p:sp>
      <p:sp>
        <p:nvSpPr>
          <p:cNvPr id="3" name="Marcador de contenido 2"/>
          <p:cNvSpPr>
            <a:spLocks noGrp="1"/>
          </p:cNvSpPr>
          <p:nvPr>
            <p:ph idx="1"/>
          </p:nvPr>
        </p:nvSpPr>
        <p:spPr/>
        <p:txBody>
          <a:bodyPr>
            <a:normAutofit fontScale="77500" lnSpcReduction="20000"/>
          </a:bodyPr>
          <a:lstStyle/>
          <a:p>
            <a:pPr marL="0" indent="0" algn="just">
              <a:buNone/>
            </a:pPr>
            <a:r>
              <a:rPr lang="es-MX" dirty="0" smtClean="0"/>
              <a:t>La </a:t>
            </a:r>
            <a:r>
              <a:rPr lang="es-MX" dirty="0"/>
              <a:t>aplicación principal de la misión es servir como una guía interna para quienes toman las decisiones importantes, y para que todos los proyectos y actividades puedan ser puestos a prueba en su compatibilidad con la misma. </a:t>
            </a:r>
            <a:endParaRPr lang="es-MX" dirty="0" smtClean="0"/>
          </a:p>
          <a:p>
            <a:pPr marL="0" indent="0" algn="just">
              <a:buNone/>
            </a:pPr>
            <a:endParaRPr lang="es-MX" dirty="0"/>
          </a:p>
          <a:p>
            <a:pPr marL="0" indent="0" algn="just">
              <a:buNone/>
            </a:pPr>
            <a:r>
              <a:rPr lang="es-MX" dirty="0" smtClean="0"/>
              <a:t>En </a:t>
            </a:r>
            <a:r>
              <a:rPr lang="es-MX" dirty="0"/>
              <a:t>lo externo, la misión constituye una plataforma de comunicación dirigida hacia los grupos </a:t>
            </a:r>
            <a:r>
              <a:rPr lang="es-MX" dirty="0" smtClean="0"/>
              <a:t>prioritarios</a:t>
            </a:r>
            <a:endParaRPr lang="es-MX" dirty="0"/>
          </a:p>
        </p:txBody>
      </p:sp>
    </p:spTree>
    <p:extLst>
      <p:ext uri="{BB962C8B-B14F-4D97-AF65-F5344CB8AC3E}">
        <p14:creationId xmlns:p14="http://schemas.microsoft.com/office/powerpoint/2010/main" val="360625670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544528115"/>
              </p:ext>
            </p:extLst>
          </p:nvPr>
        </p:nvGraphicFramePr>
        <p:xfrm>
          <a:off x="81564" y="58250"/>
          <a:ext cx="9062436" cy="5032826"/>
        </p:xfrm>
        <a:graphic>
          <a:graphicData uri="http://schemas.openxmlformats.org/drawingml/2006/table">
            <a:tbl>
              <a:tblPr firstRow="1" bandRow="1">
                <a:effectLst>
                  <a:innerShdw blurRad="114300">
                    <a:prstClr val="black"/>
                  </a:innerShdw>
                </a:effectLst>
                <a:tableStyleId>{5C22544A-7EE6-4342-B048-85BDC9FD1C3A}</a:tableStyleId>
              </a:tblPr>
              <a:tblGrid>
                <a:gridCol w="4531218"/>
                <a:gridCol w="4531218"/>
              </a:tblGrid>
              <a:tr h="844627">
                <a:tc gridSpan="2">
                  <a:txBody>
                    <a:bodyPr/>
                    <a:lstStyle/>
                    <a:p>
                      <a:pPr algn="ctr"/>
                      <a:r>
                        <a:rPr lang="es-ES" sz="2400" dirty="0" smtClean="0"/>
                        <a:t>Misión: Preguntas clave</a:t>
                      </a:r>
                      <a:endParaRPr lang="es-ES" sz="2400" dirty="0"/>
                    </a:p>
                  </a:txBody>
                  <a:tcPr/>
                </a:tc>
                <a:tc hMerge="1">
                  <a:txBody>
                    <a:bodyPr/>
                    <a:lstStyle/>
                    <a:p>
                      <a:endParaRPr lang="es-ES" dirty="0"/>
                    </a:p>
                  </a:txBody>
                  <a:tcPr/>
                </a:tc>
              </a:tr>
              <a:tr h="1207401">
                <a:tc>
                  <a:txBody>
                    <a:bodyPr/>
                    <a:lstStyle/>
                    <a:p>
                      <a:r>
                        <a:rPr lang="es-ES" sz="1800" dirty="0" smtClean="0"/>
                        <a:t>¿Quiénes somos?</a:t>
                      </a:r>
                      <a:endParaRPr lang="es-ES" sz="1800" dirty="0"/>
                    </a:p>
                  </a:txBody>
                  <a:tcPr anchor="ctr"/>
                </a:tc>
                <a:tc>
                  <a:txBody>
                    <a:bodyPr/>
                    <a:lstStyle/>
                    <a:p>
                      <a:r>
                        <a:rPr lang="es-ES" sz="1800" dirty="0" smtClean="0"/>
                        <a:t>Identidad y reconocimiento legal</a:t>
                      </a:r>
                      <a:r>
                        <a:rPr lang="es-ES" sz="1800" baseline="0" dirty="0" smtClean="0"/>
                        <a:t> que otorga legitimidad a nuestra acción.</a:t>
                      </a:r>
                      <a:endParaRPr lang="es-ES" sz="1800" dirty="0" smtClean="0"/>
                    </a:p>
                    <a:p>
                      <a:endParaRPr lang="es-ES" sz="1800" dirty="0"/>
                    </a:p>
                  </a:txBody>
                  <a:tcPr anchor="ctr"/>
                </a:tc>
              </a:tr>
              <a:tr h="1207401">
                <a:tc>
                  <a:txBody>
                    <a:bodyPr/>
                    <a:lstStyle/>
                    <a:p>
                      <a:r>
                        <a:rPr lang="es-ES" sz="1800" dirty="0" smtClean="0"/>
                        <a:t>¿Qué buscamos?</a:t>
                      </a:r>
                      <a:endParaRPr lang="es-ES" sz="1800" dirty="0"/>
                    </a:p>
                  </a:txBody>
                  <a:tcPr anchor="ctr"/>
                </a:tc>
                <a:tc>
                  <a:txBody>
                    <a:bodyPr/>
                    <a:lstStyle/>
                    <a:p>
                      <a:r>
                        <a:rPr lang="es-ES" sz="1800" dirty="0" smtClean="0"/>
                        <a:t>Las</a:t>
                      </a:r>
                      <a:r>
                        <a:rPr lang="es-ES" sz="1800" baseline="0" dirty="0" smtClean="0"/>
                        <a:t> funciones principales de la organización.</a:t>
                      </a:r>
                    </a:p>
                    <a:p>
                      <a:r>
                        <a:rPr lang="es-ES" sz="1800" baseline="0" dirty="0" smtClean="0"/>
                        <a:t>Cambios que deseamos lograr.</a:t>
                      </a:r>
                    </a:p>
                    <a:p>
                      <a:r>
                        <a:rPr lang="es-ES" sz="1800" baseline="0" dirty="0" smtClean="0"/>
                        <a:t>Razón de ser de la organización.</a:t>
                      </a:r>
                      <a:endParaRPr lang="es-ES" sz="1800" dirty="0"/>
                    </a:p>
                  </a:txBody>
                  <a:tcPr anchor="ctr"/>
                </a:tc>
              </a:tr>
              <a:tr h="928770">
                <a:tc>
                  <a:txBody>
                    <a:bodyPr/>
                    <a:lstStyle/>
                    <a:p>
                      <a:r>
                        <a:rPr lang="es-ES" sz="1800" dirty="0" smtClean="0"/>
                        <a:t>¿</a:t>
                      </a:r>
                      <a:r>
                        <a:rPr lang="es-ES_tradnl" sz="1800" dirty="0" smtClean="0"/>
                        <a:t>Por qué</a:t>
                      </a:r>
                      <a:r>
                        <a:rPr lang="es-ES" sz="1800" dirty="0" smtClean="0"/>
                        <a:t> lo hacemos?</a:t>
                      </a:r>
                      <a:endParaRPr lang="es-ES" sz="1800" dirty="0"/>
                    </a:p>
                  </a:txBody>
                  <a:tcPr anchor="ctr"/>
                </a:tc>
                <a:tc>
                  <a:txBody>
                    <a:bodyPr/>
                    <a:lstStyle/>
                    <a:p>
                      <a:r>
                        <a:rPr lang="es-ES" sz="1800" dirty="0" smtClean="0"/>
                        <a:t>Valores, principios, motivaciones de orden moral, religioso,</a:t>
                      </a:r>
                      <a:r>
                        <a:rPr lang="es-ES" sz="1800" baseline="0" dirty="0" smtClean="0"/>
                        <a:t> político, social y cultural.</a:t>
                      </a:r>
                      <a:endParaRPr lang="es-ES" sz="1800" dirty="0"/>
                    </a:p>
                  </a:txBody>
                  <a:tcPr anchor="ctr"/>
                </a:tc>
              </a:tr>
              <a:tr h="844627">
                <a:tc>
                  <a:txBody>
                    <a:bodyPr/>
                    <a:lstStyle/>
                    <a:p>
                      <a:r>
                        <a:rPr lang="es-ES" sz="1800" dirty="0" smtClean="0"/>
                        <a:t>¿Para quiénes trabajamos?</a:t>
                      </a:r>
                      <a:endParaRPr lang="es-ES" sz="1800" dirty="0"/>
                    </a:p>
                  </a:txBody>
                  <a:tcPr anchor="ctr"/>
                </a:tc>
                <a:tc>
                  <a:txBody>
                    <a:bodyPr/>
                    <a:lstStyle/>
                    <a:p>
                      <a:r>
                        <a:rPr lang="es-ES" sz="1800" dirty="0" smtClean="0"/>
                        <a:t>Sectores sociales hacia los cuales se orientan nuestros</a:t>
                      </a:r>
                      <a:r>
                        <a:rPr lang="es-ES" sz="1800" baseline="0" dirty="0" smtClean="0"/>
                        <a:t> esfuerzos.</a:t>
                      </a:r>
                      <a:endParaRPr lang="es-ES" sz="1800" dirty="0"/>
                    </a:p>
                  </a:txBody>
                  <a:tcPr anchor="ctr"/>
                </a:tc>
              </a:tr>
            </a:tbl>
          </a:graphicData>
        </a:graphic>
      </p:graphicFrame>
      <p:sp>
        <p:nvSpPr>
          <p:cNvPr id="5" name="Botón de acción: Volver 4">
            <a:hlinkClick r:id="rId3" action="ppaction://hlinksldjump" highlightClick="1"/>
          </p:cNvPr>
          <p:cNvSpPr/>
          <p:nvPr/>
        </p:nvSpPr>
        <p:spPr>
          <a:xfrm rot="16200000">
            <a:off x="8824496" y="4809970"/>
            <a:ext cx="246125" cy="174046"/>
          </a:xfrm>
          <a:prstGeom prst="actionButtonReturn">
            <a:avLst/>
          </a:prstGeom>
        </p:spPr>
        <p:style>
          <a:lnRef idx="1">
            <a:schemeClr val="accent1"/>
          </a:lnRef>
          <a:fillRef idx="3">
            <a:schemeClr val="accent1"/>
          </a:fillRef>
          <a:effectRef idx="2">
            <a:schemeClr val="accent1"/>
          </a:effectRef>
          <a:fontRef idx="minor">
            <a:schemeClr val="lt1"/>
          </a:fontRef>
        </p:style>
        <p:txBody>
          <a:bodyPr lIns="87920" tIns="43960" rIns="87920" bIns="43960" rtlCol="0" anchor="ctr"/>
          <a:lstStyle/>
          <a:p>
            <a:pPr algn="ctr"/>
            <a:endParaRPr lang="es-MX"/>
          </a:p>
        </p:txBody>
      </p:sp>
    </p:spTree>
    <p:extLst>
      <p:ext uri="{BB962C8B-B14F-4D97-AF65-F5344CB8AC3E}">
        <p14:creationId xmlns:p14="http://schemas.microsoft.com/office/powerpoint/2010/main" val="15427535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MX" sz="4400" b="1" i="1" dirty="0"/>
              <a:t>Análisis externo </a:t>
            </a:r>
            <a:endParaRPr lang="es-ES" sz="4400" i="1" dirty="0"/>
          </a:p>
        </p:txBody>
      </p:sp>
      <p:sp>
        <p:nvSpPr>
          <p:cNvPr id="5" name="Marcador de texto 4"/>
          <p:cNvSpPr>
            <a:spLocks noGrp="1"/>
          </p:cNvSpPr>
          <p:nvPr>
            <p:ph type="body" idx="1"/>
          </p:nvPr>
        </p:nvSpPr>
        <p:spPr/>
        <p:txBody>
          <a:bodyPr/>
          <a:lstStyle/>
          <a:p>
            <a:endParaRPr lang="es-ES"/>
          </a:p>
        </p:txBody>
      </p:sp>
    </p:spTree>
    <p:extLst>
      <p:ext uri="{BB962C8B-B14F-4D97-AF65-F5344CB8AC3E}">
        <p14:creationId xmlns:p14="http://schemas.microsoft.com/office/powerpoint/2010/main" val="1135102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Análisis externo </a:t>
            </a:r>
            <a:endParaRPr lang="es-MX" b="1" dirty="0"/>
          </a:p>
        </p:txBody>
      </p:sp>
      <p:sp>
        <p:nvSpPr>
          <p:cNvPr id="3" name="Marcador de contenido 2"/>
          <p:cNvSpPr>
            <a:spLocks noGrp="1"/>
          </p:cNvSpPr>
          <p:nvPr>
            <p:ph idx="1"/>
          </p:nvPr>
        </p:nvSpPr>
        <p:spPr/>
        <p:txBody>
          <a:bodyPr>
            <a:normAutofit fontScale="62500" lnSpcReduction="20000"/>
          </a:bodyPr>
          <a:lstStyle/>
          <a:p>
            <a:pPr marL="0" indent="0">
              <a:buNone/>
            </a:pPr>
            <a:r>
              <a:rPr lang="es-MX" dirty="0"/>
              <a:t>El entorno externo está compuesto por dos elementos: el </a:t>
            </a:r>
            <a:r>
              <a:rPr lang="es-MX" b="1" dirty="0"/>
              <a:t>entorno general </a:t>
            </a:r>
            <a:r>
              <a:rPr lang="es-MX" dirty="0"/>
              <a:t>y el</a:t>
            </a:r>
            <a:r>
              <a:rPr lang="es-MX" b="1" dirty="0"/>
              <a:t> entorno sectorial específico</a:t>
            </a:r>
            <a:r>
              <a:rPr lang="es-MX" dirty="0"/>
              <a:t>. El entorno general está compuesto a su vez por diversos segmentos o áreas, tales como el demográfico, económico, político, institucional, ecológico, legal, socio-cultural y tecnológico. El entorno específico es el conjunto de factores que influyen de manera directa en una organización, en sus acciones y reacciones competitivas y de </a:t>
            </a:r>
            <a:r>
              <a:rPr lang="es-MX" dirty="0" smtClean="0"/>
              <a:t>cooperación. </a:t>
            </a:r>
          </a:p>
          <a:p>
            <a:pPr marL="0" indent="0">
              <a:buNone/>
            </a:pPr>
            <a:r>
              <a:rPr lang="es-MX" dirty="0"/>
              <a:t>     El análisis del </a:t>
            </a:r>
            <a:r>
              <a:rPr lang="es-MX" b="1" dirty="0"/>
              <a:t>entorno general se enfoca en el futuro</a:t>
            </a:r>
            <a:r>
              <a:rPr lang="es-MX" dirty="0"/>
              <a:t>; el </a:t>
            </a:r>
            <a:r>
              <a:rPr lang="es-MX" b="1" dirty="0"/>
              <a:t>análisis del entorno </a:t>
            </a:r>
            <a:r>
              <a:rPr lang="es-MX" b="1" dirty="0" smtClean="0"/>
              <a:t>  específico </a:t>
            </a:r>
            <a:r>
              <a:rPr lang="es-MX" b="1" dirty="0"/>
              <a:t>se concentra en capacidad de planeación a largo plazo</a:t>
            </a:r>
            <a:r>
              <a:rPr lang="es-MX" dirty="0"/>
              <a:t>.</a:t>
            </a:r>
          </a:p>
        </p:txBody>
      </p:sp>
    </p:spTree>
    <p:extLst>
      <p:ext uri="{BB962C8B-B14F-4D97-AF65-F5344CB8AC3E}">
        <p14:creationId xmlns:p14="http://schemas.microsoft.com/office/powerpoint/2010/main" val="15770510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t>Análisis externo </a:t>
            </a:r>
            <a:endParaRPr lang="es-MX" b="1" dirty="0"/>
          </a:p>
        </p:txBody>
      </p:sp>
      <p:sp>
        <p:nvSpPr>
          <p:cNvPr id="3" name="Marcador de contenido 2"/>
          <p:cNvSpPr>
            <a:spLocks noGrp="1"/>
          </p:cNvSpPr>
          <p:nvPr>
            <p:ph idx="1"/>
          </p:nvPr>
        </p:nvSpPr>
        <p:spPr>
          <a:xfrm>
            <a:off x="1293385" y="1234906"/>
            <a:ext cx="7667094" cy="3693068"/>
          </a:xfrm>
        </p:spPr>
        <p:txBody>
          <a:bodyPr>
            <a:normAutofit fontScale="77500" lnSpcReduction="20000"/>
          </a:bodyPr>
          <a:lstStyle/>
          <a:p>
            <a:pPr marL="0" indent="0">
              <a:buNone/>
            </a:pPr>
            <a:r>
              <a:rPr lang="es-MX" dirty="0"/>
              <a:t>El entorno externo está compuesto por dos elementos: </a:t>
            </a:r>
            <a:endParaRPr lang="es-MX" dirty="0" smtClean="0"/>
          </a:p>
          <a:p>
            <a:pPr marL="0" indent="0">
              <a:buNone/>
            </a:pPr>
            <a:endParaRPr lang="es-MX" dirty="0" smtClean="0"/>
          </a:p>
          <a:p>
            <a:pPr>
              <a:buFont typeface="Wingdings" charset="2"/>
              <a:buChar char="Ø"/>
            </a:pPr>
            <a:r>
              <a:rPr lang="es-MX" dirty="0" smtClean="0"/>
              <a:t>El </a:t>
            </a:r>
            <a:r>
              <a:rPr lang="es-MX" b="1" dirty="0"/>
              <a:t>entorno </a:t>
            </a:r>
            <a:r>
              <a:rPr lang="es-MX" b="1" dirty="0" smtClean="0"/>
              <a:t>general.</a:t>
            </a:r>
          </a:p>
          <a:p>
            <a:pPr marL="0" indent="0" algn="just">
              <a:buNone/>
            </a:pPr>
            <a:r>
              <a:rPr lang="es-MX" b="1" dirty="0"/>
              <a:t>	</a:t>
            </a:r>
            <a:r>
              <a:rPr lang="es-MX" dirty="0" smtClean="0"/>
              <a:t>Compuesto </a:t>
            </a:r>
            <a:r>
              <a:rPr lang="es-MX" dirty="0"/>
              <a:t>a su vez por diversos segmentos o áreas, tales como el demográfico, económico, político, institucional, ecológico, legal, socio-cultural y tecnológico</a:t>
            </a:r>
            <a:endParaRPr lang="es-MX" b="1" dirty="0" smtClean="0"/>
          </a:p>
          <a:p>
            <a:pPr>
              <a:buFont typeface="Wingdings" charset="2"/>
              <a:buChar char="Ø"/>
            </a:pPr>
            <a:r>
              <a:rPr lang="es-MX" dirty="0" smtClean="0"/>
              <a:t>El</a:t>
            </a:r>
            <a:r>
              <a:rPr lang="es-MX" b="1" dirty="0" smtClean="0"/>
              <a:t> </a:t>
            </a:r>
            <a:r>
              <a:rPr lang="es-MX" b="1" dirty="0"/>
              <a:t>entorno sectorial específico</a:t>
            </a:r>
            <a:r>
              <a:rPr lang="es-MX" dirty="0"/>
              <a:t>. </a:t>
            </a:r>
            <a:endParaRPr lang="es-MX" dirty="0" smtClean="0"/>
          </a:p>
          <a:p>
            <a:pPr marL="0" indent="0" algn="just">
              <a:buNone/>
            </a:pPr>
            <a:r>
              <a:rPr lang="es-MX" dirty="0" smtClean="0"/>
              <a:t>	Es el </a:t>
            </a:r>
            <a:r>
              <a:rPr lang="es-MX" dirty="0"/>
              <a:t>conjunto de factores que influyen de manera directa en una organización, en sus acciones y reacciones competitivas y de </a:t>
            </a:r>
            <a:r>
              <a:rPr lang="es-MX" dirty="0" smtClean="0"/>
              <a:t>cooperación. </a:t>
            </a:r>
          </a:p>
          <a:p>
            <a:pPr marL="0" indent="0">
              <a:buNone/>
            </a:pPr>
            <a:endParaRPr lang="es-MX" dirty="0"/>
          </a:p>
        </p:txBody>
      </p:sp>
    </p:spTree>
    <p:extLst>
      <p:ext uri="{BB962C8B-B14F-4D97-AF65-F5344CB8AC3E}">
        <p14:creationId xmlns:p14="http://schemas.microsoft.com/office/powerpoint/2010/main" val="355718824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lipse 5"/>
          <p:cNvSpPr/>
          <p:nvPr/>
        </p:nvSpPr>
        <p:spPr>
          <a:xfrm>
            <a:off x="1048691" y="396102"/>
            <a:ext cx="7096140" cy="4520222"/>
          </a:xfrm>
          <a:prstGeom prst="ellipse">
            <a:avLst/>
          </a:prstGeom>
          <a:solidFill>
            <a:schemeClr val="bg2">
              <a:lumMod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aphicFrame>
        <p:nvGraphicFramePr>
          <p:cNvPr id="4" name="Diagrama 3"/>
          <p:cNvGraphicFramePr/>
          <p:nvPr>
            <p:extLst>
              <p:ext uri="{D42A27DB-BD31-4B8C-83A1-F6EECF244321}">
                <p14:modId xmlns:p14="http://schemas.microsoft.com/office/powerpoint/2010/main" val="234496090"/>
              </p:ext>
            </p:extLst>
          </p:nvPr>
        </p:nvGraphicFramePr>
        <p:xfrm>
          <a:off x="431128" y="512602"/>
          <a:ext cx="8261351" cy="43687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uadroTexto 7"/>
          <p:cNvSpPr txBox="1"/>
          <p:nvPr/>
        </p:nvSpPr>
        <p:spPr>
          <a:xfrm>
            <a:off x="6981629" y="722303"/>
            <a:ext cx="2162371" cy="307777"/>
          </a:xfrm>
          <a:prstGeom prst="rect">
            <a:avLst/>
          </a:prstGeom>
          <a:noFill/>
        </p:spPr>
        <p:txBody>
          <a:bodyPr wrap="none" rtlCol="0">
            <a:spAutoFit/>
          </a:bodyPr>
          <a:lstStyle/>
          <a:p>
            <a:r>
              <a:rPr lang="es-ES" dirty="0" smtClean="0"/>
              <a:t>Ambiente tecnológico</a:t>
            </a:r>
            <a:endParaRPr lang="es-ES" dirty="0"/>
          </a:p>
        </p:txBody>
      </p:sp>
      <p:sp>
        <p:nvSpPr>
          <p:cNvPr id="9" name="CuadroTexto 8"/>
          <p:cNvSpPr txBox="1"/>
          <p:nvPr/>
        </p:nvSpPr>
        <p:spPr>
          <a:xfrm>
            <a:off x="6338754" y="4730872"/>
            <a:ext cx="2691249" cy="307777"/>
          </a:xfrm>
          <a:prstGeom prst="rect">
            <a:avLst/>
          </a:prstGeom>
          <a:noFill/>
        </p:spPr>
        <p:txBody>
          <a:bodyPr wrap="none" rtlCol="0">
            <a:spAutoFit/>
          </a:bodyPr>
          <a:lstStyle/>
          <a:p>
            <a:r>
              <a:rPr lang="es-ES" dirty="0" smtClean="0"/>
              <a:t>Ambiente macroeconómico</a:t>
            </a:r>
            <a:endParaRPr lang="es-ES" dirty="0"/>
          </a:p>
        </p:txBody>
      </p:sp>
      <p:sp>
        <p:nvSpPr>
          <p:cNvPr id="10" name="CuadroTexto 9"/>
          <p:cNvSpPr txBox="1"/>
          <p:nvPr/>
        </p:nvSpPr>
        <p:spPr>
          <a:xfrm>
            <a:off x="3985025" y="4835723"/>
            <a:ext cx="1595622" cy="307777"/>
          </a:xfrm>
          <a:prstGeom prst="rect">
            <a:avLst/>
          </a:prstGeom>
          <a:noFill/>
        </p:spPr>
        <p:txBody>
          <a:bodyPr wrap="none" rtlCol="0">
            <a:spAutoFit/>
          </a:bodyPr>
          <a:lstStyle/>
          <a:p>
            <a:r>
              <a:rPr lang="es-ES" dirty="0" smtClean="0"/>
              <a:t>Ambiente social</a:t>
            </a:r>
            <a:endParaRPr lang="es-ES" dirty="0"/>
          </a:p>
        </p:txBody>
      </p:sp>
      <p:sp>
        <p:nvSpPr>
          <p:cNvPr id="11" name="CuadroTexto 10"/>
          <p:cNvSpPr txBox="1"/>
          <p:nvPr/>
        </p:nvSpPr>
        <p:spPr>
          <a:xfrm>
            <a:off x="664171" y="4706623"/>
            <a:ext cx="2246791" cy="307777"/>
          </a:xfrm>
          <a:prstGeom prst="rect">
            <a:avLst/>
          </a:prstGeom>
          <a:noFill/>
        </p:spPr>
        <p:txBody>
          <a:bodyPr wrap="none" rtlCol="0">
            <a:spAutoFit/>
          </a:bodyPr>
          <a:lstStyle/>
          <a:p>
            <a:r>
              <a:rPr lang="es-ES" dirty="0" smtClean="0"/>
              <a:t>Ambiente demográfico</a:t>
            </a:r>
            <a:endParaRPr lang="es-ES" dirty="0"/>
          </a:p>
        </p:txBody>
      </p:sp>
      <p:sp>
        <p:nvSpPr>
          <p:cNvPr id="12" name="CuadroTexto 11"/>
          <p:cNvSpPr txBox="1"/>
          <p:nvPr/>
        </p:nvSpPr>
        <p:spPr>
          <a:xfrm>
            <a:off x="349563" y="838804"/>
            <a:ext cx="1771123" cy="523220"/>
          </a:xfrm>
          <a:prstGeom prst="rect">
            <a:avLst/>
          </a:prstGeom>
          <a:noFill/>
        </p:spPr>
        <p:txBody>
          <a:bodyPr wrap="square" rtlCol="0">
            <a:spAutoFit/>
          </a:bodyPr>
          <a:lstStyle/>
          <a:p>
            <a:r>
              <a:rPr lang="es-ES" dirty="0" smtClean="0"/>
              <a:t>Ambiente político </a:t>
            </a:r>
          </a:p>
          <a:p>
            <a:r>
              <a:rPr lang="es-ES" dirty="0" smtClean="0"/>
              <a:t>y  social</a:t>
            </a:r>
            <a:endParaRPr lang="es-ES" dirty="0"/>
          </a:p>
        </p:txBody>
      </p:sp>
      <p:sp>
        <p:nvSpPr>
          <p:cNvPr id="13" name="CuadroTexto 12"/>
          <p:cNvSpPr txBox="1"/>
          <p:nvPr/>
        </p:nvSpPr>
        <p:spPr>
          <a:xfrm>
            <a:off x="2213902" y="0"/>
            <a:ext cx="4500952" cy="338554"/>
          </a:xfrm>
          <a:prstGeom prst="rect">
            <a:avLst/>
          </a:prstGeom>
          <a:noFill/>
        </p:spPr>
        <p:txBody>
          <a:bodyPr wrap="none" rtlCol="0">
            <a:spAutoFit/>
          </a:bodyPr>
          <a:lstStyle/>
          <a:p>
            <a:pPr algn="ctr"/>
            <a:r>
              <a:rPr lang="es-ES" sz="1600" b="1" dirty="0" smtClean="0"/>
              <a:t>ENTORNO GENERAL Y ENTORNO ESPECÍFICO</a:t>
            </a:r>
            <a:endParaRPr lang="es-ES" sz="1600" b="1" dirty="0"/>
          </a:p>
        </p:txBody>
      </p:sp>
      <p:sp>
        <p:nvSpPr>
          <p:cNvPr id="15" name="Botón de acción: Volver 14">
            <a:hlinkClick r:id="rId7" action="ppaction://hlinksldjump" highlightClick="1"/>
          </p:cNvPr>
          <p:cNvSpPr/>
          <p:nvPr/>
        </p:nvSpPr>
        <p:spPr>
          <a:xfrm rot="16200000">
            <a:off x="8824496" y="4809970"/>
            <a:ext cx="246125" cy="174046"/>
          </a:xfrm>
          <a:prstGeom prst="actionButtonReturn">
            <a:avLst/>
          </a:prstGeom>
        </p:spPr>
        <p:style>
          <a:lnRef idx="1">
            <a:schemeClr val="accent1"/>
          </a:lnRef>
          <a:fillRef idx="3">
            <a:schemeClr val="accent1"/>
          </a:fillRef>
          <a:effectRef idx="2">
            <a:schemeClr val="accent1"/>
          </a:effectRef>
          <a:fontRef idx="minor">
            <a:schemeClr val="lt1"/>
          </a:fontRef>
        </p:style>
        <p:txBody>
          <a:bodyPr lIns="87920" tIns="43960" rIns="87920" bIns="43960" rtlCol="0" anchor="ctr"/>
          <a:lstStyle/>
          <a:p>
            <a:pPr algn="ctr"/>
            <a:endParaRPr lang="es-MX"/>
          </a:p>
        </p:txBody>
      </p:sp>
    </p:spTree>
    <p:extLst>
      <p:ext uri="{BB962C8B-B14F-4D97-AF65-F5344CB8AC3E}">
        <p14:creationId xmlns:p14="http://schemas.microsoft.com/office/powerpoint/2010/main" val="370959002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sz="4400" b="1" i="1" dirty="0"/>
              <a:t>Análisis interno</a:t>
            </a:r>
            <a:endParaRPr lang="es-ES" sz="4400" i="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10707977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86792" y="232950"/>
            <a:ext cx="6443696" cy="560618"/>
          </a:xfrm>
        </p:spPr>
        <p:txBody>
          <a:bodyPr/>
          <a:lstStyle/>
          <a:p>
            <a:pPr algn="ctr"/>
            <a:r>
              <a:rPr lang="es-MX" b="1" dirty="0" smtClean="0"/>
              <a:t>Análisis interno</a:t>
            </a:r>
            <a:endParaRPr lang="es-MX" b="1" dirty="0"/>
          </a:p>
        </p:txBody>
      </p:sp>
      <p:sp>
        <p:nvSpPr>
          <p:cNvPr id="3" name="Marcador de contenido 2"/>
          <p:cNvSpPr>
            <a:spLocks noGrp="1"/>
          </p:cNvSpPr>
          <p:nvPr>
            <p:ph idx="1"/>
          </p:nvPr>
        </p:nvSpPr>
        <p:spPr>
          <a:xfrm>
            <a:off x="1293385" y="1211605"/>
            <a:ext cx="7294226" cy="3634819"/>
          </a:xfrm>
        </p:spPr>
        <p:txBody>
          <a:bodyPr>
            <a:normAutofit/>
          </a:bodyPr>
          <a:lstStyle/>
          <a:p>
            <a:pPr marL="0" indent="0">
              <a:buNone/>
            </a:pPr>
            <a:r>
              <a:rPr lang="es-MX" dirty="0"/>
              <a:t>U</a:t>
            </a:r>
            <a:r>
              <a:rPr lang="es-MX" dirty="0" smtClean="0"/>
              <a:t>na </a:t>
            </a:r>
            <a:r>
              <a:rPr lang="es-MX" dirty="0"/>
              <a:t>organización puede concebirse como un conjunto de actividades de creación de valor. </a:t>
            </a:r>
            <a:endParaRPr lang="es-MX" dirty="0" smtClean="0"/>
          </a:p>
          <a:p>
            <a:pPr marL="0" indent="0">
              <a:buNone/>
            </a:pPr>
            <a:r>
              <a:rPr lang="es-MX" dirty="0" smtClean="0"/>
              <a:t>En </a:t>
            </a:r>
            <a:r>
              <a:rPr lang="es-MX" dirty="0"/>
              <a:t>efecto, una visión amplia de la sociedad sitúa a toda organización en algún lugar en la cadena de valor que va desde el origen de las materias primas hasta los consumidores </a:t>
            </a:r>
            <a:r>
              <a:rPr lang="es-MX" dirty="0" smtClean="0"/>
              <a:t>finales.</a:t>
            </a:r>
          </a:p>
          <a:p>
            <a:pPr marL="0" indent="0">
              <a:buNone/>
            </a:pPr>
            <a:endParaRPr lang="es-MX" dirty="0"/>
          </a:p>
        </p:txBody>
      </p:sp>
    </p:spTree>
    <p:extLst>
      <p:ext uri="{BB962C8B-B14F-4D97-AF65-F5344CB8AC3E}">
        <p14:creationId xmlns:p14="http://schemas.microsoft.com/office/powerpoint/2010/main" val="238288374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86792" y="232950"/>
            <a:ext cx="6443696" cy="560618"/>
          </a:xfrm>
        </p:spPr>
        <p:txBody>
          <a:bodyPr/>
          <a:lstStyle/>
          <a:p>
            <a:pPr algn="ctr"/>
            <a:r>
              <a:rPr lang="es-MX" b="1" dirty="0" smtClean="0"/>
              <a:t>Análisis interno</a:t>
            </a:r>
            <a:endParaRPr lang="es-MX" b="1" dirty="0"/>
          </a:p>
        </p:txBody>
      </p:sp>
      <p:sp>
        <p:nvSpPr>
          <p:cNvPr id="3" name="Marcador de contenido 2"/>
          <p:cNvSpPr>
            <a:spLocks noGrp="1"/>
          </p:cNvSpPr>
          <p:nvPr>
            <p:ph idx="1"/>
          </p:nvPr>
        </p:nvSpPr>
        <p:spPr>
          <a:xfrm>
            <a:off x="1456514" y="1095104"/>
            <a:ext cx="7224313" cy="3902769"/>
          </a:xfrm>
        </p:spPr>
        <p:txBody>
          <a:bodyPr>
            <a:normAutofit fontScale="62500" lnSpcReduction="20000"/>
          </a:bodyPr>
          <a:lstStyle/>
          <a:p>
            <a:pPr marL="0" indent="0">
              <a:buNone/>
            </a:pPr>
            <a:r>
              <a:rPr lang="es-MX" sz="3800" dirty="0" smtClean="0"/>
              <a:t>Este </a:t>
            </a:r>
            <a:r>
              <a:rPr lang="es-MX" sz="3800" dirty="0"/>
              <a:t>modo de análisis, conocido como </a:t>
            </a:r>
            <a:r>
              <a:rPr lang="es-MX" sz="3800" b="1" dirty="0"/>
              <a:t>cadena de valor </a:t>
            </a:r>
            <a:r>
              <a:rPr lang="es-MX" sz="3800" b="1" dirty="0" smtClean="0"/>
              <a:t>agregado</a:t>
            </a:r>
            <a:r>
              <a:rPr lang="es-MX" sz="3800" dirty="0"/>
              <a:t>. </a:t>
            </a:r>
            <a:endParaRPr lang="es-MX" sz="3800" dirty="0" smtClean="0"/>
          </a:p>
          <a:p>
            <a:pPr marL="0" indent="0" algn="just">
              <a:buNone/>
            </a:pPr>
            <a:r>
              <a:rPr lang="es-MX" sz="3800" dirty="0" smtClean="0"/>
              <a:t>El </a:t>
            </a:r>
            <a:r>
              <a:rPr lang="es-MX" sz="3800" dirty="0"/>
              <a:t>aporte medular de Michael Porter radica, precisamente, en haber puntualizado que las ventajas competitivas no pueden ser comprendidas viendo la organización como un todo indivisible, sino más bien descomponiéndola en sus distintas actividades discretas que se realizan en sus diferentes áreas operativas: todas y cada una de las actividades de la cadena de valor pueden dar origen a habilidades </a:t>
            </a:r>
            <a:r>
              <a:rPr lang="es-MX" sz="3800" dirty="0" smtClean="0"/>
              <a:t>distintivas.</a:t>
            </a:r>
          </a:p>
          <a:p>
            <a:pPr marL="0" indent="0">
              <a:buNone/>
            </a:pPr>
            <a:endParaRPr lang="es-MX" dirty="0"/>
          </a:p>
        </p:txBody>
      </p:sp>
    </p:spTree>
    <p:extLst>
      <p:ext uri="{BB962C8B-B14F-4D97-AF65-F5344CB8AC3E}">
        <p14:creationId xmlns:p14="http://schemas.microsoft.com/office/powerpoint/2010/main" val="32887667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Justificación </a:t>
            </a:r>
            <a:endParaRPr lang="es-MX" dirty="0"/>
          </a:p>
        </p:txBody>
      </p:sp>
      <p:sp>
        <p:nvSpPr>
          <p:cNvPr id="3" name="Marcador de contenido 2"/>
          <p:cNvSpPr>
            <a:spLocks noGrp="1"/>
          </p:cNvSpPr>
          <p:nvPr>
            <p:ph idx="1"/>
          </p:nvPr>
        </p:nvSpPr>
        <p:spPr>
          <a:xfrm>
            <a:off x="1792079" y="1627632"/>
            <a:ext cx="6988993" cy="2624328"/>
          </a:xfrm>
        </p:spPr>
        <p:txBody>
          <a:bodyPr>
            <a:noAutofit/>
          </a:bodyPr>
          <a:lstStyle/>
          <a:p>
            <a:pPr marL="0" indent="0" algn="just">
              <a:buNone/>
            </a:pPr>
            <a:r>
              <a:rPr lang="es-MX" sz="2400" dirty="0"/>
              <a:t>Uno de los temas centrales de estudio en la Planeación de las Organizaciones públicas y privadas en la actualidad es la Planeación Estratégica (PE), su  importancia y ventajas radica en que a través de ella se contribuye a  mejorar la competitividad y calidad de los servicios que </a:t>
            </a:r>
            <a:r>
              <a:rPr lang="es-MX" sz="2400" dirty="0" smtClean="0"/>
              <a:t>se ofrecen.</a:t>
            </a:r>
            <a:endParaRPr lang="es-MX" sz="2400" dirty="0"/>
          </a:p>
        </p:txBody>
      </p:sp>
    </p:spTree>
    <p:extLst>
      <p:ext uri="{BB962C8B-B14F-4D97-AF65-F5344CB8AC3E}">
        <p14:creationId xmlns:p14="http://schemas.microsoft.com/office/powerpoint/2010/main" val="96312308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2700338" y="233363"/>
            <a:ext cx="6443662" cy="560387"/>
          </a:xfrm>
        </p:spPr>
        <p:txBody>
          <a:bodyPr/>
          <a:lstStyle/>
          <a:p>
            <a:pPr algn="ctr"/>
            <a:r>
              <a:rPr lang="es-MX" b="1" dirty="0" smtClean="0"/>
              <a:t>Análisis interno</a:t>
            </a:r>
            <a:endParaRPr lang="es-MX" b="1" dirty="0"/>
          </a:p>
        </p:txBody>
      </p:sp>
      <p:pic>
        <p:nvPicPr>
          <p:cNvPr id="4098" name="Picture 2" descr="Resultado de imagen para cadena de valor agregad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132" y="862103"/>
            <a:ext cx="8236044" cy="4118023"/>
          </a:xfrm>
          <a:prstGeom prst="rect">
            <a:avLst/>
          </a:prstGeom>
          <a:noFill/>
          <a:extLst>
            <a:ext uri="{909E8E84-426E-40dd-AFC4-6F175D3DCCD1}">
              <a14:hiddenFill xmlns:a14="http://schemas.microsoft.com/office/drawing/2010/main" xmlns="">
                <a:solidFill>
                  <a:srgbClr val="FFFFFF"/>
                </a:solidFill>
              </a14:hiddenFill>
            </a:ext>
          </a:extLst>
        </p:spPr>
      </p:pic>
      <p:sp>
        <p:nvSpPr>
          <p:cNvPr id="5" name="Botón de acción: Volver 4">
            <a:hlinkClick r:id="rId3" action="ppaction://hlinksldjump" highlightClick="1"/>
          </p:cNvPr>
          <p:cNvSpPr/>
          <p:nvPr/>
        </p:nvSpPr>
        <p:spPr>
          <a:xfrm rot="16200000">
            <a:off x="8824496" y="4809970"/>
            <a:ext cx="246125" cy="174046"/>
          </a:xfrm>
          <a:prstGeom prst="actionButtonReturn">
            <a:avLst/>
          </a:prstGeom>
        </p:spPr>
        <p:style>
          <a:lnRef idx="1">
            <a:schemeClr val="accent1"/>
          </a:lnRef>
          <a:fillRef idx="3">
            <a:schemeClr val="accent1"/>
          </a:fillRef>
          <a:effectRef idx="2">
            <a:schemeClr val="accent1"/>
          </a:effectRef>
          <a:fontRef idx="minor">
            <a:schemeClr val="lt1"/>
          </a:fontRef>
        </p:style>
        <p:txBody>
          <a:bodyPr lIns="87920" tIns="43960" rIns="87920" bIns="43960" rtlCol="0" anchor="ctr"/>
          <a:lstStyle/>
          <a:p>
            <a:pPr algn="ctr"/>
            <a:endParaRPr lang="es-MX"/>
          </a:p>
        </p:txBody>
      </p:sp>
    </p:spTree>
    <p:extLst>
      <p:ext uri="{BB962C8B-B14F-4D97-AF65-F5344CB8AC3E}">
        <p14:creationId xmlns:p14="http://schemas.microsoft.com/office/powerpoint/2010/main" val="11490380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1910" y="695975"/>
            <a:ext cx="6686549" cy="1949688"/>
          </a:xfrm>
        </p:spPr>
        <p:txBody>
          <a:bodyPr/>
          <a:lstStyle/>
          <a:p>
            <a:pPr algn="ctr"/>
            <a:r>
              <a:rPr lang="es-ES" sz="4000" b="1" i="1" dirty="0" smtClean="0"/>
              <a:t>Determinación de objetivos y selección de estrategias.</a:t>
            </a:r>
            <a:endParaRPr lang="es-ES" sz="4000" b="1" i="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333862637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1909" y="242748"/>
            <a:ext cx="6794319" cy="678183"/>
          </a:xfrm>
        </p:spPr>
        <p:txBody>
          <a:bodyPr>
            <a:normAutofit fontScale="90000"/>
          </a:bodyPr>
          <a:lstStyle/>
          <a:p>
            <a:pPr algn="ctr"/>
            <a:r>
              <a:rPr lang="es-MX" b="1" dirty="0" smtClean="0"/>
              <a:t>Determinación de objetivos y selección de estrategias</a:t>
            </a:r>
            <a:endParaRPr lang="es-MX" b="1" dirty="0"/>
          </a:p>
        </p:txBody>
      </p:sp>
      <p:sp>
        <p:nvSpPr>
          <p:cNvPr id="3" name="Marcador de contenido 2"/>
          <p:cNvSpPr>
            <a:spLocks noGrp="1"/>
          </p:cNvSpPr>
          <p:nvPr>
            <p:ph idx="1"/>
          </p:nvPr>
        </p:nvSpPr>
        <p:spPr>
          <a:xfrm>
            <a:off x="1783080" y="1234793"/>
            <a:ext cx="7259500" cy="3810735"/>
          </a:xfrm>
        </p:spPr>
        <p:txBody>
          <a:bodyPr>
            <a:normAutofit fontScale="77500" lnSpcReduction="20000"/>
          </a:bodyPr>
          <a:lstStyle/>
          <a:p>
            <a:pPr marL="0" indent="0">
              <a:buNone/>
            </a:pPr>
            <a:endParaRPr lang="es-MX" dirty="0" smtClean="0"/>
          </a:p>
          <a:p>
            <a:pPr marL="0" indent="0" algn="just">
              <a:buNone/>
            </a:pPr>
            <a:r>
              <a:rPr lang="es-MX" dirty="0" smtClean="0"/>
              <a:t>Los </a:t>
            </a:r>
            <a:r>
              <a:rPr lang="es-MX" b="1" dirty="0"/>
              <a:t>objetivos estratégicos </a:t>
            </a:r>
            <a:r>
              <a:rPr lang="es-MX" dirty="0" smtClean="0"/>
              <a:t>son de </a:t>
            </a:r>
            <a:r>
              <a:rPr lang="es-MX" dirty="0"/>
              <a:t>mediano y largo </a:t>
            </a:r>
            <a:r>
              <a:rPr lang="es-MX" dirty="0" smtClean="0"/>
              <a:t>  plazo </a:t>
            </a:r>
            <a:r>
              <a:rPr lang="es-MX" dirty="0"/>
              <a:t>que contribuirán al logro de la </a:t>
            </a:r>
            <a:r>
              <a:rPr lang="es-MX" dirty="0" smtClean="0"/>
              <a:t>Visión </a:t>
            </a:r>
            <a:r>
              <a:rPr lang="es-MX" dirty="0"/>
              <a:t>de la organización y por lo tanto de la Visión de País y Misión del Estado, </a:t>
            </a:r>
            <a:r>
              <a:rPr lang="es-MX" dirty="0" smtClean="0"/>
              <a:t>el tiempo va de entre </a:t>
            </a:r>
            <a:r>
              <a:rPr lang="es-MX" dirty="0"/>
              <a:t>2 y 5 años. </a:t>
            </a:r>
            <a:endParaRPr lang="es-MX" dirty="0" smtClean="0"/>
          </a:p>
          <a:p>
            <a:pPr marL="0" indent="0" algn="just">
              <a:buNone/>
            </a:pPr>
            <a:r>
              <a:rPr lang="es-MX" dirty="0" smtClean="0"/>
              <a:t>Los </a:t>
            </a:r>
            <a:r>
              <a:rPr lang="es-MX" b="1" dirty="0"/>
              <a:t>objetivos </a:t>
            </a:r>
            <a:r>
              <a:rPr lang="es-MX" dirty="0"/>
              <a:t>son expresados en términos cualitativos, pero deben ser susceptibles de medición a través de indicadores objetivamente verificables. </a:t>
            </a:r>
            <a:endParaRPr lang="es-MX" dirty="0" smtClean="0"/>
          </a:p>
          <a:p>
            <a:pPr marL="0" indent="0" algn="just">
              <a:buNone/>
            </a:pPr>
            <a:r>
              <a:rPr lang="es-MX" dirty="0" smtClean="0"/>
              <a:t>Deben </a:t>
            </a:r>
            <a:r>
              <a:rPr lang="es-MX" dirty="0"/>
              <a:t>ser claros, realistas, desafiantes, mensurables y congruentes entre sí</a:t>
            </a:r>
            <a:r>
              <a:rPr lang="es-MX" dirty="0" smtClean="0"/>
              <a:t>.</a:t>
            </a:r>
          </a:p>
        </p:txBody>
      </p:sp>
    </p:spTree>
    <p:extLst>
      <p:ext uri="{BB962C8B-B14F-4D97-AF65-F5344CB8AC3E}">
        <p14:creationId xmlns:p14="http://schemas.microsoft.com/office/powerpoint/2010/main" val="381395187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1909" y="242748"/>
            <a:ext cx="6794319" cy="678183"/>
          </a:xfrm>
        </p:spPr>
        <p:txBody>
          <a:bodyPr>
            <a:normAutofit fontScale="90000"/>
          </a:bodyPr>
          <a:lstStyle/>
          <a:p>
            <a:pPr algn="ctr"/>
            <a:r>
              <a:rPr lang="es-MX" b="1" dirty="0" smtClean="0"/>
              <a:t>Determinación de objetivos y selección de estrategias</a:t>
            </a:r>
            <a:endParaRPr lang="es-MX" b="1" dirty="0"/>
          </a:p>
        </p:txBody>
      </p:sp>
      <p:sp>
        <p:nvSpPr>
          <p:cNvPr id="3" name="Marcador de contenido 2"/>
          <p:cNvSpPr>
            <a:spLocks noGrp="1"/>
          </p:cNvSpPr>
          <p:nvPr>
            <p:ph idx="1"/>
          </p:nvPr>
        </p:nvSpPr>
        <p:spPr>
          <a:xfrm>
            <a:off x="1881420" y="1564071"/>
            <a:ext cx="6854807" cy="3481457"/>
          </a:xfrm>
        </p:spPr>
        <p:txBody>
          <a:bodyPr>
            <a:normAutofit fontScale="92500" lnSpcReduction="10000"/>
          </a:bodyPr>
          <a:lstStyle/>
          <a:p>
            <a:pPr marL="0" indent="0" algn="just">
              <a:buNone/>
            </a:pPr>
            <a:r>
              <a:rPr lang="es-MX" dirty="0"/>
              <a:t>P</a:t>
            </a:r>
            <a:r>
              <a:rPr lang="es-MX" dirty="0" smtClean="0"/>
              <a:t>ara </a:t>
            </a:r>
            <a:r>
              <a:rPr lang="es-MX" dirty="0"/>
              <a:t>hacer </a:t>
            </a:r>
            <a:r>
              <a:rPr lang="es-MX" dirty="0" smtClean="0"/>
              <a:t>ordenado </a:t>
            </a:r>
            <a:r>
              <a:rPr lang="es-MX" dirty="0"/>
              <a:t>y consistente el proceso de formulación de los planes, l</a:t>
            </a:r>
            <a:r>
              <a:rPr lang="es-MX" dirty="0" smtClean="0"/>
              <a:t>a </a:t>
            </a:r>
            <a:r>
              <a:rPr lang="es-MX" dirty="0"/>
              <a:t>fijación de objetivos es un proceso mental que está </a:t>
            </a:r>
            <a:r>
              <a:rPr lang="es-MX" dirty="0" smtClean="0"/>
              <a:t>ligado </a:t>
            </a:r>
            <a:r>
              <a:rPr lang="es-MX" dirty="0"/>
              <a:t>al seguimiento de ciertas estrategias. </a:t>
            </a:r>
            <a:endParaRPr lang="es-MX" dirty="0" smtClean="0"/>
          </a:p>
          <a:p>
            <a:pPr marL="0" indent="0" algn="just">
              <a:buNone/>
            </a:pPr>
            <a:r>
              <a:rPr lang="es-MX" dirty="0" smtClean="0"/>
              <a:t>Las </a:t>
            </a:r>
            <a:r>
              <a:rPr lang="es-MX" b="1" dirty="0"/>
              <a:t>estrategias</a:t>
            </a:r>
            <a:r>
              <a:rPr lang="es-MX" dirty="0"/>
              <a:t> son las acciones temporales y permanentes que se emprenderán para alcanzar los objetivos de mediano y largo plazo. </a:t>
            </a:r>
          </a:p>
        </p:txBody>
      </p:sp>
    </p:spTree>
    <p:extLst>
      <p:ext uri="{BB962C8B-B14F-4D97-AF65-F5344CB8AC3E}">
        <p14:creationId xmlns:p14="http://schemas.microsoft.com/office/powerpoint/2010/main" val="63356168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4294967295"/>
            <p:extLst>
              <p:ext uri="{D42A27DB-BD31-4B8C-83A1-F6EECF244321}">
                <p14:modId xmlns:p14="http://schemas.microsoft.com/office/powerpoint/2010/main" val="4115001900"/>
              </p:ext>
            </p:extLst>
          </p:nvPr>
        </p:nvGraphicFramePr>
        <p:xfrm>
          <a:off x="293972" y="105840"/>
          <a:ext cx="8720679" cy="48450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uadroTexto 4"/>
          <p:cNvSpPr txBox="1"/>
          <p:nvPr/>
        </p:nvSpPr>
        <p:spPr>
          <a:xfrm>
            <a:off x="3080826" y="1058393"/>
            <a:ext cx="2563438" cy="830997"/>
          </a:xfrm>
          <a:prstGeom prst="rect">
            <a:avLst/>
          </a:prstGeom>
          <a:noFill/>
        </p:spPr>
        <p:txBody>
          <a:bodyPr wrap="square" rtlCol="0">
            <a:spAutoFit/>
          </a:bodyPr>
          <a:lstStyle/>
          <a:p>
            <a:pPr algn="ctr"/>
            <a:r>
              <a:rPr lang="es-ES" sz="2400" dirty="0" smtClean="0"/>
              <a:t>Formulaciones cualitativas </a:t>
            </a:r>
            <a:endParaRPr lang="es-ES" sz="2400" dirty="0"/>
          </a:p>
        </p:txBody>
      </p:sp>
      <p:sp>
        <p:nvSpPr>
          <p:cNvPr id="6" name="CuadroTexto 5"/>
          <p:cNvSpPr txBox="1"/>
          <p:nvPr/>
        </p:nvSpPr>
        <p:spPr>
          <a:xfrm>
            <a:off x="5550192" y="3328062"/>
            <a:ext cx="3221933" cy="1015663"/>
          </a:xfrm>
          <a:prstGeom prst="rect">
            <a:avLst/>
          </a:prstGeom>
          <a:noFill/>
        </p:spPr>
        <p:txBody>
          <a:bodyPr wrap="square" rtlCol="0">
            <a:spAutoFit/>
          </a:bodyPr>
          <a:lstStyle/>
          <a:p>
            <a:r>
              <a:rPr lang="es-ES" sz="2000" dirty="0" smtClean="0"/>
              <a:t>Variables para medir el progreso hacia el logro de objetivos.</a:t>
            </a:r>
            <a:endParaRPr lang="es-ES" sz="2000" dirty="0"/>
          </a:p>
        </p:txBody>
      </p:sp>
      <p:sp>
        <p:nvSpPr>
          <p:cNvPr id="7" name="CuadroTexto 6"/>
          <p:cNvSpPr txBox="1"/>
          <p:nvPr/>
        </p:nvSpPr>
        <p:spPr>
          <a:xfrm>
            <a:off x="3998016" y="2034467"/>
            <a:ext cx="3374803" cy="1015663"/>
          </a:xfrm>
          <a:prstGeom prst="rect">
            <a:avLst/>
          </a:prstGeom>
          <a:noFill/>
        </p:spPr>
        <p:txBody>
          <a:bodyPr wrap="square" rtlCol="0">
            <a:spAutoFit/>
          </a:bodyPr>
          <a:lstStyle/>
          <a:p>
            <a:r>
              <a:rPr lang="es-ES" sz="2000" dirty="0" smtClean="0"/>
              <a:t>Niveles cuantificables del indicador que se desea alcanzar</a:t>
            </a:r>
            <a:endParaRPr lang="es-ES" sz="2000" dirty="0"/>
          </a:p>
        </p:txBody>
      </p:sp>
      <p:sp>
        <p:nvSpPr>
          <p:cNvPr id="9" name="Botón de acción: Volver 8">
            <a:hlinkClick r:id="rId8" action="ppaction://hlinksldjump" highlightClick="1"/>
          </p:cNvPr>
          <p:cNvSpPr/>
          <p:nvPr/>
        </p:nvSpPr>
        <p:spPr>
          <a:xfrm rot="16200000">
            <a:off x="8824496" y="4809970"/>
            <a:ext cx="246125" cy="174046"/>
          </a:xfrm>
          <a:prstGeom prst="actionButtonReturn">
            <a:avLst/>
          </a:prstGeom>
        </p:spPr>
        <p:style>
          <a:lnRef idx="1">
            <a:schemeClr val="accent1"/>
          </a:lnRef>
          <a:fillRef idx="3">
            <a:schemeClr val="accent1"/>
          </a:fillRef>
          <a:effectRef idx="2">
            <a:schemeClr val="accent1"/>
          </a:effectRef>
          <a:fontRef idx="minor">
            <a:schemeClr val="lt1"/>
          </a:fontRef>
        </p:style>
        <p:txBody>
          <a:bodyPr lIns="87920" tIns="43960" rIns="87920" bIns="43960" rtlCol="0" anchor="ctr"/>
          <a:lstStyle/>
          <a:p>
            <a:pPr algn="ctr"/>
            <a:endParaRPr lang="es-MX"/>
          </a:p>
        </p:txBody>
      </p:sp>
    </p:spTree>
    <p:extLst>
      <p:ext uri="{BB962C8B-B14F-4D97-AF65-F5344CB8AC3E}">
        <p14:creationId xmlns:p14="http://schemas.microsoft.com/office/powerpoint/2010/main" val="386152876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1910" y="1062278"/>
            <a:ext cx="6686549" cy="1583385"/>
          </a:xfrm>
        </p:spPr>
        <p:txBody>
          <a:bodyPr/>
          <a:lstStyle/>
          <a:p>
            <a:pPr algn="ctr"/>
            <a:r>
              <a:rPr lang="es-ES" sz="4000" b="1" i="1" dirty="0" smtClean="0"/>
              <a:t>Diseño del sistema de seguimiento y evaluación</a:t>
            </a:r>
            <a:endParaRPr lang="es-ES" sz="4000" b="1" i="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31151469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47603" y="213358"/>
            <a:ext cx="6580856" cy="893720"/>
          </a:xfrm>
        </p:spPr>
        <p:txBody>
          <a:bodyPr/>
          <a:lstStyle/>
          <a:p>
            <a:pPr algn="ctr"/>
            <a:r>
              <a:rPr lang="es-MX" b="1" dirty="0" smtClean="0"/>
              <a:t>Diseño del sistema de seguimiento y evaluación</a:t>
            </a:r>
            <a:endParaRPr lang="es-MX" b="1" dirty="0"/>
          </a:p>
        </p:txBody>
      </p:sp>
      <p:sp>
        <p:nvSpPr>
          <p:cNvPr id="3" name="Marcador de contenido 2"/>
          <p:cNvSpPr>
            <a:spLocks noGrp="1"/>
          </p:cNvSpPr>
          <p:nvPr>
            <p:ph idx="1"/>
          </p:nvPr>
        </p:nvSpPr>
        <p:spPr>
          <a:xfrm>
            <a:off x="806015" y="1431633"/>
            <a:ext cx="8084579" cy="3711867"/>
          </a:xfrm>
        </p:spPr>
        <p:txBody>
          <a:bodyPr>
            <a:normAutofit fontScale="47500" lnSpcReduction="20000"/>
          </a:bodyPr>
          <a:lstStyle/>
          <a:p>
            <a:pPr marL="0" indent="0">
              <a:buNone/>
            </a:pPr>
            <a:endParaRPr lang="es-MX" dirty="0" smtClean="0"/>
          </a:p>
          <a:p>
            <a:pPr marL="0" indent="0">
              <a:buNone/>
            </a:pPr>
            <a:r>
              <a:rPr lang="es-MX" sz="4500" dirty="0" smtClean="0"/>
              <a:t>Un adecuado sistema contiene los siguientes componentes:</a:t>
            </a:r>
          </a:p>
          <a:p>
            <a:pPr marL="0" indent="0">
              <a:buNone/>
            </a:pPr>
            <a:endParaRPr lang="es-MX" sz="4500" dirty="0" smtClean="0"/>
          </a:p>
          <a:p>
            <a:pPr marL="0" indent="0" algn="just">
              <a:buNone/>
            </a:pPr>
            <a:r>
              <a:rPr lang="es-MX" sz="4500" dirty="0" smtClean="0"/>
              <a:t>• Un conjunto estructurado de indicadores.  </a:t>
            </a:r>
          </a:p>
          <a:p>
            <a:pPr marL="0" indent="0" algn="just">
              <a:buNone/>
            </a:pPr>
            <a:endParaRPr lang="es-MX" sz="4500" dirty="0" smtClean="0"/>
          </a:p>
          <a:p>
            <a:pPr marL="0" indent="0" algn="just">
              <a:buNone/>
            </a:pPr>
            <a:r>
              <a:rPr lang="es-MX" sz="4500" dirty="0" smtClean="0"/>
              <a:t>• Medidas referentes a la recopilación de datos y al manejo de los registros del plan.</a:t>
            </a:r>
          </a:p>
          <a:p>
            <a:pPr marL="0" indent="0" algn="just">
              <a:buNone/>
            </a:pPr>
            <a:endParaRPr lang="es-MX" sz="4500" dirty="0" smtClean="0"/>
          </a:p>
          <a:p>
            <a:pPr marL="0" indent="0" algn="just">
              <a:buNone/>
            </a:pPr>
            <a:r>
              <a:rPr lang="es-MX" sz="4500" dirty="0" smtClean="0"/>
              <a:t>• Medidas referentes a los mecanismos que permitan la retroalimentación de las conclusiones.</a:t>
            </a:r>
            <a:endParaRPr lang="es-MX" sz="4500" dirty="0"/>
          </a:p>
        </p:txBody>
      </p:sp>
    </p:spTree>
    <p:extLst>
      <p:ext uri="{BB962C8B-B14F-4D97-AF65-F5344CB8AC3E}">
        <p14:creationId xmlns:p14="http://schemas.microsoft.com/office/powerpoint/2010/main" val="256075680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47603" y="213358"/>
            <a:ext cx="6580856" cy="893720"/>
          </a:xfrm>
        </p:spPr>
        <p:txBody>
          <a:bodyPr/>
          <a:lstStyle/>
          <a:p>
            <a:pPr algn="ctr"/>
            <a:r>
              <a:rPr lang="es-MX" b="1" dirty="0" smtClean="0"/>
              <a:t>Diseño del sistema de seguimiento y evaluación</a:t>
            </a:r>
            <a:endParaRPr lang="es-MX" b="1" dirty="0"/>
          </a:p>
        </p:txBody>
      </p:sp>
      <p:sp>
        <p:nvSpPr>
          <p:cNvPr id="3" name="Marcador de contenido 2"/>
          <p:cNvSpPr>
            <a:spLocks noGrp="1"/>
          </p:cNvSpPr>
          <p:nvPr>
            <p:ph idx="1"/>
          </p:nvPr>
        </p:nvSpPr>
        <p:spPr>
          <a:xfrm>
            <a:off x="1392209" y="2161186"/>
            <a:ext cx="6924405" cy="2002455"/>
          </a:xfrm>
        </p:spPr>
        <p:txBody>
          <a:bodyPr>
            <a:normAutofit/>
          </a:bodyPr>
          <a:lstStyle/>
          <a:p>
            <a:pPr marL="0" indent="0">
              <a:buNone/>
            </a:pPr>
            <a:r>
              <a:rPr lang="es-MX" dirty="0" smtClean="0"/>
              <a:t>El </a:t>
            </a:r>
            <a:r>
              <a:rPr lang="es-MX" b="1" dirty="0"/>
              <a:t>control de resultados </a:t>
            </a:r>
            <a:r>
              <a:rPr lang="es-MX" dirty="0"/>
              <a:t>y la evaluación de impacto son dos aspectos de la gestión del plan estratégico diferentes pero complementarios. </a:t>
            </a:r>
          </a:p>
        </p:txBody>
      </p:sp>
    </p:spTree>
    <p:extLst>
      <p:ext uri="{BB962C8B-B14F-4D97-AF65-F5344CB8AC3E}">
        <p14:creationId xmlns:p14="http://schemas.microsoft.com/office/powerpoint/2010/main" val="50856508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23537" y="757026"/>
            <a:ext cx="7576325" cy="4386474"/>
          </a:xfrm>
        </p:spPr>
        <p:txBody>
          <a:bodyPr>
            <a:normAutofit/>
          </a:bodyPr>
          <a:lstStyle/>
          <a:p>
            <a:pPr marL="0" indent="0">
              <a:buNone/>
            </a:pPr>
            <a:r>
              <a:rPr lang="es-MX" b="1" dirty="0"/>
              <a:t>DISEÑO DE EVALUACIONES DE </a:t>
            </a:r>
            <a:r>
              <a:rPr lang="es-MX" b="1" dirty="0" smtClean="0"/>
              <a:t>IMPACTO</a:t>
            </a:r>
          </a:p>
          <a:p>
            <a:pPr marL="0" indent="0">
              <a:buNone/>
            </a:pPr>
            <a:endParaRPr lang="es-MX" b="1" dirty="0" smtClean="0"/>
          </a:p>
          <a:p>
            <a:pPr marL="0" indent="0">
              <a:buNone/>
            </a:pPr>
            <a:r>
              <a:rPr lang="es-MX" dirty="0" smtClean="0"/>
              <a:t>Se </a:t>
            </a:r>
            <a:r>
              <a:rPr lang="es-MX" dirty="0"/>
              <a:t>puede realizar usando metodologías que entran en dos categorías generales: </a:t>
            </a:r>
            <a:endParaRPr lang="es-MX" dirty="0" smtClean="0"/>
          </a:p>
          <a:p>
            <a:pPr marL="0" indent="0">
              <a:buNone/>
            </a:pPr>
            <a:endParaRPr lang="es-MX" dirty="0" smtClean="0"/>
          </a:p>
          <a:p>
            <a:pPr marL="0" indent="0">
              <a:buNone/>
            </a:pPr>
            <a:r>
              <a:rPr lang="es-MX" b="1" dirty="0" smtClean="0"/>
              <a:t>diseños</a:t>
            </a:r>
            <a:r>
              <a:rPr lang="es-MX" dirty="0" smtClean="0"/>
              <a:t> </a:t>
            </a:r>
            <a:r>
              <a:rPr lang="es-MX" b="1" dirty="0"/>
              <a:t>experimentales </a:t>
            </a:r>
            <a:r>
              <a:rPr lang="es-MX" dirty="0"/>
              <a:t>(aleatorios) y </a:t>
            </a:r>
            <a:endParaRPr lang="es-MX" dirty="0" smtClean="0"/>
          </a:p>
          <a:p>
            <a:pPr marL="0" indent="0">
              <a:buNone/>
            </a:pPr>
            <a:r>
              <a:rPr lang="es-MX" b="1" dirty="0" smtClean="0"/>
              <a:t>diseños </a:t>
            </a:r>
            <a:r>
              <a:rPr lang="es-MX" b="1" dirty="0"/>
              <a:t>cuasiexperimentales </a:t>
            </a:r>
            <a:r>
              <a:rPr lang="es-MX" dirty="0"/>
              <a:t>(no aleatorios). </a:t>
            </a:r>
            <a:endParaRPr lang="es-MX" dirty="0" smtClean="0"/>
          </a:p>
          <a:p>
            <a:pPr marL="0" indent="0">
              <a:buNone/>
            </a:pPr>
            <a:endParaRPr lang="es-MX" dirty="0"/>
          </a:p>
          <a:p>
            <a:pPr marL="0" indent="0">
              <a:buNone/>
            </a:pPr>
            <a:endParaRPr lang="es-MX" dirty="0" smtClean="0"/>
          </a:p>
        </p:txBody>
      </p:sp>
    </p:spTree>
    <p:extLst>
      <p:ext uri="{BB962C8B-B14F-4D97-AF65-F5344CB8AC3E}">
        <p14:creationId xmlns:p14="http://schemas.microsoft.com/office/powerpoint/2010/main" val="143700421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21236" y="416161"/>
            <a:ext cx="7783935" cy="4272514"/>
          </a:xfrm>
        </p:spPr>
        <p:txBody>
          <a:bodyPr>
            <a:normAutofit fontScale="92500" lnSpcReduction="20000"/>
          </a:bodyPr>
          <a:lstStyle/>
          <a:p>
            <a:pPr marL="0" indent="0">
              <a:buNone/>
            </a:pPr>
            <a:endParaRPr lang="es-MX" dirty="0" smtClean="0"/>
          </a:p>
          <a:p>
            <a:pPr marL="0" indent="0">
              <a:buNone/>
            </a:pPr>
            <a:r>
              <a:rPr lang="es-MX" dirty="0" smtClean="0"/>
              <a:t>También </a:t>
            </a:r>
            <a:r>
              <a:rPr lang="es-MX" dirty="0"/>
              <a:t>se pueden usar </a:t>
            </a:r>
            <a:r>
              <a:rPr lang="es-MX" b="1" dirty="0"/>
              <a:t>métodos cualitativos y participativos </a:t>
            </a:r>
            <a:r>
              <a:rPr lang="es-MX" dirty="0"/>
              <a:t>para evaluar el impacto. </a:t>
            </a:r>
            <a:endParaRPr lang="es-MX" dirty="0" smtClean="0"/>
          </a:p>
          <a:p>
            <a:pPr marL="0" indent="0">
              <a:buNone/>
            </a:pPr>
            <a:endParaRPr lang="es-MX" dirty="0"/>
          </a:p>
          <a:p>
            <a:pPr marL="0" indent="0">
              <a:buNone/>
            </a:pPr>
            <a:r>
              <a:rPr lang="es-MX" dirty="0" smtClean="0"/>
              <a:t>Estas </a:t>
            </a:r>
            <a:r>
              <a:rPr lang="es-MX" dirty="0"/>
              <a:t>últimas con frecuencia proporcionan información decisiva sobre las perspectivas de los beneficiarios, el valor que las intervenciones revisten para éstos, los procesos que pueden haber afectados los resultados y una interpretación más profunda de los resultados observados en el </a:t>
            </a:r>
            <a:r>
              <a:rPr lang="es-MX" b="1" dirty="0"/>
              <a:t>análisis cuantitativo</a:t>
            </a:r>
            <a:r>
              <a:rPr lang="es-MX" dirty="0"/>
              <a:t>. </a:t>
            </a:r>
            <a:endParaRPr lang="es-MX" dirty="0" smtClean="0"/>
          </a:p>
        </p:txBody>
      </p:sp>
    </p:spTree>
    <p:extLst>
      <p:ext uri="{BB962C8B-B14F-4D97-AF65-F5344CB8AC3E}">
        <p14:creationId xmlns:p14="http://schemas.microsoft.com/office/powerpoint/2010/main" val="28486388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Objetivo </a:t>
            </a:r>
            <a:endParaRPr lang="es-MX" dirty="0"/>
          </a:p>
        </p:txBody>
      </p:sp>
      <p:sp>
        <p:nvSpPr>
          <p:cNvPr id="3" name="Marcador de contenido 2"/>
          <p:cNvSpPr>
            <a:spLocks noGrp="1"/>
          </p:cNvSpPr>
          <p:nvPr>
            <p:ph idx="1"/>
          </p:nvPr>
        </p:nvSpPr>
        <p:spPr>
          <a:xfrm>
            <a:off x="1527049" y="1124712"/>
            <a:ext cx="6986016" cy="3657600"/>
          </a:xfrm>
        </p:spPr>
        <p:txBody>
          <a:bodyPr>
            <a:noAutofit/>
          </a:bodyPr>
          <a:lstStyle/>
          <a:p>
            <a:pPr marL="0" indent="0" algn="just">
              <a:buNone/>
            </a:pPr>
            <a:endParaRPr lang="es-MX" sz="1800" dirty="0" smtClean="0"/>
          </a:p>
          <a:p>
            <a:pPr marL="0" indent="0" algn="just">
              <a:buNone/>
            </a:pPr>
            <a:r>
              <a:rPr lang="es-MX" sz="2400" dirty="0" smtClean="0"/>
              <a:t>El </a:t>
            </a:r>
            <a:r>
              <a:rPr lang="es-MX" sz="2400" b="1" dirty="0"/>
              <a:t>objetivo</a:t>
            </a:r>
            <a:r>
              <a:rPr lang="es-MX" sz="2400" dirty="0"/>
              <a:t> </a:t>
            </a:r>
            <a:r>
              <a:rPr lang="es-MX" sz="2400" dirty="0" smtClean="0"/>
              <a:t>que </a:t>
            </a:r>
            <a:r>
              <a:rPr lang="es-MX" sz="2400" dirty="0"/>
              <a:t>se plantea para estudiar a la </a:t>
            </a:r>
            <a:r>
              <a:rPr lang="es-MX" sz="2400" dirty="0" smtClean="0"/>
              <a:t>Planeación Estratégica (PE) es</a:t>
            </a:r>
            <a:r>
              <a:rPr lang="es-MX" sz="2400" dirty="0"/>
              <a:t>: </a:t>
            </a:r>
            <a:endParaRPr lang="es-MX" sz="2400" dirty="0" smtClean="0"/>
          </a:p>
          <a:p>
            <a:pPr marL="0" indent="0" algn="just">
              <a:buNone/>
            </a:pPr>
            <a:r>
              <a:rPr lang="es-MX" sz="2400" dirty="0" smtClean="0"/>
              <a:t>Dominar </a:t>
            </a:r>
            <a:r>
              <a:rPr lang="es-MX" sz="2400" dirty="0"/>
              <a:t>el conocimiento sobre la PE, así como la influencia que tiene en el logro de los objetivos, analizando cómo realizar una adecuada planeación desde un punto de vista global aprovechando todos los recursos disponibles para el logro de las metas fijadas</a:t>
            </a:r>
            <a:r>
              <a:rPr lang="es-MX" sz="2400" dirty="0" smtClean="0"/>
              <a:t>.</a:t>
            </a:r>
            <a:endParaRPr lang="es-MX" sz="2400" dirty="0"/>
          </a:p>
        </p:txBody>
      </p:sp>
    </p:spTree>
    <p:extLst>
      <p:ext uri="{BB962C8B-B14F-4D97-AF65-F5344CB8AC3E}">
        <p14:creationId xmlns:p14="http://schemas.microsoft.com/office/powerpoint/2010/main" val="160441714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77695" y="342900"/>
            <a:ext cx="7222167" cy="4480085"/>
          </a:xfrm>
        </p:spPr>
        <p:txBody>
          <a:bodyPr>
            <a:normAutofit fontScale="85000" lnSpcReduction="10000"/>
          </a:bodyPr>
          <a:lstStyle/>
          <a:p>
            <a:pPr marL="0" indent="0">
              <a:buNone/>
            </a:pPr>
            <a:r>
              <a:rPr lang="es-MX" dirty="0" smtClean="0"/>
              <a:t>Un </a:t>
            </a:r>
            <a:r>
              <a:rPr lang="es-MX" b="1" dirty="0"/>
              <a:t>diseño experimental </a:t>
            </a:r>
            <a:r>
              <a:rPr lang="es-MX" dirty="0"/>
              <a:t>supone que los beneficiarios potenciales han sido sometidos a una selección aleatoria al inicio e incluso antes de la ejecución del plan, generándose automáticamente dos grupos: </a:t>
            </a:r>
            <a:endParaRPr lang="es-MX" dirty="0" smtClean="0"/>
          </a:p>
          <a:p>
            <a:pPr marL="0" indent="0">
              <a:buNone/>
            </a:pPr>
            <a:endParaRPr lang="es-MX" dirty="0" smtClean="0"/>
          </a:p>
          <a:p>
            <a:r>
              <a:rPr lang="es-MX" dirty="0" smtClean="0"/>
              <a:t>un </a:t>
            </a:r>
            <a:r>
              <a:rPr lang="es-MX" dirty="0"/>
              <a:t>Grupo de Tratamiento, conformado por las personas (u otra unidad de análisis) que reciben los productos; </a:t>
            </a:r>
            <a:endParaRPr lang="es-MX" dirty="0" smtClean="0"/>
          </a:p>
          <a:p>
            <a:r>
              <a:rPr lang="es-MX" dirty="0" smtClean="0"/>
              <a:t>y </a:t>
            </a:r>
            <a:r>
              <a:rPr lang="es-MX" dirty="0"/>
              <a:t>un Grupo de Control, conformado por las personas que, aunque son igualmente elegibles y desean </a:t>
            </a:r>
            <a:r>
              <a:rPr lang="es-MX" dirty="0" smtClean="0"/>
              <a:t>participar. </a:t>
            </a:r>
          </a:p>
        </p:txBody>
      </p:sp>
    </p:spTree>
    <p:extLst>
      <p:ext uri="{BB962C8B-B14F-4D97-AF65-F5344CB8AC3E}">
        <p14:creationId xmlns:p14="http://schemas.microsoft.com/office/powerpoint/2010/main" val="72110359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28845" y="342900"/>
            <a:ext cx="7461749" cy="4406825"/>
          </a:xfrm>
        </p:spPr>
        <p:txBody>
          <a:bodyPr>
            <a:normAutofit fontScale="92500" lnSpcReduction="20000"/>
          </a:bodyPr>
          <a:lstStyle/>
          <a:p>
            <a:pPr marL="0" indent="0" algn="just">
              <a:buNone/>
            </a:pPr>
            <a:r>
              <a:rPr lang="es-MX" dirty="0" smtClean="0"/>
              <a:t>Por </a:t>
            </a:r>
            <a:r>
              <a:rPr lang="es-MX" dirty="0"/>
              <a:t>otra parte, el </a:t>
            </a:r>
            <a:r>
              <a:rPr lang="es-MX" b="1" dirty="0"/>
              <a:t>diseño cuasiexperimental </a:t>
            </a:r>
            <a:r>
              <a:rPr lang="es-MX" dirty="0"/>
              <a:t>se utiliza cuando es imposible hacer una selección aleatoria, como ocurre en la mayor parte de las intervenciones, ya sea por razones éticas, políticas o técnicas. </a:t>
            </a:r>
            <a:endParaRPr lang="es-MX" dirty="0" smtClean="0"/>
          </a:p>
          <a:p>
            <a:pPr marL="0" indent="0" algn="just">
              <a:buNone/>
            </a:pPr>
            <a:endParaRPr lang="es-MX" dirty="0"/>
          </a:p>
          <a:p>
            <a:pPr marL="0" indent="0" algn="just">
              <a:buNone/>
            </a:pPr>
            <a:r>
              <a:rPr lang="es-MX" dirty="0" smtClean="0"/>
              <a:t>La </a:t>
            </a:r>
            <a:r>
              <a:rPr lang="es-MX" dirty="0"/>
              <a:t>principal ventaja de estos diseños es que se pueden practicar sobre la base de los datos existentes y se pueden realizar luego de ejecutar la intervención, todo lo cual la hace menos costosa y de mayor viabilidad </a:t>
            </a:r>
            <a:r>
              <a:rPr lang="es-MX" dirty="0" smtClean="0"/>
              <a:t>política.</a:t>
            </a:r>
            <a:endParaRPr lang="es-MX" b="1" dirty="0"/>
          </a:p>
        </p:txBody>
      </p:sp>
      <p:sp>
        <p:nvSpPr>
          <p:cNvPr id="5" name="Botón de acción: Volver 4">
            <a:hlinkClick r:id="rId2" action="ppaction://hlinksldjump" highlightClick="1"/>
          </p:cNvPr>
          <p:cNvSpPr/>
          <p:nvPr/>
        </p:nvSpPr>
        <p:spPr>
          <a:xfrm rot="16200000">
            <a:off x="8824496" y="4809970"/>
            <a:ext cx="246125" cy="174046"/>
          </a:xfrm>
          <a:prstGeom prst="actionButtonReturn">
            <a:avLst/>
          </a:prstGeom>
        </p:spPr>
        <p:style>
          <a:lnRef idx="1">
            <a:schemeClr val="accent1"/>
          </a:lnRef>
          <a:fillRef idx="3">
            <a:schemeClr val="accent1"/>
          </a:fillRef>
          <a:effectRef idx="2">
            <a:schemeClr val="accent1"/>
          </a:effectRef>
          <a:fontRef idx="minor">
            <a:schemeClr val="lt1"/>
          </a:fontRef>
        </p:style>
        <p:txBody>
          <a:bodyPr lIns="87920" tIns="43960" rIns="87920" bIns="43960" rtlCol="0" anchor="ctr"/>
          <a:lstStyle/>
          <a:p>
            <a:pPr algn="ctr"/>
            <a:endParaRPr lang="es-MX"/>
          </a:p>
        </p:txBody>
      </p:sp>
    </p:spTree>
    <p:extLst>
      <p:ext uri="{BB962C8B-B14F-4D97-AF65-F5344CB8AC3E}">
        <p14:creationId xmlns:p14="http://schemas.microsoft.com/office/powerpoint/2010/main" val="9785240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941910" y="1074488"/>
            <a:ext cx="6686549" cy="1571175"/>
          </a:xfrm>
        </p:spPr>
        <p:txBody>
          <a:bodyPr/>
          <a:lstStyle/>
          <a:p>
            <a:pPr algn="ctr"/>
            <a:r>
              <a:rPr lang="es-MX" sz="4400" b="1" i="1" dirty="0"/>
              <a:t>El rol clave de los indicadores</a:t>
            </a:r>
            <a:endParaRPr lang="es-ES" sz="4400" i="1" dirty="0"/>
          </a:p>
        </p:txBody>
      </p:sp>
      <p:sp>
        <p:nvSpPr>
          <p:cNvPr id="5" name="Marcador de texto 4"/>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245743425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96589" y="232951"/>
            <a:ext cx="6531871" cy="658589"/>
          </a:xfrm>
        </p:spPr>
        <p:txBody>
          <a:bodyPr/>
          <a:lstStyle/>
          <a:p>
            <a:pPr algn="ctr"/>
            <a:r>
              <a:rPr lang="es-MX" b="1" dirty="0" smtClean="0"/>
              <a:t>El rol clave de los indicadores</a:t>
            </a:r>
            <a:endParaRPr lang="es-MX" b="1" dirty="0"/>
          </a:p>
        </p:txBody>
      </p:sp>
      <p:sp>
        <p:nvSpPr>
          <p:cNvPr id="3" name="Marcador de contenido 2"/>
          <p:cNvSpPr>
            <a:spLocks noGrp="1"/>
          </p:cNvSpPr>
          <p:nvPr>
            <p:ph idx="1"/>
          </p:nvPr>
        </p:nvSpPr>
        <p:spPr>
          <a:xfrm>
            <a:off x="1614250" y="1360058"/>
            <a:ext cx="7093131" cy="3389666"/>
          </a:xfrm>
        </p:spPr>
        <p:txBody>
          <a:bodyPr>
            <a:normAutofit/>
          </a:bodyPr>
          <a:lstStyle/>
          <a:p>
            <a:pPr marL="0" indent="0" algn="just">
              <a:buNone/>
            </a:pPr>
            <a:r>
              <a:rPr lang="es-MX" dirty="0"/>
              <a:t>Dada la variable complejidad que presentan los planes estratégicos es necesario recurrir a </a:t>
            </a:r>
            <a:r>
              <a:rPr lang="es-MX" b="1" dirty="0"/>
              <a:t>expresiones cuantitativas </a:t>
            </a:r>
            <a:r>
              <a:rPr lang="es-MX" dirty="0"/>
              <a:t>de los objetivos, las cuales bajo el enfoque del marco lógico, son conocidas como </a:t>
            </a:r>
            <a:r>
              <a:rPr lang="es-MX" b="1" dirty="0"/>
              <a:t>indicadores de </a:t>
            </a:r>
            <a:r>
              <a:rPr lang="es-MX" b="1" dirty="0" smtClean="0"/>
              <a:t>desempeño.</a:t>
            </a:r>
          </a:p>
        </p:txBody>
      </p:sp>
    </p:spTree>
    <p:extLst>
      <p:ext uri="{BB962C8B-B14F-4D97-AF65-F5344CB8AC3E}">
        <p14:creationId xmlns:p14="http://schemas.microsoft.com/office/powerpoint/2010/main" val="322595425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96589" y="232951"/>
            <a:ext cx="6531871" cy="658589"/>
          </a:xfrm>
        </p:spPr>
        <p:txBody>
          <a:bodyPr/>
          <a:lstStyle/>
          <a:p>
            <a:pPr algn="ctr"/>
            <a:r>
              <a:rPr lang="es-MX" b="1" dirty="0" smtClean="0"/>
              <a:t>El rol clave de los indicadores</a:t>
            </a:r>
            <a:endParaRPr lang="es-MX" b="1" dirty="0"/>
          </a:p>
        </p:txBody>
      </p:sp>
      <p:sp>
        <p:nvSpPr>
          <p:cNvPr id="3" name="Marcador de contenido 2"/>
          <p:cNvSpPr>
            <a:spLocks noGrp="1"/>
          </p:cNvSpPr>
          <p:nvPr>
            <p:ph idx="1"/>
          </p:nvPr>
        </p:nvSpPr>
        <p:spPr>
          <a:xfrm>
            <a:off x="1514332" y="1733833"/>
            <a:ext cx="7254111" cy="3174534"/>
          </a:xfrm>
        </p:spPr>
        <p:txBody>
          <a:bodyPr>
            <a:normAutofit/>
          </a:bodyPr>
          <a:lstStyle/>
          <a:p>
            <a:pPr marL="0" indent="0" algn="just">
              <a:buNone/>
            </a:pPr>
            <a:r>
              <a:rPr lang="es-MX" dirty="0" smtClean="0"/>
              <a:t>En </a:t>
            </a:r>
            <a:r>
              <a:rPr lang="es-MX" dirty="0"/>
              <a:t>el contexto del marco lógico, los indicadores constituyen el medio para establecer que condiciones serían las que señalen el logro de los objetivos del plan y por ende reducir la ambigüedad y la subjetividad en torno al grado de éxito de las intervenciones. </a:t>
            </a:r>
            <a:endParaRPr lang="es-MX" dirty="0" smtClean="0"/>
          </a:p>
        </p:txBody>
      </p:sp>
    </p:spTree>
    <p:extLst>
      <p:ext uri="{BB962C8B-B14F-4D97-AF65-F5344CB8AC3E}">
        <p14:creationId xmlns:p14="http://schemas.microsoft.com/office/powerpoint/2010/main" val="1781887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96589" y="232951"/>
            <a:ext cx="6531871" cy="658589"/>
          </a:xfrm>
        </p:spPr>
        <p:txBody>
          <a:bodyPr/>
          <a:lstStyle/>
          <a:p>
            <a:pPr algn="ctr"/>
            <a:r>
              <a:rPr lang="es-MX" b="1" dirty="0" smtClean="0"/>
              <a:t>El rol clave de los indicadores</a:t>
            </a:r>
            <a:endParaRPr lang="es-MX" b="1" dirty="0"/>
          </a:p>
        </p:txBody>
      </p:sp>
      <p:sp>
        <p:nvSpPr>
          <p:cNvPr id="3" name="Marcador de contenido 2"/>
          <p:cNvSpPr>
            <a:spLocks noGrp="1"/>
          </p:cNvSpPr>
          <p:nvPr>
            <p:ph idx="1"/>
          </p:nvPr>
        </p:nvSpPr>
        <p:spPr>
          <a:xfrm>
            <a:off x="1294510" y="773974"/>
            <a:ext cx="7473933" cy="4134394"/>
          </a:xfrm>
        </p:spPr>
        <p:txBody>
          <a:bodyPr>
            <a:normAutofit lnSpcReduction="10000"/>
          </a:bodyPr>
          <a:lstStyle/>
          <a:p>
            <a:pPr marL="0" indent="0">
              <a:buNone/>
            </a:pPr>
            <a:endParaRPr lang="es-MX" dirty="0" smtClean="0"/>
          </a:p>
          <a:p>
            <a:pPr marL="0" indent="0">
              <a:buNone/>
            </a:pPr>
            <a:r>
              <a:rPr lang="es-MX" dirty="0" smtClean="0"/>
              <a:t>Los </a:t>
            </a:r>
            <a:r>
              <a:rPr lang="es-MX" dirty="0"/>
              <a:t>indicadores presentan dos características esenciales: </a:t>
            </a:r>
            <a:endParaRPr lang="es-MX" dirty="0" smtClean="0"/>
          </a:p>
          <a:p>
            <a:pPr marL="0" indent="0">
              <a:buNone/>
            </a:pPr>
            <a:endParaRPr lang="es-MX" dirty="0" smtClean="0"/>
          </a:p>
          <a:p>
            <a:pPr marL="514350" indent="-514350">
              <a:buAutoNum type="alphaLcParenBoth"/>
            </a:pPr>
            <a:r>
              <a:rPr lang="es-MX" dirty="0" smtClean="0"/>
              <a:t>son </a:t>
            </a:r>
            <a:r>
              <a:rPr lang="es-MX" dirty="0"/>
              <a:t>características observables de algo; </a:t>
            </a:r>
            <a:endParaRPr lang="es-MX" dirty="0" smtClean="0"/>
          </a:p>
          <a:p>
            <a:pPr marL="514350" indent="-514350">
              <a:buAutoNum type="alphaLcParenBoth"/>
            </a:pPr>
            <a:r>
              <a:rPr lang="es-MX" dirty="0" smtClean="0"/>
              <a:t>son </a:t>
            </a:r>
            <a:r>
              <a:rPr lang="es-MX" dirty="0"/>
              <a:t>objetivamente verificables, esto es, son verificables por medios externos al objetivo que pretenden </a:t>
            </a:r>
            <a:r>
              <a:rPr lang="es-MX" dirty="0" smtClean="0"/>
              <a:t>medir.</a:t>
            </a:r>
          </a:p>
          <a:p>
            <a:pPr marL="0" indent="0">
              <a:buNone/>
            </a:pPr>
            <a:endParaRPr lang="es-MX" dirty="0"/>
          </a:p>
          <a:p>
            <a:pPr marL="0" indent="0" algn="just">
              <a:buNone/>
            </a:pPr>
            <a:endParaRPr lang="es-MX" sz="2600" b="1" dirty="0"/>
          </a:p>
        </p:txBody>
      </p:sp>
    </p:spTree>
    <p:extLst>
      <p:ext uri="{BB962C8B-B14F-4D97-AF65-F5344CB8AC3E}">
        <p14:creationId xmlns:p14="http://schemas.microsoft.com/office/powerpoint/2010/main" val="370722320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96589" y="232951"/>
            <a:ext cx="6531871" cy="658589"/>
          </a:xfrm>
        </p:spPr>
        <p:txBody>
          <a:bodyPr/>
          <a:lstStyle/>
          <a:p>
            <a:pPr algn="ctr"/>
            <a:r>
              <a:rPr lang="es-MX" b="1" dirty="0" smtClean="0"/>
              <a:t>El rol clave de los indicadores</a:t>
            </a:r>
            <a:endParaRPr lang="es-MX" b="1" dirty="0"/>
          </a:p>
        </p:txBody>
      </p:sp>
      <p:sp>
        <p:nvSpPr>
          <p:cNvPr id="3" name="Marcador de contenido 2"/>
          <p:cNvSpPr>
            <a:spLocks noGrp="1"/>
          </p:cNvSpPr>
          <p:nvPr>
            <p:ph idx="1"/>
          </p:nvPr>
        </p:nvSpPr>
        <p:spPr>
          <a:xfrm>
            <a:off x="1245660" y="1245428"/>
            <a:ext cx="7522784" cy="3662939"/>
          </a:xfrm>
        </p:spPr>
        <p:txBody>
          <a:bodyPr>
            <a:normAutofit fontScale="92500" lnSpcReduction="20000"/>
          </a:bodyPr>
          <a:lstStyle/>
          <a:p>
            <a:pPr marL="0" indent="0" algn="just">
              <a:buNone/>
            </a:pPr>
            <a:r>
              <a:rPr lang="es-MX" dirty="0" smtClean="0"/>
              <a:t>Debido </a:t>
            </a:r>
            <a:r>
              <a:rPr lang="es-MX" dirty="0"/>
              <a:t>a la importancia de que un indicador sea verificable en forma objetiva, independientemente de si es directo o indirecto, junto a la especificación de indicadores se deben seleccionar los medios o fuentes apropiadas de verificación. </a:t>
            </a:r>
            <a:endParaRPr lang="es-MX" dirty="0" smtClean="0"/>
          </a:p>
          <a:p>
            <a:pPr marL="0" indent="0" algn="just">
              <a:buNone/>
            </a:pPr>
            <a:endParaRPr lang="es-MX" dirty="0" smtClean="0"/>
          </a:p>
          <a:p>
            <a:pPr marL="0" indent="0" algn="ctr">
              <a:buNone/>
            </a:pPr>
            <a:r>
              <a:rPr lang="es-MX" sz="2600" b="1" dirty="0" smtClean="0"/>
              <a:t>El </a:t>
            </a:r>
            <a:r>
              <a:rPr lang="es-MX" sz="2600" b="1" dirty="0"/>
              <a:t>principio fundamental reza así: </a:t>
            </a:r>
            <a:r>
              <a:rPr lang="es-MX" sz="2600" b="1" dirty="0" smtClean="0"/>
              <a:t>“si </a:t>
            </a:r>
            <a:r>
              <a:rPr lang="es-MX" sz="2600" b="1" dirty="0"/>
              <a:t>un indicador no es verificable por ningún medio, entonces encuéntrese otro </a:t>
            </a:r>
            <a:r>
              <a:rPr lang="es-MX" sz="2600" b="1" dirty="0" smtClean="0"/>
              <a:t>indicador</a:t>
            </a:r>
            <a:r>
              <a:rPr lang="es-MX" sz="2600" dirty="0" smtClean="0"/>
              <a:t>”. </a:t>
            </a:r>
            <a:endParaRPr lang="es-MX" sz="2600" b="1" dirty="0"/>
          </a:p>
        </p:txBody>
      </p:sp>
      <p:sp>
        <p:nvSpPr>
          <p:cNvPr id="5" name="Botón de acción: Volver 4">
            <a:hlinkClick r:id="rId2" action="ppaction://hlinksldjump" highlightClick="1"/>
          </p:cNvPr>
          <p:cNvSpPr/>
          <p:nvPr/>
        </p:nvSpPr>
        <p:spPr>
          <a:xfrm rot="16200000">
            <a:off x="8824496" y="4809970"/>
            <a:ext cx="246125" cy="174046"/>
          </a:xfrm>
          <a:prstGeom prst="actionButtonReturn">
            <a:avLst/>
          </a:prstGeom>
        </p:spPr>
        <p:style>
          <a:lnRef idx="1">
            <a:schemeClr val="accent1"/>
          </a:lnRef>
          <a:fillRef idx="3">
            <a:schemeClr val="accent1"/>
          </a:fillRef>
          <a:effectRef idx="2">
            <a:schemeClr val="accent1"/>
          </a:effectRef>
          <a:fontRef idx="minor">
            <a:schemeClr val="lt1"/>
          </a:fontRef>
        </p:style>
        <p:txBody>
          <a:bodyPr lIns="87920" tIns="43960" rIns="87920" bIns="43960" rtlCol="0" anchor="ctr"/>
          <a:lstStyle/>
          <a:p>
            <a:pPr algn="ctr"/>
            <a:endParaRPr lang="es-MX"/>
          </a:p>
        </p:txBody>
      </p:sp>
    </p:spTree>
    <p:extLst>
      <p:ext uri="{BB962C8B-B14F-4D97-AF65-F5344CB8AC3E}">
        <p14:creationId xmlns:p14="http://schemas.microsoft.com/office/powerpoint/2010/main" val="11433644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i="1" dirty="0" smtClean="0"/>
              <a:t>Bibliografía</a:t>
            </a:r>
            <a:endParaRPr lang="es-ES" b="1" i="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30215923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16183" y="468083"/>
            <a:ext cx="6512276" cy="736966"/>
          </a:xfrm>
        </p:spPr>
        <p:txBody>
          <a:bodyPr/>
          <a:lstStyle/>
          <a:p>
            <a:pPr algn="ctr"/>
            <a:r>
              <a:rPr lang="es-MX" b="1" dirty="0" smtClean="0"/>
              <a:t>Bibliografía</a:t>
            </a:r>
            <a:endParaRPr lang="es-MX" b="1" dirty="0"/>
          </a:p>
        </p:txBody>
      </p:sp>
      <p:sp>
        <p:nvSpPr>
          <p:cNvPr id="3" name="Marcador de contenido 2"/>
          <p:cNvSpPr>
            <a:spLocks noGrp="1"/>
          </p:cNvSpPr>
          <p:nvPr>
            <p:ph idx="1"/>
          </p:nvPr>
        </p:nvSpPr>
        <p:spPr/>
        <p:txBody>
          <a:bodyPr>
            <a:normAutofit fontScale="70000" lnSpcReduction="20000"/>
          </a:bodyPr>
          <a:lstStyle/>
          <a:p>
            <a:pPr algn="just"/>
            <a:r>
              <a:rPr lang="es-MX" dirty="0" smtClean="0"/>
              <a:t>Lozano, C. O. </a:t>
            </a:r>
            <a:r>
              <a:rPr lang="es-ES" dirty="0"/>
              <a:t>y</a:t>
            </a:r>
            <a:r>
              <a:rPr lang="es-MX" dirty="0" smtClean="0"/>
              <a:t>  De la Rosa, A. A. (2010) </a:t>
            </a:r>
            <a:r>
              <a:rPr lang="es-ES" dirty="0" err="1" smtClean="0"/>
              <a:t>Pl</a:t>
            </a:r>
            <a:r>
              <a:rPr lang="es-MX" dirty="0" smtClean="0">
                <a:solidFill>
                  <a:schemeClr val="tx1"/>
                </a:solidFill>
              </a:rPr>
              <a:t>aneación estratégica y organizaciones públicas: experiencias y aprendizajes a partir de un proceso de intervención</a:t>
            </a:r>
            <a:r>
              <a:rPr lang="es-MX" dirty="0" smtClean="0"/>
              <a:t>, en Rev. Gestión y estrategía Núm. 37, Enero/Junio. México.</a:t>
            </a:r>
          </a:p>
          <a:p>
            <a:pPr algn="just"/>
            <a:r>
              <a:rPr lang="es-MX" dirty="0" smtClean="0"/>
              <a:t>Medianero, D. (2002). Metodología de planeamiento estratégico en el sector público: conceptos esenciales. </a:t>
            </a:r>
            <a:r>
              <a:rPr lang="es-ES" dirty="0" smtClean="0"/>
              <a:t>A</a:t>
            </a:r>
            <a:r>
              <a:rPr lang="es-MX" dirty="0" smtClean="0"/>
              <a:t>rtículo Moneda, 129.42-55.</a:t>
            </a:r>
            <a:endParaRPr lang="es-MX" dirty="0"/>
          </a:p>
        </p:txBody>
      </p:sp>
      <p:sp>
        <p:nvSpPr>
          <p:cNvPr id="5" name="Botón de acción: Volver 4">
            <a:hlinkClick r:id="rId2" action="ppaction://hlinksldjump" highlightClick="1"/>
          </p:cNvPr>
          <p:cNvSpPr/>
          <p:nvPr/>
        </p:nvSpPr>
        <p:spPr>
          <a:xfrm rot="16200000">
            <a:off x="8824496" y="4809970"/>
            <a:ext cx="246125" cy="174046"/>
          </a:xfrm>
          <a:prstGeom prst="actionButtonReturn">
            <a:avLst/>
          </a:prstGeom>
        </p:spPr>
        <p:style>
          <a:lnRef idx="1">
            <a:schemeClr val="accent1"/>
          </a:lnRef>
          <a:fillRef idx="3">
            <a:schemeClr val="accent1"/>
          </a:fillRef>
          <a:effectRef idx="2">
            <a:schemeClr val="accent1"/>
          </a:effectRef>
          <a:fontRef idx="minor">
            <a:schemeClr val="lt1"/>
          </a:fontRef>
        </p:style>
        <p:txBody>
          <a:bodyPr lIns="87920" tIns="43960" rIns="87920" bIns="43960" rtlCol="0" anchor="ctr"/>
          <a:lstStyle/>
          <a:p>
            <a:pPr algn="ctr"/>
            <a:endParaRPr lang="es-MX"/>
          </a:p>
        </p:txBody>
      </p:sp>
    </p:spTree>
    <p:extLst>
      <p:ext uri="{BB962C8B-B14F-4D97-AF65-F5344CB8AC3E}">
        <p14:creationId xmlns:p14="http://schemas.microsoft.com/office/powerpoint/2010/main" val="32427895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i="1" dirty="0" smtClean="0"/>
              <a:t>Actividades de Repaso</a:t>
            </a:r>
            <a:endParaRPr lang="es-ES" b="1" i="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38255278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Contenido</a:t>
            </a:r>
            <a:endParaRPr lang="es-MX" dirty="0"/>
          </a:p>
        </p:txBody>
      </p:sp>
      <p:sp>
        <p:nvSpPr>
          <p:cNvPr id="3" name="Marcador de contenido 2"/>
          <p:cNvSpPr>
            <a:spLocks noGrp="1"/>
          </p:cNvSpPr>
          <p:nvPr>
            <p:ph sz="half" idx="1"/>
          </p:nvPr>
        </p:nvSpPr>
        <p:spPr>
          <a:xfrm>
            <a:off x="1001414" y="1058393"/>
            <a:ext cx="3866764" cy="3703541"/>
          </a:xfrm>
          <a:ln w="12700" cmpd="thickThin">
            <a:solidFill>
              <a:schemeClr val="bg2">
                <a:lumMod val="25000"/>
              </a:schemeClr>
            </a:solidFill>
          </a:ln>
        </p:spPr>
        <p:txBody>
          <a:bodyPr>
            <a:normAutofit fontScale="25000" lnSpcReduction="20000"/>
          </a:bodyPr>
          <a:lstStyle/>
          <a:p>
            <a:endParaRPr lang="es-MX" dirty="0" smtClean="0"/>
          </a:p>
          <a:p>
            <a:r>
              <a:rPr lang="es-ES" sz="8000" dirty="0" smtClean="0">
                <a:solidFill>
                  <a:schemeClr val="tx1"/>
                </a:solidFill>
                <a:hlinkClick r:id="rId3" action="ppaction://hlinksldjump"/>
              </a:rPr>
              <a:t>O</a:t>
            </a:r>
            <a:r>
              <a:rPr lang="es-MX" sz="8000" dirty="0" smtClean="0">
                <a:solidFill>
                  <a:schemeClr val="tx1"/>
                </a:solidFill>
                <a:hlinkClick r:id="rId3" action="ppaction://hlinksldjump"/>
              </a:rPr>
              <a:t>rigen</a:t>
            </a:r>
            <a:endParaRPr lang="es-MX" sz="8000" dirty="0" smtClean="0">
              <a:solidFill>
                <a:schemeClr val="tx1"/>
              </a:solidFill>
            </a:endParaRPr>
          </a:p>
          <a:p>
            <a:r>
              <a:rPr lang="es-MX" sz="8000" dirty="0" smtClean="0">
                <a:solidFill>
                  <a:schemeClr val="tx1"/>
                </a:solidFill>
                <a:hlinkClick r:id="rId4" action="ppaction://hlinksldjump"/>
              </a:rPr>
              <a:t>Concepto</a:t>
            </a:r>
            <a:endParaRPr lang="es-MX" sz="8000" dirty="0" smtClean="0">
              <a:solidFill>
                <a:schemeClr val="tx1"/>
              </a:solidFill>
            </a:endParaRPr>
          </a:p>
          <a:p>
            <a:r>
              <a:rPr lang="es-MX" sz="8000" dirty="0" smtClean="0">
                <a:solidFill>
                  <a:schemeClr val="tx1"/>
                </a:solidFill>
                <a:hlinkClick r:id="rId5" action="ppaction://hlinksldjump"/>
              </a:rPr>
              <a:t>Método general de planeación</a:t>
            </a:r>
            <a:endParaRPr lang="es-MX" sz="8000" dirty="0" smtClean="0">
              <a:solidFill>
                <a:schemeClr val="tx1"/>
              </a:solidFill>
            </a:endParaRPr>
          </a:p>
          <a:p>
            <a:r>
              <a:rPr lang="es-MX" sz="8000" dirty="0" smtClean="0">
                <a:solidFill>
                  <a:schemeClr val="tx1"/>
                </a:solidFill>
                <a:hlinkClick r:id="rId6" action="ppaction://hlinksldjump"/>
              </a:rPr>
              <a:t>Proceso de planeación estratégica</a:t>
            </a:r>
            <a:endParaRPr lang="es-MX" sz="8000" dirty="0" smtClean="0">
              <a:solidFill>
                <a:schemeClr val="tx1"/>
              </a:solidFill>
            </a:endParaRPr>
          </a:p>
          <a:p>
            <a:r>
              <a:rPr lang="es-MX" sz="8000" dirty="0" smtClean="0">
                <a:solidFill>
                  <a:schemeClr val="tx1"/>
                </a:solidFill>
                <a:hlinkClick r:id="rId7" action="ppaction://hlinksldjump"/>
              </a:rPr>
              <a:t>Visión</a:t>
            </a:r>
            <a:endParaRPr lang="es-MX" sz="8000" dirty="0" smtClean="0">
              <a:solidFill>
                <a:schemeClr val="tx1"/>
              </a:solidFill>
            </a:endParaRPr>
          </a:p>
          <a:p>
            <a:r>
              <a:rPr lang="es-MX" sz="8000" dirty="0" smtClean="0">
                <a:solidFill>
                  <a:schemeClr val="tx1"/>
                </a:solidFill>
                <a:hlinkClick r:id="rId8" action="ppaction://hlinksldjump"/>
              </a:rPr>
              <a:t>Misión</a:t>
            </a:r>
            <a:endParaRPr lang="es-MX" sz="8000" dirty="0">
              <a:solidFill>
                <a:schemeClr val="tx1"/>
              </a:solidFill>
            </a:endParaRPr>
          </a:p>
          <a:p>
            <a:r>
              <a:rPr lang="es-MX" sz="8000" dirty="0" smtClean="0">
                <a:solidFill>
                  <a:schemeClr val="tx1"/>
                </a:solidFill>
                <a:hlinkClick r:id="rId9" action="ppaction://hlinksldjump"/>
              </a:rPr>
              <a:t>Análisis externo</a:t>
            </a:r>
            <a:endParaRPr lang="es-MX" sz="8000" dirty="0" smtClean="0"/>
          </a:p>
          <a:p>
            <a:r>
              <a:rPr lang="es-MX" sz="8000" dirty="0">
                <a:solidFill>
                  <a:schemeClr val="tx1"/>
                </a:solidFill>
                <a:hlinkClick r:id="rId10" action="ppaction://hlinksldjump"/>
              </a:rPr>
              <a:t>Análisis interno</a:t>
            </a:r>
            <a:endParaRPr lang="es-MX" sz="8000" dirty="0">
              <a:solidFill>
                <a:schemeClr val="tx1"/>
              </a:solidFill>
            </a:endParaRPr>
          </a:p>
          <a:p>
            <a:endParaRPr lang="es-MX" sz="8000" dirty="0" smtClean="0"/>
          </a:p>
          <a:p>
            <a:endParaRPr lang="es-MX" dirty="0" smtClean="0"/>
          </a:p>
          <a:p>
            <a:endParaRPr lang="es-MX" dirty="0"/>
          </a:p>
        </p:txBody>
      </p:sp>
      <p:sp>
        <p:nvSpPr>
          <p:cNvPr id="4" name="Marcador de contenido 3"/>
          <p:cNvSpPr>
            <a:spLocks noGrp="1"/>
          </p:cNvSpPr>
          <p:nvPr>
            <p:ph sz="half" idx="2"/>
          </p:nvPr>
        </p:nvSpPr>
        <p:spPr>
          <a:xfrm>
            <a:off x="5079837" y="1023115"/>
            <a:ext cx="3783799" cy="3775450"/>
          </a:xfrm>
          <a:ln>
            <a:solidFill>
              <a:schemeClr val="bg2">
                <a:lumMod val="25000"/>
              </a:schemeClr>
            </a:solidFill>
          </a:ln>
        </p:spPr>
        <p:txBody>
          <a:bodyPr>
            <a:normAutofit fontScale="25000" lnSpcReduction="20000"/>
          </a:bodyPr>
          <a:lstStyle/>
          <a:p>
            <a:endParaRPr lang="es-MX" dirty="0" smtClean="0">
              <a:solidFill>
                <a:schemeClr val="tx1"/>
              </a:solidFill>
            </a:endParaRPr>
          </a:p>
          <a:p>
            <a:r>
              <a:rPr lang="es-MX" sz="8000" dirty="0" smtClean="0">
                <a:solidFill>
                  <a:schemeClr val="tx1"/>
                </a:solidFill>
                <a:hlinkClick r:id="rId11" action="ppaction://hlinksldjump"/>
              </a:rPr>
              <a:t>Determinación de objetivos y selección de estrategias</a:t>
            </a:r>
            <a:endParaRPr lang="es-MX" sz="8000" dirty="0" smtClean="0">
              <a:solidFill>
                <a:schemeClr val="tx1"/>
              </a:solidFill>
            </a:endParaRPr>
          </a:p>
          <a:p>
            <a:r>
              <a:rPr lang="es-MX" sz="8000" dirty="0" smtClean="0">
                <a:solidFill>
                  <a:schemeClr val="tx1"/>
                </a:solidFill>
                <a:hlinkClick r:id="rId12" action="ppaction://hlinksldjump"/>
              </a:rPr>
              <a:t>Diseño del sistema de seguimiento de evaluación</a:t>
            </a:r>
            <a:endParaRPr lang="es-MX" sz="8000" dirty="0" smtClean="0">
              <a:solidFill>
                <a:schemeClr val="tx1"/>
              </a:solidFill>
            </a:endParaRPr>
          </a:p>
          <a:p>
            <a:r>
              <a:rPr lang="es-MX" sz="8000" dirty="0" smtClean="0">
                <a:solidFill>
                  <a:schemeClr val="tx1"/>
                </a:solidFill>
                <a:hlinkClick r:id="rId13" action="ppaction://hlinksldjump"/>
              </a:rPr>
              <a:t>Rol de Indicadores</a:t>
            </a:r>
            <a:endParaRPr lang="es-MX" sz="8000" dirty="0" smtClean="0">
              <a:solidFill>
                <a:schemeClr val="tx1"/>
              </a:solidFill>
            </a:endParaRPr>
          </a:p>
          <a:p>
            <a:r>
              <a:rPr lang="es-MX" sz="8000" dirty="0" smtClean="0">
                <a:solidFill>
                  <a:schemeClr val="tx1"/>
                </a:solidFill>
                <a:hlinkClick r:id="rId14" action="ppaction://hlinksldjump"/>
              </a:rPr>
              <a:t>Bibliografía</a:t>
            </a:r>
            <a:endParaRPr lang="es-MX" sz="8000" dirty="0" smtClean="0">
              <a:solidFill>
                <a:schemeClr val="tx1"/>
              </a:solidFill>
            </a:endParaRPr>
          </a:p>
          <a:p>
            <a:r>
              <a:rPr lang="es-MX" sz="8000" dirty="0" smtClean="0">
                <a:solidFill>
                  <a:schemeClr val="tx1"/>
                </a:solidFill>
                <a:hlinkClick r:id="rId15" action="ppaction://hlinksldjump"/>
              </a:rPr>
              <a:t>Actividades de repaso</a:t>
            </a:r>
            <a:endParaRPr lang="es-MX" sz="8000" dirty="0" smtClean="0">
              <a:solidFill>
                <a:schemeClr val="tx1"/>
              </a:solidFill>
            </a:endParaRPr>
          </a:p>
          <a:p>
            <a:r>
              <a:rPr lang="es-MX" sz="8000" dirty="0" smtClean="0">
                <a:solidFill>
                  <a:schemeClr val="tx1"/>
                </a:solidFill>
                <a:hlinkClick r:id="rId16" action="ppaction://hlinksldjump"/>
              </a:rPr>
              <a:t>Programa de estudio</a:t>
            </a:r>
            <a:endParaRPr lang="es-MX" sz="8000" dirty="0" smtClean="0">
              <a:solidFill>
                <a:schemeClr val="tx1"/>
              </a:solidFill>
            </a:endParaRPr>
          </a:p>
          <a:p>
            <a:r>
              <a:rPr lang="es-MX" sz="8000" dirty="0" smtClean="0">
                <a:solidFill>
                  <a:schemeClr val="tx1"/>
                </a:solidFill>
                <a:hlinkClick r:id="rId17" action="ppaction://hlinksldjump"/>
              </a:rPr>
              <a:t>Requisitos</a:t>
            </a:r>
            <a:endParaRPr lang="es-MX" sz="8000" dirty="0" smtClean="0">
              <a:solidFill>
                <a:schemeClr val="tx1"/>
              </a:solidFill>
            </a:endParaRPr>
          </a:p>
          <a:p>
            <a:r>
              <a:rPr lang="es-MX" sz="8000" dirty="0" smtClean="0">
                <a:solidFill>
                  <a:schemeClr val="tx1"/>
                </a:solidFill>
                <a:hlinkClick r:id="rId18" action="ppaction://hlinksldjump"/>
              </a:rPr>
              <a:t>Créditos</a:t>
            </a:r>
            <a:endParaRPr lang="es-MX" sz="8000" dirty="0" smtClean="0">
              <a:solidFill>
                <a:schemeClr val="tx1"/>
              </a:solidFill>
            </a:endParaRPr>
          </a:p>
          <a:p>
            <a:endParaRPr lang="es-MX" dirty="0" smtClean="0"/>
          </a:p>
        </p:txBody>
      </p:sp>
      <p:sp>
        <p:nvSpPr>
          <p:cNvPr id="5" name="Botón de acción: Inicio 4">
            <a:hlinkClick r:id="" action="ppaction://hlinkshowjump?jump=firstslide" highlightClick="1"/>
          </p:cNvPr>
          <p:cNvSpPr/>
          <p:nvPr/>
        </p:nvSpPr>
        <p:spPr>
          <a:xfrm>
            <a:off x="8759951" y="4821438"/>
            <a:ext cx="248111" cy="220134"/>
          </a:xfrm>
          <a:prstGeom prst="actionButtonHome">
            <a:avLst/>
          </a:prstGeom>
        </p:spPr>
        <p:style>
          <a:lnRef idx="1">
            <a:schemeClr val="accent1"/>
          </a:lnRef>
          <a:fillRef idx="3">
            <a:schemeClr val="accent1"/>
          </a:fillRef>
          <a:effectRef idx="2">
            <a:schemeClr val="accent1"/>
          </a:effectRef>
          <a:fontRef idx="minor">
            <a:schemeClr val="lt1"/>
          </a:fontRef>
        </p:style>
        <p:txBody>
          <a:bodyPr lIns="87920" tIns="43960" rIns="87920" bIns="43960" rtlCol="0" anchor="ctr"/>
          <a:lstStyle/>
          <a:p>
            <a:pPr algn="ctr"/>
            <a:endParaRPr lang="es-MX"/>
          </a:p>
        </p:txBody>
      </p:sp>
    </p:spTree>
    <p:extLst>
      <p:ext uri="{BB962C8B-B14F-4D97-AF65-F5344CB8AC3E}">
        <p14:creationId xmlns:p14="http://schemas.microsoft.com/office/powerpoint/2010/main" val="298261761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ES" dirty="0" smtClean="0"/>
              <a:t>Trabajo en equipo</a:t>
            </a:r>
            <a:endParaRPr lang="es-ES" dirty="0"/>
          </a:p>
        </p:txBody>
      </p:sp>
      <p:sp>
        <p:nvSpPr>
          <p:cNvPr id="5" name="Marcador de contenido 4"/>
          <p:cNvSpPr>
            <a:spLocks noGrp="1"/>
          </p:cNvSpPr>
          <p:nvPr>
            <p:ph idx="1"/>
          </p:nvPr>
        </p:nvSpPr>
        <p:spPr/>
        <p:txBody>
          <a:bodyPr/>
          <a:lstStyle/>
          <a:p>
            <a:pPr marL="0" indent="0" algn="just">
              <a:buNone/>
            </a:pPr>
            <a:endParaRPr lang="es-ES" dirty="0" smtClean="0"/>
          </a:p>
          <a:p>
            <a:pPr marL="0" indent="0" algn="just">
              <a:buNone/>
            </a:pPr>
            <a:r>
              <a:rPr lang="es-ES" dirty="0" smtClean="0"/>
              <a:t>Elegir alguna organización de tipo público en identificar los principales elementos que comprende la planeación estratégica.</a:t>
            </a:r>
          </a:p>
        </p:txBody>
      </p:sp>
      <p:sp>
        <p:nvSpPr>
          <p:cNvPr id="7" name="Botón de acción: Volver 6">
            <a:hlinkClick r:id="rId2" action="ppaction://hlinksldjump" highlightClick="1"/>
          </p:cNvPr>
          <p:cNvSpPr/>
          <p:nvPr/>
        </p:nvSpPr>
        <p:spPr>
          <a:xfrm rot="16200000">
            <a:off x="8824496" y="4809970"/>
            <a:ext cx="246125" cy="174046"/>
          </a:xfrm>
          <a:prstGeom prst="actionButtonReturn">
            <a:avLst/>
          </a:prstGeom>
        </p:spPr>
        <p:style>
          <a:lnRef idx="1">
            <a:schemeClr val="accent1"/>
          </a:lnRef>
          <a:fillRef idx="3">
            <a:schemeClr val="accent1"/>
          </a:fillRef>
          <a:effectRef idx="2">
            <a:schemeClr val="accent1"/>
          </a:effectRef>
          <a:fontRef idx="minor">
            <a:schemeClr val="lt1"/>
          </a:fontRef>
        </p:style>
        <p:txBody>
          <a:bodyPr lIns="87920" tIns="43960" rIns="87920" bIns="43960" rtlCol="0" anchor="ctr"/>
          <a:lstStyle/>
          <a:p>
            <a:pPr algn="ctr"/>
            <a:endParaRPr lang="es-MX"/>
          </a:p>
        </p:txBody>
      </p:sp>
    </p:spTree>
    <p:extLst>
      <p:ext uri="{BB962C8B-B14F-4D97-AF65-F5344CB8AC3E}">
        <p14:creationId xmlns:p14="http://schemas.microsoft.com/office/powerpoint/2010/main" val="393744340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i="1" dirty="0" smtClean="0"/>
              <a:t>Programa de estudios</a:t>
            </a:r>
            <a:endParaRPr lang="es-MX" b="1" i="1" dirty="0"/>
          </a:p>
        </p:txBody>
      </p:sp>
      <p:sp>
        <p:nvSpPr>
          <p:cNvPr id="3" name="Marcador de texto 2"/>
          <p:cNvSpPr>
            <a:spLocks noGrp="1"/>
          </p:cNvSpPr>
          <p:nvPr>
            <p:ph type="body" idx="1"/>
          </p:nvPr>
        </p:nvSpPr>
        <p:spPr/>
        <p:txBody>
          <a:bodyPr/>
          <a:lstStyle/>
          <a:p>
            <a:endParaRPr lang="es-MX"/>
          </a:p>
        </p:txBody>
      </p:sp>
    </p:spTree>
    <p:extLst>
      <p:ext uri="{BB962C8B-B14F-4D97-AF65-F5344CB8AC3E}">
        <p14:creationId xmlns:p14="http://schemas.microsoft.com/office/powerpoint/2010/main" val="345173644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a:hlinkClick r:id="rId2" action="ppaction://hlinkfile"/>
          </p:cNvPr>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2019301" y="2012158"/>
            <a:ext cx="4514850" cy="1900238"/>
          </a:xfrm>
        </p:spPr>
      </p:pic>
      <p:sp>
        <p:nvSpPr>
          <p:cNvPr id="5" name="Botón de acción: Volver 4">
            <a:hlinkClick r:id="rId4" action="ppaction://hlinksldjump" highlightClick="1"/>
          </p:cNvPr>
          <p:cNvSpPr/>
          <p:nvPr/>
        </p:nvSpPr>
        <p:spPr>
          <a:xfrm rot="16200000">
            <a:off x="8824496" y="4809970"/>
            <a:ext cx="246125" cy="174046"/>
          </a:xfrm>
          <a:prstGeom prst="actionButtonReturn">
            <a:avLst/>
          </a:prstGeom>
        </p:spPr>
        <p:style>
          <a:lnRef idx="1">
            <a:schemeClr val="accent1"/>
          </a:lnRef>
          <a:fillRef idx="3">
            <a:schemeClr val="accent1"/>
          </a:fillRef>
          <a:effectRef idx="2">
            <a:schemeClr val="accent1"/>
          </a:effectRef>
          <a:fontRef idx="minor">
            <a:schemeClr val="lt1"/>
          </a:fontRef>
        </p:style>
        <p:txBody>
          <a:bodyPr lIns="87920" tIns="43960" rIns="87920" bIns="43960" rtlCol="0" anchor="ctr"/>
          <a:lstStyle/>
          <a:p>
            <a:pPr algn="ctr"/>
            <a:endParaRPr lang="es-MX"/>
          </a:p>
        </p:txBody>
      </p:sp>
    </p:spTree>
    <p:extLst>
      <p:ext uri="{BB962C8B-B14F-4D97-AF65-F5344CB8AC3E}">
        <p14:creationId xmlns:p14="http://schemas.microsoft.com/office/powerpoint/2010/main" val="25608804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i="1" dirty="0" smtClean="0"/>
              <a:t>Requisitos</a:t>
            </a:r>
            <a:endParaRPr lang="es-ES" b="1" i="1" dirty="0"/>
          </a:p>
        </p:txBody>
      </p:sp>
      <p:sp>
        <p:nvSpPr>
          <p:cNvPr id="3" name="Marcador de texto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276121352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endParaRPr lang="es-ES"/>
          </a:p>
        </p:txBody>
      </p:sp>
      <p:sp>
        <p:nvSpPr>
          <p:cNvPr id="5" name="Marcador de contenido 4"/>
          <p:cNvSpPr>
            <a:spLocks noGrp="1"/>
          </p:cNvSpPr>
          <p:nvPr>
            <p:ph idx="1"/>
          </p:nvPr>
        </p:nvSpPr>
        <p:spPr>
          <a:xfrm>
            <a:off x="992388" y="1688043"/>
            <a:ext cx="7556314" cy="2590602"/>
          </a:xfrm>
        </p:spPr>
        <p:txBody>
          <a:bodyPr>
            <a:normAutofit fontScale="70000" lnSpcReduction="20000"/>
          </a:bodyPr>
          <a:lstStyle/>
          <a:p>
            <a:pPr marL="0" indent="0" algn="just">
              <a:buNone/>
            </a:pPr>
            <a:r>
              <a:rPr lang="es-ES" dirty="0" smtClean="0"/>
              <a:t>Para </a:t>
            </a:r>
            <a:r>
              <a:rPr lang="es-ES" dirty="0"/>
              <a:t>operar el material didáctico de manera correcta se requiere tener instalado en su equipo de computo los siguientes programas:</a:t>
            </a:r>
          </a:p>
          <a:p>
            <a:pPr algn="just"/>
            <a:r>
              <a:rPr lang="es-ES" dirty="0"/>
              <a:t>Microsoft Office (</a:t>
            </a:r>
            <a:r>
              <a:rPr lang="es-ES" dirty="0" err="1"/>
              <a:t>Power</a:t>
            </a:r>
            <a:r>
              <a:rPr lang="es-ES" dirty="0"/>
              <a:t> Point y </a:t>
            </a:r>
            <a:r>
              <a:rPr lang="es-ES" dirty="0" smtClean="0"/>
              <a:t>Word)</a:t>
            </a:r>
          </a:p>
          <a:p>
            <a:pPr algn="just"/>
            <a:r>
              <a:rPr lang="es-ES" dirty="0" smtClean="0"/>
              <a:t>Adobe Reader</a:t>
            </a:r>
          </a:p>
          <a:p>
            <a:pPr algn="just"/>
            <a:r>
              <a:rPr lang="es-ES" dirty="0" smtClean="0"/>
              <a:t>Real Player</a:t>
            </a:r>
          </a:p>
          <a:p>
            <a:pPr algn="just"/>
            <a:r>
              <a:rPr lang="es-ES" dirty="0" err="1" smtClean="0"/>
              <a:t>Mimio</a:t>
            </a:r>
            <a:r>
              <a:rPr lang="es-ES" dirty="0" smtClean="0"/>
              <a:t> Studio</a:t>
            </a:r>
          </a:p>
          <a:p>
            <a:pPr algn="just"/>
            <a:r>
              <a:rPr lang="es-ES" dirty="0" smtClean="0"/>
              <a:t>Acceso </a:t>
            </a:r>
            <a:r>
              <a:rPr lang="es-ES" dirty="0"/>
              <a:t>a Internet</a:t>
            </a:r>
            <a:r>
              <a:rPr lang="es-ES" dirty="0" smtClean="0"/>
              <a:t>.</a:t>
            </a:r>
            <a:endParaRPr lang="es-ES" dirty="0"/>
          </a:p>
        </p:txBody>
      </p:sp>
      <p:sp>
        <p:nvSpPr>
          <p:cNvPr id="6" name="Botón de acción: Volver 5">
            <a:hlinkClick r:id="rId2" action="ppaction://hlinksldjump" highlightClick="1"/>
          </p:cNvPr>
          <p:cNvSpPr/>
          <p:nvPr/>
        </p:nvSpPr>
        <p:spPr>
          <a:xfrm rot="16200000">
            <a:off x="8824496" y="4809970"/>
            <a:ext cx="246125" cy="174046"/>
          </a:xfrm>
          <a:prstGeom prst="actionButtonReturn">
            <a:avLst/>
          </a:prstGeom>
        </p:spPr>
        <p:style>
          <a:lnRef idx="1">
            <a:schemeClr val="accent1"/>
          </a:lnRef>
          <a:fillRef idx="3">
            <a:schemeClr val="accent1"/>
          </a:fillRef>
          <a:effectRef idx="2">
            <a:schemeClr val="accent1"/>
          </a:effectRef>
          <a:fontRef idx="minor">
            <a:schemeClr val="lt1"/>
          </a:fontRef>
        </p:style>
        <p:txBody>
          <a:bodyPr lIns="87920" tIns="43960" rIns="87920" bIns="43960" rtlCol="0" anchor="ctr"/>
          <a:lstStyle/>
          <a:p>
            <a:pPr algn="ctr"/>
            <a:endParaRPr lang="es-MX"/>
          </a:p>
        </p:txBody>
      </p:sp>
    </p:spTree>
    <p:extLst>
      <p:ext uri="{BB962C8B-B14F-4D97-AF65-F5344CB8AC3E}">
        <p14:creationId xmlns:p14="http://schemas.microsoft.com/office/powerpoint/2010/main" val="21619912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i="1" dirty="0" smtClean="0"/>
              <a:t>Créditos</a:t>
            </a:r>
            <a:endParaRPr lang="es-ES" b="1" i="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4500604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endParaRPr lang="es-ES"/>
          </a:p>
        </p:txBody>
      </p:sp>
      <p:sp>
        <p:nvSpPr>
          <p:cNvPr id="5" name="Marcador de contenido 4"/>
          <p:cNvSpPr>
            <a:spLocks noGrp="1"/>
          </p:cNvSpPr>
          <p:nvPr>
            <p:ph idx="1"/>
          </p:nvPr>
        </p:nvSpPr>
        <p:spPr/>
        <p:txBody>
          <a:bodyPr>
            <a:normAutofit fontScale="85000" lnSpcReduction="20000"/>
          </a:bodyPr>
          <a:lstStyle/>
          <a:p>
            <a:pPr marL="0" indent="0">
              <a:buNone/>
            </a:pPr>
            <a:endParaRPr lang="es-ES" dirty="0" smtClean="0"/>
          </a:p>
          <a:p>
            <a:pPr marL="0" indent="0">
              <a:buNone/>
            </a:pPr>
            <a:r>
              <a:rPr lang="es-ES" dirty="0" smtClean="0"/>
              <a:t>Material didáctico elaborado por la Dra. Delia Gutiérrez Linares. Para la materia de Planeación y Formulación de Programas de la Lic. en Ciencias Políticas y Administración Pública que se imparte en la Fac. de Ciencias Políticas y Sociales de la UAEMEX.</a:t>
            </a:r>
          </a:p>
          <a:p>
            <a:pPr marL="0" indent="0">
              <a:buNone/>
            </a:pPr>
            <a:r>
              <a:rPr lang="es-ES" dirty="0" smtClean="0"/>
              <a:t>Email: </a:t>
            </a:r>
            <a:r>
              <a:rPr lang="es-ES" dirty="0" smtClean="0">
                <a:hlinkClick r:id="rId2"/>
              </a:rPr>
              <a:t>dgutierrezl@uaemex.mx</a:t>
            </a:r>
            <a:endParaRPr lang="es-ES" dirty="0" smtClean="0"/>
          </a:p>
          <a:p>
            <a:pPr marL="0" indent="0">
              <a:buNone/>
            </a:pPr>
            <a:endParaRPr lang="es-ES" dirty="0"/>
          </a:p>
        </p:txBody>
      </p:sp>
      <p:sp>
        <p:nvSpPr>
          <p:cNvPr id="6" name="Botón de acción: Volver 5">
            <a:hlinkClick r:id="rId3" action="ppaction://hlinksldjump" highlightClick="1"/>
          </p:cNvPr>
          <p:cNvSpPr/>
          <p:nvPr/>
        </p:nvSpPr>
        <p:spPr>
          <a:xfrm rot="16200000">
            <a:off x="8824496" y="4809970"/>
            <a:ext cx="246125" cy="174046"/>
          </a:xfrm>
          <a:prstGeom prst="actionButtonReturn">
            <a:avLst/>
          </a:prstGeom>
        </p:spPr>
        <p:style>
          <a:lnRef idx="1">
            <a:schemeClr val="accent1"/>
          </a:lnRef>
          <a:fillRef idx="3">
            <a:schemeClr val="accent1"/>
          </a:fillRef>
          <a:effectRef idx="2">
            <a:schemeClr val="accent1"/>
          </a:effectRef>
          <a:fontRef idx="minor">
            <a:schemeClr val="lt1"/>
          </a:fontRef>
        </p:style>
        <p:txBody>
          <a:bodyPr lIns="87920" tIns="43960" rIns="87920" bIns="43960" rtlCol="0" anchor="ctr"/>
          <a:lstStyle/>
          <a:p>
            <a:pPr algn="ctr"/>
            <a:endParaRPr lang="es-MX"/>
          </a:p>
        </p:txBody>
      </p:sp>
    </p:spTree>
    <p:extLst>
      <p:ext uri="{BB962C8B-B14F-4D97-AF65-F5344CB8AC3E}">
        <p14:creationId xmlns:p14="http://schemas.microsoft.com/office/powerpoint/2010/main" val="37074122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pPr algn="ctr"/>
            <a:r>
              <a:rPr lang="es-ES" sz="4400" b="1" i="1" dirty="0" smtClean="0"/>
              <a:t>Origen</a:t>
            </a:r>
            <a:endParaRPr lang="es-ES" sz="4400" b="1" i="1" dirty="0"/>
          </a:p>
        </p:txBody>
      </p:sp>
      <p:sp>
        <p:nvSpPr>
          <p:cNvPr id="5" name="Marcador de texto 4"/>
          <p:cNvSpPr>
            <a:spLocks noGrp="1"/>
          </p:cNvSpPr>
          <p:nvPr>
            <p:ph type="body" idx="1"/>
          </p:nvPr>
        </p:nvSpPr>
        <p:spPr/>
        <p:txBody>
          <a:bodyPr/>
          <a:lstStyle/>
          <a:p>
            <a:endParaRPr lang="es-ES"/>
          </a:p>
        </p:txBody>
      </p:sp>
    </p:spTree>
    <p:extLst>
      <p:ext uri="{BB962C8B-B14F-4D97-AF65-F5344CB8AC3E}">
        <p14:creationId xmlns:p14="http://schemas.microsoft.com/office/powerpoint/2010/main" val="25294565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MX" b="1" dirty="0" smtClean="0"/>
              <a:t>Origen</a:t>
            </a:r>
            <a:r>
              <a:rPr lang="es-MX" dirty="0" smtClean="0"/>
              <a:t> </a:t>
            </a:r>
            <a:endParaRPr lang="es-MX" dirty="0"/>
          </a:p>
        </p:txBody>
      </p:sp>
      <p:sp>
        <p:nvSpPr>
          <p:cNvPr id="3" name="Marcador de contenido 2"/>
          <p:cNvSpPr>
            <a:spLocks noGrp="1"/>
          </p:cNvSpPr>
          <p:nvPr>
            <p:ph idx="1"/>
          </p:nvPr>
        </p:nvSpPr>
        <p:spPr>
          <a:xfrm>
            <a:off x="1046540" y="1811597"/>
            <a:ext cx="8014619" cy="3057016"/>
          </a:xfrm>
        </p:spPr>
        <p:txBody>
          <a:bodyPr>
            <a:noAutofit/>
          </a:bodyPr>
          <a:lstStyle/>
          <a:p>
            <a:pPr marL="0" indent="0" algn="just">
              <a:buNone/>
            </a:pPr>
            <a:r>
              <a:rPr lang="es-MX" sz="2400" dirty="0" smtClean="0"/>
              <a:t>La planeación estratégica constituye una herramienta administrativa que tiene su origen en el sector privado estadounidense</a:t>
            </a:r>
            <a:r>
              <a:rPr lang="es-MX" sz="2400" dirty="0"/>
              <a:t>,</a:t>
            </a:r>
            <a:r>
              <a:rPr lang="es-MX" sz="2400" dirty="0" smtClean="0"/>
              <a:t> surge en la década de 1960, pero tiene su mayor auge como modelo de gestión en 1970 y posteriormente decae en 1980 debido a la complejidad ambiental que comenzaban a experimentar las organizaciones estadounidenses.</a:t>
            </a:r>
          </a:p>
        </p:txBody>
      </p:sp>
    </p:spTree>
    <p:extLst>
      <p:ext uri="{BB962C8B-B14F-4D97-AF65-F5344CB8AC3E}">
        <p14:creationId xmlns:p14="http://schemas.microsoft.com/office/powerpoint/2010/main" val="22852616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4694" y="468083"/>
            <a:ext cx="6683765" cy="678183"/>
          </a:xfrm>
        </p:spPr>
        <p:txBody>
          <a:bodyPr/>
          <a:lstStyle/>
          <a:p>
            <a:pPr algn="r"/>
            <a:r>
              <a:rPr lang="es-MX" b="1" dirty="0" smtClean="0"/>
              <a:t>Origen</a:t>
            </a:r>
            <a:r>
              <a:rPr lang="es-MX" dirty="0" smtClean="0"/>
              <a:t> </a:t>
            </a:r>
            <a:endParaRPr lang="es-MX" dirty="0"/>
          </a:p>
        </p:txBody>
      </p:sp>
      <p:sp>
        <p:nvSpPr>
          <p:cNvPr id="3" name="Marcador de contenido 2"/>
          <p:cNvSpPr>
            <a:spLocks noGrp="1"/>
          </p:cNvSpPr>
          <p:nvPr>
            <p:ph idx="1"/>
          </p:nvPr>
        </p:nvSpPr>
        <p:spPr>
          <a:xfrm>
            <a:off x="1855601" y="1452025"/>
            <a:ext cx="6822454" cy="3428347"/>
          </a:xfrm>
        </p:spPr>
        <p:txBody>
          <a:bodyPr>
            <a:noAutofit/>
          </a:bodyPr>
          <a:lstStyle/>
          <a:p>
            <a:pPr marL="0" indent="0" algn="just">
              <a:buNone/>
            </a:pPr>
            <a:r>
              <a:rPr lang="es-MX" sz="2400" dirty="0" smtClean="0"/>
              <a:t>Pese a todo esta herramienta </a:t>
            </a:r>
            <a:r>
              <a:rPr lang="es-MX" sz="2400" dirty="0"/>
              <a:t>sigue siendo utilizado en diversos países </a:t>
            </a:r>
            <a:r>
              <a:rPr lang="es-MX" sz="2400" dirty="0" smtClean="0"/>
              <a:t>como mecanismo orientador del orden organizacional, a través de la    creación de la misión, visión, objetivos estratégicos, estrategias y metas; brinda sentido al desarrollo de las acciones de los individuos, grupos y departamentos de las organizaciones</a:t>
            </a:r>
            <a:r>
              <a:rPr lang="es-MX" sz="2400" dirty="0"/>
              <a:t>.</a:t>
            </a:r>
            <a:endParaRPr lang="es-MX" sz="2400" dirty="0" smtClean="0"/>
          </a:p>
        </p:txBody>
      </p:sp>
      <p:sp>
        <p:nvSpPr>
          <p:cNvPr id="4" name="Botón de acción: Volver 3">
            <a:hlinkClick r:id="rId2" action="ppaction://hlinksldjump" highlightClick="1"/>
          </p:cNvPr>
          <p:cNvSpPr/>
          <p:nvPr/>
        </p:nvSpPr>
        <p:spPr>
          <a:xfrm rot="16200000">
            <a:off x="8824496" y="4809970"/>
            <a:ext cx="246125" cy="174046"/>
          </a:xfrm>
          <a:prstGeom prst="actionButtonReturn">
            <a:avLst/>
          </a:prstGeom>
        </p:spPr>
        <p:style>
          <a:lnRef idx="1">
            <a:schemeClr val="accent1"/>
          </a:lnRef>
          <a:fillRef idx="3">
            <a:schemeClr val="accent1"/>
          </a:fillRef>
          <a:effectRef idx="2">
            <a:schemeClr val="accent1"/>
          </a:effectRef>
          <a:fontRef idx="minor">
            <a:schemeClr val="lt1"/>
          </a:fontRef>
        </p:style>
        <p:txBody>
          <a:bodyPr lIns="87920" tIns="43960" rIns="87920" bIns="43960" rtlCol="0" anchor="ctr"/>
          <a:lstStyle/>
          <a:p>
            <a:pPr algn="ctr"/>
            <a:endParaRPr lang="es-MX"/>
          </a:p>
        </p:txBody>
      </p:sp>
    </p:spTree>
    <p:extLst>
      <p:ext uri="{BB962C8B-B14F-4D97-AF65-F5344CB8AC3E}">
        <p14:creationId xmlns:p14="http://schemas.microsoft.com/office/powerpoint/2010/main" val="28208445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id="1" dur="indefinite" restart="never" nodeType="tmRoot"/>
      </p:par>
    </p:tnLst>
  </p:timing>
</p:sld>
</file>

<file path=ppt/theme/theme1.xml><?xml version="1.0" encoding="utf-8"?>
<a:theme xmlns:a="http://schemas.openxmlformats.org/drawingml/2006/main" name="Espiral">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Wisp</Template>
  <TotalTime>11642</TotalTime>
  <Words>2822</Words>
  <Application>Microsoft Office PowerPoint</Application>
  <PresentationFormat>Presentación en pantalla (16:9)</PresentationFormat>
  <Paragraphs>278</Paragraphs>
  <Slides>66</Slides>
  <Notes>12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66</vt:i4>
      </vt:variant>
    </vt:vector>
  </HeadingPairs>
  <TitlesOfParts>
    <vt:vector size="72" baseType="lpstr">
      <vt:lpstr>Arial</vt:lpstr>
      <vt:lpstr>Calibri</vt:lpstr>
      <vt:lpstr>Century Gothic</vt:lpstr>
      <vt:lpstr>Wingdings</vt:lpstr>
      <vt:lpstr>Wingdings 3</vt:lpstr>
      <vt:lpstr>Espiral</vt:lpstr>
      <vt:lpstr>Facultad de Ciencias Políticas y Sociales</vt:lpstr>
      <vt:lpstr>  Unidad de Aprendizaje:   Planeación y Formulación de Programas  Clave: L42813  Unidad II: Planeación   Tema: Tipos de planeación, Planeación Estratégica</vt:lpstr>
      <vt:lpstr> Planeación   Estratégica </vt:lpstr>
      <vt:lpstr>Justificación </vt:lpstr>
      <vt:lpstr>Objetivo </vt:lpstr>
      <vt:lpstr>Contenido</vt:lpstr>
      <vt:lpstr>Origen</vt:lpstr>
      <vt:lpstr>Origen </vt:lpstr>
      <vt:lpstr>Origen </vt:lpstr>
      <vt:lpstr>Concepto</vt:lpstr>
      <vt:lpstr>Concepto</vt:lpstr>
      <vt:lpstr>Concepto</vt:lpstr>
      <vt:lpstr>         Estrategia: Pensar estratégicamente es el arte de superar a un adversario a sabiendas que el adversario  está tratando de hacer lo mismo con uno </vt:lpstr>
      <vt:lpstr>Método general de planeación</vt:lpstr>
      <vt:lpstr>Método general de planeación</vt:lpstr>
      <vt:lpstr>Método general de planeación</vt:lpstr>
      <vt:lpstr>Método general de planeación</vt:lpstr>
      <vt:lpstr>Presentación de PowerPoint</vt:lpstr>
      <vt:lpstr>Presentación de PowerPoint</vt:lpstr>
      <vt:lpstr>Proceso de Planeación Estratégica</vt:lpstr>
      <vt:lpstr>Proceso de Planeación Estratégica</vt:lpstr>
      <vt:lpstr>Proceso de Planeación Estratégica</vt:lpstr>
      <vt:lpstr>Proceso de Planeación Estratégica</vt:lpstr>
      <vt:lpstr>Presentación de PowerPoint</vt:lpstr>
      <vt:lpstr>Visión de la organización</vt:lpstr>
      <vt:lpstr>Visión de la organización</vt:lpstr>
      <vt:lpstr>Presentación de PowerPoint</vt:lpstr>
      <vt:lpstr>Misión de la organización</vt:lpstr>
      <vt:lpstr>Misión de la organización</vt:lpstr>
      <vt:lpstr>Misión de la organización</vt:lpstr>
      <vt:lpstr>Misión de la organización</vt:lpstr>
      <vt:lpstr>Presentación de PowerPoint</vt:lpstr>
      <vt:lpstr>Análisis externo </vt:lpstr>
      <vt:lpstr>Análisis externo </vt:lpstr>
      <vt:lpstr>Análisis externo </vt:lpstr>
      <vt:lpstr>Presentación de PowerPoint</vt:lpstr>
      <vt:lpstr>Análisis interno</vt:lpstr>
      <vt:lpstr>Análisis interno</vt:lpstr>
      <vt:lpstr>Análisis interno</vt:lpstr>
      <vt:lpstr>Análisis interno</vt:lpstr>
      <vt:lpstr>Determinación de objetivos y selección de estrategias.</vt:lpstr>
      <vt:lpstr>Determinación de objetivos y selección de estrategias</vt:lpstr>
      <vt:lpstr>Determinación de objetivos y selección de estrategias</vt:lpstr>
      <vt:lpstr>Presentación de PowerPoint</vt:lpstr>
      <vt:lpstr>Diseño del sistema de seguimiento y evaluación</vt:lpstr>
      <vt:lpstr>Diseño del sistema de seguimiento y evaluación</vt:lpstr>
      <vt:lpstr>Diseño del sistema de seguimiento y evaluación</vt:lpstr>
      <vt:lpstr>Presentación de PowerPoint</vt:lpstr>
      <vt:lpstr>Presentación de PowerPoint</vt:lpstr>
      <vt:lpstr>Presentación de PowerPoint</vt:lpstr>
      <vt:lpstr>Presentación de PowerPoint</vt:lpstr>
      <vt:lpstr>El rol clave de los indicadores</vt:lpstr>
      <vt:lpstr>El rol clave de los indicadores</vt:lpstr>
      <vt:lpstr>El rol clave de los indicadores</vt:lpstr>
      <vt:lpstr>El rol clave de los indicadores</vt:lpstr>
      <vt:lpstr>El rol clave de los indicadores</vt:lpstr>
      <vt:lpstr>Bibliografía</vt:lpstr>
      <vt:lpstr>Bibliografía</vt:lpstr>
      <vt:lpstr>Actividades de Repaso</vt:lpstr>
      <vt:lpstr>Trabajo en equipo</vt:lpstr>
      <vt:lpstr>Programa de estudios</vt:lpstr>
      <vt:lpstr>Presentación de PowerPoint</vt:lpstr>
      <vt:lpstr>Requisitos</vt:lpstr>
      <vt:lpstr>Presentación de PowerPoint</vt:lpstr>
      <vt:lpstr>Créditos</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Planeación Estratégica</dc:title>
  <dc:creator>HP</dc:creator>
  <cp:lastModifiedBy>Delia</cp:lastModifiedBy>
  <cp:revision>63</cp:revision>
  <dcterms:created xsi:type="dcterms:W3CDTF">2017-06-26T16:15:39Z</dcterms:created>
  <dcterms:modified xsi:type="dcterms:W3CDTF">2017-10-02T15:29:08Z</dcterms:modified>
</cp:coreProperties>
</file>