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0"/>
  </p:notesMasterIdLst>
  <p:sldIdLst>
    <p:sldId id="314" r:id="rId2"/>
    <p:sldId id="315" r:id="rId3"/>
    <p:sldId id="316" r:id="rId4"/>
    <p:sldId id="317" r:id="rId5"/>
    <p:sldId id="318" r:id="rId6"/>
    <p:sldId id="319" r:id="rId7"/>
    <p:sldId id="311" r:id="rId8"/>
    <p:sldId id="301" r:id="rId9"/>
    <p:sldId id="302" r:id="rId10"/>
    <p:sldId id="303" r:id="rId11"/>
    <p:sldId id="312" r:id="rId12"/>
    <p:sldId id="304" r:id="rId13"/>
    <p:sldId id="305" r:id="rId14"/>
    <p:sldId id="276" r:id="rId15"/>
    <p:sldId id="257" r:id="rId16"/>
    <p:sldId id="258" r:id="rId17"/>
    <p:sldId id="259" r:id="rId18"/>
    <p:sldId id="260" r:id="rId19"/>
    <p:sldId id="261" r:id="rId20"/>
    <p:sldId id="313" r:id="rId21"/>
    <p:sldId id="262" r:id="rId22"/>
    <p:sldId id="263" r:id="rId23"/>
    <p:sldId id="264" r:id="rId24"/>
    <p:sldId id="265" r:id="rId25"/>
    <p:sldId id="266" r:id="rId26"/>
    <p:sldId id="26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28" r:id="rId50"/>
    <p:sldId id="329" r:id="rId51"/>
    <p:sldId id="320" r:id="rId52"/>
    <p:sldId id="321" r:id="rId53"/>
    <p:sldId id="322" r:id="rId54"/>
    <p:sldId id="326" r:id="rId55"/>
    <p:sldId id="327" r:id="rId56"/>
    <p:sldId id="323" r:id="rId57"/>
    <p:sldId id="324" r:id="rId58"/>
    <p:sldId id="325" r:id="rId5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33" autoAdjust="0"/>
  </p:normalViewPr>
  <p:slideViewPr>
    <p:cSldViewPr>
      <p:cViewPr varScale="1">
        <p:scale>
          <a:sx n="79" d="100"/>
          <a:sy n="79" d="100"/>
        </p:scale>
        <p:origin x="9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2" y="303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E8E88-3CF2-44B5-AF46-356D8A327156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A23D7-37C8-4B34-AB15-D862F3E996E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102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CB013-FD01-6F4F-AAF1-925B18445145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7439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6624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508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0943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90530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2527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8922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1059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9194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0" y="4624671"/>
            <a:ext cx="5384800" cy="933451"/>
          </a:xfrm>
        </p:spPr>
        <p:txBody>
          <a:bodyPr>
            <a:normAutofit/>
          </a:bodyPr>
          <a:lstStyle>
            <a:lvl1pPr>
              <a:defRPr sz="3067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5562601"/>
            <a:ext cx="53848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21"/>
              </a:spcBef>
              <a:buNone/>
              <a:defRPr sz="1467">
                <a:solidFill>
                  <a:schemeClr val="tx1">
                    <a:tint val="75000"/>
                  </a:schemeClr>
                </a:solidFill>
              </a:defRPr>
            </a:lvl1pPr>
            <a:lvl2pPr marL="488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6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5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3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0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8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7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2" y="6425644"/>
            <a:ext cx="1643529" cy="365125"/>
          </a:xfrm>
        </p:spPr>
        <p:txBody>
          <a:bodyPr/>
          <a:lstStyle>
            <a:lvl1pPr algn="l">
              <a:defRPr/>
            </a:lvl1pPr>
          </a:lstStyle>
          <a:p>
            <a:fld id="{17D0EFEE-2756-4A20-BF2A-63F0A94F99AC}" type="datetime4">
              <a:rPr lang="en-US" smtClean="0"/>
              <a:pPr/>
              <a:t>October 2,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14872" y="6425644"/>
            <a:ext cx="3490259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6768" y="228600"/>
            <a:ext cx="5647267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/>
          </a:p>
        </p:txBody>
      </p:sp>
      <p:sp>
        <p:nvSpPr>
          <p:cNvPr id="8" name="Rectangle 7"/>
          <p:cNvSpPr/>
          <p:nvPr/>
        </p:nvSpPr>
        <p:spPr>
          <a:xfrm>
            <a:off x="9069917" y="228600"/>
            <a:ext cx="27432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/>
          </a:p>
        </p:txBody>
      </p:sp>
      <p:sp>
        <p:nvSpPr>
          <p:cNvPr id="10" name="Rectangle 9"/>
          <p:cNvSpPr/>
          <p:nvPr/>
        </p:nvSpPr>
        <p:spPr>
          <a:xfrm>
            <a:off x="6165851" y="2377440"/>
            <a:ext cx="27432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165851" y="228600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69917" y="2377440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1779496"/>
            <a:ext cx="4114800" cy="2040905"/>
          </a:xfrm>
        </p:spPr>
        <p:txBody>
          <a:bodyPr lIns="43960" tIns="43960" rIns="43960" anchor="t">
            <a:noAutofit/>
          </a:bodyPr>
          <a:lstStyle>
            <a:lvl1pPr marL="0" indent="0" algn="ctr">
              <a:spcBef>
                <a:spcPts val="641"/>
              </a:spcBef>
              <a:buNone/>
              <a:defRPr sz="4933">
                <a:solidFill>
                  <a:schemeClr val="bg1"/>
                </a:solidFill>
              </a:defRPr>
            </a:lvl1pPr>
            <a:lvl2pPr>
              <a:defRPr sz="1333"/>
            </a:lvl2pPr>
            <a:lvl3pPr>
              <a:defRPr sz="1067"/>
            </a:lvl3pPr>
            <a:lvl4pPr>
              <a:defRPr sz="1067"/>
            </a:lvl4pPr>
            <a:lvl5pPr>
              <a:defRPr sz="1067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6525" y="174815"/>
            <a:ext cx="551079" cy="902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867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91081698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6771" y="228601"/>
            <a:ext cx="8516223" cy="6345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408" y="2571753"/>
            <a:ext cx="8242149" cy="1162051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128" y="3733801"/>
            <a:ext cx="8239421" cy="2392363"/>
          </a:xfrm>
        </p:spPr>
        <p:txBody>
          <a:bodyPr/>
          <a:lstStyle>
            <a:lvl1pPr marL="0" indent="0">
              <a:spcBef>
                <a:spcPts val="641"/>
              </a:spcBef>
              <a:buNone/>
              <a:defRPr sz="1467">
                <a:solidFill>
                  <a:schemeClr val="bg1"/>
                </a:solidFill>
              </a:defRPr>
            </a:lvl1pPr>
            <a:lvl2pPr marL="488410" indent="0">
              <a:buNone/>
              <a:defRPr sz="1333"/>
            </a:lvl2pPr>
            <a:lvl3pPr marL="976822" indent="0">
              <a:buNone/>
              <a:defRPr sz="1067"/>
            </a:lvl3pPr>
            <a:lvl4pPr marL="1465230" indent="0">
              <a:buNone/>
              <a:defRPr sz="1067"/>
            </a:lvl4pPr>
            <a:lvl5pPr marL="1953642" indent="0">
              <a:buNone/>
              <a:defRPr sz="1067"/>
            </a:lvl5pPr>
            <a:lvl6pPr marL="2442052" indent="0">
              <a:buNone/>
              <a:defRPr sz="1067"/>
            </a:lvl6pPr>
            <a:lvl7pPr marL="2930461" indent="0">
              <a:buNone/>
              <a:defRPr sz="1067"/>
            </a:lvl7pPr>
            <a:lvl8pPr marL="3418872" indent="0">
              <a:buNone/>
              <a:defRPr sz="1067"/>
            </a:lvl8pPr>
            <a:lvl9pPr marL="3907282" indent="0">
              <a:buNone/>
              <a:defRPr sz="1067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9684" y="6235612"/>
            <a:ext cx="179786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October 2,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8132" y="6235612"/>
            <a:ext cx="619747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6525" y="174815"/>
            <a:ext cx="551079" cy="902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867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9069917" y="228600"/>
            <a:ext cx="27432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sz="1867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69917" y="2374940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069917" y="4535424"/>
            <a:ext cx="27432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0228920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1229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3069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6500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15625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656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45400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81318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64105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564A5-E1C5-4C58-B2C2-56521800CCA7}" type="datetimeFigureOut">
              <a:rPr lang="es-MX" smtClean="0"/>
              <a:pPr/>
              <a:t>02/10/2017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BE56561-7824-40E1-BC10-934773D7D26C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705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ctr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Planeaci&#243;n%20y%20formulaci&#243;n%20de%20programas%20UIII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comext.com/wp-content/uploads/2014/07/guia_tecnica_pnd_2013-2018.pdf" TargetMode="External"/><Relationship Id="rId2" Type="http://schemas.openxmlformats.org/officeDocument/2006/relationships/hyperlink" Target="http://www.biblioteca.org.ar/libros/88594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hyperlink" Target="http://www.gobiernoabierto.gob.cl/sites/default/files/biblioteca/Serie_6.pdf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hyperlink" Target="mailto:dgutierezl@uaemex.m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3" Type="http://schemas.openxmlformats.org/officeDocument/2006/relationships/slide" Target="slide7.xml"/><Relationship Id="rId7" Type="http://schemas.openxmlformats.org/officeDocument/2006/relationships/slide" Target="slide27.xml"/><Relationship Id="rId12" Type="http://schemas.openxmlformats.org/officeDocument/2006/relationships/slide" Target="slide5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slide" Target="slide20.xml"/><Relationship Id="rId11" Type="http://schemas.openxmlformats.org/officeDocument/2006/relationships/slide" Target="slide55.xml"/><Relationship Id="rId5" Type="http://schemas.openxmlformats.org/officeDocument/2006/relationships/slide" Target="slide13.xml"/><Relationship Id="rId10" Type="http://schemas.openxmlformats.org/officeDocument/2006/relationships/slide" Target="slide51.xml"/><Relationship Id="rId4" Type="http://schemas.openxmlformats.org/officeDocument/2006/relationships/slide" Target="slide11.xml"/><Relationship Id="rId9" Type="http://schemas.openxmlformats.org/officeDocument/2006/relationships/slide" Target="slide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Facultad de Ciencias Políticas y Sociales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Licenciatura en Ciencias Políticas y Administración Pública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2" r="12202"/>
          <a:stretch>
            <a:fillRect/>
          </a:stretch>
        </p:blipFill>
        <p:spPr>
          <a:xfrm>
            <a:off x="6193411" y="288374"/>
            <a:ext cx="2743200" cy="2038351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1143003" y="1410947"/>
            <a:ext cx="4230511" cy="2242421"/>
          </a:xfrm>
        </p:spPr>
        <p:txBody>
          <a:bodyPr/>
          <a:lstStyle/>
          <a:p>
            <a:r>
              <a:rPr lang="es-MX" sz="3467" dirty="0">
                <a:solidFill>
                  <a:schemeClr val="tx1"/>
                </a:solidFill>
              </a:rPr>
              <a:t>Universidad Autónoma del Estado de México</a:t>
            </a:r>
          </a:p>
        </p:txBody>
      </p:sp>
      <p:pic>
        <p:nvPicPr>
          <p:cNvPr id="4" name="Imagen 3" descr="facultad ciiencias politica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657" y="2420991"/>
            <a:ext cx="2617945" cy="194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La formulación de programas corresponde...</a:t>
            </a:r>
            <a:endParaRPr lang="es-E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2780928"/>
            <a:ext cx="7128792" cy="32403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sz="3200" dirty="0">
                <a:solidFill>
                  <a:srgbClr val="000000"/>
                </a:solidFill>
              </a:rPr>
              <a:t>E</a:t>
            </a:r>
            <a:r>
              <a:rPr lang="es-ES" sz="3200" dirty="0">
                <a:solidFill>
                  <a:srgbClr val="000000"/>
                </a:solidFill>
              </a:rPr>
              <a:t>ntidades públicas o privadas, de acuerdo con la asignación de responsabilidades que haga el Gobierno Central o la Directiva con base en los lineamientos dados por la Unidad de Planificación.</a:t>
            </a:r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dirty="0"/>
              <a:t>Elementos </a:t>
            </a:r>
            <a:r>
              <a:rPr lang="es-MX" sz="4800" dirty="0" smtClean="0"/>
              <a:t>para </a:t>
            </a:r>
            <a:r>
              <a:rPr lang="es-MX" sz="4800" dirty="0"/>
              <a:t>la presentación de un programa</a:t>
            </a:r>
          </a:p>
        </p:txBody>
      </p:sp>
    </p:spTree>
    <p:extLst>
      <p:ext uri="{BB962C8B-B14F-4D97-AF65-F5344CB8AC3E}">
        <p14:creationId xmlns:p14="http://schemas.microsoft.com/office/powerpoint/2010/main" val="272075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Elementos considerados para la presentación de un programa</a:t>
            </a:r>
            <a:endParaRPr lang="es-E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207568" y="1772816"/>
            <a:ext cx="7776864" cy="4536504"/>
          </a:xfrm>
        </p:spPr>
        <p:txBody>
          <a:bodyPr>
            <a:noAutofit/>
          </a:bodyPr>
          <a:lstStyle/>
          <a:p>
            <a:pPr algn="just">
              <a:buFont typeface="Arial"/>
              <a:buChar char="•"/>
            </a:pPr>
            <a:r>
              <a:rPr lang="es-MX" sz="3200" dirty="0">
                <a:solidFill>
                  <a:srgbClr val="000000"/>
                </a:solidFill>
                <a:latin typeface="CLEBAM+PalatinoLinotype" charset="0"/>
              </a:rPr>
              <a:t>A</a:t>
            </a: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ntecedentes</a:t>
            </a:r>
          </a:p>
          <a:p>
            <a:pPr algn="just">
              <a:buFont typeface="Arial"/>
              <a:buChar char="•"/>
            </a:pP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Justificaci</a:t>
            </a:r>
            <a:r>
              <a:rPr lang="es-ES" sz="3200" dirty="0">
                <a:solidFill>
                  <a:srgbClr val="000000"/>
                </a:solidFill>
                <a:latin typeface="Times New Roman"/>
              </a:rPr>
              <a:t>ó</a:t>
            </a: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n</a:t>
            </a:r>
          </a:p>
          <a:p>
            <a:pPr algn="just">
              <a:buFont typeface="Arial"/>
              <a:buChar char="•"/>
            </a:pP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Prioridades de intervenci</a:t>
            </a:r>
            <a:r>
              <a:rPr lang="es-ES" sz="3200" dirty="0">
                <a:solidFill>
                  <a:srgbClr val="000000"/>
                </a:solidFill>
                <a:latin typeface="Times New Roman"/>
              </a:rPr>
              <a:t>ó</a:t>
            </a: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n</a:t>
            </a:r>
          </a:p>
          <a:p>
            <a:pPr algn="just">
              <a:buFont typeface="Arial"/>
              <a:buChar char="•"/>
            </a:pP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Marco estrat</a:t>
            </a:r>
            <a:r>
              <a:rPr lang="es-ES" sz="3200" dirty="0">
                <a:solidFill>
                  <a:srgbClr val="000000"/>
                </a:solidFill>
                <a:latin typeface="Times New Roman"/>
              </a:rPr>
              <a:t>é</a:t>
            </a: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gico (imagen-objetivo estrategia y metas) </a:t>
            </a:r>
          </a:p>
          <a:p>
            <a:pPr algn="just">
              <a:buFont typeface="Arial"/>
              <a:buChar char="•"/>
            </a:pP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Marco de acci</a:t>
            </a:r>
            <a:r>
              <a:rPr lang="es-ES" sz="3200" dirty="0">
                <a:solidFill>
                  <a:srgbClr val="000000"/>
                </a:solidFill>
                <a:latin typeface="Times New Roman"/>
              </a:rPr>
              <a:t>ó</a:t>
            </a: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n </a:t>
            </a:r>
          </a:p>
          <a:p>
            <a:pPr algn="just">
              <a:buFont typeface="Arial"/>
              <a:buChar char="•"/>
            </a:pP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Aspectos institucionales</a:t>
            </a:r>
          </a:p>
          <a:p>
            <a:pPr algn="just">
              <a:buFont typeface="Arial"/>
              <a:buChar char="•"/>
            </a:pPr>
            <a:r>
              <a:rPr lang="es-ES" sz="3200" dirty="0">
                <a:solidFill>
                  <a:srgbClr val="000000"/>
                </a:solidFill>
                <a:latin typeface="CLEBAM+PalatinoLinotype" charset="0"/>
              </a:rPr>
              <a:t>Recursos a utilizar.</a:t>
            </a:r>
            <a:r>
              <a:rPr lang="es-ES" sz="3200" dirty="0"/>
              <a:t> </a:t>
            </a:r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431704" y="3429000"/>
            <a:ext cx="8288933" cy="1722314"/>
          </a:xfrm>
        </p:spPr>
        <p:txBody>
          <a:bodyPr>
            <a:noAutofit/>
          </a:bodyPr>
          <a:lstStyle/>
          <a:p>
            <a:pPr algn="ctr"/>
            <a:r>
              <a:rPr lang="es-MX" sz="4800" dirty="0" smtClean="0">
                <a:latin typeface="+mn-lt"/>
              </a:rPr>
              <a:t>Formulación de programas</a:t>
            </a:r>
            <a:endParaRPr lang="es-ES" sz="4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260648"/>
            <a:ext cx="8229600" cy="810898"/>
          </a:xfrm>
        </p:spPr>
        <p:txBody>
          <a:bodyPr>
            <a:noAutofit/>
          </a:bodyPr>
          <a:lstStyle/>
          <a:p>
            <a:endParaRPr lang="es-MX" sz="4000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1703512" y="2132856"/>
            <a:ext cx="8352928" cy="415708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MX" dirty="0" smtClean="0"/>
              <a:t>Cuando se habla de PLAN corrientemente, se alude al propósito y pensamiento de hacer algo; ello consiste en tomar prevenciones, dar ordenamiento o premeditación para realizar algo o ejecutar una operación, labor u obra.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En el sentido técnico, el significado del término proyecto sugiere la ordenación de un conjunto de actividades (articuladas, interrelacionadas y coordinadas entre si) que, combinando los recursos humanos, materiales, financieros y tecnológicos, se realizan con el propósito de conseguir un determinado objetivo o resultado.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9537" y="2780929"/>
            <a:ext cx="8407893" cy="3438121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Consiste en el </a:t>
            </a:r>
            <a:r>
              <a:rPr lang="es-MX" sz="2800" dirty="0" smtClean="0"/>
              <a:t>diagnóstico </a:t>
            </a:r>
            <a:r>
              <a:rPr lang="es-MX" sz="2800" dirty="0"/>
              <a:t>de la realidad seguido de la formulación de metas concretas de acción, a fin de posibilitar el cumplimiento de sus propósitos establecidos para finalmente calcular, aplicando coeficientes de rendimiento, el volumen de recursos necesarios para alcanzar las metas fijadas.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dirty="0"/>
              <a:t>PROGRAMA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1428737"/>
            <a:ext cx="8229600" cy="4525963"/>
          </a:xfrm>
        </p:spPr>
        <p:txBody>
          <a:bodyPr>
            <a:noAutofit/>
          </a:bodyPr>
          <a:lstStyle/>
          <a:p>
            <a:pPr algn="just"/>
            <a:endParaRPr lang="es-MX" sz="3600" dirty="0"/>
          </a:p>
          <a:p>
            <a:pPr algn="just"/>
            <a:r>
              <a:rPr lang="es-MX" sz="3600" dirty="0"/>
              <a:t>Instrumento normativo del sistema nacional de planeación cuya finalidad consiste en desagregar y detallar los planteamientos y orientaciones generales del Plan, mediante la identificación de objetivos y metas.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/>
              <a:t>PROGRAMA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1556792"/>
            <a:ext cx="8229600" cy="4320480"/>
          </a:xfrm>
        </p:spPr>
        <p:txBody>
          <a:bodyPr>
            <a:noAutofit/>
          </a:bodyPr>
          <a:lstStyle/>
          <a:p>
            <a:pPr algn="just"/>
            <a:endParaRPr lang="es-MX" sz="4400" dirty="0"/>
          </a:p>
          <a:p>
            <a:pPr algn="just"/>
            <a:r>
              <a:rPr lang="es-MX" sz="3600" dirty="0"/>
              <a:t>Conjunto homogéneo y organizado de actividades a realizar para alcanzar una o varias metas, con recursos previamente determinados y a cargo de una unidad responsable.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/>
              <a:t>PROGRAMA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sz="3600" dirty="0"/>
              <a:t>Según el nivel en que se elabora puede ser:</a:t>
            </a:r>
          </a:p>
          <a:p>
            <a:pPr lvl="1" algn="just"/>
            <a:endParaRPr lang="es-MX" sz="3600" dirty="0"/>
          </a:p>
          <a:p>
            <a:pPr lvl="1" algn="just"/>
            <a:r>
              <a:rPr lang="es-MX" sz="3600" dirty="0"/>
              <a:t>GLOBAL</a:t>
            </a:r>
          </a:p>
          <a:p>
            <a:pPr lvl="1" algn="just"/>
            <a:r>
              <a:rPr lang="es-MX" sz="3600" dirty="0"/>
              <a:t>SECTORIAL</a:t>
            </a:r>
          </a:p>
          <a:p>
            <a:pPr lvl="1" algn="just"/>
            <a:r>
              <a:rPr lang="es-MX" sz="3600" dirty="0"/>
              <a:t>INSTITUCIONAL</a:t>
            </a:r>
          </a:p>
          <a:p>
            <a:pPr lvl="1" algn="just"/>
            <a:r>
              <a:rPr lang="es-MX" sz="3600" dirty="0" smtClean="0"/>
              <a:t>ESPECÍFICO</a:t>
            </a:r>
            <a:endParaRPr lang="es-MX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/>
              <a:t>PROGRAMA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0435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De acuerdo a su temporalidad y ámbito territorial que comprende puede ser:</a:t>
            </a:r>
          </a:p>
          <a:p>
            <a:pPr algn="just"/>
            <a:endParaRPr lang="es-MX" dirty="0" smtClean="0"/>
          </a:p>
          <a:p>
            <a:pPr lvl="1" algn="just">
              <a:buFont typeface="Wingdings" pitchFamily="2" charset="2"/>
              <a:buChar char="v"/>
            </a:pPr>
            <a:r>
              <a:rPr lang="es-MX" sz="3200" dirty="0"/>
              <a:t>NACIONAL</a:t>
            </a:r>
          </a:p>
          <a:p>
            <a:pPr lvl="3" algn="just"/>
            <a:r>
              <a:rPr lang="es-MX" sz="3200" dirty="0"/>
              <a:t>Es a mediano plazo</a:t>
            </a:r>
          </a:p>
          <a:p>
            <a:pPr lvl="2" algn="just"/>
            <a:endParaRPr lang="es-MX" sz="3200" dirty="0"/>
          </a:p>
          <a:p>
            <a:pPr lvl="1" algn="just">
              <a:buFont typeface="Wingdings" pitchFamily="2" charset="2"/>
              <a:buChar char="v"/>
            </a:pPr>
            <a:r>
              <a:rPr lang="es-MX" sz="3200" dirty="0"/>
              <a:t>REGIONAL</a:t>
            </a:r>
          </a:p>
          <a:p>
            <a:pPr lvl="3" algn="just"/>
            <a:r>
              <a:rPr lang="es-MX" sz="3200" dirty="0"/>
              <a:t>Es a corto plazo</a:t>
            </a:r>
          </a:p>
          <a:p>
            <a:pPr lvl="1" algn="just"/>
            <a:endParaRPr lang="es-MX" dirty="0" smtClean="0"/>
          </a:p>
          <a:p>
            <a:pPr algn="just"/>
            <a:endParaRPr lang="es-MX" dirty="0"/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910940" y="1962912"/>
            <a:ext cx="7741081" cy="3109976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Unidad de Aprendizaje: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		Planeación y Formulación de Programas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Clave: L42813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Unidad III: Planeación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 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Tema: Formulación de programas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9" name="Marcador de posición de imagen 8" descr="facultad ciiencias politicas.gif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" r="48"/>
          <a:stretch>
            <a:fillRect/>
          </a:stretch>
        </p:blipFill>
        <p:spPr/>
      </p:pic>
      <p:pic>
        <p:nvPicPr>
          <p:cNvPr id="11" name="Marcador de posición de imagen 10" descr="imderty-planeacion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7" r="294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026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b="1" dirty="0" smtClean="0"/>
              <a:t>Guía para la formulación de  programas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328556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500050"/>
            <a:ext cx="8229600" cy="1200758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 smtClean="0"/>
              <a:t>GUÍA </a:t>
            </a:r>
            <a:r>
              <a:rPr lang="es-MX" sz="3600" b="1" dirty="0"/>
              <a:t>PARA LA </a:t>
            </a:r>
            <a:r>
              <a:rPr lang="es-MX" sz="3600" b="1" dirty="0" smtClean="0"/>
              <a:t>FORMULACIÓN </a:t>
            </a:r>
            <a:r>
              <a:rPr lang="es-MX" sz="3600" b="1" dirty="0"/>
              <a:t>DE  PROGRAMAS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66844" y="1916834"/>
            <a:ext cx="8858312" cy="482453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 smtClean="0"/>
              <a:t>Para algunos, la planeación y la programación son lo mismo y equivalentes</a:t>
            </a:r>
          </a:p>
          <a:p>
            <a:pPr marL="0" indent="0" algn="just">
              <a:buNone/>
            </a:pPr>
            <a:r>
              <a:rPr lang="es-MX" dirty="0" smtClean="0"/>
              <a:t>Sin embargo pueden diferenciarse por:</a:t>
            </a:r>
          </a:p>
          <a:p>
            <a:pPr algn="just"/>
            <a:endParaRPr lang="es-MX" dirty="0"/>
          </a:p>
          <a:p>
            <a:pPr lvl="2" algn="just"/>
            <a:r>
              <a:rPr lang="es-MX" sz="2800" b="1" dirty="0" smtClean="0"/>
              <a:t>PLANEACIÓN</a:t>
            </a:r>
            <a:r>
              <a:rPr lang="es-MX" sz="2800" b="1" dirty="0"/>
              <a:t>: </a:t>
            </a:r>
            <a:r>
              <a:rPr lang="es-MX" sz="2800" dirty="0"/>
              <a:t>Aspecto global de un proceso de desarrollo</a:t>
            </a:r>
          </a:p>
          <a:p>
            <a:pPr lvl="1" algn="just"/>
            <a:endParaRPr lang="es-MX" sz="1400" dirty="0"/>
          </a:p>
          <a:p>
            <a:pPr lvl="2" algn="just"/>
            <a:r>
              <a:rPr lang="es-MX" sz="2800" b="1" dirty="0" smtClean="0"/>
              <a:t>PROGRAMACIÓN</a:t>
            </a:r>
            <a:r>
              <a:rPr lang="es-MX" sz="2800" b="1" dirty="0"/>
              <a:t>: </a:t>
            </a:r>
            <a:r>
              <a:rPr lang="es-MX" sz="2800" dirty="0"/>
              <a:t>Mayor concreción, indica las partes y condiciones de un </a:t>
            </a:r>
            <a:r>
              <a:rPr lang="es-MX" sz="2800" dirty="0" smtClean="0"/>
              <a:t>periodo </a:t>
            </a:r>
            <a:r>
              <a:rPr lang="es-MX" sz="2800" dirty="0"/>
              <a:t>de tiempo dado.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91544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b="1" dirty="0" smtClean="0"/>
              <a:t>PROCESO DE FORMULACIÓN DE PROGRAMAS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2243142"/>
            <a:ext cx="8229600" cy="49720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El proceso de formulación de un programa implica introducir:</a:t>
            </a:r>
          </a:p>
          <a:p>
            <a:pPr lvl="1" algn="just"/>
            <a:r>
              <a:rPr lang="es-MX" dirty="0" smtClean="0"/>
              <a:t>Organización</a:t>
            </a:r>
          </a:p>
          <a:p>
            <a:pPr lvl="1" algn="just"/>
            <a:r>
              <a:rPr lang="es-MX" dirty="0" smtClean="0"/>
              <a:t>Racionalidad</a:t>
            </a:r>
          </a:p>
          <a:p>
            <a:pPr lvl="1" algn="just"/>
            <a:r>
              <a:rPr lang="es-MX" dirty="0" smtClean="0"/>
              <a:t>Compatibilidad</a:t>
            </a:r>
          </a:p>
          <a:p>
            <a:pPr lvl="1" algn="just"/>
            <a:r>
              <a:rPr lang="es-MX" dirty="0" smtClean="0"/>
              <a:t>Coherencia</a:t>
            </a:r>
            <a:endParaRPr lang="es-MX" dirty="0"/>
          </a:p>
          <a:p>
            <a:pPr lvl="1" algn="just">
              <a:buNone/>
            </a:pPr>
            <a:r>
              <a:rPr lang="es-MX" dirty="0" smtClean="0"/>
              <a:t>Todas a la acción que se pretende desplegar mediante la ejecución de los mismos.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50005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b="1" dirty="0" smtClean="0"/>
              <a:t>PROCESO DE FORMULACIÓN DE PROGRAMAS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91544" y="1772816"/>
            <a:ext cx="8424936" cy="460851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dirty="0"/>
              <a:t>Este procedimiento debe de revisar posibilidades de:</a:t>
            </a:r>
          </a:p>
          <a:p>
            <a:pPr lvl="1" algn="just"/>
            <a:r>
              <a:rPr lang="es-MX" sz="2400" dirty="0"/>
              <a:t>Realización</a:t>
            </a:r>
          </a:p>
          <a:p>
            <a:pPr lvl="1" algn="just"/>
            <a:r>
              <a:rPr lang="es-MX" sz="2400" dirty="0"/>
              <a:t>Sistematización</a:t>
            </a:r>
          </a:p>
          <a:p>
            <a:pPr lvl="1" algn="just"/>
            <a:r>
              <a:rPr lang="es-MX" sz="2400" dirty="0"/>
              <a:t>Programación</a:t>
            </a:r>
          </a:p>
          <a:p>
            <a:pPr lvl="1" algn="just"/>
            <a:r>
              <a:rPr lang="es-MX" sz="2400" dirty="0"/>
              <a:t>Actuación</a:t>
            </a:r>
          </a:p>
          <a:p>
            <a:pPr marL="365760" lvl="1" indent="0" algn="just">
              <a:buNone/>
            </a:pPr>
            <a:endParaRPr lang="es-MX" sz="2400" dirty="0"/>
          </a:p>
          <a:p>
            <a:pPr marL="365760" lvl="1" indent="0" algn="just">
              <a:buNone/>
            </a:pPr>
            <a:r>
              <a:rPr lang="es-MX" sz="2400" dirty="0"/>
              <a:t>Buscando cubrir con los criterios de eficacia y eficiencia operativa a fin de lograr que el conjunto de acciones respondan a las situaciones identificadas como insatisfactorias.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91544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b="1" dirty="0" smtClean="0"/>
              <a:t>PROCESO DE FORMULACIÓN DE PROGRAMAS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91544" y="1988840"/>
            <a:ext cx="8208912" cy="345638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MX" dirty="0" smtClean="0"/>
              <a:t>La formulación de programas sociales involucra el manejo de las técnicas de planificación, para ello es necesario cumplir una serie de pautas que sirven para organizar las ideas:</a:t>
            </a:r>
          </a:p>
          <a:p>
            <a:pPr algn="just"/>
            <a:endParaRPr lang="es-MX" sz="1000" dirty="0"/>
          </a:p>
          <a:p>
            <a:pPr lvl="1" algn="just"/>
            <a:r>
              <a:rPr lang="es-MX" dirty="0" smtClean="0"/>
              <a:t>Precisar objetivos</a:t>
            </a:r>
          </a:p>
          <a:p>
            <a:pPr lvl="1" algn="just"/>
            <a:r>
              <a:rPr lang="es-MX" dirty="0" smtClean="0"/>
              <a:t>Establecer los cursos de acción</a:t>
            </a:r>
          </a:p>
          <a:p>
            <a:pPr lvl="1" algn="just"/>
            <a:r>
              <a:rPr lang="es-MX" dirty="0" smtClean="0"/>
              <a:t>Concretar un conjunto de actividades especificas</a:t>
            </a:r>
          </a:p>
          <a:p>
            <a:pPr lvl="1" algn="just"/>
            <a:r>
              <a:rPr lang="es-MX" dirty="0" smtClean="0"/>
              <a:t>Establecer criterios de evaluación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sz="3600" dirty="0"/>
              <a:t>CONSIDERACIONES PARA LA </a:t>
            </a:r>
            <a:r>
              <a:rPr lang="es-MX" sz="3600" dirty="0" smtClean="0"/>
              <a:t>FORMULACIÓN </a:t>
            </a:r>
            <a:r>
              <a:rPr lang="es-MX" sz="3600" dirty="0"/>
              <a:t>DE PROGRAMAS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1194785"/>
              </p:ext>
            </p:extLst>
          </p:nvPr>
        </p:nvGraphicFramePr>
        <p:xfrm>
          <a:off x="1981200" y="1643050"/>
          <a:ext cx="8229600" cy="5067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66359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PREGUNTAS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COMPONENTES</a:t>
                      </a:r>
                      <a:endParaRPr lang="es-MX" sz="1800" dirty="0"/>
                    </a:p>
                  </a:txBody>
                  <a:tcPr/>
                </a:tc>
              </a:tr>
              <a:tr h="643291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¿Qué</a:t>
                      </a:r>
                      <a:r>
                        <a:rPr lang="es-MX" sz="1800" baseline="0" dirty="0" smtClean="0"/>
                        <a:t> se quiere hacer?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Naturaleza del programa o proyecto.</a:t>
                      </a:r>
                      <a:endParaRPr lang="es-MX" sz="1800" dirty="0"/>
                    </a:p>
                  </a:txBody>
                  <a:tcPr/>
                </a:tc>
              </a:tr>
              <a:tr h="366359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¿Por qué se quiere hacer?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Origen y fundamentación.</a:t>
                      </a:r>
                      <a:endParaRPr lang="es-MX" sz="1800" dirty="0"/>
                    </a:p>
                  </a:txBody>
                  <a:tcPr/>
                </a:tc>
              </a:tr>
              <a:tr h="366359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¿Para qué se quiere hacer?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Objetivos y propósitos.</a:t>
                      </a:r>
                      <a:endParaRPr lang="es-MX" sz="1800" dirty="0"/>
                    </a:p>
                  </a:txBody>
                  <a:tcPr/>
                </a:tc>
              </a:tr>
              <a:tr h="366359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¿Cuánto</a:t>
                      </a:r>
                      <a:r>
                        <a:rPr lang="es-MX" sz="1800" baseline="0" dirty="0" smtClean="0"/>
                        <a:t> se quiere hacer?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Metas.</a:t>
                      </a:r>
                      <a:endParaRPr lang="es-MX" sz="1800" dirty="0"/>
                    </a:p>
                  </a:txBody>
                  <a:tcPr/>
                </a:tc>
              </a:tr>
              <a:tr h="64817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¿Dónde se quiere hacer?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Localización</a:t>
                      </a:r>
                      <a:r>
                        <a:rPr lang="es-MX" sz="1800" baseline="0" dirty="0" smtClean="0"/>
                        <a:t> física, espacio de impacto, cobertura espacial.</a:t>
                      </a:r>
                      <a:endParaRPr lang="es-MX" sz="1800" dirty="0"/>
                    </a:p>
                  </a:txBody>
                  <a:tcPr/>
                </a:tc>
              </a:tr>
              <a:tr h="64817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¿Cómo se va a hacer?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Actividades y tareas</a:t>
                      </a:r>
                    </a:p>
                    <a:p>
                      <a:r>
                        <a:rPr lang="es-MX" sz="1800" dirty="0" smtClean="0"/>
                        <a:t>Métodos</a:t>
                      </a:r>
                      <a:r>
                        <a:rPr lang="es-MX" sz="1800" baseline="0" dirty="0" smtClean="0"/>
                        <a:t> y técnicas</a:t>
                      </a:r>
                      <a:endParaRPr lang="es-MX" sz="1800" dirty="0"/>
                    </a:p>
                  </a:txBody>
                  <a:tcPr/>
                </a:tc>
              </a:tr>
              <a:tr h="64817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¿Quiénes son los destinatarios?</a:t>
                      </a:r>
                    </a:p>
                    <a:p>
                      <a:r>
                        <a:rPr lang="es-MX" sz="1800" dirty="0" smtClean="0"/>
                        <a:t>¿Cuáles</a:t>
                      </a:r>
                      <a:r>
                        <a:rPr lang="es-MX" sz="1800" baseline="0" dirty="0" smtClean="0"/>
                        <a:t> son los beneficios?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 quien va dirigido</a:t>
                      </a:r>
                      <a:r>
                        <a:rPr lang="es-MX" sz="1800" baseline="0" dirty="0" smtClean="0"/>
                        <a:t> el programa</a:t>
                      </a:r>
                      <a:endParaRPr lang="es-MX" sz="1800" dirty="0"/>
                    </a:p>
                  </a:txBody>
                  <a:tcPr/>
                </a:tc>
              </a:tr>
              <a:tr h="366359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¿Quién lo va a hacer?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Recursos humanos</a:t>
                      </a:r>
                      <a:endParaRPr lang="es-MX" sz="1800" dirty="0"/>
                    </a:p>
                  </a:txBody>
                  <a:tcPr/>
                </a:tc>
              </a:tr>
              <a:tr h="64817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¿Con qué se va a costear?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Recursos materiales</a:t>
                      </a:r>
                      <a:r>
                        <a:rPr lang="es-MX" sz="1800" baseline="0" dirty="0" smtClean="0"/>
                        <a:t>.</a:t>
                      </a:r>
                    </a:p>
                    <a:p>
                      <a:r>
                        <a:rPr lang="es-MX" sz="1800" baseline="0" dirty="0" smtClean="0"/>
                        <a:t>Recursos financieros.</a:t>
                      </a:r>
                      <a:endParaRPr lang="es-MX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/>
              <a:t>ASPECTOS A CONTEMPLAR EN UN PROGRAMA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11624" y="2708920"/>
            <a:ext cx="8229600" cy="3613229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dirty="0" smtClean="0"/>
              <a:t>Justificación del programa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Objetivos (mediatos e inmediatos)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Delimitación del programa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Organización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Evaluación</a:t>
            </a:r>
            <a:endParaRPr lang="es-MX" dirty="0"/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es-MX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algn="ctr">
              <a:defRPr/>
            </a:pPr>
            <a:r>
              <a:rPr lang="es-MX" sz="4400" dirty="0" smtClean="0"/>
              <a:t>Elementos básicos de un programa</a:t>
            </a:r>
            <a:endParaRPr lang="es-MX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s-MX" dirty="0" smtClean="0"/>
              <a:t>TÍTULO DEL PROGRAMA O PROYECTO</a:t>
            </a:r>
          </a:p>
        </p:txBody>
      </p:sp>
      <p:sp>
        <p:nvSpPr>
          <p:cNvPr id="3075" name="2 Marcador de contenido"/>
          <p:cNvSpPr>
            <a:spLocks noGrp="1"/>
          </p:cNvSpPr>
          <p:nvPr>
            <p:ph idx="1"/>
          </p:nvPr>
        </p:nvSpPr>
        <p:spPr>
          <a:xfrm>
            <a:off x="3071664" y="3501008"/>
            <a:ext cx="8229600" cy="2757494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s-MX" dirty="0" smtClean="0"/>
              <a:t>1. Identificar con claridad el nombre del Programa 	o Proyecto para el cual se está trabajando.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9536" y="404664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dirty="0" smtClean="0"/>
              <a:t>ORGANIZACIÓN ENCARGADA DE LA EJECUCIÓN DEL PROGRAMA O PROYECTO</a:t>
            </a:r>
          </a:p>
        </p:txBody>
      </p:sp>
      <p:sp>
        <p:nvSpPr>
          <p:cNvPr id="4099" name="2 Marcador de contenido"/>
          <p:cNvSpPr>
            <a:spLocks noGrp="1"/>
          </p:cNvSpPr>
          <p:nvPr>
            <p:ph idx="1"/>
          </p:nvPr>
        </p:nvSpPr>
        <p:spPr>
          <a:xfrm>
            <a:off x="1952625" y="2500319"/>
            <a:ext cx="8229600" cy="3232938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s-MX" dirty="0" smtClean="0"/>
              <a:t>2. Identificar el nombre de la organización 	encargada de la ejecución del Programa o 	Proyecto; señalar información detallada de la 	Organización (pública, privada o mixtas), 	presentar el currículo de la Organización en el 	cual se de cuenta del perfil, experiencia y 	dominio del campo de acción.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4243" y="1211964"/>
            <a:ext cx="9297671" cy="4795401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sz="5867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s-MX" sz="5867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Formulación</a:t>
            </a:r>
            <a:b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de </a:t>
            </a:r>
            <a:r>
              <a:rPr lang="es-MX" sz="5867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s-MX" sz="5867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s-MX" sz="5867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Programas</a:t>
            </a:r>
            <a:r>
              <a:rPr lang="es-MX" sz="5867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s-MX" sz="5867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es-MX" sz="5867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01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s-MX" dirty="0" smtClean="0"/>
              <a:t>JUSTIFICACIÓN DEL PROGRAMA O PROYECTO</a:t>
            </a:r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2622669" y="3212976"/>
            <a:ext cx="8915400" cy="2304256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s-MX" dirty="0" smtClean="0"/>
              <a:t>3. En la justificación se deben explicar las razones por 	las que se requiere efectuar el programa o 	proyecto, las razones pueden ser de carácter 	técnico o de política institucional.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MX" dirty="0" smtClean="0"/>
              <a:t>Las razones técnicas: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Se refieren a los argumentos objetivos relacionados con las situaciones de amenaza y la magnitud de las mismas.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En este punto deben señalarse los aspectos siguientes: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Identificación de la situación de amenaza.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Magnitud de la situación de amenaza, en términos de cantidad de población afectada, porcentaje de la población total afectada por la amenaza o violación y su localización geográfica, referida ésta al ámbito donde ocurre la amenaza (nacional, estatal o municipal).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s-MX" dirty="0" smtClean="0"/>
              <a:t>Las razones político-institucionales:</a:t>
            </a:r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MX" dirty="0" smtClean="0"/>
              <a:t>Tienen que ver con la relación que existe entre el programa o proyecto y las orientaciones de un plan general a nivel nacional, estatal o municipal.</a:t>
            </a:r>
          </a:p>
          <a:p>
            <a:pPr algn="just" eaLnBrk="1" hangingPunct="1"/>
            <a:r>
              <a:rPr lang="es-MX" dirty="0" smtClean="0"/>
              <a:t>En este punto, se destaca la vinculación del programa o proyecto con las leyes, planes y prioridades nacionales, estatales y municipales.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s-MX" dirty="0" smtClean="0"/>
              <a:t>BREVE DESCRIPCIÓN DEL PROGRAMA O PROYECTO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2783632" y="3140968"/>
            <a:ext cx="8915400" cy="2807568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s-MX" dirty="0" smtClean="0"/>
              <a:t>4. Dicha descripción consiste en resumir algunas 	características fundamentales a cerca de la idea 	central de lo que se quiere hacer con el programa o 	proyecto, dando a conocer una noción exacta a 	cerca de lo básico del programa o proyecto, 	señalando lo siguiente: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5640" y="2636912"/>
            <a:ext cx="8229600" cy="2868340"/>
          </a:xfrm>
        </p:spPr>
        <p:txBody>
          <a:bodyPr rtlCol="0">
            <a:normAutofit fontScale="77500" lnSpcReduction="2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Tipo de programa o proyecto definidos como prioritarios.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Ámbito geográfico o territorial en el cual se circunscribe el programa o proyecto: nacional, regional, estatal y municipal.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Propósito central del programa o proyecto, destacando la situación de amenaza que se pretende atender.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Población beneficiaria.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Fases o etapas que lo conforman.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s-MX" dirty="0" smtClean="0"/>
              <a:t>5. OBJETIVOS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Los objetivos describen el estado deseable al cual se quiere llegar, responde a las preguntas: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¿Para qué se quiere hacer y qué se espera obtener, una vez ejecutado el programa o proyecto?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Por lo general, los objetivos traducen la solución de la amenaza o la disminución de su persistencia.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Asimismo, indican el propósito que se pretende alcanzar en un determinado lapso de tiempo.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2 Marcador de contenido"/>
          <p:cNvSpPr>
            <a:spLocks noGrp="1"/>
          </p:cNvSpPr>
          <p:nvPr>
            <p:ph idx="1"/>
          </p:nvPr>
        </p:nvSpPr>
        <p:spPr>
          <a:xfrm>
            <a:off x="1919536" y="2728888"/>
            <a:ext cx="8229600" cy="2716336"/>
          </a:xfrm>
        </p:spPr>
        <p:txBody>
          <a:bodyPr>
            <a:normAutofit fontScale="77500" lnSpcReduction="20000"/>
          </a:bodyPr>
          <a:lstStyle/>
          <a:p>
            <a:pPr algn="just" eaLnBrk="1" hangingPunct="1"/>
            <a:r>
              <a:rPr lang="es-MX" i="1" dirty="0" smtClean="0"/>
              <a:t>El objetivo general u objetivo de desarrollo es el propósito central del proyecto, dado que expresa el cambio que se espera lograr en las manifestaciones de una amenaza y que al cuantificarse se transforma en metas finales.</a:t>
            </a:r>
          </a:p>
          <a:p>
            <a:pPr algn="just" eaLnBrk="1" hangingPunct="1"/>
            <a:r>
              <a:rPr lang="es-MX" i="1" dirty="0" smtClean="0"/>
              <a:t>Los objetivos específicos u objetivos operativos indican el cambio que es necesario producir en las causas claves de las amenazas o violación, con el fin de lograr el objetivo general.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2207568" y="1052736"/>
            <a:ext cx="8911687" cy="1280890"/>
          </a:xfrm>
        </p:spPr>
        <p:txBody>
          <a:bodyPr/>
          <a:lstStyle/>
          <a:p>
            <a:pPr algn="l" eaLnBrk="1" hangingPunct="1"/>
            <a:r>
              <a:rPr lang="es-MX" dirty="0" smtClean="0"/>
              <a:t>6. METAS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9537" y="2727184"/>
            <a:ext cx="8407893" cy="3222097"/>
          </a:xfrm>
        </p:spPr>
        <p:txBody>
          <a:bodyPr rtlCol="0">
            <a:normAutofit fontScale="92500" lnSpcReduction="1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Las metas responden a la pregunta: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¿Cuánto se quiere hacer con la realización del programa o proyecto dentro de un lapso determinado y en un ámbito o espacio delimitado?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Estas establecen cuánto, cuándo y dónde se realizan los objetivos, de modo que puedan establecerse claramente las actividades y estimarse los insumos requeridos.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1991544" y="764704"/>
            <a:ext cx="8911687" cy="1280890"/>
          </a:xfrm>
        </p:spPr>
        <p:txBody>
          <a:bodyPr/>
          <a:lstStyle/>
          <a:p>
            <a:pPr algn="l" eaLnBrk="1" hangingPunct="1"/>
            <a:r>
              <a:rPr lang="es-MX" dirty="0" smtClean="0"/>
              <a:t>7. ACTIVIDADES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1919537" y="2564905"/>
            <a:ext cx="8407893" cy="2430009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es-MX" dirty="0" smtClean="0"/>
              <a:t>Son el medio de intervención sobre la realidad, mediante la realización secuencial e integrada de diversas acciones que son necesarias para lograr las metas y objetivos específicos de un Programa.</a:t>
            </a:r>
          </a:p>
          <a:p>
            <a:pPr algn="just" eaLnBrk="1" hangingPunct="1"/>
            <a:r>
              <a:rPr lang="es-MX" dirty="0" smtClean="0"/>
              <a:t>Deben responder a la interrogante:</a:t>
            </a:r>
          </a:p>
          <a:p>
            <a:pPr algn="just" eaLnBrk="1" hangingPunct="1"/>
            <a:r>
              <a:rPr lang="es-MX" dirty="0" smtClean="0"/>
              <a:t>¿Cómo se va a hacer el Programa o Proyecto?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Marcador de contenido"/>
          <p:cNvSpPr>
            <a:spLocks noGrp="1"/>
          </p:cNvSpPr>
          <p:nvPr>
            <p:ph idx="1"/>
          </p:nvPr>
        </p:nvSpPr>
        <p:spPr>
          <a:xfrm>
            <a:off x="1919537" y="2708921"/>
            <a:ext cx="8407893" cy="2285993"/>
          </a:xfrm>
        </p:spPr>
        <p:txBody>
          <a:bodyPr>
            <a:normAutofit lnSpcReduction="10000"/>
          </a:bodyPr>
          <a:lstStyle/>
          <a:p>
            <a:pPr algn="just" eaLnBrk="1" hangingPunct="1"/>
            <a:endParaRPr lang="es-MX" dirty="0" smtClean="0"/>
          </a:p>
          <a:p>
            <a:pPr algn="just" eaLnBrk="1" hangingPunct="1"/>
            <a:r>
              <a:rPr lang="es-MX" dirty="0" smtClean="0"/>
              <a:t>Para alcanzar las metas y objetivos propuestos, debe indicarse de manera concreta y precisa cuáles son las actividades que hay que ejecutar, organizándolas por fase y por objetivo específico.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dirty="0" smtClean="0"/>
              <a:t>Justificación 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89440" y="2170176"/>
            <a:ext cx="9318657" cy="34991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/>
              <a:t>Uno de los temas centrales de estudio en la Planeación de las Organizaciones públicas y privadas en la actualidad es la </a:t>
            </a:r>
            <a:r>
              <a:rPr lang="es-MX" sz="3200" dirty="0" smtClean="0"/>
              <a:t>formulación de programas, </a:t>
            </a:r>
            <a:r>
              <a:rPr lang="es-MX" sz="3200" dirty="0"/>
              <a:t>su  importancia </a:t>
            </a:r>
            <a:r>
              <a:rPr lang="es-MX" sz="3200" dirty="0" smtClean="0"/>
              <a:t>radica </a:t>
            </a:r>
            <a:r>
              <a:rPr lang="es-MX" sz="3200" dirty="0"/>
              <a:t>en que a través de </a:t>
            </a:r>
            <a:r>
              <a:rPr lang="es-MX" sz="3200" dirty="0" smtClean="0"/>
              <a:t>ellos </a:t>
            </a:r>
            <a:r>
              <a:rPr lang="es-MX" sz="3200" dirty="0"/>
              <a:t>se contribuye a  </a:t>
            </a:r>
            <a:r>
              <a:rPr lang="es-MX" sz="3200" dirty="0" smtClean="0"/>
              <a:t>la atención y resolución  problemas que aquejan a la sociedad.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96312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9536" y="2276872"/>
            <a:ext cx="8229600" cy="3865612"/>
          </a:xfrm>
        </p:spPr>
        <p:txBody>
          <a:bodyPr rtlCol="0">
            <a:normAutofit fontScale="85000" lnSpcReduction="2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Es importante señalar: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¿Cómo el programa o proyecto se articula con la red de organizaciones (públicas, privadas o mixtas) que se relacionan con el problema a fin de garantizar resultados; especificando, qué resultado se restablece mediante la ejecución directa del proyecto, cuáles a través de la coordinación en red, y cuáles serían objeto de políticas públicas de cada gobierno de acuerdo al ámbito territorial.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Por ello es importante establecer las actividades para cada fase, señalando los respectivos productos y responsables.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1950425" y="1052736"/>
            <a:ext cx="8911687" cy="1280890"/>
          </a:xfrm>
        </p:spPr>
        <p:txBody>
          <a:bodyPr/>
          <a:lstStyle/>
          <a:p>
            <a:pPr algn="l" eaLnBrk="1" hangingPunct="1"/>
            <a:r>
              <a:rPr lang="es-MX" dirty="0" smtClean="0"/>
              <a:t>8. PRODUCTOS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9537" y="2943208"/>
            <a:ext cx="8407893" cy="2934065"/>
          </a:xfrm>
        </p:spPr>
        <p:txBody>
          <a:bodyPr rtlCol="0">
            <a:normAutofit fontScale="77500" lnSpcReduction="2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Son los resultados específicos de las actividades realizadas a través del uso de los insumos programados.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Igualmente, son el primer nivel de resultados a los que se llega, por el hecho de haber realizado las actividades, además son la condición previa para el logro de objetivos y metas.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Los productos pueden ser de dos clases: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A) Bienes o resultados materiales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B) Servicios prestados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s-MX" dirty="0" smtClean="0"/>
              <a:t>9. POBLACIÓN A SER ATENDIDA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9537" y="3087224"/>
            <a:ext cx="8407893" cy="2430009"/>
          </a:xfrm>
        </p:spPr>
        <p:txBody>
          <a:bodyPr rtlCol="0">
            <a:normAutofit fontScale="85000" lnSpcReduction="1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Para determinar la población que va a ser atendida o directamente favorecida por la consecución de objetivos y metas del programa o proyecto, se debe responder a la pregunta ¿a quién va dirigido el programa o proyecto?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Asimismo, se debe indicar la cantidad de población que se va a atender con la ejecución del programa.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s-MX" dirty="0" smtClean="0"/>
              <a:t>10. TIEMPO DE EJECUCIÓN</a:t>
            </a:r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>
          <a:xfrm>
            <a:off x="1919537" y="2655176"/>
            <a:ext cx="8407893" cy="2790049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es-MX" dirty="0" smtClean="0"/>
              <a:t>Se refiere al tiempo (medido en meses o años) necesario para la ejecución del programa, lapso para el cual se está solicitando el financiamiento.</a:t>
            </a:r>
          </a:p>
          <a:p>
            <a:pPr algn="just" eaLnBrk="1" hangingPunct="1"/>
            <a:r>
              <a:rPr lang="es-MX" dirty="0" smtClean="0"/>
              <a:t>Debe identificarse la fecha estimada de inicio y culminación de este,</a:t>
            </a:r>
          </a:p>
          <a:p>
            <a:pPr algn="just" eaLnBrk="1" hangingPunct="1"/>
            <a:r>
              <a:rPr lang="es-MX" dirty="0" smtClean="0"/>
              <a:t>Su temporalidad es de corto plazo, es decir, un periodo máximo de un año.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>
              <a:defRPr/>
            </a:pPr>
            <a:r>
              <a:rPr lang="es-MX" dirty="0" smtClean="0"/>
              <a:t>11. ESTRUCTURA ORGANIZATIVA Y DE GESTIÓN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9537" y="2420889"/>
            <a:ext cx="8407893" cy="3150089"/>
          </a:xfrm>
        </p:spPr>
        <p:txBody>
          <a:bodyPr rtlCol="0">
            <a:normAutofit fontScale="85000" lnSpcReduction="2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En este punto se debe describir cuál va a ser la estructura organizativa y de gestión que se utilizará para ejecutar el programa.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Hay que identificar si el programa va a tener una coordinación general, coordinaciones de área o equipos de trabajo. Las preguntas a responder son: ¿Con cuánto personal va a contar? Y ¿Cómo va a estar organizado este personal?, tomando en cuenta las responsabilidades que van a tener designadas cada uno.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s-MX" dirty="0" smtClean="0"/>
              <a:t>12. LOCALIZACIÓN</a:t>
            </a: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1919537" y="3231240"/>
            <a:ext cx="8407893" cy="1997961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es-MX" dirty="0" smtClean="0"/>
              <a:t>Consiste en determinar en qué área del territorio se localizará la ejecución del programa.</a:t>
            </a:r>
          </a:p>
          <a:p>
            <a:pPr algn="just" eaLnBrk="1" hangingPunct="1"/>
            <a:r>
              <a:rPr lang="es-MX" dirty="0" smtClean="0"/>
              <a:t>Se identifica la región, el estado, el municipio, la población, la zona, barrio, área, departamento, etc. Donde se ejecutará el programa o proyecto.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>
              <a:defRPr/>
            </a:pPr>
            <a:r>
              <a:rPr lang="es-MX" dirty="0" smtClean="0"/>
              <a:t>13. PARTICIPACIÓN DE OTRAS INSTITUCIONES EN LA EJECUCIÓN DEL PROGRAMA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9537" y="3212977"/>
            <a:ext cx="8407893" cy="2213985"/>
          </a:xfrm>
        </p:spPr>
        <p:txBody>
          <a:bodyPr rtlCol="0">
            <a:normAutofit fontScale="77500" lnSpcReduction="2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Indicar cuál es la participación de cada organización y cuáles son los mecanismos de coordinación.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Cuando se proponen programas dirigidos a áreas de la realidad social donde tiene responsabilidad una determinada organización, es obligatorio explicar cuáles el nivel de coordinación que existe entre el programa y esa organización.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s-MX" dirty="0" smtClean="0"/>
              <a:t>14. COSTOS DEL PROGRAMA</a:t>
            </a:r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1919537" y="3087224"/>
            <a:ext cx="8407893" cy="3006073"/>
          </a:xfrm>
        </p:spPr>
        <p:txBody>
          <a:bodyPr>
            <a:normAutofit fontScale="85000" lnSpcReduction="10000"/>
          </a:bodyPr>
          <a:lstStyle/>
          <a:p>
            <a:pPr algn="just" eaLnBrk="1" hangingPunct="1"/>
            <a:r>
              <a:rPr lang="es-MX" dirty="0" smtClean="0"/>
              <a:t>No basta determinar cifras globales, en el cálculo y análisis de los costos se deben identificar cada uno de los rubros o categorías del gasto, de la siguiente manera:</a:t>
            </a:r>
          </a:p>
          <a:p>
            <a:pPr algn="just" eaLnBrk="1" hangingPunct="1"/>
            <a:r>
              <a:rPr lang="es-MX" dirty="0" smtClean="0"/>
              <a:t>Personal,</a:t>
            </a:r>
          </a:p>
          <a:p>
            <a:pPr algn="just" eaLnBrk="1" hangingPunct="1"/>
            <a:r>
              <a:rPr lang="es-MX" dirty="0" smtClean="0"/>
              <a:t>Materiales y servicios,</a:t>
            </a:r>
          </a:p>
          <a:p>
            <a:pPr algn="just" eaLnBrk="1" hangingPunct="1"/>
            <a:r>
              <a:rPr lang="es-MX" dirty="0" smtClean="0"/>
              <a:t>Activos reales (maquinaria y equipos), y</a:t>
            </a:r>
          </a:p>
          <a:p>
            <a:pPr algn="just" eaLnBrk="1" hangingPunct="1"/>
            <a:r>
              <a:rPr lang="es-MX" dirty="0" smtClean="0"/>
              <a:t>Otros costos.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9536" y="2420889"/>
            <a:ext cx="8229600" cy="3722737"/>
          </a:xfrm>
        </p:spPr>
        <p:txBody>
          <a:bodyPr rtlCol="0">
            <a:normAutofit fontScale="85000" lnSpcReduction="1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Estos rubros deben identificarse dentro de dos grandes categorías de costo: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Costos directos o admisibles: son los costos relacionados con el personal, materiales y suministros, servicios, y activos reales (mobiliario y equipos) que se utilizan para atender directamente a los beneficiarios.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MX" dirty="0" smtClean="0"/>
              <a:t>Costos indirectos o no admisibles: son los costos relacionados con el personal, materiales, servicios, mobiliario y equipos que se utilizan en el programa pero no benefician directamente.</a:t>
            </a:r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Actividades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862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Objetivo 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36065" y="1499616"/>
            <a:ext cx="9314688" cy="4876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MX" sz="2400" dirty="0"/>
          </a:p>
          <a:p>
            <a:pPr marL="0" indent="0" algn="just">
              <a:buNone/>
            </a:pPr>
            <a:r>
              <a:rPr lang="es-MX" sz="3200" dirty="0"/>
              <a:t>El </a:t>
            </a:r>
            <a:r>
              <a:rPr lang="es-MX" sz="3200" b="1" dirty="0"/>
              <a:t>objetivo</a:t>
            </a:r>
            <a:r>
              <a:rPr lang="es-MX" sz="3200" dirty="0"/>
              <a:t> que se plantea para estudiar </a:t>
            </a:r>
            <a:r>
              <a:rPr lang="es-MX" sz="3200" dirty="0" smtClean="0"/>
              <a:t>la formulación de programas dentro de la planeación es:</a:t>
            </a:r>
            <a:endParaRPr lang="es-MX" sz="3200" dirty="0"/>
          </a:p>
          <a:p>
            <a:pPr marL="0" indent="0" algn="just">
              <a:buNone/>
            </a:pPr>
            <a:r>
              <a:rPr lang="es-MX" sz="3200" dirty="0"/>
              <a:t>Dominar el conocimiento </a:t>
            </a:r>
            <a:r>
              <a:rPr lang="es-MX" sz="3200" dirty="0" smtClean="0"/>
              <a:t>integral sobre </a:t>
            </a:r>
            <a:r>
              <a:rPr lang="es-MX" sz="3200" dirty="0"/>
              <a:t>la </a:t>
            </a:r>
            <a:r>
              <a:rPr lang="es-MX" sz="3200" dirty="0" smtClean="0"/>
              <a:t>formulación de programas como medio de atención a los problemas sociales que forman parte del actuar de los politólogos y administradores públicos.</a:t>
            </a:r>
          </a:p>
        </p:txBody>
      </p:sp>
    </p:spTree>
    <p:extLst>
      <p:ext uri="{BB962C8B-B14F-4D97-AF65-F5344CB8AC3E}">
        <p14:creationId xmlns:p14="http://schemas.microsoft.com/office/powerpoint/2010/main" val="160441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Seleccionar un programa de tipo gubernamental (Social, Político, Económico, </a:t>
            </a:r>
            <a:r>
              <a:rPr lang="es-MX" dirty="0" err="1" smtClean="0"/>
              <a:t>etc</a:t>
            </a:r>
            <a:r>
              <a:rPr lang="es-MX" dirty="0" smtClean="0"/>
              <a:t>) que sea de tu interés o que este vinculado con tu trabajo de investigación (tesis) hacer una revisión destacando en un cuadro matriz los principales elementos que conforman un programa.</a:t>
            </a:r>
            <a:endParaRPr lang="es-MX" dirty="0"/>
          </a:p>
        </p:txBody>
      </p:sp>
      <p:sp>
        <p:nvSpPr>
          <p:cNvPr id="4" name="Botón de acción: Volver 3">
            <a:hlinkClick r:id="rId2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  <p:extLst>
      <p:ext uri="{BB962C8B-B14F-4D97-AF65-F5344CB8AC3E}">
        <p14:creationId xmlns:p14="http://schemas.microsoft.com/office/powerpoint/2010/main" val="991832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 smtClean="0"/>
              <a:t>Programa de estudios</a:t>
            </a:r>
            <a:endParaRPr lang="es-MX" b="1" i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173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401" y="2682877"/>
            <a:ext cx="6019800" cy="2533651"/>
          </a:xfrm>
        </p:spPr>
      </p:pic>
      <p:sp>
        <p:nvSpPr>
          <p:cNvPr id="6" name="Botón de acción: Volver 5">
            <a:hlinkClick r:id="rId4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  <p:extLst>
      <p:ext uri="{BB962C8B-B14F-4D97-AF65-F5344CB8AC3E}">
        <p14:creationId xmlns:p14="http://schemas.microsoft.com/office/powerpoint/2010/main" val="256088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i="1" dirty="0" smtClean="0"/>
              <a:t>Bibliografía</a:t>
            </a:r>
            <a:endParaRPr lang="es-ES" b="1" i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612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412776"/>
            <a:ext cx="8915400" cy="4498446"/>
          </a:xfrm>
        </p:spPr>
        <p:txBody>
          <a:bodyPr>
            <a:normAutofit fontScale="85000" lnSpcReduction="10000"/>
          </a:bodyPr>
          <a:lstStyle/>
          <a:p>
            <a:endParaRPr lang="es-ES" dirty="0" smtClean="0"/>
          </a:p>
          <a:p>
            <a:r>
              <a:rPr lang="es-ES" dirty="0"/>
              <a:t>ROMÁN C. Marcela. Guía Práctica para el Diseño de Proyectos Sociales. CIDE. México</a:t>
            </a:r>
            <a:r>
              <a:rPr lang="es-ES" dirty="0" smtClean="0"/>
              <a:t>. </a:t>
            </a:r>
            <a:r>
              <a:rPr lang="es-ES" u="sng" dirty="0">
                <a:hlinkClick r:id="rId2"/>
              </a:rPr>
              <a:t>http://www.biblioteca.org.ar/libros/88594.pdf</a:t>
            </a:r>
            <a:endParaRPr lang="es-MX" sz="1800" dirty="0"/>
          </a:p>
          <a:p>
            <a:r>
              <a:rPr lang="es-ES" dirty="0"/>
              <a:t>SHCP, Guía técnica para la elaboración de los programas derivados del Plan Nacional de Desarrollo 2013-2018. </a:t>
            </a:r>
            <a:r>
              <a:rPr lang="es-ES" dirty="0" smtClean="0"/>
              <a:t>México. </a:t>
            </a:r>
            <a:r>
              <a:rPr lang="es-ES" u="sng" dirty="0">
                <a:hlinkClick r:id="rId3"/>
              </a:rPr>
              <a:t>http://www.bancomext.com/wp-content/uploads/2014/07/guia_tecnica_pnd_2013-2018.pdf</a:t>
            </a:r>
            <a:endParaRPr lang="es-MX" sz="1800" dirty="0"/>
          </a:p>
          <a:p>
            <a:r>
              <a:rPr lang="es-ES" dirty="0" smtClean="0"/>
              <a:t>Subsecretaría </a:t>
            </a:r>
            <a:r>
              <a:rPr lang="es-ES" dirty="0"/>
              <a:t>general de gobierno. ¿cómo diseñar  y elaborar Proyectos?. Chile</a:t>
            </a:r>
            <a:r>
              <a:rPr lang="es-ES" dirty="0" smtClean="0"/>
              <a:t>. </a:t>
            </a:r>
            <a:r>
              <a:rPr lang="es-ES" u="sng" dirty="0">
                <a:hlinkClick r:id="rId4"/>
              </a:rPr>
              <a:t>http://</a:t>
            </a:r>
            <a:r>
              <a:rPr lang="es-ES" u="sng" dirty="0" smtClean="0">
                <a:hlinkClick r:id="rId4"/>
              </a:rPr>
              <a:t>www.gobiernoabierto.gob.cl/sites/default/files/biblioteca/Serie_6.pdf</a:t>
            </a:r>
            <a:endParaRPr lang="es-ES" u="sng" dirty="0" smtClean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Botón de acción: Volver 3">
            <a:hlinkClick r:id="rId5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  <p:extLst>
      <p:ext uri="{BB962C8B-B14F-4D97-AF65-F5344CB8AC3E}">
        <p14:creationId xmlns:p14="http://schemas.microsoft.com/office/powerpoint/2010/main" val="78655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i="1" dirty="0" smtClean="0"/>
              <a:t>Requisitos</a:t>
            </a:r>
            <a:endParaRPr lang="es-ES" b="1" i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42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323184" y="2250724"/>
            <a:ext cx="10075085" cy="345413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ES" dirty="0" smtClean="0"/>
              <a:t>Para </a:t>
            </a:r>
            <a:r>
              <a:rPr lang="es-ES" dirty="0"/>
              <a:t>operar el material didáctico de manera correcta se requiere tener instalado en su equipo de computo los siguientes programas:</a:t>
            </a:r>
          </a:p>
          <a:p>
            <a:pPr algn="just"/>
            <a:r>
              <a:rPr lang="es-ES" dirty="0"/>
              <a:t>Microsoft Office (</a:t>
            </a:r>
            <a:r>
              <a:rPr lang="es-ES" dirty="0" err="1"/>
              <a:t>Power</a:t>
            </a:r>
            <a:r>
              <a:rPr lang="es-ES" dirty="0"/>
              <a:t> Point y </a:t>
            </a:r>
            <a:r>
              <a:rPr lang="es-ES" dirty="0" smtClean="0"/>
              <a:t>Word)</a:t>
            </a:r>
          </a:p>
          <a:p>
            <a:pPr algn="just"/>
            <a:r>
              <a:rPr lang="es-ES" dirty="0" smtClean="0"/>
              <a:t>Adobe Reader</a:t>
            </a:r>
          </a:p>
          <a:p>
            <a:pPr algn="just"/>
            <a:r>
              <a:rPr lang="es-ES" dirty="0" smtClean="0"/>
              <a:t>Real Player</a:t>
            </a:r>
          </a:p>
          <a:p>
            <a:pPr algn="just"/>
            <a:r>
              <a:rPr lang="es-ES" dirty="0" err="1" smtClean="0"/>
              <a:t>Mimio</a:t>
            </a:r>
            <a:r>
              <a:rPr lang="es-ES" dirty="0" smtClean="0"/>
              <a:t> Studio</a:t>
            </a:r>
          </a:p>
          <a:p>
            <a:pPr algn="just"/>
            <a:r>
              <a:rPr lang="es-ES" dirty="0" smtClean="0"/>
              <a:t>Acceso </a:t>
            </a:r>
            <a:r>
              <a:rPr lang="es-ES" dirty="0"/>
              <a:t>a Internet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7" name="Botón de acción: Volver 6">
            <a:hlinkClick r:id="rId2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  <p:extLst>
      <p:ext uri="{BB962C8B-B14F-4D97-AF65-F5344CB8AC3E}">
        <p14:creationId xmlns:p14="http://schemas.microsoft.com/office/powerpoint/2010/main" val="216199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i="1" dirty="0" smtClean="0"/>
              <a:t>Créditos</a:t>
            </a:r>
            <a:endParaRPr lang="es-ES" b="1" i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500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Material didáctico elaborado por la Dra. Delia Gutiérrez Linares. Para la materia de Planeación y Formulación de Programas de la Lic. en Ciencias Políticas y Administración Pública que se imparte en la Fac. de Ciencias Políticas y Sociales de la UAEMEX.</a:t>
            </a:r>
          </a:p>
          <a:p>
            <a:pPr marL="0" indent="0">
              <a:buNone/>
            </a:pPr>
            <a:r>
              <a:rPr lang="es-ES" dirty="0" smtClean="0"/>
              <a:t>Email: </a:t>
            </a:r>
            <a:r>
              <a:rPr lang="es-ES" dirty="0" smtClean="0">
                <a:hlinkClick r:id="rId2"/>
              </a:rPr>
              <a:t>dgutierrezl@uaemex.mx</a:t>
            </a: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7" name="Botón de acción: Volver 6">
            <a:hlinkClick r:id="rId3" action="ppaction://hlinksldjump" highlightClick="1"/>
          </p:cNvPr>
          <p:cNvSpPr/>
          <p:nvPr/>
        </p:nvSpPr>
        <p:spPr>
          <a:xfrm rot="16200000">
            <a:off x="11765995" y="6413294"/>
            <a:ext cx="328167" cy="23206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  <p:extLst>
      <p:ext uri="{BB962C8B-B14F-4D97-AF65-F5344CB8AC3E}">
        <p14:creationId xmlns:p14="http://schemas.microsoft.com/office/powerpoint/2010/main" val="37074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Contenido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775520" y="1919945"/>
            <a:ext cx="4752528" cy="3813311"/>
          </a:xfrm>
          <a:ln w="12700" cmpd="thickThin">
            <a:solidFill>
              <a:schemeClr val="bg2">
                <a:lumMod val="2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endParaRPr lang="es-MX" dirty="0" smtClean="0"/>
          </a:p>
          <a:p>
            <a:pPr algn="l"/>
            <a:r>
              <a:rPr lang="es-MX" sz="10666" dirty="0" smtClean="0">
                <a:solidFill>
                  <a:schemeClr val="tx1"/>
                </a:solidFill>
                <a:hlinkClick r:id="rId3" action="ppaction://hlinksldjump"/>
              </a:rPr>
              <a:t>Conceptos generales</a:t>
            </a:r>
            <a:endParaRPr lang="es-MX" sz="10666" dirty="0" smtClean="0">
              <a:solidFill>
                <a:schemeClr val="tx1"/>
              </a:solidFill>
            </a:endParaRPr>
          </a:p>
          <a:p>
            <a:pPr algn="l"/>
            <a:r>
              <a:rPr lang="es-MX" sz="10666" dirty="0" smtClean="0">
                <a:solidFill>
                  <a:schemeClr val="tx1"/>
                </a:solidFill>
                <a:hlinkClick r:id="rId4" action="ppaction://hlinksldjump"/>
              </a:rPr>
              <a:t>Elementos para la presentación de un programa</a:t>
            </a:r>
            <a:endParaRPr lang="es-MX" sz="10666" dirty="0" smtClean="0">
              <a:solidFill>
                <a:schemeClr val="tx1"/>
              </a:solidFill>
            </a:endParaRPr>
          </a:p>
          <a:p>
            <a:pPr algn="l"/>
            <a:r>
              <a:rPr lang="es-MX" sz="10666" dirty="0" smtClean="0">
                <a:solidFill>
                  <a:schemeClr val="tx1"/>
                </a:solidFill>
                <a:hlinkClick r:id="rId5" action="ppaction://hlinksldjump"/>
              </a:rPr>
              <a:t>Formulación de programas</a:t>
            </a:r>
            <a:endParaRPr lang="es-MX" sz="10666" dirty="0" smtClean="0">
              <a:solidFill>
                <a:schemeClr val="tx1"/>
              </a:solidFill>
            </a:endParaRPr>
          </a:p>
          <a:p>
            <a:pPr algn="l"/>
            <a:r>
              <a:rPr lang="es-MX" sz="10666" dirty="0" smtClean="0">
                <a:solidFill>
                  <a:schemeClr val="tx1"/>
                </a:solidFill>
                <a:hlinkClick r:id="rId6" action="ppaction://hlinksldjump"/>
              </a:rPr>
              <a:t>Guía para la formulación de programas</a:t>
            </a:r>
            <a:endParaRPr lang="es-MX" sz="10666" dirty="0" smtClean="0">
              <a:solidFill>
                <a:schemeClr val="tx1"/>
              </a:solidFill>
            </a:endParaRPr>
          </a:p>
          <a:p>
            <a:pPr algn="l"/>
            <a:r>
              <a:rPr lang="es-MX" sz="10666" dirty="0" smtClean="0">
                <a:solidFill>
                  <a:schemeClr val="tx1"/>
                </a:solidFill>
                <a:hlinkClick r:id="rId7" action="ppaction://hlinksldjump"/>
              </a:rPr>
              <a:t>Elementos básicos de un programa</a:t>
            </a:r>
            <a:endParaRPr lang="es-MX" sz="10666" dirty="0" smtClean="0">
              <a:solidFill>
                <a:schemeClr val="tx1"/>
              </a:solidFill>
            </a:endParaRP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677755" y="1919944"/>
            <a:ext cx="4530813" cy="3813312"/>
          </a:xfrm>
          <a:ln>
            <a:solidFill>
              <a:schemeClr val="bg2">
                <a:lumMod val="2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endParaRPr lang="es-MX" dirty="0" smtClean="0">
              <a:solidFill>
                <a:schemeClr val="tx1"/>
              </a:solidFill>
            </a:endParaRPr>
          </a:p>
          <a:p>
            <a:pPr algn="l"/>
            <a:endParaRPr lang="es-MX" sz="10666" dirty="0" smtClean="0">
              <a:solidFill>
                <a:schemeClr val="tx1"/>
              </a:solidFill>
            </a:endParaRPr>
          </a:p>
          <a:p>
            <a:pPr algn="l"/>
            <a:r>
              <a:rPr lang="es-MX" sz="10666" dirty="0" smtClean="0">
                <a:solidFill>
                  <a:schemeClr val="tx1"/>
                </a:solidFill>
                <a:hlinkClick r:id="rId8" action="ppaction://hlinksldjump"/>
              </a:rPr>
              <a:t>Actividades</a:t>
            </a:r>
            <a:endParaRPr lang="es-MX" sz="10666" dirty="0" smtClean="0">
              <a:solidFill>
                <a:schemeClr val="tx1"/>
              </a:solidFill>
            </a:endParaRPr>
          </a:p>
          <a:p>
            <a:pPr algn="l"/>
            <a:r>
              <a:rPr lang="es-MX" sz="10666" dirty="0" smtClean="0">
                <a:solidFill>
                  <a:schemeClr val="tx1"/>
                </a:solidFill>
                <a:hlinkClick r:id="rId9" action="ppaction://hlinksldjump"/>
              </a:rPr>
              <a:t>Bibliografía</a:t>
            </a:r>
            <a:r>
              <a:rPr lang="es-MX" sz="10666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s-MX" sz="10666" dirty="0" smtClean="0">
                <a:solidFill>
                  <a:schemeClr val="tx1"/>
                </a:solidFill>
                <a:hlinkClick r:id="rId10" action="ppaction://hlinksldjump"/>
              </a:rPr>
              <a:t>Programa </a:t>
            </a:r>
            <a:r>
              <a:rPr lang="es-MX" sz="10666" dirty="0">
                <a:solidFill>
                  <a:schemeClr val="tx1"/>
                </a:solidFill>
                <a:hlinkClick r:id="rId10" action="ppaction://hlinksldjump"/>
              </a:rPr>
              <a:t>de estudio</a:t>
            </a:r>
            <a:endParaRPr lang="es-MX" sz="10666" dirty="0">
              <a:solidFill>
                <a:schemeClr val="tx1"/>
              </a:solidFill>
            </a:endParaRPr>
          </a:p>
          <a:p>
            <a:pPr algn="l"/>
            <a:r>
              <a:rPr lang="es-MX" sz="10666" dirty="0">
                <a:solidFill>
                  <a:schemeClr val="tx1"/>
                </a:solidFill>
                <a:hlinkClick r:id="rId11" action="ppaction://hlinksldjump"/>
              </a:rPr>
              <a:t>Requisitos</a:t>
            </a:r>
            <a:endParaRPr lang="es-MX" sz="10666" dirty="0">
              <a:solidFill>
                <a:schemeClr val="tx1"/>
              </a:solidFill>
            </a:endParaRPr>
          </a:p>
          <a:p>
            <a:pPr algn="l"/>
            <a:r>
              <a:rPr lang="es-MX" sz="10666" dirty="0">
                <a:solidFill>
                  <a:schemeClr val="tx1"/>
                </a:solidFill>
                <a:hlinkClick r:id="rId12" action="ppaction://hlinksldjump"/>
              </a:rPr>
              <a:t>Créditos</a:t>
            </a:r>
            <a:endParaRPr lang="es-MX" sz="10666" dirty="0">
              <a:solidFill>
                <a:schemeClr val="tx1"/>
              </a:solidFill>
            </a:endParaRPr>
          </a:p>
          <a:p>
            <a:endParaRPr lang="es-MX" dirty="0" smtClean="0"/>
          </a:p>
        </p:txBody>
      </p:sp>
      <p:sp>
        <p:nvSpPr>
          <p:cNvPr id="5" name="Botón de acción: Inicio 4">
            <a:hlinkClick r:id="" action="ppaction://hlinkshowjump?jump=firstslide" highlightClick="1"/>
          </p:cNvPr>
          <p:cNvSpPr/>
          <p:nvPr/>
        </p:nvSpPr>
        <p:spPr>
          <a:xfrm>
            <a:off x="11679935" y="6428584"/>
            <a:ext cx="330815" cy="293512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7" tIns="58613" rIns="117227" bIns="58613" rtlCol="0" anchor="ctr"/>
          <a:lstStyle/>
          <a:p>
            <a:pPr algn="ctr"/>
            <a:endParaRPr lang="es-MX" sz="2400"/>
          </a:p>
        </p:txBody>
      </p:sp>
    </p:spTree>
    <p:extLst>
      <p:ext uri="{BB962C8B-B14F-4D97-AF65-F5344CB8AC3E}">
        <p14:creationId xmlns:p14="http://schemas.microsoft.com/office/powerpoint/2010/main" val="298261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dirty="0" smtClean="0"/>
              <a:t>Conceptos generales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43724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Programa ¿qué es?</a:t>
            </a:r>
            <a:endParaRPr lang="es-E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919537" y="2564904"/>
            <a:ext cx="8151441" cy="3672408"/>
          </a:xfrm>
        </p:spPr>
        <p:txBody>
          <a:bodyPr>
            <a:noAutofit/>
          </a:bodyPr>
          <a:lstStyle/>
          <a:p>
            <a:pPr algn="just"/>
            <a:r>
              <a:rPr lang="es-MX" sz="3200" dirty="0" smtClean="0">
                <a:solidFill>
                  <a:srgbClr val="000000"/>
                </a:solidFill>
              </a:rPr>
              <a:t>C</a:t>
            </a:r>
            <a:r>
              <a:rPr lang="es-ES" sz="3200" dirty="0" smtClean="0">
                <a:solidFill>
                  <a:srgbClr val="000000"/>
                </a:solidFill>
              </a:rPr>
              <a:t>onjunto </a:t>
            </a:r>
            <a:r>
              <a:rPr lang="es-ES" sz="3200" dirty="0">
                <a:solidFill>
                  <a:srgbClr val="000000"/>
                </a:solidFill>
              </a:rPr>
              <a:t>ordenado y coherente de proyectos que se orientan a la atención de problemas específicos para el logro de los objetivos preestablecidos y pueden cubrir todo el país o alguna unidad geográfica más pequeña.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¿Cuándo se inicia?</a:t>
            </a:r>
            <a:endParaRPr lang="es-E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endParaRPr lang="es-MX" sz="3200" dirty="0" smtClean="0">
              <a:solidFill>
                <a:srgbClr val="000000"/>
              </a:solidFill>
            </a:endParaRPr>
          </a:p>
          <a:p>
            <a:pPr marL="45720" indent="0" algn="just">
              <a:buNone/>
            </a:pPr>
            <a:r>
              <a:rPr lang="es-MX" sz="3200" dirty="0" smtClean="0">
                <a:solidFill>
                  <a:srgbClr val="000000"/>
                </a:solidFill>
              </a:rPr>
              <a:t>E</a:t>
            </a:r>
            <a:r>
              <a:rPr lang="es-ES" sz="3200" dirty="0">
                <a:solidFill>
                  <a:srgbClr val="000000"/>
                </a:solidFill>
              </a:rPr>
              <a:t>n un momento determinado y pueden tener duración de uno o más años, </a:t>
            </a:r>
            <a:r>
              <a:rPr lang="es-ES" sz="3200" dirty="0" smtClean="0">
                <a:solidFill>
                  <a:srgbClr val="000000"/>
                </a:solidFill>
              </a:rPr>
              <a:t>coincidiendo </a:t>
            </a:r>
            <a:r>
              <a:rPr lang="es-ES" sz="3200" dirty="0">
                <a:solidFill>
                  <a:srgbClr val="000000"/>
                </a:solidFill>
              </a:rPr>
              <a:t>con la permanencia en su cargo del ejecutivo mayor correspondiente.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326</TotalTime>
  <Words>2247</Words>
  <Application>Microsoft Office PowerPoint</Application>
  <PresentationFormat>Panorámica</PresentationFormat>
  <Paragraphs>227</Paragraphs>
  <Slides>58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58</vt:i4>
      </vt:variant>
    </vt:vector>
  </HeadingPairs>
  <TitlesOfParts>
    <vt:vector size="65" baseType="lpstr">
      <vt:lpstr>Arial</vt:lpstr>
      <vt:lpstr>Calibri</vt:lpstr>
      <vt:lpstr>CLEBAM+PalatinoLinotype</vt:lpstr>
      <vt:lpstr>Times New Roman</vt:lpstr>
      <vt:lpstr>Wingdings</vt:lpstr>
      <vt:lpstr>Wingdings 3</vt:lpstr>
      <vt:lpstr>Espiral</vt:lpstr>
      <vt:lpstr>Facultad de Ciencias Políticas y Sociales</vt:lpstr>
      <vt:lpstr>  Unidad de Aprendizaje:   Planeación y Formulación de Programas  Clave: L42813  Unidad III: Planeación   Tema: Formulación de programas</vt:lpstr>
      <vt:lpstr> Formulación  de  Programas </vt:lpstr>
      <vt:lpstr>Justificación </vt:lpstr>
      <vt:lpstr>Objetivo </vt:lpstr>
      <vt:lpstr>Contenido</vt:lpstr>
      <vt:lpstr>Presentación de PowerPoint</vt:lpstr>
      <vt:lpstr>Programa ¿qué es?</vt:lpstr>
      <vt:lpstr>¿Cuándo se inicia?</vt:lpstr>
      <vt:lpstr>La formulación de programas corresponde...</vt:lpstr>
      <vt:lpstr>Presentación de PowerPoint</vt:lpstr>
      <vt:lpstr>Elementos considerados para la presentación de un programa</vt:lpstr>
      <vt:lpstr>Formulación de programas</vt:lpstr>
      <vt:lpstr>Presentación de PowerPoint</vt:lpstr>
      <vt:lpstr>Presentación de PowerPoint</vt:lpstr>
      <vt:lpstr>PROGRAMA</vt:lpstr>
      <vt:lpstr>PROGRAMA</vt:lpstr>
      <vt:lpstr>PROGRAMA</vt:lpstr>
      <vt:lpstr>PROGRAMA</vt:lpstr>
      <vt:lpstr>Presentación de PowerPoint</vt:lpstr>
      <vt:lpstr>GUÍA PARA LA FORMULACIÓN DE  PROGRAMAS</vt:lpstr>
      <vt:lpstr>PROCESO DE FORMULACIÓN DE PROGRAMAS</vt:lpstr>
      <vt:lpstr>PROCESO DE FORMULACIÓN DE PROGRAMAS</vt:lpstr>
      <vt:lpstr>PROCESO DE FORMULACIÓN DE PROGRAMAS</vt:lpstr>
      <vt:lpstr>CONSIDERACIONES PARA LA FORMULACIÓN DE PROGRAMAS</vt:lpstr>
      <vt:lpstr>ASPECTOS A CONTEMPLAR EN UN PROGRAMA</vt:lpstr>
      <vt:lpstr>Presentación de PowerPoint</vt:lpstr>
      <vt:lpstr>TÍTULO DEL PROGRAMA O PROYECTO</vt:lpstr>
      <vt:lpstr>ORGANIZACIÓN ENCARGADA DE LA EJECUCIÓN DEL PROGRAMA O PROYECTO</vt:lpstr>
      <vt:lpstr>JUSTIFICACIÓN DEL PROGRAMA O PROYECTO</vt:lpstr>
      <vt:lpstr>Las razones técnicas:</vt:lpstr>
      <vt:lpstr>Las razones político-institucionales:</vt:lpstr>
      <vt:lpstr>BREVE DESCRIPCIÓN DEL PROGRAMA O PROYECTO</vt:lpstr>
      <vt:lpstr>Presentación de PowerPoint</vt:lpstr>
      <vt:lpstr>5. OBJETIVOS</vt:lpstr>
      <vt:lpstr>Presentación de PowerPoint</vt:lpstr>
      <vt:lpstr>6. METAS</vt:lpstr>
      <vt:lpstr>7. ACTIVIDADES</vt:lpstr>
      <vt:lpstr>Presentación de PowerPoint</vt:lpstr>
      <vt:lpstr>Presentación de PowerPoint</vt:lpstr>
      <vt:lpstr>8. PRODUCTOS </vt:lpstr>
      <vt:lpstr>9. POBLACIÓN A SER ATENDIDA</vt:lpstr>
      <vt:lpstr>10. TIEMPO DE EJECUCIÓN</vt:lpstr>
      <vt:lpstr>11. ESTRUCTURA ORGANIZATIVA Y DE GESTIÓN</vt:lpstr>
      <vt:lpstr>12. LOCALIZACIÓN</vt:lpstr>
      <vt:lpstr>13. PARTICIPACIÓN DE OTRAS INSTITUCIONES EN LA EJECUCIÓN DEL PROGRAMA</vt:lpstr>
      <vt:lpstr>14. COSTOS DEL PROGRAMA</vt:lpstr>
      <vt:lpstr>Presentación de PowerPoint</vt:lpstr>
      <vt:lpstr>Actividades</vt:lpstr>
      <vt:lpstr>Presentación de PowerPoint</vt:lpstr>
      <vt:lpstr>Programa de estudios</vt:lpstr>
      <vt:lpstr>Presentación de PowerPoint</vt:lpstr>
      <vt:lpstr>Bibliografía</vt:lpstr>
      <vt:lpstr>Presentación de PowerPoint</vt:lpstr>
      <vt:lpstr>Requisitos</vt:lpstr>
      <vt:lpstr>Presentación de PowerPoint</vt:lpstr>
      <vt:lpstr>Créditos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Formulación De Programas</dc:title>
  <dc:creator>acer</dc:creator>
  <cp:lastModifiedBy>Delia</cp:lastModifiedBy>
  <cp:revision>42</cp:revision>
  <dcterms:created xsi:type="dcterms:W3CDTF">2009-03-31T03:25:51Z</dcterms:created>
  <dcterms:modified xsi:type="dcterms:W3CDTF">2017-10-02T17:44:49Z</dcterms:modified>
</cp:coreProperties>
</file>