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4" r:id="rId2"/>
    <p:sldId id="305" r:id="rId3"/>
    <p:sldId id="312" r:id="rId4"/>
    <p:sldId id="306" r:id="rId5"/>
    <p:sldId id="311" r:id="rId6"/>
    <p:sldId id="310" r:id="rId7"/>
    <p:sldId id="256" r:id="rId8"/>
    <p:sldId id="258" r:id="rId9"/>
    <p:sldId id="259" r:id="rId10"/>
    <p:sldId id="297" r:id="rId11"/>
    <p:sldId id="298" r:id="rId12"/>
    <p:sldId id="261" r:id="rId13"/>
    <p:sldId id="257" r:id="rId14"/>
    <p:sldId id="264" r:id="rId15"/>
    <p:sldId id="299" r:id="rId16"/>
    <p:sldId id="265" r:id="rId17"/>
    <p:sldId id="266" r:id="rId18"/>
    <p:sldId id="267" r:id="rId19"/>
    <p:sldId id="268" r:id="rId20"/>
    <p:sldId id="300" r:id="rId21"/>
    <p:sldId id="301" r:id="rId22"/>
    <p:sldId id="302" r:id="rId23"/>
    <p:sldId id="270" r:id="rId24"/>
    <p:sldId id="303" r:id="rId25"/>
    <p:sldId id="272" r:id="rId26"/>
    <p:sldId id="273" r:id="rId27"/>
    <p:sldId id="274" r:id="rId28"/>
    <p:sldId id="275" r:id="rId29"/>
    <p:sldId id="276" r:id="rId30"/>
    <p:sldId id="277" r:id="rId31"/>
    <p:sldId id="278" r:id="rId32"/>
    <p:sldId id="279" r:id="rId33"/>
    <p:sldId id="280" r:id="rId34"/>
    <p:sldId id="281" r:id="rId35"/>
    <p:sldId id="282" r:id="rId36"/>
    <p:sldId id="307" r:id="rId37"/>
    <p:sldId id="283" r:id="rId38"/>
    <p:sldId id="284" r:id="rId39"/>
    <p:sldId id="285" r:id="rId40"/>
    <p:sldId id="286" r:id="rId41"/>
    <p:sldId id="288" r:id="rId42"/>
    <p:sldId id="290" r:id="rId43"/>
    <p:sldId id="287" r:id="rId44"/>
    <p:sldId id="291" r:id="rId45"/>
    <p:sldId id="313" r:id="rId46"/>
    <p:sldId id="292" r:id="rId47"/>
    <p:sldId id="293" r:id="rId48"/>
    <p:sldId id="314" r:id="rId49"/>
    <p:sldId id="315" r:id="rId50"/>
    <p:sldId id="316" r:id="rId51"/>
    <p:sldId id="317" r:id="rId52"/>
    <p:sldId id="318" r:id="rId53"/>
    <p:sldId id="319" r:id="rId54"/>
    <p:sldId id="320" r:id="rId55"/>
    <p:sldId id="321" r:id="rId56"/>
  </p:sldIdLst>
  <p:sldSz cx="9144000" cy="5715000" type="screen16x10"/>
  <p:notesSz cx="6858000" cy="9144000"/>
  <p:defaultTextStyle>
    <a:defPPr>
      <a:defRPr lang="es-MX"/>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9" autoAdjust="0"/>
    <p:restoredTop sz="94660" autoAdjust="0"/>
  </p:normalViewPr>
  <p:slideViewPr>
    <p:cSldViewPr snapToGrid="0">
      <p:cViewPr varScale="1">
        <p:scale>
          <a:sx n="110" d="100"/>
          <a:sy n="110" d="100"/>
        </p:scale>
        <p:origin x="864" y="102"/>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F7A3B2-4A11-4FB5-8658-6011FED8F7F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2AE77F9C-3A60-4686-9ED2-1FF56847BE4A}">
      <dgm:prSet phldrT="[Texto]"/>
      <dgm:spPr/>
      <dgm:t>
        <a:bodyPr/>
        <a:lstStyle/>
        <a:p>
          <a:r>
            <a:rPr lang="es-ES" dirty="0" smtClean="0"/>
            <a:t>Desplazamiento del estado como actor central de la política pública</a:t>
          </a:r>
          <a:endParaRPr lang="es-ES" dirty="0"/>
        </a:p>
      </dgm:t>
    </dgm:pt>
    <dgm:pt modelId="{0548C89E-D433-44C6-9FB1-B6477C9C656F}" type="parTrans" cxnId="{98727DD0-10CC-4EAD-BD93-4536C70AA605}">
      <dgm:prSet/>
      <dgm:spPr/>
      <dgm:t>
        <a:bodyPr/>
        <a:lstStyle/>
        <a:p>
          <a:endParaRPr lang="es-ES"/>
        </a:p>
      </dgm:t>
    </dgm:pt>
    <dgm:pt modelId="{F6369A6B-8D3D-4BB5-B2C4-317EB06AF95B}" type="sibTrans" cxnId="{98727DD0-10CC-4EAD-BD93-4536C70AA605}">
      <dgm:prSet/>
      <dgm:spPr/>
      <dgm:t>
        <a:bodyPr/>
        <a:lstStyle/>
        <a:p>
          <a:endParaRPr lang="es-ES"/>
        </a:p>
      </dgm:t>
    </dgm:pt>
    <dgm:pt modelId="{DC5BB32C-E6F5-4333-A5B6-CC0DA3DD9B97}">
      <dgm:prSet phldrT="[Texto]"/>
      <dgm:spPr/>
      <dgm:t>
        <a:bodyPr/>
        <a:lstStyle/>
        <a:p>
          <a:r>
            <a:rPr lang="es-ES" dirty="0" smtClean="0"/>
            <a:t>Sustitución directa de la provisión de los servicios públicos</a:t>
          </a:r>
          <a:endParaRPr lang="es-ES" dirty="0"/>
        </a:p>
      </dgm:t>
    </dgm:pt>
    <dgm:pt modelId="{DEC32684-52B6-462C-8BEB-9E598680B6B7}" type="parTrans" cxnId="{1D845471-BCB4-405F-AD2A-C9DC6FB80CA3}">
      <dgm:prSet/>
      <dgm:spPr/>
      <dgm:t>
        <a:bodyPr/>
        <a:lstStyle/>
        <a:p>
          <a:endParaRPr lang="es-ES"/>
        </a:p>
      </dgm:t>
    </dgm:pt>
    <dgm:pt modelId="{7B9FF2ED-548A-4C4A-B259-31084E3473A0}" type="sibTrans" cxnId="{1D845471-BCB4-405F-AD2A-C9DC6FB80CA3}">
      <dgm:prSet/>
      <dgm:spPr/>
      <dgm:t>
        <a:bodyPr/>
        <a:lstStyle/>
        <a:p>
          <a:endParaRPr lang="es-ES"/>
        </a:p>
      </dgm:t>
    </dgm:pt>
    <dgm:pt modelId="{C02A2AF3-7E61-4DD1-98B3-E9227D093876}">
      <dgm:prSet phldrT="[Texto]"/>
      <dgm:spPr/>
      <dgm:t>
        <a:bodyPr/>
        <a:lstStyle/>
        <a:p>
          <a:r>
            <a:rPr lang="es-ES" dirty="0" smtClean="0"/>
            <a:t>Transferencia de mando de gobiernos centrales a locales </a:t>
          </a:r>
          <a:endParaRPr lang="es-ES" dirty="0"/>
        </a:p>
      </dgm:t>
    </dgm:pt>
    <dgm:pt modelId="{2F71AA52-20D8-4DC4-862E-5B05AC4E62EE}" type="parTrans" cxnId="{96CFDB64-D702-40FE-8DA6-E206FBCDBA0C}">
      <dgm:prSet/>
      <dgm:spPr/>
      <dgm:t>
        <a:bodyPr/>
        <a:lstStyle/>
        <a:p>
          <a:endParaRPr lang="es-ES"/>
        </a:p>
      </dgm:t>
    </dgm:pt>
    <dgm:pt modelId="{9A0D19E3-AF00-41EE-ABC6-474F7DDFF82B}" type="sibTrans" cxnId="{96CFDB64-D702-40FE-8DA6-E206FBCDBA0C}">
      <dgm:prSet/>
      <dgm:spPr/>
      <dgm:t>
        <a:bodyPr/>
        <a:lstStyle/>
        <a:p>
          <a:endParaRPr lang="es-ES"/>
        </a:p>
      </dgm:t>
    </dgm:pt>
    <dgm:pt modelId="{A52385F9-B8FA-47E4-9966-8FBD52F62F34}">
      <dgm:prSet phldrT="[Texto]"/>
      <dgm:spPr/>
      <dgm:t>
        <a:bodyPr/>
        <a:lstStyle/>
        <a:p>
          <a:r>
            <a:rPr lang="es-ES" dirty="0" smtClean="0"/>
            <a:t>Replanteamiento de mecanismos de rendición de cuentas y comunicación</a:t>
          </a:r>
          <a:endParaRPr lang="es-ES" dirty="0"/>
        </a:p>
      </dgm:t>
    </dgm:pt>
    <dgm:pt modelId="{BBE865B2-5EA3-4B83-956C-402ED66E5A4C}" type="parTrans" cxnId="{E620431B-0B85-40B5-B247-303AA496B97E}">
      <dgm:prSet/>
      <dgm:spPr/>
      <dgm:t>
        <a:bodyPr/>
        <a:lstStyle/>
        <a:p>
          <a:endParaRPr lang="es-ES"/>
        </a:p>
      </dgm:t>
    </dgm:pt>
    <dgm:pt modelId="{D2DAB171-2DE6-4D58-BF15-C60D5BEE37BD}" type="sibTrans" cxnId="{E620431B-0B85-40B5-B247-303AA496B97E}">
      <dgm:prSet/>
      <dgm:spPr/>
      <dgm:t>
        <a:bodyPr/>
        <a:lstStyle/>
        <a:p>
          <a:endParaRPr lang="es-ES"/>
        </a:p>
      </dgm:t>
    </dgm:pt>
    <dgm:pt modelId="{6F6EFB5A-BA96-4D3F-BE2E-457B97566424}">
      <dgm:prSet phldrT="[Texto]"/>
      <dgm:spPr/>
      <dgm:t>
        <a:bodyPr/>
        <a:lstStyle/>
        <a:p>
          <a:r>
            <a:rPr lang="es-ES" dirty="0" smtClean="0"/>
            <a:t>Emergencia de redes sociales autosuficientes</a:t>
          </a:r>
          <a:endParaRPr lang="es-ES" dirty="0"/>
        </a:p>
      </dgm:t>
    </dgm:pt>
    <dgm:pt modelId="{7E4ED219-E7AE-4F64-A69E-77DBAE2E32B1}" type="parTrans" cxnId="{156D7E8F-7EF2-49A6-BA3E-A918C5BEE0EE}">
      <dgm:prSet/>
      <dgm:spPr/>
      <dgm:t>
        <a:bodyPr/>
        <a:lstStyle/>
        <a:p>
          <a:endParaRPr lang="es-ES"/>
        </a:p>
      </dgm:t>
    </dgm:pt>
    <dgm:pt modelId="{681CE2E7-4192-4A98-9146-FADFB4299AA5}" type="sibTrans" cxnId="{156D7E8F-7EF2-49A6-BA3E-A918C5BEE0EE}">
      <dgm:prSet/>
      <dgm:spPr/>
      <dgm:t>
        <a:bodyPr/>
        <a:lstStyle/>
        <a:p>
          <a:endParaRPr lang="es-ES"/>
        </a:p>
      </dgm:t>
    </dgm:pt>
    <dgm:pt modelId="{BA29AF5B-8F2E-4952-9F8E-1F0F4A7C4064}" type="pres">
      <dgm:prSet presAssocID="{11F7A3B2-4A11-4FB5-8658-6011FED8F7FB}" presName="diagram" presStyleCnt="0">
        <dgm:presLayoutVars>
          <dgm:dir/>
          <dgm:resizeHandles val="exact"/>
        </dgm:presLayoutVars>
      </dgm:prSet>
      <dgm:spPr/>
      <dgm:t>
        <a:bodyPr/>
        <a:lstStyle/>
        <a:p>
          <a:endParaRPr lang="es-ES"/>
        </a:p>
      </dgm:t>
    </dgm:pt>
    <dgm:pt modelId="{121B6520-9EB1-4F42-A57E-91315B1CF0CE}" type="pres">
      <dgm:prSet presAssocID="{2AE77F9C-3A60-4686-9ED2-1FF56847BE4A}" presName="node" presStyleLbl="node1" presStyleIdx="0" presStyleCnt="5">
        <dgm:presLayoutVars>
          <dgm:bulletEnabled val="1"/>
        </dgm:presLayoutVars>
      </dgm:prSet>
      <dgm:spPr/>
      <dgm:t>
        <a:bodyPr/>
        <a:lstStyle/>
        <a:p>
          <a:endParaRPr lang="es-ES"/>
        </a:p>
      </dgm:t>
    </dgm:pt>
    <dgm:pt modelId="{C07B1BD2-A08F-4183-B4B0-476EB8A8B785}" type="pres">
      <dgm:prSet presAssocID="{F6369A6B-8D3D-4BB5-B2C4-317EB06AF95B}" presName="sibTrans" presStyleCnt="0"/>
      <dgm:spPr/>
    </dgm:pt>
    <dgm:pt modelId="{257EC183-9FDD-4CF4-A925-A99832E6EA7F}" type="pres">
      <dgm:prSet presAssocID="{DC5BB32C-E6F5-4333-A5B6-CC0DA3DD9B97}" presName="node" presStyleLbl="node1" presStyleIdx="1" presStyleCnt="5">
        <dgm:presLayoutVars>
          <dgm:bulletEnabled val="1"/>
        </dgm:presLayoutVars>
      </dgm:prSet>
      <dgm:spPr/>
      <dgm:t>
        <a:bodyPr/>
        <a:lstStyle/>
        <a:p>
          <a:endParaRPr lang="es-ES"/>
        </a:p>
      </dgm:t>
    </dgm:pt>
    <dgm:pt modelId="{6FF50B89-7B8F-43B8-A9BE-3FB4FA004B9C}" type="pres">
      <dgm:prSet presAssocID="{7B9FF2ED-548A-4C4A-B259-31084E3473A0}" presName="sibTrans" presStyleCnt="0"/>
      <dgm:spPr/>
    </dgm:pt>
    <dgm:pt modelId="{4D875FCA-6C98-445C-A5B9-20C620602149}" type="pres">
      <dgm:prSet presAssocID="{C02A2AF3-7E61-4DD1-98B3-E9227D093876}" presName="node" presStyleLbl="node1" presStyleIdx="2" presStyleCnt="5">
        <dgm:presLayoutVars>
          <dgm:bulletEnabled val="1"/>
        </dgm:presLayoutVars>
      </dgm:prSet>
      <dgm:spPr/>
      <dgm:t>
        <a:bodyPr/>
        <a:lstStyle/>
        <a:p>
          <a:endParaRPr lang="es-ES"/>
        </a:p>
      </dgm:t>
    </dgm:pt>
    <dgm:pt modelId="{83B41191-1614-4F98-9B47-4F4657CF41B7}" type="pres">
      <dgm:prSet presAssocID="{9A0D19E3-AF00-41EE-ABC6-474F7DDFF82B}" presName="sibTrans" presStyleCnt="0"/>
      <dgm:spPr/>
    </dgm:pt>
    <dgm:pt modelId="{4668BDB5-F5A8-456C-B153-873B10BB1BF9}" type="pres">
      <dgm:prSet presAssocID="{A52385F9-B8FA-47E4-9966-8FBD52F62F34}" presName="node" presStyleLbl="node1" presStyleIdx="3" presStyleCnt="5">
        <dgm:presLayoutVars>
          <dgm:bulletEnabled val="1"/>
        </dgm:presLayoutVars>
      </dgm:prSet>
      <dgm:spPr/>
      <dgm:t>
        <a:bodyPr/>
        <a:lstStyle/>
        <a:p>
          <a:endParaRPr lang="es-ES"/>
        </a:p>
      </dgm:t>
    </dgm:pt>
    <dgm:pt modelId="{710EE5C8-9CFE-4E00-9347-0878CFF493AB}" type="pres">
      <dgm:prSet presAssocID="{D2DAB171-2DE6-4D58-BF15-C60D5BEE37BD}" presName="sibTrans" presStyleCnt="0"/>
      <dgm:spPr/>
    </dgm:pt>
    <dgm:pt modelId="{10A455D3-46B5-4DB6-A442-940C8569E0E5}" type="pres">
      <dgm:prSet presAssocID="{6F6EFB5A-BA96-4D3F-BE2E-457B97566424}" presName="node" presStyleLbl="node1" presStyleIdx="4" presStyleCnt="5">
        <dgm:presLayoutVars>
          <dgm:bulletEnabled val="1"/>
        </dgm:presLayoutVars>
      </dgm:prSet>
      <dgm:spPr/>
      <dgm:t>
        <a:bodyPr/>
        <a:lstStyle/>
        <a:p>
          <a:endParaRPr lang="es-ES"/>
        </a:p>
      </dgm:t>
    </dgm:pt>
  </dgm:ptLst>
  <dgm:cxnLst>
    <dgm:cxn modelId="{8BB18CAC-7284-1048-A4F0-3A1058A6F958}" type="presOf" srcId="{11F7A3B2-4A11-4FB5-8658-6011FED8F7FB}" destId="{BA29AF5B-8F2E-4952-9F8E-1F0F4A7C4064}" srcOrd="0" destOrd="0" presId="urn:microsoft.com/office/officeart/2005/8/layout/default"/>
    <dgm:cxn modelId="{98727DD0-10CC-4EAD-BD93-4536C70AA605}" srcId="{11F7A3B2-4A11-4FB5-8658-6011FED8F7FB}" destId="{2AE77F9C-3A60-4686-9ED2-1FF56847BE4A}" srcOrd="0" destOrd="0" parTransId="{0548C89E-D433-44C6-9FB1-B6477C9C656F}" sibTransId="{F6369A6B-8D3D-4BB5-B2C4-317EB06AF95B}"/>
    <dgm:cxn modelId="{96CFDB64-D702-40FE-8DA6-E206FBCDBA0C}" srcId="{11F7A3B2-4A11-4FB5-8658-6011FED8F7FB}" destId="{C02A2AF3-7E61-4DD1-98B3-E9227D093876}" srcOrd="2" destOrd="0" parTransId="{2F71AA52-20D8-4DC4-862E-5B05AC4E62EE}" sibTransId="{9A0D19E3-AF00-41EE-ABC6-474F7DDFF82B}"/>
    <dgm:cxn modelId="{1D845471-BCB4-405F-AD2A-C9DC6FB80CA3}" srcId="{11F7A3B2-4A11-4FB5-8658-6011FED8F7FB}" destId="{DC5BB32C-E6F5-4333-A5B6-CC0DA3DD9B97}" srcOrd="1" destOrd="0" parTransId="{DEC32684-52B6-462C-8BEB-9E598680B6B7}" sibTransId="{7B9FF2ED-548A-4C4A-B259-31084E3473A0}"/>
    <dgm:cxn modelId="{2449C549-A993-724D-AA9C-0E08780295D6}" type="presOf" srcId="{C02A2AF3-7E61-4DD1-98B3-E9227D093876}" destId="{4D875FCA-6C98-445C-A5B9-20C620602149}" srcOrd="0" destOrd="0" presId="urn:microsoft.com/office/officeart/2005/8/layout/default"/>
    <dgm:cxn modelId="{E620431B-0B85-40B5-B247-303AA496B97E}" srcId="{11F7A3B2-4A11-4FB5-8658-6011FED8F7FB}" destId="{A52385F9-B8FA-47E4-9966-8FBD52F62F34}" srcOrd="3" destOrd="0" parTransId="{BBE865B2-5EA3-4B83-956C-402ED66E5A4C}" sibTransId="{D2DAB171-2DE6-4D58-BF15-C60D5BEE37BD}"/>
    <dgm:cxn modelId="{156D7E8F-7EF2-49A6-BA3E-A918C5BEE0EE}" srcId="{11F7A3B2-4A11-4FB5-8658-6011FED8F7FB}" destId="{6F6EFB5A-BA96-4D3F-BE2E-457B97566424}" srcOrd="4" destOrd="0" parTransId="{7E4ED219-E7AE-4F64-A69E-77DBAE2E32B1}" sibTransId="{681CE2E7-4192-4A98-9146-FADFB4299AA5}"/>
    <dgm:cxn modelId="{E3F1BA0A-940B-EA4A-8B1F-35A70A4F50F0}" type="presOf" srcId="{2AE77F9C-3A60-4686-9ED2-1FF56847BE4A}" destId="{121B6520-9EB1-4F42-A57E-91315B1CF0CE}" srcOrd="0" destOrd="0" presId="urn:microsoft.com/office/officeart/2005/8/layout/default"/>
    <dgm:cxn modelId="{591F8AA7-7ECC-1B46-8755-932CCA775D50}" type="presOf" srcId="{DC5BB32C-E6F5-4333-A5B6-CC0DA3DD9B97}" destId="{257EC183-9FDD-4CF4-A925-A99832E6EA7F}" srcOrd="0" destOrd="0" presId="urn:microsoft.com/office/officeart/2005/8/layout/default"/>
    <dgm:cxn modelId="{EC173BBE-6A31-384C-A374-FDEAF45DA66A}" type="presOf" srcId="{6F6EFB5A-BA96-4D3F-BE2E-457B97566424}" destId="{10A455D3-46B5-4DB6-A442-940C8569E0E5}" srcOrd="0" destOrd="0" presId="urn:microsoft.com/office/officeart/2005/8/layout/default"/>
    <dgm:cxn modelId="{C97EBBE5-9630-8D49-A93B-3184E7AD80B0}" type="presOf" srcId="{A52385F9-B8FA-47E4-9966-8FBD52F62F34}" destId="{4668BDB5-F5A8-456C-B153-873B10BB1BF9}" srcOrd="0" destOrd="0" presId="urn:microsoft.com/office/officeart/2005/8/layout/default"/>
    <dgm:cxn modelId="{311490DE-8F1C-7A49-89B6-70014E0F8236}" type="presParOf" srcId="{BA29AF5B-8F2E-4952-9F8E-1F0F4A7C4064}" destId="{121B6520-9EB1-4F42-A57E-91315B1CF0CE}" srcOrd="0" destOrd="0" presId="urn:microsoft.com/office/officeart/2005/8/layout/default"/>
    <dgm:cxn modelId="{623B334F-C3DE-4547-A273-6A4844A205FA}" type="presParOf" srcId="{BA29AF5B-8F2E-4952-9F8E-1F0F4A7C4064}" destId="{C07B1BD2-A08F-4183-B4B0-476EB8A8B785}" srcOrd="1" destOrd="0" presId="urn:microsoft.com/office/officeart/2005/8/layout/default"/>
    <dgm:cxn modelId="{8DC50A57-63EF-9448-A5E7-7522D0FFC0CC}" type="presParOf" srcId="{BA29AF5B-8F2E-4952-9F8E-1F0F4A7C4064}" destId="{257EC183-9FDD-4CF4-A925-A99832E6EA7F}" srcOrd="2" destOrd="0" presId="urn:microsoft.com/office/officeart/2005/8/layout/default"/>
    <dgm:cxn modelId="{0D198BFE-5EC8-D545-B336-D567FB5DBEF7}" type="presParOf" srcId="{BA29AF5B-8F2E-4952-9F8E-1F0F4A7C4064}" destId="{6FF50B89-7B8F-43B8-A9BE-3FB4FA004B9C}" srcOrd="3" destOrd="0" presId="urn:microsoft.com/office/officeart/2005/8/layout/default"/>
    <dgm:cxn modelId="{6810EFD2-D5DE-C641-BE9B-2FDA9C623D05}" type="presParOf" srcId="{BA29AF5B-8F2E-4952-9F8E-1F0F4A7C4064}" destId="{4D875FCA-6C98-445C-A5B9-20C620602149}" srcOrd="4" destOrd="0" presId="urn:microsoft.com/office/officeart/2005/8/layout/default"/>
    <dgm:cxn modelId="{AE69D6FA-B4E4-1E40-9928-136666015D89}" type="presParOf" srcId="{BA29AF5B-8F2E-4952-9F8E-1F0F4A7C4064}" destId="{83B41191-1614-4F98-9B47-4F4657CF41B7}" srcOrd="5" destOrd="0" presId="urn:microsoft.com/office/officeart/2005/8/layout/default"/>
    <dgm:cxn modelId="{DBE590B1-1871-F044-9D92-BA152C23F0E1}" type="presParOf" srcId="{BA29AF5B-8F2E-4952-9F8E-1F0F4A7C4064}" destId="{4668BDB5-F5A8-456C-B153-873B10BB1BF9}" srcOrd="6" destOrd="0" presId="urn:microsoft.com/office/officeart/2005/8/layout/default"/>
    <dgm:cxn modelId="{35CF2A8D-496B-3442-955D-251D233351A6}" type="presParOf" srcId="{BA29AF5B-8F2E-4952-9F8E-1F0F4A7C4064}" destId="{710EE5C8-9CFE-4E00-9347-0878CFF493AB}" srcOrd="7" destOrd="0" presId="urn:microsoft.com/office/officeart/2005/8/layout/default"/>
    <dgm:cxn modelId="{DDB906B6-74B4-F845-8A7B-E09B0DE04D1E}" type="presParOf" srcId="{BA29AF5B-8F2E-4952-9F8E-1F0F4A7C4064}" destId="{10A455D3-46B5-4DB6-A442-940C8569E0E5}"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9B0584-52E1-4EA5-B409-E54D6DD6956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EC52EE9F-4723-48E4-8D34-67B941F8AADB}">
      <dgm:prSet phldrT="[Texto]"/>
      <dgm:spPr/>
      <dgm:t>
        <a:bodyPr/>
        <a:lstStyle/>
        <a:p>
          <a:r>
            <a:rPr lang="es-MX" dirty="0" smtClean="0"/>
            <a:t>GOBERNANZA COMO ADMINISTRACIÓN PÚBLICA TRADICIONAL O PROGRESIVA</a:t>
          </a:r>
          <a:endParaRPr lang="es-ES" dirty="0"/>
        </a:p>
      </dgm:t>
    </dgm:pt>
    <dgm:pt modelId="{9118DCF8-5DD6-46B2-BD73-1E5E3CAAC4AC}" type="parTrans" cxnId="{F2CE4C3E-A580-4A23-8C5C-BC70FDE622CE}">
      <dgm:prSet/>
      <dgm:spPr/>
      <dgm:t>
        <a:bodyPr/>
        <a:lstStyle/>
        <a:p>
          <a:endParaRPr lang="es-ES"/>
        </a:p>
      </dgm:t>
    </dgm:pt>
    <dgm:pt modelId="{5878F99D-8223-4500-89F7-8D6A61DFEF28}" type="sibTrans" cxnId="{F2CE4C3E-A580-4A23-8C5C-BC70FDE622CE}">
      <dgm:prSet/>
      <dgm:spPr/>
      <dgm:t>
        <a:bodyPr/>
        <a:lstStyle/>
        <a:p>
          <a:endParaRPr lang="es-ES"/>
        </a:p>
      </dgm:t>
    </dgm:pt>
    <dgm:pt modelId="{D467FB9E-7640-4956-8FE9-C5F4B3A7F5C8}">
      <dgm:prSet phldrT="[Texto]"/>
      <dgm:spPr/>
      <dgm:t>
        <a:bodyPr/>
        <a:lstStyle/>
        <a:p>
          <a:r>
            <a:rPr lang="es-MX" dirty="0" smtClean="0"/>
            <a:t>GOBERNANZA COMO NUEVA GERENCIA PÚBLICA </a:t>
          </a:r>
          <a:endParaRPr lang="es-ES" dirty="0"/>
        </a:p>
      </dgm:t>
    </dgm:pt>
    <dgm:pt modelId="{41006C3B-4ED1-44A3-8FE4-E5EF7AA368D0}" type="parTrans" cxnId="{CEC127BC-666D-4228-AA4B-644442BE28C8}">
      <dgm:prSet/>
      <dgm:spPr/>
      <dgm:t>
        <a:bodyPr/>
        <a:lstStyle/>
        <a:p>
          <a:endParaRPr lang="es-ES"/>
        </a:p>
      </dgm:t>
    </dgm:pt>
    <dgm:pt modelId="{3823A51F-AAA9-4565-9F42-D04E3D148084}" type="sibTrans" cxnId="{CEC127BC-666D-4228-AA4B-644442BE28C8}">
      <dgm:prSet/>
      <dgm:spPr/>
      <dgm:t>
        <a:bodyPr/>
        <a:lstStyle/>
        <a:p>
          <a:endParaRPr lang="es-ES"/>
        </a:p>
      </dgm:t>
    </dgm:pt>
    <dgm:pt modelId="{D6DF2643-3E13-4438-AB7E-F96427C239DF}">
      <dgm:prSet phldrT="[Texto]"/>
      <dgm:spPr/>
      <dgm:t>
        <a:bodyPr/>
        <a:lstStyle/>
        <a:p>
          <a:r>
            <a:rPr lang="es-MX" dirty="0" smtClean="0"/>
            <a:t>GOBERNANZA COMO NUEVO SERVICIO PÚBLICO</a:t>
          </a:r>
          <a:endParaRPr lang="es-ES" dirty="0"/>
        </a:p>
      </dgm:t>
    </dgm:pt>
    <dgm:pt modelId="{2932A9FD-2200-43FE-8631-D0F539F47586}" type="parTrans" cxnId="{F9F94C7F-AA7D-4ACC-B7D4-0FCCB359D547}">
      <dgm:prSet/>
      <dgm:spPr/>
      <dgm:t>
        <a:bodyPr/>
        <a:lstStyle/>
        <a:p>
          <a:endParaRPr lang="es-ES"/>
        </a:p>
      </dgm:t>
    </dgm:pt>
    <dgm:pt modelId="{0F105032-52A1-4554-9AC8-798D3648C9B1}" type="sibTrans" cxnId="{F9F94C7F-AA7D-4ACC-B7D4-0FCCB359D547}">
      <dgm:prSet/>
      <dgm:spPr/>
      <dgm:t>
        <a:bodyPr/>
        <a:lstStyle/>
        <a:p>
          <a:endParaRPr lang="es-ES"/>
        </a:p>
      </dgm:t>
    </dgm:pt>
    <dgm:pt modelId="{398AC394-3735-458D-90B5-4E8DAFCE414C}">
      <dgm:prSet phldrT="[Texto]"/>
      <dgm:spPr/>
      <dgm:t>
        <a:bodyPr/>
        <a:lstStyle/>
        <a:p>
          <a:r>
            <a:rPr lang="es-MX" dirty="0" smtClean="0"/>
            <a:t>GOBERNANZA COMO CONJUNCIÓN ADMINISTRATIVA</a:t>
          </a:r>
          <a:endParaRPr lang="es-ES" dirty="0"/>
        </a:p>
      </dgm:t>
    </dgm:pt>
    <dgm:pt modelId="{7071FE76-4BFD-45D7-8C94-31D8BE9FCDB7}" type="parTrans" cxnId="{74ED82EC-D28F-4445-98AD-EBCFC02C2535}">
      <dgm:prSet/>
      <dgm:spPr/>
      <dgm:t>
        <a:bodyPr/>
        <a:lstStyle/>
        <a:p>
          <a:endParaRPr lang="es-ES"/>
        </a:p>
      </dgm:t>
    </dgm:pt>
    <dgm:pt modelId="{D2B74181-641B-4CC3-9337-424B40D435AB}" type="sibTrans" cxnId="{74ED82EC-D28F-4445-98AD-EBCFC02C2535}">
      <dgm:prSet/>
      <dgm:spPr/>
      <dgm:t>
        <a:bodyPr/>
        <a:lstStyle/>
        <a:p>
          <a:endParaRPr lang="es-ES"/>
        </a:p>
      </dgm:t>
    </dgm:pt>
    <dgm:pt modelId="{613761B5-03C5-4916-93B4-6EF1D084C313}" type="pres">
      <dgm:prSet presAssocID="{069B0584-52E1-4EA5-B409-E54D6DD69563}" presName="diagram" presStyleCnt="0">
        <dgm:presLayoutVars>
          <dgm:dir/>
          <dgm:resizeHandles val="exact"/>
        </dgm:presLayoutVars>
      </dgm:prSet>
      <dgm:spPr/>
      <dgm:t>
        <a:bodyPr/>
        <a:lstStyle/>
        <a:p>
          <a:endParaRPr lang="es-ES"/>
        </a:p>
      </dgm:t>
    </dgm:pt>
    <dgm:pt modelId="{1B6326BC-93FF-4690-9099-93138204C31E}" type="pres">
      <dgm:prSet presAssocID="{EC52EE9F-4723-48E4-8D34-67B941F8AADB}" presName="node" presStyleLbl="node1" presStyleIdx="0" presStyleCnt="4">
        <dgm:presLayoutVars>
          <dgm:bulletEnabled val="1"/>
        </dgm:presLayoutVars>
      </dgm:prSet>
      <dgm:spPr/>
      <dgm:t>
        <a:bodyPr/>
        <a:lstStyle/>
        <a:p>
          <a:endParaRPr lang="es-ES"/>
        </a:p>
      </dgm:t>
    </dgm:pt>
    <dgm:pt modelId="{379E4705-76BC-48B5-ABE4-92CF499E5E90}" type="pres">
      <dgm:prSet presAssocID="{5878F99D-8223-4500-89F7-8D6A61DFEF28}" presName="sibTrans" presStyleCnt="0"/>
      <dgm:spPr/>
    </dgm:pt>
    <dgm:pt modelId="{A737F12B-0727-4ED3-83FB-ED4C3580BCCF}" type="pres">
      <dgm:prSet presAssocID="{D467FB9E-7640-4956-8FE9-C5F4B3A7F5C8}" presName="node" presStyleLbl="node1" presStyleIdx="1" presStyleCnt="4">
        <dgm:presLayoutVars>
          <dgm:bulletEnabled val="1"/>
        </dgm:presLayoutVars>
      </dgm:prSet>
      <dgm:spPr/>
      <dgm:t>
        <a:bodyPr/>
        <a:lstStyle/>
        <a:p>
          <a:endParaRPr lang="es-ES"/>
        </a:p>
      </dgm:t>
    </dgm:pt>
    <dgm:pt modelId="{E59A2C86-930D-4007-9450-059FB676250C}" type="pres">
      <dgm:prSet presAssocID="{3823A51F-AAA9-4565-9F42-D04E3D148084}" presName="sibTrans" presStyleCnt="0"/>
      <dgm:spPr/>
    </dgm:pt>
    <dgm:pt modelId="{836167AF-BBCD-42B5-9952-EE4457686A07}" type="pres">
      <dgm:prSet presAssocID="{D6DF2643-3E13-4438-AB7E-F96427C239DF}" presName="node" presStyleLbl="node1" presStyleIdx="2" presStyleCnt="4">
        <dgm:presLayoutVars>
          <dgm:bulletEnabled val="1"/>
        </dgm:presLayoutVars>
      </dgm:prSet>
      <dgm:spPr/>
      <dgm:t>
        <a:bodyPr/>
        <a:lstStyle/>
        <a:p>
          <a:endParaRPr lang="es-ES"/>
        </a:p>
      </dgm:t>
    </dgm:pt>
    <dgm:pt modelId="{51CB1971-BC69-4DC5-AEED-67B6B2344500}" type="pres">
      <dgm:prSet presAssocID="{0F105032-52A1-4554-9AC8-798D3648C9B1}" presName="sibTrans" presStyleCnt="0"/>
      <dgm:spPr/>
    </dgm:pt>
    <dgm:pt modelId="{6745AB25-5924-4CE4-99B0-45D59C4AE8F3}" type="pres">
      <dgm:prSet presAssocID="{398AC394-3735-458D-90B5-4E8DAFCE414C}" presName="node" presStyleLbl="node1" presStyleIdx="3" presStyleCnt="4">
        <dgm:presLayoutVars>
          <dgm:bulletEnabled val="1"/>
        </dgm:presLayoutVars>
      </dgm:prSet>
      <dgm:spPr/>
      <dgm:t>
        <a:bodyPr/>
        <a:lstStyle/>
        <a:p>
          <a:endParaRPr lang="es-ES"/>
        </a:p>
      </dgm:t>
    </dgm:pt>
  </dgm:ptLst>
  <dgm:cxnLst>
    <dgm:cxn modelId="{0E527641-41B9-5E44-8703-2E4E09E30AE8}" type="presOf" srcId="{D6DF2643-3E13-4438-AB7E-F96427C239DF}" destId="{836167AF-BBCD-42B5-9952-EE4457686A07}" srcOrd="0" destOrd="0" presId="urn:microsoft.com/office/officeart/2005/8/layout/default"/>
    <dgm:cxn modelId="{F2CE4C3E-A580-4A23-8C5C-BC70FDE622CE}" srcId="{069B0584-52E1-4EA5-B409-E54D6DD69563}" destId="{EC52EE9F-4723-48E4-8D34-67B941F8AADB}" srcOrd="0" destOrd="0" parTransId="{9118DCF8-5DD6-46B2-BD73-1E5E3CAAC4AC}" sibTransId="{5878F99D-8223-4500-89F7-8D6A61DFEF28}"/>
    <dgm:cxn modelId="{CEC127BC-666D-4228-AA4B-644442BE28C8}" srcId="{069B0584-52E1-4EA5-B409-E54D6DD69563}" destId="{D467FB9E-7640-4956-8FE9-C5F4B3A7F5C8}" srcOrd="1" destOrd="0" parTransId="{41006C3B-4ED1-44A3-8FE4-E5EF7AA368D0}" sibTransId="{3823A51F-AAA9-4565-9F42-D04E3D148084}"/>
    <dgm:cxn modelId="{F9F94C7F-AA7D-4ACC-B7D4-0FCCB359D547}" srcId="{069B0584-52E1-4EA5-B409-E54D6DD69563}" destId="{D6DF2643-3E13-4438-AB7E-F96427C239DF}" srcOrd="2" destOrd="0" parTransId="{2932A9FD-2200-43FE-8631-D0F539F47586}" sibTransId="{0F105032-52A1-4554-9AC8-798D3648C9B1}"/>
    <dgm:cxn modelId="{E24992C0-3EEF-8D41-A900-DC6111EE5EEF}" type="presOf" srcId="{069B0584-52E1-4EA5-B409-E54D6DD69563}" destId="{613761B5-03C5-4916-93B4-6EF1D084C313}" srcOrd="0" destOrd="0" presId="urn:microsoft.com/office/officeart/2005/8/layout/default"/>
    <dgm:cxn modelId="{DB2CB216-21A9-CB49-B9D9-E0502B573EFF}" type="presOf" srcId="{398AC394-3735-458D-90B5-4E8DAFCE414C}" destId="{6745AB25-5924-4CE4-99B0-45D59C4AE8F3}" srcOrd="0" destOrd="0" presId="urn:microsoft.com/office/officeart/2005/8/layout/default"/>
    <dgm:cxn modelId="{5B81EFC7-AB32-0449-AD70-59D504FB330A}" type="presOf" srcId="{EC52EE9F-4723-48E4-8D34-67B941F8AADB}" destId="{1B6326BC-93FF-4690-9099-93138204C31E}" srcOrd="0" destOrd="0" presId="urn:microsoft.com/office/officeart/2005/8/layout/default"/>
    <dgm:cxn modelId="{74ED82EC-D28F-4445-98AD-EBCFC02C2535}" srcId="{069B0584-52E1-4EA5-B409-E54D6DD69563}" destId="{398AC394-3735-458D-90B5-4E8DAFCE414C}" srcOrd="3" destOrd="0" parTransId="{7071FE76-4BFD-45D7-8C94-31D8BE9FCDB7}" sibTransId="{D2B74181-641B-4CC3-9337-424B40D435AB}"/>
    <dgm:cxn modelId="{EA483BC3-E8E7-E046-BE34-97B0153186E1}" type="presOf" srcId="{D467FB9E-7640-4956-8FE9-C5F4B3A7F5C8}" destId="{A737F12B-0727-4ED3-83FB-ED4C3580BCCF}" srcOrd="0" destOrd="0" presId="urn:microsoft.com/office/officeart/2005/8/layout/default"/>
    <dgm:cxn modelId="{C8455FB0-09EA-884C-9FA2-7F82E2FF6BEC}" type="presParOf" srcId="{613761B5-03C5-4916-93B4-6EF1D084C313}" destId="{1B6326BC-93FF-4690-9099-93138204C31E}" srcOrd="0" destOrd="0" presId="urn:microsoft.com/office/officeart/2005/8/layout/default"/>
    <dgm:cxn modelId="{E70BA2FC-384A-2E44-9126-4BDC1F9E9805}" type="presParOf" srcId="{613761B5-03C5-4916-93B4-6EF1D084C313}" destId="{379E4705-76BC-48B5-ABE4-92CF499E5E90}" srcOrd="1" destOrd="0" presId="urn:microsoft.com/office/officeart/2005/8/layout/default"/>
    <dgm:cxn modelId="{C33428C0-2556-7E49-99B4-0C6FB33A49BC}" type="presParOf" srcId="{613761B5-03C5-4916-93B4-6EF1D084C313}" destId="{A737F12B-0727-4ED3-83FB-ED4C3580BCCF}" srcOrd="2" destOrd="0" presId="urn:microsoft.com/office/officeart/2005/8/layout/default"/>
    <dgm:cxn modelId="{BDD3125B-7587-5A49-A916-2A22F0AA0F52}" type="presParOf" srcId="{613761B5-03C5-4916-93B4-6EF1D084C313}" destId="{E59A2C86-930D-4007-9450-059FB676250C}" srcOrd="3" destOrd="0" presId="urn:microsoft.com/office/officeart/2005/8/layout/default"/>
    <dgm:cxn modelId="{9A003700-D279-7F4D-9E01-519F30F79D86}" type="presParOf" srcId="{613761B5-03C5-4916-93B4-6EF1D084C313}" destId="{836167AF-BBCD-42B5-9952-EE4457686A07}" srcOrd="4" destOrd="0" presId="urn:microsoft.com/office/officeart/2005/8/layout/default"/>
    <dgm:cxn modelId="{1898AB27-46F4-9E49-901B-BF2EFC9AD6D5}" type="presParOf" srcId="{613761B5-03C5-4916-93B4-6EF1D084C313}" destId="{51CB1971-BC69-4DC5-AEED-67B6B2344500}" srcOrd="5" destOrd="0" presId="urn:microsoft.com/office/officeart/2005/8/layout/default"/>
    <dgm:cxn modelId="{6ACF2408-1470-654F-B33F-017AC87D4E9A}" type="presParOf" srcId="{613761B5-03C5-4916-93B4-6EF1D084C313}" destId="{6745AB25-5924-4CE4-99B0-45D59C4AE8F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B6520-9EB1-4F42-A57E-91315B1CF0CE}">
      <dsp:nvSpPr>
        <dsp:cNvPr id="0" name=""/>
        <dsp:cNvSpPr/>
      </dsp:nvSpPr>
      <dsp:spPr>
        <a:xfrm>
          <a:off x="1145537" y="2076"/>
          <a:ext cx="2316580" cy="13899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Desplazamiento del estado como actor central de la política pública</a:t>
          </a:r>
          <a:endParaRPr lang="es-ES" sz="1800" kern="1200" dirty="0"/>
        </a:p>
      </dsp:txBody>
      <dsp:txXfrm>
        <a:off x="1145537" y="2076"/>
        <a:ext cx="2316580" cy="1389948"/>
      </dsp:txXfrm>
    </dsp:sp>
    <dsp:sp modelId="{257EC183-9FDD-4CF4-A925-A99832E6EA7F}">
      <dsp:nvSpPr>
        <dsp:cNvPr id="0" name=""/>
        <dsp:cNvSpPr/>
      </dsp:nvSpPr>
      <dsp:spPr>
        <a:xfrm>
          <a:off x="3693776" y="2076"/>
          <a:ext cx="2316580" cy="13899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Sustitución directa de la provisión de los servicios públicos</a:t>
          </a:r>
          <a:endParaRPr lang="es-ES" sz="1800" kern="1200" dirty="0"/>
        </a:p>
      </dsp:txBody>
      <dsp:txXfrm>
        <a:off x="3693776" y="2076"/>
        <a:ext cx="2316580" cy="1389948"/>
      </dsp:txXfrm>
    </dsp:sp>
    <dsp:sp modelId="{4D875FCA-6C98-445C-A5B9-20C620602149}">
      <dsp:nvSpPr>
        <dsp:cNvPr id="0" name=""/>
        <dsp:cNvSpPr/>
      </dsp:nvSpPr>
      <dsp:spPr>
        <a:xfrm>
          <a:off x="1145537" y="1623682"/>
          <a:ext cx="2316580" cy="13899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Transferencia de mando de gobiernos centrales a locales </a:t>
          </a:r>
          <a:endParaRPr lang="es-ES" sz="1800" kern="1200" dirty="0"/>
        </a:p>
      </dsp:txBody>
      <dsp:txXfrm>
        <a:off x="1145537" y="1623682"/>
        <a:ext cx="2316580" cy="1389948"/>
      </dsp:txXfrm>
    </dsp:sp>
    <dsp:sp modelId="{4668BDB5-F5A8-456C-B153-873B10BB1BF9}">
      <dsp:nvSpPr>
        <dsp:cNvPr id="0" name=""/>
        <dsp:cNvSpPr/>
      </dsp:nvSpPr>
      <dsp:spPr>
        <a:xfrm>
          <a:off x="3693776" y="1623682"/>
          <a:ext cx="2316580" cy="13899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Replanteamiento de mecanismos de rendición de cuentas y comunicación</a:t>
          </a:r>
          <a:endParaRPr lang="es-ES" sz="1800" kern="1200" dirty="0"/>
        </a:p>
      </dsp:txBody>
      <dsp:txXfrm>
        <a:off x="3693776" y="1623682"/>
        <a:ext cx="2316580" cy="1389948"/>
      </dsp:txXfrm>
    </dsp:sp>
    <dsp:sp modelId="{10A455D3-46B5-4DB6-A442-940C8569E0E5}">
      <dsp:nvSpPr>
        <dsp:cNvPr id="0" name=""/>
        <dsp:cNvSpPr/>
      </dsp:nvSpPr>
      <dsp:spPr>
        <a:xfrm>
          <a:off x="2419656" y="3245289"/>
          <a:ext cx="2316580" cy="13899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Emergencia de redes sociales autosuficientes</a:t>
          </a:r>
          <a:endParaRPr lang="es-ES" sz="1800" kern="1200" dirty="0"/>
        </a:p>
      </dsp:txBody>
      <dsp:txXfrm>
        <a:off x="2419656" y="3245289"/>
        <a:ext cx="2316580" cy="1389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326BC-93FF-4690-9099-93138204C31E}">
      <dsp:nvSpPr>
        <dsp:cNvPr id="0" name=""/>
        <dsp:cNvSpPr/>
      </dsp:nvSpPr>
      <dsp:spPr>
        <a:xfrm>
          <a:off x="505535" y="1570"/>
          <a:ext cx="2120356" cy="12722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GOBERNANZA COMO ADMINISTRACIÓN PÚBLICA TRADICIONAL O PROGRESIVA</a:t>
          </a:r>
          <a:endParaRPr lang="es-ES" sz="1500" kern="1200" dirty="0"/>
        </a:p>
      </dsp:txBody>
      <dsp:txXfrm>
        <a:off x="505535" y="1570"/>
        <a:ext cx="2120356" cy="1272214"/>
      </dsp:txXfrm>
    </dsp:sp>
    <dsp:sp modelId="{A737F12B-0727-4ED3-83FB-ED4C3580BCCF}">
      <dsp:nvSpPr>
        <dsp:cNvPr id="0" name=""/>
        <dsp:cNvSpPr/>
      </dsp:nvSpPr>
      <dsp:spPr>
        <a:xfrm>
          <a:off x="2837928" y="1570"/>
          <a:ext cx="2120356" cy="12722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GOBERNANZA COMO NUEVA GERENCIA PÚBLICA </a:t>
          </a:r>
          <a:endParaRPr lang="es-ES" sz="1500" kern="1200" dirty="0"/>
        </a:p>
      </dsp:txBody>
      <dsp:txXfrm>
        <a:off x="2837928" y="1570"/>
        <a:ext cx="2120356" cy="1272214"/>
      </dsp:txXfrm>
    </dsp:sp>
    <dsp:sp modelId="{836167AF-BBCD-42B5-9952-EE4457686A07}">
      <dsp:nvSpPr>
        <dsp:cNvPr id="0" name=""/>
        <dsp:cNvSpPr/>
      </dsp:nvSpPr>
      <dsp:spPr>
        <a:xfrm>
          <a:off x="5170320" y="1570"/>
          <a:ext cx="2120356" cy="12722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GOBERNANZA COMO NUEVO SERVICIO PÚBLICO</a:t>
          </a:r>
          <a:endParaRPr lang="es-ES" sz="1500" kern="1200" dirty="0"/>
        </a:p>
      </dsp:txBody>
      <dsp:txXfrm>
        <a:off x="5170320" y="1570"/>
        <a:ext cx="2120356" cy="1272214"/>
      </dsp:txXfrm>
    </dsp:sp>
    <dsp:sp modelId="{6745AB25-5924-4CE4-99B0-45D59C4AE8F3}">
      <dsp:nvSpPr>
        <dsp:cNvPr id="0" name=""/>
        <dsp:cNvSpPr/>
      </dsp:nvSpPr>
      <dsp:spPr>
        <a:xfrm>
          <a:off x="2837928" y="1485819"/>
          <a:ext cx="2120356" cy="12722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GOBERNANZA COMO CONJUNCIÓN ADMINISTRATIVA</a:t>
          </a:r>
          <a:endParaRPr lang="es-ES" sz="1500" kern="1200" dirty="0"/>
        </a:p>
      </dsp:txBody>
      <dsp:txXfrm>
        <a:off x="2837928" y="1485819"/>
        <a:ext cx="2120356" cy="127221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853890"/>
            <a:ext cx="4038600" cy="777876"/>
          </a:xfrm>
        </p:spPr>
        <p:txBody>
          <a:bodyPr>
            <a:normAutofit/>
          </a:bodyPr>
          <a:lstStyle>
            <a:lvl1pPr>
              <a:defRPr sz="2200"/>
            </a:lvl1pPr>
          </a:lstStyle>
          <a:p>
            <a:r>
              <a:rPr lang="es-ES_tradnl" smtClean="0"/>
              <a:t>Clic para editar título</a:t>
            </a:r>
            <a:endParaRPr/>
          </a:p>
        </p:txBody>
      </p:sp>
      <p:sp>
        <p:nvSpPr>
          <p:cNvPr id="3" name="Subtitle 2"/>
          <p:cNvSpPr>
            <a:spLocks noGrp="1"/>
          </p:cNvSpPr>
          <p:nvPr>
            <p:ph type="subTitle" idx="1"/>
          </p:nvPr>
        </p:nvSpPr>
        <p:spPr>
          <a:xfrm>
            <a:off x="4800600" y="4635502"/>
            <a:ext cx="4038600" cy="623794"/>
          </a:xfrm>
        </p:spPr>
        <p:txBody>
          <a:bodyPr>
            <a:normAutofit/>
          </a:bodyPr>
          <a:lstStyle>
            <a:lvl1pPr marL="0" indent="0" algn="l">
              <a:spcBef>
                <a:spcPts val="234"/>
              </a:spcBef>
              <a:buNone/>
              <a:defRPr sz="1100">
                <a:solidFill>
                  <a:schemeClr val="tx1">
                    <a:tint val="75000"/>
                  </a:schemeClr>
                </a:solidFill>
              </a:defRPr>
            </a:lvl1pPr>
            <a:lvl2pPr marL="356616" indent="0" algn="ctr">
              <a:buNone/>
              <a:defRPr>
                <a:solidFill>
                  <a:schemeClr val="tx1">
                    <a:tint val="75000"/>
                  </a:schemeClr>
                </a:solidFill>
              </a:defRPr>
            </a:lvl2pPr>
            <a:lvl3pPr marL="713232" indent="0" algn="ctr">
              <a:buNone/>
              <a:defRPr>
                <a:solidFill>
                  <a:schemeClr val="tx1">
                    <a:tint val="75000"/>
                  </a:schemeClr>
                </a:solidFill>
              </a:defRPr>
            </a:lvl3pPr>
            <a:lvl4pPr marL="1069848" indent="0" algn="ctr">
              <a:buNone/>
              <a:defRPr>
                <a:solidFill>
                  <a:schemeClr val="tx1">
                    <a:tint val="75000"/>
                  </a:schemeClr>
                </a:solidFill>
              </a:defRPr>
            </a:lvl4pPr>
            <a:lvl5pPr marL="1426464" indent="0" algn="ctr">
              <a:buNone/>
              <a:defRPr>
                <a:solidFill>
                  <a:schemeClr val="tx1">
                    <a:tint val="75000"/>
                  </a:schemeClr>
                </a:solidFill>
              </a:defRPr>
            </a:lvl5pPr>
            <a:lvl6pPr marL="1783080" indent="0" algn="ctr">
              <a:buNone/>
              <a:defRPr>
                <a:solidFill>
                  <a:schemeClr val="tx1">
                    <a:tint val="75000"/>
                  </a:schemeClr>
                </a:solidFill>
              </a:defRPr>
            </a:lvl6pPr>
            <a:lvl7pPr marL="2139696" indent="0" algn="ctr">
              <a:buNone/>
              <a:defRPr>
                <a:solidFill>
                  <a:schemeClr val="tx1">
                    <a:tint val="75000"/>
                  </a:schemeClr>
                </a:solidFill>
              </a:defRPr>
            </a:lvl7pPr>
            <a:lvl8pPr marL="2496312" indent="0" algn="ctr">
              <a:buNone/>
              <a:defRPr>
                <a:solidFill>
                  <a:schemeClr val="tx1">
                    <a:tint val="75000"/>
                  </a:schemeClr>
                </a:solidFill>
              </a:defRPr>
            </a:lvl8pPr>
            <a:lvl9pPr marL="2852928"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3" y="5354701"/>
            <a:ext cx="1232647" cy="304271"/>
          </a:xfrm>
        </p:spPr>
        <p:txBody>
          <a:bodyPr/>
          <a:lstStyle>
            <a:lvl1pPr algn="l">
              <a:defRPr/>
            </a:lvl1p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a:xfrm>
            <a:off x="6311154" y="5354701"/>
            <a:ext cx="2617694" cy="304271"/>
          </a:xfrm>
        </p:spPr>
        <p:txBody>
          <a:bodyPr/>
          <a:lstStyle>
            <a:lvl1pPr algn="r">
              <a:defRPr/>
            </a:lvl1pPr>
          </a:lstStyle>
          <a:p>
            <a:endParaRPr lang="es-MX"/>
          </a:p>
        </p:txBody>
      </p:sp>
      <p:sp>
        <p:nvSpPr>
          <p:cNvPr id="7" name="Rectangle 6"/>
          <p:cNvSpPr/>
          <p:nvPr/>
        </p:nvSpPr>
        <p:spPr>
          <a:xfrm>
            <a:off x="282576" y="190500"/>
            <a:ext cx="4235450" cy="3489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Rectangle 7"/>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Rectangle 9"/>
          <p:cNvSpPr/>
          <p:nvPr/>
        </p:nvSpPr>
        <p:spPr>
          <a:xfrm>
            <a:off x="4624388" y="19812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marL="0" algn="ctr" defTabSz="713232" rtl="0" eaLnBrk="1" latinLnBrk="0" hangingPunct="1"/>
            <a:endParaRPr sz="1400" kern="1200">
              <a:solidFill>
                <a:schemeClr val="lt1"/>
              </a:solidFill>
              <a:latin typeface="+mn-lt"/>
              <a:ea typeface="+mn-ea"/>
              <a:cs typeface="+mn-cs"/>
            </a:endParaRPr>
          </a:p>
        </p:txBody>
      </p:sp>
      <p:sp>
        <p:nvSpPr>
          <p:cNvPr id="15" name="TextBox 14"/>
          <p:cNvSpPr txBox="1"/>
          <p:nvPr/>
        </p:nvSpPr>
        <p:spPr>
          <a:xfrm>
            <a:off x="424894" y="145679"/>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1" name="Rectangle 10"/>
          <p:cNvSpPr/>
          <p:nvPr/>
        </p:nvSpPr>
        <p:spPr>
          <a:xfrm>
            <a:off x="4624388" y="190500"/>
            <a:ext cx="2057400" cy="16992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Rectangle 11"/>
          <p:cNvSpPr/>
          <p:nvPr/>
        </p:nvSpPr>
        <p:spPr>
          <a:xfrm>
            <a:off x="6802438" y="1981200"/>
            <a:ext cx="2057400" cy="1699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12" name="Content Placeholder 2"/>
          <p:cNvSpPr>
            <a:spLocks noGrp="1"/>
          </p:cNvSpPr>
          <p:nvPr>
            <p:ph sz="half" idx="17"/>
          </p:nvPr>
        </p:nvSpPr>
        <p:spPr>
          <a:xfrm>
            <a:off x="502923" y="1654969"/>
            <a:ext cx="3657413"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3" y="3470804"/>
            <a:ext cx="3657413"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654969"/>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3474720"/>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TextBox 7"/>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D9655758-D79D-4B5B-A83F-1B77BF30ED93}" type="datetimeFigureOut">
              <a:rPr lang="es-MX" smtClean="0"/>
              <a:t>02/10/2017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8DD298C-6ED0-4272-9158-766DE47FB08C}"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Date Placeholder 1"/>
          <p:cNvSpPr>
            <a:spLocks noGrp="1"/>
          </p:cNvSpPr>
          <p:nvPr>
            <p:ph type="dt" sz="half" idx="10"/>
          </p:nvPr>
        </p:nvSpPr>
        <p:spPr/>
        <p:txBody>
          <a:bodyPr/>
          <a:lstStyle/>
          <a:p>
            <a:fld id="{D9655758-D79D-4B5B-A83F-1B77BF30ED93}" type="datetimeFigureOut">
              <a:rPr lang="es-MX" smtClean="0"/>
              <a:t>02/10/2017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8DD298C-6ED0-4272-9158-766DE47FB08C}" type="slidenum">
              <a:rPr lang="es-MX" smtClean="0"/>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8" y="190500"/>
            <a:ext cx="3451225"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5" y="2143125"/>
            <a:ext cx="3255264" cy="968376"/>
          </a:xfrm>
        </p:spPr>
        <p:txBody>
          <a:bodyPr anchor="b">
            <a:normAutofit/>
          </a:bodyPr>
          <a:lstStyle>
            <a:lvl1pPr algn="l">
              <a:defRPr sz="20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8" y="227544"/>
            <a:ext cx="4597399" cy="4877594"/>
          </a:xfrm>
        </p:spPr>
        <p:txBody>
          <a:bodyPr>
            <a:norm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3111501"/>
            <a:ext cx="3255264"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2" y="5352990"/>
            <a:ext cx="1537447" cy="304271"/>
          </a:xfrm>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a:xfrm>
            <a:off x="3859308" y="5352990"/>
            <a:ext cx="3316941" cy="304271"/>
          </a:xfrm>
        </p:spPr>
        <p:txBody>
          <a:bodyPr/>
          <a:lstStyle/>
          <a:p>
            <a:endParaRPr lang="es-MX"/>
          </a:p>
        </p:txBody>
      </p:sp>
      <p:sp>
        <p:nvSpPr>
          <p:cNvPr id="9" name="TextBox 8"/>
          <p:cNvSpPr txBox="1"/>
          <p:nvPr/>
        </p:nvSpPr>
        <p:spPr>
          <a:xfrm>
            <a:off x="424894" y="145679"/>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169404" y="2603500"/>
            <a:ext cx="3898272" cy="726282"/>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6" y="190500"/>
            <a:ext cx="3460658" cy="5287698"/>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3329782"/>
            <a:ext cx="3898272" cy="1789907"/>
          </a:xfrm>
        </p:spPr>
        <p:txBody>
          <a:bodyPr/>
          <a:lstStyle>
            <a:lvl1pPr marL="0" indent="0">
              <a:spcBef>
                <a:spcPts val="468"/>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2" y="5352990"/>
            <a:ext cx="1537447" cy="304271"/>
          </a:xfrm>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a:xfrm>
            <a:off x="4191001" y="5352990"/>
            <a:ext cx="3005138" cy="304271"/>
          </a:xfrm>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10" name="TextBox 9"/>
          <p:cNvSpPr txBox="1"/>
          <p:nvPr/>
        </p:nvSpPr>
        <p:spPr>
          <a:xfrm>
            <a:off x="3990111" y="2808942"/>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8" y="3686736"/>
            <a:ext cx="6191157" cy="694766"/>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8" y="190500"/>
            <a:ext cx="6378389" cy="3489960"/>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8" y="4381500"/>
            <a:ext cx="6191157" cy="738188"/>
          </a:xfrm>
        </p:spPr>
        <p:txBody>
          <a:bodyPr/>
          <a:lstStyle>
            <a:lvl1pPr marL="0" indent="0">
              <a:spcBef>
                <a:spcPts val="234"/>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8" name="Rectangle 7"/>
          <p:cNvSpPr/>
          <p:nvPr/>
        </p:nvSpPr>
        <p:spPr>
          <a:xfrm>
            <a:off x="6802438" y="1905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9" name="Rectangle 8"/>
          <p:cNvSpPr/>
          <p:nvPr/>
        </p:nvSpPr>
        <p:spPr>
          <a:xfrm>
            <a:off x="6802438" y="1981200"/>
            <a:ext cx="2057400" cy="16992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327213" y="3860660"/>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7" y="190500"/>
            <a:ext cx="6387167"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7" y="2143125"/>
            <a:ext cx="6181611" cy="968376"/>
          </a:xfrm>
        </p:spPr>
        <p:txBody>
          <a:bodyPr anchor="b">
            <a:normAutofit/>
          </a:bodyPr>
          <a:lstStyle>
            <a:lvl1pPr algn="l">
              <a:defRPr sz="20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5" y="3111501"/>
            <a:ext cx="6179566"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5196340"/>
            <a:ext cx="1348398" cy="304271"/>
          </a:xfrm>
        </p:spPr>
        <p:txBody>
          <a:bodyPr/>
          <a:lstStyle>
            <a:lvl1pPr>
              <a:defRPr>
                <a:solidFill>
                  <a:schemeClr val="bg1"/>
                </a:solidFill>
              </a:defRPr>
            </a:lvl1p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a:xfrm>
            <a:off x="381098" y="5196340"/>
            <a:ext cx="4648105" cy="304271"/>
          </a:xfrm>
        </p:spPr>
        <p:txBody>
          <a:bodyPr/>
          <a:lstStyle>
            <a:lvl1pPr>
              <a:defRPr>
                <a:solidFill>
                  <a:schemeClr val="bg1"/>
                </a:solidFill>
              </a:defRPr>
            </a:lvl1p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9" name="TextBox 8"/>
          <p:cNvSpPr txBox="1"/>
          <p:nvPr/>
        </p:nvSpPr>
        <p:spPr>
          <a:xfrm>
            <a:off x="424894" y="145679"/>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0" name="Rectangle 9"/>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Picture Placeholder 12"/>
          <p:cNvSpPr>
            <a:spLocks noGrp="1"/>
          </p:cNvSpPr>
          <p:nvPr>
            <p:ph type="pic" sz="quarter" idx="13"/>
          </p:nvPr>
        </p:nvSpPr>
        <p:spPr>
          <a:xfrm>
            <a:off x="6802438" y="1979117"/>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3779520"/>
            <a:ext cx="2057400" cy="16992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6" y="190500"/>
            <a:ext cx="4235450"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7" y="2143125"/>
            <a:ext cx="4016633" cy="968376"/>
          </a:xfrm>
        </p:spPr>
        <p:txBody>
          <a:bodyPr anchor="b">
            <a:normAutofit/>
          </a:bodyPr>
          <a:lstStyle>
            <a:lvl1pPr algn="l">
              <a:defRPr sz="20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111501"/>
            <a:ext cx="4015304"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5196340"/>
            <a:ext cx="1348398" cy="304271"/>
          </a:xfrm>
        </p:spPr>
        <p:txBody>
          <a:bodyPr/>
          <a:lstStyle>
            <a:lvl1pPr>
              <a:defRPr>
                <a:solidFill>
                  <a:schemeClr val="bg1"/>
                </a:solidFill>
              </a:defRPr>
            </a:lvl1p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a:xfrm>
            <a:off x="381098" y="5196340"/>
            <a:ext cx="2590705" cy="304271"/>
          </a:xfrm>
        </p:spPr>
        <p:txBody>
          <a:bodyPr/>
          <a:lstStyle>
            <a:lvl1pPr>
              <a:defRPr>
                <a:solidFill>
                  <a:schemeClr val="bg1"/>
                </a:solidFill>
              </a:defRPr>
            </a:lvl1p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9" name="TextBox 8"/>
          <p:cNvSpPr txBox="1"/>
          <p:nvPr/>
        </p:nvSpPr>
        <p:spPr>
          <a:xfrm>
            <a:off x="424894" y="145679"/>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0" name="Rectangle 9"/>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1" name="Rectangle 10"/>
          <p:cNvSpPr/>
          <p:nvPr/>
        </p:nvSpPr>
        <p:spPr>
          <a:xfrm>
            <a:off x="4624388" y="3778938"/>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Picture Placeholder 12"/>
          <p:cNvSpPr>
            <a:spLocks noGrp="1"/>
          </p:cNvSpPr>
          <p:nvPr>
            <p:ph type="pic" sz="quarter" idx="13"/>
          </p:nvPr>
        </p:nvSpPr>
        <p:spPr>
          <a:xfrm>
            <a:off x="4624388"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1984719"/>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1984718"/>
            <a:ext cx="2057400" cy="34899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953000" y="2603500"/>
            <a:ext cx="3108960" cy="726282"/>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8" y="1971040"/>
            <a:ext cx="4240119" cy="3489960"/>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3329782"/>
            <a:ext cx="3108960" cy="1789907"/>
          </a:xfrm>
        </p:spPr>
        <p:txBody>
          <a:bodyPr/>
          <a:lstStyle>
            <a:lvl1pPr marL="0" indent="0">
              <a:spcBef>
                <a:spcPts val="468"/>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2" y="5352990"/>
            <a:ext cx="1537447" cy="304271"/>
          </a:xfrm>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a:xfrm>
            <a:off x="4191001" y="5352990"/>
            <a:ext cx="3005138" cy="304271"/>
          </a:xfrm>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10" name="TextBox 9"/>
          <p:cNvSpPr txBox="1"/>
          <p:nvPr/>
        </p:nvSpPr>
        <p:spPr>
          <a:xfrm>
            <a:off x="4750362" y="2808942"/>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190500"/>
            <a:ext cx="2057400" cy="16992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9" name="TextBox 8"/>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8DD298C-6ED0-4272-9158-766DE47FB08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3" y="235478"/>
            <a:ext cx="642097"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8DD298C-6ED0-4272-9158-766DE47FB08C}" type="slidenum">
              <a:rPr lang="es-MX" smtClean="0"/>
              <a:t>‹Nº›</a:t>
            </a:fld>
            <a:endParaRPr lang="es-MX"/>
          </a:p>
        </p:txBody>
      </p:sp>
      <p:sp>
        <p:nvSpPr>
          <p:cNvPr id="9" name="TextBox 8"/>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10" name="Rectangle 9"/>
          <p:cNvSpPr/>
          <p:nvPr/>
        </p:nvSpPr>
        <p:spPr>
          <a:xfrm>
            <a:off x="8068235" y="235478"/>
            <a:ext cx="91440" cy="133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Vertical Title 1"/>
          <p:cNvSpPr>
            <a:spLocks noGrp="1"/>
          </p:cNvSpPr>
          <p:nvPr>
            <p:ph type="title" orient="vert"/>
          </p:nvPr>
        </p:nvSpPr>
        <p:spPr>
          <a:xfrm>
            <a:off x="7995772" y="795619"/>
            <a:ext cx="681318" cy="4309518"/>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798965"/>
            <a:ext cx="6858000" cy="4320724"/>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8DD298C-6ED0-4272-9158-766DE47FB08C}" type="slidenum">
              <a:rPr lang="es-MX" smtClean="0"/>
              <a:t>‹Nº›</a:t>
            </a:fld>
            <a:endParaRPr lang="es-MX"/>
          </a:p>
        </p:txBody>
      </p:sp>
      <p:sp>
        <p:nvSpPr>
          <p:cNvPr id="9" name="TextBox 8"/>
          <p:cNvSpPr txBox="1"/>
          <p:nvPr/>
        </p:nvSpPr>
        <p:spPr>
          <a:xfrm rot="16200000">
            <a:off x="8614855" y="483448"/>
            <a:ext cx="217424"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98477" y="112059"/>
            <a:ext cx="7556313" cy="829236"/>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8DD298C-6ED0-4272-9158-766DE47FB08C}" type="slidenum">
              <a:rPr lang="es-MX" smtClean="0"/>
              <a:t>‹Nº›</a:t>
            </a:fld>
            <a:endParaRPr lang="es-MX"/>
          </a:p>
        </p:txBody>
      </p:sp>
      <p:sp>
        <p:nvSpPr>
          <p:cNvPr id="9" name="TextBox 8"/>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10" name="Text Placeholder 3"/>
          <p:cNvSpPr>
            <a:spLocks noGrp="1"/>
          </p:cNvSpPr>
          <p:nvPr>
            <p:ph type="body" sz="half" idx="2"/>
          </p:nvPr>
        </p:nvSpPr>
        <p:spPr>
          <a:xfrm>
            <a:off x="498519" y="941295"/>
            <a:ext cx="7558960" cy="645583"/>
          </a:xfrm>
        </p:spPr>
        <p:txBody>
          <a:bodyPr vert="horz" lIns="71323" tIns="35662" rIns="71323" bIns="35662" rtlCol="0" anchor="t" anchorCtr="0">
            <a:noAutofit/>
          </a:bodyPr>
          <a:lstStyle>
            <a:lvl1pPr marL="0" indent="0">
              <a:buNone/>
              <a:defRPr kumimoji="0" sz="1900" b="0" i="0" u="none" strike="noStrike" kern="1200" cap="none" spc="0" normalizeH="0" baseline="0">
                <a:ln>
                  <a:noFill/>
                </a:ln>
                <a:solidFill>
                  <a:schemeClr val="accent3"/>
                </a:solidFill>
                <a:effectLst/>
                <a:uLnTx/>
                <a:uFillTx/>
                <a:latin typeface="+mj-lt"/>
                <a:ea typeface="+mj-ea"/>
                <a:cs typeface="+mj-cs"/>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marL="0" marR="0" lvl="0" indent="0" algn="l" defTabSz="713232"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853890"/>
            <a:ext cx="4038600" cy="777876"/>
          </a:xfrm>
        </p:spPr>
        <p:txBody>
          <a:bodyPr>
            <a:normAutofit/>
          </a:bodyPr>
          <a:lstStyle>
            <a:lvl1pPr>
              <a:defRPr sz="2200"/>
            </a:lvl1pPr>
          </a:lstStyle>
          <a:p>
            <a:r>
              <a:rPr lang="es-ES_tradnl" smtClean="0"/>
              <a:t>Clic para editar título</a:t>
            </a:r>
            <a:endParaRPr/>
          </a:p>
        </p:txBody>
      </p:sp>
      <p:sp>
        <p:nvSpPr>
          <p:cNvPr id="3" name="Subtitle 2"/>
          <p:cNvSpPr>
            <a:spLocks noGrp="1"/>
          </p:cNvSpPr>
          <p:nvPr>
            <p:ph type="subTitle" idx="1"/>
          </p:nvPr>
        </p:nvSpPr>
        <p:spPr>
          <a:xfrm>
            <a:off x="4800600" y="4635502"/>
            <a:ext cx="4038600" cy="623794"/>
          </a:xfrm>
        </p:spPr>
        <p:txBody>
          <a:bodyPr>
            <a:normAutofit/>
          </a:bodyPr>
          <a:lstStyle>
            <a:lvl1pPr marL="0" indent="0" algn="l">
              <a:spcBef>
                <a:spcPts val="234"/>
              </a:spcBef>
              <a:buNone/>
              <a:defRPr sz="1100">
                <a:solidFill>
                  <a:schemeClr val="tx1">
                    <a:tint val="75000"/>
                  </a:schemeClr>
                </a:solidFill>
              </a:defRPr>
            </a:lvl1pPr>
            <a:lvl2pPr marL="356616" indent="0" algn="ctr">
              <a:buNone/>
              <a:defRPr>
                <a:solidFill>
                  <a:schemeClr val="tx1">
                    <a:tint val="75000"/>
                  </a:schemeClr>
                </a:solidFill>
              </a:defRPr>
            </a:lvl2pPr>
            <a:lvl3pPr marL="713232" indent="0" algn="ctr">
              <a:buNone/>
              <a:defRPr>
                <a:solidFill>
                  <a:schemeClr val="tx1">
                    <a:tint val="75000"/>
                  </a:schemeClr>
                </a:solidFill>
              </a:defRPr>
            </a:lvl3pPr>
            <a:lvl4pPr marL="1069848" indent="0" algn="ctr">
              <a:buNone/>
              <a:defRPr>
                <a:solidFill>
                  <a:schemeClr val="tx1">
                    <a:tint val="75000"/>
                  </a:schemeClr>
                </a:solidFill>
              </a:defRPr>
            </a:lvl4pPr>
            <a:lvl5pPr marL="1426464" indent="0" algn="ctr">
              <a:buNone/>
              <a:defRPr>
                <a:solidFill>
                  <a:schemeClr val="tx1">
                    <a:tint val="75000"/>
                  </a:schemeClr>
                </a:solidFill>
              </a:defRPr>
            </a:lvl5pPr>
            <a:lvl6pPr marL="1783080" indent="0" algn="ctr">
              <a:buNone/>
              <a:defRPr>
                <a:solidFill>
                  <a:schemeClr val="tx1">
                    <a:tint val="75000"/>
                  </a:schemeClr>
                </a:solidFill>
              </a:defRPr>
            </a:lvl6pPr>
            <a:lvl7pPr marL="2139696" indent="0" algn="ctr">
              <a:buNone/>
              <a:defRPr>
                <a:solidFill>
                  <a:schemeClr val="tx1">
                    <a:tint val="75000"/>
                  </a:schemeClr>
                </a:solidFill>
              </a:defRPr>
            </a:lvl7pPr>
            <a:lvl8pPr marL="2496312" indent="0" algn="ctr">
              <a:buNone/>
              <a:defRPr>
                <a:solidFill>
                  <a:schemeClr val="tx1">
                    <a:tint val="75000"/>
                  </a:schemeClr>
                </a:solidFill>
              </a:defRPr>
            </a:lvl8pPr>
            <a:lvl9pPr marL="2852928"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3" y="5354701"/>
            <a:ext cx="1232647" cy="304271"/>
          </a:xfrm>
        </p:spPr>
        <p:txBody>
          <a:bodyPr/>
          <a:lstStyle>
            <a:lvl1pPr algn="l">
              <a:defRPr/>
            </a:lvl1p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a:xfrm>
            <a:off x="6311154" y="5354701"/>
            <a:ext cx="2617694" cy="304271"/>
          </a:xfrm>
        </p:spPr>
        <p:txBody>
          <a:bodyPr/>
          <a:lstStyle>
            <a:lvl1pPr algn="r">
              <a:defRPr/>
            </a:lvl1pPr>
          </a:lstStyle>
          <a:p>
            <a:endParaRPr lang="es-MX"/>
          </a:p>
        </p:txBody>
      </p:sp>
      <p:sp>
        <p:nvSpPr>
          <p:cNvPr id="7" name="Rectangle 6"/>
          <p:cNvSpPr/>
          <p:nvPr/>
        </p:nvSpPr>
        <p:spPr>
          <a:xfrm>
            <a:off x="282576" y="190500"/>
            <a:ext cx="4235450" cy="3489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Rectangle 7"/>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Rectangle 9"/>
          <p:cNvSpPr/>
          <p:nvPr/>
        </p:nvSpPr>
        <p:spPr>
          <a:xfrm>
            <a:off x="4624388" y="19812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3" name="Picture Placeholder 12"/>
          <p:cNvSpPr>
            <a:spLocks noGrp="1"/>
          </p:cNvSpPr>
          <p:nvPr>
            <p:ph type="pic" sz="quarter" idx="12"/>
          </p:nvPr>
        </p:nvSpPr>
        <p:spPr>
          <a:xfrm>
            <a:off x="4624388"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19812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482914"/>
            <a:ext cx="3086100" cy="1700754"/>
          </a:xfrm>
        </p:spPr>
        <p:txBody>
          <a:bodyPr lIns="35662" tIns="35662" rIns="35662" anchor="t">
            <a:noAutofit/>
          </a:bodyPr>
          <a:lstStyle>
            <a:lvl1pPr marL="0" indent="0" algn="ctr">
              <a:spcBef>
                <a:spcPts val="468"/>
              </a:spcBef>
              <a:buNone/>
              <a:defRPr sz="3600">
                <a:solidFill>
                  <a:schemeClr val="bg1"/>
                </a:solidFill>
              </a:defRPr>
            </a:lvl1pPr>
            <a:lvl2pPr>
              <a:defRPr sz="900"/>
            </a:lvl2pPr>
            <a:lvl3pPr>
              <a:defRPr sz="800"/>
            </a:lvl3pPr>
            <a:lvl4pPr>
              <a:defRPr sz="700"/>
            </a:lvl4pPr>
            <a:lvl5pPr>
              <a:defRPr sz="7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4" y="145679"/>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8" y="190500"/>
            <a:ext cx="8200930"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2286000" y="2603502"/>
            <a:ext cx="5638800" cy="1135063"/>
          </a:xfrm>
        </p:spPr>
        <p:txBody>
          <a:bodyPr anchor="b" anchorCtr="0">
            <a:normAutofit/>
          </a:bodyPr>
          <a:lstStyle>
            <a:lvl1pPr algn="l">
              <a:defRPr sz="25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3746501"/>
            <a:ext cx="5638800" cy="1250156"/>
          </a:xfrm>
        </p:spPr>
        <p:txBody>
          <a:bodyPr anchor="t" anchorCtr="0">
            <a:normAutofit/>
          </a:bodyPr>
          <a:lstStyle>
            <a:lvl1pPr marL="0" indent="0">
              <a:spcBef>
                <a:spcPts val="234"/>
              </a:spcBef>
              <a:buNone/>
              <a:defRPr sz="1100" cap="none" baseline="0">
                <a:solidFill>
                  <a:schemeClr val="bg1"/>
                </a:solidFill>
              </a:defRPr>
            </a:lvl1pPr>
            <a:lvl2pPr marL="356616" indent="0">
              <a:buNone/>
              <a:defRPr sz="1400">
                <a:solidFill>
                  <a:schemeClr val="tx1">
                    <a:tint val="75000"/>
                  </a:schemeClr>
                </a:solidFill>
              </a:defRPr>
            </a:lvl2pPr>
            <a:lvl3pPr marL="713232" indent="0">
              <a:buNone/>
              <a:defRPr sz="1200">
                <a:solidFill>
                  <a:schemeClr val="tx1">
                    <a:tint val="75000"/>
                  </a:schemeClr>
                </a:solidFill>
              </a:defRPr>
            </a:lvl3pPr>
            <a:lvl4pPr marL="1069848" indent="0">
              <a:buNone/>
              <a:defRPr sz="1100">
                <a:solidFill>
                  <a:schemeClr val="tx1">
                    <a:tint val="75000"/>
                  </a:schemeClr>
                </a:solidFill>
              </a:defRPr>
            </a:lvl4pPr>
            <a:lvl5pPr marL="1426464" indent="0">
              <a:buNone/>
              <a:defRPr sz="1100">
                <a:solidFill>
                  <a:schemeClr val="tx1">
                    <a:tint val="75000"/>
                  </a:schemeClr>
                </a:solidFill>
              </a:defRPr>
            </a:lvl5pPr>
            <a:lvl6pPr marL="1783080" indent="0">
              <a:buNone/>
              <a:defRPr sz="1100">
                <a:solidFill>
                  <a:schemeClr val="tx1">
                    <a:tint val="75000"/>
                  </a:schemeClr>
                </a:solidFill>
              </a:defRPr>
            </a:lvl6pPr>
            <a:lvl7pPr marL="2139696" indent="0">
              <a:buNone/>
              <a:defRPr sz="1100">
                <a:solidFill>
                  <a:schemeClr val="tx1">
                    <a:tint val="75000"/>
                  </a:schemeClr>
                </a:solidFill>
              </a:defRPr>
            </a:lvl7pPr>
            <a:lvl8pPr marL="2496312" indent="0">
              <a:buNone/>
              <a:defRPr sz="1100">
                <a:solidFill>
                  <a:schemeClr val="tx1">
                    <a:tint val="75000"/>
                  </a:schemeClr>
                </a:solidFill>
              </a:defRPr>
            </a:lvl8pPr>
            <a:lvl9pPr marL="2852928" indent="0">
              <a:buNone/>
              <a:defRPr sz="11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5207313"/>
            <a:ext cx="1474694" cy="304271"/>
          </a:xfrm>
        </p:spPr>
        <p:txBody>
          <a:bodyPr/>
          <a:lstStyle>
            <a:lvl1pPr algn="l">
              <a:defRPr>
                <a:solidFill>
                  <a:schemeClr val="bg1"/>
                </a:solidFill>
              </a:defRPr>
            </a:lvl1pPr>
          </a:lstStyle>
          <a:p>
            <a:fld id="{D9655758-D79D-4B5B-A83F-1B77BF30ED93}" type="datetimeFigureOut">
              <a:rPr lang="es-MX" smtClean="0"/>
              <a:t>02/10/2017</a:t>
            </a:fld>
            <a:endParaRPr lang="es-MX"/>
          </a:p>
        </p:txBody>
      </p:sp>
      <p:sp>
        <p:nvSpPr>
          <p:cNvPr id="5" name="Footer Placeholder 4"/>
          <p:cNvSpPr>
            <a:spLocks noGrp="1"/>
          </p:cNvSpPr>
          <p:nvPr>
            <p:ph type="ftr" sz="quarter" idx="11"/>
          </p:nvPr>
        </p:nvSpPr>
        <p:spPr>
          <a:xfrm>
            <a:off x="2286000" y="5207313"/>
            <a:ext cx="5638800" cy="304271"/>
          </a:xfrm>
        </p:spPr>
        <p:txBody>
          <a:bodyPr/>
          <a:lstStyle>
            <a:lvl1pPr>
              <a:defRPr>
                <a:solidFill>
                  <a:schemeClr val="bg1"/>
                </a:solidFill>
              </a:defRPr>
            </a:lvl1pPr>
          </a:lstStyle>
          <a:p>
            <a:endParaRPr lang="es-MX"/>
          </a:p>
        </p:txBody>
      </p:sp>
      <p:sp>
        <p:nvSpPr>
          <p:cNvPr id="6" name="Slide Number Placeholder 5"/>
          <p:cNvSpPr>
            <a:spLocks noGrp="1"/>
          </p:cNvSpPr>
          <p:nvPr>
            <p:ph type="sldNum" sz="quarter" idx="12"/>
          </p:nvPr>
        </p:nvSpPr>
        <p:spPr>
          <a:xfrm>
            <a:off x="8305800" y="5207313"/>
            <a:ext cx="554038" cy="304271"/>
          </a:xfrm>
        </p:spPr>
        <p:txBody>
          <a:bodyPr/>
          <a:lstStyle/>
          <a:p>
            <a:fld id="{38DD298C-6ED0-4272-9158-766DE47FB08C}" type="slidenum">
              <a:rPr lang="es-MX" smtClean="0"/>
              <a:t>‹Nº›</a:t>
            </a:fld>
            <a:endParaRPr lang="es-MX"/>
          </a:p>
        </p:txBody>
      </p:sp>
      <p:sp>
        <p:nvSpPr>
          <p:cNvPr id="8" name="TextBox 7"/>
          <p:cNvSpPr txBox="1"/>
          <p:nvPr/>
        </p:nvSpPr>
        <p:spPr>
          <a:xfrm>
            <a:off x="2003615" y="2592296"/>
            <a:ext cx="260909" cy="477054"/>
          </a:xfrm>
          <a:prstGeom prst="rect">
            <a:avLst/>
          </a:prstGeom>
          <a:noFill/>
        </p:spPr>
        <p:txBody>
          <a:bodyPr wrap="square" lIns="0" tIns="0" rIns="0" bIns="0" rtlCol="0">
            <a:spAutoFit/>
          </a:bodyPr>
          <a:lstStyle/>
          <a:p>
            <a:r>
              <a:rPr sz="3100" b="1">
                <a:solidFill>
                  <a:schemeClr val="accent1">
                    <a:lumMod val="60000"/>
                    <a:lumOff val="40000"/>
                  </a:schemeClr>
                </a:solidFill>
              </a:rPr>
              <a:t>+</a:t>
            </a:r>
          </a:p>
        </p:txBody>
      </p:sp>
      <p:sp>
        <p:nvSpPr>
          <p:cNvPr id="9" name="Rectangle 8"/>
          <p:cNvSpPr/>
          <p:nvPr/>
        </p:nvSpPr>
        <p:spPr>
          <a:xfrm>
            <a:off x="285753" y="190500"/>
            <a:ext cx="212725" cy="52876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3" y="235478"/>
            <a:ext cx="642097"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Rectangle 11"/>
          <p:cNvSpPr/>
          <p:nvPr/>
        </p:nvSpPr>
        <p:spPr>
          <a:xfrm>
            <a:off x="8068235" y="235478"/>
            <a:ext cx="91440" cy="133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654970"/>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654970"/>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TextBox 11"/>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2039472"/>
            <a:ext cx="3657600" cy="3065664"/>
          </a:xfrm>
        </p:spPr>
        <p:txBody>
          <a:bodyPr>
            <a:normAutofit/>
          </a:bodyPr>
          <a:lstStyle>
            <a:lvl1pPr>
              <a:defRPr sz="1400"/>
            </a:lvl1pPr>
            <a:lvl2pPr>
              <a:defRPr sz="1400"/>
            </a:lvl2pPr>
            <a:lvl3pPr>
              <a:defRPr sz="1400"/>
            </a:lvl3pPr>
            <a:lvl4pPr>
              <a:defRPr sz="1400"/>
            </a:lvl4pPr>
            <a:lvl5pPr>
              <a:defRPr sz="1400"/>
            </a:lvl5pPr>
            <a:lvl6pPr>
              <a:defRPr sz="1200"/>
            </a:lvl6pPr>
            <a:lvl7pPr>
              <a:defRPr sz="1200"/>
            </a:lvl7pPr>
            <a:lvl8pPr>
              <a:defRPr sz="1200"/>
            </a:lvl8pPr>
            <a:lvl9pPr>
              <a:defRPr sz="1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2039472"/>
            <a:ext cx="3657600" cy="3065664"/>
          </a:xfrm>
        </p:spPr>
        <p:txBody>
          <a:bodyPr>
            <a:normAutofit/>
          </a:bodyPr>
          <a:lstStyle>
            <a:lvl1pPr>
              <a:defRPr sz="1400"/>
            </a:lvl1pPr>
            <a:lvl2pPr>
              <a:defRPr sz="1400"/>
            </a:lvl2pPr>
            <a:lvl3pPr>
              <a:defRPr sz="1400"/>
            </a:lvl3pPr>
            <a:lvl4pPr>
              <a:defRPr sz="1400"/>
            </a:lvl4pPr>
            <a:lvl5pPr>
              <a:defRPr sz="1400"/>
            </a:lvl5pPr>
            <a:lvl6pPr>
              <a:defRPr sz="1200"/>
            </a:lvl6pPr>
            <a:lvl7pPr>
              <a:defRPr sz="1200"/>
            </a:lvl7pPr>
            <a:lvl8pPr>
              <a:defRPr sz="1200"/>
            </a:lvl8pPr>
            <a:lvl9pPr>
              <a:defRPr sz="1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D9655758-D79D-4B5B-A83F-1B77BF30ED93}" type="datetimeFigureOut">
              <a:rPr lang="es-MX" smtClean="0"/>
              <a:t>02/10/2017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8DD298C-6ED0-4272-9158-766DE47FB08C}" type="slidenum">
              <a:rPr lang="es-MX" smtClean="0"/>
              <a:t>‹Nº›</a:t>
            </a:fld>
            <a:endParaRPr lang="es-MX"/>
          </a:p>
        </p:txBody>
      </p:sp>
      <p:sp>
        <p:nvSpPr>
          <p:cNvPr id="3" name="Text Placeholder 2"/>
          <p:cNvSpPr>
            <a:spLocks noGrp="1"/>
          </p:cNvSpPr>
          <p:nvPr>
            <p:ph type="body" idx="1"/>
          </p:nvPr>
        </p:nvSpPr>
        <p:spPr>
          <a:xfrm>
            <a:off x="497541" y="1725708"/>
            <a:ext cx="3657600" cy="268941"/>
          </a:xfrm>
          <a:prstGeom prst="rect">
            <a:avLst/>
          </a:prstGeom>
          <a:solidFill>
            <a:schemeClr val="accent3"/>
          </a:solidFill>
        </p:spPr>
        <p:txBody>
          <a:bodyPr tIns="0" bIns="0" anchor="ctr" anchorCtr="0">
            <a:noAutofit/>
          </a:bodyPr>
          <a:lstStyle>
            <a:lvl1pPr marL="0" indent="0" algn="ctr">
              <a:spcBef>
                <a:spcPts val="0"/>
              </a:spcBef>
              <a:buNone/>
              <a:defRPr sz="1400" b="0">
                <a:solidFill>
                  <a:schemeClr val="bg1"/>
                </a:solidFill>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1725708"/>
            <a:ext cx="3657600" cy="268941"/>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400" b="0">
                <a:solidFill>
                  <a:schemeClr val="bg1"/>
                </a:solidFill>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s-ES_tradnl" smtClean="0"/>
              <a:t>Haga clic para modificar el estilo de texto del patrón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20" y="1654969"/>
            <a:ext cx="7569157"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13" name="Content Placeholder 2"/>
          <p:cNvSpPr>
            <a:spLocks noGrp="1"/>
          </p:cNvSpPr>
          <p:nvPr>
            <p:ph sz="half" idx="14"/>
          </p:nvPr>
        </p:nvSpPr>
        <p:spPr>
          <a:xfrm>
            <a:off x="498520" y="3470804"/>
            <a:ext cx="7569157"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5" name="Slide Number Placeholder 6"/>
          <p:cNvSpPr>
            <a:spLocks noGrp="1"/>
          </p:cNvSpPr>
          <p:nvPr>
            <p:ph type="sldNum" sz="quarter" idx="12"/>
          </p:nvPr>
        </p:nvSpPr>
        <p:spPr>
          <a:xfrm>
            <a:off x="8305800" y="201863"/>
            <a:ext cx="554038" cy="304271"/>
          </a:xfrm>
        </p:spPr>
        <p:txBody>
          <a:bodyPr/>
          <a:lstStyle/>
          <a:p>
            <a:fld id="{38DD298C-6ED0-4272-9158-766DE47FB08C}"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8" y="190502"/>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654969"/>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9655758-D79D-4B5B-A83F-1B77BF30ED93}"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DD298C-6ED0-4272-9158-766DE47FB08C}" type="slidenum">
              <a:rPr lang="es-MX" smtClean="0"/>
              <a:t>‹Nº›</a:t>
            </a:fld>
            <a:endParaRPr lang="es-MX"/>
          </a:p>
        </p:txBody>
      </p:sp>
      <p:sp>
        <p:nvSpPr>
          <p:cNvPr id="11" name="Content Placeholder 2"/>
          <p:cNvSpPr>
            <a:spLocks noGrp="1"/>
          </p:cNvSpPr>
          <p:nvPr>
            <p:ph sz="half" idx="15"/>
          </p:nvPr>
        </p:nvSpPr>
        <p:spPr>
          <a:xfrm>
            <a:off x="498518" y="1654970"/>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3474720"/>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7" y="403413"/>
            <a:ext cx="7556313" cy="930088"/>
          </a:xfrm>
          <a:prstGeom prst="rect">
            <a:avLst/>
          </a:prstGeom>
        </p:spPr>
        <p:txBody>
          <a:bodyPr vert="horz" lIns="71323" tIns="35662" rIns="71323" bIns="35662" rtlCol="0" anchor="t" anchorCtr="0">
            <a:noAutofit/>
          </a:bodyPr>
          <a:lstStyle/>
          <a:p>
            <a:r>
              <a:rPr lang="es-ES_tradnl" dirty="0" smtClean="0"/>
              <a:t>Clic para editar título</a:t>
            </a:r>
            <a:endParaRPr dirty="0"/>
          </a:p>
        </p:txBody>
      </p:sp>
      <p:sp>
        <p:nvSpPr>
          <p:cNvPr id="3" name="Text Placeholder 2"/>
          <p:cNvSpPr>
            <a:spLocks noGrp="1"/>
          </p:cNvSpPr>
          <p:nvPr>
            <p:ph type="body" idx="1"/>
          </p:nvPr>
        </p:nvSpPr>
        <p:spPr>
          <a:xfrm>
            <a:off x="498477" y="1651001"/>
            <a:ext cx="7556313" cy="3454136"/>
          </a:xfrm>
          <a:prstGeom prst="rect">
            <a:avLst/>
          </a:prstGeom>
        </p:spPr>
        <p:txBody>
          <a:bodyPr vert="horz" lIns="71323" tIns="35662" rIns="71323" bIns="35662" rtlCol="0">
            <a:normAutofit/>
          </a:bodyPr>
          <a:lstStyle/>
          <a:p>
            <a:pPr lvl="0"/>
            <a:r>
              <a:rPr lang="es-ES_tradnl" dirty="0" smtClean="0"/>
              <a:t>Haga clic para modificar el estilo de texto del patrón</a:t>
            </a:r>
          </a:p>
          <a:p>
            <a:pPr lvl="1"/>
            <a:r>
              <a:rPr lang="es-ES_tradnl" dirty="0" smtClean="0"/>
              <a:t>Segundo nivel</a:t>
            </a:r>
          </a:p>
        </p:txBody>
      </p:sp>
      <p:sp>
        <p:nvSpPr>
          <p:cNvPr id="4" name="Date Placeholder 3"/>
          <p:cNvSpPr>
            <a:spLocks noGrp="1"/>
          </p:cNvSpPr>
          <p:nvPr>
            <p:ph type="dt" sz="half" idx="2"/>
          </p:nvPr>
        </p:nvSpPr>
        <p:spPr>
          <a:xfrm>
            <a:off x="6795247" y="5352990"/>
            <a:ext cx="2133600" cy="304271"/>
          </a:xfrm>
          <a:prstGeom prst="rect">
            <a:avLst/>
          </a:prstGeom>
        </p:spPr>
        <p:txBody>
          <a:bodyPr vert="horz" lIns="71323" tIns="35662" rIns="71323" bIns="35662" rtlCol="0" anchor="ctr"/>
          <a:lstStyle>
            <a:lvl1pPr algn="r">
              <a:defRPr sz="900">
                <a:solidFill>
                  <a:schemeClr val="tx1">
                    <a:lumMod val="65000"/>
                    <a:lumOff val="35000"/>
                  </a:schemeClr>
                </a:solidFill>
              </a:defRPr>
            </a:lvl1pPr>
          </a:lstStyle>
          <a:p>
            <a:fld id="{D9655758-D79D-4B5B-A83F-1B77BF30ED93}" type="datetimeFigureOut">
              <a:rPr lang="es-MX" smtClean="0"/>
              <a:t>02/10/2017</a:t>
            </a:fld>
            <a:endParaRPr lang="es-MX"/>
          </a:p>
        </p:txBody>
      </p:sp>
      <p:sp>
        <p:nvSpPr>
          <p:cNvPr id="5" name="Footer Placeholder 4"/>
          <p:cNvSpPr>
            <a:spLocks noGrp="1"/>
          </p:cNvSpPr>
          <p:nvPr>
            <p:ph type="ftr" sz="quarter" idx="3"/>
          </p:nvPr>
        </p:nvSpPr>
        <p:spPr>
          <a:xfrm>
            <a:off x="201706" y="5352990"/>
            <a:ext cx="6122894" cy="304271"/>
          </a:xfrm>
          <a:prstGeom prst="rect">
            <a:avLst/>
          </a:prstGeom>
        </p:spPr>
        <p:txBody>
          <a:bodyPr vert="horz" lIns="71323" tIns="35662" rIns="71323" bIns="35662" rtlCol="0" anchor="ctr"/>
          <a:lstStyle>
            <a:lvl1pPr algn="l">
              <a:defRPr sz="9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305800" y="201863"/>
            <a:ext cx="554038" cy="304271"/>
          </a:xfrm>
          <a:prstGeom prst="rect">
            <a:avLst/>
          </a:prstGeom>
        </p:spPr>
        <p:txBody>
          <a:bodyPr vert="horz" lIns="71323" tIns="35662" rIns="71323" bIns="35662" rtlCol="0" anchor="ctr"/>
          <a:lstStyle>
            <a:lvl1pPr algn="r">
              <a:defRPr sz="1100">
                <a:solidFill>
                  <a:schemeClr val="bg1"/>
                </a:solidFill>
              </a:defRPr>
            </a:lvl1pPr>
          </a:lstStyle>
          <a:p>
            <a:fld id="{38DD298C-6ED0-4272-9158-766DE47FB08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713232" rtl="0" eaLnBrk="1" latinLnBrk="0" hangingPunct="1">
        <a:spcBef>
          <a:spcPct val="0"/>
        </a:spcBef>
        <a:buNone/>
        <a:defRPr sz="3200" b="0" kern="1200">
          <a:solidFill>
            <a:schemeClr val="accent1"/>
          </a:solidFill>
          <a:latin typeface="Comic Sans MS"/>
          <a:ea typeface="+mj-ea"/>
          <a:cs typeface="Comic Sans MS"/>
        </a:defRPr>
      </a:lvl1pPr>
    </p:titleStyle>
    <p:bodyStyle>
      <a:lvl1pPr marL="178308" indent="-178308" algn="l" defTabSz="713232" rtl="0" eaLnBrk="1" latinLnBrk="0" hangingPunct="1">
        <a:spcBef>
          <a:spcPts val="1560"/>
        </a:spcBef>
        <a:buClr>
          <a:schemeClr val="accent1"/>
        </a:buClr>
        <a:buSzPct val="75000"/>
        <a:buFont typeface="Wingdings" pitchFamily="2" charset="2"/>
        <a:buChar char="n"/>
        <a:defRPr sz="3200" kern="1200">
          <a:solidFill>
            <a:schemeClr val="tx1">
              <a:lumMod val="65000"/>
              <a:lumOff val="35000"/>
            </a:schemeClr>
          </a:solidFill>
          <a:latin typeface="Comic Sans MS"/>
          <a:ea typeface="+mn-ea"/>
          <a:cs typeface="Comic Sans MS"/>
        </a:defRPr>
      </a:lvl1pPr>
      <a:lvl2pPr marL="356616" indent="-178308" algn="l" defTabSz="713232" rtl="0" eaLnBrk="1" latinLnBrk="0" hangingPunct="1">
        <a:spcBef>
          <a:spcPts val="468"/>
        </a:spcBef>
        <a:buClr>
          <a:schemeClr val="accent1">
            <a:lumMod val="60000"/>
            <a:lumOff val="40000"/>
          </a:schemeClr>
        </a:buClr>
        <a:buSzPct val="75000"/>
        <a:buFont typeface="Wingdings" pitchFamily="2" charset="2"/>
        <a:buChar char="n"/>
        <a:defRPr sz="3200" kern="1200">
          <a:solidFill>
            <a:schemeClr val="tx1">
              <a:lumMod val="65000"/>
              <a:lumOff val="35000"/>
            </a:schemeClr>
          </a:solidFill>
          <a:latin typeface="Comic Sans MS"/>
          <a:ea typeface="+mn-ea"/>
          <a:cs typeface="Comic Sans MS"/>
        </a:defRPr>
      </a:lvl2pPr>
      <a:lvl3pPr marL="534924" indent="-178308" algn="l" defTabSz="713232" rtl="0" eaLnBrk="1" latinLnBrk="0" hangingPunct="1">
        <a:spcBef>
          <a:spcPts val="468"/>
        </a:spcBef>
        <a:buClr>
          <a:schemeClr val="accent1"/>
        </a:buClr>
        <a:buSzPct val="75000"/>
        <a:buFont typeface="Wingdings" pitchFamily="2" charset="2"/>
        <a:buChar char="n"/>
        <a:defRPr sz="3200" kern="1200">
          <a:solidFill>
            <a:schemeClr val="tx1">
              <a:lumMod val="65000"/>
              <a:lumOff val="35000"/>
            </a:schemeClr>
          </a:solidFill>
          <a:latin typeface="Comic Sans MS"/>
          <a:ea typeface="+mn-ea"/>
          <a:cs typeface="Comic Sans MS"/>
        </a:defRPr>
      </a:lvl3pPr>
      <a:lvl4pPr marL="713232" indent="-178308" algn="l" defTabSz="713232" rtl="0" eaLnBrk="1" latinLnBrk="0" hangingPunct="1">
        <a:spcBef>
          <a:spcPts val="468"/>
        </a:spcBef>
        <a:buClr>
          <a:schemeClr val="accent1">
            <a:lumMod val="60000"/>
            <a:lumOff val="40000"/>
          </a:schemeClr>
        </a:buClr>
        <a:buSzPct val="75000"/>
        <a:buFont typeface="Wingdings" pitchFamily="2" charset="2"/>
        <a:buChar char="n"/>
        <a:defRPr sz="3200" kern="1200">
          <a:solidFill>
            <a:schemeClr val="tx1">
              <a:lumMod val="65000"/>
              <a:lumOff val="35000"/>
            </a:schemeClr>
          </a:solidFill>
          <a:latin typeface="Comic Sans MS"/>
          <a:ea typeface="+mn-ea"/>
          <a:cs typeface="Comic Sans MS"/>
        </a:defRPr>
      </a:lvl4pPr>
      <a:lvl5pPr marL="891540" indent="-178308" algn="l" defTabSz="713232" rtl="0" eaLnBrk="1" latinLnBrk="0" hangingPunct="1">
        <a:spcBef>
          <a:spcPts val="468"/>
        </a:spcBef>
        <a:buClr>
          <a:schemeClr val="accent1"/>
        </a:buClr>
        <a:buSzPct val="75000"/>
        <a:buFont typeface="Wingdings" pitchFamily="2" charset="2"/>
        <a:buChar char="n"/>
        <a:defRPr sz="3200" kern="1200">
          <a:solidFill>
            <a:schemeClr val="tx1">
              <a:lumMod val="65000"/>
              <a:lumOff val="35000"/>
            </a:schemeClr>
          </a:solidFill>
          <a:latin typeface="Comic Sans MS"/>
          <a:ea typeface="+mn-ea"/>
          <a:cs typeface="Comic Sans MS"/>
        </a:defRPr>
      </a:lvl5pPr>
      <a:lvl6pPr marL="1074801" indent="-178308" algn="l" defTabSz="713232" rtl="0" eaLnBrk="1" latinLnBrk="0" hangingPunct="1">
        <a:spcBef>
          <a:spcPct val="20000"/>
        </a:spcBef>
        <a:buClr>
          <a:schemeClr val="accent1">
            <a:lumMod val="60000"/>
            <a:lumOff val="40000"/>
          </a:schemeClr>
        </a:buClr>
        <a:buSzPct val="75000"/>
        <a:buFont typeface="Wingdings" pitchFamily="2" charset="2"/>
        <a:buChar char=""/>
        <a:defRPr lang="en-US" sz="1400" kern="1200" dirty="0" smtClean="0">
          <a:solidFill>
            <a:schemeClr val="tx1">
              <a:lumMod val="65000"/>
              <a:lumOff val="35000"/>
            </a:schemeClr>
          </a:solidFill>
          <a:latin typeface="+mn-lt"/>
          <a:ea typeface="+mn-ea"/>
          <a:cs typeface="+mn-cs"/>
        </a:defRPr>
      </a:lvl6pPr>
      <a:lvl7pPr marL="1250633" indent="-178308" algn="l" defTabSz="713232" rtl="0" eaLnBrk="1" latinLnBrk="0" hangingPunct="1">
        <a:spcBef>
          <a:spcPct val="20000"/>
        </a:spcBef>
        <a:buClr>
          <a:schemeClr val="accent1"/>
        </a:buClr>
        <a:buSzPct val="75000"/>
        <a:buFont typeface="Wingdings" pitchFamily="2" charset="2"/>
        <a:buChar char=""/>
        <a:defRPr lang="en-US" sz="1400" kern="1200" baseline="0" dirty="0" smtClean="0">
          <a:solidFill>
            <a:schemeClr val="tx1">
              <a:lumMod val="65000"/>
              <a:lumOff val="35000"/>
            </a:schemeClr>
          </a:solidFill>
          <a:latin typeface="+mn-lt"/>
          <a:ea typeface="+mn-ea"/>
          <a:cs typeface="+mn-cs"/>
        </a:defRPr>
      </a:lvl7pPr>
      <a:lvl8pPr marL="1427703" indent="-178308" algn="l" defTabSz="713232" rtl="0" eaLnBrk="1" latinLnBrk="0" hangingPunct="1">
        <a:spcBef>
          <a:spcPct val="20000"/>
        </a:spcBef>
        <a:buClr>
          <a:schemeClr val="accent1">
            <a:lumMod val="60000"/>
            <a:lumOff val="40000"/>
          </a:schemeClr>
        </a:buClr>
        <a:buSzPct val="75000"/>
        <a:buFont typeface="Wingdings" pitchFamily="2" charset="2"/>
        <a:buChar char=""/>
        <a:defRPr lang="en-US" sz="1400" kern="1200" baseline="0" dirty="0" smtClean="0">
          <a:solidFill>
            <a:schemeClr val="tx1">
              <a:lumMod val="65000"/>
              <a:lumOff val="35000"/>
            </a:schemeClr>
          </a:solidFill>
          <a:latin typeface="+mn-lt"/>
          <a:ea typeface="+mn-ea"/>
          <a:cs typeface="+mn-cs"/>
        </a:defRPr>
      </a:lvl8pPr>
      <a:lvl9pPr marL="1604772" indent="-178308" algn="l" defTabSz="713232" rtl="0" eaLnBrk="1" latinLnBrk="0" hangingPunct="1">
        <a:spcBef>
          <a:spcPct val="20000"/>
        </a:spcBef>
        <a:buClr>
          <a:schemeClr val="accent1"/>
        </a:buClr>
        <a:buSzPct val="75000"/>
        <a:buFont typeface="Wingdings" pitchFamily="2" charset="2"/>
        <a:buChar char=""/>
        <a:defRPr lang="en-US" sz="1400" kern="1200" baseline="0" dirty="0">
          <a:solidFill>
            <a:schemeClr val="tx1">
              <a:lumMod val="65000"/>
              <a:lumOff val="35000"/>
            </a:schemeClr>
          </a:solidFill>
          <a:latin typeface="+mn-lt"/>
          <a:ea typeface="+mn-ea"/>
          <a:cs typeface="+mn-cs"/>
        </a:defRPr>
      </a:lvl9pPr>
    </p:bodyStyle>
    <p:otherStyle>
      <a:defPPr>
        <a:defRP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15.xml"/><Relationship Id="rId7" Type="http://schemas.openxmlformats.org/officeDocument/2006/relationships/slide" Target="slide48.xml"/><Relationship Id="rId2" Type="http://schemas.openxmlformats.org/officeDocument/2006/relationships/slide" Target="slide7.xml"/><Relationship Id="rId1" Type="http://schemas.openxmlformats.org/officeDocument/2006/relationships/slideLayout" Target="../slideLayouts/slideLayout6.xml"/><Relationship Id="rId6" Type="http://schemas.openxmlformats.org/officeDocument/2006/relationships/slide" Target="slide45.xml"/><Relationship Id="rId5" Type="http://schemas.openxmlformats.org/officeDocument/2006/relationships/slide" Target="slide36.xml"/><Relationship Id="rId10" Type="http://schemas.openxmlformats.org/officeDocument/2006/relationships/slide" Target="slide54.xml"/><Relationship Id="rId4" Type="http://schemas.openxmlformats.org/officeDocument/2006/relationships/slide" Target="slide24.xml"/><Relationship Id="rId9" Type="http://schemas.openxmlformats.org/officeDocument/2006/relationships/slide" Target="slide5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An&#225;lisis%20y%20evaluaci&#243;n%20de%20pol&#237;ticas%20p&#250;blicasvf.pdf" TargetMode="Externa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mailto:dgutierrezl@uaemex.m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lstStyle/>
          <a:p>
            <a:pPr algn="ctr"/>
            <a:r>
              <a:rPr lang="es-MX" dirty="0" smtClean="0">
                <a:solidFill>
                  <a:schemeClr val="tx1"/>
                </a:solidFill>
              </a:rPr>
              <a:t>Licenciatura en Ciencias Políticas y Administración Pública</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12202" r="12202"/>
          <a:stretch>
            <a:fillRect/>
          </a:stretch>
        </p:blipFill>
        <p:spPr>
          <a:xfrm>
            <a:off x="4645058" y="240310"/>
            <a:ext cx="2057400" cy="1698625"/>
          </a:xfrm>
        </p:spPr>
      </p:pic>
      <p:sp>
        <p:nvSpPr>
          <p:cNvPr id="6" name="Marcador de texto 5"/>
          <p:cNvSpPr>
            <a:spLocks noGrp="1"/>
          </p:cNvSpPr>
          <p:nvPr>
            <p:ph type="body" sz="half" idx="2"/>
          </p:nvPr>
        </p:nvSpPr>
        <p:spPr>
          <a:xfrm>
            <a:off x="857251" y="1175788"/>
            <a:ext cx="3172883" cy="1868684"/>
          </a:xfrm>
        </p:spPr>
        <p:txBody>
          <a:bodyPr/>
          <a:lstStyle/>
          <a:p>
            <a:r>
              <a:rPr lang="es-MX" sz="2667"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5741" y="2017492"/>
            <a:ext cx="1963459" cy="1619520"/>
          </a:xfrm>
          <a:prstGeom prst="rect">
            <a:avLst/>
          </a:prstGeom>
        </p:spPr>
      </p:pic>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de la reforma del Estado.</a:t>
            </a:r>
            <a:endParaRPr lang="es-MX" dirty="0"/>
          </a:p>
        </p:txBody>
      </p:sp>
      <p:sp>
        <p:nvSpPr>
          <p:cNvPr id="3" name="Marcador de contenido 2"/>
          <p:cNvSpPr>
            <a:spLocks noGrp="1"/>
          </p:cNvSpPr>
          <p:nvPr>
            <p:ph idx="1"/>
          </p:nvPr>
        </p:nvSpPr>
        <p:spPr/>
        <p:txBody>
          <a:bodyPr>
            <a:normAutofit/>
          </a:bodyPr>
          <a:lstStyle/>
          <a:p>
            <a:pPr marL="0" indent="0" algn="just">
              <a:buNone/>
            </a:pPr>
            <a:r>
              <a:rPr lang="es-MX" sz="2800" b="1" dirty="0"/>
              <a:t>En relación con el Poder Legislativo</a:t>
            </a:r>
            <a:r>
              <a:rPr lang="es-MX" sz="2800" b="1" dirty="0" smtClean="0"/>
              <a:t>:</a:t>
            </a:r>
          </a:p>
          <a:p>
            <a:pPr marL="0" indent="0" algn="just">
              <a:buNone/>
            </a:pPr>
            <a:endParaRPr lang="es-MX" sz="2800" dirty="0"/>
          </a:p>
          <a:p>
            <a:pPr marL="0" indent="0" algn="just">
              <a:buNone/>
            </a:pPr>
            <a:r>
              <a:rPr lang="es-MX" sz="2600" dirty="0" smtClean="0"/>
              <a:t>	• </a:t>
            </a:r>
            <a:r>
              <a:rPr lang="es-MX" sz="2600" dirty="0"/>
              <a:t>La reforma parlamentaria (incluida la reforma de la </a:t>
            </a:r>
            <a:r>
              <a:rPr lang="es-MX" sz="2600" dirty="0" smtClean="0"/>
              <a:t>administración del </a:t>
            </a:r>
            <a:r>
              <a:rPr lang="es-MX" sz="2600" dirty="0"/>
              <a:t>Congreso o Parlamento y la verificación del uso de los fondos públicos que efectúa el Ejecutivo).</a:t>
            </a:r>
          </a:p>
          <a:p>
            <a:pPr marL="0" indent="0" algn="just">
              <a:buNone/>
            </a:pPr>
            <a:endParaRPr lang="es-MX" dirty="0"/>
          </a:p>
        </p:txBody>
      </p:sp>
    </p:spTree>
    <p:extLst>
      <p:ext uri="{BB962C8B-B14F-4D97-AF65-F5344CB8AC3E}">
        <p14:creationId xmlns:p14="http://schemas.microsoft.com/office/powerpoint/2010/main" val="3037956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de la reforma del Estado.</a:t>
            </a:r>
            <a:endParaRPr lang="es-MX" dirty="0"/>
          </a:p>
        </p:txBody>
      </p:sp>
      <p:sp>
        <p:nvSpPr>
          <p:cNvPr id="3" name="Marcador de contenido 2"/>
          <p:cNvSpPr>
            <a:spLocks noGrp="1"/>
          </p:cNvSpPr>
          <p:nvPr>
            <p:ph idx="1"/>
          </p:nvPr>
        </p:nvSpPr>
        <p:spPr/>
        <p:txBody>
          <a:bodyPr>
            <a:normAutofit/>
          </a:bodyPr>
          <a:lstStyle/>
          <a:p>
            <a:pPr marL="0" indent="0" algn="just">
              <a:buNone/>
            </a:pPr>
            <a:r>
              <a:rPr lang="es-MX" sz="2800" b="1" dirty="0"/>
              <a:t>En relación con el Poder Judicial:</a:t>
            </a:r>
          </a:p>
          <a:p>
            <a:pPr marL="356616" lvl="2" indent="0" algn="just">
              <a:buNone/>
            </a:pPr>
            <a:endParaRPr lang="es-MX" sz="2800" dirty="0"/>
          </a:p>
          <a:p>
            <a:pPr marL="356616" lvl="2" indent="0" algn="just">
              <a:buNone/>
            </a:pPr>
            <a:r>
              <a:rPr lang="es-MX" sz="2600" dirty="0" smtClean="0"/>
              <a:t>La </a:t>
            </a:r>
            <a:r>
              <a:rPr lang="es-MX" sz="2600" dirty="0"/>
              <a:t>reforma del sistema judicial que incluye la fase de la </a:t>
            </a:r>
            <a:r>
              <a:rPr lang="es-MX" sz="2600" dirty="0" smtClean="0"/>
              <a:t>investigación de </a:t>
            </a:r>
            <a:r>
              <a:rPr lang="es-MX" sz="2600" dirty="0"/>
              <a:t>los delitos (procuración), la fase jurisdiccional </a:t>
            </a:r>
            <a:r>
              <a:rPr lang="es-MX" sz="2600" dirty="0" smtClean="0"/>
              <a:t>o reforma </a:t>
            </a:r>
            <a:r>
              <a:rPr lang="es-MX" sz="2600" dirty="0"/>
              <a:t>a la operación de los tribunales, y la reforma </a:t>
            </a:r>
            <a:r>
              <a:rPr lang="es-MX" sz="2600" dirty="0" smtClean="0"/>
              <a:t>administrativa del </a:t>
            </a:r>
            <a:r>
              <a:rPr lang="es-MX" sz="2600" dirty="0"/>
              <a:t>sistema judicial.</a:t>
            </a:r>
          </a:p>
          <a:p>
            <a:pPr marL="0" indent="0" algn="just">
              <a:buNone/>
            </a:pPr>
            <a:endParaRPr lang="es-MX" dirty="0"/>
          </a:p>
        </p:txBody>
      </p:sp>
    </p:spTree>
    <p:extLst>
      <p:ext uri="{BB962C8B-B14F-4D97-AF65-F5344CB8AC3E}">
        <p14:creationId xmlns:p14="http://schemas.microsoft.com/office/powerpoint/2010/main" val="1714039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noAutofit/>
          </a:bodyPr>
          <a:lstStyle/>
          <a:p>
            <a:pPr marL="0" indent="0" algn="just">
              <a:buNone/>
            </a:pPr>
            <a:endParaRPr lang="es-MX" sz="2800" dirty="0" smtClean="0">
              <a:solidFill>
                <a:srgbClr val="000000"/>
              </a:solidFill>
            </a:endParaRPr>
          </a:p>
          <a:p>
            <a:pPr marL="0" indent="0" algn="just">
              <a:buNone/>
            </a:pPr>
            <a:r>
              <a:rPr lang="es-MX" sz="2800" dirty="0" smtClean="0">
                <a:solidFill>
                  <a:srgbClr val="000000"/>
                </a:solidFill>
              </a:rPr>
              <a:t>La modernización administrativa es parte integral de una reforma del Estado en sentido amplio.</a:t>
            </a:r>
          </a:p>
          <a:p>
            <a:pPr marL="0" indent="0" algn="just">
              <a:buNone/>
            </a:pPr>
            <a:r>
              <a:rPr lang="es-MX" sz="2800" dirty="0" smtClean="0"/>
              <a:t>	</a:t>
            </a:r>
            <a:endParaRPr lang="es-MX" sz="2800" dirty="0"/>
          </a:p>
        </p:txBody>
      </p:sp>
    </p:spTree>
    <p:extLst>
      <p:ext uri="{BB962C8B-B14F-4D97-AF65-F5344CB8AC3E}">
        <p14:creationId xmlns:p14="http://schemas.microsoft.com/office/powerpoint/2010/main" val="1903476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Causas de la modernización administrativa</a:t>
            </a:r>
            <a:endParaRPr lang="es-MX" b="1" dirty="0"/>
          </a:p>
        </p:txBody>
      </p:sp>
      <p:sp>
        <p:nvSpPr>
          <p:cNvPr id="3" name="Marcador de contenido 2"/>
          <p:cNvSpPr>
            <a:spLocks noGrp="1"/>
          </p:cNvSpPr>
          <p:nvPr>
            <p:ph idx="1"/>
          </p:nvPr>
        </p:nvSpPr>
        <p:spPr>
          <a:xfrm>
            <a:off x="469900" y="1648771"/>
            <a:ext cx="8153400" cy="3913829"/>
          </a:xfrm>
        </p:spPr>
        <p:txBody>
          <a:bodyPr>
            <a:noAutofit/>
          </a:bodyPr>
          <a:lstStyle/>
          <a:p>
            <a:pPr marL="0" indent="0">
              <a:lnSpc>
                <a:spcPct val="90000"/>
              </a:lnSpc>
              <a:spcBef>
                <a:spcPts val="0"/>
              </a:spcBef>
              <a:buNone/>
            </a:pPr>
            <a:endParaRPr lang="es-MX" sz="2800" dirty="0" smtClean="0"/>
          </a:p>
          <a:p>
            <a:pPr>
              <a:lnSpc>
                <a:spcPct val="90000"/>
              </a:lnSpc>
              <a:spcBef>
                <a:spcPts val="0"/>
              </a:spcBef>
              <a:buFont typeface="Arial"/>
              <a:buChar char="•"/>
            </a:pPr>
            <a:r>
              <a:rPr lang="es-MX" sz="2800" dirty="0" smtClean="0"/>
              <a:t>Las crisis económicas. </a:t>
            </a:r>
          </a:p>
          <a:p>
            <a:pPr>
              <a:lnSpc>
                <a:spcPct val="90000"/>
              </a:lnSpc>
              <a:spcBef>
                <a:spcPts val="0"/>
              </a:spcBef>
              <a:buFont typeface="Arial"/>
              <a:buChar char="•"/>
            </a:pPr>
            <a:r>
              <a:rPr lang="es-MX" sz="2800" dirty="0" smtClean="0"/>
              <a:t>Acuerdos o tratados internacionales de apertura económica. </a:t>
            </a:r>
          </a:p>
          <a:p>
            <a:pPr>
              <a:lnSpc>
                <a:spcPct val="90000"/>
              </a:lnSpc>
              <a:spcBef>
                <a:spcPts val="0"/>
              </a:spcBef>
              <a:buFont typeface="Arial"/>
              <a:buChar char="•"/>
            </a:pPr>
            <a:r>
              <a:rPr lang="es-MX" sz="2800" dirty="0" smtClean="0"/>
              <a:t>Rescates financieros condicionados. </a:t>
            </a:r>
          </a:p>
          <a:p>
            <a:pPr>
              <a:lnSpc>
                <a:spcPct val="90000"/>
              </a:lnSpc>
              <a:spcBef>
                <a:spcPts val="0"/>
              </a:spcBef>
              <a:buFont typeface="Arial"/>
              <a:buChar char="•"/>
            </a:pPr>
            <a:r>
              <a:rPr lang="es-MX" sz="2800" dirty="0" smtClean="0"/>
              <a:t>Altos niveles de endeudamiento público. </a:t>
            </a:r>
          </a:p>
          <a:p>
            <a:pPr>
              <a:lnSpc>
                <a:spcPct val="90000"/>
              </a:lnSpc>
              <a:spcBef>
                <a:spcPts val="0"/>
              </a:spcBef>
              <a:buFont typeface="Arial"/>
              <a:buChar char="•"/>
            </a:pPr>
            <a:r>
              <a:rPr lang="es-MX" sz="2800" dirty="0" smtClean="0"/>
              <a:t>Programas de ajuste estructural implantados por diversas razones. </a:t>
            </a:r>
          </a:p>
          <a:p>
            <a:pPr>
              <a:lnSpc>
                <a:spcPct val="90000"/>
              </a:lnSpc>
              <a:spcBef>
                <a:spcPts val="0"/>
              </a:spcBef>
              <a:buFont typeface="Arial"/>
              <a:buChar char="•"/>
            </a:pPr>
            <a:r>
              <a:rPr lang="es-MX" sz="2800" dirty="0" smtClean="0"/>
              <a:t>Compromisos electorales o presión de la opinión pública.</a:t>
            </a:r>
            <a:endParaRPr lang="es-MX" sz="2800" dirty="0"/>
          </a:p>
        </p:txBody>
      </p:sp>
    </p:spTree>
    <p:extLst>
      <p:ext uri="{BB962C8B-B14F-4D97-AF65-F5344CB8AC3E}">
        <p14:creationId xmlns:p14="http://schemas.microsoft.com/office/powerpoint/2010/main" val="2292000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Condicionantes de </a:t>
            </a:r>
            <a:r>
              <a:rPr lang="es-MX" dirty="0"/>
              <a:t>l</a:t>
            </a:r>
            <a:r>
              <a:rPr lang="es-MX" dirty="0" smtClean="0"/>
              <a:t>a Modernización Administrativa.</a:t>
            </a:r>
            <a:endParaRPr lang="es-MX" dirty="0"/>
          </a:p>
        </p:txBody>
      </p:sp>
      <p:sp>
        <p:nvSpPr>
          <p:cNvPr id="3" name="Marcador de contenido 2"/>
          <p:cNvSpPr>
            <a:spLocks noGrp="1"/>
          </p:cNvSpPr>
          <p:nvPr>
            <p:ph idx="1"/>
          </p:nvPr>
        </p:nvSpPr>
        <p:spPr>
          <a:xfrm>
            <a:off x="628650" y="1625599"/>
            <a:ext cx="7886700" cy="3912315"/>
          </a:xfrm>
        </p:spPr>
        <p:txBody>
          <a:bodyPr>
            <a:normAutofit/>
          </a:bodyPr>
          <a:lstStyle/>
          <a:p>
            <a:pPr>
              <a:spcBef>
                <a:spcPts val="0"/>
              </a:spcBef>
              <a:buFont typeface="Arial"/>
              <a:buChar char="•"/>
            </a:pPr>
            <a:endParaRPr lang="es-MX" sz="2400" dirty="0" smtClean="0"/>
          </a:p>
          <a:p>
            <a:pPr>
              <a:spcBef>
                <a:spcPts val="0"/>
              </a:spcBef>
              <a:buFont typeface="Arial"/>
              <a:buChar char="•"/>
            </a:pPr>
            <a:r>
              <a:rPr lang="es-MX" sz="2800" dirty="0" smtClean="0"/>
              <a:t>Apoyo </a:t>
            </a:r>
            <a:r>
              <a:rPr lang="es-MX" sz="2800" dirty="0"/>
              <a:t>político del más alto </a:t>
            </a:r>
            <a:r>
              <a:rPr lang="es-MX" sz="2800" dirty="0" smtClean="0"/>
              <a:t>nivel.</a:t>
            </a:r>
          </a:p>
          <a:p>
            <a:pPr>
              <a:spcBef>
                <a:spcPts val="0"/>
              </a:spcBef>
              <a:buFont typeface="Arial"/>
              <a:buChar char="•"/>
            </a:pPr>
            <a:r>
              <a:rPr lang="es-MX" sz="2800" dirty="0" smtClean="0"/>
              <a:t>Capacidad </a:t>
            </a:r>
            <a:r>
              <a:rPr lang="es-MX" sz="2800" dirty="0"/>
              <a:t>para conducir la </a:t>
            </a:r>
            <a:r>
              <a:rPr lang="es-MX" sz="2800" dirty="0" smtClean="0"/>
              <a:t>reforma.</a:t>
            </a:r>
          </a:p>
          <a:p>
            <a:pPr>
              <a:spcBef>
                <a:spcPts val="0"/>
              </a:spcBef>
              <a:buFont typeface="Arial"/>
              <a:buChar char="•"/>
            </a:pPr>
            <a:r>
              <a:rPr lang="es-MX" sz="2800" dirty="0" smtClean="0"/>
              <a:t>Dominio </a:t>
            </a:r>
            <a:r>
              <a:rPr lang="es-MX" sz="2800" dirty="0"/>
              <a:t>y alcance del </a:t>
            </a:r>
            <a:r>
              <a:rPr lang="es-MX" sz="2800" dirty="0" smtClean="0"/>
              <a:t>proceso.</a:t>
            </a:r>
          </a:p>
          <a:p>
            <a:pPr>
              <a:spcBef>
                <a:spcPts val="0"/>
              </a:spcBef>
              <a:buFont typeface="Arial"/>
              <a:buChar char="•"/>
            </a:pPr>
            <a:r>
              <a:rPr lang="es-MX" sz="2800" dirty="0" smtClean="0"/>
              <a:t>Creación </a:t>
            </a:r>
            <a:r>
              <a:rPr lang="es-MX" sz="2800" dirty="0"/>
              <a:t>de un órgano encargado de los procesos de </a:t>
            </a:r>
            <a:r>
              <a:rPr lang="es-MX" sz="2800" dirty="0" smtClean="0"/>
              <a:t>modernización.</a:t>
            </a:r>
          </a:p>
          <a:p>
            <a:pPr>
              <a:spcBef>
                <a:spcPts val="0"/>
              </a:spcBef>
              <a:buFont typeface="Arial"/>
              <a:buChar char="•"/>
            </a:pPr>
            <a:r>
              <a:rPr lang="pt-BR" sz="2800" dirty="0" smtClean="0"/>
              <a:t>Dificultadas </a:t>
            </a:r>
            <a:r>
              <a:rPr lang="pt-BR" sz="2800" dirty="0"/>
              <a:t>de toda reforma </a:t>
            </a:r>
            <a:r>
              <a:rPr lang="pt-BR" sz="2800" dirty="0" err="1" smtClean="0"/>
              <a:t>gubernamental</a:t>
            </a:r>
            <a:r>
              <a:rPr lang="pt-BR" sz="2800" dirty="0" smtClean="0"/>
              <a:t>.</a:t>
            </a:r>
          </a:p>
          <a:p>
            <a:pPr>
              <a:spcBef>
                <a:spcPts val="0"/>
              </a:spcBef>
              <a:buFont typeface="Arial"/>
              <a:buChar char="•"/>
            </a:pPr>
            <a:r>
              <a:rPr lang="es-MX" sz="2800" dirty="0" smtClean="0"/>
              <a:t>Referencia </a:t>
            </a:r>
            <a:r>
              <a:rPr lang="es-MX" sz="2800" dirty="0"/>
              <a:t>permanente a los principios de la </a:t>
            </a:r>
            <a:r>
              <a:rPr lang="es-MX" sz="2800" dirty="0" smtClean="0"/>
              <a:t>modernización.</a:t>
            </a:r>
            <a:endParaRPr lang="es-MX" sz="2800" dirty="0"/>
          </a:p>
        </p:txBody>
      </p:sp>
      <p:sp>
        <p:nvSpPr>
          <p:cNvPr id="4" name="Botón de acción: Comienzo 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8489382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ES" sz="3200" dirty="0" smtClean="0"/>
              <a:t>Nueva Gestión Pública</a:t>
            </a:r>
            <a:endParaRPr lang="es-ES" sz="3200"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2623363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La Nueva Gestión Pública</a:t>
            </a:r>
            <a:endParaRPr lang="es-MX" b="1" dirty="0"/>
          </a:p>
        </p:txBody>
      </p:sp>
      <p:sp>
        <p:nvSpPr>
          <p:cNvPr id="3" name="Marcador de contenido 2"/>
          <p:cNvSpPr>
            <a:spLocks noGrp="1"/>
          </p:cNvSpPr>
          <p:nvPr>
            <p:ph idx="1"/>
          </p:nvPr>
        </p:nvSpPr>
        <p:spPr>
          <a:xfrm>
            <a:off x="565150" y="1673754"/>
            <a:ext cx="8324850" cy="3901545"/>
          </a:xfrm>
        </p:spPr>
        <p:txBody>
          <a:bodyPr>
            <a:normAutofit fontScale="85000" lnSpcReduction="20000"/>
          </a:bodyPr>
          <a:lstStyle/>
          <a:p>
            <a:pPr algn="just">
              <a:buFont typeface="Arial"/>
              <a:buChar char="•"/>
            </a:pPr>
            <a:r>
              <a:rPr lang="es-MX" dirty="0" smtClean="0"/>
              <a:t>Surgió </a:t>
            </a:r>
            <a:r>
              <a:rPr lang="es-MX" dirty="0"/>
              <a:t>originalmente en Gran </a:t>
            </a:r>
            <a:r>
              <a:rPr lang="es-MX" dirty="0" smtClean="0"/>
              <a:t>Bretaña durante </a:t>
            </a:r>
            <a:r>
              <a:rPr lang="es-MX" dirty="0"/>
              <a:t>el largo gobierno conservador encabezado por la </a:t>
            </a:r>
            <a:r>
              <a:rPr lang="es-MX" dirty="0" smtClean="0"/>
              <a:t>señora </a:t>
            </a:r>
            <a:r>
              <a:rPr lang="es-MX" dirty="0"/>
              <a:t>Margaret Tatcher, en la década de los ochenta del siglo </a:t>
            </a:r>
            <a:r>
              <a:rPr lang="es-MX" dirty="0" smtClean="0"/>
              <a:t>pasado.</a:t>
            </a:r>
          </a:p>
          <a:p>
            <a:pPr algn="just">
              <a:buFont typeface="Arial"/>
              <a:buChar char="•"/>
            </a:pPr>
            <a:r>
              <a:rPr lang="es-MX" dirty="0" smtClean="0"/>
              <a:t>Desde </a:t>
            </a:r>
            <a:r>
              <a:rPr lang="es-MX" dirty="0"/>
              <a:t>allí se propagó a los países desarrollados </a:t>
            </a:r>
            <a:r>
              <a:rPr lang="es-MX" dirty="0" smtClean="0"/>
              <a:t>integrantes de la OCDE y, posteriormente, al resto de los países en transición y </a:t>
            </a:r>
            <a:r>
              <a:rPr lang="es-MX" dirty="0"/>
              <a:t>en </a:t>
            </a:r>
            <a:r>
              <a:rPr lang="es-MX" dirty="0" smtClean="0"/>
              <a:t>desarrollo.</a:t>
            </a:r>
          </a:p>
          <a:p>
            <a:pPr algn="just">
              <a:buFont typeface="Arial"/>
              <a:buChar char="•"/>
            </a:pPr>
            <a:r>
              <a:rPr lang="es-MX" dirty="0"/>
              <a:t>En los Estados Unidos, el movimiento de la NGP se inició </a:t>
            </a:r>
            <a:r>
              <a:rPr lang="es-MX" dirty="0" smtClean="0"/>
              <a:t>durante los </a:t>
            </a:r>
            <a:r>
              <a:rPr lang="es-MX" dirty="0"/>
              <a:t>años de la presidencia del señor Ronald </a:t>
            </a:r>
            <a:r>
              <a:rPr lang="es-MX" dirty="0" smtClean="0"/>
              <a:t>Reagan.</a:t>
            </a:r>
          </a:p>
        </p:txBody>
      </p:sp>
    </p:spTree>
    <p:extLst>
      <p:ext uri="{BB962C8B-B14F-4D97-AF65-F5344CB8AC3E}">
        <p14:creationId xmlns:p14="http://schemas.microsoft.com/office/powerpoint/2010/main" val="4676446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La Nueva Gestión </a:t>
            </a:r>
            <a:r>
              <a:rPr lang="es-MX" b="1" dirty="0" smtClean="0"/>
              <a:t>Pública</a:t>
            </a:r>
            <a:endParaRPr lang="es-ES" dirty="0"/>
          </a:p>
        </p:txBody>
      </p:sp>
      <p:sp>
        <p:nvSpPr>
          <p:cNvPr id="3" name="Marcador de contenido 2"/>
          <p:cNvSpPr>
            <a:spLocks noGrp="1"/>
          </p:cNvSpPr>
          <p:nvPr>
            <p:ph idx="1"/>
          </p:nvPr>
        </p:nvSpPr>
        <p:spPr/>
        <p:txBody>
          <a:bodyPr>
            <a:normAutofit/>
          </a:bodyPr>
          <a:lstStyle/>
          <a:p>
            <a:pPr marL="0" indent="0" algn="just">
              <a:buNone/>
            </a:pPr>
            <a:endParaRPr lang="es-MX" dirty="0" smtClean="0"/>
          </a:p>
          <a:p>
            <a:pPr marL="0" indent="0" algn="just">
              <a:buNone/>
            </a:pPr>
            <a:r>
              <a:rPr lang="es-MX" dirty="0" smtClean="0"/>
              <a:t>Las ideas generadoras de la NGP, provienen de las ciencias económicas; no son concepciones originales de los estudios de la administración pública.</a:t>
            </a:r>
          </a:p>
        </p:txBody>
      </p:sp>
    </p:spTree>
    <p:extLst>
      <p:ext uri="{BB962C8B-B14F-4D97-AF65-F5344CB8AC3E}">
        <p14:creationId xmlns:p14="http://schemas.microsoft.com/office/powerpoint/2010/main" val="3441204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477" y="403412"/>
            <a:ext cx="7502523" cy="1069787"/>
          </a:xfrm>
        </p:spPr>
        <p:txBody>
          <a:bodyPr>
            <a:noAutofit/>
          </a:bodyPr>
          <a:lstStyle/>
          <a:p>
            <a:pPr algn="just"/>
            <a:r>
              <a:rPr lang="es-MX" dirty="0" smtClean="0"/>
              <a:t>Circunstancias que propiciaron el surgimiento de la nueva gestion pública</a:t>
            </a:r>
            <a:endParaRPr lang="es-MX" dirty="0"/>
          </a:p>
        </p:txBody>
      </p:sp>
      <p:sp>
        <p:nvSpPr>
          <p:cNvPr id="3" name="Marcador de contenido 2"/>
          <p:cNvSpPr>
            <a:spLocks noGrp="1"/>
          </p:cNvSpPr>
          <p:nvPr>
            <p:ph idx="1"/>
          </p:nvPr>
        </p:nvSpPr>
        <p:spPr>
          <a:xfrm>
            <a:off x="485777" y="1943100"/>
            <a:ext cx="8175623" cy="3479799"/>
          </a:xfrm>
        </p:spPr>
        <p:txBody>
          <a:bodyPr>
            <a:noAutofit/>
          </a:bodyPr>
          <a:lstStyle/>
          <a:p>
            <a:pPr algn="just">
              <a:buFont typeface="Arial"/>
              <a:buChar char="•"/>
            </a:pPr>
            <a:r>
              <a:rPr lang="es-MX" sz="2800" dirty="0" smtClean="0"/>
              <a:t>El </a:t>
            </a:r>
            <a:r>
              <a:rPr lang="es-MX" sz="2800" dirty="0"/>
              <a:t>prolongado estancamiento que experimentaron las economías de los países desarrollados durante la década de los años </a:t>
            </a:r>
            <a:r>
              <a:rPr lang="es-MX" sz="2800" dirty="0" smtClean="0"/>
              <a:t>setenta.</a:t>
            </a:r>
            <a:endParaRPr lang="es-MX" sz="2800" dirty="0"/>
          </a:p>
          <a:p>
            <a:pPr algn="just">
              <a:buFont typeface="Arial"/>
              <a:buChar char="•"/>
            </a:pPr>
            <a:r>
              <a:rPr lang="es-MX" sz="2800" dirty="0" smtClean="0"/>
              <a:t>El fracaso </a:t>
            </a:r>
            <a:r>
              <a:rPr lang="es-MX" sz="2800" dirty="0"/>
              <a:t>del llamado socialismo </a:t>
            </a:r>
            <a:r>
              <a:rPr lang="es-MX" sz="2800" dirty="0" smtClean="0"/>
              <a:t>real.</a:t>
            </a:r>
          </a:p>
          <a:p>
            <a:pPr algn="just">
              <a:buFont typeface="Arial"/>
              <a:buChar char="•"/>
            </a:pPr>
            <a:r>
              <a:rPr lang="es-MX" sz="2800" dirty="0" smtClean="0"/>
              <a:t>Casos específicos de China y Cuba.</a:t>
            </a:r>
          </a:p>
        </p:txBody>
      </p:sp>
    </p:spTree>
    <p:extLst>
      <p:ext uri="{BB962C8B-B14F-4D97-AF65-F5344CB8AC3E}">
        <p14:creationId xmlns:p14="http://schemas.microsoft.com/office/powerpoint/2010/main" val="22123376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Reinvención del Gobierno y </a:t>
            </a:r>
            <a:r>
              <a:rPr lang="es-MX" dirty="0"/>
              <a:t>l</a:t>
            </a:r>
            <a:r>
              <a:rPr lang="es-MX" dirty="0" smtClean="0"/>
              <a:t>a Nueva Gestión Pública.</a:t>
            </a:r>
            <a:endParaRPr lang="es-MX" dirty="0"/>
          </a:p>
        </p:txBody>
      </p:sp>
      <p:sp>
        <p:nvSpPr>
          <p:cNvPr id="3" name="Marcador de contenido 2"/>
          <p:cNvSpPr>
            <a:spLocks noGrp="1"/>
          </p:cNvSpPr>
          <p:nvPr>
            <p:ph idx="1"/>
          </p:nvPr>
        </p:nvSpPr>
        <p:spPr>
          <a:xfrm>
            <a:off x="628650" y="1521355"/>
            <a:ext cx="7886700" cy="3973632"/>
          </a:xfrm>
        </p:spPr>
        <p:txBody>
          <a:bodyPr>
            <a:noAutofit/>
          </a:bodyPr>
          <a:lstStyle/>
          <a:p>
            <a:pPr algn="just">
              <a:buFont typeface="Arial"/>
              <a:buChar char="•"/>
            </a:pPr>
            <a:endParaRPr lang="es-MX" sz="2800" dirty="0" smtClean="0"/>
          </a:p>
          <a:p>
            <a:pPr algn="just">
              <a:buFont typeface="Arial"/>
              <a:buChar char="•"/>
            </a:pPr>
            <a:r>
              <a:rPr lang="es-MX" sz="2800" dirty="0" smtClean="0"/>
              <a:t>Un </a:t>
            </a:r>
            <a:r>
              <a:rPr lang="es-MX" sz="2800" dirty="0"/>
              <a:t>gobierno que no sea propietario. Las actividades que el sector privado puede realizar con un aceptable nivel de eficiencia, se deben privatizar, igual que las empresas y los organismos que las llevan a </a:t>
            </a:r>
            <a:r>
              <a:rPr lang="es-MX" sz="2800" dirty="0" smtClean="0"/>
              <a:t>cabo.</a:t>
            </a:r>
            <a:endParaRPr lang="es-MX" sz="2800" dirty="0"/>
          </a:p>
          <a:p>
            <a:pPr algn="just">
              <a:buFont typeface="Arial"/>
              <a:buChar char="•"/>
            </a:pPr>
            <a:r>
              <a:rPr lang="es-MX" sz="2800" dirty="0"/>
              <a:t>Una burocracia </a:t>
            </a:r>
            <a:r>
              <a:rPr lang="es-MX" sz="2800" dirty="0" smtClean="0"/>
              <a:t>reducida</a:t>
            </a:r>
            <a:r>
              <a:rPr lang="es-MX" sz="2800" dirty="0"/>
              <a:t>.</a:t>
            </a:r>
          </a:p>
        </p:txBody>
      </p:sp>
    </p:spTree>
    <p:extLst>
      <p:ext uri="{BB962C8B-B14F-4D97-AF65-F5344CB8AC3E}">
        <p14:creationId xmlns:p14="http://schemas.microsoft.com/office/powerpoint/2010/main" val="183414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77978" y="3403996"/>
            <a:ext cx="5805811" cy="1398176"/>
          </a:xfrm>
        </p:spPr>
        <p:txBody>
          <a:bodyPr>
            <a:normAutofit fontScale="90000"/>
          </a:bodyPr>
          <a:lstStyle/>
          <a:p>
            <a:r>
              <a:rPr lang="es-MX" dirty="0" smtClean="0">
                <a:solidFill>
                  <a:schemeClr val="tx1"/>
                </a:solidFill>
              </a:rPr>
              <a:t>Unidad de Aprendizaje:</a:t>
            </a:r>
            <a:br>
              <a:rPr lang="es-MX" dirty="0" smtClean="0">
                <a:solidFill>
                  <a:schemeClr val="tx1"/>
                </a:solidFill>
              </a:rPr>
            </a:br>
            <a:r>
              <a:rPr lang="es-MX" dirty="0" smtClean="0">
                <a:solidFill>
                  <a:schemeClr val="tx1"/>
                </a:solidFill>
              </a:rPr>
              <a:t>Análisis y Evaluación de Políticas Públicas</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Clave: L42876</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Unidad II: </a:t>
            </a:r>
            <a:r>
              <a:rPr lang="es-MX" dirty="0">
                <a:solidFill>
                  <a:schemeClr val="tx1"/>
                </a:solidFill>
              </a:rPr>
              <a:t>Determinar el periodo de inicio de evaluación de las políticas públicas en el contexto latinoamericano y mexicano, asociado con los paradigmas neoliberales de la gestión pública. </a:t>
            </a:r>
            <a:br>
              <a:rPr lang="es-MX" dirty="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Tema: Modernización administrativa</a:t>
            </a:r>
            <a:br>
              <a:rPr lang="es-MX" dirty="0" smtClean="0">
                <a:solidFill>
                  <a:schemeClr val="tx1"/>
                </a:solidFill>
              </a:rPr>
            </a:br>
            <a:r>
              <a:rPr lang="es-MX" dirty="0">
                <a:solidFill>
                  <a:schemeClr val="tx1"/>
                </a:solidFill>
              </a:rPr>
              <a:t>	</a:t>
            </a:r>
            <a:r>
              <a:rPr lang="es-MX" dirty="0" smtClean="0">
                <a:solidFill>
                  <a:schemeClr val="tx1"/>
                </a:solidFill>
              </a:rPr>
              <a:t>Nueva Gestión Pública</a:t>
            </a:r>
            <a:br>
              <a:rPr lang="es-MX" dirty="0" smtClean="0">
                <a:solidFill>
                  <a:schemeClr val="tx1"/>
                </a:solidFill>
              </a:rPr>
            </a:br>
            <a:r>
              <a:rPr lang="es-MX" dirty="0">
                <a:solidFill>
                  <a:schemeClr val="tx1"/>
                </a:solidFill>
              </a:rPr>
              <a:t>	</a:t>
            </a:r>
            <a:r>
              <a:rPr lang="es-MX" dirty="0" smtClean="0">
                <a:solidFill>
                  <a:schemeClr val="tx1"/>
                </a:solidFill>
              </a:rPr>
              <a:t>Gobernanza</a:t>
            </a:r>
            <a:br>
              <a:rPr lang="es-MX" dirty="0" smtClean="0">
                <a:solidFill>
                  <a:schemeClr val="tx1"/>
                </a:solidFill>
              </a:rPr>
            </a:br>
            <a:r>
              <a:rPr lang="es-MX" dirty="0">
                <a:solidFill>
                  <a:schemeClr val="tx1"/>
                </a:solidFill>
              </a:rPr>
              <a:t>	</a:t>
            </a:r>
            <a:r>
              <a:rPr lang="es-MX" dirty="0" smtClean="0">
                <a:solidFill>
                  <a:schemeClr val="tx1"/>
                </a:solidFill>
              </a:rPr>
              <a:t>Transparencia y rendición de cuentas</a:t>
            </a:r>
            <a:br>
              <a:rPr lang="es-MX" dirty="0" smtClean="0">
                <a:solidFill>
                  <a:schemeClr val="tx1"/>
                </a:solidFill>
              </a:rPr>
            </a:br>
            <a:endParaRPr lang="es-MX" dirty="0">
              <a:solidFill>
                <a:schemeClr val="tx1"/>
              </a:soli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7" name="Picture 6" descr="Resultado de imagen para gobernanza"/>
          <p:cNvPicPr>
            <a:picLocks noGrp="1" noChangeAspect="1" noChangeArrowheads="1"/>
          </p:cNvPicPr>
          <p:nvPr>
            <p:ph type="pic" sz="quarter" idx="14"/>
          </p:nvPr>
        </p:nvPicPr>
        <p:blipFill>
          <a:blip r:embed="rId3" cstate="print">
            <a:extLst>
              <a:ext uri="{28A0092B-C50C-407E-A947-70E740481C1C}">
                <a14:useLocalDpi xmlns:a14="http://schemas.microsoft.com/office/drawing/2010/main" val="0"/>
              </a:ext>
            </a:extLst>
          </a:blip>
          <a:srcRect t="-44762" b="-44762"/>
          <a:stretch>
            <a:fillRect/>
          </a:stretch>
        </p:blipFill>
        <p:spPr bwMode="auto">
          <a:xfrm>
            <a:off x="6802438" y="3779838"/>
            <a:ext cx="2057400" cy="1698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090269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Reinvención del Gobierno y </a:t>
            </a:r>
            <a:r>
              <a:rPr lang="es-MX" dirty="0"/>
              <a:t>l</a:t>
            </a:r>
            <a:r>
              <a:rPr lang="es-MX" dirty="0" smtClean="0"/>
              <a:t>a Nueva Gestión Pública.</a:t>
            </a:r>
            <a:endParaRPr lang="es-MX" dirty="0"/>
          </a:p>
        </p:txBody>
      </p:sp>
      <p:sp>
        <p:nvSpPr>
          <p:cNvPr id="3" name="Marcador de contenido 2"/>
          <p:cNvSpPr>
            <a:spLocks noGrp="1"/>
          </p:cNvSpPr>
          <p:nvPr>
            <p:ph idx="1"/>
          </p:nvPr>
        </p:nvSpPr>
        <p:spPr>
          <a:xfrm>
            <a:off x="615950" y="1968499"/>
            <a:ext cx="7867650" cy="3272487"/>
          </a:xfrm>
        </p:spPr>
        <p:txBody>
          <a:bodyPr>
            <a:noAutofit/>
          </a:bodyPr>
          <a:lstStyle/>
          <a:p>
            <a:pPr algn="just">
              <a:buFont typeface="Arial"/>
              <a:buChar char="•"/>
            </a:pPr>
            <a:r>
              <a:rPr lang="es-MX" sz="2800" dirty="0" smtClean="0"/>
              <a:t>Una </a:t>
            </a:r>
            <a:r>
              <a:rPr lang="es-MX" sz="2800" dirty="0"/>
              <a:t>burocracia excesiva no sólo resulta costosa, sino que también genera ineficiencias en el aparato gubernamental y es fuente de corrupción. </a:t>
            </a:r>
            <a:endParaRPr lang="es-MX" sz="2800" dirty="0" smtClean="0"/>
          </a:p>
          <a:p>
            <a:pPr algn="just">
              <a:buFont typeface="Arial"/>
              <a:buChar char="•"/>
            </a:pPr>
            <a:r>
              <a:rPr lang="es-MX" sz="2800" dirty="0" smtClean="0"/>
              <a:t>Se </a:t>
            </a:r>
            <a:r>
              <a:rPr lang="es-MX" sz="2800" dirty="0"/>
              <a:t>crean demasiados niveles jerárquicos que tornan más lentos los procesos de toma de decisiones.</a:t>
            </a:r>
          </a:p>
        </p:txBody>
      </p:sp>
    </p:spTree>
    <p:extLst>
      <p:ext uri="{BB962C8B-B14F-4D97-AF65-F5344CB8AC3E}">
        <p14:creationId xmlns:p14="http://schemas.microsoft.com/office/powerpoint/2010/main" val="2446739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Reinvención del Gobierno y </a:t>
            </a:r>
            <a:r>
              <a:rPr lang="es-MX" dirty="0"/>
              <a:t>l</a:t>
            </a:r>
            <a:r>
              <a:rPr lang="es-MX" dirty="0" smtClean="0"/>
              <a:t>a Nueva Gestión Pública.</a:t>
            </a:r>
            <a:endParaRPr lang="es-MX" dirty="0"/>
          </a:p>
        </p:txBody>
      </p:sp>
      <p:sp>
        <p:nvSpPr>
          <p:cNvPr id="3" name="Marcador de contenido 2"/>
          <p:cNvSpPr>
            <a:spLocks noGrp="1"/>
          </p:cNvSpPr>
          <p:nvPr>
            <p:ph idx="1"/>
          </p:nvPr>
        </p:nvSpPr>
        <p:spPr>
          <a:xfrm>
            <a:off x="615950" y="1968499"/>
            <a:ext cx="7867650" cy="3272487"/>
          </a:xfrm>
        </p:spPr>
        <p:txBody>
          <a:bodyPr>
            <a:noAutofit/>
          </a:bodyPr>
          <a:lstStyle/>
          <a:p>
            <a:pPr algn="just">
              <a:buFont typeface="Arial"/>
              <a:buChar char="•"/>
            </a:pPr>
            <a:r>
              <a:rPr lang="es-MX" sz="2800" dirty="0"/>
              <a:t>Un gobierno que se oriente por las reglas de la competencia, en particular, en la prestación de los servicios </a:t>
            </a:r>
            <a:r>
              <a:rPr lang="es-MX" sz="2800" dirty="0" smtClean="0"/>
              <a:t>públicos.</a:t>
            </a:r>
          </a:p>
          <a:p>
            <a:pPr algn="just">
              <a:buFont typeface="Arial"/>
              <a:buChar char="•"/>
            </a:pPr>
            <a:r>
              <a:rPr lang="es-MX" sz="2800" dirty="0" smtClean="0"/>
              <a:t>servicios </a:t>
            </a:r>
            <a:r>
              <a:rPr lang="es-MX" sz="2800" dirty="0"/>
              <a:t>públicos con participación privada</a:t>
            </a:r>
            <a:r>
              <a:rPr lang="es-MX" sz="2800" dirty="0" smtClean="0"/>
              <a:t>.</a:t>
            </a:r>
            <a:endParaRPr lang="es-MX" sz="2800" dirty="0"/>
          </a:p>
          <a:p>
            <a:pPr algn="just">
              <a:buFont typeface="Arial"/>
              <a:buChar char="•"/>
            </a:pPr>
            <a:r>
              <a:rPr lang="es-MX" sz="2800" dirty="0"/>
              <a:t>Un gobierno riguroso en la administración presupuestal; que mantenga equilibrio financiero con cero déficit o cercano a cero.</a:t>
            </a:r>
          </a:p>
        </p:txBody>
      </p:sp>
    </p:spTree>
    <p:extLst>
      <p:ext uri="{BB962C8B-B14F-4D97-AF65-F5344CB8AC3E}">
        <p14:creationId xmlns:p14="http://schemas.microsoft.com/office/powerpoint/2010/main" val="17813248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Reinvención del Gobierno y </a:t>
            </a:r>
            <a:r>
              <a:rPr lang="es-MX" dirty="0"/>
              <a:t>l</a:t>
            </a:r>
            <a:r>
              <a:rPr lang="es-MX" dirty="0" smtClean="0"/>
              <a:t>a Nueva Gestión Pública.</a:t>
            </a:r>
            <a:endParaRPr lang="es-MX" dirty="0"/>
          </a:p>
        </p:txBody>
      </p:sp>
      <p:sp>
        <p:nvSpPr>
          <p:cNvPr id="3" name="Marcador de contenido 2"/>
          <p:cNvSpPr>
            <a:spLocks noGrp="1"/>
          </p:cNvSpPr>
          <p:nvPr>
            <p:ph idx="1"/>
          </p:nvPr>
        </p:nvSpPr>
        <p:spPr>
          <a:xfrm>
            <a:off x="615950" y="1968499"/>
            <a:ext cx="7867650" cy="3272487"/>
          </a:xfrm>
        </p:spPr>
        <p:txBody>
          <a:bodyPr>
            <a:noAutofit/>
          </a:bodyPr>
          <a:lstStyle/>
          <a:p>
            <a:pPr algn="just">
              <a:buFont typeface="Arial"/>
              <a:buChar char="•"/>
            </a:pPr>
            <a:r>
              <a:rPr lang="es-MX" sz="2800" dirty="0"/>
              <a:t>Un gobierno que establezca el menor número posible de restricciones a las actividades privadas</a:t>
            </a:r>
            <a:r>
              <a:rPr lang="es-MX" sz="2800" dirty="0" smtClean="0"/>
              <a:t>.</a:t>
            </a:r>
            <a:endParaRPr lang="es-MX" sz="2800" dirty="0"/>
          </a:p>
          <a:p>
            <a:pPr>
              <a:buFont typeface="Arial"/>
              <a:buChar char="•"/>
            </a:pPr>
            <a:r>
              <a:rPr lang="es-MX" sz="2800" dirty="0"/>
              <a:t>Un gobierno que delegue el mayor número de atribuciones a otros </a:t>
            </a:r>
            <a:r>
              <a:rPr lang="es-MX" sz="2800" dirty="0" smtClean="0"/>
              <a:t>órdenes gubernamentales </a:t>
            </a:r>
            <a:r>
              <a:rPr lang="es-MX" sz="2800" dirty="0"/>
              <a:t>más cercanos a la gente.</a:t>
            </a:r>
          </a:p>
        </p:txBody>
      </p:sp>
    </p:spTree>
    <p:extLst>
      <p:ext uri="{BB962C8B-B14F-4D97-AF65-F5344CB8AC3E}">
        <p14:creationId xmlns:p14="http://schemas.microsoft.com/office/powerpoint/2010/main" val="3237039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2700" y="2163447"/>
            <a:ext cx="6045200" cy="1701800"/>
          </a:xfrm>
        </p:spPr>
        <p:txBody>
          <a:bodyPr>
            <a:normAutofit fontScale="47500" lnSpcReduction="20000"/>
          </a:bodyPr>
          <a:lstStyle/>
          <a:p>
            <a:pPr marL="0" indent="0" algn="just">
              <a:buNone/>
            </a:pPr>
            <a:endParaRPr lang="es-MX" b="1" dirty="0" smtClean="0"/>
          </a:p>
          <a:p>
            <a:pPr marL="0" indent="0" algn="just">
              <a:buNone/>
            </a:pPr>
            <a:r>
              <a:rPr lang="es-MX" sz="5900" dirty="0" smtClean="0"/>
              <a:t>Un </a:t>
            </a:r>
            <a:r>
              <a:rPr lang="es-MX" sz="5900" dirty="0"/>
              <a:t>gobierno que ponga énfasis en la ejecución de las políticas </a:t>
            </a:r>
            <a:r>
              <a:rPr lang="es-MX" sz="5900" dirty="0" smtClean="0"/>
              <a:t>públicas </a:t>
            </a:r>
            <a:r>
              <a:rPr lang="es-MX" sz="5900" dirty="0"/>
              <a:t>y no sólo en su </a:t>
            </a:r>
            <a:r>
              <a:rPr lang="es-MX" sz="5900" dirty="0" smtClean="0"/>
              <a:t>formulación.</a:t>
            </a:r>
            <a:endParaRPr lang="es-MX" sz="59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5235" y="3700361"/>
            <a:ext cx="1156057" cy="101945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700" y="1062446"/>
            <a:ext cx="1253198" cy="1101001"/>
          </a:xfrm>
          <a:prstGeom prst="rect">
            <a:avLst/>
          </a:prstGeom>
        </p:spPr>
      </p:pic>
      <p:sp>
        <p:nvSpPr>
          <p:cNvPr id="6" name="Botón de acción: Comienzo 5">
            <a:hlinkClick r:id="rId4"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9646494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ES" sz="3200" dirty="0" smtClean="0"/>
              <a:t>Gobernanza</a:t>
            </a:r>
            <a:endParaRPr lang="es-ES" sz="3200"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36361184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¿Gobernabilidad o gobernanza?</a:t>
            </a:r>
            <a:endParaRPr lang="es-MX" dirty="0"/>
          </a:p>
        </p:txBody>
      </p:sp>
      <p:sp>
        <p:nvSpPr>
          <p:cNvPr id="3" name="Marcador de contenido 2"/>
          <p:cNvSpPr>
            <a:spLocks noGrp="1"/>
          </p:cNvSpPr>
          <p:nvPr>
            <p:ph sz="quarter" idx="4294967295"/>
          </p:nvPr>
        </p:nvSpPr>
        <p:spPr>
          <a:xfrm>
            <a:off x="514350" y="1719496"/>
            <a:ext cx="8185149" cy="3893903"/>
          </a:xfrm>
          <a:prstGeom prst="rect">
            <a:avLst/>
          </a:prstGeom>
        </p:spPr>
        <p:txBody>
          <a:bodyPr lIns="71323" tIns="35662" rIns="71323" bIns="35662"/>
          <a:lstStyle/>
          <a:p>
            <a:pPr marL="0" indent="0" algn="just">
              <a:buNone/>
            </a:pPr>
            <a:r>
              <a:rPr lang="es-MX" sz="2800" dirty="0"/>
              <a:t>Para Aguilar, la gobernabilidad y la gobernanza, son dos enfoques conceptuales y prácticos que se relacionan con la acción del gobierno, hacen referencia al problema de la capacidad gubernativa o directiva del gobierno y buscan su solución, pero tienen un diverso planteamiento del problema y ofrecen una desemejanza, aunque los dos enfoques sean </a:t>
            </a:r>
            <a:r>
              <a:rPr lang="es-MX" sz="2800" dirty="0" smtClean="0"/>
              <a:t>complementarios…</a:t>
            </a:r>
            <a:endParaRPr lang="es-MX" sz="2800" dirty="0"/>
          </a:p>
        </p:txBody>
      </p:sp>
    </p:spTree>
    <p:extLst>
      <p:ext uri="{BB962C8B-B14F-4D97-AF65-F5344CB8AC3E}">
        <p14:creationId xmlns:p14="http://schemas.microsoft.com/office/powerpoint/2010/main" val="4158303590"/>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523059" y="1314996"/>
            <a:ext cx="7628163" cy="3666307"/>
          </a:xfrm>
          <a:prstGeom prst="rect">
            <a:avLst/>
          </a:prstGeom>
        </p:spPr>
        <p:txBody>
          <a:bodyPr lIns="71323" tIns="35662" rIns="71323" bIns="35662">
            <a:normAutofit/>
          </a:bodyPr>
          <a:lstStyle/>
          <a:p>
            <a:r>
              <a:rPr lang="es-MX" sz="2000" dirty="0"/>
              <a:t>La Gobernabilidad consiste en la posibilidad o probabilidad de que el gobierno gobierne a su sociedad, la ingobernabilidad, significa la posibilidad de que el gobierno deje de gobernar a su sociedad o no la gobierne, provocando con ello, conflictos, crisis políticas, problemas económicos y sociales.</a:t>
            </a:r>
          </a:p>
          <a:p>
            <a:r>
              <a:rPr lang="es-MX" sz="2000" dirty="0"/>
              <a:t>En el enfoque de gobernabilidad no cambia el modo y patrón tradicional de dirigir a la sociedad, que sigue siendo, pensado y justificado como gubernamentalmente estructurado y dominado, y que da por un hecho que la sociedad económica y civil puede ser sólo objeto y destinatario del gobierno y de la Administración Pública, pero en ningún modo sujeto.</a:t>
            </a:r>
          </a:p>
        </p:txBody>
      </p:sp>
    </p:spTree>
    <p:extLst>
      <p:ext uri="{BB962C8B-B14F-4D97-AF65-F5344CB8AC3E}">
        <p14:creationId xmlns:p14="http://schemas.microsoft.com/office/powerpoint/2010/main" val="2504236384"/>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qué surgió?</a:t>
            </a:r>
            <a:endParaRPr lang="es-MX" dirty="0"/>
          </a:p>
        </p:txBody>
      </p:sp>
      <p:sp>
        <p:nvSpPr>
          <p:cNvPr id="3" name="Marcador de contenido 2"/>
          <p:cNvSpPr>
            <a:spLocks noGrp="1"/>
          </p:cNvSpPr>
          <p:nvPr>
            <p:ph sz="quarter" idx="4294967295"/>
          </p:nvPr>
        </p:nvSpPr>
        <p:spPr>
          <a:xfrm>
            <a:off x="514351" y="1531473"/>
            <a:ext cx="7332072" cy="2947350"/>
          </a:xfrm>
          <a:prstGeom prst="rect">
            <a:avLst/>
          </a:prstGeom>
        </p:spPr>
        <p:txBody>
          <a:bodyPr lIns="71323" tIns="35662" rIns="71323" bIns="35662">
            <a:normAutofit fontScale="70000" lnSpcReduction="20000"/>
          </a:bodyPr>
          <a:lstStyle/>
          <a:p>
            <a:pPr marL="0" indent="0">
              <a:buNone/>
            </a:pPr>
            <a:r>
              <a:rPr lang="es-MX" sz="2800" dirty="0"/>
              <a:t>A partir de los años noventa, el concepto de gobernanza cobró interés cuando las agencias internacionales de ayuda reportaron que la mala, o la ausencia de, gobernanza era una barrera importante para el desarrollo económico de los países subdesarrollados.</a:t>
            </a:r>
          </a:p>
          <a:p>
            <a:pPr marL="0" indent="0">
              <a:buNone/>
            </a:pPr>
            <a:r>
              <a:rPr lang="es-MX" sz="2800" dirty="0"/>
              <a:t>la gobernanza surge como un nuevo estilo de gobierno, distinto del modelo de control jerárquico y de mercado, caracterizado por un mayor grado de cooperación entre los gobiernos y administraciones públicas y actores no gubernamentales en la hechura de las políticas públicas</a:t>
            </a:r>
          </a:p>
        </p:txBody>
      </p:sp>
    </p:spTree>
    <p:extLst>
      <p:ext uri="{BB962C8B-B14F-4D97-AF65-F5344CB8AC3E}">
        <p14:creationId xmlns:p14="http://schemas.microsoft.com/office/powerpoint/2010/main" val="2090501057"/>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 de gobernanza</a:t>
            </a:r>
            <a:endParaRPr lang="es-MX" dirty="0"/>
          </a:p>
        </p:txBody>
      </p:sp>
      <p:sp>
        <p:nvSpPr>
          <p:cNvPr id="3" name="Marcador de contenido 2"/>
          <p:cNvSpPr>
            <a:spLocks noGrp="1"/>
          </p:cNvSpPr>
          <p:nvPr>
            <p:ph sz="quarter" idx="4294967295"/>
          </p:nvPr>
        </p:nvSpPr>
        <p:spPr>
          <a:xfrm>
            <a:off x="427265" y="1162147"/>
            <a:ext cx="8342266" cy="4280709"/>
          </a:xfrm>
          <a:prstGeom prst="rect">
            <a:avLst/>
          </a:prstGeom>
        </p:spPr>
        <p:txBody>
          <a:bodyPr lIns="71323" tIns="35662" rIns="71323" bIns="35662">
            <a:noAutofit/>
          </a:bodyPr>
          <a:lstStyle/>
          <a:p>
            <a:r>
              <a:rPr lang="es-MX" sz="2000" dirty="0"/>
              <a:t>La gobernanza se define como heterarquía, es decir, interdependencia y coordinación negociada entre sistemas y organizaciones</a:t>
            </a:r>
            <a:r>
              <a:rPr lang="es-MX" sz="2000" dirty="0" smtClean="0"/>
              <a:t>.</a:t>
            </a:r>
          </a:p>
          <a:p>
            <a:r>
              <a:rPr lang="es-MX" sz="2000" dirty="0"/>
              <a:t>En pocas palabras, la gobernanza se caracteriza por una red de instituciones e individuos que colaboran juntos y unidos por un pacto de mutua confianza, son organizaciones de poder que forman redes semiautónomas y a veces autogobernadas</a:t>
            </a:r>
            <a:r>
              <a:rPr lang="es-MX" sz="2000" dirty="0" smtClean="0"/>
              <a:t>.</a:t>
            </a:r>
          </a:p>
          <a:p>
            <a:r>
              <a:rPr lang="es-MX" sz="2000" dirty="0"/>
              <a:t>Finalmente, Pierre y </a:t>
            </a:r>
            <a:r>
              <a:rPr lang="es-MX" sz="2000" dirty="0" err="1"/>
              <a:t>Peters</a:t>
            </a:r>
            <a:r>
              <a:rPr lang="es-MX" sz="2000" dirty="0"/>
              <a:t> (2000) y </a:t>
            </a:r>
            <a:r>
              <a:rPr lang="es-MX" sz="2000" dirty="0" err="1"/>
              <a:t>Meuleman</a:t>
            </a:r>
            <a:r>
              <a:rPr lang="es-MX" sz="2000" dirty="0"/>
              <a:t> (2009) definen gobernanza como la totalidad de las interacciones entre organismos públicos, sector privado y sociedad civil, destinadas a resolver los problemas sociales o la creación de oportunidades de la sociedad. </a:t>
            </a:r>
          </a:p>
        </p:txBody>
      </p:sp>
    </p:spTree>
    <p:extLst>
      <p:ext uri="{BB962C8B-B14F-4D97-AF65-F5344CB8AC3E}">
        <p14:creationId xmlns:p14="http://schemas.microsoft.com/office/powerpoint/2010/main" val="36574457"/>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51274199"/>
              </p:ext>
            </p:extLst>
          </p:nvPr>
        </p:nvGraphicFramePr>
        <p:xfrm>
          <a:off x="890241" y="768956"/>
          <a:ext cx="7155894" cy="4637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450669" y="163285"/>
            <a:ext cx="3517174" cy="364408"/>
          </a:xfrm>
          <a:prstGeom prst="rect">
            <a:avLst/>
          </a:prstGeom>
          <a:noFill/>
        </p:spPr>
        <p:txBody>
          <a:bodyPr wrap="square" lIns="71323" tIns="35662" rIns="71323" bIns="35662" rtlCol="0">
            <a:spAutoFit/>
          </a:bodyPr>
          <a:lstStyle/>
          <a:p>
            <a:r>
              <a:rPr lang="es-MX" sz="1900"/>
              <a:t>VARIABLES INDEPENDIENTES</a:t>
            </a:r>
            <a:endParaRPr lang="es-MX" sz="1900" dirty="0"/>
          </a:p>
        </p:txBody>
      </p:sp>
    </p:spTree>
    <p:extLst>
      <p:ext uri="{BB962C8B-B14F-4D97-AF65-F5344CB8AC3E}">
        <p14:creationId xmlns:p14="http://schemas.microsoft.com/office/powerpoint/2010/main" val="124541308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04536" y="1114698"/>
            <a:ext cx="3898272" cy="1248433"/>
          </a:xfrm>
        </p:spPr>
        <p:txBody>
          <a:bodyPr>
            <a:normAutofit fontScale="90000"/>
          </a:bodyPr>
          <a:lstStyle/>
          <a:p>
            <a:pPr algn="ctr"/>
            <a:r>
              <a:rPr lang="es-MX" dirty="0" smtClean="0"/>
              <a:t>Unidad II</a:t>
            </a:r>
            <a:br>
              <a:rPr lang="es-MX" dirty="0" smtClean="0"/>
            </a:br>
            <a:r>
              <a:rPr lang="es-MX" dirty="0"/>
              <a:t/>
            </a:r>
            <a:br>
              <a:rPr lang="es-MX" dirty="0"/>
            </a:br>
            <a:r>
              <a:rPr lang="es-MX" dirty="0" smtClean="0"/>
              <a:t>Origen de la Evaluación de Políticas Públicas</a:t>
            </a:r>
            <a:endParaRPr lang="es-MX" dirty="0"/>
          </a:p>
        </p:txBody>
      </p:sp>
      <p:sp>
        <p:nvSpPr>
          <p:cNvPr id="4" name="Marcador de texto 3"/>
          <p:cNvSpPr>
            <a:spLocks noGrp="1"/>
          </p:cNvSpPr>
          <p:nvPr>
            <p:ph type="body" sz="half" idx="2"/>
          </p:nvPr>
        </p:nvSpPr>
        <p:spPr>
          <a:xfrm>
            <a:off x="4474204" y="2981439"/>
            <a:ext cx="3898272" cy="1789907"/>
          </a:xfrm>
        </p:spPr>
        <p:txBody>
          <a:bodyPr/>
          <a:lstStyle/>
          <a:p>
            <a:endParaRPr lang="es-MX" dirty="0" smtClean="0">
              <a:solidFill>
                <a:schemeClr val="tx1"/>
              </a:solidFill>
            </a:endParaRPr>
          </a:p>
          <a:p>
            <a:pPr algn="ctr"/>
            <a:r>
              <a:rPr lang="es-MX" dirty="0" smtClean="0">
                <a:solidFill>
                  <a:schemeClr val="tx1"/>
                </a:solidFill>
              </a:rPr>
              <a:t>Determinar </a:t>
            </a:r>
            <a:r>
              <a:rPr lang="es-MX" dirty="0">
                <a:solidFill>
                  <a:schemeClr val="tx1"/>
                </a:solidFill>
              </a:rPr>
              <a:t>el periodo de inicio de evaluación de las políticas públicas en el contexto latinoamericano y mexicano, asociado con los paradigmas neoliberales de la gestión pública. </a:t>
            </a:r>
            <a:br>
              <a:rPr lang="es-MX" dirty="0">
                <a:solidFill>
                  <a:schemeClr val="tx1"/>
                </a:solidFill>
              </a:rPr>
            </a:b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45" y="376093"/>
            <a:ext cx="1603330" cy="953654"/>
          </a:xfrm>
          <a:prstGeom prst="rect">
            <a:avLst/>
          </a:prstGeom>
        </p:spPr>
      </p:pic>
      <p:sp>
        <p:nvSpPr>
          <p:cNvPr id="9" name="AutoShape 2" descr="Resultado de imagen para nueva gestion publica"/>
          <p:cNvSpPr>
            <a:spLocks noChangeAspect="1" noChangeArrowheads="1"/>
          </p:cNvSpPr>
          <p:nvPr/>
        </p:nvSpPr>
        <p:spPr bwMode="auto">
          <a:xfrm>
            <a:off x="155575" y="-1646238"/>
            <a:ext cx="4572000" cy="3429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4" descr="Resultado de imagen para nueva gestion publica"/>
          <p:cNvSpPr>
            <a:spLocks noChangeAspect="1" noChangeArrowheads="1"/>
          </p:cNvSpPr>
          <p:nvPr/>
        </p:nvSpPr>
        <p:spPr bwMode="auto">
          <a:xfrm>
            <a:off x="-780597" y="1667374"/>
            <a:ext cx="4572000" cy="3429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1575" y="1246368"/>
            <a:ext cx="1803627" cy="1072789"/>
          </a:xfrm>
          <a:prstGeom prst="rect">
            <a:avLst/>
          </a:prstGeom>
        </p:spPr>
      </p:pic>
      <p:pic>
        <p:nvPicPr>
          <p:cNvPr id="12" name="Imagen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256" y="2647299"/>
            <a:ext cx="2184294" cy="1229093"/>
          </a:xfrm>
          <a:prstGeom prst="rect">
            <a:avLst/>
          </a:prstGeom>
        </p:spPr>
      </p:pic>
      <p:pic>
        <p:nvPicPr>
          <p:cNvPr id="14" name="Imagen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91674" y="3870317"/>
            <a:ext cx="1641129" cy="1232133"/>
          </a:xfrm>
          <a:prstGeom prst="rect">
            <a:avLst/>
          </a:prstGeom>
        </p:spPr>
      </p:pic>
    </p:spTree>
    <p:extLst>
      <p:ext uri="{BB962C8B-B14F-4D97-AF65-F5344CB8AC3E}">
        <p14:creationId xmlns:p14="http://schemas.microsoft.com/office/powerpoint/2010/main" val="3621321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Cuatro enfoques de gobernanza</a:t>
            </a:r>
            <a:endParaRPr lang="es-MX" dirty="0"/>
          </a:p>
        </p:txBody>
      </p:sp>
      <p:graphicFrame>
        <p:nvGraphicFramePr>
          <p:cNvPr id="4" name="Marcador de contenido 3"/>
          <p:cNvGraphicFramePr>
            <a:graphicFrameLocks noGrp="1"/>
          </p:cNvGraphicFramePr>
          <p:nvPr>
            <p:ph sz="quarter" idx="4294967295"/>
            <p:extLst>
              <p:ext uri="{D42A27DB-BD31-4B8C-83A1-F6EECF244321}">
                <p14:modId xmlns:p14="http://schemas.microsoft.com/office/powerpoint/2010/main" val="2870356100"/>
              </p:ext>
            </p:extLst>
          </p:nvPr>
        </p:nvGraphicFramePr>
        <p:xfrm>
          <a:off x="514352" y="1719792"/>
          <a:ext cx="7796213" cy="2759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1762840"/>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1" y="0"/>
            <a:ext cx="9144001" cy="5715002"/>
          </a:xfrm>
          <a:prstGeom prst="rect">
            <a:avLst/>
          </a:prstGeom>
        </p:spPr>
      </p:pic>
    </p:spTree>
    <p:extLst>
      <p:ext uri="{BB962C8B-B14F-4D97-AF65-F5344CB8AC3E}">
        <p14:creationId xmlns:p14="http://schemas.microsoft.com/office/powerpoint/2010/main" val="1573581991"/>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0" y="0"/>
            <a:ext cx="9144000" cy="5715000"/>
          </a:xfrm>
          <a:prstGeom prst="rect">
            <a:avLst/>
          </a:prstGeom>
        </p:spPr>
      </p:pic>
    </p:spTree>
    <p:extLst>
      <p:ext uri="{BB962C8B-B14F-4D97-AF65-F5344CB8AC3E}">
        <p14:creationId xmlns:p14="http://schemas.microsoft.com/office/powerpoint/2010/main" val="1720097597"/>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0" y="0"/>
            <a:ext cx="9144000" cy="5715000"/>
          </a:xfrm>
          <a:prstGeom prst="rect">
            <a:avLst/>
          </a:prstGeom>
        </p:spPr>
      </p:pic>
    </p:spTree>
    <p:extLst>
      <p:ext uri="{BB962C8B-B14F-4D97-AF65-F5344CB8AC3E}">
        <p14:creationId xmlns:p14="http://schemas.microsoft.com/office/powerpoint/2010/main" val="1506828230"/>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1166949" y="1619795"/>
            <a:ext cx="7167153" cy="3500846"/>
          </a:xfrm>
          <a:prstGeom prst="rect">
            <a:avLst/>
          </a:prstGeom>
        </p:spPr>
        <p:txBody>
          <a:bodyPr lIns="71323" tIns="35662" rIns="71323" bIns="35662">
            <a:noAutofit/>
          </a:bodyPr>
          <a:lstStyle/>
          <a:p>
            <a:pPr marL="0" indent="0">
              <a:buNone/>
            </a:pPr>
            <a:r>
              <a:rPr lang="es-MX" sz="2500" dirty="0"/>
              <a:t>En resumen, la noción de gobernanza proporciona una nueva perspectiva para analizar la complejidad del proceso de toma de decisiones, generado por la pluralidad de actores involucrados que interactúan para formular, promover y lograr objetivos comunes, por medio del intercambio mutuo de conocimientos, recursos, ideas y normas.</a:t>
            </a:r>
          </a:p>
        </p:txBody>
      </p:sp>
    </p:spTree>
    <p:extLst>
      <p:ext uri="{BB962C8B-B14F-4D97-AF65-F5344CB8AC3E}">
        <p14:creationId xmlns:p14="http://schemas.microsoft.com/office/powerpoint/2010/main" val="329890749"/>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514351" y="714103"/>
            <a:ext cx="7419158" cy="4450080"/>
          </a:xfrm>
          <a:prstGeom prst="rect">
            <a:avLst/>
          </a:prstGeom>
        </p:spPr>
        <p:txBody>
          <a:bodyPr lIns="71323" tIns="35662" rIns="71323" bIns="35662">
            <a:normAutofit/>
          </a:bodyPr>
          <a:lstStyle/>
          <a:p>
            <a:r>
              <a:rPr lang="es-MX" sz="1900" dirty="0"/>
              <a:t>Nuevo proceso directivo</a:t>
            </a:r>
          </a:p>
          <a:p>
            <a:r>
              <a:rPr lang="es-MX" sz="1900" dirty="0"/>
              <a:t>Nueva relación entre gobierno y sociedad</a:t>
            </a:r>
          </a:p>
          <a:p>
            <a:r>
              <a:rPr lang="es-MX" sz="1900" dirty="0"/>
              <a:t>La gobernanza incluye a la gobernabilidad porque se necesita un gobierno capaz</a:t>
            </a:r>
          </a:p>
          <a:p>
            <a:r>
              <a:rPr lang="es-MX" sz="1900" dirty="0"/>
              <a:t>Activación de los recursos del poder público, de los mercados y de redes sociales</a:t>
            </a:r>
          </a:p>
          <a:p>
            <a:r>
              <a:rPr lang="es-MX" sz="1900" dirty="0"/>
              <a:t>Gobernar asociadamente</a:t>
            </a:r>
          </a:p>
          <a:p>
            <a:r>
              <a:rPr lang="es-MX" sz="1900" dirty="0"/>
              <a:t>Capacidad del gobierno para conjugar todos los elementos de naturaleza económica, política y social, centrándose en la protección de la sociedad democrática que exige un gobierno honesto, transparente, justo y efectivo.</a:t>
            </a:r>
          </a:p>
        </p:txBody>
      </p:sp>
      <p:sp>
        <p:nvSpPr>
          <p:cNvPr id="4" name="Botón de acción: Comienzo 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57738912"/>
      </p:ext>
    </p:extLst>
  </p:cSld>
  <p:clrMapOvr>
    <a:masterClrMapping/>
  </p:clrMapOvr>
  <p:transition spd="slow" advClick="0">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Transparencia y Rendición de Cuentas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4250052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9847" y="795747"/>
            <a:ext cx="7797662" cy="959971"/>
          </a:xfrm>
        </p:spPr>
        <p:txBody>
          <a:bodyPr>
            <a:normAutofit/>
          </a:bodyPr>
          <a:lstStyle/>
          <a:p>
            <a:pPr algn="ctr"/>
            <a:r>
              <a:rPr lang="es-MX" dirty="0" smtClean="0"/>
              <a:t>Transparencia y rendición de cuentas</a:t>
            </a:r>
            <a:endParaRPr lang="es-MX" dirty="0"/>
          </a:p>
        </p:txBody>
      </p:sp>
      <p:pic>
        <p:nvPicPr>
          <p:cNvPr id="2050" name="Picture 2" descr="Resultado de imagen para rendicion de cuentas"/>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3010319" y="1985468"/>
            <a:ext cx="3216310" cy="276066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547466893"/>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5982" y="366786"/>
            <a:ext cx="7797662" cy="959971"/>
          </a:xfrm>
        </p:spPr>
        <p:txBody>
          <a:bodyPr>
            <a:normAutofit fontScale="90000"/>
          </a:bodyPr>
          <a:lstStyle/>
          <a:p>
            <a:r>
              <a:rPr lang="es-MX" dirty="0" smtClean="0"/>
              <a:t>¿por qué son un tema recurrente hoy en día?</a:t>
            </a:r>
            <a:endParaRPr lang="es-MX" dirty="0"/>
          </a:p>
        </p:txBody>
      </p:sp>
      <p:sp>
        <p:nvSpPr>
          <p:cNvPr id="3" name="Marcador de contenido 2"/>
          <p:cNvSpPr>
            <a:spLocks noGrp="1"/>
          </p:cNvSpPr>
          <p:nvPr>
            <p:ph sz="quarter" idx="4294967295"/>
          </p:nvPr>
        </p:nvSpPr>
        <p:spPr>
          <a:xfrm>
            <a:off x="515983" y="1933434"/>
            <a:ext cx="7796030" cy="3173106"/>
          </a:xfrm>
          <a:prstGeom prst="rect">
            <a:avLst/>
          </a:prstGeom>
        </p:spPr>
        <p:txBody>
          <a:bodyPr lIns="71323" tIns="35662" rIns="71323" bIns="35662">
            <a:normAutofit fontScale="47500" lnSpcReduction="20000"/>
          </a:bodyPr>
          <a:lstStyle/>
          <a:p>
            <a:r>
              <a:rPr lang="es-MX" dirty="0" smtClean="0"/>
              <a:t>Característica inherente de los regímenes democráticos y soberanos</a:t>
            </a:r>
          </a:p>
          <a:p>
            <a:r>
              <a:rPr lang="es-MX" dirty="0"/>
              <a:t>Durante los años noventa nació y se fortificó la exigencia de mayor transparencia y mejor rendición de cuentas en todo el globo. La democratización en América Latina, Europa del Este y varios países de Asia y África fue uno de los motivos de que tal exigencia tomase fuerza: los nuevos gobernantes democráticamente electos y sus prácticas de gestión pública fueron sometidos a intensa vigilancia.</a:t>
            </a:r>
            <a:endParaRPr lang="es-MX" dirty="0" smtClean="0"/>
          </a:p>
          <a:p>
            <a:r>
              <a:rPr lang="es-MX" dirty="0" smtClean="0"/>
              <a:t>Corrupción</a:t>
            </a:r>
          </a:p>
          <a:p>
            <a:r>
              <a:rPr lang="es-MX" dirty="0" smtClean="0"/>
              <a:t>Kleptocracia</a:t>
            </a:r>
            <a:r>
              <a:rPr lang="es-MX" dirty="0"/>
              <a:t>: generación de instituciones y servidores públicos </a:t>
            </a:r>
            <a:r>
              <a:rPr lang="es-MX" dirty="0" smtClean="0"/>
              <a:t>deshonestos, en  donde </a:t>
            </a:r>
            <a:r>
              <a:rPr lang="es-MX" dirty="0"/>
              <a:t>la meta principal de un agente público es el enriquecimiento personal utilizando el poder que le da el tener un cargo público</a:t>
            </a:r>
            <a:r>
              <a:rPr lang="es-MX" dirty="0" smtClean="0"/>
              <a:t>.</a:t>
            </a:r>
          </a:p>
          <a:p>
            <a:endParaRPr lang="es-MX" dirty="0"/>
          </a:p>
          <a:p>
            <a:endParaRPr lang="es-MX" dirty="0"/>
          </a:p>
        </p:txBody>
      </p:sp>
    </p:spTree>
    <p:extLst>
      <p:ext uri="{BB962C8B-B14F-4D97-AF65-F5344CB8AC3E}">
        <p14:creationId xmlns:p14="http://schemas.microsoft.com/office/powerpoint/2010/main" val="35477849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504115" y="1933302"/>
            <a:ext cx="7838696" cy="3405051"/>
          </a:xfrm>
          <a:prstGeom prst="rect">
            <a:avLst/>
          </a:prstGeom>
        </p:spPr>
        <p:txBody>
          <a:bodyPr lIns="71323" tIns="35662" rIns="71323" bIns="35662">
            <a:noAutofit/>
          </a:bodyPr>
          <a:lstStyle/>
          <a:p>
            <a:pPr marL="0" indent="0">
              <a:buNone/>
            </a:pPr>
            <a:r>
              <a:rPr lang="es-MX" sz="2500" dirty="0" smtClean="0"/>
              <a:t>La </a:t>
            </a:r>
            <a:r>
              <a:rPr lang="es-MX" sz="2500" dirty="0"/>
              <a:t>importancia de la transparencia y la rendición de cuentas en la gestión pública radica en que todas las decisiones gubernamentales y administrativas deberán estar al alcance del público en forma clara, accesible y veraz. De esta manera, el presupuesto gubernamental estará bajo constante escrutinio, favoreciendo el apego a la Ley, a la honestidad y a la responsabilidad de las instituciones y servidores públicos.</a:t>
            </a:r>
          </a:p>
        </p:txBody>
      </p:sp>
    </p:spTree>
    <p:extLst>
      <p:ext uri="{BB962C8B-B14F-4D97-AF65-F5344CB8AC3E}">
        <p14:creationId xmlns:p14="http://schemas.microsoft.com/office/powerpoint/2010/main" val="220239380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a:t>
            </a:r>
            <a:endParaRPr lang="es-MX" dirty="0"/>
          </a:p>
        </p:txBody>
      </p:sp>
      <p:sp>
        <p:nvSpPr>
          <p:cNvPr id="3" name="Marcador de contenido 2"/>
          <p:cNvSpPr>
            <a:spLocks noGrp="1"/>
          </p:cNvSpPr>
          <p:nvPr>
            <p:ph sz="half" idx="1"/>
          </p:nvPr>
        </p:nvSpPr>
        <p:spPr>
          <a:ln w="12700" cmpd="thickThin">
            <a:solidFill>
              <a:schemeClr val="bg2">
                <a:lumMod val="25000"/>
              </a:schemeClr>
            </a:solidFill>
          </a:ln>
        </p:spPr>
        <p:txBody>
          <a:bodyPr>
            <a:normAutofit/>
          </a:bodyPr>
          <a:lstStyle/>
          <a:p>
            <a:endParaRPr lang="es-MX" dirty="0" smtClean="0"/>
          </a:p>
          <a:p>
            <a:r>
              <a:rPr lang="es-MX" dirty="0" smtClean="0">
                <a:solidFill>
                  <a:schemeClr val="tx1"/>
                </a:solidFill>
                <a:hlinkClick r:id="rId2" action="ppaction://hlinksldjump"/>
              </a:rPr>
              <a:t>Modernización Administrativa</a:t>
            </a:r>
            <a:endParaRPr lang="es-MX" dirty="0" smtClean="0">
              <a:solidFill>
                <a:schemeClr val="tx1"/>
              </a:solidFill>
            </a:endParaRPr>
          </a:p>
          <a:p>
            <a:r>
              <a:rPr lang="es-MX" dirty="0" smtClean="0">
                <a:solidFill>
                  <a:schemeClr val="tx1"/>
                </a:solidFill>
                <a:hlinkClick r:id="rId3" action="ppaction://hlinksldjump"/>
              </a:rPr>
              <a:t>Nueva Gestión Pública</a:t>
            </a:r>
            <a:endParaRPr lang="es-MX" dirty="0" smtClean="0">
              <a:solidFill>
                <a:schemeClr val="tx1"/>
              </a:solidFill>
            </a:endParaRPr>
          </a:p>
          <a:p>
            <a:r>
              <a:rPr lang="es-MX" dirty="0" smtClean="0">
                <a:solidFill>
                  <a:schemeClr val="tx1"/>
                </a:solidFill>
                <a:hlinkClick r:id="rId4" action="ppaction://hlinksldjump"/>
              </a:rPr>
              <a:t>Gobernanza</a:t>
            </a:r>
            <a:endParaRPr lang="es-MX" dirty="0" smtClean="0">
              <a:solidFill>
                <a:schemeClr val="tx1"/>
              </a:solidFill>
            </a:endParaRPr>
          </a:p>
          <a:p>
            <a:r>
              <a:rPr lang="es-MX" dirty="0" smtClean="0">
                <a:solidFill>
                  <a:schemeClr val="tx1"/>
                </a:solidFill>
                <a:hlinkClick r:id="rId5" action="ppaction://hlinksldjump"/>
              </a:rPr>
              <a:t>Transparencia y Rendición de Cuentas</a:t>
            </a:r>
            <a:endParaRPr lang="es-MX" dirty="0" smtClean="0">
              <a:solidFill>
                <a:schemeClr val="tx1"/>
              </a:solidFill>
            </a:endParaRPr>
          </a:p>
          <a:p>
            <a:endParaRPr lang="es-MX" dirty="0" smtClean="0">
              <a:solidFill>
                <a:schemeClr val="tx1"/>
              </a:solidFill>
            </a:endParaRPr>
          </a:p>
          <a:p>
            <a:endParaRPr lang="es-MX" dirty="0" smtClean="0"/>
          </a:p>
          <a:p>
            <a:endParaRPr lang="es-MX" dirty="0" smtClean="0"/>
          </a:p>
          <a:p>
            <a:endParaRPr lang="es-MX" dirty="0" smtClean="0"/>
          </a:p>
          <a:p>
            <a:endParaRPr lang="es-MX" dirty="0"/>
          </a:p>
        </p:txBody>
      </p:sp>
      <p:sp>
        <p:nvSpPr>
          <p:cNvPr id="4" name="Marcador de contenido 3"/>
          <p:cNvSpPr>
            <a:spLocks noGrp="1"/>
          </p:cNvSpPr>
          <p:nvPr>
            <p:ph sz="half" idx="2"/>
          </p:nvPr>
        </p:nvSpPr>
        <p:spPr>
          <a:ln>
            <a:solidFill>
              <a:schemeClr val="bg2">
                <a:lumMod val="25000"/>
              </a:schemeClr>
            </a:solidFill>
          </a:ln>
        </p:spPr>
        <p:txBody>
          <a:bodyPr>
            <a:normAutofit/>
          </a:bodyPr>
          <a:lstStyle/>
          <a:p>
            <a:endParaRPr lang="es-MX" dirty="0" smtClean="0">
              <a:solidFill>
                <a:schemeClr val="tx1"/>
              </a:solidFill>
            </a:endParaRPr>
          </a:p>
          <a:p>
            <a:r>
              <a:rPr lang="es-MX" dirty="0" smtClean="0">
                <a:solidFill>
                  <a:schemeClr val="tx1"/>
                </a:solidFill>
                <a:hlinkClick r:id="rId6" action="ppaction://hlinksldjump"/>
              </a:rPr>
              <a:t>Actividades de repaso</a:t>
            </a:r>
            <a:endParaRPr lang="es-MX" dirty="0" smtClean="0">
              <a:solidFill>
                <a:schemeClr val="tx1"/>
              </a:solidFill>
            </a:endParaRPr>
          </a:p>
          <a:p>
            <a:r>
              <a:rPr lang="es-MX" dirty="0" smtClean="0">
                <a:solidFill>
                  <a:schemeClr val="tx1"/>
                </a:solidFill>
                <a:hlinkClick r:id="rId7" action="ppaction://hlinksldjump"/>
              </a:rPr>
              <a:t>Bibliografía</a:t>
            </a:r>
            <a:endParaRPr lang="es-MX" dirty="0" smtClean="0">
              <a:solidFill>
                <a:schemeClr val="tx1"/>
              </a:solidFill>
            </a:endParaRPr>
          </a:p>
          <a:p>
            <a:r>
              <a:rPr lang="es-MX" dirty="0" smtClean="0">
                <a:solidFill>
                  <a:schemeClr val="tx1"/>
                </a:solidFill>
                <a:hlinkClick r:id="rId8" action="ppaction://hlinksldjump"/>
              </a:rPr>
              <a:t>Programa de estudio</a:t>
            </a:r>
            <a:endParaRPr lang="es-MX" dirty="0" smtClean="0">
              <a:solidFill>
                <a:schemeClr val="tx1"/>
              </a:solidFill>
            </a:endParaRPr>
          </a:p>
          <a:p>
            <a:r>
              <a:rPr lang="es-MX" dirty="0" smtClean="0">
                <a:solidFill>
                  <a:schemeClr val="tx1"/>
                </a:solidFill>
                <a:hlinkClick r:id="rId9" action="ppaction://hlinksldjump"/>
              </a:rPr>
              <a:t>Requisitos</a:t>
            </a:r>
            <a:endParaRPr lang="es-MX" dirty="0" smtClean="0">
              <a:solidFill>
                <a:schemeClr val="tx1"/>
              </a:solidFill>
            </a:endParaRPr>
          </a:p>
          <a:p>
            <a:r>
              <a:rPr lang="es-MX" dirty="0" smtClean="0">
                <a:solidFill>
                  <a:schemeClr val="tx1"/>
                </a:solidFill>
                <a:hlinkClick r:id="rId10" action="ppaction://hlinksldjump"/>
              </a:rPr>
              <a:t>Créditos</a:t>
            </a:r>
            <a:endParaRPr lang="es-MX" dirty="0" smtClean="0">
              <a:solidFill>
                <a:schemeClr val="tx1"/>
              </a:solidFill>
            </a:endParaRPr>
          </a:p>
          <a:p>
            <a:endParaRPr lang="es-MX" dirty="0" smtClean="0"/>
          </a:p>
        </p:txBody>
      </p:sp>
      <p:sp>
        <p:nvSpPr>
          <p:cNvPr id="5" name="Botón de acción: Inicio 4">
            <a:hlinkClick r:id="" action="ppaction://hlinkshowjump?jump=firstslide" highlightClick="1"/>
          </p:cNvPr>
          <p:cNvSpPr/>
          <p:nvPr/>
        </p:nvSpPr>
        <p:spPr>
          <a:xfrm>
            <a:off x="8804365" y="5470407"/>
            <a:ext cx="258999" cy="244593"/>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500"/>
          </a:p>
        </p:txBody>
      </p:sp>
    </p:spTree>
    <p:extLst>
      <p:ext uri="{BB962C8B-B14F-4D97-AF65-F5344CB8AC3E}">
        <p14:creationId xmlns:p14="http://schemas.microsoft.com/office/powerpoint/2010/main" val="2982617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¿diferencias?</a:t>
            </a:r>
            <a:endParaRPr lang="es-MX" dirty="0"/>
          </a:p>
        </p:txBody>
      </p:sp>
      <p:sp>
        <p:nvSpPr>
          <p:cNvPr id="3" name="Marcador de contenido 2"/>
          <p:cNvSpPr>
            <a:spLocks noGrp="1"/>
          </p:cNvSpPr>
          <p:nvPr>
            <p:ph sz="quarter" idx="4294967295"/>
          </p:nvPr>
        </p:nvSpPr>
        <p:spPr>
          <a:xfrm>
            <a:off x="514351" y="1719497"/>
            <a:ext cx="7796030" cy="2759324"/>
          </a:xfrm>
          <a:prstGeom prst="rect">
            <a:avLst/>
          </a:prstGeom>
        </p:spPr>
        <p:txBody>
          <a:bodyPr lIns="71323" tIns="35662" rIns="71323" bIns="35662">
            <a:normAutofit lnSpcReduction="10000"/>
          </a:bodyPr>
          <a:lstStyle/>
          <a:p>
            <a:pPr marL="0" indent="0">
              <a:buNone/>
            </a:pPr>
            <a:r>
              <a:rPr lang="es-MX" sz="1900" dirty="0" smtClean="0"/>
              <a:t>La </a:t>
            </a:r>
            <a:r>
              <a:rPr lang="es-MX" sz="1900" dirty="0"/>
              <a:t>principal diferencia entre la transparencia y la rendición de cuentas es que la transparencia es una parte de la rendición de </a:t>
            </a:r>
            <a:r>
              <a:rPr lang="es-MX" sz="1900" dirty="0" smtClean="0"/>
              <a:t>cuentas.</a:t>
            </a:r>
          </a:p>
          <a:p>
            <a:pPr marL="0" indent="0">
              <a:buNone/>
            </a:pPr>
            <a:r>
              <a:rPr lang="es-MX" sz="1900" dirty="0"/>
              <a:t>T</a:t>
            </a:r>
            <a:r>
              <a:rPr lang="es-MX" sz="1900" dirty="0" smtClean="0"/>
              <a:t>ransparentar </a:t>
            </a:r>
            <a:r>
              <a:rPr lang="es-MX" sz="1900" dirty="0"/>
              <a:t>significa que la información se encuentra publicada en una vitrina a la vista de </a:t>
            </a:r>
            <a:r>
              <a:rPr lang="es-MX" sz="1900" dirty="0" smtClean="0"/>
              <a:t>todos.</a:t>
            </a:r>
          </a:p>
          <a:p>
            <a:pPr marL="0" indent="0">
              <a:buNone/>
            </a:pPr>
            <a:r>
              <a:rPr lang="es-MX" sz="1900" dirty="0" smtClean="0"/>
              <a:t>L</a:t>
            </a:r>
            <a:r>
              <a:rPr lang="es-MX" sz="1900" dirty="0" smtClean="0"/>
              <a:t>a </a:t>
            </a:r>
            <a:r>
              <a:rPr lang="es-MX" sz="1900" dirty="0"/>
              <a:t>rendición de cuentas va más allá, es un proceso que tiene una metodología obligatoria para el manejo y administración del erario, y su incumplimiento conllevará a un castigo. </a:t>
            </a:r>
          </a:p>
        </p:txBody>
      </p:sp>
    </p:spTree>
    <p:extLst>
      <p:ext uri="{BB962C8B-B14F-4D97-AF65-F5344CB8AC3E}">
        <p14:creationId xmlns:p14="http://schemas.microsoft.com/office/powerpoint/2010/main" val="2764880862"/>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Rendición de cuentas</a:t>
            </a:r>
            <a:endParaRPr lang="es-MX" dirty="0"/>
          </a:p>
        </p:txBody>
      </p:sp>
      <p:sp>
        <p:nvSpPr>
          <p:cNvPr id="3" name="Marcador de contenido 2"/>
          <p:cNvSpPr>
            <a:spLocks noGrp="1"/>
          </p:cNvSpPr>
          <p:nvPr>
            <p:ph sz="quarter" idx="4294967295"/>
          </p:nvPr>
        </p:nvSpPr>
        <p:spPr>
          <a:xfrm>
            <a:off x="514351" y="1244828"/>
            <a:ext cx="7796030" cy="2759324"/>
          </a:xfrm>
          <a:prstGeom prst="rect">
            <a:avLst/>
          </a:prstGeom>
        </p:spPr>
        <p:txBody>
          <a:bodyPr lIns="71323" tIns="35662" rIns="71323" bIns="35662">
            <a:normAutofit/>
          </a:bodyPr>
          <a:lstStyle/>
          <a:p>
            <a:pPr marL="0" indent="0">
              <a:buNone/>
            </a:pPr>
            <a:endParaRPr lang="es-MX" sz="1900" dirty="0" smtClean="0"/>
          </a:p>
          <a:p>
            <a:pPr marL="0" indent="0">
              <a:buNone/>
            </a:pPr>
            <a:r>
              <a:rPr lang="es-MX" sz="1900" dirty="0" smtClean="0"/>
              <a:t>Rendición </a:t>
            </a:r>
            <a:r>
              <a:rPr lang="es-MX" sz="1900" dirty="0"/>
              <a:t>de cuentas es una traducción imperfecta del termino “accountability”. Aplicado al asunto público, la entendemos como un sistema que obliga, por una parte, al servidor público a reportar detalladamente sus actos y los resultados de los mismos, y por otra parte, dota a la ciudadanía de mecanismo para monitorear el desempeño del servidor público.</a:t>
            </a:r>
          </a:p>
        </p:txBody>
      </p:sp>
      <p:pic>
        <p:nvPicPr>
          <p:cNvPr id="4098" name="Picture 2" descr="Resultado de imagen para transparenc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6940" y="4004152"/>
            <a:ext cx="1627950" cy="11510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54965112"/>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2719" y="287172"/>
            <a:ext cx="7797662" cy="959971"/>
          </a:xfrm>
        </p:spPr>
        <p:txBody>
          <a:bodyPr/>
          <a:lstStyle/>
          <a:p>
            <a:r>
              <a:rPr lang="es-MX" dirty="0" smtClean="0"/>
              <a:t>Tipos de rendición de cuentas</a:t>
            </a:r>
            <a:endParaRPr lang="es-MX" dirty="0"/>
          </a:p>
        </p:txBody>
      </p:sp>
      <p:sp>
        <p:nvSpPr>
          <p:cNvPr id="3" name="Marcador de contenido 2"/>
          <p:cNvSpPr>
            <a:spLocks noGrp="1"/>
          </p:cNvSpPr>
          <p:nvPr>
            <p:ph sz="quarter" idx="4294967295"/>
          </p:nvPr>
        </p:nvSpPr>
        <p:spPr>
          <a:xfrm>
            <a:off x="512718" y="1595684"/>
            <a:ext cx="7873635" cy="3124362"/>
          </a:xfrm>
          <a:prstGeom prst="rect">
            <a:avLst/>
          </a:prstGeom>
        </p:spPr>
        <p:txBody>
          <a:bodyPr lIns="71323" tIns="35662" rIns="71323" bIns="35662">
            <a:normAutofit fontScale="47500" lnSpcReduction="20000"/>
          </a:bodyPr>
          <a:lstStyle/>
          <a:p>
            <a:r>
              <a:rPr lang="es-MX" dirty="0"/>
              <a:t>Jerárquico: existe un escrutinio de alto nivel, por un lado el grado jerárquico se manifiesta cuando existe un jefe al cual deberán rendírsele cuentas y, en la cual existe una subordinación, se deben acatar órdenes y procedimientos.</a:t>
            </a:r>
            <a:endParaRPr lang="es-MX" dirty="0" smtClean="0"/>
          </a:p>
          <a:p>
            <a:r>
              <a:rPr lang="es-MX" dirty="0"/>
              <a:t>Legal: la responsabilidad para la rendición de cuentas se encuentra en las leyes, en la Constitución o en los reglamentos, y son obligaciones contractuales que se derivan fuera de las oficinas de los servidores públicos.</a:t>
            </a:r>
            <a:endParaRPr lang="es-MX" dirty="0" smtClean="0"/>
          </a:p>
          <a:p>
            <a:r>
              <a:rPr lang="es-MX" dirty="0"/>
              <a:t>Profesional: significa la responsabilidad que tiene cada uno de los funcionarios públicos por el simple hecho de serlo.</a:t>
            </a:r>
            <a:endParaRPr lang="es-MX" dirty="0" smtClean="0"/>
          </a:p>
          <a:p>
            <a:r>
              <a:rPr lang="es-MX" dirty="0"/>
              <a:t>Político: la rendición de cuentas se ejecuta a discreción, escogiendo cómo responder a las demandas, dependiendo de la situación y los reclamantes de dicha </a:t>
            </a:r>
            <a:r>
              <a:rPr lang="es-MX" dirty="0" smtClean="0"/>
              <a:t>información.</a:t>
            </a:r>
            <a:endParaRPr lang="es-MX" dirty="0"/>
          </a:p>
        </p:txBody>
      </p:sp>
    </p:spTree>
    <p:extLst>
      <p:ext uri="{BB962C8B-B14F-4D97-AF65-F5344CB8AC3E}">
        <p14:creationId xmlns:p14="http://schemas.microsoft.com/office/powerpoint/2010/main" val="37342731"/>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a:t>
            </a:r>
            <a:r>
              <a:rPr lang="es-MX" dirty="0" smtClean="0"/>
              <a:t>ransparencia</a:t>
            </a:r>
            <a:endParaRPr lang="es-MX" dirty="0"/>
          </a:p>
        </p:txBody>
      </p:sp>
      <p:sp>
        <p:nvSpPr>
          <p:cNvPr id="3" name="Marcador de contenido 2"/>
          <p:cNvSpPr>
            <a:spLocks noGrp="1"/>
          </p:cNvSpPr>
          <p:nvPr>
            <p:ph sz="quarter" idx="4294967295"/>
          </p:nvPr>
        </p:nvSpPr>
        <p:spPr>
          <a:xfrm>
            <a:off x="514351" y="1359567"/>
            <a:ext cx="6887935" cy="2149987"/>
          </a:xfrm>
          <a:prstGeom prst="rect">
            <a:avLst/>
          </a:prstGeom>
        </p:spPr>
        <p:txBody>
          <a:bodyPr lIns="71323" tIns="35662" rIns="71323" bIns="35662">
            <a:normAutofit fontScale="70000" lnSpcReduction="20000"/>
          </a:bodyPr>
          <a:lstStyle/>
          <a:p>
            <a:pPr marL="0" indent="0">
              <a:buNone/>
            </a:pPr>
            <a:endParaRPr lang="es-MX" dirty="0" smtClean="0"/>
          </a:p>
          <a:p>
            <a:pPr marL="0" indent="0">
              <a:buNone/>
            </a:pPr>
            <a:r>
              <a:rPr lang="es-MX" dirty="0" smtClean="0"/>
              <a:t>Transparencia </a:t>
            </a:r>
            <a:r>
              <a:rPr lang="es-MX" dirty="0"/>
              <a:t>significa que las razones de toda decisión gubernamental y administrativa, así como los costos y recursos comprometidos en la aplicación de esa decisión, son accesibles, claros y se comunican al público en general.</a:t>
            </a:r>
          </a:p>
        </p:txBody>
      </p:sp>
      <p:pic>
        <p:nvPicPr>
          <p:cNvPr id="3076" name="Picture 4" descr="Resultado de imagen para transparenc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43394" y="3399435"/>
            <a:ext cx="2483217" cy="179664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518963105"/>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398293" y="671015"/>
            <a:ext cx="1944806" cy="10235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2200" dirty="0"/>
              <a:t>RENDICIÓN DE CUENTAS</a:t>
            </a:r>
          </a:p>
        </p:txBody>
      </p:sp>
      <p:sp>
        <p:nvSpPr>
          <p:cNvPr id="5" name="Rectángulo 4"/>
          <p:cNvSpPr/>
          <p:nvPr/>
        </p:nvSpPr>
        <p:spPr>
          <a:xfrm>
            <a:off x="6837528" y="2604447"/>
            <a:ext cx="1757150" cy="923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2200" dirty="0"/>
              <a:t>POLÍTICO</a:t>
            </a:r>
          </a:p>
        </p:txBody>
      </p:sp>
      <p:sp>
        <p:nvSpPr>
          <p:cNvPr id="6" name="Rectángulo 5"/>
          <p:cNvSpPr/>
          <p:nvPr/>
        </p:nvSpPr>
        <p:spPr>
          <a:xfrm>
            <a:off x="4556647" y="2604447"/>
            <a:ext cx="2035742" cy="923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2200" dirty="0"/>
              <a:t>PROFESIONAL</a:t>
            </a:r>
          </a:p>
        </p:txBody>
      </p:sp>
      <p:sp>
        <p:nvSpPr>
          <p:cNvPr id="7" name="Rectángulo 6"/>
          <p:cNvSpPr/>
          <p:nvPr/>
        </p:nvSpPr>
        <p:spPr>
          <a:xfrm>
            <a:off x="2447247" y="2604447"/>
            <a:ext cx="1743502" cy="923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2200" dirty="0"/>
              <a:t>LEGAL</a:t>
            </a:r>
          </a:p>
        </p:txBody>
      </p:sp>
      <p:sp>
        <p:nvSpPr>
          <p:cNvPr id="8" name="Rectángulo 7"/>
          <p:cNvSpPr/>
          <p:nvPr/>
        </p:nvSpPr>
        <p:spPr>
          <a:xfrm>
            <a:off x="175715" y="2604447"/>
            <a:ext cx="1905634" cy="923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2200" dirty="0"/>
              <a:t>JERÁRQUICO</a:t>
            </a:r>
          </a:p>
        </p:txBody>
      </p:sp>
      <p:sp>
        <p:nvSpPr>
          <p:cNvPr id="9" name="Flecha abajo 8"/>
          <p:cNvSpPr/>
          <p:nvPr/>
        </p:nvSpPr>
        <p:spPr>
          <a:xfrm>
            <a:off x="7583037" y="2049057"/>
            <a:ext cx="266132" cy="2353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es-MX"/>
          </a:p>
        </p:txBody>
      </p:sp>
      <p:sp>
        <p:nvSpPr>
          <p:cNvPr id="11" name="Flecha abajo 10"/>
          <p:cNvSpPr/>
          <p:nvPr/>
        </p:nvSpPr>
        <p:spPr>
          <a:xfrm>
            <a:off x="2970091" y="2031866"/>
            <a:ext cx="266132" cy="2353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es-MX"/>
          </a:p>
        </p:txBody>
      </p:sp>
      <p:sp>
        <p:nvSpPr>
          <p:cNvPr id="12" name="Flecha abajo 11"/>
          <p:cNvSpPr/>
          <p:nvPr/>
        </p:nvSpPr>
        <p:spPr>
          <a:xfrm>
            <a:off x="958750" y="2035791"/>
            <a:ext cx="266132" cy="2353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es-MX"/>
          </a:p>
        </p:txBody>
      </p:sp>
      <p:sp>
        <p:nvSpPr>
          <p:cNvPr id="13" name="Flecha abajo 12"/>
          <p:cNvSpPr/>
          <p:nvPr/>
        </p:nvSpPr>
        <p:spPr>
          <a:xfrm>
            <a:off x="5295327" y="2045134"/>
            <a:ext cx="266132" cy="2353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es-MX"/>
          </a:p>
        </p:txBody>
      </p:sp>
      <p:sp>
        <p:nvSpPr>
          <p:cNvPr id="14" name="Botón de acción: Comienzo 1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60261196"/>
      </p:ext>
    </p:extLst>
  </p:cSld>
  <p:clrMapOvr>
    <a:masterClrMapping/>
  </p:clrMapOvr>
  <p:transition spd="slow" advClick="0">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Actividades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6506144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5989" y="1802673"/>
            <a:ext cx="6252754" cy="3213463"/>
          </a:xfrm>
        </p:spPr>
        <p:txBody>
          <a:bodyPr>
            <a:normAutofit fontScale="90000"/>
          </a:bodyPr>
          <a:lstStyle/>
          <a:p>
            <a:pPr algn="ctr"/>
            <a:r>
              <a:rPr lang="es-MX" sz="2800" dirty="0" smtClean="0"/>
              <a:t>Reunirse en equipos de tres personas y discutir sobre las siguientes preguntas:</a:t>
            </a:r>
            <a:br>
              <a:rPr lang="es-MX" sz="2800" dirty="0" smtClean="0"/>
            </a:br>
            <a:r>
              <a:rPr lang="es-MX" sz="2800" dirty="0" smtClean="0"/>
              <a:t/>
            </a:r>
            <a:br>
              <a:rPr lang="es-MX" sz="2800" dirty="0" smtClean="0"/>
            </a:br>
            <a:r>
              <a:rPr lang="es-MX" sz="2800" dirty="0" smtClean="0"/>
              <a:t>La transparencia y la rendición de cuentas es</a:t>
            </a:r>
            <a:r>
              <a:rPr lang="es-MX" sz="2800" dirty="0" smtClean="0"/>
              <a:t/>
            </a:r>
            <a:br>
              <a:rPr lang="es-MX" sz="2800" dirty="0" smtClean="0"/>
            </a:br>
            <a:r>
              <a:rPr lang="es-MX" sz="2800" dirty="0" smtClean="0"/>
              <a:t>¿</a:t>
            </a:r>
            <a:r>
              <a:rPr lang="es-MX" sz="2800" dirty="0"/>
              <a:t>responsabilidad voluntaria u obligación</a:t>
            </a:r>
            <a:r>
              <a:rPr lang="es-MX" sz="2800" dirty="0" smtClean="0"/>
              <a:t>?</a:t>
            </a:r>
            <a:br>
              <a:rPr lang="es-MX" sz="2800" dirty="0" smtClean="0"/>
            </a:br>
            <a:r>
              <a:rPr lang="es-MX" sz="2800" dirty="0"/>
              <a:t/>
            </a:r>
            <a:br>
              <a:rPr lang="es-MX" sz="2800" dirty="0"/>
            </a:br>
            <a:endParaRPr lang="es-MX" sz="2800" dirty="0"/>
          </a:p>
        </p:txBody>
      </p:sp>
    </p:spTree>
    <p:extLst>
      <p:ext uri="{BB962C8B-B14F-4D97-AF65-F5344CB8AC3E}">
        <p14:creationId xmlns:p14="http://schemas.microsoft.com/office/powerpoint/2010/main" val="3673889038"/>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1520" y="766354"/>
            <a:ext cx="7193280" cy="1463041"/>
          </a:xfrm>
        </p:spPr>
        <p:txBody>
          <a:bodyPr/>
          <a:lstStyle/>
          <a:p>
            <a:pPr algn="ctr"/>
            <a:r>
              <a:rPr lang="es-MX" dirty="0" smtClean="0"/>
              <a:t/>
            </a:r>
            <a:br>
              <a:rPr lang="es-MX" dirty="0" smtClean="0"/>
            </a:br>
            <a:r>
              <a:rPr lang="es-MX" dirty="0" smtClean="0"/>
              <a:t>En cuanto a la </a:t>
            </a:r>
            <a:r>
              <a:rPr lang="es-MX" dirty="0" smtClean="0"/>
              <a:t>corrupción, que opinan sobre si es:</a:t>
            </a:r>
            <a:endParaRPr lang="es-MX" dirty="0"/>
          </a:p>
        </p:txBody>
      </p:sp>
      <p:sp>
        <p:nvSpPr>
          <p:cNvPr id="3" name="Marcador de contenido 2"/>
          <p:cNvSpPr>
            <a:spLocks noGrp="1"/>
          </p:cNvSpPr>
          <p:nvPr>
            <p:ph sz="quarter" idx="4294967295"/>
          </p:nvPr>
        </p:nvSpPr>
        <p:spPr>
          <a:xfrm>
            <a:off x="1898468" y="2342605"/>
            <a:ext cx="4992415" cy="1831415"/>
          </a:xfrm>
          <a:prstGeom prst="rect">
            <a:avLst/>
          </a:prstGeom>
        </p:spPr>
        <p:txBody>
          <a:bodyPr lIns="71323" tIns="35662" rIns="71323" bIns="35662">
            <a:normAutofit fontScale="32500" lnSpcReduction="20000"/>
          </a:bodyPr>
          <a:lstStyle/>
          <a:p>
            <a:pPr marL="0" indent="0" algn="ctr">
              <a:buNone/>
            </a:pPr>
            <a:r>
              <a:rPr lang="es-MX" sz="8600" dirty="0">
                <a:solidFill>
                  <a:schemeClr val="tx2">
                    <a:lumMod val="75000"/>
                    <a:lumOff val="25000"/>
                  </a:schemeClr>
                </a:solidFill>
              </a:rPr>
              <a:t>¿maléfica o provee algún beneficio a la sociedad</a:t>
            </a:r>
            <a:r>
              <a:rPr lang="es-MX" sz="5900" dirty="0" smtClean="0">
                <a:solidFill>
                  <a:schemeClr val="tx2">
                    <a:lumMod val="75000"/>
                    <a:lumOff val="25000"/>
                  </a:schemeClr>
                </a:solidFill>
              </a:rPr>
              <a:t>?</a:t>
            </a:r>
            <a:r>
              <a:rPr lang="es-MX" sz="5900" dirty="0">
                <a:solidFill>
                  <a:schemeClr val="tx2">
                    <a:lumMod val="75000"/>
                    <a:lumOff val="25000"/>
                  </a:schemeClr>
                </a:solidFill>
              </a:rPr>
              <a:t> </a:t>
            </a:r>
            <a:endParaRPr lang="es-MX" sz="5900" dirty="0" smtClean="0">
              <a:solidFill>
                <a:schemeClr val="tx2">
                  <a:lumMod val="75000"/>
                  <a:lumOff val="25000"/>
                </a:schemeClr>
              </a:solidFill>
            </a:endParaRPr>
          </a:p>
          <a:p>
            <a:pPr marL="0" indent="0" algn="ctr">
              <a:buNone/>
            </a:pPr>
            <a:endParaRPr lang="es-MX" sz="5900" dirty="0">
              <a:solidFill>
                <a:schemeClr val="tx2">
                  <a:lumMod val="75000"/>
                  <a:lumOff val="25000"/>
                </a:schemeClr>
              </a:solidFill>
            </a:endParaRPr>
          </a:p>
          <a:p>
            <a:pPr marL="0" indent="0" algn="ctr">
              <a:buNone/>
            </a:pPr>
            <a:r>
              <a:rPr lang="es-MX" sz="5900" dirty="0" smtClean="0">
                <a:solidFill>
                  <a:schemeClr val="tx2">
                    <a:lumMod val="75000"/>
                    <a:lumOff val="25000"/>
                  </a:schemeClr>
                </a:solidFill>
              </a:rPr>
              <a:t>Presentar </a:t>
            </a:r>
            <a:r>
              <a:rPr lang="es-MX" sz="5900" dirty="0">
                <a:solidFill>
                  <a:schemeClr val="tx2">
                    <a:lumMod val="75000"/>
                    <a:lumOff val="25000"/>
                  </a:schemeClr>
                </a:solidFill>
              </a:rPr>
              <a:t>al grupo su conclusión.</a:t>
            </a:r>
            <a:r>
              <a:rPr lang="es-MX" sz="4400" dirty="0">
                <a:solidFill>
                  <a:schemeClr val="tx2">
                    <a:lumMod val="75000"/>
                    <a:lumOff val="25000"/>
                  </a:schemeClr>
                </a:solidFill>
              </a:rPr>
              <a:t/>
            </a:r>
            <a:br>
              <a:rPr lang="es-MX" sz="4400" dirty="0">
                <a:solidFill>
                  <a:schemeClr val="tx2">
                    <a:lumMod val="75000"/>
                    <a:lumOff val="25000"/>
                  </a:schemeClr>
                </a:solidFill>
              </a:rPr>
            </a:br>
            <a:endParaRPr lang="es-MX" sz="4200" dirty="0">
              <a:solidFill>
                <a:schemeClr val="tx2">
                  <a:lumMod val="75000"/>
                  <a:lumOff val="25000"/>
                </a:schemeClr>
              </a:solidFill>
            </a:endParaRPr>
          </a:p>
        </p:txBody>
      </p:sp>
      <p:sp>
        <p:nvSpPr>
          <p:cNvPr id="4" name="Botón de acción: Comienzo 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28038291"/>
      </p:ext>
    </p:extLst>
  </p:cSld>
  <p:clrMapOvr>
    <a:masterClrMapping/>
  </p:clrMapOvr>
  <p:transition spd="slow" advClick="0">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31700189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dirty="0"/>
          </a:p>
        </p:txBody>
      </p:sp>
      <p:sp>
        <p:nvSpPr>
          <p:cNvPr id="5" name="Marcador de contenido 4"/>
          <p:cNvSpPr>
            <a:spLocks noGrp="1"/>
          </p:cNvSpPr>
          <p:nvPr>
            <p:ph idx="1"/>
          </p:nvPr>
        </p:nvSpPr>
        <p:spPr/>
        <p:txBody>
          <a:bodyPr>
            <a:normAutofit fontScale="40000" lnSpcReduction="20000"/>
          </a:bodyPr>
          <a:lstStyle/>
          <a:p>
            <a:r>
              <a:rPr lang="es-MX" dirty="0" err="1"/>
              <a:t>Bouzas</a:t>
            </a:r>
            <a:r>
              <a:rPr lang="es-MX" dirty="0"/>
              <a:t> Lorenzo, Ramón (2005) “Los caminos de la evaluación de políticas públicas: una revisión del enfoque”, en Revista de Investigaciones Políticas y Sociológicas, vol. 4, núm. 002. España: Universidad de Santiago de </a:t>
            </a:r>
            <a:r>
              <a:rPr lang="es-MX" dirty="0" smtClean="0"/>
              <a:t>Compostela.</a:t>
            </a:r>
            <a:endParaRPr lang="es-MX" dirty="0"/>
          </a:p>
          <a:p>
            <a:r>
              <a:rPr lang="es-MX" dirty="0" err="1" smtClean="0"/>
              <a:t>Cunill</a:t>
            </a:r>
            <a:r>
              <a:rPr lang="es-MX" dirty="0"/>
              <a:t>, Nuria y Sonia Ospina (2003), Evaluación de resultados para una gestión pública moderna y democrática: experiencias latinoamericanas, Caracas, Venezuela: </a:t>
            </a:r>
            <a:r>
              <a:rPr lang="es-MX" dirty="0" smtClean="0"/>
              <a:t>CLAD/AECI/MAP/FIIAPP.</a:t>
            </a:r>
            <a:endParaRPr lang="es-MX" dirty="0"/>
          </a:p>
          <a:p>
            <a:r>
              <a:rPr lang="es-MX" dirty="0" smtClean="0"/>
              <a:t>Magaña</a:t>
            </a:r>
            <a:r>
              <a:rPr lang="es-MX" dirty="0"/>
              <a:t>, Rosa María y Germán Vargas Larios (</a:t>
            </a:r>
            <a:r>
              <a:rPr lang="es-MX" dirty="0" err="1"/>
              <a:t>Coords</a:t>
            </a:r>
            <a:r>
              <a:rPr lang="es-MX" dirty="0"/>
              <a:t>.) (2004), Evaluación de las políticas públicas: redefinición o continuidad, México, UAM-Iztapalapa.</a:t>
            </a:r>
          </a:p>
          <a:p>
            <a:r>
              <a:rPr lang="es-MX" dirty="0" err="1" smtClean="0"/>
              <a:t>Mariñez</a:t>
            </a:r>
            <a:r>
              <a:rPr lang="es-MX" dirty="0" smtClean="0"/>
              <a:t> </a:t>
            </a:r>
            <a:r>
              <a:rPr lang="es-MX" dirty="0"/>
              <a:t>Navarro, Fredy y Vidal Garza Cantú (</a:t>
            </a:r>
            <a:r>
              <a:rPr lang="es-MX" dirty="0" err="1"/>
              <a:t>coords</a:t>
            </a:r>
            <a:r>
              <a:rPr lang="es-MX" dirty="0"/>
              <a:t>.) (2009) Política Pública y Democracia en América Latina del análisis a la implementación, 1ª. edición, México: Instituto Tecnológico y de Estudios Superiores de Monterrey, Campus Monterrey/Miguel Ángel Porrúa. 11-31</a:t>
            </a:r>
          </a:p>
          <a:p>
            <a:r>
              <a:rPr lang="es-MX" dirty="0" smtClean="0"/>
              <a:t>Ospina</a:t>
            </a:r>
            <a:r>
              <a:rPr lang="es-MX" dirty="0"/>
              <a:t>, Sonia (2001), “Evaluación de la gestión pública: conceptos y aplicaciones en el caso latinoamericano”, Revista Reforma y Democracia, núm. 19, Caracas, Venezuela: </a:t>
            </a:r>
            <a:r>
              <a:rPr lang="es-MX" dirty="0" smtClean="0"/>
              <a:t>CLAD.</a:t>
            </a:r>
            <a:endParaRPr lang="es-MX" dirty="0"/>
          </a:p>
          <a:p>
            <a:r>
              <a:rPr lang="es-MX" dirty="0" smtClean="0"/>
              <a:t>Solarte </a:t>
            </a:r>
            <a:r>
              <a:rPr lang="es-MX" dirty="0"/>
              <a:t>Pazos, Leonardo (2004), Las evaluaciones de políticas públicas en el Estado Liberal, Cali, Colombia: Programa Editorial Universidad del Valle.</a:t>
            </a:r>
          </a:p>
          <a:p>
            <a:endParaRPr lang="nl-NL" dirty="0" smtClean="0"/>
          </a:p>
          <a:p>
            <a:endParaRPr lang="nl-NL" dirty="0"/>
          </a:p>
          <a:p>
            <a:endParaRPr lang="es-ES" dirty="0"/>
          </a:p>
        </p:txBody>
      </p:sp>
      <p:sp>
        <p:nvSpPr>
          <p:cNvPr id="7" name="Botón de acción: Comienzo 6">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5955460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Justificación </a:t>
            </a:r>
            <a:endParaRPr lang="es-MX" dirty="0"/>
          </a:p>
        </p:txBody>
      </p:sp>
      <p:sp>
        <p:nvSpPr>
          <p:cNvPr id="3" name="Marcador de contenido 2"/>
          <p:cNvSpPr>
            <a:spLocks noGrp="1"/>
          </p:cNvSpPr>
          <p:nvPr>
            <p:ph idx="1"/>
          </p:nvPr>
        </p:nvSpPr>
        <p:spPr/>
        <p:txBody>
          <a:bodyPr>
            <a:normAutofit fontScale="62500" lnSpcReduction="20000"/>
          </a:bodyPr>
          <a:lstStyle/>
          <a:p>
            <a:r>
              <a:rPr lang="es-MX" dirty="0" smtClean="0"/>
              <a:t>Uno de los grandes desafíos para los gobiernos actuales es el de diseñar e implementar políticas públicas acordes a las necesidades del entorno, dentro de un marco democrático que garantice avances sustanciales en la ampliación y ejercicio de los derechos económicos, sociales, culturales y ambientales de la población, con garantías de respeto, libertad, equidad y justicia social. </a:t>
            </a:r>
          </a:p>
          <a:p>
            <a:r>
              <a:rPr lang="es-MX" dirty="0" smtClean="0"/>
              <a:t>Considerando lo anterior, la unidad de aprendizaje se orienta a estudiar lo concerniente al proceso de análisis y evaluación de políticas públicas, se analiza la evolución del análisis y evaluación de políticas públicas en el contexto latinoamericano y mexicano en el marco de los paradigmas  neoliberales de la gestión pública</a:t>
            </a:r>
          </a:p>
          <a:p>
            <a:pPr algn="just"/>
            <a:endParaRPr lang="es-MX" dirty="0"/>
          </a:p>
        </p:txBody>
      </p:sp>
      <p:sp>
        <p:nvSpPr>
          <p:cNvPr id="4" name="Botón de acción: Comienzo 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511656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 de estudios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853584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a:hlinkClick r:id="rId2" action="ppaction://hlinkfile"/>
          </p:cNvPr>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019301" y="2297911"/>
            <a:ext cx="4514850" cy="1900238"/>
          </a:xfrm>
        </p:spPr>
      </p:pic>
      <p:sp>
        <p:nvSpPr>
          <p:cNvPr id="5" name="Botón de acción: Comienzo 4">
            <a:hlinkClick r:id="rId4"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070559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Requisitos</a:t>
            </a:r>
            <a:endParaRPr lang="es-ES" dirty="0"/>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9378696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a:xfrm>
            <a:off x="992388" y="1973793"/>
            <a:ext cx="7556314" cy="2590602"/>
          </a:xfrm>
        </p:spPr>
        <p:txBody>
          <a:bodyPr>
            <a:normAutofit fontScale="47500" lnSpcReduction="20000"/>
          </a:bodyPr>
          <a:lstStyle/>
          <a:p>
            <a:pPr marL="0" indent="0" algn="just">
              <a:buNone/>
            </a:pPr>
            <a:r>
              <a:rPr lang="es-ES" dirty="0" smtClean="0"/>
              <a:t>Para </a:t>
            </a:r>
            <a:r>
              <a:rPr lang="es-ES" dirty="0"/>
              <a:t>operar el material didáctico de manera correcta se requiere tener instalado en su equipo de computo los siguientes programas:</a:t>
            </a:r>
          </a:p>
          <a:p>
            <a:pPr algn="just"/>
            <a:r>
              <a:rPr lang="es-ES" dirty="0"/>
              <a:t>Microsoft Office (</a:t>
            </a:r>
            <a:r>
              <a:rPr lang="es-ES" dirty="0" err="1"/>
              <a:t>Power</a:t>
            </a:r>
            <a:r>
              <a:rPr lang="es-ES" dirty="0"/>
              <a:t> Point y </a:t>
            </a:r>
            <a:r>
              <a:rPr lang="es-ES" dirty="0" smtClean="0"/>
              <a:t>Word)</a:t>
            </a:r>
          </a:p>
          <a:p>
            <a:pPr algn="just"/>
            <a:r>
              <a:rPr lang="es-ES" dirty="0" smtClean="0"/>
              <a:t>Adobe Reader</a:t>
            </a:r>
          </a:p>
          <a:p>
            <a:pPr algn="just"/>
            <a:r>
              <a:rPr lang="es-ES" dirty="0" smtClean="0"/>
              <a:t>Real Player</a:t>
            </a:r>
          </a:p>
          <a:p>
            <a:pPr algn="just"/>
            <a:r>
              <a:rPr lang="es-ES" dirty="0" err="1" smtClean="0"/>
              <a:t>Mimio</a:t>
            </a:r>
            <a:r>
              <a:rPr lang="es-ES" dirty="0" smtClean="0"/>
              <a:t> Studio</a:t>
            </a:r>
          </a:p>
          <a:p>
            <a:pPr algn="just"/>
            <a:r>
              <a:rPr lang="es-ES" dirty="0" smtClean="0"/>
              <a:t>Acceso </a:t>
            </a:r>
            <a:r>
              <a:rPr lang="es-ES" dirty="0"/>
              <a:t>a Internet</a:t>
            </a:r>
            <a:r>
              <a:rPr lang="es-ES" dirty="0" smtClean="0"/>
              <a:t>.</a:t>
            </a:r>
            <a:endParaRPr lang="es-ES" dirty="0"/>
          </a:p>
        </p:txBody>
      </p:sp>
      <p:sp>
        <p:nvSpPr>
          <p:cNvPr id="6" name="Botón de acción: Comienzo 5">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9357153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Créditos</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450060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p:txBody>
          <a:bodyPr>
            <a:normAutofit fontScale="85000" lnSpcReduction="10000"/>
          </a:bodyPr>
          <a:lstStyle/>
          <a:p>
            <a:pPr marL="0" indent="0">
              <a:buNone/>
            </a:pPr>
            <a:endParaRPr lang="es-ES" dirty="0" smtClean="0"/>
          </a:p>
          <a:p>
            <a:pPr marL="0" indent="0">
              <a:buNone/>
            </a:pPr>
            <a:r>
              <a:rPr lang="es-ES" dirty="0" smtClean="0"/>
              <a:t>Material didáctico elaborado por la Dra. Delia Gutiérrez Linares. Para la materia de Análisis y evaluación de Políticas públicas de la Lic. en Ciencias Políticas y Administración Pública que se imparte en la Fac. de Ciencias Políticas y Sociales de la UAEMEX.</a:t>
            </a:r>
          </a:p>
          <a:p>
            <a:pPr marL="0" indent="0">
              <a:buNone/>
            </a:pPr>
            <a:r>
              <a:rPr lang="es-ES" dirty="0" smtClean="0"/>
              <a:t>Email: </a:t>
            </a:r>
            <a:r>
              <a:rPr lang="es-ES" dirty="0" smtClean="0">
                <a:hlinkClick r:id="rId2"/>
              </a:rPr>
              <a:t>dgutierrezl@uaemex.mx</a:t>
            </a:r>
            <a:endParaRPr lang="es-ES" dirty="0" smtClean="0"/>
          </a:p>
          <a:p>
            <a:pPr marL="0" indent="0">
              <a:buNone/>
            </a:pPr>
            <a:endParaRPr lang="es-ES" dirty="0"/>
          </a:p>
        </p:txBody>
      </p:sp>
      <p:sp>
        <p:nvSpPr>
          <p:cNvPr id="6" name="Botón de acción: Comienzo 5">
            <a:hlinkClick r:id="rId3"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074122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a:t>
            </a:r>
            <a:endParaRPr lang="es-MX" dirty="0"/>
          </a:p>
        </p:txBody>
      </p:sp>
      <p:sp>
        <p:nvSpPr>
          <p:cNvPr id="3" name="Marcador de contenido 2"/>
          <p:cNvSpPr>
            <a:spLocks noGrp="1"/>
          </p:cNvSpPr>
          <p:nvPr>
            <p:ph idx="1"/>
          </p:nvPr>
        </p:nvSpPr>
        <p:spPr/>
        <p:txBody>
          <a:bodyPr/>
          <a:lstStyle/>
          <a:p>
            <a:pPr marL="0" indent="0">
              <a:buNone/>
            </a:pPr>
            <a:endParaRPr lang="es-MX" dirty="0" smtClean="0"/>
          </a:p>
          <a:p>
            <a:pPr marL="0" indent="0">
              <a:buNone/>
            </a:pPr>
            <a:r>
              <a:rPr lang="es-MX" dirty="0" smtClean="0"/>
              <a:t>Comprender </a:t>
            </a:r>
            <a:r>
              <a:rPr lang="es-MX" dirty="0"/>
              <a:t>la evolución del análisis y evaluación de políticas públicas en el </a:t>
            </a:r>
            <a:r>
              <a:rPr lang="es-MX" dirty="0" smtClean="0"/>
              <a:t>marco </a:t>
            </a:r>
            <a:r>
              <a:rPr lang="es-MX" dirty="0"/>
              <a:t>de los paradigmas  neoliberales de la gestión </a:t>
            </a:r>
            <a:r>
              <a:rPr lang="es-MX" dirty="0" smtClean="0"/>
              <a:t>pública.</a:t>
            </a:r>
          </a:p>
          <a:p>
            <a:pPr marL="0" indent="0">
              <a:buNone/>
            </a:pPr>
            <a:endParaRPr lang="es-MX" dirty="0" smtClean="0"/>
          </a:p>
        </p:txBody>
      </p:sp>
      <p:sp>
        <p:nvSpPr>
          <p:cNvPr id="4" name="Botón de acción: Comienzo 3">
            <a:hlinkClick r:id="rId2" action="ppaction://hlinksldjump" highlightClick="1"/>
          </p:cNvPr>
          <p:cNvSpPr/>
          <p:nvPr/>
        </p:nvSpPr>
        <p:spPr>
          <a:xfrm>
            <a:off x="8839200" y="53993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5" name="Botón de acción: Comienzo 4">
            <a:hlinkClick r:id="rId2" action="ppaction://hlinksldjump" highlightClick="1"/>
          </p:cNvPr>
          <p:cNvSpPr/>
          <p:nvPr/>
        </p:nvSpPr>
        <p:spPr>
          <a:xfrm>
            <a:off x="8991600" y="5551714"/>
            <a:ext cx="217714" cy="209006"/>
          </a:xfrm>
          <a:prstGeom prst="actionButtonBeginning">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7537143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latin typeface="Comic Sans MS"/>
                <a:cs typeface="Comic Sans MS"/>
              </a:rPr>
              <a:t>Modernización Administrativa</a:t>
            </a:r>
            <a:endParaRPr lang="es-MX" sz="3200" dirty="0">
              <a:latin typeface="Comic Sans MS"/>
              <a:cs typeface="Comic Sans MS"/>
            </a:endParaRPr>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01337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reforma del Estado.</a:t>
            </a:r>
            <a:endParaRPr lang="es-MX" dirty="0"/>
          </a:p>
        </p:txBody>
      </p:sp>
      <p:sp>
        <p:nvSpPr>
          <p:cNvPr id="3" name="Marcador de contenido 2"/>
          <p:cNvSpPr>
            <a:spLocks noGrp="1"/>
          </p:cNvSpPr>
          <p:nvPr>
            <p:ph idx="1"/>
          </p:nvPr>
        </p:nvSpPr>
        <p:spPr>
          <a:xfrm>
            <a:off x="810426" y="1637632"/>
            <a:ext cx="6843463" cy="2484299"/>
          </a:xfrm>
        </p:spPr>
        <p:txBody>
          <a:bodyPr>
            <a:normAutofit lnSpcReduction="10000"/>
          </a:bodyPr>
          <a:lstStyle/>
          <a:p>
            <a:pPr marL="0" indent="0" algn="just">
              <a:buNone/>
            </a:pPr>
            <a:r>
              <a:rPr lang="es-MX" sz="2800" dirty="0" smtClean="0"/>
              <a:t>La respuesta natural es que las sociedades contemporáneas se transforman a gran velocidad, a un ritmo más rápido que las propias instituciones fundamentales que les dan sustento.</a:t>
            </a:r>
          </a:p>
          <a:p>
            <a:pPr marL="0" indent="0" algn="just">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1258" y="4283187"/>
            <a:ext cx="1230750" cy="1264938"/>
          </a:xfrm>
          <a:prstGeom prst="rect">
            <a:avLst/>
          </a:prstGeom>
        </p:spPr>
      </p:pic>
    </p:spTree>
    <p:extLst>
      <p:ext uri="{BB962C8B-B14F-4D97-AF65-F5344CB8AC3E}">
        <p14:creationId xmlns:p14="http://schemas.microsoft.com/office/powerpoint/2010/main" val="3935245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de la reforma del Estado.</a:t>
            </a:r>
            <a:endParaRPr lang="es-MX" dirty="0"/>
          </a:p>
        </p:txBody>
      </p:sp>
      <p:sp>
        <p:nvSpPr>
          <p:cNvPr id="3" name="Marcador de contenido 2"/>
          <p:cNvSpPr>
            <a:spLocks noGrp="1"/>
          </p:cNvSpPr>
          <p:nvPr>
            <p:ph idx="1"/>
          </p:nvPr>
        </p:nvSpPr>
        <p:spPr>
          <a:xfrm>
            <a:off x="850900" y="1392545"/>
            <a:ext cx="7747000" cy="4322455"/>
          </a:xfrm>
        </p:spPr>
        <p:txBody>
          <a:bodyPr>
            <a:normAutofit fontScale="25000" lnSpcReduction="20000"/>
          </a:bodyPr>
          <a:lstStyle/>
          <a:p>
            <a:pPr marL="0" indent="0">
              <a:buNone/>
            </a:pPr>
            <a:r>
              <a:rPr lang="es-MX" sz="11200" b="1" dirty="0"/>
              <a:t>En relación con el Poder Ejecutivo del Estado:</a:t>
            </a:r>
          </a:p>
          <a:p>
            <a:pPr marL="0" indent="0">
              <a:buNone/>
            </a:pPr>
            <a:r>
              <a:rPr lang="es-MX" dirty="0" smtClean="0"/>
              <a:t>	</a:t>
            </a:r>
            <a:r>
              <a:rPr lang="es-MX" sz="9600" dirty="0" smtClean="0"/>
              <a:t>• La </a:t>
            </a:r>
            <a:r>
              <a:rPr lang="es-MX" sz="9600" dirty="0"/>
              <a:t>reforma administrativa</a:t>
            </a:r>
            <a:r>
              <a:rPr lang="es-MX" sz="9600" dirty="0" smtClean="0"/>
              <a:t>.</a:t>
            </a:r>
            <a:endParaRPr lang="es-MX" sz="9600" dirty="0"/>
          </a:p>
          <a:p>
            <a:pPr marL="0" indent="0">
              <a:buNone/>
            </a:pPr>
            <a:r>
              <a:rPr lang="es-MX" sz="9600" dirty="0" smtClean="0"/>
              <a:t>	• </a:t>
            </a:r>
            <a:r>
              <a:rPr lang="es-MX" sz="9600" dirty="0"/>
              <a:t>La reforma hacendaria:</a:t>
            </a:r>
          </a:p>
          <a:p>
            <a:pPr marL="0" indent="0">
              <a:buNone/>
            </a:pPr>
            <a:r>
              <a:rPr lang="es-MX" sz="9600" dirty="0" smtClean="0"/>
              <a:t>		• </a:t>
            </a:r>
            <a:r>
              <a:rPr lang="es-MX" sz="9600" dirty="0"/>
              <a:t>La presupuestal (incluido el control del </a:t>
            </a:r>
            <a:r>
              <a:rPr lang="es-MX" sz="9600" dirty="0" smtClean="0"/>
              <a:t>			gasto </a:t>
            </a:r>
            <a:r>
              <a:rPr lang="es-MX" sz="9600" dirty="0"/>
              <a:t>público</a:t>
            </a:r>
            <a:r>
              <a:rPr lang="es-MX" sz="9600" dirty="0" smtClean="0"/>
              <a:t>).</a:t>
            </a:r>
          </a:p>
          <a:p>
            <a:pPr marL="0" indent="0">
              <a:buNone/>
            </a:pPr>
            <a:r>
              <a:rPr lang="es-MX" sz="9600" dirty="0" smtClean="0"/>
              <a:t>		• La fiscal (incluida la de la administración 			tributaria).</a:t>
            </a:r>
          </a:p>
          <a:p>
            <a:pPr marL="0" indent="0">
              <a:buNone/>
            </a:pPr>
            <a:r>
              <a:rPr lang="es-MX" sz="9600" dirty="0" smtClean="0"/>
              <a:t>		• </a:t>
            </a:r>
            <a:r>
              <a:rPr lang="es-MX" sz="9600" dirty="0"/>
              <a:t>La financiera (incluida la del sistema </a:t>
            </a:r>
            <a:r>
              <a:rPr lang="es-MX" sz="9600" dirty="0" smtClean="0"/>
              <a:t>			bancario</a:t>
            </a:r>
            <a:r>
              <a:rPr lang="es-MX" sz="9600" dirty="0"/>
              <a:t>).</a:t>
            </a:r>
          </a:p>
        </p:txBody>
      </p:sp>
    </p:spTree>
    <p:extLst>
      <p:ext uri="{BB962C8B-B14F-4D97-AF65-F5344CB8AC3E}">
        <p14:creationId xmlns:p14="http://schemas.microsoft.com/office/powerpoint/2010/main" val="1791411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yo">
  <a:themeElements>
    <a:clrScheme name="Ventaja">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Ventaja">
      <a:majorFont>
        <a:latin typeface="Rockwell"/>
        <a:ea typeface=""/>
        <a:cs typeface=""/>
        <a:font script="Jpan" typeface="ＭＳ ゴシック"/>
      </a:majorFont>
      <a:minorFont>
        <a:latin typeface="Rockwell"/>
        <a:ea typeface=""/>
        <a:cs typeface=""/>
        <a:font script="Jpan" typeface="ＭＳ ゴシック"/>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yo.thmx</Template>
  <TotalTime>524</TotalTime>
  <Words>2265</Words>
  <Application>Microsoft Office PowerPoint</Application>
  <PresentationFormat>Presentación en pantalla (16:10)</PresentationFormat>
  <Paragraphs>177</Paragraphs>
  <Slides>55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55</vt:i4>
      </vt:variant>
    </vt:vector>
  </HeadingPairs>
  <TitlesOfParts>
    <vt:vector size="60" baseType="lpstr">
      <vt:lpstr>Arial</vt:lpstr>
      <vt:lpstr>Comic Sans MS</vt:lpstr>
      <vt:lpstr>Rockwell</vt:lpstr>
      <vt:lpstr>Wingdings</vt:lpstr>
      <vt:lpstr>tema yo</vt:lpstr>
      <vt:lpstr>Facultad de Ciencias Políticas y Sociales</vt:lpstr>
      <vt:lpstr>Unidad de Aprendizaje: Análisis y Evaluación de Políticas Públicas  Clave: L42876  Unidad II: Determinar el periodo de inicio de evaluación de las políticas públicas en el contexto latinoamericano y mexicano, asociado con los paradigmas neoliberales de la gestión pública.   Tema: Modernización administrativa  Nueva Gestión Pública  Gobernanza  Transparencia y rendición de cuentas </vt:lpstr>
      <vt:lpstr>Unidad II  Origen de la Evaluación de Políticas Públicas</vt:lpstr>
      <vt:lpstr>Contenido</vt:lpstr>
      <vt:lpstr>Justificación </vt:lpstr>
      <vt:lpstr>Objetivo</vt:lpstr>
      <vt:lpstr>Modernización Administrativa</vt:lpstr>
      <vt:lpstr>La reforma del Estado.</vt:lpstr>
      <vt:lpstr>Contenido de la reforma del Estado.</vt:lpstr>
      <vt:lpstr>Contenido de la reforma del Estado.</vt:lpstr>
      <vt:lpstr>Contenido de la reforma del Estado.</vt:lpstr>
      <vt:lpstr>Presentación de PowerPoint</vt:lpstr>
      <vt:lpstr>Causas de la modernización administrativa</vt:lpstr>
      <vt:lpstr>Condicionantes de la Modernización Administrativa.</vt:lpstr>
      <vt:lpstr>Nueva Gestión Pública</vt:lpstr>
      <vt:lpstr>La Nueva Gestión Pública</vt:lpstr>
      <vt:lpstr>La Nueva Gestión Pública</vt:lpstr>
      <vt:lpstr>Circunstancias que propiciaron el surgimiento de la nueva gestion pública</vt:lpstr>
      <vt:lpstr>La Reinvención del Gobierno y la Nueva Gestión Pública.</vt:lpstr>
      <vt:lpstr>La Reinvención del Gobierno y la Nueva Gestión Pública.</vt:lpstr>
      <vt:lpstr>La Reinvención del Gobierno y la Nueva Gestión Pública.</vt:lpstr>
      <vt:lpstr>La Reinvención del Gobierno y la Nueva Gestión Pública.</vt:lpstr>
      <vt:lpstr>Presentación de PowerPoint</vt:lpstr>
      <vt:lpstr>Gobernanza</vt:lpstr>
      <vt:lpstr>¿Gobernabilidad o gobernanza?</vt:lpstr>
      <vt:lpstr>Presentación de PowerPoint</vt:lpstr>
      <vt:lpstr>¿Por qué surgió?</vt:lpstr>
      <vt:lpstr>Concepto de gobernanza</vt:lpstr>
      <vt:lpstr>Presentación de PowerPoint</vt:lpstr>
      <vt:lpstr>Cuatro enfoques de gobernanza</vt:lpstr>
      <vt:lpstr>Presentación de PowerPoint</vt:lpstr>
      <vt:lpstr>Presentación de PowerPoint</vt:lpstr>
      <vt:lpstr>Presentación de PowerPoint</vt:lpstr>
      <vt:lpstr>Presentación de PowerPoint</vt:lpstr>
      <vt:lpstr>Presentación de PowerPoint</vt:lpstr>
      <vt:lpstr>Transparencia y Rendición de Cuentas</vt:lpstr>
      <vt:lpstr>Transparencia y rendición de cuentas</vt:lpstr>
      <vt:lpstr>¿por qué son un tema recurrente hoy en día?</vt:lpstr>
      <vt:lpstr>Presentación de PowerPoint</vt:lpstr>
      <vt:lpstr>¿diferencias?</vt:lpstr>
      <vt:lpstr>Rendición de cuentas</vt:lpstr>
      <vt:lpstr>Tipos de rendición de cuentas</vt:lpstr>
      <vt:lpstr>Transparencia</vt:lpstr>
      <vt:lpstr>Presentación de PowerPoint</vt:lpstr>
      <vt:lpstr>Actividades</vt:lpstr>
      <vt:lpstr>Reunirse en equipos de tres personas y discutir sobre las siguientes preguntas:  La transparencia y la rendición de cuentas es ¿responsabilidad voluntaria u obligación?  </vt:lpstr>
      <vt:lpstr> En cuanto a la corrupción, que opinan sobre si es:</vt:lpstr>
      <vt:lpstr>Bibliografía</vt:lpstr>
      <vt:lpstr>Presentación de PowerPoint</vt:lpstr>
      <vt:lpstr>Programa de estudios</vt:lpstr>
      <vt:lpstr>Presentación de PowerPoint</vt:lpstr>
      <vt:lpstr>Requisitos</vt:lpstr>
      <vt:lpstr>Presentación de PowerPoint</vt:lpstr>
      <vt:lpstr>Créditos</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Modernización administrativa y nueva gestión pública.</dc:title>
  <dc:creator>hp</dc:creator>
  <cp:lastModifiedBy>Delia</cp:lastModifiedBy>
  <cp:revision>37</cp:revision>
  <dcterms:created xsi:type="dcterms:W3CDTF">2017-02-18T03:04:51Z</dcterms:created>
  <dcterms:modified xsi:type="dcterms:W3CDTF">2017-10-02T19:12:09Z</dcterms:modified>
</cp:coreProperties>
</file>