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88" r:id="rId1"/>
  </p:sldMasterIdLst>
  <p:notesMasterIdLst>
    <p:notesMasterId r:id="rId90"/>
  </p:notesMasterIdLst>
  <p:sldIdLst>
    <p:sldId id="337" r:id="rId2"/>
    <p:sldId id="257" r:id="rId3"/>
    <p:sldId id="401" r:id="rId4"/>
    <p:sldId id="402" r:id="rId5"/>
    <p:sldId id="407" r:id="rId6"/>
    <p:sldId id="405" r:id="rId7"/>
    <p:sldId id="403" r:id="rId8"/>
    <p:sldId id="406" r:id="rId9"/>
    <p:sldId id="409" r:id="rId10"/>
    <p:sldId id="410" r:id="rId11"/>
    <p:sldId id="412" r:id="rId12"/>
    <p:sldId id="413" r:id="rId13"/>
    <p:sldId id="411" r:id="rId14"/>
    <p:sldId id="415" r:id="rId15"/>
    <p:sldId id="416" r:id="rId16"/>
    <p:sldId id="414" r:id="rId17"/>
    <p:sldId id="417" r:id="rId18"/>
    <p:sldId id="418" r:id="rId19"/>
    <p:sldId id="419" r:id="rId20"/>
    <p:sldId id="420" r:id="rId21"/>
    <p:sldId id="421" r:id="rId22"/>
    <p:sldId id="422" r:id="rId23"/>
    <p:sldId id="423" r:id="rId24"/>
    <p:sldId id="424" r:id="rId25"/>
    <p:sldId id="425" r:id="rId26"/>
    <p:sldId id="426" r:id="rId27"/>
    <p:sldId id="427" r:id="rId28"/>
    <p:sldId id="428" r:id="rId29"/>
    <p:sldId id="429" r:id="rId30"/>
    <p:sldId id="430" r:id="rId31"/>
    <p:sldId id="431" r:id="rId32"/>
    <p:sldId id="432" r:id="rId33"/>
    <p:sldId id="433" r:id="rId34"/>
    <p:sldId id="434" r:id="rId35"/>
    <p:sldId id="435" r:id="rId36"/>
    <p:sldId id="436" r:id="rId37"/>
    <p:sldId id="437" r:id="rId38"/>
    <p:sldId id="438" r:id="rId39"/>
    <p:sldId id="440" r:id="rId40"/>
    <p:sldId id="442" r:id="rId41"/>
    <p:sldId id="443" r:id="rId42"/>
    <p:sldId id="444" r:id="rId43"/>
    <p:sldId id="445" r:id="rId44"/>
    <p:sldId id="446" r:id="rId45"/>
    <p:sldId id="447" r:id="rId46"/>
    <p:sldId id="448" r:id="rId47"/>
    <p:sldId id="449" r:id="rId48"/>
    <p:sldId id="450" r:id="rId49"/>
    <p:sldId id="454" r:id="rId50"/>
    <p:sldId id="451" r:id="rId51"/>
    <p:sldId id="439" r:id="rId52"/>
    <p:sldId id="453" r:id="rId53"/>
    <p:sldId id="452" r:id="rId54"/>
    <p:sldId id="459" r:id="rId55"/>
    <p:sldId id="455" r:id="rId56"/>
    <p:sldId id="456" r:id="rId57"/>
    <p:sldId id="457" r:id="rId58"/>
    <p:sldId id="458" r:id="rId59"/>
    <p:sldId id="460" r:id="rId60"/>
    <p:sldId id="462" r:id="rId61"/>
    <p:sldId id="463" r:id="rId62"/>
    <p:sldId id="461" r:id="rId63"/>
    <p:sldId id="464" r:id="rId64"/>
    <p:sldId id="465" r:id="rId65"/>
    <p:sldId id="466" r:id="rId66"/>
    <p:sldId id="467" r:id="rId67"/>
    <p:sldId id="468" r:id="rId68"/>
    <p:sldId id="475" r:id="rId69"/>
    <p:sldId id="470" r:id="rId70"/>
    <p:sldId id="472" r:id="rId71"/>
    <p:sldId id="473" r:id="rId72"/>
    <p:sldId id="474" r:id="rId73"/>
    <p:sldId id="476" r:id="rId74"/>
    <p:sldId id="477" r:id="rId75"/>
    <p:sldId id="478" r:id="rId76"/>
    <p:sldId id="479" r:id="rId77"/>
    <p:sldId id="481" r:id="rId78"/>
    <p:sldId id="482" r:id="rId79"/>
    <p:sldId id="480" r:id="rId80"/>
    <p:sldId id="483" r:id="rId81"/>
    <p:sldId id="484" r:id="rId82"/>
    <p:sldId id="485" r:id="rId83"/>
    <p:sldId id="486" r:id="rId84"/>
    <p:sldId id="487" r:id="rId85"/>
    <p:sldId id="488" r:id="rId86"/>
    <p:sldId id="389" r:id="rId87"/>
    <p:sldId id="489" r:id="rId88"/>
    <p:sldId id="390" r:id="rId8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87EA39BF-BC48-4EB6-964E-DEBAED43010B}">
          <p14:sldIdLst>
            <p14:sldId id="337"/>
            <p14:sldId id="257"/>
            <p14:sldId id="401"/>
            <p14:sldId id="402"/>
            <p14:sldId id="407"/>
            <p14:sldId id="405"/>
            <p14:sldId id="403"/>
            <p14:sldId id="406"/>
            <p14:sldId id="409"/>
            <p14:sldId id="410"/>
            <p14:sldId id="412"/>
            <p14:sldId id="413"/>
            <p14:sldId id="411"/>
            <p14:sldId id="415"/>
            <p14:sldId id="416"/>
            <p14:sldId id="414"/>
            <p14:sldId id="417"/>
            <p14:sldId id="418"/>
            <p14:sldId id="419"/>
            <p14:sldId id="420"/>
            <p14:sldId id="421"/>
            <p14:sldId id="422"/>
            <p14:sldId id="423"/>
            <p14:sldId id="424"/>
            <p14:sldId id="425"/>
            <p14:sldId id="426"/>
            <p14:sldId id="427"/>
            <p14:sldId id="428"/>
            <p14:sldId id="429"/>
            <p14:sldId id="430"/>
            <p14:sldId id="431"/>
            <p14:sldId id="432"/>
            <p14:sldId id="433"/>
            <p14:sldId id="434"/>
            <p14:sldId id="435"/>
          </p14:sldIdLst>
        </p14:section>
        <p14:section name="Sección sin título" id="{A0E27C46-3F2D-4621-B480-A181422D1E43}">
          <p14:sldIdLst>
            <p14:sldId id="436"/>
            <p14:sldId id="437"/>
            <p14:sldId id="438"/>
            <p14:sldId id="440"/>
            <p14:sldId id="442"/>
            <p14:sldId id="443"/>
            <p14:sldId id="444"/>
            <p14:sldId id="445"/>
            <p14:sldId id="446"/>
            <p14:sldId id="447"/>
            <p14:sldId id="448"/>
            <p14:sldId id="449"/>
            <p14:sldId id="450"/>
            <p14:sldId id="454"/>
            <p14:sldId id="451"/>
            <p14:sldId id="439"/>
            <p14:sldId id="453"/>
            <p14:sldId id="452"/>
            <p14:sldId id="459"/>
            <p14:sldId id="455"/>
            <p14:sldId id="456"/>
            <p14:sldId id="457"/>
            <p14:sldId id="458"/>
            <p14:sldId id="460"/>
            <p14:sldId id="462"/>
            <p14:sldId id="463"/>
            <p14:sldId id="461"/>
            <p14:sldId id="464"/>
            <p14:sldId id="465"/>
            <p14:sldId id="466"/>
            <p14:sldId id="467"/>
            <p14:sldId id="468"/>
            <p14:sldId id="475"/>
            <p14:sldId id="470"/>
            <p14:sldId id="472"/>
            <p14:sldId id="473"/>
            <p14:sldId id="474"/>
            <p14:sldId id="476"/>
            <p14:sldId id="477"/>
            <p14:sldId id="478"/>
            <p14:sldId id="479"/>
            <p14:sldId id="481"/>
            <p14:sldId id="482"/>
            <p14:sldId id="480"/>
            <p14:sldId id="483"/>
            <p14:sldId id="484"/>
            <p14:sldId id="485"/>
            <p14:sldId id="486"/>
            <p14:sldId id="487"/>
            <p14:sldId id="488"/>
            <p14:sldId id="389"/>
            <p14:sldId id="489"/>
            <p14:sldId id="39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4671" autoAdjust="0"/>
  </p:normalViewPr>
  <p:slideViewPr>
    <p:cSldViewPr>
      <p:cViewPr varScale="1">
        <p:scale>
          <a:sx n="89" d="100"/>
          <a:sy n="89" d="100"/>
        </p:scale>
        <p:origin x="1272" y="72"/>
      </p:cViewPr>
      <p:guideLst>
        <p:guide orient="horz" pos="2160"/>
        <p:guide pos="2880"/>
      </p:guideLst>
    </p:cSldViewPr>
  </p:slideViewPr>
  <p:outlineViewPr>
    <p:cViewPr>
      <p:scale>
        <a:sx n="33" d="100"/>
        <a:sy n="33" d="100"/>
      </p:scale>
      <p:origin x="0" y="350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2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microsoft.com/office/2015/10/relationships/revisionInfo" Target="revisionInfo.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34EB2-5EB1-46BD-BF96-B19EBEFD917B}" type="datetimeFigureOut">
              <a:rPr lang="es-MX" smtClean="0"/>
              <a:pPr/>
              <a:t>19/10/2017</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BBC763-F591-411F-87EC-868B58ED62CB}" type="slidenum">
              <a:rPr lang="es-MX" smtClean="0"/>
              <a:pPr/>
              <a:t>‹Nº›</a:t>
            </a:fld>
            <a:endParaRPr lang="es-MX" dirty="0"/>
          </a:p>
        </p:txBody>
      </p:sp>
    </p:spTree>
    <p:extLst>
      <p:ext uri="{BB962C8B-B14F-4D97-AF65-F5344CB8AC3E}">
        <p14:creationId xmlns:p14="http://schemas.microsoft.com/office/powerpoint/2010/main" val="228139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Ciertas: sus</a:t>
            </a:r>
            <a:r>
              <a:rPr lang="es-ES" baseline="0" dirty="0"/>
              <a:t> fechas son fijas y se estipulan de antemano</a:t>
            </a:r>
          </a:p>
          <a:p>
            <a:r>
              <a:rPr lang="es-ES" baseline="0" dirty="0"/>
              <a:t>Contingentes: La fecha del primer pago, la fecha del ultimo o ambas, no se fijan de antemano; dependen de algún hecho que se sabe que ocurrirá, pero no se sabe cuando</a:t>
            </a:r>
            <a:endParaRPr lang="es-MX" dirty="0"/>
          </a:p>
        </p:txBody>
      </p:sp>
      <p:sp>
        <p:nvSpPr>
          <p:cNvPr id="5" name="4 Marcador de fecha"/>
          <p:cNvSpPr>
            <a:spLocks noGrp="1"/>
          </p:cNvSpPr>
          <p:nvPr>
            <p:ph type="dt" idx="10"/>
          </p:nvPr>
        </p:nvSpPr>
        <p:spPr/>
        <p:txBody>
          <a:bodyPr/>
          <a:lstStyle/>
          <a:p>
            <a:fld id="{2CE0BBC8-C5BE-4B94-90BB-8DD096FA3DC0}" type="datetime1">
              <a:rPr lang="es-MX" smtClean="0"/>
              <a:t>19/10/2017</a:t>
            </a:fld>
            <a:endParaRPr lang="es-MX" dirty="0"/>
          </a:p>
        </p:txBody>
      </p:sp>
    </p:spTree>
    <p:extLst>
      <p:ext uri="{BB962C8B-B14F-4D97-AF65-F5344CB8AC3E}">
        <p14:creationId xmlns:p14="http://schemas.microsoft.com/office/powerpoint/2010/main" val="860398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Ciertas: sus</a:t>
            </a:r>
            <a:r>
              <a:rPr lang="es-ES" baseline="0" dirty="0"/>
              <a:t> fechas son fijas y se estipulan de antemano</a:t>
            </a:r>
          </a:p>
          <a:p>
            <a:r>
              <a:rPr lang="es-ES" baseline="0" dirty="0"/>
              <a:t>Contingentes: La fecha del primer pago, la fecha del ultimo o ambas, no se fijan de antemano; dependen de algún hecho que se sabe que ocurrirá, pero no se sabe cuando</a:t>
            </a:r>
            <a:endParaRPr lang="es-MX" dirty="0"/>
          </a:p>
        </p:txBody>
      </p:sp>
      <p:sp>
        <p:nvSpPr>
          <p:cNvPr id="5" name="4 Marcador de fecha"/>
          <p:cNvSpPr>
            <a:spLocks noGrp="1"/>
          </p:cNvSpPr>
          <p:nvPr>
            <p:ph type="dt" idx="10"/>
          </p:nvPr>
        </p:nvSpPr>
        <p:spPr/>
        <p:txBody>
          <a:bodyPr/>
          <a:lstStyle/>
          <a:p>
            <a:fld id="{2CE0BBC8-C5BE-4B94-90BB-8DD096FA3DC0}" type="datetime1">
              <a:rPr lang="es-MX" smtClean="0"/>
              <a:t>19/10/2017</a:t>
            </a:fld>
            <a:endParaRPr lang="es-MX" dirty="0"/>
          </a:p>
        </p:txBody>
      </p:sp>
    </p:spTree>
    <p:extLst>
      <p:ext uri="{BB962C8B-B14F-4D97-AF65-F5344CB8AC3E}">
        <p14:creationId xmlns:p14="http://schemas.microsoft.com/office/powerpoint/2010/main" val="449953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Ciertas: sus</a:t>
            </a:r>
            <a:r>
              <a:rPr lang="es-ES" baseline="0" dirty="0"/>
              <a:t> fechas son fijas y se estipulan de antemano</a:t>
            </a:r>
          </a:p>
          <a:p>
            <a:r>
              <a:rPr lang="es-ES" baseline="0" dirty="0"/>
              <a:t>Contingentes: La fecha del primer pago, la fecha del ultimo o ambas, no se fijan de antemano; dependen de algún hecho que se sabe que ocurrirá, pero no se sabe cuando</a:t>
            </a:r>
            <a:endParaRPr lang="es-MX" dirty="0"/>
          </a:p>
        </p:txBody>
      </p:sp>
      <p:sp>
        <p:nvSpPr>
          <p:cNvPr id="5" name="4 Marcador de fecha"/>
          <p:cNvSpPr>
            <a:spLocks noGrp="1"/>
          </p:cNvSpPr>
          <p:nvPr>
            <p:ph type="dt" idx="10"/>
          </p:nvPr>
        </p:nvSpPr>
        <p:spPr/>
        <p:txBody>
          <a:bodyPr/>
          <a:lstStyle/>
          <a:p>
            <a:fld id="{2CE0BBC8-C5BE-4B94-90BB-8DD096FA3DC0}" type="datetime1">
              <a:rPr lang="es-MX" smtClean="0"/>
              <a:t>19/10/2017</a:t>
            </a:fld>
            <a:endParaRPr lang="es-MX" dirty="0"/>
          </a:p>
        </p:txBody>
      </p:sp>
    </p:spTree>
    <p:extLst>
      <p:ext uri="{BB962C8B-B14F-4D97-AF65-F5344CB8AC3E}">
        <p14:creationId xmlns:p14="http://schemas.microsoft.com/office/powerpoint/2010/main" val="2968007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Ciertas: sus</a:t>
            </a:r>
            <a:r>
              <a:rPr lang="es-ES" baseline="0" dirty="0"/>
              <a:t> fechas son fijas y se estipulan de antemano</a:t>
            </a:r>
          </a:p>
          <a:p>
            <a:r>
              <a:rPr lang="es-ES" baseline="0" dirty="0"/>
              <a:t>Contingentes: La fecha del primer pago, la fecha del ultimo o ambas, no se fijan de antemano; dependen de algún hecho que se sabe que ocurrirá, pero no se sabe cuando</a:t>
            </a:r>
            <a:endParaRPr lang="es-MX" dirty="0"/>
          </a:p>
        </p:txBody>
      </p:sp>
      <p:sp>
        <p:nvSpPr>
          <p:cNvPr id="5" name="4 Marcador de fecha"/>
          <p:cNvSpPr>
            <a:spLocks noGrp="1"/>
          </p:cNvSpPr>
          <p:nvPr>
            <p:ph type="dt" idx="10"/>
          </p:nvPr>
        </p:nvSpPr>
        <p:spPr/>
        <p:txBody>
          <a:bodyPr/>
          <a:lstStyle/>
          <a:p>
            <a:fld id="{2CE0BBC8-C5BE-4B94-90BB-8DD096FA3DC0}" type="datetime1">
              <a:rPr lang="es-MX" smtClean="0"/>
              <a:t>19/10/2017</a:t>
            </a:fld>
            <a:endParaRPr lang="es-MX" dirty="0"/>
          </a:p>
        </p:txBody>
      </p:sp>
    </p:spTree>
    <p:extLst>
      <p:ext uri="{BB962C8B-B14F-4D97-AF65-F5344CB8AC3E}">
        <p14:creationId xmlns:p14="http://schemas.microsoft.com/office/powerpoint/2010/main" val="2740349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19" name="18 Marcador de pie de página"/>
          <p:cNvSpPr>
            <a:spLocks noGrp="1"/>
          </p:cNvSpPr>
          <p:nvPr>
            <p:ph type="ftr" sz="quarter" idx="11"/>
          </p:nvPr>
        </p:nvSpPr>
        <p:spPr/>
        <p:txBody>
          <a:bodyPr/>
          <a:lstStyle/>
          <a:p>
            <a:endParaRPr lang="es-MX" dirty="0"/>
          </a:p>
        </p:txBody>
      </p:sp>
      <p:sp>
        <p:nvSpPr>
          <p:cNvPr id="27" name="26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ED11E735-7455-4615-93CA-DB1E0EC64376}" type="datetimeFigureOut">
              <a:rPr lang="es-MX" smtClean="0"/>
              <a:pPr/>
              <a:t>19/10/2017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a:xfrm>
            <a:off x="8077200" y="6356350"/>
            <a:ext cx="609600" cy="365125"/>
          </a:xfrm>
        </p:spPr>
        <p:txBody>
          <a:bodyPr/>
          <a:lstStyle/>
          <a:p>
            <a:fld id="{070136AB-CAAC-4F2B-96A0-7014D63D29AF}" type="slidenum">
              <a:rPr lang="es-MX" smtClean="0"/>
              <a:pPr/>
              <a:t>‹Nº›</a:t>
            </a:fld>
            <a:endParaRPr lang="es-MX" dirty="0"/>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dirty="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D11E735-7455-4615-93CA-DB1E0EC64376}" type="datetimeFigureOut">
              <a:rPr lang="es-MX" smtClean="0"/>
              <a:pPr/>
              <a:t>19/10/2017</a:t>
            </a:fld>
            <a:endParaRPr lang="es-MX"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dirty="0"/>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70136AB-CAAC-4F2B-96A0-7014D63D29AF}" type="slidenum">
              <a:rPr lang="es-MX" smtClean="0"/>
              <a:pPr/>
              <a:t>‹Nº›</a:t>
            </a:fld>
            <a:endParaRPr lang="es-MX" dirty="0"/>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4489" r:id="rId1"/>
    <p:sldLayoutId id="2147484490" r:id="rId2"/>
    <p:sldLayoutId id="2147484491" r:id="rId3"/>
    <p:sldLayoutId id="2147484492" r:id="rId4"/>
    <p:sldLayoutId id="2147484493" r:id="rId5"/>
    <p:sldLayoutId id="2147484494" r:id="rId6"/>
    <p:sldLayoutId id="2147484495" r:id="rId7"/>
    <p:sldLayoutId id="2147484496" r:id="rId8"/>
    <p:sldLayoutId id="2147484497" r:id="rId9"/>
    <p:sldLayoutId id="2147484498" r:id="rId10"/>
    <p:sldLayoutId id="214748449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FllXnpwlcqiuSM&amp;tbnid=MqAKTuZFp2x4xM:&amp;ved=0CAUQjRw&amp;url=http://programasresueltos.blogspot.com/2010/08/calculo-de-reajustes-segun-tramos-de.html&amp;ei=bHgGUturHcbgyQH9jIHAAQ&amp;bvm=bv.50500085,d.b2I&amp;psig=AFQjCNFc-fuvuMcaHGE5mnXGGguGfsERlA&amp;ust=1376242150643119" TargetMode="External"/><Relationship Id="rId2" Type="http://schemas.openxmlformats.org/officeDocument/2006/relationships/image" Target="../media/image2.wm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mx/url?sa=i&amp;rct=j&amp;q=credito%20de%20carro&amp;source=images&amp;cd=&amp;cad=rja&amp;docid=Rd7wPGihy0EXAM&amp;tbnid=rZrLDQTinPr_jM:&amp;ved=0CAUQjRw&amp;url=http://www.arrendamas.com/blog-credito-arrendamiento-arrendamas/bid/97022/Tu-carro-Cr%C3%A9dito-o-Arrendamiento&amp;ei=hPQHUrWkM8-kyAGwsoCoAg&amp;bvm=bv.50500085,d.b2I&amp;psig=AFQjCNETk3uO5Gvis-84_zG7OfDh6mEeOA&amp;ust=137633938361527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620688"/>
            <a:ext cx="7851648" cy="1828800"/>
          </a:xfrm>
        </p:spPr>
        <p:txBody>
          <a:bodyPr>
            <a:noAutofit/>
          </a:bodyPr>
          <a:lstStyle/>
          <a:p>
            <a:pPr algn="ctr"/>
            <a:r>
              <a:rPr lang="es-MX" dirty="0"/>
              <a:t>Universidad Autónoma del Estado de México</a:t>
            </a:r>
          </a:p>
        </p:txBody>
      </p:sp>
      <p:sp>
        <p:nvSpPr>
          <p:cNvPr id="3" name="2 Subtítulo"/>
          <p:cNvSpPr>
            <a:spLocks noGrp="1"/>
          </p:cNvSpPr>
          <p:nvPr>
            <p:ph type="subTitle" idx="1"/>
          </p:nvPr>
        </p:nvSpPr>
        <p:spPr>
          <a:xfrm>
            <a:off x="533400" y="2564904"/>
            <a:ext cx="7854696" cy="1752600"/>
          </a:xfrm>
        </p:spPr>
        <p:txBody>
          <a:bodyPr>
            <a:noAutofit/>
          </a:bodyPr>
          <a:lstStyle/>
          <a:p>
            <a:pPr algn="ctr"/>
            <a:r>
              <a:rPr lang="es-MX" sz="2800" dirty="0"/>
              <a:t>Asignatura: Matemáticas Financieras</a:t>
            </a:r>
          </a:p>
          <a:p>
            <a:pPr algn="ctr"/>
            <a:r>
              <a:rPr lang="es-MX" sz="2800" dirty="0"/>
              <a:t>Unidad de Aprendizaje:</a:t>
            </a:r>
          </a:p>
          <a:p>
            <a:pPr algn="ctr"/>
            <a:r>
              <a:rPr lang="es-MX" sz="2800" dirty="0"/>
              <a:t>Anualidades</a:t>
            </a:r>
            <a:endParaRPr lang="es-MX" dirty="0"/>
          </a:p>
          <a:p>
            <a:pPr algn="ctr"/>
            <a:r>
              <a:rPr lang="es-MX" dirty="0"/>
              <a:t> Licenciatura en Relaciones Económicas Internacionales y Licenciatura en Economía </a:t>
            </a:r>
          </a:p>
          <a:p>
            <a:pPr algn="ctr"/>
            <a:r>
              <a:rPr lang="es-MX" dirty="0"/>
              <a:t>Facultad de Economía</a:t>
            </a:r>
          </a:p>
          <a:p>
            <a:r>
              <a:rPr lang="es-MX" dirty="0"/>
              <a:t>Elaborado por:</a:t>
            </a:r>
          </a:p>
          <a:p>
            <a:r>
              <a:rPr lang="es-MX" dirty="0"/>
              <a:t>M. en I. Heber Castañeda </a:t>
            </a:r>
            <a:r>
              <a:rPr lang="es-MX" dirty="0" smtClean="0"/>
              <a:t>Martínez</a:t>
            </a:r>
          </a:p>
          <a:p>
            <a:r>
              <a:rPr lang="es-MX" dirty="0" smtClean="0"/>
              <a:t>Octubre de 2017</a:t>
            </a: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0700" y="431771"/>
            <a:ext cx="8229600" cy="1143000"/>
          </a:xfrm>
        </p:spPr>
        <p:txBody>
          <a:bodyPr/>
          <a:lstStyle/>
          <a:p>
            <a:r>
              <a:rPr lang="es-ES" dirty="0"/>
              <a:t>Criterio de Pago</a:t>
            </a:r>
            <a:endParaRPr lang="es-MX" dirty="0"/>
          </a:p>
        </p:txBody>
      </p:sp>
      <p:sp>
        <p:nvSpPr>
          <p:cNvPr id="3" name="2 Marcador de contenido"/>
          <p:cNvSpPr>
            <a:spLocks noGrp="1"/>
          </p:cNvSpPr>
          <p:nvPr>
            <p:ph idx="1"/>
          </p:nvPr>
        </p:nvSpPr>
        <p:spPr>
          <a:xfrm>
            <a:off x="457117" y="1665398"/>
            <a:ext cx="8229600" cy="4709160"/>
          </a:xfrm>
        </p:spPr>
        <p:txBody>
          <a:bodyPr/>
          <a:lstStyle/>
          <a:p>
            <a:r>
              <a:rPr lang="es-ES" dirty="0"/>
              <a:t>Vencida</a:t>
            </a:r>
          </a:p>
          <a:p>
            <a:pPr marL="0" indent="0">
              <a:buNone/>
            </a:pPr>
            <a:endParaRPr lang="es-ES" dirty="0"/>
          </a:p>
          <a:p>
            <a:endParaRPr lang="es-ES" dirty="0"/>
          </a:p>
          <a:p>
            <a:endParaRPr lang="es-ES" dirty="0"/>
          </a:p>
          <a:p>
            <a:endParaRPr lang="es-ES" dirty="0"/>
          </a:p>
          <a:p>
            <a:r>
              <a:rPr lang="es-ES" dirty="0"/>
              <a:t>Anticipada</a:t>
            </a:r>
            <a:endParaRPr lang="es-MX" dirty="0"/>
          </a:p>
        </p:txBody>
      </p:sp>
      <p:sp>
        <p:nvSpPr>
          <p:cNvPr id="4" name="AutoShape 2"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CuadroTexto 5">
            <a:extLst>
              <a:ext uri="{FF2B5EF4-FFF2-40B4-BE49-F238E27FC236}">
                <a16:creationId xmlns:a16="http://schemas.microsoft.com/office/drawing/2014/main" id="{183EBBA7-F3E1-46E0-84B3-8D5E977E8CD4}"/>
              </a:ext>
            </a:extLst>
          </p:cNvPr>
          <p:cNvSpPr txBox="1"/>
          <p:nvPr/>
        </p:nvSpPr>
        <p:spPr>
          <a:xfrm>
            <a:off x="827584" y="2204864"/>
            <a:ext cx="5040560" cy="1631216"/>
          </a:xfrm>
          <a:prstGeom prst="rect">
            <a:avLst/>
          </a:prstGeom>
          <a:noFill/>
        </p:spPr>
        <p:txBody>
          <a:bodyPr wrap="square" rtlCol="0">
            <a:spAutoFit/>
          </a:bodyPr>
          <a:lstStyle/>
          <a:p>
            <a:r>
              <a:rPr lang="es-ES" sz="2000" dirty="0"/>
              <a:t>Llamada también anualidad ordinaria, es aquella cuyos pagos se efectúan al final de cada periodo, es decir a su vencimiento</a:t>
            </a:r>
          </a:p>
          <a:p>
            <a:r>
              <a:rPr lang="es-ES" sz="2000" dirty="0"/>
              <a:t>Ejemplo:</a:t>
            </a:r>
          </a:p>
          <a:p>
            <a:r>
              <a:rPr lang="es-ES" sz="2000" dirty="0"/>
              <a:t>El pago de un plan de telefonía móvil</a:t>
            </a:r>
            <a:endParaRPr lang="es-MX" sz="2000" dirty="0"/>
          </a:p>
        </p:txBody>
      </p:sp>
      <p:sp>
        <p:nvSpPr>
          <p:cNvPr id="9" name="CuadroTexto 8">
            <a:extLst>
              <a:ext uri="{FF2B5EF4-FFF2-40B4-BE49-F238E27FC236}">
                <a16:creationId xmlns:a16="http://schemas.microsoft.com/office/drawing/2014/main" id="{ED39F5FB-D64D-433F-A9BE-8FC832956F18}"/>
              </a:ext>
            </a:extLst>
          </p:cNvPr>
          <p:cNvSpPr txBox="1"/>
          <p:nvPr/>
        </p:nvSpPr>
        <p:spPr>
          <a:xfrm>
            <a:off x="755576" y="4676943"/>
            <a:ext cx="5040560" cy="1323439"/>
          </a:xfrm>
          <a:prstGeom prst="rect">
            <a:avLst/>
          </a:prstGeom>
          <a:noFill/>
        </p:spPr>
        <p:txBody>
          <a:bodyPr wrap="square" rtlCol="0">
            <a:spAutoFit/>
          </a:bodyPr>
          <a:lstStyle/>
          <a:p>
            <a:r>
              <a:rPr lang="es-ES" sz="2000" dirty="0"/>
              <a:t>Es aquella en la que los pagos se realizan al inicio de cada periodo</a:t>
            </a:r>
          </a:p>
          <a:p>
            <a:r>
              <a:rPr lang="es-MX" sz="2000" dirty="0"/>
              <a:t>Ejemplo:</a:t>
            </a:r>
          </a:p>
          <a:p>
            <a:r>
              <a:rPr lang="es-MX" sz="2000" dirty="0"/>
              <a:t>La renta anticipada de una casa </a:t>
            </a:r>
          </a:p>
        </p:txBody>
      </p:sp>
      <p:pic>
        <p:nvPicPr>
          <p:cNvPr id="3074" name="Picture 2" descr="Osiptel enseña cómo rescindir contrato con móviles y no pagar de más.">
            <a:extLst>
              <a:ext uri="{FF2B5EF4-FFF2-40B4-BE49-F238E27FC236}">
                <a16:creationId xmlns:a16="http://schemas.microsoft.com/office/drawing/2014/main" id="{D6FEC285-7CEF-45F0-B685-13EDA0B068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2247459"/>
            <a:ext cx="2305449" cy="1297769"/>
          </a:xfrm>
          <a:prstGeom prst="rect">
            <a:avLst/>
          </a:prstGeom>
          <a:noFill/>
          <a:extLst>
            <a:ext uri="{909E8E84-426E-40DD-AFC4-6F175D3DCCD1}">
              <a14:hiddenFill xmlns:a14="http://schemas.microsoft.com/office/drawing/2010/main">
                <a:solidFill>
                  <a:srgbClr val="FFFFFF"/>
                </a:solidFill>
              </a14:hiddenFill>
            </a:ext>
          </a:extLst>
        </p:spPr>
      </p:pic>
      <p:pic>
        <p:nvPicPr>
          <p:cNvPr id="3164" name="Picture 92" descr="Resultado de imagen para renta de una casa">
            <a:extLst>
              <a:ext uri="{FF2B5EF4-FFF2-40B4-BE49-F238E27FC236}">
                <a16:creationId xmlns:a16="http://schemas.microsoft.com/office/drawing/2014/main" id="{13A27918-6714-48D7-843F-1B5BC3C600F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44" y="4302332"/>
            <a:ext cx="2305449" cy="1772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180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41784"/>
            <a:ext cx="8229600" cy="1143000"/>
          </a:xfrm>
        </p:spPr>
        <p:txBody>
          <a:bodyPr/>
          <a:lstStyle/>
          <a:p>
            <a:r>
              <a:rPr lang="es-ES" dirty="0"/>
              <a:t>Criterio de Intereses</a:t>
            </a:r>
            <a:endParaRPr lang="es-MX" dirty="0"/>
          </a:p>
        </p:txBody>
      </p:sp>
      <p:sp>
        <p:nvSpPr>
          <p:cNvPr id="3" name="2 Marcador de contenido"/>
          <p:cNvSpPr>
            <a:spLocks noGrp="1"/>
          </p:cNvSpPr>
          <p:nvPr>
            <p:ph idx="1"/>
          </p:nvPr>
        </p:nvSpPr>
        <p:spPr>
          <a:xfrm>
            <a:off x="520700" y="1628800"/>
            <a:ext cx="8229600" cy="4709160"/>
          </a:xfrm>
        </p:spPr>
        <p:txBody>
          <a:bodyPr/>
          <a:lstStyle/>
          <a:p>
            <a:r>
              <a:rPr lang="es-ES" dirty="0"/>
              <a:t>Simples</a:t>
            </a:r>
          </a:p>
          <a:p>
            <a:pPr marL="0" indent="0">
              <a:buNone/>
            </a:pPr>
            <a:endParaRPr lang="es-ES" dirty="0"/>
          </a:p>
          <a:p>
            <a:endParaRPr lang="es-ES" dirty="0"/>
          </a:p>
          <a:p>
            <a:pPr marL="0" indent="0">
              <a:buNone/>
            </a:pPr>
            <a:endParaRPr lang="es-ES" dirty="0"/>
          </a:p>
          <a:p>
            <a:pPr marL="0" indent="0">
              <a:buNone/>
            </a:pPr>
            <a:endParaRPr lang="es-ES" dirty="0"/>
          </a:p>
          <a:p>
            <a:r>
              <a:rPr lang="es-MX" dirty="0"/>
              <a:t>Generales</a:t>
            </a:r>
          </a:p>
        </p:txBody>
      </p:sp>
      <p:sp>
        <p:nvSpPr>
          <p:cNvPr id="4" name="AutoShape 2"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CuadroTexto 5">
            <a:extLst>
              <a:ext uri="{FF2B5EF4-FFF2-40B4-BE49-F238E27FC236}">
                <a16:creationId xmlns:a16="http://schemas.microsoft.com/office/drawing/2014/main" id="{183EBBA7-F3E1-46E0-84B3-8D5E977E8CD4}"/>
              </a:ext>
            </a:extLst>
          </p:cNvPr>
          <p:cNvSpPr txBox="1"/>
          <p:nvPr/>
        </p:nvSpPr>
        <p:spPr>
          <a:xfrm>
            <a:off x="827584" y="2060848"/>
            <a:ext cx="7272808" cy="1631216"/>
          </a:xfrm>
          <a:prstGeom prst="rect">
            <a:avLst/>
          </a:prstGeom>
          <a:noFill/>
        </p:spPr>
        <p:txBody>
          <a:bodyPr wrap="square" rtlCol="0">
            <a:spAutoFit/>
          </a:bodyPr>
          <a:lstStyle/>
          <a:p>
            <a:r>
              <a:rPr lang="es-ES" sz="2000" dirty="0"/>
              <a:t>Es aquella cuyo período de pago coincide con el periodo de capitalización de los intereses.</a:t>
            </a:r>
          </a:p>
          <a:p>
            <a:r>
              <a:rPr lang="es-ES" sz="2000" dirty="0"/>
              <a:t>Ejemplo:</a:t>
            </a:r>
          </a:p>
          <a:p>
            <a:r>
              <a:rPr lang="es-ES" sz="2000" dirty="0"/>
              <a:t>Realizar depósitos mensuales en una cuenta de ahorros que paga intereses capitalizables cada mes</a:t>
            </a:r>
            <a:endParaRPr lang="es-MX" sz="2000" dirty="0"/>
          </a:p>
        </p:txBody>
      </p:sp>
      <p:sp>
        <p:nvSpPr>
          <p:cNvPr id="10" name="CuadroTexto 9">
            <a:extLst>
              <a:ext uri="{FF2B5EF4-FFF2-40B4-BE49-F238E27FC236}">
                <a16:creationId xmlns:a16="http://schemas.microsoft.com/office/drawing/2014/main" id="{769C5028-2F99-4ACC-8D70-CC05FDB9590A}"/>
              </a:ext>
            </a:extLst>
          </p:cNvPr>
          <p:cNvSpPr txBox="1"/>
          <p:nvPr/>
        </p:nvSpPr>
        <p:spPr>
          <a:xfrm>
            <a:off x="843906" y="4365104"/>
            <a:ext cx="7256485" cy="1631216"/>
          </a:xfrm>
          <a:prstGeom prst="rect">
            <a:avLst/>
          </a:prstGeom>
          <a:noFill/>
        </p:spPr>
        <p:txBody>
          <a:bodyPr wrap="square" rtlCol="0">
            <a:spAutoFit/>
          </a:bodyPr>
          <a:lstStyle/>
          <a:p>
            <a:r>
              <a:rPr lang="es-ES" sz="2000" dirty="0"/>
              <a:t>Es aquella cuyo período de pago no coincide con el periodo de capitalización de los intereses.</a:t>
            </a:r>
          </a:p>
          <a:p>
            <a:r>
              <a:rPr lang="es-ES" sz="2000" dirty="0"/>
              <a:t>Ejemplo:</a:t>
            </a:r>
          </a:p>
          <a:p>
            <a:r>
              <a:rPr lang="es-ES" sz="2000" dirty="0"/>
              <a:t>Realizar depósitos quincenales en una cuenta de ahorros que paga intereses capitalizables cada mes</a:t>
            </a:r>
            <a:endParaRPr lang="es-MX" sz="2000" dirty="0"/>
          </a:p>
        </p:txBody>
      </p:sp>
    </p:spTree>
    <p:extLst>
      <p:ext uri="{BB962C8B-B14F-4D97-AF65-F5344CB8AC3E}">
        <p14:creationId xmlns:p14="http://schemas.microsoft.com/office/powerpoint/2010/main" val="20986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41784"/>
            <a:ext cx="8229600" cy="1143000"/>
          </a:xfrm>
        </p:spPr>
        <p:txBody>
          <a:bodyPr/>
          <a:lstStyle/>
          <a:p>
            <a:r>
              <a:rPr lang="es-ES" dirty="0"/>
              <a:t>Criterio de Iniciación</a:t>
            </a:r>
            <a:endParaRPr lang="es-MX" dirty="0"/>
          </a:p>
        </p:txBody>
      </p:sp>
      <p:sp>
        <p:nvSpPr>
          <p:cNvPr id="3" name="2 Marcador de contenido"/>
          <p:cNvSpPr>
            <a:spLocks noGrp="1"/>
          </p:cNvSpPr>
          <p:nvPr>
            <p:ph idx="1"/>
          </p:nvPr>
        </p:nvSpPr>
        <p:spPr>
          <a:xfrm>
            <a:off x="520700" y="1628800"/>
            <a:ext cx="8229600" cy="4709160"/>
          </a:xfrm>
        </p:spPr>
        <p:txBody>
          <a:bodyPr/>
          <a:lstStyle/>
          <a:p>
            <a:r>
              <a:rPr lang="es-ES" dirty="0"/>
              <a:t>Inmediata</a:t>
            </a:r>
          </a:p>
          <a:p>
            <a:pPr marL="0" indent="0">
              <a:buNone/>
            </a:pPr>
            <a:endParaRPr lang="es-ES" dirty="0"/>
          </a:p>
          <a:p>
            <a:endParaRPr lang="es-ES" dirty="0"/>
          </a:p>
          <a:p>
            <a:pPr marL="0" indent="0">
              <a:buNone/>
            </a:pPr>
            <a:endParaRPr lang="es-ES" dirty="0"/>
          </a:p>
          <a:p>
            <a:pPr marL="0" indent="0">
              <a:buNone/>
            </a:pPr>
            <a:endParaRPr lang="es-ES" dirty="0"/>
          </a:p>
          <a:p>
            <a:r>
              <a:rPr lang="es-MX" dirty="0"/>
              <a:t>Diferidas</a:t>
            </a:r>
          </a:p>
        </p:txBody>
      </p:sp>
      <p:sp>
        <p:nvSpPr>
          <p:cNvPr id="4" name="AutoShape 2"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6" name="CuadroTexto 5">
            <a:extLst>
              <a:ext uri="{FF2B5EF4-FFF2-40B4-BE49-F238E27FC236}">
                <a16:creationId xmlns:a16="http://schemas.microsoft.com/office/drawing/2014/main" id="{183EBBA7-F3E1-46E0-84B3-8D5E977E8CD4}"/>
              </a:ext>
            </a:extLst>
          </p:cNvPr>
          <p:cNvSpPr txBox="1"/>
          <p:nvPr/>
        </p:nvSpPr>
        <p:spPr>
          <a:xfrm>
            <a:off x="827584" y="2060848"/>
            <a:ext cx="7272808" cy="1938992"/>
          </a:xfrm>
          <a:prstGeom prst="rect">
            <a:avLst/>
          </a:prstGeom>
          <a:noFill/>
        </p:spPr>
        <p:txBody>
          <a:bodyPr wrap="square" rtlCol="0">
            <a:spAutoFit/>
          </a:bodyPr>
          <a:lstStyle/>
          <a:p>
            <a:r>
              <a:rPr lang="es-ES" sz="2000" dirty="0"/>
              <a:t>Es aquella en la que no existe aplazamiento alguno de los pagos; es decir, los pagos se realizan desde el primer periodo de pago</a:t>
            </a:r>
          </a:p>
          <a:p>
            <a:r>
              <a:rPr lang="es-ES" sz="2000" dirty="0"/>
              <a:t>Ejemplo:</a:t>
            </a:r>
          </a:p>
          <a:p>
            <a:r>
              <a:rPr lang="es-ES" sz="2000" dirty="0"/>
              <a:t>Se compra hoy un televisor que se va a pagar en abonos mensuales , el primero de los cuales se deberá realizar en el momento de la compra o al final del primer mes.</a:t>
            </a:r>
            <a:endParaRPr lang="es-MX" sz="2000" dirty="0"/>
          </a:p>
        </p:txBody>
      </p:sp>
      <p:sp>
        <p:nvSpPr>
          <p:cNvPr id="10" name="CuadroTexto 9">
            <a:extLst>
              <a:ext uri="{FF2B5EF4-FFF2-40B4-BE49-F238E27FC236}">
                <a16:creationId xmlns:a16="http://schemas.microsoft.com/office/drawing/2014/main" id="{769C5028-2F99-4ACC-8D70-CC05FDB9590A}"/>
              </a:ext>
            </a:extLst>
          </p:cNvPr>
          <p:cNvSpPr txBox="1"/>
          <p:nvPr/>
        </p:nvSpPr>
        <p:spPr>
          <a:xfrm>
            <a:off x="843906" y="4658360"/>
            <a:ext cx="7256485" cy="1938992"/>
          </a:xfrm>
          <a:prstGeom prst="rect">
            <a:avLst/>
          </a:prstGeom>
          <a:noFill/>
        </p:spPr>
        <p:txBody>
          <a:bodyPr wrap="square" rtlCol="0">
            <a:spAutoFit/>
          </a:bodyPr>
          <a:lstStyle/>
          <a:p>
            <a:r>
              <a:rPr lang="es-ES" sz="2000" dirty="0"/>
              <a:t>Es aquella en la cual los pagos se aplazan  por un cierto número de periodos.</a:t>
            </a:r>
          </a:p>
          <a:p>
            <a:r>
              <a:rPr lang="es-ES" sz="2000" dirty="0"/>
              <a:t>Ejemplo:</a:t>
            </a:r>
          </a:p>
          <a:p>
            <a:r>
              <a:rPr lang="es-ES" sz="2000" dirty="0"/>
              <a:t>Se compra hoy, a crédito, una impresora láser, la cual se pagará mediante 12 abonos mensuales y el primero se llevará a cabo tres meses después de la compra. </a:t>
            </a:r>
          </a:p>
        </p:txBody>
      </p:sp>
    </p:spTree>
    <p:extLst>
      <p:ext uri="{BB962C8B-B14F-4D97-AF65-F5344CB8AC3E}">
        <p14:creationId xmlns:p14="http://schemas.microsoft.com/office/powerpoint/2010/main" val="1662805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a:extLst>
              <a:ext uri="{FF2B5EF4-FFF2-40B4-BE49-F238E27FC236}">
                <a16:creationId xmlns:a16="http://schemas.microsoft.com/office/drawing/2014/main" id="{1B5050D6-AF62-43E3-B6DC-0CD0571BAB86}"/>
              </a:ext>
            </a:extLst>
          </p:cNvPr>
          <p:cNvGraphicFramePr>
            <a:graphicFrameLocks noChangeAspect="1"/>
          </p:cNvGraphicFramePr>
          <p:nvPr>
            <p:extLst>
              <p:ext uri="{D42A27DB-BD31-4B8C-83A1-F6EECF244321}">
                <p14:modId xmlns:p14="http://schemas.microsoft.com/office/powerpoint/2010/main" val="3758217945"/>
              </p:ext>
            </p:extLst>
          </p:nvPr>
        </p:nvGraphicFramePr>
        <p:xfrm>
          <a:off x="2555776" y="476672"/>
          <a:ext cx="4934545" cy="4696208"/>
        </p:xfrm>
        <a:graphic>
          <a:graphicData uri="http://schemas.openxmlformats.org/presentationml/2006/ole">
            <mc:AlternateContent xmlns:mc="http://schemas.openxmlformats.org/markup-compatibility/2006">
              <mc:Choice xmlns:v="urn:schemas-microsoft-com:vml" Requires="v">
                <p:oleObj spid="_x0000_s1080" name="Ecuación" r:id="rId3" imgW="4457520" imgH="4241520" progId="Equation.3">
                  <p:embed/>
                </p:oleObj>
              </mc:Choice>
              <mc:Fallback>
                <p:oleObj name="Ecuación" r:id="rId3" imgW="4457520" imgH="4241520" progId="Equation.3">
                  <p:embed/>
                  <p:pic>
                    <p:nvPicPr>
                      <p:cNvPr id="205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476672"/>
                        <a:ext cx="4934545" cy="4696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4 CuadroTexto">
            <a:extLst>
              <a:ext uri="{FF2B5EF4-FFF2-40B4-BE49-F238E27FC236}">
                <a16:creationId xmlns:a16="http://schemas.microsoft.com/office/drawing/2014/main" id="{8B95E023-E07C-4130-8F46-FE0A63639912}"/>
              </a:ext>
            </a:extLst>
          </p:cNvPr>
          <p:cNvSpPr txBox="1"/>
          <p:nvPr/>
        </p:nvSpPr>
        <p:spPr>
          <a:xfrm>
            <a:off x="107504" y="2066311"/>
            <a:ext cx="2630096" cy="1631216"/>
          </a:xfrm>
          <a:prstGeom prst="rect">
            <a:avLst/>
          </a:prstGeom>
          <a:noFill/>
        </p:spPr>
        <p:txBody>
          <a:bodyPr wrap="square" rtlCol="0">
            <a:spAutoFit/>
          </a:bodyPr>
          <a:lstStyle/>
          <a:p>
            <a:pPr algn="ctr"/>
            <a:r>
              <a:rPr lang="es-MX" sz="2000" dirty="0">
                <a:effectLst>
                  <a:outerShdw blurRad="38100" dist="38100" dir="2700000" algn="tl">
                    <a:srgbClr val="000000">
                      <a:alpha val="43137"/>
                    </a:srgbClr>
                  </a:outerShdw>
                </a:effectLst>
              </a:rPr>
              <a:t>RESÚMEN</a:t>
            </a:r>
          </a:p>
          <a:p>
            <a:pPr algn="ctr"/>
            <a:endParaRPr lang="es-MX" sz="2000" dirty="0">
              <a:effectLst>
                <a:outerShdw blurRad="38100" dist="38100" dir="2700000" algn="tl">
                  <a:srgbClr val="000000">
                    <a:alpha val="43137"/>
                  </a:srgbClr>
                </a:outerShdw>
              </a:effectLst>
            </a:endParaRPr>
          </a:p>
          <a:p>
            <a:pPr algn="ctr"/>
            <a:r>
              <a:rPr lang="es-MX" sz="2000" dirty="0">
                <a:effectLst>
                  <a:outerShdw blurRad="38100" dist="38100" dir="2700000" algn="tl">
                    <a:srgbClr val="000000">
                      <a:alpha val="43137"/>
                    </a:srgbClr>
                  </a:outerShdw>
                </a:effectLst>
              </a:rPr>
              <a:t>DE  LA</a:t>
            </a:r>
          </a:p>
          <a:p>
            <a:pPr algn="ctr"/>
            <a:endParaRPr lang="es-MX" sz="2000" dirty="0">
              <a:effectLst>
                <a:outerShdw blurRad="38100" dist="38100" dir="2700000" algn="tl">
                  <a:srgbClr val="000000">
                    <a:alpha val="43137"/>
                  </a:srgbClr>
                </a:outerShdw>
              </a:effectLst>
            </a:endParaRPr>
          </a:p>
          <a:p>
            <a:pPr algn="ctr"/>
            <a:r>
              <a:rPr lang="es-MX" sz="2000" dirty="0">
                <a:effectLst>
                  <a:outerShdw blurRad="38100" dist="38100" dir="2700000" algn="tl">
                    <a:srgbClr val="000000">
                      <a:alpha val="43137"/>
                    </a:srgbClr>
                  </a:outerShdw>
                </a:effectLst>
              </a:rPr>
              <a:t>CLASIFICACIÓN</a:t>
            </a:r>
            <a:endParaRPr lang="es-ES" sz="2000" dirty="0">
              <a:effectLst>
                <a:outerShdw blurRad="38100" dist="38100" dir="2700000" algn="tl">
                  <a:srgbClr val="000000">
                    <a:alpha val="43137"/>
                  </a:srgbClr>
                </a:outerShdw>
              </a:effectLst>
            </a:endParaRPr>
          </a:p>
        </p:txBody>
      </p:sp>
      <p:sp>
        <p:nvSpPr>
          <p:cNvPr id="6" name="CuadroTexto 5">
            <a:extLst>
              <a:ext uri="{FF2B5EF4-FFF2-40B4-BE49-F238E27FC236}">
                <a16:creationId xmlns:a16="http://schemas.microsoft.com/office/drawing/2014/main" id="{9C03EEEC-7375-4AB7-A2C0-CA03C083B1EE}"/>
              </a:ext>
            </a:extLst>
          </p:cNvPr>
          <p:cNvSpPr txBox="1"/>
          <p:nvPr/>
        </p:nvSpPr>
        <p:spPr>
          <a:xfrm>
            <a:off x="827584" y="5373216"/>
            <a:ext cx="6984776" cy="923330"/>
          </a:xfrm>
          <a:prstGeom prst="rect">
            <a:avLst/>
          </a:prstGeom>
          <a:noFill/>
        </p:spPr>
        <p:txBody>
          <a:bodyPr wrap="square" rtlCol="0">
            <a:spAutoFit/>
          </a:bodyPr>
          <a:lstStyle/>
          <a:p>
            <a:r>
              <a:rPr lang="es-MX" dirty="0"/>
              <a:t>Por lo que es posible identificar 16 tipos diferentes de anualidades.</a:t>
            </a:r>
          </a:p>
          <a:p>
            <a:r>
              <a:rPr lang="es-MX" dirty="0"/>
              <a:t>Ejemplo:</a:t>
            </a:r>
          </a:p>
          <a:p>
            <a:r>
              <a:rPr lang="es-MX" dirty="0"/>
              <a:t>Anualidades, ciertas, simples, vencidas e inmediatas</a:t>
            </a:r>
          </a:p>
        </p:txBody>
      </p:sp>
    </p:spTree>
    <p:extLst>
      <p:ext uri="{BB962C8B-B14F-4D97-AF65-F5344CB8AC3E}">
        <p14:creationId xmlns:p14="http://schemas.microsoft.com/office/powerpoint/2010/main" val="389170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200354568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3284984"/>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36197368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4848BA-AEF9-440D-9485-497946648F34}"/>
              </a:ext>
            </a:extLst>
          </p:cNvPr>
          <p:cNvSpPr>
            <a:spLocks noGrp="1"/>
          </p:cNvSpPr>
          <p:nvPr>
            <p:ph type="title"/>
          </p:nvPr>
        </p:nvSpPr>
        <p:spPr/>
        <p:txBody>
          <a:bodyPr>
            <a:normAutofit fontScale="90000"/>
          </a:bodyPr>
          <a:lstStyle/>
          <a:p>
            <a:r>
              <a:rPr lang="es-MX" dirty="0"/>
              <a:t>Los elementos que interviene en este tipo de anualidad</a:t>
            </a:r>
          </a:p>
        </p:txBody>
      </p:sp>
      <p:graphicFrame>
        <p:nvGraphicFramePr>
          <p:cNvPr id="4" name="Group 39">
            <a:extLst>
              <a:ext uri="{FF2B5EF4-FFF2-40B4-BE49-F238E27FC236}">
                <a16:creationId xmlns:a16="http://schemas.microsoft.com/office/drawing/2014/main" id="{7E01A9C4-C2BC-4575-8750-91E1956D2F7D}"/>
              </a:ext>
            </a:extLst>
          </p:cNvPr>
          <p:cNvGraphicFramePr>
            <a:graphicFrameLocks/>
          </p:cNvGraphicFramePr>
          <p:nvPr>
            <p:extLst>
              <p:ext uri="{D42A27DB-BD31-4B8C-83A1-F6EECF244321}">
                <p14:modId xmlns:p14="http://schemas.microsoft.com/office/powerpoint/2010/main" val="1295254116"/>
              </p:ext>
            </p:extLst>
          </p:nvPr>
        </p:nvGraphicFramePr>
        <p:xfrm>
          <a:off x="683568" y="2096164"/>
          <a:ext cx="8075613" cy="3781108"/>
        </p:xfrm>
        <a:graphic>
          <a:graphicData uri="http://schemas.openxmlformats.org/drawingml/2006/table">
            <a:tbl>
              <a:tblPr/>
              <a:tblGrid>
                <a:gridCol w="620713">
                  <a:extLst>
                    <a:ext uri="{9D8B030D-6E8A-4147-A177-3AD203B41FA5}">
                      <a16:colId xmlns:a16="http://schemas.microsoft.com/office/drawing/2014/main" val="20000"/>
                    </a:ext>
                  </a:extLst>
                </a:gridCol>
                <a:gridCol w="620712">
                  <a:extLst>
                    <a:ext uri="{9D8B030D-6E8A-4147-A177-3AD203B41FA5}">
                      <a16:colId xmlns:a16="http://schemas.microsoft.com/office/drawing/2014/main" val="20001"/>
                    </a:ext>
                  </a:extLst>
                </a:gridCol>
                <a:gridCol w="6834188">
                  <a:extLst>
                    <a:ext uri="{9D8B030D-6E8A-4147-A177-3AD203B41FA5}">
                      <a16:colId xmlns:a16="http://schemas.microsoft.com/office/drawing/2014/main" val="20002"/>
                    </a:ext>
                  </a:extLst>
                </a:gridCol>
              </a:tblGrid>
              <a:tr h="6477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R</a:t>
                      </a:r>
                    </a:p>
                  </a:txBody>
                  <a:tcPr horzOverflow="overflow">
                    <a:lnL cap="flat">
                      <a:noFill/>
                    </a:lnL>
                    <a:lnR>
                      <a:noFill/>
                    </a:lnR>
                    <a:lnT cap="fla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a:t>
                      </a:r>
                    </a:p>
                  </a:txBody>
                  <a:tcPr horzOverflow="overflow">
                    <a:lnL>
                      <a:noFill/>
                    </a:lnL>
                    <a:lnR>
                      <a:noFill/>
                    </a:lnR>
                    <a:lnT cap="fla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Renta o Pago periódico (A)</a:t>
                      </a: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477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1" u="none" strike="noStrike" cap="none" normalizeH="0" baseline="0" dirty="0">
                          <a:ln>
                            <a:noFill/>
                          </a:ln>
                          <a:solidFill>
                            <a:schemeClr val="tx1"/>
                          </a:solidFill>
                          <a:effectLst/>
                          <a:latin typeface="Times New Roman" pitchFamily="18" charset="0"/>
                          <a:ea typeface="Batang" charset="-127"/>
                          <a:cs typeface="Times New Roman" pitchFamily="18" charset="0"/>
                        </a:rPr>
                        <a:t>i</a:t>
                      </a:r>
                      <a:endPar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a:t>
                      </a:r>
                    </a:p>
                  </a:txBody>
                  <a:tcPr horzOverflow="overflow">
                    <a:lnL>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Tasa de interés por período</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649288">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1" u="none" strike="noStrike" cap="none" normalizeH="0" baseline="0" dirty="0">
                          <a:ln>
                            <a:noFill/>
                          </a:ln>
                          <a:solidFill>
                            <a:schemeClr val="tx1"/>
                          </a:solidFill>
                          <a:effectLst/>
                          <a:latin typeface="Times New Roman" pitchFamily="18" charset="0"/>
                          <a:ea typeface="Batang" charset="-127"/>
                          <a:cs typeface="Times New Roman" pitchFamily="18" charset="0"/>
                        </a:rPr>
                        <a:t>n</a:t>
                      </a:r>
                      <a:endPar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a:t>
                      </a:r>
                    </a:p>
                  </a:txBody>
                  <a:tcPr horzOverflow="overflow">
                    <a:lnL>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Número de pagos</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6477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M</a:t>
                      </a:r>
                    </a:p>
                  </a:txBody>
                  <a:tcPr horzOverflow="overflow">
                    <a:lnL cap="flat">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a:t>
                      </a:r>
                    </a:p>
                  </a:txBody>
                  <a:tcPr horzOverflow="overflow">
                    <a:lnL>
                      <a:noFill/>
                    </a:lnL>
                    <a:lnR>
                      <a:noFill/>
                    </a:lnR>
                    <a:lnT>
                      <a:noFill/>
                    </a:lnT>
                    <a:lnB>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Monto de la anualidad (F)</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6477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C</a:t>
                      </a:r>
                    </a:p>
                  </a:txBody>
                  <a:tcPr horzOverflow="overflow">
                    <a:lnL cap="flat">
                      <a:noFill/>
                    </a:lnL>
                    <a:lnR>
                      <a:noFill/>
                    </a:lnR>
                    <a:lnT>
                      <a:noFill/>
                    </a:lnT>
                    <a:lnB cap="flat">
                      <a:noFill/>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a:t>
                      </a:r>
                    </a:p>
                  </a:txBody>
                  <a:tcPr horzOverflow="overflow">
                    <a:lnL>
                      <a:noFill/>
                    </a:lnL>
                    <a:lnR>
                      <a:noFill/>
                    </a:lnR>
                    <a:lnT>
                      <a:noFill/>
                    </a:lnT>
                    <a:lnB cap="flat">
                      <a:noFill/>
                    </a:lnB>
                    <a:lnTlToBr>
                      <a:noFill/>
                    </a:lnTlToBr>
                    <a:lnBlToTr>
                      <a:noFill/>
                    </a:lnBlToTr>
                    <a:noFill/>
                  </a:tcPr>
                </a:tc>
                <a:tc>
                  <a:txBody>
                    <a:bodyPr/>
                    <a:lstStyle/>
                    <a:p>
                      <a:pPr marL="88900" marR="0" lvl="0" indent="-88900" algn="just" defTabSz="914400" rtl="0" eaLnBrk="1" fontAlgn="base" latinLnBrk="0" hangingPunct="1">
                        <a:lnSpc>
                          <a:spcPct val="100000"/>
                        </a:lnSpc>
                        <a:spcBef>
                          <a:spcPct val="0"/>
                        </a:spcBef>
                        <a:spcAft>
                          <a:spcPct val="0"/>
                        </a:spcAft>
                        <a:buClrTx/>
                        <a:buSzTx/>
                        <a:buFontTx/>
                        <a:buNone/>
                        <a:tabLst/>
                      </a:pPr>
                      <a:r>
                        <a:rPr kumimoji="0" lang="es-ES_tradnl" sz="3600" b="1" i="0" u="none" strike="noStrike" cap="none" normalizeH="0" baseline="0" dirty="0">
                          <a:ln>
                            <a:noFill/>
                          </a:ln>
                          <a:solidFill>
                            <a:schemeClr val="tx1"/>
                          </a:solidFill>
                          <a:effectLst/>
                          <a:latin typeface="Times New Roman" pitchFamily="18" charset="0"/>
                          <a:ea typeface="Batang" charset="-127"/>
                          <a:cs typeface="Times New Roman" pitchFamily="18" charset="0"/>
                        </a:rPr>
                        <a:t>Valor actual o valor presente de la anualidad (P)</a:t>
                      </a: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74712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943EFB-A729-49CD-B5A0-B82F4BF414F6}"/>
              </a:ext>
            </a:extLst>
          </p:cNvPr>
          <p:cNvSpPr>
            <a:spLocks noGrp="1"/>
          </p:cNvSpPr>
          <p:nvPr>
            <p:ph type="title"/>
          </p:nvPr>
        </p:nvSpPr>
        <p:spPr/>
        <p:txBody>
          <a:bodyPr/>
          <a:lstStyle/>
          <a:p>
            <a:r>
              <a:rPr lang="es-MX" dirty="0"/>
              <a:t>Monto</a:t>
            </a:r>
          </a:p>
        </p:txBody>
      </p:sp>
      <p:sp>
        <p:nvSpPr>
          <p:cNvPr id="3" name="Marcador de contenido 2">
            <a:extLst>
              <a:ext uri="{FF2B5EF4-FFF2-40B4-BE49-F238E27FC236}">
                <a16:creationId xmlns:a16="http://schemas.microsoft.com/office/drawing/2014/main" id="{C68F7E1A-738A-44D5-96BB-99D3D14CFE67}"/>
              </a:ext>
            </a:extLst>
          </p:cNvPr>
          <p:cNvSpPr>
            <a:spLocks noGrp="1"/>
          </p:cNvSpPr>
          <p:nvPr>
            <p:ph idx="1"/>
          </p:nvPr>
        </p:nvSpPr>
        <p:spPr>
          <a:xfrm>
            <a:off x="457200" y="1772816"/>
            <a:ext cx="8229600" cy="2232248"/>
          </a:xfrm>
        </p:spPr>
        <p:txBody>
          <a:bodyPr>
            <a:normAutofit fontScale="85000" lnSpcReduction="20000"/>
          </a:bodyPr>
          <a:lstStyle/>
          <a:p>
            <a:pPr marL="0" indent="0">
              <a:buNone/>
            </a:pPr>
            <a:r>
              <a:rPr lang="es-MX" dirty="0"/>
              <a:t>Para ilustrar la deducción de la fórmula del monto de una anualidad se utilizará un ejemplo</a:t>
            </a:r>
          </a:p>
          <a:p>
            <a:pPr marL="0" indent="0">
              <a:buNone/>
            </a:pPr>
            <a:r>
              <a:rPr lang="es-MX" dirty="0"/>
              <a:t>Ejemplo:</a:t>
            </a:r>
          </a:p>
          <a:p>
            <a:pPr marL="0" indent="0">
              <a:buNone/>
            </a:pPr>
            <a:r>
              <a:rPr lang="es-MX" dirty="0"/>
              <a:t>Suponga que se depositan $5000 al final de cada mes en un banco que paga una tasa de interés del 1.15% mensual (capitalizable cada mes) durante 6 meses.</a:t>
            </a:r>
          </a:p>
          <a:p>
            <a:pPr marL="0" indent="0">
              <a:buNone/>
            </a:pPr>
            <a:r>
              <a:rPr lang="es-MX" dirty="0"/>
              <a:t>Esto se puede ver con el diagrama siguiente:</a:t>
            </a:r>
          </a:p>
          <a:p>
            <a:pPr marL="0" indent="0">
              <a:buNone/>
            </a:pPr>
            <a:endParaRPr lang="es-MX" dirty="0"/>
          </a:p>
          <a:p>
            <a:pPr marL="0" indent="0">
              <a:buNone/>
            </a:pPr>
            <a:endParaRPr lang="es-MX" dirty="0"/>
          </a:p>
        </p:txBody>
      </p:sp>
      <p:cxnSp>
        <p:nvCxnSpPr>
          <p:cNvPr id="5" name="Conector recto 4">
            <a:extLst>
              <a:ext uri="{FF2B5EF4-FFF2-40B4-BE49-F238E27FC236}">
                <a16:creationId xmlns:a16="http://schemas.microsoft.com/office/drawing/2014/main" id="{18C84CDD-6FA9-425C-8365-BBDE3AE1276F}"/>
              </a:ext>
            </a:extLst>
          </p:cNvPr>
          <p:cNvCxnSpPr>
            <a:cxnSpLocks/>
          </p:cNvCxnSpPr>
          <p:nvPr/>
        </p:nvCxnSpPr>
        <p:spPr>
          <a:xfrm>
            <a:off x="1475656" y="5157192"/>
            <a:ext cx="5832648" cy="0"/>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F741CE35-0428-464E-9CC3-75A998E06D28}"/>
              </a:ext>
            </a:extLst>
          </p:cNvPr>
          <p:cNvCxnSpPr/>
          <p:nvPr/>
        </p:nvCxnSpPr>
        <p:spPr>
          <a:xfrm>
            <a:off x="1475656"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6406A65C-720F-4FF8-87E3-0A7819B0D3E5}"/>
              </a:ext>
            </a:extLst>
          </p:cNvPr>
          <p:cNvCxnSpPr/>
          <p:nvPr/>
        </p:nvCxnSpPr>
        <p:spPr>
          <a:xfrm>
            <a:off x="2627784"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5535B49A-FF00-4949-B45F-03F2CF94299C}"/>
              </a:ext>
            </a:extLst>
          </p:cNvPr>
          <p:cNvCxnSpPr/>
          <p:nvPr/>
        </p:nvCxnSpPr>
        <p:spPr>
          <a:xfrm>
            <a:off x="3707904"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D8333F79-78FF-434C-B1E2-AD03BC2154A9}"/>
              </a:ext>
            </a:extLst>
          </p:cNvPr>
          <p:cNvCxnSpPr/>
          <p:nvPr/>
        </p:nvCxnSpPr>
        <p:spPr>
          <a:xfrm>
            <a:off x="4716016"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1" name="Conector recto 10">
            <a:extLst>
              <a:ext uri="{FF2B5EF4-FFF2-40B4-BE49-F238E27FC236}">
                <a16:creationId xmlns:a16="http://schemas.microsoft.com/office/drawing/2014/main" id="{D5933081-EA13-4D1A-B47F-523625051A58}"/>
              </a:ext>
            </a:extLst>
          </p:cNvPr>
          <p:cNvCxnSpPr/>
          <p:nvPr/>
        </p:nvCxnSpPr>
        <p:spPr>
          <a:xfrm>
            <a:off x="5580112"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2" name="Conector recto 11">
            <a:extLst>
              <a:ext uri="{FF2B5EF4-FFF2-40B4-BE49-F238E27FC236}">
                <a16:creationId xmlns:a16="http://schemas.microsoft.com/office/drawing/2014/main" id="{0C2FF9C1-4D80-491D-B27B-476E6D1EE85E}"/>
              </a:ext>
            </a:extLst>
          </p:cNvPr>
          <p:cNvCxnSpPr/>
          <p:nvPr/>
        </p:nvCxnSpPr>
        <p:spPr>
          <a:xfrm>
            <a:off x="6444208" y="494116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3" name="Conector recto 12">
            <a:extLst>
              <a:ext uri="{FF2B5EF4-FFF2-40B4-BE49-F238E27FC236}">
                <a16:creationId xmlns:a16="http://schemas.microsoft.com/office/drawing/2014/main" id="{D7EAD9A9-499A-4372-B29B-0E65191193E0}"/>
              </a:ext>
            </a:extLst>
          </p:cNvPr>
          <p:cNvCxnSpPr/>
          <p:nvPr/>
        </p:nvCxnSpPr>
        <p:spPr>
          <a:xfrm>
            <a:off x="7308304" y="4941168"/>
            <a:ext cx="0" cy="504056"/>
          </a:xfrm>
          <a:prstGeom prst="line">
            <a:avLst/>
          </a:prstGeom>
        </p:spPr>
        <p:style>
          <a:lnRef idx="2">
            <a:schemeClr val="dk1"/>
          </a:lnRef>
          <a:fillRef idx="0">
            <a:schemeClr val="dk1"/>
          </a:fillRef>
          <a:effectRef idx="1">
            <a:schemeClr val="dk1"/>
          </a:effectRef>
          <a:fontRef idx="minor">
            <a:schemeClr val="tx1"/>
          </a:fontRef>
        </p:style>
      </p:cxnSp>
      <p:sp>
        <p:nvSpPr>
          <p:cNvPr id="15" name="CuadroTexto 14">
            <a:extLst>
              <a:ext uri="{FF2B5EF4-FFF2-40B4-BE49-F238E27FC236}">
                <a16:creationId xmlns:a16="http://schemas.microsoft.com/office/drawing/2014/main" id="{9F4098C8-F551-4F94-A0F6-849A2B88C924}"/>
              </a:ext>
            </a:extLst>
          </p:cNvPr>
          <p:cNvSpPr txBox="1"/>
          <p:nvPr/>
        </p:nvSpPr>
        <p:spPr>
          <a:xfrm>
            <a:off x="1331640" y="6021288"/>
            <a:ext cx="6264696" cy="369332"/>
          </a:xfrm>
          <a:prstGeom prst="rect">
            <a:avLst/>
          </a:prstGeom>
          <a:noFill/>
        </p:spPr>
        <p:txBody>
          <a:bodyPr wrap="square" rtlCol="0">
            <a:spAutoFit/>
          </a:bodyPr>
          <a:lstStyle/>
          <a:p>
            <a:r>
              <a:rPr lang="es-MX" dirty="0"/>
              <a:t>0                   1                 2                3             4             5              6</a:t>
            </a:r>
          </a:p>
        </p:txBody>
      </p:sp>
      <p:sp>
        <p:nvSpPr>
          <p:cNvPr id="16" name="CuadroTexto 15">
            <a:extLst>
              <a:ext uri="{FF2B5EF4-FFF2-40B4-BE49-F238E27FC236}">
                <a16:creationId xmlns:a16="http://schemas.microsoft.com/office/drawing/2014/main" id="{886D43B9-F7A0-468C-B439-53B50BC61567}"/>
              </a:ext>
            </a:extLst>
          </p:cNvPr>
          <p:cNvSpPr txBox="1"/>
          <p:nvPr/>
        </p:nvSpPr>
        <p:spPr>
          <a:xfrm>
            <a:off x="1259632" y="4509120"/>
            <a:ext cx="6624736" cy="369332"/>
          </a:xfrm>
          <a:prstGeom prst="rect">
            <a:avLst/>
          </a:prstGeom>
          <a:noFill/>
        </p:spPr>
        <p:txBody>
          <a:bodyPr wrap="square" rtlCol="0">
            <a:spAutoFit/>
          </a:bodyPr>
          <a:lstStyle/>
          <a:p>
            <a:r>
              <a:rPr lang="es-MX" dirty="0"/>
              <a:t>0                5000          5000          5000      5000       5000      5000</a:t>
            </a:r>
          </a:p>
        </p:txBody>
      </p:sp>
      <p:cxnSp>
        <p:nvCxnSpPr>
          <p:cNvPr id="18" name="Conector recto de flecha 17">
            <a:extLst>
              <a:ext uri="{FF2B5EF4-FFF2-40B4-BE49-F238E27FC236}">
                <a16:creationId xmlns:a16="http://schemas.microsoft.com/office/drawing/2014/main" id="{19972229-19F3-4AAE-9846-B3FAF895FD26}"/>
              </a:ext>
            </a:extLst>
          </p:cNvPr>
          <p:cNvCxnSpPr/>
          <p:nvPr/>
        </p:nvCxnSpPr>
        <p:spPr>
          <a:xfrm>
            <a:off x="2627784" y="515719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A6EBF896-E064-4CC8-A3C5-9B47633C2BF0}"/>
              </a:ext>
            </a:extLst>
          </p:cNvPr>
          <p:cNvCxnSpPr/>
          <p:nvPr/>
        </p:nvCxnSpPr>
        <p:spPr>
          <a:xfrm>
            <a:off x="3707904" y="515719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1EA77FEF-089E-404E-9CA9-D7DC5D3605A7}"/>
              </a:ext>
            </a:extLst>
          </p:cNvPr>
          <p:cNvCxnSpPr/>
          <p:nvPr/>
        </p:nvCxnSpPr>
        <p:spPr>
          <a:xfrm>
            <a:off x="4716016" y="516648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Conector recto de flecha 20">
            <a:extLst>
              <a:ext uri="{FF2B5EF4-FFF2-40B4-BE49-F238E27FC236}">
                <a16:creationId xmlns:a16="http://schemas.microsoft.com/office/drawing/2014/main" id="{354E7B7C-399A-42CF-BD65-5A6379981F59}"/>
              </a:ext>
            </a:extLst>
          </p:cNvPr>
          <p:cNvCxnSpPr/>
          <p:nvPr/>
        </p:nvCxnSpPr>
        <p:spPr>
          <a:xfrm>
            <a:off x="5580112" y="515719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de flecha 21">
            <a:extLst>
              <a:ext uri="{FF2B5EF4-FFF2-40B4-BE49-F238E27FC236}">
                <a16:creationId xmlns:a16="http://schemas.microsoft.com/office/drawing/2014/main" id="{BBC8C61E-C234-4161-AF47-260EDD556438}"/>
              </a:ext>
            </a:extLst>
          </p:cNvPr>
          <p:cNvCxnSpPr/>
          <p:nvPr/>
        </p:nvCxnSpPr>
        <p:spPr>
          <a:xfrm>
            <a:off x="6444208" y="515719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Conector recto de flecha 22">
            <a:extLst>
              <a:ext uri="{FF2B5EF4-FFF2-40B4-BE49-F238E27FC236}">
                <a16:creationId xmlns:a16="http://schemas.microsoft.com/office/drawing/2014/main" id="{4456427A-0F5D-4406-8F9D-D84A20346880}"/>
              </a:ext>
            </a:extLst>
          </p:cNvPr>
          <p:cNvCxnSpPr/>
          <p:nvPr/>
        </p:nvCxnSpPr>
        <p:spPr>
          <a:xfrm>
            <a:off x="7308304" y="515719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5" name="Conector recto de flecha 24">
            <a:extLst>
              <a:ext uri="{FF2B5EF4-FFF2-40B4-BE49-F238E27FC236}">
                <a16:creationId xmlns:a16="http://schemas.microsoft.com/office/drawing/2014/main" id="{235727A1-7FF8-4DE0-B693-18C53C2A918B}"/>
              </a:ext>
            </a:extLst>
          </p:cNvPr>
          <p:cNvCxnSpPr/>
          <p:nvPr/>
        </p:nvCxnSpPr>
        <p:spPr>
          <a:xfrm flipV="1">
            <a:off x="7308304" y="4149080"/>
            <a:ext cx="0" cy="10174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6" name="CuadroTexto 25">
            <a:extLst>
              <a:ext uri="{FF2B5EF4-FFF2-40B4-BE49-F238E27FC236}">
                <a16:creationId xmlns:a16="http://schemas.microsoft.com/office/drawing/2014/main" id="{02351467-C1BC-42FD-A4F0-7BA6FDBAF8FC}"/>
              </a:ext>
            </a:extLst>
          </p:cNvPr>
          <p:cNvSpPr txBox="1"/>
          <p:nvPr/>
        </p:nvSpPr>
        <p:spPr>
          <a:xfrm>
            <a:off x="7020272" y="3861048"/>
            <a:ext cx="864096" cy="369332"/>
          </a:xfrm>
          <a:prstGeom prst="rect">
            <a:avLst/>
          </a:prstGeom>
          <a:noFill/>
        </p:spPr>
        <p:txBody>
          <a:bodyPr wrap="square" rtlCol="0">
            <a:spAutoFit/>
          </a:bodyPr>
          <a:lstStyle/>
          <a:p>
            <a:r>
              <a:rPr lang="es-MX" dirty="0"/>
              <a:t>M=?</a:t>
            </a:r>
          </a:p>
        </p:txBody>
      </p:sp>
    </p:spTree>
    <p:extLst>
      <p:ext uri="{BB962C8B-B14F-4D97-AF65-F5344CB8AC3E}">
        <p14:creationId xmlns:p14="http://schemas.microsoft.com/office/powerpoint/2010/main" val="3793929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EC797B-02E2-4546-8B46-0E6046101E63}"/>
              </a:ext>
            </a:extLst>
          </p:cNvPr>
          <p:cNvSpPr>
            <a:spLocks noGrp="1"/>
          </p:cNvSpPr>
          <p:nvPr>
            <p:ph type="title"/>
          </p:nvPr>
        </p:nvSpPr>
        <p:spPr/>
        <p:txBody>
          <a:bodyPr/>
          <a:lstStyle/>
          <a:p>
            <a:endParaRPr lang="es-MX" dirty="0"/>
          </a:p>
        </p:txBody>
      </p:sp>
      <p:sp>
        <p:nvSpPr>
          <p:cNvPr id="3" name="Marcador de contenido 2">
            <a:extLst>
              <a:ext uri="{FF2B5EF4-FFF2-40B4-BE49-F238E27FC236}">
                <a16:creationId xmlns:a16="http://schemas.microsoft.com/office/drawing/2014/main" id="{55AE2F95-C027-4171-A611-D04DD0DFA4D2}"/>
              </a:ext>
            </a:extLst>
          </p:cNvPr>
          <p:cNvSpPr>
            <a:spLocks noGrp="1"/>
          </p:cNvSpPr>
          <p:nvPr>
            <p:ph idx="1"/>
          </p:nvPr>
        </p:nvSpPr>
        <p:spPr/>
        <p:txBody>
          <a:bodyPr/>
          <a:lstStyle/>
          <a:p>
            <a:r>
              <a:rPr lang="es-MX" dirty="0"/>
              <a:t>A un diagrama de tiempo también se le conoce como diagrama de flujo de efectivo.</a:t>
            </a:r>
          </a:p>
          <a:p>
            <a:pPr marL="0" indent="0">
              <a:buNone/>
            </a:pPr>
            <a:endParaRPr lang="es-MX" dirty="0"/>
          </a:p>
          <a:p>
            <a:r>
              <a:rPr lang="es-MX" dirty="0"/>
              <a:t>Se denomina flujos de efectivo los ingresos y egresos de dinero que ocurren en una operación comercial o financiera, en este ejemplo se tiene un flujo de efectivo de $5000 mensuales durante 6 meses.</a:t>
            </a:r>
          </a:p>
          <a:p>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604973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4351756B-D43B-417B-AFAF-48708BB47341}"/>
                  </a:ext>
                </a:extLst>
              </p:cNvPr>
              <p:cNvSpPr>
                <a:spLocks noGrp="1"/>
              </p:cNvSpPr>
              <p:nvPr>
                <p:ph idx="1"/>
              </p:nvPr>
            </p:nvSpPr>
            <p:spPr>
              <a:xfrm>
                <a:off x="107504" y="1124744"/>
                <a:ext cx="9036496" cy="6477352"/>
              </a:xfrm>
            </p:spPr>
            <p:txBody>
              <a:bodyPr>
                <a:noAutofit/>
              </a:bodyPr>
              <a:lstStyle/>
              <a:p>
                <a:pPr marL="0" indent="0" algn="just">
                  <a:buNone/>
                </a:pPr>
                <a:r>
                  <a:rPr lang="es-MX" dirty="0"/>
                  <a:t>En términos del monto e interés compuesto, el planteamiento sería:</a:t>
                </a:r>
              </a:p>
              <a:p>
                <a:endParaRPr lang="es-MX" dirty="0"/>
              </a:p>
              <a:p>
                <a:pPr marL="0" indent="0">
                  <a:buNone/>
                </a:pPr>
                <a14:m>
                  <m:oMath xmlns:m="http://schemas.openxmlformats.org/officeDocument/2006/math">
                    <m:r>
                      <a:rPr lang="es-MX" sz="1800" b="0" i="1" smtClean="0">
                        <a:latin typeface="Cambria Math" panose="02040503050406030204" pitchFamily="18" charset="0"/>
                      </a:rPr>
                      <m:t>𝑀</m:t>
                    </m:r>
                    <m:r>
                      <a:rPr lang="es-MX" sz="1800" b="0" i="1" smtClean="0">
                        <a:latin typeface="Cambria Math" panose="02040503050406030204" pitchFamily="18" charset="0"/>
                      </a:rPr>
                      <m:t>=5000</m:t>
                    </m:r>
                    <m:sSup>
                      <m:sSupPr>
                        <m:ctrlPr>
                          <a:rPr lang="es-MX" sz="1800" b="0" i="1" smtClean="0">
                            <a:latin typeface="Cambria Math" panose="02040503050406030204" pitchFamily="18" charset="0"/>
                          </a:rPr>
                        </m:ctrlPr>
                      </m:sSupPr>
                      <m:e>
                        <m:r>
                          <a:rPr lang="es-MX" sz="1800" i="1">
                            <a:latin typeface="Cambria Math" panose="02040503050406030204" pitchFamily="18" charset="0"/>
                          </a:rPr>
                          <m:t>(1.01</m:t>
                        </m:r>
                        <m:r>
                          <a:rPr lang="es-MX" sz="1800" b="0" i="1" smtClean="0">
                            <a:latin typeface="Cambria Math" panose="02040503050406030204" pitchFamily="18" charset="0"/>
                          </a:rPr>
                          <m:t>1</m:t>
                        </m:r>
                        <m:r>
                          <a:rPr lang="es-MX" sz="1800" i="1">
                            <a:latin typeface="Cambria Math" panose="02040503050406030204" pitchFamily="18" charset="0"/>
                          </a:rPr>
                          <m:t>5)</m:t>
                        </m:r>
                      </m:e>
                      <m:sup>
                        <m:r>
                          <a:rPr lang="es-MX" sz="1800" b="0" i="1" smtClean="0">
                            <a:latin typeface="Cambria Math" panose="02040503050406030204" pitchFamily="18" charset="0"/>
                          </a:rPr>
                          <m:t>5</m:t>
                        </m:r>
                      </m:sup>
                    </m:sSup>
                    <m:r>
                      <a:rPr lang="es-MX" sz="1800" b="0" i="1" smtClean="0">
                        <a:latin typeface="Cambria Math" panose="02040503050406030204" pitchFamily="18" charset="0"/>
                      </a:rPr>
                      <m:t>+</m:t>
                    </m:r>
                    <m:r>
                      <a:rPr lang="es-MX" sz="1800" i="1">
                        <a:latin typeface="Cambria Math" panose="02040503050406030204" pitchFamily="18" charset="0"/>
                      </a:rPr>
                      <m:t>5000</m:t>
                    </m:r>
                    <m:sSup>
                      <m:sSupPr>
                        <m:ctrlPr>
                          <a:rPr lang="es-MX" sz="1800" i="1">
                            <a:latin typeface="Cambria Math" panose="02040503050406030204" pitchFamily="18" charset="0"/>
                          </a:rPr>
                        </m:ctrlPr>
                      </m:sSupPr>
                      <m:e>
                        <m:r>
                          <a:rPr lang="es-MX" sz="1800" i="1">
                            <a:latin typeface="Cambria Math" panose="02040503050406030204" pitchFamily="18" charset="0"/>
                          </a:rPr>
                          <m:t>(1.01</m:t>
                        </m:r>
                        <m:r>
                          <a:rPr lang="es-MX" sz="1800" b="0" i="1" smtClean="0">
                            <a:latin typeface="Cambria Math" panose="02040503050406030204" pitchFamily="18" charset="0"/>
                          </a:rPr>
                          <m:t>1</m:t>
                        </m:r>
                        <m:r>
                          <a:rPr lang="es-MX" sz="1800" i="1">
                            <a:latin typeface="Cambria Math" panose="02040503050406030204" pitchFamily="18" charset="0"/>
                          </a:rPr>
                          <m:t>5)</m:t>
                        </m:r>
                      </m:e>
                      <m:sup>
                        <m:r>
                          <a:rPr lang="es-MX" sz="1800" b="0" i="1" smtClean="0">
                            <a:latin typeface="Cambria Math" panose="02040503050406030204" pitchFamily="18" charset="0"/>
                          </a:rPr>
                          <m:t>4</m:t>
                        </m:r>
                      </m:sup>
                    </m:sSup>
                  </m:oMath>
                </a14:m>
                <a:r>
                  <a:rPr lang="es-MX" sz="1800" dirty="0"/>
                  <a:t>+ </a:t>
                </a:r>
                <a14:m>
                  <m:oMath xmlns:m="http://schemas.openxmlformats.org/officeDocument/2006/math">
                    <m:r>
                      <a:rPr lang="es-MX" sz="1800" i="1">
                        <a:latin typeface="Cambria Math" panose="02040503050406030204" pitchFamily="18" charset="0"/>
                      </a:rPr>
                      <m:t>5000</m:t>
                    </m:r>
                    <m:sSup>
                      <m:sSupPr>
                        <m:ctrlPr>
                          <a:rPr lang="es-MX" sz="1800" i="1">
                            <a:latin typeface="Cambria Math" panose="02040503050406030204" pitchFamily="18" charset="0"/>
                          </a:rPr>
                        </m:ctrlPr>
                      </m:sSupPr>
                      <m:e>
                        <m:r>
                          <a:rPr lang="es-MX" sz="1800" i="1">
                            <a:latin typeface="Cambria Math" panose="02040503050406030204" pitchFamily="18" charset="0"/>
                          </a:rPr>
                          <m:t>(1.01</m:t>
                        </m:r>
                        <m:r>
                          <a:rPr lang="es-MX" sz="1800" b="0" i="1" smtClean="0">
                            <a:latin typeface="Cambria Math" panose="02040503050406030204" pitchFamily="18" charset="0"/>
                          </a:rPr>
                          <m:t>1</m:t>
                        </m:r>
                        <m:r>
                          <a:rPr lang="es-MX" sz="1800" i="1">
                            <a:latin typeface="Cambria Math" panose="02040503050406030204" pitchFamily="18" charset="0"/>
                          </a:rPr>
                          <m:t>5)</m:t>
                        </m:r>
                      </m:e>
                      <m:sup>
                        <m:r>
                          <a:rPr lang="es-MX" sz="1800" b="0" i="1" smtClean="0">
                            <a:latin typeface="Cambria Math" panose="02040503050406030204" pitchFamily="18" charset="0"/>
                          </a:rPr>
                          <m:t>3</m:t>
                        </m:r>
                      </m:sup>
                    </m:sSup>
                    <m:r>
                      <a:rPr lang="es-MX" sz="1800" b="0" i="1" smtClean="0">
                        <a:latin typeface="Cambria Math" panose="02040503050406030204" pitchFamily="18" charset="0"/>
                      </a:rPr>
                      <m:t>+</m:t>
                    </m:r>
                    <m:r>
                      <a:rPr lang="es-MX" sz="1800" i="1">
                        <a:latin typeface="Cambria Math" panose="02040503050406030204" pitchFamily="18" charset="0"/>
                      </a:rPr>
                      <m:t>5000</m:t>
                    </m:r>
                    <m:sSup>
                      <m:sSupPr>
                        <m:ctrlPr>
                          <a:rPr lang="es-MX" sz="1800" i="1">
                            <a:latin typeface="Cambria Math" panose="02040503050406030204" pitchFamily="18" charset="0"/>
                          </a:rPr>
                        </m:ctrlPr>
                      </m:sSupPr>
                      <m:e>
                        <m:r>
                          <a:rPr lang="es-MX" sz="1800" i="1">
                            <a:latin typeface="Cambria Math" panose="02040503050406030204" pitchFamily="18" charset="0"/>
                          </a:rPr>
                          <m:t>(1.01</m:t>
                        </m:r>
                        <m:r>
                          <a:rPr lang="es-MX" sz="1800" b="0" i="1" smtClean="0">
                            <a:latin typeface="Cambria Math" panose="02040503050406030204" pitchFamily="18" charset="0"/>
                          </a:rPr>
                          <m:t>1</m:t>
                        </m:r>
                        <m:r>
                          <a:rPr lang="es-MX" sz="1800" i="1">
                            <a:latin typeface="Cambria Math" panose="02040503050406030204" pitchFamily="18" charset="0"/>
                          </a:rPr>
                          <m:t>5)</m:t>
                        </m:r>
                      </m:e>
                      <m:sup>
                        <m:r>
                          <a:rPr lang="es-MX" sz="1800" b="0" i="1" smtClean="0">
                            <a:latin typeface="Cambria Math" panose="02040503050406030204" pitchFamily="18" charset="0"/>
                          </a:rPr>
                          <m:t>2</m:t>
                        </m:r>
                      </m:sup>
                    </m:sSup>
                    <m:r>
                      <a:rPr lang="es-MX" sz="1800" b="0" i="1" smtClean="0">
                        <a:latin typeface="Cambria Math" panose="02040503050406030204" pitchFamily="18" charset="0"/>
                      </a:rPr>
                      <m:t>+</m:t>
                    </m:r>
                    <m:r>
                      <a:rPr lang="es-MX" sz="1800" i="1">
                        <a:latin typeface="Cambria Math" panose="02040503050406030204" pitchFamily="18" charset="0"/>
                      </a:rPr>
                      <m:t>5000</m:t>
                    </m:r>
                    <m:d>
                      <m:dPr>
                        <m:ctrlPr>
                          <a:rPr lang="es-MX" sz="1800" i="1">
                            <a:latin typeface="Cambria Math" panose="02040503050406030204" pitchFamily="18" charset="0"/>
                          </a:rPr>
                        </m:ctrlPr>
                      </m:dPr>
                      <m:e>
                        <m:r>
                          <a:rPr lang="es-MX" sz="1800" i="1">
                            <a:latin typeface="Cambria Math" panose="02040503050406030204" pitchFamily="18" charset="0"/>
                          </a:rPr>
                          <m:t>1.0</m:t>
                        </m:r>
                        <m:r>
                          <a:rPr lang="es-MX" sz="1800" b="0" i="1" smtClean="0">
                            <a:latin typeface="Cambria Math" panose="02040503050406030204" pitchFamily="18" charset="0"/>
                          </a:rPr>
                          <m:t>1</m:t>
                        </m:r>
                        <m:r>
                          <a:rPr lang="es-MX" sz="1800" i="1">
                            <a:latin typeface="Cambria Math" panose="02040503050406030204" pitchFamily="18" charset="0"/>
                          </a:rPr>
                          <m:t>15</m:t>
                        </m:r>
                      </m:e>
                    </m:d>
                    <m:r>
                      <a:rPr lang="es-MX" sz="1800" b="0" i="1" smtClean="0">
                        <a:latin typeface="Cambria Math" panose="02040503050406030204" pitchFamily="18" charset="0"/>
                      </a:rPr>
                      <m:t>+5000</m:t>
                    </m:r>
                  </m:oMath>
                </a14:m>
                <a:endParaRPr lang="es-MX" sz="1800" b="0" dirty="0"/>
              </a:p>
              <a:p>
                <a:pPr marL="0" indent="0">
                  <a:buNone/>
                </a:pPr>
                <a:endParaRPr lang="es-MX" sz="1800" dirty="0"/>
              </a:p>
              <a:p>
                <a:pPr marL="0" indent="0">
                  <a:buNone/>
                </a:pPr>
                <a:r>
                  <a:rPr lang="es-MX" dirty="0">
                    <a:solidFill>
                      <a:prstClr val="black"/>
                    </a:solidFill>
                  </a:rPr>
                  <a:t>Invirtiendo el orden se tendría: </a:t>
                </a:r>
              </a:p>
              <a:p>
                <a:pPr marL="0" indent="0">
                  <a:buNone/>
                </a:pPr>
                <a:endParaRPr lang="es-MX" dirty="0">
                  <a:solidFill>
                    <a:prstClr val="black"/>
                  </a:solidFill>
                </a:endParaRPr>
              </a:p>
              <a:p>
                <a:pPr marL="0" indent="0">
                  <a:buNone/>
                </a:pPr>
                <a14:m>
                  <m:oMathPara xmlns:m="http://schemas.openxmlformats.org/officeDocument/2006/math">
                    <m:oMathParaPr>
                      <m:jc m:val="centerGroup"/>
                    </m:oMathParaPr>
                    <m:oMath xmlns:m="http://schemas.openxmlformats.org/officeDocument/2006/math">
                      <m:r>
                        <a:rPr lang="es-MX" sz="1600" i="1">
                          <a:latin typeface="Cambria Math" panose="02040503050406030204" pitchFamily="18" charset="0"/>
                        </a:rPr>
                        <m:t>𝑀</m:t>
                      </m:r>
                      <m:r>
                        <a:rPr lang="es-MX" sz="1600" b="0" i="1" smtClean="0">
                          <a:latin typeface="Cambria Math" panose="02040503050406030204" pitchFamily="18" charset="0"/>
                        </a:rPr>
                        <m:t>=</m:t>
                      </m:r>
                      <m:r>
                        <a:rPr lang="es-MX" sz="1600" i="1">
                          <a:latin typeface="Cambria Math" panose="02040503050406030204" pitchFamily="18" charset="0"/>
                        </a:rPr>
                        <m:t>5000</m:t>
                      </m:r>
                      <m:r>
                        <a:rPr lang="es-MX" sz="1600" b="0" i="1" smtClean="0">
                          <a:latin typeface="Cambria Math" panose="02040503050406030204" pitchFamily="18" charset="0"/>
                        </a:rPr>
                        <m:t>+</m:t>
                      </m:r>
                      <m:r>
                        <a:rPr lang="es-MX" sz="1600" i="1">
                          <a:latin typeface="Cambria Math" panose="02040503050406030204" pitchFamily="18" charset="0"/>
                        </a:rPr>
                        <m:t>5000</m:t>
                      </m:r>
                      <m:d>
                        <m:dPr>
                          <m:ctrlPr>
                            <a:rPr lang="es-MX" sz="1600" i="1">
                              <a:latin typeface="Cambria Math" panose="02040503050406030204" pitchFamily="18" charset="0"/>
                            </a:rPr>
                          </m:ctrlPr>
                        </m:dPr>
                        <m:e>
                          <m:r>
                            <a:rPr lang="es-MX" sz="1600" i="1">
                              <a:latin typeface="Cambria Math" panose="02040503050406030204" pitchFamily="18" charset="0"/>
                            </a:rPr>
                            <m:t>1.01</m:t>
                          </m:r>
                          <m:r>
                            <a:rPr lang="es-MX" sz="1600" b="0" i="1" smtClean="0">
                              <a:latin typeface="Cambria Math" panose="02040503050406030204" pitchFamily="18" charset="0"/>
                            </a:rPr>
                            <m:t>1</m:t>
                          </m:r>
                          <m:r>
                            <a:rPr lang="es-MX" sz="1600" i="1">
                              <a:latin typeface="Cambria Math" panose="02040503050406030204" pitchFamily="18" charset="0"/>
                            </a:rPr>
                            <m:t>5</m:t>
                          </m:r>
                        </m:e>
                      </m:d>
                      <m:r>
                        <a:rPr lang="es-MX" sz="1600" b="0" i="1" smtClean="0">
                          <a:latin typeface="Cambria Math" panose="02040503050406030204" pitchFamily="18" charset="0"/>
                        </a:rPr>
                        <m:t>+</m:t>
                      </m:r>
                      <m:r>
                        <a:rPr lang="es-MX" sz="1600" i="1">
                          <a:latin typeface="Cambria Math" panose="02040503050406030204" pitchFamily="18" charset="0"/>
                        </a:rPr>
                        <m:t>5000</m:t>
                      </m:r>
                      <m:sSup>
                        <m:sSupPr>
                          <m:ctrlPr>
                            <a:rPr lang="es-MX" sz="1600" i="1">
                              <a:latin typeface="Cambria Math" panose="02040503050406030204" pitchFamily="18" charset="0"/>
                            </a:rPr>
                          </m:ctrlPr>
                        </m:sSupPr>
                        <m:e>
                          <m:r>
                            <a:rPr lang="es-MX" sz="1600" i="1">
                              <a:latin typeface="Cambria Math" panose="02040503050406030204" pitchFamily="18" charset="0"/>
                            </a:rPr>
                            <m:t>(1.01</m:t>
                          </m:r>
                          <m:r>
                            <a:rPr lang="es-MX" sz="1600" b="0" i="1" smtClean="0">
                              <a:latin typeface="Cambria Math" panose="02040503050406030204" pitchFamily="18" charset="0"/>
                            </a:rPr>
                            <m:t>1</m:t>
                          </m:r>
                          <m:r>
                            <a:rPr lang="es-MX" sz="1600" i="1">
                              <a:latin typeface="Cambria Math" panose="02040503050406030204" pitchFamily="18" charset="0"/>
                            </a:rPr>
                            <m:t>5)</m:t>
                          </m:r>
                        </m:e>
                        <m:sup>
                          <m:r>
                            <a:rPr lang="es-MX" sz="1600" i="1">
                              <a:latin typeface="Cambria Math" panose="02040503050406030204" pitchFamily="18" charset="0"/>
                            </a:rPr>
                            <m:t>2</m:t>
                          </m:r>
                        </m:sup>
                      </m:sSup>
                      <m:r>
                        <a:rPr lang="es-MX" sz="1600" b="0" i="1" smtClean="0">
                          <a:latin typeface="Cambria Math" panose="02040503050406030204" pitchFamily="18" charset="0"/>
                        </a:rPr>
                        <m:t>+</m:t>
                      </m:r>
                      <m:r>
                        <a:rPr lang="es-MX" sz="1600" i="1">
                          <a:latin typeface="Cambria Math" panose="02040503050406030204" pitchFamily="18" charset="0"/>
                        </a:rPr>
                        <m:t>5000</m:t>
                      </m:r>
                      <m:sSup>
                        <m:sSupPr>
                          <m:ctrlPr>
                            <a:rPr lang="es-MX" sz="1600" i="1">
                              <a:latin typeface="Cambria Math" panose="02040503050406030204" pitchFamily="18" charset="0"/>
                            </a:rPr>
                          </m:ctrlPr>
                        </m:sSupPr>
                        <m:e>
                          <m:r>
                            <a:rPr lang="es-MX" sz="1600" i="1">
                              <a:latin typeface="Cambria Math" panose="02040503050406030204" pitchFamily="18" charset="0"/>
                            </a:rPr>
                            <m:t>(1.01</m:t>
                          </m:r>
                          <m:r>
                            <a:rPr lang="es-MX" sz="1600" b="0" i="1" smtClean="0">
                              <a:latin typeface="Cambria Math" panose="02040503050406030204" pitchFamily="18" charset="0"/>
                            </a:rPr>
                            <m:t>1</m:t>
                          </m:r>
                          <m:r>
                            <a:rPr lang="es-MX" sz="1600" i="1">
                              <a:latin typeface="Cambria Math" panose="02040503050406030204" pitchFamily="18" charset="0"/>
                            </a:rPr>
                            <m:t>5)</m:t>
                          </m:r>
                        </m:e>
                        <m:sup>
                          <m:r>
                            <a:rPr lang="es-MX" sz="1600" i="1">
                              <a:latin typeface="Cambria Math" panose="02040503050406030204" pitchFamily="18" charset="0"/>
                            </a:rPr>
                            <m:t>3</m:t>
                          </m:r>
                        </m:sup>
                      </m:sSup>
                      <m:r>
                        <a:rPr lang="es-MX" sz="1600" b="0" i="1" smtClean="0">
                          <a:latin typeface="Cambria Math" panose="02040503050406030204" pitchFamily="18" charset="0"/>
                        </a:rPr>
                        <m:t>+</m:t>
                      </m:r>
                      <m:r>
                        <a:rPr lang="es-MX" sz="1600" i="1">
                          <a:latin typeface="Cambria Math" panose="02040503050406030204" pitchFamily="18" charset="0"/>
                        </a:rPr>
                        <m:t>5000</m:t>
                      </m:r>
                      <m:sSup>
                        <m:sSupPr>
                          <m:ctrlPr>
                            <a:rPr lang="es-MX" sz="1600" i="1">
                              <a:latin typeface="Cambria Math" panose="02040503050406030204" pitchFamily="18" charset="0"/>
                            </a:rPr>
                          </m:ctrlPr>
                        </m:sSupPr>
                        <m:e>
                          <m:r>
                            <a:rPr lang="es-MX" sz="1600" i="1">
                              <a:latin typeface="Cambria Math" panose="02040503050406030204" pitchFamily="18" charset="0"/>
                            </a:rPr>
                            <m:t>(1.01</m:t>
                          </m:r>
                          <m:r>
                            <a:rPr lang="es-MX" sz="1600" b="0" i="1" smtClean="0">
                              <a:latin typeface="Cambria Math" panose="02040503050406030204" pitchFamily="18" charset="0"/>
                            </a:rPr>
                            <m:t>1</m:t>
                          </m:r>
                          <m:r>
                            <a:rPr lang="es-MX" sz="1600" i="1">
                              <a:latin typeface="Cambria Math" panose="02040503050406030204" pitchFamily="18" charset="0"/>
                            </a:rPr>
                            <m:t>5)</m:t>
                          </m:r>
                        </m:e>
                        <m:sup>
                          <m:r>
                            <a:rPr lang="es-MX" sz="1600" i="1">
                              <a:latin typeface="Cambria Math" panose="02040503050406030204" pitchFamily="18" charset="0"/>
                            </a:rPr>
                            <m:t>4</m:t>
                          </m:r>
                        </m:sup>
                      </m:sSup>
                      <m:r>
                        <a:rPr lang="es-MX" sz="1600" i="1">
                          <a:latin typeface="Cambria Math" panose="02040503050406030204" pitchFamily="18" charset="0"/>
                        </a:rPr>
                        <m:t>+5000</m:t>
                      </m:r>
                      <m:sSup>
                        <m:sSupPr>
                          <m:ctrlPr>
                            <a:rPr lang="es-MX" sz="1600" i="1">
                              <a:latin typeface="Cambria Math" panose="02040503050406030204" pitchFamily="18" charset="0"/>
                            </a:rPr>
                          </m:ctrlPr>
                        </m:sSupPr>
                        <m:e>
                          <m:r>
                            <a:rPr lang="es-MX" sz="1600" i="1">
                              <a:latin typeface="Cambria Math" panose="02040503050406030204" pitchFamily="18" charset="0"/>
                            </a:rPr>
                            <m:t>(1.01</m:t>
                          </m:r>
                          <m:r>
                            <a:rPr lang="es-MX" sz="1600" b="0" i="1" smtClean="0">
                              <a:latin typeface="Cambria Math" panose="02040503050406030204" pitchFamily="18" charset="0"/>
                            </a:rPr>
                            <m:t>1</m:t>
                          </m:r>
                          <m:r>
                            <a:rPr lang="es-MX" sz="1600" i="1">
                              <a:latin typeface="Cambria Math" panose="02040503050406030204" pitchFamily="18" charset="0"/>
                            </a:rPr>
                            <m:t>5)</m:t>
                          </m:r>
                        </m:e>
                        <m:sup>
                          <m:r>
                            <a:rPr lang="es-MX" sz="1600" i="1">
                              <a:latin typeface="Cambria Math" panose="02040503050406030204" pitchFamily="18" charset="0"/>
                            </a:rPr>
                            <m:t>5</m:t>
                          </m:r>
                        </m:sup>
                      </m:sSup>
                    </m:oMath>
                  </m:oMathPara>
                </a14:m>
                <a:endParaRPr lang="es-MX" sz="1600" dirty="0"/>
              </a:p>
              <a:p>
                <a:pPr marL="0" indent="0">
                  <a:buNone/>
                </a:pPr>
                <a:endParaRPr lang="es-MX" dirty="0">
                  <a:solidFill>
                    <a:prstClr val="black"/>
                  </a:solidFill>
                </a:endParaRPr>
              </a:p>
              <a:p>
                <a:pPr marL="0" indent="0">
                  <a:buNone/>
                </a:pPr>
                <a:r>
                  <a:rPr lang="es-MX" dirty="0">
                    <a:solidFill>
                      <a:prstClr val="black"/>
                    </a:solidFill>
                  </a:rPr>
                  <a:t>Por lo que:</a:t>
                </a:r>
              </a:p>
              <a:p>
                <a:pPr marL="0" indent="0">
                  <a:buNone/>
                </a:pPr>
                <a:endParaRPr lang="es-MX" sz="1800" dirty="0"/>
              </a:p>
              <a:p>
                <a:pPr marL="0" indent="0">
                  <a:buNone/>
                </a:pPr>
                <a14:m>
                  <m:oMath xmlns:m="http://schemas.openxmlformats.org/officeDocument/2006/math">
                    <m:r>
                      <a:rPr lang="es-MX" sz="1800" i="1">
                        <a:latin typeface="Cambria Math" panose="02040503050406030204" pitchFamily="18" charset="0"/>
                      </a:rPr>
                      <m:t>𝑀</m:t>
                    </m:r>
                    <m:r>
                      <a:rPr lang="es-MX" sz="1800" i="1">
                        <a:latin typeface="Cambria Math" panose="02040503050406030204" pitchFamily="18" charset="0"/>
                      </a:rPr>
                      <m:t>=</m:t>
                    </m:r>
                  </m:oMath>
                </a14:m>
                <a:r>
                  <a:rPr lang="es-MX" sz="1800" dirty="0"/>
                  <a:t>3o 875</a:t>
                </a:r>
              </a:p>
            </p:txBody>
          </p:sp>
        </mc:Choice>
        <mc:Fallback xmlns="">
          <p:sp>
            <p:nvSpPr>
              <p:cNvPr id="3" name="Marcador de contenido 2">
                <a:extLst>
                  <a:ext uri="{FF2B5EF4-FFF2-40B4-BE49-F238E27FC236}">
                    <a16:creationId xmlns:a16="http://schemas.microsoft.com/office/drawing/2014/main" id="{4351756B-D43B-417B-AFAF-48708BB47341}"/>
                  </a:ext>
                </a:extLst>
              </p:cNvPr>
              <p:cNvSpPr>
                <a:spLocks noGrp="1" noRot="1" noChangeAspect="1" noMove="1" noResize="1" noEditPoints="1" noAdjustHandles="1" noChangeArrowheads="1" noChangeShapeType="1" noTextEdit="1"/>
              </p:cNvSpPr>
              <p:nvPr>
                <p:ph idx="1"/>
              </p:nvPr>
            </p:nvSpPr>
            <p:spPr>
              <a:xfrm>
                <a:off x="107504" y="1124744"/>
                <a:ext cx="9036496" cy="6477352"/>
              </a:xfrm>
              <a:blipFill>
                <a:blip r:embed="rId2"/>
                <a:stretch>
                  <a:fillRect l="-1215" t="-847" r="-1215"/>
                </a:stretch>
              </a:blipFill>
            </p:spPr>
            <p:txBody>
              <a:bodyPr/>
              <a:lstStyle/>
              <a:p>
                <a:r>
                  <a:rPr lang="es-MX">
                    <a:noFill/>
                  </a:rPr>
                  <a:t> </a:t>
                </a:r>
              </a:p>
            </p:txBody>
          </p:sp>
        </mc:Fallback>
      </mc:AlternateContent>
    </p:spTree>
    <p:extLst>
      <p:ext uri="{BB962C8B-B14F-4D97-AF65-F5344CB8AC3E}">
        <p14:creationId xmlns:p14="http://schemas.microsoft.com/office/powerpoint/2010/main" val="3347676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2CCBAA-83C7-4767-B060-8A5C235EE36D}"/>
              </a:ext>
            </a:extLst>
          </p:cNvPr>
          <p:cNvSpPr>
            <a:spLocks noGrp="1"/>
          </p:cNvSpPr>
          <p:nvPr>
            <p:ph type="title"/>
          </p:nvPr>
        </p:nvSpPr>
        <p:spPr/>
        <p:txBody>
          <a:bodyPr/>
          <a:lstStyle/>
          <a:p>
            <a:r>
              <a:rPr lang="es-MX" dirty="0"/>
              <a:t>Deducción de la formula de M</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EB633137-B761-448C-BD94-E01B6D66ADC3}"/>
                  </a:ext>
                </a:extLst>
              </p:cNvPr>
              <p:cNvSpPr>
                <a:spLocks noGrp="1"/>
              </p:cNvSpPr>
              <p:nvPr>
                <p:ph idx="1"/>
              </p:nvPr>
            </p:nvSpPr>
            <p:spPr/>
            <p:txBody>
              <a:bodyPr>
                <a:noAutofit/>
              </a:bodyPr>
              <a:lstStyle/>
              <a:p>
                <a:pPr marL="0" indent="0">
                  <a:buNone/>
                </a:pPr>
                <a:r>
                  <a:rPr lang="es-MX" dirty="0"/>
                  <a:t>En el planteamiento del orden invertido se puede ver que el monto es la suma de una progresión geométrica. Identificando los elementos de dicha progresión, se tiene que:</a:t>
                </a:r>
              </a:p>
              <a:p>
                <a:pPr marL="0" indent="0">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r>
                      <a:rPr lang="es-MX" b="0" i="1" smtClean="0">
                        <a:latin typeface="Cambria Math" panose="02040503050406030204" pitchFamily="18" charset="0"/>
                      </a:rPr>
                      <m:t>=5000 </m:t>
                    </m:r>
                  </m:oMath>
                </a14:m>
                <a:r>
                  <a:rPr lang="es-MX" dirty="0"/>
                  <a:t>el primer término</a:t>
                </a:r>
              </a:p>
              <a:p>
                <a:pPr marL="0" indent="0">
                  <a:buNone/>
                </a:pPr>
                <a14:m>
                  <m:oMath xmlns:m="http://schemas.openxmlformats.org/officeDocument/2006/math">
                    <m:r>
                      <a:rPr lang="es-MX" b="0" i="1" smtClean="0">
                        <a:latin typeface="Cambria Math" panose="02040503050406030204" pitchFamily="18" charset="0"/>
                      </a:rPr>
                      <m:t>𝑟</m:t>
                    </m:r>
                    <m:r>
                      <a:rPr lang="es-MX" b="0" i="1" smtClean="0">
                        <a:latin typeface="Cambria Math" panose="02040503050406030204" pitchFamily="18" charset="0"/>
                      </a:rPr>
                      <m:t>=1.015</m:t>
                    </m:r>
                  </m:oMath>
                </a14:m>
                <a:r>
                  <a:rPr lang="es-MX" dirty="0"/>
                  <a:t>, la razón =</a:t>
                </a:r>
                <a14:m>
                  <m:oMath xmlns:m="http://schemas.openxmlformats.org/officeDocument/2006/math">
                    <m:r>
                      <a:rPr lang="es-MX" b="0" i="1" smtClean="0">
                        <a:latin typeface="Cambria Math" panose="02040503050406030204" pitchFamily="18" charset="0"/>
                      </a:rPr>
                      <m:t>1+</m:t>
                    </m:r>
                    <m:r>
                      <a:rPr lang="es-MX" b="0" i="1" smtClean="0">
                        <a:latin typeface="Cambria Math" panose="02040503050406030204" pitchFamily="18" charset="0"/>
                      </a:rPr>
                      <m:t>𝑖</m:t>
                    </m:r>
                  </m:oMath>
                </a14:m>
                <a:endParaRPr lang="es-MX" dirty="0"/>
              </a:p>
              <a:p>
                <a:pPr marL="0" indent="0">
                  <a:buNone/>
                </a:pPr>
                <a14:m>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=6</m:t>
                    </m:r>
                  </m:oMath>
                </a14:m>
                <a:r>
                  <a:rPr lang="es-MX" dirty="0"/>
                  <a:t>, el número de términos</a:t>
                </a:r>
              </a:p>
              <a:p>
                <a:pPr marL="0" indent="0">
                  <a:buNone/>
                </a:pPr>
                <a:r>
                  <a:rPr lang="es-MX" dirty="0"/>
                  <a:t>De la formula vista anteriormente, sobre la suma de los términos de una progresión geométrica:</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𝑆</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f>
                        <m:fPr>
                          <m:ctrlPr>
                            <a:rPr lang="es-MX" b="0" i="1" smtClean="0">
                              <a:latin typeface="Cambria Math" panose="02040503050406030204" pitchFamily="18" charset="0"/>
                            </a:rPr>
                          </m:ctrlPr>
                        </m:fPr>
                        <m:num>
                          <m:r>
                            <a:rPr lang="es-MX" b="0" i="1" smtClean="0">
                              <a:latin typeface="Cambria Math" panose="02040503050406030204" pitchFamily="18" charset="0"/>
                            </a:rPr>
                            <m:t>(1−</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𝑟</m:t>
                              </m:r>
                            </m:e>
                            <m:sup>
                              <m:r>
                                <a:rPr lang="es-MX" b="0" i="1" smtClean="0">
                                  <a:latin typeface="Cambria Math" panose="02040503050406030204" pitchFamily="18" charset="0"/>
                                </a:rPr>
                                <m:t>𝑛</m:t>
                              </m:r>
                            </m:sup>
                          </m:sSup>
                          <m:r>
                            <a:rPr lang="es-MX" b="0" i="1" smtClean="0">
                              <a:latin typeface="Cambria Math" panose="02040503050406030204" pitchFamily="18" charset="0"/>
                            </a:rPr>
                            <m:t>)</m:t>
                          </m:r>
                        </m:num>
                        <m:den>
                          <m:r>
                            <a:rPr lang="es-MX" b="0" i="1" smtClean="0">
                              <a:latin typeface="Cambria Math" panose="02040503050406030204" pitchFamily="18" charset="0"/>
                            </a:rPr>
                            <m:t>1−</m:t>
                          </m:r>
                          <m:r>
                            <a:rPr lang="es-MX" b="0" i="1" smtClean="0">
                              <a:latin typeface="Cambria Math" panose="02040503050406030204" pitchFamily="18" charset="0"/>
                            </a:rPr>
                            <m:t>𝑟</m:t>
                          </m:r>
                        </m:den>
                      </m:f>
                      <m:r>
                        <a:rPr lang="es-MX" b="0" i="1" smtClean="0">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𝑡</m:t>
                              </m:r>
                            </m:e>
                            <m:sub>
                              <m:r>
                                <a:rPr lang="es-MX" i="1">
                                  <a:latin typeface="Cambria Math" panose="02040503050406030204" pitchFamily="18" charset="0"/>
                                </a:rPr>
                                <m:t>1</m:t>
                              </m:r>
                            </m:sub>
                          </m:sSub>
                          <m:r>
                            <a:rPr lang="es-MX" i="1">
                              <a:latin typeface="Cambria Math" panose="02040503050406030204" pitchFamily="18" charset="0"/>
                            </a:rPr>
                            <m:t>1−</m:t>
                          </m:r>
                          <m:sSup>
                            <m:sSupPr>
                              <m:ctrlPr>
                                <a:rPr lang="es-MX" i="1">
                                  <a:latin typeface="Cambria Math" panose="02040503050406030204" pitchFamily="18" charset="0"/>
                                </a:rPr>
                              </m:ctrlPr>
                            </m:sSupPr>
                            <m:e>
                              <m:sSub>
                                <m:sSubPr>
                                  <m:ctrlPr>
                                    <a:rPr lang="es-MX" i="1">
                                      <a:latin typeface="Cambria Math" panose="02040503050406030204" pitchFamily="18" charset="0"/>
                                    </a:rPr>
                                  </m:ctrlPr>
                                </m:sSubPr>
                                <m:e>
                                  <m:r>
                                    <a:rPr lang="es-MX" i="1">
                                      <a:latin typeface="Cambria Math" panose="02040503050406030204" pitchFamily="18" charset="0"/>
                                    </a:rPr>
                                    <m:t>𝑡</m:t>
                                  </m:r>
                                </m:e>
                                <m:sub>
                                  <m:r>
                                    <a:rPr lang="es-MX" i="1">
                                      <a:latin typeface="Cambria Math" panose="02040503050406030204" pitchFamily="18" charset="0"/>
                                    </a:rPr>
                                    <m:t>1</m:t>
                                  </m:r>
                                </m:sub>
                              </m:sSub>
                              <m:r>
                                <a:rPr lang="es-MX" i="1">
                                  <a:latin typeface="Cambria Math" panose="02040503050406030204" pitchFamily="18" charset="0"/>
                                </a:rPr>
                                <m:t>𝑟</m:t>
                              </m:r>
                            </m:e>
                            <m:sup>
                              <m:r>
                                <a:rPr lang="es-MX" i="1">
                                  <a:latin typeface="Cambria Math" panose="02040503050406030204" pitchFamily="18" charset="0"/>
                                </a:rPr>
                                <m:t>𝑛</m:t>
                              </m:r>
                            </m:sup>
                          </m:sSup>
                        </m:num>
                        <m:den>
                          <m:r>
                            <a:rPr lang="es-MX" i="1">
                              <a:latin typeface="Cambria Math" panose="02040503050406030204" pitchFamily="18" charset="0"/>
                            </a:rPr>
                            <m:t>1−</m:t>
                          </m:r>
                          <m:r>
                            <a:rPr lang="es-MX" i="1">
                              <a:latin typeface="Cambria Math" panose="02040503050406030204" pitchFamily="18" charset="0"/>
                            </a:rPr>
                            <m:t>𝑟</m:t>
                          </m:r>
                        </m:den>
                      </m:f>
                    </m:oMath>
                  </m:oMathPara>
                </a14:m>
                <a:endParaRPr lang="es-MX" dirty="0"/>
              </a:p>
              <a:p>
                <a:pPr marL="0" indent="0">
                  <a:buNone/>
                </a:pPr>
                <a:r>
                  <a:rPr lang="es-MX" dirty="0"/>
                  <a:t> </a:t>
                </a:r>
              </a:p>
            </p:txBody>
          </p:sp>
        </mc:Choice>
        <mc:Fallback xmlns="">
          <p:sp>
            <p:nvSpPr>
              <p:cNvPr id="3" name="Marcador de contenido 2">
                <a:extLst>
                  <a:ext uri="{FF2B5EF4-FFF2-40B4-BE49-F238E27FC236}">
                    <a16:creationId xmlns:a16="http://schemas.microsoft.com/office/drawing/2014/main" id="{EB633137-B761-448C-BD94-E01B6D66ADC3}"/>
                  </a:ext>
                </a:extLst>
              </p:cNvPr>
              <p:cNvSpPr>
                <a:spLocks noGrp="1" noRot="1" noChangeAspect="1" noMove="1" noResize="1" noEditPoints="1" noAdjustHandles="1" noChangeArrowheads="1" noChangeShapeType="1" noTextEdit="1"/>
              </p:cNvSpPr>
              <p:nvPr>
                <p:ph idx="1"/>
              </p:nvPr>
            </p:nvSpPr>
            <p:spPr>
              <a:blipFill>
                <a:blip r:embed="rId2"/>
                <a:stretch>
                  <a:fillRect l="-1333" t="-1250" r="-2222" b="-6667"/>
                </a:stretch>
              </a:blipFill>
            </p:spPr>
            <p:txBody>
              <a:bodyPr/>
              <a:lstStyle/>
              <a:p>
                <a:r>
                  <a:rPr lang="es-MX">
                    <a:noFill/>
                  </a:rPr>
                  <a:t> </a:t>
                </a:r>
              </a:p>
            </p:txBody>
          </p:sp>
        </mc:Fallback>
      </mc:AlternateContent>
    </p:spTree>
    <p:extLst>
      <p:ext uri="{BB962C8B-B14F-4D97-AF65-F5344CB8AC3E}">
        <p14:creationId xmlns:p14="http://schemas.microsoft.com/office/powerpoint/2010/main" val="1786058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13A7D7-5A64-4023-AA48-0F202B49E894}"/>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3F86C282-2D9D-459A-9553-8A558CFD785B}"/>
                  </a:ext>
                </a:extLst>
              </p:cNvPr>
              <p:cNvSpPr>
                <a:spLocks noGrp="1"/>
              </p:cNvSpPr>
              <p:nvPr>
                <p:ph idx="1"/>
              </p:nvPr>
            </p:nvSpPr>
            <p:spPr/>
            <p:txBody>
              <a:bodyPr/>
              <a:lstStyle/>
              <a:p>
                <a:pPr marL="0" indent="0">
                  <a:buNone/>
                </a:pPr>
                <a:r>
                  <a:rPr lang="es-MX" dirty="0"/>
                  <a:t>Sustituimos los términos de anualidades:</a:t>
                </a:r>
              </a:p>
              <a:p>
                <a:pPr marL="0" indent="0">
                  <a:buNone/>
                </a:pPr>
                <a14:m>
                  <m:oMathPara xmlns:m="http://schemas.openxmlformats.org/officeDocument/2006/math">
                    <m:oMathParaPr>
                      <m:jc m:val="centerGroup"/>
                    </m:oMathParaPr>
                    <m:oMath xmlns:m="http://schemas.openxmlformats.org/officeDocument/2006/math">
                      <m:r>
                        <m:rPr>
                          <m:sty m:val="p"/>
                        </m:rPr>
                        <a:rPr lang="es-MX" b="0" i="0" smtClean="0">
                          <a:latin typeface="Cambria Math" panose="02040503050406030204" pitchFamily="18" charset="0"/>
                        </a:rPr>
                        <m:t>M</m:t>
                      </m:r>
                      <m:r>
                        <a:rPr lang="es-MX" i="1">
                          <a:latin typeface="Cambria Math" panose="02040503050406030204" pitchFamily="18" charset="0"/>
                        </a:rPr>
                        <m:t>=</m:t>
                      </m:r>
                      <m:f>
                        <m:fPr>
                          <m:ctrlPr>
                            <a:rPr lang="es-MX" i="1">
                              <a:latin typeface="Cambria Math" panose="02040503050406030204" pitchFamily="18" charset="0"/>
                            </a:rPr>
                          </m:ctrlPr>
                        </m:fPr>
                        <m:num>
                          <m:r>
                            <a:rPr lang="es-MX" b="0" i="1" smtClean="0">
                              <a:latin typeface="Cambria Math" panose="02040503050406030204" pitchFamily="18" charset="0"/>
                            </a:rPr>
                            <m:t>𝑅</m:t>
                          </m:r>
                          <m:r>
                            <a:rPr lang="es-MX" i="1">
                              <a:latin typeface="Cambria Math" panose="02040503050406030204" pitchFamily="18" charset="0"/>
                            </a:rPr>
                            <m:t>−</m:t>
                          </m:r>
                          <m:sSup>
                            <m:sSupPr>
                              <m:ctrlPr>
                                <a:rPr lang="es-MX" i="1">
                                  <a:latin typeface="Cambria Math" panose="02040503050406030204" pitchFamily="18" charset="0"/>
                                </a:rPr>
                              </m:ctrlPr>
                            </m:sSupPr>
                            <m:e>
                              <m:r>
                                <a:rPr lang="es-MX" b="0" i="1" smtClean="0">
                                  <a:latin typeface="Cambria Math" panose="02040503050406030204" pitchFamily="18" charset="0"/>
                                </a:rPr>
                                <m:t>𝑅</m:t>
                              </m:r>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e>
                            <m:sup>
                              <m:r>
                                <a:rPr lang="es-MX" i="1">
                                  <a:latin typeface="Cambria Math" panose="02040503050406030204" pitchFamily="18" charset="0"/>
                                </a:rPr>
                                <m:t>𝑛</m:t>
                              </m:r>
                            </m:sup>
                          </m:sSup>
                        </m:num>
                        <m:den>
                          <m:r>
                            <a:rPr lang="es-MX" i="1">
                              <a:latin typeface="Cambria Math" panose="02040503050406030204" pitchFamily="18" charset="0"/>
                            </a:rPr>
                            <m:t>1−</m:t>
                          </m:r>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den>
                      </m:f>
                    </m:oMath>
                  </m:oMathPara>
                </a14:m>
                <a:endParaRPr lang="es-MX" dirty="0"/>
              </a:p>
              <a:p>
                <a:pPr marL="0" indent="0">
                  <a:buNone/>
                </a:pPr>
                <a:r>
                  <a:rPr lang="es-MX" dirty="0"/>
                  <a:t>Ordenando términos, tenemos:</a:t>
                </a:r>
              </a:p>
              <a:p>
                <a:pPr marL="0" indent="0">
                  <a:buNone/>
                </a:pPr>
                <a14:m>
                  <m:oMathPara xmlns:m="http://schemas.openxmlformats.org/officeDocument/2006/math">
                    <m:oMathParaPr>
                      <m:jc m:val="centerGroup"/>
                    </m:oMathParaPr>
                    <m:oMath xmlns:m="http://schemas.openxmlformats.org/officeDocument/2006/math">
                      <m:r>
                        <m:rPr>
                          <m:sty m:val="p"/>
                        </m:rPr>
                        <a:rPr lang="es-MX">
                          <a:latin typeface="Cambria Math" panose="02040503050406030204" pitchFamily="18" charset="0"/>
                        </a:rPr>
                        <m:t>M</m:t>
                      </m:r>
                      <m:r>
                        <a:rPr lang="es-MX" i="1">
                          <a:latin typeface="Cambria Math" panose="02040503050406030204" pitchFamily="18" charset="0"/>
                        </a:rPr>
                        <m:t>=</m:t>
                      </m:r>
                      <m:r>
                        <a:rPr lang="es-MX" b="0" i="1" smtClean="0">
                          <a:latin typeface="Cambria Math" panose="02040503050406030204" pitchFamily="18" charset="0"/>
                        </a:rPr>
                        <m:t>𝑅</m:t>
                      </m:r>
                      <m:f>
                        <m:fPr>
                          <m:ctrlPr>
                            <a:rPr lang="es-MX" i="1">
                              <a:latin typeface="Cambria Math" panose="02040503050406030204" pitchFamily="18" charset="0"/>
                            </a:rPr>
                          </m:ctrlPr>
                        </m:fPr>
                        <m:num>
                          <m:sSup>
                            <m:sSupPr>
                              <m:ctrlPr>
                                <a:rPr lang="es-MX" i="1" smtClean="0">
                                  <a:latin typeface="Cambria Math" panose="02040503050406030204" pitchFamily="18" charset="0"/>
                                </a:rPr>
                              </m:ctrlPr>
                            </m:sSupPr>
                            <m:e>
                              <m:r>
                                <a:rPr lang="es-MX" i="1">
                                  <a:latin typeface="Cambria Math" panose="02040503050406030204" pitchFamily="18" charset="0"/>
                                </a:rPr>
                                <m:t>(1+</m:t>
                              </m:r>
                              <m:r>
                                <a:rPr lang="es-MX" i="1">
                                  <a:latin typeface="Cambria Math" panose="02040503050406030204" pitchFamily="18" charset="0"/>
                                </a:rPr>
                                <m:t>𝑖</m:t>
                              </m:r>
                              <m:r>
                                <a:rPr lang="es-MX" i="1">
                                  <a:latin typeface="Cambria Math" panose="02040503050406030204" pitchFamily="18" charset="0"/>
                                </a:rPr>
                                <m:t>)</m:t>
                              </m:r>
                            </m:e>
                            <m:sup>
                              <m:r>
                                <a:rPr lang="es-MX" i="1">
                                  <a:latin typeface="Cambria Math" panose="02040503050406030204" pitchFamily="18" charset="0"/>
                                </a:rPr>
                                <m:t>𝑛</m:t>
                              </m:r>
                            </m:sup>
                          </m:sSup>
                          <m:r>
                            <a:rPr lang="es-MX" b="0" i="1" smtClean="0">
                              <a:latin typeface="Cambria Math" panose="02040503050406030204" pitchFamily="18" charset="0"/>
                            </a:rPr>
                            <m:t>−1</m:t>
                          </m:r>
                        </m:num>
                        <m:den>
                          <m:r>
                            <a:rPr lang="es-MX" i="1">
                              <a:latin typeface="Cambria Math" panose="02040503050406030204" pitchFamily="18" charset="0"/>
                            </a:rPr>
                            <m:t>𝑖</m:t>
                          </m:r>
                        </m:den>
                      </m:f>
                    </m:oMath>
                  </m:oMathPara>
                </a14:m>
                <a:endParaRPr lang="es-MX" dirty="0"/>
              </a:p>
              <a:p>
                <a:pPr marL="0" indent="0">
                  <a:buNone/>
                </a:pPr>
                <a:r>
                  <a:rPr lang="es-MX" dirty="0"/>
                  <a:t>Al aplicar para resolver el problema anterior, se tiene:</a:t>
                </a:r>
              </a:p>
              <a:p>
                <a:pPr marL="0" indent="0">
                  <a:buNone/>
                </a:pPr>
                <a14:m>
                  <m:oMath xmlns:m="http://schemas.openxmlformats.org/officeDocument/2006/math">
                    <m:r>
                      <m:rPr>
                        <m:sty m:val="p"/>
                      </m:rPr>
                      <a:rPr lang="es-MX">
                        <a:latin typeface="Cambria Math" panose="02040503050406030204" pitchFamily="18" charset="0"/>
                      </a:rPr>
                      <m:t>M</m:t>
                    </m:r>
                    <m:r>
                      <a:rPr lang="es-MX" i="1">
                        <a:latin typeface="Cambria Math" panose="02040503050406030204" pitchFamily="18" charset="0"/>
                      </a:rPr>
                      <m:t>=</m:t>
                    </m:r>
                    <m:r>
                      <a:rPr lang="es-MX" b="0" i="1" smtClean="0">
                        <a:latin typeface="Cambria Math" panose="02040503050406030204" pitchFamily="18" charset="0"/>
                      </a:rPr>
                      <m:t>5000</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r>
                              <a:rPr lang="es-MX" i="1">
                                <a:latin typeface="Cambria Math" panose="02040503050406030204" pitchFamily="18" charset="0"/>
                              </a:rPr>
                              <m:t>(1+</m:t>
                            </m:r>
                            <m:r>
                              <a:rPr lang="es-MX" b="0" i="1" smtClean="0">
                                <a:latin typeface="Cambria Math" panose="02040503050406030204" pitchFamily="18" charset="0"/>
                              </a:rPr>
                              <m:t>0.0115</m:t>
                            </m:r>
                            <m:r>
                              <a:rPr lang="es-MX" i="1">
                                <a:latin typeface="Cambria Math" panose="02040503050406030204" pitchFamily="18" charset="0"/>
                              </a:rPr>
                              <m:t>)</m:t>
                            </m:r>
                          </m:e>
                          <m:sup>
                            <m:r>
                              <a:rPr lang="es-MX" b="0" i="1" smtClean="0">
                                <a:latin typeface="Cambria Math" panose="02040503050406030204" pitchFamily="18" charset="0"/>
                              </a:rPr>
                              <m:t>6</m:t>
                            </m:r>
                          </m:sup>
                        </m:sSup>
                        <m:r>
                          <a:rPr lang="es-MX" i="1">
                            <a:latin typeface="Cambria Math" panose="02040503050406030204" pitchFamily="18" charset="0"/>
                          </a:rPr>
                          <m:t>−1</m:t>
                        </m:r>
                      </m:num>
                      <m:den>
                        <m:r>
                          <a:rPr lang="es-MX" b="0" i="1" smtClean="0">
                            <a:latin typeface="Cambria Math" panose="02040503050406030204" pitchFamily="18" charset="0"/>
                          </a:rPr>
                          <m:t>0.0115</m:t>
                        </m:r>
                      </m:den>
                    </m:f>
                  </m:oMath>
                </a14:m>
                <a:r>
                  <a:rPr lang="es-MX" dirty="0"/>
                  <a:t>=30 875</a:t>
                </a:r>
              </a:p>
              <a:p>
                <a:pPr marL="0" indent="0">
                  <a:buNone/>
                </a:pPr>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3F86C282-2D9D-459A-9553-8A558CFD785B}"/>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1555468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B92A00-DF33-4688-8359-AF844E826DE3}"/>
              </a:ext>
            </a:extLst>
          </p:cNvPr>
          <p:cNvSpPr>
            <a:spLocks noGrp="1"/>
          </p:cNvSpPr>
          <p:nvPr>
            <p:ph type="title"/>
          </p:nvPr>
        </p:nvSpPr>
        <p:spPr/>
        <p:txBody>
          <a:bodyPr/>
          <a:lstStyle/>
          <a:p>
            <a:r>
              <a:rPr lang="es-MX" dirty="0"/>
              <a:t>Práctica 1</a:t>
            </a:r>
          </a:p>
        </p:txBody>
      </p:sp>
      <p:sp>
        <p:nvSpPr>
          <p:cNvPr id="3" name="Marcador de contenido 2">
            <a:extLst>
              <a:ext uri="{FF2B5EF4-FFF2-40B4-BE49-F238E27FC236}">
                <a16:creationId xmlns:a16="http://schemas.microsoft.com/office/drawing/2014/main" id="{24A1C88C-CA90-450C-A76D-7342AF20FD2B}"/>
              </a:ext>
            </a:extLst>
          </p:cNvPr>
          <p:cNvSpPr>
            <a:spLocks noGrp="1"/>
          </p:cNvSpPr>
          <p:nvPr>
            <p:ph idx="1"/>
          </p:nvPr>
        </p:nvSpPr>
        <p:spPr/>
        <p:txBody>
          <a:bodyPr/>
          <a:lstStyle/>
          <a:p>
            <a:pPr marL="0" indent="0">
              <a:buNone/>
            </a:pPr>
            <a:r>
              <a:rPr lang="es-MX" dirty="0"/>
              <a:t>El papá de un niño de 8 años empieza a ahorrar para que su hijo pueda estudiar una carrera universitaria. Planea depositar $3500 en una cuenta de ahorro al final de cada mes los próximos 10 años. Si la tasa de interés es del 8.4% anual.</a:t>
            </a:r>
          </a:p>
          <a:p>
            <a:r>
              <a:rPr lang="es-MX" dirty="0"/>
              <a:t>¿Cuál será el monto de la cuenta al cabo de 10 años?</a:t>
            </a:r>
          </a:p>
          <a:p>
            <a:endParaRPr lang="es-MX" dirty="0"/>
          </a:p>
          <a:p>
            <a:r>
              <a:rPr lang="es-MX" dirty="0"/>
              <a:t>¿De cuánto serán los intereses?</a:t>
            </a:r>
          </a:p>
        </p:txBody>
      </p:sp>
    </p:spTree>
    <p:extLst>
      <p:ext uri="{BB962C8B-B14F-4D97-AF65-F5344CB8AC3E}">
        <p14:creationId xmlns:p14="http://schemas.microsoft.com/office/powerpoint/2010/main" val="380854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B1067E-1AB3-4C41-B193-EB2DD46F4431}"/>
              </a:ext>
            </a:extLst>
          </p:cNvPr>
          <p:cNvSpPr>
            <a:spLocks noGrp="1"/>
          </p:cNvSpPr>
          <p:nvPr>
            <p:ph type="title"/>
          </p:nvPr>
        </p:nvSpPr>
        <p:spPr/>
        <p:txBody>
          <a:bodyPr/>
          <a:lstStyle/>
          <a:p>
            <a:r>
              <a:rPr lang="es-MX" dirty="0"/>
              <a:t>Práctica 2</a:t>
            </a:r>
          </a:p>
        </p:txBody>
      </p:sp>
      <p:sp>
        <p:nvSpPr>
          <p:cNvPr id="3" name="Marcador de contenido 2">
            <a:extLst>
              <a:ext uri="{FF2B5EF4-FFF2-40B4-BE49-F238E27FC236}">
                <a16:creationId xmlns:a16="http://schemas.microsoft.com/office/drawing/2014/main" id="{3FBCB78F-D6F5-4FB9-A883-64B2F46F3E90}"/>
              </a:ext>
            </a:extLst>
          </p:cNvPr>
          <p:cNvSpPr>
            <a:spLocks noGrp="1"/>
          </p:cNvSpPr>
          <p:nvPr>
            <p:ph idx="1"/>
          </p:nvPr>
        </p:nvSpPr>
        <p:spPr/>
        <p:txBody>
          <a:bodyPr/>
          <a:lstStyle/>
          <a:p>
            <a:r>
              <a:rPr lang="es-MX" dirty="0"/>
              <a:t>Del ejemplo anterior, suponga que el depósito de $3500 mensuales se efectúa únicamente por los 5 primeros años y el resto del tiempo se depositarán $4000 mensuales con el fin de compensar la inflación. Obtenga el monto final y el interés ganado.</a:t>
            </a:r>
          </a:p>
        </p:txBody>
      </p:sp>
    </p:spTree>
    <p:extLst>
      <p:ext uri="{BB962C8B-B14F-4D97-AF65-F5344CB8AC3E}">
        <p14:creationId xmlns:p14="http://schemas.microsoft.com/office/powerpoint/2010/main" val="215085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3DFE47-C61F-4EBF-A23B-032D814E22A3}"/>
              </a:ext>
            </a:extLst>
          </p:cNvPr>
          <p:cNvSpPr>
            <a:spLocks noGrp="1"/>
          </p:cNvSpPr>
          <p:nvPr>
            <p:ph type="title"/>
          </p:nvPr>
        </p:nvSpPr>
        <p:spPr/>
        <p:txBody>
          <a:bodyPr/>
          <a:lstStyle/>
          <a:p>
            <a:r>
              <a:rPr lang="es-MX" dirty="0"/>
              <a:t>Valor presente o Valor Actual</a:t>
            </a:r>
          </a:p>
        </p:txBody>
      </p:sp>
      <p:sp>
        <p:nvSpPr>
          <p:cNvPr id="3" name="Marcador de contenido 2">
            <a:extLst>
              <a:ext uri="{FF2B5EF4-FFF2-40B4-BE49-F238E27FC236}">
                <a16:creationId xmlns:a16="http://schemas.microsoft.com/office/drawing/2014/main" id="{3A1AB792-25E8-4695-B0B0-89BC0E3C7CF0}"/>
              </a:ext>
            </a:extLst>
          </p:cNvPr>
          <p:cNvSpPr>
            <a:spLocks noGrp="1"/>
          </p:cNvSpPr>
          <p:nvPr>
            <p:ph idx="1"/>
          </p:nvPr>
        </p:nvSpPr>
        <p:spPr/>
        <p:txBody>
          <a:bodyPr/>
          <a:lstStyle/>
          <a:p>
            <a:pPr marL="0" indent="0">
              <a:buNone/>
            </a:pPr>
            <a:r>
              <a:rPr lang="es-MX" dirty="0"/>
              <a:t>El valor presente de una anualidad se define como la suma de los valores presentes de todos los pagos.</a:t>
            </a:r>
          </a:p>
          <a:p>
            <a:pPr marL="0" indent="0">
              <a:buNone/>
            </a:pPr>
            <a:r>
              <a:rPr lang="es-MX" dirty="0"/>
              <a:t>Ejemplo:</a:t>
            </a:r>
          </a:p>
          <a:p>
            <a:pPr marL="0" indent="0">
              <a:buNone/>
            </a:pPr>
            <a:r>
              <a:rPr lang="es-MX" dirty="0"/>
              <a:t>Suponga que una persona va a liquidar una deuda mediante 4 pagos mensuales vencidos de $1183.72 cada uno, que incluyen intereses al 3% mensual. Se desea obtener la suma del valor presente de los pagos, o sea, el valor presente de la anualidad.</a:t>
            </a:r>
          </a:p>
          <a:p>
            <a:pPr marL="0" indent="0">
              <a:buNone/>
            </a:pPr>
            <a:endParaRPr lang="es-MX" dirty="0"/>
          </a:p>
        </p:txBody>
      </p:sp>
    </p:spTree>
    <p:extLst>
      <p:ext uri="{BB962C8B-B14F-4D97-AF65-F5344CB8AC3E}">
        <p14:creationId xmlns:p14="http://schemas.microsoft.com/office/powerpoint/2010/main" val="288528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23A1DFFF-BC18-4215-B898-4B1CF2DF628D}"/>
                  </a:ext>
                </a:extLst>
              </p:cNvPr>
              <p:cNvSpPr>
                <a:spLocks noGrp="1"/>
              </p:cNvSpPr>
              <p:nvPr>
                <p:ph idx="1"/>
              </p:nvPr>
            </p:nvSpPr>
            <p:spPr>
              <a:xfrm>
                <a:off x="251520" y="373441"/>
                <a:ext cx="8229600" cy="557192"/>
              </a:xfrm>
            </p:spPr>
            <p:txBody>
              <a:bodyPr>
                <a:noAutofit/>
              </a:bodyPr>
              <a:lstStyle/>
              <a:p>
                <a:pPr marL="0" indent="0">
                  <a:buNone/>
                </a:pPr>
                <a:r>
                  <a:rPr lang="es-MX" dirty="0"/>
                  <a:t>El diagrama de tiempo es:</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Si la fecha focal se localiza en el momento actual, entonces se puede formar la siguiente ecuación de valor</a:t>
                </a:r>
                <a:endParaRPr lang="es-MX"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1183.72</m:t>
                          </m:r>
                        </m:num>
                        <m:den>
                          <m:r>
                            <a:rPr lang="es-MX" b="0" i="1" smtClean="0">
                              <a:latin typeface="Cambria Math" panose="02040503050406030204" pitchFamily="18" charset="0"/>
                            </a:rPr>
                            <m:t>1.03</m:t>
                          </m:r>
                        </m:den>
                      </m:f>
                      <m:r>
                        <a:rPr lang="es-MX" b="0" i="1" smtClean="0">
                          <a:latin typeface="Cambria Math" panose="02040503050406030204" pitchFamily="18" charset="0"/>
                        </a:rPr>
                        <m:t>+</m:t>
                      </m:r>
                      <m:f>
                        <m:fPr>
                          <m:ctrlPr>
                            <a:rPr lang="es-MX" i="1" smtClean="0">
                              <a:latin typeface="Cambria Math" panose="02040503050406030204" pitchFamily="18" charset="0"/>
                            </a:rPr>
                          </m:ctrlPr>
                        </m:fPr>
                        <m:num>
                          <m:r>
                            <a:rPr lang="es-MX" i="1">
                              <a:latin typeface="Cambria Math" panose="02040503050406030204" pitchFamily="18" charset="0"/>
                            </a:rPr>
                            <m:t>1183.72</m:t>
                          </m:r>
                        </m:num>
                        <m:den>
                          <m:sSup>
                            <m:sSupPr>
                              <m:ctrlPr>
                                <a:rPr lang="es-MX" i="1" smtClean="0">
                                  <a:latin typeface="Cambria Math" panose="02040503050406030204" pitchFamily="18" charset="0"/>
                                </a:rPr>
                              </m:ctrlPr>
                            </m:sSupPr>
                            <m:e>
                              <m:r>
                                <a:rPr lang="es-MX" i="1">
                                  <a:latin typeface="Cambria Math" panose="02040503050406030204" pitchFamily="18" charset="0"/>
                                </a:rPr>
                                <m:t>1.03</m:t>
                              </m:r>
                            </m:e>
                            <m:sup>
                              <m:r>
                                <a:rPr lang="es-MX" b="0" i="1" smtClean="0">
                                  <a:latin typeface="Cambria Math" panose="02040503050406030204" pitchFamily="18" charset="0"/>
                                </a:rPr>
                                <m:t>2</m:t>
                              </m:r>
                            </m:sup>
                          </m:sSup>
                        </m:den>
                      </m:f>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1183.72</m:t>
                          </m:r>
                        </m:num>
                        <m:den>
                          <m:sSup>
                            <m:sSupPr>
                              <m:ctrlPr>
                                <a:rPr lang="es-MX" i="1">
                                  <a:latin typeface="Cambria Math" panose="02040503050406030204" pitchFamily="18" charset="0"/>
                                </a:rPr>
                              </m:ctrlPr>
                            </m:sSupPr>
                            <m:e>
                              <m:r>
                                <a:rPr lang="es-MX" i="1">
                                  <a:latin typeface="Cambria Math" panose="02040503050406030204" pitchFamily="18" charset="0"/>
                                </a:rPr>
                                <m:t>1.03</m:t>
                              </m:r>
                            </m:e>
                            <m:sup>
                              <m:r>
                                <a:rPr lang="es-MX" b="0" i="1" smtClean="0">
                                  <a:latin typeface="Cambria Math" panose="02040503050406030204" pitchFamily="18" charset="0"/>
                                </a:rPr>
                                <m:t>3</m:t>
                              </m:r>
                            </m:sup>
                          </m:sSup>
                        </m:den>
                      </m:f>
                      <m:r>
                        <a:rPr lang="es-MX" b="0" i="1" smtClean="0">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1183.72</m:t>
                          </m:r>
                        </m:num>
                        <m:den>
                          <m:sSup>
                            <m:sSupPr>
                              <m:ctrlPr>
                                <a:rPr lang="es-MX" i="1">
                                  <a:latin typeface="Cambria Math" panose="02040503050406030204" pitchFamily="18" charset="0"/>
                                </a:rPr>
                              </m:ctrlPr>
                            </m:sSupPr>
                            <m:e>
                              <m:r>
                                <a:rPr lang="es-MX" i="1">
                                  <a:latin typeface="Cambria Math" panose="02040503050406030204" pitchFamily="18" charset="0"/>
                                </a:rPr>
                                <m:t>1.03</m:t>
                              </m:r>
                            </m:e>
                            <m:sup>
                              <m:r>
                                <a:rPr lang="es-MX" b="0" i="1" smtClean="0">
                                  <a:latin typeface="Cambria Math" panose="02040503050406030204" pitchFamily="18" charset="0"/>
                                </a:rPr>
                                <m:t>4</m:t>
                              </m:r>
                            </m:sup>
                          </m:sSup>
                        </m:den>
                      </m:f>
                    </m:oMath>
                  </m:oMathPara>
                </a14:m>
                <a:endParaRPr lang="es-MX" dirty="0"/>
              </a:p>
              <a:p>
                <a:pPr marL="0" indent="0">
                  <a:buNone/>
                </a:pPr>
                <a:r>
                  <a:rPr lang="es-MX" dirty="0"/>
                  <a:t>La expresión anterior se puede escribir como:</a:t>
                </a:r>
              </a:p>
              <a:p>
                <a:pPr marL="0" indent="0">
                  <a:buNone/>
                </a:pPr>
                <a14:m>
                  <m:oMathPara xmlns:m="http://schemas.openxmlformats.org/officeDocument/2006/math">
                    <m:oMathParaPr>
                      <m:jc m:val="centerGroup"/>
                    </m:oMathParaPr>
                    <m:oMath xmlns:m="http://schemas.openxmlformats.org/officeDocument/2006/math">
                      <m:r>
                        <a:rPr lang="es-MX" sz="2800" i="1">
                          <a:latin typeface="Cambria Math" panose="02040503050406030204" pitchFamily="18" charset="0"/>
                        </a:rPr>
                        <m:t>𝐶</m:t>
                      </m:r>
                      <m:r>
                        <a:rPr lang="es-MX" sz="2800" i="1">
                          <a:latin typeface="Cambria Math" panose="02040503050406030204" pitchFamily="18" charset="0"/>
                        </a:rPr>
                        <m:t>=1183.72</m:t>
                      </m:r>
                      <m:sSup>
                        <m:sSupPr>
                          <m:ctrlPr>
                            <a:rPr lang="es-MX" sz="2800" i="1" smtClean="0">
                              <a:latin typeface="Cambria Math" panose="02040503050406030204" pitchFamily="18" charset="0"/>
                            </a:rPr>
                          </m:ctrlPr>
                        </m:sSupPr>
                        <m:e>
                          <m:d>
                            <m:dPr>
                              <m:ctrlPr>
                                <a:rPr lang="es-MX" sz="2800" i="1" smtClean="0">
                                  <a:latin typeface="Cambria Math" panose="02040503050406030204" pitchFamily="18" charset="0"/>
                                </a:rPr>
                              </m:ctrlPr>
                            </m:dPr>
                            <m:e>
                              <m:r>
                                <a:rPr lang="es-MX" sz="2800" b="0" i="1" smtClean="0">
                                  <a:latin typeface="Cambria Math" panose="02040503050406030204" pitchFamily="18" charset="0"/>
                                </a:rPr>
                                <m:t>1.03</m:t>
                              </m:r>
                            </m:e>
                          </m:d>
                        </m:e>
                        <m:sup>
                          <m:r>
                            <a:rPr lang="es-MX" sz="2800" b="0" i="1" smtClean="0">
                              <a:latin typeface="Cambria Math" panose="02040503050406030204" pitchFamily="18" charset="0"/>
                            </a:rPr>
                            <m:t>−1</m:t>
                          </m:r>
                        </m:sup>
                      </m:sSup>
                      <m:r>
                        <a:rPr lang="es-MX" sz="2800" b="0" i="1" smtClean="0">
                          <a:latin typeface="Cambria Math" panose="02040503050406030204" pitchFamily="18" charset="0"/>
                        </a:rPr>
                        <m:t>+</m:t>
                      </m:r>
                    </m:oMath>
                  </m:oMathPara>
                </a14:m>
                <a:endParaRPr lang="es-MX" sz="2800"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s-MX" sz="2800" i="1">
                          <a:latin typeface="Cambria Math" panose="02040503050406030204" pitchFamily="18" charset="0"/>
                        </a:rPr>
                        <m:t>1183.72</m:t>
                      </m:r>
                      <m:sSup>
                        <m:sSupPr>
                          <m:ctrlPr>
                            <a:rPr lang="es-MX" sz="2800" i="1">
                              <a:latin typeface="Cambria Math" panose="02040503050406030204" pitchFamily="18" charset="0"/>
                            </a:rPr>
                          </m:ctrlPr>
                        </m:sSupPr>
                        <m:e>
                          <m:d>
                            <m:dPr>
                              <m:ctrlPr>
                                <a:rPr lang="es-MX" sz="2800" i="1">
                                  <a:latin typeface="Cambria Math" panose="02040503050406030204" pitchFamily="18" charset="0"/>
                                </a:rPr>
                              </m:ctrlPr>
                            </m:dPr>
                            <m:e>
                              <m:r>
                                <a:rPr lang="es-MX" sz="2800" i="1">
                                  <a:latin typeface="Cambria Math" panose="02040503050406030204" pitchFamily="18" charset="0"/>
                                </a:rPr>
                                <m:t>1.03</m:t>
                              </m:r>
                            </m:e>
                          </m:d>
                        </m:e>
                        <m:sup>
                          <m:r>
                            <a:rPr lang="es-MX" sz="2800" i="1">
                              <a:latin typeface="Cambria Math" panose="02040503050406030204" pitchFamily="18" charset="0"/>
                            </a:rPr>
                            <m:t>−</m:t>
                          </m:r>
                          <m:r>
                            <a:rPr lang="es-MX" sz="2800" b="0" i="1" smtClean="0">
                              <a:latin typeface="Cambria Math" panose="02040503050406030204" pitchFamily="18" charset="0"/>
                            </a:rPr>
                            <m:t>2</m:t>
                          </m:r>
                        </m:sup>
                      </m:sSup>
                      <m:r>
                        <a:rPr lang="es-MX" sz="2800" i="1">
                          <a:latin typeface="Cambria Math" panose="02040503050406030204" pitchFamily="18" charset="0"/>
                        </a:rPr>
                        <m:t>+1183.72</m:t>
                      </m:r>
                      <m:sSup>
                        <m:sSupPr>
                          <m:ctrlPr>
                            <a:rPr lang="es-MX" sz="2800" i="1">
                              <a:latin typeface="Cambria Math" panose="02040503050406030204" pitchFamily="18" charset="0"/>
                            </a:rPr>
                          </m:ctrlPr>
                        </m:sSupPr>
                        <m:e>
                          <m:d>
                            <m:dPr>
                              <m:ctrlPr>
                                <a:rPr lang="es-MX" sz="2800" i="1">
                                  <a:latin typeface="Cambria Math" panose="02040503050406030204" pitchFamily="18" charset="0"/>
                                </a:rPr>
                              </m:ctrlPr>
                            </m:dPr>
                            <m:e>
                              <m:r>
                                <a:rPr lang="es-MX" sz="2800" i="1">
                                  <a:latin typeface="Cambria Math" panose="02040503050406030204" pitchFamily="18" charset="0"/>
                                </a:rPr>
                                <m:t>1.03</m:t>
                              </m:r>
                            </m:e>
                          </m:d>
                        </m:e>
                        <m:sup>
                          <m:r>
                            <a:rPr lang="es-MX" sz="2800" i="1">
                              <a:latin typeface="Cambria Math" panose="02040503050406030204" pitchFamily="18" charset="0"/>
                            </a:rPr>
                            <m:t>−</m:t>
                          </m:r>
                          <m:r>
                            <a:rPr lang="es-MX" sz="2800" b="0" i="1" smtClean="0">
                              <a:latin typeface="Cambria Math" panose="02040503050406030204" pitchFamily="18" charset="0"/>
                            </a:rPr>
                            <m:t>3</m:t>
                          </m:r>
                        </m:sup>
                      </m:sSup>
                      <m:r>
                        <a:rPr lang="es-MX" sz="2800" i="1">
                          <a:latin typeface="Cambria Math" panose="02040503050406030204" pitchFamily="18" charset="0"/>
                        </a:rPr>
                        <m:t>+1183.72</m:t>
                      </m:r>
                      <m:sSup>
                        <m:sSupPr>
                          <m:ctrlPr>
                            <a:rPr lang="es-MX" sz="2800" i="1">
                              <a:latin typeface="Cambria Math" panose="02040503050406030204" pitchFamily="18" charset="0"/>
                            </a:rPr>
                          </m:ctrlPr>
                        </m:sSupPr>
                        <m:e>
                          <m:d>
                            <m:dPr>
                              <m:ctrlPr>
                                <a:rPr lang="es-MX" sz="2800" i="1">
                                  <a:latin typeface="Cambria Math" panose="02040503050406030204" pitchFamily="18" charset="0"/>
                                </a:rPr>
                              </m:ctrlPr>
                            </m:dPr>
                            <m:e>
                              <m:r>
                                <a:rPr lang="es-MX" sz="2800" i="1">
                                  <a:latin typeface="Cambria Math" panose="02040503050406030204" pitchFamily="18" charset="0"/>
                                </a:rPr>
                                <m:t>1.03</m:t>
                              </m:r>
                            </m:e>
                          </m:d>
                        </m:e>
                        <m:sup>
                          <m:r>
                            <a:rPr lang="es-MX" sz="2800" i="1">
                              <a:latin typeface="Cambria Math" panose="02040503050406030204" pitchFamily="18" charset="0"/>
                            </a:rPr>
                            <m:t>−</m:t>
                          </m:r>
                          <m:r>
                            <a:rPr lang="es-MX" sz="2800" b="0" i="1" smtClean="0">
                              <a:latin typeface="Cambria Math" panose="02040503050406030204" pitchFamily="18" charset="0"/>
                            </a:rPr>
                            <m:t>4</m:t>
                          </m:r>
                        </m:sup>
                      </m:sSup>
                      <m:r>
                        <a:rPr lang="es-MX" sz="2800" b="0" i="1" smtClean="0">
                          <a:latin typeface="Cambria Math" panose="02040503050406030204" pitchFamily="18" charset="0"/>
                        </a:rPr>
                        <m:t>=4400</m:t>
                      </m:r>
                    </m:oMath>
                  </m:oMathPara>
                </a14:m>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23A1DFFF-BC18-4215-B898-4B1CF2DF628D}"/>
                  </a:ext>
                </a:extLst>
              </p:cNvPr>
              <p:cNvSpPr>
                <a:spLocks noGrp="1" noRot="1" noChangeAspect="1" noMove="1" noResize="1" noEditPoints="1" noAdjustHandles="1" noChangeArrowheads="1" noChangeShapeType="1" noTextEdit="1"/>
              </p:cNvSpPr>
              <p:nvPr>
                <p:ph idx="1"/>
              </p:nvPr>
            </p:nvSpPr>
            <p:spPr>
              <a:xfrm>
                <a:off x="251520" y="373441"/>
                <a:ext cx="8229600" cy="557192"/>
              </a:xfrm>
              <a:blipFill>
                <a:blip r:embed="rId2"/>
                <a:stretch>
                  <a:fillRect l="-1333" t="-8696" b="-998913"/>
                </a:stretch>
              </a:blipFill>
            </p:spPr>
            <p:txBody>
              <a:bodyPr/>
              <a:lstStyle/>
              <a:p>
                <a:r>
                  <a:rPr lang="es-MX">
                    <a:noFill/>
                  </a:rPr>
                  <a:t> </a:t>
                </a:r>
              </a:p>
            </p:txBody>
          </p:sp>
        </mc:Fallback>
      </mc:AlternateContent>
      <p:cxnSp>
        <p:nvCxnSpPr>
          <p:cNvPr id="4" name="Conector recto 3">
            <a:extLst>
              <a:ext uri="{FF2B5EF4-FFF2-40B4-BE49-F238E27FC236}">
                <a16:creationId xmlns:a16="http://schemas.microsoft.com/office/drawing/2014/main" id="{6F01265E-AE5F-4738-A4CF-82E8B07E48B8}"/>
              </a:ext>
            </a:extLst>
          </p:cNvPr>
          <p:cNvCxnSpPr>
            <a:cxnSpLocks/>
          </p:cNvCxnSpPr>
          <p:nvPr/>
        </p:nvCxnSpPr>
        <p:spPr>
          <a:xfrm>
            <a:off x="1475656" y="1916832"/>
            <a:ext cx="4104456"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36F8AF2C-A23B-46FE-9E71-8906F918BF3B}"/>
              </a:ext>
            </a:extLst>
          </p:cNvPr>
          <p:cNvCxnSpPr/>
          <p:nvPr/>
        </p:nvCxnSpPr>
        <p:spPr>
          <a:xfrm>
            <a:off x="1475656"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7E5296CA-C21E-4535-BF8A-1ED3CA9EB60E}"/>
              </a:ext>
            </a:extLst>
          </p:cNvPr>
          <p:cNvCxnSpPr/>
          <p:nvPr/>
        </p:nvCxnSpPr>
        <p:spPr>
          <a:xfrm>
            <a:off x="2627784"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2E7AB1D8-8BA5-4F21-A2DE-94273409320C}"/>
              </a:ext>
            </a:extLst>
          </p:cNvPr>
          <p:cNvCxnSpPr/>
          <p:nvPr/>
        </p:nvCxnSpPr>
        <p:spPr>
          <a:xfrm>
            <a:off x="3707904"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1CAE8590-229A-44FF-8087-E5EEBBD12973}"/>
              </a:ext>
            </a:extLst>
          </p:cNvPr>
          <p:cNvCxnSpPr/>
          <p:nvPr/>
        </p:nvCxnSpPr>
        <p:spPr>
          <a:xfrm>
            <a:off x="4716016"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5BA7E4C8-6AE7-42D3-99E5-309AF4A783C2}"/>
              </a:ext>
            </a:extLst>
          </p:cNvPr>
          <p:cNvCxnSpPr/>
          <p:nvPr/>
        </p:nvCxnSpPr>
        <p:spPr>
          <a:xfrm>
            <a:off x="5580112" y="1556792"/>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67B0555C-6E56-41B7-9ECD-E23699F441F4}"/>
              </a:ext>
            </a:extLst>
          </p:cNvPr>
          <p:cNvSpPr txBox="1"/>
          <p:nvPr/>
        </p:nvSpPr>
        <p:spPr>
          <a:xfrm>
            <a:off x="1115616" y="1912186"/>
            <a:ext cx="6264696" cy="369332"/>
          </a:xfrm>
          <a:prstGeom prst="rect">
            <a:avLst/>
          </a:prstGeom>
          <a:noFill/>
        </p:spPr>
        <p:txBody>
          <a:bodyPr wrap="square" rtlCol="0">
            <a:spAutoFit/>
          </a:bodyPr>
          <a:lstStyle/>
          <a:p>
            <a:r>
              <a:rPr lang="es-MX" dirty="0"/>
              <a:t>0                   1                 2                3             4           </a:t>
            </a:r>
          </a:p>
        </p:txBody>
      </p:sp>
      <p:sp>
        <p:nvSpPr>
          <p:cNvPr id="13" name="CuadroTexto 12">
            <a:extLst>
              <a:ext uri="{FF2B5EF4-FFF2-40B4-BE49-F238E27FC236}">
                <a16:creationId xmlns:a16="http://schemas.microsoft.com/office/drawing/2014/main" id="{DB360077-D844-490B-87B6-C36DA9611703}"/>
              </a:ext>
            </a:extLst>
          </p:cNvPr>
          <p:cNvSpPr txBox="1"/>
          <p:nvPr/>
        </p:nvSpPr>
        <p:spPr>
          <a:xfrm>
            <a:off x="1259632" y="1052736"/>
            <a:ext cx="6624736" cy="369332"/>
          </a:xfrm>
          <a:prstGeom prst="rect">
            <a:avLst/>
          </a:prstGeom>
          <a:noFill/>
        </p:spPr>
        <p:txBody>
          <a:bodyPr wrap="square" rtlCol="0">
            <a:spAutoFit/>
          </a:bodyPr>
          <a:lstStyle/>
          <a:p>
            <a:r>
              <a:rPr lang="es-MX" dirty="0"/>
              <a:t>                 1183.72       1183.72      1183.72     1183.72    </a:t>
            </a:r>
          </a:p>
        </p:txBody>
      </p:sp>
      <p:cxnSp>
        <p:nvCxnSpPr>
          <p:cNvPr id="14" name="Conector recto de flecha 13">
            <a:extLst>
              <a:ext uri="{FF2B5EF4-FFF2-40B4-BE49-F238E27FC236}">
                <a16:creationId xmlns:a16="http://schemas.microsoft.com/office/drawing/2014/main" id="{58929377-3E1E-4E63-9360-206D14E5A051}"/>
              </a:ext>
            </a:extLst>
          </p:cNvPr>
          <p:cNvCxnSpPr/>
          <p:nvPr/>
        </p:nvCxnSpPr>
        <p:spPr>
          <a:xfrm>
            <a:off x="2627784"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ECAEDFE7-63A8-40A6-80B4-7E3D49A9316D}"/>
              </a:ext>
            </a:extLst>
          </p:cNvPr>
          <p:cNvCxnSpPr/>
          <p:nvPr/>
        </p:nvCxnSpPr>
        <p:spPr>
          <a:xfrm>
            <a:off x="3707904"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D066F1B9-B527-4F9B-8441-876724B4C594}"/>
              </a:ext>
            </a:extLst>
          </p:cNvPr>
          <p:cNvCxnSpPr/>
          <p:nvPr/>
        </p:nvCxnSpPr>
        <p:spPr>
          <a:xfrm>
            <a:off x="4716016" y="178210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08674CE2-9B5F-4C85-9E1E-84DA78807329}"/>
              </a:ext>
            </a:extLst>
          </p:cNvPr>
          <p:cNvCxnSpPr/>
          <p:nvPr/>
        </p:nvCxnSpPr>
        <p:spPr>
          <a:xfrm>
            <a:off x="5580112"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138B12AC-5BC1-44F3-9227-562DEA333ABF}"/>
              </a:ext>
            </a:extLst>
          </p:cNvPr>
          <p:cNvCxnSpPr>
            <a:cxnSpLocks/>
          </p:cNvCxnSpPr>
          <p:nvPr/>
        </p:nvCxnSpPr>
        <p:spPr>
          <a:xfrm>
            <a:off x="1475656" y="1782108"/>
            <a:ext cx="0" cy="115212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7" name="CuadroTexto 26">
            <a:extLst>
              <a:ext uri="{FF2B5EF4-FFF2-40B4-BE49-F238E27FC236}">
                <a16:creationId xmlns:a16="http://schemas.microsoft.com/office/drawing/2014/main" id="{962D4F31-E493-4CA2-95D5-066C8AE77B3D}"/>
              </a:ext>
            </a:extLst>
          </p:cNvPr>
          <p:cNvSpPr txBox="1"/>
          <p:nvPr/>
        </p:nvSpPr>
        <p:spPr>
          <a:xfrm>
            <a:off x="1115616" y="2862228"/>
            <a:ext cx="1224136" cy="369332"/>
          </a:xfrm>
          <a:prstGeom prst="rect">
            <a:avLst/>
          </a:prstGeom>
          <a:noFill/>
        </p:spPr>
        <p:txBody>
          <a:bodyPr wrap="square" rtlCol="0">
            <a:spAutoFit/>
          </a:bodyPr>
          <a:lstStyle/>
          <a:p>
            <a:r>
              <a:rPr lang="es-MX" dirty="0"/>
              <a:t>VP o C=?</a:t>
            </a:r>
          </a:p>
        </p:txBody>
      </p:sp>
    </p:spTree>
    <p:extLst>
      <p:ext uri="{BB962C8B-B14F-4D97-AF65-F5344CB8AC3E}">
        <p14:creationId xmlns:p14="http://schemas.microsoft.com/office/powerpoint/2010/main" val="801086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BEE6175D-B557-416C-B152-48D24C79290F}"/>
                  </a:ext>
                </a:extLst>
              </p:cNvPr>
              <p:cNvSpPr>
                <a:spLocks noGrp="1"/>
              </p:cNvSpPr>
              <p:nvPr>
                <p:ph idx="1"/>
              </p:nvPr>
            </p:nvSpPr>
            <p:spPr>
              <a:xfrm>
                <a:off x="457200" y="768072"/>
                <a:ext cx="8229600" cy="5829280"/>
              </a:xfrm>
            </p:spPr>
            <p:txBody>
              <a:bodyPr/>
              <a:lstStyle/>
              <a:p>
                <a:pPr marL="0" indent="0">
                  <a:buNone/>
                </a:pPr>
                <a:r>
                  <a:rPr lang="es-MX" dirty="0"/>
                  <a:t>Al igual que antes, puede verse que es una suma de términos es una progresión geométrica con:</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r>
                        <a:rPr lang="es-MX" b="0" i="1" smtClean="0">
                          <a:latin typeface="Cambria Math" panose="02040503050406030204" pitchFamily="18" charset="0"/>
                        </a:rPr>
                        <m:t>=1183(1.03</m:t>
                      </m:r>
                      <m:sSup>
                        <m:sSupPr>
                          <m:ctrlPr>
                            <a:rPr lang="es-MX" b="0" i="1" smtClean="0">
                              <a:latin typeface="Cambria Math" panose="02040503050406030204" pitchFamily="18" charset="0"/>
                            </a:rPr>
                          </m:ctrlPr>
                        </m:sSupPr>
                        <m:e>
                          <m:r>
                            <a:rPr lang="es-MX" b="0" i="1" smtClean="0">
                              <a:latin typeface="Cambria Math" panose="02040503050406030204" pitchFamily="18" charset="0"/>
                            </a:rPr>
                            <m:t>)</m:t>
                          </m:r>
                        </m:e>
                        <m:sup>
                          <m:r>
                            <a:rPr lang="es-MX" b="0" i="1" smtClean="0">
                              <a:latin typeface="Cambria Math" panose="02040503050406030204" pitchFamily="18" charset="0"/>
                            </a:rPr>
                            <m:t>−1</m:t>
                          </m:r>
                        </m:sup>
                      </m:sSup>
                      <m:r>
                        <a:rPr lang="es-MX" b="0" i="1" smtClean="0">
                          <a:latin typeface="Cambria Math" panose="02040503050406030204" pitchFamily="18" charset="0"/>
                        </a:rPr>
                        <m:t>=</m:t>
                      </m:r>
                      <m:r>
                        <a:rPr lang="es-MX" b="0" i="1" smtClean="0">
                          <a:latin typeface="Cambria Math" panose="02040503050406030204" pitchFamily="18" charset="0"/>
                        </a:rPr>
                        <m:t>𝑅</m:t>
                      </m:r>
                      <m:r>
                        <a:rPr lang="es-MX" b="0" i="1" smtClean="0">
                          <a:latin typeface="Cambria Math" panose="02040503050406030204" pitchFamily="18" charset="0"/>
                        </a:rPr>
                        <m:t>(1+</m:t>
                      </m:r>
                      <m:r>
                        <a:rPr lang="es-MX" b="0" i="1" smtClean="0">
                          <a:latin typeface="Cambria Math" panose="02040503050406030204" pitchFamily="18" charset="0"/>
                        </a:rPr>
                        <m:t>𝑖</m:t>
                      </m:r>
                      <m:sSup>
                        <m:sSupPr>
                          <m:ctrlPr>
                            <a:rPr lang="es-MX" b="0" i="1" smtClean="0">
                              <a:latin typeface="Cambria Math" panose="02040503050406030204" pitchFamily="18" charset="0"/>
                            </a:rPr>
                          </m:ctrlPr>
                        </m:sSupPr>
                        <m:e>
                          <m:r>
                            <a:rPr lang="es-MX" b="0" i="1" smtClean="0">
                              <a:latin typeface="Cambria Math" panose="02040503050406030204" pitchFamily="18" charset="0"/>
                            </a:rPr>
                            <m:t>)</m:t>
                          </m:r>
                        </m:e>
                        <m:sup>
                          <m:r>
                            <a:rPr lang="es-MX" b="0" i="1" smtClean="0">
                              <a:latin typeface="Cambria Math" panose="02040503050406030204" pitchFamily="18" charset="0"/>
                            </a:rPr>
                            <m:t>−1</m:t>
                          </m:r>
                        </m:sup>
                      </m:sSup>
                    </m:oMath>
                  </m:oMathPara>
                </a14:m>
                <a:endParaRPr lang="es-MX" b="0" dirty="0"/>
              </a:p>
              <a:p>
                <a:pPr marL="0" indent="0">
                  <a:buNone/>
                </a:pPr>
                <a:r>
                  <a:rPr lang="es-MX" dirty="0"/>
                  <a:t>n= 4</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𝑟</m:t>
                      </m:r>
                      <m:r>
                        <a:rPr lang="es-MX" b="0" i="1" smtClean="0">
                          <a:latin typeface="Cambria Math" panose="02040503050406030204" pitchFamily="18" charset="0"/>
                        </a:rPr>
                        <m:t>=(1.03</m:t>
                      </m:r>
                      <m:sSup>
                        <m:sSupPr>
                          <m:ctrlPr>
                            <a:rPr lang="es-MX" b="0" i="1" smtClean="0">
                              <a:latin typeface="Cambria Math" panose="02040503050406030204" pitchFamily="18" charset="0"/>
                            </a:rPr>
                          </m:ctrlPr>
                        </m:sSupPr>
                        <m:e>
                          <m:r>
                            <a:rPr lang="es-MX" b="0" i="1" smtClean="0">
                              <a:latin typeface="Cambria Math" panose="02040503050406030204" pitchFamily="18" charset="0"/>
                            </a:rPr>
                            <m:t>)</m:t>
                          </m:r>
                        </m:e>
                        <m:sup>
                          <m:r>
                            <a:rPr lang="es-MX" b="0" i="1" smtClean="0">
                              <a:latin typeface="Cambria Math" panose="02040503050406030204" pitchFamily="18" charset="0"/>
                            </a:rPr>
                            <m:t>−1</m:t>
                          </m:r>
                        </m:sup>
                      </m:sSup>
                      <m:r>
                        <a:rPr lang="es-MX" b="0" i="1" smtClean="0">
                          <a:latin typeface="Cambria Math" panose="02040503050406030204" pitchFamily="18" charset="0"/>
                        </a:rPr>
                        <m:t>=(1+</m:t>
                      </m:r>
                      <m:r>
                        <a:rPr lang="es-MX" b="0" i="1" smtClean="0">
                          <a:latin typeface="Cambria Math" panose="02040503050406030204" pitchFamily="18" charset="0"/>
                        </a:rPr>
                        <m:t>𝑖</m:t>
                      </m:r>
                      <m:sSup>
                        <m:sSupPr>
                          <m:ctrlPr>
                            <a:rPr lang="es-MX" b="0" i="1" smtClean="0">
                              <a:latin typeface="Cambria Math" panose="02040503050406030204" pitchFamily="18" charset="0"/>
                            </a:rPr>
                          </m:ctrlPr>
                        </m:sSupPr>
                        <m:e>
                          <m:r>
                            <a:rPr lang="es-MX" b="0" i="1" smtClean="0">
                              <a:latin typeface="Cambria Math" panose="02040503050406030204" pitchFamily="18" charset="0"/>
                            </a:rPr>
                            <m:t>)</m:t>
                          </m:r>
                        </m:e>
                        <m:sup>
                          <m:r>
                            <a:rPr lang="es-MX" b="0" i="1" smtClean="0">
                              <a:latin typeface="Cambria Math" panose="02040503050406030204" pitchFamily="18" charset="0"/>
                            </a:rPr>
                            <m:t>−1</m:t>
                          </m:r>
                        </m:sup>
                      </m:sSup>
                    </m:oMath>
                  </m:oMathPara>
                </a14:m>
                <a:endParaRPr lang="es-MX" dirty="0"/>
              </a:p>
              <a:p>
                <a:pPr marL="0" indent="0">
                  <a:buNone/>
                </a:pPr>
                <a14:m>
                  <m:oMathPara xmlns:m="http://schemas.openxmlformats.org/officeDocument/2006/math">
                    <m:oMathParaPr>
                      <m:jc m:val="left"/>
                    </m:oMathParaPr>
                    <m:oMath xmlns:m="http://schemas.openxmlformats.org/officeDocument/2006/math">
                      <m:r>
                        <a:rPr lang="es-MX" i="1">
                          <a:latin typeface="Cambria Math" panose="02040503050406030204" pitchFamily="18" charset="0"/>
                        </a:rPr>
                        <m:t>𝑆</m:t>
                      </m:r>
                      <m:r>
                        <a:rPr lang="es-MX" i="1">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𝑡</m:t>
                              </m:r>
                            </m:e>
                            <m:sub>
                              <m:r>
                                <a:rPr lang="es-MX" i="1">
                                  <a:latin typeface="Cambria Math" panose="02040503050406030204" pitchFamily="18" charset="0"/>
                                </a:rPr>
                                <m:t>1</m:t>
                              </m:r>
                            </m:sub>
                          </m:sSub>
                          <m:r>
                            <a:rPr lang="es-MX" i="1">
                              <a:latin typeface="Cambria Math" panose="02040503050406030204" pitchFamily="18" charset="0"/>
                            </a:rPr>
                            <m:t>−</m:t>
                          </m:r>
                          <m:sSup>
                            <m:sSupPr>
                              <m:ctrlPr>
                                <a:rPr lang="es-MX" i="1">
                                  <a:latin typeface="Cambria Math" panose="02040503050406030204" pitchFamily="18" charset="0"/>
                                </a:rPr>
                              </m:ctrlPr>
                            </m:sSupPr>
                            <m:e>
                              <m:sSub>
                                <m:sSubPr>
                                  <m:ctrlPr>
                                    <a:rPr lang="es-MX" i="1">
                                      <a:latin typeface="Cambria Math" panose="02040503050406030204" pitchFamily="18" charset="0"/>
                                    </a:rPr>
                                  </m:ctrlPr>
                                </m:sSubPr>
                                <m:e>
                                  <m:r>
                                    <a:rPr lang="es-MX" i="1">
                                      <a:latin typeface="Cambria Math" panose="02040503050406030204" pitchFamily="18" charset="0"/>
                                    </a:rPr>
                                    <m:t>𝑡</m:t>
                                  </m:r>
                                </m:e>
                                <m:sub>
                                  <m:r>
                                    <a:rPr lang="es-MX" i="1">
                                      <a:latin typeface="Cambria Math" panose="02040503050406030204" pitchFamily="18" charset="0"/>
                                    </a:rPr>
                                    <m:t>1</m:t>
                                  </m:r>
                                </m:sub>
                              </m:sSub>
                              <m:r>
                                <a:rPr lang="es-MX" i="1">
                                  <a:latin typeface="Cambria Math" panose="02040503050406030204" pitchFamily="18" charset="0"/>
                                </a:rPr>
                                <m:t>𝑟</m:t>
                              </m:r>
                            </m:e>
                            <m:sup>
                              <m:r>
                                <a:rPr lang="es-MX" i="1">
                                  <a:latin typeface="Cambria Math" panose="02040503050406030204" pitchFamily="18" charset="0"/>
                                </a:rPr>
                                <m:t>𝑛</m:t>
                              </m:r>
                            </m:sup>
                          </m:sSup>
                        </m:num>
                        <m:den>
                          <m:r>
                            <a:rPr lang="es-MX" i="1">
                              <a:latin typeface="Cambria Math" panose="02040503050406030204" pitchFamily="18" charset="0"/>
                            </a:rPr>
                            <m:t>1−</m:t>
                          </m:r>
                          <m:r>
                            <a:rPr lang="es-MX" i="1">
                              <a:latin typeface="Cambria Math" panose="02040503050406030204" pitchFamily="18" charset="0"/>
                            </a:rPr>
                            <m:t>𝑟</m:t>
                          </m:r>
                        </m:den>
                      </m:f>
                      <m:r>
                        <a:rPr lang="es-MX" b="0" i="1" smtClean="0">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1183(1.03</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i="1">
                              <a:latin typeface="Cambria Math" panose="02040503050406030204" pitchFamily="18" charset="0"/>
                            </a:rPr>
                            <m:t>−</m:t>
                          </m:r>
                          <m:sSup>
                            <m:sSupPr>
                              <m:ctrlPr>
                                <a:rPr lang="es-MX" i="1">
                                  <a:latin typeface="Cambria Math" panose="02040503050406030204" pitchFamily="18" charset="0"/>
                                </a:rPr>
                              </m:ctrlPr>
                            </m:sSupPr>
                            <m:e>
                              <m:r>
                                <a:rPr lang="es-MX" i="1">
                                  <a:latin typeface="Cambria Math" panose="02040503050406030204" pitchFamily="18" charset="0"/>
                                </a:rPr>
                                <m:t>1183(1.03</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b="0" i="1" smtClean="0">
                                  <a:latin typeface="Cambria Math" panose="02040503050406030204" pitchFamily="18" charset="0"/>
                                </a:rPr>
                                <m:t>[</m:t>
                              </m:r>
                              <m:r>
                                <a:rPr lang="es-MX" i="1">
                                  <a:latin typeface="Cambria Math" panose="02040503050406030204" pitchFamily="18" charset="0"/>
                                </a:rPr>
                                <m:t>(1.03</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b="0" i="1" smtClean="0">
                                  <a:latin typeface="Cambria Math" panose="02040503050406030204" pitchFamily="18" charset="0"/>
                                </a:rPr>
                                <m:t>]</m:t>
                              </m:r>
                            </m:e>
                            <m:sup>
                              <m:r>
                                <a:rPr lang="es-MX" b="0" i="1" smtClean="0">
                                  <a:latin typeface="Cambria Math" panose="02040503050406030204" pitchFamily="18" charset="0"/>
                                </a:rPr>
                                <m:t>4</m:t>
                              </m:r>
                            </m:sup>
                          </m:sSup>
                        </m:num>
                        <m:den>
                          <m:r>
                            <a:rPr lang="es-MX" i="1">
                              <a:latin typeface="Cambria Math" panose="02040503050406030204" pitchFamily="18" charset="0"/>
                            </a:rPr>
                            <m:t>1−(1+</m:t>
                          </m:r>
                          <m:r>
                            <a:rPr lang="es-MX" i="1">
                              <a:latin typeface="Cambria Math" panose="02040503050406030204" pitchFamily="18" charset="0"/>
                            </a:rPr>
                            <m:t>𝑖</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den>
                      </m:f>
                      <m:r>
                        <a:rPr lang="es-MX" i="1">
                          <a:latin typeface="Cambria Math" panose="02040503050406030204" pitchFamily="18" charset="0"/>
                        </a:rPr>
                        <m:t>=</m:t>
                      </m:r>
                      <m:r>
                        <a:rPr lang="es-MX" b="0" i="1" smtClean="0">
                          <a:latin typeface="Cambria Math" panose="02040503050406030204" pitchFamily="18" charset="0"/>
                        </a:rPr>
                        <m:t>4400</m:t>
                      </m:r>
                    </m:oMath>
                  </m:oMathPara>
                </a14:m>
                <a:endParaRPr lang="es-MX" dirty="0"/>
              </a:p>
              <a:p>
                <a:pPr marL="0" indent="0">
                  <a:buNone/>
                </a:pPr>
                <a:r>
                  <a:rPr lang="es-MX" dirty="0"/>
                  <a:t>Sustituyendo términos:</a:t>
                </a:r>
              </a:p>
              <a:p>
                <a:pPr marL="0" indent="0">
                  <a:buNone/>
                </a:pPr>
                <a:r>
                  <a:rPr lang="es-MX" dirty="0"/>
                  <a:t>C</a:t>
                </a:r>
                <a14:m>
                  <m:oMath xmlns:m="http://schemas.openxmlformats.org/officeDocument/2006/math">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𝑅</m:t>
                        </m:r>
                        <m:r>
                          <a:rPr lang="es-MX" i="1">
                            <a:latin typeface="Cambria Math" panose="02040503050406030204" pitchFamily="18" charset="0"/>
                          </a:rPr>
                          <m:t>(1+</m:t>
                        </m:r>
                        <m:r>
                          <a:rPr lang="es-MX" i="1">
                            <a:latin typeface="Cambria Math" panose="02040503050406030204" pitchFamily="18" charset="0"/>
                          </a:rPr>
                          <m:t>𝑖</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i="1">
                            <a:latin typeface="Cambria Math" panose="02040503050406030204" pitchFamily="18" charset="0"/>
                          </a:rPr>
                          <m:t>−</m:t>
                        </m:r>
                        <m:sSup>
                          <m:sSupPr>
                            <m:ctrlPr>
                              <a:rPr lang="es-MX" i="1">
                                <a:latin typeface="Cambria Math" panose="02040503050406030204" pitchFamily="18" charset="0"/>
                              </a:rPr>
                            </m:ctrlPr>
                          </m:sSupPr>
                          <m:e>
                            <m:r>
                              <a:rPr lang="es-MX" i="1">
                                <a:latin typeface="Cambria Math" panose="02040503050406030204" pitchFamily="18" charset="0"/>
                              </a:rPr>
                              <m:t>𝑅</m:t>
                            </m:r>
                            <m:r>
                              <a:rPr lang="es-MX" i="1">
                                <a:latin typeface="Cambria Math" panose="02040503050406030204" pitchFamily="18" charset="0"/>
                              </a:rPr>
                              <m:t>(1+</m:t>
                            </m:r>
                            <m:r>
                              <a:rPr lang="es-MX" i="1">
                                <a:latin typeface="Cambria Math" panose="02040503050406030204" pitchFamily="18" charset="0"/>
                              </a:rPr>
                              <m:t>𝑖</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b="0" i="1" smtClean="0">
                                <a:latin typeface="Cambria Math" panose="02040503050406030204" pitchFamily="18" charset="0"/>
                              </a:rPr>
                              <m:t>[</m:t>
                            </m:r>
                            <m:r>
                              <a:rPr lang="es-MX" i="1">
                                <a:latin typeface="Cambria Math" panose="02040503050406030204" pitchFamily="18" charset="0"/>
                              </a:rPr>
                              <m:t>(1+</m:t>
                            </m:r>
                            <m:r>
                              <a:rPr lang="es-MX" i="1">
                                <a:latin typeface="Cambria Math" panose="02040503050406030204" pitchFamily="18" charset="0"/>
                              </a:rPr>
                              <m:t>𝑖</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r>
                              <a:rPr lang="es-MX" b="0" i="1" smtClean="0">
                                <a:latin typeface="Cambria Math" panose="02040503050406030204" pitchFamily="18" charset="0"/>
                              </a:rPr>
                              <m:t>]</m:t>
                            </m:r>
                          </m:e>
                          <m:sup>
                            <m:r>
                              <a:rPr lang="es-MX" i="1">
                                <a:latin typeface="Cambria Math" panose="02040503050406030204" pitchFamily="18" charset="0"/>
                              </a:rPr>
                              <m:t>𝑛</m:t>
                            </m:r>
                          </m:sup>
                        </m:sSup>
                      </m:num>
                      <m:den>
                        <m:r>
                          <a:rPr lang="es-MX" i="1">
                            <a:latin typeface="Cambria Math" panose="02040503050406030204" pitchFamily="18" charset="0"/>
                          </a:rPr>
                          <m:t>1−(1+</m:t>
                        </m:r>
                        <m:r>
                          <a:rPr lang="es-MX" i="1">
                            <a:latin typeface="Cambria Math" panose="02040503050406030204" pitchFamily="18" charset="0"/>
                          </a:rPr>
                          <m:t>𝑖</m:t>
                        </m:r>
                        <m:sSup>
                          <m:sSupPr>
                            <m:ctrlPr>
                              <a:rPr lang="es-MX" i="1">
                                <a:latin typeface="Cambria Math" panose="02040503050406030204" pitchFamily="18" charset="0"/>
                              </a:rPr>
                            </m:ctrlPr>
                          </m:sSupPr>
                          <m:e>
                            <m:r>
                              <a:rPr lang="es-MX" i="1">
                                <a:latin typeface="Cambria Math" panose="02040503050406030204" pitchFamily="18" charset="0"/>
                              </a:rPr>
                              <m:t>)</m:t>
                            </m:r>
                          </m:e>
                          <m:sup>
                            <m:r>
                              <a:rPr lang="es-MX" i="1">
                                <a:latin typeface="Cambria Math" panose="02040503050406030204" pitchFamily="18" charset="0"/>
                              </a:rPr>
                              <m:t>−1</m:t>
                            </m:r>
                          </m:sup>
                        </m:sSup>
                      </m:den>
                    </m:f>
                  </m:oMath>
                </a14:m>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BEE6175D-B557-416C-B152-48D24C79290F}"/>
                  </a:ext>
                </a:extLst>
              </p:cNvPr>
              <p:cNvSpPr>
                <a:spLocks noGrp="1" noRot="1" noChangeAspect="1" noMove="1" noResize="1" noEditPoints="1" noAdjustHandles="1" noChangeArrowheads="1" noChangeShapeType="1" noTextEdit="1"/>
              </p:cNvSpPr>
              <p:nvPr>
                <p:ph idx="1"/>
              </p:nvPr>
            </p:nvSpPr>
            <p:spPr>
              <a:xfrm>
                <a:off x="457200" y="768072"/>
                <a:ext cx="8229600" cy="5829280"/>
              </a:xfrm>
              <a:blipFill>
                <a:blip r:embed="rId2"/>
                <a:stretch>
                  <a:fillRect l="-1333" t="-837"/>
                </a:stretch>
              </a:blipFill>
            </p:spPr>
            <p:txBody>
              <a:bodyPr/>
              <a:lstStyle/>
              <a:p>
                <a:r>
                  <a:rPr lang="es-MX">
                    <a:noFill/>
                  </a:rPr>
                  <a:t> </a:t>
                </a:r>
              </a:p>
            </p:txBody>
          </p:sp>
        </mc:Fallback>
      </mc:AlternateContent>
    </p:spTree>
    <p:extLst>
      <p:ext uri="{BB962C8B-B14F-4D97-AF65-F5344CB8AC3E}">
        <p14:creationId xmlns:p14="http://schemas.microsoft.com/office/powerpoint/2010/main" val="327184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2DE5E0-BEC8-42D7-9F86-93B1FAB15C85}"/>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0F2BAC1A-4255-4086-998B-B553A23050E5}"/>
                  </a:ext>
                </a:extLst>
              </p:cNvPr>
              <p:cNvSpPr>
                <a:spLocks noGrp="1"/>
              </p:cNvSpPr>
              <p:nvPr>
                <p:ph idx="1"/>
              </p:nvPr>
            </p:nvSpPr>
            <p:spPr/>
            <p:txBody>
              <a:bodyPr/>
              <a:lstStyle/>
              <a:p>
                <a:pPr marL="0" indent="0">
                  <a:buNone/>
                </a:pPr>
                <a:r>
                  <a:rPr lang="es-MX" dirty="0"/>
                  <a:t>Reordenando términos tenemos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r>
                        <a:rPr lang="es-MX" b="0" i="1" smtClean="0">
                          <a:latin typeface="Cambria Math" panose="02040503050406030204" pitchFamily="18" charset="0"/>
                        </a:rPr>
                        <m:t>𝑅</m:t>
                      </m:r>
                      <m:d>
                        <m:dPr>
                          <m:begChr m:val="["/>
                          <m:endChr m:val="]"/>
                          <m:ctrlPr>
                            <a:rPr lang="es-MX" b="0" i="1" smtClean="0">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sup>
                              </m:sSup>
                            </m:num>
                            <m:den>
                              <m:r>
                                <a:rPr lang="es-MX" i="1">
                                  <a:latin typeface="Cambria Math" panose="02040503050406030204" pitchFamily="18" charset="0"/>
                                </a:rPr>
                                <m:t>𝑖</m:t>
                              </m:r>
                            </m:den>
                          </m:f>
                        </m:e>
                      </m:d>
                    </m:oMath>
                  </m:oMathPara>
                </a14:m>
                <a:endParaRPr lang="es-MX" dirty="0"/>
              </a:p>
              <a:p>
                <a:pPr marL="0" indent="0">
                  <a:buNone/>
                </a:pPr>
                <a:r>
                  <a:rPr lang="es-MX" dirty="0"/>
                  <a:t>Utilizando esta formula para resolver nuestro ejemplo:</a:t>
                </a:r>
                <a:br>
                  <a:rPr lang="es-MX" dirty="0"/>
                </a:b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b="0" i="1" smtClean="0">
                          <a:latin typeface="Cambria Math" panose="02040503050406030204" pitchFamily="18" charset="0"/>
                        </a:rPr>
                        <m:t>=1183.72</m:t>
                      </m:r>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b="0" i="1" smtClean="0">
                                      <a:latin typeface="Cambria Math" panose="02040503050406030204" pitchFamily="18" charset="0"/>
                                    </a:rPr>
                                    <m:t>0.03</m:t>
                                  </m:r>
                                </m:e>
                              </m:d>
                            </m:e>
                            <m:sup>
                              <m:r>
                                <a:rPr lang="es-MX" i="1">
                                  <a:latin typeface="Cambria Math" panose="02040503050406030204" pitchFamily="18" charset="0"/>
                                </a:rPr>
                                <m:t>−</m:t>
                              </m:r>
                              <m:r>
                                <a:rPr lang="es-MX" b="0" i="1" smtClean="0">
                                  <a:latin typeface="Cambria Math" panose="02040503050406030204" pitchFamily="18" charset="0"/>
                                </a:rPr>
                                <m:t>4</m:t>
                              </m:r>
                            </m:sup>
                          </m:sSup>
                        </m:num>
                        <m:den>
                          <m:r>
                            <a:rPr lang="es-MX" b="0" i="1" smtClean="0">
                              <a:latin typeface="Cambria Math" panose="02040503050406030204" pitchFamily="18" charset="0"/>
                            </a:rPr>
                            <m:t>0.03</m:t>
                          </m:r>
                        </m:den>
                      </m:f>
                      <m:r>
                        <a:rPr lang="es-MX" b="0" i="1" smtClean="0">
                          <a:latin typeface="Cambria Math" panose="02040503050406030204" pitchFamily="18" charset="0"/>
                        </a:rPr>
                        <m:t>=4400</m:t>
                      </m:r>
                    </m:oMath>
                  </m:oMathPara>
                </a14:m>
                <a:endParaRPr lang="es-MX" dirty="0"/>
              </a:p>
            </p:txBody>
          </p:sp>
        </mc:Choice>
        <mc:Fallback xmlns="">
          <p:sp>
            <p:nvSpPr>
              <p:cNvPr id="3" name="Marcador de contenido 2">
                <a:extLst>
                  <a:ext uri="{FF2B5EF4-FFF2-40B4-BE49-F238E27FC236}">
                    <a16:creationId xmlns:a16="http://schemas.microsoft.com/office/drawing/2014/main" id="{0F2BAC1A-4255-4086-998B-B553A23050E5}"/>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506661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8EB24D-ADE9-408D-B28D-3E84A869B930}"/>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AC96BA41-71A8-41BF-A8F8-4300D9EDAF1A}"/>
              </a:ext>
            </a:extLst>
          </p:cNvPr>
          <p:cNvSpPr>
            <a:spLocks noGrp="1"/>
          </p:cNvSpPr>
          <p:nvPr>
            <p:ph idx="1"/>
          </p:nvPr>
        </p:nvSpPr>
        <p:spPr/>
        <p:txBody>
          <a:bodyPr/>
          <a:lstStyle/>
          <a:p>
            <a:pPr marL="0" indent="0">
              <a:buNone/>
            </a:pPr>
            <a:r>
              <a:rPr lang="es-MX" dirty="0"/>
              <a:t>Raquel desea jubilarse en este año y cree que una mensualidad de $18000 durante los siguientes 20 años será suficiente para vivir bien. ¿Cuánto dinero debe de tener en su fondo de retiro para poder retirar la cantidad deseada, sabiendo que éste plan le paga 9.5% anual capitalizable cada mes?</a:t>
            </a:r>
          </a:p>
        </p:txBody>
      </p:sp>
    </p:spTree>
    <p:extLst>
      <p:ext uri="{BB962C8B-B14F-4D97-AF65-F5344CB8AC3E}">
        <p14:creationId xmlns:p14="http://schemas.microsoft.com/office/powerpoint/2010/main" val="1662229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A3B54B-D05C-4E93-A4FD-2DFA1B2E41A9}"/>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FA7B5E65-416F-4931-BD65-08A096E0C877}"/>
              </a:ext>
            </a:extLst>
          </p:cNvPr>
          <p:cNvSpPr>
            <a:spLocks noGrp="1"/>
          </p:cNvSpPr>
          <p:nvPr>
            <p:ph idx="1"/>
          </p:nvPr>
        </p:nvSpPr>
        <p:spPr/>
        <p:txBody>
          <a:bodyPr>
            <a:normAutofit lnSpcReduction="10000"/>
          </a:bodyPr>
          <a:lstStyle/>
          <a:p>
            <a:pPr marL="0" indent="0">
              <a:buNone/>
            </a:pPr>
            <a:r>
              <a:rPr lang="es-MX" dirty="0"/>
              <a:t>El señor Jiménez desea vender su casa ubicada en la ciudad de Seattle, Washington, y recibe las siguientes ofertas de tres personas distintas:</a:t>
            </a:r>
          </a:p>
          <a:p>
            <a:pPr marL="0" indent="0">
              <a:buNone/>
            </a:pPr>
            <a:r>
              <a:rPr lang="es-MX" dirty="0"/>
              <a:t>1er oferta: 350000 dólares de contado</a:t>
            </a:r>
          </a:p>
          <a:p>
            <a:pPr marL="0" indent="0">
              <a:buNone/>
            </a:pPr>
            <a:r>
              <a:rPr lang="es-MX" dirty="0"/>
              <a:t>2ª oferta: 100000 dólares de contado y 10200 dólares al mes durante 30 meses</a:t>
            </a:r>
          </a:p>
          <a:p>
            <a:pPr marL="0" indent="0">
              <a:buNone/>
            </a:pPr>
            <a:r>
              <a:rPr lang="es-MX" dirty="0"/>
              <a:t>3era oferta: Sin pago inicial y 11000 dólares al mes durante 3 años</a:t>
            </a:r>
          </a:p>
          <a:p>
            <a:pPr marL="0" indent="0">
              <a:buNone/>
            </a:pPr>
            <a:r>
              <a:rPr lang="es-MX" dirty="0"/>
              <a:t>Tomando como base una tasa de interés del 0.6% mensual, ¿cuál de estas ofertas es la más ventajosa para el señor Jiménez?</a:t>
            </a:r>
          </a:p>
        </p:txBody>
      </p:sp>
    </p:spTree>
    <p:extLst>
      <p:ext uri="{BB962C8B-B14F-4D97-AF65-F5344CB8AC3E}">
        <p14:creationId xmlns:p14="http://schemas.microsoft.com/office/powerpoint/2010/main" val="3345689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2564904"/>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40145395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82BF0F-05DB-49D8-BD8D-41894A16410C}"/>
              </a:ext>
            </a:extLst>
          </p:cNvPr>
          <p:cNvSpPr>
            <a:spLocks noGrp="1"/>
          </p:cNvSpPr>
          <p:nvPr>
            <p:ph type="title"/>
          </p:nvPr>
        </p:nvSpPr>
        <p:spPr/>
        <p:txBody>
          <a:bodyPr>
            <a:normAutofit fontScale="90000"/>
          </a:bodyPr>
          <a:lstStyle/>
          <a:p>
            <a:r>
              <a:rPr lang="es-MX" dirty="0"/>
              <a:t>Renta (Anualidad)</a:t>
            </a:r>
            <a:br>
              <a:rPr lang="es-MX" dirty="0"/>
            </a:br>
            <a:r>
              <a:rPr lang="es-MX" dirty="0"/>
              <a:t>Ejemplo para monto</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4F67554C-3D69-4F83-991F-036A0A10937C}"/>
                  </a:ext>
                </a:extLst>
              </p:cNvPr>
              <p:cNvSpPr>
                <a:spLocks noGrp="1"/>
              </p:cNvSpPr>
              <p:nvPr>
                <p:ph idx="1"/>
              </p:nvPr>
            </p:nvSpPr>
            <p:spPr/>
            <p:txBody>
              <a:bodyPr/>
              <a:lstStyle/>
              <a:p>
                <a:pPr marL="0" indent="0">
                  <a:buNone/>
                </a:pPr>
                <a:r>
                  <a:rPr lang="es-MX" dirty="0"/>
                  <a:t>¿Cuánto se tiene que depositar cada quincena en una inversión que gana el 8.55% capitalizable quincenalmente para tener $400000 al final de 5 años?</a:t>
                </a:r>
              </a:p>
              <a:p>
                <a:pPr marL="0" indent="0">
                  <a:buNone/>
                </a:pPr>
                <a:r>
                  <a:rPr lang="es-MX" dirty="0"/>
                  <a:t>Datos</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24</m:t>
                          </m:r>
                        </m:sub>
                      </m:sSub>
                      <m:r>
                        <a:rPr lang="es-MX" b="0" i="1" smtClean="0">
                          <a:latin typeface="Cambria Math" panose="02040503050406030204" pitchFamily="18" charset="0"/>
                        </a:rPr>
                        <m:t>=0.0855;</m:t>
                      </m:r>
                      <m:r>
                        <a:rPr lang="es-MX" b="0" i="1" smtClean="0">
                          <a:latin typeface="Cambria Math" panose="02040503050406030204" pitchFamily="18" charset="0"/>
                        </a:rPr>
                        <m:t>𝑖</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i="1">
                              <a:latin typeface="Cambria Math" panose="02040503050406030204" pitchFamily="18" charset="0"/>
                            </a:rPr>
                            <m:t>0.0855</m:t>
                          </m:r>
                        </m:num>
                        <m:den>
                          <m:r>
                            <a:rPr lang="es-MX" b="0" i="1" smtClean="0">
                              <a:latin typeface="Cambria Math" panose="02040503050406030204" pitchFamily="18" charset="0"/>
                            </a:rPr>
                            <m:t>24</m:t>
                          </m:r>
                        </m:den>
                      </m:f>
                      <m:r>
                        <a:rPr lang="es-MX" b="0" i="1" smtClean="0">
                          <a:latin typeface="Cambria Math" panose="02040503050406030204" pitchFamily="18" charset="0"/>
                        </a:rPr>
                        <m:t>=0.0035625 </m:t>
                      </m:r>
                      <m:r>
                        <a:rPr lang="es-MX" b="0" i="1" smtClean="0">
                          <a:latin typeface="Cambria Math" panose="02040503050406030204" pitchFamily="18" charset="0"/>
                        </a:rPr>
                        <m:t>𝑞𝑢𝑖𝑛𝑐𝑒𝑛𝑎𝑙</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=5 </m:t>
                      </m:r>
                      <m:r>
                        <a:rPr lang="es-MX" b="0" i="1" smtClean="0">
                          <a:latin typeface="Cambria Math" panose="02040503050406030204" pitchFamily="18" charset="0"/>
                        </a:rPr>
                        <m:t>𝑎</m:t>
                      </m:r>
                      <m:r>
                        <a:rPr lang="es-MX" b="0" i="1" smtClean="0">
                          <a:latin typeface="Cambria Math" panose="02040503050406030204" pitchFamily="18" charset="0"/>
                        </a:rPr>
                        <m:t>ñ</m:t>
                      </m:r>
                      <m:r>
                        <a:rPr lang="es-MX" b="0" i="1" smtClean="0">
                          <a:latin typeface="Cambria Math" panose="02040503050406030204" pitchFamily="18" charset="0"/>
                        </a:rPr>
                        <m:t>𝑜𝑠</m:t>
                      </m:r>
                      <m:r>
                        <a:rPr lang="es-MX" b="0" i="1" smtClean="0">
                          <a:latin typeface="Cambria Math" panose="02040503050406030204" pitchFamily="18" charset="0"/>
                        </a:rPr>
                        <m:t>=120 </m:t>
                      </m:r>
                      <m:r>
                        <a:rPr lang="es-MX" b="0" i="1" smtClean="0">
                          <a:latin typeface="Cambria Math" panose="02040503050406030204" pitchFamily="18" charset="0"/>
                        </a:rPr>
                        <m:t>𝑞𝑢𝑖𝑛𝑐𝑒𝑛𝑎𝑠</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m:t>
                      </m:r>
                      <m:r>
                        <a:rPr lang="es-MX" b="0" i="1" smtClean="0">
                          <a:latin typeface="Cambria Math" panose="02040503050406030204" pitchFamily="18" charset="0"/>
                        </a:rPr>
                        <m:t>=400000</m:t>
                      </m:r>
                    </m:oMath>
                  </m:oMathPara>
                </a14:m>
                <a:endParaRPr lang="es-MX"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oMath>
                  </m:oMathPara>
                </a14:m>
                <a:endParaRPr lang="es-MX" dirty="0"/>
              </a:p>
            </p:txBody>
          </p:sp>
        </mc:Choice>
        <mc:Fallback xmlns="">
          <p:sp>
            <p:nvSpPr>
              <p:cNvPr id="3" name="Marcador de contenido 2">
                <a:extLst>
                  <a:ext uri="{FF2B5EF4-FFF2-40B4-BE49-F238E27FC236}">
                    <a16:creationId xmlns:a16="http://schemas.microsoft.com/office/drawing/2014/main" id="{4F67554C-3D69-4F83-991F-036A0A10937C}"/>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926593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CEE47B-546C-4594-A1EC-0EF3D6057758}"/>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EB5FDD29-0044-4E0F-B835-A8EF1535A6A6}"/>
                  </a:ext>
                </a:extLst>
              </p:cNvPr>
              <p:cNvSpPr>
                <a:spLocks noGrp="1"/>
              </p:cNvSpPr>
              <p:nvPr>
                <p:ph idx="1"/>
              </p:nvPr>
            </p:nvSpPr>
            <p:spPr/>
            <p:txBody>
              <a:bodyPr/>
              <a:lstStyle/>
              <a:p>
                <a:pPr marL="0" indent="0">
                  <a:buNone/>
                </a:pPr>
                <a:r>
                  <a:rPr lang="es-MX" dirty="0"/>
                  <a:t>De la formula:</a:t>
                </a:r>
              </a:p>
              <a:p>
                <a:pPr marL="0" indent="0">
                  <a:buNone/>
                </a:pPr>
                <a14:m>
                  <m:oMathPara xmlns:m="http://schemas.openxmlformats.org/officeDocument/2006/math">
                    <m:oMathParaPr>
                      <m:jc m:val="left"/>
                    </m:oMathParaPr>
                    <m:oMath xmlns:m="http://schemas.openxmlformats.org/officeDocument/2006/math">
                      <m:r>
                        <m:rPr>
                          <m:sty m:val="p"/>
                        </m:rPr>
                        <a:rPr lang="es-MX">
                          <a:latin typeface="Cambria Math" panose="02040503050406030204" pitchFamily="18" charset="0"/>
                        </a:rPr>
                        <m:t>M</m:t>
                      </m:r>
                      <m:r>
                        <a:rPr lang="es-MX" i="1">
                          <a:latin typeface="Cambria Math" panose="02040503050406030204" pitchFamily="18" charset="0"/>
                        </a:rPr>
                        <m:t>=</m:t>
                      </m:r>
                      <m:r>
                        <a:rPr lang="es-MX" i="1">
                          <a:latin typeface="Cambria Math" panose="02040503050406030204" pitchFamily="18" charset="0"/>
                        </a:rPr>
                        <m:t>𝑅</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r>
                                <a:rPr lang="es-MX" i="1">
                                  <a:latin typeface="Cambria Math" panose="02040503050406030204" pitchFamily="18" charset="0"/>
                                </a:rPr>
                                <m:t>(1+</m:t>
                              </m:r>
                              <m:r>
                                <a:rPr lang="es-MX" i="1">
                                  <a:latin typeface="Cambria Math" panose="02040503050406030204" pitchFamily="18" charset="0"/>
                                </a:rPr>
                                <m:t>𝑖</m:t>
                              </m:r>
                              <m:r>
                                <a:rPr lang="es-MX" i="1">
                                  <a:latin typeface="Cambria Math" panose="02040503050406030204" pitchFamily="18" charset="0"/>
                                </a:rPr>
                                <m:t>)</m:t>
                              </m:r>
                            </m:e>
                            <m:sup>
                              <m:r>
                                <a:rPr lang="es-MX" i="1">
                                  <a:latin typeface="Cambria Math" panose="02040503050406030204" pitchFamily="18" charset="0"/>
                                </a:rPr>
                                <m:t>𝑛</m:t>
                              </m:r>
                            </m:sup>
                          </m:sSup>
                          <m:r>
                            <a:rPr lang="es-MX" i="1">
                              <a:latin typeface="Cambria Math" panose="02040503050406030204" pitchFamily="18" charset="0"/>
                            </a:rPr>
                            <m:t>−1</m:t>
                          </m:r>
                        </m:num>
                        <m:den>
                          <m:r>
                            <a:rPr lang="es-MX" i="1">
                              <a:latin typeface="Cambria Math" panose="02040503050406030204" pitchFamily="18" charset="0"/>
                            </a:rPr>
                            <m:t>𝑖</m:t>
                          </m:r>
                        </m:den>
                      </m:f>
                    </m:oMath>
                  </m:oMathPara>
                </a14:m>
                <a:endParaRPr lang="es-MX" dirty="0"/>
              </a:p>
              <a:p>
                <a:pPr marL="0" indent="0" algn="just">
                  <a:buNone/>
                </a:pPr>
                <a:r>
                  <a:rPr lang="es-MX" dirty="0"/>
                  <a:t>Despejamos a </a:t>
                </a:r>
                <a:r>
                  <a:rPr lang="es-MX" i="1" dirty="0"/>
                  <a:t>R:</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𝑀𝑖</m:t>
                          </m:r>
                        </m:num>
                        <m:den>
                          <m:sSup>
                            <m:sSupPr>
                              <m:ctrlPr>
                                <a:rPr lang="es-MX" i="1">
                                  <a:latin typeface="Cambria Math" panose="02040503050406030204" pitchFamily="18" charset="0"/>
                                </a:rPr>
                              </m:ctrlPr>
                            </m:sSupPr>
                            <m:e>
                              <m:r>
                                <a:rPr lang="es-MX" i="1">
                                  <a:latin typeface="Cambria Math" panose="02040503050406030204" pitchFamily="18" charset="0"/>
                                </a:rPr>
                                <m:t>(1+</m:t>
                              </m:r>
                              <m:r>
                                <a:rPr lang="es-MX" i="1">
                                  <a:latin typeface="Cambria Math" panose="02040503050406030204" pitchFamily="18" charset="0"/>
                                </a:rPr>
                                <m:t>𝑖</m:t>
                              </m:r>
                              <m:r>
                                <a:rPr lang="es-MX" i="1">
                                  <a:latin typeface="Cambria Math" panose="02040503050406030204" pitchFamily="18" charset="0"/>
                                </a:rPr>
                                <m:t>)</m:t>
                              </m:r>
                            </m:e>
                            <m:sup>
                              <m:r>
                                <a:rPr lang="es-MX" i="1">
                                  <a:latin typeface="Cambria Math" panose="02040503050406030204" pitchFamily="18" charset="0"/>
                                </a:rPr>
                                <m:t>𝑛</m:t>
                              </m:r>
                            </m:sup>
                          </m:sSup>
                          <m:r>
                            <a:rPr lang="es-MX" i="1">
                              <a:latin typeface="Cambria Math" panose="02040503050406030204" pitchFamily="18" charset="0"/>
                            </a:rPr>
                            <m:t>−1</m:t>
                          </m:r>
                        </m:den>
                      </m:f>
                    </m:oMath>
                  </m:oMathPara>
                </a14:m>
                <a:endParaRPr lang="es-MX" dirty="0"/>
              </a:p>
              <a:p>
                <a:pPr marL="0" indent="0">
                  <a:buNone/>
                </a:pPr>
                <a:r>
                  <a:rPr lang="es-MX" dirty="0"/>
                  <a:t>Sustituyendo valores:</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𝑅</m:t>
                      </m:r>
                      <m:r>
                        <a:rPr lang="es-MX" i="1">
                          <a:latin typeface="Cambria Math" panose="02040503050406030204" pitchFamily="18" charset="0"/>
                        </a:rPr>
                        <m:t>=</m:t>
                      </m:r>
                      <m:f>
                        <m:fPr>
                          <m:ctrlPr>
                            <a:rPr lang="es-MX" i="1">
                              <a:latin typeface="Cambria Math" panose="02040503050406030204" pitchFamily="18" charset="0"/>
                            </a:rPr>
                          </m:ctrlPr>
                        </m:fPr>
                        <m:num>
                          <m:r>
                            <a:rPr lang="es-MX" b="0" i="1" dirty="0" smtClean="0">
                              <a:latin typeface="Cambria Math" panose="02040503050406030204" pitchFamily="18" charset="0"/>
                            </a:rPr>
                            <m:t>400000(0.0035625)</m:t>
                          </m:r>
                        </m:num>
                        <m:den>
                          <m:sSup>
                            <m:sSupPr>
                              <m:ctrlPr>
                                <a:rPr lang="es-MX" i="1">
                                  <a:latin typeface="Cambria Math" panose="02040503050406030204" pitchFamily="18" charset="0"/>
                                </a:rPr>
                              </m:ctrlPr>
                            </m:sSupPr>
                            <m:e>
                              <m:r>
                                <a:rPr lang="es-MX" i="1">
                                  <a:latin typeface="Cambria Math" panose="02040503050406030204" pitchFamily="18" charset="0"/>
                                </a:rPr>
                                <m:t>(1+</m:t>
                              </m:r>
                              <m:r>
                                <a:rPr lang="es-MX" b="0" i="1" smtClean="0">
                                  <a:latin typeface="Cambria Math" panose="02040503050406030204" pitchFamily="18" charset="0"/>
                                </a:rPr>
                                <m:t>0.0035625</m:t>
                              </m:r>
                              <m:r>
                                <a:rPr lang="es-MX" i="1">
                                  <a:latin typeface="Cambria Math" panose="02040503050406030204" pitchFamily="18" charset="0"/>
                                </a:rPr>
                                <m:t>)</m:t>
                              </m:r>
                            </m:e>
                            <m:sup>
                              <m:r>
                                <a:rPr lang="es-MX" b="0" i="1" smtClean="0">
                                  <a:latin typeface="Cambria Math" panose="02040503050406030204" pitchFamily="18" charset="0"/>
                                </a:rPr>
                                <m:t>120</m:t>
                              </m:r>
                            </m:sup>
                          </m:sSup>
                          <m:r>
                            <a:rPr lang="es-MX" i="1">
                              <a:latin typeface="Cambria Math" panose="02040503050406030204" pitchFamily="18" charset="0"/>
                            </a:rPr>
                            <m:t>−1</m:t>
                          </m:r>
                        </m:den>
                      </m:f>
                      <m:r>
                        <a:rPr lang="es-MX" b="0" i="1" smtClean="0">
                          <a:latin typeface="Cambria Math" panose="02040503050406030204" pitchFamily="18" charset="0"/>
                        </a:rPr>
                        <m:t>=2677.29</m:t>
                      </m:r>
                    </m:oMath>
                  </m:oMathPara>
                </a14:m>
                <a:endParaRPr lang="es-MX" dirty="0"/>
              </a:p>
            </p:txBody>
          </p:sp>
        </mc:Choice>
        <mc:Fallback xmlns="">
          <p:sp>
            <p:nvSpPr>
              <p:cNvPr id="3" name="Marcador de contenido 2">
                <a:extLst>
                  <a:ext uri="{FF2B5EF4-FFF2-40B4-BE49-F238E27FC236}">
                    <a16:creationId xmlns:a16="http://schemas.microsoft.com/office/drawing/2014/main" id="{EB5FDD29-0044-4E0F-B835-A8EF1535A6A6}"/>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12106656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8ED03F-5805-4B34-97AA-2EF7CB0F08C8}"/>
              </a:ext>
            </a:extLst>
          </p:cNvPr>
          <p:cNvSpPr>
            <a:spLocks noGrp="1"/>
          </p:cNvSpPr>
          <p:nvPr>
            <p:ph type="title"/>
          </p:nvPr>
        </p:nvSpPr>
        <p:spPr/>
        <p:txBody>
          <a:bodyPr>
            <a:normAutofit fontScale="90000"/>
          </a:bodyPr>
          <a:lstStyle/>
          <a:p>
            <a:r>
              <a:rPr lang="es-MX" dirty="0"/>
              <a:t/>
            </a:r>
            <a:br>
              <a:rPr lang="es-MX" dirty="0"/>
            </a:br>
            <a:r>
              <a:rPr lang="es-MX" dirty="0"/>
              <a:t>Renta (Anualidad)</a:t>
            </a:r>
            <a:br>
              <a:rPr lang="es-MX" dirty="0"/>
            </a:br>
            <a:r>
              <a:rPr lang="es-MX" dirty="0"/>
              <a:t>Ejemplo para capital</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23659307-860E-4745-B7B1-C55F9C35E8C3}"/>
                  </a:ext>
                </a:extLst>
              </p:cNvPr>
              <p:cNvSpPr>
                <a:spLocks noGrp="1"/>
              </p:cNvSpPr>
              <p:nvPr>
                <p:ph idx="1"/>
              </p:nvPr>
            </p:nvSpPr>
            <p:spPr/>
            <p:txBody>
              <a:bodyPr>
                <a:normAutofit fontScale="92500" lnSpcReduction="10000"/>
              </a:bodyPr>
              <a:lstStyle/>
              <a:p>
                <a:pPr marL="0" indent="0">
                  <a:buNone/>
                </a:pPr>
                <a:r>
                  <a:rPr lang="es-MX" dirty="0"/>
                  <a:t>La señora Aguilar es la beneficiaria de un seguro de vida por $2500000. Ella escogió no recibir todo el dinero en una sola exhibición, sino recibir un ingreso mensual fijo durante los próximos 25 años. Si el dinero se encuentra invertido al 18% anual capitalizable cada mes, ¿Qué cantidad recibirá cada mes la señora Aguilar?</a:t>
                </a:r>
              </a:p>
              <a:p>
                <a:pPr marL="0" indent="0">
                  <a:buNone/>
                </a:pPr>
                <a:r>
                  <a:rPr lang="es-MX" dirty="0"/>
                  <a:t>Datos:</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12</m:t>
                          </m:r>
                        </m:sub>
                      </m:sSub>
                      <m:r>
                        <a:rPr lang="es-MX" b="0" i="1" smtClean="0">
                          <a:latin typeface="Cambria Math" panose="02040503050406030204" pitchFamily="18" charset="0"/>
                        </a:rPr>
                        <m:t>=0.18;</m:t>
                      </m:r>
                      <m:r>
                        <a:rPr lang="es-MX" b="0" i="1" smtClean="0">
                          <a:latin typeface="Cambria Math" panose="02040503050406030204" pitchFamily="18" charset="0"/>
                        </a:rPr>
                        <m:t>𝑖</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0.18</m:t>
                          </m:r>
                        </m:num>
                        <m:den>
                          <m:r>
                            <a:rPr lang="es-MX" b="0" i="1" smtClean="0">
                              <a:latin typeface="Cambria Math" panose="02040503050406030204" pitchFamily="18" charset="0"/>
                            </a:rPr>
                            <m:t>12</m:t>
                          </m:r>
                        </m:den>
                      </m:f>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=25 </m:t>
                      </m:r>
                      <m:r>
                        <a:rPr lang="es-MX" b="0" i="1" smtClean="0">
                          <a:latin typeface="Cambria Math" panose="02040503050406030204" pitchFamily="18" charset="0"/>
                        </a:rPr>
                        <m:t>𝑎</m:t>
                      </m:r>
                      <m:r>
                        <a:rPr lang="es-MX" b="0" i="1" smtClean="0">
                          <a:latin typeface="Cambria Math" panose="02040503050406030204" pitchFamily="18" charset="0"/>
                        </a:rPr>
                        <m:t>ñ</m:t>
                      </m:r>
                      <m:r>
                        <a:rPr lang="es-MX" b="0" i="1" smtClean="0">
                          <a:latin typeface="Cambria Math" panose="02040503050406030204" pitchFamily="18" charset="0"/>
                        </a:rPr>
                        <m:t>𝑜𝑠</m:t>
                      </m:r>
                      <m:r>
                        <a:rPr lang="es-MX" b="0" i="1" smtClean="0">
                          <a:latin typeface="Cambria Math" panose="02040503050406030204" pitchFamily="18" charset="0"/>
                        </a:rPr>
                        <m:t>=300 </m:t>
                      </m:r>
                      <m:r>
                        <a:rPr lang="es-MX" b="0" i="1" smtClean="0">
                          <a:latin typeface="Cambria Math" panose="02040503050406030204" pitchFamily="18" charset="0"/>
                        </a:rPr>
                        <m:t>𝑚𝑒𝑠𝑒𝑠</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=2500000</m:t>
                      </m:r>
                    </m:oMath>
                  </m:oMathPara>
                </a14:m>
                <a:endParaRPr lang="es-MX"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oMath>
                  </m:oMathPara>
                </a14:m>
                <a:endParaRPr lang="es-MX" dirty="0"/>
              </a:p>
            </p:txBody>
          </p:sp>
        </mc:Choice>
        <mc:Fallback xmlns="">
          <p:sp>
            <p:nvSpPr>
              <p:cNvPr id="3" name="Marcador de contenido 2">
                <a:extLst>
                  <a:ext uri="{FF2B5EF4-FFF2-40B4-BE49-F238E27FC236}">
                    <a16:creationId xmlns:a16="http://schemas.microsoft.com/office/drawing/2014/main" id="{23659307-860E-4745-B7B1-C55F9C35E8C3}"/>
                  </a:ext>
                </a:extLst>
              </p:cNvPr>
              <p:cNvSpPr>
                <a:spLocks noGrp="1" noRot="1" noChangeAspect="1" noMove="1" noResize="1" noEditPoints="1" noAdjustHandles="1" noChangeArrowheads="1" noChangeShapeType="1" noTextEdit="1"/>
              </p:cNvSpPr>
              <p:nvPr>
                <p:ph idx="1"/>
              </p:nvPr>
            </p:nvSpPr>
            <p:spPr>
              <a:blipFill>
                <a:blip r:embed="rId2"/>
                <a:stretch>
                  <a:fillRect l="-1111" t="-1944"/>
                </a:stretch>
              </a:blipFill>
            </p:spPr>
            <p:txBody>
              <a:bodyPr/>
              <a:lstStyle/>
              <a:p>
                <a:r>
                  <a:rPr lang="es-MX">
                    <a:noFill/>
                  </a:rPr>
                  <a:t> </a:t>
                </a:r>
              </a:p>
            </p:txBody>
          </p:sp>
        </mc:Fallback>
      </mc:AlternateContent>
    </p:spTree>
    <p:extLst>
      <p:ext uri="{BB962C8B-B14F-4D97-AF65-F5344CB8AC3E}">
        <p14:creationId xmlns:p14="http://schemas.microsoft.com/office/powerpoint/2010/main" val="2675132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E16B12-BD6A-4E80-A23C-66DA5C5B3D34}"/>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CE564F90-6F26-4CF0-AB3A-CFE2324396AA}"/>
                  </a:ext>
                </a:extLst>
              </p:cNvPr>
              <p:cNvSpPr>
                <a:spLocks noGrp="1"/>
              </p:cNvSpPr>
              <p:nvPr>
                <p:ph idx="1"/>
              </p:nvPr>
            </p:nvSpPr>
            <p:spPr/>
            <p:txBody>
              <a:bodyPr>
                <a:normAutofit lnSpcReduction="10000"/>
              </a:bodyPr>
              <a:lstStyle/>
              <a:p>
                <a:pPr marL="0" indent="0">
                  <a:buNone/>
                </a:pPr>
                <a:r>
                  <a:rPr lang="es-MX" dirty="0"/>
                  <a:t>De la formula :</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m:t>
                      </m:r>
                      <m:r>
                        <a:rPr lang="es-MX" i="1">
                          <a:latin typeface="Cambria Math" panose="02040503050406030204" pitchFamily="18" charset="0"/>
                        </a:rPr>
                        <m:t>𝑅</m:t>
                      </m:r>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sup>
                          </m:sSup>
                        </m:num>
                        <m:den>
                          <m:r>
                            <a:rPr lang="es-MX" i="1">
                              <a:latin typeface="Cambria Math" panose="02040503050406030204" pitchFamily="18" charset="0"/>
                            </a:rPr>
                            <m:t>𝑖</m:t>
                          </m:r>
                        </m:den>
                      </m:f>
                    </m:oMath>
                  </m:oMathPara>
                </a14:m>
                <a:endParaRPr lang="es-MX" dirty="0"/>
              </a:p>
              <a:p>
                <a:pPr marL="0" indent="0">
                  <a:buNone/>
                </a:pPr>
                <a:r>
                  <a:rPr lang="es-MX" dirty="0"/>
                  <a:t>Despejamos </a:t>
                </a:r>
                <a:r>
                  <a:rPr lang="es-MX" i="1" dirty="0"/>
                  <a:t>R, </a:t>
                </a:r>
                <a:r>
                  <a:rPr lang="es-MX" dirty="0"/>
                  <a:t>tenemos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𝐶𝑖</m:t>
                          </m:r>
                        </m:num>
                        <m:den>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sup>
                          </m:sSup>
                        </m:den>
                      </m:f>
                    </m:oMath>
                  </m:oMathPara>
                </a14:m>
                <a:endParaRPr lang="es-MX" b="0" i="1" dirty="0"/>
              </a:p>
              <a:p>
                <a:pPr marL="0" indent="0">
                  <a:buNone/>
                </a:pPr>
                <a:r>
                  <a:rPr lang="es-MX" dirty="0"/>
                  <a:t>Sustituyendo del problema:</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f>
                        <m:fPr>
                          <m:ctrlPr>
                            <a:rPr lang="es-MX" i="1">
                              <a:latin typeface="Cambria Math" panose="02040503050406030204" pitchFamily="18" charset="0"/>
                            </a:rPr>
                          </m:ctrlPr>
                        </m:fPr>
                        <m:num>
                          <m:r>
                            <a:rPr lang="es-MX" b="0" i="1" smtClean="0">
                              <a:latin typeface="Cambria Math" panose="02040503050406030204" pitchFamily="18" charset="0"/>
                            </a:rPr>
                            <m:t>2500000(</m:t>
                          </m:r>
                          <m:f>
                            <m:fPr>
                              <m:ctrlPr>
                                <a:rPr lang="es-MX" i="1">
                                  <a:latin typeface="Cambria Math" panose="02040503050406030204" pitchFamily="18" charset="0"/>
                                </a:rPr>
                              </m:ctrlPr>
                            </m:fPr>
                            <m:num>
                              <m:r>
                                <a:rPr lang="es-MX" i="1">
                                  <a:latin typeface="Cambria Math" panose="02040503050406030204" pitchFamily="18" charset="0"/>
                                </a:rPr>
                                <m:t>0.18</m:t>
                              </m:r>
                            </m:num>
                            <m:den>
                              <m:r>
                                <a:rPr lang="es-MX" i="1">
                                  <a:latin typeface="Cambria Math" panose="02040503050406030204" pitchFamily="18" charset="0"/>
                                </a:rPr>
                                <m:t>12</m:t>
                              </m:r>
                            </m:den>
                          </m:f>
                          <m:r>
                            <a:rPr lang="es-MX" b="0" i="1" smtClean="0">
                              <a:latin typeface="Cambria Math" panose="02040503050406030204" pitchFamily="18" charset="0"/>
                            </a:rPr>
                            <m:t>)</m:t>
                          </m:r>
                        </m:num>
                        <m:den>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0.18</m:t>
                                      </m:r>
                                    </m:num>
                                    <m:den>
                                      <m:r>
                                        <a:rPr lang="es-MX" i="1">
                                          <a:latin typeface="Cambria Math" panose="02040503050406030204" pitchFamily="18" charset="0"/>
                                        </a:rPr>
                                        <m:t>12</m:t>
                                      </m:r>
                                    </m:den>
                                  </m:f>
                                </m:e>
                              </m:d>
                            </m:e>
                            <m:sup>
                              <m:r>
                                <a:rPr lang="es-MX" i="1">
                                  <a:latin typeface="Cambria Math" panose="02040503050406030204" pitchFamily="18" charset="0"/>
                                </a:rPr>
                                <m:t>−</m:t>
                              </m:r>
                              <m:r>
                                <a:rPr lang="es-MX" b="0" i="1" smtClean="0">
                                  <a:latin typeface="Cambria Math" panose="02040503050406030204" pitchFamily="18" charset="0"/>
                                </a:rPr>
                                <m:t>300</m:t>
                              </m:r>
                            </m:sup>
                          </m:sSup>
                        </m:den>
                      </m:f>
                      <m:r>
                        <a:rPr lang="es-MX" b="0" i="1" smtClean="0">
                          <a:latin typeface="Cambria Math" panose="02040503050406030204" pitchFamily="18" charset="0"/>
                        </a:rPr>
                        <m:t>=37935.75</m:t>
                      </m:r>
                    </m:oMath>
                  </m:oMathPara>
                </a14:m>
                <a:endParaRPr lang="es-MX" dirty="0"/>
              </a:p>
            </p:txBody>
          </p:sp>
        </mc:Choice>
        <mc:Fallback xmlns="">
          <p:sp>
            <p:nvSpPr>
              <p:cNvPr id="3" name="Marcador de contenido 2">
                <a:extLst>
                  <a:ext uri="{FF2B5EF4-FFF2-40B4-BE49-F238E27FC236}">
                    <a16:creationId xmlns:a16="http://schemas.microsoft.com/office/drawing/2014/main" id="{CE564F90-6F26-4CF0-AB3A-CFE2324396AA}"/>
                  </a:ext>
                </a:extLst>
              </p:cNvPr>
              <p:cNvSpPr>
                <a:spLocks noGrp="1" noRot="1" noChangeAspect="1" noMove="1" noResize="1" noEditPoints="1" noAdjustHandles="1" noChangeArrowheads="1" noChangeShapeType="1" noTextEdit="1"/>
              </p:cNvSpPr>
              <p:nvPr>
                <p:ph idx="1"/>
              </p:nvPr>
            </p:nvSpPr>
            <p:spPr>
              <a:blipFill>
                <a:blip r:embed="rId2"/>
                <a:stretch>
                  <a:fillRect l="-1333" t="-2222"/>
                </a:stretch>
              </a:blipFill>
            </p:spPr>
            <p:txBody>
              <a:bodyPr/>
              <a:lstStyle/>
              <a:p>
                <a:r>
                  <a:rPr lang="es-MX">
                    <a:noFill/>
                  </a:rPr>
                  <a:t> </a:t>
                </a:r>
              </a:p>
            </p:txBody>
          </p:sp>
        </mc:Fallback>
      </mc:AlternateContent>
    </p:spTree>
    <p:extLst>
      <p:ext uri="{BB962C8B-B14F-4D97-AF65-F5344CB8AC3E}">
        <p14:creationId xmlns:p14="http://schemas.microsoft.com/office/powerpoint/2010/main" val="184406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04A329-4020-4E5C-83BC-9CF722D034F2}"/>
              </a:ext>
            </a:extLst>
          </p:cNvPr>
          <p:cNvSpPr>
            <a:spLocks noGrp="1"/>
          </p:cNvSpPr>
          <p:nvPr>
            <p:ph type="title"/>
          </p:nvPr>
        </p:nvSpPr>
        <p:spPr/>
        <p:txBody>
          <a:bodyPr/>
          <a:lstStyle/>
          <a:p>
            <a:r>
              <a:rPr lang="es-MX" dirty="0"/>
              <a:t>Prácticas</a:t>
            </a:r>
          </a:p>
        </p:txBody>
      </p:sp>
      <p:sp>
        <p:nvSpPr>
          <p:cNvPr id="3" name="Marcador de contenido 2">
            <a:extLst>
              <a:ext uri="{FF2B5EF4-FFF2-40B4-BE49-F238E27FC236}">
                <a16:creationId xmlns:a16="http://schemas.microsoft.com/office/drawing/2014/main" id="{8374CAB4-D77C-40C6-B64D-B03D65DEE15A}"/>
              </a:ext>
            </a:extLst>
          </p:cNvPr>
          <p:cNvSpPr>
            <a:spLocks noGrp="1"/>
          </p:cNvSpPr>
          <p:nvPr>
            <p:ph idx="1"/>
          </p:nvPr>
        </p:nvSpPr>
        <p:spPr/>
        <p:txBody>
          <a:bodyPr/>
          <a:lstStyle/>
          <a:p>
            <a:pPr marL="0" indent="0">
              <a:buNone/>
            </a:pPr>
            <a:r>
              <a:rPr lang="es-MX" dirty="0"/>
              <a:t>1.- Una persona adquiere hoy a crédito una computadora cuyo precio es $19750 y conviene en pagarla con 4 mensualidades vencidas, ¿Cuánto tendrá que pagar cada mes si se le cobran 1.8% mensual de interés?</a:t>
            </a:r>
          </a:p>
          <a:p>
            <a:pPr marL="0" indent="0">
              <a:buNone/>
            </a:pPr>
            <a:endParaRPr lang="es-MX" dirty="0"/>
          </a:p>
          <a:p>
            <a:pPr marL="0" indent="0">
              <a:buNone/>
            </a:pPr>
            <a:r>
              <a:rPr lang="es-MX" dirty="0"/>
              <a:t>2.- ¿Cuanto debe invertir el señor Juárez al final de cada mes durante los próximos 7 años en un fondo que paga 13.5% convertible mensualmente con el objeto de acumular $100000 al realizar el último depósito?</a:t>
            </a:r>
          </a:p>
        </p:txBody>
      </p:sp>
    </p:spTree>
    <p:extLst>
      <p:ext uri="{BB962C8B-B14F-4D97-AF65-F5344CB8AC3E}">
        <p14:creationId xmlns:p14="http://schemas.microsoft.com/office/powerpoint/2010/main" val="6765102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10B0FD-0501-4933-85F9-37BAF199F5D8}"/>
              </a:ext>
            </a:extLst>
          </p:cNvPr>
          <p:cNvSpPr>
            <a:spLocks noGrp="1"/>
          </p:cNvSpPr>
          <p:nvPr>
            <p:ph type="title"/>
          </p:nvPr>
        </p:nvSpPr>
        <p:spPr/>
        <p:txBody>
          <a:bodyPr>
            <a:normAutofit fontScale="90000"/>
          </a:bodyPr>
          <a:lstStyle/>
          <a:p>
            <a:r>
              <a:rPr lang="es-MX" dirty="0"/>
              <a:t>Plazo</a:t>
            </a:r>
            <a:br>
              <a:rPr lang="es-MX" dirty="0"/>
            </a:br>
            <a:r>
              <a:rPr lang="es-MX" dirty="0"/>
              <a:t>Ejemplo para monto</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8AFA1022-5DCB-45C8-910D-683F6345BD5A}"/>
                  </a:ext>
                </a:extLst>
              </p:cNvPr>
              <p:cNvSpPr>
                <a:spLocks noGrp="1"/>
              </p:cNvSpPr>
              <p:nvPr>
                <p:ph idx="1"/>
              </p:nvPr>
            </p:nvSpPr>
            <p:spPr/>
            <p:txBody>
              <a:bodyPr/>
              <a:lstStyle/>
              <a:p>
                <a:pPr marL="0" indent="0">
                  <a:buNone/>
                </a:pPr>
                <a:r>
                  <a:rPr lang="es-MX" dirty="0"/>
                  <a:t>¿Cuántos depósitos quincenales de $1602.77 cada uno se deben realizar para acumular un total de $100,000 si se ganan intereses del 11% capitalizable cada quincena?</a:t>
                </a:r>
              </a:p>
              <a:p>
                <a:pPr marL="0" indent="0">
                  <a:buNone/>
                </a:pPr>
                <a:r>
                  <a:rPr lang="es-MX" dirty="0"/>
                  <a:t>Datos:</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=1602.77</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𝑀</m:t>
                      </m:r>
                      <m:r>
                        <a:rPr lang="es-MX" b="0" i="1" smtClean="0">
                          <a:latin typeface="Cambria Math" panose="02040503050406030204" pitchFamily="18" charset="0"/>
                        </a:rPr>
                        <m:t>=100,000</m:t>
                      </m:r>
                    </m:oMath>
                  </m:oMathPara>
                </a14:m>
                <a:endParaRPr lang="es-MX" b="0" dirty="0"/>
              </a:p>
              <a:p>
                <a:pPr marL="0" indent="0">
                  <a:buNone/>
                </a:pPr>
                <a14:m>
                  <m:oMathPara xmlns:m="http://schemas.openxmlformats.org/officeDocument/2006/math">
                    <m:oMathParaPr>
                      <m:jc m:val="left"/>
                    </m:oMathParaPr>
                    <m:oMath xmlns:m="http://schemas.openxmlformats.org/officeDocument/2006/math">
                      <m:sSub>
                        <m:sSubPr>
                          <m:ctrlPr>
                            <a:rPr lang="es-MX" b="0"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24</m:t>
                          </m:r>
                        </m:sub>
                      </m:sSub>
                      <m:r>
                        <a:rPr lang="es-MX" b="0" i="1" smtClean="0">
                          <a:latin typeface="Cambria Math" panose="02040503050406030204" pitchFamily="18" charset="0"/>
                        </a:rPr>
                        <m:t>=0.11;</m:t>
                      </m:r>
                      <m:r>
                        <a:rPr lang="es-MX" b="0" i="1" smtClean="0">
                          <a:latin typeface="Cambria Math" panose="02040503050406030204" pitchFamily="18" charset="0"/>
                        </a:rPr>
                        <m:t>𝑖</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0.11</m:t>
                          </m:r>
                        </m:num>
                        <m:den>
                          <m:r>
                            <a:rPr lang="es-MX" b="0" i="1" smtClean="0">
                              <a:latin typeface="Cambria Math" panose="02040503050406030204" pitchFamily="18" charset="0"/>
                            </a:rPr>
                            <m:t>24</m:t>
                          </m:r>
                        </m:den>
                      </m:f>
                      <m:r>
                        <a:rPr lang="es-MX" b="0" i="1" smtClean="0">
                          <a:latin typeface="Cambria Math" panose="02040503050406030204" pitchFamily="18" charset="0"/>
                        </a:rPr>
                        <m:t> </m:t>
                      </m:r>
                      <m:r>
                        <a:rPr lang="es-MX" b="0" i="1" smtClean="0">
                          <a:latin typeface="Cambria Math" panose="02040503050406030204" pitchFamily="18" charset="0"/>
                        </a:rPr>
                        <m:t>𝑞𝑢𝑖𝑛𝑐𝑒𝑛𝑎𝑙</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m:t>
                      </m:r>
                    </m:oMath>
                  </m:oMathPara>
                </a14:m>
                <a:endParaRPr lang="es-MX" b="0" dirty="0"/>
              </a:p>
              <a:p>
                <a:pPr marL="0" indent="0">
                  <a:buNone/>
                </a:pPr>
                <a:endParaRPr lang="es-MX" b="0" dirty="0"/>
              </a:p>
              <a:p>
                <a:pPr marL="0" indent="0">
                  <a:buNone/>
                </a:pPr>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8AFA1022-5DCB-45C8-910D-683F6345BD5A}"/>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3367350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8BF3D7B6-7EAC-4BB8-9010-058963351144}"/>
                  </a:ext>
                </a:extLst>
              </p:cNvPr>
              <p:cNvSpPr>
                <a:spLocks noGrp="1"/>
              </p:cNvSpPr>
              <p:nvPr>
                <p:ph idx="1"/>
              </p:nvPr>
            </p:nvSpPr>
            <p:spPr>
              <a:xfrm>
                <a:off x="395536" y="836712"/>
                <a:ext cx="8229600" cy="5328592"/>
              </a:xfrm>
            </p:spPr>
            <p:txBody>
              <a:bodyPr>
                <a:normAutofit/>
              </a:bodyPr>
              <a:lstStyle/>
              <a:p>
                <a:pPr marL="0" indent="0">
                  <a:buNone/>
                </a:pPr>
                <a:r>
                  <a:rPr lang="es-MX" dirty="0"/>
                  <a:t>De la formula:</a:t>
                </a:r>
              </a:p>
              <a:p>
                <a:pPr marL="0" indent="0">
                  <a:buNone/>
                </a:pPr>
                <a14:m>
                  <m:oMathPara xmlns:m="http://schemas.openxmlformats.org/officeDocument/2006/math">
                    <m:oMathParaPr>
                      <m:jc m:val="centerGroup"/>
                    </m:oMathParaPr>
                    <m:oMath xmlns:m="http://schemas.openxmlformats.org/officeDocument/2006/math">
                      <m:r>
                        <m:rPr>
                          <m:sty m:val="p"/>
                        </m:rPr>
                        <a:rPr lang="es-MX">
                          <a:latin typeface="Cambria Math" panose="02040503050406030204" pitchFamily="18" charset="0"/>
                        </a:rPr>
                        <m:t>M</m:t>
                      </m:r>
                      <m:r>
                        <a:rPr lang="es-MX" i="1">
                          <a:latin typeface="Cambria Math" panose="02040503050406030204" pitchFamily="18" charset="0"/>
                        </a:rPr>
                        <m:t>=</m:t>
                      </m:r>
                      <m:r>
                        <a:rPr lang="es-MX" i="1">
                          <a:latin typeface="Cambria Math" panose="02040503050406030204" pitchFamily="18" charset="0"/>
                        </a:rPr>
                        <m:t>𝑅</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r>
                                <a:rPr lang="es-MX" i="1">
                                  <a:latin typeface="Cambria Math" panose="02040503050406030204" pitchFamily="18" charset="0"/>
                                </a:rPr>
                                <m:t>(1+</m:t>
                              </m:r>
                              <m:r>
                                <a:rPr lang="es-MX" i="1">
                                  <a:latin typeface="Cambria Math" panose="02040503050406030204" pitchFamily="18" charset="0"/>
                                </a:rPr>
                                <m:t>𝑖</m:t>
                              </m:r>
                              <m:r>
                                <a:rPr lang="es-MX" i="1">
                                  <a:latin typeface="Cambria Math" panose="02040503050406030204" pitchFamily="18" charset="0"/>
                                </a:rPr>
                                <m:t>)</m:t>
                              </m:r>
                            </m:e>
                            <m:sup>
                              <m:r>
                                <a:rPr lang="es-MX" i="1">
                                  <a:latin typeface="Cambria Math" panose="02040503050406030204" pitchFamily="18" charset="0"/>
                                </a:rPr>
                                <m:t>𝑛</m:t>
                              </m:r>
                            </m:sup>
                          </m:sSup>
                          <m:r>
                            <a:rPr lang="es-MX" i="1">
                              <a:latin typeface="Cambria Math" panose="02040503050406030204" pitchFamily="18" charset="0"/>
                            </a:rPr>
                            <m:t>−1</m:t>
                          </m:r>
                        </m:num>
                        <m:den>
                          <m:r>
                            <a:rPr lang="es-MX" i="1">
                              <a:latin typeface="Cambria Math" panose="02040503050406030204" pitchFamily="18" charset="0"/>
                            </a:rPr>
                            <m:t>𝑖</m:t>
                          </m:r>
                        </m:den>
                      </m:f>
                    </m:oMath>
                  </m:oMathPara>
                </a14:m>
                <a:endParaRPr lang="es-MX" dirty="0"/>
              </a:p>
              <a:p>
                <a:pPr marL="0" indent="0">
                  <a:buNone/>
                </a:pPr>
                <a:r>
                  <a:rPr lang="es-MX" dirty="0"/>
                  <a:t>Despejamos a </a:t>
                </a:r>
                <a:r>
                  <a:rPr lang="es-MX" i="1" dirty="0"/>
                  <a:t>n, </a:t>
                </a:r>
                <a:r>
                  <a:rPr lang="es-MX" dirty="0"/>
                  <a:t>tenemos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m:t>
                      </m:r>
                      <m:f>
                        <m:fPr>
                          <m:ctrlPr>
                            <a:rPr lang="es-MX" b="0" i="1" smtClean="0">
                              <a:latin typeface="Cambria Math" panose="02040503050406030204" pitchFamily="18" charset="0"/>
                            </a:rPr>
                          </m:ctrlPr>
                        </m:fPr>
                        <m:num>
                          <m:func>
                            <m:funcPr>
                              <m:ctrlPr>
                                <a:rPr lang="es-MX" b="0" i="1" smtClean="0">
                                  <a:latin typeface="Cambria Math" panose="02040503050406030204" pitchFamily="18" charset="0"/>
                                </a:rPr>
                              </m:ctrlPr>
                            </m:funcPr>
                            <m:fName>
                              <m:r>
                                <m:rPr>
                                  <m:sty m:val="p"/>
                                </m:rPr>
                                <a:rPr lang="es-MX" b="0" i="0" smtClean="0">
                                  <a:latin typeface="Cambria Math" panose="02040503050406030204" pitchFamily="18" charset="0"/>
                                </a:rPr>
                                <m:t>log</m:t>
                              </m:r>
                            </m:fName>
                            <m:e>
                              <m:d>
                                <m:dPr>
                                  <m:begChr m:val="["/>
                                  <m:endChr m:val="]"/>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r>
                                        <a:rPr lang="es-MX" b="0" i="1" smtClean="0">
                                          <a:latin typeface="Cambria Math" panose="02040503050406030204" pitchFamily="18" charset="0"/>
                                        </a:rPr>
                                        <m:t>𝑀𝑖</m:t>
                                      </m:r>
                                    </m:num>
                                    <m:den>
                                      <m:r>
                                        <a:rPr lang="es-MX" b="0" i="1" smtClean="0">
                                          <a:latin typeface="Cambria Math" panose="02040503050406030204" pitchFamily="18" charset="0"/>
                                        </a:rPr>
                                        <m:t>𝑅</m:t>
                                      </m:r>
                                    </m:den>
                                  </m:f>
                                  <m:r>
                                    <a:rPr lang="es-MX" b="0" i="1" smtClean="0">
                                      <a:latin typeface="Cambria Math" panose="02040503050406030204" pitchFamily="18" charset="0"/>
                                    </a:rPr>
                                    <m:t>+1</m:t>
                                  </m:r>
                                </m:e>
                              </m:d>
                            </m:e>
                          </m:func>
                        </m:num>
                        <m:den>
                          <m:func>
                            <m:funcPr>
                              <m:ctrlPr>
                                <a:rPr lang="es-MX" b="0" i="1" smtClean="0">
                                  <a:latin typeface="Cambria Math" panose="02040503050406030204" pitchFamily="18" charset="0"/>
                                </a:rPr>
                              </m:ctrlPr>
                            </m:funcPr>
                            <m:fName>
                              <m:r>
                                <m:rPr>
                                  <m:sty m:val="p"/>
                                </m:rPr>
                                <a:rPr lang="es-MX" b="0" i="0" smtClean="0">
                                  <a:latin typeface="Cambria Math" panose="02040503050406030204" pitchFamily="18" charset="0"/>
                                </a:rPr>
                                <m:t>log</m:t>
                              </m:r>
                            </m:fName>
                            <m:e>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e>
                          </m:func>
                        </m:den>
                      </m:f>
                    </m:oMath>
                  </m:oMathPara>
                </a14:m>
                <a:endParaRPr lang="es-MX" b="0" dirty="0"/>
              </a:p>
              <a:p>
                <a:pPr marL="0" indent="0">
                  <a:buNone/>
                </a:pPr>
                <a:r>
                  <a:rPr lang="es-MX" dirty="0"/>
                  <a:t>Sustituyendo valores:</a:t>
                </a:r>
              </a:p>
              <a:p>
                <a:pPr marL="0" indent="0">
                  <a:buNone/>
                </a:pPr>
                <a14:m>
                  <m:oMath xmlns:m="http://schemas.openxmlformats.org/officeDocument/2006/math">
                    <m:r>
                      <a:rPr lang="es-MX" i="1">
                        <a:latin typeface="Cambria Math" panose="02040503050406030204" pitchFamily="18" charset="0"/>
                      </a:rPr>
                      <m:t>𝑛</m:t>
                    </m:r>
                    <m:r>
                      <a:rPr lang="es-MX" i="1">
                        <a:latin typeface="Cambria Math" panose="02040503050406030204" pitchFamily="18" charset="0"/>
                      </a:rPr>
                      <m:t>=</m:t>
                    </m:r>
                    <m:f>
                      <m:fPr>
                        <m:ctrlPr>
                          <a:rPr lang="es-MX" i="1">
                            <a:latin typeface="Cambria Math" panose="02040503050406030204" pitchFamily="18" charset="0"/>
                          </a:rPr>
                        </m:ctrlPr>
                      </m:fPr>
                      <m:num>
                        <m:func>
                          <m:funcPr>
                            <m:ctrlPr>
                              <a:rPr lang="es-MX" i="1">
                                <a:latin typeface="Cambria Math" panose="02040503050406030204" pitchFamily="18" charset="0"/>
                              </a:rPr>
                            </m:ctrlPr>
                          </m:funcPr>
                          <m:fName>
                            <m:r>
                              <m:rPr>
                                <m:sty m:val="p"/>
                              </m:rPr>
                              <a:rPr lang="es-MX">
                                <a:latin typeface="Cambria Math" panose="02040503050406030204" pitchFamily="18" charset="0"/>
                              </a:rPr>
                              <m:t>log</m:t>
                            </m:r>
                          </m:fName>
                          <m:e>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r>
                                      <a:rPr lang="es-MX" b="0" i="1" smtClean="0">
                                        <a:latin typeface="Cambria Math" panose="02040503050406030204" pitchFamily="18" charset="0"/>
                                      </a:rPr>
                                      <m:t>(100,000)(</m:t>
                                    </m:r>
                                    <m:f>
                                      <m:fPr>
                                        <m:ctrlPr>
                                          <a:rPr lang="es-MX" b="0" i="1" smtClean="0">
                                            <a:latin typeface="Cambria Math" panose="02040503050406030204" pitchFamily="18" charset="0"/>
                                          </a:rPr>
                                        </m:ctrlPr>
                                      </m:fPr>
                                      <m:num>
                                        <m:r>
                                          <a:rPr lang="es-MX" b="0" i="1" smtClean="0">
                                            <a:latin typeface="Cambria Math" panose="02040503050406030204" pitchFamily="18" charset="0"/>
                                          </a:rPr>
                                          <m:t>0.11</m:t>
                                        </m:r>
                                      </m:num>
                                      <m:den>
                                        <m:r>
                                          <a:rPr lang="es-MX" b="0" i="1" smtClean="0">
                                            <a:latin typeface="Cambria Math" panose="02040503050406030204" pitchFamily="18" charset="0"/>
                                          </a:rPr>
                                          <m:t>24</m:t>
                                        </m:r>
                                      </m:den>
                                    </m:f>
                                    <m:r>
                                      <a:rPr lang="es-MX" b="0" i="1" smtClean="0">
                                        <a:latin typeface="Cambria Math" panose="02040503050406030204" pitchFamily="18" charset="0"/>
                                      </a:rPr>
                                      <m:t>)</m:t>
                                    </m:r>
                                  </m:num>
                                  <m:den>
                                    <m:r>
                                      <a:rPr lang="es-MX" b="0" i="1" smtClean="0">
                                        <a:latin typeface="Cambria Math" panose="02040503050406030204" pitchFamily="18" charset="0"/>
                                      </a:rPr>
                                      <m:t>1602.77</m:t>
                                    </m:r>
                                  </m:den>
                                </m:f>
                                <m:r>
                                  <a:rPr lang="es-MX" i="1">
                                    <a:latin typeface="Cambria Math" panose="02040503050406030204" pitchFamily="18" charset="0"/>
                                  </a:rPr>
                                  <m:t>+1</m:t>
                                </m:r>
                              </m:e>
                            </m:d>
                          </m:e>
                        </m:func>
                      </m:num>
                      <m:den>
                        <m:func>
                          <m:funcPr>
                            <m:ctrlPr>
                              <a:rPr lang="es-MX" i="1">
                                <a:latin typeface="Cambria Math" panose="02040503050406030204" pitchFamily="18" charset="0"/>
                              </a:rPr>
                            </m:ctrlPr>
                          </m:funcPr>
                          <m:fName>
                            <m:r>
                              <m:rPr>
                                <m:sty m:val="p"/>
                              </m:rPr>
                              <a:rPr lang="es-MX">
                                <a:latin typeface="Cambria Math" panose="02040503050406030204" pitchFamily="18" charset="0"/>
                              </a:rPr>
                              <m:t>log</m:t>
                            </m:r>
                          </m:fName>
                          <m:e>
                            <m:r>
                              <a:rPr lang="es-MX" i="1">
                                <a:latin typeface="Cambria Math" panose="02040503050406030204" pitchFamily="18" charset="0"/>
                              </a:rPr>
                              <m:t>(1+</m:t>
                            </m:r>
                            <m:f>
                              <m:fPr>
                                <m:ctrlPr>
                                  <a:rPr lang="es-MX" i="1" smtClean="0">
                                    <a:latin typeface="Cambria Math" panose="02040503050406030204" pitchFamily="18" charset="0"/>
                                  </a:rPr>
                                </m:ctrlPr>
                              </m:fPr>
                              <m:num>
                                <m:r>
                                  <a:rPr lang="es-MX" b="0" i="1" smtClean="0">
                                    <a:latin typeface="Cambria Math" panose="02040503050406030204" pitchFamily="18" charset="0"/>
                                  </a:rPr>
                                  <m:t>0.11</m:t>
                                </m:r>
                              </m:num>
                              <m:den>
                                <m:r>
                                  <a:rPr lang="es-MX" b="0" i="1" smtClean="0">
                                    <a:latin typeface="Cambria Math" panose="02040503050406030204" pitchFamily="18" charset="0"/>
                                  </a:rPr>
                                  <m:t>24</m:t>
                                </m:r>
                              </m:den>
                            </m:f>
                            <m:r>
                              <a:rPr lang="es-MX" i="1">
                                <a:latin typeface="Cambria Math" panose="02040503050406030204" pitchFamily="18" charset="0"/>
                              </a:rPr>
                              <m:t>)</m:t>
                            </m:r>
                          </m:e>
                        </m:func>
                      </m:den>
                    </m:f>
                    <m:r>
                      <a:rPr lang="es-MX" b="0" i="1" smtClean="0">
                        <a:latin typeface="Cambria Math" panose="02040503050406030204" pitchFamily="18" charset="0"/>
                      </a:rPr>
                      <m:t>=55</m:t>
                    </m:r>
                  </m:oMath>
                </a14:m>
                <a:r>
                  <a:rPr lang="es-MX" dirty="0"/>
                  <a:t> depósitos quincenales</a:t>
                </a:r>
              </a:p>
            </p:txBody>
          </p:sp>
        </mc:Choice>
        <mc:Fallback xmlns="">
          <p:sp>
            <p:nvSpPr>
              <p:cNvPr id="3" name="Marcador de contenido 2">
                <a:extLst>
                  <a:ext uri="{FF2B5EF4-FFF2-40B4-BE49-F238E27FC236}">
                    <a16:creationId xmlns:a16="http://schemas.microsoft.com/office/drawing/2014/main" id="{8BF3D7B6-7EAC-4BB8-9010-058963351144}"/>
                  </a:ext>
                </a:extLst>
              </p:cNvPr>
              <p:cNvSpPr>
                <a:spLocks noGrp="1" noRot="1" noChangeAspect="1" noMove="1" noResize="1" noEditPoints="1" noAdjustHandles="1" noChangeArrowheads="1" noChangeShapeType="1" noTextEdit="1"/>
              </p:cNvSpPr>
              <p:nvPr>
                <p:ph idx="1"/>
              </p:nvPr>
            </p:nvSpPr>
            <p:spPr>
              <a:xfrm>
                <a:off x="395536" y="836712"/>
                <a:ext cx="8229600" cy="5328592"/>
              </a:xfrm>
              <a:blipFill>
                <a:blip r:embed="rId2"/>
                <a:stretch>
                  <a:fillRect l="-1333" t="-915"/>
                </a:stretch>
              </a:blipFill>
            </p:spPr>
            <p:txBody>
              <a:bodyPr/>
              <a:lstStyle/>
              <a:p>
                <a:r>
                  <a:rPr lang="es-MX">
                    <a:noFill/>
                  </a:rPr>
                  <a:t> </a:t>
                </a:r>
              </a:p>
            </p:txBody>
          </p:sp>
        </mc:Fallback>
      </mc:AlternateContent>
    </p:spTree>
    <p:extLst>
      <p:ext uri="{BB962C8B-B14F-4D97-AF65-F5344CB8AC3E}">
        <p14:creationId xmlns:p14="http://schemas.microsoft.com/office/powerpoint/2010/main" val="115894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B75A42-263A-4933-A503-04BE0CAC616D}"/>
              </a:ext>
            </a:extLst>
          </p:cNvPr>
          <p:cNvSpPr>
            <a:spLocks noGrp="1"/>
          </p:cNvSpPr>
          <p:nvPr>
            <p:ph type="title"/>
          </p:nvPr>
        </p:nvSpPr>
        <p:spPr/>
        <p:txBody>
          <a:bodyPr>
            <a:normAutofit fontScale="90000"/>
          </a:bodyPr>
          <a:lstStyle/>
          <a:p>
            <a:r>
              <a:rPr lang="es-MX" dirty="0"/>
              <a:t>Plazo</a:t>
            </a:r>
            <a:br>
              <a:rPr lang="es-MX" dirty="0"/>
            </a:br>
            <a:r>
              <a:rPr lang="es-MX" dirty="0"/>
              <a:t>Ejemplo para capital</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91F62239-0709-41BF-BF36-1A06FB493961}"/>
                  </a:ext>
                </a:extLst>
              </p:cNvPr>
              <p:cNvSpPr>
                <a:spLocks noGrp="1"/>
              </p:cNvSpPr>
              <p:nvPr>
                <p:ph idx="1"/>
              </p:nvPr>
            </p:nvSpPr>
            <p:spPr/>
            <p:txBody>
              <a:bodyPr/>
              <a:lstStyle/>
              <a:p>
                <a:pPr marL="0" indent="0">
                  <a:buNone/>
                </a:pPr>
                <a:r>
                  <a:rPr lang="es-MX" dirty="0"/>
                  <a:t>Ramiro solicitó un préstamo personal a un banco por $130000. ¿Cuántos pagos mensuales de $5518.70 se deberán realizar para liquidar el préstamo si la tasa de interés es del 30% anual capitalizable cada mes?</a:t>
                </a:r>
              </a:p>
              <a:p>
                <a:pPr marL="0" indent="0">
                  <a:buNone/>
                </a:pPr>
                <a:r>
                  <a:rPr lang="es-MX" dirty="0"/>
                  <a:t>Datos</a:t>
                </a:r>
              </a:p>
              <a:p>
                <a:pPr marL="0" indent="0">
                  <a:buNone/>
                </a:pPr>
                <a14:m>
                  <m:oMathPara xmlns:m="http://schemas.openxmlformats.org/officeDocument/2006/math">
                    <m:oMathParaPr>
                      <m:jc m:val="left"/>
                    </m:oMathParaPr>
                    <m:oMath xmlns:m="http://schemas.openxmlformats.org/officeDocument/2006/math">
                      <m:r>
                        <m:rPr>
                          <m:sty m:val="p"/>
                        </m:rPr>
                        <a:rPr lang="es-MX" b="0" i="0" smtClean="0">
                          <a:latin typeface="Cambria Math" panose="02040503050406030204" pitchFamily="18" charset="0"/>
                        </a:rPr>
                        <m:t>C</m:t>
                      </m:r>
                      <m:r>
                        <a:rPr lang="es-MX" b="0" i="1" smtClean="0">
                          <a:latin typeface="Cambria Math" panose="02040503050406030204" pitchFamily="18" charset="0"/>
                        </a:rPr>
                        <m:t>=130000</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=5518.70</m:t>
                      </m:r>
                    </m:oMath>
                  </m:oMathPara>
                </a14:m>
                <a:endParaRPr lang="es-MX" b="0" dirty="0"/>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𝐽</m:t>
                          </m:r>
                        </m:e>
                        <m:sub>
                          <m:r>
                            <a:rPr lang="es-MX" b="0" i="1" smtClean="0">
                              <a:latin typeface="Cambria Math" panose="02040503050406030204" pitchFamily="18" charset="0"/>
                            </a:rPr>
                            <m:t>12</m:t>
                          </m:r>
                        </m:sub>
                      </m:sSub>
                      <m:r>
                        <a:rPr lang="es-MX" b="0" i="1" smtClean="0">
                          <a:latin typeface="Cambria Math" panose="02040503050406030204" pitchFamily="18" charset="0"/>
                        </a:rPr>
                        <m:t>=0.30;</m:t>
                      </m:r>
                      <m:r>
                        <a:rPr lang="es-MX" b="0" i="1" smtClean="0">
                          <a:latin typeface="Cambria Math" panose="02040503050406030204" pitchFamily="18" charset="0"/>
                        </a:rPr>
                        <m:t>𝑖</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0.30</m:t>
                          </m:r>
                        </m:num>
                        <m:den>
                          <m:r>
                            <a:rPr lang="es-MX" b="0" i="1" smtClean="0">
                              <a:latin typeface="Cambria Math" panose="02040503050406030204" pitchFamily="18" charset="0"/>
                            </a:rPr>
                            <m:t>12</m:t>
                          </m:r>
                        </m:den>
                      </m:f>
                      <m:r>
                        <a:rPr lang="es-MX" b="0" i="1" smtClean="0">
                          <a:latin typeface="Cambria Math" panose="02040503050406030204" pitchFamily="18" charset="0"/>
                        </a:rPr>
                        <m:t> </m:t>
                      </m:r>
                      <m:r>
                        <a:rPr lang="es-MX" b="0" i="1" smtClean="0">
                          <a:latin typeface="Cambria Math" panose="02040503050406030204" pitchFamily="18" charset="0"/>
                        </a:rPr>
                        <m:t>𝑚𝑒𝑛𝑠𝑢𝑎𝑙</m:t>
                      </m:r>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m:t>
                      </m:r>
                    </m:oMath>
                  </m:oMathPara>
                </a14:m>
                <a:endParaRPr lang="es-MX" dirty="0"/>
              </a:p>
            </p:txBody>
          </p:sp>
        </mc:Choice>
        <mc:Fallback xmlns="">
          <p:sp>
            <p:nvSpPr>
              <p:cNvPr id="3" name="Marcador de contenido 2">
                <a:extLst>
                  <a:ext uri="{FF2B5EF4-FFF2-40B4-BE49-F238E27FC236}">
                    <a16:creationId xmlns:a16="http://schemas.microsoft.com/office/drawing/2014/main" id="{91F62239-0709-41BF-BF36-1A06FB493961}"/>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328736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53779B-9815-41E2-9E5F-E183C85224B7}"/>
              </a:ext>
            </a:extLst>
          </p:cNvPr>
          <p:cNvSpPr>
            <a:spLocks noGrp="1"/>
          </p:cNvSpPr>
          <p:nvPr>
            <p:ph type="title"/>
          </p:nvPr>
        </p:nvSpPr>
        <p:spPr/>
        <p:txBody>
          <a:bodyPr/>
          <a:lstStyle/>
          <a:p>
            <a:endParaRPr lang="es-MX" dirty="0"/>
          </a:p>
        </p:txBody>
      </p:sp>
      <mc:AlternateContent xmlns:mc="http://schemas.openxmlformats.org/markup-compatibility/2006">
        <mc:Choice xmlns:a14="http://schemas.microsoft.com/office/drawing/2010/main" Requires="a14">
          <p:sp>
            <p:nvSpPr>
              <p:cNvPr id="3" name="Marcador de contenido 2">
                <a:extLst>
                  <a:ext uri="{FF2B5EF4-FFF2-40B4-BE49-F238E27FC236}">
                    <a16:creationId xmlns:a16="http://schemas.microsoft.com/office/drawing/2014/main" id="{E587059F-D877-4F39-88D5-40F55F9D7F8D}"/>
                  </a:ext>
                </a:extLst>
              </p:cNvPr>
              <p:cNvSpPr>
                <a:spLocks noGrp="1"/>
              </p:cNvSpPr>
              <p:nvPr>
                <p:ph idx="1"/>
              </p:nvPr>
            </p:nvSpPr>
            <p:spPr/>
            <p:txBody>
              <a:bodyPr>
                <a:normAutofit fontScale="92500" lnSpcReduction="20000"/>
              </a:bodyPr>
              <a:lstStyle/>
              <a:p>
                <a:pPr marL="0" indent="0">
                  <a:buNone/>
                </a:pPr>
                <a:r>
                  <a:rPr lang="es-MX" dirty="0"/>
                  <a:t>De la formula:</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m:t>
                      </m:r>
                      <m:r>
                        <a:rPr lang="es-MX" i="1">
                          <a:latin typeface="Cambria Math" panose="02040503050406030204" pitchFamily="18" charset="0"/>
                        </a:rPr>
                        <m:t>𝑅</m:t>
                      </m:r>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sup>
                          </m:sSup>
                        </m:num>
                        <m:den>
                          <m:r>
                            <a:rPr lang="es-MX" i="1">
                              <a:latin typeface="Cambria Math" panose="02040503050406030204" pitchFamily="18" charset="0"/>
                            </a:rPr>
                            <m:t>𝑖</m:t>
                          </m:r>
                        </m:den>
                      </m:f>
                    </m:oMath>
                  </m:oMathPara>
                </a14:m>
                <a:endParaRPr lang="es-MX" dirty="0"/>
              </a:p>
              <a:p>
                <a:pPr marL="0" indent="0">
                  <a:buNone/>
                </a:pPr>
                <a:r>
                  <a:rPr lang="es-MX" dirty="0"/>
                  <a:t>Despejando a </a:t>
                </a:r>
                <a:r>
                  <a:rPr lang="es-MX" i="1" dirty="0"/>
                  <a:t>n </a:t>
                </a:r>
                <a:r>
                  <a:rPr lang="es-MX" dirty="0"/>
                  <a:t>tenemos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𝑛</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m:t>
                          </m:r>
                          <m:func>
                            <m:funcPr>
                              <m:ctrlPr>
                                <a:rPr lang="es-MX" b="0" i="1" smtClean="0">
                                  <a:latin typeface="Cambria Math" panose="02040503050406030204" pitchFamily="18" charset="0"/>
                                </a:rPr>
                              </m:ctrlPr>
                            </m:funcPr>
                            <m:fName>
                              <m:r>
                                <m:rPr>
                                  <m:sty m:val="p"/>
                                </m:rPr>
                                <a:rPr lang="es-MX" b="0" i="0" smtClean="0">
                                  <a:latin typeface="Cambria Math" panose="02040503050406030204" pitchFamily="18" charset="0"/>
                                </a:rPr>
                                <m:t>log</m:t>
                              </m:r>
                            </m:fName>
                            <m:e>
                              <m:d>
                                <m:dPr>
                                  <m:begChr m:val="["/>
                                  <m:endChr m:val="]"/>
                                  <m:ctrlPr>
                                    <a:rPr lang="es-MX" b="0" i="1" smtClean="0">
                                      <a:latin typeface="Cambria Math" panose="02040503050406030204" pitchFamily="18" charset="0"/>
                                    </a:rPr>
                                  </m:ctrlPr>
                                </m:dPr>
                                <m:e>
                                  <m:r>
                                    <a:rPr lang="es-MX" b="0" i="1" smtClean="0">
                                      <a:latin typeface="Cambria Math" panose="02040503050406030204" pitchFamily="18" charset="0"/>
                                    </a:rPr>
                                    <m:t>1−</m:t>
                                  </m:r>
                                  <m:f>
                                    <m:fPr>
                                      <m:ctrlPr>
                                        <a:rPr lang="es-MX" b="0" i="1" smtClean="0">
                                          <a:latin typeface="Cambria Math" panose="02040503050406030204" pitchFamily="18" charset="0"/>
                                        </a:rPr>
                                      </m:ctrlPr>
                                    </m:fPr>
                                    <m:num>
                                      <m:r>
                                        <a:rPr lang="es-MX" b="0" i="1" smtClean="0">
                                          <a:latin typeface="Cambria Math" panose="02040503050406030204" pitchFamily="18" charset="0"/>
                                        </a:rPr>
                                        <m:t>𝐶𝑖</m:t>
                                      </m:r>
                                    </m:num>
                                    <m:den>
                                      <m:r>
                                        <a:rPr lang="es-MX" b="0" i="1" smtClean="0">
                                          <a:latin typeface="Cambria Math" panose="02040503050406030204" pitchFamily="18" charset="0"/>
                                        </a:rPr>
                                        <m:t>𝑅</m:t>
                                      </m:r>
                                    </m:den>
                                  </m:f>
                                </m:e>
                              </m:d>
                            </m:e>
                          </m:func>
                        </m:num>
                        <m:den>
                          <m:func>
                            <m:funcPr>
                              <m:ctrlPr>
                                <a:rPr lang="es-MX" b="0" i="1" smtClean="0">
                                  <a:latin typeface="Cambria Math" panose="02040503050406030204" pitchFamily="18" charset="0"/>
                                </a:rPr>
                              </m:ctrlPr>
                            </m:funcPr>
                            <m:fName>
                              <m:r>
                                <m:rPr>
                                  <m:sty m:val="p"/>
                                </m:rPr>
                                <a:rPr lang="es-MX" b="0" i="0" smtClean="0">
                                  <a:latin typeface="Cambria Math" panose="02040503050406030204" pitchFamily="18" charset="0"/>
                                </a:rPr>
                                <m:t>log</m:t>
                              </m:r>
                            </m:fName>
                            <m:e>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e>
                          </m:func>
                        </m:den>
                      </m:f>
                    </m:oMath>
                  </m:oMathPara>
                </a14:m>
                <a:endParaRPr lang="es-MX" dirty="0"/>
              </a:p>
              <a:p>
                <a:pPr marL="0" indent="0">
                  <a:buNone/>
                </a:pPr>
                <a:r>
                  <a:rPr lang="es-MX" dirty="0"/>
                  <a:t>Sustituyendo valores tenemos que:</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𝑛</m:t>
                      </m:r>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m:t>
                          </m:r>
                          <m:func>
                            <m:funcPr>
                              <m:ctrlPr>
                                <a:rPr lang="es-MX" i="1">
                                  <a:latin typeface="Cambria Math" panose="02040503050406030204" pitchFamily="18" charset="0"/>
                                </a:rPr>
                              </m:ctrlPr>
                            </m:funcPr>
                            <m:fName>
                              <m:r>
                                <m:rPr>
                                  <m:sty m:val="p"/>
                                </m:rPr>
                                <a:rPr lang="es-MX">
                                  <a:latin typeface="Cambria Math" panose="02040503050406030204" pitchFamily="18" charset="0"/>
                                </a:rPr>
                                <m:t>log</m:t>
                              </m:r>
                            </m:fName>
                            <m:e>
                              <m:d>
                                <m:dPr>
                                  <m:begChr m:val="["/>
                                  <m:endChr m:val="]"/>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b="0" i="1" smtClean="0">
                                          <a:latin typeface="Cambria Math" panose="02040503050406030204" pitchFamily="18" charset="0"/>
                                        </a:rPr>
                                        <m:t>(130000)</m:t>
                                      </m:r>
                                      <m:d>
                                        <m:dPr>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r>
                                                <a:rPr lang="es-MX" b="0" i="1" smtClean="0">
                                                  <a:latin typeface="Cambria Math" panose="02040503050406030204" pitchFamily="18" charset="0"/>
                                                </a:rPr>
                                                <m:t>0.30</m:t>
                                              </m:r>
                                            </m:num>
                                            <m:den>
                                              <m:r>
                                                <a:rPr lang="es-MX" b="0" i="1" smtClean="0">
                                                  <a:latin typeface="Cambria Math" panose="02040503050406030204" pitchFamily="18" charset="0"/>
                                                </a:rPr>
                                                <m:t>12</m:t>
                                              </m:r>
                                            </m:den>
                                          </m:f>
                                        </m:e>
                                      </m:d>
                                    </m:num>
                                    <m:den>
                                      <m:r>
                                        <a:rPr lang="es-MX" b="0" i="1" smtClean="0">
                                          <a:latin typeface="Cambria Math" panose="02040503050406030204" pitchFamily="18" charset="0"/>
                                        </a:rPr>
                                        <m:t>5518.70</m:t>
                                      </m:r>
                                    </m:den>
                                  </m:f>
                                </m:e>
                              </m:d>
                            </m:e>
                          </m:func>
                        </m:num>
                        <m:den>
                          <m:func>
                            <m:funcPr>
                              <m:ctrlPr>
                                <a:rPr lang="es-MX" i="1">
                                  <a:latin typeface="Cambria Math" panose="02040503050406030204" pitchFamily="18" charset="0"/>
                                </a:rPr>
                              </m:ctrlPr>
                            </m:funcPr>
                            <m:fName>
                              <m:r>
                                <m:rPr>
                                  <m:sty m:val="p"/>
                                </m:rPr>
                                <a:rPr lang="es-MX">
                                  <a:latin typeface="Cambria Math" panose="02040503050406030204" pitchFamily="18" charset="0"/>
                                </a:rPr>
                                <m:t>log</m:t>
                              </m:r>
                            </m:fName>
                            <m:e>
                              <m:r>
                                <a:rPr lang="es-MX" i="1">
                                  <a:latin typeface="Cambria Math" panose="02040503050406030204" pitchFamily="18" charset="0"/>
                                </a:rPr>
                                <m:t>(1+</m:t>
                              </m:r>
                              <m:f>
                                <m:fPr>
                                  <m:ctrlPr>
                                    <a:rPr lang="es-MX" i="1" smtClean="0">
                                      <a:latin typeface="Cambria Math" panose="02040503050406030204" pitchFamily="18" charset="0"/>
                                    </a:rPr>
                                  </m:ctrlPr>
                                </m:fPr>
                                <m:num>
                                  <m:r>
                                    <a:rPr lang="es-MX" b="0" i="1" smtClean="0">
                                      <a:latin typeface="Cambria Math" panose="02040503050406030204" pitchFamily="18" charset="0"/>
                                    </a:rPr>
                                    <m:t>0.30</m:t>
                                  </m:r>
                                </m:num>
                                <m:den>
                                  <m:r>
                                    <a:rPr lang="es-MX" b="0" i="1" smtClean="0">
                                      <a:latin typeface="Cambria Math" panose="02040503050406030204" pitchFamily="18" charset="0"/>
                                    </a:rPr>
                                    <m:t>12</m:t>
                                  </m:r>
                                </m:den>
                              </m:f>
                              <m:r>
                                <a:rPr lang="es-MX" i="1">
                                  <a:latin typeface="Cambria Math" panose="02040503050406030204" pitchFamily="18" charset="0"/>
                                </a:rPr>
                                <m:t>)</m:t>
                              </m:r>
                            </m:e>
                          </m:func>
                        </m:den>
                      </m:f>
                      <m:r>
                        <a:rPr lang="es-MX" b="0" i="1" smtClean="0">
                          <a:latin typeface="Cambria Math" panose="02040503050406030204" pitchFamily="18" charset="0"/>
                        </a:rPr>
                        <m:t>=36 </m:t>
                      </m:r>
                      <m:r>
                        <a:rPr lang="es-MX" b="0" i="1" smtClean="0">
                          <a:latin typeface="Cambria Math" panose="02040503050406030204" pitchFamily="18" charset="0"/>
                        </a:rPr>
                        <m:t>𝑚𝑒𝑠𝑒𝑠</m:t>
                      </m:r>
                    </m:oMath>
                  </m:oMathPara>
                </a14:m>
                <a:endParaRPr lang="es-MX" dirty="0"/>
              </a:p>
              <a:p>
                <a:pPr marL="0" indent="0">
                  <a:buNone/>
                </a:pPr>
                <a:endParaRPr lang="es-MX" dirty="0"/>
              </a:p>
            </p:txBody>
          </p:sp>
        </mc:Choice>
        <mc:Fallback>
          <p:sp>
            <p:nvSpPr>
              <p:cNvPr id="3" name="Marcador de contenido 2">
                <a:extLst>
                  <a:ext uri="{FF2B5EF4-FFF2-40B4-BE49-F238E27FC236}">
                    <a16:creationId xmlns:a16="http://schemas.microsoft.com/office/drawing/2014/main" id="{E587059F-D877-4F39-88D5-40F55F9D7F8D}"/>
                  </a:ext>
                </a:extLst>
              </p:cNvPr>
              <p:cNvSpPr>
                <a:spLocks noGrp="1" noRot="1" noChangeAspect="1" noMove="1" noResize="1" noEditPoints="1" noAdjustHandles="1" noChangeArrowheads="1" noChangeShapeType="1" noTextEdit="1"/>
              </p:cNvSpPr>
              <p:nvPr>
                <p:ph idx="1"/>
              </p:nvPr>
            </p:nvSpPr>
            <p:spPr>
              <a:blipFill>
                <a:blip r:embed="rId2"/>
                <a:stretch>
                  <a:fillRect l="-1111" t="-2639"/>
                </a:stretch>
              </a:blipFill>
            </p:spPr>
            <p:txBody>
              <a:bodyPr/>
              <a:lstStyle/>
              <a:p>
                <a:r>
                  <a:rPr lang="es-MX">
                    <a:noFill/>
                  </a:rPr>
                  <a:t> </a:t>
                </a:r>
              </a:p>
            </p:txBody>
          </p:sp>
        </mc:Fallback>
      </mc:AlternateContent>
    </p:spTree>
    <p:extLst>
      <p:ext uri="{BB962C8B-B14F-4D97-AF65-F5344CB8AC3E}">
        <p14:creationId xmlns:p14="http://schemas.microsoft.com/office/powerpoint/2010/main" val="40725962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A28336-AE0D-4597-B2A2-41B5C30D0594}"/>
              </a:ext>
            </a:extLst>
          </p:cNvPr>
          <p:cNvSpPr>
            <a:spLocks noGrp="1"/>
          </p:cNvSpPr>
          <p:nvPr>
            <p:ph type="title"/>
          </p:nvPr>
        </p:nvSpPr>
        <p:spPr/>
        <p:txBody>
          <a:bodyPr/>
          <a:lstStyle/>
          <a:p>
            <a:r>
              <a:rPr lang="es-MX" dirty="0"/>
              <a:t>Prácticas </a:t>
            </a:r>
          </a:p>
        </p:txBody>
      </p:sp>
      <p:sp>
        <p:nvSpPr>
          <p:cNvPr id="3" name="Marcador de contenido 2">
            <a:extLst>
              <a:ext uri="{FF2B5EF4-FFF2-40B4-BE49-F238E27FC236}">
                <a16:creationId xmlns:a16="http://schemas.microsoft.com/office/drawing/2014/main" id="{B69B5D0F-29F4-42AD-8DEC-1116D405DC63}"/>
              </a:ext>
            </a:extLst>
          </p:cNvPr>
          <p:cNvSpPr>
            <a:spLocks noGrp="1"/>
          </p:cNvSpPr>
          <p:nvPr>
            <p:ph idx="1"/>
          </p:nvPr>
        </p:nvSpPr>
        <p:spPr/>
        <p:txBody>
          <a:bodyPr/>
          <a:lstStyle/>
          <a:p>
            <a:pPr marL="0" indent="0">
              <a:buNone/>
            </a:pPr>
            <a:r>
              <a:rPr lang="es-MX" dirty="0"/>
              <a:t>1.- ¿Cuántos pagos bimestrales vencidos de $1550 se tendrían que hacer para saldar una deuda pagadera hoy, de $8000 cuyo interés es de 2.75% bimestral</a:t>
            </a:r>
          </a:p>
          <a:p>
            <a:pPr marL="0" indent="0">
              <a:buNone/>
            </a:pPr>
            <a:endParaRPr lang="es-MX" dirty="0"/>
          </a:p>
          <a:p>
            <a:pPr marL="0" indent="0">
              <a:buNone/>
            </a:pPr>
            <a:r>
              <a:rPr lang="es-MX" dirty="0"/>
              <a:t>2.- Una persona desea acumular $300000. Para reunir esa cantidad decide hacer depósitos trimestrales vencidos en un fondo de inversiones que rinde 12% anual convertible trimestralmente. Si deposita $5000 cada fin de trimestre, ¿Dentro de cuánto tiempo habrá acumulado la cantidad deseada?</a:t>
            </a:r>
          </a:p>
        </p:txBody>
      </p:sp>
    </p:spTree>
    <p:extLst>
      <p:ext uri="{BB962C8B-B14F-4D97-AF65-F5344CB8AC3E}">
        <p14:creationId xmlns:p14="http://schemas.microsoft.com/office/powerpoint/2010/main" val="3407181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010C5-173C-413A-8B2F-1B74DF474A8D}"/>
              </a:ext>
            </a:extLst>
          </p:cNvPr>
          <p:cNvSpPr>
            <a:spLocks noGrp="1"/>
          </p:cNvSpPr>
          <p:nvPr>
            <p:ph type="title"/>
          </p:nvPr>
        </p:nvSpPr>
        <p:spPr/>
        <p:txBody>
          <a:bodyPr/>
          <a:lstStyle/>
          <a:p>
            <a:r>
              <a:rPr lang="es-MX" dirty="0"/>
              <a:t>ANUALIDAD</a:t>
            </a:r>
          </a:p>
        </p:txBody>
      </p:sp>
      <p:sp>
        <p:nvSpPr>
          <p:cNvPr id="3" name="Marcador de contenido 2">
            <a:extLst>
              <a:ext uri="{FF2B5EF4-FFF2-40B4-BE49-F238E27FC236}">
                <a16:creationId xmlns:a16="http://schemas.microsoft.com/office/drawing/2014/main" id="{2356C17A-613C-418C-ADA1-E51A27A6163E}"/>
              </a:ext>
            </a:extLst>
          </p:cNvPr>
          <p:cNvSpPr>
            <a:spLocks noGrp="1"/>
          </p:cNvSpPr>
          <p:nvPr>
            <p:ph idx="1"/>
          </p:nvPr>
        </p:nvSpPr>
        <p:spPr/>
        <p:txBody>
          <a:bodyPr/>
          <a:lstStyle/>
          <a:p>
            <a:r>
              <a:rPr lang="es-MX" dirty="0"/>
              <a:t>Se define como una sucesión de pagos generalmente iguales realizados intervalos iguales  de tiempo.</a:t>
            </a:r>
          </a:p>
          <a:p>
            <a:pPr marL="0" indent="0">
              <a:buNone/>
            </a:pPr>
            <a:endParaRPr lang="es-MX" dirty="0"/>
          </a:p>
          <a:p>
            <a:r>
              <a:rPr lang="es-MX" dirty="0"/>
              <a:t>El término anualidad parece implicar que los pagos se efectúan cada año; sin embargo esto no necesariamente así, ya que estos pueden ser semestrales, mensuales, quincenales, etc.</a:t>
            </a:r>
          </a:p>
        </p:txBody>
      </p:sp>
    </p:spTree>
    <p:extLst>
      <p:ext uri="{BB962C8B-B14F-4D97-AF65-F5344CB8AC3E}">
        <p14:creationId xmlns:p14="http://schemas.microsoft.com/office/powerpoint/2010/main" val="35553885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3163211095"/>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3789040"/>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40596999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64A0926-0EF2-4E8B-B57F-A191F3F91625}"/>
              </a:ext>
            </a:extLst>
          </p:cNvPr>
          <p:cNvSpPr>
            <a:spLocks noGrp="1"/>
          </p:cNvSpPr>
          <p:nvPr>
            <p:ph idx="1"/>
          </p:nvPr>
        </p:nvSpPr>
        <p:spPr>
          <a:xfrm>
            <a:off x="457200" y="908720"/>
            <a:ext cx="8229600" cy="2808312"/>
          </a:xfrm>
        </p:spPr>
        <p:txBody>
          <a:bodyPr>
            <a:normAutofit/>
          </a:bodyPr>
          <a:lstStyle/>
          <a:p>
            <a:pPr marL="0" indent="0">
              <a:buNone/>
            </a:pPr>
            <a:r>
              <a:rPr lang="es-MX" dirty="0"/>
              <a:t>Recordando una anualidad anticipada es aquella en la cual los pagos se realizan al inicio del periodo.</a:t>
            </a:r>
          </a:p>
          <a:p>
            <a:pPr marL="0" indent="0">
              <a:buNone/>
            </a:pPr>
            <a:r>
              <a:rPr lang="es-MX" dirty="0"/>
              <a:t> Son ejemplos de anualidades anticipadas los pagos anuales (o primas) de un seguro de vida, la renta de una casa u oficina,….</a:t>
            </a:r>
          </a:p>
          <a:p>
            <a:pPr marL="0" indent="0">
              <a:buNone/>
            </a:pPr>
            <a:endParaRPr lang="es-MX" dirty="0"/>
          </a:p>
        </p:txBody>
      </p:sp>
      <p:sp>
        <p:nvSpPr>
          <p:cNvPr id="45" name="AutoShape 2" descr="Resultado de imagen para renta de una casa">
            <a:extLst>
              <a:ext uri="{FF2B5EF4-FFF2-40B4-BE49-F238E27FC236}">
                <a16:creationId xmlns:a16="http://schemas.microsoft.com/office/drawing/2014/main" id="{8ED65CC2-556D-4B13-B4B8-A4674C007E92}"/>
              </a:ext>
            </a:extLst>
          </p:cNvPr>
          <p:cNvSpPr>
            <a:spLocks noChangeAspect="1" noChangeArrowheads="1"/>
          </p:cNvSpPr>
          <p:nvPr/>
        </p:nvSpPr>
        <p:spPr bwMode="auto">
          <a:xfrm>
            <a:off x="4419600" y="3276600"/>
            <a:ext cx="304800" cy="3342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2052" name="Picture 4" descr="https://lh3.googleusercontent.com/2zDu3QtOfO40njNsuKRvsgjBz9M51cWFCMIqit8oGK_RnSbmKvSgcjBZzrvDNGH1QqWbC48=s137">
            <a:extLst>
              <a:ext uri="{FF2B5EF4-FFF2-40B4-BE49-F238E27FC236}">
                <a16:creationId xmlns:a16="http://schemas.microsoft.com/office/drawing/2014/main" id="{7A2104D5-5C4A-4C3E-AC1E-66E151428F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443714"/>
            <a:ext cx="3026532" cy="187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1379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45FFF7-A783-4D20-B28D-01D545E43E02}"/>
              </a:ext>
            </a:extLst>
          </p:cNvPr>
          <p:cNvSpPr>
            <a:spLocks noGrp="1"/>
          </p:cNvSpPr>
          <p:nvPr>
            <p:ph type="title"/>
          </p:nvPr>
        </p:nvSpPr>
        <p:spPr>
          <a:xfrm>
            <a:off x="457200" y="560072"/>
            <a:ext cx="8229600" cy="492664"/>
          </a:xfrm>
        </p:spPr>
        <p:txBody>
          <a:bodyPr>
            <a:normAutofit fontScale="90000"/>
          </a:bodyPr>
          <a:lstStyle/>
          <a:p>
            <a:r>
              <a:rPr lang="es-MX" sz="2400" dirty="0">
                <a:solidFill>
                  <a:schemeClr val="tx1"/>
                </a:solidFill>
                <a:latin typeface="+mn-lt"/>
                <a:ea typeface="+mn-ea"/>
                <a:cs typeface="+mn-cs"/>
              </a:rPr>
              <a:t>La diferencia entre una anualidad vencida y una anticipada, se puede ver en el siguiente diagrama:</a:t>
            </a:r>
          </a:p>
        </p:txBody>
      </p:sp>
      <p:sp>
        <p:nvSpPr>
          <p:cNvPr id="3" name="Marcador de contenido 2">
            <a:extLst>
              <a:ext uri="{FF2B5EF4-FFF2-40B4-BE49-F238E27FC236}">
                <a16:creationId xmlns:a16="http://schemas.microsoft.com/office/drawing/2014/main" id="{45F753C4-D291-4BC1-A6CC-592C369101FB}"/>
              </a:ext>
            </a:extLst>
          </p:cNvPr>
          <p:cNvSpPr>
            <a:spLocks noGrp="1"/>
          </p:cNvSpPr>
          <p:nvPr>
            <p:ph idx="1"/>
          </p:nvPr>
        </p:nvSpPr>
        <p:spPr>
          <a:xfrm>
            <a:off x="457200" y="4699609"/>
            <a:ext cx="8229600" cy="1697012"/>
          </a:xfrm>
        </p:spPr>
        <p:txBody>
          <a:bodyPr>
            <a:normAutofit fontScale="92500"/>
          </a:bodyPr>
          <a:lstStyle/>
          <a:p>
            <a:pPr marL="0" indent="0">
              <a:buNone/>
            </a:pPr>
            <a:r>
              <a:rPr lang="es-MX" dirty="0"/>
              <a:t>Se observa que la anualidad anticipada comienza con un pago y concluye un período después de que se haya cubierto el último pago. Por tal motivo, el n-ésimo pago gana interés por un período debido a que fue depositado al inicio del período. </a:t>
            </a:r>
          </a:p>
        </p:txBody>
      </p:sp>
      <p:cxnSp>
        <p:nvCxnSpPr>
          <p:cNvPr id="35" name="Conector recto 34">
            <a:extLst>
              <a:ext uri="{FF2B5EF4-FFF2-40B4-BE49-F238E27FC236}">
                <a16:creationId xmlns:a16="http://schemas.microsoft.com/office/drawing/2014/main" id="{1A828B92-2869-4A43-B658-7EB98E53116B}"/>
              </a:ext>
            </a:extLst>
          </p:cNvPr>
          <p:cNvCxnSpPr>
            <a:cxnSpLocks/>
          </p:cNvCxnSpPr>
          <p:nvPr/>
        </p:nvCxnSpPr>
        <p:spPr>
          <a:xfrm>
            <a:off x="1331640" y="1916832"/>
            <a:ext cx="2520280" cy="0"/>
          </a:xfrm>
          <a:prstGeom prst="line">
            <a:avLst/>
          </a:prstGeom>
        </p:spPr>
        <p:style>
          <a:lnRef idx="2">
            <a:schemeClr val="dk1"/>
          </a:lnRef>
          <a:fillRef idx="0">
            <a:schemeClr val="dk1"/>
          </a:fillRef>
          <a:effectRef idx="1">
            <a:schemeClr val="dk1"/>
          </a:effectRef>
          <a:fontRef idx="minor">
            <a:schemeClr val="tx1"/>
          </a:fontRef>
        </p:style>
      </p:cxnSp>
      <p:cxnSp>
        <p:nvCxnSpPr>
          <p:cNvPr id="36" name="Conector recto 35">
            <a:extLst>
              <a:ext uri="{FF2B5EF4-FFF2-40B4-BE49-F238E27FC236}">
                <a16:creationId xmlns:a16="http://schemas.microsoft.com/office/drawing/2014/main" id="{79C746BA-5F40-4836-B21F-6A7AE5EED681}"/>
              </a:ext>
            </a:extLst>
          </p:cNvPr>
          <p:cNvCxnSpPr/>
          <p:nvPr/>
        </p:nvCxnSpPr>
        <p:spPr>
          <a:xfrm>
            <a:off x="1331640"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7" name="Conector recto 36">
            <a:extLst>
              <a:ext uri="{FF2B5EF4-FFF2-40B4-BE49-F238E27FC236}">
                <a16:creationId xmlns:a16="http://schemas.microsoft.com/office/drawing/2014/main" id="{9E141122-49D8-48B8-A267-14D616D75BB2}"/>
              </a:ext>
            </a:extLst>
          </p:cNvPr>
          <p:cNvCxnSpPr/>
          <p:nvPr/>
        </p:nvCxnSpPr>
        <p:spPr>
          <a:xfrm>
            <a:off x="2483768"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8" name="Conector recto 37">
            <a:extLst>
              <a:ext uri="{FF2B5EF4-FFF2-40B4-BE49-F238E27FC236}">
                <a16:creationId xmlns:a16="http://schemas.microsoft.com/office/drawing/2014/main" id="{EE0985EF-AF81-49EA-8233-A51672FCFE1D}"/>
              </a:ext>
            </a:extLst>
          </p:cNvPr>
          <p:cNvCxnSpPr/>
          <p:nvPr/>
        </p:nvCxnSpPr>
        <p:spPr>
          <a:xfrm>
            <a:off x="3563888"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9" name="Conector recto 38">
            <a:extLst>
              <a:ext uri="{FF2B5EF4-FFF2-40B4-BE49-F238E27FC236}">
                <a16:creationId xmlns:a16="http://schemas.microsoft.com/office/drawing/2014/main" id="{0FB1B696-519F-46D7-B36D-59CA2C5A06E2}"/>
              </a:ext>
            </a:extLst>
          </p:cNvPr>
          <p:cNvCxnSpPr/>
          <p:nvPr/>
        </p:nvCxnSpPr>
        <p:spPr>
          <a:xfrm>
            <a:off x="4572000" y="15567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40" name="Conector recto 39">
            <a:extLst>
              <a:ext uri="{FF2B5EF4-FFF2-40B4-BE49-F238E27FC236}">
                <a16:creationId xmlns:a16="http://schemas.microsoft.com/office/drawing/2014/main" id="{881A537C-FAD4-4B48-991D-5B4BD94FE5E8}"/>
              </a:ext>
            </a:extLst>
          </p:cNvPr>
          <p:cNvCxnSpPr/>
          <p:nvPr/>
        </p:nvCxnSpPr>
        <p:spPr>
          <a:xfrm>
            <a:off x="5436096" y="1556792"/>
            <a:ext cx="0" cy="504056"/>
          </a:xfrm>
          <a:prstGeom prst="line">
            <a:avLst/>
          </a:prstGeom>
        </p:spPr>
        <p:style>
          <a:lnRef idx="2">
            <a:schemeClr val="dk1"/>
          </a:lnRef>
          <a:fillRef idx="0">
            <a:schemeClr val="dk1"/>
          </a:fillRef>
          <a:effectRef idx="1">
            <a:schemeClr val="dk1"/>
          </a:effectRef>
          <a:fontRef idx="minor">
            <a:schemeClr val="tx1"/>
          </a:fontRef>
        </p:style>
      </p:cxnSp>
      <p:sp>
        <p:nvSpPr>
          <p:cNvPr id="41" name="CuadroTexto 40">
            <a:extLst>
              <a:ext uri="{FF2B5EF4-FFF2-40B4-BE49-F238E27FC236}">
                <a16:creationId xmlns:a16="http://schemas.microsoft.com/office/drawing/2014/main" id="{DF49A4DB-BCDC-479B-B52A-F31D8011664E}"/>
              </a:ext>
            </a:extLst>
          </p:cNvPr>
          <p:cNvSpPr txBox="1"/>
          <p:nvPr/>
        </p:nvSpPr>
        <p:spPr>
          <a:xfrm>
            <a:off x="1187624" y="2430180"/>
            <a:ext cx="6264696" cy="369332"/>
          </a:xfrm>
          <a:prstGeom prst="rect">
            <a:avLst/>
          </a:prstGeom>
          <a:noFill/>
        </p:spPr>
        <p:txBody>
          <a:bodyPr wrap="square" rtlCol="0">
            <a:spAutoFit/>
          </a:bodyPr>
          <a:lstStyle/>
          <a:p>
            <a:r>
              <a:rPr lang="es-MX" dirty="0"/>
              <a:t>0                   1                 2              n-2          n-1        n   </a:t>
            </a:r>
          </a:p>
        </p:txBody>
      </p:sp>
      <p:sp>
        <p:nvSpPr>
          <p:cNvPr id="42" name="CuadroTexto 41">
            <a:extLst>
              <a:ext uri="{FF2B5EF4-FFF2-40B4-BE49-F238E27FC236}">
                <a16:creationId xmlns:a16="http://schemas.microsoft.com/office/drawing/2014/main" id="{6B411EA5-8F13-4D84-8312-59A6A140836B}"/>
              </a:ext>
            </a:extLst>
          </p:cNvPr>
          <p:cNvSpPr txBox="1"/>
          <p:nvPr/>
        </p:nvSpPr>
        <p:spPr>
          <a:xfrm>
            <a:off x="1115616" y="1052736"/>
            <a:ext cx="6624736" cy="369332"/>
          </a:xfrm>
          <a:prstGeom prst="rect">
            <a:avLst/>
          </a:prstGeom>
          <a:noFill/>
        </p:spPr>
        <p:txBody>
          <a:bodyPr wrap="square" rtlCol="0">
            <a:spAutoFit/>
          </a:bodyPr>
          <a:lstStyle/>
          <a:p>
            <a:r>
              <a:rPr lang="es-MX" dirty="0"/>
              <a:t>                     R                R               R             R          R         </a:t>
            </a:r>
          </a:p>
        </p:txBody>
      </p:sp>
      <p:cxnSp>
        <p:nvCxnSpPr>
          <p:cNvPr id="43" name="Conector recto de flecha 42">
            <a:extLst>
              <a:ext uri="{FF2B5EF4-FFF2-40B4-BE49-F238E27FC236}">
                <a16:creationId xmlns:a16="http://schemas.microsoft.com/office/drawing/2014/main" id="{4C146EA2-CB2B-4327-8C5B-6F905D81FA68}"/>
              </a:ext>
            </a:extLst>
          </p:cNvPr>
          <p:cNvCxnSpPr/>
          <p:nvPr/>
        </p:nvCxnSpPr>
        <p:spPr>
          <a:xfrm>
            <a:off x="2483768"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4" name="Conector recto de flecha 43">
            <a:extLst>
              <a:ext uri="{FF2B5EF4-FFF2-40B4-BE49-F238E27FC236}">
                <a16:creationId xmlns:a16="http://schemas.microsoft.com/office/drawing/2014/main" id="{E75A9E9E-507C-4834-A5C4-76A66A63234C}"/>
              </a:ext>
            </a:extLst>
          </p:cNvPr>
          <p:cNvCxnSpPr/>
          <p:nvPr/>
        </p:nvCxnSpPr>
        <p:spPr>
          <a:xfrm>
            <a:off x="3563888"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Conector recto de flecha 44">
            <a:extLst>
              <a:ext uri="{FF2B5EF4-FFF2-40B4-BE49-F238E27FC236}">
                <a16:creationId xmlns:a16="http://schemas.microsoft.com/office/drawing/2014/main" id="{A5A719BC-ACC1-454D-BA00-2204B0F1D27D}"/>
              </a:ext>
            </a:extLst>
          </p:cNvPr>
          <p:cNvCxnSpPr/>
          <p:nvPr/>
        </p:nvCxnSpPr>
        <p:spPr>
          <a:xfrm>
            <a:off x="4572000" y="178210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6" name="Conector recto de flecha 45">
            <a:extLst>
              <a:ext uri="{FF2B5EF4-FFF2-40B4-BE49-F238E27FC236}">
                <a16:creationId xmlns:a16="http://schemas.microsoft.com/office/drawing/2014/main" id="{FCA9FBAD-2FD2-40EE-9A6D-1D7BCC24C5A8}"/>
              </a:ext>
            </a:extLst>
          </p:cNvPr>
          <p:cNvCxnSpPr/>
          <p:nvPr/>
        </p:nvCxnSpPr>
        <p:spPr>
          <a:xfrm>
            <a:off x="5436096" y="177281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7" name="Conector recto de flecha 46">
            <a:extLst>
              <a:ext uri="{FF2B5EF4-FFF2-40B4-BE49-F238E27FC236}">
                <a16:creationId xmlns:a16="http://schemas.microsoft.com/office/drawing/2014/main" id="{5D3A08D1-3365-4E49-B0A2-6F640452CF1B}"/>
              </a:ext>
            </a:extLst>
          </p:cNvPr>
          <p:cNvCxnSpPr>
            <a:cxnSpLocks/>
          </p:cNvCxnSpPr>
          <p:nvPr/>
        </p:nvCxnSpPr>
        <p:spPr>
          <a:xfrm>
            <a:off x="1331640" y="1916832"/>
            <a:ext cx="0" cy="5946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8" name="Conector recto 47">
            <a:extLst>
              <a:ext uri="{FF2B5EF4-FFF2-40B4-BE49-F238E27FC236}">
                <a16:creationId xmlns:a16="http://schemas.microsoft.com/office/drawing/2014/main" id="{8647BDC6-8C4D-4BC2-86A8-5E83A29D6E1C}"/>
              </a:ext>
            </a:extLst>
          </p:cNvPr>
          <p:cNvCxnSpPr>
            <a:cxnSpLocks/>
          </p:cNvCxnSpPr>
          <p:nvPr/>
        </p:nvCxnSpPr>
        <p:spPr>
          <a:xfrm>
            <a:off x="4283968" y="1935416"/>
            <a:ext cx="1872208" cy="0"/>
          </a:xfrm>
          <a:prstGeom prst="line">
            <a:avLst/>
          </a:prstGeom>
        </p:spPr>
        <p:style>
          <a:lnRef idx="2">
            <a:schemeClr val="dk1"/>
          </a:lnRef>
          <a:fillRef idx="0">
            <a:schemeClr val="dk1"/>
          </a:fillRef>
          <a:effectRef idx="1">
            <a:schemeClr val="dk1"/>
          </a:effectRef>
          <a:fontRef idx="minor">
            <a:schemeClr val="tx1"/>
          </a:fontRef>
        </p:style>
      </p:cxnSp>
      <p:cxnSp>
        <p:nvCxnSpPr>
          <p:cNvPr id="49" name="Conector recto de flecha 48">
            <a:extLst>
              <a:ext uri="{FF2B5EF4-FFF2-40B4-BE49-F238E27FC236}">
                <a16:creationId xmlns:a16="http://schemas.microsoft.com/office/drawing/2014/main" id="{C8DE8AC9-BE57-40BB-8BFE-72A5C03F4C87}"/>
              </a:ext>
            </a:extLst>
          </p:cNvPr>
          <p:cNvCxnSpPr>
            <a:cxnSpLocks/>
          </p:cNvCxnSpPr>
          <p:nvPr/>
        </p:nvCxnSpPr>
        <p:spPr>
          <a:xfrm>
            <a:off x="6156176" y="1575376"/>
            <a:ext cx="0" cy="94539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0" name="Conector recto 49">
            <a:extLst>
              <a:ext uri="{FF2B5EF4-FFF2-40B4-BE49-F238E27FC236}">
                <a16:creationId xmlns:a16="http://schemas.microsoft.com/office/drawing/2014/main" id="{9639E1EE-424A-4517-A9B2-02A4AD8A417C}"/>
              </a:ext>
            </a:extLst>
          </p:cNvPr>
          <p:cNvCxnSpPr>
            <a:cxnSpLocks/>
          </p:cNvCxnSpPr>
          <p:nvPr/>
        </p:nvCxnSpPr>
        <p:spPr>
          <a:xfrm>
            <a:off x="1331640" y="3663608"/>
            <a:ext cx="2520280" cy="0"/>
          </a:xfrm>
          <a:prstGeom prst="line">
            <a:avLst/>
          </a:prstGeom>
        </p:spPr>
        <p:style>
          <a:lnRef idx="2">
            <a:schemeClr val="dk1"/>
          </a:lnRef>
          <a:fillRef idx="0">
            <a:schemeClr val="dk1"/>
          </a:fillRef>
          <a:effectRef idx="1">
            <a:schemeClr val="dk1"/>
          </a:effectRef>
          <a:fontRef idx="minor">
            <a:schemeClr val="tx1"/>
          </a:fontRef>
        </p:style>
      </p:cxnSp>
      <p:cxnSp>
        <p:nvCxnSpPr>
          <p:cNvPr id="51" name="Conector recto 50">
            <a:extLst>
              <a:ext uri="{FF2B5EF4-FFF2-40B4-BE49-F238E27FC236}">
                <a16:creationId xmlns:a16="http://schemas.microsoft.com/office/drawing/2014/main" id="{BFA303E4-CE78-46B4-8EFE-3231B31C19D9}"/>
              </a:ext>
            </a:extLst>
          </p:cNvPr>
          <p:cNvCxnSpPr/>
          <p:nvPr/>
        </p:nvCxnSpPr>
        <p:spPr>
          <a:xfrm>
            <a:off x="1331640" y="328498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52" name="Conector recto 51">
            <a:extLst>
              <a:ext uri="{FF2B5EF4-FFF2-40B4-BE49-F238E27FC236}">
                <a16:creationId xmlns:a16="http://schemas.microsoft.com/office/drawing/2014/main" id="{DEA7F0B6-F143-4883-B34E-516CF5AF61F5}"/>
              </a:ext>
            </a:extLst>
          </p:cNvPr>
          <p:cNvCxnSpPr/>
          <p:nvPr/>
        </p:nvCxnSpPr>
        <p:spPr>
          <a:xfrm>
            <a:off x="2483768" y="328498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53" name="Conector recto 52">
            <a:extLst>
              <a:ext uri="{FF2B5EF4-FFF2-40B4-BE49-F238E27FC236}">
                <a16:creationId xmlns:a16="http://schemas.microsoft.com/office/drawing/2014/main" id="{6E3BC59F-6662-4631-AF73-8A47C92E1090}"/>
              </a:ext>
            </a:extLst>
          </p:cNvPr>
          <p:cNvCxnSpPr/>
          <p:nvPr/>
        </p:nvCxnSpPr>
        <p:spPr>
          <a:xfrm>
            <a:off x="3563888" y="328498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54" name="Conector recto 53">
            <a:extLst>
              <a:ext uri="{FF2B5EF4-FFF2-40B4-BE49-F238E27FC236}">
                <a16:creationId xmlns:a16="http://schemas.microsoft.com/office/drawing/2014/main" id="{66471FF1-7C7F-4A9C-926C-1A2D99962F3D}"/>
              </a:ext>
            </a:extLst>
          </p:cNvPr>
          <p:cNvCxnSpPr/>
          <p:nvPr/>
        </p:nvCxnSpPr>
        <p:spPr>
          <a:xfrm>
            <a:off x="4572000" y="328498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55" name="Conector recto 54">
            <a:extLst>
              <a:ext uri="{FF2B5EF4-FFF2-40B4-BE49-F238E27FC236}">
                <a16:creationId xmlns:a16="http://schemas.microsoft.com/office/drawing/2014/main" id="{D09BBF32-9F83-4256-8813-5BBBC34AB4B4}"/>
              </a:ext>
            </a:extLst>
          </p:cNvPr>
          <p:cNvCxnSpPr/>
          <p:nvPr/>
        </p:nvCxnSpPr>
        <p:spPr>
          <a:xfrm>
            <a:off x="5436096" y="328498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56" name="Conector recto de flecha 55">
            <a:extLst>
              <a:ext uri="{FF2B5EF4-FFF2-40B4-BE49-F238E27FC236}">
                <a16:creationId xmlns:a16="http://schemas.microsoft.com/office/drawing/2014/main" id="{83649151-1A1B-4359-9BCD-11E27B7875A5}"/>
              </a:ext>
            </a:extLst>
          </p:cNvPr>
          <p:cNvCxnSpPr/>
          <p:nvPr/>
        </p:nvCxnSpPr>
        <p:spPr>
          <a:xfrm>
            <a:off x="2483768" y="350100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7" name="Conector recto de flecha 56">
            <a:extLst>
              <a:ext uri="{FF2B5EF4-FFF2-40B4-BE49-F238E27FC236}">
                <a16:creationId xmlns:a16="http://schemas.microsoft.com/office/drawing/2014/main" id="{CB09FB5A-66C8-4255-BCC9-CA8A2A04617D}"/>
              </a:ext>
            </a:extLst>
          </p:cNvPr>
          <p:cNvCxnSpPr/>
          <p:nvPr/>
        </p:nvCxnSpPr>
        <p:spPr>
          <a:xfrm>
            <a:off x="3563888" y="350100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8" name="Conector recto de flecha 57">
            <a:extLst>
              <a:ext uri="{FF2B5EF4-FFF2-40B4-BE49-F238E27FC236}">
                <a16:creationId xmlns:a16="http://schemas.microsoft.com/office/drawing/2014/main" id="{A49FEBB8-ED2E-48FC-BE67-70D65AAF5072}"/>
              </a:ext>
            </a:extLst>
          </p:cNvPr>
          <p:cNvCxnSpPr/>
          <p:nvPr/>
        </p:nvCxnSpPr>
        <p:spPr>
          <a:xfrm>
            <a:off x="4572000" y="351030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9" name="Conector recto de flecha 58">
            <a:extLst>
              <a:ext uri="{FF2B5EF4-FFF2-40B4-BE49-F238E27FC236}">
                <a16:creationId xmlns:a16="http://schemas.microsoft.com/office/drawing/2014/main" id="{6AA9105B-5B56-4F78-B218-AD380BD279C1}"/>
              </a:ext>
            </a:extLst>
          </p:cNvPr>
          <p:cNvCxnSpPr/>
          <p:nvPr/>
        </p:nvCxnSpPr>
        <p:spPr>
          <a:xfrm>
            <a:off x="5436096" y="350100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0" name="Conector recto de flecha 59">
            <a:extLst>
              <a:ext uri="{FF2B5EF4-FFF2-40B4-BE49-F238E27FC236}">
                <a16:creationId xmlns:a16="http://schemas.microsoft.com/office/drawing/2014/main" id="{A91B2D0C-B1B6-4BCB-A7EE-5EE968FF7FAF}"/>
              </a:ext>
            </a:extLst>
          </p:cNvPr>
          <p:cNvCxnSpPr>
            <a:cxnSpLocks/>
          </p:cNvCxnSpPr>
          <p:nvPr/>
        </p:nvCxnSpPr>
        <p:spPr>
          <a:xfrm>
            <a:off x="1331640" y="3645024"/>
            <a:ext cx="0" cy="5946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1" name="Conector recto 60">
            <a:extLst>
              <a:ext uri="{FF2B5EF4-FFF2-40B4-BE49-F238E27FC236}">
                <a16:creationId xmlns:a16="http://schemas.microsoft.com/office/drawing/2014/main" id="{32E0245E-AFAA-4C31-B7C8-A5BFE797BB00}"/>
              </a:ext>
            </a:extLst>
          </p:cNvPr>
          <p:cNvCxnSpPr>
            <a:cxnSpLocks/>
          </p:cNvCxnSpPr>
          <p:nvPr/>
        </p:nvCxnSpPr>
        <p:spPr>
          <a:xfrm>
            <a:off x="4283968" y="3663608"/>
            <a:ext cx="1872208" cy="0"/>
          </a:xfrm>
          <a:prstGeom prst="line">
            <a:avLst/>
          </a:prstGeom>
        </p:spPr>
        <p:style>
          <a:lnRef idx="2">
            <a:schemeClr val="dk1"/>
          </a:lnRef>
          <a:fillRef idx="0">
            <a:schemeClr val="dk1"/>
          </a:fillRef>
          <a:effectRef idx="1">
            <a:schemeClr val="dk1"/>
          </a:effectRef>
          <a:fontRef idx="minor">
            <a:schemeClr val="tx1"/>
          </a:fontRef>
        </p:style>
      </p:cxnSp>
      <p:cxnSp>
        <p:nvCxnSpPr>
          <p:cNvPr id="62" name="Conector recto de flecha 61">
            <a:extLst>
              <a:ext uri="{FF2B5EF4-FFF2-40B4-BE49-F238E27FC236}">
                <a16:creationId xmlns:a16="http://schemas.microsoft.com/office/drawing/2014/main" id="{B6DB8649-A9B8-4C66-9E6C-A015D1672FCC}"/>
              </a:ext>
            </a:extLst>
          </p:cNvPr>
          <p:cNvCxnSpPr>
            <a:cxnSpLocks/>
          </p:cNvCxnSpPr>
          <p:nvPr/>
        </p:nvCxnSpPr>
        <p:spPr>
          <a:xfrm>
            <a:off x="6156176" y="3303568"/>
            <a:ext cx="0" cy="94539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3" name="CuadroTexto 62">
            <a:extLst>
              <a:ext uri="{FF2B5EF4-FFF2-40B4-BE49-F238E27FC236}">
                <a16:creationId xmlns:a16="http://schemas.microsoft.com/office/drawing/2014/main" id="{0B43C800-C263-41AA-888D-30ABD1A9940F}"/>
              </a:ext>
            </a:extLst>
          </p:cNvPr>
          <p:cNvSpPr txBox="1"/>
          <p:nvPr/>
        </p:nvSpPr>
        <p:spPr>
          <a:xfrm>
            <a:off x="1115616" y="2852936"/>
            <a:ext cx="6624736" cy="369332"/>
          </a:xfrm>
          <a:prstGeom prst="rect">
            <a:avLst/>
          </a:prstGeom>
          <a:noFill/>
        </p:spPr>
        <p:txBody>
          <a:bodyPr wrap="square" rtlCol="0">
            <a:spAutoFit/>
          </a:bodyPr>
          <a:lstStyle/>
          <a:p>
            <a:r>
              <a:rPr lang="es-MX" dirty="0"/>
              <a:t> R                  R                R               R             R                   </a:t>
            </a:r>
          </a:p>
        </p:txBody>
      </p:sp>
      <p:sp>
        <p:nvSpPr>
          <p:cNvPr id="64" name="CuadroTexto 63">
            <a:extLst>
              <a:ext uri="{FF2B5EF4-FFF2-40B4-BE49-F238E27FC236}">
                <a16:creationId xmlns:a16="http://schemas.microsoft.com/office/drawing/2014/main" id="{E06F7FD7-DD41-4BA5-9FAA-86E8A683441C}"/>
              </a:ext>
            </a:extLst>
          </p:cNvPr>
          <p:cNvSpPr txBox="1"/>
          <p:nvPr/>
        </p:nvSpPr>
        <p:spPr>
          <a:xfrm>
            <a:off x="6876256" y="1511496"/>
            <a:ext cx="1440160" cy="646331"/>
          </a:xfrm>
          <a:prstGeom prst="rect">
            <a:avLst/>
          </a:prstGeom>
          <a:noFill/>
        </p:spPr>
        <p:txBody>
          <a:bodyPr wrap="square" rtlCol="0">
            <a:spAutoFit/>
          </a:bodyPr>
          <a:lstStyle/>
          <a:p>
            <a:r>
              <a:rPr lang="es-MX" dirty="0"/>
              <a:t>Anualidad Vencida</a:t>
            </a:r>
          </a:p>
        </p:txBody>
      </p:sp>
      <p:sp>
        <p:nvSpPr>
          <p:cNvPr id="65" name="CuadroTexto 64">
            <a:extLst>
              <a:ext uri="{FF2B5EF4-FFF2-40B4-BE49-F238E27FC236}">
                <a16:creationId xmlns:a16="http://schemas.microsoft.com/office/drawing/2014/main" id="{F39AC2DD-49E2-4ECE-BD4E-86BC580C09C4}"/>
              </a:ext>
            </a:extLst>
          </p:cNvPr>
          <p:cNvSpPr txBox="1"/>
          <p:nvPr/>
        </p:nvSpPr>
        <p:spPr>
          <a:xfrm>
            <a:off x="6948264" y="3358733"/>
            <a:ext cx="1440160" cy="646331"/>
          </a:xfrm>
          <a:prstGeom prst="rect">
            <a:avLst/>
          </a:prstGeom>
          <a:noFill/>
        </p:spPr>
        <p:txBody>
          <a:bodyPr wrap="square" rtlCol="0">
            <a:spAutoFit/>
          </a:bodyPr>
          <a:lstStyle/>
          <a:p>
            <a:r>
              <a:rPr lang="es-MX" dirty="0"/>
              <a:t>Anualidad Anticipada</a:t>
            </a:r>
          </a:p>
        </p:txBody>
      </p:sp>
      <p:sp>
        <p:nvSpPr>
          <p:cNvPr id="66" name="CuadroTexto 65">
            <a:extLst>
              <a:ext uri="{FF2B5EF4-FFF2-40B4-BE49-F238E27FC236}">
                <a16:creationId xmlns:a16="http://schemas.microsoft.com/office/drawing/2014/main" id="{61FE2C39-37C9-46DC-AEBC-8C3DFD6ADDFC}"/>
              </a:ext>
            </a:extLst>
          </p:cNvPr>
          <p:cNvSpPr txBox="1"/>
          <p:nvPr/>
        </p:nvSpPr>
        <p:spPr>
          <a:xfrm>
            <a:off x="1115616" y="4094492"/>
            <a:ext cx="6264696" cy="369332"/>
          </a:xfrm>
          <a:prstGeom prst="rect">
            <a:avLst/>
          </a:prstGeom>
          <a:noFill/>
        </p:spPr>
        <p:txBody>
          <a:bodyPr wrap="square" rtlCol="0">
            <a:spAutoFit/>
          </a:bodyPr>
          <a:lstStyle/>
          <a:p>
            <a:r>
              <a:rPr lang="es-MX" dirty="0"/>
              <a:t>0                   1                 2              n-2          n-1        n   </a:t>
            </a:r>
          </a:p>
        </p:txBody>
      </p:sp>
    </p:spTree>
    <p:extLst>
      <p:ext uri="{BB962C8B-B14F-4D97-AF65-F5344CB8AC3E}">
        <p14:creationId xmlns:p14="http://schemas.microsoft.com/office/powerpoint/2010/main" val="8949359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1B227D-3195-417E-B12F-7C62A0CA243B}"/>
              </a:ext>
            </a:extLst>
          </p:cNvPr>
          <p:cNvSpPr>
            <a:spLocks noGrp="1"/>
          </p:cNvSpPr>
          <p:nvPr>
            <p:ph type="title"/>
          </p:nvPr>
        </p:nvSpPr>
        <p:spPr>
          <a:xfrm>
            <a:off x="457200" y="116632"/>
            <a:ext cx="8229600" cy="1143000"/>
          </a:xfrm>
        </p:spPr>
        <p:txBody>
          <a:bodyPr/>
          <a:lstStyle/>
          <a:p>
            <a:r>
              <a:rPr lang="es-MX" dirty="0"/>
              <a:t>Ejemplo</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3D15B318-0675-408A-91E3-F057A803C6E3}"/>
                  </a:ext>
                </a:extLst>
              </p:cNvPr>
              <p:cNvSpPr>
                <a:spLocks noGrp="1"/>
              </p:cNvSpPr>
              <p:nvPr>
                <p:ph idx="1"/>
              </p:nvPr>
            </p:nvSpPr>
            <p:spPr>
              <a:xfrm>
                <a:off x="0" y="1488152"/>
                <a:ext cx="8964488" cy="4389120"/>
              </a:xfrm>
            </p:spPr>
            <p:txBody>
              <a:bodyPr>
                <a:noAutofit/>
              </a:bodyPr>
              <a:lstStyle/>
              <a:p>
                <a:pPr marL="0" indent="0">
                  <a:buNone/>
                </a:pPr>
                <a:r>
                  <a:rPr lang="es-MX" dirty="0"/>
                  <a:t>Se depositan $3000 al inicio de cada mes en un banco que paga el 2% mensual. ¿Cuál será el valor futuro después de 6 periodos?</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Tomando como fecha focal el final del mes 6, se tiene:</a:t>
                </a:r>
              </a:p>
              <a:p>
                <a:pPr marL="0" indent="0">
                  <a:buNone/>
                </a:pPr>
                <a14:m>
                  <m:oMath xmlns:m="http://schemas.openxmlformats.org/officeDocument/2006/math">
                    <m:r>
                      <a:rPr lang="es-MX" sz="1800" i="1">
                        <a:latin typeface="Cambria Math" panose="02040503050406030204" pitchFamily="18" charset="0"/>
                      </a:rPr>
                      <m:t>𝑀</m:t>
                    </m:r>
                    <m:r>
                      <a:rPr lang="es-MX" sz="1800" i="1">
                        <a:latin typeface="Cambria Math" panose="02040503050406030204" pitchFamily="18" charset="0"/>
                      </a:rPr>
                      <m:t>=3000</m:t>
                    </m:r>
                    <m:sSup>
                      <m:sSupPr>
                        <m:ctrlPr>
                          <a:rPr lang="es-MX" sz="1800" i="1">
                            <a:latin typeface="Cambria Math" panose="02040503050406030204" pitchFamily="18" charset="0"/>
                          </a:rPr>
                        </m:ctrlPr>
                      </m:sSupPr>
                      <m:e>
                        <m:r>
                          <a:rPr lang="es-MX" sz="1800" i="1">
                            <a:latin typeface="Cambria Math" panose="02040503050406030204" pitchFamily="18" charset="0"/>
                          </a:rPr>
                          <m:t>(1.0</m:t>
                        </m:r>
                        <m:r>
                          <a:rPr lang="es-MX" sz="1800" b="0" i="1" smtClean="0">
                            <a:latin typeface="Cambria Math" panose="02040503050406030204" pitchFamily="18" charset="0"/>
                          </a:rPr>
                          <m:t>2</m:t>
                        </m:r>
                        <m:r>
                          <a:rPr lang="es-MX" sz="1800" i="1">
                            <a:latin typeface="Cambria Math" panose="02040503050406030204" pitchFamily="18" charset="0"/>
                          </a:rPr>
                          <m:t>)</m:t>
                        </m:r>
                      </m:e>
                      <m:sup>
                        <m:r>
                          <a:rPr lang="es-MX" sz="1800" b="0" i="1" smtClean="0">
                            <a:latin typeface="Cambria Math" panose="02040503050406030204" pitchFamily="18" charset="0"/>
                          </a:rPr>
                          <m:t>6</m:t>
                        </m:r>
                      </m:sup>
                    </m:sSup>
                    <m:r>
                      <a:rPr lang="es-MX" sz="1800" i="1">
                        <a:latin typeface="Cambria Math" panose="02040503050406030204" pitchFamily="18" charset="0"/>
                      </a:rPr>
                      <m:t>+</m:t>
                    </m:r>
                    <m:r>
                      <a:rPr lang="es-MX" sz="1800" b="0" i="1" smtClean="0">
                        <a:latin typeface="Cambria Math" panose="02040503050406030204" pitchFamily="18" charset="0"/>
                      </a:rPr>
                      <m:t>3</m:t>
                    </m:r>
                    <m:r>
                      <a:rPr lang="es-MX" sz="1800" i="1">
                        <a:latin typeface="Cambria Math" panose="02040503050406030204" pitchFamily="18" charset="0"/>
                      </a:rPr>
                      <m:t>000</m:t>
                    </m:r>
                    <m:sSup>
                      <m:sSupPr>
                        <m:ctrlPr>
                          <a:rPr lang="es-MX" sz="1800" i="1">
                            <a:latin typeface="Cambria Math" panose="02040503050406030204" pitchFamily="18" charset="0"/>
                          </a:rPr>
                        </m:ctrlPr>
                      </m:sSupPr>
                      <m:e>
                        <m:r>
                          <a:rPr lang="es-MX" sz="1800" i="1">
                            <a:latin typeface="Cambria Math" panose="02040503050406030204" pitchFamily="18" charset="0"/>
                          </a:rPr>
                          <m:t>(1.0</m:t>
                        </m:r>
                        <m:r>
                          <a:rPr lang="es-MX" sz="1800" b="0" i="1" smtClean="0">
                            <a:latin typeface="Cambria Math" panose="02040503050406030204" pitchFamily="18" charset="0"/>
                          </a:rPr>
                          <m:t>2</m:t>
                        </m:r>
                        <m:r>
                          <a:rPr lang="es-MX" sz="1800" i="1">
                            <a:latin typeface="Cambria Math" panose="02040503050406030204" pitchFamily="18" charset="0"/>
                          </a:rPr>
                          <m:t>)</m:t>
                        </m:r>
                      </m:e>
                      <m:sup>
                        <m:r>
                          <a:rPr lang="es-MX" sz="1800" b="0" i="1" smtClean="0">
                            <a:latin typeface="Cambria Math" panose="02040503050406030204" pitchFamily="18" charset="0"/>
                          </a:rPr>
                          <m:t>5</m:t>
                        </m:r>
                      </m:sup>
                    </m:sSup>
                  </m:oMath>
                </a14:m>
                <a:r>
                  <a:rPr lang="es-MX" sz="1800" dirty="0"/>
                  <a:t>+ </a:t>
                </a:r>
                <a14:m>
                  <m:oMath xmlns:m="http://schemas.openxmlformats.org/officeDocument/2006/math">
                    <m:r>
                      <a:rPr lang="es-MX" sz="1800" i="1">
                        <a:latin typeface="Cambria Math" panose="02040503050406030204" pitchFamily="18" charset="0"/>
                      </a:rPr>
                      <m:t>5000</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b="0" i="1" smtClean="0">
                            <a:latin typeface="Cambria Math" panose="02040503050406030204" pitchFamily="18" charset="0"/>
                          </a:rPr>
                          <m:t>02</m:t>
                        </m:r>
                        <m:r>
                          <a:rPr lang="es-MX" sz="1800" i="1">
                            <a:latin typeface="Cambria Math" panose="02040503050406030204" pitchFamily="18" charset="0"/>
                          </a:rPr>
                          <m:t>)</m:t>
                        </m:r>
                      </m:e>
                      <m:sup>
                        <m:r>
                          <a:rPr lang="es-MX" sz="1800" b="0" i="1" smtClean="0">
                            <a:latin typeface="Cambria Math" panose="02040503050406030204" pitchFamily="18" charset="0"/>
                          </a:rPr>
                          <m:t>4</m:t>
                        </m:r>
                      </m:sup>
                    </m:sSup>
                    <m:r>
                      <a:rPr lang="es-MX" sz="1800" i="1">
                        <a:latin typeface="Cambria Math" panose="02040503050406030204" pitchFamily="18" charset="0"/>
                      </a:rPr>
                      <m:t>+</m:t>
                    </m:r>
                    <m:r>
                      <a:rPr lang="es-MX" sz="1800" b="0" i="1" smtClean="0">
                        <a:latin typeface="Cambria Math" panose="02040503050406030204" pitchFamily="18" charset="0"/>
                      </a:rPr>
                      <m:t>3</m:t>
                    </m:r>
                    <m:r>
                      <a:rPr lang="es-MX" sz="1800" i="1">
                        <a:latin typeface="Cambria Math" panose="02040503050406030204" pitchFamily="18" charset="0"/>
                      </a:rPr>
                      <m:t>000</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b="0" i="1" smtClean="0">
                            <a:latin typeface="Cambria Math" panose="02040503050406030204" pitchFamily="18" charset="0"/>
                          </a:rPr>
                          <m:t>2</m:t>
                        </m:r>
                        <m:r>
                          <a:rPr lang="es-MX" sz="1800" i="1">
                            <a:latin typeface="Cambria Math" panose="02040503050406030204" pitchFamily="18" charset="0"/>
                          </a:rPr>
                          <m:t>)</m:t>
                        </m:r>
                      </m:e>
                      <m:sup>
                        <m:r>
                          <a:rPr lang="es-MX" sz="1800" b="0" i="1" smtClean="0">
                            <a:latin typeface="Cambria Math" panose="02040503050406030204" pitchFamily="18" charset="0"/>
                          </a:rPr>
                          <m:t>3</m:t>
                        </m:r>
                      </m:sup>
                    </m:sSup>
                    <m:r>
                      <a:rPr lang="es-MX" sz="1800" i="1">
                        <a:latin typeface="Cambria Math" panose="02040503050406030204" pitchFamily="18" charset="0"/>
                      </a:rPr>
                      <m:t>+</m:t>
                    </m:r>
                    <m:r>
                      <a:rPr lang="es-MX" sz="1800" b="0" i="1" smtClean="0">
                        <a:latin typeface="Cambria Math" panose="02040503050406030204" pitchFamily="18" charset="0"/>
                      </a:rPr>
                      <m:t>3</m:t>
                    </m:r>
                    <m:r>
                      <a:rPr lang="es-MX" sz="1800" i="1">
                        <a:latin typeface="Cambria Math" panose="02040503050406030204" pitchFamily="18" charset="0"/>
                      </a:rPr>
                      <m:t>000</m:t>
                    </m:r>
                    <m:sSup>
                      <m:sSupPr>
                        <m:ctrlPr>
                          <a:rPr lang="es-MX" sz="1800" i="1" smtClean="0">
                            <a:latin typeface="Cambria Math" panose="02040503050406030204" pitchFamily="18" charset="0"/>
                          </a:rPr>
                        </m:ctrlPr>
                      </m:sSupPr>
                      <m:e>
                        <m:d>
                          <m:dPr>
                            <m:ctrlPr>
                              <a:rPr lang="es-MX" sz="1800" i="1">
                                <a:latin typeface="Cambria Math" panose="02040503050406030204" pitchFamily="18" charset="0"/>
                              </a:rPr>
                            </m:ctrlPr>
                          </m:dPr>
                          <m:e>
                            <m:r>
                              <a:rPr lang="es-MX" sz="1800" i="1">
                                <a:latin typeface="Cambria Math" panose="02040503050406030204" pitchFamily="18" charset="0"/>
                              </a:rPr>
                              <m:t>1.0</m:t>
                            </m:r>
                            <m:r>
                              <a:rPr lang="es-MX" sz="1800" b="0" i="1" smtClean="0">
                                <a:latin typeface="Cambria Math" panose="02040503050406030204" pitchFamily="18" charset="0"/>
                              </a:rPr>
                              <m:t>2</m:t>
                            </m:r>
                          </m:e>
                        </m:d>
                      </m:e>
                      <m:sup>
                        <m:r>
                          <a:rPr lang="es-MX" sz="1800" b="0" i="1" smtClean="0">
                            <a:latin typeface="Cambria Math" panose="02040503050406030204" pitchFamily="18" charset="0"/>
                          </a:rPr>
                          <m:t>2</m:t>
                        </m:r>
                      </m:sup>
                    </m:sSup>
                    <m:r>
                      <a:rPr lang="es-MX" sz="1800" i="1">
                        <a:latin typeface="Cambria Math" panose="02040503050406030204" pitchFamily="18" charset="0"/>
                      </a:rPr>
                      <m:t>+</m:t>
                    </m:r>
                    <m:r>
                      <a:rPr lang="es-MX" sz="1800" b="0" i="1" smtClean="0">
                        <a:latin typeface="Cambria Math" panose="02040503050406030204" pitchFamily="18" charset="0"/>
                      </a:rPr>
                      <m:t>3</m:t>
                    </m:r>
                    <m:r>
                      <a:rPr lang="es-MX" sz="1800" i="1">
                        <a:latin typeface="Cambria Math" panose="02040503050406030204" pitchFamily="18" charset="0"/>
                      </a:rPr>
                      <m:t>000</m:t>
                    </m:r>
                    <m:d>
                      <m:dPr>
                        <m:ctrlPr>
                          <a:rPr lang="es-MX" sz="1800" i="1">
                            <a:latin typeface="Cambria Math" panose="02040503050406030204" pitchFamily="18" charset="0"/>
                          </a:rPr>
                        </m:ctrlPr>
                      </m:dPr>
                      <m:e>
                        <m:r>
                          <a:rPr lang="es-MX" sz="1800" i="1">
                            <a:latin typeface="Cambria Math" panose="02040503050406030204" pitchFamily="18" charset="0"/>
                          </a:rPr>
                          <m:t>1.</m:t>
                        </m:r>
                        <m:r>
                          <a:rPr lang="es-MX" sz="1800" b="0" i="1" smtClean="0">
                            <a:latin typeface="Cambria Math" panose="02040503050406030204" pitchFamily="18" charset="0"/>
                          </a:rPr>
                          <m:t>02</m:t>
                        </m:r>
                      </m:e>
                    </m:d>
                  </m:oMath>
                </a14:m>
                <a:endParaRPr lang="es-MX" sz="1800" dirty="0"/>
              </a:p>
              <a:p>
                <a:pPr marL="0" indent="0">
                  <a:buNone/>
                </a:pPr>
                <a:r>
                  <a:rPr lang="es-MX" dirty="0"/>
                  <a:t>Factorizando término tenemos:</a:t>
                </a:r>
              </a:p>
              <a:p>
                <a:pPr marL="0" indent="0">
                  <a:buNone/>
                </a:pPr>
                <a14:m>
                  <m:oMath xmlns:m="http://schemas.openxmlformats.org/officeDocument/2006/math">
                    <m:r>
                      <a:rPr lang="es-MX" sz="1800" i="1">
                        <a:latin typeface="Cambria Math" panose="02040503050406030204" pitchFamily="18" charset="0"/>
                      </a:rPr>
                      <m:t>𝑀</m:t>
                    </m:r>
                    <m:r>
                      <a:rPr lang="es-MX" sz="1800" i="1">
                        <a:latin typeface="Cambria Math" panose="02040503050406030204" pitchFamily="18" charset="0"/>
                      </a:rPr>
                      <m:t>=3000</m:t>
                    </m:r>
                    <m:sSup>
                      <m:sSupPr>
                        <m:ctrlPr>
                          <a:rPr lang="es-MX" sz="1800" i="1">
                            <a:latin typeface="Cambria Math" panose="02040503050406030204" pitchFamily="18" charset="0"/>
                          </a:rPr>
                        </m:ctrlPr>
                      </m:sSupPr>
                      <m:e>
                        <m:r>
                          <a:rPr lang="es-MX" sz="1800" b="0" i="1" smtClean="0">
                            <a:latin typeface="Cambria Math" panose="02040503050406030204" pitchFamily="18" charset="0"/>
                          </a:rPr>
                          <m:t>[</m:t>
                        </m:r>
                        <m:r>
                          <a:rPr lang="es-MX" sz="1800" i="1">
                            <a:latin typeface="Cambria Math" panose="02040503050406030204" pitchFamily="18" charset="0"/>
                          </a:rPr>
                          <m:t>(1.02)</m:t>
                        </m:r>
                      </m:e>
                      <m:sup>
                        <m:r>
                          <a:rPr lang="es-MX" sz="1800" i="1">
                            <a:latin typeface="Cambria Math" panose="02040503050406030204" pitchFamily="18" charset="0"/>
                          </a:rPr>
                          <m:t>6</m:t>
                        </m:r>
                      </m:sup>
                    </m:sSup>
                    <m:r>
                      <a:rPr lang="es-MX" sz="1800" i="1">
                        <a:latin typeface="Cambria Math" panose="02040503050406030204" pitchFamily="18" charset="0"/>
                      </a:rPr>
                      <m:t>+</m:t>
                    </m:r>
                    <m:sSup>
                      <m:sSupPr>
                        <m:ctrlPr>
                          <a:rPr lang="es-MX" sz="1800" i="1" smtClean="0">
                            <a:latin typeface="Cambria Math" panose="02040503050406030204" pitchFamily="18" charset="0"/>
                          </a:rPr>
                        </m:ctrlPr>
                      </m:sSupPr>
                      <m:e>
                        <m:r>
                          <a:rPr lang="es-MX" sz="1800" i="1">
                            <a:latin typeface="Cambria Math" panose="02040503050406030204" pitchFamily="18" charset="0"/>
                          </a:rPr>
                          <m:t>(1.02)</m:t>
                        </m:r>
                      </m:e>
                      <m:sup>
                        <m:r>
                          <a:rPr lang="es-MX" sz="1800" i="1">
                            <a:latin typeface="Cambria Math" panose="02040503050406030204" pitchFamily="18" charset="0"/>
                          </a:rPr>
                          <m:t>5</m:t>
                        </m:r>
                      </m:sup>
                    </m:sSup>
                  </m:oMath>
                </a14:m>
                <a:r>
                  <a:rPr lang="es-MX" sz="1800" dirty="0"/>
                  <a:t>+</a:t>
                </a:r>
                <a14:m>
                  <m:oMath xmlns:m="http://schemas.openxmlformats.org/officeDocument/2006/math">
                    <m:sSup>
                      <m:sSupPr>
                        <m:ctrlPr>
                          <a:rPr lang="es-MX" sz="1800" i="1">
                            <a:latin typeface="Cambria Math" panose="02040503050406030204" pitchFamily="18" charset="0"/>
                          </a:rPr>
                        </m:ctrlPr>
                      </m:sSupPr>
                      <m:e>
                        <m:r>
                          <a:rPr lang="es-MX" sz="1800" i="1">
                            <a:latin typeface="Cambria Math" panose="02040503050406030204" pitchFamily="18" charset="0"/>
                          </a:rPr>
                          <m:t>(1.02)</m:t>
                        </m:r>
                      </m:e>
                      <m:sup>
                        <m:r>
                          <a:rPr lang="es-MX" sz="1800" i="1">
                            <a:latin typeface="Cambria Math" panose="02040503050406030204" pitchFamily="18" charset="0"/>
                          </a:rPr>
                          <m:t>4</m:t>
                        </m:r>
                      </m:sup>
                    </m:sSup>
                    <m:r>
                      <a:rPr lang="es-MX" sz="1800" b="0" i="1" smtClean="0">
                        <a:latin typeface="Cambria Math" panose="02040503050406030204" pitchFamily="18" charset="0"/>
                      </a:rPr>
                      <m:t>+</m:t>
                    </m:r>
                    <m:sSup>
                      <m:sSupPr>
                        <m:ctrlPr>
                          <a:rPr lang="es-MX" sz="1800" i="1">
                            <a:latin typeface="Cambria Math" panose="02040503050406030204" pitchFamily="18" charset="0"/>
                          </a:rPr>
                        </m:ctrlPr>
                      </m:sSupPr>
                      <m:e>
                        <m:r>
                          <a:rPr lang="es-MX" sz="1800" i="1">
                            <a:latin typeface="Cambria Math" panose="02040503050406030204" pitchFamily="18" charset="0"/>
                          </a:rPr>
                          <m:t>(1.2)</m:t>
                        </m:r>
                      </m:e>
                      <m:sup>
                        <m:r>
                          <a:rPr lang="es-MX" sz="1800" i="1">
                            <a:latin typeface="Cambria Math" panose="02040503050406030204" pitchFamily="18" charset="0"/>
                          </a:rPr>
                          <m:t>3</m:t>
                        </m:r>
                      </m:sup>
                    </m:sSup>
                    <m:r>
                      <a:rPr lang="es-MX" sz="1800" i="1">
                        <a:latin typeface="Cambria Math" panose="02040503050406030204" pitchFamily="18" charset="0"/>
                      </a:rPr>
                      <m:t>+</m:t>
                    </m:r>
                    <m:sSup>
                      <m:sSupPr>
                        <m:ctrlPr>
                          <a:rPr lang="es-MX" sz="1800" i="1" smtClean="0">
                            <a:latin typeface="Cambria Math" panose="02040503050406030204" pitchFamily="18" charset="0"/>
                          </a:rPr>
                        </m:ctrlPr>
                      </m:sSupPr>
                      <m:e>
                        <m:d>
                          <m:dPr>
                            <m:ctrlPr>
                              <a:rPr lang="es-MX" sz="1800" i="1">
                                <a:latin typeface="Cambria Math" panose="02040503050406030204" pitchFamily="18" charset="0"/>
                              </a:rPr>
                            </m:ctrlPr>
                          </m:dPr>
                          <m:e>
                            <m:r>
                              <a:rPr lang="es-MX" sz="1800" i="1">
                                <a:latin typeface="Cambria Math" panose="02040503050406030204" pitchFamily="18" charset="0"/>
                              </a:rPr>
                              <m:t>1.02</m:t>
                            </m:r>
                          </m:e>
                        </m:d>
                      </m:e>
                      <m:sup>
                        <m:r>
                          <a:rPr lang="es-MX" sz="1800" i="1">
                            <a:latin typeface="Cambria Math" panose="02040503050406030204" pitchFamily="18" charset="0"/>
                          </a:rPr>
                          <m:t>2</m:t>
                        </m:r>
                      </m:sup>
                    </m:sSup>
                    <m:r>
                      <a:rPr lang="es-MX" sz="1800" i="1">
                        <a:latin typeface="Cambria Math" panose="02040503050406030204" pitchFamily="18" charset="0"/>
                      </a:rPr>
                      <m:t>+</m:t>
                    </m:r>
                    <m:d>
                      <m:dPr>
                        <m:ctrlPr>
                          <a:rPr lang="es-MX" sz="1800" i="1">
                            <a:latin typeface="Cambria Math" panose="02040503050406030204" pitchFamily="18" charset="0"/>
                          </a:rPr>
                        </m:ctrlPr>
                      </m:dPr>
                      <m:e>
                        <m:r>
                          <a:rPr lang="es-MX" sz="1800" i="1">
                            <a:latin typeface="Cambria Math" panose="02040503050406030204" pitchFamily="18" charset="0"/>
                          </a:rPr>
                          <m:t>1.02</m:t>
                        </m:r>
                      </m:e>
                    </m:d>
                    <m:r>
                      <a:rPr lang="es-MX" sz="1800" b="0" i="1" smtClean="0">
                        <a:latin typeface="Cambria Math" panose="02040503050406030204" pitchFamily="18" charset="0"/>
                      </a:rPr>
                      <m:t>]</m:t>
                    </m:r>
                    <m:r>
                      <a:rPr lang="es-MX" sz="1800" b="0" i="0" smtClean="0">
                        <a:latin typeface="Cambria Math" panose="02040503050406030204" pitchFamily="18" charset="0"/>
                      </a:rPr>
                      <m:t>=19 302</m:t>
                    </m:r>
                  </m:oMath>
                </a14:m>
                <a:endParaRPr lang="es-MX" sz="1800"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3D15B318-0675-408A-91E3-F057A803C6E3}"/>
                  </a:ext>
                </a:extLst>
              </p:cNvPr>
              <p:cNvSpPr>
                <a:spLocks noGrp="1" noRot="1" noChangeAspect="1" noMove="1" noResize="1" noEditPoints="1" noAdjustHandles="1" noChangeArrowheads="1" noChangeShapeType="1" noTextEdit="1"/>
              </p:cNvSpPr>
              <p:nvPr>
                <p:ph idx="1"/>
              </p:nvPr>
            </p:nvSpPr>
            <p:spPr>
              <a:xfrm>
                <a:off x="0" y="1488152"/>
                <a:ext cx="8964488" cy="4389120"/>
              </a:xfrm>
              <a:blipFill>
                <a:blip r:embed="rId2"/>
                <a:stretch>
                  <a:fillRect l="-1224" t="-1111" b="-11667"/>
                </a:stretch>
              </a:blipFill>
            </p:spPr>
            <p:txBody>
              <a:bodyPr/>
              <a:lstStyle/>
              <a:p>
                <a:r>
                  <a:rPr lang="es-MX">
                    <a:noFill/>
                  </a:rPr>
                  <a:t> </a:t>
                </a:r>
              </a:p>
            </p:txBody>
          </p:sp>
        </mc:Fallback>
      </mc:AlternateContent>
      <p:cxnSp>
        <p:nvCxnSpPr>
          <p:cNvPr id="4" name="Conector recto 3">
            <a:extLst>
              <a:ext uri="{FF2B5EF4-FFF2-40B4-BE49-F238E27FC236}">
                <a16:creationId xmlns:a16="http://schemas.microsoft.com/office/drawing/2014/main" id="{0CEDD012-0CC4-417C-8FA3-BB329D3B99E8}"/>
              </a:ext>
            </a:extLst>
          </p:cNvPr>
          <p:cNvCxnSpPr>
            <a:cxnSpLocks/>
          </p:cNvCxnSpPr>
          <p:nvPr/>
        </p:nvCxnSpPr>
        <p:spPr>
          <a:xfrm>
            <a:off x="1475656" y="3861048"/>
            <a:ext cx="5832648"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3772BA42-DAD2-492A-9767-206505135E9B}"/>
              </a:ext>
            </a:extLst>
          </p:cNvPr>
          <p:cNvCxnSpPr/>
          <p:nvPr/>
        </p:nvCxnSpPr>
        <p:spPr>
          <a:xfrm>
            <a:off x="1475656"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B26354CC-8572-4CC4-AA57-17C323D6BB3A}"/>
              </a:ext>
            </a:extLst>
          </p:cNvPr>
          <p:cNvCxnSpPr/>
          <p:nvPr/>
        </p:nvCxnSpPr>
        <p:spPr>
          <a:xfrm>
            <a:off x="2555776"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49429AF5-9663-4703-A099-4D39BFD0276B}"/>
              </a:ext>
            </a:extLst>
          </p:cNvPr>
          <p:cNvCxnSpPr/>
          <p:nvPr/>
        </p:nvCxnSpPr>
        <p:spPr>
          <a:xfrm>
            <a:off x="3563888"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2E4B5DAE-9C46-4EF6-AD08-D50B26CF9315}"/>
              </a:ext>
            </a:extLst>
          </p:cNvPr>
          <p:cNvCxnSpPr/>
          <p:nvPr/>
        </p:nvCxnSpPr>
        <p:spPr>
          <a:xfrm>
            <a:off x="4427984"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D090554B-4E1F-47F6-96B2-9740FA1F19AB}"/>
              </a:ext>
            </a:extLst>
          </p:cNvPr>
          <p:cNvCxnSpPr/>
          <p:nvPr/>
        </p:nvCxnSpPr>
        <p:spPr>
          <a:xfrm>
            <a:off x="5292080"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08F60AB7-EFEB-4B71-A414-26A9806C2C77}"/>
              </a:ext>
            </a:extLst>
          </p:cNvPr>
          <p:cNvCxnSpPr/>
          <p:nvPr/>
        </p:nvCxnSpPr>
        <p:spPr>
          <a:xfrm>
            <a:off x="6156176" y="364502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1" name="Conector recto 10">
            <a:extLst>
              <a:ext uri="{FF2B5EF4-FFF2-40B4-BE49-F238E27FC236}">
                <a16:creationId xmlns:a16="http://schemas.microsoft.com/office/drawing/2014/main" id="{4CC36AF9-0A70-4476-B757-88F3ABFCDDB6}"/>
              </a:ext>
            </a:extLst>
          </p:cNvPr>
          <p:cNvCxnSpPr/>
          <p:nvPr/>
        </p:nvCxnSpPr>
        <p:spPr>
          <a:xfrm>
            <a:off x="7020272" y="3645024"/>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B2F9E8D9-BF46-4037-9E33-5990D97A7F69}"/>
              </a:ext>
            </a:extLst>
          </p:cNvPr>
          <p:cNvSpPr txBox="1"/>
          <p:nvPr/>
        </p:nvSpPr>
        <p:spPr>
          <a:xfrm>
            <a:off x="1259632" y="3212976"/>
            <a:ext cx="6624736" cy="369332"/>
          </a:xfrm>
          <a:prstGeom prst="rect">
            <a:avLst/>
          </a:prstGeom>
          <a:noFill/>
        </p:spPr>
        <p:txBody>
          <a:bodyPr wrap="square" rtlCol="0">
            <a:spAutoFit/>
          </a:bodyPr>
          <a:lstStyle/>
          <a:p>
            <a:r>
              <a:rPr lang="es-MX" dirty="0"/>
              <a:t>3000          3000        3000      3000       3000      3000</a:t>
            </a:r>
          </a:p>
        </p:txBody>
      </p:sp>
      <p:cxnSp>
        <p:nvCxnSpPr>
          <p:cNvPr id="13" name="Conector recto de flecha 12">
            <a:extLst>
              <a:ext uri="{FF2B5EF4-FFF2-40B4-BE49-F238E27FC236}">
                <a16:creationId xmlns:a16="http://schemas.microsoft.com/office/drawing/2014/main" id="{C4B943AB-2A11-47A0-BC34-65472492D999}"/>
              </a:ext>
            </a:extLst>
          </p:cNvPr>
          <p:cNvCxnSpPr/>
          <p:nvPr/>
        </p:nvCxnSpPr>
        <p:spPr>
          <a:xfrm>
            <a:off x="1475656" y="386104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Conector recto de flecha 13">
            <a:extLst>
              <a:ext uri="{FF2B5EF4-FFF2-40B4-BE49-F238E27FC236}">
                <a16:creationId xmlns:a16="http://schemas.microsoft.com/office/drawing/2014/main" id="{101182A5-923B-4EB9-805E-1CF47589FDE9}"/>
              </a:ext>
            </a:extLst>
          </p:cNvPr>
          <p:cNvCxnSpPr/>
          <p:nvPr/>
        </p:nvCxnSpPr>
        <p:spPr>
          <a:xfrm>
            <a:off x="2555776" y="386104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EC1DAAC2-3E42-43F2-8A6F-FF6C653684C1}"/>
              </a:ext>
            </a:extLst>
          </p:cNvPr>
          <p:cNvCxnSpPr/>
          <p:nvPr/>
        </p:nvCxnSpPr>
        <p:spPr>
          <a:xfrm>
            <a:off x="3563888" y="387034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ADDBB8B7-748E-4D43-A1E6-B32397EEE2F7}"/>
              </a:ext>
            </a:extLst>
          </p:cNvPr>
          <p:cNvCxnSpPr/>
          <p:nvPr/>
        </p:nvCxnSpPr>
        <p:spPr>
          <a:xfrm>
            <a:off x="4427984" y="386104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06050250-0534-4655-AC26-A0609C01FB49}"/>
              </a:ext>
            </a:extLst>
          </p:cNvPr>
          <p:cNvCxnSpPr/>
          <p:nvPr/>
        </p:nvCxnSpPr>
        <p:spPr>
          <a:xfrm>
            <a:off x="5292080" y="386104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ector recto de flecha 17">
            <a:extLst>
              <a:ext uri="{FF2B5EF4-FFF2-40B4-BE49-F238E27FC236}">
                <a16:creationId xmlns:a16="http://schemas.microsoft.com/office/drawing/2014/main" id="{75616FD3-74F0-4FAB-A1C6-18FCFD271D55}"/>
              </a:ext>
            </a:extLst>
          </p:cNvPr>
          <p:cNvCxnSpPr/>
          <p:nvPr/>
        </p:nvCxnSpPr>
        <p:spPr>
          <a:xfrm>
            <a:off x="6156176" y="386104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E3E737C1-0F2B-440F-BE2F-D6E0B01FD8AB}"/>
              </a:ext>
            </a:extLst>
          </p:cNvPr>
          <p:cNvCxnSpPr/>
          <p:nvPr/>
        </p:nvCxnSpPr>
        <p:spPr>
          <a:xfrm flipV="1">
            <a:off x="7020272" y="2852936"/>
            <a:ext cx="0" cy="10174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 name="CuadroTexto 19">
            <a:extLst>
              <a:ext uri="{FF2B5EF4-FFF2-40B4-BE49-F238E27FC236}">
                <a16:creationId xmlns:a16="http://schemas.microsoft.com/office/drawing/2014/main" id="{B7582597-43B9-4470-BF7F-0B372EB7DE6E}"/>
              </a:ext>
            </a:extLst>
          </p:cNvPr>
          <p:cNvSpPr txBox="1"/>
          <p:nvPr/>
        </p:nvSpPr>
        <p:spPr>
          <a:xfrm>
            <a:off x="7020272" y="2564904"/>
            <a:ext cx="864096" cy="369332"/>
          </a:xfrm>
          <a:prstGeom prst="rect">
            <a:avLst/>
          </a:prstGeom>
          <a:noFill/>
        </p:spPr>
        <p:txBody>
          <a:bodyPr wrap="square" rtlCol="0">
            <a:spAutoFit/>
          </a:bodyPr>
          <a:lstStyle/>
          <a:p>
            <a:r>
              <a:rPr lang="es-MX" dirty="0"/>
              <a:t>M=?</a:t>
            </a:r>
          </a:p>
        </p:txBody>
      </p:sp>
      <p:sp>
        <p:nvSpPr>
          <p:cNvPr id="21" name="CuadroTexto 20">
            <a:extLst>
              <a:ext uri="{FF2B5EF4-FFF2-40B4-BE49-F238E27FC236}">
                <a16:creationId xmlns:a16="http://schemas.microsoft.com/office/drawing/2014/main" id="{1C8B0EF0-018B-4526-BFC8-FD52BEA312B4}"/>
              </a:ext>
            </a:extLst>
          </p:cNvPr>
          <p:cNvSpPr txBox="1"/>
          <p:nvPr/>
        </p:nvSpPr>
        <p:spPr>
          <a:xfrm>
            <a:off x="1043608" y="3789040"/>
            <a:ext cx="6264696" cy="369332"/>
          </a:xfrm>
          <a:prstGeom prst="rect">
            <a:avLst/>
          </a:prstGeom>
          <a:noFill/>
        </p:spPr>
        <p:txBody>
          <a:bodyPr wrap="square" rtlCol="0">
            <a:spAutoFit/>
          </a:bodyPr>
          <a:lstStyle/>
          <a:p>
            <a:r>
              <a:rPr lang="es-MX" dirty="0"/>
              <a:t>0                   1                 2              3            4              5             6     </a:t>
            </a:r>
          </a:p>
        </p:txBody>
      </p:sp>
    </p:spTree>
    <p:extLst>
      <p:ext uri="{BB962C8B-B14F-4D97-AF65-F5344CB8AC3E}">
        <p14:creationId xmlns:p14="http://schemas.microsoft.com/office/powerpoint/2010/main" val="13243920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557138E8-3B9A-461E-9ED2-ABA260FF3FE0}"/>
                  </a:ext>
                </a:extLst>
              </p:cNvPr>
              <p:cNvSpPr>
                <a:spLocks noGrp="1"/>
              </p:cNvSpPr>
              <p:nvPr>
                <p:ph idx="1"/>
              </p:nvPr>
            </p:nvSpPr>
            <p:spPr>
              <a:xfrm>
                <a:off x="313184" y="1052736"/>
                <a:ext cx="8229600" cy="6693376"/>
              </a:xfrm>
            </p:spPr>
            <p:txBody>
              <a:bodyPr>
                <a:noAutofit/>
              </a:bodyPr>
              <a:lstStyle/>
              <a:p>
                <a:pPr marL="0" indent="0">
                  <a:buNone/>
                </a:pPr>
                <a:r>
                  <a:rPr lang="es-MX" dirty="0"/>
                  <a:t>Como se logra apreciar la deducción de la fórmula de monto para anualidad anticipada, al igual que la de vencida se tiene que:</a:t>
                </a:r>
              </a:p>
              <a:p>
                <a:pPr marL="0" indent="0">
                  <a:buNone/>
                </a:pPr>
                <a:r>
                  <a:rPr lang="es-MX" dirty="0"/>
                  <a:t> </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14:m>
                  <m:oMath xmlns:m="http://schemas.openxmlformats.org/officeDocument/2006/math">
                    <m:r>
                      <a:rPr lang="es-MX" sz="1800" i="1">
                        <a:latin typeface="Cambria Math" panose="02040503050406030204" pitchFamily="18" charset="0"/>
                      </a:rPr>
                      <m:t>𝑀</m:t>
                    </m:r>
                    <m:r>
                      <a:rPr lang="es-MX" sz="1800" b="0" i="1" smtClean="0">
                        <a:latin typeface="Cambria Math" panose="02040503050406030204" pitchFamily="18" charset="0"/>
                      </a:rPr>
                      <m:t>=</m:t>
                    </m:r>
                    <m:r>
                      <a:rPr lang="es-MX" sz="1800" b="0" i="1" smtClean="0">
                        <a:latin typeface="Cambria Math" panose="02040503050406030204" pitchFamily="18" charset="0"/>
                      </a:rPr>
                      <m:t>𝑅</m:t>
                    </m:r>
                    <m:sSup>
                      <m:sSupPr>
                        <m:ctrlPr>
                          <a:rPr lang="es-MX" sz="1800" i="1">
                            <a:latin typeface="Cambria Math" panose="02040503050406030204" pitchFamily="18" charset="0"/>
                          </a:rPr>
                        </m:ctrlPr>
                      </m:sSupPr>
                      <m:e>
                        <m:r>
                          <a:rPr lang="es-MX" sz="1800" i="1">
                            <a:latin typeface="Cambria Math" panose="02040503050406030204" pitchFamily="18" charset="0"/>
                          </a:rPr>
                          <m:t>(</m:t>
                        </m:r>
                        <m:r>
                          <a:rPr lang="es-MX" sz="1800" b="0" i="1" smtClean="0">
                            <a:latin typeface="Cambria Math" panose="02040503050406030204" pitchFamily="18" charset="0"/>
                          </a:rPr>
                          <m:t>1+</m:t>
                        </m:r>
                        <m:r>
                          <a:rPr lang="es-MX" sz="1800" b="0" i="1" smtClean="0">
                            <a:latin typeface="Cambria Math" panose="02040503050406030204" pitchFamily="18" charset="0"/>
                          </a:rPr>
                          <m:t>𝑖</m:t>
                        </m:r>
                        <m:r>
                          <a:rPr lang="es-MX" sz="1800" i="1">
                            <a:latin typeface="Cambria Math" panose="02040503050406030204" pitchFamily="18" charset="0"/>
                          </a:rPr>
                          <m:t>)</m:t>
                        </m:r>
                      </m:e>
                      <m:sup>
                        <m:r>
                          <a:rPr lang="es-MX" sz="1800" b="0" i="1" smtClean="0">
                            <a:latin typeface="Cambria Math" panose="02040503050406030204" pitchFamily="18" charset="0"/>
                          </a:rPr>
                          <m:t>𝑛</m:t>
                        </m:r>
                      </m:sup>
                    </m:sSup>
                    <m:r>
                      <a:rPr lang="es-MX" sz="1800" b="0" i="1" smtClean="0">
                        <a:latin typeface="Cambria Math" panose="02040503050406030204" pitchFamily="18" charset="0"/>
                      </a:rPr>
                      <m:t>+</m:t>
                    </m:r>
                    <m:r>
                      <a:rPr lang="es-MX" sz="1800" b="0" i="1" smtClean="0">
                        <a:latin typeface="Cambria Math" panose="02040503050406030204" pitchFamily="18" charset="0"/>
                      </a:rPr>
                      <m:t>𝑅</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b="0" i="1" smtClean="0">
                            <a:latin typeface="Cambria Math" panose="02040503050406030204" pitchFamily="18" charset="0"/>
                          </a:rPr>
                          <m:t>+</m:t>
                        </m:r>
                        <m:r>
                          <a:rPr lang="es-MX" sz="1800" b="0" i="1" smtClean="0">
                            <a:latin typeface="Cambria Math" panose="02040503050406030204" pitchFamily="18" charset="0"/>
                          </a:rPr>
                          <m:t>𝑖</m:t>
                        </m:r>
                        <m:r>
                          <a:rPr lang="es-MX" sz="1800" b="0" i="1" smtClean="0">
                            <a:latin typeface="Cambria Math" panose="02040503050406030204" pitchFamily="18" charset="0"/>
                          </a:rPr>
                          <m:t>)</m:t>
                        </m:r>
                      </m:e>
                      <m:sup>
                        <m:r>
                          <a:rPr lang="es-MX" sz="1800" b="0" i="1" smtClean="0">
                            <a:latin typeface="Cambria Math" panose="02040503050406030204" pitchFamily="18" charset="0"/>
                          </a:rPr>
                          <m:t>𝑛</m:t>
                        </m:r>
                        <m:r>
                          <a:rPr lang="es-MX" sz="1800" b="0" i="1" smtClean="0">
                            <a:latin typeface="Cambria Math" panose="02040503050406030204" pitchFamily="18" charset="0"/>
                          </a:rPr>
                          <m:t>−1</m:t>
                        </m:r>
                      </m:sup>
                    </m:sSup>
                  </m:oMath>
                </a14:m>
                <a:r>
                  <a:rPr lang="es-MX" sz="1800" dirty="0"/>
                  <a:t>+R </a:t>
                </a:r>
                <a14:m>
                  <m:oMath xmlns:m="http://schemas.openxmlformats.org/officeDocument/2006/math">
                    <m:sSup>
                      <m:sSupPr>
                        <m:ctrlPr>
                          <a:rPr lang="es-MX" sz="1800" i="1" smtClean="0">
                            <a:latin typeface="Cambria Math" panose="02040503050406030204" pitchFamily="18" charset="0"/>
                          </a:rPr>
                        </m:ctrlPr>
                      </m:sSupPr>
                      <m:e>
                        <m:r>
                          <a:rPr lang="es-MX" sz="1800" i="1">
                            <a:latin typeface="Cambria Math" panose="02040503050406030204" pitchFamily="18" charset="0"/>
                          </a:rPr>
                          <m:t>(1</m:t>
                        </m:r>
                        <m:r>
                          <a:rPr lang="es-MX" sz="1800" b="0" i="1" smtClean="0">
                            <a:latin typeface="Cambria Math" panose="02040503050406030204" pitchFamily="18" charset="0"/>
                          </a:rPr>
                          <m:t>+</m:t>
                        </m:r>
                        <m:r>
                          <a:rPr lang="es-MX" sz="1800" b="0" i="1" smtClean="0">
                            <a:latin typeface="Cambria Math" panose="02040503050406030204" pitchFamily="18" charset="0"/>
                          </a:rPr>
                          <m:t>𝑖</m:t>
                        </m:r>
                        <m:r>
                          <a:rPr lang="es-MX" sz="1800" i="1">
                            <a:latin typeface="Cambria Math" panose="02040503050406030204" pitchFamily="18" charset="0"/>
                          </a:rPr>
                          <m:t>)</m:t>
                        </m:r>
                      </m:e>
                      <m:sup>
                        <m:r>
                          <a:rPr lang="es-MX" sz="1800" b="0" i="1" smtClean="0">
                            <a:latin typeface="Cambria Math" panose="02040503050406030204" pitchFamily="18" charset="0"/>
                          </a:rPr>
                          <m:t>𝑛</m:t>
                        </m:r>
                        <m:r>
                          <a:rPr lang="es-MX" sz="1800" b="0" i="1" smtClean="0">
                            <a:latin typeface="Cambria Math" panose="02040503050406030204" pitchFamily="18" charset="0"/>
                          </a:rPr>
                          <m:t>−2</m:t>
                        </m:r>
                      </m:sup>
                    </m:sSup>
                    <m:r>
                      <a:rPr lang="es-MX" sz="1800" i="1">
                        <a:latin typeface="Cambria Math" panose="02040503050406030204" pitchFamily="18" charset="0"/>
                      </a:rPr>
                      <m:t>+</m:t>
                    </m:r>
                    <m:r>
                      <a:rPr lang="es-MX" sz="1800" b="0" i="1" smtClean="0">
                        <a:latin typeface="Cambria Math" panose="02040503050406030204" pitchFamily="18" charset="0"/>
                      </a:rPr>
                      <m:t>…+</m:t>
                    </m:r>
                    <m:r>
                      <a:rPr lang="es-MX" sz="1800" b="0" i="1" smtClean="0">
                        <a:latin typeface="Cambria Math" panose="02040503050406030204" pitchFamily="18" charset="0"/>
                      </a:rPr>
                      <m:t>𝑅</m:t>
                    </m:r>
                    <m:sSup>
                      <m:sSupPr>
                        <m:ctrlPr>
                          <a:rPr lang="es-MX" sz="1800" i="1">
                            <a:latin typeface="Cambria Math" panose="02040503050406030204" pitchFamily="18" charset="0"/>
                          </a:rPr>
                        </m:ctrlPr>
                      </m:sSupPr>
                      <m:e>
                        <m:r>
                          <a:rPr lang="es-MX" sz="1800" i="1">
                            <a:latin typeface="Cambria Math" panose="02040503050406030204" pitchFamily="18" charset="0"/>
                          </a:rPr>
                          <m:t>(</m:t>
                        </m:r>
                        <m:r>
                          <a:rPr lang="es-MX" sz="1800" b="0" i="1" smtClean="0">
                            <a:latin typeface="Cambria Math" panose="02040503050406030204" pitchFamily="18" charset="0"/>
                          </a:rPr>
                          <m:t>1+</m:t>
                        </m:r>
                        <m:r>
                          <a:rPr lang="es-MX" sz="1800" b="0" i="1" smtClean="0">
                            <a:latin typeface="Cambria Math" panose="02040503050406030204" pitchFamily="18" charset="0"/>
                          </a:rPr>
                          <m:t>𝑖</m:t>
                        </m:r>
                        <m:r>
                          <a:rPr lang="es-MX" sz="1800" i="1">
                            <a:latin typeface="Cambria Math" panose="02040503050406030204" pitchFamily="18" charset="0"/>
                          </a:rPr>
                          <m:t>)</m:t>
                        </m:r>
                      </m:e>
                      <m:sup>
                        <m:r>
                          <a:rPr lang="es-MX" sz="1800" i="1">
                            <a:latin typeface="Cambria Math" panose="02040503050406030204" pitchFamily="18" charset="0"/>
                          </a:rPr>
                          <m:t>3</m:t>
                        </m:r>
                      </m:sup>
                    </m:sSup>
                    <m:r>
                      <a:rPr lang="es-MX" sz="1800" i="1">
                        <a:latin typeface="Cambria Math" panose="02040503050406030204" pitchFamily="18" charset="0"/>
                      </a:rPr>
                      <m:t>+</m:t>
                    </m:r>
                    <m:r>
                      <a:rPr lang="es-MX" sz="1800" b="0" i="1" smtClean="0">
                        <a:latin typeface="Cambria Math" panose="02040503050406030204" pitchFamily="18" charset="0"/>
                      </a:rPr>
                      <m:t>𝑅</m:t>
                    </m:r>
                    <m:sSup>
                      <m:sSupPr>
                        <m:ctrlPr>
                          <a:rPr lang="es-MX" sz="1800" i="1" smtClean="0">
                            <a:latin typeface="Cambria Math" panose="02040503050406030204" pitchFamily="18" charset="0"/>
                          </a:rPr>
                        </m:ctrlPr>
                      </m:sSupPr>
                      <m:e>
                        <m:d>
                          <m:dPr>
                            <m:ctrlPr>
                              <a:rPr lang="es-MX" sz="1800" i="1">
                                <a:latin typeface="Cambria Math" panose="02040503050406030204" pitchFamily="18" charset="0"/>
                              </a:rPr>
                            </m:ctrlPr>
                          </m:dPr>
                          <m:e>
                            <m:r>
                              <a:rPr lang="es-MX" sz="1800" i="1">
                                <a:latin typeface="Cambria Math" panose="02040503050406030204" pitchFamily="18" charset="0"/>
                              </a:rPr>
                              <m:t>1</m:t>
                            </m:r>
                            <m:r>
                              <a:rPr lang="es-MX" sz="1800" b="0" i="1" smtClean="0">
                                <a:latin typeface="Cambria Math" panose="02040503050406030204" pitchFamily="18" charset="0"/>
                              </a:rPr>
                              <m:t>+</m:t>
                            </m:r>
                            <m:r>
                              <a:rPr lang="es-MX" sz="1800" b="0" i="1" smtClean="0">
                                <a:latin typeface="Cambria Math" panose="02040503050406030204" pitchFamily="18" charset="0"/>
                              </a:rPr>
                              <m:t>𝑖</m:t>
                            </m:r>
                          </m:e>
                        </m:d>
                      </m:e>
                      <m:sup>
                        <m:r>
                          <a:rPr lang="es-MX" sz="1800" i="1">
                            <a:latin typeface="Cambria Math" panose="02040503050406030204" pitchFamily="18" charset="0"/>
                          </a:rPr>
                          <m:t>2</m:t>
                        </m:r>
                      </m:sup>
                    </m:sSup>
                    <m:r>
                      <a:rPr lang="es-MX" sz="1800" i="1">
                        <a:latin typeface="Cambria Math" panose="02040503050406030204" pitchFamily="18" charset="0"/>
                      </a:rPr>
                      <m:t>+</m:t>
                    </m:r>
                    <m:r>
                      <a:rPr lang="es-MX" sz="1800" b="0" i="1" smtClean="0">
                        <a:latin typeface="Cambria Math" panose="02040503050406030204" pitchFamily="18" charset="0"/>
                      </a:rPr>
                      <m:t>𝑅</m:t>
                    </m:r>
                    <m:d>
                      <m:dPr>
                        <m:ctrlPr>
                          <a:rPr lang="es-MX" sz="1800" i="1">
                            <a:latin typeface="Cambria Math" panose="02040503050406030204" pitchFamily="18" charset="0"/>
                          </a:rPr>
                        </m:ctrlPr>
                      </m:dPr>
                      <m:e>
                        <m:r>
                          <a:rPr lang="es-MX" sz="1800" i="1">
                            <a:latin typeface="Cambria Math" panose="02040503050406030204" pitchFamily="18" charset="0"/>
                          </a:rPr>
                          <m:t>1</m:t>
                        </m:r>
                        <m:r>
                          <a:rPr lang="es-MX" sz="1800" b="0" i="1" smtClean="0">
                            <a:latin typeface="Cambria Math" panose="02040503050406030204" pitchFamily="18" charset="0"/>
                          </a:rPr>
                          <m:t>+</m:t>
                        </m:r>
                        <m:r>
                          <a:rPr lang="es-MX" sz="1800" b="0" i="1" smtClean="0">
                            <a:latin typeface="Cambria Math" panose="02040503050406030204" pitchFamily="18" charset="0"/>
                          </a:rPr>
                          <m:t>𝑖</m:t>
                        </m:r>
                      </m:e>
                    </m:d>
                  </m:oMath>
                </a14:m>
                <a:endParaRPr lang="es-MX" sz="1800" dirty="0"/>
              </a:p>
              <a:p>
                <a:pPr marL="0" indent="0">
                  <a:buNone/>
                </a:pPr>
                <a:r>
                  <a:rPr lang="es-MX" dirty="0"/>
                  <a:t>Factorizando término tenemos:</a:t>
                </a:r>
              </a:p>
              <a:p>
                <a:pPr marL="0" indent="0">
                  <a:buNone/>
                </a:pPr>
                <a:endParaRPr lang="es-MX" sz="1800" i="1" dirty="0">
                  <a:latin typeface="Cambria Math" panose="02040503050406030204" pitchFamily="18" charset="0"/>
                </a:endParaRPr>
              </a:p>
              <a:p>
                <a:pPr marL="0" indent="0">
                  <a:buNone/>
                </a:pPr>
                <a14:m>
                  <m:oMath xmlns:m="http://schemas.openxmlformats.org/officeDocument/2006/math">
                    <m:r>
                      <a:rPr lang="es-MX" sz="1800" i="1">
                        <a:latin typeface="Cambria Math" panose="02040503050406030204" pitchFamily="18" charset="0"/>
                      </a:rPr>
                      <m:t>𝑀</m:t>
                    </m:r>
                    <m:r>
                      <a:rPr lang="es-MX" sz="1800" i="1">
                        <a:latin typeface="Cambria Math" panose="02040503050406030204" pitchFamily="18" charset="0"/>
                      </a:rPr>
                      <m:t>=</m:t>
                    </m:r>
                    <m:r>
                      <a:rPr lang="es-MX" sz="1800" b="0" i="1" smtClean="0">
                        <a:latin typeface="Cambria Math" panose="02040503050406030204" pitchFamily="18" charset="0"/>
                      </a:rPr>
                      <m:t>𝑅</m:t>
                    </m:r>
                    <m:r>
                      <a:rPr lang="es-MX" sz="1800" b="0" i="1" smtClean="0">
                        <a:latin typeface="Cambria Math" panose="02040503050406030204" pitchFamily="18" charset="0"/>
                      </a:rPr>
                      <m:t>[</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i="1">
                            <a:latin typeface="Cambria Math" panose="02040503050406030204" pitchFamily="18" charset="0"/>
                          </a:rPr>
                          <m:t>𝑖</m:t>
                        </m:r>
                        <m:r>
                          <a:rPr lang="es-MX" sz="1800" i="1">
                            <a:latin typeface="Cambria Math" panose="02040503050406030204" pitchFamily="18" charset="0"/>
                          </a:rPr>
                          <m:t>)</m:t>
                        </m:r>
                      </m:e>
                      <m:sup>
                        <m:r>
                          <a:rPr lang="es-MX" sz="1800" i="1">
                            <a:latin typeface="Cambria Math" panose="02040503050406030204" pitchFamily="18" charset="0"/>
                          </a:rPr>
                          <m:t>𝑛</m:t>
                        </m:r>
                      </m:sup>
                    </m:sSup>
                    <m:r>
                      <a:rPr lang="es-MX" sz="1800" i="1">
                        <a:latin typeface="Cambria Math" panose="02040503050406030204" pitchFamily="18" charset="0"/>
                      </a:rPr>
                      <m:t>+</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i="1">
                            <a:latin typeface="Cambria Math" panose="02040503050406030204" pitchFamily="18" charset="0"/>
                          </a:rPr>
                          <m:t>𝑖</m:t>
                        </m:r>
                        <m:r>
                          <a:rPr lang="es-MX" sz="1800" i="1">
                            <a:latin typeface="Cambria Math" panose="02040503050406030204" pitchFamily="18" charset="0"/>
                          </a:rPr>
                          <m:t>)</m:t>
                        </m:r>
                      </m:e>
                      <m:sup>
                        <m:r>
                          <a:rPr lang="es-MX" sz="1800" i="1">
                            <a:latin typeface="Cambria Math" panose="02040503050406030204" pitchFamily="18" charset="0"/>
                          </a:rPr>
                          <m:t>𝑛</m:t>
                        </m:r>
                        <m:r>
                          <a:rPr lang="es-MX" sz="1800" i="1">
                            <a:latin typeface="Cambria Math" panose="02040503050406030204" pitchFamily="18" charset="0"/>
                          </a:rPr>
                          <m:t>−1</m:t>
                        </m:r>
                      </m:sup>
                    </m:sSup>
                    <m:r>
                      <m:rPr>
                        <m:nor/>
                      </m:rPr>
                      <a:rPr lang="es-MX" sz="1800" dirty="0"/>
                      <m:t>+ </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i="1">
                            <a:latin typeface="Cambria Math" panose="02040503050406030204" pitchFamily="18" charset="0"/>
                          </a:rPr>
                          <m:t>𝑖</m:t>
                        </m:r>
                        <m:r>
                          <a:rPr lang="es-MX" sz="1800" i="1">
                            <a:latin typeface="Cambria Math" panose="02040503050406030204" pitchFamily="18" charset="0"/>
                          </a:rPr>
                          <m:t>)</m:t>
                        </m:r>
                      </m:e>
                      <m:sup>
                        <m:r>
                          <a:rPr lang="es-MX" sz="1800" i="1">
                            <a:latin typeface="Cambria Math" panose="02040503050406030204" pitchFamily="18" charset="0"/>
                          </a:rPr>
                          <m:t>𝑛</m:t>
                        </m:r>
                        <m:r>
                          <a:rPr lang="es-MX" sz="1800" i="1">
                            <a:latin typeface="Cambria Math" panose="02040503050406030204" pitchFamily="18" charset="0"/>
                          </a:rPr>
                          <m:t>−2</m:t>
                        </m:r>
                      </m:sup>
                    </m:sSup>
                    <m:r>
                      <a:rPr lang="es-MX" sz="1800" i="1">
                        <a:latin typeface="Cambria Math" panose="02040503050406030204" pitchFamily="18" charset="0"/>
                      </a:rPr>
                      <m:t>+…+</m:t>
                    </m:r>
                    <m:sSup>
                      <m:sSupPr>
                        <m:ctrlPr>
                          <a:rPr lang="es-MX" sz="1800" i="1">
                            <a:latin typeface="Cambria Math" panose="02040503050406030204" pitchFamily="18" charset="0"/>
                          </a:rPr>
                        </m:ctrlPr>
                      </m:sSupPr>
                      <m:e>
                        <m:r>
                          <a:rPr lang="es-MX" sz="1800" i="1">
                            <a:latin typeface="Cambria Math" panose="02040503050406030204" pitchFamily="18" charset="0"/>
                          </a:rPr>
                          <m:t>(1+</m:t>
                        </m:r>
                        <m:r>
                          <a:rPr lang="es-MX" sz="1800" i="1">
                            <a:latin typeface="Cambria Math" panose="02040503050406030204" pitchFamily="18" charset="0"/>
                          </a:rPr>
                          <m:t>𝑖</m:t>
                        </m:r>
                        <m:r>
                          <a:rPr lang="es-MX" sz="1800" i="1">
                            <a:latin typeface="Cambria Math" panose="02040503050406030204" pitchFamily="18" charset="0"/>
                          </a:rPr>
                          <m:t>)</m:t>
                        </m:r>
                      </m:e>
                      <m:sup>
                        <m:r>
                          <a:rPr lang="es-MX" sz="1800" i="1">
                            <a:latin typeface="Cambria Math" panose="02040503050406030204" pitchFamily="18" charset="0"/>
                          </a:rPr>
                          <m:t>3</m:t>
                        </m:r>
                      </m:sup>
                    </m:sSup>
                    <m:r>
                      <a:rPr lang="es-MX" sz="1800" i="1">
                        <a:latin typeface="Cambria Math" panose="02040503050406030204" pitchFamily="18" charset="0"/>
                      </a:rPr>
                      <m:t>+</m:t>
                    </m:r>
                    <m:sSup>
                      <m:sSupPr>
                        <m:ctrlPr>
                          <a:rPr lang="es-MX" sz="1800" i="1">
                            <a:latin typeface="Cambria Math" panose="02040503050406030204" pitchFamily="18" charset="0"/>
                          </a:rPr>
                        </m:ctrlPr>
                      </m:sSupPr>
                      <m:e>
                        <m:d>
                          <m:dPr>
                            <m:ctrlPr>
                              <a:rPr lang="es-MX" sz="1800" i="1">
                                <a:latin typeface="Cambria Math" panose="02040503050406030204" pitchFamily="18" charset="0"/>
                              </a:rPr>
                            </m:ctrlPr>
                          </m:dPr>
                          <m:e>
                            <m:r>
                              <a:rPr lang="es-MX" sz="1800" i="1">
                                <a:latin typeface="Cambria Math" panose="02040503050406030204" pitchFamily="18" charset="0"/>
                              </a:rPr>
                              <m:t>1+</m:t>
                            </m:r>
                            <m:r>
                              <a:rPr lang="es-MX" sz="1800" i="1">
                                <a:latin typeface="Cambria Math" panose="02040503050406030204" pitchFamily="18" charset="0"/>
                              </a:rPr>
                              <m:t>𝑖</m:t>
                            </m:r>
                          </m:e>
                        </m:d>
                      </m:e>
                      <m:sup>
                        <m:r>
                          <a:rPr lang="es-MX" sz="1800" i="1">
                            <a:latin typeface="Cambria Math" panose="02040503050406030204" pitchFamily="18" charset="0"/>
                          </a:rPr>
                          <m:t>2</m:t>
                        </m:r>
                      </m:sup>
                    </m:sSup>
                    <m:r>
                      <a:rPr lang="es-MX" sz="1800" i="1">
                        <a:latin typeface="Cambria Math" panose="02040503050406030204" pitchFamily="18" charset="0"/>
                      </a:rPr>
                      <m:t>+</m:t>
                    </m:r>
                    <m:d>
                      <m:dPr>
                        <m:ctrlPr>
                          <a:rPr lang="es-MX" sz="1800" i="1">
                            <a:latin typeface="Cambria Math" panose="02040503050406030204" pitchFamily="18" charset="0"/>
                          </a:rPr>
                        </m:ctrlPr>
                      </m:dPr>
                      <m:e>
                        <m:r>
                          <a:rPr lang="es-MX" sz="1800" i="1">
                            <a:latin typeface="Cambria Math" panose="02040503050406030204" pitchFamily="18" charset="0"/>
                          </a:rPr>
                          <m:t>1+</m:t>
                        </m:r>
                        <m:r>
                          <a:rPr lang="es-MX" sz="1800" i="1">
                            <a:latin typeface="Cambria Math" panose="02040503050406030204" pitchFamily="18" charset="0"/>
                          </a:rPr>
                          <m:t>𝑖</m:t>
                        </m:r>
                      </m:e>
                    </m:d>
                  </m:oMath>
                </a14:m>
                <a:r>
                  <a:rPr lang="es-MX" sz="1800" dirty="0"/>
                  <a:t>]</a:t>
                </a:r>
              </a:p>
              <a:p>
                <a:pPr marL="0" indent="0">
                  <a:buNone/>
                </a:pPr>
                <a:endParaRPr lang="es-MX" sz="1800" i="1" dirty="0">
                  <a:latin typeface="Cambria Math" panose="02040503050406030204" pitchFamily="18" charset="0"/>
                </a:endParaRPr>
              </a:p>
              <a:p>
                <a:pPr marL="0" indent="0">
                  <a:buNone/>
                </a:pPr>
                <a:endParaRPr lang="es-MX" dirty="0"/>
              </a:p>
            </p:txBody>
          </p:sp>
        </mc:Choice>
        <mc:Fallback xmlns="">
          <p:sp>
            <p:nvSpPr>
              <p:cNvPr id="3" name="Marcador de contenido 2">
                <a:extLst>
                  <a:ext uri="{FF2B5EF4-FFF2-40B4-BE49-F238E27FC236}">
                    <a16:creationId xmlns:a16="http://schemas.microsoft.com/office/drawing/2014/main" id="{557138E8-3B9A-461E-9ED2-ABA260FF3FE0}"/>
                  </a:ext>
                </a:extLst>
              </p:cNvPr>
              <p:cNvSpPr>
                <a:spLocks noGrp="1" noRot="1" noChangeAspect="1" noMove="1" noResize="1" noEditPoints="1" noAdjustHandles="1" noChangeArrowheads="1" noChangeShapeType="1" noTextEdit="1"/>
              </p:cNvSpPr>
              <p:nvPr>
                <p:ph idx="1"/>
              </p:nvPr>
            </p:nvSpPr>
            <p:spPr>
              <a:xfrm>
                <a:off x="313184" y="1052736"/>
                <a:ext cx="8229600" cy="6693376"/>
              </a:xfrm>
              <a:blipFill>
                <a:blip r:embed="rId2"/>
                <a:stretch>
                  <a:fillRect l="-1333" t="-820"/>
                </a:stretch>
              </a:blipFill>
            </p:spPr>
            <p:txBody>
              <a:bodyPr/>
              <a:lstStyle/>
              <a:p>
                <a:r>
                  <a:rPr lang="es-MX">
                    <a:noFill/>
                  </a:rPr>
                  <a:t> </a:t>
                </a:r>
              </a:p>
            </p:txBody>
          </p:sp>
        </mc:Fallback>
      </mc:AlternateContent>
      <p:cxnSp>
        <p:nvCxnSpPr>
          <p:cNvPr id="4" name="Conector recto 3">
            <a:extLst>
              <a:ext uri="{FF2B5EF4-FFF2-40B4-BE49-F238E27FC236}">
                <a16:creationId xmlns:a16="http://schemas.microsoft.com/office/drawing/2014/main" id="{B527F5FC-CAE0-41E8-9087-653C308FD51D}"/>
              </a:ext>
            </a:extLst>
          </p:cNvPr>
          <p:cNvCxnSpPr>
            <a:cxnSpLocks/>
          </p:cNvCxnSpPr>
          <p:nvPr/>
        </p:nvCxnSpPr>
        <p:spPr>
          <a:xfrm>
            <a:off x="1331640" y="3231560"/>
            <a:ext cx="2520280"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334F11E9-EFBE-4D9D-8D92-D2CA99CA50FA}"/>
              </a:ext>
            </a:extLst>
          </p:cNvPr>
          <p:cNvCxnSpPr/>
          <p:nvPr/>
        </p:nvCxnSpPr>
        <p:spPr>
          <a:xfrm>
            <a:off x="1331640" y="2852936"/>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A501DAD1-F0C1-4869-A32C-950B94A2200D}"/>
              </a:ext>
            </a:extLst>
          </p:cNvPr>
          <p:cNvCxnSpPr/>
          <p:nvPr/>
        </p:nvCxnSpPr>
        <p:spPr>
          <a:xfrm>
            <a:off x="2483768" y="2852936"/>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F8663EE9-6870-47F7-8B80-815F8E3DAEB3}"/>
              </a:ext>
            </a:extLst>
          </p:cNvPr>
          <p:cNvCxnSpPr/>
          <p:nvPr/>
        </p:nvCxnSpPr>
        <p:spPr>
          <a:xfrm>
            <a:off x="3563888" y="2852936"/>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4F70034A-11B8-48E2-B0A2-D97503C32232}"/>
              </a:ext>
            </a:extLst>
          </p:cNvPr>
          <p:cNvCxnSpPr/>
          <p:nvPr/>
        </p:nvCxnSpPr>
        <p:spPr>
          <a:xfrm>
            <a:off x="4572000" y="2852936"/>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601AE352-6A57-49BE-B3A2-91D5C2B4DBEB}"/>
              </a:ext>
            </a:extLst>
          </p:cNvPr>
          <p:cNvCxnSpPr/>
          <p:nvPr/>
        </p:nvCxnSpPr>
        <p:spPr>
          <a:xfrm>
            <a:off x="5436096" y="2852936"/>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de flecha 9">
            <a:extLst>
              <a:ext uri="{FF2B5EF4-FFF2-40B4-BE49-F238E27FC236}">
                <a16:creationId xmlns:a16="http://schemas.microsoft.com/office/drawing/2014/main" id="{94CE614A-2280-4E00-84DA-831FFB8A9244}"/>
              </a:ext>
            </a:extLst>
          </p:cNvPr>
          <p:cNvCxnSpPr/>
          <p:nvPr/>
        </p:nvCxnSpPr>
        <p:spPr>
          <a:xfrm>
            <a:off x="2483768" y="306896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Conector recto de flecha 10">
            <a:extLst>
              <a:ext uri="{FF2B5EF4-FFF2-40B4-BE49-F238E27FC236}">
                <a16:creationId xmlns:a16="http://schemas.microsoft.com/office/drawing/2014/main" id="{083F3CC3-94EB-44D4-993C-3F972C31A7BD}"/>
              </a:ext>
            </a:extLst>
          </p:cNvPr>
          <p:cNvCxnSpPr/>
          <p:nvPr/>
        </p:nvCxnSpPr>
        <p:spPr>
          <a:xfrm>
            <a:off x="3563888" y="306896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Conector recto de flecha 11">
            <a:extLst>
              <a:ext uri="{FF2B5EF4-FFF2-40B4-BE49-F238E27FC236}">
                <a16:creationId xmlns:a16="http://schemas.microsoft.com/office/drawing/2014/main" id="{5E58A5BA-101B-47CA-98FC-54A414FC2BEB}"/>
              </a:ext>
            </a:extLst>
          </p:cNvPr>
          <p:cNvCxnSpPr/>
          <p:nvPr/>
        </p:nvCxnSpPr>
        <p:spPr>
          <a:xfrm>
            <a:off x="4572000" y="307825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Conector recto de flecha 12">
            <a:extLst>
              <a:ext uri="{FF2B5EF4-FFF2-40B4-BE49-F238E27FC236}">
                <a16:creationId xmlns:a16="http://schemas.microsoft.com/office/drawing/2014/main" id="{D5C34EF6-8380-481A-9E23-6EC776A4CFD3}"/>
              </a:ext>
            </a:extLst>
          </p:cNvPr>
          <p:cNvCxnSpPr/>
          <p:nvPr/>
        </p:nvCxnSpPr>
        <p:spPr>
          <a:xfrm>
            <a:off x="5436096" y="306896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Conector recto de flecha 13">
            <a:extLst>
              <a:ext uri="{FF2B5EF4-FFF2-40B4-BE49-F238E27FC236}">
                <a16:creationId xmlns:a16="http://schemas.microsoft.com/office/drawing/2014/main" id="{EE4B3890-4519-4D16-8058-85BB11231551}"/>
              </a:ext>
            </a:extLst>
          </p:cNvPr>
          <p:cNvCxnSpPr>
            <a:cxnSpLocks/>
          </p:cNvCxnSpPr>
          <p:nvPr/>
        </p:nvCxnSpPr>
        <p:spPr>
          <a:xfrm>
            <a:off x="1331640" y="3212976"/>
            <a:ext cx="0" cy="5946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14">
            <a:extLst>
              <a:ext uri="{FF2B5EF4-FFF2-40B4-BE49-F238E27FC236}">
                <a16:creationId xmlns:a16="http://schemas.microsoft.com/office/drawing/2014/main" id="{B8310894-F833-4840-9C6A-82A7FD3ADDB1}"/>
              </a:ext>
            </a:extLst>
          </p:cNvPr>
          <p:cNvCxnSpPr>
            <a:cxnSpLocks/>
          </p:cNvCxnSpPr>
          <p:nvPr/>
        </p:nvCxnSpPr>
        <p:spPr>
          <a:xfrm>
            <a:off x="4283968" y="3231560"/>
            <a:ext cx="1872208" cy="0"/>
          </a:xfrm>
          <a:prstGeom prst="line">
            <a:avLst/>
          </a:prstGeom>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9047D0E2-55D6-4FF4-91AB-0E4802E42538}"/>
              </a:ext>
            </a:extLst>
          </p:cNvPr>
          <p:cNvCxnSpPr>
            <a:cxnSpLocks/>
          </p:cNvCxnSpPr>
          <p:nvPr/>
        </p:nvCxnSpPr>
        <p:spPr>
          <a:xfrm>
            <a:off x="6156176" y="2871520"/>
            <a:ext cx="0" cy="94539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CuadroTexto 16">
            <a:extLst>
              <a:ext uri="{FF2B5EF4-FFF2-40B4-BE49-F238E27FC236}">
                <a16:creationId xmlns:a16="http://schemas.microsoft.com/office/drawing/2014/main" id="{D1CF7DEA-2AA7-4D6B-B4AB-959C1372E498}"/>
              </a:ext>
            </a:extLst>
          </p:cNvPr>
          <p:cNvSpPr txBox="1"/>
          <p:nvPr/>
        </p:nvSpPr>
        <p:spPr>
          <a:xfrm>
            <a:off x="1115616" y="2420888"/>
            <a:ext cx="6624736" cy="369332"/>
          </a:xfrm>
          <a:prstGeom prst="rect">
            <a:avLst/>
          </a:prstGeom>
          <a:noFill/>
        </p:spPr>
        <p:txBody>
          <a:bodyPr wrap="square" rtlCol="0">
            <a:spAutoFit/>
          </a:bodyPr>
          <a:lstStyle/>
          <a:p>
            <a:r>
              <a:rPr lang="es-MX" dirty="0"/>
              <a:t> R                  R                R               R             R                   </a:t>
            </a:r>
          </a:p>
        </p:txBody>
      </p:sp>
      <p:sp>
        <p:nvSpPr>
          <p:cNvPr id="19" name="CuadroTexto 18">
            <a:extLst>
              <a:ext uri="{FF2B5EF4-FFF2-40B4-BE49-F238E27FC236}">
                <a16:creationId xmlns:a16="http://schemas.microsoft.com/office/drawing/2014/main" id="{C54005BF-05C7-42BE-9329-3930AF23D09E}"/>
              </a:ext>
            </a:extLst>
          </p:cNvPr>
          <p:cNvSpPr txBox="1"/>
          <p:nvPr/>
        </p:nvSpPr>
        <p:spPr>
          <a:xfrm>
            <a:off x="1115616" y="3662444"/>
            <a:ext cx="6264696" cy="369332"/>
          </a:xfrm>
          <a:prstGeom prst="rect">
            <a:avLst/>
          </a:prstGeom>
          <a:noFill/>
        </p:spPr>
        <p:txBody>
          <a:bodyPr wrap="square" rtlCol="0">
            <a:spAutoFit/>
          </a:bodyPr>
          <a:lstStyle/>
          <a:p>
            <a:r>
              <a:rPr lang="es-MX" dirty="0"/>
              <a:t>0                   1                 2              n-2          n-1        n   </a:t>
            </a:r>
          </a:p>
        </p:txBody>
      </p:sp>
    </p:spTree>
    <p:extLst>
      <p:ext uri="{BB962C8B-B14F-4D97-AF65-F5344CB8AC3E}">
        <p14:creationId xmlns:p14="http://schemas.microsoft.com/office/powerpoint/2010/main" val="32153875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79CF8B49-E22A-4D40-8C48-014503B67E85}"/>
                  </a:ext>
                </a:extLst>
              </p:cNvPr>
              <p:cNvSpPr>
                <a:spLocks noGrp="1"/>
              </p:cNvSpPr>
              <p:nvPr>
                <p:ph idx="1"/>
              </p:nvPr>
            </p:nvSpPr>
            <p:spPr>
              <a:xfrm>
                <a:off x="457200" y="624056"/>
                <a:ext cx="8229600" cy="6045304"/>
              </a:xfrm>
            </p:spPr>
            <p:txBody>
              <a:bodyPr/>
              <a:lstStyle/>
              <a:p>
                <a:pPr marL="0" indent="0">
                  <a:buNone/>
                </a:pPr>
                <a:r>
                  <a:rPr lang="es-MX" dirty="0"/>
                  <a:t>La expresión que se encuentra entre corchetes se identifica como un progresión geométrica, donde:</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1+</m:t>
                          </m:r>
                          <m:r>
                            <a:rPr lang="es-MX" b="0" i="1" smtClean="0">
                              <a:latin typeface="Cambria Math" panose="02040503050406030204" pitchFamily="18" charset="0"/>
                            </a:rPr>
                            <m:t>𝑖</m:t>
                          </m:r>
                        </m:e>
                      </m:d>
                    </m:oMath>
                  </m:oMathPara>
                </a14:m>
                <a:endParaRPr lang="es-MX" b="0"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𝑟</m:t>
                      </m:r>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1+</m:t>
                          </m:r>
                          <m:r>
                            <a:rPr lang="es-MX" b="0" i="1" smtClean="0">
                              <a:latin typeface="Cambria Math" panose="02040503050406030204" pitchFamily="18" charset="0"/>
                            </a:rPr>
                            <m:t>𝑖</m:t>
                          </m:r>
                        </m:e>
                      </m:d>
                    </m:oMath>
                  </m:oMathPara>
                </a14:m>
                <a:endParaRPr lang="es-MX" b="0" dirty="0"/>
              </a:p>
              <a:p>
                <a:pPr marL="0" indent="0">
                  <a:buNone/>
                </a:pPr>
                <a:r>
                  <a:rPr lang="es-MX" dirty="0"/>
                  <a:t>Y la suma de los términos de una progresión geométrica:</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𝑆</m:t>
                      </m:r>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𝑡</m:t>
                          </m:r>
                        </m:e>
                        <m:sub>
                          <m:r>
                            <a:rPr lang="es-MX" i="1">
                              <a:latin typeface="Cambria Math" panose="02040503050406030204" pitchFamily="18" charset="0"/>
                            </a:rPr>
                            <m:t>1</m:t>
                          </m:r>
                        </m:sub>
                      </m:sSub>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r>
                                <a:rPr lang="es-MX" i="1">
                                  <a:latin typeface="Cambria Math" panose="02040503050406030204" pitchFamily="18" charset="0"/>
                                </a:rPr>
                                <m:t>𝑟</m:t>
                              </m:r>
                            </m:e>
                            <m:sup>
                              <m:r>
                                <a:rPr lang="es-MX" i="1">
                                  <a:latin typeface="Cambria Math" panose="02040503050406030204" pitchFamily="18" charset="0"/>
                                </a:rPr>
                                <m:t>𝑛</m:t>
                              </m:r>
                            </m:sup>
                          </m:sSup>
                          <m:r>
                            <a:rPr lang="es-MX" i="1">
                              <a:latin typeface="Cambria Math" panose="02040503050406030204" pitchFamily="18" charset="0"/>
                            </a:rPr>
                            <m:t>)</m:t>
                          </m:r>
                        </m:num>
                        <m:den>
                          <m:r>
                            <a:rPr lang="es-MX" i="1">
                              <a:latin typeface="Cambria Math" panose="02040503050406030204" pitchFamily="18" charset="0"/>
                            </a:rPr>
                            <m:t>1−</m:t>
                          </m:r>
                          <m:r>
                            <a:rPr lang="es-MX" i="1">
                              <a:latin typeface="Cambria Math" panose="02040503050406030204" pitchFamily="18" charset="0"/>
                            </a:rPr>
                            <m:t>𝑟</m:t>
                          </m:r>
                        </m:den>
                      </m:f>
                    </m:oMath>
                  </m:oMathPara>
                </a14:m>
                <a:endParaRPr lang="es-MX" dirty="0"/>
              </a:p>
              <a:p>
                <a:pPr marL="0" indent="0">
                  <a:buNone/>
                </a:pPr>
                <a:r>
                  <a:rPr lang="es-MX" dirty="0"/>
                  <a:t>Sustituyendo términos</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𝑆</m:t>
                      </m:r>
                      <m:r>
                        <a:rPr lang="es-MX" i="1">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e>
                            <m:sup>
                              <m:r>
                                <a:rPr lang="es-MX" i="1">
                                  <a:latin typeface="Cambria Math" panose="02040503050406030204" pitchFamily="18" charset="0"/>
                                </a:rPr>
                                <m:t>𝑛</m:t>
                              </m:r>
                            </m:sup>
                          </m:sSup>
                          <m:r>
                            <a:rPr lang="es-MX" i="1">
                              <a:latin typeface="Cambria Math" panose="02040503050406030204" pitchFamily="18" charset="0"/>
                            </a:rPr>
                            <m:t>)</m:t>
                          </m:r>
                        </m:num>
                        <m:den>
                          <m:r>
                            <a:rPr lang="es-MX" i="1">
                              <a:latin typeface="Cambria Math" panose="02040503050406030204" pitchFamily="18" charset="0"/>
                            </a:rPr>
                            <m:t>1−</m:t>
                          </m:r>
                          <m:r>
                            <a:rPr lang="es-MX" b="0" i="1" smtClean="0">
                              <a:latin typeface="Cambria Math" panose="02040503050406030204" pitchFamily="18" charset="0"/>
                            </a:rPr>
                            <m:t>(1+</m:t>
                          </m:r>
                          <m:r>
                            <a:rPr lang="es-MX" b="0" i="1" smtClean="0">
                              <a:latin typeface="Cambria Math" panose="02040503050406030204" pitchFamily="18" charset="0"/>
                            </a:rPr>
                            <m:t>𝑖</m:t>
                          </m:r>
                          <m:r>
                            <a:rPr lang="es-MX" b="0" i="1" smtClean="0">
                              <a:latin typeface="Cambria Math" panose="02040503050406030204" pitchFamily="18" charset="0"/>
                            </a:rPr>
                            <m:t>)</m:t>
                          </m:r>
                        </m:den>
                      </m:f>
                    </m:oMath>
                  </m:oMathPara>
                </a14:m>
                <a:endParaRPr lang="es-MX" dirty="0"/>
              </a:p>
              <a:p>
                <a:pPr marL="0" indent="0">
                  <a:buNone/>
                </a:pPr>
                <a:r>
                  <a:rPr lang="es-MX" dirty="0"/>
                  <a:t>Ordenando términos:</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𝑆</m:t>
                      </m:r>
                      <m:r>
                        <a:rPr lang="es-MX" b="0" i="1" smtClean="0">
                          <a:latin typeface="Cambria Math" panose="02040503050406030204" pitchFamily="18" charset="0"/>
                        </a:rPr>
                        <m:t>=</m:t>
                      </m:r>
                      <m:f>
                        <m:fPr>
                          <m:ctrlPr>
                            <a:rPr lang="es-MX" b="0" i="1" smtClean="0">
                              <a:latin typeface="Cambria Math" panose="02040503050406030204" pitchFamily="18" charset="0"/>
                            </a:rPr>
                          </m:ctrlPr>
                        </m:fPr>
                        <m:num>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panose="02040503050406030204" pitchFamily="18" charset="0"/>
                                    </a:rPr>
                                    <m:t>1+</m:t>
                                  </m:r>
                                  <m:r>
                                    <a:rPr lang="es-MX" b="0" i="1" smtClean="0">
                                      <a:latin typeface="Cambria Math" panose="02040503050406030204" pitchFamily="18" charset="0"/>
                                    </a:rPr>
                                    <m:t>𝑖</m:t>
                                  </m:r>
                                </m:e>
                              </m:d>
                            </m:e>
                            <m:sup>
                              <m:r>
                                <a:rPr lang="es-MX" b="0" i="1" smtClean="0">
                                  <a:latin typeface="Cambria Math" panose="02040503050406030204" pitchFamily="18" charset="0"/>
                                </a:rPr>
                                <m:t>𝑛</m:t>
                              </m:r>
                              <m:r>
                                <a:rPr lang="es-MX" b="0" i="1" smtClean="0">
                                  <a:latin typeface="Cambria Math" panose="02040503050406030204" pitchFamily="18" charset="0"/>
                                </a:rPr>
                                <m:t>+1</m:t>
                              </m:r>
                            </m:sup>
                          </m:sSup>
                          <m:r>
                            <a:rPr lang="es-MX" b="0" i="1" smtClean="0">
                              <a:latin typeface="Cambria Math" panose="02040503050406030204" pitchFamily="18" charset="0"/>
                            </a:rPr>
                            <m:t>−1</m:t>
                          </m:r>
                        </m:num>
                        <m:den>
                          <m:r>
                            <a:rPr lang="es-MX" b="0" i="1" smtClean="0">
                              <a:latin typeface="Cambria Math" panose="02040503050406030204" pitchFamily="18" charset="0"/>
                            </a:rPr>
                            <m:t>𝑖</m:t>
                          </m:r>
                        </m:den>
                      </m:f>
                      <m:r>
                        <a:rPr lang="es-MX" b="0" i="1" smtClean="0">
                          <a:latin typeface="Cambria Math" panose="02040503050406030204" pitchFamily="18" charset="0"/>
                        </a:rPr>
                        <m:t>−1</m:t>
                      </m:r>
                    </m:oMath>
                  </m:oMathPara>
                </a14:m>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79CF8B49-E22A-4D40-8C48-014503B67E85}"/>
                  </a:ext>
                </a:extLst>
              </p:cNvPr>
              <p:cNvSpPr>
                <a:spLocks noGrp="1" noRot="1" noChangeAspect="1" noMove="1" noResize="1" noEditPoints="1" noAdjustHandles="1" noChangeArrowheads="1" noChangeShapeType="1" noTextEdit="1"/>
              </p:cNvSpPr>
              <p:nvPr>
                <p:ph idx="1"/>
              </p:nvPr>
            </p:nvSpPr>
            <p:spPr>
              <a:xfrm>
                <a:off x="457200" y="624056"/>
                <a:ext cx="8229600" cy="6045304"/>
              </a:xfrm>
              <a:blipFill>
                <a:blip r:embed="rId2"/>
                <a:stretch>
                  <a:fillRect l="-1333" t="-806" r="-222"/>
                </a:stretch>
              </a:blipFill>
            </p:spPr>
            <p:txBody>
              <a:bodyPr/>
              <a:lstStyle/>
              <a:p>
                <a:r>
                  <a:rPr lang="es-MX">
                    <a:noFill/>
                  </a:rPr>
                  <a:t> </a:t>
                </a:r>
              </a:p>
            </p:txBody>
          </p:sp>
        </mc:Fallback>
      </mc:AlternateContent>
    </p:spTree>
    <p:extLst>
      <p:ext uri="{BB962C8B-B14F-4D97-AF65-F5344CB8AC3E}">
        <p14:creationId xmlns:p14="http://schemas.microsoft.com/office/powerpoint/2010/main" val="10001269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B9F8BFA7-79F8-41F9-854D-D5922C46C776}"/>
                  </a:ext>
                </a:extLst>
              </p:cNvPr>
              <p:cNvSpPr>
                <a:spLocks noGrp="1"/>
              </p:cNvSpPr>
              <p:nvPr>
                <p:ph idx="1"/>
              </p:nvPr>
            </p:nvSpPr>
            <p:spPr>
              <a:xfrm>
                <a:off x="323528" y="980728"/>
                <a:ext cx="8229600" cy="5616624"/>
              </a:xfrm>
            </p:spPr>
            <p:txBody>
              <a:bodyPr/>
              <a:lstStyle/>
              <a:p>
                <a:pPr marL="0" indent="0">
                  <a:buNone/>
                </a:pPr>
                <a:r>
                  <a:rPr lang="es-MX" dirty="0"/>
                  <a:t>Sustituyendo a </a:t>
                </a:r>
                <a:r>
                  <a:rPr lang="es-MX" i="1" dirty="0"/>
                  <a:t>S </a:t>
                </a:r>
                <a:r>
                  <a:rPr lang="es-MX" dirty="0"/>
                  <a:t>con </a:t>
                </a:r>
                <a:r>
                  <a:rPr lang="es-MX" i="1" dirty="0"/>
                  <a:t>M </a:t>
                </a:r>
                <a:r>
                  <a:rPr lang="es-MX" dirty="0"/>
                  <a:t> y la expresión entre corchetes se tiene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𝑀</m:t>
                      </m:r>
                      <m:r>
                        <a:rPr lang="es-MX" i="1">
                          <a:latin typeface="Cambria Math" panose="02040503050406030204" pitchFamily="18" charset="0"/>
                        </a:rPr>
                        <m:t>=</m:t>
                      </m:r>
                      <m:r>
                        <a:rPr lang="es-MX" b="0" i="1" smtClean="0">
                          <a:latin typeface="Cambria Math" panose="02040503050406030204" pitchFamily="18" charset="0"/>
                        </a:rPr>
                        <m:t>𝑅</m:t>
                      </m:r>
                      <m:d>
                        <m:dPr>
                          <m:begChr m:val="["/>
                          <m:endChr m:val="]"/>
                          <m:ctrlPr>
                            <a:rPr lang="es-MX" b="0" i="1" smtClean="0">
                              <a:latin typeface="Cambria Math" panose="02040503050406030204" pitchFamily="18" charset="0"/>
                            </a:rPr>
                          </m:ctrlPr>
                        </m:dPr>
                        <m:e>
                          <m:f>
                            <m:fPr>
                              <m:ctrlPr>
                                <a:rPr lang="es-MX" i="1">
                                  <a:latin typeface="Cambria Math" panose="02040503050406030204" pitchFamily="18" charset="0"/>
                                </a:rPr>
                              </m:ctrlPr>
                            </m:fPr>
                            <m:num>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𝑛</m:t>
                                  </m:r>
                                  <m:r>
                                    <a:rPr lang="es-MX" i="1">
                                      <a:latin typeface="Cambria Math" panose="02040503050406030204" pitchFamily="18" charset="0"/>
                                    </a:rPr>
                                    <m:t>+1</m:t>
                                  </m:r>
                                </m:sup>
                              </m:sSup>
                              <m:r>
                                <a:rPr lang="es-MX" i="1">
                                  <a:latin typeface="Cambria Math" panose="02040503050406030204" pitchFamily="18" charset="0"/>
                                </a:rPr>
                                <m:t>−1</m:t>
                              </m:r>
                            </m:num>
                            <m:den>
                              <m:r>
                                <a:rPr lang="es-MX" i="1">
                                  <a:latin typeface="Cambria Math" panose="02040503050406030204" pitchFamily="18" charset="0"/>
                                </a:rPr>
                                <m:t>𝑖</m:t>
                              </m:r>
                            </m:den>
                          </m:f>
                          <m:r>
                            <a:rPr lang="es-MX" i="1">
                              <a:latin typeface="Cambria Math" panose="02040503050406030204" pitchFamily="18" charset="0"/>
                            </a:rPr>
                            <m:t>−1</m:t>
                          </m:r>
                        </m:e>
                      </m:d>
                    </m:oMath>
                  </m:oMathPara>
                </a14:m>
                <a:endParaRPr lang="es-MX" dirty="0"/>
              </a:p>
              <a:p>
                <a:pPr marL="0" indent="0">
                  <a:buNone/>
                </a:pPr>
                <a:r>
                  <a:rPr lang="es-MX" dirty="0"/>
                  <a:t>La formula general para obtener el valor presente de una anualidad anticipada se puede obtener al calcular el valor presente del monto dado por la ecuación anterior:</a:t>
                </a:r>
              </a:p>
              <a:p>
                <a:pPr marL="0" indent="0">
                  <a:buNone/>
                </a:pPr>
                <a14:m>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𝑀</m:t>
                        </m:r>
                      </m:num>
                      <m:den>
                        <m:sSup>
                          <m:sSupPr>
                            <m:ctrlPr>
                              <a:rPr lang="es-MX" b="0" i="1" smtClean="0">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b="0" i="1" smtClean="0">
                                <a:latin typeface="Cambria Math" panose="02040503050406030204" pitchFamily="18" charset="0"/>
                              </a:rPr>
                              <m:t>𝑛</m:t>
                            </m:r>
                          </m:sup>
                        </m:sSup>
                      </m:den>
                    </m:f>
                    <m:r>
                      <a:rPr lang="es-MX" b="0" i="1" smtClean="0">
                        <a:latin typeface="Cambria Math" panose="02040503050406030204" pitchFamily="18" charset="0"/>
                      </a:rPr>
                      <m:t>=</m:t>
                    </m:r>
                    <m:r>
                      <a:rPr lang="es-MX" b="0" i="1" smtClean="0">
                        <a:latin typeface="Cambria Math" panose="02040503050406030204" pitchFamily="18" charset="0"/>
                      </a:rPr>
                      <m:t>𝑀</m:t>
                    </m:r>
                  </m:oMath>
                </a14:m>
                <a:r>
                  <a:rPr lang="es-MX" dirty="0"/>
                  <a:t> </a:t>
                </a:r>
                <a14:m>
                  <m:oMath xmlns:m="http://schemas.openxmlformats.org/officeDocument/2006/math">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b="0" i="1" smtClean="0">
                            <a:latin typeface="Cambria Math" panose="02040503050406030204" pitchFamily="18" charset="0"/>
                          </a:rPr>
                          <m:t>−</m:t>
                        </m:r>
                        <m:r>
                          <a:rPr lang="es-MX" i="1">
                            <a:latin typeface="Cambria Math" panose="02040503050406030204" pitchFamily="18" charset="0"/>
                          </a:rPr>
                          <m:t>𝑛</m:t>
                        </m:r>
                      </m:sup>
                    </m:sSup>
                    <m:r>
                      <a:rPr lang="es-MX" b="0" i="1" smtClean="0">
                        <a:latin typeface="Cambria Math" panose="02040503050406030204" pitchFamily="18" charset="0"/>
                      </a:rPr>
                      <m:t>=</m:t>
                    </m:r>
                    <m:r>
                      <a:rPr lang="es-MX" i="1">
                        <a:latin typeface="Cambria Math" panose="02040503050406030204" pitchFamily="18" charset="0"/>
                      </a:rPr>
                      <m:t>𝑅</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𝑛</m:t>
                                </m:r>
                                <m:r>
                                  <a:rPr lang="es-MX" i="1">
                                    <a:latin typeface="Cambria Math" panose="02040503050406030204" pitchFamily="18" charset="0"/>
                                  </a:rPr>
                                  <m:t>+1</m:t>
                                </m:r>
                              </m:sup>
                            </m:sSup>
                            <m:r>
                              <a:rPr lang="es-MX" i="1">
                                <a:latin typeface="Cambria Math" panose="02040503050406030204" pitchFamily="18" charset="0"/>
                              </a:rPr>
                              <m:t>−1</m:t>
                            </m:r>
                          </m:num>
                          <m:den>
                            <m:r>
                              <a:rPr lang="es-MX" i="1">
                                <a:latin typeface="Cambria Math" panose="02040503050406030204" pitchFamily="18" charset="0"/>
                              </a:rPr>
                              <m:t>𝑖</m:t>
                            </m:r>
                          </m:den>
                        </m:f>
                        <m:r>
                          <a:rPr lang="es-MX" i="1">
                            <a:latin typeface="Cambria Math" panose="02040503050406030204" pitchFamily="18" charset="0"/>
                          </a:rPr>
                          <m:t>−1</m:t>
                        </m:r>
                      </m:e>
                    </m:d>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sup>
                    </m:sSup>
                  </m:oMath>
                </a14:m>
                <a:endParaRPr lang="es-MX" dirty="0"/>
              </a:p>
              <a:p>
                <a:pPr marL="0" indent="0">
                  <a:buNone/>
                </a:pPr>
                <a:r>
                  <a:rPr lang="es-MX" dirty="0"/>
                  <a:t>Ordenado términos, tenemos:</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m:t>
                      </m:r>
                      <m:r>
                        <a:rPr lang="es-MX" i="1">
                          <a:latin typeface="Cambria Math" panose="02040503050406030204" pitchFamily="18" charset="0"/>
                        </a:rPr>
                        <m:t>𝑅</m:t>
                      </m:r>
                      <m:d>
                        <m:dPr>
                          <m:begChr m:val="["/>
                          <m:endChr m:val="]"/>
                          <m:ctrlPr>
                            <a:rPr lang="es-MX" i="1">
                              <a:latin typeface="Cambria Math" panose="02040503050406030204" pitchFamily="18" charset="0"/>
                            </a:rPr>
                          </m:ctrlPr>
                        </m:dPr>
                        <m:e>
                          <m:r>
                            <a:rPr lang="es-MX" b="0" i="1" smtClean="0">
                              <a:latin typeface="Cambria Math" panose="02040503050406030204" pitchFamily="18" charset="0"/>
                            </a:rPr>
                            <m:t>1+</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r>
                                    <a:rPr lang="es-MX" b="0" i="1" smtClean="0">
                                      <a:latin typeface="Cambria Math" panose="02040503050406030204" pitchFamily="18" charset="0"/>
                                    </a:rPr>
                                    <m:t>1−</m:t>
                                  </m:r>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b="0" i="1" smtClean="0">
                                      <a:latin typeface="Cambria Math" panose="02040503050406030204" pitchFamily="18" charset="0"/>
                                    </a:rPr>
                                    <m:t>−</m:t>
                                  </m:r>
                                  <m:r>
                                    <a:rPr lang="es-MX" i="1">
                                      <a:latin typeface="Cambria Math" panose="02040503050406030204" pitchFamily="18" charset="0"/>
                                    </a:rPr>
                                    <m:t>𝑛</m:t>
                                  </m:r>
                                  <m:r>
                                    <a:rPr lang="es-MX" i="1">
                                      <a:latin typeface="Cambria Math" panose="02040503050406030204" pitchFamily="18" charset="0"/>
                                    </a:rPr>
                                    <m:t>+1</m:t>
                                  </m:r>
                                </m:sup>
                              </m:sSup>
                            </m:num>
                            <m:den>
                              <m:r>
                                <a:rPr lang="es-MX" i="1">
                                  <a:latin typeface="Cambria Math" panose="02040503050406030204" pitchFamily="18" charset="0"/>
                                </a:rPr>
                                <m:t>𝑖</m:t>
                              </m:r>
                            </m:den>
                          </m:f>
                        </m:e>
                      </m:d>
                    </m:oMath>
                  </m:oMathPara>
                </a14:m>
                <a:endParaRPr lang="es-MX" dirty="0"/>
              </a:p>
            </p:txBody>
          </p:sp>
        </mc:Choice>
        <mc:Fallback xmlns="">
          <p:sp>
            <p:nvSpPr>
              <p:cNvPr id="3" name="Marcador de contenido 2">
                <a:extLst>
                  <a:ext uri="{FF2B5EF4-FFF2-40B4-BE49-F238E27FC236}">
                    <a16:creationId xmlns:a16="http://schemas.microsoft.com/office/drawing/2014/main" id="{B9F8BFA7-79F8-41F9-854D-D5922C46C776}"/>
                  </a:ext>
                </a:extLst>
              </p:cNvPr>
              <p:cNvSpPr>
                <a:spLocks noGrp="1" noRot="1" noChangeAspect="1" noMove="1" noResize="1" noEditPoints="1" noAdjustHandles="1" noChangeArrowheads="1" noChangeShapeType="1" noTextEdit="1"/>
              </p:cNvSpPr>
              <p:nvPr>
                <p:ph idx="1"/>
              </p:nvPr>
            </p:nvSpPr>
            <p:spPr>
              <a:xfrm>
                <a:off x="323528" y="980728"/>
                <a:ext cx="8229600" cy="5616624"/>
              </a:xfrm>
              <a:blipFill>
                <a:blip r:embed="rId2"/>
                <a:stretch>
                  <a:fillRect l="-1333" t="-869" r="-1333"/>
                </a:stretch>
              </a:blipFill>
            </p:spPr>
            <p:txBody>
              <a:bodyPr/>
              <a:lstStyle/>
              <a:p>
                <a:r>
                  <a:rPr lang="es-MX">
                    <a:noFill/>
                  </a:rPr>
                  <a:t> </a:t>
                </a:r>
              </a:p>
            </p:txBody>
          </p:sp>
        </mc:Fallback>
      </mc:AlternateContent>
    </p:spTree>
    <p:extLst>
      <p:ext uri="{BB962C8B-B14F-4D97-AF65-F5344CB8AC3E}">
        <p14:creationId xmlns:p14="http://schemas.microsoft.com/office/powerpoint/2010/main" val="14357809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6AFCB7-856C-4693-A005-5B87F515C20D}"/>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CD1FB972-7166-4B6F-AEFB-EA72D481D4AC}"/>
              </a:ext>
            </a:extLst>
          </p:cNvPr>
          <p:cNvSpPr>
            <a:spLocks noGrp="1"/>
          </p:cNvSpPr>
          <p:nvPr>
            <p:ph idx="1"/>
          </p:nvPr>
        </p:nvSpPr>
        <p:spPr/>
        <p:txBody>
          <a:bodyPr/>
          <a:lstStyle/>
          <a:p>
            <a:pPr marL="0" indent="0">
              <a:buNone/>
            </a:pPr>
            <a:r>
              <a:rPr lang="es-MX" dirty="0"/>
              <a:t>Al inicio de cada mes. Francisco deposita $5000 en una cuenta de inversión. Si la tasa de interés es de 1% mensual, calcule:</a:t>
            </a:r>
          </a:p>
          <a:p>
            <a:pPr marL="514350" indent="-514350">
              <a:buFont typeface="+mj-lt"/>
              <a:buAutoNum type="alphaLcParenR"/>
            </a:pPr>
            <a:r>
              <a:rPr lang="es-MX" dirty="0"/>
              <a:t>El monto al cabo de 3 años</a:t>
            </a:r>
          </a:p>
          <a:p>
            <a:pPr marL="514350" indent="-514350">
              <a:buFont typeface="+mj-lt"/>
              <a:buAutoNum type="alphaLcParenR"/>
            </a:pPr>
            <a:r>
              <a:rPr lang="es-MX" dirty="0"/>
              <a:t>El interés ganado en los 3 años</a:t>
            </a:r>
          </a:p>
          <a:p>
            <a:pPr marL="514350" indent="-514350">
              <a:buFont typeface="+mj-lt"/>
              <a:buAutoNum type="alphaLcParenR"/>
            </a:pPr>
            <a:r>
              <a:rPr lang="es-MX" dirty="0"/>
              <a:t>El valor presente de la anualidad</a:t>
            </a:r>
          </a:p>
        </p:txBody>
      </p:sp>
    </p:spTree>
    <p:extLst>
      <p:ext uri="{BB962C8B-B14F-4D97-AF65-F5344CB8AC3E}">
        <p14:creationId xmlns:p14="http://schemas.microsoft.com/office/powerpoint/2010/main" val="31268817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3802DB-97BD-4B86-998B-080E10E5834A}"/>
              </a:ext>
            </a:extLst>
          </p:cNvPr>
          <p:cNvSpPr>
            <a:spLocks noGrp="1"/>
          </p:cNvSpPr>
          <p:nvPr>
            <p:ph type="title"/>
          </p:nvPr>
        </p:nvSpPr>
        <p:spPr/>
        <p:txBody>
          <a:bodyPr/>
          <a:lstStyle/>
          <a:p>
            <a:r>
              <a:rPr lang="es-MX" dirty="0"/>
              <a:t>Prácticas</a:t>
            </a:r>
          </a:p>
        </p:txBody>
      </p:sp>
      <p:sp>
        <p:nvSpPr>
          <p:cNvPr id="3" name="Marcador de contenido 2">
            <a:extLst>
              <a:ext uri="{FF2B5EF4-FFF2-40B4-BE49-F238E27FC236}">
                <a16:creationId xmlns:a16="http://schemas.microsoft.com/office/drawing/2014/main" id="{C822BCDC-5BBD-466B-B0B6-B5734AC38D98}"/>
              </a:ext>
            </a:extLst>
          </p:cNvPr>
          <p:cNvSpPr>
            <a:spLocks noGrp="1"/>
          </p:cNvSpPr>
          <p:nvPr>
            <p:ph idx="1"/>
          </p:nvPr>
        </p:nvSpPr>
        <p:spPr>
          <a:xfrm>
            <a:off x="457200" y="1935480"/>
            <a:ext cx="8229600" cy="4733880"/>
          </a:xfrm>
        </p:spPr>
        <p:txBody>
          <a:bodyPr>
            <a:noAutofit/>
          </a:bodyPr>
          <a:lstStyle/>
          <a:p>
            <a:pPr marL="514350" indent="-514350">
              <a:buFont typeface="+mj-lt"/>
              <a:buAutoNum type="arabicPeriod"/>
            </a:pPr>
            <a:r>
              <a:rPr lang="es-MX" sz="2500" dirty="0"/>
              <a:t>El señor Solís alquilo una bodega cobrando una renta bimestral de $110 000 y estipulándose en el contrato que los pagos deberán depositarse en una cuenta de ahorro al inicio de cada bimestre. Si el banco paga una tasa de interés del 8.64% capitalizable bimestralmente, ¿Cuánto tendrá el señor Solís al cabo de un año?</a:t>
            </a:r>
          </a:p>
          <a:p>
            <a:pPr marL="514350" indent="-514350">
              <a:buFont typeface="+mj-lt"/>
              <a:buAutoNum type="arabicPeriod"/>
            </a:pPr>
            <a:r>
              <a:rPr lang="es-MX" sz="2500" dirty="0"/>
              <a:t>Una universidad realiza un sorteo cuyo primer premio consiste en recibir $111,111 mensuales durante 15 años. Si el pago mensual es anticipado y la tasa de interés promedio en el mercado financiero  es de 10% capitalizable mensualmente, ¿cuál es el valor presente del premio? </a:t>
            </a:r>
          </a:p>
        </p:txBody>
      </p:sp>
    </p:spTree>
    <p:extLst>
      <p:ext uri="{BB962C8B-B14F-4D97-AF65-F5344CB8AC3E}">
        <p14:creationId xmlns:p14="http://schemas.microsoft.com/office/powerpoint/2010/main" val="1552512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8D81AE-5B44-470E-BBCC-FB60990730B5}"/>
              </a:ext>
            </a:extLst>
          </p:cNvPr>
          <p:cNvSpPr>
            <a:spLocks noGrp="1"/>
          </p:cNvSpPr>
          <p:nvPr>
            <p:ph type="title"/>
          </p:nvPr>
        </p:nvSpPr>
        <p:spPr/>
        <p:txBody>
          <a:bodyPr/>
          <a:lstStyle/>
          <a:p>
            <a:endParaRPr lang="es-MX" dirty="0"/>
          </a:p>
        </p:txBody>
      </p:sp>
      <p:sp>
        <p:nvSpPr>
          <p:cNvPr id="3" name="Marcador de contenido 2">
            <a:extLst>
              <a:ext uri="{FF2B5EF4-FFF2-40B4-BE49-F238E27FC236}">
                <a16:creationId xmlns:a16="http://schemas.microsoft.com/office/drawing/2014/main" id="{320DA1FA-8837-4C65-A7B2-4E219F698988}"/>
              </a:ext>
            </a:extLst>
          </p:cNvPr>
          <p:cNvSpPr>
            <a:spLocks noGrp="1"/>
          </p:cNvSpPr>
          <p:nvPr>
            <p:ph idx="1"/>
          </p:nvPr>
        </p:nvSpPr>
        <p:spPr/>
        <p:txBody>
          <a:bodyPr/>
          <a:lstStyle/>
          <a:p>
            <a:r>
              <a:rPr lang="es-MX" dirty="0"/>
              <a:t>La palabra anualidad puede ser sustituida por renta, pago periódico, abono, cuota, etc.</a:t>
            </a:r>
          </a:p>
          <a:p>
            <a:endParaRPr lang="es-MX" dirty="0"/>
          </a:p>
          <a:p>
            <a:r>
              <a:rPr lang="es-MX" dirty="0"/>
              <a:t>El tiempo transcurrido entre dos pagos sucesivos se llama periodo de pago o periodo de renta. El periodo de pago puede ser anual, semestral, mensual, etc.</a:t>
            </a:r>
          </a:p>
          <a:p>
            <a:endParaRPr lang="es-MX" dirty="0"/>
          </a:p>
          <a:p>
            <a:r>
              <a:rPr lang="es-MX" dirty="0"/>
              <a:t>Al tiempo que transcurre entre el inicio del primer periodo de pago y el final del último periodo de pago se le llama plazo de la anualidad.</a:t>
            </a:r>
          </a:p>
          <a:p>
            <a:endParaRPr lang="es-MX" dirty="0"/>
          </a:p>
        </p:txBody>
      </p:sp>
    </p:spTree>
    <p:extLst>
      <p:ext uri="{BB962C8B-B14F-4D97-AF65-F5344CB8AC3E}">
        <p14:creationId xmlns:p14="http://schemas.microsoft.com/office/powerpoint/2010/main" val="6174476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04068-7181-4E41-A4BB-012260F09182}"/>
              </a:ext>
            </a:extLst>
          </p:cNvPr>
          <p:cNvSpPr>
            <a:spLocks noGrp="1"/>
          </p:cNvSpPr>
          <p:nvPr>
            <p:ph type="title"/>
          </p:nvPr>
        </p:nvSpPr>
        <p:spPr/>
        <p:txBody>
          <a:bodyPr>
            <a:normAutofit fontScale="90000"/>
          </a:bodyPr>
          <a:lstStyle/>
          <a:p>
            <a:r>
              <a:rPr lang="es-MX" dirty="0"/>
              <a:t>Renta</a:t>
            </a:r>
            <a:br>
              <a:rPr lang="es-MX" dirty="0"/>
            </a:br>
            <a:r>
              <a:rPr lang="es-MX" dirty="0"/>
              <a:t>Ejemplo para monto</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EDD8A19F-00FC-4817-AE35-FF1618A7DACF}"/>
                  </a:ext>
                </a:extLst>
              </p:cNvPr>
              <p:cNvSpPr>
                <a:spLocks noGrp="1"/>
              </p:cNvSpPr>
              <p:nvPr>
                <p:ph idx="1"/>
              </p:nvPr>
            </p:nvSpPr>
            <p:spPr/>
            <p:txBody>
              <a:bodyPr>
                <a:normAutofit fontScale="92500" lnSpcReduction="10000"/>
              </a:bodyPr>
              <a:lstStyle/>
              <a:p>
                <a:pPr marL="0" indent="0">
                  <a:buNone/>
                </a:pPr>
                <a:r>
                  <a:rPr lang="es-MX" dirty="0"/>
                  <a:t>Dentro de 6 año la compañía fabricante de armas de fuego Tiro Perfecto, S. A. necesitará $7,000,000 para reemplazar maquinaria depreciada. ¿Cuál será el importe del depósito trimestral que tendrá que hacer la compañía, a partir de este momento, en fondo de depreciación que paga 11.3% convertible cada trimestre, para acumular dicha cantidad de dinero?</a:t>
                </a:r>
              </a:p>
              <a:p>
                <a:pPr marL="0" indent="0">
                  <a:buNone/>
                </a:pPr>
                <a:r>
                  <a:rPr lang="es-MX" dirty="0"/>
                  <a:t>Datos</a:t>
                </a:r>
              </a:p>
              <a:p>
                <a:pPr marL="0" indent="0">
                  <a:buNone/>
                </a:pPr>
                <a:r>
                  <a:rPr lang="es-MX" dirty="0"/>
                  <a:t>M=7,000,000</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4</m:t>
                          </m:r>
                        </m:sub>
                      </m:sSub>
                      <m:r>
                        <a:rPr lang="es-MX" b="0" i="1" smtClean="0">
                          <a:latin typeface="Cambria Math" panose="02040503050406030204" pitchFamily="18" charset="0"/>
                        </a:rPr>
                        <m:t>=0.113</m:t>
                      </m:r>
                    </m:oMath>
                  </m:oMathPara>
                </a14:m>
                <a:endParaRPr lang="es-MX" b="0" dirty="0"/>
              </a:p>
              <a:p>
                <a:pPr marL="0" indent="0">
                  <a:buNone/>
                </a:pPr>
                <a:r>
                  <a:rPr lang="es-MX" dirty="0"/>
                  <a:t>n= 6 años=24 trimestres</a:t>
                </a:r>
              </a:p>
              <a:p>
                <a:pPr marL="0" indent="0">
                  <a:buNone/>
                </a:pPr>
                <a:r>
                  <a:rPr lang="es-MX" dirty="0"/>
                  <a:t>R=¿?</a:t>
                </a:r>
              </a:p>
            </p:txBody>
          </p:sp>
        </mc:Choice>
        <mc:Fallback xmlns="">
          <p:sp>
            <p:nvSpPr>
              <p:cNvPr id="3" name="Marcador de contenido 2">
                <a:extLst>
                  <a:ext uri="{FF2B5EF4-FFF2-40B4-BE49-F238E27FC236}">
                    <a16:creationId xmlns:a16="http://schemas.microsoft.com/office/drawing/2014/main" id="{EDD8A19F-00FC-4817-AE35-FF1618A7DACF}"/>
                  </a:ext>
                </a:extLst>
              </p:cNvPr>
              <p:cNvSpPr>
                <a:spLocks noGrp="1" noRot="1" noChangeAspect="1" noMove="1" noResize="1" noEditPoints="1" noAdjustHandles="1" noChangeArrowheads="1" noChangeShapeType="1" noTextEdit="1"/>
              </p:cNvSpPr>
              <p:nvPr>
                <p:ph idx="1"/>
              </p:nvPr>
            </p:nvSpPr>
            <p:spPr>
              <a:blipFill>
                <a:blip r:embed="rId2"/>
                <a:stretch>
                  <a:fillRect l="-1111" t="-1944" b="-2639"/>
                </a:stretch>
              </a:blipFill>
            </p:spPr>
            <p:txBody>
              <a:bodyPr/>
              <a:lstStyle/>
              <a:p>
                <a:r>
                  <a:rPr lang="es-MX">
                    <a:noFill/>
                  </a:rPr>
                  <a:t> </a:t>
                </a:r>
              </a:p>
            </p:txBody>
          </p:sp>
        </mc:Fallback>
      </mc:AlternateContent>
    </p:spTree>
    <p:extLst>
      <p:ext uri="{BB962C8B-B14F-4D97-AF65-F5344CB8AC3E}">
        <p14:creationId xmlns:p14="http://schemas.microsoft.com/office/powerpoint/2010/main" val="25758436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D8C414-D62B-4E64-B3D1-604E25DF087F}"/>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A89AF12E-CE1E-482F-B273-9BB8353A3BE0}"/>
                  </a:ext>
                </a:extLst>
              </p:cNvPr>
              <p:cNvSpPr>
                <a:spLocks noGrp="1"/>
              </p:cNvSpPr>
              <p:nvPr>
                <p:ph idx="1"/>
              </p:nvPr>
            </p:nvSpPr>
            <p:spPr/>
            <p:txBody>
              <a:bodyPr>
                <a:normAutofit fontScale="92500" lnSpcReduction="10000"/>
              </a:bodyPr>
              <a:lstStyle/>
              <a:p>
                <a:pPr marL="0" indent="0">
                  <a:buNone/>
                </a:pPr>
                <a:r>
                  <a:rPr lang="es-MX" dirty="0"/>
                  <a:t>De la formula: </a:t>
                </a:r>
                <a14:m>
                  <m:oMath xmlns:m="http://schemas.openxmlformats.org/officeDocument/2006/math">
                    <m:r>
                      <a:rPr lang="es-MX" i="1">
                        <a:latin typeface="Cambria Math" panose="02040503050406030204" pitchFamily="18" charset="0"/>
                      </a:rPr>
                      <m:t>𝑀</m:t>
                    </m:r>
                    <m:r>
                      <a:rPr lang="es-MX" i="1">
                        <a:latin typeface="Cambria Math" panose="02040503050406030204" pitchFamily="18" charset="0"/>
                      </a:rPr>
                      <m:t>=</m:t>
                    </m:r>
                    <m:r>
                      <a:rPr lang="es-MX" i="1">
                        <a:latin typeface="Cambria Math" panose="02040503050406030204" pitchFamily="18" charset="0"/>
                      </a:rPr>
                      <m:t>𝑅</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𝑛</m:t>
                                </m:r>
                                <m:r>
                                  <a:rPr lang="es-MX" i="1">
                                    <a:latin typeface="Cambria Math" panose="02040503050406030204" pitchFamily="18" charset="0"/>
                                  </a:rPr>
                                  <m:t>+1</m:t>
                                </m:r>
                              </m:sup>
                            </m:sSup>
                            <m:r>
                              <a:rPr lang="es-MX" i="1">
                                <a:latin typeface="Cambria Math" panose="02040503050406030204" pitchFamily="18" charset="0"/>
                              </a:rPr>
                              <m:t>−1</m:t>
                            </m:r>
                          </m:num>
                          <m:den>
                            <m:r>
                              <a:rPr lang="es-MX" i="1">
                                <a:latin typeface="Cambria Math" panose="02040503050406030204" pitchFamily="18" charset="0"/>
                              </a:rPr>
                              <m:t>𝑖</m:t>
                            </m:r>
                          </m:den>
                        </m:f>
                        <m:r>
                          <a:rPr lang="es-MX" i="1">
                            <a:latin typeface="Cambria Math" panose="02040503050406030204" pitchFamily="18" charset="0"/>
                          </a:rPr>
                          <m:t>−1</m:t>
                        </m:r>
                      </m:e>
                    </m:d>
                  </m:oMath>
                </a14:m>
                <a:endParaRPr lang="es-MX" dirty="0"/>
              </a:p>
              <a:p>
                <a:pPr marL="0" indent="0">
                  <a:buNone/>
                </a:pPr>
                <a:endParaRPr lang="es-MX" dirty="0"/>
              </a:p>
              <a:p>
                <a:pPr marL="0" indent="0">
                  <a:buNone/>
                </a:pPr>
                <a:r>
                  <a:rPr lang="es-MX" dirty="0"/>
                  <a:t>Se despeja a </a:t>
                </a:r>
                <a:r>
                  <a:rPr lang="es-MX" i="1" dirty="0"/>
                  <a:t>R, </a:t>
                </a:r>
                <a:r>
                  <a:rPr lang="es-MX" dirty="0"/>
                  <a:t>se tiene:</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𝑅</m:t>
                      </m:r>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𝑀𝑖</m:t>
                          </m:r>
                        </m:num>
                        <m:den>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𝑛</m:t>
                              </m:r>
                              <m:r>
                                <a:rPr lang="es-MX" i="1">
                                  <a:latin typeface="Cambria Math" panose="02040503050406030204" pitchFamily="18" charset="0"/>
                                </a:rPr>
                                <m:t>+1</m:t>
                              </m:r>
                            </m:sup>
                          </m:sSup>
                          <m:r>
                            <a:rPr lang="es-MX" i="1">
                              <a:latin typeface="Cambria Math" panose="02040503050406030204" pitchFamily="18" charset="0"/>
                            </a:rPr>
                            <m:t>−1−</m:t>
                          </m:r>
                          <m:r>
                            <a:rPr lang="es-MX" i="1">
                              <a:latin typeface="Cambria Math" panose="02040503050406030204" pitchFamily="18" charset="0"/>
                            </a:rPr>
                            <m:t>𝑖</m:t>
                          </m:r>
                        </m:den>
                      </m:f>
                    </m:oMath>
                  </m:oMathPara>
                </a14:m>
                <a:endParaRPr lang="es-MX" dirty="0"/>
              </a:p>
              <a:p>
                <a:pPr marL="0" indent="0">
                  <a:buNone/>
                </a:pPr>
                <a:r>
                  <a:rPr lang="es-MX" dirty="0"/>
                  <a:t>Sustituyendo valores, se tiene:</a:t>
                </a:r>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𝑅</m:t>
                      </m:r>
                      <m:r>
                        <a:rPr lang="es-MX" i="1">
                          <a:latin typeface="Cambria Math" panose="02040503050406030204" pitchFamily="18" charset="0"/>
                        </a:rPr>
                        <m:t>=</m:t>
                      </m:r>
                      <m:f>
                        <m:fPr>
                          <m:ctrlPr>
                            <a:rPr lang="es-MX" i="1">
                              <a:latin typeface="Cambria Math" panose="02040503050406030204" pitchFamily="18" charset="0"/>
                            </a:rPr>
                          </m:ctrlPr>
                        </m:fPr>
                        <m:num>
                          <m:r>
                            <a:rPr lang="es-MX" i="1">
                              <a:latin typeface="Cambria Math" panose="02040503050406030204" pitchFamily="18" charset="0"/>
                            </a:rPr>
                            <m:t>7000000</m:t>
                          </m:r>
                          <m:f>
                            <m:fPr>
                              <m:ctrlPr>
                                <a:rPr lang="es-MX" i="1">
                                  <a:latin typeface="Cambria Math" panose="02040503050406030204" pitchFamily="18" charset="0"/>
                                </a:rPr>
                              </m:ctrlPr>
                            </m:fPr>
                            <m:num>
                              <m:r>
                                <a:rPr lang="es-MX" i="1">
                                  <a:latin typeface="Cambria Math" panose="02040503050406030204" pitchFamily="18" charset="0"/>
                                </a:rPr>
                                <m:t>0.113</m:t>
                              </m:r>
                            </m:num>
                            <m:den>
                              <m:r>
                                <a:rPr lang="es-MX" i="1">
                                  <a:latin typeface="Cambria Math" panose="02040503050406030204" pitchFamily="18" charset="0"/>
                                </a:rPr>
                                <m:t>4</m:t>
                              </m:r>
                            </m:den>
                          </m:f>
                        </m:num>
                        <m:den>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0.113</m:t>
                                      </m:r>
                                    </m:num>
                                    <m:den>
                                      <m:r>
                                        <a:rPr lang="es-MX" i="1">
                                          <a:latin typeface="Cambria Math" panose="02040503050406030204" pitchFamily="18" charset="0"/>
                                        </a:rPr>
                                        <m:t>4</m:t>
                                      </m:r>
                                    </m:den>
                                  </m:f>
                                </m:e>
                              </m:d>
                            </m:e>
                            <m:sup>
                              <m:r>
                                <a:rPr lang="es-MX" i="1">
                                  <a:latin typeface="Cambria Math" panose="02040503050406030204" pitchFamily="18" charset="0"/>
                                </a:rPr>
                                <m:t>24+1</m:t>
                              </m:r>
                            </m:sup>
                          </m:sSup>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0.113</m:t>
                              </m:r>
                            </m:num>
                            <m:den>
                              <m:r>
                                <a:rPr lang="es-MX" i="1">
                                  <a:latin typeface="Cambria Math" panose="02040503050406030204" pitchFamily="18" charset="0"/>
                                </a:rPr>
                                <m:t>4</m:t>
                              </m:r>
                            </m:den>
                          </m:f>
                        </m:den>
                      </m:f>
                      <m:r>
                        <a:rPr lang="es-MX" i="1">
                          <a:latin typeface="Cambria Math" panose="02040503050406030204" pitchFamily="18" charset="0"/>
                        </a:rPr>
                        <m:t>=202 119.21</m:t>
                      </m:r>
                    </m:oMath>
                  </m:oMathPara>
                </a14:m>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A89AF12E-CE1E-482F-B273-9BB8353A3BE0}"/>
                  </a:ext>
                </a:extLst>
              </p:cNvPr>
              <p:cNvSpPr>
                <a:spLocks noGrp="1" noRot="1" noChangeAspect="1" noMove="1" noResize="1" noEditPoints="1" noAdjustHandles="1" noChangeArrowheads="1" noChangeShapeType="1" noTextEdit="1"/>
              </p:cNvSpPr>
              <p:nvPr>
                <p:ph idx="1"/>
              </p:nvPr>
            </p:nvSpPr>
            <p:spPr>
              <a:blipFill>
                <a:blip r:embed="rId2"/>
                <a:stretch>
                  <a:fillRect l="-1111"/>
                </a:stretch>
              </a:blipFill>
            </p:spPr>
            <p:txBody>
              <a:bodyPr/>
              <a:lstStyle/>
              <a:p>
                <a:r>
                  <a:rPr lang="es-MX">
                    <a:noFill/>
                  </a:rPr>
                  <a:t> </a:t>
                </a:r>
              </a:p>
            </p:txBody>
          </p:sp>
        </mc:Fallback>
      </mc:AlternateContent>
    </p:spTree>
    <p:extLst>
      <p:ext uri="{BB962C8B-B14F-4D97-AF65-F5344CB8AC3E}">
        <p14:creationId xmlns:p14="http://schemas.microsoft.com/office/powerpoint/2010/main" val="13550726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E7118E-70C3-46F7-8A68-F73583B27295}"/>
              </a:ext>
            </a:extLst>
          </p:cNvPr>
          <p:cNvSpPr>
            <a:spLocks noGrp="1"/>
          </p:cNvSpPr>
          <p:nvPr>
            <p:ph type="title"/>
          </p:nvPr>
        </p:nvSpPr>
        <p:spPr/>
        <p:txBody>
          <a:bodyPr>
            <a:normAutofit fontScale="90000"/>
          </a:bodyPr>
          <a:lstStyle/>
          <a:p>
            <a:r>
              <a:rPr lang="es-MX" dirty="0"/>
              <a:t>Renta</a:t>
            </a:r>
            <a:br>
              <a:rPr lang="es-MX" dirty="0"/>
            </a:br>
            <a:r>
              <a:rPr lang="es-MX" dirty="0"/>
              <a:t>Ejemplo para capital</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83FB94B7-9CC2-4E73-B7FD-C017B51CF1B3}"/>
                  </a:ext>
                </a:extLst>
              </p:cNvPr>
              <p:cNvSpPr>
                <a:spLocks noGrp="1"/>
              </p:cNvSpPr>
              <p:nvPr>
                <p:ph idx="1"/>
              </p:nvPr>
            </p:nvSpPr>
            <p:spPr/>
            <p:txBody>
              <a:bodyPr>
                <a:normAutofit fontScale="92500"/>
              </a:bodyPr>
              <a:lstStyle/>
              <a:p>
                <a:pPr marL="0" indent="0">
                  <a:buNone/>
                </a:pPr>
                <a:r>
                  <a:rPr lang="es-MX" dirty="0"/>
                  <a:t>El beneficiario de una herencia puede optar por recibir $2470000 de inmediato o recibir 40 pagos iguales cada cuatro meses; el primero de ellos se recibe de inmediato ¿Cuál será el valor del pago cuatrimestral si el dinero está invertido al 11.55% anual convertible cuatrimestralmente?</a:t>
                </a:r>
              </a:p>
              <a:p>
                <a:pPr marL="0" indent="0">
                  <a:buNone/>
                </a:pPr>
                <a:r>
                  <a:rPr lang="es-MX" dirty="0"/>
                  <a:t>Datos:</a:t>
                </a:r>
              </a:p>
              <a:p>
                <a:pPr marL="0" indent="0">
                  <a:buNone/>
                </a:pPr>
                <a:r>
                  <a:rPr lang="es-MX" dirty="0"/>
                  <a:t>C=247oooo</a:t>
                </a:r>
              </a:p>
              <a:p>
                <a:pPr marL="0" indent="0">
                  <a:buNone/>
                </a:pPr>
                <a:r>
                  <a:rPr lang="es-MX" dirty="0"/>
                  <a:t>n=40 cuatrimestres</a:t>
                </a:r>
              </a:p>
              <a:p>
                <a:pPr marL="0" indent="0">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3</m:t>
                        </m:r>
                      </m:sub>
                    </m:sSub>
                  </m:oMath>
                </a14:m>
                <a:r>
                  <a:rPr lang="es-MX" dirty="0"/>
                  <a:t>=0.1155</a:t>
                </a:r>
              </a:p>
              <a:p>
                <a:pPr marL="0" indent="0">
                  <a:buNone/>
                </a:pPr>
                <a:r>
                  <a:rPr lang="es-MX" dirty="0"/>
                  <a:t>R=¿? </a:t>
                </a:r>
              </a:p>
            </p:txBody>
          </p:sp>
        </mc:Choice>
        <mc:Fallback xmlns="">
          <p:sp>
            <p:nvSpPr>
              <p:cNvPr id="3" name="Marcador de contenido 2">
                <a:extLst>
                  <a:ext uri="{FF2B5EF4-FFF2-40B4-BE49-F238E27FC236}">
                    <a16:creationId xmlns:a16="http://schemas.microsoft.com/office/drawing/2014/main" id="{83FB94B7-9CC2-4E73-B7FD-C017B51CF1B3}"/>
                  </a:ext>
                </a:extLst>
              </p:cNvPr>
              <p:cNvSpPr>
                <a:spLocks noGrp="1" noRot="1" noChangeAspect="1" noMove="1" noResize="1" noEditPoints="1" noAdjustHandles="1" noChangeArrowheads="1" noChangeShapeType="1" noTextEdit="1"/>
              </p:cNvSpPr>
              <p:nvPr>
                <p:ph idx="1"/>
              </p:nvPr>
            </p:nvSpPr>
            <p:spPr>
              <a:blipFill>
                <a:blip r:embed="rId2"/>
                <a:stretch>
                  <a:fillRect l="-1111" t="-1111" r="-1852"/>
                </a:stretch>
              </a:blipFill>
            </p:spPr>
            <p:txBody>
              <a:bodyPr/>
              <a:lstStyle/>
              <a:p>
                <a:r>
                  <a:rPr lang="es-MX">
                    <a:noFill/>
                  </a:rPr>
                  <a:t> </a:t>
                </a:r>
              </a:p>
            </p:txBody>
          </p:sp>
        </mc:Fallback>
      </mc:AlternateContent>
    </p:spTree>
    <p:extLst>
      <p:ext uri="{BB962C8B-B14F-4D97-AF65-F5344CB8AC3E}">
        <p14:creationId xmlns:p14="http://schemas.microsoft.com/office/powerpoint/2010/main" val="16268120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65D3E355-821F-4ACC-BA62-608381E641AE}"/>
                  </a:ext>
                </a:extLst>
              </p:cNvPr>
              <p:cNvSpPr>
                <a:spLocks noGrp="1"/>
              </p:cNvSpPr>
              <p:nvPr>
                <p:ph idx="1"/>
              </p:nvPr>
            </p:nvSpPr>
            <p:spPr>
              <a:xfrm>
                <a:off x="457200" y="1128112"/>
                <a:ext cx="8229600" cy="4389120"/>
              </a:xfrm>
            </p:spPr>
            <p:txBody>
              <a:bodyPr>
                <a:normAutofit lnSpcReduction="10000"/>
              </a:bodyPr>
              <a:lstStyle/>
              <a:p>
                <a:pPr marL="0" indent="0">
                  <a:buNone/>
                </a:pPr>
                <a:r>
                  <a:rPr lang="es-MX" dirty="0"/>
                  <a:t>De la formula:</a:t>
                </a:r>
                <a14:m>
                  <m:oMath xmlns:m="http://schemas.openxmlformats.org/officeDocument/2006/math">
                    <m:r>
                      <a:rPr lang="es-MX" b="0" i="0" smtClean="0">
                        <a:latin typeface="Cambria Math" panose="02040503050406030204" pitchFamily="18" charset="0"/>
                      </a:rPr>
                      <m:t>  </m:t>
                    </m:r>
                    <m:r>
                      <a:rPr lang="es-MX" i="1">
                        <a:latin typeface="Cambria Math" panose="02040503050406030204" pitchFamily="18" charset="0"/>
                      </a:rPr>
                      <m:t>𝐶</m:t>
                    </m:r>
                    <m:r>
                      <a:rPr lang="es-MX" i="1">
                        <a:latin typeface="Cambria Math" panose="02040503050406030204" pitchFamily="18" charset="0"/>
                      </a:rPr>
                      <m:t>=</m:t>
                    </m:r>
                    <m:r>
                      <a:rPr lang="es-MX" i="1">
                        <a:latin typeface="Cambria Math" panose="02040503050406030204" pitchFamily="18" charset="0"/>
                      </a:rPr>
                      <m:t>𝑅</m:t>
                    </m:r>
                    <m:d>
                      <m:dPr>
                        <m:begChr m:val="["/>
                        <m:endChr m:val="]"/>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sSup>
                              <m:sSupPr>
                                <m:ctrlPr>
                                  <a:rPr lang="es-MX" i="1">
                                    <a:latin typeface="Cambria Math" panose="02040503050406030204" pitchFamily="18" charset="0"/>
                                  </a:rPr>
                                </m:ctrlPr>
                              </m:sSupPr>
                              <m:e>
                                <m:r>
                                  <a:rPr lang="es-MX" i="1">
                                    <a:latin typeface="Cambria Math" panose="02040503050406030204" pitchFamily="18" charset="0"/>
                                  </a:rPr>
                                  <m:t>1−</m:t>
                                </m:r>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i="1">
                                    <a:latin typeface="Cambria Math" panose="02040503050406030204" pitchFamily="18" charset="0"/>
                                  </a:rPr>
                                  <m:t>−</m:t>
                                </m:r>
                                <m:r>
                                  <a:rPr lang="es-MX" i="1">
                                    <a:latin typeface="Cambria Math" panose="02040503050406030204" pitchFamily="18" charset="0"/>
                                  </a:rPr>
                                  <m:t>𝑛</m:t>
                                </m:r>
                                <m:r>
                                  <a:rPr lang="es-MX" i="1">
                                    <a:latin typeface="Cambria Math" panose="02040503050406030204" pitchFamily="18" charset="0"/>
                                  </a:rPr>
                                  <m:t>+1</m:t>
                                </m:r>
                              </m:sup>
                            </m:sSup>
                          </m:num>
                          <m:den>
                            <m:r>
                              <a:rPr lang="es-MX" i="1">
                                <a:latin typeface="Cambria Math" panose="02040503050406030204" pitchFamily="18" charset="0"/>
                              </a:rPr>
                              <m:t>𝑖</m:t>
                            </m:r>
                          </m:den>
                        </m:f>
                      </m:e>
                    </m:d>
                  </m:oMath>
                </a14:m>
                <a:endParaRPr lang="es-MX" dirty="0"/>
              </a:p>
              <a:p>
                <a:pPr marL="0" indent="0">
                  <a:buNone/>
                </a:pPr>
                <a:r>
                  <a:rPr lang="es-MX" dirty="0"/>
                  <a:t>Se despeja a </a:t>
                </a:r>
                <a:r>
                  <a:rPr lang="es-MX" i="1" dirty="0"/>
                  <a:t>R, </a:t>
                </a:r>
                <a:r>
                  <a:rPr lang="es-MX" dirty="0"/>
                  <a:t>se tiene: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𝐶𝑖</m:t>
                          </m:r>
                        </m:num>
                        <m:den>
                          <m:sSup>
                            <m:sSupPr>
                              <m:ctrlPr>
                                <a:rPr lang="es-MX" i="1">
                                  <a:latin typeface="Cambria Math" panose="02040503050406030204" pitchFamily="18" charset="0"/>
                                </a:rPr>
                              </m:ctrlPr>
                            </m:sSupPr>
                            <m:e>
                              <m:r>
                                <a:rPr lang="es-MX" b="0" i="1" smtClean="0">
                                  <a:latin typeface="Cambria Math" panose="02040503050406030204" pitchFamily="18" charset="0"/>
                                </a:rPr>
                                <m:t>𝑖</m:t>
                              </m:r>
                              <m:r>
                                <a:rPr lang="es-MX" b="0" i="1" smtClean="0">
                                  <a:latin typeface="Cambria Math" panose="02040503050406030204" pitchFamily="18" charset="0"/>
                                </a:rPr>
                                <m:t>+1−</m:t>
                              </m:r>
                              <m:d>
                                <m:dPr>
                                  <m:ctrlPr>
                                    <a:rPr lang="es-MX" i="1">
                                      <a:latin typeface="Cambria Math" panose="02040503050406030204" pitchFamily="18" charset="0"/>
                                    </a:rPr>
                                  </m:ctrlPr>
                                </m:dPr>
                                <m:e>
                                  <m:r>
                                    <a:rPr lang="es-MX" i="1">
                                      <a:latin typeface="Cambria Math" panose="02040503050406030204" pitchFamily="18" charset="0"/>
                                    </a:rPr>
                                    <m:t>1+</m:t>
                                  </m:r>
                                  <m:r>
                                    <a:rPr lang="es-MX" i="1">
                                      <a:latin typeface="Cambria Math" panose="02040503050406030204" pitchFamily="18" charset="0"/>
                                    </a:rPr>
                                    <m:t>𝑖</m:t>
                                  </m:r>
                                </m:e>
                              </m:d>
                            </m:e>
                            <m:sup>
                              <m:r>
                                <a:rPr lang="es-MX" b="0" i="1" smtClean="0">
                                  <a:latin typeface="Cambria Math" panose="02040503050406030204" pitchFamily="18" charset="0"/>
                                </a:rPr>
                                <m:t>−</m:t>
                              </m:r>
                              <m:r>
                                <a:rPr lang="es-MX" i="1">
                                  <a:latin typeface="Cambria Math" panose="02040503050406030204" pitchFamily="18" charset="0"/>
                                </a:rPr>
                                <m:t>𝑛</m:t>
                              </m:r>
                              <m:r>
                                <a:rPr lang="es-MX" i="1">
                                  <a:latin typeface="Cambria Math" panose="02040503050406030204" pitchFamily="18" charset="0"/>
                                </a:rPr>
                                <m:t>+1</m:t>
                              </m:r>
                            </m:sup>
                          </m:sSup>
                        </m:den>
                      </m:f>
                    </m:oMath>
                  </m:oMathPara>
                </a14:m>
                <a:endParaRPr lang="es-MX" dirty="0"/>
              </a:p>
              <a:p>
                <a:pPr marL="0" indent="0">
                  <a:buNone/>
                </a:pPr>
                <a:r>
                  <a:rPr lang="es-MX" dirty="0"/>
                  <a:t>Sustituyendo valores, se tiene:</a:t>
                </a:r>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𝑅</m:t>
                      </m:r>
                      <m:r>
                        <a:rPr lang="es-MX" i="1">
                          <a:latin typeface="Cambria Math" panose="02040503050406030204" pitchFamily="18" charset="0"/>
                        </a:rPr>
                        <m:t>=</m:t>
                      </m:r>
                      <m:f>
                        <m:fPr>
                          <m:ctrlPr>
                            <a:rPr lang="es-MX" i="1">
                              <a:latin typeface="Cambria Math" panose="02040503050406030204" pitchFamily="18" charset="0"/>
                            </a:rPr>
                          </m:ctrlPr>
                        </m:fPr>
                        <m:num>
                          <m:r>
                            <a:rPr lang="es-MX" b="0" i="1" smtClean="0">
                              <a:latin typeface="Cambria Math" panose="02040503050406030204" pitchFamily="18" charset="0"/>
                            </a:rPr>
                            <m:t>2470000</m:t>
                          </m:r>
                          <m:f>
                            <m:fPr>
                              <m:ctrlPr>
                                <a:rPr lang="es-MX" b="0" i="1" smtClean="0">
                                  <a:latin typeface="Cambria Math" panose="02040503050406030204" pitchFamily="18" charset="0"/>
                                </a:rPr>
                              </m:ctrlPr>
                            </m:fPr>
                            <m:num>
                              <m:r>
                                <a:rPr lang="es-MX" b="0" i="1" smtClean="0">
                                  <a:latin typeface="Cambria Math" panose="02040503050406030204" pitchFamily="18" charset="0"/>
                                </a:rPr>
                                <m:t>0.1155</m:t>
                              </m:r>
                            </m:num>
                            <m:den>
                              <m:r>
                                <a:rPr lang="es-MX" b="0" i="1" smtClean="0">
                                  <a:latin typeface="Cambria Math" panose="02040503050406030204" pitchFamily="18" charset="0"/>
                                </a:rPr>
                                <m:t>3</m:t>
                              </m:r>
                            </m:den>
                          </m:f>
                        </m:num>
                        <m:den>
                          <m:sSup>
                            <m:sSupPr>
                              <m:ctrlPr>
                                <a:rPr lang="es-MX" i="1">
                                  <a:latin typeface="Cambria Math" panose="02040503050406030204" pitchFamily="18" charset="0"/>
                                </a:rPr>
                              </m:ctrlPr>
                            </m:sSupPr>
                            <m:e>
                              <m:f>
                                <m:fPr>
                                  <m:ctrlPr>
                                    <a:rPr lang="es-MX" i="1">
                                      <a:latin typeface="Cambria Math" panose="02040503050406030204" pitchFamily="18" charset="0"/>
                                    </a:rPr>
                                  </m:ctrlPr>
                                </m:fPr>
                                <m:num>
                                  <m:r>
                                    <a:rPr lang="es-MX" i="1">
                                      <a:latin typeface="Cambria Math" panose="02040503050406030204" pitchFamily="18" charset="0"/>
                                    </a:rPr>
                                    <m:t>0.1155</m:t>
                                  </m:r>
                                </m:num>
                                <m:den>
                                  <m:r>
                                    <a:rPr lang="es-MX" i="1">
                                      <a:latin typeface="Cambria Math" panose="02040503050406030204" pitchFamily="18" charset="0"/>
                                    </a:rPr>
                                    <m:t>3</m:t>
                                  </m:r>
                                </m:den>
                              </m:f>
                              <m:r>
                                <a:rPr lang="es-MX" i="1">
                                  <a:latin typeface="Cambria Math" panose="02040503050406030204" pitchFamily="18" charset="0"/>
                                </a:rPr>
                                <m:t>+1−</m:t>
                              </m:r>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0.1155</m:t>
                                      </m:r>
                                    </m:num>
                                    <m:den>
                                      <m:r>
                                        <a:rPr lang="es-MX" i="1">
                                          <a:latin typeface="Cambria Math" panose="02040503050406030204" pitchFamily="18" charset="0"/>
                                        </a:rPr>
                                        <m:t>3</m:t>
                                      </m:r>
                                    </m:den>
                                  </m:f>
                                </m:e>
                              </m:d>
                            </m:e>
                            <m:sup>
                              <m:r>
                                <a:rPr lang="es-MX" i="1">
                                  <a:latin typeface="Cambria Math" panose="02040503050406030204" pitchFamily="18" charset="0"/>
                                </a:rPr>
                                <m:t>−</m:t>
                              </m:r>
                              <m:r>
                                <a:rPr lang="es-MX" b="0" i="1" smtClean="0">
                                  <a:latin typeface="Cambria Math" panose="02040503050406030204" pitchFamily="18" charset="0"/>
                                </a:rPr>
                                <m:t>40</m:t>
                              </m:r>
                              <m:r>
                                <a:rPr lang="es-MX" i="1">
                                  <a:latin typeface="Cambria Math" panose="02040503050406030204" pitchFamily="18" charset="0"/>
                                </a:rPr>
                                <m:t>+1</m:t>
                              </m:r>
                            </m:sup>
                          </m:sSup>
                        </m:den>
                      </m:f>
                      <m:r>
                        <a:rPr lang="es-MX" b="0" i="1" smtClean="0">
                          <a:latin typeface="Cambria Math" panose="02040503050406030204" pitchFamily="18" charset="0"/>
                        </a:rPr>
                        <m:t>=117497.56</m:t>
                      </m:r>
                    </m:oMath>
                  </m:oMathPara>
                </a14:m>
                <a:endParaRPr lang="es-MX" dirty="0"/>
              </a:p>
            </p:txBody>
          </p:sp>
        </mc:Choice>
        <mc:Fallback xmlns="">
          <p:sp>
            <p:nvSpPr>
              <p:cNvPr id="3" name="Marcador de contenido 2">
                <a:extLst>
                  <a:ext uri="{FF2B5EF4-FFF2-40B4-BE49-F238E27FC236}">
                    <a16:creationId xmlns:a16="http://schemas.microsoft.com/office/drawing/2014/main" id="{65D3E355-821F-4ACC-BA62-608381E641AE}"/>
                  </a:ext>
                </a:extLst>
              </p:cNvPr>
              <p:cNvSpPr>
                <a:spLocks noGrp="1" noRot="1" noChangeAspect="1" noMove="1" noResize="1" noEditPoints="1" noAdjustHandles="1" noChangeArrowheads="1" noChangeShapeType="1" noTextEdit="1"/>
              </p:cNvSpPr>
              <p:nvPr>
                <p:ph idx="1"/>
              </p:nvPr>
            </p:nvSpPr>
            <p:spPr>
              <a:xfrm>
                <a:off x="457200" y="1128112"/>
                <a:ext cx="8229600" cy="4389120"/>
              </a:xfrm>
              <a:blipFill>
                <a:blip r:embed="rId2"/>
                <a:stretch>
                  <a:fillRect l="-1333"/>
                </a:stretch>
              </a:blipFill>
            </p:spPr>
            <p:txBody>
              <a:bodyPr/>
              <a:lstStyle/>
              <a:p>
                <a:r>
                  <a:rPr lang="es-MX">
                    <a:noFill/>
                  </a:rPr>
                  <a:t> </a:t>
                </a:r>
              </a:p>
            </p:txBody>
          </p:sp>
        </mc:Fallback>
      </mc:AlternateContent>
    </p:spTree>
    <p:extLst>
      <p:ext uri="{BB962C8B-B14F-4D97-AF65-F5344CB8AC3E}">
        <p14:creationId xmlns:p14="http://schemas.microsoft.com/office/powerpoint/2010/main" val="17635189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CBBA0-1B31-4DEC-8ED8-2DFCF6240693}"/>
              </a:ext>
            </a:extLst>
          </p:cNvPr>
          <p:cNvSpPr>
            <a:spLocks noGrp="1"/>
          </p:cNvSpPr>
          <p:nvPr>
            <p:ph type="title"/>
          </p:nvPr>
        </p:nvSpPr>
        <p:spPr/>
        <p:txBody>
          <a:bodyPr/>
          <a:lstStyle/>
          <a:p>
            <a:r>
              <a:rPr lang="es-MX" dirty="0"/>
              <a:t>Prácticas</a:t>
            </a:r>
          </a:p>
        </p:txBody>
      </p:sp>
      <p:sp>
        <p:nvSpPr>
          <p:cNvPr id="3" name="Marcador de contenido 2">
            <a:extLst>
              <a:ext uri="{FF2B5EF4-FFF2-40B4-BE49-F238E27FC236}">
                <a16:creationId xmlns:a16="http://schemas.microsoft.com/office/drawing/2014/main" id="{2CAAF1A0-6AEC-41AB-B7DF-43AF8A557BAA}"/>
              </a:ext>
            </a:extLst>
          </p:cNvPr>
          <p:cNvSpPr>
            <a:spLocks noGrp="1"/>
          </p:cNvSpPr>
          <p:nvPr>
            <p:ph idx="1"/>
          </p:nvPr>
        </p:nvSpPr>
        <p:spPr/>
        <p:txBody>
          <a:bodyPr/>
          <a:lstStyle/>
          <a:p>
            <a:pPr marL="514350" indent="-514350">
              <a:buFont typeface="+mj-lt"/>
              <a:buAutoNum type="alphaLcParenR"/>
            </a:pPr>
            <a:r>
              <a:rPr lang="es-MX" dirty="0"/>
              <a:t>En una tienda se vende una bicicleta por $1 800  al contado o mediante 8 abonos mensuales anticipados. Si el interés  que aplica la tienda es de 32.4% convertible mensualmente, calcule el valor del pago?</a:t>
            </a:r>
          </a:p>
          <a:p>
            <a:pPr marL="514350" indent="-514350">
              <a:buFont typeface="+mj-lt"/>
              <a:buAutoNum type="alphaLcParenR"/>
            </a:pPr>
            <a:r>
              <a:rPr lang="es-MX" dirty="0"/>
              <a:t>La señora Gavaldón debe de pagar $90 000 dentro de 2 años y, para reunir esta cantidad, decide hacer 12 depósitos bimestrales en una cuenta de inversión que rinde 1.2% bimestral de interés. ¿De cuánto deben ser sus depósitos si hoy realiza el primero?</a:t>
            </a:r>
          </a:p>
        </p:txBody>
      </p:sp>
    </p:spTree>
    <p:extLst>
      <p:ext uri="{BB962C8B-B14F-4D97-AF65-F5344CB8AC3E}">
        <p14:creationId xmlns:p14="http://schemas.microsoft.com/office/powerpoint/2010/main" val="25196955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E62920-00E9-4E44-9FAD-235381B033C6}"/>
              </a:ext>
            </a:extLst>
          </p:cNvPr>
          <p:cNvSpPr>
            <a:spLocks noGrp="1"/>
          </p:cNvSpPr>
          <p:nvPr>
            <p:ph type="title"/>
          </p:nvPr>
        </p:nvSpPr>
        <p:spPr/>
        <p:txBody>
          <a:bodyPr>
            <a:normAutofit fontScale="90000"/>
          </a:bodyPr>
          <a:lstStyle/>
          <a:p>
            <a:r>
              <a:rPr lang="es-MX" dirty="0"/>
              <a:t>Plazo</a:t>
            </a:r>
            <a:br>
              <a:rPr lang="es-MX" dirty="0"/>
            </a:br>
            <a:r>
              <a:rPr lang="es-MX" dirty="0"/>
              <a:t>Ejemplo para monto</a:t>
            </a:r>
          </a:p>
        </p:txBody>
      </p:sp>
      <p:sp>
        <p:nvSpPr>
          <p:cNvPr id="3" name="Marcador de contenido 2">
            <a:extLst>
              <a:ext uri="{FF2B5EF4-FFF2-40B4-BE49-F238E27FC236}">
                <a16:creationId xmlns:a16="http://schemas.microsoft.com/office/drawing/2014/main" id="{B52B7870-9BEC-44A7-8B87-1E48A7AD0790}"/>
              </a:ext>
            </a:extLst>
          </p:cNvPr>
          <p:cNvSpPr>
            <a:spLocks noGrp="1"/>
          </p:cNvSpPr>
          <p:nvPr>
            <p:ph idx="1"/>
          </p:nvPr>
        </p:nvSpPr>
        <p:spPr/>
        <p:txBody>
          <a:bodyPr/>
          <a:lstStyle/>
          <a:p>
            <a:pPr marL="0" indent="0" algn="just">
              <a:buNone/>
            </a:pPr>
            <a:r>
              <a:rPr lang="es-MX" dirty="0"/>
              <a:t>¿Cuántos depósitos semestrales anticipados de $18 781.27 cada uno se deben realizar para acumular un monto de $250 000? La tasa de interés es del 5.14% semestralmente?</a:t>
            </a:r>
          </a:p>
          <a:p>
            <a:pPr marL="0" indent="0">
              <a:buNone/>
            </a:pPr>
            <a:r>
              <a:rPr lang="es-MX" dirty="0"/>
              <a:t>Datos</a:t>
            </a:r>
          </a:p>
          <a:p>
            <a:pPr marL="0" indent="0">
              <a:buNone/>
            </a:pPr>
            <a:r>
              <a:rPr lang="es-MX" dirty="0"/>
              <a:t>R=18 781.27</a:t>
            </a:r>
          </a:p>
          <a:p>
            <a:pPr marL="0" indent="0">
              <a:buNone/>
            </a:pPr>
            <a:r>
              <a:rPr lang="es-MX" dirty="0"/>
              <a:t>M= 250 000</a:t>
            </a:r>
          </a:p>
          <a:p>
            <a:pPr marL="0" indent="0">
              <a:buNone/>
            </a:pPr>
            <a:r>
              <a:rPr lang="es-MX" dirty="0"/>
              <a:t>i=0.0514</a:t>
            </a:r>
          </a:p>
          <a:p>
            <a:pPr marL="0" indent="0">
              <a:buNone/>
            </a:pPr>
            <a:r>
              <a:rPr lang="es-MX" dirty="0"/>
              <a:t>n=¿?</a:t>
            </a:r>
          </a:p>
          <a:p>
            <a:pPr marL="0" indent="0">
              <a:buNone/>
            </a:pPr>
            <a:endParaRPr lang="es-MX" dirty="0"/>
          </a:p>
        </p:txBody>
      </p:sp>
    </p:spTree>
    <p:extLst>
      <p:ext uri="{BB962C8B-B14F-4D97-AF65-F5344CB8AC3E}">
        <p14:creationId xmlns:p14="http://schemas.microsoft.com/office/powerpoint/2010/main" val="24981505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DAEDA407-24F3-4ABE-BD4E-3717BFA37046}"/>
                  </a:ext>
                </a:extLst>
              </p:cNvPr>
              <p:cNvSpPr>
                <a:spLocks noGrp="1"/>
              </p:cNvSpPr>
              <p:nvPr>
                <p:ph idx="1"/>
              </p:nvPr>
            </p:nvSpPr>
            <p:spPr>
              <a:xfrm>
                <a:off x="205680" y="1128112"/>
                <a:ext cx="8686800" cy="4389120"/>
              </a:xfrm>
            </p:spPr>
            <p:txBody>
              <a:bodyPr>
                <a:noAutofit/>
              </a:bodyPr>
              <a:lstStyle/>
              <a:p>
                <a:pPr marL="0" indent="0">
                  <a:buNone/>
                </a:pPr>
                <a:r>
                  <a:rPr lang="es-MX" sz="2400" dirty="0"/>
                  <a:t>De la formula: </a:t>
                </a:r>
                <a14:m>
                  <m:oMath xmlns:m="http://schemas.openxmlformats.org/officeDocument/2006/math">
                    <m:r>
                      <a:rPr lang="es-MX" sz="2400" i="1">
                        <a:latin typeface="Cambria Math" panose="02040503050406030204" pitchFamily="18" charset="0"/>
                      </a:rPr>
                      <m:t>𝑀</m:t>
                    </m:r>
                    <m:r>
                      <a:rPr lang="es-MX" sz="2400" i="1">
                        <a:latin typeface="Cambria Math" panose="02040503050406030204" pitchFamily="18" charset="0"/>
                      </a:rPr>
                      <m:t>=</m:t>
                    </m:r>
                    <m:r>
                      <a:rPr lang="es-MX" sz="2400" i="1">
                        <a:latin typeface="Cambria Math" panose="02040503050406030204" pitchFamily="18" charset="0"/>
                      </a:rPr>
                      <m:t>𝑅</m:t>
                    </m:r>
                    <m:d>
                      <m:dPr>
                        <m:begChr m:val="["/>
                        <m:endChr m:val="]"/>
                        <m:ctrlPr>
                          <a:rPr lang="es-MX" sz="2400" i="1">
                            <a:latin typeface="Cambria Math" panose="02040503050406030204" pitchFamily="18" charset="0"/>
                          </a:rPr>
                        </m:ctrlPr>
                      </m:dPr>
                      <m:e>
                        <m:f>
                          <m:fPr>
                            <m:ctrlPr>
                              <a:rPr lang="es-MX" sz="2400" i="1">
                                <a:latin typeface="Cambria Math" panose="02040503050406030204" pitchFamily="18" charset="0"/>
                              </a:rPr>
                            </m:ctrlPr>
                          </m:fPr>
                          <m:num>
                            <m:sSup>
                              <m:sSupPr>
                                <m:ctrlPr>
                                  <a:rPr lang="es-MX" sz="2400" i="1">
                                    <a:latin typeface="Cambria Math" panose="02040503050406030204" pitchFamily="18" charset="0"/>
                                  </a:rPr>
                                </m:ctrlPr>
                              </m:sSupPr>
                              <m:e>
                                <m:d>
                                  <m:dPr>
                                    <m:ctrlPr>
                                      <a:rPr lang="es-MX" sz="2400" i="1">
                                        <a:latin typeface="Cambria Math" panose="02040503050406030204" pitchFamily="18" charset="0"/>
                                      </a:rPr>
                                    </m:ctrlPr>
                                  </m:dPr>
                                  <m:e>
                                    <m:r>
                                      <a:rPr lang="es-MX" sz="2400" i="1">
                                        <a:latin typeface="Cambria Math" panose="02040503050406030204" pitchFamily="18" charset="0"/>
                                      </a:rPr>
                                      <m:t>1+</m:t>
                                    </m:r>
                                    <m:r>
                                      <a:rPr lang="es-MX" sz="2400" i="1">
                                        <a:latin typeface="Cambria Math" panose="02040503050406030204" pitchFamily="18" charset="0"/>
                                      </a:rPr>
                                      <m:t>𝑖</m:t>
                                    </m:r>
                                  </m:e>
                                </m:d>
                              </m:e>
                              <m:sup>
                                <m:r>
                                  <a:rPr lang="es-MX" sz="2400" i="1">
                                    <a:latin typeface="Cambria Math" panose="02040503050406030204" pitchFamily="18" charset="0"/>
                                  </a:rPr>
                                  <m:t>𝑛</m:t>
                                </m:r>
                                <m:r>
                                  <a:rPr lang="es-MX" sz="2400" i="1">
                                    <a:latin typeface="Cambria Math" panose="02040503050406030204" pitchFamily="18" charset="0"/>
                                  </a:rPr>
                                  <m:t>+1</m:t>
                                </m:r>
                              </m:sup>
                            </m:sSup>
                            <m:r>
                              <a:rPr lang="es-MX" sz="2400" i="1">
                                <a:latin typeface="Cambria Math" panose="02040503050406030204" pitchFamily="18" charset="0"/>
                              </a:rPr>
                              <m:t>−1</m:t>
                            </m:r>
                          </m:num>
                          <m:den>
                            <m:r>
                              <a:rPr lang="es-MX" sz="2400" i="1">
                                <a:latin typeface="Cambria Math" panose="02040503050406030204" pitchFamily="18" charset="0"/>
                              </a:rPr>
                              <m:t>𝑖</m:t>
                            </m:r>
                          </m:den>
                        </m:f>
                        <m:r>
                          <a:rPr lang="es-MX" sz="2400" i="1">
                            <a:latin typeface="Cambria Math" panose="02040503050406030204" pitchFamily="18" charset="0"/>
                          </a:rPr>
                          <m:t>−1</m:t>
                        </m:r>
                      </m:e>
                    </m:d>
                  </m:oMath>
                </a14:m>
                <a:endParaRPr lang="es-MX" sz="2400" dirty="0"/>
              </a:p>
              <a:p>
                <a:pPr marL="0" indent="0">
                  <a:buNone/>
                </a:pPr>
                <a:endParaRPr lang="es-MX" sz="2400" dirty="0"/>
              </a:p>
              <a:p>
                <a:pPr marL="0" indent="0">
                  <a:buNone/>
                </a:pPr>
                <a:r>
                  <a:rPr lang="es-MX" sz="2400" dirty="0"/>
                  <a:t>Se despeja a </a:t>
                </a:r>
                <a:r>
                  <a:rPr lang="es-MX" sz="2400" i="1" dirty="0"/>
                  <a:t>n, </a:t>
                </a:r>
                <a:r>
                  <a:rPr lang="es-MX" sz="2400" dirty="0"/>
                  <a:t>se tiene:</a:t>
                </a:r>
              </a:p>
              <a:p>
                <a:pPr marL="0" indent="0">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𝑛</m:t>
                      </m:r>
                      <m:r>
                        <a:rPr lang="es-MX" sz="2400" i="1">
                          <a:latin typeface="Cambria Math" panose="02040503050406030204" pitchFamily="18" charset="0"/>
                        </a:rPr>
                        <m:t>=</m:t>
                      </m:r>
                      <m:f>
                        <m:fPr>
                          <m:ctrlPr>
                            <a:rPr lang="es-MX" sz="2400" i="1" smtClean="0">
                              <a:latin typeface="Cambria Math" panose="02040503050406030204" pitchFamily="18" charset="0"/>
                            </a:rPr>
                          </m:ctrlPr>
                        </m:fPr>
                        <m:num>
                          <m:func>
                            <m:funcPr>
                              <m:ctrlPr>
                                <a:rPr lang="es-MX" sz="2400" i="1" smtClean="0">
                                  <a:latin typeface="Cambria Math" panose="02040503050406030204" pitchFamily="18" charset="0"/>
                                </a:rPr>
                              </m:ctrlPr>
                            </m:funcPr>
                            <m:fName>
                              <m:r>
                                <m:rPr>
                                  <m:sty m:val="p"/>
                                </m:rPr>
                                <a:rPr lang="es-MX" sz="2400" i="0" smtClean="0">
                                  <a:latin typeface="Cambria Math" panose="02040503050406030204" pitchFamily="18" charset="0"/>
                                </a:rPr>
                                <m:t>log</m:t>
                              </m:r>
                            </m:fName>
                            <m:e>
                              <m:d>
                                <m:dPr>
                                  <m:begChr m:val="["/>
                                  <m:endChr m:val="]"/>
                                  <m:ctrlPr>
                                    <a:rPr lang="es-MX" sz="2400" i="1" smtClean="0">
                                      <a:latin typeface="Cambria Math" panose="02040503050406030204" pitchFamily="18" charset="0"/>
                                    </a:rPr>
                                  </m:ctrlPr>
                                </m:dPr>
                                <m:e>
                                  <m:f>
                                    <m:fPr>
                                      <m:ctrlPr>
                                        <a:rPr lang="es-MX" sz="2400" i="1" smtClean="0">
                                          <a:latin typeface="Cambria Math" panose="02040503050406030204" pitchFamily="18" charset="0"/>
                                        </a:rPr>
                                      </m:ctrlPr>
                                    </m:fPr>
                                    <m:num>
                                      <m:r>
                                        <a:rPr lang="es-MX" sz="2400" b="0" i="1" smtClean="0">
                                          <a:latin typeface="Cambria Math" panose="02040503050406030204" pitchFamily="18" charset="0"/>
                                        </a:rPr>
                                        <m:t>𝑀𝑖</m:t>
                                      </m:r>
                                    </m:num>
                                    <m:den>
                                      <m:r>
                                        <a:rPr lang="es-MX" sz="2400" b="0" i="1" smtClean="0">
                                          <a:latin typeface="Cambria Math" panose="02040503050406030204" pitchFamily="18" charset="0"/>
                                        </a:rPr>
                                        <m:t>𝑅</m:t>
                                      </m:r>
                                      <m:r>
                                        <a:rPr lang="es-MX" sz="2400" b="0" i="1" smtClean="0">
                                          <a:latin typeface="Cambria Math" panose="02040503050406030204" pitchFamily="18" charset="0"/>
                                        </a:rPr>
                                        <m:t>(1+</m:t>
                                      </m:r>
                                      <m:r>
                                        <a:rPr lang="es-MX" sz="2400" b="0" i="1" smtClean="0">
                                          <a:latin typeface="Cambria Math" panose="02040503050406030204" pitchFamily="18" charset="0"/>
                                        </a:rPr>
                                        <m:t>𝑖</m:t>
                                      </m:r>
                                      <m:r>
                                        <a:rPr lang="es-MX" sz="2400" b="0" i="1" smtClean="0">
                                          <a:latin typeface="Cambria Math" panose="02040503050406030204" pitchFamily="18" charset="0"/>
                                        </a:rPr>
                                        <m:t>)</m:t>
                                      </m:r>
                                    </m:den>
                                  </m:f>
                                  <m:r>
                                    <a:rPr lang="es-MX" sz="2400" b="0" i="1" smtClean="0">
                                      <a:latin typeface="Cambria Math" panose="02040503050406030204" pitchFamily="18" charset="0"/>
                                    </a:rPr>
                                    <m:t>+1</m:t>
                                  </m:r>
                                </m:e>
                              </m:d>
                            </m:e>
                          </m:func>
                        </m:num>
                        <m:den>
                          <m:func>
                            <m:funcPr>
                              <m:ctrlPr>
                                <a:rPr lang="es-MX" sz="2400" i="1" smtClean="0">
                                  <a:latin typeface="Cambria Math" panose="02040503050406030204" pitchFamily="18" charset="0"/>
                                </a:rPr>
                              </m:ctrlPr>
                            </m:funcPr>
                            <m:fName>
                              <m:r>
                                <m:rPr>
                                  <m:sty m:val="p"/>
                                </m:rPr>
                                <a:rPr lang="es-MX" sz="2400" i="0" smtClean="0">
                                  <a:latin typeface="Cambria Math" panose="02040503050406030204" pitchFamily="18" charset="0"/>
                                </a:rPr>
                                <m:t>log</m:t>
                              </m:r>
                            </m:fName>
                            <m:e>
                              <m:d>
                                <m:dPr>
                                  <m:ctrlPr>
                                    <a:rPr lang="es-MX" sz="2400" i="1" smtClean="0">
                                      <a:latin typeface="Cambria Math" panose="02040503050406030204" pitchFamily="18" charset="0"/>
                                    </a:rPr>
                                  </m:ctrlPr>
                                </m:dPr>
                                <m:e>
                                  <m:r>
                                    <a:rPr lang="es-MX" sz="2400" b="0" i="1" smtClean="0">
                                      <a:latin typeface="Cambria Math" panose="02040503050406030204" pitchFamily="18" charset="0"/>
                                    </a:rPr>
                                    <m:t>1+</m:t>
                                  </m:r>
                                  <m:r>
                                    <a:rPr lang="es-MX" sz="2400" b="0" i="1" smtClean="0">
                                      <a:latin typeface="Cambria Math" panose="02040503050406030204" pitchFamily="18" charset="0"/>
                                    </a:rPr>
                                    <m:t>𝑖</m:t>
                                  </m:r>
                                </m:e>
                              </m:d>
                            </m:e>
                          </m:func>
                        </m:den>
                      </m:f>
                    </m:oMath>
                  </m:oMathPara>
                </a14:m>
                <a:endParaRPr lang="es-MX" sz="2400" dirty="0"/>
              </a:p>
              <a:p>
                <a:pPr marL="0" indent="0">
                  <a:buNone/>
                </a:pPr>
                <a:r>
                  <a:rPr lang="es-MX" sz="2400" dirty="0"/>
                  <a:t>Sustituyendo valores, se tiene:</a:t>
                </a:r>
              </a:p>
              <a:p>
                <a:pPr marL="0" indent="0">
                  <a:buNone/>
                </a:pPr>
                <a:endParaRPr lang="es-MX" sz="2400" dirty="0"/>
              </a:p>
              <a:p>
                <a:pPr marL="0" indent="0">
                  <a:buNone/>
                </a:pPr>
                <a14:m>
                  <m:oMathPara xmlns:m="http://schemas.openxmlformats.org/officeDocument/2006/math">
                    <m:oMathParaPr>
                      <m:jc m:val="centerGroup"/>
                    </m:oMathParaPr>
                    <m:oMath xmlns:m="http://schemas.openxmlformats.org/officeDocument/2006/math">
                      <m:r>
                        <a:rPr lang="es-MX" sz="2400" i="1">
                          <a:latin typeface="Cambria Math" panose="02040503050406030204" pitchFamily="18" charset="0"/>
                        </a:rPr>
                        <m:t>𝑛</m:t>
                      </m:r>
                      <m:r>
                        <a:rPr lang="es-MX" sz="2400" i="1">
                          <a:latin typeface="Cambria Math" panose="02040503050406030204" pitchFamily="18" charset="0"/>
                        </a:rPr>
                        <m:t>=</m:t>
                      </m:r>
                      <m:f>
                        <m:fPr>
                          <m:ctrlPr>
                            <a:rPr lang="es-MX" sz="2400" i="1">
                              <a:latin typeface="Cambria Math" panose="02040503050406030204" pitchFamily="18" charset="0"/>
                            </a:rPr>
                          </m:ctrlPr>
                        </m:fPr>
                        <m:num>
                          <m:func>
                            <m:funcPr>
                              <m:ctrlPr>
                                <a:rPr lang="es-MX" sz="2400" i="1">
                                  <a:latin typeface="Cambria Math" panose="02040503050406030204" pitchFamily="18" charset="0"/>
                                </a:rPr>
                              </m:ctrlPr>
                            </m:funcPr>
                            <m:fName>
                              <m:r>
                                <m:rPr>
                                  <m:sty m:val="p"/>
                                </m:rPr>
                                <a:rPr lang="es-MX" sz="2400">
                                  <a:latin typeface="Cambria Math" panose="02040503050406030204" pitchFamily="18" charset="0"/>
                                </a:rPr>
                                <m:t>log</m:t>
                              </m:r>
                            </m:fName>
                            <m:e>
                              <m:d>
                                <m:dPr>
                                  <m:begChr m:val="["/>
                                  <m:endChr m:val="]"/>
                                  <m:ctrlPr>
                                    <a:rPr lang="es-MX" sz="2400" i="1">
                                      <a:latin typeface="Cambria Math" panose="02040503050406030204" pitchFamily="18" charset="0"/>
                                    </a:rPr>
                                  </m:ctrlPr>
                                </m:dPr>
                                <m:e>
                                  <m:f>
                                    <m:fPr>
                                      <m:ctrlPr>
                                        <a:rPr lang="es-MX" sz="2400" i="1">
                                          <a:latin typeface="Cambria Math" panose="02040503050406030204" pitchFamily="18" charset="0"/>
                                        </a:rPr>
                                      </m:ctrlPr>
                                    </m:fPr>
                                    <m:num>
                                      <m:r>
                                        <a:rPr lang="es-MX" sz="2400" b="0" i="1" smtClean="0">
                                          <a:latin typeface="Cambria Math" panose="02040503050406030204" pitchFamily="18" charset="0"/>
                                        </a:rPr>
                                        <m:t>(250 000)(0.0514)</m:t>
                                      </m:r>
                                    </m:num>
                                    <m:den>
                                      <m:r>
                                        <a:rPr lang="es-MX" sz="2400" b="0" i="1" smtClean="0">
                                          <a:latin typeface="Cambria Math" panose="02040503050406030204" pitchFamily="18" charset="0"/>
                                        </a:rPr>
                                        <m:t>18 781.27</m:t>
                                      </m:r>
                                      <m:r>
                                        <a:rPr lang="es-MX" sz="2400" i="1">
                                          <a:latin typeface="Cambria Math" panose="02040503050406030204" pitchFamily="18" charset="0"/>
                                        </a:rPr>
                                        <m:t>(1+</m:t>
                                      </m:r>
                                      <m:r>
                                        <a:rPr lang="es-MX" sz="2400" b="0" i="1" smtClean="0">
                                          <a:latin typeface="Cambria Math" panose="02040503050406030204" pitchFamily="18" charset="0"/>
                                        </a:rPr>
                                        <m:t>0.0514</m:t>
                                      </m:r>
                                      <m:r>
                                        <a:rPr lang="es-MX" sz="2400" i="1">
                                          <a:latin typeface="Cambria Math" panose="02040503050406030204" pitchFamily="18" charset="0"/>
                                        </a:rPr>
                                        <m:t>)</m:t>
                                      </m:r>
                                    </m:den>
                                  </m:f>
                                  <m:r>
                                    <a:rPr lang="es-MX" sz="2400" i="1">
                                      <a:latin typeface="Cambria Math" panose="02040503050406030204" pitchFamily="18" charset="0"/>
                                    </a:rPr>
                                    <m:t>+1</m:t>
                                  </m:r>
                                </m:e>
                              </m:d>
                            </m:e>
                          </m:func>
                        </m:num>
                        <m:den>
                          <m:func>
                            <m:funcPr>
                              <m:ctrlPr>
                                <a:rPr lang="es-MX" sz="2400" i="1">
                                  <a:latin typeface="Cambria Math" panose="02040503050406030204" pitchFamily="18" charset="0"/>
                                </a:rPr>
                              </m:ctrlPr>
                            </m:funcPr>
                            <m:fName>
                              <m:r>
                                <m:rPr>
                                  <m:sty m:val="p"/>
                                </m:rPr>
                                <a:rPr lang="es-MX" sz="2400">
                                  <a:latin typeface="Cambria Math" panose="02040503050406030204" pitchFamily="18" charset="0"/>
                                </a:rPr>
                                <m:t>log</m:t>
                              </m:r>
                            </m:fName>
                            <m:e>
                              <m:d>
                                <m:dPr>
                                  <m:ctrlPr>
                                    <a:rPr lang="es-MX" sz="2400" i="1">
                                      <a:latin typeface="Cambria Math" panose="02040503050406030204" pitchFamily="18" charset="0"/>
                                    </a:rPr>
                                  </m:ctrlPr>
                                </m:dPr>
                                <m:e>
                                  <m:r>
                                    <a:rPr lang="es-MX" sz="2400" i="1">
                                      <a:latin typeface="Cambria Math" panose="02040503050406030204" pitchFamily="18" charset="0"/>
                                    </a:rPr>
                                    <m:t>1+</m:t>
                                  </m:r>
                                  <m:r>
                                    <a:rPr lang="es-MX" sz="2400" b="0" i="1" smtClean="0">
                                      <a:latin typeface="Cambria Math" panose="02040503050406030204" pitchFamily="18" charset="0"/>
                                    </a:rPr>
                                    <m:t>0.0514</m:t>
                                  </m:r>
                                </m:e>
                              </m:d>
                            </m:e>
                          </m:func>
                        </m:den>
                      </m:f>
                      <m:r>
                        <a:rPr lang="es-MX" sz="2400" b="0" i="1" smtClean="0">
                          <a:latin typeface="Cambria Math" panose="02040503050406030204" pitchFamily="18" charset="0"/>
                        </a:rPr>
                        <m:t>=10 </m:t>
                      </m:r>
                      <m:r>
                        <a:rPr lang="es-MX" sz="2400" b="0" i="1" smtClean="0">
                          <a:latin typeface="Cambria Math" panose="02040503050406030204" pitchFamily="18" charset="0"/>
                        </a:rPr>
                        <m:t>𝑑𝑒𝑝</m:t>
                      </m:r>
                      <m:r>
                        <a:rPr lang="es-MX" sz="2400" b="0" i="1" smtClean="0">
                          <a:latin typeface="Cambria Math" panose="02040503050406030204" pitchFamily="18" charset="0"/>
                        </a:rPr>
                        <m:t>ó</m:t>
                      </m:r>
                      <m:r>
                        <a:rPr lang="es-MX" sz="2400" b="0" i="1" smtClean="0">
                          <a:latin typeface="Cambria Math" panose="02040503050406030204" pitchFamily="18" charset="0"/>
                        </a:rPr>
                        <m:t>𝑠𝑖𝑡𝑜𝑠</m:t>
                      </m:r>
                      <m:r>
                        <a:rPr lang="es-MX" sz="2400" b="0" i="1" smtClean="0">
                          <a:latin typeface="Cambria Math" panose="02040503050406030204" pitchFamily="18" charset="0"/>
                        </a:rPr>
                        <m:t> </m:t>
                      </m:r>
                      <m:r>
                        <a:rPr lang="es-MX" sz="2400" b="0" i="1" smtClean="0">
                          <a:latin typeface="Cambria Math" panose="02040503050406030204" pitchFamily="18" charset="0"/>
                        </a:rPr>
                        <m:t>𝑠𝑒𝑚𝑒𝑠𝑡𝑟𝑎𝑙𝑒𝑠</m:t>
                      </m:r>
                    </m:oMath>
                  </m:oMathPara>
                </a14:m>
                <a:endParaRPr lang="es-MX" sz="2400" dirty="0"/>
              </a:p>
            </p:txBody>
          </p:sp>
        </mc:Choice>
        <mc:Fallback xmlns="">
          <p:sp>
            <p:nvSpPr>
              <p:cNvPr id="4" name="Marcador de contenido 2">
                <a:extLst>
                  <a:ext uri="{FF2B5EF4-FFF2-40B4-BE49-F238E27FC236}">
                    <a16:creationId xmlns:a16="http://schemas.microsoft.com/office/drawing/2014/main" id="{DAEDA407-24F3-4ABE-BD4E-3717BFA37046}"/>
                  </a:ext>
                </a:extLst>
              </p:cNvPr>
              <p:cNvSpPr>
                <a:spLocks noGrp="1" noRot="1" noChangeAspect="1" noMove="1" noResize="1" noEditPoints="1" noAdjustHandles="1" noChangeArrowheads="1" noChangeShapeType="1" noTextEdit="1"/>
              </p:cNvSpPr>
              <p:nvPr>
                <p:ph idx="1"/>
              </p:nvPr>
            </p:nvSpPr>
            <p:spPr>
              <a:xfrm>
                <a:off x="205680" y="1128112"/>
                <a:ext cx="8686800" cy="4389120"/>
              </a:xfrm>
              <a:blipFill>
                <a:blip r:embed="rId2"/>
                <a:stretch>
                  <a:fillRect l="-1123" b="-15972"/>
                </a:stretch>
              </a:blipFill>
            </p:spPr>
            <p:txBody>
              <a:bodyPr/>
              <a:lstStyle/>
              <a:p>
                <a:r>
                  <a:rPr lang="es-MX">
                    <a:noFill/>
                  </a:rPr>
                  <a:t> </a:t>
                </a:r>
              </a:p>
            </p:txBody>
          </p:sp>
        </mc:Fallback>
      </mc:AlternateContent>
    </p:spTree>
    <p:extLst>
      <p:ext uri="{BB962C8B-B14F-4D97-AF65-F5344CB8AC3E}">
        <p14:creationId xmlns:p14="http://schemas.microsoft.com/office/powerpoint/2010/main" val="18481372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407B50-E535-478E-8DC7-66834C3778E2}"/>
              </a:ext>
            </a:extLst>
          </p:cNvPr>
          <p:cNvSpPr>
            <a:spLocks noGrp="1"/>
          </p:cNvSpPr>
          <p:nvPr>
            <p:ph type="title"/>
          </p:nvPr>
        </p:nvSpPr>
        <p:spPr/>
        <p:txBody>
          <a:bodyPr>
            <a:normAutofit fontScale="90000"/>
          </a:bodyPr>
          <a:lstStyle/>
          <a:p>
            <a:r>
              <a:rPr lang="es-MX" dirty="0"/>
              <a:t>Plazo</a:t>
            </a:r>
            <a:br>
              <a:rPr lang="es-MX" dirty="0"/>
            </a:br>
            <a:r>
              <a:rPr lang="es-MX" dirty="0"/>
              <a:t>Ejemplo para capital </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C4697454-F6B2-4E40-805B-B966B31BA1B7}"/>
                  </a:ext>
                </a:extLst>
              </p:cNvPr>
              <p:cNvSpPr>
                <a:spLocks noGrp="1"/>
              </p:cNvSpPr>
              <p:nvPr>
                <p:ph idx="1"/>
              </p:nvPr>
            </p:nvSpPr>
            <p:spPr/>
            <p:txBody>
              <a:bodyPr/>
              <a:lstStyle/>
              <a:p>
                <a:pPr marL="0" indent="0">
                  <a:buNone/>
                </a:pPr>
                <a:r>
                  <a:rPr lang="es-MX" dirty="0"/>
                  <a:t>¿Cuántos pagos mensuales anticipados de $1 240.70 cada uno deben hacerse para saldar una deuda de $16 000 si hay que pagar intereses al 27% capitalizable  cada mes?</a:t>
                </a:r>
              </a:p>
              <a:p>
                <a:pPr marL="0" indent="0">
                  <a:buNone/>
                </a:pPr>
                <a:r>
                  <a:rPr lang="es-MX" dirty="0"/>
                  <a:t>Datos</a:t>
                </a:r>
              </a:p>
              <a:p>
                <a:pPr marL="0" indent="0">
                  <a:buNone/>
                </a:pPr>
                <a:r>
                  <a:rPr lang="es-MX" dirty="0"/>
                  <a:t>R=1240.70</a:t>
                </a:r>
              </a:p>
              <a:p>
                <a:pPr marL="0" indent="0">
                  <a:buNone/>
                </a:pPr>
                <a:r>
                  <a:rPr lang="es-MX" dirty="0"/>
                  <a:t>C=16 000</a:t>
                </a:r>
              </a:p>
              <a:p>
                <a:pPr marL="0" indent="0">
                  <a:buNone/>
                </a:pPr>
                <a14:m>
                  <m:oMathPara xmlns:m="http://schemas.openxmlformats.org/officeDocument/2006/math">
                    <m:oMathParaPr>
                      <m:jc m:val="left"/>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12</m:t>
                          </m:r>
                        </m:sub>
                      </m:sSub>
                      <m:r>
                        <a:rPr lang="es-MX" b="0" i="1" smtClean="0">
                          <a:latin typeface="Cambria Math" panose="02040503050406030204" pitchFamily="18" charset="0"/>
                        </a:rPr>
                        <m:t>=0.27</m:t>
                      </m:r>
                    </m:oMath>
                  </m:oMathPara>
                </a14:m>
                <a:endParaRPr lang="es-MX" dirty="0"/>
              </a:p>
              <a:p>
                <a:pPr marL="0" indent="0">
                  <a:buNone/>
                </a:pPr>
                <a:r>
                  <a:rPr lang="es-MX" dirty="0"/>
                  <a:t>n=¿?</a:t>
                </a:r>
              </a:p>
            </p:txBody>
          </p:sp>
        </mc:Choice>
        <mc:Fallback xmlns="">
          <p:sp>
            <p:nvSpPr>
              <p:cNvPr id="3" name="Marcador de contenido 2">
                <a:extLst>
                  <a:ext uri="{FF2B5EF4-FFF2-40B4-BE49-F238E27FC236}">
                    <a16:creationId xmlns:a16="http://schemas.microsoft.com/office/drawing/2014/main" id="{C4697454-F6B2-4E40-805B-B966B31BA1B7}"/>
                  </a:ext>
                </a:extLst>
              </p:cNvPr>
              <p:cNvSpPr>
                <a:spLocks noGrp="1" noRot="1" noChangeAspect="1" noMove="1" noResize="1" noEditPoints="1" noAdjustHandles="1" noChangeArrowheads="1" noChangeShapeType="1" noTextEdit="1"/>
              </p:cNvSpPr>
              <p:nvPr>
                <p:ph idx="1"/>
              </p:nvPr>
            </p:nvSpPr>
            <p:spPr>
              <a:blipFill>
                <a:blip r:embed="rId2"/>
                <a:stretch>
                  <a:fillRect l="-1333" t="-1250" r="-1111"/>
                </a:stretch>
              </a:blipFill>
            </p:spPr>
            <p:txBody>
              <a:bodyPr/>
              <a:lstStyle/>
              <a:p>
                <a:r>
                  <a:rPr lang="es-MX">
                    <a:noFill/>
                  </a:rPr>
                  <a:t> </a:t>
                </a:r>
              </a:p>
            </p:txBody>
          </p:sp>
        </mc:Fallback>
      </mc:AlternateContent>
    </p:spTree>
    <p:extLst>
      <p:ext uri="{BB962C8B-B14F-4D97-AF65-F5344CB8AC3E}">
        <p14:creationId xmlns:p14="http://schemas.microsoft.com/office/powerpoint/2010/main" val="35705931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Marcador de contenido 2">
                <a:extLst>
                  <a:ext uri="{FF2B5EF4-FFF2-40B4-BE49-F238E27FC236}">
                    <a16:creationId xmlns:a16="http://schemas.microsoft.com/office/drawing/2014/main" id="{E8104542-B60A-45D9-9DB1-5727639357C1}"/>
                  </a:ext>
                </a:extLst>
              </p:cNvPr>
              <p:cNvSpPr>
                <a:spLocks noGrp="1"/>
              </p:cNvSpPr>
              <p:nvPr>
                <p:ph idx="1"/>
              </p:nvPr>
            </p:nvSpPr>
            <p:spPr>
              <a:xfrm>
                <a:off x="35496" y="692696"/>
                <a:ext cx="9052560" cy="4389120"/>
              </a:xfrm>
            </p:spPr>
            <p:txBody>
              <a:bodyPr>
                <a:noAutofit/>
              </a:bodyPr>
              <a:lstStyle/>
              <a:p>
                <a:pPr marL="0" indent="0">
                  <a:buNone/>
                </a:pPr>
                <a:r>
                  <a:rPr lang="es-MX" sz="2400" dirty="0"/>
                  <a:t>De la formula: </a:t>
                </a:r>
                <a14:m>
                  <m:oMath xmlns:m="http://schemas.openxmlformats.org/officeDocument/2006/math">
                    <m:r>
                      <a:rPr lang="es-MX" sz="2400" i="1">
                        <a:latin typeface="Cambria Math" panose="02040503050406030204" pitchFamily="18" charset="0"/>
                      </a:rPr>
                      <m:t>𝐶</m:t>
                    </m:r>
                    <m:r>
                      <a:rPr lang="es-MX" sz="2400" i="1">
                        <a:latin typeface="Cambria Math" panose="02040503050406030204" pitchFamily="18" charset="0"/>
                      </a:rPr>
                      <m:t>=</m:t>
                    </m:r>
                    <m:r>
                      <a:rPr lang="es-MX" sz="2400" i="1">
                        <a:latin typeface="Cambria Math" panose="02040503050406030204" pitchFamily="18" charset="0"/>
                      </a:rPr>
                      <m:t>𝑅</m:t>
                    </m:r>
                    <m:d>
                      <m:dPr>
                        <m:begChr m:val="["/>
                        <m:endChr m:val="]"/>
                        <m:ctrlPr>
                          <a:rPr lang="es-MX" sz="2400" i="1">
                            <a:latin typeface="Cambria Math" panose="02040503050406030204" pitchFamily="18" charset="0"/>
                          </a:rPr>
                        </m:ctrlPr>
                      </m:dPr>
                      <m:e>
                        <m:r>
                          <a:rPr lang="es-MX" sz="2400" i="1">
                            <a:latin typeface="Cambria Math" panose="02040503050406030204" pitchFamily="18" charset="0"/>
                          </a:rPr>
                          <m:t>1+</m:t>
                        </m:r>
                        <m:f>
                          <m:fPr>
                            <m:ctrlPr>
                              <a:rPr lang="es-MX" sz="2400" i="1">
                                <a:latin typeface="Cambria Math" panose="02040503050406030204" pitchFamily="18" charset="0"/>
                              </a:rPr>
                            </m:ctrlPr>
                          </m:fPr>
                          <m:num>
                            <m:sSup>
                              <m:sSupPr>
                                <m:ctrlPr>
                                  <a:rPr lang="es-MX" sz="2400" i="1">
                                    <a:latin typeface="Cambria Math" panose="02040503050406030204" pitchFamily="18" charset="0"/>
                                  </a:rPr>
                                </m:ctrlPr>
                              </m:sSupPr>
                              <m:e>
                                <m:r>
                                  <a:rPr lang="es-MX" sz="2400" i="1">
                                    <a:latin typeface="Cambria Math" panose="02040503050406030204" pitchFamily="18" charset="0"/>
                                  </a:rPr>
                                  <m:t>1−</m:t>
                                </m:r>
                                <m:d>
                                  <m:dPr>
                                    <m:ctrlPr>
                                      <a:rPr lang="es-MX" sz="2400" i="1">
                                        <a:latin typeface="Cambria Math" panose="02040503050406030204" pitchFamily="18" charset="0"/>
                                      </a:rPr>
                                    </m:ctrlPr>
                                  </m:dPr>
                                  <m:e>
                                    <m:r>
                                      <a:rPr lang="es-MX" sz="2400" i="1">
                                        <a:latin typeface="Cambria Math" panose="02040503050406030204" pitchFamily="18" charset="0"/>
                                      </a:rPr>
                                      <m:t>1+</m:t>
                                    </m:r>
                                    <m:r>
                                      <a:rPr lang="es-MX" sz="2400" i="1">
                                        <a:latin typeface="Cambria Math" panose="02040503050406030204" pitchFamily="18" charset="0"/>
                                      </a:rPr>
                                      <m:t>𝑖</m:t>
                                    </m:r>
                                  </m:e>
                                </m:d>
                              </m:e>
                              <m:sup>
                                <m:r>
                                  <a:rPr lang="es-MX" sz="2400" i="1">
                                    <a:latin typeface="Cambria Math" panose="02040503050406030204" pitchFamily="18" charset="0"/>
                                  </a:rPr>
                                  <m:t>−</m:t>
                                </m:r>
                                <m:r>
                                  <a:rPr lang="es-MX" sz="2400" i="1">
                                    <a:latin typeface="Cambria Math" panose="02040503050406030204" pitchFamily="18" charset="0"/>
                                  </a:rPr>
                                  <m:t>𝑛</m:t>
                                </m:r>
                                <m:r>
                                  <a:rPr lang="es-MX" sz="2400" i="1">
                                    <a:latin typeface="Cambria Math" panose="02040503050406030204" pitchFamily="18" charset="0"/>
                                  </a:rPr>
                                  <m:t>+1</m:t>
                                </m:r>
                              </m:sup>
                            </m:sSup>
                          </m:num>
                          <m:den>
                            <m:r>
                              <a:rPr lang="es-MX" sz="2400" i="1">
                                <a:latin typeface="Cambria Math" panose="02040503050406030204" pitchFamily="18" charset="0"/>
                              </a:rPr>
                              <m:t>𝑖</m:t>
                            </m:r>
                          </m:den>
                        </m:f>
                      </m:e>
                    </m:d>
                  </m:oMath>
                </a14:m>
                <a:endParaRPr lang="es-MX" sz="2400" dirty="0"/>
              </a:p>
              <a:p>
                <a:pPr marL="0" indent="0">
                  <a:buNone/>
                </a:pPr>
                <a:endParaRPr lang="es-MX" sz="2400" dirty="0"/>
              </a:p>
              <a:p>
                <a:pPr marL="0" indent="0">
                  <a:buNone/>
                </a:pPr>
                <a:r>
                  <a:rPr lang="es-MX" sz="2400" dirty="0"/>
                  <a:t>Se despeja a </a:t>
                </a:r>
                <a:r>
                  <a:rPr lang="es-MX" sz="2400" i="1" dirty="0"/>
                  <a:t>n, </a:t>
                </a:r>
                <a:r>
                  <a:rPr lang="es-MX" sz="2400" dirty="0"/>
                  <a:t>se tiene:</a:t>
                </a:r>
              </a:p>
              <a:p>
                <a:pPr marL="0" indent="0">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𝑛</m:t>
                      </m:r>
                      <m:r>
                        <a:rPr lang="es-MX" sz="2400" i="1">
                          <a:latin typeface="Cambria Math" panose="02040503050406030204" pitchFamily="18" charset="0"/>
                        </a:rPr>
                        <m:t>=</m:t>
                      </m:r>
                      <m:r>
                        <a:rPr lang="es-MX" sz="2400" b="0" i="1" smtClean="0">
                          <a:latin typeface="Cambria Math" panose="02040503050406030204" pitchFamily="18" charset="0"/>
                        </a:rPr>
                        <m:t>−</m:t>
                      </m:r>
                      <m:f>
                        <m:fPr>
                          <m:ctrlPr>
                            <a:rPr lang="es-MX" sz="2400" i="1" smtClean="0">
                              <a:latin typeface="Cambria Math" panose="02040503050406030204" pitchFamily="18" charset="0"/>
                            </a:rPr>
                          </m:ctrlPr>
                        </m:fPr>
                        <m:num>
                          <m:func>
                            <m:funcPr>
                              <m:ctrlPr>
                                <a:rPr lang="es-MX" sz="2400" i="1" smtClean="0">
                                  <a:latin typeface="Cambria Math" panose="02040503050406030204" pitchFamily="18" charset="0"/>
                                </a:rPr>
                              </m:ctrlPr>
                            </m:funcPr>
                            <m:fName>
                              <m:r>
                                <m:rPr>
                                  <m:sty m:val="p"/>
                                </m:rPr>
                                <a:rPr lang="es-MX" sz="2400" i="0" smtClean="0">
                                  <a:latin typeface="Cambria Math" panose="02040503050406030204" pitchFamily="18" charset="0"/>
                                </a:rPr>
                                <m:t>log</m:t>
                              </m:r>
                            </m:fName>
                            <m:e>
                              <m:d>
                                <m:dPr>
                                  <m:begChr m:val="["/>
                                  <m:endChr m:val="]"/>
                                  <m:ctrlPr>
                                    <a:rPr lang="es-MX" sz="2400" i="1" smtClean="0">
                                      <a:latin typeface="Cambria Math" panose="02040503050406030204" pitchFamily="18" charset="0"/>
                                    </a:rPr>
                                  </m:ctrlPr>
                                </m:dPr>
                                <m:e>
                                  <m:r>
                                    <a:rPr lang="es-MX" sz="2400" b="0" i="1" smtClean="0">
                                      <a:latin typeface="Cambria Math" panose="02040503050406030204" pitchFamily="18" charset="0"/>
                                    </a:rPr>
                                    <m:t>1−</m:t>
                                  </m:r>
                                  <m:f>
                                    <m:fPr>
                                      <m:ctrlPr>
                                        <a:rPr lang="es-MX" sz="2400" i="1" smtClean="0">
                                          <a:latin typeface="Cambria Math" panose="02040503050406030204" pitchFamily="18" charset="0"/>
                                        </a:rPr>
                                      </m:ctrlPr>
                                    </m:fPr>
                                    <m:num>
                                      <m:r>
                                        <a:rPr lang="es-MX" sz="2400" b="0" i="1" smtClean="0">
                                          <a:latin typeface="Cambria Math" panose="02040503050406030204" pitchFamily="18" charset="0"/>
                                        </a:rPr>
                                        <m:t>𝐶𝑖</m:t>
                                      </m:r>
                                    </m:num>
                                    <m:den>
                                      <m:r>
                                        <a:rPr lang="es-MX" sz="2400" b="0" i="1" smtClean="0">
                                          <a:latin typeface="Cambria Math" panose="02040503050406030204" pitchFamily="18" charset="0"/>
                                        </a:rPr>
                                        <m:t>𝑅</m:t>
                                      </m:r>
                                      <m:r>
                                        <a:rPr lang="es-MX" sz="2400" b="0" i="1" smtClean="0">
                                          <a:latin typeface="Cambria Math" panose="02040503050406030204" pitchFamily="18" charset="0"/>
                                        </a:rPr>
                                        <m:t>(1+</m:t>
                                      </m:r>
                                      <m:r>
                                        <a:rPr lang="es-MX" sz="2400" b="0" i="1" smtClean="0">
                                          <a:latin typeface="Cambria Math" panose="02040503050406030204" pitchFamily="18" charset="0"/>
                                        </a:rPr>
                                        <m:t>𝑖</m:t>
                                      </m:r>
                                      <m:r>
                                        <a:rPr lang="es-MX" sz="2400" b="0" i="1" smtClean="0">
                                          <a:latin typeface="Cambria Math" panose="02040503050406030204" pitchFamily="18" charset="0"/>
                                        </a:rPr>
                                        <m:t>)</m:t>
                                      </m:r>
                                    </m:den>
                                  </m:f>
                                </m:e>
                              </m:d>
                            </m:e>
                          </m:func>
                        </m:num>
                        <m:den>
                          <m:func>
                            <m:funcPr>
                              <m:ctrlPr>
                                <a:rPr lang="es-MX" sz="2400" i="1" smtClean="0">
                                  <a:latin typeface="Cambria Math" panose="02040503050406030204" pitchFamily="18" charset="0"/>
                                </a:rPr>
                              </m:ctrlPr>
                            </m:funcPr>
                            <m:fName>
                              <m:r>
                                <m:rPr>
                                  <m:sty m:val="p"/>
                                </m:rPr>
                                <a:rPr lang="es-MX" sz="2400" i="0" smtClean="0">
                                  <a:latin typeface="Cambria Math" panose="02040503050406030204" pitchFamily="18" charset="0"/>
                                </a:rPr>
                                <m:t>log</m:t>
                              </m:r>
                            </m:fName>
                            <m:e>
                              <m:d>
                                <m:dPr>
                                  <m:ctrlPr>
                                    <a:rPr lang="es-MX" sz="2400" i="1" smtClean="0">
                                      <a:latin typeface="Cambria Math" panose="02040503050406030204" pitchFamily="18" charset="0"/>
                                    </a:rPr>
                                  </m:ctrlPr>
                                </m:dPr>
                                <m:e>
                                  <m:r>
                                    <a:rPr lang="es-MX" sz="2400" b="0" i="1" smtClean="0">
                                      <a:latin typeface="Cambria Math" panose="02040503050406030204" pitchFamily="18" charset="0"/>
                                    </a:rPr>
                                    <m:t>1+</m:t>
                                  </m:r>
                                  <m:r>
                                    <a:rPr lang="es-MX" sz="2400" b="0" i="1" smtClean="0">
                                      <a:latin typeface="Cambria Math" panose="02040503050406030204" pitchFamily="18" charset="0"/>
                                    </a:rPr>
                                    <m:t>𝑖</m:t>
                                  </m:r>
                                </m:e>
                              </m:d>
                            </m:e>
                          </m:func>
                        </m:den>
                      </m:f>
                    </m:oMath>
                  </m:oMathPara>
                </a14:m>
                <a:endParaRPr lang="es-MX" sz="2400" dirty="0"/>
              </a:p>
              <a:p>
                <a:pPr marL="0" indent="0">
                  <a:buNone/>
                </a:pPr>
                <a:r>
                  <a:rPr lang="es-MX" sz="2400" dirty="0"/>
                  <a:t>Sustituyendo valores, se tiene:</a:t>
                </a:r>
              </a:p>
              <a:p>
                <a:pPr marL="0" indent="0">
                  <a:buNone/>
                </a:pPr>
                <a:endParaRPr lang="es-MX" sz="2400" dirty="0"/>
              </a:p>
              <a:p>
                <a:pPr marL="0" indent="0">
                  <a:buNone/>
                </a:pPr>
                <a14:m>
                  <m:oMathPara xmlns:m="http://schemas.openxmlformats.org/officeDocument/2006/math">
                    <m:oMathParaPr>
                      <m:jc m:val="centerGroup"/>
                    </m:oMathParaPr>
                    <m:oMath xmlns:m="http://schemas.openxmlformats.org/officeDocument/2006/math">
                      <m:r>
                        <a:rPr lang="es-MX" sz="2400" i="1">
                          <a:latin typeface="Cambria Math" panose="02040503050406030204" pitchFamily="18" charset="0"/>
                        </a:rPr>
                        <m:t>𝑛</m:t>
                      </m:r>
                      <m:r>
                        <a:rPr lang="es-MX" sz="2400" i="1">
                          <a:latin typeface="Cambria Math" panose="02040503050406030204" pitchFamily="18" charset="0"/>
                        </a:rPr>
                        <m:t>=−</m:t>
                      </m:r>
                      <m:f>
                        <m:fPr>
                          <m:ctrlPr>
                            <a:rPr lang="es-MX" sz="2400" i="1">
                              <a:latin typeface="Cambria Math" panose="02040503050406030204" pitchFamily="18" charset="0"/>
                            </a:rPr>
                          </m:ctrlPr>
                        </m:fPr>
                        <m:num>
                          <m:func>
                            <m:funcPr>
                              <m:ctrlPr>
                                <a:rPr lang="es-MX" sz="2400" i="1">
                                  <a:latin typeface="Cambria Math" panose="02040503050406030204" pitchFamily="18" charset="0"/>
                                </a:rPr>
                              </m:ctrlPr>
                            </m:funcPr>
                            <m:fName>
                              <m:r>
                                <m:rPr>
                                  <m:sty m:val="p"/>
                                </m:rPr>
                                <a:rPr lang="es-MX" sz="2400">
                                  <a:latin typeface="Cambria Math" panose="02040503050406030204" pitchFamily="18" charset="0"/>
                                </a:rPr>
                                <m:t>log</m:t>
                              </m:r>
                            </m:fName>
                            <m:e>
                              <m:d>
                                <m:dPr>
                                  <m:begChr m:val="["/>
                                  <m:endChr m:val="]"/>
                                  <m:ctrlPr>
                                    <a:rPr lang="es-MX" sz="2400" i="1">
                                      <a:latin typeface="Cambria Math" panose="02040503050406030204" pitchFamily="18" charset="0"/>
                                    </a:rPr>
                                  </m:ctrlPr>
                                </m:dPr>
                                <m:e>
                                  <m:r>
                                    <a:rPr lang="es-MX" sz="2400" i="1">
                                      <a:latin typeface="Cambria Math" panose="02040503050406030204" pitchFamily="18" charset="0"/>
                                    </a:rPr>
                                    <m:t>1−</m:t>
                                  </m:r>
                                  <m:f>
                                    <m:fPr>
                                      <m:ctrlPr>
                                        <a:rPr lang="es-MX" sz="2400" i="1">
                                          <a:latin typeface="Cambria Math" panose="02040503050406030204" pitchFamily="18" charset="0"/>
                                        </a:rPr>
                                      </m:ctrlPr>
                                    </m:fPr>
                                    <m:num>
                                      <m:r>
                                        <a:rPr lang="es-MX" sz="2400" b="0" i="1" smtClean="0">
                                          <a:latin typeface="Cambria Math" panose="02040503050406030204" pitchFamily="18" charset="0"/>
                                        </a:rPr>
                                        <m:t>(</m:t>
                                      </m:r>
                                      <m:r>
                                        <a:rPr lang="es-MX" sz="2400" i="1">
                                          <a:latin typeface="Cambria Math" panose="02040503050406030204" pitchFamily="18" charset="0"/>
                                        </a:rPr>
                                        <m:t>16 000</m:t>
                                      </m:r>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f>
                                            <m:fPr>
                                              <m:ctrlPr>
                                                <a:rPr lang="es-MX" sz="2400" b="0" i="1" smtClean="0">
                                                  <a:latin typeface="Cambria Math" panose="02040503050406030204" pitchFamily="18" charset="0"/>
                                                </a:rPr>
                                              </m:ctrlPr>
                                            </m:fPr>
                                            <m:num>
                                              <m:r>
                                                <a:rPr lang="es-MX" sz="2400" b="0" i="1" smtClean="0">
                                                  <a:latin typeface="Cambria Math" panose="02040503050406030204" pitchFamily="18" charset="0"/>
                                                </a:rPr>
                                                <m:t>0.27</m:t>
                                              </m:r>
                                            </m:num>
                                            <m:den>
                                              <m:r>
                                                <a:rPr lang="es-MX" sz="2400" b="0" i="1" smtClean="0">
                                                  <a:latin typeface="Cambria Math" panose="02040503050406030204" pitchFamily="18" charset="0"/>
                                                </a:rPr>
                                                <m:t>12</m:t>
                                              </m:r>
                                            </m:den>
                                          </m:f>
                                        </m:e>
                                      </m:d>
                                    </m:num>
                                    <m:den>
                                      <m:r>
                                        <m:rPr>
                                          <m:nor/>
                                        </m:rPr>
                                        <a:rPr lang="es-MX" sz="2400" b="0" i="0" smtClean="0">
                                          <a:latin typeface="Cambria Math" panose="02040503050406030204" pitchFamily="18" charset="0"/>
                                        </a:rPr>
                                        <m:t>(</m:t>
                                      </m:r>
                                      <m:r>
                                        <m:rPr>
                                          <m:nor/>
                                        </m:rPr>
                                        <a:rPr lang="es-MX" dirty="0">
                                          <a:solidFill>
                                            <a:prstClr val="black"/>
                                          </a:solidFill>
                                        </a:rPr>
                                        <m:t>1 240.70</m:t>
                                      </m:r>
                                      <m:r>
                                        <a:rPr lang="es-MX" b="0" i="1" dirty="0" smtClean="0">
                                          <a:solidFill>
                                            <a:prstClr val="black"/>
                                          </a:solidFill>
                                          <a:latin typeface="Cambria Math" panose="02040503050406030204" pitchFamily="18" charset="0"/>
                                        </a:rPr>
                                        <m:t>)</m:t>
                                      </m:r>
                                      <m:r>
                                        <a:rPr lang="es-MX" sz="2400" i="1">
                                          <a:latin typeface="Cambria Math" panose="02040503050406030204" pitchFamily="18" charset="0"/>
                                        </a:rPr>
                                        <m:t>(1+</m:t>
                                      </m:r>
                                      <m:f>
                                        <m:fPr>
                                          <m:ctrlPr>
                                            <a:rPr lang="es-MX" sz="2400" i="1">
                                              <a:latin typeface="Cambria Math" panose="02040503050406030204" pitchFamily="18" charset="0"/>
                                            </a:rPr>
                                          </m:ctrlPr>
                                        </m:fPr>
                                        <m:num>
                                          <m:r>
                                            <a:rPr lang="es-MX" sz="2400" i="1">
                                              <a:latin typeface="Cambria Math" panose="02040503050406030204" pitchFamily="18" charset="0"/>
                                            </a:rPr>
                                            <m:t>0.27</m:t>
                                          </m:r>
                                        </m:num>
                                        <m:den>
                                          <m:r>
                                            <a:rPr lang="es-MX" sz="2400" i="1">
                                              <a:latin typeface="Cambria Math" panose="02040503050406030204" pitchFamily="18" charset="0"/>
                                            </a:rPr>
                                            <m:t>12</m:t>
                                          </m:r>
                                        </m:den>
                                      </m:f>
                                      <m:r>
                                        <a:rPr lang="es-MX" sz="2400" i="1">
                                          <a:latin typeface="Cambria Math" panose="02040503050406030204" pitchFamily="18" charset="0"/>
                                        </a:rPr>
                                        <m:t>)</m:t>
                                      </m:r>
                                    </m:den>
                                  </m:f>
                                </m:e>
                              </m:d>
                            </m:e>
                          </m:func>
                        </m:num>
                        <m:den>
                          <m:func>
                            <m:funcPr>
                              <m:ctrlPr>
                                <a:rPr lang="es-MX" sz="2400" i="1">
                                  <a:latin typeface="Cambria Math" panose="02040503050406030204" pitchFamily="18" charset="0"/>
                                </a:rPr>
                              </m:ctrlPr>
                            </m:funcPr>
                            <m:fName>
                              <m:r>
                                <m:rPr>
                                  <m:sty m:val="p"/>
                                </m:rPr>
                                <a:rPr lang="es-MX" sz="2400">
                                  <a:latin typeface="Cambria Math" panose="02040503050406030204" pitchFamily="18" charset="0"/>
                                </a:rPr>
                                <m:t>log</m:t>
                              </m:r>
                            </m:fName>
                            <m:e>
                              <m:d>
                                <m:dPr>
                                  <m:ctrlPr>
                                    <a:rPr lang="es-MX" sz="2400" i="1">
                                      <a:latin typeface="Cambria Math" panose="02040503050406030204" pitchFamily="18" charset="0"/>
                                    </a:rPr>
                                  </m:ctrlPr>
                                </m:dPr>
                                <m:e>
                                  <m:r>
                                    <a:rPr lang="es-MX" sz="2400" i="1">
                                      <a:latin typeface="Cambria Math" panose="02040503050406030204" pitchFamily="18" charset="0"/>
                                    </a:rPr>
                                    <m:t>1+</m:t>
                                  </m:r>
                                  <m:f>
                                    <m:fPr>
                                      <m:ctrlPr>
                                        <a:rPr lang="es-MX" sz="2400" i="1">
                                          <a:latin typeface="Cambria Math" panose="02040503050406030204" pitchFamily="18" charset="0"/>
                                        </a:rPr>
                                      </m:ctrlPr>
                                    </m:fPr>
                                    <m:num>
                                      <m:r>
                                        <a:rPr lang="es-MX" sz="2400" i="1">
                                          <a:latin typeface="Cambria Math" panose="02040503050406030204" pitchFamily="18" charset="0"/>
                                        </a:rPr>
                                        <m:t>0.27</m:t>
                                      </m:r>
                                    </m:num>
                                    <m:den>
                                      <m:r>
                                        <a:rPr lang="es-MX" sz="2400" i="1">
                                          <a:latin typeface="Cambria Math" panose="02040503050406030204" pitchFamily="18" charset="0"/>
                                        </a:rPr>
                                        <m:t>12</m:t>
                                      </m:r>
                                    </m:den>
                                  </m:f>
                                </m:e>
                              </m:d>
                            </m:e>
                          </m:func>
                        </m:den>
                      </m:f>
                    </m:oMath>
                  </m:oMathPara>
                </a14:m>
                <a:endParaRPr lang="es-MX" sz="2400" dirty="0"/>
              </a:p>
              <a:p>
                <a:pPr marL="0" indent="0">
                  <a:buNone/>
                </a:pPr>
                <a14:m>
                  <m:oMathPara xmlns:m="http://schemas.openxmlformats.org/officeDocument/2006/math">
                    <m:oMathParaPr>
                      <m:jc m:val="centerGroup"/>
                    </m:oMathParaPr>
                    <m:oMath xmlns:m="http://schemas.openxmlformats.org/officeDocument/2006/math">
                      <m:r>
                        <a:rPr lang="es-MX" sz="2400" b="0" i="1" smtClean="0">
                          <a:latin typeface="Cambria Math" panose="02040503050406030204" pitchFamily="18" charset="0"/>
                        </a:rPr>
                        <m:t>=15 </m:t>
                      </m:r>
                      <m:r>
                        <a:rPr lang="es-MX" sz="2400" b="0" i="1" smtClean="0">
                          <a:latin typeface="Cambria Math" panose="02040503050406030204" pitchFamily="18" charset="0"/>
                        </a:rPr>
                        <m:t>𝑝𝑎𝑔𝑜𝑠</m:t>
                      </m:r>
                      <m:r>
                        <a:rPr lang="es-MX" sz="2400" b="0" i="1" smtClean="0">
                          <a:latin typeface="Cambria Math" panose="02040503050406030204" pitchFamily="18" charset="0"/>
                        </a:rPr>
                        <m:t> </m:t>
                      </m:r>
                      <m:r>
                        <a:rPr lang="es-MX" sz="2400" b="0" i="1" smtClean="0">
                          <a:latin typeface="Cambria Math" panose="02040503050406030204" pitchFamily="18" charset="0"/>
                        </a:rPr>
                        <m:t>𝑚𝑒𝑛𝑠𝑢𝑎𝑙𝑒𝑠</m:t>
                      </m:r>
                    </m:oMath>
                  </m:oMathPara>
                </a14:m>
                <a:endParaRPr lang="es-MX" sz="2400" dirty="0"/>
              </a:p>
            </p:txBody>
          </p:sp>
        </mc:Choice>
        <mc:Fallback xmlns="">
          <p:sp>
            <p:nvSpPr>
              <p:cNvPr id="4" name="Marcador de contenido 2">
                <a:extLst>
                  <a:ext uri="{FF2B5EF4-FFF2-40B4-BE49-F238E27FC236}">
                    <a16:creationId xmlns:a16="http://schemas.microsoft.com/office/drawing/2014/main" id="{E8104542-B60A-45D9-9DB1-5727639357C1}"/>
                  </a:ext>
                </a:extLst>
              </p:cNvPr>
              <p:cNvSpPr>
                <a:spLocks noGrp="1" noRot="1" noChangeAspect="1" noMove="1" noResize="1" noEditPoints="1" noAdjustHandles="1" noChangeArrowheads="1" noChangeShapeType="1" noTextEdit="1"/>
              </p:cNvSpPr>
              <p:nvPr>
                <p:ph idx="1"/>
              </p:nvPr>
            </p:nvSpPr>
            <p:spPr>
              <a:xfrm>
                <a:off x="35496" y="692696"/>
                <a:ext cx="9052560" cy="4389120"/>
              </a:xfrm>
              <a:blipFill>
                <a:blip r:embed="rId2"/>
                <a:stretch>
                  <a:fillRect l="-1077" b="-37222"/>
                </a:stretch>
              </a:blipFill>
            </p:spPr>
            <p:txBody>
              <a:bodyPr/>
              <a:lstStyle/>
              <a:p>
                <a:r>
                  <a:rPr lang="es-MX">
                    <a:noFill/>
                  </a:rPr>
                  <a:t> </a:t>
                </a:r>
              </a:p>
            </p:txBody>
          </p:sp>
        </mc:Fallback>
      </mc:AlternateContent>
    </p:spTree>
    <p:extLst>
      <p:ext uri="{BB962C8B-B14F-4D97-AF65-F5344CB8AC3E}">
        <p14:creationId xmlns:p14="http://schemas.microsoft.com/office/powerpoint/2010/main" val="37811074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85B483-587A-4506-91A8-CA165D016DAA}"/>
              </a:ext>
            </a:extLst>
          </p:cNvPr>
          <p:cNvSpPr>
            <a:spLocks noGrp="1"/>
          </p:cNvSpPr>
          <p:nvPr>
            <p:ph type="title"/>
          </p:nvPr>
        </p:nvSpPr>
        <p:spPr/>
        <p:txBody>
          <a:bodyPr/>
          <a:lstStyle/>
          <a:p>
            <a:r>
              <a:rPr lang="es-MX" dirty="0"/>
              <a:t>Prácticas</a:t>
            </a:r>
          </a:p>
        </p:txBody>
      </p:sp>
      <p:sp>
        <p:nvSpPr>
          <p:cNvPr id="3" name="Marcador de contenido 2">
            <a:extLst>
              <a:ext uri="{FF2B5EF4-FFF2-40B4-BE49-F238E27FC236}">
                <a16:creationId xmlns:a16="http://schemas.microsoft.com/office/drawing/2014/main" id="{C7C645A7-E5F3-4AF7-8ED8-8AB48945A65F}"/>
              </a:ext>
            </a:extLst>
          </p:cNvPr>
          <p:cNvSpPr>
            <a:spLocks noGrp="1"/>
          </p:cNvSpPr>
          <p:nvPr>
            <p:ph idx="1"/>
          </p:nvPr>
        </p:nvSpPr>
        <p:spPr/>
        <p:txBody>
          <a:bodyPr/>
          <a:lstStyle/>
          <a:p>
            <a:pPr marL="514350" indent="-514350">
              <a:buFont typeface="+mj-lt"/>
              <a:buAutoNum type="alphaLcParenR"/>
            </a:pPr>
            <a:r>
              <a:rPr lang="es-MX" dirty="0"/>
              <a:t>La señora Ramírez piensa jubilarse luego de reunir $2000000 mediante depósitos mensuales de $5000 de las ganancias que obtiene de su negocio. Si invierte sus depósitos a una tasa de interés de 0.25% mensual e inicia a partir del día de hoy, ¿en cuánto tiempo reunirá la cantidad que desea?</a:t>
            </a:r>
          </a:p>
          <a:p>
            <a:pPr marL="514350" indent="-514350">
              <a:buFont typeface="+mj-lt"/>
              <a:buAutoNum type="alphaLcParenR"/>
            </a:pPr>
            <a:r>
              <a:rPr lang="es-MX" dirty="0"/>
              <a:t>En un almacén se vende un antecomedor por $4600 al contado, o mediante pagos mensuales anticipados de $511.69. Si el interés es de 29.4% convertible mensualmente. ¿cuántos pagos es necesario hacer?</a:t>
            </a:r>
          </a:p>
        </p:txBody>
      </p:sp>
    </p:spTree>
    <p:extLst>
      <p:ext uri="{BB962C8B-B14F-4D97-AF65-F5344CB8AC3E}">
        <p14:creationId xmlns:p14="http://schemas.microsoft.com/office/powerpoint/2010/main" val="241386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Ejemplos</a:t>
            </a:r>
            <a:endParaRPr lang="es-MX" dirty="0"/>
          </a:p>
        </p:txBody>
      </p:sp>
      <p:sp>
        <p:nvSpPr>
          <p:cNvPr id="2" name="1 Marcador de contenido"/>
          <p:cNvSpPr>
            <a:spLocks noGrp="1"/>
          </p:cNvSpPr>
          <p:nvPr>
            <p:ph idx="1"/>
          </p:nvPr>
        </p:nvSpPr>
        <p:spPr>
          <a:xfrm>
            <a:off x="872067" y="1916832"/>
            <a:ext cx="7408333" cy="3450696"/>
          </a:xfrm>
        </p:spPr>
        <p:txBody>
          <a:bodyPr>
            <a:noAutofit/>
          </a:bodyPr>
          <a:lstStyle/>
          <a:p>
            <a:r>
              <a:rPr lang="es-ES" dirty="0"/>
              <a:t>Los pagos mensuales por la renta de una casa</a:t>
            </a:r>
          </a:p>
          <a:p>
            <a:endParaRPr lang="es-ES" dirty="0"/>
          </a:p>
          <a:p>
            <a:endParaRPr lang="es-ES" dirty="0"/>
          </a:p>
          <a:p>
            <a:r>
              <a:rPr lang="es-ES" dirty="0"/>
              <a:t>Cobro quincenal o semanal de sueldos</a:t>
            </a:r>
          </a:p>
          <a:p>
            <a:endParaRPr lang="es-ES" dirty="0"/>
          </a:p>
          <a:p>
            <a:endParaRPr lang="es-ES" dirty="0"/>
          </a:p>
          <a:p>
            <a:r>
              <a:rPr lang="es-ES" dirty="0"/>
              <a:t>El pago de la anualidad de una tarjeta de crédito</a:t>
            </a:r>
            <a:endParaRPr lang="es-MX" dirty="0"/>
          </a:p>
        </p:txBody>
      </p:sp>
      <p:pic>
        <p:nvPicPr>
          <p:cNvPr id="1027" name="Picture 3" descr="C:\Archivos de programa\Microsoft Office\MEDIA\CAGCAT10\j018560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8397" y="2505456"/>
            <a:ext cx="922630" cy="9235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ttps://encrypted-tbn2.gstatic.com/images?q=tbn:ANd9GcRNI3MuvJrR_DfYfotzI7GN8pEHnev2H-DZQt5z7t8HP5lFcGB_aQ">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4005064"/>
            <a:ext cx="1296144" cy="9385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Dr. Heber Castañeda\AppData\Local\Microsoft\Windows\Temporary Internet Files\Content.IE5\GQ1KRXJT\MP90044906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3928" y="5564680"/>
            <a:ext cx="1324818" cy="119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80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arn(inVertical)">
                                      <p:cBhvr>
                                        <p:cTn id="7" dur="500"/>
                                        <p:tgtEl>
                                          <p:spTgt spid="1027"/>
                                        </p:tgtEl>
                                      </p:cBhvr>
                                    </p:animEffect>
                                  </p:childTnLst>
                                </p:cTn>
                              </p:par>
                              <p:par>
                                <p:cTn id="8" presetID="16" presetClass="entr" presetSubtype="21"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barn(inVertical)">
                                      <p:cBhvr>
                                        <p:cTn id="10" dur="500"/>
                                        <p:tgtEl>
                                          <p:spTgt spid="1029"/>
                                        </p:tgtEl>
                                      </p:cBhvr>
                                    </p:animEffect>
                                  </p:childTnLst>
                                </p:cTn>
                              </p:par>
                              <p:par>
                                <p:cTn id="11" presetID="16" presetClass="entr" presetSubtype="21" fill="hold" nodeType="withEffect">
                                  <p:stCondLst>
                                    <p:cond delay="0"/>
                                  </p:stCondLst>
                                  <p:childTnLst>
                                    <p:set>
                                      <p:cBhvr>
                                        <p:cTn id="12" dur="1" fill="hold">
                                          <p:stCondLst>
                                            <p:cond delay="0"/>
                                          </p:stCondLst>
                                        </p:cTn>
                                        <p:tgtEl>
                                          <p:spTgt spid="1030"/>
                                        </p:tgtEl>
                                        <p:attrNameLst>
                                          <p:attrName>style.visibility</p:attrName>
                                        </p:attrNameLst>
                                      </p:cBhvr>
                                      <p:to>
                                        <p:strVal val="visible"/>
                                      </p:to>
                                    </p:set>
                                    <p:animEffect transition="in" filter="barn(inVertical)">
                                      <p:cBhvr>
                                        <p:cTn id="13" dur="500"/>
                                        <p:tgtEl>
                                          <p:spTgt spid="103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 calcmode="lin" valueType="num">
                                      <p:cBhvr additive="base">
                                        <p:cTn id="1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additive="base">
                                        <p:cTn id="22"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 calcmode="lin" valueType="num">
                                      <p:cBhvr additive="base">
                                        <p:cTn id="26"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1121562326"/>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4365104"/>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12148011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35AFB7D-4BBF-41D5-B412-0ED0D235E85F}"/>
              </a:ext>
            </a:extLst>
          </p:cNvPr>
          <p:cNvSpPr>
            <a:spLocks noGrp="1"/>
          </p:cNvSpPr>
          <p:nvPr>
            <p:ph idx="1"/>
          </p:nvPr>
        </p:nvSpPr>
        <p:spPr>
          <a:xfrm>
            <a:off x="539552" y="836712"/>
            <a:ext cx="8229600" cy="4389120"/>
          </a:xfrm>
        </p:spPr>
        <p:txBody>
          <a:bodyPr>
            <a:noAutofit/>
          </a:bodyPr>
          <a:lstStyle/>
          <a:p>
            <a:r>
              <a:rPr lang="es-MX" dirty="0"/>
              <a:t>Recordando una Anualidad Diferida es aquella cuyos pagos comienzan después de transcurrido un determinado intervalo de tiempo desde el momento  en que quedo formalizada.</a:t>
            </a:r>
          </a:p>
          <a:p>
            <a:r>
              <a:rPr lang="es-MX" dirty="0"/>
              <a:t>El momento en que la operación queda formalizada recibe el nombre de </a:t>
            </a:r>
            <a:r>
              <a:rPr lang="es-MX" b="1" dirty="0"/>
              <a:t>momento inicial </a:t>
            </a:r>
            <a:r>
              <a:rPr lang="es-MX" dirty="0"/>
              <a:t>o </a:t>
            </a:r>
            <a:r>
              <a:rPr lang="es-MX" b="1" dirty="0"/>
              <a:t>de convenio.</a:t>
            </a:r>
          </a:p>
          <a:p>
            <a:r>
              <a:rPr lang="es-MX" dirty="0"/>
              <a:t>El intervalo de tiempo que transcurre entre el momento inicial de los pagos  o depósitos se llama </a:t>
            </a:r>
            <a:r>
              <a:rPr lang="es-MX" b="1" dirty="0"/>
              <a:t>periodo de gracia </a:t>
            </a:r>
            <a:r>
              <a:rPr lang="es-MX" dirty="0"/>
              <a:t>o </a:t>
            </a:r>
            <a:r>
              <a:rPr lang="es-MX" b="1" dirty="0"/>
              <a:t>periodo de diferimiento.</a:t>
            </a:r>
          </a:p>
          <a:p>
            <a:r>
              <a:rPr lang="es-MX" dirty="0"/>
              <a:t>Las anualidades diferidas  pueden ser analizadas como anticipadas o vencidas.</a:t>
            </a:r>
          </a:p>
          <a:p>
            <a:pPr marL="0" indent="0">
              <a:buNone/>
            </a:pPr>
            <a:endParaRPr lang="es-MX" b="1" dirty="0"/>
          </a:p>
        </p:txBody>
      </p:sp>
    </p:spTree>
    <p:extLst>
      <p:ext uri="{BB962C8B-B14F-4D97-AF65-F5344CB8AC3E}">
        <p14:creationId xmlns:p14="http://schemas.microsoft.com/office/powerpoint/2010/main" val="12711746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4EE78-C559-4824-8E1E-8716498A716B}"/>
              </a:ext>
            </a:extLst>
          </p:cNvPr>
          <p:cNvSpPr>
            <a:spLocks noGrp="1"/>
          </p:cNvSpPr>
          <p:nvPr>
            <p:ph type="title"/>
          </p:nvPr>
        </p:nvSpPr>
        <p:spPr/>
        <p:txBody>
          <a:bodyPr/>
          <a:lstStyle/>
          <a:p>
            <a:r>
              <a:rPr lang="es-MX" dirty="0"/>
              <a:t>Ejemplo 1</a:t>
            </a:r>
          </a:p>
        </p:txBody>
      </p:sp>
      <p:sp>
        <p:nvSpPr>
          <p:cNvPr id="3" name="Marcador de contenido 2">
            <a:extLst>
              <a:ext uri="{FF2B5EF4-FFF2-40B4-BE49-F238E27FC236}">
                <a16:creationId xmlns:a16="http://schemas.microsoft.com/office/drawing/2014/main" id="{BDC10834-7D63-4882-A253-D55778797995}"/>
              </a:ext>
            </a:extLst>
          </p:cNvPr>
          <p:cNvSpPr>
            <a:spLocks noGrp="1"/>
          </p:cNvSpPr>
          <p:nvPr>
            <p:ph idx="1"/>
          </p:nvPr>
        </p:nvSpPr>
        <p:spPr>
          <a:xfrm>
            <a:off x="457200" y="1935480"/>
            <a:ext cx="8229600" cy="1349504"/>
          </a:xfrm>
        </p:spPr>
        <p:txBody>
          <a:bodyPr/>
          <a:lstStyle/>
          <a:p>
            <a:pPr marL="0" indent="0">
              <a:buNone/>
            </a:pPr>
            <a:r>
              <a:rPr lang="es-MX" dirty="0"/>
              <a:t>Si dentro de 4 meses se hará el primer pago de una anualidad vencida de $100 000 mensuales y cuyo plazo es de 6 meses, se tendrá el siguiente diagrama de tiempo:</a:t>
            </a:r>
          </a:p>
          <a:p>
            <a:pPr marL="0" indent="0">
              <a:buNone/>
            </a:pPr>
            <a:endParaRPr lang="es-MX" dirty="0"/>
          </a:p>
        </p:txBody>
      </p:sp>
      <p:cxnSp>
        <p:nvCxnSpPr>
          <p:cNvPr id="4" name="Conector recto 3">
            <a:extLst>
              <a:ext uri="{FF2B5EF4-FFF2-40B4-BE49-F238E27FC236}">
                <a16:creationId xmlns:a16="http://schemas.microsoft.com/office/drawing/2014/main" id="{7E54FFC0-38CE-4051-B573-2BBB2D54721A}"/>
              </a:ext>
            </a:extLst>
          </p:cNvPr>
          <p:cNvCxnSpPr>
            <a:cxnSpLocks/>
          </p:cNvCxnSpPr>
          <p:nvPr/>
        </p:nvCxnSpPr>
        <p:spPr>
          <a:xfrm>
            <a:off x="35496" y="4581128"/>
            <a:ext cx="8352928"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DD387D0C-34F3-4FCD-8C87-DF1992C18007}"/>
              </a:ext>
            </a:extLst>
          </p:cNvPr>
          <p:cNvCxnSpPr/>
          <p:nvPr/>
        </p:nvCxnSpPr>
        <p:spPr>
          <a:xfrm>
            <a:off x="107504"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2D9EEA10-3D87-4CF7-AC5D-609B0E8DF771}"/>
              </a:ext>
            </a:extLst>
          </p:cNvPr>
          <p:cNvCxnSpPr/>
          <p:nvPr/>
        </p:nvCxnSpPr>
        <p:spPr>
          <a:xfrm>
            <a:off x="3707904"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20344E1F-1452-4D4A-ADFC-D491A217A9F1}"/>
              </a:ext>
            </a:extLst>
          </p:cNvPr>
          <p:cNvCxnSpPr/>
          <p:nvPr/>
        </p:nvCxnSpPr>
        <p:spPr>
          <a:xfrm>
            <a:off x="4716016"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3E239BE3-EE5B-4570-A987-B3146DCFF930}"/>
              </a:ext>
            </a:extLst>
          </p:cNvPr>
          <p:cNvCxnSpPr/>
          <p:nvPr/>
        </p:nvCxnSpPr>
        <p:spPr>
          <a:xfrm>
            <a:off x="5652120"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D1A007E5-2833-4941-9DDE-1D6D46847EC6}"/>
              </a:ext>
            </a:extLst>
          </p:cNvPr>
          <p:cNvCxnSpPr/>
          <p:nvPr/>
        </p:nvCxnSpPr>
        <p:spPr>
          <a:xfrm>
            <a:off x="6444208"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F35E0B69-3E95-4039-80BF-F5074790F4AD}"/>
              </a:ext>
            </a:extLst>
          </p:cNvPr>
          <p:cNvCxnSpPr/>
          <p:nvPr/>
        </p:nvCxnSpPr>
        <p:spPr>
          <a:xfrm>
            <a:off x="7236296"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1" name="Conector recto 10">
            <a:extLst>
              <a:ext uri="{FF2B5EF4-FFF2-40B4-BE49-F238E27FC236}">
                <a16:creationId xmlns:a16="http://schemas.microsoft.com/office/drawing/2014/main" id="{BBD05587-B73D-4ABC-A6E5-54B8492433A3}"/>
              </a:ext>
            </a:extLst>
          </p:cNvPr>
          <p:cNvCxnSpPr/>
          <p:nvPr/>
        </p:nvCxnSpPr>
        <p:spPr>
          <a:xfrm>
            <a:off x="8028384" y="4365104"/>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A9C2CF94-1779-45B0-A1E5-A712A50F9A58}"/>
              </a:ext>
            </a:extLst>
          </p:cNvPr>
          <p:cNvSpPr txBox="1"/>
          <p:nvPr/>
        </p:nvSpPr>
        <p:spPr>
          <a:xfrm>
            <a:off x="-108520" y="5229200"/>
            <a:ext cx="10369152" cy="369332"/>
          </a:xfrm>
          <a:prstGeom prst="rect">
            <a:avLst/>
          </a:prstGeom>
          <a:noFill/>
        </p:spPr>
        <p:txBody>
          <a:bodyPr wrap="square" rtlCol="0">
            <a:spAutoFit/>
          </a:bodyPr>
          <a:lstStyle/>
          <a:p>
            <a:r>
              <a:rPr lang="es-MX" dirty="0"/>
              <a:t> 0             1              2             3                4                  5            6            7             8           9 meses</a:t>
            </a:r>
          </a:p>
        </p:txBody>
      </p:sp>
      <p:sp>
        <p:nvSpPr>
          <p:cNvPr id="13" name="CuadroTexto 12">
            <a:extLst>
              <a:ext uri="{FF2B5EF4-FFF2-40B4-BE49-F238E27FC236}">
                <a16:creationId xmlns:a16="http://schemas.microsoft.com/office/drawing/2014/main" id="{1AFF82D3-9572-4C60-ADC7-DBCD0A37838C}"/>
              </a:ext>
            </a:extLst>
          </p:cNvPr>
          <p:cNvSpPr txBox="1"/>
          <p:nvPr/>
        </p:nvSpPr>
        <p:spPr>
          <a:xfrm>
            <a:off x="2339752" y="3933056"/>
            <a:ext cx="6624736" cy="369332"/>
          </a:xfrm>
          <a:prstGeom prst="rect">
            <a:avLst/>
          </a:prstGeom>
          <a:noFill/>
        </p:spPr>
        <p:txBody>
          <a:bodyPr wrap="square" rtlCol="0">
            <a:spAutoFit/>
          </a:bodyPr>
          <a:lstStyle/>
          <a:p>
            <a:r>
              <a:rPr lang="es-MX" dirty="0"/>
              <a:t>                1 000          1 000          1 000     1 000     1 000     1 000</a:t>
            </a:r>
          </a:p>
        </p:txBody>
      </p:sp>
      <p:cxnSp>
        <p:nvCxnSpPr>
          <p:cNvPr id="14" name="Conector recto de flecha 13">
            <a:extLst>
              <a:ext uri="{FF2B5EF4-FFF2-40B4-BE49-F238E27FC236}">
                <a16:creationId xmlns:a16="http://schemas.microsoft.com/office/drawing/2014/main" id="{F59593A0-2FF3-45C9-9359-6BC4D0ADC454}"/>
              </a:ext>
            </a:extLst>
          </p:cNvPr>
          <p:cNvCxnSpPr/>
          <p:nvPr/>
        </p:nvCxnSpPr>
        <p:spPr>
          <a:xfrm>
            <a:off x="3707904"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EB492969-0FF1-4489-8828-BE26CE8DFA66}"/>
              </a:ext>
            </a:extLst>
          </p:cNvPr>
          <p:cNvCxnSpPr/>
          <p:nvPr/>
        </p:nvCxnSpPr>
        <p:spPr>
          <a:xfrm>
            <a:off x="4716016"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48862C83-9DAB-4FD7-B159-B7A63349B2CC}"/>
              </a:ext>
            </a:extLst>
          </p:cNvPr>
          <p:cNvCxnSpPr/>
          <p:nvPr/>
        </p:nvCxnSpPr>
        <p:spPr>
          <a:xfrm>
            <a:off x="5652120" y="459042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72678847-F78B-446A-8533-FFD74F24D984}"/>
              </a:ext>
            </a:extLst>
          </p:cNvPr>
          <p:cNvCxnSpPr/>
          <p:nvPr/>
        </p:nvCxnSpPr>
        <p:spPr>
          <a:xfrm>
            <a:off x="6444208"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ector recto de flecha 17">
            <a:extLst>
              <a:ext uri="{FF2B5EF4-FFF2-40B4-BE49-F238E27FC236}">
                <a16:creationId xmlns:a16="http://schemas.microsoft.com/office/drawing/2014/main" id="{F1A091F5-4C70-4EDD-8A66-43C554A24C5C}"/>
              </a:ext>
            </a:extLst>
          </p:cNvPr>
          <p:cNvCxnSpPr/>
          <p:nvPr/>
        </p:nvCxnSpPr>
        <p:spPr>
          <a:xfrm>
            <a:off x="7236296"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A50F5F02-B8A5-4449-B1AE-5932C861ABD8}"/>
              </a:ext>
            </a:extLst>
          </p:cNvPr>
          <p:cNvCxnSpPr/>
          <p:nvPr/>
        </p:nvCxnSpPr>
        <p:spPr>
          <a:xfrm>
            <a:off x="8028384"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2" name="CuadroTexto 21">
            <a:extLst>
              <a:ext uri="{FF2B5EF4-FFF2-40B4-BE49-F238E27FC236}">
                <a16:creationId xmlns:a16="http://schemas.microsoft.com/office/drawing/2014/main" id="{1B0A368D-7CBB-4A3A-BBEB-03D7279D1B4C}"/>
              </a:ext>
            </a:extLst>
          </p:cNvPr>
          <p:cNvSpPr txBox="1"/>
          <p:nvPr/>
        </p:nvSpPr>
        <p:spPr>
          <a:xfrm>
            <a:off x="2411760" y="5651956"/>
            <a:ext cx="7488832" cy="369332"/>
          </a:xfrm>
          <a:prstGeom prst="rect">
            <a:avLst/>
          </a:prstGeom>
          <a:noFill/>
        </p:spPr>
        <p:txBody>
          <a:bodyPr wrap="square" rtlCol="0">
            <a:spAutoFit/>
          </a:bodyPr>
          <a:lstStyle/>
          <a:p>
            <a:r>
              <a:rPr lang="es-MX" dirty="0"/>
              <a:t>  0                 1                 2             3             4            5           6 meses</a:t>
            </a:r>
          </a:p>
        </p:txBody>
      </p:sp>
      <p:cxnSp>
        <p:nvCxnSpPr>
          <p:cNvPr id="24" name="Conector recto de flecha 23">
            <a:extLst>
              <a:ext uri="{FF2B5EF4-FFF2-40B4-BE49-F238E27FC236}">
                <a16:creationId xmlns:a16="http://schemas.microsoft.com/office/drawing/2014/main" id="{38810FDE-5F8E-4B24-A347-AAC7C583149D}"/>
              </a:ext>
            </a:extLst>
          </p:cNvPr>
          <p:cNvCxnSpPr>
            <a:cxnSpLocks/>
          </p:cNvCxnSpPr>
          <p:nvPr/>
        </p:nvCxnSpPr>
        <p:spPr>
          <a:xfrm>
            <a:off x="899592"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Conector recto de flecha 25">
            <a:extLst>
              <a:ext uri="{FF2B5EF4-FFF2-40B4-BE49-F238E27FC236}">
                <a16:creationId xmlns:a16="http://schemas.microsoft.com/office/drawing/2014/main" id="{CD8CDC06-9D83-49AC-808A-45CB0117512D}"/>
              </a:ext>
            </a:extLst>
          </p:cNvPr>
          <p:cNvCxnSpPr>
            <a:cxnSpLocks/>
          </p:cNvCxnSpPr>
          <p:nvPr/>
        </p:nvCxnSpPr>
        <p:spPr>
          <a:xfrm>
            <a:off x="1763688"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Conector recto de flecha 26">
            <a:extLst>
              <a:ext uri="{FF2B5EF4-FFF2-40B4-BE49-F238E27FC236}">
                <a16:creationId xmlns:a16="http://schemas.microsoft.com/office/drawing/2014/main" id="{C54372C7-B48A-43DE-A441-95F9CF881FA9}"/>
              </a:ext>
            </a:extLst>
          </p:cNvPr>
          <p:cNvCxnSpPr>
            <a:cxnSpLocks/>
          </p:cNvCxnSpPr>
          <p:nvPr/>
        </p:nvCxnSpPr>
        <p:spPr>
          <a:xfrm>
            <a:off x="2699792"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Conector recto 28">
            <a:extLst>
              <a:ext uri="{FF2B5EF4-FFF2-40B4-BE49-F238E27FC236}">
                <a16:creationId xmlns:a16="http://schemas.microsoft.com/office/drawing/2014/main" id="{F53AE8DD-95F1-4CA1-A662-4A478CF65E12}"/>
              </a:ext>
            </a:extLst>
          </p:cNvPr>
          <p:cNvCxnSpPr/>
          <p:nvPr/>
        </p:nvCxnSpPr>
        <p:spPr>
          <a:xfrm>
            <a:off x="107504" y="602128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0" name="Conector recto 29">
            <a:extLst>
              <a:ext uri="{FF2B5EF4-FFF2-40B4-BE49-F238E27FC236}">
                <a16:creationId xmlns:a16="http://schemas.microsoft.com/office/drawing/2014/main" id="{4A06DC99-0460-4EB8-BA86-A831316FFA11}"/>
              </a:ext>
            </a:extLst>
          </p:cNvPr>
          <p:cNvCxnSpPr/>
          <p:nvPr/>
        </p:nvCxnSpPr>
        <p:spPr>
          <a:xfrm>
            <a:off x="3779912" y="6021288"/>
            <a:ext cx="0" cy="504056"/>
          </a:xfrm>
          <a:prstGeom prst="line">
            <a:avLst/>
          </a:prstGeom>
        </p:spPr>
        <p:style>
          <a:lnRef idx="2">
            <a:schemeClr val="dk1"/>
          </a:lnRef>
          <a:fillRef idx="0">
            <a:schemeClr val="dk1"/>
          </a:fillRef>
          <a:effectRef idx="1">
            <a:schemeClr val="dk1"/>
          </a:effectRef>
          <a:fontRef idx="minor">
            <a:schemeClr val="tx1"/>
          </a:fontRef>
        </p:style>
      </p:cxnSp>
      <p:sp>
        <p:nvSpPr>
          <p:cNvPr id="31" name="CuadroTexto 30">
            <a:extLst>
              <a:ext uri="{FF2B5EF4-FFF2-40B4-BE49-F238E27FC236}">
                <a16:creationId xmlns:a16="http://schemas.microsoft.com/office/drawing/2014/main" id="{437FD174-7C32-4A54-9BD8-0C091676F2BE}"/>
              </a:ext>
            </a:extLst>
          </p:cNvPr>
          <p:cNvSpPr txBox="1"/>
          <p:nvPr/>
        </p:nvSpPr>
        <p:spPr>
          <a:xfrm>
            <a:off x="1218456" y="6078667"/>
            <a:ext cx="2962672" cy="369332"/>
          </a:xfrm>
          <a:prstGeom prst="rect">
            <a:avLst/>
          </a:prstGeom>
          <a:noFill/>
        </p:spPr>
        <p:txBody>
          <a:bodyPr wrap="square" rtlCol="0">
            <a:spAutoFit/>
          </a:bodyPr>
          <a:lstStyle/>
          <a:p>
            <a:r>
              <a:rPr lang="es-MX" dirty="0"/>
              <a:t>Periodo de gracia</a:t>
            </a:r>
          </a:p>
        </p:txBody>
      </p:sp>
      <p:cxnSp>
        <p:nvCxnSpPr>
          <p:cNvPr id="33" name="Conector recto de flecha 32">
            <a:extLst>
              <a:ext uri="{FF2B5EF4-FFF2-40B4-BE49-F238E27FC236}">
                <a16:creationId xmlns:a16="http://schemas.microsoft.com/office/drawing/2014/main" id="{211CC189-471C-4CA2-A30C-E8451DA0D42C}"/>
              </a:ext>
            </a:extLst>
          </p:cNvPr>
          <p:cNvCxnSpPr>
            <a:cxnSpLocks/>
          </p:cNvCxnSpPr>
          <p:nvPr/>
        </p:nvCxnSpPr>
        <p:spPr>
          <a:xfrm flipH="1">
            <a:off x="107504" y="6273316"/>
            <a:ext cx="9361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E25AE812-BD56-4208-B860-C067E66B7A1C}"/>
              </a:ext>
            </a:extLst>
          </p:cNvPr>
          <p:cNvCxnSpPr>
            <a:cxnSpLocks/>
          </p:cNvCxnSpPr>
          <p:nvPr/>
        </p:nvCxnSpPr>
        <p:spPr>
          <a:xfrm>
            <a:off x="3059832" y="6309320"/>
            <a:ext cx="7200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5D8CD998-0B92-41DC-86DE-9C977465B6C0}"/>
              </a:ext>
            </a:extLst>
          </p:cNvPr>
          <p:cNvSpPr txBox="1"/>
          <p:nvPr/>
        </p:nvSpPr>
        <p:spPr>
          <a:xfrm>
            <a:off x="4355976" y="6453336"/>
            <a:ext cx="2962672" cy="369332"/>
          </a:xfrm>
          <a:prstGeom prst="rect">
            <a:avLst/>
          </a:prstGeom>
          <a:noFill/>
        </p:spPr>
        <p:txBody>
          <a:bodyPr wrap="square" rtlCol="0">
            <a:spAutoFit/>
          </a:bodyPr>
          <a:lstStyle/>
          <a:p>
            <a:r>
              <a:rPr lang="es-MX" dirty="0"/>
              <a:t>Plazo de la anualidad</a:t>
            </a:r>
          </a:p>
        </p:txBody>
      </p:sp>
      <p:cxnSp>
        <p:nvCxnSpPr>
          <p:cNvPr id="42" name="Conector recto 41">
            <a:extLst>
              <a:ext uri="{FF2B5EF4-FFF2-40B4-BE49-F238E27FC236}">
                <a16:creationId xmlns:a16="http://schemas.microsoft.com/office/drawing/2014/main" id="{790F953B-B18C-4235-88A6-2727D269EDF2}"/>
              </a:ext>
            </a:extLst>
          </p:cNvPr>
          <p:cNvCxnSpPr>
            <a:cxnSpLocks/>
          </p:cNvCxnSpPr>
          <p:nvPr/>
        </p:nvCxnSpPr>
        <p:spPr>
          <a:xfrm>
            <a:off x="2699792" y="6525344"/>
            <a:ext cx="0" cy="278740"/>
          </a:xfrm>
          <a:prstGeom prst="line">
            <a:avLst/>
          </a:prstGeom>
        </p:spPr>
        <p:style>
          <a:lnRef idx="2">
            <a:schemeClr val="dk1"/>
          </a:lnRef>
          <a:fillRef idx="0">
            <a:schemeClr val="dk1"/>
          </a:fillRef>
          <a:effectRef idx="1">
            <a:schemeClr val="dk1"/>
          </a:effectRef>
          <a:fontRef idx="minor">
            <a:schemeClr val="tx1"/>
          </a:fontRef>
        </p:style>
      </p:cxnSp>
      <p:cxnSp>
        <p:nvCxnSpPr>
          <p:cNvPr id="43" name="Conector recto de flecha 42">
            <a:extLst>
              <a:ext uri="{FF2B5EF4-FFF2-40B4-BE49-F238E27FC236}">
                <a16:creationId xmlns:a16="http://schemas.microsoft.com/office/drawing/2014/main" id="{4309A2BE-68A0-4BBA-BE30-4CCBC4E7BC71}"/>
              </a:ext>
            </a:extLst>
          </p:cNvPr>
          <p:cNvCxnSpPr>
            <a:cxnSpLocks/>
          </p:cNvCxnSpPr>
          <p:nvPr/>
        </p:nvCxnSpPr>
        <p:spPr>
          <a:xfrm flipH="1">
            <a:off x="2699792" y="6647294"/>
            <a:ext cx="16561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51">
            <a:extLst>
              <a:ext uri="{FF2B5EF4-FFF2-40B4-BE49-F238E27FC236}">
                <a16:creationId xmlns:a16="http://schemas.microsoft.com/office/drawing/2014/main" id="{F1D987BC-7A90-4459-A3D8-162299CA5CAE}"/>
              </a:ext>
            </a:extLst>
          </p:cNvPr>
          <p:cNvCxnSpPr>
            <a:cxnSpLocks/>
          </p:cNvCxnSpPr>
          <p:nvPr/>
        </p:nvCxnSpPr>
        <p:spPr>
          <a:xfrm>
            <a:off x="8054651" y="6525344"/>
            <a:ext cx="0" cy="278740"/>
          </a:xfrm>
          <a:prstGeom prst="line">
            <a:avLst/>
          </a:prstGeom>
        </p:spPr>
        <p:style>
          <a:lnRef idx="2">
            <a:schemeClr val="dk1"/>
          </a:lnRef>
          <a:fillRef idx="0">
            <a:schemeClr val="dk1"/>
          </a:fillRef>
          <a:effectRef idx="1">
            <a:schemeClr val="dk1"/>
          </a:effectRef>
          <a:fontRef idx="minor">
            <a:schemeClr val="tx1"/>
          </a:fontRef>
        </p:style>
      </p:cxnSp>
      <p:cxnSp>
        <p:nvCxnSpPr>
          <p:cNvPr id="53" name="Conector recto de flecha 52">
            <a:extLst>
              <a:ext uri="{FF2B5EF4-FFF2-40B4-BE49-F238E27FC236}">
                <a16:creationId xmlns:a16="http://schemas.microsoft.com/office/drawing/2014/main" id="{02865EC0-4FC3-4E2E-A4DB-722EA9B12153}"/>
              </a:ext>
            </a:extLst>
          </p:cNvPr>
          <p:cNvCxnSpPr>
            <a:cxnSpLocks/>
          </p:cNvCxnSpPr>
          <p:nvPr/>
        </p:nvCxnSpPr>
        <p:spPr>
          <a:xfrm>
            <a:off x="6804248" y="6656586"/>
            <a:ext cx="1250403" cy="8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0AE70534-29F8-4338-9A80-66AC5EE9D216}"/>
              </a:ext>
            </a:extLst>
          </p:cNvPr>
          <p:cNvCxnSpPr/>
          <p:nvPr/>
        </p:nvCxnSpPr>
        <p:spPr>
          <a:xfrm flipV="1">
            <a:off x="2699792" y="3861048"/>
            <a:ext cx="0" cy="44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653A4F88-79A4-485F-954F-0A0DB00A21BB}"/>
              </a:ext>
            </a:extLst>
          </p:cNvPr>
          <p:cNvSpPr txBox="1"/>
          <p:nvPr/>
        </p:nvSpPr>
        <p:spPr>
          <a:xfrm>
            <a:off x="1619672" y="3284984"/>
            <a:ext cx="2448272" cy="646331"/>
          </a:xfrm>
          <a:prstGeom prst="rect">
            <a:avLst/>
          </a:prstGeom>
          <a:noFill/>
        </p:spPr>
        <p:txBody>
          <a:bodyPr wrap="square" rtlCol="0">
            <a:spAutoFit/>
          </a:bodyPr>
          <a:lstStyle/>
          <a:p>
            <a:r>
              <a:rPr lang="es-MX" dirty="0"/>
              <a:t>Comienzo del plazo de la anualidad vencida</a:t>
            </a:r>
          </a:p>
        </p:txBody>
      </p:sp>
    </p:spTree>
    <p:extLst>
      <p:ext uri="{BB962C8B-B14F-4D97-AF65-F5344CB8AC3E}">
        <p14:creationId xmlns:p14="http://schemas.microsoft.com/office/powerpoint/2010/main" val="17185213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4EE78-C559-4824-8E1E-8716498A716B}"/>
              </a:ext>
            </a:extLst>
          </p:cNvPr>
          <p:cNvSpPr>
            <a:spLocks noGrp="1"/>
          </p:cNvSpPr>
          <p:nvPr>
            <p:ph type="title"/>
          </p:nvPr>
        </p:nvSpPr>
        <p:spPr/>
        <p:txBody>
          <a:bodyPr/>
          <a:lstStyle/>
          <a:p>
            <a:r>
              <a:rPr lang="es-MX" dirty="0"/>
              <a:t>Ejemplo 2</a:t>
            </a:r>
          </a:p>
        </p:txBody>
      </p:sp>
      <p:sp>
        <p:nvSpPr>
          <p:cNvPr id="3" name="Marcador de contenido 2">
            <a:extLst>
              <a:ext uri="{FF2B5EF4-FFF2-40B4-BE49-F238E27FC236}">
                <a16:creationId xmlns:a16="http://schemas.microsoft.com/office/drawing/2014/main" id="{BDC10834-7D63-4882-A253-D55778797995}"/>
              </a:ext>
            </a:extLst>
          </p:cNvPr>
          <p:cNvSpPr>
            <a:spLocks noGrp="1"/>
          </p:cNvSpPr>
          <p:nvPr>
            <p:ph idx="1"/>
          </p:nvPr>
        </p:nvSpPr>
        <p:spPr>
          <a:xfrm>
            <a:off x="457200" y="1935480"/>
            <a:ext cx="8229600" cy="1349504"/>
          </a:xfrm>
        </p:spPr>
        <p:txBody>
          <a:bodyPr>
            <a:normAutofit/>
          </a:bodyPr>
          <a:lstStyle/>
          <a:p>
            <a:pPr marL="0" indent="0">
              <a:buNone/>
            </a:pPr>
            <a:r>
              <a:rPr lang="es-MX" dirty="0"/>
              <a:t>Si  la anualidad del ejemplo anterior se considera anticipada, entonces se tendrá el siguiente diagrama de tiempo:</a:t>
            </a:r>
          </a:p>
          <a:p>
            <a:pPr marL="0" indent="0">
              <a:buNone/>
            </a:pPr>
            <a:endParaRPr lang="es-MX" dirty="0"/>
          </a:p>
        </p:txBody>
      </p:sp>
      <p:cxnSp>
        <p:nvCxnSpPr>
          <p:cNvPr id="4" name="Conector recto 3">
            <a:extLst>
              <a:ext uri="{FF2B5EF4-FFF2-40B4-BE49-F238E27FC236}">
                <a16:creationId xmlns:a16="http://schemas.microsoft.com/office/drawing/2014/main" id="{7E54FFC0-38CE-4051-B573-2BBB2D54721A}"/>
              </a:ext>
            </a:extLst>
          </p:cNvPr>
          <p:cNvCxnSpPr>
            <a:cxnSpLocks/>
          </p:cNvCxnSpPr>
          <p:nvPr/>
        </p:nvCxnSpPr>
        <p:spPr>
          <a:xfrm>
            <a:off x="35496" y="4581128"/>
            <a:ext cx="8784976" cy="9292"/>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DD387D0C-34F3-4FCD-8C87-DF1992C18007}"/>
              </a:ext>
            </a:extLst>
          </p:cNvPr>
          <p:cNvCxnSpPr/>
          <p:nvPr/>
        </p:nvCxnSpPr>
        <p:spPr>
          <a:xfrm>
            <a:off x="107504"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2D9EEA10-3D87-4CF7-AC5D-609B0E8DF771}"/>
              </a:ext>
            </a:extLst>
          </p:cNvPr>
          <p:cNvCxnSpPr/>
          <p:nvPr/>
        </p:nvCxnSpPr>
        <p:spPr>
          <a:xfrm>
            <a:off x="3707904"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20344E1F-1452-4D4A-ADFC-D491A217A9F1}"/>
              </a:ext>
            </a:extLst>
          </p:cNvPr>
          <p:cNvCxnSpPr/>
          <p:nvPr/>
        </p:nvCxnSpPr>
        <p:spPr>
          <a:xfrm>
            <a:off x="4716016"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3E239BE3-EE5B-4570-A987-B3146DCFF930}"/>
              </a:ext>
            </a:extLst>
          </p:cNvPr>
          <p:cNvCxnSpPr/>
          <p:nvPr/>
        </p:nvCxnSpPr>
        <p:spPr>
          <a:xfrm>
            <a:off x="5652120"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D1A007E5-2833-4941-9DDE-1D6D46847EC6}"/>
              </a:ext>
            </a:extLst>
          </p:cNvPr>
          <p:cNvCxnSpPr/>
          <p:nvPr/>
        </p:nvCxnSpPr>
        <p:spPr>
          <a:xfrm>
            <a:off x="6444208"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F35E0B69-3E95-4039-80BF-F5074790F4AD}"/>
              </a:ext>
            </a:extLst>
          </p:cNvPr>
          <p:cNvCxnSpPr/>
          <p:nvPr/>
        </p:nvCxnSpPr>
        <p:spPr>
          <a:xfrm>
            <a:off x="7236296" y="436510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1" name="Conector recto 10">
            <a:extLst>
              <a:ext uri="{FF2B5EF4-FFF2-40B4-BE49-F238E27FC236}">
                <a16:creationId xmlns:a16="http://schemas.microsoft.com/office/drawing/2014/main" id="{BBD05587-B73D-4ABC-A6E5-54B8492433A3}"/>
              </a:ext>
            </a:extLst>
          </p:cNvPr>
          <p:cNvCxnSpPr/>
          <p:nvPr/>
        </p:nvCxnSpPr>
        <p:spPr>
          <a:xfrm>
            <a:off x="8028384" y="4365104"/>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A9C2CF94-1779-45B0-A1E5-A712A50F9A58}"/>
              </a:ext>
            </a:extLst>
          </p:cNvPr>
          <p:cNvSpPr txBox="1"/>
          <p:nvPr/>
        </p:nvSpPr>
        <p:spPr>
          <a:xfrm>
            <a:off x="-108520" y="5229200"/>
            <a:ext cx="10369152" cy="369332"/>
          </a:xfrm>
          <a:prstGeom prst="rect">
            <a:avLst/>
          </a:prstGeom>
          <a:noFill/>
        </p:spPr>
        <p:txBody>
          <a:bodyPr wrap="square" rtlCol="0">
            <a:spAutoFit/>
          </a:bodyPr>
          <a:lstStyle/>
          <a:p>
            <a:r>
              <a:rPr lang="es-MX" dirty="0"/>
              <a:t> 0             1              2             3                4                5              6            7             8           9         10 m</a:t>
            </a:r>
          </a:p>
        </p:txBody>
      </p:sp>
      <p:sp>
        <p:nvSpPr>
          <p:cNvPr id="13" name="CuadroTexto 12">
            <a:extLst>
              <a:ext uri="{FF2B5EF4-FFF2-40B4-BE49-F238E27FC236}">
                <a16:creationId xmlns:a16="http://schemas.microsoft.com/office/drawing/2014/main" id="{1AFF82D3-9572-4C60-ADC7-DBCD0A37838C}"/>
              </a:ext>
            </a:extLst>
          </p:cNvPr>
          <p:cNvSpPr txBox="1"/>
          <p:nvPr/>
        </p:nvSpPr>
        <p:spPr>
          <a:xfrm>
            <a:off x="2339752" y="3933056"/>
            <a:ext cx="6624736" cy="369332"/>
          </a:xfrm>
          <a:prstGeom prst="rect">
            <a:avLst/>
          </a:prstGeom>
          <a:noFill/>
        </p:spPr>
        <p:txBody>
          <a:bodyPr wrap="square" rtlCol="0">
            <a:spAutoFit/>
          </a:bodyPr>
          <a:lstStyle/>
          <a:p>
            <a:r>
              <a:rPr lang="es-MX" dirty="0"/>
              <a:t>                1 000          1 000          1 000     1 000     1 000     1 000</a:t>
            </a:r>
          </a:p>
        </p:txBody>
      </p:sp>
      <p:cxnSp>
        <p:nvCxnSpPr>
          <p:cNvPr id="14" name="Conector recto de flecha 13">
            <a:extLst>
              <a:ext uri="{FF2B5EF4-FFF2-40B4-BE49-F238E27FC236}">
                <a16:creationId xmlns:a16="http://schemas.microsoft.com/office/drawing/2014/main" id="{F59593A0-2FF3-45C9-9359-6BC4D0ADC454}"/>
              </a:ext>
            </a:extLst>
          </p:cNvPr>
          <p:cNvCxnSpPr/>
          <p:nvPr/>
        </p:nvCxnSpPr>
        <p:spPr>
          <a:xfrm>
            <a:off x="3707904"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EB492969-0FF1-4489-8828-BE26CE8DFA66}"/>
              </a:ext>
            </a:extLst>
          </p:cNvPr>
          <p:cNvCxnSpPr/>
          <p:nvPr/>
        </p:nvCxnSpPr>
        <p:spPr>
          <a:xfrm>
            <a:off x="4716016"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48862C83-9DAB-4FD7-B159-B7A63349B2CC}"/>
              </a:ext>
            </a:extLst>
          </p:cNvPr>
          <p:cNvCxnSpPr/>
          <p:nvPr/>
        </p:nvCxnSpPr>
        <p:spPr>
          <a:xfrm>
            <a:off x="5652120" y="459042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72678847-F78B-446A-8533-FFD74F24D984}"/>
              </a:ext>
            </a:extLst>
          </p:cNvPr>
          <p:cNvCxnSpPr/>
          <p:nvPr/>
        </p:nvCxnSpPr>
        <p:spPr>
          <a:xfrm>
            <a:off x="6444208"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ector recto de flecha 17">
            <a:extLst>
              <a:ext uri="{FF2B5EF4-FFF2-40B4-BE49-F238E27FC236}">
                <a16:creationId xmlns:a16="http://schemas.microsoft.com/office/drawing/2014/main" id="{F1A091F5-4C70-4EDD-8A66-43C554A24C5C}"/>
              </a:ext>
            </a:extLst>
          </p:cNvPr>
          <p:cNvCxnSpPr/>
          <p:nvPr/>
        </p:nvCxnSpPr>
        <p:spPr>
          <a:xfrm>
            <a:off x="7236296"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A50F5F02-B8A5-4449-B1AE-5932C861ABD8}"/>
              </a:ext>
            </a:extLst>
          </p:cNvPr>
          <p:cNvCxnSpPr/>
          <p:nvPr/>
        </p:nvCxnSpPr>
        <p:spPr>
          <a:xfrm>
            <a:off x="8028384" y="458112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2" name="CuadroTexto 21">
            <a:extLst>
              <a:ext uri="{FF2B5EF4-FFF2-40B4-BE49-F238E27FC236}">
                <a16:creationId xmlns:a16="http://schemas.microsoft.com/office/drawing/2014/main" id="{1B0A368D-7CBB-4A3A-BBEB-03D7279D1B4C}"/>
              </a:ext>
            </a:extLst>
          </p:cNvPr>
          <p:cNvSpPr txBox="1"/>
          <p:nvPr/>
        </p:nvSpPr>
        <p:spPr>
          <a:xfrm>
            <a:off x="3491880" y="5651956"/>
            <a:ext cx="7488832" cy="369332"/>
          </a:xfrm>
          <a:prstGeom prst="rect">
            <a:avLst/>
          </a:prstGeom>
          <a:noFill/>
        </p:spPr>
        <p:txBody>
          <a:bodyPr wrap="square" rtlCol="0">
            <a:spAutoFit/>
          </a:bodyPr>
          <a:lstStyle/>
          <a:p>
            <a:r>
              <a:rPr lang="es-MX" dirty="0"/>
              <a:t>  0                1              2            3            4            5          6 m.</a:t>
            </a:r>
          </a:p>
        </p:txBody>
      </p:sp>
      <p:cxnSp>
        <p:nvCxnSpPr>
          <p:cNvPr id="24" name="Conector recto de flecha 23">
            <a:extLst>
              <a:ext uri="{FF2B5EF4-FFF2-40B4-BE49-F238E27FC236}">
                <a16:creationId xmlns:a16="http://schemas.microsoft.com/office/drawing/2014/main" id="{38810FDE-5F8E-4B24-A347-AAC7C583149D}"/>
              </a:ext>
            </a:extLst>
          </p:cNvPr>
          <p:cNvCxnSpPr>
            <a:cxnSpLocks/>
          </p:cNvCxnSpPr>
          <p:nvPr/>
        </p:nvCxnSpPr>
        <p:spPr>
          <a:xfrm>
            <a:off x="899592"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Conector recto de flecha 25">
            <a:extLst>
              <a:ext uri="{FF2B5EF4-FFF2-40B4-BE49-F238E27FC236}">
                <a16:creationId xmlns:a16="http://schemas.microsoft.com/office/drawing/2014/main" id="{CD8CDC06-9D83-49AC-808A-45CB0117512D}"/>
              </a:ext>
            </a:extLst>
          </p:cNvPr>
          <p:cNvCxnSpPr>
            <a:cxnSpLocks/>
          </p:cNvCxnSpPr>
          <p:nvPr/>
        </p:nvCxnSpPr>
        <p:spPr>
          <a:xfrm>
            <a:off x="1763688"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Conector recto de flecha 26">
            <a:extLst>
              <a:ext uri="{FF2B5EF4-FFF2-40B4-BE49-F238E27FC236}">
                <a16:creationId xmlns:a16="http://schemas.microsoft.com/office/drawing/2014/main" id="{C54372C7-B48A-43DE-A441-95F9CF881FA9}"/>
              </a:ext>
            </a:extLst>
          </p:cNvPr>
          <p:cNvCxnSpPr>
            <a:cxnSpLocks/>
          </p:cNvCxnSpPr>
          <p:nvPr/>
        </p:nvCxnSpPr>
        <p:spPr>
          <a:xfrm>
            <a:off x="2699792" y="4365104"/>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Conector recto 28">
            <a:extLst>
              <a:ext uri="{FF2B5EF4-FFF2-40B4-BE49-F238E27FC236}">
                <a16:creationId xmlns:a16="http://schemas.microsoft.com/office/drawing/2014/main" id="{F53AE8DD-95F1-4CA1-A662-4A478CF65E12}"/>
              </a:ext>
            </a:extLst>
          </p:cNvPr>
          <p:cNvCxnSpPr/>
          <p:nvPr/>
        </p:nvCxnSpPr>
        <p:spPr>
          <a:xfrm>
            <a:off x="107504" y="602128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0" name="Conector recto 29">
            <a:extLst>
              <a:ext uri="{FF2B5EF4-FFF2-40B4-BE49-F238E27FC236}">
                <a16:creationId xmlns:a16="http://schemas.microsoft.com/office/drawing/2014/main" id="{4A06DC99-0460-4EB8-BA86-A831316FFA11}"/>
              </a:ext>
            </a:extLst>
          </p:cNvPr>
          <p:cNvCxnSpPr/>
          <p:nvPr/>
        </p:nvCxnSpPr>
        <p:spPr>
          <a:xfrm>
            <a:off x="3779912" y="6021288"/>
            <a:ext cx="0" cy="504056"/>
          </a:xfrm>
          <a:prstGeom prst="line">
            <a:avLst/>
          </a:prstGeom>
        </p:spPr>
        <p:style>
          <a:lnRef idx="2">
            <a:schemeClr val="dk1"/>
          </a:lnRef>
          <a:fillRef idx="0">
            <a:schemeClr val="dk1"/>
          </a:fillRef>
          <a:effectRef idx="1">
            <a:schemeClr val="dk1"/>
          </a:effectRef>
          <a:fontRef idx="minor">
            <a:schemeClr val="tx1"/>
          </a:fontRef>
        </p:style>
      </p:cxnSp>
      <p:sp>
        <p:nvSpPr>
          <p:cNvPr id="31" name="CuadroTexto 30">
            <a:extLst>
              <a:ext uri="{FF2B5EF4-FFF2-40B4-BE49-F238E27FC236}">
                <a16:creationId xmlns:a16="http://schemas.microsoft.com/office/drawing/2014/main" id="{437FD174-7C32-4A54-9BD8-0C091676F2BE}"/>
              </a:ext>
            </a:extLst>
          </p:cNvPr>
          <p:cNvSpPr txBox="1"/>
          <p:nvPr/>
        </p:nvSpPr>
        <p:spPr>
          <a:xfrm>
            <a:off x="1218456" y="6078667"/>
            <a:ext cx="2962672" cy="369332"/>
          </a:xfrm>
          <a:prstGeom prst="rect">
            <a:avLst/>
          </a:prstGeom>
          <a:noFill/>
        </p:spPr>
        <p:txBody>
          <a:bodyPr wrap="square" rtlCol="0">
            <a:spAutoFit/>
          </a:bodyPr>
          <a:lstStyle/>
          <a:p>
            <a:r>
              <a:rPr lang="es-MX" dirty="0"/>
              <a:t>Periodo de gracia</a:t>
            </a:r>
          </a:p>
        </p:txBody>
      </p:sp>
      <p:cxnSp>
        <p:nvCxnSpPr>
          <p:cNvPr id="33" name="Conector recto de flecha 32">
            <a:extLst>
              <a:ext uri="{FF2B5EF4-FFF2-40B4-BE49-F238E27FC236}">
                <a16:creationId xmlns:a16="http://schemas.microsoft.com/office/drawing/2014/main" id="{211CC189-471C-4CA2-A30C-E8451DA0D42C}"/>
              </a:ext>
            </a:extLst>
          </p:cNvPr>
          <p:cNvCxnSpPr>
            <a:cxnSpLocks/>
          </p:cNvCxnSpPr>
          <p:nvPr/>
        </p:nvCxnSpPr>
        <p:spPr>
          <a:xfrm flipH="1">
            <a:off x="107504" y="6273316"/>
            <a:ext cx="9361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E25AE812-BD56-4208-B860-C067E66B7A1C}"/>
              </a:ext>
            </a:extLst>
          </p:cNvPr>
          <p:cNvCxnSpPr>
            <a:cxnSpLocks/>
          </p:cNvCxnSpPr>
          <p:nvPr/>
        </p:nvCxnSpPr>
        <p:spPr>
          <a:xfrm>
            <a:off x="3059832" y="6309320"/>
            <a:ext cx="7200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5D8CD998-0B92-41DC-86DE-9C977465B6C0}"/>
              </a:ext>
            </a:extLst>
          </p:cNvPr>
          <p:cNvSpPr txBox="1"/>
          <p:nvPr/>
        </p:nvSpPr>
        <p:spPr>
          <a:xfrm>
            <a:off x="5148064" y="6093296"/>
            <a:ext cx="2962672" cy="369332"/>
          </a:xfrm>
          <a:prstGeom prst="rect">
            <a:avLst/>
          </a:prstGeom>
          <a:noFill/>
        </p:spPr>
        <p:txBody>
          <a:bodyPr wrap="square" rtlCol="0">
            <a:spAutoFit/>
          </a:bodyPr>
          <a:lstStyle/>
          <a:p>
            <a:r>
              <a:rPr lang="es-MX" dirty="0"/>
              <a:t>Plazo de la anualidad</a:t>
            </a:r>
          </a:p>
        </p:txBody>
      </p:sp>
      <p:cxnSp>
        <p:nvCxnSpPr>
          <p:cNvPr id="43" name="Conector recto de flecha 42">
            <a:extLst>
              <a:ext uri="{FF2B5EF4-FFF2-40B4-BE49-F238E27FC236}">
                <a16:creationId xmlns:a16="http://schemas.microsoft.com/office/drawing/2014/main" id="{4309A2BE-68A0-4BBA-BE30-4CCBC4E7BC71}"/>
              </a:ext>
            </a:extLst>
          </p:cNvPr>
          <p:cNvCxnSpPr>
            <a:cxnSpLocks/>
          </p:cNvCxnSpPr>
          <p:nvPr/>
        </p:nvCxnSpPr>
        <p:spPr>
          <a:xfrm flipH="1">
            <a:off x="3825653" y="6309320"/>
            <a:ext cx="13944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51">
            <a:extLst>
              <a:ext uri="{FF2B5EF4-FFF2-40B4-BE49-F238E27FC236}">
                <a16:creationId xmlns:a16="http://schemas.microsoft.com/office/drawing/2014/main" id="{F1D987BC-7A90-4459-A3D8-162299CA5CAE}"/>
              </a:ext>
            </a:extLst>
          </p:cNvPr>
          <p:cNvCxnSpPr>
            <a:cxnSpLocks/>
          </p:cNvCxnSpPr>
          <p:nvPr/>
        </p:nvCxnSpPr>
        <p:spPr>
          <a:xfrm>
            <a:off x="8748464" y="6093296"/>
            <a:ext cx="0" cy="432048"/>
          </a:xfrm>
          <a:prstGeom prst="line">
            <a:avLst/>
          </a:prstGeom>
        </p:spPr>
        <p:style>
          <a:lnRef idx="2">
            <a:schemeClr val="dk1"/>
          </a:lnRef>
          <a:fillRef idx="0">
            <a:schemeClr val="dk1"/>
          </a:fillRef>
          <a:effectRef idx="1">
            <a:schemeClr val="dk1"/>
          </a:effectRef>
          <a:fontRef idx="minor">
            <a:schemeClr val="tx1"/>
          </a:fontRef>
        </p:style>
      </p:cxnSp>
      <p:cxnSp>
        <p:nvCxnSpPr>
          <p:cNvPr id="53" name="Conector recto de flecha 52">
            <a:extLst>
              <a:ext uri="{FF2B5EF4-FFF2-40B4-BE49-F238E27FC236}">
                <a16:creationId xmlns:a16="http://schemas.microsoft.com/office/drawing/2014/main" id="{02865EC0-4FC3-4E2E-A4DB-722EA9B12153}"/>
              </a:ext>
            </a:extLst>
          </p:cNvPr>
          <p:cNvCxnSpPr>
            <a:cxnSpLocks/>
          </p:cNvCxnSpPr>
          <p:nvPr/>
        </p:nvCxnSpPr>
        <p:spPr>
          <a:xfrm>
            <a:off x="7426053" y="6296546"/>
            <a:ext cx="1322410" cy="12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0AE70534-29F8-4338-9A80-66AC5EE9D216}"/>
              </a:ext>
            </a:extLst>
          </p:cNvPr>
          <p:cNvCxnSpPr/>
          <p:nvPr/>
        </p:nvCxnSpPr>
        <p:spPr>
          <a:xfrm flipV="1">
            <a:off x="3707904" y="3861048"/>
            <a:ext cx="0" cy="44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653A4F88-79A4-485F-954F-0A0DB00A21BB}"/>
              </a:ext>
            </a:extLst>
          </p:cNvPr>
          <p:cNvSpPr txBox="1"/>
          <p:nvPr/>
        </p:nvSpPr>
        <p:spPr>
          <a:xfrm>
            <a:off x="2555776" y="3284984"/>
            <a:ext cx="2448272" cy="646331"/>
          </a:xfrm>
          <a:prstGeom prst="rect">
            <a:avLst/>
          </a:prstGeom>
          <a:noFill/>
        </p:spPr>
        <p:txBody>
          <a:bodyPr wrap="square" rtlCol="0">
            <a:spAutoFit/>
          </a:bodyPr>
          <a:lstStyle/>
          <a:p>
            <a:r>
              <a:rPr lang="es-MX" dirty="0"/>
              <a:t>Comienzo del plazo de la anualidad vencida</a:t>
            </a:r>
          </a:p>
        </p:txBody>
      </p:sp>
      <p:cxnSp>
        <p:nvCxnSpPr>
          <p:cNvPr id="39" name="Conector recto de flecha 38">
            <a:extLst>
              <a:ext uri="{FF2B5EF4-FFF2-40B4-BE49-F238E27FC236}">
                <a16:creationId xmlns:a16="http://schemas.microsoft.com/office/drawing/2014/main" id="{2DC716D1-4F63-42EA-B99A-08CB131964E0}"/>
              </a:ext>
            </a:extLst>
          </p:cNvPr>
          <p:cNvCxnSpPr>
            <a:cxnSpLocks/>
          </p:cNvCxnSpPr>
          <p:nvPr/>
        </p:nvCxnSpPr>
        <p:spPr>
          <a:xfrm>
            <a:off x="8748464" y="4346520"/>
            <a:ext cx="0" cy="95468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7662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720724A-1F34-4685-9AB5-CFD9F66960E4}"/>
              </a:ext>
            </a:extLst>
          </p:cNvPr>
          <p:cNvSpPr>
            <a:spLocks noGrp="1"/>
          </p:cNvSpPr>
          <p:nvPr>
            <p:ph idx="1"/>
          </p:nvPr>
        </p:nvSpPr>
        <p:spPr>
          <a:xfrm>
            <a:off x="457200" y="332656"/>
            <a:ext cx="8229600" cy="4389120"/>
          </a:xfrm>
        </p:spPr>
        <p:txBody>
          <a:bodyPr/>
          <a:lstStyle/>
          <a:p>
            <a:r>
              <a:rPr lang="es-MX" dirty="0"/>
              <a:t>Para resolver problemas de anualidades diferidas no es necesario deducir fórmulas nuevas, ya que éstas pueden ser tratadas como anticipadas o vencidas.</a:t>
            </a:r>
          </a:p>
          <a:p>
            <a:r>
              <a:rPr lang="es-MX" dirty="0"/>
              <a:t>El diagrama de tiempo general de una anualidad vencida, diferida m periodos, es:</a:t>
            </a:r>
          </a:p>
          <a:p>
            <a:endParaRPr lang="es-MX" dirty="0"/>
          </a:p>
        </p:txBody>
      </p:sp>
      <p:cxnSp>
        <p:nvCxnSpPr>
          <p:cNvPr id="4" name="Conector recto 3">
            <a:extLst>
              <a:ext uri="{FF2B5EF4-FFF2-40B4-BE49-F238E27FC236}">
                <a16:creationId xmlns:a16="http://schemas.microsoft.com/office/drawing/2014/main" id="{B831B29F-4115-4A0C-B396-E3E0FA2F60C9}"/>
              </a:ext>
            </a:extLst>
          </p:cNvPr>
          <p:cNvCxnSpPr>
            <a:cxnSpLocks/>
          </p:cNvCxnSpPr>
          <p:nvPr/>
        </p:nvCxnSpPr>
        <p:spPr>
          <a:xfrm>
            <a:off x="395536" y="4077072"/>
            <a:ext cx="7776864" cy="36004"/>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3DB6E6A8-D8E7-4ADA-B219-DF97FB525261}"/>
              </a:ext>
            </a:extLst>
          </p:cNvPr>
          <p:cNvCxnSpPr/>
          <p:nvPr/>
        </p:nvCxnSpPr>
        <p:spPr>
          <a:xfrm>
            <a:off x="467544" y="386104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D54339AE-867C-4AD1-873A-A8A555673799}"/>
              </a:ext>
            </a:extLst>
          </p:cNvPr>
          <p:cNvCxnSpPr/>
          <p:nvPr/>
        </p:nvCxnSpPr>
        <p:spPr>
          <a:xfrm>
            <a:off x="4067944" y="386104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822C23DE-1E6D-413A-B2F9-0EED5F930DD1}"/>
              </a:ext>
            </a:extLst>
          </p:cNvPr>
          <p:cNvCxnSpPr/>
          <p:nvPr/>
        </p:nvCxnSpPr>
        <p:spPr>
          <a:xfrm>
            <a:off x="5076056" y="386104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B5DBE814-870E-4B29-B164-BA874FC10F4E}"/>
              </a:ext>
            </a:extLst>
          </p:cNvPr>
          <p:cNvCxnSpPr/>
          <p:nvPr/>
        </p:nvCxnSpPr>
        <p:spPr>
          <a:xfrm>
            <a:off x="6012160" y="386104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E3F10892-FA74-49FC-B923-398FF23E6F4E}"/>
              </a:ext>
            </a:extLst>
          </p:cNvPr>
          <p:cNvCxnSpPr/>
          <p:nvPr/>
        </p:nvCxnSpPr>
        <p:spPr>
          <a:xfrm>
            <a:off x="6804248" y="3861048"/>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3EF221B9-4B3F-4062-975C-FBFD62CF6D1D}"/>
              </a:ext>
            </a:extLst>
          </p:cNvPr>
          <p:cNvCxnSpPr/>
          <p:nvPr/>
        </p:nvCxnSpPr>
        <p:spPr>
          <a:xfrm>
            <a:off x="7956376" y="3861048"/>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765F934D-10E2-4017-8F81-8656E1D8F8BF}"/>
              </a:ext>
            </a:extLst>
          </p:cNvPr>
          <p:cNvSpPr txBox="1"/>
          <p:nvPr/>
        </p:nvSpPr>
        <p:spPr>
          <a:xfrm>
            <a:off x="2699792" y="3429000"/>
            <a:ext cx="5472608" cy="369332"/>
          </a:xfrm>
          <a:prstGeom prst="rect">
            <a:avLst/>
          </a:prstGeom>
          <a:noFill/>
        </p:spPr>
        <p:txBody>
          <a:bodyPr wrap="square" rtlCol="0">
            <a:spAutoFit/>
          </a:bodyPr>
          <a:lstStyle/>
          <a:p>
            <a:r>
              <a:rPr lang="es-MX" dirty="0"/>
              <a:t>                      R              R              R   ….     R                 R            </a:t>
            </a:r>
          </a:p>
        </p:txBody>
      </p:sp>
      <p:cxnSp>
        <p:nvCxnSpPr>
          <p:cNvPr id="13" name="Conector recto de flecha 12">
            <a:extLst>
              <a:ext uri="{FF2B5EF4-FFF2-40B4-BE49-F238E27FC236}">
                <a16:creationId xmlns:a16="http://schemas.microsoft.com/office/drawing/2014/main" id="{BC4FFF52-D625-42F2-9661-3CAD1B9A58EB}"/>
              </a:ext>
            </a:extLst>
          </p:cNvPr>
          <p:cNvCxnSpPr/>
          <p:nvPr/>
        </p:nvCxnSpPr>
        <p:spPr>
          <a:xfrm>
            <a:off x="4067944" y="407707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Conector recto de flecha 13">
            <a:extLst>
              <a:ext uri="{FF2B5EF4-FFF2-40B4-BE49-F238E27FC236}">
                <a16:creationId xmlns:a16="http://schemas.microsoft.com/office/drawing/2014/main" id="{5A015168-6297-4CD4-AC71-5158B15B6513}"/>
              </a:ext>
            </a:extLst>
          </p:cNvPr>
          <p:cNvCxnSpPr/>
          <p:nvPr/>
        </p:nvCxnSpPr>
        <p:spPr>
          <a:xfrm>
            <a:off x="5076056" y="407707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F15F333A-2AAA-476E-9B92-DD65E716DAF7}"/>
              </a:ext>
            </a:extLst>
          </p:cNvPr>
          <p:cNvCxnSpPr/>
          <p:nvPr/>
        </p:nvCxnSpPr>
        <p:spPr>
          <a:xfrm>
            <a:off x="6012160" y="408636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AF461718-D9C6-40A1-973D-459415700CDD}"/>
              </a:ext>
            </a:extLst>
          </p:cNvPr>
          <p:cNvCxnSpPr/>
          <p:nvPr/>
        </p:nvCxnSpPr>
        <p:spPr>
          <a:xfrm>
            <a:off x="6804248" y="407707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A0C6B1B5-D0ED-44FF-9B7B-E24D16D097D0}"/>
              </a:ext>
            </a:extLst>
          </p:cNvPr>
          <p:cNvCxnSpPr/>
          <p:nvPr/>
        </p:nvCxnSpPr>
        <p:spPr>
          <a:xfrm>
            <a:off x="7956376" y="4077072"/>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0C2B2B83-9E9B-47BC-80AF-2868E4D68BDE}"/>
              </a:ext>
            </a:extLst>
          </p:cNvPr>
          <p:cNvCxnSpPr>
            <a:cxnSpLocks/>
          </p:cNvCxnSpPr>
          <p:nvPr/>
        </p:nvCxnSpPr>
        <p:spPr>
          <a:xfrm>
            <a:off x="1259632" y="3861048"/>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8363506B-829F-4252-A720-1B34070E47DC}"/>
              </a:ext>
            </a:extLst>
          </p:cNvPr>
          <p:cNvCxnSpPr>
            <a:cxnSpLocks/>
          </p:cNvCxnSpPr>
          <p:nvPr/>
        </p:nvCxnSpPr>
        <p:spPr>
          <a:xfrm>
            <a:off x="2123728" y="3861048"/>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Conector recto de flecha 20">
            <a:extLst>
              <a:ext uri="{FF2B5EF4-FFF2-40B4-BE49-F238E27FC236}">
                <a16:creationId xmlns:a16="http://schemas.microsoft.com/office/drawing/2014/main" id="{E11CCFAC-36F6-4BAF-ADBC-FD44E7C44315}"/>
              </a:ext>
            </a:extLst>
          </p:cNvPr>
          <p:cNvCxnSpPr>
            <a:cxnSpLocks/>
          </p:cNvCxnSpPr>
          <p:nvPr/>
        </p:nvCxnSpPr>
        <p:spPr>
          <a:xfrm>
            <a:off x="3059832" y="3861048"/>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21">
            <a:extLst>
              <a:ext uri="{FF2B5EF4-FFF2-40B4-BE49-F238E27FC236}">
                <a16:creationId xmlns:a16="http://schemas.microsoft.com/office/drawing/2014/main" id="{A925938F-ED90-4EC7-A175-6BDCD27A9193}"/>
              </a:ext>
            </a:extLst>
          </p:cNvPr>
          <p:cNvCxnSpPr/>
          <p:nvPr/>
        </p:nvCxnSpPr>
        <p:spPr>
          <a:xfrm>
            <a:off x="467544" y="551723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23" name="Conector recto 22">
            <a:extLst>
              <a:ext uri="{FF2B5EF4-FFF2-40B4-BE49-F238E27FC236}">
                <a16:creationId xmlns:a16="http://schemas.microsoft.com/office/drawing/2014/main" id="{2046BD6C-CDD8-441A-947D-DEB4470041D3}"/>
              </a:ext>
            </a:extLst>
          </p:cNvPr>
          <p:cNvCxnSpPr/>
          <p:nvPr/>
        </p:nvCxnSpPr>
        <p:spPr>
          <a:xfrm>
            <a:off x="4139952" y="5517232"/>
            <a:ext cx="0" cy="504056"/>
          </a:xfrm>
          <a:prstGeom prst="line">
            <a:avLst/>
          </a:prstGeom>
        </p:spPr>
        <p:style>
          <a:lnRef idx="2">
            <a:schemeClr val="dk1"/>
          </a:lnRef>
          <a:fillRef idx="0">
            <a:schemeClr val="dk1"/>
          </a:fillRef>
          <a:effectRef idx="1">
            <a:schemeClr val="dk1"/>
          </a:effectRef>
          <a:fontRef idx="minor">
            <a:schemeClr val="tx1"/>
          </a:fontRef>
        </p:style>
      </p:cxnSp>
      <p:sp>
        <p:nvSpPr>
          <p:cNvPr id="24" name="CuadroTexto 23">
            <a:extLst>
              <a:ext uri="{FF2B5EF4-FFF2-40B4-BE49-F238E27FC236}">
                <a16:creationId xmlns:a16="http://schemas.microsoft.com/office/drawing/2014/main" id="{FC35BB98-FF3A-49DF-9F68-BD73FD92DA96}"/>
              </a:ext>
            </a:extLst>
          </p:cNvPr>
          <p:cNvSpPr txBox="1"/>
          <p:nvPr/>
        </p:nvSpPr>
        <p:spPr>
          <a:xfrm>
            <a:off x="1578496" y="5574611"/>
            <a:ext cx="2962672" cy="369332"/>
          </a:xfrm>
          <a:prstGeom prst="rect">
            <a:avLst/>
          </a:prstGeom>
          <a:noFill/>
        </p:spPr>
        <p:txBody>
          <a:bodyPr wrap="square" rtlCol="0">
            <a:spAutoFit/>
          </a:bodyPr>
          <a:lstStyle/>
          <a:p>
            <a:r>
              <a:rPr lang="es-MX" dirty="0"/>
              <a:t>Periodo de gracia</a:t>
            </a:r>
          </a:p>
        </p:txBody>
      </p:sp>
      <p:cxnSp>
        <p:nvCxnSpPr>
          <p:cNvPr id="25" name="Conector recto de flecha 24">
            <a:extLst>
              <a:ext uri="{FF2B5EF4-FFF2-40B4-BE49-F238E27FC236}">
                <a16:creationId xmlns:a16="http://schemas.microsoft.com/office/drawing/2014/main" id="{B4D5354F-BD0C-4C9A-BECE-2B419D2DA380}"/>
              </a:ext>
            </a:extLst>
          </p:cNvPr>
          <p:cNvCxnSpPr>
            <a:cxnSpLocks/>
          </p:cNvCxnSpPr>
          <p:nvPr/>
        </p:nvCxnSpPr>
        <p:spPr>
          <a:xfrm flipH="1">
            <a:off x="467544" y="5769260"/>
            <a:ext cx="9361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69566117-E02D-41F6-AD66-3368605E72FA}"/>
              </a:ext>
            </a:extLst>
          </p:cNvPr>
          <p:cNvCxnSpPr>
            <a:cxnSpLocks/>
          </p:cNvCxnSpPr>
          <p:nvPr/>
        </p:nvCxnSpPr>
        <p:spPr>
          <a:xfrm>
            <a:off x="3419872" y="5805264"/>
            <a:ext cx="7200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9EBA4ED-264F-45C6-ACE5-27FBA924A9F3}"/>
              </a:ext>
            </a:extLst>
          </p:cNvPr>
          <p:cNvCxnSpPr>
            <a:cxnSpLocks/>
          </p:cNvCxnSpPr>
          <p:nvPr/>
        </p:nvCxnSpPr>
        <p:spPr>
          <a:xfrm>
            <a:off x="3059832" y="6021288"/>
            <a:ext cx="0" cy="278740"/>
          </a:xfrm>
          <a:prstGeom prst="line">
            <a:avLst/>
          </a:prstGeom>
        </p:spPr>
        <p:style>
          <a:lnRef idx="2">
            <a:schemeClr val="dk1"/>
          </a:lnRef>
          <a:fillRef idx="0">
            <a:schemeClr val="dk1"/>
          </a:fillRef>
          <a:effectRef idx="1">
            <a:schemeClr val="dk1"/>
          </a:effectRef>
          <a:fontRef idx="minor">
            <a:schemeClr val="tx1"/>
          </a:fontRef>
        </p:style>
      </p:cxnSp>
      <p:cxnSp>
        <p:nvCxnSpPr>
          <p:cNvPr id="28" name="Conector recto de flecha 27">
            <a:extLst>
              <a:ext uri="{FF2B5EF4-FFF2-40B4-BE49-F238E27FC236}">
                <a16:creationId xmlns:a16="http://schemas.microsoft.com/office/drawing/2014/main" id="{61F813BE-49E5-4D48-8D72-29FD07F10FF5}"/>
              </a:ext>
            </a:extLst>
          </p:cNvPr>
          <p:cNvCxnSpPr>
            <a:cxnSpLocks/>
          </p:cNvCxnSpPr>
          <p:nvPr/>
        </p:nvCxnSpPr>
        <p:spPr>
          <a:xfrm flipH="1">
            <a:off x="3059832" y="6143238"/>
            <a:ext cx="16561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FCA219B4-551A-42A6-BD8E-DC0C446A9369}"/>
              </a:ext>
            </a:extLst>
          </p:cNvPr>
          <p:cNvCxnSpPr>
            <a:cxnSpLocks/>
          </p:cNvCxnSpPr>
          <p:nvPr/>
        </p:nvCxnSpPr>
        <p:spPr>
          <a:xfrm>
            <a:off x="7596336" y="5958572"/>
            <a:ext cx="0" cy="278740"/>
          </a:xfrm>
          <a:prstGeom prst="line">
            <a:avLst/>
          </a:prstGeom>
        </p:spPr>
        <p:style>
          <a:lnRef idx="2">
            <a:schemeClr val="dk1"/>
          </a:lnRef>
          <a:fillRef idx="0">
            <a:schemeClr val="dk1"/>
          </a:fillRef>
          <a:effectRef idx="1">
            <a:schemeClr val="dk1"/>
          </a:effectRef>
          <a:fontRef idx="minor">
            <a:schemeClr val="tx1"/>
          </a:fontRef>
        </p:style>
      </p:cxnSp>
      <p:cxnSp>
        <p:nvCxnSpPr>
          <p:cNvPr id="30" name="Conector recto de flecha 29">
            <a:extLst>
              <a:ext uri="{FF2B5EF4-FFF2-40B4-BE49-F238E27FC236}">
                <a16:creationId xmlns:a16="http://schemas.microsoft.com/office/drawing/2014/main" id="{C43EC2A2-D26F-4A19-865B-B3862A953BB5}"/>
              </a:ext>
            </a:extLst>
          </p:cNvPr>
          <p:cNvCxnSpPr>
            <a:cxnSpLocks/>
          </p:cNvCxnSpPr>
          <p:nvPr/>
        </p:nvCxnSpPr>
        <p:spPr>
          <a:xfrm>
            <a:off x="7164288" y="6165304"/>
            <a:ext cx="2880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D4B594C2-AF1E-47F4-8F9E-8D9B36BD8DA4}"/>
              </a:ext>
            </a:extLst>
          </p:cNvPr>
          <p:cNvCxnSpPr/>
          <p:nvPr/>
        </p:nvCxnSpPr>
        <p:spPr>
          <a:xfrm flipV="1">
            <a:off x="3059832" y="3356992"/>
            <a:ext cx="0" cy="44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CuadroTexto 31">
            <a:extLst>
              <a:ext uri="{FF2B5EF4-FFF2-40B4-BE49-F238E27FC236}">
                <a16:creationId xmlns:a16="http://schemas.microsoft.com/office/drawing/2014/main" id="{91878BE6-DB4D-4D29-BE23-3A4A9CB0234A}"/>
              </a:ext>
            </a:extLst>
          </p:cNvPr>
          <p:cNvSpPr txBox="1"/>
          <p:nvPr/>
        </p:nvSpPr>
        <p:spPr>
          <a:xfrm>
            <a:off x="1979712" y="2780928"/>
            <a:ext cx="2448272" cy="646331"/>
          </a:xfrm>
          <a:prstGeom prst="rect">
            <a:avLst/>
          </a:prstGeom>
          <a:noFill/>
        </p:spPr>
        <p:txBody>
          <a:bodyPr wrap="square" rtlCol="0">
            <a:spAutoFit/>
          </a:bodyPr>
          <a:lstStyle/>
          <a:p>
            <a:r>
              <a:rPr lang="es-MX" dirty="0"/>
              <a:t>Comienzo del plazo de la anualidad vencida</a:t>
            </a:r>
          </a:p>
        </p:txBody>
      </p:sp>
      <p:sp>
        <p:nvSpPr>
          <p:cNvPr id="33" name="CuadroTexto 32">
            <a:extLst>
              <a:ext uri="{FF2B5EF4-FFF2-40B4-BE49-F238E27FC236}">
                <a16:creationId xmlns:a16="http://schemas.microsoft.com/office/drawing/2014/main" id="{7FE69AAD-D1E5-4641-B15A-94C99546CC84}"/>
              </a:ext>
            </a:extLst>
          </p:cNvPr>
          <p:cNvSpPr txBox="1"/>
          <p:nvPr/>
        </p:nvSpPr>
        <p:spPr>
          <a:xfrm>
            <a:off x="4932040" y="5958572"/>
            <a:ext cx="2962672" cy="369332"/>
          </a:xfrm>
          <a:prstGeom prst="rect">
            <a:avLst/>
          </a:prstGeom>
          <a:noFill/>
        </p:spPr>
        <p:txBody>
          <a:bodyPr wrap="square" rtlCol="0">
            <a:spAutoFit/>
          </a:bodyPr>
          <a:lstStyle/>
          <a:p>
            <a:r>
              <a:rPr lang="es-MX" dirty="0"/>
              <a:t>Plazo de la anualidad</a:t>
            </a:r>
          </a:p>
        </p:txBody>
      </p:sp>
      <p:sp>
        <p:nvSpPr>
          <p:cNvPr id="34" name="CuadroTexto 33">
            <a:extLst>
              <a:ext uri="{FF2B5EF4-FFF2-40B4-BE49-F238E27FC236}">
                <a16:creationId xmlns:a16="http://schemas.microsoft.com/office/drawing/2014/main" id="{61925287-8B1A-4F43-9C42-A4A175A8C102}"/>
              </a:ext>
            </a:extLst>
          </p:cNvPr>
          <p:cNvSpPr txBox="1"/>
          <p:nvPr/>
        </p:nvSpPr>
        <p:spPr>
          <a:xfrm>
            <a:off x="526872" y="4195426"/>
            <a:ext cx="8365608" cy="369332"/>
          </a:xfrm>
          <a:prstGeom prst="rect">
            <a:avLst/>
          </a:prstGeom>
          <a:noFill/>
        </p:spPr>
        <p:txBody>
          <a:bodyPr wrap="square" rtlCol="0">
            <a:spAutoFit/>
          </a:bodyPr>
          <a:lstStyle/>
          <a:p>
            <a:r>
              <a:rPr lang="es-MX" dirty="0"/>
              <a:t>0           1               2 ……                         m              m+1         m+2…  m+(n-1)        m+n    </a:t>
            </a:r>
          </a:p>
        </p:txBody>
      </p:sp>
      <p:sp>
        <p:nvSpPr>
          <p:cNvPr id="38" name="CuadroTexto 37">
            <a:extLst>
              <a:ext uri="{FF2B5EF4-FFF2-40B4-BE49-F238E27FC236}">
                <a16:creationId xmlns:a16="http://schemas.microsoft.com/office/drawing/2014/main" id="{1775C4C0-EB43-4731-B14E-AA11AB665A4B}"/>
              </a:ext>
            </a:extLst>
          </p:cNvPr>
          <p:cNvSpPr txBox="1"/>
          <p:nvPr/>
        </p:nvSpPr>
        <p:spPr>
          <a:xfrm>
            <a:off x="1628244" y="4797677"/>
            <a:ext cx="6904196" cy="369332"/>
          </a:xfrm>
          <a:prstGeom prst="rect">
            <a:avLst/>
          </a:prstGeom>
          <a:noFill/>
        </p:spPr>
        <p:txBody>
          <a:bodyPr wrap="square" rtlCol="0">
            <a:spAutoFit/>
          </a:bodyPr>
          <a:lstStyle/>
          <a:p>
            <a:r>
              <a:rPr lang="es-MX" dirty="0"/>
              <a:t>                       0                1                2              3 …        n-1                n          </a:t>
            </a:r>
          </a:p>
        </p:txBody>
      </p:sp>
    </p:spTree>
    <p:extLst>
      <p:ext uri="{BB962C8B-B14F-4D97-AF65-F5344CB8AC3E}">
        <p14:creationId xmlns:p14="http://schemas.microsoft.com/office/powerpoint/2010/main" val="3872508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8CEB94-FE59-405E-B74F-8431A3C6F34E}"/>
              </a:ext>
            </a:extLst>
          </p:cNvPr>
          <p:cNvSpPr>
            <a:spLocks noGrp="1"/>
          </p:cNvSpPr>
          <p:nvPr>
            <p:ph type="title"/>
          </p:nvPr>
        </p:nvSpPr>
        <p:spPr/>
        <p:txBody>
          <a:bodyPr/>
          <a:lstStyle/>
          <a:p>
            <a:r>
              <a:rPr lang="es-MX" dirty="0"/>
              <a:t>Ejemplo</a:t>
            </a:r>
          </a:p>
        </p:txBody>
      </p:sp>
      <p:sp>
        <p:nvSpPr>
          <p:cNvPr id="3" name="Marcador de contenido 2">
            <a:extLst>
              <a:ext uri="{FF2B5EF4-FFF2-40B4-BE49-F238E27FC236}">
                <a16:creationId xmlns:a16="http://schemas.microsoft.com/office/drawing/2014/main" id="{0BB1655D-3219-40BF-93B7-9635776BC4CE}"/>
              </a:ext>
            </a:extLst>
          </p:cNvPr>
          <p:cNvSpPr>
            <a:spLocks noGrp="1"/>
          </p:cNvSpPr>
          <p:nvPr>
            <p:ph idx="1"/>
          </p:nvPr>
        </p:nvSpPr>
        <p:spPr/>
        <p:txBody>
          <a:bodyPr/>
          <a:lstStyle/>
          <a:p>
            <a:pPr marL="0" indent="0">
              <a:buNone/>
            </a:pPr>
            <a:r>
              <a:rPr lang="es-MX" dirty="0"/>
              <a:t>Antonio compra una computadora de escritorio mediante el pago de 6 mensualidades sucesivas de $4100 cada una, pagando la mensualidad 3 meses después de la compra, ¿cuál es el precio de contado de la computadora si se esta cobrando una tasa de interés del 33% capitalizable cada mes?</a:t>
            </a:r>
          </a:p>
        </p:txBody>
      </p:sp>
    </p:spTree>
    <p:extLst>
      <p:ext uri="{BB962C8B-B14F-4D97-AF65-F5344CB8AC3E}">
        <p14:creationId xmlns:p14="http://schemas.microsoft.com/office/powerpoint/2010/main" val="19015166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C500C4-9B9C-4969-AC56-511CE84EF90C}"/>
              </a:ext>
            </a:extLst>
          </p:cNvPr>
          <p:cNvSpPr>
            <a:spLocks noGrp="1"/>
          </p:cNvSpPr>
          <p:nvPr>
            <p:ph type="title"/>
          </p:nvPr>
        </p:nvSpPr>
        <p:spPr>
          <a:xfrm>
            <a:off x="436608" y="335797"/>
            <a:ext cx="8229600" cy="1143000"/>
          </a:xfrm>
        </p:spPr>
        <p:txBody>
          <a:bodyPr/>
          <a:lstStyle/>
          <a:p>
            <a:r>
              <a:rPr lang="es-MX" dirty="0"/>
              <a:t>Solución</a:t>
            </a:r>
          </a:p>
        </p:txBody>
      </p:sp>
      <p:sp>
        <p:nvSpPr>
          <p:cNvPr id="3" name="Marcador de contenido 2">
            <a:extLst>
              <a:ext uri="{FF2B5EF4-FFF2-40B4-BE49-F238E27FC236}">
                <a16:creationId xmlns:a16="http://schemas.microsoft.com/office/drawing/2014/main" id="{C7329CB0-953A-41C4-A474-CA2AC65A1B7B}"/>
              </a:ext>
            </a:extLst>
          </p:cNvPr>
          <p:cNvSpPr>
            <a:spLocks noGrp="1"/>
          </p:cNvSpPr>
          <p:nvPr>
            <p:ph idx="1"/>
          </p:nvPr>
        </p:nvSpPr>
        <p:spPr>
          <a:xfrm>
            <a:off x="449013" y="1585189"/>
            <a:ext cx="8229600" cy="4389120"/>
          </a:xfrm>
        </p:spPr>
        <p:txBody>
          <a:bodyPr>
            <a:noAutofit/>
          </a:bodyPr>
          <a:lstStyle/>
          <a:p>
            <a:pPr marL="0" indent="0">
              <a:buNone/>
            </a:pPr>
            <a:r>
              <a:rPr lang="es-MX" dirty="0"/>
              <a:t>A continuación se muestra el diagrama de tiempo, en done C es el precio de contado de la computadora</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Tomando como fecha focal el periodo 2, establecemos nuestra ecuación de valores equivalentes:</a:t>
            </a:r>
          </a:p>
        </p:txBody>
      </p:sp>
      <p:cxnSp>
        <p:nvCxnSpPr>
          <p:cNvPr id="4" name="Conector recto 3">
            <a:extLst>
              <a:ext uri="{FF2B5EF4-FFF2-40B4-BE49-F238E27FC236}">
                <a16:creationId xmlns:a16="http://schemas.microsoft.com/office/drawing/2014/main" id="{E959F51B-3FB0-4B0A-AC90-7B6A1C936692}"/>
              </a:ext>
            </a:extLst>
          </p:cNvPr>
          <p:cNvCxnSpPr>
            <a:cxnSpLocks/>
          </p:cNvCxnSpPr>
          <p:nvPr/>
        </p:nvCxnSpPr>
        <p:spPr>
          <a:xfrm>
            <a:off x="35496" y="3006244"/>
            <a:ext cx="7200800"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616B8142-467F-4E5E-BAFF-69B07F8E53A0}"/>
              </a:ext>
            </a:extLst>
          </p:cNvPr>
          <p:cNvCxnSpPr/>
          <p:nvPr/>
        </p:nvCxnSpPr>
        <p:spPr>
          <a:xfrm>
            <a:off x="107504" y="279022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1588102B-A55C-4A8D-871A-7AA3996D8D0C}"/>
              </a:ext>
            </a:extLst>
          </p:cNvPr>
          <p:cNvCxnSpPr/>
          <p:nvPr/>
        </p:nvCxnSpPr>
        <p:spPr>
          <a:xfrm>
            <a:off x="3707904" y="279022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35DBF16D-ED12-4152-B601-05A35C9FDC56}"/>
              </a:ext>
            </a:extLst>
          </p:cNvPr>
          <p:cNvCxnSpPr/>
          <p:nvPr/>
        </p:nvCxnSpPr>
        <p:spPr>
          <a:xfrm>
            <a:off x="4716016" y="279022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E6F88F58-65D1-4DAD-B118-4A100FF691DA}"/>
              </a:ext>
            </a:extLst>
          </p:cNvPr>
          <p:cNvCxnSpPr/>
          <p:nvPr/>
        </p:nvCxnSpPr>
        <p:spPr>
          <a:xfrm>
            <a:off x="5652120" y="279022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AC0BEBA3-047F-446C-AAAE-0714E6E2204C}"/>
              </a:ext>
            </a:extLst>
          </p:cNvPr>
          <p:cNvCxnSpPr/>
          <p:nvPr/>
        </p:nvCxnSpPr>
        <p:spPr>
          <a:xfrm>
            <a:off x="6444208" y="279022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9">
            <a:extLst>
              <a:ext uri="{FF2B5EF4-FFF2-40B4-BE49-F238E27FC236}">
                <a16:creationId xmlns:a16="http://schemas.microsoft.com/office/drawing/2014/main" id="{98EF35A9-9F6E-4AD6-873B-48AE1ABCE8B3}"/>
              </a:ext>
            </a:extLst>
          </p:cNvPr>
          <p:cNvCxnSpPr/>
          <p:nvPr/>
        </p:nvCxnSpPr>
        <p:spPr>
          <a:xfrm>
            <a:off x="7236296" y="2790220"/>
            <a:ext cx="0" cy="504056"/>
          </a:xfrm>
          <a:prstGeom prst="line">
            <a:avLst/>
          </a:prstGeom>
        </p:spPr>
        <p:style>
          <a:lnRef idx="2">
            <a:schemeClr val="dk1"/>
          </a:lnRef>
          <a:fillRef idx="0">
            <a:schemeClr val="dk1"/>
          </a:fillRef>
          <a:effectRef idx="1">
            <a:schemeClr val="dk1"/>
          </a:effectRef>
          <a:fontRef idx="minor">
            <a:schemeClr val="tx1"/>
          </a:fontRef>
        </p:style>
      </p:cxnSp>
      <p:sp>
        <p:nvSpPr>
          <p:cNvPr id="12" name="CuadroTexto 11">
            <a:extLst>
              <a:ext uri="{FF2B5EF4-FFF2-40B4-BE49-F238E27FC236}">
                <a16:creationId xmlns:a16="http://schemas.microsoft.com/office/drawing/2014/main" id="{02759911-995D-44CC-852D-959F5ADA0AE3}"/>
              </a:ext>
            </a:extLst>
          </p:cNvPr>
          <p:cNvSpPr txBox="1"/>
          <p:nvPr/>
        </p:nvSpPr>
        <p:spPr>
          <a:xfrm>
            <a:off x="2779" y="2420888"/>
            <a:ext cx="8051871" cy="369332"/>
          </a:xfrm>
          <a:prstGeom prst="rect">
            <a:avLst/>
          </a:prstGeom>
          <a:noFill/>
        </p:spPr>
        <p:txBody>
          <a:bodyPr wrap="square" rtlCol="0">
            <a:spAutoFit/>
          </a:bodyPr>
          <a:lstStyle/>
          <a:p>
            <a:r>
              <a:rPr lang="es-MX" dirty="0"/>
              <a:t>                                        41000       41000         41000      41000     41000    41000</a:t>
            </a:r>
          </a:p>
        </p:txBody>
      </p:sp>
      <p:cxnSp>
        <p:nvCxnSpPr>
          <p:cNvPr id="13" name="Conector recto de flecha 12">
            <a:extLst>
              <a:ext uri="{FF2B5EF4-FFF2-40B4-BE49-F238E27FC236}">
                <a16:creationId xmlns:a16="http://schemas.microsoft.com/office/drawing/2014/main" id="{9D0846E7-0F53-4C27-B124-F997FA99BD7D}"/>
              </a:ext>
            </a:extLst>
          </p:cNvPr>
          <p:cNvCxnSpPr/>
          <p:nvPr/>
        </p:nvCxnSpPr>
        <p:spPr>
          <a:xfrm>
            <a:off x="3707904" y="300624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Conector recto de flecha 13">
            <a:extLst>
              <a:ext uri="{FF2B5EF4-FFF2-40B4-BE49-F238E27FC236}">
                <a16:creationId xmlns:a16="http://schemas.microsoft.com/office/drawing/2014/main" id="{3CC1F1B2-EE8C-48CA-8CF0-AAA396D38478}"/>
              </a:ext>
            </a:extLst>
          </p:cNvPr>
          <p:cNvCxnSpPr/>
          <p:nvPr/>
        </p:nvCxnSpPr>
        <p:spPr>
          <a:xfrm>
            <a:off x="4716016" y="300624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a:extLst>
              <a:ext uri="{FF2B5EF4-FFF2-40B4-BE49-F238E27FC236}">
                <a16:creationId xmlns:a16="http://schemas.microsoft.com/office/drawing/2014/main" id="{C88DA9ED-D5B7-429E-AA1E-9A2C52650816}"/>
              </a:ext>
            </a:extLst>
          </p:cNvPr>
          <p:cNvCxnSpPr/>
          <p:nvPr/>
        </p:nvCxnSpPr>
        <p:spPr>
          <a:xfrm>
            <a:off x="5652120" y="3015536"/>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Conector recto de flecha 15">
            <a:extLst>
              <a:ext uri="{FF2B5EF4-FFF2-40B4-BE49-F238E27FC236}">
                <a16:creationId xmlns:a16="http://schemas.microsoft.com/office/drawing/2014/main" id="{4B91D6E1-D083-4C8E-A2A0-0FAEDB870C15}"/>
              </a:ext>
            </a:extLst>
          </p:cNvPr>
          <p:cNvCxnSpPr/>
          <p:nvPr/>
        </p:nvCxnSpPr>
        <p:spPr>
          <a:xfrm>
            <a:off x="6444208" y="300624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Conector recto de flecha 16">
            <a:extLst>
              <a:ext uri="{FF2B5EF4-FFF2-40B4-BE49-F238E27FC236}">
                <a16:creationId xmlns:a16="http://schemas.microsoft.com/office/drawing/2014/main" id="{23CEACD2-B428-4785-99F1-3A8F50E5B9AA}"/>
              </a:ext>
            </a:extLst>
          </p:cNvPr>
          <p:cNvCxnSpPr/>
          <p:nvPr/>
        </p:nvCxnSpPr>
        <p:spPr>
          <a:xfrm>
            <a:off x="7236296" y="3006244"/>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Conector recto de flecha 20">
            <a:extLst>
              <a:ext uri="{FF2B5EF4-FFF2-40B4-BE49-F238E27FC236}">
                <a16:creationId xmlns:a16="http://schemas.microsoft.com/office/drawing/2014/main" id="{5252EF94-699A-4BA8-86AF-19B8A25D6D98}"/>
              </a:ext>
            </a:extLst>
          </p:cNvPr>
          <p:cNvCxnSpPr>
            <a:cxnSpLocks/>
          </p:cNvCxnSpPr>
          <p:nvPr/>
        </p:nvCxnSpPr>
        <p:spPr>
          <a:xfrm>
            <a:off x="2699792" y="2790220"/>
            <a:ext cx="0" cy="9361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3" name="CuadroTexto 32">
            <a:extLst>
              <a:ext uri="{FF2B5EF4-FFF2-40B4-BE49-F238E27FC236}">
                <a16:creationId xmlns:a16="http://schemas.microsoft.com/office/drawing/2014/main" id="{07A9F867-B71F-4FAB-824B-AEC16D3591F1}"/>
              </a:ext>
            </a:extLst>
          </p:cNvPr>
          <p:cNvSpPr txBox="1"/>
          <p:nvPr/>
        </p:nvSpPr>
        <p:spPr>
          <a:xfrm>
            <a:off x="-127374" y="3140969"/>
            <a:ext cx="8659814" cy="369332"/>
          </a:xfrm>
          <a:prstGeom prst="rect">
            <a:avLst/>
          </a:prstGeom>
          <a:noFill/>
        </p:spPr>
        <p:txBody>
          <a:bodyPr wrap="square" rtlCol="0">
            <a:spAutoFit/>
          </a:bodyPr>
          <a:lstStyle/>
          <a:p>
            <a:r>
              <a:rPr lang="es-MX" dirty="0"/>
              <a:t>    0            1             2               3               4                 5              6            7           8    meses      </a:t>
            </a:r>
          </a:p>
        </p:txBody>
      </p:sp>
      <p:sp>
        <p:nvSpPr>
          <p:cNvPr id="35" name="CuadroTexto 34">
            <a:extLst>
              <a:ext uri="{FF2B5EF4-FFF2-40B4-BE49-F238E27FC236}">
                <a16:creationId xmlns:a16="http://schemas.microsoft.com/office/drawing/2014/main" id="{AA200FA1-763B-42F6-951D-ACA6FA60E48A}"/>
              </a:ext>
            </a:extLst>
          </p:cNvPr>
          <p:cNvSpPr txBox="1"/>
          <p:nvPr/>
        </p:nvSpPr>
        <p:spPr>
          <a:xfrm>
            <a:off x="1489519" y="3654316"/>
            <a:ext cx="8195049" cy="369332"/>
          </a:xfrm>
          <a:prstGeom prst="rect">
            <a:avLst/>
          </a:prstGeom>
          <a:noFill/>
        </p:spPr>
        <p:txBody>
          <a:bodyPr wrap="square" rtlCol="0">
            <a:spAutoFit/>
          </a:bodyPr>
          <a:lstStyle/>
          <a:p>
            <a:r>
              <a:rPr lang="es-MX" dirty="0"/>
              <a:t>    0                1                2                3               4           5           6 plzo de la anualidad             </a:t>
            </a:r>
          </a:p>
        </p:txBody>
      </p:sp>
      <p:sp>
        <p:nvSpPr>
          <p:cNvPr id="36" name="CuadroTexto 35">
            <a:extLst>
              <a:ext uri="{FF2B5EF4-FFF2-40B4-BE49-F238E27FC236}">
                <a16:creationId xmlns:a16="http://schemas.microsoft.com/office/drawing/2014/main" id="{42CD5745-D5DB-4106-ADDF-DE8222087C62}"/>
              </a:ext>
            </a:extLst>
          </p:cNvPr>
          <p:cNvSpPr txBox="1"/>
          <p:nvPr/>
        </p:nvSpPr>
        <p:spPr>
          <a:xfrm>
            <a:off x="-69688" y="3998960"/>
            <a:ext cx="608781" cy="369332"/>
          </a:xfrm>
          <a:prstGeom prst="rect">
            <a:avLst/>
          </a:prstGeom>
          <a:noFill/>
        </p:spPr>
        <p:txBody>
          <a:bodyPr wrap="square" rtlCol="0">
            <a:spAutoFit/>
          </a:bodyPr>
          <a:lstStyle/>
          <a:p>
            <a:r>
              <a:rPr lang="es-MX" dirty="0"/>
              <a:t>C</a:t>
            </a:r>
          </a:p>
        </p:txBody>
      </p:sp>
      <p:cxnSp>
        <p:nvCxnSpPr>
          <p:cNvPr id="38" name="Conector recto de flecha 37">
            <a:extLst>
              <a:ext uri="{FF2B5EF4-FFF2-40B4-BE49-F238E27FC236}">
                <a16:creationId xmlns:a16="http://schemas.microsoft.com/office/drawing/2014/main" id="{1B973468-450F-4080-AAEF-102DA74A8E04}"/>
              </a:ext>
            </a:extLst>
          </p:cNvPr>
          <p:cNvCxnSpPr/>
          <p:nvPr/>
        </p:nvCxnSpPr>
        <p:spPr>
          <a:xfrm>
            <a:off x="107504" y="3015536"/>
            <a:ext cx="0" cy="100811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Conector recto 17">
            <a:extLst>
              <a:ext uri="{FF2B5EF4-FFF2-40B4-BE49-F238E27FC236}">
                <a16:creationId xmlns:a16="http://schemas.microsoft.com/office/drawing/2014/main" id="{EE82E206-D453-4826-A87E-0FBD59B5581B}"/>
              </a:ext>
            </a:extLst>
          </p:cNvPr>
          <p:cNvCxnSpPr/>
          <p:nvPr/>
        </p:nvCxnSpPr>
        <p:spPr>
          <a:xfrm>
            <a:off x="971600" y="2708920"/>
            <a:ext cx="0" cy="936104"/>
          </a:xfrm>
          <a:prstGeom prst="line">
            <a:avLst/>
          </a:prstGeom>
        </p:spPr>
        <p:style>
          <a:lnRef idx="2">
            <a:schemeClr val="dk1"/>
          </a:lnRef>
          <a:fillRef idx="0">
            <a:schemeClr val="dk1"/>
          </a:fillRef>
          <a:effectRef idx="1">
            <a:schemeClr val="dk1"/>
          </a:effectRef>
          <a:fontRef idx="minor">
            <a:schemeClr val="tx1"/>
          </a:fontRef>
        </p:style>
      </p:cxnSp>
      <p:cxnSp>
        <p:nvCxnSpPr>
          <p:cNvPr id="26" name="Conector recto 25">
            <a:extLst>
              <a:ext uri="{FF2B5EF4-FFF2-40B4-BE49-F238E27FC236}">
                <a16:creationId xmlns:a16="http://schemas.microsoft.com/office/drawing/2014/main" id="{900D8675-B5D9-4825-90F0-7FE5D8BC108F}"/>
              </a:ext>
            </a:extLst>
          </p:cNvPr>
          <p:cNvCxnSpPr/>
          <p:nvPr/>
        </p:nvCxnSpPr>
        <p:spPr>
          <a:xfrm>
            <a:off x="1763688" y="2708920"/>
            <a:ext cx="0" cy="936104"/>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175318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F5022FD7-37D0-4E89-B378-C260D1B1566C}"/>
                  </a:ext>
                </a:extLst>
              </p:cNvPr>
              <p:cNvSpPr>
                <a:spLocks noGrp="1"/>
              </p:cNvSpPr>
              <p:nvPr>
                <p:ph idx="1"/>
              </p:nvPr>
            </p:nvSpPr>
            <p:spPr>
              <a:xfrm>
                <a:off x="467544" y="692696"/>
                <a:ext cx="8229600" cy="4389120"/>
              </a:xfrm>
            </p:spPr>
            <p:txBody>
              <a:bodyPr>
                <a:noAutofit/>
              </a:bodyPr>
              <a:lstStyle/>
              <a:p>
                <a:pPr marL="0" indent="0">
                  <a:buNone/>
                </a:pPr>
                <a:r>
                  <a:rPr lang="es-MX" dirty="0"/>
                  <a:t>Para solucionar este problema, se despeja C de la siguiente ecuación de valores equivalentes:</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r>
                  <a:rPr lang="es-MX" dirty="0"/>
                  <a:t>Despejando a C se tiene que:</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=$3387</m:t>
                      </m:r>
                    </m:oMath>
                  </m:oMathPara>
                </a14:m>
                <a:endParaRPr lang="es-MX" dirty="0"/>
              </a:p>
              <a:p>
                <a:pPr marL="0" indent="0">
                  <a:buNone/>
                </a:pPr>
                <a:endParaRPr lang="es-MX" dirty="0"/>
              </a:p>
              <a:p>
                <a:pPr marL="0" indent="0">
                  <a:buNone/>
                </a:pPr>
                <a:r>
                  <a:rPr lang="es-MX" dirty="0"/>
                  <a:t>Por lo que la computadora de contado vale $3387</a:t>
                </a:r>
              </a:p>
              <a:p>
                <a:pPr marL="0" indent="0">
                  <a:buNone/>
                </a:pPr>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F5022FD7-37D0-4E89-B378-C260D1B1566C}"/>
                  </a:ext>
                </a:extLst>
              </p:cNvPr>
              <p:cNvSpPr>
                <a:spLocks noGrp="1" noRot="1" noChangeAspect="1" noMove="1" noResize="1" noEditPoints="1" noAdjustHandles="1" noChangeArrowheads="1" noChangeShapeType="1" noTextEdit="1"/>
              </p:cNvSpPr>
              <p:nvPr>
                <p:ph idx="1"/>
              </p:nvPr>
            </p:nvSpPr>
            <p:spPr>
              <a:xfrm>
                <a:off x="467544" y="692696"/>
                <a:ext cx="8229600" cy="4389120"/>
              </a:xfrm>
              <a:blipFill>
                <a:blip r:embed="rId2"/>
                <a:stretch>
                  <a:fillRect l="-1333" t="-1250" b="-861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2AEBB0E3-725D-4746-B283-35EC16DB1F9A}"/>
                  </a:ext>
                </a:extLst>
              </p:cNvPr>
              <p:cNvSpPr/>
              <p:nvPr/>
            </p:nvSpPr>
            <p:spPr>
              <a:xfrm>
                <a:off x="1979712" y="1844824"/>
                <a:ext cx="4228337" cy="11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i="1" smtClean="0">
                          <a:latin typeface="Cambria Math" panose="02040503050406030204" pitchFamily="18" charset="0"/>
                        </a:rPr>
                        <m:t>𝐶</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0.33</m:t>
                                  </m:r>
                                </m:num>
                                <m:den>
                                  <m:r>
                                    <a:rPr lang="es-MX" i="1">
                                      <a:latin typeface="Cambria Math" panose="02040503050406030204" pitchFamily="18" charset="0"/>
                                    </a:rPr>
                                    <m:t>12</m:t>
                                  </m:r>
                                </m:den>
                              </m:f>
                            </m:e>
                          </m:d>
                        </m:e>
                        <m:sup>
                          <m:r>
                            <a:rPr lang="es-MX" b="0" i="1" smtClean="0">
                              <a:latin typeface="Cambria Math" panose="02040503050406030204" pitchFamily="18" charset="0"/>
                            </a:rPr>
                            <m:t>2</m:t>
                          </m:r>
                        </m:sup>
                      </m:sSup>
                      <m:r>
                        <a:rPr lang="es-MX" i="1">
                          <a:latin typeface="Cambria Math" panose="02040503050406030204" pitchFamily="18" charset="0"/>
                        </a:rPr>
                        <m:t>=4100</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1−</m:t>
                              </m:r>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i="1">
                                              <a:latin typeface="Cambria Math" panose="02040503050406030204" pitchFamily="18" charset="0"/>
                                            </a:rPr>
                                            <m:t>0.33</m:t>
                                          </m:r>
                                        </m:num>
                                        <m:den>
                                          <m:r>
                                            <a:rPr lang="es-MX" i="1">
                                              <a:latin typeface="Cambria Math" panose="02040503050406030204" pitchFamily="18" charset="0"/>
                                            </a:rPr>
                                            <m:t>12</m:t>
                                          </m:r>
                                        </m:den>
                                      </m:f>
                                    </m:e>
                                  </m:d>
                                </m:e>
                                <m:sup>
                                  <m:r>
                                    <a:rPr lang="es-MX" b="0" i="1" smtClean="0">
                                      <a:latin typeface="Cambria Math" panose="02040503050406030204" pitchFamily="18" charset="0"/>
                                    </a:rPr>
                                    <m:t>6</m:t>
                                  </m:r>
                                </m:sup>
                              </m:sSup>
                            </m:num>
                            <m:den>
                              <m:d>
                                <m:dPr>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0.33</m:t>
                                      </m:r>
                                    </m:num>
                                    <m:den>
                                      <m:r>
                                        <a:rPr lang="es-MX" i="1">
                                          <a:latin typeface="Cambria Math" panose="02040503050406030204" pitchFamily="18" charset="0"/>
                                        </a:rPr>
                                        <m:t>12</m:t>
                                      </m:r>
                                    </m:den>
                                  </m:f>
                                </m:e>
                              </m:d>
                            </m:den>
                          </m:f>
                        </m:e>
                      </m:d>
                    </m:oMath>
                  </m:oMathPara>
                </a14:m>
                <a:endParaRPr lang="es-MX" dirty="0"/>
              </a:p>
            </p:txBody>
          </p:sp>
        </mc:Choice>
        <mc:Fallback xmlns="">
          <p:sp>
            <p:nvSpPr>
              <p:cNvPr id="4" name="Rectángulo 3">
                <a:extLst>
                  <a:ext uri="{FF2B5EF4-FFF2-40B4-BE49-F238E27FC236}">
                    <a16:creationId xmlns:a16="http://schemas.microsoft.com/office/drawing/2014/main" id="{2AEBB0E3-725D-4746-B283-35EC16DB1F9A}"/>
                  </a:ext>
                </a:extLst>
              </p:cNvPr>
              <p:cNvSpPr>
                <a:spLocks noRot="1" noChangeAspect="1" noMove="1" noResize="1" noEditPoints="1" noAdjustHandles="1" noChangeArrowheads="1" noChangeShapeType="1" noTextEdit="1"/>
              </p:cNvSpPr>
              <p:nvPr/>
            </p:nvSpPr>
            <p:spPr>
              <a:xfrm>
                <a:off x="1979712" y="1844824"/>
                <a:ext cx="4228337" cy="1197059"/>
              </a:xfrm>
              <a:prstGeom prst="rect">
                <a:avLst/>
              </a:prstGeom>
              <a:blipFill>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50034146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F3DC31-7ADB-4023-966F-381122028359}"/>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C0C683AF-9F98-4CBF-AD34-014DCAA91E59}"/>
              </a:ext>
            </a:extLst>
          </p:cNvPr>
          <p:cNvSpPr>
            <a:spLocks noGrp="1"/>
          </p:cNvSpPr>
          <p:nvPr>
            <p:ph idx="1"/>
          </p:nvPr>
        </p:nvSpPr>
        <p:spPr/>
        <p:txBody>
          <a:bodyPr/>
          <a:lstStyle/>
          <a:p>
            <a:pPr marL="0" indent="0">
              <a:buNone/>
            </a:pPr>
            <a:r>
              <a:rPr lang="es-MX" dirty="0"/>
              <a:t>Durante este mes, Mueblería el Portal ofrece la promoción “Compre ahora y pague después”, la cual consiste en pagar el precio de todas las mercancías en 8 meses en 8 mensualidades, empezando 4 meses después de la compra. ¿cuál será la mensualidad que debe de pagar la señora Arrieta si compró una lavadora en $55520 y le cargan un interés del 3.54% mensual?</a:t>
            </a:r>
          </a:p>
        </p:txBody>
      </p:sp>
    </p:spTree>
    <p:extLst>
      <p:ext uri="{BB962C8B-B14F-4D97-AF65-F5344CB8AC3E}">
        <p14:creationId xmlns:p14="http://schemas.microsoft.com/office/powerpoint/2010/main" val="1035409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A7BE71-9097-412F-9A77-AD98A4D9D872}"/>
              </a:ext>
            </a:extLst>
          </p:cNvPr>
          <p:cNvSpPr>
            <a:spLocks noGrp="1"/>
          </p:cNvSpPr>
          <p:nvPr>
            <p:ph type="title"/>
          </p:nvPr>
        </p:nvSpPr>
        <p:spPr/>
        <p:txBody>
          <a:bodyPr>
            <a:normAutofit fontScale="90000"/>
          </a:bodyPr>
          <a:lstStyle/>
          <a:p>
            <a:r>
              <a:rPr lang="es-MX" dirty="0"/>
              <a:t>EL CONOCIMIENTO DE LAS ANUALIDADES PERMITIRÁ…</a:t>
            </a:r>
          </a:p>
        </p:txBody>
      </p:sp>
      <p:sp>
        <p:nvSpPr>
          <p:cNvPr id="3" name="Marcador de contenido 2">
            <a:extLst>
              <a:ext uri="{FF2B5EF4-FFF2-40B4-BE49-F238E27FC236}">
                <a16:creationId xmlns:a16="http://schemas.microsoft.com/office/drawing/2014/main" id="{B654D4C9-071A-4F14-AD48-18C51DC922B0}"/>
              </a:ext>
            </a:extLst>
          </p:cNvPr>
          <p:cNvSpPr>
            <a:spLocks noGrp="1"/>
          </p:cNvSpPr>
          <p:nvPr>
            <p:ph idx="1"/>
          </p:nvPr>
        </p:nvSpPr>
        <p:spPr/>
        <p:txBody>
          <a:bodyPr/>
          <a:lstStyle/>
          <a:p>
            <a:pPr marL="0" indent="0">
              <a:buNone/>
            </a:pPr>
            <a:endParaRPr lang="es-ES" sz="2800" dirty="0">
              <a:latin typeface="Akbar" pitchFamily="2" charset="0"/>
            </a:endParaRPr>
          </a:p>
          <a:p>
            <a:r>
              <a:rPr lang="es-ES" sz="2800" dirty="0">
                <a:latin typeface="Akbar" pitchFamily="2" charset="0"/>
              </a:rPr>
              <a:t>Calcular el monto de una inversión cuando se hacen depósitos periódicos  de una misma cantidad.</a:t>
            </a:r>
          </a:p>
          <a:p>
            <a:endParaRPr lang="es-ES" sz="2800" dirty="0">
              <a:latin typeface="Akbar" pitchFamily="2" charset="0"/>
            </a:endParaRPr>
          </a:p>
          <a:p>
            <a:r>
              <a:rPr lang="es-ES" sz="2800" dirty="0">
                <a:latin typeface="Akbar" pitchFamily="2" charset="0"/>
              </a:rPr>
              <a:t>Calcular el valor actual de una serie de flujos de efectivo.</a:t>
            </a:r>
          </a:p>
          <a:p>
            <a:pPr marL="0" indent="0">
              <a:buNone/>
            </a:pPr>
            <a:endParaRPr lang="es-MX" dirty="0"/>
          </a:p>
        </p:txBody>
      </p:sp>
    </p:spTree>
    <p:extLst>
      <p:ext uri="{BB962C8B-B14F-4D97-AF65-F5344CB8AC3E}">
        <p14:creationId xmlns:p14="http://schemas.microsoft.com/office/powerpoint/2010/main" val="419356939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1176069225"/>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5013176"/>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34998131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F3B545-0D12-405A-8D28-DB95C7E9FB4C}"/>
              </a:ext>
            </a:extLst>
          </p:cNvPr>
          <p:cNvSpPr>
            <a:spLocks noGrp="1"/>
          </p:cNvSpPr>
          <p:nvPr>
            <p:ph type="title"/>
          </p:nvPr>
        </p:nvSpPr>
        <p:spPr/>
        <p:txBody>
          <a:bodyPr/>
          <a:lstStyle/>
          <a:p>
            <a:endParaRPr lang="es-MX" dirty="0"/>
          </a:p>
        </p:txBody>
      </p:sp>
      <p:sp>
        <p:nvSpPr>
          <p:cNvPr id="3" name="Marcador de contenido 2">
            <a:extLst>
              <a:ext uri="{FF2B5EF4-FFF2-40B4-BE49-F238E27FC236}">
                <a16:creationId xmlns:a16="http://schemas.microsoft.com/office/drawing/2014/main" id="{3133A17A-6A3C-4BCC-9818-8FC0E334A35D}"/>
              </a:ext>
            </a:extLst>
          </p:cNvPr>
          <p:cNvSpPr>
            <a:spLocks noGrp="1"/>
          </p:cNvSpPr>
          <p:nvPr>
            <p:ph idx="1"/>
          </p:nvPr>
        </p:nvSpPr>
        <p:spPr/>
        <p:txBody>
          <a:bodyPr/>
          <a:lstStyle/>
          <a:p>
            <a:pPr marL="0" indent="0">
              <a:buNone/>
            </a:pPr>
            <a:r>
              <a:rPr lang="es-MX" dirty="0"/>
              <a:t>Recordando que una Anualidad General, es aquella en la cuál el periodo de capitalización no coincide con el periodo de pago.</a:t>
            </a:r>
          </a:p>
          <a:p>
            <a:pPr marL="0" indent="0">
              <a:buNone/>
            </a:pPr>
            <a:r>
              <a:rPr lang="es-MX" dirty="0"/>
              <a:t>Ejemplo:</a:t>
            </a:r>
          </a:p>
          <a:p>
            <a:pPr marL="0" indent="0">
              <a:buNone/>
            </a:pPr>
            <a:r>
              <a:rPr lang="es-MX" dirty="0"/>
              <a:t>Una persona deposita $600 cada quincena en una cuenta de ahorros cuyos intereses  se  capitalizan cada mes?</a:t>
            </a:r>
          </a:p>
          <a:p>
            <a:pPr marL="0" indent="0">
              <a:buNone/>
            </a:pPr>
            <a:endParaRPr lang="es-MX" dirty="0"/>
          </a:p>
          <a:p>
            <a:pPr marL="0" indent="0">
              <a:buNone/>
            </a:pPr>
            <a:r>
              <a:rPr lang="es-MX" dirty="0"/>
              <a:t>En este caso la tasa de interés referida es capitalizable cada mes, mientras que los depósitos son quincenales</a:t>
            </a:r>
          </a:p>
          <a:p>
            <a:pPr marL="0" indent="0">
              <a:buNone/>
            </a:pPr>
            <a:endParaRPr lang="es-MX" dirty="0"/>
          </a:p>
        </p:txBody>
      </p:sp>
    </p:spTree>
    <p:extLst>
      <p:ext uri="{BB962C8B-B14F-4D97-AF65-F5344CB8AC3E}">
        <p14:creationId xmlns:p14="http://schemas.microsoft.com/office/powerpoint/2010/main" val="20023243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B22DF7-8DF8-4A31-AF14-74F9D21784F0}"/>
              </a:ext>
            </a:extLst>
          </p:cNvPr>
          <p:cNvSpPr>
            <a:spLocks noGrp="1"/>
          </p:cNvSpPr>
          <p:nvPr>
            <p:ph type="title"/>
          </p:nvPr>
        </p:nvSpPr>
        <p:spPr/>
        <p:txBody>
          <a:bodyPr/>
          <a:lstStyle/>
          <a:p>
            <a:endParaRPr lang="es-MX" dirty="0"/>
          </a:p>
        </p:txBody>
      </p:sp>
      <p:sp>
        <p:nvSpPr>
          <p:cNvPr id="3" name="Marcador de contenido 2">
            <a:extLst>
              <a:ext uri="{FF2B5EF4-FFF2-40B4-BE49-F238E27FC236}">
                <a16:creationId xmlns:a16="http://schemas.microsoft.com/office/drawing/2014/main" id="{79C5970D-33C8-44F1-8101-F83D7C6E98A9}"/>
              </a:ext>
            </a:extLst>
          </p:cNvPr>
          <p:cNvSpPr>
            <a:spLocks noGrp="1"/>
          </p:cNvSpPr>
          <p:nvPr>
            <p:ph idx="1"/>
          </p:nvPr>
        </p:nvSpPr>
        <p:spPr/>
        <p:txBody>
          <a:bodyPr/>
          <a:lstStyle/>
          <a:p>
            <a:pPr marL="0" indent="0">
              <a:buNone/>
            </a:pPr>
            <a:r>
              <a:rPr lang="es-MX" dirty="0"/>
              <a:t>Para resolver un problema de este tipo de anualidades es necesario modificarlo de tal manera que los periodos de pagos coincidan con los periodos de capitalización, por lo que se puede resolver de dos maneras:</a:t>
            </a:r>
          </a:p>
          <a:p>
            <a:pPr marL="0" indent="0">
              <a:buNone/>
            </a:pPr>
            <a:endParaRPr lang="es-MX" dirty="0"/>
          </a:p>
          <a:p>
            <a:pPr marL="514350" indent="-514350">
              <a:buFont typeface="+mj-lt"/>
              <a:buAutoNum type="alphaLcParenR"/>
            </a:pPr>
            <a:r>
              <a:rPr lang="es-MX" dirty="0"/>
              <a:t>Buscar una tasa equivalente, ó</a:t>
            </a:r>
          </a:p>
          <a:p>
            <a:pPr marL="514350" indent="-514350">
              <a:buFont typeface="+mj-lt"/>
              <a:buAutoNum type="alphaLcParenR"/>
            </a:pPr>
            <a:endParaRPr lang="es-MX" dirty="0"/>
          </a:p>
          <a:p>
            <a:pPr marL="514350" indent="-514350">
              <a:buFont typeface="+mj-lt"/>
              <a:buAutoNum type="alphaLcParenR"/>
            </a:pPr>
            <a:r>
              <a:rPr lang="es-MX" dirty="0"/>
              <a:t>Buscar una renta equivalente</a:t>
            </a:r>
          </a:p>
        </p:txBody>
      </p:sp>
    </p:spTree>
    <p:extLst>
      <p:ext uri="{BB962C8B-B14F-4D97-AF65-F5344CB8AC3E}">
        <p14:creationId xmlns:p14="http://schemas.microsoft.com/office/powerpoint/2010/main" val="9416185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2C9088-5E5D-4470-B454-8351E33B54C9}"/>
              </a:ext>
            </a:extLst>
          </p:cNvPr>
          <p:cNvSpPr>
            <a:spLocks noGrp="1"/>
          </p:cNvSpPr>
          <p:nvPr>
            <p:ph type="title"/>
          </p:nvPr>
        </p:nvSpPr>
        <p:spPr/>
        <p:txBody>
          <a:bodyPr/>
          <a:lstStyle/>
          <a:p>
            <a:r>
              <a:rPr lang="es-MX" dirty="0"/>
              <a:t>Ejemplo</a:t>
            </a:r>
          </a:p>
        </p:txBody>
      </p:sp>
      <mc:AlternateContent xmlns:mc="http://schemas.openxmlformats.org/markup-compatibility/2006">
        <mc:Choice xmlns:a14="http://schemas.microsoft.com/office/drawing/2010/main" Requires="a14">
          <p:sp>
            <p:nvSpPr>
              <p:cNvPr id="3" name="Marcador de contenido 2">
                <a:extLst>
                  <a:ext uri="{FF2B5EF4-FFF2-40B4-BE49-F238E27FC236}">
                    <a16:creationId xmlns:a16="http://schemas.microsoft.com/office/drawing/2014/main" id="{A30634A9-074B-4073-9D6F-2096F71FAC98}"/>
                  </a:ext>
                </a:extLst>
              </p:cNvPr>
              <p:cNvSpPr>
                <a:spLocks noGrp="1"/>
              </p:cNvSpPr>
              <p:nvPr>
                <p:ph idx="1"/>
              </p:nvPr>
            </p:nvSpPr>
            <p:spPr/>
            <p:txBody>
              <a:bodyPr>
                <a:normAutofit fontScale="85000" lnSpcReduction="10000"/>
              </a:bodyPr>
              <a:lstStyle/>
              <a:p>
                <a:pPr marL="0" indent="0">
                  <a:buNone/>
                </a:pPr>
                <a:r>
                  <a:rPr lang="es-MX" dirty="0"/>
                  <a:t>Calcule el monto y el valor presente de una anualidad vencida de $4,000 quincenales por 2 años si la tasa de interés  es del 13% capitalizable cada mes.</a:t>
                </a:r>
              </a:p>
              <a:p>
                <a:pPr marL="0" indent="0">
                  <a:buNone/>
                </a:pPr>
                <a:r>
                  <a:rPr lang="es-MX" dirty="0">
                    <a:solidFill>
                      <a:schemeClr val="tx2">
                        <a:lumMod val="60000"/>
                        <a:lumOff val="40000"/>
                      </a:schemeClr>
                    </a:solidFill>
                  </a:rPr>
                  <a:t>Solución:</a:t>
                </a:r>
              </a:p>
              <a:p>
                <a:pPr marL="0" indent="0">
                  <a:buNone/>
                </a:pPr>
                <a:r>
                  <a:rPr lang="es-MX" dirty="0"/>
                  <a:t>En este problema el periodo de pago es quincenal, mientras que el periodo de capitalización es de un mes, por lo que se busca una tasa equivalente; del tema de tasas equivalentes se tiene que:</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𝑖</m:t>
                          </m:r>
                        </m:e>
                        <m:sub>
                          <m:r>
                            <a:rPr lang="es-MX" b="0" i="1" smtClean="0">
                              <a:latin typeface="Cambria Math" panose="02040503050406030204" pitchFamily="18" charset="0"/>
                            </a:rPr>
                            <m:t>𝑞𝑢𝑖𝑛𝑐𝑒𝑛𝑎𝑙</m:t>
                          </m:r>
                        </m:sub>
                      </m:sSub>
                      <m:r>
                        <a:rPr lang="es-MX" b="0" i="1" smtClean="0">
                          <a:latin typeface="Cambria Math" panose="02040503050406030204" pitchFamily="18" charset="0"/>
                        </a:rPr>
                        <m:t>=</m:t>
                      </m:r>
                      <m:d>
                        <m:dPr>
                          <m:begChr m:val="["/>
                          <m:endChr m:val="]"/>
                          <m:ctrlPr>
                            <a:rPr lang="es-MX" b="0" i="1" smtClean="0">
                              <a:latin typeface="Cambria Math" panose="02040503050406030204" pitchFamily="18" charset="0"/>
                            </a:rPr>
                          </m:ctrlPr>
                        </m:dPr>
                        <m:e>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panose="02040503050406030204" pitchFamily="18" charset="0"/>
                                    </a:rPr>
                                    <m:t>1+</m:t>
                                  </m:r>
                                  <m:f>
                                    <m:fPr>
                                      <m:ctrlPr>
                                        <a:rPr lang="es-MX" b="0" i="1" smtClean="0">
                                          <a:latin typeface="Cambria Math" panose="02040503050406030204" pitchFamily="18" charset="0"/>
                                        </a:rPr>
                                      </m:ctrlPr>
                                    </m:fPr>
                                    <m:num>
                                      <m:sSub>
                                        <m:sSubPr>
                                          <m:ctrlPr>
                                            <a:rPr lang="es-MX" b="0" i="1" smtClean="0">
                                              <a:latin typeface="Cambria Math" panose="02040503050406030204" pitchFamily="18" charset="0"/>
                                            </a:rPr>
                                          </m:ctrlPr>
                                        </m:sSubPr>
                                        <m:e>
                                          <m:r>
                                            <a:rPr lang="es-MX" b="0" i="1" smtClean="0">
                                              <a:latin typeface="Cambria Math" panose="02040503050406030204" pitchFamily="18" charset="0"/>
                                            </a:rPr>
                                            <m:t>𝑗</m:t>
                                          </m:r>
                                        </m:e>
                                        <m:sub>
                                          <m:r>
                                            <a:rPr lang="es-MX" b="0" i="1" smtClean="0">
                                              <a:latin typeface="Cambria Math" panose="02040503050406030204" pitchFamily="18" charset="0"/>
                                            </a:rPr>
                                            <m:t>24</m:t>
                                          </m:r>
                                        </m:sub>
                                      </m:sSub>
                                    </m:num>
                                    <m:den>
                                      <m:r>
                                        <a:rPr lang="es-MX" b="0" i="1" smtClean="0">
                                          <a:latin typeface="Cambria Math" panose="02040503050406030204" pitchFamily="18" charset="0"/>
                                        </a:rPr>
                                        <m:t>24</m:t>
                                      </m:r>
                                    </m:den>
                                  </m:f>
                                </m:e>
                              </m:d>
                            </m:e>
                            <m:sup>
                              <m:r>
                                <a:rPr lang="es-MX" b="0" i="1" smtClean="0">
                                  <a:latin typeface="Cambria Math" panose="02040503050406030204" pitchFamily="18" charset="0"/>
                                </a:rPr>
                                <m:t>24</m:t>
                              </m:r>
                            </m:sup>
                          </m:sSup>
                          <m:r>
                            <a:rPr lang="es-MX" b="0" i="1" smtClean="0">
                              <a:latin typeface="Cambria Math" panose="02040503050406030204" pitchFamily="18" charset="0"/>
                            </a:rPr>
                            <m:t>−1</m:t>
                          </m:r>
                        </m:e>
                      </m:d>
                    </m:oMath>
                  </m:oMathPara>
                </a14:m>
                <a:endParaRPr lang="es-MX" dirty="0"/>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𝑖</m:t>
                          </m:r>
                        </m:e>
                        <m:sub>
                          <m:r>
                            <a:rPr lang="es-MX" b="0" i="1" smtClean="0">
                              <a:latin typeface="Cambria Math" panose="02040503050406030204" pitchFamily="18" charset="0"/>
                            </a:rPr>
                            <m:t>𝑚𝑒𝑛𝑠𝑢𝑎𝑙</m:t>
                          </m:r>
                        </m:sub>
                      </m:sSub>
                      <m:r>
                        <a:rPr lang="es-MX" i="1">
                          <a:latin typeface="Cambria Math" panose="02040503050406030204" pitchFamily="18" charset="0"/>
                        </a:rPr>
                        <m:t>=</m:t>
                      </m:r>
                      <m:d>
                        <m:dPr>
                          <m:begChr m:val="["/>
                          <m:endChr m:val="]"/>
                          <m:ctrlPr>
                            <a:rPr lang="es-MX" i="1">
                              <a:latin typeface="Cambria Math" panose="02040503050406030204" pitchFamily="18" charset="0"/>
                            </a:rPr>
                          </m:ctrlPr>
                        </m:dPr>
                        <m:e>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m:t>
                                  </m:r>
                                  <m:f>
                                    <m:fPr>
                                      <m:ctrlPr>
                                        <a:rPr lang="es-MX" i="1">
                                          <a:latin typeface="Cambria Math" panose="02040503050406030204" pitchFamily="18" charset="0"/>
                                        </a:rPr>
                                      </m:ctrlPr>
                                    </m:fPr>
                                    <m:num>
                                      <m:r>
                                        <a:rPr lang="es-MX" b="0" i="1" smtClean="0">
                                          <a:latin typeface="Cambria Math" panose="02040503050406030204" pitchFamily="18" charset="0"/>
                                        </a:rPr>
                                        <m:t>0.13</m:t>
                                      </m:r>
                                    </m:num>
                                    <m:den>
                                      <m:r>
                                        <a:rPr lang="es-MX" b="0" i="1" smtClean="0">
                                          <a:latin typeface="Cambria Math" panose="02040503050406030204" pitchFamily="18" charset="0"/>
                                        </a:rPr>
                                        <m:t>12</m:t>
                                      </m:r>
                                    </m:den>
                                  </m:f>
                                </m:e>
                              </m:d>
                            </m:e>
                            <m:sup>
                              <m:r>
                                <a:rPr lang="es-MX" b="0" i="1" smtClean="0">
                                  <a:latin typeface="Cambria Math" panose="02040503050406030204" pitchFamily="18" charset="0"/>
                                </a:rPr>
                                <m:t>12</m:t>
                              </m:r>
                            </m:sup>
                          </m:sSup>
                          <m:r>
                            <a:rPr lang="es-MX" b="0" i="1" smtClean="0">
                              <a:latin typeface="Cambria Math" panose="02040503050406030204" pitchFamily="18" charset="0"/>
                            </a:rPr>
                            <m:t>−1</m:t>
                          </m:r>
                        </m:e>
                      </m:d>
                    </m:oMath>
                  </m:oMathPara>
                </a14:m>
                <a:endParaRPr lang="es-MX" dirty="0"/>
              </a:p>
              <a:p>
                <a:pPr marL="0" indent="0">
                  <a:buNone/>
                </a:pPr>
                <a:endParaRPr lang="es-MX" dirty="0"/>
              </a:p>
            </p:txBody>
          </p:sp>
        </mc:Choice>
        <mc:Fallback>
          <p:sp>
            <p:nvSpPr>
              <p:cNvPr id="3" name="Marcador de contenido 2">
                <a:extLst>
                  <a:ext uri="{FF2B5EF4-FFF2-40B4-BE49-F238E27FC236}">
                    <a16:creationId xmlns:a16="http://schemas.microsoft.com/office/drawing/2014/main" id="{A30634A9-074B-4073-9D6F-2096F71FAC98}"/>
                  </a:ext>
                </a:extLst>
              </p:cNvPr>
              <p:cNvSpPr>
                <a:spLocks noGrp="1" noRot="1" noChangeAspect="1" noMove="1" noResize="1" noEditPoints="1" noAdjustHandles="1" noChangeArrowheads="1" noChangeShapeType="1" noTextEdit="1"/>
              </p:cNvSpPr>
              <p:nvPr>
                <p:ph idx="1"/>
              </p:nvPr>
            </p:nvSpPr>
            <p:spPr>
              <a:blipFill>
                <a:blip r:embed="rId2"/>
                <a:stretch>
                  <a:fillRect l="-963" t="-1806" r="-1704"/>
                </a:stretch>
              </a:blipFill>
            </p:spPr>
            <p:txBody>
              <a:bodyPr/>
              <a:lstStyle/>
              <a:p>
                <a:r>
                  <a:rPr lang="es-MX">
                    <a:noFill/>
                  </a:rPr>
                  <a:t> </a:t>
                </a:r>
              </a:p>
            </p:txBody>
          </p:sp>
        </mc:Fallback>
      </mc:AlternateContent>
    </p:spTree>
    <p:extLst>
      <p:ext uri="{BB962C8B-B14F-4D97-AF65-F5344CB8AC3E}">
        <p14:creationId xmlns:p14="http://schemas.microsoft.com/office/powerpoint/2010/main" val="319214707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A11DB0-B603-4F10-AB11-9162622927D0}"/>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59E3C3B4-DD4E-4719-A91D-6B1E15BFFD58}"/>
                  </a:ext>
                </a:extLst>
              </p:cNvPr>
              <p:cNvSpPr>
                <a:spLocks noGrp="1"/>
              </p:cNvSpPr>
              <p:nvPr>
                <p:ph idx="1"/>
              </p:nvPr>
            </p:nvSpPr>
            <p:spPr/>
            <p:txBody>
              <a:bodyPr/>
              <a:lstStyle/>
              <a:p>
                <a:pPr marL="0" indent="0">
                  <a:buNone/>
                </a:pPr>
                <a:r>
                  <a:rPr lang="es-MX" dirty="0"/>
                  <a:t>Despejando, se tiene que:</a:t>
                </a:r>
              </a:p>
              <a:p>
                <a:pPr marL="0" indent="0">
                  <a:buNone/>
                </a:pPr>
                <a:endParaRPr lang="es-MX" dirty="0"/>
              </a:p>
              <a:p>
                <a:pPr marL="0" indent="0">
                  <a:buNone/>
                </a:pPr>
                <a:r>
                  <a:rPr lang="es-MX" dirty="0"/>
                  <a:t>Por lo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=4000</m:t>
                      </m:r>
                      <m:d>
                        <m:dPr>
                          <m:begChr m:val="["/>
                          <m:endChr m:val="]"/>
                          <m:ctrlPr>
                            <a:rPr lang="es-MX" b="0" i="1" smtClean="0">
                              <a:latin typeface="Cambria Math" panose="02040503050406030204" pitchFamily="18" charset="0"/>
                            </a:rPr>
                          </m:ctrlPr>
                        </m:dPr>
                        <m:e>
                          <m:f>
                            <m:fPr>
                              <m:ctrlPr>
                                <a:rPr lang="es-MX" b="0" i="1" smtClean="0">
                                  <a:latin typeface="Cambria Math" panose="02040503050406030204" pitchFamily="18" charset="0"/>
                                </a:rPr>
                              </m:ctrlPr>
                            </m:fPr>
                            <m:num>
                              <m:r>
                                <a:rPr lang="es-MX" b="0" i="1" smtClean="0">
                                  <a:latin typeface="Cambria Math" panose="02040503050406030204" pitchFamily="18" charset="0"/>
                                </a:rPr>
                                <m:t>1−</m:t>
                              </m:r>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panose="02040503050406030204" pitchFamily="18" charset="0"/>
                                        </a:rPr>
                                        <m:t>1+0.0108</m:t>
                                      </m:r>
                                    </m:e>
                                  </m:d>
                                </m:e>
                                <m:sup>
                                  <m:r>
                                    <a:rPr lang="es-MX" b="0" i="1" smtClean="0">
                                      <a:latin typeface="Cambria Math" panose="02040503050406030204" pitchFamily="18" charset="0"/>
                                    </a:rPr>
                                    <m:t>24</m:t>
                                  </m:r>
                                </m:sup>
                              </m:sSup>
                            </m:num>
                            <m:den>
                              <m:r>
                                <a:rPr lang="es-MX" b="0" i="1" smtClean="0">
                                  <a:latin typeface="Cambria Math" panose="02040503050406030204" pitchFamily="18" charset="0"/>
                                </a:rPr>
                                <m:t>0.0108</m:t>
                              </m:r>
                            </m:den>
                          </m:f>
                        </m:e>
                      </m:d>
                      <m:r>
                        <a:rPr lang="es-MX" b="0" i="1" smtClean="0">
                          <a:latin typeface="Cambria Math" panose="02040503050406030204" pitchFamily="18" charset="0"/>
                        </a:rPr>
                        <m:t>=$168 727</m:t>
                      </m:r>
                    </m:oMath>
                  </m:oMathPara>
                </a14:m>
                <a:endParaRPr lang="es-MX" dirty="0"/>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𝑀</m:t>
                      </m:r>
                      <m:r>
                        <a:rPr lang="es-MX" b="0" i="1" smtClean="0">
                          <a:latin typeface="Cambria Math" panose="02040503050406030204" pitchFamily="18" charset="0"/>
                        </a:rPr>
                        <m:t>=4000</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sSup>
                                <m:sSupPr>
                                  <m:ctrlPr>
                                    <a:rPr lang="es-MX" i="1">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1+0.0108</m:t>
                                      </m:r>
                                    </m:e>
                                  </m:d>
                                </m:e>
                                <m:sup>
                                  <m:r>
                                    <a:rPr lang="es-MX" i="1">
                                      <a:latin typeface="Cambria Math" panose="02040503050406030204" pitchFamily="18" charset="0"/>
                                    </a:rPr>
                                    <m:t>24</m:t>
                                  </m:r>
                                </m:sup>
                              </m:sSup>
                              <m:r>
                                <a:rPr lang="es-MX" b="0" i="1" smtClean="0">
                                  <a:latin typeface="Cambria Math" panose="02040503050406030204" pitchFamily="18" charset="0"/>
                                </a:rPr>
                                <m:t>−1</m:t>
                              </m:r>
                            </m:num>
                            <m:den>
                              <m:r>
                                <a:rPr lang="es-MX" i="1">
                                  <a:latin typeface="Cambria Math" panose="02040503050406030204" pitchFamily="18" charset="0"/>
                                </a:rPr>
                                <m:t>0.0108</m:t>
                              </m:r>
                            </m:den>
                          </m:f>
                        </m:e>
                      </m:d>
                      <m:r>
                        <a:rPr lang="es-MX" b="0" i="1" smtClean="0">
                          <a:latin typeface="Cambria Math" panose="02040503050406030204" pitchFamily="18" charset="0"/>
                        </a:rPr>
                        <m:t>=$218 521.89</m:t>
                      </m:r>
                    </m:oMath>
                  </m:oMathPara>
                </a14:m>
                <a:endParaRPr lang="es-MX" dirty="0"/>
              </a:p>
            </p:txBody>
          </p:sp>
        </mc:Choice>
        <mc:Fallback xmlns="">
          <p:sp>
            <p:nvSpPr>
              <p:cNvPr id="3" name="Marcador de contenido 2">
                <a:extLst>
                  <a:ext uri="{FF2B5EF4-FFF2-40B4-BE49-F238E27FC236}">
                    <a16:creationId xmlns:a16="http://schemas.microsoft.com/office/drawing/2014/main" id="{59E3C3B4-DD4E-4719-A91D-6B1E15BFFD58}"/>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4" name="Rectángulo 3">
                <a:extLst>
                  <a:ext uri="{FF2B5EF4-FFF2-40B4-BE49-F238E27FC236}">
                    <a16:creationId xmlns:a16="http://schemas.microsoft.com/office/drawing/2014/main" id="{8A505858-021B-4907-8C2B-434A88166BD5}"/>
                  </a:ext>
                </a:extLst>
              </p:cNvPr>
              <p:cNvSpPr/>
              <p:nvPr/>
            </p:nvSpPr>
            <p:spPr>
              <a:xfrm>
                <a:off x="3873283" y="2534196"/>
                <a:ext cx="2663806" cy="3907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𝑖</m:t>
                          </m:r>
                        </m:e>
                        <m:sub>
                          <m:r>
                            <a:rPr lang="es-MX" i="1">
                              <a:latin typeface="Cambria Math" panose="02040503050406030204" pitchFamily="18" charset="0"/>
                            </a:rPr>
                            <m:t>𝑞𝑢𝑖𝑛𝑐𝑒𝑛𝑎𝑙</m:t>
                          </m:r>
                        </m:sub>
                      </m:sSub>
                      <m:r>
                        <a:rPr lang="es-MX" i="1">
                          <a:latin typeface="Cambria Math" panose="02040503050406030204" pitchFamily="18" charset="0"/>
                        </a:rPr>
                        <m:t>=</m:t>
                      </m:r>
                      <m:r>
                        <a:rPr lang="es-MX" b="0" i="1" smtClean="0">
                          <a:latin typeface="Cambria Math" panose="02040503050406030204" pitchFamily="18" charset="0"/>
                        </a:rPr>
                        <m:t>0.01080408</m:t>
                      </m:r>
                    </m:oMath>
                  </m:oMathPara>
                </a14:m>
                <a:endParaRPr lang="es-MX" dirty="0"/>
              </a:p>
            </p:txBody>
          </p:sp>
        </mc:Choice>
        <mc:Fallback xmlns="">
          <p:sp>
            <p:nvSpPr>
              <p:cNvPr id="4" name="Rectángulo 3">
                <a:extLst>
                  <a:ext uri="{FF2B5EF4-FFF2-40B4-BE49-F238E27FC236}">
                    <a16:creationId xmlns:a16="http://schemas.microsoft.com/office/drawing/2014/main" id="{8A505858-021B-4907-8C2B-434A88166BD5}"/>
                  </a:ext>
                </a:extLst>
              </p:cNvPr>
              <p:cNvSpPr>
                <a:spLocks noRot="1" noChangeAspect="1" noMove="1" noResize="1" noEditPoints="1" noAdjustHandles="1" noChangeArrowheads="1" noChangeShapeType="1" noTextEdit="1"/>
              </p:cNvSpPr>
              <p:nvPr/>
            </p:nvSpPr>
            <p:spPr>
              <a:xfrm>
                <a:off x="3873283" y="2534196"/>
                <a:ext cx="2663806" cy="390748"/>
              </a:xfrm>
              <a:prstGeom prst="rect">
                <a:avLst/>
              </a:prstGeom>
              <a:blipFill>
                <a:blip r:embed="rId3"/>
                <a:stretch>
                  <a:fillRect b="-7813"/>
                </a:stretch>
              </a:blipFill>
            </p:spPr>
            <p:txBody>
              <a:bodyPr/>
              <a:lstStyle/>
              <a:p>
                <a:r>
                  <a:rPr lang="es-MX">
                    <a:noFill/>
                  </a:rPr>
                  <a:t> </a:t>
                </a:r>
              </a:p>
            </p:txBody>
          </p:sp>
        </mc:Fallback>
      </mc:AlternateContent>
    </p:spTree>
    <p:extLst>
      <p:ext uri="{BB962C8B-B14F-4D97-AF65-F5344CB8AC3E}">
        <p14:creationId xmlns:p14="http://schemas.microsoft.com/office/powerpoint/2010/main" val="42755625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A5352C-1AE5-4C10-92F7-628EDDD87E8A}"/>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CEBA8329-9CDE-4817-A006-94B2D14DEFFF}"/>
              </a:ext>
            </a:extLst>
          </p:cNvPr>
          <p:cNvSpPr>
            <a:spLocks noGrp="1"/>
          </p:cNvSpPr>
          <p:nvPr>
            <p:ph idx="1"/>
          </p:nvPr>
        </p:nvSpPr>
        <p:spPr/>
        <p:txBody>
          <a:bodyPr/>
          <a:lstStyle/>
          <a:p>
            <a:pPr marL="0" indent="0">
              <a:buNone/>
            </a:pPr>
            <a:r>
              <a:rPr lang="es-MX" dirty="0"/>
              <a:t>Encuentre el valor futuro de 15 depósitos bimestrales anticipados de $8 000 si la tasa de interés es de 11.5% anual capitalizable cada mes.</a:t>
            </a:r>
          </a:p>
        </p:txBody>
      </p:sp>
    </p:spTree>
    <p:extLst>
      <p:ext uri="{BB962C8B-B14F-4D97-AF65-F5344CB8AC3E}">
        <p14:creationId xmlns:p14="http://schemas.microsoft.com/office/powerpoint/2010/main" val="29562387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132747896"/>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t>Agenda</a:t>
            </a:r>
          </a:p>
        </p:txBody>
      </p:sp>
      <p:sp>
        <p:nvSpPr>
          <p:cNvPr id="4" name="3 Rectángulo">
            <a:extLst>
              <a:ext uri="{FF2B5EF4-FFF2-40B4-BE49-F238E27FC236}">
                <a16:creationId xmlns:a16="http://schemas.microsoft.com/office/drawing/2014/main" id="{FC5A99A2-92FC-4396-BA1D-416EA060BCE2}"/>
              </a:ext>
            </a:extLst>
          </p:cNvPr>
          <p:cNvSpPr/>
          <p:nvPr/>
        </p:nvSpPr>
        <p:spPr>
          <a:xfrm>
            <a:off x="467544" y="5661248"/>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lnSpcReduction="10000"/>
          </a:bodyPr>
          <a:lstStyle/>
          <a:p>
            <a:endParaRPr lang="es-MX" dirty="0"/>
          </a:p>
          <a:p>
            <a:endParaRPr lang="es-MX" dirty="0"/>
          </a:p>
          <a:p>
            <a:pPr>
              <a:lnSpc>
                <a:spcPct val="150000"/>
              </a:lnSpc>
            </a:pPr>
            <a:r>
              <a:rPr lang="es-MX" dirty="0"/>
              <a:t>Introducción</a:t>
            </a:r>
          </a:p>
          <a:p>
            <a:pPr>
              <a:lnSpc>
                <a:spcPct val="150000"/>
              </a:lnSpc>
            </a:pPr>
            <a:r>
              <a:rPr lang="es-MX" dirty="0"/>
              <a:t>Anualidades, simples, vencidas e inmediatas</a:t>
            </a:r>
          </a:p>
          <a:p>
            <a:pPr>
              <a:lnSpc>
                <a:spcPct val="150000"/>
              </a:lnSpc>
            </a:pPr>
            <a:r>
              <a:rPr lang="es-MX" dirty="0"/>
              <a:t>Anualidades anticipadas</a:t>
            </a:r>
          </a:p>
          <a:p>
            <a:pPr>
              <a:lnSpc>
                <a:spcPct val="150000"/>
              </a:lnSpc>
            </a:pPr>
            <a:r>
              <a:rPr lang="es-MX" dirty="0"/>
              <a:t>Anualidades diferidas </a:t>
            </a:r>
          </a:p>
          <a:p>
            <a:pPr>
              <a:lnSpc>
                <a:spcPct val="150000"/>
              </a:lnSpc>
            </a:pPr>
            <a:r>
              <a:rPr lang="es-MX" dirty="0"/>
              <a:t>Caso general de anualidades</a:t>
            </a:r>
          </a:p>
          <a:p>
            <a:pPr>
              <a:lnSpc>
                <a:spcPct val="150000"/>
              </a:lnSpc>
            </a:pPr>
            <a:r>
              <a:rPr lang="es-MX" dirty="0"/>
              <a:t>Perpetuidades</a:t>
            </a:r>
          </a:p>
          <a:p>
            <a:pPr>
              <a:lnSpc>
                <a:spcPct val="150000"/>
              </a:lnSpc>
              <a:buNone/>
            </a:pPr>
            <a:endParaRPr lang="es-MX" dirty="0"/>
          </a:p>
          <a:p>
            <a:endParaRPr lang="es-MX" dirty="0"/>
          </a:p>
          <a:p>
            <a:endParaRPr lang="es-MX" dirty="0"/>
          </a:p>
          <a:p>
            <a:endParaRPr lang="es-MX" dirty="0"/>
          </a:p>
        </p:txBody>
      </p:sp>
    </p:spTree>
    <p:extLst>
      <p:ext uri="{BB962C8B-B14F-4D97-AF65-F5344CB8AC3E}">
        <p14:creationId xmlns:p14="http://schemas.microsoft.com/office/powerpoint/2010/main" val="3911302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CC40A89-EC2B-4313-A1A4-734D3FB2B072}"/>
              </a:ext>
            </a:extLst>
          </p:cNvPr>
          <p:cNvSpPr>
            <a:spLocks noGrp="1"/>
          </p:cNvSpPr>
          <p:nvPr>
            <p:ph idx="1"/>
          </p:nvPr>
        </p:nvSpPr>
        <p:spPr>
          <a:xfrm>
            <a:off x="323528" y="836712"/>
            <a:ext cx="8229600" cy="4389120"/>
          </a:xfrm>
        </p:spPr>
        <p:txBody>
          <a:bodyPr>
            <a:noAutofit/>
          </a:bodyPr>
          <a:lstStyle/>
          <a:p>
            <a:r>
              <a:rPr lang="es-MX" dirty="0"/>
              <a:t>Una renta perpetua, o perpetuidad es una anualidad cuyo plazo no tiene fin. </a:t>
            </a:r>
          </a:p>
          <a:p>
            <a:r>
              <a:rPr lang="es-MX" dirty="0"/>
              <a:t>Este tipo de anualidad se presenta cuando se invierte un capital y únicamente se retiran los intereses, por lo tanto mientras se mantenga invertido el capital original se tendrá  una renta perpetua.</a:t>
            </a:r>
          </a:p>
          <a:p>
            <a:pPr marL="0" indent="0">
              <a:buNone/>
            </a:pPr>
            <a:r>
              <a:rPr lang="es-MX" dirty="0"/>
              <a:t>Ejemplo:</a:t>
            </a:r>
          </a:p>
          <a:p>
            <a:pPr marL="0" indent="0">
              <a:buNone/>
            </a:pPr>
            <a:r>
              <a:rPr lang="es-MX" dirty="0"/>
              <a:t>Los dividendos provenientes de acciones preferentes de una compañía</a:t>
            </a:r>
          </a:p>
          <a:p>
            <a:r>
              <a:rPr lang="es-MX" dirty="0"/>
              <a:t>Como las rentas son perpetuas, es imposible calcular el valor futuro de estas, sin embargo está perfectamente definido.</a:t>
            </a:r>
          </a:p>
        </p:txBody>
      </p:sp>
    </p:spTree>
    <p:extLst>
      <p:ext uri="{BB962C8B-B14F-4D97-AF65-F5344CB8AC3E}">
        <p14:creationId xmlns:p14="http://schemas.microsoft.com/office/powerpoint/2010/main" val="2814688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58E5FF-72C9-4DB0-8F4A-40F31763C7DE}"/>
              </a:ext>
            </a:extLst>
          </p:cNvPr>
          <p:cNvSpPr>
            <a:spLocks noGrp="1"/>
          </p:cNvSpPr>
          <p:nvPr>
            <p:ph type="title"/>
          </p:nvPr>
        </p:nvSpPr>
        <p:spPr/>
        <p:txBody>
          <a:bodyPr>
            <a:normAutofit fontScale="90000"/>
          </a:bodyPr>
          <a:lstStyle/>
          <a:p>
            <a:r>
              <a:rPr lang="es-ES" dirty="0"/>
              <a:t>CLASIFICACIÓN DE LAS ANUALIDADES</a:t>
            </a:r>
            <a:endParaRPr lang="es-MX" dirty="0"/>
          </a:p>
        </p:txBody>
      </p:sp>
      <p:sp>
        <p:nvSpPr>
          <p:cNvPr id="3" name="Marcador de contenido 2">
            <a:extLst>
              <a:ext uri="{FF2B5EF4-FFF2-40B4-BE49-F238E27FC236}">
                <a16:creationId xmlns:a16="http://schemas.microsoft.com/office/drawing/2014/main" id="{4DF0ADE5-1CBE-44FF-A15E-2D60D1C3CDD1}"/>
              </a:ext>
            </a:extLst>
          </p:cNvPr>
          <p:cNvSpPr>
            <a:spLocks noGrp="1"/>
          </p:cNvSpPr>
          <p:nvPr>
            <p:ph idx="1"/>
          </p:nvPr>
        </p:nvSpPr>
        <p:spPr/>
        <p:txBody>
          <a:bodyPr/>
          <a:lstStyle/>
          <a:p>
            <a:pPr marL="0" indent="0">
              <a:buNone/>
            </a:pPr>
            <a:r>
              <a:rPr lang="es-ES" dirty="0"/>
              <a:t>De acuerdo a su naturaleza las anualidades se pueden clasificar de acuerdo a diferentes criterios:</a:t>
            </a:r>
          </a:p>
          <a:p>
            <a:r>
              <a:rPr lang="es-ES" dirty="0"/>
              <a:t>Tiempo</a:t>
            </a:r>
          </a:p>
          <a:p>
            <a:endParaRPr lang="es-ES" dirty="0"/>
          </a:p>
          <a:p>
            <a:r>
              <a:rPr lang="es-ES" dirty="0"/>
              <a:t>De Pago</a:t>
            </a:r>
          </a:p>
          <a:p>
            <a:endParaRPr lang="es-ES" dirty="0"/>
          </a:p>
          <a:p>
            <a:r>
              <a:rPr lang="es-ES" dirty="0"/>
              <a:t>De intereses </a:t>
            </a:r>
          </a:p>
          <a:p>
            <a:endParaRPr lang="es-ES" dirty="0"/>
          </a:p>
          <a:p>
            <a:r>
              <a:rPr lang="es-ES" dirty="0"/>
              <a:t>Momento de iniciación</a:t>
            </a:r>
          </a:p>
          <a:p>
            <a:pPr marL="0" indent="0">
              <a:buNone/>
            </a:pPr>
            <a:endParaRPr lang="es-MX" dirty="0"/>
          </a:p>
        </p:txBody>
      </p:sp>
    </p:spTree>
    <p:extLst>
      <p:ext uri="{BB962C8B-B14F-4D97-AF65-F5344CB8AC3E}">
        <p14:creationId xmlns:p14="http://schemas.microsoft.com/office/powerpoint/2010/main" val="36383625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F03CDA66-7D96-4618-A755-1AECA42EC466}"/>
                  </a:ext>
                </a:extLst>
              </p:cNvPr>
              <p:cNvSpPr>
                <a:spLocks noGrp="1"/>
              </p:cNvSpPr>
              <p:nvPr>
                <p:ph idx="1"/>
              </p:nvPr>
            </p:nvSpPr>
            <p:spPr>
              <a:xfrm>
                <a:off x="611560" y="557105"/>
                <a:ext cx="8229600" cy="4389120"/>
              </a:xfrm>
            </p:spPr>
            <p:txBody>
              <a:bodyPr>
                <a:noAutofit/>
              </a:bodyPr>
              <a:lstStyle/>
              <a:p>
                <a:pPr marL="0" lvl="0" indent="0">
                  <a:buClr>
                    <a:srgbClr val="0BD0D9"/>
                  </a:buClr>
                  <a:buNone/>
                </a:pPr>
                <a:r>
                  <a:rPr lang="es-MX" dirty="0">
                    <a:solidFill>
                      <a:prstClr val="black"/>
                    </a:solidFill>
                  </a:rPr>
                  <a:t>Considere una renta perpetua de R pesos que se pagará al final de cada periodo de interés y sea C el valor presente  de la renta perpetua. Por lo tanto se tiene:</a:t>
                </a:r>
              </a:p>
              <a:p>
                <a:pPr marL="0" lvl="0" indent="0">
                  <a:buClr>
                    <a:srgbClr val="0BD0D9"/>
                  </a:buClr>
                  <a:buNone/>
                </a:pPr>
                <a:endParaRPr lang="es-MX" dirty="0">
                  <a:solidFill>
                    <a:prstClr val="black"/>
                  </a:solidFill>
                </a:endParaRPr>
              </a:p>
              <a:p>
                <a:pPr marL="0" lvl="0" indent="0">
                  <a:buClr>
                    <a:srgbClr val="0BD0D9"/>
                  </a:buClr>
                  <a:buNone/>
                </a:pPr>
                <a:endParaRPr lang="es-MX" dirty="0">
                  <a:solidFill>
                    <a:prstClr val="black"/>
                  </a:solidFill>
                </a:endParaRPr>
              </a:p>
              <a:p>
                <a:pPr marL="0" lvl="0" indent="0">
                  <a:buClr>
                    <a:srgbClr val="0BD0D9"/>
                  </a:buClr>
                  <a:buNone/>
                </a:pPr>
                <a:endParaRPr lang="es-MX" dirty="0">
                  <a:solidFill>
                    <a:prstClr val="black"/>
                  </a:solidFill>
                </a:endParaRPr>
              </a:p>
              <a:p>
                <a:pPr marL="0" lvl="0" indent="0">
                  <a:buClr>
                    <a:srgbClr val="0BD0D9"/>
                  </a:buClr>
                  <a:buNone/>
                </a:pPr>
                <a:endParaRPr lang="es-MX" dirty="0">
                  <a:solidFill>
                    <a:prstClr val="black"/>
                  </a:solidFill>
                </a:endParaRPr>
              </a:p>
              <a:p>
                <a:pPr marL="0" lvl="0" indent="0">
                  <a:buClr>
                    <a:srgbClr val="0BD0D9"/>
                  </a:buClr>
                  <a:buNone/>
                </a:pPr>
                <a:r>
                  <a:rPr lang="es-MX" sz="1800" dirty="0">
                    <a:solidFill>
                      <a:prstClr val="black"/>
                    </a:solidFill>
                  </a:rPr>
                  <a:t>C</a:t>
                </a:r>
                <a14:m>
                  <m:oMath xmlns:m="http://schemas.openxmlformats.org/officeDocument/2006/math">
                    <m:r>
                      <a:rPr lang="es-MX" sz="1800" i="1">
                        <a:solidFill>
                          <a:prstClr val="black"/>
                        </a:solidFill>
                        <a:latin typeface="Cambria Math" panose="02040503050406030204" pitchFamily="18" charset="0"/>
                      </a:rPr>
                      <m:t>=</m:t>
                    </m:r>
                    <m:r>
                      <a:rPr lang="es-MX" sz="1800" i="1">
                        <a:solidFill>
                          <a:prstClr val="black"/>
                        </a:solidFill>
                        <a:latin typeface="Cambria Math" panose="02040503050406030204" pitchFamily="18" charset="0"/>
                      </a:rPr>
                      <m:t>𝑅</m:t>
                    </m:r>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b="0" i="1" smtClean="0">
                            <a:solidFill>
                              <a:prstClr val="black"/>
                            </a:solidFill>
                            <a:latin typeface="Cambria Math" panose="02040503050406030204" pitchFamily="18" charset="0"/>
                          </a:rPr>
                          <m:t>−1</m:t>
                        </m:r>
                      </m:sup>
                    </m:sSup>
                    <m:r>
                      <a:rPr lang="es-MX" sz="1800" i="1">
                        <a:solidFill>
                          <a:prstClr val="black"/>
                        </a:solidFill>
                        <a:latin typeface="Cambria Math" panose="02040503050406030204" pitchFamily="18" charset="0"/>
                      </a:rPr>
                      <m:t>+</m:t>
                    </m:r>
                    <m:r>
                      <a:rPr lang="es-MX" sz="1800" i="1">
                        <a:solidFill>
                          <a:prstClr val="black"/>
                        </a:solidFill>
                        <a:latin typeface="Cambria Math" panose="02040503050406030204" pitchFamily="18" charset="0"/>
                      </a:rPr>
                      <m:t>𝑅</m:t>
                    </m:r>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i="1">
                            <a:solidFill>
                              <a:prstClr val="black"/>
                            </a:solidFill>
                            <a:latin typeface="Cambria Math" panose="02040503050406030204" pitchFamily="18" charset="0"/>
                          </a:rPr>
                          <m:t>−</m:t>
                        </m:r>
                        <m:r>
                          <a:rPr lang="es-MX" sz="1800" b="0" i="1" smtClean="0">
                            <a:solidFill>
                              <a:prstClr val="black"/>
                            </a:solidFill>
                            <a:latin typeface="Cambria Math" panose="02040503050406030204" pitchFamily="18" charset="0"/>
                          </a:rPr>
                          <m:t>2</m:t>
                        </m:r>
                      </m:sup>
                    </m:sSup>
                  </m:oMath>
                </a14:m>
                <a:r>
                  <a:rPr lang="es-MX" sz="1800" dirty="0">
                    <a:solidFill>
                      <a:prstClr val="black"/>
                    </a:solidFill>
                  </a:rPr>
                  <a:t>+R </a:t>
                </a:r>
                <a14:m>
                  <m:oMath xmlns:m="http://schemas.openxmlformats.org/officeDocument/2006/math">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i="1">
                            <a:solidFill>
                              <a:prstClr val="black"/>
                            </a:solidFill>
                            <a:latin typeface="Cambria Math" panose="02040503050406030204" pitchFamily="18" charset="0"/>
                          </a:rPr>
                          <m:t>−</m:t>
                        </m:r>
                        <m:r>
                          <a:rPr lang="es-MX" sz="1800" b="0" i="1" smtClean="0">
                            <a:solidFill>
                              <a:prstClr val="black"/>
                            </a:solidFill>
                            <a:latin typeface="Cambria Math" panose="02040503050406030204" pitchFamily="18" charset="0"/>
                          </a:rPr>
                          <m:t>3</m:t>
                        </m:r>
                      </m:sup>
                    </m:sSup>
                    <m:r>
                      <a:rPr lang="es-MX" sz="1800" i="1">
                        <a:solidFill>
                          <a:prstClr val="black"/>
                        </a:solidFill>
                        <a:latin typeface="Cambria Math" panose="02040503050406030204" pitchFamily="18" charset="0"/>
                      </a:rPr>
                      <m:t>+…</m:t>
                    </m:r>
                  </m:oMath>
                </a14:m>
                <a:endParaRPr lang="es-MX" sz="1800" dirty="0">
                  <a:solidFill>
                    <a:prstClr val="black"/>
                  </a:solidFill>
                </a:endParaRPr>
              </a:p>
              <a:p>
                <a:pPr marL="0" lvl="0" indent="0">
                  <a:buClr>
                    <a:srgbClr val="0BD0D9"/>
                  </a:buClr>
                  <a:buNone/>
                </a:pPr>
                <a:r>
                  <a:rPr lang="es-MX" dirty="0">
                    <a:solidFill>
                      <a:prstClr val="black"/>
                    </a:solidFill>
                  </a:rPr>
                  <a:t>Factorizando término tenemos:</a:t>
                </a:r>
                <a:endParaRPr lang="es-MX" sz="1800" i="1" dirty="0">
                  <a:solidFill>
                    <a:prstClr val="black"/>
                  </a:solidFill>
                  <a:latin typeface="Cambria Math" panose="02040503050406030204" pitchFamily="18" charset="0"/>
                </a:endParaRPr>
              </a:p>
              <a:p>
                <a:pPr marL="0" lvl="0" indent="0">
                  <a:buClr>
                    <a:srgbClr val="0BD0D9"/>
                  </a:buClr>
                  <a:buNone/>
                </a:pPr>
                <a:r>
                  <a:rPr lang="es-MX" sz="1800" dirty="0">
                    <a:solidFill>
                      <a:prstClr val="black"/>
                    </a:solidFill>
                  </a:rPr>
                  <a:t>C</a:t>
                </a:r>
                <a14:m>
                  <m:oMath xmlns:m="http://schemas.openxmlformats.org/officeDocument/2006/math">
                    <m:r>
                      <a:rPr lang="es-MX" sz="1800" i="1">
                        <a:solidFill>
                          <a:prstClr val="black"/>
                        </a:solidFill>
                        <a:latin typeface="Cambria Math" panose="02040503050406030204" pitchFamily="18" charset="0"/>
                      </a:rPr>
                      <m:t>=</m:t>
                    </m:r>
                    <m:r>
                      <a:rPr lang="es-MX" sz="1800" i="1">
                        <a:solidFill>
                          <a:prstClr val="black"/>
                        </a:solidFill>
                        <a:latin typeface="Cambria Math" panose="02040503050406030204" pitchFamily="18" charset="0"/>
                      </a:rPr>
                      <m:t>𝑅</m:t>
                    </m:r>
                    <m:r>
                      <a:rPr lang="es-MX" sz="1800" i="1">
                        <a:solidFill>
                          <a:prstClr val="black"/>
                        </a:solidFill>
                        <a:latin typeface="Cambria Math" panose="02040503050406030204" pitchFamily="18" charset="0"/>
                      </a:rPr>
                      <m:t>[</m:t>
                    </m:r>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i="1">
                            <a:solidFill>
                              <a:prstClr val="black"/>
                            </a:solidFill>
                            <a:latin typeface="Cambria Math" panose="02040503050406030204" pitchFamily="18" charset="0"/>
                          </a:rPr>
                          <m:t>−1</m:t>
                        </m:r>
                      </m:sup>
                    </m:sSup>
                    <m:r>
                      <a:rPr lang="es-MX" sz="1800" i="1">
                        <a:solidFill>
                          <a:prstClr val="black"/>
                        </a:solidFill>
                        <a:latin typeface="Cambria Math" panose="02040503050406030204" pitchFamily="18" charset="0"/>
                      </a:rPr>
                      <m:t>+</m:t>
                    </m:r>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i="1">
                            <a:solidFill>
                              <a:prstClr val="black"/>
                            </a:solidFill>
                            <a:latin typeface="Cambria Math" panose="02040503050406030204" pitchFamily="18" charset="0"/>
                          </a:rPr>
                          <m:t>−2</m:t>
                        </m:r>
                      </m:sup>
                    </m:sSup>
                    <m:r>
                      <m:rPr>
                        <m:nor/>
                      </m:rPr>
                      <a:rPr lang="es-MX" sz="1800" dirty="0">
                        <a:solidFill>
                          <a:prstClr val="black"/>
                        </a:solidFill>
                      </a:rPr>
                      <m:t>+</m:t>
                    </m:r>
                    <m:sSup>
                      <m:sSupPr>
                        <m:ctrlPr>
                          <a:rPr lang="es-MX" sz="1800" i="1">
                            <a:solidFill>
                              <a:prstClr val="black"/>
                            </a:solidFill>
                            <a:latin typeface="Cambria Math" panose="02040503050406030204" pitchFamily="18" charset="0"/>
                          </a:rPr>
                        </m:ctrlPr>
                      </m:sSupPr>
                      <m:e>
                        <m:r>
                          <a:rPr lang="es-MX" sz="1800" i="1">
                            <a:solidFill>
                              <a:prstClr val="black"/>
                            </a:solidFill>
                            <a:latin typeface="Cambria Math" panose="02040503050406030204" pitchFamily="18" charset="0"/>
                          </a:rPr>
                          <m:t>(1+</m:t>
                        </m:r>
                        <m:r>
                          <a:rPr lang="es-MX" sz="1800" i="1">
                            <a:solidFill>
                              <a:prstClr val="black"/>
                            </a:solidFill>
                            <a:latin typeface="Cambria Math" panose="02040503050406030204" pitchFamily="18" charset="0"/>
                          </a:rPr>
                          <m:t>𝑖</m:t>
                        </m:r>
                        <m:r>
                          <a:rPr lang="es-MX" sz="1800" i="1">
                            <a:solidFill>
                              <a:prstClr val="black"/>
                            </a:solidFill>
                            <a:latin typeface="Cambria Math" panose="02040503050406030204" pitchFamily="18" charset="0"/>
                          </a:rPr>
                          <m:t>)</m:t>
                        </m:r>
                      </m:e>
                      <m:sup>
                        <m:r>
                          <a:rPr lang="es-MX" sz="1800" i="1">
                            <a:solidFill>
                              <a:prstClr val="black"/>
                            </a:solidFill>
                            <a:latin typeface="Cambria Math" panose="02040503050406030204" pitchFamily="18" charset="0"/>
                          </a:rPr>
                          <m:t>−3</m:t>
                        </m:r>
                      </m:sup>
                    </m:sSup>
                    <m:r>
                      <a:rPr lang="es-MX" sz="1800" i="1">
                        <a:solidFill>
                          <a:prstClr val="black"/>
                        </a:solidFill>
                        <a:latin typeface="Cambria Math" panose="02040503050406030204" pitchFamily="18" charset="0"/>
                      </a:rPr>
                      <m:t>+…</m:t>
                    </m:r>
                  </m:oMath>
                </a14:m>
                <a:r>
                  <a:rPr lang="es-MX" sz="1800" dirty="0">
                    <a:solidFill>
                      <a:prstClr val="black"/>
                    </a:solidFill>
                  </a:rPr>
                  <a:t>]</a:t>
                </a:r>
              </a:p>
              <a:p>
                <a:pPr marL="0" lvl="0" indent="0">
                  <a:buClr>
                    <a:srgbClr val="0BD0D9"/>
                  </a:buClr>
                  <a:buNone/>
                </a:pPr>
                <a:r>
                  <a:rPr lang="es-MX" dirty="0">
                    <a:solidFill>
                      <a:prstClr val="black"/>
                    </a:solidFill>
                  </a:rPr>
                  <a:t>El término entre corchetes se puede ver como una progresión geométrica infinita, cuya razón común es </a:t>
                </a:r>
                <a14:m>
                  <m:oMath xmlns:m="http://schemas.openxmlformats.org/officeDocument/2006/math">
                    <m:sSup>
                      <m:sSupPr>
                        <m:ctrlPr>
                          <a:rPr lang="es-MX" b="0" i="1" smtClean="0">
                            <a:solidFill>
                              <a:prstClr val="black"/>
                            </a:solidFill>
                            <a:latin typeface="Cambria Math" panose="02040503050406030204" pitchFamily="18" charset="0"/>
                          </a:rPr>
                        </m:ctrlPr>
                      </m:sSupPr>
                      <m:e>
                        <m:r>
                          <a:rPr lang="es-MX" i="1">
                            <a:solidFill>
                              <a:prstClr val="black"/>
                            </a:solidFill>
                            <a:latin typeface="Cambria Math" panose="02040503050406030204" pitchFamily="18" charset="0"/>
                          </a:rPr>
                          <m:t>(1+</m:t>
                        </m:r>
                        <m:r>
                          <a:rPr lang="es-MX" i="1">
                            <a:solidFill>
                              <a:prstClr val="black"/>
                            </a:solidFill>
                            <a:latin typeface="Cambria Math" panose="02040503050406030204" pitchFamily="18" charset="0"/>
                          </a:rPr>
                          <m:t>𝑖</m:t>
                        </m:r>
                        <m:r>
                          <a:rPr lang="es-MX" i="1">
                            <a:solidFill>
                              <a:prstClr val="black"/>
                            </a:solidFill>
                            <a:latin typeface="Cambria Math" panose="02040503050406030204" pitchFamily="18" charset="0"/>
                          </a:rPr>
                          <m:t>)</m:t>
                        </m:r>
                      </m:e>
                      <m:sup>
                        <m:r>
                          <a:rPr lang="es-MX" b="0" i="1" smtClean="0">
                            <a:solidFill>
                              <a:prstClr val="black"/>
                            </a:solidFill>
                            <a:latin typeface="Cambria Math" panose="02040503050406030204" pitchFamily="18" charset="0"/>
                          </a:rPr>
                          <m:t>−1</m:t>
                        </m:r>
                      </m:sup>
                    </m:sSup>
                  </m:oMath>
                </a14:m>
                <a:r>
                  <a:rPr lang="es-MX" dirty="0"/>
                  <a:t> y como : </a:t>
                </a:r>
                <a14:m>
                  <m:oMath xmlns:m="http://schemas.openxmlformats.org/officeDocument/2006/math">
                    <m:r>
                      <a:rPr lang="es-MX" b="0" i="1" smtClean="0">
                        <a:latin typeface="Cambria Math" panose="02040503050406030204" pitchFamily="18" charset="0"/>
                      </a:rPr>
                      <m:t>−1&lt;</m:t>
                    </m:r>
                    <m:sSup>
                      <m:sSupPr>
                        <m:ctrlPr>
                          <a:rPr lang="es-MX" i="1">
                            <a:solidFill>
                              <a:prstClr val="black"/>
                            </a:solidFill>
                            <a:latin typeface="Cambria Math" panose="02040503050406030204" pitchFamily="18" charset="0"/>
                          </a:rPr>
                        </m:ctrlPr>
                      </m:sSupPr>
                      <m:e>
                        <m:d>
                          <m:dPr>
                            <m:ctrlPr>
                              <a:rPr lang="es-MX" i="1">
                                <a:solidFill>
                                  <a:prstClr val="black"/>
                                </a:solidFill>
                                <a:latin typeface="Cambria Math" panose="02040503050406030204" pitchFamily="18" charset="0"/>
                              </a:rPr>
                            </m:ctrlPr>
                          </m:dPr>
                          <m:e>
                            <m:r>
                              <a:rPr lang="es-MX" i="1">
                                <a:solidFill>
                                  <a:prstClr val="black"/>
                                </a:solidFill>
                                <a:latin typeface="Cambria Math" panose="02040503050406030204" pitchFamily="18" charset="0"/>
                              </a:rPr>
                              <m:t>1+</m:t>
                            </m:r>
                            <m:r>
                              <a:rPr lang="es-MX" i="1">
                                <a:solidFill>
                                  <a:prstClr val="black"/>
                                </a:solidFill>
                                <a:latin typeface="Cambria Math" panose="02040503050406030204" pitchFamily="18" charset="0"/>
                              </a:rPr>
                              <m:t>𝑖</m:t>
                            </m:r>
                          </m:e>
                        </m:d>
                      </m:e>
                      <m:sup>
                        <m:r>
                          <a:rPr lang="es-MX" i="1">
                            <a:solidFill>
                              <a:prstClr val="black"/>
                            </a:solidFill>
                            <a:latin typeface="Cambria Math" panose="02040503050406030204" pitchFamily="18" charset="0"/>
                          </a:rPr>
                          <m:t>−1</m:t>
                        </m:r>
                      </m:sup>
                    </m:sSup>
                    <m:r>
                      <a:rPr lang="es-MX" b="0" i="0" smtClean="0">
                        <a:solidFill>
                          <a:prstClr val="black"/>
                        </a:solidFill>
                        <a:latin typeface="Cambria Math" panose="02040503050406030204" pitchFamily="18" charset="0"/>
                      </a:rPr>
                      <m:t>&lt;1, </m:t>
                    </m:r>
                  </m:oMath>
                </a14:m>
                <a:r>
                  <a:rPr lang="es-MX" dirty="0"/>
                  <a:t> entonces:</a:t>
                </a:r>
              </a:p>
            </p:txBody>
          </p:sp>
        </mc:Choice>
        <mc:Fallback xmlns="">
          <p:sp>
            <p:nvSpPr>
              <p:cNvPr id="3" name="Marcador de contenido 2">
                <a:extLst>
                  <a:ext uri="{FF2B5EF4-FFF2-40B4-BE49-F238E27FC236}">
                    <a16:creationId xmlns:a16="http://schemas.microsoft.com/office/drawing/2014/main" id="{F03CDA66-7D96-4618-A755-1AECA42EC466}"/>
                  </a:ext>
                </a:extLst>
              </p:cNvPr>
              <p:cNvSpPr>
                <a:spLocks noGrp="1" noRot="1" noChangeAspect="1" noMove="1" noResize="1" noEditPoints="1" noAdjustHandles="1" noChangeArrowheads="1" noChangeShapeType="1" noTextEdit="1"/>
              </p:cNvSpPr>
              <p:nvPr>
                <p:ph idx="1"/>
              </p:nvPr>
            </p:nvSpPr>
            <p:spPr>
              <a:xfrm>
                <a:off x="611560" y="557105"/>
                <a:ext cx="8229600" cy="4389120"/>
              </a:xfrm>
              <a:blipFill>
                <a:blip r:embed="rId2"/>
                <a:stretch>
                  <a:fillRect l="-1333" t="-1111" b="-30972"/>
                </a:stretch>
              </a:blipFill>
            </p:spPr>
            <p:txBody>
              <a:bodyPr/>
              <a:lstStyle/>
              <a:p>
                <a:r>
                  <a:rPr lang="es-MX">
                    <a:noFill/>
                  </a:rPr>
                  <a:t> </a:t>
                </a:r>
              </a:p>
            </p:txBody>
          </p:sp>
        </mc:Fallback>
      </mc:AlternateContent>
      <p:cxnSp>
        <p:nvCxnSpPr>
          <p:cNvPr id="4" name="Conector recto 3">
            <a:extLst>
              <a:ext uri="{FF2B5EF4-FFF2-40B4-BE49-F238E27FC236}">
                <a16:creationId xmlns:a16="http://schemas.microsoft.com/office/drawing/2014/main" id="{BE29F595-C10D-4865-ABAC-5C67FF81CC9B}"/>
              </a:ext>
            </a:extLst>
          </p:cNvPr>
          <p:cNvCxnSpPr>
            <a:cxnSpLocks/>
          </p:cNvCxnSpPr>
          <p:nvPr/>
        </p:nvCxnSpPr>
        <p:spPr>
          <a:xfrm>
            <a:off x="1763688" y="2583488"/>
            <a:ext cx="2520280" cy="0"/>
          </a:xfrm>
          <a:prstGeom prst="line">
            <a:avLst/>
          </a:prstGeom>
        </p:spPr>
        <p:style>
          <a:lnRef idx="2">
            <a:schemeClr val="dk1"/>
          </a:lnRef>
          <a:fillRef idx="0">
            <a:schemeClr val="dk1"/>
          </a:fillRef>
          <a:effectRef idx="1">
            <a:schemeClr val="dk1"/>
          </a:effectRef>
          <a:fontRef idx="minor">
            <a:schemeClr val="tx1"/>
          </a:fontRef>
        </p:style>
      </p:cxnSp>
      <p:cxnSp>
        <p:nvCxnSpPr>
          <p:cNvPr id="5" name="Conector recto 4">
            <a:extLst>
              <a:ext uri="{FF2B5EF4-FFF2-40B4-BE49-F238E27FC236}">
                <a16:creationId xmlns:a16="http://schemas.microsoft.com/office/drawing/2014/main" id="{B6FD8268-1453-44FA-8096-3F48A2439E36}"/>
              </a:ext>
            </a:extLst>
          </p:cNvPr>
          <p:cNvCxnSpPr/>
          <p:nvPr/>
        </p:nvCxnSpPr>
        <p:spPr>
          <a:xfrm>
            <a:off x="1763688" y="220486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6" name="Conector recto 5">
            <a:extLst>
              <a:ext uri="{FF2B5EF4-FFF2-40B4-BE49-F238E27FC236}">
                <a16:creationId xmlns:a16="http://schemas.microsoft.com/office/drawing/2014/main" id="{C32B612D-071C-47DB-82F1-611FC4BD4113}"/>
              </a:ext>
            </a:extLst>
          </p:cNvPr>
          <p:cNvCxnSpPr/>
          <p:nvPr/>
        </p:nvCxnSpPr>
        <p:spPr>
          <a:xfrm>
            <a:off x="2915816" y="220486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7" name="Conector recto 6">
            <a:extLst>
              <a:ext uri="{FF2B5EF4-FFF2-40B4-BE49-F238E27FC236}">
                <a16:creationId xmlns:a16="http://schemas.microsoft.com/office/drawing/2014/main" id="{11D1B029-08A0-4656-8119-7FB54BCDA1B8}"/>
              </a:ext>
            </a:extLst>
          </p:cNvPr>
          <p:cNvCxnSpPr/>
          <p:nvPr/>
        </p:nvCxnSpPr>
        <p:spPr>
          <a:xfrm>
            <a:off x="3995936" y="220486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8" name="Conector recto 7">
            <a:extLst>
              <a:ext uri="{FF2B5EF4-FFF2-40B4-BE49-F238E27FC236}">
                <a16:creationId xmlns:a16="http://schemas.microsoft.com/office/drawing/2014/main" id="{A94D537C-25D8-4E5D-BF08-89CD763EBA60}"/>
              </a:ext>
            </a:extLst>
          </p:cNvPr>
          <p:cNvCxnSpPr/>
          <p:nvPr/>
        </p:nvCxnSpPr>
        <p:spPr>
          <a:xfrm>
            <a:off x="5004048" y="220486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9" name="Conector recto 8">
            <a:extLst>
              <a:ext uri="{FF2B5EF4-FFF2-40B4-BE49-F238E27FC236}">
                <a16:creationId xmlns:a16="http://schemas.microsoft.com/office/drawing/2014/main" id="{C8D8A7C8-243C-444F-A4EE-251544804FCA}"/>
              </a:ext>
            </a:extLst>
          </p:cNvPr>
          <p:cNvCxnSpPr/>
          <p:nvPr/>
        </p:nvCxnSpPr>
        <p:spPr>
          <a:xfrm>
            <a:off x="5868144" y="2204864"/>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0" name="Conector recto de flecha 9">
            <a:extLst>
              <a:ext uri="{FF2B5EF4-FFF2-40B4-BE49-F238E27FC236}">
                <a16:creationId xmlns:a16="http://schemas.microsoft.com/office/drawing/2014/main" id="{8FFE8805-E8BC-43A0-8812-A1C4BAE02A68}"/>
              </a:ext>
            </a:extLst>
          </p:cNvPr>
          <p:cNvCxnSpPr/>
          <p:nvPr/>
        </p:nvCxnSpPr>
        <p:spPr>
          <a:xfrm>
            <a:off x="2915816" y="242088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Conector recto de flecha 10">
            <a:extLst>
              <a:ext uri="{FF2B5EF4-FFF2-40B4-BE49-F238E27FC236}">
                <a16:creationId xmlns:a16="http://schemas.microsoft.com/office/drawing/2014/main" id="{C8C552A1-241E-4A4E-A111-4920048ED755}"/>
              </a:ext>
            </a:extLst>
          </p:cNvPr>
          <p:cNvCxnSpPr/>
          <p:nvPr/>
        </p:nvCxnSpPr>
        <p:spPr>
          <a:xfrm>
            <a:off x="3995936" y="242088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Conector recto de flecha 11">
            <a:extLst>
              <a:ext uri="{FF2B5EF4-FFF2-40B4-BE49-F238E27FC236}">
                <a16:creationId xmlns:a16="http://schemas.microsoft.com/office/drawing/2014/main" id="{157E0678-F13C-4CD8-B296-8D9462008928}"/>
              </a:ext>
            </a:extLst>
          </p:cNvPr>
          <p:cNvCxnSpPr/>
          <p:nvPr/>
        </p:nvCxnSpPr>
        <p:spPr>
          <a:xfrm>
            <a:off x="5004048" y="2430180"/>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Conector recto de flecha 12">
            <a:extLst>
              <a:ext uri="{FF2B5EF4-FFF2-40B4-BE49-F238E27FC236}">
                <a16:creationId xmlns:a16="http://schemas.microsoft.com/office/drawing/2014/main" id="{291A8116-B182-41F1-A0F4-3A09F44503BF}"/>
              </a:ext>
            </a:extLst>
          </p:cNvPr>
          <p:cNvCxnSpPr/>
          <p:nvPr/>
        </p:nvCxnSpPr>
        <p:spPr>
          <a:xfrm>
            <a:off x="5868144" y="2420888"/>
            <a:ext cx="0" cy="72937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14">
            <a:extLst>
              <a:ext uri="{FF2B5EF4-FFF2-40B4-BE49-F238E27FC236}">
                <a16:creationId xmlns:a16="http://schemas.microsoft.com/office/drawing/2014/main" id="{8097A64F-8147-4F0F-92B3-3FC7533ECC3E}"/>
              </a:ext>
            </a:extLst>
          </p:cNvPr>
          <p:cNvCxnSpPr>
            <a:cxnSpLocks/>
          </p:cNvCxnSpPr>
          <p:nvPr/>
        </p:nvCxnSpPr>
        <p:spPr>
          <a:xfrm>
            <a:off x="4283968" y="2583488"/>
            <a:ext cx="2304256" cy="0"/>
          </a:xfrm>
          <a:prstGeom prst="line">
            <a:avLst/>
          </a:prstGeom>
        </p:spPr>
        <p:style>
          <a:lnRef idx="2">
            <a:schemeClr val="dk1"/>
          </a:lnRef>
          <a:fillRef idx="0">
            <a:schemeClr val="dk1"/>
          </a:fillRef>
          <a:effectRef idx="1">
            <a:schemeClr val="dk1"/>
          </a:effectRef>
          <a:fontRef idx="minor">
            <a:schemeClr val="tx1"/>
          </a:fontRef>
        </p:style>
      </p:cxnSp>
      <p:sp>
        <p:nvSpPr>
          <p:cNvPr id="17" name="CuadroTexto 16">
            <a:extLst>
              <a:ext uri="{FF2B5EF4-FFF2-40B4-BE49-F238E27FC236}">
                <a16:creationId xmlns:a16="http://schemas.microsoft.com/office/drawing/2014/main" id="{51C0DCA2-FFBF-49A6-91D9-DCFC0A247E67}"/>
              </a:ext>
            </a:extLst>
          </p:cNvPr>
          <p:cNvSpPr txBox="1"/>
          <p:nvPr/>
        </p:nvSpPr>
        <p:spPr>
          <a:xfrm>
            <a:off x="1547664" y="1772816"/>
            <a:ext cx="6624736" cy="369332"/>
          </a:xfrm>
          <a:prstGeom prst="rect">
            <a:avLst/>
          </a:prstGeom>
          <a:noFill/>
        </p:spPr>
        <p:txBody>
          <a:bodyPr wrap="square" rtlCol="0">
            <a:spAutoFit/>
          </a:bodyPr>
          <a:lstStyle/>
          <a:p>
            <a:r>
              <a:rPr lang="es-MX" dirty="0"/>
              <a:t>                    R                R               R             R                   </a:t>
            </a:r>
          </a:p>
        </p:txBody>
      </p:sp>
      <p:sp>
        <p:nvSpPr>
          <p:cNvPr id="18" name="CuadroTexto 17">
            <a:extLst>
              <a:ext uri="{FF2B5EF4-FFF2-40B4-BE49-F238E27FC236}">
                <a16:creationId xmlns:a16="http://schemas.microsoft.com/office/drawing/2014/main" id="{AD877134-1F08-48AC-BFEB-F227B6C962B3}"/>
              </a:ext>
            </a:extLst>
          </p:cNvPr>
          <p:cNvSpPr txBox="1"/>
          <p:nvPr/>
        </p:nvSpPr>
        <p:spPr>
          <a:xfrm>
            <a:off x="1547664" y="3014372"/>
            <a:ext cx="6264696" cy="369332"/>
          </a:xfrm>
          <a:prstGeom prst="rect">
            <a:avLst/>
          </a:prstGeom>
          <a:noFill/>
        </p:spPr>
        <p:txBody>
          <a:bodyPr wrap="square" rtlCol="0">
            <a:spAutoFit/>
          </a:bodyPr>
          <a:lstStyle/>
          <a:p>
            <a:r>
              <a:rPr lang="es-MX" dirty="0"/>
              <a:t>0                   1                 2                3             4           </a:t>
            </a:r>
          </a:p>
        </p:txBody>
      </p:sp>
      <p:sp>
        <p:nvSpPr>
          <p:cNvPr id="20" name="CuadroTexto 19">
            <a:extLst>
              <a:ext uri="{FF2B5EF4-FFF2-40B4-BE49-F238E27FC236}">
                <a16:creationId xmlns:a16="http://schemas.microsoft.com/office/drawing/2014/main" id="{69EC5149-3FBF-4D2F-968E-2C4CAFCB7096}"/>
              </a:ext>
            </a:extLst>
          </p:cNvPr>
          <p:cNvSpPr txBox="1"/>
          <p:nvPr/>
        </p:nvSpPr>
        <p:spPr>
          <a:xfrm>
            <a:off x="6732240" y="2382333"/>
            <a:ext cx="1224136" cy="369332"/>
          </a:xfrm>
          <a:prstGeom prst="rect">
            <a:avLst/>
          </a:prstGeom>
          <a:noFill/>
        </p:spPr>
        <p:txBody>
          <a:bodyPr wrap="square" rtlCol="0">
            <a:spAutoFit/>
          </a:bodyPr>
          <a:lstStyle/>
          <a:p>
            <a:r>
              <a:rPr lang="es-MX" dirty="0"/>
              <a:t>…</a:t>
            </a:r>
          </a:p>
        </p:txBody>
      </p:sp>
    </p:spTree>
    <p:extLst>
      <p:ext uri="{BB962C8B-B14F-4D97-AF65-F5344CB8AC3E}">
        <p14:creationId xmlns:p14="http://schemas.microsoft.com/office/powerpoint/2010/main" val="192485290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9E519FD0-5A74-44F4-A3A4-D67ACD54433F}"/>
                  </a:ext>
                </a:extLst>
              </p:cNvPr>
              <p:cNvSpPr>
                <a:spLocks noGrp="1"/>
              </p:cNvSpPr>
              <p:nvPr>
                <p:ph idx="1"/>
              </p:nvPr>
            </p:nvSpPr>
            <p:spPr>
              <a:xfrm>
                <a:off x="395536" y="764704"/>
                <a:ext cx="8229600" cy="4389120"/>
              </a:xfrm>
            </p:spPr>
            <p:txBody>
              <a:bodyPr>
                <a:noAutofit/>
              </a:bodyPr>
              <a:lstStyle/>
              <a:p>
                <a:pPr marL="0" indent="0">
                  <a:buNone/>
                </a:pPr>
                <a:r>
                  <a:rPr lang="es-MX" dirty="0"/>
                  <a:t>De la formula de la sumatoria de una progresión geométrica infinita:</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𝑆</m:t>
                      </m:r>
                      <m:r>
                        <a:rPr lang="es-MX" b="0" i="1" smtClean="0">
                          <a:latin typeface="Cambria Math" panose="02040503050406030204" pitchFamily="18" charset="0"/>
                        </a:rPr>
                        <m:t>=</m:t>
                      </m:r>
                      <m:f>
                        <m:fPr>
                          <m:ctrlPr>
                            <a:rPr lang="es-MX" b="0" i="1" smtClean="0">
                              <a:latin typeface="Cambria Math" panose="02040503050406030204" pitchFamily="18" charset="0"/>
                            </a:rPr>
                          </m:ctrlPr>
                        </m:fPr>
                        <m:num>
                          <m:sSub>
                            <m:sSubPr>
                              <m:ctrlPr>
                                <a:rPr lang="es-MX" b="0"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num>
                        <m:den>
                          <m:r>
                            <a:rPr lang="es-MX" b="0" i="1" smtClean="0">
                              <a:latin typeface="Cambria Math" panose="02040503050406030204" pitchFamily="18" charset="0"/>
                            </a:rPr>
                            <m:t>1−</m:t>
                          </m:r>
                          <m:r>
                            <a:rPr lang="es-MX" b="0" i="1" smtClean="0">
                              <a:latin typeface="Cambria Math" panose="02040503050406030204" pitchFamily="18" charset="0"/>
                            </a:rPr>
                            <m:t>𝑟</m:t>
                          </m:r>
                        </m:den>
                      </m:f>
                    </m:oMath>
                  </m:oMathPara>
                </a14:m>
                <a:endParaRPr lang="es-MX" dirty="0"/>
              </a:p>
              <a:p>
                <a:pPr marL="0" indent="0">
                  <a:buNone/>
                </a:pPr>
                <a:r>
                  <a:rPr lang="es-MX" dirty="0"/>
                  <a:t>Sustituyendo términos:</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f>
                        <m:fPr>
                          <m:ctrlPr>
                            <a:rPr lang="es-MX" b="0" i="1" smtClean="0">
                              <a:latin typeface="Cambria Math" panose="02040503050406030204" pitchFamily="18" charset="0"/>
                            </a:rPr>
                          </m:ctrlPr>
                        </m:fPr>
                        <m:num>
                          <m:sSup>
                            <m:sSupPr>
                              <m:ctrlPr>
                                <a:rPr lang="es-MX" sz="2400" i="1">
                                  <a:solidFill>
                                    <a:prstClr val="black"/>
                                  </a:solidFill>
                                  <a:latin typeface="Cambria Math" panose="02040503050406030204" pitchFamily="18" charset="0"/>
                                </a:rPr>
                              </m:ctrlPr>
                            </m:sSupPr>
                            <m:e>
                              <m:r>
                                <a:rPr lang="es-MX" sz="2400" i="1">
                                  <a:solidFill>
                                    <a:prstClr val="black"/>
                                  </a:solidFill>
                                  <a:latin typeface="Cambria Math" panose="02040503050406030204" pitchFamily="18" charset="0"/>
                                </a:rPr>
                                <m:t>(1+</m:t>
                              </m:r>
                              <m:r>
                                <a:rPr lang="es-MX" sz="2400" i="1">
                                  <a:solidFill>
                                    <a:prstClr val="black"/>
                                  </a:solidFill>
                                  <a:latin typeface="Cambria Math" panose="02040503050406030204" pitchFamily="18" charset="0"/>
                                </a:rPr>
                                <m:t>𝑖</m:t>
                              </m:r>
                              <m:r>
                                <a:rPr lang="es-MX" sz="2400" i="1">
                                  <a:solidFill>
                                    <a:prstClr val="black"/>
                                  </a:solidFill>
                                  <a:latin typeface="Cambria Math" panose="02040503050406030204" pitchFamily="18" charset="0"/>
                                </a:rPr>
                                <m:t>)</m:t>
                              </m:r>
                            </m:e>
                            <m:sup>
                              <m:r>
                                <a:rPr lang="es-MX" sz="2400" i="1">
                                  <a:solidFill>
                                    <a:prstClr val="black"/>
                                  </a:solidFill>
                                  <a:latin typeface="Cambria Math" panose="02040503050406030204" pitchFamily="18" charset="0"/>
                                </a:rPr>
                                <m:t>−1</m:t>
                              </m:r>
                            </m:sup>
                          </m:sSup>
                        </m:num>
                        <m:den>
                          <m:r>
                            <a:rPr lang="es-MX" b="0" i="1" smtClean="0">
                              <a:latin typeface="Cambria Math" panose="02040503050406030204" pitchFamily="18" charset="0"/>
                            </a:rPr>
                            <m:t>1−</m:t>
                          </m:r>
                          <m:sSup>
                            <m:sSupPr>
                              <m:ctrlPr>
                                <a:rPr lang="es-MX" sz="2400" i="1">
                                  <a:solidFill>
                                    <a:prstClr val="black"/>
                                  </a:solidFill>
                                  <a:latin typeface="Cambria Math" panose="02040503050406030204" pitchFamily="18" charset="0"/>
                                </a:rPr>
                              </m:ctrlPr>
                            </m:sSupPr>
                            <m:e>
                              <m:r>
                                <a:rPr lang="es-MX" sz="2400" i="1">
                                  <a:solidFill>
                                    <a:prstClr val="black"/>
                                  </a:solidFill>
                                  <a:latin typeface="Cambria Math" panose="02040503050406030204" pitchFamily="18" charset="0"/>
                                </a:rPr>
                                <m:t>(1+</m:t>
                              </m:r>
                              <m:r>
                                <a:rPr lang="es-MX" sz="2400" i="1">
                                  <a:solidFill>
                                    <a:prstClr val="black"/>
                                  </a:solidFill>
                                  <a:latin typeface="Cambria Math" panose="02040503050406030204" pitchFamily="18" charset="0"/>
                                </a:rPr>
                                <m:t>𝑖</m:t>
                              </m:r>
                              <m:r>
                                <a:rPr lang="es-MX" sz="2400" i="1">
                                  <a:solidFill>
                                    <a:prstClr val="black"/>
                                  </a:solidFill>
                                  <a:latin typeface="Cambria Math" panose="02040503050406030204" pitchFamily="18" charset="0"/>
                                </a:rPr>
                                <m:t>)</m:t>
                              </m:r>
                            </m:e>
                            <m:sup>
                              <m:r>
                                <a:rPr lang="es-MX" sz="2400" i="1">
                                  <a:solidFill>
                                    <a:prstClr val="black"/>
                                  </a:solidFill>
                                  <a:latin typeface="Cambria Math" panose="02040503050406030204" pitchFamily="18" charset="0"/>
                                </a:rPr>
                                <m:t>−1</m:t>
                              </m:r>
                            </m:sup>
                          </m:sSup>
                        </m:den>
                      </m:f>
                    </m:oMath>
                  </m:oMathPara>
                </a14:m>
                <a:endParaRPr lang="es-MX" dirty="0"/>
              </a:p>
              <a:p>
                <a:pPr marL="0" indent="0">
                  <a:buNone/>
                </a:pPr>
                <a:r>
                  <a:rPr lang="es-MX" dirty="0"/>
                  <a:t>Se tiene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1</m:t>
                          </m:r>
                        </m:num>
                        <m:den>
                          <m:r>
                            <a:rPr lang="es-MX" b="0" i="1" smtClean="0">
                              <a:latin typeface="Cambria Math" panose="02040503050406030204" pitchFamily="18" charset="0"/>
                            </a:rPr>
                            <m:t>𝑖</m:t>
                          </m:r>
                        </m:den>
                      </m:f>
                    </m:oMath>
                  </m:oMathPara>
                </a14:m>
                <a:endParaRPr lang="es-MX" dirty="0"/>
              </a:p>
              <a:p>
                <a:pPr marL="0" indent="0">
                  <a:buNone/>
                </a:pPr>
                <a:r>
                  <a:rPr lang="es-MX" dirty="0"/>
                  <a:t>Por lo que:</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r>
                        <a:rPr lang="es-MX" b="0" i="1" smtClean="0">
                          <a:latin typeface="Cambria Math" panose="02040503050406030204" pitchFamily="18" charset="0"/>
                        </a:rPr>
                        <m:t>𝑅</m:t>
                      </m:r>
                      <m:d>
                        <m:dPr>
                          <m:begChr m:val="["/>
                          <m:endChr m:val="]"/>
                          <m:ctrlPr>
                            <a:rPr lang="es-MX" b="0" i="1" smtClean="0">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1</m:t>
                              </m:r>
                            </m:num>
                            <m:den>
                              <m:r>
                                <a:rPr lang="es-MX" i="1">
                                  <a:latin typeface="Cambria Math" panose="02040503050406030204" pitchFamily="18" charset="0"/>
                                </a:rPr>
                                <m:t>𝑖</m:t>
                              </m:r>
                            </m:den>
                          </m:f>
                        </m:e>
                      </m:d>
                    </m:oMath>
                  </m:oMathPara>
                </a14:m>
                <a:endParaRPr lang="es-MX" dirty="0"/>
              </a:p>
              <a:p>
                <a:pPr marL="0" indent="0">
                  <a:buNone/>
                </a:pPr>
                <a:endParaRPr lang="es-MX"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9E519FD0-5A74-44F4-A3A4-D67ACD54433F}"/>
                  </a:ext>
                </a:extLst>
              </p:cNvPr>
              <p:cNvSpPr>
                <a:spLocks noGrp="1" noRot="1" noChangeAspect="1" noMove="1" noResize="1" noEditPoints="1" noAdjustHandles="1" noChangeArrowheads="1" noChangeShapeType="1" noTextEdit="1"/>
              </p:cNvSpPr>
              <p:nvPr>
                <p:ph idx="1"/>
              </p:nvPr>
            </p:nvSpPr>
            <p:spPr>
              <a:xfrm>
                <a:off x="395536" y="764704"/>
                <a:ext cx="8229600" cy="4389120"/>
              </a:xfrm>
              <a:blipFill>
                <a:blip r:embed="rId2"/>
                <a:stretch>
                  <a:fillRect l="-1333" t="-1111" b="-24306"/>
                </a:stretch>
              </a:blipFill>
            </p:spPr>
            <p:txBody>
              <a:bodyPr/>
              <a:lstStyle/>
              <a:p>
                <a:r>
                  <a:rPr lang="es-MX">
                    <a:noFill/>
                  </a:rPr>
                  <a:t> </a:t>
                </a:r>
              </a:p>
            </p:txBody>
          </p:sp>
        </mc:Fallback>
      </mc:AlternateContent>
    </p:spTree>
    <p:extLst>
      <p:ext uri="{BB962C8B-B14F-4D97-AF65-F5344CB8AC3E}">
        <p14:creationId xmlns:p14="http://schemas.microsoft.com/office/powerpoint/2010/main" val="10515542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744A6A-CAAF-4FE3-AE34-BBEA2B7D0F99}"/>
              </a:ext>
            </a:extLst>
          </p:cNvPr>
          <p:cNvSpPr>
            <a:spLocks noGrp="1"/>
          </p:cNvSpPr>
          <p:nvPr>
            <p:ph type="title"/>
          </p:nvPr>
        </p:nvSpPr>
        <p:spPr/>
        <p:txBody>
          <a:bodyPr/>
          <a:lstStyle/>
          <a:p>
            <a:r>
              <a:rPr lang="es-MX" dirty="0"/>
              <a:t>Ejemplo</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92ADF89D-B6DF-44F3-99E9-6CFD93C5038D}"/>
                  </a:ext>
                </a:extLst>
              </p:cNvPr>
              <p:cNvSpPr>
                <a:spLocks noGrp="1"/>
              </p:cNvSpPr>
              <p:nvPr>
                <p:ph idx="1"/>
              </p:nvPr>
            </p:nvSpPr>
            <p:spPr/>
            <p:txBody>
              <a:bodyPr/>
              <a:lstStyle/>
              <a:p>
                <a:pPr marL="0" indent="0">
                  <a:buNone/>
                </a:pPr>
                <a:r>
                  <a:rPr lang="es-MX" dirty="0"/>
                  <a:t>El testamento del señor Canavati, conocido filántropo, establece que deberá pagarse al asilo de ancianos, Maria Auxiliadora una renta perpetua de $1,000,000 pagadera al final de cada año. ¿Cuál es el valor presente de ese legado, suponiendo que se encuentra invertido al 12.4% de interés anual?</a:t>
                </a:r>
              </a:p>
              <a:p>
                <a:pPr marL="0" indent="0">
                  <a:buNone/>
                </a:pPr>
                <a:r>
                  <a:rPr lang="es-MX" dirty="0"/>
                  <a:t>Solución:</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𝑅</m:t>
                      </m:r>
                      <m:r>
                        <a:rPr lang="es-MX" b="0" i="1" smtClean="0">
                          <a:latin typeface="Cambria Math" panose="02040503050406030204" pitchFamily="18" charset="0"/>
                        </a:rPr>
                        <m:t>=1,000,000</m:t>
                      </m:r>
                    </m:oMath>
                  </m:oMathPara>
                </a14:m>
                <a:endParaRPr lang="es-MX" b="0" dirty="0"/>
              </a:p>
              <a:p>
                <a:pPr marL="0" indent="0">
                  <a:buNone/>
                </a:pPr>
                <a14:m>
                  <m:oMath xmlns:m="http://schemas.openxmlformats.org/officeDocument/2006/math">
                    <m:r>
                      <a:rPr lang="es-MX" b="0" i="1" smtClean="0">
                        <a:latin typeface="Cambria Math" panose="02040503050406030204" pitchFamily="18" charset="0"/>
                      </a:rPr>
                      <m:t>𝑖</m:t>
                    </m:r>
                    <m:r>
                      <a:rPr lang="es-MX" b="0" i="1" smtClean="0">
                        <a:latin typeface="Cambria Math" panose="02040503050406030204" pitchFamily="18" charset="0"/>
                      </a:rPr>
                      <m:t>=0.124 </m:t>
                    </m:r>
                  </m:oMath>
                </a14:m>
                <a:r>
                  <a:rPr lang="es-MX" b="0" dirty="0"/>
                  <a:t>anual</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panose="02040503050406030204" pitchFamily="18" charset="0"/>
                        </a:rPr>
                        <m:t>𝐶</m:t>
                      </m:r>
                      <m:r>
                        <a:rPr lang="es-MX" b="0" i="1" smtClean="0">
                          <a:latin typeface="Cambria Math" panose="02040503050406030204" pitchFamily="18" charset="0"/>
                        </a:rPr>
                        <m:t>=¿?</m:t>
                      </m:r>
                    </m:oMath>
                  </m:oMathPara>
                </a14:m>
                <a:endParaRPr lang="es-MX" b="0" dirty="0"/>
              </a:p>
              <a:p>
                <a:pPr marL="0" indent="0">
                  <a:buNone/>
                </a:pPr>
                <a:endParaRPr lang="es-MX" dirty="0"/>
              </a:p>
            </p:txBody>
          </p:sp>
        </mc:Choice>
        <mc:Fallback xmlns="">
          <p:sp>
            <p:nvSpPr>
              <p:cNvPr id="3" name="Marcador de contenido 2">
                <a:extLst>
                  <a:ext uri="{FF2B5EF4-FFF2-40B4-BE49-F238E27FC236}">
                    <a16:creationId xmlns:a16="http://schemas.microsoft.com/office/drawing/2014/main" id="{92ADF89D-B6DF-44F3-99E9-6CFD93C5038D}"/>
                  </a:ext>
                </a:extLst>
              </p:cNvPr>
              <p:cNvSpPr>
                <a:spLocks noGrp="1" noRot="1" noChangeAspect="1" noMove="1" noResize="1" noEditPoints="1" noAdjustHandles="1" noChangeArrowheads="1" noChangeShapeType="1" noTextEdit="1"/>
              </p:cNvSpPr>
              <p:nvPr>
                <p:ph idx="1"/>
              </p:nvPr>
            </p:nvSpPr>
            <p:spPr>
              <a:blipFill>
                <a:blip r:embed="rId2"/>
                <a:stretch>
                  <a:fillRect l="-1333" t="-1250" r="-222"/>
                </a:stretch>
              </a:blipFill>
            </p:spPr>
            <p:txBody>
              <a:bodyPr/>
              <a:lstStyle/>
              <a:p>
                <a:r>
                  <a:rPr lang="es-MX">
                    <a:noFill/>
                  </a:rPr>
                  <a:t> </a:t>
                </a:r>
              </a:p>
            </p:txBody>
          </p:sp>
        </mc:Fallback>
      </mc:AlternateContent>
    </p:spTree>
    <p:extLst>
      <p:ext uri="{BB962C8B-B14F-4D97-AF65-F5344CB8AC3E}">
        <p14:creationId xmlns:p14="http://schemas.microsoft.com/office/powerpoint/2010/main" val="26442837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0D9C1A-D18D-400E-A081-73CEF54088CD}"/>
              </a:ext>
            </a:extLst>
          </p:cNvPr>
          <p:cNvSpPr>
            <a:spLocks noGrp="1"/>
          </p:cNvSpPr>
          <p:nvPr>
            <p:ph type="title"/>
          </p:nvPr>
        </p:nvSpPr>
        <p:spPr/>
        <p:txBody>
          <a:bodyPr/>
          <a:lstStyle/>
          <a:p>
            <a:endParaRPr lang="es-MX"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304CD64A-0DF4-4033-AC4B-6D918912F70B}"/>
                  </a:ext>
                </a:extLst>
              </p:cNvPr>
              <p:cNvSpPr>
                <a:spLocks noGrp="1"/>
              </p:cNvSpPr>
              <p:nvPr>
                <p:ph idx="1"/>
              </p:nvPr>
            </p:nvSpPr>
            <p:spPr/>
            <p:txBody>
              <a:bodyPr/>
              <a:lstStyle/>
              <a:p>
                <a:pPr marL="0" indent="0">
                  <a:buNone/>
                </a:pPr>
                <a:r>
                  <a:rPr lang="es-MX" dirty="0"/>
                  <a:t>De la formula de perpetuidad:</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m:t>
                      </m:r>
                      <m:r>
                        <a:rPr lang="es-MX" i="1">
                          <a:latin typeface="Cambria Math" panose="02040503050406030204" pitchFamily="18" charset="0"/>
                        </a:rPr>
                        <m:t>𝑅</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1</m:t>
                              </m:r>
                            </m:num>
                            <m:den>
                              <m:r>
                                <a:rPr lang="es-MX" i="1">
                                  <a:latin typeface="Cambria Math" panose="02040503050406030204" pitchFamily="18" charset="0"/>
                                </a:rPr>
                                <m:t>𝑖</m:t>
                              </m:r>
                            </m:den>
                          </m:f>
                        </m:e>
                      </m:d>
                    </m:oMath>
                  </m:oMathPara>
                </a14:m>
                <a:endParaRPr lang="es-MX" dirty="0"/>
              </a:p>
              <a:p>
                <a:pPr marL="0" indent="0">
                  <a:buNone/>
                </a:pPr>
                <a:r>
                  <a:rPr lang="es-MX" dirty="0"/>
                  <a:t>Sustituyendo se tiene que:</a:t>
                </a:r>
              </a:p>
              <a:p>
                <a:pPr marL="0" indent="0">
                  <a:buNone/>
                </a:pPr>
                <a14:m>
                  <m:oMathPara xmlns:m="http://schemas.openxmlformats.org/officeDocument/2006/math">
                    <m:oMathParaPr>
                      <m:jc m:val="centerGroup"/>
                    </m:oMathParaPr>
                    <m:oMath xmlns:m="http://schemas.openxmlformats.org/officeDocument/2006/math">
                      <m:r>
                        <a:rPr lang="es-MX" i="1">
                          <a:latin typeface="Cambria Math" panose="02040503050406030204" pitchFamily="18" charset="0"/>
                        </a:rPr>
                        <m:t>𝐶</m:t>
                      </m:r>
                      <m:r>
                        <a:rPr lang="es-MX" i="1">
                          <a:latin typeface="Cambria Math" panose="02040503050406030204" pitchFamily="18" charset="0"/>
                        </a:rPr>
                        <m:t>=1 000 000</m:t>
                      </m:r>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1</m:t>
                              </m:r>
                            </m:num>
                            <m:den>
                              <m:r>
                                <a:rPr lang="es-MX" b="0" i="1" smtClean="0">
                                  <a:latin typeface="Cambria Math" panose="02040503050406030204" pitchFamily="18" charset="0"/>
                                </a:rPr>
                                <m:t>0.124</m:t>
                              </m:r>
                            </m:den>
                          </m:f>
                        </m:e>
                      </m:d>
                      <m:r>
                        <a:rPr lang="es-MX" b="0" i="1" smtClean="0">
                          <a:latin typeface="Cambria Math" panose="02040503050406030204" pitchFamily="18" charset="0"/>
                        </a:rPr>
                        <m:t>=$8 064 516.13</m:t>
                      </m:r>
                    </m:oMath>
                  </m:oMathPara>
                </a14:m>
                <a:endParaRPr lang="es-MX" dirty="0"/>
              </a:p>
              <a:p>
                <a:pPr marL="0" indent="0">
                  <a:buNone/>
                </a:pPr>
                <a:r>
                  <a:rPr lang="es-MX" dirty="0"/>
                  <a:t>El valor actual del legado es de $8 064 516.13</a:t>
                </a:r>
              </a:p>
            </p:txBody>
          </p:sp>
        </mc:Choice>
        <mc:Fallback xmlns="">
          <p:sp>
            <p:nvSpPr>
              <p:cNvPr id="3" name="Marcador de contenido 2">
                <a:extLst>
                  <a:ext uri="{FF2B5EF4-FFF2-40B4-BE49-F238E27FC236}">
                    <a16:creationId xmlns:a16="http://schemas.microsoft.com/office/drawing/2014/main" id="{304CD64A-0DF4-4033-AC4B-6D918912F70B}"/>
                  </a:ext>
                </a:extLst>
              </p:cNvPr>
              <p:cNvSpPr>
                <a:spLocks noGrp="1" noRot="1" noChangeAspect="1" noMove="1" noResize="1" noEditPoints="1" noAdjustHandles="1" noChangeArrowheads="1" noChangeShapeType="1" noTextEdit="1"/>
              </p:cNvSpPr>
              <p:nvPr>
                <p:ph idx="1"/>
              </p:nvPr>
            </p:nvSpPr>
            <p:spPr>
              <a:blipFill>
                <a:blip r:embed="rId2"/>
                <a:stretch>
                  <a:fillRect l="-1333" t="-1250"/>
                </a:stretch>
              </a:blipFill>
            </p:spPr>
            <p:txBody>
              <a:bodyPr/>
              <a:lstStyle/>
              <a:p>
                <a:r>
                  <a:rPr lang="es-MX">
                    <a:noFill/>
                  </a:rPr>
                  <a:t> </a:t>
                </a:r>
              </a:p>
            </p:txBody>
          </p:sp>
        </mc:Fallback>
      </mc:AlternateContent>
    </p:spTree>
    <p:extLst>
      <p:ext uri="{BB962C8B-B14F-4D97-AF65-F5344CB8AC3E}">
        <p14:creationId xmlns:p14="http://schemas.microsoft.com/office/powerpoint/2010/main" val="29222780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93BF8A-6E06-45F0-A513-9F5BE1CF5FE7}"/>
              </a:ext>
            </a:extLst>
          </p:cNvPr>
          <p:cNvSpPr>
            <a:spLocks noGrp="1"/>
          </p:cNvSpPr>
          <p:nvPr>
            <p:ph type="title"/>
          </p:nvPr>
        </p:nvSpPr>
        <p:spPr/>
        <p:txBody>
          <a:bodyPr/>
          <a:lstStyle/>
          <a:p>
            <a:r>
              <a:rPr lang="es-MX" dirty="0"/>
              <a:t>Práctica</a:t>
            </a:r>
          </a:p>
        </p:txBody>
      </p:sp>
      <p:sp>
        <p:nvSpPr>
          <p:cNvPr id="3" name="Marcador de contenido 2">
            <a:extLst>
              <a:ext uri="{FF2B5EF4-FFF2-40B4-BE49-F238E27FC236}">
                <a16:creationId xmlns:a16="http://schemas.microsoft.com/office/drawing/2014/main" id="{3EC49E34-0E71-4176-9848-D285AB923F0F}"/>
              </a:ext>
            </a:extLst>
          </p:cNvPr>
          <p:cNvSpPr>
            <a:spLocks noGrp="1"/>
          </p:cNvSpPr>
          <p:nvPr>
            <p:ph idx="1"/>
          </p:nvPr>
        </p:nvSpPr>
        <p:spPr/>
        <p:txBody>
          <a:bodyPr/>
          <a:lstStyle/>
          <a:p>
            <a:pPr marL="0" indent="0">
              <a:buNone/>
            </a:pPr>
            <a:r>
              <a:rPr lang="es-MX" dirty="0"/>
              <a:t>Encuentre el pago mensual de una perpetuidad cuyo valor presente es de $750 000, suponiendo un interés del 10% anual capitalizable cada mes.</a:t>
            </a:r>
          </a:p>
        </p:txBody>
      </p:sp>
    </p:spTree>
    <p:extLst>
      <p:ext uri="{BB962C8B-B14F-4D97-AF65-F5344CB8AC3E}">
        <p14:creationId xmlns:p14="http://schemas.microsoft.com/office/powerpoint/2010/main" val="100936954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C6F476-FB5D-4199-9C62-C5DF0044016F}"/>
              </a:ext>
            </a:extLst>
          </p:cNvPr>
          <p:cNvSpPr>
            <a:spLocks noGrp="1"/>
          </p:cNvSpPr>
          <p:nvPr>
            <p:ph type="title"/>
          </p:nvPr>
        </p:nvSpPr>
        <p:spPr/>
        <p:txBody>
          <a:bodyPr/>
          <a:lstStyle/>
          <a:p>
            <a:r>
              <a:rPr lang="es-MX" dirty="0"/>
              <a:t>Referencias</a:t>
            </a:r>
          </a:p>
        </p:txBody>
      </p:sp>
      <p:sp>
        <p:nvSpPr>
          <p:cNvPr id="3" name="Marcador de contenido 2">
            <a:extLst>
              <a:ext uri="{FF2B5EF4-FFF2-40B4-BE49-F238E27FC236}">
                <a16:creationId xmlns:a16="http://schemas.microsoft.com/office/drawing/2014/main" id="{9EAD8AAE-C6D0-47C5-B017-36142369FBBA}"/>
              </a:ext>
            </a:extLst>
          </p:cNvPr>
          <p:cNvSpPr>
            <a:spLocks noGrp="1"/>
          </p:cNvSpPr>
          <p:nvPr>
            <p:ph idx="1"/>
          </p:nvPr>
        </p:nvSpPr>
        <p:spPr/>
        <p:txBody>
          <a:bodyPr/>
          <a:lstStyle/>
          <a:p>
            <a:endParaRPr lang="es-MX" dirty="0"/>
          </a:p>
          <a:p>
            <a:r>
              <a:rPr lang="es-MX" dirty="0"/>
              <a:t>Vidaurri, H. (2017). Matemáticas Financieras, Ed. Mc Graw Hill , 6ª Edición,, Ciudad de México, México</a:t>
            </a:r>
          </a:p>
          <a:p>
            <a:endParaRPr lang="es-MX" dirty="0"/>
          </a:p>
          <a:p>
            <a:r>
              <a:rPr lang="es-MX" dirty="0"/>
              <a:t>Díaz, M. y Aguilera, V. (2014). Matemáticas Financieras, Ed. Mc Graw Hill 5ª Edición,, México, DF, México</a:t>
            </a:r>
          </a:p>
          <a:p>
            <a:pPr marL="0" indent="0">
              <a:buNone/>
            </a:pPr>
            <a:endParaRPr lang="es-MX" dirty="0"/>
          </a:p>
        </p:txBody>
      </p:sp>
    </p:spTree>
    <p:extLst>
      <p:ext uri="{BB962C8B-B14F-4D97-AF65-F5344CB8AC3E}">
        <p14:creationId xmlns:p14="http://schemas.microsoft.com/office/powerpoint/2010/main" val="29703731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Guión Explicativo</a:t>
            </a:r>
          </a:p>
        </p:txBody>
      </p:sp>
      <p:sp>
        <p:nvSpPr>
          <p:cNvPr id="3" name="2 Marcador de contenido"/>
          <p:cNvSpPr>
            <a:spLocks noGrp="1"/>
          </p:cNvSpPr>
          <p:nvPr>
            <p:ph idx="1"/>
          </p:nvPr>
        </p:nvSpPr>
        <p:spPr/>
        <p:txBody>
          <a:bodyPr>
            <a:noAutofit/>
          </a:bodyPr>
          <a:lstStyle/>
          <a:p>
            <a:pPr marL="0" indent="0">
              <a:buNone/>
            </a:pPr>
            <a:r>
              <a:rPr lang="es-MX" dirty="0"/>
              <a:t>El tema que versa  el presente trabajo es el de “Anualidades” que forma parte de la unida de aprendizaje  de “Matemáticas Financieras”,  correspondiente al programa educativo de la Licenciatura en Relaciones Económicas  Internacionales y de la Licenciatura en Economía, cuyo espacio académico es la Facultad de Economía. </a:t>
            </a:r>
          </a:p>
          <a:p>
            <a:pPr marL="0" indent="0">
              <a:buNone/>
            </a:pPr>
            <a:r>
              <a:rPr lang="es-MX" dirty="0"/>
              <a:t>  </a:t>
            </a:r>
          </a:p>
        </p:txBody>
      </p:sp>
    </p:spTree>
    <p:extLst>
      <p:ext uri="{BB962C8B-B14F-4D97-AF65-F5344CB8AC3E}">
        <p14:creationId xmlns:p14="http://schemas.microsoft.com/office/powerpoint/2010/main" val="239792717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Guión Explicativo</a:t>
            </a:r>
          </a:p>
        </p:txBody>
      </p:sp>
      <p:sp>
        <p:nvSpPr>
          <p:cNvPr id="3" name="2 Marcador de contenido"/>
          <p:cNvSpPr>
            <a:spLocks noGrp="1"/>
          </p:cNvSpPr>
          <p:nvPr>
            <p:ph idx="1"/>
          </p:nvPr>
        </p:nvSpPr>
        <p:spPr/>
        <p:txBody>
          <a:bodyPr>
            <a:noAutofit/>
          </a:bodyPr>
          <a:lstStyle/>
          <a:p>
            <a:pPr marL="0" indent="0">
              <a:buNone/>
            </a:pPr>
            <a:r>
              <a:rPr lang="es-MX" dirty="0"/>
              <a:t>Los objetivos de esta presentación es que el alumno:</a:t>
            </a:r>
          </a:p>
          <a:p>
            <a:r>
              <a:rPr lang="es-MX" dirty="0"/>
              <a:t>Conozca el concepto de anualidad</a:t>
            </a:r>
          </a:p>
          <a:p>
            <a:r>
              <a:rPr lang="es-MX" dirty="0"/>
              <a:t>Identifique y explique los diferentes tipos de anualidad</a:t>
            </a:r>
          </a:p>
          <a:p>
            <a:r>
              <a:rPr lang="es-MX" dirty="0"/>
              <a:t>Identifique situaciones en donde se aplican anualidades</a:t>
            </a:r>
          </a:p>
          <a:p>
            <a:r>
              <a:rPr lang="es-MX" dirty="0"/>
              <a:t>Plantear y resolver los diferentes tipos de anualidades (vencida, anticipada, diferida, caso general  y perpetuidades)</a:t>
            </a:r>
          </a:p>
          <a:p>
            <a:pPr marL="0" indent="0">
              <a:buNone/>
            </a:pPr>
            <a:r>
              <a:rPr lang="es-MX" dirty="0"/>
              <a:t>  </a:t>
            </a:r>
          </a:p>
        </p:txBody>
      </p:sp>
    </p:spTree>
    <p:extLst>
      <p:ext uri="{BB962C8B-B14F-4D97-AF65-F5344CB8AC3E}">
        <p14:creationId xmlns:p14="http://schemas.microsoft.com/office/powerpoint/2010/main" val="188275731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Justificación Académica</a:t>
            </a:r>
          </a:p>
        </p:txBody>
      </p:sp>
      <p:sp>
        <p:nvSpPr>
          <p:cNvPr id="3" name="2 Marcador de contenido"/>
          <p:cNvSpPr>
            <a:spLocks noGrp="1"/>
          </p:cNvSpPr>
          <p:nvPr>
            <p:ph idx="1"/>
          </p:nvPr>
        </p:nvSpPr>
        <p:spPr>
          <a:xfrm>
            <a:off x="457200" y="1916832"/>
            <a:ext cx="8229600" cy="4389120"/>
          </a:xfrm>
        </p:spPr>
        <p:txBody>
          <a:bodyPr>
            <a:normAutofit/>
          </a:bodyPr>
          <a:lstStyle/>
          <a:p>
            <a:pPr marL="0" indent="0" algn="just">
              <a:buNone/>
            </a:pPr>
            <a:r>
              <a:rPr lang="es-MX" dirty="0"/>
              <a:t>Este material tiene como objetivo guiar al alumno sobre una de las aplicaciones más importantes de las anualidades.</a:t>
            </a:r>
          </a:p>
          <a:p>
            <a:pPr marL="0" indent="0">
              <a:buNone/>
            </a:pPr>
            <a:r>
              <a:rPr lang="es-MX" dirty="0"/>
              <a:t>Su estructura se conforma de la siguiente manera:</a:t>
            </a:r>
          </a:p>
          <a:p>
            <a:pPr marL="365760" lvl="1" indent="0"/>
            <a:r>
              <a:rPr lang="es-MX" dirty="0"/>
              <a:t> Una parte teórica que explica la base de cada uno de los temas.</a:t>
            </a:r>
          </a:p>
          <a:p>
            <a:pPr marL="365760" lvl="1" indent="0"/>
            <a:r>
              <a:rPr lang="es-MX" dirty="0"/>
              <a:t>Un ejemplo de cada tema, el cual es desarrollado por el profesor</a:t>
            </a:r>
          </a:p>
          <a:p>
            <a:pPr marL="365760" lvl="1" indent="0"/>
            <a:r>
              <a:rPr lang="es-MX" dirty="0"/>
              <a:t>Y, un ejercicio para que el alumno lo realice como práctica en clase</a:t>
            </a:r>
          </a:p>
          <a:p>
            <a:endParaRPr lang="es-MX" dirty="0"/>
          </a:p>
        </p:txBody>
      </p:sp>
    </p:spTree>
    <p:extLst>
      <p:ext uri="{BB962C8B-B14F-4D97-AF65-F5344CB8AC3E}">
        <p14:creationId xmlns:p14="http://schemas.microsoft.com/office/powerpoint/2010/main" val="55039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41784"/>
            <a:ext cx="8229600" cy="1143000"/>
          </a:xfrm>
        </p:spPr>
        <p:txBody>
          <a:bodyPr/>
          <a:lstStyle/>
          <a:p>
            <a:r>
              <a:rPr lang="es-ES" dirty="0"/>
              <a:t>Criterio de Tiempo</a:t>
            </a:r>
            <a:endParaRPr lang="es-MX" dirty="0"/>
          </a:p>
        </p:txBody>
      </p:sp>
      <p:sp>
        <p:nvSpPr>
          <p:cNvPr id="3" name="2 Marcador de contenido"/>
          <p:cNvSpPr>
            <a:spLocks noGrp="1"/>
          </p:cNvSpPr>
          <p:nvPr>
            <p:ph idx="1"/>
          </p:nvPr>
        </p:nvSpPr>
        <p:spPr>
          <a:xfrm>
            <a:off x="520700" y="1628800"/>
            <a:ext cx="8229600" cy="4709160"/>
          </a:xfrm>
        </p:spPr>
        <p:txBody>
          <a:bodyPr/>
          <a:lstStyle/>
          <a:p>
            <a:r>
              <a:rPr lang="es-ES" dirty="0"/>
              <a:t>Ciertas</a:t>
            </a:r>
          </a:p>
          <a:p>
            <a:endParaRPr lang="es-ES" dirty="0"/>
          </a:p>
          <a:p>
            <a:endParaRPr lang="es-ES" dirty="0"/>
          </a:p>
          <a:p>
            <a:endParaRPr lang="es-ES" dirty="0"/>
          </a:p>
          <a:p>
            <a:endParaRPr lang="es-ES" dirty="0"/>
          </a:p>
          <a:p>
            <a:r>
              <a:rPr lang="es-ES" dirty="0"/>
              <a:t>Contingentes</a:t>
            </a:r>
            <a:endParaRPr lang="es-MX" dirty="0"/>
          </a:p>
        </p:txBody>
      </p:sp>
      <p:sp>
        <p:nvSpPr>
          <p:cNvPr id="4" name="AutoShape 2"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5" name="AutoShape 4" descr="data:image/jpeg;base64,/9j/4AAQSkZJRgABAQAAAQABAAD/2wCEAAkGBhQSEBQUExQVFBQVFBUUFBgYFBUXFRgVFRYXFhQUFBcYHCgeFxkjGRQUHy8gJCcpLCwsFR4xNTAqNSYrLCkBCQoKDgwOGg8PGikkHyQsKSwqKSksLCwtLCwtLCkqKSwsLyksLC4uLCwsKS4pLCwsLC8pLyosNCwpKSktLCwsLP/AABEIAMMBAwMBIgACEQEDEQH/xAAcAAEAAgMBAQEAAAAAAAAAAAAABQYDBAcCAQj/xABAEAACAQIDBAYHBgUEAgMAAAABAgADEQQSIQUGMUEHE1FhcZEiMkKBobHBFCNSYnLRFTNDgvAWU7Lhg/EkNJL/xAAaAQEAAgMBAAAAAAAAAAAAAAAAAQIDBAYF/8QAMREAAgIBAgMFBgYDAAAAAAAAAAECAxEEIQUSMUFRYbHREzJCUpHhFCJxgcHwIySh/9oADAMBAAIRAxEAPwDuMREAREQBERAEREAREQBERAEREAREQBERAEREAREQBERAEREAREQBERAEREAREQBERAEREAREQBERAEREAREQBERAEREAREQBE+Xn2AIiIAiIgCIiAIiIAiIgCIiAIiIAiIgCIiAIiIAiJo7b2kMPh6lU+wpI7zwUe8kQDl3SZ0i4ijWqU8PU6tUIpgra5e12NzyHC3dOc0N+NoDUYnEsOfpuR5zX3nxpeoATc+k7d7Obn/O+dJQ/YtlAqLOKS8uNRxxPfc/CRDdZD6lXw++uNYAjG1QTyLn38ZsjfPaA4Yxz/cp4+6aew9pY2owUO1UnkaaP53Gg75u7R3np0XKVFoVnXRgtFMob8OcesRztoO0yu+cJl9sZaPidIu0QbDEsx/QjX8PRkrgt9drN/WVR2vST5KpPwlRqb6kE9VRpU7/l+gsPO81/9YYgnV9OwKAPKZOVmPmR17Ym8GLqmz46iWAuyDCENbtGcrcd4EsybcYCxOY9tgPgJwHB71VOsQsVujhg3A2vZl96kzp9XG6AjgdePKePr7raGsPZnr6HT16iL23RbH283bMJ20x9o+cqBx7ciAPOP4j754stfY+1nrLhsV2E3t/b9VKV0Yj0gCQeA7pF4Te+qPbY/wBxMxVsYtRCjXswt4dh90rDuablG4jyI5Ed09vhuojbBxfVHja/TTpknjZnS8BvsT64v/ndJ6jvFRKF2bIFF2vwA5m44j5TkuFxksOy8bqCDYj/ACxnqPPYecsPqXijvXg3F1xVA/8AmT95vYfG039R0f8ASwb5Gce6Rt0ECfbKCgA/z1A0BPCoAOGuh8+2c9SpY6Gx7jY/CIyUllENNPDP1VE/MeG25iE9SvWXwqv+8lcN0g49OGKqH9QVvmJYg/Q8TheH6XcevFqT/qpW/wCJEk8P024gevh6Tfpd1+d4B2GJzPC9N9I/zMNUXtKur/A2lv2DvphsYctJzny5srKVa3O19Da+toBOxEQBERAEREAREQBERAE5z0ubbCpTw4PH72p+ldFB99z7p0VjYT849Iu3jiMTWZdesfq6fL7tBx7hYE++VacsRXVkrvIHdrBfa8cgPq5zVe/AU0Nzf4D3zqe1q6VlyFcy3B14Ejhp2SE3a2bRo4QNSGZqrWeoQQWVFU6A+qudjp+QXkkonOcU4hZCbor/AC42ffk6XhvDq3BW2756LsCLlUqvogg6Lp8uM49iBZyOwn5mdjI0nJtt4Y08RUU8mPkdR8DJ4Ha5SmpPL2MfG60oQcVtl/3/AIagM9hpjBkrsXd6piTcejT5sfkvafgJ0llsKo803hHO1UztlyQWWY9j4Jq1ZEUX1BY9ig6k/wCc51JML3yt/wASwuAQovpPzA1Yn8x5SA2jv3Xe4S1Je7VvM/tOa1UNRxGadceWC6N7Z8TpNNZTw2DjKWZPqlv+x0jqlHP6TGcTSHF1H94/eclfajP/ADWd/F2t5T79qpAaUwT3/wDciPAX8Vn0X3KT438sfq/sdaWvSPB1PgwP1mHH7JWqvGxHAjiP+u6cvGPpf7dvDSS+zsdcfduynsDEfDhLLg1lUueqzDXh9yj4tGyPLZDK/X7E3XwdaidRnX8S6+Y4ibmzdui+ptNHD7erJxYOPzAX8xaSCNQxJ1XK/HkD32I4ze/FX6df7EMr5o/yjT/D03v/AASw/ll6l63a26lYGiwuCDbvHMSpbXo16NZ6bClUCnQth6ZuvLl2Wm1sBVw1TNq19L6aDn3yf3hy1Fp1Vsb+g3jxX4ZvIS9GsqssxW9mUt0tkIZmijM9/WwuGb/xFf8AiZjalRPHBp/ZVqL8yZYxaOrXsE9Q0cFYbBYU8aFdf011P/JZv7H3LoYoOUevTyWvnFM3vfgR4SQNIG5CrYfSWLdmiFokgWzNfy0/eCMHJt4dmDD4mpRVs4SwvaxuVBtbuvLV0fUj/EMOB7N7+AQ3lT2riuuxlV+Iasx917D4AToHRVh82NZvwU2PvJA/eY5e8iUdciIlyBERAEREAREQBERAKz0h7a+z4GoQbPU+6Tt9L1iPBQ0/OGLxGeuw5JTqKPHISfr5TrXSltxa1UU11FK6js6xvWPfYC0g91d0KJAxFQKLv6ILWDU75apI9q9yLacDJq1EdPbG+W6i08d+HkvGt2fkXaSOwsGRs2mfw1Leaj9hM6rJvA4UHCVlA4VGYeNlYfI+ZkOBOC103Oftfm3+rO00csQcO54PJEqm9+7TVgKlIDrF0YcMy8rHhcfEHulunnJcHXs+Mw6XUz09nPAyaimF8HCfQ57src0j08TZEGpXMNf1EaATHtzeot93hzkpjTMNC3h2LPW/u2c2INFCRTp2HMZntqT3d0rmHoVHNkVmPcpPynXUUu7F+pafcuxfc5i++NOaNMmu99r8P0PHVmAneJK0d0sW/wDSI/UVX4E3kphejis3rui9wux+k2LNdpq/emvrnyNSGjvn0g/LzKtYds8EzoOG6OKI9eo7+FlH7/GSeH3Nwif0sx/MS3wJtNGfG9PH3cv9vU24cKvfXC/vgcrvebmD2bXfWnTqHvCm3nOuUcBTUWVEUdygfSZ8s0p8efwQ+rNqHCF8U/ojmWE3ZxrewV/WwHwlg2TuvWV1aq6AKQbKWJ05X0tLXPg7gT7ppW8Y1Fia2S8F6mzDh2nraeW34v0PhTmJ6oY0qTTY2RgAD+F81wT+UkAd1++eTm7PMgTFUwxJuSFFiCBqTqDx4DhMfDNRVRepXe7hp9/TbH7jitdt+ncaPfTTXYtnvnwxkzXirVsCf81mlV25haTZK1fq6lrkEHgb2NwLcO+extPCVLZcXS431ZfradvF80VJdqObezaM1Q2QLbjpx85YKtcUME7cMlFm9+U2+JEhKdGm7AivSa3Yy/Rp6382kqYFwCPvGSmNeV7n4LLFWzmeCHpjwJ+H/c670S0bLXftKqPmZyPZ/rE9w+J/6na+jjDZcED+NyfpMfxDsLwlSe5rUpnWXIPUREAREQBERAEg98NvjCYYsD943oUx+Yj1vADXyk2TOI9Ie832mucp+7S6U+8X9J/efpIZKIjZeznxuKWmp43JY6hVGruf85iW192KlNciYuky0P5inMjWa7hWGoueXCbHRZgVSjWqurK7MqKSpF6dswyX4gtzHYJP1Nh4NidSCSD67esBo2txfW9+2UtojbDlaMtN0qp80WRmydqU0dkd1XrQKlMMQM2l2C346MPKa+H2etnqVGIpqxUAes7cgnd3yk7X2HXq46kjseroquVrWIQG7AHmxYnXwlnFWw7Jz/FtHTooUJSU5Si5NfK29k/Trldx0Oksnb7SWOVZSz3nplFyQLDkL3n280q21aaMFdgDxyg3a3bYcB3yGxnSFh6blVR3txItbwuTPAhpb7d4Qb8vQ27NXXDaUkTdbZtFnztTRm7Sik6cOMzIANALeAtK5gekag5s6PT7+PylkFRaiBkIIPAiLqbqsK1NLx6FKtRCe8MC09Typnqa7Nw8kzyJ6afFgg9z7Sp3PdzPdPM8V8SKaMzGwFyTyAHEyUtyknhHrFY5KdzoANSTbQdpMrmM3/og2TPVP5V082tf3SNwmz8RtXECmg0IzgG4p06V7CrV5ux5LLziOjXBbPp0Wq03xbPWp0nLP1aKHvmfIpGg42JJ7502l4JDHNd17keBdxKWcVdO8qKb+p7VKso7bKfkbyZwW1ErLmpuGHDTl3G+oMt+3OjvZa0xnpdSzMEQ0WqCozHgqJc5zztY6Ak6TmW8O7NXZWJVgxem/BrBc4HFXA0zga3Ey6jg1fK3VsylPEZ82LN0RW++AZsSGBUXprozgHQtwv4yA/g9TsB8GU/WX3a27S43I/WlMq24A3DG95GN0Z1PZrDhfVLT1tApy00G12eWxoatwV8ku/z3KmdkVR/Tb3D9p6p0qg0KtbvBtLDU3BxK8KinzH1mXBoVpgEliL3JM22muprJp9DS2SpsdOJ+Wk/QO6uHyYOiv5AfPWcj2ThQ2UW46+9jO1YNMqqvYoHkLTEurMhIU5mWYacziXIPsREAREQBETHXrKilmNlUFiTwAGpMAq3SJvD9nw3VqbVK1171T22+nvnKN1tinHYxKeuT1n7qS2v7zcD+6et8d4DisQ7m9mNlH4aQ9Ue/j7zLfubsdMDQXF1zUWpVQgKqlgEqFci2A/mNYEAkcZEd3klltxRrFiiKKdNQCrrZmKgaU0Qiynlc6W4a8Nei7LhnrYoBQiszKwQkZb+0qi9+XiJs/aiWASvctqAFLEDta3qjvMp/Svtp6WFFBnDtWOgAtYA6k90uQQmxdotXRqjG5eo4FgBYZuGndNXe7b/2amAlusbRByFuLHuGnvM8bpJlpheej2/VcX+AlZ35YtiRe9glh53PzE5SVEbeIuMui3/k6J3yhoYuPXp/HkjW2Hu9idoVSKYaox1dibKATxc8AJ0XAdBaGnmqYq51uKVMMoI0IzFhex7hJTdfH4PZ2z8OuIzU2rp1pYW9NjrawN9ARpb5yzbm7Co0lrVsLWdsNivvKdMrZab6io6XFxmPIjlOoUUlhHPdTneN6D2y1Dh8QtZkYqVKZfSABK5gxAbUecpOA2jWwGIKMGABK1KbX0I7jwIndsERsxPs1DC43FEk1XqhUbPUqG7F6juoLaDwAEpXTzsxAMPiAuV3zU34X0AZSbcSNRfwlLao2RcZLKLQm4PMTLhqwZVYcCAR7xeZbyF2JjfuKfYEX5TLX3hop61RB/cCfITgJUSc3GKb3OvjfFQTbJQ6xaVuvvzh14MzW/Cht5m0jq3SRSB9GnUbxKr+8zw4fqJdIPy8zBLXUx+Jf39C63kZvFZ6LUzexRmP9oza+8CVKt0jsdEpAd7OSPgBILam8VasRmqaXOijKOwg8/Oejo+FXRtjOxJJPPX0NLU8QrlBxj2nW+h7Du9DFVqbZKrVKSBmTMopogIUAkXvmNzfsl9TDtVRqeLOHrMlSm4CoQBYko7IzMQ1xcHulC6Hd8qdTCjAu/V1lziibD01a5GW+hdSToeIA42Mu+A3RWhh61OmWNWsj9bXdr1alRkKio7jha+gGijhOrPCJLaBopUWrUU5lRglTIzBVNiwuAchNhc87CUfpupp/DaVS/pfaKZp30Oqtm0/TLfuvh6mE2fQTF1ED0qIWq2e6+jfUsePo2ue2cb6S99U2jiqdOiSaFEkg8M7ni1uywsPE9sEECWVmCu5UCnccrt7KZuCjjqZupg0ykpjcthcqS2gI4A3Gchg17DhlPOwiqmw6ta9WmTlJVfVawJHorccza4E8HdrFA2trrycHTibZeU1J1yzsdBpdXRGqMJvft2T8ySxuMqUjYYh6gzW46MvAMPSOhvbWZbX07TbzkMuBdXRXtqc2hvouuvwk7hku47rn/POZKuZJ8xpcSnTKUfZY6btJLfPgWbdbDZsQg5A/KdWwwnPtxsN94zdgt5zouESZInms3EEyzwonuXIEREAREQBKB0p7yBKYwymxcZ6p7KY4L7yPId8ue1tqJh6L1ah9FFv4nko7ybD3z89bwbXfEVnd/WqNnbsA9lB3AAeUq+4kx7ICPiqRq/y2qp1lzYBMwvc9lvrO71dqUHBGcW7UZTa3DKQdO4icI2OaXXJ19+ruc9r34G2g1te17a2vaTtH7EVZqnU5kuVWitakXJGinOfSC8b3Ukm3DWXTwQdWpDDjVGZOZylhe3NtfSPedZxbe/aX23ajEm1NSEW+gCjh4cz75C7Y2qyEdWWQs2gV39Fb8Lk37vOTGx9kjqwWGd3a4vqeNhbvJ+kiT2CWT7gMY1OrnWzA6MAQfRvpbvE195GaspJRginMDa9tLMfeLX8BJ/Ebk0V6wO7q1JC1VgoNJKlvRo3LZnYmy+iON+QlO2tSFOkTrc6WvfxmmqK/a+1x+bpk2HbP2fs87He9xNp0sVgMO65WZEWkwIBKuihSO64APeCJm2PUxb4vE1KwNLDqRRw1Ihcz5dXxLEajNwUdnKcG3FxONpMamDfKbMWDECn1aes1XN6IUE2uefCdGo9J20sin7FSqZlZhUWqRTshyszEmygMQNbambeTAXXdXZ+Lo9dTxVUV0WpfD1SfvWptqUrKAACp0vz90490072pisWlGk2alQBBI1VqjH07doACi/jMO/m/W0qlqeI/wDjU3UMEpGyuje0XBJdTbtt3Sl4DAtUuw1ysB3WOsZB6SlUf0QXawJsCxsF1JA7AJs4vYORKbZiesBZRb2eGa4JHEEW46Tfw6ZCDkcEc1YgjwM2KtZTdnFUm3Fjf4kcJj6dCevUq+OpZABzM1hRm1in6yqTy5TLhcA1RsqAE2J1ZV0HHViBL5wVNHJPWTuEmtsbr1sNbrF4pTZiLEI1Rcwpsb+sARflrImothGQYqFVlYFSQQbgg6i3Ag8pbsJ0p7SprlGIZgOGYK582F5XMBhQbseHAfWT2FagFAeizHmy1spPuKsBJBG7Y3qxeL/+xXqVF45SbKP7RYTBhaoGvAAZR9TJOuUBJVSqjUBmDHhzIAB17pH4FSTAJ/ZO/BoKFRioU3AyqRmHta630HfbSST9I5YEMwN7ewVswNwwykajQdhCrfhN7/SmEKhmrowWk5qWFNmaqjZctIcqZYqAx1PEaaiN2lu1SpKualYnt6sjQa2KG8AiKWLFWsWBJAUDXmSSSflJnZqasfBR8z8xITZiKFuosGJI8OA+UsOzktTX8xzeZ0+FpWfQlHQdzMNalf8AEfgJd8Oukru72Gy0kHYB5nWWWmNJZEGVZ7nlZ6kgREQBERAOUdLW8LGqMOv8ukBUqd7kXUe4fFu6ckG0iSSw1JuZ1PfHqxWqLV0Y1yXv+Fj6PiMoWVyru5hqmqOPOUjvllmURqzE8TPYxT9stVbco+ywMjMRupWX2b+EuVIvB4c1KmY8FHxlqG8qaDQAAC2ulhrx75XH2dVTkw85rvnHEeYkNZGcF1r70CsAKlR3A4A1LgctA0qW9GLDsAvDxB+U1C/5RMTJeVxhk5yX7ZuJWhTaiuR6TrTDK6Nrk9JfSVgRZiTxsZLf6iV6fV1UpOmZCFVmpAKgslOy8UFybHmSb3M5jTqn8RHgTNgV2/3Iwyckx0g7Y691vlvbQLbKoGioluAAEy7N2SaVCmLasoqMeNy4uOHdYSCAubsQ2lhNhtp1FtwIAAHgBYcIaeCM7lisvVheqGfNc1Ltcr+DL6tu/jI3b9bJRPa3oj6zSp7x1B2+5jNTaOOauRmvp2m8x8vay2TSwdLQk8ZnNK/KY3xDAAchcDQdt/rPgxZ7BLOLe5GTYxNRqjs7ks7G7MTck8LkzSxg1A9598zDGd3xMx0xdsz3sWF7cbd14imuobybmztimqVRAS5BNgQL2Fzx04TZr7q1kUsy1FUak2BAHbcGa2G2oUYMjMjDgykqw8CDcTcr7x1agK1Krsp4hje9teNrzIVI2rhCMozkgn5TYTC1DpT5ngASxsDwsL/+piNbM9+Sj5ywbt7xfYqudVVnGUXudFDAuEIGmcDKTyBPbAIRRXHC3w+s91sTiApuNDpf0eJ0EuWF34pg0g1IBKSsERCmUO5JeoQ6m5tlAJufRJJN5W8fild1CWs1QtbTRBcgaC3ZwgHuhSsiqOwKPE6S1bNw+arTQdoHuErmEW9RR2HN/wDkX+dpc90sPmr5vwgn6CUlu0iV0Oj7NpyXUSO2emgkkomQgyCfZ8E+wBERAEREAhtv7pYfGW65PSGgZTZrdh5H3yjbU6JVW5os/vtf4ftOpRIwTk4biNzsVT9Vm94vNN0xlPiLzvjUweImtV2XTbiojAyjgj7Wqj16N/dNWptWkfXpAfCd2xG6VBvZtIrFdHdJuHyEbk7HGCcM3IrMD7Ow54OROrYjopQngPKQ2P6KT7IMjJGDnbbGTlUWa1TYx5EHwIlyxPRvVXk/leRlbc2svb7wYyMFYbZrjkZhNBhyMsVTd/ELNeps3ED2SfKTlEYINlInwOZKVMPWHFD5Gazo3NPhGzBqdYZ96zuEytf8M8W7jHKhlni47J96wdk+27p5jlQyeMq94n3KO0z7YRaSQZKZUA9/dMTU9fW+c+5YKwDzlI9ofGbeAqKrZmOtrCawSfVpQCz7JxSEs1+ACjxOp+k6LuLRujONcxsPATmmx8IOrHeWb/PKde3EwWXC0r8SuY/3H9rTEt5Mv2FvwaaTdUTBRXSbCzKVPUREAREQBERAEREAREQBERAEREA+FB2TE+DQ8VHlM0QDRqbFonigmvU3Ww59gSWiCclfqbj4Y+yRNGv0b4c8CRLdEjCGWUGv0VoeD+YkbW6JTyKH3TqESOVDJyKp0Tv+FTNWr0Uv+AeZnZ4jlGThtTotqD+mfOa79GFT/bbzH7TvU+WjAyfn1+jWoP6b/CYW6PXH9N/IT9EZR2T4aQ7B5RgH5zfcNx7L+U+JuMxNgG94n6L6hfwjyj7Ov4R5RgbHGth9HdT0Q5sg42uWIJJIGlhxtOo7OwGUAAWAFh4DgJKikByE9WhRwGzwlOZIiWIEREAREQBERAEREAREQBERAEREAREQBERAEREAREQBERAEREAREQBERAEREAREQBERAEREAREQBERAEREAREQBERAEREAREQBERAEREAREQBERAEREAREQBERAEREAREQBERAP/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30" name="Picture 6" descr="http://www.arrendamas.com/Portals/156554/images/credito%20o%20arrendamiento.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1832234"/>
            <a:ext cx="2006584" cy="15068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2.gstatic.com/images?q=tbn:ANd9GcQRmNlxaRHwWyEJRMS9_3VVpcEMNDdsRHJ8sQSOshF0Vtq5TKR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7824" y="4149080"/>
            <a:ext cx="2006584" cy="2006584"/>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183EBBA7-F3E1-46E0-84B3-8D5E977E8CD4}"/>
              </a:ext>
            </a:extLst>
          </p:cNvPr>
          <p:cNvSpPr txBox="1"/>
          <p:nvPr/>
        </p:nvSpPr>
        <p:spPr>
          <a:xfrm>
            <a:off x="827584" y="2204864"/>
            <a:ext cx="5040560" cy="1323439"/>
          </a:xfrm>
          <a:prstGeom prst="rect">
            <a:avLst/>
          </a:prstGeom>
          <a:noFill/>
        </p:spPr>
        <p:txBody>
          <a:bodyPr wrap="square" rtlCol="0">
            <a:spAutoFit/>
          </a:bodyPr>
          <a:lstStyle/>
          <a:p>
            <a:r>
              <a:rPr lang="es-MX" sz="2000" dirty="0"/>
              <a:t>Es aquella en la cual los pagos comienzan y terminan en fechas perfectamente definidas.</a:t>
            </a:r>
          </a:p>
          <a:p>
            <a:r>
              <a:rPr lang="es-MX" sz="2000" dirty="0"/>
              <a:t>Ejemplo:</a:t>
            </a:r>
          </a:p>
          <a:p>
            <a:r>
              <a:rPr lang="es-MX" sz="2000" dirty="0"/>
              <a:t>La compra a crédito de un carro</a:t>
            </a:r>
          </a:p>
        </p:txBody>
      </p:sp>
      <p:sp>
        <p:nvSpPr>
          <p:cNvPr id="9" name="CuadroTexto 8">
            <a:extLst>
              <a:ext uri="{FF2B5EF4-FFF2-40B4-BE49-F238E27FC236}">
                <a16:creationId xmlns:a16="http://schemas.microsoft.com/office/drawing/2014/main" id="{ED39F5FB-D64D-433F-A9BE-8FC832956F18}"/>
              </a:ext>
            </a:extLst>
          </p:cNvPr>
          <p:cNvSpPr txBox="1"/>
          <p:nvPr/>
        </p:nvSpPr>
        <p:spPr>
          <a:xfrm>
            <a:off x="755576" y="4676943"/>
            <a:ext cx="5040560" cy="1938992"/>
          </a:xfrm>
          <a:prstGeom prst="rect">
            <a:avLst/>
          </a:prstGeom>
          <a:noFill/>
        </p:spPr>
        <p:txBody>
          <a:bodyPr wrap="square" rtlCol="0">
            <a:spAutoFit/>
          </a:bodyPr>
          <a:lstStyle/>
          <a:p>
            <a:r>
              <a:rPr lang="es-MX" sz="2000" dirty="0"/>
              <a:t>Es aquella en la cual la fecha del primer pago, la fecha del último pago, o ambas, dependen de una algún suceso que se ocurrirá, pero no se sabe cuando.</a:t>
            </a:r>
          </a:p>
          <a:p>
            <a:r>
              <a:rPr lang="es-MX" sz="2000" dirty="0"/>
              <a:t>Ejemplo:</a:t>
            </a:r>
          </a:p>
          <a:p>
            <a:r>
              <a:rPr lang="es-MX" sz="2000" dirty="0"/>
              <a:t>Pago de seguro de vida</a:t>
            </a:r>
          </a:p>
        </p:txBody>
      </p:sp>
    </p:spTree>
    <p:extLst>
      <p:ext uri="{BB962C8B-B14F-4D97-AF65-F5344CB8AC3E}">
        <p14:creationId xmlns:p14="http://schemas.microsoft.com/office/powerpoint/2010/main" val="207048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32"/>
                                        </p:tgtEl>
                                        <p:attrNameLst>
                                          <p:attrName>style.visibility</p:attrName>
                                        </p:attrNameLst>
                                      </p:cBhvr>
                                      <p:to>
                                        <p:strVal val="visible"/>
                                      </p:to>
                                    </p:set>
                                    <p:animEffect transition="in" filter="barn(inVertical)">
                                      <p:cBhvr>
                                        <p:cTn id="12"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9300</TotalTime>
  <Words>4160</Words>
  <Application>Microsoft Office PowerPoint</Application>
  <PresentationFormat>Presentación en pantalla (4:3)</PresentationFormat>
  <Paragraphs>659</Paragraphs>
  <Slides>88</Slides>
  <Notes>4</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88</vt:i4>
      </vt:variant>
    </vt:vector>
  </HeadingPairs>
  <TitlesOfParts>
    <vt:vector size="97" baseType="lpstr">
      <vt:lpstr>Akbar</vt:lpstr>
      <vt:lpstr>Batang</vt:lpstr>
      <vt:lpstr>Calibri</vt:lpstr>
      <vt:lpstr>Cambria Math</vt:lpstr>
      <vt:lpstr>Constantia</vt:lpstr>
      <vt:lpstr>Times New Roman</vt:lpstr>
      <vt:lpstr>Wingdings 2</vt:lpstr>
      <vt:lpstr>Flujo</vt:lpstr>
      <vt:lpstr>Ecuación</vt:lpstr>
      <vt:lpstr>Universidad Autónoma del Estado de México</vt:lpstr>
      <vt:lpstr>Agenda</vt:lpstr>
      <vt:lpstr>Agenda</vt:lpstr>
      <vt:lpstr>ANUALIDAD</vt:lpstr>
      <vt:lpstr>Presentación de PowerPoint</vt:lpstr>
      <vt:lpstr>Ejemplos</vt:lpstr>
      <vt:lpstr>EL CONOCIMIENTO DE LAS ANUALIDADES PERMITIRÁ…</vt:lpstr>
      <vt:lpstr>CLASIFICACIÓN DE LAS ANUALIDADES</vt:lpstr>
      <vt:lpstr>Criterio de Tiempo</vt:lpstr>
      <vt:lpstr>Criterio de Pago</vt:lpstr>
      <vt:lpstr>Criterio de Intereses</vt:lpstr>
      <vt:lpstr>Criterio de Iniciación</vt:lpstr>
      <vt:lpstr>Presentación de PowerPoint</vt:lpstr>
      <vt:lpstr>Agenda</vt:lpstr>
      <vt:lpstr>Agenda</vt:lpstr>
      <vt:lpstr>Los elementos que interviene en este tipo de anualidad</vt:lpstr>
      <vt:lpstr>Monto</vt:lpstr>
      <vt:lpstr>Presentación de PowerPoint</vt:lpstr>
      <vt:lpstr>Presentación de PowerPoint</vt:lpstr>
      <vt:lpstr>Deducción de la formula de M</vt:lpstr>
      <vt:lpstr>Presentación de PowerPoint</vt:lpstr>
      <vt:lpstr>Práctica 1</vt:lpstr>
      <vt:lpstr>Práctica 2</vt:lpstr>
      <vt:lpstr>Valor presente o Valor Actual</vt:lpstr>
      <vt:lpstr>Presentación de PowerPoint</vt:lpstr>
      <vt:lpstr>Presentación de PowerPoint</vt:lpstr>
      <vt:lpstr>Presentación de PowerPoint</vt:lpstr>
      <vt:lpstr>Práctica</vt:lpstr>
      <vt:lpstr>Práctica</vt:lpstr>
      <vt:lpstr>Renta (Anualidad) Ejemplo para monto</vt:lpstr>
      <vt:lpstr>Presentación de PowerPoint</vt:lpstr>
      <vt:lpstr> Renta (Anualidad) Ejemplo para capital</vt:lpstr>
      <vt:lpstr>Presentación de PowerPoint</vt:lpstr>
      <vt:lpstr>Prácticas</vt:lpstr>
      <vt:lpstr>Plazo Ejemplo para monto</vt:lpstr>
      <vt:lpstr>Presentación de PowerPoint</vt:lpstr>
      <vt:lpstr>Plazo Ejemplo para capital</vt:lpstr>
      <vt:lpstr>Presentación de PowerPoint</vt:lpstr>
      <vt:lpstr>Prácticas </vt:lpstr>
      <vt:lpstr>Agenda</vt:lpstr>
      <vt:lpstr>Agenda</vt:lpstr>
      <vt:lpstr>Presentación de PowerPoint</vt:lpstr>
      <vt:lpstr>La diferencia entre una anualidad vencida y una anticipada, se puede ver en el siguiente diagrama:</vt:lpstr>
      <vt:lpstr>Ejemplo</vt:lpstr>
      <vt:lpstr>Presentación de PowerPoint</vt:lpstr>
      <vt:lpstr>Presentación de PowerPoint</vt:lpstr>
      <vt:lpstr>Presentación de PowerPoint</vt:lpstr>
      <vt:lpstr>Práctica</vt:lpstr>
      <vt:lpstr>Prácticas</vt:lpstr>
      <vt:lpstr>Renta Ejemplo para monto</vt:lpstr>
      <vt:lpstr>Presentación de PowerPoint</vt:lpstr>
      <vt:lpstr>Renta Ejemplo para capital</vt:lpstr>
      <vt:lpstr>Presentación de PowerPoint</vt:lpstr>
      <vt:lpstr>Prácticas</vt:lpstr>
      <vt:lpstr>Plazo Ejemplo para monto</vt:lpstr>
      <vt:lpstr>Presentación de PowerPoint</vt:lpstr>
      <vt:lpstr>Plazo Ejemplo para capital </vt:lpstr>
      <vt:lpstr>Presentación de PowerPoint</vt:lpstr>
      <vt:lpstr>Prácticas</vt:lpstr>
      <vt:lpstr>Agenda</vt:lpstr>
      <vt:lpstr>Agenda</vt:lpstr>
      <vt:lpstr>Presentación de PowerPoint</vt:lpstr>
      <vt:lpstr>Ejemplo 1</vt:lpstr>
      <vt:lpstr>Ejemplo 2</vt:lpstr>
      <vt:lpstr>Presentación de PowerPoint</vt:lpstr>
      <vt:lpstr>Ejemplo</vt:lpstr>
      <vt:lpstr>Solución</vt:lpstr>
      <vt:lpstr>Presentación de PowerPoint</vt:lpstr>
      <vt:lpstr>Práctica</vt:lpstr>
      <vt:lpstr>Agenda</vt:lpstr>
      <vt:lpstr>Agenda</vt:lpstr>
      <vt:lpstr>Presentación de PowerPoint</vt:lpstr>
      <vt:lpstr>Presentación de PowerPoint</vt:lpstr>
      <vt:lpstr>Ejemplo</vt:lpstr>
      <vt:lpstr>Presentación de PowerPoint</vt:lpstr>
      <vt:lpstr>Práctica</vt:lpstr>
      <vt:lpstr>Agenda</vt:lpstr>
      <vt:lpstr>Agenda</vt:lpstr>
      <vt:lpstr>Presentación de PowerPoint</vt:lpstr>
      <vt:lpstr>Presentación de PowerPoint</vt:lpstr>
      <vt:lpstr>Presentación de PowerPoint</vt:lpstr>
      <vt:lpstr>Ejemplo</vt:lpstr>
      <vt:lpstr>Presentación de PowerPoint</vt:lpstr>
      <vt:lpstr>Práctica</vt:lpstr>
      <vt:lpstr>Referencias</vt:lpstr>
      <vt:lpstr>Guión Explicativo</vt:lpstr>
      <vt:lpstr>Guión Explicativo</vt:lpstr>
      <vt:lpstr>Justificación Académica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AMORTIZACION Y FONDOS DE AMORTIZACION</dc:title>
  <dc:creator>HEBER</dc:creator>
  <cp:lastModifiedBy>M. EN I. HEBER CASTAÑEDA MARTÍNEZ</cp:lastModifiedBy>
  <cp:revision>372</cp:revision>
  <dcterms:created xsi:type="dcterms:W3CDTF">2009-10-11T17:41:01Z</dcterms:created>
  <dcterms:modified xsi:type="dcterms:W3CDTF">2017-10-19T20:41:38Z</dcterms:modified>
</cp:coreProperties>
</file>