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sldIdLst>
    <p:sldId id="308" r:id="rId2"/>
    <p:sldId id="309" r:id="rId3"/>
    <p:sldId id="310" r:id="rId4"/>
    <p:sldId id="311" r:id="rId5"/>
    <p:sldId id="312" r:id="rId6"/>
    <p:sldId id="313" r:id="rId7"/>
    <p:sldId id="314" r:id="rId8"/>
    <p:sldId id="315" r:id="rId9"/>
    <p:sldId id="316" r:id="rId10"/>
    <p:sldId id="317" r:id="rId11"/>
    <p:sldId id="318" r:id="rId12"/>
    <p:sldId id="319" r:id="rId13"/>
    <p:sldId id="320" r:id="rId14"/>
    <p:sldId id="321" r:id="rId15"/>
    <p:sldId id="256" r:id="rId16"/>
    <p:sldId id="257" r:id="rId17"/>
    <p:sldId id="260" r:id="rId18"/>
    <p:sldId id="268" r:id="rId19"/>
    <p:sldId id="269" r:id="rId20"/>
    <p:sldId id="270" r:id="rId21"/>
    <p:sldId id="271" r:id="rId22"/>
    <p:sldId id="272" r:id="rId23"/>
    <p:sldId id="273" r:id="rId24"/>
    <p:sldId id="274" r:id="rId25"/>
    <p:sldId id="275" r:id="rId26"/>
    <p:sldId id="278" r:id="rId27"/>
    <p:sldId id="280" r:id="rId28"/>
    <p:sldId id="279" r:id="rId29"/>
    <p:sldId id="276" r:id="rId30"/>
    <p:sldId id="281" r:id="rId31"/>
    <p:sldId id="282" r:id="rId32"/>
    <p:sldId id="283" r:id="rId33"/>
    <p:sldId id="284" r:id="rId34"/>
    <p:sldId id="285" r:id="rId35"/>
    <p:sldId id="286" r:id="rId36"/>
    <p:sldId id="287" r:id="rId37"/>
    <p:sldId id="293" r:id="rId38"/>
    <p:sldId id="288" r:id="rId39"/>
    <p:sldId id="291" r:id="rId40"/>
    <p:sldId id="290" r:id="rId41"/>
    <p:sldId id="292" r:id="rId42"/>
    <p:sldId id="294" r:id="rId43"/>
    <p:sldId id="289" r:id="rId44"/>
    <p:sldId id="295" r:id="rId45"/>
    <p:sldId id="296" r:id="rId46"/>
    <p:sldId id="297" r:id="rId47"/>
    <p:sldId id="298" r:id="rId48"/>
    <p:sldId id="299" r:id="rId49"/>
    <p:sldId id="302" r:id="rId50"/>
    <p:sldId id="303" r:id="rId51"/>
    <p:sldId id="304" r:id="rId52"/>
    <p:sldId id="305" r:id="rId53"/>
    <p:sldId id="306" r:id="rId54"/>
    <p:sldId id="307" r:id="rId55"/>
    <p:sldId id="301" r:id="rId56"/>
    <p:sldId id="323" r:id="rId5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53A1A2-1FEF-4BE0-B2D1-B79BD0D93816}" type="datetimeFigureOut">
              <a:rPr lang="es-MX" smtClean="0"/>
              <a:t>11/10/2017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3F62EF-B229-48B0-B222-AF3369200DD2}" type="slidenum">
              <a:rPr lang="es-MX" smtClean="0"/>
              <a:t>‹Nº›</a:t>
            </a:fld>
            <a:endParaRPr lang="es-MX"/>
          </a:p>
        </p:txBody>
      </p:sp>
    </p:spTree>
    <p:extLst>
      <p:ext uri="{BB962C8B-B14F-4D97-AF65-F5344CB8AC3E}">
        <p14:creationId xmlns:p14="http://schemas.microsoft.com/office/powerpoint/2010/main" val="3074093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Son</a:t>
            </a:r>
            <a:r>
              <a:rPr lang="es-MX" baseline="0" dirty="0" smtClean="0"/>
              <a:t> aquellas que se colocan en boca para evitar que el paciente quede desdentado mientras no esta la prótesis definitiva. El término provisional significa que se establece por un periodo, pendiente de un arreglo permanente.</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16</a:t>
            </a:fld>
            <a:endParaRPr lang="es-MX"/>
          </a:p>
        </p:txBody>
      </p:sp>
    </p:spTree>
    <p:extLst>
      <p:ext uri="{BB962C8B-B14F-4D97-AF65-F5344CB8AC3E}">
        <p14:creationId xmlns:p14="http://schemas.microsoft.com/office/powerpoint/2010/main" val="4053552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Aunque se trate de una restauración</a:t>
            </a:r>
            <a:r>
              <a:rPr lang="es-MX" baseline="0" dirty="0" smtClean="0"/>
              <a:t> temporal el paciente </a:t>
            </a:r>
            <a:r>
              <a:rPr lang="es-MX" baseline="0" smtClean="0"/>
              <a:t>debe sentirse cómodo.</a:t>
            </a:r>
            <a:endParaRPr lang="es-MX" dirty="0"/>
          </a:p>
        </p:txBody>
      </p:sp>
      <p:sp>
        <p:nvSpPr>
          <p:cNvPr id="4" name="3 Marcador de número de diapositiva"/>
          <p:cNvSpPr>
            <a:spLocks noGrp="1"/>
          </p:cNvSpPr>
          <p:nvPr>
            <p:ph type="sldNum" sz="quarter" idx="10"/>
          </p:nvPr>
        </p:nvSpPr>
        <p:spPr/>
        <p:txBody>
          <a:bodyPr/>
          <a:lstStyle/>
          <a:p>
            <a:fld id="{23A800FE-9091-4BF2-9087-9A3A1616EA33}" type="slidenum">
              <a:rPr lang="es-MX" smtClean="0"/>
              <a:t>25</a:t>
            </a:fld>
            <a:endParaRPr lang="es-MX"/>
          </a:p>
        </p:txBody>
      </p:sp>
    </p:spTree>
    <p:extLst>
      <p:ext uri="{BB962C8B-B14F-4D97-AF65-F5344CB8AC3E}">
        <p14:creationId xmlns:p14="http://schemas.microsoft.com/office/powerpoint/2010/main" val="4233760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Existen numerosas formas de proporcionar</a:t>
            </a:r>
            <a:r>
              <a:rPr lang="es-MX" baseline="0" dirty="0" smtClean="0"/>
              <a:t> un recubrimiento protector a los dientes mientras se esta fabricando la restauración final. El clínico debe elegir la que mejor le convenga de acuerdo a las condiciones del caso.</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26</a:t>
            </a:fld>
            <a:endParaRPr lang="es-MX"/>
          </a:p>
        </p:txBody>
      </p:sp>
    </p:spTree>
    <p:extLst>
      <p:ext uri="{BB962C8B-B14F-4D97-AF65-F5344CB8AC3E}">
        <p14:creationId xmlns:p14="http://schemas.microsoft.com/office/powerpoint/2010/main" val="2195651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diapositivas mas adelante se describirá</a:t>
            </a:r>
            <a:r>
              <a:rPr lang="es-MX" baseline="0" dirty="0" smtClean="0"/>
              <a:t> en que consiste la técnica.</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27</a:t>
            </a:fld>
            <a:endParaRPr lang="es-MX"/>
          </a:p>
        </p:txBody>
      </p:sp>
    </p:spTree>
    <p:extLst>
      <p:ext uri="{BB962C8B-B14F-4D97-AF65-F5344CB8AC3E}">
        <p14:creationId xmlns:p14="http://schemas.microsoft.com/office/powerpoint/2010/main" val="1024567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preferible esta</a:t>
            </a:r>
            <a:r>
              <a:rPr lang="es-MX" baseline="0" dirty="0" smtClean="0"/>
              <a:t> técnica sobre todo si se usa poli </a:t>
            </a:r>
            <a:r>
              <a:rPr lang="es-MX" baseline="0" dirty="0" err="1" smtClean="0"/>
              <a:t>metil</a:t>
            </a:r>
            <a:r>
              <a:rPr lang="es-MX" baseline="0" dirty="0" smtClean="0"/>
              <a:t> metacrilato ya que durante su polimerización sobre la dentina recién tallada puede dar lugar a irritación térmica por la reacción exotérmica o irritación química por el monómero libre.</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28</a:t>
            </a:fld>
            <a:endParaRPr lang="es-MX"/>
          </a:p>
        </p:txBody>
      </p:sp>
    </p:spTree>
    <p:extLst>
      <p:ext uri="{BB962C8B-B14F-4D97-AF65-F5344CB8AC3E}">
        <p14:creationId xmlns:p14="http://schemas.microsoft.com/office/powerpoint/2010/main" val="4223507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Existen varios tipos de resinas que pueden usarse para fabricar restauraciones provisionales individualizadas</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29</a:t>
            </a:fld>
            <a:endParaRPr lang="es-MX"/>
          </a:p>
        </p:txBody>
      </p:sp>
    </p:spTree>
    <p:extLst>
      <p:ext uri="{BB962C8B-B14F-4D97-AF65-F5344CB8AC3E}">
        <p14:creationId xmlns:p14="http://schemas.microsoft.com/office/powerpoint/2010/main" val="1331213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No existe ninguna resina que sea mayor en todos los aspectos. El dentista debe valorar</a:t>
            </a:r>
            <a:r>
              <a:rPr lang="es-MX" baseline="0" dirty="0" smtClean="0"/>
              <a:t> las ventajas y desventajas de cada una al momento de seleccionarlas.</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30</a:t>
            </a:fld>
            <a:endParaRPr lang="es-MX"/>
          </a:p>
        </p:txBody>
      </p:sp>
    </p:spTree>
    <p:extLst>
      <p:ext uri="{BB962C8B-B14F-4D97-AF65-F5344CB8AC3E}">
        <p14:creationId xmlns:p14="http://schemas.microsoft.com/office/powerpoint/2010/main" val="28120069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el que se ha utilizado durante mas tiempo.</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31</a:t>
            </a:fld>
            <a:endParaRPr lang="es-MX"/>
          </a:p>
        </p:txBody>
      </p:sp>
    </p:spTree>
    <p:extLst>
      <p:ext uri="{BB962C8B-B14F-4D97-AF65-F5344CB8AC3E}">
        <p14:creationId xmlns:p14="http://schemas.microsoft.com/office/powerpoint/2010/main" val="1080769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Cuando se trata de una restauración provisional que permanecerá</a:t>
            </a:r>
            <a:r>
              <a:rPr lang="es-MX" baseline="0" dirty="0" smtClean="0"/>
              <a:t> poco tiempo en boca parece una buena opción.</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32</a:t>
            </a:fld>
            <a:endParaRPr lang="es-MX"/>
          </a:p>
        </p:txBody>
      </p:sp>
    </p:spTree>
    <p:extLst>
      <p:ext uri="{BB962C8B-B14F-4D97-AF65-F5344CB8AC3E}">
        <p14:creationId xmlns:p14="http://schemas.microsoft.com/office/powerpoint/2010/main" val="15130701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Sus</a:t>
            </a:r>
            <a:r>
              <a:rPr lang="es-MX" baseline="0" dirty="0" smtClean="0"/>
              <a:t> desventajas muestran que es un material poco deseable para usarse como material para restauraciones provisionales.</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33</a:t>
            </a:fld>
            <a:endParaRPr lang="es-MX"/>
          </a:p>
        </p:txBody>
      </p:sp>
    </p:spTree>
    <p:extLst>
      <p:ext uri="{BB962C8B-B14F-4D97-AF65-F5344CB8AC3E}">
        <p14:creationId xmlns:p14="http://schemas.microsoft.com/office/powerpoint/2010/main" val="31400476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a:t>
            </a:r>
            <a:r>
              <a:rPr lang="es-MX" baseline="0" dirty="0" smtClean="0"/>
              <a:t> de fácil manipulación lo que hace que sea un material de elección para elaborar provisionales.</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34</a:t>
            </a:fld>
            <a:endParaRPr lang="es-MX"/>
          </a:p>
        </p:txBody>
      </p:sp>
    </p:spTree>
    <p:extLst>
      <p:ext uri="{BB962C8B-B14F-4D97-AF65-F5344CB8AC3E}">
        <p14:creationId xmlns:p14="http://schemas.microsoft.com/office/powerpoint/2010/main" val="2152956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uso de provisionales es importante en la práctica clínica ya</a:t>
            </a:r>
            <a:r>
              <a:rPr lang="es-MX" baseline="0" dirty="0" smtClean="0"/>
              <a:t> que permite que se lleven a cabo procesos de reparación necesarios sobre todo después de procedimientos quirúrgicos, los cuales precisan de un tiempo de espera antes de las restauraciones definitivas  para que los tejidos bucales se encuentren en condiciones mas adecuadas para la rehabilitación.</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17</a:t>
            </a:fld>
            <a:endParaRPr lang="es-MX"/>
          </a:p>
        </p:txBody>
      </p:sp>
    </p:spTree>
    <p:extLst>
      <p:ext uri="{BB962C8B-B14F-4D97-AF65-F5344CB8AC3E}">
        <p14:creationId xmlns:p14="http://schemas.microsoft.com/office/powerpoint/2010/main" val="18091519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Posee importantes ventajas que la hacen</a:t>
            </a:r>
            <a:r>
              <a:rPr lang="es-MX" baseline="0" dirty="0" smtClean="0"/>
              <a:t> ser adecuadas, sin embargo en ocasiones el costo suele ser un factor determinante.</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35</a:t>
            </a:fld>
            <a:endParaRPr lang="es-MX"/>
          </a:p>
        </p:txBody>
      </p:sp>
    </p:spTree>
    <p:extLst>
      <p:ext uri="{BB962C8B-B14F-4D97-AF65-F5344CB8AC3E}">
        <p14:creationId xmlns:p14="http://schemas.microsoft.com/office/powerpoint/2010/main" val="18164876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las siguientes diapositivas se describirán las dos técnicas más empleadas en odontología para la confección de restauraciones provisionales</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36</a:t>
            </a:fld>
            <a:endParaRPr lang="es-MX"/>
          </a:p>
        </p:txBody>
      </p:sp>
    </p:spTree>
    <p:extLst>
      <p:ext uri="{BB962C8B-B14F-4D97-AF65-F5344CB8AC3E}">
        <p14:creationId xmlns:p14="http://schemas.microsoft.com/office/powerpoint/2010/main" val="15707620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Corresponde</a:t>
            </a:r>
            <a:r>
              <a:rPr lang="es-MX" baseline="0" dirty="0" smtClean="0"/>
              <a:t> a los provisionales elaborados por técnica indirecta</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37</a:t>
            </a:fld>
            <a:endParaRPr lang="es-MX"/>
          </a:p>
        </p:txBody>
      </p:sp>
    </p:spTree>
    <p:extLst>
      <p:ext uri="{BB962C8B-B14F-4D97-AF65-F5344CB8AC3E}">
        <p14:creationId xmlns:p14="http://schemas.microsoft.com/office/powerpoint/2010/main" val="4382613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 describirá la</a:t>
            </a:r>
            <a:r>
              <a:rPr lang="es-MX" baseline="0" dirty="0" smtClean="0"/>
              <a:t> técnica y se indicará el uso de cada material</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38</a:t>
            </a:fld>
            <a:endParaRPr lang="es-MX"/>
          </a:p>
        </p:txBody>
      </p:sp>
    </p:spTree>
    <p:extLst>
      <p:ext uri="{BB962C8B-B14F-4D97-AF65-F5344CB8AC3E}">
        <p14:creationId xmlns:p14="http://schemas.microsoft.com/office/powerpoint/2010/main" val="35888165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uso</a:t>
            </a:r>
            <a:r>
              <a:rPr lang="es-MX" baseline="0" dirty="0" smtClean="0"/>
              <a:t> de c</a:t>
            </a:r>
            <a:r>
              <a:rPr lang="es-MX" dirty="0" smtClean="0"/>
              <a:t>ada instrumento</a:t>
            </a:r>
            <a:r>
              <a:rPr lang="es-MX" baseline="0" dirty="0" smtClean="0"/>
              <a:t> se describirá en la técnica</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39</a:t>
            </a:fld>
            <a:endParaRPr lang="es-MX"/>
          </a:p>
        </p:txBody>
      </p:sp>
    </p:spTree>
    <p:extLst>
      <p:ext uri="{BB962C8B-B14F-4D97-AF65-F5344CB8AC3E}">
        <p14:creationId xmlns:p14="http://schemas.microsoft.com/office/powerpoint/2010/main" val="1178926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Estos elementos son los que se utilizan propiamente en la</a:t>
            </a:r>
            <a:r>
              <a:rPr lang="es-MX" baseline="0" dirty="0" smtClean="0"/>
              <a:t> elaboración del provisional.</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40</a:t>
            </a:fld>
            <a:endParaRPr lang="es-MX"/>
          </a:p>
        </p:txBody>
      </p:sp>
    </p:spTree>
    <p:extLst>
      <p:ext uri="{BB962C8B-B14F-4D97-AF65-F5344CB8AC3E}">
        <p14:creationId xmlns:p14="http://schemas.microsoft.com/office/powerpoint/2010/main" val="10647498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 segunda opción es tomas una sobreimpresión</a:t>
            </a:r>
            <a:r>
              <a:rPr lang="es-MX" baseline="0" dirty="0" smtClean="0"/>
              <a:t> del modelo de estudio.</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41</a:t>
            </a:fld>
            <a:endParaRPr lang="es-MX"/>
          </a:p>
        </p:txBody>
      </p:sp>
    </p:spTree>
    <p:extLst>
      <p:ext uri="{BB962C8B-B14F-4D97-AF65-F5344CB8AC3E}">
        <p14:creationId xmlns:p14="http://schemas.microsoft.com/office/powerpoint/2010/main" val="10569905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finas películas de material de impresión que duplican el surco</a:t>
            </a:r>
            <a:r>
              <a:rPr lang="es-MX" baseline="0" dirty="0" smtClean="0"/>
              <a:t> </a:t>
            </a:r>
            <a:r>
              <a:rPr lang="es-MX" baseline="0" dirty="0" err="1" smtClean="0"/>
              <a:t>crevicular</a:t>
            </a:r>
            <a:r>
              <a:rPr lang="es-MX" baseline="0" dirty="0" smtClean="0"/>
              <a:t> se eliminan para asegurar la posterior ausencia de impedimentos para un asentamiento completo del modelo en la sobreimpresión</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42</a:t>
            </a:fld>
            <a:endParaRPr lang="es-MX"/>
          </a:p>
        </p:txBody>
      </p:sp>
    </p:spTree>
    <p:extLst>
      <p:ext uri="{BB962C8B-B14F-4D97-AF65-F5344CB8AC3E}">
        <p14:creationId xmlns:p14="http://schemas.microsoft.com/office/powerpoint/2010/main" val="21099281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Al</a:t>
            </a:r>
            <a:r>
              <a:rPr lang="es-MX" baseline="0" dirty="0" smtClean="0"/>
              <a:t> recortar el modelo se debe dejar al menos un diente a cada lado del diente preparado.</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43</a:t>
            </a:fld>
            <a:endParaRPr lang="es-MX"/>
          </a:p>
        </p:txBody>
      </p:sp>
    </p:spTree>
    <p:extLst>
      <p:ext uri="{BB962C8B-B14F-4D97-AF65-F5344CB8AC3E}">
        <p14:creationId xmlns:p14="http://schemas.microsoft.com/office/powerpoint/2010/main" val="24176954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asegura de que los dientes sobre el modelo estén correctamente</a:t>
            </a:r>
            <a:r>
              <a:rPr lang="es-MX" baseline="0" dirty="0" smtClean="0"/>
              <a:t> alineados con las impresiones de los demás dientes.</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44</a:t>
            </a:fld>
            <a:endParaRPr lang="es-MX"/>
          </a:p>
        </p:txBody>
      </p:sp>
    </p:spTree>
    <p:extLst>
      <p:ext uri="{BB962C8B-B14F-4D97-AF65-F5344CB8AC3E}">
        <p14:creationId xmlns:p14="http://schemas.microsoft.com/office/powerpoint/2010/main" val="3308846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 restauración temporal</a:t>
            </a:r>
            <a:r>
              <a:rPr lang="es-MX" baseline="0" dirty="0" smtClean="0"/>
              <a:t> va a proteger el diente preparado y es importante que esta reunir ciertos requisitos para que realmente cumpla con las funciones para las que es confeccionada. Y estos requisitos se detallarán en las siguientes diapositivas.</a:t>
            </a:r>
            <a:endParaRPr lang="es-MX" dirty="0"/>
          </a:p>
        </p:txBody>
      </p:sp>
      <p:sp>
        <p:nvSpPr>
          <p:cNvPr id="4" name="3 Marcador de número de diapositiva"/>
          <p:cNvSpPr>
            <a:spLocks noGrp="1"/>
          </p:cNvSpPr>
          <p:nvPr>
            <p:ph type="sldNum" sz="quarter" idx="10"/>
          </p:nvPr>
        </p:nvSpPr>
        <p:spPr/>
        <p:txBody>
          <a:bodyPr/>
          <a:lstStyle/>
          <a:p>
            <a:fld id="{23A800FE-9091-4BF2-9087-9A3A1616EA33}" type="slidenum">
              <a:rPr lang="es-MX" smtClean="0"/>
              <a:t>18</a:t>
            </a:fld>
            <a:endParaRPr lang="es-MX"/>
          </a:p>
        </p:txBody>
      </p:sp>
    </p:spTree>
    <p:extLst>
      <p:ext uri="{BB962C8B-B14F-4D97-AF65-F5344CB8AC3E}">
        <p14:creationId xmlns:p14="http://schemas.microsoft.com/office/powerpoint/2010/main" val="894243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preparar la resina acrílica primero se vierte el polímero</a:t>
            </a:r>
            <a:r>
              <a:rPr lang="es-MX" baseline="0" dirty="0" smtClean="0"/>
              <a:t> (líquido) en el </a:t>
            </a:r>
            <a:r>
              <a:rPr lang="es-MX" baseline="0" dirty="0" err="1" smtClean="0"/>
              <a:t>godete</a:t>
            </a:r>
            <a:r>
              <a:rPr lang="es-MX" baseline="0" dirty="0" smtClean="0"/>
              <a:t> y después se agrega el monómero (polvo)</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45</a:t>
            </a:fld>
            <a:endParaRPr lang="es-MX"/>
          </a:p>
        </p:txBody>
      </p:sp>
    </p:spTree>
    <p:extLst>
      <p:ext uri="{BB962C8B-B14F-4D97-AF65-F5344CB8AC3E}">
        <p14:creationId xmlns:p14="http://schemas.microsoft.com/office/powerpoint/2010/main" val="22785039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importante orientar el modelo con seguridad en posición vertical , de forma que el espacio entre</a:t>
            </a:r>
            <a:r>
              <a:rPr lang="es-MX" baseline="0" dirty="0" smtClean="0"/>
              <a:t> éste y la impresión no se distorsione. El modelo debe quedar centrado.</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46</a:t>
            </a:fld>
            <a:endParaRPr lang="es-MX"/>
          </a:p>
        </p:txBody>
      </p:sp>
    </p:spTree>
    <p:extLst>
      <p:ext uri="{BB962C8B-B14F-4D97-AF65-F5344CB8AC3E}">
        <p14:creationId xmlns:p14="http://schemas.microsoft.com/office/powerpoint/2010/main" val="4802017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caso</a:t>
            </a:r>
            <a:r>
              <a:rPr lang="es-MX" baseline="0" dirty="0" smtClean="0"/>
              <a:t> de que resulte difícil sacar provisional del modelo, se procede a romper el diente del modelo con un cuchillo de laboratorio robusto.</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47</a:t>
            </a:fld>
            <a:endParaRPr lang="es-MX"/>
          </a:p>
        </p:txBody>
      </p:sp>
    </p:spTree>
    <p:extLst>
      <p:ext uri="{BB962C8B-B14F-4D97-AF65-F5344CB8AC3E}">
        <p14:creationId xmlns:p14="http://schemas.microsoft.com/office/powerpoint/2010/main" val="21746786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Recordemos que el provisional no debe extenderse</a:t>
            </a:r>
            <a:r>
              <a:rPr lang="es-MX" baseline="0" dirty="0" smtClean="0"/>
              <a:t> mas allá del borde gingival para evitar dañar el periodonto y prevenir complicaciones durante el cementado.</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48</a:t>
            </a:fld>
            <a:endParaRPr lang="es-MX"/>
          </a:p>
        </p:txBody>
      </p:sp>
    </p:spTree>
    <p:extLst>
      <p:ext uri="{BB962C8B-B14F-4D97-AF65-F5344CB8AC3E}">
        <p14:creationId xmlns:p14="http://schemas.microsoft.com/office/powerpoint/2010/main" val="40016755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ajuste de la oclusión se hace tantas veces como sea necesario hasta lograr que el paciente se siente cómodo con la restauración. Un adecuado pulido de la prótesis facilitará</a:t>
            </a:r>
            <a:r>
              <a:rPr lang="es-MX" baseline="0" dirty="0" smtClean="0"/>
              <a:t> la higiene de la misma y disminuirá la posibilidad de pigmentación.</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49</a:t>
            </a:fld>
            <a:endParaRPr lang="es-MX"/>
          </a:p>
        </p:txBody>
      </p:sp>
    </p:spTree>
    <p:extLst>
      <p:ext uri="{BB962C8B-B14F-4D97-AF65-F5344CB8AC3E}">
        <p14:creationId xmlns:p14="http://schemas.microsoft.com/office/powerpoint/2010/main" val="33449291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 describirá el procedimiento</a:t>
            </a:r>
            <a:r>
              <a:rPr lang="es-MX" baseline="0" dirty="0" smtClean="0"/>
              <a:t> de la técnica directa, en la cual la restauración provisional se elabora directamente en la boca del paciente en el diente preparado.</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50</a:t>
            </a:fld>
            <a:endParaRPr lang="es-MX"/>
          </a:p>
        </p:txBody>
      </p:sp>
    </p:spTree>
    <p:extLst>
      <p:ext uri="{BB962C8B-B14F-4D97-AF65-F5344CB8AC3E}">
        <p14:creationId xmlns:p14="http://schemas.microsoft.com/office/powerpoint/2010/main" val="11000851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a:t>
            </a:r>
            <a:r>
              <a:rPr lang="es-MX" baseline="0" dirty="0" smtClean="0"/>
              <a:t> desventaja de esta técnica es la reacción exotérmica de la polimerización de resina que pueden causar una irritación térmica a la pulpa o química derivada del monómero.</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51</a:t>
            </a:fld>
            <a:endParaRPr lang="es-MX"/>
          </a:p>
        </p:txBody>
      </p:sp>
    </p:spTree>
    <p:extLst>
      <p:ext uri="{BB962C8B-B14F-4D97-AF65-F5344CB8AC3E}">
        <p14:creationId xmlns:p14="http://schemas.microsoft.com/office/powerpoint/2010/main" val="8709822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Mientras se espera a que polimerice la</a:t>
            </a:r>
            <a:r>
              <a:rPr lang="es-MX" baseline="0" dirty="0" smtClean="0"/>
              <a:t> resina acrílica la restauración provisional se mete y se saca para ayudar a mejorar el ajuste por la contracción que sufre el </a:t>
            </a:r>
            <a:r>
              <a:rPr lang="es-MX" baseline="0" dirty="0" err="1" smtClean="0"/>
              <a:t>acrilico</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52</a:t>
            </a:fld>
            <a:endParaRPr lang="es-MX"/>
          </a:p>
        </p:txBody>
      </p:sp>
    </p:spTree>
    <p:extLst>
      <p:ext uri="{BB962C8B-B14F-4D97-AF65-F5344CB8AC3E}">
        <p14:creationId xmlns:p14="http://schemas.microsoft.com/office/powerpoint/2010/main" val="27297548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dar forma</a:t>
            </a:r>
            <a:r>
              <a:rPr lang="es-MX" baseline="0" dirty="0" smtClean="0"/>
              <a:t> al provisional existen diferentes formas en las fresas que sirven para detallar los surcos y cúspides de la restauración provisional.</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53</a:t>
            </a:fld>
            <a:endParaRPr lang="es-MX"/>
          </a:p>
        </p:txBody>
      </p:sp>
    </p:spTree>
    <p:extLst>
      <p:ext uri="{BB962C8B-B14F-4D97-AF65-F5344CB8AC3E}">
        <p14:creationId xmlns:p14="http://schemas.microsoft.com/office/powerpoint/2010/main" val="7714488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comprueba el sellado de los márgenes del provisional</a:t>
            </a:r>
            <a:r>
              <a:rPr lang="es-MX" baseline="0" dirty="0" smtClean="0"/>
              <a:t> para evitar filtración de saliva que pueda comprometer la salud </a:t>
            </a:r>
            <a:r>
              <a:rPr lang="es-MX" baseline="0" dirty="0" err="1" smtClean="0"/>
              <a:t>pulpar</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54</a:t>
            </a:fld>
            <a:endParaRPr lang="es-MX"/>
          </a:p>
        </p:txBody>
      </p:sp>
    </p:spTree>
    <p:extLst>
      <p:ext uri="{BB962C8B-B14F-4D97-AF65-F5344CB8AC3E}">
        <p14:creationId xmlns:p14="http://schemas.microsoft.com/office/powerpoint/2010/main" val="3489044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 inevitable cierto grado de traumatismo </a:t>
            </a:r>
            <a:r>
              <a:rPr lang="es-MX" dirty="0" err="1" smtClean="0"/>
              <a:t>pulpar</a:t>
            </a:r>
            <a:r>
              <a:rPr lang="es-MX" dirty="0" smtClean="0"/>
              <a:t> durante la preparación dental a causa del corte de los túbulos </a:t>
            </a:r>
            <a:r>
              <a:rPr lang="es-MX" dirty="0" err="1" smtClean="0"/>
              <a:t>dentinarios</a:t>
            </a:r>
            <a:r>
              <a:rPr lang="es-MX" baseline="0" dirty="0" smtClean="0"/>
              <a:t> durante la preparación del diente a tratar, razón por la cual se deben minimizar factores que puedan incrementar la sensibilidad dental o causar irritación </a:t>
            </a:r>
            <a:r>
              <a:rPr lang="es-MX" baseline="0" dirty="0" err="1" smtClean="0"/>
              <a:t>pulpar</a:t>
            </a:r>
            <a:r>
              <a:rPr lang="es-MX" baseline="0" dirty="0" smtClean="0"/>
              <a:t>.</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23A800FE-9091-4BF2-9087-9A3A1616EA33}" type="slidenum">
              <a:rPr lang="es-MX" smtClean="0"/>
              <a:t>19</a:t>
            </a:fld>
            <a:endParaRPr lang="es-MX"/>
          </a:p>
        </p:txBody>
      </p:sp>
    </p:spTree>
    <p:extLst>
      <p:ext uri="{BB962C8B-B14F-4D97-AF65-F5344CB8AC3E}">
        <p14:creationId xmlns:p14="http://schemas.microsoft.com/office/powerpoint/2010/main" val="37110126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Actualmente los cementantes definitivos son a base de resinas</a:t>
            </a:r>
            <a:r>
              <a:rPr lang="es-MX" baseline="0" dirty="0" smtClean="0"/>
              <a:t> o </a:t>
            </a:r>
            <a:r>
              <a:rPr lang="es-MX" baseline="0" dirty="0" err="1" smtClean="0"/>
              <a:t>ionómero</a:t>
            </a:r>
            <a:r>
              <a:rPr lang="es-MX" baseline="0" dirty="0" smtClean="0"/>
              <a:t>, razón por la cual los cementantes temporales se eligen libres de </a:t>
            </a:r>
            <a:r>
              <a:rPr lang="es-MX" baseline="0" dirty="0" err="1" smtClean="0"/>
              <a:t>eugenol</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1B3F62EF-B229-48B0-B222-AF3369200DD2}" type="slidenum">
              <a:rPr lang="es-MX" smtClean="0"/>
              <a:t>55</a:t>
            </a:fld>
            <a:endParaRPr lang="es-MX"/>
          </a:p>
        </p:txBody>
      </p:sp>
    </p:spTree>
    <p:extLst>
      <p:ext uri="{BB962C8B-B14F-4D97-AF65-F5344CB8AC3E}">
        <p14:creationId xmlns:p14="http://schemas.microsoft.com/office/powerpoint/2010/main" val="1838144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Cualquier movimiento conllevará</a:t>
            </a:r>
            <a:r>
              <a:rPr lang="es-MX" baseline="0" dirty="0" smtClean="0"/>
              <a:t> la necesidad de ajustes o la repetición de la restauración final  en el momento del cementado.</a:t>
            </a:r>
            <a:endParaRPr lang="es-MX" dirty="0"/>
          </a:p>
        </p:txBody>
      </p:sp>
      <p:sp>
        <p:nvSpPr>
          <p:cNvPr id="4" name="3 Marcador de número de diapositiva"/>
          <p:cNvSpPr>
            <a:spLocks noGrp="1"/>
          </p:cNvSpPr>
          <p:nvPr>
            <p:ph type="sldNum" sz="quarter" idx="10"/>
          </p:nvPr>
        </p:nvSpPr>
        <p:spPr/>
        <p:txBody>
          <a:bodyPr/>
          <a:lstStyle/>
          <a:p>
            <a:fld id="{23A800FE-9091-4BF2-9087-9A3A1616EA33}" type="slidenum">
              <a:rPr lang="es-MX" smtClean="0"/>
              <a:t>20</a:t>
            </a:fld>
            <a:endParaRPr lang="es-MX"/>
          </a:p>
        </p:txBody>
      </p:sp>
    </p:spTree>
    <p:extLst>
      <p:ext uri="{BB962C8B-B14F-4D97-AF65-F5344CB8AC3E}">
        <p14:creationId xmlns:p14="http://schemas.microsoft.com/office/powerpoint/2010/main" val="211487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extrusión se detecta cuando la restauración definitiva tiene contactos prematuros.</a:t>
            </a:r>
          </a:p>
          <a:p>
            <a:r>
              <a:rPr lang="es-MX" dirty="0" smtClean="0"/>
              <a:t>Los movimientos horizontales tiene como resultado contactos</a:t>
            </a:r>
            <a:r>
              <a:rPr lang="es-MX" baseline="0" dirty="0" smtClean="0"/>
              <a:t> proximales excesivos o deficientes.</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23A800FE-9091-4BF2-9087-9A3A1616EA33}" type="slidenum">
              <a:rPr lang="es-MX" smtClean="0"/>
              <a:t>21</a:t>
            </a:fld>
            <a:endParaRPr lang="es-MX"/>
          </a:p>
        </p:txBody>
      </p:sp>
    </p:spTree>
    <p:extLst>
      <p:ext uri="{BB962C8B-B14F-4D97-AF65-F5344CB8AC3E}">
        <p14:creationId xmlns:p14="http://schemas.microsoft.com/office/powerpoint/2010/main" val="457214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El provisional debe tener un ajuste marginal, una forma adecuada y una superficie lisa para facilitar la eliminación de la placa </a:t>
            </a:r>
            <a:r>
              <a:rPr lang="es-MX" dirty="0" err="1" smtClean="0"/>
              <a:t>dentobacteriana</a:t>
            </a:r>
            <a:r>
              <a:rPr lang="es-MX" dirty="0" smtClean="0"/>
              <a:t>, de lo contrario la salud gingival degenerará.</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Una adecuada salud periodontal va a favorecer procedimientos tales como la colocación de hilo </a:t>
            </a:r>
            <a:r>
              <a:rPr lang="es-MX" dirty="0" err="1" smtClean="0"/>
              <a:t>retractor</a:t>
            </a:r>
            <a:r>
              <a:rPr lang="es-MX" dirty="0" smtClean="0"/>
              <a:t>, la toma de impresión definitiva, la cementación de la restauración definitiva.</a:t>
            </a:r>
          </a:p>
          <a:p>
            <a:endParaRPr lang="es-MX" dirty="0"/>
          </a:p>
        </p:txBody>
      </p:sp>
      <p:sp>
        <p:nvSpPr>
          <p:cNvPr id="4" name="3 Marcador de número de diapositiva"/>
          <p:cNvSpPr>
            <a:spLocks noGrp="1"/>
          </p:cNvSpPr>
          <p:nvPr>
            <p:ph type="sldNum" sz="quarter" idx="10"/>
          </p:nvPr>
        </p:nvSpPr>
        <p:spPr/>
        <p:txBody>
          <a:bodyPr/>
          <a:lstStyle/>
          <a:p>
            <a:fld id="{23A800FE-9091-4BF2-9087-9A3A1616EA33}" type="slidenum">
              <a:rPr lang="es-MX" smtClean="0"/>
              <a:t>22</a:t>
            </a:fld>
            <a:endParaRPr lang="es-MX"/>
          </a:p>
        </p:txBody>
      </p:sp>
    </p:spTree>
    <p:extLst>
      <p:ext uri="{BB962C8B-B14F-4D97-AF65-F5344CB8AC3E}">
        <p14:creationId xmlns:p14="http://schemas.microsoft.com/office/powerpoint/2010/main" val="1432781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 restauración</a:t>
            </a:r>
            <a:r>
              <a:rPr lang="es-MX" baseline="0" dirty="0" smtClean="0"/>
              <a:t> con márgenes cortos puede provocar una proliferación de tejido gingival</a:t>
            </a:r>
            <a:endParaRPr lang="es-MX" dirty="0"/>
          </a:p>
        </p:txBody>
      </p:sp>
      <p:sp>
        <p:nvSpPr>
          <p:cNvPr id="4" name="3 Marcador de número de diapositiva"/>
          <p:cNvSpPr>
            <a:spLocks noGrp="1"/>
          </p:cNvSpPr>
          <p:nvPr>
            <p:ph type="sldNum" sz="quarter" idx="10"/>
          </p:nvPr>
        </p:nvSpPr>
        <p:spPr/>
        <p:txBody>
          <a:bodyPr/>
          <a:lstStyle/>
          <a:p>
            <a:fld id="{23A800FE-9091-4BF2-9087-9A3A1616EA33}" type="slidenum">
              <a:rPr lang="es-MX" smtClean="0"/>
              <a:t>23</a:t>
            </a:fld>
            <a:endParaRPr lang="es-MX"/>
          </a:p>
        </p:txBody>
      </p:sp>
    </p:spTree>
    <p:extLst>
      <p:ext uri="{BB962C8B-B14F-4D97-AF65-F5344CB8AC3E}">
        <p14:creationId xmlns:p14="http://schemas.microsoft.com/office/powerpoint/2010/main" val="1322127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Tener que reemplazar una restauración provisional supone tiempo, además una restauración rota</a:t>
            </a:r>
            <a:r>
              <a:rPr lang="es-MX" baseline="0" dirty="0" smtClean="0"/>
              <a:t> puede acelerar el movimiento dentario.</a:t>
            </a:r>
            <a:endParaRPr lang="es-MX" dirty="0"/>
          </a:p>
        </p:txBody>
      </p:sp>
      <p:sp>
        <p:nvSpPr>
          <p:cNvPr id="4" name="3 Marcador de número de diapositiva"/>
          <p:cNvSpPr>
            <a:spLocks noGrp="1"/>
          </p:cNvSpPr>
          <p:nvPr>
            <p:ph type="sldNum" sz="quarter" idx="10"/>
          </p:nvPr>
        </p:nvSpPr>
        <p:spPr/>
        <p:txBody>
          <a:bodyPr/>
          <a:lstStyle/>
          <a:p>
            <a:fld id="{23A800FE-9091-4BF2-9087-9A3A1616EA33}" type="slidenum">
              <a:rPr lang="es-MX" smtClean="0"/>
              <a:t>24</a:t>
            </a:fld>
            <a:endParaRPr lang="es-MX"/>
          </a:p>
        </p:txBody>
      </p:sp>
    </p:spTree>
    <p:extLst>
      <p:ext uri="{BB962C8B-B14F-4D97-AF65-F5344CB8AC3E}">
        <p14:creationId xmlns:p14="http://schemas.microsoft.com/office/powerpoint/2010/main" val="3609168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10B8CCE-597E-4F90-BF73-08CA791A420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D05F434-F8B8-4BF8-BA1A-8AE315D139C2}"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10B8CCE-597E-4F90-BF73-08CA791A420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D05F434-F8B8-4BF8-BA1A-8AE315D139C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10B8CCE-597E-4F90-BF73-08CA791A420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D05F434-F8B8-4BF8-BA1A-8AE315D139C2}" type="slidenum">
              <a:rPr lang="es-MX" smtClean="0"/>
              <a:t>‹Nº›</a:t>
            </a:fld>
            <a:endParaRPr lang="es-MX"/>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10B8CCE-597E-4F90-BF73-08CA791A420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D05F434-F8B8-4BF8-BA1A-8AE315D139C2}" type="slidenum">
              <a:rPr lang="es-MX" smtClean="0"/>
              <a:t>‹Nº›</a:t>
            </a:fld>
            <a:endParaRPr lang="es-MX"/>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10B8CCE-597E-4F90-BF73-08CA791A420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D05F434-F8B8-4BF8-BA1A-8AE315D139C2}"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410B8CCE-597E-4F90-BF73-08CA791A4205}" type="datetimeFigureOut">
              <a:rPr lang="es-MX" smtClean="0"/>
              <a:t>11/10/2017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D05F434-F8B8-4BF8-BA1A-8AE315D139C2}" type="slidenum">
              <a:rPr lang="es-MX" smtClean="0"/>
              <a:t>‹Nº›</a:t>
            </a:fld>
            <a:endParaRPr lang="es-MX"/>
          </a:p>
        </p:txBody>
      </p:sp>
      <p:sp>
        <p:nvSpPr>
          <p:cNvPr id="9" name="Content Placeholder 8"/>
          <p:cNvSpPr>
            <a:spLocks noGrp="1"/>
          </p:cNvSpPr>
          <p:nvPr>
            <p:ph sz="quarter" idx="13"/>
          </p:nvPr>
        </p:nvSpPr>
        <p:spPr>
          <a:xfrm>
            <a:off x="676655"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10B8CCE-597E-4F90-BF73-08CA791A4205}" type="datetimeFigureOut">
              <a:rPr lang="es-MX" smtClean="0"/>
              <a:t>11/10/2017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D05F434-F8B8-4BF8-BA1A-8AE315D139C2}"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410B8CCE-597E-4F90-BF73-08CA791A4205}" type="datetimeFigureOut">
              <a:rPr lang="es-MX" smtClean="0"/>
              <a:t>11/10/2017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D05F434-F8B8-4BF8-BA1A-8AE315D139C2}"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410B8CCE-597E-4F90-BF73-08CA791A4205}" type="datetimeFigureOut">
              <a:rPr lang="es-MX" smtClean="0"/>
              <a:t>11/10/2017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D05F434-F8B8-4BF8-BA1A-8AE315D139C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10B8CCE-597E-4F90-BF73-08CA791A4205}" type="datetimeFigureOut">
              <a:rPr lang="es-MX" smtClean="0"/>
              <a:t>11/10/2017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D05F434-F8B8-4BF8-BA1A-8AE315D139C2}" type="slidenum">
              <a:rPr lang="es-MX" smtClean="0"/>
              <a:t>‹Nº›</a:t>
            </a:fld>
            <a:endParaRPr lang="es-MX"/>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10B8CCE-597E-4F90-BF73-08CA791A4205}" type="datetimeFigureOut">
              <a:rPr lang="es-MX" smtClean="0"/>
              <a:t>11/10/2017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D05F434-F8B8-4BF8-BA1A-8AE315D139C2}" type="slidenum">
              <a:rPr lang="es-MX" smtClean="0"/>
              <a:t>‹Nº›</a:t>
            </a:fld>
            <a:endParaRPr lang="es-MX"/>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410B8CCE-597E-4F90-BF73-08CA791A4205}" type="datetimeFigureOut">
              <a:rPr lang="es-MX" smtClean="0"/>
              <a:t>11/10/2017</a:t>
            </a:fld>
            <a:endParaRPr lang="es-MX"/>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s-MX"/>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D05F434-F8B8-4BF8-BA1A-8AE315D139C2}" type="slidenum">
              <a:rPr lang="es-MX" smtClean="0"/>
              <a:t>‹Nº›</a:t>
            </a:fld>
            <a:endParaRPr lang="es-MX"/>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7.jpg"/><Relationship Id="rId4" Type="http://schemas.openxmlformats.org/officeDocument/2006/relationships/image" Target="../media/image16.jpg"/></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20.jpg"/></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22.jp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3.jpe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3.jpe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3.jpe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30.jpg"/></Relationships>
</file>

<file path=ppt/slides/_rels/slide5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31.jpg"/></Relationships>
</file>

<file path=ppt/slides/_rels/slide5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669925"/>
            <a:ext cx="8007350" cy="5881687"/>
          </a:xfrm>
        </p:spPr>
        <p:txBody>
          <a:bodyPr>
            <a:normAutofit lnSpcReduction="10000"/>
          </a:bodyPr>
          <a:lstStyle/>
          <a:p>
            <a:pPr algn="ctr">
              <a:buFont typeface="Wingdings" pitchFamily="2" charset="2"/>
              <a:buNone/>
              <a:defRPr/>
            </a:pPr>
            <a:r>
              <a:rPr lang="es-ES" sz="2000" b="1" dirty="0" smtClean="0"/>
              <a:t>UNIVERSIDAD AUTÓNOMA DEL ESTADO DE MÉXICO</a:t>
            </a:r>
          </a:p>
          <a:p>
            <a:pPr algn="ctr">
              <a:buFont typeface="Wingdings" pitchFamily="2" charset="2"/>
              <a:buNone/>
              <a:defRPr/>
            </a:pPr>
            <a:r>
              <a:rPr lang="es-ES" sz="2000" dirty="0" smtClean="0"/>
              <a:t>FACULTAD DE ODONTOLOGÍA</a:t>
            </a:r>
          </a:p>
          <a:p>
            <a:pPr algn="ctr">
              <a:buFont typeface="Wingdings" pitchFamily="2" charset="2"/>
              <a:buNone/>
              <a:defRPr/>
            </a:pPr>
            <a:endParaRPr lang="es-ES" sz="2000" dirty="0" smtClean="0"/>
          </a:p>
          <a:p>
            <a:pPr algn="ctr">
              <a:buFont typeface="Wingdings" pitchFamily="2" charset="2"/>
              <a:buNone/>
              <a:defRPr/>
            </a:pPr>
            <a:r>
              <a:rPr lang="es-MX" sz="2000" b="1" dirty="0" smtClean="0"/>
              <a:t>PROGRAMA EDUCATIVO: </a:t>
            </a:r>
          </a:p>
          <a:p>
            <a:pPr algn="ctr">
              <a:buFont typeface="Wingdings" pitchFamily="2" charset="2"/>
              <a:buNone/>
              <a:defRPr/>
            </a:pPr>
            <a:r>
              <a:rPr lang="es-MX" sz="2000" dirty="0" smtClean="0"/>
              <a:t>LICENCIATURA DE CIRUJANO DENTISTA</a:t>
            </a:r>
            <a:endParaRPr lang="es-ES" sz="2000" dirty="0" smtClean="0"/>
          </a:p>
          <a:p>
            <a:pPr algn="ctr">
              <a:buFont typeface="Wingdings" pitchFamily="2" charset="2"/>
              <a:buNone/>
              <a:defRPr/>
            </a:pPr>
            <a:endParaRPr lang="es-ES" sz="2000" dirty="0" smtClean="0"/>
          </a:p>
          <a:p>
            <a:pPr algn="ctr">
              <a:buFont typeface="Wingdings" pitchFamily="2" charset="2"/>
              <a:buNone/>
              <a:defRPr/>
            </a:pPr>
            <a:r>
              <a:rPr lang="es-MX" sz="2000" b="1" dirty="0" smtClean="0"/>
              <a:t>ÁREA DE DOCENCIA: </a:t>
            </a:r>
          </a:p>
          <a:p>
            <a:pPr marL="274320" lvl="1" algn="ctr">
              <a:buNone/>
              <a:defRPr/>
            </a:pPr>
            <a:r>
              <a:rPr lang="es-ES" sz="1800" dirty="0"/>
              <a:t>REHABILITACIÓN ODONTOLÓGICA</a:t>
            </a:r>
          </a:p>
          <a:p>
            <a:pPr algn="ctr">
              <a:buFont typeface="Wingdings" pitchFamily="2" charset="2"/>
              <a:buNone/>
              <a:defRPr/>
            </a:pPr>
            <a:endParaRPr lang="es-MX" sz="2000" b="1" dirty="0" smtClean="0"/>
          </a:p>
          <a:p>
            <a:pPr algn="ctr">
              <a:buFont typeface="Wingdings" pitchFamily="2" charset="2"/>
              <a:buNone/>
              <a:defRPr/>
            </a:pPr>
            <a:r>
              <a:rPr lang="es-MX" sz="2000" b="1" dirty="0" smtClean="0"/>
              <a:t>UNIDAD DE APRENDIZAJE:</a:t>
            </a:r>
          </a:p>
          <a:p>
            <a:pPr algn="ctr">
              <a:buFont typeface="Wingdings" pitchFamily="2" charset="2"/>
              <a:buNone/>
              <a:defRPr/>
            </a:pPr>
            <a:r>
              <a:rPr lang="es-MX" sz="2000" dirty="0" smtClean="0"/>
              <a:t>OPERATORIA PRECLÍNICA II</a:t>
            </a:r>
          </a:p>
          <a:p>
            <a:pPr algn="ctr">
              <a:buFont typeface="Wingdings" pitchFamily="2" charset="2"/>
              <a:buNone/>
              <a:defRPr/>
            </a:pPr>
            <a:endParaRPr lang="es-MX" sz="2000" dirty="0" smtClean="0"/>
          </a:p>
          <a:p>
            <a:pPr algn="ctr">
              <a:buFont typeface="Wingdings" pitchFamily="2" charset="2"/>
              <a:buNone/>
              <a:defRPr/>
            </a:pPr>
            <a:r>
              <a:rPr lang="es-MX" sz="2000" b="1" dirty="0" smtClean="0"/>
              <a:t>TEMA DEL MATERIAL:</a:t>
            </a:r>
          </a:p>
          <a:p>
            <a:pPr algn="ctr">
              <a:buFont typeface="Wingdings" pitchFamily="2" charset="2"/>
              <a:buNone/>
              <a:defRPr/>
            </a:pPr>
            <a:r>
              <a:rPr lang="es-MX" sz="2000" dirty="0" smtClean="0"/>
              <a:t>ELABORACIÓN DE RESTAURACIONES PROVISIONALES</a:t>
            </a:r>
          </a:p>
          <a:p>
            <a:pPr algn="ctr">
              <a:buFont typeface="Wingdings" pitchFamily="2" charset="2"/>
              <a:buNone/>
              <a:defRPr/>
            </a:pPr>
            <a:endParaRPr lang="es-ES" sz="2000" dirty="0" smtClean="0"/>
          </a:p>
          <a:p>
            <a:pPr algn="ctr">
              <a:buFont typeface="Wingdings" pitchFamily="2" charset="2"/>
              <a:buNone/>
              <a:defRPr/>
            </a:pPr>
            <a:r>
              <a:rPr lang="es-ES" sz="2000" b="1" dirty="0" smtClean="0"/>
              <a:t>ELABORADO POR:</a:t>
            </a:r>
          </a:p>
          <a:p>
            <a:pPr algn="ctr">
              <a:buFont typeface="Wingdings" pitchFamily="2" charset="2"/>
              <a:buNone/>
              <a:defRPr/>
            </a:pPr>
            <a:r>
              <a:rPr lang="es-ES" sz="2000" dirty="0" smtClean="0"/>
              <a:t>DRA. EN E.P. MARÍA DEL ROCÍO FLORES ESTRADA</a:t>
            </a:r>
            <a:endParaRPr lang="es-ES" sz="2000" dirty="0"/>
          </a:p>
        </p:txBody>
      </p:sp>
      <p:sp>
        <p:nvSpPr>
          <p:cNvPr id="4" name="3 Marcador de número de diapositiva"/>
          <p:cNvSpPr>
            <a:spLocks noGrp="1"/>
          </p:cNvSpPr>
          <p:nvPr>
            <p:ph type="sldNum" sz="quarter" idx="11"/>
          </p:nvPr>
        </p:nvSpPr>
        <p:spPr/>
        <p:txBody>
          <a:bodyPr/>
          <a:lstStyle/>
          <a:p>
            <a:pPr>
              <a:defRPr/>
            </a:pPr>
            <a:fld id="{7850E258-3D8B-45C1-89D6-9163FA4CB85C}" type="slidenum">
              <a:rPr lang="es-ES" altLang="es-MX" smtClean="0"/>
              <a:pPr>
                <a:defRPr/>
              </a:pPr>
              <a:t>1</a:t>
            </a:fld>
            <a:endParaRPr lang="es-ES" altLang="es-MX"/>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1896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Unidad de Aprendizaje IV </a:t>
            </a:r>
            <a:endParaRPr lang="es-ES" dirty="0"/>
          </a:p>
        </p:txBody>
      </p:sp>
      <p:sp>
        <p:nvSpPr>
          <p:cNvPr id="3" name="2 Marcador de contenido"/>
          <p:cNvSpPr>
            <a:spLocks noGrp="1"/>
          </p:cNvSpPr>
          <p:nvPr>
            <p:ph idx="1"/>
          </p:nvPr>
        </p:nvSpPr>
        <p:spPr/>
        <p:txBody>
          <a:bodyPr>
            <a:normAutofit/>
          </a:bodyPr>
          <a:lstStyle/>
          <a:p>
            <a:pPr marL="0" indent="0">
              <a:buNone/>
            </a:pPr>
            <a:r>
              <a:rPr lang="es-ES" b="1" dirty="0"/>
              <a:t>ELABORAR OBTURACIONES Y RESTAURACIONES PROVISIONALES</a:t>
            </a:r>
            <a:endParaRPr lang="es-MX" dirty="0"/>
          </a:p>
          <a:p>
            <a:endParaRPr lang="es-MX" dirty="0"/>
          </a:p>
          <a:p>
            <a:pPr marL="514350" indent="-514350"/>
            <a:endParaRPr lang="es-ES"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10</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8868111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8647" y="660623"/>
            <a:ext cx="8229600" cy="1143000"/>
          </a:xfrm>
        </p:spPr>
        <p:txBody>
          <a:bodyPr>
            <a:normAutofit fontScale="90000"/>
          </a:bodyPr>
          <a:lstStyle/>
          <a:p>
            <a:r>
              <a:rPr lang="es-ES" dirty="0" smtClean="0"/>
              <a:t>Conocimientos de la unidad de competencia </a:t>
            </a:r>
            <a:endParaRPr lang="es-ES" dirty="0"/>
          </a:p>
        </p:txBody>
      </p:sp>
      <p:sp>
        <p:nvSpPr>
          <p:cNvPr id="3" name="2 Marcador de contenido"/>
          <p:cNvSpPr>
            <a:spLocks noGrp="1"/>
          </p:cNvSpPr>
          <p:nvPr>
            <p:ph idx="1"/>
          </p:nvPr>
        </p:nvSpPr>
        <p:spPr>
          <a:xfrm>
            <a:off x="836025" y="1988840"/>
            <a:ext cx="7772400" cy="4572000"/>
          </a:xfrm>
        </p:spPr>
        <p:txBody>
          <a:bodyPr>
            <a:noAutofit/>
          </a:bodyPr>
          <a:lstStyle/>
          <a:p>
            <a:pPr lvl="0"/>
            <a:r>
              <a:rPr lang="es-ES" sz="2800" dirty="0"/>
              <a:t>Definiciones, características y funciones.</a:t>
            </a:r>
            <a:endParaRPr lang="es-MX" sz="2800" dirty="0"/>
          </a:p>
          <a:p>
            <a:r>
              <a:rPr lang="es-ES" sz="2800" dirty="0" smtClean="0"/>
              <a:t>Materiales </a:t>
            </a:r>
            <a:r>
              <a:rPr lang="es-ES" sz="2800" dirty="0"/>
              <a:t>dentales usados  (</a:t>
            </a:r>
            <a:r>
              <a:rPr lang="es-ES" sz="2800" dirty="0" err="1"/>
              <a:t>Ward´s</a:t>
            </a:r>
            <a:r>
              <a:rPr lang="es-ES" sz="2800" dirty="0"/>
              <a:t>, </a:t>
            </a:r>
            <a:r>
              <a:rPr lang="es-ES" sz="2800" dirty="0" err="1"/>
              <a:t>temp</a:t>
            </a:r>
            <a:r>
              <a:rPr lang="es-ES" sz="2800" dirty="0"/>
              <a:t>-bond, acrílico </a:t>
            </a:r>
            <a:r>
              <a:rPr lang="es-ES" sz="2800" dirty="0" err="1"/>
              <a:t>autopolimerizable</a:t>
            </a:r>
            <a:r>
              <a:rPr lang="es-ES" sz="2800" dirty="0"/>
              <a:t>) y técnicas.</a:t>
            </a:r>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11</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614478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253536"/>
            <a:ext cx="7086592" cy="1143000"/>
          </a:xfrm>
        </p:spPr>
        <p:txBody>
          <a:bodyPr>
            <a:normAutofit fontScale="90000"/>
          </a:bodyPr>
          <a:lstStyle/>
          <a:p>
            <a:r>
              <a:rPr lang="es-ES" dirty="0" smtClean="0"/>
              <a:t>Habilidades de la unidad de competencia </a:t>
            </a:r>
            <a:endParaRPr lang="es-ES" dirty="0"/>
          </a:p>
        </p:txBody>
      </p:sp>
      <p:sp>
        <p:nvSpPr>
          <p:cNvPr id="3" name="2 Marcador de contenido"/>
          <p:cNvSpPr>
            <a:spLocks noGrp="1"/>
          </p:cNvSpPr>
          <p:nvPr>
            <p:ph idx="1"/>
          </p:nvPr>
        </p:nvSpPr>
        <p:spPr/>
        <p:txBody>
          <a:bodyPr>
            <a:normAutofit/>
          </a:bodyPr>
          <a:lstStyle/>
          <a:p>
            <a:pPr lvl="0"/>
            <a:r>
              <a:rPr lang="es-ES" sz="2800" dirty="0"/>
              <a:t>Manipulación de cementos dentales y materiales de resina acrílica.</a:t>
            </a:r>
            <a:endParaRPr lang="es-MX" sz="2800" dirty="0"/>
          </a:p>
          <a:p>
            <a:pPr marL="0" indent="0">
              <a:buNone/>
            </a:pPr>
            <a:endParaRPr lang="es-MX" sz="2800" dirty="0"/>
          </a:p>
          <a:p>
            <a:pPr marL="68580" indent="0">
              <a:buNone/>
            </a:pPr>
            <a:endParaRPr lang="es-ES"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12</a:t>
            </a:fld>
            <a:endParaRPr lang="es-ES"/>
          </a:p>
        </p:txBody>
      </p:sp>
      <p:pic>
        <p:nvPicPr>
          <p:cNvPr id="7" name="6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3097286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594" y="464445"/>
            <a:ext cx="8015286" cy="1143000"/>
          </a:xfrm>
        </p:spPr>
        <p:txBody>
          <a:bodyPr>
            <a:normAutofit fontScale="90000"/>
          </a:bodyPr>
          <a:lstStyle/>
          <a:p>
            <a:r>
              <a:rPr lang="es-ES" dirty="0" smtClean="0"/>
              <a:t>Actitudes/Valores de la unidad de competencia </a:t>
            </a:r>
            <a:endParaRPr lang="es-ES" dirty="0"/>
          </a:p>
        </p:txBody>
      </p:sp>
      <p:sp>
        <p:nvSpPr>
          <p:cNvPr id="3" name="2 Marcador de contenido"/>
          <p:cNvSpPr>
            <a:spLocks noGrp="1"/>
          </p:cNvSpPr>
          <p:nvPr>
            <p:ph idx="1"/>
          </p:nvPr>
        </p:nvSpPr>
        <p:spPr/>
        <p:txBody>
          <a:bodyPr>
            <a:noAutofit/>
          </a:bodyPr>
          <a:lstStyle/>
          <a:p>
            <a:pPr lvl="0"/>
            <a:r>
              <a:rPr lang="es-ES" sz="2800" dirty="0"/>
              <a:t>Seleccionar el material de restauraciones provisionales en cada caso.</a:t>
            </a:r>
            <a:endParaRPr lang="es-MX" sz="2800" dirty="0"/>
          </a:p>
          <a:p>
            <a:pPr lvl="0"/>
            <a:r>
              <a:rPr lang="es-ES" sz="2800" dirty="0"/>
              <a:t>Conservar la vitalidad </a:t>
            </a:r>
            <a:r>
              <a:rPr lang="es-ES" sz="2800" dirty="0" err="1"/>
              <a:t>pulpar</a:t>
            </a:r>
            <a:r>
              <a:rPr lang="es-ES" sz="2800" dirty="0"/>
              <a:t>.</a:t>
            </a:r>
            <a:endParaRPr lang="es-MX" sz="2800" dirty="0"/>
          </a:p>
          <a:p>
            <a:pPr lvl="0"/>
            <a:r>
              <a:rPr lang="es-ES" sz="2800" dirty="0"/>
              <a:t>Promover el manejo correcto de residuos.</a:t>
            </a:r>
            <a:endParaRPr lang="es-MX" sz="2800" dirty="0"/>
          </a:p>
          <a:p>
            <a:pPr lvl="0"/>
            <a:r>
              <a:rPr lang="es-ES" sz="2800" dirty="0"/>
              <a:t>Promover el manejo correcto de residuos</a:t>
            </a:r>
            <a:r>
              <a:rPr lang="es-ES" sz="2800" dirty="0" smtClean="0"/>
              <a:t>.</a:t>
            </a:r>
            <a:endParaRPr lang="es-MX"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13</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640137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594" y="464445"/>
            <a:ext cx="8015286" cy="1143000"/>
          </a:xfrm>
        </p:spPr>
        <p:txBody>
          <a:bodyPr>
            <a:normAutofit fontScale="90000"/>
          </a:bodyPr>
          <a:lstStyle/>
          <a:p>
            <a:r>
              <a:rPr lang="es-ES" dirty="0" smtClean="0"/>
              <a:t>Actitudes/Valores de la unidad de competencia </a:t>
            </a:r>
            <a:endParaRPr lang="es-ES" dirty="0"/>
          </a:p>
        </p:txBody>
      </p:sp>
      <p:sp>
        <p:nvSpPr>
          <p:cNvPr id="3" name="2 Marcador de contenido"/>
          <p:cNvSpPr>
            <a:spLocks noGrp="1"/>
          </p:cNvSpPr>
          <p:nvPr>
            <p:ph idx="1"/>
          </p:nvPr>
        </p:nvSpPr>
        <p:spPr/>
        <p:txBody>
          <a:bodyPr>
            <a:noAutofit/>
          </a:bodyPr>
          <a:lstStyle/>
          <a:p>
            <a:pPr lvl="0"/>
            <a:r>
              <a:rPr lang="es-ES" sz="2800" dirty="0" smtClean="0"/>
              <a:t>Utilizar</a:t>
            </a:r>
            <a:r>
              <a:rPr lang="es-MX" sz="2800" dirty="0" smtClean="0"/>
              <a:t> </a:t>
            </a:r>
            <a:r>
              <a:rPr lang="es-MX" sz="2800" dirty="0"/>
              <a:t>el equipo de </a:t>
            </a:r>
            <a:r>
              <a:rPr lang="es-MX" sz="2800" dirty="0" smtClean="0"/>
              <a:t>protección </a:t>
            </a:r>
            <a:r>
              <a:rPr lang="es-MX" sz="2800" dirty="0"/>
              <a:t>para evitar la contaminación cruzada</a:t>
            </a:r>
          </a:p>
          <a:p>
            <a:pPr lvl="0"/>
            <a:r>
              <a:rPr lang="es-ES" sz="2800" dirty="0"/>
              <a:t>Responsabilidad en el manejo de sustancias irritantes.</a:t>
            </a:r>
            <a:endParaRPr lang="es-MX" sz="2800" dirty="0"/>
          </a:p>
          <a:p>
            <a:r>
              <a:rPr lang="es-ES" sz="2800" dirty="0"/>
              <a:t>Responsabilidad en la conservación de la vitalidad </a:t>
            </a:r>
            <a:r>
              <a:rPr lang="es-ES" sz="2800" dirty="0" err="1"/>
              <a:t>pulpar</a:t>
            </a:r>
            <a:r>
              <a:rPr lang="es-ES" sz="2800" dirty="0"/>
              <a:t>.</a:t>
            </a:r>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14</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0551701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MX" b="1" dirty="0" smtClean="0"/>
              <a:t>ELABORACIÓN DE RESTAURACIONES  PROVISIONALES</a:t>
            </a:r>
            <a:endParaRPr lang="es-MX" b="1" dirty="0"/>
          </a:p>
        </p:txBody>
      </p:sp>
      <p:sp>
        <p:nvSpPr>
          <p:cNvPr id="3" name="2 Subtítulo"/>
          <p:cNvSpPr>
            <a:spLocks noGrp="1"/>
          </p:cNvSpPr>
          <p:nvPr>
            <p:ph type="subTitle" idx="1"/>
          </p:nvPr>
        </p:nvSpPr>
        <p:spPr/>
        <p:txBody>
          <a:bodyPr/>
          <a:lstStyle/>
          <a:p>
            <a:r>
              <a:rPr lang="es-MX" dirty="0" smtClean="0"/>
              <a:t>DRA. EN E.P. MARÍA DEL ROCÍO FLORES ESTRADA</a:t>
            </a: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0602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72067" y="1916832"/>
            <a:ext cx="7444349" cy="4209331"/>
          </a:xfrm>
        </p:spPr>
        <p:txBody>
          <a:bodyPr/>
          <a:lstStyle/>
          <a:p>
            <a:r>
              <a:rPr lang="es-MX" dirty="0" smtClean="0"/>
              <a:t>Es aquella que se coloca sobre el diente tallado protésicamente y restablece los dientes faltantes devolviendo anatomía y función para proteger provisionalmente las preparaciones en los dientes por un periodo corto mientras se elaboran las prótesis definitivas.</a:t>
            </a:r>
            <a:endParaRPr lang="es-MX" dirty="0"/>
          </a:p>
        </p:txBody>
      </p:sp>
      <p:sp>
        <p:nvSpPr>
          <p:cNvPr id="2" name="1 Título"/>
          <p:cNvSpPr>
            <a:spLocks noGrp="1"/>
          </p:cNvSpPr>
          <p:nvPr>
            <p:ph type="title"/>
          </p:nvPr>
        </p:nvSpPr>
        <p:spPr/>
        <p:txBody>
          <a:bodyPr/>
          <a:lstStyle/>
          <a:p>
            <a:r>
              <a:rPr lang="es-MX" dirty="0" smtClean="0"/>
              <a:t>Restauración provisional</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7824" y="4523249"/>
            <a:ext cx="3096344" cy="2064229"/>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701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1484784"/>
            <a:ext cx="7408333" cy="3450696"/>
          </a:xfrm>
        </p:spPr>
        <p:txBody>
          <a:bodyPr>
            <a:normAutofit/>
          </a:bodyPr>
          <a:lstStyle/>
          <a:p>
            <a:r>
              <a:rPr lang="es-MX" dirty="0" smtClean="0"/>
              <a:t>Se produce la </a:t>
            </a:r>
            <a:r>
              <a:rPr lang="es-MX" dirty="0" err="1" smtClean="0"/>
              <a:t>oseointegración</a:t>
            </a:r>
            <a:endParaRPr lang="es-MX" dirty="0" smtClean="0"/>
          </a:p>
          <a:p>
            <a:r>
              <a:rPr lang="es-MX" dirty="0" smtClean="0"/>
              <a:t>Se produce la cicatrización de heridas </a:t>
            </a:r>
          </a:p>
          <a:p>
            <a:r>
              <a:rPr lang="es-MX" dirty="0" smtClean="0"/>
              <a:t>Mantiene fijo el diente preparado, evitando su movilidad</a:t>
            </a:r>
          </a:p>
          <a:p>
            <a:r>
              <a:rPr lang="es-MX" dirty="0" smtClean="0"/>
              <a:t>Previene fracturas en los dientes tallados</a:t>
            </a:r>
          </a:p>
          <a:p>
            <a:r>
              <a:rPr lang="es-MX" dirty="0" smtClean="0"/>
              <a:t>Devuelve provisionalmente la estética y la función</a:t>
            </a:r>
          </a:p>
          <a:p>
            <a:r>
              <a:rPr lang="es-MX" dirty="0" smtClean="0"/>
              <a:t>Adaptación del paciente a la oclusión</a:t>
            </a:r>
            <a:endParaRPr lang="es-MX" dirty="0"/>
          </a:p>
        </p:txBody>
      </p:sp>
      <p:sp>
        <p:nvSpPr>
          <p:cNvPr id="3" name="2 Título"/>
          <p:cNvSpPr>
            <a:spLocks noGrp="1"/>
          </p:cNvSpPr>
          <p:nvPr>
            <p:ph type="title"/>
          </p:nvPr>
        </p:nvSpPr>
        <p:spPr/>
        <p:txBody>
          <a:bodyPr/>
          <a:lstStyle/>
          <a:p>
            <a:r>
              <a:rPr lang="es-MX" dirty="0" smtClean="0"/>
              <a:t>Ventajas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4581128"/>
            <a:ext cx="3124177" cy="2095485"/>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1183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REQUISITOS DE UNA RESTAURACIÓN PROVISIONAL</a:t>
            </a:r>
            <a:endParaRPr lang="es-MX" dirty="0"/>
          </a:p>
        </p:txBody>
      </p:sp>
      <p:sp>
        <p:nvSpPr>
          <p:cNvPr id="3" name="2 Marcador de contenido"/>
          <p:cNvSpPr>
            <a:spLocks noGrp="1"/>
          </p:cNvSpPr>
          <p:nvPr>
            <p:ph idx="1"/>
          </p:nvPr>
        </p:nvSpPr>
        <p:spPr/>
        <p:txBody>
          <a:bodyPr/>
          <a:lstStyle/>
          <a:p>
            <a:r>
              <a:rPr lang="es-MX" dirty="0" smtClean="0"/>
              <a:t>Protección </a:t>
            </a:r>
            <a:r>
              <a:rPr lang="es-MX" dirty="0" err="1" smtClean="0"/>
              <a:t>pulpar</a:t>
            </a:r>
            <a:endParaRPr lang="es-MX" dirty="0" smtClean="0"/>
          </a:p>
          <a:p>
            <a:r>
              <a:rPr lang="es-MX" dirty="0" smtClean="0"/>
              <a:t>Estabilidad posicional</a:t>
            </a:r>
          </a:p>
          <a:p>
            <a:r>
              <a:rPr lang="es-MX" dirty="0" smtClean="0"/>
              <a:t>Función </a:t>
            </a:r>
            <a:r>
              <a:rPr lang="es-MX" dirty="0" err="1" smtClean="0"/>
              <a:t>oclusal</a:t>
            </a:r>
            <a:endParaRPr lang="es-MX" dirty="0" smtClean="0"/>
          </a:p>
          <a:p>
            <a:r>
              <a:rPr lang="es-MX" dirty="0" smtClean="0"/>
              <a:t>Limpieza fácil</a:t>
            </a:r>
          </a:p>
          <a:p>
            <a:r>
              <a:rPr lang="es-MX" dirty="0" smtClean="0"/>
              <a:t>Márgenes no desbordantes</a:t>
            </a:r>
          </a:p>
          <a:p>
            <a:r>
              <a:rPr lang="es-MX" dirty="0" smtClean="0"/>
              <a:t>Fuerza y retención</a:t>
            </a:r>
          </a:p>
          <a:p>
            <a:r>
              <a:rPr lang="es-MX" dirty="0" smtClean="0"/>
              <a:t>Estética </a:t>
            </a: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29673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Protección </a:t>
            </a:r>
            <a:r>
              <a:rPr lang="es-MX" dirty="0" err="1" smtClean="0"/>
              <a:t>pulpar</a:t>
            </a:r>
            <a:endParaRPr lang="es-MX" dirty="0"/>
          </a:p>
        </p:txBody>
      </p:sp>
      <p:sp>
        <p:nvSpPr>
          <p:cNvPr id="3" name="2 Marcador de contenido"/>
          <p:cNvSpPr>
            <a:spLocks noGrp="1"/>
          </p:cNvSpPr>
          <p:nvPr>
            <p:ph idx="1"/>
          </p:nvPr>
        </p:nvSpPr>
        <p:spPr/>
        <p:txBody>
          <a:bodyPr/>
          <a:lstStyle/>
          <a:p>
            <a:r>
              <a:rPr lang="es-MX" dirty="0" smtClean="0"/>
              <a:t>La restauración debe estar fabricada de un material que evite la conducción de temperaturas extremas. Los márgenes deben estar lo suficientemente adaptados para la filtración de saliva.</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5896" y="4473236"/>
            <a:ext cx="2088232" cy="2088232"/>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7064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692696"/>
            <a:ext cx="8229600" cy="5458161"/>
          </a:xfrm>
        </p:spPr>
        <p:txBody>
          <a:bodyPr>
            <a:normAutofit lnSpcReduction="10000"/>
          </a:bodyPr>
          <a:lstStyle/>
          <a:p>
            <a:r>
              <a:rPr lang="es-ES" dirty="0" smtClean="0"/>
              <a:t>ORGANISMO ACADÉMICO</a:t>
            </a:r>
          </a:p>
          <a:p>
            <a:pPr lvl="1"/>
            <a:r>
              <a:rPr lang="es-ES" dirty="0" smtClean="0"/>
              <a:t>Facultad de Odontología</a:t>
            </a:r>
          </a:p>
          <a:p>
            <a:pPr lvl="1"/>
            <a:endParaRPr lang="es-ES" dirty="0" smtClean="0"/>
          </a:p>
          <a:p>
            <a:r>
              <a:rPr lang="es-ES" dirty="0" smtClean="0"/>
              <a:t>PROGRAMA EDUCATIVO</a:t>
            </a:r>
          </a:p>
          <a:p>
            <a:pPr lvl="1"/>
            <a:r>
              <a:rPr lang="es-ES" dirty="0" smtClean="0"/>
              <a:t>Licenciatura de Cirujano Dentista</a:t>
            </a:r>
          </a:p>
          <a:p>
            <a:pPr lvl="1"/>
            <a:endParaRPr lang="es-ES" dirty="0" smtClean="0"/>
          </a:p>
          <a:p>
            <a:r>
              <a:rPr lang="es-ES" dirty="0" smtClean="0"/>
              <a:t>ÁREA DE DOCENCIA</a:t>
            </a:r>
          </a:p>
          <a:p>
            <a:pPr lvl="1"/>
            <a:r>
              <a:rPr lang="es-ES" dirty="0" smtClean="0"/>
              <a:t>Rehabilitación odontológica</a:t>
            </a:r>
          </a:p>
          <a:p>
            <a:pPr lvl="1"/>
            <a:endParaRPr lang="es-ES" dirty="0" smtClean="0"/>
          </a:p>
          <a:p>
            <a:r>
              <a:rPr lang="es-ES" dirty="0" smtClean="0"/>
              <a:t>UNIDAD DE APRENDIZAJE</a:t>
            </a:r>
          </a:p>
          <a:p>
            <a:pPr lvl="1"/>
            <a:r>
              <a:rPr lang="es-ES" dirty="0" smtClean="0"/>
              <a:t>Operatoria Preclínica II</a:t>
            </a:r>
          </a:p>
          <a:p>
            <a:pPr lvl="1"/>
            <a:endParaRPr lang="es-ES" dirty="0" smtClean="0"/>
          </a:p>
          <a:p>
            <a:r>
              <a:rPr lang="es-ES" dirty="0" smtClean="0"/>
              <a:t>CLAVE</a:t>
            </a:r>
          </a:p>
          <a:p>
            <a:pPr lvl="1"/>
            <a:r>
              <a:rPr lang="es-ES" dirty="0" smtClean="0"/>
              <a:t>L30284</a:t>
            </a:r>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2</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6285626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Estabilidad posicional</a:t>
            </a:r>
            <a:endParaRPr lang="es-MX" dirty="0"/>
          </a:p>
        </p:txBody>
      </p:sp>
      <p:sp>
        <p:nvSpPr>
          <p:cNvPr id="3" name="2 Marcador de contenido"/>
          <p:cNvSpPr>
            <a:spLocks noGrp="1"/>
          </p:cNvSpPr>
          <p:nvPr>
            <p:ph idx="1"/>
          </p:nvPr>
        </p:nvSpPr>
        <p:spPr/>
        <p:txBody>
          <a:bodyPr/>
          <a:lstStyle/>
          <a:p>
            <a:r>
              <a:rPr lang="es-MX" dirty="0" smtClean="0"/>
              <a:t>La restauración provisional no debe permitir que el diente se extruya o se desplace.</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3933056"/>
            <a:ext cx="3308986" cy="2481740"/>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5130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Función </a:t>
            </a:r>
            <a:r>
              <a:rPr lang="es-MX" dirty="0" err="1" smtClean="0"/>
              <a:t>oclusal</a:t>
            </a:r>
            <a:endParaRPr lang="es-MX" dirty="0"/>
          </a:p>
        </p:txBody>
      </p:sp>
      <p:sp>
        <p:nvSpPr>
          <p:cNvPr id="3" name="2 Marcador de contenido"/>
          <p:cNvSpPr>
            <a:spLocks noGrp="1"/>
          </p:cNvSpPr>
          <p:nvPr>
            <p:ph idx="1"/>
          </p:nvPr>
        </p:nvSpPr>
        <p:spPr/>
        <p:txBody>
          <a:bodyPr/>
          <a:lstStyle/>
          <a:p>
            <a:r>
              <a:rPr lang="es-MX" dirty="0" smtClean="0"/>
              <a:t>Evita la migración del diente</a:t>
            </a:r>
          </a:p>
          <a:p>
            <a:r>
              <a:rPr lang="es-MX" dirty="0" smtClean="0"/>
              <a:t>Mejora la comodidad del paciente</a:t>
            </a:r>
          </a:p>
          <a:p>
            <a:r>
              <a:rPr lang="es-MX" dirty="0" smtClean="0"/>
              <a:t>Evita alteraciones articulares o neuromusculares</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8144" y="4365104"/>
            <a:ext cx="3038475" cy="2281238"/>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5565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Limpieza fácil</a:t>
            </a:r>
            <a:endParaRPr lang="es-MX" dirty="0"/>
          </a:p>
        </p:txBody>
      </p:sp>
      <p:sp>
        <p:nvSpPr>
          <p:cNvPr id="3" name="2 Marcador de contenido"/>
          <p:cNvSpPr>
            <a:spLocks noGrp="1"/>
          </p:cNvSpPr>
          <p:nvPr>
            <p:ph idx="1"/>
          </p:nvPr>
        </p:nvSpPr>
        <p:spPr>
          <a:xfrm>
            <a:off x="971600" y="1988840"/>
            <a:ext cx="7408333" cy="3450696"/>
          </a:xfrm>
        </p:spPr>
        <p:txBody>
          <a:bodyPr/>
          <a:lstStyle/>
          <a:p>
            <a:r>
              <a:rPr lang="es-MX" dirty="0" smtClean="0"/>
              <a:t>El material del provisional y los contornos deben permitir al paciente mantenerla limpia durante todo el tiempo que lo lleve en su boca.</a:t>
            </a:r>
          </a:p>
          <a:p>
            <a:r>
              <a:rPr lang="es-MX" dirty="0" smtClean="0"/>
              <a:t>Los tejidos gingivales hemorrágicos dificultan procedimientos posteriores</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4293096"/>
            <a:ext cx="4093468" cy="1898420"/>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4003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Márgenes no desbordantes</a:t>
            </a:r>
            <a:endParaRPr lang="es-MX" dirty="0"/>
          </a:p>
        </p:txBody>
      </p:sp>
      <p:sp>
        <p:nvSpPr>
          <p:cNvPr id="3" name="2 Marcador de contenido"/>
          <p:cNvSpPr>
            <a:spLocks noGrp="1"/>
          </p:cNvSpPr>
          <p:nvPr>
            <p:ph idx="1"/>
          </p:nvPr>
        </p:nvSpPr>
        <p:spPr/>
        <p:txBody>
          <a:bodyPr/>
          <a:lstStyle/>
          <a:p>
            <a:r>
              <a:rPr lang="es-MX" dirty="0" smtClean="0"/>
              <a:t>Los márgenes no deben introducirse en el tejido gingival.</a:t>
            </a:r>
          </a:p>
          <a:p>
            <a:r>
              <a:rPr lang="es-MX" dirty="0" smtClean="0"/>
              <a:t>La inflamación puede provocar proliferación, recesión o hemorragia durante la impresión y el cementado.</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4509119"/>
            <a:ext cx="2899198" cy="2143851"/>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1082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Fuerza y retención</a:t>
            </a:r>
            <a:endParaRPr lang="es-MX" dirty="0"/>
          </a:p>
        </p:txBody>
      </p:sp>
      <p:sp>
        <p:nvSpPr>
          <p:cNvPr id="3" name="2 Marcador de contenido"/>
          <p:cNvSpPr>
            <a:spLocks noGrp="1"/>
          </p:cNvSpPr>
          <p:nvPr>
            <p:ph idx="1"/>
          </p:nvPr>
        </p:nvSpPr>
        <p:spPr/>
        <p:txBody>
          <a:bodyPr/>
          <a:lstStyle/>
          <a:p>
            <a:r>
              <a:rPr lang="es-MX" dirty="0" smtClean="0"/>
              <a:t>Debe ser resistente a las fuerzas a las que es sometida sin fracturarse ni desprenderse del diente.</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4005064"/>
            <a:ext cx="3172435" cy="2376264"/>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24594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Estética </a:t>
            </a:r>
            <a:endParaRPr lang="es-MX" dirty="0"/>
          </a:p>
        </p:txBody>
      </p:sp>
      <p:sp>
        <p:nvSpPr>
          <p:cNvPr id="3" name="2 Marcador de contenido"/>
          <p:cNvSpPr>
            <a:spLocks noGrp="1"/>
          </p:cNvSpPr>
          <p:nvPr>
            <p:ph idx="1"/>
          </p:nvPr>
        </p:nvSpPr>
        <p:spPr/>
        <p:txBody>
          <a:bodyPr/>
          <a:lstStyle/>
          <a:p>
            <a:r>
              <a:rPr lang="es-MX" dirty="0" smtClean="0"/>
              <a:t>Debe proporcionar un buen resultado estético, sobre todo en dientes anteriores y premolares.</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5625" y="4200525"/>
            <a:ext cx="2952750" cy="1543050"/>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85057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dirty="0" smtClean="0"/>
              <a:t>Tipos de restauraciones provisionales</a:t>
            </a:r>
            <a:endParaRPr lang="es-MX" dirty="0"/>
          </a:p>
        </p:txBody>
      </p:sp>
      <p:sp>
        <p:nvSpPr>
          <p:cNvPr id="5" name="Marcador de contenido 4"/>
          <p:cNvSpPr>
            <a:spLocks noGrp="1"/>
          </p:cNvSpPr>
          <p:nvPr>
            <p:ph idx="1"/>
          </p:nvPr>
        </p:nvSpPr>
        <p:spPr>
          <a:xfrm>
            <a:off x="755576" y="2204864"/>
            <a:ext cx="7408333" cy="3450696"/>
          </a:xfrm>
        </p:spPr>
        <p:txBody>
          <a:bodyPr/>
          <a:lstStyle/>
          <a:p>
            <a:r>
              <a:rPr lang="es-MX" dirty="0" smtClean="0"/>
              <a:t>Prefabricadas</a:t>
            </a:r>
          </a:p>
          <a:p>
            <a:pPr lvl="1"/>
            <a:r>
              <a:rPr lang="es-MX" dirty="0" smtClean="0"/>
              <a:t>Casquillos de aluminio</a:t>
            </a:r>
          </a:p>
          <a:p>
            <a:pPr lvl="1"/>
            <a:r>
              <a:rPr lang="es-MX" dirty="0" smtClean="0"/>
              <a:t>Coronas Anatómicas de metal</a:t>
            </a:r>
          </a:p>
          <a:p>
            <a:pPr lvl="1"/>
            <a:r>
              <a:rPr lang="es-MX" dirty="0" smtClean="0"/>
              <a:t>Preformadas transparentes de celuloide</a:t>
            </a:r>
          </a:p>
          <a:p>
            <a:r>
              <a:rPr lang="es-MX" dirty="0" smtClean="0"/>
              <a:t>Individualizadas </a:t>
            </a:r>
          </a:p>
          <a:p>
            <a:pPr lvl="1"/>
            <a:r>
              <a:rPr lang="es-MX" dirty="0" smtClean="0"/>
              <a:t>Técnica directa</a:t>
            </a:r>
          </a:p>
          <a:p>
            <a:pPr lvl="1"/>
            <a:r>
              <a:rPr lang="es-MX" dirty="0" smtClean="0"/>
              <a:t>Técnica indirecta</a:t>
            </a:r>
            <a:endParaRPr lang="es-MX" dirty="0"/>
          </a:p>
        </p:txBody>
      </p:sp>
      <p:pic>
        <p:nvPicPr>
          <p:cNvPr id="2" name="1 Imagen"/>
          <p:cNvPicPr>
            <a:picLocks noChangeAspect="1"/>
          </p:cNvPicPr>
          <p:nvPr/>
        </p:nvPicPr>
        <p:blipFill rotWithShape="1">
          <a:blip r:embed="rId3">
            <a:extLst>
              <a:ext uri="{28A0092B-C50C-407E-A947-70E740481C1C}">
                <a14:useLocalDpi xmlns:a14="http://schemas.microsoft.com/office/drawing/2010/main" val="0"/>
              </a:ext>
            </a:extLst>
          </a:blip>
          <a:srcRect l="56384" t="42910" r="15346" b="6444"/>
          <a:stretch/>
        </p:blipFill>
        <p:spPr>
          <a:xfrm>
            <a:off x="6948264" y="1898964"/>
            <a:ext cx="1717964" cy="1731819"/>
          </a:xfrm>
          <a:prstGeom prst="rect">
            <a:avLst/>
          </a:prstGeom>
        </p:spPr>
      </p:pic>
      <p:pic>
        <p:nvPicPr>
          <p:cNvPr id="3" name="2 Imagen"/>
          <p:cNvPicPr>
            <a:picLocks noChangeAspect="1"/>
          </p:cNvPicPr>
          <p:nvPr/>
        </p:nvPicPr>
        <p:blipFill rotWithShape="1">
          <a:blip r:embed="rId4">
            <a:extLst>
              <a:ext uri="{28A0092B-C50C-407E-A947-70E740481C1C}">
                <a14:useLocalDpi xmlns:a14="http://schemas.microsoft.com/office/drawing/2010/main" val="0"/>
              </a:ext>
            </a:extLst>
          </a:blip>
          <a:srcRect l="3742" t="4545" r="66447" b="39352"/>
          <a:stretch/>
        </p:blipFill>
        <p:spPr>
          <a:xfrm>
            <a:off x="6300192" y="4169274"/>
            <a:ext cx="1756257" cy="1635136"/>
          </a:xfrm>
          <a:prstGeom prst="rect">
            <a:avLst/>
          </a:prstGeom>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38475" y="5157192"/>
            <a:ext cx="3067050" cy="1485900"/>
          </a:xfrm>
          <a:prstGeom prst="rect">
            <a:avLst/>
          </a:prstGeom>
        </p:spPr>
      </p:pic>
      <p:pic>
        <p:nvPicPr>
          <p:cNvPr id="7" name="3 Imagen" descr="Escudo%20UAEM.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6625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Se realiza sobre los dientes preparados en boca.</a:t>
            </a:r>
            <a:endParaRPr lang="es-MX" dirty="0"/>
          </a:p>
        </p:txBody>
      </p:sp>
      <p:sp>
        <p:nvSpPr>
          <p:cNvPr id="3" name="2 Título"/>
          <p:cNvSpPr>
            <a:spLocks noGrp="1"/>
          </p:cNvSpPr>
          <p:nvPr>
            <p:ph type="title"/>
          </p:nvPr>
        </p:nvSpPr>
        <p:spPr/>
        <p:txBody>
          <a:bodyPr/>
          <a:lstStyle/>
          <a:p>
            <a:r>
              <a:rPr lang="es-MX" dirty="0" smtClean="0"/>
              <a:t>Técnica directa</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3933056"/>
            <a:ext cx="4173637" cy="2143992"/>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39225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Técnica indirecta</a:t>
            </a:r>
            <a:endParaRPr lang="es-MX" dirty="0"/>
          </a:p>
        </p:txBody>
      </p:sp>
      <p:sp>
        <p:nvSpPr>
          <p:cNvPr id="3" name="2 Marcador de contenido"/>
          <p:cNvSpPr>
            <a:spLocks noGrp="1"/>
          </p:cNvSpPr>
          <p:nvPr>
            <p:ph idx="1"/>
          </p:nvPr>
        </p:nvSpPr>
        <p:spPr/>
        <p:txBody>
          <a:bodyPr/>
          <a:lstStyle/>
          <a:p>
            <a:r>
              <a:rPr lang="es-MX" dirty="0" smtClean="0"/>
              <a:t>Se lleva a cabo fuera de la boca, sobre un modelo hecho con yeso de fraguado rápido.</a:t>
            </a:r>
          </a:p>
          <a:p>
            <a:r>
              <a:rPr lang="es-MX" dirty="0" smtClean="0"/>
              <a:t>Es preferible por su precisión y protección </a:t>
            </a:r>
            <a:r>
              <a:rPr lang="es-MX" dirty="0" err="1" smtClean="0"/>
              <a:t>pulpar</a:t>
            </a:r>
            <a:endParaRPr lang="es-MX" dirty="0" smtClean="0"/>
          </a:p>
          <a:p>
            <a:r>
              <a:rPr lang="es-MX" dirty="0" smtClean="0"/>
              <a:t>Para evitar el bloqueo en las retenciones se debe retirar del diente la restauración provisional antes de que haya fraguado completamente, dado que se contrae.</a:t>
            </a: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63262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MX" dirty="0" smtClean="0"/>
              <a:t>Resinas para restauraciones provisionales</a:t>
            </a:r>
            <a:endParaRPr lang="es-MX" dirty="0"/>
          </a:p>
        </p:txBody>
      </p:sp>
      <p:pic>
        <p:nvPicPr>
          <p:cNvPr id="8"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573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482"/>
            <a:ext cx="8229600" cy="5243847"/>
          </a:xfrm>
        </p:spPr>
        <p:txBody>
          <a:bodyPr>
            <a:noAutofit/>
          </a:bodyPr>
          <a:lstStyle/>
          <a:p>
            <a:r>
              <a:rPr lang="es-ES" dirty="0" smtClean="0"/>
              <a:t>TIPO DE LA UNIDAD DE APRENDIZAJE</a:t>
            </a:r>
          </a:p>
          <a:p>
            <a:pPr lvl="1"/>
            <a:r>
              <a:rPr lang="es-ES" sz="2800" dirty="0" smtClean="0"/>
              <a:t>Teórico-Práctico</a:t>
            </a:r>
          </a:p>
          <a:p>
            <a:pPr lvl="1"/>
            <a:endParaRPr lang="es-ES" sz="2800" dirty="0" smtClean="0"/>
          </a:p>
          <a:p>
            <a:r>
              <a:rPr lang="es-ES" dirty="0" smtClean="0"/>
              <a:t>CARÁCTER DE LA UNIDAD DE APRENDIZAJE</a:t>
            </a:r>
          </a:p>
          <a:p>
            <a:pPr lvl="1"/>
            <a:r>
              <a:rPr lang="es-ES" sz="2800" dirty="0" smtClean="0"/>
              <a:t>Obligatoria</a:t>
            </a:r>
          </a:p>
          <a:p>
            <a:pPr lvl="1"/>
            <a:endParaRPr lang="es-ES" sz="2800" dirty="0" smtClean="0"/>
          </a:p>
          <a:p>
            <a:r>
              <a:rPr lang="es-ES" dirty="0" smtClean="0"/>
              <a:t>NÚCLEO DE FORMACIÓN</a:t>
            </a:r>
          </a:p>
          <a:p>
            <a:pPr lvl="1"/>
            <a:r>
              <a:rPr lang="es-ES" sz="2800" dirty="0" smtClean="0"/>
              <a:t>Sustantivo</a:t>
            </a:r>
          </a:p>
          <a:p>
            <a:pPr lvl="1"/>
            <a:endParaRPr lang="es-ES" sz="2800" dirty="0" smtClean="0"/>
          </a:p>
          <a:p>
            <a:r>
              <a:rPr lang="es-ES" dirty="0" smtClean="0"/>
              <a:t>MODALIDAD</a:t>
            </a:r>
          </a:p>
          <a:p>
            <a:pPr lvl="1"/>
            <a:r>
              <a:rPr lang="es-ES" sz="2800" dirty="0" smtClean="0"/>
              <a:t>Presencial</a:t>
            </a:r>
          </a:p>
          <a:p>
            <a:pPr lvl="1">
              <a:buNone/>
            </a:pPr>
            <a:endParaRPr lang="es-ES" sz="2800" dirty="0" smtClean="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3</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771947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p:txBody>
          <a:bodyPr/>
          <a:lstStyle/>
          <a:p>
            <a:r>
              <a:rPr lang="es-MX" dirty="0" smtClean="0"/>
              <a:t>Poli </a:t>
            </a:r>
            <a:r>
              <a:rPr lang="es-MX" dirty="0" err="1" smtClean="0"/>
              <a:t>metil</a:t>
            </a:r>
            <a:r>
              <a:rPr lang="es-MX" dirty="0" smtClean="0"/>
              <a:t> metacrilato</a:t>
            </a:r>
          </a:p>
          <a:p>
            <a:r>
              <a:rPr lang="es-MX" dirty="0" smtClean="0"/>
              <a:t>Poli </a:t>
            </a:r>
            <a:r>
              <a:rPr lang="es-MX" dirty="0" err="1" smtClean="0"/>
              <a:t>etil</a:t>
            </a:r>
            <a:r>
              <a:rPr lang="es-MX" dirty="0" smtClean="0"/>
              <a:t> metacrilato</a:t>
            </a:r>
          </a:p>
          <a:p>
            <a:r>
              <a:rPr lang="es-MX" dirty="0" smtClean="0"/>
              <a:t>Poli vinil-</a:t>
            </a:r>
            <a:r>
              <a:rPr lang="es-MX" dirty="0" err="1" smtClean="0"/>
              <a:t>etil</a:t>
            </a:r>
            <a:r>
              <a:rPr lang="es-MX" dirty="0" smtClean="0"/>
              <a:t> metacrilato</a:t>
            </a:r>
          </a:p>
          <a:p>
            <a:r>
              <a:rPr lang="es-MX" dirty="0" err="1" smtClean="0"/>
              <a:t>Composite</a:t>
            </a:r>
            <a:r>
              <a:rPr lang="es-MX" dirty="0" smtClean="0"/>
              <a:t> bis-</a:t>
            </a:r>
            <a:r>
              <a:rPr lang="es-MX" dirty="0" err="1" smtClean="0"/>
              <a:t>acril</a:t>
            </a:r>
            <a:endParaRPr lang="es-MX" dirty="0" smtClean="0"/>
          </a:p>
          <a:p>
            <a:r>
              <a:rPr lang="es-MX" dirty="0" smtClean="0"/>
              <a:t>Uretano </a:t>
            </a:r>
            <a:r>
              <a:rPr lang="es-MX" dirty="0" err="1" smtClean="0"/>
              <a:t>dimetacrilato</a:t>
            </a:r>
            <a:r>
              <a:rPr lang="es-MX" dirty="0" smtClean="0"/>
              <a:t> polimerizado con luz visible</a:t>
            </a:r>
            <a:endParaRPr lang="es-MX" dirty="0"/>
          </a:p>
        </p:txBody>
      </p:sp>
      <p:sp>
        <p:nvSpPr>
          <p:cNvPr id="4" name="3 Título"/>
          <p:cNvSpPr>
            <a:spLocks noGrp="1"/>
          </p:cNvSpPr>
          <p:nvPr>
            <p:ph type="title"/>
          </p:nvPr>
        </p:nvSpPr>
        <p:spPr/>
        <p:txBody>
          <a:bodyPr/>
          <a:lstStyle/>
          <a:p>
            <a:r>
              <a:rPr lang="es-MX" dirty="0" smtClean="0"/>
              <a:t>Tipos de resinas</a:t>
            </a:r>
            <a:endParaRPr lang="es-MX" dirty="0"/>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6176" y="1844824"/>
            <a:ext cx="2461568" cy="2461568"/>
          </a:xfrm>
          <a:prstGeom prst="rect">
            <a:avLst/>
          </a:prstGeom>
        </p:spPr>
      </p:pic>
      <p:pic>
        <p:nvPicPr>
          <p:cNvPr id="7" name="6 Imagen"/>
          <p:cNvPicPr>
            <a:picLocks noChangeAspect="1"/>
          </p:cNvPicPr>
          <p:nvPr/>
        </p:nvPicPr>
        <p:blipFill rotWithShape="1">
          <a:blip r:embed="rId4">
            <a:extLst>
              <a:ext uri="{28A0092B-C50C-407E-A947-70E740481C1C}">
                <a14:useLocalDpi xmlns:a14="http://schemas.microsoft.com/office/drawing/2010/main" val="0"/>
              </a:ext>
            </a:extLst>
          </a:blip>
          <a:srcRect l="4836" t="21687" r="3964" b="15289"/>
          <a:stretch/>
        </p:blipFill>
        <p:spPr>
          <a:xfrm>
            <a:off x="5292709" y="5013175"/>
            <a:ext cx="3327592" cy="1568267"/>
          </a:xfrm>
          <a:prstGeom prst="rect">
            <a:avLst/>
          </a:prstGeom>
        </p:spPr>
      </p:pic>
      <p:pic>
        <p:nvPicPr>
          <p:cNvPr id="8"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76376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Poli </a:t>
            </a:r>
            <a:r>
              <a:rPr lang="es-MX" dirty="0" err="1" smtClean="0"/>
              <a:t>metil</a:t>
            </a:r>
            <a:r>
              <a:rPr lang="es-MX" dirty="0" smtClean="0"/>
              <a:t> metacrilato</a:t>
            </a:r>
            <a:endParaRPr lang="es-MX" dirty="0"/>
          </a:p>
        </p:txBody>
      </p:sp>
      <p:sp>
        <p:nvSpPr>
          <p:cNvPr id="4" name="3 Marcador de texto"/>
          <p:cNvSpPr>
            <a:spLocks noGrp="1"/>
          </p:cNvSpPr>
          <p:nvPr>
            <p:ph type="body" idx="1"/>
          </p:nvPr>
        </p:nvSpPr>
        <p:spPr>
          <a:xfrm>
            <a:off x="676656" y="1628801"/>
            <a:ext cx="3822192" cy="639762"/>
          </a:xfrm>
        </p:spPr>
        <p:txBody>
          <a:bodyPr/>
          <a:lstStyle/>
          <a:p>
            <a:r>
              <a:rPr lang="es-MX" dirty="0" smtClean="0"/>
              <a:t>Ventajas </a:t>
            </a:r>
            <a:endParaRPr lang="es-MX" dirty="0"/>
          </a:p>
        </p:txBody>
      </p:sp>
      <p:sp>
        <p:nvSpPr>
          <p:cNvPr id="5" name="4 Marcador de contenido"/>
          <p:cNvSpPr>
            <a:spLocks noGrp="1"/>
          </p:cNvSpPr>
          <p:nvPr>
            <p:ph sz="half" idx="2"/>
          </p:nvPr>
        </p:nvSpPr>
        <p:spPr>
          <a:xfrm>
            <a:off x="677332" y="2420888"/>
            <a:ext cx="3820055" cy="2697163"/>
          </a:xfrm>
        </p:spPr>
        <p:txBody>
          <a:bodyPr/>
          <a:lstStyle/>
          <a:p>
            <a:r>
              <a:rPr lang="es-MX" dirty="0" smtClean="0"/>
              <a:t>Buen ajuste marginal</a:t>
            </a:r>
          </a:p>
          <a:p>
            <a:r>
              <a:rPr lang="es-MX" dirty="0" smtClean="0"/>
              <a:t>Buena resistencia transversal</a:t>
            </a:r>
          </a:p>
          <a:p>
            <a:r>
              <a:rPr lang="es-MX" dirty="0" smtClean="0"/>
              <a:t>Buen pulido</a:t>
            </a:r>
          </a:p>
          <a:p>
            <a:r>
              <a:rPr lang="es-MX" dirty="0" smtClean="0"/>
              <a:t>Durabilidad </a:t>
            </a:r>
            <a:endParaRPr lang="es-MX" dirty="0"/>
          </a:p>
        </p:txBody>
      </p:sp>
      <p:sp>
        <p:nvSpPr>
          <p:cNvPr id="6" name="5 Marcador de texto"/>
          <p:cNvSpPr>
            <a:spLocks noGrp="1"/>
          </p:cNvSpPr>
          <p:nvPr>
            <p:ph type="body" sz="quarter" idx="3"/>
          </p:nvPr>
        </p:nvSpPr>
        <p:spPr>
          <a:xfrm>
            <a:off x="4648200" y="1628800"/>
            <a:ext cx="3822192" cy="639762"/>
          </a:xfrm>
        </p:spPr>
        <p:txBody>
          <a:bodyPr/>
          <a:lstStyle/>
          <a:p>
            <a:r>
              <a:rPr lang="es-MX" dirty="0" smtClean="0"/>
              <a:t>Desventajas </a:t>
            </a:r>
            <a:endParaRPr lang="es-MX" dirty="0"/>
          </a:p>
        </p:txBody>
      </p:sp>
      <p:sp>
        <p:nvSpPr>
          <p:cNvPr id="7" name="6 Marcador de contenido"/>
          <p:cNvSpPr>
            <a:spLocks noGrp="1"/>
          </p:cNvSpPr>
          <p:nvPr>
            <p:ph sz="quarter" idx="4"/>
          </p:nvPr>
        </p:nvSpPr>
        <p:spPr>
          <a:xfrm>
            <a:off x="4645025" y="2420888"/>
            <a:ext cx="3822192" cy="2697163"/>
          </a:xfrm>
        </p:spPr>
        <p:txBody>
          <a:bodyPr/>
          <a:lstStyle/>
          <a:p>
            <a:r>
              <a:rPr lang="es-MX" dirty="0" smtClean="0"/>
              <a:t>Gran aumento de calor</a:t>
            </a:r>
          </a:p>
          <a:p>
            <a:r>
              <a:rPr lang="es-MX" dirty="0" smtClean="0"/>
              <a:t>Baja resistencia a la abrasión </a:t>
            </a:r>
          </a:p>
          <a:p>
            <a:r>
              <a:rPr lang="es-MX" dirty="0" smtClean="0"/>
              <a:t>Monómero libre es tóxico </a:t>
            </a:r>
            <a:r>
              <a:rPr lang="es-MX" dirty="0" err="1" smtClean="0"/>
              <a:t>pulpar</a:t>
            </a:r>
            <a:endParaRPr lang="es-MX" dirty="0" smtClean="0"/>
          </a:p>
          <a:p>
            <a:r>
              <a:rPr lang="es-MX" dirty="0" smtClean="0"/>
              <a:t>Alta contracción volumétrico</a:t>
            </a:r>
            <a:endParaRPr lang="es-MX" dirty="0"/>
          </a:p>
        </p:txBody>
      </p:sp>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4077072"/>
            <a:ext cx="3048157" cy="2546481"/>
          </a:xfrm>
          <a:prstGeom prst="rect">
            <a:avLst/>
          </a:prstGeom>
        </p:spPr>
      </p:pic>
      <p:pic>
        <p:nvPicPr>
          <p:cNvPr id="9" name="8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4221088"/>
            <a:ext cx="2562122" cy="2562122"/>
          </a:xfrm>
          <a:prstGeom prst="rect">
            <a:avLst/>
          </a:prstGeom>
        </p:spPr>
      </p:pic>
      <p:pic>
        <p:nvPicPr>
          <p:cNvPr id="10"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34086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Poli </a:t>
            </a:r>
            <a:r>
              <a:rPr lang="es-MX" dirty="0" err="1" smtClean="0"/>
              <a:t>etil</a:t>
            </a:r>
            <a:r>
              <a:rPr lang="es-MX" dirty="0" smtClean="0"/>
              <a:t> metacrilato</a:t>
            </a:r>
            <a:endParaRPr lang="es-MX" dirty="0"/>
          </a:p>
        </p:txBody>
      </p:sp>
      <p:sp>
        <p:nvSpPr>
          <p:cNvPr id="3" name="2 Marcador de texto"/>
          <p:cNvSpPr>
            <a:spLocks noGrp="1"/>
          </p:cNvSpPr>
          <p:nvPr>
            <p:ph type="body" idx="1"/>
          </p:nvPr>
        </p:nvSpPr>
        <p:spPr>
          <a:xfrm>
            <a:off x="676656" y="1916833"/>
            <a:ext cx="3822192" cy="639762"/>
          </a:xfrm>
        </p:spPr>
        <p:txBody>
          <a:bodyPr/>
          <a:lstStyle/>
          <a:p>
            <a:r>
              <a:rPr lang="es-MX" dirty="0" smtClean="0"/>
              <a:t>Ventajas </a:t>
            </a:r>
            <a:endParaRPr lang="es-MX" dirty="0"/>
          </a:p>
        </p:txBody>
      </p:sp>
      <p:sp>
        <p:nvSpPr>
          <p:cNvPr id="4" name="3 Marcador de contenido"/>
          <p:cNvSpPr>
            <a:spLocks noGrp="1"/>
          </p:cNvSpPr>
          <p:nvPr>
            <p:ph sz="half" idx="2"/>
          </p:nvPr>
        </p:nvSpPr>
        <p:spPr>
          <a:xfrm>
            <a:off x="677332" y="2667719"/>
            <a:ext cx="3820055" cy="2697163"/>
          </a:xfrm>
        </p:spPr>
        <p:txBody>
          <a:bodyPr/>
          <a:lstStyle/>
          <a:p>
            <a:r>
              <a:rPr lang="es-MX" dirty="0" smtClean="0"/>
              <a:t>Buen pulido</a:t>
            </a:r>
          </a:p>
          <a:p>
            <a:r>
              <a:rPr lang="es-MX" dirty="0" smtClean="0"/>
              <a:t>Mínimo incremento de calor</a:t>
            </a:r>
          </a:p>
          <a:p>
            <a:r>
              <a:rPr lang="es-MX" dirty="0" smtClean="0"/>
              <a:t>Buena resistencia a la tinción</a:t>
            </a:r>
          </a:p>
          <a:p>
            <a:r>
              <a:rPr lang="es-MX" dirty="0" smtClean="0"/>
              <a:t>Flexibilidad </a:t>
            </a:r>
            <a:endParaRPr lang="es-MX" dirty="0"/>
          </a:p>
        </p:txBody>
      </p:sp>
      <p:sp>
        <p:nvSpPr>
          <p:cNvPr id="5" name="4 Marcador de texto"/>
          <p:cNvSpPr>
            <a:spLocks noGrp="1"/>
          </p:cNvSpPr>
          <p:nvPr>
            <p:ph type="body" sz="quarter" idx="3"/>
          </p:nvPr>
        </p:nvSpPr>
        <p:spPr>
          <a:xfrm>
            <a:off x="4648200" y="1916832"/>
            <a:ext cx="3822192" cy="639762"/>
          </a:xfrm>
        </p:spPr>
        <p:txBody>
          <a:bodyPr/>
          <a:lstStyle/>
          <a:p>
            <a:r>
              <a:rPr lang="es-MX" dirty="0" smtClean="0"/>
              <a:t>Desventajas </a:t>
            </a:r>
            <a:endParaRPr lang="es-MX" dirty="0"/>
          </a:p>
        </p:txBody>
      </p:sp>
      <p:sp>
        <p:nvSpPr>
          <p:cNvPr id="6" name="5 Marcador de contenido"/>
          <p:cNvSpPr>
            <a:spLocks noGrp="1"/>
          </p:cNvSpPr>
          <p:nvPr>
            <p:ph sz="quarter" idx="4"/>
          </p:nvPr>
        </p:nvSpPr>
        <p:spPr>
          <a:xfrm>
            <a:off x="4645025" y="2667719"/>
            <a:ext cx="3822192" cy="2697163"/>
          </a:xfrm>
        </p:spPr>
        <p:txBody>
          <a:bodyPr/>
          <a:lstStyle/>
          <a:p>
            <a:r>
              <a:rPr lang="es-MX" dirty="0" smtClean="0"/>
              <a:t>Dureza superficial</a:t>
            </a:r>
          </a:p>
          <a:p>
            <a:r>
              <a:rPr lang="es-MX" dirty="0" smtClean="0"/>
              <a:t>Resistencia transversal</a:t>
            </a:r>
          </a:p>
          <a:p>
            <a:r>
              <a:rPr lang="es-MX" dirty="0" smtClean="0"/>
              <a:t>Durabilidad </a:t>
            </a:r>
          </a:p>
          <a:p>
            <a:r>
              <a:rPr lang="es-MX" dirty="0" smtClean="0"/>
              <a:t>Resistencia a la fractura </a:t>
            </a:r>
            <a:endParaRPr lang="es-MX" dirty="0"/>
          </a:p>
        </p:txBody>
      </p:sp>
      <p:pic>
        <p:nvPicPr>
          <p:cNvPr id="9"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28930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Poli vinil-</a:t>
            </a:r>
            <a:r>
              <a:rPr lang="es-MX" dirty="0" err="1" smtClean="0"/>
              <a:t>etil</a:t>
            </a:r>
            <a:r>
              <a:rPr lang="es-MX" dirty="0" smtClean="0"/>
              <a:t> metacrilato</a:t>
            </a:r>
            <a:endParaRPr lang="es-MX" dirty="0"/>
          </a:p>
        </p:txBody>
      </p:sp>
      <p:sp>
        <p:nvSpPr>
          <p:cNvPr id="3" name="2 Marcador de texto"/>
          <p:cNvSpPr>
            <a:spLocks noGrp="1"/>
          </p:cNvSpPr>
          <p:nvPr>
            <p:ph type="body" idx="1"/>
          </p:nvPr>
        </p:nvSpPr>
        <p:spPr>
          <a:xfrm>
            <a:off x="676656" y="1997150"/>
            <a:ext cx="3822192" cy="639762"/>
          </a:xfrm>
        </p:spPr>
        <p:txBody>
          <a:bodyPr/>
          <a:lstStyle/>
          <a:p>
            <a:r>
              <a:rPr lang="es-MX" dirty="0" smtClean="0"/>
              <a:t>Ventajas </a:t>
            </a:r>
            <a:endParaRPr lang="es-MX" dirty="0"/>
          </a:p>
        </p:txBody>
      </p:sp>
      <p:sp>
        <p:nvSpPr>
          <p:cNvPr id="4" name="3 Marcador de contenido"/>
          <p:cNvSpPr>
            <a:spLocks noGrp="1"/>
          </p:cNvSpPr>
          <p:nvPr>
            <p:ph sz="half" idx="2"/>
          </p:nvPr>
        </p:nvSpPr>
        <p:spPr>
          <a:xfrm>
            <a:off x="742555" y="3068960"/>
            <a:ext cx="3820055" cy="2697163"/>
          </a:xfrm>
        </p:spPr>
        <p:txBody>
          <a:bodyPr/>
          <a:lstStyle/>
          <a:p>
            <a:r>
              <a:rPr lang="es-MX" dirty="0" smtClean="0"/>
              <a:t>Buen pulido</a:t>
            </a:r>
          </a:p>
          <a:p>
            <a:r>
              <a:rPr lang="es-MX" dirty="0" smtClean="0"/>
              <a:t>Mínimo incremento de calor</a:t>
            </a:r>
          </a:p>
          <a:p>
            <a:r>
              <a:rPr lang="es-MX" dirty="0" smtClean="0"/>
              <a:t>Buena resistencia a la abrasión y a la tinción</a:t>
            </a:r>
          </a:p>
          <a:p>
            <a:r>
              <a:rPr lang="es-MX" dirty="0" smtClean="0"/>
              <a:t>Flexibilidad </a:t>
            </a:r>
            <a:endParaRPr lang="es-MX" dirty="0"/>
          </a:p>
        </p:txBody>
      </p:sp>
      <p:sp>
        <p:nvSpPr>
          <p:cNvPr id="5" name="4 Marcador de texto"/>
          <p:cNvSpPr>
            <a:spLocks noGrp="1"/>
          </p:cNvSpPr>
          <p:nvPr>
            <p:ph type="body" sz="quarter" idx="3"/>
          </p:nvPr>
        </p:nvSpPr>
        <p:spPr>
          <a:xfrm>
            <a:off x="4648200" y="1997149"/>
            <a:ext cx="3822192" cy="639762"/>
          </a:xfrm>
        </p:spPr>
        <p:txBody>
          <a:bodyPr/>
          <a:lstStyle/>
          <a:p>
            <a:r>
              <a:rPr lang="es-MX" dirty="0" smtClean="0"/>
              <a:t>Desventajas </a:t>
            </a:r>
            <a:endParaRPr lang="es-MX" dirty="0"/>
          </a:p>
        </p:txBody>
      </p:sp>
      <p:sp>
        <p:nvSpPr>
          <p:cNvPr id="6" name="5 Marcador de contenido"/>
          <p:cNvSpPr>
            <a:spLocks noGrp="1"/>
          </p:cNvSpPr>
          <p:nvPr>
            <p:ph sz="quarter" idx="4"/>
          </p:nvPr>
        </p:nvSpPr>
        <p:spPr>
          <a:xfrm>
            <a:off x="4710248" y="3068960"/>
            <a:ext cx="3822192" cy="2697163"/>
          </a:xfrm>
        </p:spPr>
        <p:txBody>
          <a:bodyPr/>
          <a:lstStyle/>
          <a:p>
            <a:r>
              <a:rPr lang="es-MX" dirty="0" smtClean="0"/>
              <a:t>Dureza superficial</a:t>
            </a:r>
          </a:p>
          <a:p>
            <a:r>
              <a:rPr lang="es-MX" dirty="0" smtClean="0"/>
              <a:t>Resistencia transversal</a:t>
            </a:r>
          </a:p>
          <a:p>
            <a:r>
              <a:rPr lang="es-MX" dirty="0" smtClean="0"/>
              <a:t>Estética</a:t>
            </a:r>
          </a:p>
          <a:p>
            <a:r>
              <a:rPr lang="es-MX" dirty="0" smtClean="0"/>
              <a:t>Resistencia a la fractura </a:t>
            </a:r>
            <a:endParaRPr lang="es-MX" dirty="0"/>
          </a:p>
        </p:txBody>
      </p:sp>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59832" y="5013176"/>
            <a:ext cx="2855708" cy="1678286"/>
          </a:xfrm>
          <a:prstGeom prst="rect">
            <a:avLst/>
          </a:prstGeom>
        </p:spPr>
      </p:pic>
      <p:pic>
        <p:nvPicPr>
          <p:cNvPr id="8"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31750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Bis-</a:t>
            </a:r>
            <a:r>
              <a:rPr lang="es-MX" dirty="0" err="1" smtClean="0"/>
              <a:t>acril</a:t>
            </a:r>
            <a:r>
              <a:rPr lang="es-MX" dirty="0" smtClean="0"/>
              <a:t> </a:t>
            </a:r>
            <a:r>
              <a:rPr lang="es-MX" dirty="0" err="1" smtClean="0"/>
              <a:t>composite</a:t>
            </a:r>
            <a:endParaRPr lang="es-MX" dirty="0"/>
          </a:p>
        </p:txBody>
      </p:sp>
      <p:sp>
        <p:nvSpPr>
          <p:cNvPr id="3" name="2 Marcador de texto"/>
          <p:cNvSpPr>
            <a:spLocks noGrp="1"/>
          </p:cNvSpPr>
          <p:nvPr>
            <p:ph type="body" idx="1"/>
          </p:nvPr>
        </p:nvSpPr>
        <p:spPr>
          <a:xfrm>
            <a:off x="676656" y="2060849"/>
            <a:ext cx="3822192" cy="639762"/>
          </a:xfrm>
        </p:spPr>
        <p:txBody>
          <a:bodyPr/>
          <a:lstStyle/>
          <a:p>
            <a:r>
              <a:rPr lang="es-MX" dirty="0" smtClean="0"/>
              <a:t>Ventajas </a:t>
            </a:r>
            <a:endParaRPr lang="es-MX" dirty="0"/>
          </a:p>
        </p:txBody>
      </p:sp>
      <p:sp>
        <p:nvSpPr>
          <p:cNvPr id="4" name="3 Marcador de contenido"/>
          <p:cNvSpPr>
            <a:spLocks noGrp="1"/>
          </p:cNvSpPr>
          <p:nvPr>
            <p:ph sz="half" idx="2"/>
          </p:nvPr>
        </p:nvSpPr>
        <p:spPr>
          <a:xfrm>
            <a:off x="677332" y="2811735"/>
            <a:ext cx="3820055" cy="2697163"/>
          </a:xfrm>
        </p:spPr>
        <p:txBody>
          <a:bodyPr/>
          <a:lstStyle/>
          <a:p>
            <a:r>
              <a:rPr lang="es-MX" dirty="0" smtClean="0"/>
              <a:t>Buen ajuste marginal</a:t>
            </a:r>
          </a:p>
          <a:p>
            <a:r>
              <a:rPr lang="es-MX" dirty="0" smtClean="0"/>
              <a:t>Bajo incremento de calor</a:t>
            </a:r>
          </a:p>
          <a:p>
            <a:r>
              <a:rPr lang="es-MX" dirty="0" smtClean="0"/>
              <a:t>Buena resistencia a la abrasión</a:t>
            </a:r>
          </a:p>
          <a:p>
            <a:r>
              <a:rPr lang="es-MX" dirty="0" smtClean="0"/>
              <a:t>Buena resistencia transversal</a:t>
            </a:r>
          </a:p>
          <a:p>
            <a:r>
              <a:rPr lang="es-MX" dirty="0" smtClean="0"/>
              <a:t>Baja contracción </a:t>
            </a:r>
            <a:endParaRPr lang="es-MX" dirty="0"/>
          </a:p>
        </p:txBody>
      </p:sp>
      <p:sp>
        <p:nvSpPr>
          <p:cNvPr id="5" name="4 Marcador de texto"/>
          <p:cNvSpPr>
            <a:spLocks noGrp="1"/>
          </p:cNvSpPr>
          <p:nvPr>
            <p:ph type="body" sz="quarter" idx="3"/>
          </p:nvPr>
        </p:nvSpPr>
        <p:spPr>
          <a:xfrm>
            <a:off x="4648200" y="2060848"/>
            <a:ext cx="3822192" cy="639762"/>
          </a:xfrm>
        </p:spPr>
        <p:txBody>
          <a:bodyPr/>
          <a:lstStyle/>
          <a:p>
            <a:r>
              <a:rPr lang="es-MX" dirty="0" smtClean="0"/>
              <a:t>Desventajas </a:t>
            </a:r>
            <a:endParaRPr lang="es-MX" dirty="0"/>
          </a:p>
        </p:txBody>
      </p:sp>
      <p:sp>
        <p:nvSpPr>
          <p:cNvPr id="6" name="5 Marcador de contenido"/>
          <p:cNvSpPr>
            <a:spLocks noGrp="1"/>
          </p:cNvSpPr>
          <p:nvPr>
            <p:ph sz="quarter" idx="4"/>
          </p:nvPr>
        </p:nvSpPr>
        <p:spPr>
          <a:xfrm>
            <a:off x="4645025" y="2811735"/>
            <a:ext cx="3822192" cy="2697163"/>
          </a:xfrm>
        </p:spPr>
        <p:txBody>
          <a:bodyPr/>
          <a:lstStyle/>
          <a:p>
            <a:r>
              <a:rPr lang="es-MX" dirty="0" smtClean="0"/>
              <a:t>Dureza superficial</a:t>
            </a:r>
          </a:p>
          <a:p>
            <a:r>
              <a:rPr lang="es-MX" dirty="0" smtClean="0"/>
              <a:t>Baja resistencia a la tinción</a:t>
            </a:r>
          </a:p>
          <a:p>
            <a:r>
              <a:rPr lang="es-MX" dirty="0" smtClean="0"/>
              <a:t>Selección de colores limitada</a:t>
            </a:r>
          </a:p>
          <a:p>
            <a:r>
              <a:rPr lang="es-MX" dirty="0" smtClean="0"/>
              <a:t>Pulido limitado</a:t>
            </a:r>
          </a:p>
          <a:p>
            <a:r>
              <a:rPr lang="es-MX" dirty="0" smtClean="0"/>
              <a:t>Frágil </a:t>
            </a:r>
          </a:p>
          <a:p>
            <a:endParaRPr lang="es-MX" dirty="0" smtClean="0"/>
          </a:p>
          <a:p>
            <a:endParaRPr lang="es-MX" dirty="0"/>
          </a:p>
        </p:txBody>
      </p:sp>
      <p:pic>
        <p:nvPicPr>
          <p:cNvPr id="7" name="6 Imagen"/>
          <p:cNvPicPr>
            <a:picLocks noChangeAspect="1"/>
          </p:cNvPicPr>
          <p:nvPr/>
        </p:nvPicPr>
        <p:blipFill rotWithShape="1">
          <a:blip r:embed="rId3">
            <a:extLst>
              <a:ext uri="{28A0092B-C50C-407E-A947-70E740481C1C}">
                <a14:useLocalDpi xmlns:a14="http://schemas.microsoft.com/office/drawing/2010/main" val="0"/>
              </a:ext>
            </a:extLst>
          </a:blip>
          <a:srcRect l="5803" t="11394" r="5199" b="12346"/>
          <a:stretch/>
        </p:blipFill>
        <p:spPr>
          <a:xfrm>
            <a:off x="2843808" y="4772509"/>
            <a:ext cx="3455609" cy="1709993"/>
          </a:xfrm>
          <a:prstGeom prst="rect">
            <a:avLst/>
          </a:prstGeom>
        </p:spPr>
      </p:pic>
      <p:pic>
        <p:nvPicPr>
          <p:cNvPr id="8"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53649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VLC </a:t>
            </a:r>
            <a:r>
              <a:rPr lang="es-MX" dirty="0" err="1" smtClean="0"/>
              <a:t>Dimetacrilato</a:t>
            </a:r>
            <a:r>
              <a:rPr lang="es-MX" dirty="0" smtClean="0"/>
              <a:t> de uretano</a:t>
            </a:r>
            <a:endParaRPr lang="es-MX" dirty="0"/>
          </a:p>
        </p:txBody>
      </p:sp>
      <p:sp>
        <p:nvSpPr>
          <p:cNvPr id="3" name="2 Marcador de texto"/>
          <p:cNvSpPr>
            <a:spLocks noGrp="1"/>
          </p:cNvSpPr>
          <p:nvPr>
            <p:ph type="body" idx="1"/>
          </p:nvPr>
        </p:nvSpPr>
        <p:spPr>
          <a:xfrm>
            <a:off x="676656" y="1700809"/>
            <a:ext cx="3822192" cy="639762"/>
          </a:xfrm>
        </p:spPr>
        <p:txBody>
          <a:bodyPr/>
          <a:lstStyle/>
          <a:p>
            <a:r>
              <a:rPr lang="es-MX" dirty="0" smtClean="0"/>
              <a:t>Ventajas </a:t>
            </a:r>
            <a:endParaRPr lang="es-MX" dirty="0"/>
          </a:p>
        </p:txBody>
      </p:sp>
      <p:sp>
        <p:nvSpPr>
          <p:cNvPr id="4" name="3 Marcador de contenido"/>
          <p:cNvSpPr>
            <a:spLocks noGrp="1"/>
          </p:cNvSpPr>
          <p:nvPr>
            <p:ph sz="half" idx="2"/>
          </p:nvPr>
        </p:nvSpPr>
        <p:spPr>
          <a:xfrm>
            <a:off x="677332" y="2451695"/>
            <a:ext cx="3820055" cy="2697163"/>
          </a:xfrm>
        </p:spPr>
        <p:txBody>
          <a:bodyPr/>
          <a:lstStyle/>
          <a:p>
            <a:r>
              <a:rPr lang="es-MX" dirty="0" smtClean="0"/>
              <a:t>Alta dureza superficial</a:t>
            </a:r>
          </a:p>
          <a:p>
            <a:r>
              <a:rPr lang="es-MX" dirty="0" smtClean="0"/>
              <a:t>Buena resistencia transversal y a la abrasión</a:t>
            </a:r>
          </a:p>
          <a:p>
            <a:r>
              <a:rPr lang="es-MX" dirty="0" smtClean="0"/>
              <a:t>Tiempo de trabajo controlable</a:t>
            </a:r>
          </a:p>
          <a:p>
            <a:r>
              <a:rPr lang="es-MX" dirty="0" smtClean="0"/>
              <a:t>Estabilidad del color</a:t>
            </a:r>
            <a:endParaRPr lang="es-MX" dirty="0"/>
          </a:p>
        </p:txBody>
      </p:sp>
      <p:sp>
        <p:nvSpPr>
          <p:cNvPr id="5" name="4 Marcador de texto"/>
          <p:cNvSpPr>
            <a:spLocks noGrp="1"/>
          </p:cNvSpPr>
          <p:nvPr>
            <p:ph type="body" sz="quarter" idx="3"/>
          </p:nvPr>
        </p:nvSpPr>
        <p:spPr>
          <a:xfrm>
            <a:off x="4648200" y="1700808"/>
            <a:ext cx="3822192" cy="639762"/>
          </a:xfrm>
        </p:spPr>
        <p:txBody>
          <a:bodyPr/>
          <a:lstStyle/>
          <a:p>
            <a:r>
              <a:rPr lang="es-MX" dirty="0" smtClean="0"/>
              <a:t>Desventajas </a:t>
            </a:r>
            <a:endParaRPr lang="es-MX" dirty="0"/>
          </a:p>
        </p:txBody>
      </p:sp>
      <p:sp>
        <p:nvSpPr>
          <p:cNvPr id="6" name="5 Marcador de contenido"/>
          <p:cNvSpPr>
            <a:spLocks noGrp="1"/>
          </p:cNvSpPr>
          <p:nvPr>
            <p:ph sz="quarter" idx="4"/>
          </p:nvPr>
        </p:nvSpPr>
        <p:spPr>
          <a:xfrm>
            <a:off x="4645025" y="2451695"/>
            <a:ext cx="3822192" cy="2697163"/>
          </a:xfrm>
        </p:spPr>
        <p:txBody>
          <a:bodyPr/>
          <a:lstStyle/>
          <a:p>
            <a:r>
              <a:rPr lang="es-MX" dirty="0" smtClean="0"/>
              <a:t>Ajuste marginal</a:t>
            </a:r>
          </a:p>
          <a:p>
            <a:r>
              <a:rPr lang="es-MX" dirty="0" smtClean="0"/>
              <a:t>Baja resistencia a la tinción</a:t>
            </a:r>
          </a:p>
          <a:p>
            <a:r>
              <a:rPr lang="es-MX" dirty="0" smtClean="0"/>
              <a:t>Selección de colores limitada</a:t>
            </a:r>
          </a:p>
          <a:p>
            <a:r>
              <a:rPr lang="es-MX" dirty="0" smtClean="0"/>
              <a:t>Cara</a:t>
            </a:r>
          </a:p>
          <a:p>
            <a:r>
              <a:rPr lang="es-MX" dirty="0" smtClean="0"/>
              <a:t>Frágil </a:t>
            </a:r>
            <a:endParaRPr lang="es-MX" dirty="0"/>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8" y="3861048"/>
            <a:ext cx="2938835" cy="2700551"/>
          </a:xfrm>
          <a:prstGeom prst="rect">
            <a:avLst/>
          </a:prstGeom>
        </p:spPr>
      </p:pic>
      <p:pic>
        <p:nvPicPr>
          <p:cNvPr id="8"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09112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lstStyle/>
          <a:p>
            <a:r>
              <a:rPr lang="es-MX" dirty="0" smtClean="0"/>
              <a:t>Técnicas para restauraciones provisionales individualizadas</a:t>
            </a:r>
            <a:endParaRPr lang="es-MX" dirty="0"/>
          </a:p>
        </p:txBody>
      </p:sp>
      <p:pic>
        <p:nvPicPr>
          <p:cNvPr id="11"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11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27355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Corona provisional fabricada por sobreimpresión </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70492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204864"/>
            <a:ext cx="7408333" cy="3921299"/>
          </a:xfrm>
        </p:spPr>
        <p:txBody>
          <a:bodyPr>
            <a:normAutofit/>
          </a:bodyPr>
          <a:lstStyle/>
          <a:p>
            <a:r>
              <a:rPr lang="es-MX" dirty="0" smtClean="0"/>
              <a:t>Modelo diagnóstico</a:t>
            </a:r>
          </a:p>
          <a:p>
            <a:r>
              <a:rPr lang="es-MX" dirty="0" smtClean="0"/>
              <a:t>Cera </a:t>
            </a:r>
            <a:r>
              <a:rPr lang="es-MX" dirty="0" err="1" smtClean="0"/>
              <a:t>utility</a:t>
            </a:r>
            <a:endParaRPr lang="es-MX" dirty="0" smtClean="0"/>
          </a:p>
          <a:p>
            <a:r>
              <a:rPr lang="es-MX" dirty="0" smtClean="0"/>
              <a:t>Espátula de cera No. 7</a:t>
            </a:r>
          </a:p>
          <a:p>
            <a:r>
              <a:rPr lang="es-MX" dirty="0" smtClean="0"/>
              <a:t>Cubetas para impresión de </a:t>
            </a:r>
            <a:r>
              <a:rPr lang="es-MX" dirty="0" err="1" smtClean="0"/>
              <a:t>hemiarcada</a:t>
            </a:r>
            <a:endParaRPr lang="es-MX" dirty="0" smtClean="0"/>
          </a:p>
          <a:p>
            <a:r>
              <a:rPr lang="es-MX" dirty="0" err="1" smtClean="0"/>
              <a:t>Alginato</a:t>
            </a:r>
            <a:endParaRPr lang="es-MX" dirty="0" smtClean="0"/>
          </a:p>
          <a:p>
            <a:r>
              <a:rPr lang="es-MX" dirty="0" smtClean="0"/>
              <a:t>Taza de hule</a:t>
            </a:r>
          </a:p>
        </p:txBody>
      </p:sp>
      <p:sp>
        <p:nvSpPr>
          <p:cNvPr id="3" name="2 Título"/>
          <p:cNvSpPr>
            <a:spLocks noGrp="1"/>
          </p:cNvSpPr>
          <p:nvPr>
            <p:ph type="title"/>
          </p:nvPr>
        </p:nvSpPr>
        <p:spPr/>
        <p:txBody>
          <a:bodyPr>
            <a:normAutofit/>
          </a:bodyPr>
          <a:lstStyle/>
          <a:p>
            <a:r>
              <a:rPr lang="es-MX" dirty="0" smtClean="0"/>
              <a:t>Instrumental </a:t>
            </a:r>
            <a:endParaRPr lang="es-MX" dirty="0"/>
          </a:p>
        </p:txBody>
      </p:sp>
      <p:pic>
        <p:nvPicPr>
          <p:cNvPr id="5"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83425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204864"/>
            <a:ext cx="7408333" cy="3921299"/>
          </a:xfrm>
        </p:spPr>
        <p:txBody>
          <a:bodyPr>
            <a:normAutofit/>
          </a:bodyPr>
          <a:lstStyle/>
          <a:p>
            <a:r>
              <a:rPr lang="es-MX" dirty="0" smtClean="0"/>
              <a:t>Yeso de fraguado rápido</a:t>
            </a:r>
          </a:p>
          <a:p>
            <a:r>
              <a:rPr lang="es-MX" dirty="0" smtClean="0"/>
              <a:t>Cuchillo de laboratorio con hoja del No. 25</a:t>
            </a:r>
          </a:p>
          <a:p>
            <a:r>
              <a:rPr lang="es-MX" dirty="0" smtClean="0"/>
              <a:t>Cuchillo de laboratorio robusto</a:t>
            </a:r>
          </a:p>
          <a:p>
            <a:r>
              <a:rPr lang="es-MX" dirty="0" smtClean="0"/>
              <a:t>Pincel de pelo de camello ancho</a:t>
            </a:r>
          </a:p>
          <a:p>
            <a:r>
              <a:rPr lang="es-MX" dirty="0" smtClean="0"/>
              <a:t>Espátula de cemento</a:t>
            </a:r>
          </a:p>
          <a:p>
            <a:r>
              <a:rPr lang="es-MX" dirty="0" err="1" smtClean="0"/>
              <a:t>Godete</a:t>
            </a:r>
            <a:r>
              <a:rPr lang="es-MX" dirty="0" smtClean="0"/>
              <a:t> </a:t>
            </a:r>
            <a:endParaRPr lang="es-MX" dirty="0"/>
          </a:p>
        </p:txBody>
      </p:sp>
      <p:sp>
        <p:nvSpPr>
          <p:cNvPr id="3" name="2 Título"/>
          <p:cNvSpPr>
            <a:spLocks noGrp="1"/>
          </p:cNvSpPr>
          <p:nvPr>
            <p:ph type="title"/>
          </p:nvPr>
        </p:nvSpPr>
        <p:spPr/>
        <p:txBody>
          <a:bodyPr>
            <a:normAutofit/>
          </a:bodyPr>
          <a:lstStyle/>
          <a:p>
            <a:r>
              <a:rPr lang="es-MX" dirty="0" smtClean="0"/>
              <a:t>Instrumental </a:t>
            </a: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4522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00108"/>
            <a:ext cx="8229600" cy="4526280"/>
          </a:xfrm>
        </p:spPr>
        <p:txBody>
          <a:bodyPr>
            <a:normAutofit lnSpcReduction="10000"/>
          </a:bodyPr>
          <a:lstStyle/>
          <a:p>
            <a:r>
              <a:rPr lang="es-ES" sz="3600" dirty="0" smtClean="0"/>
              <a:t>PRERREQUISITOS</a:t>
            </a:r>
          </a:p>
          <a:p>
            <a:pPr lvl="1"/>
            <a:r>
              <a:rPr lang="es-ES" sz="3200" dirty="0" smtClean="0"/>
              <a:t>Operatoria Preclínica I</a:t>
            </a:r>
          </a:p>
          <a:p>
            <a:pPr lvl="1"/>
            <a:endParaRPr lang="es-ES" sz="3200" dirty="0" smtClean="0"/>
          </a:p>
          <a:p>
            <a:r>
              <a:rPr lang="es-ES" sz="3600" dirty="0" smtClean="0"/>
              <a:t>UNIDAD DE APRENDIZAJE CONSECUENTE:</a:t>
            </a:r>
          </a:p>
          <a:p>
            <a:pPr lvl="1"/>
            <a:r>
              <a:rPr lang="es-ES" sz="3200" dirty="0" smtClean="0"/>
              <a:t>Clínica de Introducción a la Clínica y de Operatoria Dental I y II, Prótesis Fija, Clínica Integrada</a:t>
            </a:r>
          </a:p>
          <a:p>
            <a:endParaRPr lang="es-ES" sz="44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4</a:t>
            </a:fld>
            <a:endParaRPr lang="es-ES"/>
          </a:p>
        </p:txBody>
      </p:sp>
      <p:pic>
        <p:nvPicPr>
          <p:cNvPr id="5" name="4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0711473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2204864"/>
            <a:ext cx="7408333" cy="3921299"/>
          </a:xfrm>
        </p:spPr>
        <p:txBody>
          <a:bodyPr>
            <a:normAutofit/>
          </a:bodyPr>
          <a:lstStyle/>
          <a:p>
            <a:r>
              <a:rPr lang="es-MX" dirty="0" smtClean="0"/>
              <a:t>Separador</a:t>
            </a:r>
          </a:p>
          <a:p>
            <a:r>
              <a:rPr lang="es-MX" dirty="0" smtClean="0"/>
              <a:t>Monómero y polímero</a:t>
            </a:r>
          </a:p>
          <a:p>
            <a:r>
              <a:rPr lang="es-MX" dirty="0" smtClean="0"/>
              <a:t>Gotero</a:t>
            </a:r>
          </a:p>
          <a:p>
            <a:r>
              <a:rPr lang="es-MX" dirty="0" smtClean="0"/>
              <a:t>Liga ancha</a:t>
            </a:r>
          </a:p>
          <a:p>
            <a:r>
              <a:rPr lang="es-MX" dirty="0" smtClean="0"/>
              <a:t>Pieza de mano</a:t>
            </a:r>
          </a:p>
          <a:p>
            <a:r>
              <a:rPr lang="es-MX" dirty="0" smtClean="0"/>
              <a:t>Fresas de carburo para acrílico</a:t>
            </a:r>
          </a:p>
          <a:p>
            <a:r>
              <a:rPr lang="es-MX" dirty="0" smtClean="0"/>
              <a:t>Discos abrasivos y mandril Moore</a:t>
            </a:r>
          </a:p>
        </p:txBody>
      </p:sp>
      <p:sp>
        <p:nvSpPr>
          <p:cNvPr id="3" name="2 Título"/>
          <p:cNvSpPr>
            <a:spLocks noGrp="1"/>
          </p:cNvSpPr>
          <p:nvPr>
            <p:ph type="title"/>
          </p:nvPr>
        </p:nvSpPr>
        <p:spPr/>
        <p:txBody>
          <a:bodyPr>
            <a:normAutofit/>
          </a:bodyPr>
          <a:lstStyle/>
          <a:p>
            <a:r>
              <a:rPr lang="es-MX" dirty="0" smtClean="0"/>
              <a:t>Instrumental </a:t>
            </a: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45225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1700808"/>
            <a:ext cx="7408333" cy="3921299"/>
          </a:xfrm>
        </p:spPr>
        <p:txBody>
          <a:bodyPr/>
          <a:lstStyle/>
          <a:p>
            <a:r>
              <a:rPr lang="es-MX" dirty="0" smtClean="0"/>
              <a:t>Se realiza una impresión en la boca del paciente antes de iniciar la preparación y se corren con yeso de fraguado rápido.</a:t>
            </a:r>
          </a:p>
          <a:p>
            <a:r>
              <a:rPr lang="es-MX" dirty="0" smtClean="0"/>
              <a:t>Se rellenan y alisan los defectos con cera </a:t>
            </a:r>
            <a:r>
              <a:rPr lang="es-MX" dirty="0" err="1" smtClean="0"/>
              <a:t>utility</a:t>
            </a:r>
            <a:r>
              <a:rPr lang="es-MX" dirty="0" smtClean="0"/>
              <a:t> roja en el modelo.</a:t>
            </a:r>
          </a:p>
          <a:p>
            <a:r>
              <a:rPr lang="es-MX" dirty="0" smtClean="0"/>
              <a:t>Se sumerge el modelo en agua durante 5 minutos para evitar que el </a:t>
            </a:r>
            <a:r>
              <a:rPr lang="es-MX" dirty="0" err="1" smtClean="0"/>
              <a:t>alginato</a:t>
            </a:r>
            <a:r>
              <a:rPr lang="es-MX" dirty="0" smtClean="0"/>
              <a:t> se adhiera.</a:t>
            </a:r>
            <a:endParaRPr lang="es-MX" dirty="0"/>
          </a:p>
        </p:txBody>
      </p:sp>
      <p:sp>
        <p:nvSpPr>
          <p:cNvPr id="3" name="2 Título"/>
          <p:cNvSpPr>
            <a:spLocks noGrp="1"/>
          </p:cNvSpPr>
          <p:nvPr>
            <p:ph type="title"/>
          </p:nvPr>
        </p:nvSpPr>
        <p:spPr/>
        <p:txBody>
          <a:bodyPr/>
          <a:lstStyle/>
          <a:p>
            <a:r>
              <a:rPr lang="es-MX" dirty="0" smtClean="0"/>
              <a:t>Técnica </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7524" t="71245" r="74769" b="13402"/>
          <a:stretch/>
        </p:blipFill>
        <p:spPr>
          <a:xfrm rot="5400000">
            <a:off x="1839182" y="4361618"/>
            <a:ext cx="1944216" cy="2383237"/>
          </a:xfrm>
          <a:prstGeom prst="rect">
            <a:avLst/>
          </a:prstGeom>
        </p:spPr>
      </p:pic>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l="7523" t="51630" r="74199" b="32410"/>
          <a:stretch/>
        </p:blipFill>
        <p:spPr>
          <a:xfrm rot="5400000">
            <a:off x="5298377" y="4405891"/>
            <a:ext cx="1897133" cy="2341775"/>
          </a:xfrm>
          <a:prstGeom prst="rect">
            <a:avLst/>
          </a:prstGeom>
        </p:spPr>
      </p:pic>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45768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187624" y="1556792"/>
            <a:ext cx="7408333" cy="3450696"/>
          </a:xfrm>
        </p:spPr>
        <p:txBody>
          <a:bodyPr/>
          <a:lstStyle/>
          <a:p>
            <a:r>
              <a:rPr lang="es-MX" dirty="0" smtClean="0"/>
              <a:t>Se toma una impresión del modelo previamente humedecido.</a:t>
            </a:r>
          </a:p>
          <a:p>
            <a:r>
              <a:rPr lang="es-MX" dirty="0" smtClean="0"/>
              <a:t>Se retira la sobreimpresión y se comprueba la impresión.</a:t>
            </a:r>
          </a:p>
          <a:p>
            <a:r>
              <a:rPr lang="es-MX" dirty="0" smtClean="0"/>
              <a:t>Con un cuchillo de laboratorio hoja del No. 25 se corta el exceso de </a:t>
            </a:r>
            <a:r>
              <a:rPr lang="es-MX" dirty="0" err="1" smtClean="0"/>
              <a:t>alginato</a:t>
            </a:r>
            <a:r>
              <a:rPr lang="es-MX" dirty="0" smtClean="0"/>
              <a:t> incluidos los rebordes delgados de las zonas gingivales. Se envuelve con papel húmedo y se coloca en un recipiente hermético.</a:t>
            </a:r>
            <a:endParaRPr lang="es-MX" dirty="0"/>
          </a:p>
        </p:txBody>
      </p:sp>
      <p:sp>
        <p:nvSpPr>
          <p:cNvPr id="3" name="2 Título"/>
          <p:cNvSpPr>
            <a:spLocks noGrp="1"/>
          </p:cNvSpPr>
          <p:nvPr>
            <p:ph type="title"/>
          </p:nvPr>
        </p:nvSpPr>
        <p:spPr/>
        <p:txBody>
          <a:bodyPr/>
          <a:lstStyle/>
          <a:p>
            <a:r>
              <a:rPr lang="es-MX" dirty="0" smtClean="0"/>
              <a:t>Técnica </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36006" t="70289" r="47143" b="13145"/>
          <a:stretch/>
        </p:blipFill>
        <p:spPr>
          <a:xfrm rot="5400000">
            <a:off x="2399980" y="4383046"/>
            <a:ext cx="1786715" cy="2483235"/>
          </a:xfrm>
          <a:prstGeom prst="rect">
            <a:avLst/>
          </a:prstGeom>
        </p:spPr>
      </p:pic>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l="36006" t="52114" r="47144" b="32293"/>
          <a:stretch/>
        </p:blipFill>
        <p:spPr>
          <a:xfrm rot="5400000">
            <a:off x="5423413" y="4619173"/>
            <a:ext cx="1786203" cy="2336902"/>
          </a:xfrm>
          <a:prstGeom prst="rect">
            <a:avLst/>
          </a:prstGeom>
        </p:spPr>
      </p:pic>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47525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1772816"/>
            <a:ext cx="7408333" cy="3450696"/>
          </a:xfrm>
        </p:spPr>
        <p:txBody>
          <a:bodyPr/>
          <a:lstStyle/>
          <a:p>
            <a:r>
              <a:rPr lang="es-MX" dirty="0" smtClean="0"/>
              <a:t>Una vez finalizada la preparación del diente, se toma una impresión del cuadrante con </a:t>
            </a:r>
            <a:r>
              <a:rPr lang="es-MX" dirty="0" err="1" smtClean="0"/>
              <a:t>alginato</a:t>
            </a:r>
            <a:r>
              <a:rPr lang="es-MX" dirty="0" smtClean="0"/>
              <a:t> y se vacía con yeso de fraguado rápido. Una vez fraguado se recorta el modelo.</a:t>
            </a:r>
            <a:endParaRPr lang="es-MX" dirty="0"/>
          </a:p>
        </p:txBody>
      </p:sp>
      <p:sp>
        <p:nvSpPr>
          <p:cNvPr id="3" name="2 Título"/>
          <p:cNvSpPr>
            <a:spLocks noGrp="1"/>
          </p:cNvSpPr>
          <p:nvPr>
            <p:ph type="title"/>
          </p:nvPr>
        </p:nvSpPr>
        <p:spPr/>
        <p:txBody>
          <a:bodyPr/>
          <a:lstStyle/>
          <a:p>
            <a:r>
              <a:rPr lang="es-MX" dirty="0" smtClean="0"/>
              <a:t>Técnica </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7583" t="24631" r="74995" b="59813"/>
          <a:stretch/>
        </p:blipFill>
        <p:spPr>
          <a:xfrm rot="5400000">
            <a:off x="769105" y="3959245"/>
            <a:ext cx="1996594" cy="2520280"/>
          </a:xfrm>
          <a:prstGeom prst="rect">
            <a:avLst/>
          </a:prstGeom>
        </p:spPr>
      </p:pic>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l="7868" t="5237" r="73858" b="78990"/>
          <a:stretch/>
        </p:blipFill>
        <p:spPr>
          <a:xfrm rot="5400000">
            <a:off x="3621317" y="3420968"/>
            <a:ext cx="1829357" cy="2232248"/>
          </a:xfrm>
          <a:prstGeom prst="rect">
            <a:avLst/>
          </a:prstGeom>
        </p:spPr>
      </p:pic>
      <p:pic>
        <p:nvPicPr>
          <p:cNvPr id="6" name="5 Imagen"/>
          <p:cNvPicPr>
            <a:picLocks noChangeAspect="1"/>
          </p:cNvPicPr>
          <p:nvPr/>
        </p:nvPicPr>
        <p:blipFill rotWithShape="1">
          <a:blip r:embed="rId3" cstate="print">
            <a:extLst>
              <a:ext uri="{28A0092B-C50C-407E-A947-70E740481C1C}">
                <a14:useLocalDpi xmlns:a14="http://schemas.microsoft.com/office/drawing/2010/main" val="0"/>
              </a:ext>
            </a:extLst>
          </a:blip>
          <a:srcRect l="37038" t="4631" r="45541" b="78990"/>
          <a:stretch/>
        </p:blipFill>
        <p:spPr>
          <a:xfrm rot="5400000">
            <a:off x="6328932" y="4035760"/>
            <a:ext cx="2001345" cy="2660034"/>
          </a:xfrm>
          <a:prstGeom prst="rect">
            <a:avLst/>
          </a:prstGeom>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366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Se prueba el modelo en la sobreimpresión antes de seguir el proceso.</a:t>
            </a:r>
          </a:p>
          <a:p>
            <a:r>
              <a:rPr lang="es-MX" dirty="0" smtClean="0"/>
              <a:t>Se pinta el modelo de yeso con separador utilizando el pincel de pelo de camello.</a:t>
            </a:r>
            <a:endParaRPr lang="es-MX" dirty="0"/>
          </a:p>
        </p:txBody>
      </p:sp>
      <p:sp>
        <p:nvSpPr>
          <p:cNvPr id="3" name="2 Título"/>
          <p:cNvSpPr>
            <a:spLocks noGrp="1"/>
          </p:cNvSpPr>
          <p:nvPr>
            <p:ph type="title"/>
          </p:nvPr>
        </p:nvSpPr>
        <p:spPr/>
        <p:txBody>
          <a:bodyPr/>
          <a:lstStyle/>
          <a:p>
            <a:r>
              <a:rPr lang="es-MX" dirty="0" smtClean="0"/>
              <a:t>Técnica </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7436" t="67677" r="74828" b="14148"/>
          <a:stretch/>
        </p:blipFill>
        <p:spPr>
          <a:xfrm rot="5400000">
            <a:off x="2053856" y="3976850"/>
            <a:ext cx="1911957" cy="2769748"/>
          </a:xfrm>
          <a:prstGeom prst="rect">
            <a:avLst/>
          </a:prstGeom>
        </p:spPr>
      </p:pic>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l="7785" t="50700" r="75743" b="35563"/>
          <a:stretch/>
        </p:blipFill>
        <p:spPr>
          <a:xfrm rot="5400000">
            <a:off x="5332209" y="4221809"/>
            <a:ext cx="2057744" cy="2426034"/>
          </a:xfrm>
          <a:prstGeom prst="rect">
            <a:avLst/>
          </a:prstGeom>
        </p:spPr>
      </p:pic>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6976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Se prepara le mezcla se resina acrílica en un </a:t>
            </a:r>
            <a:r>
              <a:rPr lang="es-MX" dirty="0" err="1" smtClean="0"/>
              <a:t>godete</a:t>
            </a:r>
            <a:r>
              <a:rPr lang="es-MX" dirty="0" smtClean="0"/>
              <a:t> con ayuda de la espátula.</a:t>
            </a:r>
          </a:p>
          <a:p>
            <a:r>
              <a:rPr lang="es-MX" dirty="0" smtClean="0"/>
              <a:t>Se vierte dentro de la sobreimpresión en el diente que fue preparado.</a:t>
            </a:r>
            <a:endParaRPr lang="es-MX" dirty="0"/>
          </a:p>
        </p:txBody>
      </p:sp>
      <p:sp>
        <p:nvSpPr>
          <p:cNvPr id="3" name="2 Título"/>
          <p:cNvSpPr>
            <a:spLocks noGrp="1"/>
          </p:cNvSpPr>
          <p:nvPr>
            <p:ph type="title"/>
          </p:nvPr>
        </p:nvSpPr>
        <p:spPr/>
        <p:txBody>
          <a:bodyPr/>
          <a:lstStyle/>
          <a:p>
            <a:r>
              <a:rPr lang="es-MX" dirty="0" smtClean="0"/>
              <a:t>Técnica </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34007" t="50808" r="49143" b="31616"/>
          <a:stretch/>
        </p:blipFill>
        <p:spPr>
          <a:xfrm rot="5400000">
            <a:off x="5560354" y="4309620"/>
            <a:ext cx="1737500" cy="2562080"/>
          </a:xfrm>
          <a:prstGeom prst="rect">
            <a:avLst/>
          </a:prstGeom>
        </p:spPr>
      </p:pic>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l="34578" t="72627" r="50001" b="14848"/>
          <a:stretch/>
        </p:blipFill>
        <p:spPr>
          <a:xfrm rot="5400000">
            <a:off x="1993653" y="4277715"/>
            <a:ext cx="2132358" cy="2448272"/>
          </a:xfrm>
          <a:prstGeom prst="rect">
            <a:avLst/>
          </a:prstGeom>
        </p:spPr>
      </p:pic>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36648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04712" y="1835736"/>
            <a:ext cx="7408333" cy="3450696"/>
          </a:xfrm>
        </p:spPr>
        <p:txBody>
          <a:bodyPr/>
          <a:lstStyle/>
          <a:p>
            <a:r>
              <a:rPr lang="es-MX" dirty="0" smtClean="0"/>
              <a:t>El modelo se introduce con firmeza en la sobreimpresión tratando de que éste quede centrado.</a:t>
            </a:r>
          </a:p>
          <a:p>
            <a:r>
              <a:rPr lang="es-MX" dirty="0" smtClean="0"/>
              <a:t>Con una liga se mantiene el modelo en su posición.</a:t>
            </a:r>
            <a:endParaRPr lang="es-MX" dirty="0"/>
          </a:p>
        </p:txBody>
      </p:sp>
      <p:sp>
        <p:nvSpPr>
          <p:cNvPr id="3" name="2 Título"/>
          <p:cNvSpPr>
            <a:spLocks noGrp="1"/>
          </p:cNvSpPr>
          <p:nvPr>
            <p:ph type="title"/>
          </p:nvPr>
        </p:nvSpPr>
        <p:spPr/>
        <p:txBody>
          <a:bodyPr/>
          <a:lstStyle/>
          <a:p>
            <a:r>
              <a:rPr lang="es-MX" dirty="0" smtClean="0"/>
              <a:t>Técnica </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7731" t="7855" r="74772" b="73963"/>
          <a:stretch/>
        </p:blipFill>
        <p:spPr>
          <a:xfrm rot="5400000">
            <a:off x="1689100" y="3570437"/>
            <a:ext cx="2160240" cy="3173510"/>
          </a:xfrm>
          <a:prstGeom prst="rect">
            <a:avLst/>
          </a:prstGeom>
        </p:spPr>
      </p:pic>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l="32082" t="7273" r="51353" b="71539"/>
          <a:stretch/>
        </p:blipFill>
        <p:spPr>
          <a:xfrm rot="5400000">
            <a:off x="5023406" y="2990561"/>
            <a:ext cx="1651485" cy="2986346"/>
          </a:xfrm>
          <a:prstGeom prst="rect">
            <a:avLst/>
          </a:prstGeom>
        </p:spPr>
      </p:pic>
      <p:pic>
        <p:nvPicPr>
          <p:cNvPr id="6" name="5 Imagen"/>
          <p:cNvPicPr>
            <a:picLocks noChangeAspect="1"/>
          </p:cNvPicPr>
          <p:nvPr/>
        </p:nvPicPr>
        <p:blipFill rotWithShape="1">
          <a:blip r:embed="rId3" cstate="print">
            <a:extLst>
              <a:ext uri="{28A0092B-C50C-407E-A947-70E740481C1C}">
                <a14:useLocalDpi xmlns:a14="http://schemas.microsoft.com/office/drawing/2010/main" val="0"/>
              </a:ext>
            </a:extLst>
          </a:blip>
          <a:srcRect l="55472" t="5051" r="26866" b="60404"/>
          <a:stretch/>
        </p:blipFill>
        <p:spPr>
          <a:xfrm rot="5400000">
            <a:off x="6426615" y="4288051"/>
            <a:ext cx="1229546" cy="3399878"/>
          </a:xfrm>
          <a:prstGeom prst="rect">
            <a:avLst/>
          </a:prstGeom>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81694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Cuando la resina ha polimerizado se retira la liga para separar el modelo de la sobreimpresión.</a:t>
            </a:r>
          </a:p>
          <a:p>
            <a:r>
              <a:rPr lang="es-MX" dirty="0" smtClean="0"/>
              <a:t>Se retira el provisional del modelo.</a:t>
            </a:r>
          </a:p>
          <a:p>
            <a:endParaRPr lang="es-MX" dirty="0"/>
          </a:p>
        </p:txBody>
      </p:sp>
      <p:sp>
        <p:nvSpPr>
          <p:cNvPr id="3" name="2 Título"/>
          <p:cNvSpPr>
            <a:spLocks noGrp="1"/>
          </p:cNvSpPr>
          <p:nvPr>
            <p:ph type="title"/>
          </p:nvPr>
        </p:nvSpPr>
        <p:spPr/>
        <p:txBody>
          <a:bodyPr/>
          <a:lstStyle/>
          <a:p>
            <a:r>
              <a:rPr lang="es-MX" dirty="0" smtClean="0"/>
              <a:t>Técnica </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8446" t="70668" r="75560" b="14301"/>
          <a:stretch/>
        </p:blipFill>
        <p:spPr>
          <a:xfrm rot="5400000">
            <a:off x="2115262" y="3797506"/>
            <a:ext cx="1956925" cy="2516057"/>
          </a:xfrm>
          <a:prstGeom prst="rect">
            <a:avLst/>
          </a:prstGeom>
        </p:spPr>
      </p:pic>
      <p:pic>
        <p:nvPicPr>
          <p:cNvPr id="6" name="5 Imagen"/>
          <p:cNvPicPr>
            <a:picLocks noChangeAspect="1"/>
          </p:cNvPicPr>
          <p:nvPr/>
        </p:nvPicPr>
        <p:blipFill rotWithShape="1">
          <a:blip r:embed="rId3" cstate="print">
            <a:extLst>
              <a:ext uri="{28A0092B-C50C-407E-A947-70E740481C1C}">
                <a14:useLocalDpi xmlns:a14="http://schemas.microsoft.com/office/drawing/2010/main" val="0"/>
              </a:ext>
            </a:extLst>
          </a:blip>
          <a:srcRect l="8732" t="52143" r="74132" b="33243"/>
          <a:stretch/>
        </p:blipFill>
        <p:spPr>
          <a:xfrm rot="5400000">
            <a:off x="4955309" y="4156313"/>
            <a:ext cx="2007382" cy="2341953"/>
          </a:xfrm>
          <a:prstGeom prst="rect">
            <a:avLst/>
          </a:prstGeom>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10903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71600" y="2060848"/>
            <a:ext cx="7408333" cy="3450696"/>
          </a:xfrm>
        </p:spPr>
        <p:txBody>
          <a:bodyPr/>
          <a:lstStyle/>
          <a:p>
            <a:r>
              <a:rPr lang="es-MX" dirty="0" smtClean="0"/>
              <a:t>Las rebabas de resina se cortan con un disco de grano grueso y fresas de carburo para acrílico. </a:t>
            </a:r>
            <a:endParaRPr lang="es-MX" dirty="0"/>
          </a:p>
          <a:p>
            <a:r>
              <a:rPr lang="es-MX" dirty="0" smtClean="0"/>
              <a:t>Se debe eliminar la resina que se extiende mas allá de la línea de terminación de la preparación. Se pulen las superficies con disco de lija.</a:t>
            </a:r>
            <a:endParaRPr lang="es-MX" dirty="0"/>
          </a:p>
        </p:txBody>
      </p:sp>
      <p:sp>
        <p:nvSpPr>
          <p:cNvPr id="3" name="2 Título"/>
          <p:cNvSpPr>
            <a:spLocks noGrp="1"/>
          </p:cNvSpPr>
          <p:nvPr>
            <p:ph type="title"/>
          </p:nvPr>
        </p:nvSpPr>
        <p:spPr/>
        <p:txBody>
          <a:bodyPr/>
          <a:lstStyle/>
          <a:p>
            <a:r>
              <a:rPr lang="es-MX" dirty="0" smtClean="0"/>
              <a:t>Técnica </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34578" t="70657" r="47715" b="14343"/>
          <a:stretch/>
        </p:blipFill>
        <p:spPr>
          <a:xfrm rot="5400000">
            <a:off x="2250794" y="4238037"/>
            <a:ext cx="2015142" cy="2413292"/>
          </a:xfrm>
          <a:prstGeom prst="rect">
            <a:avLst/>
          </a:prstGeom>
        </p:spPr>
      </p:pic>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l="34578" t="51470" r="50237" b="34186"/>
          <a:stretch/>
        </p:blipFill>
        <p:spPr>
          <a:xfrm rot="5400000">
            <a:off x="5611357" y="4156630"/>
            <a:ext cx="1672743" cy="2233707"/>
          </a:xfrm>
          <a:prstGeom prst="rect">
            <a:avLst/>
          </a:prstGeom>
        </p:spPr>
      </p:pic>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12151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1844824"/>
            <a:ext cx="7408333" cy="3450696"/>
          </a:xfrm>
        </p:spPr>
        <p:txBody>
          <a:bodyPr/>
          <a:lstStyle/>
          <a:p>
            <a:r>
              <a:rPr lang="es-MX" dirty="0" smtClean="0"/>
              <a:t>Se comprueba la oclusión con papel de articular en la boca del paciente.</a:t>
            </a:r>
          </a:p>
          <a:p>
            <a:r>
              <a:rPr lang="es-MX" dirty="0" smtClean="0"/>
              <a:t>Se ajusta la oclusión fuera de la boca.</a:t>
            </a:r>
          </a:p>
          <a:p>
            <a:r>
              <a:rPr lang="es-MX" dirty="0" smtClean="0"/>
              <a:t>Se pule con piedra pómez y discos de fieltro y manta.</a:t>
            </a:r>
            <a:endParaRPr lang="es-MX" dirty="0"/>
          </a:p>
        </p:txBody>
      </p:sp>
      <p:sp>
        <p:nvSpPr>
          <p:cNvPr id="3" name="2 Título"/>
          <p:cNvSpPr>
            <a:spLocks noGrp="1"/>
          </p:cNvSpPr>
          <p:nvPr>
            <p:ph type="title"/>
          </p:nvPr>
        </p:nvSpPr>
        <p:spPr/>
        <p:txBody>
          <a:bodyPr/>
          <a:lstStyle/>
          <a:p>
            <a:r>
              <a:rPr lang="es-MX" dirty="0" smtClean="0"/>
              <a:t>Técnica </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8924" t="24469" r="75668" b="59571"/>
          <a:stretch/>
        </p:blipFill>
        <p:spPr>
          <a:xfrm rot="5400000">
            <a:off x="768009" y="3540435"/>
            <a:ext cx="1604323" cy="2349269"/>
          </a:xfrm>
          <a:prstGeom prst="rect">
            <a:avLst/>
          </a:prstGeom>
        </p:spPr>
      </p:pic>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l="6925" t="4874" r="76856" b="78384"/>
          <a:stretch/>
        </p:blipFill>
        <p:spPr>
          <a:xfrm rot="5400000">
            <a:off x="3984007" y="4366958"/>
            <a:ext cx="1515564" cy="2211786"/>
          </a:xfrm>
          <a:prstGeom prst="rect">
            <a:avLst/>
          </a:prstGeom>
        </p:spPr>
      </p:pic>
      <p:pic>
        <p:nvPicPr>
          <p:cNvPr id="6" name="5 Imagen"/>
          <p:cNvPicPr>
            <a:picLocks noChangeAspect="1"/>
          </p:cNvPicPr>
          <p:nvPr/>
        </p:nvPicPr>
        <p:blipFill rotWithShape="1">
          <a:blip r:embed="rId3" cstate="print">
            <a:extLst>
              <a:ext uri="{28A0092B-C50C-407E-A947-70E740481C1C}">
                <a14:useLocalDpi xmlns:a14="http://schemas.microsoft.com/office/drawing/2010/main" val="0"/>
              </a:ext>
            </a:extLst>
          </a:blip>
          <a:srcRect l="34752" t="4894" r="47430" b="78384"/>
          <a:stretch/>
        </p:blipFill>
        <p:spPr>
          <a:xfrm rot="5400000">
            <a:off x="7132801" y="4878708"/>
            <a:ext cx="1570410" cy="2083500"/>
          </a:xfrm>
          <a:prstGeom prst="rect">
            <a:avLst/>
          </a:prstGeom>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4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76672"/>
            <a:ext cx="8229600" cy="1143000"/>
          </a:xfrm>
        </p:spPr>
        <p:txBody>
          <a:bodyPr>
            <a:normAutofit fontScale="90000"/>
          </a:bodyPr>
          <a:lstStyle/>
          <a:p>
            <a:r>
              <a:rPr lang="es-ES" dirty="0" smtClean="0"/>
              <a:t>Propósito de la Unidad de Aprendizaje</a:t>
            </a:r>
            <a:endParaRPr lang="es-ES" dirty="0"/>
          </a:p>
        </p:txBody>
      </p:sp>
      <p:sp>
        <p:nvSpPr>
          <p:cNvPr id="3" name="2 Marcador de contenido"/>
          <p:cNvSpPr>
            <a:spLocks noGrp="1"/>
          </p:cNvSpPr>
          <p:nvPr>
            <p:ph idx="1"/>
          </p:nvPr>
        </p:nvSpPr>
        <p:spPr>
          <a:xfrm>
            <a:off x="457200" y="1831678"/>
            <a:ext cx="8229600" cy="4526280"/>
          </a:xfrm>
        </p:spPr>
        <p:txBody>
          <a:bodyPr>
            <a:normAutofit/>
          </a:bodyPr>
          <a:lstStyle/>
          <a:p>
            <a:pPr algn="just"/>
            <a:r>
              <a:rPr lang="es-ES" sz="2800" dirty="0" smtClean="0"/>
              <a:t>El participante, restaurará la anatomía, fisiología y estética de dientes permanentes de plástico de </a:t>
            </a:r>
            <a:r>
              <a:rPr lang="es-ES" sz="2800" dirty="0" err="1" smtClean="0"/>
              <a:t>tipodonto</a:t>
            </a:r>
            <a:r>
              <a:rPr lang="es-ES" sz="2800" dirty="0" smtClean="0"/>
              <a:t>, después de realizar preparaciones indicadas para el uso de </a:t>
            </a:r>
            <a:r>
              <a:rPr lang="es-ES" sz="2800" dirty="0" err="1" smtClean="0"/>
              <a:t>inlay</a:t>
            </a:r>
            <a:r>
              <a:rPr lang="es-ES" sz="2800" dirty="0" smtClean="0"/>
              <a:t> y </a:t>
            </a:r>
            <a:r>
              <a:rPr lang="es-ES" sz="2800" dirty="0" err="1" smtClean="0"/>
              <a:t>onlay</a:t>
            </a:r>
            <a:r>
              <a:rPr lang="es-ES" sz="2800" dirty="0" smtClean="0"/>
              <a:t> vaciadas metálicas y de resina indirectas. Así como la elaboración de 9 preparaciones 3 en </a:t>
            </a:r>
            <a:r>
              <a:rPr lang="es-ES" sz="2800" dirty="0" err="1" smtClean="0"/>
              <a:t>tipodonto</a:t>
            </a:r>
            <a:r>
              <a:rPr lang="es-ES" sz="2800" dirty="0" smtClean="0"/>
              <a:t> </a:t>
            </a:r>
            <a:r>
              <a:rPr lang="es-ES" sz="2800" dirty="0" err="1" smtClean="0"/>
              <a:t>frazaco</a:t>
            </a:r>
            <a:r>
              <a:rPr lang="es-ES" sz="2800" dirty="0" smtClean="0"/>
              <a:t>, …</a:t>
            </a:r>
            <a:endParaRPr lang="es-ES"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5</a:t>
            </a:fld>
            <a:endParaRPr lang="es-ES"/>
          </a:p>
        </p:txBody>
      </p:sp>
      <p:pic>
        <p:nvPicPr>
          <p:cNvPr id="5" name="4 Imagen" descr="Escudo%20UAEM.png"/>
          <p:cNvPicPr>
            <a:picLocks noChangeAspect="1"/>
          </p:cNvPicPr>
          <p:nvPr/>
        </p:nvPicPr>
        <p:blipFill>
          <a:blip r:embed="rId2" cstate="print"/>
          <a:stretch>
            <a:fillRect/>
          </a:stretch>
        </p:blipFill>
        <p:spPr>
          <a:xfrm>
            <a:off x="0" y="53758"/>
            <a:ext cx="611560" cy="517634"/>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5891833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Técnica directa </a:t>
            </a: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56361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971600" y="1556792"/>
            <a:ext cx="7408333" cy="3450696"/>
          </a:xfrm>
        </p:spPr>
        <p:txBody>
          <a:bodyPr/>
          <a:lstStyle/>
          <a:p>
            <a:r>
              <a:rPr lang="es-MX" dirty="0" smtClean="0"/>
              <a:t>Una vez terminada la preparación del diente se coloca un separador sobre la superficie del diente preparado.</a:t>
            </a:r>
          </a:p>
          <a:p>
            <a:r>
              <a:rPr lang="es-MX" dirty="0" smtClean="0"/>
              <a:t>En un </a:t>
            </a:r>
            <a:r>
              <a:rPr lang="es-MX" dirty="0" err="1" smtClean="0"/>
              <a:t>godete</a:t>
            </a:r>
            <a:r>
              <a:rPr lang="es-MX" dirty="0" smtClean="0"/>
              <a:t> se prepara le resina acrílica, se espera a que tenga una consistencia de migajón, se realiza una esfera con los dedos y se lleva directamente al diente preparado.</a:t>
            </a:r>
            <a:endParaRPr lang="es-MX" dirty="0"/>
          </a:p>
        </p:txBody>
      </p:sp>
      <p:sp>
        <p:nvSpPr>
          <p:cNvPr id="4" name="3 Título"/>
          <p:cNvSpPr>
            <a:spLocks noGrp="1"/>
          </p:cNvSpPr>
          <p:nvPr>
            <p:ph type="title"/>
          </p:nvPr>
        </p:nvSpPr>
        <p:spPr/>
        <p:txBody>
          <a:bodyPr/>
          <a:lstStyle/>
          <a:p>
            <a:r>
              <a:rPr lang="es-MX" dirty="0" smtClean="0"/>
              <a:t>Procedimiento </a:t>
            </a:r>
            <a:endParaRPr lang="es-MX" dirty="0"/>
          </a:p>
        </p:txBody>
      </p:sp>
      <p:pic>
        <p:nvPicPr>
          <p:cNvPr id="6" name="5 Imagen"/>
          <p:cNvPicPr>
            <a:picLocks noChangeAspect="1"/>
          </p:cNvPicPr>
          <p:nvPr/>
        </p:nvPicPr>
        <p:blipFill rotWithShape="1">
          <a:blip r:embed="rId3">
            <a:extLst>
              <a:ext uri="{28A0092B-C50C-407E-A947-70E740481C1C}">
                <a14:useLocalDpi xmlns:a14="http://schemas.microsoft.com/office/drawing/2010/main" val="0"/>
              </a:ext>
            </a:extLst>
          </a:blip>
          <a:srcRect b="61300"/>
          <a:stretch/>
        </p:blipFill>
        <p:spPr>
          <a:xfrm>
            <a:off x="1376443" y="4460262"/>
            <a:ext cx="3555597" cy="1718298"/>
          </a:xfrm>
          <a:prstGeom prst="rect">
            <a:avLst/>
          </a:prstGeom>
        </p:spPr>
      </p:pic>
      <p:pic>
        <p:nvPicPr>
          <p:cNvPr id="7" name="6 Imagen"/>
          <p:cNvPicPr>
            <a:picLocks noChangeAspect="1"/>
          </p:cNvPicPr>
          <p:nvPr/>
        </p:nvPicPr>
        <p:blipFill rotWithShape="1">
          <a:blip r:embed="rId4">
            <a:extLst>
              <a:ext uri="{28A0092B-C50C-407E-A947-70E740481C1C}">
                <a14:useLocalDpi xmlns:a14="http://schemas.microsoft.com/office/drawing/2010/main" val="0"/>
              </a:ext>
            </a:extLst>
          </a:blip>
          <a:srcRect l="66871" t="37702" r="12383" b="33754"/>
          <a:stretch/>
        </p:blipFill>
        <p:spPr>
          <a:xfrm>
            <a:off x="6012160" y="4460262"/>
            <a:ext cx="1728192" cy="1785163"/>
          </a:xfrm>
          <a:prstGeom prst="rect">
            <a:avLst/>
          </a:prstGeom>
        </p:spPr>
      </p:pic>
      <p:pic>
        <p:nvPicPr>
          <p:cNvPr id="8"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08166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71600" y="2132856"/>
            <a:ext cx="7408333" cy="3450696"/>
          </a:xfrm>
        </p:spPr>
        <p:txBody>
          <a:bodyPr/>
          <a:lstStyle/>
          <a:p>
            <a:r>
              <a:rPr lang="es-MX" dirty="0" smtClean="0"/>
              <a:t>Se presiona con los dedos el acrílico sobre el diente asegurando que llegue hasta el margen de la preparación.</a:t>
            </a:r>
          </a:p>
          <a:p>
            <a:r>
              <a:rPr lang="es-MX" dirty="0" smtClean="0"/>
              <a:t>Se pide al paciente que ocluya sus dientes para considerar la altura del provisional.</a:t>
            </a:r>
            <a:endParaRPr lang="es-MX" dirty="0"/>
          </a:p>
        </p:txBody>
      </p:sp>
      <p:sp>
        <p:nvSpPr>
          <p:cNvPr id="3" name="2 Título"/>
          <p:cNvSpPr>
            <a:spLocks noGrp="1"/>
          </p:cNvSpPr>
          <p:nvPr>
            <p:ph type="title"/>
          </p:nvPr>
        </p:nvSpPr>
        <p:spPr/>
        <p:txBody>
          <a:bodyPr/>
          <a:lstStyle/>
          <a:p>
            <a:r>
              <a:rPr lang="es-MX" dirty="0"/>
              <a:t>Procedimiento </a:t>
            </a:r>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6514" t="10726" r="7510" b="5267"/>
          <a:stretch/>
        </p:blipFill>
        <p:spPr>
          <a:xfrm>
            <a:off x="4067945" y="4221088"/>
            <a:ext cx="3456384" cy="1734863"/>
          </a:xfrm>
          <a:prstGeom prst="rect">
            <a:avLst/>
          </a:prstGeom>
        </p:spPr>
      </p:pic>
      <p:pic>
        <p:nvPicPr>
          <p:cNvPr id="5" name="4 Imagen"/>
          <p:cNvPicPr>
            <a:picLocks noChangeAspect="1"/>
          </p:cNvPicPr>
          <p:nvPr/>
        </p:nvPicPr>
        <p:blipFill rotWithShape="1">
          <a:blip r:embed="rId4">
            <a:extLst>
              <a:ext uri="{28A0092B-C50C-407E-A947-70E740481C1C}">
                <a14:useLocalDpi xmlns:a14="http://schemas.microsoft.com/office/drawing/2010/main" val="0"/>
              </a:ext>
            </a:extLst>
          </a:blip>
          <a:srcRect r="50000" b="50000"/>
          <a:stretch/>
        </p:blipFill>
        <p:spPr>
          <a:xfrm>
            <a:off x="971600" y="4221088"/>
            <a:ext cx="2305050" cy="1695450"/>
          </a:xfrm>
          <a:prstGeom prst="rect">
            <a:avLst/>
          </a:prstGeom>
        </p:spPr>
      </p:pic>
      <p:pic>
        <p:nvPicPr>
          <p:cNvPr id="6"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11520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67833" y="2780928"/>
            <a:ext cx="7408333" cy="3450696"/>
          </a:xfrm>
        </p:spPr>
        <p:txBody>
          <a:bodyPr/>
          <a:lstStyle/>
          <a:p>
            <a:pPr marL="0" indent="0">
              <a:buNone/>
            </a:pPr>
            <a:r>
              <a:rPr lang="es-MX" dirty="0" smtClean="0"/>
              <a:t>Cuando inicia la reacción exotérmica se retira el provisional del diente y se espera a que termine la reacción de polimerización.</a:t>
            </a:r>
          </a:p>
          <a:p>
            <a:pPr marL="0" indent="0">
              <a:buNone/>
            </a:pPr>
            <a:r>
              <a:rPr lang="es-MX" dirty="0" smtClean="0"/>
              <a:t>Con ayuda de fresas de carburo para acrílico se da forma al provisional dándole anatomía.</a:t>
            </a:r>
            <a:endParaRPr lang="es-MX" dirty="0"/>
          </a:p>
        </p:txBody>
      </p:sp>
      <p:sp>
        <p:nvSpPr>
          <p:cNvPr id="3" name="2 Título"/>
          <p:cNvSpPr>
            <a:spLocks noGrp="1"/>
          </p:cNvSpPr>
          <p:nvPr>
            <p:ph type="title"/>
          </p:nvPr>
        </p:nvSpPr>
        <p:spPr/>
        <p:txBody>
          <a:bodyPr/>
          <a:lstStyle/>
          <a:p>
            <a:r>
              <a:rPr lang="es-MX" dirty="0"/>
              <a:t>Procedimiento </a:t>
            </a:r>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50000" t="50000"/>
          <a:stretch/>
        </p:blipFill>
        <p:spPr>
          <a:xfrm>
            <a:off x="5436096" y="4941168"/>
            <a:ext cx="2305050" cy="1695450"/>
          </a:xfrm>
          <a:prstGeom prst="rect">
            <a:avLst/>
          </a:prstGeom>
        </p:spPr>
      </p:pic>
      <p:pic>
        <p:nvPicPr>
          <p:cNvPr id="6" name="5 Imagen"/>
          <p:cNvPicPr>
            <a:picLocks noChangeAspect="1"/>
          </p:cNvPicPr>
          <p:nvPr/>
        </p:nvPicPr>
        <p:blipFill rotWithShape="1">
          <a:blip r:embed="rId3">
            <a:extLst>
              <a:ext uri="{28A0092B-C50C-407E-A947-70E740481C1C}">
                <a14:useLocalDpi xmlns:a14="http://schemas.microsoft.com/office/drawing/2010/main" val="0"/>
              </a:ext>
            </a:extLst>
          </a:blip>
          <a:srcRect l="9129" t="50000" r="53306" b="8989"/>
          <a:stretch/>
        </p:blipFill>
        <p:spPr>
          <a:xfrm>
            <a:off x="1640600" y="4941168"/>
            <a:ext cx="2111395" cy="1695450"/>
          </a:xfrm>
          <a:prstGeom prst="rect">
            <a:avLst/>
          </a:prstGeom>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41621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1844824"/>
            <a:ext cx="7408333" cy="3450696"/>
          </a:xfrm>
        </p:spPr>
        <p:txBody>
          <a:bodyPr/>
          <a:lstStyle/>
          <a:p>
            <a:r>
              <a:rPr lang="es-MX" dirty="0" smtClean="0"/>
              <a:t>Se prueba el provisional en el diente preparado y se comprueba la oclusión. Se realizan los ajustes necesarios fuera de la boca del paciente.</a:t>
            </a:r>
          </a:p>
          <a:p>
            <a:r>
              <a:rPr lang="es-MX" dirty="0" smtClean="0"/>
              <a:t>Se pule con discos de lija, fieltro y manta con ayuda de una pasta para pulir.</a:t>
            </a:r>
            <a:endParaRPr lang="es-MX" dirty="0"/>
          </a:p>
        </p:txBody>
      </p:sp>
      <p:sp>
        <p:nvSpPr>
          <p:cNvPr id="3" name="2 Título"/>
          <p:cNvSpPr>
            <a:spLocks noGrp="1"/>
          </p:cNvSpPr>
          <p:nvPr>
            <p:ph type="title"/>
          </p:nvPr>
        </p:nvSpPr>
        <p:spPr/>
        <p:txBody>
          <a:bodyPr/>
          <a:lstStyle/>
          <a:p>
            <a:r>
              <a:rPr lang="es-MX" dirty="0"/>
              <a:t>Procedimiento </a:t>
            </a:r>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9697" t="8888" r="28182" b="51718"/>
          <a:stretch/>
        </p:blipFill>
        <p:spPr>
          <a:xfrm>
            <a:off x="3275856" y="4077072"/>
            <a:ext cx="2592288" cy="2384415"/>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48779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39552" y="1628800"/>
            <a:ext cx="7408333" cy="3450696"/>
          </a:xfrm>
        </p:spPr>
        <p:txBody>
          <a:bodyPr>
            <a:normAutofit fontScale="92500"/>
          </a:bodyPr>
          <a:lstStyle/>
          <a:p>
            <a:r>
              <a:rPr lang="es-MX" dirty="0" smtClean="0"/>
              <a:t>Una vez ajustado y pulido el provisional se procede a cementarlo.</a:t>
            </a:r>
          </a:p>
          <a:p>
            <a:r>
              <a:rPr lang="es-MX" dirty="0" smtClean="0"/>
              <a:t>Se cementa con un cemento provisional de dureza moderada.</a:t>
            </a:r>
          </a:p>
          <a:p>
            <a:r>
              <a:rPr lang="es-MX" dirty="0" smtClean="0"/>
              <a:t>Se realiza la mezcla del cemento elegido de acuerdo con las recomendaciones del fabricante.</a:t>
            </a:r>
          </a:p>
          <a:p>
            <a:r>
              <a:rPr lang="es-MX" dirty="0" smtClean="0"/>
              <a:t>Se asienta el provisional .</a:t>
            </a:r>
          </a:p>
          <a:p>
            <a:r>
              <a:rPr lang="es-MX" dirty="0" smtClean="0"/>
              <a:t>Se deja endurecer el cemento y se eliminan los excedentes</a:t>
            </a:r>
          </a:p>
          <a:p>
            <a:r>
              <a:rPr lang="es-MX" dirty="0" smtClean="0"/>
              <a:t>Se comprueba la oclusión.</a:t>
            </a:r>
            <a:endParaRPr lang="es-MX" dirty="0"/>
          </a:p>
        </p:txBody>
      </p:sp>
      <p:sp>
        <p:nvSpPr>
          <p:cNvPr id="3" name="2 Título"/>
          <p:cNvSpPr>
            <a:spLocks noGrp="1"/>
          </p:cNvSpPr>
          <p:nvPr>
            <p:ph type="title"/>
          </p:nvPr>
        </p:nvSpPr>
        <p:spPr/>
        <p:txBody>
          <a:bodyPr/>
          <a:lstStyle/>
          <a:p>
            <a:r>
              <a:rPr lang="es-MX" dirty="0" smtClean="0"/>
              <a:t>Cementado del </a:t>
            </a:r>
            <a:r>
              <a:rPr lang="es-MX" dirty="0" err="1" smtClean="0"/>
              <a:t>provisonal</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4869160"/>
            <a:ext cx="2466975" cy="1847850"/>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8561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Título"/>
          <p:cNvSpPr>
            <a:spLocks noGrp="1"/>
          </p:cNvSpPr>
          <p:nvPr>
            <p:ph type="title"/>
          </p:nvPr>
        </p:nvSpPr>
        <p:spPr/>
        <p:txBody>
          <a:bodyPr/>
          <a:lstStyle/>
          <a:p>
            <a:pPr eaLnBrk="1" hangingPunct="1"/>
            <a:r>
              <a:rPr lang="es-MX" smtClean="0"/>
              <a:t>Referencias Bibliográficas</a:t>
            </a:r>
          </a:p>
        </p:txBody>
      </p:sp>
      <p:sp>
        <p:nvSpPr>
          <p:cNvPr id="72707" name="2 Marcador de contenido"/>
          <p:cNvSpPr>
            <a:spLocks noGrp="1"/>
          </p:cNvSpPr>
          <p:nvPr>
            <p:ph idx="1"/>
          </p:nvPr>
        </p:nvSpPr>
        <p:spPr>
          <a:xfrm>
            <a:off x="872067" y="2060848"/>
            <a:ext cx="7408333" cy="4065315"/>
          </a:xfrm>
        </p:spPr>
        <p:txBody>
          <a:bodyPr>
            <a:normAutofit fontScale="92500" lnSpcReduction="10000"/>
          </a:bodyPr>
          <a:lstStyle/>
          <a:p>
            <a:pPr algn="just" eaLnBrk="1" hangingPunct="1">
              <a:buFont typeface="Courier New" pitchFamily="49" charset="0"/>
              <a:buChar char="o"/>
            </a:pPr>
            <a:r>
              <a:rPr lang="es-MX" sz="1400" dirty="0" smtClean="0"/>
              <a:t> Fundamentos esenciales en </a:t>
            </a:r>
            <a:r>
              <a:rPr lang="es-MX" sz="1400" dirty="0" err="1" smtClean="0"/>
              <a:t>protesis</a:t>
            </a:r>
            <a:r>
              <a:rPr lang="es-MX" sz="1400" dirty="0" smtClean="0"/>
              <a:t> fija. S</a:t>
            </a:r>
            <a:r>
              <a:rPr lang="es-ES" sz="1400" dirty="0" err="1" smtClean="0"/>
              <a:t>hillingburg</a:t>
            </a:r>
            <a:r>
              <a:rPr lang="es-ES" sz="1400" dirty="0" smtClean="0"/>
              <a:t>, Herbert, </a:t>
            </a:r>
            <a:r>
              <a:rPr lang="es-ES" sz="1400" dirty="0" err="1" smtClean="0"/>
              <a:t>et.al</a:t>
            </a:r>
            <a:r>
              <a:rPr lang="es-ES" sz="1400" dirty="0" smtClean="0"/>
              <a:t>. 3a. </a:t>
            </a:r>
            <a:r>
              <a:rPr lang="es-ES" sz="1400" dirty="0" err="1" smtClean="0"/>
              <a:t>Edicion</a:t>
            </a:r>
            <a:r>
              <a:rPr lang="es-ES" sz="1400" dirty="0" smtClean="0"/>
              <a:t>. Editorial. </a:t>
            </a:r>
            <a:r>
              <a:rPr lang="es-ES" sz="1400" dirty="0" err="1" smtClean="0"/>
              <a:t>Quintessense</a:t>
            </a:r>
            <a:r>
              <a:rPr lang="es-MX" sz="1400" dirty="0" smtClean="0"/>
              <a:t>Barcelona, España, 2000</a:t>
            </a:r>
          </a:p>
          <a:p>
            <a:pPr algn="just" eaLnBrk="1" hangingPunct="1">
              <a:buFont typeface="Courier New" pitchFamily="49" charset="0"/>
              <a:buChar char="o"/>
            </a:pPr>
            <a:r>
              <a:rPr lang="es-MX" sz="1400" dirty="0" smtClean="0"/>
              <a:t>Principios básicos en las preparaciones dentarias. </a:t>
            </a:r>
            <a:r>
              <a:rPr lang="es-ES" sz="1400" dirty="0" err="1" smtClean="0"/>
              <a:t>Shillíngburg</a:t>
            </a:r>
            <a:r>
              <a:rPr lang="es-ES" sz="1400" dirty="0" smtClean="0"/>
              <a:t>, </a:t>
            </a:r>
            <a:r>
              <a:rPr lang="es-ES" sz="1400" dirty="0" err="1" smtClean="0"/>
              <a:t>Jacobi</a:t>
            </a:r>
            <a:r>
              <a:rPr lang="es-ES" sz="1400" dirty="0" smtClean="0"/>
              <a:t>, </a:t>
            </a:r>
            <a:r>
              <a:rPr lang="es-ES" sz="1400" dirty="0" err="1" smtClean="0"/>
              <a:t>Brackett</a:t>
            </a:r>
            <a:r>
              <a:rPr lang="es-ES" sz="1400" dirty="0" smtClean="0"/>
              <a:t>.</a:t>
            </a:r>
            <a:r>
              <a:rPr lang="es-MX" sz="1400" dirty="0" smtClean="0"/>
              <a:t> Editorial  </a:t>
            </a:r>
            <a:r>
              <a:rPr lang="es-MX" sz="1400" dirty="0" err="1" smtClean="0"/>
              <a:t>Quintessence</a:t>
            </a:r>
            <a:r>
              <a:rPr lang="es-MX" sz="1400" dirty="0" smtClean="0"/>
              <a:t>. Barcelona, España, 2000</a:t>
            </a:r>
          </a:p>
          <a:p>
            <a:pPr algn="just" eaLnBrk="1" hangingPunct="1">
              <a:buFont typeface="Courier New" pitchFamily="49" charset="0"/>
              <a:buChar char="o"/>
            </a:pPr>
            <a:r>
              <a:rPr lang="es-MX" sz="1400" dirty="0" smtClean="0"/>
              <a:t>Operatoria Dental. Barrancos </a:t>
            </a:r>
            <a:r>
              <a:rPr lang="es-MX" sz="1400" dirty="0" err="1" smtClean="0"/>
              <a:t>Mooney</a:t>
            </a:r>
            <a:r>
              <a:rPr lang="es-MX" sz="1400" dirty="0" smtClean="0"/>
              <a:t> Julio. Edición 1998, Editorial Panamericana.</a:t>
            </a:r>
          </a:p>
          <a:p>
            <a:pPr algn="just" eaLnBrk="1" hangingPunct="1">
              <a:buFont typeface="Courier New" pitchFamily="49" charset="0"/>
              <a:buChar char="o"/>
            </a:pPr>
            <a:r>
              <a:rPr lang="es-MX" sz="1400" dirty="0" smtClean="0"/>
              <a:t>Ciencia de los materiales dentales de Phillips. 10ª. </a:t>
            </a:r>
            <a:r>
              <a:rPr lang="es-MX" sz="1400" dirty="0" err="1" smtClean="0"/>
              <a:t>Edicion</a:t>
            </a:r>
            <a:r>
              <a:rPr lang="es-MX" sz="1400" dirty="0" smtClean="0"/>
              <a:t>. Mc  Graw Hill Interamericana. México. D.F. 1998</a:t>
            </a:r>
          </a:p>
          <a:p>
            <a:pPr lvl="0" algn="just">
              <a:buFont typeface="Courier New" pitchFamily="49" charset="0"/>
              <a:buChar char="o"/>
            </a:pPr>
            <a:r>
              <a:rPr lang="es-ES" sz="1400" dirty="0" smtClean="0"/>
              <a:t>Bases practicas de la odontología </a:t>
            </a:r>
            <a:r>
              <a:rPr lang="es-ES" sz="1400" dirty="0" err="1" smtClean="0"/>
              <a:t>estetica</a:t>
            </a:r>
            <a:r>
              <a:rPr lang="es-ES" sz="1400" dirty="0" smtClean="0"/>
              <a:t>. Bruce j. </a:t>
            </a:r>
            <a:r>
              <a:rPr lang="es-ES" sz="1400" dirty="0" err="1" smtClean="0"/>
              <a:t>Crispin</a:t>
            </a:r>
            <a:r>
              <a:rPr lang="es-ES" sz="1400" dirty="0" smtClean="0"/>
              <a:t>. </a:t>
            </a:r>
            <a:r>
              <a:rPr lang="es-ES" sz="1400" dirty="0" err="1" smtClean="0"/>
              <a:t>Quintessence</a:t>
            </a:r>
            <a:r>
              <a:rPr lang="es-ES" sz="1400" dirty="0" smtClean="0"/>
              <a:t>., España 1998</a:t>
            </a:r>
            <a:endParaRPr lang="es-MX" sz="1400" dirty="0" smtClean="0"/>
          </a:p>
          <a:p>
            <a:pPr lvl="0" algn="just">
              <a:buFont typeface="Courier New" pitchFamily="49" charset="0"/>
              <a:buChar char="o"/>
            </a:pPr>
            <a:r>
              <a:rPr lang="es-ES" sz="1400" dirty="0" smtClean="0"/>
              <a:t>Odontología </a:t>
            </a:r>
            <a:r>
              <a:rPr lang="es-ES" sz="1400" dirty="0" err="1" smtClean="0"/>
              <a:t>estetica</a:t>
            </a:r>
            <a:r>
              <a:rPr lang="es-ES" sz="1400" dirty="0" smtClean="0"/>
              <a:t>. Josef </a:t>
            </a:r>
            <a:r>
              <a:rPr lang="es-ES" sz="1400" dirty="0" err="1" smtClean="0"/>
              <a:t>schmidseder</a:t>
            </a:r>
            <a:r>
              <a:rPr lang="es-ES" sz="1400" dirty="0" smtClean="0"/>
              <a:t>. </a:t>
            </a:r>
            <a:r>
              <a:rPr lang="es-ES" sz="1400" dirty="0" err="1" smtClean="0"/>
              <a:t>Masson</a:t>
            </a:r>
            <a:r>
              <a:rPr lang="es-ES" sz="1400" dirty="0" smtClean="0"/>
              <a:t>, </a:t>
            </a:r>
            <a:r>
              <a:rPr lang="es-ES" sz="1400" dirty="0" err="1" smtClean="0"/>
              <a:t>s.A.Barcelona</a:t>
            </a:r>
            <a:r>
              <a:rPr lang="es-ES" sz="1400" dirty="0" smtClean="0"/>
              <a:t>  1999</a:t>
            </a:r>
            <a:endParaRPr lang="es-MX" sz="1400" dirty="0"/>
          </a:p>
          <a:p>
            <a:pPr lvl="0" algn="just">
              <a:buFont typeface="Courier New" pitchFamily="49" charset="0"/>
              <a:buChar char="o"/>
            </a:pPr>
            <a:r>
              <a:rPr lang="es-ES" sz="1400" dirty="0" smtClean="0"/>
              <a:t>Odontología </a:t>
            </a:r>
            <a:r>
              <a:rPr lang="es-ES" sz="1400" dirty="0" err="1" smtClean="0"/>
              <a:t>estetica</a:t>
            </a:r>
            <a:r>
              <a:rPr lang="es-ES" sz="1400" dirty="0" smtClean="0"/>
              <a:t> y restauraciones </a:t>
            </a:r>
            <a:r>
              <a:rPr lang="es-ES" sz="1400" dirty="0" err="1" smtClean="0"/>
              <a:t>ceramicas</a:t>
            </a:r>
            <a:r>
              <a:rPr lang="es-ES" sz="1400" dirty="0" smtClean="0"/>
              <a:t>. Bernard </a:t>
            </a:r>
            <a:r>
              <a:rPr lang="es-ES" sz="1400" dirty="0" err="1" smtClean="0"/>
              <a:t>touati</a:t>
            </a:r>
            <a:r>
              <a:rPr lang="es-ES" sz="1400" dirty="0" smtClean="0"/>
              <a:t>, </a:t>
            </a:r>
            <a:r>
              <a:rPr lang="es-ES" sz="1400" dirty="0" err="1" smtClean="0"/>
              <a:t>paul</a:t>
            </a:r>
            <a:r>
              <a:rPr lang="es-ES" sz="1400" dirty="0" smtClean="0"/>
              <a:t> </a:t>
            </a:r>
            <a:r>
              <a:rPr lang="es-ES" sz="1400" dirty="0" err="1" smtClean="0"/>
              <a:t>miara</a:t>
            </a:r>
            <a:r>
              <a:rPr lang="es-ES" sz="1400" dirty="0" smtClean="0"/>
              <a:t>. </a:t>
            </a:r>
            <a:r>
              <a:rPr lang="es-ES" sz="1400" dirty="0" err="1" smtClean="0"/>
              <a:t>Masson</a:t>
            </a:r>
            <a:r>
              <a:rPr lang="es-ES" sz="1400" dirty="0" smtClean="0"/>
              <a:t>,  2000</a:t>
            </a:r>
            <a:r>
              <a:rPr lang="es-MX" sz="1400" dirty="0" smtClean="0"/>
              <a:t>.</a:t>
            </a:r>
          </a:p>
          <a:p>
            <a:pPr algn="just" eaLnBrk="1" hangingPunct="1">
              <a:buFont typeface="Courier New" pitchFamily="49" charset="0"/>
              <a:buChar char="o"/>
            </a:pPr>
            <a:r>
              <a:rPr lang="es-ES" sz="1400" dirty="0" smtClean="0"/>
              <a:t>La Ciencia de Los Materiales Dentales de Phillips </a:t>
            </a:r>
            <a:r>
              <a:rPr lang="fr-FR" sz="1400" dirty="0" err="1" smtClean="0"/>
              <a:t>Kennet</a:t>
            </a:r>
            <a:r>
              <a:rPr lang="fr-FR" sz="1400" dirty="0" smtClean="0"/>
              <a:t> J. </a:t>
            </a:r>
            <a:r>
              <a:rPr lang="fr-FR" sz="1400" dirty="0" err="1" smtClean="0"/>
              <a:t>Anusa</a:t>
            </a:r>
            <a:r>
              <a:rPr lang="fr-FR" sz="1400" dirty="0" smtClean="0"/>
              <a:t> Vice, </a:t>
            </a:r>
            <a:r>
              <a:rPr lang="fr-FR" sz="1400" dirty="0" err="1" smtClean="0"/>
              <a:t>Phd</a:t>
            </a:r>
            <a:r>
              <a:rPr lang="fr-FR" sz="1400" dirty="0" smtClean="0"/>
              <a:t>, </a:t>
            </a:r>
            <a:r>
              <a:rPr lang="fr-FR" sz="1400" dirty="0" err="1" smtClean="0"/>
              <a:t>Dmd</a:t>
            </a:r>
            <a:r>
              <a:rPr lang="fr-FR" sz="1400" dirty="0" smtClean="0"/>
              <a:t> -</a:t>
            </a:r>
            <a:r>
              <a:rPr lang="es-ES" sz="1400" dirty="0" smtClean="0"/>
              <a:t>Editorial  </a:t>
            </a:r>
            <a:r>
              <a:rPr lang="es-ES" sz="1400" dirty="0" err="1" smtClean="0"/>
              <a:t>Elsevier</a:t>
            </a:r>
            <a:r>
              <a:rPr lang="es-ES" sz="1400" dirty="0" smtClean="0"/>
              <a:t> Saunders 11° Edición  Madrid España 2004 </a:t>
            </a:r>
            <a:r>
              <a:rPr lang="es-ES" sz="1400" dirty="0" err="1" smtClean="0"/>
              <a:t>Isbn</a:t>
            </a:r>
            <a:r>
              <a:rPr lang="es-ES" sz="1400" dirty="0" smtClean="0"/>
              <a:t> 84-8174-746-</a:t>
            </a:r>
          </a:p>
          <a:p>
            <a:pPr algn="just" eaLnBrk="1" hangingPunct="1">
              <a:buFont typeface="Courier New" pitchFamily="49" charset="0"/>
              <a:buChar char="o"/>
            </a:pPr>
            <a:r>
              <a:rPr lang="es-ES" sz="1400" dirty="0" smtClean="0"/>
              <a:t>Materiales de Odontología Restauradora.</a:t>
            </a:r>
            <a:r>
              <a:rPr lang="es-MX" sz="1400" dirty="0" smtClean="0"/>
              <a:t>Robert G. Craig. </a:t>
            </a:r>
            <a:r>
              <a:rPr lang="en-US" sz="1400" dirty="0" smtClean="0"/>
              <a:t>Edit. </a:t>
            </a:r>
            <a:r>
              <a:rPr lang="en-US" sz="1400" dirty="0" err="1" smtClean="0"/>
              <a:t>Harcout</a:t>
            </a:r>
            <a:r>
              <a:rPr lang="en-US" sz="1400" dirty="0" smtClean="0"/>
              <a:t> Brace. </a:t>
            </a:r>
            <a:r>
              <a:rPr lang="es-ES" sz="1400" dirty="0" smtClean="0"/>
              <a:t>España, 1998 ISBN 848174-287-2</a:t>
            </a:r>
            <a:endParaRPr lang="es-MX" sz="1400" dirty="0" smtClean="0"/>
          </a:p>
          <a:p>
            <a:pPr algn="just" eaLnBrk="1" hangingPunct="1">
              <a:buFont typeface="Courier New" pitchFamily="49" charset="0"/>
              <a:buChar char="o"/>
            </a:pPr>
            <a:r>
              <a:rPr lang="es-ES" sz="1400" dirty="0" smtClean="0"/>
              <a:t>Aspectos Clínicos de los Materiales Dentales. Marcia </a:t>
            </a:r>
            <a:r>
              <a:rPr lang="es-ES" sz="1400" dirty="0" err="1" smtClean="0"/>
              <a:t>Gladwin</a:t>
            </a:r>
            <a:r>
              <a:rPr lang="es-ES" sz="1400" dirty="0" smtClean="0"/>
              <a:t> Edit. Manual Moderno, México, 2001. ISBN  968-426934</a:t>
            </a:r>
          </a:p>
          <a:p>
            <a:pPr algn="just" eaLnBrk="1" hangingPunct="1">
              <a:buFont typeface="Courier New" pitchFamily="49" charset="0"/>
              <a:buChar char="o"/>
            </a:pPr>
            <a:r>
              <a:rPr lang="es-ES" sz="1400" dirty="0" smtClean="0"/>
              <a:t>Biomateriales Dentales. José Luis </a:t>
            </a:r>
            <a:r>
              <a:rPr lang="es-ES" sz="1400" dirty="0" err="1" smtClean="0"/>
              <a:t>Cova</a:t>
            </a:r>
            <a:r>
              <a:rPr lang="es-ES" sz="1400" dirty="0" smtClean="0"/>
              <a:t> N. </a:t>
            </a:r>
            <a:r>
              <a:rPr lang="es-ES" sz="1400" dirty="0" err="1" smtClean="0"/>
              <a:t>Edit</a:t>
            </a:r>
            <a:r>
              <a:rPr lang="es-ES" sz="1400" dirty="0" smtClean="0"/>
              <a:t> </a:t>
            </a:r>
            <a:r>
              <a:rPr lang="es-ES" sz="1400" dirty="0" err="1" smtClean="0"/>
              <a:t>Amolca</a:t>
            </a:r>
            <a:r>
              <a:rPr lang="es-ES" sz="1400" dirty="0" smtClean="0"/>
              <a:t> , Colombia, 2004</a:t>
            </a:r>
            <a:endParaRPr lang="es-MX" sz="1400" dirty="0" smtClean="0"/>
          </a:p>
          <a:p>
            <a:pPr algn="just" eaLnBrk="1" hangingPunct="1">
              <a:buFont typeface="Courier New" pitchFamily="49" charset="0"/>
              <a:buChar char="o"/>
            </a:pPr>
            <a:r>
              <a:rPr lang="en-US" sz="1400" dirty="0" smtClean="0"/>
              <a:t>Atlas de </a:t>
            </a:r>
            <a:r>
              <a:rPr lang="en-US" sz="1400" dirty="0" err="1" smtClean="0"/>
              <a:t>Operatoria</a:t>
            </a:r>
            <a:r>
              <a:rPr lang="en-US" sz="1400" dirty="0" smtClean="0"/>
              <a:t> Dental William W. Howard y Richard C. Moller, Manual </a:t>
            </a:r>
            <a:r>
              <a:rPr lang="en-US" sz="1400" dirty="0" err="1" smtClean="0"/>
              <a:t>Moderno</a:t>
            </a:r>
            <a:r>
              <a:rPr lang="en-US" sz="1400" dirty="0" smtClean="0"/>
              <a:t>, México DF 1986</a:t>
            </a:r>
            <a:endParaRPr lang="es-MX" sz="1400" dirty="0" smtClean="0"/>
          </a:p>
          <a:p>
            <a:pPr marL="0" indent="0" eaLnBrk="1" hangingPunct="1">
              <a:buNone/>
            </a:pPr>
            <a:endParaRPr lang="es-MX" sz="1400" dirty="0" smtClean="0"/>
          </a:p>
        </p:txBody>
      </p:sp>
      <p:pic>
        <p:nvPicPr>
          <p:cNvPr id="72708" name="3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863" y="39688"/>
            <a:ext cx="85725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09"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5325" y="39688"/>
            <a:ext cx="79375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5572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548680"/>
            <a:ext cx="8229600" cy="1143000"/>
          </a:xfrm>
        </p:spPr>
        <p:txBody>
          <a:bodyPr>
            <a:normAutofit fontScale="90000"/>
          </a:bodyPr>
          <a:lstStyle/>
          <a:p>
            <a:r>
              <a:rPr lang="es-ES" dirty="0" smtClean="0"/>
              <a:t>Propósito de la Unidad de Aprendizaje (Continuación) </a:t>
            </a:r>
            <a:endParaRPr lang="es-ES" dirty="0"/>
          </a:p>
        </p:txBody>
      </p:sp>
      <p:sp>
        <p:nvSpPr>
          <p:cNvPr id="3" name="2 Marcador de contenido"/>
          <p:cNvSpPr>
            <a:spLocks noGrp="1"/>
          </p:cNvSpPr>
          <p:nvPr>
            <p:ph idx="1"/>
          </p:nvPr>
        </p:nvSpPr>
        <p:spPr>
          <a:xfrm>
            <a:off x="177044" y="2215088"/>
            <a:ext cx="8715436" cy="4526280"/>
          </a:xfrm>
        </p:spPr>
        <p:txBody>
          <a:bodyPr>
            <a:normAutofit/>
          </a:bodyPr>
          <a:lstStyle/>
          <a:p>
            <a:pPr algn="just"/>
            <a:r>
              <a:rPr lang="es-ES" sz="2800" dirty="0" smtClean="0"/>
              <a:t>… 3 en dientes empotrados en modelos de yeso tipo IV y articulados en un A.S.A. en el Laboratorio de Prótesis de la Facultad de Odontología y en laboratorios dentales externos, y 3 preparaciones en dientes de </a:t>
            </a:r>
            <a:r>
              <a:rPr lang="es-ES" sz="2800" dirty="0" err="1" smtClean="0"/>
              <a:t>tipodonto</a:t>
            </a:r>
            <a:r>
              <a:rPr lang="es-ES" sz="2800" dirty="0" smtClean="0"/>
              <a:t> colocados en boca de los simuladores, previa a la práctica demostrativa por parte del profesor.</a:t>
            </a:r>
            <a:endParaRPr lang="es-ES"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6</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17493084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Competencias profesionales</a:t>
            </a:r>
            <a:endParaRPr lang="es-ES" dirty="0"/>
          </a:p>
        </p:txBody>
      </p:sp>
      <p:sp>
        <p:nvSpPr>
          <p:cNvPr id="3" name="2 Marcador de contenido"/>
          <p:cNvSpPr>
            <a:spLocks noGrp="1"/>
          </p:cNvSpPr>
          <p:nvPr>
            <p:ph idx="1"/>
          </p:nvPr>
        </p:nvSpPr>
        <p:spPr/>
        <p:txBody>
          <a:bodyPr>
            <a:normAutofit/>
          </a:bodyPr>
          <a:lstStyle/>
          <a:p>
            <a:r>
              <a:rPr lang="es-ES" sz="2800" dirty="0" smtClean="0"/>
              <a:t>Elaborar programas de tratamiento preventivo, curativo, restaurativo y de rehabilitación de salud bucal del individuo en su contexto.</a:t>
            </a:r>
            <a:endParaRPr lang="es-ES"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7</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23219752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50203"/>
            <a:ext cx="7872410" cy="1143000"/>
          </a:xfrm>
        </p:spPr>
        <p:txBody>
          <a:bodyPr>
            <a:normAutofit fontScale="90000"/>
          </a:bodyPr>
          <a:lstStyle/>
          <a:p>
            <a:r>
              <a:rPr lang="es-ES" dirty="0" smtClean="0"/>
              <a:t>Contribución de la unidad de aprendizaje al perfil de  egreso</a:t>
            </a:r>
            <a:endParaRPr lang="es-ES" dirty="0"/>
          </a:p>
        </p:txBody>
      </p:sp>
      <p:sp>
        <p:nvSpPr>
          <p:cNvPr id="3" name="2 Marcador de contenido"/>
          <p:cNvSpPr>
            <a:spLocks noGrp="1"/>
          </p:cNvSpPr>
          <p:nvPr>
            <p:ph idx="1"/>
          </p:nvPr>
        </p:nvSpPr>
        <p:spPr>
          <a:xfrm>
            <a:off x="457200" y="1974554"/>
            <a:ext cx="8229600" cy="4526280"/>
          </a:xfrm>
        </p:spPr>
        <p:txBody>
          <a:bodyPr>
            <a:normAutofit/>
          </a:bodyPr>
          <a:lstStyle/>
          <a:p>
            <a:r>
              <a:rPr lang="es-ES" sz="2800" dirty="0" smtClean="0"/>
              <a:t>Aplicar estrategias de promoción de primer y segundo nivel de prevención de la salud bucal individual y comunitaria simulados.</a:t>
            </a:r>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8</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797224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818" y="692696"/>
            <a:ext cx="8286776" cy="1143000"/>
          </a:xfrm>
        </p:spPr>
        <p:txBody>
          <a:bodyPr>
            <a:noAutofit/>
          </a:bodyPr>
          <a:lstStyle/>
          <a:p>
            <a:r>
              <a:rPr lang="es-ES" sz="3200" dirty="0" smtClean="0"/>
              <a:t>Contribución de la unidad de aprendizaje al perfil de  egreso (Continuación)</a:t>
            </a:r>
            <a:endParaRPr lang="es-ES" sz="3200" dirty="0"/>
          </a:p>
        </p:txBody>
      </p:sp>
      <p:sp>
        <p:nvSpPr>
          <p:cNvPr id="3" name="2 Marcador de contenido"/>
          <p:cNvSpPr>
            <a:spLocks noGrp="1"/>
          </p:cNvSpPr>
          <p:nvPr>
            <p:ph idx="1"/>
          </p:nvPr>
        </p:nvSpPr>
        <p:spPr>
          <a:xfrm>
            <a:off x="539552" y="2636912"/>
            <a:ext cx="8229600" cy="4526280"/>
          </a:xfrm>
        </p:spPr>
        <p:txBody>
          <a:bodyPr>
            <a:normAutofit/>
          </a:bodyPr>
          <a:lstStyle/>
          <a:p>
            <a:r>
              <a:rPr lang="es-ES" sz="2800" dirty="0" smtClean="0"/>
              <a:t>Actualizar su práctica cotidiana con los nuevos conocimientos que se generen con los avances científicos y las innovaciones tecnológicas (aprendizaje autónoma).</a:t>
            </a:r>
            <a:endParaRPr lang="es-ES" sz="2800" dirty="0"/>
          </a:p>
        </p:txBody>
      </p:sp>
      <p:sp>
        <p:nvSpPr>
          <p:cNvPr id="4" name="3 Marcador de número de diapositiva"/>
          <p:cNvSpPr>
            <a:spLocks noGrp="1"/>
          </p:cNvSpPr>
          <p:nvPr>
            <p:ph type="sldNum" sz="quarter" idx="12"/>
          </p:nvPr>
        </p:nvSpPr>
        <p:spPr/>
        <p:txBody>
          <a:bodyPr/>
          <a:lstStyle/>
          <a:p>
            <a:fld id="{F691C450-36C6-466F-A271-D7F3C989DE6B}" type="slidenum">
              <a:rPr lang="es-ES" smtClean="0"/>
              <a:pPr/>
              <a:t>9</a:t>
            </a:fld>
            <a:endParaRPr lang="es-ES"/>
          </a:p>
        </p:txBody>
      </p:sp>
      <p:pic>
        <p:nvPicPr>
          <p:cNvPr id="6" name="5 Imagen" descr="Escudo%20UAEM.png"/>
          <p:cNvPicPr>
            <a:picLocks noChangeAspect="1"/>
          </p:cNvPicPr>
          <p:nvPr/>
        </p:nvPicPr>
        <p:blipFill>
          <a:blip r:embed="rId2" cstate="print"/>
          <a:stretch>
            <a:fillRect/>
          </a:stretch>
        </p:blipFill>
        <p:spPr>
          <a:xfrm>
            <a:off x="0" y="31046"/>
            <a:ext cx="696634" cy="58964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45337"/>
            <a:ext cx="628872" cy="575351"/>
          </a:xfrm>
          <a:prstGeom prst="rect">
            <a:avLst/>
          </a:prstGeom>
        </p:spPr>
      </p:pic>
    </p:spTree>
    <p:extLst>
      <p:ext uri="{BB962C8B-B14F-4D97-AF65-F5344CB8AC3E}">
        <p14:creationId xmlns:p14="http://schemas.microsoft.com/office/powerpoint/2010/main" val="9196272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1269</TotalTime>
  <Words>2714</Words>
  <Application>Microsoft Office PowerPoint</Application>
  <PresentationFormat>Presentación en pantalla (4:3)</PresentationFormat>
  <Paragraphs>371</Paragraphs>
  <Slides>56</Slides>
  <Notes>40</Notes>
  <HiddenSlides>0</HiddenSlides>
  <MMClips>0</MMClips>
  <ScaleCrop>false</ScaleCrop>
  <HeadingPairs>
    <vt:vector size="4" baseType="variant">
      <vt:variant>
        <vt:lpstr>Tema</vt:lpstr>
      </vt:variant>
      <vt:variant>
        <vt:i4>1</vt:i4>
      </vt:variant>
      <vt:variant>
        <vt:lpstr>Títulos de diapositiva</vt:lpstr>
      </vt:variant>
      <vt:variant>
        <vt:i4>56</vt:i4>
      </vt:variant>
    </vt:vector>
  </HeadingPairs>
  <TitlesOfParts>
    <vt:vector size="57" baseType="lpstr">
      <vt:lpstr>Forma de onda</vt:lpstr>
      <vt:lpstr>Presentación de PowerPoint</vt:lpstr>
      <vt:lpstr>Presentación de PowerPoint</vt:lpstr>
      <vt:lpstr>Presentación de PowerPoint</vt:lpstr>
      <vt:lpstr>Presentación de PowerPoint</vt:lpstr>
      <vt:lpstr>Propósito de la Unidad de Aprendizaje</vt:lpstr>
      <vt:lpstr>Propósito de la Unidad de Aprendizaje (Continuación) </vt:lpstr>
      <vt:lpstr>Competencias profesionales</vt:lpstr>
      <vt:lpstr>Contribución de la unidad de aprendizaje al perfil de  egreso</vt:lpstr>
      <vt:lpstr>Contribución de la unidad de aprendizaje al perfil de  egreso (Continuación)</vt:lpstr>
      <vt:lpstr>Unidad de Aprendizaje IV </vt:lpstr>
      <vt:lpstr>Conocimientos de la unidad de competencia </vt:lpstr>
      <vt:lpstr>Habilidades de la unidad de competencia </vt:lpstr>
      <vt:lpstr>Actitudes/Valores de la unidad de competencia </vt:lpstr>
      <vt:lpstr>Actitudes/Valores de la unidad de competencia </vt:lpstr>
      <vt:lpstr>ELABORACIÓN DE RESTAURACIONES  PROVISIONALES</vt:lpstr>
      <vt:lpstr>Restauración provisional</vt:lpstr>
      <vt:lpstr>Ventajas </vt:lpstr>
      <vt:lpstr>REQUISITOS DE UNA RESTAURACIÓN PROVISIONAL</vt:lpstr>
      <vt:lpstr>Protección pulpar</vt:lpstr>
      <vt:lpstr>Estabilidad posicional</vt:lpstr>
      <vt:lpstr>Función oclusal</vt:lpstr>
      <vt:lpstr>Limpieza fácil</vt:lpstr>
      <vt:lpstr>Márgenes no desbordantes</vt:lpstr>
      <vt:lpstr>Fuerza y retención</vt:lpstr>
      <vt:lpstr>Estética </vt:lpstr>
      <vt:lpstr>Tipos de restauraciones provisionales</vt:lpstr>
      <vt:lpstr>Técnica directa</vt:lpstr>
      <vt:lpstr>Técnica indirecta</vt:lpstr>
      <vt:lpstr>Resinas para restauraciones provisionales</vt:lpstr>
      <vt:lpstr>Tipos de resinas</vt:lpstr>
      <vt:lpstr>Poli metil metacrilato</vt:lpstr>
      <vt:lpstr>Poli etil metacrilato</vt:lpstr>
      <vt:lpstr>Poli vinil-etil metacrilato</vt:lpstr>
      <vt:lpstr>Bis-acril composite</vt:lpstr>
      <vt:lpstr>VLC Dimetacrilato de uretano</vt:lpstr>
      <vt:lpstr>Técnicas para restauraciones provisionales individualizadas</vt:lpstr>
      <vt:lpstr>Corona provisional fabricada por sobreimpresión </vt:lpstr>
      <vt:lpstr>Instrumental </vt:lpstr>
      <vt:lpstr>Instrumental </vt:lpstr>
      <vt:lpstr>Instrumental </vt:lpstr>
      <vt:lpstr>Técnica </vt:lpstr>
      <vt:lpstr>Técnica </vt:lpstr>
      <vt:lpstr>Técnica </vt:lpstr>
      <vt:lpstr>Técnica </vt:lpstr>
      <vt:lpstr>Técnica </vt:lpstr>
      <vt:lpstr>Técnica </vt:lpstr>
      <vt:lpstr>Técnica </vt:lpstr>
      <vt:lpstr>Técnica </vt:lpstr>
      <vt:lpstr>Técnica </vt:lpstr>
      <vt:lpstr>Técnica directa </vt:lpstr>
      <vt:lpstr>Procedimiento </vt:lpstr>
      <vt:lpstr>Procedimiento </vt:lpstr>
      <vt:lpstr>Procedimiento </vt:lpstr>
      <vt:lpstr>Procedimiento </vt:lpstr>
      <vt:lpstr>Cementado del provisonal</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ELABORACIÓN DE PROVISIONALES</dc:title>
  <dc:creator>Erendira Delgado</dc:creator>
  <cp:lastModifiedBy>Erendira Delgado</cp:lastModifiedBy>
  <cp:revision>54</cp:revision>
  <dcterms:created xsi:type="dcterms:W3CDTF">2017-06-17T23:05:53Z</dcterms:created>
  <dcterms:modified xsi:type="dcterms:W3CDTF">2017-10-12T00:24:23Z</dcterms:modified>
</cp:coreProperties>
</file>