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314" r:id="rId2"/>
    <p:sldId id="315" r:id="rId3"/>
    <p:sldId id="316" r:id="rId4"/>
    <p:sldId id="317" r:id="rId5"/>
    <p:sldId id="318" r:id="rId6"/>
    <p:sldId id="319" r:id="rId7"/>
    <p:sldId id="320" r:id="rId8"/>
    <p:sldId id="321" r:id="rId9"/>
    <p:sldId id="322" r:id="rId10"/>
    <p:sldId id="323" r:id="rId11"/>
    <p:sldId id="324" r:id="rId12"/>
    <p:sldId id="325" r:id="rId13"/>
    <p:sldId id="256"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312" r:id="rId30"/>
    <p:sldId id="313" r:id="rId31"/>
    <p:sldId id="272" r:id="rId32"/>
    <p:sldId id="273" r:id="rId33"/>
    <p:sldId id="274" r:id="rId34"/>
    <p:sldId id="279" r:id="rId35"/>
    <p:sldId id="280" r:id="rId36"/>
    <p:sldId id="275" r:id="rId37"/>
    <p:sldId id="276" r:id="rId38"/>
    <p:sldId id="281" r:id="rId39"/>
    <p:sldId id="282" r:id="rId40"/>
    <p:sldId id="278" r:id="rId41"/>
    <p:sldId id="283" r:id="rId42"/>
    <p:sldId id="285" r:id="rId43"/>
    <p:sldId id="286" r:id="rId44"/>
    <p:sldId id="287" r:id="rId45"/>
    <p:sldId id="288" r:id="rId46"/>
    <p:sldId id="289" r:id="rId47"/>
    <p:sldId id="290" r:id="rId48"/>
    <p:sldId id="291" r:id="rId49"/>
    <p:sldId id="292" r:id="rId50"/>
    <p:sldId id="294" r:id="rId51"/>
    <p:sldId id="293" r:id="rId52"/>
    <p:sldId id="296" r:id="rId53"/>
    <p:sldId id="297" r:id="rId54"/>
    <p:sldId id="298" r:id="rId55"/>
    <p:sldId id="299" r:id="rId56"/>
    <p:sldId id="300" r:id="rId57"/>
    <p:sldId id="301" r:id="rId58"/>
    <p:sldId id="302" r:id="rId59"/>
    <p:sldId id="303" r:id="rId60"/>
    <p:sldId id="304" r:id="rId61"/>
    <p:sldId id="305" r:id="rId62"/>
    <p:sldId id="306" r:id="rId63"/>
    <p:sldId id="307" r:id="rId64"/>
    <p:sldId id="308" r:id="rId65"/>
    <p:sldId id="309" r:id="rId66"/>
    <p:sldId id="310" r:id="rId67"/>
    <p:sldId id="311" r:id="rId68"/>
    <p:sldId id="327" r:id="rId6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1" autoAdjust="0"/>
    <p:restoredTop sz="84520" autoAdjust="0"/>
  </p:normalViewPr>
  <p:slideViewPr>
    <p:cSldViewPr>
      <p:cViewPr varScale="1">
        <p:scale>
          <a:sx n="62" d="100"/>
          <a:sy n="62" d="100"/>
        </p:scale>
        <p:origin x="-1500" y="-7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000326-F125-42C0-9D12-8E746E6DB272}" type="datetimeFigureOut">
              <a:rPr lang="es-MX" smtClean="0"/>
              <a:t>11/10/2017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24B8C7-D707-491B-BF59-FD48FB13FB05}" type="slidenum">
              <a:rPr lang="es-MX" smtClean="0"/>
              <a:t>‹Nº›</a:t>
            </a:fld>
            <a:endParaRPr lang="es-MX"/>
          </a:p>
        </p:txBody>
      </p:sp>
    </p:spTree>
    <p:extLst>
      <p:ext uri="{BB962C8B-B14F-4D97-AF65-F5344CB8AC3E}">
        <p14:creationId xmlns:p14="http://schemas.microsoft.com/office/powerpoint/2010/main" val="590010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Cada uno</a:t>
            </a:r>
            <a:r>
              <a:rPr lang="es-MX" baseline="0" dirty="0" smtClean="0"/>
              <a:t> de estos materiales duplica las estructuras bucales con exactitud suficiente para ser usados en la fabricación de restauraciones protésicas fijas o removibles.</a:t>
            </a:r>
          </a:p>
          <a:p>
            <a:r>
              <a:rPr lang="es-MX" dirty="0" smtClean="0"/>
              <a:t>La mayoría son sistemas de dos componentes proporcionados en forma de pasta.</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14</a:t>
            </a:fld>
            <a:endParaRPr lang="es-MX"/>
          </a:p>
        </p:txBody>
      </p:sp>
    </p:spTree>
    <p:extLst>
      <p:ext uri="{BB962C8B-B14F-4D97-AF65-F5344CB8AC3E}">
        <p14:creationId xmlns:p14="http://schemas.microsoft.com/office/powerpoint/2010/main" val="3383970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Durante el fraguado final se forma un material de elasticidad</a:t>
            </a:r>
            <a:r>
              <a:rPr lang="es-MX" baseline="0" dirty="0" smtClean="0"/>
              <a:t> y resistencia adecuadas que puede eliminarse fácilmente de los socavados.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23</a:t>
            </a:fld>
            <a:endParaRPr lang="es-MX"/>
          </a:p>
        </p:txBody>
      </p:sp>
    </p:spTree>
    <p:extLst>
      <p:ext uri="{BB962C8B-B14F-4D97-AF65-F5344CB8AC3E}">
        <p14:creationId xmlns:p14="http://schemas.microsoft.com/office/powerpoint/2010/main" val="1226174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humedad y la temperatura ejercen un efecto importante en el curso de la reacción. El</a:t>
            </a:r>
            <a:r>
              <a:rPr lang="es-MX" baseline="0" dirty="0" smtClean="0"/>
              <a:t> calor y las condiciones de humedad aceleran el fraguado de material.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24</a:t>
            </a:fld>
            <a:endParaRPr lang="es-MX"/>
          </a:p>
        </p:txBody>
      </p:sp>
    </p:spTree>
    <p:extLst>
      <p:ext uri="{BB962C8B-B14F-4D97-AF65-F5344CB8AC3E}">
        <p14:creationId xmlns:p14="http://schemas.microsoft.com/office/powerpoint/2010/main" val="1214368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relleno proporciona la resistencia requerida.</a:t>
            </a:r>
          </a:p>
          <a:p>
            <a:r>
              <a:rPr lang="es-MX" dirty="0" smtClean="0"/>
              <a:t>El plastificante confiere la viscosidad apropiada a la pasta</a:t>
            </a:r>
          </a:p>
          <a:p>
            <a:r>
              <a:rPr lang="es-MX" dirty="0" smtClean="0"/>
              <a:t>El</a:t>
            </a:r>
            <a:r>
              <a:rPr lang="es-MX" baseline="0" dirty="0" smtClean="0"/>
              <a:t> azufre promueve la reacción.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25</a:t>
            </a:fld>
            <a:endParaRPr lang="es-MX"/>
          </a:p>
        </p:txBody>
      </p:sp>
    </p:spTree>
    <p:extLst>
      <p:ext uri="{BB962C8B-B14F-4D97-AF65-F5344CB8AC3E}">
        <p14:creationId xmlns:p14="http://schemas.microsoft.com/office/powerpoint/2010/main" val="1590802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retardadores se agregan para controlar la velocidad de fraguado.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26</a:t>
            </a:fld>
            <a:endParaRPr lang="es-MX"/>
          </a:p>
        </p:txBody>
      </p:sp>
    </p:spTree>
    <p:extLst>
      <p:ext uri="{BB962C8B-B14F-4D97-AF65-F5344CB8AC3E}">
        <p14:creationId xmlns:p14="http://schemas.microsoft.com/office/powerpoint/2010/main" val="1793284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ciertos</a:t>
            </a:r>
            <a:r>
              <a:rPr lang="es-MX" baseline="0" dirty="0" smtClean="0"/>
              <a:t> productos se puede obtener cierta flexibilidad en el tiempo de trabajo y fraguado al cambiar las proporciones. Esto debe efectuarse con mucha precaución, porque las propiedades mecánicas, como resistencia y elasticidad pueden ser afectadas adversamente.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27</a:t>
            </a:fld>
            <a:endParaRPr lang="es-MX"/>
          </a:p>
        </p:txBody>
      </p:sp>
    </p:spTree>
    <p:extLst>
      <p:ext uri="{BB962C8B-B14F-4D97-AF65-F5344CB8AC3E}">
        <p14:creationId xmlns:p14="http://schemas.microsoft.com/office/powerpoint/2010/main" val="1852469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la mezcla no es homogénea,</a:t>
            </a:r>
            <a:r>
              <a:rPr lang="es-MX" baseline="0" dirty="0" smtClean="0"/>
              <a:t> el curado no será uniforme y causará una impresión distorsionada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28</a:t>
            </a:fld>
            <a:endParaRPr lang="es-MX"/>
          </a:p>
        </p:txBody>
      </p:sp>
    </p:spTree>
    <p:extLst>
      <p:ext uri="{BB962C8B-B14F-4D97-AF65-F5344CB8AC3E}">
        <p14:creationId xmlns:p14="http://schemas.microsoft.com/office/powerpoint/2010/main" val="3885224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importante considerar las</a:t>
            </a:r>
            <a:r>
              <a:rPr lang="es-MX" baseline="0" dirty="0" smtClean="0"/>
              <a:t> ventajas y desventajas que ofrece cada material de impresión del que disponemos de acuerdo a las necesidades de cada caso.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29</a:t>
            </a:fld>
            <a:endParaRPr lang="es-MX"/>
          </a:p>
        </p:txBody>
      </p:sp>
    </p:spTree>
    <p:extLst>
      <p:ext uri="{BB962C8B-B14F-4D97-AF65-F5344CB8AC3E}">
        <p14:creationId xmlns:p14="http://schemas.microsoft.com/office/powerpoint/2010/main" val="4126632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clínico debe</a:t>
            </a:r>
            <a:r>
              <a:rPr lang="es-MX" baseline="0" dirty="0" smtClean="0"/>
              <a:t> considerar las desventajas de este material al momento de seleccionarlo como material de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30</a:t>
            </a:fld>
            <a:endParaRPr lang="es-MX"/>
          </a:p>
        </p:txBody>
      </p:sp>
    </p:spTree>
    <p:extLst>
      <p:ext uri="{BB962C8B-B14F-4D97-AF65-F5344CB8AC3E}">
        <p14:creationId xmlns:p14="http://schemas.microsoft.com/office/powerpoint/2010/main" val="24681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Otro de los materiales de impresión que se va a abordar</a:t>
            </a:r>
            <a:r>
              <a:rPr lang="es-MX" baseline="0" dirty="0" smtClean="0"/>
              <a:t> en las siguientes diapositivas es la silicona por condensación.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31</a:t>
            </a:fld>
            <a:endParaRPr lang="es-MX"/>
          </a:p>
        </p:txBody>
      </p:sp>
    </p:spTree>
    <p:extLst>
      <p:ext uri="{BB962C8B-B14F-4D97-AF65-F5344CB8AC3E}">
        <p14:creationId xmlns:p14="http://schemas.microsoft.com/office/powerpoint/2010/main" val="25333313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formación del elastómero ocurre a través de enlace</a:t>
            </a:r>
            <a:r>
              <a:rPr lang="es-MX" baseline="0" dirty="0" smtClean="0"/>
              <a:t> cruzado entre los grupos terminales de los polímeros de silicona y el silicato alquilo para formar una red tridimensional.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32</a:t>
            </a:fld>
            <a:endParaRPr lang="es-MX"/>
          </a:p>
        </p:txBody>
      </p:sp>
    </p:spTree>
    <p:extLst>
      <p:ext uri="{BB962C8B-B14F-4D97-AF65-F5344CB8AC3E}">
        <p14:creationId xmlns:p14="http://schemas.microsoft.com/office/powerpoint/2010/main" val="2788589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Polimerización es el p</a:t>
            </a:r>
            <a:r>
              <a:rPr lang="es-MX" sz="1200" b="0" i="0" kern="1200" dirty="0" smtClean="0">
                <a:solidFill>
                  <a:schemeClr val="tx1"/>
                </a:solidFill>
                <a:effectLst/>
                <a:latin typeface="+mn-lt"/>
                <a:ea typeface="+mn-ea"/>
                <a:cs typeface="+mn-cs"/>
              </a:rPr>
              <a:t>roceso mediante el cual las moléculas simples, iguales o diferentes, reaccionan entre sí por adición o condensación y forman otras moléculas de peso doble, triple, etc.</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15</a:t>
            </a:fld>
            <a:endParaRPr lang="es-MX"/>
          </a:p>
        </p:txBody>
      </p:sp>
    </p:spTree>
    <p:extLst>
      <p:ext uri="{BB962C8B-B14F-4D97-AF65-F5344CB8AC3E}">
        <p14:creationId xmlns:p14="http://schemas.microsoft.com/office/powerpoint/2010/main" val="3654112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a:t>
            </a:r>
            <a:r>
              <a:rPr lang="es-MX" baseline="0" dirty="0" smtClean="0"/>
              <a:t> materiales de impresión de silicona por condensación son abastecidos como una pasta base y un líquido de baja viscosidad o pasta catalizadora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33</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Debido</a:t>
            </a:r>
            <a:r>
              <a:rPr lang="es-MX" baseline="0" dirty="0" smtClean="0"/>
              <a:t> a la ley de las mezclas la expansión térmica total es menor que la del polímero debido a que la partícula de relleno tiene un coeficiente de expansión térmica más pequeño.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34</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polímeros no tienen color característico, como el</a:t>
            </a:r>
            <a:r>
              <a:rPr lang="es-MX" baseline="0" dirty="0" smtClean="0"/>
              <a:t> color café del dióxido de plomo usado en los </a:t>
            </a:r>
            <a:r>
              <a:rPr lang="es-MX" baseline="0" dirty="0" err="1" smtClean="0"/>
              <a:t>polisulfuros</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35</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 momento de ser utilizadas ambas sustancias</a:t>
            </a:r>
            <a:r>
              <a:rPr lang="es-MX" baseline="0" dirty="0" smtClean="0"/>
              <a:t> para que se lleve a cabo la reacción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36</a:t>
            </a:fld>
            <a:endParaRPr lang="es-MX"/>
          </a:p>
        </p:txBody>
      </p:sp>
    </p:spTree>
    <p:extLst>
      <p:ext uri="{BB962C8B-B14F-4D97-AF65-F5344CB8AC3E}">
        <p14:creationId xmlns:p14="http://schemas.microsoft.com/office/powerpoint/2010/main" val="17924189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clínico debe cuidar las proporciones de la mezcla para no interferir con las propiedades del material.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37</a:t>
            </a:fld>
            <a:endParaRPr lang="es-MX"/>
          </a:p>
        </p:txBody>
      </p:sp>
    </p:spTree>
    <p:extLst>
      <p:ext uri="{BB962C8B-B14F-4D97-AF65-F5344CB8AC3E}">
        <p14:creationId xmlns:p14="http://schemas.microsoft.com/office/powerpoint/2010/main" val="31590209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a:t>
            </a:r>
            <a:r>
              <a:rPr lang="es-MX" baseline="0" dirty="0" smtClean="0"/>
              <a:t> mezcla homogénea debe tener un color uniforme después de haber mezclado ambos componentes.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38</a:t>
            </a:fld>
            <a:endParaRPr lang="es-MX"/>
          </a:p>
        </p:txBody>
      </p:sp>
    </p:spTree>
    <p:extLst>
      <p:ext uri="{BB962C8B-B14F-4D97-AF65-F5344CB8AC3E}">
        <p14:creationId xmlns:p14="http://schemas.microsoft.com/office/powerpoint/2010/main" val="2922806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producción</a:t>
            </a:r>
            <a:r>
              <a:rPr lang="es-MX" baseline="0" dirty="0" smtClean="0"/>
              <a:t> de material bien mezclado no es fácil cuando se mezclan masilla y líquido oleoso, por lo que algunos fabricantes han formulado un sistema de doble masilla.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39</a:t>
            </a:fld>
            <a:endParaRPr lang="es-MX"/>
          </a:p>
        </p:txBody>
      </p:sp>
    </p:spTree>
    <p:extLst>
      <p:ext uri="{BB962C8B-B14F-4D97-AF65-F5344CB8AC3E}">
        <p14:creationId xmlns:p14="http://schemas.microsoft.com/office/powerpoint/2010/main" val="2891554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lo</a:t>
            </a:r>
            <a:r>
              <a:rPr lang="es-MX" baseline="0" dirty="0" smtClean="0"/>
              <a:t> indican los tiempos en el cuadro, la temperatura tiene influencia significativa sobre la velocidad de curado de los materiales de silicona por condensación.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40</a:t>
            </a:fld>
            <a:endParaRPr lang="es-MX"/>
          </a:p>
        </p:txBody>
      </p:sp>
    </p:spTree>
    <p:extLst>
      <p:ext uri="{BB962C8B-B14F-4D97-AF65-F5344CB8AC3E}">
        <p14:creationId xmlns:p14="http://schemas.microsoft.com/office/powerpoint/2010/main" val="17576613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explica en la diapositiva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41</a:t>
            </a:fld>
            <a:endParaRPr lang="es-MX"/>
          </a:p>
        </p:txBody>
      </p:sp>
    </p:spTree>
    <p:extLst>
      <p:ext uri="{BB962C8B-B14F-4D97-AF65-F5344CB8AC3E}">
        <p14:creationId xmlns:p14="http://schemas.microsoft.com/office/powerpoint/2010/main" val="551062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impresiones deben ser removidas pronto para que la deformación</a:t>
            </a:r>
            <a:r>
              <a:rPr lang="es-MX" baseline="0" dirty="0" smtClean="0"/>
              <a:t> sea elástica y recuperable.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42</a:t>
            </a:fld>
            <a:endParaRPr lang="es-MX"/>
          </a:p>
        </p:txBody>
      </p:sp>
    </p:spTree>
    <p:extLst>
      <p:ext uri="{BB962C8B-B14F-4D97-AF65-F5344CB8AC3E}">
        <p14:creationId xmlns:p14="http://schemas.microsoft.com/office/powerpoint/2010/main" val="2671177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tiempo de trabajo debe exceder el tiempo requerido para la mezcla, llenado de la jeringa y la bandeja.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16</a:t>
            </a:fld>
            <a:endParaRPr lang="es-MX"/>
          </a:p>
        </p:txBody>
      </p:sp>
    </p:spTree>
    <p:extLst>
      <p:ext uri="{BB962C8B-B14F-4D97-AF65-F5344CB8AC3E}">
        <p14:creationId xmlns:p14="http://schemas.microsoft.com/office/powerpoint/2010/main" val="3501975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Si se aplica una fuerza rápida se asegura mayor resistencia al rasgado,</a:t>
            </a:r>
            <a:r>
              <a:rPr lang="es-MX" baseline="0" dirty="0" smtClean="0"/>
              <a:t> por lo que es importante remover pronto la impresión una vez que se ha roto el sello de aire.</a:t>
            </a:r>
            <a:endParaRPr lang="es-MX" dirty="0" smtClean="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43</a:t>
            </a:fld>
            <a:endParaRPr lang="es-MX"/>
          </a:p>
        </p:txBody>
      </p:sp>
    </p:spTree>
    <p:extLst>
      <p:ext uri="{BB962C8B-B14F-4D97-AF65-F5344CB8AC3E}">
        <p14:creationId xmlns:p14="http://schemas.microsoft.com/office/powerpoint/2010/main" val="9638797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Debido a</a:t>
            </a:r>
            <a:r>
              <a:rPr lang="es-MX" baseline="0" dirty="0" smtClean="0"/>
              <a:t> que la reacción de polimerización continúa incluso después de que el material fragua clínicamente, el encogimiento por polimerización también continúa.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44</a:t>
            </a:fld>
            <a:endParaRPr lang="es-MX"/>
          </a:p>
        </p:txBody>
      </p:sp>
    </p:spTree>
    <p:extLst>
      <p:ext uri="{BB962C8B-B14F-4D97-AF65-F5344CB8AC3E}">
        <p14:creationId xmlns:p14="http://schemas.microsoft.com/office/powerpoint/2010/main" val="14857121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necesita una </a:t>
            </a:r>
            <a:r>
              <a:rPr lang="es-MX" dirty="0" smtClean="0"/>
              <a:t>inspección </a:t>
            </a:r>
            <a:r>
              <a:rPr lang="es-MX" dirty="0" smtClean="0"/>
              <a:t>cuidados de la impresión en busca de áreas rotas para asegurar el registro correcto de los detalles y en</a:t>
            </a:r>
            <a:r>
              <a:rPr lang="es-MX" baseline="0" dirty="0" smtClean="0"/>
              <a:t> caso de descubrir roturas se debe revisar para eliminar cualquier remanente del material.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45</a:t>
            </a:fld>
            <a:endParaRPr lang="es-MX"/>
          </a:p>
        </p:txBody>
      </p:sp>
    </p:spTree>
    <p:extLst>
      <p:ext uri="{BB962C8B-B14F-4D97-AF65-F5344CB8AC3E}">
        <p14:creationId xmlns:p14="http://schemas.microsoft.com/office/powerpoint/2010/main" val="6786264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meta del fabricante es lograr un compromiso en los requerimientos conflictivos, como estabilidad del tiempo de vida a largo plazo, rápida  </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46</a:t>
            </a:fld>
            <a:endParaRPr lang="es-MX"/>
          </a:p>
        </p:txBody>
      </p:sp>
    </p:spTree>
    <p:extLst>
      <p:ext uri="{BB962C8B-B14F-4D97-AF65-F5344CB8AC3E}">
        <p14:creationId xmlns:p14="http://schemas.microsoft.com/office/powerpoint/2010/main" val="40740487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el material se extiende sobre el borde de la bandeja, se recomienda</a:t>
            </a:r>
            <a:r>
              <a:rPr lang="es-MX" baseline="0" dirty="0" smtClean="0"/>
              <a:t> pintar adhesivo en los bordes externos de la bandeja para incrementar al máximo la retención.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47</a:t>
            </a:fld>
            <a:endParaRPr lang="es-MX"/>
          </a:p>
        </p:txBody>
      </p:sp>
    </p:spTree>
    <p:extLst>
      <p:ext uri="{BB962C8B-B14F-4D97-AF65-F5344CB8AC3E}">
        <p14:creationId xmlns:p14="http://schemas.microsoft.com/office/powerpoint/2010/main" val="28277677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reproducir los ángulos agudos de las preparaciones</a:t>
            </a:r>
            <a:r>
              <a:rPr lang="es-MX" baseline="0" dirty="0" smtClean="0"/>
              <a:t> es necesario usar una jeringa e inyectar el material dentro de las preparaciones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48</a:t>
            </a:fld>
            <a:endParaRPr lang="es-MX"/>
          </a:p>
        </p:txBody>
      </p:sp>
    </p:spTree>
    <p:extLst>
      <p:ext uri="{BB962C8B-B14F-4D97-AF65-F5344CB8AC3E}">
        <p14:creationId xmlns:p14="http://schemas.microsoft.com/office/powerpoint/2010/main" val="8154201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mezcla de la base y el acelerador a una consistencia de masilla puede se extraña. Algunos clínicos prefieren incorporar el acelerador</a:t>
            </a:r>
            <a:r>
              <a:rPr lang="es-MX" baseline="0" dirty="0" smtClean="0"/>
              <a:t> en la masilla mezclando en una loseta y completar el proceso de amasado con los dedos.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49</a:t>
            </a:fld>
            <a:endParaRPr lang="es-MX"/>
          </a:p>
        </p:txBody>
      </p:sp>
    </p:spTree>
    <p:extLst>
      <p:ext uri="{BB962C8B-B14F-4D97-AF65-F5344CB8AC3E}">
        <p14:creationId xmlns:p14="http://schemas.microsoft.com/office/powerpoint/2010/main" val="23469714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ventajas que ofrece el material son buenas y son</a:t>
            </a:r>
            <a:r>
              <a:rPr lang="es-MX" baseline="0" dirty="0" smtClean="0"/>
              <a:t> adecuados para procedimientos de prótesis fija y operatoria dental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50</a:t>
            </a:fld>
            <a:endParaRPr lang="es-MX"/>
          </a:p>
        </p:txBody>
      </p:sp>
    </p:spTree>
    <p:extLst>
      <p:ext uri="{BB962C8B-B14F-4D97-AF65-F5344CB8AC3E}">
        <p14:creationId xmlns:p14="http://schemas.microsoft.com/office/powerpoint/2010/main" val="22811553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Importante es considerar las desventajas</a:t>
            </a:r>
            <a:r>
              <a:rPr lang="es-MX" baseline="0" dirty="0" smtClean="0"/>
              <a:t> del material en relación al procedimiento que se va a realizar.</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51</a:t>
            </a:fld>
            <a:endParaRPr lang="es-MX"/>
          </a:p>
        </p:txBody>
      </p:sp>
    </p:spTree>
    <p:extLst>
      <p:ext uri="{BB962C8B-B14F-4D97-AF65-F5344CB8AC3E}">
        <p14:creationId xmlns:p14="http://schemas.microsoft.com/office/powerpoint/2010/main" val="220436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a:t>
            </a:r>
            <a:r>
              <a:rPr lang="es-MX" baseline="0" dirty="0" smtClean="0"/>
              <a:t> hay experiencia acerca de efectos adversos con el uso de laguna solución antiséptica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52</a:t>
            </a:fld>
            <a:endParaRPr lang="es-MX"/>
          </a:p>
        </p:txBody>
      </p:sp>
    </p:spTree>
    <p:extLst>
      <p:ext uri="{BB962C8B-B14F-4D97-AF65-F5344CB8AC3E}">
        <p14:creationId xmlns:p14="http://schemas.microsoft.com/office/powerpoint/2010/main" val="4192524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Remover la impresión es causa común de distorsión. </a:t>
            </a:r>
          </a:p>
          <a:p>
            <a:r>
              <a:rPr lang="es-MX" dirty="0" smtClean="0"/>
              <a:t>Si el material no fragua</a:t>
            </a:r>
            <a:r>
              <a:rPr lang="es-MX" baseline="0" dirty="0" smtClean="0"/>
              <a:t> adecuadamente, los materiales no tendrán suficientes propiedades elásticas para responder a la distensión durante la remoción de la boca.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17</a:t>
            </a:fld>
            <a:endParaRPr lang="es-MX"/>
          </a:p>
        </p:txBody>
      </p:sp>
    </p:spTree>
    <p:extLst>
      <p:ext uri="{BB962C8B-B14F-4D97-AF65-F5344CB8AC3E}">
        <p14:creationId xmlns:p14="http://schemas.microsoft.com/office/powerpoint/2010/main" val="33177234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evitar distorsiones es</a:t>
            </a:r>
            <a:r>
              <a:rPr lang="es-MX" baseline="0" dirty="0" smtClean="0"/>
              <a:t> importante realizar el vaciado de manera inmediata, después de haber removido la impresión de la boca del </a:t>
            </a:r>
            <a:r>
              <a:rPr lang="es-MX" baseline="0" dirty="0" smtClean="0"/>
              <a:t>paciente</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53</a:t>
            </a:fld>
            <a:endParaRPr lang="es-MX"/>
          </a:p>
        </p:txBody>
      </p:sp>
    </p:spTree>
    <p:extLst>
      <p:ext uri="{BB962C8B-B14F-4D97-AF65-F5344CB8AC3E}">
        <p14:creationId xmlns:p14="http://schemas.microsoft.com/office/powerpoint/2010/main" val="35234669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Uno</a:t>
            </a:r>
            <a:r>
              <a:rPr lang="es-MX" baseline="0" dirty="0" smtClean="0"/>
              <a:t> de los materiales con mayor estabilidad dimensional es la silicona por adición, en las siguientes diapositivas se describirán algunos detalles de la misma.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54</a:t>
            </a:fld>
            <a:endParaRPr lang="es-MX"/>
          </a:p>
        </p:txBody>
      </p:sp>
    </p:spTree>
    <p:extLst>
      <p:ext uri="{BB962C8B-B14F-4D97-AF65-F5344CB8AC3E}">
        <p14:creationId xmlns:p14="http://schemas.microsoft.com/office/powerpoint/2010/main" val="1205207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hay subproductos de reacción en tanto se mantengan las proporciones correctas de silicona</a:t>
            </a:r>
            <a:r>
              <a:rPr lang="es-MX" baseline="0" dirty="0" smtClean="0"/>
              <a:t> de vinilo y silicona híbrida y no haya impurezas.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55</a:t>
            </a:fld>
            <a:endParaRPr lang="es-MX"/>
          </a:p>
        </p:txBody>
      </p:sp>
    </p:spTree>
    <p:extLst>
      <p:ext uri="{BB962C8B-B14F-4D97-AF65-F5344CB8AC3E}">
        <p14:creationId xmlns:p14="http://schemas.microsoft.com/office/powerpoint/2010/main" val="4105623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Ambas pastas (base y catalizador) contiene una forma de la silicona de vinilo.</a:t>
            </a:r>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56</a:t>
            </a:fld>
            <a:endParaRPr lang="es-MX"/>
          </a:p>
        </p:txBody>
      </p:sp>
    </p:spTree>
    <p:extLst>
      <p:ext uri="{BB962C8B-B14F-4D97-AF65-F5344CB8AC3E}">
        <p14:creationId xmlns:p14="http://schemas.microsoft.com/office/powerpoint/2010/main" val="579600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contaminación es tan invasiva que tocando el diente</a:t>
            </a:r>
            <a:r>
              <a:rPr lang="es-MX" baseline="0" dirty="0" smtClean="0"/>
              <a:t> con el guante antes de asentar la impresión puede inhibir el fraguado en la superficie mas próxima a los dientes.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57</a:t>
            </a:fld>
            <a:endParaRPr lang="es-MX"/>
          </a:p>
        </p:txBody>
      </p:sp>
    </p:spTree>
    <p:extLst>
      <p:ext uri="{BB962C8B-B14F-4D97-AF65-F5344CB8AC3E}">
        <p14:creationId xmlns:p14="http://schemas.microsoft.com/office/powerpoint/2010/main" val="37256443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la base y</a:t>
            </a:r>
            <a:r>
              <a:rPr lang="es-MX" baseline="0" dirty="0" smtClean="0"/>
              <a:t> el catalizador contienen materiales similares, también tienen viscosidades equivalentes, lo que facilita su mezclado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58</a:t>
            </a:fld>
            <a:endParaRPr lang="es-MX"/>
          </a:p>
        </p:txBody>
      </p:sp>
    </p:spTree>
    <p:extLst>
      <p:ext uri="{BB962C8B-B14F-4D97-AF65-F5344CB8AC3E}">
        <p14:creationId xmlns:p14="http://schemas.microsoft.com/office/powerpoint/2010/main" val="7064030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Generalmente se usan para</a:t>
            </a:r>
            <a:r>
              <a:rPr lang="es-MX" baseline="0" dirty="0" smtClean="0"/>
              <a:t> materiales de baja y mediana viscosidad, los de masilla y cuerpo pesado se han modificado para que se acomoden en el mezclador.</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59</a:t>
            </a:fld>
            <a:endParaRPr lang="es-MX"/>
          </a:p>
        </p:txBody>
      </p:sp>
    </p:spTree>
    <p:extLst>
      <p:ext uri="{BB962C8B-B14F-4D97-AF65-F5344CB8AC3E}">
        <p14:creationId xmlns:p14="http://schemas.microsoft.com/office/powerpoint/2010/main" val="32544693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excelente propiedad elástica presenta un problema en que la masilla de cuerpo</a:t>
            </a:r>
            <a:r>
              <a:rPr lang="es-MX" baseline="0" dirty="0" smtClean="0"/>
              <a:t> pesado empieza a reaccionar mientras todavía el funcionamiento está organizándose.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60</a:t>
            </a:fld>
            <a:endParaRPr lang="es-MX"/>
          </a:p>
        </p:txBody>
      </p:sp>
    </p:spTree>
    <p:extLst>
      <p:ext uri="{BB962C8B-B14F-4D97-AF65-F5344CB8AC3E}">
        <p14:creationId xmlns:p14="http://schemas.microsoft.com/office/powerpoint/2010/main" val="383416034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incorrecta</a:t>
            </a:r>
            <a:r>
              <a:rPr lang="es-MX" baseline="0" dirty="0" smtClean="0"/>
              <a:t> manipulación de este material puede hacer que sus propiedades se vean afectadas.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61</a:t>
            </a:fld>
            <a:endParaRPr lang="es-MX"/>
          </a:p>
        </p:txBody>
      </p:sp>
    </p:spTree>
    <p:extLst>
      <p:ext uri="{BB962C8B-B14F-4D97-AF65-F5344CB8AC3E}">
        <p14:creationId xmlns:p14="http://schemas.microsoft.com/office/powerpoint/2010/main" val="28799679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cambio dimensional primario viene de la contracción térmica de los materiales conforme se enfría el material de la temperatura de la boca a</a:t>
            </a:r>
            <a:r>
              <a:rPr lang="es-MX" baseline="0" dirty="0" smtClean="0"/>
              <a:t> la ambiental.</a:t>
            </a:r>
          </a:p>
          <a:p>
            <a:r>
              <a:rPr lang="es-MX" baseline="0" dirty="0" smtClean="0"/>
              <a:t>Se pueden hacer varios modelos de la misma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62</a:t>
            </a:fld>
            <a:endParaRPr lang="es-MX"/>
          </a:p>
        </p:txBody>
      </p:sp>
    </p:spTree>
    <p:extLst>
      <p:ext uri="{BB962C8B-B14F-4D97-AF65-F5344CB8AC3E}">
        <p14:creationId xmlns:p14="http://schemas.microsoft.com/office/powerpoint/2010/main" val="440074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materiales de</a:t>
            </a:r>
            <a:r>
              <a:rPr lang="es-MX" baseline="0" dirty="0" smtClean="0"/>
              <a:t> impresión </a:t>
            </a:r>
            <a:r>
              <a:rPr lang="es-MX" dirty="0" smtClean="0"/>
              <a:t>actuales registran exactamente los detalles necesarios si son manejados correctamente.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18</a:t>
            </a:fld>
            <a:endParaRPr lang="es-MX"/>
          </a:p>
        </p:txBody>
      </p:sp>
    </p:spTree>
    <p:extLst>
      <p:ext uri="{BB962C8B-B14F-4D97-AF65-F5344CB8AC3E}">
        <p14:creationId xmlns:p14="http://schemas.microsoft.com/office/powerpoint/2010/main" val="15836946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riesgo</a:t>
            </a:r>
            <a:r>
              <a:rPr lang="es-MX" baseline="0" dirty="0" smtClean="0"/>
              <a:t> de dejar material de impresión en la encía se reduce con un adecuado manejo del material y la recisión cuidadosa de los márgenes de la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63</a:t>
            </a:fld>
            <a:endParaRPr lang="es-MX"/>
          </a:p>
        </p:txBody>
      </p:sp>
    </p:spTree>
    <p:extLst>
      <p:ext uri="{BB962C8B-B14F-4D97-AF65-F5344CB8AC3E}">
        <p14:creationId xmlns:p14="http://schemas.microsoft.com/office/powerpoint/2010/main" val="10514992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inconveniencia de una inmersión mas larga es que el componente </a:t>
            </a:r>
            <a:r>
              <a:rPr lang="es-MX" dirty="0" err="1" smtClean="0"/>
              <a:t>tensoactivo</a:t>
            </a:r>
            <a:r>
              <a:rPr lang="es-MX" dirty="0" smtClean="0"/>
              <a:t> hace</a:t>
            </a:r>
            <a:r>
              <a:rPr lang="es-MX" baseline="0" dirty="0" smtClean="0"/>
              <a:t> mas </a:t>
            </a:r>
            <a:r>
              <a:rPr lang="es-MX" baseline="0" dirty="0" err="1" smtClean="0"/>
              <a:t>hidrofílicos</a:t>
            </a:r>
            <a:r>
              <a:rPr lang="es-MX" baseline="0" dirty="0" smtClean="0"/>
              <a:t> a los materiales.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64</a:t>
            </a:fld>
            <a:endParaRPr lang="es-MX"/>
          </a:p>
        </p:txBody>
      </p:sp>
    </p:spTree>
    <p:extLst>
      <p:ext uri="{BB962C8B-B14F-4D97-AF65-F5344CB8AC3E}">
        <p14:creationId xmlns:p14="http://schemas.microsoft.com/office/powerpoint/2010/main" val="85665062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Existen aerosoles </a:t>
            </a:r>
            <a:r>
              <a:rPr lang="es-MX" dirty="0" err="1" smtClean="0"/>
              <a:t>tensoactivos</a:t>
            </a:r>
            <a:r>
              <a:rPr lang="es-MX" baseline="0" dirty="0" smtClean="0"/>
              <a:t> </a:t>
            </a:r>
            <a:r>
              <a:rPr lang="es-MX" baseline="0" dirty="0" smtClean="0"/>
              <a:t>en el mercado que reducen la tensión superficial y la humedad del yeso piedra en la superficie de la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65</a:t>
            </a:fld>
            <a:endParaRPr lang="es-MX"/>
          </a:p>
        </p:txBody>
      </p:sp>
    </p:spTree>
    <p:extLst>
      <p:ext uri="{BB962C8B-B14F-4D97-AF65-F5344CB8AC3E}">
        <p14:creationId xmlns:p14="http://schemas.microsoft.com/office/powerpoint/2010/main" val="2265876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viscosidad</a:t>
            </a:r>
            <a:r>
              <a:rPr lang="es-MX" baseline="0" dirty="0" smtClean="0"/>
              <a:t> de estos materiales no se afecta por la temperatura; sin embargo el tiempo de curado si se reduce.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66</a:t>
            </a:fld>
            <a:endParaRPr lang="es-MX"/>
          </a:p>
        </p:txBody>
      </p:sp>
    </p:spTree>
    <p:extLst>
      <p:ext uri="{BB962C8B-B14F-4D97-AF65-F5344CB8AC3E}">
        <p14:creationId xmlns:p14="http://schemas.microsoft.com/office/powerpoint/2010/main" val="8041851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Debido a la estabilidad dimensional</a:t>
            </a:r>
            <a:r>
              <a:rPr lang="es-MX" baseline="0" dirty="0" smtClean="0"/>
              <a:t> y a la exactitud, es uno de los materiales de impresión de mayor elección en odontología.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67</a:t>
            </a:fld>
            <a:endParaRPr lang="es-MX"/>
          </a:p>
        </p:txBody>
      </p:sp>
    </p:spTree>
    <p:extLst>
      <p:ext uri="{BB962C8B-B14F-4D97-AF65-F5344CB8AC3E}">
        <p14:creationId xmlns:p14="http://schemas.microsoft.com/office/powerpoint/2010/main" val="1439793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este</a:t>
            </a:r>
            <a:r>
              <a:rPr lang="es-MX" baseline="0" dirty="0" smtClean="0"/>
              <a:t> cuadro se observan las características de los diferentes materiales de impresión. Los tiempos pueden variar de acuerdo a los fabricantes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19</a:t>
            </a:fld>
            <a:endParaRPr lang="es-MX"/>
          </a:p>
        </p:txBody>
      </p:sp>
    </p:spTree>
    <p:extLst>
      <p:ext uri="{BB962C8B-B14F-4D97-AF65-F5344CB8AC3E}">
        <p14:creationId xmlns:p14="http://schemas.microsoft.com/office/powerpoint/2010/main" val="467278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a:t>
            </a:r>
            <a:r>
              <a:rPr lang="es-MX" baseline="0" dirty="0" smtClean="0"/>
              <a:t> darán algunos detalles de estos materiales de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20</a:t>
            </a:fld>
            <a:endParaRPr lang="es-MX"/>
          </a:p>
        </p:txBody>
      </p:sp>
    </p:spTree>
    <p:extLst>
      <p:ext uri="{BB962C8B-B14F-4D97-AF65-F5344CB8AC3E}">
        <p14:creationId xmlns:p14="http://schemas.microsoft.com/office/powerpoint/2010/main" val="15213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dióxido de plomo es el que proporciona al </a:t>
            </a:r>
            <a:r>
              <a:rPr lang="es-MX" dirty="0" err="1" smtClean="0"/>
              <a:t>polisulfuro</a:t>
            </a:r>
            <a:r>
              <a:rPr lang="es-MX" dirty="0" smtClean="0"/>
              <a:t> su característico </a:t>
            </a:r>
            <a:r>
              <a:rPr lang="es-MX" smtClean="0"/>
              <a:t>color café.</a:t>
            </a:r>
            <a:endParaRPr lang="es-MX"/>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21</a:t>
            </a:fld>
            <a:endParaRPr lang="es-MX"/>
          </a:p>
        </p:txBody>
      </p:sp>
    </p:spTree>
    <p:extLst>
      <p:ext uri="{BB962C8B-B14F-4D97-AF65-F5344CB8AC3E}">
        <p14:creationId xmlns:p14="http://schemas.microsoft.com/office/powerpoint/2010/main" val="3340417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Durante la reacción de condensación del dióxido de plomo con el grupo SH de los polímeros de </a:t>
            </a:r>
            <a:r>
              <a:rPr lang="es-MX" dirty="0" err="1" smtClean="0"/>
              <a:t>polisulfuro</a:t>
            </a:r>
            <a:r>
              <a:rPr lang="es-MX" dirty="0" smtClean="0"/>
              <a:t> ocurren dos fenómenos.</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Como</a:t>
            </a:r>
            <a:r>
              <a:rPr lang="es-MX" baseline="0" dirty="0" smtClean="0"/>
              <a:t> los grupos colgantes se componen solo de un pequeño porcentaje de los grupos –SH disponibles, al principio las reacciones de polimerización causan alargamiento de la cadena, lo que hace que aumente la </a:t>
            </a:r>
            <a:r>
              <a:rPr lang="es-MX" baseline="0" dirty="0" err="1" smtClean="0"/>
              <a:t>viscocidad</a:t>
            </a:r>
            <a:r>
              <a:rPr lang="es-MX" baseline="0" dirty="0" smtClean="0"/>
              <a:t>.</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22</a:t>
            </a:fld>
            <a:endParaRPr lang="es-MX"/>
          </a:p>
        </p:txBody>
      </p:sp>
    </p:spTree>
    <p:extLst>
      <p:ext uri="{BB962C8B-B14F-4D97-AF65-F5344CB8AC3E}">
        <p14:creationId xmlns:p14="http://schemas.microsoft.com/office/powerpoint/2010/main" val="2583450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3291861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3504661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1019076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1429136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2819030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568004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318850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3449403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3435309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4186932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D2274C2-B4B5-4324-82A2-887C4A30BD56}" type="datetimeFigureOut">
              <a:rPr lang="es-MX" smtClean="0"/>
              <a:t>11/10/2017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8CF5216-4D8C-498F-8D3F-C3E1C24DD2EB}" type="slidenum">
              <a:rPr lang="es-MX" smtClean="0"/>
              <a:t>‹Nº›</a:t>
            </a:fld>
            <a:endParaRPr lang="es-MX"/>
          </a:p>
        </p:txBody>
      </p:sp>
    </p:spTree>
    <p:extLst>
      <p:ext uri="{BB962C8B-B14F-4D97-AF65-F5344CB8AC3E}">
        <p14:creationId xmlns:p14="http://schemas.microsoft.com/office/powerpoint/2010/main" val="3006801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2274C2-B4B5-4324-82A2-887C4A30BD56}" type="datetimeFigureOut">
              <a:rPr lang="es-MX" smtClean="0"/>
              <a:t>11/10/2017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CF5216-4D8C-498F-8D3F-C3E1C24DD2EB}" type="slidenum">
              <a:rPr lang="es-MX" smtClean="0"/>
              <a:t>‹Nº›</a:t>
            </a:fld>
            <a:endParaRPr lang="es-MX"/>
          </a:p>
        </p:txBody>
      </p:sp>
    </p:spTree>
    <p:extLst>
      <p:ext uri="{BB962C8B-B14F-4D97-AF65-F5344CB8AC3E}">
        <p14:creationId xmlns:p14="http://schemas.microsoft.com/office/powerpoint/2010/main" val="390178368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7.jpg"/><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40.jp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image" Target="../media/image41.jp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2.png"/></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4.jpg"/><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46.jp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48.jpg"/><Relationship Id="rId4" Type="http://schemas.openxmlformats.org/officeDocument/2006/relationships/image" Target="../media/image2.png"/></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49.jp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2.png"/></Relationships>
</file>

<file path=ppt/slides/_rels/slide6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2.png"/></Relationships>
</file>

<file path=ppt/slides/_rels/slide6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500063"/>
            <a:ext cx="7772400" cy="6025281"/>
          </a:xfrm>
        </p:spPr>
        <p:txBody>
          <a:bodyPr/>
          <a:lstStyle/>
          <a:p>
            <a:pPr algn="ctr" eaLnBrk="1" hangingPunct="1">
              <a:buFont typeface="Wingdings" pitchFamily="2" charset="2"/>
              <a:buNone/>
            </a:pPr>
            <a:r>
              <a:rPr lang="es-ES" sz="1800" b="1" dirty="0" smtClean="0"/>
              <a:t>UNIVERSIDAD AUTÓNOMA DEL ESTADO DE MÉXICO</a:t>
            </a:r>
          </a:p>
          <a:p>
            <a:pPr algn="ctr" eaLnBrk="1" hangingPunct="1">
              <a:buFont typeface="Wingdings" pitchFamily="2" charset="2"/>
              <a:buNone/>
            </a:pPr>
            <a:r>
              <a:rPr lang="es-ES" sz="1800" dirty="0" smtClean="0"/>
              <a:t>FACULTAD DE ODONTOLOGÍA</a:t>
            </a:r>
          </a:p>
          <a:p>
            <a:pPr algn="ctr" eaLnBrk="1" hangingPunct="1">
              <a:buFont typeface="Wingdings" pitchFamily="2" charset="2"/>
              <a:buNone/>
            </a:pPr>
            <a:endParaRPr lang="es-ES" sz="1800" dirty="0" smtClean="0"/>
          </a:p>
          <a:p>
            <a:pPr algn="ctr">
              <a:buFont typeface="Wingdings" pitchFamily="2" charset="2"/>
              <a:buNone/>
            </a:pPr>
            <a:r>
              <a:rPr lang="es-MX" sz="1800" b="1" dirty="0" smtClean="0"/>
              <a:t>PROGRAMA EDUCATIVO: </a:t>
            </a:r>
          </a:p>
          <a:p>
            <a:pPr algn="ctr">
              <a:buFont typeface="Wingdings" pitchFamily="2" charset="2"/>
              <a:buNone/>
            </a:pPr>
            <a:r>
              <a:rPr lang="es-MX" sz="1800" dirty="0" smtClean="0"/>
              <a:t>LICENCIATURA DE CIRUJANO DENTISTA</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ÁREA DE DOCENCIA:</a:t>
            </a:r>
          </a:p>
          <a:p>
            <a:pPr algn="ctr" eaLnBrk="1" hangingPunct="1">
              <a:buFont typeface="Wingdings" pitchFamily="2" charset="2"/>
              <a:buNone/>
            </a:pPr>
            <a:r>
              <a:rPr lang="es-MX" sz="1800" dirty="0" smtClean="0"/>
              <a:t>REHABILITACIÓN ODONTOLÓGICA</a:t>
            </a:r>
          </a:p>
          <a:p>
            <a:pPr algn="ctr" eaLnBrk="1" hangingPunct="1">
              <a:buFont typeface="Wingdings" pitchFamily="2" charset="2"/>
              <a:buNone/>
            </a:pPr>
            <a:endParaRPr lang="es-MX" sz="1800" dirty="0" smtClean="0"/>
          </a:p>
          <a:p>
            <a:pPr algn="ctr" eaLnBrk="1" hangingPunct="1">
              <a:buFont typeface="Wingdings" pitchFamily="2" charset="2"/>
              <a:buNone/>
            </a:pPr>
            <a:r>
              <a:rPr lang="es-ES" sz="1800" b="1" dirty="0" smtClean="0"/>
              <a:t>UNIDAD DE APRENDIZAJE:           </a:t>
            </a:r>
          </a:p>
          <a:p>
            <a:pPr algn="ctr" eaLnBrk="1" hangingPunct="1">
              <a:buFont typeface="Wingdings" pitchFamily="2" charset="2"/>
              <a:buNone/>
            </a:pPr>
            <a:r>
              <a:rPr lang="es-ES" sz="1800" dirty="0" smtClean="0"/>
              <a:t>MATERIALES DENTALES</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TEMA:</a:t>
            </a:r>
          </a:p>
          <a:p>
            <a:pPr algn="ctr" eaLnBrk="1" hangingPunct="1">
              <a:buFont typeface="Wingdings" pitchFamily="2" charset="2"/>
              <a:buNone/>
            </a:pPr>
            <a:r>
              <a:rPr lang="es-ES" sz="1800" b="1" dirty="0" smtClean="0"/>
              <a:t>ELASTÓMEROS PARA IMPRESIÓN </a:t>
            </a:r>
          </a:p>
          <a:p>
            <a:pPr algn="ctr" eaLnBrk="1" hangingPunct="1">
              <a:buFont typeface="Wingdings" pitchFamily="2" charset="2"/>
              <a:buNone/>
            </a:pPr>
            <a:endParaRPr lang="es-ES" sz="1800" b="1" dirty="0" smtClean="0"/>
          </a:p>
          <a:p>
            <a:pPr algn="ctr" eaLnBrk="1" hangingPunct="1">
              <a:buFont typeface="Wingdings" pitchFamily="2" charset="2"/>
              <a:buNone/>
            </a:pPr>
            <a:r>
              <a:rPr lang="es-ES" sz="1800" b="1" dirty="0" smtClean="0"/>
              <a:t>ELABORADO POR:</a:t>
            </a:r>
          </a:p>
          <a:p>
            <a:pPr algn="ctr" eaLnBrk="1" hangingPunct="1">
              <a:buFont typeface="Wingdings" pitchFamily="2" charset="2"/>
              <a:buNone/>
            </a:pPr>
            <a:r>
              <a:rPr lang="es-ES" sz="1800" dirty="0" smtClean="0"/>
              <a:t>DRA. EN E.P. MARÍA DEL ROCÍO FLORES ESTRADA</a:t>
            </a:r>
          </a:p>
          <a:p>
            <a:pPr eaLnBrk="1" hangingPunct="1">
              <a:buFont typeface="Wingdings" pitchFamily="2" charset="2"/>
              <a:buNone/>
            </a:pPr>
            <a:endParaRPr lang="es-ES" sz="1800" dirty="0" smtClean="0"/>
          </a:p>
        </p:txBody>
      </p:sp>
      <p:sp>
        <p:nvSpPr>
          <p:cNvPr id="4" name="3 Marcador de número de diapositiva"/>
          <p:cNvSpPr>
            <a:spLocks noGrp="1"/>
          </p:cNvSpPr>
          <p:nvPr>
            <p:ph type="sldNum" sz="quarter" idx="12"/>
          </p:nvPr>
        </p:nvSpPr>
        <p:spPr/>
        <p:txBody>
          <a:bodyPr/>
          <a:lstStyle/>
          <a:p>
            <a:pPr>
              <a:defRPr/>
            </a:pPr>
            <a:fld id="{A18C4F04-667A-4586-BA71-1B83E14AC04F}" type="slidenum">
              <a:rPr lang="es-ES" smtClean="0"/>
              <a:pPr>
                <a:defRPr/>
              </a:pPr>
              <a:t>1</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965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8663" y="512763"/>
            <a:ext cx="7772400" cy="914400"/>
          </a:xfrm>
        </p:spPr>
        <p:txBody>
          <a:bodyPr>
            <a:noAutofit/>
          </a:bodyPr>
          <a:lstStyle/>
          <a:p>
            <a:pPr eaLnBrk="1" hangingPunct="1">
              <a:defRPr/>
            </a:pPr>
            <a:r>
              <a:rPr lang="es-ES" sz="3600" b="1" dirty="0" smtClean="0"/>
              <a:t>HABILIDADES DE LA UNIDAD DE COMPETENCIA V</a:t>
            </a:r>
            <a:endParaRPr lang="es-ES" sz="3600" dirty="0"/>
          </a:p>
        </p:txBody>
      </p:sp>
      <p:sp>
        <p:nvSpPr>
          <p:cNvPr id="17411" name="2 Marcador de contenido"/>
          <p:cNvSpPr>
            <a:spLocks noGrp="1"/>
          </p:cNvSpPr>
          <p:nvPr>
            <p:ph idx="1"/>
          </p:nvPr>
        </p:nvSpPr>
        <p:spPr/>
        <p:txBody>
          <a:bodyPr/>
          <a:lstStyle/>
          <a:p>
            <a:pPr eaLnBrk="1" hangingPunct="1"/>
            <a:endParaRPr lang="es-ES" sz="3600" smtClean="0"/>
          </a:p>
          <a:p>
            <a:pPr lvl="1" eaLnBrk="1" hangingPunct="1"/>
            <a:r>
              <a:rPr lang="es-ES" sz="2800" smtClean="0"/>
              <a:t>Habilidad para dosificar, mezclar y manipular os materiales para la elaboración de materiales de restauración indirecta</a:t>
            </a:r>
            <a:endParaRPr lang="es-ES" sz="3200" smtClean="0"/>
          </a:p>
          <a:p>
            <a:pPr eaLnBrk="1" hangingPunct="1"/>
            <a:endParaRPr lang="es-ES" smtClean="0"/>
          </a:p>
        </p:txBody>
      </p:sp>
      <p:sp>
        <p:nvSpPr>
          <p:cNvPr id="4" name="3 Marcador de número de diapositiva"/>
          <p:cNvSpPr>
            <a:spLocks noGrp="1"/>
          </p:cNvSpPr>
          <p:nvPr>
            <p:ph type="sldNum" sz="quarter" idx="12"/>
          </p:nvPr>
        </p:nvSpPr>
        <p:spPr/>
        <p:txBody>
          <a:bodyPr/>
          <a:lstStyle/>
          <a:p>
            <a:pPr>
              <a:defRPr/>
            </a:pPr>
            <a:fld id="{A283E64F-0DB9-4A1F-AB7F-626665724480}" type="slidenum">
              <a:rPr lang="es-ES" smtClean="0"/>
              <a:pPr>
                <a:defRPr/>
              </a:pPr>
              <a:t>10</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99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908720"/>
            <a:ext cx="8229600" cy="1143000"/>
          </a:xfrm>
        </p:spPr>
        <p:txBody>
          <a:bodyPr>
            <a:noAutofit/>
          </a:bodyPr>
          <a:lstStyle/>
          <a:p>
            <a:pPr eaLnBrk="1" hangingPunct="1">
              <a:defRPr/>
            </a:pPr>
            <a:r>
              <a:rPr lang="es-ES" sz="3600" b="1" dirty="0" smtClean="0"/>
              <a:t>ACTITUDES/ VALORES DE LA UNIDAD DE COMPETENCIA V </a:t>
            </a:r>
            <a:r>
              <a:rPr lang="es-ES" sz="3600" dirty="0" smtClean="0"/>
              <a:t/>
            </a:r>
            <a:br>
              <a:rPr lang="es-ES" sz="3600" dirty="0" smtClean="0"/>
            </a:br>
            <a:endParaRPr lang="es-ES" sz="3600" dirty="0"/>
          </a:p>
        </p:txBody>
      </p:sp>
      <p:sp>
        <p:nvSpPr>
          <p:cNvPr id="18435" name="2 Marcador de contenido"/>
          <p:cNvSpPr>
            <a:spLocks noGrp="1"/>
          </p:cNvSpPr>
          <p:nvPr>
            <p:ph idx="1"/>
          </p:nvPr>
        </p:nvSpPr>
        <p:spPr>
          <a:xfrm>
            <a:off x="914400" y="2143125"/>
            <a:ext cx="7772400" cy="4572000"/>
          </a:xfrm>
        </p:spPr>
        <p:txBody>
          <a:bodyPr/>
          <a:lstStyle/>
          <a:p>
            <a:pPr lvl="1" eaLnBrk="1" hangingPunct="1"/>
            <a:r>
              <a:rPr lang="es-ES" sz="2800" dirty="0" smtClean="0"/>
              <a:t>Aplicar las normas de la ADA y las propias del material</a:t>
            </a:r>
            <a:endParaRPr lang="es-ES" sz="3200" dirty="0" smtClean="0"/>
          </a:p>
          <a:p>
            <a:pPr eaLnBrk="1" hangingPunct="1"/>
            <a:endParaRPr lang="es-ES" dirty="0" smtClean="0"/>
          </a:p>
        </p:txBody>
      </p:sp>
      <p:sp>
        <p:nvSpPr>
          <p:cNvPr id="4" name="3 Marcador de número de diapositiva"/>
          <p:cNvSpPr>
            <a:spLocks noGrp="1"/>
          </p:cNvSpPr>
          <p:nvPr>
            <p:ph type="sldNum" sz="quarter" idx="12"/>
          </p:nvPr>
        </p:nvSpPr>
        <p:spPr/>
        <p:txBody>
          <a:bodyPr/>
          <a:lstStyle/>
          <a:p>
            <a:pPr>
              <a:defRPr/>
            </a:pPr>
            <a:fld id="{5CA4BF1D-293A-41FF-A517-96CC753217A7}" type="slidenum">
              <a:rPr lang="es-ES" smtClean="0"/>
              <a:pPr>
                <a:defRPr/>
              </a:pPr>
              <a:t>11</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0524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9816"/>
            <a:ext cx="8229600" cy="1143000"/>
          </a:xfrm>
        </p:spPr>
        <p:txBody>
          <a:bodyPr>
            <a:noAutofit/>
          </a:bodyPr>
          <a:lstStyle/>
          <a:p>
            <a:pPr eaLnBrk="1" hangingPunct="1">
              <a:defRPr/>
            </a:pPr>
            <a:r>
              <a:rPr lang="es-ES" sz="4000" b="1" dirty="0" smtClean="0"/>
              <a:t>CONOCIMIENTOS DE LA UNIDAD DE COMPETENCIA V</a:t>
            </a:r>
            <a:endParaRPr lang="es-ES" sz="4000" dirty="0"/>
          </a:p>
        </p:txBody>
      </p:sp>
      <p:sp>
        <p:nvSpPr>
          <p:cNvPr id="19459" name="2 Marcador de contenido"/>
          <p:cNvSpPr>
            <a:spLocks noGrp="1"/>
          </p:cNvSpPr>
          <p:nvPr>
            <p:ph idx="1"/>
          </p:nvPr>
        </p:nvSpPr>
        <p:spPr/>
        <p:txBody>
          <a:bodyPr/>
          <a:lstStyle/>
          <a:p>
            <a:pPr eaLnBrk="1" hangingPunct="1"/>
            <a:endParaRPr lang="es-ES" dirty="0" smtClean="0"/>
          </a:p>
          <a:p>
            <a:pPr eaLnBrk="1" hangingPunct="1"/>
            <a:r>
              <a:rPr lang="es-ES" dirty="0" smtClean="0"/>
              <a:t>Criterios de selección del material de acuerdo a su composición, uso, propiedades, costo e indicación clínica (Materiales de impresión, acuosos, elásticos, termoplásticos yesos , ceras revestimientos y aleaciones para colados dentales)</a:t>
            </a:r>
          </a:p>
          <a:p>
            <a:pPr eaLnBrk="1" hangingPunct="1"/>
            <a:endParaRPr lang="es-ES" dirty="0" smtClean="0"/>
          </a:p>
        </p:txBody>
      </p:sp>
      <p:sp>
        <p:nvSpPr>
          <p:cNvPr id="4" name="3 Marcador de número de diapositiva"/>
          <p:cNvSpPr>
            <a:spLocks noGrp="1"/>
          </p:cNvSpPr>
          <p:nvPr>
            <p:ph type="sldNum" sz="quarter" idx="12"/>
          </p:nvPr>
        </p:nvSpPr>
        <p:spPr/>
        <p:txBody>
          <a:bodyPr/>
          <a:lstStyle/>
          <a:p>
            <a:pPr>
              <a:defRPr/>
            </a:pPr>
            <a:fld id="{9871A6DE-25EF-42EF-81BC-B08D935957CB}" type="slidenum">
              <a:rPr lang="es-ES" smtClean="0"/>
              <a:pPr>
                <a:defRPr/>
              </a:pPr>
              <a:t>12</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6957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ELASTÓMEROS PARA IMPRESIÓN</a:t>
            </a:r>
            <a:endParaRPr lang="es-MX" dirty="0"/>
          </a:p>
        </p:txBody>
      </p:sp>
      <p:sp>
        <p:nvSpPr>
          <p:cNvPr id="3" name="2 Subtítulo"/>
          <p:cNvSpPr>
            <a:spLocks noGrp="1"/>
          </p:cNvSpPr>
          <p:nvPr>
            <p:ph type="subTitle" idx="1"/>
          </p:nvPr>
        </p:nvSpPr>
        <p:spPr/>
        <p:txBody>
          <a:bodyPr/>
          <a:lstStyle/>
          <a:p>
            <a:r>
              <a:rPr lang="es-MX" dirty="0" smtClean="0"/>
              <a:t>DRA. EN E.P. MARÍA DEL ROCÍO FLORES ESTRADA</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5151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Elastómeros </a:t>
            </a:r>
            <a:endParaRPr lang="es-MX" dirty="0"/>
          </a:p>
        </p:txBody>
      </p:sp>
      <p:sp>
        <p:nvSpPr>
          <p:cNvPr id="3" name="2 Marcador de contenido"/>
          <p:cNvSpPr>
            <a:spLocks noGrp="1"/>
          </p:cNvSpPr>
          <p:nvPr>
            <p:ph idx="1"/>
          </p:nvPr>
        </p:nvSpPr>
        <p:spPr/>
        <p:txBody>
          <a:bodyPr/>
          <a:lstStyle/>
          <a:p>
            <a:r>
              <a:rPr lang="es-MX" dirty="0" smtClean="0"/>
              <a:t>Químicamente hay 4 elastómeros dentales usados como materiales de impresión:</a:t>
            </a:r>
          </a:p>
          <a:p>
            <a:pPr lvl="1"/>
            <a:r>
              <a:rPr lang="es-MX" dirty="0" err="1" smtClean="0"/>
              <a:t>Polisulfuro</a:t>
            </a:r>
            <a:r>
              <a:rPr lang="es-MX" dirty="0" smtClean="0"/>
              <a:t> </a:t>
            </a:r>
          </a:p>
          <a:p>
            <a:pPr lvl="1"/>
            <a:r>
              <a:rPr lang="es-MX" dirty="0" smtClean="0"/>
              <a:t>Silicona por condensación</a:t>
            </a:r>
          </a:p>
          <a:p>
            <a:pPr lvl="1"/>
            <a:r>
              <a:rPr lang="es-MX" dirty="0" smtClean="0"/>
              <a:t>Silicona por adición</a:t>
            </a:r>
          </a:p>
          <a:p>
            <a:pPr lvl="1"/>
            <a:r>
              <a:rPr lang="es-MX" dirty="0" err="1" smtClean="0"/>
              <a:t>Poliéter</a:t>
            </a:r>
            <a:r>
              <a:rPr lang="es-MX" dirty="0" smtClean="0"/>
              <a:t>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2852936"/>
            <a:ext cx="2916324" cy="1944216"/>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8609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Elastómeros </a:t>
            </a:r>
            <a:endParaRPr lang="es-MX" dirty="0"/>
          </a:p>
        </p:txBody>
      </p:sp>
      <p:sp>
        <p:nvSpPr>
          <p:cNvPr id="3" name="2 Marcador de contenido"/>
          <p:cNvSpPr>
            <a:spLocks noGrp="1"/>
          </p:cNvSpPr>
          <p:nvPr>
            <p:ph idx="1"/>
          </p:nvPr>
        </p:nvSpPr>
        <p:spPr/>
        <p:txBody>
          <a:bodyPr/>
          <a:lstStyle/>
          <a:p>
            <a:r>
              <a:rPr lang="es-MX" dirty="0" smtClean="0"/>
              <a:t>El fraguado ocurre por polimerización por alargamiento de las cadenas, por enlace cruzado, por reacciones de condensación o de adición, o por una combinación de éstos.</a:t>
            </a:r>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rotWithShape="1">
          <a:blip r:embed="rId5" cstate="print">
            <a:extLst>
              <a:ext uri="{28A0092B-C50C-407E-A947-70E740481C1C}">
                <a14:useLocalDpi xmlns:a14="http://schemas.microsoft.com/office/drawing/2010/main" val="0"/>
              </a:ext>
            </a:extLst>
          </a:blip>
          <a:srcRect b="18513"/>
          <a:stretch/>
        </p:blipFill>
        <p:spPr>
          <a:xfrm>
            <a:off x="2555776" y="3933056"/>
            <a:ext cx="3995936" cy="2420804"/>
          </a:xfrm>
          <a:prstGeom prst="rect">
            <a:avLst/>
          </a:prstGeom>
        </p:spPr>
      </p:pic>
    </p:spTree>
    <p:extLst>
      <p:ext uri="{BB962C8B-B14F-4D97-AF65-F5344CB8AC3E}">
        <p14:creationId xmlns:p14="http://schemas.microsoft.com/office/powerpoint/2010/main" val="2420920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Tiempo de trabajo</a:t>
            </a:r>
            <a:endParaRPr lang="es-MX" dirty="0"/>
          </a:p>
        </p:txBody>
      </p:sp>
      <p:sp>
        <p:nvSpPr>
          <p:cNvPr id="3" name="2 Marcador de contenido"/>
          <p:cNvSpPr>
            <a:spLocks noGrp="1"/>
          </p:cNvSpPr>
          <p:nvPr>
            <p:ph idx="1"/>
          </p:nvPr>
        </p:nvSpPr>
        <p:spPr/>
        <p:txBody>
          <a:bodyPr/>
          <a:lstStyle/>
          <a:p>
            <a:r>
              <a:rPr lang="es-MX" dirty="0"/>
              <a:t>E</a:t>
            </a:r>
            <a:r>
              <a:rPr lang="es-MX" dirty="0" smtClean="0"/>
              <a:t>mpieza cuando se inicia la mezcla y finaliza poco antes que el material de impresión haya desarrollado sus propiedades elásticas.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0436" y="3573016"/>
            <a:ext cx="2143125" cy="214312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9001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Tiempo de fraguado</a:t>
            </a:r>
            <a:endParaRPr lang="es-MX" dirty="0"/>
          </a:p>
        </p:txBody>
      </p:sp>
      <p:sp>
        <p:nvSpPr>
          <p:cNvPr id="3" name="2 Marcador de contenido"/>
          <p:cNvSpPr>
            <a:spLocks noGrp="1"/>
          </p:cNvSpPr>
          <p:nvPr>
            <p:ph idx="1"/>
          </p:nvPr>
        </p:nvSpPr>
        <p:spPr/>
        <p:txBody>
          <a:bodyPr/>
          <a:lstStyle/>
          <a:p>
            <a:r>
              <a:rPr lang="es-MX" dirty="0" smtClean="0"/>
              <a:t>Tiempo que transcurre desde el inicio de la mezcla hasta que el curado ha avanzado lo suficiente para que la impresión pueda removerse de la boca con distorsión insignificante.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4293096"/>
            <a:ext cx="1905000" cy="190500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87071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Características ideales de un material de impresión</a:t>
            </a:r>
            <a:endParaRPr lang="es-MX" dirty="0"/>
          </a:p>
        </p:txBody>
      </p:sp>
      <p:sp>
        <p:nvSpPr>
          <p:cNvPr id="3" name="2 Marcador de contenido"/>
          <p:cNvSpPr>
            <a:spLocks noGrp="1"/>
          </p:cNvSpPr>
          <p:nvPr>
            <p:ph idx="1"/>
          </p:nvPr>
        </p:nvSpPr>
        <p:spPr>
          <a:xfrm>
            <a:off x="457200" y="2780928"/>
            <a:ext cx="5698976" cy="3744416"/>
          </a:xfrm>
        </p:spPr>
        <p:txBody>
          <a:bodyPr>
            <a:normAutofit/>
          </a:bodyPr>
          <a:lstStyle/>
          <a:p>
            <a:r>
              <a:rPr lang="es-MX" sz="2800" dirty="0" smtClean="0"/>
              <a:t>Registra con exactitud las estructuras bucales</a:t>
            </a:r>
          </a:p>
          <a:p>
            <a:r>
              <a:rPr lang="es-MX" sz="2800" dirty="0" smtClean="0"/>
              <a:t>Se libera de la boca sin distorsión</a:t>
            </a:r>
          </a:p>
          <a:p>
            <a:r>
              <a:rPr lang="es-MX" sz="2800" dirty="0" smtClean="0"/>
              <a:t>Permanece estable dimensionalmente en la mesa  de laboratorio o cuando se vacía en yeso.</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8377" b="7774"/>
          <a:stretch/>
        </p:blipFill>
        <p:spPr>
          <a:xfrm>
            <a:off x="6156176" y="2533649"/>
            <a:ext cx="2529408" cy="1590675"/>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1204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noAutofit/>
          </a:bodyPr>
          <a:lstStyle/>
          <a:p>
            <a:r>
              <a:rPr lang="es-MX" sz="3600" dirty="0" smtClean="0"/>
              <a:t>Tiempos de trabajo y de fraguado de materiales de Impresión elastómeros no acuosos</a:t>
            </a:r>
            <a:endParaRPr lang="es-MX" sz="36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70830396"/>
              </p:ext>
            </p:extLst>
          </p:nvPr>
        </p:nvGraphicFramePr>
        <p:xfrm>
          <a:off x="457200" y="2988528"/>
          <a:ext cx="8229600" cy="303276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rowSpan="2">
                  <a:txBody>
                    <a:bodyPr/>
                    <a:lstStyle/>
                    <a:p>
                      <a:pPr algn="ctr"/>
                      <a:r>
                        <a:rPr lang="es-MX" dirty="0" smtClean="0"/>
                        <a:t>Material</a:t>
                      </a:r>
                      <a:r>
                        <a:rPr lang="es-MX" baseline="0" dirty="0" smtClean="0"/>
                        <a:t> de impresión </a:t>
                      </a:r>
                      <a:endParaRPr lang="es-MX" dirty="0"/>
                    </a:p>
                  </a:txBody>
                  <a:tcPr/>
                </a:tc>
                <a:tc gridSpan="2">
                  <a:txBody>
                    <a:bodyPr/>
                    <a:lstStyle/>
                    <a:p>
                      <a:pPr algn="ctr"/>
                      <a:r>
                        <a:rPr lang="es-MX" dirty="0" smtClean="0"/>
                        <a:t>Tiempo de trabajo promedio (min)</a:t>
                      </a:r>
                      <a:endParaRPr lang="es-MX" dirty="0"/>
                    </a:p>
                  </a:txBody>
                  <a:tcPr/>
                </a:tc>
                <a:tc hMerge="1">
                  <a:txBody>
                    <a:bodyPr/>
                    <a:lstStyle/>
                    <a:p>
                      <a:endParaRPr lang="es-MX"/>
                    </a:p>
                  </a:txBody>
                  <a:tcPr/>
                </a:tc>
                <a:tc gridSpan="2">
                  <a:txBody>
                    <a:bodyPr/>
                    <a:lstStyle/>
                    <a:p>
                      <a:pPr algn="ctr"/>
                      <a:r>
                        <a:rPr lang="es-MX" dirty="0" smtClean="0"/>
                        <a:t>Tiempo de fraguado promedio (min)</a:t>
                      </a:r>
                      <a:endParaRPr lang="es-MX" dirty="0"/>
                    </a:p>
                  </a:txBody>
                  <a:tcPr/>
                </a:tc>
                <a:tc hMerge="1">
                  <a:txBody>
                    <a:bodyPr/>
                    <a:lstStyle/>
                    <a:p>
                      <a:endParaRPr lang="es-MX"/>
                    </a:p>
                  </a:txBody>
                  <a:tcPr/>
                </a:tc>
              </a:tr>
              <a:tr h="370840">
                <a:tc vMerge="1">
                  <a:txBody>
                    <a:bodyPr/>
                    <a:lstStyle/>
                    <a:p>
                      <a:endParaRPr lang="es-MX"/>
                    </a:p>
                  </a:txBody>
                  <a:tcPr/>
                </a:tc>
                <a:tc>
                  <a:txBody>
                    <a:bodyPr/>
                    <a:lstStyle/>
                    <a:p>
                      <a:pPr algn="ctr"/>
                      <a:r>
                        <a:rPr lang="es-MX" dirty="0" smtClean="0"/>
                        <a:t>23°C</a:t>
                      </a:r>
                      <a:endParaRPr lang="es-MX" dirty="0"/>
                    </a:p>
                  </a:txBody>
                  <a:tcPr/>
                </a:tc>
                <a:tc>
                  <a:txBody>
                    <a:bodyPr/>
                    <a:lstStyle/>
                    <a:p>
                      <a:pPr algn="ctr"/>
                      <a:r>
                        <a:rPr lang="es-MX" dirty="0" smtClean="0"/>
                        <a:t>37°C</a:t>
                      </a:r>
                      <a:endParaRPr lang="es-MX" dirty="0"/>
                    </a:p>
                  </a:txBody>
                  <a:tcPr/>
                </a:tc>
                <a:tc>
                  <a:txBody>
                    <a:bodyPr/>
                    <a:lstStyle/>
                    <a:p>
                      <a:pPr algn="ctr"/>
                      <a:r>
                        <a:rPr lang="es-MX" dirty="0" smtClean="0"/>
                        <a:t>23°C</a:t>
                      </a:r>
                      <a:endParaRPr lang="es-MX" dirty="0"/>
                    </a:p>
                  </a:txBody>
                  <a:tcPr/>
                </a:tc>
                <a:tc>
                  <a:txBody>
                    <a:bodyPr/>
                    <a:lstStyle/>
                    <a:p>
                      <a:pPr algn="ctr"/>
                      <a:r>
                        <a:rPr lang="es-MX" dirty="0" smtClean="0"/>
                        <a:t>37°C</a:t>
                      </a:r>
                      <a:endParaRPr lang="es-MX" dirty="0"/>
                    </a:p>
                  </a:txBody>
                  <a:tcPr/>
                </a:tc>
              </a:tr>
              <a:tr h="370840">
                <a:tc>
                  <a:txBody>
                    <a:bodyPr/>
                    <a:lstStyle/>
                    <a:p>
                      <a:r>
                        <a:rPr lang="es-MX" dirty="0" err="1" smtClean="0"/>
                        <a:t>Polisulfuro</a:t>
                      </a:r>
                      <a:r>
                        <a:rPr lang="es-MX" dirty="0" smtClean="0"/>
                        <a:t> </a:t>
                      </a:r>
                      <a:endParaRPr lang="es-MX" dirty="0"/>
                    </a:p>
                  </a:txBody>
                  <a:tcPr/>
                </a:tc>
                <a:tc>
                  <a:txBody>
                    <a:bodyPr/>
                    <a:lstStyle/>
                    <a:p>
                      <a:pPr algn="ctr"/>
                      <a:r>
                        <a:rPr lang="es-MX" dirty="0" smtClean="0"/>
                        <a:t>6.0</a:t>
                      </a:r>
                      <a:endParaRPr lang="es-MX" dirty="0"/>
                    </a:p>
                  </a:txBody>
                  <a:tcPr/>
                </a:tc>
                <a:tc>
                  <a:txBody>
                    <a:bodyPr/>
                    <a:lstStyle/>
                    <a:p>
                      <a:pPr algn="ctr"/>
                      <a:r>
                        <a:rPr lang="es-MX" dirty="0" smtClean="0"/>
                        <a:t>4.3</a:t>
                      </a:r>
                      <a:endParaRPr lang="es-MX" dirty="0"/>
                    </a:p>
                  </a:txBody>
                  <a:tcPr/>
                </a:tc>
                <a:tc>
                  <a:txBody>
                    <a:bodyPr/>
                    <a:lstStyle/>
                    <a:p>
                      <a:pPr algn="ctr"/>
                      <a:r>
                        <a:rPr lang="es-MX" dirty="0" smtClean="0"/>
                        <a:t>16.0</a:t>
                      </a:r>
                      <a:endParaRPr lang="es-MX" dirty="0"/>
                    </a:p>
                  </a:txBody>
                  <a:tcPr/>
                </a:tc>
                <a:tc>
                  <a:txBody>
                    <a:bodyPr/>
                    <a:lstStyle/>
                    <a:p>
                      <a:pPr algn="ctr"/>
                      <a:r>
                        <a:rPr lang="es-MX" dirty="0" smtClean="0"/>
                        <a:t>12.5</a:t>
                      </a:r>
                      <a:endParaRPr lang="es-MX" dirty="0"/>
                    </a:p>
                  </a:txBody>
                  <a:tcPr/>
                </a:tc>
              </a:tr>
              <a:tr h="370840">
                <a:tc>
                  <a:txBody>
                    <a:bodyPr/>
                    <a:lstStyle/>
                    <a:p>
                      <a:r>
                        <a:rPr lang="es-MX" dirty="0" smtClean="0"/>
                        <a:t>Silicona por condensación </a:t>
                      </a:r>
                      <a:endParaRPr lang="es-MX" dirty="0"/>
                    </a:p>
                  </a:txBody>
                  <a:tcPr/>
                </a:tc>
                <a:tc>
                  <a:txBody>
                    <a:bodyPr/>
                    <a:lstStyle/>
                    <a:p>
                      <a:pPr algn="ctr"/>
                      <a:r>
                        <a:rPr lang="es-MX" dirty="0" smtClean="0"/>
                        <a:t>3.3</a:t>
                      </a:r>
                      <a:endParaRPr lang="es-MX" dirty="0"/>
                    </a:p>
                  </a:txBody>
                  <a:tcPr/>
                </a:tc>
                <a:tc>
                  <a:txBody>
                    <a:bodyPr/>
                    <a:lstStyle/>
                    <a:p>
                      <a:pPr algn="ctr"/>
                      <a:r>
                        <a:rPr lang="es-MX" dirty="0" smtClean="0"/>
                        <a:t>2.5</a:t>
                      </a:r>
                      <a:endParaRPr lang="es-MX" dirty="0"/>
                    </a:p>
                  </a:txBody>
                  <a:tcPr/>
                </a:tc>
                <a:tc>
                  <a:txBody>
                    <a:bodyPr/>
                    <a:lstStyle/>
                    <a:p>
                      <a:pPr algn="ctr"/>
                      <a:r>
                        <a:rPr lang="es-MX" dirty="0" smtClean="0"/>
                        <a:t>11.0</a:t>
                      </a:r>
                      <a:endParaRPr lang="es-MX" dirty="0"/>
                    </a:p>
                  </a:txBody>
                  <a:tcPr/>
                </a:tc>
                <a:tc>
                  <a:txBody>
                    <a:bodyPr/>
                    <a:lstStyle/>
                    <a:p>
                      <a:pPr algn="ctr"/>
                      <a:r>
                        <a:rPr lang="es-MX" dirty="0" smtClean="0"/>
                        <a:t>8.9</a:t>
                      </a:r>
                      <a:endParaRPr lang="es-MX" dirty="0"/>
                    </a:p>
                  </a:txBody>
                  <a:tcPr/>
                </a:tc>
              </a:tr>
              <a:tr h="370840">
                <a:tc>
                  <a:txBody>
                    <a:bodyPr/>
                    <a:lstStyle/>
                    <a:p>
                      <a:r>
                        <a:rPr lang="es-MX" dirty="0" smtClean="0"/>
                        <a:t>Silicona por adición </a:t>
                      </a:r>
                      <a:endParaRPr lang="es-MX" dirty="0"/>
                    </a:p>
                  </a:txBody>
                  <a:tcPr/>
                </a:tc>
                <a:tc>
                  <a:txBody>
                    <a:bodyPr/>
                    <a:lstStyle/>
                    <a:p>
                      <a:pPr algn="ctr"/>
                      <a:r>
                        <a:rPr lang="es-MX" dirty="0" smtClean="0"/>
                        <a:t>3.1</a:t>
                      </a:r>
                      <a:endParaRPr lang="es-MX" dirty="0"/>
                    </a:p>
                  </a:txBody>
                  <a:tcPr/>
                </a:tc>
                <a:tc>
                  <a:txBody>
                    <a:bodyPr/>
                    <a:lstStyle/>
                    <a:p>
                      <a:pPr algn="ctr"/>
                      <a:r>
                        <a:rPr lang="es-MX" dirty="0" smtClean="0"/>
                        <a:t>1.8</a:t>
                      </a:r>
                      <a:endParaRPr lang="es-MX" dirty="0"/>
                    </a:p>
                  </a:txBody>
                  <a:tcPr/>
                </a:tc>
                <a:tc>
                  <a:txBody>
                    <a:bodyPr/>
                    <a:lstStyle/>
                    <a:p>
                      <a:pPr algn="ctr"/>
                      <a:r>
                        <a:rPr lang="es-MX" dirty="0" smtClean="0"/>
                        <a:t>8.9</a:t>
                      </a:r>
                      <a:endParaRPr lang="es-MX" dirty="0"/>
                    </a:p>
                  </a:txBody>
                  <a:tcPr/>
                </a:tc>
                <a:tc>
                  <a:txBody>
                    <a:bodyPr/>
                    <a:lstStyle/>
                    <a:p>
                      <a:pPr algn="ctr"/>
                      <a:r>
                        <a:rPr lang="es-MX" dirty="0" smtClean="0"/>
                        <a:t>5.9</a:t>
                      </a:r>
                      <a:endParaRPr lang="es-MX" dirty="0"/>
                    </a:p>
                  </a:txBody>
                  <a:tcPr/>
                </a:tc>
              </a:tr>
              <a:tr h="370840">
                <a:tc>
                  <a:txBody>
                    <a:bodyPr/>
                    <a:lstStyle/>
                    <a:p>
                      <a:r>
                        <a:rPr lang="es-MX" dirty="0" err="1" smtClean="0"/>
                        <a:t>Poliéter</a:t>
                      </a:r>
                      <a:r>
                        <a:rPr lang="es-MX" dirty="0" smtClean="0"/>
                        <a:t> </a:t>
                      </a:r>
                      <a:endParaRPr lang="es-MX" dirty="0"/>
                    </a:p>
                  </a:txBody>
                  <a:tcPr/>
                </a:tc>
                <a:tc>
                  <a:txBody>
                    <a:bodyPr/>
                    <a:lstStyle/>
                    <a:p>
                      <a:pPr algn="ctr"/>
                      <a:r>
                        <a:rPr lang="es-MX" dirty="0" smtClean="0"/>
                        <a:t>3.3</a:t>
                      </a:r>
                      <a:endParaRPr lang="es-MX" dirty="0"/>
                    </a:p>
                  </a:txBody>
                  <a:tcPr/>
                </a:tc>
                <a:tc>
                  <a:txBody>
                    <a:bodyPr/>
                    <a:lstStyle/>
                    <a:p>
                      <a:pPr algn="ctr"/>
                      <a:r>
                        <a:rPr lang="es-MX" dirty="0" smtClean="0"/>
                        <a:t>2.3</a:t>
                      </a:r>
                      <a:endParaRPr lang="es-MX" dirty="0"/>
                    </a:p>
                  </a:txBody>
                  <a:tcPr/>
                </a:tc>
                <a:tc>
                  <a:txBody>
                    <a:bodyPr/>
                    <a:lstStyle/>
                    <a:p>
                      <a:pPr algn="ctr"/>
                      <a:r>
                        <a:rPr lang="es-MX" dirty="0" smtClean="0"/>
                        <a:t>9.0</a:t>
                      </a:r>
                      <a:endParaRPr lang="es-MX" dirty="0"/>
                    </a:p>
                  </a:txBody>
                  <a:tcPr/>
                </a:tc>
                <a:tc>
                  <a:txBody>
                    <a:bodyPr/>
                    <a:lstStyle/>
                    <a:p>
                      <a:pPr algn="ctr"/>
                      <a:r>
                        <a:rPr lang="es-MX" dirty="0" smtClean="0"/>
                        <a:t>8.3</a:t>
                      </a:r>
                      <a:endParaRPr lang="es-MX" dirty="0"/>
                    </a:p>
                  </a:txBody>
                  <a:tcPr/>
                </a:tc>
              </a:tr>
            </a:tbl>
          </a:graphicData>
        </a:graphic>
      </p:graphicFrame>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6913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914400" y="928688"/>
            <a:ext cx="7772400" cy="5427662"/>
          </a:xfrm>
        </p:spPr>
        <p:txBody>
          <a:bodyPr/>
          <a:lstStyle/>
          <a:p>
            <a:pPr>
              <a:buFont typeface="Wingdings" pitchFamily="2" charset="2"/>
              <a:buNone/>
            </a:pPr>
            <a:r>
              <a:rPr lang="es-MX" b="1" smtClean="0"/>
              <a:t>ORGANISMO ACADÉMICO : </a:t>
            </a:r>
          </a:p>
          <a:p>
            <a:r>
              <a:rPr lang="es-MX" smtClean="0"/>
              <a:t>FACULTAD DE ODONTOLOGÍA</a:t>
            </a:r>
          </a:p>
          <a:p>
            <a:endParaRPr lang="es-ES" smtClean="0"/>
          </a:p>
          <a:p>
            <a:pPr>
              <a:buFont typeface="Wingdings" pitchFamily="2" charset="2"/>
              <a:buNone/>
            </a:pPr>
            <a:r>
              <a:rPr lang="es-MX" b="1" smtClean="0"/>
              <a:t>PROGRAMA EDUCATIVO: </a:t>
            </a:r>
          </a:p>
          <a:p>
            <a:r>
              <a:rPr lang="es-MX" smtClean="0"/>
              <a:t>LICENCIATURA DE CIRUJANO DENTISTA</a:t>
            </a:r>
          </a:p>
          <a:p>
            <a:pPr>
              <a:buFont typeface="Wingdings" pitchFamily="2" charset="2"/>
              <a:buNone/>
            </a:pPr>
            <a:endParaRPr lang="es-ES" smtClean="0"/>
          </a:p>
          <a:p>
            <a:pPr>
              <a:buFont typeface="Wingdings" pitchFamily="2" charset="2"/>
              <a:buNone/>
            </a:pPr>
            <a:r>
              <a:rPr lang="es-ES" smtClean="0"/>
              <a:t> </a:t>
            </a:r>
            <a:r>
              <a:rPr lang="es-MX" b="1" smtClean="0"/>
              <a:t>ÁREA DE DOCENCIA: </a:t>
            </a:r>
          </a:p>
          <a:p>
            <a:r>
              <a:rPr lang="es-MX" smtClean="0"/>
              <a:t>REHABILITACIÓN ODONTOLÓGICA</a:t>
            </a:r>
            <a:endParaRPr lang="es-ES" smtClean="0"/>
          </a:p>
          <a:p>
            <a:endParaRPr lang="es-ES" smtClean="0"/>
          </a:p>
        </p:txBody>
      </p:sp>
      <p:sp>
        <p:nvSpPr>
          <p:cNvPr id="4" name="3 Marcador de número de diapositiva"/>
          <p:cNvSpPr>
            <a:spLocks noGrp="1"/>
          </p:cNvSpPr>
          <p:nvPr>
            <p:ph type="sldNum" sz="quarter" idx="12"/>
          </p:nvPr>
        </p:nvSpPr>
        <p:spPr/>
        <p:txBody>
          <a:bodyPr/>
          <a:lstStyle/>
          <a:p>
            <a:pPr>
              <a:defRPr/>
            </a:pPr>
            <a:fld id="{E787BB36-6261-441F-BDBC-1EE47F33511B}" type="slidenum">
              <a:rPr lang="es-ES" smtClean="0"/>
              <a:pPr>
                <a:defRPr/>
              </a:pPr>
              <a:t>2</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9630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r"/>
            <a:r>
              <a:rPr lang="es-MX" dirty="0" err="1" smtClean="0"/>
              <a:t>polisulfuros</a:t>
            </a: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836712"/>
            <a:ext cx="4278838" cy="2788146"/>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9774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err="1" smtClean="0"/>
              <a:t>Polisulfuros</a:t>
            </a:r>
            <a:r>
              <a:rPr lang="es-MX" dirty="0" smtClean="0"/>
              <a:t>. Química</a:t>
            </a:r>
            <a:endParaRPr lang="es-MX" dirty="0"/>
          </a:p>
        </p:txBody>
      </p:sp>
      <p:sp>
        <p:nvSpPr>
          <p:cNvPr id="5" name="4 Marcador de contenido"/>
          <p:cNvSpPr>
            <a:spLocks noGrp="1"/>
          </p:cNvSpPr>
          <p:nvPr>
            <p:ph idx="1"/>
          </p:nvPr>
        </p:nvSpPr>
        <p:spPr/>
        <p:txBody>
          <a:bodyPr/>
          <a:lstStyle/>
          <a:p>
            <a:r>
              <a:rPr lang="es-MX" dirty="0" smtClean="0"/>
              <a:t>Mercaptano </a:t>
            </a:r>
            <a:r>
              <a:rPr lang="es-MX" dirty="0" err="1" smtClean="0"/>
              <a:t>polifuncional</a:t>
            </a:r>
            <a:r>
              <a:rPr lang="es-MX" dirty="0" smtClean="0"/>
              <a:t> o polímero </a:t>
            </a:r>
            <a:r>
              <a:rPr lang="es-MX" dirty="0" err="1" smtClean="0"/>
              <a:t>polisulfúrico</a:t>
            </a:r>
            <a:r>
              <a:rPr lang="es-MX" dirty="0" smtClean="0"/>
              <a:t>.</a:t>
            </a:r>
          </a:p>
          <a:p>
            <a:r>
              <a:rPr lang="es-MX" dirty="0" smtClean="0"/>
              <a:t>Es un enlace cruzado con un agente oxidante como el dióxido de plomo.</a:t>
            </a:r>
          </a:p>
        </p:txBody>
      </p:sp>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rotWithShape="1">
          <a:blip r:embed="rId5">
            <a:extLst>
              <a:ext uri="{28A0092B-C50C-407E-A947-70E740481C1C}">
                <a14:useLocalDpi xmlns:a14="http://schemas.microsoft.com/office/drawing/2010/main" val="0"/>
              </a:ext>
            </a:extLst>
          </a:blip>
          <a:srcRect r="14485"/>
          <a:stretch/>
        </p:blipFill>
        <p:spPr>
          <a:xfrm>
            <a:off x="3131840" y="3853424"/>
            <a:ext cx="2955776" cy="2212848"/>
          </a:xfrm>
          <a:prstGeom prst="rect">
            <a:avLst/>
          </a:prstGeom>
        </p:spPr>
      </p:pic>
    </p:spTree>
    <p:extLst>
      <p:ext uri="{BB962C8B-B14F-4D97-AF65-F5344CB8AC3E}">
        <p14:creationId xmlns:p14="http://schemas.microsoft.com/office/powerpoint/2010/main" val="1575312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err="1" smtClean="0"/>
              <a:t>Polisulfuros</a:t>
            </a:r>
            <a:r>
              <a:rPr lang="es-MX" dirty="0" smtClean="0"/>
              <a:t>. Química</a:t>
            </a:r>
            <a:endParaRPr lang="es-MX" dirty="0"/>
          </a:p>
        </p:txBody>
      </p:sp>
      <p:sp>
        <p:nvSpPr>
          <p:cNvPr id="5" name="4 Marcador de contenido"/>
          <p:cNvSpPr>
            <a:spLocks noGrp="1"/>
          </p:cNvSpPr>
          <p:nvPr>
            <p:ph idx="1"/>
          </p:nvPr>
        </p:nvSpPr>
        <p:spPr>
          <a:xfrm>
            <a:off x="590326" y="2071389"/>
            <a:ext cx="8229600" cy="4525963"/>
          </a:xfrm>
        </p:spPr>
        <p:txBody>
          <a:bodyPr/>
          <a:lstStyle/>
          <a:p>
            <a:r>
              <a:rPr lang="es-MX" dirty="0" smtClean="0"/>
              <a:t>Durante la reacción de condensación ocurren dos fenómenos: </a:t>
            </a:r>
          </a:p>
          <a:p>
            <a:pPr lvl="1"/>
            <a:r>
              <a:rPr lang="es-MX" dirty="0" smtClean="0"/>
              <a:t>Polimerización por alargamiento de la cadena a partir de la reacción con grupos –SH terminal.</a:t>
            </a:r>
          </a:p>
          <a:p>
            <a:pPr lvl="1"/>
            <a:r>
              <a:rPr lang="es-MX" dirty="0" smtClean="0"/>
              <a:t>Enlace cruzado a partir de la reacción con grupos –SH colgantes</a:t>
            </a:r>
          </a:p>
        </p:txBody>
      </p:sp>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2601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Polisulfuros</a:t>
            </a:r>
            <a:r>
              <a:rPr lang="es-MX" dirty="0" smtClean="0"/>
              <a:t>. Química</a:t>
            </a:r>
            <a:endParaRPr lang="es-MX" dirty="0"/>
          </a:p>
        </p:txBody>
      </p:sp>
      <p:sp>
        <p:nvSpPr>
          <p:cNvPr id="3" name="2 Marcador de contenido"/>
          <p:cNvSpPr>
            <a:spLocks noGrp="1"/>
          </p:cNvSpPr>
          <p:nvPr>
            <p:ph idx="1"/>
          </p:nvPr>
        </p:nvSpPr>
        <p:spPr/>
        <p:txBody>
          <a:bodyPr/>
          <a:lstStyle/>
          <a:p>
            <a:r>
              <a:rPr lang="es-MX" dirty="0" smtClean="0"/>
              <a:t>La reacción de curado empieza al iniciar la mezcla y alcanza su máxima velocidad tan pronto como se completa la </a:t>
            </a:r>
            <a:r>
              <a:rPr lang="es-MX" dirty="0" err="1" smtClean="0"/>
              <a:t>espatulación</a:t>
            </a:r>
            <a:r>
              <a:rPr lang="es-MX" dirty="0" smtClean="0"/>
              <a:t>, en cuya etapa ha iniciado la construcción de una red elástica.</a:t>
            </a:r>
            <a:endParaRPr lang="es-MX"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3784" y="4221088"/>
            <a:ext cx="3456432" cy="2212848"/>
          </a:xfrm>
          <a:prstGeom prst="rect">
            <a:avLst/>
          </a:prstGeom>
        </p:spPr>
      </p:pic>
    </p:spTree>
    <p:extLst>
      <p:ext uri="{BB962C8B-B14F-4D97-AF65-F5344CB8AC3E}">
        <p14:creationId xmlns:p14="http://schemas.microsoft.com/office/powerpoint/2010/main" val="467702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Polisulfuros</a:t>
            </a:r>
            <a:r>
              <a:rPr lang="es-MX" dirty="0" smtClean="0"/>
              <a:t>. Química </a:t>
            </a:r>
            <a:endParaRPr lang="es-MX" dirty="0"/>
          </a:p>
        </p:txBody>
      </p:sp>
      <p:sp>
        <p:nvSpPr>
          <p:cNvPr id="3" name="2 Marcador de contenido"/>
          <p:cNvSpPr>
            <a:spLocks noGrp="1"/>
          </p:cNvSpPr>
          <p:nvPr>
            <p:ph idx="1"/>
          </p:nvPr>
        </p:nvSpPr>
        <p:spPr/>
        <p:txBody>
          <a:bodyPr/>
          <a:lstStyle/>
          <a:p>
            <a:r>
              <a:rPr lang="es-MX" dirty="0" smtClean="0"/>
              <a:t>La reacción de polimerización de los polímeros de </a:t>
            </a:r>
            <a:r>
              <a:rPr lang="es-MX" dirty="0" err="1" smtClean="0"/>
              <a:t>polisulfuros</a:t>
            </a:r>
            <a:r>
              <a:rPr lang="es-MX" dirty="0" smtClean="0"/>
              <a:t> es exotérmica. </a:t>
            </a:r>
          </a:p>
          <a:p>
            <a:r>
              <a:rPr lang="es-MX" dirty="0" smtClean="0"/>
              <a:t>La cantidad de calor depende de:</a:t>
            </a:r>
          </a:p>
          <a:p>
            <a:pPr lvl="1"/>
            <a:r>
              <a:rPr lang="es-MX" dirty="0" smtClean="0"/>
              <a:t>Cantidad total del material</a:t>
            </a:r>
          </a:p>
          <a:p>
            <a:pPr lvl="1"/>
            <a:r>
              <a:rPr lang="es-MX" dirty="0" smtClean="0"/>
              <a:t>Concentración de los iniciadores</a:t>
            </a:r>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4388" y="4509120"/>
            <a:ext cx="2935224" cy="1874520"/>
          </a:xfrm>
          <a:prstGeom prst="rect">
            <a:avLst/>
          </a:prstGeom>
        </p:spPr>
      </p:pic>
    </p:spTree>
    <p:extLst>
      <p:ext uri="{BB962C8B-B14F-4D97-AF65-F5344CB8AC3E}">
        <p14:creationId xmlns:p14="http://schemas.microsoft.com/office/powerpoint/2010/main" val="1706778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a:t>P</a:t>
            </a:r>
            <a:r>
              <a:rPr lang="es-MX" dirty="0" err="1" smtClean="0"/>
              <a:t>olisulfuros</a:t>
            </a:r>
            <a:r>
              <a:rPr lang="es-MX" dirty="0" smtClean="0"/>
              <a:t>. Composición </a:t>
            </a:r>
            <a:endParaRPr lang="es-MX" dirty="0"/>
          </a:p>
        </p:txBody>
      </p:sp>
      <p:sp>
        <p:nvSpPr>
          <p:cNvPr id="3" name="2 Marcador de contenido"/>
          <p:cNvSpPr>
            <a:spLocks noGrp="1"/>
          </p:cNvSpPr>
          <p:nvPr>
            <p:ph idx="1"/>
          </p:nvPr>
        </p:nvSpPr>
        <p:spPr/>
        <p:txBody>
          <a:bodyPr/>
          <a:lstStyle/>
          <a:p>
            <a:r>
              <a:rPr lang="es-MX" dirty="0" smtClean="0"/>
              <a:t>PASTA BASE:</a:t>
            </a:r>
          </a:p>
          <a:p>
            <a:pPr lvl="1"/>
            <a:r>
              <a:rPr lang="es-MX" dirty="0" smtClean="0"/>
              <a:t>Polímero de </a:t>
            </a:r>
            <a:r>
              <a:rPr lang="es-MX" dirty="0" err="1" smtClean="0"/>
              <a:t>polisulfuro</a:t>
            </a:r>
            <a:endParaRPr lang="es-MX" dirty="0" smtClean="0"/>
          </a:p>
          <a:p>
            <a:pPr lvl="1"/>
            <a:r>
              <a:rPr lang="es-MX" dirty="0" smtClean="0"/>
              <a:t>Relleno apropiado: </a:t>
            </a:r>
            <a:r>
              <a:rPr lang="es-MX" dirty="0" err="1" smtClean="0"/>
              <a:t>litofono</a:t>
            </a:r>
            <a:r>
              <a:rPr lang="es-MX" dirty="0" smtClean="0"/>
              <a:t> y dióxido de titanio</a:t>
            </a:r>
          </a:p>
          <a:p>
            <a:pPr lvl="1"/>
            <a:r>
              <a:rPr lang="es-MX" dirty="0" smtClean="0"/>
              <a:t>Plastificante: </a:t>
            </a:r>
            <a:r>
              <a:rPr lang="es-MX" dirty="0" err="1" smtClean="0"/>
              <a:t>dibutilftalato</a:t>
            </a:r>
            <a:endParaRPr lang="es-MX" dirty="0" smtClean="0"/>
          </a:p>
          <a:p>
            <a:pPr lvl="1"/>
            <a:r>
              <a:rPr lang="es-MX" dirty="0" smtClean="0"/>
              <a:t>Azufre (0.5%)</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293096"/>
            <a:ext cx="3171626" cy="2182311"/>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5068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a:t>Polisulfuros</a:t>
            </a:r>
            <a:r>
              <a:rPr lang="es-MX" dirty="0"/>
              <a:t>. Composición </a:t>
            </a:r>
          </a:p>
        </p:txBody>
      </p:sp>
      <p:sp>
        <p:nvSpPr>
          <p:cNvPr id="3" name="2 Marcador de contenido"/>
          <p:cNvSpPr>
            <a:spLocks noGrp="1"/>
          </p:cNvSpPr>
          <p:nvPr>
            <p:ph idx="1"/>
          </p:nvPr>
        </p:nvSpPr>
        <p:spPr/>
        <p:txBody>
          <a:bodyPr/>
          <a:lstStyle/>
          <a:p>
            <a:r>
              <a:rPr lang="es-MX" dirty="0" smtClean="0"/>
              <a:t>PASTA DEL REACTOR:</a:t>
            </a:r>
          </a:p>
          <a:p>
            <a:pPr lvl="1"/>
            <a:r>
              <a:rPr lang="es-MX" dirty="0" smtClean="0"/>
              <a:t>Dióxido de plomo: confiere color café.</a:t>
            </a:r>
          </a:p>
          <a:p>
            <a:pPr lvl="1"/>
            <a:r>
              <a:rPr lang="es-MX" dirty="0" smtClean="0"/>
              <a:t>Plastificante: </a:t>
            </a:r>
            <a:r>
              <a:rPr lang="es-MX" dirty="0" err="1" smtClean="0"/>
              <a:t>dibutilftalato</a:t>
            </a:r>
            <a:endParaRPr lang="es-MX" dirty="0" smtClean="0"/>
          </a:p>
          <a:p>
            <a:pPr lvl="1"/>
            <a:r>
              <a:rPr lang="es-MX" dirty="0"/>
              <a:t>Relleno apropiado: </a:t>
            </a:r>
            <a:r>
              <a:rPr lang="es-MX" dirty="0" err="1"/>
              <a:t>litofono</a:t>
            </a:r>
            <a:r>
              <a:rPr lang="es-MX" dirty="0"/>
              <a:t> y dióxido de titanio</a:t>
            </a:r>
          </a:p>
          <a:p>
            <a:pPr lvl="1"/>
            <a:r>
              <a:rPr lang="es-MX" dirty="0" smtClean="0"/>
              <a:t>Retardadores: ácido oleico o ácido esteárico</a:t>
            </a:r>
            <a:endParaRPr lang="es-MX" dirty="0"/>
          </a:p>
          <a:p>
            <a:pPr lvl="1"/>
            <a:endParaRPr lang="es-MX" dirty="0" smtClean="0"/>
          </a:p>
          <a:p>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4221088"/>
            <a:ext cx="2381250" cy="238125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44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a:t>Polisulfuros</a:t>
            </a:r>
            <a:r>
              <a:rPr lang="es-MX" dirty="0"/>
              <a:t>. Composición </a:t>
            </a:r>
          </a:p>
        </p:txBody>
      </p:sp>
      <p:sp>
        <p:nvSpPr>
          <p:cNvPr id="3" name="2 Marcador de contenido"/>
          <p:cNvSpPr>
            <a:spLocks noGrp="1"/>
          </p:cNvSpPr>
          <p:nvPr>
            <p:ph idx="1"/>
          </p:nvPr>
        </p:nvSpPr>
        <p:spPr/>
        <p:txBody>
          <a:bodyPr/>
          <a:lstStyle/>
          <a:p>
            <a:r>
              <a:rPr lang="es-MX" dirty="0" smtClean="0"/>
              <a:t>Cada pasta es abastecida en un tubo con aberturas apropiadas para proporcionar igual longitud de cada pasta y mantener la misma proporción de polímeros.</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3717032"/>
            <a:ext cx="3552056" cy="2664042"/>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24434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Polisulfuros</a:t>
            </a:r>
            <a:r>
              <a:rPr lang="es-MX" dirty="0" smtClean="0"/>
              <a:t>. Manipulación </a:t>
            </a:r>
            <a:endParaRPr lang="es-MX" dirty="0"/>
          </a:p>
        </p:txBody>
      </p:sp>
      <p:sp>
        <p:nvSpPr>
          <p:cNvPr id="3" name="2 Marcador de contenido"/>
          <p:cNvSpPr>
            <a:spLocks noGrp="1"/>
          </p:cNvSpPr>
          <p:nvPr>
            <p:ph idx="1"/>
          </p:nvPr>
        </p:nvSpPr>
        <p:spPr/>
        <p:txBody>
          <a:bodyPr>
            <a:normAutofit/>
          </a:bodyPr>
          <a:lstStyle/>
          <a:p>
            <a:r>
              <a:rPr lang="es-MX" sz="2800" dirty="0" smtClean="0"/>
              <a:t>Con la longitud apropiada de las dos pastas exprimidas en una loseta, la pasta catalizadora se coloca primero en una espátula de acero inoxidable y luego se distribuye sobre la base, y la mezcla se expande sobre la loseta mezclando, se espátula hasta que la pasta sea de color uniforme.</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3907" y="4653136"/>
            <a:ext cx="2756245" cy="1973406"/>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5100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err="1" smtClean="0"/>
              <a:t>Polisulfuros</a:t>
            </a:r>
            <a:r>
              <a:rPr lang="es-MX" dirty="0" smtClean="0"/>
              <a:t>. Ventajas</a:t>
            </a:r>
            <a:endParaRPr lang="es-MX" dirty="0"/>
          </a:p>
        </p:txBody>
      </p:sp>
      <p:sp>
        <p:nvSpPr>
          <p:cNvPr id="3" name="2 Marcador de contenido"/>
          <p:cNvSpPr>
            <a:spLocks noGrp="1"/>
          </p:cNvSpPr>
          <p:nvPr>
            <p:ph idx="1"/>
          </p:nvPr>
        </p:nvSpPr>
        <p:spPr>
          <a:xfrm>
            <a:off x="457200" y="1783357"/>
            <a:ext cx="8229600" cy="4525963"/>
          </a:xfrm>
        </p:spPr>
        <p:txBody>
          <a:bodyPr>
            <a:normAutofit/>
          </a:bodyPr>
          <a:lstStyle/>
          <a:p>
            <a:r>
              <a:rPr lang="es-MX" sz="2800" dirty="0" smtClean="0"/>
              <a:t>Tiempo prolongado de trabajo</a:t>
            </a:r>
          </a:p>
          <a:p>
            <a:r>
              <a:rPr lang="es-MX" sz="2800" dirty="0" smtClean="0"/>
              <a:t>Proporciona exactitud</a:t>
            </a:r>
          </a:p>
          <a:p>
            <a:r>
              <a:rPr lang="es-MX" sz="2800" dirty="0" smtClean="0"/>
              <a:t>Alta resistencia al desgarre</a:t>
            </a:r>
          </a:p>
          <a:p>
            <a:r>
              <a:rPr lang="es-MX" sz="2800" dirty="0" smtClean="0"/>
              <a:t>Menos </a:t>
            </a:r>
            <a:r>
              <a:rPr lang="es-MX" sz="2800" dirty="0" err="1" smtClean="0"/>
              <a:t>hidrofóbico</a:t>
            </a:r>
            <a:endParaRPr lang="es-MX" sz="2800" dirty="0" smtClean="0"/>
          </a:p>
          <a:p>
            <a:r>
              <a:rPr lang="es-MX" sz="2800" dirty="0" smtClean="0"/>
              <a:t>Menos costoso</a:t>
            </a:r>
          </a:p>
          <a:p>
            <a:r>
              <a:rPr lang="es-MX" sz="2800" dirty="0" smtClean="0"/>
              <a:t>Largo tiempo de vida</a:t>
            </a:r>
            <a:endParaRPr lang="es-MX" sz="2800" dirty="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5240" y="3933056"/>
            <a:ext cx="3852092" cy="2592288"/>
          </a:xfrm>
          <a:prstGeom prst="rect">
            <a:avLst/>
          </a:prstGeom>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9586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914400" y="642938"/>
            <a:ext cx="7872413" cy="5713412"/>
          </a:xfrm>
        </p:spPr>
        <p:txBody>
          <a:bodyPr/>
          <a:lstStyle/>
          <a:p>
            <a:pPr eaLnBrk="1" hangingPunct="1">
              <a:buFont typeface="Wingdings" pitchFamily="2" charset="2"/>
              <a:buNone/>
            </a:pPr>
            <a:r>
              <a:rPr lang="es-MX" sz="2400" b="1" smtClean="0"/>
              <a:t>CLAVE:</a:t>
            </a:r>
            <a:endParaRPr lang="es-ES" sz="2400" smtClean="0"/>
          </a:p>
          <a:p>
            <a:pPr eaLnBrk="1" hangingPunct="1">
              <a:buFont typeface="Wingdings" pitchFamily="2" charset="2"/>
              <a:buNone/>
            </a:pPr>
            <a:r>
              <a:rPr lang="es-ES" sz="2400" smtClean="0"/>
              <a:t>L40007</a:t>
            </a:r>
          </a:p>
          <a:p>
            <a:pPr eaLnBrk="1" hangingPunct="1">
              <a:buFont typeface="Wingdings" pitchFamily="2" charset="2"/>
              <a:buNone/>
            </a:pPr>
            <a:endParaRPr lang="es-ES" sz="2400" smtClean="0"/>
          </a:p>
          <a:p>
            <a:pPr eaLnBrk="1" hangingPunct="1">
              <a:buFont typeface="Wingdings" pitchFamily="2" charset="2"/>
              <a:buNone/>
            </a:pPr>
            <a:r>
              <a:rPr lang="es-MX" sz="2400" b="1" smtClean="0"/>
              <a:t>TIPO DE UNIDAD DE APRENDIZAJE:</a:t>
            </a:r>
            <a:endParaRPr lang="es-ES" sz="2400" smtClean="0"/>
          </a:p>
          <a:p>
            <a:pPr eaLnBrk="1" hangingPunct="1">
              <a:buFont typeface="Wingdings" pitchFamily="2" charset="2"/>
              <a:buNone/>
            </a:pPr>
            <a:r>
              <a:rPr lang="es-ES" sz="2400" smtClean="0"/>
              <a:t>TEÓRICO- PRACTICO</a:t>
            </a:r>
          </a:p>
          <a:p>
            <a:pPr eaLnBrk="1" hangingPunct="1">
              <a:buFont typeface="Wingdings" pitchFamily="2" charset="2"/>
              <a:buNone/>
            </a:pPr>
            <a:endParaRPr lang="es-ES" sz="2400" smtClean="0"/>
          </a:p>
          <a:p>
            <a:pPr eaLnBrk="1" hangingPunct="1">
              <a:buFont typeface="Wingdings" pitchFamily="2" charset="2"/>
              <a:buNone/>
            </a:pPr>
            <a:r>
              <a:rPr lang="es-ES" sz="2400" b="1" smtClean="0"/>
              <a:t>CARÁCTER DE LA UNIDAD DE APRENDIZAJE:</a:t>
            </a:r>
            <a:endParaRPr lang="es-ES" sz="2400" smtClean="0"/>
          </a:p>
          <a:p>
            <a:pPr eaLnBrk="1" hangingPunct="1">
              <a:buFont typeface="Wingdings" pitchFamily="2" charset="2"/>
              <a:buNone/>
            </a:pPr>
            <a:r>
              <a:rPr lang="es-ES" sz="2400" smtClean="0"/>
              <a:t>OBLIGATORIO</a:t>
            </a:r>
          </a:p>
          <a:p>
            <a:pPr eaLnBrk="1" hangingPunct="1">
              <a:buFont typeface="Wingdings" pitchFamily="2" charset="2"/>
              <a:buNone/>
            </a:pPr>
            <a:endParaRPr lang="es-ES" sz="2400" smtClean="0"/>
          </a:p>
          <a:p>
            <a:pPr eaLnBrk="1" hangingPunct="1">
              <a:buFont typeface="Wingdings" pitchFamily="2" charset="2"/>
              <a:buNone/>
            </a:pPr>
            <a:r>
              <a:rPr lang="es-ES" sz="2400" b="1" smtClean="0"/>
              <a:t>MODALIDAD:</a:t>
            </a:r>
            <a:endParaRPr lang="es-ES" sz="2400" smtClean="0"/>
          </a:p>
          <a:p>
            <a:pPr eaLnBrk="1" hangingPunct="1">
              <a:buFont typeface="Wingdings" pitchFamily="2" charset="2"/>
              <a:buNone/>
            </a:pPr>
            <a:r>
              <a:rPr lang="es-ES" sz="2400" smtClean="0"/>
              <a:t>PRESENCIAL</a:t>
            </a:r>
          </a:p>
          <a:p>
            <a:pPr eaLnBrk="1" hangingPunct="1">
              <a:buFont typeface="Wingdings" pitchFamily="2" charset="2"/>
              <a:buNone/>
            </a:pPr>
            <a:endParaRPr lang="es-ES" sz="2400" smtClean="0"/>
          </a:p>
          <a:p>
            <a:pPr eaLnBrk="1" hangingPunct="1">
              <a:buFont typeface="Wingdings" pitchFamily="2" charset="2"/>
              <a:buNone/>
            </a:pPr>
            <a:endParaRPr lang="es-ES" sz="2400" smtClean="0"/>
          </a:p>
          <a:p>
            <a:pPr eaLnBrk="1" hangingPunct="1">
              <a:buFont typeface="Wingdings" pitchFamily="2" charset="2"/>
              <a:buNone/>
            </a:pPr>
            <a:endParaRPr lang="es-ES" sz="2400" smtClean="0"/>
          </a:p>
          <a:p>
            <a:pPr eaLnBrk="1" hangingPunct="1"/>
            <a:endParaRPr lang="es-ES" sz="2400" smtClean="0"/>
          </a:p>
        </p:txBody>
      </p:sp>
      <p:sp>
        <p:nvSpPr>
          <p:cNvPr id="4" name="3 Marcador de número de diapositiva"/>
          <p:cNvSpPr>
            <a:spLocks noGrp="1"/>
          </p:cNvSpPr>
          <p:nvPr>
            <p:ph type="sldNum" sz="quarter" idx="12"/>
          </p:nvPr>
        </p:nvSpPr>
        <p:spPr/>
        <p:txBody>
          <a:bodyPr/>
          <a:lstStyle/>
          <a:p>
            <a:pPr>
              <a:defRPr/>
            </a:pPr>
            <a:fld id="{2E01E00E-843E-4AC0-A1B7-70ADF8B3B667}" type="slidenum">
              <a:rPr lang="es-ES" smtClean="0"/>
              <a:pPr>
                <a:defRPr/>
              </a:pPr>
              <a:t>3</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1915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Polisulfuros</a:t>
            </a:r>
            <a:r>
              <a:rPr lang="es-MX" dirty="0" smtClean="0"/>
              <a:t>. Desventajas </a:t>
            </a:r>
            <a:endParaRPr lang="es-MX" dirty="0"/>
          </a:p>
        </p:txBody>
      </p:sp>
      <p:sp>
        <p:nvSpPr>
          <p:cNvPr id="3" name="2 Marcador de contenido"/>
          <p:cNvSpPr>
            <a:spLocks noGrp="1"/>
          </p:cNvSpPr>
          <p:nvPr>
            <p:ph idx="1"/>
          </p:nvPr>
        </p:nvSpPr>
        <p:spPr/>
        <p:txBody>
          <a:bodyPr>
            <a:normAutofit/>
          </a:bodyPr>
          <a:lstStyle/>
          <a:p>
            <a:r>
              <a:rPr lang="es-MX" sz="2800" dirty="0" smtClean="0"/>
              <a:t>Se requiere bandeja convencional</a:t>
            </a:r>
          </a:p>
          <a:p>
            <a:r>
              <a:rPr lang="es-MX" sz="2800" dirty="0" smtClean="0"/>
              <a:t>Debe vaciarse en yeso piedra inmediatamente</a:t>
            </a:r>
          </a:p>
          <a:p>
            <a:r>
              <a:rPr lang="es-MX" sz="2800" dirty="0" smtClean="0"/>
              <a:t>Distorsión potencial significativa</a:t>
            </a:r>
          </a:p>
          <a:p>
            <a:r>
              <a:rPr lang="es-MX" sz="2800" dirty="0" smtClean="0"/>
              <a:t>Olor desagradable</a:t>
            </a:r>
          </a:p>
          <a:p>
            <a:r>
              <a:rPr lang="es-MX" sz="2800" dirty="0" smtClean="0"/>
              <a:t>Distiende y mancha la ropa</a:t>
            </a:r>
          </a:p>
          <a:p>
            <a:r>
              <a:rPr lang="es-MX" sz="2800" dirty="0" smtClean="0"/>
              <a:t>El segundo vaciado es menos exacto</a:t>
            </a:r>
            <a:endParaRPr lang="es-MX" sz="2800"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rotWithShape="1">
          <a:blip r:embed="rId5">
            <a:extLst>
              <a:ext uri="{28A0092B-C50C-407E-A947-70E740481C1C}">
                <a14:useLocalDpi xmlns:a14="http://schemas.microsoft.com/office/drawing/2010/main" val="0"/>
              </a:ext>
            </a:extLst>
          </a:blip>
          <a:srcRect l="6694" t="8615" r="8495" b="15327"/>
          <a:stretch/>
        </p:blipFill>
        <p:spPr>
          <a:xfrm>
            <a:off x="3306444" y="4763988"/>
            <a:ext cx="2740149" cy="1752600"/>
          </a:xfrm>
          <a:prstGeom prst="rect">
            <a:avLst/>
          </a:prstGeom>
        </p:spPr>
      </p:pic>
    </p:spTree>
    <p:extLst>
      <p:ext uri="{BB962C8B-B14F-4D97-AF65-F5344CB8AC3E}">
        <p14:creationId xmlns:p14="http://schemas.microsoft.com/office/powerpoint/2010/main" val="2533889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Silicona por condensación </a:t>
            </a: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6159" y="980728"/>
            <a:ext cx="3048000" cy="304800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24451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Silicona por condensación. Química</a:t>
            </a:r>
            <a:endParaRPr lang="es-MX" dirty="0"/>
          </a:p>
        </p:txBody>
      </p:sp>
      <p:sp>
        <p:nvSpPr>
          <p:cNvPr id="5" name="4 Marcador de contenido"/>
          <p:cNvSpPr>
            <a:spLocks noGrp="1"/>
          </p:cNvSpPr>
          <p:nvPr>
            <p:ph idx="1"/>
          </p:nvPr>
        </p:nvSpPr>
        <p:spPr>
          <a:xfrm>
            <a:off x="457200" y="1600200"/>
            <a:ext cx="8435280" cy="4525963"/>
          </a:xfrm>
        </p:spPr>
        <p:txBody>
          <a:bodyPr>
            <a:normAutofit/>
          </a:bodyPr>
          <a:lstStyle/>
          <a:p>
            <a:r>
              <a:rPr lang="es-MX" sz="2800" dirty="0" smtClean="0"/>
              <a:t>El polímero consiste en </a:t>
            </a:r>
            <a:r>
              <a:rPr lang="el-GR" sz="2800" dirty="0" smtClean="0"/>
              <a:t>α</a:t>
            </a:r>
            <a:r>
              <a:rPr lang="es-MX" sz="2800" dirty="0" smtClean="0"/>
              <a:t>-</a:t>
            </a:r>
            <a:r>
              <a:rPr lang="el-GR" sz="2800" dirty="0" smtClean="0"/>
              <a:t>ω</a:t>
            </a:r>
            <a:r>
              <a:rPr lang="es-MX" sz="2800" dirty="0" smtClean="0"/>
              <a:t>- </a:t>
            </a:r>
            <a:r>
              <a:rPr lang="es-MX" sz="2800" dirty="0" err="1" smtClean="0"/>
              <a:t>hidroxi</a:t>
            </a:r>
            <a:r>
              <a:rPr lang="es-MX" sz="2800" dirty="0" smtClean="0"/>
              <a:t> </a:t>
            </a:r>
            <a:r>
              <a:rPr lang="es-MX" sz="2800" dirty="0" err="1" smtClean="0"/>
              <a:t>polidimetil</a:t>
            </a:r>
            <a:r>
              <a:rPr lang="es-MX" sz="2800" dirty="0" smtClean="0"/>
              <a:t> </a:t>
            </a:r>
            <a:r>
              <a:rPr lang="es-MX" sz="2800" dirty="0" err="1" smtClean="0"/>
              <a:t>siloxano</a:t>
            </a:r>
            <a:r>
              <a:rPr lang="es-MX" sz="2800" dirty="0" smtClean="0"/>
              <a:t> terminado.</a:t>
            </a:r>
          </a:p>
          <a:p>
            <a:r>
              <a:rPr lang="es-MX" sz="2800" dirty="0" smtClean="0"/>
              <a:t>La polimerización de condensación implica una reacción con silicatos alquílicos </a:t>
            </a:r>
            <a:r>
              <a:rPr lang="es-MX" sz="2800" dirty="0" err="1" smtClean="0"/>
              <a:t>trifuncionales</a:t>
            </a:r>
            <a:r>
              <a:rPr lang="es-MX" sz="2800" dirty="0" smtClean="0"/>
              <a:t> y </a:t>
            </a:r>
            <a:r>
              <a:rPr lang="es-MX" sz="2800" dirty="0" err="1" smtClean="0"/>
              <a:t>tetrafuncionales</a:t>
            </a:r>
            <a:r>
              <a:rPr lang="es-MX" sz="2800" dirty="0"/>
              <a:t> </a:t>
            </a:r>
            <a:r>
              <a:rPr lang="es-MX" sz="2800" dirty="0" smtClean="0"/>
              <a:t>(</a:t>
            </a:r>
            <a:r>
              <a:rPr lang="es-MX" sz="2800" dirty="0" err="1" smtClean="0"/>
              <a:t>ortosilicato</a:t>
            </a:r>
            <a:r>
              <a:rPr lang="es-MX" sz="2800" dirty="0" smtClean="0"/>
              <a:t> </a:t>
            </a:r>
            <a:r>
              <a:rPr lang="es-MX" sz="2800" dirty="0" err="1" smtClean="0"/>
              <a:t>tetraetílico</a:t>
            </a:r>
            <a:r>
              <a:rPr lang="es-MX" sz="2800" dirty="0" smtClean="0"/>
              <a:t> en presencia de </a:t>
            </a:r>
            <a:r>
              <a:rPr lang="es-MX" sz="2800" dirty="0" err="1" smtClean="0"/>
              <a:t>octoato</a:t>
            </a:r>
            <a:r>
              <a:rPr lang="es-MX" sz="2800" dirty="0" smtClean="0"/>
              <a:t> </a:t>
            </a:r>
            <a:r>
              <a:rPr lang="es-MX" sz="2800" dirty="0" err="1" smtClean="0"/>
              <a:t>estañoso</a:t>
            </a:r>
            <a:r>
              <a:rPr lang="es-MX" sz="2800" dirty="0" smtClean="0"/>
              <a:t>)</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3808" y="4326830"/>
            <a:ext cx="3672408" cy="2234854"/>
          </a:xfrm>
          <a:prstGeom prst="rect">
            <a:avLst/>
          </a:prstGeom>
        </p:spPr>
      </p:pic>
    </p:spTree>
    <p:extLst>
      <p:ext uri="{BB962C8B-B14F-4D97-AF65-F5344CB8AC3E}">
        <p14:creationId xmlns:p14="http://schemas.microsoft.com/office/powerpoint/2010/main" val="36464666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Composición </a:t>
            </a:r>
            <a:endParaRPr lang="es-MX" dirty="0"/>
          </a:p>
        </p:txBody>
      </p:sp>
      <p:sp>
        <p:nvSpPr>
          <p:cNvPr id="3" name="2 Marcador de contenido"/>
          <p:cNvSpPr>
            <a:spLocks noGrp="1"/>
          </p:cNvSpPr>
          <p:nvPr>
            <p:ph idx="1"/>
          </p:nvPr>
        </p:nvSpPr>
        <p:spPr>
          <a:xfrm>
            <a:off x="463885" y="1844824"/>
            <a:ext cx="8229600" cy="4525963"/>
          </a:xfrm>
        </p:spPr>
        <p:txBody>
          <a:bodyPr>
            <a:normAutofit/>
          </a:bodyPr>
          <a:lstStyle/>
          <a:p>
            <a:r>
              <a:rPr lang="es-MX" sz="2800" dirty="0" smtClean="0"/>
              <a:t>Pasta base</a:t>
            </a:r>
          </a:p>
          <a:p>
            <a:r>
              <a:rPr lang="es-MX" sz="2800" dirty="0" smtClean="0"/>
              <a:t>Líquido de baja viscosidad o pasta catalizadora</a:t>
            </a:r>
          </a:p>
          <a:p>
            <a:r>
              <a:rPr lang="es-MX" sz="2800" dirty="0" smtClean="0"/>
              <a:t>El polímero de silicona es un líquido coloidal del sílice o de óxidos metálicos de tamaño pequeño, se agregan como relleno para formar una pasta.  </a:t>
            </a:r>
            <a:endParaRPr lang="es-MX" sz="2800"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51633" r="2295" b="52049"/>
          <a:stretch/>
        </p:blipFill>
        <p:spPr>
          <a:xfrm>
            <a:off x="5508104" y="4869160"/>
            <a:ext cx="2011812" cy="1721500"/>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r="52280" b="52049"/>
          <a:stretch/>
        </p:blipFill>
        <p:spPr>
          <a:xfrm>
            <a:off x="2057312" y="4869160"/>
            <a:ext cx="2083778" cy="1721500"/>
          </a:xfrm>
          <a:prstGeom prst="rect">
            <a:avLst/>
          </a:prstGeom>
        </p:spPr>
      </p:pic>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36044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Composición </a:t>
            </a:r>
            <a:endParaRPr lang="es-MX" dirty="0"/>
          </a:p>
        </p:txBody>
      </p:sp>
      <p:sp>
        <p:nvSpPr>
          <p:cNvPr id="3" name="2 Marcador de contenido"/>
          <p:cNvSpPr>
            <a:spLocks noGrp="1"/>
          </p:cNvSpPr>
          <p:nvPr>
            <p:ph idx="1"/>
          </p:nvPr>
        </p:nvSpPr>
        <p:spPr/>
        <p:txBody>
          <a:bodyPr>
            <a:normAutofit/>
          </a:bodyPr>
          <a:lstStyle/>
          <a:p>
            <a:r>
              <a:rPr lang="es-MX" sz="2800" dirty="0" smtClean="0"/>
              <a:t>Se ha desarrollado un material de alta viscosidad, comúnmente conocido como «masilla», para vencer la gran contracción de polimerización.</a:t>
            </a:r>
          </a:p>
          <a:p>
            <a:r>
              <a:rPr lang="es-MX" sz="2800" dirty="0" smtClean="0"/>
              <a:t>Ley de las mezclas: Las propiedades de los materiales de impresión son influidas por las propiedades del relleno.</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69561" t="7578" r="4106" b="62025"/>
          <a:stretch/>
        </p:blipFill>
        <p:spPr>
          <a:xfrm>
            <a:off x="3275856" y="4077072"/>
            <a:ext cx="2520280" cy="2184243"/>
          </a:xfrm>
          <a:prstGeom prst="rect">
            <a:avLst/>
          </a:prstGeom>
        </p:spPr>
      </p:pic>
    </p:spTree>
    <p:extLst>
      <p:ext uri="{BB962C8B-B14F-4D97-AF65-F5344CB8AC3E}">
        <p14:creationId xmlns:p14="http://schemas.microsoft.com/office/powerpoint/2010/main" val="8624593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Composición </a:t>
            </a:r>
            <a:endParaRPr lang="es-MX" dirty="0"/>
          </a:p>
        </p:txBody>
      </p:sp>
      <p:sp>
        <p:nvSpPr>
          <p:cNvPr id="3" name="2 Marcador de contenido"/>
          <p:cNvSpPr>
            <a:spLocks noGrp="1"/>
          </p:cNvSpPr>
          <p:nvPr>
            <p:ph idx="1"/>
          </p:nvPr>
        </p:nvSpPr>
        <p:spPr/>
        <p:txBody>
          <a:bodyPr>
            <a:normAutofit/>
          </a:bodyPr>
          <a:lstStyle/>
          <a:p>
            <a:r>
              <a:rPr lang="es-MX" sz="2800" dirty="0" smtClean="0"/>
              <a:t>No tienen un color característico, hay una variedad de ellos (rosa pastel, azul, verde y púrpura).</a:t>
            </a:r>
          </a:p>
          <a:p>
            <a:r>
              <a:rPr lang="es-MX" sz="2800" dirty="0"/>
              <a:t>El fabricante abastece el material en diferentes colores que corresponden a la viscosidad.</a:t>
            </a:r>
          </a:p>
          <a:p>
            <a:r>
              <a:rPr lang="es-MX" sz="2800" dirty="0"/>
              <a:t>La elección del producto depende del sistema, las propiedades deseadas y el fabricante.</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41667"/>
          <a:stretch/>
        </p:blipFill>
        <p:spPr>
          <a:xfrm>
            <a:off x="5436096" y="4365104"/>
            <a:ext cx="1749152" cy="2248910"/>
          </a:xfrm>
          <a:prstGeom prst="rect">
            <a:avLst/>
          </a:prstGeom>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1760" y="4618021"/>
            <a:ext cx="2619375" cy="1743075"/>
          </a:xfrm>
          <a:prstGeom prst="rect">
            <a:avLst/>
          </a:prstGeom>
        </p:spPr>
      </p:pic>
    </p:spTree>
    <p:extLst>
      <p:ext uri="{BB962C8B-B14F-4D97-AF65-F5344CB8AC3E}">
        <p14:creationId xmlns:p14="http://schemas.microsoft.com/office/powerpoint/2010/main" val="8624593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Manipulación</a:t>
            </a:r>
            <a:endParaRPr lang="es-MX" dirty="0"/>
          </a:p>
        </p:txBody>
      </p:sp>
      <p:sp>
        <p:nvSpPr>
          <p:cNvPr id="3" name="2 Marcador de contenido"/>
          <p:cNvSpPr>
            <a:spLocks noGrp="1"/>
          </p:cNvSpPr>
          <p:nvPr>
            <p:ph idx="1"/>
          </p:nvPr>
        </p:nvSpPr>
        <p:spPr/>
        <p:txBody>
          <a:bodyPr/>
          <a:lstStyle/>
          <a:p>
            <a:r>
              <a:rPr lang="es-MX" dirty="0" smtClean="0"/>
              <a:t>Las siliconas por condensación se abastecen como una base y un líquido catalizador o reactivo.</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566" y="3717032"/>
            <a:ext cx="3816650" cy="2546983"/>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3891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Manipulación</a:t>
            </a:r>
            <a:endParaRPr lang="es-MX" dirty="0"/>
          </a:p>
        </p:txBody>
      </p:sp>
      <p:sp>
        <p:nvSpPr>
          <p:cNvPr id="3" name="2 Marcador de contenido"/>
          <p:cNvSpPr>
            <a:spLocks noGrp="1"/>
          </p:cNvSpPr>
          <p:nvPr>
            <p:ph idx="1"/>
          </p:nvPr>
        </p:nvSpPr>
        <p:spPr>
          <a:xfrm>
            <a:off x="540605" y="1772816"/>
            <a:ext cx="8229600" cy="4525963"/>
          </a:xfrm>
        </p:spPr>
        <p:txBody>
          <a:bodyPr>
            <a:normAutofit/>
          </a:bodyPr>
          <a:lstStyle/>
          <a:p>
            <a:r>
              <a:rPr lang="es-MX" sz="2800" dirty="0" smtClean="0"/>
              <a:t>Se exprime del tubo una tira de la base y se coloca en una loseta graduada para mezcla.</a:t>
            </a:r>
          </a:p>
          <a:p>
            <a:r>
              <a:rPr lang="es-MX" sz="2800" dirty="0" smtClean="0"/>
              <a:t>Se agrega una gota de catalizador por cada unidad de longitud de la base.</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50000" r="51429"/>
          <a:stretch/>
        </p:blipFill>
        <p:spPr>
          <a:xfrm>
            <a:off x="2830034" y="3717032"/>
            <a:ext cx="3246598" cy="2747772"/>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44511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 Manipulación</a:t>
            </a:r>
          </a:p>
        </p:txBody>
      </p:sp>
      <p:sp>
        <p:nvSpPr>
          <p:cNvPr id="3" name="2 Marcador de contenido"/>
          <p:cNvSpPr>
            <a:spLocks noGrp="1"/>
          </p:cNvSpPr>
          <p:nvPr>
            <p:ph idx="1"/>
          </p:nvPr>
        </p:nvSpPr>
        <p:spPr>
          <a:xfrm>
            <a:off x="457200" y="1927373"/>
            <a:ext cx="8229600" cy="4525963"/>
          </a:xfrm>
        </p:spPr>
        <p:txBody>
          <a:bodyPr>
            <a:normAutofit/>
          </a:bodyPr>
          <a:lstStyle/>
          <a:p>
            <a:r>
              <a:rPr lang="es-MX" sz="2800" dirty="0" smtClean="0"/>
              <a:t>Estos materiales tienen una dificultad por la disparidad en la viscosidad de ambos componentes, sin embargo, la diferencia de color de los dos componentes proporciona una clave visual para saber si la mezcla se ha completado.</a:t>
            </a:r>
            <a:endParaRPr lang="es-MX" sz="2800" dirty="0"/>
          </a:p>
        </p:txBody>
      </p:sp>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64303" t="33957" r="2010" b="32915"/>
          <a:stretch/>
        </p:blipFill>
        <p:spPr>
          <a:xfrm>
            <a:off x="5076056" y="4828631"/>
            <a:ext cx="2630530" cy="1671583"/>
          </a:xfrm>
          <a:prstGeom prst="rect">
            <a:avLst/>
          </a:prstGeom>
        </p:spPr>
      </p:pic>
      <p:pic>
        <p:nvPicPr>
          <p:cNvPr id="7" name="6 Imagen"/>
          <p:cNvPicPr>
            <a:picLocks noChangeAspect="1"/>
          </p:cNvPicPr>
          <p:nvPr/>
        </p:nvPicPr>
        <p:blipFill rotWithShape="1">
          <a:blip r:embed="rId3">
            <a:extLst>
              <a:ext uri="{28A0092B-C50C-407E-A947-70E740481C1C}">
                <a14:useLocalDpi xmlns:a14="http://schemas.microsoft.com/office/drawing/2010/main" val="0"/>
              </a:ext>
            </a:extLst>
          </a:blip>
          <a:srcRect l="2244" t="29146" r="67662" b="29345"/>
          <a:stretch/>
        </p:blipFill>
        <p:spPr>
          <a:xfrm>
            <a:off x="1547664" y="4461831"/>
            <a:ext cx="2548880" cy="1754689"/>
          </a:xfrm>
          <a:prstGeom prst="rect">
            <a:avLst/>
          </a:prstGeom>
        </p:spPr>
      </p:pic>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7843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 Manipulación</a:t>
            </a:r>
          </a:p>
        </p:txBody>
      </p:sp>
      <p:sp>
        <p:nvSpPr>
          <p:cNvPr id="3" name="2 Marcador de contenido"/>
          <p:cNvSpPr>
            <a:spLocks noGrp="1"/>
          </p:cNvSpPr>
          <p:nvPr>
            <p:ph idx="1"/>
          </p:nvPr>
        </p:nvSpPr>
        <p:spPr>
          <a:xfrm>
            <a:off x="410219" y="1888914"/>
            <a:ext cx="8229600" cy="4525963"/>
          </a:xfrm>
        </p:spPr>
        <p:txBody>
          <a:bodyPr>
            <a:normAutofit/>
          </a:bodyPr>
          <a:lstStyle/>
          <a:p>
            <a:r>
              <a:rPr lang="es-MX" sz="2800" dirty="0" smtClean="0"/>
              <a:t>La mejor técnica de mezclado es amasar el material con los dedos.</a:t>
            </a:r>
          </a:p>
          <a:p>
            <a:r>
              <a:rPr lang="es-MX" sz="2800" dirty="0" smtClean="0"/>
              <a:t>Evitar el uso de guantes de látex, ya que poseen componentes de sulfuro que inhiben el fraguado de la masilla.</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4846" t="29146" r="39103" b="29345"/>
          <a:stretch/>
        </p:blipFill>
        <p:spPr>
          <a:xfrm>
            <a:off x="3419872" y="4151896"/>
            <a:ext cx="2637967" cy="2365076"/>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9300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p:txBody>
          <a:bodyPr/>
          <a:lstStyle/>
          <a:p>
            <a:pPr eaLnBrk="1" hangingPunct="1">
              <a:buFont typeface="Wingdings" pitchFamily="2" charset="2"/>
              <a:buNone/>
            </a:pPr>
            <a:r>
              <a:rPr lang="es-MX" b="1" smtClean="0"/>
              <a:t>Prerrequisitos  (Temas Aprendidos):</a:t>
            </a:r>
            <a:endParaRPr lang="es-ES" smtClean="0"/>
          </a:p>
          <a:p>
            <a:pPr eaLnBrk="1" hangingPunct="1"/>
            <a:r>
              <a:rPr lang="es-ES" smtClean="0"/>
              <a:t>Fundamentos de física, química y biológicas</a:t>
            </a:r>
          </a:p>
          <a:p>
            <a:pPr eaLnBrk="1" hangingPunct="1"/>
            <a:endParaRPr lang="es-ES" b="1" smtClean="0"/>
          </a:p>
          <a:p>
            <a:pPr eaLnBrk="1" hangingPunct="1">
              <a:buFont typeface="Wingdings" pitchFamily="2" charset="2"/>
              <a:buNone/>
            </a:pPr>
            <a:r>
              <a:rPr lang="es-ES" b="1" smtClean="0"/>
              <a:t>Unidad(es) de Aprendizaje Consecuente (Seriadas y Recomendadas): </a:t>
            </a:r>
            <a:endParaRPr lang="es-ES" smtClean="0"/>
          </a:p>
          <a:p>
            <a:pPr eaLnBrk="1" hangingPunct="1"/>
            <a:r>
              <a:rPr lang="es-ES" smtClean="0"/>
              <a:t>Operatoria preclínica I</a:t>
            </a:r>
          </a:p>
        </p:txBody>
      </p:sp>
      <p:sp>
        <p:nvSpPr>
          <p:cNvPr id="4" name="3 Marcador de número de diapositiva"/>
          <p:cNvSpPr>
            <a:spLocks noGrp="1"/>
          </p:cNvSpPr>
          <p:nvPr>
            <p:ph type="sldNum" sz="quarter" idx="12"/>
          </p:nvPr>
        </p:nvSpPr>
        <p:spPr/>
        <p:txBody>
          <a:bodyPr/>
          <a:lstStyle/>
          <a:p>
            <a:pPr>
              <a:defRPr/>
            </a:pPr>
            <a:fld id="{C2CF8162-4F5E-4C55-8A1B-2FAB2925A92F}" type="slidenum">
              <a:rPr lang="es-ES" smtClean="0"/>
              <a:pPr>
                <a:defRPr/>
              </a:pPr>
              <a:t>4</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22734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Tiempos </a:t>
            </a:r>
            <a:br>
              <a:rPr lang="es-MX" dirty="0" smtClean="0"/>
            </a:br>
            <a:r>
              <a:rPr lang="es-MX" dirty="0" smtClean="0"/>
              <a:t>de trabajo y de fraguado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8945420"/>
              </p:ext>
            </p:extLst>
          </p:nvPr>
        </p:nvGraphicFramePr>
        <p:xfrm>
          <a:off x="493872" y="2132856"/>
          <a:ext cx="8229600" cy="17373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gridSpan="2">
                  <a:txBody>
                    <a:bodyPr/>
                    <a:lstStyle/>
                    <a:p>
                      <a:pPr algn="ctr"/>
                      <a:r>
                        <a:rPr lang="es-MX" sz="2400" dirty="0" smtClean="0"/>
                        <a:t>Tiempo de trabajo promedio (min)</a:t>
                      </a:r>
                      <a:endParaRPr lang="es-MX" sz="2400" dirty="0"/>
                    </a:p>
                  </a:txBody>
                  <a:tcPr/>
                </a:tc>
                <a:tc hMerge="1">
                  <a:txBody>
                    <a:bodyPr/>
                    <a:lstStyle/>
                    <a:p>
                      <a:endParaRPr lang="es-MX"/>
                    </a:p>
                  </a:txBody>
                  <a:tcPr/>
                </a:tc>
                <a:tc gridSpan="2">
                  <a:txBody>
                    <a:bodyPr/>
                    <a:lstStyle/>
                    <a:p>
                      <a:pPr algn="ctr"/>
                      <a:r>
                        <a:rPr lang="es-MX" sz="2400" dirty="0" smtClean="0"/>
                        <a:t>Tiempo de fraguado promedio (min)</a:t>
                      </a:r>
                      <a:endParaRPr lang="es-MX" sz="2400" dirty="0"/>
                    </a:p>
                  </a:txBody>
                  <a:tcPr/>
                </a:tc>
                <a:tc hMerge="1">
                  <a:txBody>
                    <a:bodyPr/>
                    <a:lstStyle/>
                    <a:p>
                      <a:endParaRPr lang="es-MX"/>
                    </a:p>
                  </a:txBody>
                  <a:tcPr/>
                </a:tc>
              </a:tr>
              <a:tr h="370840">
                <a:tc>
                  <a:txBody>
                    <a:bodyPr/>
                    <a:lstStyle/>
                    <a:p>
                      <a:pPr algn="ctr"/>
                      <a:r>
                        <a:rPr lang="es-MX" sz="2400" dirty="0" smtClean="0"/>
                        <a:t>23°C</a:t>
                      </a:r>
                      <a:endParaRPr lang="es-MX" sz="2400" dirty="0"/>
                    </a:p>
                  </a:txBody>
                  <a:tcPr/>
                </a:tc>
                <a:tc>
                  <a:txBody>
                    <a:bodyPr/>
                    <a:lstStyle/>
                    <a:p>
                      <a:pPr algn="ctr"/>
                      <a:r>
                        <a:rPr lang="es-MX" sz="2400" dirty="0" smtClean="0"/>
                        <a:t>37°C</a:t>
                      </a:r>
                      <a:endParaRPr lang="es-MX" sz="2400" dirty="0"/>
                    </a:p>
                  </a:txBody>
                  <a:tcPr/>
                </a:tc>
                <a:tc>
                  <a:txBody>
                    <a:bodyPr/>
                    <a:lstStyle/>
                    <a:p>
                      <a:pPr algn="ctr"/>
                      <a:r>
                        <a:rPr lang="es-MX" sz="2400" dirty="0" smtClean="0"/>
                        <a:t>23°C</a:t>
                      </a:r>
                      <a:endParaRPr lang="es-MX" sz="2400" dirty="0"/>
                    </a:p>
                  </a:txBody>
                  <a:tcPr/>
                </a:tc>
                <a:tc>
                  <a:txBody>
                    <a:bodyPr/>
                    <a:lstStyle/>
                    <a:p>
                      <a:pPr algn="ctr"/>
                      <a:r>
                        <a:rPr lang="es-MX" sz="2400" dirty="0" smtClean="0"/>
                        <a:t>37°C</a:t>
                      </a:r>
                      <a:endParaRPr lang="es-MX" sz="2400" dirty="0"/>
                    </a:p>
                  </a:txBody>
                  <a:tcPr/>
                </a:tc>
              </a:tr>
              <a:tr h="370840">
                <a:tc>
                  <a:txBody>
                    <a:bodyPr/>
                    <a:lstStyle/>
                    <a:p>
                      <a:pPr algn="ctr"/>
                      <a:r>
                        <a:rPr lang="es-MX" sz="2400" dirty="0" smtClean="0"/>
                        <a:t>3.3</a:t>
                      </a:r>
                      <a:endParaRPr lang="es-MX" sz="2400" dirty="0"/>
                    </a:p>
                  </a:txBody>
                  <a:tcPr/>
                </a:tc>
                <a:tc>
                  <a:txBody>
                    <a:bodyPr/>
                    <a:lstStyle/>
                    <a:p>
                      <a:pPr algn="ctr"/>
                      <a:r>
                        <a:rPr lang="es-MX" sz="2400" dirty="0" smtClean="0"/>
                        <a:t>2.5</a:t>
                      </a:r>
                      <a:endParaRPr lang="es-MX" sz="2400" dirty="0"/>
                    </a:p>
                  </a:txBody>
                  <a:tcPr/>
                </a:tc>
                <a:tc>
                  <a:txBody>
                    <a:bodyPr/>
                    <a:lstStyle/>
                    <a:p>
                      <a:pPr algn="ctr"/>
                      <a:r>
                        <a:rPr lang="es-MX" sz="2400" dirty="0" smtClean="0"/>
                        <a:t>11</a:t>
                      </a:r>
                      <a:endParaRPr lang="es-MX" sz="2400" dirty="0"/>
                    </a:p>
                  </a:txBody>
                  <a:tcPr/>
                </a:tc>
                <a:tc>
                  <a:txBody>
                    <a:bodyPr/>
                    <a:lstStyle/>
                    <a:p>
                      <a:pPr algn="ctr"/>
                      <a:r>
                        <a:rPr lang="es-MX" sz="2400" dirty="0" smtClean="0"/>
                        <a:t>8.9</a:t>
                      </a:r>
                      <a:endParaRPr lang="es-MX" sz="2400" dirty="0"/>
                    </a:p>
                  </a:txBody>
                  <a:tcPr/>
                </a:tc>
              </a:tr>
            </a:tbl>
          </a:graphicData>
        </a:graphic>
      </p:graphicFrame>
      <p:sp>
        <p:nvSpPr>
          <p:cNvPr id="5" name="4 CuadroTexto"/>
          <p:cNvSpPr txBox="1"/>
          <p:nvPr/>
        </p:nvSpPr>
        <p:spPr>
          <a:xfrm>
            <a:off x="467544" y="4245104"/>
            <a:ext cx="8208912" cy="2677656"/>
          </a:xfrm>
          <a:prstGeom prst="rect">
            <a:avLst/>
          </a:prstGeom>
          <a:noFill/>
        </p:spPr>
        <p:txBody>
          <a:bodyPr wrap="square" rtlCol="0">
            <a:spAutoFit/>
          </a:bodyPr>
          <a:lstStyle/>
          <a:p>
            <a:pPr marL="457200" indent="-457200">
              <a:buFont typeface="Arial" pitchFamily="34" charset="0"/>
              <a:buChar char="•"/>
            </a:pPr>
            <a:r>
              <a:rPr lang="es-MX" sz="2800" dirty="0" smtClean="0"/>
              <a:t>A menor temperatura disminuye la velocidad de reacción.</a:t>
            </a:r>
          </a:p>
          <a:p>
            <a:pPr marL="457200" indent="-457200">
              <a:buFont typeface="Arial" pitchFamily="34" charset="0"/>
              <a:buChar char="•"/>
            </a:pPr>
            <a:r>
              <a:rPr lang="es-MX" sz="2800" dirty="0" smtClean="0"/>
              <a:t>Alterar la proporción base-catalizador es otro método de modificar la velocidad de curado.</a:t>
            </a:r>
          </a:p>
          <a:p>
            <a:endParaRPr lang="es-MX" sz="2800" dirty="0" smtClean="0"/>
          </a:p>
          <a:p>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44511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Silicona por condensación. Elasticidad </a:t>
            </a:r>
            <a:endParaRPr lang="es-MX" dirty="0"/>
          </a:p>
        </p:txBody>
      </p:sp>
      <p:sp>
        <p:nvSpPr>
          <p:cNvPr id="3" name="2 Marcador de contenido"/>
          <p:cNvSpPr>
            <a:spLocks noGrp="1"/>
          </p:cNvSpPr>
          <p:nvPr>
            <p:ph idx="1"/>
          </p:nvPr>
        </p:nvSpPr>
        <p:spPr/>
        <p:txBody>
          <a:bodyPr>
            <a:normAutofit/>
          </a:bodyPr>
          <a:lstStyle/>
          <a:p>
            <a:r>
              <a:rPr lang="es-MX" sz="2800" dirty="0" smtClean="0"/>
              <a:t>Son más elásticos que los </a:t>
            </a:r>
            <a:r>
              <a:rPr lang="es-MX" sz="2800" dirty="0" err="1" smtClean="0"/>
              <a:t>polisulfuros</a:t>
            </a:r>
            <a:r>
              <a:rPr lang="es-MX" sz="2800" dirty="0" smtClean="0"/>
              <a:t>.</a:t>
            </a:r>
          </a:p>
          <a:p>
            <a:r>
              <a:rPr lang="es-MX" sz="2800" dirty="0" smtClean="0"/>
              <a:t>Muestran mínima deformación permanente y se recuperan rápidamente cuando se distienden.</a:t>
            </a:r>
          </a:p>
          <a:p>
            <a:r>
              <a:rPr lang="es-MX" sz="2800" dirty="0" smtClean="0"/>
              <a:t>No son muy rígidos, por lo cual no es difícil removerlos de los socavados sin distorsión.</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7313" b="6318"/>
          <a:stretch/>
        </p:blipFill>
        <p:spPr>
          <a:xfrm>
            <a:off x="3059832" y="4365104"/>
            <a:ext cx="3095596" cy="2005207"/>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41610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 </a:t>
            </a:r>
            <a:r>
              <a:rPr lang="es-MX" dirty="0" err="1" smtClean="0"/>
              <a:t>Reología</a:t>
            </a:r>
            <a:r>
              <a:rPr lang="es-MX" dirty="0" smtClean="0"/>
              <a:t> </a:t>
            </a:r>
            <a:endParaRPr lang="es-MX" dirty="0"/>
          </a:p>
        </p:txBody>
      </p:sp>
      <p:sp>
        <p:nvSpPr>
          <p:cNvPr id="3" name="2 Marcador de contenido"/>
          <p:cNvSpPr>
            <a:spLocks noGrp="1"/>
          </p:cNvSpPr>
          <p:nvPr>
            <p:ph idx="1"/>
          </p:nvPr>
        </p:nvSpPr>
        <p:spPr/>
        <p:txBody>
          <a:bodyPr>
            <a:normAutofit/>
          </a:bodyPr>
          <a:lstStyle/>
          <a:p>
            <a:r>
              <a:rPr lang="es-MX" sz="2800" dirty="0" smtClean="0"/>
              <a:t>Las características </a:t>
            </a:r>
            <a:r>
              <a:rPr lang="es-MX" sz="2800" dirty="0" err="1" smtClean="0"/>
              <a:t>viscoelásticas</a:t>
            </a:r>
            <a:r>
              <a:rPr lang="es-MX" sz="2800" dirty="0" smtClean="0"/>
              <a:t> de estos materiales sugieren que pueden responder en forma elástica o como líquidos viscosos que fácilmente mantienen deformación permanente. Es más fácil que el material responda como un elástico si se distiende rápidamente.</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3044" t="59461" r="33912"/>
          <a:stretch/>
        </p:blipFill>
        <p:spPr>
          <a:xfrm>
            <a:off x="3275856" y="4509120"/>
            <a:ext cx="2750345" cy="1957427"/>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36217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 </a:t>
            </a:r>
            <a:r>
              <a:rPr lang="es-MX" dirty="0" smtClean="0"/>
              <a:t>Energía </a:t>
            </a:r>
            <a:br>
              <a:rPr lang="es-MX" dirty="0" smtClean="0"/>
            </a:br>
            <a:r>
              <a:rPr lang="es-MX" dirty="0" smtClean="0"/>
              <a:t>del rasgado</a:t>
            </a:r>
            <a:endParaRPr lang="es-MX" dirty="0"/>
          </a:p>
        </p:txBody>
      </p:sp>
      <p:sp>
        <p:nvSpPr>
          <p:cNvPr id="3" name="2 Marcador de contenido"/>
          <p:cNvSpPr>
            <a:spLocks noGrp="1"/>
          </p:cNvSpPr>
          <p:nvPr>
            <p:ph idx="1"/>
          </p:nvPr>
        </p:nvSpPr>
        <p:spPr>
          <a:xfrm>
            <a:off x="481186" y="2132856"/>
            <a:ext cx="8229600" cy="4525963"/>
          </a:xfrm>
        </p:spPr>
        <p:txBody>
          <a:bodyPr>
            <a:normAutofit/>
          </a:bodyPr>
          <a:lstStyle/>
          <a:p>
            <a:r>
              <a:rPr lang="es-MX" sz="2800" dirty="0" smtClean="0"/>
              <a:t>Tienen baja resistencia al rasgado.</a:t>
            </a:r>
          </a:p>
          <a:p>
            <a:r>
              <a:rPr lang="es-MX" sz="2800" dirty="0" smtClean="0"/>
              <a:t>Deben ser manejados con cuidado para no arruinar los márgenes de la preparación.</a:t>
            </a:r>
          </a:p>
          <a:p>
            <a:r>
              <a:rPr lang="es-MX" sz="2800" dirty="0" smtClean="0"/>
              <a:t>Si se aplica una fuerza rápida se asegura mayor resistencia al rasgado.</a:t>
            </a:r>
          </a:p>
          <a:p>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5836" y="4509120"/>
            <a:ext cx="2400300" cy="1905000"/>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78811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a:t>
            </a:r>
            <a:r>
              <a:rPr lang="es-MX" dirty="0" smtClean="0"/>
              <a:t>condensación. Estabilidad dimensional</a:t>
            </a:r>
            <a:endParaRPr lang="es-MX" dirty="0"/>
          </a:p>
        </p:txBody>
      </p:sp>
      <p:sp>
        <p:nvSpPr>
          <p:cNvPr id="3" name="2 Marcador de contenido"/>
          <p:cNvSpPr>
            <a:spLocks noGrp="1"/>
          </p:cNvSpPr>
          <p:nvPr>
            <p:ph idx="1"/>
          </p:nvPr>
        </p:nvSpPr>
        <p:spPr/>
        <p:txBody>
          <a:bodyPr>
            <a:normAutofit/>
          </a:bodyPr>
          <a:lstStyle/>
          <a:p>
            <a:r>
              <a:rPr lang="es-MX" sz="2800" dirty="0" smtClean="0"/>
              <a:t>Tienen mala estabilidad dimensional.</a:t>
            </a:r>
          </a:p>
          <a:p>
            <a:r>
              <a:rPr lang="es-MX" sz="2800" dirty="0" smtClean="0"/>
              <a:t>El grado de contracción lineal es dos a cuatro veces mayor que para los otros materiales de impresión.</a:t>
            </a:r>
          </a:p>
          <a:p>
            <a:r>
              <a:rPr lang="es-MX" sz="2800" dirty="0" smtClean="0"/>
              <a:t>El modelo mas preciso se obtiene por vaciado de la impresión inmediatamente después de haberlo sacado de la boca (primeros 30min)</a:t>
            </a:r>
          </a:p>
          <a:p>
            <a:endParaRPr lang="es-MX" sz="2800" dirty="0"/>
          </a:p>
          <a:p>
            <a:endParaRPr lang="es-MX" sz="2800"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24336" y="4653136"/>
            <a:ext cx="3203848" cy="2012889"/>
          </a:xfrm>
          <a:prstGeom prst="rect">
            <a:avLst/>
          </a:prstGeom>
        </p:spPr>
      </p:pic>
    </p:spTree>
    <p:extLst>
      <p:ext uri="{BB962C8B-B14F-4D97-AF65-F5344CB8AC3E}">
        <p14:creationId xmlns:p14="http://schemas.microsoft.com/office/powerpoint/2010/main" val="24680277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a:t>
            </a:r>
            <a:r>
              <a:rPr lang="es-MX" dirty="0" smtClean="0"/>
              <a:t>condensación. </a:t>
            </a:r>
            <a:r>
              <a:rPr lang="es-MX" dirty="0" err="1" smtClean="0"/>
              <a:t>Biocompatibilidad</a:t>
            </a:r>
            <a:r>
              <a:rPr lang="es-MX" dirty="0" smtClean="0"/>
              <a:t> </a:t>
            </a:r>
            <a:endParaRPr lang="es-MX" dirty="0"/>
          </a:p>
        </p:txBody>
      </p:sp>
      <p:sp>
        <p:nvSpPr>
          <p:cNvPr id="3" name="2 Marcador de contenido"/>
          <p:cNvSpPr>
            <a:spLocks noGrp="1"/>
          </p:cNvSpPr>
          <p:nvPr>
            <p:ph idx="1"/>
          </p:nvPr>
        </p:nvSpPr>
        <p:spPr/>
        <p:txBody>
          <a:bodyPr>
            <a:normAutofit/>
          </a:bodyPr>
          <a:lstStyle/>
          <a:p>
            <a:r>
              <a:rPr lang="es-MX" sz="2800" dirty="0" smtClean="0"/>
              <a:t>Es uno de los materiales biológicos mas inertes.</a:t>
            </a:r>
          </a:p>
          <a:p>
            <a:r>
              <a:rPr lang="es-MX" sz="2800" dirty="0" smtClean="0"/>
              <a:t>Poco probable que causen problemas de </a:t>
            </a:r>
            <a:r>
              <a:rPr lang="es-MX" sz="2800" dirty="0" err="1" smtClean="0"/>
              <a:t>biocompatibilidad</a:t>
            </a:r>
            <a:r>
              <a:rPr lang="es-MX" sz="2800" dirty="0" smtClean="0"/>
              <a:t>.</a:t>
            </a:r>
          </a:p>
          <a:p>
            <a:r>
              <a:rPr lang="es-MX" sz="2800" dirty="0" smtClean="0"/>
              <a:t>El mayor riesgo es la posibilidad de dejar restos del material de impresión en el surco gingival.</a:t>
            </a:r>
          </a:p>
          <a:p>
            <a:r>
              <a:rPr lang="es-MX" sz="2800" dirty="0" smtClean="0"/>
              <a:t>No son radiopacos.</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4726426"/>
            <a:ext cx="4427608" cy="1855689"/>
          </a:xfrm>
          <a:prstGeom prst="rect">
            <a:avLst/>
          </a:prstGeom>
        </p:spPr>
      </p:pic>
    </p:spTree>
    <p:extLst>
      <p:ext uri="{BB962C8B-B14F-4D97-AF65-F5344CB8AC3E}">
        <p14:creationId xmlns:p14="http://schemas.microsoft.com/office/powerpoint/2010/main" val="24909927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a:t>
            </a:r>
            <a:r>
              <a:rPr lang="es-MX" dirty="0" smtClean="0"/>
              <a:t>. Tiempo </a:t>
            </a:r>
            <a:br>
              <a:rPr lang="es-MX" dirty="0" smtClean="0"/>
            </a:br>
            <a:r>
              <a:rPr lang="es-MX" dirty="0" smtClean="0"/>
              <a:t>de vida</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4915639"/>
            <a:ext cx="2619375" cy="1743075"/>
          </a:xfrm>
          <a:prstGeom prst="rect">
            <a:avLst/>
          </a:prstGeom>
        </p:spPr>
      </p:pic>
      <p:sp>
        <p:nvSpPr>
          <p:cNvPr id="3" name="2 Marcador de contenido"/>
          <p:cNvSpPr>
            <a:spLocks noGrp="1"/>
          </p:cNvSpPr>
          <p:nvPr>
            <p:ph idx="1"/>
          </p:nvPr>
        </p:nvSpPr>
        <p:spPr/>
        <p:txBody>
          <a:bodyPr>
            <a:normAutofit/>
          </a:bodyPr>
          <a:lstStyle/>
          <a:p>
            <a:r>
              <a:rPr lang="es-MX" sz="2800" dirty="0" smtClean="0"/>
              <a:t>Son ligeramente inestables, en particular si se mezclan con un componente de estaño para formar un líquido catalizador.</a:t>
            </a:r>
          </a:p>
          <a:p>
            <a:r>
              <a:rPr lang="es-MX" sz="2800" dirty="0" smtClean="0"/>
              <a:t>El tiempo de vida limitado puede deberse a oxidación del componente de estaño con el catalizador.</a:t>
            </a:r>
          </a:p>
          <a:p>
            <a:r>
              <a:rPr lang="es-MX" sz="2800" dirty="0" smtClean="0"/>
              <a:t>Por degradación de la base o el enlace cruzado.</a:t>
            </a:r>
            <a:endParaRPr lang="es-MX" sz="2800" dirty="0"/>
          </a:p>
        </p:txBody>
      </p:sp>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13900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a:t>
            </a:r>
            <a:r>
              <a:rPr lang="es-MX" dirty="0" smtClean="0"/>
              <a:t>condensación. Manejo </a:t>
            </a:r>
            <a:br>
              <a:rPr lang="es-MX" dirty="0" smtClean="0"/>
            </a:br>
            <a:r>
              <a:rPr lang="es-MX" dirty="0" smtClean="0"/>
              <a:t>del </a:t>
            </a:r>
            <a:r>
              <a:rPr lang="es-MX" dirty="0" err="1" smtClean="0"/>
              <a:t>protaimpresiones</a:t>
            </a:r>
            <a:r>
              <a:rPr lang="es-MX" dirty="0" smtClean="0"/>
              <a:t> o bandeja</a:t>
            </a:r>
            <a:endParaRPr lang="es-MX" dirty="0"/>
          </a:p>
        </p:txBody>
      </p:sp>
      <p:sp>
        <p:nvSpPr>
          <p:cNvPr id="3" name="2 Marcador de contenido"/>
          <p:cNvSpPr>
            <a:spLocks noGrp="1"/>
          </p:cNvSpPr>
          <p:nvPr>
            <p:ph idx="1"/>
          </p:nvPr>
        </p:nvSpPr>
        <p:spPr>
          <a:xfrm>
            <a:off x="405203" y="1988840"/>
            <a:ext cx="5651862" cy="4525963"/>
          </a:xfrm>
        </p:spPr>
        <p:txBody>
          <a:bodyPr>
            <a:normAutofit/>
          </a:bodyPr>
          <a:lstStyle/>
          <a:p>
            <a:r>
              <a:rPr lang="es-MX" sz="2800" dirty="0" smtClean="0"/>
              <a:t>Para mantener el material en su lugar, la bandeja se pinta con adhesivo.</a:t>
            </a:r>
          </a:p>
          <a:p>
            <a:r>
              <a:rPr lang="es-MX" sz="2800" dirty="0" smtClean="0"/>
              <a:t>Los adhesivos pueden contener </a:t>
            </a:r>
            <a:r>
              <a:rPr lang="es-MX" sz="2800" dirty="0" err="1" smtClean="0"/>
              <a:t>siloxano</a:t>
            </a:r>
            <a:r>
              <a:rPr lang="es-MX" sz="2800" dirty="0" smtClean="0"/>
              <a:t> de </a:t>
            </a:r>
            <a:r>
              <a:rPr lang="es-MX" sz="2800" dirty="0" err="1" smtClean="0"/>
              <a:t>polidimetil</a:t>
            </a:r>
            <a:r>
              <a:rPr lang="es-MX" sz="2800" dirty="0" smtClean="0"/>
              <a:t> u </a:t>
            </a:r>
            <a:r>
              <a:rPr lang="es-MX" sz="2800" dirty="0" err="1" smtClean="0"/>
              <a:t>otrasilicona</a:t>
            </a:r>
            <a:r>
              <a:rPr lang="es-MX" sz="2800" dirty="0" smtClean="0"/>
              <a:t> y silicato de etilo para crear un enlace físico con la bandeja.</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0636" r="23727"/>
          <a:stretch/>
        </p:blipFill>
        <p:spPr>
          <a:xfrm>
            <a:off x="6404417" y="2492896"/>
            <a:ext cx="2119746" cy="2857500"/>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77225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a:t>
            </a:r>
            <a:r>
              <a:rPr lang="es-MX" dirty="0" smtClean="0"/>
              <a:t>condensación. Técnica </a:t>
            </a:r>
            <a:br>
              <a:rPr lang="es-MX" dirty="0" smtClean="0"/>
            </a:br>
            <a:r>
              <a:rPr lang="es-MX" dirty="0" smtClean="0"/>
              <a:t>de manejo</a:t>
            </a:r>
            <a:endParaRPr lang="es-MX" dirty="0"/>
          </a:p>
        </p:txBody>
      </p:sp>
      <p:sp>
        <p:nvSpPr>
          <p:cNvPr id="3" name="2 Marcador de contenido"/>
          <p:cNvSpPr>
            <a:spLocks noGrp="1"/>
          </p:cNvSpPr>
          <p:nvPr>
            <p:ph idx="1"/>
          </p:nvPr>
        </p:nvSpPr>
        <p:spPr/>
        <p:txBody>
          <a:bodyPr>
            <a:normAutofit/>
          </a:bodyPr>
          <a:lstStyle/>
          <a:p>
            <a:r>
              <a:rPr lang="es-MX" sz="2800" dirty="0" smtClean="0"/>
              <a:t>Técnica de masilla lavada de dos etapas o técnica de rebordeado:</a:t>
            </a:r>
          </a:p>
          <a:p>
            <a:pPr lvl="1"/>
            <a:r>
              <a:rPr lang="es-MX" sz="2400" dirty="0" smtClean="0"/>
              <a:t>Se coloca masilla sobre la bandeja y se efectúa una impresión preliminar.</a:t>
            </a:r>
          </a:p>
          <a:p>
            <a:pPr lvl="1"/>
            <a:r>
              <a:rPr lang="es-MX" sz="2400" dirty="0" smtClean="0"/>
              <a:t>Se crea un espacio para «lavar» el material de cuerpo ligero mediante corte transversal de la parte de la masilla de la bandeja o usando una hoja de polietileno como espaciador</a:t>
            </a:r>
            <a:endParaRPr lang="es-MX" sz="2400" dirty="0"/>
          </a:p>
        </p:txBody>
      </p:sp>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64741" t="38944" r="12263" b="21078"/>
          <a:stretch/>
        </p:blipFill>
        <p:spPr>
          <a:xfrm>
            <a:off x="3563888" y="4725144"/>
            <a:ext cx="2089019" cy="2017600"/>
          </a:xfrm>
          <a:prstGeom prst="rect">
            <a:avLst/>
          </a:prstGeom>
        </p:spPr>
      </p:pic>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03945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 Técnica </a:t>
            </a:r>
            <a:r>
              <a:rPr lang="es-MX" dirty="0" smtClean="0"/>
              <a:t/>
            </a:r>
            <a:br>
              <a:rPr lang="es-MX" dirty="0" smtClean="0"/>
            </a:br>
            <a:r>
              <a:rPr lang="es-MX" dirty="0" smtClean="0"/>
              <a:t>de </a:t>
            </a:r>
            <a:r>
              <a:rPr lang="es-MX" dirty="0"/>
              <a:t>manejo</a:t>
            </a:r>
          </a:p>
        </p:txBody>
      </p:sp>
      <p:sp>
        <p:nvSpPr>
          <p:cNvPr id="3" name="2 Marcador de contenido"/>
          <p:cNvSpPr>
            <a:spLocks noGrp="1"/>
          </p:cNvSpPr>
          <p:nvPr>
            <p:ph idx="1"/>
          </p:nvPr>
        </p:nvSpPr>
        <p:spPr/>
        <p:txBody>
          <a:bodyPr/>
          <a:lstStyle/>
          <a:p>
            <a:r>
              <a:rPr lang="es-MX" dirty="0" smtClean="0"/>
              <a:t>Pueden usarse materiales para bandeja de cuerpo pesado y para jeringa de cuerpo ligero.</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3768" y="3608530"/>
            <a:ext cx="4283968" cy="2409732"/>
          </a:xfrm>
          <a:prstGeom prst="rect">
            <a:avLst/>
          </a:prstGeom>
        </p:spPr>
      </p:pic>
    </p:spTree>
    <p:extLst>
      <p:ext uri="{BB962C8B-B14F-4D97-AF65-F5344CB8AC3E}">
        <p14:creationId xmlns:p14="http://schemas.microsoft.com/office/powerpoint/2010/main" val="100553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eaLnBrk="1" hangingPunct="1">
              <a:defRPr/>
            </a:pPr>
            <a:r>
              <a:rPr lang="es-ES" sz="3600" b="1" dirty="0" smtClean="0"/>
              <a:t>PROPÓSITO DE LA UNIDAD DE APRENDIZAJE</a:t>
            </a:r>
            <a:r>
              <a:rPr lang="es-ES" sz="3600" dirty="0" smtClean="0"/>
              <a:t/>
            </a:r>
            <a:br>
              <a:rPr lang="es-ES" sz="3600" dirty="0" smtClean="0"/>
            </a:br>
            <a:endParaRPr lang="es-ES" sz="3600" dirty="0"/>
          </a:p>
        </p:txBody>
      </p:sp>
      <p:sp>
        <p:nvSpPr>
          <p:cNvPr id="12291" name="2 Marcador de contenido"/>
          <p:cNvSpPr>
            <a:spLocks noGrp="1"/>
          </p:cNvSpPr>
          <p:nvPr>
            <p:ph idx="1"/>
          </p:nvPr>
        </p:nvSpPr>
        <p:spPr>
          <a:xfrm>
            <a:off x="457200" y="2071389"/>
            <a:ext cx="8229600" cy="4525963"/>
          </a:xfrm>
        </p:spPr>
        <p:txBody>
          <a:bodyPr>
            <a:normAutofit/>
          </a:bodyPr>
          <a:lstStyle/>
          <a:p>
            <a:pPr eaLnBrk="1" hangingPunct="1"/>
            <a:r>
              <a:rPr lang="es-ES" sz="2800" dirty="0" smtClean="0"/>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p>
        </p:txBody>
      </p:sp>
      <p:sp>
        <p:nvSpPr>
          <p:cNvPr id="4" name="3 Marcador de número de diapositiva"/>
          <p:cNvSpPr>
            <a:spLocks noGrp="1"/>
          </p:cNvSpPr>
          <p:nvPr>
            <p:ph type="sldNum" sz="quarter" idx="12"/>
          </p:nvPr>
        </p:nvSpPr>
        <p:spPr/>
        <p:txBody>
          <a:bodyPr/>
          <a:lstStyle/>
          <a:p>
            <a:pPr>
              <a:defRPr/>
            </a:pPr>
            <a:fld id="{20677EEF-9045-4A75-8FB3-5AA129FACDB9}" type="slidenum">
              <a:rPr lang="es-ES" smtClean="0"/>
              <a:pPr>
                <a:defRPr/>
              </a:pPr>
              <a:t>5</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87528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smtClean="0"/>
              <a:t>Ventajas de las silicona por condensación en comparación con los </a:t>
            </a:r>
            <a:r>
              <a:rPr lang="es-MX" sz="3600" dirty="0" err="1" smtClean="0"/>
              <a:t>polisulfuros</a:t>
            </a:r>
            <a:endParaRPr lang="es-MX" sz="3600" dirty="0"/>
          </a:p>
        </p:txBody>
      </p:sp>
      <p:sp>
        <p:nvSpPr>
          <p:cNvPr id="3" name="2 Marcador de contenido"/>
          <p:cNvSpPr>
            <a:spLocks noGrp="1"/>
          </p:cNvSpPr>
          <p:nvPr>
            <p:ph idx="1"/>
          </p:nvPr>
        </p:nvSpPr>
        <p:spPr>
          <a:xfrm>
            <a:off x="879995" y="1844824"/>
            <a:ext cx="8229600" cy="4525963"/>
          </a:xfrm>
        </p:spPr>
        <p:txBody>
          <a:bodyPr>
            <a:normAutofit/>
          </a:bodyPr>
          <a:lstStyle/>
          <a:p>
            <a:r>
              <a:rPr lang="es-MX" sz="2800" dirty="0" smtClean="0"/>
              <a:t>Tiempos  adecuados de trabajo y fraguado</a:t>
            </a:r>
          </a:p>
          <a:p>
            <a:r>
              <a:rPr lang="es-MX" sz="2800" dirty="0" smtClean="0"/>
              <a:t>Olor agradable y no mancha</a:t>
            </a:r>
          </a:p>
          <a:p>
            <a:r>
              <a:rPr lang="es-MX" sz="2800" dirty="0" smtClean="0"/>
              <a:t>Resistencia adecuada al desgarre</a:t>
            </a:r>
          </a:p>
          <a:p>
            <a:r>
              <a:rPr lang="es-MX" sz="2800" dirty="0" smtClean="0"/>
              <a:t>Mejor propiedad elástica a la remoción</a:t>
            </a:r>
          </a:p>
          <a:p>
            <a:r>
              <a:rPr lang="es-MX" sz="2800" dirty="0" smtClean="0"/>
              <a:t>Menos distorsión a la remoción</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20000" t="15334" r="6000" b="25555"/>
          <a:stretch/>
        </p:blipFill>
        <p:spPr>
          <a:xfrm>
            <a:off x="3211056" y="4509120"/>
            <a:ext cx="3383280" cy="2026920"/>
          </a:xfrm>
          <a:prstGeom prst="rect">
            <a:avLst/>
          </a:prstGeom>
        </p:spPr>
      </p:pic>
    </p:spTree>
    <p:extLst>
      <p:ext uri="{BB962C8B-B14F-4D97-AF65-F5344CB8AC3E}">
        <p14:creationId xmlns:p14="http://schemas.microsoft.com/office/powerpoint/2010/main" val="36988223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dirty="0" smtClean="0"/>
              <a:t>Desventajas de las silicona por condensación en comparación con los </a:t>
            </a:r>
            <a:r>
              <a:rPr lang="es-MX" sz="3200" dirty="0" err="1" smtClean="0"/>
              <a:t>polisulfuros</a:t>
            </a:r>
            <a:endParaRPr lang="es-MX" sz="3200" dirty="0"/>
          </a:p>
        </p:txBody>
      </p:sp>
      <p:sp>
        <p:nvSpPr>
          <p:cNvPr id="3" name="2 Marcador de contenido"/>
          <p:cNvSpPr>
            <a:spLocks noGrp="1"/>
          </p:cNvSpPr>
          <p:nvPr>
            <p:ph idx="1"/>
          </p:nvPr>
        </p:nvSpPr>
        <p:spPr>
          <a:xfrm>
            <a:off x="457200" y="2132856"/>
            <a:ext cx="8229600" cy="4525963"/>
          </a:xfrm>
        </p:spPr>
        <p:txBody>
          <a:bodyPr>
            <a:normAutofit/>
          </a:bodyPr>
          <a:lstStyle/>
          <a:p>
            <a:r>
              <a:rPr lang="es-MX" sz="2800" dirty="0" smtClean="0"/>
              <a:t>Adecuada exactitud si se vacía inmediatamente</a:t>
            </a:r>
          </a:p>
          <a:p>
            <a:r>
              <a:rPr lang="es-MX" sz="2800" dirty="0" smtClean="0"/>
              <a:t>Mala estabilidad dimensional</a:t>
            </a:r>
          </a:p>
          <a:p>
            <a:r>
              <a:rPr lang="es-MX" sz="2800" dirty="0" smtClean="0"/>
              <a:t>Potencial de distorsión significativo</a:t>
            </a:r>
          </a:p>
          <a:p>
            <a:r>
              <a:rPr lang="es-MX" sz="2800" dirty="0" smtClean="0"/>
              <a:t>Ligeramente mas costoso</a:t>
            </a:r>
          </a:p>
          <a:p>
            <a:r>
              <a:rPr lang="es-MX" sz="2800" dirty="0" smtClean="0"/>
              <a:t>Mala adecuación al tiempo de vida</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r="55301"/>
          <a:stretch/>
        </p:blipFill>
        <p:spPr>
          <a:xfrm>
            <a:off x="6347357" y="3789040"/>
            <a:ext cx="2448272" cy="2749632"/>
          </a:xfrm>
          <a:prstGeom prst="rect">
            <a:avLst/>
          </a:prstGeom>
        </p:spPr>
      </p:pic>
    </p:spTree>
    <p:extLst>
      <p:ext uri="{BB962C8B-B14F-4D97-AF65-F5344CB8AC3E}">
        <p14:creationId xmlns:p14="http://schemas.microsoft.com/office/powerpoint/2010/main" val="22314121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condensación. </a:t>
            </a:r>
            <a:r>
              <a:rPr lang="es-MX" dirty="0" smtClean="0"/>
              <a:t>Desinfección de la impresión</a:t>
            </a:r>
            <a:endParaRPr lang="es-MX" dirty="0"/>
          </a:p>
        </p:txBody>
      </p:sp>
      <p:sp>
        <p:nvSpPr>
          <p:cNvPr id="3" name="2 Marcador de contenido"/>
          <p:cNvSpPr>
            <a:spLocks noGrp="1"/>
          </p:cNvSpPr>
          <p:nvPr>
            <p:ph idx="1"/>
          </p:nvPr>
        </p:nvSpPr>
        <p:spPr>
          <a:xfrm>
            <a:off x="555413" y="2319109"/>
            <a:ext cx="8229600" cy="4525963"/>
          </a:xfrm>
        </p:spPr>
        <p:txBody>
          <a:bodyPr/>
          <a:lstStyle/>
          <a:p>
            <a:r>
              <a:rPr lang="es-MX" dirty="0" smtClean="0"/>
              <a:t>Pueden ser sumergidas en la mayor parte de las soluciones antimicrobianas comerciales por periodos cortos (menos de una hora).</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31840" y="4005064"/>
            <a:ext cx="3614936" cy="2464730"/>
          </a:xfrm>
          <a:prstGeom prst="rect">
            <a:avLst/>
          </a:prstGeom>
        </p:spPr>
      </p:pic>
    </p:spTree>
    <p:extLst>
      <p:ext uri="{BB962C8B-B14F-4D97-AF65-F5344CB8AC3E}">
        <p14:creationId xmlns:p14="http://schemas.microsoft.com/office/powerpoint/2010/main" val="39216000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8779" y="188640"/>
            <a:ext cx="8229600" cy="1143000"/>
          </a:xfrm>
        </p:spPr>
        <p:txBody>
          <a:bodyPr>
            <a:normAutofit fontScale="90000"/>
          </a:bodyPr>
          <a:lstStyle/>
          <a:p>
            <a:r>
              <a:rPr lang="es-MX" dirty="0"/>
              <a:t>Silicona por condensación. </a:t>
            </a:r>
            <a:r>
              <a:rPr lang="es-MX" dirty="0" smtClean="0"/>
              <a:t>Preparación de los dados de yeso</a:t>
            </a:r>
            <a:endParaRPr lang="es-MX" dirty="0"/>
          </a:p>
        </p:txBody>
      </p:sp>
      <p:sp>
        <p:nvSpPr>
          <p:cNvPr id="3" name="2 Marcador de contenido"/>
          <p:cNvSpPr>
            <a:spLocks noGrp="1"/>
          </p:cNvSpPr>
          <p:nvPr>
            <p:ph idx="1"/>
          </p:nvPr>
        </p:nvSpPr>
        <p:spPr>
          <a:xfrm>
            <a:off x="555413" y="2060848"/>
            <a:ext cx="8229600" cy="4525963"/>
          </a:xfrm>
        </p:spPr>
        <p:txBody>
          <a:bodyPr>
            <a:normAutofit/>
          </a:bodyPr>
          <a:lstStyle/>
          <a:p>
            <a:r>
              <a:rPr lang="es-MX" sz="2800" dirty="0" smtClean="0"/>
              <a:t>El vaciado de la impresión debe realizarse lo mas pronto posible después de haber removido la impresión de la boca.</a:t>
            </a:r>
          </a:p>
          <a:p>
            <a:r>
              <a:rPr lang="es-MX" sz="2800" dirty="0" smtClean="0"/>
              <a:t>Son compatibles con todos los productos de yeso.</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18833" t="19778" r="46000" b="21851"/>
          <a:stretch/>
        </p:blipFill>
        <p:spPr>
          <a:xfrm>
            <a:off x="3491880" y="4293096"/>
            <a:ext cx="2367261" cy="2210192"/>
          </a:xfrm>
          <a:prstGeom prst="rect">
            <a:avLst/>
          </a:prstGeom>
        </p:spPr>
      </p:pic>
    </p:spTree>
    <p:extLst>
      <p:ext uri="{BB962C8B-B14F-4D97-AF65-F5344CB8AC3E}">
        <p14:creationId xmlns:p14="http://schemas.microsoft.com/office/powerpoint/2010/main" val="19026515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Silicona por reacción de adición (</a:t>
            </a:r>
            <a:r>
              <a:rPr lang="es-MX" dirty="0" err="1" smtClean="0"/>
              <a:t>polisiloxano</a:t>
            </a:r>
            <a:r>
              <a:rPr lang="es-MX" dirty="0" smtClean="0"/>
              <a:t> de vinilo)</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8024" y="1268760"/>
            <a:ext cx="3624776" cy="2381622"/>
          </a:xfrm>
          <a:prstGeom prst="rect">
            <a:avLst/>
          </a:prstGeom>
        </p:spPr>
      </p:pic>
    </p:spTree>
    <p:extLst>
      <p:ext uri="{BB962C8B-B14F-4D97-AF65-F5344CB8AC3E}">
        <p14:creationId xmlns:p14="http://schemas.microsoft.com/office/powerpoint/2010/main" val="16750139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Silicona por adición. Química </a:t>
            </a:r>
            <a:endParaRPr lang="es-MX" dirty="0"/>
          </a:p>
        </p:txBody>
      </p:sp>
      <p:sp>
        <p:nvSpPr>
          <p:cNvPr id="5" name="4 Marcador de contenido"/>
          <p:cNvSpPr>
            <a:spLocks noGrp="1"/>
          </p:cNvSpPr>
          <p:nvPr>
            <p:ph idx="1"/>
          </p:nvPr>
        </p:nvSpPr>
        <p:spPr>
          <a:xfrm>
            <a:off x="457200" y="1783357"/>
            <a:ext cx="8229600" cy="4525963"/>
          </a:xfrm>
        </p:spPr>
        <p:txBody>
          <a:bodyPr>
            <a:normAutofit/>
          </a:bodyPr>
          <a:lstStyle/>
          <a:p>
            <a:r>
              <a:rPr lang="es-MX" sz="2800" dirty="0" smtClean="0"/>
              <a:t>Se llaman </a:t>
            </a:r>
            <a:r>
              <a:rPr lang="es-MX" sz="2800" dirty="0" err="1" smtClean="0"/>
              <a:t>polivinilsiloxano</a:t>
            </a:r>
            <a:r>
              <a:rPr lang="es-MX" sz="2800" dirty="0" smtClean="0"/>
              <a:t> o </a:t>
            </a:r>
            <a:r>
              <a:rPr lang="es-MX" sz="2800" dirty="0" err="1" smtClean="0"/>
              <a:t>polisiloxano</a:t>
            </a:r>
            <a:r>
              <a:rPr lang="es-MX" sz="2800" dirty="0" smtClean="0"/>
              <a:t> de vinilo.</a:t>
            </a:r>
          </a:p>
          <a:p>
            <a:r>
              <a:rPr lang="es-MX" sz="2800" dirty="0" smtClean="0"/>
              <a:t>La reacción de adición del polímero termina con grupos vinilo y tiene enlace cruzado con los grupos híbridos activados por un catalizador de sales de platino.</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3789040"/>
            <a:ext cx="3235680" cy="2653258"/>
          </a:xfrm>
          <a:prstGeom prst="rect">
            <a:avLst/>
          </a:prstGeom>
        </p:spPr>
      </p:pic>
    </p:spTree>
    <p:extLst>
      <p:ext uri="{BB962C8B-B14F-4D97-AF65-F5344CB8AC3E}">
        <p14:creationId xmlns:p14="http://schemas.microsoft.com/office/powerpoint/2010/main" val="39253246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Silicona por adición. </a:t>
            </a:r>
            <a:r>
              <a:rPr lang="es-MX" dirty="0" smtClean="0"/>
              <a:t>Composición </a:t>
            </a:r>
            <a:endParaRPr lang="es-MX" dirty="0"/>
          </a:p>
        </p:txBody>
      </p:sp>
      <p:sp>
        <p:nvSpPr>
          <p:cNvPr id="3" name="2 Marcador de contenido"/>
          <p:cNvSpPr>
            <a:spLocks noGrp="1"/>
          </p:cNvSpPr>
          <p:nvPr>
            <p:ph idx="1"/>
          </p:nvPr>
        </p:nvSpPr>
        <p:spPr/>
        <p:txBody>
          <a:bodyPr>
            <a:normAutofit/>
          </a:bodyPr>
          <a:lstStyle/>
          <a:p>
            <a:r>
              <a:rPr lang="es-MX" sz="2800" dirty="0" smtClean="0"/>
              <a:t>Pasta base: </a:t>
            </a:r>
            <a:r>
              <a:rPr lang="es-MX" sz="2800" dirty="0" err="1" smtClean="0"/>
              <a:t>siloxano</a:t>
            </a:r>
            <a:r>
              <a:rPr lang="es-MX" sz="2800" dirty="0" smtClean="0"/>
              <a:t> de hidrógeno </a:t>
            </a:r>
            <a:r>
              <a:rPr lang="es-MX" sz="2800" dirty="0" err="1" smtClean="0"/>
              <a:t>polimetilo</a:t>
            </a:r>
            <a:r>
              <a:rPr lang="es-MX" sz="2800" dirty="0" smtClean="0"/>
              <a:t> y otros </a:t>
            </a:r>
            <a:r>
              <a:rPr lang="es-MX" sz="2800" dirty="0" err="1" smtClean="0"/>
              <a:t>prepolímeros</a:t>
            </a:r>
            <a:r>
              <a:rPr lang="es-MX" sz="2800" dirty="0" smtClean="0"/>
              <a:t> de </a:t>
            </a:r>
            <a:r>
              <a:rPr lang="es-MX" sz="2800" dirty="0" err="1" smtClean="0"/>
              <a:t>siloxano</a:t>
            </a:r>
            <a:r>
              <a:rPr lang="es-MX" sz="2800" dirty="0" smtClean="0"/>
              <a:t>.</a:t>
            </a:r>
          </a:p>
          <a:p>
            <a:r>
              <a:rPr lang="es-MX" sz="2800" dirty="0" smtClean="0"/>
              <a:t>Pasta catalizadora: </a:t>
            </a:r>
            <a:r>
              <a:rPr lang="es-MX" sz="2800" dirty="0" err="1" smtClean="0"/>
              <a:t>siloxano</a:t>
            </a:r>
            <a:r>
              <a:rPr lang="es-MX" sz="2800" dirty="0" smtClean="0"/>
              <a:t> de </a:t>
            </a:r>
            <a:r>
              <a:rPr lang="es-MX" sz="2800" dirty="0" err="1" smtClean="0"/>
              <a:t>divinil</a:t>
            </a:r>
            <a:r>
              <a:rPr lang="es-MX" sz="2800" dirty="0" smtClean="0"/>
              <a:t> </a:t>
            </a:r>
            <a:r>
              <a:rPr lang="es-MX" sz="2800" dirty="0" err="1" smtClean="0"/>
              <a:t>polidimetilo</a:t>
            </a:r>
            <a:r>
              <a:rPr lang="es-MX" sz="2800" dirty="0" smtClean="0"/>
              <a:t> y otros </a:t>
            </a:r>
            <a:r>
              <a:rPr lang="es-MX" sz="2800" dirty="0" err="1" smtClean="0"/>
              <a:t>prepolímeros</a:t>
            </a:r>
            <a:r>
              <a:rPr lang="es-MX" sz="2800" dirty="0" smtClean="0"/>
              <a:t> de </a:t>
            </a:r>
            <a:r>
              <a:rPr lang="es-MX" sz="2800" dirty="0" err="1" smtClean="0"/>
              <a:t>siloxano</a:t>
            </a:r>
            <a:r>
              <a:rPr lang="es-MX" sz="2800" dirty="0" smtClean="0"/>
              <a:t>.</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0474" y="4149080"/>
            <a:ext cx="2857899" cy="2229161"/>
          </a:xfrm>
          <a:prstGeom prst="rect">
            <a:avLst/>
          </a:prstGeom>
        </p:spPr>
      </p:pic>
    </p:spTree>
    <p:extLst>
      <p:ext uri="{BB962C8B-B14F-4D97-AF65-F5344CB8AC3E}">
        <p14:creationId xmlns:p14="http://schemas.microsoft.com/office/powerpoint/2010/main" val="7756368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Silicona por adición. Composición </a:t>
            </a:r>
          </a:p>
        </p:txBody>
      </p:sp>
      <p:sp>
        <p:nvSpPr>
          <p:cNvPr id="3" name="2 Marcador de contenido"/>
          <p:cNvSpPr>
            <a:spLocks noGrp="1"/>
          </p:cNvSpPr>
          <p:nvPr>
            <p:ph idx="1"/>
          </p:nvPr>
        </p:nvSpPr>
        <p:spPr>
          <a:xfrm>
            <a:off x="457200" y="1711349"/>
            <a:ext cx="8229600" cy="4525963"/>
          </a:xfrm>
        </p:spPr>
        <p:txBody>
          <a:bodyPr>
            <a:normAutofit/>
          </a:bodyPr>
          <a:lstStyle/>
          <a:p>
            <a:r>
              <a:rPr lang="es-MX" sz="2800" dirty="0" smtClean="0"/>
              <a:t>La contaminación por el sulfuro de los guantes de caucho inhibe el fraguado del material de impresión.</a:t>
            </a:r>
          </a:p>
          <a:p>
            <a:r>
              <a:rPr lang="es-MX" sz="2800" dirty="0" smtClean="0"/>
              <a:t>Los guantes de vinilo pueden tener el mismo efecto por el azufre que contienen como estabilizador.</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6" y="3861047"/>
            <a:ext cx="2597835" cy="2597835"/>
          </a:xfrm>
          <a:prstGeom prst="rect">
            <a:avLst/>
          </a:prstGeom>
        </p:spPr>
      </p:pic>
    </p:spTree>
    <p:extLst>
      <p:ext uri="{BB962C8B-B14F-4D97-AF65-F5344CB8AC3E}">
        <p14:creationId xmlns:p14="http://schemas.microsoft.com/office/powerpoint/2010/main" val="19126524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Silicona por adición. </a:t>
            </a:r>
            <a:r>
              <a:rPr lang="es-MX" dirty="0" smtClean="0"/>
              <a:t>Manipulación </a:t>
            </a:r>
            <a:endParaRPr lang="es-MX" dirty="0"/>
          </a:p>
        </p:txBody>
      </p:sp>
      <p:sp>
        <p:nvSpPr>
          <p:cNvPr id="3" name="2 Marcador de contenido"/>
          <p:cNvSpPr>
            <a:spLocks noGrp="1"/>
          </p:cNvSpPr>
          <p:nvPr>
            <p:ph idx="1"/>
          </p:nvPr>
        </p:nvSpPr>
        <p:spPr/>
        <p:txBody>
          <a:bodyPr/>
          <a:lstStyle/>
          <a:p>
            <a:r>
              <a:rPr lang="es-MX" dirty="0" smtClean="0"/>
              <a:t>Los de cuerpo ligero y mediano se expenden en dos pastas.</a:t>
            </a:r>
          </a:p>
          <a:p>
            <a:r>
              <a:rPr lang="es-MX" dirty="0" smtClean="0"/>
              <a:t>El cuerpo pesado se expende en dos tarros de base y catalizador de alta viscosidad.</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824" y="4318759"/>
            <a:ext cx="3312368" cy="2097833"/>
          </a:xfrm>
          <a:prstGeom prst="rect">
            <a:avLst/>
          </a:prstGeom>
        </p:spPr>
      </p:pic>
    </p:spTree>
    <p:extLst>
      <p:ext uri="{BB962C8B-B14F-4D97-AF65-F5344CB8AC3E}">
        <p14:creationId xmlns:p14="http://schemas.microsoft.com/office/powerpoint/2010/main" val="1113697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800" dirty="0" smtClean="0"/>
              <a:t>Estos materiales son apropiados para uso en un aparato mezclador y de suministro automático.</a:t>
            </a:r>
          </a:p>
          <a:p>
            <a:r>
              <a:rPr lang="es-MX" sz="2800" dirty="0" smtClean="0"/>
              <a:t>Con el aparato mecánico se tiene uniformidad en el suministro y en la mezcla, se incorpora menos aire, se reduce el tiempo de mezclado y hay pocas probabilidades de contaminación del material.</a:t>
            </a:r>
            <a:endParaRPr lang="es-MX" sz="2800" dirty="0"/>
          </a:p>
        </p:txBody>
      </p:sp>
      <p:sp>
        <p:nvSpPr>
          <p:cNvPr id="4" name="1 Título"/>
          <p:cNvSpPr>
            <a:spLocks noGrp="1"/>
          </p:cNvSpPr>
          <p:nvPr>
            <p:ph type="title"/>
          </p:nvPr>
        </p:nvSpPr>
        <p:spPr/>
        <p:txBody>
          <a:bodyPr/>
          <a:lstStyle/>
          <a:p>
            <a:r>
              <a:rPr lang="es-MX" dirty="0"/>
              <a:t>Silicona por adición. </a:t>
            </a:r>
            <a:r>
              <a:rPr lang="es-MX" dirty="0" smtClean="0"/>
              <a:t>Manipulación </a:t>
            </a:r>
            <a:endParaRPr lang="es-MX"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7904" y="4366984"/>
            <a:ext cx="2238896" cy="2238896"/>
          </a:xfrm>
          <a:prstGeom prst="rect">
            <a:avLst/>
          </a:prstGeom>
        </p:spPr>
      </p:pic>
    </p:spTree>
    <p:extLst>
      <p:ext uri="{BB962C8B-B14F-4D97-AF65-F5344CB8AC3E}">
        <p14:creationId xmlns:p14="http://schemas.microsoft.com/office/powerpoint/2010/main" val="284815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eaLnBrk="1" hangingPunct="1">
              <a:defRPr/>
            </a:pPr>
            <a:r>
              <a:rPr lang="es-ES" sz="3600" b="1" dirty="0" smtClean="0"/>
              <a:t> COMPETENCIAS PROFESIONALES</a:t>
            </a:r>
            <a:r>
              <a:rPr lang="es-ES" sz="3600" dirty="0" smtClean="0"/>
              <a:t/>
            </a:r>
            <a:br>
              <a:rPr lang="es-ES" sz="3600" dirty="0" smtClean="0"/>
            </a:br>
            <a:endParaRPr lang="es-ES" sz="3600" dirty="0"/>
          </a:p>
        </p:txBody>
      </p:sp>
      <p:sp>
        <p:nvSpPr>
          <p:cNvPr id="13315" name="2 Marcador de contenido"/>
          <p:cNvSpPr>
            <a:spLocks noGrp="1"/>
          </p:cNvSpPr>
          <p:nvPr>
            <p:ph idx="1"/>
          </p:nvPr>
        </p:nvSpPr>
        <p:spPr/>
        <p:txBody>
          <a:bodyPr>
            <a:normAutofit/>
          </a:bodyPr>
          <a:lstStyle/>
          <a:p>
            <a:pPr eaLnBrk="1" hangingPunct="1"/>
            <a:r>
              <a:rPr lang="es-ES" sz="2800" dirty="0" smtClean="0"/>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4D77EF5-9E45-4254-AEAE-E40E36FC1BDC}" type="slidenum">
              <a:rPr lang="es-ES" smtClean="0"/>
              <a:pPr>
                <a:defRPr/>
              </a:pPr>
              <a:t>6</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12237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Es elástico</a:t>
            </a:r>
          </a:p>
          <a:p>
            <a:r>
              <a:rPr lang="es-MX" dirty="0" smtClean="0"/>
              <a:t>La distorsión a la remoción de la impresión es casi inexistente</a:t>
            </a:r>
          </a:p>
          <a:p>
            <a:r>
              <a:rPr lang="es-MX" dirty="0" smtClean="0"/>
              <a:t>Tiene bajo valor de tensión en compresión</a:t>
            </a:r>
            <a:endParaRPr lang="es-MX" dirty="0"/>
          </a:p>
        </p:txBody>
      </p:sp>
      <p:sp>
        <p:nvSpPr>
          <p:cNvPr id="4" name="1 Título"/>
          <p:cNvSpPr>
            <a:spLocks noGrp="1"/>
          </p:cNvSpPr>
          <p:nvPr>
            <p:ph type="title"/>
          </p:nvPr>
        </p:nvSpPr>
        <p:spPr/>
        <p:txBody>
          <a:bodyPr>
            <a:normAutofit/>
          </a:bodyPr>
          <a:lstStyle/>
          <a:p>
            <a:r>
              <a:rPr lang="es-MX" dirty="0"/>
              <a:t>Silicona por adición. </a:t>
            </a:r>
            <a:r>
              <a:rPr lang="es-MX" dirty="0" smtClean="0"/>
              <a:t>Elasticidad </a:t>
            </a:r>
            <a:endParaRPr lang="es-MX"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3250" y="4293096"/>
            <a:ext cx="2857500" cy="1905000"/>
          </a:xfrm>
          <a:prstGeom prst="rect">
            <a:avLst/>
          </a:prstGeom>
        </p:spPr>
      </p:pic>
    </p:spTree>
    <p:extLst>
      <p:ext uri="{BB962C8B-B14F-4D97-AF65-F5344CB8AC3E}">
        <p14:creationId xmlns:p14="http://schemas.microsoft.com/office/powerpoint/2010/main" val="14236431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83357"/>
            <a:ext cx="8229600" cy="4525963"/>
          </a:xfrm>
        </p:spPr>
        <p:txBody>
          <a:bodyPr>
            <a:normAutofit/>
          </a:bodyPr>
          <a:lstStyle/>
          <a:p>
            <a:r>
              <a:rPr lang="es-MX" sz="2800" dirty="0" smtClean="0"/>
              <a:t>Resistencia al rasgado adecuada</a:t>
            </a:r>
          </a:p>
          <a:p>
            <a:r>
              <a:rPr lang="es-MX" sz="2800" dirty="0" smtClean="0"/>
              <a:t>Si no se manejan correctamente, estos materiales pueden rasgarse en vez de estirarse</a:t>
            </a:r>
          </a:p>
          <a:p>
            <a:r>
              <a:rPr lang="es-MX" sz="2800" dirty="0" smtClean="0"/>
              <a:t>Altamente </a:t>
            </a:r>
            <a:r>
              <a:rPr lang="es-MX" sz="2800" dirty="0" err="1" smtClean="0"/>
              <a:t>viscoelástico</a:t>
            </a:r>
            <a:endParaRPr lang="es-MX" sz="2800" dirty="0"/>
          </a:p>
        </p:txBody>
      </p:sp>
      <p:sp>
        <p:nvSpPr>
          <p:cNvPr id="4" name="1 Título"/>
          <p:cNvSpPr>
            <a:spLocks noGrp="1"/>
          </p:cNvSpPr>
          <p:nvPr>
            <p:ph type="title"/>
          </p:nvPr>
        </p:nvSpPr>
        <p:spPr/>
        <p:txBody>
          <a:bodyPr>
            <a:normAutofit fontScale="90000"/>
          </a:bodyPr>
          <a:lstStyle/>
          <a:p>
            <a:r>
              <a:rPr lang="es-MX" dirty="0"/>
              <a:t>Silicona por adición. </a:t>
            </a:r>
            <a:r>
              <a:rPr lang="es-MX" dirty="0" smtClean="0"/>
              <a:t>Energía de rasgado</a:t>
            </a:r>
            <a:endParaRPr lang="es-MX"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2840" y="4149080"/>
            <a:ext cx="3468624" cy="2243328"/>
          </a:xfrm>
          <a:prstGeom prst="rect">
            <a:avLst/>
          </a:prstGeom>
        </p:spPr>
      </p:pic>
    </p:spTree>
    <p:extLst>
      <p:ext uri="{BB962C8B-B14F-4D97-AF65-F5344CB8AC3E}">
        <p14:creationId xmlns:p14="http://schemas.microsoft.com/office/powerpoint/2010/main" val="38054394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071389"/>
            <a:ext cx="8229600" cy="4525963"/>
          </a:xfrm>
        </p:spPr>
        <p:txBody>
          <a:bodyPr>
            <a:noAutofit/>
          </a:bodyPr>
          <a:lstStyle/>
          <a:p>
            <a:r>
              <a:rPr lang="es-MX" sz="2800" dirty="0" smtClean="0"/>
              <a:t>Son dimensionalmente mas estables que el resto de materiales existentes.</a:t>
            </a:r>
          </a:p>
          <a:p>
            <a:r>
              <a:rPr lang="es-MX" sz="2800" dirty="0" smtClean="0"/>
              <a:t>No se libera subproductos de reacción volátil que cause encogimiento del material.</a:t>
            </a:r>
          </a:p>
          <a:p>
            <a:r>
              <a:rPr lang="es-MX" sz="2800" dirty="0" smtClean="0"/>
              <a:t>Los modelos vaciados entre 24 horas y una semana tiene una exactitud como si el modelo se hubiera hecho en la primera hora.</a:t>
            </a:r>
            <a:endParaRPr lang="es-MX" sz="2800" dirty="0"/>
          </a:p>
        </p:txBody>
      </p:sp>
      <p:sp>
        <p:nvSpPr>
          <p:cNvPr id="4" name="1 Título"/>
          <p:cNvSpPr>
            <a:spLocks noGrp="1"/>
          </p:cNvSpPr>
          <p:nvPr>
            <p:ph type="title"/>
          </p:nvPr>
        </p:nvSpPr>
        <p:spPr/>
        <p:txBody>
          <a:bodyPr>
            <a:normAutofit fontScale="90000"/>
          </a:bodyPr>
          <a:lstStyle/>
          <a:p>
            <a:r>
              <a:rPr lang="es-MX" dirty="0"/>
              <a:t>Silicona por adición. </a:t>
            </a:r>
            <a:r>
              <a:rPr lang="es-MX" dirty="0" smtClean="0"/>
              <a:t>Estabilidad dimensional</a:t>
            </a:r>
            <a:endParaRPr lang="es-MX"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8541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a:t>
            </a:r>
            <a:r>
              <a:rPr lang="es-MX" dirty="0" smtClean="0"/>
              <a:t>adición. </a:t>
            </a:r>
            <a:r>
              <a:rPr lang="es-MX" dirty="0" err="1" smtClean="0"/>
              <a:t>Biocompatibilidad</a:t>
            </a:r>
            <a:r>
              <a:rPr lang="es-MX" dirty="0" smtClean="0"/>
              <a:t> </a:t>
            </a:r>
            <a:endParaRPr lang="es-MX" dirty="0"/>
          </a:p>
        </p:txBody>
      </p:sp>
      <p:sp>
        <p:nvSpPr>
          <p:cNvPr id="3" name="2 Marcador de contenido"/>
          <p:cNvSpPr>
            <a:spLocks noGrp="1"/>
          </p:cNvSpPr>
          <p:nvPr>
            <p:ph idx="1"/>
          </p:nvPr>
        </p:nvSpPr>
        <p:spPr>
          <a:xfrm>
            <a:off x="543269" y="1856353"/>
            <a:ext cx="8229600" cy="4525963"/>
          </a:xfrm>
        </p:spPr>
        <p:txBody>
          <a:bodyPr>
            <a:normAutofit/>
          </a:bodyPr>
          <a:lstStyle/>
          <a:p>
            <a:r>
              <a:rPr lang="es-MX" sz="2800" dirty="0" smtClean="0"/>
              <a:t>Son altamente </a:t>
            </a:r>
            <a:r>
              <a:rPr lang="es-MX" sz="2800" dirty="0" err="1" smtClean="0"/>
              <a:t>biocompatibles</a:t>
            </a:r>
            <a:r>
              <a:rPr lang="es-MX" sz="2800" dirty="0" smtClean="0"/>
              <a:t>.</a:t>
            </a:r>
          </a:p>
          <a:p>
            <a:r>
              <a:rPr lang="es-MX" sz="2800" dirty="0" smtClean="0"/>
              <a:t>Dejar un resto del material de impresión puede causar inflamación gingival.</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b="20030"/>
          <a:stretch/>
        </p:blipFill>
        <p:spPr>
          <a:xfrm>
            <a:off x="2771800" y="3861048"/>
            <a:ext cx="4019550" cy="2521268"/>
          </a:xfrm>
          <a:prstGeom prst="rect">
            <a:avLst/>
          </a:prstGeom>
        </p:spPr>
      </p:pic>
    </p:spTree>
    <p:extLst>
      <p:ext uri="{BB962C8B-B14F-4D97-AF65-F5344CB8AC3E}">
        <p14:creationId xmlns:p14="http://schemas.microsoft.com/office/powerpoint/2010/main" val="34284731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Silicona por </a:t>
            </a:r>
            <a:r>
              <a:rPr lang="es-MX" dirty="0" smtClean="0"/>
              <a:t>adición. Desinfección</a:t>
            </a:r>
            <a:endParaRPr lang="es-MX" dirty="0"/>
          </a:p>
        </p:txBody>
      </p:sp>
      <p:sp>
        <p:nvSpPr>
          <p:cNvPr id="3" name="2 Marcador de contenido"/>
          <p:cNvSpPr>
            <a:spLocks noGrp="1"/>
          </p:cNvSpPr>
          <p:nvPr>
            <p:ph idx="1"/>
          </p:nvPr>
        </p:nvSpPr>
        <p:spPr>
          <a:xfrm>
            <a:off x="523405" y="2204864"/>
            <a:ext cx="8229600" cy="4525963"/>
          </a:xfrm>
        </p:spPr>
        <p:txBody>
          <a:bodyPr/>
          <a:lstStyle/>
          <a:p>
            <a:r>
              <a:rPr lang="es-MX" dirty="0" smtClean="0"/>
              <a:t>Inmersión en hipoclorito a 10% o solución de </a:t>
            </a:r>
            <a:r>
              <a:rPr lang="es-MX" dirty="0" err="1" smtClean="0"/>
              <a:t>glutaraldehído</a:t>
            </a:r>
            <a:r>
              <a:rPr lang="es-MX" dirty="0" smtClean="0"/>
              <a:t> a 2% durante 10-15 minutos.</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3808" y="3763872"/>
            <a:ext cx="3539306" cy="2501276"/>
          </a:xfrm>
          <a:prstGeom prst="rect">
            <a:avLst/>
          </a:prstGeom>
        </p:spPr>
      </p:pic>
    </p:spTree>
    <p:extLst>
      <p:ext uri="{BB962C8B-B14F-4D97-AF65-F5344CB8AC3E}">
        <p14:creationId xmlns:p14="http://schemas.microsoft.com/office/powerpoint/2010/main" val="12729352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a:t>Silicona por </a:t>
            </a:r>
            <a:r>
              <a:rPr lang="es-MX" sz="3600" dirty="0" smtClean="0"/>
              <a:t>adición. Preparación de los modelos y los dados de yeso piedra</a:t>
            </a:r>
            <a:endParaRPr lang="es-MX" sz="3600" dirty="0"/>
          </a:p>
        </p:txBody>
      </p:sp>
      <p:sp>
        <p:nvSpPr>
          <p:cNvPr id="3" name="2 Marcador de contenido"/>
          <p:cNvSpPr>
            <a:spLocks noGrp="1"/>
          </p:cNvSpPr>
          <p:nvPr>
            <p:ph idx="1"/>
          </p:nvPr>
        </p:nvSpPr>
        <p:spPr/>
        <p:txBody>
          <a:bodyPr>
            <a:normAutofit/>
          </a:bodyPr>
          <a:lstStyle/>
          <a:p>
            <a:r>
              <a:rPr lang="es-MX" sz="2800" dirty="0" smtClean="0"/>
              <a:t>La mayor parte de los materiales de </a:t>
            </a:r>
            <a:r>
              <a:rPr lang="es-MX" sz="2800" dirty="0" err="1" smtClean="0"/>
              <a:t>polisiloxano</a:t>
            </a:r>
            <a:r>
              <a:rPr lang="es-MX" sz="2800" dirty="0" smtClean="0"/>
              <a:t> de vinilo son compatibles con los productos de yeso disponibles.</a:t>
            </a:r>
          </a:p>
          <a:p>
            <a:r>
              <a:rPr lang="es-MX" sz="2800" dirty="0"/>
              <a:t>Las características </a:t>
            </a:r>
            <a:r>
              <a:rPr lang="es-MX" sz="2800" dirty="0" err="1" smtClean="0"/>
              <a:t>hidrofóbicas</a:t>
            </a:r>
            <a:r>
              <a:rPr lang="es-MX" sz="2800" dirty="0" smtClean="0"/>
              <a:t> </a:t>
            </a:r>
            <a:r>
              <a:rPr lang="es-MX" sz="2800" dirty="0"/>
              <a:t>del material hacen mas </a:t>
            </a:r>
            <a:r>
              <a:rPr lang="es-MX" sz="2800" dirty="0" smtClean="0"/>
              <a:t>difícil </a:t>
            </a:r>
            <a:r>
              <a:rPr lang="es-MX" sz="2800" dirty="0"/>
              <a:t>la humedad de la superficie dificultando vaciar el molde libre de burbujas.</a:t>
            </a:r>
          </a:p>
          <a:p>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19872" y="4365104"/>
            <a:ext cx="2857500" cy="2333625"/>
          </a:xfrm>
          <a:prstGeom prst="rect">
            <a:avLst/>
          </a:prstGeom>
        </p:spPr>
      </p:pic>
    </p:spTree>
    <p:extLst>
      <p:ext uri="{BB962C8B-B14F-4D97-AF65-F5344CB8AC3E}">
        <p14:creationId xmlns:p14="http://schemas.microsoft.com/office/powerpoint/2010/main" val="24676635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Silicona por adición</a:t>
            </a:r>
            <a:r>
              <a:rPr lang="es-MX" dirty="0" smtClean="0"/>
              <a:t>. Tiempo de vida</a:t>
            </a:r>
            <a:endParaRPr lang="es-MX" dirty="0"/>
          </a:p>
        </p:txBody>
      </p:sp>
      <p:sp>
        <p:nvSpPr>
          <p:cNvPr id="3" name="2 Marcador de contenido"/>
          <p:cNvSpPr>
            <a:spLocks noGrp="1"/>
          </p:cNvSpPr>
          <p:nvPr>
            <p:ph idx="1"/>
          </p:nvPr>
        </p:nvSpPr>
        <p:spPr>
          <a:xfrm>
            <a:off x="457200" y="1600200"/>
            <a:ext cx="6707088" cy="4525963"/>
          </a:xfrm>
        </p:spPr>
        <p:txBody>
          <a:bodyPr>
            <a:normAutofit/>
          </a:bodyPr>
          <a:lstStyle/>
          <a:p>
            <a:r>
              <a:rPr lang="es-MX" sz="2800" dirty="0" smtClean="0"/>
              <a:t>Dos años de vida útil.</a:t>
            </a:r>
          </a:p>
          <a:p>
            <a:r>
              <a:rPr lang="es-MX" sz="2800" dirty="0" smtClean="0"/>
              <a:t>Se presentan en tubos o contenedores que puedan ser fuertemente cerrados porque evitan su deterioro.</a:t>
            </a:r>
          </a:p>
          <a:p>
            <a:r>
              <a:rPr lang="es-MX" sz="2800" dirty="0" smtClean="0"/>
              <a:t>Se puede alargar el tiempo almacenando el material en un medio frío y ambiente seco</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4378" y="3284984"/>
            <a:ext cx="2565426" cy="3573016"/>
          </a:xfrm>
          <a:prstGeom prst="rect">
            <a:avLst/>
          </a:prstGeom>
        </p:spPr>
      </p:pic>
    </p:spTree>
    <p:extLst>
      <p:ext uri="{BB962C8B-B14F-4D97-AF65-F5344CB8AC3E}">
        <p14:creationId xmlns:p14="http://schemas.microsoft.com/office/powerpoint/2010/main" val="22906224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Ventajas de las siliconas de adición comparadas con los </a:t>
            </a:r>
            <a:r>
              <a:rPr lang="es-MX" dirty="0" err="1" smtClean="0"/>
              <a:t>polisulfuros</a:t>
            </a:r>
            <a:endParaRPr lang="es-MX" dirty="0"/>
          </a:p>
        </p:txBody>
      </p:sp>
      <p:sp>
        <p:nvSpPr>
          <p:cNvPr id="3" name="2 Marcador de contenido"/>
          <p:cNvSpPr>
            <a:spLocks noGrp="1"/>
          </p:cNvSpPr>
          <p:nvPr>
            <p:ph idx="1"/>
          </p:nvPr>
        </p:nvSpPr>
        <p:spPr>
          <a:xfrm>
            <a:off x="518864" y="2071389"/>
            <a:ext cx="8229600" cy="4525963"/>
          </a:xfrm>
        </p:spPr>
        <p:txBody>
          <a:bodyPr>
            <a:normAutofit/>
          </a:bodyPr>
          <a:lstStyle/>
          <a:p>
            <a:r>
              <a:rPr lang="es-MX" sz="2800" dirty="0" smtClean="0"/>
              <a:t>Tiempo de fraguado más corto</a:t>
            </a:r>
          </a:p>
          <a:p>
            <a:r>
              <a:rPr lang="es-MX" sz="2800" dirty="0" smtClean="0"/>
              <a:t>Fácil de mezclar con aparatos automáticos</a:t>
            </a:r>
          </a:p>
          <a:p>
            <a:r>
              <a:rPr lang="es-MX" sz="2800" dirty="0" smtClean="0"/>
              <a:t>Adecuada resistencia al desgarre</a:t>
            </a:r>
          </a:p>
          <a:p>
            <a:r>
              <a:rPr lang="es-MX" sz="2800" dirty="0" smtClean="0"/>
              <a:t>Extremadamente exacto</a:t>
            </a:r>
          </a:p>
          <a:p>
            <a:r>
              <a:rPr lang="es-MX" sz="2800" dirty="0" err="1" smtClean="0"/>
              <a:t>Distorisión</a:t>
            </a:r>
            <a:r>
              <a:rPr lang="es-MX" sz="2800" dirty="0" smtClean="0"/>
              <a:t> no detectable cuando se remueve</a:t>
            </a:r>
          </a:p>
          <a:p>
            <a:r>
              <a:rPr lang="es-MX" sz="2800" dirty="0" smtClean="0"/>
              <a:t>Dimensionalmente estable</a:t>
            </a:r>
          </a:p>
          <a:p>
            <a:r>
              <a:rPr lang="es-MX" sz="2800" dirty="0" smtClean="0"/>
              <a:t>Menos distorsión al removerse</a:t>
            </a:r>
          </a:p>
          <a:p>
            <a:pPr marL="0" indent="0">
              <a:buNone/>
            </a:pP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64521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06438" y="1350963"/>
            <a:ext cx="8223250" cy="5006975"/>
          </a:xfrm>
        </p:spPr>
        <p:txBody>
          <a:bodyPr>
            <a:normAutofit fontScale="85000" lnSpcReduction="10000"/>
          </a:bodyPr>
          <a:lstStyle/>
          <a:p>
            <a:pPr marL="512064" indent="-457200" eaLnBrk="1" fontAlgn="auto" hangingPunct="1">
              <a:spcAft>
                <a:spcPts val="0"/>
              </a:spcAft>
              <a:buFont typeface="+mj-lt"/>
              <a:buAutoNum type="arabicPeriod"/>
              <a:defRPr/>
            </a:pPr>
            <a:endParaRPr lang="es-ES" dirty="0" smtClean="0"/>
          </a:p>
          <a:p>
            <a:pPr marL="512064" indent="-457200" eaLnBrk="1" hangingPunct="1">
              <a:buFont typeface="+mj-lt"/>
              <a:buAutoNum type="arabicPeriod"/>
              <a:defRPr/>
            </a:pPr>
            <a:r>
              <a:rPr lang="fr-FR" dirty="0" err="1" smtClean="0"/>
              <a:t>Kennet</a:t>
            </a:r>
            <a:r>
              <a:rPr lang="fr-FR" dirty="0" smtClean="0"/>
              <a:t> J. </a:t>
            </a:r>
            <a:r>
              <a:rPr lang="fr-FR" dirty="0" err="1" smtClean="0"/>
              <a:t>Anusavice</a:t>
            </a:r>
            <a:r>
              <a:rPr lang="fr-FR" dirty="0" smtClean="0"/>
              <a:t>, </a:t>
            </a:r>
            <a:r>
              <a:rPr lang="fr-FR" dirty="0" err="1" smtClean="0"/>
              <a:t>Phd</a:t>
            </a:r>
            <a:r>
              <a:rPr lang="fr-FR" dirty="0" smtClean="0"/>
              <a:t>, </a:t>
            </a:r>
            <a:r>
              <a:rPr lang="fr-FR" dirty="0" err="1" smtClean="0"/>
              <a:t>Dmd</a:t>
            </a:r>
            <a:r>
              <a:rPr lang="fr-FR" dirty="0" smtClean="0"/>
              <a:t> (2004): </a:t>
            </a:r>
            <a:r>
              <a:rPr lang="es-ES" dirty="0" smtClean="0"/>
              <a:t>La Ciencia de Los Materiales Dentales de Phillips .Editorial  </a:t>
            </a:r>
            <a:r>
              <a:rPr lang="es-ES" dirty="0" err="1" smtClean="0"/>
              <a:t>Elsevier</a:t>
            </a:r>
            <a:r>
              <a:rPr lang="es-ES" dirty="0" smtClean="0"/>
              <a:t> Saunders, 11° Edición , Madrid España.</a:t>
            </a:r>
          </a:p>
          <a:p>
            <a:pPr marL="512064" indent="-457200" eaLnBrk="1" hangingPunct="1">
              <a:buFont typeface="+mj-lt"/>
              <a:buAutoNum type="arabicPeriod"/>
              <a:defRPr/>
            </a:pPr>
            <a:r>
              <a:rPr lang="es-ES" dirty="0" smtClean="0"/>
              <a:t> </a:t>
            </a:r>
            <a:r>
              <a:rPr lang="es-ES" dirty="0" err="1" smtClean="0"/>
              <a:t>Cova</a:t>
            </a:r>
            <a:r>
              <a:rPr lang="es-ES" dirty="0" smtClean="0"/>
              <a:t> N. José Luis (2010): Biomateriales Dentales. Editorial </a:t>
            </a:r>
            <a:r>
              <a:rPr lang="es-ES" dirty="0" err="1" smtClean="0"/>
              <a:t>Amolca</a:t>
            </a:r>
            <a:r>
              <a:rPr lang="es-ES" dirty="0" smtClean="0"/>
              <a:t>, 2ª edición. México.</a:t>
            </a:r>
          </a:p>
          <a:p>
            <a:pPr marL="512064" indent="-457200" eaLnBrk="1" fontAlgn="auto" hangingPunct="1">
              <a:spcAft>
                <a:spcPts val="0"/>
              </a:spcAft>
              <a:buFont typeface="+mj-lt"/>
              <a:buAutoNum type="arabicPeriod"/>
              <a:defRPr/>
            </a:pPr>
            <a:r>
              <a:rPr lang="es-ES" dirty="0" smtClean="0"/>
              <a:t>Barceló Santana Federico Humberto y Palma Calero Jorge  Mario (2010): Materiales dentales. Conocimientos básicos aplicados.  Editorial Trillas, 3ª edición. México.</a:t>
            </a:r>
          </a:p>
          <a:p>
            <a:pPr marL="512064" indent="-457200" eaLnBrk="1" fontAlgn="auto" hangingPunct="1">
              <a:spcAft>
                <a:spcPts val="0"/>
              </a:spcAft>
              <a:buFont typeface="+mj-lt"/>
              <a:buAutoNum type="arabicPeriod"/>
              <a:defRPr/>
            </a:pPr>
            <a:r>
              <a:rPr lang="es-ES" dirty="0" smtClean="0"/>
              <a:t>Macchi Ricardo Luis (2007). Materiales Dentales. Editorial Médica Panamericana, 4ª edición. Buenos Aires.</a:t>
            </a:r>
          </a:p>
          <a:p>
            <a:pPr marL="512064" indent="-457200" eaLnBrk="1" hangingPunct="1">
              <a:buFont typeface="+mj-lt"/>
              <a:buAutoNum type="arabicPeriod"/>
              <a:defRPr/>
            </a:pPr>
            <a:r>
              <a:rPr lang="es-MX" dirty="0" smtClean="0"/>
              <a:t>Craig Robert G (1998):  </a:t>
            </a:r>
            <a:r>
              <a:rPr lang="es-ES" dirty="0" smtClean="0"/>
              <a:t>Materiales de Odontología Restauradora.</a:t>
            </a:r>
            <a:r>
              <a:rPr lang="es-MX" dirty="0" smtClean="0"/>
              <a:t> </a:t>
            </a:r>
            <a:r>
              <a:rPr lang="en-US" dirty="0" smtClean="0"/>
              <a:t>Editorial </a:t>
            </a:r>
            <a:r>
              <a:rPr lang="en-US" dirty="0" err="1" smtClean="0"/>
              <a:t>Harcout</a:t>
            </a:r>
            <a:r>
              <a:rPr lang="en-US" dirty="0" smtClean="0"/>
              <a:t> Brace. </a:t>
            </a:r>
            <a:r>
              <a:rPr lang="es-ES" dirty="0" smtClean="0"/>
              <a:t>España.</a:t>
            </a:r>
          </a:p>
          <a:p>
            <a:pPr marL="512064" indent="-457200" eaLnBrk="1" hangingPunct="1">
              <a:buFont typeface="+mj-lt"/>
              <a:buAutoNum type="arabicPeriod"/>
              <a:defRPr/>
            </a:pPr>
            <a:r>
              <a:rPr lang="es-ES" dirty="0" err="1" smtClean="0"/>
              <a:t>Gladwin</a:t>
            </a:r>
            <a:r>
              <a:rPr lang="es-ES" dirty="0" smtClean="0"/>
              <a:t> Marcia  (2001): Aspectos Clínicos de los Materiales Dentales. Editorial Manual Moderno, México.</a:t>
            </a:r>
          </a:p>
          <a:p>
            <a:pPr marL="512064" indent="-457200" eaLnBrk="1" fontAlgn="auto" hangingPunct="1">
              <a:spcAft>
                <a:spcPts val="0"/>
              </a:spcAft>
              <a:buFont typeface="+mj-lt"/>
              <a:buAutoNum type="arabicPeriod"/>
              <a:defRPr/>
            </a:pPr>
            <a:r>
              <a:rPr lang="en-US" dirty="0" smtClean="0"/>
              <a:t>Baum, Phillips, Lund (1996):</a:t>
            </a:r>
            <a:r>
              <a:rPr lang="es-ES" dirty="0" smtClean="0"/>
              <a:t>Tratado de Operatoria Dental.</a:t>
            </a:r>
            <a:r>
              <a:rPr lang="en-US" dirty="0" smtClean="0"/>
              <a:t> Editorial </a:t>
            </a:r>
            <a:r>
              <a:rPr lang="en-US" dirty="0" err="1" smtClean="0"/>
              <a:t>McGraww</a:t>
            </a:r>
            <a:r>
              <a:rPr lang="en-US" dirty="0" smtClean="0"/>
              <a:t>. </a:t>
            </a:r>
            <a:r>
              <a:rPr lang="es-MX" dirty="0" smtClean="0"/>
              <a:t>Hill Interamericana</a:t>
            </a:r>
            <a:r>
              <a:rPr lang="en-US" dirty="0" smtClean="0"/>
              <a:t>, 3ª </a:t>
            </a:r>
            <a:r>
              <a:rPr lang="en-US" dirty="0" err="1" smtClean="0"/>
              <a:t>Edición</a:t>
            </a:r>
            <a:r>
              <a:rPr lang="es-MX" dirty="0" smtClean="0"/>
              <a:t>, México. </a:t>
            </a:r>
            <a:endParaRPr lang="es-ES" dirty="0" smtClean="0"/>
          </a:p>
          <a:p>
            <a:pPr marL="512064" indent="-457200" eaLnBrk="1" fontAlgn="auto" hangingPunct="1">
              <a:spcAft>
                <a:spcPts val="0"/>
              </a:spcAft>
              <a:buFont typeface="+mj-lt"/>
              <a:buAutoNum type="arabicPeriod"/>
              <a:defRPr/>
            </a:pPr>
            <a:endParaRPr lang="es-ES" dirty="0" smtClean="0"/>
          </a:p>
          <a:p>
            <a:pPr marL="512064" indent="-457200" eaLnBrk="1" fontAlgn="auto" hangingPunct="1">
              <a:spcAft>
                <a:spcPts val="0"/>
              </a:spcAft>
              <a:buFont typeface="+mj-lt"/>
              <a:buAutoNum type="arabicPeriod"/>
              <a:defRPr/>
            </a:pPr>
            <a:endParaRPr lang="es-ES" dirty="0" smtClean="0"/>
          </a:p>
          <a:p>
            <a:pPr eaLnBrk="1" fontAlgn="auto" hangingPunct="1">
              <a:spcAft>
                <a:spcPts val="0"/>
              </a:spcAft>
              <a:buFont typeface="Wingdings"/>
              <a:buNone/>
              <a:defRPr/>
            </a:pPr>
            <a:r>
              <a:rPr lang="es-ES" dirty="0" smtClean="0"/>
              <a:t> </a:t>
            </a:r>
            <a:endParaRPr lang="es-ES" dirty="0"/>
          </a:p>
        </p:txBody>
      </p:sp>
      <p:sp>
        <p:nvSpPr>
          <p:cNvPr id="61443"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16CADF04-78D8-4978-BAC4-D1A427726D1A}" type="slidenum">
              <a:rPr lang="es-ES" smtClean="0"/>
              <a:pPr fontAlgn="base">
                <a:spcBef>
                  <a:spcPct val="0"/>
                </a:spcBef>
                <a:spcAft>
                  <a:spcPct val="0"/>
                </a:spcAft>
                <a:defRPr/>
              </a:pPr>
              <a:t>68</a:t>
            </a:fld>
            <a:endParaRPr lang="es-ES" smtClean="0"/>
          </a:p>
        </p:txBody>
      </p:sp>
      <p:sp>
        <p:nvSpPr>
          <p:cNvPr id="2" name="1 Título"/>
          <p:cNvSpPr>
            <a:spLocks noGrp="1"/>
          </p:cNvSpPr>
          <p:nvPr>
            <p:ph type="title"/>
          </p:nvPr>
        </p:nvSpPr>
        <p:spPr>
          <a:xfrm>
            <a:off x="706438" y="512763"/>
            <a:ext cx="8156575" cy="776287"/>
          </a:xfrm>
        </p:spPr>
        <p:txBody>
          <a:bodyPr/>
          <a:lstStyle/>
          <a:p>
            <a:pPr eaLnBrk="1" fontAlgn="auto" hangingPunct="1">
              <a:spcAft>
                <a:spcPts val="0"/>
              </a:spcAft>
              <a:defRPr/>
            </a:pPr>
            <a:r>
              <a:rPr lang="es-ES" dirty="0" smtClean="0">
                <a:solidFill>
                  <a:schemeClr val="tx2">
                    <a:satMod val="200000"/>
                  </a:schemeClr>
                </a:solidFill>
              </a:rPr>
              <a:t>REFERENCIAS BIBLIOGRÁFICAS</a:t>
            </a:r>
            <a:endParaRPr lang="es-ES" dirty="0">
              <a:solidFill>
                <a:schemeClr val="tx2">
                  <a:satMod val="200000"/>
                </a:schemeClr>
              </a:solidFill>
            </a:endParaRPr>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6687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defRPr/>
            </a:pPr>
            <a:r>
              <a:rPr lang="es-MX" sz="3600" b="1" dirty="0" smtClean="0"/>
              <a:t>CONTRIBUCIÓN DE LA UNIDAD DE APRENDIZAJE AL PERFIL DE EGRESO</a:t>
            </a:r>
            <a:r>
              <a:rPr lang="es-ES" sz="3600" dirty="0" smtClean="0"/>
              <a:t/>
            </a:r>
            <a:br>
              <a:rPr lang="es-ES" sz="3600" dirty="0" smtClean="0"/>
            </a:br>
            <a:endParaRPr lang="es-ES" sz="3600" dirty="0"/>
          </a:p>
        </p:txBody>
      </p:sp>
      <p:sp>
        <p:nvSpPr>
          <p:cNvPr id="14339" name="2 Marcador de contenido"/>
          <p:cNvSpPr>
            <a:spLocks noGrp="1"/>
          </p:cNvSpPr>
          <p:nvPr>
            <p:ph idx="1"/>
          </p:nvPr>
        </p:nvSpPr>
        <p:spPr>
          <a:xfrm>
            <a:off x="914400" y="2214563"/>
            <a:ext cx="7772400" cy="4572000"/>
          </a:xfrm>
        </p:spPr>
        <p:txBody>
          <a:bodyPr/>
          <a:lstStyle/>
          <a:p>
            <a:pPr algn="just" eaLnBrk="1" hangingPunct="1"/>
            <a:r>
              <a:rPr lang="es-MX" sz="2400" smtClean="0"/>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400" smtClean="0"/>
          </a:p>
        </p:txBody>
      </p:sp>
      <p:sp>
        <p:nvSpPr>
          <p:cNvPr id="4" name="3 Marcador de número de diapositiva"/>
          <p:cNvSpPr>
            <a:spLocks noGrp="1"/>
          </p:cNvSpPr>
          <p:nvPr>
            <p:ph type="sldNum" sz="quarter" idx="12"/>
          </p:nvPr>
        </p:nvSpPr>
        <p:spPr/>
        <p:txBody>
          <a:bodyPr/>
          <a:lstStyle/>
          <a:p>
            <a:pPr>
              <a:defRPr/>
            </a:pPr>
            <a:fld id="{1C5E9B16-16EE-48C1-94AE-F4871C5D41F3}" type="slidenum">
              <a:rPr lang="es-ES" smtClean="0"/>
              <a:pPr>
                <a:defRPr/>
              </a:pPr>
              <a:t>7</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1233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MX" dirty="0" smtClean="0"/>
              <a:t>UNIDAD DE COMPETENCIA V</a:t>
            </a:r>
            <a:endParaRPr lang="es-ES" dirty="0"/>
          </a:p>
        </p:txBody>
      </p:sp>
      <p:sp>
        <p:nvSpPr>
          <p:cNvPr id="15363" name="2 Marcador de contenido"/>
          <p:cNvSpPr>
            <a:spLocks noGrp="1"/>
          </p:cNvSpPr>
          <p:nvPr>
            <p:ph idx="1"/>
          </p:nvPr>
        </p:nvSpPr>
        <p:spPr/>
        <p:txBody>
          <a:bodyPr/>
          <a:lstStyle/>
          <a:p>
            <a:pPr eaLnBrk="1" hangingPunct="1"/>
            <a:r>
              <a:rPr lang="es-MX" sz="2400" dirty="0" smtClean="0"/>
              <a:t> Materiales  para la elaboración de restauraciones indirectas. </a:t>
            </a:r>
            <a:r>
              <a:rPr lang="es-MX" sz="2400" u="sng" dirty="0" smtClean="0"/>
              <a:t>Materiales de impresión</a:t>
            </a:r>
            <a:r>
              <a:rPr lang="es-MX" sz="2400" dirty="0" smtClean="0"/>
              <a:t>, yesos, ceras, revestimientos y aleaciones abrasivos, procedimientos de colado.</a:t>
            </a:r>
          </a:p>
          <a:p>
            <a:pPr eaLnBrk="1" hangingPunct="1">
              <a:buFont typeface="Wingdings" pitchFamily="2" charset="2"/>
              <a:buNone/>
            </a:pPr>
            <a:endParaRPr lang="es-ES" sz="2400" dirty="0" smtClean="0"/>
          </a:p>
          <a:p>
            <a:pPr lvl="1" eaLnBrk="1" hangingPunct="1"/>
            <a:r>
              <a:rPr lang="es-MX" sz="2000" dirty="0" smtClean="0"/>
              <a:t>Materiales de impresión ( </a:t>
            </a:r>
            <a:r>
              <a:rPr lang="es-MX" sz="2000" dirty="0" err="1" smtClean="0"/>
              <a:t>Modelinas</a:t>
            </a:r>
            <a:r>
              <a:rPr lang="es-MX" sz="2000" dirty="0" smtClean="0"/>
              <a:t>, pastas </a:t>
            </a:r>
            <a:r>
              <a:rPr lang="es-MX" sz="2000" dirty="0" err="1" smtClean="0"/>
              <a:t>zincquenolicas</a:t>
            </a:r>
            <a:r>
              <a:rPr lang="es-MX" sz="2000" dirty="0" smtClean="0"/>
              <a:t>, </a:t>
            </a:r>
            <a:r>
              <a:rPr lang="es-MX" sz="2000" dirty="0" err="1" smtClean="0"/>
              <a:t>hidrocoloides</a:t>
            </a:r>
            <a:r>
              <a:rPr lang="es-MX" sz="2000" dirty="0" smtClean="0"/>
              <a:t>  generalidades, </a:t>
            </a:r>
            <a:r>
              <a:rPr lang="es-MX" sz="2000" dirty="0" err="1" smtClean="0"/>
              <a:t>hidrocoloides</a:t>
            </a:r>
            <a:r>
              <a:rPr lang="es-MX" sz="2000" dirty="0" smtClean="0"/>
              <a:t> irreversibles (</a:t>
            </a:r>
            <a:r>
              <a:rPr lang="es-MX" sz="2000" dirty="0" err="1" smtClean="0"/>
              <a:t>alginatos</a:t>
            </a:r>
            <a:r>
              <a:rPr lang="es-MX" sz="2000" dirty="0" smtClean="0"/>
              <a:t>), </a:t>
            </a:r>
            <a:r>
              <a:rPr lang="es-MX" sz="2000" u="sng" dirty="0" smtClean="0"/>
              <a:t>elastómeros  hules de </a:t>
            </a:r>
            <a:r>
              <a:rPr lang="es-MX" sz="2000" u="sng" dirty="0" err="1" smtClean="0"/>
              <a:t>polisulfuro</a:t>
            </a:r>
            <a:r>
              <a:rPr lang="es-MX" sz="2000" u="sng" dirty="0" smtClean="0"/>
              <a:t>, siliconas por condensación, siliconas por adición, </a:t>
            </a:r>
            <a:r>
              <a:rPr lang="es-MX" sz="2000" dirty="0" err="1" smtClean="0"/>
              <a:t>poliéteres</a:t>
            </a:r>
            <a:r>
              <a:rPr lang="es-MX" sz="2000" dirty="0" smtClean="0"/>
              <a:t>,) Yesos, ceras, revestimientos y aleaciones para colados</a:t>
            </a:r>
            <a:endParaRPr lang="es-ES" sz="20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C35C83B5-5948-4A64-9397-1AD8ED43E71C}" type="slidenum">
              <a:rPr lang="es-ES" smtClean="0"/>
              <a:pPr>
                <a:defRPr/>
              </a:pPr>
              <a:t>8</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707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Autofit/>
          </a:bodyPr>
          <a:lstStyle/>
          <a:p>
            <a:pPr eaLnBrk="1" hangingPunct="1">
              <a:defRPr/>
            </a:pPr>
            <a:r>
              <a:rPr lang="es-ES" sz="3600" b="1" dirty="0" smtClean="0"/>
              <a:t>CONOCIMIENTOS DE LA UNIDAD DE COMPETENCIA V</a:t>
            </a:r>
            <a:endParaRPr lang="es-ES" sz="3600" dirty="0"/>
          </a:p>
        </p:txBody>
      </p:sp>
      <p:sp>
        <p:nvSpPr>
          <p:cNvPr id="16387" name="2 Marcador de contenido"/>
          <p:cNvSpPr>
            <a:spLocks noGrp="1"/>
          </p:cNvSpPr>
          <p:nvPr>
            <p:ph idx="1"/>
          </p:nvPr>
        </p:nvSpPr>
        <p:spPr/>
        <p:txBody>
          <a:bodyPr/>
          <a:lstStyle/>
          <a:p>
            <a:pPr eaLnBrk="1" hangingPunct="1"/>
            <a:endParaRPr lang="es-ES" smtClean="0"/>
          </a:p>
          <a:p>
            <a:pPr algn="just" eaLnBrk="1" hangingPunct="1"/>
            <a:r>
              <a:rPr lang="es-ES" smtClean="0"/>
              <a:t>Criterios de selección del material de acuerdo a su composición, uso, propiedades, costo e indicación clínica ( Materiales de impresión, acuosos (hidrocoloides reversibles e irreversibles), elásticos, termoplásticos yesos, ceras revestimientos y aleaciones para colados dentales)</a:t>
            </a:r>
          </a:p>
          <a:p>
            <a:pPr eaLnBrk="1" hangingPunct="1"/>
            <a:endParaRPr lang="es-ES" smtClean="0"/>
          </a:p>
        </p:txBody>
      </p:sp>
      <p:sp>
        <p:nvSpPr>
          <p:cNvPr id="4" name="3 Marcador de número de diapositiva"/>
          <p:cNvSpPr>
            <a:spLocks noGrp="1"/>
          </p:cNvSpPr>
          <p:nvPr>
            <p:ph type="sldNum" sz="quarter" idx="12"/>
          </p:nvPr>
        </p:nvSpPr>
        <p:spPr/>
        <p:txBody>
          <a:bodyPr/>
          <a:lstStyle/>
          <a:p>
            <a:pPr>
              <a:defRPr/>
            </a:pPr>
            <a:fld id="{B1930831-9244-461C-A656-97798DB47A7A}" type="slidenum">
              <a:rPr lang="es-ES" smtClean="0"/>
              <a:pPr>
                <a:defRPr/>
              </a:pPr>
              <a:t>9</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44277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10294</TotalTime>
  <Words>3785</Words>
  <Application>Microsoft Office PowerPoint</Application>
  <PresentationFormat>Presentación en pantalla (4:3)</PresentationFormat>
  <Paragraphs>429</Paragraphs>
  <Slides>68</Slides>
  <Notes>54</Notes>
  <HiddenSlides>0</HiddenSlides>
  <MMClips>0</MMClips>
  <ScaleCrop>false</ScaleCrop>
  <HeadingPairs>
    <vt:vector size="4" baseType="variant">
      <vt:variant>
        <vt:lpstr>Tema</vt:lpstr>
      </vt:variant>
      <vt:variant>
        <vt:i4>1</vt:i4>
      </vt:variant>
      <vt:variant>
        <vt:lpstr>Títulos de diapositiva</vt:lpstr>
      </vt:variant>
      <vt:variant>
        <vt:i4>68</vt:i4>
      </vt:variant>
    </vt:vector>
  </HeadingPairs>
  <TitlesOfParts>
    <vt:vector size="69" baseType="lpstr">
      <vt:lpstr>Tema de Office</vt:lpstr>
      <vt:lpstr>Presentación de PowerPoint</vt:lpstr>
      <vt:lpstr>Presentación de PowerPoint</vt:lpstr>
      <vt:lpstr>Presentación de PowerPoint</vt:lpstr>
      <vt:lpstr>Presentación de PowerPoint</vt:lpstr>
      <vt:lpstr>PROPÓSITO DE LA UNIDAD DE APRENDIZAJE </vt:lpstr>
      <vt:lpstr> COMPETENCIAS PROFESIONALES </vt:lpstr>
      <vt:lpstr>CONTRIBUCIÓN DE LA UNIDAD DE APRENDIZAJE AL PERFIL DE EGRESO </vt:lpstr>
      <vt:lpstr>UNIDAD DE COMPETENCIA V</vt:lpstr>
      <vt:lpstr>CONOCIMIENTOS DE LA UNIDAD DE COMPETENCIA V</vt:lpstr>
      <vt:lpstr>HABILIDADES DE LA UNIDAD DE COMPETENCIA V</vt:lpstr>
      <vt:lpstr>ACTITUDES/ VALORES DE LA UNIDAD DE COMPETENCIA V  </vt:lpstr>
      <vt:lpstr>CONOCIMIENTOS DE LA UNIDAD DE COMPETENCIA V</vt:lpstr>
      <vt:lpstr>ELASTÓMEROS PARA IMPRESIÓN</vt:lpstr>
      <vt:lpstr>Elastómeros </vt:lpstr>
      <vt:lpstr>Elastómeros </vt:lpstr>
      <vt:lpstr>Tiempo de trabajo</vt:lpstr>
      <vt:lpstr>Tiempo de fraguado</vt:lpstr>
      <vt:lpstr>Características ideales de un material de impresión</vt:lpstr>
      <vt:lpstr>Tiempos de trabajo y de fraguado de materiales de Impresión elastómeros no acuosos</vt:lpstr>
      <vt:lpstr>polisulfuros</vt:lpstr>
      <vt:lpstr>Polisulfuros. Química</vt:lpstr>
      <vt:lpstr>Polisulfuros. Química</vt:lpstr>
      <vt:lpstr>Polisulfuros. Química</vt:lpstr>
      <vt:lpstr>Polisulfuros. Química </vt:lpstr>
      <vt:lpstr>Polisulfuros. Composición </vt:lpstr>
      <vt:lpstr>Polisulfuros. Composición </vt:lpstr>
      <vt:lpstr>Polisulfuros. Composición </vt:lpstr>
      <vt:lpstr>Polisulfuros. Manipulación </vt:lpstr>
      <vt:lpstr>Polisulfuros. Ventajas</vt:lpstr>
      <vt:lpstr>Polisulfuros. Desventajas </vt:lpstr>
      <vt:lpstr>Silicona por condensación </vt:lpstr>
      <vt:lpstr>Silicona por condensación. Química</vt:lpstr>
      <vt:lpstr>Silicona por condensación. Composición </vt:lpstr>
      <vt:lpstr>Silicona por condensación. Composición </vt:lpstr>
      <vt:lpstr>Silicona por condensación. Composición </vt:lpstr>
      <vt:lpstr>Silicona por condensación. Manipulación</vt:lpstr>
      <vt:lpstr>Silicona por condensación. Manipulación</vt:lpstr>
      <vt:lpstr>Silicona por condensación. Manipulación</vt:lpstr>
      <vt:lpstr>Silicona por condensación. Manipulación</vt:lpstr>
      <vt:lpstr>Silicona por condensación. Tiempos  de trabajo y de fraguado</vt:lpstr>
      <vt:lpstr>Silicona por condensación. Elasticidad </vt:lpstr>
      <vt:lpstr>Silicona por condensación. Reología </vt:lpstr>
      <vt:lpstr>Silicona por condensación. Energía  del rasgado</vt:lpstr>
      <vt:lpstr>Silicona por condensación. Estabilidad dimensional</vt:lpstr>
      <vt:lpstr>Silicona por condensación. Biocompatibilidad </vt:lpstr>
      <vt:lpstr>Silicona por condensación. Tiempo  de vida</vt:lpstr>
      <vt:lpstr>Silicona por condensación. Manejo  del protaimpresiones o bandeja</vt:lpstr>
      <vt:lpstr>Silicona por condensación. Técnica  de manejo</vt:lpstr>
      <vt:lpstr>Silicona por condensación. Técnica  de manejo</vt:lpstr>
      <vt:lpstr>Ventajas de las silicona por condensación en comparación con los polisulfuros</vt:lpstr>
      <vt:lpstr>Desventajas de las silicona por condensación en comparación con los polisulfuros</vt:lpstr>
      <vt:lpstr>Silicona por condensación. Desinfección de la impresión</vt:lpstr>
      <vt:lpstr>Silicona por condensación. Preparación de los dados de yeso</vt:lpstr>
      <vt:lpstr>Silicona por reacción de adición (polisiloxano de vinilo)</vt:lpstr>
      <vt:lpstr>Silicona por adición. Química </vt:lpstr>
      <vt:lpstr>Silicona por adición. Composición </vt:lpstr>
      <vt:lpstr>Silicona por adición. Composición </vt:lpstr>
      <vt:lpstr>Silicona por adición. Manipulación </vt:lpstr>
      <vt:lpstr>Silicona por adición. Manipulación </vt:lpstr>
      <vt:lpstr>Silicona por adición. Elasticidad </vt:lpstr>
      <vt:lpstr>Silicona por adición. Energía de rasgado</vt:lpstr>
      <vt:lpstr>Silicona por adición. Estabilidad dimensional</vt:lpstr>
      <vt:lpstr>Silicona por adición. Biocompatibilidad </vt:lpstr>
      <vt:lpstr>Silicona por adición. Desinfección</vt:lpstr>
      <vt:lpstr>Silicona por adición. Preparación de los modelos y los dados de yeso piedra</vt:lpstr>
      <vt:lpstr>Silicona por adición. Tiempo de vida</vt:lpstr>
      <vt:lpstr>Ventajas de las siliconas de adición comparadas con los polisulfuros</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Erendira Delgado</dc:creator>
  <cp:lastModifiedBy>Erendira Delgado</cp:lastModifiedBy>
  <cp:revision>72</cp:revision>
  <dcterms:created xsi:type="dcterms:W3CDTF">2017-06-27T01:50:27Z</dcterms:created>
  <dcterms:modified xsi:type="dcterms:W3CDTF">2017-10-12T00:34:50Z</dcterms:modified>
</cp:coreProperties>
</file>