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3"/>
  </p:notesMasterIdLst>
  <p:sldIdLst>
    <p:sldId id="329" r:id="rId2"/>
    <p:sldId id="330" r:id="rId3"/>
    <p:sldId id="331" r:id="rId4"/>
    <p:sldId id="332" r:id="rId5"/>
    <p:sldId id="333" r:id="rId6"/>
    <p:sldId id="334" r:id="rId7"/>
    <p:sldId id="335" r:id="rId8"/>
    <p:sldId id="336" r:id="rId9"/>
    <p:sldId id="337" r:id="rId10"/>
    <p:sldId id="338" r:id="rId11"/>
    <p:sldId id="339" r:id="rId12"/>
    <p:sldId id="340" r:id="rId13"/>
    <p:sldId id="341" r:id="rId14"/>
    <p:sldId id="342" r:id="rId15"/>
    <p:sldId id="256" r:id="rId16"/>
    <p:sldId id="260" r:id="rId17"/>
    <p:sldId id="261" r:id="rId18"/>
    <p:sldId id="262" r:id="rId19"/>
    <p:sldId id="263" r:id="rId20"/>
    <p:sldId id="264" r:id="rId21"/>
    <p:sldId id="265" r:id="rId22"/>
    <p:sldId id="266" r:id="rId23"/>
    <p:sldId id="267" r:id="rId24"/>
    <p:sldId id="268" r:id="rId25"/>
    <p:sldId id="271" r:id="rId26"/>
    <p:sldId id="273" r:id="rId27"/>
    <p:sldId id="274" r:id="rId28"/>
    <p:sldId id="275" r:id="rId29"/>
    <p:sldId id="276" r:id="rId30"/>
    <p:sldId id="277" r:id="rId31"/>
    <p:sldId id="323" r:id="rId32"/>
    <p:sldId id="324" r:id="rId33"/>
    <p:sldId id="325" r:id="rId34"/>
    <p:sldId id="326" r:id="rId35"/>
    <p:sldId id="296" r:id="rId36"/>
    <p:sldId id="297" r:id="rId37"/>
    <p:sldId id="298" r:id="rId38"/>
    <p:sldId id="299" r:id="rId39"/>
    <p:sldId id="300" r:id="rId40"/>
    <p:sldId id="302" r:id="rId41"/>
    <p:sldId id="278" r:id="rId42"/>
    <p:sldId id="301" r:id="rId43"/>
    <p:sldId id="303" r:id="rId44"/>
    <p:sldId id="307" r:id="rId45"/>
    <p:sldId id="304" r:id="rId46"/>
    <p:sldId id="305" r:id="rId47"/>
    <p:sldId id="279" r:id="rId48"/>
    <p:sldId id="280" r:id="rId49"/>
    <p:sldId id="281" r:id="rId50"/>
    <p:sldId id="282" r:id="rId51"/>
    <p:sldId id="284" r:id="rId52"/>
    <p:sldId id="285" r:id="rId53"/>
    <p:sldId id="286" r:id="rId54"/>
    <p:sldId id="287" r:id="rId55"/>
    <p:sldId id="288" r:id="rId56"/>
    <p:sldId id="289" r:id="rId57"/>
    <p:sldId id="306" r:id="rId58"/>
    <p:sldId id="292" r:id="rId59"/>
    <p:sldId id="308" r:id="rId60"/>
    <p:sldId id="318" r:id="rId61"/>
    <p:sldId id="319" r:id="rId62"/>
    <p:sldId id="327" r:id="rId63"/>
    <p:sldId id="312" r:id="rId64"/>
    <p:sldId id="317" r:id="rId65"/>
    <p:sldId id="313" r:id="rId66"/>
    <p:sldId id="314" r:id="rId67"/>
    <p:sldId id="309" r:id="rId68"/>
    <p:sldId id="310" r:id="rId69"/>
    <p:sldId id="328" r:id="rId70"/>
    <p:sldId id="295" r:id="rId71"/>
    <p:sldId id="291" r:id="rId7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5FF"/>
    <a:srgbClr val="F5B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912" autoAdjust="0"/>
    <p:restoredTop sz="94660"/>
  </p:normalViewPr>
  <p:slideViewPr>
    <p:cSldViewPr>
      <p:cViewPr varScale="1">
        <p:scale>
          <a:sx n="69" d="100"/>
          <a:sy n="69" d="100"/>
        </p:scale>
        <p:origin x="-118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B25B79-8E00-4458-878B-BA68F5BE10BE}" type="datetimeFigureOut">
              <a:rPr lang="es-MX" smtClean="0"/>
              <a:t>11/10/2017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4AC0A0-F07A-4048-8587-47B0263D447A}" type="slidenum">
              <a:rPr lang="es-MX" smtClean="0"/>
              <a:t>‹Nº›</a:t>
            </a:fld>
            <a:endParaRPr lang="es-MX"/>
          </a:p>
        </p:txBody>
      </p:sp>
    </p:spTree>
    <p:extLst>
      <p:ext uri="{BB962C8B-B14F-4D97-AF65-F5344CB8AC3E}">
        <p14:creationId xmlns:p14="http://schemas.microsoft.com/office/powerpoint/2010/main" val="1710043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Marcador de imagen de diapositiva"/>
          <p:cNvSpPr>
            <a:spLocks noGrp="1" noRot="1" noChangeAspect="1" noTextEdit="1"/>
          </p:cNvSpPr>
          <p:nvPr>
            <p:ph type="sldImg"/>
          </p:nvPr>
        </p:nvSpPr>
        <p:spPr>
          <a:ln/>
        </p:spPr>
      </p:sp>
      <p:sp>
        <p:nvSpPr>
          <p:cNvPr id="10035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Los criterios establecidos en esta norma, inciden en la calidad de los registros médicos, así como de los servicios y de sus resultados, toda vez que se requiere de la participación comprometida de médicos, enfermeras y demás personal del área de la salud, para brindar una atención más oportuna, responsable, eficiente y amable.</a:t>
            </a:r>
          </a:p>
        </p:txBody>
      </p:sp>
      <p:sp>
        <p:nvSpPr>
          <p:cNvPr id="10035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A179D42-8DF9-435A-AF61-99526B6B827A}" type="slidenum">
              <a:rPr lang="es-ES" altLang="es-MX" smtClean="0"/>
              <a:pPr eaLnBrk="1" hangingPunct="1"/>
              <a:t>16</a:t>
            </a:fld>
            <a:endParaRPr lang="es-ES" alt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1 Marcador de imagen de diapositiva"/>
          <p:cNvSpPr>
            <a:spLocks noGrp="1" noRot="1" noChangeAspect="1" noTextEdit="1"/>
          </p:cNvSpPr>
          <p:nvPr>
            <p:ph type="sldImg"/>
          </p:nvPr>
        </p:nvSpPr>
        <p:spPr>
          <a:ln/>
        </p:spPr>
      </p:sp>
      <p:sp>
        <p:nvSpPr>
          <p:cNvPr id="11161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La legislación sanitaria en México reconoce la importancia de informar al sujeto sobre su estado de salud, en la Ley General de Salud se obliga al personar sanitario a proporcionar al usuario, familiar, tutor o representante legal, información completa sobre el diagnóstico, pronóstico y tratamiento correspodeintes.</a:t>
            </a:r>
          </a:p>
        </p:txBody>
      </p:sp>
      <p:sp>
        <p:nvSpPr>
          <p:cNvPr id="11162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97D8DF7-E4FF-4798-BE9B-174DBA82320C}" type="slidenum">
              <a:rPr lang="es-ES" altLang="es-MX" smtClean="0"/>
              <a:pPr eaLnBrk="1" hangingPunct="1"/>
              <a:t>25</a:t>
            </a:fld>
            <a:endParaRPr lang="es-ES" alt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1 Marcador de imagen de diapositiva"/>
          <p:cNvSpPr>
            <a:spLocks noGrp="1" noRot="1" noChangeAspect="1" noTextEdit="1"/>
          </p:cNvSpPr>
          <p:nvPr>
            <p:ph type="sldImg"/>
          </p:nvPr>
        </p:nvSpPr>
        <p:spPr>
          <a:ln/>
        </p:spPr>
      </p:sp>
      <p:sp>
        <p:nvSpPr>
          <p:cNvPr id="11366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Todo expediente clínico, deberá tener estos datos generales, además los datos que señalen las disposiciones sanitarias.</a:t>
            </a:r>
          </a:p>
          <a:p>
            <a:endParaRPr lang="es-ES" smtClean="0"/>
          </a:p>
        </p:txBody>
      </p:sp>
      <p:sp>
        <p:nvSpPr>
          <p:cNvPr id="11366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47415B4-BCD8-4BF8-87E1-B3EE836083AB}" type="slidenum">
              <a:rPr lang="es-ES" altLang="es-MX" smtClean="0"/>
              <a:pPr eaLnBrk="1" hangingPunct="1"/>
              <a:t>26</a:t>
            </a:fld>
            <a:endParaRPr lang="es-ES" altLang="es-MX"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1 Marcador de imagen de diapositiva"/>
          <p:cNvSpPr>
            <a:spLocks noGrp="1" noRot="1" noChangeAspect="1" noTextEdit="1"/>
          </p:cNvSpPr>
          <p:nvPr>
            <p:ph type="sldImg"/>
          </p:nvPr>
        </p:nvSpPr>
        <p:spPr>
          <a:ln/>
        </p:spPr>
      </p:sp>
      <p:sp>
        <p:nvSpPr>
          <p:cNvPr id="11469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La importancia del registro del proceso de la atención médica es evidente y ha permitido el desarrollo de la medicina a través de distintas épocas. Por ello es necesario considerar todos los componentes del expediente clínico.</a:t>
            </a:r>
          </a:p>
        </p:txBody>
      </p:sp>
      <p:sp>
        <p:nvSpPr>
          <p:cNvPr id="11469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54BD779-C9FA-4351-87BB-B29937E3EC67}" type="slidenum">
              <a:rPr lang="es-ES" altLang="es-MX" smtClean="0"/>
              <a:pPr eaLnBrk="1" hangingPunct="1"/>
              <a:t>27</a:t>
            </a:fld>
            <a:endParaRPr lang="es-ES" alt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1 Marcador de imagen de diapositiva"/>
          <p:cNvSpPr>
            <a:spLocks noGrp="1" noRot="1" noChangeAspect="1" noTextEdit="1"/>
          </p:cNvSpPr>
          <p:nvPr>
            <p:ph type="sldImg"/>
          </p:nvPr>
        </p:nvSpPr>
        <p:spPr>
          <a:ln/>
        </p:spPr>
      </p:sp>
      <p:sp>
        <p:nvSpPr>
          <p:cNvPr id="11571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La historia clínica es un documento médico legal para el reconocimieto forense  o arbitrajes penales, por lo cual tiene que ser veraz, escrito con claridad con las anotaciones pertinentes al examen diagnóstico, plan de tratamiento especificado, complicaciones, variaciones y las indicaciones que debe seguir el paciente para lograr el resultado previsto.</a:t>
            </a:r>
          </a:p>
          <a:p>
            <a:r>
              <a:rPr lang="es-ES" smtClean="0"/>
              <a:t>Factores de riesgo conforme a características de la zona donde habita, nivel socioeconomico, accesibilidad a los servicios, de higiene, hábitos bucales y de alimentación.</a:t>
            </a:r>
          </a:p>
        </p:txBody>
      </p:sp>
      <p:sp>
        <p:nvSpPr>
          <p:cNvPr id="11571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7343C2E-A54B-4638-ACD4-34017B6DDAE9}" type="slidenum">
              <a:rPr lang="es-ES" altLang="es-MX" smtClean="0"/>
              <a:pPr eaLnBrk="1" hangingPunct="1"/>
              <a:t>28</a:t>
            </a:fld>
            <a:endParaRPr lang="es-ES" alt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1 Marcador de imagen de diapositiva"/>
          <p:cNvSpPr>
            <a:spLocks noGrp="1" noRot="1" noChangeAspect="1" noTextEdit="1"/>
          </p:cNvSpPr>
          <p:nvPr>
            <p:ph type="sldImg"/>
          </p:nvPr>
        </p:nvSpPr>
        <p:spPr>
          <a:ln/>
        </p:spPr>
      </p:sp>
      <p:sp>
        <p:nvSpPr>
          <p:cNvPr id="11673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El odontograma inicial debe referirse a la situación en la que se presenta el paciente, paralelamente se debe desarrollar el odontograma de seguimiento que registre la evolución de los tratamientos dentales y es el mismo que el final, debe referirse a la situación de alta del paciente.</a:t>
            </a:r>
          </a:p>
          <a:p>
            <a:endParaRPr lang="es-ES" smtClean="0"/>
          </a:p>
          <a:p>
            <a:endParaRPr lang="es-ES" smtClean="0"/>
          </a:p>
        </p:txBody>
      </p:sp>
      <p:sp>
        <p:nvSpPr>
          <p:cNvPr id="11674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8131B4-68F5-497B-8859-EDF3BA93A59E}" type="slidenum">
              <a:rPr lang="es-ES" altLang="es-MX" smtClean="0"/>
              <a:pPr eaLnBrk="1" hangingPunct="1"/>
              <a:t>29</a:t>
            </a:fld>
            <a:endParaRPr lang="es-ES" alt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1 Marcador de imagen de diapositiva"/>
          <p:cNvSpPr>
            <a:spLocks noGrp="1" noRot="1" noChangeAspect="1" noTextEdit="1"/>
          </p:cNvSpPr>
          <p:nvPr>
            <p:ph type="sldImg"/>
          </p:nvPr>
        </p:nvSpPr>
        <p:spPr>
          <a:ln/>
        </p:spPr>
      </p:sp>
      <p:sp>
        <p:nvSpPr>
          <p:cNvPr id="11776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En Antecedentes personales patológicos  se ha de incluir uso y dependencia del tabaco, del alcohol y de otras sustancias psicoactivas</a:t>
            </a:r>
          </a:p>
          <a:p>
            <a:r>
              <a:rPr lang="es-ES" smtClean="0"/>
              <a:t>En padecimiento actual se debe indagar acerca de tratamientos previos de tipo convencional, alternativos y tradicionales</a:t>
            </a:r>
          </a:p>
        </p:txBody>
      </p:sp>
      <p:sp>
        <p:nvSpPr>
          <p:cNvPr id="11776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0C7605A-31FA-472E-8401-BEAA2035D008}" type="slidenum">
              <a:rPr lang="es-ES" altLang="es-MX" smtClean="0"/>
              <a:pPr eaLnBrk="1" hangingPunct="1"/>
              <a:t>30</a:t>
            </a:fld>
            <a:endParaRPr lang="es-ES" alt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hablaremos de como se va integrando el expediente dentro</a:t>
            </a:r>
            <a:r>
              <a:rPr lang="es-MX" baseline="0" dirty="0" smtClean="0"/>
              <a:t> de la Clínica, de cada uno de los documentos que el estudiante debe de llenar.</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31</a:t>
            </a:fld>
            <a:endParaRPr lang="es-MX"/>
          </a:p>
        </p:txBody>
      </p:sp>
    </p:spTree>
    <p:extLst>
      <p:ext uri="{BB962C8B-B14F-4D97-AF65-F5344CB8AC3E}">
        <p14:creationId xmlns:p14="http://schemas.microsoft.com/office/powerpoint/2010/main" val="40242522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estudiante debe conservan</a:t>
            </a:r>
            <a:r>
              <a:rPr lang="es-MX" baseline="0" dirty="0" smtClean="0"/>
              <a:t> el recibo de color rosa, ya que es el que se va integrando al expediente.</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32</a:t>
            </a:fld>
            <a:endParaRPr lang="es-MX"/>
          </a:p>
        </p:txBody>
      </p:sp>
    </p:spTree>
    <p:extLst>
      <p:ext uri="{BB962C8B-B14F-4D97-AF65-F5344CB8AC3E}">
        <p14:creationId xmlns:p14="http://schemas.microsoft.com/office/powerpoint/2010/main" val="13938008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estudiante debe integrar</a:t>
            </a:r>
            <a:r>
              <a:rPr lang="es-MX" baseline="0" dirty="0" smtClean="0"/>
              <a:t> al expediente de cada pacientes, todos los recibos correspondientes a los pagos del paciente en cada tratamiento.</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33</a:t>
            </a:fld>
            <a:endParaRPr lang="es-MX"/>
          </a:p>
        </p:txBody>
      </p:sp>
    </p:spTree>
    <p:extLst>
      <p:ext uri="{BB962C8B-B14F-4D97-AF65-F5344CB8AC3E}">
        <p14:creationId xmlns:p14="http://schemas.microsoft.com/office/powerpoint/2010/main" val="27290543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No existe un apartado especifico en el recibo</a:t>
            </a:r>
            <a:r>
              <a:rPr lang="es-MX" baseline="0" dirty="0" smtClean="0"/>
              <a:t> de pago para el número de expediente, sin embargo en el cubículo donde se paga asignan el número y lo anotan en el mismo recibo. Ese dato es importante porque se requiere al momento de llenar la hoja de evaluación final.</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34</a:t>
            </a:fld>
            <a:endParaRPr lang="es-MX"/>
          </a:p>
        </p:txBody>
      </p:sp>
    </p:spTree>
    <p:extLst>
      <p:ext uri="{BB962C8B-B14F-4D97-AF65-F5344CB8AC3E}">
        <p14:creationId xmlns:p14="http://schemas.microsoft.com/office/powerpoint/2010/main" val="13245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a:ln/>
        </p:spPr>
      </p:sp>
      <p:sp>
        <p:nvSpPr>
          <p:cNvPr id="10137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Un aspecto fundamental en esta norma, es el reconocimiento de la titularidad del paciente sobre los datos que proporciona al personal del área de la salud. En ese sentido, se han considerado aquellos datos que se refieren a su identidad personal y los que proporciona en relación con su padecimiento; a todos ellos, se les considera información confidencial. Lo anterior ratifica y consolida el principio ético del secreto profesional.</a:t>
            </a:r>
          </a:p>
          <a:p>
            <a:endParaRPr lang="es-ES" smtClean="0"/>
          </a:p>
        </p:txBody>
      </p:sp>
      <p:sp>
        <p:nvSpPr>
          <p:cNvPr id="10138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0576087-AA52-45E0-9E64-93CFDDADEDAA}" type="slidenum">
              <a:rPr lang="es-ES" altLang="es-MX" smtClean="0"/>
              <a:pPr eaLnBrk="1" hangingPunct="1"/>
              <a:t>17</a:t>
            </a:fld>
            <a:endParaRPr lang="es-ES" alt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diapositivas que se presentan a continuación se</a:t>
            </a:r>
            <a:r>
              <a:rPr lang="es-MX" baseline="0" dirty="0" smtClean="0"/>
              <a:t> hablará de las partes que contiene la historia Clínica que se llena en la asignatura de Introducción a la Clínica. Es importante recordad que la letra debe ser clara, sin tachaduras ni abreviaturas.</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35</a:t>
            </a:fld>
            <a:endParaRPr lang="es-MX"/>
          </a:p>
        </p:txBody>
      </p:sp>
    </p:spTree>
    <p:extLst>
      <p:ext uri="{BB962C8B-B14F-4D97-AF65-F5344CB8AC3E}">
        <p14:creationId xmlns:p14="http://schemas.microsoft.com/office/powerpoint/2010/main" val="33636286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de una gran importancia que el primer contacto entre paciente y profesional/alumno se desarrolle en un clima de cordialidad, en el cual se establezca una relación de confianza del paciente hacia el profesional y viceversa. </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36</a:t>
            </a:fld>
            <a:endParaRPr lang="es-MX"/>
          </a:p>
        </p:txBody>
      </p:sp>
    </p:spTree>
    <p:extLst>
      <p:ext uri="{BB962C8B-B14F-4D97-AF65-F5344CB8AC3E}">
        <p14:creationId xmlns:p14="http://schemas.microsoft.com/office/powerpoint/2010/main" val="14886422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anota con las palabras textuales del paciente.</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37</a:t>
            </a:fld>
            <a:endParaRPr lang="es-MX"/>
          </a:p>
        </p:txBody>
      </p:sp>
    </p:spTree>
    <p:extLst>
      <p:ext uri="{BB962C8B-B14F-4D97-AF65-F5344CB8AC3E}">
        <p14:creationId xmlns:p14="http://schemas.microsoft.com/office/powerpoint/2010/main" val="1266729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Se puede interrogar de enfermedades tales como Neoplasia, enfermedades endocrino metabólicas, enfermedades crónico degenerativas como Hipertensión arterial, Diabetes mellitus, tuberculosis, VIH, cardiopatías, hematológicas, alérgicas, hepatitis, etc. </a:t>
            </a:r>
          </a:p>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Nos puede orientar acerca de las</a:t>
            </a:r>
            <a:r>
              <a:rPr lang="es-MX" baseline="0" dirty="0" smtClean="0"/>
              <a:t> enfermedades a las que el paciente puede tener predisposición y que puede padecer sin saberlo; con el interrogatorio de aparatos y sistemas nos puede orientar acerca de un posible diagnostico sistémico.</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38</a:t>
            </a:fld>
            <a:endParaRPr lang="es-MX"/>
          </a:p>
        </p:txBody>
      </p:sp>
    </p:spTree>
    <p:extLst>
      <p:ext uri="{BB962C8B-B14F-4D97-AF65-F5344CB8AC3E}">
        <p14:creationId xmlns:p14="http://schemas.microsoft.com/office/powerpoint/2010/main" val="24979541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1" i="0" kern="1200" dirty="0" smtClean="0">
                <a:solidFill>
                  <a:schemeClr val="tx1"/>
                </a:solidFill>
                <a:effectLst/>
                <a:latin typeface="+mn-lt"/>
                <a:ea typeface="+mn-ea"/>
                <a:cs typeface="+mn-cs"/>
              </a:rPr>
              <a:t>Antecedentes personales patológicos</a:t>
            </a:r>
          </a:p>
          <a:p>
            <a:r>
              <a:rPr lang="es-MX" dirty="0" smtClean="0"/>
              <a:t/>
            </a:r>
            <a:br>
              <a:rPr lang="es-MX" dirty="0" smtClean="0"/>
            </a:br>
            <a:r>
              <a:rPr lang="es-MX" sz="1200" b="0" i="0" kern="1200" dirty="0" smtClean="0">
                <a:solidFill>
                  <a:schemeClr val="tx1"/>
                </a:solidFill>
                <a:effectLst/>
                <a:latin typeface="+mn-lt"/>
                <a:ea typeface="+mn-ea"/>
                <a:cs typeface="+mn-cs"/>
              </a:rPr>
              <a:t>Para evitar omisiones es recomendable establecer un orden:</a:t>
            </a:r>
            <a:r>
              <a:rPr lang="es-MX" dirty="0" smtClean="0"/>
              <a:t/>
            </a:r>
            <a:br>
              <a:rPr lang="es-MX" dirty="0" smtClean="0"/>
            </a:br>
            <a:r>
              <a:rPr lang="es-MX" sz="1200" b="0" i="0" kern="1200" dirty="0" smtClean="0">
                <a:solidFill>
                  <a:schemeClr val="tx1"/>
                </a:solidFill>
                <a:effectLst/>
                <a:latin typeface="+mn-lt"/>
                <a:ea typeface="+mn-ea"/>
                <a:cs typeface="+mn-cs"/>
              </a:rPr>
              <a:t>Enfermedades de la infancia</a:t>
            </a:r>
          </a:p>
          <a:p>
            <a:r>
              <a:rPr lang="es-MX" sz="1200" b="0" i="0" kern="1200" dirty="0" smtClean="0">
                <a:solidFill>
                  <a:schemeClr val="tx1"/>
                </a:solidFill>
                <a:effectLst/>
                <a:latin typeface="+mn-lt"/>
                <a:ea typeface="+mn-ea"/>
                <a:cs typeface="+mn-cs"/>
              </a:rPr>
              <a:t>Enfermedades médica</a:t>
            </a:r>
          </a:p>
          <a:p>
            <a:r>
              <a:rPr lang="es-MX" dirty="0" smtClean="0"/>
              <a:t/>
            </a:r>
            <a:br>
              <a:rPr lang="es-MX" dirty="0" smtClean="0"/>
            </a:br>
            <a:r>
              <a:rPr lang="es-MX" sz="1200" b="1" i="0" u="sng" kern="1200" dirty="0" smtClean="0">
                <a:solidFill>
                  <a:schemeClr val="tx1"/>
                </a:solidFill>
                <a:effectLst/>
                <a:latin typeface="+mn-lt"/>
                <a:ea typeface="+mn-ea"/>
                <a:cs typeface="+mn-cs"/>
              </a:rPr>
              <a:t>De la infancia</a:t>
            </a:r>
            <a:r>
              <a:rPr lang="es-MX" dirty="0" smtClean="0"/>
              <a:t/>
            </a:r>
            <a:br>
              <a:rPr lang="es-MX" dirty="0" smtClean="0"/>
            </a:br>
            <a:r>
              <a:rPr lang="es-MX" dirty="0" smtClean="0"/>
              <a:t/>
            </a:r>
            <a:br>
              <a:rPr lang="es-MX" dirty="0" smtClean="0"/>
            </a:br>
            <a:r>
              <a:rPr lang="es-MX" sz="1200" b="0" i="0" kern="1200" dirty="0" smtClean="0">
                <a:solidFill>
                  <a:schemeClr val="tx1"/>
                </a:solidFill>
                <a:effectLst/>
                <a:latin typeface="+mn-lt"/>
                <a:ea typeface="+mn-ea"/>
                <a:cs typeface="+mn-cs"/>
              </a:rPr>
              <a:t>Son las más difíciles de recordar y puede ser de gran ayuda tener un familiar o conocido de mayor edad del paciente para que pueda aclarar algunos aspectos que posiblemente no recuerde con claridad el paciente. Algunos antecedentes son de gran importancia por las posibles secuelas, por ejemplo:</a:t>
            </a:r>
            <a:r>
              <a:rPr lang="es-MX" dirty="0" smtClean="0"/>
              <a:t/>
            </a:r>
            <a:br>
              <a:rPr lang="es-MX" dirty="0" smtClean="0"/>
            </a:br>
            <a:r>
              <a:rPr lang="es-MX" dirty="0" smtClean="0"/>
              <a:t/>
            </a:r>
            <a:br>
              <a:rPr lang="es-MX" dirty="0" smtClean="0"/>
            </a:br>
            <a:r>
              <a:rPr lang="es-MX" sz="1200" b="0" i="0" kern="1200" dirty="0" smtClean="0">
                <a:solidFill>
                  <a:schemeClr val="tx1"/>
                </a:solidFill>
                <a:effectLst/>
                <a:latin typeface="+mn-lt"/>
                <a:ea typeface="+mn-ea"/>
                <a:cs typeface="+mn-cs"/>
              </a:rPr>
              <a:t>-Sarampión y bronquiectasias</a:t>
            </a:r>
            <a:r>
              <a:rPr lang="es-MX" dirty="0" smtClean="0"/>
              <a:t/>
            </a:r>
            <a:br>
              <a:rPr lang="es-MX" dirty="0" smtClean="0"/>
            </a:br>
            <a:r>
              <a:rPr lang="es-MX" sz="1200" b="0" i="0" kern="1200" dirty="0" smtClean="0">
                <a:solidFill>
                  <a:schemeClr val="tx1"/>
                </a:solidFill>
                <a:effectLst/>
                <a:latin typeface="+mn-lt"/>
                <a:ea typeface="+mn-ea"/>
                <a:cs typeface="+mn-cs"/>
              </a:rPr>
              <a:t>-Parotiditis y DM o infertilidad</a:t>
            </a:r>
            <a:r>
              <a:rPr lang="es-MX" dirty="0" smtClean="0"/>
              <a:t/>
            </a:r>
            <a:br>
              <a:rPr lang="es-MX" dirty="0" smtClean="0"/>
            </a:br>
            <a:r>
              <a:rPr lang="es-MX" sz="1200" b="0" i="0" kern="1200" dirty="0" smtClean="0">
                <a:solidFill>
                  <a:schemeClr val="tx1"/>
                </a:solidFill>
                <a:effectLst/>
                <a:latin typeface="+mn-lt"/>
                <a:ea typeface="+mn-ea"/>
                <a:cs typeface="+mn-cs"/>
              </a:rPr>
              <a:t>-Es importante inmunizar profilácticamente a las que no hayan padecido rubéola para prevenir malformaciones en el producto durante la etapa reproductiva.</a:t>
            </a:r>
            <a:r>
              <a:rPr lang="es-MX" dirty="0" smtClean="0"/>
              <a:t/>
            </a:r>
            <a:br>
              <a:rPr lang="es-MX" dirty="0" smtClean="0"/>
            </a:br>
            <a:r>
              <a:rPr lang="es-MX" sz="1200" b="0" i="0" kern="1200" dirty="0" smtClean="0">
                <a:solidFill>
                  <a:schemeClr val="tx1"/>
                </a:solidFill>
                <a:effectLst/>
                <a:latin typeface="+mn-lt"/>
                <a:ea typeface="+mn-ea"/>
                <a:cs typeface="+mn-cs"/>
              </a:rPr>
              <a:t>-Debe investigarse la meningitis, fiebre reumática, convulsiones y la epilepsia, que es muy común que se oculte o se niegue.</a:t>
            </a:r>
            <a:r>
              <a:rPr lang="es-MX" dirty="0" smtClean="0"/>
              <a:t/>
            </a:r>
            <a:br>
              <a:rPr lang="es-MX" dirty="0" smtClean="0"/>
            </a:br>
            <a:r>
              <a:rPr lang="es-MX" sz="1200" b="0" i="0" kern="1200" dirty="0" smtClean="0">
                <a:solidFill>
                  <a:schemeClr val="tx1"/>
                </a:solidFill>
                <a:effectLst/>
                <a:latin typeface="+mn-lt"/>
                <a:ea typeface="+mn-ea"/>
                <a:cs typeface="+mn-cs"/>
              </a:rPr>
              <a:t>-Bronquitis espasmódicas y asma pueden presentarse en la infancia y desaparecer en la adolescencia.</a:t>
            </a:r>
            <a:r>
              <a:rPr lang="es-MX" dirty="0" smtClean="0"/>
              <a:t/>
            </a:r>
            <a:br>
              <a:rPr lang="es-MX" dirty="0" smtClean="0"/>
            </a:br>
            <a:r>
              <a:rPr lang="es-MX" sz="1200" b="0" i="0" kern="1200" dirty="0" smtClean="0">
                <a:solidFill>
                  <a:schemeClr val="tx1"/>
                </a:solidFill>
                <a:effectLst/>
                <a:latin typeface="+mn-lt"/>
                <a:ea typeface="+mn-ea"/>
                <a:cs typeface="+mn-cs"/>
              </a:rPr>
              <a:t>También es importante conocer si se completo el esquema de vacunación para descartar estas.</a:t>
            </a:r>
            <a:r>
              <a:rPr lang="es-MX" dirty="0" smtClean="0"/>
              <a:t/>
            </a:r>
            <a:br>
              <a:rPr lang="es-MX" dirty="0" smtClean="0"/>
            </a:br>
            <a:r>
              <a:rPr lang="es-MX" dirty="0" smtClean="0"/>
              <a:t/>
            </a:r>
            <a:br>
              <a:rPr lang="es-MX" dirty="0" smtClean="0"/>
            </a:br>
            <a:r>
              <a:rPr lang="es-MX" sz="1200" b="1" i="0" u="sng" kern="1200" dirty="0" smtClean="0">
                <a:solidFill>
                  <a:schemeClr val="tx1"/>
                </a:solidFill>
                <a:effectLst/>
                <a:latin typeface="+mn-lt"/>
                <a:ea typeface="+mn-ea"/>
                <a:cs typeface="+mn-cs"/>
              </a:rPr>
              <a:t>Enfermedades médicas</a:t>
            </a:r>
            <a:r>
              <a:rPr lang="es-MX" dirty="0" smtClean="0"/>
              <a:t/>
            </a:r>
            <a:br>
              <a:rPr lang="es-MX" dirty="0" smtClean="0"/>
            </a:br>
            <a:r>
              <a:rPr lang="es-MX" dirty="0" smtClean="0"/>
              <a:t/>
            </a:r>
            <a:br>
              <a:rPr lang="es-MX" dirty="0" smtClean="0"/>
            </a:br>
            <a:r>
              <a:rPr lang="es-MX" sz="1200" b="0" i="0" kern="1200" dirty="0" smtClean="0">
                <a:solidFill>
                  <a:schemeClr val="tx1"/>
                </a:solidFill>
                <a:effectLst/>
                <a:latin typeface="+mn-lt"/>
                <a:ea typeface="+mn-ea"/>
                <a:cs typeface="+mn-cs"/>
              </a:rPr>
              <a:t>A veces no resulta fácil recordarlas, es importante tratar preguntar por todas las consultas al médico a lo largo de la vida, indicando los diagnósticos efectuados y las medidas terapéuticas. Para evitar omisiones es útil interrogar sobre síntomas o diagnósticos correspondientes a los distintos aparatos o sistemas.</a:t>
            </a:r>
            <a:r>
              <a:rPr lang="es-MX" dirty="0" smtClean="0"/>
              <a:t/>
            </a:r>
            <a:br>
              <a:rPr lang="es-MX" dirty="0" smtClean="0"/>
            </a:br>
            <a:r>
              <a:rPr lang="es-MX" dirty="0" smtClean="0"/>
              <a:t/>
            </a:r>
            <a:br>
              <a:rPr lang="es-MX" dirty="0" smtClean="0"/>
            </a:br>
            <a:r>
              <a:rPr lang="es-MX" sz="1200" b="1" i="0" u="sng" kern="1200" dirty="0" smtClean="0">
                <a:solidFill>
                  <a:schemeClr val="tx1"/>
                </a:solidFill>
                <a:effectLst/>
                <a:latin typeface="+mn-lt"/>
                <a:ea typeface="+mn-ea"/>
                <a:cs typeface="+mn-cs"/>
              </a:rPr>
              <a:t>Antecedentes alérgicos</a:t>
            </a:r>
            <a:r>
              <a:rPr lang="es-MX" dirty="0" smtClean="0"/>
              <a:t/>
            </a:r>
            <a:br>
              <a:rPr lang="es-MX" dirty="0" smtClean="0"/>
            </a:br>
            <a:r>
              <a:rPr lang="es-MX" dirty="0" smtClean="0"/>
              <a:t/>
            </a:r>
            <a:br>
              <a:rPr lang="es-MX" dirty="0" smtClean="0"/>
            </a:br>
            <a:r>
              <a:rPr lang="es-MX" sz="1200" b="0" i="0" kern="1200" dirty="0" smtClean="0">
                <a:solidFill>
                  <a:schemeClr val="tx1"/>
                </a:solidFill>
                <a:effectLst/>
                <a:latin typeface="+mn-lt"/>
                <a:ea typeface="+mn-ea"/>
                <a:cs typeface="+mn-cs"/>
              </a:rPr>
              <a:t>Se interroga sobre alergias inhalatorias, cutáneas, alimentarias e intolerancias a fármacos, en caso de ser positivos </a:t>
            </a:r>
            <a:r>
              <a:rPr lang="es-MX" sz="1200" b="0" i="0" u="sng" kern="1200" dirty="0" smtClean="0">
                <a:solidFill>
                  <a:schemeClr val="tx1"/>
                </a:solidFill>
                <a:effectLst/>
                <a:latin typeface="+mn-lt"/>
                <a:ea typeface="+mn-ea"/>
                <a:cs typeface="+mn-cs"/>
              </a:rPr>
              <a:t>se colocan en la carátula de la historia clínica</a:t>
            </a:r>
            <a:r>
              <a:rPr lang="es-MX" sz="1200" b="0" i="0" kern="1200" dirty="0" smtClean="0">
                <a:solidFill>
                  <a:schemeClr val="tx1"/>
                </a:solidFill>
                <a:effectLst/>
                <a:latin typeface="+mn-lt"/>
                <a:ea typeface="+mn-ea"/>
                <a:cs typeface="+mn-cs"/>
              </a:rPr>
              <a:t>.</a:t>
            </a:r>
            <a:r>
              <a:rPr lang="es-MX" dirty="0" smtClean="0"/>
              <a:t/>
            </a:r>
            <a:br>
              <a:rPr lang="es-MX" dirty="0" smtClean="0"/>
            </a:br>
            <a:r>
              <a:rPr lang="es-MX" dirty="0" smtClean="0"/>
              <a:t/>
            </a:r>
            <a:br>
              <a:rPr lang="es-MX" dirty="0" smtClean="0"/>
            </a:br>
            <a:r>
              <a:rPr lang="es-MX" sz="1200" b="1" i="0" u="sng" kern="1200" dirty="0" smtClean="0">
                <a:solidFill>
                  <a:schemeClr val="tx1"/>
                </a:solidFill>
                <a:effectLst/>
                <a:latin typeface="+mn-lt"/>
                <a:ea typeface="+mn-ea"/>
                <a:cs typeface="+mn-cs"/>
              </a:rPr>
              <a:t>Antecedentes quirúrgicos o traumáticos</a:t>
            </a:r>
            <a:r>
              <a:rPr lang="es-MX" dirty="0" smtClean="0"/>
              <a:t/>
            </a:r>
            <a:br>
              <a:rPr lang="es-MX" dirty="0" smtClean="0"/>
            </a:br>
            <a:r>
              <a:rPr lang="es-MX" dirty="0" smtClean="0"/>
              <a:t/>
            </a:r>
            <a:br>
              <a:rPr lang="es-MX" dirty="0" smtClean="0"/>
            </a:br>
            <a:r>
              <a:rPr lang="es-MX" sz="1200" b="0" i="0" kern="1200" dirty="0" smtClean="0">
                <a:solidFill>
                  <a:schemeClr val="tx1"/>
                </a:solidFill>
                <a:effectLst/>
                <a:latin typeface="+mn-lt"/>
                <a:ea typeface="+mn-ea"/>
                <a:cs typeface="+mn-cs"/>
              </a:rPr>
              <a:t>Se pregunta si el paciente alguna vez ha sido operado, se consignan las fechas, la institución y el cirujano tratante. Se interrogan además los traumatismos como son fracturas, traumatismos y pérdidas de conciencia.</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39</a:t>
            </a:fld>
            <a:endParaRPr lang="es-MX"/>
          </a:p>
        </p:txBody>
      </p:sp>
    </p:spTree>
    <p:extLst>
      <p:ext uri="{BB962C8B-B14F-4D97-AF65-F5344CB8AC3E}">
        <p14:creationId xmlns:p14="http://schemas.microsoft.com/office/powerpoint/2010/main" val="34002231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Esta firma</a:t>
            </a:r>
            <a:r>
              <a:rPr lang="es-MX" baseline="0" dirty="0" smtClean="0"/>
              <a:t> es muy importante ya que es la que le da validez legal a la historia clínica.</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40</a:t>
            </a:fld>
            <a:endParaRPr lang="es-MX"/>
          </a:p>
        </p:txBody>
      </p:sp>
    </p:spTree>
    <p:extLst>
      <p:ext uri="{BB962C8B-B14F-4D97-AF65-F5344CB8AC3E}">
        <p14:creationId xmlns:p14="http://schemas.microsoft.com/office/powerpoint/2010/main" val="28202633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1 Marcador de imagen de diapositiva"/>
          <p:cNvSpPr>
            <a:spLocks noGrp="1" noRot="1" noChangeAspect="1" noTextEdit="1"/>
          </p:cNvSpPr>
          <p:nvPr>
            <p:ph type="sldImg"/>
          </p:nvPr>
        </p:nvSpPr>
        <p:spPr>
          <a:ln/>
        </p:spPr>
      </p:sp>
      <p:sp>
        <p:nvSpPr>
          <p:cNvPr id="11878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Podemos también observar el aspecto general del paciente, comportamiento, actitud, personalidad, funciones vitales, piel y anexos, etc.</a:t>
            </a:r>
          </a:p>
        </p:txBody>
      </p:sp>
      <p:sp>
        <p:nvSpPr>
          <p:cNvPr id="11878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560047C-8AE4-4104-8949-082C4CD9746D}" type="slidenum">
              <a:rPr lang="es-ES" altLang="es-MX" smtClean="0"/>
              <a:pPr eaLnBrk="1" hangingPunct="1"/>
              <a:t>41</a:t>
            </a:fld>
            <a:endParaRPr lang="es-ES" altLang="es-MX"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registra si</a:t>
            </a:r>
            <a:r>
              <a:rPr lang="es-MX" baseline="0" dirty="0" smtClean="0"/>
              <a:t> existe </a:t>
            </a:r>
            <a:r>
              <a:rPr lang="es-MX" baseline="0" dirty="0" smtClean="0"/>
              <a:t>algún </a:t>
            </a:r>
            <a:r>
              <a:rPr lang="es-MX" baseline="0" dirty="0" smtClean="0"/>
              <a:t>signo o síntoma relacionado con disfunción de la articulación </a:t>
            </a:r>
            <a:r>
              <a:rPr lang="es-MX" baseline="0" dirty="0" err="1" smtClean="0"/>
              <a:t>temporomandibular</a:t>
            </a:r>
            <a:r>
              <a:rPr lang="es-MX" baseline="0" dirty="0" smtClean="0"/>
              <a:t>.</a:t>
            </a:r>
          </a:p>
          <a:p>
            <a:r>
              <a:rPr lang="es-MX" baseline="0" dirty="0" smtClean="0"/>
              <a:t>La región ganglionar se palpa en busca de ganglios para determinar sus características.</a:t>
            </a:r>
          </a:p>
          <a:p>
            <a:r>
              <a:rPr lang="es-MX" baseline="0" dirty="0" smtClean="0"/>
              <a:t>Se exploran los labios y lengua en busca de alteraciones.</a:t>
            </a:r>
          </a:p>
          <a:p>
            <a:r>
              <a:rPr lang="es-MX" baseline="0" dirty="0" smtClean="0"/>
              <a:t>En la evaluación periodontal se explora en busca de bolsas periodontales registrando la profundidad del surco en cada órgano dentario.</a:t>
            </a:r>
          </a:p>
          <a:p>
            <a:r>
              <a:rPr lang="es-MX" baseline="0" dirty="0" smtClean="0"/>
              <a:t>En el </a:t>
            </a:r>
            <a:r>
              <a:rPr lang="es-MX" baseline="0" dirty="0" err="1" smtClean="0"/>
              <a:t>odontograma</a:t>
            </a:r>
            <a:r>
              <a:rPr lang="es-MX" baseline="0" dirty="0" smtClean="0"/>
              <a:t> se registran los órganos dentarios cariados, perdidos y obturados. </a:t>
            </a:r>
          </a:p>
          <a:p>
            <a:r>
              <a:rPr lang="es-MX" baseline="0" dirty="0" smtClean="0"/>
              <a:t> </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42</a:t>
            </a:fld>
            <a:endParaRPr lang="es-MX"/>
          </a:p>
        </p:txBody>
      </p:sp>
    </p:spTree>
    <p:extLst>
      <p:ext uri="{BB962C8B-B14F-4D97-AF65-F5344CB8AC3E}">
        <p14:creationId xmlns:p14="http://schemas.microsoft.com/office/powerpoint/2010/main" val="30641229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Este apartado es tan importante como todos, sin embargo es el que nos da un panorama</a:t>
            </a:r>
            <a:r>
              <a:rPr lang="es-MX" baseline="0" dirty="0" smtClean="0"/>
              <a:t> de los hábitos del paciente que </a:t>
            </a:r>
            <a:r>
              <a:rPr lang="es-MX" baseline="0" dirty="0" err="1" smtClean="0"/>
              <a:t>estan</a:t>
            </a:r>
            <a:r>
              <a:rPr lang="es-MX" baseline="0" dirty="0" smtClean="0"/>
              <a:t> directamente asociados con las enfermedades bucales más frecuentes.</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43</a:t>
            </a:fld>
            <a:endParaRPr lang="es-MX"/>
          </a:p>
        </p:txBody>
      </p:sp>
    </p:spTree>
    <p:extLst>
      <p:ext uri="{BB962C8B-B14F-4D97-AF65-F5344CB8AC3E}">
        <p14:creationId xmlns:p14="http://schemas.microsoft.com/office/powerpoint/2010/main" val="24553520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porcentaje de placa y cálculo se obtiene multiplicando</a:t>
            </a:r>
            <a:r>
              <a:rPr lang="es-MX" baseline="0" dirty="0" smtClean="0"/>
              <a:t> el total de caras teñidas o con sarro (según el caso) por 100 y divididas entre el número de caras presentes.</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44</a:t>
            </a:fld>
            <a:endParaRPr lang="es-MX"/>
          </a:p>
        </p:txBody>
      </p:sp>
    </p:spTree>
    <p:extLst>
      <p:ext uri="{BB962C8B-B14F-4D97-AF65-F5344CB8AC3E}">
        <p14:creationId xmlns:p14="http://schemas.microsoft.com/office/powerpoint/2010/main" val="1124308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a:ln/>
        </p:spPr>
      </p:sp>
      <p:sp>
        <p:nvSpPr>
          <p:cNvPr id="10240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En el marco del ejercicio de los derechos del paciente, esta norma ratifica la importancia de que la autoridad sanitaria, garantice la libre manifestación de la voluntad del paciente de ser o no atendido a través de procedimientos clínicos o quirúrgicos, para lo cual, el personal de salud debe recabar su consentimiento, previa información y explicación de los riesgos posibles y beneficios esperados</a:t>
            </a:r>
          </a:p>
          <a:p>
            <a:endParaRPr lang="es-ES" smtClean="0"/>
          </a:p>
        </p:txBody>
      </p:sp>
      <p:sp>
        <p:nvSpPr>
          <p:cNvPr id="10240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B7BB54A-4618-44FD-A09F-B4B9D829DA9A}" type="slidenum">
              <a:rPr lang="es-ES" altLang="es-MX" smtClean="0"/>
              <a:pPr eaLnBrk="1" hangingPunct="1"/>
              <a:t>18</a:t>
            </a:fld>
            <a:endParaRPr lang="es-ES" altLang="es-MX"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diagnóstico es el que da la pauta para realizar el plan de tratamiento en orden de prioridad.</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45</a:t>
            </a:fld>
            <a:endParaRPr lang="es-MX"/>
          </a:p>
        </p:txBody>
      </p:sp>
    </p:spTree>
    <p:extLst>
      <p:ext uri="{BB962C8B-B14F-4D97-AF65-F5344CB8AC3E}">
        <p14:creationId xmlns:p14="http://schemas.microsoft.com/office/powerpoint/2010/main" val="12795933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realiza el plan de tratamiento por prioridad, de acuerdo a las necesidad observadas en el paciente.</a:t>
            </a:r>
          </a:p>
          <a:p>
            <a:r>
              <a:rPr lang="es-MX" dirty="0" smtClean="0"/>
              <a:t>El</a:t>
            </a:r>
            <a:r>
              <a:rPr lang="es-MX" baseline="0" dirty="0" smtClean="0"/>
              <a:t> </a:t>
            </a:r>
            <a:r>
              <a:rPr lang="es-MX" baseline="0" dirty="0" err="1" smtClean="0"/>
              <a:t>estdiante</a:t>
            </a:r>
            <a:r>
              <a:rPr lang="es-MX" baseline="0" dirty="0" smtClean="0"/>
              <a:t> debe firmar como responsable del tratamiento.</a:t>
            </a:r>
          </a:p>
          <a:p>
            <a:r>
              <a:rPr lang="es-MX" baseline="0" dirty="0" smtClean="0"/>
              <a:t>El paciente o tutor debe aceptar el plan de tratamiento sugerido</a:t>
            </a:r>
          </a:p>
          <a:p>
            <a:r>
              <a:rPr lang="es-MX" baseline="0" dirty="0" smtClean="0"/>
              <a:t>El docente debe firmar una vez revisada la historia clínica y el plan de tratamiento.</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46</a:t>
            </a:fld>
            <a:endParaRPr lang="es-MX"/>
          </a:p>
        </p:txBody>
      </p:sp>
    </p:spTree>
    <p:extLst>
      <p:ext uri="{BB962C8B-B14F-4D97-AF65-F5344CB8AC3E}">
        <p14:creationId xmlns:p14="http://schemas.microsoft.com/office/powerpoint/2010/main" val="24262835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1 Marcador de imagen de diapositiva"/>
          <p:cNvSpPr>
            <a:spLocks noGrp="1" noRot="1" noChangeAspect="1" noTextEdit="1"/>
          </p:cNvSpPr>
          <p:nvPr>
            <p:ph type="sldImg"/>
          </p:nvPr>
        </p:nvSpPr>
        <p:spPr>
          <a:ln/>
        </p:spPr>
      </p:sp>
      <p:sp>
        <p:nvSpPr>
          <p:cNvPr id="11981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Es tarea del odontólogo cada vez que proporciona atención al paciente, de acuerdo con el estado clínico del mismo, y se debe dejar constancia escrita de la evolución y actualización del cuadro clínico, signos vitales, resultados de exámenes o auxiliares de diagnóstico, ajustes o modificaciones del tratamiento.</a:t>
            </a:r>
          </a:p>
        </p:txBody>
      </p:sp>
      <p:sp>
        <p:nvSpPr>
          <p:cNvPr id="11981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233FEA2-DECC-4F6E-BBA8-45532F0F98DB}" type="slidenum">
              <a:rPr lang="es-ES" altLang="es-MX" smtClean="0"/>
              <a:pPr eaLnBrk="1" hangingPunct="1"/>
              <a:t>47</a:t>
            </a:fld>
            <a:endParaRPr lang="es-ES" altLang="es-MX"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p:cNvSpPr>
            <a:spLocks noGrp="1" noRot="1" noChangeAspect="1" noTextEdit="1"/>
          </p:cNvSpPr>
          <p:nvPr>
            <p:ph type="sldImg"/>
          </p:nvPr>
        </p:nvSpPr>
        <p:spPr>
          <a:ln/>
        </p:spPr>
      </p:sp>
      <p:sp>
        <p:nvSpPr>
          <p:cNvPr id="12083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Las notas deben ser claras y concisas, señalando todos los hechos trascendentales durante el manejo y vigilancia de los pacientes.</a:t>
            </a:r>
          </a:p>
        </p:txBody>
      </p:sp>
      <p:sp>
        <p:nvSpPr>
          <p:cNvPr id="12083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C837AEC-99AD-4E92-B14C-02559C4AA171}" type="slidenum">
              <a:rPr lang="es-ES" altLang="es-MX" smtClean="0"/>
              <a:pPr eaLnBrk="1" hangingPunct="1"/>
              <a:t>48</a:t>
            </a:fld>
            <a:endParaRPr lang="es-ES" altLang="es-MX"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1 Marcador de imagen de diapositiva"/>
          <p:cNvSpPr>
            <a:spLocks noGrp="1" noRot="1" noChangeAspect="1" noTextEdit="1"/>
          </p:cNvSpPr>
          <p:nvPr>
            <p:ph type="sldImg"/>
          </p:nvPr>
        </p:nvSpPr>
        <p:spPr>
          <a:ln/>
        </p:spPr>
      </p:sp>
      <p:sp>
        <p:nvSpPr>
          <p:cNvPr id="12185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Todos los datos se deben incluir para no incurrir en faltas en caso de algún problema legal.</a:t>
            </a:r>
          </a:p>
        </p:txBody>
      </p:sp>
      <p:sp>
        <p:nvSpPr>
          <p:cNvPr id="12186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468ADB-EC00-4462-A7D5-E1B11B9247FC}" type="slidenum">
              <a:rPr lang="es-ES" altLang="es-MX" smtClean="0"/>
              <a:pPr eaLnBrk="1" hangingPunct="1"/>
              <a:t>49</a:t>
            </a:fld>
            <a:endParaRPr lang="es-ES" altLang="es-MX"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Marcador de imagen de diapositiva"/>
          <p:cNvSpPr>
            <a:spLocks noGrp="1" noRot="1" noChangeAspect="1" noTextEdit="1"/>
          </p:cNvSpPr>
          <p:nvPr>
            <p:ph type="sldImg"/>
          </p:nvPr>
        </p:nvSpPr>
        <p:spPr>
          <a:ln/>
        </p:spPr>
      </p:sp>
      <p:sp>
        <p:nvSpPr>
          <p:cNvPr id="12288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Debe contar con un aparatado donde se señale e forma clara y precisa el tratamiento, donde se registe el tipo de anestésico utilizado, la dosis, los materiales dentales empleado.</a:t>
            </a:r>
          </a:p>
        </p:txBody>
      </p:sp>
      <p:sp>
        <p:nvSpPr>
          <p:cNvPr id="12288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312844A-5118-4391-AA50-21ACEDF5716F}" type="slidenum">
              <a:rPr lang="es-ES" altLang="es-MX" smtClean="0"/>
              <a:pPr eaLnBrk="1" hangingPunct="1"/>
              <a:t>50</a:t>
            </a:fld>
            <a:endParaRPr lang="es-ES" altLang="es-MX"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1 Marcador de imagen de diapositiva"/>
          <p:cNvSpPr>
            <a:spLocks noGrp="1" noRot="1" noChangeAspect="1" noTextEdit="1"/>
          </p:cNvSpPr>
          <p:nvPr>
            <p:ph type="sldImg"/>
          </p:nvPr>
        </p:nvSpPr>
        <p:spPr>
          <a:ln/>
        </p:spPr>
      </p:sp>
      <p:sp>
        <p:nvSpPr>
          <p:cNvPr id="12493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Es la conformidad o asentamiento del pacienre (y/o padre, tutor o encargado) a recibir un procedimiento estomatológivo o intervención quirúrgica luego de haber recibido y entendido toda la información necesaria para tomar una decisión libre.</a:t>
            </a:r>
          </a:p>
        </p:txBody>
      </p:sp>
      <p:sp>
        <p:nvSpPr>
          <p:cNvPr id="12493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75409C3-8AE3-4414-8363-D1A1148BA39F}" type="slidenum">
              <a:rPr lang="es-ES" altLang="es-MX" smtClean="0"/>
              <a:pPr eaLnBrk="1" hangingPunct="1"/>
              <a:t>51</a:t>
            </a:fld>
            <a:endParaRPr lang="es-ES" altLang="es-MX"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1 Marcador de imagen de diapositiva"/>
          <p:cNvSpPr>
            <a:spLocks noGrp="1" noRot="1" noChangeAspect="1" noTextEdit="1"/>
          </p:cNvSpPr>
          <p:nvPr>
            <p:ph type="sldImg"/>
          </p:nvPr>
        </p:nvSpPr>
        <p:spPr>
          <a:ln/>
        </p:spPr>
      </p:sp>
      <p:sp>
        <p:nvSpPr>
          <p:cNvPr id="12595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El paciente o tutor tiene la posibilidad de revocar el consentimiento en cualquier momento antes de la cirugía.</a:t>
            </a:r>
          </a:p>
        </p:txBody>
      </p:sp>
      <p:sp>
        <p:nvSpPr>
          <p:cNvPr id="12595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DD08AF-B31A-4083-BD86-1092F9A527CB}" type="slidenum">
              <a:rPr lang="es-ES" altLang="es-MX" smtClean="0"/>
              <a:pPr eaLnBrk="1" hangingPunct="1"/>
              <a:t>52</a:t>
            </a:fld>
            <a:endParaRPr lang="es-ES" altLang="es-MX"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Marcador de imagen de diapositiva"/>
          <p:cNvSpPr>
            <a:spLocks noGrp="1" noRot="1" noChangeAspect="1" noTextEdit="1"/>
          </p:cNvSpPr>
          <p:nvPr>
            <p:ph type="sldImg"/>
          </p:nvPr>
        </p:nvSpPr>
        <p:spPr>
          <a:ln/>
        </p:spPr>
      </p:sp>
      <p:sp>
        <p:nvSpPr>
          <p:cNvPr id="12697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Dado que en el área estomatológica la variedad de tratamientos existentes es amplia, además de los beneficios, riesgos y complicaciones de cada uno difieren, es importante realizar las cartas de consentimiento informado cuando sea necesaria.</a:t>
            </a:r>
          </a:p>
        </p:txBody>
      </p:sp>
      <p:sp>
        <p:nvSpPr>
          <p:cNvPr id="12698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CEC24F-322E-4157-B1E9-4BD43B4445FD}" type="slidenum">
              <a:rPr lang="es-ES" altLang="es-MX" smtClean="0"/>
              <a:pPr eaLnBrk="1" hangingPunct="1"/>
              <a:t>53</a:t>
            </a:fld>
            <a:endParaRPr lang="es-ES" altLang="es-MX"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Marcador de imagen de diapositiva"/>
          <p:cNvSpPr>
            <a:spLocks noGrp="1" noRot="1" noChangeAspect="1" noTextEdit="1"/>
          </p:cNvSpPr>
          <p:nvPr>
            <p:ph type="sldImg"/>
          </p:nvPr>
        </p:nvSpPr>
        <p:spPr>
          <a:ln/>
        </p:spPr>
      </p:sp>
      <p:sp>
        <p:nvSpPr>
          <p:cNvPr id="12800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Debe explicar la naturaleza de la enfermedad y su evolución natural, nombre del procedimiento  a realizar, especificado en que consiste y como se llevará a cabo, explicar los beneficios que razonablemente se puede esperar de la cirugía y consecuencia de la denegación, además de los riesgos, probables complicaciones, mortalidad y secuelas.</a:t>
            </a:r>
          </a:p>
        </p:txBody>
      </p:sp>
      <p:sp>
        <p:nvSpPr>
          <p:cNvPr id="12800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AABC34-9AA7-4C03-9D12-4F45B4EF5DF2}" type="slidenum">
              <a:rPr lang="es-ES" altLang="es-MX" smtClean="0"/>
              <a:pPr eaLnBrk="1" hangingPunct="1"/>
              <a:t>54</a:t>
            </a:fld>
            <a:endParaRPr lang="es-ES" alt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Marcador de imagen de diapositiva"/>
          <p:cNvSpPr>
            <a:spLocks noGrp="1" noRot="1" noChangeAspect="1" noTextEdit="1"/>
          </p:cNvSpPr>
          <p:nvPr>
            <p:ph type="sldImg"/>
          </p:nvPr>
        </p:nvSpPr>
        <p:spPr>
          <a:ln/>
        </p:spPr>
      </p:sp>
      <p:sp>
        <p:nvSpPr>
          <p:cNvPr id="10342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Se reconoce la intervención del personal del área de la salud en las acciones de diagnóstico, tratamiento y rehabilitación, que se registran y se incorporan en el expediente clínico a través de la formulación de notas médicas y otras de carácter diverso con motivo de la atención médica. En ellas, se expresa el estado de salud del paciente, por lo que también se brinda la protección de los datos personales y se les otorga el carácter de confidencialidad.</a:t>
            </a:r>
          </a:p>
          <a:p>
            <a:endParaRPr lang="es-ES" smtClean="0"/>
          </a:p>
        </p:txBody>
      </p:sp>
      <p:sp>
        <p:nvSpPr>
          <p:cNvPr id="10342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8E5E87-F92A-4B24-8750-9DFD9743EAC4}" type="slidenum">
              <a:rPr lang="es-ES" altLang="es-MX" smtClean="0"/>
              <a:pPr eaLnBrk="1" hangingPunct="1"/>
              <a:t>19</a:t>
            </a:fld>
            <a:endParaRPr lang="es-ES" altLang="es-MX"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Marcador de imagen de diapositiva"/>
          <p:cNvSpPr>
            <a:spLocks noGrp="1" noRot="1" noChangeAspect="1" noTextEdit="1"/>
          </p:cNvSpPr>
          <p:nvPr>
            <p:ph type="sldImg"/>
          </p:nvPr>
        </p:nvSpPr>
        <p:spPr>
          <a:ln/>
        </p:spPr>
      </p:sp>
      <p:sp>
        <p:nvSpPr>
          <p:cNvPr id="12800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Debe explicar la naturaleza de la enfermedad y su evolución natural, nombre del procedimiento  a realizar, especificado en que consiste y como se llevará a cabo, explicar los beneficios que razonablemente se puede esperar de la cirugía y consecuencia de la denegación, además de los riesgos, probables complicaciones, mortalidad y secuelas.</a:t>
            </a:r>
          </a:p>
        </p:txBody>
      </p:sp>
      <p:sp>
        <p:nvSpPr>
          <p:cNvPr id="12800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AABC34-9AA7-4C03-9D12-4F45B4EF5DF2}" type="slidenum">
              <a:rPr lang="es-ES" altLang="es-MX" smtClean="0"/>
              <a:pPr eaLnBrk="1" hangingPunct="1"/>
              <a:t>55</a:t>
            </a:fld>
            <a:endParaRPr lang="es-ES" altLang="es-MX"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1 Marcador de imagen de diapositiva"/>
          <p:cNvSpPr>
            <a:spLocks noGrp="1" noRot="1" noChangeAspect="1" noTextEdit="1"/>
          </p:cNvSpPr>
          <p:nvPr>
            <p:ph type="sldImg"/>
          </p:nvPr>
        </p:nvSpPr>
        <p:spPr>
          <a:ln/>
        </p:spPr>
      </p:sp>
      <p:sp>
        <p:nvSpPr>
          <p:cNvPr id="12902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La Autorización al personal de salud para la atención de contingencias y urgencias derivadas del acto autorizado, atendiendo al principio de libertad prescriptiva.</a:t>
            </a:r>
          </a:p>
          <a:p>
            <a:r>
              <a:rPr lang="es-ES" smtClean="0"/>
              <a:t>En caso de que en caso de que el estado de salud no le permita al paciente firmar y emitir su consentimiento, deberá asentarse el nombre completo y firma del familiar más cercano en vínculo que se encuentre presente, del tutor o del representante legal.</a:t>
            </a:r>
          </a:p>
          <a:p>
            <a:endParaRPr lang="es-ES" smtClean="0"/>
          </a:p>
        </p:txBody>
      </p:sp>
      <p:sp>
        <p:nvSpPr>
          <p:cNvPr id="12902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8753AAA-50F6-49B3-94AF-ABA57A281E63}" type="slidenum">
              <a:rPr lang="es-ES" altLang="es-MX" smtClean="0"/>
              <a:pPr eaLnBrk="1" hangingPunct="1"/>
              <a:t>56</a:t>
            </a:fld>
            <a:endParaRPr lang="es-ES" altLang="es-MX"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Este es el formato</a:t>
            </a:r>
            <a:r>
              <a:rPr lang="es-MX" baseline="0" dirty="0" smtClean="0"/>
              <a:t> de Consentimiento Informado que se llena en la Facultad de Odontología. Es importante recabar todas las formas y </a:t>
            </a:r>
            <a:r>
              <a:rPr lang="es-MX" baseline="0" dirty="0" err="1" smtClean="0"/>
              <a:t>datps</a:t>
            </a:r>
            <a:r>
              <a:rPr lang="es-MX" baseline="0" dirty="0" smtClean="0"/>
              <a:t> solicitados en el mismo.</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57</a:t>
            </a:fld>
            <a:endParaRPr lang="es-MX"/>
          </a:p>
        </p:txBody>
      </p:sp>
    </p:spTree>
    <p:extLst>
      <p:ext uri="{BB962C8B-B14F-4D97-AF65-F5344CB8AC3E}">
        <p14:creationId xmlns:p14="http://schemas.microsoft.com/office/powerpoint/2010/main" val="18840471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estudiante</a:t>
            </a:r>
            <a:r>
              <a:rPr lang="es-MX" baseline="0" dirty="0" smtClean="0"/>
              <a:t> debe registrar todos los tratamiento realizados y lleva un hoja de estas por cada paciente atendido.</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59</a:t>
            </a:fld>
            <a:endParaRPr lang="es-MX"/>
          </a:p>
        </p:txBody>
      </p:sp>
    </p:spTree>
    <p:extLst>
      <p:ext uri="{BB962C8B-B14F-4D97-AF65-F5344CB8AC3E}">
        <p14:creationId xmlns:p14="http://schemas.microsoft.com/office/powerpoint/2010/main" val="10130990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 el registro dentario se utiliza</a:t>
            </a:r>
            <a:r>
              <a:rPr lang="es-MX" baseline="0" dirty="0" smtClean="0"/>
              <a:t> la nomenclatura FDI que consta de 2 dígitos para ambas denticiones, el primer dígito indica el cuadrante y el segundo indica el diente.</a:t>
            </a:r>
          </a:p>
          <a:p>
            <a:r>
              <a:rPr lang="es-MX" baseline="0" dirty="0" smtClean="0"/>
              <a:t>Grado de Caries: primero, segundo, tercero y cuarto.</a:t>
            </a:r>
          </a:p>
          <a:p>
            <a:r>
              <a:rPr lang="es-MX" baseline="0" dirty="0" smtClean="0"/>
              <a:t>Clase de cavidad: I,II,III,IV,V y VI</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60</a:t>
            </a:fld>
            <a:endParaRPr lang="es-MX"/>
          </a:p>
        </p:txBody>
      </p:sp>
    </p:spTree>
    <p:extLst>
      <p:ext uri="{BB962C8B-B14F-4D97-AF65-F5344CB8AC3E}">
        <p14:creationId xmlns:p14="http://schemas.microsoft.com/office/powerpoint/2010/main" val="24293272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estudiante debe asegurar que el</a:t>
            </a:r>
            <a:r>
              <a:rPr lang="es-MX" baseline="0" dirty="0" smtClean="0"/>
              <a:t> docente firme todos los pasos necesarios para llegar a la conclusión del tratamiento ya que la ausencia de alguna firma puede interferir en la evaluación del tratamiento.</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61</a:t>
            </a:fld>
            <a:endParaRPr lang="es-MX"/>
          </a:p>
        </p:txBody>
      </p:sp>
    </p:spTree>
    <p:extLst>
      <p:ext uri="{BB962C8B-B14F-4D97-AF65-F5344CB8AC3E}">
        <p14:creationId xmlns:p14="http://schemas.microsoft.com/office/powerpoint/2010/main" val="6800951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Al término de cada parcial el estudiante</a:t>
            </a:r>
            <a:r>
              <a:rPr lang="es-MX" baseline="0" dirty="0" smtClean="0"/>
              <a:t> llena la hoja en la cual el docente hará la evaluación.</a:t>
            </a:r>
          </a:p>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t>Tratamiento: se registra nombre de la restauración, material y clase (si se precisa el dato).</a:t>
            </a:r>
          </a:p>
          <a:p>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62</a:t>
            </a:fld>
            <a:endParaRPr lang="es-MX"/>
          </a:p>
        </p:txBody>
      </p:sp>
    </p:spTree>
    <p:extLst>
      <p:ext uri="{BB962C8B-B14F-4D97-AF65-F5344CB8AC3E}">
        <p14:creationId xmlns:p14="http://schemas.microsoft.com/office/powerpoint/2010/main" val="29817466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 vez obtenida esta hoja</a:t>
            </a:r>
            <a:r>
              <a:rPr lang="es-MX" baseline="0" dirty="0" smtClean="0"/>
              <a:t> el alumno analizará en base al Sistema Mexicano de Alimentos equivalentes.</a:t>
            </a:r>
          </a:p>
          <a:p>
            <a:r>
              <a:rPr lang="es-MX" baseline="0" dirty="0" smtClean="0"/>
              <a:t>El paciente o tutor debe registrar las cantidades y los ingredientes de los alimentos consumidos por ejemplo:</a:t>
            </a:r>
          </a:p>
          <a:p>
            <a:r>
              <a:rPr lang="es-MX" baseline="0" dirty="0" smtClean="0"/>
              <a:t>1 </a:t>
            </a:r>
            <a:r>
              <a:rPr lang="es-MX" baseline="0" dirty="0" err="1" smtClean="0"/>
              <a:t>sandwich</a:t>
            </a:r>
            <a:endParaRPr lang="es-MX" baseline="0" dirty="0" smtClean="0"/>
          </a:p>
          <a:p>
            <a:r>
              <a:rPr lang="es-MX" baseline="0" dirty="0" smtClean="0"/>
              <a:t>-2 rebanadas de pan</a:t>
            </a:r>
          </a:p>
          <a:p>
            <a:r>
              <a:rPr lang="es-MX" baseline="0" dirty="0" smtClean="0"/>
              <a:t>-1 rebanada de </a:t>
            </a:r>
            <a:r>
              <a:rPr lang="es-MX" baseline="0" dirty="0" err="1" smtClean="0"/>
              <a:t>jamon</a:t>
            </a:r>
            <a:endParaRPr lang="es-MX" baseline="0" dirty="0" smtClean="0"/>
          </a:p>
          <a:p>
            <a:r>
              <a:rPr lang="es-MX" baseline="0" dirty="0" smtClean="0"/>
              <a:t>-3 rebanadas de jitomate</a:t>
            </a:r>
          </a:p>
          <a:p>
            <a:r>
              <a:rPr lang="es-MX" baseline="0" dirty="0" smtClean="0"/>
              <a:t>-1 chile en vinagre</a:t>
            </a:r>
          </a:p>
          <a:p>
            <a:r>
              <a:rPr lang="es-MX" baseline="0" dirty="0" smtClean="0"/>
              <a:t>-1 cucharada </a:t>
            </a:r>
            <a:r>
              <a:rPr lang="es-MX" baseline="0" smtClean="0"/>
              <a:t>de mayonesa</a:t>
            </a:r>
          </a:p>
          <a:p>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63</a:t>
            </a:fld>
            <a:endParaRPr lang="es-MX"/>
          </a:p>
        </p:txBody>
      </p:sp>
    </p:spTree>
    <p:extLst>
      <p:ext uri="{BB962C8B-B14F-4D97-AF65-F5344CB8AC3E}">
        <p14:creationId xmlns:p14="http://schemas.microsoft.com/office/powerpoint/2010/main" val="1300084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e</a:t>
            </a:r>
            <a:r>
              <a:rPr lang="es-MX" baseline="0" dirty="0" smtClean="0"/>
              <a:t>l Sistema Mexicano de Alimentos equivalentes se incluyen los alimentos y lo que corresponde a 1 porción del mismo, y el aporte calórico.</a:t>
            </a:r>
          </a:p>
          <a:p>
            <a:r>
              <a:rPr lang="es-MX" baseline="0" dirty="0" smtClean="0"/>
              <a:t>Se analiza cada uno de los alimentos descritos por el paciente o tutor. Para poder </a:t>
            </a:r>
            <a:r>
              <a:rPr lang="es-MX" baseline="0" dirty="0" err="1" smtClean="0"/>
              <a:t>contiuar</a:t>
            </a:r>
            <a:r>
              <a:rPr lang="es-MX" baseline="0" dirty="0" smtClean="0"/>
              <a:t> con la siguiente hoja que la de EVALUACIÓN DE LA DIETA-RESUMEN</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64</a:t>
            </a:fld>
            <a:endParaRPr lang="es-MX"/>
          </a:p>
        </p:txBody>
      </p:sp>
    </p:spTree>
    <p:extLst>
      <p:ext uri="{BB962C8B-B14F-4D97-AF65-F5344CB8AC3E}">
        <p14:creationId xmlns:p14="http://schemas.microsoft.com/office/powerpoint/2010/main" val="1300084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a:t>
            </a:r>
            <a:r>
              <a:rPr lang="es-MX" baseline="0" dirty="0" smtClean="0"/>
              <a:t> vez analizada la dieta se registran los alimentos deficientes y que por tanto se deben mejorar o bien aquellos que están excedidos en la dieta.</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65</a:t>
            </a:fld>
            <a:endParaRPr lang="es-MX"/>
          </a:p>
        </p:txBody>
      </p:sp>
    </p:spTree>
    <p:extLst>
      <p:ext uri="{BB962C8B-B14F-4D97-AF65-F5344CB8AC3E}">
        <p14:creationId xmlns:p14="http://schemas.microsoft.com/office/powerpoint/2010/main" val="3399869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a:ln/>
        </p:spPr>
      </p:sp>
      <p:sp>
        <p:nvSpPr>
          <p:cNvPr id="104451"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Puede estar integrado por documentos escritos, gráficos, imagenológicos, electrónicos, magnéticos, electromagnéticos, ópticos, magneto-ópticos y de otras tecnologías.</a:t>
            </a:r>
          </a:p>
        </p:txBody>
      </p:sp>
      <p:sp>
        <p:nvSpPr>
          <p:cNvPr id="104452"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9BE0520-1AFA-473B-95EA-DC67BED60F61}" type="slidenum">
              <a:rPr lang="es-ES" altLang="es-MX" smtClean="0"/>
              <a:pPr eaLnBrk="1" hangingPunct="1"/>
              <a:t>20</a:t>
            </a:fld>
            <a:endParaRPr lang="es-ES" altLang="es-MX"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Finalmente</a:t>
            </a:r>
            <a:r>
              <a:rPr lang="es-MX" baseline="0" dirty="0" smtClean="0"/>
              <a:t> se realizan las sugerencias respecto a la sustitución de los alimentos azucarados por otros mas saludables</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66</a:t>
            </a:fld>
            <a:endParaRPr lang="es-MX"/>
          </a:p>
        </p:txBody>
      </p:sp>
    </p:spTree>
    <p:extLst>
      <p:ext uri="{BB962C8B-B14F-4D97-AF65-F5344CB8AC3E}">
        <p14:creationId xmlns:p14="http://schemas.microsoft.com/office/powerpoint/2010/main" val="112461396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estudiante debe escribir el nombre del docente y su cédula profesional además de solicitar la firma de éste.</a:t>
            </a:r>
          </a:p>
          <a:p>
            <a:r>
              <a:rPr lang="es-MX" baseline="0" dirty="0" smtClean="0"/>
              <a:t>Un ejemplo para llenar la receta sería:</a:t>
            </a:r>
          </a:p>
          <a:p>
            <a:r>
              <a:rPr lang="es-MX" baseline="0" dirty="0" err="1" smtClean="0"/>
              <a:t>Amoxicilna</a:t>
            </a:r>
            <a:r>
              <a:rPr lang="es-MX" baseline="0" dirty="0" smtClean="0"/>
              <a:t>. Cápsulas de 500mg</a:t>
            </a:r>
          </a:p>
          <a:p>
            <a:r>
              <a:rPr lang="es-MX" baseline="0" dirty="0" smtClean="0"/>
              <a:t>Tomar 1 cápsula cada 8 horas por 7 días.</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67</a:t>
            </a:fld>
            <a:endParaRPr lang="es-MX"/>
          </a:p>
        </p:txBody>
      </p:sp>
    </p:spTree>
    <p:extLst>
      <p:ext uri="{BB962C8B-B14F-4D97-AF65-F5344CB8AC3E}">
        <p14:creationId xmlns:p14="http://schemas.microsoft.com/office/powerpoint/2010/main" val="3829754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 vez que ha dejado de utilizar el material solicitado</a:t>
            </a:r>
            <a:r>
              <a:rPr lang="es-MX" baseline="0" dirty="0" smtClean="0"/>
              <a:t>, el estudiante debe regresarlo al cubículo funcionando cuando se trate de un aparato y en buenas condiciones y/o lavado y seco cuando sea un instrumento.</a:t>
            </a:r>
          </a:p>
          <a:p>
            <a:r>
              <a:rPr lang="es-MX" baseline="0" dirty="0" smtClean="0"/>
              <a:t>En caso contrario el alumno será </a:t>
            </a:r>
            <a:r>
              <a:rPr lang="es-MX" baseline="0" dirty="0" err="1" smtClean="0"/>
              <a:t>acreador</a:t>
            </a:r>
            <a:r>
              <a:rPr lang="es-MX" baseline="0" dirty="0" smtClean="0"/>
              <a:t> a un adeudo o reparación del material (según se requiera).</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68</a:t>
            </a:fld>
            <a:endParaRPr lang="es-MX"/>
          </a:p>
        </p:txBody>
      </p:sp>
    </p:spTree>
    <p:extLst>
      <p:ext uri="{BB962C8B-B14F-4D97-AF65-F5344CB8AC3E}">
        <p14:creationId xmlns:p14="http://schemas.microsoft.com/office/powerpoint/2010/main" val="4589990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Como su nombre lo indica hace constar que el paciente permaneció</a:t>
            </a:r>
            <a:r>
              <a:rPr lang="es-MX" baseline="0" dirty="0" smtClean="0"/>
              <a:t> en clínica para recibir un tratamiento dental.</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69</a:t>
            </a:fld>
            <a:endParaRPr lang="es-MX"/>
          </a:p>
        </p:txBody>
      </p:sp>
    </p:spTree>
    <p:extLst>
      <p:ext uri="{BB962C8B-B14F-4D97-AF65-F5344CB8AC3E}">
        <p14:creationId xmlns:p14="http://schemas.microsoft.com/office/powerpoint/2010/main" val="9010324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a:t>
            </a:r>
            <a:r>
              <a:rPr lang="es-MX" baseline="0" dirty="0" smtClean="0"/>
              <a:t> solicita cuando el estudiante requiere algún equipo del laboratorio de prótesis, como prensas, vibrador de yeso, </a:t>
            </a:r>
            <a:r>
              <a:rPr lang="es-MX" baseline="0" dirty="0" err="1" smtClean="0"/>
              <a:t>punteadora</a:t>
            </a:r>
            <a:r>
              <a:rPr lang="es-MX" baseline="0" dirty="0" smtClean="0"/>
              <a:t>, ollas de presión, etc. </a:t>
            </a:r>
            <a:r>
              <a:rPr lang="es-MX" dirty="0" smtClean="0"/>
              <a:t>Sin la firma del docente o sin la credencial personal y vigente</a:t>
            </a:r>
            <a:r>
              <a:rPr lang="es-MX" baseline="0" dirty="0" smtClean="0"/>
              <a:t> del estudiante se negará el préstamo por parte del laboratorio.</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70</a:t>
            </a:fld>
            <a:endParaRPr lang="es-MX"/>
          </a:p>
        </p:txBody>
      </p:sp>
    </p:spTree>
    <p:extLst>
      <p:ext uri="{BB962C8B-B14F-4D97-AF65-F5344CB8AC3E}">
        <p14:creationId xmlns:p14="http://schemas.microsoft.com/office/powerpoint/2010/main" val="293146417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 parte inferior deben ir las firmas</a:t>
            </a:r>
            <a:r>
              <a:rPr lang="es-MX" baseline="0" dirty="0" smtClean="0"/>
              <a:t> de los 3 docentes de la Clínica una vez asentada la calificación.</a:t>
            </a:r>
            <a:endParaRPr lang="es-MX" dirty="0"/>
          </a:p>
        </p:txBody>
      </p:sp>
      <p:sp>
        <p:nvSpPr>
          <p:cNvPr id="4" name="3 Marcador de número de diapositiva"/>
          <p:cNvSpPr>
            <a:spLocks noGrp="1"/>
          </p:cNvSpPr>
          <p:nvPr>
            <p:ph type="sldNum" sz="quarter" idx="10"/>
          </p:nvPr>
        </p:nvSpPr>
        <p:spPr/>
        <p:txBody>
          <a:bodyPr/>
          <a:lstStyle/>
          <a:p>
            <a:fld id="{D14AC0A0-F07A-4048-8587-47B0263D447A}" type="slidenum">
              <a:rPr lang="es-MX" smtClean="0"/>
              <a:t>71</a:t>
            </a:fld>
            <a:endParaRPr lang="es-MX"/>
          </a:p>
        </p:txBody>
      </p:sp>
    </p:spTree>
    <p:extLst>
      <p:ext uri="{BB962C8B-B14F-4D97-AF65-F5344CB8AC3E}">
        <p14:creationId xmlns:p14="http://schemas.microsoft.com/office/powerpoint/2010/main" val="3748318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1 Marcador de imagen de diapositiva"/>
          <p:cNvSpPr>
            <a:spLocks noGrp="1" noRot="1" noChangeAspect="1" noTextEdit="1"/>
          </p:cNvSpPr>
          <p:nvPr>
            <p:ph type="sldImg"/>
          </p:nvPr>
        </p:nvSpPr>
        <p:spPr>
          <a:ln/>
        </p:spPr>
      </p:sp>
      <p:sp>
        <p:nvSpPr>
          <p:cNvPr id="105475"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Lo podemos considerar como un instrumento de gran relevancia para la materialización del derecho a la protección de la salud. </a:t>
            </a:r>
          </a:p>
          <a:p>
            <a:endParaRPr lang="es-ES" smtClean="0"/>
          </a:p>
        </p:txBody>
      </p:sp>
      <p:sp>
        <p:nvSpPr>
          <p:cNvPr id="105476"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E4CA350-FE8E-4AC3-A851-EB8302E6B623}" type="slidenum">
              <a:rPr lang="es-ES" altLang="es-MX" smtClean="0"/>
              <a:pPr eaLnBrk="1" hangingPunct="1"/>
              <a:t>21</a:t>
            </a:fld>
            <a:endParaRPr lang="es-ES" alt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1 Marcador de imagen de diapositiva"/>
          <p:cNvSpPr>
            <a:spLocks noGrp="1" noRot="1" noChangeAspect="1" noTextEdit="1"/>
          </p:cNvSpPr>
          <p:nvPr>
            <p:ph type="sldImg"/>
          </p:nvPr>
        </p:nvSpPr>
        <p:spPr>
          <a:ln/>
        </p:spPr>
      </p:sp>
      <p:sp>
        <p:nvSpPr>
          <p:cNvPr id="10649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Los establecimientos serán solidariamente responsables respecto del cumplimiento de esta obligación, por parte del</a:t>
            </a:r>
            <a:r>
              <a:rPr lang="es-ES" b="1" smtClean="0"/>
              <a:t> </a:t>
            </a:r>
            <a:r>
              <a:rPr lang="es-ES" smtClean="0"/>
              <a:t>personal que preste sus servicios en los mismos, independientemente de la forma en que fuere contratado dicho personal.</a:t>
            </a:r>
          </a:p>
        </p:txBody>
      </p:sp>
      <p:sp>
        <p:nvSpPr>
          <p:cNvPr id="10650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405C14-2AA3-41E5-AFF8-B35846044E99}" type="slidenum">
              <a:rPr lang="es-ES" altLang="es-MX" smtClean="0"/>
              <a:pPr eaLnBrk="1" hangingPunct="1"/>
              <a:t>22</a:t>
            </a:fld>
            <a:endParaRPr lang="es-ES" alt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Marcador de imagen de diapositiva"/>
          <p:cNvSpPr>
            <a:spLocks noGrp="1" noRot="1" noChangeAspect="1" noTextEdit="1"/>
          </p:cNvSpPr>
          <p:nvPr>
            <p:ph type="sldImg"/>
          </p:nvPr>
        </p:nvSpPr>
        <p:spPr>
          <a:ln/>
        </p:spPr>
      </p:sp>
      <p:sp>
        <p:nvSpPr>
          <p:cNvPr id="107523"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Los datos personales contenidos en el expediente clínico, que posibiliten la identificación del paciente, en términos de los principios científicos y éticos que orientan la práctica médica, no deberán ser divulgados o dados a conocer.</a:t>
            </a:r>
          </a:p>
        </p:txBody>
      </p:sp>
      <p:sp>
        <p:nvSpPr>
          <p:cNvPr id="107524"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6CC9F40-A0AC-4EC4-82F4-06A6778A7624}" type="slidenum">
              <a:rPr lang="es-ES" altLang="es-MX" smtClean="0"/>
              <a:pPr eaLnBrk="1" hangingPunct="1"/>
              <a:t>23</a:t>
            </a:fld>
            <a:endParaRPr lang="es-ES" altLang="es-MX"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1 Marcador de imagen de diapositiva"/>
          <p:cNvSpPr>
            <a:spLocks noGrp="1" noRot="1" noChangeAspect="1" noTextEdit="1"/>
          </p:cNvSpPr>
          <p:nvPr>
            <p:ph type="sldImg"/>
          </p:nvPr>
        </p:nvSpPr>
        <p:spPr>
          <a:ln/>
        </p:spPr>
      </p:sp>
      <p:sp>
        <p:nvSpPr>
          <p:cNvPr id="108547"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mtClean="0"/>
              <a:t>El plazo de conservación de 5 años deberá contarse a partir de la fecha del último acto médico, lo que obliga al personal sanitario a expurgarlo en esta temporalidad, más no a desecharlo, pues el estado de salud-enfermedad suele ser intermitente a lo largo de la vida del ser humano.</a:t>
            </a:r>
          </a:p>
        </p:txBody>
      </p:sp>
      <p:sp>
        <p:nvSpPr>
          <p:cNvPr id="108548"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80D119-6FB3-4365-ADD2-727E25756769}" type="slidenum">
              <a:rPr lang="es-ES" altLang="es-MX" smtClean="0"/>
              <a:pPr eaLnBrk="1" hangingPunct="1"/>
              <a:t>24</a:t>
            </a:fld>
            <a:endParaRPr lang="es-ES" alt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81D77523-F71B-4705-A2C1-1427FF83E6E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0545CF-BB77-43E3-B6F4-C492F25EB46A}" type="slidenum">
              <a:rPr lang="es-MX" smtClean="0"/>
              <a:t>‹Nº›</a:t>
            </a:fld>
            <a:endParaRPr lang="es-MX"/>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1D77523-F71B-4705-A2C1-1427FF83E6E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0545CF-BB77-43E3-B6F4-C492F25EB46A}"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1D77523-F71B-4705-A2C1-1427FF83E6E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0545CF-BB77-43E3-B6F4-C492F25EB46A}"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1D77523-F71B-4705-A2C1-1427FF83E6E5}" type="datetimeFigureOut">
              <a:rPr lang="es-MX" smtClean="0"/>
              <a:t>11/10/2017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0545CF-BB77-43E3-B6F4-C492F25EB46A}"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5" name="Title 94"/>
          <p:cNvSpPr>
            <a:spLocks noGrp="1"/>
          </p:cNvSpPr>
          <p:nvPr>
            <p:ph type="title"/>
          </p:nvPr>
        </p:nvSpPr>
        <p:spPr>
          <a:xfrm>
            <a:off x="457200" y="4463568"/>
            <a:ext cx="8305800" cy="1143000"/>
          </a:xfrm>
        </p:spPr>
        <p:txBody>
          <a:bodyPr/>
          <a:lstStyle/>
          <a:p>
            <a:r>
              <a:rPr lang="es-ES" smtClean="0"/>
              <a:t>Haga clic para modificar el estilo de título del patrón</a:t>
            </a:r>
            <a:endParaRPr lang="en-US"/>
          </a:p>
        </p:txBody>
      </p:sp>
      <p:sp>
        <p:nvSpPr>
          <p:cNvPr id="2" name="Date Placeholder 1"/>
          <p:cNvSpPr>
            <a:spLocks noGrp="1"/>
          </p:cNvSpPr>
          <p:nvPr>
            <p:ph type="dt" sz="half" idx="10"/>
          </p:nvPr>
        </p:nvSpPr>
        <p:spPr/>
        <p:txBody>
          <a:bodyPr/>
          <a:lstStyle/>
          <a:p>
            <a:fld id="{81D77523-F71B-4705-A2C1-1427FF83E6E5}" type="datetimeFigureOut">
              <a:rPr lang="es-MX" smtClean="0"/>
              <a:t>11/10/2017</a:t>
            </a:fld>
            <a:endParaRPr lang="es-MX"/>
          </a:p>
        </p:txBody>
      </p:sp>
      <p:sp>
        <p:nvSpPr>
          <p:cNvPr id="91" name="Footer Placeholder 90"/>
          <p:cNvSpPr>
            <a:spLocks noGrp="1"/>
          </p:cNvSpPr>
          <p:nvPr>
            <p:ph type="ftr" sz="quarter" idx="11"/>
          </p:nvPr>
        </p:nvSpPr>
        <p:spPr/>
        <p:txBody>
          <a:bodyPr/>
          <a:lstStyle/>
          <a:p>
            <a:endParaRPr lang="es-MX"/>
          </a:p>
        </p:txBody>
      </p:sp>
      <p:sp>
        <p:nvSpPr>
          <p:cNvPr id="92" name="Slide Number Placeholder 91"/>
          <p:cNvSpPr>
            <a:spLocks noGrp="1"/>
          </p:cNvSpPr>
          <p:nvPr>
            <p:ph type="sldNum" sz="quarter" idx="12"/>
          </p:nvPr>
        </p:nvSpPr>
        <p:spPr/>
        <p:txBody>
          <a:bodyPr/>
          <a:lstStyle/>
          <a:p>
            <a:fld id="{000545CF-BB77-43E3-B6F4-C492F25EB46A}"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81D77523-F71B-4705-A2C1-1427FF83E6E5}" type="datetimeFigureOut">
              <a:rPr lang="es-MX" smtClean="0"/>
              <a:t>11/10/2017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0545CF-BB77-43E3-B6F4-C492F25EB46A}"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81D77523-F71B-4705-A2C1-1427FF83E6E5}" type="datetimeFigureOut">
              <a:rPr lang="es-MX" smtClean="0"/>
              <a:t>11/10/2017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00545CF-BB77-43E3-B6F4-C492F25EB46A}"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81D77523-F71B-4705-A2C1-1427FF83E6E5}" type="datetimeFigureOut">
              <a:rPr lang="es-MX" smtClean="0"/>
              <a:t>11/10/2017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00545CF-BB77-43E3-B6F4-C492F25EB46A}"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D77523-F71B-4705-A2C1-1427FF83E6E5}" type="datetimeFigureOut">
              <a:rPr lang="es-MX" smtClean="0"/>
              <a:t>11/10/2017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00545CF-BB77-43E3-B6F4-C492F25EB46A}"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1D77523-F71B-4705-A2C1-1427FF83E6E5}" type="datetimeFigureOut">
              <a:rPr lang="es-MX" smtClean="0"/>
              <a:t>11/10/2017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0545CF-BB77-43E3-B6F4-C492F25EB46A}" type="slidenum">
              <a:rPr lang="es-MX" smtClean="0"/>
              <a:t>‹Nº›</a:t>
            </a:fld>
            <a:endParaRPr lang="es-MX"/>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5" name="Date Placeholder 4"/>
          <p:cNvSpPr>
            <a:spLocks noGrp="1"/>
          </p:cNvSpPr>
          <p:nvPr>
            <p:ph type="dt" sz="half" idx="10"/>
          </p:nvPr>
        </p:nvSpPr>
        <p:spPr/>
        <p:txBody>
          <a:bodyPr/>
          <a:lstStyle/>
          <a:p>
            <a:fld id="{81D77523-F71B-4705-A2C1-1427FF83E6E5}" type="datetimeFigureOut">
              <a:rPr lang="es-MX" smtClean="0"/>
              <a:t>11/10/2017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0545CF-BB77-43E3-B6F4-C492F25EB46A}" type="slidenum">
              <a:rPr lang="es-MX" smtClean="0"/>
              <a:t>‹Nº›</a:t>
            </a:fld>
            <a:endParaRPr lang="es-MX"/>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81D77523-F71B-4705-A2C1-1427FF83E6E5}" type="datetimeFigureOut">
              <a:rPr lang="es-MX" smtClean="0"/>
              <a:t>11/10/2017</a:t>
            </a:fld>
            <a:endParaRPr lang="es-MX"/>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000545CF-BB77-43E3-B6F4-C492F25EB46A}"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jpeg"/><Relationship Id="rId4" Type="http://schemas.microsoft.com/office/2007/relationships/hdphoto" Target="../media/hdphoto1.wdp"/><Relationship Id="rId9"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9.jpg"/><Relationship Id="rId4" Type="http://schemas.microsoft.com/office/2007/relationships/hdphoto" Target="../media/hdphoto2.wdp"/></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png"/><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image" Target="../media/image21.jp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4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4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29.jpg"/><Relationship Id="rId5" Type="http://schemas.openxmlformats.org/officeDocument/2006/relationships/image" Target="../media/image2.jpeg"/><Relationship Id="rId4"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29.jp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2.jpeg"/></Relationships>
</file>

<file path=ppt/slides/_rels/slide5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2.jpeg"/></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34.jpg"/><Relationship Id="rId4" Type="http://schemas.openxmlformats.org/officeDocument/2006/relationships/image" Target="../media/image2.jpeg"/></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35.jpg"/><Relationship Id="rId4" Type="http://schemas.openxmlformats.org/officeDocument/2006/relationships/image" Target="../media/image2.jpeg"/></Relationships>
</file>

<file path=ppt/slides/_rels/slide5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6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62.xml.rels><?xml version="1.0" encoding="UTF-8" standalone="yes"?>
<Relationships xmlns="http://schemas.openxmlformats.org/package/2006/relationships"><Relationship Id="rId3" Type="http://schemas.openxmlformats.org/officeDocument/2006/relationships/image" Target="../media/image39.jpg"/><Relationship Id="rId7" Type="http://schemas.microsoft.com/office/2007/relationships/hdphoto" Target="../media/hdphoto3.wdp"/><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2.jpeg"/><Relationship Id="rId4" Type="http://schemas.openxmlformats.org/officeDocument/2006/relationships/image" Target="../media/image1.png"/></Relationships>
</file>

<file path=ppt/slides/_rels/slide63.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64.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image" Target="../media/image42.jpg"/></Relationships>
</file>

<file path=ppt/slides/_rels/slide6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6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0.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image" Target="../media/image1.png"/></Relationships>
</file>

<file path=ppt/slides/_rels/slide67.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68.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6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7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www.intramed.net/contenidover.asp?contenidoID=55815" TargetMode="External"/><Relationship Id="rId7"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hyperlink" Target="http://www.who.int/" TargetMode="External"/><Relationship Id="rId5" Type="http://schemas.openxmlformats.org/officeDocument/2006/relationships/hyperlink" Target="http://www.conamed.gob.mx/" TargetMode="External"/><Relationship Id="rId4" Type="http://schemas.openxmlformats.org/officeDocument/2006/relationships/hyperlink" Target="http://biblio.juridicas.unam.mx/libros/5/2252/17.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contenido"/>
          <p:cNvSpPr>
            <a:spLocks noGrp="1"/>
          </p:cNvSpPr>
          <p:nvPr>
            <p:ph idx="1"/>
          </p:nvPr>
        </p:nvSpPr>
        <p:spPr>
          <a:xfrm>
            <a:off x="914400" y="357188"/>
            <a:ext cx="7772400" cy="5999162"/>
          </a:xfrm>
        </p:spPr>
        <p:txBody>
          <a:bodyPr>
            <a:normAutofit fontScale="92500" lnSpcReduction="10000"/>
          </a:bodyPr>
          <a:lstStyle/>
          <a:p>
            <a:pPr marL="548640" indent="-411480" algn="ctr" eaLnBrk="1" fontAlgn="auto" hangingPunct="1">
              <a:spcAft>
                <a:spcPts val="0"/>
              </a:spcAft>
              <a:buClr>
                <a:schemeClr val="tx1">
                  <a:shade val="95000"/>
                </a:schemeClr>
              </a:buClr>
              <a:buFont typeface="Wingdings" pitchFamily="2" charset="2"/>
              <a:buNone/>
              <a:defRPr/>
            </a:pPr>
            <a:r>
              <a:rPr lang="es-ES" sz="2400" dirty="0" smtClean="0"/>
              <a:t>UNIVERSIDAD AUTÓNOMA DEL ESTADO DE MÉXICO</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FACULTAD DE </a:t>
            </a:r>
            <a:r>
              <a:rPr lang="es-ES" sz="2400" dirty="0" smtClean="0"/>
              <a:t>ODONTOLOGÍA</a:t>
            </a:r>
          </a:p>
          <a:p>
            <a:pPr marL="548640" indent="-411480" algn="ctr" eaLnBrk="1" fontAlgn="auto" hangingPunct="1">
              <a:spcAft>
                <a:spcPts val="0"/>
              </a:spcAft>
              <a:buClr>
                <a:schemeClr val="tx1">
                  <a:shade val="95000"/>
                </a:schemeClr>
              </a:buClr>
              <a:buFont typeface="Wingdings" pitchFamily="2" charset="2"/>
              <a:buNone/>
              <a:defRPr/>
            </a:pPr>
            <a:r>
              <a:rPr lang="es-ES" dirty="0" smtClean="0"/>
              <a:t>LICENCIATURA DE CIRUJANO DENTISTA</a:t>
            </a: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r>
              <a:rPr lang="es-MX" sz="2400" dirty="0" smtClean="0"/>
              <a:t>ÁREA DE DOCENCIA: </a:t>
            </a:r>
          </a:p>
          <a:p>
            <a:pPr marL="548640" indent="-411480" algn="ctr" eaLnBrk="1" fontAlgn="auto" hangingPunct="1">
              <a:spcAft>
                <a:spcPts val="0"/>
              </a:spcAft>
              <a:buClr>
                <a:schemeClr val="tx1">
                  <a:shade val="95000"/>
                </a:schemeClr>
              </a:buClr>
              <a:buFont typeface="Wingdings" pitchFamily="2" charset="2"/>
              <a:buNone/>
              <a:defRPr/>
            </a:pPr>
            <a:r>
              <a:rPr lang="es-MX" sz="2400" dirty="0" smtClean="0"/>
              <a:t>REHABILITACIÓN ODONTOLÓGICA</a:t>
            </a:r>
          </a:p>
          <a:p>
            <a:pPr marL="548640" indent="-411480" algn="ctr" eaLnBrk="1" fontAlgn="auto" hangingPunct="1">
              <a:spcAft>
                <a:spcPts val="0"/>
              </a:spcAft>
              <a:buClr>
                <a:schemeClr val="tx1">
                  <a:shade val="95000"/>
                </a:schemeClr>
              </a:buClr>
              <a:buFont typeface="Wingdings" pitchFamily="2" charset="2"/>
              <a:buNone/>
              <a:defRPr/>
            </a:pPr>
            <a:endParaRPr lang="es-MX" sz="2400" dirty="0" smtClean="0"/>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UNIDAD DE APRENDIZAJE:  </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INTRODUCCIÓN A LA CLÍNICA</a:t>
            </a:r>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TEMA DEL MATERIAL:</a:t>
            </a:r>
          </a:p>
          <a:p>
            <a:pPr marL="548640" indent="-411480" algn="ctr" eaLnBrk="1" fontAlgn="auto" hangingPunct="1">
              <a:spcAft>
                <a:spcPts val="0"/>
              </a:spcAft>
              <a:buClr>
                <a:schemeClr val="tx1">
                  <a:shade val="95000"/>
                </a:schemeClr>
              </a:buClr>
              <a:buFont typeface="Wingdings" pitchFamily="2" charset="2"/>
              <a:buNone/>
              <a:defRPr/>
            </a:pPr>
            <a:r>
              <a:rPr lang="es-ES" dirty="0" smtClean="0"/>
              <a:t>MANEJO DE LA DOCUMENTACIÓN DENTRO DE LA CLÍNICA</a:t>
            </a: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ELABORADO POR:</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DRA. EN E.P. MARÍA DEL ROCÍO FLORES ESTRADA</a:t>
            </a:r>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p>
        </p:txBody>
      </p:sp>
      <p:sp>
        <p:nvSpPr>
          <p:cNvPr id="7171"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C3DB13C-DB07-4933-A084-7C76AED20064}" type="slidenum">
              <a:rPr lang="es-ES" smtClean="0">
                <a:solidFill>
                  <a:schemeClr val="tx2"/>
                </a:solidFill>
              </a:rPr>
              <a:pPr eaLnBrk="1" hangingPunct="1"/>
              <a:t>1</a:t>
            </a:fld>
            <a:endParaRPr lang="es-ES" smtClean="0">
              <a:solidFill>
                <a:schemeClr val="tx2"/>
              </a:solidFill>
            </a:endParaRPr>
          </a:p>
        </p:txBody>
      </p:sp>
      <p:pic>
        <p:nvPicPr>
          <p:cNvPr id="7172"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06688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0750" y="333375"/>
            <a:ext cx="7467600" cy="1143000"/>
          </a:xfrm>
        </p:spPr>
        <p:txBody>
          <a:bodyPr>
            <a:noAutofit/>
          </a:bodyPr>
          <a:lstStyle/>
          <a:p>
            <a:pPr eaLnBrk="1" fontAlgn="auto" hangingPunct="1">
              <a:spcAft>
                <a:spcPts val="0"/>
              </a:spcAft>
              <a:defRPr/>
            </a:pPr>
            <a:r>
              <a:rPr lang="es-ES" sz="3600" b="1" dirty="0" smtClean="0">
                <a:solidFill>
                  <a:schemeClr val="accent2">
                    <a:lumMod val="60000"/>
                    <a:lumOff val="40000"/>
                  </a:schemeClr>
                </a:solidFill>
              </a:rPr>
              <a:t>COMPETENCIAS PROFESIONALES</a:t>
            </a:r>
            <a:br>
              <a:rPr lang="es-ES" sz="3600" b="1" dirty="0" smtClean="0">
                <a:solidFill>
                  <a:schemeClr val="accent2">
                    <a:lumMod val="60000"/>
                    <a:lumOff val="40000"/>
                  </a:schemeClr>
                </a:solidFill>
              </a:rPr>
            </a:br>
            <a:r>
              <a:rPr lang="es-ES" sz="3600" b="1" dirty="0" smtClean="0">
                <a:solidFill>
                  <a:schemeClr val="accent2">
                    <a:lumMod val="60000"/>
                    <a:lumOff val="40000"/>
                  </a:schemeClr>
                </a:solidFill>
              </a:rPr>
              <a:t> (Continuación)</a:t>
            </a:r>
            <a:endParaRPr lang="es-ES" sz="3600" b="1" dirty="0">
              <a:solidFill>
                <a:schemeClr val="accent2">
                  <a:lumMod val="60000"/>
                  <a:lumOff val="40000"/>
                </a:schemeClr>
              </a:solidFill>
            </a:endParaRPr>
          </a:p>
        </p:txBody>
      </p:sp>
      <p:sp>
        <p:nvSpPr>
          <p:cNvPr id="16387" name="2 Marcador de contenido"/>
          <p:cNvSpPr>
            <a:spLocks noGrp="1"/>
          </p:cNvSpPr>
          <p:nvPr>
            <p:ph idx="1"/>
          </p:nvPr>
        </p:nvSpPr>
        <p:spPr>
          <a:xfrm>
            <a:off x="914400" y="2071688"/>
            <a:ext cx="7772400" cy="4572000"/>
          </a:xfrm>
        </p:spPr>
        <p:txBody>
          <a:bodyPr/>
          <a:lstStyle/>
          <a:p>
            <a:pPr eaLnBrk="1" hangingPunct="1"/>
            <a:r>
              <a:rPr lang="es-MX" smtClean="0"/>
              <a:t>Aplicar las medidas preventivas de control de infecciones en Odontología</a:t>
            </a:r>
            <a:endParaRPr lang="es-ES" smtClean="0"/>
          </a:p>
          <a:p>
            <a:pPr eaLnBrk="1" hangingPunct="1"/>
            <a:r>
              <a:rPr lang="es-MX" smtClean="0"/>
              <a:t>Manejo de residuos peligrosos biológico infecciosos (RPBI).</a:t>
            </a:r>
            <a:endParaRPr lang="es-ES" smtClean="0"/>
          </a:p>
          <a:p>
            <a:pPr eaLnBrk="1" hangingPunct="1"/>
            <a:r>
              <a:rPr lang="es-MX" smtClean="0"/>
              <a:t>Manejo de materiales de impresión a base de alginato y elastoméricos</a:t>
            </a:r>
            <a:endParaRPr lang="es-ES" smtClean="0"/>
          </a:p>
        </p:txBody>
      </p:sp>
      <p:sp>
        <p:nvSpPr>
          <p:cNvPr id="16388"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406A89C-AFB3-450B-98FA-84E98B8F9A41}" type="slidenum">
              <a:rPr lang="es-ES" smtClean="0">
                <a:solidFill>
                  <a:schemeClr val="tx2"/>
                </a:solidFill>
              </a:rPr>
              <a:pPr eaLnBrk="1" hangingPunct="1"/>
              <a:t>10</a:t>
            </a:fld>
            <a:endParaRPr lang="es-ES" smtClean="0">
              <a:solidFill>
                <a:schemeClr val="tx2"/>
              </a:solidFill>
            </a:endParaRPr>
          </a:p>
        </p:txBody>
      </p:sp>
      <p:pic>
        <p:nvPicPr>
          <p:cNvPr id="16389"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99736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Marcador de contenido"/>
          <p:cNvSpPr>
            <a:spLocks noGrp="1"/>
          </p:cNvSpPr>
          <p:nvPr>
            <p:ph idx="1"/>
          </p:nvPr>
        </p:nvSpPr>
        <p:spPr/>
        <p:txBody>
          <a:bodyPr/>
          <a:lstStyle/>
          <a:p>
            <a:pPr marL="0" indent="0" eaLnBrk="1" hangingPunct="1">
              <a:buNone/>
            </a:pPr>
            <a:r>
              <a:rPr lang="es-ES_tradnl" b="1" dirty="0" smtClean="0"/>
              <a:t>UNIDAD I</a:t>
            </a:r>
            <a:endParaRPr lang="es-ES" dirty="0" smtClean="0"/>
          </a:p>
          <a:p>
            <a:r>
              <a:rPr lang="es-ES_tradnl" b="1" dirty="0"/>
              <a:t>PROGRAMA DE INTRODUCCIÓN A LA CLÍNICA, TÉCNICA A CUATRO MANOS </a:t>
            </a:r>
            <a:r>
              <a:rPr lang="es-ES_tradnl" b="1" dirty="0" smtClean="0"/>
              <a:t>Y</a:t>
            </a:r>
            <a:r>
              <a:rPr lang="es-MX" dirty="0"/>
              <a:t> </a:t>
            </a:r>
            <a:r>
              <a:rPr lang="es-MX" b="1" u="sng" dirty="0" smtClean="0"/>
              <a:t>MANEJO DE LA </a:t>
            </a:r>
            <a:r>
              <a:rPr lang="es-ES_tradnl" b="1" u="sng" dirty="0" smtClean="0"/>
              <a:t>DOCUMENTACIÓN </a:t>
            </a:r>
            <a:r>
              <a:rPr lang="es-ES_tradnl" b="1" u="sng" dirty="0"/>
              <a:t>DENTRO DE LA CLÍNICA</a:t>
            </a:r>
            <a:r>
              <a:rPr lang="es-MX" u="sng" dirty="0" smtClean="0"/>
              <a:t> </a:t>
            </a:r>
          </a:p>
          <a:p>
            <a:pPr lvl="1"/>
            <a:r>
              <a:rPr lang="es-MX" dirty="0"/>
              <a:t>Encuadre del curso informando de las normas y reglamentos, así como principios de técnica a cuatro manos y teoría de dique de hule. Manejo de la documentación dentro de la Clínica.</a:t>
            </a:r>
            <a:endParaRPr lang="es-ES" u="sng" dirty="0" smtClean="0"/>
          </a:p>
        </p:txBody>
      </p:sp>
      <p:sp>
        <p:nvSpPr>
          <p:cNvPr id="17411"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70CC817-C6A9-4DAA-84C3-F624439313CF}" type="slidenum">
              <a:rPr lang="es-ES" smtClean="0">
                <a:solidFill>
                  <a:schemeClr val="tx2"/>
                </a:solidFill>
              </a:rPr>
              <a:pPr eaLnBrk="1" hangingPunct="1"/>
              <a:t>11</a:t>
            </a:fld>
            <a:endParaRPr lang="es-ES" smtClean="0">
              <a:solidFill>
                <a:schemeClr val="tx2"/>
              </a:solidFill>
            </a:endParaRPr>
          </a:p>
        </p:txBody>
      </p:sp>
      <p:pic>
        <p:nvPicPr>
          <p:cNvPr id="17412"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33876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650" y="447675"/>
            <a:ext cx="7467600" cy="1143000"/>
          </a:xfrm>
        </p:spPr>
        <p:txBody>
          <a:bodyPr>
            <a:normAutofit fontScale="90000"/>
          </a:bodyPr>
          <a:lstStyle/>
          <a:p>
            <a:pPr eaLnBrk="1" fontAlgn="auto" hangingPunct="1">
              <a:spcAft>
                <a:spcPts val="0"/>
              </a:spcAft>
              <a:defRPr/>
            </a:pPr>
            <a:r>
              <a:rPr lang="es-ES" b="1" dirty="0" smtClean="0">
                <a:solidFill>
                  <a:schemeClr val="accent2">
                    <a:lumMod val="60000"/>
                    <a:lumOff val="40000"/>
                  </a:schemeClr>
                </a:solidFill>
              </a:rPr>
              <a:t>CONOCIMIENTOS DE LA UNIDAD DE COMPETENCIA I</a:t>
            </a:r>
            <a:endParaRPr lang="es-ES" b="1" dirty="0">
              <a:solidFill>
                <a:schemeClr val="accent2">
                  <a:lumMod val="60000"/>
                  <a:lumOff val="40000"/>
                </a:schemeClr>
              </a:solidFill>
            </a:endParaRPr>
          </a:p>
        </p:txBody>
      </p:sp>
      <p:sp>
        <p:nvSpPr>
          <p:cNvPr id="18435" name="2 Marcador de contenido"/>
          <p:cNvSpPr>
            <a:spLocks noGrp="1"/>
          </p:cNvSpPr>
          <p:nvPr>
            <p:ph idx="1"/>
          </p:nvPr>
        </p:nvSpPr>
        <p:spPr/>
        <p:txBody>
          <a:bodyPr>
            <a:normAutofit/>
          </a:bodyPr>
          <a:lstStyle/>
          <a:p>
            <a:pPr eaLnBrk="1" hangingPunct="1"/>
            <a:endParaRPr lang="es-ES" sz="2800" dirty="0" smtClean="0"/>
          </a:p>
          <a:p>
            <a:pPr lvl="0"/>
            <a:r>
              <a:rPr lang="es-ES" sz="2800" dirty="0"/>
              <a:t>Normatividad vigente y lineamientos para el curso</a:t>
            </a:r>
            <a:endParaRPr lang="es-MX" sz="2800" dirty="0"/>
          </a:p>
          <a:p>
            <a:r>
              <a:rPr lang="es-ES" sz="2800" dirty="0"/>
              <a:t>Manejo de la documentación dentro de la Clínica</a:t>
            </a:r>
            <a:endParaRPr lang="es-ES" sz="2800" dirty="0" smtClean="0"/>
          </a:p>
        </p:txBody>
      </p:sp>
      <p:sp>
        <p:nvSpPr>
          <p:cNvPr id="18436"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A9920DF-021F-432F-9316-BAE677915F57}" type="slidenum">
              <a:rPr lang="es-ES" smtClean="0">
                <a:solidFill>
                  <a:schemeClr val="tx2"/>
                </a:solidFill>
              </a:rPr>
              <a:pPr eaLnBrk="1" hangingPunct="1"/>
              <a:t>12</a:t>
            </a:fld>
            <a:endParaRPr lang="es-ES" smtClean="0">
              <a:solidFill>
                <a:schemeClr val="tx2"/>
              </a:solidFill>
            </a:endParaRPr>
          </a:p>
        </p:txBody>
      </p:sp>
      <p:pic>
        <p:nvPicPr>
          <p:cNvPr id="18437"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3089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549275"/>
            <a:ext cx="7467600" cy="1143000"/>
          </a:xfrm>
        </p:spPr>
        <p:txBody>
          <a:bodyPr>
            <a:normAutofit fontScale="90000"/>
          </a:bodyPr>
          <a:lstStyle/>
          <a:p>
            <a:pPr eaLnBrk="1" fontAlgn="auto" hangingPunct="1">
              <a:spcAft>
                <a:spcPts val="0"/>
              </a:spcAft>
              <a:defRPr/>
            </a:pPr>
            <a:r>
              <a:rPr lang="es-ES" b="1" dirty="0" smtClean="0">
                <a:solidFill>
                  <a:schemeClr val="accent2">
                    <a:lumMod val="60000"/>
                    <a:lumOff val="40000"/>
                  </a:schemeClr>
                </a:solidFill>
              </a:rPr>
              <a:t>HABILIDADES DE LA UNIDAD DE COMPETENCIA II</a:t>
            </a:r>
            <a:r>
              <a:rPr lang="es-ES" sz="4400" b="1" dirty="0" smtClean="0">
                <a:solidFill>
                  <a:schemeClr val="accent2">
                    <a:lumMod val="60000"/>
                    <a:lumOff val="40000"/>
                  </a:schemeClr>
                </a:solidFill>
              </a:rPr>
              <a:t/>
            </a:r>
            <a:br>
              <a:rPr lang="es-ES" sz="4400" b="1" dirty="0" smtClean="0">
                <a:solidFill>
                  <a:schemeClr val="accent2">
                    <a:lumMod val="60000"/>
                    <a:lumOff val="40000"/>
                  </a:schemeClr>
                </a:solidFill>
              </a:rPr>
            </a:br>
            <a:endParaRPr lang="es-ES" b="1" dirty="0">
              <a:solidFill>
                <a:schemeClr val="accent2">
                  <a:lumMod val="60000"/>
                  <a:lumOff val="40000"/>
                </a:schemeClr>
              </a:solidFill>
            </a:endParaRPr>
          </a:p>
        </p:txBody>
      </p:sp>
      <p:sp>
        <p:nvSpPr>
          <p:cNvPr id="19459" name="2 Marcador de contenido"/>
          <p:cNvSpPr>
            <a:spLocks noGrp="1"/>
          </p:cNvSpPr>
          <p:nvPr>
            <p:ph idx="1"/>
          </p:nvPr>
        </p:nvSpPr>
        <p:spPr>
          <a:xfrm>
            <a:off x="914400" y="2143125"/>
            <a:ext cx="7772400" cy="4572000"/>
          </a:xfrm>
        </p:spPr>
        <p:txBody>
          <a:bodyPr>
            <a:normAutofit/>
          </a:bodyPr>
          <a:lstStyle/>
          <a:p>
            <a:pPr lvl="0"/>
            <a:r>
              <a:rPr lang="es-ES" sz="2800" dirty="0"/>
              <a:t>Lectura del manual </a:t>
            </a:r>
            <a:endParaRPr lang="es-MX" sz="2800" dirty="0"/>
          </a:p>
          <a:p>
            <a:r>
              <a:rPr lang="es-ES" sz="2800" dirty="0"/>
              <a:t>Manejo de la documentación dentro de la Clínica. </a:t>
            </a:r>
            <a:endParaRPr lang="es-ES" sz="2800" dirty="0" smtClean="0"/>
          </a:p>
        </p:txBody>
      </p:sp>
      <p:sp>
        <p:nvSpPr>
          <p:cNvPr id="19460"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1EF960B-55FA-42AB-A8D9-ECBD1AAA2F32}" type="slidenum">
              <a:rPr lang="es-ES" smtClean="0">
                <a:solidFill>
                  <a:schemeClr val="tx2"/>
                </a:solidFill>
              </a:rPr>
              <a:pPr eaLnBrk="1" hangingPunct="1"/>
              <a:t>13</a:t>
            </a:fld>
            <a:endParaRPr lang="es-ES" smtClean="0">
              <a:solidFill>
                <a:schemeClr val="tx2"/>
              </a:solidFill>
            </a:endParaRPr>
          </a:p>
        </p:txBody>
      </p:sp>
      <p:pic>
        <p:nvPicPr>
          <p:cNvPr id="19461"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79618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0750" y="715963"/>
            <a:ext cx="7467600" cy="1143000"/>
          </a:xfrm>
        </p:spPr>
        <p:txBody>
          <a:bodyPr>
            <a:normAutofit fontScale="90000"/>
          </a:bodyPr>
          <a:lstStyle/>
          <a:p>
            <a:pPr eaLnBrk="1" fontAlgn="auto" hangingPunct="1">
              <a:spcAft>
                <a:spcPts val="0"/>
              </a:spcAft>
              <a:defRPr/>
            </a:pPr>
            <a:r>
              <a:rPr lang="es-ES" b="1" dirty="0" smtClean="0">
                <a:solidFill>
                  <a:schemeClr val="accent2">
                    <a:lumMod val="60000"/>
                    <a:lumOff val="40000"/>
                  </a:schemeClr>
                </a:solidFill>
              </a:rPr>
              <a:t>ACTITUDES/ VALORES DE LA UNIDAD DE COMPETENCIA II</a:t>
            </a:r>
            <a:r>
              <a:rPr lang="es-ES" sz="4400" b="1" dirty="0" smtClean="0">
                <a:solidFill>
                  <a:schemeClr val="accent2">
                    <a:lumMod val="60000"/>
                    <a:lumOff val="40000"/>
                  </a:schemeClr>
                </a:solidFill>
              </a:rPr>
              <a:t/>
            </a:r>
            <a:br>
              <a:rPr lang="es-ES" sz="4400" b="1" dirty="0" smtClean="0">
                <a:solidFill>
                  <a:schemeClr val="accent2">
                    <a:lumMod val="60000"/>
                    <a:lumOff val="40000"/>
                  </a:schemeClr>
                </a:solidFill>
              </a:rPr>
            </a:br>
            <a:endParaRPr lang="es-ES" b="1" dirty="0">
              <a:solidFill>
                <a:schemeClr val="accent2">
                  <a:lumMod val="60000"/>
                  <a:lumOff val="40000"/>
                </a:schemeClr>
              </a:solidFill>
            </a:endParaRPr>
          </a:p>
        </p:txBody>
      </p:sp>
      <p:sp>
        <p:nvSpPr>
          <p:cNvPr id="20483" name="2 Marcador de contenido"/>
          <p:cNvSpPr>
            <a:spLocks noGrp="1"/>
          </p:cNvSpPr>
          <p:nvPr>
            <p:ph idx="1"/>
          </p:nvPr>
        </p:nvSpPr>
        <p:spPr>
          <a:xfrm>
            <a:off x="914400" y="2143125"/>
            <a:ext cx="7772400" cy="4572000"/>
          </a:xfrm>
        </p:spPr>
        <p:txBody>
          <a:bodyPr>
            <a:normAutofit/>
          </a:bodyPr>
          <a:lstStyle/>
          <a:p>
            <a:r>
              <a:rPr lang="es-ES" sz="2800" dirty="0"/>
              <a:t>Atención, comprensión y aceptación de la normatividad, respeto de la misma y su cumplimiento. Llenado de la documentación empleada en Clínica.</a:t>
            </a:r>
            <a:endParaRPr lang="es-ES" sz="2800" dirty="0" smtClean="0"/>
          </a:p>
        </p:txBody>
      </p:sp>
      <p:sp>
        <p:nvSpPr>
          <p:cNvPr id="20484"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ABF7A8F-926F-42A6-8A68-BD1F1B9620E3}" type="slidenum">
              <a:rPr lang="es-ES" smtClean="0">
                <a:solidFill>
                  <a:schemeClr val="tx2"/>
                </a:solidFill>
              </a:rPr>
              <a:pPr eaLnBrk="1" hangingPunct="1"/>
              <a:t>14</a:t>
            </a:fld>
            <a:endParaRPr lang="es-ES" smtClean="0">
              <a:solidFill>
                <a:schemeClr val="tx2"/>
              </a:solidFill>
            </a:endParaRPr>
          </a:p>
        </p:txBody>
      </p:sp>
      <p:pic>
        <p:nvPicPr>
          <p:cNvPr id="20485"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25996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600" y="2130425"/>
            <a:ext cx="4847456" cy="1600327"/>
          </a:xfrm>
        </p:spPr>
        <p:txBody>
          <a:bodyPr>
            <a:normAutofit/>
          </a:bodyPr>
          <a:lstStyle/>
          <a:p>
            <a:r>
              <a:rPr lang="es-MX" sz="3200" dirty="0" smtClean="0"/>
              <a:t>MANEJO DE LA DOCUMENTACIÓN DENTRO DE </a:t>
            </a:r>
            <a:r>
              <a:rPr lang="es-MX" sz="3200" dirty="0" smtClean="0"/>
              <a:t>LA CLÍNICA</a:t>
            </a:r>
            <a:endParaRPr lang="es-MX" sz="3200" dirty="0"/>
          </a:p>
        </p:txBody>
      </p:sp>
      <p:sp>
        <p:nvSpPr>
          <p:cNvPr id="3" name="2 Subtítulo"/>
          <p:cNvSpPr>
            <a:spLocks noGrp="1"/>
          </p:cNvSpPr>
          <p:nvPr>
            <p:ph type="subTitle" idx="1"/>
          </p:nvPr>
        </p:nvSpPr>
        <p:spPr>
          <a:xfrm>
            <a:off x="368424" y="4162400"/>
            <a:ext cx="4419600" cy="1066800"/>
          </a:xfrm>
        </p:spPr>
        <p:txBody>
          <a:bodyPr/>
          <a:lstStyle/>
          <a:p>
            <a:pPr algn="r"/>
            <a:r>
              <a:rPr lang="es-MX" dirty="0" smtClean="0"/>
              <a:t>DRA. EN E.P. MARÍA DEL ROCÍO FLORES ESTRADA</a:t>
            </a:r>
            <a:endParaRPr lang="es-MX"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9894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44475"/>
            <a:ext cx="7627888" cy="1431925"/>
          </a:xfrm>
        </p:spPr>
        <p:txBody>
          <a:bodyPr/>
          <a:lstStyle/>
          <a:p>
            <a:pPr>
              <a:defRPr/>
            </a:pPr>
            <a:r>
              <a:rPr lang="es-ES" sz="3200" dirty="0" smtClean="0"/>
              <a:t>NORMA Oficial Mexicana NOM-004-SSA3-2012, Del expediente clínico.</a:t>
            </a:r>
            <a:endParaRPr lang="es-ES" sz="3200" dirty="0"/>
          </a:p>
        </p:txBody>
      </p:sp>
      <p:sp>
        <p:nvSpPr>
          <p:cNvPr id="3" name="2 Marcador de contenido"/>
          <p:cNvSpPr>
            <a:spLocks noGrp="1"/>
          </p:cNvSpPr>
          <p:nvPr>
            <p:ph idx="1"/>
          </p:nvPr>
        </p:nvSpPr>
        <p:spPr>
          <a:xfrm>
            <a:off x="683568" y="1905000"/>
            <a:ext cx="4608512" cy="4191000"/>
          </a:xfrm>
        </p:spPr>
        <p:txBody>
          <a:bodyPr>
            <a:normAutofit/>
          </a:bodyPr>
          <a:lstStyle/>
          <a:p>
            <a:pPr algn="just">
              <a:defRPr/>
            </a:pPr>
            <a:r>
              <a:rPr lang="es-ES" sz="2400" dirty="0" smtClean="0"/>
              <a:t>Tiene  como propósito establecer con precisión los criterios científicos, éticos, tecnológicos y administrativos obligatorios en la elaboración, integración, uso, manejo, archivo, conservación, propiedad, titularidad y confidencialidad del expediente clínico.</a:t>
            </a:r>
            <a:endParaRPr lang="es-ES" sz="2400" dirty="0"/>
          </a:p>
        </p:txBody>
      </p:sp>
      <p:sp>
        <p:nvSpPr>
          <p:cNvPr id="5" name="4 Marcador de número de diapositiva"/>
          <p:cNvSpPr>
            <a:spLocks noGrp="1"/>
          </p:cNvSpPr>
          <p:nvPr>
            <p:ph type="sldNum" sz="quarter" idx="12"/>
          </p:nvPr>
        </p:nvSpPr>
        <p:spPr/>
        <p:txBody>
          <a:bodyPr/>
          <a:lstStyle/>
          <a:p>
            <a:pPr>
              <a:defRPr/>
            </a:pPr>
            <a:fld id="{D0FCB965-C582-416D-9FA6-BA210FBF1AE4}" type="slidenum">
              <a:rPr lang="es-ES" altLang="es-MX" smtClean="0"/>
              <a:pPr>
                <a:defRPr/>
              </a:pPr>
              <a:t>16</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64088" y="2348880"/>
            <a:ext cx="3816424" cy="3816424"/>
          </a:xfrm>
          <a:prstGeom prst="rect">
            <a:avLst/>
          </a:prstGeom>
        </p:spPr>
      </p:pic>
    </p:spTree>
    <p:extLst>
      <p:ext uri="{BB962C8B-B14F-4D97-AF65-F5344CB8AC3E}">
        <p14:creationId xmlns:p14="http://schemas.microsoft.com/office/powerpoint/2010/main" val="295705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1 Título"/>
          <p:cNvSpPr>
            <a:spLocks noGrp="1"/>
          </p:cNvSpPr>
          <p:nvPr>
            <p:ph type="title"/>
          </p:nvPr>
        </p:nvSpPr>
        <p:spPr>
          <a:xfrm>
            <a:off x="1222115" y="353886"/>
            <a:ext cx="7699896" cy="1415752"/>
          </a:xfrm>
        </p:spPr>
        <p:txBody>
          <a:bodyPr/>
          <a:lstStyle/>
          <a:p>
            <a:pPr>
              <a:defRPr/>
            </a:pPr>
            <a:r>
              <a:rPr lang="es-ES" sz="3200" dirty="0" smtClean="0"/>
              <a:t>NORMA Oficial Mexicana NOM-004-SSA3-2012, Del expediente clínico.</a:t>
            </a:r>
            <a:endParaRPr lang="es-ES" sz="3200" dirty="0"/>
          </a:p>
        </p:txBody>
      </p:sp>
      <p:sp>
        <p:nvSpPr>
          <p:cNvPr id="3" name="2 Marcador de contenido"/>
          <p:cNvSpPr>
            <a:spLocks noGrp="1"/>
          </p:cNvSpPr>
          <p:nvPr>
            <p:ph idx="1"/>
          </p:nvPr>
        </p:nvSpPr>
        <p:spPr>
          <a:xfrm>
            <a:off x="328468" y="1844824"/>
            <a:ext cx="7305675" cy="1666875"/>
          </a:xfrm>
        </p:spPr>
        <p:txBody>
          <a:bodyPr>
            <a:normAutofit/>
          </a:bodyPr>
          <a:lstStyle/>
          <a:p>
            <a:pPr algn="ctr">
              <a:buFont typeface="Wingdings" pitchFamily="2" charset="2"/>
              <a:buNone/>
              <a:defRPr/>
            </a:pPr>
            <a:r>
              <a:rPr lang="es-ES" sz="2800" dirty="0" smtClean="0"/>
              <a:t>   Reconoce la titularidad del paciente sobre los datos que proporciona al personal del área de la salud. </a:t>
            </a:r>
            <a:endParaRPr lang="es-ES" sz="2800" dirty="0"/>
          </a:p>
        </p:txBody>
      </p:sp>
      <p:sp>
        <p:nvSpPr>
          <p:cNvPr id="10" name="9 Marcador de número de diapositiva"/>
          <p:cNvSpPr>
            <a:spLocks noGrp="1"/>
          </p:cNvSpPr>
          <p:nvPr>
            <p:ph type="sldNum" sz="quarter" idx="12"/>
          </p:nvPr>
        </p:nvSpPr>
        <p:spPr/>
        <p:txBody>
          <a:bodyPr/>
          <a:lstStyle/>
          <a:p>
            <a:pPr>
              <a:defRPr/>
            </a:pPr>
            <a:fld id="{45A3A6B4-C6F8-4EC4-9712-9A79EE3CC893}" type="slidenum">
              <a:rPr lang="es-ES" altLang="es-MX" smtClean="0"/>
              <a:pPr>
                <a:defRPr/>
              </a:pPr>
              <a:t>17</a:t>
            </a:fld>
            <a:endParaRPr lang="es-ES" altLang="es-MX"/>
          </a:p>
        </p:txBody>
      </p:sp>
      <p:sp>
        <p:nvSpPr>
          <p:cNvPr id="5" name="4 Flecha izquierda y arriba"/>
          <p:cNvSpPr/>
          <p:nvPr/>
        </p:nvSpPr>
        <p:spPr>
          <a:xfrm rot="5400000">
            <a:off x="1857356" y="3714752"/>
            <a:ext cx="928694" cy="928694"/>
          </a:xfrm>
          <a:prstGeom prst="leftUpArrow">
            <a:avLst/>
          </a:prstGeom>
          <a:solidFill>
            <a:schemeClr val="accent6">
              <a:lumMod val="50000"/>
            </a:schemeClr>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a:p>
        </p:txBody>
      </p:sp>
      <p:sp>
        <p:nvSpPr>
          <p:cNvPr id="34822" name="5 CuadroTexto"/>
          <p:cNvSpPr txBox="1">
            <a:spLocks noChangeArrowheads="1"/>
          </p:cNvSpPr>
          <p:nvPr/>
        </p:nvSpPr>
        <p:spPr bwMode="auto">
          <a:xfrm>
            <a:off x="2928938" y="4286250"/>
            <a:ext cx="21431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2800"/>
              <a:t>Información confidencial</a:t>
            </a:r>
          </a:p>
        </p:txBody>
      </p:sp>
      <p:sp>
        <p:nvSpPr>
          <p:cNvPr id="7" name="6 Flecha izquierda y arriba"/>
          <p:cNvSpPr/>
          <p:nvPr/>
        </p:nvSpPr>
        <p:spPr>
          <a:xfrm rot="16200000">
            <a:off x="5143504" y="4643446"/>
            <a:ext cx="928694" cy="928694"/>
          </a:xfrm>
          <a:prstGeom prst="leftUpArrow">
            <a:avLst/>
          </a:prstGeom>
          <a:solidFill>
            <a:schemeClr val="accent6">
              <a:lumMod val="50000"/>
            </a:schemeClr>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a:p>
        </p:txBody>
      </p:sp>
      <p:sp>
        <p:nvSpPr>
          <p:cNvPr id="34826" name="7 CuadroTexto"/>
          <p:cNvSpPr txBox="1">
            <a:spLocks noChangeArrowheads="1"/>
          </p:cNvSpPr>
          <p:nvPr/>
        </p:nvSpPr>
        <p:spPr bwMode="auto">
          <a:xfrm>
            <a:off x="5072063" y="5618163"/>
            <a:ext cx="21431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2800"/>
              <a:t>Secreto profesional</a:t>
            </a:r>
          </a:p>
        </p:txBody>
      </p:sp>
      <p:pic>
        <p:nvPicPr>
          <p:cNvPr id="11"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17193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151247" y="388144"/>
            <a:ext cx="7555880" cy="1431925"/>
          </a:xfrm>
        </p:spPr>
        <p:txBody>
          <a:bodyPr/>
          <a:lstStyle/>
          <a:p>
            <a:pPr>
              <a:defRPr/>
            </a:pPr>
            <a:r>
              <a:rPr lang="es-ES" sz="3200" dirty="0" smtClean="0"/>
              <a:t>NORMA Oficial Mexicana NOM-004-SSA3-2012, Del expediente clínico.</a:t>
            </a:r>
            <a:endParaRPr lang="es-ES" sz="3200" dirty="0"/>
          </a:p>
        </p:txBody>
      </p:sp>
      <p:sp>
        <p:nvSpPr>
          <p:cNvPr id="3" name="2 Marcador de contenido"/>
          <p:cNvSpPr>
            <a:spLocks noGrp="1"/>
          </p:cNvSpPr>
          <p:nvPr>
            <p:ph idx="1"/>
          </p:nvPr>
        </p:nvSpPr>
        <p:spPr>
          <a:xfrm>
            <a:off x="425449" y="2132856"/>
            <a:ext cx="8007350" cy="1666875"/>
          </a:xfrm>
        </p:spPr>
        <p:txBody>
          <a:bodyPr>
            <a:normAutofit/>
          </a:bodyPr>
          <a:lstStyle/>
          <a:p>
            <a:pPr algn="ctr">
              <a:buFont typeface="Wingdings" pitchFamily="2" charset="2"/>
              <a:buNone/>
              <a:defRPr/>
            </a:pPr>
            <a:r>
              <a:rPr lang="es-ES" sz="2800" dirty="0" smtClean="0"/>
              <a:t>  Garantiza la libre manifestación de la voluntad del paciente de ser o no atendido</a:t>
            </a:r>
            <a:endParaRPr lang="es-ES" sz="2800" dirty="0"/>
          </a:p>
        </p:txBody>
      </p:sp>
      <p:sp>
        <p:nvSpPr>
          <p:cNvPr id="7" name="6 Marcador de número de diapositiva"/>
          <p:cNvSpPr>
            <a:spLocks noGrp="1"/>
          </p:cNvSpPr>
          <p:nvPr>
            <p:ph type="sldNum" sz="quarter" idx="12"/>
          </p:nvPr>
        </p:nvSpPr>
        <p:spPr/>
        <p:txBody>
          <a:bodyPr/>
          <a:lstStyle/>
          <a:p>
            <a:pPr>
              <a:defRPr/>
            </a:pPr>
            <a:fld id="{7C5DECC8-D1D8-4C84-A17F-7C36386B1F82}" type="slidenum">
              <a:rPr lang="es-ES" altLang="es-MX" smtClean="0"/>
              <a:pPr>
                <a:defRPr/>
              </a:pPr>
              <a:t>18</a:t>
            </a:fld>
            <a:endParaRPr lang="es-ES" altLang="es-MX"/>
          </a:p>
        </p:txBody>
      </p:sp>
      <p:sp>
        <p:nvSpPr>
          <p:cNvPr id="5" name="4 Flecha abajo"/>
          <p:cNvSpPr/>
          <p:nvPr/>
        </p:nvSpPr>
        <p:spPr>
          <a:xfrm>
            <a:off x="4283968" y="3565336"/>
            <a:ext cx="1071570" cy="1214446"/>
          </a:xfrm>
          <a:prstGeom prst="downArrow">
            <a:avLst/>
          </a:prstGeom>
          <a:gradFill>
            <a:gsLst>
              <a:gs pos="0">
                <a:schemeClr val="accent1">
                  <a:lumMod val="20000"/>
                  <a:lumOff val="80000"/>
                </a:schemeClr>
              </a:gs>
              <a:gs pos="100000">
                <a:schemeClr val="dk1">
                  <a:shade val="48000"/>
                  <a:satMod val="180000"/>
                  <a:lumMod val="94000"/>
                </a:schemeClr>
              </a:gs>
              <a:gs pos="100000">
                <a:schemeClr val="dk1">
                  <a:shade val="48000"/>
                  <a:satMod val="180000"/>
                  <a:lumMod val="94000"/>
                </a:schemeClr>
              </a:gs>
            </a:gsLst>
          </a:gradFill>
        </p:spPr>
        <p:style>
          <a:lnRef idx="0">
            <a:schemeClr val="dk1"/>
          </a:lnRef>
          <a:fillRef idx="3">
            <a:schemeClr val="dk1"/>
          </a:fillRef>
          <a:effectRef idx="3">
            <a:schemeClr val="dk1"/>
          </a:effectRef>
          <a:fontRef idx="minor">
            <a:schemeClr val="lt1"/>
          </a:fontRef>
        </p:style>
        <p:txBody>
          <a:bodyPr anchor="ctr"/>
          <a:lstStyle/>
          <a:p>
            <a:pPr algn="ctr">
              <a:defRPr/>
            </a:pPr>
            <a:endParaRPr lang="es-ES"/>
          </a:p>
        </p:txBody>
      </p:sp>
      <p:sp>
        <p:nvSpPr>
          <p:cNvPr id="35847" name="5 CuadroTexto"/>
          <p:cNvSpPr txBox="1">
            <a:spLocks noChangeArrowheads="1"/>
          </p:cNvSpPr>
          <p:nvPr/>
        </p:nvSpPr>
        <p:spPr bwMode="auto">
          <a:xfrm>
            <a:off x="2339752" y="5000625"/>
            <a:ext cx="5000625"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4400" dirty="0"/>
              <a:t>Consentimiento bajo información</a:t>
            </a:r>
          </a:p>
        </p:txBody>
      </p:sp>
      <p:pic>
        <p:nvPicPr>
          <p:cNvPr id="8"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5354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28688" y="1928813"/>
            <a:ext cx="3214687" cy="830262"/>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s-ES" sz="2400" dirty="0"/>
              <a:t>Personal del área de la salud </a:t>
            </a:r>
          </a:p>
        </p:txBody>
      </p:sp>
      <p:sp>
        <p:nvSpPr>
          <p:cNvPr id="5" name="4 CuadroTexto"/>
          <p:cNvSpPr txBox="1"/>
          <p:nvPr/>
        </p:nvSpPr>
        <p:spPr>
          <a:xfrm>
            <a:off x="3429000" y="3071813"/>
            <a:ext cx="2967038" cy="120015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es-ES" sz="2400" dirty="0"/>
              <a:t>Diagnóstico, tratamiento y rehabilitación</a:t>
            </a:r>
          </a:p>
        </p:txBody>
      </p:sp>
      <p:sp>
        <p:nvSpPr>
          <p:cNvPr id="6" name="5 CuadroTexto"/>
          <p:cNvSpPr txBox="1"/>
          <p:nvPr/>
        </p:nvSpPr>
        <p:spPr>
          <a:xfrm>
            <a:off x="4357688" y="5384800"/>
            <a:ext cx="1357312" cy="83026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es-ES" sz="2400" dirty="0"/>
              <a:t>Notas </a:t>
            </a:r>
          </a:p>
          <a:p>
            <a:pPr algn="ctr">
              <a:defRPr/>
            </a:pPr>
            <a:r>
              <a:rPr lang="es-ES" sz="2400" dirty="0"/>
              <a:t>médicas</a:t>
            </a:r>
          </a:p>
        </p:txBody>
      </p:sp>
      <p:sp>
        <p:nvSpPr>
          <p:cNvPr id="7" name="6 CuadroTexto"/>
          <p:cNvSpPr txBox="1"/>
          <p:nvPr/>
        </p:nvSpPr>
        <p:spPr>
          <a:xfrm>
            <a:off x="6286511" y="5929330"/>
            <a:ext cx="2571769" cy="707886"/>
          </a:xfrm>
          <a:prstGeom prst="rect">
            <a:avLst/>
          </a:prstGeom>
          <a:effectLst>
            <a:glow rad="228600">
              <a:schemeClr val="accent4">
                <a:satMod val="175000"/>
                <a:alpha val="40000"/>
              </a:schemeClr>
            </a:glow>
            <a:outerShdw blurRad="40000" dist="23000" dir="5400000" rotWithShape="0">
              <a:srgbClr val="000000">
                <a:alpha val="35000"/>
              </a:srgbClr>
            </a:outerShdw>
          </a:effectLst>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s-ES" sz="2000" dirty="0"/>
              <a:t>Protección de datos personales </a:t>
            </a:r>
          </a:p>
        </p:txBody>
      </p:sp>
      <p:sp>
        <p:nvSpPr>
          <p:cNvPr id="36872" name="7 CuadroTexto"/>
          <p:cNvSpPr txBox="1">
            <a:spLocks noChangeArrowheads="1"/>
          </p:cNvSpPr>
          <p:nvPr/>
        </p:nvSpPr>
        <p:spPr bwMode="auto">
          <a:xfrm>
            <a:off x="2857500" y="4733925"/>
            <a:ext cx="15001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 sz="1600"/>
              <a:t>Se registran </a:t>
            </a:r>
          </a:p>
        </p:txBody>
      </p:sp>
      <p:sp>
        <p:nvSpPr>
          <p:cNvPr id="10" name="9 Flecha doblada hacia arriba"/>
          <p:cNvSpPr/>
          <p:nvPr/>
        </p:nvSpPr>
        <p:spPr>
          <a:xfrm rot="5400000">
            <a:off x="2214546" y="2786058"/>
            <a:ext cx="857256" cy="1143008"/>
          </a:xfrm>
          <a:prstGeom prst="bentUpArrow">
            <a:avLst>
              <a:gd name="adj1" fmla="val 25000"/>
              <a:gd name="adj2" fmla="val 23182"/>
              <a:gd name="adj3" fmla="val 25000"/>
            </a:avLst>
          </a:prstGeom>
          <a:solidFill>
            <a:schemeClr val="accent1">
              <a:lumMod val="20000"/>
              <a:lumOff val="80000"/>
            </a:schemeClr>
          </a:solidFill>
        </p:spPr>
        <p:style>
          <a:lnRef idx="0">
            <a:schemeClr val="dk1"/>
          </a:lnRef>
          <a:fillRef idx="3">
            <a:schemeClr val="dk1"/>
          </a:fillRef>
          <a:effectRef idx="3">
            <a:schemeClr val="dk1"/>
          </a:effectRef>
          <a:fontRef idx="minor">
            <a:schemeClr val="lt1"/>
          </a:fontRef>
        </p:style>
        <p:txBody>
          <a:bodyPr anchor="ctr"/>
          <a:lstStyle/>
          <a:p>
            <a:pPr algn="ctr">
              <a:defRPr/>
            </a:pPr>
            <a:endParaRPr lang="es-ES" sz="1600"/>
          </a:p>
        </p:txBody>
      </p:sp>
      <p:sp>
        <p:nvSpPr>
          <p:cNvPr id="11" name="10 Flecha abajo"/>
          <p:cNvSpPr/>
          <p:nvPr/>
        </p:nvSpPr>
        <p:spPr>
          <a:xfrm>
            <a:off x="4643438" y="4500570"/>
            <a:ext cx="785818" cy="714380"/>
          </a:xfrm>
          <a:prstGeom prst="downArrow">
            <a:avLst/>
          </a:prstGeom>
          <a:solidFill>
            <a:schemeClr val="accent2">
              <a:lumMod val="40000"/>
              <a:lumOff val="60000"/>
            </a:schemeClr>
          </a:soli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s-ES" sz="1600"/>
          </a:p>
        </p:txBody>
      </p:sp>
      <p:sp>
        <p:nvSpPr>
          <p:cNvPr id="12" name="11 Flecha circular"/>
          <p:cNvSpPr/>
          <p:nvPr/>
        </p:nvSpPr>
        <p:spPr>
          <a:xfrm>
            <a:off x="5857884" y="4357694"/>
            <a:ext cx="1857388" cy="2500306"/>
          </a:xfrm>
          <a:prstGeom prst="circularArrow">
            <a:avLst>
              <a:gd name="adj1" fmla="val 12500"/>
              <a:gd name="adj2" fmla="val 1727142"/>
              <a:gd name="adj3" fmla="val 20457681"/>
              <a:gd name="adj4" fmla="val 14487824"/>
              <a:gd name="adj5" fmla="val 12500"/>
            </a:avLst>
          </a:prstGeom>
          <a:solidFill>
            <a:schemeClr val="accent2">
              <a:lumMod val="40000"/>
              <a:lumOff val="60000"/>
            </a:schemeClr>
          </a:solidFill>
        </p:spPr>
        <p:style>
          <a:lnRef idx="0">
            <a:schemeClr val="dk1"/>
          </a:lnRef>
          <a:fillRef idx="3">
            <a:schemeClr val="dk1"/>
          </a:fillRef>
          <a:effectRef idx="3">
            <a:schemeClr val="dk1"/>
          </a:effectRef>
          <a:fontRef idx="minor">
            <a:schemeClr val="lt1"/>
          </a:fontRef>
        </p:style>
        <p:txBody>
          <a:bodyPr anchor="ctr"/>
          <a:lstStyle/>
          <a:p>
            <a:pPr algn="ctr">
              <a:defRPr/>
            </a:pPr>
            <a:endParaRPr lang="es-ES" sz="1600">
              <a:solidFill>
                <a:schemeClr val="tx1"/>
              </a:solidFill>
            </a:endParaRPr>
          </a:p>
        </p:txBody>
      </p:sp>
      <p:sp>
        <p:nvSpPr>
          <p:cNvPr id="13" name="1 Título"/>
          <p:cNvSpPr>
            <a:spLocks noGrp="1"/>
          </p:cNvSpPr>
          <p:nvPr>
            <p:ph type="title"/>
          </p:nvPr>
        </p:nvSpPr>
        <p:spPr>
          <a:xfrm>
            <a:off x="1278310" y="109503"/>
            <a:ext cx="7268418" cy="1431925"/>
          </a:xfrm>
        </p:spPr>
        <p:txBody>
          <a:bodyPr>
            <a:normAutofit/>
          </a:bodyPr>
          <a:lstStyle/>
          <a:p>
            <a:pPr>
              <a:defRPr/>
            </a:pPr>
            <a:r>
              <a:rPr lang="es-ES" sz="3200" dirty="0" smtClean="0"/>
              <a:t>NORMA Oficial Mexicana NOM-004-SSA3-2012, Del expediente clínico.</a:t>
            </a:r>
            <a:endParaRPr lang="es-ES" sz="3200" dirty="0"/>
          </a:p>
        </p:txBody>
      </p:sp>
      <p:sp>
        <p:nvSpPr>
          <p:cNvPr id="15" name="14 Marcador de número de diapositiva"/>
          <p:cNvSpPr>
            <a:spLocks noGrp="1"/>
          </p:cNvSpPr>
          <p:nvPr>
            <p:ph type="sldNum" sz="quarter" idx="12"/>
          </p:nvPr>
        </p:nvSpPr>
        <p:spPr/>
        <p:txBody>
          <a:bodyPr/>
          <a:lstStyle/>
          <a:p>
            <a:pPr>
              <a:defRPr/>
            </a:pPr>
            <a:fld id="{212CF8A1-4003-4660-8528-D8D30A15DC01}" type="slidenum">
              <a:rPr lang="es-ES" altLang="es-MX" smtClean="0"/>
              <a:pPr>
                <a:defRPr/>
              </a:pPr>
              <a:t>19</a:t>
            </a:fld>
            <a:endParaRPr lang="es-ES" altLang="es-MX"/>
          </a:p>
        </p:txBody>
      </p:sp>
      <p:pic>
        <p:nvPicPr>
          <p:cNvPr id="1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662"/>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624"/>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87818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Marcador de contenido"/>
          <p:cNvSpPr>
            <a:spLocks noGrp="1"/>
          </p:cNvSpPr>
          <p:nvPr>
            <p:ph idx="1"/>
          </p:nvPr>
        </p:nvSpPr>
        <p:spPr>
          <a:xfrm>
            <a:off x="914400" y="741363"/>
            <a:ext cx="7772400" cy="5927725"/>
          </a:xfrm>
        </p:spPr>
        <p:txBody>
          <a:bodyPr/>
          <a:lstStyle/>
          <a:p>
            <a:pPr eaLnBrk="1" hangingPunct="1">
              <a:buFont typeface="Wingdings" pitchFamily="2" charset="2"/>
              <a:buNone/>
            </a:pPr>
            <a:r>
              <a:rPr lang="es-MX" sz="2400" b="1" smtClean="0"/>
              <a:t>ORGANISMO ACADÉMICO:</a:t>
            </a:r>
          </a:p>
          <a:p>
            <a:pPr eaLnBrk="1" hangingPunct="1">
              <a:buFont typeface="Wingdings" pitchFamily="2" charset="2"/>
              <a:buNone/>
            </a:pPr>
            <a:r>
              <a:rPr lang="es-MX" sz="2400" smtClean="0"/>
              <a:t>FACULTAD DE ODONTOLOGÍA</a:t>
            </a:r>
          </a:p>
          <a:p>
            <a:pPr eaLnBrk="1" hangingPunct="1">
              <a:buFont typeface="Wingdings" pitchFamily="2" charset="2"/>
              <a:buNone/>
            </a:pPr>
            <a:endParaRPr lang="es-MX" sz="2400" smtClean="0"/>
          </a:p>
          <a:p>
            <a:pPr eaLnBrk="1" hangingPunct="1">
              <a:buFont typeface="Wingdings" pitchFamily="2" charset="2"/>
              <a:buNone/>
            </a:pPr>
            <a:r>
              <a:rPr lang="es-MX" sz="2400" b="1" smtClean="0"/>
              <a:t>PROGRAMA EDUCATIVO : </a:t>
            </a:r>
          </a:p>
          <a:p>
            <a:pPr eaLnBrk="1" hangingPunct="1">
              <a:buFont typeface="Wingdings" pitchFamily="2" charset="2"/>
              <a:buNone/>
            </a:pPr>
            <a:r>
              <a:rPr lang="es-MX" sz="2400" smtClean="0"/>
              <a:t>LICENCIATURA DE CIRUJANO DENTISTA</a:t>
            </a:r>
          </a:p>
          <a:p>
            <a:pPr eaLnBrk="1" hangingPunct="1">
              <a:buFont typeface="Wingdings" pitchFamily="2" charset="2"/>
              <a:buNone/>
            </a:pPr>
            <a:endParaRPr lang="es-MX" sz="2400" smtClean="0"/>
          </a:p>
          <a:p>
            <a:pPr eaLnBrk="1" hangingPunct="1">
              <a:buFont typeface="Wingdings" pitchFamily="2" charset="2"/>
              <a:buNone/>
            </a:pPr>
            <a:r>
              <a:rPr lang="es-MX" sz="2400" b="1" smtClean="0"/>
              <a:t>ÁREA DE DOCENCIA: </a:t>
            </a:r>
          </a:p>
          <a:p>
            <a:pPr eaLnBrk="1" hangingPunct="1">
              <a:buFont typeface="Wingdings" pitchFamily="2" charset="2"/>
              <a:buNone/>
            </a:pPr>
            <a:r>
              <a:rPr lang="es-MX" sz="2400" smtClean="0"/>
              <a:t>REHABILITACIÓN ODONTOLÓGICA</a:t>
            </a:r>
          </a:p>
          <a:p>
            <a:pPr eaLnBrk="1" hangingPunct="1">
              <a:buFont typeface="Wingdings" pitchFamily="2" charset="2"/>
              <a:buNone/>
            </a:pPr>
            <a:endParaRPr lang="es-MX" sz="2400" smtClean="0"/>
          </a:p>
          <a:p>
            <a:pPr eaLnBrk="1" hangingPunct="1">
              <a:buFont typeface="Wingdings" pitchFamily="2" charset="2"/>
              <a:buNone/>
            </a:pPr>
            <a:r>
              <a:rPr lang="es-ES" sz="2400" b="1" smtClean="0"/>
              <a:t>UNIDAD DE APRENDIZAJE:  </a:t>
            </a:r>
          </a:p>
          <a:p>
            <a:pPr eaLnBrk="1" hangingPunct="1">
              <a:buFont typeface="Wingdings" pitchFamily="2" charset="2"/>
              <a:buNone/>
            </a:pPr>
            <a:r>
              <a:rPr lang="es-ES" sz="2400" smtClean="0"/>
              <a:t>INTRODUCCIÓN A LA CLÍNICA</a:t>
            </a:r>
          </a:p>
          <a:p>
            <a:pPr eaLnBrk="1" hangingPunct="1">
              <a:buFont typeface="Wingdings" pitchFamily="2" charset="2"/>
              <a:buNone/>
            </a:pPr>
            <a:endParaRPr lang="es-ES" sz="2400" smtClean="0"/>
          </a:p>
          <a:p>
            <a:pPr eaLnBrk="1" hangingPunct="1"/>
            <a:endParaRPr lang="es-ES" sz="2400" smtClean="0"/>
          </a:p>
        </p:txBody>
      </p:sp>
      <p:sp>
        <p:nvSpPr>
          <p:cNvPr id="8195"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EACE40A-A0EE-4104-85E7-E6B5B5704EA0}" type="slidenum">
              <a:rPr lang="es-ES" smtClean="0">
                <a:solidFill>
                  <a:schemeClr val="tx2"/>
                </a:solidFill>
              </a:rPr>
              <a:pPr eaLnBrk="1" hangingPunct="1"/>
              <a:t>2</a:t>
            </a:fld>
            <a:endParaRPr lang="es-ES" smtClean="0">
              <a:solidFill>
                <a:schemeClr val="tx2"/>
              </a:solidFill>
            </a:endParaRPr>
          </a:p>
        </p:txBody>
      </p:sp>
      <p:pic>
        <p:nvPicPr>
          <p:cNvPr id="819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158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85934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65122" y="637020"/>
            <a:ext cx="7543800" cy="914400"/>
          </a:xfrm>
        </p:spPr>
        <p:txBody>
          <a:bodyPr/>
          <a:lstStyle/>
          <a:p>
            <a:pPr>
              <a:defRPr/>
            </a:pPr>
            <a:r>
              <a:rPr lang="es-ES" dirty="0" smtClean="0"/>
              <a:t>Expediente Clínico</a:t>
            </a:r>
            <a:endParaRPr lang="es-ES" dirty="0"/>
          </a:p>
        </p:txBody>
      </p:sp>
      <p:sp>
        <p:nvSpPr>
          <p:cNvPr id="3" name="2 Marcador de contenido"/>
          <p:cNvSpPr>
            <a:spLocks noGrp="1"/>
          </p:cNvSpPr>
          <p:nvPr>
            <p:ph idx="1"/>
          </p:nvPr>
        </p:nvSpPr>
        <p:spPr>
          <a:xfrm>
            <a:off x="755650" y="1873920"/>
            <a:ext cx="7948613" cy="3643312"/>
          </a:xfrm>
        </p:spPr>
        <p:txBody>
          <a:bodyPr/>
          <a:lstStyle/>
          <a:p>
            <a:pPr>
              <a:defRPr/>
            </a:pPr>
            <a:r>
              <a:rPr lang="es-ES" sz="2800" dirty="0" smtClean="0"/>
              <a:t>Conjunto único de información y datos personales de un paciente, mediante los cuales se hace constar las diversas intervenciones del personal del área de la salud, describe el estado de salud del paciente e incluye datos acerca del bienestar físico, mental y social del mismo.</a:t>
            </a:r>
            <a:endParaRPr lang="es-ES" sz="2800" dirty="0"/>
          </a:p>
        </p:txBody>
      </p:sp>
      <p:sp>
        <p:nvSpPr>
          <p:cNvPr id="5" name="4 Marcador de número de diapositiva"/>
          <p:cNvSpPr>
            <a:spLocks noGrp="1"/>
          </p:cNvSpPr>
          <p:nvPr>
            <p:ph type="sldNum" sz="quarter" idx="12"/>
          </p:nvPr>
        </p:nvSpPr>
        <p:spPr/>
        <p:txBody>
          <a:bodyPr/>
          <a:lstStyle/>
          <a:p>
            <a:pPr>
              <a:defRPr/>
            </a:pPr>
            <a:fld id="{D83C3CFF-A863-435A-B5EF-2F462263F810}" type="slidenum">
              <a:rPr lang="es-ES" altLang="es-MX" smtClean="0"/>
              <a:pPr>
                <a:defRPr/>
              </a:pPr>
              <a:t>20</a:t>
            </a:fld>
            <a:endParaRPr lang="es-ES" altLang="es-MX"/>
          </a:p>
        </p:txBody>
      </p:sp>
      <p:pic>
        <p:nvPicPr>
          <p:cNvPr id="37894" name="5 Imagen" descr="image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4781767"/>
            <a:ext cx="2058988" cy="157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15128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44550" y="228600"/>
            <a:ext cx="7543800" cy="914400"/>
          </a:xfrm>
        </p:spPr>
        <p:txBody>
          <a:bodyPr/>
          <a:lstStyle/>
          <a:p>
            <a:pPr>
              <a:defRPr/>
            </a:pPr>
            <a:r>
              <a:rPr lang="es-ES" dirty="0" smtClean="0"/>
              <a:t>Expediente clínico</a:t>
            </a:r>
            <a:endParaRPr lang="es-ES" dirty="0"/>
          </a:p>
        </p:txBody>
      </p:sp>
      <p:sp>
        <p:nvSpPr>
          <p:cNvPr id="3" name="2 Marcador de contenido"/>
          <p:cNvSpPr>
            <a:spLocks noGrp="1"/>
          </p:cNvSpPr>
          <p:nvPr>
            <p:ph idx="1"/>
          </p:nvPr>
        </p:nvSpPr>
        <p:spPr>
          <a:xfrm>
            <a:off x="755650" y="1519238"/>
            <a:ext cx="7473950" cy="3657599"/>
          </a:xfrm>
        </p:spPr>
        <p:txBody>
          <a:bodyPr>
            <a:normAutofit/>
          </a:bodyPr>
          <a:lstStyle/>
          <a:p>
            <a:pPr>
              <a:defRPr/>
            </a:pPr>
            <a:r>
              <a:rPr lang="es-ES" sz="2800" dirty="0" smtClean="0"/>
              <a:t>Herramienta de uso obligatorio para el personal del área de la salud, de los sectores público, social y privado que integran el Sistema Nacional de Salud.</a:t>
            </a:r>
          </a:p>
          <a:p>
            <a:pPr>
              <a:buFont typeface="Wingdings" pitchFamily="2" charset="2"/>
              <a:buNone/>
              <a:defRPr/>
            </a:pPr>
            <a:r>
              <a:rPr lang="es-ES" sz="2800" dirty="0" smtClean="0"/>
              <a:t> </a:t>
            </a:r>
          </a:p>
          <a:p>
            <a:pPr>
              <a:defRPr/>
            </a:pPr>
            <a:endParaRPr lang="es-ES" sz="2800" dirty="0"/>
          </a:p>
        </p:txBody>
      </p:sp>
      <p:sp>
        <p:nvSpPr>
          <p:cNvPr id="5" name="4 Marcador de número de diapositiva"/>
          <p:cNvSpPr>
            <a:spLocks noGrp="1"/>
          </p:cNvSpPr>
          <p:nvPr>
            <p:ph type="sldNum" sz="quarter" idx="12"/>
          </p:nvPr>
        </p:nvSpPr>
        <p:spPr/>
        <p:txBody>
          <a:bodyPr/>
          <a:lstStyle/>
          <a:p>
            <a:pPr>
              <a:defRPr/>
            </a:pPr>
            <a:fld id="{5C7AB2C2-F58D-489E-9720-5DDD38678749}" type="slidenum">
              <a:rPr lang="es-ES" altLang="es-MX" smtClean="0"/>
              <a:pPr>
                <a:defRPr/>
              </a:pPr>
              <a:t>21</a:t>
            </a:fld>
            <a:endParaRPr lang="es-ES" altLang="es-MX"/>
          </a:p>
        </p:txBody>
      </p:sp>
      <p:pic>
        <p:nvPicPr>
          <p:cNvPr id="38918" name="6 Imagen" descr="25297_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05125" y="4067175"/>
            <a:ext cx="333375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0738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44550" y="388144"/>
            <a:ext cx="7543800" cy="914400"/>
          </a:xfrm>
        </p:spPr>
        <p:txBody>
          <a:bodyPr/>
          <a:lstStyle/>
          <a:p>
            <a:pPr>
              <a:defRPr/>
            </a:pPr>
            <a:r>
              <a:rPr lang="es-ES" dirty="0" smtClean="0"/>
              <a:t>Expediente clínico</a:t>
            </a:r>
            <a:endParaRPr lang="es-ES" dirty="0"/>
          </a:p>
        </p:txBody>
      </p:sp>
      <p:sp>
        <p:nvSpPr>
          <p:cNvPr id="3" name="2 Marcador de contenido"/>
          <p:cNvSpPr>
            <a:spLocks noGrp="1"/>
          </p:cNvSpPr>
          <p:nvPr>
            <p:ph idx="1"/>
          </p:nvPr>
        </p:nvSpPr>
        <p:spPr>
          <a:xfrm>
            <a:off x="755650" y="1571601"/>
            <a:ext cx="7402016" cy="3657599"/>
          </a:xfrm>
        </p:spPr>
        <p:txBody>
          <a:bodyPr>
            <a:normAutofit/>
          </a:bodyPr>
          <a:lstStyle/>
          <a:p>
            <a:pPr>
              <a:defRPr/>
            </a:pPr>
            <a:r>
              <a:rPr lang="es-ES" sz="2800" dirty="0" smtClean="0"/>
              <a:t>Los prestadores de servicios de atención médica de los establecimientos de carácter público, social y privado, están obligados a integrar y conservar el expediente clínico.</a:t>
            </a:r>
            <a:endParaRPr lang="es-ES" sz="2800" dirty="0"/>
          </a:p>
        </p:txBody>
      </p:sp>
      <p:sp>
        <p:nvSpPr>
          <p:cNvPr id="5" name="4 Marcador de número de diapositiva"/>
          <p:cNvSpPr>
            <a:spLocks noGrp="1"/>
          </p:cNvSpPr>
          <p:nvPr>
            <p:ph type="sldNum" sz="quarter" idx="12"/>
          </p:nvPr>
        </p:nvSpPr>
        <p:spPr/>
        <p:txBody>
          <a:bodyPr/>
          <a:lstStyle/>
          <a:p>
            <a:pPr>
              <a:defRPr/>
            </a:pPr>
            <a:fld id="{655BCE8A-B4D2-44F1-8AD4-317903839BFD}" type="slidenum">
              <a:rPr lang="es-ES" altLang="es-MX" smtClean="0"/>
              <a:pPr>
                <a:defRPr/>
              </a:pPr>
              <a:t>22</a:t>
            </a:fld>
            <a:endParaRPr lang="es-ES" altLang="es-MX"/>
          </a:p>
        </p:txBody>
      </p:sp>
      <p:pic>
        <p:nvPicPr>
          <p:cNvPr id="39942" name="6 Imagen" descr="expedient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3573016"/>
            <a:ext cx="2913860" cy="2826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09639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9882" y="228600"/>
            <a:ext cx="7543800" cy="914400"/>
          </a:xfrm>
        </p:spPr>
        <p:txBody>
          <a:bodyPr/>
          <a:lstStyle/>
          <a:p>
            <a:pPr>
              <a:defRPr/>
            </a:pPr>
            <a:r>
              <a:rPr lang="es-ES" dirty="0" smtClean="0"/>
              <a:t>Expediente clínico</a:t>
            </a:r>
            <a:endParaRPr lang="es-ES" dirty="0"/>
          </a:p>
        </p:txBody>
      </p:sp>
      <p:sp>
        <p:nvSpPr>
          <p:cNvPr id="3" name="2 Marcador de contenido"/>
          <p:cNvSpPr>
            <a:spLocks noGrp="1"/>
          </p:cNvSpPr>
          <p:nvPr>
            <p:ph idx="1"/>
          </p:nvPr>
        </p:nvSpPr>
        <p:spPr>
          <a:xfrm>
            <a:off x="539552" y="1484784"/>
            <a:ext cx="7848798" cy="3925788"/>
          </a:xfrm>
        </p:spPr>
        <p:txBody>
          <a:bodyPr>
            <a:normAutofit/>
          </a:bodyPr>
          <a:lstStyle/>
          <a:p>
            <a:pPr>
              <a:defRPr/>
            </a:pPr>
            <a:r>
              <a:rPr lang="es-ES" sz="2800" dirty="0" smtClean="0"/>
              <a:t>Es propiedad de la institución o del prestador de servicios médicos que los genera, cuando éste, no dependa de una institución. El paciente tiene derechos de titularidad sobre la información y la protección de la confidencialidad de sus datos.</a:t>
            </a:r>
            <a:endParaRPr lang="es-ES" sz="2800" dirty="0"/>
          </a:p>
        </p:txBody>
      </p:sp>
      <p:sp>
        <p:nvSpPr>
          <p:cNvPr id="5" name="4 Marcador de número de diapositiva"/>
          <p:cNvSpPr>
            <a:spLocks noGrp="1"/>
          </p:cNvSpPr>
          <p:nvPr>
            <p:ph type="sldNum" sz="quarter" idx="12"/>
          </p:nvPr>
        </p:nvSpPr>
        <p:spPr/>
        <p:txBody>
          <a:bodyPr/>
          <a:lstStyle/>
          <a:p>
            <a:pPr>
              <a:defRPr/>
            </a:pPr>
            <a:fld id="{2EA1FA8A-BAB1-459D-919F-338097A83D12}" type="slidenum">
              <a:rPr lang="es-ES" altLang="es-MX" smtClean="0"/>
              <a:pPr>
                <a:defRPr/>
              </a:pPr>
              <a:t>23</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9832" y="3861048"/>
            <a:ext cx="3378200" cy="2667000"/>
          </a:xfrm>
          <a:prstGeom prst="rect">
            <a:avLst/>
          </a:prstGeom>
        </p:spPr>
      </p:pic>
    </p:spTree>
    <p:extLst>
      <p:ext uri="{BB962C8B-B14F-4D97-AF65-F5344CB8AC3E}">
        <p14:creationId xmlns:p14="http://schemas.microsoft.com/office/powerpoint/2010/main" val="1686677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63707" y="476672"/>
            <a:ext cx="7543800" cy="914400"/>
          </a:xfrm>
        </p:spPr>
        <p:txBody>
          <a:bodyPr/>
          <a:lstStyle/>
          <a:p>
            <a:pPr>
              <a:defRPr/>
            </a:pPr>
            <a:r>
              <a:rPr lang="es-ES" dirty="0" smtClean="0"/>
              <a:t>Expediente clínico</a:t>
            </a:r>
            <a:endParaRPr lang="es-ES" dirty="0"/>
          </a:p>
        </p:txBody>
      </p:sp>
      <p:sp>
        <p:nvSpPr>
          <p:cNvPr id="3" name="2 Marcador de contenido"/>
          <p:cNvSpPr>
            <a:spLocks noGrp="1"/>
          </p:cNvSpPr>
          <p:nvPr>
            <p:ph idx="1"/>
          </p:nvPr>
        </p:nvSpPr>
        <p:spPr>
          <a:xfrm>
            <a:off x="1115616" y="1527176"/>
            <a:ext cx="7041976" cy="3657599"/>
          </a:xfrm>
        </p:spPr>
        <p:txBody>
          <a:bodyPr>
            <a:normAutofit/>
          </a:bodyPr>
          <a:lstStyle/>
          <a:p>
            <a:pPr>
              <a:defRPr/>
            </a:pPr>
            <a:r>
              <a:rPr lang="es-ES" sz="2800" dirty="0" smtClean="0"/>
              <a:t>Debe ser conservado por un periodo mínimo de </a:t>
            </a:r>
            <a:r>
              <a:rPr lang="es-ES" sz="2800" b="1" dirty="0" smtClean="0"/>
              <a:t>5 años</a:t>
            </a:r>
            <a:r>
              <a:rPr lang="es-ES" sz="2800" dirty="0" smtClean="0"/>
              <a:t>, contados a partir de la fecha del último acto médico.</a:t>
            </a:r>
            <a:endParaRPr lang="es-ES" sz="2800" dirty="0"/>
          </a:p>
        </p:txBody>
      </p:sp>
      <p:sp>
        <p:nvSpPr>
          <p:cNvPr id="5" name="4 Marcador de número de diapositiva"/>
          <p:cNvSpPr>
            <a:spLocks noGrp="1"/>
          </p:cNvSpPr>
          <p:nvPr>
            <p:ph type="sldNum" sz="quarter" idx="12"/>
          </p:nvPr>
        </p:nvSpPr>
        <p:spPr/>
        <p:txBody>
          <a:bodyPr/>
          <a:lstStyle/>
          <a:p>
            <a:pPr>
              <a:defRPr/>
            </a:pPr>
            <a:fld id="{E41F9F60-1BE0-409E-B047-2824EBF09CA9}" type="slidenum">
              <a:rPr lang="es-ES" altLang="es-MX" smtClean="0"/>
              <a:pPr>
                <a:defRPr/>
              </a:pPr>
              <a:t>24</a:t>
            </a:fld>
            <a:endParaRPr lang="es-ES" altLang="es-MX"/>
          </a:p>
        </p:txBody>
      </p:sp>
      <p:pic>
        <p:nvPicPr>
          <p:cNvPr id="41990" name="5 Imagen" descr="aclinicos-ticsalu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3857625"/>
            <a:ext cx="352425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3881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844550" y="228600"/>
            <a:ext cx="7543800" cy="914400"/>
          </a:xfrm>
        </p:spPr>
        <p:txBody>
          <a:bodyPr/>
          <a:lstStyle/>
          <a:p>
            <a:pPr>
              <a:defRPr/>
            </a:pPr>
            <a:r>
              <a:rPr lang="es-ES" dirty="0" smtClean="0"/>
              <a:t>Expediente clínico</a:t>
            </a:r>
            <a:endParaRPr lang="es-ES" dirty="0"/>
          </a:p>
        </p:txBody>
      </p:sp>
      <p:sp>
        <p:nvSpPr>
          <p:cNvPr id="3" name="2 Marcador de contenido"/>
          <p:cNvSpPr>
            <a:spLocks noGrp="1"/>
          </p:cNvSpPr>
          <p:nvPr>
            <p:ph idx="1"/>
          </p:nvPr>
        </p:nvSpPr>
        <p:spPr>
          <a:xfrm>
            <a:off x="757432" y="1355577"/>
            <a:ext cx="7258000" cy="3657599"/>
          </a:xfrm>
        </p:spPr>
        <p:txBody>
          <a:bodyPr>
            <a:normAutofit/>
          </a:bodyPr>
          <a:lstStyle/>
          <a:p>
            <a:pPr>
              <a:defRPr/>
            </a:pPr>
            <a:r>
              <a:rPr lang="es-ES" sz="2800" dirty="0" smtClean="0"/>
              <a:t>Los profesionales de la salud están obligados a proporcionar información verbal al paciente, a quién ejerza la patria potestad, la tutela, representante legal, familiares o autoridades competentes. </a:t>
            </a:r>
            <a:endParaRPr lang="es-ES" sz="2800" dirty="0"/>
          </a:p>
        </p:txBody>
      </p:sp>
      <p:sp>
        <p:nvSpPr>
          <p:cNvPr id="6" name="5 Marcador de número de diapositiva"/>
          <p:cNvSpPr>
            <a:spLocks noGrp="1"/>
          </p:cNvSpPr>
          <p:nvPr>
            <p:ph type="sldNum" sz="quarter" idx="12"/>
          </p:nvPr>
        </p:nvSpPr>
        <p:spPr/>
        <p:txBody>
          <a:bodyPr/>
          <a:lstStyle/>
          <a:p>
            <a:pPr>
              <a:defRPr/>
            </a:pPr>
            <a:fld id="{6A5DE14C-9181-4E94-96BF-CC4E7E738CD1}" type="slidenum">
              <a:rPr lang="es-ES" altLang="es-MX" smtClean="0"/>
              <a:pPr>
                <a:defRPr/>
              </a:pPr>
              <a:t>25</a:t>
            </a:fld>
            <a:endParaRPr lang="es-ES" altLang="es-MX"/>
          </a:p>
        </p:txBody>
      </p:sp>
      <p:pic>
        <p:nvPicPr>
          <p:cNvPr id="45062" name="7 Imagen" descr="RELACI~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04642" y="4221088"/>
            <a:ext cx="4125020" cy="231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66777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650" y="377591"/>
            <a:ext cx="7543800" cy="914400"/>
          </a:xfrm>
        </p:spPr>
        <p:txBody>
          <a:bodyPr/>
          <a:lstStyle/>
          <a:p>
            <a:pPr>
              <a:defRPr/>
            </a:pPr>
            <a:r>
              <a:rPr lang="es-ES" dirty="0" smtClean="0"/>
              <a:t>Expediente clínico</a:t>
            </a:r>
            <a:endParaRPr lang="es-ES" dirty="0"/>
          </a:p>
        </p:txBody>
      </p:sp>
      <p:sp>
        <p:nvSpPr>
          <p:cNvPr id="3" name="2 Marcador de contenido"/>
          <p:cNvSpPr>
            <a:spLocks noGrp="1"/>
          </p:cNvSpPr>
          <p:nvPr>
            <p:ph idx="1"/>
          </p:nvPr>
        </p:nvSpPr>
        <p:spPr>
          <a:xfrm>
            <a:off x="755650" y="1628800"/>
            <a:ext cx="7776790" cy="4392488"/>
          </a:xfrm>
        </p:spPr>
        <p:txBody>
          <a:bodyPr>
            <a:normAutofit/>
          </a:bodyPr>
          <a:lstStyle/>
          <a:p>
            <a:pPr>
              <a:defRPr/>
            </a:pPr>
            <a:r>
              <a:rPr lang="es-ES" sz="2800" dirty="0" smtClean="0"/>
              <a:t>DATOS GENERALES</a:t>
            </a:r>
          </a:p>
          <a:p>
            <a:pPr lvl="1">
              <a:defRPr/>
            </a:pPr>
            <a:r>
              <a:rPr lang="es-ES" sz="2400" dirty="0" smtClean="0"/>
              <a:t>Identificación del consultorio o unidad;</a:t>
            </a:r>
          </a:p>
          <a:p>
            <a:pPr lvl="1">
              <a:defRPr/>
            </a:pPr>
            <a:r>
              <a:rPr lang="es-ES" sz="2400" dirty="0" smtClean="0"/>
              <a:t>Nombre del estomatólogo;</a:t>
            </a:r>
          </a:p>
          <a:p>
            <a:pPr lvl="1">
              <a:defRPr/>
            </a:pPr>
            <a:r>
              <a:rPr lang="es-ES" sz="2400" dirty="0" smtClean="0"/>
              <a:t>Identificación de la Institución o Consultorio. Especificar: Nombre, tipo y ubicación </a:t>
            </a:r>
          </a:p>
          <a:p>
            <a:pPr lvl="1">
              <a:defRPr/>
            </a:pPr>
            <a:r>
              <a:rPr lang="es-ES" sz="2400" dirty="0" smtClean="0"/>
              <a:t>Identificación del paciente: Nombre completo, sexo, edad, domicilio y lugar de residencia.</a:t>
            </a:r>
          </a:p>
          <a:p>
            <a:pPr lvl="1">
              <a:defRPr/>
            </a:pPr>
            <a:endParaRPr lang="es-ES" sz="2400" dirty="0"/>
          </a:p>
        </p:txBody>
      </p:sp>
      <p:sp>
        <p:nvSpPr>
          <p:cNvPr id="5" name="4 Marcador de número de diapositiva"/>
          <p:cNvSpPr>
            <a:spLocks noGrp="1"/>
          </p:cNvSpPr>
          <p:nvPr>
            <p:ph type="sldNum" sz="quarter" idx="12"/>
          </p:nvPr>
        </p:nvSpPr>
        <p:spPr/>
        <p:txBody>
          <a:bodyPr/>
          <a:lstStyle/>
          <a:p>
            <a:pPr>
              <a:defRPr/>
            </a:pPr>
            <a:fld id="{5219C8B8-89DD-4E35-B38A-03E3A192B005}" type="slidenum">
              <a:rPr lang="es-ES" altLang="es-MX" smtClean="0"/>
              <a:pPr>
                <a:defRPr/>
              </a:pPr>
              <a:t>26</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05428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7755" y="388144"/>
            <a:ext cx="7543800" cy="914400"/>
          </a:xfrm>
        </p:spPr>
        <p:txBody>
          <a:bodyPr/>
          <a:lstStyle/>
          <a:p>
            <a:pPr>
              <a:defRPr/>
            </a:pPr>
            <a:r>
              <a:rPr lang="es-ES" dirty="0" smtClean="0"/>
              <a:t>Expediente clínico</a:t>
            </a:r>
            <a:endParaRPr lang="es-ES" dirty="0"/>
          </a:p>
        </p:txBody>
      </p:sp>
      <p:sp>
        <p:nvSpPr>
          <p:cNvPr id="3" name="2 Marcador de contenido"/>
          <p:cNvSpPr>
            <a:spLocks noGrp="1"/>
          </p:cNvSpPr>
          <p:nvPr>
            <p:ph idx="1"/>
          </p:nvPr>
        </p:nvSpPr>
        <p:spPr>
          <a:xfrm>
            <a:off x="755650" y="1268760"/>
            <a:ext cx="4948238" cy="5072063"/>
          </a:xfrm>
        </p:spPr>
        <p:txBody>
          <a:bodyPr>
            <a:normAutofit/>
          </a:bodyPr>
          <a:lstStyle/>
          <a:p>
            <a:pPr>
              <a:buFont typeface="Wingdings" pitchFamily="2" charset="2"/>
              <a:buNone/>
              <a:defRPr/>
            </a:pPr>
            <a:r>
              <a:rPr lang="es-ES" sz="2800" dirty="0" smtClean="0"/>
              <a:t>Debe contar con:</a:t>
            </a:r>
          </a:p>
          <a:p>
            <a:pPr>
              <a:defRPr/>
            </a:pPr>
            <a:r>
              <a:rPr lang="es-ES" sz="2800" dirty="0" smtClean="0"/>
              <a:t>Historia Clínica.</a:t>
            </a:r>
          </a:p>
          <a:p>
            <a:pPr>
              <a:defRPr/>
            </a:pPr>
            <a:r>
              <a:rPr lang="es-ES" sz="2800" dirty="0" smtClean="0"/>
              <a:t>Carta de consentimiento bajo información</a:t>
            </a:r>
          </a:p>
          <a:p>
            <a:pPr>
              <a:defRPr/>
            </a:pPr>
            <a:r>
              <a:rPr lang="es-ES" sz="2800" dirty="0" smtClean="0"/>
              <a:t>Nota de evolución.</a:t>
            </a:r>
          </a:p>
          <a:p>
            <a:pPr>
              <a:defRPr/>
            </a:pPr>
            <a:r>
              <a:rPr lang="es-ES" sz="2800" dirty="0" smtClean="0"/>
              <a:t>Nota de Interconsulta.</a:t>
            </a:r>
          </a:p>
        </p:txBody>
      </p:sp>
      <p:sp>
        <p:nvSpPr>
          <p:cNvPr id="5" name="4 Marcador de número de diapositiva"/>
          <p:cNvSpPr>
            <a:spLocks noGrp="1"/>
          </p:cNvSpPr>
          <p:nvPr>
            <p:ph type="sldNum" sz="quarter" idx="12"/>
          </p:nvPr>
        </p:nvSpPr>
        <p:spPr/>
        <p:txBody>
          <a:bodyPr/>
          <a:lstStyle/>
          <a:p>
            <a:pPr>
              <a:defRPr/>
            </a:pPr>
            <a:fld id="{965BFC26-3418-404A-964E-B17429770C90}" type="slidenum">
              <a:rPr lang="es-ES" altLang="es-MX" smtClean="0"/>
              <a:pPr>
                <a:defRPr/>
              </a:pPr>
              <a:t>27</a:t>
            </a:fld>
            <a:endParaRPr lang="es-ES" altLang="es-MX"/>
          </a:p>
        </p:txBody>
      </p:sp>
      <p:pic>
        <p:nvPicPr>
          <p:cNvPr id="48134" name="5 Imagen" descr="norm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2492896"/>
            <a:ext cx="24511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47161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70752" y="228600"/>
            <a:ext cx="7543800" cy="914400"/>
          </a:xfrm>
        </p:spPr>
        <p:txBody>
          <a:bodyPr/>
          <a:lstStyle/>
          <a:p>
            <a:pPr>
              <a:defRPr/>
            </a:pPr>
            <a:r>
              <a:rPr lang="es-ES" dirty="0" smtClean="0"/>
              <a:t>Historia Clínica</a:t>
            </a:r>
            <a:endParaRPr lang="es-ES" dirty="0"/>
          </a:p>
        </p:txBody>
      </p:sp>
      <p:sp>
        <p:nvSpPr>
          <p:cNvPr id="3" name="2 Marcador de contenido"/>
          <p:cNvSpPr>
            <a:spLocks noGrp="1"/>
          </p:cNvSpPr>
          <p:nvPr>
            <p:ph idx="1"/>
          </p:nvPr>
        </p:nvSpPr>
        <p:spPr>
          <a:xfrm>
            <a:off x="722312" y="1700808"/>
            <a:ext cx="8007350" cy="4191000"/>
          </a:xfrm>
        </p:spPr>
        <p:txBody>
          <a:bodyPr>
            <a:normAutofit/>
          </a:bodyPr>
          <a:lstStyle/>
          <a:p>
            <a:pPr>
              <a:buFont typeface="Wingdings" pitchFamily="2" charset="2"/>
              <a:buNone/>
              <a:defRPr/>
            </a:pPr>
            <a:r>
              <a:rPr lang="es-ES" sz="3200" dirty="0" smtClean="0"/>
              <a:t>Debe incluir:</a:t>
            </a:r>
          </a:p>
          <a:p>
            <a:pPr marL="457200" indent="-457200">
              <a:buFont typeface="+mj-lt"/>
              <a:buAutoNum type="arabicPeriod"/>
              <a:defRPr/>
            </a:pPr>
            <a:r>
              <a:rPr lang="es-ES" sz="3200" dirty="0" smtClean="0"/>
              <a:t>Interrogatorio</a:t>
            </a:r>
          </a:p>
          <a:p>
            <a:pPr marL="457200" indent="-457200">
              <a:buFont typeface="+mj-lt"/>
              <a:buAutoNum type="arabicPeriod"/>
              <a:defRPr/>
            </a:pPr>
            <a:r>
              <a:rPr lang="es-ES" sz="3200" dirty="0" smtClean="0"/>
              <a:t>Factores de riesgo</a:t>
            </a:r>
          </a:p>
          <a:p>
            <a:pPr marL="457200" indent="-457200">
              <a:buFont typeface="+mj-lt"/>
              <a:buAutoNum type="arabicPeriod"/>
              <a:defRPr/>
            </a:pPr>
            <a:r>
              <a:rPr lang="es-ES" sz="3200" dirty="0" smtClean="0"/>
              <a:t>Exploración física</a:t>
            </a:r>
          </a:p>
          <a:p>
            <a:pPr marL="457200" indent="-457200">
              <a:buFont typeface="+mj-lt"/>
              <a:buAutoNum type="arabicPeriod"/>
              <a:defRPr/>
            </a:pPr>
            <a:r>
              <a:rPr lang="es-ES" sz="3200" dirty="0" smtClean="0"/>
              <a:t>Motivo de la consulta</a:t>
            </a:r>
          </a:p>
          <a:p>
            <a:pPr marL="457200" indent="-457200">
              <a:buFont typeface="+mj-lt"/>
              <a:buAutoNum type="arabicPeriod"/>
              <a:defRPr/>
            </a:pPr>
            <a:r>
              <a:rPr lang="es-ES" sz="3200" dirty="0" smtClean="0"/>
              <a:t>Padecimiento actual</a:t>
            </a:r>
          </a:p>
          <a:p>
            <a:pPr>
              <a:buFont typeface="Wingdings" pitchFamily="2" charset="2"/>
              <a:buNone/>
              <a:defRPr/>
            </a:pPr>
            <a:endParaRPr lang="es-ES" sz="4000" dirty="0"/>
          </a:p>
        </p:txBody>
      </p:sp>
      <p:sp>
        <p:nvSpPr>
          <p:cNvPr id="5" name="4 Marcador de número de diapositiva"/>
          <p:cNvSpPr>
            <a:spLocks noGrp="1"/>
          </p:cNvSpPr>
          <p:nvPr>
            <p:ph type="sldNum" sz="quarter" idx="12"/>
          </p:nvPr>
        </p:nvSpPr>
        <p:spPr/>
        <p:txBody>
          <a:bodyPr/>
          <a:lstStyle/>
          <a:p>
            <a:pPr>
              <a:defRPr/>
            </a:pPr>
            <a:fld id="{EBABD02C-9EF5-498F-921E-3BB457DFE029}" type="slidenum">
              <a:rPr lang="es-ES" altLang="es-MX" smtClean="0"/>
              <a:pPr>
                <a:defRPr/>
              </a:pPr>
              <a:t>28</a:t>
            </a:fld>
            <a:endParaRPr lang="es-ES" altLang="es-MX"/>
          </a:p>
        </p:txBody>
      </p:sp>
      <p:pic>
        <p:nvPicPr>
          <p:cNvPr id="49158" name="5 Imagen" descr="2055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86438" y="2571750"/>
            <a:ext cx="2789237"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63717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043608" y="212725"/>
            <a:ext cx="7543800" cy="914400"/>
          </a:xfrm>
        </p:spPr>
        <p:txBody>
          <a:bodyPr/>
          <a:lstStyle/>
          <a:p>
            <a:pPr>
              <a:defRPr/>
            </a:pPr>
            <a:r>
              <a:rPr lang="es-ES" dirty="0" smtClean="0"/>
              <a:t>Historia Clínica</a:t>
            </a:r>
            <a:endParaRPr lang="es-ES" dirty="0"/>
          </a:p>
        </p:txBody>
      </p:sp>
      <p:sp>
        <p:nvSpPr>
          <p:cNvPr id="3" name="2 Marcador de contenido"/>
          <p:cNvSpPr>
            <a:spLocks noGrp="1"/>
          </p:cNvSpPr>
          <p:nvPr>
            <p:ph idx="1"/>
          </p:nvPr>
        </p:nvSpPr>
        <p:spPr>
          <a:xfrm>
            <a:off x="611560" y="1124744"/>
            <a:ext cx="8118102" cy="3657599"/>
          </a:xfrm>
        </p:spPr>
        <p:txBody>
          <a:bodyPr>
            <a:normAutofit/>
          </a:bodyPr>
          <a:lstStyle/>
          <a:p>
            <a:pPr marL="457200" indent="-457200">
              <a:buFont typeface="Wingdings" pitchFamily="2" charset="2"/>
              <a:buNone/>
              <a:defRPr/>
            </a:pPr>
            <a:r>
              <a:rPr lang="es-ES" sz="2800" dirty="0" smtClean="0"/>
              <a:t>6. </a:t>
            </a:r>
            <a:r>
              <a:rPr lang="es-ES" sz="2800" dirty="0" err="1" smtClean="0"/>
              <a:t>Odontograma</a:t>
            </a:r>
            <a:r>
              <a:rPr lang="es-ES" sz="2800" dirty="0" smtClean="0"/>
              <a:t> inicial y de seguimiento</a:t>
            </a:r>
          </a:p>
          <a:p>
            <a:pPr marL="457200" indent="-457200">
              <a:buFont typeface="Wingdings" pitchFamily="2" charset="2"/>
              <a:buNone/>
              <a:defRPr/>
            </a:pPr>
            <a:r>
              <a:rPr lang="es-ES" sz="2800" dirty="0" smtClean="0"/>
              <a:t>7. Estudios de gabinete y laboratorio</a:t>
            </a:r>
          </a:p>
          <a:p>
            <a:pPr marL="457200" indent="-457200">
              <a:buFont typeface="Wingdings" pitchFamily="2" charset="2"/>
              <a:buNone/>
              <a:defRPr/>
            </a:pPr>
            <a:r>
              <a:rPr lang="es-ES" sz="2800" dirty="0" smtClean="0"/>
              <a:t>8. Diagnóstico</a:t>
            </a:r>
          </a:p>
          <a:p>
            <a:pPr marL="457200" indent="-457200">
              <a:buFont typeface="Wingdings" pitchFamily="2" charset="2"/>
              <a:buNone/>
              <a:defRPr/>
            </a:pPr>
            <a:r>
              <a:rPr lang="es-ES" sz="2800" dirty="0" smtClean="0"/>
              <a:t>9. Fecha</a:t>
            </a:r>
          </a:p>
          <a:p>
            <a:pPr marL="457200" indent="-457200">
              <a:buFont typeface="Wingdings" pitchFamily="2" charset="2"/>
              <a:buNone/>
              <a:defRPr/>
            </a:pPr>
            <a:r>
              <a:rPr lang="es-ES" sz="2800" dirty="0" smtClean="0"/>
              <a:t>10. Nombre y Firma del estomatólogo, paciente o representante legal</a:t>
            </a:r>
          </a:p>
          <a:p>
            <a:pPr>
              <a:defRPr/>
            </a:pPr>
            <a:endParaRPr lang="es-ES" sz="2800" dirty="0"/>
          </a:p>
        </p:txBody>
      </p:sp>
      <p:sp>
        <p:nvSpPr>
          <p:cNvPr id="6" name="5 Marcador de número de diapositiva"/>
          <p:cNvSpPr>
            <a:spLocks noGrp="1"/>
          </p:cNvSpPr>
          <p:nvPr>
            <p:ph type="sldNum" sz="quarter" idx="12"/>
          </p:nvPr>
        </p:nvSpPr>
        <p:spPr/>
        <p:txBody>
          <a:bodyPr/>
          <a:lstStyle/>
          <a:p>
            <a:pPr>
              <a:defRPr/>
            </a:pPr>
            <a:fld id="{0F9EFE04-8026-4337-85C0-527C1CCBF4EB}" type="slidenum">
              <a:rPr lang="es-ES" altLang="es-MX" smtClean="0"/>
              <a:pPr>
                <a:defRPr/>
              </a:pPr>
              <a:t>29</a:t>
            </a:fld>
            <a:endParaRPr lang="es-ES" altLang="es-MX"/>
          </a:p>
        </p:txBody>
      </p:sp>
      <p:pic>
        <p:nvPicPr>
          <p:cNvPr id="7"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rotWithShape="1">
          <a:blip r:embed="rId5" cstate="print">
            <a:extLst>
              <a:ext uri="{28A0092B-C50C-407E-A947-70E740481C1C}">
                <a14:useLocalDpi xmlns:a14="http://schemas.microsoft.com/office/drawing/2010/main" val="0"/>
              </a:ext>
            </a:extLst>
          </a:blip>
          <a:srcRect l="444" r="-444" b="24647"/>
          <a:stretch/>
        </p:blipFill>
        <p:spPr>
          <a:xfrm>
            <a:off x="3563888" y="4142532"/>
            <a:ext cx="2928336" cy="2426506"/>
          </a:xfrm>
          <a:prstGeom prst="rect">
            <a:avLst/>
          </a:prstGeom>
        </p:spPr>
      </p:pic>
    </p:spTree>
    <p:extLst>
      <p:ext uri="{BB962C8B-B14F-4D97-AF65-F5344CB8AC3E}">
        <p14:creationId xmlns:p14="http://schemas.microsoft.com/office/powerpoint/2010/main" val="1336698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914400" y="714375"/>
            <a:ext cx="7772400" cy="5641975"/>
          </a:xfrm>
        </p:spPr>
        <p:txBody>
          <a:bodyPr/>
          <a:lstStyle/>
          <a:p>
            <a:pPr eaLnBrk="1" hangingPunct="1">
              <a:spcBef>
                <a:spcPct val="0"/>
              </a:spcBef>
              <a:buFont typeface="Wingdings" pitchFamily="2" charset="2"/>
              <a:buNone/>
            </a:pPr>
            <a:r>
              <a:rPr lang="es-MX" sz="2400" b="1" smtClean="0"/>
              <a:t>CLAVE:</a:t>
            </a:r>
            <a:endParaRPr lang="es-ES" sz="2400" smtClean="0"/>
          </a:p>
          <a:p>
            <a:pPr eaLnBrk="1" hangingPunct="1">
              <a:spcBef>
                <a:spcPct val="0"/>
              </a:spcBef>
              <a:buFont typeface="Wingdings" pitchFamily="2" charset="2"/>
              <a:buNone/>
            </a:pPr>
            <a:r>
              <a:rPr lang="es-ES" sz="2400" smtClean="0"/>
              <a:t>L40030</a:t>
            </a:r>
          </a:p>
          <a:p>
            <a:pPr eaLnBrk="1" hangingPunct="1">
              <a:spcBef>
                <a:spcPct val="0"/>
              </a:spcBef>
              <a:buFont typeface="Wingdings" pitchFamily="2" charset="2"/>
              <a:buNone/>
            </a:pPr>
            <a:endParaRPr lang="es-ES" sz="2400" smtClean="0"/>
          </a:p>
          <a:p>
            <a:pPr eaLnBrk="1" hangingPunct="1">
              <a:spcBef>
                <a:spcPct val="0"/>
              </a:spcBef>
              <a:buFont typeface="Wingdings" pitchFamily="2" charset="2"/>
              <a:buNone/>
            </a:pPr>
            <a:r>
              <a:rPr lang="es-ES_tradnl" sz="2400" b="1" smtClean="0"/>
              <a:t>Créditos</a:t>
            </a:r>
            <a:r>
              <a:rPr lang="es-ES" sz="2400" b="1" smtClean="0"/>
              <a:t>:</a:t>
            </a:r>
            <a:endParaRPr lang="es-ES" sz="2400" smtClean="0"/>
          </a:p>
          <a:p>
            <a:pPr eaLnBrk="1" hangingPunct="1">
              <a:spcBef>
                <a:spcPct val="0"/>
              </a:spcBef>
              <a:buFont typeface="Wingdings" pitchFamily="2" charset="2"/>
              <a:buNone/>
            </a:pPr>
            <a:r>
              <a:rPr lang="es-ES" sz="2400" smtClean="0"/>
              <a:t>6</a:t>
            </a:r>
          </a:p>
          <a:p>
            <a:pPr eaLnBrk="1" hangingPunct="1">
              <a:spcBef>
                <a:spcPct val="0"/>
              </a:spcBef>
              <a:buFont typeface="Wingdings" pitchFamily="2" charset="2"/>
              <a:buNone/>
            </a:pPr>
            <a:endParaRPr lang="es-ES" sz="2400" smtClean="0"/>
          </a:p>
          <a:p>
            <a:pPr eaLnBrk="1" hangingPunct="1">
              <a:spcBef>
                <a:spcPct val="0"/>
              </a:spcBef>
              <a:buFont typeface="Wingdings" pitchFamily="2" charset="2"/>
              <a:buNone/>
            </a:pPr>
            <a:r>
              <a:rPr lang="es-MX" sz="2400" b="1" smtClean="0"/>
              <a:t>TIPO DE UNIDAD DE APRENDIZAJE:</a:t>
            </a:r>
            <a:endParaRPr lang="es-ES" sz="2400" smtClean="0"/>
          </a:p>
          <a:p>
            <a:pPr eaLnBrk="1" hangingPunct="1">
              <a:spcBef>
                <a:spcPct val="0"/>
              </a:spcBef>
              <a:buFont typeface="Wingdings" pitchFamily="2" charset="2"/>
              <a:buNone/>
            </a:pPr>
            <a:r>
              <a:rPr lang="es-ES" sz="2400" smtClean="0"/>
              <a:t>PRACTICA CLÍNICA</a:t>
            </a:r>
          </a:p>
          <a:p>
            <a:pPr eaLnBrk="1" hangingPunct="1">
              <a:spcBef>
                <a:spcPct val="0"/>
              </a:spcBef>
              <a:buFont typeface="Wingdings" pitchFamily="2" charset="2"/>
              <a:buNone/>
            </a:pPr>
            <a:endParaRPr lang="es-ES" sz="2400" smtClean="0"/>
          </a:p>
          <a:p>
            <a:pPr eaLnBrk="1" hangingPunct="1">
              <a:spcBef>
                <a:spcPct val="0"/>
              </a:spcBef>
              <a:buFont typeface="Wingdings" pitchFamily="2" charset="2"/>
              <a:buNone/>
            </a:pPr>
            <a:r>
              <a:rPr lang="es-ES" sz="2400" b="1" smtClean="0"/>
              <a:t>CARÁCTER DE LA UNIDAD DE APRENDIZAJE</a:t>
            </a:r>
            <a:endParaRPr lang="es-ES" sz="2400" smtClean="0"/>
          </a:p>
          <a:p>
            <a:pPr eaLnBrk="1" hangingPunct="1">
              <a:spcBef>
                <a:spcPct val="0"/>
              </a:spcBef>
              <a:buFont typeface="Wingdings" pitchFamily="2" charset="2"/>
              <a:buNone/>
            </a:pPr>
            <a:r>
              <a:rPr lang="es-ES" sz="2400" smtClean="0"/>
              <a:t>OBLIGATORIA</a:t>
            </a:r>
          </a:p>
          <a:p>
            <a:pPr eaLnBrk="1" hangingPunct="1">
              <a:spcBef>
                <a:spcPct val="0"/>
              </a:spcBef>
              <a:buFont typeface="Wingdings" pitchFamily="2" charset="2"/>
              <a:buNone/>
            </a:pPr>
            <a:endParaRPr lang="es-ES" sz="2400" smtClean="0"/>
          </a:p>
          <a:p>
            <a:pPr eaLnBrk="1" hangingPunct="1">
              <a:spcBef>
                <a:spcPct val="0"/>
              </a:spcBef>
              <a:buFont typeface="Wingdings" pitchFamily="2" charset="2"/>
              <a:buNone/>
            </a:pPr>
            <a:r>
              <a:rPr lang="es-ES" sz="2400" b="1" smtClean="0"/>
              <a:t>MODALIDAD:</a:t>
            </a:r>
            <a:endParaRPr lang="es-ES" sz="2400" smtClean="0"/>
          </a:p>
          <a:p>
            <a:pPr eaLnBrk="1" hangingPunct="1">
              <a:spcBef>
                <a:spcPct val="0"/>
              </a:spcBef>
              <a:buFont typeface="Wingdings" pitchFamily="2" charset="2"/>
              <a:buNone/>
            </a:pPr>
            <a:r>
              <a:rPr lang="es-ES" sz="2400" smtClean="0"/>
              <a:t>PRESENCIAL</a:t>
            </a:r>
          </a:p>
          <a:p>
            <a:pPr eaLnBrk="1" hangingPunct="1">
              <a:buFont typeface="Wingdings" pitchFamily="2" charset="2"/>
              <a:buNone/>
            </a:pPr>
            <a:endParaRPr lang="es-ES" smtClean="0"/>
          </a:p>
          <a:p>
            <a:pPr eaLnBrk="1" hangingPunct="1">
              <a:buFont typeface="Wingdings" pitchFamily="2" charset="2"/>
              <a:buNone/>
            </a:pPr>
            <a:endParaRPr lang="es-ES" smtClean="0"/>
          </a:p>
          <a:p>
            <a:pPr eaLnBrk="1" hangingPunct="1">
              <a:buFont typeface="Wingdings" pitchFamily="2" charset="2"/>
              <a:buNone/>
            </a:pPr>
            <a:endParaRPr lang="es-ES" smtClean="0"/>
          </a:p>
          <a:p>
            <a:pPr eaLnBrk="1" hangingPunct="1">
              <a:buFont typeface="Wingdings" pitchFamily="2" charset="2"/>
              <a:buNone/>
            </a:pPr>
            <a:endParaRPr lang="es-ES" smtClean="0"/>
          </a:p>
          <a:p>
            <a:pPr eaLnBrk="1" hangingPunct="1"/>
            <a:endParaRPr lang="es-ES" smtClean="0"/>
          </a:p>
        </p:txBody>
      </p:sp>
      <p:sp>
        <p:nvSpPr>
          <p:cNvPr id="9219"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9D06336-3E09-47FC-A054-DCD9E98FF6EA}" type="slidenum">
              <a:rPr lang="es-ES" smtClean="0">
                <a:solidFill>
                  <a:schemeClr val="tx2"/>
                </a:solidFill>
              </a:rPr>
              <a:pPr eaLnBrk="1" hangingPunct="1"/>
              <a:t>3</a:t>
            </a:fld>
            <a:endParaRPr lang="es-ES" smtClean="0">
              <a:solidFill>
                <a:schemeClr val="tx2"/>
              </a:solidFill>
            </a:endParaRPr>
          </a:p>
        </p:txBody>
      </p:sp>
      <p:pic>
        <p:nvPicPr>
          <p:cNvPr id="9220"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7154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80504"/>
            <a:ext cx="7543800" cy="914400"/>
          </a:xfrm>
        </p:spPr>
        <p:txBody>
          <a:bodyPr/>
          <a:lstStyle/>
          <a:p>
            <a:pPr>
              <a:defRPr/>
            </a:pPr>
            <a:r>
              <a:rPr lang="es-ES" dirty="0" smtClean="0"/>
              <a:t>Historia clínica</a:t>
            </a:r>
            <a:endParaRPr lang="es-ES" dirty="0"/>
          </a:p>
        </p:txBody>
      </p:sp>
      <p:sp>
        <p:nvSpPr>
          <p:cNvPr id="3" name="2 Marcador de contenido"/>
          <p:cNvSpPr>
            <a:spLocks noGrp="1"/>
          </p:cNvSpPr>
          <p:nvPr>
            <p:ph idx="1"/>
          </p:nvPr>
        </p:nvSpPr>
        <p:spPr>
          <a:xfrm>
            <a:off x="611560" y="1772816"/>
            <a:ext cx="6096000" cy="3657599"/>
          </a:xfrm>
        </p:spPr>
        <p:txBody>
          <a:bodyPr>
            <a:noAutofit/>
          </a:bodyPr>
          <a:lstStyle/>
          <a:p>
            <a:pPr>
              <a:defRPr/>
            </a:pPr>
            <a:r>
              <a:rPr lang="es-ES" sz="3200" dirty="0" smtClean="0"/>
              <a:t>Interrogatorio</a:t>
            </a:r>
          </a:p>
          <a:p>
            <a:pPr lvl="1">
              <a:defRPr/>
            </a:pPr>
            <a:r>
              <a:rPr lang="es-ES" sz="2800" dirty="0" smtClean="0"/>
              <a:t>Ficha de identificación </a:t>
            </a:r>
          </a:p>
          <a:p>
            <a:pPr lvl="1">
              <a:defRPr/>
            </a:pPr>
            <a:r>
              <a:rPr lang="es-ES" sz="2800" dirty="0" smtClean="0"/>
              <a:t>Grupo étnico</a:t>
            </a:r>
          </a:p>
          <a:p>
            <a:pPr lvl="1">
              <a:defRPr/>
            </a:pPr>
            <a:r>
              <a:rPr lang="es-ES" sz="2800" dirty="0" smtClean="0"/>
              <a:t>Antecedentes heredo-familiares, Antecedentes personales patológicos </a:t>
            </a:r>
          </a:p>
          <a:p>
            <a:pPr lvl="1">
              <a:defRPr/>
            </a:pPr>
            <a:r>
              <a:rPr lang="es-ES" sz="2800" dirty="0" smtClean="0"/>
              <a:t>Antecedentes personales no patológicos</a:t>
            </a:r>
          </a:p>
          <a:p>
            <a:pPr lvl="1">
              <a:defRPr/>
            </a:pPr>
            <a:r>
              <a:rPr lang="es-ES" sz="2800" dirty="0" smtClean="0"/>
              <a:t>Interrogatorio por aparatos y sistemas</a:t>
            </a:r>
          </a:p>
          <a:p>
            <a:pPr>
              <a:defRPr/>
            </a:pPr>
            <a:endParaRPr lang="es-ES" sz="3200" dirty="0"/>
          </a:p>
        </p:txBody>
      </p:sp>
      <p:sp>
        <p:nvSpPr>
          <p:cNvPr id="5" name="4 Marcador de número de diapositiva"/>
          <p:cNvSpPr>
            <a:spLocks noGrp="1"/>
          </p:cNvSpPr>
          <p:nvPr>
            <p:ph type="sldNum" sz="quarter" idx="12"/>
          </p:nvPr>
        </p:nvSpPr>
        <p:spPr/>
        <p:txBody>
          <a:bodyPr/>
          <a:lstStyle/>
          <a:p>
            <a:pPr>
              <a:defRPr/>
            </a:pPr>
            <a:fld id="{795FF269-991F-48A2-A6A9-9B2E12861552}" type="slidenum">
              <a:rPr lang="es-ES" altLang="es-MX" smtClean="0"/>
              <a:pPr>
                <a:defRPr/>
              </a:pPr>
              <a:t>30</a:t>
            </a:fld>
            <a:endParaRPr lang="es-ES" altLang="es-MX"/>
          </a:p>
        </p:txBody>
      </p:sp>
      <p:pic>
        <p:nvPicPr>
          <p:cNvPr id="51206" name="5 Imagen" descr="20120227110402_noticias20120224b.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90719" y="1268760"/>
            <a:ext cx="3262313"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64734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DOCUMENTOS DENTRO DE LA CLÍNICA</a:t>
            </a:r>
            <a:endParaRPr lang="es-MX" dirty="0"/>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98702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Recibo de pago</a:t>
            </a:r>
            <a:endParaRPr lang="es-MX" dirty="0"/>
          </a:p>
        </p:txBody>
      </p:sp>
      <p:sp>
        <p:nvSpPr>
          <p:cNvPr id="3" name="2 Marcador de contenido"/>
          <p:cNvSpPr>
            <a:spLocks noGrp="1"/>
          </p:cNvSpPr>
          <p:nvPr>
            <p:ph idx="1"/>
          </p:nvPr>
        </p:nvSpPr>
        <p:spPr/>
        <p:txBody>
          <a:bodyPr/>
          <a:lstStyle/>
          <a:p>
            <a:r>
              <a:rPr lang="es-MX" dirty="0" smtClean="0"/>
              <a:t>Cuando un paciente ingresa a una Clínica de la Facultad de Odontología debe realizar los pagos de admisión y de cada uno de los tratamientos requeridos.</a:t>
            </a:r>
          </a:p>
          <a:p>
            <a:r>
              <a:rPr lang="es-MX" dirty="0" smtClean="0"/>
              <a:t>El control de los pagos se lleva a cabo a través de recibos.</a:t>
            </a:r>
          </a:p>
          <a:p>
            <a:r>
              <a:rPr lang="es-MX" dirty="0" smtClean="0"/>
              <a:t>El recibo posee un original y 4 copias. </a:t>
            </a:r>
          </a:p>
        </p:txBody>
      </p:sp>
      <p:pic>
        <p:nvPicPr>
          <p:cNvPr id="4" name="3 Imagen"/>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12413" r="27906"/>
          <a:stretch/>
        </p:blipFill>
        <p:spPr>
          <a:xfrm rot="16200000">
            <a:off x="2327673" y="2965151"/>
            <a:ext cx="1287794" cy="2877045"/>
          </a:xfrm>
          <a:prstGeom prst="rect">
            <a:avLst/>
          </a:prstGeom>
        </p:spPr>
      </p:pic>
      <p:pic>
        <p:nvPicPr>
          <p:cNvPr id="5" name="4 Imagen"/>
          <p:cNvPicPr>
            <a:picLocks noChangeAspect="1"/>
          </p:cNvPicPr>
          <p:nvPr/>
        </p:nvPicPr>
        <p:blipFill rotWithShape="1">
          <a:blip r:embed="rId5" cstate="print">
            <a:duotone>
              <a:prstClr val="black"/>
              <a:srgbClr val="FFD5FF">
                <a:tint val="45000"/>
                <a:satMod val="400000"/>
              </a:srgbClr>
            </a:duotone>
            <a:extLst>
              <a:ext uri="{28A0092B-C50C-407E-A947-70E740481C1C}">
                <a14:useLocalDpi xmlns:a14="http://schemas.microsoft.com/office/drawing/2010/main" val="0"/>
              </a:ext>
            </a:extLst>
          </a:blip>
          <a:srcRect l="12674" t="4708" r="26546"/>
          <a:stretch/>
        </p:blipFill>
        <p:spPr>
          <a:xfrm rot="16200000">
            <a:off x="5713808" y="3021028"/>
            <a:ext cx="1311494" cy="2741591"/>
          </a:xfrm>
          <a:prstGeom prst="rect">
            <a:avLst/>
          </a:prstGeom>
        </p:spPr>
      </p:pic>
      <p:pic>
        <p:nvPicPr>
          <p:cNvPr id="6" name="5 Imagen"/>
          <p:cNvPicPr>
            <a:picLocks noChangeAspect="1"/>
          </p:cNvPicPr>
          <p:nvPr/>
        </p:nvPicPr>
        <p:blipFill rotWithShape="1">
          <a:blip r:embed="rId6" cstate="print">
            <a:extLst>
              <a:ext uri="{28A0092B-C50C-407E-A947-70E740481C1C}">
                <a14:useLocalDpi xmlns:a14="http://schemas.microsoft.com/office/drawing/2010/main" val="0"/>
              </a:ext>
            </a:extLst>
          </a:blip>
          <a:srcRect l="17370" t="2284" r="28807" b="10116"/>
          <a:stretch/>
        </p:blipFill>
        <p:spPr>
          <a:xfrm rot="16200000">
            <a:off x="2300294" y="4522485"/>
            <a:ext cx="1331076" cy="2888522"/>
          </a:xfrm>
          <a:prstGeom prst="rect">
            <a:avLst/>
          </a:prstGeom>
        </p:spPr>
      </p:pic>
      <p:pic>
        <p:nvPicPr>
          <p:cNvPr id="7" name="6 Imagen"/>
          <p:cNvPicPr>
            <a:picLocks noChangeAspect="1"/>
          </p:cNvPicPr>
          <p:nvPr/>
        </p:nvPicPr>
        <p:blipFill rotWithShape="1">
          <a:blip r:embed="rId7" cstate="print">
            <a:extLst>
              <a:ext uri="{28A0092B-C50C-407E-A947-70E740481C1C}">
                <a14:useLocalDpi xmlns:a14="http://schemas.microsoft.com/office/drawing/2010/main" val="0"/>
              </a:ext>
            </a:extLst>
          </a:blip>
          <a:srcRect l="20236" t="6725" r="27406" b="8919"/>
          <a:stretch/>
        </p:blipFill>
        <p:spPr>
          <a:xfrm rot="16200000">
            <a:off x="5788065" y="4589198"/>
            <a:ext cx="1240277" cy="2664296"/>
          </a:xfrm>
          <a:prstGeom prst="rect">
            <a:avLst/>
          </a:prstGeom>
        </p:spPr>
      </p:pic>
      <p:pic>
        <p:nvPicPr>
          <p:cNvPr id="8" name="3 Imagen" descr="Escudo%20UAEM.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47049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Recibo de pago</a:t>
            </a:r>
            <a:endParaRPr lang="es-MX" dirty="0"/>
          </a:p>
        </p:txBody>
      </p:sp>
      <p:sp>
        <p:nvSpPr>
          <p:cNvPr id="3" name="2 Marcador de contenido"/>
          <p:cNvSpPr>
            <a:spLocks noGrp="1"/>
          </p:cNvSpPr>
          <p:nvPr>
            <p:ph idx="1"/>
          </p:nvPr>
        </p:nvSpPr>
        <p:spPr/>
        <p:txBody>
          <a:bodyPr/>
          <a:lstStyle/>
          <a:p>
            <a:r>
              <a:rPr lang="es-MX" dirty="0" smtClean="0"/>
              <a:t>El recibo posee un original y 4 copias. Los de interés para el estudiante son 2:</a:t>
            </a:r>
          </a:p>
          <a:p>
            <a:pPr lvl="1"/>
            <a:r>
              <a:rPr lang="es-MX" dirty="0" smtClean="0"/>
              <a:t>El original que lleva la leyenda de INTERESADO en la parte inferior. Es de color BLANCO.</a:t>
            </a:r>
          </a:p>
          <a:p>
            <a:pPr lvl="1"/>
            <a:r>
              <a:rPr lang="es-MX" dirty="0" smtClean="0"/>
              <a:t>La primera copia que lleva la leyenda de CONTROL ESCOLAR y es el que el alumno va engrapando al expediente de cada paciente. Es de color ROSA.</a:t>
            </a:r>
          </a:p>
        </p:txBody>
      </p:sp>
      <p:pic>
        <p:nvPicPr>
          <p:cNvPr id="4" name="3 Imagen"/>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12413" r="27906"/>
          <a:stretch/>
        </p:blipFill>
        <p:spPr>
          <a:xfrm rot="16200000">
            <a:off x="1478764" y="2998809"/>
            <a:ext cx="1872208" cy="4182677"/>
          </a:xfrm>
          <a:prstGeom prst="rect">
            <a:avLst/>
          </a:prstGeom>
        </p:spPr>
      </p:pic>
      <p:pic>
        <p:nvPicPr>
          <p:cNvPr id="5" name="4 Imagen"/>
          <p:cNvPicPr>
            <a:picLocks noChangeAspect="1"/>
          </p:cNvPicPr>
          <p:nvPr/>
        </p:nvPicPr>
        <p:blipFill rotWithShape="1">
          <a:blip r:embed="rId5" cstate="print">
            <a:duotone>
              <a:prstClr val="black"/>
              <a:srgbClr val="FFD5FF">
                <a:tint val="45000"/>
                <a:satMod val="400000"/>
              </a:srgbClr>
            </a:duotone>
            <a:extLst>
              <a:ext uri="{28A0092B-C50C-407E-A947-70E740481C1C}">
                <a14:useLocalDpi xmlns:a14="http://schemas.microsoft.com/office/drawing/2010/main" val="0"/>
              </a:ext>
            </a:extLst>
          </a:blip>
          <a:srcRect l="12674" t="4708" r="26546"/>
          <a:stretch/>
        </p:blipFill>
        <p:spPr>
          <a:xfrm rot="16200000">
            <a:off x="5907001" y="3114499"/>
            <a:ext cx="1906663" cy="3985752"/>
          </a:xfrm>
          <a:prstGeom prst="rect">
            <a:avLst/>
          </a:prstGeom>
        </p:spPr>
      </p:pic>
      <p:sp>
        <p:nvSpPr>
          <p:cNvPr id="7" name="6 Flecha arriba"/>
          <p:cNvSpPr/>
          <p:nvPr/>
        </p:nvSpPr>
        <p:spPr>
          <a:xfrm>
            <a:off x="2483768" y="6060707"/>
            <a:ext cx="288032" cy="536645"/>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8" name="7 Flecha arriba"/>
          <p:cNvSpPr/>
          <p:nvPr/>
        </p:nvSpPr>
        <p:spPr>
          <a:xfrm>
            <a:off x="6804248" y="6039753"/>
            <a:ext cx="288032" cy="536645"/>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pic>
        <p:nvPicPr>
          <p:cNvPr id="9" name="3 Imagen" descr="Escudo%20UAEM.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10637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PAGO DE ADMISIÓN</a:t>
            </a:r>
            <a:endParaRPr lang="es-MX" dirty="0"/>
          </a:p>
        </p:txBody>
      </p:sp>
      <p:sp>
        <p:nvSpPr>
          <p:cNvPr id="3" name="2 Marcador de contenido"/>
          <p:cNvSpPr>
            <a:spLocks noGrp="1"/>
          </p:cNvSpPr>
          <p:nvPr>
            <p:ph idx="1"/>
          </p:nvPr>
        </p:nvSpPr>
        <p:spPr/>
        <p:txBody>
          <a:bodyPr>
            <a:normAutofit/>
          </a:bodyPr>
          <a:lstStyle/>
          <a:p>
            <a:r>
              <a:rPr lang="es-MX" dirty="0" smtClean="0"/>
              <a:t>DATOS:</a:t>
            </a:r>
          </a:p>
          <a:p>
            <a:pPr lvl="1"/>
            <a:r>
              <a:rPr lang="es-MX" dirty="0" smtClean="0"/>
              <a:t>Nombre del paciente</a:t>
            </a:r>
          </a:p>
          <a:p>
            <a:pPr lvl="1"/>
            <a:r>
              <a:rPr lang="es-MX" dirty="0" smtClean="0"/>
              <a:t>Nombre del Estudiante </a:t>
            </a:r>
          </a:p>
          <a:p>
            <a:pPr lvl="1"/>
            <a:r>
              <a:rPr lang="es-MX" dirty="0" smtClean="0"/>
              <a:t>Fecha </a:t>
            </a:r>
          </a:p>
          <a:p>
            <a:pPr lvl="1"/>
            <a:r>
              <a:rPr lang="es-MX" dirty="0" smtClean="0"/>
              <a:t>Número de expediente</a:t>
            </a:r>
          </a:p>
          <a:p>
            <a:endParaRPr lang="es-MX" dirty="0" smtClean="0"/>
          </a:p>
          <a:p>
            <a:pPr algn="just"/>
            <a:r>
              <a:rPr lang="es-MX" dirty="0" smtClean="0"/>
              <a:t>Este pago es importante ya que a través de éste el paciente adquiere un número de expediente, el cual quedará asentado en su historia Clínica y en el Expediente del estudiante.</a:t>
            </a:r>
            <a:endParaRPr lang="es-MX" dirty="0"/>
          </a:p>
        </p:txBody>
      </p:sp>
      <p:pic>
        <p:nvPicPr>
          <p:cNvPr id="5" name="4 Imagen"/>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12413" r="27906"/>
          <a:stretch/>
        </p:blipFill>
        <p:spPr>
          <a:xfrm rot="16200000">
            <a:off x="5367196" y="401558"/>
            <a:ext cx="1872208" cy="4182677"/>
          </a:xfrm>
          <a:prstGeom prst="rect">
            <a:avLst/>
          </a:prstGeom>
        </p:spPr>
      </p:pic>
      <p:sp>
        <p:nvSpPr>
          <p:cNvPr id="6" name="5 CuadroTexto"/>
          <p:cNvSpPr txBox="1"/>
          <p:nvPr/>
        </p:nvSpPr>
        <p:spPr>
          <a:xfrm>
            <a:off x="6660232" y="1895926"/>
            <a:ext cx="936104" cy="246221"/>
          </a:xfrm>
          <a:prstGeom prst="rect">
            <a:avLst/>
          </a:prstGeom>
          <a:noFill/>
        </p:spPr>
        <p:txBody>
          <a:bodyPr wrap="square" rtlCol="0">
            <a:spAutoFit/>
          </a:bodyPr>
          <a:lstStyle/>
          <a:p>
            <a:r>
              <a:rPr lang="es-MX" sz="1000" dirty="0" smtClean="0">
                <a:solidFill>
                  <a:schemeClr val="bg1"/>
                </a:solidFill>
              </a:rPr>
              <a:t>No. </a:t>
            </a:r>
            <a:r>
              <a:rPr lang="es-MX" sz="1000" dirty="0" err="1" smtClean="0">
                <a:solidFill>
                  <a:schemeClr val="bg1"/>
                </a:solidFill>
              </a:rPr>
              <a:t>Exp</a:t>
            </a:r>
            <a:r>
              <a:rPr lang="es-MX" sz="1000" dirty="0" smtClean="0">
                <a:solidFill>
                  <a:schemeClr val="bg1"/>
                </a:solidFill>
              </a:rPr>
              <a:t>. 659</a:t>
            </a:r>
            <a:endParaRPr lang="es-MX" sz="1000" dirty="0">
              <a:solidFill>
                <a:schemeClr val="bg1"/>
              </a:solidFill>
            </a:endParaRPr>
          </a:p>
        </p:txBody>
      </p:sp>
      <p:sp>
        <p:nvSpPr>
          <p:cNvPr id="7" name="6 Flecha abajo"/>
          <p:cNvSpPr/>
          <p:nvPr/>
        </p:nvSpPr>
        <p:spPr>
          <a:xfrm>
            <a:off x="6948264" y="1124744"/>
            <a:ext cx="180020" cy="7711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6633356" y="755412"/>
            <a:ext cx="989856" cy="369332"/>
          </a:xfrm>
          <a:prstGeom prst="rect">
            <a:avLst/>
          </a:prstGeom>
          <a:noFill/>
        </p:spPr>
        <p:txBody>
          <a:bodyPr wrap="square" rtlCol="0">
            <a:spAutoFit/>
          </a:bodyPr>
          <a:lstStyle/>
          <a:p>
            <a:r>
              <a:rPr lang="es-MX" dirty="0" smtClean="0"/>
              <a:t>Ejemplo </a:t>
            </a:r>
            <a:endParaRPr lang="es-MX" dirty="0"/>
          </a:p>
        </p:txBody>
      </p:sp>
      <p:pic>
        <p:nvPicPr>
          <p:cNvPr id="9"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88775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Partes de la Historia Clínica </a:t>
            </a:r>
            <a:endParaRPr lang="es-MX" dirty="0"/>
          </a:p>
        </p:txBody>
      </p:sp>
      <p:pic>
        <p:nvPicPr>
          <p:cNvPr id="6" name="5 Marcador de contenido"/>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66383" t="6532" r="4608" b="52755"/>
          <a:stretch/>
        </p:blipFill>
        <p:spPr>
          <a:xfrm rot="16200000">
            <a:off x="1562708" y="389620"/>
            <a:ext cx="2808312" cy="5574704"/>
          </a:xfrm>
        </p:spPr>
      </p:pic>
      <p:sp>
        <p:nvSpPr>
          <p:cNvPr id="7" name="6 Flecha derecha"/>
          <p:cNvSpPr/>
          <p:nvPr/>
        </p:nvSpPr>
        <p:spPr>
          <a:xfrm>
            <a:off x="5364088" y="2060848"/>
            <a:ext cx="144016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7020272" y="1772816"/>
            <a:ext cx="1872208" cy="646331"/>
          </a:xfrm>
          <a:prstGeom prst="rect">
            <a:avLst/>
          </a:prstGeom>
          <a:noFill/>
        </p:spPr>
        <p:txBody>
          <a:bodyPr wrap="square" rtlCol="0">
            <a:spAutoFit/>
          </a:bodyPr>
          <a:lstStyle/>
          <a:p>
            <a:pPr algn="ctr"/>
            <a:r>
              <a:rPr lang="es-MX" dirty="0" smtClean="0"/>
              <a:t>IDENTIFICACIÓN DE LA UNIDAD</a:t>
            </a:r>
            <a:endParaRPr lang="es-MX" dirty="0"/>
          </a:p>
        </p:txBody>
      </p:sp>
      <p:sp>
        <p:nvSpPr>
          <p:cNvPr id="9" name="8 Flecha derecha"/>
          <p:cNvSpPr/>
          <p:nvPr/>
        </p:nvSpPr>
        <p:spPr>
          <a:xfrm>
            <a:off x="5364088" y="3212976"/>
            <a:ext cx="1152128"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uadroTexto"/>
          <p:cNvSpPr txBox="1"/>
          <p:nvPr/>
        </p:nvSpPr>
        <p:spPr>
          <a:xfrm>
            <a:off x="6516216" y="2959784"/>
            <a:ext cx="2376264" cy="1477328"/>
          </a:xfrm>
          <a:prstGeom prst="rect">
            <a:avLst/>
          </a:prstGeom>
          <a:noFill/>
        </p:spPr>
        <p:txBody>
          <a:bodyPr wrap="square" rtlCol="0">
            <a:spAutoFit/>
          </a:bodyPr>
          <a:lstStyle/>
          <a:p>
            <a:pPr algn="ctr"/>
            <a:r>
              <a:rPr lang="es-MX" dirty="0" smtClean="0"/>
              <a:t>SE REGISTRA NÚMERO DE EXPEDIENTE DEL PACIENTE Y LA FECHA DE INGRESO DEL PACIENTE</a:t>
            </a:r>
            <a:endParaRPr lang="es-MX" dirty="0"/>
          </a:p>
        </p:txBody>
      </p:sp>
      <p:sp>
        <p:nvSpPr>
          <p:cNvPr id="11" name="10 Flecha abajo"/>
          <p:cNvSpPr/>
          <p:nvPr/>
        </p:nvSpPr>
        <p:spPr>
          <a:xfrm>
            <a:off x="4644008" y="4365104"/>
            <a:ext cx="216024"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CuadroTexto"/>
          <p:cNvSpPr txBox="1"/>
          <p:nvPr/>
        </p:nvSpPr>
        <p:spPr>
          <a:xfrm>
            <a:off x="3491880" y="5398577"/>
            <a:ext cx="2556284" cy="646331"/>
          </a:xfrm>
          <a:prstGeom prst="rect">
            <a:avLst/>
          </a:prstGeom>
          <a:noFill/>
        </p:spPr>
        <p:txBody>
          <a:bodyPr wrap="square" rtlCol="0">
            <a:spAutoFit/>
          </a:bodyPr>
          <a:lstStyle/>
          <a:p>
            <a:pPr algn="ctr"/>
            <a:r>
              <a:rPr lang="es-MX" dirty="0" smtClean="0"/>
              <a:t>FECHA DE ELABORACIÓN DE LA HISTORIA CLÍNICA</a:t>
            </a:r>
            <a:endParaRPr lang="es-MX" dirty="0"/>
          </a:p>
        </p:txBody>
      </p:sp>
      <p:pic>
        <p:nvPicPr>
          <p:cNvPr id="13"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55924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Ficha de identificación</a:t>
            </a:r>
            <a:endParaRPr lang="es-MX" dirty="0"/>
          </a:p>
        </p:txBody>
      </p:sp>
      <p:pic>
        <p:nvPicPr>
          <p:cNvPr id="6" name="5 Marcador de contenido"/>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7916" t="7010" r="33149" b="56066"/>
          <a:stretch/>
        </p:blipFill>
        <p:spPr>
          <a:xfrm rot="16200000">
            <a:off x="3219430" y="3770188"/>
            <a:ext cx="2701868" cy="2883592"/>
          </a:xfrm>
        </p:spPr>
      </p:pic>
      <p:sp>
        <p:nvSpPr>
          <p:cNvPr id="3" name="2 CuadroTexto"/>
          <p:cNvSpPr txBox="1"/>
          <p:nvPr/>
        </p:nvSpPr>
        <p:spPr>
          <a:xfrm>
            <a:off x="323528" y="1700808"/>
            <a:ext cx="8424936" cy="2308324"/>
          </a:xfrm>
          <a:prstGeom prst="rect">
            <a:avLst/>
          </a:prstGeom>
          <a:noFill/>
        </p:spPr>
        <p:txBody>
          <a:bodyPr wrap="square" rtlCol="0">
            <a:spAutoFit/>
          </a:bodyPr>
          <a:lstStyle/>
          <a:p>
            <a:r>
              <a:rPr lang="es-MX" sz="2400" dirty="0" smtClean="0"/>
              <a:t>El interrogatorio es un punto </a:t>
            </a:r>
            <a:r>
              <a:rPr lang="es-MX" sz="2400" dirty="0"/>
              <a:t>esencial del contacto </a:t>
            </a:r>
            <a:r>
              <a:rPr lang="es-MX" sz="2400" dirty="0" smtClean="0"/>
              <a:t>odontólogo-paciente</a:t>
            </a:r>
            <a:r>
              <a:rPr lang="es-MX" sz="2400" dirty="0"/>
              <a:t>, su base fundamental es la confianza, respeto y sinceridad de ambas partes. Debe iniciarse con la presentación mutua, la toma de los datos generales, el registro del motivo de consulta y la enfermedad actual o padecimiento tal y como el paciente la describe.</a:t>
            </a:r>
          </a:p>
        </p:txBody>
      </p:sp>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24924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dirty="0" smtClean="0"/>
              <a:t>Motivo de la consulta</a:t>
            </a:r>
            <a:endParaRPr lang="es-MX" dirty="0"/>
          </a:p>
        </p:txBody>
      </p:sp>
      <p:pic>
        <p:nvPicPr>
          <p:cNvPr id="6" name="5 Marcador de contenido"/>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4430" t="5357" r="3348" b="54542"/>
          <a:stretch/>
        </p:blipFill>
        <p:spPr>
          <a:xfrm rot="16200000">
            <a:off x="-249517" y="2273852"/>
            <a:ext cx="5034523" cy="3456383"/>
          </a:xfrm>
        </p:spPr>
      </p:pic>
      <p:sp>
        <p:nvSpPr>
          <p:cNvPr id="8" name="7 Marcador de contenido"/>
          <p:cNvSpPr>
            <a:spLocks noGrp="1"/>
          </p:cNvSpPr>
          <p:nvPr>
            <p:ph sz="half" idx="2"/>
          </p:nvPr>
        </p:nvSpPr>
        <p:spPr/>
        <p:txBody>
          <a:bodyPr/>
          <a:lstStyle/>
          <a:p>
            <a:r>
              <a:rPr lang="es-MX" dirty="0" smtClean="0"/>
              <a:t>Es la expresión del paciente por la que solicita atención dental. </a:t>
            </a:r>
          </a:p>
          <a:p>
            <a:r>
              <a:rPr lang="es-MX" dirty="0" smtClean="0"/>
              <a:t>Puede haber uno o varios y deben ser expresados desde el inicio para normar la conducta terapéutica</a:t>
            </a:r>
            <a:endParaRPr lang="es-MX" dirty="0"/>
          </a:p>
        </p:txBody>
      </p:sp>
      <p:sp>
        <p:nvSpPr>
          <p:cNvPr id="9" name="8 Flecha izquierda"/>
          <p:cNvSpPr/>
          <p:nvPr/>
        </p:nvSpPr>
        <p:spPr>
          <a:xfrm>
            <a:off x="3923928" y="5805264"/>
            <a:ext cx="504056" cy="2880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24924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Antecedentes Heredofamiliares</a:t>
            </a:r>
            <a:endParaRPr lang="es-MX" dirty="0"/>
          </a:p>
        </p:txBody>
      </p:sp>
      <p:pic>
        <p:nvPicPr>
          <p:cNvPr id="6" name="5 Marcador de contenido"/>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t="46856" b="7533"/>
          <a:stretch/>
        </p:blipFill>
        <p:spPr>
          <a:xfrm rot="16200000">
            <a:off x="4022734" y="2394090"/>
            <a:ext cx="5124556" cy="3305944"/>
          </a:xfrm>
        </p:spPr>
      </p:pic>
      <p:sp>
        <p:nvSpPr>
          <p:cNvPr id="4" name="3 Marcador de contenido"/>
          <p:cNvSpPr>
            <a:spLocks noGrp="1"/>
          </p:cNvSpPr>
          <p:nvPr>
            <p:ph sz="half" idx="2"/>
          </p:nvPr>
        </p:nvSpPr>
        <p:spPr>
          <a:xfrm>
            <a:off x="179512" y="1772816"/>
            <a:ext cx="4536504" cy="4525963"/>
          </a:xfrm>
        </p:spPr>
        <p:txBody>
          <a:bodyPr>
            <a:normAutofit/>
          </a:bodyPr>
          <a:lstStyle/>
          <a:p>
            <a:r>
              <a:rPr lang="es-MX" sz="3200" dirty="0"/>
              <a:t>En este apartado puede describirse cualquier padecimiento de los familiares de línea directa del paciente (abuelos, padres, hermanos, tíos y primos sanguíneos no </a:t>
            </a:r>
            <a:r>
              <a:rPr lang="es-MX" sz="3200" dirty="0" smtClean="0"/>
              <a:t>políticos). </a:t>
            </a:r>
            <a:endParaRPr lang="es-MX" sz="3200" dirty="0"/>
          </a:p>
        </p:txBody>
      </p:sp>
      <p:sp>
        <p:nvSpPr>
          <p:cNvPr id="5" name="4 Flecha izquierda"/>
          <p:cNvSpPr/>
          <p:nvPr/>
        </p:nvSpPr>
        <p:spPr>
          <a:xfrm>
            <a:off x="7596336" y="3140968"/>
            <a:ext cx="936104"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24924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t="47875" b="9153"/>
          <a:stretch/>
        </p:blipFill>
        <p:spPr>
          <a:xfrm rot="16200000">
            <a:off x="-555202" y="2147490"/>
            <a:ext cx="4481048" cy="2723588"/>
          </a:xfrm>
        </p:spPr>
      </p:pic>
      <p:sp>
        <p:nvSpPr>
          <p:cNvPr id="4" name="3 Marcador de contenido"/>
          <p:cNvSpPr>
            <a:spLocks noGrp="1"/>
          </p:cNvSpPr>
          <p:nvPr>
            <p:ph sz="half" idx="2"/>
          </p:nvPr>
        </p:nvSpPr>
        <p:spPr>
          <a:xfrm>
            <a:off x="3052936" y="476672"/>
            <a:ext cx="5773948" cy="2260848"/>
          </a:xfrm>
        </p:spPr>
        <p:txBody>
          <a:bodyPr/>
          <a:lstStyle/>
          <a:p>
            <a:r>
              <a:rPr lang="es-MX" dirty="0" smtClean="0"/>
              <a:t>Se cuestiona sobre antecedentes personales patológicos, no patológicos, antecedentes quirúrgicos, traumáticos, alérgicos y </a:t>
            </a:r>
            <a:r>
              <a:rPr lang="es-MX" dirty="0" err="1" smtClean="0"/>
              <a:t>gineco</a:t>
            </a:r>
            <a:r>
              <a:rPr lang="es-MX" dirty="0" smtClean="0"/>
              <a:t>-obstétricos.</a:t>
            </a:r>
            <a:endParaRPr lang="es-MX" dirty="0"/>
          </a:p>
        </p:txBody>
      </p:sp>
      <p:pic>
        <p:nvPicPr>
          <p:cNvPr id="5" name="4 Imagen"/>
          <p:cNvPicPr>
            <a:picLocks noChangeAspect="1"/>
          </p:cNvPicPr>
          <p:nvPr/>
        </p:nvPicPr>
        <p:blipFill rotWithShape="1">
          <a:blip r:embed="rId4" cstate="print">
            <a:extLst>
              <a:ext uri="{28A0092B-C50C-407E-A947-70E740481C1C}">
                <a14:useLocalDpi xmlns:a14="http://schemas.microsoft.com/office/drawing/2010/main" val="0"/>
              </a:ext>
            </a:extLst>
          </a:blip>
          <a:srcRect l="3146" t="1662" r="3146" b="12199"/>
          <a:stretch/>
        </p:blipFill>
        <p:spPr>
          <a:xfrm rot="5400000">
            <a:off x="4577452" y="2055396"/>
            <a:ext cx="3170422" cy="5053535"/>
          </a:xfrm>
          <a:prstGeom prst="rect">
            <a:avLst/>
          </a:prstGeom>
        </p:spPr>
      </p:pic>
      <p:pic>
        <p:nvPicPr>
          <p:cNvPr id="7"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24924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914400" y="812800"/>
            <a:ext cx="7772400" cy="5856288"/>
          </a:xfrm>
        </p:spPr>
        <p:txBody>
          <a:bodyPr/>
          <a:lstStyle/>
          <a:p>
            <a:pPr eaLnBrk="1" hangingPunct="1">
              <a:buFont typeface="Wingdings" pitchFamily="2" charset="2"/>
              <a:buNone/>
            </a:pPr>
            <a:r>
              <a:rPr lang="es-MX" sz="2400" b="1" smtClean="0"/>
              <a:t>PRERREQUISITOS (TEMAS APRENDIDOS):</a:t>
            </a:r>
            <a:endParaRPr lang="es-ES" sz="2400" smtClean="0"/>
          </a:p>
          <a:p>
            <a:pPr eaLnBrk="1" hangingPunct="1"/>
            <a:r>
              <a:rPr lang="es-ES" sz="2400" smtClean="0"/>
              <a:t>MATERIALES DENTALES</a:t>
            </a:r>
          </a:p>
          <a:p>
            <a:pPr eaLnBrk="1" hangingPunct="1"/>
            <a:r>
              <a:rPr lang="es-ES" sz="2400" smtClean="0"/>
              <a:t>OPERATORIA DENTAL I Y II</a:t>
            </a:r>
          </a:p>
          <a:p>
            <a:pPr eaLnBrk="1" hangingPunct="1"/>
            <a:r>
              <a:rPr lang="es-ES" sz="2400" smtClean="0"/>
              <a:t>PREVENTIVA III</a:t>
            </a:r>
          </a:p>
          <a:p>
            <a:pPr eaLnBrk="1" hangingPunct="1">
              <a:buFont typeface="Wingdings" pitchFamily="2" charset="2"/>
              <a:buNone/>
            </a:pPr>
            <a:endParaRPr lang="es-ES" sz="2400" smtClean="0"/>
          </a:p>
          <a:p>
            <a:pPr eaLnBrk="1" hangingPunct="1">
              <a:buFont typeface="Wingdings" pitchFamily="2" charset="2"/>
              <a:buNone/>
            </a:pPr>
            <a:endParaRPr lang="es-ES" sz="2400" smtClean="0"/>
          </a:p>
          <a:p>
            <a:pPr eaLnBrk="1" hangingPunct="1">
              <a:buFont typeface="Wingdings" pitchFamily="2" charset="2"/>
              <a:buNone/>
            </a:pPr>
            <a:r>
              <a:rPr lang="es-ES" sz="2400" b="1" smtClean="0"/>
              <a:t>UNIDAD(ES) DE APRENDIZAJE CONSECUENTE (SERIADAS Y RECOMENDADAS):</a:t>
            </a:r>
            <a:endParaRPr lang="es-ES" sz="2400" smtClean="0"/>
          </a:p>
          <a:p>
            <a:pPr eaLnBrk="1" hangingPunct="1"/>
            <a:r>
              <a:rPr lang="es-ES" sz="2400" smtClean="0"/>
              <a:t>CLÍNICA DE OPERATORIA DENTAL I</a:t>
            </a:r>
          </a:p>
          <a:p>
            <a:pPr eaLnBrk="1" hangingPunct="1"/>
            <a:r>
              <a:rPr lang="es-ES" sz="2400" smtClean="0"/>
              <a:t> CLÍNICA DE OPERATORIA DENTAL II</a:t>
            </a:r>
          </a:p>
        </p:txBody>
      </p:sp>
      <p:sp>
        <p:nvSpPr>
          <p:cNvPr id="10243"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725186A-52DD-4E50-BF6A-848430695252}" type="slidenum">
              <a:rPr lang="es-ES" smtClean="0">
                <a:solidFill>
                  <a:schemeClr val="tx2"/>
                </a:solidFill>
              </a:rPr>
              <a:pPr eaLnBrk="1" hangingPunct="1"/>
              <a:t>4</a:t>
            </a:fld>
            <a:endParaRPr lang="es-ES" smtClean="0">
              <a:solidFill>
                <a:schemeClr val="tx2"/>
              </a:solidFill>
            </a:endParaRPr>
          </a:p>
        </p:txBody>
      </p:sp>
      <p:pic>
        <p:nvPicPr>
          <p:cNvPr id="1024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08195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Firma de veracidad de datos</a:t>
            </a:r>
            <a:endParaRPr lang="es-MX" dirty="0"/>
          </a:p>
        </p:txBody>
      </p:sp>
      <p:sp>
        <p:nvSpPr>
          <p:cNvPr id="4" name="3 Marcador de contenido"/>
          <p:cNvSpPr>
            <a:spLocks noGrp="1"/>
          </p:cNvSpPr>
          <p:nvPr>
            <p:ph sz="half" idx="2"/>
          </p:nvPr>
        </p:nvSpPr>
        <p:spPr/>
        <p:txBody>
          <a:bodyPr/>
          <a:lstStyle/>
          <a:p>
            <a:r>
              <a:rPr lang="es-MX" dirty="0" smtClean="0"/>
              <a:t>El paciente debe firmar declarando haber contestado con la verdad</a:t>
            </a:r>
            <a:endParaRPr lang="es-MX" dirty="0"/>
          </a:p>
        </p:txBody>
      </p:sp>
      <p:pic>
        <p:nvPicPr>
          <p:cNvPr id="7" name="6 Marcador de contenido"/>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8997" t="1" r="32582" b="41991"/>
          <a:stretch/>
        </p:blipFill>
        <p:spPr>
          <a:xfrm>
            <a:off x="812750" y="1484784"/>
            <a:ext cx="3336210" cy="4683051"/>
          </a:xfrm>
        </p:spPr>
      </p:pic>
      <p:sp>
        <p:nvSpPr>
          <p:cNvPr id="8" name="7 Flecha izquierda"/>
          <p:cNvSpPr/>
          <p:nvPr/>
        </p:nvSpPr>
        <p:spPr>
          <a:xfrm>
            <a:off x="3707904" y="4509120"/>
            <a:ext cx="1080120" cy="36004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67120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28600"/>
            <a:ext cx="7543800" cy="914400"/>
          </a:xfrm>
        </p:spPr>
        <p:txBody>
          <a:bodyPr/>
          <a:lstStyle/>
          <a:p>
            <a:pPr>
              <a:defRPr/>
            </a:pPr>
            <a:r>
              <a:rPr lang="es-ES" dirty="0" smtClean="0"/>
              <a:t>Historia Clínica</a:t>
            </a:r>
            <a:endParaRPr lang="es-ES" dirty="0"/>
          </a:p>
        </p:txBody>
      </p:sp>
      <p:sp>
        <p:nvSpPr>
          <p:cNvPr id="3" name="2 Marcador de contenido"/>
          <p:cNvSpPr>
            <a:spLocks noGrp="1"/>
          </p:cNvSpPr>
          <p:nvPr>
            <p:ph idx="1"/>
          </p:nvPr>
        </p:nvSpPr>
        <p:spPr>
          <a:xfrm>
            <a:off x="381000" y="2493963"/>
            <a:ext cx="8007350" cy="4191000"/>
          </a:xfrm>
        </p:spPr>
        <p:txBody>
          <a:bodyPr/>
          <a:lstStyle/>
          <a:p>
            <a:pPr>
              <a:defRPr/>
            </a:pPr>
            <a:r>
              <a:rPr lang="es-ES" sz="3600" dirty="0" smtClean="0"/>
              <a:t>Exploración física</a:t>
            </a:r>
          </a:p>
          <a:p>
            <a:pPr lvl="1">
              <a:defRPr/>
            </a:pPr>
            <a:r>
              <a:rPr lang="es-ES" sz="3200" dirty="0" err="1" smtClean="0"/>
              <a:t>Habitus</a:t>
            </a:r>
            <a:r>
              <a:rPr lang="es-ES" sz="3200" dirty="0" smtClean="0"/>
              <a:t> exterior</a:t>
            </a:r>
          </a:p>
          <a:p>
            <a:pPr lvl="1">
              <a:defRPr/>
            </a:pPr>
            <a:r>
              <a:rPr lang="es-ES" sz="3200" dirty="0" smtClean="0"/>
              <a:t>Signos vitales</a:t>
            </a:r>
          </a:p>
          <a:p>
            <a:pPr lvl="1">
              <a:defRPr/>
            </a:pPr>
            <a:r>
              <a:rPr lang="es-ES" sz="3200" dirty="0" smtClean="0"/>
              <a:t>Peso y talla</a:t>
            </a:r>
          </a:p>
          <a:p>
            <a:pPr lvl="1">
              <a:defRPr/>
            </a:pPr>
            <a:r>
              <a:rPr lang="es-ES" sz="3200" dirty="0" smtClean="0"/>
              <a:t>Datos de la cavidad bucal, cabeza</a:t>
            </a:r>
            <a:r>
              <a:rPr lang="es-ES" sz="3200" dirty="0"/>
              <a:t> </a:t>
            </a:r>
            <a:r>
              <a:rPr lang="es-ES" sz="3200" dirty="0" smtClean="0"/>
              <a:t>y cuello.</a:t>
            </a:r>
          </a:p>
          <a:p>
            <a:pPr>
              <a:defRPr/>
            </a:pPr>
            <a:endParaRPr lang="es-ES" sz="3600" dirty="0"/>
          </a:p>
        </p:txBody>
      </p:sp>
      <p:sp>
        <p:nvSpPr>
          <p:cNvPr id="5" name="4 Marcador de número de diapositiva"/>
          <p:cNvSpPr>
            <a:spLocks noGrp="1"/>
          </p:cNvSpPr>
          <p:nvPr>
            <p:ph type="sldNum" sz="quarter" idx="12"/>
          </p:nvPr>
        </p:nvSpPr>
        <p:spPr/>
        <p:txBody>
          <a:bodyPr/>
          <a:lstStyle/>
          <a:p>
            <a:pPr>
              <a:defRPr/>
            </a:pPr>
            <a:fld id="{14156DA1-57E4-41E7-BD67-488EAFB4B702}" type="slidenum">
              <a:rPr lang="es-ES" altLang="es-MX" smtClean="0"/>
              <a:pPr>
                <a:defRPr/>
              </a:pPr>
              <a:t>41</a:t>
            </a:fld>
            <a:endParaRPr lang="es-ES" altLang="es-MX"/>
          </a:p>
        </p:txBody>
      </p:sp>
      <p:pic>
        <p:nvPicPr>
          <p:cNvPr id="52230" name="5 Imagen" descr="0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1646852"/>
            <a:ext cx="3146102" cy="235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93524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Examen Clínico Estomatológico</a:t>
            </a:r>
            <a:endParaRPr lang="es-MX" dirty="0"/>
          </a:p>
        </p:txBody>
      </p:sp>
      <p:sp>
        <p:nvSpPr>
          <p:cNvPr id="3" name="2 Marcador de contenido"/>
          <p:cNvSpPr>
            <a:spLocks noGrp="1"/>
          </p:cNvSpPr>
          <p:nvPr>
            <p:ph idx="1"/>
          </p:nvPr>
        </p:nvSpPr>
        <p:spPr/>
        <p:txBody>
          <a:bodyPr/>
          <a:lstStyle/>
          <a:p>
            <a:pPr marL="0" indent="0">
              <a:buNone/>
            </a:pPr>
            <a:r>
              <a:rPr lang="es-MX" dirty="0" smtClean="0"/>
              <a:t>Incluye:</a:t>
            </a:r>
          </a:p>
          <a:p>
            <a:r>
              <a:rPr lang="es-MX" dirty="0" smtClean="0"/>
              <a:t>Articulación </a:t>
            </a:r>
            <a:r>
              <a:rPr lang="es-MX" dirty="0" err="1" smtClean="0"/>
              <a:t>Temporomandibular</a:t>
            </a:r>
            <a:endParaRPr lang="es-MX" dirty="0" smtClean="0"/>
          </a:p>
          <a:p>
            <a:r>
              <a:rPr lang="es-MX" dirty="0" smtClean="0"/>
              <a:t>Ganglios</a:t>
            </a:r>
          </a:p>
          <a:p>
            <a:r>
              <a:rPr lang="es-MX" dirty="0" smtClean="0"/>
              <a:t>Labios</a:t>
            </a:r>
          </a:p>
          <a:p>
            <a:r>
              <a:rPr lang="es-MX" dirty="0" smtClean="0"/>
              <a:t>Lengua</a:t>
            </a:r>
          </a:p>
          <a:p>
            <a:r>
              <a:rPr lang="es-MX" dirty="0" smtClean="0"/>
              <a:t>Oclusión </a:t>
            </a:r>
          </a:p>
          <a:p>
            <a:r>
              <a:rPr lang="es-MX" dirty="0" smtClean="0"/>
              <a:t>Hábitos </a:t>
            </a:r>
            <a:r>
              <a:rPr lang="es-MX" dirty="0" err="1" smtClean="0"/>
              <a:t>parafuncionales</a:t>
            </a:r>
            <a:endParaRPr lang="es-MX" dirty="0" smtClean="0"/>
          </a:p>
          <a:p>
            <a:r>
              <a:rPr lang="es-MX" dirty="0" smtClean="0"/>
              <a:t>Evaluación periodontal</a:t>
            </a:r>
          </a:p>
          <a:p>
            <a:r>
              <a:rPr lang="es-MX" dirty="0" err="1" smtClean="0"/>
              <a:t>Odontograma</a:t>
            </a:r>
            <a:r>
              <a:rPr lang="es-MX" dirty="0" smtClean="0"/>
              <a:t> </a:t>
            </a:r>
          </a:p>
          <a:p>
            <a:r>
              <a:rPr lang="es-MX" dirty="0" smtClean="0"/>
              <a:t>Dientes  </a:t>
            </a:r>
          </a:p>
          <a:p>
            <a:endParaRPr lang="es-MX" dirty="0" smtClean="0"/>
          </a:p>
          <a:p>
            <a:endParaRPr lang="es-MX" dirty="0" smtClean="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7392" b="13465"/>
          <a:stretch/>
        </p:blipFill>
        <p:spPr>
          <a:xfrm rot="5400000">
            <a:off x="4651146" y="2125718"/>
            <a:ext cx="3626188" cy="4792593"/>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53373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Higiene Bucal </a:t>
            </a:r>
            <a:endParaRPr lang="es-MX" dirty="0"/>
          </a:p>
        </p:txBody>
      </p:sp>
      <p:sp>
        <p:nvSpPr>
          <p:cNvPr id="3" name="2 Marcador de contenido"/>
          <p:cNvSpPr>
            <a:spLocks noGrp="1"/>
          </p:cNvSpPr>
          <p:nvPr>
            <p:ph idx="1"/>
          </p:nvPr>
        </p:nvSpPr>
        <p:spPr/>
        <p:txBody>
          <a:bodyPr/>
          <a:lstStyle/>
          <a:p>
            <a:pPr marL="0" indent="0">
              <a:buNone/>
            </a:pPr>
            <a:r>
              <a:rPr lang="es-MX" dirty="0" smtClean="0"/>
              <a:t>Se interroga acerca de :</a:t>
            </a:r>
          </a:p>
          <a:p>
            <a:r>
              <a:rPr lang="es-MX" dirty="0" smtClean="0"/>
              <a:t>Frecuencia de cepillado</a:t>
            </a:r>
          </a:p>
          <a:p>
            <a:r>
              <a:rPr lang="es-MX" dirty="0" smtClean="0"/>
              <a:t>Uso de auxiliares de higiene bucal</a:t>
            </a:r>
          </a:p>
          <a:p>
            <a:r>
              <a:rPr lang="es-MX" dirty="0" smtClean="0"/>
              <a:t>Aplicaciones de flúor</a:t>
            </a:r>
          </a:p>
          <a:p>
            <a:r>
              <a:rPr lang="es-MX" dirty="0" smtClean="0"/>
              <a:t>Se registra porcentaje de placa y sarro</a:t>
            </a:r>
          </a:p>
          <a:p>
            <a:r>
              <a:rPr lang="es-MX" dirty="0" smtClean="0"/>
              <a:t>Características de la saliva</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12464" t="5119" r="22102" b="54679"/>
          <a:stretch/>
        </p:blipFill>
        <p:spPr>
          <a:xfrm rot="5400000">
            <a:off x="4672648" y="1985556"/>
            <a:ext cx="5054743" cy="2757056"/>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96442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Hoja de Evaluación de placa </a:t>
            </a:r>
            <a:br>
              <a:rPr lang="es-MX" dirty="0" smtClean="0"/>
            </a:br>
            <a:r>
              <a:rPr lang="es-MX" dirty="0" err="1" smtClean="0"/>
              <a:t>dentobacteriana</a:t>
            </a:r>
            <a:r>
              <a:rPr lang="es-MX" dirty="0" smtClean="0"/>
              <a:t> y cálculo</a:t>
            </a:r>
            <a:endParaRPr lang="es-MX" dirty="0"/>
          </a:p>
        </p:txBody>
      </p:sp>
      <p:pic>
        <p:nvPicPr>
          <p:cNvPr id="4" name="3 Marcador de contenido"/>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5908" t="51410" r="64181" b="12349"/>
          <a:stretch/>
        </p:blipFill>
        <p:spPr>
          <a:xfrm rot="5400000">
            <a:off x="3302560" y="3978360"/>
            <a:ext cx="1890810" cy="3240362"/>
          </a:xfrm>
        </p:spPr>
      </p:pic>
      <p:sp>
        <p:nvSpPr>
          <p:cNvPr id="5" name="4 CuadroTexto"/>
          <p:cNvSpPr txBox="1"/>
          <p:nvPr/>
        </p:nvSpPr>
        <p:spPr>
          <a:xfrm>
            <a:off x="522428" y="1700808"/>
            <a:ext cx="8111574" cy="2677656"/>
          </a:xfrm>
          <a:prstGeom prst="rect">
            <a:avLst/>
          </a:prstGeom>
          <a:noFill/>
        </p:spPr>
        <p:txBody>
          <a:bodyPr wrap="square" rtlCol="0">
            <a:spAutoFit/>
          </a:bodyPr>
          <a:lstStyle/>
          <a:p>
            <a:pPr marL="342900" indent="-342900">
              <a:buFont typeface="Arial" pitchFamily="34" charset="0"/>
              <a:buChar char="•"/>
            </a:pPr>
            <a:r>
              <a:rPr lang="es-MX" sz="2400" dirty="0" smtClean="0">
                <a:solidFill>
                  <a:schemeClr val="tx1">
                    <a:lumMod val="95000"/>
                  </a:schemeClr>
                </a:solidFill>
              </a:rPr>
              <a:t>Con rojo se colorean las caras del diente que se tiñen con la pastilla reveladora de placa </a:t>
            </a:r>
            <a:r>
              <a:rPr lang="es-MX" sz="2400" dirty="0" err="1" smtClean="0">
                <a:solidFill>
                  <a:schemeClr val="tx1">
                    <a:lumMod val="95000"/>
                  </a:schemeClr>
                </a:solidFill>
              </a:rPr>
              <a:t>dentobacteriana</a:t>
            </a:r>
            <a:r>
              <a:rPr lang="es-MX" sz="2400" dirty="0" smtClean="0">
                <a:solidFill>
                  <a:schemeClr val="tx1">
                    <a:lumMod val="95000"/>
                  </a:schemeClr>
                </a:solidFill>
              </a:rPr>
              <a:t>.</a:t>
            </a:r>
          </a:p>
          <a:p>
            <a:pPr marL="342900" indent="-342900">
              <a:buFont typeface="Arial" pitchFamily="34" charset="0"/>
              <a:buChar char="•"/>
            </a:pPr>
            <a:r>
              <a:rPr lang="es-MX" sz="2400" dirty="0" smtClean="0">
                <a:solidFill>
                  <a:schemeClr val="tx1">
                    <a:lumMod val="95000"/>
                  </a:schemeClr>
                </a:solidFill>
              </a:rPr>
              <a:t>Con azul se colorean las caras del diente que tienen cálculo dental.</a:t>
            </a:r>
          </a:p>
          <a:p>
            <a:pPr marL="342900" indent="-342900">
              <a:buFont typeface="Arial" pitchFamily="34" charset="0"/>
              <a:buChar char="•"/>
            </a:pPr>
            <a:r>
              <a:rPr lang="es-MX" sz="2400" dirty="0" smtClean="0">
                <a:solidFill>
                  <a:schemeClr val="tx1">
                    <a:lumMod val="95000"/>
                  </a:schemeClr>
                </a:solidFill>
              </a:rPr>
              <a:t>Se registra el total de caras dentales</a:t>
            </a:r>
          </a:p>
          <a:p>
            <a:pPr marL="342900" indent="-342900">
              <a:buFont typeface="Arial" pitchFamily="34" charset="0"/>
              <a:buChar char="•"/>
            </a:pPr>
            <a:r>
              <a:rPr lang="es-MX" sz="2400" dirty="0" smtClean="0">
                <a:solidFill>
                  <a:schemeClr val="tx1">
                    <a:lumMod val="95000"/>
                  </a:schemeClr>
                </a:solidFill>
              </a:rPr>
              <a:t>Se obtiene el porcentaje de placa y de cálculo.</a:t>
            </a:r>
          </a:p>
          <a:p>
            <a:pPr marL="342900" indent="-342900">
              <a:buFont typeface="Arial" pitchFamily="34" charset="0"/>
              <a:buChar char="•"/>
            </a:pPr>
            <a:r>
              <a:rPr lang="es-MX" sz="2400" dirty="0" smtClean="0">
                <a:solidFill>
                  <a:schemeClr val="tx1">
                    <a:lumMod val="95000"/>
                  </a:schemeClr>
                </a:solidFill>
              </a:rPr>
              <a:t>Se registra número de control y fecha del mismo.</a:t>
            </a:r>
            <a:endParaRPr lang="es-MX" sz="2400" dirty="0">
              <a:solidFill>
                <a:schemeClr val="tx1">
                  <a:lumMod val="95000"/>
                </a:schemeClr>
              </a:solidFill>
            </a:endParaRPr>
          </a:p>
        </p:txBody>
      </p: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59141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Diagnóstico bucal</a:t>
            </a:r>
            <a:endParaRPr lang="es-MX" dirty="0"/>
          </a:p>
        </p:txBody>
      </p:sp>
      <p:sp>
        <p:nvSpPr>
          <p:cNvPr id="3" name="2 Marcador de contenido"/>
          <p:cNvSpPr>
            <a:spLocks noGrp="1"/>
          </p:cNvSpPr>
          <p:nvPr>
            <p:ph idx="1"/>
          </p:nvPr>
        </p:nvSpPr>
        <p:spPr>
          <a:xfrm>
            <a:off x="4355976" y="2132856"/>
            <a:ext cx="4474840" cy="4525963"/>
          </a:xfrm>
        </p:spPr>
        <p:txBody>
          <a:bodyPr>
            <a:normAutofit/>
          </a:bodyPr>
          <a:lstStyle/>
          <a:p>
            <a:r>
              <a:rPr lang="es-MX" sz="2800" dirty="0" smtClean="0"/>
              <a:t>Es </a:t>
            </a:r>
            <a:r>
              <a:rPr lang="es-MX" sz="2800" dirty="0"/>
              <a:t>la síntesis de todos los datos recopilados en la historia clínica médica y odontológica, el examen radiográfico y el examen clínico extra e </a:t>
            </a:r>
            <a:r>
              <a:rPr lang="es-MX" sz="2800" dirty="0" err="1"/>
              <a:t>intraoral</a:t>
            </a:r>
            <a:r>
              <a:rPr lang="es-MX" sz="2800" dirty="0" smtClean="0"/>
              <a:t>.</a:t>
            </a:r>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5456" t="47778" r="6538" b="11010"/>
          <a:stretch/>
        </p:blipFill>
        <p:spPr>
          <a:xfrm rot="5400000">
            <a:off x="107146" y="2421246"/>
            <a:ext cx="4267203" cy="2826327"/>
          </a:xfrm>
          <a:prstGeom prst="rect">
            <a:avLst/>
          </a:prstGeom>
        </p:spPr>
      </p:pic>
      <p:sp>
        <p:nvSpPr>
          <p:cNvPr id="5" name="4 Flecha izquierda"/>
          <p:cNvSpPr/>
          <p:nvPr/>
        </p:nvSpPr>
        <p:spPr>
          <a:xfrm>
            <a:off x="3563888" y="1844824"/>
            <a:ext cx="1008112" cy="36004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25178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Plan de tratamiento</a:t>
            </a:r>
            <a:endParaRPr lang="es-MX" dirty="0"/>
          </a:p>
        </p:txBody>
      </p:sp>
      <p:sp>
        <p:nvSpPr>
          <p:cNvPr id="3" name="2 Marcador de contenido"/>
          <p:cNvSpPr>
            <a:spLocks noGrp="1"/>
          </p:cNvSpPr>
          <p:nvPr>
            <p:ph idx="1"/>
          </p:nvPr>
        </p:nvSpPr>
        <p:spPr>
          <a:xfrm>
            <a:off x="20038" y="1556792"/>
            <a:ext cx="4623970" cy="4525963"/>
          </a:xfrm>
        </p:spPr>
        <p:txBody>
          <a:bodyPr>
            <a:normAutofit/>
          </a:bodyPr>
          <a:lstStyle/>
          <a:p>
            <a:r>
              <a:rPr lang="es-MX" sz="2800" dirty="0" smtClean="0"/>
              <a:t>Propuesta </a:t>
            </a:r>
            <a:r>
              <a:rPr lang="es-MX" sz="2800" dirty="0"/>
              <a:t>de resolución en forma integral a los problemas de salud bucal identificados durante el proceso de diagnóstico, el cual debe plantearse de manera secuencial, lógica y ordenada, con el objetivo de recuperar y mantener la salud bucal.</a:t>
            </a:r>
          </a:p>
          <a:p>
            <a:endParaRPr lang="es-MX" sz="2800"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5456" t="47778" r="6538" b="11010"/>
          <a:stretch/>
        </p:blipFill>
        <p:spPr>
          <a:xfrm rot="5400000">
            <a:off x="3923570" y="2146532"/>
            <a:ext cx="4267203" cy="2826327"/>
          </a:xfrm>
          <a:prstGeom prst="rect">
            <a:avLst/>
          </a:prstGeom>
        </p:spPr>
      </p:pic>
      <p:sp>
        <p:nvSpPr>
          <p:cNvPr id="5" name="4 Flecha izquierda"/>
          <p:cNvSpPr/>
          <p:nvPr/>
        </p:nvSpPr>
        <p:spPr>
          <a:xfrm>
            <a:off x="7146299" y="3400369"/>
            <a:ext cx="648072" cy="2613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Cerrar llave"/>
          <p:cNvSpPr/>
          <p:nvPr/>
        </p:nvSpPr>
        <p:spPr>
          <a:xfrm>
            <a:off x="7470335" y="4077072"/>
            <a:ext cx="324036" cy="1512168"/>
          </a:xfrm>
          <a:prstGeom prst="righ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s-MX"/>
          </a:p>
        </p:txBody>
      </p:sp>
      <p:sp>
        <p:nvSpPr>
          <p:cNvPr id="7" name="6 CuadroTexto"/>
          <p:cNvSpPr txBox="1"/>
          <p:nvPr/>
        </p:nvSpPr>
        <p:spPr>
          <a:xfrm>
            <a:off x="7956376" y="4653136"/>
            <a:ext cx="1080120" cy="369332"/>
          </a:xfrm>
          <a:prstGeom prst="rect">
            <a:avLst/>
          </a:prstGeom>
          <a:noFill/>
        </p:spPr>
        <p:txBody>
          <a:bodyPr wrap="square" rtlCol="0">
            <a:spAutoFit/>
          </a:bodyPr>
          <a:lstStyle/>
          <a:p>
            <a:r>
              <a:rPr lang="es-MX" dirty="0" smtClean="0"/>
              <a:t>FIRMAS</a:t>
            </a:r>
            <a:endParaRPr lang="es-MX" dirty="0"/>
          </a:p>
        </p:txBody>
      </p:sp>
      <p:pic>
        <p:nvPicPr>
          <p:cNvPr id="8"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0410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8225" y="228600"/>
            <a:ext cx="7543800" cy="914400"/>
          </a:xfrm>
        </p:spPr>
        <p:txBody>
          <a:bodyPr/>
          <a:lstStyle/>
          <a:p>
            <a:pPr>
              <a:defRPr/>
            </a:pPr>
            <a:r>
              <a:rPr lang="es-ES" dirty="0" smtClean="0"/>
              <a:t>Nota de evolución</a:t>
            </a:r>
            <a:endParaRPr lang="es-ES" dirty="0"/>
          </a:p>
        </p:txBody>
      </p:sp>
      <p:sp>
        <p:nvSpPr>
          <p:cNvPr id="3" name="2 Marcador de contenido"/>
          <p:cNvSpPr>
            <a:spLocks noGrp="1"/>
          </p:cNvSpPr>
          <p:nvPr>
            <p:ph idx="1"/>
          </p:nvPr>
        </p:nvSpPr>
        <p:spPr>
          <a:xfrm>
            <a:off x="539552" y="1052736"/>
            <a:ext cx="7690048" cy="3657599"/>
          </a:xfrm>
        </p:spPr>
        <p:txBody>
          <a:bodyPr>
            <a:normAutofit/>
          </a:bodyPr>
          <a:lstStyle/>
          <a:p>
            <a:pPr>
              <a:defRPr/>
            </a:pPr>
            <a:r>
              <a:rPr lang="es-ES" sz="2800" dirty="0" smtClean="0"/>
              <a:t>Deberá elaborarla el estomatólogo cada vez que proporciona atención al paciente. </a:t>
            </a:r>
            <a:endParaRPr lang="es-ES" sz="2800" dirty="0"/>
          </a:p>
        </p:txBody>
      </p:sp>
      <p:sp>
        <p:nvSpPr>
          <p:cNvPr id="5" name="4 Marcador de número de diapositiva"/>
          <p:cNvSpPr>
            <a:spLocks noGrp="1"/>
          </p:cNvSpPr>
          <p:nvPr>
            <p:ph type="sldNum" sz="quarter" idx="12"/>
          </p:nvPr>
        </p:nvSpPr>
        <p:spPr/>
        <p:txBody>
          <a:bodyPr/>
          <a:lstStyle/>
          <a:p>
            <a:pPr>
              <a:defRPr/>
            </a:pPr>
            <a:fld id="{7310DA27-3C62-4E9B-AAE1-BC3426CE3DD1}" type="slidenum">
              <a:rPr lang="es-ES" altLang="es-MX" smtClean="0"/>
              <a:pPr>
                <a:defRPr/>
              </a:pPr>
              <a:t>47</a:t>
            </a:fld>
            <a:endParaRPr lang="es-ES" altLang="es-MX"/>
          </a:p>
        </p:txBody>
      </p:sp>
      <p:pic>
        <p:nvPicPr>
          <p:cNvPr id="53254" name="5 Imagen" descr="paciente-con-el-dentista-tratamiento-dental-18458527.jpg"/>
          <p:cNvPicPr>
            <a:picLocks noChangeAspect="1"/>
          </p:cNvPicPr>
          <p:nvPr/>
        </p:nvPicPr>
        <p:blipFill>
          <a:blip r:embed="rId3">
            <a:extLst>
              <a:ext uri="{28A0092B-C50C-407E-A947-70E740481C1C}">
                <a14:useLocalDpi xmlns:a14="http://schemas.microsoft.com/office/drawing/2010/main" val="0"/>
              </a:ext>
            </a:extLst>
          </a:blip>
          <a:srcRect b="5319"/>
          <a:stretch>
            <a:fillRect/>
          </a:stretch>
        </p:blipFill>
        <p:spPr bwMode="auto">
          <a:xfrm>
            <a:off x="1628591" y="2869084"/>
            <a:ext cx="2190750"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16016" y="2265203"/>
            <a:ext cx="2784393" cy="3938240"/>
          </a:xfrm>
          <a:prstGeom prst="rect">
            <a:avLst/>
          </a:prstGeom>
        </p:spPr>
      </p:pic>
    </p:spTree>
    <p:extLst>
      <p:ext uri="{BB962C8B-B14F-4D97-AF65-F5344CB8AC3E}">
        <p14:creationId xmlns:p14="http://schemas.microsoft.com/office/powerpoint/2010/main" val="313996390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76063" y="332957"/>
            <a:ext cx="7543800" cy="914400"/>
          </a:xfrm>
        </p:spPr>
        <p:txBody>
          <a:bodyPr/>
          <a:lstStyle/>
          <a:p>
            <a:pPr>
              <a:defRPr/>
            </a:pPr>
            <a:r>
              <a:rPr lang="es-ES" dirty="0" smtClean="0"/>
              <a:t>Nota de evolución</a:t>
            </a:r>
            <a:endParaRPr lang="es-ES" dirty="0"/>
          </a:p>
        </p:txBody>
      </p:sp>
      <p:sp>
        <p:nvSpPr>
          <p:cNvPr id="3" name="2 Marcador de contenido"/>
          <p:cNvSpPr>
            <a:spLocks noGrp="1"/>
          </p:cNvSpPr>
          <p:nvPr>
            <p:ph idx="1"/>
          </p:nvPr>
        </p:nvSpPr>
        <p:spPr>
          <a:xfrm>
            <a:off x="1259632" y="1988840"/>
            <a:ext cx="6984776" cy="3657599"/>
          </a:xfrm>
        </p:spPr>
        <p:txBody>
          <a:bodyPr>
            <a:normAutofit/>
          </a:bodyPr>
          <a:lstStyle/>
          <a:p>
            <a:pPr>
              <a:buFont typeface="Wingdings" pitchFamily="2" charset="2"/>
              <a:buNone/>
              <a:defRPr/>
            </a:pPr>
            <a:r>
              <a:rPr lang="es-ES" sz="2800" b="1" dirty="0" smtClean="0"/>
              <a:t>Características</a:t>
            </a:r>
            <a:r>
              <a:rPr lang="es-ES" sz="2800" dirty="0" smtClean="0"/>
              <a:t>:</a:t>
            </a:r>
          </a:p>
          <a:p>
            <a:pPr>
              <a:defRPr/>
            </a:pPr>
            <a:r>
              <a:rPr lang="es-ES" sz="2800" dirty="0" smtClean="0"/>
              <a:t>Lenguaje técnico-médico</a:t>
            </a:r>
          </a:p>
          <a:p>
            <a:pPr>
              <a:defRPr/>
            </a:pPr>
            <a:r>
              <a:rPr lang="es-ES" sz="2800" dirty="0" smtClean="0"/>
              <a:t>Sin abreviaturas</a:t>
            </a:r>
          </a:p>
          <a:p>
            <a:pPr>
              <a:defRPr/>
            </a:pPr>
            <a:r>
              <a:rPr lang="es-ES" sz="2800" dirty="0" smtClean="0"/>
              <a:t>Letra legible</a:t>
            </a:r>
          </a:p>
          <a:p>
            <a:pPr>
              <a:defRPr/>
            </a:pPr>
            <a:r>
              <a:rPr lang="es-ES" sz="2800" dirty="0" smtClean="0"/>
              <a:t>Sin enmendaduras ni tachaduras </a:t>
            </a:r>
          </a:p>
          <a:p>
            <a:pPr>
              <a:defRPr/>
            </a:pPr>
            <a:r>
              <a:rPr lang="es-ES" sz="2800" dirty="0" smtClean="0"/>
              <a:t>Conservarse en buen estado.</a:t>
            </a:r>
          </a:p>
          <a:p>
            <a:pPr>
              <a:defRPr/>
            </a:pPr>
            <a:endParaRPr lang="es-ES" sz="2800" dirty="0"/>
          </a:p>
        </p:txBody>
      </p:sp>
      <p:sp>
        <p:nvSpPr>
          <p:cNvPr id="5" name="4 Marcador de número de diapositiva"/>
          <p:cNvSpPr>
            <a:spLocks noGrp="1"/>
          </p:cNvSpPr>
          <p:nvPr>
            <p:ph type="sldNum" sz="quarter" idx="12"/>
          </p:nvPr>
        </p:nvSpPr>
        <p:spPr/>
        <p:txBody>
          <a:bodyPr/>
          <a:lstStyle/>
          <a:p>
            <a:pPr>
              <a:defRPr/>
            </a:pPr>
            <a:fld id="{F09215FB-FEBD-40BC-86CE-09CCE472A912}" type="slidenum">
              <a:rPr lang="es-ES" altLang="es-MX" smtClean="0"/>
              <a:pPr>
                <a:defRPr/>
              </a:pPr>
              <a:t>48</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64710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9454" y="212725"/>
            <a:ext cx="7543800" cy="914400"/>
          </a:xfrm>
        </p:spPr>
        <p:txBody>
          <a:bodyPr/>
          <a:lstStyle/>
          <a:p>
            <a:pPr>
              <a:defRPr/>
            </a:pPr>
            <a:r>
              <a:rPr lang="es-ES" dirty="0" smtClean="0"/>
              <a:t>Nota de Evolución</a:t>
            </a:r>
            <a:endParaRPr lang="es-ES" dirty="0"/>
          </a:p>
        </p:txBody>
      </p:sp>
      <p:sp>
        <p:nvSpPr>
          <p:cNvPr id="3" name="2 Marcador de contenido"/>
          <p:cNvSpPr>
            <a:spLocks noGrp="1"/>
          </p:cNvSpPr>
          <p:nvPr>
            <p:ph idx="1"/>
          </p:nvPr>
        </p:nvSpPr>
        <p:spPr>
          <a:xfrm>
            <a:off x="390076" y="1340768"/>
            <a:ext cx="6606276" cy="4608512"/>
          </a:xfrm>
        </p:spPr>
        <p:txBody>
          <a:bodyPr>
            <a:noAutofit/>
          </a:bodyPr>
          <a:lstStyle/>
          <a:p>
            <a:pPr>
              <a:buFont typeface="Wingdings" pitchFamily="2" charset="2"/>
              <a:buNone/>
              <a:defRPr/>
            </a:pPr>
            <a:r>
              <a:rPr lang="es-ES" sz="2800" dirty="0" smtClean="0"/>
              <a:t>Deben contener:</a:t>
            </a:r>
          </a:p>
          <a:p>
            <a:pPr>
              <a:defRPr/>
            </a:pPr>
            <a:r>
              <a:rPr lang="es-ES" sz="2800" dirty="0" smtClean="0"/>
              <a:t>Nombre completo del paciente,  edad, sexo y número de expediente.</a:t>
            </a:r>
          </a:p>
          <a:p>
            <a:pPr>
              <a:defRPr/>
            </a:pPr>
            <a:r>
              <a:rPr lang="es-ES" sz="2800" dirty="0" smtClean="0"/>
              <a:t>Fecha, hora y nombre completo de quien la elabora.</a:t>
            </a:r>
          </a:p>
          <a:p>
            <a:pPr>
              <a:defRPr/>
            </a:pPr>
            <a:r>
              <a:rPr lang="es-ES" sz="2800" dirty="0" smtClean="0"/>
              <a:t>Firma autógrafa, electrónica o digital</a:t>
            </a:r>
          </a:p>
          <a:p>
            <a:pPr>
              <a:buFont typeface="Wingdings" pitchFamily="2" charset="2"/>
              <a:buNone/>
              <a:defRPr/>
            </a:pPr>
            <a:endParaRPr lang="es-ES" sz="2800" dirty="0"/>
          </a:p>
        </p:txBody>
      </p:sp>
      <p:sp>
        <p:nvSpPr>
          <p:cNvPr id="5" name="4 Marcador de número de diapositiva"/>
          <p:cNvSpPr>
            <a:spLocks noGrp="1"/>
          </p:cNvSpPr>
          <p:nvPr>
            <p:ph type="sldNum" sz="quarter" idx="12"/>
          </p:nvPr>
        </p:nvSpPr>
        <p:spPr/>
        <p:txBody>
          <a:bodyPr/>
          <a:lstStyle/>
          <a:p>
            <a:pPr>
              <a:defRPr/>
            </a:pPr>
            <a:fld id="{4AA7FF46-93E2-4718-9703-63B94083BB62}" type="slidenum">
              <a:rPr lang="es-ES" altLang="es-MX" smtClean="0"/>
              <a:pPr>
                <a:defRPr/>
              </a:pPr>
              <a:t>49</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rotWithShape="1">
          <a:blip r:embed="rId5" cstate="print">
            <a:extLst>
              <a:ext uri="{28A0092B-C50C-407E-A947-70E740481C1C}">
                <a14:useLocalDpi xmlns:a14="http://schemas.microsoft.com/office/drawing/2010/main" val="0"/>
              </a:ext>
            </a:extLst>
          </a:blip>
          <a:srcRect b="10036"/>
          <a:stretch/>
        </p:blipFill>
        <p:spPr>
          <a:xfrm>
            <a:off x="6300193" y="3212976"/>
            <a:ext cx="2450818" cy="3118552"/>
          </a:xfrm>
          <a:prstGeom prst="rect">
            <a:avLst/>
          </a:prstGeom>
        </p:spPr>
      </p:pic>
    </p:spTree>
    <p:extLst>
      <p:ext uri="{BB962C8B-B14F-4D97-AF65-F5344CB8AC3E}">
        <p14:creationId xmlns:p14="http://schemas.microsoft.com/office/powerpoint/2010/main" val="3068591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908050"/>
            <a:ext cx="8015287" cy="914400"/>
          </a:xfrm>
        </p:spPr>
        <p:txBody>
          <a:bodyPr>
            <a:noAutofit/>
          </a:bodyPr>
          <a:lstStyle/>
          <a:p>
            <a:pPr eaLnBrk="1" fontAlgn="auto" hangingPunct="1">
              <a:spcAft>
                <a:spcPts val="0"/>
              </a:spcAft>
              <a:defRPr/>
            </a:pPr>
            <a:r>
              <a:rPr lang="es-ES" sz="3600" b="1" dirty="0" smtClean="0">
                <a:solidFill>
                  <a:schemeClr val="accent2">
                    <a:lumMod val="60000"/>
                    <a:lumOff val="40000"/>
                  </a:schemeClr>
                </a:solidFill>
              </a:rPr>
              <a:t>PROPÓSITO DE LA UNIDAD DE APRENDIZAJE</a:t>
            </a:r>
            <a:br>
              <a:rPr lang="es-ES" sz="3600" b="1" dirty="0" smtClean="0">
                <a:solidFill>
                  <a:schemeClr val="accent2">
                    <a:lumMod val="60000"/>
                    <a:lumOff val="40000"/>
                  </a:schemeClr>
                </a:solidFill>
              </a:rPr>
            </a:br>
            <a:endParaRPr lang="es-ES" sz="3600" b="1" dirty="0">
              <a:solidFill>
                <a:schemeClr val="accent2">
                  <a:lumMod val="60000"/>
                  <a:lumOff val="40000"/>
                </a:schemeClr>
              </a:solidFill>
            </a:endParaRPr>
          </a:p>
        </p:txBody>
      </p:sp>
      <p:sp>
        <p:nvSpPr>
          <p:cNvPr id="11267" name="2 Marcador de contenido"/>
          <p:cNvSpPr>
            <a:spLocks noGrp="1"/>
          </p:cNvSpPr>
          <p:nvPr>
            <p:ph idx="1"/>
          </p:nvPr>
        </p:nvSpPr>
        <p:spPr>
          <a:xfrm>
            <a:off x="914400" y="2000250"/>
            <a:ext cx="7772400" cy="4572000"/>
          </a:xfrm>
        </p:spPr>
        <p:txBody>
          <a:bodyPr/>
          <a:lstStyle/>
          <a:p>
            <a:pPr eaLnBrk="1" hangingPunct="1"/>
            <a:r>
              <a:rPr lang="es-ES" smtClean="0"/>
              <a:t>Al término del curso, el participante aplicará los principios y medidas preventivas para el control de infecciones y manejo de residuos, así como las actividades que rigen la atención odontológica dentro de las clínicas de la facultad bajo su normatividad vigente.</a:t>
            </a:r>
          </a:p>
        </p:txBody>
      </p:sp>
      <p:sp>
        <p:nvSpPr>
          <p:cNvPr id="11268"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3FFD9DD-4D8F-48D0-9352-FA0958AEFC96}" type="slidenum">
              <a:rPr lang="es-ES" smtClean="0">
                <a:solidFill>
                  <a:schemeClr val="tx2"/>
                </a:solidFill>
              </a:rPr>
              <a:pPr eaLnBrk="1" hangingPunct="1"/>
              <a:t>5</a:t>
            </a:fld>
            <a:endParaRPr lang="es-ES" smtClean="0">
              <a:solidFill>
                <a:schemeClr val="tx2"/>
              </a:solidFill>
            </a:endParaRPr>
          </a:p>
        </p:txBody>
      </p:sp>
      <p:pic>
        <p:nvPicPr>
          <p:cNvPr id="11269"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71937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44550" y="228600"/>
            <a:ext cx="7543800" cy="914400"/>
          </a:xfrm>
        </p:spPr>
        <p:txBody>
          <a:bodyPr/>
          <a:lstStyle/>
          <a:p>
            <a:pPr>
              <a:defRPr/>
            </a:pPr>
            <a:r>
              <a:rPr lang="es-ES" dirty="0" smtClean="0"/>
              <a:t>Nota de evolución </a:t>
            </a:r>
            <a:endParaRPr lang="es-ES" dirty="0"/>
          </a:p>
        </p:txBody>
      </p:sp>
      <p:sp>
        <p:nvSpPr>
          <p:cNvPr id="3" name="2 Marcador de contenido"/>
          <p:cNvSpPr>
            <a:spLocks noGrp="1"/>
          </p:cNvSpPr>
          <p:nvPr>
            <p:ph idx="1"/>
          </p:nvPr>
        </p:nvSpPr>
        <p:spPr>
          <a:xfrm>
            <a:off x="838200" y="1714500"/>
            <a:ext cx="8007350" cy="4191000"/>
          </a:xfrm>
        </p:spPr>
        <p:txBody>
          <a:bodyPr>
            <a:normAutofit/>
          </a:bodyPr>
          <a:lstStyle/>
          <a:p>
            <a:pPr>
              <a:defRPr/>
            </a:pPr>
            <a:r>
              <a:rPr lang="es-ES" sz="3200" dirty="0" smtClean="0"/>
              <a:t>Debe incluir:</a:t>
            </a:r>
            <a:endParaRPr lang="es-ES" sz="2000" dirty="0" smtClean="0"/>
          </a:p>
          <a:p>
            <a:pPr lvl="1">
              <a:defRPr/>
            </a:pPr>
            <a:r>
              <a:rPr lang="es-ES" sz="2800" dirty="0" smtClean="0"/>
              <a:t>Nombre y firma del paciente o representante legal, del docente responsable y del estudiante responsable.</a:t>
            </a:r>
          </a:p>
          <a:p>
            <a:pPr lvl="1">
              <a:defRPr/>
            </a:pPr>
            <a:r>
              <a:rPr lang="es-ES" sz="2800" dirty="0" smtClean="0"/>
              <a:t>Actividad realizada</a:t>
            </a:r>
          </a:p>
          <a:p>
            <a:pPr lvl="1">
              <a:defRPr/>
            </a:pPr>
            <a:r>
              <a:rPr lang="es-ES" sz="2800" dirty="0" smtClean="0"/>
              <a:t>Tratamiento e indicaciones estomatológicas; en el caso de medicamentos señalar dosis, vía de administración y periodicidad.</a:t>
            </a:r>
          </a:p>
          <a:p>
            <a:pPr lvl="1">
              <a:defRPr/>
            </a:pPr>
            <a:endParaRPr lang="es-ES" sz="2800" dirty="0"/>
          </a:p>
        </p:txBody>
      </p:sp>
      <p:sp>
        <p:nvSpPr>
          <p:cNvPr id="5" name="4 Marcador de número de diapositiva"/>
          <p:cNvSpPr>
            <a:spLocks noGrp="1"/>
          </p:cNvSpPr>
          <p:nvPr>
            <p:ph type="sldNum" sz="quarter" idx="12"/>
          </p:nvPr>
        </p:nvSpPr>
        <p:spPr/>
        <p:txBody>
          <a:bodyPr/>
          <a:lstStyle/>
          <a:p>
            <a:pPr>
              <a:defRPr/>
            </a:pPr>
            <a:fld id="{9BC078CF-BE40-45EC-A729-9F643689C2CC}" type="slidenum">
              <a:rPr lang="es-ES" altLang="es-MX" smtClean="0"/>
              <a:pPr>
                <a:defRPr/>
              </a:pPr>
              <a:t>50</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863450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44550" y="398967"/>
            <a:ext cx="7543800" cy="914400"/>
          </a:xfrm>
        </p:spPr>
        <p:txBody>
          <a:bodyPr>
            <a:noAutofit/>
          </a:bodyPr>
          <a:lstStyle/>
          <a:p>
            <a:pPr>
              <a:defRPr/>
            </a:pPr>
            <a:r>
              <a:rPr lang="es-ES" dirty="0" smtClean="0"/>
              <a:t>Carta de consentimiento informado</a:t>
            </a:r>
            <a:endParaRPr lang="es-ES" dirty="0"/>
          </a:p>
        </p:txBody>
      </p:sp>
      <p:sp>
        <p:nvSpPr>
          <p:cNvPr id="3" name="2 Marcador de contenido"/>
          <p:cNvSpPr>
            <a:spLocks noGrp="1"/>
          </p:cNvSpPr>
          <p:nvPr>
            <p:ph idx="1"/>
          </p:nvPr>
        </p:nvSpPr>
        <p:spPr>
          <a:xfrm>
            <a:off x="780802" y="1340769"/>
            <a:ext cx="7463606" cy="3456384"/>
          </a:xfrm>
        </p:spPr>
        <p:txBody>
          <a:bodyPr>
            <a:normAutofit/>
          </a:bodyPr>
          <a:lstStyle/>
          <a:p>
            <a:pPr algn="just">
              <a:defRPr/>
            </a:pPr>
            <a:r>
              <a:rPr lang="es-ES" sz="2400" dirty="0" smtClean="0"/>
              <a:t>Documentos escritos, signados por el paciente o su representante legal o familiar más cercano en vínculo, mediante los cuales se acepta un procedimiento médico o quirúrgico con fines diagnósticos, terapéuticos, </a:t>
            </a:r>
            <a:r>
              <a:rPr lang="es-ES" sz="2400" dirty="0" err="1" smtClean="0"/>
              <a:t>rehabilitatorios</a:t>
            </a:r>
            <a:r>
              <a:rPr lang="es-ES" sz="2400" dirty="0" smtClean="0"/>
              <a:t>, paliativos o de investigación, una vez que se ha recibido información de los riesgos y beneficios esperados para el paciente.</a:t>
            </a:r>
            <a:endParaRPr lang="es-ES" sz="2400" dirty="0"/>
          </a:p>
        </p:txBody>
      </p:sp>
      <p:sp>
        <p:nvSpPr>
          <p:cNvPr id="5" name="4 Marcador de número de diapositiva"/>
          <p:cNvSpPr>
            <a:spLocks noGrp="1"/>
          </p:cNvSpPr>
          <p:nvPr>
            <p:ph type="sldNum" sz="quarter" idx="12"/>
          </p:nvPr>
        </p:nvSpPr>
        <p:spPr/>
        <p:txBody>
          <a:bodyPr/>
          <a:lstStyle/>
          <a:p>
            <a:pPr>
              <a:defRPr/>
            </a:pPr>
            <a:fld id="{59AB98A7-C934-4969-9006-A81C3EFB93FD}" type="slidenum">
              <a:rPr lang="es-ES" altLang="es-MX" smtClean="0"/>
              <a:pPr>
                <a:defRPr/>
              </a:pPr>
              <a:t>51</a:t>
            </a:fld>
            <a:endParaRPr lang="es-ES" altLang="es-MX"/>
          </a:p>
        </p:txBody>
      </p:sp>
      <p:pic>
        <p:nvPicPr>
          <p:cNvPr id="58374" name="5 Imagen" descr="30356_53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4581128"/>
            <a:ext cx="3071813" cy="20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597058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88640" y="570384"/>
            <a:ext cx="7543800" cy="914400"/>
          </a:xfrm>
        </p:spPr>
        <p:txBody>
          <a:bodyPr>
            <a:normAutofit/>
          </a:bodyPr>
          <a:lstStyle/>
          <a:p>
            <a:pPr>
              <a:defRPr/>
            </a:pPr>
            <a:r>
              <a:rPr lang="es-ES" dirty="0" smtClean="0"/>
              <a:t>Carta de consentimiento informado</a:t>
            </a:r>
            <a:endParaRPr lang="es-ES" dirty="0"/>
          </a:p>
        </p:txBody>
      </p:sp>
      <p:sp>
        <p:nvSpPr>
          <p:cNvPr id="3" name="2 Marcador de contenido"/>
          <p:cNvSpPr>
            <a:spLocks noGrp="1"/>
          </p:cNvSpPr>
          <p:nvPr>
            <p:ph idx="1"/>
          </p:nvPr>
        </p:nvSpPr>
        <p:spPr>
          <a:xfrm>
            <a:off x="382191" y="1658873"/>
            <a:ext cx="8136830" cy="3600400"/>
          </a:xfrm>
        </p:spPr>
        <p:txBody>
          <a:bodyPr>
            <a:normAutofit/>
          </a:bodyPr>
          <a:lstStyle/>
          <a:p>
            <a:pPr>
              <a:defRPr/>
            </a:pPr>
            <a:r>
              <a:rPr lang="es-ES" sz="2800" dirty="0" smtClean="0"/>
              <a:t>Debe expresarse en lenguaje sencillo sin usar terminología técnica, es revocable mientras no inicie el procedimiento y no obliga al estomatólogo a realizar u omitir un procedimiento cuando ello entrañe un riesgo injustificado al paciente.</a:t>
            </a:r>
            <a:endParaRPr lang="es-ES" sz="2800" dirty="0"/>
          </a:p>
        </p:txBody>
      </p:sp>
      <p:sp>
        <p:nvSpPr>
          <p:cNvPr id="5" name="4 Marcador de número de diapositiva"/>
          <p:cNvSpPr>
            <a:spLocks noGrp="1"/>
          </p:cNvSpPr>
          <p:nvPr>
            <p:ph type="sldNum" sz="quarter" idx="12"/>
          </p:nvPr>
        </p:nvSpPr>
        <p:spPr/>
        <p:txBody>
          <a:bodyPr/>
          <a:lstStyle/>
          <a:p>
            <a:pPr>
              <a:defRPr/>
            </a:pPr>
            <a:fld id="{D675EF51-87FC-4F81-AA8E-A9D98150DE3D}" type="slidenum">
              <a:rPr lang="es-ES" altLang="es-MX" smtClean="0"/>
              <a:pPr>
                <a:defRPr/>
              </a:pPr>
              <a:t>52</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92" y="4158241"/>
            <a:ext cx="3600400" cy="2432703"/>
          </a:xfrm>
          <a:prstGeom prst="rect">
            <a:avLst/>
          </a:prstGeom>
        </p:spPr>
      </p:pic>
    </p:spTree>
    <p:extLst>
      <p:ext uri="{BB962C8B-B14F-4D97-AF65-F5344CB8AC3E}">
        <p14:creationId xmlns:p14="http://schemas.microsoft.com/office/powerpoint/2010/main" val="145649900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844550" y="391773"/>
            <a:ext cx="7543800" cy="914400"/>
          </a:xfrm>
        </p:spPr>
        <p:txBody>
          <a:bodyPr>
            <a:normAutofit/>
          </a:bodyPr>
          <a:lstStyle/>
          <a:p>
            <a:pPr>
              <a:defRPr/>
            </a:pPr>
            <a:r>
              <a:rPr lang="es-ES" dirty="0" smtClean="0"/>
              <a:t>Carta de consentimiento informado</a:t>
            </a:r>
            <a:endParaRPr lang="es-ES" dirty="0"/>
          </a:p>
        </p:txBody>
      </p:sp>
      <p:sp>
        <p:nvSpPr>
          <p:cNvPr id="3" name="2 Marcador de contenido"/>
          <p:cNvSpPr>
            <a:spLocks noGrp="1"/>
          </p:cNvSpPr>
          <p:nvPr>
            <p:ph idx="1"/>
          </p:nvPr>
        </p:nvSpPr>
        <p:spPr>
          <a:xfrm>
            <a:off x="628034" y="1658524"/>
            <a:ext cx="8118102" cy="3657599"/>
          </a:xfrm>
        </p:spPr>
        <p:txBody>
          <a:bodyPr>
            <a:normAutofit/>
          </a:bodyPr>
          <a:lstStyle/>
          <a:p>
            <a:pPr>
              <a:defRPr/>
            </a:pPr>
            <a:r>
              <a:rPr lang="es-ES" sz="3200" dirty="0" smtClean="0"/>
              <a:t>El estomatólogo debe obtener cartas de consentimiento bajo información adicional a la prevista cuando el procedimiento lo requiera.</a:t>
            </a:r>
            <a:endParaRPr lang="es-ES" sz="3200" dirty="0"/>
          </a:p>
        </p:txBody>
      </p:sp>
      <p:sp>
        <p:nvSpPr>
          <p:cNvPr id="6" name="5 Marcador de número de diapositiva"/>
          <p:cNvSpPr>
            <a:spLocks noGrp="1"/>
          </p:cNvSpPr>
          <p:nvPr>
            <p:ph type="sldNum" sz="quarter" idx="12"/>
          </p:nvPr>
        </p:nvSpPr>
        <p:spPr/>
        <p:txBody>
          <a:bodyPr/>
          <a:lstStyle/>
          <a:p>
            <a:pPr>
              <a:defRPr/>
            </a:pPr>
            <a:fld id="{E5E5A5C4-2E6F-4CFA-A6E9-94E13696F3AA}" type="slidenum">
              <a:rPr lang="es-ES" altLang="es-MX" smtClean="0"/>
              <a:pPr>
                <a:defRPr/>
              </a:pPr>
              <a:t>53</a:t>
            </a:fld>
            <a:endParaRPr lang="es-ES" altLang="es-MX"/>
          </a:p>
        </p:txBody>
      </p:sp>
      <p:pic>
        <p:nvPicPr>
          <p:cNvPr id="60422" name="6 Imagen" descr="bxp4479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57375" y="4000500"/>
            <a:ext cx="5908675"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017986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650" y="656287"/>
            <a:ext cx="7543800" cy="914400"/>
          </a:xfrm>
        </p:spPr>
        <p:txBody>
          <a:bodyPr>
            <a:normAutofit/>
          </a:bodyPr>
          <a:lstStyle/>
          <a:p>
            <a:pPr>
              <a:defRPr/>
            </a:pPr>
            <a:r>
              <a:rPr lang="es-ES" dirty="0" smtClean="0"/>
              <a:t>Carta de consentimiento informado</a:t>
            </a:r>
            <a:endParaRPr lang="es-ES" dirty="0"/>
          </a:p>
        </p:txBody>
      </p:sp>
      <p:sp>
        <p:nvSpPr>
          <p:cNvPr id="3" name="2 Marcador de contenido"/>
          <p:cNvSpPr>
            <a:spLocks noGrp="1"/>
          </p:cNvSpPr>
          <p:nvPr>
            <p:ph idx="1"/>
          </p:nvPr>
        </p:nvSpPr>
        <p:spPr>
          <a:xfrm>
            <a:off x="377825" y="2924944"/>
            <a:ext cx="7848798" cy="4104456"/>
          </a:xfrm>
        </p:spPr>
        <p:txBody>
          <a:bodyPr>
            <a:normAutofit/>
          </a:bodyPr>
          <a:lstStyle/>
          <a:p>
            <a:pPr>
              <a:buFont typeface="Wingdings" pitchFamily="2" charset="2"/>
              <a:buNone/>
              <a:defRPr/>
            </a:pPr>
            <a:r>
              <a:rPr lang="es-ES" sz="2800" dirty="0" smtClean="0"/>
              <a:t>Deberán contener como mínimo:</a:t>
            </a:r>
          </a:p>
          <a:p>
            <a:pPr>
              <a:buFont typeface="+mj-lt"/>
              <a:buAutoNum type="arabicPeriod"/>
              <a:defRPr/>
            </a:pPr>
            <a:r>
              <a:rPr lang="es-ES" sz="2800" dirty="0" smtClean="0"/>
              <a:t>Nombre del paciente.</a:t>
            </a:r>
          </a:p>
          <a:p>
            <a:pPr>
              <a:buFont typeface="+mj-lt"/>
              <a:buAutoNum type="arabicPeriod"/>
              <a:defRPr/>
            </a:pPr>
            <a:r>
              <a:rPr lang="es-ES" sz="2800" dirty="0" smtClean="0"/>
              <a:t>Nombre de la institución.</a:t>
            </a:r>
          </a:p>
          <a:p>
            <a:pPr>
              <a:buFont typeface="+mj-lt"/>
              <a:buAutoNum type="arabicPeriod"/>
              <a:defRPr/>
            </a:pPr>
            <a:r>
              <a:rPr lang="es-ES" sz="2800" dirty="0" smtClean="0"/>
              <a:t>Nombre del estomatólogo.</a:t>
            </a:r>
          </a:p>
          <a:p>
            <a:pPr>
              <a:buFont typeface="+mj-lt"/>
              <a:buAutoNum type="arabicPeriod"/>
              <a:defRPr/>
            </a:pPr>
            <a:r>
              <a:rPr lang="es-ES" sz="2800" dirty="0" smtClean="0"/>
              <a:t>Diagnóstico.</a:t>
            </a:r>
          </a:p>
          <a:p>
            <a:pPr>
              <a:buFont typeface="+mj-lt"/>
              <a:buAutoNum type="arabicPeriod"/>
              <a:defRPr/>
            </a:pPr>
            <a:r>
              <a:rPr lang="es-ES" sz="2800" dirty="0" smtClean="0"/>
              <a:t>Acto autorizado de naturaleza curativa.</a:t>
            </a:r>
          </a:p>
        </p:txBody>
      </p:sp>
      <p:sp>
        <p:nvSpPr>
          <p:cNvPr id="5" name="4 Marcador de número de diapositiva"/>
          <p:cNvSpPr>
            <a:spLocks noGrp="1"/>
          </p:cNvSpPr>
          <p:nvPr>
            <p:ph type="sldNum" sz="quarter" idx="12"/>
          </p:nvPr>
        </p:nvSpPr>
        <p:spPr>
          <a:xfrm>
            <a:off x="6574731" y="6381328"/>
            <a:ext cx="2133600" cy="365125"/>
          </a:xfrm>
        </p:spPr>
        <p:txBody>
          <a:bodyPr/>
          <a:lstStyle/>
          <a:p>
            <a:pPr>
              <a:defRPr/>
            </a:pPr>
            <a:fld id="{6F5037EB-6282-4838-9922-AADA7FC350EF}" type="slidenum">
              <a:rPr lang="es-ES" altLang="es-MX" smtClean="0"/>
              <a:pPr>
                <a:defRPr/>
              </a:pPr>
              <a:t>54</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0158" y="1772816"/>
            <a:ext cx="2298192" cy="3048000"/>
          </a:xfrm>
          <a:prstGeom prst="rect">
            <a:avLst/>
          </a:prstGeom>
        </p:spPr>
      </p:pic>
    </p:spTree>
    <p:extLst>
      <p:ext uri="{BB962C8B-B14F-4D97-AF65-F5344CB8AC3E}">
        <p14:creationId xmlns:p14="http://schemas.microsoft.com/office/powerpoint/2010/main" val="299647778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650" y="656287"/>
            <a:ext cx="7543800" cy="914400"/>
          </a:xfrm>
        </p:spPr>
        <p:txBody>
          <a:bodyPr>
            <a:normAutofit/>
          </a:bodyPr>
          <a:lstStyle/>
          <a:p>
            <a:pPr>
              <a:defRPr/>
            </a:pPr>
            <a:r>
              <a:rPr lang="es-ES" dirty="0" smtClean="0"/>
              <a:t>Carta de consentimiento informado</a:t>
            </a:r>
            <a:endParaRPr lang="es-ES" dirty="0"/>
          </a:p>
        </p:txBody>
      </p:sp>
      <p:sp>
        <p:nvSpPr>
          <p:cNvPr id="3" name="2 Marcador de contenido"/>
          <p:cNvSpPr>
            <a:spLocks noGrp="1"/>
          </p:cNvSpPr>
          <p:nvPr>
            <p:ph idx="1"/>
          </p:nvPr>
        </p:nvSpPr>
        <p:spPr>
          <a:xfrm>
            <a:off x="755650" y="1700808"/>
            <a:ext cx="7848798" cy="4104456"/>
          </a:xfrm>
        </p:spPr>
        <p:txBody>
          <a:bodyPr>
            <a:normAutofit/>
          </a:bodyPr>
          <a:lstStyle/>
          <a:p>
            <a:pPr>
              <a:buFont typeface="Wingdings" pitchFamily="2" charset="2"/>
              <a:buNone/>
              <a:defRPr/>
            </a:pPr>
            <a:r>
              <a:rPr lang="es-ES" sz="2800" dirty="0" smtClean="0"/>
              <a:t>Deberán contener como mínimo:</a:t>
            </a:r>
          </a:p>
          <a:p>
            <a:pPr marL="18288" indent="0">
              <a:buNone/>
              <a:defRPr/>
            </a:pPr>
            <a:r>
              <a:rPr lang="es-ES" sz="2800" dirty="0"/>
              <a:t>6</a:t>
            </a:r>
            <a:r>
              <a:rPr lang="es-ES" sz="2800" dirty="0" smtClean="0"/>
              <a:t>. Riesgos.</a:t>
            </a:r>
          </a:p>
          <a:p>
            <a:pPr marL="18288" indent="0">
              <a:buNone/>
              <a:defRPr/>
            </a:pPr>
            <a:r>
              <a:rPr lang="es-ES" sz="2800" dirty="0"/>
              <a:t>7</a:t>
            </a:r>
            <a:r>
              <a:rPr lang="es-ES" sz="2800" dirty="0" smtClean="0"/>
              <a:t>. Molestias.</a:t>
            </a:r>
          </a:p>
          <a:p>
            <a:pPr>
              <a:buNone/>
              <a:defRPr/>
            </a:pPr>
            <a:r>
              <a:rPr lang="es-ES" sz="2800" b="1" dirty="0"/>
              <a:t>8</a:t>
            </a:r>
            <a:r>
              <a:rPr lang="es-ES" sz="2800" dirty="0"/>
              <a:t>.   Efectos secundarios.</a:t>
            </a:r>
          </a:p>
          <a:p>
            <a:pPr>
              <a:buNone/>
              <a:defRPr/>
            </a:pPr>
            <a:r>
              <a:rPr lang="es-ES" sz="2800" b="1" dirty="0"/>
              <a:t>9</a:t>
            </a:r>
            <a:r>
              <a:rPr lang="es-ES" sz="2800" dirty="0"/>
              <a:t>.   Alternativas de tratamiento.</a:t>
            </a:r>
          </a:p>
          <a:p>
            <a:pPr>
              <a:buNone/>
              <a:defRPr/>
            </a:pPr>
            <a:r>
              <a:rPr lang="es-ES" sz="2800" b="1" dirty="0"/>
              <a:t>10</a:t>
            </a:r>
            <a:r>
              <a:rPr lang="es-ES" sz="2800" dirty="0"/>
              <a:t>. Motivo de elección.</a:t>
            </a:r>
          </a:p>
          <a:p>
            <a:pPr marL="18288" indent="0">
              <a:buNone/>
              <a:defRPr/>
            </a:pPr>
            <a:endParaRPr lang="es-ES" sz="2800" dirty="0" smtClean="0"/>
          </a:p>
        </p:txBody>
      </p:sp>
      <p:sp>
        <p:nvSpPr>
          <p:cNvPr id="5" name="4 Marcador de número de diapositiva"/>
          <p:cNvSpPr>
            <a:spLocks noGrp="1"/>
          </p:cNvSpPr>
          <p:nvPr>
            <p:ph type="sldNum" sz="quarter" idx="12"/>
          </p:nvPr>
        </p:nvSpPr>
        <p:spPr/>
        <p:txBody>
          <a:bodyPr/>
          <a:lstStyle/>
          <a:p>
            <a:pPr>
              <a:defRPr/>
            </a:pPr>
            <a:fld id="{6F5037EB-6282-4838-9922-AADA7FC350EF}" type="slidenum">
              <a:rPr lang="es-ES" altLang="es-MX" smtClean="0"/>
              <a:pPr>
                <a:defRPr/>
              </a:pPr>
              <a:t>55</a:t>
            </a:fld>
            <a:endParaRPr lang="es-ES" altLang="es-MX"/>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50237" y="4293096"/>
            <a:ext cx="3269616" cy="1944916"/>
          </a:xfrm>
          <a:prstGeom prst="rect">
            <a:avLst/>
          </a:prstGeom>
        </p:spPr>
      </p:pic>
    </p:spTree>
    <p:extLst>
      <p:ext uri="{BB962C8B-B14F-4D97-AF65-F5344CB8AC3E}">
        <p14:creationId xmlns:p14="http://schemas.microsoft.com/office/powerpoint/2010/main" val="13947343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844550" y="662285"/>
            <a:ext cx="7543800" cy="914400"/>
          </a:xfrm>
        </p:spPr>
        <p:txBody>
          <a:bodyPr>
            <a:normAutofit/>
          </a:bodyPr>
          <a:lstStyle/>
          <a:p>
            <a:pPr>
              <a:defRPr/>
            </a:pPr>
            <a:r>
              <a:rPr lang="es-ES" dirty="0" smtClean="0"/>
              <a:t>Carta de consentimiento informado</a:t>
            </a:r>
            <a:endParaRPr lang="es-ES" dirty="0"/>
          </a:p>
        </p:txBody>
      </p:sp>
      <p:sp>
        <p:nvSpPr>
          <p:cNvPr id="3" name="2 Marcador de contenido"/>
          <p:cNvSpPr>
            <a:spLocks noGrp="1"/>
          </p:cNvSpPr>
          <p:nvPr>
            <p:ph idx="1"/>
          </p:nvPr>
        </p:nvSpPr>
        <p:spPr>
          <a:xfrm>
            <a:off x="997872" y="1988840"/>
            <a:ext cx="7704856" cy="4464496"/>
          </a:xfrm>
        </p:spPr>
        <p:txBody>
          <a:bodyPr>
            <a:normAutofit/>
          </a:bodyPr>
          <a:lstStyle/>
          <a:p>
            <a:pPr>
              <a:buNone/>
              <a:defRPr/>
            </a:pPr>
            <a:r>
              <a:rPr lang="es-ES" sz="2400" b="1" dirty="0"/>
              <a:t>11</a:t>
            </a:r>
            <a:r>
              <a:rPr lang="es-ES" sz="2400" dirty="0"/>
              <a:t>. Mayor o menor urgencia</a:t>
            </a:r>
            <a:r>
              <a:rPr lang="es-ES" sz="2400" dirty="0" smtClean="0"/>
              <a:t>.</a:t>
            </a:r>
            <a:endParaRPr lang="es-ES" sz="2400" b="1" dirty="0" smtClean="0"/>
          </a:p>
          <a:p>
            <a:pPr>
              <a:buFont typeface="Wingdings" pitchFamily="2" charset="2"/>
              <a:buNone/>
              <a:defRPr/>
            </a:pPr>
            <a:r>
              <a:rPr lang="es-ES" sz="2400" b="1" dirty="0" smtClean="0"/>
              <a:t>12</a:t>
            </a:r>
            <a:r>
              <a:rPr lang="es-ES" sz="2400" dirty="0" smtClean="0"/>
              <a:t>. Lugar y fecha donde se emite.</a:t>
            </a:r>
          </a:p>
          <a:p>
            <a:pPr>
              <a:buFont typeface="Wingdings" pitchFamily="2" charset="2"/>
              <a:buNone/>
              <a:defRPr/>
            </a:pPr>
            <a:r>
              <a:rPr lang="es-ES" sz="2400" b="1" dirty="0" smtClean="0"/>
              <a:t>13</a:t>
            </a:r>
            <a:r>
              <a:rPr lang="es-ES" sz="2400" dirty="0" smtClean="0"/>
              <a:t>. Autorización al estomatólogo para atención de   contingencias y urgencias.</a:t>
            </a:r>
          </a:p>
          <a:p>
            <a:pPr>
              <a:buFont typeface="Wingdings" pitchFamily="2" charset="2"/>
              <a:buNone/>
              <a:defRPr/>
            </a:pPr>
            <a:r>
              <a:rPr lang="es-ES" sz="2400" b="1" dirty="0" smtClean="0"/>
              <a:t>14</a:t>
            </a:r>
            <a:r>
              <a:rPr lang="es-ES" sz="2400" dirty="0" smtClean="0"/>
              <a:t>. Nombre completo y firma del estomatólogo, paciente y testigos.</a:t>
            </a:r>
          </a:p>
          <a:p>
            <a:pPr>
              <a:buFont typeface="Wingdings" pitchFamily="2" charset="2"/>
              <a:buNone/>
              <a:defRPr/>
            </a:pPr>
            <a:endParaRPr lang="es-ES" sz="2400" dirty="0" smtClean="0"/>
          </a:p>
          <a:p>
            <a:pPr>
              <a:defRPr/>
            </a:pPr>
            <a:endParaRPr lang="es-ES" sz="1800" dirty="0"/>
          </a:p>
        </p:txBody>
      </p:sp>
      <p:sp>
        <p:nvSpPr>
          <p:cNvPr id="6" name="5 Marcador de número de diapositiva"/>
          <p:cNvSpPr>
            <a:spLocks noGrp="1"/>
          </p:cNvSpPr>
          <p:nvPr>
            <p:ph type="sldNum" sz="quarter" idx="12"/>
          </p:nvPr>
        </p:nvSpPr>
        <p:spPr/>
        <p:txBody>
          <a:bodyPr/>
          <a:lstStyle/>
          <a:p>
            <a:pPr>
              <a:defRPr/>
            </a:pPr>
            <a:fld id="{CB09BC48-FE45-4250-90A9-4219665CF27A}" type="slidenum">
              <a:rPr lang="es-ES" altLang="es-MX" smtClean="0"/>
              <a:pPr>
                <a:defRPr/>
              </a:pPr>
              <a:t>56</a:t>
            </a:fld>
            <a:endParaRPr lang="es-ES" altLang="es-MX"/>
          </a:p>
        </p:txBody>
      </p:sp>
      <p:pic>
        <p:nvPicPr>
          <p:cNvPr id="7"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1840" y="4489450"/>
            <a:ext cx="3175000" cy="2120900"/>
          </a:xfrm>
          <a:prstGeom prst="rect">
            <a:avLst/>
          </a:prstGeom>
        </p:spPr>
      </p:pic>
    </p:spTree>
    <p:extLst>
      <p:ext uri="{BB962C8B-B14F-4D97-AF65-F5344CB8AC3E}">
        <p14:creationId xmlns:p14="http://schemas.microsoft.com/office/powerpoint/2010/main" val="92657556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0"/>
            <a:ext cx="8229600" cy="796950"/>
          </a:xfrm>
        </p:spPr>
        <p:txBody>
          <a:bodyPr/>
          <a:lstStyle/>
          <a:p>
            <a:r>
              <a:rPr lang="es-MX" dirty="0" smtClean="0"/>
              <a:t>Hoja de consentimiento informado</a:t>
            </a:r>
            <a:endParaRPr lang="es-MX" dirty="0"/>
          </a:p>
        </p:txBody>
      </p:sp>
      <p:pic>
        <p:nvPicPr>
          <p:cNvPr id="4" name="3 Marcador de contenido"/>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3424" b="10647"/>
          <a:stretch/>
        </p:blipFill>
        <p:spPr>
          <a:xfrm>
            <a:off x="2591780" y="836712"/>
            <a:ext cx="4032448" cy="4898534"/>
          </a:xfrm>
        </p:spPr>
      </p:pic>
      <p:sp>
        <p:nvSpPr>
          <p:cNvPr id="5" name="4 Flecha derecha"/>
          <p:cNvSpPr/>
          <p:nvPr/>
        </p:nvSpPr>
        <p:spPr>
          <a:xfrm>
            <a:off x="5220072" y="1520788"/>
            <a:ext cx="1800200" cy="1080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Flecha derecha"/>
          <p:cNvSpPr/>
          <p:nvPr/>
        </p:nvSpPr>
        <p:spPr>
          <a:xfrm>
            <a:off x="5580112" y="1736812"/>
            <a:ext cx="1800200" cy="10801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dirty="0"/>
          </a:p>
        </p:txBody>
      </p:sp>
      <p:sp>
        <p:nvSpPr>
          <p:cNvPr id="7" name="6 Flecha izquierda"/>
          <p:cNvSpPr/>
          <p:nvPr/>
        </p:nvSpPr>
        <p:spPr>
          <a:xfrm>
            <a:off x="2123728" y="5265204"/>
            <a:ext cx="864096" cy="108012"/>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8" name="7 Flecha derecha"/>
          <p:cNvSpPr/>
          <p:nvPr/>
        </p:nvSpPr>
        <p:spPr>
          <a:xfrm>
            <a:off x="6012160" y="5193196"/>
            <a:ext cx="1008112" cy="108012"/>
          </a:xfrm>
          <a:prstGeom prst="rightArrow">
            <a:avLst/>
          </a:prstGeom>
          <a:solidFill>
            <a:srgbClr val="7030A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9" name="8 Flecha abajo"/>
          <p:cNvSpPr/>
          <p:nvPr/>
        </p:nvSpPr>
        <p:spPr>
          <a:xfrm>
            <a:off x="4644008" y="5589240"/>
            <a:ext cx="288032" cy="504056"/>
          </a:xfrm>
          <a:prstGeom prst="downArrow">
            <a:avLst/>
          </a:prstGeom>
          <a:solidFill>
            <a:srgbClr val="00B0F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10" name="9 CuadroTexto"/>
          <p:cNvSpPr txBox="1"/>
          <p:nvPr/>
        </p:nvSpPr>
        <p:spPr>
          <a:xfrm>
            <a:off x="7020272" y="1340768"/>
            <a:ext cx="1728192" cy="369332"/>
          </a:xfrm>
          <a:prstGeom prst="rect">
            <a:avLst/>
          </a:prstGeom>
          <a:noFill/>
        </p:spPr>
        <p:txBody>
          <a:bodyPr wrap="square" rtlCol="0">
            <a:spAutoFit/>
          </a:bodyPr>
          <a:lstStyle/>
          <a:p>
            <a:r>
              <a:rPr lang="es-MX" dirty="0" smtClean="0"/>
              <a:t>LUGAR Y FECHA</a:t>
            </a:r>
            <a:endParaRPr lang="es-MX" dirty="0"/>
          </a:p>
        </p:txBody>
      </p:sp>
      <p:sp>
        <p:nvSpPr>
          <p:cNvPr id="11" name="10 CuadroTexto"/>
          <p:cNvSpPr txBox="1"/>
          <p:nvPr/>
        </p:nvSpPr>
        <p:spPr>
          <a:xfrm>
            <a:off x="7308304" y="1691516"/>
            <a:ext cx="1728192" cy="646331"/>
          </a:xfrm>
          <a:prstGeom prst="rect">
            <a:avLst/>
          </a:prstGeom>
          <a:noFill/>
        </p:spPr>
        <p:txBody>
          <a:bodyPr wrap="square" rtlCol="0">
            <a:spAutoFit/>
          </a:bodyPr>
          <a:lstStyle/>
          <a:p>
            <a:r>
              <a:rPr lang="es-MX" dirty="0" smtClean="0"/>
              <a:t>NOMBRE  DEL PACIENTE </a:t>
            </a:r>
            <a:endParaRPr lang="es-MX" dirty="0"/>
          </a:p>
        </p:txBody>
      </p:sp>
      <p:sp>
        <p:nvSpPr>
          <p:cNvPr id="12" name="11 CuadroTexto"/>
          <p:cNvSpPr txBox="1"/>
          <p:nvPr/>
        </p:nvSpPr>
        <p:spPr>
          <a:xfrm>
            <a:off x="7020272" y="4917938"/>
            <a:ext cx="1728192" cy="923330"/>
          </a:xfrm>
          <a:prstGeom prst="rect">
            <a:avLst/>
          </a:prstGeom>
          <a:noFill/>
        </p:spPr>
        <p:txBody>
          <a:bodyPr wrap="square" rtlCol="0">
            <a:spAutoFit/>
          </a:bodyPr>
          <a:lstStyle/>
          <a:p>
            <a:r>
              <a:rPr lang="es-MX" dirty="0" smtClean="0"/>
              <a:t>NOMBRE Y FIRMA DEL DOCENTE</a:t>
            </a:r>
            <a:endParaRPr lang="es-MX" dirty="0"/>
          </a:p>
        </p:txBody>
      </p:sp>
      <p:sp>
        <p:nvSpPr>
          <p:cNvPr id="13" name="12 CuadroTexto"/>
          <p:cNvSpPr txBox="1"/>
          <p:nvPr/>
        </p:nvSpPr>
        <p:spPr>
          <a:xfrm>
            <a:off x="3203848" y="6093296"/>
            <a:ext cx="3132348" cy="646331"/>
          </a:xfrm>
          <a:prstGeom prst="rect">
            <a:avLst/>
          </a:prstGeom>
          <a:noFill/>
        </p:spPr>
        <p:txBody>
          <a:bodyPr wrap="square" rtlCol="0">
            <a:spAutoFit/>
          </a:bodyPr>
          <a:lstStyle/>
          <a:p>
            <a:pPr algn="ctr"/>
            <a:r>
              <a:rPr lang="es-MX" dirty="0" smtClean="0"/>
              <a:t>NOMBRE FIRMA DE AUTORIZACIÓN DEL PACIENTE</a:t>
            </a:r>
            <a:endParaRPr lang="es-MX" dirty="0"/>
          </a:p>
        </p:txBody>
      </p:sp>
      <p:sp>
        <p:nvSpPr>
          <p:cNvPr id="14" name="13 CuadroTexto"/>
          <p:cNvSpPr txBox="1"/>
          <p:nvPr/>
        </p:nvSpPr>
        <p:spPr>
          <a:xfrm>
            <a:off x="395536" y="4857545"/>
            <a:ext cx="1728192" cy="923330"/>
          </a:xfrm>
          <a:prstGeom prst="rect">
            <a:avLst/>
          </a:prstGeom>
          <a:noFill/>
        </p:spPr>
        <p:txBody>
          <a:bodyPr wrap="square" rtlCol="0">
            <a:spAutoFit/>
          </a:bodyPr>
          <a:lstStyle/>
          <a:p>
            <a:pPr algn="r"/>
            <a:r>
              <a:rPr lang="es-MX" dirty="0" smtClean="0"/>
              <a:t>NOMBRE Y FIRMA DEL ESTUDIANTE </a:t>
            </a:r>
            <a:endParaRPr lang="es-MX" dirty="0"/>
          </a:p>
        </p:txBody>
      </p:sp>
      <p:pic>
        <p:nvPicPr>
          <p:cNvPr id="1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224071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41974" y="385113"/>
            <a:ext cx="8229600" cy="1143000"/>
          </a:xfrm>
        </p:spPr>
        <p:txBody>
          <a:bodyPr>
            <a:noAutofit/>
          </a:bodyPr>
          <a:lstStyle/>
          <a:p>
            <a:r>
              <a:rPr lang="es-MX" dirty="0" smtClean="0"/>
              <a:t>Consideraciones dentro de la Historia Clínica</a:t>
            </a:r>
            <a:endParaRPr lang="es-MX" dirty="0"/>
          </a:p>
        </p:txBody>
      </p:sp>
      <p:sp>
        <p:nvSpPr>
          <p:cNvPr id="3" name="2 Marcador de contenido"/>
          <p:cNvSpPr>
            <a:spLocks noGrp="1"/>
          </p:cNvSpPr>
          <p:nvPr>
            <p:ph idx="1"/>
          </p:nvPr>
        </p:nvSpPr>
        <p:spPr>
          <a:xfrm>
            <a:off x="457200" y="2287413"/>
            <a:ext cx="8229600" cy="4525963"/>
          </a:xfrm>
        </p:spPr>
        <p:txBody>
          <a:bodyPr>
            <a:normAutofit/>
          </a:bodyPr>
          <a:lstStyle/>
          <a:p>
            <a:r>
              <a:rPr lang="es-MX" sz="2800" dirty="0" smtClean="0"/>
              <a:t>Firma de veracidad de datos</a:t>
            </a:r>
          </a:p>
          <a:p>
            <a:r>
              <a:rPr lang="es-MX" sz="2800" dirty="0" smtClean="0"/>
              <a:t>No debe llevar enmendaduras o tachaduras</a:t>
            </a:r>
          </a:p>
          <a:p>
            <a:r>
              <a:rPr lang="es-MX" sz="2800" dirty="0" smtClean="0"/>
              <a:t>No debe contener abreviaturas</a:t>
            </a:r>
          </a:p>
          <a:p>
            <a:r>
              <a:rPr lang="es-MX" sz="2800" dirty="0" smtClean="0"/>
              <a:t>Firma de autorización del tratamiento por parte del profesor</a:t>
            </a:r>
          </a:p>
          <a:p>
            <a:r>
              <a:rPr lang="es-MX" sz="2800" dirty="0" smtClean="0"/>
              <a:t>Firma de conclusión de tratamiento por parte del profesor y del paciente.</a:t>
            </a:r>
          </a:p>
          <a:p>
            <a:pPr marL="0" indent="0">
              <a:buNone/>
            </a:pPr>
            <a:endParaRPr lang="es-MX" sz="2800"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145552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Hoja de control de trabajos</a:t>
            </a:r>
            <a:endParaRPr lang="es-MX" dirty="0"/>
          </a:p>
        </p:txBody>
      </p:sp>
      <p:sp>
        <p:nvSpPr>
          <p:cNvPr id="3" name="2 Marcador de contenido"/>
          <p:cNvSpPr>
            <a:spLocks noGrp="1"/>
          </p:cNvSpPr>
          <p:nvPr>
            <p:ph idx="1"/>
          </p:nvPr>
        </p:nvSpPr>
        <p:spPr/>
        <p:txBody>
          <a:bodyPr/>
          <a:lstStyle/>
          <a:p>
            <a:r>
              <a:rPr lang="es-MX" dirty="0" smtClean="0"/>
              <a:t>Cada Historia Clínica tiene una hoja de control de trabajos en la cual el estudiante registra todos los tratamientos realizados.</a:t>
            </a:r>
          </a:p>
          <a:p>
            <a:r>
              <a:rPr lang="es-MX" dirty="0" smtClean="0"/>
              <a:t>Se debe recabar la firma de los pasos seguidos hasta finalizar el tratamiento.</a:t>
            </a:r>
            <a:endParaRPr lang="es-MX" dirty="0"/>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12445" t="7529" r="11015" b="10451"/>
          <a:stretch/>
        </p:blipFill>
        <p:spPr>
          <a:xfrm rot="5400000">
            <a:off x="3008644" y="2804617"/>
            <a:ext cx="3041207" cy="4607203"/>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388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0113" y="981075"/>
            <a:ext cx="8015287" cy="914400"/>
          </a:xfrm>
        </p:spPr>
        <p:txBody>
          <a:bodyPr>
            <a:noAutofit/>
          </a:bodyPr>
          <a:lstStyle/>
          <a:p>
            <a:pPr eaLnBrk="1" fontAlgn="auto" hangingPunct="1">
              <a:spcAft>
                <a:spcPts val="0"/>
              </a:spcAft>
              <a:defRPr/>
            </a:pPr>
            <a:r>
              <a:rPr lang="es-ES" sz="3600" b="1" dirty="0" smtClean="0">
                <a:solidFill>
                  <a:schemeClr val="accent2">
                    <a:lumMod val="60000"/>
                    <a:lumOff val="40000"/>
                  </a:schemeClr>
                </a:solidFill>
              </a:rPr>
              <a:t>PROPÓSITO DE LA UNIDAD DE APRENDIZAJE (Continuación)</a:t>
            </a:r>
            <a:br>
              <a:rPr lang="es-ES" sz="3600" b="1" dirty="0" smtClean="0">
                <a:solidFill>
                  <a:schemeClr val="accent2">
                    <a:lumMod val="60000"/>
                    <a:lumOff val="40000"/>
                  </a:schemeClr>
                </a:solidFill>
              </a:rPr>
            </a:br>
            <a:endParaRPr lang="es-ES" sz="3600" b="1" dirty="0">
              <a:solidFill>
                <a:schemeClr val="accent2">
                  <a:lumMod val="60000"/>
                  <a:lumOff val="40000"/>
                </a:schemeClr>
              </a:solidFill>
            </a:endParaRPr>
          </a:p>
        </p:txBody>
      </p:sp>
      <p:sp>
        <p:nvSpPr>
          <p:cNvPr id="12291" name="2 Marcador de contenido"/>
          <p:cNvSpPr>
            <a:spLocks noGrp="1"/>
          </p:cNvSpPr>
          <p:nvPr>
            <p:ph idx="1"/>
          </p:nvPr>
        </p:nvSpPr>
        <p:spPr>
          <a:xfrm>
            <a:off x="914400" y="2357438"/>
            <a:ext cx="7772400" cy="4572000"/>
          </a:xfrm>
        </p:spPr>
        <p:txBody>
          <a:bodyPr/>
          <a:lstStyle/>
          <a:p>
            <a:pPr eaLnBrk="1" hangingPunct="1"/>
            <a:r>
              <a:rPr lang="es-ES" smtClean="0"/>
              <a:t>Desarrollará, las actividades propias de la Odontología Preventiva y de Operatoria dentro de las clínicas de la Facultad.</a:t>
            </a:r>
          </a:p>
          <a:p>
            <a:pPr eaLnBrk="1" hangingPunct="1"/>
            <a:r>
              <a:rPr lang="es-ES" smtClean="0"/>
              <a:t>Conocerá y aplicará los principios básicos y variaciones de algunos de los casos    especiales paran la colocación de dique de hule.  </a:t>
            </a:r>
          </a:p>
        </p:txBody>
      </p:sp>
      <p:sp>
        <p:nvSpPr>
          <p:cNvPr id="12292"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AD83CED-F1E0-4C0B-92DF-EC8930B7C060}" type="slidenum">
              <a:rPr lang="es-ES" smtClean="0">
                <a:solidFill>
                  <a:schemeClr val="tx2"/>
                </a:solidFill>
              </a:rPr>
              <a:pPr eaLnBrk="1" hangingPunct="1"/>
              <a:t>6</a:t>
            </a:fld>
            <a:endParaRPr lang="es-ES" smtClean="0">
              <a:solidFill>
                <a:schemeClr val="tx2"/>
              </a:solidFill>
            </a:endParaRPr>
          </a:p>
        </p:txBody>
      </p:sp>
      <p:pic>
        <p:nvPicPr>
          <p:cNvPr id="12293"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620825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Hoja de control de </a:t>
            </a:r>
            <a:r>
              <a:rPr lang="es-MX" dirty="0"/>
              <a:t>trabajos (Continuación)</a:t>
            </a:r>
          </a:p>
        </p:txBody>
      </p:sp>
      <p:sp>
        <p:nvSpPr>
          <p:cNvPr id="3" name="2 Marcador de contenido"/>
          <p:cNvSpPr>
            <a:spLocks noGrp="1"/>
          </p:cNvSpPr>
          <p:nvPr>
            <p:ph idx="1"/>
          </p:nvPr>
        </p:nvSpPr>
        <p:spPr/>
        <p:txBody>
          <a:bodyPr/>
          <a:lstStyle/>
          <a:p>
            <a:pPr marL="0" indent="0">
              <a:buNone/>
            </a:pPr>
            <a:r>
              <a:rPr lang="es-MX" dirty="0" smtClean="0"/>
              <a:t>Incluye los siguientes datos:</a:t>
            </a:r>
          </a:p>
          <a:p>
            <a:r>
              <a:rPr lang="es-MX" dirty="0" smtClean="0"/>
              <a:t>Fecha </a:t>
            </a:r>
          </a:p>
          <a:p>
            <a:r>
              <a:rPr lang="es-MX" dirty="0" smtClean="0"/>
              <a:t>Registro dentario: se utiliza la Nomenclatura FDI (Internacional).</a:t>
            </a:r>
          </a:p>
          <a:p>
            <a:r>
              <a:rPr lang="es-MX" dirty="0" smtClean="0"/>
              <a:t>Grado de Caries</a:t>
            </a:r>
          </a:p>
          <a:p>
            <a:r>
              <a:rPr lang="es-MX" dirty="0" smtClean="0"/>
              <a:t>Clase: de acuerdo a la clasificación de </a:t>
            </a:r>
            <a:r>
              <a:rPr lang="es-MX" dirty="0" err="1" smtClean="0"/>
              <a:t>Angle</a:t>
            </a:r>
            <a:endParaRPr lang="es-MX" dirty="0" smtClean="0"/>
          </a:p>
          <a:p>
            <a:r>
              <a:rPr lang="es-MX" dirty="0" smtClean="0"/>
              <a:t>Material de restauración</a:t>
            </a:r>
          </a:p>
        </p:txBody>
      </p:sp>
      <p:pic>
        <p:nvPicPr>
          <p:cNvPr id="4" name="3 Imagen"/>
          <p:cNvPicPr>
            <a:picLocks noChangeAspect="1"/>
          </p:cNvPicPr>
          <p:nvPr/>
        </p:nvPicPr>
        <p:blipFill rotWithShape="1">
          <a:blip r:embed="rId3" cstate="print">
            <a:extLst>
              <a:ext uri="{28A0092B-C50C-407E-A947-70E740481C1C}">
                <a14:useLocalDpi xmlns:a14="http://schemas.microsoft.com/office/drawing/2010/main" val="0"/>
              </a:ext>
            </a:extLst>
          </a:blip>
          <a:srcRect l="12445" t="7529" r="11015" b="10451"/>
          <a:stretch/>
        </p:blipFill>
        <p:spPr>
          <a:xfrm rot="5400000">
            <a:off x="3517179" y="3691733"/>
            <a:ext cx="2335726" cy="3538452"/>
          </a:xfrm>
          <a:prstGeom prst="rect">
            <a:avLst/>
          </a:prstGeom>
        </p:spPr>
      </p:pic>
      <p:cxnSp>
        <p:nvCxnSpPr>
          <p:cNvPr id="6" name="5 Conector recto"/>
          <p:cNvCxnSpPr/>
          <p:nvPr/>
        </p:nvCxnSpPr>
        <p:spPr>
          <a:xfrm>
            <a:off x="2987824" y="4437112"/>
            <a:ext cx="0" cy="2191710"/>
          </a:xfrm>
          <a:prstGeom prst="line">
            <a:avLst/>
          </a:prstGeom>
        </p:spPr>
        <p:style>
          <a:lnRef idx="3">
            <a:schemeClr val="accent2"/>
          </a:lnRef>
          <a:fillRef idx="0">
            <a:schemeClr val="accent2"/>
          </a:fillRef>
          <a:effectRef idx="2">
            <a:schemeClr val="accent2"/>
          </a:effectRef>
          <a:fontRef idx="minor">
            <a:schemeClr val="tx1"/>
          </a:fontRef>
        </p:style>
      </p:cxnSp>
      <p:cxnSp>
        <p:nvCxnSpPr>
          <p:cNvPr id="7" name="6 Conector recto"/>
          <p:cNvCxnSpPr/>
          <p:nvPr/>
        </p:nvCxnSpPr>
        <p:spPr>
          <a:xfrm>
            <a:off x="4283968" y="4437112"/>
            <a:ext cx="0" cy="2191710"/>
          </a:xfrm>
          <a:prstGeom prst="line">
            <a:avLst/>
          </a:prstGeom>
        </p:spPr>
        <p:style>
          <a:lnRef idx="3">
            <a:schemeClr val="accent2"/>
          </a:lnRef>
          <a:fillRef idx="0">
            <a:schemeClr val="accent2"/>
          </a:fillRef>
          <a:effectRef idx="2">
            <a:schemeClr val="accent2"/>
          </a:effectRef>
          <a:fontRef idx="minor">
            <a:schemeClr val="tx1"/>
          </a:fontRef>
        </p:style>
      </p:cxnSp>
      <p:cxnSp>
        <p:nvCxnSpPr>
          <p:cNvPr id="9" name="8 Conector recto"/>
          <p:cNvCxnSpPr/>
          <p:nvPr/>
        </p:nvCxnSpPr>
        <p:spPr>
          <a:xfrm>
            <a:off x="2987824" y="4437112"/>
            <a:ext cx="1296144"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0" name="9 Conector recto"/>
          <p:cNvCxnSpPr/>
          <p:nvPr/>
        </p:nvCxnSpPr>
        <p:spPr>
          <a:xfrm>
            <a:off x="2987824" y="6628822"/>
            <a:ext cx="1296144" cy="0"/>
          </a:xfrm>
          <a:prstGeom prst="line">
            <a:avLst/>
          </a:prstGeom>
        </p:spPr>
        <p:style>
          <a:lnRef idx="3">
            <a:schemeClr val="accent2"/>
          </a:lnRef>
          <a:fillRef idx="0">
            <a:schemeClr val="accent2"/>
          </a:fillRef>
          <a:effectRef idx="2">
            <a:schemeClr val="accent2"/>
          </a:effectRef>
          <a:fontRef idx="minor">
            <a:schemeClr val="tx1"/>
          </a:fontRef>
        </p:style>
      </p:cxnSp>
      <p:pic>
        <p:nvPicPr>
          <p:cNvPr id="11"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179543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Hoja de control de trabajos (Continuación)</a:t>
            </a:r>
            <a:endParaRPr lang="es-MX" dirty="0"/>
          </a:p>
        </p:txBody>
      </p:sp>
      <p:sp>
        <p:nvSpPr>
          <p:cNvPr id="3" name="2 Marcador de contenido"/>
          <p:cNvSpPr>
            <a:spLocks noGrp="1"/>
          </p:cNvSpPr>
          <p:nvPr>
            <p:ph idx="1"/>
          </p:nvPr>
        </p:nvSpPr>
        <p:spPr/>
        <p:txBody>
          <a:bodyPr/>
          <a:lstStyle/>
          <a:p>
            <a:pPr marL="0" indent="0">
              <a:buNone/>
            </a:pPr>
            <a:r>
              <a:rPr lang="es-MX" dirty="0" smtClean="0"/>
              <a:t>El docente debe firmar las siguientes columnas:</a:t>
            </a:r>
          </a:p>
          <a:p>
            <a:r>
              <a:rPr lang="es-MX" dirty="0" smtClean="0"/>
              <a:t>Autorización: firma de que autoriza que se realice el tratamiento.</a:t>
            </a:r>
          </a:p>
          <a:p>
            <a:r>
              <a:rPr lang="es-MX" dirty="0" smtClean="0"/>
              <a:t>Dique de Hule</a:t>
            </a:r>
          </a:p>
          <a:p>
            <a:r>
              <a:rPr lang="es-MX" dirty="0" smtClean="0"/>
              <a:t>Preparación de la cavidad</a:t>
            </a:r>
          </a:p>
          <a:p>
            <a:r>
              <a:rPr lang="es-MX" dirty="0" smtClean="0"/>
              <a:t>Bases</a:t>
            </a:r>
          </a:p>
          <a:p>
            <a:r>
              <a:rPr lang="es-MX" dirty="0" smtClean="0"/>
              <a:t>Obturación o restauración</a:t>
            </a:r>
          </a:p>
          <a:p>
            <a:r>
              <a:rPr lang="es-MX" dirty="0" smtClean="0"/>
              <a:t>Terminado </a:t>
            </a:r>
          </a:p>
          <a:p>
            <a:pPr marL="0" indent="0">
              <a:buNone/>
            </a:pPr>
            <a:r>
              <a:rPr lang="es-MX" dirty="0" smtClean="0"/>
              <a:t>El paciente firma cuando se concluye el tratamiento.</a:t>
            </a:r>
            <a:endParaRPr lang="es-MX" dirty="0"/>
          </a:p>
        </p:txBody>
      </p:sp>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l="12445" t="7529" r="11015" b="10451"/>
          <a:stretch/>
        </p:blipFill>
        <p:spPr>
          <a:xfrm rot="5400000">
            <a:off x="5313401" y="2107557"/>
            <a:ext cx="2335726" cy="3538452"/>
          </a:xfrm>
          <a:prstGeom prst="rect">
            <a:avLst/>
          </a:prstGeom>
        </p:spPr>
      </p:pic>
      <p:cxnSp>
        <p:nvCxnSpPr>
          <p:cNvPr id="7" name="6 Conector recto"/>
          <p:cNvCxnSpPr/>
          <p:nvPr/>
        </p:nvCxnSpPr>
        <p:spPr>
          <a:xfrm>
            <a:off x="5940152" y="2852936"/>
            <a:ext cx="0" cy="2191710"/>
          </a:xfrm>
          <a:prstGeom prst="line">
            <a:avLst/>
          </a:prstGeom>
        </p:spPr>
        <p:style>
          <a:lnRef idx="3">
            <a:schemeClr val="accent4"/>
          </a:lnRef>
          <a:fillRef idx="0">
            <a:schemeClr val="accent4"/>
          </a:fillRef>
          <a:effectRef idx="2">
            <a:schemeClr val="accent4"/>
          </a:effectRef>
          <a:fontRef idx="minor">
            <a:schemeClr val="tx1"/>
          </a:fontRef>
        </p:style>
      </p:cxnSp>
      <p:cxnSp>
        <p:nvCxnSpPr>
          <p:cNvPr id="8" name="7 Conector recto"/>
          <p:cNvCxnSpPr/>
          <p:nvPr/>
        </p:nvCxnSpPr>
        <p:spPr>
          <a:xfrm>
            <a:off x="8172400" y="2852936"/>
            <a:ext cx="0" cy="2191710"/>
          </a:xfrm>
          <a:prstGeom prst="line">
            <a:avLst/>
          </a:prstGeom>
        </p:spPr>
        <p:style>
          <a:lnRef idx="3">
            <a:schemeClr val="accent4"/>
          </a:lnRef>
          <a:fillRef idx="0">
            <a:schemeClr val="accent4"/>
          </a:fillRef>
          <a:effectRef idx="2">
            <a:schemeClr val="accent4"/>
          </a:effectRef>
          <a:fontRef idx="minor">
            <a:schemeClr val="tx1"/>
          </a:fontRef>
        </p:style>
      </p:cxnSp>
      <p:cxnSp>
        <p:nvCxnSpPr>
          <p:cNvPr id="10" name="9 Conector recto"/>
          <p:cNvCxnSpPr/>
          <p:nvPr/>
        </p:nvCxnSpPr>
        <p:spPr>
          <a:xfrm>
            <a:off x="5940152" y="2852936"/>
            <a:ext cx="2232248" cy="0"/>
          </a:xfrm>
          <a:prstGeom prst="line">
            <a:avLst/>
          </a:prstGeom>
        </p:spPr>
        <p:style>
          <a:lnRef idx="3">
            <a:schemeClr val="accent4"/>
          </a:lnRef>
          <a:fillRef idx="0">
            <a:schemeClr val="accent4"/>
          </a:fillRef>
          <a:effectRef idx="2">
            <a:schemeClr val="accent4"/>
          </a:effectRef>
          <a:fontRef idx="minor">
            <a:schemeClr val="tx1"/>
          </a:fontRef>
        </p:style>
      </p:cxnSp>
      <p:cxnSp>
        <p:nvCxnSpPr>
          <p:cNvPr id="11" name="10 Conector recto"/>
          <p:cNvCxnSpPr/>
          <p:nvPr/>
        </p:nvCxnSpPr>
        <p:spPr>
          <a:xfrm>
            <a:off x="5940152" y="5013176"/>
            <a:ext cx="2232248" cy="0"/>
          </a:xfrm>
          <a:prstGeom prst="line">
            <a:avLst/>
          </a:prstGeom>
        </p:spPr>
        <p:style>
          <a:lnRef idx="3">
            <a:schemeClr val="accent4"/>
          </a:lnRef>
          <a:fillRef idx="0">
            <a:schemeClr val="accent4"/>
          </a:fillRef>
          <a:effectRef idx="2">
            <a:schemeClr val="accent4"/>
          </a:effectRef>
          <a:fontRef idx="minor">
            <a:schemeClr val="tx1"/>
          </a:fontRef>
        </p:style>
      </p:cxnSp>
      <p:pic>
        <p:nvPicPr>
          <p:cNvPr id="12"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936723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0"/>
            <a:ext cx="8229600" cy="1143000"/>
          </a:xfrm>
        </p:spPr>
        <p:txBody>
          <a:bodyPr/>
          <a:lstStyle/>
          <a:p>
            <a:r>
              <a:rPr lang="es-MX" dirty="0" smtClean="0"/>
              <a:t>Hoja de evaluación final</a:t>
            </a:r>
            <a:endParaRPr lang="es-MX" dirty="0"/>
          </a:p>
        </p:txBody>
      </p:sp>
      <p:pic>
        <p:nvPicPr>
          <p:cNvPr id="4" name="3 Marcador de contenido"/>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3226" t="8981" r="19623" b="35612"/>
          <a:stretch/>
        </p:blipFill>
        <p:spPr>
          <a:xfrm rot="5400000">
            <a:off x="1538831" y="3077793"/>
            <a:ext cx="2537945" cy="4536503"/>
          </a:xfrm>
        </p:spPr>
      </p:pic>
      <p:sp>
        <p:nvSpPr>
          <p:cNvPr id="3" name="2 CuadroTexto"/>
          <p:cNvSpPr txBox="1"/>
          <p:nvPr/>
        </p:nvSpPr>
        <p:spPr>
          <a:xfrm>
            <a:off x="418487" y="1484784"/>
            <a:ext cx="8208912" cy="2862322"/>
          </a:xfrm>
          <a:prstGeom prst="rect">
            <a:avLst/>
          </a:prstGeom>
          <a:noFill/>
        </p:spPr>
        <p:txBody>
          <a:bodyPr wrap="square" rtlCol="0">
            <a:spAutoFit/>
          </a:bodyPr>
          <a:lstStyle/>
          <a:p>
            <a:r>
              <a:rPr lang="es-MX" sz="2000" dirty="0" smtClean="0"/>
              <a:t>Al término de cada parcial el estudiante debe llenar la hoja de evaluación final, la cual incluye:</a:t>
            </a:r>
          </a:p>
          <a:p>
            <a:pPr marL="285750" indent="-285750">
              <a:buFont typeface="Arial" pitchFamily="34" charset="0"/>
              <a:buChar char="•"/>
            </a:pPr>
            <a:r>
              <a:rPr lang="es-MX" sz="2000" dirty="0" smtClean="0"/>
              <a:t>Nombre del paciente</a:t>
            </a:r>
          </a:p>
          <a:p>
            <a:pPr marL="285750" indent="-285750">
              <a:buFont typeface="Arial" pitchFamily="34" charset="0"/>
              <a:buChar char="•"/>
            </a:pPr>
            <a:r>
              <a:rPr lang="es-MX" sz="2000" dirty="0" smtClean="0"/>
              <a:t>Fecha del tratamiento</a:t>
            </a:r>
          </a:p>
          <a:p>
            <a:pPr marL="285750" indent="-285750">
              <a:buFont typeface="Arial" pitchFamily="34" charset="0"/>
              <a:buChar char="•"/>
            </a:pPr>
            <a:r>
              <a:rPr lang="es-MX" sz="2000" dirty="0" smtClean="0"/>
              <a:t>No de recibo: corresponde a la serie de números ubicada en el cuadrante superior derecho del recibo con el nombre de comprobante de pago No.</a:t>
            </a:r>
          </a:p>
          <a:p>
            <a:pPr marL="285750" indent="-285750">
              <a:buFont typeface="Arial" pitchFamily="34" charset="0"/>
              <a:buChar char="•"/>
            </a:pPr>
            <a:r>
              <a:rPr lang="es-MX" sz="2000" dirty="0" smtClean="0"/>
              <a:t>Tratamiento.</a:t>
            </a:r>
          </a:p>
          <a:p>
            <a:pPr marL="285750" indent="-285750">
              <a:buFont typeface="Arial" pitchFamily="34" charset="0"/>
              <a:buChar char="•"/>
            </a:pPr>
            <a:r>
              <a:rPr lang="es-MX" sz="2000" dirty="0" smtClean="0"/>
              <a:t>Firma del profesor.</a:t>
            </a:r>
          </a:p>
          <a:p>
            <a:pPr marL="285750" indent="-285750">
              <a:buFont typeface="Arial" pitchFamily="34" charset="0"/>
              <a:buChar char="•"/>
            </a:pPr>
            <a:endParaRPr lang="es-MX" sz="2000" dirty="0"/>
          </a:p>
        </p:txBody>
      </p:sp>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l="12413" r="27906"/>
          <a:stretch/>
        </p:blipFill>
        <p:spPr>
          <a:xfrm rot="16200000">
            <a:off x="6372560" y="4049369"/>
            <a:ext cx="1517661" cy="3390588"/>
          </a:xfrm>
          <a:prstGeom prst="rect">
            <a:avLst/>
          </a:prstGeom>
        </p:spPr>
      </p:pic>
      <p:sp>
        <p:nvSpPr>
          <p:cNvPr id="8" name="7 Flecha abajo"/>
          <p:cNvSpPr/>
          <p:nvPr/>
        </p:nvSpPr>
        <p:spPr>
          <a:xfrm>
            <a:off x="8244482" y="4824496"/>
            <a:ext cx="287958" cy="4047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CuadroTexto"/>
          <p:cNvSpPr txBox="1"/>
          <p:nvPr/>
        </p:nvSpPr>
        <p:spPr>
          <a:xfrm>
            <a:off x="7212543" y="4455164"/>
            <a:ext cx="1656184" cy="369332"/>
          </a:xfrm>
          <a:prstGeom prst="rect">
            <a:avLst/>
          </a:prstGeom>
          <a:noFill/>
        </p:spPr>
        <p:txBody>
          <a:bodyPr wrap="square" rtlCol="0">
            <a:spAutoFit/>
          </a:bodyPr>
          <a:lstStyle/>
          <a:p>
            <a:r>
              <a:rPr lang="es-MX" dirty="0" smtClean="0"/>
              <a:t>No. </a:t>
            </a:r>
            <a:r>
              <a:rPr lang="es-MX" dirty="0"/>
              <a:t>d</a:t>
            </a:r>
            <a:r>
              <a:rPr lang="es-MX" dirty="0" smtClean="0"/>
              <a:t>e Recibo</a:t>
            </a:r>
            <a:endParaRPr lang="es-MX" dirty="0"/>
          </a:p>
        </p:txBody>
      </p:sp>
    </p:spTree>
    <p:extLst>
      <p:ext uri="{BB962C8B-B14F-4D97-AF65-F5344CB8AC3E}">
        <p14:creationId xmlns:p14="http://schemas.microsoft.com/office/powerpoint/2010/main" val="372917111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Hoja de registro de Dieta</a:t>
            </a:r>
            <a:endParaRPr lang="es-MX" dirty="0"/>
          </a:p>
        </p:txBody>
      </p:sp>
      <p:sp>
        <p:nvSpPr>
          <p:cNvPr id="3" name="2 Marcador de contenido"/>
          <p:cNvSpPr>
            <a:spLocks noGrp="1"/>
          </p:cNvSpPr>
          <p:nvPr>
            <p:ph idx="1"/>
          </p:nvPr>
        </p:nvSpPr>
        <p:spPr>
          <a:xfrm>
            <a:off x="457200" y="1600200"/>
            <a:ext cx="4618856" cy="4525963"/>
          </a:xfrm>
        </p:spPr>
        <p:txBody>
          <a:bodyPr/>
          <a:lstStyle/>
          <a:p>
            <a:r>
              <a:rPr lang="es-MX" dirty="0" smtClean="0"/>
              <a:t>Se pide al paciente o al tutor que registre los alimentos consumidos durante 7 días tanto en los alimentos principales como entre las comidas.</a:t>
            </a:r>
          </a:p>
          <a:p>
            <a:r>
              <a:rPr lang="es-MX" dirty="0" smtClean="0"/>
              <a:t>Se deben incluir todos los alimentos consumidos, así como ingredientes del platillo y cantidades consumidas.</a:t>
            </a:r>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6096" y="1700808"/>
            <a:ext cx="3442567" cy="4869160"/>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069888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Hoja de registro de Dieta</a:t>
            </a:r>
            <a:endParaRPr lang="es-MX" dirty="0"/>
          </a:p>
        </p:txBody>
      </p:sp>
      <p:sp>
        <p:nvSpPr>
          <p:cNvPr id="3" name="2 Marcador de contenido"/>
          <p:cNvSpPr>
            <a:spLocks noGrp="1"/>
          </p:cNvSpPr>
          <p:nvPr>
            <p:ph idx="1"/>
          </p:nvPr>
        </p:nvSpPr>
        <p:spPr>
          <a:xfrm>
            <a:off x="457200" y="1600200"/>
            <a:ext cx="4618856" cy="4525963"/>
          </a:xfrm>
        </p:spPr>
        <p:txBody>
          <a:bodyPr/>
          <a:lstStyle/>
          <a:p>
            <a:r>
              <a:rPr lang="es-MX" dirty="0" smtClean="0"/>
              <a:t>Una vez que se tiene el registro de alimentos consumidos tomando como referencia el Sistema Mexicano de Alimentos Equivalentes, se cuentan las porciones consumidas por grupos de alimento.</a:t>
            </a:r>
          </a:p>
          <a:p>
            <a:endParaRPr lang="es-MX" dirty="0"/>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2621" y="836712"/>
            <a:ext cx="2220710" cy="3140968"/>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040" y="3573016"/>
            <a:ext cx="2309242" cy="3094384"/>
          </a:xfrm>
          <a:prstGeom prst="rect">
            <a:avLst/>
          </a:prstGeom>
        </p:spPr>
      </p:pic>
      <p:pic>
        <p:nvPicPr>
          <p:cNvPr id="6"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700353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Evaluación de la Dieta-Resumen</a:t>
            </a:r>
            <a:endParaRPr lang="es-MX" dirty="0"/>
          </a:p>
        </p:txBody>
      </p:sp>
      <p:sp>
        <p:nvSpPr>
          <p:cNvPr id="3" name="2 CuadroTexto"/>
          <p:cNvSpPr txBox="1"/>
          <p:nvPr/>
        </p:nvSpPr>
        <p:spPr>
          <a:xfrm>
            <a:off x="827584" y="1772816"/>
            <a:ext cx="7848872" cy="1815882"/>
          </a:xfrm>
          <a:prstGeom prst="rect">
            <a:avLst/>
          </a:prstGeom>
          <a:noFill/>
        </p:spPr>
        <p:txBody>
          <a:bodyPr wrap="square" rtlCol="0">
            <a:spAutoFit/>
          </a:bodyPr>
          <a:lstStyle/>
          <a:p>
            <a:pPr algn="just"/>
            <a:r>
              <a:rPr lang="es-MX" sz="2800" dirty="0" smtClean="0"/>
              <a:t>Ya que se contabilizaron las porciones por grupo se vacían en la hoja de Evaluación de la Dieta-Resumen, contrastando los resultados con las porciones sugeridas, para indicar los alimentos deficientes.</a:t>
            </a:r>
            <a:endParaRPr lang="es-MX" sz="2800" dirty="0"/>
          </a:p>
        </p:txBody>
      </p:sp>
      <p:pic>
        <p:nvPicPr>
          <p:cNvPr id="8" name="7 Marcador de contenido"/>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6571" t="6334" r="9724" b="7968"/>
          <a:stretch/>
        </p:blipFill>
        <p:spPr>
          <a:xfrm rot="5400000">
            <a:off x="3112262" y="2800506"/>
            <a:ext cx="2847469" cy="4680521"/>
          </a:xfrm>
        </p:spPr>
      </p:pic>
      <p:pic>
        <p:nvPicPr>
          <p:cNvPr id="9"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866534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MX" dirty="0" smtClean="0"/>
              <a:t>Hoja de registro de Azúcares de la dieta </a:t>
            </a:r>
            <a:endParaRPr lang="es-MX" dirty="0"/>
          </a:p>
        </p:txBody>
      </p:sp>
      <p:pic>
        <p:nvPicPr>
          <p:cNvPr id="5" name="4 Marcador de contenido"/>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7983" t="7239" b="19907"/>
          <a:stretch/>
        </p:blipFill>
        <p:spPr>
          <a:xfrm>
            <a:off x="1011382" y="2244435"/>
            <a:ext cx="2948525" cy="3297383"/>
          </a:xfrm>
        </p:spPr>
      </p:pic>
      <p:sp>
        <p:nvSpPr>
          <p:cNvPr id="7" name="6 Marcador de contenido"/>
          <p:cNvSpPr>
            <a:spLocks noGrp="1"/>
          </p:cNvSpPr>
          <p:nvPr>
            <p:ph sz="half" idx="2"/>
          </p:nvPr>
        </p:nvSpPr>
        <p:spPr/>
        <p:txBody>
          <a:bodyPr/>
          <a:lstStyle/>
          <a:p>
            <a:r>
              <a:rPr lang="es-MX" dirty="0" smtClean="0"/>
              <a:t>Se registra el tiempo de exposición de los azúcares consumidos en la dieta tanto de los que se encuentran en solución como de manera sólida y se anota el número de exposiciones totales por 20 minutos.</a:t>
            </a:r>
            <a:endParaRPr lang="es-MX" dirty="0"/>
          </a:p>
        </p:txBody>
      </p:sp>
      <p:pic>
        <p:nvPicPr>
          <p:cNvPr id="8"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616207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Receta Médica</a:t>
            </a:r>
            <a:endParaRPr lang="es-MX" dirty="0"/>
          </a:p>
        </p:txBody>
      </p:sp>
      <p:pic>
        <p:nvPicPr>
          <p:cNvPr id="4" name="3 Marcador de contenido"/>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56073"/>
          <a:stretch/>
        </p:blipFill>
        <p:spPr>
          <a:xfrm>
            <a:off x="289269" y="1484784"/>
            <a:ext cx="7163051" cy="4450440"/>
          </a:xfrm>
        </p:spPr>
      </p:pic>
      <p:sp>
        <p:nvSpPr>
          <p:cNvPr id="5" name="4 CuadroTexto"/>
          <p:cNvSpPr txBox="1"/>
          <p:nvPr/>
        </p:nvSpPr>
        <p:spPr>
          <a:xfrm>
            <a:off x="1907704" y="2996952"/>
            <a:ext cx="4752528" cy="1938992"/>
          </a:xfrm>
          <a:prstGeom prst="rect">
            <a:avLst/>
          </a:prstGeom>
          <a:solidFill>
            <a:schemeClr val="accent2">
              <a:lumMod val="20000"/>
              <a:lumOff val="80000"/>
            </a:schemeClr>
          </a:solidFill>
        </p:spPr>
        <p:txBody>
          <a:bodyPr wrap="square" rtlCol="0">
            <a:spAutoFit/>
          </a:bodyPr>
          <a:lstStyle/>
          <a:p>
            <a:r>
              <a:rPr lang="es-MX" sz="2000" dirty="0" smtClean="0">
                <a:solidFill>
                  <a:schemeClr val="bg1"/>
                </a:solidFill>
              </a:rPr>
              <a:t>Nombre del medicamento </a:t>
            </a:r>
          </a:p>
          <a:p>
            <a:r>
              <a:rPr lang="es-MX" sz="2000" dirty="0" smtClean="0">
                <a:solidFill>
                  <a:schemeClr val="bg1"/>
                </a:solidFill>
              </a:rPr>
              <a:t>Presentación (tabletas, cápsulas, suspensión, jarabe, solución inyectable).</a:t>
            </a:r>
          </a:p>
          <a:p>
            <a:r>
              <a:rPr lang="es-MX" sz="2000" dirty="0" smtClean="0">
                <a:solidFill>
                  <a:schemeClr val="bg1"/>
                </a:solidFill>
              </a:rPr>
              <a:t>Gramaje </a:t>
            </a:r>
          </a:p>
          <a:p>
            <a:r>
              <a:rPr lang="es-MX" sz="2000" dirty="0" smtClean="0">
                <a:solidFill>
                  <a:schemeClr val="bg1"/>
                </a:solidFill>
              </a:rPr>
              <a:t>Dosis (gramos, frecuencia, duración del tratamiento)</a:t>
            </a:r>
            <a:endParaRPr lang="es-MX" sz="2000" dirty="0">
              <a:solidFill>
                <a:schemeClr val="bg1"/>
              </a:solidFill>
            </a:endParaRPr>
          </a:p>
        </p:txBody>
      </p:sp>
      <p:sp>
        <p:nvSpPr>
          <p:cNvPr id="6" name="5 Flecha izquierda"/>
          <p:cNvSpPr/>
          <p:nvPr/>
        </p:nvSpPr>
        <p:spPr>
          <a:xfrm>
            <a:off x="6516216" y="4950029"/>
            <a:ext cx="1080120" cy="36004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CuadroTexto"/>
          <p:cNvSpPr txBox="1"/>
          <p:nvPr/>
        </p:nvSpPr>
        <p:spPr>
          <a:xfrm>
            <a:off x="7596336" y="4806883"/>
            <a:ext cx="1296144" cy="1200329"/>
          </a:xfrm>
          <a:prstGeom prst="rect">
            <a:avLst/>
          </a:prstGeom>
          <a:noFill/>
        </p:spPr>
        <p:txBody>
          <a:bodyPr wrap="square" rtlCol="0">
            <a:spAutoFit/>
          </a:bodyPr>
          <a:lstStyle/>
          <a:p>
            <a:pPr algn="ctr"/>
            <a:r>
              <a:rPr lang="es-MX" sz="2400" dirty="0" smtClean="0"/>
              <a:t>Firma del docente </a:t>
            </a:r>
            <a:endParaRPr lang="es-MX" sz="2400" dirty="0"/>
          </a:p>
        </p:txBody>
      </p:sp>
      <p:pic>
        <p:nvPicPr>
          <p:cNvPr id="8"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432522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Vale de Clínica</a:t>
            </a:r>
            <a:endParaRPr lang="es-MX" dirty="0"/>
          </a:p>
        </p:txBody>
      </p:sp>
      <p:pic>
        <p:nvPicPr>
          <p:cNvPr id="4" name="3 Marcador de contenido"/>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52094"/>
          <a:stretch/>
        </p:blipFill>
        <p:spPr>
          <a:xfrm>
            <a:off x="2987824" y="3933056"/>
            <a:ext cx="3888432" cy="2634764"/>
          </a:xfrm>
        </p:spPr>
      </p:pic>
      <p:sp>
        <p:nvSpPr>
          <p:cNvPr id="5" name="4 CuadroTexto"/>
          <p:cNvSpPr txBox="1"/>
          <p:nvPr/>
        </p:nvSpPr>
        <p:spPr>
          <a:xfrm>
            <a:off x="827584" y="1556792"/>
            <a:ext cx="7920880" cy="2677656"/>
          </a:xfrm>
          <a:prstGeom prst="rect">
            <a:avLst/>
          </a:prstGeom>
          <a:noFill/>
        </p:spPr>
        <p:txBody>
          <a:bodyPr wrap="square" rtlCol="0">
            <a:spAutoFit/>
          </a:bodyPr>
          <a:lstStyle/>
          <a:p>
            <a:pPr algn="just"/>
            <a:r>
              <a:rPr lang="es-MX" sz="2800" dirty="0" smtClean="0"/>
              <a:t>Cuando el estudiante requiere un material (Lámpara de resina, instrumental, etc.) de Clínica debe llenar un vale, el cual se queda en el cubículo del material y se entrega al estudiante una vez que se regresa el material solicitado en buenas condiciones y/o funcionando.</a:t>
            </a:r>
            <a:endParaRPr lang="es-MX" sz="2800" dirty="0"/>
          </a:p>
        </p:txBody>
      </p: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34016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Constancia de Permanencia</a:t>
            </a:r>
            <a:endParaRPr lang="es-MX" dirty="0"/>
          </a:p>
        </p:txBody>
      </p:sp>
      <p:sp>
        <p:nvSpPr>
          <p:cNvPr id="3" name="2 Marcador de contenido"/>
          <p:cNvSpPr>
            <a:spLocks noGrp="1"/>
          </p:cNvSpPr>
          <p:nvPr>
            <p:ph idx="1"/>
          </p:nvPr>
        </p:nvSpPr>
        <p:spPr/>
        <p:txBody>
          <a:bodyPr>
            <a:normAutofit/>
          </a:bodyPr>
          <a:lstStyle/>
          <a:p>
            <a:r>
              <a:rPr lang="es-MX" sz="2800" dirty="0" smtClean="0"/>
              <a:t>Se llena cuando el paciente solicita un justificante de permanencia en la Clínica.</a:t>
            </a:r>
          </a:p>
          <a:p>
            <a:r>
              <a:rPr lang="es-MX" sz="2800" dirty="0" smtClean="0"/>
              <a:t>Debe llevar la firma del profesor y sello de la dirección de la Facultad de Odontología. </a:t>
            </a:r>
            <a:endParaRPr lang="es-MX" sz="2800" dirty="0"/>
          </a:p>
        </p:txBody>
      </p:sp>
      <p:pic>
        <p:nvPicPr>
          <p:cNvPr id="5" name="4 Imagen"/>
          <p:cNvPicPr>
            <a:picLocks noChangeAspect="1"/>
          </p:cNvPicPr>
          <p:nvPr/>
        </p:nvPicPr>
        <p:blipFill rotWithShape="1">
          <a:blip r:embed="rId3" cstate="print">
            <a:extLst>
              <a:ext uri="{28A0092B-C50C-407E-A947-70E740481C1C}">
                <a14:useLocalDpi xmlns:a14="http://schemas.microsoft.com/office/drawing/2010/main" val="0"/>
              </a:ext>
            </a:extLst>
          </a:blip>
          <a:srcRect l="6589" t="2424" r="5447" b="56566"/>
          <a:stretch/>
        </p:blipFill>
        <p:spPr>
          <a:xfrm>
            <a:off x="2339752" y="3645024"/>
            <a:ext cx="4267200" cy="2812472"/>
          </a:xfrm>
          <a:prstGeom prst="rect">
            <a:avLst/>
          </a:prstGeom>
        </p:spPr>
      </p:pic>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1418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1675" y="908050"/>
            <a:ext cx="8015288" cy="914400"/>
          </a:xfrm>
        </p:spPr>
        <p:txBody>
          <a:bodyPr>
            <a:noAutofit/>
          </a:bodyPr>
          <a:lstStyle/>
          <a:p>
            <a:pPr eaLnBrk="1" fontAlgn="auto" hangingPunct="1">
              <a:spcAft>
                <a:spcPts val="0"/>
              </a:spcAft>
              <a:defRPr/>
            </a:pPr>
            <a:r>
              <a:rPr lang="es-ES" sz="3600" b="1" dirty="0" smtClean="0">
                <a:solidFill>
                  <a:schemeClr val="accent2">
                    <a:lumMod val="60000"/>
                    <a:lumOff val="40000"/>
                  </a:schemeClr>
                </a:solidFill>
              </a:rPr>
              <a:t>PROPÓSITO DE LA UNIDAD DE APRENDIZAJE (Continuación) </a:t>
            </a:r>
            <a:br>
              <a:rPr lang="es-ES" sz="3600" b="1" dirty="0" smtClean="0">
                <a:solidFill>
                  <a:schemeClr val="accent2">
                    <a:lumMod val="60000"/>
                    <a:lumOff val="40000"/>
                  </a:schemeClr>
                </a:solidFill>
              </a:rPr>
            </a:br>
            <a:endParaRPr lang="es-ES" sz="3600" b="1" dirty="0">
              <a:solidFill>
                <a:schemeClr val="accent2">
                  <a:lumMod val="60000"/>
                  <a:lumOff val="40000"/>
                </a:schemeClr>
              </a:solidFill>
            </a:endParaRPr>
          </a:p>
        </p:txBody>
      </p:sp>
      <p:sp>
        <p:nvSpPr>
          <p:cNvPr id="13315" name="2 Marcador de contenido"/>
          <p:cNvSpPr>
            <a:spLocks noGrp="1"/>
          </p:cNvSpPr>
          <p:nvPr>
            <p:ph idx="1"/>
          </p:nvPr>
        </p:nvSpPr>
        <p:spPr>
          <a:xfrm>
            <a:off x="914400" y="2143125"/>
            <a:ext cx="7772400" cy="4572000"/>
          </a:xfrm>
        </p:spPr>
        <p:txBody>
          <a:bodyPr/>
          <a:lstStyle/>
          <a:p>
            <a:pPr eaLnBrk="1" hangingPunct="1"/>
            <a:r>
              <a:rPr lang="es-ES" sz="2400" smtClean="0"/>
              <a:t>Aplicará en paciente, los conocimientos adquiridos en las unidades de aprendizaje precedentes acerca de preparación de cavidades y colocación de materiales de obturación, tales como resina ionómero de vidrio, incrustaciones a base de resina y de metal noble, con aplicación de bases y cementos convencionales. </a:t>
            </a:r>
          </a:p>
        </p:txBody>
      </p:sp>
      <p:sp>
        <p:nvSpPr>
          <p:cNvPr id="13316"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9C37A4C-E70A-4060-9DB4-B9D965D4FA7E}" type="slidenum">
              <a:rPr lang="es-ES" smtClean="0">
                <a:solidFill>
                  <a:schemeClr val="tx2"/>
                </a:solidFill>
              </a:rPr>
              <a:pPr eaLnBrk="1" hangingPunct="1"/>
              <a:t>7</a:t>
            </a:fld>
            <a:endParaRPr lang="es-ES" smtClean="0">
              <a:solidFill>
                <a:schemeClr val="tx2"/>
              </a:solidFill>
            </a:endParaRPr>
          </a:p>
        </p:txBody>
      </p:sp>
      <p:pic>
        <p:nvPicPr>
          <p:cNvPr id="13317"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677808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Vale de Laboratorio de Prótesis</a:t>
            </a:r>
            <a:endParaRPr lang="es-MX" dirty="0"/>
          </a:p>
        </p:txBody>
      </p:sp>
      <p:sp>
        <p:nvSpPr>
          <p:cNvPr id="5" name="4 CuadroTexto"/>
          <p:cNvSpPr txBox="1"/>
          <p:nvPr/>
        </p:nvSpPr>
        <p:spPr>
          <a:xfrm>
            <a:off x="683568" y="1772816"/>
            <a:ext cx="7632848" cy="1815882"/>
          </a:xfrm>
          <a:prstGeom prst="rect">
            <a:avLst/>
          </a:prstGeom>
          <a:noFill/>
        </p:spPr>
        <p:txBody>
          <a:bodyPr wrap="square" rtlCol="0">
            <a:spAutoFit/>
          </a:bodyPr>
          <a:lstStyle/>
          <a:p>
            <a:pPr marL="342900" indent="-342900">
              <a:buFont typeface="Arial" pitchFamily="34" charset="0"/>
              <a:buChar char="•"/>
            </a:pPr>
            <a:r>
              <a:rPr lang="es-MX" sz="2800" dirty="0" smtClean="0"/>
              <a:t>Se llena cuando el estudiante solicita un material al laboratorio de prótesis. </a:t>
            </a:r>
            <a:endParaRPr lang="es-MX" sz="2800" dirty="0"/>
          </a:p>
          <a:p>
            <a:pPr marL="342900" indent="-342900">
              <a:buFont typeface="Arial" pitchFamily="34" charset="0"/>
              <a:buChar char="•"/>
            </a:pPr>
            <a:r>
              <a:rPr lang="es-MX" sz="2800" dirty="0" smtClean="0"/>
              <a:t>Debe ser autorizado por el Docente de la asignatura. </a:t>
            </a:r>
            <a:endParaRPr lang="es-MX" sz="2800" dirty="0"/>
          </a:p>
        </p:txBody>
      </p:sp>
      <p:pic>
        <p:nvPicPr>
          <p:cNvPr id="3" name="2 Imagen"/>
          <p:cNvPicPr>
            <a:picLocks noChangeAspect="1"/>
          </p:cNvPicPr>
          <p:nvPr/>
        </p:nvPicPr>
        <p:blipFill rotWithShape="1">
          <a:blip r:embed="rId3" cstate="print">
            <a:extLst>
              <a:ext uri="{28A0092B-C50C-407E-A947-70E740481C1C}">
                <a14:useLocalDpi xmlns:a14="http://schemas.microsoft.com/office/drawing/2010/main" val="0"/>
              </a:ext>
            </a:extLst>
          </a:blip>
          <a:srcRect t="2155" r="8038" b="55354"/>
          <a:stretch/>
        </p:blipFill>
        <p:spPr>
          <a:xfrm>
            <a:off x="2339753" y="3837709"/>
            <a:ext cx="4171883" cy="2725154"/>
          </a:xfrm>
          <a:prstGeom prst="rect">
            <a:avLst/>
          </a:prstGeom>
        </p:spPr>
      </p:pic>
      <p:pic>
        <p:nvPicPr>
          <p:cNvPr id="7"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97384"/>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8350" y="51346"/>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166705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8841" y="133350"/>
            <a:ext cx="8385175" cy="1104900"/>
          </a:xfrm>
        </p:spPr>
        <p:txBody>
          <a:bodyPr/>
          <a:lstStyle/>
          <a:p>
            <a:pPr>
              <a:defRPr/>
            </a:pPr>
            <a:r>
              <a:rPr lang="es-ES" dirty="0" smtClean="0"/>
              <a:t>Referencias bibliográficas</a:t>
            </a:r>
            <a:endParaRPr lang="es-ES" dirty="0"/>
          </a:p>
        </p:txBody>
      </p:sp>
      <p:sp>
        <p:nvSpPr>
          <p:cNvPr id="3" name="2 Marcador de contenido"/>
          <p:cNvSpPr>
            <a:spLocks noGrp="1"/>
          </p:cNvSpPr>
          <p:nvPr>
            <p:ph idx="1"/>
          </p:nvPr>
        </p:nvSpPr>
        <p:spPr>
          <a:xfrm>
            <a:off x="838200" y="1857375"/>
            <a:ext cx="8007350" cy="4191000"/>
          </a:xfrm>
        </p:spPr>
        <p:txBody>
          <a:bodyPr/>
          <a:lstStyle/>
          <a:p>
            <a:pPr>
              <a:defRPr/>
            </a:pPr>
            <a:r>
              <a:rPr lang="es-ES" sz="1600" dirty="0" smtClean="0"/>
              <a:t>Modificación a la Norma Oficial Mexicana NOM-013-SSA2-1994, Para la prevención y control de enfermedades bucales, para quedar como Norma Oficial Mexicana NOM-013-SSA2-2006, Para la prevención y control de enfermedades bucales.</a:t>
            </a:r>
          </a:p>
          <a:p>
            <a:pPr>
              <a:defRPr/>
            </a:pPr>
            <a:r>
              <a:rPr lang="es-ES" sz="1600" dirty="0" smtClean="0"/>
              <a:t>Juan Medrano (2007): “Legislación mexicana en odontología”, </a:t>
            </a:r>
            <a:r>
              <a:rPr lang="es-ES" sz="1600" i="1" dirty="0" smtClean="0"/>
              <a:t>Revista Mexicana de Odontología </a:t>
            </a:r>
            <a:r>
              <a:rPr lang="es-ES" sz="1600" i="1" dirty="0" err="1" smtClean="0"/>
              <a:t>Clinica</a:t>
            </a:r>
            <a:r>
              <a:rPr lang="es-ES" sz="1600" i="1" dirty="0" smtClean="0"/>
              <a:t>, </a:t>
            </a:r>
            <a:r>
              <a:rPr lang="es-ES" sz="1600" dirty="0" smtClean="0"/>
              <a:t>México, año 2, No. 1.  Disponible en: </a:t>
            </a:r>
            <a:r>
              <a:rPr lang="es-ES" sz="1600" dirty="0" smtClean="0">
                <a:hlinkClick r:id="rId3"/>
              </a:rPr>
              <a:t>http://www.intramed.net/contenidover.asp?contenidoID=55815</a:t>
            </a:r>
            <a:endParaRPr lang="es-ES" sz="1600" dirty="0" smtClean="0"/>
          </a:p>
          <a:p>
            <a:pPr>
              <a:defRPr/>
            </a:pPr>
            <a:r>
              <a:rPr lang="es-ES" sz="1600" dirty="0" smtClean="0"/>
              <a:t>Norma Oficial Mexicana NOM-004-SSA3-2012, Del expediente clínico. </a:t>
            </a:r>
          </a:p>
          <a:p>
            <a:pPr>
              <a:defRPr/>
            </a:pPr>
            <a:r>
              <a:rPr lang="es-ES" sz="1600" dirty="0" smtClean="0"/>
              <a:t>Ramírez </a:t>
            </a:r>
            <a:r>
              <a:rPr lang="es-ES" sz="1600" dirty="0" err="1" smtClean="0"/>
              <a:t>Ramírez</a:t>
            </a:r>
            <a:r>
              <a:rPr lang="es-ES" sz="1600" dirty="0" smtClean="0"/>
              <a:t> Agustín. “Tratamiento jurídico de los datos clínicos en México”.  Disponible en: </a:t>
            </a:r>
            <a:r>
              <a:rPr lang="es-ES" sz="1600" dirty="0" smtClean="0">
                <a:hlinkClick r:id="rId4"/>
              </a:rPr>
              <a:t>http://biblio.juridicas.unam.mx/libros/5/2252/17.pdf</a:t>
            </a:r>
            <a:endParaRPr lang="es-ES" sz="1600" dirty="0" smtClean="0"/>
          </a:p>
          <a:p>
            <a:pPr>
              <a:defRPr/>
            </a:pPr>
            <a:r>
              <a:rPr lang="es-ES" sz="1600" dirty="0" smtClean="0"/>
              <a:t>Comisión Nacional de Arbitraje Médico. </a:t>
            </a:r>
            <a:r>
              <a:rPr lang="es-ES" sz="1600" dirty="0" smtClean="0">
                <a:hlinkClick r:id="rId5"/>
              </a:rPr>
              <a:t>www.conamed.gob.mx</a:t>
            </a:r>
            <a:endParaRPr lang="es-ES" sz="1600" dirty="0" smtClean="0"/>
          </a:p>
          <a:p>
            <a:pPr>
              <a:defRPr/>
            </a:pPr>
            <a:r>
              <a:rPr lang="es-ES" sz="1600" dirty="0" smtClean="0"/>
              <a:t>Organización Mundial de la Salud. </a:t>
            </a:r>
            <a:r>
              <a:rPr lang="es-ES" sz="1600" dirty="0" smtClean="0">
                <a:hlinkClick r:id="rId6"/>
              </a:rPr>
              <a:t>www.who.int</a:t>
            </a:r>
            <a:r>
              <a:rPr lang="es-ES" sz="1600" dirty="0" smtClean="0"/>
              <a:t> </a:t>
            </a:r>
          </a:p>
          <a:p>
            <a:pPr>
              <a:defRPr/>
            </a:pPr>
            <a:r>
              <a:rPr lang="es-ES" sz="1600" dirty="0" smtClean="0"/>
              <a:t>Código de Bioética para el personal relacionado con la salud bucal</a:t>
            </a:r>
            <a:r>
              <a:rPr lang="es-ES" sz="1600" smtClean="0"/>
              <a:t>. </a:t>
            </a:r>
            <a:endParaRPr lang="es-ES" sz="1600" dirty="0" smtClean="0"/>
          </a:p>
          <a:p>
            <a:pPr>
              <a:defRPr/>
            </a:pPr>
            <a:endParaRPr lang="es-ES" sz="1600" dirty="0"/>
          </a:p>
        </p:txBody>
      </p:sp>
      <p:sp>
        <p:nvSpPr>
          <p:cNvPr id="5" name="4 Marcador de número de diapositiva"/>
          <p:cNvSpPr>
            <a:spLocks noGrp="1"/>
          </p:cNvSpPr>
          <p:nvPr>
            <p:ph type="sldNum" sz="quarter" idx="12"/>
          </p:nvPr>
        </p:nvSpPr>
        <p:spPr/>
        <p:txBody>
          <a:bodyPr/>
          <a:lstStyle/>
          <a:p>
            <a:pPr>
              <a:defRPr/>
            </a:pPr>
            <a:fld id="{3ED8A849-7A66-486E-9A9D-0F809031F4CE}" type="slidenum">
              <a:rPr lang="es-ES" altLang="es-MX" smtClean="0"/>
              <a:pPr>
                <a:defRPr/>
              </a:pPr>
              <a:t>71</a:t>
            </a:fld>
            <a:endParaRPr lang="es-ES" altLang="es-MX"/>
          </a:p>
        </p:txBody>
      </p:sp>
      <p:pic>
        <p:nvPicPr>
          <p:cNvPr id="6" name="3 Imagen" descr="Escudo%20UAEM.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5 Imagen"/>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31912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188" y="350838"/>
            <a:ext cx="7467600" cy="1143000"/>
          </a:xfrm>
        </p:spPr>
        <p:txBody>
          <a:bodyPr>
            <a:normAutofit/>
          </a:bodyPr>
          <a:lstStyle/>
          <a:p>
            <a:pPr eaLnBrk="1" fontAlgn="auto" hangingPunct="1">
              <a:spcAft>
                <a:spcPts val="0"/>
              </a:spcAft>
              <a:defRPr/>
            </a:pPr>
            <a:r>
              <a:rPr lang="es-ES" dirty="0" smtClean="0">
                <a:solidFill>
                  <a:schemeClr val="accent2">
                    <a:lumMod val="60000"/>
                    <a:lumOff val="40000"/>
                  </a:schemeClr>
                </a:solidFill>
              </a:rPr>
              <a:t>COMPETENCIAS PROFESIONALES</a:t>
            </a:r>
            <a:endParaRPr lang="es-ES" dirty="0">
              <a:solidFill>
                <a:schemeClr val="accent2">
                  <a:lumMod val="60000"/>
                  <a:lumOff val="40000"/>
                </a:schemeClr>
              </a:solidFill>
            </a:endParaRPr>
          </a:p>
        </p:txBody>
      </p:sp>
      <p:sp>
        <p:nvSpPr>
          <p:cNvPr id="14339" name="2 Marcador de contenido"/>
          <p:cNvSpPr>
            <a:spLocks noGrp="1"/>
          </p:cNvSpPr>
          <p:nvPr>
            <p:ph idx="1"/>
          </p:nvPr>
        </p:nvSpPr>
        <p:spPr/>
        <p:txBody>
          <a:bodyPr/>
          <a:lstStyle/>
          <a:p>
            <a:pPr eaLnBrk="1" hangingPunct="1"/>
            <a:r>
              <a:rPr lang="es-MX" sz="2800" smtClean="0"/>
              <a:t>Con base en el expediente clínico, establecer una relación odontólogo-paciente.</a:t>
            </a:r>
            <a:endParaRPr lang="es-ES" sz="2800" smtClean="0"/>
          </a:p>
          <a:p>
            <a:pPr eaLnBrk="1" hangingPunct="1"/>
            <a:r>
              <a:rPr lang="es-MX" sz="2800" smtClean="0"/>
              <a:t>Realizar operatoria dental de baja complejidad</a:t>
            </a:r>
            <a:endParaRPr lang="es-ES" sz="2800" smtClean="0"/>
          </a:p>
          <a:p>
            <a:pPr eaLnBrk="1" hangingPunct="1"/>
            <a:r>
              <a:rPr lang="es-MX" sz="2800" smtClean="0"/>
              <a:t>Aplicación de medidas preventivas de primer  y segundo nivel de prevención de salud bucal</a:t>
            </a:r>
            <a:endParaRPr lang="es-ES" sz="2800" smtClean="0"/>
          </a:p>
          <a:p>
            <a:pPr eaLnBrk="1" hangingPunct="1"/>
            <a:endParaRPr lang="es-ES" sz="2800" smtClean="0"/>
          </a:p>
        </p:txBody>
      </p:sp>
      <p:sp>
        <p:nvSpPr>
          <p:cNvPr id="14340"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240D416-1A26-49B5-A309-72132D36F521}" type="slidenum">
              <a:rPr lang="es-ES" smtClean="0">
                <a:solidFill>
                  <a:schemeClr val="tx2"/>
                </a:solidFill>
              </a:rPr>
              <a:pPr eaLnBrk="1" hangingPunct="1"/>
              <a:t>8</a:t>
            </a:fld>
            <a:endParaRPr lang="es-ES" smtClean="0">
              <a:solidFill>
                <a:schemeClr val="tx2"/>
              </a:solidFill>
            </a:endParaRPr>
          </a:p>
        </p:txBody>
      </p:sp>
      <p:pic>
        <p:nvPicPr>
          <p:cNvPr id="14341"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0621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0750" y="357188"/>
            <a:ext cx="7467600" cy="1143000"/>
          </a:xfrm>
        </p:spPr>
        <p:txBody>
          <a:bodyPr>
            <a:noAutofit/>
          </a:bodyPr>
          <a:lstStyle/>
          <a:p>
            <a:pPr eaLnBrk="1" fontAlgn="auto" hangingPunct="1">
              <a:spcAft>
                <a:spcPts val="0"/>
              </a:spcAft>
              <a:defRPr/>
            </a:pPr>
            <a:r>
              <a:rPr lang="es-ES" sz="3600" b="1" dirty="0" smtClean="0">
                <a:solidFill>
                  <a:schemeClr val="accent2">
                    <a:lumMod val="60000"/>
                    <a:lumOff val="40000"/>
                  </a:schemeClr>
                </a:solidFill>
              </a:rPr>
              <a:t>COMPETENCIAS PROFESIONALES (Continuación)</a:t>
            </a:r>
            <a:endParaRPr lang="es-ES" sz="3600" b="1" dirty="0">
              <a:solidFill>
                <a:schemeClr val="accent2">
                  <a:lumMod val="60000"/>
                  <a:lumOff val="40000"/>
                </a:schemeClr>
              </a:solidFill>
            </a:endParaRPr>
          </a:p>
        </p:txBody>
      </p:sp>
      <p:sp>
        <p:nvSpPr>
          <p:cNvPr id="15363" name="2 Marcador de contenido"/>
          <p:cNvSpPr>
            <a:spLocks noGrp="1"/>
          </p:cNvSpPr>
          <p:nvPr>
            <p:ph idx="1"/>
          </p:nvPr>
        </p:nvSpPr>
        <p:spPr>
          <a:xfrm>
            <a:off x="914400" y="2143125"/>
            <a:ext cx="7772400" cy="4572000"/>
          </a:xfrm>
        </p:spPr>
        <p:txBody>
          <a:bodyPr/>
          <a:lstStyle/>
          <a:p>
            <a:pPr eaLnBrk="1" hangingPunct="1"/>
            <a:r>
              <a:rPr lang="es-MX" sz="2800" smtClean="0"/>
              <a:t>Diseñará un plan de tratamiento  y en su caso canalizando a grados superiores en caso de requerirlo.</a:t>
            </a:r>
            <a:endParaRPr lang="es-ES" sz="2800" smtClean="0"/>
          </a:p>
          <a:p>
            <a:pPr eaLnBrk="1" hangingPunct="1"/>
            <a:r>
              <a:rPr lang="es-MX" sz="2800" smtClean="0"/>
              <a:t>Reafirmar el manejo de materiales dentales en obturaciones de ionómero, resina compuesta y metal noble así como las bases y protectores de bases intermedias.</a:t>
            </a:r>
            <a:endParaRPr lang="es-ES" sz="2800" smtClean="0"/>
          </a:p>
          <a:p>
            <a:pPr eaLnBrk="1" hangingPunct="1"/>
            <a:endParaRPr lang="es-ES" sz="2800" smtClean="0"/>
          </a:p>
        </p:txBody>
      </p:sp>
      <p:sp>
        <p:nvSpPr>
          <p:cNvPr id="15364"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46618A6-C354-4299-86D6-4D00BA517656}" type="slidenum">
              <a:rPr lang="es-ES" smtClean="0">
                <a:solidFill>
                  <a:schemeClr val="tx2"/>
                </a:solidFill>
              </a:rPr>
              <a:pPr eaLnBrk="1" hangingPunct="1"/>
              <a:t>9</a:t>
            </a:fld>
            <a:endParaRPr lang="es-ES" smtClean="0">
              <a:solidFill>
                <a:schemeClr val="tx2"/>
              </a:solidFill>
            </a:endParaRPr>
          </a:p>
        </p:txBody>
      </p:sp>
      <p:pic>
        <p:nvPicPr>
          <p:cNvPr id="15365"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4079324"/>
      </p:ext>
    </p:extLst>
  </p:cSld>
  <p:clrMapOvr>
    <a:masterClrMapping/>
  </p:clrMapOvr>
  <p:timing>
    <p:tnLst>
      <p:par>
        <p:cTn id="1" dur="indefinite" restart="never" nodeType="tmRoot"/>
      </p:par>
    </p:tnLst>
  </p:timing>
</p:sld>
</file>

<file path=ppt/theme/theme1.xml><?xml version="1.0" encoding="utf-8"?>
<a:theme xmlns:a="http://schemas.openxmlformats.org/drawingml/2006/main" name="Paja">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Intermedio">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ja">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1067</TotalTime>
  <Words>4975</Words>
  <Application>Microsoft Office PowerPoint</Application>
  <PresentationFormat>Presentación en pantalla (4:3)</PresentationFormat>
  <Paragraphs>508</Paragraphs>
  <Slides>71</Slides>
  <Notes>55</Notes>
  <HiddenSlides>0</HiddenSlides>
  <MMClips>0</MMClips>
  <ScaleCrop>false</ScaleCrop>
  <HeadingPairs>
    <vt:vector size="4" baseType="variant">
      <vt:variant>
        <vt:lpstr>Tema</vt:lpstr>
      </vt:variant>
      <vt:variant>
        <vt:i4>1</vt:i4>
      </vt:variant>
      <vt:variant>
        <vt:lpstr>Títulos de diapositiva</vt:lpstr>
      </vt:variant>
      <vt:variant>
        <vt:i4>71</vt:i4>
      </vt:variant>
    </vt:vector>
  </HeadingPairs>
  <TitlesOfParts>
    <vt:vector size="72" baseType="lpstr">
      <vt:lpstr>Paja</vt:lpstr>
      <vt:lpstr>Presentación de PowerPoint</vt:lpstr>
      <vt:lpstr>Presentación de PowerPoint</vt:lpstr>
      <vt:lpstr>Presentación de PowerPoint</vt:lpstr>
      <vt:lpstr>Presentación de PowerPoint</vt:lpstr>
      <vt:lpstr>PROPÓSITO DE LA UNIDAD DE APRENDIZAJE </vt:lpstr>
      <vt:lpstr>PROPÓSITO DE LA UNIDAD DE APRENDIZAJE (Continuación) </vt:lpstr>
      <vt:lpstr>PROPÓSITO DE LA UNIDAD DE APRENDIZAJE (Continuación)  </vt:lpstr>
      <vt:lpstr>COMPETENCIAS PROFESIONALES</vt:lpstr>
      <vt:lpstr>COMPETENCIAS PROFESIONALES (Continuación)</vt:lpstr>
      <vt:lpstr>COMPETENCIAS PROFESIONALES  (Continuación)</vt:lpstr>
      <vt:lpstr>Presentación de PowerPoint</vt:lpstr>
      <vt:lpstr>CONOCIMIENTOS DE LA UNIDAD DE COMPETENCIA I</vt:lpstr>
      <vt:lpstr>HABILIDADES DE LA UNIDAD DE COMPETENCIA II </vt:lpstr>
      <vt:lpstr>ACTITUDES/ VALORES DE LA UNIDAD DE COMPETENCIA II </vt:lpstr>
      <vt:lpstr>MANEJO DE LA DOCUMENTACIÓN DENTRO DE LA CLÍNICA</vt:lpstr>
      <vt:lpstr>NORMA Oficial Mexicana NOM-004-SSA3-2012, Del expediente clínico.</vt:lpstr>
      <vt:lpstr>NORMA Oficial Mexicana NOM-004-SSA3-2012, Del expediente clínico.</vt:lpstr>
      <vt:lpstr>NORMA Oficial Mexicana NOM-004-SSA3-2012, Del expediente clínico.</vt:lpstr>
      <vt:lpstr>NORMA Oficial Mexicana NOM-004-SSA3-2012, Del expediente clínico.</vt:lpstr>
      <vt:lpstr>Expediente Clínico</vt:lpstr>
      <vt:lpstr>Expediente clínico</vt:lpstr>
      <vt:lpstr>Expediente clínico</vt:lpstr>
      <vt:lpstr>Expediente clínico</vt:lpstr>
      <vt:lpstr>Expediente clínico</vt:lpstr>
      <vt:lpstr>Expediente clínico</vt:lpstr>
      <vt:lpstr>Expediente clínico</vt:lpstr>
      <vt:lpstr>Expediente clínico</vt:lpstr>
      <vt:lpstr>Historia Clínica</vt:lpstr>
      <vt:lpstr>Historia Clínica</vt:lpstr>
      <vt:lpstr>Historia clínica</vt:lpstr>
      <vt:lpstr>DOCUMENTOS DENTRO DE LA CLÍNICA</vt:lpstr>
      <vt:lpstr>Recibo de pago</vt:lpstr>
      <vt:lpstr>Recibo de pago</vt:lpstr>
      <vt:lpstr>PAGO DE ADMISIÓN</vt:lpstr>
      <vt:lpstr>Partes de la Historia Clínica </vt:lpstr>
      <vt:lpstr>Ficha de identificación</vt:lpstr>
      <vt:lpstr>Motivo de la consulta</vt:lpstr>
      <vt:lpstr>Antecedentes Heredofamiliares</vt:lpstr>
      <vt:lpstr>Presentación de PowerPoint</vt:lpstr>
      <vt:lpstr>Firma de veracidad de datos</vt:lpstr>
      <vt:lpstr>Historia Clínica</vt:lpstr>
      <vt:lpstr>Examen Clínico Estomatológico</vt:lpstr>
      <vt:lpstr>Higiene Bucal </vt:lpstr>
      <vt:lpstr>Hoja de Evaluación de placa  dentobacteriana y cálculo</vt:lpstr>
      <vt:lpstr>Diagnóstico bucal</vt:lpstr>
      <vt:lpstr>Plan de tratamiento</vt:lpstr>
      <vt:lpstr>Nota de evolución</vt:lpstr>
      <vt:lpstr>Nota de evolución</vt:lpstr>
      <vt:lpstr>Nota de Evolución</vt:lpstr>
      <vt:lpstr>Nota de evolución </vt:lpstr>
      <vt:lpstr>Carta de consentimiento informado</vt:lpstr>
      <vt:lpstr>Carta de consentimiento informado</vt:lpstr>
      <vt:lpstr>Carta de consentimiento informado</vt:lpstr>
      <vt:lpstr>Carta de consentimiento informado</vt:lpstr>
      <vt:lpstr>Carta de consentimiento informado</vt:lpstr>
      <vt:lpstr>Carta de consentimiento informado</vt:lpstr>
      <vt:lpstr>Hoja de consentimiento informado</vt:lpstr>
      <vt:lpstr>Consideraciones dentro de la Historia Clínica</vt:lpstr>
      <vt:lpstr>Hoja de control de trabajos</vt:lpstr>
      <vt:lpstr>Hoja de control de trabajos (Continuación)</vt:lpstr>
      <vt:lpstr>Hoja de control de trabajos (Continuación)</vt:lpstr>
      <vt:lpstr>Hoja de evaluación final</vt:lpstr>
      <vt:lpstr>Hoja de registro de Dieta</vt:lpstr>
      <vt:lpstr>Hoja de registro de Dieta</vt:lpstr>
      <vt:lpstr>Evaluación de la Dieta-Resumen</vt:lpstr>
      <vt:lpstr>Hoja de registro de Azúcares de la dieta </vt:lpstr>
      <vt:lpstr>Receta Médica</vt:lpstr>
      <vt:lpstr>Vale de Clínica</vt:lpstr>
      <vt:lpstr>Constancia de Permanencia</vt:lpstr>
      <vt:lpstr>Vale de Laboratorio de Prótesis</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Erendira Delgado</dc:creator>
  <cp:lastModifiedBy>Erendira Delgado</cp:lastModifiedBy>
  <cp:revision>61</cp:revision>
  <dcterms:created xsi:type="dcterms:W3CDTF">2017-08-21T23:26:52Z</dcterms:created>
  <dcterms:modified xsi:type="dcterms:W3CDTF">2017-10-12T00:40:14Z</dcterms:modified>
</cp:coreProperties>
</file>