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257" r:id="rId2"/>
    <p:sldId id="258" r:id="rId3"/>
    <p:sldId id="259" r:id="rId4"/>
    <p:sldId id="260" r:id="rId5"/>
    <p:sldId id="261" r:id="rId6"/>
    <p:sldId id="262" r:id="rId7"/>
    <p:sldId id="263" r:id="rId8"/>
    <p:sldId id="264" r:id="rId9"/>
    <p:sldId id="265" r:id="rId10"/>
    <p:sldId id="266" r:id="rId11"/>
    <p:sldId id="333" r:id="rId12"/>
    <p:sldId id="332" r:id="rId13"/>
    <p:sldId id="335" r:id="rId14"/>
    <p:sldId id="274" r:id="rId15"/>
    <p:sldId id="275" r:id="rId16"/>
    <p:sldId id="276" r:id="rId17"/>
    <p:sldId id="277" r:id="rId18"/>
    <p:sldId id="278" r:id="rId19"/>
    <p:sldId id="279" r:id="rId20"/>
    <p:sldId id="280" r:id="rId21"/>
    <p:sldId id="281" r:id="rId22"/>
    <p:sldId id="282"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34" r:id="rId54"/>
    <p:sldId id="315" r:id="rId55"/>
    <p:sldId id="316" r:id="rId56"/>
    <p:sldId id="331"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FD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12" autoAdjust="0"/>
    <p:restoredTop sz="94660"/>
  </p:normalViewPr>
  <p:slideViewPr>
    <p:cSldViewPr>
      <p:cViewPr varScale="1">
        <p:scale>
          <a:sx n="69" d="100"/>
          <a:sy n="69" d="100"/>
        </p:scale>
        <p:origin x="-11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88B14-8656-4AB4-AAF1-F35E793DBF6F}" type="doc">
      <dgm:prSet loTypeId="urn:microsoft.com/office/officeart/2005/8/layout/pyramid3" loCatId="pyramid" qsTypeId="urn:microsoft.com/office/officeart/2005/8/quickstyle/3d2" qsCatId="3D" csTypeId="urn:microsoft.com/office/officeart/2005/8/colors/colorful4" csCatId="colorful" phldr="1"/>
      <dgm:spPr/>
    </dgm:pt>
    <dgm:pt modelId="{2EF5E27B-634A-43EE-8ED9-98C4AB213B9A}">
      <dgm:prSet phldrT="[Texto]" custT="1"/>
      <dgm:spPr/>
      <dgm:t>
        <a:bodyPr/>
        <a:lstStyle/>
        <a:p>
          <a:r>
            <a:rPr lang="es-ES" sz="2000" dirty="0" smtClean="0"/>
            <a:t>Constitución Política </a:t>
          </a:r>
          <a:r>
            <a:rPr lang="es-MX" altLang="es-MX" sz="2000" dirty="0" smtClean="0"/>
            <a:t>de los Estados Unidos Mexicanos</a:t>
          </a:r>
          <a:endParaRPr lang="es-ES" sz="2000" dirty="0"/>
        </a:p>
      </dgm:t>
    </dgm:pt>
    <dgm:pt modelId="{ED1F5D8E-9A15-4012-8CD4-DA0C39535F36}" type="parTrans" cxnId="{1BA91A34-8B06-44EE-8F6A-2B40DEB511D0}">
      <dgm:prSet/>
      <dgm:spPr/>
      <dgm:t>
        <a:bodyPr/>
        <a:lstStyle/>
        <a:p>
          <a:endParaRPr lang="es-ES" sz="2000"/>
        </a:p>
      </dgm:t>
    </dgm:pt>
    <dgm:pt modelId="{0A8E0714-AB5F-4601-8847-C03AE9655892}" type="sibTrans" cxnId="{1BA91A34-8B06-44EE-8F6A-2B40DEB511D0}">
      <dgm:prSet/>
      <dgm:spPr/>
      <dgm:t>
        <a:bodyPr/>
        <a:lstStyle/>
        <a:p>
          <a:endParaRPr lang="es-ES" sz="2000"/>
        </a:p>
      </dgm:t>
    </dgm:pt>
    <dgm:pt modelId="{FC970615-83CB-4313-9872-61D56728E091}">
      <dgm:prSet phldrT="[Texto]" custT="1"/>
      <dgm:spPr/>
      <dgm:t>
        <a:bodyPr/>
        <a:lstStyle/>
        <a:p>
          <a:r>
            <a:rPr lang="es-ES" sz="2000" dirty="0" smtClean="0"/>
            <a:t>Ley General de Salud</a:t>
          </a:r>
          <a:endParaRPr lang="es-ES" sz="2000" dirty="0"/>
        </a:p>
      </dgm:t>
    </dgm:pt>
    <dgm:pt modelId="{6F5F0270-7B02-4834-A482-9894AA4D923D}" type="parTrans" cxnId="{27D9AB44-F1F8-44D2-9169-F82C3BF22A5B}">
      <dgm:prSet/>
      <dgm:spPr/>
      <dgm:t>
        <a:bodyPr/>
        <a:lstStyle/>
        <a:p>
          <a:endParaRPr lang="es-ES" sz="2000"/>
        </a:p>
      </dgm:t>
    </dgm:pt>
    <dgm:pt modelId="{D6997B8C-9218-4ACA-A827-787960C571BA}" type="sibTrans" cxnId="{27D9AB44-F1F8-44D2-9169-F82C3BF22A5B}">
      <dgm:prSet/>
      <dgm:spPr/>
      <dgm:t>
        <a:bodyPr/>
        <a:lstStyle/>
        <a:p>
          <a:endParaRPr lang="es-ES" sz="2000"/>
        </a:p>
      </dgm:t>
    </dgm:pt>
    <dgm:pt modelId="{62267BB6-DEF3-4536-9420-F4EDA743E606}">
      <dgm:prSet phldrT="[Texto]" custT="1"/>
      <dgm:spPr/>
      <dgm:t>
        <a:bodyPr/>
        <a:lstStyle/>
        <a:p>
          <a:r>
            <a:rPr lang="es-ES" sz="2000" dirty="0" smtClean="0"/>
            <a:t>Normas oficiales Mexicanas</a:t>
          </a:r>
          <a:endParaRPr lang="es-ES" sz="2000" dirty="0"/>
        </a:p>
      </dgm:t>
    </dgm:pt>
    <dgm:pt modelId="{F34AC3E3-8D8B-4DAE-A507-A7A118E1EB6D}" type="parTrans" cxnId="{2CB252A8-4A08-424F-BFAC-AD399953DC22}">
      <dgm:prSet/>
      <dgm:spPr/>
      <dgm:t>
        <a:bodyPr/>
        <a:lstStyle/>
        <a:p>
          <a:endParaRPr lang="es-ES" sz="2000"/>
        </a:p>
      </dgm:t>
    </dgm:pt>
    <dgm:pt modelId="{671DFCD6-355C-499A-B103-D00192A6DBDD}" type="sibTrans" cxnId="{2CB252A8-4A08-424F-BFAC-AD399953DC22}">
      <dgm:prSet/>
      <dgm:spPr/>
      <dgm:t>
        <a:bodyPr/>
        <a:lstStyle/>
        <a:p>
          <a:endParaRPr lang="es-ES" sz="2000"/>
        </a:p>
      </dgm:t>
    </dgm:pt>
    <dgm:pt modelId="{39CA71BD-0875-44D5-90A3-556B7999A0E8}">
      <dgm:prSet custT="1"/>
      <dgm:spPr/>
      <dgm:t>
        <a:bodyPr/>
        <a:lstStyle/>
        <a:p>
          <a:r>
            <a:rPr lang="es-ES" sz="2000" dirty="0" smtClean="0"/>
            <a:t>Código  Civil</a:t>
          </a:r>
          <a:endParaRPr lang="es-ES" sz="2000" dirty="0"/>
        </a:p>
      </dgm:t>
    </dgm:pt>
    <dgm:pt modelId="{55414A14-9BFF-46DA-A078-FC5433D49688}" type="parTrans" cxnId="{BFF18DD3-C5A2-4AD6-B09F-3B4F77D51A15}">
      <dgm:prSet/>
      <dgm:spPr/>
      <dgm:t>
        <a:bodyPr/>
        <a:lstStyle/>
        <a:p>
          <a:endParaRPr lang="es-ES" sz="2000"/>
        </a:p>
      </dgm:t>
    </dgm:pt>
    <dgm:pt modelId="{BC7959E9-9ECA-48AB-9DC0-11D21B7C8C68}" type="sibTrans" cxnId="{BFF18DD3-C5A2-4AD6-B09F-3B4F77D51A15}">
      <dgm:prSet/>
      <dgm:spPr/>
      <dgm:t>
        <a:bodyPr/>
        <a:lstStyle/>
        <a:p>
          <a:endParaRPr lang="es-ES" sz="2000"/>
        </a:p>
      </dgm:t>
    </dgm:pt>
    <dgm:pt modelId="{E3BEE196-6C12-46C7-BC0F-D6DEF0B7B28A}">
      <dgm:prSet custT="1"/>
      <dgm:spPr/>
      <dgm:t>
        <a:bodyPr/>
        <a:lstStyle/>
        <a:p>
          <a:r>
            <a:rPr lang="es-ES" sz="2000" dirty="0" smtClean="0"/>
            <a:t>Código Penal</a:t>
          </a:r>
          <a:endParaRPr lang="es-ES" sz="2000" dirty="0"/>
        </a:p>
      </dgm:t>
    </dgm:pt>
    <dgm:pt modelId="{394C72B7-A8CB-4D4F-9576-D471CD26AC3E}" type="parTrans" cxnId="{086ACD75-18AF-4A2B-86CE-83A8B46F4F94}">
      <dgm:prSet/>
      <dgm:spPr/>
      <dgm:t>
        <a:bodyPr/>
        <a:lstStyle/>
        <a:p>
          <a:endParaRPr lang="es-ES" sz="2000"/>
        </a:p>
      </dgm:t>
    </dgm:pt>
    <dgm:pt modelId="{7000B14C-9449-4D58-A766-A9CF46DB02AD}" type="sibTrans" cxnId="{086ACD75-18AF-4A2B-86CE-83A8B46F4F94}">
      <dgm:prSet/>
      <dgm:spPr/>
      <dgm:t>
        <a:bodyPr/>
        <a:lstStyle/>
        <a:p>
          <a:endParaRPr lang="es-ES" sz="2000"/>
        </a:p>
      </dgm:t>
    </dgm:pt>
    <dgm:pt modelId="{144FA2D1-7BBE-46C8-8107-C09DBEB50B1F}">
      <dgm:prSet custT="1"/>
      <dgm:spPr/>
      <dgm:t>
        <a:bodyPr/>
        <a:lstStyle/>
        <a:p>
          <a:r>
            <a:rPr lang="es-ES" sz="2000" dirty="0" smtClean="0"/>
            <a:t>Ley Federal del Trabajo</a:t>
          </a:r>
          <a:endParaRPr lang="es-ES" sz="2000" dirty="0"/>
        </a:p>
      </dgm:t>
    </dgm:pt>
    <dgm:pt modelId="{8B46C7E2-C657-4FD4-B852-6E81851B129A}" type="parTrans" cxnId="{C7814E4F-0FDE-4B22-947A-81767A01E22B}">
      <dgm:prSet/>
      <dgm:spPr/>
      <dgm:t>
        <a:bodyPr/>
        <a:lstStyle/>
        <a:p>
          <a:endParaRPr lang="es-ES" sz="2000"/>
        </a:p>
      </dgm:t>
    </dgm:pt>
    <dgm:pt modelId="{9CD93014-C3DC-4A80-86A6-4F6BC688D81B}" type="sibTrans" cxnId="{C7814E4F-0FDE-4B22-947A-81767A01E22B}">
      <dgm:prSet/>
      <dgm:spPr/>
      <dgm:t>
        <a:bodyPr/>
        <a:lstStyle/>
        <a:p>
          <a:endParaRPr lang="es-ES" sz="2000"/>
        </a:p>
      </dgm:t>
    </dgm:pt>
    <dgm:pt modelId="{BDCD5908-7EF4-401D-9FDB-56A97612ACF6}" type="pres">
      <dgm:prSet presAssocID="{EB888B14-8656-4AB4-AAF1-F35E793DBF6F}" presName="Name0" presStyleCnt="0">
        <dgm:presLayoutVars>
          <dgm:dir/>
          <dgm:animLvl val="lvl"/>
          <dgm:resizeHandles val="exact"/>
        </dgm:presLayoutVars>
      </dgm:prSet>
      <dgm:spPr/>
    </dgm:pt>
    <dgm:pt modelId="{3340A693-66A4-4DF3-A934-FBE6A8D4A45F}" type="pres">
      <dgm:prSet presAssocID="{2EF5E27B-634A-43EE-8ED9-98C4AB213B9A}" presName="Name8" presStyleCnt="0"/>
      <dgm:spPr/>
    </dgm:pt>
    <dgm:pt modelId="{4D993511-EF9D-4E55-893E-5C0F105B8154}" type="pres">
      <dgm:prSet presAssocID="{2EF5E27B-634A-43EE-8ED9-98C4AB213B9A}" presName="level" presStyleLbl="node1" presStyleIdx="0" presStyleCnt="6">
        <dgm:presLayoutVars>
          <dgm:chMax val="1"/>
          <dgm:bulletEnabled val="1"/>
        </dgm:presLayoutVars>
      </dgm:prSet>
      <dgm:spPr/>
      <dgm:t>
        <a:bodyPr/>
        <a:lstStyle/>
        <a:p>
          <a:endParaRPr lang="es-ES"/>
        </a:p>
      </dgm:t>
    </dgm:pt>
    <dgm:pt modelId="{C0692E74-CBA9-4FEA-BDEE-9459E7FC21C5}" type="pres">
      <dgm:prSet presAssocID="{2EF5E27B-634A-43EE-8ED9-98C4AB213B9A}" presName="levelTx" presStyleLbl="revTx" presStyleIdx="0" presStyleCnt="0">
        <dgm:presLayoutVars>
          <dgm:chMax val="1"/>
          <dgm:bulletEnabled val="1"/>
        </dgm:presLayoutVars>
      </dgm:prSet>
      <dgm:spPr/>
      <dgm:t>
        <a:bodyPr/>
        <a:lstStyle/>
        <a:p>
          <a:endParaRPr lang="es-ES"/>
        </a:p>
      </dgm:t>
    </dgm:pt>
    <dgm:pt modelId="{970CD6E1-8317-45DE-A911-742314281B15}" type="pres">
      <dgm:prSet presAssocID="{FC970615-83CB-4313-9872-61D56728E091}" presName="Name8" presStyleCnt="0"/>
      <dgm:spPr/>
    </dgm:pt>
    <dgm:pt modelId="{1E37A41B-4981-4E4E-95C0-319F42FC4F86}" type="pres">
      <dgm:prSet presAssocID="{FC970615-83CB-4313-9872-61D56728E091}" presName="level" presStyleLbl="node1" presStyleIdx="1" presStyleCnt="6">
        <dgm:presLayoutVars>
          <dgm:chMax val="1"/>
          <dgm:bulletEnabled val="1"/>
        </dgm:presLayoutVars>
      </dgm:prSet>
      <dgm:spPr/>
      <dgm:t>
        <a:bodyPr/>
        <a:lstStyle/>
        <a:p>
          <a:endParaRPr lang="es-ES"/>
        </a:p>
      </dgm:t>
    </dgm:pt>
    <dgm:pt modelId="{A68FDFF0-4F55-4796-BDAC-B7EB67E0C235}" type="pres">
      <dgm:prSet presAssocID="{FC970615-83CB-4313-9872-61D56728E091}" presName="levelTx" presStyleLbl="revTx" presStyleIdx="0" presStyleCnt="0">
        <dgm:presLayoutVars>
          <dgm:chMax val="1"/>
          <dgm:bulletEnabled val="1"/>
        </dgm:presLayoutVars>
      </dgm:prSet>
      <dgm:spPr/>
      <dgm:t>
        <a:bodyPr/>
        <a:lstStyle/>
        <a:p>
          <a:endParaRPr lang="es-ES"/>
        </a:p>
      </dgm:t>
    </dgm:pt>
    <dgm:pt modelId="{18EACD50-DDF2-4857-B484-704B61BCA74B}" type="pres">
      <dgm:prSet presAssocID="{144FA2D1-7BBE-46C8-8107-C09DBEB50B1F}" presName="Name8" presStyleCnt="0"/>
      <dgm:spPr/>
    </dgm:pt>
    <dgm:pt modelId="{9897F51F-C6A0-4000-8F43-6E73B860A266}" type="pres">
      <dgm:prSet presAssocID="{144FA2D1-7BBE-46C8-8107-C09DBEB50B1F}" presName="level" presStyleLbl="node1" presStyleIdx="2" presStyleCnt="6">
        <dgm:presLayoutVars>
          <dgm:chMax val="1"/>
          <dgm:bulletEnabled val="1"/>
        </dgm:presLayoutVars>
      </dgm:prSet>
      <dgm:spPr/>
      <dgm:t>
        <a:bodyPr/>
        <a:lstStyle/>
        <a:p>
          <a:endParaRPr lang="es-ES"/>
        </a:p>
      </dgm:t>
    </dgm:pt>
    <dgm:pt modelId="{4509164B-7138-4114-966B-27E0B7DB9D4C}" type="pres">
      <dgm:prSet presAssocID="{144FA2D1-7BBE-46C8-8107-C09DBEB50B1F}" presName="levelTx" presStyleLbl="revTx" presStyleIdx="0" presStyleCnt="0">
        <dgm:presLayoutVars>
          <dgm:chMax val="1"/>
          <dgm:bulletEnabled val="1"/>
        </dgm:presLayoutVars>
      </dgm:prSet>
      <dgm:spPr/>
      <dgm:t>
        <a:bodyPr/>
        <a:lstStyle/>
        <a:p>
          <a:endParaRPr lang="es-ES"/>
        </a:p>
      </dgm:t>
    </dgm:pt>
    <dgm:pt modelId="{EF544022-A10B-4136-918D-415C4F3652C1}" type="pres">
      <dgm:prSet presAssocID="{62267BB6-DEF3-4536-9420-F4EDA743E606}" presName="Name8" presStyleCnt="0"/>
      <dgm:spPr/>
    </dgm:pt>
    <dgm:pt modelId="{E0DB7C48-BE1C-4CEA-8A06-A99583CF2027}" type="pres">
      <dgm:prSet presAssocID="{62267BB6-DEF3-4536-9420-F4EDA743E606}" presName="level" presStyleLbl="node1" presStyleIdx="3" presStyleCnt="6">
        <dgm:presLayoutVars>
          <dgm:chMax val="1"/>
          <dgm:bulletEnabled val="1"/>
        </dgm:presLayoutVars>
      </dgm:prSet>
      <dgm:spPr/>
      <dgm:t>
        <a:bodyPr/>
        <a:lstStyle/>
        <a:p>
          <a:endParaRPr lang="es-ES"/>
        </a:p>
      </dgm:t>
    </dgm:pt>
    <dgm:pt modelId="{65F2CCE9-E8AE-4C8A-8BB9-446BFCD40D94}" type="pres">
      <dgm:prSet presAssocID="{62267BB6-DEF3-4536-9420-F4EDA743E606}" presName="levelTx" presStyleLbl="revTx" presStyleIdx="0" presStyleCnt="0">
        <dgm:presLayoutVars>
          <dgm:chMax val="1"/>
          <dgm:bulletEnabled val="1"/>
        </dgm:presLayoutVars>
      </dgm:prSet>
      <dgm:spPr/>
      <dgm:t>
        <a:bodyPr/>
        <a:lstStyle/>
        <a:p>
          <a:endParaRPr lang="es-ES"/>
        </a:p>
      </dgm:t>
    </dgm:pt>
    <dgm:pt modelId="{BF07CE55-D68B-4D26-BE91-835D4FC488D1}" type="pres">
      <dgm:prSet presAssocID="{39CA71BD-0875-44D5-90A3-556B7999A0E8}" presName="Name8" presStyleCnt="0"/>
      <dgm:spPr/>
    </dgm:pt>
    <dgm:pt modelId="{884CBC73-B1B2-47E7-B2D5-3832C347ACE1}" type="pres">
      <dgm:prSet presAssocID="{39CA71BD-0875-44D5-90A3-556B7999A0E8}" presName="level" presStyleLbl="node1" presStyleIdx="4" presStyleCnt="6">
        <dgm:presLayoutVars>
          <dgm:chMax val="1"/>
          <dgm:bulletEnabled val="1"/>
        </dgm:presLayoutVars>
      </dgm:prSet>
      <dgm:spPr/>
      <dgm:t>
        <a:bodyPr/>
        <a:lstStyle/>
        <a:p>
          <a:endParaRPr lang="es-ES"/>
        </a:p>
      </dgm:t>
    </dgm:pt>
    <dgm:pt modelId="{4C5589DB-4E1D-483F-90FF-B13A7688EECC}" type="pres">
      <dgm:prSet presAssocID="{39CA71BD-0875-44D5-90A3-556B7999A0E8}" presName="levelTx" presStyleLbl="revTx" presStyleIdx="0" presStyleCnt="0">
        <dgm:presLayoutVars>
          <dgm:chMax val="1"/>
          <dgm:bulletEnabled val="1"/>
        </dgm:presLayoutVars>
      </dgm:prSet>
      <dgm:spPr/>
      <dgm:t>
        <a:bodyPr/>
        <a:lstStyle/>
        <a:p>
          <a:endParaRPr lang="es-ES"/>
        </a:p>
      </dgm:t>
    </dgm:pt>
    <dgm:pt modelId="{D6F0EF24-00B3-4F68-8D66-93495DCAB08F}" type="pres">
      <dgm:prSet presAssocID="{E3BEE196-6C12-46C7-BC0F-D6DEF0B7B28A}" presName="Name8" presStyleCnt="0"/>
      <dgm:spPr/>
    </dgm:pt>
    <dgm:pt modelId="{08793D67-29E5-467B-89D9-4051614AB172}" type="pres">
      <dgm:prSet presAssocID="{E3BEE196-6C12-46C7-BC0F-D6DEF0B7B28A}" presName="level" presStyleLbl="node1" presStyleIdx="5" presStyleCnt="6">
        <dgm:presLayoutVars>
          <dgm:chMax val="1"/>
          <dgm:bulletEnabled val="1"/>
        </dgm:presLayoutVars>
      </dgm:prSet>
      <dgm:spPr/>
      <dgm:t>
        <a:bodyPr/>
        <a:lstStyle/>
        <a:p>
          <a:endParaRPr lang="es-ES"/>
        </a:p>
      </dgm:t>
    </dgm:pt>
    <dgm:pt modelId="{C0116D31-458A-49C4-B236-6C79D119B591}" type="pres">
      <dgm:prSet presAssocID="{E3BEE196-6C12-46C7-BC0F-D6DEF0B7B28A}" presName="levelTx" presStyleLbl="revTx" presStyleIdx="0" presStyleCnt="0">
        <dgm:presLayoutVars>
          <dgm:chMax val="1"/>
          <dgm:bulletEnabled val="1"/>
        </dgm:presLayoutVars>
      </dgm:prSet>
      <dgm:spPr/>
      <dgm:t>
        <a:bodyPr/>
        <a:lstStyle/>
        <a:p>
          <a:endParaRPr lang="es-ES"/>
        </a:p>
      </dgm:t>
    </dgm:pt>
  </dgm:ptLst>
  <dgm:cxnLst>
    <dgm:cxn modelId="{CFCFE455-B7FB-4C70-AD69-DB5F7E29FAC1}" type="presOf" srcId="{144FA2D1-7BBE-46C8-8107-C09DBEB50B1F}" destId="{4509164B-7138-4114-966B-27E0B7DB9D4C}" srcOrd="1" destOrd="0" presId="urn:microsoft.com/office/officeart/2005/8/layout/pyramid3"/>
    <dgm:cxn modelId="{94EE0212-3ECE-4173-B8F4-A93AB061E5CE}" type="presOf" srcId="{E3BEE196-6C12-46C7-BC0F-D6DEF0B7B28A}" destId="{C0116D31-458A-49C4-B236-6C79D119B591}" srcOrd="1" destOrd="0" presId="urn:microsoft.com/office/officeart/2005/8/layout/pyramid3"/>
    <dgm:cxn modelId="{D8F746B9-04DC-4978-A80C-3B162B545DE0}" type="presOf" srcId="{FC970615-83CB-4313-9872-61D56728E091}" destId="{1E37A41B-4981-4E4E-95C0-319F42FC4F86}" srcOrd="0" destOrd="0" presId="urn:microsoft.com/office/officeart/2005/8/layout/pyramid3"/>
    <dgm:cxn modelId="{2CB252A8-4A08-424F-BFAC-AD399953DC22}" srcId="{EB888B14-8656-4AB4-AAF1-F35E793DBF6F}" destId="{62267BB6-DEF3-4536-9420-F4EDA743E606}" srcOrd="3" destOrd="0" parTransId="{F34AC3E3-8D8B-4DAE-A507-A7A118E1EB6D}" sibTransId="{671DFCD6-355C-499A-B103-D00192A6DBDD}"/>
    <dgm:cxn modelId="{A7C3FFED-CCF6-4A9F-B9DC-2D4FA990DD40}" type="presOf" srcId="{EB888B14-8656-4AB4-AAF1-F35E793DBF6F}" destId="{BDCD5908-7EF4-401D-9FDB-56A97612ACF6}" srcOrd="0" destOrd="0" presId="urn:microsoft.com/office/officeart/2005/8/layout/pyramid3"/>
    <dgm:cxn modelId="{2C1E5FC2-246E-47BC-B181-8C138595CB7A}" type="presOf" srcId="{2EF5E27B-634A-43EE-8ED9-98C4AB213B9A}" destId="{C0692E74-CBA9-4FEA-BDEE-9459E7FC21C5}" srcOrd="1" destOrd="0" presId="urn:microsoft.com/office/officeart/2005/8/layout/pyramid3"/>
    <dgm:cxn modelId="{BFF18DD3-C5A2-4AD6-B09F-3B4F77D51A15}" srcId="{EB888B14-8656-4AB4-AAF1-F35E793DBF6F}" destId="{39CA71BD-0875-44D5-90A3-556B7999A0E8}" srcOrd="4" destOrd="0" parTransId="{55414A14-9BFF-46DA-A078-FC5433D49688}" sibTransId="{BC7959E9-9ECA-48AB-9DC0-11D21B7C8C68}"/>
    <dgm:cxn modelId="{C7814E4F-0FDE-4B22-947A-81767A01E22B}" srcId="{EB888B14-8656-4AB4-AAF1-F35E793DBF6F}" destId="{144FA2D1-7BBE-46C8-8107-C09DBEB50B1F}" srcOrd="2" destOrd="0" parTransId="{8B46C7E2-C657-4FD4-B852-6E81851B129A}" sibTransId="{9CD93014-C3DC-4A80-86A6-4F6BC688D81B}"/>
    <dgm:cxn modelId="{0F37F46B-AB40-496B-B520-15CB05523D6E}" type="presOf" srcId="{FC970615-83CB-4313-9872-61D56728E091}" destId="{A68FDFF0-4F55-4796-BDAC-B7EB67E0C235}" srcOrd="1" destOrd="0" presId="urn:microsoft.com/office/officeart/2005/8/layout/pyramid3"/>
    <dgm:cxn modelId="{086ACD75-18AF-4A2B-86CE-83A8B46F4F94}" srcId="{EB888B14-8656-4AB4-AAF1-F35E793DBF6F}" destId="{E3BEE196-6C12-46C7-BC0F-D6DEF0B7B28A}" srcOrd="5" destOrd="0" parTransId="{394C72B7-A8CB-4D4F-9576-D471CD26AC3E}" sibTransId="{7000B14C-9449-4D58-A766-A9CF46DB02AD}"/>
    <dgm:cxn modelId="{27D9AB44-F1F8-44D2-9169-F82C3BF22A5B}" srcId="{EB888B14-8656-4AB4-AAF1-F35E793DBF6F}" destId="{FC970615-83CB-4313-9872-61D56728E091}" srcOrd="1" destOrd="0" parTransId="{6F5F0270-7B02-4834-A482-9894AA4D923D}" sibTransId="{D6997B8C-9218-4ACA-A827-787960C571BA}"/>
    <dgm:cxn modelId="{96B3FE0D-815E-4413-A5D5-66214D86AE14}" type="presOf" srcId="{39CA71BD-0875-44D5-90A3-556B7999A0E8}" destId="{4C5589DB-4E1D-483F-90FF-B13A7688EECC}" srcOrd="1" destOrd="0" presId="urn:microsoft.com/office/officeart/2005/8/layout/pyramid3"/>
    <dgm:cxn modelId="{1BA91A34-8B06-44EE-8F6A-2B40DEB511D0}" srcId="{EB888B14-8656-4AB4-AAF1-F35E793DBF6F}" destId="{2EF5E27B-634A-43EE-8ED9-98C4AB213B9A}" srcOrd="0" destOrd="0" parTransId="{ED1F5D8E-9A15-4012-8CD4-DA0C39535F36}" sibTransId="{0A8E0714-AB5F-4601-8847-C03AE9655892}"/>
    <dgm:cxn modelId="{16E3F243-388D-4BEA-88BE-692B88064232}" type="presOf" srcId="{E3BEE196-6C12-46C7-BC0F-D6DEF0B7B28A}" destId="{08793D67-29E5-467B-89D9-4051614AB172}" srcOrd="0" destOrd="0" presId="urn:microsoft.com/office/officeart/2005/8/layout/pyramid3"/>
    <dgm:cxn modelId="{2922C492-EB21-45EB-90EB-EB088173AA3B}" type="presOf" srcId="{2EF5E27B-634A-43EE-8ED9-98C4AB213B9A}" destId="{4D993511-EF9D-4E55-893E-5C0F105B8154}" srcOrd="0" destOrd="0" presId="urn:microsoft.com/office/officeart/2005/8/layout/pyramid3"/>
    <dgm:cxn modelId="{93B5AE1D-A7C8-4D1E-B646-B0F433383FD1}" type="presOf" srcId="{62267BB6-DEF3-4536-9420-F4EDA743E606}" destId="{65F2CCE9-E8AE-4C8A-8BB9-446BFCD40D94}" srcOrd="1" destOrd="0" presId="urn:microsoft.com/office/officeart/2005/8/layout/pyramid3"/>
    <dgm:cxn modelId="{8B7D58BD-DC72-4BD5-B91E-80E32C7229F9}" type="presOf" srcId="{62267BB6-DEF3-4536-9420-F4EDA743E606}" destId="{E0DB7C48-BE1C-4CEA-8A06-A99583CF2027}" srcOrd="0" destOrd="0" presId="urn:microsoft.com/office/officeart/2005/8/layout/pyramid3"/>
    <dgm:cxn modelId="{8BDB8DD1-5C9F-4364-90F3-5299410563E4}" type="presOf" srcId="{144FA2D1-7BBE-46C8-8107-C09DBEB50B1F}" destId="{9897F51F-C6A0-4000-8F43-6E73B860A266}" srcOrd="0" destOrd="0" presId="urn:microsoft.com/office/officeart/2005/8/layout/pyramid3"/>
    <dgm:cxn modelId="{5C182DAA-5CF7-4ED2-9C85-680C50730A69}" type="presOf" srcId="{39CA71BD-0875-44D5-90A3-556B7999A0E8}" destId="{884CBC73-B1B2-47E7-B2D5-3832C347ACE1}" srcOrd="0" destOrd="0" presId="urn:microsoft.com/office/officeart/2005/8/layout/pyramid3"/>
    <dgm:cxn modelId="{7746EC91-C76A-49B8-8137-265B979CF0D3}" type="presParOf" srcId="{BDCD5908-7EF4-401D-9FDB-56A97612ACF6}" destId="{3340A693-66A4-4DF3-A934-FBE6A8D4A45F}" srcOrd="0" destOrd="0" presId="urn:microsoft.com/office/officeart/2005/8/layout/pyramid3"/>
    <dgm:cxn modelId="{C68B6CF2-2989-4BCD-AF5E-D20004508721}" type="presParOf" srcId="{3340A693-66A4-4DF3-A934-FBE6A8D4A45F}" destId="{4D993511-EF9D-4E55-893E-5C0F105B8154}" srcOrd="0" destOrd="0" presId="urn:microsoft.com/office/officeart/2005/8/layout/pyramid3"/>
    <dgm:cxn modelId="{38C9449E-CB65-4787-B364-03F6F8EB68DC}" type="presParOf" srcId="{3340A693-66A4-4DF3-A934-FBE6A8D4A45F}" destId="{C0692E74-CBA9-4FEA-BDEE-9459E7FC21C5}" srcOrd="1" destOrd="0" presId="urn:microsoft.com/office/officeart/2005/8/layout/pyramid3"/>
    <dgm:cxn modelId="{5D413215-06FC-4026-AFE6-2DB3D3E40CCD}" type="presParOf" srcId="{BDCD5908-7EF4-401D-9FDB-56A97612ACF6}" destId="{970CD6E1-8317-45DE-A911-742314281B15}" srcOrd="1" destOrd="0" presId="urn:microsoft.com/office/officeart/2005/8/layout/pyramid3"/>
    <dgm:cxn modelId="{4B7047A0-7109-42E7-8A9F-66F2FB77E851}" type="presParOf" srcId="{970CD6E1-8317-45DE-A911-742314281B15}" destId="{1E37A41B-4981-4E4E-95C0-319F42FC4F86}" srcOrd="0" destOrd="0" presId="urn:microsoft.com/office/officeart/2005/8/layout/pyramid3"/>
    <dgm:cxn modelId="{CC478328-B660-41F1-8C8F-EF94C955DC70}" type="presParOf" srcId="{970CD6E1-8317-45DE-A911-742314281B15}" destId="{A68FDFF0-4F55-4796-BDAC-B7EB67E0C235}" srcOrd="1" destOrd="0" presId="urn:microsoft.com/office/officeart/2005/8/layout/pyramid3"/>
    <dgm:cxn modelId="{8866959A-8192-4104-9B3C-BAA3A37B2989}" type="presParOf" srcId="{BDCD5908-7EF4-401D-9FDB-56A97612ACF6}" destId="{18EACD50-DDF2-4857-B484-704B61BCA74B}" srcOrd="2" destOrd="0" presId="urn:microsoft.com/office/officeart/2005/8/layout/pyramid3"/>
    <dgm:cxn modelId="{A7FFD82D-F88F-43BE-AA58-48988AD52A1C}" type="presParOf" srcId="{18EACD50-DDF2-4857-B484-704B61BCA74B}" destId="{9897F51F-C6A0-4000-8F43-6E73B860A266}" srcOrd="0" destOrd="0" presId="urn:microsoft.com/office/officeart/2005/8/layout/pyramid3"/>
    <dgm:cxn modelId="{99085BEE-6CE3-4C20-B3B9-B1B82186E52E}" type="presParOf" srcId="{18EACD50-DDF2-4857-B484-704B61BCA74B}" destId="{4509164B-7138-4114-966B-27E0B7DB9D4C}" srcOrd="1" destOrd="0" presId="urn:microsoft.com/office/officeart/2005/8/layout/pyramid3"/>
    <dgm:cxn modelId="{E64DF51A-66EF-4E88-8BF8-D81B2BDC88B5}" type="presParOf" srcId="{BDCD5908-7EF4-401D-9FDB-56A97612ACF6}" destId="{EF544022-A10B-4136-918D-415C4F3652C1}" srcOrd="3" destOrd="0" presId="urn:microsoft.com/office/officeart/2005/8/layout/pyramid3"/>
    <dgm:cxn modelId="{274AEFC1-CEE1-42A5-8CE8-7CDE51AADB20}" type="presParOf" srcId="{EF544022-A10B-4136-918D-415C4F3652C1}" destId="{E0DB7C48-BE1C-4CEA-8A06-A99583CF2027}" srcOrd="0" destOrd="0" presId="urn:microsoft.com/office/officeart/2005/8/layout/pyramid3"/>
    <dgm:cxn modelId="{8D06F424-B8D0-49A4-A36C-84223AC82966}" type="presParOf" srcId="{EF544022-A10B-4136-918D-415C4F3652C1}" destId="{65F2CCE9-E8AE-4C8A-8BB9-446BFCD40D94}" srcOrd="1" destOrd="0" presId="urn:microsoft.com/office/officeart/2005/8/layout/pyramid3"/>
    <dgm:cxn modelId="{3CCB098D-9992-4AD7-9153-E98F6B1EEF20}" type="presParOf" srcId="{BDCD5908-7EF4-401D-9FDB-56A97612ACF6}" destId="{BF07CE55-D68B-4D26-BE91-835D4FC488D1}" srcOrd="4" destOrd="0" presId="urn:microsoft.com/office/officeart/2005/8/layout/pyramid3"/>
    <dgm:cxn modelId="{296B4487-8AC3-48A1-B1D3-B50E73019AF6}" type="presParOf" srcId="{BF07CE55-D68B-4D26-BE91-835D4FC488D1}" destId="{884CBC73-B1B2-47E7-B2D5-3832C347ACE1}" srcOrd="0" destOrd="0" presId="urn:microsoft.com/office/officeart/2005/8/layout/pyramid3"/>
    <dgm:cxn modelId="{DF77E0D4-1297-4B49-BE0A-8C91B9B52C21}" type="presParOf" srcId="{BF07CE55-D68B-4D26-BE91-835D4FC488D1}" destId="{4C5589DB-4E1D-483F-90FF-B13A7688EECC}" srcOrd="1" destOrd="0" presId="urn:microsoft.com/office/officeart/2005/8/layout/pyramid3"/>
    <dgm:cxn modelId="{C6B8EA3B-4D0C-4420-84A8-96A035CC86A8}" type="presParOf" srcId="{BDCD5908-7EF4-401D-9FDB-56A97612ACF6}" destId="{D6F0EF24-00B3-4F68-8D66-93495DCAB08F}" srcOrd="5" destOrd="0" presId="urn:microsoft.com/office/officeart/2005/8/layout/pyramid3"/>
    <dgm:cxn modelId="{746DEC9C-8442-48DD-A14E-CD3361A30D18}" type="presParOf" srcId="{D6F0EF24-00B3-4F68-8D66-93495DCAB08F}" destId="{08793D67-29E5-467B-89D9-4051614AB172}" srcOrd="0" destOrd="0" presId="urn:microsoft.com/office/officeart/2005/8/layout/pyramid3"/>
    <dgm:cxn modelId="{A7CF9BDF-F0F0-4C1A-9501-4EB8A8F121F0}" type="presParOf" srcId="{D6F0EF24-00B3-4F68-8D66-93495DCAB08F}" destId="{C0116D31-458A-49C4-B236-6C79D119B59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993511-EF9D-4E55-893E-5C0F105B8154}">
      <dsp:nvSpPr>
        <dsp:cNvPr id="0" name=""/>
        <dsp:cNvSpPr/>
      </dsp:nvSpPr>
      <dsp:spPr>
        <a:xfrm rot="10800000">
          <a:off x="0" y="0"/>
          <a:ext cx="8345516" cy="892975"/>
        </a:xfrm>
        <a:prstGeom prst="trapezoid">
          <a:avLst>
            <a:gd name="adj" fmla="val 77881"/>
          </a:avLst>
        </a:prstGeom>
        <a:gradFill rotWithShape="0">
          <a:gsLst>
            <a:gs pos="0">
              <a:schemeClr val="accent4">
                <a:hueOff val="0"/>
                <a:satOff val="0"/>
                <a:lumOff val="0"/>
                <a:alphaOff val="0"/>
              </a:schemeClr>
            </a:gs>
            <a:gs pos="100000">
              <a:schemeClr val="accent4">
                <a:hueOff val="0"/>
                <a:satOff val="0"/>
                <a:lumOff val="0"/>
                <a:alphaOff val="0"/>
                <a:shade val="48000"/>
                <a:satMod val="180000"/>
                <a:lumMod val="94000"/>
              </a:schemeClr>
            </a:gs>
            <a:gs pos="100000">
              <a:schemeClr val="accent4">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Constitución Política </a:t>
          </a:r>
          <a:r>
            <a:rPr lang="es-MX" altLang="es-MX" sz="2000" kern="1200" dirty="0" smtClean="0"/>
            <a:t>de los Estados Unidos Mexicanos</a:t>
          </a:r>
          <a:endParaRPr lang="es-ES" sz="2000" kern="1200" dirty="0"/>
        </a:p>
      </dsp:txBody>
      <dsp:txXfrm rot="-10800000">
        <a:off x="1460465" y="0"/>
        <a:ext cx="5424585" cy="892975"/>
      </dsp:txXfrm>
    </dsp:sp>
    <dsp:sp modelId="{1E37A41B-4981-4E4E-95C0-319F42FC4F86}">
      <dsp:nvSpPr>
        <dsp:cNvPr id="0" name=""/>
        <dsp:cNvSpPr/>
      </dsp:nvSpPr>
      <dsp:spPr>
        <a:xfrm rot="10800000">
          <a:off x="695459" y="892975"/>
          <a:ext cx="6954596" cy="892975"/>
        </a:xfrm>
        <a:prstGeom prst="trapezoid">
          <a:avLst>
            <a:gd name="adj" fmla="val 77881"/>
          </a:avLst>
        </a:prstGeom>
        <a:gradFill rotWithShape="0">
          <a:gsLst>
            <a:gs pos="0">
              <a:schemeClr val="accent4">
                <a:hueOff val="-411431"/>
                <a:satOff val="-1138"/>
                <a:lumOff val="706"/>
                <a:alphaOff val="0"/>
              </a:schemeClr>
            </a:gs>
            <a:gs pos="100000">
              <a:schemeClr val="accent4">
                <a:hueOff val="-411431"/>
                <a:satOff val="-1138"/>
                <a:lumOff val="706"/>
                <a:alphaOff val="0"/>
                <a:shade val="48000"/>
                <a:satMod val="180000"/>
                <a:lumMod val="94000"/>
              </a:schemeClr>
            </a:gs>
            <a:gs pos="100000">
              <a:schemeClr val="accent4">
                <a:hueOff val="-411431"/>
                <a:satOff val="-1138"/>
                <a:lumOff val="706"/>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Ley General de Salud</a:t>
          </a:r>
          <a:endParaRPr lang="es-ES" sz="2000" kern="1200" dirty="0"/>
        </a:p>
      </dsp:txBody>
      <dsp:txXfrm rot="-10800000">
        <a:off x="1912514" y="892975"/>
        <a:ext cx="4520487" cy="892975"/>
      </dsp:txXfrm>
    </dsp:sp>
    <dsp:sp modelId="{9897F51F-C6A0-4000-8F43-6E73B860A266}">
      <dsp:nvSpPr>
        <dsp:cNvPr id="0" name=""/>
        <dsp:cNvSpPr/>
      </dsp:nvSpPr>
      <dsp:spPr>
        <a:xfrm rot="10800000">
          <a:off x="1390919" y="1785950"/>
          <a:ext cx="5563677" cy="892975"/>
        </a:xfrm>
        <a:prstGeom prst="trapezoid">
          <a:avLst>
            <a:gd name="adj" fmla="val 77881"/>
          </a:avLst>
        </a:prstGeom>
        <a:gradFill rotWithShape="0">
          <a:gsLst>
            <a:gs pos="0">
              <a:schemeClr val="accent4">
                <a:hueOff val="-822862"/>
                <a:satOff val="-2276"/>
                <a:lumOff val="1412"/>
                <a:alphaOff val="0"/>
              </a:schemeClr>
            </a:gs>
            <a:gs pos="100000">
              <a:schemeClr val="accent4">
                <a:hueOff val="-822862"/>
                <a:satOff val="-2276"/>
                <a:lumOff val="1412"/>
                <a:alphaOff val="0"/>
                <a:shade val="48000"/>
                <a:satMod val="180000"/>
                <a:lumMod val="94000"/>
              </a:schemeClr>
            </a:gs>
            <a:gs pos="100000">
              <a:schemeClr val="accent4">
                <a:hueOff val="-822862"/>
                <a:satOff val="-2276"/>
                <a:lumOff val="1412"/>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Ley Federal del Trabajo</a:t>
          </a:r>
          <a:endParaRPr lang="es-ES" sz="2000" kern="1200" dirty="0"/>
        </a:p>
      </dsp:txBody>
      <dsp:txXfrm rot="-10800000">
        <a:off x="2364562" y="1785950"/>
        <a:ext cx="3616390" cy="892975"/>
      </dsp:txXfrm>
    </dsp:sp>
    <dsp:sp modelId="{E0DB7C48-BE1C-4CEA-8A06-A99583CF2027}">
      <dsp:nvSpPr>
        <dsp:cNvPr id="0" name=""/>
        <dsp:cNvSpPr/>
      </dsp:nvSpPr>
      <dsp:spPr>
        <a:xfrm rot="10800000">
          <a:off x="2086378" y="2678924"/>
          <a:ext cx="4172758" cy="892975"/>
        </a:xfrm>
        <a:prstGeom prst="trapezoid">
          <a:avLst>
            <a:gd name="adj" fmla="val 77881"/>
          </a:avLst>
        </a:prstGeom>
        <a:gradFill rotWithShape="0">
          <a:gsLst>
            <a:gs pos="0">
              <a:schemeClr val="accent4">
                <a:hueOff val="-1234294"/>
                <a:satOff val="-3414"/>
                <a:lumOff val="2118"/>
                <a:alphaOff val="0"/>
              </a:schemeClr>
            </a:gs>
            <a:gs pos="100000">
              <a:schemeClr val="accent4">
                <a:hueOff val="-1234294"/>
                <a:satOff val="-3414"/>
                <a:lumOff val="2118"/>
                <a:alphaOff val="0"/>
                <a:shade val="48000"/>
                <a:satMod val="180000"/>
                <a:lumMod val="94000"/>
              </a:schemeClr>
            </a:gs>
            <a:gs pos="100000">
              <a:schemeClr val="accent4">
                <a:hueOff val="-1234294"/>
                <a:satOff val="-3414"/>
                <a:lumOff val="2118"/>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Normas oficiales Mexicanas</a:t>
          </a:r>
          <a:endParaRPr lang="es-ES" sz="2000" kern="1200" dirty="0"/>
        </a:p>
      </dsp:txBody>
      <dsp:txXfrm rot="-10800000">
        <a:off x="2816611" y="2678924"/>
        <a:ext cx="2712292" cy="892975"/>
      </dsp:txXfrm>
    </dsp:sp>
    <dsp:sp modelId="{884CBC73-B1B2-47E7-B2D5-3832C347ACE1}">
      <dsp:nvSpPr>
        <dsp:cNvPr id="0" name=""/>
        <dsp:cNvSpPr/>
      </dsp:nvSpPr>
      <dsp:spPr>
        <a:xfrm rot="10800000">
          <a:off x="2781838" y="3571900"/>
          <a:ext cx="2781838" cy="892975"/>
        </a:xfrm>
        <a:prstGeom prst="trapezoid">
          <a:avLst>
            <a:gd name="adj" fmla="val 77881"/>
          </a:avLst>
        </a:prstGeom>
        <a:gradFill rotWithShape="0">
          <a:gsLst>
            <a:gs pos="0">
              <a:schemeClr val="accent4">
                <a:hueOff val="-1645725"/>
                <a:satOff val="-4552"/>
                <a:lumOff val="2824"/>
                <a:alphaOff val="0"/>
              </a:schemeClr>
            </a:gs>
            <a:gs pos="100000">
              <a:schemeClr val="accent4">
                <a:hueOff val="-1645725"/>
                <a:satOff val="-4552"/>
                <a:lumOff val="2824"/>
                <a:alphaOff val="0"/>
                <a:shade val="48000"/>
                <a:satMod val="180000"/>
                <a:lumMod val="94000"/>
              </a:schemeClr>
            </a:gs>
            <a:gs pos="100000">
              <a:schemeClr val="accent4">
                <a:hueOff val="-1645725"/>
                <a:satOff val="-4552"/>
                <a:lumOff val="2824"/>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Código  Civil</a:t>
          </a:r>
          <a:endParaRPr lang="es-ES" sz="2000" kern="1200" dirty="0"/>
        </a:p>
      </dsp:txBody>
      <dsp:txXfrm rot="-10800000">
        <a:off x="3268660" y="3571900"/>
        <a:ext cx="1808195" cy="892975"/>
      </dsp:txXfrm>
    </dsp:sp>
    <dsp:sp modelId="{08793D67-29E5-467B-89D9-4051614AB172}">
      <dsp:nvSpPr>
        <dsp:cNvPr id="0" name=""/>
        <dsp:cNvSpPr/>
      </dsp:nvSpPr>
      <dsp:spPr>
        <a:xfrm rot="10800000">
          <a:off x="3477298" y="4464875"/>
          <a:ext cx="1390919" cy="892975"/>
        </a:xfrm>
        <a:prstGeom prst="trapezoid">
          <a:avLst>
            <a:gd name="adj" fmla="val 77881"/>
          </a:avLst>
        </a:prstGeom>
        <a:gradFill rotWithShape="0">
          <a:gsLst>
            <a:gs pos="0">
              <a:schemeClr val="accent4">
                <a:hueOff val="-2057156"/>
                <a:satOff val="-5690"/>
                <a:lumOff val="3530"/>
                <a:alphaOff val="0"/>
              </a:schemeClr>
            </a:gs>
            <a:gs pos="100000">
              <a:schemeClr val="accent4">
                <a:hueOff val="-2057156"/>
                <a:satOff val="-5690"/>
                <a:lumOff val="3530"/>
                <a:alphaOff val="0"/>
                <a:shade val="48000"/>
                <a:satMod val="180000"/>
                <a:lumMod val="94000"/>
              </a:schemeClr>
            </a:gs>
            <a:gs pos="100000">
              <a:schemeClr val="accent4">
                <a:hueOff val="-2057156"/>
                <a:satOff val="-5690"/>
                <a:lumOff val="353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Código Penal</a:t>
          </a:r>
          <a:endParaRPr lang="es-ES" sz="2000" kern="1200" dirty="0"/>
        </a:p>
      </dsp:txBody>
      <dsp:txXfrm rot="-10800000">
        <a:off x="3477298" y="4464875"/>
        <a:ext cx="1390919" cy="892975"/>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E74670-6FA3-44F6-A658-74C957AC9901}" type="datetimeFigureOut">
              <a:rPr lang="es-MX" smtClean="0"/>
              <a:t>11/10/2017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0615E-938A-43CE-9C6F-30BE76C5D087}" type="slidenum">
              <a:rPr lang="es-MX" smtClean="0"/>
              <a:t>‹Nº›</a:t>
            </a:fld>
            <a:endParaRPr lang="es-MX"/>
          </a:p>
        </p:txBody>
      </p:sp>
    </p:spTree>
    <p:extLst>
      <p:ext uri="{BB962C8B-B14F-4D97-AF65-F5344CB8AC3E}">
        <p14:creationId xmlns:p14="http://schemas.microsoft.com/office/powerpoint/2010/main" val="4044509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smtClean="0"/>
          </a:p>
        </p:txBody>
      </p:sp>
      <p:sp>
        <p:nvSpPr>
          <p:cNvPr id="8090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22C85C-5893-49A7-B61A-A285C58208C3}" type="slidenum">
              <a:rPr lang="es-ES" altLang="es-MX" smtClean="0"/>
              <a:pPr eaLnBrk="1" hangingPunct="1"/>
              <a:t>6</a:t>
            </a:fld>
            <a:endParaRPr lang="es-ES" alt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a:ln/>
        </p:spPr>
      </p:sp>
      <p:sp>
        <p:nvSpPr>
          <p:cNvPr id="9523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Reglamenta el derecho a la protección de la salud que tiene toda persona en los términos del Artículo 4o. de la Constitución Política de los Estados Unidos Mexicanos, establece las bases y modalidades para el acceso a los servicios de salud y la concurrencia de la Federación y las entidades federativas en materia de salubridad general. Es de aplicación en toda la República y sus disposiciones son de orden público e interés social. </a:t>
            </a:r>
          </a:p>
          <a:p>
            <a:endParaRPr lang="es-ES" smtClean="0"/>
          </a:p>
        </p:txBody>
      </p:sp>
      <p:sp>
        <p:nvSpPr>
          <p:cNvPr id="9523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D88F4BF-B160-4697-9300-2B7FF5B0DE22}" type="slidenum">
              <a:rPr lang="es-ES" altLang="es-MX" smtClean="0"/>
              <a:pPr eaLnBrk="1" hangingPunct="1"/>
              <a:t>22</a:t>
            </a:fld>
            <a:endParaRPr lang="es-ES" alt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a:ln/>
        </p:spPr>
      </p:sp>
      <p:sp>
        <p:nvSpPr>
          <p:cNvPr id="9830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de observancia general en el territorio nacional y sus disposiciones para los prestadores de servicios de atención médica de los sectores público, social y privado, incluidos los consultorios, en los términos previstos en la misma. </a:t>
            </a:r>
          </a:p>
          <a:p>
            <a:endParaRPr lang="es-ES" smtClean="0"/>
          </a:p>
        </p:txBody>
      </p:sp>
      <p:sp>
        <p:nvSpPr>
          <p:cNvPr id="9830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C2CCAC-8C47-4454-9DAA-9D0A0DFED43F}" type="slidenum">
              <a:rPr lang="es-ES" altLang="es-MX" smtClean="0"/>
              <a:pPr eaLnBrk="1" hangingPunct="1"/>
              <a:t>23</a:t>
            </a:fld>
            <a:endParaRPr lang="es-ES" alt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a:ln/>
        </p:spPr>
      </p:sp>
      <p:sp>
        <p:nvSpPr>
          <p:cNvPr id="9933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una serie de normas cuyo objetivo es asegurar valores, cantidades y características mínimas o máximas en el diseño, producción o servicio de los bienes de consumo entre personas morales y/o personas físicas, sobre todo los de uso extenso y de fácil adquisición por parte del público en general, poniendo atención en especial en el público no especializado en la materia. De estas normas existen dos tipos básicos en la legislación mexicana: las </a:t>
            </a:r>
            <a:r>
              <a:rPr lang="es-ES" b="1" smtClean="0"/>
              <a:t>Normas Oficiales Mexicanas</a:t>
            </a:r>
            <a:r>
              <a:rPr lang="es-ES" smtClean="0"/>
              <a:t>, llamadas </a:t>
            </a:r>
            <a:r>
              <a:rPr lang="es-ES" b="1" smtClean="0"/>
              <a:t>Normas NOM</a:t>
            </a:r>
            <a:r>
              <a:rPr lang="es-ES" smtClean="0"/>
              <a:t>, y las </a:t>
            </a:r>
            <a:r>
              <a:rPr lang="es-ES" b="1" smtClean="0"/>
              <a:t>Normas Mexicanas</a:t>
            </a:r>
            <a:r>
              <a:rPr lang="es-ES" smtClean="0"/>
              <a:t>, llamadas </a:t>
            </a:r>
            <a:r>
              <a:rPr lang="es-ES" b="1" smtClean="0"/>
              <a:t>Normas NMX</a:t>
            </a:r>
            <a:r>
              <a:rPr lang="es-ES" smtClean="0"/>
              <a:t>. Sólo las </a:t>
            </a:r>
            <a:r>
              <a:rPr lang="es-ES" b="1" smtClean="0"/>
              <a:t>NOM</a:t>
            </a:r>
            <a:r>
              <a:rPr lang="es-ES" smtClean="0"/>
              <a:t> son de uso obligatorio en su alcance, y las segundas solo expresan una recomendación de parámetros o procedimientos, aunque, en caso de ser mencionadas como parte de una </a:t>
            </a:r>
            <a:r>
              <a:rPr lang="es-ES" b="1" smtClean="0"/>
              <a:t>NOM</a:t>
            </a:r>
            <a:r>
              <a:rPr lang="es-ES" smtClean="0"/>
              <a:t> como de uso obligatorio, su observancia será entonces obligatoria.</a:t>
            </a:r>
          </a:p>
          <a:p>
            <a:endParaRPr lang="es-ES" smtClean="0"/>
          </a:p>
        </p:txBody>
      </p:sp>
      <p:sp>
        <p:nvSpPr>
          <p:cNvPr id="9933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6001C1-779E-4355-A131-4BBD1E94AC61}" type="slidenum">
              <a:rPr lang="es-ES" altLang="es-MX" smtClean="0"/>
              <a:pPr eaLnBrk="1" hangingPunct="1"/>
              <a:t>24</a:t>
            </a:fld>
            <a:endParaRPr lang="es-ES" alt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criterios establecidos en esta norma, inciden en la calidad de los registros médicos, así como de los servicios y de sus resultados, toda vez que se requiere de la participación comprometida de médicos, enfermeras y demás personal del área de la salud, para brindar una atención más oportuna, responsable, eficiente y amable.</a:t>
            </a:r>
          </a:p>
        </p:txBody>
      </p:sp>
      <p:sp>
        <p:nvSpPr>
          <p:cNvPr id="10035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179D42-8DF9-435A-AF61-99526B6B827A}" type="slidenum">
              <a:rPr lang="es-ES" altLang="es-MX" smtClean="0"/>
              <a:pPr eaLnBrk="1" hangingPunct="1"/>
              <a:t>25</a:t>
            </a:fld>
            <a:endParaRPr lang="es-ES" alt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Un aspecto fundamental en esta norma, es el reconocimiento de la titularidad del paciente sobre los datos que proporciona al personal del área de la salud. En ese sentido, se han considerado aquellos datos que se refieren a su identidad personal y los que proporciona en relación con su padecimiento; a todos ellos, se les considera información confidencial. Lo anterior ratifica y consolida el principio ético del secreto profesional.</a:t>
            </a:r>
          </a:p>
          <a:p>
            <a:endParaRPr lang="es-ES" smtClean="0"/>
          </a:p>
        </p:txBody>
      </p:sp>
      <p:sp>
        <p:nvSpPr>
          <p:cNvPr id="10138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576087-AA52-45E0-9E64-93CFDDADEDAA}" type="slidenum">
              <a:rPr lang="es-ES" altLang="es-MX" smtClean="0"/>
              <a:pPr eaLnBrk="1" hangingPunct="1"/>
              <a:t>26</a:t>
            </a:fld>
            <a:endParaRPr lang="es-ES" alt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1024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el marco del ejercicio de los derechos del paciente, esta norma ratifica la importancia de que la autoridad sanitaria, garantice la libre manifestación de la voluntad del paciente de ser o no atendido a través de procedimientos clínicos o quirúrgicos, para lo cual, el personal de salud debe recabar su consentimiento, previa información y explicación de los riesgos posibles y beneficios esperados</a:t>
            </a:r>
          </a:p>
          <a:p>
            <a:endParaRPr lang="es-ES" smtClean="0"/>
          </a:p>
        </p:txBody>
      </p:sp>
      <p:sp>
        <p:nvSpPr>
          <p:cNvPr id="1024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7BB54A-4618-44FD-A09F-B4B9D829DA9A}" type="slidenum">
              <a:rPr lang="es-ES" altLang="es-MX" smtClean="0"/>
              <a:pPr eaLnBrk="1" hangingPunct="1"/>
              <a:t>27</a:t>
            </a:fld>
            <a:endParaRPr lang="es-ES" alt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a:ln/>
        </p:spPr>
      </p:sp>
      <p:sp>
        <p:nvSpPr>
          <p:cNvPr id="10342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Se reconoce la intervención del personal del área de la salud en las acciones de diagnóstico, tratamiento y rehabilitación, que se registran y se incorporan en el expediente clínico a través de la formulación de notas médicas y otras de carácter diverso con motivo de la atención médica. En ellas, se expresa el estado de salud del paciente, por lo que también se brinda la protección de los datos personales y se les otorga el carácter de confidencialidad.</a:t>
            </a:r>
          </a:p>
          <a:p>
            <a:endParaRPr lang="es-ES" smtClean="0"/>
          </a:p>
        </p:txBody>
      </p:sp>
      <p:sp>
        <p:nvSpPr>
          <p:cNvPr id="10342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8E5E87-F92A-4B24-8750-9DFD9743EAC4}" type="slidenum">
              <a:rPr lang="es-ES" altLang="es-MX" smtClean="0"/>
              <a:pPr eaLnBrk="1" hangingPunct="1"/>
              <a:t>28</a:t>
            </a:fld>
            <a:endParaRPr lang="es-ES" alt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Puede estar integrado por documentos escritos, gráficos, imagenológicos, electrónicos, magnéticos, electromagnéticos, ópticos, magneto-ópticos y de otras tecnologías.</a:t>
            </a:r>
          </a:p>
        </p:txBody>
      </p:sp>
      <p:sp>
        <p:nvSpPr>
          <p:cNvPr id="10445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9BE0520-1AFA-473B-95EA-DC67BED60F61}" type="slidenum">
              <a:rPr lang="es-ES" altLang="es-MX" smtClean="0"/>
              <a:pPr eaLnBrk="1" hangingPunct="1"/>
              <a:t>29</a:t>
            </a:fld>
            <a:endParaRPr lang="es-ES" alt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a:ln/>
        </p:spPr>
      </p:sp>
      <p:sp>
        <p:nvSpPr>
          <p:cNvPr id="10547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 podemos considerar como un instrumento de gran relevancia para la materialización del derecho a la protección de la salud. </a:t>
            </a:r>
          </a:p>
          <a:p>
            <a:endParaRPr lang="es-ES" smtClean="0"/>
          </a:p>
        </p:txBody>
      </p:sp>
      <p:sp>
        <p:nvSpPr>
          <p:cNvPr id="10547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4CA350-FE8E-4AC3-A851-EB8302E6B623}" type="slidenum">
              <a:rPr lang="es-ES" altLang="es-MX" smtClean="0"/>
              <a:pPr eaLnBrk="1" hangingPunct="1"/>
              <a:t>30</a:t>
            </a:fld>
            <a:endParaRPr lang="es-ES" alt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a:ln/>
        </p:spPr>
      </p:sp>
      <p:sp>
        <p:nvSpPr>
          <p:cNvPr id="10649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establecimientos serán solidariamente responsables respecto del cumplimiento de esta obligación, por parte del</a:t>
            </a:r>
            <a:r>
              <a:rPr lang="es-ES" b="1" smtClean="0"/>
              <a:t> </a:t>
            </a:r>
            <a:r>
              <a:rPr lang="es-ES" smtClean="0"/>
              <a:t>personal que preste sus servicios en los mismos, independientemente de la forma en que fuere contratado dicho personal.</a:t>
            </a:r>
          </a:p>
        </p:txBody>
      </p:sp>
      <p:sp>
        <p:nvSpPr>
          <p:cNvPr id="10650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405C14-2AA3-41E5-AFF8-B35846044E99}" type="slidenum">
              <a:rPr lang="es-ES" altLang="es-MX" smtClean="0"/>
              <a:pPr eaLnBrk="1" hangingPunct="1"/>
              <a:t>31</a:t>
            </a:fld>
            <a:endParaRPr lang="es-ES" alt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a:ln/>
        </p:spPr>
      </p:sp>
      <p:sp>
        <p:nvSpPr>
          <p:cNvPr id="8704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smtClean="0"/>
              <a:t>Actualmente, la evaluación de la calidad de los servicios de salud bucal ha adquirido relevancia en México y otros países en el mundo. Es un hecho que los miembros de la sociedad son conscientes y participan activamente durante su consulta, juzgan y externan lo que perciben y exigen un trato digno y respetuoso.</a:t>
            </a:r>
          </a:p>
          <a:p>
            <a:endParaRPr lang="es-ES" smtClean="0"/>
          </a:p>
        </p:txBody>
      </p:sp>
      <p:sp>
        <p:nvSpPr>
          <p:cNvPr id="8704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E40F85-3890-4A7C-89F8-BCA2E4F31FBD}" type="slidenum">
              <a:rPr lang="es-ES" smtClean="0"/>
              <a:pPr eaLnBrk="1" hangingPunct="1"/>
              <a:t>14</a:t>
            </a:fld>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a:ln/>
        </p:spPr>
      </p:sp>
      <p:sp>
        <p:nvSpPr>
          <p:cNvPr id="10752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datos personales contenidos en el expediente clínico, que posibiliten la identificación del paciente, en términos de los principios científicos y éticos que orientan la práctica médica, no deberán ser divulgados o dados a conocer.</a:t>
            </a:r>
          </a:p>
        </p:txBody>
      </p:sp>
      <p:sp>
        <p:nvSpPr>
          <p:cNvPr id="10752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6CC9F40-A0AC-4EC4-82F4-06A6778A7624}" type="slidenum">
              <a:rPr lang="es-ES" altLang="es-MX" smtClean="0"/>
              <a:pPr eaLnBrk="1" hangingPunct="1"/>
              <a:t>32</a:t>
            </a:fld>
            <a:endParaRPr lang="es-ES" alt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a:ln/>
        </p:spPr>
      </p:sp>
      <p:sp>
        <p:nvSpPr>
          <p:cNvPr id="10854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plazo de conservación de 5 años deberá contarse a partir de la fecha del último acto médico, lo que obliga al personal sanitario a expurgarlo en esta temporalidad, más no a desecharlo, pues el estado de salud-enfermedad suele ser intermitente a lo largo de la vida del ser humano.</a:t>
            </a:r>
          </a:p>
        </p:txBody>
      </p:sp>
      <p:sp>
        <p:nvSpPr>
          <p:cNvPr id="10854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80D119-6FB3-4365-ADD2-727E25756769}" type="slidenum">
              <a:rPr lang="es-ES" altLang="es-MX" smtClean="0"/>
              <a:pPr eaLnBrk="1" hangingPunct="1"/>
              <a:t>33</a:t>
            </a:fld>
            <a:endParaRPr lang="es-ES" alt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a:ln/>
        </p:spPr>
      </p:sp>
      <p:sp>
        <p:nvSpPr>
          <p:cNvPr id="10957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No hay que olvidar que la información clínica que se asienta en el expediente clínico debe manejarse con discreción y confidencialidad, lo que nos hace tomar en cuenta el principio de autonomía del paciente.</a:t>
            </a:r>
          </a:p>
        </p:txBody>
      </p:sp>
      <p:sp>
        <p:nvSpPr>
          <p:cNvPr id="10957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1172A49-6FFD-43F6-8AA9-5739AF458E9F}" type="slidenum">
              <a:rPr lang="es-ES" altLang="es-MX" smtClean="0"/>
              <a:pPr eaLnBrk="1" hangingPunct="1"/>
              <a:t>34</a:t>
            </a:fld>
            <a:endParaRPr lang="es-ES" alt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Marcador de imagen de diapositiva"/>
          <p:cNvSpPr>
            <a:spLocks noGrp="1" noRot="1" noChangeAspect="1" noTextEdit="1"/>
          </p:cNvSpPr>
          <p:nvPr>
            <p:ph type="sldImg"/>
          </p:nvPr>
        </p:nvSpPr>
        <p:spPr>
          <a:ln/>
        </p:spPr>
      </p:sp>
      <p:sp>
        <p:nvSpPr>
          <p:cNvPr id="11059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artículo 24 de la Ley de Transparencia precisa que solo los interesados o sus representantes podrán solicitar a una unidad de enlace o su equivalente, previa acreditación.</a:t>
            </a:r>
          </a:p>
        </p:txBody>
      </p:sp>
      <p:sp>
        <p:nvSpPr>
          <p:cNvPr id="11059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C902DB-3755-4050-9C65-548190B60846}" type="slidenum">
              <a:rPr lang="es-ES" altLang="es-MX" smtClean="0"/>
              <a:pPr eaLnBrk="1" hangingPunct="1"/>
              <a:t>35</a:t>
            </a:fld>
            <a:endParaRPr lang="es-ES" alt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Marcador de imagen de diapositiva"/>
          <p:cNvSpPr>
            <a:spLocks noGrp="1" noRot="1" noChangeAspect="1" noTextEdit="1"/>
          </p:cNvSpPr>
          <p:nvPr>
            <p:ph type="sldImg"/>
          </p:nvPr>
        </p:nvSpPr>
        <p:spPr>
          <a:ln/>
        </p:spPr>
      </p:sp>
      <p:sp>
        <p:nvSpPr>
          <p:cNvPr id="11161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legislación sanitaria en México reconoce la importancia de informar al sujeto sobre su estado de salud, en la Ley General de Salud se obliga al personar sanitario a proporcionar al usuario, familiar, tutor o representante legal, información completa sobre el diagnóstico, pronóstico y tratamiento correspodeintes.</a:t>
            </a:r>
          </a:p>
        </p:txBody>
      </p:sp>
      <p:sp>
        <p:nvSpPr>
          <p:cNvPr id="11162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7D8DF7-E4FF-4798-BE9B-174DBA82320C}" type="slidenum">
              <a:rPr lang="es-ES" altLang="es-MX" smtClean="0"/>
              <a:pPr eaLnBrk="1" hangingPunct="1"/>
              <a:t>36</a:t>
            </a:fld>
            <a:endParaRPr lang="es-ES" alt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Marcador de imagen de diapositiva"/>
          <p:cNvSpPr>
            <a:spLocks noGrp="1" noRot="1" noChangeAspect="1" noTextEdit="1"/>
          </p:cNvSpPr>
          <p:nvPr>
            <p:ph type="sldImg"/>
          </p:nvPr>
        </p:nvSpPr>
        <p:spPr>
          <a:ln/>
        </p:spPr>
      </p:sp>
      <p:sp>
        <p:nvSpPr>
          <p:cNvPr id="11264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Solo podrá ser dada a conocer a terceros mediante orden de las autoridades judiciales, administrativas, sanitarias o a las comisiones</a:t>
            </a:r>
          </a:p>
          <a:p>
            <a:r>
              <a:rPr lang="es-ES" smtClean="0"/>
              <a:t>Nacional y Estatales de Arbitraje Médico existentes para ejercicio de sus atribuciones.</a:t>
            </a:r>
          </a:p>
        </p:txBody>
      </p:sp>
      <p:sp>
        <p:nvSpPr>
          <p:cNvPr id="11264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F9E257-4620-43BD-8448-B16E6AA2C6DF}" type="slidenum">
              <a:rPr lang="es-ES" altLang="es-MX" smtClean="0"/>
              <a:pPr eaLnBrk="1" hangingPunct="1"/>
              <a:t>37</a:t>
            </a:fld>
            <a:endParaRPr lang="es-ES" altLang="es-MX"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Marcador de imagen de diapositiva"/>
          <p:cNvSpPr>
            <a:spLocks noGrp="1" noRot="1" noChangeAspect="1" noTextEdit="1"/>
          </p:cNvSpPr>
          <p:nvPr>
            <p:ph type="sldImg"/>
          </p:nvPr>
        </p:nvSpPr>
        <p:spPr>
          <a:ln/>
        </p:spPr>
      </p:sp>
      <p:sp>
        <p:nvSpPr>
          <p:cNvPr id="11366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Todo expediente clínico, deberá tener estos datos generales, además los datos que señalen las disposiciones sanitarias.</a:t>
            </a:r>
          </a:p>
          <a:p>
            <a:endParaRPr lang="es-ES" smtClean="0"/>
          </a:p>
        </p:txBody>
      </p:sp>
      <p:sp>
        <p:nvSpPr>
          <p:cNvPr id="11366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7415B4-BCD8-4BF8-87E1-B3EE836083AB}" type="slidenum">
              <a:rPr lang="es-ES" altLang="es-MX" smtClean="0"/>
              <a:pPr eaLnBrk="1" hangingPunct="1"/>
              <a:t>38</a:t>
            </a:fld>
            <a:endParaRPr lang="es-ES" alt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Marcador de imagen de diapositiva"/>
          <p:cNvSpPr>
            <a:spLocks noGrp="1" noRot="1" noChangeAspect="1" noTextEdit="1"/>
          </p:cNvSpPr>
          <p:nvPr>
            <p:ph type="sldImg"/>
          </p:nvPr>
        </p:nvSpPr>
        <p:spPr>
          <a:ln/>
        </p:spPr>
      </p:sp>
      <p:sp>
        <p:nvSpPr>
          <p:cNvPr id="11469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importancia del registro del proceso de la atención médica es evidente y ha permitido el desarrollo de la medicina a través de distintas épocas. Por ello es necesario considerar todos los componentes del expediente clínico.</a:t>
            </a:r>
          </a:p>
        </p:txBody>
      </p:sp>
      <p:sp>
        <p:nvSpPr>
          <p:cNvPr id="11469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4BD779-C9FA-4351-87BB-B29937E3EC67}" type="slidenum">
              <a:rPr lang="es-ES" altLang="es-MX" smtClean="0"/>
              <a:pPr eaLnBrk="1" hangingPunct="1"/>
              <a:t>39</a:t>
            </a:fld>
            <a:endParaRPr lang="es-ES" altLang="es-MX"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Marcador de imagen de diapositiva"/>
          <p:cNvSpPr>
            <a:spLocks noGrp="1" noRot="1" noChangeAspect="1" noTextEdit="1"/>
          </p:cNvSpPr>
          <p:nvPr>
            <p:ph type="sldImg"/>
          </p:nvPr>
        </p:nvSpPr>
        <p:spPr>
          <a:ln/>
        </p:spPr>
      </p:sp>
      <p:sp>
        <p:nvSpPr>
          <p:cNvPr id="11571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historia clínica es un documento médico legal para el reconocimieto forense  o arbitrajes penales, por lo cual tiene que ser veraz, escrito con claridad con las anotaciones pertinentes al examen diagnóstico, plan de tratamiento especificado, complicaciones, variaciones y las indicaciones que debe seguir el paciente para lograr el resultado previsto.</a:t>
            </a:r>
          </a:p>
          <a:p>
            <a:r>
              <a:rPr lang="es-ES" smtClean="0"/>
              <a:t>Factores de riesgo conforme a características de la zona donde habita, nivel socioeconomico, accesibilidad a los servicios, de higiene, hábitos bucales y de alimentación.</a:t>
            </a:r>
          </a:p>
        </p:txBody>
      </p:sp>
      <p:sp>
        <p:nvSpPr>
          <p:cNvPr id="11571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343C2E-A54B-4638-ACD4-34017B6DDAE9}" type="slidenum">
              <a:rPr lang="es-ES" altLang="es-MX" smtClean="0"/>
              <a:pPr eaLnBrk="1" hangingPunct="1"/>
              <a:t>40</a:t>
            </a:fld>
            <a:endParaRPr lang="es-ES" altLang="es-MX"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Marcador de imagen de diapositiva"/>
          <p:cNvSpPr>
            <a:spLocks noGrp="1" noRot="1" noChangeAspect="1" noTextEdit="1"/>
          </p:cNvSpPr>
          <p:nvPr>
            <p:ph type="sldImg"/>
          </p:nvPr>
        </p:nvSpPr>
        <p:spPr>
          <a:ln/>
        </p:spPr>
      </p:sp>
      <p:sp>
        <p:nvSpPr>
          <p:cNvPr id="11673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odontograma inicial debe referirse a la situación en la que se presenta el paciente, paralelamente se debe desarrollar el odontograma de seguimiento que registre la evolución de los tratamientos dentales y es el mismo que el final, debe referirse a la situación de alta del paciente.</a:t>
            </a:r>
          </a:p>
          <a:p>
            <a:endParaRPr lang="es-ES" smtClean="0"/>
          </a:p>
          <a:p>
            <a:endParaRPr lang="es-ES" smtClean="0"/>
          </a:p>
        </p:txBody>
      </p:sp>
      <p:sp>
        <p:nvSpPr>
          <p:cNvPr id="11674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8131B4-68F5-497B-8859-EDF3BA93A59E}" type="slidenum">
              <a:rPr lang="es-ES" altLang="es-MX" smtClean="0"/>
              <a:pPr eaLnBrk="1" hangingPunct="1"/>
              <a:t>41</a:t>
            </a:fld>
            <a:endParaRPr lang="es-ES" alt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a:ln/>
        </p:spPr>
      </p:sp>
      <p:sp>
        <p:nvSpPr>
          <p:cNvPr id="8806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smtClean="0"/>
              <a:t>El odontólogo y el personal auxiliar y técnico que ejerce su práctica de forma privada, pública e institucional no están exentos de ser evaluados clínica, técnica, jurídica, humanística y administrativamente, es decir, son susceptibles de ser objeto de una controversia médico-odontológica, justificada o injustificada, por parte de su paciente, familiares o representante legal, lo cual se traduce en una posible queja, denuncia, querella o demanda judicial, en el peor de los casos por responsabilidad profesional médica ante una instancia conciliatoria (CONAMED) o judicial (ministerio público).</a:t>
            </a:r>
          </a:p>
          <a:p>
            <a:endParaRPr lang="es-ES" smtClean="0"/>
          </a:p>
        </p:txBody>
      </p:sp>
      <p:sp>
        <p:nvSpPr>
          <p:cNvPr id="8806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F9D416-D9B3-4CF4-B68D-922D4CF57165}" type="slidenum">
              <a:rPr lang="es-ES" smtClean="0"/>
              <a:pPr eaLnBrk="1" hangingPunct="1"/>
              <a:t>15</a:t>
            </a:fld>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Marcador de imagen de diapositiva"/>
          <p:cNvSpPr>
            <a:spLocks noGrp="1" noRot="1" noChangeAspect="1" noTextEdit="1"/>
          </p:cNvSpPr>
          <p:nvPr>
            <p:ph type="sldImg"/>
          </p:nvPr>
        </p:nvSpPr>
        <p:spPr>
          <a:ln/>
        </p:spPr>
      </p:sp>
      <p:sp>
        <p:nvSpPr>
          <p:cNvPr id="1177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Antecedentes personales patológicos  se ha de incluir uso y dependencia del tabaco, del alcohol y de otras sustancias psicoactivas</a:t>
            </a:r>
          </a:p>
          <a:p>
            <a:r>
              <a:rPr lang="es-ES" smtClean="0"/>
              <a:t>En padecimiento actual se debe indagar acerca de tratamientos previos de tipo convencional, alternativos y tradicionales</a:t>
            </a:r>
          </a:p>
        </p:txBody>
      </p:sp>
      <p:sp>
        <p:nvSpPr>
          <p:cNvPr id="11776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C7605A-31FA-472E-8401-BEAA2035D008}" type="slidenum">
              <a:rPr lang="es-ES" altLang="es-MX" smtClean="0"/>
              <a:pPr eaLnBrk="1" hangingPunct="1"/>
              <a:t>42</a:t>
            </a:fld>
            <a:endParaRPr lang="es-ES" altLang="es-MX"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Marcador de imagen de diapositiva"/>
          <p:cNvSpPr>
            <a:spLocks noGrp="1" noRot="1" noChangeAspect="1" noTextEdit="1"/>
          </p:cNvSpPr>
          <p:nvPr>
            <p:ph type="sldImg"/>
          </p:nvPr>
        </p:nvSpPr>
        <p:spPr>
          <a:ln/>
        </p:spPr>
      </p:sp>
      <p:sp>
        <p:nvSpPr>
          <p:cNvPr id="11878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Podemos también observar el aspecto general del paciente, comportamiento, actitud, personalidad, funciones vitales, piel y anexos, etc.</a:t>
            </a:r>
          </a:p>
        </p:txBody>
      </p:sp>
      <p:sp>
        <p:nvSpPr>
          <p:cNvPr id="11878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60047C-8AE4-4104-8949-082C4CD9746D}" type="slidenum">
              <a:rPr lang="es-ES" altLang="es-MX" smtClean="0"/>
              <a:pPr eaLnBrk="1" hangingPunct="1"/>
              <a:t>43</a:t>
            </a:fld>
            <a:endParaRPr lang="es-ES" altLang="es-MX"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a:ln/>
        </p:spPr>
      </p:sp>
      <p:sp>
        <p:nvSpPr>
          <p:cNvPr id="11981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tarea del odontólogo cada vez que proporciona atención al paciente, de acuerdo con el estado clínico del mismo, y se debe dejar constancia escrita de la evolución y actualización del cuadro clínico, signos vitales, resultados de exámenes o auxiliares de diagnóstico, ajustes o modificaciones del tratamiento.</a:t>
            </a:r>
          </a:p>
        </p:txBody>
      </p:sp>
      <p:sp>
        <p:nvSpPr>
          <p:cNvPr id="11981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33FEA2-DECC-4F6E-BBA8-45532F0F98DB}" type="slidenum">
              <a:rPr lang="es-ES" altLang="es-MX" smtClean="0"/>
              <a:pPr eaLnBrk="1" hangingPunct="1"/>
              <a:t>44</a:t>
            </a:fld>
            <a:endParaRPr lang="es-ES" altLang="es-MX"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p:cNvSpPr>
            <a:spLocks noGrp="1" noRot="1" noChangeAspect="1" noTextEdit="1"/>
          </p:cNvSpPr>
          <p:nvPr>
            <p:ph type="sldImg"/>
          </p:nvPr>
        </p:nvSpPr>
        <p:spPr>
          <a:ln/>
        </p:spPr>
      </p:sp>
      <p:sp>
        <p:nvSpPr>
          <p:cNvPr id="12083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Las notas deben ser claras y concisas, señalando todos los hechos trascendentales durante el manejo y vigilancia de los pacientes.</a:t>
            </a:r>
          </a:p>
        </p:txBody>
      </p:sp>
      <p:sp>
        <p:nvSpPr>
          <p:cNvPr id="12083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C837AEC-99AD-4E92-B14C-02559C4AA171}" type="slidenum">
              <a:rPr lang="es-ES" altLang="es-MX" smtClean="0"/>
              <a:pPr eaLnBrk="1" hangingPunct="1"/>
              <a:t>45</a:t>
            </a:fld>
            <a:endParaRPr lang="es-ES" altLang="es-MX"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a:ln/>
        </p:spPr>
      </p:sp>
      <p:sp>
        <p:nvSpPr>
          <p:cNvPr id="12185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Todos los datos se deben incluir para no incurrir en faltas en caso de algún problema legal.</a:t>
            </a:r>
          </a:p>
        </p:txBody>
      </p:sp>
      <p:sp>
        <p:nvSpPr>
          <p:cNvPr id="12186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468ADB-EC00-4462-A7D5-E1B11B9247FC}" type="slidenum">
              <a:rPr lang="es-ES" altLang="es-MX" smtClean="0"/>
              <a:pPr eaLnBrk="1" hangingPunct="1"/>
              <a:t>46</a:t>
            </a:fld>
            <a:endParaRPr lang="es-ES" altLang="es-MX"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a:ln/>
        </p:spPr>
      </p:sp>
      <p:sp>
        <p:nvSpPr>
          <p:cNvPr id="12288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contar con un aparatado donde se señale e forma clara y precisa el tratamiento, donde se registe el tipo de anestésico utilizado, la dosis, los materiales dentales empleado.</a:t>
            </a:r>
          </a:p>
        </p:txBody>
      </p:sp>
      <p:sp>
        <p:nvSpPr>
          <p:cNvPr id="12288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12844A-5118-4391-AA50-21ACEDF5716F}" type="slidenum">
              <a:rPr lang="es-ES" altLang="es-MX" smtClean="0"/>
              <a:pPr eaLnBrk="1" hangingPunct="1"/>
              <a:t>47</a:t>
            </a:fld>
            <a:endParaRPr lang="es-ES" altLang="es-MX"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a:ln/>
        </p:spPr>
      </p:sp>
      <p:sp>
        <p:nvSpPr>
          <p:cNvPr id="12390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importante recordar que la atención a los pacientes ha de ser multidisciplinaria, dado que la etiología de las enfermedades es multifactorial, hoy en día es importante trabajar con los diferentes especialistas, por ello en caso de requerir intercosultas médicas se debe dejar asentado en el expediente mediante una nota de interconsulta.</a:t>
            </a:r>
          </a:p>
        </p:txBody>
      </p:sp>
      <p:sp>
        <p:nvSpPr>
          <p:cNvPr id="12390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0C78CB-413E-4E79-891A-B1BE66C14856}" type="slidenum">
              <a:rPr lang="es-ES" altLang="es-MX" smtClean="0"/>
              <a:pPr eaLnBrk="1" hangingPunct="1"/>
              <a:t>48</a:t>
            </a:fld>
            <a:endParaRPr lang="es-ES" altLang="es-MX"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a:ln/>
        </p:spPr>
      </p:sp>
      <p:sp>
        <p:nvSpPr>
          <p:cNvPr id="12493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la conformidad o asentamiento del pacienre (y/o padre, tutor o encargado) a recibir un procedimiento estomatológivo o intervención quirúrgica luego de haber recibido y entendido toda la información necesaria para tomar una decisión libre.</a:t>
            </a:r>
          </a:p>
        </p:txBody>
      </p:sp>
      <p:sp>
        <p:nvSpPr>
          <p:cNvPr id="12493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5409C3-8AE3-4414-8363-D1A1148BA39F}" type="slidenum">
              <a:rPr lang="es-ES" altLang="es-MX" smtClean="0"/>
              <a:pPr eaLnBrk="1" hangingPunct="1"/>
              <a:t>49</a:t>
            </a:fld>
            <a:endParaRPr lang="es-ES" altLang="es-MX"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a:ln/>
        </p:spPr>
      </p:sp>
      <p:sp>
        <p:nvSpPr>
          <p:cNvPr id="12595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paciente o tutor tiene la posibilidad de revocar el consentimiento en cualquier momento antes de la cirugía.</a:t>
            </a:r>
          </a:p>
        </p:txBody>
      </p:sp>
      <p:sp>
        <p:nvSpPr>
          <p:cNvPr id="12595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DD08AF-B31A-4083-BD86-1092F9A527CB}" type="slidenum">
              <a:rPr lang="es-ES" altLang="es-MX" smtClean="0"/>
              <a:pPr eaLnBrk="1" hangingPunct="1"/>
              <a:t>50</a:t>
            </a:fld>
            <a:endParaRPr lang="es-ES" altLang="es-MX"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a:ln/>
        </p:spPr>
      </p:sp>
      <p:sp>
        <p:nvSpPr>
          <p:cNvPr id="12697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Dado que en el área estomatológica la variedad de tratamientos existentes es amplia, además de los beneficios, riesgos y complicaciones de cada uno difieren, es importante realizar las cartas de consentimiento informado cuando sea necesaria.</a:t>
            </a:r>
          </a:p>
        </p:txBody>
      </p:sp>
      <p:sp>
        <p:nvSpPr>
          <p:cNvPr id="12698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CEC24F-322E-4157-B1E9-4BD43B4445FD}" type="slidenum">
              <a:rPr lang="es-ES" altLang="es-MX" smtClean="0"/>
              <a:pPr eaLnBrk="1" hangingPunct="1"/>
              <a:t>51</a:t>
            </a:fld>
            <a:endParaRPr lang="es-ES" alt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a:ln/>
        </p:spPr>
      </p:sp>
      <p:sp>
        <p:nvSpPr>
          <p:cNvPr id="8909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Consciente de su responsabilidad social, el personal de salud bucal debe adoptar el compromiso y la obligación de conocer el marco ético-jurídico que reglamenta su quehacer profesional y, en la medida de lo posible, prever y saber manejar situaciones de conflicto médico-legal.</a:t>
            </a:r>
          </a:p>
        </p:txBody>
      </p:sp>
      <p:sp>
        <p:nvSpPr>
          <p:cNvPr id="8909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DBA817-2284-4DDB-A78A-999716FF6975}" type="slidenum">
              <a:rPr lang="es-ES" smtClean="0"/>
              <a:pPr eaLnBrk="1" hangingPunct="1"/>
              <a:t>16</a:t>
            </a:fld>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explicar la naturaleza de la enfermedad y su evolución natural, nombre del procedimiento  a realizar, especificado en que consiste y como se llevará a cabo, explicar los beneficios que razonablemente se puede esperar de la cirugía y consecuencia de la denegación, además de los riesgos, probables complicaciones, mortalidad y secuelas.</a:t>
            </a:r>
          </a:p>
        </p:txBody>
      </p:sp>
      <p:sp>
        <p:nvSpPr>
          <p:cNvPr id="1280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AABC34-9AA7-4C03-9D12-4F45B4EF5DF2}" type="slidenum">
              <a:rPr lang="es-ES" altLang="es-MX" smtClean="0"/>
              <a:pPr eaLnBrk="1" hangingPunct="1"/>
              <a:t>52</a:t>
            </a:fld>
            <a:endParaRPr lang="es-ES" altLang="es-MX"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explicar la naturaleza de la enfermedad y su evolución natural, nombre del procedimiento  a realizar, especificado en que consiste y como se llevará a cabo, explicar los beneficios que razonablemente se puede esperar de la cirugía y consecuencia de la denegación, además de los riesgos, probables complicaciones, mortalidad y secuelas.</a:t>
            </a:r>
          </a:p>
        </p:txBody>
      </p:sp>
      <p:sp>
        <p:nvSpPr>
          <p:cNvPr id="1280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AABC34-9AA7-4C03-9D12-4F45B4EF5DF2}" type="slidenum">
              <a:rPr lang="es-ES" altLang="es-MX" smtClean="0"/>
              <a:pPr eaLnBrk="1" hangingPunct="1"/>
              <a:t>53</a:t>
            </a:fld>
            <a:endParaRPr lang="es-ES" altLang="es-MX"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a:ln/>
        </p:spPr>
      </p:sp>
      <p:sp>
        <p:nvSpPr>
          <p:cNvPr id="12902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Autorización al personal de salud para la atención de contingencias y urgencias derivadas del acto autorizado, atendiendo al principio de libertad prescriptiva.</a:t>
            </a:r>
          </a:p>
          <a:p>
            <a:r>
              <a:rPr lang="es-ES" smtClean="0"/>
              <a:t>En caso de que en caso de que el estado de salud no le permita al paciente firmar y emitir su consentimiento, deberá asentarse el nombre completo y firma del familiar más cercano en vínculo que se encuentre presente, del tutor o del representante legal.</a:t>
            </a:r>
          </a:p>
          <a:p>
            <a:endParaRPr lang="es-ES" smtClean="0"/>
          </a:p>
        </p:txBody>
      </p:sp>
      <p:sp>
        <p:nvSpPr>
          <p:cNvPr id="12902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753AAA-50F6-49B3-94AF-ABA57A281E63}" type="slidenum">
              <a:rPr lang="es-ES" altLang="es-MX" smtClean="0"/>
              <a:pPr eaLnBrk="1" hangingPunct="1"/>
              <a:t>54</a:t>
            </a:fld>
            <a:endParaRPr lang="es-ES" altLang="es-MX"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a:ln/>
        </p:spPr>
      </p:sp>
      <p:sp>
        <p:nvSpPr>
          <p:cNvPr id="13005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contener la fecha de egreso, motivo de egreso, resumen de la evolución y el estado actual,  diagnósticos finales, tratamientos aplicados, problemas clínicos pendientes, recomendaciones y pronóstico.</a:t>
            </a:r>
          </a:p>
        </p:txBody>
      </p:sp>
      <p:sp>
        <p:nvSpPr>
          <p:cNvPr id="13005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9FED58-D6CA-4D42-8077-179FD50C91F7}" type="slidenum">
              <a:rPr lang="es-ES" altLang="es-MX" smtClean="0"/>
              <a:pPr eaLnBrk="1" hangingPunct="1"/>
              <a:t>55</a:t>
            </a:fld>
            <a:endParaRPr lang="es-ES" alt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a:ln/>
        </p:spPr>
      </p:sp>
      <p:sp>
        <p:nvSpPr>
          <p:cNvPr id="9011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su recorrido histórico se consideró por mucho tiempo que el ejercicio de la profesión médica y odontológica debía quedar al libre entendimiento entre profesionales y pacientes y que el Estado no debía intervenir en estas</a:t>
            </a:r>
            <a:br>
              <a:rPr lang="es-ES" smtClean="0"/>
            </a:br>
            <a:r>
              <a:rPr lang="es-ES" smtClean="0"/>
              <a:t>cuestiones.</a:t>
            </a:r>
          </a:p>
          <a:p>
            <a:r>
              <a:rPr lang="es-ES" smtClean="0"/>
              <a:t>Hoy en día la idea anterior ha evolucionado, como en el resto de las profesiones en materia de salud, y para ello en varios países, incluido México, se han establecido leyes, reglamentos, normas jurídicas, cartas de derechos y códigos que orientan y ordenan los distintos campos y modalidades, cuyo conocimiento y significado son imprescindibles para actuar ética y profesionalmente desde el punto de vista científico, técnico, humanístico, administrativo, económico, de servicio y laboral.</a:t>
            </a:r>
          </a:p>
          <a:p>
            <a:endParaRPr lang="es-ES" smtClean="0"/>
          </a:p>
        </p:txBody>
      </p:sp>
      <p:sp>
        <p:nvSpPr>
          <p:cNvPr id="9011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C44204-C1FA-4D02-99B2-373D6EC9EFC2}" type="slidenum">
              <a:rPr lang="es-ES" smtClean="0"/>
              <a:pPr eaLnBrk="1" hangingPunct="1"/>
              <a:t>17</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a:ln/>
        </p:spPr>
      </p:sp>
      <p:sp>
        <p:nvSpPr>
          <p:cNvPr id="9113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importante considerar que en nuestro país existe una pirámide normativa, y cada una de las leyes que nos rigen van a conducir nuestra actividad profesional. Es vital conocer el marco jurídico que reglamenta nuestra profesión para poder prevenir y saber manejar alguna situación en conflicto que se pudiera presentar.</a:t>
            </a:r>
          </a:p>
        </p:txBody>
      </p:sp>
      <p:sp>
        <p:nvSpPr>
          <p:cNvPr id="9114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798CC5A-2B85-4ECF-A5CC-EEAC4336E7F8}" type="slidenum">
              <a:rPr lang="es-ES" altLang="es-MX" smtClean="0"/>
              <a:pPr eaLnBrk="1" hangingPunct="1"/>
              <a:t>18</a:t>
            </a:fld>
            <a:endParaRPr lang="es-ES" alt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a:ln/>
        </p:spPr>
      </p:sp>
      <p:sp>
        <p:nvSpPr>
          <p:cNvPr id="921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el hacer político y legal para la organización y relación del gobierno federal con los Estados de México, las ciudadanos y todas las personas que viven o visitan el país.</a:t>
            </a:r>
          </a:p>
        </p:txBody>
      </p:sp>
      <p:sp>
        <p:nvSpPr>
          <p:cNvPr id="9216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1531DA-4387-41E4-9E03-A8AFF9762A1A}" type="slidenum">
              <a:rPr lang="es-ES" altLang="es-MX" smtClean="0"/>
              <a:pPr eaLnBrk="1" hangingPunct="1"/>
              <a:t>19</a:t>
            </a:fld>
            <a:endParaRPr lang="es-ES" alt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a:ln/>
        </p:spPr>
      </p:sp>
      <p:sp>
        <p:nvSpPr>
          <p:cNvPr id="9318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derecho a la salud significa que los gobiernos deben crear las condiciones que permitan a todas las personas vivir lo más saludablemente posible. Esas condiciones incluyen la disponibilidad garantizada de servicios de salud, condiciones de trabajo saludables y seguras, vivienda adecuada y alimentos nutritivos. El derecho a la salud no debe entenderse como el derecho a estar sano.</a:t>
            </a:r>
          </a:p>
          <a:p>
            <a:r>
              <a:rPr lang="es-ES" smtClean="0"/>
              <a:t>El derecho a la salud está consagrado en tratados internacionales y regionales de derechos humanos y en las constituciones de países de todo el mundo.</a:t>
            </a:r>
          </a:p>
          <a:p>
            <a:endParaRPr lang="es-ES" smtClean="0"/>
          </a:p>
        </p:txBody>
      </p:sp>
      <p:sp>
        <p:nvSpPr>
          <p:cNvPr id="9318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E40B5D-37C6-4833-B278-B6C25A0FED8F}" type="slidenum">
              <a:rPr lang="es-ES" altLang="es-MX" smtClean="0"/>
              <a:pPr eaLnBrk="1" hangingPunct="1"/>
              <a:t>20</a:t>
            </a:fld>
            <a:endParaRPr lang="es-ES" alt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a:ln/>
        </p:spPr>
      </p:sp>
      <p:sp>
        <p:nvSpPr>
          <p:cNvPr id="9421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smtClean="0"/>
              <a:t>A ninguna persona podrá impedirse que se dedique a la profesión, industria, comercio o trabajo que le acomode, siendo lícitos. El ejercicio de esta libertad sólo podrá vedarse por determinación judicial, cuando se ataquen los derechos de tercero, o por resolución gubernativa, dictada en los términos que marque la ley, cuando se ofendan los derechos de la sociedad. Nadie puede ser privado del producto de su trabajo, sino por resolución judicial.</a:t>
            </a:r>
          </a:p>
          <a:p>
            <a:r>
              <a:rPr lang="es-MX" smtClean="0"/>
              <a:t>La Ley determinará en cada Estado, cuáles son las profesiones que necesitan título para su ejercicio, las condiciones que deban llenarse para obtenerlo y las autoridades que han de expedirlo.</a:t>
            </a:r>
          </a:p>
          <a:p>
            <a:endParaRPr lang="es-ES" smtClean="0"/>
          </a:p>
        </p:txBody>
      </p:sp>
      <p:sp>
        <p:nvSpPr>
          <p:cNvPr id="9421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20FAD0-0DD5-4545-876C-D885067A7C2C}" type="slidenum">
              <a:rPr lang="es-ES" altLang="es-MX" smtClean="0"/>
              <a:pPr eaLnBrk="1" hangingPunct="1"/>
              <a:t>21</a:t>
            </a:fld>
            <a:endParaRPr lang="es-ES" alt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Date Placeholder 14"/>
          <p:cNvSpPr>
            <a:spLocks noGrp="1"/>
          </p:cNvSpPr>
          <p:nvPr>
            <p:ph type="dt" sz="half" idx="10"/>
          </p:nvPr>
        </p:nvSpPr>
        <p:spPr/>
        <p:txBody>
          <a:bodyPr/>
          <a:lstStyle/>
          <a:p>
            <a:fld id="{E10CF9F5-0D66-45E0-9B86-44391474E27C}" type="datetimeFigureOut">
              <a:rPr lang="es-MX" smtClean="0"/>
              <a:t>11/10/2017</a:t>
            </a:fld>
            <a:endParaRPr lang="es-MX"/>
          </a:p>
        </p:txBody>
      </p:sp>
      <p:sp>
        <p:nvSpPr>
          <p:cNvPr id="16" name="Slide Number Placeholder 15"/>
          <p:cNvSpPr>
            <a:spLocks noGrp="1"/>
          </p:cNvSpPr>
          <p:nvPr>
            <p:ph type="sldNum" sz="quarter" idx="11"/>
          </p:nvPr>
        </p:nvSpPr>
        <p:spPr/>
        <p:txBody>
          <a:bodyPr/>
          <a:lstStyle/>
          <a:p>
            <a:fld id="{2B2A26C0-F7A9-4312-9CB7-B7E87C666FAB}" type="slidenum">
              <a:rPr lang="es-MX" smtClean="0"/>
              <a:t>‹Nº›</a:t>
            </a:fld>
            <a:endParaRPr lang="es-MX"/>
          </a:p>
        </p:txBody>
      </p:sp>
      <p:sp>
        <p:nvSpPr>
          <p:cNvPr id="17" name="Footer Placeholder 16"/>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10CF9F5-0D66-45E0-9B86-44391474E27C}"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2A26C0-F7A9-4312-9CB7-B7E87C666FA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0CF9F5-0D66-45E0-9B86-44391474E27C}"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2A26C0-F7A9-4312-9CB7-B7E87C666FA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Title 12"/>
          <p:cNvSpPr>
            <a:spLocks noGrp="1"/>
          </p:cNvSpPr>
          <p:nvPr>
            <p:ph type="title"/>
          </p:nvPr>
        </p:nvSpPr>
        <p:spPr/>
        <p:txBody>
          <a:bodyPr/>
          <a:lstStyle/>
          <a:p>
            <a:r>
              <a:rPr lang="es-ES" smtClean="0"/>
              <a:t>Haga clic para modificar el estilo de título del patrón</a:t>
            </a:r>
            <a:endParaRPr lang="en-US"/>
          </a:p>
        </p:txBody>
      </p:sp>
      <p:sp>
        <p:nvSpPr>
          <p:cNvPr id="14" name="Date Placeholder 13"/>
          <p:cNvSpPr>
            <a:spLocks noGrp="1"/>
          </p:cNvSpPr>
          <p:nvPr>
            <p:ph type="dt" sz="half" idx="10"/>
          </p:nvPr>
        </p:nvSpPr>
        <p:spPr/>
        <p:txBody>
          <a:bodyPr/>
          <a:lstStyle/>
          <a:p>
            <a:fld id="{E10CF9F5-0D66-45E0-9B86-44391474E27C}" type="datetimeFigureOut">
              <a:rPr lang="es-MX" smtClean="0"/>
              <a:t>11/10/2017</a:t>
            </a:fld>
            <a:endParaRPr lang="es-MX"/>
          </a:p>
        </p:txBody>
      </p:sp>
      <p:sp>
        <p:nvSpPr>
          <p:cNvPr id="15" name="Slide Number Placeholder 14"/>
          <p:cNvSpPr>
            <a:spLocks noGrp="1"/>
          </p:cNvSpPr>
          <p:nvPr>
            <p:ph type="sldNum" sz="quarter" idx="11"/>
          </p:nvPr>
        </p:nvSpPr>
        <p:spPr/>
        <p:txBody>
          <a:bodyPr/>
          <a:lstStyle/>
          <a:p>
            <a:fld id="{2B2A26C0-F7A9-4312-9CB7-B7E87C666FAB}" type="slidenum">
              <a:rPr lang="es-MX" smtClean="0"/>
              <a:t>‹Nº›</a:t>
            </a:fld>
            <a:endParaRPr lang="es-MX"/>
          </a:p>
        </p:txBody>
      </p:sp>
      <p:sp>
        <p:nvSpPr>
          <p:cNvPr id="16" name="Footer Placeholder 15"/>
          <p:cNvSpPr>
            <a:spLocks noGrp="1"/>
          </p:cNvSpPr>
          <p:nvPr>
            <p:ph type="ftr" sz="quarter" idx="12"/>
          </p:nvPr>
        </p:nvSpPr>
        <p:spPr/>
        <p:txBody>
          <a:bodyPr/>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2" name="Date Placeholder 11"/>
          <p:cNvSpPr>
            <a:spLocks noGrp="1"/>
          </p:cNvSpPr>
          <p:nvPr>
            <p:ph type="dt" sz="half" idx="10"/>
          </p:nvPr>
        </p:nvSpPr>
        <p:spPr/>
        <p:txBody>
          <a:bodyPr/>
          <a:lstStyle/>
          <a:p>
            <a:fld id="{E10CF9F5-0D66-45E0-9B86-44391474E27C}" type="datetimeFigureOut">
              <a:rPr lang="es-MX" smtClean="0"/>
              <a:t>11/10/2017</a:t>
            </a:fld>
            <a:endParaRPr lang="es-MX"/>
          </a:p>
        </p:txBody>
      </p:sp>
      <p:sp>
        <p:nvSpPr>
          <p:cNvPr id="13" name="Slide Number Placeholder 12"/>
          <p:cNvSpPr>
            <a:spLocks noGrp="1"/>
          </p:cNvSpPr>
          <p:nvPr>
            <p:ph type="sldNum" sz="quarter" idx="11"/>
          </p:nvPr>
        </p:nvSpPr>
        <p:spPr/>
        <p:txBody>
          <a:bodyPr/>
          <a:lstStyle/>
          <a:p>
            <a:fld id="{2B2A26C0-F7A9-4312-9CB7-B7E87C666FAB}" type="slidenum">
              <a:rPr lang="es-MX" smtClean="0"/>
              <a:t>‹Nº›</a:t>
            </a:fld>
            <a:endParaRPr lang="es-MX"/>
          </a:p>
        </p:txBody>
      </p:sp>
      <p:sp>
        <p:nvSpPr>
          <p:cNvPr id="14" name="Footer Placeholder 13"/>
          <p:cNvSpPr>
            <a:spLocks noGrp="1"/>
          </p:cNvSpPr>
          <p:nvPr>
            <p:ph type="ftr" sz="quarter" idx="12"/>
          </p:nvPr>
        </p:nvSpPr>
        <p:spPr/>
        <p:txBody>
          <a:bodyPr/>
          <a:lstStyle/>
          <a:p>
            <a:endParaRPr lang="es-MX"/>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E10CF9F5-0D66-45E0-9B86-44391474E27C}" type="datetimeFigureOut">
              <a:rPr lang="es-MX" smtClean="0"/>
              <a:t>11/10/2017</a:t>
            </a:fld>
            <a:endParaRPr lang="es-MX"/>
          </a:p>
        </p:txBody>
      </p:sp>
      <p:sp>
        <p:nvSpPr>
          <p:cNvPr id="9" name="Slide Number Placeholder 8"/>
          <p:cNvSpPr>
            <a:spLocks noGrp="1"/>
          </p:cNvSpPr>
          <p:nvPr>
            <p:ph type="sldNum" sz="quarter" idx="11"/>
          </p:nvPr>
        </p:nvSpPr>
        <p:spPr/>
        <p:txBody>
          <a:bodyPr/>
          <a:lstStyle/>
          <a:p>
            <a:fld id="{2B2A26C0-F7A9-4312-9CB7-B7E87C666FAB}"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s-ES" smtClean="0"/>
              <a:t>Haga clic para modificar el estilo de título del patrón</a:t>
            </a:r>
            <a:endParaRPr lang="en-US" dirty="0"/>
          </a:p>
        </p:txBody>
      </p:sp>
      <p:sp>
        <p:nvSpPr>
          <p:cNvPr id="14" name="Date Placeholder 13"/>
          <p:cNvSpPr>
            <a:spLocks noGrp="1"/>
          </p:cNvSpPr>
          <p:nvPr>
            <p:ph type="dt" sz="half" idx="10"/>
          </p:nvPr>
        </p:nvSpPr>
        <p:spPr/>
        <p:txBody>
          <a:bodyPr/>
          <a:lstStyle/>
          <a:p>
            <a:fld id="{E10CF9F5-0D66-45E0-9B86-44391474E27C}" type="datetimeFigureOut">
              <a:rPr lang="es-MX" smtClean="0"/>
              <a:t>11/10/2017</a:t>
            </a:fld>
            <a:endParaRPr lang="es-MX"/>
          </a:p>
        </p:txBody>
      </p:sp>
      <p:sp>
        <p:nvSpPr>
          <p:cNvPr id="15" name="Slide Number Placeholder 14"/>
          <p:cNvSpPr>
            <a:spLocks noGrp="1"/>
          </p:cNvSpPr>
          <p:nvPr>
            <p:ph type="sldNum" sz="quarter" idx="11"/>
          </p:nvPr>
        </p:nvSpPr>
        <p:spPr/>
        <p:txBody>
          <a:bodyPr/>
          <a:lstStyle/>
          <a:p>
            <a:fld id="{2B2A26C0-F7A9-4312-9CB7-B7E87C666FAB}" type="slidenum">
              <a:rPr lang="es-MX" smtClean="0"/>
              <a:t>‹Nº›</a:t>
            </a:fld>
            <a:endParaRPr lang="es-MX"/>
          </a:p>
        </p:txBody>
      </p:sp>
      <p:sp>
        <p:nvSpPr>
          <p:cNvPr id="16" name="Footer Placeholder 15"/>
          <p:cNvSpPr>
            <a:spLocks noGrp="1"/>
          </p:cNvSpPr>
          <p:nvPr>
            <p:ph type="ftr" sz="quarter" idx="12"/>
          </p:nvPr>
        </p:nvSpPr>
        <p:spPr/>
        <p:txBody>
          <a:bodyPr/>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a:p>
        </p:txBody>
      </p:sp>
      <p:sp>
        <p:nvSpPr>
          <p:cNvPr id="7" name="Date Placeholder 6"/>
          <p:cNvSpPr>
            <a:spLocks noGrp="1"/>
          </p:cNvSpPr>
          <p:nvPr>
            <p:ph type="dt" sz="half" idx="10"/>
          </p:nvPr>
        </p:nvSpPr>
        <p:spPr/>
        <p:txBody>
          <a:bodyPr/>
          <a:lstStyle/>
          <a:p>
            <a:fld id="{E10CF9F5-0D66-45E0-9B86-44391474E27C}" type="datetimeFigureOut">
              <a:rPr lang="es-MX" smtClean="0"/>
              <a:t>11/10/2017</a:t>
            </a:fld>
            <a:endParaRPr lang="es-MX"/>
          </a:p>
        </p:txBody>
      </p:sp>
      <p:sp>
        <p:nvSpPr>
          <p:cNvPr id="8" name="Slide Number Placeholder 7"/>
          <p:cNvSpPr>
            <a:spLocks noGrp="1"/>
          </p:cNvSpPr>
          <p:nvPr>
            <p:ph type="sldNum" sz="quarter" idx="11"/>
          </p:nvPr>
        </p:nvSpPr>
        <p:spPr/>
        <p:txBody>
          <a:bodyPr/>
          <a:lstStyle/>
          <a:p>
            <a:fld id="{2B2A26C0-F7A9-4312-9CB7-B7E87C666FAB}"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0CF9F5-0D66-45E0-9B86-44391474E27C}" type="datetimeFigureOut">
              <a:rPr lang="es-MX" smtClean="0"/>
              <a:t>11/10/2017</a:t>
            </a:fld>
            <a:endParaRPr lang="es-MX"/>
          </a:p>
        </p:txBody>
      </p:sp>
      <p:sp>
        <p:nvSpPr>
          <p:cNvPr id="6" name="Slide Number Placeholder 5"/>
          <p:cNvSpPr>
            <a:spLocks noGrp="1"/>
          </p:cNvSpPr>
          <p:nvPr>
            <p:ph type="sldNum" sz="quarter" idx="11"/>
          </p:nvPr>
        </p:nvSpPr>
        <p:spPr/>
        <p:txBody>
          <a:bodyPr/>
          <a:lstStyle/>
          <a:p>
            <a:fld id="{2B2A26C0-F7A9-4312-9CB7-B7E87C666FAB}" type="slidenum">
              <a:rPr lang="es-MX" smtClean="0"/>
              <a:t>‹Nº›</a:t>
            </a:fld>
            <a:endParaRPr lang="es-MX"/>
          </a:p>
        </p:txBody>
      </p:sp>
      <p:sp>
        <p:nvSpPr>
          <p:cNvPr id="7" name="Footer Placeholder 6"/>
          <p:cNvSpPr>
            <a:spLocks noGrp="1"/>
          </p:cNvSpPr>
          <p:nvPr>
            <p:ph type="ftr" sz="quarter" idx="12"/>
          </p:nvPr>
        </p:nvSpPr>
        <p:spPr/>
        <p:txBody>
          <a:bodyPr/>
          <a:lstStyle/>
          <a:p>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5" name="Date Placeholder 14"/>
          <p:cNvSpPr>
            <a:spLocks noGrp="1"/>
          </p:cNvSpPr>
          <p:nvPr>
            <p:ph type="dt" sz="half" idx="10"/>
          </p:nvPr>
        </p:nvSpPr>
        <p:spPr/>
        <p:txBody>
          <a:bodyPr/>
          <a:lstStyle/>
          <a:p>
            <a:fld id="{E10CF9F5-0D66-45E0-9B86-44391474E27C}" type="datetimeFigureOut">
              <a:rPr lang="es-MX" smtClean="0"/>
              <a:t>11/10/2017</a:t>
            </a:fld>
            <a:endParaRPr lang="es-MX"/>
          </a:p>
        </p:txBody>
      </p:sp>
      <p:sp>
        <p:nvSpPr>
          <p:cNvPr id="16" name="Slide Number Placeholder 15"/>
          <p:cNvSpPr>
            <a:spLocks noGrp="1"/>
          </p:cNvSpPr>
          <p:nvPr>
            <p:ph type="sldNum" sz="quarter" idx="11"/>
          </p:nvPr>
        </p:nvSpPr>
        <p:spPr/>
        <p:txBody>
          <a:bodyPr/>
          <a:lstStyle/>
          <a:p>
            <a:fld id="{2B2A26C0-F7A9-4312-9CB7-B7E87C666FAB}" type="slidenum">
              <a:rPr lang="es-MX" smtClean="0"/>
              <a:t>‹Nº›</a:t>
            </a:fld>
            <a:endParaRPr lang="es-MX"/>
          </a:p>
        </p:txBody>
      </p:sp>
      <p:sp>
        <p:nvSpPr>
          <p:cNvPr id="17" name="Footer Placeholder 16"/>
          <p:cNvSpPr>
            <a:spLocks noGrp="1"/>
          </p:cNvSpPr>
          <p:nvPr>
            <p:ph type="ftr" sz="quarter" idx="12"/>
          </p:nvPr>
        </p:nvSpPr>
        <p:spPr/>
        <p:txBody>
          <a:bodyPr/>
          <a:lstStyle/>
          <a:p>
            <a:endParaRPr lang="es-MX"/>
          </a:p>
        </p:txBody>
      </p:sp>
      <p:sp>
        <p:nvSpPr>
          <p:cNvPr id="18" name="Title 17"/>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sp>
        <p:nvSpPr>
          <p:cNvPr id="13" name="Date Placeholder 12"/>
          <p:cNvSpPr>
            <a:spLocks noGrp="1"/>
          </p:cNvSpPr>
          <p:nvPr>
            <p:ph type="dt" sz="half" idx="10"/>
          </p:nvPr>
        </p:nvSpPr>
        <p:spPr/>
        <p:txBody>
          <a:bodyPr/>
          <a:lstStyle/>
          <a:p>
            <a:fld id="{E10CF9F5-0D66-45E0-9B86-44391474E27C}" type="datetimeFigureOut">
              <a:rPr lang="es-MX" smtClean="0"/>
              <a:t>11/10/2017</a:t>
            </a:fld>
            <a:endParaRPr lang="es-MX"/>
          </a:p>
        </p:txBody>
      </p:sp>
      <p:sp>
        <p:nvSpPr>
          <p:cNvPr id="14" name="Slide Number Placeholder 13"/>
          <p:cNvSpPr>
            <a:spLocks noGrp="1"/>
          </p:cNvSpPr>
          <p:nvPr>
            <p:ph type="sldNum" sz="quarter" idx="11"/>
          </p:nvPr>
        </p:nvSpPr>
        <p:spPr/>
        <p:txBody>
          <a:bodyPr/>
          <a:lstStyle/>
          <a:p>
            <a:fld id="{2B2A26C0-F7A9-4312-9CB7-B7E87C666FAB}" type="slidenum">
              <a:rPr lang="es-MX" smtClean="0"/>
              <a:t>‹Nº›</a:t>
            </a:fld>
            <a:endParaRPr lang="es-MX"/>
          </a:p>
        </p:txBody>
      </p:sp>
      <p:sp>
        <p:nvSpPr>
          <p:cNvPr id="15" name="Footer Placeholder 14"/>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E10CF9F5-0D66-45E0-9B86-44391474E27C}" type="datetimeFigureOut">
              <a:rPr lang="es-MX" smtClean="0"/>
              <a:t>11/10/2017</a:t>
            </a:fld>
            <a:endParaRPr lang="es-MX"/>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s-MX"/>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2B2A26C0-F7A9-4312-9CB7-B7E87C666FAB}"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hyperlink" Target="http://biblio.juridicas.unam.mx/libros/5/2252/17.pdf" TargetMode="External"/><Relationship Id="rId7" Type="http://schemas.openxmlformats.org/officeDocument/2006/relationships/image" Target="../media/image3.jpeg"/><Relationship Id="rId2" Type="http://schemas.openxmlformats.org/officeDocument/2006/relationships/hyperlink" Target="http://www.intramed.net/contenidover.asp?contenidoID=55815"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who.int/" TargetMode="External"/><Relationship Id="rId4" Type="http://schemas.openxmlformats.org/officeDocument/2006/relationships/hyperlink" Target="http://www.conamed.gob.m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5090" y="427633"/>
            <a:ext cx="8007350" cy="5881687"/>
          </a:xfrm>
        </p:spPr>
        <p:txBody>
          <a:bodyPr>
            <a:normAutofit lnSpcReduction="10000"/>
          </a:bodyPr>
          <a:lstStyle/>
          <a:p>
            <a:pPr algn="ctr">
              <a:buFont typeface="Wingdings" pitchFamily="2" charset="2"/>
              <a:buNone/>
              <a:defRPr/>
            </a:pPr>
            <a:r>
              <a:rPr lang="es-ES" sz="2000" b="1" dirty="0" smtClean="0"/>
              <a:t>UNIVERSIDAD AUTÓNOMA DEL ESTADO DE MÉXICO</a:t>
            </a:r>
          </a:p>
          <a:p>
            <a:pPr algn="ctr">
              <a:buFont typeface="Wingdings" pitchFamily="2" charset="2"/>
              <a:buNone/>
              <a:defRPr/>
            </a:pPr>
            <a:r>
              <a:rPr lang="es-ES" sz="2000" dirty="0" smtClean="0"/>
              <a:t>FACULTAD DE ODONTOLOGÍA</a:t>
            </a:r>
          </a:p>
          <a:p>
            <a:pPr algn="ctr">
              <a:buFont typeface="Wingdings" pitchFamily="2" charset="2"/>
              <a:buNone/>
              <a:defRPr/>
            </a:pPr>
            <a:endParaRPr lang="es-ES" sz="2000" dirty="0" smtClean="0"/>
          </a:p>
          <a:p>
            <a:pPr algn="ctr">
              <a:buFont typeface="Wingdings" pitchFamily="2" charset="2"/>
              <a:buNone/>
              <a:defRPr/>
            </a:pPr>
            <a:r>
              <a:rPr lang="es-MX" sz="2000" b="1" dirty="0" smtClean="0"/>
              <a:t>PROGRAMA EDUCATIVO: </a:t>
            </a:r>
          </a:p>
          <a:p>
            <a:pPr algn="ctr">
              <a:buFont typeface="Wingdings" pitchFamily="2" charset="2"/>
              <a:buNone/>
              <a:defRPr/>
            </a:pPr>
            <a:r>
              <a:rPr lang="es-MX" sz="2000" dirty="0" smtClean="0"/>
              <a:t>LICENCIATURA DE CIRUJANO DENTISTA</a:t>
            </a:r>
            <a:endParaRPr lang="es-ES" sz="2000" dirty="0" smtClean="0"/>
          </a:p>
          <a:p>
            <a:pPr algn="ctr">
              <a:buFont typeface="Wingdings" pitchFamily="2" charset="2"/>
              <a:buNone/>
              <a:defRPr/>
            </a:pPr>
            <a:endParaRPr lang="es-ES" sz="2000" dirty="0" smtClean="0"/>
          </a:p>
          <a:p>
            <a:pPr algn="ctr">
              <a:buFont typeface="Wingdings" pitchFamily="2" charset="2"/>
              <a:buNone/>
              <a:defRPr/>
            </a:pPr>
            <a:r>
              <a:rPr lang="es-MX" sz="2000" b="1" dirty="0" smtClean="0"/>
              <a:t>ÁREA DE DOCENCIA: </a:t>
            </a:r>
          </a:p>
          <a:p>
            <a:pPr algn="ctr">
              <a:buFont typeface="Wingdings" pitchFamily="2" charset="2"/>
              <a:buNone/>
              <a:defRPr/>
            </a:pPr>
            <a:r>
              <a:rPr lang="es-MX" sz="2000" dirty="0" smtClean="0"/>
              <a:t>INVESTIGACIÓN Y FORMACIÓN BÁSICA</a:t>
            </a:r>
          </a:p>
          <a:p>
            <a:pPr algn="ctr">
              <a:buFont typeface="Wingdings" pitchFamily="2" charset="2"/>
              <a:buNone/>
              <a:defRPr/>
            </a:pPr>
            <a:endParaRPr lang="es-MX" sz="2000" dirty="0" smtClean="0"/>
          </a:p>
          <a:p>
            <a:pPr algn="ctr">
              <a:buFont typeface="Wingdings" pitchFamily="2" charset="2"/>
              <a:buNone/>
              <a:defRPr/>
            </a:pPr>
            <a:r>
              <a:rPr lang="es-MX" sz="2000" b="1" dirty="0" smtClean="0"/>
              <a:t>UNIDAD DE APRENDIZAJE:</a:t>
            </a:r>
          </a:p>
          <a:p>
            <a:pPr algn="ctr">
              <a:buFont typeface="Wingdings" pitchFamily="2" charset="2"/>
              <a:buNone/>
              <a:defRPr/>
            </a:pPr>
            <a:r>
              <a:rPr lang="es-MX" sz="2000" dirty="0" smtClean="0"/>
              <a:t>BIOÉTICA</a:t>
            </a:r>
          </a:p>
          <a:p>
            <a:pPr algn="ctr">
              <a:buFont typeface="Wingdings" pitchFamily="2" charset="2"/>
              <a:buNone/>
              <a:defRPr/>
            </a:pPr>
            <a:endParaRPr lang="es-MX" sz="2000" dirty="0" smtClean="0"/>
          </a:p>
          <a:p>
            <a:pPr algn="ctr">
              <a:buFont typeface="Wingdings" pitchFamily="2" charset="2"/>
              <a:buNone/>
              <a:defRPr/>
            </a:pPr>
            <a:r>
              <a:rPr lang="es-MX" sz="2000" b="1" dirty="0" smtClean="0"/>
              <a:t>TEMA DEL MATERIAL:</a:t>
            </a:r>
          </a:p>
          <a:p>
            <a:pPr algn="ctr">
              <a:buFont typeface="Wingdings" pitchFamily="2" charset="2"/>
              <a:buNone/>
              <a:defRPr/>
            </a:pPr>
            <a:r>
              <a:rPr lang="es-MX" sz="2000" dirty="0" smtClean="0"/>
              <a:t>EXPEDIENTE CLÍNICO ODONTOLÓGICO</a:t>
            </a:r>
          </a:p>
          <a:p>
            <a:pPr algn="ctr">
              <a:buFont typeface="Wingdings" pitchFamily="2" charset="2"/>
              <a:buNone/>
              <a:defRPr/>
            </a:pPr>
            <a:endParaRPr lang="es-ES" sz="2000" dirty="0" smtClean="0"/>
          </a:p>
          <a:p>
            <a:pPr algn="ctr">
              <a:buFont typeface="Wingdings" pitchFamily="2" charset="2"/>
              <a:buNone/>
              <a:defRPr/>
            </a:pPr>
            <a:r>
              <a:rPr lang="es-ES" sz="2000" b="1" dirty="0" smtClean="0"/>
              <a:t>ELABORADO POR:</a:t>
            </a:r>
          </a:p>
          <a:p>
            <a:pPr algn="ctr">
              <a:buFont typeface="Wingdings" pitchFamily="2" charset="2"/>
              <a:buNone/>
              <a:defRPr/>
            </a:pPr>
            <a:r>
              <a:rPr lang="es-ES" sz="2000" dirty="0" smtClean="0"/>
              <a:t>DRA. EN E.P. MARÍA DEL ROCÍO FLORES ESTRADA</a:t>
            </a:r>
            <a:endParaRPr lang="es-ES" sz="2000" dirty="0"/>
          </a:p>
        </p:txBody>
      </p:sp>
      <p:sp>
        <p:nvSpPr>
          <p:cNvPr id="4" name="3 Marcador de número de diapositiva"/>
          <p:cNvSpPr>
            <a:spLocks noGrp="1"/>
          </p:cNvSpPr>
          <p:nvPr>
            <p:ph type="sldNum" sz="quarter" idx="11"/>
          </p:nvPr>
        </p:nvSpPr>
        <p:spPr/>
        <p:txBody>
          <a:bodyPr/>
          <a:lstStyle/>
          <a:p>
            <a:pPr>
              <a:defRPr/>
            </a:pPr>
            <a:fld id="{7850E258-3D8B-45C1-89D6-9163FA4CB85C}" type="slidenum">
              <a:rPr lang="es-ES" altLang="es-MX" smtClean="0"/>
              <a:pPr>
                <a:defRPr/>
              </a:pPr>
              <a:t>1</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3166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238375"/>
            <a:ext cx="8007350" cy="4191000"/>
          </a:xfrm>
        </p:spPr>
        <p:txBody>
          <a:bodyPr>
            <a:normAutofit/>
          </a:bodyPr>
          <a:lstStyle/>
          <a:p>
            <a:pPr>
              <a:defRPr/>
            </a:pPr>
            <a:r>
              <a:rPr lang="es-ES" sz="2800" dirty="0" smtClean="0"/>
              <a:t>Puntualidad en la entrega.</a:t>
            </a:r>
            <a:endParaRPr lang="es-ES" sz="4400" dirty="0" smtClean="0"/>
          </a:p>
          <a:p>
            <a:pPr>
              <a:defRPr/>
            </a:pPr>
            <a:r>
              <a:rPr lang="es-ES" sz="2800" dirty="0" smtClean="0"/>
              <a:t>Responsabilidad.</a:t>
            </a:r>
            <a:endParaRPr lang="es-ES" sz="4400" dirty="0" smtClean="0"/>
          </a:p>
          <a:p>
            <a:pPr>
              <a:defRPr/>
            </a:pPr>
            <a:r>
              <a:rPr lang="es-ES" sz="2800" dirty="0" smtClean="0"/>
              <a:t>Comportamiento respetuoso y atento en el salón de clases.</a:t>
            </a:r>
            <a:endParaRPr lang="es-ES" sz="4400" dirty="0" smtClean="0"/>
          </a:p>
          <a:p>
            <a:pPr>
              <a:defRPr/>
            </a:pPr>
            <a:endParaRPr lang="es-ES" sz="2800" dirty="0"/>
          </a:p>
        </p:txBody>
      </p:sp>
      <p:sp>
        <p:nvSpPr>
          <p:cNvPr id="2" name="1 Título"/>
          <p:cNvSpPr>
            <a:spLocks noGrp="1"/>
          </p:cNvSpPr>
          <p:nvPr>
            <p:ph type="title"/>
          </p:nvPr>
        </p:nvSpPr>
        <p:spPr>
          <a:xfrm>
            <a:off x="539552" y="548680"/>
            <a:ext cx="8385175" cy="1431925"/>
          </a:xfrm>
        </p:spPr>
        <p:txBody>
          <a:bodyPr>
            <a:normAutofit fontScale="90000"/>
          </a:bodyPr>
          <a:lstStyle/>
          <a:p>
            <a:pPr>
              <a:defRPr/>
            </a:pPr>
            <a:r>
              <a:rPr lang="es-ES" sz="3600" dirty="0" smtClean="0"/>
              <a:t>ACTITUDES/ VALORES DE LA UNIDAD DE COMPETENCIA III</a:t>
            </a:r>
            <a:r>
              <a:rPr lang="es-ES" sz="4000" dirty="0" smtClean="0"/>
              <a:t/>
            </a:r>
            <a:br>
              <a:rPr lang="es-ES" sz="4000" dirty="0" smtClean="0"/>
            </a:br>
            <a:endParaRPr lang="es-ES" sz="3600" dirty="0"/>
          </a:p>
        </p:txBody>
      </p:sp>
      <p:sp>
        <p:nvSpPr>
          <p:cNvPr id="4" name="3 Marcador de número de diapositiva"/>
          <p:cNvSpPr>
            <a:spLocks noGrp="1"/>
          </p:cNvSpPr>
          <p:nvPr>
            <p:ph type="sldNum" sz="quarter" idx="11"/>
          </p:nvPr>
        </p:nvSpPr>
        <p:spPr/>
        <p:txBody>
          <a:bodyPr/>
          <a:lstStyle/>
          <a:p>
            <a:pPr>
              <a:defRPr/>
            </a:pPr>
            <a:fld id="{9DBA21E3-5F78-4E52-8689-BDE3D4D1B6DA}" type="slidenum">
              <a:rPr lang="es-ES" altLang="es-MX" smtClean="0"/>
              <a:pPr>
                <a:defRPr/>
              </a:pPr>
              <a:t>10</a:t>
            </a:fld>
            <a:endParaRPr lang="es-ES" altLang="es-MX"/>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1417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9505" y="1268760"/>
            <a:ext cx="7473950" cy="4615407"/>
          </a:xfrm>
        </p:spPr>
        <p:txBody>
          <a:bodyPr>
            <a:normAutofit/>
          </a:bodyPr>
          <a:lstStyle/>
          <a:p>
            <a:r>
              <a:rPr lang="es-ES" sz="2400" dirty="0"/>
              <a:t>Elaboración de un expediente clínico-odontológico completo y lleno con base en la normatividad vigente.</a:t>
            </a:r>
            <a:endParaRPr lang="es-MX" sz="2400" dirty="0"/>
          </a:p>
        </p:txBody>
      </p:sp>
      <p:sp>
        <p:nvSpPr>
          <p:cNvPr id="2" name="1 Título"/>
          <p:cNvSpPr>
            <a:spLocks noGrp="1"/>
          </p:cNvSpPr>
          <p:nvPr>
            <p:ph type="title"/>
          </p:nvPr>
        </p:nvSpPr>
        <p:spPr>
          <a:xfrm>
            <a:off x="971600" y="406905"/>
            <a:ext cx="7543800" cy="914400"/>
          </a:xfrm>
        </p:spPr>
        <p:txBody>
          <a:bodyPr/>
          <a:lstStyle/>
          <a:p>
            <a:r>
              <a:rPr lang="es-MX" sz="4000" dirty="0" smtClean="0"/>
              <a:t>DESEMPEÑOS/PRODUCTOS</a:t>
            </a:r>
            <a:endParaRPr lang="es-MX" sz="4000"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5744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052736"/>
            <a:ext cx="7473950" cy="4759423"/>
          </a:xfrm>
        </p:spPr>
        <p:txBody>
          <a:bodyPr>
            <a:normAutofit/>
          </a:bodyPr>
          <a:lstStyle/>
          <a:p>
            <a:r>
              <a:rPr lang="es-ES" sz="2800" dirty="0"/>
              <a:t>Legislación positiva en la que debe basarse para la elaboración de estos documentos</a:t>
            </a:r>
            <a:endParaRPr lang="es-MX" sz="2800" dirty="0"/>
          </a:p>
        </p:txBody>
      </p:sp>
      <p:sp>
        <p:nvSpPr>
          <p:cNvPr id="2" name="1 Título"/>
          <p:cNvSpPr>
            <a:spLocks noGrp="1"/>
          </p:cNvSpPr>
          <p:nvPr>
            <p:ph type="title"/>
          </p:nvPr>
        </p:nvSpPr>
        <p:spPr>
          <a:xfrm>
            <a:off x="755650" y="664305"/>
            <a:ext cx="7543800" cy="914400"/>
          </a:xfrm>
        </p:spPr>
        <p:txBody>
          <a:bodyPr/>
          <a:lstStyle/>
          <a:p>
            <a:r>
              <a:rPr lang="es-MX" dirty="0" smtClean="0"/>
              <a:t>CONOCIMIENTOS</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8526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lstStyle/>
          <a:p>
            <a:r>
              <a:rPr lang="es-MX" dirty="0" smtClean="0"/>
              <a:t>EXPEDIENTE CLÍNICO ODONTOLÓGICO</a:t>
            </a:r>
            <a:endParaRPr lang="es-MX" dirty="0"/>
          </a:p>
        </p:txBody>
      </p:sp>
      <p:sp>
        <p:nvSpPr>
          <p:cNvPr id="7" name="6 Subtítulo"/>
          <p:cNvSpPr>
            <a:spLocks noGrp="1"/>
          </p:cNvSpPr>
          <p:nvPr>
            <p:ph type="subTitle" idx="1"/>
          </p:nvPr>
        </p:nvSpPr>
        <p:spPr>
          <a:xfrm>
            <a:off x="2158868" y="3501008"/>
            <a:ext cx="6974904" cy="685800"/>
          </a:xfrm>
        </p:spPr>
        <p:txBody>
          <a:bodyPr>
            <a:normAutofit/>
          </a:bodyPr>
          <a:lstStyle/>
          <a:p>
            <a:r>
              <a:rPr lang="es-MX" dirty="0" smtClean="0"/>
              <a:t>DRA. EN E.P. MARÍA DEL ROCÍO FLORES ESTRADA</a:t>
            </a:r>
            <a:endParaRPr lang="es-MX" dirty="0"/>
          </a:p>
        </p:txBody>
      </p:sp>
    </p:spTree>
    <p:extLst>
      <p:ext uri="{BB962C8B-B14F-4D97-AF65-F5344CB8AC3E}">
        <p14:creationId xmlns:p14="http://schemas.microsoft.com/office/powerpoint/2010/main" val="3717005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1661" y="1412776"/>
            <a:ext cx="6735007" cy="3456384"/>
          </a:xfrm>
        </p:spPr>
        <p:txBody>
          <a:bodyPr>
            <a:normAutofit/>
          </a:bodyPr>
          <a:lstStyle/>
          <a:p>
            <a:pPr>
              <a:defRPr/>
            </a:pPr>
            <a:r>
              <a:rPr lang="es-ES" sz="2400" dirty="0" smtClean="0"/>
              <a:t>Aumento de la evaluación de la calidad de los servicios de salud bucal.</a:t>
            </a:r>
          </a:p>
          <a:p>
            <a:pPr>
              <a:defRPr/>
            </a:pPr>
            <a:r>
              <a:rPr lang="es-ES" sz="2400" dirty="0" smtClean="0"/>
              <a:t>Los miembros de la sociedad son conscientes y participan activamente durante su consulta, juzgan y externan lo que perciben y exigen un trato digno y respetuoso.</a:t>
            </a:r>
            <a:endParaRPr lang="es-ES" sz="2400" dirty="0"/>
          </a:p>
        </p:txBody>
      </p:sp>
      <p:sp>
        <p:nvSpPr>
          <p:cNvPr id="2" name="1 Título"/>
          <p:cNvSpPr>
            <a:spLocks noGrp="1"/>
          </p:cNvSpPr>
          <p:nvPr>
            <p:ph type="title"/>
          </p:nvPr>
        </p:nvSpPr>
        <p:spPr>
          <a:xfrm>
            <a:off x="844550" y="548680"/>
            <a:ext cx="7885112" cy="914400"/>
          </a:xfrm>
        </p:spPr>
        <p:txBody>
          <a:bodyPr/>
          <a:lstStyle/>
          <a:p>
            <a:pPr>
              <a:defRPr/>
            </a:pPr>
            <a:r>
              <a:rPr lang="es-ES" sz="4800" dirty="0" smtClean="0"/>
              <a:t>Legislación en Odontología</a:t>
            </a:r>
            <a:endParaRPr lang="es-ES" sz="4800" dirty="0"/>
          </a:p>
        </p:txBody>
      </p:sp>
      <p:sp>
        <p:nvSpPr>
          <p:cNvPr id="5" name="4 Marcador de número de diapositiva"/>
          <p:cNvSpPr>
            <a:spLocks noGrp="1"/>
          </p:cNvSpPr>
          <p:nvPr>
            <p:ph type="sldNum" sz="quarter" idx="11"/>
          </p:nvPr>
        </p:nvSpPr>
        <p:spPr/>
        <p:txBody>
          <a:bodyPr/>
          <a:lstStyle/>
          <a:p>
            <a:pPr>
              <a:defRPr/>
            </a:pPr>
            <a:fld id="{79D510D7-768D-43FB-883A-D0332DEC364E}" type="slidenum">
              <a:rPr lang="es-ES" altLang="es-MX" smtClean="0"/>
              <a:pPr>
                <a:defRPr/>
              </a:pPr>
              <a:t>14</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48064" y="4221088"/>
            <a:ext cx="3750136" cy="2500091"/>
          </a:xfrm>
          <a:prstGeom prst="rect">
            <a:avLst/>
          </a:prstGeom>
        </p:spPr>
      </p:pic>
    </p:spTree>
    <p:extLst>
      <p:ext uri="{BB962C8B-B14F-4D97-AF65-F5344CB8AC3E}">
        <p14:creationId xmlns:p14="http://schemas.microsoft.com/office/powerpoint/2010/main" val="1374901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Rectángulo"/>
          <p:cNvSpPr>
            <a:spLocks noChangeArrowheads="1"/>
          </p:cNvSpPr>
          <p:nvPr/>
        </p:nvSpPr>
        <p:spPr bwMode="auto">
          <a:xfrm>
            <a:off x="1428750" y="1362075"/>
            <a:ext cx="1857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Odontólogo y el personal auxiliar</a:t>
            </a:r>
          </a:p>
        </p:txBody>
      </p:sp>
      <p:sp>
        <p:nvSpPr>
          <p:cNvPr id="21507" name="4 Rectángulo"/>
          <p:cNvSpPr>
            <a:spLocks noChangeArrowheads="1"/>
          </p:cNvSpPr>
          <p:nvPr/>
        </p:nvSpPr>
        <p:spPr bwMode="auto">
          <a:xfrm>
            <a:off x="4643438" y="2862263"/>
            <a:ext cx="2500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Situación médico-legal</a:t>
            </a:r>
          </a:p>
        </p:txBody>
      </p:sp>
      <p:sp>
        <p:nvSpPr>
          <p:cNvPr id="21508" name="5 Rectángulo"/>
          <p:cNvSpPr>
            <a:spLocks noChangeArrowheads="1"/>
          </p:cNvSpPr>
          <p:nvPr/>
        </p:nvSpPr>
        <p:spPr bwMode="auto">
          <a:xfrm>
            <a:off x="4643438" y="1147763"/>
            <a:ext cx="23574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Clínica, técnica, jurídica, humanística y administrativa</a:t>
            </a:r>
          </a:p>
        </p:txBody>
      </p:sp>
      <p:sp>
        <p:nvSpPr>
          <p:cNvPr id="8" name="7 Flecha derecha"/>
          <p:cNvSpPr/>
          <p:nvPr/>
        </p:nvSpPr>
        <p:spPr>
          <a:xfrm rot="10800000">
            <a:off x="3357585" y="1504973"/>
            <a:ext cx="1071562" cy="285750"/>
          </a:xfrm>
          <a:prstGeom prst="rightArrow">
            <a:avLst/>
          </a:prstGeom>
          <a:gradFill>
            <a:gsLst>
              <a:gs pos="0">
                <a:schemeClr val="tx1"/>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12" name="8 CuadroTexto"/>
          <p:cNvSpPr txBox="1">
            <a:spLocks noChangeArrowheads="1"/>
          </p:cNvSpPr>
          <p:nvPr/>
        </p:nvSpPr>
        <p:spPr bwMode="auto">
          <a:xfrm>
            <a:off x="3429000" y="1076325"/>
            <a:ext cx="10715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Evaluación </a:t>
            </a:r>
          </a:p>
        </p:txBody>
      </p:sp>
      <p:sp>
        <p:nvSpPr>
          <p:cNvPr id="21513" name="9 Rectángulo"/>
          <p:cNvSpPr>
            <a:spLocks noChangeArrowheads="1"/>
          </p:cNvSpPr>
          <p:nvPr/>
        </p:nvSpPr>
        <p:spPr bwMode="auto">
          <a:xfrm>
            <a:off x="4500563" y="4076700"/>
            <a:ext cx="2714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Queja, denuncia, querella o demanda judicial</a:t>
            </a:r>
          </a:p>
        </p:txBody>
      </p:sp>
      <p:sp>
        <p:nvSpPr>
          <p:cNvPr id="21514" name="10 Rectángulo"/>
          <p:cNvSpPr>
            <a:spLocks noChangeArrowheads="1"/>
          </p:cNvSpPr>
          <p:nvPr/>
        </p:nvSpPr>
        <p:spPr bwMode="auto">
          <a:xfrm>
            <a:off x="4214813" y="5791200"/>
            <a:ext cx="35004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Instancia conciliatoria (CONAMED) </a:t>
            </a:r>
          </a:p>
          <a:p>
            <a:r>
              <a:rPr lang="es-ES" b="1"/>
              <a:t>o judicial (ministerio público).</a:t>
            </a:r>
          </a:p>
        </p:txBody>
      </p:sp>
      <p:sp>
        <p:nvSpPr>
          <p:cNvPr id="12" name="11 Flecha abajo"/>
          <p:cNvSpPr/>
          <p:nvPr/>
        </p:nvSpPr>
        <p:spPr>
          <a:xfrm>
            <a:off x="5715021" y="5005416"/>
            <a:ext cx="285755" cy="642931"/>
          </a:xfrm>
          <a:prstGeom prst="downArrow">
            <a:avLst/>
          </a:prstGeom>
          <a:gradFill>
            <a:gsLst>
              <a:gs pos="0">
                <a:schemeClr val="tx1"/>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18" name="12 CuadroTexto"/>
          <p:cNvSpPr txBox="1">
            <a:spLocks noChangeArrowheads="1"/>
          </p:cNvSpPr>
          <p:nvPr/>
        </p:nvSpPr>
        <p:spPr bwMode="auto">
          <a:xfrm>
            <a:off x="3071813" y="2554288"/>
            <a:ext cx="1000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Objeto</a:t>
            </a:r>
            <a:r>
              <a:rPr lang="es-ES" sz="1400" b="1"/>
              <a:t> </a:t>
            </a:r>
            <a:r>
              <a:rPr lang="es-ES" sz="1400"/>
              <a:t>de </a:t>
            </a:r>
          </a:p>
        </p:txBody>
      </p:sp>
      <p:sp>
        <p:nvSpPr>
          <p:cNvPr id="14" name="13 Flecha derecha"/>
          <p:cNvSpPr/>
          <p:nvPr/>
        </p:nvSpPr>
        <p:spPr>
          <a:xfrm rot="1936588">
            <a:off x="3251222" y="2336823"/>
            <a:ext cx="1355725" cy="260350"/>
          </a:xfrm>
          <a:prstGeom prst="rightArrow">
            <a:avLst/>
          </a:prstGeom>
          <a:gradFill>
            <a:gsLst>
              <a:gs pos="0">
                <a:schemeClr val="tx1"/>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22" name="14 CuadroTexto"/>
          <p:cNvSpPr txBox="1">
            <a:spLocks noChangeArrowheads="1"/>
          </p:cNvSpPr>
          <p:nvPr/>
        </p:nvSpPr>
        <p:spPr bwMode="auto">
          <a:xfrm>
            <a:off x="6143625" y="5197475"/>
            <a:ext cx="1000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Ante</a:t>
            </a:r>
          </a:p>
        </p:txBody>
      </p:sp>
      <p:sp>
        <p:nvSpPr>
          <p:cNvPr id="16" name="15 Flecha abajo"/>
          <p:cNvSpPr/>
          <p:nvPr/>
        </p:nvSpPr>
        <p:spPr>
          <a:xfrm>
            <a:off x="5715021" y="3505218"/>
            <a:ext cx="285755" cy="571505"/>
          </a:xfrm>
          <a:prstGeom prst="downArrow">
            <a:avLst/>
          </a:prstGeom>
          <a:gradFill>
            <a:gsLst>
              <a:gs pos="0">
                <a:schemeClr val="tx1"/>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26" name="16 CuadroTexto"/>
          <p:cNvSpPr txBox="1">
            <a:spLocks noChangeArrowheads="1"/>
          </p:cNvSpPr>
          <p:nvPr/>
        </p:nvSpPr>
        <p:spPr bwMode="auto">
          <a:xfrm>
            <a:off x="6143625" y="3625850"/>
            <a:ext cx="1000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b="1"/>
              <a:t>Como </a:t>
            </a:r>
          </a:p>
        </p:txBody>
      </p:sp>
      <p:sp>
        <p:nvSpPr>
          <p:cNvPr id="18" name="17 Título"/>
          <p:cNvSpPr>
            <a:spLocks noGrp="1"/>
          </p:cNvSpPr>
          <p:nvPr>
            <p:ph type="title"/>
          </p:nvPr>
        </p:nvSpPr>
        <p:spPr>
          <a:xfrm>
            <a:off x="939353" y="244475"/>
            <a:ext cx="7305055" cy="684213"/>
          </a:xfrm>
        </p:spPr>
        <p:txBody>
          <a:bodyPr/>
          <a:lstStyle/>
          <a:p>
            <a:pPr>
              <a:defRPr/>
            </a:pPr>
            <a:r>
              <a:rPr lang="es-ES" sz="3600" dirty="0" smtClean="0"/>
              <a:t>Legislación en Odontología</a:t>
            </a:r>
            <a:endParaRPr lang="es-ES" sz="3600" dirty="0"/>
          </a:p>
        </p:txBody>
      </p:sp>
      <p:sp>
        <p:nvSpPr>
          <p:cNvPr id="17" name="16 Marcador de número de diapositiva"/>
          <p:cNvSpPr>
            <a:spLocks noGrp="1"/>
          </p:cNvSpPr>
          <p:nvPr>
            <p:ph type="sldNum" sz="quarter" idx="11"/>
          </p:nvPr>
        </p:nvSpPr>
        <p:spPr/>
        <p:txBody>
          <a:bodyPr/>
          <a:lstStyle/>
          <a:p>
            <a:pPr>
              <a:defRPr/>
            </a:pPr>
            <a:fld id="{4C4D15A5-8DF2-4274-ADEF-6BAB1F7F870F}" type="slidenum">
              <a:rPr lang="es-ES" altLang="es-MX" smtClean="0"/>
              <a:pPr>
                <a:defRPr/>
              </a:pPr>
              <a:t>15</a:t>
            </a:fld>
            <a:endParaRPr lang="es-ES" altLang="es-MX" dirty="0"/>
          </a:p>
        </p:txBody>
      </p:sp>
      <p:pic>
        <p:nvPicPr>
          <p:cNvPr id="21530" name="18 Imagen" descr="200601edit69fig0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0188" y="3786188"/>
            <a:ext cx="2487612"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50204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238681"/>
            <a:ext cx="7473950" cy="4255367"/>
          </a:xfrm>
        </p:spPr>
        <p:txBody>
          <a:bodyPr>
            <a:normAutofit/>
          </a:bodyPr>
          <a:lstStyle/>
          <a:p>
            <a:pPr>
              <a:defRPr/>
            </a:pPr>
            <a:r>
              <a:rPr lang="es-ES" sz="2800" dirty="0" smtClean="0"/>
              <a:t>El personal de salud bucal debe adoptar el compromiso y la obligación de conocer el marco ético-jurídico que reglamenta su quehacer profesional  para prever y saber manejar situaciones de conflicto médico-legal.</a:t>
            </a:r>
            <a:endParaRPr lang="es-ES" sz="2800" dirty="0"/>
          </a:p>
        </p:txBody>
      </p:sp>
      <p:sp>
        <p:nvSpPr>
          <p:cNvPr id="2" name="1 Título"/>
          <p:cNvSpPr>
            <a:spLocks noGrp="1"/>
          </p:cNvSpPr>
          <p:nvPr>
            <p:ph type="title"/>
          </p:nvPr>
        </p:nvSpPr>
        <p:spPr>
          <a:xfrm>
            <a:off x="942975" y="388144"/>
            <a:ext cx="7543800" cy="914400"/>
          </a:xfrm>
        </p:spPr>
        <p:txBody>
          <a:bodyPr/>
          <a:lstStyle/>
          <a:p>
            <a:pPr>
              <a:defRPr/>
            </a:pPr>
            <a:r>
              <a:rPr lang="es-ES" sz="4000" dirty="0" smtClean="0"/>
              <a:t>Legislación en Odontología</a:t>
            </a:r>
            <a:endParaRPr lang="es-ES" sz="4000" dirty="0"/>
          </a:p>
        </p:txBody>
      </p:sp>
      <p:sp>
        <p:nvSpPr>
          <p:cNvPr id="5" name="4 Marcador de número de diapositiva"/>
          <p:cNvSpPr>
            <a:spLocks noGrp="1"/>
          </p:cNvSpPr>
          <p:nvPr>
            <p:ph type="sldNum" sz="quarter" idx="11"/>
          </p:nvPr>
        </p:nvSpPr>
        <p:spPr/>
        <p:txBody>
          <a:bodyPr/>
          <a:lstStyle/>
          <a:p>
            <a:pPr>
              <a:defRPr/>
            </a:pPr>
            <a:fld id="{93EFC604-35AC-42B5-929C-7EAB9735CB47}" type="slidenum">
              <a:rPr lang="es-ES" altLang="es-MX" smtClean="0"/>
              <a:pPr>
                <a:defRPr/>
              </a:pPr>
              <a:t>16</a:t>
            </a:fld>
            <a:endParaRPr lang="es-ES" altLang="es-MX"/>
          </a:p>
        </p:txBody>
      </p:sp>
      <p:pic>
        <p:nvPicPr>
          <p:cNvPr id="22534" name="6 Imagen" descr="t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4359208"/>
            <a:ext cx="2571750"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515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6159" y="1484784"/>
            <a:ext cx="7512485" cy="3816424"/>
          </a:xfrm>
        </p:spPr>
        <p:txBody>
          <a:bodyPr>
            <a:normAutofit/>
          </a:bodyPr>
          <a:lstStyle/>
          <a:p>
            <a:pPr>
              <a:defRPr/>
            </a:pPr>
            <a:r>
              <a:rPr lang="es-ES" sz="2400" dirty="0" smtClean="0"/>
              <a:t>Se han establecido leyes, reglamentos, normas jurídicas, cartas de derechos y códigos que orientan y ordenan los distintos campos y modalidades, cuyo conocimiento y significado son imprescindibles para actuar ética y profesionalmente.</a:t>
            </a:r>
          </a:p>
          <a:p>
            <a:pPr>
              <a:defRPr/>
            </a:pPr>
            <a:endParaRPr lang="es-ES" sz="2400" dirty="0"/>
          </a:p>
        </p:txBody>
      </p:sp>
      <p:sp>
        <p:nvSpPr>
          <p:cNvPr id="4" name="1 Título"/>
          <p:cNvSpPr>
            <a:spLocks noGrp="1"/>
          </p:cNvSpPr>
          <p:nvPr>
            <p:ph type="title"/>
          </p:nvPr>
        </p:nvSpPr>
        <p:spPr>
          <a:xfrm>
            <a:off x="817554" y="377256"/>
            <a:ext cx="7543800" cy="914400"/>
          </a:xfrm>
        </p:spPr>
        <p:txBody>
          <a:bodyPr/>
          <a:lstStyle/>
          <a:p>
            <a:pPr>
              <a:defRPr/>
            </a:pPr>
            <a:r>
              <a:rPr lang="es-ES" sz="4000" dirty="0" smtClean="0"/>
              <a:t>Legislación en Odontología</a:t>
            </a:r>
            <a:endParaRPr lang="es-ES" sz="4000" dirty="0"/>
          </a:p>
        </p:txBody>
      </p:sp>
      <p:sp>
        <p:nvSpPr>
          <p:cNvPr id="6" name="5 Marcador de número de diapositiva"/>
          <p:cNvSpPr>
            <a:spLocks noGrp="1"/>
          </p:cNvSpPr>
          <p:nvPr>
            <p:ph type="sldNum" sz="quarter" idx="11"/>
          </p:nvPr>
        </p:nvSpPr>
        <p:spPr/>
        <p:txBody>
          <a:bodyPr/>
          <a:lstStyle/>
          <a:p>
            <a:pPr>
              <a:defRPr/>
            </a:pPr>
            <a:fld id="{5B5B7ED6-8763-4E10-803F-53B11BFA758E}" type="slidenum">
              <a:rPr lang="es-ES" altLang="es-MX" smtClean="0"/>
              <a:pPr>
                <a:defRPr/>
              </a:pPr>
              <a:t>17</a:t>
            </a:fld>
            <a:endParaRPr lang="es-ES" altLang="es-MX"/>
          </a:p>
        </p:txBody>
      </p:sp>
      <p:pic>
        <p:nvPicPr>
          <p:cNvPr id="7"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31515" y="4516926"/>
            <a:ext cx="3352800" cy="2234184"/>
          </a:xfrm>
          <a:prstGeom prst="rect">
            <a:avLst/>
          </a:prstGeom>
        </p:spPr>
      </p:pic>
    </p:spTree>
    <p:extLst>
      <p:ext uri="{BB962C8B-B14F-4D97-AF65-F5344CB8AC3E}">
        <p14:creationId xmlns:p14="http://schemas.microsoft.com/office/powerpoint/2010/main" val="616508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00034" y="1214422"/>
          <a:ext cx="8345516"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Título"/>
          <p:cNvSpPr>
            <a:spLocks noGrp="1"/>
          </p:cNvSpPr>
          <p:nvPr>
            <p:ph type="title"/>
          </p:nvPr>
        </p:nvSpPr>
        <p:spPr>
          <a:xfrm>
            <a:off x="971600" y="-459432"/>
            <a:ext cx="8385175" cy="1431926"/>
          </a:xfrm>
        </p:spPr>
        <p:txBody>
          <a:bodyPr/>
          <a:lstStyle/>
          <a:p>
            <a:pPr>
              <a:defRPr/>
            </a:pPr>
            <a:r>
              <a:rPr lang="es-ES" dirty="0" smtClean="0"/>
              <a:t>Normatividad positiva</a:t>
            </a:r>
            <a:endParaRPr lang="es-ES" dirty="0"/>
          </a:p>
        </p:txBody>
      </p:sp>
      <p:sp>
        <p:nvSpPr>
          <p:cNvPr id="6" name="5 Marcador de número de diapositiva"/>
          <p:cNvSpPr>
            <a:spLocks noGrp="1"/>
          </p:cNvSpPr>
          <p:nvPr>
            <p:ph type="sldNum" sz="quarter" idx="11"/>
          </p:nvPr>
        </p:nvSpPr>
        <p:spPr/>
        <p:txBody>
          <a:bodyPr/>
          <a:lstStyle/>
          <a:p>
            <a:pPr>
              <a:defRPr/>
            </a:pPr>
            <a:fld id="{3FBD967E-47F8-4F2C-9333-52968CCD1B13}" type="slidenum">
              <a:rPr lang="es-ES" altLang="es-MX" smtClean="0"/>
              <a:pPr>
                <a:defRPr/>
              </a:pPr>
              <a:t>18</a:t>
            </a:fld>
            <a:endParaRPr lang="es-ES" altLang="es-MX"/>
          </a:p>
        </p:txBody>
      </p:sp>
      <p:pic>
        <p:nvPicPr>
          <p:cNvPr id="7"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2697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905000"/>
            <a:ext cx="5591175" cy="4191000"/>
          </a:xfrm>
        </p:spPr>
        <p:txBody>
          <a:bodyPr>
            <a:normAutofit/>
          </a:bodyPr>
          <a:lstStyle/>
          <a:p>
            <a:pPr>
              <a:defRPr/>
            </a:pPr>
            <a:r>
              <a:rPr lang="es-ES" sz="2400" dirty="0" smtClean="0"/>
              <a:t>Conjunto de leyes y derechos que corresponden y rige a un estado.</a:t>
            </a:r>
          </a:p>
          <a:p>
            <a:pPr>
              <a:defRPr/>
            </a:pPr>
            <a:r>
              <a:rPr lang="es-ES" sz="2400" dirty="0" smtClean="0"/>
              <a:t>Es la norma suprema que rige actualmente en México.</a:t>
            </a:r>
            <a:endParaRPr lang="es-ES" sz="2400" dirty="0"/>
          </a:p>
        </p:txBody>
      </p:sp>
      <p:sp>
        <p:nvSpPr>
          <p:cNvPr id="2" name="1 Título"/>
          <p:cNvSpPr>
            <a:spLocks noGrp="1"/>
          </p:cNvSpPr>
          <p:nvPr>
            <p:ph type="title"/>
          </p:nvPr>
        </p:nvSpPr>
        <p:spPr>
          <a:xfrm>
            <a:off x="467544" y="640851"/>
            <a:ext cx="8385175" cy="1431925"/>
          </a:xfrm>
        </p:spPr>
        <p:txBody>
          <a:bodyPr/>
          <a:lstStyle/>
          <a:p>
            <a:pPr>
              <a:defRPr/>
            </a:pPr>
            <a:r>
              <a:rPr lang="es-ES" sz="4000" dirty="0" smtClean="0"/>
              <a:t>Constitución Política de los Estados Unidos Mexicanos</a:t>
            </a:r>
            <a:endParaRPr lang="es-ES" sz="4000" dirty="0"/>
          </a:p>
        </p:txBody>
      </p:sp>
      <p:sp>
        <p:nvSpPr>
          <p:cNvPr id="6" name="5 Marcador de número de diapositiva"/>
          <p:cNvSpPr>
            <a:spLocks noGrp="1"/>
          </p:cNvSpPr>
          <p:nvPr>
            <p:ph type="sldNum" sz="quarter" idx="11"/>
          </p:nvPr>
        </p:nvSpPr>
        <p:spPr/>
        <p:txBody>
          <a:bodyPr/>
          <a:lstStyle/>
          <a:p>
            <a:pPr>
              <a:defRPr/>
            </a:pPr>
            <a:fld id="{3517DFE9-03E7-4451-BE68-7B84B3081F92}" type="slidenum">
              <a:rPr lang="es-ES" altLang="es-MX" smtClean="0"/>
              <a:pPr>
                <a:defRPr/>
              </a:pPr>
              <a:t>19</a:t>
            </a:fld>
            <a:endParaRPr lang="es-ES" altLang="es-MX"/>
          </a:p>
        </p:txBody>
      </p:sp>
      <p:pic>
        <p:nvPicPr>
          <p:cNvPr id="25604" name="3 Imagen" descr="t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6563" y="2571750"/>
            <a:ext cx="19431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5807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047750"/>
            <a:ext cx="8007350" cy="5310188"/>
          </a:xfrm>
        </p:spPr>
        <p:txBody>
          <a:bodyPr/>
          <a:lstStyle/>
          <a:p>
            <a:pPr>
              <a:buFont typeface="Wingdings" pitchFamily="2" charset="2"/>
              <a:buNone/>
              <a:defRPr/>
            </a:pPr>
            <a:r>
              <a:rPr lang="es-MX" sz="2800" b="1" dirty="0" smtClean="0"/>
              <a:t>PROGRAMA EDUCATIVO: </a:t>
            </a:r>
          </a:p>
          <a:p>
            <a:pPr>
              <a:defRPr/>
            </a:pPr>
            <a:r>
              <a:rPr lang="es-MX" sz="2800" dirty="0" smtClean="0"/>
              <a:t>LICENCIATURA DE CIRUJANO DENTISTA</a:t>
            </a:r>
            <a:endParaRPr lang="es-ES" sz="2800" dirty="0" smtClean="0"/>
          </a:p>
          <a:p>
            <a:pPr>
              <a:buFont typeface="Wingdings" pitchFamily="2" charset="2"/>
              <a:buNone/>
              <a:defRPr/>
            </a:pPr>
            <a:endParaRPr lang="es-ES" sz="2800" dirty="0" smtClean="0"/>
          </a:p>
          <a:p>
            <a:pPr>
              <a:buFont typeface="Wingdings" pitchFamily="2" charset="2"/>
              <a:buNone/>
              <a:defRPr/>
            </a:pPr>
            <a:r>
              <a:rPr lang="es-MX" sz="2800" b="1" dirty="0" smtClean="0"/>
              <a:t>ÁREA DE DOCENCIA: </a:t>
            </a:r>
          </a:p>
          <a:p>
            <a:pPr>
              <a:defRPr/>
            </a:pPr>
            <a:r>
              <a:rPr lang="es-MX" sz="2800" dirty="0" smtClean="0"/>
              <a:t>INVESTIGACIÓN Y FORMACIÓN BÁSICA</a:t>
            </a:r>
          </a:p>
          <a:p>
            <a:pPr>
              <a:buFont typeface="Wingdings" pitchFamily="2" charset="2"/>
              <a:buNone/>
              <a:defRPr/>
            </a:pPr>
            <a:endParaRPr lang="es-MX" sz="2800" dirty="0" smtClean="0"/>
          </a:p>
          <a:p>
            <a:pPr>
              <a:buFont typeface="Wingdings" pitchFamily="2" charset="2"/>
              <a:buNone/>
              <a:defRPr/>
            </a:pPr>
            <a:r>
              <a:rPr lang="es-MX" sz="2800" b="1" dirty="0" smtClean="0"/>
              <a:t>UNIDAD DE APRENDIZAJE:</a:t>
            </a:r>
          </a:p>
          <a:p>
            <a:pPr>
              <a:defRPr/>
            </a:pPr>
            <a:r>
              <a:rPr lang="es-MX" sz="2800" dirty="0" smtClean="0"/>
              <a:t>BIOÉTICA</a:t>
            </a:r>
          </a:p>
          <a:p>
            <a:pPr>
              <a:defRPr/>
            </a:pPr>
            <a:endParaRPr lang="es-ES" sz="2800" dirty="0"/>
          </a:p>
        </p:txBody>
      </p:sp>
      <p:sp>
        <p:nvSpPr>
          <p:cNvPr id="4" name="3 Marcador de número de diapositiva"/>
          <p:cNvSpPr>
            <a:spLocks noGrp="1"/>
          </p:cNvSpPr>
          <p:nvPr>
            <p:ph type="sldNum" sz="quarter" idx="11"/>
          </p:nvPr>
        </p:nvSpPr>
        <p:spPr/>
        <p:txBody>
          <a:bodyPr/>
          <a:lstStyle/>
          <a:p>
            <a:pPr>
              <a:defRPr/>
            </a:pPr>
            <a:fld id="{D9708385-683E-403E-96CF-C4898BC8CED9}" type="slidenum">
              <a:rPr lang="es-ES" altLang="es-MX" smtClean="0"/>
              <a:pPr>
                <a:defRPr/>
              </a:pPr>
              <a:t>2</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721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 y="1196752"/>
            <a:ext cx="8007350" cy="4191000"/>
          </a:xfrm>
        </p:spPr>
        <p:txBody>
          <a:bodyPr>
            <a:normAutofit/>
          </a:bodyPr>
          <a:lstStyle/>
          <a:p>
            <a:pPr>
              <a:defRPr/>
            </a:pPr>
            <a:endParaRPr lang="es-MX" sz="2400" dirty="0" smtClean="0"/>
          </a:p>
          <a:p>
            <a:pPr>
              <a:defRPr/>
            </a:pPr>
            <a:r>
              <a:rPr lang="es-MX" sz="2400" dirty="0" smtClean="0"/>
              <a:t>“Toda persona tiene </a:t>
            </a:r>
            <a:r>
              <a:rPr lang="es-MX" sz="2400" b="1" u="sng" dirty="0" smtClean="0"/>
              <a:t>derecho a la protección de la salud</a:t>
            </a:r>
            <a:r>
              <a:rPr lang="es-MX" sz="2400" dirty="0" smtClean="0"/>
              <a:t>. La Ley definirá las bases y modalidades para el acceso a los servicios de salud y establecerá la concurrencia de la Federación y las entidades federativas...”</a:t>
            </a:r>
          </a:p>
          <a:p>
            <a:pPr>
              <a:defRPr/>
            </a:pPr>
            <a:endParaRPr lang="es-ES" sz="2400" dirty="0"/>
          </a:p>
        </p:txBody>
      </p:sp>
      <p:sp>
        <p:nvSpPr>
          <p:cNvPr id="2" name="1 Título"/>
          <p:cNvSpPr>
            <a:spLocks noGrp="1"/>
          </p:cNvSpPr>
          <p:nvPr>
            <p:ph type="title"/>
          </p:nvPr>
        </p:nvSpPr>
        <p:spPr>
          <a:xfrm>
            <a:off x="389835" y="90488"/>
            <a:ext cx="8385175" cy="1431925"/>
          </a:xfrm>
        </p:spPr>
        <p:txBody>
          <a:bodyPr/>
          <a:lstStyle/>
          <a:p>
            <a:pPr algn="ctr">
              <a:defRPr/>
            </a:pPr>
            <a:r>
              <a:rPr lang="es-ES" dirty="0" smtClean="0"/>
              <a:t>Artículo 4º Constitucional</a:t>
            </a:r>
            <a:endParaRPr lang="es-ES" dirty="0"/>
          </a:p>
        </p:txBody>
      </p:sp>
      <p:sp>
        <p:nvSpPr>
          <p:cNvPr id="6" name="5 Marcador de número de diapositiva"/>
          <p:cNvSpPr>
            <a:spLocks noGrp="1"/>
          </p:cNvSpPr>
          <p:nvPr>
            <p:ph type="sldNum" sz="quarter" idx="11"/>
          </p:nvPr>
        </p:nvSpPr>
        <p:spPr/>
        <p:txBody>
          <a:bodyPr/>
          <a:lstStyle/>
          <a:p>
            <a:pPr>
              <a:defRPr/>
            </a:pPr>
            <a:fld id="{89F68C8E-E675-4080-9F95-638DBB9F1376}" type="slidenum">
              <a:rPr lang="es-ES" altLang="es-MX" smtClean="0"/>
              <a:pPr>
                <a:defRPr/>
              </a:pPr>
              <a:t>20</a:t>
            </a:fld>
            <a:endParaRPr lang="es-ES" altLang="es-MX"/>
          </a:p>
        </p:txBody>
      </p:sp>
      <p:pic>
        <p:nvPicPr>
          <p:cNvPr id="26628" name="3 Imagen" descr="images.jpg"/>
          <p:cNvPicPr>
            <a:picLocks noChangeAspect="1"/>
          </p:cNvPicPr>
          <p:nvPr/>
        </p:nvPicPr>
        <p:blipFill>
          <a:blip r:embed="rId3">
            <a:extLst>
              <a:ext uri="{28A0092B-C50C-407E-A947-70E740481C1C}">
                <a14:useLocalDpi xmlns:a14="http://schemas.microsoft.com/office/drawing/2010/main" val="0"/>
              </a:ext>
            </a:extLst>
          </a:blip>
          <a:srcRect b="25806"/>
          <a:stretch>
            <a:fillRect/>
          </a:stretch>
        </p:blipFill>
        <p:spPr bwMode="auto">
          <a:xfrm>
            <a:off x="5162347" y="4149080"/>
            <a:ext cx="3481592" cy="2389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1907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94544" y="1652112"/>
            <a:ext cx="8007350" cy="4191000"/>
          </a:xfrm>
        </p:spPr>
        <p:txBody>
          <a:bodyPr>
            <a:normAutofit/>
          </a:bodyPr>
          <a:lstStyle/>
          <a:p>
            <a:pPr>
              <a:defRPr/>
            </a:pPr>
            <a:r>
              <a:rPr lang="es-MX" sz="2400" dirty="0" smtClean="0"/>
              <a:t>“</a:t>
            </a:r>
            <a:r>
              <a:rPr lang="es-MX" sz="2400" b="1" u="sng" dirty="0" smtClean="0"/>
              <a:t>A ninguna persona podrá impedirse que se dedique a la profesión</a:t>
            </a:r>
            <a:r>
              <a:rPr lang="es-MX" sz="2400" dirty="0" smtClean="0"/>
              <a:t>…o trabajo que le acomode, siendo lícitos…sólo podrá vedarse por determinación judicial…”</a:t>
            </a:r>
          </a:p>
          <a:p>
            <a:pPr>
              <a:defRPr/>
            </a:pPr>
            <a:r>
              <a:rPr lang="es-MX" sz="2400" dirty="0" smtClean="0"/>
              <a:t>“La Ley determinará…profesiones que necesitan </a:t>
            </a:r>
            <a:r>
              <a:rPr lang="es-MX" sz="2400" b="1" u="sng" dirty="0" smtClean="0"/>
              <a:t>título</a:t>
            </a:r>
            <a:r>
              <a:rPr lang="es-MX" sz="2400" dirty="0" smtClean="0"/>
              <a:t> para su ejercicio…condiciones …y las autoridades que han de expedirlo.”</a:t>
            </a:r>
          </a:p>
          <a:p>
            <a:pPr marL="18288" indent="0">
              <a:buNone/>
              <a:defRPr/>
            </a:pPr>
            <a:r>
              <a:rPr lang="es-MX" sz="2000" dirty="0" smtClean="0"/>
              <a:t> </a:t>
            </a:r>
          </a:p>
          <a:p>
            <a:pPr>
              <a:defRPr/>
            </a:pPr>
            <a:endParaRPr lang="es-ES" sz="2000" dirty="0"/>
          </a:p>
        </p:txBody>
      </p:sp>
      <p:sp>
        <p:nvSpPr>
          <p:cNvPr id="2" name="1 Título"/>
          <p:cNvSpPr>
            <a:spLocks noGrp="1"/>
          </p:cNvSpPr>
          <p:nvPr>
            <p:ph type="title"/>
          </p:nvPr>
        </p:nvSpPr>
        <p:spPr>
          <a:xfrm>
            <a:off x="142875" y="244475"/>
            <a:ext cx="8385175" cy="1431925"/>
          </a:xfrm>
        </p:spPr>
        <p:txBody>
          <a:bodyPr/>
          <a:lstStyle/>
          <a:p>
            <a:pPr>
              <a:defRPr/>
            </a:pPr>
            <a:r>
              <a:rPr lang="es-ES" dirty="0" smtClean="0"/>
              <a:t>Artículo 5º Constitucional</a:t>
            </a:r>
            <a:endParaRPr lang="es-ES" dirty="0"/>
          </a:p>
        </p:txBody>
      </p:sp>
      <p:sp>
        <p:nvSpPr>
          <p:cNvPr id="6" name="5 Marcador de número de diapositiva"/>
          <p:cNvSpPr>
            <a:spLocks noGrp="1"/>
          </p:cNvSpPr>
          <p:nvPr>
            <p:ph type="sldNum" sz="quarter" idx="11"/>
          </p:nvPr>
        </p:nvSpPr>
        <p:spPr/>
        <p:txBody>
          <a:bodyPr/>
          <a:lstStyle/>
          <a:p>
            <a:pPr>
              <a:defRPr/>
            </a:pPr>
            <a:fld id="{9A88496B-DDC3-4F7E-9CAE-F6207E82E3DF}" type="slidenum">
              <a:rPr lang="es-ES" altLang="es-MX" smtClean="0"/>
              <a:pPr>
                <a:defRPr/>
              </a:pPr>
              <a:t>21</a:t>
            </a:fld>
            <a:endParaRPr lang="es-ES" altLang="es-MX"/>
          </a:p>
        </p:txBody>
      </p:sp>
      <p:pic>
        <p:nvPicPr>
          <p:cNvPr id="27652" name="3 Imagen" descr="ninos-dentista-01-z.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875" y="5000625"/>
            <a:ext cx="2452688"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6903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2450" y="1381125"/>
            <a:ext cx="6035774" cy="4191000"/>
          </a:xfrm>
        </p:spPr>
        <p:txBody>
          <a:bodyPr>
            <a:normAutofit/>
          </a:bodyPr>
          <a:lstStyle/>
          <a:p>
            <a:pPr>
              <a:defRPr/>
            </a:pPr>
            <a:r>
              <a:rPr lang="es-ES" sz="2400" dirty="0" smtClean="0"/>
              <a:t>Reglamenta el derecho a la protección de la salud (Artículo 4º Constitucional).</a:t>
            </a:r>
          </a:p>
          <a:p>
            <a:pPr>
              <a:defRPr/>
            </a:pPr>
            <a:r>
              <a:rPr lang="es-ES" sz="2400" dirty="0" smtClean="0"/>
              <a:t>Establece las bases y modalidades para el acceso a los servicios de salud. </a:t>
            </a:r>
          </a:p>
          <a:p>
            <a:pPr>
              <a:defRPr/>
            </a:pPr>
            <a:r>
              <a:rPr lang="es-ES" sz="2400" dirty="0" smtClean="0"/>
              <a:t>Es de aplicación en toda la República y sus disposiciones son de orden público e interés social. </a:t>
            </a:r>
            <a:endParaRPr lang="es-ES" sz="2400" dirty="0"/>
          </a:p>
        </p:txBody>
      </p:sp>
      <p:sp>
        <p:nvSpPr>
          <p:cNvPr id="2" name="1 Título"/>
          <p:cNvSpPr>
            <a:spLocks noGrp="1"/>
          </p:cNvSpPr>
          <p:nvPr>
            <p:ph type="title"/>
          </p:nvPr>
        </p:nvSpPr>
        <p:spPr>
          <a:xfrm>
            <a:off x="844550" y="662285"/>
            <a:ext cx="7543800" cy="914400"/>
          </a:xfrm>
        </p:spPr>
        <p:txBody>
          <a:bodyPr/>
          <a:lstStyle/>
          <a:p>
            <a:pPr>
              <a:defRPr/>
            </a:pPr>
            <a:r>
              <a:rPr lang="es-ES" dirty="0" smtClean="0"/>
              <a:t>Ley General de Salud</a:t>
            </a:r>
            <a:endParaRPr lang="es-ES" dirty="0"/>
          </a:p>
        </p:txBody>
      </p:sp>
      <p:sp>
        <p:nvSpPr>
          <p:cNvPr id="5" name="4 Marcador de número de diapositiva"/>
          <p:cNvSpPr>
            <a:spLocks noGrp="1"/>
          </p:cNvSpPr>
          <p:nvPr>
            <p:ph type="sldNum" sz="quarter" idx="11"/>
          </p:nvPr>
        </p:nvSpPr>
        <p:spPr/>
        <p:txBody>
          <a:bodyPr/>
          <a:lstStyle/>
          <a:p>
            <a:pPr>
              <a:defRPr/>
            </a:pPr>
            <a:fld id="{F2D11119-9A98-4BC6-8B93-8B5F47589080}" type="slidenum">
              <a:rPr lang="es-ES" altLang="es-MX" smtClean="0"/>
              <a:pPr>
                <a:defRPr/>
              </a:pPr>
              <a:t>22</a:t>
            </a:fld>
            <a:endParaRPr lang="es-ES" altLang="es-MX"/>
          </a:p>
        </p:txBody>
      </p:sp>
      <p:pic>
        <p:nvPicPr>
          <p:cNvPr id="28678" name="5 Imagen" descr="F02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3284984"/>
            <a:ext cx="2213446" cy="332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68150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4398" y="1484784"/>
            <a:ext cx="8007350" cy="4191000"/>
          </a:xfrm>
        </p:spPr>
        <p:txBody>
          <a:bodyPr>
            <a:normAutofit/>
          </a:bodyPr>
          <a:lstStyle/>
          <a:p>
            <a:pPr>
              <a:defRPr/>
            </a:pPr>
            <a:r>
              <a:rPr lang="es-ES" sz="2400" dirty="0" smtClean="0"/>
              <a:t>Documento público que contiene disposiciones de orden sanitario, expedido por la Secretaría de Salud y de observancia obligatoria.</a:t>
            </a:r>
          </a:p>
          <a:p>
            <a:pPr>
              <a:defRPr/>
            </a:pPr>
            <a:r>
              <a:rPr lang="es-ES" sz="2400" dirty="0" smtClean="0"/>
              <a:t>Establece los criterios científicos, tecnológicos y administrativos obligatorios en el sector salud.</a:t>
            </a:r>
          </a:p>
          <a:p>
            <a:pPr>
              <a:buFont typeface="Wingdings" pitchFamily="2" charset="2"/>
              <a:buNone/>
              <a:defRPr/>
            </a:pPr>
            <a:endParaRPr lang="es-ES" sz="2400" dirty="0"/>
          </a:p>
        </p:txBody>
      </p:sp>
      <p:sp>
        <p:nvSpPr>
          <p:cNvPr id="2" name="1 Título"/>
          <p:cNvSpPr>
            <a:spLocks noGrp="1"/>
          </p:cNvSpPr>
          <p:nvPr>
            <p:ph type="title"/>
          </p:nvPr>
        </p:nvSpPr>
        <p:spPr>
          <a:xfrm>
            <a:off x="978694" y="685800"/>
            <a:ext cx="7543800" cy="914400"/>
          </a:xfrm>
        </p:spPr>
        <p:txBody>
          <a:bodyPr>
            <a:normAutofit/>
          </a:bodyPr>
          <a:lstStyle/>
          <a:p>
            <a:pPr>
              <a:defRPr/>
            </a:pPr>
            <a:r>
              <a:rPr lang="es-ES" dirty="0" smtClean="0"/>
              <a:t>Norma oficial</a:t>
            </a:r>
            <a:endParaRPr lang="es-ES" dirty="0"/>
          </a:p>
        </p:txBody>
      </p:sp>
      <p:sp>
        <p:nvSpPr>
          <p:cNvPr id="5" name="4 Marcador de número de diapositiva"/>
          <p:cNvSpPr>
            <a:spLocks noGrp="1"/>
          </p:cNvSpPr>
          <p:nvPr>
            <p:ph type="sldNum" sz="quarter" idx="11"/>
          </p:nvPr>
        </p:nvSpPr>
        <p:spPr/>
        <p:txBody>
          <a:bodyPr/>
          <a:lstStyle/>
          <a:p>
            <a:pPr>
              <a:defRPr/>
            </a:pPr>
            <a:fld id="{4726127A-F3D5-4797-9456-34E0766C3590}" type="slidenum">
              <a:rPr lang="es-ES" altLang="es-MX" smtClean="0"/>
              <a:pPr>
                <a:defRPr/>
              </a:pPr>
              <a:t>23</a:t>
            </a:fld>
            <a:endParaRPr lang="es-ES" altLang="es-MX"/>
          </a:p>
        </p:txBody>
      </p:sp>
      <p:pic>
        <p:nvPicPr>
          <p:cNvPr id="31750" name="5 Imagen" descr="B2TFCA7TMV9DCAJLB4DGCAHKIM4QCARQY7XACA3KAPUKCA60GKL4CARTESV1CA1YHH9OCAZ3AFE2CAAK3BP8CAI4LNYACAX85ZAHCA4OK1YFCAR3J9WJCAQJF3M8CAASUPP0CAKJOI3DCA7DYWXDCAF6XVD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581128"/>
            <a:ext cx="3245044" cy="177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2614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73486" y="1556792"/>
            <a:ext cx="7830961" cy="3657599"/>
          </a:xfrm>
        </p:spPr>
        <p:txBody>
          <a:bodyPr>
            <a:normAutofit/>
          </a:bodyPr>
          <a:lstStyle/>
          <a:p>
            <a:pPr>
              <a:defRPr/>
            </a:pPr>
            <a:r>
              <a:rPr lang="es-ES" sz="2400" dirty="0" smtClean="0"/>
              <a:t>Es de observancia obligatoria en todos los establecimientos de salud de los sectores público, social y privado que realicen acciones para el fomento de la salud, con base en el mejoramiento de los servicios y la actualización continua del profesionista, así como para los productores y comercializadores de medicamentos, instrumental, material y equipo dental. </a:t>
            </a:r>
            <a:endParaRPr lang="es-ES" sz="2400" dirty="0"/>
          </a:p>
        </p:txBody>
      </p:sp>
      <p:sp>
        <p:nvSpPr>
          <p:cNvPr id="2" name="1 Título"/>
          <p:cNvSpPr>
            <a:spLocks noGrp="1"/>
          </p:cNvSpPr>
          <p:nvPr>
            <p:ph type="title"/>
          </p:nvPr>
        </p:nvSpPr>
        <p:spPr>
          <a:xfrm>
            <a:off x="844550" y="623166"/>
            <a:ext cx="7543800" cy="914400"/>
          </a:xfrm>
        </p:spPr>
        <p:txBody>
          <a:bodyPr/>
          <a:lstStyle/>
          <a:p>
            <a:pPr>
              <a:defRPr/>
            </a:pPr>
            <a:r>
              <a:rPr lang="es-ES" dirty="0" smtClean="0"/>
              <a:t>Norma Oficial Mexicana </a:t>
            </a:r>
            <a:endParaRPr lang="es-ES" dirty="0"/>
          </a:p>
        </p:txBody>
      </p:sp>
      <p:sp>
        <p:nvSpPr>
          <p:cNvPr id="6" name="5 Marcador de número de diapositiva"/>
          <p:cNvSpPr>
            <a:spLocks noGrp="1"/>
          </p:cNvSpPr>
          <p:nvPr>
            <p:ph type="sldNum" sz="quarter" idx="11"/>
          </p:nvPr>
        </p:nvSpPr>
        <p:spPr/>
        <p:txBody>
          <a:bodyPr/>
          <a:lstStyle/>
          <a:p>
            <a:pPr>
              <a:defRPr/>
            </a:pPr>
            <a:fld id="{5E9650F0-BFC7-4067-A9B2-4B922E902804}" type="slidenum">
              <a:rPr lang="es-ES" altLang="es-MX" smtClean="0"/>
              <a:pPr>
                <a:defRPr/>
              </a:pPr>
              <a:t>24</a:t>
            </a:fld>
            <a:endParaRPr lang="es-ES" altLang="es-MX"/>
          </a:p>
        </p:txBody>
      </p:sp>
      <p:pic>
        <p:nvPicPr>
          <p:cNvPr id="32772" name="3 Imagen" descr="NOM.jpg"/>
          <p:cNvPicPr>
            <a:picLocks noChangeAspect="1"/>
          </p:cNvPicPr>
          <p:nvPr/>
        </p:nvPicPr>
        <p:blipFill>
          <a:blip r:embed="rId3">
            <a:extLst>
              <a:ext uri="{28A0092B-C50C-407E-A947-70E740481C1C}">
                <a14:useLocalDpi xmlns:a14="http://schemas.microsoft.com/office/drawing/2010/main" val="0"/>
              </a:ext>
            </a:extLst>
          </a:blip>
          <a:srcRect l="7825" t="20116" r="6145" b="21507"/>
          <a:stretch>
            <a:fillRect/>
          </a:stretch>
        </p:blipFill>
        <p:spPr bwMode="auto">
          <a:xfrm>
            <a:off x="3347864" y="4857749"/>
            <a:ext cx="2729458" cy="1852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05352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905000"/>
            <a:ext cx="7734300" cy="4191000"/>
          </a:xfrm>
        </p:spPr>
        <p:txBody>
          <a:bodyPr>
            <a:normAutofit/>
          </a:bodyPr>
          <a:lstStyle/>
          <a:p>
            <a:pPr algn="just">
              <a:defRPr/>
            </a:pPr>
            <a:r>
              <a:rPr lang="es-ES" sz="2400" dirty="0" smtClean="0"/>
              <a:t>Tiene  como propósito establecer con precisión los criterios científicos, éticos, tecnológicos y administrativos obligatorios en la elaboración, integración, uso, manejo, archivo, conservación, propiedad, titularidad y confidencialidad del expediente clínico.</a:t>
            </a:r>
            <a:endParaRPr lang="es-ES" sz="2400" dirty="0"/>
          </a:p>
        </p:txBody>
      </p:sp>
      <p:sp>
        <p:nvSpPr>
          <p:cNvPr id="2" name="1 Título"/>
          <p:cNvSpPr>
            <a:spLocks noGrp="1"/>
          </p:cNvSpPr>
          <p:nvPr>
            <p:ph type="title"/>
          </p:nvPr>
        </p:nvSpPr>
        <p:spPr>
          <a:xfrm>
            <a:off x="971600" y="244475"/>
            <a:ext cx="7627888" cy="1431925"/>
          </a:xfrm>
        </p:spPr>
        <p:txBody>
          <a:bodyPr/>
          <a:lstStyle/>
          <a:p>
            <a:pPr>
              <a:defRPr/>
            </a:pPr>
            <a:r>
              <a:rPr lang="es-ES" sz="3200" dirty="0" smtClean="0"/>
              <a:t>NORMA Oficial Mexicana NOM-004-SSA3-2012, Del expediente clínico.</a:t>
            </a:r>
            <a:endParaRPr lang="es-ES" sz="3200" dirty="0"/>
          </a:p>
        </p:txBody>
      </p:sp>
      <p:sp>
        <p:nvSpPr>
          <p:cNvPr id="5" name="4 Marcador de número de diapositiva"/>
          <p:cNvSpPr>
            <a:spLocks noGrp="1"/>
          </p:cNvSpPr>
          <p:nvPr>
            <p:ph type="sldNum" sz="quarter" idx="11"/>
          </p:nvPr>
        </p:nvSpPr>
        <p:spPr/>
        <p:txBody>
          <a:bodyPr/>
          <a:lstStyle/>
          <a:p>
            <a:pPr>
              <a:defRPr/>
            </a:pPr>
            <a:fld id="{D0FCB965-C582-416D-9FA6-BA210FBF1AE4}" type="slidenum">
              <a:rPr lang="es-ES" altLang="es-MX" smtClean="0"/>
              <a:pPr>
                <a:defRPr/>
              </a:pPr>
              <a:t>25</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19680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46134" y="2276872"/>
            <a:ext cx="7305675" cy="1666875"/>
          </a:xfrm>
        </p:spPr>
        <p:txBody>
          <a:bodyPr>
            <a:normAutofit/>
          </a:bodyPr>
          <a:lstStyle/>
          <a:p>
            <a:pPr algn="ctr">
              <a:buFont typeface="Wingdings" pitchFamily="2" charset="2"/>
              <a:buNone/>
              <a:defRPr/>
            </a:pPr>
            <a:r>
              <a:rPr lang="es-ES" sz="2400" dirty="0" smtClean="0"/>
              <a:t>   Reconoce la titularidad del paciente sobre los datos que proporciona al personal del área de la salud. </a:t>
            </a:r>
            <a:endParaRPr lang="es-ES" sz="2400" dirty="0"/>
          </a:p>
        </p:txBody>
      </p:sp>
      <p:sp>
        <p:nvSpPr>
          <p:cNvPr id="9" name="1 Título"/>
          <p:cNvSpPr>
            <a:spLocks noGrp="1"/>
          </p:cNvSpPr>
          <p:nvPr>
            <p:ph type="title"/>
          </p:nvPr>
        </p:nvSpPr>
        <p:spPr>
          <a:xfrm>
            <a:off x="1222115" y="353886"/>
            <a:ext cx="7699896" cy="1415752"/>
          </a:xfrm>
        </p:spPr>
        <p:txBody>
          <a:bodyPr/>
          <a:lstStyle/>
          <a:p>
            <a:pPr>
              <a:defRPr/>
            </a:pPr>
            <a:r>
              <a:rPr lang="es-ES" sz="3200" dirty="0" smtClean="0"/>
              <a:t>NORMA Oficial Mexicana NOM-004-SSA3-2012, Del expediente clínico.</a:t>
            </a:r>
            <a:endParaRPr lang="es-ES" sz="3200" dirty="0"/>
          </a:p>
        </p:txBody>
      </p:sp>
      <p:sp>
        <p:nvSpPr>
          <p:cNvPr id="10" name="9 Marcador de número de diapositiva"/>
          <p:cNvSpPr>
            <a:spLocks noGrp="1"/>
          </p:cNvSpPr>
          <p:nvPr>
            <p:ph type="sldNum" sz="quarter" idx="11"/>
          </p:nvPr>
        </p:nvSpPr>
        <p:spPr/>
        <p:txBody>
          <a:bodyPr/>
          <a:lstStyle/>
          <a:p>
            <a:pPr>
              <a:defRPr/>
            </a:pPr>
            <a:fld id="{45A3A6B4-C6F8-4EC4-9712-9A79EE3CC893}" type="slidenum">
              <a:rPr lang="es-ES" altLang="es-MX" smtClean="0"/>
              <a:pPr>
                <a:defRPr/>
              </a:pPr>
              <a:t>26</a:t>
            </a:fld>
            <a:endParaRPr lang="es-ES" altLang="es-MX"/>
          </a:p>
        </p:txBody>
      </p:sp>
      <p:sp>
        <p:nvSpPr>
          <p:cNvPr id="5" name="4 Flecha izquierda y arriba"/>
          <p:cNvSpPr/>
          <p:nvPr/>
        </p:nvSpPr>
        <p:spPr>
          <a:xfrm rot="5400000">
            <a:off x="1857356" y="3714752"/>
            <a:ext cx="928694" cy="928694"/>
          </a:xfrm>
          <a:prstGeom prst="leftUpArrow">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a:p>
        </p:txBody>
      </p:sp>
      <p:sp>
        <p:nvSpPr>
          <p:cNvPr id="34822" name="5 CuadroTexto"/>
          <p:cNvSpPr txBox="1">
            <a:spLocks noChangeArrowheads="1"/>
          </p:cNvSpPr>
          <p:nvPr/>
        </p:nvSpPr>
        <p:spPr bwMode="auto">
          <a:xfrm>
            <a:off x="2928938" y="4286250"/>
            <a:ext cx="21431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2800"/>
              <a:t>Información confidencial</a:t>
            </a:r>
          </a:p>
        </p:txBody>
      </p:sp>
      <p:sp>
        <p:nvSpPr>
          <p:cNvPr id="7" name="6 Flecha izquierda y arriba"/>
          <p:cNvSpPr/>
          <p:nvPr/>
        </p:nvSpPr>
        <p:spPr>
          <a:xfrm rot="16200000">
            <a:off x="5143504" y="4643446"/>
            <a:ext cx="928694" cy="928694"/>
          </a:xfrm>
          <a:prstGeom prst="leftUpArrow">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a:p>
        </p:txBody>
      </p:sp>
      <p:sp>
        <p:nvSpPr>
          <p:cNvPr id="34826" name="7 CuadroTexto"/>
          <p:cNvSpPr txBox="1">
            <a:spLocks noChangeArrowheads="1"/>
          </p:cNvSpPr>
          <p:nvPr/>
        </p:nvSpPr>
        <p:spPr bwMode="auto">
          <a:xfrm>
            <a:off x="5072063" y="5618163"/>
            <a:ext cx="21431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2800"/>
              <a:t>Secreto profesional</a:t>
            </a:r>
          </a:p>
        </p:txBody>
      </p:sp>
      <p:pic>
        <p:nvPicPr>
          <p:cNvPr id="11"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53172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5449" y="2132856"/>
            <a:ext cx="8007350" cy="1666875"/>
          </a:xfrm>
        </p:spPr>
        <p:txBody>
          <a:bodyPr>
            <a:normAutofit/>
          </a:bodyPr>
          <a:lstStyle/>
          <a:p>
            <a:pPr algn="ctr">
              <a:buFont typeface="Wingdings" pitchFamily="2" charset="2"/>
              <a:buNone/>
              <a:defRPr/>
            </a:pPr>
            <a:r>
              <a:rPr lang="es-ES" sz="2800" dirty="0" smtClean="0"/>
              <a:t>  Garantiza la libre manifestación de la voluntad del paciente de ser o no atendido</a:t>
            </a:r>
            <a:endParaRPr lang="es-ES" sz="2800" dirty="0"/>
          </a:p>
        </p:txBody>
      </p:sp>
      <p:sp>
        <p:nvSpPr>
          <p:cNvPr id="4" name="1 Título"/>
          <p:cNvSpPr>
            <a:spLocks noGrp="1"/>
          </p:cNvSpPr>
          <p:nvPr>
            <p:ph type="title"/>
          </p:nvPr>
        </p:nvSpPr>
        <p:spPr>
          <a:xfrm>
            <a:off x="1151247" y="388144"/>
            <a:ext cx="7555880" cy="1431925"/>
          </a:xfrm>
        </p:spPr>
        <p:txBody>
          <a:bodyPr/>
          <a:lstStyle/>
          <a:p>
            <a:pPr>
              <a:defRPr/>
            </a:pPr>
            <a:r>
              <a:rPr lang="es-ES" sz="3200" dirty="0" smtClean="0"/>
              <a:t>NORMA Oficial Mexicana NOM-004-SSA3-2012, Del expediente clínico.</a:t>
            </a:r>
            <a:endParaRPr lang="es-ES" sz="3200" dirty="0"/>
          </a:p>
        </p:txBody>
      </p:sp>
      <p:sp>
        <p:nvSpPr>
          <p:cNvPr id="7" name="6 Marcador de número de diapositiva"/>
          <p:cNvSpPr>
            <a:spLocks noGrp="1"/>
          </p:cNvSpPr>
          <p:nvPr>
            <p:ph type="sldNum" sz="quarter" idx="11"/>
          </p:nvPr>
        </p:nvSpPr>
        <p:spPr/>
        <p:txBody>
          <a:bodyPr/>
          <a:lstStyle/>
          <a:p>
            <a:pPr>
              <a:defRPr/>
            </a:pPr>
            <a:fld id="{7C5DECC8-D1D8-4C84-A17F-7C36386B1F82}" type="slidenum">
              <a:rPr lang="es-ES" altLang="es-MX" smtClean="0"/>
              <a:pPr>
                <a:defRPr/>
              </a:pPr>
              <a:t>27</a:t>
            </a:fld>
            <a:endParaRPr lang="es-ES" altLang="es-MX"/>
          </a:p>
        </p:txBody>
      </p:sp>
      <p:sp>
        <p:nvSpPr>
          <p:cNvPr id="5" name="4 Flecha abajo"/>
          <p:cNvSpPr/>
          <p:nvPr/>
        </p:nvSpPr>
        <p:spPr>
          <a:xfrm>
            <a:off x="4283968" y="3565336"/>
            <a:ext cx="1071570" cy="1214446"/>
          </a:xfrm>
          <a:prstGeom prst="downArrow">
            <a:avLst/>
          </a:prstGeom>
          <a:gradFill>
            <a:gsLst>
              <a:gs pos="0">
                <a:schemeClr val="accent1">
                  <a:lumMod val="20000"/>
                  <a:lumOff val="80000"/>
                </a:schemeClr>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a:p>
        </p:txBody>
      </p:sp>
      <p:sp>
        <p:nvSpPr>
          <p:cNvPr id="35847" name="5 CuadroTexto"/>
          <p:cNvSpPr txBox="1">
            <a:spLocks noChangeArrowheads="1"/>
          </p:cNvSpPr>
          <p:nvPr/>
        </p:nvSpPr>
        <p:spPr bwMode="auto">
          <a:xfrm>
            <a:off x="2339752" y="5000625"/>
            <a:ext cx="500062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4400" dirty="0"/>
              <a:t>Consentimiento bajo información</a:t>
            </a:r>
          </a:p>
        </p:txBody>
      </p:sp>
      <p:pic>
        <p:nvPicPr>
          <p:cNvPr id="8"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8251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28688" y="1928813"/>
            <a:ext cx="3214687" cy="83026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 sz="2400" dirty="0"/>
              <a:t>Personal del área de la salud </a:t>
            </a:r>
          </a:p>
        </p:txBody>
      </p:sp>
      <p:sp>
        <p:nvSpPr>
          <p:cNvPr id="5" name="4 CuadroTexto"/>
          <p:cNvSpPr txBox="1"/>
          <p:nvPr/>
        </p:nvSpPr>
        <p:spPr>
          <a:xfrm>
            <a:off x="3429000" y="3071813"/>
            <a:ext cx="2967038" cy="120015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s-ES" sz="2400" dirty="0"/>
              <a:t>Diagnóstico, tratamiento y rehabilitación</a:t>
            </a:r>
          </a:p>
        </p:txBody>
      </p:sp>
      <p:sp>
        <p:nvSpPr>
          <p:cNvPr id="6" name="5 CuadroTexto"/>
          <p:cNvSpPr txBox="1"/>
          <p:nvPr/>
        </p:nvSpPr>
        <p:spPr>
          <a:xfrm>
            <a:off x="4357688" y="5384800"/>
            <a:ext cx="1357312"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es-ES" sz="2400" dirty="0"/>
              <a:t>Notas </a:t>
            </a:r>
          </a:p>
          <a:p>
            <a:pPr algn="ctr">
              <a:defRPr/>
            </a:pPr>
            <a:r>
              <a:rPr lang="es-ES" sz="2400" dirty="0"/>
              <a:t>médicas</a:t>
            </a:r>
          </a:p>
        </p:txBody>
      </p:sp>
      <p:sp>
        <p:nvSpPr>
          <p:cNvPr id="7" name="6 CuadroTexto"/>
          <p:cNvSpPr txBox="1"/>
          <p:nvPr/>
        </p:nvSpPr>
        <p:spPr>
          <a:xfrm>
            <a:off x="6286511" y="5929330"/>
            <a:ext cx="2571769" cy="707886"/>
          </a:xfrm>
          <a:prstGeom prst="rect">
            <a:avLst/>
          </a:prstGeom>
          <a:effectLst>
            <a:glow rad="228600">
              <a:schemeClr val="accent4">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 sz="2000" dirty="0"/>
              <a:t>Protección de datos personales </a:t>
            </a:r>
          </a:p>
        </p:txBody>
      </p:sp>
      <p:sp>
        <p:nvSpPr>
          <p:cNvPr id="36872" name="7 CuadroTexto"/>
          <p:cNvSpPr txBox="1">
            <a:spLocks noChangeArrowheads="1"/>
          </p:cNvSpPr>
          <p:nvPr/>
        </p:nvSpPr>
        <p:spPr bwMode="auto">
          <a:xfrm>
            <a:off x="2857500" y="4733925"/>
            <a:ext cx="15001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1600"/>
              <a:t>Se registran </a:t>
            </a:r>
          </a:p>
        </p:txBody>
      </p:sp>
      <p:sp>
        <p:nvSpPr>
          <p:cNvPr id="10" name="9 Flecha doblada hacia arriba"/>
          <p:cNvSpPr/>
          <p:nvPr/>
        </p:nvSpPr>
        <p:spPr>
          <a:xfrm rot="5400000">
            <a:off x="2214546" y="2786058"/>
            <a:ext cx="857256" cy="1143008"/>
          </a:xfrm>
          <a:prstGeom prst="bentUpArrow">
            <a:avLst>
              <a:gd name="adj1" fmla="val 25000"/>
              <a:gd name="adj2" fmla="val 23182"/>
              <a:gd name="adj3" fmla="val 25000"/>
            </a:avLst>
          </a:prstGeom>
          <a:solidFill>
            <a:schemeClr val="accent1">
              <a:lumMod val="20000"/>
              <a:lumOff val="80000"/>
            </a:schemeClr>
          </a:soli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sz="1600"/>
          </a:p>
        </p:txBody>
      </p:sp>
      <p:sp>
        <p:nvSpPr>
          <p:cNvPr id="11" name="10 Flecha abajo"/>
          <p:cNvSpPr/>
          <p:nvPr/>
        </p:nvSpPr>
        <p:spPr>
          <a:xfrm>
            <a:off x="4643438" y="4500570"/>
            <a:ext cx="785818" cy="714380"/>
          </a:xfrm>
          <a:prstGeom prst="downArrow">
            <a:avLst/>
          </a:prstGeom>
          <a:solidFill>
            <a:schemeClr val="accent2">
              <a:lumMod val="40000"/>
              <a:lumOff val="6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sz="1600"/>
          </a:p>
        </p:txBody>
      </p:sp>
      <p:sp>
        <p:nvSpPr>
          <p:cNvPr id="12" name="11 Flecha circular"/>
          <p:cNvSpPr/>
          <p:nvPr/>
        </p:nvSpPr>
        <p:spPr>
          <a:xfrm>
            <a:off x="5857884" y="4357694"/>
            <a:ext cx="1857388" cy="2500306"/>
          </a:xfrm>
          <a:prstGeom prst="circularArrow">
            <a:avLst>
              <a:gd name="adj1" fmla="val 12500"/>
              <a:gd name="adj2" fmla="val 1727142"/>
              <a:gd name="adj3" fmla="val 20457681"/>
              <a:gd name="adj4" fmla="val 14487824"/>
              <a:gd name="adj5" fmla="val 12500"/>
            </a:avLst>
          </a:prstGeom>
          <a:solidFill>
            <a:schemeClr val="accent2">
              <a:lumMod val="40000"/>
              <a:lumOff val="60000"/>
            </a:schemeClr>
          </a:soli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sz="1600">
              <a:solidFill>
                <a:schemeClr val="tx1"/>
              </a:solidFill>
            </a:endParaRPr>
          </a:p>
        </p:txBody>
      </p:sp>
      <p:sp>
        <p:nvSpPr>
          <p:cNvPr id="13" name="1 Título"/>
          <p:cNvSpPr>
            <a:spLocks noGrp="1"/>
          </p:cNvSpPr>
          <p:nvPr>
            <p:ph type="title"/>
          </p:nvPr>
        </p:nvSpPr>
        <p:spPr>
          <a:xfrm>
            <a:off x="1278310" y="109503"/>
            <a:ext cx="7268418" cy="1431925"/>
          </a:xfrm>
        </p:spPr>
        <p:txBody>
          <a:bodyPr/>
          <a:lstStyle/>
          <a:p>
            <a:pPr>
              <a:defRPr/>
            </a:pPr>
            <a:r>
              <a:rPr lang="es-ES" sz="3200" dirty="0" smtClean="0"/>
              <a:t>NORMA Oficial Mexicana NOM-004-SSA3-2012, Del expediente clínico.</a:t>
            </a:r>
            <a:endParaRPr lang="es-ES" sz="3200" dirty="0"/>
          </a:p>
        </p:txBody>
      </p:sp>
      <p:sp>
        <p:nvSpPr>
          <p:cNvPr id="15" name="14 Marcador de número de diapositiva"/>
          <p:cNvSpPr>
            <a:spLocks noGrp="1"/>
          </p:cNvSpPr>
          <p:nvPr>
            <p:ph type="sldNum" sz="quarter" idx="11"/>
          </p:nvPr>
        </p:nvSpPr>
        <p:spPr/>
        <p:txBody>
          <a:bodyPr/>
          <a:lstStyle/>
          <a:p>
            <a:pPr>
              <a:defRPr/>
            </a:pPr>
            <a:fld id="{212CF8A1-4003-4660-8528-D8D30A15DC01}" type="slidenum">
              <a:rPr lang="es-ES" altLang="es-MX" smtClean="0"/>
              <a:pPr>
                <a:defRPr/>
              </a:pPr>
              <a:t>28</a:t>
            </a:fld>
            <a:endParaRPr lang="es-ES" altLang="es-MX"/>
          </a:p>
        </p:txBody>
      </p:sp>
      <p:pic>
        <p:nvPicPr>
          <p:cNvPr id="1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662"/>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624"/>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97515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412776"/>
            <a:ext cx="7948613" cy="3643312"/>
          </a:xfrm>
        </p:spPr>
        <p:txBody>
          <a:bodyPr/>
          <a:lstStyle/>
          <a:p>
            <a:pPr>
              <a:defRPr/>
            </a:pPr>
            <a:r>
              <a:rPr lang="es-ES" sz="2800" dirty="0" smtClean="0"/>
              <a:t>Conjunto único de información y datos personales de un paciente, mediante los cuales se hace constar las diversas intervenciones del personal del área de la salud, describe el estado de salud del paciente e incluye datos acerca del bienestar físico, mental y social del mismo.</a:t>
            </a:r>
            <a:endParaRPr lang="es-ES" sz="2800" dirty="0"/>
          </a:p>
        </p:txBody>
      </p:sp>
      <p:sp>
        <p:nvSpPr>
          <p:cNvPr id="2" name="1 Título"/>
          <p:cNvSpPr>
            <a:spLocks noGrp="1"/>
          </p:cNvSpPr>
          <p:nvPr>
            <p:ph type="title"/>
          </p:nvPr>
        </p:nvSpPr>
        <p:spPr>
          <a:xfrm>
            <a:off x="865122" y="637020"/>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D83C3CFF-A863-435A-B5EF-2F462263F810}" type="slidenum">
              <a:rPr lang="es-ES" altLang="es-MX" smtClean="0"/>
              <a:pPr>
                <a:defRPr/>
              </a:pPr>
              <a:t>29</a:t>
            </a:fld>
            <a:endParaRPr lang="es-ES" altLang="es-MX"/>
          </a:p>
        </p:txBody>
      </p:sp>
      <p:pic>
        <p:nvPicPr>
          <p:cNvPr id="37894" name="5 Imagen" descr="imag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781767"/>
            <a:ext cx="2058988"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0913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428625"/>
            <a:ext cx="8007350" cy="5381625"/>
          </a:xfrm>
        </p:spPr>
        <p:txBody>
          <a:bodyPr>
            <a:normAutofit lnSpcReduction="10000"/>
          </a:bodyPr>
          <a:lstStyle/>
          <a:p>
            <a:pPr>
              <a:buFont typeface="Wingdings" pitchFamily="2" charset="2"/>
              <a:buNone/>
              <a:defRPr/>
            </a:pPr>
            <a:r>
              <a:rPr lang="es-MX" sz="2800" b="1" dirty="0" smtClean="0"/>
              <a:t>Clave</a:t>
            </a:r>
            <a:endParaRPr lang="es-ES" sz="2800" dirty="0" smtClean="0"/>
          </a:p>
          <a:p>
            <a:pPr>
              <a:buFont typeface="Wingdings" pitchFamily="2" charset="2"/>
              <a:buNone/>
              <a:defRPr/>
            </a:pPr>
            <a:r>
              <a:rPr lang="es-ES" sz="2800" dirty="0" smtClean="0"/>
              <a:t>L40014</a:t>
            </a:r>
          </a:p>
          <a:p>
            <a:pPr>
              <a:buFont typeface="Wingdings" pitchFamily="2" charset="2"/>
              <a:buNone/>
              <a:defRPr/>
            </a:pPr>
            <a:endParaRPr lang="es-ES" sz="2800" dirty="0" smtClean="0"/>
          </a:p>
          <a:p>
            <a:pPr>
              <a:buFont typeface="Wingdings" pitchFamily="2" charset="2"/>
              <a:buNone/>
              <a:defRPr/>
            </a:pPr>
            <a:r>
              <a:rPr lang="es-ES_tradnl" sz="2800" b="1" dirty="0" smtClean="0"/>
              <a:t>Créditos</a:t>
            </a:r>
            <a:endParaRPr lang="es-ES" sz="2800" dirty="0" smtClean="0"/>
          </a:p>
          <a:p>
            <a:pPr>
              <a:buFont typeface="Wingdings" pitchFamily="2" charset="2"/>
              <a:buNone/>
              <a:defRPr/>
            </a:pPr>
            <a:r>
              <a:rPr lang="es-ES" sz="2800" dirty="0" smtClean="0"/>
              <a:t>2</a:t>
            </a:r>
          </a:p>
          <a:p>
            <a:pPr>
              <a:buFont typeface="Wingdings" pitchFamily="2" charset="2"/>
              <a:buNone/>
              <a:defRPr/>
            </a:pPr>
            <a:endParaRPr lang="es-ES" sz="2800" dirty="0" smtClean="0"/>
          </a:p>
          <a:p>
            <a:pPr>
              <a:buFont typeface="Wingdings" pitchFamily="2" charset="2"/>
              <a:buNone/>
              <a:defRPr/>
            </a:pPr>
            <a:r>
              <a:rPr lang="es-MX" sz="2800" b="1" dirty="0" smtClean="0"/>
              <a:t>Tipo de Unidad de Aprendizaje</a:t>
            </a:r>
            <a:endParaRPr lang="es-ES" sz="2800" dirty="0" smtClean="0"/>
          </a:p>
          <a:p>
            <a:pPr>
              <a:buFont typeface="Wingdings" pitchFamily="2" charset="2"/>
              <a:buNone/>
              <a:defRPr/>
            </a:pPr>
            <a:r>
              <a:rPr lang="es-ES" sz="2800" dirty="0" smtClean="0"/>
              <a:t>Curso Práctico</a:t>
            </a:r>
          </a:p>
          <a:p>
            <a:pPr>
              <a:buFont typeface="Wingdings" pitchFamily="2" charset="2"/>
              <a:buNone/>
              <a:defRPr/>
            </a:pPr>
            <a:endParaRPr lang="es-ES" sz="2800" dirty="0" smtClean="0"/>
          </a:p>
          <a:p>
            <a:pPr>
              <a:buFont typeface="Wingdings" pitchFamily="2" charset="2"/>
              <a:buNone/>
              <a:defRPr/>
            </a:pPr>
            <a:r>
              <a:rPr lang="es-ES" sz="2800" b="1" dirty="0" smtClean="0"/>
              <a:t>Carácter de la Unidad de Aprendizaje</a:t>
            </a:r>
            <a:endParaRPr lang="es-ES" sz="2800" dirty="0" smtClean="0"/>
          </a:p>
          <a:p>
            <a:pPr>
              <a:buFont typeface="Wingdings" pitchFamily="2" charset="2"/>
              <a:buNone/>
              <a:defRPr/>
            </a:pPr>
            <a:r>
              <a:rPr lang="es-ES" sz="2800" dirty="0" smtClean="0"/>
              <a:t>Obligatoria</a:t>
            </a:r>
          </a:p>
          <a:p>
            <a:pPr>
              <a:buFont typeface="Wingdings" pitchFamily="2" charset="2"/>
              <a:buNone/>
              <a:defRPr/>
            </a:pPr>
            <a:endParaRPr lang="es-ES" sz="2800" dirty="0"/>
          </a:p>
        </p:txBody>
      </p:sp>
      <p:sp>
        <p:nvSpPr>
          <p:cNvPr id="4" name="3 Marcador de número de diapositiva"/>
          <p:cNvSpPr>
            <a:spLocks noGrp="1"/>
          </p:cNvSpPr>
          <p:nvPr>
            <p:ph type="sldNum" sz="quarter" idx="11"/>
          </p:nvPr>
        </p:nvSpPr>
        <p:spPr/>
        <p:txBody>
          <a:bodyPr/>
          <a:lstStyle/>
          <a:p>
            <a:pPr>
              <a:defRPr/>
            </a:pPr>
            <a:fld id="{2C47B25A-F47B-4ADA-ACB4-0D1C9B37DA0E}" type="slidenum">
              <a:rPr lang="es-ES" altLang="es-MX" smtClean="0"/>
              <a:pPr>
                <a:defRPr/>
              </a:pPr>
              <a:t>3</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2400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519238"/>
            <a:ext cx="7473950" cy="3657599"/>
          </a:xfrm>
        </p:spPr>
        <p:txBody>
          <a:bodyPr>
            <a:normAutofit/>
          </a:bodyPr>
          <a:lstStyle/>
          <a:p>
            <a:pPr>
              <a:defRPr/>
            </a:pPr>
            <a:r>
              <a:rPr lang="es-ES" sz="2800" dirty="0" smtClean="0"/>
              <a:t>Herramienta de uso obligatorio para el personal del área de la salud, de los sectores público, social y privado que integran el Sistema Nacional de Salud.</a:t>
            </a:r>
          </a:p>
          <a:p>
            <a:pPr>
              <a:buFont typeface="Wingdings" pitchFamily="2" charset="2"/>
              <a:buNone/>
              <a:defRPr/>
            </a:pPr>
            <a:r>
              <a:rPr lang="es-ES" sz="2800" dirty="0" smtClean="0"/>
              <a:t> </a:t>
            </a:r>
          </a:p>
          <a:p>
            <a:pPr>
              <a:defRPr/>
            </a:pPr>
            <a:endParaRPr lang="es-ES" sz="2800" dirty="0"/>
          </a:p>
        </p:txBody>
      </p:sp>
      <p:sp>
        <p:nvSpPr>
          <p:cNvPr id="2" name="1 Título"/>
          <p:cNvSpPr>
            <a:spLocks noGrp="1"/>
          </p:cNvSpPr>
          <p:nvPr>
            <p:ph type="title"/>
          </p:nvPr>
        </p:nvSpPr>
        <p:spPr>
          <a:xfrm>
            <a:off x="844550" y="228600"/>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5C7AB2C2-F58D-489E-9720-5DDD38678749}" type="slidenum">
              <a:rPr lang="es-ES" altLang="es-MX" smtClean="0"/>
              <a:pPr>
                <a:defRPr/>
              </a:pPr>
              <a:t>30</a:t>
            </a:fld>
            <a:endParaRPr lang="es-ES" altLang="es-MX"/>
          </a:p>
        </p:txBody>
      </p:sp>
      <p:pic>
        <p:nvPicPr>
          <p:cNvPr id="38918" name="6 Imagen" descr="25297_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05125" y="4067175"/>
            <a:ext cx="33337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3922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980728"/>
            <a:ext cx="7402016" cy="3657599"/>
          </a:xfrm>
        </p:spPr>
        <p:txBody>
          <a:bodyPr>
            <a:normAutofit/>
          </a:bodyPr>
          <a:lstStyle/>
          <a:p>
            <a:pPr>
              <a:defRPr/>
            </a:pPr>
            <a:r>
              <a:rPr lang="es-ES" sz="2400" dirty="0" smtClean="0"/>
              <a:t>Los prestadores de servicios de atención médica de los establecimientos de carácter público, social y privado, están obligados a integrar y conservar el expediente clínico.</a:t>
            </a:r>
            <a:endParaRPr lang="es-ES" sz="2400" dirty="0"/>
          </a:p>
        </p:txBody>
      </p:sp>
      <p:sp>
        <p:nvSpPr>
          <p:cNvPr id="2" name="1 Título"/>
          <p:cNvSpPr>
            <a:spLocks noGrp="1"/>
          </p:cNvSpPr>
          <p:nvPr>
            <p:ph type="title"/>
          </p:nvPr>
        </p:nvSpPr>
        <p:spPr>
          <a:xfrm>
            <a:off x="844550" y="388144"/>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655BCE8A-B4D2-44F1-8AD4-317903839BFD}" type="slidenum">
              <a:rPr lang="es-ES" altLang="es-MX" smtClean="0"/>
              <a:pPr>
                <a:defRPr/>
              </a:pPr>
              <a:t>31</a:t>
            </a:fld>
            <a:endParaRPr lang="es-ES" altLang="es-MX"/>
          </a:p>
        </p:txBody>
      </p:sp>
      <p:pic>
        <p:nvPicPr>
          <p:cNvPr id="39942" name="6 Imagen" descr="expedient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830813"/>
            <a:ext cx="2648128" cy="2569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06585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4916018" cy="3925788"/>
          </a:xfrm>
        </p:spPr>
        <p:txBody>
          <a:bodyPr>
            <a:normAutofit/>
          </a:bodyPr>
          <a:lstStyle/>
          <a:p>
            <a:pPr>
              <a:defRPr/>
            </a:pPr>
            <a:r>
              <a:rPr lang="es-ES" sz="2400" dirty="0" smtClean="0"/>
              <a:t>Es propiedad de la institución o del prestador de servicios médicos que los genera, cuando éste, no dependa de una institución. El paciente tiene derechos de titularidad sobre la información y la protección de la confidencialidad de sus datos.</a:t>
            </a:r>
            <a:endParaRPr lang="es-ES" sz="2400" dirty="0"/>
          </a:p>
        </p:txBody>
      </p:sp>
      <p:sp>
        <p:nvSpPr>
          <p:cNvPr id="2" name="1 Título"/>
          <p:cNvSpPr>
            <a:spLocks noGrp="1"/>
          </p:cNvSpPr>
          <p:nvPr>
            <p:ph type="title"/>
          </p:nvPr>
        </p:nvSpPr>
        <p:spPr>
          <a:xfrm>
            <a:off x="809882" y="228600"/>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2EA1FA8A-BAB1-459D-919F-338097A83D12}" type="slidenum">
              <a:rPr lang="es-ES" altLang="es-MX" smtClean="0"/>
              <a:pPr>
                <a:defRPr/>
              </a:pPr>
              <a:t>32</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0112" y="3645024"/>
            <a:ext cx="3378200" cy="2667000"/>
          </a:xfrm>
          <a:prstGeom prst="rect">
            <a:avLst/>
          </a:prstGeom>
        </p:spPr>
      </p:pic>
    </p:spTree>
    <p:extLst>
      <p:ext uri="{BB962C8B-B14F-4D97-AF65-F5344CB8AC3E}">
        <p14:creationId xmlns:p14="http://schemas.microsoft.com/office/powerpoint/2010/main" val="32618801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685801"/>
            <a:ext cx="7041976" cy="3657599"/>
          </a:xfrm>
        </p:spPr>
        <p:txBody>
          <a:bodyPr>
            <a:normAutofit/>
          </a:bodyPr>
          <a:lstStyle/>
          <a:p>
            <a:pPr>
              <a:defRPr/>
            </a:pPr>
            <a:r>
              <a:rPr lang="es-ES" sz="2400" dirty="0" smtClean="0"/>
              <a:t>Debe ser conservado por un periodo mínimo de </a:t>
            </a:r>
            <a:r>
              <a:rPr lang="es-ES" sz="2400" b="1" dirty="0" smtClean="0"/>
              <a:t>5 años</a:t>
            </a:r>
            <a:r>
              <a:rPr lang="es-ES" sz="2400" dirty="0" smtClean="0"/>
              <a:t>, contados a partir de la fecha del último acto médico.</a:t>
            </a:r>
            <a:endParaRPr lang="es-ES" sz="2400" dirty="0"/>
          </a:p>
        </p:txBody>
      </p:sp>
      <p:sp>
        <p:nvSpPr>
          <p:cNvPr id="2" name="1 Título"/>
          <p:cNvSpPr>
            <a:spLocks noGrp="1"/>
          </p:cNvSpPr>
          <p:nvPr>
            <p:ph type="title"/>
          </p:nvPr>
        </p:nvSpPr>
        <p:spPr>
          <a:xfrm>
            <a:off x="863707" y="476672"/>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E41F9F60-1BE0-409E-B047-2824EBF09CA9}" type="slidenum">
              <a:rPr lang="es-ES" altLang="es-MX" smtClean="0"/>
              <a:pPr>
                <a:defRPr/>
              </a:pPr>
              <a:t>33</a:t>
            </a:fld>
            <a:endParaRPr lang="es-ES" altLang="es-MX"/>
          </a:p>
        </p:txBody>
      </p:sp>
      <p:pic>
        <p:nvPicPr>
          <p:cNvPr id="41990" name="5 Imagen" descr="aclinicos-ticsalu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857625"/>
            <a:ext cx="352425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31452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685801"/>
            <a:ext cx="7473950" cy="3657599"/>
          </a:xfrm>
        </p:spPr>
        <p:txBody>
          <a:bodyPr>
            <a:normAutofit/>
          </a:bodyPr>
          <a:lstStyle/>
          <a:p>
            <a:pPr>
              <a:defRPr/>
            </a:pPr>
            <a:r>
              <a:rPr lang="es-ES" sz="2400" dirty="0" smtClean="0"/>
              <a:t>Cuando se trate de la publicación o divulgación de datos personales contenidos en el expediente clínico, para efectos de literatura médica, docencia, investigación o fotografías se requiere la autorización escrita del mismo.</a:t>
            </a:r>
            <a:endParaRPr lang="es-ES" sz="2400" dirty="0"/>
          </a:p>
        </p:txBody>
      </p:sp>
      <p:sp>
        <p:nvSpPr>
          <p:cNvPr id="2" name="1 Título"/>
          <p:cNvSpPr>
            <a:spLocks noGrp="1"/>
          </p:cNvSpPr>
          <p:nvPr>
            <p:ph type="title"/>
          </p:nvPr>
        </p:nvSpPr>
        <p:spPr>
          <a:xfrm>
            <a:off x="844550" y="335596"/>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46C4EE12-6609-49D1-826D-7B6036C5386D}" type="slidenum">
              <a:rPr lang="es-ES" altLang="es-MX" smtClean="0"/>
              <a:pPr>
                <a:defRPr/>
              </a:pPr>
              <a:t>34</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776" y="3789039"/>
            <a:ext cx="4104456" cy="2525819"/>
          </a:xfrm>
          <a:prstGeom prst="rect">
            <a:avLst/>
          </a:prstGeom>
        </p:spPr>
      </p:pic>
    </p:spTree>
    <p:extLst>
      <p:ext uri="{BB962C8B-B14F-4D97-AF65-F5344CB8AC3E}">
        <p14:creationId xmlns:p14="http://schemas.microsoft.com/office/powerpoint/2010/main" val="27726693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268760"/>
            <a:ext cx="7776790" cy="3672408"/>
          </a:xfrm>
        </p:spPr>
        <p:txBody>
          <a:bodyPr>
            <a:normAutofit/>
          </a:bodyPr>
          <a:lstStyle/>
          <a:p>
            <a:pPr>
              <a:defRPr/>
            </a:pPr>
            <a:r>
              <a:rPr lang="es-ES" sz="2400" dirty="0" smtClean="0"/>
              <a:t>Los datos proporcionados al personal de salud, sólo podrán ser proporcionados a terceros cuando medie la solicitud escrita del paciente, el tutor, representante legal o de un médico debidamente autorizado por el paciente.</a:t>
            </a:r>
            <a:endParaRPr lang="es-ES" sz="2400" dirty="0"/>
          </a:p>
        </p:txBody>
      </p:sp>
      <p:sp>
        <p:nvSpPr>
          <p:cNvPr id="2" name="1 Título"/>
          <p:cNvSpPr>
            <a:spLocks noGrp="1"/>
          </p:cNvSpPr>
          <p:nvPr>
            <p:ph type="title"/>
          </p:nvPr>
        </p:nvSpPr>
        <p:spPr>
          <a:xfrm>
            <a:off x="755650" y="335692"/>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7F6713C8-B9E0-4B70-A73C-98C0B41A9D1C}" type="slidenum">
              <a:rPr lang="es-ES" altLang="es-MX" smtClean="0"/>
              <a:pPr>
                <a:defRPr/>
              </a:pPr>
              <a:t>35</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71180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7432" y="908720"/>
            <a:ext cx="7258000" cy="3657599"/>
          </a:xfrm>
        </p:spPr>
        <p:txBody>
          <a:bodyPr>
            <a:normAutofit/>
          </a:bodyPr>
          <a:lstStyle/>
          <a:p>
            <a:pPr>
              <a:defRPr/>
            </a:pPr>
            <a:r>
              <a:rPr lang="es-ES" sz="2400" dirty="0" smtClean="0"/>
              <a:t>Los profesionales de la salud están obligados a proporcionar información verbal al paciente, a quién ejerza la patria potestad, la tutela, representante legal, familiares o autoridades competentes. </a:t>
            </a:r>
            <a:endParaRPr lang="es-ES" sz="2400" dirty="0"/>
          </a:p>
        </p:txBody>
      </p:sp>
      <p:sp>
        <p:nvSpPr>
          <p:cNvPr id="4" name="1 Título"/>
          <p:cNvSpPr>
            <a:spLocks noGrp="1"/>
          </p:cNvSpPr>
          <p:nvPr>
            <p:ph type="title"/>
          </p:nvPr>
        </p:nvSpPr>
        <p:spPr>
          <a:xfrm>
            <a:off x="844550" y="228600"/>
            <a:ext cx="7543800" cy="914400"/>
          </a:xfrm>
        </p:spPr>
        <p:txBody>
          <a:bodyPr/>
          <a:lstStyle/>
          <a:p>
            <a:pPr>
              <a:defRPr/>
            </a:pPr>
            <a:r>
              <a:rPr lang="es-ES" dirty="0" smtClean="0"/>
              <a:t>Expediente clínico</a:t>
            </a:r>
            <a:endParaRPr lang="es-ES" dirty="0"/>
          </a:p>
        </p:txBody>
      </p:sp>
      <p:sp>
        <p:nvSpPr>
          <p:cNvPr id="6" name="5 Marcador de número de diapositiva"/>
          <p:cNvSpPr>
            <a:spLocks noGrp="1"/>
          </p:cNvSpPr>
          <p:nvPr>
            <p:ph type="sldNum" sz="quarter" idx="11"/>
          </p:nvPr>
        </p:nvSpPr>
        <p:spPr/>
        <p:txBody>
          <a:bodyPr/>
          <a:lstStyle/>
          <a:p>
            <a:pPr>
              <a:defRPr/>
            </a:pPr>
            <a:fld id="{6A5DE14C-9181-4E94-96BF-CC4E7E738CD1}" type="slidenum">
              <a:rPr lang="es-ES" altLang="es-MX" smtClean="0"/>
              <a:pPr>
                <a:defRPr/>
              </a:pPr>
              <a:t>36</a:t>
            </a:fld>
            <a:endParaRPr lang="es-ES" altLang="es-MX"/>
          </a:p>
        </p:txBody>
      </p:sp>
      <p:pic>
        <p:nvPicPr>
          <p:cNvPr id="45062" name="7 Imagen" descr="RELACI~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04642" y="4221088"/>
            <a:ext cx="4125020" cy="231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19758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268760"/>
            <a:ext cx="7974012" cy="4032448"/>
          </a:xfrm>
        </p:spPr>
        <p:txBody>
          <a:bodyPr>
            <a:normAutofit/>
          </a:bodyPr>
          <a:lstStyle/>
          <a:p>
            <a:pPr>
              <a:defRPr/>
            </a:pPr>
            <a:r>
              <a:rPr lang="es-ES" sz="2800" dirty="0" smtClean="0"/>
              <a:t>Un resumen clínico u otras constancias del expediente clínico, deberá ser solicitado por escrito.</a:t>
            </a:r>
          </a:p>
          <a:p>
            <a:pPr>
              <a:defRPr/>
            </a:pPr>
            <a:r>
              <a:rPr lang="es-ES" sz="2800" dirty="0" smtClean="0"/>
              <a:t>Autoridades competentes para solicitar los expedientes clínicos: autoridades judiciales, órganos de procuración de justicia y autoridades administrativas.</a:t>
            </a:r>
          </a:p>
          <a:p>
            <a:pPr>
              <a:defRPr/>
            </a:pPr>
            <a:endParaRPr lang="es-ES" sz="2800" dirty="0"/>
          </a:p>
        </p:txBody>
      </p:sp>
      <p:sp>
        <p:nvSpPr>
          <p:cNvPr id="2" name="1 Título"/>
          <p:cNvSpPr>
            <a:spLocks noGrp="1"/>
          </p:cNvSpPr>
          <p:nvPr>
            <p:ph type="title"/>
          </p:nvPr>
        </p:nvSpPr>
        <p:spPr>
          <a:xfrm>
            <a:off x="844550" y="228600"/>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43CE7185-9AFE-4968-AFCA-39CD8BBD44C8}" type="slidenum">
              <a:rPr lang="es-ES" altLang="es-MX" smtClean="0"/>
              <a:pPr>
                <a:defRPr/>
              </a:pPr>
              <a:t>37</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42305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628800"/>
            <a:ext cx="7776790" cy="4392488"/>
          </a:xfrm>
        </p:spPr>
        <p:txBody>
          <a:bodyPr>
            <a:normAutofit/>
          </a:bodyPr>
          <a:lstStyle/>
          <a:p>
            <a:pPr>
              <a:defRPr/>
            </a:pPr>
            <a:r>
              <a:rPr lang="es-ES" sz="2800" dirty="0" smtClean="0"/>
              <a:t>DATOS GENERALES</a:t>
            </a:r>
          </a:p>
          <a:p>
            <a:pPr lvl="1">
              <a:defRPr/>
            </a:pPr>
            <a:r>
              <a:rPr lang="es-ES" sz="2400" dirty="0" smtClean="0"/>
              <a:t>Identificación del consultorio o unidad;</a:t>
            </a:r>
          </a:p>
          <a:p>
            <a:pPr lvl="1">
              <a:defRPr/>
            </a:pPr>
            <a:r>
              <a:rPr lang="es-ES" sz="2400" dirty="0" smtClean="0"/>
              <a:t>Nombre del estomatólogo;</a:t>
            </a:r>
          </a:p>
          <a:p>
            <a:pPr lvl="1">
              <a:defRPr/>
            </a:pPr>
            <a:r>
              <a:rPr lang="es-ES" sz="2400" dirty="0" smtClean="0"/>
              <a:t>Identificación de la Institución o Consultorio. Especificar: Nombre, tipo y ubicación </a:t>
            </a:r>
          </a:p>
          <a:p>
            <a:pPr lvl="1">
              <a:defRPr/>
            </a:pPr>
            <a:r>
              <a:rPr lang="es-ES" sz="2400" dirty="0" smtClean="0"/>
              <a:t>Identificación del paciente: Nombre completo, sexo, edad, domicilio y lugar de residencia.</a:t>
            </a:r>
          </a:p>
          <a:p>
            <a:pPr lvl="1">
              <a:defRPr/>
            </a:pPr>
            <a:endParaRPr lang="es-ES" sz="2400" dirty="0"/>
          </a:p>
        </p:txBody>
      </p:sp>
      <p:sp>
        <p:nvSpPr>
          <p:cNvPr id="2" name="1 Título"/>
          <p:cNvSpPr>
            <a:spLocks noGrp="1"/>
          </p:cNvSpPr>
          <p:nvPr>
            <p:ph type="title"/>
          </p:nvPr>
        </p:nvSpPr>
        <p:spPr>
          <a:xfrm>
            <a:off x="755650" y="377591"/>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5219C8B8-89DD-4E35-B38A-03E3A192B005}" type="slidenum">
              <a:rPr lang="es-ES" altLang="es-MX" smtClean="0"/>
              <a:pPr>
                <a:defRPr/>
              </a:pPr>
              <a:t>38</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75811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268760"/>
            <a:ext cx="4948238" cy="5072063"/>
          </a:xfrm>
        </p:spPr>
        <p:txBody>
          <a:bodyPr>
            <a:normAutofit/>
          </a:bodyPr>
          <a:lstStyle/>
          <a:p>
            <a:pPr>
              <a:buFont typeface="Wingdings" pitchFamily="2" charset="2"/>
              <a:buNone/>
              <a:defRPr/>
            </a:pPr>
            <a:r>
              <a:rPr lang="es-ES" sz="2800" dirty="0" smtClean="0"/>
              <a:t>Debe contar con:</a:t>
            </a:r>
          </a:p>
          <a:p>
            <a:pPr>
              <a:defRPr/>
            </a:pPr>
            <a:r>
              <a:rPr lang="es-ES" sz="2800" dirty="0" smtClean="0"/>
              <a:t>Historia Clínica.</a:t>
            </a:r>
          </a:p>
          <a:p>
            <a:pPr>
              <a:defRPr/>
            </a:pPr>
            <a:r>
              <a:rPr lang="es-ES" sz="2800" dirty="0" smtClean="0"/>
              <a:t>Carta de consentimiento bajo información</a:t>
            </a:r>
          </a:p>
          <a:p>
            <a:pPr>
              <a:defRPr/>
            </a:pPr>
            <a:r>
              <a:rPr lang="es-ES" sz="2800" dirty="0" smtClean="0"/>
              <a:t>Nota de evolución.</a:t>
            </a:r>
          </a:p>
          <a:p>
            <a:pPr>
              <a:defRPr/>
            </a:pPr>
            <a:r>
              <a:rPr lang="es-ES" sz="2800" dirty="0" smtClean="0"/>
              <a:t>Nota de Interconsulta.</a:t>
            </a:r>
          </a:p>
        </p:txBody>
      </p:sp>
      <p:sp>
        <p:nvSpPr>
          <p:cNvPr id="2" name="1 Título"/>
          <p:cNvSpPr>
            <a:spLocks noGrp="1"/>
          </p:cNvSpPr>
          <p:nvPr>
            <p:ph type="title"/>
          </p:nvPr>
        </p:nvSpPr>
        <p:spPr>
          <a:xfrm>
            <a:off x="737755" y="388144"/>
            <a:ext cx="7543800" cy="914400"/>
          </a:xfrm>
        </p:spPr>
        <p:txBody>
          <a:bodyPr/>
          <a:lstStyle/>
          <a:p>
            <a:pPr>
              <a:defRPr/>
            </a:pPr>
            <a:r>
              <a:rPr lang="es-ES" dirty="0" smtClean="0"/>
              <a:t>Expediente clínico</a:t>
            </a:r>
            <a:endParaRPr lang="es-ES" dirty="0"/>
          </a:p>
        </p:txBody>
      </p:sp>
      <p:sp>
        <p:nvSpPr>
          <p:cNvPr id="5" name="4 Marcador de número de diapositiva"/>
          <p:cNvSpPr>
            <a:spLocks noGrp="1"/>
          </p:cNvSpPr>
          <p:nvPr>
            <p:ph type="sldNum" sz="quarter" idx="11"/>
          </p:nvPr>
        </p:nvSpPr>
        <p:spPr/>
        <p:txBody>
          <a:bodyPr/>
          <a:lstStyle/>
          <a:p>
            <a:pPr>
              <a:defRPr/>
            </a:pPr>
            <a:fld id="{965BFC26-3418-404A-964E-B17429770C90}" type="slidenum">
              <a:rPr lang="es-ES" altLang="es-MX" smtClean="0"/>
              <a:pPr>
                <a:defRPr/>
              </a:pPr>
              <a:t>39</a:t>
            </a:fld>
            <a:endParaRPr lang="es-ES" altLang="es-MX"/>
          </a:p>
        </p:txBody>
      </p:sp>
      <p:pic>
        <p:nvPicPr>
          <p:cNvPr id="48134" name="5 Imagen" descr="norm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492896"/>
            <a:ext cx="24511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0124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547688"/>
            <a:ext cx="8007350" cy="5453062"/>
          </a:xfrm>
        </p:spPr>
        <p:txBody>
          <a:bodyPr>
            <a:normAutofit lnSpcReduction="10000"/>
          </a:bodyPr>
          <a:lstStyle/>
          <a:p>
            <a:pPr>
              <a:buFont typeface="Wingdings" pitchFamily="2" charset="2"/>
              <a:buNone/>
              <a:defRPr/>
            </a:pPr>
            <a:r>
              <a:rPr lang="es-MX" sz="2400" b="1" dirty="0" smtClean="0"/>
              <a:t>Núcleo de formación</a:t>
            </a:r>
            <a:endParaRPr lang="es-ES" sz="2400" dirty="0" smtClean="0"/>
          </a:p>
          <a:p>
            <a:pPr>
              <a:defRPr/>
            </a:pPr>
            <a:r>
              <a:rPr lang="es-ES" sz="2400" dirty="0" smtClean="0"/>
              <a:t>Básico</a:t>
            </a:r>
          </a:p>
          <a:p>
            <a:pPr>
              <a:buFont typeface="Wingdings" pitchFamily="2" charset="2"/>
              <a:buNone/>
              <a:defRPr/>
            </a:pPr>
            <a:endParaRPr lang="es-ES" sz="2400" dirty="0" smtClean="0"/>
          </a:p>
          <a:p>
            <a:pPr>
              <a:buFont typeface="Wingdings" pitchFamily="2" charset="2"/>
              <a:buNone/>
              <a:defRPr/>
            </a:pPr>
            <a:r>
              <a:rPr lang="es-ES" sz="2400" b="1" dirty="0" smtClean="0"/>
              <a:t>Modalidad</a:t>
            </a:r>
            <a:endParaRPr lang="es-ES" sz="2400" dirty="0" smtClean="0"/>
          </a:p>
          <a:p>
            <a:pPr>
              <a:defRPr/>
            </a:pPr>
            <a:r>
              <a:rPr lang="es-ES" sz="2400" dirty="0" smtClean="0"/>
              <a:t>A Distancia</a:t>
            </a:r>
          </a:p>
          <a:p>
            <a:pPr>
              <a:buFont typeface="Wingdings" pitchFamily="2" charset="2"/>
              <a:buNone/>
              <a:defRPr/>
            </a:pPr>
            <a:endParaRPr lang="es-MX" sz="2400" b="1" dirty="0" smtClean="0"/>
          </a:p>
          <a:p>
            <a:pPr>
              <a:buFont typeface="Wingdings" pitchFamily="2" charset="2"/>
              <a:buNone/>
              <a:defRPr/>
            </a:pPr>
            <a:r>
              <a:rPr lang="es-MX" sz="2400" b="1" dirty="0" smtClean="0"/>
              <a:t>Prerrequisitos (Temas Aprendidos):</a:t>
            </a:r>
            <a:endParaRPr lang="es-ES" sz="2400" dirty="0" smtClean="0"/>
          </a:p>
          <a:p>
            <a:pPr>
              <a:defRPr/>
            </a:pPr>
            <a:r>
              <a:rPr lang="es-ES" sz="2400" dirty="0" smtClean="0"/>
              <a:t>Educación Ambiental</a:t>
            </a:r>
          </a:p>
          <a:p>
            <a:pPr>
              <a:defRPr/>
            </a:pPr>
            <a:r>
              <a:rPr lang="es-ES" sz="2400" dirty="0" smtClean="0"/>
              <a:t>Ergonomía y Administración</a:t>
            </a:r>
          </a:p>
          <a:p>
            <a:pPr>
              <a:buFont typeface="Wingdings" pitchFamily="2" charset="2"/>
              <a:buNone/>
              <a:defRPr/>
            </a:pPr>
            <a:endParaRPr lang="es-ES" sz="2400" b="1" dirty="0" smtClean="0"/>
          </a:p>
          <a:p>
            <a:pPr>
              <a:buFont typeface="Wingdings" pitchFamily="2" charset="2"/>
              <a:buNone/>
              <a:defRPr/>
            </a:pPr>
            <a:r>
              <a:rPr lang="es-ES" sz="2400" b="1" dirty="0" smtClean="0"/>
              <a:t>Unidad(es) de Aprendizaje Consecuente (Seriadas y Recomendadas):</a:t>
            </a:r>
            <a:endParaRPr lang="es-ES" sz="2400" dirty="0" smtClean="0"/>
          </a:p>
          <a:p>
            <a:pPr>
              <a:defRPr/>
            </a:pPr>
            <a:r>
              <a:rPr lang="es-ES" sz="2400" dirty="0" smtClean="0"/>
              <a:t>Ninguna</a:t>
            </a:r>
          </a:p>
          <a:p>
            <a:pPr>
              <a:buFont typeface="Wingdings" pitchFamily="2" charset="2"/>
              <a:buNone/>
              <a:defRPr/>
            </a:pPr>
            <a:endParaRPr lang="es-ES" sz="2400" dirty="0"/>
          </a:p>
        </p:txBody>
      </p:sp>
      <p:sp>
        <p:nvSpPr>
          <p:cNvPr id="4" name="3 Marcador de número de diapositiva"/>
          <p:cNvSpPr>
            <a:spLocks noGrp="1"/>
          </p:cNvSpPr>
          <p:nvPr>
            <p:ph type="sldNum" sz="quarter" idx="11"/>
          </p:nvPr>
        </p:nvSpPr>
        <p:spPr/>
        <p:txBody>
          <a:bodyPr/>
          <a:lstStyle/>
          <a:p>
            <a:pPr>
              <a:defRPr/>
            </a:pPr>
            <a:fld id="{37404AE7-C3E0-4A94-BC4B-F816799CF91C}" type="slidenum">
              <a:rPr lang="es-ES" altLang="es-MX" smtClean="0"/>
              <a:pPr>
                <a:defRPr/>
              </a:pPr>
              <a:t>4</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55153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2312" y="1700808"/>
            <a:ext cx="8007350" cy="4191000"/>
          </a:xfrm>
        </p:spPr>
        <p:txBody>
          <a:bodyPr>
            <a:normAutofit/>
          </a:bodyPr>
          <a:lstStyle/>
          <a:p>
            <a:pPr>
              <a:buFont typeface="Wingdings" pitchFamily="2" charset="2"/>
              <a:buNone/>
              <a:defRPr/>
            </a:pPr>
            <a:r>
              <a:rPr lang="es-ES" sz="3200" dirty="0" smtClean="0"/>
              <a:t>Debe incluir:</a:t>
            </a:r>
          </a:p>
          <a:p>
            <a:pPr marL="457200" indent="-457200">
              <a:buFont typeface="+mj-lt"/>
              <a:buAutoNum type="arabicPeriod"/>
              <a:defRPr/>
            </a:pPr>
            <a:r>
              <a:rPr lang="es-ES" sz="3200" dirty="0" smtClean="0"/>
              <a:t>Interrogatorio</a:t>
            </a:r>
          </a:p>
          <a:p>
            <a:pPr marL="457200" indent="-457200">
              <a:buFont typeface="+mj-lt"/>
              <a:buAutoNum type="arabicPeriod"/>
              <a:defRPr/>
            </a:pPr>
            <a:r>
              <a:rPr lang="es-ES" sz="3200" dirty="0" smtClean="0"/>
              <a:t>Factores de riesgo</a:t>
            </a:r>
          </a:p>
          <a:p>
            <a:pPr marL="457200" indent="-457200">
              <a:buFont typeface="+mj-lt"/>
              <a:buAutoNum type="arabicPeriod"/>
              <a:defRPr/>
            </a:pPr>
            <a:r>
              <a:rPr lang="es-ES" sz="3200" dirty="0" smtClean="0"/>
              <a:t>Exploración física</a:t>
            </a:r>
          </a:p>
          <a:p>
            <a:pPr marL="457200" indent="-457200">
              <a:buFont typeface="+mj-lt"/>
              <a:buAutoNum type="arabicPeriod"/>
              <a:defRPr/>
            </a:pPr>
            <a:r>
              <a:rPr lang="es-ES" sz="3200" dirty="0" smtClean="0"/>
              <a:t>Motivo de la consulta</a:t>
            </a:r>
          </a:p>
          <a:p>
            <a:pPr marL="457200" indent="-457200">
              <a:buFont typeface="+mj-lt"/>
              <a:buAutoNum type="arabicPeriod"/>
              <a:defRPr/>
            </a:pPr>
            <a:r>
              <a:rPr lang="es-ES" sz="3200" dirty="0" smtClean="0"/>
              <a:t>Padecimiento actual</a:t>
            </a:r>
          </a:p>
          <a:p>
            <a:pPr>
              <a:buFont typeface="Wingdings" pitchFamily="2" charset="2"/>
              <a:buNone/>
              <a:defRPr/>
            </a:pPr>
            <a:endParaRPr lang="es-ES" sz="4000" dirty="0"/>
          </a:p>
        </p:txBody>
      </p:sp>
      <p:sp>
        <p:nvSpPr>
          <p:cNvPr id="2" name="1 Título"/>
          <p:cNvSpPr>
            <a:spLocks noGrp="1"/>
          </p:cNvSpPr>
          <p:nvPr>
            <p:ph type="title"/>
          </p:nvPr>
        </p:nvSpPr>
        <p:spPr>
          <a:xfrm>
            <a:off x="770752" y="228600"/>
            <a:ext cx="7543800" cy="914400"/>
          </a:xfrm>
        </p:spPr>
        <p:txBody>
          <a:bodyPr/>
          <a:lstStyle/>
          <a:p>
            <a:pPr>
              <a:defRPr/>
            </a:pPr>
            <a:r>
              <a:rPr lang="es-ES" dirty="0" smtClean="0"/>
              <a:t>Historia Clínica</a:t>
            </a:r>
            <a:endParaRPr lang="es-ES" dirty="0"/>
          </a:p>
        </p:txBody>
      </p:sp>
      <p:sp>
        <p:nvSpPr>
          <p:cNvPr id="5" name="4 Marcador de número de diapositiva"/>
          <p:cNvSpPr>
            <a:spLocks noGrp="1"/>
          </p:cNvSpPr>
          <p:nvPr>
            <p:ph type="sldNum" sz="quarter" idx="11"/>
          </p:nvPr>
        </p:nvSpPr>
        <p:spPr/>
        <p:txBody>
          <a:bodyPr/>
          <a:lstStyle/>
          <a:p>
            <a:pPr>
              <a:defRPr/>
            </a:pPr>
            <a:fld id="{EBABD02C-9EF5-498F-921E-3BB457DFE029}" type="slidenum">
              <a:rPr lang="es-ES" altLang="es-MX" smtClean="0"/>
              <a:pPr>
                <a:defRPr/>
              </a:pPr>
              <a:t>40</a:t>
            </a:fld>
            <a:endParaRPr lang="es-ES" altLang="es-MX"/>
          </a:p>
        </p:txBody>
      </p:sp>
      <p:pic>
        <p:nvPicPr>
          <p:cNvPr id="49158" name="5 Imagen" descr="2055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86438" y="2571750"/>
            <a:ext cx="278923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35258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24744"/>
            <a:ext cx="8118102" cy="3657599"/>
          </a:xfrm>
        </p:spPr>
        <p:txBody>
          <a:bodyPr>
            <a:normAutofit/>
          </a:bodyPr>
          <a:lstStyle/>
          <a:p>
            <a:pPr marL="457200" indent="-457200">
              <a:buFont typeface="Wingdings" pitchFamily="2" charset="2"/>
              <a:buNone/>
              <a:defRPr/>
            </a:pPr>
            <a:r>
              <a:rPr lang="es-ES" sz="2400" dirty="0" smtClean="0"/>
              <a:t>6. </a:t>
            </a:r>
            <a:r>
              <a:rPr lang="es-ES" sz="2400" dirty="0" err="1" smtClean="0"/>
              <a:t>Odontograma</a:t>
            </a:r>
            <a:r>
              <a:rPr lang="es-ES" sz="2400" dirty="0" smtClean="0"/>
              <a:t> inicial y de seguimiento</a:t>
            </a:r>
          </a:p>
          <a:p>
            <a:pPr marL="457200" indent="-457200">
              <a:buFont typeface="Wingdings" pitchFamily="2" charset="2"/>
              <a:buNone/>
              <a:defRPr/>
            </a:pPr>
            <a:r>
              <a:rPr lang="es-ES" sz="2400" dirty="0" smtClean="0"/>
              <a:t>7. Estudios de gabinete y laboratorio</a:t>
            </a:r>
          </a:p>
          <a:p>
            <a:pPr marL="457200" indent="-457200">
              <a:buFont typeface="Wingdings" pitchFamily="2" charset="2"/>
              <a:buNone/>
              <a:defRPr/>
            </a:pPr>
            <a:r>
              <a:rPr lang="es-ES" sz="2400" dirty="0" smtClean="0"/>
              <a:t>8. Diagnóstico</a:t>
            </a:r>
          </a:p>
          <a:p>
            <a:pPr marL="457200" indent="-457200">
              <a:buFont typeface="Wingdings" pitchFamily="2" charset="2"/>
              <a:buNone/>
              <a:defRPr/>
            </a:pPr>
            <a:r>
              <a:rPr lang="es-ES" sz="2400" dirty="0" smtClean="0"/>
              <a:t>9. Fecha</a:t>
            </a:r>
          </a:p>
          <a:p>
            <a:pPr marL="457200" indent="-457200">
              <a:buFont typeface="Wingdings" pitchFamily="2" charset="2"/>
              <a:buNone/>
              <a:defRPr/>
            </a:pPr>
            <a:r>
              <a:rPr lang="es-ES" sz="2400" dirty="0" smtClean="0"/>
              <a:t>10. Nombre y Firma del estomatólogo, paciente o representante legal</a:t>
            </a:r>
          </a:p>
          <a:p>
            <a:pPr>
              <a:defRPr/>
            </a:pPr>
            <a:endParaRPr lang="es-ES" sz="2400" dirty="0"/>
          </a:p>
        </p:txBody>
      </p:sp>
      <p:sp>
        <p:nvSpPr>
          <p:cNvPr id="4" name="1 Título"/>
          <p:cNvSpPr>
            <a:spLocks noGrp="1"/>
          </p:cNvSpPr>
          <p:nvPr>
            <p:ph type="title"/>
          </p:nvPr>
        </p:nvSpPr>
        <p:spPr>
          <a:xfrm>
            <a:off x="1043608" y="212725"/>
            <a:ext cx="7543800" cy="914400"/>
          </a:xfrm>
        </p:spPr>
        <p:txBody>
          <a:bodyPr/>
          <a:lstStyle/>
          <a:p>
            <a:pPr>
              <a:defRPr/>
            </a:pPr>
            <a:r>
              <a:rPr lang="es-ES" dirty="0" smtClean="0"/>
              <a:t>Historia Clínica</a:t>
            </a:r>
            <a:endParaRPr lang="es-ES" dirty="0"/>
          </a:p>
        </p:txBody>
      </p:sp>
      <p:sp>
        <p:nvSpPr>
          <p:cNvPr id="6" name="5 Marcador de número de diapositiva"/>
          <p:cNvSpPr>
            <a:spLocks noGrp="1"/>
          </p:cNvSpPr>
          <p:nvPr>
            <p:ph type="sldNum" sz="quarter" idx="11"/>
          </p:nvPr>
        </p:nvSpPr>
        <p:spPr/>
        <p:txBody>
          <a:bodyPr/>
          <a:lstStyle/>
          <a:p>
            <a:pPr>
              <a:defRPr/>
            </a:pPr>
            <a:fld id="{0F9EFE04-8026-4337-85C0-527C1CCBF4EB}" type="slidenum">
              <a:rPr lang="es-ES" altLang="es-MX" smtClean="0"/>
              <a:pPr>
                <a:defRPr/>
              </a:pPr>
              <a:t>41</a:t>
            </a:fld>
            <a:endParaRPr lang="es-ES" altLang="es-MX"/>
          </a:p>
        </p:txBody>
      </p:sp>
      <p:pic>
        <p:nvPicPr>
          <p:cNvPr id="7"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cstate="print">
            <a:extLst>
              <a:ext uri="{28A0092B-C50C-407E-A947-70E740481C1C}">
                <a14:useLocalDpi xmlns:a14="http://schemas.microsoft.com/office/drawing/2010/main" val="0"/>
              </a:ext>
            </a:extLst>
          </a:blip>
          <a:srcRect l="444" r="-444" b="24647"/>
          <a:stretch/>
        </p:blipFill>
        <p:spPr>
          <a:xfrm>
            <a:off x="3397990" y="4005064"/>
            <a:ext cx="3094234" cy="2563974"/>
          </a:xfrm>
          <a:prstGeom prst="rect">
            <a:avLst/>
          </a:prstGeom>
        </p:spPr>
      </p:pic>
    </p:spTree>
    <p:extLst>
      <p:ext uri="{BB962C8B-B14F-4D97-AF65-F5344CB8AC3E}">
        <p14:creationId xmlns:p14="http://schemas.microsoft.com/office/powerpoint/2010/main" val="25636254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2348880"/>
            <a:ext cx="6096000" cy="3657599"/>
          </a:xfrm>
        </p:spPr>
        <p:txBody>
          <a:bodyPr>
            <a:normAutofit/>
          </a:bodyPr>
          <a:lstStyle/>
          <a:p>
            <a:pPr>
              <a:defRPr/>
            </a:pPr>
            <a:r>
              <a:rPr lang="es-ES" sz="2800" dirty="0" smtClean="0"/>
              <a:t>Interrogatorio</a:t>
            </a:r>
          </a:p>
          <a:p>
            <a:pPr lvl="1">
              <a:defRPr/>
            </a:pPr>
            <a:r>
              <a:rPr lang="es-ES" sz="2400" dirty="0" smtClean="0"/>
              <a:t>Ficha de identificación </a:t>
            </a:r>
          </a:p>
          <a:p>
            <a:pPr lvl="1">
              <a:defRPr/>
            </a:pPr>
            <a:r>
              <a:rPr lang="es-ES" sz="2400" dirty="0" smtClean="0"/>
              <a:t>Grupo étnico</a:t>
            </a:r>
          </a:p>
          <a:p>
            <a:pPr lvl="1">
              <a:defRPr/>
            </a:pPr>
            <a:r>
              <a:rPr lang="es-ES" sz="2400" dirty="0" smtClean="0"/>
              <a:t>Antecedentes heredo-familiares, Antecedentes personales patológicos </a:t>
            </a:r>
          </a:p>
          <a:p>
            <a:pPr lvl="1">
              <a:defRPr/>
            </a:pPr>
            <a:r>
              <a:rPr lang="es-ES" sz="2400" dirty="0" smtClean="0"/>
              <a:t>Antecedentes personales no patológicos</a:t>
            </a:r>
          </a:p>
          <a:p>
            <a:pPr lvl="1">
              <a:defRPr/>
            </a:pPr>
            <a:r>
              <a:rPr lang="es-ES" sz="2400" dirty="0" smtClean="0"/>
              <a:t>Interrogatorio por aparatos y sistemas</a:t>
            </a:r>
          </a:p>
          <a:p>
            <a:pPr>
              <a:defRPr/>
            </a:pPr>
            <a:endParaRPr lang="es-ES" sz="2800" dirty="0"/>
          </a:p>
        </p:txBody>
      </p:sp>
      <p:sp>
        <p:nvSpPr>
          <p:cNvPr id="2" name="1 Título"/>
          <p:cNvSpPr>
            <a:spLocks noGrp="1"/>
          </p:cNvSpPr>
          <p:nvPr>
            <p:ph type="title"/>
          </p:nvPr>
        </p:nvSpPr>
        <p:spPr>
          <a:xfrm>
            <a:off x="683568" y="380504"/>
            <a:ext cx="7543800" cy="914400"/>
          </a:xfrm>
        </p:spPr>
        <p:txBody>
          <a:bodyPr/>
          <a:lstStyle/>
          <a:p>
            <a:pPr>
              <a:defRPr/>
            </a:pPr>
            <a:r>
              <a:rPr lang="es-ES" dirty="0" smtClean="0"/>
              <a:t>Historia clínica</a:t>
            </a:r>
            <a:endParaRPr lang="es-ES" dirty="0"/>
          </a:p>
        </p:txBody>
      </p:sp>
      <p:sp>
        <p:nvSpPr>
          <p:cNvPr id="5" name="4 Marcador de número de diapositiva"/>
          <p:cNvSpPr>
            <a:spLocks noGrp="1"/>
          </p:cNvSpPr>
          <p:nvPr>
            <p:ph type="sldNum" sz="quarter" idx="11"/>
          </p:nvPr>
        </p:nvSpPr>
        <p:spPr/>
        <p:txBody>
          <a:bodyPr/>
          <a:lstStyle/>
          <a:p>
            <a:pPr>
              <a:defRPr/>
            </a:pPr>
            <a:fld id="{795FF269-991F-48A2-A6A9-9B2E12861552}" type="slidenum">
              <a:rPr lang="es-ES" altLang="es-MX" smtClean="0"/>
              <a:pPr>
                <a:defRPr/>
              </a:pPr>
              <a:t>42</a:t>
            </a:fld>
            <a:endParaRPr lang="es-ES" altLang="es-MX"/>
          </a:p>
        </p:txBody>
      </p:sp>
      <p:pic>
        <p:nvPicPr>
          <p:cNvPr id="51206" name="5 Imagen" descr="20120227110402_noticias20120224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90719" y="1268760"/>
            <a:ext cx="3262313"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9300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 y="2493963"/>
            <a:ext cx="8007350" cy="4191000"/>
          </a:xfrm>
        </p:spPr>
        <p:txBody>
          <a:bodyPr/>
          <a:lstStyle/>
          <a:p>
            <a:pPr>
              <a:defRPr/>
            </a:pPr>
            <a:r>
              <a:rPr lang="es-ES" sz="3600" dirty="0" smtClean="0"/>
              <a:t>Exploración física</a:t>
            </a:r>
          </a:p>
          <a:p>
            <a:pPr lvl="1">
              <a:defRPr/>
            </a:pPr>
            <a:r>
              <a:rPr lang="es-ES" sz="3200" dirty="0" err="1" smtClean="0"/>
              <a:t>Habitus</a:t>
            </a:r>
            <a:r>
              <a:rPr lang="es-ES" sz="3200" dirty="0" smtClean="0"/>
              <a:t> exterior</a:t>
            </a:r>
          </a:p>
          <a:p>
            <a:pPr lvl="1">
              <a:defRPr/>
            </a:pPr>
            <a:r>
              <a:rPr lang="es-ES" sz="3200" dirty="0" smtClean="0"/>
              <a:t>Signos vitales</a:t>
            </a:r>
          </a:p>
          <a:p>
            <a:pPr lvl="1">
              <a:defRPr/>
            </a:pPr>
            <a:r>
              <a:rPr lang="es-ES" sz="3200" dirty="0" smtClean="0"/>
              <a:t>Peso y talla</a:t>
            </a:r>
          </a:p>
          <a:p>
            <a:pPr lvl="1">
              <a:defRPr/>
            </a:pPr>
            <a:r>
              <a:rPr lang="es-ES" sz="3200" dirty="0" smtClean="0"/>
              <a:t>Datos de la cavidad bucal, cabeza, cuello, tórax, abdomen y miembros.</a:t>
            </a:r>
          </a:p>
          <a:p>
            <a:pPr>
              <a:defRPr/>
            </a:pPr>
            <a:endParaRPr lang="es-ES" sz="3600" dirty="0"/>
          </a:p>
        </p:txBody>
      </p:sp>
      <p:sp>
        <p:nvSpPr>
          <p:cNvPr id="2" name="1 Título"/>
          <p:cNvSpPr>
            <a:spLocks noGrp="1"/>
          </p:cNvSpPr>
          <p:nvPr>
            <p:ph type="title"/>
          </p:nvPr>
        </p:nvSpPr>
        <p:spPr>
          <a:xfrm>
            <a:off x="971600" y="228600"/>
            <a:ext cx="7543800" cy="914400"/>
          </a:xfrm>
        </p:spPr>
        <p:txBody>
          <a:bodyPr/>
          <a:lstStyle/>
          <a:p>
            <a:pPr>
              <a:defRPr/>
            </a:pPr>
            <a:r>
              <a:rPr lang="es-ES" dirty="0" smtClean="0"/>
              <a:t>Historia Clínica</a:t>
            </a:r>
            <a:endParaRPr lang="es-ES" dirty="0"/>
          </a:p>
        </p:txBody>
      </p:sp>
      <p:sp>
        <p:nvSpPr>
          <p:cNvPr id="5" name="4 Marcador de número de diapositiva"/>
          <p:cNvSpPr>
            <a:spLocks noGrp="1"/>
          </p:cNvSpPr>
          <p:nvPr>
            <p:ph type="sldNum" sz="quarter" idx="11"/>
          </p:nvPr>
        </p:nvSpPr>
        <p:spPr/>
        <p:txBody>
          <a:bodyPr/>
          <a:lstStyle/>
          <a:p>
            <a:pPr>
              <a:defRPr/>
            </a:pPr>
            <a:fld id="{14156DA1-57E4-41E7-BD67-488EAFB4B702}" type="slidenum">
              <a:rPr lang="es-ES" altLang="es-MX" smtClean="0"/>
              <a:pPr>
                <a:defRPr/>
              </a:pPr>
              <a:t>43</a:t>
            </a:fld>
            <a:endParaRPr lang="es-ES" altLang="es-MX"/>
          </a:p>
        </p:txBody>
      </p:sp>
      <p:pic>
        <p:nvPicPr>
          <p:cNvPr id="52230" name="5 Imagen" descr="0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646852"/>
            <a:ext cx="3146102" cy="235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1194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85801"/>
            <a:ext cx="7690048" cy="3657599"/>
          </a:xfrm>
        </p:spPr>
        <p:txBody>
          <a:bodyPr>
            <a:normAutofit/>
          </a:bodyPr>
          <a:lstStyle/>
          <a:p>
            <a:pPr>
              <a:defRPr/>
            </a:pPr>
            <a:r>
              <a:rPr lang="es-ES" sz="2800" dirty="0" smtClean="0"/>
              <a:t>Deberá elaborarla el estomatólogo cada vez que proporciona atención al paciente. </a:t>
            </a:r>
            <a:endParaRPr lang="es-ES" sz="2800" dirty="0"/>
          </a:p>
        </p:txBody>
      </p:sp>
      <p:sp>
        <p:nvSpPr>
          <p:cNvPr id="2" name="1 Título"/>
          <p:cNvSpPr>
            <a:spLocks noGrp="1"/>
          </p:cNvSpPr>
          <p:nvPr>
            <p:ph type="title"/>
          </p:nvPr>
        </p:nvSpPr>
        <p:spPr>
          <a:xfrm>
            <a:off x="1038225" y="228600"/>
            <a:ext cx="7543800" cy="914400"/>
          </a:xfrm>
        </p:spPr>
        <p:txBody>
          <a:bodyPr/>
          <a:lstStyle/>
          <a:p>
            <a:pPr>
              <a:defRPr/>
            </a:pPr>
            <a:r>
              <a:rPr lang="es-ES" dirty="0" smtClean="0"/>
              <a:t>Nota de evolución</a:t>
            </a:r>
            <a:endParaRPr lang="es-ES" dirty="0"/>
          </a:p>
        </p:txBody>
      </p:sp>
      <p:sp>
        <p:nvSpPr>
          <p:cNvPr id="5" name="4 Marcador de número de diapositiva"/>
          <p:cNvSpPr>
            <a:spLocks noGrp="1"/>
          </p:cNvSpPr>
          <p:nvPr>
            <p:ph type="sldNum" sz="quarter" idx="11"/>
          </p:nvPr>
        </p:nvSpPr>
        <p:spPr/>
        <p:txBody>
          <a:bodyPr/>
          <a:lstStyle/>
          <a:p>
            <a:pPr>
              <a:defRPr/>
            </a:pPr>
            <a:fld id="{7310DA27-3C62-4E9B-AAE1-BC3426CE3DD1}" type="slidenum">
              <a:rPr lang="es-ES" altLang="es-MX" smtClean="0"/>
              <a:pPr>
                <a:defRPr/>
              </a:pPr>
              <a:t>44</a:t>
            </a:fld>
            <a:endParaRPr lang="es-ES" altLang="es-MX"/>
          </a:p>
        </p:txBody>
      </p:sp>
      <p:pic>
        <p:nvPicPr>
          <p:cNvPr id="53254" name="5 Imagen" descr="paciente-con-el-dentista-tratamiento-dental-18458527.jpg"/>
          <p:cNvPicPr>
            <a:picLocks noChangeAspect="1"/>
          </p:cNvPicPr>
          <p:nvPr/>
        </p:nvPicPr>
        <p:blipFill>
          <a:blip r:embed="rId3">
            <a:extLst>
              <a:ext uri="{28A0092B-C50C-407E-A947-70E740481C1C}">
                <a14:useLocalDpi xmlns:a14="http://schemas.microsoft.com/office/drawing/2010/main" val="0"/>
              </a:ext>
            </a:extLst>
          </a:blip>
          <a:srcRect b="5319"/>
          <a:stretch>
            <a:fillRect/>
          </a:stretch>
        </p:blipFill>
        <p:spPr bwMode="auto">
          <a:xfrm>
            <a:off x="3714750" y="3314700"/>
            <a:ext cx="2190750"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38494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988840"/>
            <a:ext cx="6984776" cy="3657599"/>
          </a:xfrm>
        </p:spPr>
        <p:txBody>
          <a:bodyPr>
            <a:normAutofit/>
          </a:bodyPr>
          <a:lstStyle/>
          <a:p>
            <a:pPr>
              <a:buFont typeface="Wingdings" pitchFamily="2" charset="2"/>
              <a:buNone/>
              <a:defRPr/>
            </a:pPr>
            <a:r>
              <a:rPr lang="es-ES" sz="2800" b="1" dirty="0" smtClean="0"/>
              <a:t>Características</a:t>
            </a:r>
            <a:r>
              <a:rPr lang="es-ES" sz="2800" dirty="0" smtClean="0"/>
              <a:t>:</a:t>
            </a:r>
          </a:p>
          <a:p>
            <a:pPr>
              <a:defRPr/>
            </a:pPr>
            <a:r>
              <a:rPr lang="es-ES" sz="2800" dirty="0" smtClean="0"/>
              <a:t>Lenguaje técnico-médico</a:t>
            </a:r>
          </a:p>
          <a:p>
            <a:pPr>
              <a:defRPr/>
            </a:pPr>
            <a:r>
              <a:rPr lang="es-ES" sz="2800" dirty="0" smtClean="0"/>
              <a:t>Sin abreviaturas</a:t>
            </a:r>
          </a:p>
          <a:p>
            <a:pPr>
              <a:defRPr/>
            </a:pPr>
            <a:r>
              <a:rPr lang="es-ES" sz="2800" dirty="0" smtClean="0"/>
              <a:t>Letra legible</a:t>
            </a:r>
          </a:p>
          <a:p>
            <a:pPr>
              <a:defRPr/>
            </a:pPr>
            <a:r>
              <a:rPr lang="es-ES" sz="2800" dirty="0" smtClean="0"/>
              <a:t>Sin enmendaduras ni tachaduras </a:t>
            </a:r>
          </a:p>
          <a:p>
            <a:pPr>
              <a:defRPr/>
            </a:pPr>
            <a:r>
              <a:rPr lang="es-ES" sz="2800" dirty="0" smtClean="0"/>
              <a:t>Conservarse en buen estado.</a:t>
            </a:r>
          </a:p>
          <a:p>
            <a:pPr>
              <a:defRPr/>
            </a:pPr>
            <a:endParaRPr lang="es-ES" sz="2800" dirty="0"/>
          </a:p>
        </p:txBody>
      </p:sp>
      <p:sp>
        <p:nvSpPr>
          <p:cNvPr id="2" name="1 Título"/>
          <p:cNvSpPr>
            <a:spLocks noGrp="1"/>
          </p:cNvSpPr>
          <p:nvPr>
            <p:ph type="title"/>
          </p:nvPr>
        </p:nvSpPr>
        <p:spPr>
          <a:xfrm>
            <a:off x="876063" y="332957"/>
            <a:ext cx="7543800" cy="914400"/>
          </a:xfrm>
        </p:spPr>
        <p:txBody>
          <a:bodyPr/>
          <a:lstStyle/>
          <a:p>
            <a:pPr>
              <a:defRPr/>
            </a:pPr>
            <a:r>
              <a:rPr lang="es-ES" dirty="0" smtClean="0"/>
              <a:t>Nota de evolución</a:t>
            </a:r>
            <a:endParaRPr lang="es-ES" dirty="0"/>
          </a:p>
        </p:txBody>
      </p:sp>
      <p:sp>
        <p:nvSpPr>
          <p:cNvPr id="5" name="4 Marcador de número de diapositiva"/>
          <p:cNvSpPr>
            <a:spLocks noGrp="1"/>
          </p:cNvSpPr>
          <p:nvPr>
            <p:ph type="sldNum" sz="quarter" idx="11"/>
          </p:nvPr>
        </p:nvSpPr>
        <p:spPr/>
        <p:txBody>
          <a:bodyPr/>
          <a:lstStyle/>
          <a:p>
            <a:pPr>
              <a:defRPr/>
            </a:pPr>
            <a:fld id="{F09215FB-FEBD-40BC-86CE-09CCE472A912}" type="slidenum">
              <a:rPr lang="es-ES" altLang="es-MX" smtClean="0"/>
              <a:pPr>
                <a:defRPr/>
              </a:pPr>
              <a:t>45</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4473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412776"/>
            <a:ext cx="7560840" cy="4608512"/>
          </a:xfrm>
        </p:spPr>
        <p:txBody>
          <a:bodyPr>
            <a:noAutofit/>
          </a:bodyPr>
          <a:lstStyle/>
          <a:p>
            <a:pPr>
              <a:buFont typeface="Wingdings" pitchFamily="2" charset="2"/>
              <a:buNone/>
              <a:defRPr/>
            </a:pPr>
            <a:r>
              <a:rPr lang="es-ES" sz="2800" dirty="0" smtClean="0"/>
              <a:t>Deben contener:</a:t>
            </a:r>
          </a:p>
          <a:p>
            <a:pPr>
              <a:defRPr/>
            </a:pPr>
            <a:r>
              <a:rPr lang="es-ES" sz="2800" dirty="0" smtClean="0"/>
              <a:t>Nombre completo del paciente,  edad, sexo y número de expediente.</a:t>
            </a:r>
          </a:p>
          <a:p>
            <a:pPr>
              <a:defRPr/>
            </a:pPr>
            <a:r>
              <a:rPr lang="es-ES" sz="2800" dirty="0" smtClean="0"/>
              <a:t>Fecha, hora y nombre completo de quien la elabora.</a:t>
            </a:r>
          </a:p>
          <a:p>
            <a:pPr>
              <a:defRPr/>
            </a:pPr>
            <a:r>
              <a:rPr lang="es-ES" sz="2800" dirty="0" smtClean="0"/>
              <a:t>Firma autógrafa, electrónica o digital</a:t>
            </a:r>
          </a:p>
          <a:p>
            <a:pPr>
              <a:buFont typeface="Wingdings" pitchFamily="2" charset="2"/>
              <a:buNone/>
              <a:defRPr/>
            </a:pPr>
            <a:endParaRPr lang="es-ES" sz="2800" dirty="0"/>
          </a:p>
        </p:txBody>
      </p:sp>
      <p:sp>
        <p:nvSpPr>
          <p:cNvPr id="2" name="1 Título"/>
          <p:cNvSpPr>
            <a:spLocks noGrp="1"/>
          </p:cNvSpPr>
          <p:nvPr>
            <p:ph type="title"/>
          </p:nvPr>
        </p:nvSpPr>
        <p:spPr>
          <a:xfrm>
            <a:off x="759454" y="212725"/>
            <a:ext cx="7543800" cy="914400"/>
          </a:xfrm>
        </p:spPr>
        <p:txBody>
          <a:bodyPr/>
          <a:lstStyle/>
          <a:p>
            <a:pPr>
              <a:defRPr/>
            </a:pPr>
            <a:r>
              <a:rPr lang="es-ES" dirty="0" smtClean="0"/>
              <a:t>Nota de Evolución</a:t>
            </a:r>
            <a:endParaRPr lang="es-ES" dirty="0"/>
          </a:p>
        </p:txBody>
      </p:sp>
      <p:sp>
        <p:nvSpPr>
          <p:cNvPr id="5" name="4 Marcador de número de diapositiva"/>
          <p:cNvSpPr>
            <a:spLocks noGrp="1"/>
          </p:cNvSpPr>
          <p:nvPr>
            <p:ph type="sldNum" sz="quarter" idx="11"/>
          </p:nvPr>
        </p:nvSpPr>
        <p:spPr/>
        <p:txBody>
          <a:bodyPr/>
          <a:lstStyle/>
          <a:p>
            <a:pPr>
              <a:defRPr/>
            </a:pPr>
            <a:fld id="{4AA7FF46-93E2-4718-9703-63B94083BB62}" type="slidenum">
              <a:rPr lang="es-ES" altLang="es-MX" smtClean="0"/>
              <a:pPr>
                <a:defRPr/>
              </a:pPr>
              <a:t>46</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5585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714500"/>
            <a:ext cx="8007350" cy="4191000"/>
          </a:xfrm>
        </p:spPr>
        <p:txBody>
          <a:bodyPr>
            <a:normAutofit/>
          </a:bodyPr>
          <a:lstStyle/>
          <a:p>
            <a:pPr>
              <a:defRPr/>
            </a:pPr>
            <a:r>
              <a:rPr lang="es-ES" sz="3200" dirty="0" smtClean="0"/>
              <a:t>Debe incluir:</a:t>
            </a:r>
            <a:endParaRPr lang="es-ES" sz="2000" dirty="0" smtClean="0"/>
          </a:p>
          <a:p>
            <a:pPr lvl="1">
              <a:defRPr/>
            </a:pPr>
            <a:r>
              <a:rPr lang="es-ES" sz="2800" dirty="0" smtClean="0"/>
              <a:t>Nombre y firma del paciente o representante legal.</a:t>
            </a:r>
          </a:p>
          <a:p>
            <a:pPr lvl="1">
              <a:defRPr/>
            </a:pPr>
            <a:r>
              <a:rPr lang="es-ES" sz="2800" dirty="0" smtClean="0"/>
              <a:t>Actividad realizada</a:t>
            </a:r>
          </a:p>
          <a:p>
            <a:pPr lvl="1">
              <a:defRPr/>
            </a:pPr>
            <a:r>
              <a:rPr lang="es-ES" sz="2800" dirty="0" smtClean="0"/>
              <a:t>Tratamiento e indicaciones estomatológicas; en el caso de medicamentos señalar dosis, vía de administración y periodicidad.</a:t>
            </a:r>
          </a:p>
          <a:p>
            <a:pPr lvl="1">
              <a:defRPr/>
            </a:pPr>
            <a:endParaRPr lang="es-ES" sz="2800" dirty="0"/>
          </a:p>
        </p:txBody>
      </p:sp>
      <p:sp>
        <p:nvSpPr>
          <p:cNvPr id="2" name="1 Título"/>
          <p:cNvSpPr>
            <a:spLocks noGrp="1"/>
          </p:cNvSpPr>
          <p:nvPr>
            <p:ph type="title"/>
          </p:nvPr>
        </p:nvSpPr>
        <p:spPr>
          <a:xfrm>
            <a:off x="844550" y="228600"/>
            <a:ext cx="7543800" cy="914400"/>
          </a:xfrm>
        </p:spPr>
        <p:txBody>
          <a:bodyPr/>
          <a:lstStyle/>
          <a:p>
            <a:pPr>
              <a:defRPr/>
            </a:pPr>
            <a:r>
              <a:rPr lang="es-ES" dirty="0" smtClean="0"/>
              <a:t>Nota de evolución </a:t>
            </a:r>
            <a:endParaRPr lang="es-ES" dirty="0"/>
          </a:p>
        </p:txBody>
      </p:sp>
      <p:sp>
        <p:nvSpPr>
          <p:cNvPr id="5" name="4 Marcador de número de diapositiva"/>
          <p:cNvSpPr>
            <a:spLocks noGrp="1"/>
          </p:cNvSpPr>
          <p:nvPr>
            <p:ph type="sldNum" sz="quarter" idx="11"/>
          </p:nvPr>
        </p:nvSpPr>
        <p:spPr/>
        <p:txBody>
          <a:bodyPr/>
          <a:lstStyle/>
          <a:p>
            <a:pPr>
              <a:defRPr/>
            </a:pPr>
            <a:fld id="{9BC078CF-BE40-45EC-A729-9F643689C2CC}" type="slidenum">
              <a:rPr lang="es-ES" altLang="es-MX" smtClean="0"/>
              <a:pPr>
                <a:defRPr/>
              </a:pPr>
              <a:t>47</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39304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8814" y="908720"/>
            <a:ext cx="7848798" cy="3967335"/>
          </a:xfrm>
        </p:spPr>
        <p:txBody>
          <a:bodyPr>
            <a:normAutofit/>
          </a:bodyPr>
          <a:lstStyle/>
          <a:p>
            <a:pPr>
              <a:defRPr/>
            </a:pPr>
            <a:r>
              <a:rPr lang="es-ES" sz="2400" dirty="0" smtClean="0"/>
              <a:t>La solicitud deberá elaborarla el estomatólogo cuando se requiera y quedará asentada en el expediente clínico. </a:t>
            </a:r>
          </a:p>
          <a:p>
            <a:pPr>
              <a:defRPr/>
            </a:pPr>
            <a:r>
              <a:rPr lang="es-ES" sz="2400" dirty="0" smtClean="0"/>
              <a:t>Debe incluir:</a:t>
            </a:r>
          </a:p>
          <a:p>
            <a:pPr lvl="1">
              <a:defRPr/>
            </a:pPr>
            <a:r>
              <a:rPr lang="es-ES" sz="2000" dirty="0" smtClean="0"/>
              <a:t>Nombre a quien se dirige</a:t>
            </a:r>
          </a:p>
          <a:p>
            <a:pPr lvl="1">
              <a:defRPr/>
            </a:pPr>
            <a:r>
              <a:rPr lang="es-ES" sz="2000" dirty="0" smtClean="0"/>
              <a:t>Criterios de diagnóstico</a:t>
            </a:r>
          </a:p>
          <a:p>
            <a:pPr lvl="1">
              <a:defRPr/>
            </a:pPr>
            <a:r>
              <a:rPr lang="es-ES" sz="2000" dirty="0" smtClean="0"/>
              <a:t>Estudios de gabinete y laboratorio</a:t>
            </a:r>
          </a:p>
          <a:p>
            <a:pPr lvl="1">
              <a:defRPr/>
            </a:pPr>
            <a:r>
              <a:rPr lang="es-ES" sz="2000" dirty="0" smtClean="0"/>
              <a:t>Sugerencias de diagnóstico y tratamiento</a:t>
            </a:r>
          </a:p>
        </p:txBody>
      </p:sp>
      <p:sp>
        <p:nvSpPr>
          <p:cNvPr id="2" name="1 Título"/>
          <p:cNvSpPr>
            <a:spLocks noGrp="1"/>
          </p:cNvSpPr>
          <p:nvPr>
            <p:ph type="title"/>
          </p:nvPr>
        </p:nvSpPr>
        <p:spPr>
          <a:xfrm>
            <a:off x="753531" y="126391"/>
            <a:ext cx="7543800" cy="914400"/>
          </a:xfrm>
        </p:spPr>
        <p:txBody>
          <a:bodyPr/>
          <a:lstStyle/>
          <a:p>
            <a:pPr>
              <a:defRPr/>
            </a:pPr>
            <a:r>
              <a:rPr lang="es-ES" dirty="0" smtClean="0"/>
              <a:t>Nota de interconsulta</a:t>
            </a:r>
            <a:endParaRPr lang="es-ES" dirty="0"/>
          </a:p>
        </p:txBody>
      </p:sp>
      <p:sp>
        <p:nvSpPr>
          <p:cNvPr id="5" name="4 Marcador de número de diapositiva"/>
          <p:cNvSpPr>
            <a:spLocks noGrp="1"/>
          </p:cNvSpPr>
          <p:nvPr>
            <p:ph type="sldNum" sz="quarter" idx="11"/>
          </p:nvPr>
        </p:nvSpPr>
        <p:spPr/>
        <p:txBody>
          <a:bodyPr/>
          <a:lstStyle/>
          <a:p>
            <a:pPr>
              <a:defRPr/>
            </a:pPr>
            <a:fld id="{96B290F3-A4C0-4BA4-AB52-4BB7D956BD0A}" type="slidenum">
              <a:rPr lang="es-ES" altLang="es-MX" smtClean="0"/>
              <a:pPr>
                <a:defRPr/>
              </a:pPr>
              <a:t>48</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7948" y="4447427"/>
            <a:ext cx="3871714" cy="2237985"/>
          </a:xfrm>
          <a:prstGeom prst="rect">
            <a:avLst/>
          </a:prstGeom>
        </p:spPr>
      </p:pic>
    </p:spTree>
    <p:extLst>
      <p:ext uri="{BB962C8B-B14F-4D97-AF65-F5344CB8AC3E}">
        <p14:creationId xmlns:p14="http://schemas.microsoft.com/office/powerpoint/2010/main" val="36092469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0802" y="1340769"/>
            <a:ext cx="7463606" cy="3456384"/>
          </a:xfrm>
        </p:spPr>
        <p:txBody>
          <a:bodyPr>
            <a:normAutofit/>
          </a:bodyPr>
          <a:lstStyle/>
          <a:p>
            <a:pPr algn="just">
              <a:defRPr/>
            </a:pPr>
            <a:r>
              <a:rPr lang="es-ES" sz="2400" dirty="0" smtClean="0"/>
              <a:t>Documentos escritos, signados por el paciente o su representante legal o familiar más cercano en vínculo, mediante los cuales se acepta un procedimiento médico o quirúrgico con fines diagnósticos, terapéuticos, </a:t>
            </a:r>
            <a:r>
              <a:rPr lang="es-ES" sz="2400" dirty="0" err="1" smtClean="0"/>
              <a:t>rehabilitatorios</a:t>
            </a:r>
            <a:r>
              <a:rPr lang="es-ES" sz="2400" dirty="0" smtClean="0"/>
              <a:t>, paliativos o de investigación, una vez que se ha recibido información de los riesgos y beneficios esperados para el paciente.</a:t>
            </a:r>
            <a:endParaRPr lang="es-ES" sz="2400" dirty="0"/>
          </a:p>
        </p:txBody>
      </p:sp>
      <p:sp>
        <p:nvSpPr>
          <p:cNvPr id="2" name="1 Título"/>
          <p:cNvSpPr>
            <a:spLocks noGrp="1"/>
          </p:cNvSpPr>
          <p:nvPr>
            <p:ph type="title"/>
          </p:nvPr>
        </p:nvSpPr>
        <p:spPr>
          <a:xfrm>
            <a:off x="844550" y="398967"/>
            <a:ext cx="7543800" cy="914400"/>
          </a:xfrm>
        </p:spPr>
        <p:txBody>
          <a:bodyPr>
            <a:noAutofit/>
          </a:bodyPr>
          <a:lstStyle/>
          <a:p>
            <a:pPr>
              <a:defRPr/>
            </a:pPr>
            <a:r>
              <a:rPr lang="es-ES" sz="4000" dirty="0" smtClean="0"/>
              <a:t>Carta de consentimiento informado</a:t>
            </a:r>
            <a:endParaRPr lang="es-ES" sz="4000" dirty="0"/>
          </a:p>
        </p:txBody>
      </p:sp>
      <p:sp>
        <p:nvSpPr>
          <p:cNvPr id="5" name="4 Marcador de número de diapositiva"/>
          <p:cNvSpPr>
            <a:spLocks noGrp="1"/>
          </p:cNvSpPr>
          <p:nvPr>
            <p:ph type="sldNum" sz="quarter" idx="11"/>
          </p:nvPr>
        </p:nvSpPr>
        <p:spPr/>
        <p:txBody>
          <a:bodyPr/>
          <a:lstStyle/>
          <a:p>
            <a:pPr>
              <a:defRPr/>
            </a:pPr>
            <a:fld id="{59AB98A7-C934-4969-9006-A81C3EFB93FD}" type="slidenum">
              <a:rPr lang="es-ES" altLang="es-MX" smtClean="0"/>
              <a:pPr>
                <a:defRPr/>
              </a:pPr>
              <a:t>49</a:t>
            </a:fld>
            <a:endParaRPr lang="es-ES" altLang="es-MX"/>
          </a:p>
        </p:txBody>
      </p:sp>
      <p:pic>
        <p:nvPicPr>
          <p:cNvPr id="58374" name="5 Imagen" descr="30356_53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4581128"/>
            <a:ext cx="3071813"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1552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2564904"/>
            <a:ext cx="7902078" cy="4176464"/>
          </a:xfrm>
        </p:spPr>
        <p:txBody>
          <a:bodyPr>
            <a:normAutofit/>
          </a:bodyPr>
          <a:lstStyle/>
          <a:p>
            <a:pPr algn="just">
              <a:defRPr/>
            </a:pPr>
            <a:r>
              <a:rPr lang="es-MX" sz="2400" dirty="0" smtClean="0"/>
              <a:t>El participante, analizará las causas del actual comportamiento humano de los hombres de ciencia y de los seres humanos en general con el fin de que, al final del curso, sea capaz de describirlas.  Al ser estas las mismas causas que dieron origen a la formación de un Código de conducta, el participante tendrá la capacidad de comprender y describir  los estatutos establecidos en el actual Código de Bioética para el Personal de Salud Bucal y así lograr su cabal cumplimiento por convicción propia.</a:t>
            </a:r>
            <a:endParaRPr lang="es-ES" sz="2400" dirty="0" smtClean="0"/>
          </a:p>
          <a:p>
            <a:pPr marL="0" indent="0" algn="just">
              <a:buNone/>
              <a:defRPr/>
            </a:pPr>
            <a:endParaRPr lang="es-ES" sz="2400" dirty="0" smtClean="0"/>
          </a:p>
          <a:p>
            <a:pPr algn="just">
              <a:defRPr/>
            </a:pPr>
            <a:endParaRPr lang="es-ES" sz="2400" dirty="0"/>
          </a:p>
        </p:txBody>
      </p:sp>
      <p:sp>
        <p:nvSpPr>
          <p:cNvPr id="2" name="1 Título"/>
          <p:cNvSpPr>
            <a:spLocks noGrp="1"/>
          </p:cNvSpPr>
          <p:nvPr>
            <p:ph type="title"/>
          </p:nvPr>
        </p:nvSpPr>
        <p:spPr>
          <a:xfrm>
            <a:off x="916632" y="620688"/>
            <a:ext cx="7543800" cy="1440160"/>
          </a:xfrm>
        </p:spPr>
        <p:txBody>
          <a:bodyPr>
            <a:normAutofit fontScale="90000"/>
          </a:bodyPr>
          <a:lstStyle/>
          <a:p>
            <a:pPr algn="ctr">
              <a:defRPr/>
            </a:pPr>
            <a:r>
              <a:rPr lang="es-ES" sz="4000" dirty="0" smtClean="0"/>
              <a:t/>
            </a:r>
            <a:br>
              <a:rPr lang="es-ES" sz="4000" dirty="0" smtClean="0"/>
            </a:br>
            <a:r>
              <a:rPr lang="es-ES" sz="4000" dirty="0" smtClean="0"/>
              <a:t/>
            </a:r>
            <a:br>
              <a:rPr lang="es-ES" sz="4000" dirty="0" smtClean="0"/>
            </a:br>
            <a:r>
              <a:rPr lang="es-ES" sz="4000" dirty="0"/>
              <a:t/>
            </a:r>
            <a:br>
              <a:rPr lang="es-ES" sz="4000" dirty="0"/>
            </a:br>
            <a:r>
              <a:rPr lang="es-ES" sz="4000" dirty="0" smtClean="0"/>
              <a:t/>
            </a:r>
            <a:br>
              <a:rPr lang="es-ES" sz="4000" dirty="0" smtClean="0"/>
            </a:br>
            <a:r>
              <a:rPr lang="es-ES" sz="4000" dirty="0" smtClean="0"/>
              <a:t/>
            </a:r>
            <a:br>
              <a:rPr lang="es-ES" sz="4000" dirty="0" smtClean="0"/>
            </a:br>
            <a:r>
              <a:rPr lang="es-ES" sz="4000" dirty="0"/>
              <a:t/>
            </a:r>
            <a:br>
              <a:rPr lang="es-ES" sz="4000" dirty="0"/>
            </a:br>
            <a:r>
              <a:rPr lang="es-ES" sz="4000" dirty="0" smtClean="0"/>
              <a:t/>
            </a:r>
            <a:br>
              <a:rPr lang="es-ES" sz="4000" dirty="0" smtClean="0"/>
            </a:br>
            <a:r>
              <a:rPr lang="es-ES" sz="4000" dirty="0"/>
              <a:t/>
            </a:r>
            <a:br>
              <a:rPr lang="es-ES" sz="4000" dirty="0"/>
            </a:br>
            <a:r>
              <a:rPr lang="es-ES" sz="4000" dirty="0" smtClean="0"/>
              <a:t/>
            </a:r>
            <a:br>
              <a:rPr lang="es-ES" sz="4000" dirty="0" smtClean="0"/>
            </a:br>
            <a:r>
              <a:rPr lang="es-ES" sz="4000" dirty="0"/>
              <a:t/>
            </a:r>
            <a:br>
              <a:rPr lang="es-ES" sz="4000" dirty="0"/>
            </a:br>
            <a:r>
              <a:rPr lang="es-ES" sz="4000" dirty="0" smtClean="0"/>
              <a:t/>
            </a:r>
            <a:br>
              <a:rPr lang="es-ES" sz="4000" dirty="0" smtClean="0"/>
            </a:br>
            <a:r>
              <a:rPr lang="es-ES" sz="4000" dirty="0"/>
              <a:t/>
            </a:r>
            <a:br>
              <a:rPr lang="es-ES" sz="4000" dirty="0"/>
            </a:br>
            <a:r>
              <a:rPr lang="es-ES" sz="4000" dirty="0" smtClean="0"/>
              <a:t/>
            </a:r>
            <a:br>
              <a:rPr lang="es-ES" sz="4000" dirty="0" smtClean="0"/>
            </a:br>
            <a:r>
              <a:rPr lang="es-ES" sz="4000" dirty="0"/>
              <a:t/>
            </a:r>
            <a:br>
              <a:rPr lang="es-ES" sz="4000" dirty="0"/>
            </a:br>
            <a:r>
              <a:rPr lang="es-ES" sz="4000" dirty="0" smtClean="0"/>
              <a:t> </a:t>
            </a:r>
            <a:br>
              <a:rPr lang="es-ES" sz="4000" dirty="0" smtClean="0"/>
            </a:br>
            <a:r>
              <a:rPr lang="es-ES" sz="4000" dirty="0"/>
              <a:t/>
            </a:r>
            <a:br>
              <a:rPr lang="es-ES" sz="4000" dirty="0"/>
            </a:br>
            <a:r>
              <a:rPr lang="es-ES" sz="4000" dirty="0" smtClean="0"/>
              <a:t>PROPÓSITO DE LA UNIDAD DE APRENDIZAJE</a:t>
            </a:r>
            <a:br>
              <a:rPr lang="es-ES" sz="4000" dirty="0" smtClean="0"/>
            </a:br>
            <a:endParaRPr lang="es-ES" sz="4000" dirty="0"/>
          </a:p>
        </p:txBody>
      </p:sp>
      <p:sp>
        <p:nvSpPr>
          <p:cNvPr id="4" name="3 Marcador de número de diapositiva"/>
          <p:cNvSpPr>
            <a:spLocks noGrp="1"/>
          </p:cNvSpPr>
          <p:nvPr>
            <p:ph type="sldNum" sz="quarter" idx="11"/>
          </p:nvPr>
        </p:nvSpPr>
        <p:spPr/>
        <p:txBody>
          <a:bodyPr/>
          <a:lstStyle/>
          <a:p>
            <a:pPr>
              <a:defRPr/>
            </a:pPr>
            <a:fld id="{7EFFD78F-6D7C-48EB-84EA-B71A414E5052}" type="slidenum">
              <a:rPr lang="es-ES" altLang="es-MX" smtClean="0"/>
              <a:pPr>
                <a:defRPr/>
              </a:pPr>
              <a:t>5</a:t>
            </a:fld>
            <a:endParaRPr lang="es-ES" altLang="es-MX"/>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11397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35444" y="1340769"/>
            <a:ext cx="7869003" cy="3600400"/>
          </a:xfrm>
        </p:spPr>
        <p:txBody>
          <a:bodyPr>
            <a:normAutofit/>
          </a:bodyPr>
          <a:lstStyle/>
          <a:p>
            <a:pPr>
              <a:defRPr/>
            </a:pPr>
            <a:r>
              <a:rPr lang="es-ES" sz="2400" dirty="0" smtClean="0"/>
              <a:t>Debe expresarse en lenguaje sencillo sin usar terminología técnica, es revocable mientras no inicie el procedimiento y no obliga al estomatólogo a realizar u omitir un procedimiento cuando ello entrañe un riesgo injustificado al paciente.</a:t>
            </a:r>
            <a:endParaRPr lang="es-ES" sz="2400" dirty="0"/>
          </a:p>
        </p:txBody>
      </p:sp>
      <p:sp>
        <p:nvSpPr>
          <p:cNvPr id="2" name="1 Título"/>
          <p:cNvSpPr>
            <a:spLocks noGrp="1"/>
          </p:cNvSpPr>
          <p:nvPr>
            <p:ph type="title"/>
          </p:nvPr>
        </p:nvSpPr>
        <p:spPr>
          <a:xfrm>
            <a:off x="988640" y="570384"/>
            <a:ext cx="7543800" cy="914400"/>
          </a:xfrm>
        </p:spPr>
        <p:txBody>
          <a:bodyPr>
            <a:normAutofit fontScale="90000"/>
          </a:bodyPr>
          <a:lstStyle/>
          <a:p>
            <a:pPr>
              <a:defRPr/>
            </a:pPr>
            <a:r>
              <a:rPr lang="es-ES" dirty="0" smtClean="0"/>
              <a:t>Carta de consentimiento informado</a:t>
            </a:r>
            <a:endParaRPr lang="es-ES" dirty="0"/>
          </a:p>
        </p:txBody>
      </p:sp>
      <p:sp>
        <p:nvSpPr>
          <p:cNvPr id="5" name="4 Marcador de número de diapositiva"/>
          <p:cNvSpPr>
            <a:spLocks noGrp="1"/>
          </p:cNvSpPr>
          <p:nvPr>
            <p:ph type="sldNum" sz="quarter" idx="11"/>
          </p:nvPr>
        </p:nvSpPr>
        <p:spPr/>
        <p:txBody>
          <a:bodyPr/>
          <a:lstStyle/>
          <a:p>
            <a:pPr>
              <a:defRPr/>
            </a:pPr>
            <a:fld id="{D675EF51-87FC-4F81-AA8E-A9D98150DE3D}" type="slidenum">
              <a:rPr lang="es-ES" altLang="es-MX" smtClean="0"/>
              <a:pPr>
                <a:defRPr/>
              </a:pPr>
              <a:t>50</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48431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24744"/>
            <a:ext cx="8118102" cy="3657599"/>
          </a:xfrm>
        </p:spPr>
        <p:txBody>
          <a:bodyPr>
            <a:normAutofit/>
          </a:bodyPr>
          <a:lstStyle/>
          <a:p>
            <a:pPr>
              <a:defRPr/>
            </a:pPr>
            <a:r>
              <a:rPr lang="es-ES" sz="2400" dirty="0" smtClean="0"/>
              <a:t>El estomatólogo debe obtener cartas de consentimiento bajo información adicional a la prevista cuando el procedimiento lo requiera.</a:t>
            </a:r>
            <a:endParaRPr lang="es-ES" sz="2400" dirty="0"/>
          </a:p>
        </p:txBody>
      </p:sp>
      <p:sp>
        <p:nvSpPr>
          <p:cNvPr id="4" name="1 Título"/>
          <p:cNvSpPr>
            <a:spLocks noGrp="1"/>
          </p:cNvSpPr>
          <p:nvPr>
            <p:ph type="title"/>
          </p:nvPr>
        </p:nvSpPr>
        <p:spPr>
          <a:xfrm>
            <a:off x="844550" y="688068"/>
            <a:ext cx="7543800" cy="914400"/>
          </a:xfrm>
        </p:spPr>
        <p:txBody>
          <a:bodyPr>
            <a:normAutofit fontScale="90000"/>
          </a:bodyPr>
          <a:lstStyle/>
          <a:p>
            <a:pPr>
              <a:defRPr/>
            </a:pPr>
            <a:r>
              <a:rPr lang="es-ES" dirty="0" smtClean="0"/>
              <a:t>Carta de consentimiento informado</a:t>
            </a:r>
            <a:endParaRPr lang="es-ES" dirty="0"/>
          </a:p>
        </p:txBody>
      </p:sp>
      <p:sp>
        <p:nvSpPr>
          <p:cNvPr id="6" name="5 Marcador de número de diapositiva"/>
          <p:cNvSpPr>
            <a:spLocks noGrp="1"/>
          </p:cNvSpPr>
          <p:nvPr>
            <p:ph type="sldNum" sz="quarter" idx="11"/>
          </p:nvPr>
        </p:nvSpPr>
        <p:spPr/>
        <p:txBody>
          <a:bodyPr/>
          <a:lstStyle/>
          <a:p>
            <a:pPr>
              <a:defRPr/>
            </a:pPr>
            <a:fld id="{E5E5A5C4-2E6F-4CFA-A6E9-94E13696F3AA}" type="slidenum">
              <a:rPr lang="es-ES" altLang="es-MX" smtClean="0"/>
              <a:pPr>
                <a:defRPr/>
              </a:pPr>
              <a:t>51</a:t>
            </a:fld>
            <a:endParaRPr lang="es-ES" altLang="es-MX"/>
          </a:p>
        </p:txBody>
      </p:sp>
      <p:pic>
        <p:nvPicPr>
          <p:cNvPr id="60422" name="6 Imagen" descr="bxp4479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57375" y="4000500"/>
            <a:ext cx="5908675"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76686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700808"/>
            <a:ext cx="7848798" cy="4104456"/>
          </a:xfrm>
        </p:spPr>
        <p:txBody>
          <a:bodyPr>
            <a:normAutofit/>
          </a:bodyPr>
          <a:lstStyle/>
          <a:p>
            <a:pPr>
              <a:buFont typeface="Wingdings" pitchFamily="2" charset="2"/>
              <a:buNone/>
              <a:defRPr/>
            </a:pPr>
            <a:r>
              <a:rPr lang="es-ES" sz="2800" dirty="0" smtClean="0"/>
              <a:t>Deberán contener como mínimo:</a:t>
            </a:r>
          </a:p>
          <a:p>
            <a:pPr>
              <a:buFont typeface="+mj-lt"/>
              <a:buAutoNum type="arabicPeriod"/>
              <a:defRPr/>
            </a:pPr>
            <a:r>
              <a:rPr lang="es-ES" sz="2800" dirty="0" smtClean="0"/>
              <a:t>Nombre del paciente.</a:t>
            </a:r>
          </a:p>
          <a:p>
            <a:pPr>
              <a:buFont typeface="+mj-lt"/>
              <a:buAutoNum type="arabicPeriod"/>
              <a:defRPr/>
            </a:pPr>
            <a:r>
              <a:rPr lang="es-ES" sz="2800" dirty="0" smtClean="0"/>
              <a:t>Nombre de la institución.</a:t>
            </a:r>
          </a:p>
          <a:p>
            <a:pPr>
              <a:buFont typeface="+mj-lt"/>
              <a:buAutoNum type="arabicPeriod"/>
              <a:defRPr/>
            </a:pPr>
            <a:r>
              <a:rPr lang="es-ES" sz="2800" dirty="0" smtClean="0"/>
              <a:t>Nombre del estomatólogo.</a:t>
            </a:r>
          </a:p>
          <a:p>
            <a:pPr>
              <a:buFont typeface="+mj-lt"/>
              <a:buAutoNum type="arabicPeriod"/>
              <a:defRPr/>
            </a:pPr>
            <a:r>
              <a:rPr lang="es-ES" sz="2800" dirty="0" smtClean="0"/>
              <a:t>Diagnóstico.</a:t>
            </a:r>
          </a:p>
          <a:p>
            <a:pPr>
              <a:buFont typeface="+mj-lt"/>
              <a:buAutoNum type="arabicPeriod"/>
              <a:defRPr/>
            </a:pPr>
            <a:r>
              <a:rPr lang="es-ES" sz="2800" dirty="0" smtClean="0"/>
              <a:t>Acto autorizado de naturaleza curativa.</a:t>
            </a:r>
          </a:p>
        </p:txBody>
      </p:sp>
      <p:sp>
        <p:nvSpPr>
          <p:cNvPr id="2" name="1 Título"/>
          <p:cNvSpPr>
            <a:spLocks noGrp="1"/>
          </p:cNvSpPr>
          <p:nvPr>
            <p:ph type="title"/>
          </p:nvPr>
        </p:nvSpPr>
        <p:spPr>
          <a:xfrm>
            <a:off x="755650" y="656287"/>
            <a:ext cx="7543800" cy="914400"/>
          </a:xfrm>
        </p:spPr>
        <p:txBody>
          <a:bodyPr>
            <a:normAutofit fontScale="90000"/>
          </a:bodyPr>
          <a:lstStyle/>
          <a:p>
            <a:pPr>
              <a:defRPr/>
            </a:pPr>
            <a:r>
              <a:rPr lang="es-ES" dirty="0" smtClean="0"/>
              <a:t>Carta de consentimiento informado</a:t>
            </a:r>
            <a:endParaRPr lang="es-ES" dirty="0"/>
          </a:p>
        </p:txBody>
      </p:sp>
      <p:sp>
        <p:nvSpPr>
          <p:cNvPr id="5" name="4 Marcador de número de diapositiva"/>
          <p:cNvSpPr>
            <a:spLocks noGrp="1"/>
          </p:cNvSpPr>
          <p:nvPr>
            <p:ph type="sldNum" sz="quarter" idx="11"/>
          </p:nvPr>
        </p:nvSpPr>
        <p:spPr/>
        <p:txBody>
          <a:bodyPr/>
          <a:lstStyle/>
          <a:p>
            <a:pPr>
              <a:defRPr/>
            </a:pPr>
            <a:fld id="{6F5037EB-6282-4838-9922-AADA7FC350EF}" type="slidenum">
              <a:rPr lang="es-ES" altLang="es-MX" smtClean="0"/>
              <a:pPr>
                <a:defRPr/>
              </a:pPr>
              <a:t>52</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56404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700808"/>
            <a:ext cx="7848798" cy="4104456"/>
          </a:xfrm>
        </p:spPr>
        <p:txBody>
          <a:bodyPr>
            <a:normAutofit/>
          </a:bodyPr>
          <a:lstStyle/>
          <a:p>
            <a:pPr>
              <a:buFont typeface="Wingdings" pitchFamily="2" charset="2"/>
              <a:buNone/>
              <a:defRPr/>
            </a:pPr>
            <a:r>
              <a:rPr lang="es-ES" sz="2800" dirty="0" smtClean="0"/>
              <a:t>Deberán contener como mínimo:</a:t>
            </a:r>
          </a:p>
          <a:p>
            <a:pPr marL="18288" indent="0">
              <a:buNone/>
              <a:defRPr/>
            </a:pPr>
            <a:r>
              <a:rPr lang="es-ES" sz="2800" dirty="0"/>
              <a:t>6</a:t>
            </a:r>
            <a:r>
              <a:rPr lang="es-ES" sz="2800" dirty="0" smtClean="0"/>
              <a:t>. Riesgos.</a:t>
            </a:r>
          </a:p>
          <a:p>
            <a:pPr marL="18288" indent="0">
              <a:buNone/>
              <a:defRPr/>
            </a:pPr>
            <a:r>
              <a:rPr lang="es-ES" sz="2800" dirty="0"/>
              <a:t>7</a:t>
            </a:r>
            <a:r>
              <a:rPr lang="es-ES" sz="2800" dirty="0" smtClean="0"/>
              <a:t>. Molestias.</a:t>
            </a:r>
          </a:p>
          <a:p>
            <a:pPr>
              <a:buNone/>
              <a:defRPr/>
            </a:pPr>
            <a:r>
              <a:rPr lang="es-ES" sz="2800" b="1" dirty="0"/>
              <a:t>8</a:t>
            </a:r>
            <a:r>
              <a:rPr lang="es-ES" sz="2800" dirty="0"/>
              <a:t>.   Efectos secundarios.</a:t>
            </a:r>
          </a:p>
          <a:p>
            <a:pPr>
              <a:buNone/>
              <a:defRPr/>
            </a:pPr>
            <a:r>
              <a:rPr lang="es-ES" sz="2800" b="1" dirty="0"/>
              <a:t>9</a:t>
            </a:r>
            <a:r>
              <a:rPr lang="es-ES" sz="2800" dirty="0"/>
              <a:t>.   Alternativas de tratamiento.</a:t>
            </a:r>
          </a:p>
          <a:p>
            <a:pPr>
              <a:buNone/>
              <a:defRPr/>
            </a:pPr>
            <a:r>
              <a:rPr lang="es-ES" sz="2800" b="1" dirty="0"/>
              <a:t>10</a:t>
            </a:r>
            <a:r>
              <a:rPr lang="es-ES" sz="2800" dirty="0"/>
              <a:t>. Motivo de elección.</a:t>
            </a:r>
          </a:p>
          <a:p>
            <a:pPr marL="18288" indent="0">
              <a:buNone/>
              <a:defRPr/>
            </a:pPr>
            <a:endParaRPr lang="es-ES" sz="2800" dirty="0" smtClean="0"/>
          </a:p>
        </p:txBody>
      </p:sp>
      <p:sp>
        <p:nvSpPr>
          <p:cNvPr id="2" name="1 Título"/>
          <p:cNvSpPr>
            <a:spLocks noGrp="1"/>
          </p:cNvSpPr>
          <p:nvPr>
            <p:ph type="title"/>
          </p:nvPr>
        </p:nvSpPr>
        <p:spPr>
          <a:xfrm>
            <a:off x="755650" y="656287"/>
            <a:ext cx="7543800" cy="914400"/>
          </a:xfrm>
        </p:spPr>
        <p:txBody>
          <a:bodyPr>
            <a:normAutofit fontScale="90000"/>
          </a:bodyPr>
          <a:lstStyle/>
          <a:p>
            <a:pPr>
              <a:defRPr/>
            </a:pPr>
            <a:r>
              <a:rPr lang="es-ES" dirty="0" smtClean="0"/>
              <a:t>Carta de consentimiento informado</a:t>
            </a:r>
            <a:endParaRPr lang="es-ES" dirty="0"/>
          </a:p>
        </p:txBody>
      </p:sp>
      <p:sp>
        <p:nvSpPr>
          <p:cNvPr id="5" name="4 Marcador de número de diapositiva"/>
          <p:cNvSpPr>
            <a:spLocks noGrp="1"/>
          </p:cNvSpPr>
          <p:nvPr>
            <p:ph type="sldNum" sz="quarter" idx="11"/>
          </p:nvPr>
        </p:nvSpPr>
        <p:spPr/>
        <p:txBody>
          <a:bodyPr/>
          <a:lstStyle/>
          <a:p>
            <a:pPr>
              <a:defRPr/>
            </a:pPr>
            <a:fld id="{6F5037EB-6282-4838-9922-AADA7FC350EF}" type="slidenum">
              <a:rPr lang="es-ES" altLang="es-MX" smtClean="0"/>
              <a:pPr>
                <a:defRPr/>
              </a:pPr>
              <a:t>53</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56463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7872" y="1988840"/>
            <a:ext cx="7704856" cy="4464496"/>
          </a:xfrm>
        </p:spPr>
        <p:txBody>
          <a:bodyPr>
            <a:normAutofit/>
          </a:bodyPr>
          <a:lstStyle/>
          <a:p>
            <a:pPr>
              <a:buNone/>
              <a:defRPr/>
            </a:pPr>
            <a:r>
              <a:rPr lang="es-ES" sz="2400" b="1" dirty="0"/>
              <a:t>11</a:t>
            </a:r>
            <a:r>
              <a:rPr lang="es-ES" sz="2400" dirty="0"/>
              <a:t>. Mayor o menor urgencia</a:t>
            </a:r>
            <a:r>
              <a:rPr lang="es-ES" sz="2400" dirty="0" smtClean="0"/>
              <a:t>.</a:t>
            </a:r>
            <a:endParaRPr lang="es-ES" sz="2400" b="1" dirty="0" smtClean="0"/>
          </a:p>
          <a:p>
            <a:pPr>
              <a:buFont typeface="Wingdings" pitchFamily="2" charset="2"/>
              <a:buNone/>
              <a:defRPr/>
            </a:pPr>
            <a:r>
              <a:rPr lang="es-ES" sz="2400" b="1" dirty="0" smtClean="0"/>
              <a:t>12</a:t>
            </a:r>
            <a:r>
              <a:rPr lang="es-ES" sz="2400" dirty="0" smtClean="0"/>
              <a:t>. Lugar y fecha donde se emite.</a:t>
            </a:r>
          </a:p>
          <a:p>
            <a:pPr>
              <a:buFont typeface="Wingdings" pitchFamily="2" charset="2"/>
              <a:buNone/>
              <a:defRPr/>
            </a:pPr>
            <a:r>
              <a:rPr lang="es-ES" sz="2400" b="1" dirty="0" smtClean="0"/>
              <a:t>13</a:t>
            </a:r>
            <a:r>
              <a:rPr lang="es-ES" sz="2400" dirty="0" smtClean="0"/>
              <a:t>. Autorización al estomatólogo para atención de   contingencias y urgencias.</a:t>
            </a:r>
          </a:p>
          <a:p>
            <a:pPr>
              <a:buFont typeface="Wingdings" pitchFamily="2" charset="2"/>
              <a:buNone/>
              <a:defRPr/>
            </a:pPr>
            <a:r>
              <a:rPr lang="es-ES" sz="2400" b="1" dirty="0" smtClean="0"/>
              <a:t>14</a:t>
            </a:r>
            <a:r>
              <a:rPr lang="es-ES" sz="2400" dirty="0" smtClean="0"/>
              <a:t>. Nombre completo y firma del estomatólogo, paciente y testigos.</a:t>
            </a:r>
          </a:p>
          <a:p>
            <a:pPr>
              <a:buFont typeface="Wingdings" pitchFamily="2" charset="2"/>
              <a:buNone/>
              <a:defRPr/>
            </a:pPr>
            <a:endParaRPr lang="es-ES" sz="2400" dirty="0" smtClean="0"/>
          </a:p>
          <a:p>
            <a:pPr>
              <a:defRPr/>
            </a:pPr>
            <a:endParaRPr lang="es-ES" sz="1800" dirty="0"/>
          </a:p>
        </p:txBody>
      </p:sp>
      <p:sp>
        <p:nvSpPr>
          <p:cNvPr id="4" name="1 Título"/>
          <p:cNvSpPr>
            <a:spLocks noGrp="1"/>
          </p:cNvSpPr>
          <p:nvPr>
            <p:ph type="title"/>
          </p:nvPr>
        </p:nvSpPr>
        <p:spPr>
          <a:xfrm>
            <a:off x="844550" y="662285"/>
            <a:ext cx="7543800" cy="914400"/>
          </a:xfrm>
        </p:spPr>
        <p:txBody>
          <a:bodyPr>
            <a:normAutofit fontScale="90000"/>
          </a:bodyPr>
          <a:lstStyle/>
          <a:p>
            <a:pPr>
              <a:defRPr/>
            </a:pPr>
            <a:r>
              <a:rPr lang="es-ES" dirty="0" smtClean="0"/>
              <a:t>Carta de consentimiento informado</a:t>
            </a:r>
            <a:endParaRPr lang="es-ES" dirty="0"/>
          </a:p>
        </p:txBody>
      </p:sp>
      <p:sp>
        <p:nvSpPr>
          <p:cNvPr id="6" name="5 Marcador de número de diapositiva"/>
          <p:cNvSpPr>
            <a:spLocks noGrp="1"/>
          </p:cNvSpPr>
          <p:nvPr>
            <p:ph type="sldNum" sz="quarter" idx="11"/>
          </p:nvPr>
        </p:nvSpPr>
        <p:spPr/>
        <p:txBody>
          <a:bodyPr/>
          <a:lstStyle/>
          <a:p>
            <a:pPr>
              <a:defRPr/>
            </a:pPr>
            <a:fld id="{CB09BC48-FE45-4250-90A9-4219665CF27A}" type="slidenum">
              <a:rPr lang="es-ES" altLang="es-MX" smtClean="0"/>
              <a:pPr>
                <a:defRPr/>
              </a:pPr>
              <a:t>54</a:t>
            </a:fld>
            <a:endParaRPr lang="es-ES" altLang="es-MX"/>
          </a:p>
        </p:txBody>
      </p:sp>
      <p:pic>
        <p:nvPicPr>
          <p:cNvPr id="7"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46724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9312" y="1052736"/>
            <a:ext cx="8208912" cy="4176464"/>
          </a:xfrm>
        </p:spPr>
        <p:txBody>
          <a:bodyPr>
            <a:normAutofit/>
          </a:bodyPr>
          <a:lstStyle/>
          <a:p>
            <a:pPr>
              <a:defRPr/>
            </a:pPr>
            <a:r>
              <a:rPr lang="es-ES" sz="2400" dirty="0" smtClean="0"/>
              <a:t>Se debe realizar cuando el paciente decide no continuar con la atención del estomatólogo con plena conciencia de las consecuencias que dicho acto pudiera originar </a:t>
            </a:r>
            <a:endParaRPr lang="es-ES" sz="2400" dirty="0"/>
          </a:p>
        </p:txBody>
      </p:sp>
      <p:sp>
        <p:nvSpPr>
          <p:cNvPr id="2" name="1 Título"/>
          <p:cNvSpPr>
            <a:spLocks noGrp="1"/>
          </p:cNvSpPr>
          <p:nvPr>
            <p:ph type="title"/>
          </p:nvPr>
        </p:nvSpPr>
        <p:spPr>
          <a:xfrm>
            <a:off x="780885" y="388144"/>
            <a:ext cx="8385175" cy="999703"/>
          </a:xfrm>
        </p:spPr>
        <p:txBody>
          <a:bodyPr/>
          <a:lstStyle/>
          <a:p>
            <a:pPr>
              <a:defRPr/>
            </a:pPr>
            <a:r>
              <a:rPr lang="es-ES" dirty="0" smtClean="0"/>
              <a:t>Hoja de egreso voluntario</a:t>
            </a:r>
            <a:endParaRPr lang="es-ES" dirty="0"/>
          </a:p>
        </p:txBody>
      </p:sp>
      <p:sp>
        <p:nvSpPr>
          <p:cNvPr id="5" name="4 Marcador de número de diapositiva"/>
          <p:cNvSpPr>
            <a:spLocks noGrp="1"/>
          </p:cNvSpPr>
          <p:nvPr>
            <p:ph type="sldNum" sz="quarter" idx="11"/>
          </p:nvPr>
        </p:nvSpPr>
        <p:spPr/>
        <p:txBody>
          <a:bodyPr/>
          <a:lstStyle/>
          <a:p>
            <a:pPr>
              <a:defRPr/>
            </a:pPr>
            <a:fld id="{379E83F5-8B10-486C-8B82-3DB019AFFFFB}" type="slidenum">
              <a:rPr lang="es-ES" altLang="es-MX" smtClean="0"/>
              <a:pPr>
                <a:defRPr/>
              </a:pPr>
              <a:t>55</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1180" y="4221088"/>
            <a:ext cx="3048000" cy="2286000"/>
          </a:xfrm>
          <a:prstGeom prst="rect">
            <a:avLst/>
          </a:prstGeom>
        </p:spPr>
      </p:pic>
    </p:spTree>
    <p:extLst>
      <p:ext uri="{BB962C8B-B14F-4D97-AF65-F5344CB8AC3E}">
        <p14:creationId xmlns:p14="http://schemas.microsoft.com/office/powerpoint/2010/main" val="20962395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857375"/>
            <a:ext cx="8007350" cy="4191000"/>
          </a:xfrm>
        </p:spPr>
        <p:txBody>
          <a:bodyPr/>
          <a:lstStyle/>
          <a:p>
            <a:pPr>
              <a:defRPr/>
            </a:pPr>
            <a:r>
              <a:rPr lang="es-ES" sz="1600" dirty="0" smtClean="0"/>
              <a:t>Modificación a la Norma Oficial Mexicana NOM-013-SSA2-1994, Para la prevención y control de enfermedades bucales, para quedar como Norma Oficial Mexicana NOM-013-SSA2-2006, Para la prevención y control de enfermedades bucales.</a:t>
            </a:r>
          </a:p>
          <a:p>
            <a:pPr>
              <a:defRPr/>
            </a:pPr>
            <a:r>
              <a:rPr lang="es-ES" sz="1600" dirty="0" smtClean="0"/>
              <a:t>Juan Medrano (2007): “Legislación mexicana en odontología”, </a:t>
            </a:r>
            <a:r>
              <a:rPr lang="es-ES" sz="1600" i="1" dirty="0" smtClean="0"/>
              <a:t>Revista Mexicana de Odontología </a:t>
            </a:r>
            <a:r>
              <a:rPr lang="es-ES" sz="1600" i="1" dirty="0" err="1" smtClean="0"/>
              <a:t>Clinica</a:t>
            </a:r>
            <a:r>
              <a:rPr lang="es-ES" sz="1600" i="1" dirty="0" smtClean="0"/>
              <a:t>, </a:t>
            </a:r>
            <a:r>
              <a:rPr lang="es-ES" sz="1600" dirty="0" smtClean="0"/>
              <a:t>México, año 2, No. 1.  Disponible en: </a:t>
            </a:r>
            <a:r>
              <a:rPr lang="es-ES" sz="1600" dirty="0" smtClean="0">
                <a:hlinkClick r:id="rId2"/>
              </a:rPr>
              <a:t>http://www.intramed.net/contenidover.asp?contenidoID=55815</a:t>
            </a:r>
            <a:endParaRPr lang="es-ES" sz="1600" dirty="0" smtClean="0"/>
          </a:p>
          <a:p>
            <a:pPr>
              <a:defRPr/>
            </a:pPr>
            <a:r>
              <a:rPr lang="es-ES" sz="1600" dirty="0" smtClean="0"/>
              <a:t>Norma Oficial Mexicana NOM-004-SSA3-2012, Del expediente clínico. </a:t>
            </a:r>
          </a:p>
          <a:p>
            <a:pPr>
              <a:defRPr/>
            </a:pPr>
            <a:r>
              <a:rPr lang="es-ES" sz="1600" dirty="0" smtClean="0"/>
              <a:t>Ramírez </a:t>
            </a:r>
            <a:r>
              <a:rPr lang="es-ES" sz="1600" dirty="0" err="1" smtClean="0"/>
              <a:t>Ramírez</a:t>
            </a:r>
            <a:r>
              <a:rPr lang="es-ES" sz="1600" dirty="0" smtClean="0"/>
              <a:t> Agustín. “Tratamiento jurídico de los datos clínicos en México”.  Disponible en: </a:t>
            </a:r>
            <a:r>
              <a:rPr lang="es-ES" sz="1600" dirty="0" smtClean="0">
                <a:hlinkClick r:id="rId3"/>
              </a:rPr>
              <a:t>http://biblio.juridicas.unam.mx/libros/5/2252/17.pdf</a:t>
            </a:r>
            <a:endParaRPr lang="es-ES" sz="1600" dirty="0" smtClean="0"/>
          </a:p>
          <a:p>
            <a:pPr>
              <a:defRPr/>
            </a:pPr>
            <a:r>
              <a:rPr lang="es-ES" sz="1600" dirty="0" smtClean="0"/>
              <a:t>Comisión Nacional de Arbitraje Médico. </a:t>
            </a:r>
            <a:r>
              <a:rPr lang="es-ES" sz="1600" dirty="0" smtClean="0">
                <a:hlinkClick r:id="rId4"/>
              </a:rPr>
              <a:t>www.conamed.gob.mx</a:t>
            </a:r>
            <a:endParaRPr lang="es-ES" sz="1600" dirty="0" smtClean="0"/>
          </a:p>
          <a:p>
            <a:pPr>
              <a:defRPr/>
            </a:pPr>
            <a:r>
              <a:rPr lang="es-ES" sz="1600" dirty="0" smtClean="0"/>
              <a:t>Organización Mundial de la Salud. </a:t>
            </a:r>
            <a:r>
              <a:rPr lang="es-ES" sz="1600" dirty="0" smtClean="0">
                <a:hlinkClick r:id="rId5"/>
              </a:rPr>
              <a:t>www.who.int</a:t>
            </a:r>
            <a:r>
              <a:rPr lang="es-ES" sz="1600" dirty="0" smtClean="0"/>
              <a:t> </a:t>
            </a:r>
          </a:p>
          <a:p>
            <a:pPr>
              <a:defRPr/>
            </a:pPr>
            <a:r>
              <a:rPr lang="es-ES" sz="1600" dirty="0" smtClean="0"/>
              <a:t>Código de Bioética para el personal relacionado con la salud bucal</a:t>
            </a:r>
            <a:r>
              <a:rPr lang="es-ES" sz="1600" smtClean="0"/>
              <a:t>. </a:t>
            </a:r>
            <a:endParaRPr lang="es-ES" sz="1600" dirty="0" smtClean="0"/>
          </a:p>
          <a:p>
            <a:pPr>
              <a:defRPr/>
            </a:pPr>
            <a:endParaRPr lang="es-ES" sz="1600" dirty="0"/>
          </a:p>
        </p:txBody>
      </p:sp>
      <p:sp>
        <p:nvSpPr>
          <p:cNvPr id="2" name="1 Título"/>
          <p:cNvSpPr>
            <a:spLocks noGrp="1"/>
          </p:cNvSpPr>
          <p:nvPr>
            <p:ph type="title"/>
          </p:nvPr>
        </p:nvSpPr>
        <p:spPr>
          <a:xfrm>
            <a:off x="678841" y="133350"/>
            <a:ext cx="8385175" cy="1104900"/>
          </a:xfrm>
        </p:spPr>
        <p:txBody>
          <a:bodyPr/>
          <a:lstStyle/>
          <a:p>
            <a:pPr>
              <a:defRPr/>
            </a:pPr>
            <a:r>
              <a:rPr lang="es-ES" dirty="0" smtClean="0"/>
              <a:t>Referencias bibliográficas</a:t>
            </a:r>
            <a:endParaRPr lang="es-ES" dirty="0"/>
          </a:p>
        </p:txBody>
      </p:sp>
      <p:sp>
        <p:nvSpPr>
          <p:cNvPr id="5" name="4 Marcador de número de diapositiva"/>
          <p:cNvSpPr>
            <a:spLocks noGrp="1"/>
          </p:cNvSpPr>
          <p:nvPr>
            <p:ph type="sldNum" sz="quarter" idx="11"/>
          </p:nvPr>
        </p:nvSpPr>
        <p:spPr/>
        <p:txBody>
          <a:bodyPr/>
          <a:lstStyle/>
          <a:p>
            <a:pPr>
              <a:defRPr/>
            </a:pPr>
            <a:fld id="{3ED8A849-7A66-486E-9A9D-0F809031F4CE}" type="slidenum">
              <a:rPr lang="es-ES" altLang="es-MX" smtClean="0"/>
              <a:pPr>
                <a:defRPr/>
              </a:pPr>
              <a:t>56</a:t>
            </a:fld>
            <a:endParaRPr lang="es-ES" altLang="es-MX"/>
          </a:p>
        </p:txBody>
      </p:sp>
      <p:pic>
        <p:nvPicPr>
          <p:cNvPr id="6" name="3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9768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024063"/>
            <a:ext cx="8007350" cy="4191000"/>
          </a:xfrm>
        </p:spPr>
        <p:txBody>
          <a:bodyPr/>
          <a:lstStyle/>
          <a:p>
            <a:pPr>
              <a:defRPr/>
            </a:pPr>
            <a:r>
              <a:rPr lang="es-MX" sz="2800" dirty="0" smtClean="0"/>
              <a:t>Desarrollar un sentido </a:t>
            </a:r>
            <a:r>
              <a:rPr lang="es-MX" sz="2800" dirty="0" err="1" smtClean="0"/>
              <a:t>bioético</a:t>
            </a:r>
            <a:r>
              <a:rPr lang="es-MX" sz="2800" dirty="0" smtClean="0"/>
              <a:t> basado en la integridad moral en la atención del individuo y su comunidad.</a:t>
            </a:r>
            <a:endParaRPr lang="es-ES" sz="2800" dirty="0" smtClean="0"/>
          </a:p>
          <a:p>
            <a:pPr>
              <a:defRPr/>
            </a:pPr>
            <a:r>
              <a:rPr lang="es-MX" sz="2800" dirty="0" smtClean="0"/>
              <a:t>Aplicar las políticas y normas oficiales de salud institucionales, estatales y nacionales en los programas de atención  individual o colectiva</a:t>
            </a:r>
            <a:endParaRPr lang="es-ES" sz="2800" dirty="0" smtClean="0"/>
          </a:p>
          <a:p>
            <a:pPr>
              <a:defRPr/>
            </a:pPr>
            <a:r>
              <a:rPr lang="es-MX" sz="2800" dirty="0" smtClean="0"/>
              <a:t>Aplicar las normas nacionales e internacionales de salud.</a:t>
            </a:r>
            <a:endParaRPr lang="es-ES" sz="2800" dirty="0" smtClean="0"/>
          </a:p>
          <a:p>
            <a:pPr marL="18288" indent="0">
              <a:buNone/>
              <a:defRPr/>
            </a:pPr>
            <a:endParaRPr lang="es-ES" sz="2800" dirty="0"/>
          </a:p>
        </p:txBody>
      </p:sp>
      <p:sp>
        <p:nvSpPr>
          <p:cNvPr id="2" name="1 Título"/>
          <p:cNvSpPr>
            <a:spLocks noGrp="1"/>
          </p:cNvSpPr>
          <p:nvPr>
            <p:ph type="title"/>
          </p:nvPr>
        </p:nvSpPr>
        <p:spPr>
          <a:xfrm>
            <a:off x="755650" y="90705"/>
            <a:ext cx="7857634" cy="1714128"/>
          </a:xfrm>
        </p:spPr>
        <p:txBody>
          <a:bodyPr>
            <a:normAutofit fontScale="90000"/>
          </a:bodyPr>
          <a:lstStyle/>
          <a:p>
            <a:pPr>
              <a:defRPr/>
            </a:pPr>
            <a:r>
              <a:rPr lang="es-ES" sz="4000" dirty="0" smtClean="0"/>
              <a:t/>
            </a:r>
            <a:br>
              <a:rPr lang="es-ES" sz="4000" dirty="0" smtClean="0"/>
            </a:br>
            <a:r>
              <a:rPr lang="es-ES" sz="4000" dirty="0" smtClean="0"/>
              <a:t>COMPETENCIAS PROFESIONALES </a:t>
            </a:r>
            <a:br>
              <a:rPr lang="es-ES" sz="4000" dirty="0" smtClean="0"/>
            </a:br>
            <a:endParaRPr lang="es-ES" sz="4000" dirty="0"/>
          </a:p>
        </p:txBody>
      </p:sp>
      <p:sp>
        <p:nvSpPr>
          <p:cNvPr id="4" name="3 Marcador de número de diapositiva"/>
          <p:cNvSpPr>
            <a:spLocks noGrp="1"/>
          </p:cNvSpPr>
          <p:nvPr>
            <p:ph type="sldNum" sz="quarter" idx="11"/>
          </p:nvPr>
        </p:nvSpPr>
        <p:spPr/>
        <p:txBody>
          <a:bodyPr/>
          <a:lstStyle/>
          <a:p>
            <a:pPr>
              <a:defRPr/>
            </a:pPr>
            <a:fld id="{A39284A3-D99F-4E24-8B7D-91F6524A3FDD}" type="slidenum">
              <a:rPr lang="es-ES" altLang="es-MX" smtClean="0"/>
              <a:pPr>
                <a:defRPr/>
              </a:pPr>
              <a:t>6</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215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08154" y="3645024"/>
            <a:ext cx="6096000" cy="2592288"/>
          </a:xfrm>
        </p:spPr>
        <p:txBody>
          <a:bodyPr/>
          <a:lstStyle/>
          <a:p>
            <a:pPr>
              <a:defRPr/>
            </a:pPr>
            <a:endParaRPr lang="es-ES" sz="2800" dirty="0" smtClean="0"/>
          </a:p>
          <a:p>
            <a:pPr>
              <a:defRPr/>
            </a:pPr>
            <a:r>
              <a:rPr lang="es-ES" sz="2800" b="1" dirty="0" smtClean="0"/>
              <a:t>APLICACIÓN PRÁCTICA DE LA LEGISLACIÓN POSITIVA QUE COMPETE AL ODONTÓLOGO.</a:t>
            </a:r>
            <a:endParaRPr lang="es-ES" sz="2800" dirty="0" smtClean="0"/>
          </a:p>
          <a:p>
            <a:pPr>
              <a:buFont typeface="Wingdings" pitchFamily="2" charset="2"/>
              <a:buNone/>
              <a:defRPr/>
            </a:pPr>
            <a:endParaRPr lang="es-ES" sz="2800" dirty="0" smtClean="0"/>
          </a:p>
          <a:p>
            <a:pPr>
              <a:defRPr/>
            </a:pPr>
            <a:endParaRPr lang="es-ES" sz="2800" dirty="0"/>
          </a:p>
        </p:txBody>
      </p:sp>
      <p:sp>
        <p:nvSpPr>
          <p:cNvPr id="2" name="1 Título"/>
          <p:cNvSpPr>
            <a:spLocks noGrp="1"/>
          </p:cNvSpPr>
          <p:nvPr>
            <p:ph type="title"/>
          </p:nvPr>
        </p:nvSpPr>
        <p:spPr>
          <a:xfrm>
            <a:off x="611560" y="2276872"/>
            <a:ext cx="7543800" cy="914400"/>
          </a:xfrm>
        </p:spPr>
        <p:txBody>
          <a:bodyPr>
            <a:normAutofit fontScale="90000"/>
          </a:bodyPr>
          <a:lstStyle/>
          <a:p>
            <a:pPr>
              <a:defRPr/>
            </a:pPr>
            <a:r>
              <a:rPr lang="es-ES" dirty="0" smtClean="0"/>
              <a:t/>
            </a:r>
            <a:br>
              <a:rPr lang="es-ES" dirty="0" smtClean="0"/>
            </a:br>
            <a:r>
              <a:rPr lang="es-ES" dirty="0" smtClean="0"/>
              <a:t>UNIDAD DE COMPETENCIA  III</a:t>
            </a:r>
            <a:br>
              <a:rPr lang="es-ES" dirty="0" smtClean="0"/>
            </a:br>
            <a:r>
              <a:rPr lang="es-ES" dirty="0" smtClean="0"/>
              <a:t> </a:t>
            </a:r>
            <a:endParaRPr lang="es-ES" dirty="0"/>
          </a:p>
        </p:txBody>
      </p:sp>
      <p:sp>
        <p:nvSpPr>
          <p:cNvPr id="4" name="3 Marcador de número de diapositiva"/>
          <p:cNvSpPr>
            <a:spLocks noGrp="1"/>
          </p:cNvSpPr>
          <p:nvPr>
            <p:ph type="sldNum" sz="quarter" idx="11"/>
          </p:nvPr>
        </p:nvSpPr>
        <p:spPr/>
        <p:txBody>
          <a:bodyPr/>
          <a:lstStyle/>
          <a:p>
            <a:pPr>
              <a:defRPr/>
            </a:pPr>
            <a:fld id="{81BC84C5-BA79-43D2-806E-643D7CC677E9}" type="slidenum">
              <a:rPr lang="es-ES" altLang="es-MX" smtClean="0"/>
              <a:pPr>
                <a:defRPr/>
              </a:pPr>
              <a:t>7</a:t>
            </a:fld>
            <a:endParaRPr lang="es-ES" altLang="es-MX"/>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719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988840"/>
            <a:ext cx="7632700" cy="4392488"/>
          </a:xfrm>
        </p:spPr>
        <p:txBody>
          <a:bodyPr>
            <a:normAutofit/>
          </a:bodyPr>
          <a:lstStyle/>
          <a:p>
            <a:pPr marL="514350" lvl="0" indent="-514350">
              <a:buFont typeface="+mj-lt"/>
              <a:buAutoNum type="arabicPeriod"/>
            </a:pPr>
            <a:r>
              <a:rPr lang="es-ES" dirty="0" smtClean="0"/>
              <a:t>Comisión Nacional de Arbitraje Médico </a:t>
            </a:r>
            <a:endParaRPr lang="es-MX" dirty="0" smtClean="0"/>
          </a:p>
          <a:p>
            <a:pPr marL="514350" lvl="0" indent="-514350">
              <a:buFont typeface="+mj-lt"/>
              <a:buAutoNum type="arabicPeriod"/>
            </a:pPr>
            <a:r>
              <a:rPr lang="es-ES" dirty="0" smtClean="0"/>
              <a:t>Concepto </a:t>
            </a:r>
            <a:r>
              <a:rPr lang="es-ES" dirty="0"/>
              <a:t>de Calidad en la Atención de los servicios de salud.</a:t>
            </a:r>
            <a:endParaRPr lang="es-MX" dirty="0"/>
          </a:p>
          <a:p>
            <a:pPr marL="514350" lvl="0" indent="-514350">
              <a:buFont typeface="+mj-lt"/>
              <a:buAutoNum type="arabicPeriod"/>
            </a:pPr>
            <a:r>
              <a:rPr lang="es-ES" dirty="0"/>
              <a:t>Causas de quejas y recomendaciones Iatrogenia.</a:t>
            </a:r>
            <a:endParaRPr lang="es-MX" dirty="0"/>
          </a:p>
          <a:p>
            <a:pPr marL="514350" lvl="0" indent="-514350">
              <a:buFont typeface="+mj-lt"/>
              <a:buAutoNum type="arabicPeriod"/>
            </a:pPr>
            <a:r>
              <a:rPr lang="es-ES" dirty="0"/>
              <a:t>Relación odontólogo- paciente</a:t>
            </a:r>
            <a:endParaRPr lang="es-MX" dirty="0"/>
          </a:p>
          <a:p>
            <a:pPr marL="514350" lvl="0" indent="-514350">
              <a:buFont typeface="+mj-lt"/>
              <a:buAutoNum type="arabicPeriod"/>
            </a:pPr>
            <a:r>
              <a:rPr lang="es-ES" dirty="0"/>
              <a:t>Responsabilidad Social </a:t>
            </a:r>
            <a:r>
              <a:rPr lang="es-ES" dirty="0" smtClean="0"/>
              <a:t>y causas de responsabilidad administrativa y penal</a:t>
            </a:r>
            <a:endParaRPr lang="es-MX" dirty="0" smtClean="0"/>
          </a:p>
          <a:p>
            <a:pPr marL="514350" lvl="0" indent="-514350">
              <a:buFont typeface="+mj-lt"/>
              <a:buAutoNum type="arabicPeriod"/>
            </a:pPr>
            <a:r>
              <a:rPr lang="es-ES" sz="2800" b="1" u="sng" dirty="0" smtClean="0"/>
              <a:t>Expediente clínico</a:t>
            </a:r>
            <a:endParaRPr lang="es-MX" sz="2800" b="1" u="sng" dirty="0" smtClean="0"/>
          </a:p>
          <a:p>
            <a:pPr marL="514350" lvl="0" indent="-514350">
              <a:buFont typeface="+mj-lt"/>
              <a:buAutoNum type="arabicPeriod"/>
            </a:pPr>
            <a:r>
              <a:rPr lang="es-ES" dirty="0" smtClean="0"/>
              <a:t>Honorarios odontológicos.</a:t>
            </a:r>
            <a:endParaRPr lang="es-MX" dirty="0" smtClean="0"/>
          </a:p>
          <a:p>
            <a:pPr marL="514350" lvl="0" indent="-514350">
              <a:buFont typeface="+mj-lt"/>
              <a:buAutoNum type="arabicPeriod"/>
            </a:pPr>
            <a:r>
              <a:rPr lang="es-ES" dirty="0" smtClean="0"/>
              <a:t>Carta de Derechos del Odontólogo.</a:t>
            </a:r>
            <a:endParaRPr lang="es-MX" dirty="0" smtClean="0"/>
          </a:p>
          <a:p>
            <a:pPr marL="0" indent="0">
              <a:buNone/>
              <a:defRPr/>
            </a:pPr>
            <a:endParaRPr lang="es-ES" dirty="0" smtClean="0"/>
          </a:p>
          <a:p>
            <a:pPr marL="514350" indent="-514350">
              <a:buFont typeface="+mj-lt"/>
              <a:buAutoNum type="arabicPeriod"/>
              <a:defRPr/>
            </a:pPr>
            <a:endParaRPr lang="es-ES" dirty="0"/>
          </a:p>
        </p:txBody>
      </p:sp>
      <p:sp>
        <p:nvSpPr>
          <p:cNvPr id="2" name="1 Título"/>
          <p:cNvSpPr>
            <a:spLocks noGrp="1"/>
          </p:cNvSpPr>
          <p:nvPr>
            <p:ph type="title"/>
          </p:nvPr>
        </p:nvSpPr>
        <p:spPr>
          <a:xfrm>
            <a:off x="755650" y="408213"/>
            <a:ext cx="7543800" cy="914400"/>
          </a:xfrm>
        </p:spPr>
        <p:txBody>
          <a:bodyPr>
            <a:normAutofit fontScale="90000"/>
          </a:bodyPr>
          <a:lstStyle/>
          <a:p>
            <a:pPr>
              <a:defRPr/>
            </a:pPr>
            <a:r>
              <a:rPr lang="es-ES" sz="3600" dirty="0" smtClean="0"/>
              <a:t>CONOCIMIENTOS DE LA UNIDAD DE COMPETENCIA III</a:t>
            </a:r>
            <a:endParaRPr lang="es-ES" sz="3600" dirty="0"/>
          </a:p>
        </p:txBody>
      </p:sp>
      <p:sp>
        <p:nvSpPr>
          <p:cNvPr id="4" name="3 Marcador de número de diapositiva"/>
          <p:cNvSpPr>
            <a:spLocks noGrp="1"/>
          </p:cNvSpPr>
          <p:nvPr>
            <p:ph type="sldNum" sz="quarter" idx="11"/>
          </p:nvPr>
        </p:nvSpPr>
        <p:spPr/>
        <p:txBody>
          <a:bodyPr/>
          <a:lstStyle/>
          <a:p>
            <a:pPr>
              <a:defRPr/>
            </a:pPr>
            <a:fld id="{0368FED6-1B4F-49B2-A60B-13C757E81BFB}" type="slidenum">
              <a:rPr lang="es-ES" altLang="es-MX" smtClean="0"/>
              <a:pPr>
                <a:defRPr/>
              </a:pPr>
              <a:t>8</a:t>
            </a:fld>
            <a:endParaRPr lang="es-ES" altLang="es-MX"/>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444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650" y="1988840"/>
            <a:ext cx="7776790" cy="3744416"/>
          </a:xfrm>
        </p:spPr>
        <p:txBody>
          <a:bodyPr>
            <a:normAutofit/>
          </a:bodyPr>
          <a:lstStyle/>
          <a:p>
            <a:pPr>
              <a:defRPr/>
            </a:pPr>
            <a:endParaRPr lang="es-ES" sz="4400" dirty="0" smtClean="0"/>
          </a:p>
          <a:p>
            <a:pPr>
              <a:defRPr/>
            </a:pPr>
            <a:r>
              <a:rPr lang="es-ES" sz="2800" dirty="0" smtClean="0"/>
              <a:t>Elaboración correcta del expediente clínico-odontológico.</a:t>
            </a:r>
            <a:endParaRPr lang="es-ES" sz="4400" dirty="0" smtClean="0"/>
          </a:p>
          <a:p>
            <a:pPr>
              <a:defRPr/>
            </a:pPr>
            <a:endParaRPr lang="es-ES" sz="2800" dirty="0"/>
          </a:p>
        </p:txBody>
      </p:sp>
      <p:sp>
        <p:nvSpPr>
          <p:cNvPr id="2" name="1 Título"/>
          <p:cNvSpPr>
            <a:spLocks noGrp="1"/>
          </p:cNvSpPr>
          <p:nvPr>
            <p:ph type="title"/>
          </p:nvPr>
        </p:nvSpPr>
        <p:spPr>
          <a:xfrm>
            <a:off x="755650" y="568325"/>
            <a:ext cx="7843838" cy="1276499"/>
          </a:xfrm>
        </p:spPr>
        <p:txBody>
          <a:bodyPr/>
          <a:lstStyle/>
          <a:p>
            <a:pPr>
              <a:defRPr/>
            </a:pPr>
            <a:r>
              <a:rPr lang="es-ES" sz="3600" dirty="0" smtClean="0"/>
              <a:t>HABILIDADES DE LA UNIDAD DE COMPETENCIA III</a:t>
            </a:r>
            <a:endParaRPr lang="es-ES" sz="3600" dirty="0"/>
          </a:p>
        </p:txBody>
      </p:sp>
      <p:sp>
        <p:nvSpPr>
          <p:cNvPr id="4" name="3 Marcador de número de diapositiva"/>
          <p:cNvSpPr>
            <a:spLocks noGrp="1"/>
          </p:cNvSpPr>
          <p:nvPr>
            <p:ph type="sldNum" sz="quarter" idx="11"/>
          </p:nvPr>
        </p:nvSpPr>
        <p:spPr/>
        <p:txBody>
          <a:bodyPr/>
          <a:lstStyle/>
          <a:p>
            <a:pPr>
              <a:defRPr/>
            </a:pPr>
            <a:fld id="{E7CB9CE3-8AAB-4921-8834-27EB7A7C2BF0}" type="slidenum">
              <a:rPr lang="es-ES" altLang="es-MX" smtClean="0"/>
              <a:pPr>
                <a:defRPr/>
              </a:pPr>
              <a:t>9</a:t>
            </a:fld>
            <a:endParaRPr lang="es-ES" altLang="es-MX"/>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1236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3197</TotalTime>
  <Words>4284</Words>
  <Application>Microsoft Office PowerPoint</Application>
  <PresentationFormat>Presentación en pantalla (4:3)</PresentationFormat>
  <Paragraphs>403</Paragraphs>
  <Slides>56</Slides>
  <Notes>43</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Elemental</vt:lpstr>
      <vt:lpstr>Presentación de PowerPoint</vt:lpstr>
      <vt:lpstr>Presentación de PowerPoint</vt:lpstr>
      <vt:lpstr>Presentación de PowerPoint</vt:lpstr>
      <vt:lpstr>Presentación de PowerPoint</vt:lpstr>
      <vt:lpstr>                 PROPÓSITO DE LA UNIDAD DE APRENDIZAJE </vt:lpstr>
      <vt:lpstr> COMPETENCIAS PROFESIONALES  </vt:lpstr>
      <vt:lpstr> UNIDAD DE COMPETENCIA  III  </vt:lpstr>
      <vt:lpstr>CONOCIMIENTOS DE LA UNIDAD DE COMPETENCIA III</vt:lpstr>
      <vt:lpstr>HABILIDADES DE LA UNIDAD DE COMPETENCIA III</vt:lpstr>
      <vt:lpstr>ACTITUDES/ VALORES DE LA UNIDAD DE COMPETENCIA III </vt:lpstr>
      <vt:lpstr>DESEMPEÑOS/PRODUCTOS</vt:lpstr>
      <vt:lpstr>CONOCIMIENTOS</vt:lpstr>
      <vt:lpstr>EXPEDIENTE CLÍNICO ODONTOLÓGICO</vt:lpstr>
      <vt:lpstr>Legislación en Odontología</vt:lpstr>
      <vt:lpstr>Legislación en Odontología</vt:lpstr>
      <vt:lpstr>Legislación en Odontología</vt:lpstr>
      <vt:lpstr>Legislación en Odontología</vt:lpstr>
      <vt:lpstr>Normatividad positiva</vt:lpstr>
      <vt:lpstr>Constitución Política de los Estados Unidos Mexicanos</vt:lpstr>
      <vt:lpstr>Artículo 4º Constitucional</vt:lpstr>
      <vt:lpstr>Artículo 5º Constitucional</vt:lpstr>
      <vt:lpstr>Ley General de Salud</vt:lpstr>
      <vt:lpstr>Norma oficial</vt:lpstr>
      <vt:lpstr>Norma Oficial Mexicana </vt:lpstr>
      <vt:lpstr>NORMA Oficial Mexicana NOM-004-SSA3-2012, Del expediente clínico.</vt:lpstr>
      <vt:lpstr>NORMA Oficial Mexicana NOM-004-SSA3-2012, Del expediente clínico.</vt:lpstr>
      <vt:lpstr>NORMA Oficial Mexicana NOM-004-SSA3-2012, Del expediente clínico.</vt:lpstr>
      <vt:lpstr>NORMA Oficial Mexicana NOM-004-SSA3-2012, Del expediente clínico.</vt:lpstr>
      <vt:lpstr>Expediente Clínico</vt:lpstr>
      <vt:lpstr>Expediente clínico</vt:lpstr>
      <vt:lpstr>Expediente clínico</vt:lpstr>
      <vt:lpstr>Expediente clínico</vt:lpstr>
      <vt:lpstr>Expediente clínico</vt:lpstr>
      <vt:lpstr>Expediente clínico</vt:lpstr>
      <vt:lpstr>Expediente clínico</vt:lpstr>
      <vt:lpstr>Expediente clínico</vt:lpstr>
      <vt:lpstr>Expediente clínico</vt:lpstr>
      <vt:lpstr>Expediente clínico</vt:lpstr>
      <vt:lpstr>Expediente clínico</vt:lpstr>
      <vt:lpstr>Historia Clínica</vt:lpstr>
      <vt:lpstr>Historia Clínica</vt:lpstr>
      <vt:lpstr>Historia clínica</vt:lpstr>
      <vt:lpstr>Historia Clínica</vt:lpstr>
      <vt:lpstr>Nota de evolución</vt:lpstr>
      <vt:lpstr>Nota de evolución</vt:lpstr>
      <vt:lpstr>Nota de Evolución</vt:lpstr>
      <vt:lpstr>Nota de evolución </vt:lpstr>
      <vt:lpstr>Nota de interconsulta</vt:lpstr>
      <vt:lpstr>Carta de consentimiento informado</vt:lpstr>
      <vt:lpstr>Carta de consentimiento informado</vt:lpstr>
      <vt:lpstr>Carta de consentimiento informado</vt:lpstr>
      <vt:lpstr>Carta de consentimiento informado</vt:lpstr>
      <vt:lpstr>Carta de consentimiento informado</vt:lpstr>
      <vt:lpstr>Carta de consentimiento informado</vt:lpstr>
      <vt:lpstr>Hoja de egreso voluntario</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Erendira Delgado</dc:creator>
  <cp:lastModifiedBy>Erendira Delgado</cp:lastModifiedBy>
  <cp:revision>13</cp:revision>
  <dcterms:created xsi:type="dcterms:W3CDTF">2017-06-17T17:08:57Z</dcterms:created>
  <dcterms:modified xsi:type="dcterms:W3CDTF">2017-10-12T01:59:59Z</dcterms:modified>
</cp:coreProperties>
</file>