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420" r:id="rId2"/>
    <p:sldId id="421" r:id="rId3"/>
    <p:sldId id="422" r:id="rId4"/>
    <p:sldId id="423" r:id="rId5"/>
    <p:sldId id="424" r:id="rId6"/>
    <p:sldId id="425" r:id="rId7"/>
    <p:sldId id="426" r:id="rId8"/>
    <p:sldId id="427" r:id="rId9"/>
    <p:sldId id="428" r:id="rId10"/>
    <p:sldId id="429" r:id="rId11"/>
    <p:sldId id="430" r:id="rId12"/>
    <p:sldId id="332" r:id="rId13"/>
    <p:sldId id="290" r:id="rId14"/>
    <p:sldId id="296" r:id="rId15"/>
    <p:sldId id="338" r:id="rId16"/>
    <p:sldId id="333" r:id="rId17"/>
    <p:sldId id="339" r:id="rId18"/>
    <p:sldId id="395" r:id="rId19"/>
    <p:sldId id="396" r:id="rId20"/>
    <p:sldId id="399" r:id="rId21"/>
    <p:sldId id="400" r:id="rId22"/>
    <p:sldId id="401" r:id="rId23"/>
    <p:sldId id="411" r:id="rId24"/>
    <p:sldId id="412" r:id="rId25"/>
    <p:sldId id="413" r:id="rId26"/>
    <p:sldId id="418" r:id="rId27"/>
    <p:sldId id="419" r:id="rId28"/>
    <p:sldId id="363" r:id="rId29"/>
    <p:sldId id="364" r:id="rId30"/>
    <p:sldId id="365"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3" r:id="rId48"/>
    <p:sldId id="384" r:id="rId49"/>
    <p:sldId id="385" r:id="rId50"/>
    <p:sldId id="386" r:id="rId51"/>
    <p:sldId id="387" r:id="rId52"/>
    <p:sldId id="388" r:id="rId53"/>
    <p:sldId id="389" r:id="rId54"/>
    <p:sldId id="390" r:id="rId55"/>
    <p:sldId id="391" r:id="rId56"/>
    <p:sldId id="393" r:id="rId5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89680" autoAdjust="0"/>
  </p:normalViewPr>
  <p:slideViewPr>
    <p:cSldViewPr snapToGrid="0">
      <p:cViewPr varScale="1">
        <p:scale>
          <a:sx n="66" d="100"/>
          <a:sy n="66" d="100"/>
        </p:scale>
        <p:origin x="-864" y="-96"/>
      </p:cViewPr>
      <p:guideLst>
        <p:guide orient="horz" pos="2160"/>
        <p:guide pos="3840"/>
      </p:guideLst>
    </p:cSldViewPr>
  </p:slideViewPr>
  <p:notesTextViewPr>
    <p:cViewPr>
      <p:scale>
        <a:sx n="1" d="1"/>
        <a:sy n="1" d="1"/>
      </p:scale>
      <p:origin x="0" y="0"/>
    </p:cViewPr>
  </p:notesTextViewPr>
  <p:sorterViewPr>
    <p:cViewPr>
      <p:scale>
        <a:sx n="84" d="100"/>
        <a:sy n="84" d="100"/>
      </p:scale>
      <p:origin x="0" y="-34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88B14-8656-4AB4-AAF1-F35E793DBF6F}" type="doc">
      <dgm:prSet loTypeId="urn:microsoft.com/office/officeart/2005/8/layout/pyramid3" loCatId="pyramid" qsTypeId="urn:microsoft.com/office/officeart/2005/8/quickstyle/3d2" qsCatId="3D" csTypeId="urn:microsoft.com/office/officeart/2005/8/colors/colorful4" csCatId="colorful" phldr="1"/>
      <dgm:spPr/>
    </dgm:pt>
    <dgm:pt modelId="{2EF5E27B-634A-43EE-8ED9-98C4AB213B9A}">
      <dgm:prSet phldrT="[Texto]" custT="1"/>
      <dgm:spPr/>
      <dgm:t>
        <a:bodyPr/>
        <a:lstStyle/>
        <a:p>
          <a:r>
            <a:rPr lang="es-ES" sz="2000" dirty="0" smtClean="0"/>
            <a:t>Constitución Política </a:t>
          </a:r>
          <a:r>
            <a:rPr lang="es-MX" altLang="es-MX" sz="2000" dirty="0" smtClean="0"/>
            <a:t>de los Estados Unidos Mexicanos</a:t>
          </a:r>
          <a:endParaRPr lang="es-ES" sz="2000" dirty="0"/>
        </a:p>
      </dgm:t>
    </dgm:pt>
    <dgm:pt modelId="{ED1F5D8E-9A15-4012-8CD4-DA0C39535F36}" type="parTrans" cxnId="{1BA91A34-8B06-44EE-8F6A-2B40DEB511D0}">
      <dgm:prSet/>
      <dgm:spPr/>
      <dgm:t>
        <a:bodyPr/>
        <a:lstStyle/>
        <a:p>
          <a:endParaRPr lang="es-ES" sz="2000"/>
        </a:p>
      </dgm:t>
    </dgm:pt>
    <dgm:pt modelId="{0A8E0714-AB5F-4601-8847-C03AE9655892}" type="sibTrans" cxnId="{1BA91A34-8B06-44EE-8F6A-2B40DEB511D0}">
      <dgm:prSet/>
      <dgm:spPr/>
      <dgm:t>
        <a:bodyPr/>
        <a:lstStyle/>
        <a:p>
          <a:endParaRPr lang="es-ES" sz="2000"/>
        </a:p>
      </dgm:t>
    </dgm:pt>
    <dgm:pt modelId="{FC970615-83CB-4313-9872-61D56728E091}">
      <dgm:prSet phldrT="[Texto]" custT="1"/>
      <dgm:spPr/>
      <dgm:t>
        <a:bodyPr/>
        <a:lstStyle/>
        <a:p>
          <a:r>
            <a:rPr lang="es-ES" sz="2000" dirty="0" smtClean="0"/>
            <a:t>Ley General de Salud</a:t>
          </a:r>
          <a:endParaRPr lang="es-ES" sz="2000" dirty="0"/>
        </a:p>
      </dgm:t>
    </dgm:pt>
    <dgm:pt modelId="{6F5F0270-7B02-4834-A482-9894AA4D923D}" type="parTrans" cxnId="{27D9AB44-F1F8-44D2-9169-F82C3BF22A5B}">
      <dgm:prSet/>
      <dgm:spPr/>
      <dgm:t>
        <a:bodyPr/>
        <a:lstStyle/>
        <a:p>
          <a:endParaRPr lang="es-ES" sz="2000"/>
        </a:p>
      </dgm:t>
    </dgm:pt>
    <dgm:pt modelId="{D6997B8C-9218-4ACA-A827-787960C571BA}" type="sibTrans" cxnId="{27D9AB44-F1F8-44D2-9169-F82C3BF22A5B}">
      <dgm:prSet/>
      <dgm:spPr/>
      <dgm:t>
        <a:bodyPr/>
        <a:lstStyle/>
        <a:p>
          <a:endParaRPr lang="es-ES" sz="2000"/>
        </a:p>
      </dgm:t>
    </dgm:pt>
    <dgm:pt modelId="{62267BB6-DEF3-4536-9420-F4EDA743E606}">
      <dgm:prSet phldrT="[Texto]" custT="1"/>
      <dgm:spPr/>
      <dgm:t>
        <a:bodyPr/>
        <a:lstStyle/>
        <a:p>
          <a:r>
            <a:rPr lang="es-ES" sz="2000" dirty="0" smtClean="0"/>
            <a:t>Normas oficiales Mexicanas</a:t>
          </a:r>
          <a:endParaRPr lang="es-ES" sz="2000" dirty="0"/>
        </a:p>
      </dgm:t>
    </dgm:pt>
    <dgm:pt modelId="{F34AC3E3-8D8B-4DAE-A507-A7A118E1EB6D}" type="parTrans" cxnId="{2CB252A8-4A08-424F-BFAC-AD399953DC22}">
      <dgm:prSet/>
      <dgm:spPr/>
      <dgm:t>
        <a:bodyPr/>
        <a:lstStyle/>
        <a:p>
          <a:endParaRPr lang="es-ES" sz="2000"/>
        </a:p>
      </dgm:t>
    </dgm:pt>
    <dgm:pt modelId="{671DFCD6-355C-499A-B103-D00192A6DBDD}" type="sibTrans" cxnId="{2CB252A8-4A08-424F-BFAC-AD399953DC22}">
      <dgm:prSet/>
      <dgm:spPr/>
      <dgm:t>
        <a:bodyPr/>
        <a:lstStyle/>
        <a:p>
          <a:endParaRPr lang="es-ES" sz="2000"/>
        </a:p>
      </dgm:t>
    </dgm:pt>
    <dgm:pt modelId="{39CA71BD-0875-44D5-90A3-556B7999A0E8}">
      <dgm:prSet custT="1"/>
      <dgm:spPr/>
      <dgm:t>
        <a:bodyPr/>
        <a:lstStyle/>
        <a:p>
          <a:r>
            <a:rPr lang="es-ES" sz="2000" dirty="0" smtClean="0"/>
            <a:t>Código  Civil</a:t>
          </a:r>
          <a:endParaRPr lang="es-ES" sz="2000" dirty="0"/>
        </a:p>
      </dgm:t>
    </dgm:pt>
    <dgm:pt modelId="{55414A14-9BFF-46DA-A078-FC5433D49688}" type="parTrans" cxnId="{BFF18DD3-C5A2-4AD6-B09F-3B4F77D51A15}">
      <dgm:prSet/>
      <dgm:spPr/>
      <dgm:t>
        <a:bodyPr/>
        <a:lstStyle/>
        <a:p>
          <a:endParaRPr lang="es-ES" sz="2000"/>
        </a:p>
      </dgm:t>
    </dgm:pt>
    <dgm:pt modelId="{BC7959E9-9ECA-48AB-9DC0-11D21B7C8C68}" type="sibTrans" cxnId="{BFF18DD3-C5A2-4AD6-B09F-3B4F77D51A15}">
      <dgm:prSet/>
      <dgm:spPr/>
      <dgm:t>
        <a:bodyPr/>
        <a:lstStyle/>
        <a:p>
          <a:endParaRPr lang="es-ES" sz="2000"/>
        </a:p>
      </dgm:t>
    </dgm:pt>
    <dgm:pt modelId="{E3BEE196-6C12-46C7-BC0F-D6DEF0B7B28A}">
      <dgm:prSet custT="1"/>
      <dgm:spPr/>
      <dgm:t>
        <a:bodyPr/>
        <a:lstStyle/>
        <a:p>
          <a:r>
            <a:rPr lang="es-ES" sz="2000" b="1" dirty="0" smtClean="0"/>
            <a:t>Código Penal</a:t>
          </a:r>
          <a:endParaRPr lang="es-ES" sz="2000" b="1" dirty="0"/>
        </a:p>
      </dgm:t>
    </dgm:pt>
    <dgm:pt modelId="{394C72B7-A8CB-4D4F-9576-D471CD26AC3E}" type="parTrans" cxnId="{086ACD75-18AF-4A2B-86CE-83A8B46F4F94}">
      <dgm:prSet/>
      <dgm:spPr/>
      <dgm:t>
        <a:bodyPr/>
        <a:lstStyle/>
        <a:p>
          <a:endParaRPr lang="es-ES" sz="2000"/>
        </a:p>
      </dgm:t>
    </dgm:pt>
    <dgm:pt modelId="{7000B14C-9449-4D58-A766-A9CF46DB02AD}" type="sibTrans" cxnId="{086ACD75-18AF-4A2B-86CE-83A8B46F4F94}">
      <dgm:prSet/>
      <dgm:spPr/>
      <dgm:t>
        <a:bodyPr/>
        <a:lstStyle/>
        <a:p>
          <a:endParaRPr lang="es-ES" sz="2000"/>
        </a:p>
      </dgm:t>
    </dgm:pt>
    <dgm:pt modelId="{144FA2D1-7BBE-46C8-8107-C09DBEB50B1F}">
      <dgm:prSet custT="1"/>
      <dgm:spPr/>
      <dgm:t>
        <a:bodyPr/>
        <a:lstStyle/>
        <a:p>
          <a:r>
            <a:rPr lang="es-ES" sz="2000" dirty="0" smtClean="0"/>
            <a:t>Ley Federal del Trabajo</a:t>
          </a:r>
          <a:endParaRPr lang="es-ES" sz="2000" dirty="0"/>
        </a:p>
      </dgm:t>
    </dgm:pt>
    <dgm:pt modelId="{8B46C7E2-C657-4FD4-B852-6E81851B129A}" type="parTrans" cxnId="{C7814E4F-0FDE-4B22-947A-81767A01E22B}">
      <dgm:prSet/>
      <dgm:spPr/>
      <dgm:t>
        <a:bodyPr/>
        <a:lstStyle/>
        <a:p>
          <a:endParaRPr lang="es-ES" sz="2000"/>
        </a:p>
      </dgm:t>
    </dgm:pt>
    <dgm:pt modelId="{9CD93014-C3DC-4A80-86A6-4F6BC688D81B}" type="sibTrans" cxnId="{C7814E4F-0FDE-4B22-947A-81767A01E22B}">
      <dgm:prSet/>
      <dgm:spPr/>
      <dgm:t>
        <a:bodyPr/>
        <a:lstStyle/>
        <a:p>
          <a:endParaRPr lang="es-ES" sz="2000"/>
        </a:p>
      </dgm:t>
    </dgm:pt>
    <dgm:pt modelId="{BDCD5908-7EF4-401D-9FDB-56A97612ACF6}" type="pres">
      <dgm:prSet presAssocID="{EB888B14-8656-4AB4-AAF1-F35E793DBF6F}" presName="Name0" presStyleCnt="0">
        <dgm:presLayoutVars>
          <dgm:dir/>
          <dgm:animLvl val="lvl"/>
          <dgm:resizeHandles val="exact"/>
        </dgm:presLayoutVars>
      </dgm:prSet>
      <dgm:spPr/>
    </dgm:pt>
    <dgm:pt modelId="{3340A693-66A4-4DF3-A934-FBE6A8D4A45F}" type="pres">
      <dgm:prSet presAssocID="{2EF5E27B-634A-43EE-8ED9-98C4AB213B9A}" presName="Name8" presStyleCnt="0"/>
      <dgm:spPr/>
    </dgm:pt>
    <dgm:pt modelId="{4D993511-EF9D-4E55-893E-5C0F105B8154}" type="pres">
      <dgm:prSet presAssocID="{2EF5E27B-634A-43EE-8ED9-98C4AB213B9A}" presName="level" presStyleLbl="node1" presStyleIdx="0" presStyleCnt="6">
        <dgm:presLayoutVars>
          <dgm:chMax val="1"/>
          <dgm:bulletEnabled val="1"/>
        </dgm:presLayoutVars>
      </dgm:prSet>
      <dgm:spPr/>
      <dgm:t>
        <a:bodyPr/>
        <a:lstStyle/>
        <a:p>
          <a:endParaRPr lang="es-ES"/>
        </a:p>
      </dgm:t>
    </dgm:pt>
    <dgm:pt modelId="{C0692E74-CBA9-4FEA-BDEE-9459E7FC21C5}" type="pres">
      <dgm:prSet presAssocID="{2EF5E27B-634A-43EE-8ED9-98C4AB213B9A}" presName="levelTx" presStyleLbl="revTx" presStyleIdx="0" presStyleCnt="0">
        <dgm:presLayoutVars>
          <dgm:chMax val="1"/>
          <dgm:bulletEnabled val="1"/>
        </dgm:presLayoutVars>
      </dgm:prSet>
      <dgm:spPr/>
      <dgm:t>
        <a:bodyPr/>
        <a:lstStyle/>
        <a:p>
          <a:endParaRPr lang="es-ES"/>
        </a:p>
      </dgm:t>
    </dgm:pt>
    <dgm:pt modelId="{970CD6E1-8317-45DE-A911-742314281B15}" type="pres">
      <dgm:prSet presAssocID="{FC970615-83CB-4313-9872-61D56728E091}" presName="Name8" presStyleCnt="0"/>
      <dgm:spPr/>
    </dgm:pt>
    <dgm:pt modelId="{1E37A41B-4981-4E4E-95C0-319F42FC4F86}" type="pres">
      <dgm:prSet presAssocID="{FC970615-83CB-4313-9872-61D56728E091}" presName="level" presStyleLbl="node1" presStyleIdx="1" presStyleCnt="6">
        <dgm:presLayoutVars>
          <dgm:chMax val="1"/>
          <dgm:bulletEnabled val="1"/>
        </dgm:presLayoutVars>
      </dgm:prSet>
      <dgm:spPr/>
      <dgm:t>
        <a:bodyPr/>
        <a:lstStyle/>
        <a:p>
          <a:endParaRPr lang="es-ES"/>
        </a:p>
      </dgm:t>
    </dgm:pt>
    <dgm:pt modelId="{A68FDFF0-4F55-4796-BDAC-B7EB67E0C235}" type="pres">
      <dgm:prSet presAssocID="{FC970615-83CB-4313-9872-61D56728E091}" presName="levelTx" presStyleLbl="revTx" presStyleIdx="0" presStyleCnt="0">
        <dgm:presLayoutVars>
          <dgm:chMax val="1"/>
          <dgm:bulletEnabled val="1"/>
        </dgm:presLayoutVars>
      </dgm:prSet>
      <dgm:spPr/>
      <dgm:t>
        <a:bodyPr/>
        <a:lstStyle/>
        <a:p>
          <a:endParaRPr lang="es-ES"/>
        </a:p>
      </dgm:t>
    </dgm:pt>
    <dgm:pt modelId="{18EACD50-DDF2-4857-B484-704B61BCA74B}" type="pres">
      <dgm:prSet presAssocID="{144FA2D1-7BBE-46C8-8107-C09DBEB50B1F}" presName="Name8" presStyleCnt="0"/>
      <dgm:spPr/>
    </dgm:pt>
    <dgm:pt modelId="{9897F51F-C6A0-4000-8F43-6E73B860A266}" type="pres">
      <dgm:prSet presAssocID="{144FA2D1-7BBE-46C8-8107-C09DBEB50B1F}" presName="level" presStyleLbl="node1" presStyleIdx="2" presStyleCnt="6">
        <dgm:presLayoutVars>
          <dgm:chMax val="1"/>
          <dgm:bulletEnabled val="1"/>
        </dgm:presLayoutVars>
      </dgm:prSet>
      <dgm:spPr/>
      <dgm:t>
        <a:bodyPr/>
        <a:lstStyle/>
        <a:p>
          <a:endParaRPr lang="es-ES"/>
        </a:p>
      </dgm:t>
    </dgm:pt>
    <dgm:pt modelId="{4509164B-7138-4114-966B-27E0B7DB9D4C}" type="pres">
      <dgm:prSet presAssocID="{144FA2D1-7BBE-46C8-8107-C09DBEB50B1F}" presName="levelTx" presStyleLbl="revTx" presStyleIdx="0" presStyleCnt="0">
        <dgm:presLayoutVars>
          <dgm:chMax val="1"/>
          <dgm:bulletEnabled val="1"/>
        </dgm:presLayoutVars>
      </dgm:prSet>
      <dgm:spPr/>
      <dgm:t>
        <a:bodyPr/>
        <a:lstStyle/>
        <a:p>
          <a:endParaRPr lang="es-ES"/>
        </a:p>
      </dgm:t>
    </dgm:pt>
    <dgm:pt modelId="{EF544022-A10B-4136-918D-415C4F3652C1}" type="pres">
      <dgm:prSet presAssocID="{62267BB6-DEF3-4536-9420-F4EDA743E606}" presName="Name8" presStyleCnt="0"/>
      <dgm:spPr/>
    </dgm:pt>
    <dgm:pt modelId="{E0DB7C48-BE1C-4CEA-8A06-A99583CF2027}" type="pres">
      <dgm:prSet presAssocID="{62267BB6-DEF3-4536-9420-F4EDA743E606}" presName="level" presStyleLbl="node1" presStyleIdx="3" presStyleCnt="6">
        <dgm:presLayoutVars>
          <dgm:chMax val="1"/>
          <dgm:bulletEnabled val="1"/>
        </dgm:presLayoutVars>
      </dgm:prSet>
      <dgm:spPr/>
      <dgm:t>
        <a:bodyPr/>
        <a:lstStyle/>
        <a:p>
          <a:endParaRPr lang="es-ES"/>
        </a:p>
      </dgm:t>
    </dgm:pt>
    <dgm:pt modelId="{65F2CCE9-E8AE-4C8A-8BB9-446BFCD40D94}" type="pres">
      <dgm:prSet presAssocID="{62267BB6-DEF3-4536-9420-F4EDA743E606}" presName="levelTx" presStyleLbl="revTx" presStyleIdx="0" presStyleCnt="0">
        <dgm:presLayoutVars>
          <dgm:chMax val="1"/>
          <dgm:bulletEnabled val="1"/>
        </dgm:presLayoutVars>
      </dgm:prSet>
      <dgm:spPr/>
      <dgm:t>
        <a:bodyPr/>
        <a:lstStyle/>
        <a:p>
          <a:endParaRPr lang="es-ES"/>
        </a:p>
      </dgm:t>
    </dgm:pt>
    <dgm:pt modelId="{BF07CE55-D68B-4D26-BE91-835D4FC488D1}" type="pres">
      <dgm:prSet presAssocID="{39CA71BD-0875-44D5-90A3-556B7999A0E8}" presName="Name8" presStyleCnt="0"/>
      <dgm:spPr/>
    </dgm:pt>
    <dgm:pt modelId="{884CBC73-B1B2-47E7-B2D5-3832C347ACE1}" type="pres">
      <dgm:prSet presAssocID="{39CA71BD-0875-44D5-90A3-556B7999A0E8}" presName="level" presStyleLbl="node1" presStyleIdx="4" presStyleCnt="6">
        <dgm:presLayoutVars>
          <dgm:chMax val="1"/>
          <dgm:bulletEnabled val="1"/>
        </dgm:presLayoutVars>
      </dgm:prSet>
      <dgm:spPr/>
      <dgm:t>
        <a:bodyPr/>
        <a:lstStyle/>
        <a:p>
          <a:endParaRPr lang="es-ES"/>
        </a:p>
      </dgm:t>
    </dgm:pt>
    <dgm:pt modelId="{4C5589DB-4E1D-483F-90FF-B13A7688EECC}" type="pres">
      <dgm:prSet presAssocID="{39CA71BD-0875-44D5-90A3-556B7999A0E8}" presName="levelTx" presStyleLbl="revTx" presStyleIdx="0" presStyleCnt="0">
        <dgm:presLayoutVars>
          <dgm:chMax val="1"/>
          <dgm:bulletEnabled val="1"/>
        </dgm:presLayoutVars>
      </dgm:prSet>
      <dgm:spPr/>
      <dgm:t>
        <a:bodyPr/>
        <a:lstStyle/>
        <a:p>
          <a:endParaRPr lang="es-ES"/>
        </a:p>
      </dgm:t>
    </dgm:pt>
    <dgm:pt modelId="{D6F0EF24-00B3-4F68-8D66-93495DCAB08F}" type="pres">
      <dgm:prSet presAssocID="{E3BEE196-6C12-46C7-BC0F-D6DEF0B7B28A}" presName="Name8" presStyleCnt="0"/>
      <dgm:spPr/>
    </dgm:pt>
    <dgm:pt modelId="{08793D67-29E5-467B-89D9-4051614AB172}" type="pres">
      <dgm:prSet presAssocID="{E3BEE196-6C12-46C7-BC0F-D6DEF0B7B28A}" presName="level" presStyleLbl="node1" presStyleIdx="5" presStyleCnt="6">
        <dgm:presLayoutVars>
          <dgm:chMax val="1"/>
          <dgm:bulletEnabled val="1"/>
        </dgm:presLayoutVars>
      </dgm:prSet>
      <dgm:spPr/>
      <dgm:t>
        <a:bodyPr/>
        <a:lstStyle/>
        <a:p>
          <a:endParaRPr lang="es-ES"/>
        </a:p>
      </dgm:t>
    </dgm:pt>
    <dgm:pt modelId="{C0116D31-458A-49C4-B236-6C79D119B591}" type="pres">
      <dgm:prSet presAssocID="{E3BEE196-6C12-46C7-BC0F-D6DEF0B7B28A}" presName="levelTx" presStyleLbl="revTx" presStyleIdx="0" presStyleCnt="0">
        <dgm:presLayoutVars>
          <dgm:chMax val="1"/>
          <dgm:bulletEnabled val="1"/>
        </dgm:presLayoutVars>
      </dgm:prSet>
      <dgm:spPr/>
      <dgm:t>
        <a:bodyPr/>
        <a:lstStyle/>
        <a:p>
          <a:endParaRPr lang="es-ES"/>
        </a:p>
      </dgm:t>
    </dgm:pt>
  </dgm:ptLst>
  <dgm:cxnLst>
    <dgm:cxn modelId="{D5BEF77F-1890-4F06-BE58-0BAE980220E0}" type="presOf" srcId="{39CA71BD-0875-44D5-90A3-556B7999A0E8}" destId="{4C5589DB-4E1D-483F-90FF-B13A7688EECC}" srcOrd="1" destOrd="0" presId="urn:microsoft.com/office/officeart/2005/8/layout/pyramid3"/>
    <dgm:cxn modelId="{2CB252A8-4A08-424F-BFAC-AD399953DC22}" srcId="{EB888B14-8656-4AB4-AAF1-F35E793DBF6F}" destId="{62267BB6-DEF3-4536-9420-F4EDA743E606}" srcOrd="3" destOrd="0" parTransId="{F34AC3E3-8D8B-4DAE-A507-A7A118E1EB6D}" sibTransId="{671DFCD6-355C-499A-B103-D00192A6DBDD}"/>
    <dgm:cxn modelId="{F90E885D-B9F2-4651-81BC-CCB92DF88754}" type="presOf" srcId="{2EF5E27B-634A-43EE-8ED9-98C4AB213B9A}" destId="{C0692E74-CBA9-4FEA-BDEE-9459E7FC21C5}" srcOrd="1" destOrd="0" presId="urn:microsoft.com/office/officeart/2005/8/layout/pyramid3"/>
    <dgm:cxn modelId="{88546D9D-C674-439F-9D81-7A1A052029A9}" type="presOf" srcId="{39CA71BD-0875-44D5-90A3-556B7999A0E8}" destId="{884CBC73-B1B2-47E7-B2D5-3832C347ACE1}" srcOrd="0" destOrd="0" presId="urn:microsoft.com/office/officeart/2005/8/layout/pyramid3"/>
    <dgm:cxn modelId="{BFF18DD3-C5A2-4AD6-B09F-3B4F77D51A15}" srcId="{EB888B14-8656-4AB4-AAF1-F35E793DBF6F}" destId="{39CA71BD-0875-44D5-90A3-556B7999A0E8}" srcOrd="4" destOrd="0" parTransId="{55414A14-9BFF-46DA-A078-FC5433D49688}" sibTransId="{BC7959E9-9ECA-48AB-9DC0-11D21B7C8C68}"/>
    <dgm:cxn modelId="{C7814E4F-0FDE-4B22-947A-81767A01E22B}" srcId="{EB888B14-8656-4AB4-AAF1-F35E793DBF6F}" destId="{144FA2D1-7BBE-46C8-8107-C09DBEB50B1F}" srcOrd="2" destOrd="0" parTransId="{8B46C7E2-C657-4FD4-B852-6E81851B129A}" sibTransId="{9CD93014-C3DC-4A80-86A6-4F6BC688D81B}"/>
    <dgm:cxn modelId="{C1ED2FF9-9C7D-4002-B3AC-957A5DF89797}" type="presOf" srcId="{E3BEE196-6C12-46C7-BC0F-D6DEF0B7B28A}" destId="{08793D67-29E5-467B-89D9-4051614AB172}" srcOrd="0" destOrd="0" presId="urn:microsoft.com/office/officeart/2005/8/layout/pyramid3"/>
    <dgm:cxn modelId="{D00C0BFE-2A47-4D60-A933-6FD0F88C9FC8}" type="presOf" srcId="{144FA2D1-7BBE-46C8-8107-C09DBEB50B1F}" destId="{4509164B-7138-4114-966B-27E0B7DB9D4C}" srcOrd="1" destOrd="0" presId="urn:microsoft.com/office/officeart/2005/8/layout/pyramid3"/>
    <dgm:cxn modelId="{B83848CA-672F-402F-82E4-7B414BB64F1A}" type="presOf" srcId="{144FA2D1-7BBE-46C8-8107-C09DBEB50B1F}" destId="{9897F51F-C6A0-4000-8F43-6E73B860A266}" srcOrd="0" destOrd="0" presId="urn:microsoft.com/office/officeart/2005/8/layout/pyramid3"/>
    <dgm:cxn modelId="{086ACD75-18AF-4A2B-86CE-83A8B46F4F94}" srcId="{EB888B14-8656-4AB4-AAF1-F35E793DBF6F}" destId="{E3BEE196-6C12-46C7-BC0F-D6DEF0B7B28A}" srcOrd="5" destOrd="0" parTransId="{394C72B7-A8CB-4D4F-9576-D471CD26AC3E}" sibTransId="{7000B14C-9449-4D58-A766-A9CF46DB02AD}"/>
    <dgm:cxn modelId="{B772D834-F528-4E22-9E11-C23F331653DE}" type="presOf" srcId="{EB888B14-8656-4AB4-AAF1-F35E793DBF6F}" destId="{BDCD5908-7EF4-401D-9FDB-56A97612ACF6}" srcOrd="0" destOrd="0" presId="urn:microsoft.com/office/officeart/2005/8/layout/pyramid3"/>
    <dgm:cxn modelId="{71C3E19A-81C9-4C2E-84B6-87060295FD7B}" type="presOf" srcId="{62267BB6-DEF3-4536-9420-F4EDA743E606}" destId="{65F2CCE9-E8AE-4C8A-8BB9-446BFCD40D94}" srcOrd="1" destOrd="0" presId="urn:microsoft.com/office/officeart/2005/8/layout/pyramid3"/>
    <dgm:cxn modelId="{27D9AB44-F1F8-44D2-9169-F82C3BF22A5B}" srcId="{EB888B14-8656-4AB4-AAF1-F35E793DBF6F}" destId="{FC970615-83CB-4313-9872-61D56728E091}" srcOrd="1" destOrd="0" parTransId="{6F5F0270-7B02-4834-A482-9894AA4D923D}" sibTransId="{D6997B8C-9218-4ACA-A827-787960C571BA}"/>
    <dgm:cxn modelId="{1BA91A34-8B06-44EE-8F6A-2B40DEB511D0}" srcId="{EB888B14-8656-4AB4-AAF1-F35E793DBF6F}" destId="{2EF5E27B-634A-43EE-8ED9-98C4AB213B9A}" srcOrd="0" destOrd="0" parTransId="{ED1F5D8E-9A15-4012-8CD4-DA0C39535F36}" sibTransId="{0A8E0714-AB5F-4601-8847-C03AE9655892}"/>
    <dgm:cxn modelId="{845557D3-E687-4D94-AA66-2CF3237C4F03}" type="presOf" srcId="{E3BEE196-6C12-46C7-BC0F-D6DEF0B7B28A}" destId="{C0116D31-458A-49C4-B236-6C79D119B591}" srcOrd="1" destOrd="0" presId="urn:microsoft.com/office/officeart/2005/8/layout/pyramid3"/>
    <dgm:cxn modelId="{D4B72615-F4E7-4A65-B970-9E3F6368E81A}" type="presOf" srcId="{FC970615-83CB-4313-9872-61D56728E091}" destId="{1E37A41B-4981-4E4E-95C0-319F42FC4F86}" srcOrd="0" destOrd="0" presId="urn:microsoft.com/office/officeart/2005/8/layout/pyramid3"/>
    <dgm:cxn modelId="{82A4D124-BADA-42D9-B4F4-551EDC0C519A}" type="presOf" srcId="{FC970615-83CB-4313-9872-61D56728E091}" destId="{A68FDFF0-4F55-4796-BDAC-B7EB67E0C235}" srcOrd="1" destOrd="0" presId="urn:microsoft.com/office/officeart/2005/8/layout/pyramid3"/>
    <dgm:cxn modelId="{60284747-2798-4B3E-BF4A-7C0C26F549AE}" type="presOf" srcId="{2EF5E27B-634A-43EE-8ED9-98C4AB213B9A}" destId="{4D993511-EF9D-4E55-893E-5C0F105B8154}" srcOrd="0" destOrd="0" presId="urn:microsoft.com/office/officeart/2005/8/layout/pyramid3"/>
    <dgm:cxn modelId="{68D59616-FD35-455C-866B-33426BD3C904}" type="presOf" srcId="{62267BB6-DEF3-4536-9420-F4EDA743E606}" destId="{E0DB7C48-BE1C-4CEA-8A06-A99583CF2027}" srcOrd="0" destOrd="0" presId="urn:microsoft.com/office/officeart/2005/8/layout/pyramid3"/>
    <dgm:cxn modelId="{50A3AD41-9BDA-42A8-9F69-FD15A7B730EC}" type="presParOf" srcId="{BDCD5908-7EF4-401D-9FDB-56A97612ACF6}" destId="{3340A693-66A4-4DF3-A934-FBE6A8D4A45F}" srcOrd="0" destOrd="0" presId="urn:microsoft.com/office/officeart/2005/8/layout/pyramid3"/>
    <dgm:cxn modelId="{BBBFB59E-E1A0-4B6B-8E01-47A167760A8C}" type="presParOf" srcId="{3340A693-66A4-4DF3-A934-FBE6A8D4A45F}" destId="{4D993511-EF9D-4E55-893E-5C0F105B8154}" srcOrd="0" destOrd="0" presId="urn:microsoft.com/office/officeart/2005/8/layout/pyramid3"/>
    <dgm:cxn modelId="{0073A2AA-ECDE-44B5-A97C-E93C3A462E3D}" type="presParOf" srcId="{3340A693-66A4-4DF3-A934-FBE6A8D4A45F}" destId="{C0692E74-CBA9-4FEA-BDEE-9459E7FC21C5}" srcOrd="1" destOrd="0" presId="urn:microsoft.com/office/officeart/2005/8/layout/pyramid3"/>
    <dgm:cxn modelId="{31679F8C-649A-4CE2-A439-2447691AF7ED}" type="presParOf" srcId="{BDCD5908-7EF4-401D-9FDB-56A97612ACF6}" destId="{970CD6E1-8317-45DE-A911-742314281B15}" srcOrd="1" destOrd="0" presId="urn:microsoft.com/office/officeart/2005/8/layout/pyramid3"/>
    <dgm:cxn modelId="{76C18A9E-37CE-49DD-A0D6-67754D960D9F}" type="presParOf" srcId="{970CD6E1-8317-45DE-A911-742314281B15}" destId="{1E37A41B-4981-4E4E-95C0-319F42FC4F86}" srcOrd="0" destOrd="0" presId="urn:microsoft.com/office/officeart/2005/8/layout/pyramid3"/>
    <dgm:cxn modelId="{5594E087-511F-46ED-9BCA-D43AFAC957B3}" type="presParOf" srcId="{970CD6E1-8317-45DE-A911-742314281B15}" destId="{A68FDFF0-4F55-4796-BDAC-B7EB67E0C235}" srcOrd="1" destOrd="0" presId="urn:microsoft.com/office/officeart/2005/8/layout/pyramid3"/>
    <dgm:cxn modelId="{4890CCC9-9B7B-4742-A2E6-0CE524BDA74B}" type="presParOf" srcId="{BDCD5908-7EF4-401D-9FDB-56A97612ACF6}" destId="{18EACD50-DDF2-4857-B484-704B61BCA74B}" srcOrd="2" destOrd="0" presId="urn:microsoft.com/office/officeart/2005/8/layout/pyramid3"/>
    <dgm:cxn modelId="{90F7AA27-339C-4A63-A40D-89EEE8930DA2}" type="presParOf" srcId="{18EACD50-DDF2-4857-B484-704B61BCA74B}" destId="{9897F51F-C6A0-4000-8F43-6E73B860A266}" srcOrd="0" destOrd="0" presId="urn:microsoft.com/office/officeart/2005/8/layout/pyramid3"/>
    <dgm:cxn modelId="{8E2CFBA2-1DC0-4F6D-8304-39416AC354E9}" type="presParOf" srcId="{18EACD50-DDF2-4857-B484-704B61BCA74B}" destId="{4509164B-7138-4114-966B-27E0B7DB9D4C}" srcOrd="1" destOrd="0" presId="urn:microsoft.com/office/officeart/2005/8/layout/pyramid3"/>
    <dgm:cxn modelId="{BB460392-68E1-4BBF-91AE-C988132090A5}" type="presParOf" srcId="{BDCD5908-7EF4-401D-9FDB-56A97612ACF6}" destId="{EF544022-A10B-4136-918D-415C4F3652C1}" srcOrd="3" destOrd="0" presId="urn:microsoft.com/office/officeart/2005/8/layout/pyramid3"/>
    <dgm:cxn modelId="{BE77E971-6FF3-4FE1-9398-11848FBA9892}" type="presParOf" srcId="{EF544022-A10B-4136-918D-415C4F3652C1}" destId="{E0DB7C48-BE1C-4CEA-8A06-A99583CF2027}" srcOrd="0" destOrd="0" presId="urn:microsoft.com/office/officeart/2005/8/layout/pyramid3"/>
    <dgm:cxn modelId="{18338CB0-A847-4B49-8181-02A107F8D193}" type="presParOf" srcId="{EF544022-A10B-4136-918D-415C4F3652C1}" destId="{65F2CCE9-E8AE-4C8A-8BB9-446BFCD40D94}" srcOrd="1" destOrd="0" presId="urn:microsoft.com/office/officeart/2005/8/layout/pyramid3"/>
    <dgm:cxn modelId="{0E6D39A1-AAB7-43C2-98DC-B4451CA51F64}" type="presParOf" srcId="{BDCD5908-7EF4-401D-9FDB-56A97612ACF6}" destId="{BF07CE55-D68B-4D26-BE91-835D4FC488D1}" srcOrd="4" destOrd="0" presId="urn:microsoft.com/office/officeart/2005/8/layout/pyramid3"/>
    <dgm:cxn modelId="{580AFC79-225F-4371-989D-E9166A283C1E}" type="presParOf" srcId="{BF07CE55-D68B-4D26-BE91-835D4FC488D1}" destId="{884CBC73-B1B2-47E7-B2D5-3832C347ACE1}" srcOrd="0" destOrd="0" presId="urn:microsoft.com/office/officeart/2005/8/layout/pyramid3"/>
    <dgm:cxn modelId="{5ADBE924-B6AC-46A0-B7CC-304AC2818DED}" type="presParOf" srcId="{BF07CE55-D68B-4D26-BE91-835D4FC488D1}" destId="{4C5589DB-4E1D-483F-90FF-B13A7688EECC}" srcOrd="1" destOrd="0" presId="urn:microsoft.com/office/officeart/2005/8/layout/pyramid3"/>
    <dgm:cxn modelId="{C55C234D-D140-46B5-8277-B23D8A14C7BF}" type="presParOf" srcId="{BDCD5908-7EF4-401D-9FDB-56A97612ACF6}" destId="{D6F0EF24-00B3-4F68-8D66-93495DCAB08F}" srcOrd="5" destOrd="0" presId="urn:microsoft.com/office/officeart/2005/8/layout/pyramid3"/>
    <dgm:cxn modelId="{EA2A73D4-BC33-4908-82D4-6E54593936A0}" type="presParOf" srcId="{D6F0EF24-00B3-4F68-8D66-93495DCAB08F}" destId="{08793D67-29E5-467B-89D9-4051614AB172}" srcOrd="0" destOrd="0" presId="urn:microsoft.com/office/officeart/2005/8/layout/pyramid3"/>
    <dgm:cxn modelId="{3FE08B3E-399C-416C-BD8E-AA4EED169DAC}" type="presParOf" srcId="{D6F0EF24-00B3-4F68-8D66-93495DCAB08F}" destId="{C0116D31-458A-49C4-B236-6C79D119B59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993511-EF9D-4E55-893E-5C0F105B8154}">
      <dsp:nvSpPr>
        <dsp:cNvPr id="0" name=""/>
        <dsp:cNvSpPr/>
      </dsp:nvSpPr>
      <dsp:spPr>
        <a:xfrm rot="10800000">
          <a:off x="0" y="0"/>
          <a:ext cx="11127355" cy="892975"/>
        </a:xfrm>
        <a:prstGeom prst="trapezoid">
          <a:avLst>
            <a:gd name="adj" fmla="val 103842"/>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Constitución Política </a:t>
          </a:r>
          <a:r>
            <a:rPr lang="es-MX" altLang="es-MX" sz="2000" kern="1200" dirty="0" smtClean="0"/>
            <a:t>de los Estados Unidos Mexicanos</a:t>
          </a:r>
          <a:endParaRPr lang="es-ES" sz="2000" kern="1200" dirty="0"/>
        </a:p>
      </dsp:txBody>
      <dsp:txXfrm rot="-10800000">
        <a:off x="1947287" y="0"/>
        <a:ext cx="7232780" cy="892975"/>
      </dsp:txXfrm>
    </dsp:sp>
    <dsp:sp modelId="{1E37A41B-4981-4E4E-95C0-319F42FC4F86}">
      <dsp:nvSpPr>
        <dsp:cNvPr id="0" name=""/>
        <dsp:cNvSpPr/>
      </dsp:nvSpPr>
      <dsp:spPr>
        <a:xfrm rot="10800000">
          <a:off x="927279" y="892975"/>
          <a:ext cx="9272795" cy="892975"/>
        </a:xfrm>
        <a:prstGeom prst="trapezoid">
          <a:avLst>
            <a:gd name="adj" fmla="val 103842"/>
          </a:avLst>
        </a:prstGeom>
        <a:gradFill rotWithShape="0">
          <a:gsLst>
            <a:gs pos="0">
              <a:schemeClr val="accent4">
                <a:hueOff val="2079139"/>
                <a:satOff val="-9594"/>
                <a:lumOff val="353"/>
                <a:alphaOff val="0"/>
                <a:satMod val="103000"/>
                <a:lumMod val="102000"/>
                <a:tint val="94000"/>
              </a:schemeClr>
            </a:gs>
            <a:gs pos="50000">
              <a:schemeClr val="accent4">
                <a:hueOff val="2079139"/>
                <a:satOff val="-9594"/>
                <a:lumOff val="353"/>
                <a:alphaOff val="0"/>
                <a:satMod val="110000"/>
                <a:lumMod val="100000"/>
                <a:shade val="100000"/>
              </a:schemeClr>
            </a:gs>
            <a:gs pos="100000">
              <a:schemeClr val="accent4">
                <a:hueOff val="2079139"/>
                <a:satOff val="-9594"/>
                <a:lumOff val="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Ley General de Salud</a:t>
          </a:r>
          <a:endParaRPr lang="es-ES" sz="2000" kern="1200" dirty="0"/>
        </a:p>
      </dsp:txBody>
      <dsp:txXfrm rot="-10800000">
        <a:off x="2550018" y="892975"/>
        <a:ext cx="6027317" cy="892975"/>
      </dsp:txXfrm>
    </dsp:sp>
    <dsp:sp modelId="{9897F51F-C6A0-4000-8F43-6E73B860A266}">
      <dsp:nvSpPr>
        <dsp:cNvPr id="0" name=""/>
        <dsp:cNvSpPr/>
      </dsp:nvSpPr>
      <dsp:spPr>
        <a:xfrm rot="10800000">
          <a:off x="1854559" y="1785950"/>
          <a:ext cx="7418236" cy="892975"/>
        </a:xfrm>
        <a:prstGeom prst="trapezoid">
          <a:avLst>
            <a:gd name="adj" fmla="val 103842"/>
          </a:avLst>
        </a:prstGeom>
        <a:gradFill rotWithShape="0">
          <a:gsLst>
            <a:gs pos="0">
              <a:schemeClr val="accent4">
                <a:hueOff val="4158277"/>
                <a:satOff val="-19187"/>
                <a:lumOff val="706"/>
                <a:alphaOff val="0"/>
                <a:satMod val="103000"/>
                <a:lumMod val="102000"/>
                <a:tint val="94000"/>
              </a:schemeClr>
            </a:gs>
            <a:gs pos="50000">
              <a:schemeClr val="accent4">
                <a:hueOff val="4158277"/>
                <a:satOff val="-19187"/>
                <a:lumOff val="706"/>
                <a:alphaOff val="0"/>
                <a:satMod val="110000"/>
                <a:lumMod val="100000"/>
                <a:shade val="100000"/>
              </a:schemeClr>
            </a:gs>
            <a:gs pos="100000">
              <a:schemeClr val="accent4">
                <a:hueOff val="4158277"/>
                <a:satOff val="-19187"/>
                <a:lumOff val="70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Ley Federal del Trabajo</a:t>
          </a:r>
          <a:endParaRPr lang="es-ES" sz="2000" kern="1200" dirty="0"/>
        </a:p>
      </dsp:txBody>
      <dsp:txXfrm rot="-10800000">
        <a:off x="3152750" y="1785950"/>
        <a:ext cx="4821853" cy="892975"/>
      </dsp:txXfrm>
    </dsp:sp>
    <dsp:sp modelId="{E0DB7C48-BE1C-4CEA-8A06-A99583CF2027}">
      <dsp:nvSpPr>
        <dsp:cNvPr id="0" name=""/>
        <dsp:cNvSpPr/>
      </dsp:nvSpPr>
      <dsp:spPr>
        <a:xfrm rot="10800000">
          <a:off x="2781838" y="2678924"/>
          <a:ext cx="5563677" cy="892975"/>
        </a:xfrm>
        <a:prstGeom prst="trapezoid">
          <a:avLst>
            <a:gd name="adj" fmla="val 103842"/>
          </a:avLst>
        </a:prstGeom>
        <a:gradFill rotWithShape="0">
          <a:gsLst>
            <a:gs pos="0">
              <a:schemeClr val="accent4">
                <a:hueOff val="6237416"/>
                <a:satOff val="-28781"/>
                <a:lumOff val="1059"/>
                <a:alphaOff val="0"/>
                <a:satMod val="103000"/>
                <a:lumMod val="102000"/>
                <a:tint val="94000"/>
              </a:schemeClr>
            </a:gs>
            <a:gs pos="50000">
              <a:schemeClr val="accent4">
                <a:hueOff val="6237416"/>
                <a:satOff val="-28781"/>
                <a:lumOff val="1059"/>
                <a:alphaOff val="0"/>
                <a:satMod val="110000"/>
                <a:lumMod val="100000"/>
                <a:shade val="100000"/>
              </a:schemeClr>
            </a:gs>
            <a:gs pos="100000">
              <a:schemeClr val="accent4">
                <a:hueOff val="6237416"/>
                <a:satOff val="-28781"/>
                <a:lumOff val="105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Normas oficiales Mexicanas</a:t>
          </a:r>
          <a:endParaRPr lang="es-ES" sz="2000" kern="1200" dirty="0"/>
        </a:p>
      </dsp:txBody>
      <dsp:txXfrm rot="-10800000">
        <a:off x="3755482" y="2678924"/>
        <a:ext cx="3616390" cy="892975"/>
      </dsp:txXfrm>
    </dsp:sp>
    <dsp:sp modelId="{884CBC73-B1B2-47E7-B2D5-3832C347ACE1}">
      <dsp:nvSpPr>
        <dsp:cNvPr id="0" name=""/>
        <dsp:cNvSpPr/>
      </dsp:nvSpPr>
      <dsp:spPr>
        <a:xfrm rot="10800000">
          <a:off x="3709118" y="3571900"/>
          <a:ext cx="3709118" cy="892975"/>
        </a:xfrm>
        <a:prstGeom prst="trapezoid">
          <a:avLst>
            <a:gd name="adj" fmla="val 103842"/>
          </a:avLst>
        </a:prstGeom>
        <a:gradFill rotWithShape="0">
          <a:gsLst>
            <a:gs pos="0">
              <a:schemeClr val="accent4">
                <a:hueOff val="8316554"/>
                <a:satOff val="-38374"/>
                <a:lumOff val="1412"/>
                <a:alphaOff val="0"/>
                <a:satMod val="103000"/>
                <a:lumMod val="102000"/>
                <a:tint val="94000"/>
              </a:schemeClr>
            </a:gs>
            <a:gs pos="50000">
              <a:schemeClr val="accent4">
                <a:hueOff val="8316554"/>
                <a:satOff val="-38374"/>
                <a:lumOff val="1412"/>
                <a:alphaOff val="0"/>
                <a:satMod val="110000"/>
                <a:lumMod val="100000"/>
                <a:shade val="100000"/>
              </a:schemeClr>
            </a:gs>
            <a:gs pos="100000">
              <a:schemeClr val="accent4">
                <a:hueOff val="8316554"/>
                <a:satOff val="-38374"/>
                <a:lumOff val="141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Código  Civil</a:t>
          </a:r>
          <a:endParaRPr lang="es-ES" sz="2000" kern="1200" dirty="0"/>
        </a:p>
      </dsp:txBody>
      <dsp:txXfrm rot="-10800000">
        <a:off x="4358214" y="3571900"/>
        <a:ext cx="2410926" cy="892975"/>
      </dsp:txXfrm>
    </dsp:sp>
    <dsp:sp modelId="{08793D67-29E5-467B-89D9-4051614AB172}">
      <dsp:nvSpPr>
        <dsp:cNvPr id="0" name=""/>
        <dsp:cNvSpPr/>
      </dsp:nvSpPr>
      <dsp:spPr>
        <a:xfrm rot="10800000">
          <a:off x="4636397" y="4464875"/>
          <a:ext cx="1854559" cy="892975"/>
        </a:xfrm>
        <a:prstGeom prst="trapezoid">
          <a:avLst>
            <a:gd name="adj" fmla="val 103842"/>
          </a:avLst>
        </a:prstGeom>
        <a:gradFill rotWithShape="0">
          <a:gsLst>
            <a:gs pos="0">
              <a:schemeClr val="accent4">
                <a:hueOff val="10395693"/>
                <a:satOff val="-47968"/>
                <a:lumOff val="1765"/>
                <a:alphaOff val="0"/>
                <a:satMod val="103000"/>
                <a:lumMod val="102000"/>
                <a:tint val="94000"/>
              </a:schemeClr>
            </a:gs>
            <a:gs pos="50000">
              <a:schemeClr val="accent4">
                <a:hueOff val="10395693"/>
                <a:satOff val="-47968"/>
                <a:lumOff val="1765"/>
                <a:alphaOff val="0"/>
                <a:satMod val="110000"/>
                <a:lumMod val="100000"/>
                <a:shade val="100000"/>
              </a:schemeClr>
            </a:gs>
            <a:gs pos="100000">
              <a:schemeClr val="accent4">
                <a:hueOff val="10395693"/>
                <a:satOff val="-47968"/>
                <a:lumOff val="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smtClean="0"/>
            <a:t>Código Penal</a:t>
          </a:r>
          <a:endParaRPr lang="es-ES" sz="2000" b="1" kern="1200" dirty="0"/>
        </a:p>
      </dsp:txBody>
      <dsp:txXfrm rot="-10800000">
        <a:off x="4636397" y="4464875"/>
        <a:ext cx="1854559" cy="892975"/>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7443E5-3B58-42A7-8962-776229ED4594}" type="datetimeFigureOut">
              <a:rPr lang="es-MX" smtClean="0"/>
              <a:t>27/09/2017</a:t>
            </a:fld>
            <a:endParaRPr lang="es-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6AB89C-2EE8-44D3-BCE2-943E5A97B2DC}" type="slidenum">
              <a:rPr lang="es-MX" smtClean="0"/>
              <a:t>‹Nº›</a:t>
            </a:fld>
            <a:endParaRPr lang="es-MX"/>
          </a:p>
        </p:txBody>
      </p:sp>
    </p:spTree>
    <p:extLst>
      <p:ext uri="{BB962C8B-B14F-4D97-AF65-F5344CB8AC3E}">
        <p14:creationId xmlns:p14="http://schemas.microsoft.com/office/powerpoint/2010/main" val="1776145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Vivimos</a:t>
            </a:r>
            <a:r>
              <a:rPr lang="es-MX" baseline="0" dirty="0" smtClean="0"/>
              <a:t> en una sociedad donde lo de hoy es la cultura de la demanda en donde el «cliente» se encuentra a la defensiva ante cualquier situación que se presente durante su tratamiento.</a:t>
            </a:r>
          </a:p>
          <a:p>
            <a:r>
              <a:rPr lang="es-MX" baseline="0" dirty="0" smtClean="0"/>
              <a:t>Nos encontramos ante un concepto de libertad distorsionado donde hay una ausencia de valores y solo interesa el bien personal.</a:t>
            </a:r>
            <a:endParaRPr lang="es-MX" dirty="0"/>
          </a:p>
        </p:txBody>
      </p:sp>
      <p:sp>
        <p:nvSpPr>
          <p:cNvPr id="4" name="3 Marcador de número de diapositiva"/>
          <p:cNvSpPr>
            <a:spLocks noGrp="1"/>
          </p:cNvSpPr>
          <p:nvPr>
            <p:ph type="sldNum" sz="quarter" idx="10"/>
          </p:nvPr>
        </p:nvSpPr>
        <p:spPr/>
        <p:txBody>
          <a:bodyPr/>
          <a:lstStyle/>
          <a:p>
            <a:fld id="{A46AB89C-2EE8-44D3-BCE2-943E5A97B2DC}" type="slidenum">
              <a:rPr lang="es-MX" smtClean="0"/>
              <a:t>13</a:t>
            </a:fld>
            <a:endParaRPr lang="es-MX"/>
          </a:p>
        </p:txBody>
      </p:sp>
    </p:spTree>
    <p:extLst>
      <p:ext uri="{BB962C8B-B14F-4D97-AF65-F5344CB8AC3E}">
        <p14:creationId xmlns:p14="http://schemas.microsoft.com/office/powerpoint/2010/main" val="4144046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mtClean="0"/>
              <a:t>El hombre es el único ser en el universo capaz de proponerse fines, los cuales se propone en función de las metas que quiere alcanzar. Varios son los autores que han planteado cual es el fin ultimo del hombre pero aun no han conseguido ponerse de acuerdo porque para unos es la justicia, para otros es la felicidad, algunos cuantos piensan que es el conocimiento mismo o el conocimiento de Dios. Según Emmanuel Kant "el único fin del hombre, es en si mismo el hombre". </a:t>
            </a:r>
          </a:p>
        </p:txBody>
      </p:sp>
      <p:sp>
        <p:nvSpPr>
          <p:cNvPr id="4" name="3 Marcador de número de diapositiva"/>
          <p:cNvSpPr>
            <a:spLocks noGrp="1"/>
          </p:cNvSpPr>
          <p:nvPr>
            <p:ph type="sldNum" sz="quarter" idx="5"/>
          </p:nvPr>
        </p:nvSpPr>
        <p:spPr/>
        <p:txBody>
          <a:bodyPr/>
          <a:lstStyle/>
          <a:p>
            <a:pPr>
              <a:defRPr/>
            </a:pPr>
            <a:fld id="{7E588D77-A25C-4435-A9D4-7323E8FD100C}" type="slidenum">
              <a:rPr lang="es-MX" smtClean="0"/>
              <a:pPr>
                <a:defRPr/>
              </a:pPr>
              <a:t>22</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mtClean="0"/>
              <a:t>El ser humano está compuesto de aspectos espirituales, mentales, emocionales (sentimientos) y físico. Si se mira al ser humano sólo desde un punto de vista, vería solo una parte del conocimiento humano. El equilibrio en todos los aspectos y o planos del ser humano es importante, sin el nada puede realizarse; sin el toda plenitud resulta imposible. El equilibrio es el instrumento de la perfección humana. Todo desequilibrio separa al hombre de su totalidad fisiológica y psicológica y por consiguiente todo. </a:t>
            </a:r>
          </a:p>
        </p:txBody>
      </p:sp>
      <p:sp>
        <p:nvSpPr>
          <p:cNvPr id="4" name="3 Marcador de número de diapositiva"/>
          <p:cNvSpPr>
            <a:spLocks noGrp="1"/>
          </p:cNvSpPr>
          <p:nvPr>
            <p:ph type="sldNum" sz="quarter" idx="5"/>
          </p:nvPr>
        </p:nvSpPr>
        <p:spPr/>
        <p:txBody>
          <a:bodyPr/>
          <a:lstStyle/>
          <a:p>
            <a:pPr>
              <a:defRPr/>
            </a:pPr>
            <a:fld id="{46443FC6-F452-43E3-9165-5B61B2E71CC8}" type="slidenum">
              <a:rPr lang="es-MX" smtClean="0"/>
              <a:pPr>
                <a:defRPr/>
              </a:pPr>
              <a:t>23</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normAutofit lnSpcReduction="10000"/>
          </a:bodyPr>
          <a:lstStyle/>
          <a:p>
            <a:pPr>
              <a:defRPr/>
            </a:pPr>
            <a:r>
              <a:rPr lang="es-ES" dirty="0" smtClean="0"/>
              <a:t>El ser humano está integralmente formado desde lo biológico, lo psicológico, lo espiritual y lo social. El ser está en un permanente “siendo”, construyendo un porvenir y dejando un transcurrir, una biografía, a través de su ser-activamente-en-el mundo (a través de sus huellas en la cultura, el trabajo y el ocio (visto como oportunidad de crecimiento y desarrollo personal). Por lo anteriormente visto, el ser humano es protagonista de su vida o biografía que trae consigo</a:t>
            </a:r>
          </a:p>
          <a:p>
            <a:pPr>
              <a:defRPr/>
            </a:pPr>
            <a:r>
              <a:rPr lang="es-ES" dirty="0" smtClean="0"/>
              <a:t>una historia biológica y social de sus progenitores y es capaz de construir su porvenir o futuro, a través del ser activamente en el mundo, para dar a entender qué es el ser humano, nada puede considerarse objetivo si no forma parte por igual de la conciencia intencional de otros.</a:t>
            </a:r>
          </a:p>
        </p:txBody>
      </p:sp>
      <p:sp>
        <p:nvSpPr>
          <p:cNvPr id="4" name="3 Marcador de número de diapositiva"/>
          <p:cNvSpPr>
            <a:spLocks noGrp="1"/>
          </p:cNvSpPr>
          <p:nvPr>
            <p:ph type="sldNum" sz="quarter" idx="5"/>
          </p:nvPr>
        </p:nvSpPr>
        <p:spPr/>
        <p:txBody>
          <a:bodyPr/>
          <a:lstStyle/>
          <a:p>
            <a:pPr>
              <a:defRPr/>
            </a:pPr>
            <a:fld id="{9E62B6C1-18E9-4319-AB8C-82ECE80642E9}" type="slidenum">
              <a:rPr lang="es-MX" smtClean="0"/>
              <a:pPr>
                <a:defRPr/>
              </a:pPr>
              <a:t>24</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mtClean="0"/>
              <a:t>Con el término «virtud» (del latín virtus, que corresponde al griego areté) se designan cualidades buenas, firmes y estables de la persona, que, al perfeccionar su inteligencia y su voluntad, la disponen a conocer mejor la verdad y a realizar, cada vez con más libertad y gozo, acciones excelentes, para alcanzar su plenitud humana y sobrenatural. </a:t>
            </a:r>
            <a:br>
              <a:rPr lang="es-ES" smtClean="0"/>
            </a:br>
            <a:r>
              <a:rPr lang="es-ES" smtClean="0"/>
              <a:t/>
            </a:r>
            <a:br>
              <a:rPr lang="es-ES" smtClean="0"/>
            </a:br>
            <a:r>
              <a:rPr lang="es-ES" smtClean="0"/>
              <a:t>Alcanzar la plenitud humana y sobrenatural no puede entenderse en un sentido individualista: el fin de las virtudes no es el autoperfeccionamiento ni el autodominio, sino -como ha puesto de relieve S. Agustín- el amor, la comunión con los demás y la comunión con Dios. </a:t>
            </a:r>
            <a:br>
              <a:rPr lang="es-ES" smtClean="0"/>
            </a:br>
            <a:r>
              <a:rPr lang="es-ES" smtClean="0"/>
              <a:t/>
            </a:r>
            <a:br>
              <a:rPr lang="es-ES" smtClean="0"/>
            </a:br>
            <a:r>
              <a:rPr lang="es-ES" smtClean="0"/>
              <a:t>Las virtudes que se adquieren mediante el esfuerzo personal, realizando actos buenos con libertad y constancia, son las virtudes humanas, naturales o adquiridas: unas perfeccionan especialmente a la inteligencia en el conocimiento de la verdad (intelectuales); y otras, a la voluntad y a los afectos en el amor del bien (morales).</a:t>
            </a:r>
          </a:p>
          <a:p>
            <a:endParaRPr lang="es-ES" smtClean="0"/>
          </a:p>
        </p:txBody>
      </p:sp>
      <p:sp>
        <p:nvSpPr>
          <p:cNvPr id="4" name="3 Marcador de número de diapositiva"/>
          <p:cNvSpPr>
            <a:spLocks noGrp="1"/>
          </p:cNvSpPr>
          <p:nvPr>
            <p:ph type="sldNum" sz="quarter" idx="5"/>
          </p:nvPr>
        </p:nvSpPr>
        <p:spPr/>
        <p:txBody>
          <a:bodyPr/>
          <a:lstStyle/>
          <a:p>
            <a:pPr>
              <a:defRPr/>
            </a:pPr>
            <a:fld id="{8FF3052C-2686-45A9-9802-47BD0A014DFC}" type="slidenum">
              <a:rPr lang="es-MX" smtClean="0"/>
              <a:pPr>
                <a:defRPr/>
              </a:pPr>
              <a:t>25</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dirty="0" smtClean="0"/>
              <a:t>En ética el contenido de valor se construye sobre la analogía de la cualidad estimable del bien material trasladado sobre el efecto de difusión del bien moral. Algo tiene valor si desde el sujeto se exterioriza como un bien. Por valor se tendrá aquella motivación que nos incita a obrar bien. </a:t>
            </a:r>
            <a:br>
              <a:rPr lang="es-ES" dirty="0" smtClean="0"/>
            </a:br>
            <a:r>
              <a:rPr lang="es-ES" dirty="0" smtClean="0"/>
              <a:t>El significado de virtud como hábito está configurado ya en Aristóteles: </a:t>
            </a:r>
            <a:r>
              <a:rPr lang="es-ES" i="1" dirty="0" smtClean="0"/>
              <a:t>La virtud es un hábito, una cualidad que depende de nuestra voluntad. </a:t>
            </a:r>
            <a:r>
              <a:rPr lang="es-ES" dirty="0" smtClean="0"/>
              <a:t>Así correspondería a la habilidad que nos facilita obrar el bien. La virtud se constituye por la reiteración del acto mental que agiliza la facultad para discernir y aprehender con prestancia los juicios sobre dónde y cómo poder hacer el bien, así como la diligencia de ejercicio de la voluntad sobre las potencias operativas para aprestarse a la realización de esos actos positivos. </a:t>
            </a:r>
            <a:br>
              <a:rPr lang="es-ES" dirty="0" smtClean="0"/>
            </a:br>
            <a:r>
              <a:rPr lang="es-ES" dirty="0" smtClean="0"/>
              <a:t>Valor y virtud, por tanto, suponen dos realidades conceptuales que se complementan mutuamente. Los valores se integran fundamentalmente en la información intelectiva que distingue el bien, y las virtudes en la voluntad para facilitar la </a:t>
            </a:r>
            <a:r>
              <a:rPr lang="es-ES" dirty="0" err="1" smtClean="0"/>
              <a:t>perfectividad</a:t>
            </a:r>
            <a:r>
              <a:rPr lang="es-ES" dirty="0" smtClean="0"/>
              <a:t> del bien. </a:t>
            </a:r>
            <a:br>
              <a:rPr lang="es-ES" dirty="0" smtClean="0"/>
            </a:br>
            <a:r>
              <a:rPr lang="es-ES" dirty="0" smtClean="0"/>
              <a:t>Las virtudes se adquieren con gran esfuerzo y sólo radican en la personalidad tras años de aprendizaje y ejercicio. </a:t>
            </a:r>
          </a:p>
          <a:p>
            <a:endParaRPr lang="es-ES" dirty="0" smtClean="0"/>
          </a:p>
        </p:txBody>
      </p:sp>
      <p:sp>
        <p:nvSpPr>
          <p:cNvPr id="4" name="3 Marcador de número de diapositiva"/>
          <p:cNvSpPr>
            <a:spLocks noGrp="1"/>
          </p:cNvSpPr>
          <p:nvPr>
            <p:ph type="sldNum" sz="quarter" idx="5"/>
          </p:nvPr>
        </p:nvSpPr>
        <p:spPr/>
        <p:txBody>
          <a:bodyPr/>
          <a:lstStyle/>
          <a:p>
            <a:pPr>
              <a:defRPr/>
            </a:pPr>
            <a:fld id="{88AEE515-D9EF-4AB6-91AE-599947BDA3FB}" type="slidenum">
              <a:rPr lang="es-MX" smtClean="0"/>
              <a:pPr>
                <a:defRPr/>
              </a:pPr>
              <a:t>26</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mtClean="0"/>
              <a:t>El hombre tiene la posibilidad de hacer mal uso de su libertad. Pero gracias a las virtudes, que son </a:t>
            </a:r>
            <a:r>
              <a:rPr lang="es-ES" i="1" smtClean="0"/>
              <a:t>principios que “determinan” el bien para la persona y la capacitan para elegirlo,</a:t>
            </a:r>
            <a:r>
              <a:rPr lang="es-ES" smtClean="0"/>
              <a:t> se pueden superar esas dificultades y ejercitar bien la libertad. «La necesidad de las virtudes se justifica por nuestra capacidad de ser muchas cosas. Sin embargo, alcanzar este estado no sucede por necesidad, ocurre solamente por medio del desarrollo y la práctica de hábitos especiales, denominados virtudes.</a:t>
            </a:r>
          </a:p>
        </p:txBody>
      </p:sp>
      <p:sp>
        <p:nvSpPr>
          <p:cNvPr id="4" name="3 Marcador de número de diapositiva"/>
          <p:cNvSpPr>
            <a:spLocks noGrp="1"/>
          </p:cNvSpPr>
          <p:nvPr>
            <p:ph type="sldNum" sz="quarter" idx="5"/>
          </p:nvPr>
        </p:nvSpPr>
        <p:spPr/>
        <p:txBody>
          <a:bodyPr/>
          <a:lstStyle/>
          <a:p>
            <a:pPr>
              <a:defRPr/>
            </a:pPr>
            <a:fld id="{9F214939-AC93-48DA-AC79-BA80FED1F204}" type="slidenum">
              <a:rPr lang="es-MX" smtClean="0"/>
              <a:pPr>
                <a:defRPr/>
              </a:pPr>
              <a:t>27</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proceso educativo se materializa en una serie de habilidades y valores, que producen cambios intelectuales, emocionales y sociales en el individuo. De acuerdo al grado de concienciación alcanzado, estos valores pueden durar toda la vida o sólo un cierto periodo de tiempo.</a:t>
            </a:r>
            <a:br>
              <a:rPr lang="es-MX" sz="1200" b="0" i="0" kern="1200" dirty="0" smtClean="0">
                <a:solidFill>
                  <a:schemeClr val="tx1"/>
                </a:solidFill>
                <a:effectLst/>
                <a:latin typeface="+mn-lt"/>
                <a:ea typeface="+mn-ea"/>
                <a:cs typeface="+mn-cs"/>
              </a:rPr>
            </a:b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28</a:t>
            </a:fld>
            <a:endParaRPr lang="es-MX"/>
          </a:p>
        </p:txBody>
      </p:sp>
    </p:spTree>
    <p:extLst>
      <p:ext uri="{BB962C8B-B14F-4D97-AF65-F5344CB8AC3E}">
        <p14:creationId xmlns:p14="http://schemas.microsoft.com/office/powerpoint/2010/main" val="383028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cumplir el conjunto de las misiones que les son propias, la educación debe estructurarse en torno a cuatro aprendizajes fundamentales que en el transcurso de la vida serán para cada persona, en cierto sentido, los pilares del conocimiento: aprender a conocer, es decir, adquirir los instrumentos de la comprensión; aprender a hacer, para poder influir sobre el propio entorno; aprender a vivir juntos, para participar y cooperar con los demás en todas las actividades humanas; por ultimo, aprender a ser, un proceso fundamental que recoge elementos de los tres anteriores. Por supuesto, estas cuatro vías del saber convergen en una sola, ya que hay entre ellas múltiples puntos de contacto, coincidencia e intercambio. </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29</a:t>
            </a:fld>
            <a:endParaRPr lang="es-MX"/>
          </a:p>
        </p:txBody>
      </p:sp>
    </p:spTree>
    <p:extLst>
      <p:ext uri="{BB962C8B-B14F-4D97-AF65-F5344CB8AC3E}">
        <p14:creationId xmlns:p14="http://schemas.microsoft.com/office/powerpoint/2010/main" val="256755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Sin duda, este aprendizaje constituye una de las principales empresas de la educación contemporánea. Demasiado a menudo, la violencia que impera en el mundo contradice la esperanza que algunos habían depositado en el progreso de la humanidad. La historia humana siempre ha sido conflictiva, pero hay elementos nuevos que acentúan el riesgo, en particular el extraordinario potencial de autodestrucción que la humanidad misma ha creado durante el siglo XX. A través de los medios de comunicación masiva, la opinión pública se convierte en observadora impotente, y hasta en rehén, de quienes generan o mantienen vivos los conflictos. Hasta el momento, la educación no ha podido hacer mucho para modificar esta situación. ¿Seria posible concebir una educación que permitiera evitar los conflictos o solucionarlos de manera pacifica, fomentando el conocimiento de los demás, de sus culturas y espiritualidad? La idea de enseñar la no-violencia en la escuela es loable, aunque solo sea un </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30</a:t>
            </a:fld>
            <a:endParaRPr lang="es-MX"/>
          </a:p>
        </p:txBody>
      </p:sp>
    </p:spTree>
    <p:extLst>
      <p:ext uri="{BB962C8B-B14F-4D97-AF65-F5344CB8AC3E}">
        <p14:creationId xmlns:p14="http://schemas.microsoft.com/office/powerpoint/2010/main" val="415054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Ya no basta con que cada individuo acumule al comienzo de su vida una reserva de conocimientos a la que podrá recurrir después sin limites. Sobre todo, debe estar en condiciones de aprovechar y utilizar durante toda la vida cada oportunidad que se le presente de actualizar, profundizar y enriquecer ese primer saber y de adaptarse a un mundo en permanente cambio. </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31</a:t>
            </a:fld>
            <a:endParaRPr lang="es-MX"/>
          </a:p>
        </p:txBody>
      </p:sp>
    </p:spTree>
    <p:extLst>
      <p:ext uri="{BB962C8B-B14F-4D97-AF65-F5344CB8AC3E}">
        <p14:creationId xmlns:p14="http://schemas.microsoft.com/office/powerpoint/2010/main" val="3622680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Hemos perdido de vista el bien común</a:t>
            </a:r>
            <a:r>
              <a:rPr lang="es-MX" baseline="0" dirty="0" smtClean="0"/>
              <a:t> y nos hemos vuelto indiferentes ante las circunstancias, mientras yo este bien, lo demás no importa…y no es del todo incorrecto, el detalle está en que se nos ha olvidado que tratamos con seres humanos.</a:t>
            </a:r>
            <a:endParaRPr lang="es-MX" dirty="0"/>
          </a:p>
        </p:txBody>
      </p:sp>
      <p:sp>
        <p:nvSpPr>
          <p:cNvPr id="4" name="3 Marcador de número de diapositiva"/>
          <p:cNvSpPr>
            <a:spLocks noGrp="1"/>
          </p:cNvSpPr>
          <p:nvPr>
            <p:ph type="sldNum" sz="quarter" idx="10"/>
          </p:nvPr>
        </p:nvSpPr>
        <p:spPr/>
        <p:txBody>
          <a:bodyPr/>
          <a:lstStyle/>
          <a:p>
            <a:fld id="{A46AB89C-2EE8-44D3-BCE2-943E5A97B2DC}" type="slidenum">
              <a:rPr lang="es-MX" smtClean="0"/>
              <a:t>14</a:t>
            </a:fld>
            <a:endParaRPr lang="es-MX"/>
          </a:p>
        </p:txBody>
      </p:sp>
    </p:spTree>
    <p:extLst>
      <p:ext uri="{BB962C8B-B14F-4D97-AF65-F5344CB8AC3E}">
        <p14:creationId xmlns:p14="http://schemas.microsoft.com/office/powerpoint/2010/main" val="1015673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proceso de humanización puede ser analizada desde dos perspectivas. La primera se refiere a la transformación y evolución de los caracteres morfológicos fundamentales del ser humano, o, dicho de otra manera, se refiere al proceso a través del cual el cuerpo humano ha llegado a ser como es hoy. A este proceso lo denominaremos </a:t>
            </a:r>
            <a:r>
              <a:rPr lang="es-MX" sz="1200" b="1" i="0" kern="1200" dirty="0" smtClean="0">
                <a:solidFill>
                  <a:schemeClr val="tx1"/>
                </a:solidFill>
                <a:effectLst/>
                <a:latin typeface="+mn-lt"/>
                <a:ea typeface="+mn-ea"/>
                <a:cs typeface="+mn-cs"/>
              </a:rPr>
              <a:t>hominización</a:t>
            </a:r>
            <a:r>
              <a:rPr lang="es-MX" sz="1200" b="0" i="0" kern="1200" dirty="0" smtClean="0">
                <a:solidFill>
                  <a:schemeClr val="tx1"/>
                </a:solidFill>
                <a:effectLst/>
                <a:latin typeface="+mn-lt"/>
                <a:ea typeface="+mn-ea"/>
                <a:cs typeface="+mn-cs"/>
              </a:rPr>
              <a:t>. Desde esta perspectiva, lo que interesa fundamentalmente son los datos que entrega la paleontología en relación a las leyes que rigen la evolución biológica.  La segunda se relaciona con la transformación psíquica, es decir, con la aparición de la inteligencia, del pensamiento abstracto y de la conciencia humana con las manifestaciones psicológicas y culturales que de ésta derivan. A este proceso que conduce al surgimiento y desarrollo de la conciencia lo denominaremos </a:t>
            </a:r>
            <a:r>
              <a:rPr lang="es-MX" sz="1200" b="1" i="0" kern="1200" dirty="0" smtClean="0">
                <a:solidFill>
                  <a:schemeClr val="tx1"/>
                </a:solidFill>
                <a:effectLst/>
                <a:latin typeface="+mn-lt"/>
                <a:ea typeface="+mn-ea"/>
                <a:cs typeface="+mn-cs"/>
              </a:rPr>
              <a:t>humanización.</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32</a:t>
            </a:fld>
            <a:endParaRPr lang="es-MX"/>
          </a:p>
        </p:txBody>
      </p:sp>
    </p:spTree>
    <p:extLst>
      <p:ext uri="{BB962C8B-B14F-4D97-AF65-F5344CB8AC3E}">
        <p14:creationId xmlns:p14="http://schemas.microsoft.com/office/powerpoint/2010/main" val="34231057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nos ha olvidado trabajar con los adentros de la persona para que procese valores, decisiones, opciones, ser, querer, hacer.</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33</a:t>
            </a:fld>
            <a:endParaRPr lang="es-MX"/>
          </a:p>
        </p:txBody>
      </p:sp>
    </p:spTree>
    <p:extLst>
      <p:ext uri="{BB962C8B-B14F-4D97-AF65-F5344CB8AC3E}">
        <p14:creationId xmlns:p14="http://schemas.microsoft.com/office/powerpoint/2010/main" val="471806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educación debe contribuir al desarrollo global de cada persona: cuerpo y mente, inteligencia, sensibilidad, sentido estético, responsabilidad individual, espiritualidad. Todos los seres humanos deben estar en condiciones, en particular gracias a la educación recibida en su juventud, de dotarse de un pensamiento autónomo y crítico y de elaborar un juicio propio, para determinar por sí mismos qué deben hacer en las diferentes circunstancias de la vida. </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34</a:t>
            </a:fld>
            <a:endParaRPr lang="es-MX"/>
          </a:p>
        </p:txBody>
      </p:sp>
    </p:spTree>
    <p:extLst>
      <p:ext uri="{BB962C8B-B14F-4D97-AF65-F5344CB8AC3E}">
        <p14:creationId xmlns:p14="http://schemas.microsoft.com/office/powerpoint/2010/main" val="2742193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ser humano ha de ser considerado como persona en sociedad: Porque el ser humano se construye en sociedad y en su construcción afecta a la sociedad, tanto en el presente como para el futuro. El ser humano también se construye como sociedad.</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35</a:t>
            </a:fld>
            <a:endParaRPr lang="es-MX"/>
          </a:p>
        </p:txBody>
      </p:sp>
    </p:spTree>
    <p:extLst>
      <p:ext uri="{BB962C8B-B14F-4D97-AF65-F5344CB8AC3E}">
        <p14:creationId xmlns:p14="http://schemas.microsoft.com/office/powerpoint/2010/main" val="9137996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realidad actual,</a:t>
            </a:r>
            <a:r>
              <a:rPr lang="es-MX" baseline="0" dirty="0" smtClean="0"/>
              <a:t> los problemas y circunstancias van determinando el rumbo al que se dirige la educación. </a:t>
            </a:r>
            <a:r>
              <a:rPr lang="es-MX" sz="1200" dirty="0" smtClean="0"/>
              <a:t>La globalización de la tecnología exige nuevas actitudes para </a:t>
            </a:r>
            <a:r>
              <a:rPr lang="es-MX" sz="1200" b="0" i="0" u="none" dirty="0" smtClean="0">
                <a:solidFill>
                  <a:srgbClr val="0070C0"/>
                </a:solidFill>
              </a:rPr>
              <a:t>no perder los fines últimos de toda educación: la humanización de las personas</a:t>
            </a:r>
            <a:r>
              <a:rPr lang="es-MX" sz="1200" b="0" i="0" u="none" dirty="0" smtClean="0"/>
              <a:t> </a:t>
            </a:r>
            <a:r>
              <a:rPr lang="es-MX" sz="1200" dirty="0" smtClean="0"/>
              <a:t>y de sus circunstancias en vistas a una mejor convivencia humana. Y esto último debería un objetivo que no se pierda de vista.</a:t>
            </a:r>
          </a:p>
          <a:p>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36</a:t>
            </a:fld>
            <a:endParaRPr lang="es-MX"/>
          </a:p>
        </p:txBody>
      </p:sp>
    </p:spTree>
    <p:extLst>
      <p:ext uri="{BB962C8B-B14F-4D97-AF65-F5344CB8AC3E}">
        <p14:creationId xmlns:p14="http://schemas.microsoft.com/office/powerpoint/2010/main" val="13148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Los medios de comunicación, y más recientemente las Nuevas Tecnologías, han modificado la manera de construir el saber, el modo de aprender, la forma de conocer.</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37</a:t>
            </a:fld>
            <a:endParaRPr lang="es-MX"/>
          </a:p>
        </p:txBody>
      </p:sp>
    </p:spTree>
    <p:extLst>
      <p:ext uri="{BB962C8B-B14F-4D97-AF65-F5344CB8AC3E}">
        <p14:creationId xmlns:p14="http://schemas.microsoft.com/office/powerpoint/2010/main" val="633508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Como primera actividad de placer y principal fuente de información, los medios afectan e influyen sobre la manera en que los chicos perciben la realidad e interactúan con el mundo. Las identidades de los jóvenes se trazan en la intersección del texto escrito, la imagen electrónica y la cultura popular. Los centros comerciales, los cafés, la televisión, los recitales de música y las nuevas tecnologías, modifican la percepción que los chicos tienen de la realidad, su actitud ante el conocimiento y el modo en que conciben el mundo.</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38</a:t>
            </a:fld>
            <a:endParaRPr lang="es-MX"/>
          </a:p>
        </p:txBody>
      </p:sp>
    </p:spTree>
    <p:extLst>
      <p:ext uri="{BB962C8B-B14F-4D97-AF65-F5344CB8AC3E}">
        <p14:creationId xmlns:p14="http://schemas.microsoft.com/office/powerpoint/2010/main" val="855717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ser humano</a:t>
            </a:r>
            <a:r>
              <a:rPr lang="es-MX" baseline="0" dirty="0" smtClean="0"/>
              <a:t> posee el libre albedrío y con ello se hace responsable de su propias decisiones y elecciones.</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39</a:t>
            </a:fld>
            <a:endParaRPr lang="es-MX"/>
          </a:p>
        </p:txBody>
      </p:sp>
    </p:spTree>
    <p:extLst>
      <p:ext uri="{BB962C8B-B14F-4D97-AF65-F5344CB8AC3E}">
        <p14:creationId xmlns:p14="http://schemas.microsoft.com/office/powerpoint/2010/main" val="38037193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Educación Permanente es un paradigma educativo abierto a cualquier etapa de aprendizaje de la vida de una persona. Es considerada como aquel movimiento que pretende llevar a todos los niveles y estados de la vida del ser humano hacia un aprendizaje continuo, para que a cada persona le sea posible tanto recibirla como llevarla a cabo y mejorar conocimientos, competencias y actitudes. Podemos entender este movimiento como una de las revoluciones más importantes de nuestra época.</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40</a:t>
            </a:fld>
            <a:endParaRPr lang="es-MX"/>
          </a:p>
        </p:txBody>
      </p:sp>
    </p:spTree>
    <p:extLst>
      <p:ext uri="{BB962C8B-B14F-4D97-AF65-F5344CB8AC3E}">
        <p14:creationId xmlns:p14="http://schemas.microsoft.com/office/powerpoint/2010/main" val="841350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educación debe ser</a:t>
            </a:r>
            <a:r>
              <a:rPr lang="es-MX" baseline="0" dirty="0" smtClean="0"/>
              <a:t> fundamentada en aprender a ser humano, mediante aprender a ser, hacer un mundo mas humano se logra aprendiendo a hacer y si nos mantenemos en una actitud permanente de aprendizaje, se puede decir que se ha logrado aprender a aprender, logrando habitar en un espacio amable de convivencia, mediante el aprendizaje de a vivir en sociedad, teniendo como culmen aprender a emprender.</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41</a:t>
            </a:fld>
            <a:endParaRPr lang="es-MX"/>
          </a:p>
        </p:txBody>
      </p:sp>
    </p:spTree>
    <p:extLst>
      <p:ext uri="{BB962C8B-B14F-4D97-AF65-F5344CB8AC3E}">
        <p14:creationId xmlns:p14="http://schemas.microsoft.com/office/powerpoint/2010/main" val="3160564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valores forman parte de una convivencia</a:t>
            </a:r>
            <a:r>
              <a:rPr lang="es-MX" baseline="0" dirty="0" smtClean="0"/>
              <a:t> saludable, pero no basta con conocer la definición de cada uno de los calores hay que descubrirlos, conocerlos, asumirlos y asimilarlos.</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Los valores se convierten en guías y pautas, que marcan una conducta coherente. Se convierten en indicadores del camino a seguir, él encontrarle sentido a lo que hacemos, tomar decisiones y responsabilidades de nuestros actos. La formación y desarrollo de valores tiene entre sus premisas el arraigo en el individuo de un grupo de convicciones morales, intervienen la familia, la escuela, las y la sociedad en su conjunto. </a:t>
            </a:r>
          </a:p>
          <a:p>
            <a:endParaRPr lang="es-MX" dirty="0"/>
          </a:p>
        </p:txBody>
      </p:sp>
      <p:sp>
        <p:nvSpPr>
          <p:cNvPr id="4" name="3 Marcador de número de diapositiva"/>
          <p:cNvSpPr>
            <a:spLocks noGrp="1"/>
          </p:cNvSpPr>
          <p:nvPr>
            <p:ph type="sldNum" sz="quarter" idx="10"/>
          </p:nvPr>
        </p:nvSpPr>
        <p:spPr/>
        <p:txBody>
          <a:bodyPr/>
          <a:lstStyle/>
          <a:p>
            <a:fld id="{A46AB89C-2EE8-44D3-BCE2-943E5A97B2DC}" type="slidenum">
              <a:rPr lang="es-MX" smtClean="0"/>
              <a:t>15</a:t>
            </a:fld>
            <a:endParaRPr lang="es-MX"/>
          </a:p>
        </p:txBody>
      </p:sp>
    </p:spTree>
    <p:extLst>
      <p:ext uri="{BB962C8B-B14F-4D97-AF65-F5344CB8AC3E}">
        <p14:creationId xmlns:p14="http://schemas.microsoft.com/office/powerpoint/2010/main" val="33642513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cumplir el conjunto de las misiones que les son propias, la educación debe estructurarse en torno a cuatro aprendizajes fundamentales que en el transcurso de la vida serán para cada persona, en cierto sentido, los pilares del conocimiento: aprender a conocer, es decir, adquirir los instrumentos de la comprensión; aprender a hacer, para poder influir sobre el propio entorno; aprender a vivir juntos, para participar y cooperar con los demás en todas las actividades humanas; por ultimo, aprender a ser, un proceso fundamental que recoge elementos de los tres anteriores. Por supuesto, estas cuatro vías del saber convergen en una sola, ya que hay entre ellas múltiples puntos de contacto, coincidencia e intercambio. </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42</a:t>
            </a:fld>
            <a:endParaRPr lang="es-MX"/>
          </a:p>
        </p:txBody>
      </p:sp>
    </p:spTree>
    <p:extLst>
      <p:ext uri="{BB962C8B-B14F-4D97-AF65-F5344CB8AC3E}">
        <p14:creationId xmlns:p14="http://schemas.microsoft.com/office/powerpoint/2010/main" val="4826828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actos humanos</a:t>
            </a:r>
            <a:r>
              <a:rPr lang="es-MX" baseline="0" dirty="0" smtClean="0"/>
              <a:t> son el quehacer de la Bioética por ello daremos espacio a algunas diapositivas para definir algunas cosas.</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43</a:t>
            </a:fld>
            <a:endParaRPr lang="es-MX"/>
          </a:p>
        </p:txBody>
      </p:sp>
    </p:spTree>
    <p:extLst>
      <p:ext uri="{BB962C8B-B14F-4D97-AF65-F5344CB8AC3E}">
        <p14:creationId xmlns:p14="http://schemas.microsoft.com/office/powerpoint/2010/main" val="21637120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La </a:t>
            </a:r>
            <a:r>
              <a:rPr lang="en-US" dirty="0" err="1" smtClean="0"/>
              <a:t>bioética</a:t>
            </a:r>
            <a:r>
              <a:rPr lang="en-US" dirty="0" smtClean="0"/>
              <a:t> se</a:t>
            </a:r>
            <a:r>
              <a:rPr lang="en-US" baseline="0" dirty="0" smtClean="0"/>
              <a:t> </a:t>
            </a:r>
            <a:r>
              <a:rPr lang="en-US" baseline="0" dirty="0" err="1" smtClean="0"/>
              <a:t>encarga</a:t>
            </a:r>
            <a:r>
              <a:rPr lang="en-US" baseline="0" dirty="0" smtClean="0"/>
              <a:t> del </a:t>
            </a:r>
            <a:r>
              <a:rPr lang="en-US" baseline="0" dirty="0" err="1" smtClean="0"/>
              <a:t>análisis</a:t>
            </a:r>
            <a:r>
              <a:rPr lang="en-US" baseline="0" dirty="0" smtClean="0"/>
              <a:t> del </a:t>
            </a:r>
            <a:r>
              <a:rPr lang="en-US" baseline="0" dirty="0" err="1" smtClean="0"/>
              <a:t>acto</a:t>
            </a:r>
            <a:r>
              <a:rPr lang="en-US" baseline="0" dirty="0" smtClean="0"/>
              <a:t> </a:t>
            </a:r>
            <a:r>
              <a:rPr lang="en-US" baseline="0" dirty="0" err="1" smtClean="0"/>
              <a:t>humano</a:t>
            </a:r>
            <a:r>
              <a:rPr lang="en-US" baseline="0" dirty="0" smtClean="0"/>
              <a:t>. </a:t>
            </a:r>
            <a:r>
              <a:rPr lang="en-US" baseline="0" dirty="0" err="1" smtClean="0"/>
              <a:t>Considero</a:t>
            </a:r>
            <a:r>
              <a:rPr lang="en-US" baseline="0" dirty="0" smtClean="0"/>
              <a:t> </a:t>
            </a:r>
            <a:r>
              <a:rPr lang="en-US" baseline="0" dirty="0" err="1" smtClean="0"/>
              <a:t>necesario</a:t>
            </a:r>
            <a:r>
              <a:rPr lang="en-US" baseline="0" dirty="0" smtClean="0"/>
              <a:t> </a:t>
            </a:r>
            <a:r>
              <a:rPr lang="en-US" baseline="0" dirty="0" err="1" smtClean="0"/>
              <a:t>hacer</a:t>
            </a:r>
            <a:r>
              <a:rPr lang="en-US" baseline="0" dirty="0" smtClean="0"/>
              <a:t> la </a:t>
            </a:r>
            <a:r>
              <a:rPr lang="en-US" baseline="0" dirty="0" err="1" smtClean="0"/>
              <a:t>diferencia</a:t>
            </a:r>
            <a:r>
              <a:rPr lang="en-US" baseline="0" dirty="0" smtClean="0"/>
              <a:t> entre un </a:t>
            </a:r>
            <a:r>
              <a:rPr lang="en-US" baseline="0" dirty="0" err="1" smtClean="0"/>
              <a:t>acto</a:t>
            </a:r>
            <a:r>
              <a:rPr lang="en-US" baseline="0" dirty="0" smtClean="0"/>
              <a:t> del hombre y un </a:t>
            </a:r>
            <a:r>
              <a:rPr lang="en-US" baseline="0" dirty="0" err="1" smtClean="0"/>
              <a:t>acto</a:t>
            </a:r>
            <a:r>
              <a:rPr lang="en-US" baseline="0" dirty="0" smtClean="0"/>
              <a:t> </a:t>
            </a:r>
            <a:r>
              <a:rPr lang="en-US" baseline="0" dirty="0" err="1" smtClean="0"/>
              <a:t>humano</a:t>
            </a:r>
            <a:r>
              <a:rPr lang="en-US" baseline="0" dirty="0" smtClean="0"/>
              <a:t>. Los </a:t>
            </a:r>
            <a:r>
              <a:rPr lang="en-US" baseline="0" dirty="0" err="1" smtClean="0"/>
              <a:t>actos</a:t>
            </a:r>
            <a:r>
              <a:rPr lang="en-US" baseline="0" dirty="0" smtClean="0"/>
              <a:t> del hombre son </a:t>
            </a:r>
            <a:r>
              <a:rPr lang="en-US" baseline="0" dirty="0" err="1" smtClean="0"/>
              <a:t>aquellos</a:t>
            </a:r>
            <a:r>
              <a:rPr lang="en-US" baseline="0" dirty="0" smtClean="0"/>
              <a:t> </a:t>
            </a:r>
            <a:r>
              <a:rPr lang="en-US" baseline="0" dirty="0" err="1" smtClean="0"/>
              <a:t>inconcientes</a:t>
            </a:r>
            <a:r>
              <a:rPr lang="en-US" baseline="0" dirty="0" smtClean="0"/>
              <a:t> y </a:t>
            </a:r>
            <a:r>
              <a:rPr lang="en-US" baseline="0" dirty="0" err="1" smtClean="0"/>
              <a:t>que</a:t>
            </a:r>
            <a:r>
              <a:rPr lang="en-US" baseline="0" dirty="0" smtClean="0"/>
              <a:t> se </a:t>
            </a:r>
            <a:r>
              <a:rPr lang="en-US" baseline="0" dirty="0" err="1" smtClean="0"/>
              <a:t>realizan</a:t>
            </a:r>
            <a:r>
              <a:rPr lang="en-US" baseline="0" dirty="0" smtClean="0"/>
              <a:t> de forma </a:t>
            </a:r>
            <a:r>
              <a:rPr lang="en-US" baseline="0" dirty="0" err="1" smtClean="0"/>
              <a:t>automática</a:t>
            </a:r>
            <a:r>
              <a:rPr lang="en-US" baseline="0" dirty="0" smtClean="0"/>
              <a:t>, </a:t>
            </a:r>
            <a:r>
              <a:rPr lang="en-US" baseline="0" dirty="0" err="1" smtClean="0"/>
              <a:t>como</a:t>
            </a:r>
            <a:r>
              <a:rPr lang="en-US" baseline="0" dirty="0" smtClean="0"/>
              <a:t> </a:t>
            </a:r>
            <a:r>
              <a:rPr lang="en-US" baseline="0" dirty="0" err="1" smtClean="0"/>
              <a:t>las</a:t>
            </a:r>
            <a:r>
              <a:rPr lang="en-US" baseline="0" dirty="0" smtClean="0"/>
              <a:t> </a:t>
            </a:r>
            <a:r>
              <a:rPr lang="en-US" baseline="0" dirty="0" err="1" smtClean="0"/>
              <a:t>actividades</a:t>
            </a:r>
            <a:r>
              <a:rPr lang="en-US" baseline="0" dirty="0" smtClean="0"/>
              <a:t> </a:t>
            </a:r>
            <a:r>
              <a:rPr lang="en-US" baseline="0" dirty="0" err="1" smtClean="0"/>
              <a:t>vitales</a:t>
            </a:r>
            <a:r>
              <a:rPr lang="en-US" baseline="0" dirty="0" smtClean="0"/>
              <a:t> del </a:t>
            </a:r>
            <a:r>
              <a:rPr lang="en-US" baseline="0" dirty="0" err="1" smtClean="0"/>
              <a:t>organismo</a:t>
            </a:r>
            <a:r>
              <a:rPr lang="en-US" baseline="0" dirty="0" smtClean="0"/>
              <a:t> </a:t>
            </a:r>
            <a:r>
              <a:rPr lang="en-US" baseline="0" dirty="0" err="1" smtClean="0"/>
              <a:t>como</a:t>
            </a:r>
            <a:r>
              <a:rPr lang="en-US" baseline="0" dirty="0" smtClean="0"/>
              <a:t> la </a:t>
            </a:r>
            <a:r>
              <a:rPr lang="en-US" baseline="0" dirty="0" err="1" smtClean="0"/>
              <a:t>digestión</a:t>
            </a:r>
            <a:r>
              <a:rPr lang="en-US" baseline="0" dirty="0" smtClean="0"/>
              <a:t> </a:t>
            </a:r>
            <a:r>
              <a:rPr lang="en-US" baseline="0" dirty="0" err="1" smtClean="0"/>
              <a:t>respiración</a:t>
            </a:r>
            <a:r>
              <a:rPr lang="en-US" baseline="0" dirty="0" smtClean="0"/>
              <a:t>, </a:t>
            </a:r>
            <a:r>
              <a:rPr lang="en-US" baseline="0" dirty="0" err="1" smtClean="0"/>
              <a:t>latido</a:t>
            </a:r>
            <a:r>
              <a:rPr lang="en-US" baseline="0" dirty="0" smtClean="0"/>
              <a:t> del </a:t>
            </a:r>
            <a:r>
              <a:rPr lang="en-US" baseline="0" dirty="0" err="1" smtClean="0"/>
              <a:t>corazón</a:t>
            </a:r>
            <a:r>
              <a:rPr lang="en-US" baseline="0" dirty="0" smtClean="0"/>
              <a:t>. Los </a:t>
            </a:r>
            <a:r>
              <a:rPr lang="en-US" baseline="0" dirty="0" err="1" smtClean="0"/>
              <a:t>actos</a:t>
            </a:r>
            <a:r>
              <a:rPr lang="en-US" baseline="0" dirty="0" smtClean="0"/>
              <a:t> </a:t>
            </a:r>
            <a:r>
              <a:rPr lang="en-US" baseline="0" dirty="0" err="1" smtClean="0"/>
              <a:t>humanos</a:t>
            </a:r>
            <a:r>
              <a:rPr lang="en-US" baseline="0" dirty="0" smtClean="0"/>
              <a:t> son </a:t>
            </a:r>
            <a:r>
              <a:rPr lang="en-US" baseline="0" dirty="0" err="1" smtClean="0"/>
              <a:t>originados</a:t>
            </a:r>
            <a:r>
              <a:rPr lang="en-US" baseline="0" dirty="0" smtClean="0"/>
              <a:t> </a:t>
            </a:r>
            <a:r>
              <a:rPr lang="en-US" baseline="0" dirty="0" err="1" smtClean="0"/>
              <a:t>por</a:t>
            </a:r>
            <a:r>
              <a:rPr lang="en-US" baseline="0" dirty="0" smtClean="0"/>
              <a:t> la </a:t>
            </a:r>
            <a:r>
              <a:rPr lang="en-US" baseline="0" dirty="0" err="1" smtClean="0"/>
              <a:t>conciencia</a:t>
            </a:r>
            <a:r>
              <a:rPr lang="en-US" baseline="0" dirty="0" smtClean="0"/>
              <a:t>, se </a:t>
            </a:r>
            <a:r>
              <a:rPr lang="en-US" baseline="0" dirty="0" err="1" smtClean="0"/>
              <a:t>realizan</a:t>
            </a:r>
            <a:r>
              <a:rPr lang="en-US" baseline="0" dirty="0" smtClean="0"/>
              <a:t> gracias a la </a:t>
            </a:r>
            <a:r>
              <a:rPr lang="en-US" baseline="0" dirty="0" err="1" smtClean="0"/>
              <a:t>inteligencia</a:t>
            </a:r>
            <a:r>
              <a:rPr lang="en-US" baseline="0" dirty="0" smtClean="0"/>
              <a:t> y a la </a:t>
            </a:r>
            <a:r>
              <a:rPr lang="en-US" baseline="0" dirty="0" err="1" smtClean="0"/>
              <a:t>voluntar</a:t>
            </a:r>
            <a:r>
              <a:rPr lang="en-US" baseline="0" dirty="0" smtClean="0"/>
              <a:t>; </a:t>
            </a:r>
            <a:r>
              <a:rPr lang="en-US" baseline="0" dirty="0" err="1" smtClean="0"/>
              <a:t>por</a:t>
            </a:r>
            <a:r>
              <a:rPr lang="en-US" baseline="0" dirty="0" smtClean="0"/>
              <a:t> </a:t>
            </a:r>
            <a:r>
              <a:rPr lang="en-US" baseline="0" dirty="0" err="1" smtClean="0"/>
              <a:t>ejemplo</a:t>
            </a:r>
            <a:r>
              <a:rPr lang="en-US" baseline="0" dirty="0" smtClean="0"/>
              <a:t> un </a:t>
            </a:r>
            <a:r>
              <a:rPr lang="en-US" baseline="0" dirty="0" err="1" smtClean="0"/>
              <a:t>acto</a:t>
            </a:r>
            <a:r>
              <a:rPr lang="en-US" baseline="0" dirty="0" smtClean="0"/>
              <a:t> </a:t>
            </a:r>
            <a:r>
              <a:rPr lang="en-US" baseline="0" dirty="0" err="1" smtClean="0"/>
              <a:t>altruista</a:t>
            </a:r>
            <a:r>
              <a:rPr lang="en-US" baseline="0" dirty="0" smtClean="0"/>
              <a:t>.</a:t>
            </a:r>
            <a:endParaRPr lang="en-US" dirty="0"/>
          </a:p>
        </p:txBody>
      </p:sp>
      <p:sp>
        <p:nvSpPr>
          <p:cNvPr id="4" name="3 Marcador de número de diapositiva"/>
          <p:cNvSpPr>
            <a:spLocks noGrp="1"/>
          </p:cNvSpPr>
          <p:nvPr>
            <p:ph type="sldNum" sz="quarter" idx="10"/>
          </p:nvPr>
        </p:nvSpPr>
        <p:spPr/>
        <p:txBody>
          <a:bodyPr/>
          <a:lstStyle/>
          <a:p>
            <a:fld id="{21289503-ED18-45C7-8495-3F0F44EF4489}" type="slidenum">
              <a:rPr lang="es-MX" smtClean="0"/>
              <a:pPr/>
              <a:t>44</a:t>
            </a:fld>
            <a:endParaRPr lang="es-MX"/>
          </a:p>
        </p:txBody>
      </p:sp>
    </p:spTree>
    <p:extLst>
      <p:ext uri="{BB962C8B-B14F-4D97-AF65-F5344CB8AC3E}">
        <p14:creationId xmlns:p14="http://schemas.microsoft.com/office/powerpoint/2010/main" val="32994955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Los actos humanos son aquellos que proceden de la voluntad deliberada del hombre; es decir, los que realiza con conocimiento y libre.</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En ellos interviene primero el entendimiento, porque no se puede querer o desear lo que no se conoce: con el entendimiento el hombre advierte el objeto y delibera si puede y debe tender a él, o no. Una vez conocido el objeto, la voluntad se inclina hacia él porque lo desea, o se aparta de él, rechazándolo</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45</a:t>
            </a:fld>
            <a:endParaRPr lang="es-MX"/>
          </a:p>
        </p:txBody>
      </p:sp>
    </p:spTree>
    <p:extLst>
      <p:ext uri="{BB962C8B-B14F-4D97-AF65-F5344CB8AC3E}">
        <p14:creationId xmlns:p14="http://schemas.microsoft.com/office/powerpoint/2010/main" val="35374773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200" b="0" i="0" kern="1200" dirty="0" smtClean="0">
                <a:solidFill>
                  <a:schemeClr val="tx1"/>
                </a:solidFill>
                <a:effectLst/>
                <a:latin typeface="+mn-lt"/>
                <a:ea typeface="+mn-ea"/>
                <a:cs typeface="+mn-cs"/>
              </a:rPr>
              <a:t>En el juicio sobre la bondad o maldad de un acto, es preciso considerar:</a:t>
            </a:r>
          </a:p>
          <a:p>
            <a:r>
              <a:rPr lang="es-MX" sz="1200" b="0" i="0" kern="1200" dirty="0" smtClean="0">
                <a:solidFill>
                  <a:schemeClr val="tx1"/>
                </a:solidFill>
                <a:effectLst/>
                <a:latin typeface="+mn-lt"/>
                <a:ea typeface="+mn-ea"/>
                <a:cs typeface="+mn-cs"/>
              </a:rPr>
              <a:t>a) El objeto del acto en sí mismo,</a:t>
            </a:r>
          </a:p>
          <a:p>
            <a:r>
              <a:rPr lang="es-MX" sz="1200" b="0" i="0" kern="1200" dirty="0" smtClean="0">
                <a:solidFill>
                  <a:schemeClr val="tx1"/>
                </a:solidFill>
                <a:effectLst/>
                <a:latin typeface="+mn-lt"/>
                <a:ea typeface="+mn-ea"/>
                <a:cs typeface="+mn-cs"/>
              </a:rPr>
              <a:t>b) las circunstancias que lo rodean. Las circunstancias (</a:t>
            </a:r>
            <a:r>
              <a:rPr lang="es-MX" sz="1200" b="0" i="0" kern="1200" dirty="0" err="1" smtClean="0">
                <a:solidFill>
                  <a:schemeClr val="tx1"/>
                </a:solidFill>
                <a:effectLst/>
                <a:latin typeface="+mn-lt"/>
                <a:ea typeface="+mn-ea"/>
                <a:cs typeface="+mn-cs"/>
              </a:rPr>
              <a:t>circum-stare</a:t>
            </a:r>
            <a:r>
              <a:rPr lang="es-MX" sz="1200" b="0" i="0" kern="1200" dirty="0" smtClean="0">
                <a:solidFill>
                  <a:schemeClr val="tx1"/>
                </a:solidFill>
                <a:effectLst/>
                <a:latin typeface="+mn-lt"/>
                <a:ea typeface="+mn-ea"/>
                <a:cs typeface="+mn-cs"/>
              </a:rPr>
              <a:t> = hallarse alrededor) son diversos factores o modificaciones que afectan al acto humano.</a:t>
            </a:r>
          </a:p>
          <a:p>
            <a:r>
              <a:rPr lang="es-MX" sz="1200" b="0" i="0" kern="1200" dirty="0" smtClean="0">
                <a:solidFill>
                  <a:schemeClr val="tx1"/>
                </a:solidFill>
                <a:effectLst/>
                <a:latin typeface="+mn-lt"/>
                <a:ea typeface="+mn-ea"/>
                <a:cs typeface="+mn-cs"/>
              </a:rPr>
              <a:t>c) la finalidad que el sujeto se propone con ese acto. La finalidad es la intención que tiene el hombre al realizar un acto, y puede coincidir o no con el objeto de la acción.</a:t>
            </a:r>
          </a:p>
          <a:p>
            <a:r>
              <a:rPr lang="es-MX" sz="1200" b="0" i="0" kern="1200" dirty="0" smtClean="0">
                <a:solidFill>
                  <a:schemeClr val="tx1"/>
                </a:solidFill>
                <a:effectLst/>
                <a:latin typeface="+mn-lt"/>
                <a:ea typeface="+mn-ea"/>
                <a:cs typeface="+mn-cs"/>
              </a:rPr>
              <a:t>Para dictaminar la moralidad de cualquier acción, hay que reflexionar antes sobre estos tres aspectos.</a:t>
            </a:r>
          </a:p>
          <a:p>
            <a:endParaRPr lang="en-US" dirty="0"/>
          </a:p>
        </p:txBody>
      </p:sp>
      <p:sp>
        <p:nvSpPr>
          <p:cNvPr id="4" name="3 Marcador de número de diapositiva"/>
          <p:cNvSpPr>
            <a:spLocks noGrp="1"/>
          </p:cNvSpPr>
          <p:nvPr>
            <p:ph type="sldNum" sz="quarter" idx="10"/>
          </p:nvPr>
        </p:nvSpPr>
        <p:spPr/>
        <p:txBody>
          <a:bodyPr/>
          <a:lstStyle/>
          <a:p>
            <a:fld id="{21289503-ED18-45C7-8495-3F0F44EF4489}" type="slidenum">
              <a:rPr lang="es-MX" smtClean="0"/>
              <a:pPr/>
              <a:t>46</a:t>
            </a:fld>
            <a:endParaRPr lang="es-MX"/>
          </a:p>
        </p:txBody>
      </p:sp>
    </p:spTree>
    <p:extLst>
      <p:ext uri="{BB962C8B-B14F-4D97-AF65-F5344CB8AC3E}">
        <p14:creationId xmlns:p14="http://schemas.microsoft.com/office/powerpoint/2010/main" val="3073341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Esa valorización puede ser tanto ética como legal, etc. Generalmente se considera que la responsabilidad social se diferencia de la responsabilidad política porque no se limita a la valoración del ejercicio del poder a través de una autoridad estatal.</a:t>
            </a:r>
          </a:p>
          <a:p>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47</a:t>
            </a:fld>
            <a:endParaRPr lang="es-MX"/>
          </a:p>
        </p:txBody>
      </p:sp>
    </p:spTree>
    <p:extLst>
      <p:ext uri="{BB962C8B-B14F-4D97-AF65-F5344CB8AC3E}">
        <p14:creationId xmlns:p14="http://schemas.microsoft.com/office/powerpoint/2010/main" val="2811538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Exigencia establecida por la moral, la ley o la autoridad. Importante entonces conocer la legislación  relacionada con la práctica odontológica.</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48</a:t>
            </a:fld>
            <a:endParaRPr lang="es-MX"/>
          </a:p>
        </p:txBody>
      </p:sp>
    </p:spTree>
    <p:extLst>
      <p:ext uri="{BB962C8B-B14F-4D97-AF65-F5344CB8AC3E}">
        <p14:creationId xmlns:p14="http://schemas.microsoft.com/office/powerpoint/2010/main" val="3261891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Importante realizar una</a:t>
            </a:r>
            <a:r>
              <a:rPr lang="es-MX" baseline="0" dirty="0" smtClean="0"/>
              <a:t> historia clínica detallada para conocer los antecedentes patológicos y no patológicos del paciente, conocer la evolución del padecimiento actual y exponer al paciente los riesgos del tratamiento y asegurar la firma del consentimiento informado</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49</a:t>
            </a:fld>
            <a:endParaRPr lang="es-MX"/>
          </a:p>
        </p:txBody>
      </p:sp>
    </p:spTree>
    <p:extLst>
      <p:ext uri="{BB962C8B-B14F-4D97-AF65-F5344CB8AC3E}">
        <p14:creationId xmlns:p14="http://schemas.microsoft.com/office/powerpoint/2010/main" val="15780324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Walter Alton</a:t>
            </a:r>
            <a:r>
              <a:rPr lang="es-MX" baseline="0" dirty="0" smtClean="0"/>
              <a:t> considera que la falta profesional es una desviación de los estándares aceptados y aprobados en el ejercicio de la profesión, teniendo en cuenta las circunstancias y que produce daño al paciente.</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50</a:t>
            </a:fld>
            <a:endParaRPr lang="es-MX"/>
          </a:p>
        </p:txBody>
      </p:sp>
    </p:spTree>
    <p:extLst>
      <p:ext uri="{BB962C8B-B14F-4D97-AF65-F5344CB8AC3E}">
        <p14:creationId xmlns:p14="http://schemas.microsoft.com/office/powerpoint/2010/main" val="19951155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a:ln/>
        </p:spPr>
      </p:sp>
      <p:sp>
        <p:nvSpPr>
          <p:cNvPr id="8704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smtClean="0"/>
              <a:t>Actualmente, la evaluación de la calidad de los servicios de salud bucal ha adquirido relevancia en México y otros países en el mundo. Es un hecho que los miembros de la sociedad son conscientes y participan activamente durante su consulta, juzgan y externan lo que perciben y exigen un trato digno y respetuoso.</a:t>
            </a:r>
          </a:p>
          <a:p>
            <a:endParaRPr lang="es-ES" smtClean="0"/>
          </a:p>
        </p:txBody>
      </p:sp>
      <p:sp>
        <p:nvSpPr>
          <p:cNvPr id="8704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1224A3E-11D0-42E6-A836-66B47BA9536D}" type="slidenum">
              <a:rPr lang="es-ES" smtClean="0"/>
              <a:pPr eaLnBrk="1" hangingPunct="1"/>
              <a:t>51</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b="0" i="0" u="none" dirty="0" smtClean="0"/>
              <a:t>Las </a:t>
            </a:r>
            <a:r>
              <a:rPr lang="es-MX" b="0" i="0" u="none" dirty="0" smtClean="0">
                <a:solidFill>
                  <a:srgbClr val="002060"/>
                </a:solidFill>
              </a:rPr>
              <a:t>situaciones cambiantes  requieren una transformación</a:t>
            </a:r>
            <a:r>
              <a:rPr lang="es-MX" b="0" i="0" u="none" dirty="0" smtClean="0"/>
              <a:t> en los esquemas tradicionales en todos los ámbitos </a:t>
            </a:r>
            <a:r>
              <a:rPr lang="es-MX" b="0" i="0" u="none" dirty="0" smtClean="0">
                <a:solidFill>
                  <a:srgbClr val="002060"/>
                </a:solidFill>
              </a:rPr>
              <a:t>del ser, del saber y del hacer humanos.</a:t>
            </a:r>
          </a:p>
          <a:p>
            <a:r>
              <a:rPr lang="es-MX" dirty="0" smtClean="0"/>
              <a:t>Cada momento en la vida</a:t>
            </a:r>
            <a:r>
              <a:rPr lang="es-MX" baseline="0" dirty="0" smtClean="0"/>
              <a:t> constituye una decisión. La situación actual nos pide hacer conciencia y tomar acciones.</a:t>
            </a:r>
            <a:endParaRPr lang="es-MX" dirty="0"/>
          </a:p>
        </p:txBody>
      </p:sp>
      <p:sp>
        <p:nvSpPr>
          <p:cNvPr id="4" name="3 Marcador de número de diapositiva"/>
          <p:cNvSpPr>
            <a:spLocks noGrp="1"/>
          </p:cNvSpPr>
          <p:nvPr>
            <p:ph type="sldNum" sz="quarter" idx="10"/>
          </p:nvPr>
        </p:nvSpPr>
        <p:spPr/>
        <p:txBody>
          <a:bodyPr/>
          <a:lstStyle/>
          <a:p>
            <a:fld id="{A46AB89C-2EE8-44D3-BCE2-943E5A97B2DC}" type="slidenum">
              <a:rPr lang="es-MX" smtClean="0"/>
              <a:t>16</a:t>
            </a:fld>
            <a:endParaRPr lang="es-MX"/>
          </a:p>
        </p:txBody>
      </p:sp>
    </p:spTree>
    <p:extLst>
      <p:ext uri="{BB962C8B-B14F-4D97-AF65-F5344CB8AC3E}">
        <p14:creationId xmlns:p14="http://schemas.microsoft.com/office/powerpoint/2010/main" val="3626669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a:ln/>
        </p:spPr>
      </p:sp>
      <p:sp>
        <p:nvSpPr>
          <p:cNvPr id="8806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smtClean="0"/>
              <a:t>El odontólogo y el personal auxiliar y técnico que ejerce su práctica de forma privada, pública e institucional no están exentos de ser evaluados clínica, técnica, jurídica, humanística y administrativamente, es decir, son susceptibles de ser objeto de una controversia médico-odontológica, justificada o injustificada, por parte de su paciente, familiares o representante legal, lo cual se traduce en una posible queja, denuncia, querella o demanda judicial, en el peor de los casos por responsabilidad profesional médica ante una instancia conciliatoria (CONAMED) o judicial (ministerio público).</a:t>
            </a:r>
          </a:p>
          <a:p>
            <a:endParaRPr lang="es-ES" smtClean="0"/>
          </a:p>
        </p:txBody>
      </p:sp>
      <p:sp>
        <p:nvSpPr>
          <p:cNvPr id="8806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F18685-050D-4574-BFAC-2D1A84826AC3}" type="slidenum">
              <a:rPr lang="es-ES" smtClean="0"/>
              <a:pPr eaLnBrk="1" hangingPunct="1"/>
              <a:t>52</a:t>
            </a:fld>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a:ln/>
        </p:spPr>
      </p:sp>
      <p:sp>
        <p:nvSpPr>
          <p:cNvPr id="8909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Consciente de su responsabilidad social, el personal de salud bucal debe adoptar el compromiso y la obligación de conocer el marco ético-jurídico que reglamenta su quehacer profesional y, en la medida de lo posible, prever y saber manejar situaciones de conflicto médico-legal.</a:t>
            </a:r>
          </a:p>
        </p:txBody>
      </p:sp>
      <p:sp>
        <p:nvSpPr>
          <p:cNvPr id="8909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D12228-1C7B-4EE6-A811-89D2858993BC}" type="slidenum">
              <a:rPr lang="es-ES" smtClean="0"/>
              <a:pPr eaLnBrk="1" hangingPunct="1"/>
              <a:t>53</a:t>
            </a:fld>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a:ln/>
        </p:spPr>
      </p:sp>
      <p:sp>
        <p:nvSpPr>
          <p:cNvPr id="9011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su recorrido histórico se consideró por mucho tiempo que el ejercicio de la profesión médica y odontológica debía quedar al libre entendimiento entre profesionales y pacientes y que el Estado no debía intervenir en estas</a:t>
            </a:r>
            <a:br>
              <a:rPr lang="es-ES" smtClean="0"/>
            </a:br>
            <a:r>
              <a:rPr lang="es-ES" smtClean="0"/>
              <a:t>cuestiones.</a:t>
            </a:r>
          </a:p>
          <a:p>
            <a:r>
              <a:rPr lang="es-ES" smtClean="0"/>
              <a:t>Hoy en día la idea anterior ha evolucionado, como en el resto de las profesiones en materia de salud, y para ello en varios países, incluido México, se han establecido leyes, reglamentos, normas jurídicas, cartas de derechos y códigos que orientan y ordenan los distintos campos y modalidades, cuyo conocimiento y significado son imprescindibles para actuar ética y profesionalmente desde el punto de vista científico, técnico, humanístico, administrativo, económico, de servicio y laboral.</a:t>
            </a:r>
          </a:p>
          <a:p>
            <a:endParaRPr lang="es-ES" smtClean="0"/>
          </a:p>
        </p:txBody>
      </p:sp>
      <p:sp>
        <p:nvSpPr>
          <p:cNvPr id="9011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2350D4-BF11-48CA-A28E-865CB016F2AA}" type="slidenum">
              <a:rPr lang="es-ES" smtClean="0"/>
              <a:pPr eaLnBrk="1" hangingPunct="1"/>
              <a:t>54</a:t>
            </a:fld>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a:ln/>
        </p:spPr>
      </p:sp>
      <p:sp>
        <p:nvSpPr>
          <p:cNvPr id="9113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importante considerar que en nuestro país existe una pirámide normativa, y cada una de las leyes que nos rigen van a conducir nuestra actividad profesional. Es vital conocer el marco jurídico que reglamenta nuestra profesión para poder prevenir y saber manejar alguna situación en conflicto que se pudiera presentar.</a:t>
            </a:r>
          </a:p>
        </p:txBody>
      </p:sp>
      <p:sp>
        <p:nvSpPr>
          <p:cNvPr id="9114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8D65FC4-0210-4C31-9B30-E276F72830D6}" type="slidenum">
              <a:rPr lang="es-ES" altLang="es-MX" smtClean="0"/>
              <a:pPr eaLnBrk="1" hangingPunct="1"/>
              <a:t>55</a:t>
            </a:fld>
            <a:endParaRPr lang="es-ES" alt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así como la Bioética no</a:t>
            </a:r>
            <a:r>
              <a:rPr lang="es-MX" baseline="0" dirty="0" smtClean="0"/>
              <a:t> invita a la reflexión, a través del análisis del acto humano y creando conciencia de nuestro actuar.</a:t>
            </a:r>
          </a:p>
          <a:p>
            <a:r>
              <a:rPr lang="en-US" dirty="0" smtClean="0"/>
              <a:t>La </a:t>
            </a:r>
            <a:r>
              <a:rPr lang="en-US" dirty="0" err="1" smtClean="0"/>
              <a:t>bioética</a:t>
            </a:r>
            <a:r>
              <a:rPr lang="en-US" dirty="0" smtClean="0"/>
              <a:t> se</a:t>
            </a:r>
            <a:r>
              <a:rPr lang="en-US" baseline="0" dirty="0" smtClean="0"/>
              <a:t> </a:t>
            </a:r>
            <a:r>
              <a:rPr lang="en-US" baseline="0" dirty="0" err="1" smtClean="0"/>
              <a:t>encarga</a:t>
            </a:r>
            <a:r>
              <a:rPr lang="en-US" baseline="0" dirty="0" smtClean="0"/>
              <a:t> del </a:t>
            </a:r>
            <a:r>
              <a:rPr lang="en-US" baseline="0" dirty="0" err="1" smtClean="0"/>
              <a:t>análisis</a:t>
            </a:r>
            <a:r>
              <a:rPr lang="en-US" baseline="0" dirty="0" smtClean="0"/>
              <a:t> del </a:t>
            </a:r>
            <a:r>
              <a:rPr lang="en-US" baseline="0" dirty="0" err="1" smtClean="0"/>
              <a:t>acto</a:t>
            </a:r>
            <a:r>
              <a:rPr lang="en-US" baseline="0" dirty="0" smtClean="0"/>
              <a:t> </a:t>
            </a:r>
            <a:r>
              <a:rPr lang="en-US" baseline="0" dirty="0" err="1" smtClean="0"/>
              <a:t>humano</a:t>
            </a:r>
            <a:r>
              <a:rPr lang="en-US" baseline="0" dirty="0" smtClean="0"/>
              <a:t>. </a:t>
            </a:r>
            <a:r>
              <a:rPr lang="en-US" baseline="0" dirty="0" err="1" smtClean="0"/>
              <a:t>Considero</a:t>
            </a:r>
            <a:r>
              <a:rPr lang="en-US" baseline="0" dirty="0" smtClean="0"/>
              <a:t> </a:t>
            </a:r>
            <a:r>
              <a:rPr lang="en-US" baseline="0" dirty="0" err="1" smtClean="0"/>
              <a:t>necesario</a:t>
            </a:r>
            <a:r>
              <a:rPr lang="en-US" baseline="0" dirty="0" smtClean="0"/>
              <a:t> </a:t>
            </a:r>
            <a:r>
              <a:rPr lang="en-US" baseline="0" dirty="0" err="1" smtClean="0"/>
              <a:t>hacer</a:t>
            </a:r>
            <a:r>
              <a:rPr lang="en-US" baseline="0" dirty="0" smtClean="0"/>
              <a:t> la </a:t>
            </a:r>
            <a:r>
              <a:rPr lang="en-US" baseline="0" dirty="0" err="1" smtClean="0"/>
              <a:t>diferencia</a:t>
            </a:r>
            <a:r>
              <a:rPr lang="en-US" baseline="0" dirty="0" smtClean="0"/>
              <a:t> entre un </a:t>
            </a:r>
            <a:r>
              <a:rPr lang="en-US" baseline="0" dirty="0" err="1" smtClean="0"/>
              <a:t>acto</a:t>
            </a:r>
            <a:r>
              <a:rPr lang="en-US" baseline="0" dirty="0" smtClean="0"/>
              <a:t> del hombre y un </a:t>
            </a:r>
            <a:r>
              <a:rPr lang="en-US" baseline="0" dirty="0" err="1" smtClean="0"/>
              <a:t>acto</a:t>
            </a:r>
            <a:r>
              <a:rPr lang="en-US" baseline="0" dirty="0" smtClean="0"/>
              <a:t> </a:t>
            </a:r>
            <a:r>
              <a:rPr lang="en-US" baseline="0" dirty="0" err="1" smtClean="0"/>
              <a:t>humano</a:t>
            </a:r>
            <a:r>
              <a:rPr lang="en-US" baseline="0" dirty="0" smtClean="0"/>
              <a:t>. Los </a:t>
            </a:r>
            <a:r>
              <a:rPr lang="en-US" baseline="0" dirty="0" err="1" smtClean="0"/>
              <a:t>actos</a:t>
            </a:r>
            <a:r>
              <a:rPr lang="en-US" baseline="0" dirty="0" smtClean="0"/>
              <a:t> del hombre son </a:t>
            </a:r>
            <a:r>
              <a:rPr lang="en-US" baseline="0" dirty="0" err="1" smtClean="0"/>
              <a:t>aquellos</a:t>
            </a:r>
            <a:r>
              <a:rPr lang="en-US" baseline="0" dirty="0" smtClean="0"/>
              <a:t> </a:t>
            </a:r>
            <a:r>
              <a:rPr lang="en-US" baseline="0" dirty="0" err="1" smtClean="0"/>
              <a:t>inconcientes</a:t>
            </a:r>
            <a:r>
              <a:rPr lang="en-US" baseline="0" dirty="0" smtClean="0"/>
              <a:t> y </a:t>
            </a:r>
            <a:r>
              <a:rPr lang="en-US" baseline="0" dirty="0" err="1" smtClean="0"/>
              <a:t>que</a:t>
            </a:r>
            <a:r>
              <a:rPr lang="en-US" baseline="0" dirty="0" smtClean="0"/>
              <a:t> se </a:t>
            </a:r>
            <a:r>
              <a:rPr lang="en-US" baseline="0" dirty="0" err="1" smtClean="0"/>
              <a:t>realizan</a:t>
            </a:r>
            <a:r>
              <a:rPr lang="en-US" baseline="0" dirty="0" smtClean="0"/>
              <a:t> de forma </a:t>
            </a:r>
            <a:r>
              <a:rPr lang="en-US" baseline="0" dirty="0" err="1" smtClean="0"/>
              <a:t>automática</a:t>
            </a:r>
            <a:r>
              <a:rPr lang="en-US" baseline="0" dirty="0" smtClean="0"/>
              <a:t>, </a:t>
            </a:r>
            <a:r>
              <a:rPr lang="en-US" baseline="0" dirty="0" err="1" smtClean="0"/>
              <a:t>como</a:t>
            </a:r>
            <a:r>
              <a:rPr lang="en-US" baseline="0" dirty="0" smtClean="0"/>
              <a:t> </a:t>
            </a:r>
            <a:r>
              <a:rPr lang="en-US" baseline="0" dirty="0" err="1" smtClean="0"/>
              <a:t>las</a:t>
            </a:r>
            <a:r>
              <a:rPr lang="en-US" baseline="0" dirty="0" smtClean="0"/>
              <a:t> </a:t>
            </a:r>
            <a:r>
              <a:rPr lang="en-US" baseline="0" dirty="0" err="1" smtClean="0"/>
              <a:t>actividades</a:t>
            </a:r>
            <a:r>
              <a:rPr lang="en-US" baseline="0" dirty="0" smtClean="0"/>
              <a:t> </a:t>
            </a:r>
            <a:r>
              <a:rPr lang="en-US" baseline="0" dirty="0" err="1" smtClean="0"/>
              <a:t>vitales</a:t>
            </a:r>
            <a:r>
              <a:rPr lang="en-US" baseline="0" dirty="0" smtClean="0"/>
              <a:t> del </a:t>
            </a:r>
            <a:r>
              <a:rPr lang="en-US" baseline="0" dirty="0" err="1" smtClean="0"/>
              <a:t>organismo</a:t>
            </a:r>
            <a:r>
              <a:rPr lang="en-US" baseline="0" dirty="0" smtClean="0"/>
              <a:t> </a:t>
            </a:r>
            <a:r>
              <a:rPr lang="en-US" baseline="0" dirty="0" err="1" smtClean="0"/>
              <a:t>como</a:t>
            </a:r>
            <a:r>
              <a:rPr lang="en-US" baseline="0" dirty="0" smtClean="0"/>
              <a:t> la </a:t>
            </a:r>
            <a:r>
              <a:rPr lang="en-US" baseline="0" dirty="0" err="1" smtClean="0"/>
              <a:t>digestión</a:t>
            </a:r>
            <a:r>
              <a:rPr lang="en-US" baseline="0" dirty="0" smtClean="0"/>
              <a:t> </a:t>
            </a:r>
            <a:r>
              <a:rPr lang="en-US" baseline="0" dirty="0" err="1" smtClean="0"/>
              <a:t>respiración</a:t>
            </a:r>
            <a:r>
              <a:rPr lang="en-US" baseline="0" dirty="0" smtClean="0"/>
              <a:t>, </a:t>
            </a:r>
            <a:r>
              <a:rPr lang="en-US" baseline="0" dirty="0" err="1" smtClean="0"/>
              <a:t>latido</a:t>
            </a:r>
            <a:r>
              <a:rPr lang="en-US" baseline="0" dirty="0" smtClean="0"/>
              <a:t> del </a:t>
            </a:r>
            <a:r>
              <a:rPr lang="en-US" baseline="0" dirty="0" err="1" smtClean="0"/>
              <a:t>corazón</a:t>
            </a:r>
            <a:r>
              <a:rPr lang="en-US" baseline="0" dirty="0" smtClean="0"/>
              <a:t>. Los </a:t>
            </a:r>
            <a:r>
              <a:rPr lang="en-US" baseline="0" dirty="0" err="1" smtClean="0"/>
              <a:t>actos</a:t>
            </a:r>
            <a:r>
              <a:rPr lang="en-US" baseline="0" dirty="0" smtClean="0"/>
              <a:t> </a:t>
            </a:r>
            <a:r>
              <a:rPr lang="en-US" baseline="0" dirty="0" err="1" smtClean="0"/>
              <a:t>humanos</a:t>
            </a:r>
            <a:r>
              <a:rPr lang="en-US" baseline="0" dirty="0" smtClean="0"/>
              <a:t> son </a:t>
            </a:r>
            <a:r>
              <a:rPr lang="en-US" baseline="0" dirty="0" err="1" smtClean="0"/>
              <a:t>originados</a:t>
            </a:r>
            <a:r>
              <a:rPr lang="en-US" baseline="0" dirty="0" smtClean="0"/>
              <a:t> </a:t>
            </a:r>
            <a:r>
              <a:rPr lang="en-US" baseline="0" dirty="0" err="1" smtClean="0"/>
              <a:t>por</a:t>
            </a:r>
            <a:r>
              <a:rPr lang="en-US" baseline="0" dirty="0" smtClean="0"/>
              <a:t> la </a:t>
            </a:r>
            <a:r>
              <a:rPr lang="en-US" baseline="0" dirty="0" err="1" smtClean="0"/>
              <a:t>conciencia</a:t>
            </a:r>
            <a:r>
              <a:rPr lang="en-US" baseline="0" dirty="0" smtClean="0"/>
              <a:t>, se </a:t>
            </a:r>
            <a:r>
              <a:rPr lang="en-US" baseline="0" dirty="0" err="1" smtClean="0"/>
              <a:t>realizan</a:t>
            </a:r>
            <a:r>
              <a:rPr lang="en-US" baseline="0" dirty="0" smtClean="0"/>
              <a:t> gracias a la </a:t>
            </a:r>
            <a:r>
              <a:rPr lang="en-US" baseline="0" dirty="0" err="1" smtClean="0"/>
              <a:t>inteligencia</a:t>
            </a:r>
            <a:r>
              <a:rPr lang="en-US" baseline="0" dirty="0" smtClean="0"/>
              <a:t> y a la </a:t>
            </a:r>
            <a:r>
              <a:rPr lang="en-US" baseline="0" dirty="0" err="1" smtClean="0"/>
              <a:t>voluntar</a:t>
            </a:r>
            <a:r>
              <a:rPr lang="en-US" baseline="0" dirty="0" smtClean="0"/>
              <a:t>; </a:t>
            </a:r>
            <a:r>
              <a:rPr lang="en-US" baseline="0" dirty="0" err="1" smtClean="0"/>
              <a:t>por</a:t>
            </a:r>
            <a:r>
              <a:rPr lang="en-US" baseline="0" dirty="0" smtClean="0"/>
              <a:t> </a:t>
            </a:r>
            <a:r>
              <a:rPr lang="en-US" baseline="0" dirty="0" err="1" smtClean="0"/>
              <a:t>ejemplo</a:t>
            </a:r>
            <a:r>
              <a:rPr lang="en-US" baseline="0" dirty="0" smtClean="0"/>
              <a:t> un </a:t>
            </a:r>
            <a:r>
              <a:rPr lang="en-US" baseline="0" dirty="0" err="1" smtClean="0"/>
              <a:t>acto</a:t>
            </a:r>
            <a:r>
              <a:rPr lang="en-US" baseline="0" dirty="0" smtClean="0"/>
              <a:t> </a:t>
            </a:r>
            <a:r>
              <a:rPr lang="en-US" baseline="0" dirty="0" err="1" smtClean="0"/>
              <a:t>altruista</a:t>
            </a:r>
            <a:r>
              <a:rPr lang="en-US" baseline="0" dirty="0" smtClean="0"/>
              <a:t>.</a:t>
            </a:r>
            <a:endParaRPr lang="es-MX" dirty="0"/>
          </a:p>
        </p:txBody>
      </p:sp>
      <p:sp>
        <p:nvSpPr>
          <p:cNvPr id="4" name="3 Marcador de número de diapositiva"/>
          <p:cNvSpPr>
            <a:spLocks noGrp="1"/>
          </p:cNvSpPr>
          <p:nvPr>
            <p:ph type="sldNum" sz="quarter" idx="10"/>
          </p:nvPr>
        </p:nvSpPr>
        <p:spPr/>
        <p:txBody>
          <a:bodyPr/>
          <a:lstStyle/>
          <a:p>
            <a:fld id="{A46AB89C-2EE8-44D3-BCE2-943E5A97B2DC}" type="slidenum">
              <a:rPr lang="es-MX" smtClean="0"/>
              <a:t>17</a:t>
            </a:fld>
            <a:endParaRPr lang="es-MX"/>
          </a:p>
        </p:txBody>
      </p:sp>
    </p:spTree>
    <p:extLst>
      <p:ext uri="{BB962C8B-B14F-4D97-AF65-F5344CB8AC3E}">
        <p14:creationId xmlns:p14="http://schemas.microsoft.com/office/powerpoint/2010/main" val="2864096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Valor es aquello que hace buenas a las cosas, aquello por lo que las apreciamos, por lo que son dignas de nuestra atención y deseo. El valor es todo bien encerrado en las cosas, descubierto con mi inteligencia, deseado y querido por mi voluntad. Los valores dignifican y acompañan la existencia de cualquier ser humano.</a:t>
            </a:r>
            <a:br>
              <a:rPr lang="es-ES" dirty="0" smtClean="0"/>
            </a:br>
            <a:r>
              <a:rPr lang="es-ES" dirty="0" smtClean="0"/>
              <a:t>El hombre podrá apreciarlos, si es educado en ellos. Y educar en los valores es lo mismo que educar moralmente, pues serán los valores los que enseñan al individuo a comportarse como hombre, como persona. Pero se necesita educar en una recta jerarquía de valores.</a:t>
            </a:r>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18</a:t>
            </a:fld>
            <a:endParaRPr lang="es-MX"/>
          </a:p>
        </p:txBody>
      </p:sp>
    </p:spTree>
    <p:extLst>
      <p:ext uri="{BB962C8B-B14F-4D97-AF65-F5344CB8AC3E}">
        <p14:creationId xmlns:p14="http://schemas.microsoft.com/office/powerpoint/2010/main" val="2620725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Los valores humanos son aquellos bienes universales que pertenecen a nuestra naturaleza como personas y que, en cierto sentido, nos </a:t>
            </a:r>
            <a:r>
              <a:rPr lang="es-ES" i="1" dirty="0" smtClean="0"/>
              <a:t>humanizan</a:t>
            </a:r>
            <a:r>
              <a:rPr lang="es-ES" dirty="0" smtClean="0"/>
              <a:t>, porque mejoran nuestra condición de personas y perfeccionan nuestra naturaleza humana. </a:t>
            </a:r>
            <a:br>
              <a:rPr lang="es-ES" dirty="0" smtClean="0"/>
            </a:br>
            <a:r>
              <a:rPr lang="es-ES" dirty="0" err="1" smtClean="0"/>
              <a:t>Boecio</a:t>
            </a:r>
            <a:r>
              <a:rPr lang="es-ES" dirty="0" smtClean="0"/>
              <a:t>, el filósofo y cortesano del siglo V, escribió: </a:t>
            </a:r>
            <a:r>
              <a:rPr lang="es-ES" i="1" dirty="0" smtClean="0"/>
              <a:t>El hombre sobresale del resto de la creación en la medida en que él mismo reconoce su propia naturaleza, y cuando lo olvida, se hunde más abajo que las bestias. Para otros seres vivientes, ignorar lo que son es natural; para el hombre es un defecto.</a:t>
            </a:r>
            <a:r>
              <a:rPr lang="es-ES" dirty="0" smtClean="0"/>
              <a:t> </a:t>
            </a:r>
            <a:br>
              <a:rPr lang="es-ES" dirty="0" smtClean="0"/>
            </a:br>
            <a:r>
              <a:rPr lang="es-ES" dirty="0" smtClean="0"/>
              <a:t/>
            </a:r>
            <a:br>
              <a:rPr lang="es-ES" dirty="0" smtClean="0"/>
            </a:br>
            <a:endParaRPr lang="es-ES" dirty="0" smtClean="0"/>
          </a:p>
          <a:p>
            <a:endParaRPr lang="es-MX" dirty="0"/>
          </a:p>
        </p:txBody>
      </p:sp>
      <p:sp>
        <p:nvSpPr>
          <p:cNvPr id="4" name="3 Marcador de número de diapositiva"/>
          <p:cNvSpPr>
            <a:spLocks noGrp="1"/>
          </p:cNvSpPr>
          <p:nvPr>
            <p:ph type="sldNum" sz="quarter" idx="10"/>
          </p:nvPr>
        </p:nvSpPr>
        <p:spPr/>
        <p:txBody>
          <a:bodyPr/>
          <a:lstStyle/>
          <a:p>
            <a:fld id="{CAA2233D-D053-4FDE-9DD7-B4FBBE43CD08}" type="slidenum">
              <a:rPr lang="es-MX" smtClean="0"/>
              <a:t>19</a:t>
            </a:fld>
            <a:endParaRPr lang="es-MX"/>
          </a:p>
        </p:txBody>
      </p:sp>
    </p:spTree>
    <p:extLst>
      <p:ext uri="{BB962C8B-B14F-4D97-AF65-F5344CB8AC3E}">
        <p14:creationId xmlns:p14="http://schemas.microsoft.com/office/powerpoint/2010/main" val="3561136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mtClean="0"/>
              <a:t>Los valores reflejan la personalidad de los individuos y son la expresión del tono moral, cultural, afectivo y social marcada por la familia, la escuela, las instituciones y la sociedad en que nos ha tocado vivir.</a:t>
            </a:r>
          </a:p>
          <a:p>
            <a:r>
              <a:rPr lang="es-ES" smtClean="0"/>
              <a:t>"Son los valores los que enseñan al individuo a comportarse como hombre, ya que solo el hombre es capaz de establecer una jerarquía entre las cosas y esto resultaría imposible si el individuo no fuera capaz de sacrificio y renuncia. Los valores configuran la dignidad del hombre reconocidos por todos, dan apoyo y fundamento a un diálogo universal, a un entendimiento generalizado que hará posible la paz entre todos los pueblos".</a:t>
            </a:r>
          </a:p>
          <a:p>
            <a:endParaRPr lang="es-ES" smtClean="0"/>
          </a:p>
        </p:txBody>
      </p:sp>
      <p:sp>
        <p:nvSpPr>
          <p:cNvPr id="4" name="3 Marcador de número de diapositiva"/>
          <p:cNvSpPr>
            <a:spLocks noGrp="1"/>
          </p:cNvSpPr>
          <p:nvPr>
            <p:ph type="sldNum" sz="quarter" idx="5"/>
          </p:nvPr>
        </p:nvSpPr>
        <p:spPr/>
        <p:txBody>
          <a:bodyPr/>
          <a:lstStyle/>
          <a:p>
            <a:pPr>
              <a:defRPr/>
            </a:pPr>
            <a:fld id="{5BD7428C-4624-426A-9B49-711E1CE3F8A1}" type="slidenum">
              <a:rPr lang="es-MX" smtClean="0"/>
              <a:pPr>
                <a:defRPr/>
              </a:pPr>
              <a:t>20</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dirty="0" smtClean="0"/>
              <a:t>Los valores se convierten en guías y pautas, que marcan una conducta coherente. Se convierten en indicadores del camino a seguir, él encontrarle sentido a lo que hacemos, tomar decisiones y responsabilidades de nuestros actos. La formación y desarrollo de valores tiene entre sus premisas el arraigo en el individuo de un grupo de convicciones morales, intervienen la familia, la escuela, las y la sociedad en su conjunto. </a:t>
            </a:r>
          </a:p>
        </p:txBody>
      </p:sp>
      <p:sp>
        <p:nvSpPr>
          <p:cNvPr id="4" name="3 Marcador de número de diapositiva"/>
          <p:cNvSpPr>
            <a:spLocks noGrp="1"/>
          </p:cNvSpPr>
          <p:nvPr>
            <p:ph type="sldNum" sz="quarter" idx="5"/>
          </p:nvPr>
        </p:nvSpPr>
        <p:spPr/>
        <p:txBody>
          <a:bodyPr/>
          <a:lstStyle/>
          <a:p>
            <a:pPr>
              <a:defRPr/>
            </a:pPr>
            <a:fld id="{8779F208-A20B-433A-B766-33DC06A1C616}" type="slidenum">
              <a:rPr lang="es-MX" smtClean="0"/>
              <a:pPr>
                <a:defRPr/>
              </a:pPr>
              <a:t>21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MX"/>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MX"/>
          </a:p>
        </p:txBody>
      </p:sp>
      <p:sp>
        <p:nvSpPr>
          <p:cNvPr id="4" name="Date Placeholder 3"/>
          <p:cNvSpPr>
            <a:spLocks noGrp="1"/>
          </p:cNvSpPr>
          <p:nvPr>
            <p:ph type="dt" sz="half" idx="10"/>
          </p:nvPr>
        </p:nvSpPr>
        <p:spPr/>
        <p:txBody>
          <a:bodyPr/>
          <a:lstStyle/>
          <a:p>
            <a:fld id="{A736C457-484D-4C12-BB87-52A4A5B454EE}" type="datetimeFigureOut">
              <a:rPr lang="es-MX" smtClean="0"/>
              <a:t>27/09/2017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614210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A736C457-484D-4C12-BB87-52A4A5B454EE}" type="datetimeFigureOut">
              <a:rPr lang="es-MX" smtClean="0"/>
              <a:t>27/09/2017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2127469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MX"/>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A736C457-484D-4C12-BB87-52A4A5B454EE}" type="datetimeFigureOut">
              <a:rPr lang="es-MX" smtClean="0"/>
              <a:t>27/09/2017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3850250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A736C457-484D-4C12-BB87-52A4A5B454EE}" type="datetimeFigureOut">
              <a:rPr lang="es-MX" smtClean="0"/>
              <a:t>27/09/2017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356543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MX"/>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36C457-484D-4C12-BB87-52A4A5B454EE}" type="datetimeFigureOut">
              <a:rPr lang="es-MX" smtClean="0"/>
              <a:t>27/09/2017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432701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Date Placeholder 4"/>
          <p:cNvSpPr>
            <a:spLocks noGrp="1"/>
          </p:cNvSpPr>
          <p:nvPr>
            <p:ph type="dt" sz="half" idx="10"/>
          </p:nvPr>
        </p:nvSpPr>
        <p:spPr/>
        <p:txBody>
          <a:bodyPr/>
          <a:lstStyle/>
          <a:p>
            <a:fld id="{A736C457-484D-4C12-BB87-52A4A5B454EE}" type="datetimeFigureOut">
              <a:rPr lang="es-MX" smtClean="0"/>
              <a:t>27/09/2017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3204237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MX"/>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7" name="Date Placeholder 6"/>
          <p:cNvSpPr>
            <a:spLocks noGrp="1"/>
          </p:cNvSpPr>
          <p:nvPr>
            <p:ph type="dt" sz="half" idx="10"/>
          </p:nvPr>
        </p:nvSpPr>
        <p:spPr/>
        <p:txBody>
          <a:bodyPr/>
          <a:lstStyle/>
          <a:p>
            <a:fld id="{A736C457-484D-4C12-BB87-52A4A5B454EE}" type="datetimeFigureOut">
              <a:rPr lang="es-MX" smtClean="0"/>
              <a:t>27/09/2017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304309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Date Placeholder 2"/>
          <p:cNvSpPr>
            <a:spLocks noGrp="1"/>
          </p:cNvSpPr>
          <p:nvPr>
            <p:ph type="dt" sz="half" idx="10"/>
          </p:nvPr>
        </p:nvSpPr>
        <p:spPr/>
        <p:txBody>
          <a:bodyPr/>
          <a:lstStyle/>
          <a:p>
            <a:fld id="{A736C457-484D-4C12-BB87-52A4A5B454EE}" type="datetimeFigureOut">
              <a:rPr lang="es-MX" smtClean="0"/>
              <a:t>27/09/2017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176665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36C457-484D-4C12-BB87-52A4A5B454EE}" type="datetimeFigureOut">
              <a:rPr lang="es-MX" smtClean="0"/>
              <a:t>27/09/2017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1928131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MX"/>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C457-484D-4C12-BB87-52A4A5B454EE}" type="datetimeFigureOut">
              <a:rPr lang="es-MX" smtClean="0"/>
              <a:t>27/09/2017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2519733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MX"/>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6C457-484D-4C12-BB87-52A4A5B454EE}" type="datetimeFigureOut">
              <a:rPr lang="es-MX" smtClean="0"/>
              <a:t>27/09/2017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10D58C-1EDB-45D7-A7C2-A030C37DADFE}" type="slidenum">
              <a:rPr lang="es-MX" smtClean="0"/>
              <a:t>‹Nº›</a:t>
            </a:fld>
            <a:endParaRPr lang="es-MX"/>
          </a:p>
        </p:txBody>
      </p:sp>
    </p:spTree>
    <p:extLst>
      <p:ext uri="{BB962C8B-B14F-4D97-AF65-F5344CB8AC3E}">
        <p14:creationId xmlns:p14="http://schemas.microsoft.com/office/powerpoint/2010/main" val="1187976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3000"/>
            <a:lum/>
          </a:blip>
          <a:srcRect/>
          <a:stretch>
            <a:fillRect t="-59000" b="-5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MX"/>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6C457-484D-4C12-BB87-52A4A5B454EE}" type="datetimeFigureOut">
              <a:rPr lang="es-MX" smtClean="0"/>
              <a:t>27/09/2017</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10D58C-1EDB-45D7-A7C2-A030C37DADFE}" type="slidenum">
              <a:rPr lang="es-MX" smtClean="0"/>
              <a:t>‹Nº›</a:t>
            </a:fld>
            <a:endParaRPr lang="es-MX"/>
          </a:p>
        </p:txBody>
      </p:sp>
    </p:spTree>
    <p:extLst>
      <p:ext uri="{BB962C8B-B14F-4D97-AF65-F5344CB8AC3E}">
        <p14:creationId xmlns:p14="http://schemas.microsoft.com/office/powerpoint/2010/main" val="4206292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jpeg"/><Relationship Id="rId7"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hyperlink" Target="http://dialnet.unirioja.es/servlet/listaarticulos?tipo_busqueda=EJEMPLAR&amp;revista_busqueda=13315&amp;clave_busqueda=231773" TargetMode="External"/><Relationship Id="rId2" Type="http://schemas.openxmlformats.org/officeDocument/2006/relationships/hyperlink" Target="http://www.librostonic.com/libro-Espiritualidad-y-Bioetica-personalista-ante-la-vida-11217.html"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www.edyde.org/resources/Dignidad_humana.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838200" y="580571"/>
            <a:ext cx="10515600" cy="5596392"/>
          </a:xfrm>
        </p:spPr>
        <p:txBody>
          <a:bodyPr>
            <a:normAutofit lnSpcReduction="10000"/>
          </a:bodyPr>
          <a:lstStyle/>
          <a:p>
            <a:pPr marL="0" indent="0" algn="ctr">
              <a:buNone/>
            </a:pPr>
            <a:r>
              <a:rPr lang="es-ES" sz="2400" b="1" dirty="0" smtClean="0"/>
              <a:t>UNIVERSIDAD AUTONOMA DEL ESTADO DE MEXICO</a:t>
            </a:r>
            <a:endParaRPr lang="es-MX" sz="2400" dirty="0" smtClean="0"/>
          </a:p>
          <a:p>
            <a:pPr marL="0" indent="0" algn="ctr">
              <a:buNone/>
            </a:pPr>
            <a:r>
              <a:rPr lang="es-ES" sz="2400" b="1" dirty="0" smtClean="0"/>
              <a:t>FACULTAD DE ODONTOLOGIA</a:t>
            </a:r>
            <a:endParaRPr lang="es-MX" sz="2400" dirty="0" smtClean="0"/>
          </a:p>
          <a:p>
            <a:pPr marL="0" indent="0" algn="ctr">
              <a:buNone/>
            </a:pPr>
            <a:r>
              <a:rPr lang="es-ES" sz="2400" b="1" dirty="0" smtClean="0"/>
              <a:t>CENTRO DE INVESTIGACIÓN Y ESTUDIOS AVANZADOS EN ODONTOLOGÍA</a:t>
            </a:r>
          </a:p>
          <a:p>
            <a:pPr marL="0" indent="0" algn="ctr">
              <a:buNone/>
            </a:pPr>
            <a:endParaRPr lang="es-MX" sz="2400" dirty="0" smtClean="0"/>
          </a:p>
          <a:p>
            <a:pPr marL="0" indent="0" algn="ctr">
              <a:buNone/>
            </a:pPr>
            <a:r>
              <a:rPr lang="es-ES" sz="2400" b="1" dirty="0" smtClean="0"/>
              <a:t>ESPECIALIZACION EN ODONTOPEDIATRÍA</a:t>
            </a:r>
          </a:p>
          <a:p>
            <a:pPr marL="0" indent="0" algn="ctr">
              <a:buNone/>
            </a:pPr>
            <a:endParaRPr lang="es-ES" sz="2400" b="1" dirty="0" smtClean="0"/>
          </a:p>
          <a:p>
            <a:pPr marL="0" indent="0" algn="ctr">
              <a:buNone/>
            </a:pPr>
            <a:r>
              <a:rPr lang="es-ES" sz="2400" b="1" dirty="0" smtClean="0"/>
              <a:t>ASIGNATURA</a:t>
            </a:r>
            <a:r>
              <a:rPr lang="es-ES" sz="2400" b="1" i="1" dirty="0" smtClean="0"/>
              <a:t>: </a:t>
            </a:r>
            <a:r>
              <a:rPr lang="es-ES" sz="2400" b="1" dirty="0" smtClean="0"/>
              <a:t>BIOÉTICA</a:t>
            </a:r>
          </a:p>
          <a:p>
            <a:pPr marL="0" indent="0" algn="ctr">
              <a:buNone/>
            </a:pPr>
            <a:endParaRPr lang="es-ES" sz="2400" b="1" i="1" dirty="0" smtClean="0"/>
          </a:p>
          <a:p>
            <a:pPr marL="0" indent="0" algn="ctr">
              <a:buNone/>
            </a:pPr>
            <a:r>
              <a:rPr lang="es-ES" sz="2400" b="1" dirty="0" smtClean="0"/>
              <a:t>AREA CURRICULAR: INVESTIGACIÓN Y FORMACIÓN COMPLEMENTARIA</a:t>
            </a:r>
          </a:p>
          <a:p>
            <a:pPr marL="0" indent="0" algn="ctr">
              <a:buNone/>
            </a:pPr>
            <a:endParaRPr lang="es-ES" sz="2400" b="1" dirty="0" smtClean="0"/>
          </a:p>
          <a:p>
            <a:pPr marL="0" lvl="0" indent="0" algn="ctr">
              <a:buNone/>
            </a:pPr>
            <a:r>
              <a:rPr lang="es-ES" sz="3200" b="1" i="1" dirty="0" smtClean="0"/>
              <a:t>BIOÉTICA APLICADA A LA  ODONTOLOGÍA </a:t>
            </a:r>
          </a:p>
          <a:p>
            <a:pPr marL="0" lvl="0" indent="0" algn="ctr">
              <a:buNone/>
            </a:pPr>
            <a:endParaRPr lang="es-MX" sz="2400" b="1" i="1" dirty="0" smtClean="0"/>
          </a:p>
          <a:p>
            <a:pPr marL="0" indent="0" algn="ctr">
              <a:buNone/>
            </a:pPr>
            <a:r>
              <a:rPr lang="es-MX" sz="2400" b="1" dirty="0" smtClean="0"/>
              <a:t>DRA. EN E.P. MARÍA DEL ROCÍO FLORES ESTRADA</a:t>
            </a:r>
          </a:p>
          <a:p>
            <a:pPr marL="0" indent="0" algn="ctr">
              <a:buNone/>
            </a:pPr>
            <a:endParaRPr lang="es-MX" sz="2400"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3177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OBJETIVO DE LA UNIDAD 6</a:t>
            </a:r>
            <a:r>
              <a:rPr lang="es-MX" dirty="0"/>
              <a:t/>
            </a:r>
            <a:br>
              <a:rPr lang="es-MX" dirty="0"/>
            </a:br>
            <a:endParaRPr lang="es-MX" dirty="0"/>
          </a:p>
        </p:txBody>
      </p:sp>
      <p:sp>
        <p:nvSpPr>
          <p:cNvPr id="3" name="2 Marcador de contenido"/>
          <p:cNvSpPr>
            <a:spLocks noGrp="1"/>
          </p:cNvSpPr>
          <p:nvPr>
            <p:ph idx="1"/>
          </p:nvPr>
        </p:nvSpPr>
        <p:spPr/>
        <p:txBody>
          <a:bodyPr/>
          <a:lstStyle/>
          <a:p>
            <a:r>
              <a:rPr lang="es-ES" i="1" dirty="0"/>
              <a:t>Analizará los códigos éticos y bioéticos reconocidos en el ámbito odontológico. </a:t>
            </a:r>
            <a:endParaRPr lang="es-MX" dirty="0"/>
          </a:p>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068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TEMAS DE LA UNIDAD 6</a:t>
            </a:r>
            <a:endParaRPr lang="es-MX" dirty="0"/>
          </a:p>
        </p:txBody>
      </p:sp>
      <p:sp>
        <p:nvSpPr>
          <p:cNvPr id="3" name="2 Marcador de contenido"/>
          <p:cNvSpPr>
            <a:spLocks noGrp="1"/>
          </p:cNvSpPr>
          <p:nvPr>
            <p:ph idx="1"/>
          </p:nvPr>
        </p:nvSpPr>
        <p:spPr/>
        <p:txBody>
          <a:bodyPr/>
          <a:lstStyle/>
          <a:p>
            <a:pPr marL="514350" lvl="0" indent="-514350">
              <a:buFont typeface="+mj-lt"/>
              <a:buAutoNum type="arabicPeriod"/>
            </a:pPr>
            <a:r>
              <a:rPr lang="es-ES" i="1" u="sng" dirty="0" smtClean="0"/>
              <a:t>Bioética </a:t>
            </a:r>
            <a:r>
              <a:rPr lang="es-ES" i="1" u="sng" dirty="0"/>
              <a:t>aplicada a la  Odontología </a:t>
            </a:r>
            <a:endParaRPr lang="es-MX" u="sng" dirty="0"/>
          </a:p>
          <a:p>
            <a:pPr marL="514350" lvl="0" indent="-514350">
              <a:buFont typeface="+mj-lt"/>
              <a:buAutoNum type="arabicPeriod"/>
            </a:pPr>
            <a:r>
              <a:rPr lang="es-ES" i="1" dirty="0"/>
              <a:t>Código de Bioética para el personal relacionado con la salud bucal.</a:t>
            </a:r>
            <a:endParaRPr lang="es-MX" dirty="0"/>
          </a:p>
          <a:p>
            <a:pPr marL="514350" lvl="0" indent="-514350">
              <a:buFont typeface="+mj-lt"/>
              <a:buAutoNum type="arabicPeriod"/>
            </a:pPr>
            <a:r>
              <a:rPr lang="es-ES" i="1" dirty="0"/>
              <a:t>Código de Ética para los profesionales de la educación en estomatología.</a:t>
            </a:r>
            <a:endParaRPr lang="es-MX" dirty="0"/>
          </a:p>
          <a:p>
            <a:pPr marL="514350" lvl="0" indent="-514350">
              <a:buFont typeface="+mj-lt"/>
              <a:buAutoNum type="arabicPeriod"/>
            </a:pPr>
            <a:r>
              <a:rPr lang="es-ES" i="1" dirty="0"/>
              <a:t>Derechos del Odontólogo</a:t>
            </a:r>
            <a:endParaRPr lang="es-MX" dirty="0"/>
          </a:p>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7466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MX" dirty="0" smtClean="0"/>
              <a:t>Bioética </a:t>
            </a:r>
            <a:r>
              <a:rPr lang="es-MX" dirty="0" smtClean="0"/>
              <a:t>aplicada a la </a:t>
            </a:r>
            <a:r>
              <a:rPr lang="es-MX" dirty="0" smtClean="0"/>
              <a:t>Odontología </a:t>
            </a:r>
            <a:endParaRPr lang="es-MX" dirty="0"/>
          </a:p>
        </p:txBody>
      </p:sp>
      <p:sp>
        <p:nvSpPr>
          <p:cNvPr id="3" name="Subtitle 2"/>
          <p:cNvSpPr>
            <a:spLocks noGrp="1"/>
          </p:cNvSpPr>
          <p:nvPr>
            <p:ph type="subTitle" idx="1"/>
          </p:nvPr>
        </p:nvSpPr>
        <p:spPr>
          <a:xfrm>
            <a:off x="4746170" y="5065487"/>
            <a:ext cx="7155544" cy="1320799"/>
          </a:xfrm>
        </p:spPr>
        <p:txBody>
          <a:bodyPr>
            <a:normAutofit/>
          </a:bodyPr>
          <a:lstStyle/>
          <a:p>
            <a:pPr algn="r"/>
            <a:r>
              <a:rPr lang="es-MX" sz="3200" i="1" dirty="0" smtClean="0"/>
              <a:t>Dra. E.P. María del Rocío Flores Estrada.</a:t>
            </a:r>
            <a:endParaRPr lang="es-MX" sz="3200" i="1"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58056"/>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137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6743" y="178935"/>
            <a:ext cx="9144000" cy="1098322"/>
          </a:xfrm>
        </p:spPr>
        <p:txBody>
          <a:bodyPr>
            <a:normAutofit/>
          </a:bodyPr>
          <a:lstStyle/>
          <a:p>
            <a:r>
              <a:rPr lang="es-MX" b="1" i="1" dirty="0" smtClean="0"/>
              <a:t>Estado actual de la sociedad    </a:t>
            </a:r>
            <a:endParaRPr lang="es-MX" b="1" i="1" dirty="0"/>
          </a:p>
        </p:txBody>
      </p:sp>
      <p:sp>
        <p:nvSpPr>
          <p:cNvPr id="3" name="Subtitle 2"/>
          <p:cNvSpPr>
            <a:spLocks noGrp="1"/>
          </p:cNvSpPr>
          <p:nvPr>
            <p:ph type="subTitle" idx="1"/>
          </p:nvPr>
        </p:nvSpPr>
        <p:spPr>
          <a:xfrm>
            <a:off x="1523999" y="1582057"/>
            <a:ext cx="10218057" cy="4659086"/>
          </a:xfrm>
        </p:spPr>
        <p:txBody>
          <a:bodyPr>
            <a:noAutofit/>
          </a:bodyPr>
          <a:lstStyle/>
          <a:p>
            <a:pPr marL="457200" indent="-457200" algn="l">
              <a:buFont typeface="Arial" panose="020B0604020202020204" pitchFamily="34" charset="0"/>
              <a:buChar char="•"/>
            </a:pPr>
            <a:r>
              <a:rPr lang="es-MX" sz="3200" dirty="0" smtClean="0"/>
              <a:t>Cultura de la demanda</a:t>
            </a:r>
          </a:p>
          <a:p>
            <a:pPr marL="457200" indent="-457200" algn="l">
              <a:buFont typeface="Arial" panose="020B0604020202020204" pitchFamily="34" charset="0"/>
              <a:buChar char="•"/>
            </a:pPr>
            <a:r>
              <a:rPr lang="es-MX" sz="3200" dirty="0" smtClean="0"/>
              <a:t>Odontología Defensiva</a:t>
            </a:r>
          </a:p>
          <a:p>
            <a:pPr marL="457200" indent="-457200" algn="l">
              <a:buFont typeface="Arial" panose="020B0604020202020204" pitchFamily="34" charset="0"/>
              <a:buChar char="•"/>
            </a:pPr>
            <a:r>
              <a:rPr lang="es-MX" sz="3200" dirty="0" smtClean="0"/>
              <a:t>Cultura de la muerte </a:t>
            </a:r>
          </a:p>
          <a:p>
            <a:pPr marL="457200" indent="-457200" algn="l">
              <a:buFont typeface="Arial" panose="020B0604020202020204" pitchFamily="34" charset="0"/>
              <a:buChar char="•"/>
            </a:pPr>
            <a:r>
              <a:rPr lang="es-MX" sz="3200" dirty="0" smtClean="0"/>
              <a:t>Libertad mal entendida:</a:t>
            </a:r>
          </a:p>
          <a:p>
            <a:pPr algn="l"/>
            <a:r>
              <a:rPr lang="es-MX" sz="3200" dirty="0" smtClean="0"/>
              <a:t>                   “el que no tranza no avanza”</a:t>
            </a:r>
          </a:p>
          <a:p>
            <a:pPr algn="l"/>
            <a:r>
              <a:rPr lang="es-MX" sz="3200" dirty="0" smtClean="0"/>
              <a:t>                   “por mi pueden hacer lo que quieran”</a:t>
            </a:r>
          </a:p>
          <a:p>
            <a:pPr algn="l"/>
            <a:r>
              <a:rPr lang="es-MX" sz="3200" dirty="0" smtClean="0"/>
              <a:t>                   “mientras yo tenga lo que quiero, no me importa”</a:t>
            </a:r>
          </a:p>
          <a:p>
            <a:pPr algn="l"/>
            <a:r>
              <a:rPr lang="es-MX" sz="3200" dirty="0" smtClean="0"/>
              <a:t>                   “cueste lo que cueste lo voy a lograr” </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521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63552" y="841436"/>
            <a:ext cx="5842992" cy="2592288"/>
          </a:xfrm>
        </p:spPr>
        <p:txBody>
          <a:bodyPr>
            <a:normAutofit/>
          </a:bodyPr>
          <a:lstStyle/>
          <a:p>
            <a:pPr marL="0" indent="0">
              <a:buNone/>
            </a:pPr>
            <a:r>
              <a:rPr lang="es-MX" dirty="0"/>
              <a:t>"</a:t>
            </a:r>
            <a:r>
              <a:rPr lang="es-MX" i="1" dirty="0"/>
              <a:t>Lo preocupante no es la perversidad de los </a:t>
            </a:r>
            <a:r>
              <a:rPr lang="es-MX" i="1" dirty="0" smtClean="0"/>
              <a:t>malvados, </a:t>
            </a:r>
            <a:r>
              <a:rPr lang="es-MX" i="1" dirty="0"/>
              <a:t>sino la indiferencia de los buenos</a:t>
            </a:r>
            <a:r>
              <a:rPr lang="es-MX" sz="2400" i="1" dirty="0"/>
              <a:t>.</a:t>
            </a:r>
          </a:p>
          <a:p>
            <a:pPr marL="0" indent="0" algn="r">
              <a:buNone/>
            </a:pPr>
            <a:r>
              <a:rPr lang="es-MX" sz="2400" dirty="0"/>
              <a:t> Martin Luther King</a:t>
            </a:r>
          </a:p>
          <a:p>
            <a:pPr marL="0" indent="0">
              <a:buNone/>
            </a:pPr>
            <a:r>
              <a:rPr lang="es-MX" dirty="0" smtClean="0"/>
              <a:t> </a:t>
            </a:r>
          </a:p>
          <a:p>
            <a:pPr marL="0" indent="0">
              <a:buNone/>
            </a:pPr>
            <a:endParaRPr lang="es-MX" dirty="0"/>
          </a:p>
        </p:txBody>
      </p:sp>
      <p:sp>
        <p:nvSpPr>
          <p:cNvPr id="4" name="3 Marcador de pie de página"/>
          <p:cNvSpPr>
            <a:spLocks noGrp="1"/>
          </p:cNvSpPr>
          <p:nvPr>
            <p:ph type="ftr" sz="quarter" idx="11"/>
          </p:nvPr>
        </p:nvSpPr>
        <p:spPr/>
        <p:txBody>
          <a:bodyPr/>
          <a:lstStyle/>
          <a:p>
            <a:r>
              <a:rPr lang="es-MX" smtClean="0"/>
              <a:t>MaRoFE</a:t>
            </a:r>
            <a:endParaRPr lang="es-MX"/>
          </a:p>
        </p:txBody>
      </p:sp>
      <p:sp>
        <p:nvSpPr>
          <p:cNvPr id="5" name="4 Marcador de número de diapositiva"/>
          <p:cNvSpPr>
            <a:spLocks noGrp="1"/>
          </p:cNvSpPr>
          <p:nvPr>
            <p:ph type="sldNum" sz="quarter" idx="12"/>
          </p:nvPr>
        </p:nvSpPr>
        <p:spPr/>
        <p:txBody>
          <a:bodyPr/>
          <a:lstStyle/>
          <a:p>
            <a:fld id="{DE1EDB54-D97D-4C72-BB54-D572A95620F6}" type="slidenum">
              <a:rPr lang="es-MX" smtClean="0"/>
              <a:t>14</a:t>
            </a:fld>
            <a:endParaRPr lang="es-MX"/>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1182" y="836712"/>
            <a:ext cx="2133600" cy="2133600"/>
          </a:xfrm>
          <a:prstGeom prst="rect">
            <a:avLst/>
          </a:prstGeom>
          <a:noFill/>
          <a:ln w="571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4451462" y="3933056"/>
            <a:ext cx="5755379" cy="244827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a:t>
            </a:r>
            <a:r>
              <a:rPr lang="es-MX" i="1" dirty="0"/>
              <a:t>La esencia de la vida espiritual está formada por nuestros sentimientos y nuestras actitudes hacia los demás." </a:t>
            </a:r>
          </a:p>
          <a:p>
            <a:pPr marL="0" indent="0" algn="r">
              <a:buNone/>
            </a:pPr>
            <a:r>
              <a:rPr lang="es-MX" sz="2400" i="1" dirty="0"/>
              <a:t>Dalai Lama</a:t>
            </a:r>
          </a:p>
          <a:p>
            <a:endParaRPr lang="es-MX" dirty="0"/>
          </a:p>
        </p:txBody>
      </p:sp>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7569" y="3933057"/>
            <a:ext cx="2118765" cy="2118765"/>
          </a:xfrm>
          <a:prstGeom prst="rect">
            <a:avLst/>
          </a:prstGeom>
          <a:noFill/>
          <a:ln w="571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0388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640897"/>
            <a:ext cx="10813142" cy="1325563"/>
          </a:xfrm>
        </p:spPr>
        <p:txBody>
          <a:bodyPr>
            <a:normAutofit/>
          </a:bodyPr>
          <a:lstStyle/>
          <a:p>
            <a:r>
              <a:rPr lang="es-MX" b="1" i="1" dirty="0" smtClean="0"/>
              <a:t>Educación para: </a:t>
            </a:r>
            <a:br>
              <a:rPr lang="es-MX" b="1" i="1" dirty="0" smtClean="0"/>
            </a:br>
            <a:r>
              <a:rPr lang="es-MX" b="1" i="1" dirty="0" smtClean="0"/>
              <a:t>el “SER CON”  Y “SER PARA LOS DEMÁS”, </a:t>
            </a:r>
            <a:endParaRPr lang="es-MX" b="1" i="1" dirty="0"/>
          </a:p>
        </p:txBody>
      </p:sp>
      <p:sp>
        <p:nvSpPr>
          <p:cNvPr id="3" name="2 Marcador de contenido"/>
          <p:cNvSpPr>
            <a:spLocks noGrp="1"/>
          </p:cNvSpPr>
          <p:nvPr>
            <p:ph idx="1"/>
          </p:nvPr>
        </p:nvSpPr>
        <p:spPr/>
        <p:txBody>
          <a:bodyPr>
            <a:normAutofit/>
          </a:bodyPr>
          <a:lstStyle/>
          <a:p>
            <a:pPr marL="0" indent="0">
              <a:buNone/>
            </a:pPr>
            <a:r>
              <a:rPr lang="es-MX" dirty="0"/>
              <a:t> </a:t>
            </a:r>
          </a:p>
          <a:p>
            <a:pPr marL="0" indent="0">
              <a:buNone/>
            </a:pPr>
            <a:r>
              <a:rPr lang="es-MX" dirty="0" smtClean="0"/>
              <a:t>ya </a:t>
            </a:r>
            <a:r>
              <a:rPr lang="es-MX" dirty="0"/>
              <a:t>que sin el otro no hay nadie que nos  </a:t>
            </a:r>
            <a:r>
              <a:rPr lang="es-MX" dirty="0" smtClean="0"/>
              <a:t>re-conozca.</a:t>
            </a:r>
            <a:endParaRPr lang="es-MX" dirty="0"/>
          </a:p>
          <a:p>
            <a:endParaRPr lang="es-MX" dirty="0"/>
          </a:p>
          <a:p>
            <a:r>
              <a:rPr lang="es-MX" dirty="0"/>
              <a:t>Los valores son cualidades propias y exclusivas del ser humano individual y colectivo que es necesario descubrir, conocer, asumir y asimilar para poder vivirlos si se desea vivir humanamente, </a:t>
            </a:r>
            <a:r>
              <a:rPr lang="es-MX" dirty="0" smtClean="0"/>
              <a:t> quienes no </a:t>
            </a:r>
            <a:r>
              <a:rPr lang="es-MX" dirty="0"/>
              <a:t>lo hacen tienen problemas de </a:t>
            </a:r>
            <a:r>
              <a:rPr lang="es-MX" dirty="0" smtClean="0"/>
              <a:t>adaptación.</a:t>
            </a:r>
            <a:endParaRPr lang="es-MX" dirty="0"/>
          </a:p>
          <a:p>
            <a:endParaRPr lang="es-MX" dirty="0"/>
          </a:p>
        </p:txBody>
      </p:sp>
      <p:sp>
        <p:nvSpPr>
          <p:cNvPr id="4" name="3 Marcador de pie de página"/>
          <p:cNvSpPr>
            <a:spLocks noGrp="1"/>
          </p:cNvSpPr>
          <p:nvPr>
            <p:ph type="ftr" sz="quarter" idx="11"/>
          </p:nvPr>
        </p:nvSpPr>
        <p:spPr/>
        <p:txBody>
          <a:bodyPr/>
          <a:lstStyle/>
          <a:p>
            <a:r>
              <a:rPr lang="es-MX" smtClean="0"/>
              <a:t>MAROFE</a:t>
            </a:r>
            <a:endParaRPr lang="es-MX"/>
          </a:p>
        </p:txBody>
      </p:sp>
      <p:sp>
        <p:nvSpPr>
          <p:cNvPr id="5" name="4 Marcador de número de diapositiva"/>
          <p:cNvSpPr>
            <a:spLocks noGrp="1"/>
          </p:cNvSpPr>
          <p:nvPr>
            <p:ph type="sldNum" sz="quarter" idx="12"/>
          </p:nvPr>
        </p:nvSpPr>
        <p:spPr/>
        <p:txBody>
          <a:bodyPr/>
          <a:lstStyle/>
          <a:p>
            <a:fld id="{42038DB4-DA63-44D1-AC1D-5F0CD45B111C}" type="slidenum">
              <a:rPr lang="es-MX" smtClean="0"/>
              <a:t>15</a:t>
            </a:fld>
            <a:endParaRPr lang="es-MX"/>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5262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¿Qué hacer ante esta situación?</a:t>
            </a:r>
            <a:endParaRPr lang="es-MX" dirty="0"/>
          </a:p>
        </p:txBody>
      </p:sp>
      <p:sp>
        <p:nvSpPr>
          <p:cNvPr id="3" name="Content Placeholder 2"/>
          <p:cNvSpPr>
            <a:spLocks noGrp="1"/>
          </p:cNvSpPr>
          <p:nvPr>
            <p:ph idx="1"/>
          </p:nvPr>
        </p:nvSpPr>
        <p:spPr>
          <a:xfrm>
            <a:off x="508001" y="1825625"/>
            <a:ext cx="11321142" cy="4351338"/>
          </a:xfrm>
        </p:spPr>
        <p:txBody>
          <a:bodyPr>
            <a:normAutofit/>
          </a:bodyPr>
          <a:lstStyle/>
          <a:p>
            <a:pPr marL="0" indent="0">
              <a:buNone/>
            </a:pPr>
            <a:r>
              <a:rPr lang="es-MX" dirty="0"/>
              <a:t>¿</a:t>
            </a:r>
            <a:r>
              <a:rPr lang="es-MX" dirty="0" smtClean="0"/>
              <a:t>Seguir padeciendo estas actitudes?      </a:t>
            </a:r>
          </a:p>
          <a:p>
            <a:pPr marL="0" indent="0">
              <a:buNone/>
            </a:pPr>
            <a:endParaRPr lang="es-MX" dirty="0"/>
          </a:p>
          <a:p>
            <a:pPr marL="0" indent="0">
              <a:buNone/>
            </a:pPr>
            <a:r>
              <a:rPr lang="es-MX" dirty="0" smtClean="0"/>
              <a:t>                        ¿Nos educamos o nos padecemos?</a:t>
            </a:r>
          </a:p>
          <a:p>
            <a:pPr marL="0" indent="0" algn="ctr">
              <a:buNone/>
            </a:pPr>
            <a:endParaRPr lang="es-MX" dirty="0" smtClean="0"/>
          </a:p>
          <a:p>
            <a:pPr marL="0" indent="0" algn="ctr">
              <a:buNone/>
            </a:pPr>
            <a:r>
              <a:rPr lang="es-MX" dirty="0" smtClean="0"/>
              <a:t>             </a:t>
            </a:r>
          </a:p>
          <a:p>
            <a:pPr marL="0" indent="0" algn="ctr">
              <a:buNone/>
            </a:pPr>
            <a:r>
              <a:rPr lang="es-MX" dirty="0" smtClean="0"/>
              <a:t>                         Es nuestra decisión!</a:t>
            </a:r>
          </a:p>
          <a:p>
            <a:endParaRPr lang="es-MX" dirty="0" smtClean="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2861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¿Qué hacer ante esta situación?</a:t>
            </a:r>
            <a:endParaRPr lang="es-MX" dirty="0"/>
          </a:p>
        </p:txBody>
      </p:sp>
      <p:sp>
        <p:nvSpPr>
          <p:cNvPr id="3" name="Content Placeholder 2"/>
          <p:cNvSpPr>
            <a:spLocks noGrp="1"/>
          </p:cNvSpPr>
          <p:nvPr>
            <p:ph idx="1"/>
          </p:nvPr>
        </p:nvSpPr>
        <p:spPr>
          <a:xfrm>
            <a:off x="508001" y="1825625"/>
            <a:ext cx="11321142" cy="4351338"/>
          </a:xfrm>
        </p:spPr>
        <p:txBody>
          <a:bodyPr>
            <a:normAutofit/>
          </a:bodyPr>
          <a:lstStyle/>
          <a:p>
            <a:pPr marL="0" indent="0" algn="ctr">
              <a:buNone/>
            </a:pPr>
            <a:endParaRPr lang="es-MX" b="1" dirty="0" smtClean="0"/>
          </a:p>
          <a:p>
            <a:pPr marL="0" indent="0" algn="ctr">
              <a:buNone/>
            </a:pPr>
            <a:r>
              <a:rPr lang="es-MX" b="1" dirty="0" smtClean="0"/>
              <a:t>Se ha tornado indispensable:</a:t>
            </a:r>
          </a:p>
          <a:p>
            <a:endParaRPr lang="es-MX" dirty="0" smtClean="0"/>
          </a:p>
          <a:p>
            <a:r>
              <a:rPr lang="es-MX" dirty="0" smtClean="0"/>
              <a:t>Crear conciencia de nuestro actuar.</a:t>
            </a:r>
          </a:p>
          <a:p>
            <a:r>
              <a:rPr lang="es-MX" dirty="0" smtClean="0"/>
              <a:t>Crear el hábito del análisis de los actos humanos </a:t>
            </a:r>
          </a:p>
          <a:p>
            <a:pPr marL="0" indent="0">
              <a:buNone/>
            </a:pPr>
            <a:r>
              <a:rPr lang="es-MX" dirty="0" smtClean="0"/>
              <a:t>(quehacer principal de la Bioética: reflexión)…</a:t>
            </a:r>
          </a:p>
          <a:p>
            <a:pPr marL="0" indent="0">
              <a:buNone/>
            </a:pPr>
            <a:endParaRPr lang="es-MX" dirty="0" smtClean="0"/>
          </a:p>
          <a:p>
            <a:pPr marL="0" indent="0" algn="ctr">
              <a:buNone/>
            </a:pPr>
            <a:r>
              <a:rPr lang="es-MX" b="1" dirty="0" smtClean="0"/>
              <a:t>“Establecer Una Educación Bioética”</a:t>
            </a:r>
            <a:endParaRPr lang="es-MX" b="1"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0643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7488" y="692696"/>
            <a:ext cx="9916683" cy="1008112"/>
          </a:xfrm>
        </p:spPr>
        <p:txBody>
          <a:bodyPr>
            <a:noAutofit/>
          </a:bodyPr>
          <a:lstStyle/>
          <a:p>
            <a:pPr algn="l"/>
            <a:r>
              <a:rPr lang="es-MX" sz="4800" dirty="0" smtClean="0">
                <a:solidFill>
                  <a:schemeClr val="bg2">
                    <a:lumMod val="25000"/>
                  </a:schemeClr>
                </a:solidFill>
              </a:rPr>
              <a:t>Concepto de valor</a:t>
            </a:r>
            <a:endParaRPr lang="es-MX" sz="4800" dirty="0">
              <a:solidFill>
                <a:schemeClr val="bg2">
                  <a:lumMod val="25000"/>
                </a:schemeClr>
              </a:solidFill>
            </a:endParaRPr>
          </a:p>
        </p:txBody>
      </p:sp>
      <p:sp>
        <p:nvSpPr>
          <p:cNvPr id="3" name="2 Marcador de contenido"/>
          <p:cNvSpPr>
            <a:spLocks noGrp="1"/>
          </p:cNvSpPr>
          <p:nvPr>
            <p:ph idx="1"/>
          </p:nvPr>
        </p:nvSpPr>
        <p:spPr>
          <a:xfrm>
            <a:off x="431371" y="1628800"/>
            <a:ext cx="5568619" cy="4248472"/>
          </a:xfrm>
        </p:spPr>
        <p:txBody>
          <a:bodyPr>
            <a:normAutofit/>
          </a:bodyPr>
          <a:lstStyle/>
          <a:p>
            <a:pPr algn="ctr">
              <a:buNone/>
            </a:pPr>
            <a:r>
              <a:rPr lang="es-MX" sz="2000" b="1" dirty="0" smtClean="0"/>
              <a:t>	</a:t>
            </a:r>
          </a:p>
          <a:p>
            <a:pPr algn="just"/>
            <a:r>
              <a:rPr lang="es-MX" sz="2800" dirty="0" smtClean="0"/>
              <a:t>Todo bien encerrado en las cosas, descubierto con </a:t>
            </a:r>
            <a:r>
              <a:rPr lang="es-MX" sz="2800" b="1" dirty="0" smtClean="0"/>
              <a:t>inteligencia, </a:t>
            </a:r>
            <a:r>
              <a:rPr lang="es-MX" sz="2800" dirty="0" smtClean="0"/>
              <a:t>deseado y querido por </a:t>
            </a:r>
            <a:r>
              <a:rPr lang="es-MX" sz="2800" b="1" dirty="0" smtClean="0"/>
              <a:t>voluntad propia </a:t>
            </a:r>
            <a:r>
              <a:rPr lang="es-MX" sz="2800" dirty="0" smtClean="0"/>
              <a:t>que dignifica y acompaña la existencia de cualquier ser humano.</a:t>
            </a:r>
          </a:p>
          <a:p>
            <a:pPr>
              <a:buNone/>
            </a:pPr>
            <a:endParaRPr lang="es-MX" dirty="0"/>
          </a:p>
        </p:txBody>
      </p:sp>
      <p:sp>
        <p:nvSpPr>
          <p:cNvPr id="10" name="9 Marcador de número de diapositiva"/>
          <p:cNvSpPr>
            <a:spLocks noGrp="1"/>
          </p:cNvSpPr>
          <p:nvPr>
            <p:ph type="sldNum" sz="quarter" idx="12"/>
          </p:nvPr>
        </p:nvSpPr>
        <p:spPr/>
        <p:txBody>
          <a:bodyPr/>
          <a:lstStyle/>
          <a:p>
            <a:fld id="{B65AA4F6-B6BE-4581-A654-5AB0AE52C626}" type="slidenum">
              <a:rPr lang="es-MX" sz="1500" b="1" smtClean="0">
                <a:solidFill>
                  <a:schemeClr val="tx1"/>
                </a:solidFill>
              </a:rPr>
              <a:pPr/>
              <a:t>18</a:t>
            </a:fld>
            <a:endParaRPr lang="es-MX" sz="1500" b="1" dirty="0">
              <a:solidFill>
                <a:schemeClr val="tx1"/>
              </a:solidFill>
            </a:endParaRPr>
          </a:p>
        </p:txBody>
      </p:sp>
      <p:sp>
        <p:nvSpPr>
          <p:cNvPr id="17410" name="AutoShape 2" descr="data:image/jpg;base64,/9j/4AAQSkZJRgABAQAAAQABAAD/2wBDAAkGBwgHBgkIBwgKCgkLDRYPDQwMDRsUFRAWIB0iIiAdHx8kKDQsJCYxJx8fLT0tMTU3Ojo6Iys/RD84QzQ5Ojf/2wBDAQoKCg0MDRoPDxo3JR8lNzc3Nzc3Nzc3Nzc3Nzc3Nzc3Nzc3Nzc3Nzc3Nzc3Nzc3Nzc3Nzc3Nzc3Nzc3Nzc3Nzf/wAARCACTALEDASIAAhEBAxEB/8QAHAAAAgIDAQEAAAAAAAAAAAAAAAYEBQECAwcI/8QAPxAAAgEDAwIEBAMGBAQHAQAAAQIDAAQRBRIhBjETIkFRFGFxgTKRoQcVI0KxwTNSYoIWJNHhQ1NyorLC8PH/xAAaAQACAwEBAAAAAAAAAAAAAAAAAgEDBAUG/8QALBEAAgIBAwIFAwQDAAAAAAAAAAECEQMEITESQQUTIlFxMoGhI2GR8bHB8P/aAAwDAQACEQMRAD8A9xooooAKKKKACisGoi3qFpFwco20AjGaErIbS5JTMFGScCos2oW8Jw8ign0JAzS7q2uTXF0dP0pVmvNu5mP+HCvuzf8A7ODjscJdhocnUeqfENdzXVrBICbksVExA7Io4C/mTxVkIxculsqlN1aPXIZkl/CfTNdqhabbLbW6KBgKoVR7CpmaRpJ7FkbrczWDRmoGsapDpdsZpyAvYZOOTULfZEt0rJNzIYomYFBhScv2FLF117o9g4ivLhQ3csvAx7884qo6w6lF3oA+Dd4WnuUtiXUjaWPsfrVJZwPDM0NmvhxK5WadhncR3XBwXY8ZzgD1PYUmbNHBXUrv8L3GxY3mtxdUP8vVulC1hnjnEgmOIwoyWPsB3NWOj6pBqtt48AYKGKkOhVlIOCCDyCCOxryi00yebV4dO0ofDRTRid7hWBcAuQ27gYORkAYHf5mvVdLgttPtxZwZygyxP8xPJOfUnkmrU4TgpR4ZW7jNxl2LE0ZHvUG51CO3AyC2TgYGc1GGsQmNn8VEAG4jOcfWhRk1dA8kVtZcUVxguEmjEiMCrDIIrqDSj2ZooooAKKKKACiiigArBNZrQsBjJAz70AaSzRocM3PsKTut9UuLS2SCwVZL6+kEMCM2AM/0Hqfoan9U3FxBaNJYyRI5lUF5fwqpOCaU9NeSfrCAXt1HdfBLM8c6jCtwOw9cZb6CrbWOEsj7JszybnJRJOuRLoPTsGkWryPc38whkuWGTIWBLuce4BAx24wOKcNAsLeyso7eL8MR25A7nuc/ekrrW9FzDDdWqy+Dp14gmlK+XzAj64BK5OMfPvTzpM6TILhbkPFKAyjjA47Z+tYfDk3pfMe7k23/AKLcqrKotbI7Xmq2WnsVuZlT1wTjNVuq9VW+ntLEttc3VwkIlEUEZPBzjJ7KDg8kgcGt9b0STUrgPFcqqMvhyLsBIXOTg+h4qr1jp7VYbia80nUAZLiIW7rcRhtiYIBXII4LbsY5I5+W2Ki+RW5fYZdI1GLVNNt76EFY5ow6hiOxGa56xYQ6nbmJ5NrIQQwP4SOQaSE1i36QNvo9m73IUksTjCk5JHHCj2GMDtwBUq/6g1aG/sRe2CWVndTmDdPIpdzt3ZGMgLgH1pvKfVaYryWqoV+smgMT2rNNcW0dxmeVSQ0s4Gcbh+HA5J9PTkittD1pryOKEWUSXLnZHG92sa9wB6EqCT7Z+pp3tOkNINw94sJnZn8QJJKzpuOPMFJ25474qtudAv3v2tgYFs57pbtp1TEkZjxsTacj8Sqdw9u3OaTUYMOpio5FaQ2HLPFvHayx0rp1dPdrm7us3eQ8xjBCBf5UX/SOePmT3Oaqeouo72HW49P0lIpWSMySb3wGHoAR68jv71H6m6gn1vSL3T7HSNRnEcnhm4iTK7lPPbn9KrtA6dErpNbQtBgnLShvKc5GFJzkY7cd+cdjn1Gohpsbrn8L5Hx4/NlcuPyyNc69rt+LmS3gaMEfDPb4O4O3G7tkckDPp3IxzXW40i70K6to9HvEL3Nu8czucgSoQfKPcg4A57E02w9L2O/xrsPcykDc0rkg4HHlGB+lVF1b2stx4tsjQBeECMSPrtOV/T5Vy5ePXunSX7c/0acegjN1FWQYOt9QbSI7iGzQpDsWeZz3JYLhV9cZGfyr0DSdSS4kYLPG64GUUglD65/SkG8txLbfBzwI8MjxhmXKllVgQpA5ByBjHft8jBt5r3SbjUr7p+2t4LNYkaVWATAVQThMcMTnggE9/WujpvEMeobUqSfD7fHyU5tJLDvHeux7MDWaqun7uW906GeYAGSMOQDnBPpVoK0tU6Fi7VmaKKKgkKKKKAMHtS/1bf3FhZeNaJG8gZQFkzjBPJ470wHtVRrdrby2/wDzMYkV2GFIzz6U8GurcTJ9IhaprmqeL8FfDSxcSTRLFGz+QBjzz745+xrjpmqSW/VVrZXr20yo8loZ4APDLHkKPZh5lI+nbtXQabcy65qWg6fFYLHOqyPLcAu0aNwdo/mx7EjuKgTx29npNzoWog2Oo2UzXEE7oCJAXOx+D6gHjNXzhHLF4/db/czxbj6qHOSN7x/h0eAR52XkcsW4TJzkDkAZ+hql1LpvUNEtJrvpnVLx4k5SwIMrj/Svq33+5qPonUkmtXEcWnWqtqqrulBkxER23Fh3/v64potINcnl3Xk8Fki8BbUeKz/Pc3YfLHoO9cHw3FrdJJ4pr03ydDO8WSpIh9NdWRLYtHq84gv4/wDFjlIDDPI4Hfv/AGrFx1Bc67vt9BR3TO2S8fyxR/Q+p78DJ+neuepdLwW0Et5a2NlqckQLtb3VnGZH9SFfHB+ua11XqSbS9MMkmjXtmSuIRKq7c9hkqTj074rp580415cLk/4RmUIvl7FBPpHx3UMWjaY0TCwiae+mmUlZ5n2jDgHP4UAxnscelWdxZdR9QCDStYRbWxgLi6ltwAl122bQclcc9j/0qd0NHaafYzXFxdRTXk8nj3kwYHLEds+w4q36l1aLTLGWdpIVbGUPbdwePrxnPatMVJOKlu13/wAlbaadE+GaO0sykZJ8MAcDJAAqJrOr/D6bJqMCCdI03bQ23j9fvVF090u8ujR3FxdXdrNOXaePdjcpY7e/KHGPz7Z5pMubn4G8uNPM17a6UJnVoVk5xnADZ5xjJOT6j0pU43Jret/6DplSj7l5ol1fzveJFBHaQakUljVZA5iyPOfoRjHz+tOAMem2Eh2lYoIy25VycAfrVD0nYQWt3OLYyNbxxKIjI5bDMSz4z2/Cnb3pr/l+1eJ8Q1Cy577cvtf/AC/NnSUeiNIWdI124vmLmSIxLu8SP8RIGMkMMAEAg4wQfRuDVXM9xbwxCCGKTHlcyzbAMDHB2nOanXVtptjdXEGj2cNs7vi6aIbQzEKxAUcDIK5OOQcfMVmo2dzcsjW1ysYVlJSSPcCAR5QcjAPY8HNNmelyZYp+lPff4/Y16aOSMZSirJMTi5iZZYih5WSOTB9PyIx/WoGuOWsJLWW7jtYAfEmuZDkuo5UFc85IOecnZ65NWFrCYLdIsjCDCgEnAycDJ5OBxz7VpcssMkU5QPtypQjO7gsP1X9TVGhyqGpcIcdvlcPc06mHViuRe9C9QR32mW6XFxD8UEy8KkAj7e+Mds4pzjYOu4djXl/R6/vHqS5urqCCxuLRNht4Ywu7P8zEcHj5n0r0+IKEAX8OOK9xJ9SUmqb+/wCTzmPa17G9FFFIWhWDWrOqDLHFRp7rIwnb1NSk2Q5JHZ5REGaUqqj5+lU2oaqFLxxRtLIoDGMHtntz2qs1jX7S3gl3XCEohZlzk/f2pbsLbqTXna4UDTbMIGWab8MgOcYUHP1z71fHGo7yM8pyntEA+paf1FdHSJ0lublhM0EoUKVGRgv3UDPGPr2BrfpjoUSyhuoYGnujMZSwuSy7RjBJH4s49eeT8qt9I03TOny1xdXy3NxKAGkOX3YPZVUcAHPv3q2PVFo2RZ20kh4yeFH9z+lEpN/ShoxrZlpp+k2tiD4MaBiOWCKCfbOAKneSNScKoHc9sUrP1Hqb4MNtZxjnIaQsf6rUa7uL++UifUdsbEb4oICFI448wPHHvVXRJ8j9cEXeoajaJtNuwnuJWVY4ozncScAnHp3P2qBfaNNqcpt9Ukhe2YeeGHcokPzyTj7d81CE1zHnwbi5jyeVSKIZ+fGKgSjULiTe1zqOSe6zbOPs1WRg/cRzjwiN1F0xNpc6XfTStGykK9oCW8TJAzg8YHrx/wBoOs22tW4i/fiPcxbAyGy8skb+m0jtgjvmrtYbl5FZ3vXwTnffuRn2xmpSxkqRsu1XB4+LYgj6ZqxTktuRH5b5KPTj1ra6fLZRWl2ZJmEi3U158QyKO65Jbvhf14BrbQumtR1i/XUuqE8RWLKbecKXODhchRtx7Y55yeavI7aaDz2jXEZxjeZWbd685PP3rkf+IAysl/M7DkKUi5/SlSe9UM5R2Nrzo6DTbae60IXUN/EDLD4czFXIH+HtPlwRxj796pNR6o1O0gZN6W9/G2ZrS4t90gB5yrIduPbOCQPpV4dX6gt/NM8JT1Mlrn/4tUq31a6eM/EWtk6yDBG1o8j/AHE5+lYs+ihmac420XQzU+RMk1TUrhxdXFvaRyhdr5jmR5BjK5wp3e2QD3zx2E21uZpiolsp4MrnMhUj9DXKXTtVsogLBd8ERxFDHs2qmfwliVPAPGB6CiC7nR2S8gfHo0MLtg+zAZwfmDj6V5/xHw3NTccaaXdc/wAHW0mrxJKLlRPrlKbUzQpeTJDGGLszPsAUA5O7Ix3FbLIrJvUOw9lU7j9BjJqn1mP4rTfGFxYuGnCXMLnf4UeCM4DZyCRn05PcAZw+GaDLLOpSTSXv79jRrNTCONpPktuireOO91JNKBm08lSl3cRnc5/mXJ5YZzyefX1yfSbVdkKg98e2MVQ9LxfB2FnaTXSXLLHhZcfjHp9wKYxXtZ7JR5rueex73L3M0UUUhaJt91NbQqzRh5SOM0u3XUWrXpaO2TwB8s7vvjtXfS9DupW33L4bk+GmQF+p+/ypksOm44lAVFVfUAYrb1QgYq6txFg0KW6kM12ZJixJ8PdtjOefMB+I/WmG10e8nEXiSOFRQqAHhR8s/wBjTlBpkMWOP0qUsEa9l/OqZZrLljkLMPTschHjNLJgY7nH/eu0vS9vII9yr/D/AA5GePUfSmQAAccUN24qt5JMeONJ2xW0fTY2e4gLOJEcMcvnOQB7dsqR9qto9KhU8kZ9M81Tx38Wm6vc3E7lYYxOkzbeBgiRef8A0lvzpTuuo+p9Xa4udJvrKzjUnworh/D8uRg8g8gEMSfcCoUm0M8cb4Gu8szp+swSPK/wk0oYDfwD2IOfTLZ4++cCu/UduzTWcFu8gdyxxG+1jnCjnBwPMee/qO1V0l5e6l0MLycxSajZ7viAgKpvTKt9sc130K9mvrqK4uwokjh8aQf5QF2rx8yXNLcl8DdMfYYNP09LTTobUne0cYVpPVm9T+eartMkn+Njs7p1lCo+Wx5iVIGSe3r6Y7ivPdL6h6uuBfavaXdtsUl47S9fAmTLEbAv4RjGCe/602XfUC6TYLqs0LvKzPm1XG8lm5744U7cn2FDbukHSqtltrHiyX1vaWTFHAJZozyuQcZz6Y5+uPlUKS3urC1t0uPiDbgP47CbdIxIzkE5PHOBUCx6p0zTLWDU9TmbxtQLm2Tb53Qcs55wAcDHPYKBW3VXVlrcdIXepaTIXe0ljLIykEcgj/r9qZKTIfSiba3FobaOS4sZLWVk3NJFGrY49Ccntx29amWtxo9zM0CStcSKjSM+wn69hjPyApY6b1O01fQNPlUDxmRhcMvlISNiBu+oUce2flV3Nbahp1vHeWjR/EzqolXYAC3pzgkDuB8zk0N1KrISbW6N3s1eQ+HbeIu7yOBscA+4IH9c80GC3iI8S4njZm2jxcnn2Gc/pW091dw6ZFqN5fxpbNGjsGHh5LYAXjnJJwOeSRzUC1N5qqTS6TdXEDiTw5tqqFjYKp2qWHOARk9snvxTdTSE8uLLF7LgbmAU9vFgI/pjH3qsvOlbGUs0thC+SSWjJRyftj+9McyXNypSWzdoz3HxGB98dxWscPg+W3sJYWAHmRlIYj3yefqalTaIcFRroGn29vG7Qi4XcwYiRwR29MVdiodvPcnia1K4wMqwwe3p+f5VMFVybb3LYqkZoooqCSFb2pUgsAB6AVMAHb0rNasQoye1S3ZCVGHYKpJOABUUSXE8pEf8KJf5mXJb6USM13sEWBFuBZj6gHsB/esXl8tu6xIviTN2QHtQRyZZp4CXldXizzhCCPnWdQWSfTp1tWPish8Mhseb05qKNSmGfirGVIseZhzgV2WLaA1iy89wWJGPpU0RdcCDptuyLe9PdRwyraXbAxSO/iBGIG0FvfKggfUewPDRNG1bQ7W7034iK78xuSwBG4HgenfKnj2969IkDyxNHNbrIrDDAN3H0NUVpGrW7w3cS3DxkxeM5GWKkrz9cdu3NJPiiyLs5wX6NplqzwyrE6oYbU4Ms0jeYbscZzk47DBJOO0S8S506+RJwiTTN5HjHlZSvKDPfG0A9uMH6XOkRO1/e3txGXkDLbxbeQqqoLAf7iQffaPaofVniPfaU8URZ4jLIUY7dy4VSPr5gc/L50+Nb7iZHsxN0WX4dLSzWFnt2kIt0chm4H/iEDgqVIz27Y5NZ1Kcm+uY/PO0ybrm9KgIVyT4aeu3OckcDJAOckW5tYlv0tbS3lEt9KVeTblYU5d8H04Df7mFMPVNnbzaDM8EQ8a0haS3CoOMDsAfT5U8UoPfuJ1eYIMFnNrWsX131DeQyLAcWsbrshSLOAygEH8LEY9Djmo9xpenWUGuabp38KOdLYCGR3kGVYln3n/QUBHoR6VL06KNbL4hJJPGlxGjr5dr47ZH8uO4PfHbgVHS2ne80/SLKRp7l3Lb3YjbnLMze4HrjuSPenUHHI3eyGtOFFlo0Eek9LTLp0sctysJZhjG1mbHb2LED6A81Gs7TVrK7083ut+Kks7m+hmLbNgUsDk8E5XOT8vpSdqxu7XrC7tbm6d7yOc20kkeQvhbQVUL/KoJU49DnucmpXWNzf6nNBp9rdtcxTXHhxqrELIXHc5JyD+XHYVTKFSpPncsUrVtcG3VvUl511qWm9P6WStmGSJQRxNJjDSEeqqNxA9gT7U36D1zbaM1jpFtos8WgxSrYw6gxPnkzt3YxyCeSc+tVek9N3Giafe6XFcJaaxeIYHujFuMa558MnaSpB7j39xW+pPf3GiWmmNpxj2yQSGSRwi+HC6ksOT+IKMe2eaaXZJEKN7nrzb4xuyGA5I9ftS/dvcatq5isLmWFIYsNKANu1jzg98krx8geRkZjLqupaxdS2UNvH4aoDII5MBWz+F35IBHsufpmrzTrVrIPGkSu7nfLL+Hc2McfIAAD5AVW07oPpLC3iMUSIWZtqgbmOSfqa61wjnYsA8ZQE4XJ713oITsKKKKCQrRwp5bHHvW9YIzxQAtanrsDyLbW909smSHuBH8vwqCOfrjA+4rpZT2dtILgXkk4kTkSLlgflgcexzVxc2MFxCY5IlII4OOVPoQfQilq71230HS3NzbtNIJVRVUgFt5PJJ7chvyprI6S2n1S1lfwIt2Tkb2XCjHzP5feoU4sLeWAKjOxVizxyuuABxznkE8frSXBr3UWl3FtqerW+lfupjuktoIs3EakcKowDuXK5Bz3pvt7xddv7Sa3ZJLN3LxkDKvCg75/wBTlfsoqHtwFPuZt59VjRbvIhs1jLOt1JgKvfJypI4+dRtLGozJ8XvMS3ErzpH4QUhe/mVgSCcZxwRuA9Kt9eJneKz3ER7hJMP84z5VP1IJ/wBuOxrYDyIe5wxNLOa4oaEO530LAsWiwweOaRZN3cuWJJ+hzkfIiln9o15DbXGmp8TDDcedh4qlgY/LuG0EdyBz6Yph0N91zqS5B2zJnHcfwk7/AGrzn9q2W6kixyVtgFB9Dk1bhh5k+m6K8suiNln0dqkDdSxxT3kM8skbpEI0ZQh4Y/iY54X5fT2cOrrsWXTuoSl9jmEonqSzeUAe5JI4rw/T7prS8hv7cbZYm3L88HtXpnV9/JqcttDZwySwRQpcAoNwaRwSowPULz/v+VXZcDhNK7K8eRST2oU4WsUhf4UsoxtETuNvbAOD/Q+9N/QGh28b3OpNGRIyrCjbyeOGJB+ZI/KlK+tZZ51aWKXEiqsZVFUNLgfIcYOfuKZOkNXttF0/XPiSI7ezU3JVSSAANrBfXuo+7U2ZejYmPJ5r1ckg/adq8aA4e7XcP9PhKT+Yq26Os/3t+0SwgkJMFjG1yyjsWAGM/dh+VI97ql3f6pdapM7Jc3Uhlfafw5/lyPYYH2pz/ZBdMvW8JZgxntpI5MnkkYIP/tqiWJ9Sl7I0LJWNw92eqdXRqZbEY/AsjgAevlGflwx/MVSnS49QljtFWQNekLK+T5YwCWwQeBjjj1cHvR1xfXE2pqNOmaP4VTHJtH4ixVjjI7DAz8/pVh0dNNNqbC6kV2jtgYm27WO4jdkDg9k7e9VLKuEMrURttraG2hSG3iWKJRhURQoH2FdqBWaCsxgVmiigAooooAKKKKAMHtSr1LZQ2gfUniEkdurzKHXcqyckkg/y/wBMk8U10tftDYf8I30WDmfZCNp/zMB/epStpEN0rEm11Vbuayjt79ZpLhkjeyhj/wAKPH4O5PbI3ce/pXoWn20WlQySyKiSS7QIohnbjsi+/r2wMknHevHekWjsup9MndljAnEbFVCqONm0D05bt6V7PqKbbiC5fd4cSOMqcYZgBz8sZq3NiWNpIXHNzW5EKuWZ51AldizgHIB7Yz8hgf8A9rvEhZJGJwMYH1qA2p6Ut3FayatYrPN+CIzLubjJwPpUi+vVsozNHazzQw9iAFQsSBnJOfXuAflWOKbfUzQ5JKkddDh8C81EspDTPHKwI7eQKB9goFefftXQr1BC3Yvbgjnngmn3p+e7vLm6muYoIVjxEI43ZmPAYFsgY4PGPek39sKoL3SmDASmGYH325T+5rdpH+qjJqb6GJmp2D2E0IYjbcwLcJxwVYkffkfrVvpRkazgJeQW8cZeQligABCAZ+iKR9PnTR1tpEN30Zp1/axrvsbePbtHeJgoI+g4P2pFsL8Q2EkNwJ3jjnLCFI9wZCvcE8Zzu45961eYp41J9nRVGHTkaXdFsksc06XJBjtraMbVdc49icd+T2qPcW8i6V1BcylZTPpE0rAZxG6yLgYzx71ynmlRJbiaYW0T4IF03huoz3AbBBx7j+tX1nbWepdP63bafdQPN8G0AaJt5Du42hh7kheO351VllFLZlsU2zxtjuOePsKc/wBl9u41a51cbymlQmXaoyJC2V2/Ic9zwAM1Nuf2XXmy4li1S2HhSpGUaM4ZnIwARjA8y+nrTH0Tod3odrqOlySxC4usJLIgJ2xhcl+eMneFAxjIJ5xiqJZI9LplqiyZLDJ4YErhpB5pZCuN57k/c5Jqw6WIh1SxyPO8Tx5z6FFP9Y6zonSVhFo0txd3uoT2zr4sPiTMGihC9s9zkDPPuK59F6TdWusD4+68dEtVnt1KAFGYsrAnuSqkD281c6GGSkm2aHNOND/RWBWa1lAUUUUAFFFFABRRRQAUjftXkuF0CHwoC8InVpXxwgHvwfc8njjmnmq7X4kl0W+R13K0DhgRnI2nNTGXS0yGrVHz/FdKk9vK0gQqql2lIXBJJz6ADAzk+3avoTSpJ5tNtZLyPw7holMqezEc0ptpmmwaZD8PZW37vgvGjaJYlZQsgC5AH+sqfzq6g1vT7HTYRPchnigBcKC7eVec49eD39asy5vMS2EhjUCk6ct1ub2zklRfH+JnvGYgZUcjAPt/EA/20065B4+j3kYGW8Fio+Y5H6ila06isNH8Z7pc3HljZY2UgELkrnPJyWzXF/2jQOyiO0BiJw7M5JA9eMD+tUKO1MMmfHCVSdMZOmwN98443vGSPn4a/wDalD9p9qZeptBkZcxPFLGc9s7kOPuCfyrra9Ty26SCyMMhkVXbKEsPIq9sj/KffvVf1Hq1xeWlpPqEqLDDcq+98Js7gg8eufn2PtVmnyKORIry5oSuNj1baetz0nFpzvhZLQRhu+AV4P8ASkbp22RJrayEYInnaCTA3CNgdx5+kci8e4rOodS6jpscafFuhACJGwHdfXgcDGMZPNQNLvreGaT93m5iACTKGAB358zewyRn57j2708ZemS7EebBytPdHoPU9tBczaYl3DHLEZ28kgBy3hPj/wC1Q7K3htLeeGKJI4pdSJVVUKBiMMf1BqgutauDPYyXl0Wt0uVKFmXuQRk8DHlZvy/OLba/Jfz3tlaCadxK62xjAMbGRmBfeeMKp59TzgHFZ95LqRfDNCSsdPgw2h308q7Wmb4kD1GwLs++EU/eoFjAL7W9RWJNpbwop5R/5SqSB9SXcfIAn2qj1XWtUjtbm3TUkmYrjwp41GRnlSQoABHB+9SdB6qlS41XOn+AqXIaRbiTYcFANykAhgSv2yPfAI1LgiOeDumPtxbrNZy2/ZJIynHoCMVR6B/zF7BOT51sQrj2JYZ/VDXS16r024QZm2kDLY8wX8s/0qp0DX7GG8kDt/AuCWF0ZAVQlmYIfYeY4+fHtTPZoeMk1sO1FaqwOCDkVtUgFFFFABRRRQAUUUUAYNVuuyPFo99JGcOsDkHGfQ0UUAecanPN/FiErrEt2+1FOFG1yRgDgcqPyqlu55ntpJGlcyNMVLbjkgqpxn6k/nRRTy4MGtbWN0W3T9tFfSJ8WGl8NmChnOAPpmriXS7GUlpLWJigAXI7d6KKof1HOwerDb5Kq5hjWeWNV2ovCqpwBz7UuXN7dSXbQPcSmNMhRuI9Peiiqsf1Czk1LZk3SbWGXCyKSBjHmPzrrdWsMMzCFSh2BsqxBzx69/U0UU836zFjbqyu1Rm/djTl3aVX2qzsWwMjjmrLSIIg0DiNQzJHITj+Yg80UUmRtYjZjb8v7jtHpli0SRNaxGPH4StR5IIhcvBsBi2qNh5GKKKytukdClcSs1WxtWV8wJ5TxgYxS9PawJcw7IwMkHOfUdjRRWvA25GXLtNNe56D0rqN5cX1zbz3DyRRr5Q3JHb1701oSe9FFaZcndR0FZooqACiiigD/9k="/>
          <p:cNvSpPr>
            <a:spLocks noChangeAspect="1" noChangeArrowheads="1"/>
          </p:cNvSpPr>
          <p:nvPr/>
        </p:nvSpPr>
        <p:spPr bwMode="auto">
          <a:xfrm>
            <a:off x="84667" y="-393700"/>
            <a:ext cx="128270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7412" name="AutoShape 4" descr="data:image/jpg;base64,/9j/4AAQSkZJRgABAQAAAQABAAD/2wBDAAkGBwgHBgkIBwgKCgkLDRYPDQwMDRsUFRAWIB0iIiAdHx8kKDQsJCYxJx8fLT0tMTU3Ojo6Iys/RD84QzQ5Ojf/2wBDAQoKCg0MDRoPDxo3JR8lNzc3Nzc3Nzc3Nzc3Nzc3Nzc3Nzc3Nzc3Nzc3Nzc3Nzc3Nzc3Nzc3Nzc3Nzc3Nzc3Nzf/wAARCACTALEDASIAAhEBAxEB/8QAHAAAAgIDAQEAAAAAAAAAAAAAAAYEBQECAwcI/8QAPxAAAgEDAwIEBAMGBAQHAQAAAQIDAAQRBRIhBjETIkFRFGFxgTKRoQcVI0KxwTNSYoIWJNHhQ1NyorLC8PH/xAAaAQACAwEBAAAAAAAAAAAAAAAAAgEDBAUG/8QALBEAAgIBAwIFAwQDAAAAAAAAAAECEQMEITESQQUTIlFxMoGhI2GR8bHB8P/aAAwDAQACEQMRAD8A9xooooAKKKKACisGoi3qFpFwco20AjGaErIbS5JTMFGScCos2oW8Jw8ign0JAzS7q2uTXF0dP0pVmvNu5mP+HCvuzf8A7ODjscJdhocnUeqfENdzXVrBICbksVExA7Io4C/mTxVkIxculsqlN1aPXIZkl/CfTNdqhabbLbW6KBgKoVR7CpmaRpJ7FkbrczWDRmoGsapDpdsZpyAvYZOOTULfZEt0rJNzIYomYFBhScv2FLF117o9g4ivLhQ3csvAx7884qo6w6lF3oA+Dd4WnuUtiXUjaWPsfrVJZwPDM0NmvhxK5WadhncR3XBwXY8ZzgD1PYUmbNHBXUrv8L3GxY3mtxdUP8vVulC1hnjnEgmOIwoyWPsB3NWOj6pBqtt48AYKGKkOhVlIOCCDyCCOxryi00yebV4dO0ofDRTRid7hWBcAuQ27gYORkAYHf5mvVdLgttPtxZwZygyxP8xPJOfUnkmrU4TgpR4ZW7jNxl2LE0ZHvUG51CO3AyC2TgYGc1GGsQmNn8VEAG4jOcfWhRk1dA8kVtZcUVxguEmjEiMCrDIIrqDSj2ZooooAKKKKACiiigArBNZrQsBjJAz70AaSzRocM3PsKTut9UuLS2SCwVZL6+kEMCM2AM/0Hqfoan9U3FxBaNJYyRI5lUF5fwqpOCaU9NeSfrCAXt1HdfBLM8c6jCtwOw9cZb6CrbWOEsj7JszybnJRJOuRLoPTsGkWryPc38whkuWGTIWBLuce4BAx24wOKcNAsLeyso7eL8MR25A7nuc/ekrrW9FzDDdWqy+Dp14gmlK+XzAj64BK5OMfPvTzpM6TILhbkPFKAyjjA47Z+tYfDk3pfMe7k23/AKLcqrKotbI7Xmq2WnsVuZlT1wTjNVuq9VW+ntLEttc3VwkIlEUEZPBzjJ7KDg8kgcGt9b0STUrgPFcqqMvhyLsBIXOTg+h4qr1jp7VYbia80nUAZLiIW7rcRhtiYIBXII4LbsY5I5+W2Ki+RW5fYZdI1GLVNNt76EFY5ow6hiOxGa56xYQ6nbmJ5NrIQQwP4SOQaSE1i36QNvo9m73IUksTjCk5JHHCj2GMDtwBUq/6g1aG/sRe2CWVndTmDdPIpdzt3ZGMgLgH1pvKfVaYryWqoV+smgMT2rNNcW0dxmeVSQ0s4Gcbh+HA5J9PTkittD1pryOKEWUSXLnZHG92sa9wB6EqCT7Z+pp3tOkNINw94sJnZn8QJJKzpuOPMFJ25474qtudAv3v2tgYFs57pbtp1TEkZjxsTacj8Sqdw9u3OaTUYMOpio5FaQ2HLPFvHayx0rp1dPdrm7us3eQ8xjBCBf5UX/SOePmT3Oaqeouo72HW49P0lIpWSMySb3wGHoAR68jv71H6m6gn1vSL3T7HSNRnEcnhm4iTK7lPPbn9KrtA6dErpNbQtBgnLShvKc5GFJzkY7cd+cdjn1Gohpsbrn8L5Hx4/NlcuPyyNc69rt+LmS3gaMEfDPb4O4O3G7tkckDPp3IxzXW40i70K6to9HvEL3Nu8czucgSoQfKPcg4A57E02w9L2O/xrsPcykDc0rkg4HHlGB+lVF1b2stx4tsjQBeECMSPrtOV/T5Vy5ePXunSX7c/0acegjN1FWQYOt9QbSI7iGzQpDsWeZz3JYLhV9cZGfyr0DSdSS4kYLPG64GUUglD65/SkG8txLbfBzwI8MjxhmXKllVgQpA5ByBjHft8jBt5r3SbjUr7p+2t4LNYkaVWATAVQThMcMTnggE9/WujpvEMeobUqSfD7fHyU5tJLDvHeux7MDWaqun7uW906GeYAGSMOQDnBPpVoK0tU6Fi7VmaKKKgkKKKKAMHtS/1bf3FhZeNaJG8gZQFkzjBPJ470wHtVRrdrby2/wDzMYkV2GFIzz6U8GurcTJ9IhaprmqeL8FfDSxcSTRLFGz+QBjzz745+xrjpmqSW/VVrZXr20yo8loZ4APDLHkKPZh5lI+nbtXQabcy65qWg6fFYLHOqyPLcAu0aNwdo/mx7EjuKgTx29npNzoWog2Oo2UzXEE7oCJAXOx+D6gHjNXzhHLF4/db/czxbj6qHOSN7x/h0eAR52XkcsW4TJzkDkAZ+hql1LpvUNEtJrvpnVLx4k5SwIMrj/Svq33+5qPonUkmtXEcWnWqtqqrulBkxER23Fh3/v64potINcnl3Xk8Fki8BbUeKz/Pc3YfLHoO9cHw3FrdJJ4pr03ydDO8WSpIh9NdWRLYtHq84gv4/wDFjlIDDPI4Hfv/AGrFx1Bc67vt9BR3TO2S8fyxR/Q+p78DJ+neuepdLwW0Et5a2NlqckQLtb3VnGZH9SFfHB+ua11XqSbS9MMkmjXtmSuIRKq7c9hkqTj074rp580415cLk/4RmUIvl7FBPpHx3UMWjaY0TCwiae+mmUlZ5n2jDgHP4UAxnscelWdxZdR9QCDStYRbWxgLi6ltwAl122bQclcc9j/0qd0NHaafYzXFxdRTXk8nj3kwYHLEds+w4q36l1aLTLGWdpIVbGUPbdwePrxnPatMVJOKlu13/wAlbaadE+GaO0sykZJ8MAcDJAAqJrOr/D6bJqMCCdI03bQ23j9fvVF090u8ujR3FxdXdrNOXaePdjcpY7e/KHGPz7Z5pMubn4G8uNPM17a6UJnVoVk5xnADZ5xjJOT6j0pU43Jret/6DplSj7l5ol1fzveJFBHaQakUljVZA5iyPOfoRjHz+tOAMem2Eh2lYoIy25VycAfrVD0nYQWt3OLYyNbxxKIjI5bDMSz4z2/Cnb3pr/l+1eJ8Q1Cy577cvtf/AC/NnSUeiNIWdI124vmLmSIxLu8SP8RIGMkMMAEAg4wQfRuDVXM9xbwxCCGKTHlcyzbAMDHB2nOanXVtptjdXEGj2cNs7vi6aIbQzEKxAUcDIK5OOQcfMVmo2dzcsjW1ysYVlJSSPcCAR5QcjAPY8HNNmelyZYp+lPff4/Y16aOSMZSirJMTi5iZZYih5WSOTB9PyIx/WoGuOWsJLWW7jtYAfEmuZDkuo5UFc85IOecnZ65NWFrCYLdIsjCDCgEnAycDJ5OBxz7VpcssMkU5QPtypQjO7gsP1X9TVGhyqGpcIcdvlcPc06mHViuRe9C9QR32mW6XFxD8UEy8KkAj7e+Mds4pzjYOu4djXl/R6/vHqS5urqCCxuLRNht4Ywu7P8zEcHj5n0r0+IKEAX8OOK9xJ9SUmqb+/wCTzmPa17G9FFFIWhWDWrOqDLHFRp7rIwnb1NSk2Q5JHZ5REGaUqqj5+lU2oaqFLxxRtLIoDGMHtntz2qs1jX7S3gl3XCEohZlzk/f2pbsLbqTXna4UDTbMIGWab8MgOcYUHP1z71fHGo7yM8pyntEA+paf1FdHSJ0lublhM0EoUKVGRgv3UDPGPr2BrfpjoUSyhuoYGnujMZSwuSy7RjBJH4s49eeT8qt9I03TOny1xdXy3NxKAGkOX3YPZVUcAHPv3q2PVFo2RZ20kh4yeFH9z+lEpN/ShoxrZlpp+k2tiD4MaBiOWCKCfbOAKneSNScKoHc9sUrP1Hqb4MNtZxjnIaQsf6rUa7uL++UifUdsbEb4oICFI448wPHHvVXRJ8j9cEXeoajaJtNuwnuJWVY4ozncScAnHp3P2qBfaNNqcpt9Ukhe2YeeGHcokPzyTj7d81CE1zHnwbi5jyeVSKIZ+fGKgSjULiTe1zqOSe6zbOPs1WRg/cRzjwiN1F0xNpc6XfTStGykK9oCW8TJAzg8YHrx/wBoOs22tW4i/fiPcxbAyGy8skb+m0jtgjvmrtYbl5FZ3vXwTnffuRn2xmpSxkqRsu1XB4+LYgj6ZqxTktuRH5b5KPTj1ra6fLZRWl2ZJmEi3U158QyKO65Jbvhf14BrbQumtR1i/XUuqE8RWLKbecKXODhchRtx7Y55yeavI7aaDz2jXEZxjeZWbd685PP3rkf+IAysl/M7DkKUi5/SlSe9UM5R2Nrzo6DTbae60IXUN/EDLD4czFXIH+HtPlwRxj796pNR6o1O0gZN6W9/G2ZrS4t90gB5yrIduPbOCQPpV4dX6gt/NM8JT1Mlrn/4tUq31a6eM/EWtk6yDBG1o8j/AHE5+lYs+ihmac420XQzU+RMk1TUrhxdXFvaRyhdr5jmR5BjK5wp3e2QD3zx2E21uZpiolsp4MrnMhUj9DXKXTtVsogLBd8ERxFDHs2qmfwliVPAPGB6CiC7nR2S8gfHo0MLtg+zAZwfmDj6V5/xHw3NTccaaXdc/wAHW0mrxJKLlRPrlKbUzQpeTJDGGLszPsAUA5O7Ix3FbLIrJvUOw9lU7j9BjJqn1mP4rTfGFxYuGnCXMLnf4UeCM4DZyCRn05PcAZw+GaDLLOpSTSXv79jRrNTCONpPktuireOO91JNKBm08lSl3cRnc5/mXJ5YZzyefX1yfSbVdkKg98e2MVQ9LxfB2FnaTXSXLLHhZcfjHp9wKYxXtZ7JR5rueex73L3M0UUUhaJt91NbQqzRh5SOM0u3XUWrXpaO2TwB8s7vvjtXfS9DupW33L4bk+GmQF+p+/ypksOm44lAVFVfUAYrb1QgYq6txFg0KW6kM12ZJixJ8PdtjOefMB+I/WmG10e8nEXiSOFRQqAHhR8s/wBjTlBpkMWOP0qUsEa9l/OqZZrLljkLMPTschHjNLJgY7nH/eu0vS9vII9yr/D/AA5GePUfSmQAAccUN24qt5JMeONJ2xW0fTY2e4gLOJEcMcvnOQB7dsqR9qto9KhU8kZ9M81Tx38Wm6vc3E7lYYxOkzbeBgiRef8A0lvzpTuuo+p9Xa4udJvrKzjUnworh/D8uRg8g8gEMSfcCoUm0M8cb4Gu8szp+swSPK/wk0oYDfwD2IOfTLZ4++cCu/UduzTWcFu8gdyxxG+1jnCjnBwPMee/qO1V0l5e6l0MLycxSajZ7viAgKpvTKt9sc130K9mvrqK4uwokjh8aQf5QF2rx8yXNLcl8DdMfYYNP09LTTobUne0cYVpPVm9T+eartMkn+Njs7p1lCo+Wx5iVIGSe3r6Y7ivPdL6h6uuBfavaXdtsUl47S9fAmTLEbAv4RjGCe/602XfUC6TYLqs0LvKzPm1XG8lm5744U7cn2FDbukHSqtltrHiyX1vaWTFHAJZozyuQcZz6Y5+uPlUKS3urC1t0uPiDbgP47CbdIxIzkE5PHOBUCx6p0zTLWDU9TmbxtQLm2Tb53Qcs55wAcDHPYKBW3VXVlrcdIXepaTIXe0ljLIykEcgj/r9qZKTIfSiba3FobaOS4sZLWVk3NJFGrY49Ccntx29amWtxo9zM0CStcSKjSM+wn69hjPyApY6b1O01fQNPlUDxmRhcMvlISNiBu+oUce2flV3Nbahp1vHeWjR/EzqolXYAC3pzgkDuB8zk0N1KrISbW6N3s1eQ+HbeIu7yOBscA+4IH9c80GC3iI8S4njZm2jxcnn2Gc/pW091dw6ZFqN5fxpbNGjsGHh5LYAXjnJJwOeSRzUC1N5qqTS6TdXEDiTw5tqqFjYKp2qWHOARk9snvxTdTSE8uLLF7LgbmAU9vFgI/pjH3qsvOlbGUs0thC+SSWjJRyftj+9McyXNypSWzdoz3HxGB98dxWscPg+W3sJYWAHmRlIYj3yefqalTaIcFRroGn29vG7Qi4XcwYiRwR29MVdiodvPcnia1K4wMqwwe3p+f5VMFVybb3LYqkZoooqCSFb2pUgsAB6AVMAHb0rNasQoye1S3ZCVGHYKpJOABUUSXE8pEf8KJf5mXJb6USM13sEWBFuBZj6gHsB/esXl8tu6xIviTN2QHtQRyZZp4CXldXizzhCCPnWdQWSfTp1tWPish8Mhseb05qKNSmGfirGVIseZhzgV2WLaA1iy89wWJGPpU0RdcCDptuyLe9PdRwyraXbAxSO/iBGIG0FvfKggfUewPDRNG1bQ7W7034iK78xuSwBG4HgenfKnj2969IkDyxNHNbrIrDDAN3H0NUVpGrW7w3cS3DxkxeM5GWKkrz9cdu3NJPiiyLs5wX6NplqzwyrE6oYbU4Ms0jeYbscZzk47DBJOO0S8S506+RJwiTTN5HjHlZSvKDPfG0A9uMH6XOkRO1/e3txGXkDLbxbeQqqoLAf7iQffaPaofVniPfaU8URZ4jLIUY7dy4VSPr5gc/L50+Nb7iZHsxN0WX4dLSzWFnt2kIt0chm4H/iEDgqVIz27Y5NZ1Kcm+uY/PO0ybrm9KgIVyT4aeu3OckcDJAOckW5tYlv0tbS3lEt9KVeTblYU5d8H04Df7mFMPVNnbzaDM8EQ8a0haS3CoOMDsAfT5U8UoPfuJ1eYIMFnNrWsX131DeQyLAcWsbrshSLOAygEH8LEY9Djmo9xpenWUGuabp38KOdLYCGR3kGVYln3n/QUBHoR6VL06KNbL4hJJPGlxGjr5dr47ZH8uO4PfHbgVHS2ne80/SLKRp7l3Lb3YjbnLMze4HrjuSPenUHHI3eyGtOFFlo0Eek9LTLp0sctysJZhjG1mbHb2LED6A81Gs7TVrK7083ut+Kks7m+hmLbNgUsDk8E5XOT8vpSdqxu7XrC7tbm6d7yOc20kkeQvhbQVUL/KoJU49DnucmpXWNzf6nNBp9rdtcxTXHhxqrELIXHc5JyD+XHYVTKFSpPncsUrVtcG3VvUl511qWm9P6WStmGSJQRxNJjDSEeqqNxA9gT7U36D1zbaM1jpFtos8WgxSrYw6gxPnkzt3YxyCeSc+tVek9N3Giafe6XFcJaaxeIYHujFuMa558MnaSpB7j39xW+pPf3GiWmmNpxj2yQSGSRwi+HC6ksOT+IKMe2eaaXZJEKN7nrzb4xuyGA5I9ftS/dvcatq5isLmWFIYsNKANu1jzg98krx8geRkZjLqupaxdS2UNvH4aoDII5MBWz+F35IBHsufpmrzTrVrIPGkSu7nfLL+Hc2McfIAAD5AVW07oPpLC3iMUSIWZtqgbmOSfqa61wjnYsA8ZQE4XJ713oITsKKKKCQrRwp5bHHvW9YIzxQAtanrsDyLbW909smSHuBH8vwqCOfrjA+4rpZT2dtILgXkk4kTkSLlgflgcexzVxc2MFxCY5IlII4OOVPoQfQilq71230HS3NzbtNIJVRVUgFt5PJJ7chvyprI6S2n1S1lfwIt2Tkb2XCjHzP5feoU4sLeWAKjOxVizxyuuABxznkE8frSXBr3UWl3FtqerW+lfupjuktoIs3EakcKowDuXK5Bz3pvt7xddv7Sa3ZJLN3LxkDKvCg75/wBTlfsoqHtwFPuZt59VjRbvIhs1jLOt1JgKvfJypI4+dRtLGozJ8XvMS3ErzpH4QUhe/mVgSCcZxwRuA9Kt9eJneKz3ER7hJMP84z5VP1IJ/wBuOxrYDyIe5wxNLOa4oaEO530LAsWiwweOaRZN3cuWJJ+hzkfIiln9o15DbXGmp8TDDcedh4qlgY/LuG0EdyBz6Yph0N91zqS5B2zJnHcfwk7/AGrzn9q2W6kixyVtgFB9Dk1bhh5k+m6K8suiNln0dqkDdSxxT3kM8skbpEI0ZQh4Y/iY54X5fT2cOrrsWXTuoSl9jmEonqSzeUAe5JI4rw/T7prS8hv7cbZYm3L88HtXpnV9/JqcttDZwySwRQpcAoNwaRwSowPULz/v+VXZcDhNK7K8eRST2oU4WsUhf4UsoxtETuNvbAOD/Q+9N/QGh28b3OpNGRIyrCjbyeOGJB+ZI/KlK+tZZ51aWKXEiqsZVFUNLgfIcYOfuKZOkNXttF0/XPiSI7ezU3JVSSAANrBfXuo+7U2ZejYmPJ5r1ckg/adq8aA4e7XcP9PhKT+Yq26Os/3t+0SwgkJMFjG1yyjsWAGM/dh+VI97ql3f6pdapM7Jc3Uhlfafw5/lyPYYH2pz/ZBdMvW8JZgxntpI5MnkkYIP/tqiWJ9Sl7I0LJWNw92eqdXRqZbEY/AsjgAevlGflwx/MVSnS49QljtFWQNekLK+T5YwCWwQeBjjj1cHvR1xfXE2pqNOmaP4VTHJtH4ixVjjI7DAz8/pVh0dNNNqbC6kV2jtgYm27WO4jdkDg9k7e9VLKuEMrURttraG2hSG3iWKJRhURQoH2FdqBWaCsxgVmiigAooooAKKKKAMHtSr1LZQ2gfUniEkdurzKHXcqyckkg/y/wBMk8U10tftDYf8I30WDmfZCNp/zMB/epStpEN0rEm11Vbuayjt79ZpLhkjeyhj/wAKPH4O5PbI3ce/pXoWn20WlQySyKiSS7QIohnbjsi+/r2wMknHevHekWjsup9MndljAnEbFVCqONm0D05bt6V7PqKbbiC5fd4cSOMqcYZgBz8sZq3NiWNpIXHNzW5EKuWZ51AldizgHIB7Yz8hgf8A9rvEhZJGJwMYH1qA2p6Ut3FayatYrPN+CIzLubjJwPpUi+vVsozNHazzQw9iAFQsSBnJOfXuAflWOKbfUzQ5JKkddDh8C81EspDTPHKwI7eQKB9goFefftXQr1BC3Yvbgjnngmn3p+e7vLm6muYoIVjxEI43ZmPAYFsgY4PGPek39sKoL3SmDASmGYH325T+5rdpH+qjJqb6GJmp2D2E0IYjbcwLcJxwVYkffkfrVvpRkazgJeQW8cZeQligABCAZ+iKR9PnTR1tpEN30Zp1/axrvsbePbtHeJgoI+g4P2pFsL8Q2EkNwJ3jjnLCFI9wZCvcE8Zzu45961eYp41J9nRVGHTkaXdFsksc06XJBjtraMbVdc49icd+T2qPcW8i6V1BcylZTPpE0rAZxG6yLgYzx71ynmlRJbiaYW0T4IF03huoz3AbBBx7j+tX1nbWepdP63bafdQPN8G0AaJt5Du42hh7kheO351VllFLZlsU2zxtjuOePsKc/wBl9u41a51cbymlQmXaoyJC2V2/Ic9zwAM1Nuf2XXmy4li1S2HhSpGUaM4ZnIwARjA8y+nrTH0Tod3odrqOlySxC4usJLIgJ2xhcl+eMneFAxjIJ5xiqJZI9LplqiyZLDJ4YErhpB5pZCuN57k/c5Jqw6WIh1SxyPO8Tx5z6FFP9Y6zonSVhFo0txd3uoT2zr4sPiTMGihC9s9zkDPPuK59F6TdWusD4+68dEtVnt1KAFGYsrAnuSqkD281c6GGSkm2aHNOND/RWBWa1lAUUUUAFFFFABRRRQAUjftXkuF0CHwoC8InVpXxwgHvwfc8njjmnmq7X4kl0W+R13K0DhgRnI2nNTGXS0yGrVHz/FdKk9vK0gQqql2lIXBJJz6ADAzk+3avoTSpJ5tNtZLyPw7holMqezEc0ptpmmwaZD8PZW37vgvGjaJYlZQsgC5AH+sqfzq6g1vT7HTYRPchnigBcKC7eVec49eD39asy5vMS2EhjUCk6ct1ub2zklRfH+JnvGYgZUcjAPt/EA/20065B4+j3kYGW8Fio+Y5H6ila06isNH8Z7pc3HljZY2UgELkrnPJyWzXF/2jQOyiO0BiJw7M5JA9eMD+tUKO1MMmfHCVSdMZOmwN98443vGSPn4a/wDalD9p9qZeptBkZcxPFLGc9s7kOPuCfyrra9Ty26SCyMMhkVXbKEsPIq9sj/KffvVf1Hq1xeWlpPqEqLDDcq+98Js7gg8eufn2PtVmnyKORIry5oSuNj1baetz0nFpzvhZLQRhu+AV4P8ASkbp22RJrayEYInnaCTA3CNgdx5+kci8e4rOodS6jpscafFuhACJGwHdfXgcDGMZPNQNLvreGaT93m5iACTKGAB358zewyRn57j2708ZemS7EebBytPdHoPU9tBczaYl3DHLEZ28kgBy3hPj/wC1Q7K3htLeeGKJI4pdSJVVUKBiMMf1BqgutauDPYyXl0Wt0uVKFmXuQRk8DHlZvy/OLba/Jfz3tlaCadxK62xjAMbGRmBfeeMKp59TzgHFZ95LqRfDNCSsdPgw2h308q7Wmb4kD1GwLs++EU/eoFjAL7W9RWJNpbwop5R/5SqSB9SXcfIAn2qj1XWtUjtbm3TUkmYrjwp41GRnlSQoABHB+9SdB6qlS41XOn+AqXIaRbiTYcFANykAhgSv2yPfAI1LgiOeDumPtxbrNZy2/ZJIynHoCMVR6B/zF7BOT51sQrj2JYZ/VDXS16r024QZm2kDLY8wX8s/0qp0DX7GG8kDt/AuCWF0ZAVQlmYIfYeY4+fHtTPZoeMk1sO1FaqwOCDkVtUgFFFFABRRRQAUUUUAYNVuuyPFo99JGcOsDkHGfQ0UUAecanPN/FiErrEt2+1FOFG1yRgDgcqPyqlu55ntpJGlcyNMVLbjkgqpxn6k/nRRTy4MGtbWN0W3T9tFfSJ8WGl8NmChnOAPpmriXS7GUlpLWJigAXI7d6KKof1HOwerDb5Kq5hjWeWNV2ovCqpwBz7UuXN7dSXbQPcSmNMhRuI9Peiiqsf1Czk1LZk3SbWGXCyKSBjHmPzrrdWsMMzCFSh2BsqxBzx69/U0UU836zFjbqyu1Rm/djTl3aVX2qzsWwMjjmrLSIIg0DiNQzJHITj+Yg80UUmRtYjZjb8v7jtHpli0SRNaxGPH4StR5IIhcvBsBi2qNh5GKKKytukdClcSs1WxtWV8wJ5TxgYxS9PawJcw7IwMkHOfUdjRRWvA25GXLtNNe56D0rqN5cX1zbz3DyRRr5Q3JHb1701oSe9FFaZcndR0FZooqACiiigD/9k="/>
          <p:cNvSpPr>
            <a:spLocks noChangeAspect="1" noChangeArrowheads="1"/>
          </p:cNvSpPr>
          <p:nvPr/>
        </p:nvSpPr>
        <p:spPr bwMode="auto">
          <a:xfrm>
            <a:off x="84667" y="-393700"/>
            <a:ext cx="128270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414" name="Picture 6" descr="http://t2.gstatic.com/images?q=tbn:ANd9GcR40U9fpcZgzisExk-GX3hB9qC6QFtvXcAPSub5yZ0vr3HAquAn"/>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728182" y="3284984"/>
            <a:ext cx="3955813" cy="2450364"/>
          </a:xfrm>
          <a:prstGeom prst="rect">
            <a:avLst/>
          </a:prstGeom>
          <a:noFill/>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2836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721419" y="2204864"/>
            <a:ext cx="5376597" cy="3672408"/>
          </a:xfrm>
          <a:prstGeom prst="rect">
            <a:avLst/>
          </a:prstGeom>
        </p:spPr>
        <p:txBody>
          <a:bodyPr vert="horz">
            <a:noAutofit/>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s-MX" sz="2800" b="1" i="0" u="none" strike="noStrike" kern="1200" cap="none" spc="0" normalizeH="0" baseline="0" noProof="0" dirty="0" smtClean="0">
                <a:ln>
                  <a:noFill/>
                </a:ln>
                <a:effectLst/>
                <a:uLnTx/>
                <a:uFillTx/>
              </a:rPr>
              <a:t>	 </a:t>
            </a:r>
            <a:r>
              <a:rPr lang="es-MX" sz="2800" dirty="0"/>
              <a:t>B</a:t>
            </a:r>
            <a:r>
              <a:rPr lang="es-MX" sz="2800" dirty="0" smtClean="0"/>
              <a:t>ienes universales que pertenecen </a:t>
            </a:r>
            <a:r>
              <a:rPr lang="es-MX" sz="2800" dirty="0"/>
              <a:t>a </a:t>
            </a:r>
            <a:r>
              <a:rPr lang="es-MX" sz="2800" dirty="0" smtClean="0"/>
              <a:t>la naturaleza, humanizan</a:t>
            </a:r>
            <a:r>
              <a:rPr lang="es-MX" sz="2800" dirty="0"/>
              <a:t>, </a:t>
            </a:r>
            <a:r>
              <a:rPr lang="es-MX" sz="2800" b="1" dirty="0" smtClean="0"/>
              <a:t>mejoran </a:t>
            </a:r>
            <a:r>
              <a:rPr lang="es-MX" sz="2800" b="1" dirty="0"/>
              <a:t>nuestra condición </a:t>
            </a:r>
            <a:r>
              <a:rPr lang="es-MX" sz="2800" dirty="0"/>
              <a:t>de personas y </a:t>
            </a:r>
            <a:r>
              <a:rPr lang="es-MX" sz="2800" dirty="0" smtClean="0"/>
              <a:t>perfeccionan la naturaleza </a:t>
            </a:r>
            <a:r>
              <a:rPr lang="es-MX" sz="2800" dirty="0"/>
              <a:t>d</a:t>
            </a:r>
            <a:r>
              <a:rPr lang="es-MX" sz="2800" dirty="0" smtClean="0"/>
              <a:t>el ser humano</a:t>
            </a:r>
            <a:endParaRPr lang="es-MX" sz="2800" dirty="0"/>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MX" sz="2800" b="0" i="0" u="none" strike="noStrike" kern="1200" cap="none" spc="0" normalizeH="0" baseline="0" noProof="0" dirty="0" smtClean="0">
              <a:ln>
                <a:noFill/>
              </a:ln>
              <a:effectLst/>
              <a:uLnTx/>
              <a:uFillTx/>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s-MX" sz="3200" b="0" i="0" u="none" strike="noStrike" kern="1200" cap="none" spc="0" normalizeH="0" baseline="0" noProof="0" dirty="0">
              <a:ln>
                <a:noFill/>
              </a:ln>
              <a:effectLst/>
              <a:uLnTx/>
              <a:uFillTx/>
              <a:latin typeface="+mn-lt"/>
              <a:ea typeface="+mn-ea"/>
              <a:cs typeface="+mn-cs"/>
            </a:endParaRPr>
          </a:p>
        </p:txBody>
      </p:sp>
      <p:sp>
        <p:nvSpPr>
          <p:cNvPr id="17410" name="AutoShape 2" descr="data:image/jpg;base64,/9j/4AAQSkZJRgABAQAAAQABAAD/2wBDAAkGBwgHBgkIBwgKCgkLDRYPDQwMDRsUFRAWIB0iIiAdHx8kKDQsJCYxJx8fLT0tMTU3Ojo6Iys/RD84QzQ5Ojf/2wBDAQoKCg0MDRoPDxo3JR8lNzc3Nzc3Nzc3Nzc3Nzc3Nzc3Nzc3Nzc3Nzc3Nzc3Nzc3Nzc3Nzc3Nzc3Nzc3Nzc3Nzf/wAARCACTALEDASIAAhEBAxEB/8QAHAAAAgIDAQEAAAAAAAAAAAAAAAYEBQECAwcI/8QAPxAAAgEDAwIEBAMGBAQHAQAAAQIDAAQRBRIhBjETIkFRFGFxgTKRoQcVI0KxwTNSYoIWJNHhQ1NyorLC8PH/xAAaAQACAwEBAAAAAAAAAAAAAAAAAgEDBAUG/8QALBEAAgIBAwIFAwQDAAAAAAAAAAECEQMEITESQQUTIlFxMoGhI2GR8bHB8P/aAAwDAQACEQMRAD8A9xooooAKKKKACisGoi3qFpFwco20AjGaErIbS5JTMFGScCos2oW8Jw8ign0JAzS7q2uTXF0dP0pVmvNu5mP+HCvuzf8A7ODjscJdhocnUeqfENdzXVrBICbksVExA7Io4C/mTxVkIxculsqlN1aPXIZkl/CfTNdqhabbLbW6KBgKoVR7CpmaRpJ7FkbrczWDRmoGsapDpdsZpyAvYZOOTULfZEt0rJNzIYomYFBhScv2FLF117o9g4ivLhQ3csvAx7884qo6w6lF3oA+Dd4WnuUtiXUjaWPsfrVJZwPDM0NmvhxK5WadhncR3XBwXY8ZzgD1PYUmbNHBXUrv8L3GxY3mtxdUP8vVulC1hnjnEgmOIwoyWPsB3NWOj6pBqtt48AYKGKkOhVlIOCCDyCCOxryi00yebV4dO0ofDRTRid7hWBcAuQ27gYORkAYHf5mvVdLgttPtxZwZygyxP8xPJOfUnkmrU4TgpR4ZW7jNxl2LE0ZHvUG51CO3AyC2TgYGc1GGsQmNn8VEAG4jOcfWhRk1dA8kVtZcUVxguEmjEiMCrDIIrqDSj2ZooooAKKKKACiiigArBNZrQsBjJAz70AaSzRocM3PsKTut9UuLS2SCwVZL6+kEMCM2AM/0Hqfoan9U3FxBaNJYyRI5lUF5fwqpOCaU9NeSfrCAXt1HdfBLM8c6jCtwOw9cZb6CrbWOEsj7JszybnJRJOuRLoPTsGkWryPc38whkuWGTIWBLuce4BAx24wOKcNAsLeyso7eL8MR25A7nuc/ekrrW9FzDDdWqy+Dp14gmlK+XzAj64BK5OMfPvTzpM6TILhbkPFKAyjjA47Z+tYfDk3pfMe7k23/AKLcqrKotbI7Xmq2WnsVuZlT1wTjNVuq9VW+ntLEttc3VwkIlEUEZPBzjJ7KDg8kgcGt9b0STUrgPFcqqMvhyLsBIXOTg+h4qr1jp7VYbia80nUAZLiIW7rcRhtiYIBXII4LbsY5I5+W2Ki+RW5fYZdI1GLVNNt76EFY5ow6hiOxGa56xYQ6nbmJ5NrIQQwP4SOQaSE1i36QNvo9m73IUksTjCk5JHHCj2GMDtwBUq/6g1aG/sRe2CWVndTmDdPIpdzt3ZGMgLgH1pvKfVaYryWqoV+smgMT2rNNcW0dxmeVSQ0s4Gcbh+HA5J9PTkittD1pryOKEWUSXLnZHG92sa9wB6EqCT7Z+pp3tOkNINw94sJnZn8QJJKzpuOPMFJ25474qtudAv3v2tgYFs57pbtp1TEkZjxsTacj8Sqdw9u3OaTUYMOpio5FaQ2HLPFvHayx0rp1dPdrm7us3eQ8xjBCBf5UX/SOePmT3Oaqeouo72HW49P0lIpWSMySb3wGHoAR68jv71H6m6gn1vSL3T7HSNRnEcnhm4iTK7lPPbn9KrtA6dErpNbQtBgnLShvKc5GFJzkY7cd+cdjn1Gohpsbrn8L5Hx4/NlcuPyyNc69rt+LmS3gaMEfDPb4O4O3G7tkckDPp3IxzXW40i70K6to9HvEL3Nu8czucgSoQfKPcg4A57E02w9L2O/xrsPcykDc0rkg4HHlGB+lVF1b2stx4tsjQBeECMSPrtOV/T5Vy5ePXunSX7c/0acegjN1FWQYOt9QbSI7iGzQpDsWeZz3JYLhV9cZGfyr0DSdSS4kYLPG64GUUglD65/SkG8txLbfBzwI8MjxhmXKllVgQpA5ByBjHft8jBt5r3SbjUr7p+2t4LNYkaVWATAVQThMcMTnggE9/WujpvEMeobUqSfD7fHyU5tJLDvHeux7MDWaqun7uW906GeYAGSMOQDnBPpVoK0tU6Fi7VmaKKKgkKKKKAMHtS/1bf3FhZeNaJG8gZQFkzjBPJ470wHtVRrdrby2/wDzMYkV2GFIzz6U8GurcTJ9IhaprmqeL8FfDSxcSTRLFGz+QBjzz745+xrjpmqSW/VVrZXr20yo8loZ4APDLHkKPZh5lI+nbtXQabcy65qWg6fFYLHOqyPLcAu0aNwdo/mx7EjuKgTx29npNzoWog2Oo2UzXEE7oCJAXOx+D6gHjNXzhHLF4/db/czxbj6qHOSN7x/h0eAR52XkcsW4TJzkDkAZ+hql1LpvUNEtJrvpnVLx4k5SwIMrj/Svq33+5qPonUkmtXEcWnWqtqqrulBkxER23Fh3/v64potINcnl3Xk8Fki8BbUeKz/Pc3YfLHoO9cHw3FrdJJ4pr03ydDO8WSpIh9NdWRLYtHq84gv4/wDFjlIDDPI4Hfv/AGrFx1Bc67vt9BR3TO2S8fyxR/Q+p78DJ+neuepdLwW0Et5a2NlqckQLtb3VnGZH9SFfHB+ua11XqSbS9MMkmjXtmSuIRKq7c9hkqTj074rp580415cLk/4RmUIvl7FBPpHx3UMWjaY0TCwiae+mmUlZ5n2jDgHP4UAxnscelWdxZdR9QCDStYRbWxgLi6ltwAl122bQclcc9j/0qd0NHaafYzXFxdRTXk8nj3kwYHLEds+w4q36l1aLTLGWdpIVbGUPbdwePrxnPatMVJOKlu13/wAlbaadE+GaO0sykZJ8MAcDJAAqJrOr/D6bJqMCCdI03bQ23j9fvVF090u8ujR3FxdXdrNOXaePdjcpY7e/KHGPz7Z5pMubn4G8uNPM17a6UJnVoVk5xnADZ5xjJOT6j0pU43Jret/6DplSj7l5ol1fzveJFBHaQakUljVZA5iyPOfoRjHz+tOAMem2Eh2lYoIy25VycAfrVD0nYQWt3OLYyNbxxKIjI5bDMSz4z2/Cnb3pr/l+1eJ8Q1Cy577cvtf/AC/NnSUeiNIWdI124vmLmSIxLu8SP8RIGMkMMAEAg4wQfRuDVXM9xbwxCCGKTHlcyzbAMDHB2nOanXVtptjdXEGj2cNs7vi6aIbQzEKxAUcDIK5OOQcfMVmo2dzcsjW1ysYVlJSSPcCAR5QcjAPY8HNNmelyZYp+lPff4/Y16aOSMZSirJMTi5iZZYih5WSOTB9PyIx/WoGuOWsJLWW7jtYAfEmuZDkuo5UFc85IOecnZ65NWFrCYLdIsjCDCgEnAycDJ5OBxz7VpcssMkU5QPtypQjO7gsP1X9TVGhyqGpcIcdvlcPc06mHViuRe9C9QR32mW6XFxD8UEy8KkAj7e+Mds4pzjYOu4djXl/R6/vHqS5urqCCxuLRNht4Ywu7P8zEcHj5n0r0+IKEAX8OOK9xJ9SUmqb+/wCTzmPa17G9FFFIWhWDWrOqDLHFRp7rIwnb1NSk2Q5JHZ5REGaUqqj5+lU2oaqFLxxRtLIoDGMHtntz2qs1jX7S3gl3XCEohZlzk/f2pbsLbqTXna4UDTbMIGWab8MgOcYUHP1z71fHGo7yM8pyntEA+paf1FdHSJ0lublhM0EoUKVGRgv3UDPGPr2BrfpjoUSyhuoYGnujMZSwuSy7RjBJH4s49eeT8qt9I03TOny1xdXy3NxKAGkOX3YPZVUcAHPv3q2PVFo2RZ20kh4yeFH9z+lEpN/ShoxrZlpp+k2tiD4MaBiOWCKCfbOAKneSNScKoHc9sUrP1Hqb4MNtZxjnIaQsf6rUa7uL++UifUdsbEb4oICFI448wPHHvVXRJ8j9cEXeoajaJtNuwnuJWVY4ozncScAnHp3P2qBfaNNqcpt9Ukhe2YeeGHcokPzyTj7d81CE1zHnwbi5jyeVSKIZ+fGKgSjULiTe1zqOSe6zbOPs1WRg/cRzjwiN1F0xNpc6XfTStGykK9oCW8TJAzg8YHrx/wBoOs22tW4i/fiPcxbAyGy8skb+m0jtgjvmrtYbl5FZ3vXwTnffuRn2xmpSxkqRsu1XB4+LYgj6ZqxTktuRH5b5KPTj1ra6fLZRWl2ZJmEi3U158QyKO65Jbvhf14BrbQumtR1i/XUuqE8RWLKbecKXODhchRtx7Y55yeavI7aaDz2jXEZxjeZWbd685PP3rkf+IAysl/M7DkKUi5/SlSe9UM5R2Nrzo6DTbae60IXUN/EDLD4czFXIH+HtPlwRxj796pNR6o1O0gZN6W9/G2ZrS4t90gB5yrIduPbOCQPpV4dX6gt/NM8JT1Mlrn/4tUq31a6eM/EWtk6yDBG1o8j/AHE5+lYs+ihmac420XQzU+RMk1TUrhxdXFvaRyhdr5jmR5BjK5wp3e2QD3zx2E21uZpiolsp4MrnMhUj9DXKXTtVsogLBd8ERxFDHs2qmfwliVPAPGB6CiC7nR2S8gfHo0MLtg+zAZwfmDj6V5/xHw3NTccaaXdc/wAHW0mrxJKLlRPrlKbUzQpeTJDGGLszPsAUA5O7Ix3FbLIrJvUOw9lU7j9BjJqn1mP4rTfGFxYuGnCXMLnf4UeCM4DZyCRn05PcAZw+GaDLLOpSTSXv79jRrNTCONpPktuireOO91JNKBm08lSl3cRnc5/mXJ5YZzyefX1yfSbVdkKg98e2MVQ9LxfB2FnaTXSXLLHhZcfjHp9wKYxXtZ7JR5rueex73L3M0UUUhaJt91NbQqzRh5SOM0u3XUWrXpaO2TwB8s7vvjtXfS9DupW33L4bk+GmQF+p+/ypksOm44lAVFVfUAYrb1QgYq6txFg0KW6kM12ZJixJ8PdtjOefMB+I/WmG10e8nEXiSOFRQqAHhR8s/wBjTlBpkMWOP0qUsEa9l/OqZZrLljkLMPTschHjNLJgY7nH/eu0vS9vII9yr/D/AA5GePUfSmQAAccUN24qt5JMeONJ2xW0fTY2e4gLOJEcMcvnOQB7dsqR9qto9KhU8kZ9M81Tx38Wm6vc3E7lYYxOkzbeBgiRef8A0lvzpTuuo+p9Xa4udJvrKzjUnworh/D8uRg8g8gEMSfcCoUm0M8cb4Gu8szp+swSPK/wk0oYDfwD2IOfTLZ4++cCu/UduzTWcFu8gdyxxG+1jnCjnBwPMee/qO1V0l5e6l0MLycxSajZ7viAgKpvTKt9sc130K9mvrqK4uwokjh8aQf5QF2rx8yXNLcl8DdMfYYNP09LTTobUne0cYVpPVm9T+eartMkn+Njs7p1lCo+Wx5iVIGSe3r6Y7ivPdL6h6uuBfavaXdtsUl47S9fAmTLEbAv4RjGCe/602XfUC6TYLqs0LvKzPm1XG8lm5744U7cn2FDbukHSqtltrHiyX1vaWTFHAJZozyuQcZz6Y5+uPlUKS3urC1t0uPiDbgP47CbdIxIzkE5PHOBUCx6p0zTLWDU9TmbxtQLm2Tb53Qcs55wAcDHPYKBW3VXVlrcdIXepaTIXe0ljLIykEcgj/r9qZKTIfSiba3FobaOS4sZLWVk3NJFGrY49Ccntx29amWtxo9zM0CStcSKjSM+wn69hjPyApY6b1O01fQNPlUDxmRhcMvlISNiBu+oUce2flV3Nbahp1vHeWjR/EzqolXYAC3pzgkDuB8zk0N1KrISbW6N3s1eQ+HbeIu7yOBscA+4IH9c80GC3iI8S4njZm2jxcnn2Gc/pW091dw6ZFqN5fxpbNGjsGHh5LYAXjnJJwOeSRzUC1N5qqTS6TdXEDiTw5tqqFjYKp2qWHOARk9snvxTdTSE8uLLF7LgbmAU9vFgI/pjH3qsvOlbGUs0thC+SSWjJRyftj+9McyXNypSWzdoz3HxGB98dxWscPg+W3sJYWAHmRlIYj3yefqalTaIcFRroGn29vG7Qi4XcwYiRwR29MVdiodvPcnia1K4wMqwwe3p+f5VMFVybb3LYqkZoooqCSFb2pUgsAB6AVMAHb0rNasQoye1S3ZCVGHYKpJOABUUSXE8pEf8KJf5mXJb6USM13sEWBFuBZj6gHsB/esXl8tu6xIviTN2QHtQRyZZp4CXldXizzhCCPnWdQWSfTp1tWPish8Mhseb05qKNSmGfirGVIseZhzgV2WLaA1iy89wWJGPpU0RdcCDptuyLe9PdRwyraXbAxSO/iBGIG0FvfKggfUewPDRNG1bQ7W7034iK78xuSwBG4HgenfKnj2969IkDyxNHNbrIrDDAN3H0NUVpGrW7w3cS3DxkxeM5GWKkrz9cdu3NJPiiyLs5wX6NplqzwyrE6oYbU4Ms0jeYbscZzk47DBJOO0S8S506+RJwiTTN5HjHlZSvKDPfG0A9uMH6XOkRO1/e3txGXkDLbxbeQqqoLAf7iQffaPaofVniPfaU8URZ4jLIUY7dy4VSPr5gc/L50+Nb7iZHsxN0WX4dLSzWFnt2kIt0chm4H/iEDgqVIz27Y5NZ1Kcm+uY/PO0ybrm9KgIVyT4aeu3OckcDJAOckW5tYlv0tbS3lEt9KVeTblYU5d8H04Df7mFMPVNnbzaDM8EQ8a0haS3CoOMDsAfT5U8UoPfuJ1eYIMFnNrWsX131DeQyLAcWsbrshSLOAygEH8LEY9Djmo9xpenWUGuabp38KOdLYCGR3kGVYln3n/QUBHoR6VL06KNbL4hJJPGlxGjr5dr47ZH8uO4PfHbgVHS2ne80/SLKRp7l3Lb3YjbnLMze4HrjuSPenUHHI3eyGtOFFlo0Eek9LTLp0sctysJZhjG1mbHb2LED6A81Gs7TVrK7083ut+Kks7m+hmLbNgUsDk8E5XOT8vpSdqxu7XrC7tbm6d7yOc20kkeQvhbQVUL/KoJU49DnucmpXWNzf6nNBp9rdtcxTXHhxqrELIXHc5JyD+XHYVTKFSpPncsUrVtcG3VvUl511qWm9P6WStmGSJQRxNJjDSEeqqNxA9gT7U36D1zbaM1jpFtos8WgxSrYw6gxPnkzt3YxyCeSc+tVek9N3Giafe6XFcJaaxeIYHujFuMa558MnaSpB7j39xW+pPf3GiWmmNpxj2yQSGSRwi+HC6ksOT+IKMe2eaaXZJEKN7nrzb4xuyGA5I9ftS/dvcatq5isLmWFIYsNKANu1jzg98krx8geRkZjLqupaxdS2UNvH4aoDII5MBWz+F35IBHsufpmrzTrVrIPGkSu7nfLL+Hc2McfIAAD5AVW07oPpLC3iMUSIWZtqgbmOSfqa61wjnYsA8ZQE4XJ713oITsKKKKCQrRwp5bHHvW9YIzxQAtanrsDyLbW909smSHuBH8vwqCOfrjA+4rpZT2dtILgXkk4kTkSLlgflgcexzVxc2MFxCY5IlII4OOVPoQfQilq71230HS3NzbtNIJVRVUgFt5PJJ7chvyprI6S2n1S1lfwIt2Tkb2XCjHzP5feoU4sLeWAKjOxVizxyuuABxznkE8frSXBr3UWl3FtqerW+lfupjuktoIs3EakcKowDuXK5Bz3pvt7xddv7Sa3ZJLN3LxkDKvCg75/wBTlfsoqHtwFPuZt59VjRbvIhs1jLOt1JgKvfJypI4+dRtLGozJ8XvMS3ErzpH4QUhe/mVgSCcZxwRuA9Kt9eJneKz3ER7hJMP84z5VP1IJ/wBuOxrYDyIe5wxNLOa4oaEO530LAsWiwweOaRZN3cuWJJ+hzkfIiln9o15DbXGmp8TDDcedh4qlgY/LuG0EdyBz6Yph0N91zqS5B2zJnHcfwk7/AGrzn9q2W6kixyVtgFB9Dk1bhh5k+m6K8suiNln0dqkDdSxxT3kM8skbpEI0ZQh4Y/iY54X5fT2cOrrsWXTuoSl9jmEonqSzeUAe5JI4rw/T7prS8hv7cbZYm3L88HtXpnV9/JqcttDZwySwRQpcAoNwaRwSowPULz/v+VXZcDhNK7K8eRST2oU4WsUhf4UsoxtETuNvbAOD/Q+9N/QGh28b3OpNGRIyrCjbyeOGJB+ZI/KlK+tZZ51aWKXEiqsZVFUNLgfIcYOfuKZOkNXttF0/XPiSI7ezU3JVSSAANrBfXuo+7U2ZejYmPJ5r1ckg/adq8aA4e7XcP9PhKT+Yq26Os/3t+0SwgkJMFjG1yyjsWAGM/dh+VI97ql3f6pdapM7Jc3Uhlfafw5/lyPYYH2pz/ZBdMvW8JZgxntpI5MnkkYIP/tqiWJ9Sl7I0LJWNw92eqdXRqZbEY/AsjgAevlGflwx/MVSnS49QljtFWQNekLK+T5YwCWwQeBjjj1cHvR1xfXE2pqNOmaP4VTHJtH4ixVjjI7DAz8/pVh0dNNNqbC6kV2jtgYm27WO4jdkDg9k7e9VLKuEMrURttraG2hSG3iWKJRhURQoH2FdqBWaCsxgVmiigAooooAKKKKAMHtSr1LZQ2gfUniEkdurzKHXcqyckkg/y/wBMk8U10tftDYf8I30WDmfZCNp/zMB/epStpEN0rEm11Vbuayjt79ZpLhkjeyhj/wAKPH4O5PbI3ce/pXoWn20WlQySyKiSS7QIohnbjsi+/r2wMknHevHekWjsup9MndljAnEbFVCqONm0D05bt6V7PqKbbiC5fd4cSOMqcYZgBz8sZq3NiWNpIXHNzW5EKuWZ51AldizgHIB7Yz8hgf8A9rvEhZJGJwMYH1qA2p6Ut3FayatYrPN+CIzLubjJwPpUi+vVsozNHazzQw9iAFQsSBnJOfXuAflWOKbfUzQ5JKkddDh8C81EspDTPHKwI7eQKB9goFefftXQr1BC3Yvbgjnngmn3p+e7vLm6muYoIVjxEI43ZmPAYFsgY4PGPek39sKoL3SmDASmGYH325T+5rdpH+qjJqb6GJmp2D2E0IYjbcwLcJxwVYkffkfrVvpRkazgJeQW8cZeQligABCAZ+iKR9PnTR1tpEN30Zp1/axrvsbePbtHeJgoI+g4P2pFsL8Q2EkNwJ3jjnLCFI9wZCvcE8Zzu45961eYp41J9nRVGHTkaXdFsksc06XJBjtraMbVdc49icd+T2qPcW8i6V1BcylZTPpE0rAZxG6yLgYzx71ynmlRJbiaYW0T4IF03huoz3AbBBx7j+tX1nbWepdP63bafdQPN8G0AaJt5Du42hh7kheO351VllFLZlsU2zxtjuOePsKc/wBl9u41a51cbymlQmXaoyJC2V2/Ic9zwAM1Nuf2XXmy4li1S2HhSpGUaM4ZnIwARjA8y+nrTH0Tod3odrqOlySxC4usJLIgJ2xhcl+eMneFAxjIJ5xiqJZI9LplqiyZLDJ4YErhpB5pZCuN57k/c5Jqw6WIh1SxyPO8Tx5z6FFP9Y6zonSVhFo0txd3uoT2zr4sPiTMGihC9s9zkDPPuK59F6TdWusD4+68dEtVnt1KAFGYsrAnuSqkD281c6GGSkm2aHNOND/RWBWa1lAUUUUAFFFFABRRRQAUjftXkuF0CHwoC8InVpXxwgHvwfc8njjmnmq7X4kl0W+R13K0DhgRnI2nNTGXS0yGrVHz/FdKk9vK0gQqql2lIXBJJz6ADAzk+3avoTSpJ5tNtZLyPw7holMqezEc0ptpmmwaZD8PZW37vgvGjaJYlZQsgC5AH+sqfzq6g1vT7HTYRPchnigBcKC7eVec49eD39asy5vMS2EhjUCk6ct1ub2zklRfH+JnvGYgZUcjAPt/EA/20065B4+j3kYGW8Fio+Y5H6ila06isNH8Z7pc3HljZY2UgELkrnPJyWzXF/2jQOyiO0BiJw7M5JA9eMD+tUKO1MMmfHCVSdMZOmwN98443vGSPn4a/wDalD9p9qZeptBkZcxPFLGc9s7kOPuCfyrra9Ty26SCyMMhkVXbKEsPIq9sj/KffvVf1Hq1xeWlpPqEqLDDcq+98Js7gg8eufn2PtVmnyKORIry5oSuNj1baetz0nFpzvhZLQRhu+AV4P8ASkbp22RJrayEYInnaCTA3CNgdx5+kci8e4rOodS6jpscafFuhACJGwHdfXgcDGMZPNQNLvreGaT93m5iACTKGAB358zewyRn57j2708ZemS7EebBytPdHoPU9tBczaYl3DHLEZ28kgBy3hPj/wC1Q7K3htLeeGKJI4pdSJVVUKBiMMf1BqgutauDPYyXl0Wt0uVKFmXuQRk8DHlZvy/OLba/Jfz3tlaCadxK62xjAMbGRmBfeeMKp59TzgHFZ95LqRfDNCSsdPgw2h308q7Wmb4kD1GwLs++EU/eoFjAL7W9RWJNpbwop5R/5SqSB9SXcfIAn2qj1XWtUjtbm3TUkmYrjwp41GRnlSQoABHB+9SdB6qlS41XOn+AqXIaRbiTYcFANykAhgSv2yPfAI1LgiOeDumPtxbrNZy2/ZJIynHoCMVR6B/zF7BOT51sQrj2JYZ/VDXS16r024QZm2kDLY8wX8s/0qp0DX7GG8kDt/AuCWF0ZAVQlmYIfYeY4+fHtTPZoeMk1sO1FaqwOCDkVtUgFFFFABRRRQAUUUUAYNVuuyPFo99JGcOsDkHGfQ0UUAecanPN/FiErrEt2+1FOFG1yRgDgcqPyqlu55ntpJGlcyNMVLbjkgqpxn6k/nRRTy4MGtbWN0W3T9tFfSJ8WGl8NmChnOAPpmriXS7GUlpLWJigAXI7d6KKof1HOwerDb5Kq5hjWeWNV2ovCqpwBz7UuXN7dSXbQPcSmNMhRuI9Peiiqsf1Czk1LZk3SbWGXCyKSBjHmPzrrdWsMMzCFSh2BsqxBzx69/U0UU836zFjbqyu1Rm/djTl3aVX2qzsWwMjjmrLSIIg0DiNQzJHITj+Yg80UUmRtYjZjb8v7jtHpli0SRNaxGPH4StR5IIhcvBsBi2qNh5GKKKytukdClcSs1WxtWV8wJ5TxgYxS9PawJcw7IwMkHOfUdjRRWvA25GXLtNNe56D0rqN5cX1zbz3DyRRr5Q3JHb1701oSe9FFaZcndR0FZooqACiiigD/9k="/>
          <p:cNvSpPr>
            <a:spLocks noChangeAspect="1" noChangeArrowheads="1"/>
          </p:cNvSpPr>
          <p:nvPr/>
        </p:nvSpPr>
        <p:spPr bwMode="auto">
          <a:xfrm>
            <a:off x="84667" y="-393700"/>
            <a:ext cx="128270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7412" name="AutoShape 4" descr="data:image/jpg;base64,/9j/4AAQSkZJRgABAQAAAQABAAD/2wBDAAkGBwgHBgkIBwgKCgkLDRYPDQwMDRsUFRAWIB0iIiAdHx8kKDQsJCYxJx8fLT0tMTU3Ojo6Iys/RD84QzQ5Ojf/2wBDAQoKCg0MDRoPDxo3JR8lNzc3Nzc3Nzc3Nzc3Nzc3Nzc3Nzc3Nzc3Nzc3Nzc3Nzc3Nzc3Nzc3Nzc3Nzc3Nzc3Nzf/wAARCACTALEDASIAAhEBAxEB/8QAHAAAAgIDAQEAAAAAAAAAAAAAAAYEBQECAwcI/8QAPxAAAgEDAwIEBAMGBAQHAQAAAQIDAAQRBRIhBjETIkFRFGFxgTKRoQcVI0KxwTNSYoIWJNHhQ1NyorLC8PH/xAAaAQACAwEBAAAAAAAAAAAAAAAAAgEDBAUG/8QALBEAAgIBAwIFAwQDAAAAAAAAAAECEQMEITESQQUTIlFxMoGhI2GR8bHB8P/aAAwDAQACEQMRAD8A9xooooAKKKKACisGoi3qFpFwco20AjGaErIbS5JTMFGScCos2oW8Jw8ign0JAzS7q2uTXF0dP0pVmvNu5mP+HCvuzf8A7ODjscJdhocnUeqfENdzXVrBICbksVExA7Io4C/mTxVkIxculsqlN1aPXIZkl/CfTNdqhabbLbW6KBgKoVR7CpmaRpJ7FkbrczWDRmoGsapDpdsZpyAvYZOOTULfZEt0rJNzIYomYFBhScv2FLF117o9g4ivLhQ3csvAx7884qo6w6lF3oA+Dd4WnuUtiXUjaWPsfrVJZwPDM0NmvhxK5WadhncR3XBwXY8ZzgD1PYUmbNHBXUrv8L3GxY3mtxdUP8vVulC1hnjnEgmOIwoyWPsB3NWOj6pBqtt48AYKGKkOhVlIOCCDyCCOxryi00yebV4dO0ofDRTRid7hWBcAuQ27gYORkAYHf5mvVdLgttPtxZwZygyxP8xPJOfUnkmrU4TgpR4ZW7jNxl2LE0ZHvUG51CO3AyC2TgYGc1GGsQmNn8VEAG4jOcfWhRk1dA8kVtZcUVxguEmjEiMCrDIIrqDSj2ZooooAKKKKACiiigArBNZrQsBjJAz70AaSzRocM3PsKTut9UuLS2SCwVZL6+kEMCM2AM/0Hqfoan9U3FxBaNJYyRI5lUF5fwqpOCaU9NeSfrCAXt1HdfBLM8c6jCtwOw9cZb6CrbWOEsj7JszybnJRJOuRLoPTsGkWryPc38whkuWGTIWBLuce4BAx24wOKcNAsLeyso7eL8MR25A7nuc/ekrrW9FzDDdWqy+Dp14gmlK+XzAj64BK5OMfPvTzpM6TILhbkPFKAyjjA47Z+tYfDk3pfMe7k23/AKLcqrKotbI7Xmq2WnsVuZlT1wTjNVuq9VW+ntLEttc3VwkIlEUEZPBzjJ7KDg8kgcGt9b0STUrgPFcqqMvhyLsBIXOTg+h4qr1jp7VYbia80nUAZLiIW7rcRhtiYIBXII4LbsY5I5+W2Ki+RW5fYZdI1GLVNNt76EFY5ow6hiOxGa56xYQ6nbmJ5NrIQQwP4SOQaSE1i36QNvo9m73IUksTjCk5JHHCj2GMDtwBUq/6g1aG/sRe2CWVndTmDdPIpdzt3ZGMgLgH1pvKfVaYryWqoV+smgMT2rNNcW0dxmeVSQ0s4Gcbh+HA5J9PTkittD1pryOKEWUSXLnZHG92sa9wB6EqCT7Z+pp3tOkNINw94sJnZn8QJJKzpuOPMFJ25474qtudAv3v2tgYFs57pbtp1TEkZjxsTacj8Sqdw9u3OaTUYMOpio5FaQ2HLPFvHayx0rp1dPdrm7us3eQ8xjBCBf5UX/SOePmT3Oaqeouo72HW49P0lIpWSMySb3wGHoAR68jv71H6m6gn1vSL3T7HSNRnEcnhm4iTK7lPPbn9KrtA6dErpNbQtBgnLShvKc5GFJzkY7cd+cdjn1Gohpsbrn8L5Hx4/NlcuPyyNc69rt+LmS3gaMEfDPb4O4O3G7tkckDPp3IxzXW40i70K6to9HvEL3Nu8czucgSoQfKPcg4A57E02w9L2O/xrsPcykDc0rkg4HHlGB+lVF1b2stx4tsjQBeECMSPrtOV/T5Vy5ePXunSX7c/0acegjN1FWQYOt9QbSI7iGzQpDsWeZz3JYLhV9cZGfyr0DSdSS4kYLPG64GUUglD65/SkG8txLbfBzwI8MjxhmXKllVgQpA5ByBjHft8jBt5r3SbjUr7p+2t4LNYkaVWATAVQThMcMTnggE9/WujpvEMeobUqSfD7fHyU5tJLDvHeux7MDWaqun7uW906GeYAGSMOQDnBPpVoK0tU6Fi7VmaKKKgkKKKKAMHtS/1bf3FhZeNaJG8gZQFkzjBPJ470wHtVRrdrby2/wDzMYkV2GFIzz6U8GurcTJ9IhaprmqeL8FfDSxcSTRLFGz+QBjzz745+xrjpmqSW/VVrZXr20yo8loZ4APDLHkKPZh5lI+nbtXQabcy65qWg6fFYLHOqyPLcAu0aNwdo/mx7EjuKgTx29npNzoWog2Oo2UzXEE7oCJAXOx+D6gHjNXzhHLF4/db/czxbj6qHOSN7x/h0eAR52XkcsW4TJzkDkAZ+hql1LpvUNEtJrvpnVLx4k5SwIMrj/Svq33+5qPonUkmtXEcWnWqtqqrulBkxER23Fh3/v64potINcnl3Xk8Fki8BbUeKz/Pc3YfLHoO9cHw3FrdJJ4pr03ydDO8WSpIh9NdWRLYtHq84gv4/wDFjlIDDPI4Hfv/AGrFx1Bc67vt9BR3TO2S8fyxR/Q+p78DJ+neuepdLwW0Et5a2NlqckQLtb3VnGZH9SFfHB+ua11XqSbS9MMkmjXtmSuIRKq7c9hkqTj074rp580415cLk/4RmUIvl7FBPpHx3UMWjaY0TCwiae+mmUlZ5n2jDgHP4UAxnscelWdxZdR9QCDStYRbWxgLi6ltwAl122bQclcc9j/0qd0NHaafYzXFxdRTXk8nj3kwYHLEds+w4q36l1aLTLGWdpIVbGUPbdwePrxnPatMVJOKlu13/wAlbaadE+GaO0sykZJ8MAcDJAAqJrOr/D6bJqMCCdI03bQ23j9fvVF090u8ujR3FxdXdrNOXaePdjcpY7e/KHGPz7Z5pMubn4G8uNPM17a6UJnVoVk5xnADZ5xjJOT6j0pU43Jret/6DplSj7l5ol1fzveJFBHaQakUljVZA5iyPOfoRjHz+tOAMem2Eh2lYoIy25VycAfrVD0nYQWt3OLYyNbxxKIjI5bDMSz4z2/Cnb3pr/l+1eJ8Q1Cy577cvtf/AC/NnSUeiNIWdI124vmLmSIxLu8SP8RIGMkMMAEAg4wQfRuDVXM9xbwxCCGKTHlcyzbAMDHB2nOanXVtptjdXEGj2cNs7vi6aIbQzEKxAUcDIK5OOQcfMVmo2dzcsjW1ysYVlJSSPcCAR5QcjAPY8HNNmelyZYp+lPff4/Y16aOSMZSirJMTi5iZZYih5WSOTB9PyIx/WoGuOWsJLWW7jtYAfEmuZDkuo5UFc85IOecnZ65NWFrCYLdIsjCDCgEnAycDJ5OBxz7VpcssMkU5QPtypQjO7gsP1X9TVGhyqGpcIcdvlcPc06mHViuRe9C9QR32mW6XFxD8UEy8KkAj7e+Mds4pzjYOu4djXl/R6/vHqS5urqCCxuLRNht4Ywu7P8zEcHj5n0r0+IKEAX8OOK9xJ9SUmqb+/wCTzmPa17G9FFFIWhWDWrOqDLHFRp7rIwnb1NSk2Q5JHZ5REGaUqqj5+lU2oaqFLxxRtLIoDGMHtntz2qs1jX7S3gl3XCEohZlzk/f2pbsLbqTXna4UDTbMIGWab8MgOcYUHP1z71fHGo7yM8pyntEA+paf1FdHSJ0lublhM0EoUKVGRgv3UDPGPr2BrfpjoUSyhuoYGnujMZSwuSy7RjBJH4s49eeT8qt9I03TOny1xdXy3NxKAGkOX3YPZVUcAHPv3q2PVFo2RZ20kh4yeFH9z+lEpN/ShoxrZlpp+k2tiD4MaBiOWCKCfbOAKneSNScKoHc9sUrP1Hqb4MNtZxjnIaQsf6rUa7uL++UifUdsbEb4oICFI448wPHHvVXRJ8j9cEXeoajaJtNuwnuJWVY4ozncScAnHp3P2qBfaNNqcpt9Ukhe2YeeGHcokPzyTj7d81CE1zHnwbi5jyeVSKIZ+fGKgSjULiTe1zqOSe6zbOPs1WRg/cRzjwiN1F0xNpc6XfTStGykK9oCW8TJAzg8YHrx/wBoOs22tW4i/fiPcxbAyGy8skb+m0jtgjvmrtYbl5FZ3vXwTnffuRn2xmpSxkqRsu1XB4+LYgj6ZqxTktuRH5b5KPTj1ra6fLZRWl2ZJmEi3U158QyKO65Jbvhf14BrbQumtR1i/XUuqE8RWLKbecKXODhchRtx7Y55yeavI7aaDz2jXEZxjeZWbd685PP3rkf+IAysl/M7DkKUi5/SlSe9UM5R2Nrzo6DTbae60IXUN/EDLD4czFXIH+HtPlwRxj796pNR6o1O0gZN6W9/G2ZrS4t90gB5yrIduPbOCQPpV4dX6gt/NM8JT1Mlrn/4tUq31a6eM/EWtk6yDBG1o8j/AHE5+lYs+ihmac420XQzU+RMk1TUrhxdXFvaRyhdr5jmR5BjK5wp3e2QD3zx2E21uZpiolsp4MrnMhUj9DXKXTtVsogLBd8ERxFDHs2qmfwliVPAPGB6CiC7nR2S8gfHo0MLtg+zAZwfmDj6V5/xHw3NTccaaXdc/wAHW0mrxJKLlRPrlKbUzQpeTJDGGLszPsAUA5O7Ix3FbLIrJvUOw9lU7j9BjJqn1mP4rTfGFxYuGnCXMLnf4UeCM4DZyCRn05PcAZw+GaDLLOpSTSXv79jRrNTCONpPktuireOO91JNKBm08lSl3cRnc5/mXJ5YZzyefX1yfSbVdkKg98e2MVQ9LxfB2FnaTXSXLLHhZcfjHp9wKYxXtZ7JR5rueex73L3M0UUUhaJt91NbQqzRh5SOM0u3XUWrXpaO2TwB8s7vvjtXfS9DupW33L4bk+GmQF+p+/ypksOm44lAVFVfUAYrb1QgYq6txFg0KW6kM12ZJixJ8PdtjOefMB+I/WmG10e8nEXiSOFRQqAHhR8s/wBjTlBpkMWOP0qUsEa9l/OqZZrLljkLMPTschHjNLJgY7nH/eu0vS9vII9yr/D/AA5GePUfSmQAAccUN24qt5JMeONJ2xW0fTY2e4gLOJEcMcvnOQB7dsqR9qto9KhU8kZ9M81Tx38Wm6vc3E7lYYxOkzbeBgiRef8A0lvzpTuuo+p9Xa4udJvrKzjUnworh/D8uRg8g8gEMSfcCoUm0M8cb4Gu8szp+swSPK/wk0oYDfwD2IOfTLZ4++cCu/UduzTWcFu8gdyxxG+1jnCjnBwPMee/qO1V0l5e6l0MLycxSajZ7viAgKpvTKt9sc130K9mvrqK4uwokjh8aQf5QF2rx8yXNLcl8DdMfYYNP09LTTobUne0cYVpPVm9T+eartMkn+Njs7p1lCo+Wx5iVIGSe3r6Y7ivPdL6h6uuBfavaXdtsUl47S9fAmTLEbAv4RjGCe/602XfUC6TYLqs0LvKzPm1XG8lm5744U7cn2FDbukHSqtltrHiyX1vaWTFHAJZozyuQcZz6Y5+uPlUKS3urC1t0uPiDbgP47CbdIxIzkE5PHOBUCx6p0zTLWDU9TmbxtQLm2Tb53Qcs55wAcDHPYKBW3VXVlrcdIXepaTIXe0ljLIykEcgj/r9qZKTIfSiba3FobaOS4sZLWVk3NJFGrY49Ccntx29amWtxo9zM0CStcSKjSM+wn69hjPyApY6b1O01fQNPlUDxmRhcMvlISNiBu+oUce2flV3Nbahp1vHeWjR/EzqolXYAC3pzgkDuB8zk0N1KrISbW6N3s1eQ+HbeIu7yOBscA+4IH9c80GC3iI8S4njZm2jxcnn2Gc/pW091dw6ZFqN5fxpbNGjsGHh5LYAXjnJJwOeSRzUC1N5qqTS6TdXEDiTw5tqqFjYKp2qWHOARk9snvxTdTSE8uLLF7LgbmAU9vFgI/pjH3qsvOlbGUs0thC+SSWjJRyftj+9McyXNypSWzdoz3HxGB98dxWscPg+W3sJYWAHmRlIYj3yefqalTaIcFRroGn29vG7Qi4XcwYiRwR29MVdiodvPcnia1K4wMqwwe3p+f5VMFVybb3LYqkZoooqCSFb2pUgsAB6AVMAHb0rNasQoye1S3ZCVGHYKpJOABUUSXE8pEf8KJf5mXJb6USM13sEWBFuBZj6gHsB/esXl8tu6xIviTN2QHtQRyZZp4CXldXizzhCCPnWdQWSfTp1tWPish8Mhseb05qKNSmGfirGVIseZhzgV2WLaA1iy89wWJGPpU0RdcCDptuyLe9PdRwyraXbAxSO/iBGIG0FvfKggfUewPDRNG1bQ7W7034iK78xuSwBG4HgenfKnj2969IkDyxNHNbrIrDDAN3H0NUVpGrW7w3cS3DxkxeM5GWKkrz9cdu3NJPiiyLs5wX6NplqzwyrE6oYbU4Ms0jeYbscZzk47DBJOO0S8S506+RJwiTTN5HjHlZSvKDPfG0A9uMH6XOkRO1/e3txGXkDLbxbeQqqoLAf7iQffaPaofVniPfaU8URZ4jLIUY7dy4VSPr5gc/L50+Nb7iZHsxN0WX4dLSzWFnt2kIt0chm4H/iEDgqVIz27Y5NZ1Kcm+uY/PO0ybrm9KgIVyT4aeu3OckcDJAOckW5tYlv0tbS3lEt9KVeTblYU5d8H04Df7mFMPVNnbzaDM8EQ8a0haS3CoOMDsAfT5U8UoPfuJ1eYIMFnNrWsX131DeQyLAcWsbrshSLOAygEH8LEY9Djmo9xpenWUGuabp38KOdLYCGR3kGVYln3n/QUBHoR6VL06KNbL4hJJPGlxGjr5dr47ZH8uO4PfHbgVHS2ne80/SLKRp7l3Lb3YjbnLMze4HrjuSPenUHHI3eyGtOFFlo0Eek9LTLp0sctysJZhjG1mbHb2LED6A81Gs7TVrK7083ut+Kks7m+hmLbNgUsDk8E5XOT8vpSdqxu7XrC7tbm6d7yOc20kkeQvhbQVUL/KoJU49DnucmpXWNzf6nNBp9rdtcxTXHhxqrELIXHc5JyD+XHYVTKFSpPncsUrVtcG3VvUl511qWm9P6WStmGSJQRxNJjDSEeqqNxA9gT7U36D1zbaM1jpFtos8WgxSrYw6gxPnkzt3YxyCeSc+tVek9N3Giafe6XFcJaaxeIYHujFuMa558MnaSpB7j39xW+pPf3GiWmmNpxj2yQSGSRwi+HC6ksOT+IKMe2eaaXZJEKN7nrzb4xuyGA5I9ftS/dvcatq5isLmWFIYsNKANu1jzg98krx8geRkZjLqupaxdS2UNvH4aoDII5MBWz+F35IBHsufpmrzTrVrIPGkSu7nfLL+Hc2McfIAAD5AVW07oPpLC3iMUSIWZtqgbmOSfqa61wjnYsA8ZQE4XJ713oITsKKKKCQrRwp5bHHvW9YIzxQAtanrsDyLbW909smSHuBH8vwqCOfrjA+4rpZT2dtILgXkk4kTkSLlgflgcexzVxc2MFxCY5IlII4OOVPoQfQilq71230HS3NzbtNIJVRVUgFt5PJJ7chvyprI6S2n1S1lfwIt2Tkb2XCjHzP5feoU4sLeWAKjOxVizxyuuABxznkE8frSXBr3UWl3FtqerW+lfupjuktoIs3EakcKowDuXK5Bz3pvt7xddv7Sa3ZJLN3LxkDKvCg75/wBTlfsoqHtwFPuZt59VjRbvIhs1jLOt1JgKvfJypI4+dRtLGozJ8XvMS3ErzpH4QUhe/mVgSCcZxwRuA9Kt9eJneKz3ER7hJMP84z5VP1IJ/wBuOxrYDyIe5wxNLOa4oaEO530LAsWiwweOaRZN3cuWJJ+hzkfIiln9o15DbXGmp8TDDcedh4qlgY/LuG0EdyBz6Yph0N91zqS5B2zJnHcfwk7/AGrzn9q2W6kixyVtgFB9Dk1bhh5k+m6K8suiNln0dqkDdSxxT3kM8skbpEI0ZQh4Y/iY54X5fT2cOrrsWXTuoSl9jmEonqSzeUAe5JI4rw/T7prS8hv7cbZYm3L88HtXpnV9/JqcttDZwySwRQpcAoNwaRwSowPULz/v+VXZcDhNK7K8eRST2oU4WsUhf4UsoxtETuNvbAOD/Q+9N/QGh28b3OpNGRIyrCjbyeOGJB+ZI/KlK+tZZ51aWKXEiqsZVFUNLgfIcYOfuKZOkNXttF0/XPiSI7ezU3JVSSAANrBfXuo+7U2ZejYmPJ5r1ckg/adq8aA4e7XcP9PhKT+Yq26Os/3t+0SwgkJMFjG1yyjsWAGM/dh+VI97ql3f6pdapM7Jc3Uhlfafw5/lyPYYH2pz/ZBdMvW8JZgxntpI5MnkkYIP/tqiWJ9Sl7I0LJWNw92eqdXRqZbEY/AsjgAevlGflwx/MVSnS49QljtFWQNekLK+T5YwCWwQeBjjj1cHvR1xfXE2pqNOmaP4VTHJtH4ixVjjI7DAz8/pVh0dNNNqbC6kV2jtgYm27WO4jdkDg9k7e9VLKuEMrURttraG2hSG3iWKJRhURQoH2FdqBWaCsxgVmiigAooooAKKKKAMHtSr1LZQ2gfUniEkdurzKHXcqyckkg/y/wBMk8U10tftDYf8I30WDmfZCNp/zMB/epStpEN0rEm11Vbuayjt79ZpLhkjeyhj/wAKPH4O5PbI3ce/pXoWn20WlQySyKiSS7QIohnbjsi+/r2wMknHevHekWjsup9MndljAnEbFVCqONm0D05bt6V7PqKbbiC5fd4cSOMqcYZgBz8sZq3NiWNpIXHNzW5EKuWZ51AldizgHIB7Yz8hgf8A9rvEhZJGJwMYH1qA2p6Ut3FayatYrPN+CIzLubjJwPpUi+vVsozNHazzQw9iAFQsSBnJOfXuAflWOKbfUzQ5JKkddDh8C81EspDTPHKwI7eQKB9goFefftXQr1BC3Yvbgjnngmn3p+e7vLm6muYoIVjxEI43ZmPAYFsgY4PGPek39sKoL3SmDASmGYH325T+5rdpH+qjJqb6GJmp2D2E0IYjbcwLcJxwVYkffkfrVvpRkazgJeQW8cZeQligABCAZ+iKR9PnTR1tpEN30Zp1/axrvsbePbtHeJgoI+g4P2pFsL8Q2EkNwJ3jjnLCFI9wZCvcE8Zzu45961eYp41J9nRVGHTkaXdFsksc06XJBjtraMbVdc49icd+T2qPcW8i6V1BcylZTPpE0rAZxG6yLgYzx71ynmlRJbiaYW0T4IF03huoz3AbBBx7j+tX1nbWepdP63bafdQPN8G0AaJt5Du42hh7kheO351VllFLZlsU2zxtjuOePsKc/wBl9u41a51cbymlQmXaoyJC2V2/Ic9zwAM1Nuf2XXmy4li1S2HhSpGUaM4ZnIwARjA8y+nrTH0Tod3odrqOlySxC4usJLIgJ2xhcl+eMneFAxjIJ5xiqJZI9LplqiyZLDJ4YErhpB5pZCuN57k/c5Jqw6WIh1SxyPO8Tx5z6FFP9Y6zonSVhFo0txd3uoT2zr4sPiTMGihC9s9zkDPPuK59F6TdWusD4+68dEtVnt1KAFGYsrAnuSqkD281c6GGSkm2aHNOND/RWBWa1lAUUUUAFFFFABRRRQAUjftXkuF0CHwoC8InVpXxwgHvwfc8njjmnmq7X4kl0W+R13K0DhgRnI2nNTGXS0yGrVHz/FdKk9vK0gQqql2lIXBJJz6ADAzk+3avoTSpJ5tNtZLyPw7holMqezEc0ptpmmwaZD8PZW37vgvGjaJYlZQsgC5AH+sqfzq6g1vT7HTYRPchnigBcKC7eVec49eD39asy5vMS2EhjUCk6ct1ub2zklRfH+JnvGYgZUcjAPt/EA/20065B4+j3kYGW8Fio+Y5H6ila06isNH8Z7pc3HljZY2UgELkrnPJyWzXF/2jQOyiO0BiJw7M5JA9eMD+tUKO1MMmfHCVSdMZOmwN98443vGSPn4a/wDalD9p9qZeptBkZcxPFLGc9s7kOPuCfyrra9Ty26SCyMMhkVXbKEsPIq9sj/KffvVf1Hq1xeWlpPqEqLDDcq+98Js7gg8eufn2PtVmnyKORIry5oSuNj1baetz0nFpzvhZLQRhu+AV4P8ASkbp22RJrayEYInnaCTA3CNgdx5+kci8e4rOodS6jpscafFuhACJGwHdfXgcDGMZPNQNLvreGaT93m5iACTKGAB358zewyRn57j2708ZemS7EebBytPdHoPU9tBczaYl3DHLEZ28kgBy3hPj/wC1Q7K3htLeeGKJI4pdSJVVUKBiMMf1BqgutauDPYyXl0Wt0uVKFmXuQRk8DHlZvy/OLba/Jfz3tlaCadxK62xjAMbGRmBfeeMKp59TzgHFZ95LqRfDNCSsdPgw2h308q7Wmb4kD1GwLs++EU/eoFjAL7W9RWJNpbwop5R/5SqSB9SXcfIAn2qj1XWtUjtbm3TUkmYrjwp41GRnlSQoABHB+9SdB6qlS41XOn+AqXIaRbiTYcFANykAhgSv2yPfAI1LgiOeDumPtxbrNZy2/ZJIynHoCMVR6B/zF7BOT51sQrj2JYZ/VDXS16r024QZm2kDLY8wX8s/0qp0DX7GG8kDt/AuCWF0ZAVQlmYIfYeY4+fHtTPZoeMk1sO1FaqwOCDkVtUgFFFFABRRRQAUUUUAYNVuuyPFo99JGcOsDkHGfQ0UUAecanPN/FiErrEt2+1FOFG1yRgDgcqPyqlu55ntpJGlcyNMVLbjkgqpxn6k/nRRTy4MGtbWN0W3T9tFfSJ8WGl8NmChnOAPpmriXS7GUlpLWJigAXI7d6KKof1HOwerDb5Kq5hjWeWNV2ovCqpwBz7UuXN7dSXbQPcSmNMhRuI9Peiiqsf1Czk1LZk3SbWGXCyKSBjHmPzrrdWsMMzCFSh2BsqxBzx69/U0UU836zFjbqyu1Rm/djTl3aVX2qzsWwMjjmrLSIIg0DiNQzJHITj+Yg80UUmRtYjZjb8v7jtHpli0SRNaxGPH4StR5IIhcvBsBi2qNh5GKKKytukdClcSs1WxtWV8wJ5TxgYxS9PawJcw7IwMkHOfUdjRRWvA25GXLtNNe56D0rqN5cX1zbz3DyRRr5Q3JHb1701oSe9FFaZcndR0FZooqACiiigD/9k="/>
          <p:cNvSpPr>
            <a:spLocks noChangeAspect="1" noChangeArrowheads="1"/>
          </p:cNvSpPr>
          <p:nvPr/>
        </p:nvSpPr>
        <p:spPr bwMode="auto">
          <a:xfrm>
            <a:off x="84667" y="-393700"/>
            <a:ext cx="128270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416" name="Picture 8" descr="http://t1.gstatic.com/images?q=tbn:ANd9GcTYDVmZsqMOuaaaynIyu5zrDXdHSDhF1imv_tYpYzY_XY7ZoCtEPQ"/>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60097" y="2496170"/>
            <a:ext cx="4544999" cy="3454606"/>
          </a:xfrm>
          <a:prstGeom prst="rect">
            <a:avLst/>
          </a:prstGeom>
          <a:noFill/>
        </p:spPr>
      </p:pic>
      <p:sp>
        <p:nvSpPr>
          <p:cNvPr id="3" name="2 Título"/>
          <p:cNvSpPr>
            <a:spLocks noGrp="1"/>
          </p:cNvSpPr>
          <p:nvPr>
            <p:ph type="title"/>
          </p:nvPr>
        </p:nvSpPr>
        <p:spPr/>
        <p:txBody>
          <a:bodyPr/>
          <a:lstStyle/>
          <a:p>
            <a:pPr algn="l"/>
            <a:r>
              <a:rPr lang="es-MX" dirty="0" smtClean="0"/>
              <a:t>Valores Humanos</a:t>
            </a:r>
            <a:endParaRPr lang="es-MX" dirty="0"/>
          </a:p>
        </p:txBody>
      </p:sp>
      <p:sp>
        <p:nvSpPr>
          <p:cNvPr id="10" name="9 Marcador de número de diapositiva"/>
          <p:cNvSpPr>
            <a:spLocks noGrp="1"/>
          </p:cNvSpPr>
          <p:nvPr>
            <p:ph type="sldNum" sz="quarter" idx="12"/>
          </p:nvPr>
        </p:nvSpPr>
        <p:spPr/>
        <p:txBody>
          <a:bodyPr/>
          <a:lstStyle/>
          <a:p>
            <a:fld id="{B65AA4F6-B6BE-4581-A654-5AB0AE52C626}" type="slidenum">
              <a:rPr lang="es-MX" sz="1500" b="1" smtClean="0">
                <a:solidFill>
                  <a:schemeClr val="tx1"/>
                </a:solidFill>
              </a:rPr>
              <a:pPr/>
              <a:t>19</a:t>
            </a:fld>
            <a:endParaRPr lang="es-MX" sz="1500" b="1" dirty="0">
              <a:solidFill>
                <a:schemeClr val="tx1"/>
              </a:solidFill>
            </a:endParaRPr>
          </a:p>
        </p:txBody>
      </p:sp>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6928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lstStyle/>
          <a:p>
            <a:r>
              <a:rPr lang="es-ES" b="1" i="1" dirty="0"/>
              <a:t>ASIGNATURA: </a:t>
            </a:r>
            <a:r>
              <a:rPr lang="es-ES" b="1" i="1" dirty="0" smtClean="0"/>
              <a:t>BIOÉTICA</a:t>
            </a:r>
          </a:p>
          <a:p>
            <a:r>
              <a:rPr lang="es-ES" b="1" i="1" dirty="0"/>
              <a:t>CLAVE: </a:t>
            </a:r>
            <a:r>
              <a:rPr lang="es-ES" i="1" dirty="0" smtClean="0"/>
              <a:t>106</a:t>
            </a:r>
          </a:p>
          <a:p>
            <a:r>
              <a:rPr lang="es-ES" b="1" i="1" dirty="0" smtClean="0"/>
              <a:t>SEMESTRE:</a:t>
            </a:r>
            <a:r>
              <a:rPr lang="es-MX" dirty="0"/>
              <a:t> </a:t>
            </a:r>
            <a:r>
              <a:rPr lang="es-ES" i="1" dirty="0" smtClean="0"/>
              <a:t>PRIMERO</a:t>
            </a:r>
          </a:p>
          <a:p>
            <a:r>
              <a:rPr lang="es-ES" b="1" i="1" dirty="0"/>
              <a:t>CRÉDITOS: </a:t>
            </a:r>
            <a:r>
              <a:rPr lang="es-ES" i="1" dirty="0" smtClean="0"/>
              <a:t>4</a:t>
            </a:r>
          </a:p>
          <a:p>
            <a:r>
              <a:rPr lang="es-ES" b="1" i="1" dirty="0"/>
              <a:t>AREA CURRICULAR:</a:t>
            </a:r>
            <a:r>
              <a:rPr lang="es-ES" i="1" dirty="0"/>
              <a:t> </a:t>
            </a:r>
            <a:r>
              <a:rPr lang="es-ES" dirty="0" smtClean="0"/>
              <a:t>INVESTIGACIÓN Y FORMACIÓN COMPLEMENTARIA</a:t>
            </a:r>
          </a:p>
          <a:p>
            <a:r>
              <a:rPr lang="es-ES" b="1" i="1" dirty="0"/>
              <a:t>TIPO: </a:t>
            </a:r>
            <a:r>
              <a:rPr lang="es-ES" i="1" dirty="0" smtClean="0"/>
              <a:t>OBLIGATORIO</a:t>
            </a: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500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2135279" y="437657"/>
            <a:ext cx="9135533" cy="1143000"/>
          </a:xfrm>
        </p:spPr>
        <p:txBody>
          <a:bodyPr/>
          <a:lstStyle/>
          <a:p>
            <a:pPr algn="l" eaLnBrk="1" hangingPunct="1"/>
            <a:r>
              <a:rPr lang="es-MX" dirty="0" smtClean="0">
                <a:solidFill>
                  <a:schemeClr val="bg2">
                    <a:lumMod val="25000"/>
                  </a:schemeClr>
                </a:solidFill>
              </a:rPr>
              <a:t>Valores</a:t>
            </a:r>
          </a:p>
        </p:txBody>
      </p:sp>
      <p:sp>
        <p:nvSpPr>
          <p:cNvPr id="3" name="2 Marcador de contenido"/>
          <p:cNvSpPr>
            <a:spLocks noGrp="1"/>
          </p:cNvSpPr>
          <p:nvPr>
            <p:ph idx="1"/>
          </p:nvPr>
        </p:nvSpPr>
        <p:spPr/>
        <p:txBody>
          <a:bodyPr rtlCol="0">
            <a:normAutofit/>
          </a:bodyPr>
          <a:lstStyle/>
          <a:p>
            <a:pPr eaLnBrk="1" fontAlgn="auto" hangingPunct="1">
              <a:spcAft>
                <a:spcPts val="0"/>
              </a:spcAft>
              <a:buFont typeface="Arial" pitchFamily="34" charset="0"/>
              <a:buNone/>
              <a:defRPr/>
            </a:pPr>
            <a:r>
              <a:rPr lang="es-MX" sz="2800" dirty="0" smtClean="0"/>
              <a:t>Reflejan la </a:t>
            </a:r>
            <a:r>
              <a:rPr lang="es-MX" sz="2800" b="1" dirty="0" smtClean="0"/>
              <a:t>personalidad</a:t>
            </a:r>
          </a:p>
          <a:p>
            <a:pPr eaLnBrk="1" fontAlgn="auto" hangingPunct="1">
              <a:spcAft>
                <a:spcPts val="0"/>
              </a:spcAft>
              <a:buFont typeface="Arial" pitchFamily="34" charset="0"/>
              <a:buNone/>
              <a:defRPr/>
            </a:pPr>
            <a:r>
              <a:rPr lang="es-MX" sz="2800" dirty="0" smtClean="0"/>
              <a:t> de los individuos </a:t>
            </a:r>
          </a:p>
          <a:p>
            <a:pPr algn="ctr" eaLnBrk="1" fontAlgn="auto" hangingPunct="1">
              <a:spcAft>
                <a:spcPts val="0"/>
              </a:spcAft>
              <a:buFont typeface="Arial" pitchFamily="34" charset="0"/>
              <a:buNone/>
              <a:defRPr/>
            </a:pPr>
            <a:endParaRPr lang="es-MX" sz="2000" dirty="0" smtClean="0"/>
          </a:p>
        </p:txBody>
      </p:sp>
      <p:sp>
        <p:nvSpPr>
          <p:cNvPr id="4" name="3 Marcador de pie de página"/>
          <p:cNvSpPr>
            <a:spLocks noGrp="1"/>
          </p:cNvSpPr>
          <p:nvPr>
            <p:ph type="ftr" sz="quarter" idx="11"/>
          </p:nvPr>
        </p:nvSpPr>
        <p:spPr/>
        <p:txBody>
          <a:bodyPr/>
          <a:lstStyle/>
          <a:p>
            <a:pPr>
              <a:defRPr/>
            </a:pPr>
            <a:r>
              <a:rPr lang="es-MX"/>
              <a:t>MaRoFE</a:t>
            </a:r>
          </a:p>
        </p:txBody>
      </p:sp>
      <p:sp>
        <p:nvSpPr>
          <p:cNvPr id="29700" name="10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26537D-6DDA-4CC3-8112-F90D8BD1FDB4}" type="slidenum">
              <a:rPr lang="es-MX" sz="1500" b="1" smtClean="0">
                <a:solidFill>
                  <a:schemeClr val="tx1"/>
                </a:solidFill>
              </a:rPr>
              <a:pPr fontAlgn="base">
                <a:spcBef>
                  <a:spcPct val="0"/>
                </a:spcBef>
                <a:spcAft>
                  <a:spcPct val="0"/>
                </a:spcAft>
                <a:defRPr/>
              </a:pPr>
              <a:t>20</a:t>
            </a:fld>
            <a:endParaRPr lang="es-MX" sz="1500" b="1" smtClean="0">
              <a:solidFill>
                <a:schemeClr val="tx1"/>
              </a:solidFill>
            </a:endParaRPr>
          </a:p>
        </p:txBody>
      </p:sp>
      <p:pic>
        <p:nvPicPr>
          <p:cNvPr id="29701" name="Picture 6" descr="http://t3.gstatic.com/images?q=tbn:ANd9GcSTZ2pwLQRH3FdE7BZanKnYQaJi9i_STKG0n_Qb__Ayz5BirmuwZ_esKC8Q"/>
          <p:cNvPicPr>
            <a:picLocks noChangeAspect="1" noChangeArrowheads="1"/>
          </p:cNvPicPr>
          <p:nvPr/>
        </p:nvPicPr>
        <p:blipFill>
          <a:blip r:embed="rId3">
            <a:lum bright="20000"/>
            <a:extLst>
              <a:ext uri="{28A0092B-C50C-407E-A947-70E740481C1C}">
                <a14:useLocalDpi xmlns:a14="http://schemas.microsoft.com/office/drawing/2010/main" val="0"/>
              </a:ext>
            </a:extLst>
          </a:blip>
          <a:srcRect/>
          <a:stretch>
            <a:fillRect/>
          </a:stretch>
        </p:blipFill>
        <p:spPr bwMode="auto">
          <a:xfrm>
            <a:off x="719667" y="2867026"/>
            <a:ext cx="3071284" cy="325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8" descr="http://www.buenasalud.net/wp-content/plugins/wp-o-matic/cache/2afbe_hacer-ejercicio-con-nuestra-mascot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2385" y="1268413"/>
            <a:ext cx="46863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2 Marcador de contenido"/>
          <p:cNvSpPr txBox="1">
            <a:spLocks/>
          </p:cNvSpPr>
          <p:nvPr/>
        </p:nvSpPr>
        <p:spPr>
          <a:xfrm>
            <a:off x="5856818" y="3835400"/>
            <a:ext cx="5954183" cy="2305050"/>
          </a:xfrm>
          <a:prstGeom prst="rect">
            <a:avLst/>
          </a:prstGeom>
        </p:spPr>
        <p:txBody>
          <a:bodyPr/>
          <a:lstStyle/>
          <a:p>
            <a:pPr marL="274320" indent="-274320" algn="ctr" fontAlgn="auto">
              <a:spcBef>
                <a:spcPct val="20000"/>
              </a:spcBef>
              <a:spcAft>
                <a:spcPts val="0"/>
              </a:spcAft>
              <a:buClr>
                <a:schemeClr val="accent3"/>
              </a:buClr>
              <a:buSzPct val="95000"/>
              <a:defRPr/>
            </a:pPr>
            <a:r>
              <a:rPr lang="es-MX" sz="2800" dirty="0">
                <a:latin typeface="+mn-lt"/>
                <a:cs typeface="+mn-cs"/>
              </a:rPr>
              <a:t>Abarca todas aquellas cosas que son buenas para los seres humanos, todas las </a:t>
            </a:r>
            <a:r>
              <a:rPr lang="es-MX" sz="2800" b="1" dirty="0">
                <a:latin typeface="+mn-lt"/>
                <a:cs typeface="+mn-cs"/>
              </a:rPr>
              <a:t>actitudes positivas </a:t>
            </a:r>
            <a:r>
              <a:rPr lang="es-MX" sz="2800" dirty="0">
                <a:latin typeface="+mn-lt"/>
                <a:cs typeface="+mn-cs"/>
              </a:rPr>
              <a:t>lo mejoran como tal.</a:t>
            </a:r>
          </a:p>
          <a:p>
            <a:pPr marL="274320" indent="-274320" algn="ctr" fontAlgn="auto">
              <a:spcBef>
                <a:spcPct val="20000"/>
              </a:spcBef>
              <a:spcAft>
                <a:spcPts val="0"/>
              </a:spcAft>
              <a:buClr>
                <a:schemeClr val="accent3"/>
              </a:buClr>
              <a:buSzPct val="95000"/>
              <a:buFont typeface="Wingdings 2"/>
              <a:buNone/>
              <a:defRPr/>
            </a:pPr>
            <a:r>
              <a:rPr lang="es-MX" sz="2800" b="1" dirty="0">
                <a:latin typeface="+mn-lt"/>
                <a:cs typeface="+mn-cs"/>
              </a:rPr>
              <a:t>	</a:t>
            </a:r>
            <a:endParaRPr lang="es-MX" sz="2800" dirty="0">
              <a:latin typeface="+mn-lt"/>
              <a:cs typeface="+mn-cs"/>
            </a:endParaRPr>
          </a:p>
        </p:txBody>
      </p:sp>
      <p:sp>
        <p:nvSpPr>
          <p:cNvPr id="8" name="2 Subtítulo"/>
          <p:cNvSpPr txBox="1">
            <a:spLocks/>
          </p:cNvSpPr>
          <p:nvPr/>
        </p:nvSpPr>
        <p:spPr>
          <a:xfrm>
            <a:off x="1390651" y="1"/>
            <a:ext cx="10801349" cy="1052513"/>
          </a:xfrm>
          <a:prstGeom prst="rect">
            <a:avLst/>
          </a:prstGeom>
        </p:spPr>
        <p:txBody>
          <a:bodyPr>
            <a:normAutofit/>
          </a:bodyPr>
          <a:lstStyle/>
          <a:p>
            <a:pPr algn="r" fontAlgn="auto">
              <a:spcBef>
                <a:spcPts val="0"/>
              </a:spcBef>
              <a:spcAft>
                <a:spcPts val="0"/>
              </a:spcAft>
              <a:defRPr/>
            </a:pPr>
            <a:endParaRPr lang="es-MX" sz="1600" b="1" i="1" cap="small" dirty="0">
              <a:solidFill>
                <a:schemeClr val="accent1"/>
              </a:solidFill>
              <a:latin typeface="Candara" pitchFamily="34" charset="0"/>
              <a:cs typeface="+mn-cs"/>
            </a:endParaRPr>
          </a:p>
        </p:txBody>
      </p:sp>
      <p:pic>
        <p:nvPicPr>
          <p:cNvPr id="11" name="10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11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57653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623393" y="481013"/>
            <a:ext cx="3949700" cy="1143000"/>
          </a:xfrm>
        </p:spPr>
        <p:txBody>
          <a:bodyPr/>
          <a:lstStyle/>
          <a:p>
            <a:pPr algn="l" eaLnBrk="1" hangingPunct="1"/>
            <a:r>
              <a:rPr lang="es-MX" dirty="0" smtClean="0">
                <a:solidFill>
                  <a:schemeClr val="bg2">
                    <a:lumMod val="25000"/>
                  </a:schemeClr>
                </a:solidFill>
              </a:rPr>
              <a:t>Valores</a:t>
            </a:r>
          </a:p>
        </p:txBody>
      </p:sp>
      <p:sp>
        <p:nvSpPr>
          <p:cNvPr id="5" name="4 Marcador de pie de página"/>
          <p:cNvSpPr>
            <a:spLocks noGrp="1"/>
          </p:cNvSpPr>
          <p:nvPr>
            <p:ph type="ftr" sz="quarter" idx="11"/>
          </p:nvPr>
        </p:nvSpPr>
        <p:spPr/>
        <p:txBody>
          <a:bodyPr/>
          <a:lstStyle/>
          <a:p>
            <a:pPr>
              <a:defRPr/>
            </a:pPr>
            <a:r>
              <a:rPr lang="es-MX"/>
              <a:t>MaRoFE</a:t>
            </a:r>
          </a:p>
        </p:txBody>
      </p:sp>
      <p:sp>
        <p:nvSpPr>
          <p:cNvPr id="30723" name="10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283A4D-6162-443E-B9EE-BCA49C75A246}" type="slidenum">
              <a:rPr lang="es-MX" sz="1500" b="1" smtClean="0">
                <a:solidFill>
                  <a:schemeClr val="tx1"/>
                </a:solidFill>
              </a:rPr>
              <a:pPr fontAlgn="base">
                <a:spcBef>
                  <a:spcPct val="0"/>
                </a:spcBef>
                <a:spcAft>
                  <a:spcPct val="0"/>
                </a:spcAft>
                <a:defRPr/>
              </a:pPr>
              <a:t>21</a:t>
            </a:fld>
            <a:endParaRPr lang="es-MX" sz="1500" b="1" smtClean="0">
              <a:solidFill>
                <a:schemeClr val="tx1"/>
              </a:solidFill>
            </a:endParaRPr>
          </a:p>
        </p:txBody>
      </p:sp>
      <p:pic>
        <p:nvPicPr>
          <p:cNvPr id="30724" name="Picture 4" descr="http://t3.gstatic.com/images?q=tbn:ANd9GcTcteP558rKzbuW2YRBCp_G-0yW8IBZe5iyXIRdQ1dSBFB2I6AM"/>
          <p:cNvPicPr>
            <a:picLocks noChangeAspect="1" noChangeArrowheads="1"/>
          </p:cNvPicPr>
          <p:nvPr/>
        </p:nvPicPr>
        <p:blipFill>
          <a:blip r:embed="rId3">
            <a:lum bright="20000"/>
            <a:extLst>
              <a:ext uri="{28A0092B-C50C-407E-A947-70E740481C1C}">
                <a14:useLocalDpi xmlns:a14="http://schemas.microsoft.com/office/drawing/2010/main" val="0"/>
              </a:ext>
            </a:extLst>
          </a:blip>
          <a:srcRect/>
          <a:stretch>
            <a:fillRect/>
          </a:stretch>
        </p:blipFill>
        <p:spPr bwMode="auto">
          <a:xfrm>
            <a:off x="6178551" y="827089"/>
            <a:ext cx="48006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2 Marcador de contenido"/>
          <p:cNvSpPr txBox="1">
            <a:spLocks/>
          </p:cNvSpPr>
          <p:nvPr/>
        </p:nvSpPr>
        <p:spPr>
          <a:xfrm>
            <a:off x="912285" y="4221164"/>
            <a:ext cx="10560049" cy="1944687"/>
          </a:xfrm>
          <a:prstGeom prst="rect">
            <a:avLst/>
          </a:prstGeom>
        </p:spPr>
        <p:txBody>
          <a:bodyPr/>
          <a:lstStyle/>
          <a:p>
            <a:pPr marL="274320" indent="-274320" algn="ctr" fontAlgn="auto">
              <a:spcBef>
                <a:spcPct val="20000"/>
              </a:spcBef>
              <a:spcAft>
                <a:spcPts val="0"/>
              </a:spcAft>
              <a:buClr>
                <a:schemeClr val="accent3"/>
              </a:buClr>
              <a:buSzPct val="95000"/>
              <a:defRPr/>
            </a:pPr>
            <a:r>
              <a:rPr lang="es-MX" sz="3200" dirty="0">
                <a:latin typeface="+mn-lt"/>
                <a:cs typeface="+mn-cs"/>
              </a:rPr>
              <a:t>Son la expresión del tono </a:t>
            </a:r>
            <a:r>
              <a:rPr lang="es-MX" sz="3200" b="1" dirty="0">
                <a:latin typeface="+mn-lt"/>
                <a:cs typeface="+mn-cs"/>
              </a:rPr>
              <a:t>moral, </a:t>
            </a:r>
            <a:r>
              <a:rPr lang="es-MX" sz="3200" b="1" dirty="0" smtClean="0">
                <a:latin typeface="+mn-lt"/>
                <a:cs typeface="+mn-cs"/>
              </a:rPr>
              <a:t>cultural, afectivo </a:t>
            </a:r>
            <a:r>
              <a:rPr lang="es-MX" sz="3200" b="1" dirty="0">
                <a:latin typeface="+mn-lt"/>
                <a:cs typeface="+mn-cs"/>
              </a:rPr>
              <a:t>y social </a:t>
            </a:r>
            <a:r>
              <a:rPr lang="es-MX" sz="3200" dirty="0">
                <a:latin typeface="+mn-lt"/>
                <a:cs typeface="+mn-cs"/>
              </a:rPr>
              <a:t>marcado por la familia, la escuela, las instituciones y la sociedad en que el ser humano vive.</a:t>
            </a:r>
          </a:p>
        </p:txBody>
      </p:sp>
      <p:sp>
        <p:nvSpPr>
          <p:cNvPr id="8" name="2 Subtítulo"/>
          <p:cNvSpPr txBox="1">
            <a:spLocks/>
          </p:cNvSpPr>
          <p:nvPr/>
        </p:nvSpPr>
        <p:spPr>
          <a:xfrm>
            <a:off x="1390651" y="1"/>
            <a:ext cx="10801349" cy="1052513"/>
          </a:xfrm>
          <a:prstGeom prst="rect">
            <a:avLst/>
          </a:prstGeom>
        </p:spPr>
        <p:txBody>
          <a:bodyPr>
            <a:normAutofit/>
          </a:bodyPr>
          <a:lstStyle/>
          <a:p>
            <a:pPr algn="r" fontAlgn="auto">
              <a:spcBef>
                <a:spcPts val="0"/>
              </a:spcBef>
              <a:spcAft>
                <a:spcPts val="0"/>
              </a:spcAft>
              <a:defRPr/>
            </a:pPr>
            <a:endParaRPr lang="es-MX" sz="1600" b="1" i="1" cap="small" dirty="0">
              <a:solidFill>
                <a:schemeClr val="accent1"/>
              </a:solidFill>
              <a:latin typeface="Candara" pitchFamily="34" charset="0"/>
              <a:cs typeface="+mn-cs"/>
            </a:endParaRPr>
          </a:p>
        </p:txBody>
      </p:sp>
      <p:pic>
        <p:nvPicPr>
          <p:cNvPr id="9" name="8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197412"/>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46867" y="260350"/>
            <a:ext cx="8957733" cy="996950"/>
          </a:xfrm>
        </p:spPr>
        <p:txBody>
          <a:bodyPr rtlCol="0">
            <a:normAutofit/>
          </a:bodyPr>
          <a:lstStyle/>
          <a:p>
            <a:pPr algn="l" eaLnBrk="1" fontAlgn="auto" hangingPunct="1">
              <a:spcAft>
                <a:spcPts val="0"/>
              </a:spcAft>
              <a:defRPr/>
            </a:pPr>
            <a:r>
              <a:rPr lang="es-MX" dirty="0" smtClean="0">
                <a:solidFill>
                  <a:schemeClr val="bg2">
                    <a:lumMod val="25000"/>
                  </a:schemeClr>
                </a:solidFill>
              </a:rPr>
              <a:t>Fin del ser humano</a:t>
            </a:r>
            <a:endParaRPr lang="es-MX" dirty="0">
              <a:solidFill>
                <a:schemeClr val="bg2">
                  <a:lumMod val="25000"/>
                </a:schemeClr>
              </a:solidFill>
            </a:endParaRPr>
          </a:p>
        </p:txBody>
      </p:sp>
      <p:sp>
        <p:nvSpPr>
          <p:cNvPr id="3" name="2 Marcador de pie de página"/>
          <p:cNvSpPr>
            <a:spLocks noGrp="1"/>
          </p:cNvSpPr>
          <p:nvPr>
            <p:ph type="ftr" sz="quarter" idx="11"/>
          </p:nvPr>
        </p:nvSpPr>
        <p:spPr/>
        <p:txBody>
          <a:bodyPr/>
          <a:lstStyle/>
          <a:p>
            <a:pPr>
              <a:defRPr/>
            </a:pPr>
            <a:r>
              <a:rPr lang="es-MX"/>
              <a:t>MaRoFE</a:t>
            </a:r>
          </a:p>
        </p:txBody>
      </p:sp>
      <p:sp>
        <p:nvSpPr>
          <p:cNvPr id="31750" name="10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12A95C-A660-484A-A1E2-8C02DBF1390C}" type="slidenum">
              <a:rPr lang="es-MX" sz="1500" b="1" smtClean="0">
                <a:solidFill>
                  <a:schemeClr val="tx1"/>
                </a:solidFill>
              </a:rPr>
              <a:pPr fontAlgn="base">
                <a:spcBef>
                  <a:spcPct val="0"/>
                </a:spcBef>
                <a:spcAft>
                  <a:spcPct val="0"/>
                </a:spcAft>
                <a:defRPr/>
              </a:pPr>
              <a:t>22</a:t>
            </a:fld>
            <a:endParaRPr lang="es-MX" sz="1500" b="1" smtClean="0">
              <a:solidFill>
                <a:schemeClr val="tx1"/>
              </a:solidFill>
            </a:endParaRPr>
          </a:p>
        </p:txBody>
      </p:sp>
      <p:sp>
        <p:nvSpPr>
          <p:cNvPr id="4" name="2 Marcador de contenido"/>
          <p:cNvSpPr txBox="1">
            <a:spLocks/>
          </p:cNvSpPr>
          <p:nvPr/>
        </p:nvSpPr>
        <p:spPr>
          <a:xfrm>
            <a:off x="719665" y="1484784"/>
            <a:ext cx="10782300" cy="4176712"/>
          </a:xfrm>
          <a:prstGeom prst="rect">
            <a:avLst/>
          </a:prstGeom>
        </p:spPr>
        <p:txBody>
          <a:bodyPr>
            <a:normAutofit/>
          </a:bodyPr>
          <a:lstStyle/>
          <a:p>
            <a:pPr algn="just" fontAlgn="auto">
              <a:spcBef>
                <a:spcPct val="20000"/>
              </a:spcBef>
              <a:spcAft>
                <a:spcPts val="0"/>
              </a:spcAft>
              <a:buClr>
                <a:schemeClr val="accent3"/>
              </a:buClr>
              <a:buSzPct val="95000"/>
              <a:defRPr/>
            </a:pPr>
            <a:r>
              <a:rPr lang="es-MX" sz="3200" dirty="0">
                <a:latin typeface="+mn-lt"/>
                <a:cs typeface="+mn-cs"/>
              </a:rPr>
              <a:t>Generar un ambiente adecuado para que los seres humanos </a:t>
            </a:r>
            <a:r>
              <a:rPr lang="es-MX" sz="3200" b="1" dirty="0">
                <a:latin typeface="+mn-lt"/>
                <a:cs typeface="+mn-cs"/>
              </a:rPr>
              <a:t>disfruten</a:t>
            </a:r>
            <a:r>
              <a:rPr lang="es-MX" sz="3200" dirty="0">
                <a:latin typeface="+mn-lt"/>
                <a:cs typeface="+mn-cs"/>
              </a:rPr>
              <a:t> de una vida positiva, saludable y creativa. </a:t>
            </a:r>
          </a:p>
        </p:txBody>
      </p:sp>
      <p:sp>
        <p:nvSpPr>
          <p:cNvPr id="31748" name="AutoShape 2" descr="data:image/jpg;base64,/9j/4AAQSkZJRgABAQAAAQABAAD/2wBDAAkGBwgHBgkIBwgKCgkLDRYPDQwMDRsUFRAWIB0iIiAdHx8kKDQsJCYxJx8fLT0tMTU3Ojo6Iys/RD84QzQ5Ojf/2wBDAQoKCg0MDRoPDxo3JR8lNzc3Nzc3Nzc3Nzc3Nzc3Nzc3Nzc3Nzc3Nzc3Nzc3Nzc3Nzc3Nzc3Nzc3Nzc3Nzc3Nzf/wAARCACMALoDASIAAhEBAxEB/8QAHAAAAgMBAQEBAAAAAAAAAAAAAwQCBQYBBwAI/8QAOxAAAgEDAgMECAUDBAIDAAAAAQIDAAQREiEFMUETIlFhBhQycYGRobEjQsHR4QcVUjNDsvAlYlOC8f/EABoBAAIDAQEAAAAAAAAAAAAAAAIEAAEDBQb/xAApEQACAgEDBAEEAgMAAAAAAAAAAQIRAwQSIQUTMUFRFBUiYTJScYGx/9oADAMBAAIRAxEAPwCSF8c+XLNER38aRXvc2PzoqEk4V8Y8a9w4nh4ZSwjd+pFGWU4pCMOeZzTKQuQME/GsZRQ3jlJjcRXPsCjdjA/MClBDMnWjRs/UDFYSXwxqD+UFNijey9RNiyeyQRR49x4UdDjG+1Zucl7NVji/QibOXHdx8K56tMvNSatV7M1EbMRo1Dyoe7ILsxKvs2HNSPhRY4Vb82DT5ANR0L/jvVvI2WsaQv6qP8s1MQ6RyNGwvga7sOWaDc2XtQLA618QKmzAcwfiKidPgc1LLogcVE46VIrnkDUezJokwGmQJINTU5FfFMcxmpBSeQNXZEmCZwp3qBYNuDRhAXPe3NSThk0j4TapuivLK2yfhCby42G3nQ9bVatwS4xuRQv7Ndf41azY/kF4snwZZbZOWWpiOyBwVyatI+HTZ9gD3GmEtbmJe5CrEdc5pmWo+GJ49HXLRWRWd0/sRnHjmmVtriMd9WHwp0LesNLpgHngcqKgaL25Cvjlcil5ZpfoahgivkTjikI54+GaLHFg75p4xxsAVdVJ6hedEW3YINLhvHNYvMMRxcigwByroI8vlT6wAjcDNSFqpIO1A8iD7bEFXfZanoGckEVYC2UDlXy2u/M4oO6g1jYmIGO4XI8jU/Vzj2TTfqy5yMj40RIlBzv86B5GEsYgsJ5YPyqWmFC4ZwWTGpV3IzVtEoZhvy8RWH4ml4vpRc3vDlZ4JGCSIo9sAY1Y99I63WywwteRzS6WOSdM09nfQyWZuHiKxqx9pDnHQ4Hj4VYxtDKgPZjfxXBrIcY9JJeH2byWkUUssezIzcvLFeY8e9OON8ad4DO1tbk5WKA6cf8A2G9czD1HJPyh3LooQ4R+gDawgEFBv40tLwyBzkZU+VZf+nvpDc8X4CYr5zJeWhEbynnIp3UnzxsfEitH6+V57118MpZI7oM5uRRjLbJAZeFlTlGyKXMLxHlmnxxBSMGhSXMTCmoyn4Zg4w9CQl0tuvXwpy3u0UjOAaBJNERsBmlZHTwrTbv8gbtpeNeAqCrD40v63J/ktUrTkDYkVz1o+NUtMR5x9dgOe1TilYsR2cg88bGlVmOKKs56VbiRSG1bJ3BHwqeFYbgEUssxOKIHrNxaDTQcRocZUbcqmsSDktAWSih6BphKgohQ9K72S9D8Kisgxzr4y+FBTD4J9ko5bV0IP8qD2hNdElSmS0MBFPWpCJc+NAD5oqvpI3+HjQSTQS5E/SO5PD+CXE8ZxI2I4/IscH5DJqgslaW1WQ5YbZRWAwvhvVzf2VzxeU+uYtuHQElQw70m3tY6eVZvj17aWUWqMLBZoMgdXPifE+Arha6SyPl8HW0icFaRkvTOa84PemSx4dLa290PxJcBonI+Yz8jWY7BRdA6Bg4zjpXqPA/SKG5iNtfRxvBJtpmwcjzBrL+mHAE4NfC4slZuGXLDsnAyIWyMoT0HMg/ClEklwMTbk7Za/wBPHWLi15EmAskC/HB/mtfNzOPGsd/T4avSKVRvi3Yj5it3NDudq7/SJrs0zja+N5OBAGuOTinRbium1z0FdfuRRz9jKtidOaEX51ZyWnTApOS1lDd1QRWsZxZlKMkJSMw6UPv+BqyW1cDvR5+Vc7B//j+orRZEZ9psCk2OgoqzGkEbzoytUlFEjMeEnnU1lPjSatRFNZNI1UmNCYipC4OKWBHhUwo8KBpB2xhZm8aMkhPOlQMURDQNINNjRY11SaEpJoi7VmzQKhPXlX1nfRPd6TgkcgTXY+9seu1Zm1gvIeJLKpygyrfA0jqptLgZwRT8m+njiuIgpIweYFeW+m/BDd38iqUMUeyrr2HiceNehPei3su22LYIVfE1lxC17cdkGxLKcZPLJPP61y541ke5j8ZuKpGS4Z6NXVt6N3nFpLhOxt39hxgMvXB8c499N8F42qDsmPawMO/G+GUirv8AqvxC34V6OWHArUhXu5RlBsREgLMT72Cg+815raKyW8TqdmGVI8KVzpQaN8VyTPV+BWHCrW7biPDY+x1x6GhDd0e7w91XgnhkOHGgnxrzT0X4NxfjFpcT2HGEgaFwDHLGSDkA8wdvlVlLB6b8PAHqEHEE8ba4XOPMPpPyzW+CeoxxuC4MsscE3U/JvOzHMYI8RXCvlWJt/SriVkdPE+D30AHNhCxA95AxVhY+l9rxS4WzsbiLtW5tzIH709HqCS/OLQq9Hb/B2aRlz0oZQDoKC8hj7rSnvDZ+f0r61R0ZxLfC4Odh2enT9TW2HXxySpL/AIDl0coRts6yef0qOlfCisDncVDaugpiO0zKRYoqxmjBKKqCt3nFI4gKIfGjolEVBRFjrN5jWOMgEooSpBKmBy8+VZPKaqBEJUhHRFBqSrQd0NQIKhHU0RQRXQVzjO42IomKF5AlE+Q6QWxyGaV4VLFc6sBTJrO3WmLljHayEAaiMDJxz2pbhGRcMECurd0DkKUzy3cDGFUG4nayao5FOQVAIYYyahwODXxKNmXGgFjV/LaiaNlYEB1wQeR/Y+dZfiYvLKzn7ByJHxFnGCwJwT5EDP3pTwMo8d9O+OScd9OOJXOT2NqrW9uM8lXOT8WJPxqvsp7ixsGSYZ7oWMnpv/FVfaYYynCtc6mOOQDMMD5D61obxRHZ26MMh3Qhj03J+xpTO1aT9jOKNJ0ejf0tLi04ih5LKM+/GPsK2mthy391ZT+m8EkHBriRlwZbjVg9cLj9K1MqnSSBv4V0tG6wo5+pV5GCjuXjyXILKd9J8/Oh33D+H35DXVrC8uO5MExInucbilo7iIXBjcGNjvgr13OfrTTFmV0V++Dt/wB+VNS2y8oXjKS5TK11veGxdm1ykiA9y4mGMjor49lv/YDB8KXjijidkuLRZZyC7jAjmI8QVOl/eD8KuC7EFZB1x7x41PUir+VVXYDHL3Uk9HDduTHVrJbaaBIUgjjiRnI5LrJJ+ZqhuLG+a4laOZlQuSo18hnanOM3IgtJAGLSCGV1HmvUH3Z+lWsSiSNHOxZQcY5U7uilQi7bso454tZDSAZ5ZogmUF9TqAeXlVR2bmDSF1Ad4YG48vmKLb9+3BbOlmGC3SuE+tT/AKjq6fFey2a6ijCZYEE7t4Vw3yJKwdgFA5Z3x41UYGoh1JJG4H2qLxRvITnB2Bdjy8qH7zN+gloI/JoIb63kGVkHPAB2zXfXYACzShQCSKqAgjilwyq+rSCd6hdRoLWQawcZJ8iDviqfWJ/CC+ij8lz/AHOER5V8lRzPU18nFEVELDUBtIcHI8xWcS7XtVhJGggEnpRWXtldQTkFiCD0OSPrtQPqmX9BLRxLw8RhLdooYM/dyDyxy2pj+6wKChOWUYJFUFuxRwzxadJI5e0fOpKiOzkgYc75OaFdWy/ov6SJZXvEvWYQYWGI+8Uf82xwMisC/GPSPii6pL71FCSRHZ/hkDp3ufxGK2EOiCynmlCqkILMSeQAz9q8/i4h2JKr3pCCQB0G25+YrbDqc2ptILt48XLPSPRVLu2tkM3EL6Vm3JmuXk/5E0/6TXE8FlNcSvriWNn7w3VgpAII99ZDhfEOIdmklzcdnDsMIvX309dQ3N7xCJ4bo3XD5YzDdW7sAF595SBz6EeHuraOmyp8yKlqcclSieJ3xxIkYziMBefkDV5Z3fry21oF1MZUwfiM/eo+lno9ccF49NayN2ySR9rDKBjUvLB8xjB+fWheisbvxWKUKSiMAPNjy+gq86Shb9B43ye08J4rb23C4EZWLAnYLsDkmm7jjKOCkWsEkYbw6iqcjsYISFBUrvj3UG2V0O65V8g/bb41zl1PJFUvBUtPCTY5JdtNcRlu+oXDKCdzRouMwLchz2i6UZSWHPeqOWR0nDqcMr8vHIqUszpIsojUsdip6Gi+6ZTNaWBfXXF42ifTk4YYYD2Ry/eof3YHs+3jIXXnlz2IzVSBMkZIUaTg4A8BvSxupZIzhe+Blcnpn+TU+6Zi/pYFxxK+trm2EbIdnLaVAOVwQR9cVWniVyh0RzzBF2UeApZLp+20OqnCHup8udfHiIBIMYJHMg0EupZm7J9NAdit2t5dKPjfUB0IHh8TTUcSRu6KdIwGCtuOX/7SQu1R4g5zICUz4ZO31FHvn7KVg57oAUHqc+Pz+lcvn2OcEliMUozhjrXc9MkChGMyHWjM+ASAPf8AxUYZ/wAdu3WPST3WPMYo0JMdzImMagWAB+nzq7oqyIKXDGNmBBRXJ3zq5VKBGbtYHQlFXbHMjH8H5VFZ4kWVOzbtEiLYA55b/u1Rsrlbdw8jAq6sFHjgE/xUqyWGkjhXPaxKupSEJ6YH60KCNVdGgZtTAgbeODj6UK1kMrdmzlwpLjUNj3RsPmaIulkWNnILKNWNj4bfKrdrglh5MW7OZGDDOSDsQTiuxa7ayDyLmR5MgE88nNBmmR0mBcPgaSCCPcft8qnbzq0MVtcEMRsDnY7jH3+9UiJ8gfSCOW54TxK2U6WktnAZVB1HBI2+VeWFC80mHkYIqyY2Az7jz5V66s5milUkllIKkHmOn0xXmXGYES7TiEedKzHUoGVOSa7PSMnEovwKapXTL70clmlUKYFwORK9pt7xjFbbhCsssuYY8OgbLKQCTkY0nlyHxrEcNbRcSNhThsB5JCa2PBpi0w3cKBj2cKc/GuxPgTiVn9QbWGb0ZN52bLPBKuoY04Vu6wx8R8qo/QuwRJ+1IyoDEjHgu5+uK2XpnGG9G+KKRqZ0jdR72UHb371n/RSZUsYpW2JR42A6d7f9K5HUZ7VwP6b+PJqFEapmMqQU9kdN8Ui7QtCgjY61O67A45HHx+1chcR3BkLqcFgD0bOcfelYSDNIzAFV3O3LJOfua4vIw3Y+bWLRHGy51rr35jI5fDIpKVoonLM4fQW8cEZ/beux3eeIFmJwYwUJ3IGRy+dcZY55HOrUjyY1j8o5/tVkHEnBCNCPzDIbkFPU/CkRDBNOCSqEkYA6jnt9qXHbWqSdkCBuoOTjbcZz4/pRI2PZwuMYDDUoO+VO9XVMps7Fadncew+BnDYHLHhmmWiRmLK0eknI26UhDK5gAZdWnbHXmdwK+/vaR9wpnTtnIq1ufgu0LsrXQZhgaYyWI/MQ2QfjTonE3EVimJKkam952/el40lkgs3t1zjJfHLahWs4fik86AP6qCMDrp/nNFVgX4JzFl4g6M5VYtRO2w22P2onD7uMStGX1Ig0o2NyNyc0Sdo5eI3tuANQXKtjx5fRj9KrYreSzaRmXBZC+T/jg5NVttcl+y1haSVpnPtB+y367Y/5AUrP+ITGHGqBPwiNtsYP2NCa6laGVo1/EZhoAGxPQ49+9de3lj4haxqScwhSw3yRkEfOiUUirOrfNABNPHh1zpbPQ8vpijXRCzW90jblchT1OCP1oKor8LlJGXUEY593IBPzH1o95C39rYxAMinEbN7uVTi7J6ErR5HkJZWcDHdPXemkd0KSucJqXI8ASc/pSFrbzy8OM+/aa9DatvEfp9aYhY3JuA2ChjDb9BgA1Uoq+CkWaTCCO6kJzmFtIxsCNhWDjdGuDBOhaJnBYkYGCeeR+ta22IuQFEmRvrx1ycfTArFRW7XV9Nbo5VwSYyB7LfDfB610+nqoz/0L5+Wi54YC3EJo5DgB/wDD54JrV8NkzMQJF0jnjcnwqggUQ8ZkhYgyDTq3GdXI8vdV7reznk0BWZE1MOg1Y3+VPZc6UU37MYY/JdekgzwogD8RY9XPnp5bfHNZuYG3VEjQatI1lTzcnJ+uKuOLzdvAWhBZoQckD2tj9KqZ0M1pauFwS6lipzvgb+e9cXU5O5ld/wCByEaiRgHaWmMuVKZAzuuCR06cqs8AOE270ZDEdfCq6QyvYlyFRhFpAG2kAjf50JZ2fiMYUYiBVM+QPP386Wab8GidB2kWNPxDhoW0Bj16/tU7kY4ak1v/ALjDUT+XxBpD1g3E8iMFKAEoep32+go1tMY4FjmDIJAwJ/8AZSQP1FRxpEsdeWGQs2UP5Tj40q+uO3KlhoLRkfMg/T7VW2krfiKP92InPIBuu3jRbqWWRexibXLFcpnAxnINWoc0VuvyPRK8UhLMCc4K89tX81VzWQMrnWBljtg1ZyXMUEhEh1Bo8g5+B392DU4uIcMkiSSSVQ7KCwJ5E86icl4RToNwYheGCJ48s6F1bPLBx9jWdgWTh0RGO9cJqORzwTg/Gr3hkzDhkbDGVIAOOhyD96V4tGupU30xwYTfl38VcHy0W1aDgtJfC8C5MiIGAOMHBH6A0e8T8dpGQ6TF2Yz1HX7mu8JAMMiEZHeGeuyL+9DWR5uOtbuxMSuAF8O6aztuRfhCKrjiaKg/Cjd/iQNvtTvDpkFyY5iwaIFo2IzkMMN9VBqt4uTDxe3WPYGRlPuINMJ7cKkZzkZ6/wCn/NatcX+gfdHSjW8kQkwEwyS7/wCRbP0zTsIjktGtFfUxQyIV5EgLkfI/Sqq+c+uX2TkK4UA9B/0mm+Hja1IJBE+kEHocZFDJcWSIaGN4e0jYK6esBW32ABP70Fomiv2tgCAVRGA2ABA3+lOXe08oAA/DDfHU29Buj/5iXb8sf/EfuaBS5CIeqjhNq9zr3VDHgjOTgjP1rMej0Ky+lkEbZw7jy5mtlx/DcOtgwBDSsh26E/xWWtlWL0s4dLGMM8y58ParoaPJePI/0ZZV+SLWCzE/G5rhsr2DyCXB9oDvA/Wm4nlN1OXiDdqpYDwGnlRLfv8AEuNFtyqnHypi1xojJAJ7UoPdpFZyzOglBCz3PYJG+lgWXKofz/8Ad6jbXUfZoUziFlBDDnvmq3iszrFbMG3DOoz4ZxXbNiljcqpwOyD489qVlG438kUvyoY4jPrMscK957bZRvtkY+xqOIvU4ZAR2oRUYE41cuVAkPZ3NsUxkkKc75AYbVC6b8VE0rp9YlGMeGcUdcJEb9neGspdZRr1JEO74jr9CaYkj1xDDkFZ2C433JHT3ZPxpGH8OWcJtpgyPjirK2GuJ5D7Sdiwx4kipJc2RO0KrcxLxAsFCoEJwu4DHpQJVniia4s5EkOsGRc4bB2Ax8jmoy4ELHA1EI2rqDqb9hU7dtRu4yq6Y8kAeRz+grRJR5BfI1JCwhkmmDBYkVVBOd2yPnj7VmMSjbtAPI1rFQPwq1jJIWW6QPjbOFNUc3+s+Me0fyirxyqyONn/2Q=="/>
          <p:cNvSpPr>
            <a:spLocks noChangeAspect="1" noChangeArrowheads="1"/>
          </p:cNvSpPr>
          <p:nvPr/>
        </p:nvSpPr>
        <p:spPr bwMode="auto">
          <a:xfrm>
            <a:off x="84667" y="-407988"/>
            <a:ext cx="1485900" cy="83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atin typeface="Calibri" pitchFamily="34" charset="0"/>
            </a:endParaRPr>
          </a:p>
        </p:txBody>
      </p:sp>
      <p:pic>
        <p:nvPicPr>
          <p:cNvPr id="31749" name="Picture 6" descr="http://t2.gstatic.com/images?q=tbn:ANd9GcSwJHA7MP9w6UYBRTv5-zOpPDYcj5YCn8U3kTkJwbS0i-hLyF9B6BWOZHEe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3385" y="3297238"/>
            <a:ext cx="5598583" cy="310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11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7581588"/>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68" y="692697"/>
            <a:ext cx="10479617" cy="719137"/>
          </a:xfrm>
        </p:spPr>
        <p:txBody>
          <a:bodyPr rtlCol="0">
            <a:noAutofit/>
          </a:bodyPr>
          <a:lstStyle/>
          <a:p>
            <a:pPr eaLnBrk="1" fontAlgn="auto" hangingPunct="1">
              <a:spcAft>
                <a:spcPts val="0"/>
              </a:spcAft>
              <a:defRPr/>
            </a:pPr>
            <a:r>
              <a:rPr lang="es-MX" dirty="0" smtClean="0">
                <a:solidFill>
                  <a:schemeClr val="bg2">
                    <a:lumMod val="25000"/>
                  </a:schemeClr>
                </a:solidFill>
              </a:rPr>
              <a:t>¿Porqué estos valores?</a:t>
            </a:r>
            <a:endParaRPr lang="es-MX" dirty="0">
              <a:solidFill>
                <a:schemeClr val="bg2">
                  <a:lumMod val="25000"/>
                </a:schemeClr>
              </a:solidFill>
            </a:endParaRPr>
          </a:p>
        </p:txBody>
      </p:sp>
      <p:sp>
        <p:nvSpPr>
          <p:cNvPr id="3" name="2 Marcador de contenido"/>
          <p:cNvSpPr>
            <a:spLocks noGrp="1"/>
          </p:cNvSpPr>
          <p:nvPr>
            <p:ph idx="1"/>
          </p:nvPr>
        </p:nvSpPr>
        <p:spPr>
          <a:xfrm>
            <a:off x="1199456" y="1556793"/>
            <a:ext cx="9985109" cy="2392363"/>
          </a:xfrm>
        </p:spPr>
        <p:txBody>
          <a:bodyPr rtlCol="0">
            <a:normAutofit/>
          </a:bodyPr>
          <a:lstStyle/>
          <a:p>
            <a:pPr algn="ctr" eaLnBrk="1" fontAlgn="auto" hangingPunct="1">
              <a:spcAft>
                <a:spcPts val="0"/>
              </a:spcAft>
              <a:buFont typeface="Arial" pitchFamily="34" charset="0"/>
              <a:buNone/>
              <a:defRPr/>
            </a:pPr>
            <a:r>
              <a:rPr lang="es-MX" sz="2800" dirty="0" smtClean="0"/>
              <a:t>Es </a:t>
            </a:r>
            <a:r>
              <a:rPr lang="es-CO" sz="2800" dirty="0" smtClean="0"/>
              <a:t>con base en su</a:t>
            </a:r>
            <a:r>
              <a:rPr lang="es-CO" sz="2800" b="1" dirty="0" smtClean="0"/>
              <a:t> trascendencia </a:t>
            </a:r>
            <a:r>
              <a:rPr lang="es-CO" sz="2800" dirty="0" smtClean="0"/>
              <a:t>en el ser humano, ya que le permiten formarse y alcanzar su bienestar </a:t>
            </a:r>
            <a:r>
              <a:rPr lang="es-CO" sz="2800" b="1" dirty="0" smtClean="0"/>
              <a:t>físico, psicológico, social y espiritual</a:t>
            </a:r>
            <a:endParaRPr lang="es-MX" sz="2800" dirty="0" smtClean="0"/>
          </a:p>
          <a:p>
            <a:pPr eaLnBrk="1" fontAlgn="auto" hangingPunct="1">
              <a:spcAft>
                <a:spcPts val="0"/>
              </a:spcAft>
              <a:defRPr/>
            </a:pPr>
            <a:endParaRPr lang="es-MX" sz="2800" dirty="0"/>
          </a:p>
        </p:txBody>
      </p:sp>
      <p:sp>
        <p:nvSpPr>
          <p:cNvPr id="4" name="3 Marcador de pie de página"/>
          <p:cNvSpPr>
            <a:spLocks noGrp="1"/>
          </p:cNvSpPr>
          <p:nvPr>
            <p:ph type="ftr" sz="quarter" idx="11"/>
          </p:nvPr>
        </p:nvSpPr>
        <p:spPr/>
        <p:txBody>
          <a:bodyPr/>
          <a:lstStyle/>
          <a:p>
            <a:pPr>
              <a:defRPr/>
            </a:pPr>
            <a:r>
              <a:rPr lang="es-MX"/>
              <a:t>MaRoFE</a:t>
            </a:r>
          </a:p>
        </p:txBody>
      </p:sp>
      <p:sp>
        <p:nvSpPr>
          <p:cNvPr id="43013" name="8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1154C7-2C40-494A-AB46-1F770E4AAEC1}" type="slidenum">
              <a:rPr lang="es-MX" sz="1500" b="1" smtClean="0">
                <a:solidFill>
                  <a:schemeClr val="tx1"/>
                </a:solidFill>
              </a:rPr>
              <a:pPr fontAlgn="base">
                <a:spcBef>
                  <a:spcPct val="0"/>
                </a:spcBef>
                <a:spcAft>
                  <a:spcPct val="0"/>
                </a:spcAft>
                <a:defRPr/>
              </a:pPr>
              <a:t>23</a:t>
            </a:fld>
            <a:endParaRPr lang="es-MX" sz="1500" b="1" smtClean="0">
              <a:solidFill>
                <a:schemeClr val="tx1"/>
              </a:solidFill>
            </a:endParaRPr>
          </a:p>
        </p:txBody>
      </p:sp>
      <p:pic>
        <p:nvPicPr>
          <p:cNvPr id="43012" name="Picture 2" descr="http://t2.gstatic.com/images?q=tbn:ANd9GcQtyjaBIzZ0F1s105ztDuCnYKwXzqdtZRDhVjw-MPk47C1C9Sd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819" y="3674842"/>
            <a:ext cx="3637128" cy="2714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8110066"/>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Oval 4"/>
          <p:cNvSpPr>
            <a:spLocks noChangeArrowheads="1"/>
          </p:cNvSpPr>
          <p:nvPr/>
        </p:nvSpPr>
        <p:spPr bwMode="auto">
          <a:xfrm>
            <a:off x="2446867" y="188914"/>
            <a:ext cx="7200900" cy="1368425"/>
          </a:xfrm>
          <a:prstGeom prst="ellipse">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lgn="ctr"/>
            <a:r>
              <a:rPr lang="es-ES" sz="3600" b="1">
                <a:latin typeface="Calibri" pitchFamily="34" charset="0"/>
              </a:rPr>
              <a:t>El  Ser  Humano</a:t>
            </a:r>
          </a:p>
          <a:p>
            <a:pPr algn="ctr"/>
            <a:r>
              <a:rPr lang="es-ES">
                <a:latin typeface="Calibri" pitchFamily="34" charset="0"/>
              </a:rPr>
              <a:t> </a:t>
            </a:r>
            <a:r>
              <a:rPr lang="es-ES" b="1">
                <a:latin typeface="Calibri" pitchFamily="34" charset="0"/>
              </a:rPr>
              <a:t>T o t a l i d a d          U n i t a r i a</a:t>
            </a:r>
            <a:endParaRPr lang="es-ES" sz="3600" b="1">
              <a:latin typeface="Calibri" pitchFamily="34" charset="0"/>
            </a:endParaRPr>
          </a:p>
          <a:p>
            <a:pPr algn="ctr"/>
            <a:r>
              <a:rPr lang="es-ES" sz="1400" b="1">
                <a:latin typeface="Calibri" pitchFamily="34" charset="0"/>
              </a:rPr>
              <a:t>  </a:t>
            </a:r>
            <a:endParaRPr lang="es-MX" sz="1400" b="1">
              <a:latin typeface="Calibri" pitchFamily="34" charset="0"/>
            </a:endParaRPr>
          </a:p>
        </p:txBody>
      </p:sp>
      <p:sp>
        <p:nvSpPr>
          <p:cNvPr id="159750" name="Rectangle 6"/>
          <p:cNvSpPr>
            <a:spLocks noChangeArrowheads="1"/>
          </p:cNvSpPr>
          <p:nvPr/>
        </p:nvSpPr>
        <p:spPr bwMode="auto">
          <a:xfrm>
            <a:off x="431800" y="2133600"/>
            <a:ext cx="2592917" cy="431800"/>
          </a:xfrm>
          <a:prstGeom prst="rect">
            <a:avLst/>
          </a:prstGeom>
          <a:noFill/>
          <a:ln w="76200">
            <a:solidFill>
              <a:schemeClr val="accent5">
                <a:lumMod val="50000"/>
              </a:schemeClr>
            </a:solidFill>
            <a:miter lim="800000"/>
            <a:headEnd/>
            <a:tailEnd/>
          </a:ln>
        </p:spPr>
        <p:txBody>
          <a:bodyPr/>
          <a:lstStyle/>
          <a:p>
            <a:pPr algn="ctr" fontAlgn="auto">
              <a:spcBef>
                <a:spcPts val="0"/>
              </a:spcBef>
              <a:spcAft>
                <a:spcPts val="0"/>
              </a:spcAft>
              <a:defRPr/>
            </a:pPr>
            <a:r>
              <a:rPr lang="es-MX" sz="2200" b="1" dirty="0">
                <a:cs typeface="+mn-cs"/>
              </a:rPr>
              <a:t>BIOLÓGICO</a:t>
            </a:r>
            <a:endParaRPr lang="es-MX" sz="2200" dirty="0">
              <a:latin typeface="Century" pitchFamily="18" charset="0"/>
              <a:cs typeface="+mn-cs"/>
            </a:endParaRPr>
          </a:p>
        </p:txBody>
      </p:sp>
      <p:sp>
        <p:nvSpPr>
          <p:cNvPr id="159751" name="Rectangle 7"/>
          <p:cNvSpPr>
            <a:spLocks noChangeArrowheads="1"/>
          </p:cNvSpPr>
          <p:nvPr/>
        </p:nvSpPr>
        <p:spPr bwMode="auto">
          <a:xfrm>
            <a:off x="3312585" y="2133600"/>
            <a:ext cx="3168649" cy="431800"/>
          </a:xfrm>
          <a:prstGeom prst="rect">
            <a:avLst/>
          </a:prstGeom>
          <a:noFill/>
          <a:ln w="76200">
            <a:solidFill>
              <a:schemeClr val="accent5">
                <a:lumMod val="50000"/>
              </a:schemeClr>
            </a:solidFill>
            <a:miter lim="800000"/>
            <a:headEnd/>
            <a:tailEnd/>
          </a:ln>
        </p:spPr>
        <p:txBody>
          <a:bodyPr/>
          <a:lstStyle/>
          <a:p>
            <a:pPr algn="ctr" fontAlgn="auto">
              <a:spcBef>
                <a:spcPts val="0"/>
              </a:spcBef>
              <a:spcAft>
                <a:spcPts val="0"/>
              </a:spcAft>
              <a:defRPr/>
            </a:pPr>
            <a:r>
              <a:rPr lang="es-MX" sz="2400" b="1" dirty="0">
                <a:latin typeface="+mn-lt"/>
                <a:cs typeface="+mn-cs"/>
              </a:rPr>
              <a:t>PSICOLÓGICO</a:t>
            </a:r>
            <a:endParaRPr lang="es-MX" sz="2400" dirty="0">
              <a:latin typeface="Century" pitchFamily="18" charset="0"/>
              <a:cs typeface="+mn-cs"/>
            </a:endParaRPr>
          </a:p>
        </p:txBody>
      </p:sp>
      <p:sp>
        <p:nvSpPr>
          <p:cNvPr id="159752" name="Rectangle 8"/>
          <p:cNvSpPr>
            <a:spLocks noChangeArrowheads="1"/>
          </p:cNvSpPr>
          <p:nvPr/>
        </p:nvSpPr>
        <p:spPr bwMode="auto">
          <a:xfrm>
            <a:off x="6864351" y="2133600"/>
            <a:ext cx="2783416" cy="431800"/>
          </a:xfrm>
          <a:prstGeom prst="rect">
            <a:avLst/>
          </a:prstGeom>
          <a:noFill/>
          <a:ln w="76200">
            <a:solidFill>
              <a:schemeClr val="accent5">
                <a:lumMod val="50000"/>
              </a:schemeClr>
            </a:solidFill>
            <a:miter lim="800000"/>
            <a:headEnd/>
            <a:tailEnd/>
          </a:ln>
        </p:spPr>
        <p:txBody>
          <a:bodyPr/>
          <a:lstStyle/>
          <a:p>
            <a:pPr algn="ctr" fontAlgn="auto">
              <a:spcBef>
                <a:spcPts val="0"/>
              </a:spcBef>
              <a:spcAft>
                <a:spcPts val="0"/>
              </a:spcAft>
              <a:defRPr/>
            </a:pPr>
            <a:r>
              <a:rPr lang="es-MX" sz="2400" b="1" dirty="0">
                <a:latin typeface="+mn-lt"/>
                <a:cs typeface="+mn-cs"/>
              </a:rPr>
              <a:t>ESPIRITUAL</a:t>
            </a:r>
            <a:endParaRPr lang="es-MX" sz="2400" dirty="0">
              <a:latin typeface="Century" pitchFamily="18" charset="0"/>
              <a:cs typeface="+mn-cs"/>
            </a:endParaRPr>
          </a:p>
        </p:txBody>
      </p:sp>
      <p:sp>
        <p:nvSpPr>
          <p:cNvPr id="159753" name="Rectangle 9"/>
          <p:cNvSpPr>
            <a:spLocks noChangeArrowheads="1"/>
          </p:cNvSpPr>
          <p:nvPr/>
        </p:nvSpPr>
        <p:spPr bwMode="auto">
          <a:xfrm>
            <a:off x="9840385" y="2133600"/>
            <a:ext cx="2017183" cy="431800"/>
          </a:xfrm>
          <a:prstGeom prst="rect">
            <a:avLst/>
          </a:prstGeom>
          <a:noFill/>
          <a:ln w="76200">
            <a:solidFill>
              <a:schemeClr val="accent5">
                <a:lumMod val="50000"/>
              </a:schemeClr>
            </a:solidFill>
            <a:miter lim="800000"/>
            <a:headEnd/>
            <a:tailEnd/>
          </a:ln>
        </p:spPr>
        <p:txBody>
          <a:bodyPr/>
          <a:lstStyle/>
          <a:p>
            <a:pPr algn="ctr" fontAlgn="auto">
              <a:spcBef>
                <a:spcPts val="0"/>
              </a:spcBef>
              <a:spcAft>
                <a:spcPts val="0"/>
              </a:spcAft>
              <a:defRPr/>
            </a:pPr>
            <a:r>
              <a:rPr lang="es-ES" sz="2400" b="1" dirty="0">
                <a:latin typeface="+mn-lt"/>
                <a:cs typeface="+mn-cs"/>
              </a:rPr>
              <a:t>SOCIAL</a:t>
            </a:r>
            <a:endParaRPr lang="es-MX" sz="2400" dirty="0">
              <a:latin typeface="Century" pitchFamily="18" charset="0"/>
              <a:cs typeface="+mn-cs"/>
            </a:endParaRPr>
          </a:p>
        </p:txBody>
      </p:sp>
      <p:sp>
        <p:nvSpPr>
          <p:cNvPr id="159754" name="Oval 10"/>
          <p:cNvSpPr>
            <a:spLocks noChangeArrowheads="1"/>
          </p:cNvSpPr>
          <p:nvPr/>
        </p:nvSpPr>
        <p:spPr bwMode="auto">
          <a:xfrm>
            <a:off x="4656667" y="3429000"/>
            <a:ext cx="3166533" cy="858838"/>
          </a:xfrm>
          <a:prstGeom prst="ellipse">
            <a:avLst/>
          </a:prstGeom>
          <a:noFill/>
          <a:ln w="762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lgn="ctr"/>
            <a:r>
              <a:rPr lang="es-MX" sz="2400" b="1">
                <a:latin typeface="Calibri" pitchFamily="34" charset="0"/>
              </a:rPr>
              <a:t>VALORES</a:t>
            </a:r>
            <a:endParaRPr lang="es-MX" sz="2400">
              <a:latin typeface="Century" pitchFamily="18" charset="0"/>
            </a:endParaRPr>
          </a:p>
        </p:txBody>
      </p:sp>
      <p:sp>
        <p:nvSpPr>
          <p:cNvPr id="159755" name="Rectangle 11"/>
          <p:cNvSpPr>
            <a:spLocks noChangeArrowheads="1"/>
          </p:cNvSpPr>
          <p:nvPr/>
        </p:nvSpPr>
        <p:spPr bwMode="auto">
          <a:xfrm>
            <a:off x="8401051" y="3068638"/>
            <a:ext cx="3551767" cy="1223962"/>
          </a:xfrm>
          <a:prstGeom prst="rect">
            <a:avLst/>
          </a:prstGeom>
          <a:solidFill>
            <a:schemeClr val="accent1">
              <a:lumMod val="75000"/>
            </a:schemeClr>
          </a:solidFill>
          <a:ln w="9525">
            <a:noFill/>
            <a:miter lim="800000"/>
            <a:headEnd/>
            <a:tailEnd/>
          </a:ln>
        </p:spPr>
        <p:txBody>
          <a:bodyPr/>
          <a:lstStyle/>
          <a:p>
            <a:pPr fontAlgn="auto">
              <a:spcBef>
                <a:spcPts val="0"/>
              </a:spcBef>
              <a:spcAft>
                <a:spcPts val="0"/>
              </a:spcAft>
              <a:defRPr/>
            </a:pPr>
            <a:r>
              <a:rPr lang="es-MX" sz="1500" b="1" dirty="0">
                <a:solidFill>
                  <a:schemeClr val="bg1"/>
                </a:solidFill>
                <a:cs typeface="+mn-cs"/>
              </a:rPr>
              <a:t>Inmutables. </a:t>
            </a:r>
          </a:p>
          <a:p>
            <a:pPr fontAlgn="auto">
              <a:spcBef>
                <a:spcPts val="0"/>
              </a:spcBef>
              <a:spcAft>
                <a:spcPts val="0"/>
              </a:spcAft>
              <a:defRPr/>
            </a:pPr>
            <a:r>
              <a:rPr lang="es-MX" sz="1500" b="1" dirty="0">
                <a:solidFill>
                  <a:schemeClr val="bg1"/>
                </a:solidFill>
                <a:cs typeface="+mn-cs"/>
              </a:rPr>
              <a:t>Permite lograr la identidad                                      </a:t>
            </a:r>
          </a:p>
          <a:p>
            <a:pPr fontAlgn="auto">
              <a:spcBef>
                <a:spcPts val="0"/>
              </a:spcBef>
              <a:spcAft>
                <a:spcPts val="0"/>
              </a:spcAft>
              <a:defRPr/>
            </a:pPr>
            <a:r>
              <a:rPr lang="es-MX" sz="1500" b="1" dirty="0">
                <a:solidFill>
                  <a:schemeClr val="bg1"/>
                </a:solidFill>
                <a:cs typeface="+mn-cs"/>
              </a:rPr>
              <a:t>Cualidad  para acometer empresas difíciles.</a:t>
            </a:r>
            <a:endParaRPr lang="es-MX" sz="1500" dirty="0">
              <a:solidFill>
                <a:schemeClr val="bg1"/>
              </a:solidFill>
              <a:latin typeface="Century" pitchFamily="18" charset="0"/>
              <a:cs typeface="+mn-cs"/>
            </a:endParaRPr>
          </a:p>
        </p:txBody>
      </p:sp>
      <p:sp>
        <p:nvSpPr>
          <p:cNvPr id="159756" name="Rectangle 12"/>
          <p:cNvSpPr>
            <a:spLocks noChangeArrowheads="1"/>
          </p:cNvSpPr>
          <p:nvPr/>
        </p:nvSpPr>
        <p:spPr bwMode="auto">
          <a:xfrm>
            <a:off x="431801" y="3141663"/>
            <a:ext cx="4127500" cy="1117600"/>
          </a:xfrm>
          <a:prstGeom prst="rect">
            <a:avLst/>
          </a:prstGeom>
          <a:solidFill>
            <a:schemeClr val="accent1">
              <a:lumMod val="75000"/>
            </a:schemeClr>
          </a:solidFill>
          <a:ln w="9525">
            <a:noFill/>
            <a:miter lim="800000"/>
            <a:headEnd/>
            <a:tailEnd/>
          </a:ln>
        </p:spPr>
        <p:txBody>
          <a:bodyPr/>
          <a:lstStyle/>
          <a:p>
            <a:pPr fontAlgn="auto">
              <a:spcBef>
                <a:spcPts val="0"/>
              </a:spcBef>
              <a:spcAft>
                <a:spcPts val="0"/>
              </a:spcAft>
              <a:defRPr/>
            </a:pPr>
            <a:r>
              <a:rPr lang="es-MX" sz="1600" b="1" dirty="0">
                <a:solidFill>
                  <a:schemeClr val="bg1"/>
                </a:solidFill>
                <a:latin typeface="+mn-lt"/>
                <a:cs typeface="+mn-cs"/>
              </a:rPr>
              <a:t>Cualidad objetiva y deseable.</a:t>
            </a:r>
          </a:p>
          <a:p>
            <a:pPr fontAlgn="auto">
              <a:spcBef>
                <a:spcPts val="0"/>
              </a:spcBef>
              <a:spcAft>
                <a:spcPts val="0"/>
              </a:spcAft>
              <a:defRPr/>
            </a:pPr>
            <a:r>
              <a:rPr lang="es-MX" sz="1600" b="1" dirty="0">
                <a:solidFill>
                  <a:schemeClr val="bg1"/>
                </a:solidFill>
                <a:latin typeface="+mn-lt"/>
                <a:cs typeface="+mn-cs"/>
              </a:rPr>
              <a:t>Ayuda al desarrollo.</a:t>
            </a:r>
          </a:p>
          <a:p>
            <a:pPr fontAlgn="auto">
              <a:spcBef>
                <a:spcPts val="0"/>
              </a:spcBef>
              <a:spcAft>
                <a:spcPts val="0"/>
              </a:spcAft>
              <a:defRPr/>
            </a:pPr>
            <a:r>
              <a:rPr lang="es-MX" sz="1600" b="1" dirty="0">
                <a:solidFill>
                  <a:schemeClr val="bg1"/>
                </a:solidFill>
                <a:latin typeface="+mn-lt"/>
                <a:cs typeface="+mn-cs"/>
              </a:rPr>
              <a:t>Da sentido a la vida.</a:t>
            </a:r>
          </a:p>
          <a:p>
            <a:pPr fontAlgn="auto">
              <a:spcBef>
                <a:spcPts val="0"/>
              </a:spcBef>
              <a:spcAft>
                <a:spcPts val="0"/>
              </a:spcAft>
              <a:defRPr/>
            </a:pPr>
            <a:r>
              <a:rPr lang="es-MX" sz="1600" b="1" dirty="0">
                <a:solidFill>
                  <a:schemeClr val="bg1"/>
                </a:solidFill>
                <a:latin typeface="+mn-lt"/>
                <a:cs typeface="+mn-cs"/>
              </a:rPr>
              <a:t>Orienta un proyecto de vida</a:t>
            </a:r>
            <a:r>
              <a:rPr lang="es-MX" sz="1600" b="1" dirty="0">
                <a:latin typeface="+mn-lt"/>
                <a:cs typeface="+mn-cs"/>
              </a:rPr>
              <a:t>.</a:t>
            </a:r>
            <a:endParaRPr lang="es-MX" sz="1600" dirty="0">
              <a:latin typeface="Century" pitchFamily="18" charset="0"/>
              <a:cs typeface="+mn-cs"/>
            </a:endParaRPr>
          </a:p>
          <a:p>
            <a:pPr algn="ctr" fontAlgn="auto">
              <a:spcBef>
                <a:spcPts val="0"/>
              </a:spcBef>
              <a:spcAft>
                <a:spcPts val="0"/>
              </a:spcAft>
              <a:defRPr/>
            </a:pPr>
            <a:endParaRPr lang="es-MX" sz="1600" dirty="0">
              <a:latin typeface="Century" pitchFamily="18" charset="0"/>
              <a:cs typeface="+mn-cs"/>
            </a:endParaRPr>
          </a:p>
        </p:txBody>
      </p:sp>
      <p:sp>
        <p:nvSpPr>
          <p:cNvPr id="159757" name="Rectangle 13"/>
          <p:cNvSpPr>
            <a:spLocks noChangeArrowheads="1"/>
          </p:cNvSpPr>
          <p:nvPr/>
        </p:nvSpPr>
        <p:spPr bwMode="auto">
          <a:xfrm>
            <a:off x="239184" y="4797425"/>
            <a:ext cx="2207683" cy="558800"/>
          </a:xfrm>
          <a:prstGeom prst="rect">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ES" sz="2800" b="1" dirty="0">
                <a:latin typeface="+mn-lt"/>
                <a:cs typeface="+mn-cs"/>
              </a:rPr>
              <a:t>FÍSICOS</a:t>
            </a:r>
            <a:endParaRPr lang="es-MX" sz="2800" dirty="0">
              <a:latin typeface="Century" pitchFamily="18" charset="0"/>
              <a:cs typeface="+mn-cs"/>
            </a:endParaRPr>
          </a:p>
        </p:txBody>
      </p:sp>
      <p:sp>
        <p:nvSpPr>
          <p:cNvPr id="159758" name="Rectangle 14"/>
          <p:cNvSpPr>
            <a:spLocks noChangeArrowheads="1"/>
          </p:cNvSpPr>
          <p:nvPr/>
        </p:nvSpPr>
        <p:spPr bwMode="auto">
          <a:xfrm>
            <a:off x="1200151" y="5876925"/>
            <a:ext cx="4415367" cy="647700"/>
          </a:xfrm>
          <a:prstGeom prst="rect">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MX" sz="2800" b="1" dirty="0">
                <a:latin typeface="+mn-lt"/>
                <a:cs typeface="+mn-cs"/>
              </a:rPr>
              <a:t>INTELECTUALES</a:t>
            </a:r>
            <a:endParaRPr lang="es-MX" sz="2800" dirty="0">
              <a:latin typeface="Century" pitchFamily="18" charset="0"/>
              <a:cs typeface="+mn-cs"/>
            </a:endParaRPr>
          </a:p>
        </p:txBody>
      </p:sp>
      <p:sp>
        <p:nvSpPr>
          <p:cNvPr id="159759" name="AutoShape 15"/>
          <p:cNvSpPr>
            <a:spLocks noChangeArrowheads="1"/>
          </p:cNvSpPr>
          <p:nvPr/>
        </p:nvSpPr>
        <p:spPr bwMode="auto">
          <a:xfrm>
            <a:off x="5422900" y="4724401"/>
            <a:ext cx="2878667" cy="631825"/>
          </a:xfrm>
          <a:prstGeom prst="flowChartAlternateProcess">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MX" sz="2800" b="1" dirty="0">
                <a:latin typeface="+mn-lt"/>
                <a:cs typeface="+mn-cs"/>
              </a:rPr>
              <a:t>LIBERTAD</a:t>
            </a:r>
            <a:endParaRPr lang="es-MX" sz="2800" dirty="0">
              <a:latin typeface="Century" pitchFamily="18" charset="0"/>
              <a:cs typeface="+mn-cs"/>
            </a:endParaRPr>
          </a:p>
        </p:txBody>
      </p:sp>
      <p:sp>
        <p:nvSpPr>
          <p:cNvPr id="159760" name="Rectangle 16"/>
          <p:cNvSpPr>
            <a:spLocks noChangeArrowheads="1"/>
          </p:cNvSpPr>
          <p:nvPr/>
        </p:nvSpPr>
        <p:spPr bwMode="auto">
          <a:xfrm>
            <a:off x="2734733" y="4797425"/>
            <a:ext cx="2302933" cy="503238"/>
          </a:xfrm>
          <a:prstGeom prst="rect">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MX" sz="2800" b="1" dirty="0">
                <a:latin typeface="+mn-lt"/>
                <a:cs typeface="+mn-cs"/>
              </a:rPr>
              <a:t>ÉTICOS</a:t>
            </a:r>
            <a:endParaRPr lang="es-MX" sz="2800" dirty="0">
              <a:latin typeface="Century" pitchFamily="18" charset="0"/>
              <a:cs typeface="+mn-cs"/>
            </a:endParaRPr>
          </a:p>
        </p:txBody>
      </p:sp>
      <p:sp>
        <p:nvSpPr>
          <p:cNvPr id="159761" name="Rectangle 17"/>
          <p:cNvSpPr>
            <a:spLocks noChangeArrowheads="1"/>
          </p:cNvSpPr>
          <p:nvPr/>
        </p:nvSpPr>
        <p:spPr bwMode="auto">
          <a:xfrm>
            <a:off x="8688918" y="4724401"/>
            <a:ext cx="3217333" cy="576263"/>
          </a:xfrm>
          <a:prstGeom prst="rect">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MX" sz="2800" b="1" dirty="0">
                <a:latin typeface="+mn-lt"/>
                <a:cs typeface="+mn-cs"/>
              </a:rPr>
              <a:t>RELIGIOSOS</a:t>
            </a:r>
            <a:endParaRPr lang="es-MX" sz="2800" dirty="0">
              <a:latin typeface="Century" pitchFamily="18" charset="0"/>
              <a:cs typeface="+mn-cs"/>
            </a:endParaRPr>
          </a:p>
        </p:txBody>
      </p:sp>
      <p:sp>
        <p:nvSpPr>
          <p:cNvPr id="159762" name="Rectangle 18"/>
          <p:cNvSpPr>
            <a:spLocks noChangeArrowheads="1"/>
          </p:cNvSpPr>
          <p:nvPr/>
        </p:nvSpPr>
        <p:spPr bwMode="auto">
          <a:xfrm>
            <a:off x="6479118" y="5876925"/>
            <a:ext cx="5378449" cy="647700"/>
          </a:xfrm>
          <a:prstGeom prst="rect">
            <a:avLst/>
          </a:prstGeom>
          <a:solidFill>
            <a:schemeClr val="accent1">
              <a:lumMod val="60000"/>
              <a:lumOff val="40000"/>
            </a:schemeClr>
          </a:solidFill>
          <a:ln w="38100">
            <a:solidFill>
              <a:schemeClr val="accent5">
                <a:lumMod val="50000"/>
              </a:schemeClr>
            </a:solidFill>
            <a:miter lim="800000"/>
            <a:headEnd/>
            <a:tailEnd/>
          </a:ln>
        </p:spPr>
        <p:txBody>
          <a:bodyPr/>
          <a:lstStyle/>
          <a:p>
            <a:pPr algn="ctr" fontAlgn="auto">
              <a:spcBef>
                <a:spcPts val="0"/>
              </a:spcBef>
              <a:spcAft>
                <a:spcPts val="0"/>
              </a:spcAft>
              <a:defRPr/>
            </a:pPr>
            <a:r>
              <a:rPr lang="es-ES" sz="2800" b="1" dirty="0">
                <a:latin typeface="+mn-lt"/>
                <a:cs typeface="+mn-cs"/>
              </a:rPr>
              <a:t>AFECTIVO-SOCIALES</a:t>
            </a:r>
            <a:endParaRPr lang="es-MX" sz="2800" dirty="0">
              <a:latin typeface="Century" pitchFamily="18" charset="0"/>
              <a:cs typeface="+mn-cs"/>
            </a:endParaRPr>
          </a:p>
        </p:txBody>
      </p:sp>
      <p:sp>
        <p:nvSpPr>
          <p:cNvPr id="159764" name="Line 20"/>
          <p:cNvSpPr>
            <a:spLocks noChangeShapeType="1"/>
          </p:cNvSpPr>
          <p:nvPr/>
        </p:nvSpPr>
        <p:spPr bwMode="auto">
          <a:xfrm flipH="1">
            <a:off x="4847167" y="1557338"/>
            <a:ext cx="575733" cy="5762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65" name="Line 21"/>
          <p:cNvSpPr>
            <a:spLocks noChangeShapeType="1"/>
          </p:cNvSpPr>
          <p:nvPr/>
        </p:nvSpPr>
        <p:spPr bwMode="auto">
          <a:xfrm>
            <a:off x="7344834" y="1557338"/>
            <a:ext cx="575733" cy="5762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63" name="Line 19"/>
          <p:cNvSpPr>
            <a:spLocks noChangeShapeType="1"/>
          </p:cNvSpPr>
          <p:nvPr/>
        </p:nvSpPr>
        <p:spPr bwMode="auto">
          <a:xfrm flipH="1">
            <a:off x="2159001" y="1341438"/>
            <a:ext cx="1056217" cy="7921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66" name="Line 22"/>
          <p:cNvSpPr>
            <a:spLocks noChangeShapeType="1"/>
          </p:cNvSpPr>
          <p:nvPr/>
        </p:nvSpPr>
        <p:spPr bwMode="auto">
          <a:xfrm>
            <a:off x="8976785" y="1268414"/>
            <a:ext cx="1536700" cy="8651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68" name="Line 24"/>
          <p:cNvSpPr>
            <a:spLocks noChangeShapeType="1"/>
          </p:cNvSpPr>
          <p:nvPr/>
        </p:nvSpPr>
        <p:spPr bwMode="auto">
          <a:xfrm>
            <a:off x="8401051" y="4581525"/>
            <a:ext cx="0" cy="1295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69" name="Line 25"/>
          <p:cNvSpPr>
            <a:spLocks noChangeShapeType="1"/>
          </p:cNvSpPr>
          <p:nvPr/>
        </p:nvSpPr>
        <p:spPr bwMode="auto">
          <a:xfrm flipH="1">
            <a:off x="6864351" y="4581525"/>
            <a:ext cx="15367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0" name="Line 26"/>
          <p:cNvSpPr>
            <a:spLocks noChangeShapeType="1"/>
          </p:cNvSpPr>
          <p:nvPr/>
        </p:nvSpPr>
        <p:spPr bwMode="auto">
          <a:xfrm>
            <a:off x="6864351" y="4221163"/>
            <a:ext cx="0" cy="36036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1" name="Line 27"/>
          <p:cNvSpPr>
            <a:spLocks noChangeShapeType="1"/>
          </p:cNvSpPr>
          <p:nvPr/>
        </p:nvSpPr>
        <p:spPr bwMode="auto">
          <a:xfrm flipH="1">
            <a:off x="5232400" y="4221163"/>
            <a:ext cx="0" cy="16557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72" name="Line 28"/>
          <p:cNvSpPr>
            <a:spLocks noChangeShapeType="1"/>
          </p:cNvSpPr>
          <p:nvPr/>
        </p:nvSpPr>
        <p:spPr bwMode="auto">
          <a:xfrm>
            <a:off x="6000751" y="4292600"/>
            <a:ext cx="0"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73" name="Line 29"/>
          <p:cNvSpPr>
            <a:spLocks noChangeShapeType="1"/>
          </p:cNvSpPr>
          <p:nvPr/>
        </p:nvSpPr>
        <p:spPr bwMode="auto">
          <a:xfrm>
            <a:off x="4847167" y="4005263"/>
            <a:ext cx="0" cy="431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4" name="Line 30"/>
          <p:cNvSpPr>
            <a:spLocks noChangeShapeType="1"/>
          </p:cNvSpPr>
          <p:nvPr/>
        </p:nvSpPr>
        <p:spPr bwMode="auto">
          <a:xfrm flipH="1">
            <a:off x="1488018" y="4437063"/>
            <a:ext cx="3359149"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5" name="Line 31"/>
          <p:cNvSpPr>
            <a:spLocks noChangeShapeType="1"/>
          </p:cNvSpPr>
          <p:nvPr/>
        </p:nvSpPr>
        <p:spPr bwMode="auto">
          <a:xfrm>
            <a:off x="1488017" y="4437063"/>
            <a:ext cx="0" cy="3603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76" name="Line 32"/>
          <p:cNvSpPr>
            <a:spLocks noChangeShapeType="1"/>
          </p:cNvSpPr>
          <p:nvPr/>
        </p:nvSpPr>
        <p:spPr bwMode="auto">
          <a:xfrm>
            <a:off x="5039784" y="4149725"/>
            <a:ext cx="0" cy="647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77" name="Line 33"/>
          <p:cNvSpPr>
            <a:spLocks noChangeShapeType="1"/>
          </p:cNvSpPr>
          <p:nvPr/>
        </p:nvSpPr>
        <p:spPr bwMode="auto">
          <a:xfrm>
            <a:off x="7535333" y="4149725"/>
            <a:ext cx="0" cy="2873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8" name="Line 34"/>
          <p:cNvSpPr>
            <a:spLocks noChangeShapeType="1"/>
          </p:cNvSpPr>
          <p:nvPr/>
        </p:nvSpPr>
        <p:spPr bwMode="auto">
          <a:xfrm>
            <a:off x="7535333" y="4437063"/>
            <a:ext cx="230505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79" name="Line 35"/>
          <p:cNvSpPr>
            <a:spLocks noChangeShapeType="1"/>
          </p:cNvSpPr>
          <p:nvPr/>
        </p:nvSpPr>
        <p:spPr bwMode="auto">
          <a:xfrm>
            <a:off x="9840384" y="4437064"/>
            <a:ext cx="0" cy="2873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80" name="Line 36"/>
          <p:cNvSpPr>
            <a:spLocks noChangeShapeType="1"/>
          </p:cNvSpPr>
          <p:nvPr/>
        </p:nvSpPr>
        <p:spPr bwMode="auto">
          <a:xfrm>
            <a:off x="5712884" y="2565400"/>
            <a:ext cx="0" cy="863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81" name="Line 37"/>
          <p:cNvSpPr>
            <a:spLocks noChangeShapeType="1"/>
          </p:cNvSpPr>
          <p:nvPr/>
        </p:nvSpPr>
        <p:spPr bwMode="auto">
          <a:xfrm flipH="1">
            <a:off x="7152217" y="2565400"/>
            <a:ext cx="0" cy="9350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82" name="Line 38"/>
          <p:cNvSpPr>
            <a:spLocks noChangeShapeType="1"/>
          </p:cNvSpPr>
          <p:nvPr/>
        </p:nvSpPr>
        <p:spPr bwMode="auto">
          <a:xfrm>
            <a:off x="5135033" y="2924176"/>
            <a:ext cx="0" cy="5762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83" name="Line 39"/>
          <p:cNvSpPr>
            <a:spLocks noChangeShapeType="1"/>
          </p:cNvSpPr>
          <p:nvPr/>
        </p:nvSpPr>
        <p:spPr bwMode="auto">
          <a:xfrm flipH="1">
            <a:off x="7535333" y="2924175"/>
            <a:ext cx="0" cy="649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59784" name="Line 40"/>
          <p:cNvSpPr>
            <a:spLocks noChangeShapeType="1"/>
          </p:cNvSpPr>
          <p:nvPr/>
        </p:nvSpPr>
        <p:spPr bwMode="auto">
          <a:xfrm flipH="1">
            <a:off x="1775884" y="2924175"/>
            <a:ext cx="3359149"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85" name="Line 41"/>
          <p:cNvSpPr>
            <a:spLocks noChangeShapeType="1"/>
          </p:cNvSpPr>
          <p:nvPr/>
        </p:nvSpPr>
        <p:spPr bwMode="auto">
          <a:xfrm flipV="1">
            <a:off x="1775884" y="2565401"/>
            <a:ext cx="0" cy="35877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86" name="Line 42"/>
          <p:cNvSpPr>
            <a:spLocks noChangeShapeType="1"/>
          </p:cNvSpPr>
          <p:nvPr/>
        </p:nvSpPr>
        <p:spPr bwMode="auto">
          <a:xfrm>
            <a:off x="7535333" y="2924175"/>
            <a:ext cx="336126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59787" name="Line 43"/>
          <p:cNvSpPr>
            <a:spLocks noChangeShapeType="1"/>
          </p:cNvSpPr>
          <p:nvPr/>
        </p:nvSpPr>
        <p:spPr bwMode="auto">
          <a:xfrm flipV="1">
            <a:off x="10896600" y="2565401"/>
            <a:ext cx="0" cy="35877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 name="1 Marcador de pie de página"/>
          <p:cNvSpPr>
            <a:spLocks noGrp="1"/>
          </p:cNvSpPr>
          <p:nvPr>
            <p:ph type="ftr" sz="quarter" idx="11"/>
          </p:nvPr>
        </p:nvSpPr>
        <p:spPr/>
        <p:txBody>
          <a:bodyPr/>
          <a:lstStyle/>
          <a:p>
            <a:pPr>
              <a:defRPr/>
            </a:pPr>
            <a:r>
              <a:rPr lang="es-MX"/>
              <a:t>MaRoFE</a:t>
            </a:r>
          </a:p>
        </p:txBody>
      </p:sp>
      <p:sp>
        <p:nvSpPr>
          <p:cNvPr id="3" name="2 Marcador de número de diapositiva"/>
          <p:cNvSpPr>
            <a:spLocks noGrp="1"/>
          </p:cNvSpPr>
          <p:nvPr>
            <p:ph type="sldNum" sz="quarter" idx="12"/>
          </p:nvPr>
        </p:nvSpPr>
        <p:spPr/>
        <p:txBody>
          <a:bodyPr/>
          <a:lstStyle/>
          <a:p>
            <a:pPr>
              <a:defRPr/>
            </a:pPr>
            <a:fld id="{C357B6F6-2B17-4DD5-BD7B-6B745FAD8762}" type="slidenum">
              <a:rPr lang="es-MX"/>
              <a:pPr>
                <a:defRPr/>
              </a:pPr>
              <a:t>24</a:t>
            </a:fld>
            <a:endParaRPr lang="es-MX"/>
          </a:p>
        </p:txBody>
      </p:sp>
      <p:pic>
        <p:nvPicPr>
          <p:cNvPr id="43" name="42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4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61664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59763"/>
                                        </p:tgtEl>
                                        <p:attrNameLst>
                                          <p:attrName>style.visibility</p:attrName>
                                        </p:attrNameLst>
                                      </p:cBhvr>
                                      <p:to>
                                        <p:strVal val="visible"/>
                                      </p:to>
                                    </p:set>
                                    <p:anim calcmode="lin" valueType="num">
                                      <p:cBhvr>
                                        <p:cTn id="7" dur="1000" fill="hold"/>
                                        <p:tgtEl>
                                          <p:spTgt spid="159763"/>
                                        </p:tgtEl>
                                        <p:attrNameLst>
                                          <p:attrName>ppt_w</p:attrName>
                                        </p:attrNameLst>
                                      </p:cBhvr>
                                      <p:tavLst>
                                        <p:tav tm="0">
                                          <p:val>
                                            <p:strVal val="#ppt_w*0.70"/>
                                          </p:val>
                                        </p:tav>
                                        <p:tav tm="100000">
                                          <p:val>
                                            <p:strVal val="#ppt_w"/>
                                          </p:val>
                                        </p:tav>
                                      </p:tavLst>
                                    </p:anim>
                                    <p:anim calcmode="lin" valueType="num">
                                      <p:cBhvr>
                                        <p:cTn id="8" dur="1000" fill="hold"/>
                                        <p:tgtEl>
                                          <p:spTgt spid="159763"/>
                                        </p:tgtEl>
                                        <p:attrNameLst>
                                          <p:attrName>ppt_h</p:attrName>
                                        </p:attrNameLst>
                                      </p:cBhvr>
                                      <p:tavLst>
                                        <p:tav tm="0">
                                          <p:val>
                                            <p:strVal val="#ppt_h"/>
                                          </p:val>
                                        </p:tav>
                                        <p:tav tm="100000">
                                          <p:val>
                                            <p:strVal val="#ppt_h"/>
                                          </p:val>
                                        </p:tav>
                                      </p:tavLst>
                                    </p:anim>
                                    <p:animEffect transition="in" filter="fade">
                                      <p:cBhvr>
                                        <p:cTn id="9" dur="1000"/>
                                        <p:tgtEl>
                                          <p:spTgt spid="159763"/>
                                        </p:tgtEl>
                                      </p:cBhvr>
                                    </p:animEffect>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59750"/>
                                        </p:tgtEl>
                                        <p:attrNameLst>
                                          <p:attrName>style.visibility</p:attrName>
                                        </p:attrNameLst>
                                      </p:cBhvr>
                                      <p:to>
                                        <p:strVal val="visible"/>
                                      </p:to>
                                    </p:set>
                                    <p:animEffect transition="in" filter="fade">
                                      <p:cBhvr>
                                        <p:cTn id="13" dur="2000"/>
                                        <p:tgtEl>
                                          <p:spTgt spid="159750"/>
                                        </p:tgtEl>
                                      </p:cBhvr>
                                    </p:animEffect>
                                  </p:childTnLst>
                                </p:cTn>
                              </p:par>
                            </p:childTnLst>
                          </p:cTn>
                        </p:par>
                        <p:par>
                          <p:cTn id="14" fill="hold" nodeType="afterGroup">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159764"/>
                                        </p:tgtEl>
                                        <p:attrNameLst>
                                          <p:attrName>style.visibility</p:attrName>
                                        </p:attrNameLst>
                                      </p:cBhvr>
                                      <p:to>
                                        <p:strVal val="visible"/>
                                      </p:to>
                                    </p:set>
                                    <p:anim calcmode="lin" valueType="num">
                                      <p:cBhvr>
                                        <p:cTn id="17" dur="1000" fill="hold"/>
                                        <p:tgtEl>
                                          <p:spTgt spid="159764"/>
                                        </p:tgtEl>
                                        <p:attrNameLst>
                                          <p:attrName>ppt_w</p:attrName>
                                        </p:attrNameLst>
                                      </p:cBhvr>
                                      <p:tavLst>
                                        <p:tav tm="0">
                                          <p:val>
                                            <p:strVal val="#ppt_w*0.70"/>
                                          </p:val>
                                        </p:tav>
                                        <p:tav tm="100000">
                                          <p:val>
                                            <p:strVal val="#ppt_w"/>
                                          </p:val>
                                        </p:tav>
                                      </p:tavLst>
                                    </p:anim>
                                    <p:anim calcmode="lin" valueType="num">
                                      <p:cBhvr>
                                        <p:cTn id="18" dur="1000" fill="hold"/>
                                        <p:tgtEl>
                                          <p:spTgt spid="159764"/>
                                        </p:tgtEl>
                                        <p:attrNameLst>
                                          <p:attrName>ppt_h</p:attrName>
                                        </p:attrNameLst>
                                      </p:cBhvr>
                                      <p:tavLst>
                                        <p:tav tm="0">
                                          <p:val>
                                            <p:strVal val="#ppt_h"/>
                                          </p:val>
                                        </p:tav>
                                        <p:tav tm="100000">
                                          <p:val>
                                            <p:strVal val="#ppt_h"/>
                                          </p:val>
                                        </p:tav>
                                      </p:tavLst>
                                    </p:anim>
                                    <p:animEffect transition="in" filter="fade">
                                      <p:cBhvr>
                                        <p:cTn id="19" dur="1000"/>
                                        <p:tgtEl>
                                          <p:spTgt spid="159764"/>
                                        </p:tgtEl>
                                      </p:cBhvr>
                                    </p:animEffect>
                                  </p:childTnLst>
                                </p:cTn>
                              </p:par>
                            </p:childTnLst>
                          </p:cTn>
                        </p:par>
                        <p:par>
                          <p:cTn id="20" fill="hold" nodeType="afterGroup">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59751"/>
                                        </p:tgtEl>
                                        <p:attrNameLst>
                                          <p:attrName>style.visibility</p:attrName>
                                        </p:attrNameLst>
                                      </p:cBhvr>
                                      <p:to>
                                        <p:strVal val="visible"/>
                                      </p:to>
                                    </p:set>
                                    <p:animEffect transition="in" filter="fade">
                                      <p:cBhvr>
                                        <p:cTn id="23" dur="2000"/>
                                        <p:tgtEl>
                                          <p:spTgt spid="159751"/>
                                        </p:tgtEl>
                                      </p:cBhvr>
                                    </p:animEffect>
                                  </p:childTnLst>
                                </p:cTn>
                              </p:par>
                            </p:childTnLst>
                          </p:cTn>
                        </p:par>
                        <p:par>
                          <p:cTn id="24" fill="hold" nodeType="afterGroup">
                            <p:stCondLst>
                              <p:cond delay="6000"/>
                            </p:stCondLst>
                            <p:childTnLst>
                              <p:par>
                                <p:cTn id="25" presetID="55" presetClass="entr" presetSubtype="0" fill="hold" grpId="0" nodeType="afterEffect">
                                  <p:stCondLst>
                                    <p:cond delay="0"/>
                                  </p:stCondLst>
                                  <p:childTnLst>
                                    <p:set>
                                      <p:cBhvr>
                                        <p:cTn id="26" dur="1" fill="hold">
                                          <p:stCondLst>
                                            <p:cond delay="0"/>
                                          </p:stCondLst>
                                        </p:cTn>
                                        <p:tgtEl>
                                          <p:spTgt spid="159765"/>
                                        </p:tgtEl>
                                        <p:attrNameLst>
                                          <p:attrName>style.visibility</p:attrName>
                                        </p:attrNameLst>
                                      </p:cBhvr>
                                      <p:to>
                                        <p:strVal val="visible"/>
                                      </p:to>
                                    </p:set>
                                    <p:anim calcmode="lin" valueType="num">
                                      <p:cBhvr>
                                        <p:cTn id="27" dur="1000" fill="hold"/>
                                        <p:tgtEl>
                                          <p:spTgt spid="159765"/>
                                        </p:tgtEl>
                                        <p:attrNameLst>
                                          <p:attrName>ppt_w</p:attrName>
                                        </p:attrNameLst>
                                      </p:cBhvr>
                                      <p:tavLst>
                                        <p:tav tm="0">
                                          <p:val>
                                            <p:strVal val="#ppt_w*0.70"/>
                                          </p:val>
                                        </p:tav>
                                        <p:tav tm="100000">
                                          <p:val>
                                            <p:strVal val="#ppt_w"/>
                                          </p:val>
                                        </p:tav>
                                      </p:tavLst>
                                    </p:anim>
                                    <p:anim calcmode="lin" valueType="num">
                                      <p:cBhvr>
                                        <p:cTn id="28" dur="1000" fill="hold"/>
                                        <p:tgtEl>
                                          <p:spTgt spid="159765"/>
                                        </p:tgtEl>
                                        <p:attrNameLst>
                                          <p:attrName>ppt_h</p:attrName>
                                        </p:attrNameLst>
                                      </p:cBhvr>
                                      <p:tavLst>
                                        <p:tav tm="0">
                                          <p:val>
                                            <p:strVal val="#ppt_h"/>
                                          </p:val>
                                        </p:tav>
                                        <p:tav tm="100000">
                                          <p:val>
                                            <p:strVal val="#ppt_h"/>
                                          </p:val>
                                        </p:tav>
                                      </p:tavLst>
                                    </p:anim>
                                    <p:animEffect transition="in" filter="fade">
                                      <p:cBhvr>
                                        <p:cTn id="29" dur="1000"/>
                                        <p:tgtEl>
                                          <p:spTgt spid="159765"/>
                                        </p:tgtEl>
                                      </p:cBhvr>
                                    </p:animEffect>
                                  </p:childTnLst>
                                </p:cTn>
                              </p:par>
                            </p:childTnLst>
                          </p:cTn>
                        </p:par>
                        <p:par>
                          <p:cTn id="30" fill="hold" nodeType="afterGroup">
                            <p:stCondLst>
                              <p:cond delay="7000"/>
                            </p:stCondLst>
                            <p:childTnLst>
                              <p:par>
                                <p:cTn id="31" presetID="10" presetClass="entr" presetSubtype="0" fill="hold" grpId="0" nodeType="afterEffect">
                                  <p:stCondLst>
                                    <p:cond delay="0"/>
                                  </p:stCondLst>
                                  <p:childTnLst>
                                    <p:set>
                                      <p:cBhvr>
                                        <p:cTn id="32" dur="1" fill="hold">
                                          <p:stCondLst>
                                            <p:cond delay="0"/>
                                          </p:stCondLst>
                                        </p:cTn>
                                        <p:tgtEl>
                                          <p:spTgt spid="159752"/>
                                        </p:tgtEl>
                                        <p:attrNameLst>
                                          <p:attrName>style.visibility</p:attrName>
                                        </p:attrNameLst>
                                      </p:cBhvr>
                                      <p:to>
                                        <p:strVal val="visible"/>
                                      </p:to>
                                    </p:set>
                                    <p:animEffect transition="in" filter="fade">
                                      <p:cBhvr>
                                        <p:cTn id="33" dur="2000"/>
                                        <p:tgtEl>
                                          <p:spTgt spid="159752"/>
                                        </p:tgtEl>
                                      </p:cBhvr>
                                    </p:animEffect>
                                  </p:childTnLst>
                                </p:cTn>
                              </p:par>
                            </p:childTnLst>
                          </p:cTn>
                        </p:par>
                        <p:par>
                          <p:cTn id="34" fill="hold" nodeType="afterGroup">
                            <p:stCondLst>
                              <p:cond delay="9000"/>
                            </p:stCondLst>
                            <p:childTnLst>
                              <p:par>
                                <p:cTn id="35" presetID="55" presetClass="entr" presetSubtype="0" fill="hold" grpId="0" nodeType="afterEffect">
                                  <p:stCondLst>
                                    <p:cond delay="0"/>
                                  </p:stCondLst>
                                  <p:childTnLst>
                                    <p:set>
                                      <p:cBhvr>
                                        <p:cTn id="36" dur="1" fill="hold">
                                          <p:stCondLst>
                                            <p:cond delay="0"/>
                                          </p:stCondLst>
                                        </p:cTn>
                                        <p:tgtEl>
                                          <p:spTgt spid="159766"/>
                                        </p:tgtEl>
                                        <p:attrNameLst>
                                          <p:attrName>style.visibility</p:attrName>
                                        </p:attrNameLst>
                                      </p:cBhvr>
                                      <p:to>
                                        <p:strVal val="visible"/>
                                      </p:to>
                                    </p:set>
                                    <p:anim calcmode="lin" valueType="num">
                                      <p:cBhvr>
                                        <p:cTn id="37" dur="1000" fill="hold"/>
                                        <p:tgtEl>
                                          <p:spTgt spid="159766"/>
                                        </p:tgtEl>
                                        <p:attrNameLst>
                                          <p:attrName>ppt_w</p:attrName>
                                        </p:attrNameLst>
                                      </p:cBhvr>
                                      <p:tavLst>
                                        <p:tav tm="0">
                                          <p:val>
                                            <p:strVal val="#ppt_w*0.70"/>
                                          </p:val>
                                        </p:tav>
                                        <p:tav tm="100000">
                                          <p:val>
                                            <p:strVal val="#ppt_w"/>
                                          </p:val>
                                        </p:tav>
                                      </p:tavLst>
                                    </p:anim>
                                    <p:anim calcmode="lin" valueType="num">
                                      <p:cBhvr>
                                        <p:cTn id="38" dur="1000" fill="hold"/>
                                        <p:tgtEl>
                                          <p:spTgt spid="159766"/>
                                        </p:tgtEl>
                                        <p:attrNameLst>
                                          <p:attrName>ppt_h</p:attrName>
                                        </p:attrNameLst>
                                      </p:cBhvr>
                                      <p:tavLst>
                                        <p:tav tm="0">
                                          <p:val>
                                            <p:strVal val="#ppt_h"/>
                                          </p:val>
                                        </p:tav>
                                        <p:tav tm="100000">
                                          <p:val>
                                            <p:strVal val="#ppt_h"/>
                                          </p:val>
                                        </p:tav>
                                      </p:tavLst>
                                    </p:anim>
                                    <p:animEffect transition="in" filter="fade">
                                      <p:cBhvr>
                                        <p:cTn id="39" dur="1000"/>
                                        <p:tgtEl>
                                          <p:spTgt spid="159766"/>
                                        </p:tgtEl>
                                      </p:cBhvr>
                                    </p:animEffect>
                                  </p:childTnLst>
                                </p:cTn>
                              </p:par>
                            </p:childTnLst>
                          </p:cTn>
                        </p:par>
                        <p:par>
                          <p:cTn id="40" fill="hold" nodeType="afterGroup">
                            <p:stCondLst>
                              <p:cond delay="10000"/>
                            </p:stCondLst>
                            <p:childTnLst>
                              <p:par>
                                <p:cTn id="41" presetID="10" presetClass="entr" presetSubtype="0" fill="hold" grpId="0" nodeType="afterEffect">
                                  <p:stCondLst>
                                    <p:cond delay="0"/>
                                  </p:stCondLst>
                                  <p:childTnLst>
                                    <p:set>
                                      <p:cBhvr>
                                        <p:cTn id="42" dur="1" fill="hold">
                                          <p:stCondLst>
                                            <p:cond delay="0"/>
                                          </p:stCondLst>
                                        </p:cTn>
                                        <p:tgtEl>
                                          <p:spTgt spid="159753"/>
                                        </p:tgtEl>
                                        <p:attrNameLst>
                                          <p:attrName>style.visibility</p:attrName>
                                        </p:attrNameLst>
                                      </p:cBhvr>
                                      <p:to>
                                        <p:strVal val="visible"/>
                                      </p:to>
                                    </p:set>
                                    <p:animEffect transition="in" filter="fade">
                                      <p:cBhvr>
                                        <p:cTn id="43" dur="2000"/>
                                        <p:tgtEl>
                                          <p:spTgt spid="15975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1" fill="hold" grpId="0" nodeType="clickEffect">
                                  <p:stCondLst>
                                    <p:cond delay="0"/>
                                  </p:stCondLst>
                                  <p:childTnLst>
                                    <p:set>
                                      <p:cBhvr>
                                        <p:cTn id="47" dur="1" fill="hold">
                                          <p:stCondLst>
                                            <p:cond delay="0"/>
                                          </p:stCondLst>
                                        </p:cTn>
                                        <p:tgtEl>
                                          <p:spTgt spid="159785"/>
                                        </p:tgtEl>
                                        <p:attrNameLst>
                                          <p:attrName>style.visibility</p:attrName>
                                        </p:attrNameLst>
                                      </p:cBhvr>
                                      <p:to>
                                        <p:strVal val="visible"/>
                                      </p:to>
                                    </p:set>
                                    <p:animEffect transition="in" filter="slide(fromTop)">
                                      <p:cBhvr>
                                        <p:cTn id="48" dur="500"/>
                                        <p:tgtEl>
                                          <p:spTgt spid="159785"/>
                                        </p:tgtEl>
                                      </p:cBhvr>
                                    </p:animEffect>
                                  </p:childTnLst>
                                </p:cTn>
                              </p:par>
                            </p:childTnLst>
                          </p:cTn>
                        </p:par>
                        <p:par>
                          <p:cTn id="49" fill="hold" nodeType="afterGroup">
                            <p:stCondLst>
                              <p:cond delay="500"/>
                            </p:stCondLst>
                            <p:childTnLst>
                              <p:par>
                                <p:cTn id="50" presetID="12" presetClass="entr" presetSubtype="8" fill="hold" grpId="0" nodeType="afterEffect">
                                  <p:stCondLst>
                                    <p:cond delay="0"/>
                                  </p:stCondLst>
                                  <p:childTnLst>
                                    <p:set>
                                      <p:cBhvr>
                                        <p:cTn id="51" dur="1" fill="hold">
                                          <p:stCondLst>
                                            <p:cond delay="0"/>
                                          </p:stCondLst>
                                        </p:cTn>
                                        <p:tgtEl>
                                          <p:spTgt spid="159784"/>
                                        </p:tgtEl>
                                        <p:attrNameLst>
                                          <p:attrName>style.visibility</p:attrName>
                                        </p:attrNameLst>
                                      </p:cBhvr>
                                      <p:to>
                                        <p:strVal val="visible"/>
                                      </p:to>
                                    </p:set>
                                    <p:animEffect transition="in" filter="slide(fromLeft)">
                                      <p:cBhvr>
                                        <p:cTn id="52" dur="500"/>
                                        <p:tgtEl>
                                          <p:spTgt spid="159784"/>
                                        </p:tgtEl>
                                      </p:cBhvr>
                                    </p:animEffect>
                                  </p:childTnLst>
                                </p:cTn>
                              </p:par>
                            </p:childTnLst>
                          </p:cTn>
                        </p:par>
                        <p:par>
                          <p:cTn id="53" fill="hold" nodeType="afterGroup">
                            <p:stCondLst>
                              <p:cond delay="1000"/>
                            </p:stCondLst>
                            <p:childTnLst>
                              <p:par>
                                <p:cTn id="54" presetID="12" presetClass="entr" presetSubtype="1" fill="hold" grpId="0" nodeType="afterEffect">
                                  <p:stCondLst>
                                    <p:cond delay="0"/>
                                  </p:stCondLst>
                                  <p:childTnLst>
                                    <p:set>
                                      <p:cBhvr>
                                        <p:cTn id="55" dur="1" fill="hold">
                                          <p:stCondLst>
                                            <p:cond delay="0"/>
                                          </p:stCondLst>
                                        </p:cTn>
                                        <p:tgtEl>
                                          <p:spTgt spid="159782"/>
                                        </p:tgtEl>
                                        <p:attrNameLst>
                                          <p:attrName>style.visibility</p:attrName>
                                        </p:attrNameLst>
                                      </p:cBhvr>
                                      <p:to>
                                        <p:strVal val="visible"/>
                                      </p:to>
                                    </p:set>
                                    <p:animEffect transition="in" filter="slide(fromTop)">
                                      <p:cBhvr>
                                        <p:cTn id="56" dur="500"/>
                                        <p:tgtEl>
                                          <p:spTgt spid="159782"/>
                                        </p:tgtEl>
                                      </p:cBhvr>
                                    </p:animEffect>
                                  </p:childTnLst>
                                </p:cTn>
                              </p:par>
                            </p:childTnLst>
                          </p:cTn>
                        </p:par>
                        <p:par>
                          <p:cTn id="57" fill="hold" nodeType="afterGroup">
                            <p:stCondLst>
                              <p:cond delay="1500"/>
                            </p:stCondLst>
                            <p:childTnLst>
                              <p:par>
                                <p:cTn id="58" presetID="12" presetClass="entr" presetSubtype="1" fill="hold" grpId="0" nodeType="afterEffect">
                                  <p:stCondLst>
                                    <p:cond delay="0"/>
                                  </p:stCondLst>
                                  <p:childTnLst>
                                    <p:set>
                                      <p:cBhvr>
                                        <p:cTn id="59" dur="1" fill="hold">
                                          <p:stCondLst>
                                            <p:cond delay="0"/>
                                          </p:stCondLst>
                                        </p:cTn>
                                        <p:tgtEl>
                                          <p:spTgt spid="159780"/>
                                        </p:tgtEl>
                                        <p:attrNameLst>
                                          <p:attrName>style.visibility</p:attrName>
                                        </p:attrNameLst>
                                      </p:cBhvr>
                                      <p:to>
                                        <p:strVal val="visible"/>
                                      </p:to>
                                    </p:set>
                                    <p:animEffect transition="in" filter="slide(fromTop)">
                                      <p:cBhvr>
                                        <p:cTn id="60" dur="500"/>
                                        <p:tgtEl>
                                          <p:spTgt spid="159780"/>
                                        </p:tgtEl>
                                      </p:cBhvr>
                                    </p:animEffect>
                                  </p:childTnLst>
                                </p:cTn>
                              </p:par>
                            </p:childTnLst>
                          </p:cTn>
                        </p:par>
                        <p:par>
                          <p:cTn id="61" fill="hold" nodeType="afterGroup">
                            <p:stCondLst>
                              <p:cond delay="2000"/>
                            </p:stCondLst>
                            <p:childTnLst>
                              <p:par>
                                <p:cTn id="62" presetID="12" presetClass="entr" presetSubtype="1" fill="hold" grpId="0" nodeType="afterEffect">
                                  <p:stCondLst>
                                    <p:cond delay="0"/>
                                  </p:stCondLst>
                                  <p:childTnLst>
                                    <p:set>
                                      <p:cBhvr>
                                        <p:cTn id="63" dur="1" fill="hold">
                                          <p:stCondLst>
                                            <p:cond delay="0"/>
                                          </p:stCondLst>
                                        </p:cTn>
                                        <p:tgtEl>
                                          <p:spTgt spid="159781"/>
                                        </p:tgtEl>
                                        <p:attrNameLst>
                                          <p:attrName>style.visibility</p:attrName>
                                        </p:attrNameLst>
                                      </p:cBhvr>
                                      <p:to>
                                        <p:strVal val="visible"/>
                                      </p:to>
                                    </p:set>
                                    <p:animEffect transition="in" filter="slide(fromTop)">
                                      <p:cBhvr>
                                        <p:cTn id="64" dur="500"/>
                                        <p:tgtEl>
                                          <p:spTgt spid="159781"/>
                                        </p:tgtEl>
                                      </p:cBhvr>
                                    </p:animEffect>
                                  </p:childTnLst>
                                </p:cTn>
                              </p:par>
                            </p:childTnLst>
                          </p:cTn>
                        </p:par>
                        <p:par>
                          <p:cTn id="65" fill="hold" nodeType="afterGroup">
                            <p:stCondLst>
                              <p:cond delay="2500"/>
                            </p:stCondLst>
                            <p:childTnLst>
                              <p:par>
                                <p:cTn id="66" presetID="12" presetClass="entr" presetSubtype="1" fill="hold" grpId="0" nodeType="afterEffect">
                                  <p:stCondLst>
                                    <p:cond delay="0"/>
                                  </p:stCondLst>
                                  <p:childTnLst>
                                    <p:set>
                                      <p:cBhvr>
                                        <p:cTn id="67" dur="1" fill="hold">
                                          <p:stCondLst>
                                            <p:cond delay="0"/>
                                          </p:stCondLst>
                                        </p:cTn>
                                        <p:tgtEl>
                                          <p:spTgt spid="159787"/>
                                        </p:tgtEl>
                                        <p:attrNameLst>
                                          <p:attrName>style.visibility</p:attrName>
                                        </p:attrNameLst>
                                      </p:cBhvr>
                                      <p:to>
                                        <p:strVal val="visible"/>
                                      </p:to>
                                    </p:set>
                                    <p:animEffect transition="in" filter="slide(fromTop)">
                                      <p:cBhvr>
                                        <p:cTn id="68" dur="500"/>
                                        <p:tgtEl>
                                          <p:spTgt spid="159787"/>
                                        </p:tgtEl>
                                      </p:cBhvr>
                                    </p:animEffect>
                                  </p:childTnLst>
                                </p:cTn>
                              </p:par>
                            </p:childTnLst>
                          </p:cTn>
                        </p:par>
                        <p:par>
                          <p:cTn id="69" fill="hold" nodeType="afterGroup">
                            <p:stCondLst>
                              <p:cond delay="3000"/>
                            </p:stCondLst>
                            <p:childTnLst>
                              <p:par>
                                <p:cTn id="70" presetID="12" presetClass="entr" presetSubtype="2" fill="hold" grpId="0" nodeType="afterEffect">
                                  <p:stCondLst>
                                    <p:cond delay="0"/>
                                  </p:stCondLst>
                                  <p:childTnLst>
                                    <p:set>
                                      <p:cBhvr>
                                        <p:cTn id="71" dur="1" fill="hold">
                                          <p:stCondLst>
                                            <p:cond delay="0"/>
                                          </p:stCondLst>
                                        </p:cTn>
                                        <p:tgtEl>
                                          <p:spTgt spid="159786"/>
                                        </p:tgtEl>
                                        <p:attrNameLst>
                                          <p:attrName>style.visibility</p:attrName>
                                        </p:attrNameLst>
                                      </p:cBhvr>
                                      <p:to>
                                        <p:strVal val="visible"/>
                                      </p:to>
                                    </p:set>
                                    <p:animEffect transition="in" filter="slide(fromRight)">
                                      <p:cBhvr>
                                        <p:cTn id="72" dur="500"/>
                                        <p:tgtEl>
                                          <p:spTgt spid="159786"/>
                                        </p:tgtEl>
                                      </p:cBhvr>
                                    </p:animEffect>
                                  </p:childTnLst>
                                </p:cTn>
                              </p:par>
                            </p:childTnLst>
                          </p:cTn>
                        </p:par>
                        <p:par>
                          <p:cTn id="73" fill="hold" nodeType="afterGroup">
                            <p:stCondLst>
                              <p:cond delay="3500"/>
                            </p:stCondLst>
                            <p:childTnLst>
                              <p:par>
                                <p:cTn id="74" presetID="12" presetClass="entr" presetSubtype="1" fill="hold" grpId="0" nodeType="afterEffect">
                                  <p:stCondLst>
                                    <p:cond delay="0"/>
                                  </p:stCondLst>
                                  <p:childTnLst>
                                    <p:set>
                                      <p:cBhvr>
                                        <p:cTn id="75" dur="1" fill="hold">
                                          <p:stCondLst>
                                            <p:cond delay="0"/>
                                          </p:stCondLst>
                                        </p:cTn>
                                        <p:tgtEl>
                                          <p:spTgt spid="159783"/>
                                        </p:tgtEl>
                                        <p:attrNameLst>
                                          <p:attrName>style.visibility</p:attrName>
                                        </p:attrNameLst>
                                      </p:cBhvr>
                                      <p:to>
                                        <p:strVal val="visible"/>
                                      </p:to>
                                    </p:set>
                                    <p:animEffect transition="in" filter="slide(fromTop)">
                                      <p:cBhvr>
                                        <p:cTn id="76" dur="500"/>
                                        <p:tgtEl>
                                          <p:spTgt spid="159783"/>
                                        </p:tgtEl>
                                      </p:cBhvr>
                                    </p:animEffect>
                                  </p:childTnLst>
                                </p:cTn>
                              </p:par>
                            </p:childTnLst>
                          </p:cTn>
                        </p:par>
                        <p:par>
                          <p:cTn id="77" fill="hold" nodeType="afterGroup">
                            <p:stCondLst>
                              <p:cond delay="4000"/>
                            </p:stCondLst>
                            <p:childTnLst>
                              <p:par>
                                <p:cTn id="78" presetID="55" presetClass="entr" presetSubtype="0" fill="hold" grpId="0" nodeType="afterEffect">
                                  <p:stCondLst>
                                    <p:cond delay="0"/>
                                  </p:stCondLst>
                                  <p:childTnLst>
                                    <p:set>
                                      <p:cBhvr>
                                        <p:cTn id="79" dur="1" fill="hold">
                                          <p:stCondLst>
                                            <p:cond delay="0"/>
                                          </p:stCondLst>
                                        </p:cTn>
                                        <p:tgtEl>
                                          <p:spTgt spid="159754"/>
                                        </p:tgtEl>
                                        <p:attrNameLst>
                                          <p:attrName>style.visibility</p:attrName>
                                        </p:attrNameLst>
                                      </p:cBhvr>
                                      <p:to>
                                        <p:strVal val="visible"/>
                                      </p:to>
                                    </p:set>
                                    <p:anim calcmode="lin" valueType="num">
                                      <p:cBhvr>
                                        <p:cTn id="80" dur="1000" fill="hold"/>
                                        <p:tgtEl>
                                          <p:spTgt spid="159754"/>
                                        </p:tgtEl>
                                        <p:attrNameLst>
                                          <p:attrName>ppt_w</p:attrName>
                                        </p:attrNameLst>
                                      </p:cBhvr>
                                      <p:tavLst>
                                        <p:tav tm="0">
                                          <p:val>
                                            <p:strVal val="#ppt_w*0.70"/>
                                          </p:val>
                                        </p:tav>
                                        <p:tav tm="100000">
                                          <p:val>
                                            <p:strVal val="#ppt_w"/>
                                          </p:val>
                                        </p:tav>
                                      </p:tavLst>
                                    </p:anim>
                                    <p:anim calcmode="lin" valueType="num">
                                      <p:cBhvr>
                                        <p:cTn id="81" dur="1000" fill="hold"/>
                                        <p:tgtEl>
                                          <p:spTgt spid="159754"/>
                                        </p:tgtEl>
                                        <p:attrNameLst>
                                          <p:attrName>ppt_h</p:attrName>
                                        </p:attrNameLst>
                                      </p:cBhvr>
                                      <p:tavLst>
                                        <p:tav tm="0">
                                          <p:val>
                                            <p:strVal val="#ppt_h"/>
                                          </p:val>
                                        </p:tav>
                                        <p:tav tm="100000">
                                          <p:val>
                                            <p:strVal val="#ppt_h"/>
                                          </p:val>
                                        </p:tav>
                                      </p:tavLst>
                                    </p:anim>
                                    <p:animEffect transition="in" filter="fade">
                                      <p:cBhvr>
                                        <p:cTn id="82" dur="1000"/>
                                        <p:tgtEl>
                                          <p:spTgt spid="15975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12" presetClass="entr" presetSubtype="1" fill="hold" grpId="0" nodeType="clickEffect">
                                  <p:stCondLst>
                                    <p:cond delay="0"/>
                                  </p:stCondLst>
                                  <p:childTnLst>
                                    <p:set>
                                      <p:cBhvr>
                                        <p:cTn id="86" dur="1" fill="hold">
                                          <p:stCondLst>
                                            <p:cond delay="0"/>
                                          </p:stCondLst>
                                        </p:cTn>
                                        <p:tgtEl>
                                          <p:spTgt spid="159773"/>
                                        </p:tgtEl>
                                        <p:attrNameLst>
                                          <p:attrName>style.visibility</p:attrName>
                                        </p:attrNameLst>
                                      </p:cBhvr>
                                      <p:to>
                                        <p:strVal val="visible"/>
                                      </p:to>
                                    </p:set>
                                    <p:animEffect transition="in" filter="slide(fromTop)">
                                      <p:cBhvr>
                                        <p:cTn id="87" dur="500"/>
                                        <p:tgtEl>
                                          <p:spTgt spid="159773"/>
                                        </p:tgtEl>
                                      </p:cBhvr>
                                    </p:animEffect>
                                  </p:childTnLst>
                                </p:cTn>
                              </p:par>
                            </p:childTnLst>
                          </p:cTn>
                        </p:par>
                        <p:par>
                          <p:cTn id="88" fill="hold" nodeType="afterGroup">
                            <p:stCondLst>
                              <p:cond delay="500"/>
                            </p:stCondLst>
                            <p:childTnLst>
                              <p:par>
                                <p:cTn id="89" presetID="12" presetClass="entr" presetSubtype="2" fill="hold" grpId="0" nodeType="afterEffect">
                                  <p:stCondLst>
                                    <p:cond delay="0"/>
                                  </p:stCondLst>
                                  <p:childTnLst>
                                    <p:set>
                                      <p:cBhvr>
                                        <p:cTn id="90" dur="1" fill="hold">
                                          <p:stCondLst>
                                            <p:cond delay="0"/>
                                          </p:stCondLst>
                                        </p:cTn>
                                        <p:tgtEl>
                                          <p:spTgt spid="159774"/>
                                        </p:tgtEl>
                                        <p:attrNameLst>
                                          <p:attrName>style.visibility</p:attrName>
                                        </p:attrNameLst>
                                      </p:cBhvr>
                                      <p:to>
                                        <p:strVal val="visible"/>
                                      </p:to>
                                    </p:set>
                                    <p:animEffect transition="in" filter="slide(fromRight)">
                                      <p:cBhvr>
                                        <p:cTn id="91" dur="500"/>
                                        <p:tgtEl>
                                          <p:spTgt spid="159774"/>
                                        </p:tgtEl>
                                      </p:cBhvr>
                                    </p:animEffect>
                                  </p:childTnLst>
                                </p:cTn>
                              </p:par>
                            </p:childTnLst>
                          </p:cTn>
                        </p:par>
                        <p:par>
                          <p:cTn id="92" fill="hold" nodeType="afterGroup">
                            <p:stCondLst>
                              <p:cond delay="1000"/>
                            </p:stCondLst>
                            <p:childTnLst>
                              <p:par>
                                <p:cTn id="93" presetID="12" presetClass="entr" presetSubtype="1" fill="hold" grpId="0" nodeType="afterEffect">
                                  <p:stCondLst>
                                    <p:cond delay="0"/>
                                  </p:stCondLst>
                                  <p:childTnLst>
                                    <p:set>
                                      <p:cBhvr>
                                        <p:cTn id="94" dur="1" fill="hold">
                                          <p:stCondLst>
                                            <p:cond delay="0"/>
                                          </p:stCondLst>
                                        </p:cTn>
                                        <p:tgtEl>
                                          <p:spTgt spid="159775"/>
                                        </p:tgtEl>
                                        <p:attrNameLst>
                                          <p:attrName>style.visibility</p:attrName>
                                        </p:attrNameLst>
                                      </p:cBhvr>
                                      <p:to>
                                        <p:strVal val="visible"/>
                                      </p:to>
                                    </p:set>
                                    <p:animEffect transition="in" filter="slide(fromTop)">
                                      <p:cBhvr>
                                        <p:cTn id="95" dur="500"/>
                                        <p:tgtEl>
                                          <p:spTgt spid="159775"/>
                                        </p:tgtEl>
                                      </p:cBhvr>
                                    </p:animEffect>
                                  </p:childTnLst>
                                </p:cTn>
                              </p:par>
                            </p:childTnLst>
                          </p:cTn>
                        </p:par>
                        <p:par>
                          <p:cTn id="96" fill="hold" nodeType="afterGroup">
                            <p:stCondLst>
                              <p:cond delay="1500"/>
                            </p:stCondLst>
                            <p:childTnLst>
                              <p:par>
                                <p:cTn id="97" presetID="10" presetClass="entr" presetSubtype="0" fill="hold" grpId="0" nodeType="afterEffect">
                                  <p:stCondLst>
                                    <p:cond delay="0"/>
                                  </p:stCondLst>
                                  <p:childTnLst>
                                    <p:set>
                                      <p:cBhvr>
                                        <p:cTn id="98" dur="1" fill="hold">
                                          <p:stCondLst>
                                            <p:cond delay="0"/>
                                          </p:stCondLst>
                                        </p:cTn>
                                        <p:tgtEl>
                                          <p:spTgt spid="159757"/>
                                        </p:tgtEl>
                                        <p:attrNameLst>
                                          <p:attrName>style.visibility</p:attrName>
                                        </p:attrNameLst>
                                      </p:cBhvr>
                                      <p:to>
                                        <p:strVal val="visible"/>
                                      </p:to>
                                    </p:set>
                                    <p:animEffect transition="in" filter="fade">
                                      <p:cBhvr>
                                        <p:cTn id="99" dur="2000"/>
                                        <p:tgtEl>
                                          <p:spTgt spid="159757"/>
                                        </p:tgtEl>
                                      </p:cBhvr>
                                    </p:animEffect>
                                  </p:childTnLst>
                                </p:cTn>
                              </p:par>
                            </p:childTnLst>
                          </p:cTn>
                        </p:par>
                        <p:par>
                          <p:cTn id="100" fill="hold" nodeType="afterGroup">
                            <p:stCondLst>
                              <p:cond delay="3500"/>
                            </p:stCondLst>
                            <p:childTnLst>
                              <p:par>
                                <p:cTn id="101" presetID="12" presetClass="entr" presetSubtype="1" fill="hold" grpId="0" nodeType="afterEffect">
                                  <p:stCondLst>
                                    <p:cond delay="0"/>
                                  </p:stCondLst>
                                  <p:childTnLst>
                                    <p:set>
                                      <p:cBhvr>
                                        <p:cTn id="102" dur="1" fill="hold">
                                          <p:stCondLst>
                                            <p:cond delay="0"/>
                                          </p:stCondLst>
                                        </p:cTn>
                                        <p:tgtEl>
                                          <p:spTgt spid="159776"/>
                                        </p:tgtEl>
                                        <p:attrNameLst>
                                          <p:attrName>style.visibility</p:attrName>
                                        </p:attrNameLst>
                                      </p:cBhvr>
                                      <p:to>
                                        <p:strVal val="visible"/>
                                      </p:to>
                                    </p:set>
                                    <p:animEffect transition="in" filter="slide(fromTop)">
                                      <p:cBhvr>
                                        <p:cTn id="103" dur="500"/>
                                        <p:tgtEl>
                                          <p:spTgt spid="159776"/>
                                        </p:tgtEl>
                                      </p:cBhvr>
                                    </p:animEffect>
                                  </p:childTnLst>
                                </p:cTn>
                              </p:par>
                            </p:childTnLst>
                          </p:cTn>
                        </p:par>
                        <p:par>
                          <p:cTn id="104" fill="hold" nodeType="afterGroup">
                            <p:stCondLst>
                              <p:cond delay="4000"/>
                            </p:stCondLst>
                            <p:childTnLst>
                              <p:par>
                                <p:cTn id="105" presetID="10" presetClass="entr" presetSubtype="0" fill="hold" grpId="0" nodeType="afterEffect">
                                  <p:stCondLst>
                                    <p:cond delay="0"/>
                                  </p:stCondLst>
                                  <p:childTnLst>
                                    <p:set>
                                      <p:cBhvr>
                                        <p:cTn id="106" dur="1" fill="hold">
                                          <p:stCondLst>
                                            <p:cond delay="0"/>
                                          </p:stCondLst>
                                        </p:cTn>
                                        <p:tgtEl>
                                          <p:spTgt spid="159760"/>
                                        </p:tgtEl>
                                        <p:attrNameLst>
                                          <p:attrName>style.visibility</p:attrName>
                                        </p:attrNameLst>
                                      </p:cBhvr>
                                      <p:to>
                                        <p:strVal val="visible"/>
                                      </p:to>
                                    </p:set>
                                    <p:animEffect transition="in" filter="fade">
                                      <p:cBhvr>
                                        <p:cTn id="107" dur="2000"/>
                                        <p:tgtEl>
                                          <p:spTgt spid="159760"/>
                                        </p:tgtEl>
                                      </p:cBhvr>
                                    </p:animEffect>
                                  </p:childTnLst>
                                </p:cTn>
                              </p:par>
                            </p:childTnLst>
                          </p:cTn>
                        </p:par>
                        <p:par>
                          <p:cTn id="108" fill="hold" nodeType="afterGroup">
                            <p:stCondLst>
                              <p:cond delay="6000"/>
                            </p:stCondLst>
                            <p:childTnLst>
                              <p:par>
                                <p:cTn id="109" presetID="12" presetClass="entr" presetSubtype="1" fill="hold" grpId="0" nodeType="afterEffect">
                                  <p:stCondLst>
                                    <p:cond delay="0"/>
                                  </p:stCondLst>
                                  <p:childTnLst>
                                    <p:set>
                                      <p:cBhvr>
                                        <p:cTn id="110" dur="1" fill="hold">
                                          <p:stCondLst>
                                            <p:cond delay="0"/>
                                          </p:stCondLst>
                                        </p:cTn>
                                        <p:tgtEl>
                                          <p:spTgt spid="159771"/>
                                        </p:tgtEl>
                                        <p:attrNameLst>
                                          <p:attrName>style.visibility</p:attrName>
                                        </p:attrNameLst>
                                      </p:cBhvr>
                                      <p:to>
                                        <p:strVal val="visible"/>
                                      </p:to>
                                    </p:set>
                                    <p:animEffect transition="in" filter="slide(fromTop)">
                                      <p:cBhvr>
                                        <p:cTn id="111" dur="500"/>
                                        <p:tgtEl>
                                          <p:spTgt spid="159771"/>
                                        </p:tgtEl>
                                      </p:cBhvr>
                                    </p:animEffect>
                                  </p:childTnLst>
                                </p:cTn>
                              </p:par>
                            </p:childTnLst>
                          </p:cTn>
                        </p:par>
                        <p:par>
                          <p:cTn id="112" fill="hold" nodeType="afterGroup">
                            <p:stCondLst>
                              <p:cond delay="6500"/>
                            </p:stCondLst>
                            <p:childTnLst>
                              <p:par>
                                <p:cTn id="113" presetID="10" presetClass="entr" presetSubtype="0" fill="hold" grpId="0" nodeType="afterEffect">
                                  <p:stCondLst>
                                    <p:cond delay="0"/>
                                  </p:stCondLst>
                                  <p:childTnLst>
                                    <p:set>
                                      <p:cBhvr>
                                        <p:cTn id="114" dur="1" fill="hold">
                                          <p:stCondLst>
                                            <p:cond delay="0"/>
                                          </p:stCondLst>
                                        </p:cTn>
                                        <p:tgtEl>
                                          <p:spTgt spid="159758"/>
                                        </p:tgtEl>
                                        <p:attrNameLst>
                                          <p:attrName>style.visibility</p:attrName>
                                        </p:attrNameLst>
                                      </p:cBhvr>
                                      <p:to>
                                        <p:strVal val="visible"/>
                                      </p:to>
                                    </p:set>
                                    <p:animEffect transition="in" filter="fade">
                                      <p:cBhvr>
                                        <p:cTn id="115" dur="2000"/>
                                        <p:tgtEl>
                                          <p:spTgt spid="159758"/>
                                        </p:tgtEl>
                                      </p:cBhvr>
                                    </p:animEffect>
                                  </p:childTnLst>
                                </p:cTn>
                              </p:par>
                            </p:childTnLst>
                          </p:cTn>
                        </p:par>
                        <p:par>
                          <p:cTn id="116" fill="hold" nodeType="afterGroup">
                            <p:stCondLst>
                              <p:cond delay="8500"/>
                            </p:stCondLst>
                            <p:childTnLst>
                              <p:par>
                                <p:cTn id="117" presetID="12" presetClass="entr" presetSubtype="1" fill="hold" grpId="0" nodeType="afterEffect">
                                  <p:stCondLst>
                                    <p:cond delay="0"/>
                                  </p:stCondLst>
                                  <p:childTnLst>
                                    <p:set>
                                      <p:cBhvr>
                                        <p:cTn id="118" dur="1" fill="hold">
                                          <p:stCondLst>
                                            <p:cond delay="0"/>
                                          </p:stCondLst>
                                        </p:cTn>
                                        <p:tgtEl>
                                          <p:spTgt spid="159772"/>
                                        </p:tgtEl>
                                        <p:attrNameLst>
                                          <p:attrName>style.visibility</p:attrName>
                                        </p:attrNameLst>
                                      </p:cBhvr>
                                      <p:to>
                                        <p:strVal val="visible"/>
                                      </p:to>
                                    </p:set>
                                    <p:animEffect transition="in" filter="slide(fromTop)">
                                      <p:cBhvr>
                                        <p:cTn id="119" dur="500"/>
                                        <p:tgtEl>
                                          <p:spTgt spid="159772"/>
                                        </p:tgtEl>
                                      </p:cBhvr>
                                    </p:animEffect>
                                  </p:childTnLst>
                                </p:cTn>
                              </p:par>
                            </p:childTnLst>
                          </p:cTn>
                        </p:par>
                        <p:par>
                          <p:cTn id="120" fill="hold" nodeType="afterGroup">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159759"/>
                                        </p:tgtEl>
                                        <p:attrNameLst>
                                          <p:attrName>style.visibility</p:attrName>
                                        </p:attrNameLst>
                                      </p:cBhvr>
                                      <p:to>
                                        <p:strVal val="visible"/>
                                      </p:to>
                                    </p:set>
                                    <p:animEffect transition="in" filter="fade">
                                      <p:cBhvr>
                                        <p:cTn id="123" dur="2000"/>
                                        <p:tgtEl>
                                          <p:spTgt spid="159759"/>
                                        </p:tgtEl>
                                      </p:cBhvr>
                                    </p:animEffect>
                                  </p:childTnLst>
                                </p:cTn>
                              </p:par>
                            </p:childTnLst>
                          </p:cTn>
                        </p:par>
                        <p:par>
                          <p:cTn id="124" fill="hold" nodeType="afterGroup">
                            <p:stCondLst>
                              <p:cond delay="11000"/>
                            </p:stCondLst>
                            <p:childTnLst>
                              <p:par>
                                <p:cTn id="125" presetID="12" presetClass="entr" presetSubtype="1" fill="hold" grpId="0" nodeType="afterEffect">
                                  <p:stCondLst>
                                    <p:cond delay="0"/>
                                  </p:stCondLst>
                                  <p:childTnLst>
                                    <p:set>
                                      <p:cBhvr>
                                        <p:cTn id="126" dur="1" fill="hold">
                                          <p:stCondLst>
                                            <p:cond delay="0"/>
                                          </p:stCondLst>
                                        </p:cTn>
                                        <p:tgtEl>
                                          <p:spTgt spid="159770"/>
                                        </p:tgtEl>
                                        <p:attrNameLst>
                                          <p:attrName>style.visibility</p:attrName>
                                        </p:attrNameLst>
                                      </p:cBhvr>
                                      <p:to>
                                        <p:strVal val="visible"/>
                                      </p:to>
                                    </p:set>
                                    <p:animEffect transition="in" filter="slide(fromTop)">
                                      <p:cBhvr>
                                        <p:cTn id="127" dur="500"/>
                                        <p:tgtEl>
                                          <p:spTgt spid="159770"/>
                                        </p:tgtEl>
                                      </p:cBhvr>
                                    </p:animEffect>
                                  </p:childTnLst>
                                </p:cTn>
                              </p:par>
                            </p:childTnLst>
                          </p:cTn>
                        </p:par>
                        <p:par>
                          <p:cTn id="128" fill="hold" nodeType="afterGroup">
                            <p:stCondLst>
                              <p:cond delay="11500"/>
                            </p:stCondLst>
                            <p:childTnLst>
                              <p:par>
                                <p:cTn id="129" presetID="12" presetClass="entr" presetSubtype="8" fill="hold" grpId="0" nodeType="afterEffect">
                                  <p:stCondLst>
                                    <p:cond delay="0"/>
                                  </p:stCondLst>
                                  <p:childTnLst>
                                    <p:set>
                                      <p:cBhvr>
                                        <p:cTn id="130" dur="1" fill="hold">
                                          <p:stCondLst>
                                            <p:cond delay="0"/>
                                          </p:stCondLst>
                                        </p:cTn>
                                        <p:tgtEl>
                                          <p:spTgt spid="159769"/>
                                        </p:tgtEl>
                                        <p:attrNameLst>
                                          <p:attrName>style.visibility</p:attrName>
                                        </p:attrNameLst>
                                      </p:cBhvr>
                                      <p:to>
                                        <p:strVal val="visible"/>
                                      </p:to>
                                    </p:set>
                                    <p:animEffect transition="in" filter="slide(fromLeft)">
                                      <p:cBhvr>
                                        <p:cTn id="131" dur="500"/>
                                        <p:tgtEl>
                                          <p:spTgt spid="159769"/>
                                        </p:tgtEl>
                                      </p:cBhvr>
                                    </p:animEffect>
                                  </p:childTnLst>
                                </p:cTn>
                              </p:par>
                            </p:childTnLst>
                          </p:cTn>
                        </p:par>
                        <p:par>
                          <p:cTn id="132" fill="hold" nodeType="afterGroup">
                            <p:stCondLst>
                              <p:cond delay="12000"/>
                            </p:stCondLst>
                            <p:childTnLst>
                              <p:par>
                                <p:cTn id="133" presetID="12" presetClass="entr" presetSubtype="1" fill="hold" grpId="0" nodeType="afterEffect">
                                  <p:stCondLst>
                                    <p:cond delay="0"/>
                                  </p:stCondLst>
                                  <p:childTnLst>
                                    <p:set>
                                      <p:cBhvr>
                                        <p:cTn id="134" dur="1" fill="hold">
                                          <p:stCondLst>
                                            <p:cond delay="0"/>
                                          </p:stCondLst>
                                        </p:cTn>
                                        <p:tgtEl>
                                          <p:spTgt spid="159768"/>
                                        </p:tgtEl>
                                        <p:attrNameLst>
                                          <p:attrName>style.visibility</p:attrName>
                                        </p:attrNameLst>
                                      </p:cBhvr>
                                      <p:to>
                                        <p:strVal val="visible"/>
                                      </p:to>
                                    </p:set>
                                    <p:animEffect transition="in" filter="slide(fromTop)">
                                      <p:cBhvr>
                                        <p:cTn id="135" dur="500"/>
                                        <p:tgtEl>
                                          <p:spTgt spid="159768"/>
                                        </p:tgtEl>
                                      </p:cBhvr>
                                    </p:animEffect>
                                  </p:childTnLst>
                                </p:cTn>
                              </p:par>
                            </p:childTnLst>
                          </p:cTn>
                        </p:par>
                        <p:par>
                          <p:cTn id="136" fill="hold" nodeType="afterGroup">
                            <p:stCondLst>
                              <p:cond delay="12500"/>
                            </p:stCondLst>
                            <p:childTnLst>
                              <p:par>
                                <p:cTn id="137" presetID="10" presetClass="entr" presetSubtype="0" fill="hold" grpId="0" nodeType="afterEffect">
                                  <p:stCondLst>
                                    <p:cond delay="0"/>
                                  </p:stCondLst>
                                  <p:childTnLst>
                                    <p:set>
                                      <p:cBhvr>
                                        <p:cTn id="138" dur="1" fill="hold">
                                          <p:stCondLst>
                                            <p:cond delay="0"/>
                                          </p:stCondLst>
                                        </p:cTn>
                                        <p:tgtEl>
                                          <p:spTgt spid="159762"/>
                                        </p:tgtEl>
                                        <p:attrNameLst>
                                          <p:attrName>style.visibility</p:attrName>
                                        </p:attrNameLst>
                                      </p:cBhvr>
                                      <p:to>
                                        <p:strVal val="visible"/>
                                      </p:to>
                                    </p:set>
                                    <p:animEffect transition="in" filter="fade">
                                      <p:cBhvr>
                                        <p:cTn id="139" dur="2000"/>
                                        <p:tgtEl>
                                          <p:spTgt spid="159762"/>
                                        </p:tgtEl>
                                      </p:cBhvr>
                                    </p:animEffect>
                                  </p:childTnLst>
                                </p:cTn>
                              </p:par>
                            </p:childTnLst>
                          </p:cTn>
                        </p:par>
                        <p:par>
                          <p:cTn id="140" fill="hold" nodeType="afterGroup">
                            <p:stCondLst>
                              <p:cond delay="14500"/>
                            </p:stCondLst>
                            <p:childTnLst>
                              <p:par>
                                <p:cTn id="141" presetID="12" presetClass="entr" presetSubtype="1" fill="hold" grpId="0" nodeType="afterEffect">
                                  <p:stCondLst>
                                    <p:cond delay="0"/>
                                  </p:stCondLst>
                                  <p:childTnLst>
                                    <p:set>
                                      <p:cBhvr>
                                        <p:cTn id="142" dur="1" fill="hold">
                                          <p:stCondLst>
                                            <p:cond delay="0"/>
                                          </p:stCondLst>
                                        </p:cTn>
                                        <p:tgtEl>
                                          <p:spTgt spid="159777"/>
                                        </p:tgtEl>
                                        <p:attrNameLst>
                                          <p:attrName>style.visibility</p:attrName>
                                        </p:attrNameLst>
                                      </p:cBhvr>
                                      <p:to>
                                        <p:strVal val="visible"/>
                                      </p:to>
                                    </p:set>
                                    <p:animEffect transition="in" filter="slide(fromTop)">
                                      <p:cBhvr>
                                        <p:cTn id="143" dur="500"/>
                                        <p:tgtEl>
                                          <p:spTgt spid="159777"/>
                                        </p:tgtEl>
                                      </p:cBhvr>
                                    </p:animEffect>
                                  </p:childTnLst>
                                </p:cTn>
                              </p:par>
                            </p:childTnLst>
                          </p:cTn>
                        </p:par>
                        <p:par>
                          <p:cTn id="144" fill="hold" nodeType="afterGroup">
                            <p:stCondLst>
                              <p:cond delay="15000"/>
                            </p:stCondLst>
                            <p:childTnLst>
                              <p:par>
                                <p:cTn id="145" presetID="12" presetClass="entr" presetSubtype="8" fill="hold" grpId="0" nodeType="afterEffect">
                                  <p:stCondLst>
                                    <p:cond delay="0"/>
                                  </p:stCondLst>
                                  <p:childTnLst>
                                    <p:set>
                                      <p:cBhvr>
                                        <p:cTn id="146" dur="1" fill="hold">
                                          <p:stCondLst>
                                            <p:cond delay="0"/>
                                          </p:stCondLst>
                                        </p:cTn>
                                        <p:tgtEl>
                                          <p:spTgt spid="159778"/>
                                        </p:tgtEl>
                                        <p:attrNameLst>
                                          <p:attrName>style.visibility</p:attrName>
                                        </p:attrNameLst>
                                      </p:cBhvr>
                                      <p:to>
                                        <p:strVal val="visible"/>
                                      </p:to>
                                    </p:set>
                                    <p:animEffect transition="in" filter="slide(fromLeft)">
                                      <p:cBhvr>
                                        <p:cTn id="147" dur="500"/>
                                        <p:tgtEl>
                                          <p:spTgt spid="159778"/>
                                        </p:tgtEl>
                                      </p:cBhvr>
                                    </p:animEffect>
                                  </p:childTnLst>
                                </p:cTn>
                              </p:par>
                            </p:childTnLst>
                          </p:cTn>
                        </p:par>
                        <p:par>
                          <p:cTn id="148" fill="hold" nodeType="afterGroup">
                            <p:stCondLst>
                              <p:cond delay="15500"/>
                            </p:stCondLst>
                            <p:childTnLst>
                              <p:par>
                                <p:cTn id="149" presetID="12" presetClass="entr" presetSubtype="1" fill="hold" grpId="0" nodeType="afterEffect">
                                  <p:stCondLst>
                                    <p:cond delay="0"/>
                                  </p:stCondLst>
                                  <p:childTnLst>
                                    <p:set>
                                      <p:cBhvr>
                                        <p:cTn id="150" dur="1" fill="hold">
                                          <p:stCondLst>
                                            <p:cond delay="0"/>
                                          </p:stCondLst>
                                        </p:cTn>
                                        <p:tgtEl>
                                          <p:spTgt spid="159779"/>
                                        </p:tgtEl>
                                        <p:attrNameLst>
                                          <p:attrName>style.visibility</p:attrName>
                                        </p:attrNameLst>
                                      </p:cBhvr>
                                      <p:to>
                                        <p:strVal val="visible"/>
                                      </p:to>
                                    </p:set>
                                    <p:animEffect transition="in" filter="slide(fromTop)">
                                      <p:cBhvr>
                                        <p:cTn id="151" dur="500"/>
                                        <p:tgtEl>
                                          <p:spTgt spid="159779"/>
                                        </p:tgtEl>
                                      </p:cBhvr>
                                    </p:animEffect>
                                  </p:childTnLst>
                                </p:cTn>
                              </p:par>
                            </p:childTnLst>
                          </p:cTn>
                        </p:par>
                        <p:par>
                          <p:cTn id="152" fill="hold" nodeType="afterGroup">
                            <p:stCondLst>
                              <p:cond delay="16000"/>
                            </p:stCondLst>
                            <p:childTnLst>
                              <p:par>
                                <p:cTn id="153" presetID="10" presetClass="entr" presetSubtype="0" fill="hold" grpId="0" nodeType="afterEffect">
                                  <p:stCondLst>
                                    <p:cond delay="0"/>
                                  </p:stCondLst>
                                  <p:childTnLst>
                                    <p:set>
                                      <p:cBhvr>
                                        <p:cTn id="154" dur="1" fill="hold">
                                          <p:stCondLst>
                                            <p:cond delay="0"/>
                                          </p:stCondLst>
                                        </p:cTn>
                                        <p:tgtEl>
                                          <p:spTgt spid="159761"/>
                                        </p:tgtEl>
                                        <p:attrNameLst>
                                          <p:attrName>style.visibility</p:attrName>
                                        </p:attrNameLst>
                                      </p:cBhvr>
                                      <p:to>
                                        <p:strVal val="visible"/>
                                      </p:to>
                                    </p:set>
                                    <p:animEffect transition="in" filter="fade">
                                      <p:cBhvr>
                                        <p:cTn id="155" dur="2000"/>
                                        <p:tgtEl>
                                          <p:spTgt spid="159761"/>
                                        </p:tgtEl>
                                      </p:cBhvr>
                                    </p:animEffect>
                                  </p:childTnLst>
                                </p:cTn>
                              </p:par>
                            </p:childTnLst>
                          </p:cTn>
                        </p:par>
                      </p:childTnLst>
                    </p:cTn>
                  </p:par>
                  <p:par>
                    <p:cTn id="156" fill="hold" nodeType="clickPar">
                      <p:stCondLst>
                        <p:cond delay="indefinite"/>
                      </p:stCondLst>
                      <p:childTnLst>
                        <p:par>
                          <p:cTn id="157" fill="hold" nodeType="withGroup">
                            <p:stCondLst>
                              <p:cond delay="0"/>
                            </p:stCondLst>
                            <p:childTnLst>
                              <p:par>
                                <p:cTn id="158" presetID="21" presetClass="entr" presetSubtype="1" fill="hold" grpId="0" nodeType="clickEffect">
                                  <p:stCondLst>
                                    <p:cond delay="0"/>
                                  </p:stCondLst>
                                  <p:childTnLst>
                                    <p:set>
                                      <p:cBhvr>
                                        <p:cTn id="159" dur="1" fill="hold">
                                          <p:stCondLst>
                                            <p:cond delay="0"/>
                                          </p:stCondLst>
                                        </p:cTn>
                                        <p:tgtEl>
                                          <p:spTgt spid="159756"/>
                                        </p:tgtEl>
                                        <p:attrNameLst>
                                          <p:attrName>style.visibility</p:attrName>
                                        </p:attrNameLst>
                                      </p:cBhvr>
                                      <p:to>
                                        <p:strVal val="visible"/>
                                      </p:to>
                                    </p:set>
                                    <p:animEffect transition="in" filter="wheel(1)">
                                      <p:cBhvr>
                                        <p:cTn id="160" dur="2000"/>
                                        <p:tgtEl>
                                          <p:spTgt spid="159756"/>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21" presetClass="entr" presetSubtype="1" fill="hold" grpId="0" nodeType="clickEffect">
                                  <p:stCondLst>
                                    <p:cond delay="0"/>
                                  </p:stCondLst>
                                  <p:childTnLst>
                                    <p:set>
                                      <p:cBhvr>
                                        <p:cTn id="164" dur="1" fill="hold">
                                          <p:stCondLst>
                                            <p:cond delay="0"/>
                                          </p:stCondLst>
                                        </p:cTn>
                                        <p:tgtEl>
                                          <p:spTgt spid="159755"/>
                                        </p:tgtEl>
                                        <p:attrNameLst>
                                          <p:attrName>style.visibility</p:attrName>
                                        </p:attrNameLst>
                                      </p:cBhvr>
                                      <p:to>
                                        <p:strVal val="visible"/>
                                      </p:to>
                                    </p:set>
                                    <p:animEffect transition="in" filter="wheel(1)">
                                      <p:cBhvr>
                                        <p:cTn id="165" dur="2000"/>
                                        <p:tgtEl>
                                          <p:spTgt spid="159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0" grpId="0" animBg="1"/>
      <p:bldP spid="159751" grpId="0" animBg="1"/>
      <p:bldP spid="159752" grpId="0" animBg="1"/>
      <p:bldP spid="159753" grpId="0" animBg="1"/>
      <p:bldP spid="159754" grpId="0" animBg="1"/>
      <p:bldP spid="159755" grpId="0" animBg="1"/>
      <p:bldP spid="159756" grpId="0" animBg="1"/>
      <p:bldP spid="159757" grpId="0" animBg="1"/>
      <p:bldP spid="159758" grpId="0" animBg="1"/>
      <p:bldP spid="159759" grpId="0" animBg="1"/>
      <p:bldP spid="159760" grpId="0" animBg="1"/>
      <p:bldP spid="159761" grpId="0" animBg="1"/>
      <p:bldP spid="159762" grpId="0" animBg="1"/>
      <p:bldP spid="159764" grpId="0" animBg="1"/>
      <p:bldP spid="159765" grpId="0" animBg="1"/>
      <p:bldP spid="159763" grpId="0" animBg="1"/>
      <p:bldP spid="159766" grpId="0" animBg="1"/>
      <p:bldP spid="159768" grpId="0" animBg="1"/>
      <p:bldP spid="159769" grpId="0" animBg="1"/>
      <p:bldP spid="159770" grpId="0" animBg="1"/>
      <p:bldP spid="159771" grpId="0" animBg="1"/>
      <p:bldP spid="159772" grpId="0" animBg="1"/>
      <p:bldP spid="159773" grpId="0" animBg="1"/>
      <p:bldP spid="159774" grpId="0" animBg="1"/>
      <p:bldP spid="159775" grpId="0" animBg="1"/>
      <p:bldP spid="159776" grpId="0" animBg="1"/>
      <p:bldP spid="159777" grpId="0" animBg="1"/>
      <p:bldP spid="159778" grpId="0" animBg="1"/>
      <p:bldP spid="159779" grpId="0" animBg="1"/>
      <p:bldP spid="159780" grpId="0" animBg="1"/>
      <p:bldP spid="159781" grpId="0" animBg="1"/>
      <p:bldP spid="159782" grpId="0" animBg="1"/>
      <p:bldP spid="159783" grpId="0" animBg="1"/>
      <p:bldP spid="159784" grpId="0" animBg="1"/>
      <p:bldP spid="159785" grpId="0" animBg="1"/>
      <p:bldP spid="159786" grpId="0" animBg="1"/>
      <p:bldP spid="15978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103446" y="504934"/>
            <a:ext cx="9148233" cy="839788"/>
          </a:xfrm>
        </p:spPr>
        <p:txBody>
          <a:bodyPr rtlCol="0">
            <a:normAutofit/>
          </a:bodyPr>
          <a:lstStyle/>
          <a:p>
            <a:pPr algn="l" eaLnBrk="1" fontAlgn="auto" hangingPunct="1">
              <a:spcAft>
                <a:spcPts val="0"/>
              </a:spcAft>
              <a:defRPr/>
            </a:pPr>
            <a:r>
              <a:rPr lang="es-MX" sz="4000" dirty="0">
                <a:solidFill>
                  <a:schemeClr val="tx2">
                    <a:lumMod val="75000"/>
                  </a:schemeClr>
                </a:solidFill>
              </a:rPr>
              <a:t>V</a:t>
            </a:r>
            <a:r>
              <a:rPr lang="es-MX" sz="4000" dirty="0" smtClean="0">
                <a:solidFill>
                  <a:schemeClr val="tx2">
                    <a:lumMod val="75000"/>
                  </a:schemeClr>
                </a:solidFill>
              </a:rPr>
              <a:t>irtudes humanas</a:t>
            </a:r>
            <a:endParaRPr lang="es-MX" sz="4000" dirty="0">
              <a:solidFill>
                <a:schemeClr val="tx2">
                  <a:lumMod val="75000"/>
                </a:schemeClr>
              </a:solidFill>
            </a:endParaRPr>
          </a:p>
        </p:txBody>
      </p:sp>
      <p:sp>
        <p:nvSpPr>
          <p:cNvPr id="3" name="2 Marcador de contenido"/>
          <p:cNvSpPr>
            <a:spLocks noGrp="1"/>
          </p:cNvSpPr>
          <p:nvPr>
            <p:ph idx="1"/>
          </p:nvPr>
        </p:nvSpPr>
        <p:spPr>
          <a:xfrm>
            <a:off x="623393" y="2348707"/>
            <a:ext cx="6337300" cy="1150937"/>
          </a:xfrm>
        </p:spPr>
        <p:txBody>
          <a:bodyPr rtlCol="0">
            <a:normAutofit fontScale="92500" lnSpcReduction="20000"/>
          </a:bodyPr>
          <a:lstStyle/>
          <a:p>
            <a:pPr algn="ctr" eaLnBrk="1" fontAlgn="auto" hangingPunct="1">
              <a:spcAft>
                <a:spcPts val="0"/>
              </a:spcAft>
              <a:buFont typeface="Arial" pitchFamily="34" charset="0"/>
              <a:buNone/>
              <a:defRPr/>
            </a:pPr>
            <a:r>
              <a:rPr lang="es-MX" sz="2800" b="1" dirty="0" smtClean="0"/>
              <a:t>	</a:t>
            </a:r>
          </a:p>
          <a:p>
            <a:pPr algn="just" eaLnBrk="1" fontAlgn="auto" hangingPunct="1">
              <a:spcAft>
                <a:spcPts val="0"/>
              </a:spcAft>
              <a:buFont typeface="Arial" pitchFamily="34" charset="0"/>
              <a:buNone/>
              <a:defRPr/>
            </a:pPr>
            <a:r>
              <a:rPr lang="es-MX" sz="2800" b="1" dirty="0" smtClean="0"/>
              <a:t>	</a:t>
            </a:r>
            <a:r>
              <a:rPr lang="es-MX" sz="2800" dirty="0" smtClean="0"/>
              <a:t>Es la disposición habitual y firme para hacer el bien</a:t>
            </a:r>
          </a:p>
          <a:p>
            <a:pPr eaLnBrk="1" fontAlgn="auto" hangingPunct="1">
              <a:spcAft>
                <a:spcPts val="0"/>
              </a:spcAft>
              <a:buFont typeface="Arial" pitchFamily="34" charset="0"/>
              <a:buNone/>
              <a:defRPr/>
            </a:pPr>
            <a:endParaRPr lang="es-MX" sz="2800" dirty="0"/>
          </a:p>
        </p:txBody>
      </p:sp>
      <p:sp>
        <p:nvSpPr>
          <p:cNvPr id="2" name="1 Marcador de pie de página"/>
          <p:cNvSpPr>
            <a:spLocks noGrp="1"/>
          </p:cNvSpPr>
          <p:nvPr>
            <p:ph type="ftr" sz="quarter" idx="11"/>
          </p:nvPr>
        </p:nvSpPr>
        <p:spPr/>
        <p:txBody>
          <a:bodyPr/>
          <a:lstStyle/>
          <a:p>
            <a:pPr>
              <a:defRPr/>
            </a:pPr>
            <a:r>
              <a:rPr lang="es-MX"/>
              <a:t>MaRoFE</a:t>
            </a:r>
          </a:p>
        </p:txBody>
      </p:sp>
      <p:sp>
        <p:nvSpPr>
          <p:cNvPr id="47111" name="7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B8F167-E93F-487A-A8AA-DA7A7FDB6D88}" type="slidenum">
              <a:rPr lang="es-MX" sz="1500" b="1" smtClean="0">
                <a:solidFill>
                  <a:schemeClr val="tx1"/>
                </a:solidFill>
              </a:rPr>
              <a:pPr fontAlgn="base">
                <a:spcBef>
                  <a:spcPct val="0"/>
                </a:spcBef>
                <a:spcAft>
                  <a:spcPct val="0"/>
                </a:spcAft>
                <a:defRPr/>
              </a:pPr>
              <a:t>25</a:t>
            </a:fld>
            <a:endParaRPr lang="es-MX" sz="1500" b="1" smtClean="0">
              <a:solidFill>
                <a:schemeClr val="tx1"/>
              </a:solidFill>
            </a:endParaRPr>
          </a:p>
        </p:txBody>
      </p:sp>
      <p:sp>
        <p:nvSpPr>
          <p:cNvPr id="4" name="2 Marcador de contenido"/>
          <p:cNvSpPr txBox="1">
            <a:spLocks/>
          </p:cNvSpPr>
          <p:nvPr/>
        </p:nvSpPr>
        <p:spPr>
          <a:xfrm>
            <a:off x="6000751" y="3501008"/>
            <a:ext cx="5376333" cy="2922588"/>
          </a:xfrm>
          <a:prstGeom prst="rect">
            <a:avLst/>
          </a:prstGeom>
        </p:spPr>
        <p:txBody>
          <a:bodyPr/>
          <a:lstStyle/>
          <a:p>
            <a:pPr marL="274320" indent="-274320" algn="just" fontAlgn="auto">
              <a:spcBef>
                <a:spcPct val="20000"/>
              </a:spcBef>
              <a:spcAft>
                <a:spcPts val="0"/>
              </a:spcAft>
              <a:buClr>
                <a:schemeClr val="accent3"/>
              </a:buClr>
              <a:buSzPct val="95000"/>
              <a:defRPr/>
            </a:pPr>
            <a:r>
              <a:rPr lang="es-MX" sz="2400" b="1" dirty="0">
                <a:latin typeface="+mn-lt"/>
                <a:cs typeface="+mn-cs"/>
              </a:rPr>
              <a:t>	</a:t>
            </a:r>
            <a:r>
              <a:rPr lang="es-MX" sz="2400" dirty="0">
                <a:latin typeface="+mn-lt"/>
                <a:cs typeface="+mn-cs"/>
              </a:rPr>
              <a:t>Son perfecciones habituales, estables del entendimiento y de la voluntad, que</a:t>
            </a:r>
            <a:r>
              <a:rPr lang="es-MX" sz="2400" b="1" dirty="0">
                <a:latin typeface="+mn-lt"/>
                <a:cs typeface="+mn-cs"/>
              </a:rPr>
              <a:t> regulan los actos</a:t>
            </a:r>
            <a:r>
              <a:rPr lang="es-MX" sz="2400" dirty="0">
                <a:latin typeface="+mn-lt"/>
                <a:cs typeface="+mn-cs"/>
              </a:rPr>
              <a:t>, ordenan las pasiones y guían nuestra conducta conforme con la </a:t>
            </a:r>
            <a:r>
              <a:rPr lang="es-MX" sz="2400" b="1" dirty="0">
                <a:latin typeface="+mn-lt"/>
                <a:cs typeface="+mn-cs"/>
              </a:rPr>
              <a:t>razón.</a:t>
            </a:r>
          </a:p>
          <a:p>
            <a:pPr marL="274320" indent="-274320" algn="just" fontAlgn="auto">
              <a:spcBef>
                <a:spcPct val="20000"/>
              </a:spcBef>
              <a:spcAft>
                <a:spcPts val="0"/>
              </a:spcAft>
              <a:buClr>
                <a:schemeClr val="accent3"/>
              </a:buClr>
              <a:buSzPct val="95000"/>
              <a:buFont typeface="Wingdings 2"/>
              <a:buNone/>
              <a:defRPr/>
            </a:pPr>
            <a:endParaRPr lang="es-MX" sz="2400" dirty="0">
              <a:latin typeface="+mn-lt"/>
              <a:cs typeface="+mn-cs"/>
            </a:endParaRPr>
          </a:p>
          <a:p>
            <a:pPr marL="274320" indent="-274320" fontAlgn="auto">
              <a:spcBef>
                <a:spcPct val="20000"/>
              </a:spcBef>
              <a:spcAft>
                <a:spcPts val="0"/>
              </a:spcAft>
              <a:buClr>
                <a:schemeClr val="accent3"/>
              </a:buClr>
              <a:buSzPct val="95000"/>
              <a:buFont typeface="Wingdings 2"/>
              <a:buNone/>
              <a:defRPr/>
            </a:pPr>
            <a:endParaRPr lang="es-MX" sz="2400" dirty="0">
              <a:latin typeface="+mn-lt"/>
              <a:cs typeface="+mn-cs"/>
            </a:endParaRPr>
          </a:p>
        </p:txBody>
      </p:sp>
      <p:pic>
        <p:nvPicPr>
          <p:cNvPr id="47109" name="Picture 2" descr="http://t2.gstatic.com/images?q=tbn:ANd9GcSB6co3JDqoz5VBfoVP5kBC9h8_2DOtqUiNrlBfglAKUxGGKS0M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378" y="1412776"/>
            <a:ext cx="3173668" cy="1584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4" descr="http://t2.gstatic.com/images?q=tbn:ANd9GcTgNDL-q_6_x2nM0orPhmqiSFMxngpdHVcWSBgxJkb7Pd_-c3Xcj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7541" y="3734527"/>
            <a:ext cx="3168352" cy="211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0503575"/>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67" y="764704"/>
            <a:ext cx="9984317" cy="781050"/>
          </a:xfrm>
        </p:spPr>
        <p:txBody>
          <a:bodyPr rtlCol="0">
            <a:noAutofit/>
          </a:bodyPr>
          <a:lstStyle/>
          <a:p>
            <a:pPr eaLnBrk="1" fontAlgn="auto" hangingPunct="1">
              <a:spcAft>
                <a:spcPts val="0"/>
              </a:spcAft>
              <a:defRPr/>
            </a:pPr>
            <a:r>
              <a:rPr lang="es-MX" dirty="0">
                <a:solidFill>
                  <a:schemeClr val="tx2">
                    <a:lumMod val="75000"/>
                  </a:schemeClr>
                </a:solidFill>
              </a:rPr>
              <a:t>D</a:t>
            </a:r>
            <a:r>
              <a:rPr lang="es-MX" dirty="0" smtClean="0">
                <a:solidFill>
                  <a:schemeClr val="tx2">
                    <a:lumMod val="75000"/>
                  </a:schemeClr>
                </a:solidFill>
              </a:rPr>
              <a:t>e los valores a las virtudes</a:t>
            </a:r>
            <a:endParaRPr lang="es-MX" dirty="0">
              <a:solidFill>
                <a:schemeClr val="tx2">
                  <a:lumMod val="75000"/>
                </a:schemeClr>
              </a:solidFill>
            </a:endParaRPr>
          </a:p>
        </p:txBody>
      </p:sp>
      <p:sp>
        <p:nvSpPr>
          <p:cNvPr id="3" name="2 Marcador de pie de página"/>
          <p:cNvSpPr>
            <a:spLocks noGrp="1"/>
          </p:cNvSpPr>
          <p:nvPr>
            <p:ph type="ftr" sz="quarter" idx="11"/>
          </p:nvPr>
        </p:nvSpPr>
        <p:spPr/>
        <p:txBody>
          <a:bodyPr/>
          <a:lstStyle/>
          <a:p>
            <a:pPr>
              <a:defRPr/>
            </a:pPr>
            <a:r>
              <a:rPr lang="es-MX"/>
              <a:t>MaRoFE</a:t>
            </a:r>
          </a:p>
        </p:txBody>
      </p:sp>
      <p:sp>
        <p:nvSpPr>
          <p:cNvPr id="52229" name="9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B676CD-5E4D-4CB2-BB1C-0B8CBCDC50A5}" type="slidenum">
              <a:rPr lang="es-MX" sz="1500" b="1" smtClean="0">
                <a:solidFill>
                  <a:schemeClr val="tx1"/>
                </a:solidFill>
              </a:rPr>
              <a:pPr fontAlgn="base">
                <a:spcBef>
                  <a:spcPct val="0"/>
                </a:spcBef>
                <a:spcAft>
                  <a:spcPct val="0"/>
                </a:spcAft>
                <a:defRPr/>
              </a:pPr>
              <a:t>26</a:t>
            </a:fld>
            <a:endParaRPr lang="es-MX" sz="1500" b="1" smtClean="0">
              <a:solidFill>
                <a:schemeClr val="tx1"/>
              </a:solidFill>
            </a:endParaRPr>
          </a:p>
        </p:txBody>
      </p:sp>
      <p:sp>
        <p:nvSpPr>
          <p:cNvPr id="4" name="2 Marcador de contenido"/>
          <p:cNvSpPr txBox="1">
            <a:spLocks/>
          </p:cNvSpPr>
          <p:nvPr/>
        </p:nvSpPr>
        <p:spPr>
          <a:xfrm>
            <a:off x="5327651" y="2852738"/>
            <a:ext cx="6625167" cy="2906712"/>
          </a:xfrm>
          <a:prstGeom prst="rect">
            <a:avLst/>
          </a:prstGeom>
        </p:spPr>
        <p:txBody>
          <a:bodyPr/>
          <a:lstStyle/>
          <a:p>
            <a:pPr algn="ctr" fontAlgn="auto">
              <a:spcBef>
                <a:spcPts val="0"/>
              </a:spcBef>
              <a:spcAft>
                <a:spcPts val="0"/>
              </a:spcAft>
              <a:defRPr/>
            </a:pPr>
            <a:endParaRPr lang="es-MX" sz="2800" dirty="0">
              <a:latin typeface="+mn-lt"/>
              <a:cs typeface="+mn-cs"/>
            </a:endParaRPr>
          </a:p>
          <a:p>
            <a:pPr algn="ctr" fontAlgn="auto">
              <a:spcBef>
                <a:spcPts val="0"/>
              </a:spcBef>
              <a:spcAft>
                <a:spcPts val="0"/>
              </a:spcAft>
              <a:defRPr/>
            </a:pPr>
            <a:r>
              <a:rPr lang="es-MX" sz="2800" b="1" dirty="0">
                <a:latin typeface="+mn-lt"/>
                <a:cs typeface="+mn-cs"/>
              </a:rPr>
              <a:t>Los valores </a:t>
            </a:r>
            <a:r>
              <a:rPr lang="es-MX" sz="2800" dirty="0">
                <a:latin typeface="+mn-lt"/>
                <a:cs typeface="+mn-cs"/>
              </a:rPr>
              <a:t>dicen lo que es ético, bueno, valido, competente, adecuado o deseable y se van generando y </a:t>
            </a:r>
            <a:r>
              <a:rPr lang="es-MX" sz="2800" b="1" dirty="0">
                <a:latin typeface="+mn-lt"/>
                <a:cs typeface="+mn-cs"/>
              </a:rPr>
              <a:t>reforzando a lo largo de la vida.</a:t>
            </a:r>
          </a:p>
          <a:p>
            <a:pPr algn="ctr" fontAlgn="auto">
              <a:spcBef>
                <a:spcPts val="0"/>
              </a:spcBef>
              <a:spcAft>
                <a:spcPts val="0"/>
              </a:spcAft>
              <a:defRPr/>
            </a:pPr>
            <a:r>
              <a:rPr lang="es-MX" sz="2800" dirty="0">
                <a:latin typeface="+mn-lt"/>
                <a:cs typeface="+mn-cs"/>
              </a:rPr>
              <a:t> </a:t>
            </a:r>
          </a:p>
        </p:txBody>
      </p:sp>
      <p:pic>
        <p:nvPicPr>
          <p:cNvPr id="52228" name="Picture 2" descr="http://t1.gstatic.com/images?q=tbn:ANd9GcQtvSkq7QFo79DCzW2C9GDDiHCQnEUZBg4r8v5rEbyQvAQKaP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2" y="1988840"/>
            <a:ext cx="4184649"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800318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35792" y="620688"/>
            <a:ext cx="10431793" cy="781050"/>
          </a:xfrm>
        </p:spPr>
        <p:txBody>
          <a:bodyPr rtlCol="0">
            <a:noAutofit/>
          </a:bodyPr>
          <a:lstStyle/>
          <a:p>
            <a:pPr eaLnBrk="1" fontAlgn="auto" hangingPunct="1">
              <a:spcAft>
                <a:spcPts val="0"/>
              </a:spcAft>
              <a:defRPr/>
            </a:pPr>
            <a:r>
              <a:rPr lang="es-MX" dirty="0">
                <a:solidFill>
                  <a:schemeClr val="tx2">
                    <a:lumMod val="75000"/>
                  </a:schemeClr>
                </a:solidFill>
              </a:rPr>
              <a:t>D</a:t>
            </a:r>
            <a:r>
              <a:rPr lang="es-MX" dirty="0" smtClean="0">
                <a:solidFill>
                  <a:schemeClr val="tx2">
                    <a:lumMod val="75000"/>
                  </a:schemeClr>
                </a:solidFill>
              </a:rPr>
              <a:t>e los valores a las virtudes</a:t>
            </a:r>
            <a:endParaRPr lang="es-MX" dirty="0">
              <a:solidFill>
                <a:schemeClr val="tx2">
                  <a:lumMod val="75000"/>
                </a:schemeClr>
              </a:solidFill>
            </a:endParaRPr>
          </a:p>
        </p:txBody>
      </p:sp>
      <p:sp>
        <p:nvSpPr>
          <p:cNvPr id="3" name="2 Marcador de pie de página"/>
          <p:cNvSpPr>
            <a:spLocks noGrp="1"/>
          </p:cNvSpPr>
          <p:nvPr>
            <p:ph type="ftr" sz="quarter" idx="11"/>
          </p:nvPr>
        </p:nvSpPr>
        <p:spPr/>
        <p:txBody>
          <a:bodyPr/>
          <a:lstStyle/>
          <a:p>
            <a:pPr>
              <a:defRPr/>
            </a:pPr>
            <a:r>
              <a:rPr lang="es-MX"/>
              <a:t>MaRoFE</a:t>
            </a:r>
          </a:p>
        </p:txBody>
      </p:sp>
      <p:sp>
        <p:nvSpPr>
          <p:cNvPr id="53252" name="9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5125CE-4513-4C7D-A4A5-37234C6DD2D9}" type="slidenum">
              <a:rPr lang="es-MX" sz="1500" b="1" smtClean="0">
                <a:solidFill>
                  <a:schemeClr val="tx1"/>
                </a:solidFill>
              </a:rPr>
              <a:pPr fontAlgn="base">
                <a:spcBef>
                  <a:spcPct val="0"/>
                </a:spcBef>
                <a:spcAft>
                  <a:spcPct val="0"/>
                </a:spcAft>
                <a:defRPr/>
              </a:pPr>
              <a:t>27</a:t>
            </a:fld>
            <a:endParaRPr lang="es-MX" sz="1500" b="1" smtClean="0">
              <a:solidFill>
                <a:schemeClr val="tx1"/>
              </a:solidFill>
            </a:endParaRPr>
          </a:p>
        </p:txBody>
      </p:sp>
      <p:sp>
        <p:nvSpPr>
          <p:cNvPr id="5" name="2 Marcador de contenido"/>
          <p:cNvSpPr txBox="1">
            <a:spLocks/>
          </p:cNvSpPr>
          <p:nvPr/>
        </p:nvSpPr>
        <p:spPr>
          <a:xfrm>
            <a:off x="624418" y="4149726"/>
            <a:ext cx="10943167" cy="2303463"/>
          </a:xfrm>
          <a:prstGeom prst="rect">
            <a:avLst/>
          </a:prstGeom>
        </p:spPr>
        <p:txBody>
          <a:bodyPr>
            <a:normAutofit/>
          </a:bodyPr>
          <a:lstStyle/>
          <a:p>
            <a:pPr algn="ctr" fontAlgn="auto">
              <a:spcBef>
                <a:spcPts val="0"/>
              </a:spcBef>
              <a:spcAft>
                <a:spcPts val="0"/>
              </a:spcAft>
              <a:defRPr/>
            </a:pPr>
            <a:r>
              <a:rPr lang="es-MX" sz="3200" dirty="0">
                <a:latin typeface="+mn-lt"/>
                <a:cs typeface="+mn-cs"/>
              </a:rPr>
              <a:t>Cuando se hacen </a:t>
            </a:r>
            <a:r>
              <a:rPr lang="es-MX" sz="3200" b="1" dirty="0">
                <a:latin typeface="+mn-lt"/>
                <a:cs typeface="+mn-cs"/>
              </a:rPr>
              <a:t>propios</a:t>
            </a:r>
            <a:r>
              <a:rPr lang="es-MX" sz="3200" dirty="0">
                <a:latin typeface="+mn-lt"/>
                <a:cs typeface="+mn-cs"/>
              </a:rPr>
              <a:t> se forman como virtudes, y se llevan a cabo en la vida diaria, con conocimiento y razonamiento plenamente fundamentado.</a:t>
            </a:r>
          </a:p>
        </p:txBody>
      </p:sp>
      <p:pic>
        <p:nvPicPr>
          <p:cNvPr id="532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819" y="1813805"/>
            <a:ext cx="4377552" cy="218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5653164"/>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679509" y="764704"/>
            <a:ext cx="9038795" cy="1143000"/>
          </a:xfrm>
        </p:spPr>
        <p:txBody>
          <a:bodyPr/>
          <a:lstStyle/>
          <a:p>
            <a:r>
              <a:rPr lang="es-MX" dirty="0" smtClean="0"/>
              <a:t>Educación</a:t>
            </a:r>
            <a:endParaRPr lang="es-MX" dirty="0"/>
          </a:p>
        </p:txBody>
      </p:sp>
      <p:sp>
        <p:nvSpPr>
          <p:cNvPr id="5" name="4 Marcador de contenido"/>
          <p:cNvSpPr>
            <a:spLocks noGrp="1"/>
          </p:cNvSpPr>
          <p:nvPr>
            <p:ph idx="1"/>
          </p:nvPr>
        </p:nvSpPr>
        <p:spPr/>
        <p:txBody>
          <a:bodyPr>
            <a:normAutofit/>
          </a:bodyPr>
          <a:lstStyle/>
          <a:p>
            <a:pPr algn="just"/>
            <a:r>
              <a:rPr lang="es-MX" dirty="0"/>
              <a:t>L</a:t>
            </a:r>
            <a:r>
              <a:rPr lang="es-MX" dirty="0" smtClean="0"/>
              <a:t>a</a:t>
            </a:r>
            <a:r>
              <a:rPr lang="es-MX" dirty="0"/>
              <a:t> educación puede definirse como el proceso de socialización de los individuos. Al educarse, una persona asimila y aprende conocimientos. La educación también implica una concienciación cultural y conductual, donde las nuevas generaciones adquieren los modos de ser de generaciones anteriores</a:t>
            </a:r>
            <a:br>
              <a:rPr lang="es-MX" dirty="0"/>
            </a:br>
            <a:r>
              <a:rPr lang="es-MX" dirty="0"/>
              <a:t/>
            </a:r>
            <a:br>
              <a:rPr lang="es-MX" dirty="0"/>
            </a:b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5841" y="4436703"/>
            <a:ext cx="2996935" cy="2241297"/>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5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487489" y="332656"/>
            <a:ext cx="9438497" cy="857250"/>
          </a:xfrm>
        </p:spPr>
        <p:txBody>
          <a:bodyPr>
            <a:normAutofit/>
          </a:bodyPr>
          <a:lstStyle/>
          <a:p>
            <a:pPr algn="l"/>
            <a:r>
              <a:rPr lang="es-MX" dirty="0" smtClean="0"/>
              <a:t> </a:t>
            </a:r>
            <a:r>
              <a:rPr lang="es-MX" dirty="0"/>
              <a:t>P</a:t>
            </a:r>
            <a:r>
              <a:rPr lang="es-MX" dirty="0" smtClean="0"/>
              <a:t>ilares de la educación</a:t>
            </a:r>
            <a:endParaRPr lang="es-MX" b="1" i="1" dirty="0" smtClean="0">
              <a:solidFill>
                <a:srgbClr val="002060"/>
              </a:solidFill>
            </a:endParaRPr>
          </a:p>
        </p:txBody>
      </p:sp>
      <p:sp>
        <p:nvSpPr>
          <p:cNvPr id="9" name="8 Flecha derecha"/>
          <p:cNvSpPr/>
          <p:nvPr/>
        </p:nvSpPr>
        <p:spPr>
          <a:xfrm>
            <a:off x="761963" y="1000108"/>
            <a:ext cx="7334301" cy="2572908"/>
          </a:xfrm>
          <a:prstGeom prst="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sz="2000" b="1" dirty="0"/>
              <a:t> La necesidad de aprendizaje técnico  por el acelerado avance de nuevas tecnologías.</a:t>
            </a:r>
          </a:p>
        </p:txBody>
      </p:sp>
      <p:sp>
        <p:nvSpPr>
          <p:cNvPr id="10" name="9 Flecha derecha"/>
          <p:cNvSpPr/>
          <p:nvPr/>
        </p:nvSpPr>
        <p:spPr>
          <a:xfrm>
            <a:off x="738704" y="3573016"/>
            <a:ext cx="7334249" cy="2592288"/>
          </a:xfrm>
          <a:prstGeom prst="rightArrow">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s-MX" sz="2000" b="1" dirty="0"/>
              <a:t>Crecimiento del saber humano y  pronta obsolescencia de  los conocimientos.</a:t>
            </a:r>
          </a:p>
        </p:txBody>
      </p:sp>
      <p:sp>
        <p:nvSpPr>
          <p:cNvPr id="12" name="11 Rectángulo redondeado"/>
          <p:cNvSpPr/>
          <p:nvPr/>
        </p:nvSpPr>
        <p:spPr>
          <a:xfrm>
            <a:off x="8096264" y="1780804"/>
            <a:ext cx="3810000" cy="1000125"/>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s-MX" sz="3200" b="1" dirty="0"/>
              <a:t>Aprender   a hacer</a:t>
            </a:r>
            <a:r>
              <a:rPr lang="es-MX" sz="3200" dirty="0"/>
              <a:t> </a:t>
            </a:r>
          </a:p>
        </p:txBody>
      </p:sp>
      <p:sp>
        <p:nvSpPr>
          <p:cNvPr id="13" name="12 Rectángulo redondeado"/>
          <p:cNvSpPr/>
          <p:nvPr/>
        </p:nvSpPr>
        <p:spPr>
          <a:xfrm>
            <a:off x="8140370" y="4366815"/>
            <a:ext cx="3524249" cy="1078409"/>
          </a:xfrm>
          <a:prstGeom prst="roundRect">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sz="3200" b="1" dirty="0"/>
              <a:t>Aprender   a</a:t>
            </a:r>
            <a:r>
              <a:rPr lang="es-MX" sz="3200" dirty="0"/>
              <a:t> </a:t>
            </a:r>
            <a:r>
              <a:rPr lang="es-MX" sz="3200" b="1" dirty="0"/>
              <a:t>aprender</a:t>
            </a:r>
            <a:r>
              <a:rPr lang="es-MX" sz="3200" dirty="0"/>
              <a:t> </a:t>
            </a:r>
          </a:p>
        </p:txBody>
      </p:sp>
      <p:pic>
        <p:nvPicPr>
          <p:cNvPr id="17" name="16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1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577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2000" fill="hold"/>
                                        <p:tgtEl>
                                          <p:spTgt spid="10"/>
                                        </p:tgtEl>
                                        <p:attrNameLst>
                                          <p:attrName>ppt_x</p:attrName>
                                        </p:attrNameLst>
                                      </p:cBhvr>
                                      <p:tavLst>
                                        <p:tav tm="0">
                                          <p:val>
                                            <p:strVal val="0-#ppt_w/2"/>
                                          </p:val>
                                        </p:tav>
                                        <p:tav tm="100000">
                                          <p:val>
                                            <p:strVal val="#ppt_x"/>
                                          </p:val>
                                        </p:tav>
                                      </p:tavLst>
                                    </p:anim>
                                    <p:anim calcmode="lin" valueType="num">
                                      <p:cBhvr additive="base">
                                        <p:cTn id="15" dur="2000" fill="hold"/>
                                        <p:tgtEl>
                                          <p:spTgt spid="10"/>
                                        </p:tgtEl>
                                        <p:attrNameLst>
                                          <p:attrName>ppt_y</p:attrName>
                                        </p:attrNameLst>
                                      </p:cBhvr>
                                      <p:tavLst>
                                        <p:tav tm="0">
                                          <p:val>
                                            <p:strVal val="#ppt_y"/>
                                          </p:val>
                                        </p:tav>
                                        <p:tav tm="100000">
                                          <p:val>
                                            <p:strVal val="#ppt_y"/>
                                          </p:val>
                                        </p:tav>
                                      </p:tavLst>
                                    </p:anim>
                                  </p:childTnLst>
                                </p:cTn>
                              </p:par>
                            </p:childTnLst>
                          </p:cTn>
                        </p:par>
                        <p:par>
                          <p:cTn id="16" fill="hold" nodeType="afterGroup">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b="1" i="1" dirty="0" smtClean="0"/>
              <a:t>ASIGNATURAS</a:t>
            </a:r>
            <a:r>
              <a:rPr lang="es-MX" dirty="0"/>
              <a:t> </a:t>
            </a:r>
            <a:r>
              <a:rPr lang="es-ES" b="1" i="1" dirty="0" smtClean="0"/>
              <a:t>ANTECEDENTES</a:t>
            </a:r>
            <a:r>
              <a:rPr lang="es-MX" dirty="0" smtClean="0"/>
              <a:t>: </a:t>
            </a:r>
            <a:r>
              <a:rPr lang="es-ES" i="1" dirty="0" smtClean="0"/>
              <a:t>Ninguna</a:t>
            </a:r>
          </a:p>
          <a:p>
            <a:r>
              <a:rPr lang="pt-BR" b="1" i="1" dirty="0"/>
              <a:t>ASIGNATURAS SIMULTÁNEAS</a:t>
            </a:r>
            <a:endParaRPr lang="es-MX" dirty="0"/>
          </a:p>
          <a:p>
            <a:pPr lvl="1"/>
            <a:r>
              <a:rPr lang="pt-BR" i="1" dirty="0" err="1"/>
              <a:t>Odontopediatría</a:t>
            </a:r>
            <a:r>
              <a:rPr lang="pt-BR" i="1" dirty="0"/>
              <a:t> I</a:t>
            </a:r>
            <a:endParaRPr lang="es-MX" dirty="0"/>
          </a:p>
          <a:p>
            <a:pPr lvl="1"/>
            <a:r>
              <a:rPr lang="pt-BR" i="1" dirty="0"/>
              <a:t>Clínica de </a:t>
            </a:r>
            <a:r>
              <a:rPr lang="pt-BR" i="1" dirty="0" err="1"/>
              <a:t>Odontopediatría</a:t>
            </a:r>
            <a:r>
              <a:rPr lang="pt-BR" i="1" dirty="0"/>
              <a:t> I</a:t>
            </a:r>
            <a:endParaRPr lang="es-MX" dirty="0"/>
          </a:p>
          <a:p>
            <a:pPr lvl="1"/>
            <a:r>
              <a:rPr lang="es-ES" i="1" dirty="0"/>
              <a:t>Ortodoncia y Ortopedia I</a:t>
            </a:r>
            <a:endParaRPr lang="es-MX" dirty="0"/>
          </a:p>
          <a:p>
            <a:pPr lvl="1"/>
            <a:r>
              <a:rPr lang="es-ES" i="1" dirty="0"/>
              <a:t>Manejo de la Conducta del Niño y el Adolescente</a:t>
            </a:r>
            <a:endParaRPr lang="es-MX" dirty="0"/>
          </a:p>
          <a:p>
            <a:pPr lvl="1"/>
            <a:r>
              <a:rPr lang="es-ES" i="1" dirty="0" smtClean="0"/>
              <a:t>Prevención</a:t>
            </a:r>
          </a:p>
          <a:p>
            <a:r>
              <a:rPr lang="es-ES" b="1" i="1" dirty="0"/>
              <a:t>ASIGNATURAS </a:t>
            </a:r>
            <a:r>
              <a:rPr lang="es-ES" b="1" i="1" dirty="0" smtClean="0"/>
              <a:t>CONSECUENTES</a:t>
            </a:r>
            <a:r>
              <a:rPr lang="es-MX" dirty="0" smtClean="0"/>
              <a:t>: </a:t>
            </a:r>
            <a:r>
              <a:rPr lang="es-ES" i="1" dirty="0" smtClean="0"/>
              <a:t>Ninguna</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12040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857250" y="980728"/>
            <a:ext cx="7429500" cy="2722042"/>
          </a:xfrm>
          <a:prstGeom prst="right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sz="2000" b="1" dirty="0">
                <a:solidFill>
                  <a:srgbClr val="002060"/>
                </a:solidFill>
              </a:rPr>
              <a:t>Propuesta de la Comisión </a:t>
            </a:r>
            <a:r>
              <a:rPr lang="es-MX" sz="2000" b="1" dirty="0" err="1">
                <a:solidFill>
                  <a:srgbClr val="002060"/>
                </a:solidFill>
              </a:rPr>
              <a:t>Faure</a:t>
            </a:r>
            <a:r>
              <a:rPr lang="es-MX" sz="2000" b="1" dirty="0">
                <a:solidFill>
                  <a:srgbClr val="002060"/>
                </a:solidFill>
              </a:rPr>
              <a:t> :buscar retorno al humanismo diluido por la importancia a la técnica</a:t>
            </a:r>
            <a:endParaRPr lang="es-ES" sz="2000" b="1" dirty="0">
              <a:solidFill>
                <a:srgbClr val="002060"/>
              </a:solidFill>
            </a:endParaRPr>
          </a:p>
        </p:txBody>
      </p:sp>
      <p:sp>
        <p:nvSpPr>
          <p:cNvPr id="14" name="13 Rectángulo redondeado"/>
          <p:cNvSpPr/>
          <p:nvPr/>
        </p:nvSpPr>
        <p:spPr>
          <a:xfrm>
            <a:off x="8382000" y="1841687"/>
            <a:ext cx="3524251" cy="1000125"/>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s-MX" sz="3200" b="1" dirty="0">
                <a:solidFill>
                  <a:srgbClr val="002060"/>
                </a:solidFill>
              </a:rPr>
              <a:t>Aprender  a    ser</a:t>
            </a:r>
            <a:r>
              <a:rPr lang="es-MX" sz="3200" dirty="0">
                <a:solidFill>
                  <a:srgbClr val="002060"/>
                </a:solidFill>
              </a:rPr>
              <a:t> </a:t>
            </a:r>
          </a:p>
        </p:txBody>
      </p:sp>
      <p:sp>
        <p:nvSpPr>
          <p:cNvPr id="15" name="14 Flecha derecha"/>
          <p:cNvSpPr/>
          <p:nvPr/>
        </p:nvSpPr>
        <p:spPr>
          <a:xfrm>
            <a:off x="857251" y="4077072"/>
            <a:ext cx="7429500" cy="2780928"/>
          </a:xfrm>
          <a:prstGeom prst="rightArrow">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b="1" dirty="0">
                <a:solidFill>
                  <a:srgbClr val="002060"/>
                </a:solidFill>
              </a:rPr>
              <a:t>Por la educación del futuro: empeño por aprender a vivir en paz, respeto a la naturaleza y en vigencia plena de los derechos humanos.(Informe </a:t>
            </a:r>
            <a:r>
              <a:rPr lang="es-MX" b="1" dirty="0" err="1">
                <a:solidFill>
                  <a:srgbClr val="002060"/>
                </a:solidFill>
              </a:rPr>
              <a:t>Delors</a:t>
            </a:r>
            <a:r>
              <a:rPr lang="es-MX" b="1" dirty="0">
                <a:solidFill>
                  <a:srgbClr val="002060"/>
                </a:solidFill>
              </a:rPr>
              <a:t>)</a:t>
            </a:r>
            <a:endParaRPr lang="es-ES" b="1" dirty="0">
              <a:solidFill>
                <a:srgbClr val="002060"/>
              </a:solidFill>
            </a:endParaRPr>
          </a:p>
        </p:txBody>
      </p:sp>
      <p:sp>
        <p:nvSpPr>
          <p:cNvPr id="16" name="15 Rectángulo redondeado"/>
          <p:cNvSpPr/>
          <p:nvPr/>
        </p:nvSpPr>
        <p:spPr>
          <a:xfrm>
            <a:off x="8336024" y="4967474"/>
            <a:ext cx="3524251" cy="1000125"/>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s-MX" sz="3200" b="1" dirty="0">
                <a:solidFill>
                  <a:srgbClr val="002060"/>
                </a:solidFill>
              </a:rPr>
              <a:t>Aprender  a    convivir</a:t>
            </a:r>
            <a:r>
              <a:rPr lang="es-MX" sz="3200" dirty="0">
                <a:solidFill>
                  <a:srgbClr val="002060"/>
                </a:solidFill>
              </a:rPr>
              <a:t> </a:t>
            </a:r>
          </a:p>
        </p:txBody>
      </p:sp>
      <p:sp>
        <p:nvSpPr>
          <p:cNvPr id="17" name="1 Título"/>
          <p:cNvSpPr txBox="1">
            <a:spLocks/>
          </p:cNvSpPr>
          <p:nvPr/>
        </p:nvSpPr>
        <p:spPr>
          <a:xfrm>
            <a:off x="1487489" y="332656"/>
            <a:ext cx="9438497" cy="85725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s-MX" smtClean="0"/>
              <a:t> Pilares de la educación</a:t>
            </a:r>
            <a:endParaRPr lang="es-MX" b="1" i="1" dirty="0" smtClean="0">
              <a:solidFill>
                <a:srgbClr val="002060"/>
              </a:solidFill>
            </a:endParaRPr>
          </a:p>
        </p:txBody>
      </p:sp>
      <p:pic>
        <p:nvPicPr>
          <p:cNvPr id="18" name="17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209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0" fill="hold"/>
                                        <p:tgtEl>
                                          <p:spTgt spid="11"/>
                                        </p:tgtEl>
                                        <p:attrNameLst>
                                          <p:attrName>ppt_x</p:attrName>
                                        </p:attrNameLst>
                                      </p:cBhvr>
                                      <p:tavLst>
                                        <p:tav tm="0">
                                          <p:val>
                                            <p:strVal val="0-#ppt_w/2"/>
                                          </p:val>
                                        </p:tav>
                                        <p:tav tm="100000">
                                          <p:val>
                                            <p:strVal val="#ppt_x"/>
                                          </p:val>
                                        </p:tav>
                                      </p:tavLst>
                                    </p:anim>
                                    <p:anim calcmode="lin" valueType="num">
                                      <p:cBhvr additive="base">
                                        <p:cTn id="8" dur="2000" fill="hold"/>
                                        <p:tgtEl>
                                          <p:spTgt spid="1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0"/>
                            </p:stCondLst>
                            <p:childTnLst>
                              <p:par>
                                <p:cTn id="10" presetID="55"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0.70"/>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000" fill="hold"/>
                                        <p:tgtEl>
                                          <p:spTgt spid="15"/>
                                        </p:tgtEl>
                                        <p:attrNameLst>
                                          <p:attrName>ppt_x</p:attrName>
                                        </p:attrNameLst>
                                      </p:cBhvr>
                                      <p:tavLst>
                                        <p:tav tm="0">
                                          <p:val>
                                            <p:strVal val="0-#ppt_w/2"/>
                                          </p:val>
                                        </p:tav>
                                        <p:tav tm="100000">
                                          <p:val>
                                            <p:strVal val="#ppt_x"/>
                                          </p:val>
                                        </p:tav>
                                      </p:tavLst>
                                    </p:anim>
                                    <p:anim calcmode="lin" valueType="num">
                                      <p:cBhvr additive="base">
                                        <p:cTn id="20" dur="2000" fill="hold"/>
                                        <p:tgtEl>
                                          <p:spTgt spid="15"/>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strVal val="#ppt_w*0.70"/>
                                          </p:val>
                                        </p:tav>
                                        <p:tav tm="100000">
                                          <p:val>
                                            <p:strVal val="#ppt_w"/>
                                          </p:val>
                                        </p:tav>
                                      </p:tavLst>
                                    </p:anim>
                                    <p:anim calcmode="lin" valueType="num">
                                      <p:cBhvr>
                                        <p:cTn id="25" dur="1000" fill="hold"/>
                                        <p:tgtEl>
                                          <p:spTgt spid="16"/>
                                        </p:tgtEl>
                                        <p:attrNameLst>
                                          <p:attrName>ppt_h</p:attrName>
                                        </p:attrNameLst>
                                      </p:cBhvr>
                                      <p:tavLst>
                                        <p:tav tm="0">
                                          <p:val>
                                            <p:strVal val="#ppt_h"/>
                                          </p:val>
                                        </p:tav>
                                        <p:tav tm="100000">
                                          <p:val>
                                            <p:strVal val="#ppt_h"/>
                                          </p:val>
                                        </p:tav>
                                      </p:tavLst>
                                    </p:anim>
                                    <p:animEffect transition="in" filter="fade">
                                      <p:cBhvr>
                                        <p:cTn id="2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7488" y="548680"/>
            <a:ext cx="9773344" cy="1143000"/>
          </a:xfrm>
        </p:spPr>
        <p:txBody>
          <a:bodyPr/>
          <a:lstStyle/>
          <a:p>
            <a:r>
              <a:rPr lang="es-MX" dirty="0" smtClean="0"/>
              <a:t>Realidad actual</a:t>
            </a:r>
            <a:endParaRPr lang="es-MX" dirty="0"/>
          </a:p>
        </p:txBody>
      </p:sp>
      <p:sp>
        <p:nvSpPr>
          <p:cNvPr id="3" name="2 Marcador de contenido"/>
          <p:cNvSpPr>
            <a:spLocks noGrp="1"/>
          </p:cNvSpPr>
          <p:nvPr>
            <p:ph idx="1"/>
          </p:nvPr>
        </p:nvSpPr>
        <p:spPr/>
        <p:txBody>
          <a:bodyPr/>
          <a:lstStyle/>
          <a:p>
            <a:pPr fontAlgn="auto">
              <a:spcAft>
                <a:spcPts val="0"/>
              </a:spcAft>
              <a:buFont typeface="Arial" pitchFamily="34" charset="0"/>
              <a:buChar char="•"/>
              <a:defRPr/>
            </a:pPr>
            <a:r>
              <a:rPr lang="es-MX" dirty="0"/>
              <a:t>Las </a:t>
            </a:r>
            <a:r>
              <a:rPr lang="es-MX" b="1" i="1" u="sng" dirty="0">
                <a:solidFill>
                  <a:srgbClr val="002060"/>
                </a:solidFill>
              </a:rPr>
              <a:t>situaciones cambiantes  requieren una transformación</a:t>
            </a:r>
            <a:r>
              <a:rPr lang="es-MX" dirty="0"/>
              <a:t> en los esquemas tradicionales en todos los ámbitos </a:t>
            </a:r>
            <a:r>
              <a:rPr lang="es-MX" b="1" i="1" dirty="0">
                <a:solidFill>
                  <a:srgbClr val="002060"/>
                </a:solidFill>
              </a:rPr>
              <a:t>del ser, del saber y del hacer humanos.</a:t>
            </a:r>
          </a:p>
          <a:p>
            <a:pPr fontAlgn="auto">
              <a:spcAft>
                <a:spcPts val="0"/>
              </a:spcAft>
              <a:buFont typeface="Arial" pitchFamily="34" charset="0"/>
              <a:buNone/>
              <a:defRPr/>
            </a:pPr>
            <a:endParaRPr lang="es-ES" dirty="0"/>
          </a:p>
          <a:p>
            <a:pPr fontAlgn="auto">
              <a:spcAft>
                <a:spcPts val="0"/>
              </a:spcAft>
              <a:buFont typeface="Arial" pitchFamily="34" charset="0"/>
              <a:buChar char="•"/>
              <a:defRPr/>
            </a:pPr>
            <a:r>
              <a:rPr lang="es-MX" dirty="0"/>
              <a:t>Los avances del saber humano y la pronta caducidad de sus aportes obligan a concebir la educación como un </a:t>
            </a:r>
            <a:r>
              <a:rPr lang="es-MX" b="1" i="1" u="sng" dirty="0">
                <a:solidFill>
                  <a:srgbClr val="002060"/>
                </a:solidFill>
              </a:rPr>
              <a:t>proceso permanente a lo largo de la vida de todas las personas</a:t>
            </a:r>
            <a:r>
              <a:rPr lang="es-MX" dirty="0"/>
              <a:t> y grupos sociales.</a:t>
            </a:r>
            <a:endParaRPr lang="es-ES" dirty="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0100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contenido"/>
          <p:cNvSpPr>
            <a:spLocks noGrp="1"/>
          </p:cNvSpPr>
          <p:nvPr>
            <p:ph idx="1"/>
          </p:nvPr>
        </p:nvSpPr>
        <p:spPr>
          <a:xfrm>
            <a:off x="609600" y="2000251"/>
            <a:ext cx="10972800" cy="4125913"/>
          </a:xfrm>
        </p:spPr>
        <p:txBody>
          <a:bodyPr/>
          <a:lstStyle/>
          <a:p>
            <a:pPr>
              <a:buFont typeface="Wingdings" pitchFamily="2" charset="2"/>
              <a:buChar char="§"/>
            </a:pPr>
            <a:r>
              <a:rPr lang="es-MX" sz="2800" dirty="0" smtClean="0"/>
              <a:t>La globalización de la tecnología exigen nuevas actitudes para </a:t>
            </a:r>
            <a:r>
              <a:rPr lang="es-MX" sz="2800" b="1" i="1" u="sng" dirty="0" smtClean="0">
                <a:solidFill>
                  <a:srgbClr val="0070C0"/>
                </a:solidFill>
              </a:rPr>
              <a:t>no perder los fines últimos de toda educación: la humanización de las personas</a:t>
            </a:r>
            <a:r>
              <a:rPr lang="es-MX" sz="2800" b="1" i="1" u="sng" dirty="0" smtClean="0"/>
              <a:t> </a:t>
            </a:r>
            <a:r>
              <a:rPr lang="es-MX" sz="2800" dirty="0" smtClean="0"/>
              <a:t>y de sus circunstancias en vistas a una mejor convivencia humana. </a:t>
            </a:r>
          </a:p>
          <a:p>
            <a:pPr>
              <a:buFont typeface="Wingdings" pitchFamily="2" charset="2"/>
              <a:buChar char="§"/>
            </a:pPr>
            <a:r>
              <a:rPr lang="es-MX" sz="2800" dirty="0" smtClean="0"/>
              <a:t>la eficiencia ha llegado a ser más importante que   </a:t>
            </a:r>
            <a:r>
              <a:rPr lang="es-MX" sz="2800" b="1" i="1" u="sng" dirty="0" smtClean="0">
                <a:solidFill>
                  <a:srgbClr val="002060"/>
                </a:solidFill>
              </a:rPr>
              <a:t>el eterno empeño educativo: la humanización del ser humano.</a:t>
            </a:r>
          </a:p>
          <a:p>
            <a:endParaRPr lang="es-MX" sz="2800" dirty="0" smtClean="0"/>
          </a:p>
          <a:p>
            <a:pPr>
              <a:buFont typeface="Arial" charset="0"/>
              <a:buNone/>
            </a:pPr>
            <a:endParaRPr lang="es-ES" sz="2800" dirty="0" smtClean="0"/>
          </a:p>
          <a:p>
            <a:pPr>
              <a:buFont typeface="Arial" charset="0"/>
              <a:buNone/>
            </a:pPr>
            <a:endParaRPr lang="es-MX" dirty="0" smtClean="0"/>
          </a:p>
        </p:txBody>
      </p:sp>
      <p:sp>
        <p:nvSpPr>
          <p:cNvPr id="2" name="1 Título"/>
          <p:cNvSpPr>
            <a:spLocks noGrp="1"/>
          </p:cNvSpPr>
          <p:nvPr>
            <p:ph type="title"/>
          </p:nvPr>
        </p:nvSpPr>
        <p:spPr>
          <a:xfrm>
            <a:off x="1391477" y="548680"/>
            <a:ext cx="9793088" cy="1143000"/>
          </a:xfrm>
        </p:spPr>
        <p:txBody>
          <a:bodyPr/>
          <a:lstStyle/>
          <a:p>
            <a:r>
              <a:rPr lang="es-MX" dirty="0" smtClean="0"/>
              <a:t>La educación y sus para qué</a:t>
            </a: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642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1238251" y="357188"/>
            <a:ext cx="10363200" cy="857250"/>
          </a:xfrm>
        </p:spPr>
        <p:txBody>
          <a:bodyPr/>
          <a:lstStyle/>
          <a:p>
            <a:pPr algn="l"/>
            <a:r>
              <a:rPr lang="es-MX" dirty="0" smtClean="0">
                <a:solidFill>
                  <a:schemeClr val="bg2">
                    <a:lumMod val="25000"/>
                  </a:schemeClr>
                </a:solidFill>
              </a:rPr>
              <a:t>Educación y Valores</a:t>
            </a:r>
          </a:p>
        </p:txBody>
      </p:sp>
      <p:sp>
        <p:nvSpPr>
          <p:cNvPr id="11267" name="2 Marcador de contenido"/>
          <p:cNvSpPr>
            <a:spLocks noGrp="1"/>
          </p:cNvSpPr>
          <p:nvPr>
            <p:ph idx="1"/>
          </p:nvPr>
        </p:nvSpPr>
        <p:spPr>
          <a:xfrm>
            <a:off x="952501" y="1428750"/>
            <a:ext cx="7639777" cy="4929188"/>
          </a:xfrm>
        </p:spPr>
        <p:txBody>
          <a:bodyPr/>
          <a:lstStyle/>
          <a:p>
            <a:r>
              <a:rPr lang="es-MX" sz="2800" dirty="0" smtClean="0">
                <a:solidFill>
                  <a:srgbClr val="002060"/>
                </a:solidFill>
              </a:rPr>
              <a:t>La cantidad de conocimientos por aprender dejan poco espacio para aprender a convivir en paz, a respetar y tolerar la diversidad y la pluralidad.</a:t>
            </a:r>
          </a:p>
          <a:p>
            <a:pPr>
              <a:buFont typeface="Arial" charset="0"/>
              <a:buNone/>
            </a:pPr>
            <a:endParaRPr lang="es-MX" sz="2800" dirty="0" smtClean="0">
              <a:solidFill>
                <a:srgbClr val="002060"/>
              </a:solidFill>
            </a:endParaRPr>
          </a:p>
          <a:p>
            <a:r>
              <a:rPr lang="es-MX" sz="2800" dirty="0" smtClean="0">
                <a:solidFill>
                  <a:srgbClr val="002060"/>
                </a:solidFill>
              </a:rPr>
              <a:t>La escuela ha dejado fuera aprendizajes indispensables  para humanizarse  y</a:t>
            </a:r>
            <a:r>
              <a:rPr lang="es-MX" sz="2800" dirty="0">
                <a:solidFill>
                  <a:srgbClr val="002060"/>
                </a:solidFill>
              </a:rPr>
              <a:t> </a:t>
            </a:r>
            <a:r>
              <a:rPr lang="es-MX" sz="2800" dirty="0" smtClean="0">
                <a:solidFill>
                  <a:srgbClr val="002060"/>
                </a:solidFill>
              </a:rPr>
              <a:t>humanizar  el mundo.</a:t>
            </a:r>
          </a:p>
          <a:p>
            <a:endParaRPr lang="es-ES" sz="2800" dirty="0" smtClean="0"/>
          </a:p>
          <a:p>
            <a:pPr>
              <a:buFont typeface="Arial" charset="0"/>
              <a:buNone/>
            </a:pPr>
            <a:endParaRPr lang="es-ES" sz="2800" dirty="0" smtClean="0"/>
          </a:p>
          <a:p>
            <a:pPr>
              <a:buFont typeface="Arial" charset="0"/>
              <a:buNone/>
            </a:pPr>
            <a:endParaRPr lang="es-MX" dirty="0" smtClean="0"/>
          </a:p>
        </p:txBody>
      </p:sp>
      <p:pic>
        <p:nvPicPr>
          <p:cNvPr id="11268" name="Picture 4" descr="F:\imagjun08\technology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8289" y="2636912"/>
            <a:ext cx="3120588" cy="2675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4134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1295467" y="476672"/>
            <a:ext cx="10363200" cy="857250"/>
          </a:xfrm>
        </p:spPr>
        <p:txBody>
          <a:bodyPr/>
          <a:lstStyle/>
          <a:p>
            <a:pPr algn="l"/>
            <a:r>
              <a:rPr lang="es-MX" i="1" dirty="0" smtClean="0">
                <a:solidFill>
                  <a:schemeClr val="bg2">
                    <a:lumMod val="25000"/>
                  </a:schemeClr>
                </a:solidFill>
              </a:rPr>
              <a:t> </a:t>
            </a:r>
            <a:r>
              <a:rPr lang="es-MX" dirty="0" smtClean="0">
                <a:solidFill>
                  <a:schemeClr val="bg2">
                    <a:lumMod val="25000"/>
                  </a:schemeClr>
                </a:solidFill>
              </a:rPr>
              <a:t>Educación</a:t>
            </a:r>
          </a:p>
        </p:txBody>
      </p:sp>
      <p:sp>
        <p:nvSpPr>
          <p:cNvPr id="3" name="2 Marcador de contenido"/>
          <p:cNvSpPr>
            <a:spLocks noGrp="1"/>
          </p:cNvSpPr>
          <p:nvPr>
            <p:ph idx="1"/>
          </p:nvPr>
        </p:nvSpPr>
        <p:spPr>
          <a:xfrm>
            <a:off x="815413" y="2132857"/>
            <a:ext cx="5810251" cy="3878733"/>
          </a:xfrm>
        </p:spPr>
        <p:txBody>
          <a:bodyPr rtlCol="0">
            <a:normAutofit/>
          </a:bodyPr>
          <a:lstStyle/>
          <a:p>
            <a:pPr algn="ctr" fontAlgn="auto">
              <a:spcAft>
                <a:spcPts val="0"/>
              </a:spcAft>
              <a:buFont typeface="Arial" pitchFamily="34" charset="0"/>
              <a:buNone/>
              <a:defRPr/>
            </a:pPr>
            <a:r>
              <a:rPr lang="es-MX" b="1" dirty="0" smtClean="0">
                <a:solidFill>
                  <a:schemeClr val="tx2">
                    <a:lumMod val="50000"/>
                  </a:schemeClr>
                </a:solidFill>
              </a:rPr>
              <a:t>Ser humano   =    Ser </a:t>
            </a:r>
          </a:p>
          <a:p>
            <a:pPr fontAlgn="auto">
              <a:spcAft>
                <a:spcPts val="0"/>
              </a:spcAft>
              <a:buFont typeface="Arial" pitchFamily="34" charset="0"/>
              <a:buNone/>
              <a:defRPr/>
            </a:pPr>
            <a:endParaRPr lang="es-MX" b="1" dirty="0" smtClean="0">
              <a:solidFill>
                <a:schemeClr val="tx2">
                  <a:lumMod val="50000"/>
                </a:schemeClr>
              </a:solidFill>
            </a:endParaRPr>
          </a:p>
          <a:p>
            <a:pPr fontAlgn="auto">
              <a:spcAft>
                <a:spcPts val="0"/>
              </a:spcAft>
              <a:buFont typeface="Arial" pitchFamily="34" charset="0"/>
              <a:buNone/>
              <a:defRPr/>
            </a:pPr>
            <a:r>
              <a:rPr lang="es-MX" b="1" dirty="0" smtClean="0">
                <a:solidFill>
                  <a:schemeClr val="tx2">
                    <a:lumMod val="50000"/>
                  </a:schemeClr>
                </a:solidFill>
              </a:rPr>
              <a:t>Siempre en construcción</a:t>
            </a:r>
          </a:p>
          <a:p>
            <a:pPr fontAlgn="auto">
              <a:spcAft>
                <a:spcPts val="0"/>
              </a:spcAft>
              <a:buFont typeface="Arial" pitchFamily="34" charset="0"/>
              <a:buNone/>
              <a:defRPr/>
            </a:pPr>
            <a:r>
              <a:rPr lang="es-MX" b="1" dirty="0" smtClean="0">
                <a:solidFill>
                  <a:schemeClr val="tx2">
                    <a:lumMod val="50000"/>
                  </a:schemeClr>
                </a:solidFill>
              </a:rPr>
              <a:t>Siempre posibilidad</a:t>
            </a:r>
          </a:p>
          <a:p>
            <a:pPr fontAlgn="auto">
              <a:spcAft>
                <a:spcPts val="0"/>
              </a:spcAft>
              <a:buFont typeface="Arial" pitchFamily="34" charset="0"/>
              <a:buNone/>
              <a:defRPr/>
            </a:pPr>
            <a:r>
              <a:rPr lang="es-MX" b="1" dirty="0" smtClean="0">
                <a:solidFill>
                  <a:schemeClr val="tx2">
                    <a:lumMod val="50000"/>
                  </a:schemeClr>
                </a:solidFill>
              </a:rPr>
              <a:t>Historia inacabada</a:t>
            </a:r>
          </a:p>
          <a:p>
            <a:pPr fontAlgn="auto">
              <a:spcAft>
                <a:spcPts val="0"/>
              </a:spcAft>
              <a:buFont typeface="Arial" pitchFamily="34" charset="0"/>
              <a:buNone/>
              <a:defRPr/>
            </a:pPr>
            <a:r>
              <a:rPr lang="es-MX" b="1" dirty="0" smtClean="0">
                <a:solidFill>
                  <a:schemeClr val="tx2">
                    <a:lumMod val="50000"/>
                  </a:schemeClr>
                </a:solidFill>
              </a:rPr>
              <a:t>Humaniza al interiorizar  y manifestar valores.</a:t>
            </a:r>
          </a:p>
          <a:p>
            <a:pPr fontAlgn="auto">
              <a:spcAft>
                <a:spcPts val="0"/>
              </a:spcAft>
              <a:buFont typeface="Arial" pitchFamily="34" charset="0"/>
              <a:buNone/>
              <a:defRPr/>
            </a:pPr>
            <a:endParaRPr lang="es-MX" dirty="0" smtClean="0">
              <a:solidFill>
                <a:schemeClr val="tx2">
                  <a:lumMod val="50000"/>
                </a:schemeClr>
              </a:solidFill>
            </a:endParaRPr>
          </a:p>
          <a:p>
            <a:pPr fontAlgn="auto">
              <a:spcAft>
                <a:spcPts val="0"/>
              </a:spcAft>
              <a:buFont typeface="Arial" pitchFamily="34" charset="0"/>
              <a:buChar char="•"/>
              <a:defRPr/>
            </a:pPr>
            <a:endParaRPr lang="es-MX" dirty="0"/>
          </a:p>
        </p:txBody>
      </p:sp>
      <p:pic>
        <p:nvPicPr>
          <p:cNvPr id="6" name="Picture 5" descr="mesh2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2452688"/>
            <a:ext cx="4953000" cy="440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isolinedisplay1d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5352" y="2428876"/>
            <a:ext cx="4946649"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wire8f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2428876"/>
            <a:ext cx="495300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l="14044" t="1967" r="17027" b="28442"/>
          <a:stretch>
            <a:fillRect/>
          </a:stretch>
        </p:blipFill>
        <p:spPr bwMode="auto">
          <a:xfrm>
            <a:off x="7245351" y="2395400"/>
            <a:ext cx="4953000"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9267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par>
                          <p:cTn id="8" fill="hold" nodeType="afterGroup">
                            <p:stCondLst>
                              <p:cond delay="3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3000"/>
                                        <p:tgtEl>
                                          <p:spTgt spid="7"/>
                                        </p:tgtEl>
                                      </p:cBhvr>
                                    </p:animEffect>
                                  </p:childTnLst>
                                </p:cTn>
                              </p:par>
                            </p:childTnLst>
                          </p:cTn>
                        </p:par>
                        <p:par>
                          <p:cTn id="12" fill="hold" nodeType="afterGroup">
                            <p:stCondLst>
                              <p:cond delay="6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3000"/>
                                        <p:tgtEl>
                                          <p:spTgt spid="8"/>
                                        </p:tgtEl>
                                      </p:cBhvr>
                                    </p:animEffect>
                                  </p:childTnLst>
                                </p:cTn>
                              </p:par>
                            </p:childTnLst>
                          </p:cTn>
                        </p:par>
                        <p:par>
                          <p:cTn id="16" fill="hold" nodeType="afterGroup">
                            <p:stCondLst>
                              <p:cond delay="9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520" y="908720"/>
            <a:ext cx="8928992" cy="857250"/>
          </a:xfrm>
        </p:spPr>
        <p:txBody>
          <a:bodyPr rtlCol="0">
            <a:normAutofit/>
          </a:bodyPr>
          <a:lstStyle/>
          <a:p>
            <a:pPr algn="l" fontAlgn="auto">
              <a:spcAft>
                <a:spcPts val="0"/>
              </a:spcAft>
              <a:defRPr/>
            </a:pPr>
            <a:r>
              <a:rPr lang="es-MX" dirty="0" smtClean="0">
                <a:solidFill>
                  <a:schemeClr val="bg2">
                    <a:lumMod val="25000"/>
                  </a:schemeClr>
                </a:solidFill>
              </a:rPr>
              <a:t>Educación</a:t>
            </a:r>
            <a:endParaRPr lang="es-MX" dirty="0">
              <a:solidFill>
                <a:schemeClr val="bg2">
                  <a:lumMod val="25000"/>
                </a:schemeClr>
              </a:solidFill>
            </a:endParaRPr>
          </a:p>
        </p:txBody>
      </p:sp>
      <p:sp>
        <p:nvSpPr>
          <p:cNvPr id="3" name="2 Marcador de contenido"/>
          <p:cNvSpPr>
            <a:spLocks noGrp="1"/>
          </p:cNvSpPr>
          <p:nvPr>
            <p:ph idx="1"/>
          </p:nvPr>
        </p:nvSpPr>
        <p:spPr>
          <a:xfrm>
            <a:off x="609600" y="1935480"/>
            <a:ext cx="10972800" cy="3869784"/>
          </a:xfrm>
          <a:ln w="57150"/>
        </p:spPr>
        <p:txBody>
          <a:bodyPr rtlCol="0">
            <a:noAutofit/>
          </a:bodyPr>
          <a:lstStyle/>
          <a:p>
            <a:pPr fontAlgn="auto">
              <a:spcAft>
                <a:spcPts val="0"/>
              </a:spcAft>
              <a:buFont typeface="Arial" pitchFamily="34" charset="0"/>
              <a:buChar char="•"/>
              <a:defRPr/>
            </a:pPr>
            <a:r>
              <a:rPr lang="es-MX" sz="2800" dirty="0" smtClean="0"/>
              <a:t>La educación ofrece </a:t>
            </a:r>
            <a:r>
              <a:rPr lang="es-MX" sz="2800" b="1" i="1" u="sng" dirty="0" smtClean="0">
                <a:solidFill>
                  <a:schemeClr val="accent5">
                    <a:lumMod val="50000"/>
                  </a:schemeClr>
                </a:solidFill>
              </a:rPr>
              <a:t>dirección</a:t>
            </a:r>
            <a:r>
              <a:rPr lang="es-MX" sz="2800" dirty="0" smtClean="0"/>
              <a:t> (para qué) al ser humano si con ella define su poder ser como un futuro deseado. </a:t>
            </a:r>
          </a:p>
          <a:p>
            <a:pPr fontAlgn="auto">
              <a:spcAft>
                <a:spcPts val="0"/>
              </a:spcAft>
              <a:buFont typeface="Arial" pitchFamily="34" charset="0"/>
              <a:buChar char="•"/>
              <a:defRPr/>
            </a:pPr>
            <a:r>
              <a:rPr lang="es-MX" sz="2800" dirty="0" smtClean="0"/>
              <a:t>La persona no puede ser “sin otro” y como la historia personal se construye con la otredad como </a:t>
            </a:r>
            <a:r>
              <a:rPr lang="es-MX" sz="2800" dirty="0" err="1" smtClean="0"/>
              <a:t>nostredad</a:t>
            </a:r>
            <a:r>
              <a:rPr lang="es-MX" sz="2800" dirty="0" smtClean="0"/>
              <a:t>.</a:t>
            </a:r>
          </a:p>
          <a:p>
            <a:pPr fontAlgn="auto">
              <a:spcAft>
                <a:spcPts val="0"/>
              </a:spcAft>
              <a:buFont typeface="Arial" pitchFamily="34" charset="0"/>
              <a:buNone/>
              <a:defRPr/>
            </a:pPr>
            <a:endParaRPr lang="es-MX" sz="2800" dirty="0" smtClean="0"/>
          </a:p>
          <a:p>
            <a:pPr fontAlgn="auto">
              <a:spcAft>
                <a:spcPts val="0"/>
              </a:spcAft>
              <a:buFont typeface="Arial" pitchFamily="34" charset="0"/>
              <a:buNone/>
              <a:defRPr/>
            </a:pPr>
            <a:r>
              <a:rPr lang="es-MX" sz="4800" b="1" i="1" dirty="0" smtClean="0">
                <a:solidFill>
                  <a:schemeClr val="tx2">
                    <a:lumMod val="50000"/>
                  </a:schemeClr>
                </a:solidFill>
              </a:rPr>
              <a:t>   </a:t>
            </a:r>
            <a:endParaRPr lang="es-MX" sz="4800" b="1" i="1" dirty="0">
              <a:solidFill>
                <a:schemeClr val="tx2">
                  <a:lumMod val="50000"/>
                </a:schemeClr>
              </a:solidFill>
            </a:endParaRP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8360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142876"/>
            <a:ext cx="10363200" cy="1071563"/>
          </a:xfrm>
        </p:spPr>
        <p:txBody>
          <a:bodyPr rtlCol="0">
            <a:normAutofit/>
          </a:bodyPr>
          <a:lstStyle/>
          <a:p>
            <a:pPr algn="l" fontAlgn="auto">
              <a:spcAft>
                <a:spcPts val="0"/>
              </a:spcAft>
              <a:defRPr/>
            </a:pPr>
            <a:r>
              <a:rPr lang="es-MX" dirty="0" smtClean="0">
                <a:solidFill>
                  <a:schemeClr val="tx2">
                    <a:lumMod val="75000"/>
                  </a:schemeClr>
                </a:solidFill>
              </a:rPr>
              <a:t>Educación</a:t>
            </a:r>
            <a:endParaRPr lang="es-MX" dirty="0">
              <a:solidFill>
                <a:schemeClr val="tx2">
                  <a:lumMod val="75000"/>
                </a:schemeClr>
              </a:solidFill>
            </a:endParaRPr>
          </a:p>
        </p:txBody>
      </p:sp>
      <p:sp>
        <p:nvSpPr>
          <p:cNvPr id="3" name="2 Marcador de contenido"/>
          <p:cNvSpPr>
            <a:spLocks noGrp="1"/>
          </p:cNvSpPr>
          <p:nvPr>
            <p:ph idx="1"/>
          </p:nvPr>
        </p:nvSpPr>
        <p:spPr>
          <a:xfrm>
            <a:off x="762000" y="1214438"/>
            <a:ext cx="11049000" cy="4500562"/>
          </a:xfrm>
        </p:spPr>
        <p:txBody>
          <a:bodyPr rtlCol="0">
            <a:normAutofit/>
          </a:bodyPr>
          <a:lstStyle/>
          <a:p>
            <a:pPr fontAlgn="auto">
              <a:spcAft>
                <a:spcPts val="0"/>
              </a:spcAft>
              <a:buFont typeface="Arial" pitchFamily="34" charset="0"/>
              <a:buNone/>
              <a:defRPr/>
            </a:pPr>
            <a:r>
              <a:rPr lang="es-MX" sz="2800" dirty="0" smtClean="0">
                <a:solidFill>
                  <a:schemeClr val="tx2">
                    <a:lumMod val="50000"/>
                  </a:schemeClr>
                </a:solidFill>
              </a:rPr>
              <a:t>Dinámica  educativa generada  por  fenómenos económicos y sociopolíticos en:</a:t>
            </a:r>
          </a:p>
          <a:p>
            <a:pPr fontAlgn="auto">
              <a:spcAft>
                <a:spcPts val="0"/>
              </a:spcAft>
              <a:buFont typeface="Arial" pitchFamily="34" charset="0"/>
              <a:buNone/>
              <a:defRPr/>
            </a:pPr>
            <a:endParaRPr lang="es-ES" sz="2800" dirty="0" smtClean="0">
              <a:solidFill>
                <a:schemeClr val="tx2">
                  <a:lumMod val="50000"/>
                </a:schemeClr>
              </a:solidFill>
            </a:endParaRPr>
          </a:p>
          <a:p>
            <a:pPr fontAlgn="auto">
              <a:spcAft>
                <a:spcPts val="0"/>
              </a:spcAft>
              <a:buFont typeface="Arial" pitchFamily="34" charset="0"/>
              <a:buChar char="•"/>
              <a:defRPr/>
            </a:pPr>
            <a:r>
              <a:rPr lang="es-MX" sz="2800" dirty="0" smtClean="0">
                <a:solidFill>
                  <a:schemeClr val="tx2">
                    <a:lumMod val="50000"/>
                  </a:schemeClr>
                </a:solidFill>
              </a:rPr>
              <a:t>Cultura llevada a lo “emergente”.</a:t>
            </a:r>
            <a:endParaRPr lang="es-ES" sz="2800" dirty="0" smtClean="0">
              <a:solidFill>
                <a:schemeClr val="tx2">
                  <a:lumMod val="50000"/>
                </a:schemeClr>
              </a:solidFill>
            </a:endParaRPr>
          </a:p>
          <a:p>
            <a:pPr fontAlgn="auto">
              <a:spcAft>
                <a:spcPts val="0"/>
              </a:spcAft>
              <a:buFont typeface="Arial" pitchFamily="34" charset="0"/>
              <a:buChar char="•"/>
              <a:defRPr/>
            </a:pPr>
            <a:r>
              <a:rPr lang="es-MX" sz="2800" dirty="0" smtClean="0">
                <a:solidFill>
                  <a:schemeClr val="tx2">
                    <a:lumMod val="50000"/>
                  </a:schemeClr>
                </a:solidFill>
              </a:rPr>
              <a:t>Empobrecimiento de  las relaciones humanas por la inestabilidad de un porvenir incierto.</a:t>
            </a:r>
            <a:endParaRPr lang="es-ES" sz="2800" dirty="0" smtClean="0">
              <a:solidFill>
                <a:schemeClr val="tx2">
                  <a:lumMod val="50000"/>
                </a:schemeClr>
              </a:solidFill>
            </a:endParaRPr>
          </a:p>
          <a:p>
            <a:pPr fontAlgn="auto">
              <a:spcAft>
                <a:spcPts val="0"/>
              </a:spcAft>
              <a:buFont typeface="Arial" pitchFamily="34" charset="0"/>
              <a:buChar char="•"/>
              <a:defRPr/>
            </a:pPr>
            <a:r>
              <a:rPr lang="es-MX" sz="2800" dirty="0" smtClean="0">
                <a:solidFill>
                  <a:schemeClr val="tx2">
                    <a:lumMod val="50000"/>
                  </a:schemeClr>
                </a:solidFill>
              </a:rPr>
              <a:t>Falta de solidez de los individuos, al romperse ante los problemas de la vida o al menos son frágiles ante los compromisos que no saben mantener.</a:t>
            </a:r>
            <a:endParaRPr lang="es-ES" sz="2800" dirty="0" smtClean="0">
              <a:solidFill>
                <a:schemeClr val="tx2">
                  <a:lumMod val="50000"/>
                </a:schemeClr>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8665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142875"/>
            <a:ext cx="10363200" cy="857250"/>
          </a:xfrm>
        </p:spPr>
        <p:txBody>
          <a:bodyPr rtlCol="0">
            <a:normAutofit/>
          </a:bodyPr>
          <a:lstStyle/>
          <a:p>
            <a:pPr algn="l" fontAlgn="auto">
              <a:spcAft>
                <a:spcPts val="0"/>
              </a:spcAft>
              <a:defRPr/>
            </a:pPr>
            <a:r>
              <a:rPr lang="es-MX" dirty="0" smtClean="0">
                <a:solidFill>
                  <a:schemeClr val="tx2">
                    <a:lumMod val="75000"/>
                  </a:schemeClr>
                </a:solidFill>
              </a:rPr>
              <a:t>Educación</a:t>
            </a:r>
            <a:endParaRPr lang="es-MX" dirty="0">
              <a:solidFill>
                <a:schemeClr val="tx2">
                  <a:lumMod val="75000"/>
                </a:schemeClr>
              </a:solidFill>
            </a:endParaRPr>
          </a:p>
        </p:txBody>
      </p:sp>
      <p:sp>
        <p:nvSpPr>
          <p:cNvPr id="3" name="2 Marcador de contenido"/>
          <p:cNvSpPr>
            <a:spLocks noGrp="1"/>
          </p:cNvSpPr>
          <p:nvPr>
            <p:ph idx="1"/>
          </p:nvPr>
        </p:nvSpPr>
        <p:spPr>
          <a:xfrm>
            <a:off x="1103445" y="1311727"/>
            <a:ext cx="10591800" cy="5141610"/>
          </a:xfrm>
        </p:spPr>
        <p:txBody>
          <a:bodyPr rtlCol="0">
            <a:normAutofit/>
          </a:bodyPr>
          <a:lstStyle/>
          <a:p>
            <a:pPr fontAlgn="auto">
              <a:spcAft>
                <a:spcPts val="0"/>
              </a:spcAft>
              <a:buFont typeface="Arial" pitchFamily="34" charset="0"/>
              <a:buNone/>
              <a:defRPr/>
            </a:pPr>
            <a:r>
              <a:rPr lang="es-MX" dirty="0" smtClean="0"/>
              <a:t>Dinámica  educativa generada  por  fenómenos económicos y sociopolíticos en:</a:t>
            </a:r>
          </a:p>
          <a:p>
            <a:pPr fontAlgn="auto">
              <a:spcAft>
                <a:spcPts val="0"/>
              </a:spcAft>
              <a:buFont typeface="Arial" pitchFamily="34" charset="0"/>
              <a:buNone/>
              <a:defRPr/>
            </a:pPr>
            <a:endParaRPr lang="es-ES" dirty="0" smtClean="0"/>
          </a:p>
          <a:p>
            <a:pPr fontAlgn="auto">
              <a:spcAft>
                <a:spcPts val="0"/>
              </a:spcAft>
              <a:buFont typeface="Arial" pitchFamily="34" charset="0"/>
              <a:buChar char="•"/>
              <a:defRPr/>
            </a:pPr>
            <a:r>
              <a:rPr lang="es-MX" dirty="0" smtClean="0"/>
              <a:t>La toma de decisiones educativas obedecen a la costumbre.</a:t>
            </a:r>
            <a:endParaRPr lang="es-ES" dirty="0" smtClean="0"/>
          </a:p>
          <a:p>
            <a:pPr fontAlgn="auto">
              <a:spcAft>
                <a:spcPts val="0"/>
              </a:spcAft>
              <a:buFont typeface="Arial" pitchFamily="34" charset="0"/>
              <a:buChar char="•"/>
              <a:defRPr/>
            </a:pPr>
            <a:r>
              <a:rPr lang="es-MX" dirty="0" smtClean="0"/>
              <a:t>La influencia desmesurada de los medios de comunicación que ofrecen </a:t>
            </a:r>
            <a:r>
              <a:rPr lang="es-MX" b="1" i="1" dirty="0" smtClean="0"/>
              <a:t>“educación paralela”</a:t>
            </a:r>
            <a:r>
              <a:rPr lang="es-MX" dirty="0" smtClean="0"/>
              <a:t> más eficaz que la institucional.</a:t>
            </a:r>
            <a:endParaRPr lang="es-ES" dirty="0" smtClean="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8029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99456" y="836712"/>
            <a:ext cx="10363200" cy="857250"/>
          </a:xfrm>
        </p:spPr>
        <p:txBody>
          <a:bodyPr rtlCol="0">
            <a:normAutofit/>
          </a:bodyPr>
          <a:lstStyle/>
          <a:p>
            <a:pPr algn="l" fontAlgn="auto">
              <a:spcAft>
                <a:spcPts val="0"/>
              </a:spcAft>
              <a:defRPr/>
            </a:pPr>
            <a:r>
              <a:rPr lang="es-MX" dirty="0" smtClean="0">
                <a:solidFill>
                  <a:schemeClr val="bg2">
                    <a:lumMod val="25000"/>
                  </a:schemeClr>
                </a:solidFill>
              </a:rPr>
              <a:t>Educación</a:t>
            </a:r>
            <a:endParaRPr lang="es-MX" dirty="0">
              <a:solidFill>
                <a:schemeClr val="bg2">
                  <a:lumMod val="25000"/>
                </a:schemeClr>
              </a:solidFill>
            </a:endParaRPr>
          </a:p>
        </p:txBody>
      </p:sp>
      <p:sp>
        <p:nvSpPr>
          <p:cNvPr id="3" name="2 Marcador de contenido"/>
          <p:cNvSpPr>
            <a:spLocks noGrp="1"/>
          </p:cNvSpPr>
          <p:nvPr>
            <p:ph idx="1"/>
          </p:nvPr>
        </p:nvSpPr>
        <p:spPr/>
        <p:txBody>
          <a:bodyPr rtlCol="0">
            <a:normAutofit/>
          </a:bodyPr>
          <a:lstStyle/>
          <a:p>
            <a:pPr fontAlgn="auto">
              <a:spcAft>
                <a:spcPts val="0"/>
              </a:spcAft>
              <a:buFont typeface="Arial" pitchFamily="34" charset="0"/>
              <a:buChar char="•"/>
              <a:defRPr/>
            </a:pPr>
            <a:r>
              <a:rPr lang="es-MX" dirty="0" smtClean="0"/>
              <a:t>En este contexto es grande la tentación de privilegiar en el tener </a:t>
            </a:r>
          </a:p>
          <a:p>
            <a:pPr fontAlgn="auto">
              <a:spcAft>
                <a:spcPts val="0"/>
              </a:spcAft>
              <a:buFont typeface="Arial" pitchFamily="34" charset="0"/>
              <a:buChar char="•"/>
              <a:defRPr/>
            </a:pPr>
            <a:r>
              <a:rPr lang="es-MX" dirty="0" smtClean="0"/>
              <a:t>Se acentúa el potencial educativo de los medios modernos de comunicación, de la vida profesional o de las actividades culturales y de esparcimiento, hasta el punto de olvidar  verdades esenciales.</a:t>
            </a:r>
            <a:endParaRPr lang="es-ES" dirty="0" smtClean="0"/>
          </a:p>
          <a:p>
            <a:pPr fontAlgn="auto">
              <a:spcAft>
                <a:spcPts val="0"/>
              </a:spcAft>
              <a:buFont typeface="Arial" pitchFamily="34" charset="0"/>
              <a:buNone/>
              <a:defRPr/>
            </a:pPr>
            <a:endParaRPr lang="es-ES" dirty="0" smtClean="0"/>
          </a:p>
          <a:p>
            <a:pPr fontAlgn="auto">
              <a:spcAft>
                <a:spcPts val="0"/>
              </a:spcAft>
              <a:buFont typeface="Arial" pitchFamily="34" charset="0"/>
              <a:buChar char="•"/>
              <a:defRPr/>
            </a:pP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1851" y="4509120"/>
            <a:ext cx="2275715" cy="1969368"/>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778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142875"/>
            <a:ext cx="10363200" cy="857250"/>
          </a:xfrm>
        </p:spPr>
        <p:txBody>
          <a:bodyPr rtlCol="0">
            <a:normAutofit/>
          </a:bodyPr>
          <a:lstStyle/>
          <a:p>
            <a:pPr fontAlgn="auto">
              <a:spcAft>
                <a:spcPts val="0"/>
              </a:spcAft>
              <a:defRPr/>
            </a:pPr>
            <a:r>
              <a:rPr lang="es-MX" dirty="0" smtClean="0">
                <a:solidFill>
                  <a:schemeClr val="bg2">
                    <a:lumMod val="25000"/>
                  </a:schemeClr>
                </a:solidFill>
              </a:rPr>
              <a:t>Educación   y      Valores</a:t>
            </a:r>
            <a:endParaRPr lang="es-MX" dirty="0">
              <a:solidFill>
                <a:schemeClr val="bg2">
                  <a:lumMod val="25000"/>
                </a:schemeClr>
              </a:solidFill>
            </a:endParaRPr>
          </a:p>
        </p:txBody>
      </p:sp>
      <p:sp>
        <p:nvSpPr>
          <p:cNvPr id="3" name="2 Marcador de contenido"/>
          <p:cNvSpPr>
            <a:spLocks noGrp="1"/>
          </p:cNvSpPr>
          <p:nvPr>
            <p:ph idx="1"/>
          </p:nvPr>
        </p:nvSpPr>
        <p:spPr>
          <a:xfrm>
            <a:off x="571500" y="1357314"/>
            <a:ext cx="5715000" cy="4929187"/>
          </a:xfrm>
        </p:spPr>
        <p:txBody>
          <a:bodyPr rtlCol="0">
            <a:normAutofit/>
          </a:bodyPr>
          <a:lstStyle/>
          <a:p>
            <a:pPr algn="ctr" fontAlgn="auto">
              <a:spcAft>
                <a:spcPts val="0"/>
              </a:spcAft>
              <a:buFont typeface="Arial" pitchFamily="34" charset="0"/>
              <a:buNone/>
              <a:defRPr/>
            </a:pPr>
            <a:r>
              <a:rPr lang="es-MX" sz="2800" dirty="0" smtClean="0"/>
              <a:t>La educación,  es un proceso personal,      cada quien se educa por sus propias decisiones y acciones                                hacia desempeños fijados como metas. </a:t>
            </a:r>
            <a:endParaRPr lang="es-ES" sz="2800" dirty="0" smtClean="0"/>
          </a:p>
          <a:p>
            <a:pPr fontAlgn="auto">
              <a:spcAft>
                <a:spcPts val="0"/>
              </a:spcAft>
              <a:buFont typeface="Arial" pitchFamily="34" charset="0"/>
              <a:buNone/>
              <a:defRPr/>
            </a:pPr>
            <a:r>
              <a:rPr lang="es-MX" sz="2800" dirty="0" smtClean="0"/>
              <a:t> </a:t>
            </a:r>
            <a:endParaRPr lang="es-ES" sz="2800" dirty="0" smtClean="0"/>
          </a:p>
          <a:p>
            <a:pPr fontAlgn="auto">
              <a:spcAft>
                <a:spcPts val="0"/>
              </a:spcAft>
              <a:buFont typeface="Arial" pitchFamily="34" charset="0"/>
              <a:buChar char="•"/>
              <a:defRPr/>
            </a:pPr>
            <a:endParaRPr lang="es-MX" sz="2800" dirty="0"/>
          </a:p>
        </p:txBody>
      </p:sp>
      <p:pic>
        <p:nvPicPr>
          <p:cNvPr id="28676" name="4 Imagen" descr="Agenda 3.jpg"/>
          <p:cNvPicPr>
            <a:picLocks noChangeAspect="1"/>
          </p:cNvPicPr>
          <p:nvPr/>
        </p:nvPicPr>
        <p:blipFill>
          <a:blip r:embed="rId3" cstate="print">
            <a:extLst>
              <a:ext uri="{28A0092B-C50C-407E-A947-70E740481C1C}">
                <a14:useLocalDpi xmlns:a14="http://schemas.microsoft.com/office/drawing/2010/main" val="0"/>
              </a:ext>
            </a:extLst>
          </a:blip>
          <a:srcRect l="7530" r="11520" b="37112"/>
          <a:stretch>
            <a:fillRect/>
          </a:stretch>
        </p:blipFill>
        <p:spPr bwMode="auto">
          <a:xfrm>
            <a:off x="7810500" y="1857376"/>
            <a:ext cx="2762251"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9334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 </a:t>
            </a:r>
            <a:endParaRPr lang="es-MX" dirty="0"/>
          </a:p>
        </p:txBody>
      </p:sp>
      <p:sp>
        <p:nvSpPr>
          <p:cNvPr id="3" name="2 Marcador de contenido"/>
          <p:cNvSpPr>
            <a:spLocks noGrp="1"/>
          </p:cNvSpPr>
          <p:nvPr>
            <p:ph idx="1"/>
          </p:nvPr>
        </p:nvSpPr>
        <p:spPr/>
        <p:txBody>
          <a:bodyPr>
            <a:normAutofit/>
          </a:bodyPr>
          <a:lstStyle/>
          <a:p>
            <a:r>
              <a:rPr lang="es-ES" i="1" dirty="0"/>
              <a:t>La Bioética es una disciplina que ha surgido como una necesidad ante la rapidez y la falta de criticidad del hombre frente a los avances del conocimiento técnico y científico. Tal como se menciona en UNESCO, su importancia radica en proporcionar opciones reales de desarrollo para el beneficio de la humanidad, evitando también el daño al medio ambiente. </a:t>
            </a:r>
            <a:endParaRPr lang="es-MX" i="1"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9739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91477" y="404664"/>
            <a:ext cx="10363200" cy="857250"/>
          </a:xfrm>
        </p:spPr>
        <p:txBody>
          <a:bodyPr rtlCol="0">
            <a:normAutofit/>
          </a:bodyPr>
          <a:lstStyle/>
          <a:p>
            <a:pPr fontAlgn="auto">
              <a:spcAft>
                <a:spcPts val="0"/>
              </a:spcAft>
              <a:defRPr/>
            </a:pPr>
            <a:r>
              <a:rPr lang="es-MX" dirty="0" smtClean="0">
                <a:solidFill>
                  <a:schemeClr val="bg2">
                    <a:lumMod val="25000"/>
                  </a:schemeClr>
                </a:solidFill>
              </a:rPr>
              <a:t>Educación  y  Valores</a:t>
            </a:r>
            <a:endParaRPr lang="es-MX" dirty="0">
              <a:solidFill>
                <a:schemeClr val="bg2">
                  <a:lumMod val="25000"/>
                </a:schemeClr>
              </a:solidFill>
            </a:endParaRPr>
          </a:p>
        </p:txBody>
      </p:sp>
      <p:sp>
        <p:nvSpPr>
          <p:cNvPr id="3" name="2 Marcador de contenido"/>
          <p:cNvSpPr>
            <a:spLocks noGrp="1"/>
          </p:cNvSpPr>
          <p:nvPr>
            <p:ph idx="1"/>
          </p:nvPr>
        </p:nvSpPr>
        <p:spPr>
          <a:xfrm>
            <a:off x="762000" y="1643064"/>
            <a:ext cx="11094640" cy="3370113"/>
          </a:xfrm>
        </p:spPr>
        <p:txBody>
          <a:bodyPr rtlCol="0">
            <a:normAutofit/>
          </a:bodyPr>
          <a:lstStyle/>
          <a:p>
            <a:pPr algn="ctr" fontAlgn="auto">
              <a:spcAft>
                <a:spcPts val="0"/>
              </a:spcAft>
              <a:buFont typeface="Arial" pitchFamily="34" charset="0"/>
              <a:buNone/>
              <a:defRPr/>
            </a:pPr>
            <a:r>
              <a:rPr lang="es-MX" dirty="0" smtClean="0"/>
              <a:t>Es importante  generar otro tipo de educación: una </a:t>
            </a:r>
            <a:r>
              <a:rPr lang="es-MX" b="1" i="1" u="sng" dirty="0" smtClean="0"/>
              <a:t>educación permanente </a:t>
            </a:r>
            <a:r>
              <a:rPr lang="es-MX" dirty="0" smtClean="0"/>
              <a:t>en donde  esta sea un futuro casi siempre </a:t>
            </a:r>
            <a:r>
              <a:rPr lang="es-MX" dirty="0" err="1" smtClean="0"/>
              <a:t>inalcanzado</a:t>
            </a:r>
            <a:r>
              <a:rPr lang="es-MX" dirty="0" smtClean="0"/>
              <a:t> pero siempre visualizado   que </a:t>
            </a:r>
            <a:r>
              <a:rPr lang="es-MX" b="1" i="1" u="sng" dirty="0" smtClean="0"/>
              <a:t>proporciona sentido y dirección </a:t>
            </a:r>
            <a:r>
              <a:rPr lang="es-ES" dirty="0" smtClean="0"/>
              <a:t>, en </a:t>
            </a:r>
            <a:r>
              <a:rPr lang="es-MX" dirty="0" smtClean="0"/>
              <a:t> un sistema de relaciones  </a:t>
            </a:r>
            <a:r>
              <a:rPr lang="es-MX" b="1" i="1" u="sng" dirty="0" smtClean="0"/>
              <a:t>a través del desarrollo de valores</a:t>
            </a:r>
            <a:r>
              <a:rPr lang="es-MX" dirty="0" smtClean="0"/>
              <a:t>, métodos y lenguajes siempre nuevos  utilizando los recursos con los que se cuenta.</a:t>
            </a:r>
            <a:endParaRPr lang="es-ES" dirty="0" smtClean="0"/>
          </a:p>
          <a:p>
            <a:pPr fontAlgn="auto">
              <a:spcAft>
                <a:spcPts val="0"/>
              </a:spcAft>
              <a:buFont typeface="Arial" pitchFamily="34" charset="0"/>
              <a:buChar char="•"/>
              <a:defRPr/>
            </a:pP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7808" y="4653136"/>
            <a:ext cx="3648405" cy="2055268"/>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9662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238251" y="2000250"/>
            <a:ext cx="3429000" cy="3429000"/>
          </a:xfrm>
          <a:prstGeom prst="rect">
            <a:avLst/>
          </a:prstGeom>
          <a:solidFill>
            <a:schemeClr val="tx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000" dirty="0"/>
              <a:t>Aprender a ser humano</a:t>
            </a:r>
          </a:p>
        </p:txBody>
      </p:sp>
      <p:sp>
        <p:nvSpPr>
          <p:cNvPr id="8" name="7 Rectángulo"/>
          <p:cNvSpPr/>
          <p:nvPr/>
        </p:nvSpPr>
        <p:spPr>
          <a:xfrm>
            <a:off x="4857751" y="2000250"/>
            <a:ext cx="3333749" cy="3429000"/>
          </a:xfrm>
          <a:prstGeom prst="rect">
            <a:avLst/>
          </a:prstGeom>
          <a:solidFill>
            <a:schemeClr val="tx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000" dirty="0"/>
              <a:t>Hacer el mundo más humano</a:t>
            </a:r>
          </a:p>
        </p:txBody>
      </p:sp>
      <p:sp>
        <p:nvSpPr>
          <p:cNvPr id="9" name="8 Rectángulo"/>
          <p:cNvSpPr/>
          <p:nvPr/>
        </p:nvSpPr>
        <p:spPr>
          <a:xfrm>
            <a:off x="8477251" y="1821656"/>
            <a:ext cx="3429000" cy="3429000"/>
          </a:xfrm>
          <a:prstGeom prst="rect">
            <a:avLst/>
          </a:prstGeom>
          <a:solidFill>
            <a:schemeClr val="tx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000" b="1" dirty="0"/>
              <a:t>Abierto a conocimientos y avances de la ciencia,                  en </a:t>
            </a:r>
            <a:r>
              <a:rPr lang="es-MX" sz="2000" b="1" i="1" u="sng" dirty="0"/>
              <a:t>actitud</a:t>
            </a:r>
            <a:r>
              <a:rPr lang="es-MX" sz="2000" b="1" dirty="0"/>
              <a:t> permanente de aprendizaje, aplicando los mejores métodos</a:t>
            </a:r>
          </a:p>
        </p:txBody>
      </p:sp>
      <p:sp>
        <p:nvSpPr>
          <p:cNvPr id="14" name="13 Triángulo isósceles"/>
          <p:cNvSpPr/>
          <p:nvPr/>
        </p:nvSpPr>
        <p:spPr>
          <a:xfrm>
            <a:off x="1143000" y="142875"/>
            <a:ext cx="10763251" cy="2000250"/>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2000" b="1" dirty="0"/>
          </a:p>
        </p:txBody>
      </p:sp>
      <p:sp>
        <p:nvSpPr>
          <p:cNvPr id="16" name="15 Rectángulo"/>
          <p:cNvSpPr/>
          <p:nvPr/>
        </p:nvSpPr>
        <p:spPr>
          <a:xfrm>
            <a:off x="857251" y="5572125"/>
            <a:ext cx="11144249" cy="914400"/>
          </a:xfrm>
          <a:prstGeom prst="rect">
            <a:avLst/>
          </a:prstGeom>
          <a:solidFill>
            <a:schemeClr val="tx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800" b="1" dirty="0"/>
              <a:t>hacer de la historia un espacio de amable convivencia </a:t>
            </a:r>
          </a:p>
        </p:txBody>
      </p:sp>
      <p:sp>
        <p:nvSpPr>
          <p:cNvPr id="17" name="16 Rectángulo"/>
          <p:cNvSpPr/>
          <p:nvPr/>
        </p:nvSpPr>
        <p:spPr>
          <a:xfrm>
            <a:off x="1428751" y="2143125"/>
            <a:ext cx="3238500" cy="34290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400" dirty="0"/>
              <a:t>Aprender a</a:t>
            </a:r>
          </a:p>
          <a:p>
            <a:pPr algn="ctr" fontAlgn="auto">
              <a:spcBef>
                <a:spcPts val="0"/>
              </a:spcBef>
              <a:spcAft>
                <a:spcPts val="0"/>
              </a:spcAft>
              <a:defRPr/>
            </a:pPr>
            <a:r>
              <a:rPr lang="es-MX" sz="4400" dirty="0"/>
              <a:t> Ser </a:t>
            </a:r>
          </a:p>
        </p:txBody>
      </p:sp>
      <p:sp>
        <p:nvSpPr>
          <p:cNvPr id="18" name="17 Rectángulo"/>
          <p:cNvSpPr/>
          <p:nvPr/>
        </p:nvSpPr>
        <p:spPr>
          <a:xfrm>
            <a:off x="5048251" y="2143125"/>
            <a:ext cx="3238500" cy="3429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400" dirty="0"/>
              <a:t>Aprender a </a:t>
            </a:r>
          </a:p>
          <a:p>
            <a:pPr algn="ctr" fontAlgn="auto">
              <a:spcBef>
                <a:spcPts val="0"/>
              </a:spcBef>
              <a:spcAft>
                <a:spcPts val="0"/>
              </a:spcAft>
              <a:defRPr/>
            </a:pPr>
            <a:r>
              <a:rPr lang="es-MX" sz="4400" dirty="0"/>
              <a:t>Hacer</a:t>
            </a:r>
          </a:p>
        </p:txBody>
      </p:sp>
      <p:sp>
        <p:nvSpPr>
          <p:cNvPr id="19" name="18 Rectángulo"/>
          <p:cNvSpPr/>
          <p:nvPr/>
        </p:nvSpPr>
        <p:spPr>
          <a:xfrm>
            <a:off x="8572502" y="2131056"/>
            <a:ext cx="3333749" cy="34290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400" dirty="0"/>
              <a:t>Aprender a Aprender</a:t>
            </a:r>
          </a:p>
        </p:txBody>
      </p:sp>
      <p:sp>
        <p:nvSpPr>
          <p:cNvPr id="20" name="19 Rectángulo"/>
          <p:cNvSpPr/>
          <p:nvPr/>
        </p:nvSpPr>
        <p:spPr>
          <a:xfrm>
            <a:off x="1143001" y="5643563"/>
            <a:ext cx="1094104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400" dirty="0"/>
              <a:t>Aprender a vivir en sociedad </a:t>
            </a:r>
          </a:p>
        </p:txBody>
      </p:sp>
      <p:sp>
        <p:nvSpPr>
          <p:cNvPr id="21" name="20 Rectángulo"/>
          <p:cNvSpPr/>
          <p:nvPr/>
        </p:nvSpPr>
        <p:spPr>
          <a:xfrm>
            <a:off x="3429000" y="785813"/>
            <a:ext cx="6762751"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a:t>EDUCACIÓN</a:t>
            </a:r>
            <a:r>
              <a:rPr lang="es-MX" sz="3600" b="1" dirty="0"/>
              <a:t>: </a:t>
            </a:r>
          </a:p>
          <a:p>
            <a:pPr algn="ctr" fontAlgn="auto">
              <a:spcBef>
                <a:spcPts val="0"/>
              </a:spcBef>
              <a:spcAft>
                <a:spcPts val="0"/>
              </a:spcAft>
              <a:defRPr/>
            </a:pPr>
            <a:r>
              <a:rPr lang="es-MX" sz="3200" b="1" dirty="0"/>
              <a:t>Aprender  a  ser  humano</a:t>
            </a:r>
          </a:p>
        </p:txBody>
      </p:sp>
      <p:sp>
        <p:nvSpPr>
          <p:cNvPr id="12" name="11 Rectángulo"/>
          <p:cNvSpPr/>
          <p:nvPr/>
        </p:nvSpPr>
        <p:spPr>
          <a:xfrm>
            <a:off x="1428751" y="4857751"/>
            <a:ext cx="10572749" cy="78581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4000" b="1" dirty="0">
                <a:solidFill>
                  <a:schemeClr val="tx2">
                    <a:lumMod val="75000"/>
                  </a:schemeClr>
                </a:solidFill>
              </a:rPr>
              <a:t>Aprender a Emprender</a:t>
            </a:r>
          </a:p>
        </p:txBody>
      </p:sp>
      <p:pic>
        <p:nvPicPr>
          <p:cNvPr id="13" name="12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251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1000" fill="hold"/>
                                        <p:tgtEl>
                                          <p:spTgt spid="18"/>
                                        </p:tgtEl>
                                        <p:attrNameLst>
                                          <p:attrName>ppt_w</p:attrName>
                                        </p:attrNameLst>
                                      </p:cBhvr>
                                      <p:tavLst>
                                        <p:tav tm="0">
                                          <p:val>
                                            <p:strVal val="#ppt_w*0.70"/>
                                          </p:val>
                                        </p:tav>
                                        <p:tav tm="100000">
                                          <p:val>
                                            <p:strVal val="#ppt_w"/>
                                          </p:val>
                                        </p:tav>
                                      </p:tavLst>
                                    </p:anim>
                                    <p:anim calcmode="lin" valueType="num">
                                      <p:cBhvr>
                                        <p:cTn id="25" dur="1000" fill="hold"/>
                                        <p:tgtEl>
                                          <p:spTgt spid="18"/>
                                        </p:tgtEl>
                                        <p:attrNameLst>
                                          <p:attrName>ppt_h</p:attrName>
                                        </p:attrNameLst>
                                      </p:cBhvr>
                                      <p:tavLst>
                                        <p:tav tm="0">
                                          <p:val>
                                            <p:strVal val="#ppt_h"/>
                                          </p:val>
                                        </p:tav>
                                        <p:tav tm="100000">
                                          <p:val>
                                            <p:strVal val="#ppt_h"/>
                                          </p:val>
                                        </p:tav>
                                      </p:tavLst>
                                    </p:anim>
                                    <p:animEffect transition="in" filter="fade">
                                      <p:cBhvr>
                                        <p:cTn id="26" dur="1000"/>
                                        <p:tgtEl>
                                          <p:spTgt spid="1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1000" fill="hold"/>
                                        <p:tgtEl>
                                          <p:spTgt spid="19"/>
                                        </p:tgtEl>
                                        <p:attrNameLst>
                                          <p:attrName>ppt_w</p:attrName>
                                        </p:attrNameLst>
                                      </p:cBhvr>
                                      <p:tavLst>
                                        <p:tav tm="0">
                                          <p:val>
                                            <p:strVal val="#ppt_w*0.70"/>
                                          </p:val>
                                        </p:tav>
                                        <p:tav tm="100000">
                                          <p:val>
                                            <p:strVal val="#ppt_w"/>
                                          </p:val>
                                        </p:tav>
                                      </p:tavLst>
                                    </p:anim>
                                    <p:anim calcmode="lin" valueType="num">
                                      <p:cBhvr>
                                        <p:cTn id="37" dur="1000" fill="hold"/>
                                        <p:tgtEl>
                                          <p:spTgt spid="19"/>
                                        </p:tgtEl>
                                        <p:attrNameLst>
                                          <p:attrName>ppt_h</p:attrName>
                                        </p:attrNameLst>
                                      </p:cBhvr>
                                      <p:tavLst>
                                        <p:tav tm="0">
                                          <p:val>
                                            <p:strVal val="#ppt_h"/>
                                          </p:val>
                                        </p:tav>
                                        <p:tav tm="100000">
                                          <p:val>
                                            <p:strVal val="#ppt_h"/>
                                          </p:val>
                                        </p:tav>
                                      </p:tavLst>
                                    </p:anim>
                                    <p:animEffect transition="in" filter="fade">
                                      <p:cBhvr>
                                        <p:cTn id="38" dur="1000"/>
                                        <p:tgtEl>
                                          <p:spTgt spid="1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55"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1000" fill="hold"/>
                                        <p:tgtEl>
                                          <p:spTgt spid="20"/>
                                        </p:tgtEl>
                                        <p:attrNameLst>
                                          <p:attrName>ppt_w</p:attrName>
                                        </p:attrNameLst>
                                      </p:cBhvr>
                                      <p:tavLst>
                                        <p:tav tm="0">
                                          <p:val>
                                            <p:strVal val="#ppt_w*0.70"/>
                                          </p:val>
                                        </p:tav>
                                        <p:tav tm="100000">
                                          <p:val>
                                            <p:strVal val="#ppt_w"/>
                                          </p:val>
                                        </p:tav>
                                      </p:tavLst>
                                    </p:anim>
                                    <p:anim calcmode="lin" valueType="num">
                                      <p:cBhvr>
                                        <p:cTn id="49" dur="1000" fill="hold"/>
                                        <p:tgtEl>
                                          <p:spTgt spid="20"/>
                                        </p:tgtEl>
                                        <p:attrNameLst>
                                          <p:attrName>ppt_h</p:attrName>
                                        </p:attrNameLst>
                                      </p:cBhvr>
                                      <p:tavLst>
                                        <p:tav tm="0">
                                          <p:val>
                                            <p:strVal val="#ppt_h"/>
                                          </p:val>
                                        </p:tav>
                                        <p:tav tm="100000">
                                          <p:val>
                                            <p:strVal val="#ppt_h"/>
                                          </p:val>
                                        </p:tav>
                                      </p:tavLst>
                                    </p:anim>
                                    <p:animEffect transition="in" filter="fade">
                                      <p:cBhvr>
                                        <p:cTn id="50" dur="1000"/>
                                        <p:tgtEl>
                                          <p:spTgt spid="20"/>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6" grpId="0" animBg="1"/>
      <p:bldP spid="17" grpId="0" animBg="1"/>
      <p:bldP spid="18" grpId="0" animBg="1"/>
      <p:bldP spid="19" grpId="0" animBg="1"/>
      <p:bldP spid="20" grpId="0" animBg="1"/>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1332653" y="402432"/>
            <a:ext cx="10363200" cy="1071563"/>
          </a:xfrm>
        </p:spPr>
        <p:txBody>
          <a:bodyPr/>
          <a:lstStyle/>
          <a:p>
            <a:r>
              <a:rPr lang="es-MX" dirty="0" smtClean="0">
                <a:solidFill>
                  <a:schemeClr val="bg2">
                    <a:lumMod val="25000"/>
                  </a:schemeClr>
                </a:solidFill>
              </a:rPr>
              <a:t>Educación y  Valores</a:t>
            </a:r>
          </a:p>
        </p:txBody>
      </p:sp>
      <p:sp>
        <p:nvSpPr>
          <p:cNvPr id="34819" name="2 Marcador de contenido"/>
          <p:cNvSpPr>
            <a:spLocks noGrp="1"/>
          </p:cNvSpPr>
          <p:nvPr>
            <p:ph idx="1"/>
          </p:nvPr>
        </p:nvSpPr>
        <p:spPr>
          <a:xfrm>
            <a:off x="1103445" y="2060849"/>
            <a:ext cx="10137576" cy="2221979"/>
          </a:xfrm>
        </p:spPr>
        <p:txBody>
          <a:bodyPr/>
          <a:lstStyle/>
          <a:p>
            <a:pPr algn="ctr">
              <a:buFont typeface="Arial" charset="0"/>
              <a:buNone/>
            </a:pPr>
            <a:r>
              <a:rPr lang="es-MX" dirty="0" smtClean="0"/>
              <a:t>   Estos pilares forman parte   de la estructura de la educación, están vinculados y ninguno puede bastarse, mientras más interactúan,  más sólidos son los hechos educativos que provocan.</a:t>
            </a:r>
            <a:endParaRPr lang="es-ES" dirty="0" smtClean="0"/>
          </a:p>
          <a:p>
            <a:endParaRPr lang="es-MX" dirty="0" smtClean="0"/>
          </a:p>
        </p:txBody>
      </p:sp>
      <p:pic>
        <p:nvPicPr>
          <p:cNvPr id="34820" name="3 Imagen" descr="pilares.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67809" y="4149080"/>
            <a:ext cx="3333751"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7696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815413" y="3356992"/>
            <a:ext cx="10468864" cy="1828800"/>
          </a:xfrm>
        </p:spPr>
        <p:txBody>
          <a:bodyPr>
            <a:normAutofit/>
          </a:bodyPr>
          <a:lstStyle/>
          <a:p>
            <a:r>
              <a:rPr lang="es-MX" sz="6600" dirty="0" smtClean="0"/>
              <a:t>ACTO HUMANO</a:t>
            </a:r>
            <a:endParaRPr lang="es-MX" sz="6600"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57015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8" name="AutoShape 18"/>
          <p:cNvSpPr>
            <a:spLocks noChangeArrowheads="1"/>
          </p:cNvSpPr>
          <p:nvPr/>
        </p:nvSpPr>
        <p:spPr bwMode="auto">
          <a:xfrm>
            <a:off x="3600451" y="2060575"/>
            <a:ext cx="6529916" cy="503238"/>
          </a:xfrm>
          <a:prstGeom prst="roundRect">
            <a:avLst>
              <a:gd name="adj" fmla="val 16667"/>
            </a:avLst>
          </a:prstGeom>
          <a:solidFill>
            <a:srgbClr val="00B0F0"/>
          </a:solidFill>
          <a:ln w="38100">
            <a:solidFill>
              <a:srgbClr val="002060"/>
            </a:solidFill>
            <a:round/>
            <a:headEnd/>
            <a:tailEnd/>
          </a:ln>
        </p:spPr>
        <p:txBody>
          <a:bodyPr/>
          <a:lstStyle/>
          <a:p>
            <a:pPr algn="ctr"/>
            <a:r>
              <a:rPr kumimoji="0" lang="es-MX" sz="2400" b="1">
                <a:solidFill>
                  <a:schemeClr val="bg2"/>
                </a:solidFill>
                <a:latin typeface="Arial" charset="0"/>
              </a:rPr>
              <a:t>Análisis  del  Acto  Humano</a:t>
            </a:r>
            <a:endParaRPr kumimoji="0" lang="es-MX" sz="2400">
              <a:solidFill>
                <a:schemeClr val="bg2"/>
              </a:solidFill>
              <a:latin typeface="Arial" charset="0"/>
            </a:endParaRPr>
          </a:p>
        </p:txBody>
      </p:sp>
      <p:sp>
        <p:nvSpPr>
          <p:cNvPr id="15379" name="AutoShape 19"/>
          <p:cNvSpPr>
            <a:spLocks noChangeArrowheads="1"/>
          </p:cNvSpPr>
          <p:nvPr/>
        </p:nvSpPr>
        <p:spPr bwMode="auto">
          <a:xfrm>
            <a:off x="3215218" y="5157789"/>
            <a:ext cx="2880783" cy="1214437"/>
          </a:xfrm>
          <a:prstGeom prst="diamond">
            <a:avLst/>
          </a:prstGeom>
          <a:solidFill>
            <a:schemeClr val="accent3">
              <a:lumMod val="75000"/>
            </a:schemeClr>
          </a:solidFill>
          <a:ln w="9525">
            <a:solidFill>
              <a:schemeClr val="tx1"/>
            </a:solidFill>
            <a:miter lim="800000"/>
            <a:headEnd/>
            <a:tailEnd/>
          </a:ln>
        </p:spPr>
        <p:txBody>
          <a:bodyPr wrap="none" anchor="ctr"/>
          <a:lstStyle/>
          <a:p>
            <a:pPr algn="ctr"/>
            <a:r>
              <a:rPr kumimoji="0" lang="es-MX" b="1" dirty="0">
                <a:latin typeface="Comic Sans MS" pitchFamily="66" charset="0"/>
              </a:rPr>
              <a:t>Ejemplo:</a:t>
            </a:r>
          </a:p>
          <a:p>
            <a:pPr algn="ctr"/>
            <a:r>
              <a:rPr kumimoji="0" lang="es-MX" b="1" dirty="0">
                <a:latin typeface="Comic Sans MS" pitchFamily="66" charset="0"/>
              </a:rPr>
              <a:t>respiración</a:t>
            </a:r>
          </a:p>
        </p:txBody>
      </p:sp>
      <p:sp>
        <p:nvSpPr>
          <p:cNvPr id="15380" name="Line 20"/>
          <p:cNvSpPr>
            <a:spLocks noChangeShapeType="1"/>
          </p:cNvSpPr>
          <p:nvPr/>
        </p:nvSpPr>
        <p:spPr bwMode="auto">
          <a:xfrm flipH="1">
            <a:off x="10320469" y="3933056"/>
            <a:ext cx="0" cy="648072"/>
          </a:xfrm>
          <a:prstGeom prst="line">
            <a:avLst/>
          </a:prstGeom>
          <a:noFill/>
          <a:ln w="76200">
            <a:solidFill>
              <a:srgbClr val="002060"/>
            </a:solidFill>
            <a:round/>
            <a:headEnd/>
            <a:tailEnd type="triangle" w="med" len="med"/>
          </a:ln>
        </p:spPr>
        <p:txBody>
          <a:bodyPr/>
          <a:lstStyle/>
          <a:p>
            <a:endParaRPr lang="es-MX"/>
          </a:p>
        </p:txBody>
      </p:sp>
      <p:sp>
        <p:nvSpPr>
          <p:cNvPr id="15381" name="Line 21"/>
          <p:cNvSpPr>
            <a:spLocks noChangeShapeType="1"/>
          </p:cNvSpPr>
          <p:nvPr/>
        </p:nvSpPr>
        <p:spPr bwMode="auto">
          <a:xfrm flipH="1">
            <a:off x="2927350" y="3717033"/>
            <a:ext cx="297" cy="504131"/>
          </a:xfrm>
          <a:prstGeom prst="line">
            <a:avLst/>
          </a:prstGeom>
          <a:noFill/>
          <a:ln w="76200">
            <a:solidFill>
              <a:schemeClr val="accent3">
                <a:lumMod val="75000"/>
              </a:schemeClr>
            </a:solidFill>
            <a:round/>
            <a:headEnd/>
            <a:tailEnd type="triangle" w="med" len="med"/>
          </a:ln>
        </p:spPr>
        <p:txBody>
          <a:bodyPr/>
          <a:lstStyle/>
          <a:p>
            <a:endParaRPr lang="es-MX"/>
          </a:p>
        </p:txBody>
      </p:sp>
      <p:sp>
        <p:nvSpPr>
          <p:cNvPr id="15382" name="Rectangle 22"/>
          <p:cNvSpPr>
            <a:spLocks noChangeArrowheads="1"/>
          </p:cNvSpPr>
          <p:nvPr/>
        </p:nvSpPr>
        <p:spPr bwMode="auto">
          <a:xfrm>
            <a:off x="1775884" y="3141663"/>
            <a:ext cx="4417483" cy="576262"/>
          </a:xfrm>
          <a:prstGeom prst="rect">
            <a:avLst/>
          </a:prstGeom>
          <a:solidFill>
            <a:schemeClr val="accent3">
              <a:lumMod val="75000"/>
            </a:schemeClr>
          </a:solidFill>
          <a:ln w="9525">
            <a:solidFill>
              <a:srgbClr val="000000"/>
            </a:solidFill>
            <a:miter lim="800000"/>
            <a:headEnd/>
            <a:tailEnd/>
          </a:ln>
        </p:spPr>
        <p:txBody>
          <a:bodyPr/>
          <a:lstStyle/>
          <a:p>
            <a:pPr algn="ctr"/>
            <a:r>
              <a:rPr kumimoji="0" lang="es-MX" sz="2400" b="1">
                <a:latin typeface="Arial" charset="0"/>
              </a:rPr>
              <a:t>Actos del HOMBRE</a:t>
            </a:r>
            <a:endParaRPr kumimoji="0" lang="es-MX" sz="2400">
              <a:latin typeface="Arial" charset="0"/>
            </a:endParaRPr>
          </a:p>
        </p:txBody>
      </p:sp>
      <p:sp>
        <p:nvSpPr>
          <p:cNvPr id="15383" name="Rectangle 23"/>
          <p:cNvSpPr>
            <a:spLocks noChangeArrowheads="1"/>
          </p:cNvSpPr>
          <p:nvPr/>
        </p:nvSpPr>
        <p:spPr bwMode="auto">
          <a:xfrm>
            <a:off x="7247467" y="3141663"/>
            <a:ext cx="4127500" cy="791393"/>
          </a:xfrm>
          <a:prstGeom prst="rect">
            <a:avLst/>
          </a:prstGeom>
          <a:solidFill>
            <a:srgbClr val="00B0F0"/>
          </a:solidFill>
          <a:ln w="9525">
            <a:solidFill>
              <a:srgbClr val="002060"/>
            </a:solidFill>
            <a:miter lim="800000"/>
            <a:headEnd/>
            <a:tailEnd/>
          </a:ln>
        </p:spPr>
        <p:txBody>
          <a:bodyPr/>
          <a:lstStyle/>
          <a:p>
            <a:r>
              <a:rPr kumimoji="0" lang="es-MX" sz="2400" b="1" dirty="0">
                <a:solidFill>
                  <a:schemeClr val="bg2"/>
                </a:solidFill>
                <a:latin typeface="Arial" charset="0"/>
              </a:rPr>
              <a:t>Actos  HUMANOS</a:t>
            </a:r>
            <a:endParaRPr kumimoji="0" lang="es-MX" sz="2400" dirty="0">
              <a:solidFill>
                <a:schemeClr val="bg2"/>
              </a:solidFill>
              <a:latin typeface="Arial" charset="0"/>
            </a:endParaRPr>
          </a:p>
        </p:txBody>
      </p:sp>
      <p:sp>
        <p:nvSpPr>
          <p:cNvPr id="15384" name="Rectangle 24"/>
          <p:cNvSpPr>
            <a:spLocks noChangeArrowheads="1"/>
          </p:cNvSpPr>
          <p:nvPr/>
        </p:nvSpPr>
        <p:spPr bwMode="auto">
          <a:xfrm>
            <a:off x="7008284" y="4581128"/>
            <a:ext cx="4944533" cy="2087960"/>
          </a:xfrm>
          <a:prstGeom prst="rect">
            <a:avLst/>
          </a:prstGeom>
          <a:solidFill>
            <a:srgbClr val="00B0F0"/>
          </a:solidFill>
          <a:ln w="76200">
            <a:solidFill>
              <a:srgbClr val="002060"/>
            </a:solidFill>
            <a:miter lim="800000"/>
            <a:headEnd/>
            <a:tailEnd/>
          </a:ln>
        </p:spPr>
        <p:txBody>
          <a:bodyPr/>
          <a:lstStyle/>
          <a:p>
            <a:pPr algn="ctr"/>
            <a:r>
              <a:rPr kumimoji="0" lang="es-MX" sz="2400" dirty="0">
                <a:solidFill>
                  <a:schemeClr val="bg2"/>
                </a:solidFill>
                <a:latin typeface="Arial" charset="0"/>
              </a:rPr>
              <a:t>Originados por facultades específicas del hombre:</a:t>
            </a:r>
          </a:p>
          <a:p>
            <a:pPr algn="ctr"/>
            <a:r>
              <a:rPr kumimoji="0" lang="es-MX" sz="2400" b="1" dirty="0">
                <a:solidFill>
                  <a:schemeClr val="bg2"/>
                </a:solidFill>
                <a:latin typeface="Arial" charset="0"/>
              </a:rPr>
              <a:t>CONCIENCIA</a:t>
            </a:r>
          </a:p>
          <a:p>
            <a:pPr algn="ctr"/>
            <a:r>
              <a:rPr kumimoji="0" lang="es-MX" sz="2400" b="1" dirty="0">
                <a:solidFill>
                  <a:schemeClr val="bg2"/>
                </a:solidFill>
                <a:latin typeface="Arial" charset="0"/>
              </a:rPr>
              <a:t>(Inteligencia y Voluntad)</a:t>
            </a:r>
            <a:endParaRPr kumimoji="0" lang="es-MX" sz="2400" dirty="0">
              <a:solidFill>
                <a:schemeClr val="bg2"/>
              </a:solidFill>
              <a:latin typeface="Arial" charset="0"/>
            </a:endParaRPr>
          </a:p>
        </p:txBody>
      </p:sp>
      <p:sp>
        <p:nvSpPr>
          <p:cNvPr id="15385" name="Rectangle 25"/>
          <p:cNvSpPr>
            <a:spLocks noChangeArrowheads="1"/>
          </p:cNvSpPr>
          <p:nvPr/>
        </p:nvSpPr>
        <p:spPr bwMode="auto">
          <a:xfrm>
            <a:off x="1488018" y="4221164"/>
            <a:ext cx="3359149" cy="649287"/>
          </a:xfrm>
          <a:prstGeom prst="rect">
            <a:avLst/>
          </a:prstGeom>
          <a:solidFill>
            <a:schemeClr val="accent3">
              <a:lumMod val="75000"/>
            </a:schemeClr>
          </a:solidFill>
          <a:ln w="9525">
            <a:solidFill>
              <a:schemeClr val="tx1"/>
            </a:solidFill>
            <a:miter lim="800000"/>
            <a:headEnd/>
            <a:tailEnd/>
          </a:ln>
        </p:spPr>
        <p:txBody>
          <a:bodyPr/>
          <a:lstStyle/>
          <a:p>
            <a:pPr algn="ctr"/>
            <a:r>
              <a:rPr kumimoji="0" lang="es-MX" sz="2400" b="1" dirty="0" err="1">
                <a:latin typeface="Arial" charset="0"/>
              </a:rPr>
              <a:t>Inconcientes</a:t>
            </a:r>
            <a:endParaRPr kumimoji="0" lang="es-MX" sz="2400" b="1" dirty="0">
              <a:latin typeface="Arial" charset="0"/>
            </a:endParaRPr>
          </a:p>
          <a:p>
            <a:pPr algn="ctr"/>
            <a:endParaRPr kumimoji="0" lang="es-MX" sz="2400" dirty="0">
              <a:latin typeface="Arial" charset="0"/>
            </a:endParaRPr>
          </a:p>
        </p:txBody>
      </p:sp>
      <p:sp>
        <p:nvSpPr>
          <p:cNvPr id="33802" name="Oval 26"/>
          <p:cNvSpPr>
            <a:spLocks noChangeArrowheads="1"/>
          </p:cNvSpPr>
          <p:nvPr/>
        </p:nvSpPr>
        <p:spPr bwMode="auto">
          <a:xfrm>
            <a:off x="1055159" y="204033"/>
            <a:ext cx="10081683" cy="1223963"/>
          </a:xfrm>
          <a:prstGeom prst="ellipse">
            <a:avLst/>
          </a:prstGeom>
          <a:noFill/>
          <a:ln w="76200">
            <a:solidFill>
              <a:srgbClr val="002060"/>
            </a:solidFill>
            <a:round/>
            <a:headEnd/>
            <a:tailEnd/>
          </a:ln>
        </p:spPr>
        <p:txBody>
          <a:bodyPr wrap="none" anchor="ctr"/>
          <a:lstStyle/>
          <a:p>
            <a:pPr algn="ctr"/>
            <a:r>
              <a:rPr kumimoji="0" lang="es-MX" sz="3600" b="1" dirty="0">
                <a:solidFill>
                  <a:srgbClr val="002060"/>
                </a:solidFill>
                <a:latin typeface="Arial" charset="0"/>
              </a:rPr>
              <a:t>QUEHACER  DE  LA  BIOÉTICA</a:t>
            </a:r>
          </a:p>
        </p:txBody>
      </p:sp>
      <p:sp>
        <p:nvSpPr>
          <p:cNvPr id="15389" name="Line 29"/>
          <p:cNvSpPr>
            <a:spLocks noChangeShapeType="1"/>
          </p:cNvSpPr>
          <p:nvPr/>
        </p:nvSpPr>
        <p:spPr bwMode="auto">
          <a:xfrm>
            <a:off x="8976784" y="2565401"/>
            <a:ext cx="0" cy="576263"/>
          </a:xfrm>
          <a:prstGeom prst="line">
            <a:avLst/>
          </a:prstGeom>
          <a:noFill/>
          <a:ln w="76200">
            <a:solidFill>
              <a:srgbClr val="002060"/>
            </a:solidFill>
            <a:round/>
            <a:headEnd/>
            <a:tailEnd type="triangle" w="med" len="med"/>
          </a:ln>
        </p:spPr>
        <p:txBody>
          <a:bodyPr/>
          <a:lstStyle/>
          <a:p>
            <a:endParaRPr lang="es-MX"/>
          </a:p>
        </p:txBody>
      </p:sp>
      <p:sp>
        <p:nvSpPr>
          <p:cNvPr id="15390" name="Line 30"/>
          <p:cNvSpPr>
            <a:spLocks noChangeShapeType="1"/>
          </p:cNvSpPr>
          <p:nvPr/>
        </p:nvSpPr>
        <p:spPr bwMode="auto">
          <a:xfrm>
            <a:off x="4656667" y="2565401"/>
            <a:ext cx="0" cy="576263"/>
          </a:xfrm>
          <a:prstGeom prst="line">
            <a:avLst/>
          </a:prstGeom>
          <a:noFill/>
          <a:ln w="76200">
            <a:solidFill>
              <a:schemeClr val="accent3">
                <a:lumMod val="50000"/>
              </a:schemeClr>
            </a:solidFill>
            <a:round/>
            <a:headEnd/>
            <a:tailEnd type="triangle" w="med" len="med"/>
          </a:ln>
        </p:spPr>
        <p:txBody>
          <a:bodyPr/>
          <a:lstStyle/>
          <a:p>
            <a:endParaRPr lang="es-MX"/>
          </a:p>
        </p:txBody>
      </p:sp>
      <p:sp>
        <p:nvSpPr>
          <p:cNvPr id="15391" name="AutoShape 31"/>
          <p:cNvSpPr>
            <a:spLocks noChangeArrowheads="1"/>
          </p:cNvSpPr>
          <p:nvPr/>
        </p:nvSpPr>
        <p:spPr bwMode="auto">
          <a:xfrm>
            <a:off x="4559300" y="1412777"/>
            <a:ext cx="4512733" cy="647799"/>
          </a:xfrm>
          <a:prstGeom prst="downArrow">
            <a:avLst>
              <a:gd name="adj1" fmla="val 50000"/>
              <a:gd name="adj2" fmla="val 25000"/>
            </a:avLst>
          </a:prstGeom>
          <a:solidFill>
            <a:srgbClr val="00B0F0"/>
          </a:solidFill>
          <a:ln w="9525">
            <a:solidFill>
              <a:srgbClr val="002060"/>
            </a:solidFill>
            <a:miter lim="800000"/>
            <a:headEnd/>
            <a:tailEnd/>
          </a:ln>
        </p:spPr>
        <p:txBody>
          <a:bodyPr wrap="none" anchor="ctr"/>
          <a:lstStyle/>
          <a:p>
            <a:endParaRPr lang="es-MX"/>
          </a:p>
        </p:txBody>
      </p:sp>
      <p:sp>
        <p:nvSpPr>
          <p:cNvPr id="14" name="13 Marcador de pie de página"/>
          <p:cNvSpPr>
            <a:spLocks noGrp="1"/>
          </p:cNvSpPr>
          <p:nvPr>
            <p:ph type="ftr" sz="quarter" idx="11"/>
          </p:nvPr>
        </p:nvSpPr>
        <p:spPr/>
        <p:txBody>
          <a:bodyPr/>
          <a:lstStyle/>
          <a:p>
            <a:r>
              <a:rPr lang="es-MX" smtClean="0"/>
              <a:t>MAROFE</a:t>
            </a:r>
            <a:endParaRPr lang="es-MX"/>
          </a:p>
        </p:txBody>
      </p:sp>
      <p:sp>
        <p:nvSpPr>
          <p:cNvPr id="15" name="14 Marcador de número de diapositiva"/>
          <p:cNvSpPr>
            <a:spLocks noGrp="1"/>
          </p:cNvSpPr>
          <p:nvPr>
            <p:ph type="sldNum" sz="quarter" idx="12"/>
          </p:nvPr>
        </p:nvSpPr>
        <p:spPr/>
        <p:txBody>
          <a:bodyPr/>
          <a:lstStyle/>
          <a:p>
            <a:fld id="{73872D07-67B1-4D50-A1D4-6940BA07B91E}" type="slidenum">
              <a:rPr lang="es-MX" smtClean="0"/>
              <a:pPr/>
              <a:t>44</a:t>
            </a:fld>
            <a:endParaRPr lang="es-MX"/>
          </a:p>
        </p:txBody>
      </p:sp>
      <p:pic>
        <p:nvPicPr>
          <p:cNvPr id="16" name="15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36841" y="39689"/>
            <a:ext cx="1008592" cy="69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3229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5391"/>
                                        </p:tgtEl>
                                        <p:attrNameLst>
                                          <p:attrName>style.visibility</p:attrName>
                                        </p:attrNameLst>
                                      </p:cBhvr>
                                      <p:to>
                                        <p:strVal val="visible"/>
                                      </p:to>
                                    </p:set>
                                    <p:animEffect transition="in" filter="slide(fromTop)">
                                      <p:cBhvr>
                                        <p:cTn id="7" dur="1000"/>
                                        <p:tgtEl>
                                          <p:spTgt spid="1539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378"/>
                                        </p:tgtEl>
                                        <p:attrNameLst>
                                          <p:attrName>style.visibility</p:attrName>
                                        </p:attrNameLst>
                                      </p:cBhvr>
                                      <p:to>
                                        <p:strVal val="visible"/>
                                      </p:to>
                                    </p:set>
                                    <p:animEffect transition="in" filter="fade">
                                      <p:cBhvr>
                                        <p:cTn id="11" dur="1000"/>
                                        <p:tgtEl>
                                          <p:spTgt spid="15378"/>
                                        </p:tgtEl>
                                      </p:cBhvr>
                                    </p:animEffect>
                                  </p:childTnLst>
                                </p:cTn>
                              </p:par>
                            </p:childTnLst>
                          </p:cTn>
                        </p:par>
                        <p:par>
                          <p:cTn id="12" fill="hold">
                            <p:stCondLst>
                              <p:cond delay="2000"/>
                            </p:stCondLst>
                            <p:childTnLst>
                              <p:par>
                                <p:cTn id="13" presetID="12" presetClass="entr" presetSubtype="1" fill="hold" grpId="0" nodeType="afterEffect">
                                  <p:stCondLst>
                                    <p:cond delay="0"/>
                                  </p:stCondLst>
                                  <p:childTnLst>
                                    <p:set>
                                      <p:cBhvr>
                                        <p:cTn id="14" dur="1" fill="hold">
                                          <p:stCondLst>
                                            <p:cond delay="0"/>
                                          </p:stCondLst>
                                        </p:cTn>
                                        <p:tgtEl>
                                          <p:spTgt spid="15390"/>
                                        </p:tgtEl>
                                        <p:attrNameLst>
                                          <p:attrName>style.visibility</p:attrName>
                                        </p:attrNameLst>
                                      </p:cBhvr>
                                      <p:to>
                                        <p:strVal val="visible"/>
                                      </p:to>
                                    </p:set>
                                    <p:animEffect transition="in" filter="slide(fromTop)">
                                      <p:cBhvr>
                                        <p:cTn id="15" dur="1000"/>
                                        <p:tgtEl>
                                          <p:spTgt spid="15390"/>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5382"/>
                                        </p:tgtEl>
                                        <p:attrNameLst>
                                          <p:attrName>style.visibility</p:attrName>
                                        </p:attrNameLst>
                                      </p:cBhvr>
                                      <p:to>
                                        <p:strVal val="visible"/>
                                      </p:to>
                                    </p:set>
                                    <p:animEffect transition="in" filter="fade">
                                      <p:cBhvr>
                                        <p:cTn id="19" dur="1000"/>
                                        <p:tgtEl>
                                          <p:spTgt spid="15382"/>
                                        </p:tgtEl>
                                      </p:cBhvr>
                                    </p:animEffect>
                                  </p:childTnLst>
                                </p:cTn>
                              </p:par>
                            </p:childTnLst>
                          </p:cTn>
                        </p:par>
                        <p:par>
                          <p:cTn id="20" fill="hold">
                            <p:stCondLst>
                              <p:cond delay="4000"/>
                            </p:stCondLst>
                            <p:childTnLst>
                              <p:par>
                                <p:cTn id="21" presetID="12" presetClass="entr" presetSubtype="1" fill="hold" grpId="0" nodeType="afterEffect">
                                  <p:stCondLst>
                                    <p:cond delay="0"/>
                                  </p:stCondLst>
                                  <p:childTnLst>
                                    <p:set>
                                      <p:cBhvr>
                                        <p:cTn id="22" dur="1" fill="hold">
                                          <p:stCondLst>
                                            <p:cond delay="0"/>
                                          </p:stCondLst>
                                        </p:cTn>
                                        <p:tgtEl>
                                          <p:spTgt spid="15389"/>
                                        </p:tgtEl>
                                        <p:attrNameLst>
                                          <p:attrName>style.visibility</p:attrName>
                                        </p:attrNameLst>
                                      </p:cBhvr>
                                      <p:to>
                                        <p:strVal val="visible"/>
                                      </p:to>
                                    </p:set>
                                    <p:animEffect transition="in" filter="slide(fromTop)">
                                      <p:cBhvr>
                                        <p:cTn id="23" dur="1000"/>
                                        <p:tgtEl>
                                          <p:spTgt spid="15389"/>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5383"/>
                                        </p:tgtEl>
                                        <p:attrNameLst>
                                          <p:attrName>style.visibility</p:attrName>
                                        </p:attrNameLst>
                                      </p:cBhvr>
                                      <p:to>
                                        <p:strVal val="visible"/>
                                      </p:to>
                                    </p:set>
                                    <p:animEffect transition="in" filter="fade">
                                      <p:cBhvr>
                                        <p:cTn id="27" dur="2000"/>
                                        <p:tgtEl>
                                          <p:spTgt spid="15383"/>
                                        </p:tgtEl>
                                      </p:cBhvr>
                                    </p:animEffect>
                                  </p:childTnLst>
                                </p:cTn>
                              </p:par>
                            </p:childTnLst>
                          </p:cTn>
                        </p:par>
                        <p:par>
                          <p:cTn id="28" fill="hold">
                            <p:stCondLst>
                              <p:cond delay="7000"/>
                            </p:stCondLst>
                            <p:childTnLst>
                              <p:par>
                                <p:cTn id="29" presetID="12" presetClass="entr" presetSubtype="1" fill="hold" grpId="0" nodeType="afterEffect">
                                  <p:stCondLst>
                                    <p:cond delay="0"/>
                                  </p:stCondLst>
                                  <p:childTnLst>
                                    <p:set>
                                      <p:cBhvr>
                                        <p:cTn id="30" dur="1" fill="hold">
                                          <p:stCondLst>
                                            <p:cond delay="0"/>
                                          </p:stCondLst>
                                        </p:cTn>
                                        <p:tgtEl>
                                          <p:spTgt spid="15381"/>
                                        </p:tgtEl>
                                        <p:attrNameLst>
                                          <p:attrName>style.visibility</p:attrName>
                                        </p:attrNameLst>
                                      </p:cBhvr>
                                      <p:to>
                                        <p:strVal val="visible"/>
                                      </p:to>
                                    </p:set>
                                    <p:animEffect transition="in" filter="slide(fromTop)">
                                      <p:cBhvr>
                                        <p:cTn id="31" dur="1000"/>
                                        <p:tgtEl>
                                          <p:spTgt spid="1538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385"/>
                                        </p:tgtEl>
                                        <p:attrNameLst>
                                          <p:attrName>style.visibility</p:attrName>
                                        </p:attrNameLst>
                                      </p:cBhvr>
                                      <p:to>
                                        <p:strVal val="visible"/>
                                      </p:to>
                                    </p:set>
                                    <p:animEffect transition="in" filter="fade">
                                      <p:cBhvr>
                                        <p:cTn id="36" dur="1000"/>
                                        <p:tgtEl>
                                          <p:spTgt spid="15385"/>
                                        </p:tgtEl>
                                      </p:cBhvr>
                                    </p:animEffect>
                                  </p:childTnLst>
                                </p:cTn>
                              </p:par>
                            </p:childTnLst>
                          </p:cTn>
                        </p:par>
                        <p:par>
                          <p:cTn id="37" fill="hold">
                            <p:stCondLst>
                              <p:cond delay="1000"/>
                            </p:stCondLst>
                            <p:childTnLst>
                              <p:par>
                                <p:cTn id="38" presetID="12" presetClass="entr" presetSubtype="1" fill="hold" grpId="0" nodeType="afterEffect">
                                  <p:stCondLst>
                                    <p:cond delay="0"/>
                                  </p:stCondLst>
                                  <p:childTnLst>
                                    <p:set>
                                      <p:cBhvr>
                                        <p:cTn id="39" dur="1" fill="hold">
                                          <p:stCondLst>
                                            <p:cond delay="0"/>
                                          </p:stCondLst>
                                        </p:cTn>
                                        <p:tgtEl>
                                          <p:spTgt spid="15380"/>
                                        </p:tgtEl>
                                        <p:attrNameLst>
                                          <p:attrName>style.visibility</p:attrName>
                                        </p:attrNameLst>
                                      </p:cBhvr>
                                      <p:to>
                                        <p:strVal val="visible"/>
                                      </p:to>
                                    </p:set>
                                    <p:animEffect transition="in" filter="slide(fromTop)">
                                      <p:cBhvr>
                                        <p:cTn id="40" dur="1000"/>
                                        <p:tgtEl>
                                          <p:spTgt spid="15380"/>
                                        </p:tgtEl>
                                      </p:cBhvr>
                                    </p:animEffect>
                                  </p:childTnLst>
                                </p:cTn>
                              </p:par>
                            </p:childTnLst>
                          </p:cTn>
                        </p:par>
                      </p:childTnLst>
                    </p:cTn>
                  </p:par>
                  <p:par>
                    <p:cTn id="41" fill="hold">
                      <p:stCondLst>
                        <p:cond delay="indefinite"/>
                      </p:stCondLst>
                      <p:childTnLst>
                        <p:par>
                          <p:cTn id="42" fill="hold">
                            <p:stCondLst>
                              <p:cond delay="0"/>
                            </p:stCondLst>
                            <p:childTnLst>
                              <p:par>
                                <p:cTn id="43" presetID="20" presetClass="entr" presetSubtype="0" fill="hold" grpId="0" nodeType="clickEffect">
                                  <p:stCondLst>
                                    <p:cond delay="0"/>
                                  </p:stCondLst>
                                  <p:childTnLst>
                                    <p:set>
                                      <p:cBhvr>
                                        <p:cTn id="44" dur="1" fill="hold">
                                          <p:stCondLst>
                                            <p:cond delay="0"/>
                                          </p:stCondLst>
                                        </p:cTn>
                                        <p:tgtEl>
                                          <p:spTgt spid="15384"/>
                                        </p:tgtEl>
                                        <p:attrNameLst>
                                          <p:attrName>style.visibility</p:attrName>
                                        </p:attrNameLst>
                                      </p:cBhvr>
                                      <p:to>
                                        <p:strVal val="visible"/>
                                      </p:to>
                                    </p:set>
                                    <p:animEffect transition="in" filter="wedge">
                                      <p:cBhvr>
                                        <p:cTn id="45" dur="2000"/>
                                        <p:tgtEl>
                                          <p:spTgt spid="15384"/>
                                        </p:tgtEl>
                                      </p:cBhvr>
                                    </p:animEffect>
                                  </p:childTnLst>
                                </p:cTn>
                              </p:par>
                            </p:childTnLst>
                          </p:cTn>
                        </p:par>
                      </p:childTnLst>
                    </p:cTn>
                  </p:par>
                  <p:par>
                    <p:cTn id="46" fill="hold">
                      <p:stCondLst>
                        <p:cond delay="indefinite"/>
                      </p:stCondLst>
                      <p:childTnLst>
                        <p:par>
                          <p:cTn id="47" fill="hold">
                            <p:stCondLst>
                              <p:cond delay="0"/>
                            </p:stCondLst>
                            <p:childTnLst>
                              <p:par>
                                <p:cTn id="48" presetID="39" presetClass="entr" presetSubtype="0" accel="100000" fill="hold" grpId="0" nodeType="clickEffect">
                                  <p:stCondLst>
                                    <p:cond delay="0"/>
                                  </p:stCondLst>
                                  <p:childTnLst>
                                    <p:set>
                                      <p:cBhvr>
                                        <p:cTn id="49" dur="1" fill="hold">
                                          <p:stCondLst>
                                            <p:cond delay="0"/>
                                          </p:stCondLst>
                                        </p:cTn>
                                        <p:tgtEl>
                                          <p:spTgt spid="15379"/>
                                        </p:tgtEl>
                                        <p:attrNameLst>
                                          <p:attrName>style.visibility</p:attrName>
                                        </p:attrNameLst>
                                      </p:cBhvr>
                                      <p:to>
                                        <p:strVal val="visible"/>
                                      </p:to>
                                    </p:set>
                                    <p:anim calcmode="lin" valueType="num">
                                      <p:cBhvr>
                                        <p:cTn id="50" dur="1000" fill="hold"/>
                                        <p:tgtEl>
                                          <p:spTgt spid="15379"/>
                                        </p:tgtEl>
                                        <p:attrNameLst>
                                          <p:attrName>ppt_h</p:attrName>
                                        </p:attrNameLst>
                                      </p:cBhvr>
                                      <p:tavLst>
                                        <p:tav tm="0">
                                          <p:val>
                                            <p:strVal val="#ppt_h/20"/>
                                          </p:val>
                                        </p:tav>
                                        <p:tav tm="50000">
                                          <p:val>
                                            <p:strVal val="#ppt_h/20"/>
                                          </p:val>
                                        </p:tav>
                                        <p:tav tm="100000">
                                          <p:val>
                                            <p:strVal val="#ppt_h"/>
                                          </p:val>
                                        </p:tav>
                                      </p:tavLst>
                                    </p:anim>
                                    <p:anim calcmode="lin" valueType="num">
                                      <p:cBhvr>
                                        <p:cTn id="51" dur="1000" fill="hold"/>
                                        <p:tgtEl>
                                          <p:spTgt spid="15379"/>
                                        </p:tgtEl>
                                        <p:attrNameLst>
                                          <p:attrName>ppt_w</p:attrName>
                                        </p:attrNameLst>
                                      </p:cBhvr>
                                      <p:tavLst>
                                        <p:tav tm="0">
                                          <p:val>
                                            <p:strVal val="#ppt_w+.3"/>
                                          </p:val>
                                        </p:tav>
                                        <p:tav tm="50000">
                                          <p:val>
                                            <p:strVal val="#ppt_w+.3"/>
                                          </p:val>
                                        </p:tav>
                                        <p:tav tm="100000">
                                          <p:val>
                                            <p:strVal val="#ppt_w"/>
                                          </p:val>
                                        </p:tav>
                                      </p:tavLst>
                                    </p:anim>
                                    <p:anim calcmode="lin" valueType="num">
                                      <p:cBhvr>
                                        <p:cTn id="52" dur="1000" fill="hold"/>
                                        <p:tgtEl>
                                          <p:spTgt spid="15379"/>
                                        </p:tgtEl>
                                        <p:attrNameLst>
                                          <p:attrName>ppt_x</p:attrName>
                                        </p:attrNameLst>
                                      </p:cBhvr>
                                      <p:tavLst>
                                        <p:tav tm="0">
                                          <p:val>
                                            <p:strVal val="#ppt_x-.3"/>
                                          </p:val>
                                        </p:tav>
                                        <p:tav tm="50000">
                                          <p:val>
                                            <p:strVal val="#ppt_x"/>
                                          </p:val>
                                        </p:tav>
                                        <p:tav tm="100000">
                                          <p:val>
                                            <p:strVal val="#ppt_x"/>
                                          </p:val>
                                        </p:tav>
                                      </p:tavLst>
                                    </p:anim>
                                    <p:anim calcmode="lin" valueType="num">
                                      <p:cBhvr>
                                        <p:cTn id="53" dur="1000" fill="hold"/>
                                        <p:tgtEl>
                                          <p:spTgt spid="153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8" grpId="0" animBg="1"/>
      <p:bldP spid="15379" grpId="0" animBg="1"/>
      <p:bldP spid="15380" grpId="0" animBg="1"/>
      <p:bldP spid="15381" grpId="0" animBg="1"/>
      <p:bldP spid="15382" grpId="0" animBg="1"/>
      <p:bldP spid="15383" grpId="0" animBg="1"/>
      <p:bldP spid="15384" grpId="0" animBg="1"/>
      <p:bldP spid="15385" grpId="0" animBg="1"/>
      <p:bldP spid="15389" grpId="0" animBg="1"/>
      <p:bldP spid="15390" grpId="0" animBg="1"/>
      <p:bldP spid="1539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800" dirty="0" smtClean="0">
                <a:solidFill>
                  <a:schemeClr val="accent1">
                    <a:lumMod val="50000"/>
                  </a:schemeClr>
                </a:solidFill>
              </a:rPr>
              <a:t>Bioética  </a:t>
            </a:r>
            <a:endParaRPr lang="es-MX" sz="7200" dirty="0">
              <a:solidFill>
                <a:schemeClr val="accent1">
                  <a:lumMod val="50000"/>
                </a:schemeClr>
              </a:solidFill>
            </a:endParaRPr>
          </a:p>
        </p:txBody>
      </p:sp>
      <p:sp>
        <p:nvSpPr>
          <p:cNvPr id="3" name="2 Marcador de contenido"/>
          <p:cNvSpPr>
            <a:spLocks noGrp="1"/>
          </p:cNvSpPr>
          <p:nvPr>
            <p:ph idx="1"/>
          </p:nvPr>
        </p:nvSpPr>
        <p:spPr>
          <a:xfrm>
            <a:off x="527381" y="2132857"/>
            <a:ext cx="10972800" cy="4525963"/>
          </a:xfrm>
        </p:spPr>
        <p:txBody>
          <a:bodyPr>
            <a:normAutofit/>
          </a:bodyPr>
          <a:lstStyle/>
          <a:p>
            <a:pPr algn="ctr">
              <a:buNone/>
            </a:pPr>
            <a:r>
              <a:rPr lang="es-MX" sz="3600" dirty="0" smtClean="0"/>
              <a:t>Discernimiento mediante  el  análisis del  acto  humano</a:t>
            </a:r>
            <a:endParaRPr lang="es-MX" sz="3600" dirty="0"/>
          </a:p>
        </p:txBody>
      </p:sp>
      <p:sp>
        <p:nvSpPr>
          <p:cNvPr id="5" name="4 Marcador de pie de página"/>
          <p:cNvSpPr>
            <a:spLocks noGrp="1"/>
          </p:cNvSpPr>
          <p:nvPr>
            <p:ph type="ftr" sz="quarter" idx="11"/>
          </p:nvPr>
        </p:nvSpPr>
        <p:spPr/>
        <p:txBody>
          <a:bodyPr/>
          <a:lstStyle/>
          <a:p>
            <a:r>
              <a:rPr lang="es-MX" smtClean="0"/>
              <a:t>MAROFE</a:t>
            </a:r>
            <a:endParaRPr lang="es-MX"/>
          </a:p>
        </p:txBody>
      </p:sp>
      <p:sp>
        <p:nvSpPr>
          <p:cNvPr id="4" name="3 Marcador de número de diapositiva"/>
          <p:cNvSpPr>
            <a:spLocks noGrp="1"/>
          </p:cNvSpPr>
          <p:nvPr>
            <p:ph type="sldNum" sz="quarter" idx="12"/>
          </p:nvPr>
        </p:nvSpPr>
        <p:spPr/>
        <p:txBody>
          <a:bodyPr/>
          <a:lstStyle/>
          <a:p>
            <a:fld id="{E6EFE0D7-8701-4D64-95FB-A6C3899A26D9}" type="slidenum">
              <a:rPr lang="es-MX" smtClean="0"/>
              <a:pPr/>
              <a:t>45</a:t>
            </a:fld>
            <a:endParaRPr lang="es-MX"/>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776" y="3861048"/>
            <a:ext cx="4243320" cy="2389362"/>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25488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871531" y="404664"/>
            <a:ext cx="9038167" cy="1143000"/>
          </a:xfrm>
        </p:spPr>
        <p:txBody>
          <a:bodyPr/>
          <a:lstStyle/>
          <a:p>
            <a:pPr eaLnBrk="1" hangingPunct="1">
              <a:defRPr/>
            </a:pPr>
            <a:r>
              <a:rPr lang="es-MX" dirty="0" smtClean="0">
                <a:solidFill>
                  <a:schemeClr val="bg2">
                    <a:lumMod val="25000"/>
                  </a:schemeClr>
                </a:solidFill>
              </a:rPr>
              <a:t>Acto  Humano</a:t>
            </a:r>
          </a:p>
        </p:txBody>
      </p:sp>
      <p:sp>
        <p:nvSpPr>
          <p:cNvPr id="10" name="9 Marcador de pie de página"/>
          <p:cNvSpPr>
            <a:spLocks noGrp="1"/>
          </p:cNvSpPr>
          <p:nvPr>
            <p:ph type="ftr" sz="quarter" idx="11"/>
          </p:nvPr>
        </p:nvSpPr>
        <p:spPr/>
        <p:txBody>
          <a:bodyPr/>
          <a:lstStyle/>
          <a:p>
            <a:r>
              <a:rPr lang="es-MX" smtClean="0"/>
              <a:t>MAROFE</a:t>
            </a:r>
            <a:endParaRPr lang="es-MX"/>
          </a:p>
        </p:txBody>
      </p:sp>
      <p:sp>
        <p:nvSpPr>
          <p:cNvPr id="11" name="10 Marcador de número de diapositiva"/>
          <p:cNvSpPr>
            <a:spLocks noGrp="1"/>
          </p:cNvSpPr>
          <p:nvPr>
            <p:ph type="sldNum" sz="quarter" idx="12"/>
          </p:nvPr>
        </p:nvSpPr>
        <p:spPr/>
        <p:txBody>
          <a:bodyPr/>
          <a:lstStyle/>
          <a:p>
            <a:fld id="{73872D07-67B1-4D50-A1D4-6940BA07B91E}" type="slidenum">
              <a:rPr lang="es-MX" sz="3200" smtClean="0"/>
              <a:pPr/>
              <a:t>46</a:t>
            </a:fld>
            <a:endParaRPr lang="es-MX" sz="3200" dirty="0"/>
          </a:p>
        </p:txBody>
      </p:sp>
      <p:sp>
        <p:nvSpPr>
          <p:cNvPr id="34819" name="Rectangle 10"/>
          <p:cNvSpPr>
            <a:spLocks noChangeArrowheads="1"/>
          </p:cNvSpPr>
          <p:nvPr/>
        </p:nvSpPr>
        <p:spPr bwMode="auto">
          <a:xfrm>
            <a:off x="3503084" y="3357563"/>
            <a:ext cx="1354667" cy="574675"/>
          </a:xfrm>
          <a:prstGeom prst="rect">
            <a:avLst/>
          </a:prstGeom>
          <a:solidFill>
            <a:schemeClr val="hlink"/>
          </a:solidFill>
          <a:ln w="28575">
            <a:solidFill>
              <a:schemeClr val="accent3">
                <a:lumMod val="60000"/>
                <a:lumOff val="40000"/>
              </a:schemeClr>
            </a:solidFill>
            <a:miter lim="800000"/>
            <a:headEnd/>
            <a:tailEnd/>
          </a:ln>
        </p:spPr>
        <p:txBody>
          <a:bodyPr/>
          <a:lstStyle/>
          <a:p>
            <a:r>
              <a:rPr kumimoji="0" lang="es-MX" sz="2800" b="1" dirty="0">
                <a:solidFill>
                  <a:schemeClr val="bg2"/>
                </a:solidFill>
                <a:latin typeface="Arial" charset="0"/>
              </a:rPr>
              <a:t>Acto</a:t>
            </a:r>
            <a:endParaRPr kumimoji="0" lang="es-MX" sz="2800" dirty="0">
              <a:solidFill>
                <a:schemeClr val="bg2"/>
              </a:solidFill>
              <a:latin typeface="Arial" charset="0"/>
            </a:endParaRPr>
          </a:p>
        </p:txBody>
      </p:sp>
      <p:sp>
        <p:nvSpPr>
          <p:cNvPr id="19467" name="AutoShape 11"/>
          <p:cNvSpPr>
            <a:spLocks noChangeArrowheads="1"/>
          </p:cNvSpPr>
          <p:nvPr/>
        </p:nvSpPr>
        <p:spPr bwMode="auto">
          <a:xfrm>
            <a:off x="4847167" y="3068638"/>
            <a:ext cx="2017184" cy="1152525"/>
          </a:xfrm>
          <a:prstGeom prst="rightArrow">
            <a:avLst>
              <a:gd name="adj1" fmla="val 50000"/>
              <a:gd name="adj2" fmla="val 32817"/>
            </a:avLst>
          </a:prstGeom>
          <a:solidFill>
            <a:schemeClr val="hlink"/>
          </a:solidFill>
          <a:ln w="28575">
            <a:solidFill>
              <a:schemeClr val="accent3">
                <a:lumMod val="60000"/>
                <a:lumOff val="40000"/>
              </a:schemeClr>
            </a:solidFill>
            <a:miter lim="800000"/>
            <a:headEnd/>
            <a:tailEnd/>
          </a:ln>
        </p:spPr>
        <p:txBody>
          <a:bodyPr/>
          <a:lstStyle/>
          <a:p>
            <a:pPr algn="ctr"/>
            <a:r>
              <a:rPr kumimoji="0" lang="es-MX" sz="2800" b="1" dirty="0">
                <a:solidFill>
                  <a:schemeClr val="bg2"/>
                </a:solidFill>
                <a:latin typeface="Arial" charset="0"/>
              </a:rPr>
              <a:t>Medio</a:t>
            </a:r>
            <a:endParaRPr kumimoji="0" lang="es-MX" sz="2800" dirty="0">
              <a:solidFill>
                <a:schemeClr val="bg2"/>
              </a:solidFill>
              <a:latin typeface="Arial" charset="0"/>
            </a:endParaRPr>
          </a:p>
        </p:txBody>
      </p:sp>
      <p:sp>
        <p:nvSpPr>
          <p:cNvPr id="19468" name="Rectangle 12"/>
          <p:cNvSpPr>
            <a:spLocks noChangeArrowheads="1"/>
          </p:cNvSpPr>
          <p:nvPr/>
        </p:nvSpPr>
        <p:spPr bwMode="auto">
          <a:xfrm>
            <a:off x="6864351" y="2997200"/>
            <a:ext cx="2495549" cy="1439863"/>
          </a:xfrm>
          <a:prstGeom prst="rect">
            <a:avLst/>
          </a:prstGeom>
          <a:solidFill>
            <a:schemeClr val="hlink"/>
          </a:solidFill>
          <a:ln w="28575">
            <a:solidFill>
              <a:schemeClr val="accent3">
                <a:lumMod val="60000"/>
                <a:lumOff val="40000"/>
              </a:schemeClr>
            </a:solidFill>
            <a:miter lim="800000"/>
            <a:headEnd/>
            <a:tailEnd/>
          </a:ln>
        </p:spPr>
        <p:txBody>
          <a:bodyPr/>
          <a:lstStyle/>
          <a:p>
            <a:pPr algn="ctr"/>
            <a:r>
              <a:rPr kumimoji="0" lang="es-MX" sz="2800" b="1" dirty="0">
                <a:solidFill>
                  <a:schemeClr val="bg2"/>
                </a:solidFill>
                <a:latin typeface="Arial" charset="0"/>
              </a:rPr>
              <a:t>Objeto o fin:</a:t>
            </a:r>
          </a:p>
          <a:p>
            <a:pPr algn="ctr"/>
            <a:r>
              <a:rPr kumimoji="0" lang="es-MX" sz="2800" b="1" dirty="0">
                <a:solidFill>
                  <a:schemeClr val="bg2"/>
                </a:solidFill>
                <a:latin typeface="Arial" charset="0"/>
              </a:rPr>
              <a:t> objetivo</a:t>
            </a:r>
            <a:endParaRPr kumimoji="0" lang="es-MX" sz="2800" dirty="0">
              <a:solidFill>
                <a:schemeClr val="bg2"/>
              </a:solidFill>
              <a:latin typeface="Arial" charset="0"/>
            </a:endParaRPr>
          </a:p>
        </p:txBody>
      </p:sp>
      <p:sp>
        <p:nvSpPr>
          <p:cNvPr id="19469" name="AutoShape 13"/>
          <p:cNvSpPr>
            <a:spLocks noChangeArrowheads="1"/>
          </p:cNvSpPr>
          <p:nvPr/>
        </p:nvSpPr>
        <p:spPr bwMode="auto">
          <a:xfrm rot="10860990" flipV="1">
            <a:off x="8858251" y="2917825"/>
            <a:ext cx="3333749" cy="1512888"/>
          </a:xfrm>
          <a:prstGeom prst="chevron">
            <a:avLst>
              <a:gd name="adj" fmla="val 35035"/>
            </a:avLst>
          </a:prstGeom>
          <a:solidFill>
            <a:schemeClr val="folHlink"/>
          </a:solidFill>
          <a:ln w="19050">
            <a:solidFill>
              <a:schemeClr val="accent1"/>
            </a:solidFill>
            <a:miter lim="800000"/>
            <a:headEnd/>
            <a:tailEnd/>
          </a:ln>
        </p:spPr>
        <p:txBody>
          <a:bodyPr/>
          <a:lstStyle/>
          <a:p>
            <a:endParaRPr kumimoji="0" lang="es-MX" sz="1200" b="1">
              <a:solidFill>
                <a:schemeClr val="bg2"/>
              </a:solidFill>
              <a:latin typeface="Arial" charset="0"/>
            </a:endParaRPr>
          </a:p>
          <a:p>
            <a:pPr algn="just"/>
            <a:endParaRPr kumimoji="0" lang="es-MX" sz="2400" b="1">
              <a:solidFill>
                <a:schemeClr val="bg2"/>
              </a:solidFill>
              <a:latin typeface="Arial Black" pitchFamily="34" charset="0"/>
            </a:endParaRPr>
          </a:p>
          <a:p>
            <a:pPr algn="just"/>
            <a:r>
              <a:rPr kumimoji="0" lang="es-MX" sz="2000" b="1">
                <a:solidFill>
                  <a:schemeClr val="bg2"/>
                </a:solidFill>
                <a:latin typeface="Arial Black" pitchFamily="34" charset="0"/>
              </a:rPr>
              <a:t>DEPUÉS</a:t>
            </a:r>
            <a:endParaRPr kumimoji="0" lang="es-MX" sz="2000">
              <a:solidFill>
                <a:schemeClr val="bg2"/>
              </a:solidFill>
              <a:latin typeface="Arial" charset="0"/>
            </a:endParaRPr>
          </a:p>
        </p:txBody>
      </p:sp>
      <p:sp>
        <p:nvSpPr>
          <p:cNvPr id="19471" name="AutoShape 15"/>
          <p:cNvSpPr>
            <a:spLocks noChangeArrowheads="1"/>
          </p:cNvSpPr>
          <p:nvPr/>
        </p:nvSpPr>
        <p:spPr bwMode="auto">
          <a:xfrm>
            <a:off x="3119967" y="1700213"/>
            <a:ext cx="7103533" cy="1008062"/>
          </a:xfrm>
          <a:prstGeom prst="curvedDownArrow">
            <a:avLst>
              <a:gd name="adj1" fmla="val 105701"/>
              <a:gd name="adj2" fmla="val 211402"/>
              <a:gd name="adj3" fmla="val 33333"/>
            </a:avLst>
          </a:prstGeom>
          <a:solidFill>
            <a:schemeClr val="accent1"/>
          </a:solidFill>
          <a:ln w="28575">
            <a:solidFill>
              <a:schemeClr val="accent3">
                <a:lumMod val="60000"/>
                <a:lumOff val="40000"/>
              </a:schemeClr>
            </a:solidFill>
            <a:miter lim="800000"/>
            <a:headEnd/>
            <a:tailEnd/>
          </a:ln>
        </p:spPr>
        <p:txBody>
          <a:bodyPr/>
          <a:lstStyle/>
          <a:p>
            <a:pPr algn="ctr"/>
            <a:r>
              <a:rPr kumimoji="0" lang="es-MX" sz="2800" b="1" dirty="0">
                <a:solidFill>
                  <a:srgbClr val="002060"/>
                </a:solidFill>
                <a:latin typeface="Arial" charset="0"/>
              </a:rPr>
              <a:t>Circunstancias</a:t>
            </a:r>
            <a:endParaRPr kumimoji="0" lang="es-MX" sz="2800" dirty="0">
              <a:solidFill>
                <a:srgbClr val="002060"/>
              </a:solidFill>
              <a:latin typeface="Arial" charset="0"/>
            </a:endParaRPr>
          </a:p>
        </p:txBody>
      </p:sp>
      <p:sp>
        <p:nvSpPr>
          <p:cNvPr id="19473" name="AutoShape 17"/>
          <p:cNvSpPr>
            <a:spLocks noChangeArrowheads="1"/>
          </p:cNvSpPr>
          <p:nvPr/>
        </p:nvSpPr>
        <p:spPr bwMode="auto">
          <a:xfrm>
            <a:off x="912284" y="2997201"/>
            <a:ext cx="2590800" cy="1368425"/>
          </a:xfrm>
          <a:prstGeom prst="chevron">
            <a:avLst>
              <a:gd name="adj" fmla="val 35499"/>
            </a:avLst>
          </a:prstGeom>
          <a:solidFill>
            <a:schemeClr val="folHlink"/>
          </a:solidFill>
          <a:ln w="9525">
            <a:solidFill>
              <a:schemeClr val="tx1"/>
            </a:solidFill>
            <a:miter lim="800000"/>
            <a:headEnd/>
            <a:tailEnd/>
          </a:ln>
        </p:spPr>
        <p:txBody>
          <a:bodyPr wrap="none" anchor="ctr"/>
          <a:lstStyle/>
          <a:p>
            <a:pPr algn="ctr"/>
            <a:r>
              <a:rPr lang="es-MX" sz="2000" b="1" dirty="0">
                <a:solidFill>
                  <a:srgbClr val="000000"/>
                </a:solidFill>
                <a:latin typeface="Arial" charset="0"/>
              </a:rPr>
              <a:t>   </a:t>
            </a:r>
            <a:r>
              <a:rPr lang="es-MX" sz="2000" b="1" dirty="0">
                <a:solidFill>
                  <a:srgbClr val="002060"/>
                </a:solidFill>
                <a:latin typeface="Arial Black" pitchFamily="34" charset="0"/>
              </a:rPr>
              <a:t>ANTES</a:t>
            </a:r>
          </a:p>
        </p:txBody>
      </p:sp>
      <p:sp>
        <p:nvSpPr>
          <p:cNvPr id="19475" name="AutoShape 19"/>
          <p:cNvSpPr>
            <a:spLocks noChangeArrowheads="1"/>
          </p:cNvSpPr>
          <p:nvPr/>
        </p:nvSpPr>
        <p:spPr bwMode="auto">
          <a:xfrm rot="10800000">
            <a:off x="2734733" y="4724400"/>
            <a:ext cx="6817784" cy="1009650"/>
          </a:xfrm>
          <a:prstGeom prst="curvedDownArrow">
            <a:avLst>
              <a:gd name="adj1" fmla="val 101289"/>
              <a:gd name="adj2" fmla="val 202579"/>
              <a:gd name="adj3" fmla="val 33333"/>
            </a:avLst>
          </a:prstGeom>
          <a:solidFill>
            <a:schemeClr val="accent1"/>
          </a:solidFill>
          <a:ln w="28575">
            <a:solidFill>
              <a:schemeClr val="accent3">
                <a:lumMod val="60000"/>
                <a:lumOff val="40000"/>
              </a:schemeClr>
            </a:solidFill>
            <a:miter lim="800000"/>
            <a:headEnd/>
            <a:tailEnd/>
          </a:ln>
        </p:spPr>
        <p:txBody>
          <a:bodyPr rot="10800000" wrap="none" anchor="ctr"/>
          <a:lstStyle/>
          <a:p>
            <a:pPr algn="ctr"/>
            <a:r>
              <a:rPr lang="es-MX" sz="2800" b="1" dirty="0">
                <a:solidFill>
                  <a:srgbClr val="002060"/>
                </a:solidFill>
                <a:latin typeface="Arial" charset="0"/>
              </a:rPr>
              <a:t>Circunstancias</a:t>
            </a:r>
          </a:p>
        </p:txBody>
      </p:sp>
      <p:pic>
        <p:nvPicPr>
          <p:cNvPr id="12" name="11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12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57424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68"/>
                                        </p:tgtEl>
                                        <p:attrNameLst>
                                          <p:attrName>style.visibility</p:attrName>
                                        </p:attrNameLst>
                                      </p:cBhvr>
                                      <p:to>
                                        <p:strVal val="visible"/>
                                      </p:to>
                                    </p:set>
                                    <p:animEffect transition="in" filter="fade">
                                      <p:cBhvr>
                                        <p:cTn id="7" dur="2000"/>
                                        <p:tgtEl>
                                          <p:spTgt spid="19468"/>
                                        </p:tgtEl>
                                      </p:cBhvr>
                                    </p:animEffect>
                                  </p:childTnLst>
                                </p:cTn>
                              </p:par>
                            </p:childTnLst>
                          </p:cTn>
                        </p:par>
                        <p:par>
                          <p:cTn id="8" fill="hold">
                            <p:stCondLst>
                              <p:cond delay="2000"/>
                            </p:stCondLst>
                            <p:childTnLst>
                              <p:par>
                                <p:cTn id="9" presetID="12" presetClass="entr" presetSubtype="8" fill="hold" grpId="0" nodeType="afterEffect">
                                  <p:stCondLst>
                                    <p:cond delay="0"/>
                                  </p:stCondLst>
                                  <p:childTnLst>
                                    <p:set>
                                      <p:cBhvr>
                                        <p:cTn id="10" dur="1" fill="hold">
                                          <p:stCondLst>
                                            <p:cond delay="0"/>
                                          </p:stCondLst>
                                        </p:cTn>
                                        <p:tgtEl>
                                          <p:spTgt spid="19467"/>
                                        </p:tgtEl>
                                        <p:attrNameLst>
                                          <p:attrName>style.visibility</p:attrName>
                                        </p:attrNameLst>
                                      </p:cBhvr>
                                      <p:to>
                                        <p:strVal val="visible"/>
                                      </p:to>
                                    </p:set>
                                    <p:animEffect transition="in" filter="slide(fromLeft)">
                                      <p:cBhvr>
                                        <p:cTn id="11" dur="2000"/>
                                        <p:tgtEl>
                                          <p:spTgt spid="19467"/>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8" fill="hold" grpId="0" nodeType="clickEffect">
                                  <p:stCondLst>
                                    <p:cond delay="0"/>
                                  </p:stCondLst>
                                  <p:childTnLst>
                                    <p:set>
                                      <p:cBhvr>
                                        <p:cTn id="15" dur="1" fill="hold">
                                          <p:stCondLst>
                                            <p:cond delay="0"/>
                                          </p:stCondLst>
                                        </p:cTn>
                                        <p:tgtEl>
                                          <p:spTgt spid="19471"/>
                                        </p:tgtEl>
                                        <p:attrNameLst>
                                          <p:attrName>style.visibility</p:attrName>
                                        </p:attrNameLst>
                                      </p:cBhvr>
                                      <p:to>
                                        <p:strVal val="visible"/>
                                      </p:to>
                                    </p:set>
                                    <p:anim calcmode="lin" valueType="num">
                                      <p:cBhvr>
                                        <p:cTn id="16" dur="1000" fill="hold"/>
                                        <p:tgtEl>
                                          <p:spTgt spid="19471"/>
                                        </p:tgtEl>
                                        <p:attrNameLst>
                                          <p:attrName>ppt_x</p:attrName>
                                        </p:attrNameLst>
                                      </p:cBhvr>
                                      <p:tavLst>
                                        <p:tav tm="0">
                                          <p:val>
                                            <p:strVal val="#ppt_x-#ppt_w/2"/>
                                          </p:val>
                                        </p:tav>
                                        <p:tav tm="100000">
                                          <p:val>
                                            <p:strVal val="#ppt_x"/>
                                          </p:val>
                                        </p:tav>
                                      </p:tavLst>
                                    </p:anim>
                                    <p:anim calcmode="lin" valueType="num">
                                      <p:cBhvr>
                                        <p:cTn id="17" dur="1000" fill="hold"/>
                                        <p:tgtEl>
                                          <p:spTgt spid="19471"/>
                                        </p:tgtEl>
                                        <p:attrNameLst>
                                          <p:attrName>ppt_y</p:attrName>
                                        </p:attrNameLst>
                                      </p:cBhvr>
                                      <p:tavLst>
                                        <p:tav tm="0">
                                          <p:val>
                                            <p:strVal val="#ppt_y"/>
                                          </p:val>
                                        </p:tav>
                                        <p:tav tm="100000">
                                          <p:val>
                                            <p:strVal val="#ppt_y"/>
                                          </p:val>
                                        </p:tav>
                                      </p:tavLst>
                                    </p:anim>
                                    <p:anim calcmode="lin" valueType="num">
                                      <p:cBhvr>
                                        <p:cTn id="18" dur="1000" fill="hold"/>
                                        <p:tgtEl>
                                          <p:spTgt spid="19471"/>
                                        </p:tgtEl>
                                        <p:attrNameLst>
                                          <p:attrName>ppt_w</p:attrName>
                                        </p:attrNameLst>
                                      </p:cBhvr>
                                      <p:tavLst>
                                        <p:tav tm="0">
                                          <p:val>
                                            <p:fltVal val="0"/>
                                          </p:val>
                                        </p:tav>
                                        <p:tav tm="100000">
                                          <p:val>
                                            <p:strVal val="#ppt_w"/>
                                          </p:val>
                                        </p:tav>
                                      </p:tavLst>
                                    </p:anim>
                                    <p:anim calcmode="lin" valueType="num">
                                      <p:cBhvr>
                                        <p:cTn id="19" dur="1000" fill="hold"/>
                                        <p:tgtEl>
                                          <p:spTgt spid="1947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17" presetClass="entr" presetSubtype="2" fill="hold" grpId="0" nodeType="afterEffect">
                                  <p:stCondLst>
                                    <p:cond delay="0"/>
                                  </p:stCondLst>
                                  <p:childTnLst>
                                    <p:set>
                                      <p:cBhvr>
                                        <p:cTn id="22" dur="1" fill="hold">
                                          <p:stCondLst>
                                            <p:cond delay="0"/>
                                          </p:stCondLst>
                                        </p:cTn>
                                        <p:tgtEl>
                                          <p:spTgt spid="19475"/>
                                        </p:tgtEl>
                                        <p:attrNameLst>
                                          <p:attrName>style.visibility</p:attrName>
                                        </p:attrNameLst>
                                      </p:cBhvr>
                                      <p:to>
                                        <p:strVal val="visible"/>
                                      </p:to>
                                    </p:set>
                                    <p:anim calcmode="lin" valueType="num">
                                      <p:cBhvr>
                                        <p:cTn id="23" dur="1000" fill="hold"/>
                                        <p:tgtEl>
                                          <p:spTgt spid="19475"/>
                                        </p:tgtEl>
                                        <p:attrNameLst>
                                          <p:attrName>ppt_x</p:attrName>
                                        </p:attrNameLst>
                                      </p:cBhvr>
                                      <p:tavLst>
                                        <p:tav tm="0">
                                          <p:val>
                                            <p:strVal val="#ppt_x+#ppt_w/2"/>
                                          </p:val>
                                        </p:tav>
                                        <p:tav tm="100000">
                                          <p:val>
                                            <p:strVal val="#ppt_x"/>
                                          </p:val>
                                        </p:tav>
                                      </p:tavLst>
                                    </p:anim>
                                    <p:anim calcmode="lin" valueType="num">
                                      <p:cBhvr>
                                        <p:cTn id="24" dur="1000" fill="hold"/>
                                        <p:tgtEl>
                                          <p:spTgt spid="19475"/>
                                        </p:tgtEl>
                                        <p:attrNameLst>
                                          <p:attrName>ppt_y</p:attrName>
                                        </p:attrNameLst>
                                      </p:cBhvr>
                                      <p:tavLst>
                                        <p:tav tm="0">
                                          <p:val>
                                            <p:strVal val="#ppt_y"/>
                                          </p:val>
                                        </p:tav>
                                        <p:tav tm="100000">
                                          <p:val>
                                            <p:strVal val="#ppt_y"/>
                                          </p:val>
                                        </p:tav>
                                      </p:tavLst>
                                    </p:anim>
                                    <p:anim calcmode="lin" valueType="num">
                                      <p:cBhvr>
                                        <p:cTn id="25" dur="1000" fill="hold"/>
                                        <p:tgtEl>
                                          <p:spTgt spid="19475"/>
                                        </p:tgtEl>
                                        <p:attrNameLst>
                                          <p:attrName>ppt_w</p:attrName>
                                        </p:attrNameLst>
                                      </p:cBhvr>
                                      <p:tavLst>
                                        <p:tav tm="0">
                                          <p:val>
                                            <p:fltVal val="0"/>
                                          </p:val>
                                        </p:tav>
                                        <p:tav tm="100000">
                                          <p:val>
                                            <p:strVal val="#ppt_w"/>
                                          </p:val>
                                        </p:tav>
                                      </p:tavLst>
                                    </p:anim>
                                    <p:anim calcmode="lin" valueType="num">
                                      <p:cBhvr>
                                        <p:cTn id="26" dur="1000" fill="hold"/>
                                        <p:tgtEl>
                                          <p:spTgt spid="19475"/>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grpId="0" nodeType="clickEffect">
                                  <p:stCondLst>
                                    <p:cond delay="0"/>
                                  </p:stCondLst>
                                  <p:childTnLst>
                                    <p:set>
                                      <p:cBhvr>
                                        <p:cTn id="30" dur="1" fill="hold">
                                          <p:stCondLst>
                                            <p:cond delay="0"/>
                                          </p:stCondLst>
                                        </p:cTn>
                                        <p:tgtEl>
                                          <p:spTgt spid="19473"/>
                                        </p:tgtEl>
                                        <p:attrNameLst>
                                          <p:attrName>style.visibility</p:attrName>
                                        </p:attrNameLst>
                                      </p:cBhvr>
                                      <p:to>
                                        <p:strVal val="visible"/>
                                      </p:to>
                                    </p:set>
                                    <p:animEffect transition="in" filter="slide(fromLeft)">
                                      <p:cBhvr>
                                        <p:cTn id="31" dur="1000"/>
                                        <p:tgtEl>
                                          <p:spTgt spid="19473"/>
                                        </p:tgtEl>
                                      </p:cBhvr>
                                    </p:animEffect>
                                  </p:childTnLst>
                                </p:cTn>
                              </p:par>
                            </p:childTnLst>
                          </p:cTn>
                        </p:par>
                        <p:par>
                          <p:cTn id="32" fill="hold">
                            <p:stCondLst>
                              <p:cond delay="1000"/>
                            </p:stCondLst>
                            <p:childTnLst>
                              <p:par>
                                <p:cTn id="33" presetID="12" presetClass="entr" presetSubtype="2" fill="hold" grpId="0" nodeType="afterEffect">
                                  <p:stCondLst>
                                    <p:cond delay="0"/>
                                  </p:stCondLst>
                                  <p:childTnLst>
                                    <p:set>
                                      <p:cBhvr>
                                        <p:cTn id="34" dur="1" fill="hold">
                                          <p:stCondLst>
                                            <p:cond delay="0"/>
                                          </p:stCondLst>
                                        </p:cTn>
                                        <p:tgtEl>
                                          <p:spTgt spid="19469"/>
                                        </p:tgtEl>
                                        <p:attrNameLst>
                                          <p:attrName>style.visibility</p:attrName>
                                        </p:attrNameLst>
                                      </p:cBhvr>
                                      <p:to>
                                        <p:strVal val="visible"/>
                                      </p:to>
                                    </p:set>
                                    <p:animEffect transition="in" filter="slide(fromRight)">
                                      <p:cBhvr>
                                        <p:cTn id="35" dur="100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7" grpId="0" animBg="1"/>
      <p:bldP spid="19468" grpId="0" animBg="1"/>
      <p:bldP spid="19469" grpId="0" animBg="1"/>
      <p:bldP spid="19471" grpId="0" animBg="1"/>
      <p:bldP spid="19473" grpId="0" animBg="1"/>
      <p:bldP spid="1947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3392" y="548680"/>
            <a:ext cx="10972800" cy="1143000"/>
          </a:xfrm>
        </p:spPr>
        <p:txBody>
          <a:bodyPr/>
          <a:lstStyle/>
          <a:p>
            <a:r>
              <a:rPr lang="es-MX" dirty="0" smtClean="0"/>
              <a:t>Responsabilidad Social</a:t>
            </a:r>
            <a:endParaRPr lang="es-MX" dirty="0"/>
          </a:p>
        </p:txBody>
      </p:sp>
      <p:sp>
        <p:nvSpPr>
          <p:cNvPr id="3" name="2 Marcador de contenido"/>
          <p:cNvSpPr>
            <a:spLocks noGrp="1"/>
          </p:cNvSpPr>
          <p:nvPr>
            <p:ph idx="1"/>
          </p:nvPr>
        </p:nvSpPr>
        <p:spPr/>
        <p:txBody>
          <a:bodyPr>
            <a:normAutofit/>
          </a:bodyPr>
          <a:lstStyle/>
          <a:p>
            <a:r>
              <a:rPr lang="es-MX" dirty="0" smtClean="0"/>
              <a:t>Es un </a:t>
            </a:r>
            <a:r>
              <a:rPr lang="es-MX" dirty="0"/>
              <a:t>término que se refiere a </a:t>
            </a:r>
            <a:r>
              <a:rPr lang="es-MX" dirty="0" smtClean="0"/>
              <a:t>la carga, compromiso u obligación, de los miembros de </a:t>
            </a:r>
            <a:r>
              <a:rPr lang="es-MX" dirty="0"/>
              <a:t> </a:t>
            </a:r>
            <a:r>
              <a:rPr lang="es-MX" dirty="0" smtClean="0"/>
              <a:t>una sociedad </a:t>
            </a:r>
            <a:r>
              <a:rPr lang="es-MX" dirty="0"/>
              <a:t> ya sea </a:t>
            </a:r>
            <a:r>
              <a:rPr lang="es-MX" dirty="0" smtClean="0"/>
              <a:t>como individuos </a:t>
            </a:r>
            <a:r>
              <a:rPr lang="es-MX" dirty="0"/>
              <a:t> o como miembros de </a:t>
            </a:r>
            <a:r>
              <a:rPr lang="es-MX" dirty="0" smtClean="0"/>
              <a:t>algún grupo</a:t>
            </a:r>
            <a:r>
              <a:rPr lang="es-MX" dirty="0"/>
              <a:t>  tienen, tanto entre sí como para la sociedad en su conjunto. El concepto introduce una valoración positiva o negativa al impacto que una decisión tiene en la sociedad.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V="1">
            <a:off x="2640205" y="5085185"/>
            <a:ext cx="6620711" cy="1584589"/>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20933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Obligación </a:t>
            </a:r>
            <a:endParaRPr lang="es-MX" dirty="0"/>
          </a:p>
        </p:txBody>
      </p:sp>
      <p:sp>
        <p:nvSpPr>
          <p:cNvPr id="3" name="2 Marcador de contenido"/>
          <p:cNvSpPr>
            <a:spLocks noGrp="1"/>
          </p:cNvSpPr>
          <p:nvPr>
            <p:ph idx="1"/>
          </p:nvPr>
        </p:nvSpPr>
        <p:spPr/>
        <p:txBody>
          <a:bodyPr/>
          <a:lstStyle/>
          <a:p>
            <a:r>
              <a:rPr lang="es-MX" dirty="0" smtClean="0"/>
              <a:t>Responsabilidad que tienen los profesionales de reparar, responder y resarcir los daños que hayan generado a los pacientes como consecuencia de faltas cometidas durante el ejercicio de su profesión</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3819" y="3950689"/>
            <a:ext cx="3471101" cy="2651792"/>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79964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Daño causado</a:t>
            </a:r>
            <a:endParaRPr lang="es-MX" dirty="0"/>
          </a:p>
        </p:txBody>
      </p:sp>
      <p:sp>
        <p:nvSpPr>
          <p:cNvPr id="3" name="2 Marcador de contenido"/>
          <p:cNvSpPr>
            <a:spLocks noGrp="1"/>
          </p:cNvSpPr>
          <p:nvPr>
            <p:ph idx="1"/>
          </p:nvPr>
        </p:nvSpPr>
        <p:spPr/>
        <p:txBody>
          <a:bodyPr/>
          <a:lstStyle/>
          <a:p>
            <a:r>
              <a:rPr lang="es-MX" dirty="0" smtClean="0"/>
              <a:t>Aparición de complicaciones, en la generación de lesiones, en la agravación de procesos patológicos preexistentes, en el contagio de enfermedades y en la prolongación del proceso patológico.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787" y="3933057"/>
            <a:ext cx="4121117" cy="2121387"/>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624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 (CONTINUACIÓN)</a:t>
            </a:r>
            <a:endParaRPr lang="es-MX" dirty="0"/>
          </a:p>
        </p:txBody>
      </p:sp>
      <p:sp>
        <p:nvSpPr>
          <p:cNvPr id="3" name="2 Marcador de contenido"/>
          <p:cNvSpPr>
            <a:spLocks noGrp="1"/>
          </p:cNvSpPr>
          <p:nvPr>
            <p:ph idx="1"/>
          </p:nvPr>
        </p:nvSpPr>
        <p:spPr/>
        <p:txBody>
          <a:bodyPr>
            <a:normAutofit/>
          </a:bodyPr>
          <a:lstStyle/>
          <a:p>
            <a:r>
              <a:rPr lang="es-ES" i="1" dirty="0" smtClean="0"/>
              <a:t>Esto </a:t>
            </a:r>
            <a:r>
              <a:rPr lang="es-ES" i="1" dirty="0"/>
              <a:t>permitirá a los futuros </a:t>
            </a:r>
            <a:r>
              <a:rPr lang="es-ES" i="1" dirty="0" err="1" smtClean="0"/>
              <a:t>odontopediatras</a:t>
            </a:r>
            <a:r>
              <a:rPr lang="es-ES" i="1" dirty="0" smtClean="0"/>
              <a:t> </a:t>
            </a:r>
            <a:r>
              <a:rPr lang="es-ES" i="1" dirty="0"/>
              <a:t>una formación integral con el fin de que no sólo sea capaz de resolver los problemas actuales de salud, sino que además lo lleve a la practica con base en el humanismo, logrando así el pleno desarrollo de su práctica profesional  dentro de un marco ético.</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8686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Falta profesional</a:t>
            </a:r>
            <a:endParaRPr lang="es-MX" dirty="0"/>
          </a:p>
        </p:txBody>
      </p:sp>
      <p:sp>
        <p:nvSpPr>
          <p:cNvPr id="3" name="2 Marcador de contenido"/>
          <p:cNvSpPr>
            <a:spLocks noGrp="1"/>
          </p:cNvSpPr>
          <p:nvPr>
            <p:ph idx="1"/>
          </p:nvPr>
        </p:nvSpPr>
        <p:spPr/>
        <p:txBody>
          <a:bodyPr/>
          <a:lstStyle/>
          <a:p>
            <a:r>
              <a:rPr lang="es-MX" dirty="0" smtClean="0"/>
              <a:t>Omisión por parte del médico o del odontólogo de prestar apropiadamente los servicios a que esté obligado en su relación profesional con el paciente, omisión que da por resultado cierto prejuicio a este.</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1745" y="3717033"/>
            <a:ext cx="4130055" cy="2891293"/>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254284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Legislación en Odontología</a:t>
            </a:r>
            <a:endParaRPr lang="es-ES" dirty="0"/>
          </a:p>
        </p:txBody>
      </p:sp>
      <p:sp>
        <p:nvSpPr>
          <p:cNvPr id="3" name="2 Marcador de contenido"/>
          <p:cNvSpPr>
            <a:spLocks noGrp="1"/>
          </p:cNvSpPr>
          <p:nvPr>
            <p:ph idx="1"/>
          </p:nvPr>
        </p:nvSpPr>
        <p:spPr/>
        <p:txBody>
          <a:bodyPr/>
          <a:lstStyle/>
          <a:p>
            <a:pPr>
              <a:defRPr/>
            </a:pPr>
            <a:r>
              <a:rPr lang="es-ES" dirty="0" smtClean="0"/>
              <a:t>Aumento de la evaluación de la calidad de los servicios de salud bucal.</a:t>
            </a:r>
          </a:p>
          <a:p>
            <a:pPr>
              <a:defRPr/>
            </a:pPr>
            <a:r>
              <a:rPr lang="es-ES" dirty="0" smtClean="0"/>
              <a:t>Los miembros de la sociedad son conscientes y participan activamente durante su consulta, juzgan y externan lo que perciben y exigen un trato digno y respetuoso.</a:t>
            </a:r>
            <a:endParaRPr lang="es-ES" dirty="0"/>
          </a:p>
        </p:txBody>
      </p:sp>
      <p:sp>
        <p:nvSpPr>
          <p:cNvPr id="5" name="4 Marcador de número de diapositiva"/>
          <p:cNvSpPr>
            <a:spLocks noGrp="1"/>
          </p:cNvSpPr>
          <p:nvPr>
            <p:ph type="sldNum" sz="quarter" idx="12"/>
          </p:nvPr>
        </p:nvSpPr>
        <p:spPr/>
        <p:txBody>
          <a:bodyPr/>
          <a:lstStyle/>
          <a:p>
            <a:pPr>
              <a:defRPr/>
            </a:pPr>
            <a:fld id="{4FB79782-2F0B-413E-8C0F-66A5C11DBCF0}" type="slidenum">
              <a:rPr lang="es-ES" altLang="es-MX" smtClean="0"/>
              <a:pPr>
                <a:defRPr/>
              </a:pPr>
              <a:t>51</a:t>
            </a:fld>
            <a:endParaRPr lang="es-ES" altLang="es-MX"/>
          </a:p>
        </p:txBody>
      </p:sp>
      <p:pic>
        <p:nvPicPr>
          <p:cNvPr id="6" name="5 Imagen" descr="images11.jpg"/>
          <p:cNvPicPr>
            <a:picLocks noChangeAspect="1"/>
          </p:cNvPicPr>
          <p:nvPr/>
        </p:nvPicPr>
        <p:blipFill>
          <a:blip r:embed="rId3"/>
          <a:stretch>
            <a:fillRect/>
          </a:stretch>
        </p:blipFill>
        <p:spPr>
          <a:xfrm>
            <a:off x="4943872" y="4581128"/>
            <a:ext cx="2784309" cy="2088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08472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Rectángulo"/>
          <p:cNvSpPr>
            <a:spLocks noChangeArrowheads="1"/>
          </p:cNvSpPr>
          <p:nvPr/>
        </p:nvSpPr>
        <p:spPr bwMode="auto">
          <a:xfrm>
            <a:off x="1905001" y="1362076"/>
            <a:ext cx="2476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Odontólogo y el personal auxiliar</a:t>
            </a:r>
          </a:p>
        </p:txBody>
      </p:sp>
      <p:sp>
        <p:nvSpPr>
          <p:cNvPr id="21507" name="4 Rectángulo"/>
          <p:cNvSpPr>
            <a:spLocks noChangeArrowheads="1"/>
          </p:cNvSpPr>
          <p:nvPr/>
        </p:nvSpPr>
        <p:spPr bwMode="auto">
          <a:xfrm>
            <a:off x="6191251" y="2862263"/>
            <a:ext cx="3333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Situación médico-legal</a:t>
            </a:r>
          </a:p>
        </p:txBody>
      </p:sp>
      <p:sp>
        <p:nvSpPr>
          <p:cNvPr id="21508" name="5 Rectángulo"/>
          <p:cNvSpPr>
            <a:spLocks noChangeArrowheads="1"/>
          </p:cNvSpPr>
          <p:nvPr/>
        </p:nvSpPr>
        <p:spPr bwMode="auto">
          <a:xfrm>
            <a:off x="6191251" y="1147763"/>
            <a:ext cx="31432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Clínica, técnica, jurídica, humanística y administrativa</a:t>
            </a:r>
          </a:p>
        </p:txBody>
      </p:sp>
      <p:sp>
        <p:nvSpPr>
          <p:cNvPr id="8" name="7 Flecha derecha"/>
          <p:cNvSpPr/>
          <p:nvPr/>
        </p:nvSpPr>
        <p:spPr>
          <a:xfrm rot="10800000">
            <a:off x="4476780" y="1504973"/>
            <a:ext cx="1428749" cy="285750"/>
          </a:xfrm>
          <a:prstGeom prst="rightArrow">
            <a:avLst/>
          </a:prstGeom>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12" name="8 CuadroTexto"/>
          <p:cNvSpPr txBox="1">
            <a:spLocks noChangeArrowheads="1"/>
          </p:cNvSpPr>
          <p:nvPr/>
        </p:nvSpPr>
        <p:spPr bwMode="auto">
          <a:xfrm>
            <a:off x="4572001" y="1076326"/>
            <a:ext cx="142875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Evaluación </a:t>
            </a:r>
          </a:p>
        </p:txBody>
      </p:sp>
      <p:sp>
        <p:nvSpPr>
          <p:cNvPr id="21513" name="9 Rectángulo"/>
          <p:cNvSpPr>
            <a:spLocks noChangeArrowheads="1"/>
          </p:cNvSpPr>
          <p:nvPr/>
        </p:nvSpPr>
        <p:spPr bwMode="auto">
          <a:xfrm>
            <a:off x="6000751" y="4076701"/>
            <a:ext cx="3619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Queja, denuncia, querella o demanda judicial</a:t>
            </a:r>
          </a:p>
        </p:txBody>
      </p:sp>
      <p:sp>
        <p:nvSpPr>
          <p:cNvPr id="21514" name="10 Rectángulo"/>
          <p:cNvSpPr>
            <a:spLocks noChangeArrowheads="1"/>
          </p:cNvSpPr>
          <p:nvPr/>
        </p:nvSpPr>
        <p:spPr bwMode="auto">
          <a:xfrm>
            <a:off x="5619751" y="5791201"/>
            <a:ext cx="46672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b="1"/>
              <a:t>Instancia conciliatoria (CONAMED) </a:t>
            </a:r>
          </a:p>
          <a:p>
            <a:r>
              <a:rPr lang="es-ES" b="1"/>
              <a:t>o judicial (ministerio público).</a:t>
            </a:r>
          </a:p>
        </p:txBody>
      </p:sp>
      <p:sp>
        <p:nvSpPr>
          <p:cNvPr id="12" name="11 Flecha abajo"/>
          <p:cNvSpPr/>
          <p:nvPr/>
        </p:nvSpPr>
        <p:spPr>
          <a:xfrm>
            <a:off x="7620029" y="5005417"/>
            <a:ext cx="381007" cy="642931"/>
          </a:xfrm>
          <a:prstGeom prst="downArrow">
            <a:avLst/>
          </a:prstGeom>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18" name="12 CuadroTexto"/>
          <p:cNvSpPr txBox="1">
            <a:spLocks noChangeArrowheads="1"/>
          </p:cNvSpPr>
          <p:nvPr/>
        </p:nvSpPr>
        <p:spPr bwMode="auto">
          <a:xfrm>
            <a:off x="4095751" y="2554289"/>
            <a:ext cx="1333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Objeto</a:t>
            </a:r>
            <a:r>
              <a:rPr lang="es-ES" sz="1400" b="1"/>
              <a:t> </a:t>
            </a:r>
            <a:r>
              <a:rPr lang="es-ES" sz="1400"/>
              <a:t>de </a:t>
            </a:r>
          </a:p>
        </p:txBody>
      </p:sp>
      <p:sp>
        <p:nvSpPr>
          <p:cNvPr id="14" name="13 Flecha derecha"/>
          <p:cNvSpPr/>
          <p:nvPr/>
        </p:nvSpPr>
        <p:spPr>
          <a:xfrm rot="1936588">
            <a:off x="4334964" y="2336823"/>
            <a:ext cx="1807633" cy="260350"/>
          </a:xfrm>
          <a:prstGeom prst="rightArrow">
            <a:avLst/>
          </a:prstGeom>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22" name="14 CuadroTexto"/>
          <p:cNvSpPr txBox="1">
            <a:spLocks noChangeArrowheads="1"/>
          </p:cNvSpPr>
          <p:nvPr/>
        </p:nvSpPr>
        <p:spPr bwMode="auto">
          <a:xfrm>
            <a:off x="8191501" y="5197476"/>
            <a:ext cx="1333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a:t>Ante</a:t>
            </a:r>
          </a:p>
        </p:txBody>
      </p:sp>
      <p:sp>
        <p:nvSpPr>
          <p:cNvPr id="16" name="15 Flecha abajo"/>
          <p:cNvSpPr/>
          <p:nvPr/>
        </p:nvSpPr>
        <p:spPr>
          <a:xfrm>
            <a:off x="7620029" y="3505219"/>
            <a:ext cx="381007" cy="571505"/>
          </a:xfrm>
          <a:prstGeom prst="downArrow">
            <a:avLst/>
          </a:prstGeom>
        </p:spPr>
        <p:style>
          <a:lnRef idx="0">
            <a:schemeClr val="dk1"/>
          </a:lnRef>
          <a:fillRef idx="3">
            <a:schemeClr val="dk1"/>
          </a:fillRef>
          <a:effectRef idx="3">
            <a:schemeClr val="dk1"/>
          </a:effectRef>
          <a:fontRef idx="minor">
            <a:schemeClr val="lt1"/>
          </a:fontRef>
        </p:style>
        <p:txBody>
          <a:bodyPr anchor="ctr"/>
          <a:lstStyle/>
          <a:p>
            <a:pPr algn="ctr">
              <a:defRPr/>
            </a:pPr>
            <a:endParaRPr lang="es-ES" b="1"/>
          </a:p>
        </p:txBody>
      </p:sp>
      <p:sp>
        <p:nvSpPr>
          <p:cNvPr id="21526" name="16 CuadroTexto"/>
          <p:cNvSpPr txBox="1">
            <a:spLocks noChangeArrowheads="1"/>
          </p:cNvSpPr>
          <p:nvPr/>
        </p:nvSpPr>
        <p:spPr bwMode="auto">
          <a:xfrm>
            <a:off x="8191501" y="3625850"/>
            <a:ext cx="1333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400" b="1"/>
              <a:t>Como </a:t>
            </a:r>
          </a:p>
        </p:txBody>
      </p:sp>
      <p:sp>
        <p:nvSpPr>
          <p:cNvPr id="18" name="17 Título"/>
          <p:cNvSpPr>
            <a:spLocks noGrp="1"/>
          </p:cNvSpPr>
          <p:nvPr>
            <p:ph type="title"/>
          </p:nvPr>
        </p:nvSpPr>
        <p:spPr>
          <a:xfrm>
            <a:off x="1459483" y="260649"/>
            <a:ext cx="9053007" cy="684213"/>
          </a:xfrm>
        </p:spPr>
        <p:txBody>
          <a:bodyPr>
            <a:noAutofit/>
          </a:bodyPr>
          <a:lstStyle/>
          <a:p>
            <a:pPr>
              <a:defRPr/>
            </a:pPr>
            <a:r>
              <a:rPr lang="es-ES" sz="4400" dirty="0" smtClean="0"/>
              <a:t>Legislación en Odontología</a:t>
            </a:r>
            <a:endParaRPr lang="es-ES" sz="4400" dirty="0"/>
          </a:p>
        </p:txBody>
      </p:sp>
      <p:sp>
        <p:nvSpPr>
          <p:cNvPr id="17" name="16 Marcador de número de diapositiva"/>
          <p:cNvSpPr>
            <a:spLocks noGrp="1"/>
          </p:cNvSpPr>
          <p:nvPr>
            <p:ph type="sldNum" sz="quarter" idx="12"/>
          </p:nvPr>
        </p:nvSpPr>
        <p:spPr/>
        <p:txBody>
          <a:bodyPr/>
          <a:lstStyle/>
          <a:p>
            <a:pPr>
              <a:defRPr/>
            </a:pPr>
            <a:fld id="{91B1A89D-D480-408D-A15A-8027D3ADC9B5}" type="slidenum">
              <a:rPr lang="es-ES" altLang="es-MX" smtClean="0"/>
              <a:pPr>
                <a:defRPr/>
              </a:pPr>
              <a:t>52</a:t>
            </a:fld>
            <a:endParaRPr lang="es-ES" altLang="es-MX" dirty="0"/>
          </a:p>
        </p:txBody>
      </p:sp>
      <p:pic>
        <p:nvPicPr>
          <p:cNvPr id="21530" name="18 Imagen" descr="200601edit69fig0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0251" y="3786188"/>
            <a:ext cx="3316816"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19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988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4000" dirty="0" smtClean="0"/>
              <a:t>Legislación en Odontología</a:t>
            </a:r>
            <a:endParaRPr lang="es-ES" sz="4000" dirty="0"/>
          </a:p>
        </p:txBody>
      </p:sp>
      <p:sp>
        <p:nvSpPr>
          <p:cNvPr id="3" name="2 Marcador de contenido"/>
          <p:cNvSpPr>
            <a:spLocks noGrp="1"/>
          </p:cNvSpPr>
          <p:nvPr>
            <p:ph idx="1"/>
          </p:nvPr>
        </p:nvSpPr>
        <p:spPr/>
        <p:txBody>
          <a:bodyPr/>
          <a:lstStyle/>
          <a:p>
            <a:pPr>
              <a:defRPr/>
            </a:pPr>
            <a:r>
              <a:rPr lang="es-ES" dirty="0" smtClean="0"/>
              <a:t>El personal de salud bucal debe adoptar el compromiso y la obligación de conocer el marco ético-jurídico que reglamenta su quehacer profesional  para prever y saber manejar situaciones de conflicto médico-legal.</a:t>
            </a:r>
            <a:endParaRPr lang="es-ES" dirty="0"/>
          </a:p>
        </p:txBody>
      </p:sp>
      <p:sp>
        <p:nvSpPr>
          <p:cNvPr id="5" name="4 Marcador de número de diapositiva"/>
          <p:cNvSpPr>
            <a:spLocks noGrp="1"/>
          </p:cNvSpPr>
          <p:nvPr>
            <p:ph type="sldNum" sz="quarter" idx="12"/>
          </p:nvPr>
        </p:nvSpPr>
        <p:spPr/>
        <p:txBody>
          <a:bodyPr/>
          <a:lstStyle/>
          <a:p>
            <a:pPr>
              <a:defRPr/>
            </a:pPr>
            <a:fld id="{26CB35FE-7B1D-4003-A103-B80727F24D22}" type="slidenum">
              <a:rPr lang="es-ES" altLang="es-MX" smtClean="0"/>
              <a:pPr>
                <a:defRPr/>
              </a:pPr>
              <a:t>53</a:t>
            </a:fld>
            <a:endParaRPr lang="es-ES" altLang="es-MX"/>
          </a:p>
        </p:txBody>
      </p:sp>
      <p:pic>
        <p:nvPicPr>
          <p:cNvPr id="22534" name="6 Imagen" descr="t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4378326"/>
            <a:ext cx="3429000"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85047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1" y="1935480"/>
            <a:ext cx="8724900" cy="4389120"/>
          </a:xfrm>
        </p:spPr>
        <p:txBody>
          <a:bodyPr>
            <a:normAutofit/>
          </a:bodyPr>
          <a:lstStyle/>
          <a:p>
            <a:pPr>
              <a:defRPr/>
            </a:pPr>
            <a:r>
              <a:rPr lang="es-ES" dirty="0" smtClean="0"/>
              <a:t>Se han establecido leyes, reglamentos, normas jurídicas, cartas de derechos y códigos que orientan y ordenan los distintos campos y modalidades, cuyo conocimiento y significado son imprescindibles para actuar ética y profesionalmente.</a:t>
            </a:r>
          </a:p>
          <a:p>
            <a:pPr>
              <a:defRPr/>
            </a:pPr>
            <a:endParaRPr lang="es-ES" dirty="0"/>
          </a:p>
        </p:txBody>
      </p:sp>
      <p:sp>
        <p:nvSpPr>
          <p:cNvPr id="4" name="1 Título"/>
          <p:cNvSpPr>
            <a:spLocks noGrp="1"/>
          </p:cNvSpPr>
          <p:nvPr>
            <p:ph type="title"/>
          </p:nvPr>
        </p:nvSpPr>
        <p:spPr/>
        <p:txBody>
          <a:bodyPr/>
          <a:lstStyle/>
          <a:p>
            <a:pPr>
              <a:defRPr/>
            </a:pPr>
            <a:r>
              <a:rPr lang="es-ES" sz="4000" dirty="0" smtClean="0"/>
              <a:t>Legislación en Odontología</a:t>
            </a:r>
            <a:endParaRPr lang="es-ES" sz="4000" dirty="0"/>
          </a:p>
        </p:txBody>
      </p:sp>
      <p:sp>
        <p:nvSpPr>
          <p:cNvPr id="6" name="5 Marcador de número de diapositiva"/>
          <p:cNvSpPr>
            <a:spLocks noGrp="1"/>
          </p:cNvSpPr>
          <p:nvPr>
            <p:ph type="sldNum" sz="quarter" idx="12"/>
          </p:nvPr>
        </p:nvSpPr>
        <p:spPr/>
        <p:txBody>
          <a:bodyPr/>
          <a:lstStyle/>
          <a:p>
            <a:pPr>
              <a:defRPr/>
            </a:pPr>
            <a:fld id="{6BACA454-F95D-4B5F-A827-FD1EF88D4C23}" type="slidenum">
              <a:rPr lang="es-ES" altLang="es-MX" smtClean="0"/>
              <a:pPr>
                <a:defRPr/>
              </a:pPr>
              <a:t>54</a:t>
            </a:fld>
            <a:endParaRPr lang="es-ES" altLang="es-MX"/>
          </a:p>
        </p:txBody>
      </p:sp>
      <p:pic>
        <p:nvPicPr>
          <p:cNvPr id="7" name="5 Imagen" descr="F02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16579" y="2924944"/>
            <a:ext cx="2607072" cy="293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1498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52802" y="0"/>
            <a:ext cx="6458856" cy="1431926"/>
          </a:xfrm>
        </p:spPr>
        <p:txBody>
          <a:bodyPr/>
          <a:lstStyle/>
          <a:p>
            <a:pPr>
              <a:defRPr/>
            </a:pPr>
            <a:r>
              <a:rPr lang="es-ES" dirty="0" smtClean="0"/>
              <a:t>Normatividad positiva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85114227"/>
              </p:ext>
            </p:extLst>
          </p:nvPr>
        </p:nvGraphicFramePr>
        <p:xfrm>
          <a:off x="666712" y="1214422"/>
          <a:ext cx="11127355"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Marcador de número de diapositiva"/>
          <p:cNvSpPr>
            <a:spLocks noGrp="1"/>
          </p:cNvSpPr>
          <p:nvPr>
            <p:ph type="sldNum" sz="quarter" idx="12"/>
          </p:nvPr>
        </p:nvSpPr>
        <p:spPr/>
        <p:txBody>
          <a:bodyPr/>
          <a:lstStyle/>
          <a:p>
            <a:pPr>
              <a:defRPr/>
            </a:pPr>
            <a:fld id="{3101DFCA-F734-4CA9-ABAD-639F88E50291}" type="slidenum">
              <a:rPr lang="es-ES" altLang="es-MX" smtClean="0"/>
              <a:pPr>
                <a:defRPr/>
              </a:pPr>
              <a:t>55</a:t>
            </a:fld>
            <a:endParaRPr lang="es-ES" altLang="es-MX"/>
          </a:p>
        </p:txBody>
      </p:sp>
      <p:pic>
        <p:nvPicPr>
          <p:cNvPr id="7" name="6 Imagen"/>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151" y="39689"/>
            <a:ext cx="114300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087100" y="39689"/>
            <a:ext cx="1058333"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588779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9403" y="260648"/>
            <a:ext cx="10972800" cy="1143000"/>
          </a:xfrm>
        </p:spPr>
        <p:txBody>
          <a:bodyPr/>
          <a:lstStyle/>
          <a:p>
            <a:r>
              <a:rPr lang="es-ES" dirty="0" smtClean="0"/>
              <a:t>Referencias Bibliográficas </a:t>
            </a:r>
            <a:endParaRPr lang="es-ES" dirty="0"/>
          </a:p>
        </p:txBody>
      </p:sp>
      <p:sp>
        <p:nvSpPr>
          <p:cNvPr id="3" name="Marcador de contenido 2"/>
          <p:cNvSpPr>
            <a:spLocks noGrp="1"/>
          </p:cNvSpPr>
          <p:nvPr>
            <p:ph idx="1"/>
          </p:nvPr>
        </p:nvSpPr>
        <p:spPr>
          <a:xfrm>
            <a:off x="206237" y="1197428"/>
            <a:ext cx="11388864" cy="4577680"/>
          </a:xfrm>
        </p:spPr>
        <p:txBody>
          <a:bodyPr>
            <a:noAutofit/>
          </a:bodyPr>
          <a:lstStyle/>
          <a:p>
            <a:pPr lvl="0"/>
            <a:r>
              <a:rPr lang="es-ES" sz="1000" dirty="0"/>
              <a:t>Álvarez de la Cadena, Carolina. Ética Odontológica.  Universidad Nacional Autónoma de México. 2004. </a:t>
            </a:r>
            <a:endParaRPr lang="es-MX" sz="1000" dirty="0"/>
          </a:p>
          <a:p>
            <a:pPr lvl="0"/>
            <a:r>
              <a:rPr lang="es-MX" sz="1000" dirty="0"/>
              <a:t>De la Torre Díaz Francisco Javier, Pasado, Presente y futuro de la Bioética Española, Universidad pontificia Comillas, España, 2011</a:t>
            </a:r>
            <a:r>
              <a:rPr lang="es-MX" sz="1000" dirty="0" smtClean="0"/>
              <a:t>.</a:t>
            </a:r>
          </a:p>
          <a:p>
            <a:r>
              <a:rPr lang="es-ES_tradnl" sz="1000" dirty="0"/>
              <a:t>García R. H., Limón L.L., Bioética General,</a:t>
            </a:r>
            <a:r>
              <a:rPr lang="es-ES" sz="1000" dirty="0"/>
              <a:t> Editorial Trillas, 2ª edición, México D.F.  2014.</a:t>
            </a:r>
            <a:endParaRPr lang="es-MX" sz="1000" dirty="0"/>
          </a:p>
          <a:p>
            <a:pPr lvl="0"/>
            <a:r>
              <a:rPr lang="es-ES" sz="1000" dirty="0" smtClean="0"/>
              <a:t>Hernández </a:t>
            </a:r>
            <a:r>
              <a:rPr lang="es-ES" sz="1000" dirty="0"/>
              <a:t>Arriaga Jorge Luis, Bioética General, Editorial Manual Moderno, México, 2002</a:t>
            </a:r>
            <a:r>
              <a:rPr lang="es-ES" sz="1000" dirty="0" smtClean="0"/>
              <a:t>.</a:t>
            </a:r>
            <a:endParaRPr lang="es-MX" sz="1000" dirty="0"/>
          </a:p>
          <a:p>
            <a:pPr lvl="0"/>
            <a:r>
              <a:rPr lang="es-ES" sz="1000" dirty="0"/>
              <a:t> Hernández Arriaga Jorge Luis, Ética en Investigación Biomédica, Manual Moderno, 1999</a:t>
            </a:r>
            <a:r>
              <a:rPr lang="es-ES" sz="1000" dirty="0" smtClean="0"/>
              <a:t>.</a:t>
            </a:r>
          </a:p>
          <a:p>
            <a:pPr lvl="0"/>
            <a:r>
              <a:rPr lang="pt-BR" sz="1000" dirty="0" err="1"/>
              <a:t>Kuth</a:t>
            </a:r>
            <a:r>
              <a:rPr lang="pt-BR" sz="1000" dirty="0"/>
              <a:t> P.J., </a:t>
            </a:r>
            <a:r>
              <a:rPr lang="pt-BR" sz="1000" dirty="0" err="1"/>
              <a:t>Villalobos</a:t>
            </a:r>
            <a:r>
              <a:rPr lang="pt-BR" sz="1000" dirty="0"/>
              <a:t> P.J., Martínez G.O.,</a:t>
            </a:r>
            <a:r>
              <a:rPr lang="pt-BR" sz="1000" dirty="0" err="1"/>
              <a:t>Tarasco</a:t>
            </a:r>
            <a:r>
              <a:rPr lang="pt-BR" sz="1000" dirty="0"/>
              <a:t> M.M. Cortés G.G.. </a:t>
            </a:r>
            <a:r>
              <a:rPr lang="es-ES" sz="1000" dirty="0"/>
              <a:t>Introducción a la Bioética. Méndez y Editores, 4ª Edición, México, D. F. 2015</a:t>
            </a:r>
            <a:r>
              <a:rPr lang="es-ES" sz="1000" dirty="0" smtClean="0"/>
              <a:t>.</a:t>
            </a:r>
            <a:endParaRPr lang="es-MX" sz="1000" dirty="0"/>
          </a:p>
          <a:p>
            <a:r>
              <a:rPr lang="pt-BR" sz="1000" dirty="0"/>
              <a:t>Lucas L. R., Bioética para Todos, Editorial </a:t>
            </a:r>
            <a:r>
              <a:rPr lang="pt-BR" sz="1000" dirty="0" err="1"/>
              <a:t>Trillas</a:t>
            </a:r>
            <a:r>
              <a:rPr lang="pt-BR" sz="1000" dirty="0"/>
              <a:t>,, 4ª </a:t>
            </a:r>
            <a:r>
              <a:rPr lang="pt-BR" sz="1000" dirty="0" err="1"/>
              <a:t>Edición</a:t>
            </a:r>
            <a:r>
              <a:rPr lang="pt-BR" sz="1000" dirty="0"/>
              <a:t>, </a:t>
            </a:r>
            <a:r>
              <a:rPr lang="pt-BR" sz="1000" dirty="0" err="1"/>
              <a:t>España</a:t>
            </a:r>
            <a:r>
              <a:rPr lang="pt-BR" sz="1000" dirty="0"/>
              <a:t>, 2016 </a:t>
            </a:r>
            <a:endParaRPr lang="pt-BR" sz="1000" dirty="0" smtClean="0"/>
          </a:p>
          <a:p>
            <a:r>
              <a:rPr lang="es-ES" sz="1000" dirty="0"/>
              <a:t>Código de Bioética para el Personal de Salud Bucal (2004). Comisión Nacional de Bioética, SSA, México.</a:t>
            </a:r>
            <a:endParaRPr lang="es-MX" sz="1000" dirty="0"/>
          </a:p>
          <a:p>
            <a:pPr lvl="0"/>
            <a:r>
              <a:rPr lang="es-ES" sz="1000" dirty="0" err="1"/>
              <a:t>Hervada</a:t>
            </a:r>
            <a:r>
              <a:rPr lang="es-ES" sz="1000" dirty="0"/>
              <a:t>, Javier, Introducción Crítica al Derecho Natural, Ediciones Universidad de Navarra, S.A. EUNSA, Novena Edición, Pamplona España, 1998.</a:t>
            </a:r>
            <a:endParaRPr lang="es-MX" sz="1000" dirty="0"/>
          </a:p>
          <a:p>
            <a:r>
              <a:rPr lang="es-ES" sz="1000" dirty="0"/>
              <a:t>Garza Cuéllar E. El reto de humanizar, reflexiones sobre la urgencia de ser persona, Editorial Trillas, México, 2008. </a:t>
            </a:r>
            <a:endParaRPr lang="es-MX" sz="1000" dirty="0"/>
          </a:p>
          <a:p>
            <a:r>
              <a:rPr lang="es-ES" sz="1000" dirty="0" smtClean="0">
                <a:cs typeface="Arial"/>
              </a:rPr>
              <a:t>Alonso </a:t>
            </a:r>
            <a:r>
              <a:rPr lang="es-ES" sz="1000" dirty="0">
                <a:cs typeface="Arial"/>
              </a:rPr>
              <a:t>Palacio L M, </a:t>
            </a:r>
            <a:r>
              <a:rPr lang="es-ES" sz="1000" dirty="0" err="1">
                <a:cs typeface="Arial"/>
              </a:rPr>
              <a:t>Escorcia</a:t>
            </a:r>
            <a:r>
              <a:rPr lang="es-ES" sz="1000" dirty="0">
                <a:cs typeface="Arial"/>
              </a:rPr>
              <a:t> de Vásquez I. El ser humano como una totalidad. Salud </a:t>
            </a:r>
            <a:r>
              <a:rPr lang="es-ES" sz="1000" dirty="0" err="1">
                <a:cs typeface="Arial"/>
              </a:rPr>
              <a:t>Uninorte</a:t>
            </a:r>
            <a:r>
              <a:rPr lang="es-ES" sz="1000" dirty="0">
                <a:cs typeface="Arial"/>
              </a:rPr>
              <a:t>. Barranquilla (Col.) 2003; 17: 3-8.</a:t>
            </a:r>
            <a:endParaRPr lang="es-ES_tradnl" sz="1000" dirty="0">
              <a:cs typeface="Arial"/>
            </a:endParaRPr>
          </a:p>
          <a:p>
            <a:r>
              <a:rPr lang="es-ES" sz="1000" dirty="0" smtClean="0">
                <a:cs typeface="Arial"/>
              </a:rPr>
              <a:t>Lucas </a:t>
            </a:r>
            <a:r>
              <a:rPr lang="es-ES" sz="1000" dirty="0">
                <a:cs typeface="Arial"/>
              </a:rPr>
              <a:t>Lucas R. </a:t>
            </a:r>
            <a:r>
              <a:rPr lang="es-ES" sz="1000" dirty="0" err="1">
                <a:cs typeface="Arial"/>
              </a:rPr>
              <a:t>Bioetica</a:t>
            </a:r>
            <a:r>
              <a:rPr lang="es-ES" sz="1000" dirty="0">
                <a:cs typeface="Arial"/>
              </a:rPr>
              <a:t> para todos. 1ra. Edición. México: Editorial trillas; 2006. Pág. 13-24.</a:t>
            </a:r>
            <a:endParaRPr lang="es-ES_tradnl" sz="1000" dirty="0">
              <a:cs typeface="Arial"/>
            </a:endParaRPr>
          </a:p>
          <a:p>
            <a:r>
              <a:rPr lang="es-ES" sz="1000" dirty="0" err="1" smtClean="0">
                <a:cs typeface="Arial"/>
              </a:rPr>
              <a:t>Santiesteban</a:t>
            </a:r>
            <a:r>
              <a:rPr lang="es-ES" sz="1000" dirty="0" smtClean="0">
                <a:cs typeface="Arial"/>
              </a:rPr>
              <a:t> </a:t>
            </a:r>
            <a:r>
              <a:rPr lang="es-ES" sz="1000" dirty="0" err="1">
                <a:cs typeface="Arial"/>
              </a:rPr>
              <a:t>Badía</a:t>
            </a:r>
            <a:r>
              <a:rPr lang="es-ES" sz="1000" dirty="0">
                <a:cs typeface="Arial"/>
              </a:rPr>
              <a:t> H. Modelos éticos: El personalismo. Cuadernos BIOÉTICA, Pontificia Universidad de Chile. Chile. 2006. 21: 14-17.</a:t>
            </a:r>
            <a:endParaRPr lang="es-ES_tradnl" sz="1000" dirty="0">
              <a:cs typeface="Arial"/>
            </a:endParaRPr>
          </a:p>
          <a:p>
            <a:r>
              <a:rPr lang="es-ES" sz="1000" dirty="0" err="1" smtClean="0">
                <a:cs typeface="Arial"/>
              </a:rPr>
              <a:t>Kuthy</a:t>
            </a:r>
            <a:r>
              <a:rPr lang="es-ES" sz="1000" dirty="0" smtClean="0">
                <a:cs typeface="Arial"/>
              </a:rPr>
              <a:t> </a:t>
            </a:r>
            <a:r>
              <a:rPr lang="es-ES" sz="1000" dirty="0" err="1">
                <a:cs typeface="Arial"/>
              </a:rPr>
              <a:t>Porter</a:t>
            </a:r>
            <a:r>
              <a:rPr lang="es-ES" sz="1000" dirty="0">
                <a:cs typeface="Arial"/>
              </a:rPr>
              <a:t>, Villalobos </a:t>
            </a:r>
            <a:r>
              <a:rPr lang="es-ES" sz="1000" dirty="0" err="1">
                <a:cs typeface="Arial"/>
              </a:rPr>
              <a:t>Perez</a:t>
            </a:r>
            <a:r>
              <a:rPr lang="es-ES" sz="1000" dirty="0">
                <a:cs typeface="Arial"/>
              </a:rPr>
              <a:t>, </a:t>
            </a:r>
            <a:r>
              <a:rPr lang="es-ES" sz="1000" dirty="0" err="1">
                <a:cs typeface="Arial"/>
              </a:rPr>
              <a:t>Martinez</a:t>
            </a:r>
            <a:r>
              <a:rPr lang="es-ES" sz="1000" dirty="0">
                <a:cs typeface="Arial"/>
              </a:rPr>
              <a:t> </a:t>
            </a:r>
            <a:r>
              <a:rPr lang="es-ES" sz="1000" dirty="0" err="1">
                <a:cs typeface="Arial"/>
              </a:rPr>
              <a:t>Gonzalez</a:t>
            </a:r>
            <a:r>
              <a:rPr lang="es-ES" sz="1000" dirty="0">
                <a:cs typeface="Arial"/>
              </a:rPr>
              <a:t>, Tarasco Michel. Introducción a la Bioética. 3era. Edición. México: </a:t>
            </a:r>
            <a:r>
              <a:rPr lang="es-ES" sz="1000" dirty="0" err="1">
                <a:cs typeface="Arial"/>
              </a:rPr>
              <a:t>Mendez</a:t>
            </a:r>
            <a:r>
              <a:rPr lang="es-ES" sz="1000" dirty="0">
                <a:cs typeface="Arial"/>
              </a:rPr>
              <a:t> Editores; 2009. Pág. 35-40, 47-58</a:t>
            </a:r>
            <a:endParaRPr lang="es-ES_tradnl" sz="1000" dirty="0">
              <a:cs typeface="Arial"/>
            </a:endParaRPr>
          </a:p>
          <a:p>
            <a:r>
              <a:rPr lang="es-ES" sz="1000" dirty="0" err="1" smtClean="0">
                <a:cs typeface="Arial"/>
              </a:rPr>
              <a:t>Ciccone</a:t>
            </a:r>
            <a:r>
              <a:rPr lang="es-ES" sz="1000" dirty="0" smtClean="0">
                <a:cs typeface="Arial"/>
              </a:rPr>
              <a:t> </a:t>
            </a:r>
            <a:r>
              <a:rPr lang="es-ES" sz="1000" dirty="0">
                <a:cs typeface="Arial"/>
              </a:rPr>
              <a:t>Lino. Bioética: historia, principios, cuestiones. 2a Edición. España: Editorial Pelicano</a:t>
            </a:r>
            <a:r>
              <a:rPr lang="es-ES_tradnl" sz="1000" dirty="0">
                <a:cs typeface="Arial"/>
              </a:rPr>
              <a:t>; </a:t>
            </a:r>
            <a:r>
              <a:rPr lang="es-ES" sz="1000" dirty="0">
                <a:cs typeface="Arial"/>
              </a:rPr>
              <a:t>2003. Pág.47-56.</a:t>
            </a:r>
            <a:endParaRPr lang="es-ES_tradnl" sz="1000" dirty="0">
              <a:cs typeface="Arial"/>
            </a:endParaRPr>
          </a:p>
          <a:p>
            <a:r>
              <a:rPr lang="es-ES" sz="1000" dirty="0" smtClean="0">
                <a:cs typeface="Arial"/>
              </a:rPr>
              <a:t>Lugo </a:t>
            </a:r>
            <a:r>
              <a:rPr lang="es-ES" sz="1000" dirty="0">
                <a:cs typeface="Arial"/>
              </a:rPr>
              <a:t>Helena, Espiritualidad y bioética personalista ante la vida:  Propuesta antropológica del padre </a:t>
            </a:r>
            <a:r>
              <a:rPr lang="es-ES" sz="1000" dirty="0" err="1">
                <a:cs typeface="Arial"/>
              </a:rPr>
              <a:t>Jose</a:t>
            </a:r>
            <a:r>
              <a:rPr lang="es-ES" sz="1000" dirty="0">
                <a:cs typeface="Arial"/>
              </a:rPr>
              <a:t> </a:t>
            </a:r>
            <a:r>
              <a:rPr lang="es-ES" sz="1000" dirty="0" err="1">
                <a:cs typeface="Arial"/>
              </a:rPr>
              <a:t>Kentenich</a:t>
            </a:r>
            <a:r>
              <a:rPr lang="es-ES" sz="1000" dirty="0">
                <a:cs typeface="Arial"/>
              </a:rPr>
              <a:t>. Jornada libros sin tinta. 2004 [fecha de acceso 17 de octubre de 2011]; 02(12) 7. Disponible en:  </a:t>
            </a:r>
            <a:r>
              <a:rPr lang="es-ES" sz="1000" u="sng" dirty="0">
                <a:cs typeface="Arial"/>
                <a:hlinkClick r:id="rId2"/>
              </a:rPr>
              <a:t>http://www.librostonic.com/libro-Espiritualidad-y-Bioetica-personalista-ante-la-vida-11217.html</a:t>
            </a:r>
            <a:r>
              <a:rPr lang="es-ES" sz="1000" dirty="0">
                <a:cs typeface="Arial"/>
              </a:rPr>
              <a:t> </a:t>
            </a:r>
            <a:endParaRPr lang="es-ES_tradnl" sz="1000" dirty="0">
              <a:cs typeface="Arial"/>
            </a:endParaRPr>
          </a:p>
          <a:p>
            <a:r>
              <a:rPr lang="es-ES" sz="1000" dirty="0" smtClean="0">
                <a:cs typeface="Arial"/>
              </a:rPr>
              <a:t>León </a:t>
            </a:r>
            <a:r>
              <a:rPr lang="es-ES" sz="1000" dirty="0">
                <a:cs typeface="Arial"/>
              </a:rPr>
              <a:t>Correa F. J. Dignidad humana y derechos humanos en Bioética.  URBE et IUS, </a:t>
            </a:r>
            <a:r>
              <a:rPr lang="es-ES" sz="1000" dirty="0" err="1">
                <a:cs typeface="Arial"/>
              </a:rPr>
              <a:t>Newsletter</a:t>
            </a:r>
            <a:r>
              <a:rPr lang="es-ES" sz="1000" dirty="0">
                <a:cs typeface="Arial"/>
              </a:rPr>
              <a:t> </a:t>
            </a:r>
            <a:r>
              <a:rPr lang="es-ES" sz="1000" dirty="0">
                <a:cs typeface="Arial"/>
                <a:hlinkClick r:id="rId3"/>
              </a:rPr>
              <a:t>. 2007</a:t>
            </a:r>
            <a:r>
              <a:rPr lang="es-ES" sz="1000" dirty="0">
                <a:cs typeface="Arial"/>
              </a:rPr>
              <a:t>; </a:t>
            </a:r>
            <a:r>
              <a:rPr lang="es-ES" sz="1000" u="sng" dirty="0">
                <a:cs typeface="Arial"/>
              </a:rPr>
              <a:t>3(1)</a:t>
            </a:r>
            <a:r>
              <a:rPr lang="es-ES" sz="1000" dirty="0">
                <a:cs typeface="Arial"/>
              </a:rPr>
              <a:t>: 71-81 </a:t>
            </a:r>
            <a:endParaRPr lang="es-ES_tradnl" sz="1000" dirty="0">
              <a:cs typeface="Arial"/>
            </a:endParaRPr>
          </a:p>
          <a:p>
            <a:r>
              <a:rPr lang="es-ES" sz="1000" dirty="0" smtClean="0">
                <a:cs typeface="Arial"/>
              </a:rPr>
              <a:t>Vial </a:t>
            </a:r>
            <a:r>
              <a:rPr lang="es-ES" sz="1000" dirty="0">
                <a:cs typeface="Arial"/>
              </a:rPr>
              <a:t>Correa J de D, Rodríguez </a:t>
            </a:r>
            <a:r>
              <a:rPr lang="es-ES" sz="1000" dirty="0" err="1">
                <a:cs typeface="Arial"/>
              </a:rPr>
              <a:t>Guerro</a:t>
            </a:r>
            <a:r>
              <a:rPr lang="es-ES" sz="1000" dirty="0">
                <a:cs typeface="Arial"/>
              </a:rPr>
              <a:t> A. la dignidad de la persona humana. desde la fecundación hasta su muerte. Acta </a:t>
            </a:r>
            <a:r>
              <a:rPr lang="es-ES" sz="1000" dirty="0" err="1">
                <a:cs typeface="Arial"/>
              </a:rPr>
              <a:t>Bioethica</a:t>
            </a:r>
            <a:r>
              <a:rPr lang="es-ES" sz="1000" dirty="0">
                <a:cs typeface="Arial"/>
              </a:rPr>
              <a:t>  Pontificia Universidad Católica de Chile, Chile. 2009; 15 (1): 55-64</a:t>
            </a:r>
            <a:endParaRPr lang="es-ES_tradnl" sz="1000" dirty="0">
              <a:cs typeface="Arial"/>
            </a:endParaRPr>
          </a:p>
          <a:p>
            <a:r>
              <a:rPr lang="es-ES" sz="1000" dirty="0" err="1" smtClean="0">
                <a:cs typeface="Arial"/>
              </a:rPr>
              <a:t>Seifert</a:t>
            </a:r>
            <a:r>
              <a:rPr lang="es-ES" sz="1000" dirty="0">
                <a:cs typeface="Arial"/>
              </a:rPr>
              <a:t>, J. Dignidad humana: dimensiones y fuentes de la persona humana. Ediciones Universidad de Navarra. 2002 [fecha de acceso 17 de octubre de 2011] pp. 17-37. Disponible en </a:t>
            </a:r>
            <a:r>
              <a:rPr lang="es-ES" sz="1000" u="sng" dirty="0">
                <a:cs typeface="Arial"/>
                <a:hlinkClick r:id="rId4"/>
              </a:rPr>
              <a:t>http://www.edyde.org/resources/Dignidad_humana.pdf</a:t>
            </a:r>
            <a:r>
              <a:rPr lang="es-ES" sz="1000" dirty="0">
                <a:cs typeface="Arial"/>
              </a:rPr>
              <a:t>. </a:t>
            </a:r>
          </a:p>
          <a:p>
            <a:r>
              <a:rPr lang="es-ES" sz="1000" dirty="0" smtClean="0">
                <a:cs typeface="Arial"/>
              </a:rPr>
              <a:t>Ferrer </a:t>
            </a:r>
            <a:r>
              <a:rPr lang="es-ES" sz="1000" dirty="0">
                <a:cs typeface="Arial"/>
              </a:rPr>
              <a:t>U. La dignidad y el sentido de la vida. Cuadernos de Bioética 1996; 26(2o): pp191- 201.</a:t>
            </a:r>
            <a:endParaRPr lang="es-ES_tradnl" sz="1000" dirty="0">
              <a:cs typeface="Arial"/>
            </a:endParaRPr>
          </a:p>
          <a:p>
            <a:endParaRPr lang="es-ES_tradnl" sz="1000" dirty="0">
              <a:cs typeface="Arial"/>
            </a:endParaRPr>
          </a:p>
          <a:p>
            <a:endParaRPr lang="es-ES" sz="1000" dirty="0">
              <a:cs typeface="Arial"/>
            </a:endParaRPr>
          </a:p>
        </p:txBody>
      </p:sp>
      <p:sp>
        <p:nvSpPr>
          <p:cNvPr id="5" name="Marcador de número de diapositiva 4"/>
          <p:cNvSpPr>
            <a:spLocks noGrp="1"/>
          </p:cNvSpPr>
          <p:nvPr>
            <p:ph type="sldNum" sz="quarter" idx="12"/>
          </p:nvPr>
        </p:nvSpPr>
        <p:spPr/>
        <p:txBody>
          <a:bodyPr/>
          <a:lstStyle/>
          <a:p>
            <a:fld id="{B9D2C864-9362-43C7-A136-D9C41D93A96D}" type="slidenum">
              <a:rPr lang="en-US" smtClean="0"/>
              <a:t>56</a:t>
            </a:fld>
            <a:endParaRPr lang="en-US"/>
          </a:p>
        </p:txBody>
      </p:sp>
      <p:pic>
        <p:nvPicPr>
          <p:cNvPr id="6" name="5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9232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OBJETIVO </a:t>
            </a:r>
            <a:r>
              <a:rPr lang="es-ES" b="1" dirty="0"/>
              <a:t>GENERAL </a:t>
            </a:r>
            <a:endParaRPr lang="es-MX" dirty="0"/>
          </a:p>
        </p:txBody>
      </p:sp>
      <p:sp>
        <p:nvSpPr>
          <p:cNvPr id="3" name="2 Marcador de contenido"/>
          <p:cNvSpPr>
            <a:spLocks noGrp="1"/>
          </p:cNvSpPr>
          <p:nvPr>
            <p:ph idx="1"/>
          </p:nvPr>
        </p:nvSpPr>
        <p:spPr/>
        <p:txBody>
          <a:bodyPr/>
          <a:lstStyle/>
          <a:p>
            <a:pPr marL="0" indent="0">
              <a:buNone/>
            </a:pPr>
            <a:endParaRPr lang="es-MX" dirty="0"/>
          </a:p>
          <a:p>
            <a:r>
              <a:rPr lang="es-ES" i="1" dirty="0"/>
              <a:t>Al término del curso el alumno será capaz de comprender y aplicar los principios   bioéticos que sustenta la intervención profesional y en los procesos de investigación</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715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481240"/>
            <a:ext cx="10515600" cy="1325563"/>
          </a:xfrm>
        </p:spPr>
        <p:txBody>
          <a:bodyPr>
            <a:normAutofit fontScale="90000"/>
          </a:bodyPr>
          <a:lstStyle/>
          <a:p>
            <a:r>
              <a:rPr lang="es-ES" b="1" dirty="0"/>
              <a:t>CONTRIBUCIÓN DE LA ASIGNATURA AL PERFIL DEL EGRESADO</a:t>
            </a:r>
            <a:r>
              <a:rPr lang="es-MX" b="1" dirty="0"/>
              <a:t/>
            </a:r>
            <a:br>
              <a:rPr lang="es-MX" b="1" dirty="0"/>
            </a:br>
            <a:endParaRPr lang="es-MX" dirty="0"/>
          </a:p>
        </p:txBody>
      </p:sp>
      <p:sp>
        <p:nvSpPr>
          <p:cNvPr id="3" name="2 Marcador de contenido"/>
          <p:cNvSpPr>
            <a:spLocks noGrp="1"/>
          </p:cNvSpPr>
          <p:nvPr>
            <p:ph idx="1"/>
          </p:nvPr>
        </p:nvSpPr>
        <p:spPr/>
        <p:txBody>
          <a:bodyPr>
            <a:normAutofit/>
          </a:bodyPr>
          <a:lstStyle/>
          <a:p>
            <a:pPr lvl="0"/>
            <a:r>
              <a:rPr lang="es-ES" i="1" dirty="0" smtClean="0"/>
              <a:t>Responsabilidad </a:t>
            </a:r>
            <a:r>
              <a:rPr lang="es-ES" i="1" dirty="0"/>
              <a:t>en la calidad y atención </a:t>
            </a:r>
            <a:r>
              <a:rPr lang="es-ES" i="1" dirty="0" err="1"/>
              <a:t>Odontopediátrica</a:t>
            </a:r>
            <a:r>
              <a:rPr lang="es-ES" i="1" dirty="0"/>
              <a:t>.</a:t>
            </a:r>
            <a:endParaRPr lang="es-MX" dirty="0"/>
          </a:p>
          <a:p>
            <a:pPr lvl="0"/>
            <a:r>
              <a:rPr lang="es-ES" i="1" dirty="0"/>
              <a:t>Prevención de las enfermedades bucales </a:t>
            </a:r>
            <a:endParaRPr lang="es-MX" dirty="0"/>
          </a:p>
          <a:p>
            <a:pPr lvl="0"/>
            <a:r>
              <a:rPr lang="es-ES" i="1" dirty="0"/>
              <a:t>Cumplir con las recomendaciones preventivas y de control de infecciones en su campo de acción.</a:t>
            </a:r>
            <a:endParaRPr lang="es-MX" dirty="0"/>
          </a:p>
          <a:p>
            <a:pPr lvl="0"/>
            <a:r>
              <a:rPr lang="es-ES" i="1" dirty="0"/>
              <a:t>Integridad y honestidad personal, profesional y ética.</a:t>
            </a:r>
            <a:endParaRPr lang="es-MX" dirty="0"/>
          </a:p>
          <a:p>
            <a:pPr lvl="0"/>
            <a:r>
              <a:rPr lang="es-ES" i="1" dirty="0"/>
              <a:t>Aplicación de un enfoque integral a los problemas o alteraciones bucales a nivel biopsicosocial y ambiental</a:t>
            </a:r>
            <a:r>
              <a:rPr lang="es-ES" i="1" dirty="0" smtClean="0"/>
              <a:t>.</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696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481240"/>
            <a:ext cx="10515600" cy="1325563"/>
          </a:xfrm>
        </p:spPr>
        <p:txBody>
          <a:bodyPr>
            <a:normAutofit fontScale="90000"/>
          </a:bodyPr>
          <a:lstStyle/>
          <a:p>
            <a:r>
              <a:rPr lang="es-ES" b="1" dirty="0"/>
              <a:t>CONTRIBUCIÓN DE LA ASIGNATURA AL PERFIL DEL </a:t>
            </a:r>
            <a:r>
              <a:rPr lang="es-ES" b="1" dirty="0" smtClean="0"/>
              <a:t>EGRESADO (CONTINUACIÓN)</a:t>
            </a:r>
            <a:r>
              <a:rPr lang="es-MX" b="1" dirty="0"/>
              <a:t/>
            </a:r>
            <a:br>
              <a:rPr lang="es-MX" b="1" dirty="0"/>
            </a:br>
            <a:endParaRPr lang="es-MX" dirty="0"/>
          </a:p>
        </p:txBody>
      </p:sp>
      <p:sp>
        <p:nvSpPr>
          <p:cNvPr id="3" name="2 Marcador de contenido"/>
          <p:cNvSpPr>
            <a:spLocks noGrp="1"/>
          </p:cNvSpPr>
          <p:nvPr>
            <p:ph idx="1"/>
          </p:nvPr>
        </p:nvSpPr>
        <p:spPr/>
        <p:txBody>
          <a:bodyPr>
            <a:normAutofit/>
          </a:bodyPr>
          <a:lstStyle/>
          <a:p>
            <a:pPr lvl="0"/>
            <a:r>
              <a:rPr lang="es-ES" i="1" dirty="0" smtClean="0"/>
              <a:t>Describir </a:t>
            </a:r>
            <a:r>
              <a:rPr lang="es-ES" i="1" dirty="0"/>
              <a:t>las características de desarrollo emocional, intelectual y </a:t>
            </a:r>
            <a:r>
              <a:rPr lang="es-ES" i="1" dirty="0" err="1"/>
              <a:t>psicomotríz</a:t>
            </a:r>
            <a:r>
              <a:rPr lang="es-ES" i="1" dirty="0"/>
              <a:t> del niño y los aspectos de ellos relacionados con la Odontología. </a:t>
            </a:r>
            <a:endParaRPr lang="es-MX" dirty="0"/>
          </a:p>
          <a:p>
            <a:pPr lvl="0"/>
            <a:r>
              <a:rPr lang="es-ES" i="1" dirty="0"/>
              <a:t>Aplicar los principios de la bioética a la luz de los valores morales tanto en la investigación como en la atención clínica de los problemas de salud del niño y el adolescente.</a:t>
            </a:r>
            <a:endParaRPr lang="es-MX" dirty="0"/>
          </a:p>
          <a:p>
            <a:r>
              <a:rPr lang="es-ES" i="1" dirty="0"/>
              <a:t>Análisis y aplicación de la normatividad vigente en su práctica profesional.</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4318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UNIDAD 6</a:t>
            </a:r>
            <a:r>
              <a:rPr lang="es-ES" b="1" dirty="0" smtClean="0"/>
              <a:t>:</a:t>
            </a:r>
            <a:endParaRPr lang="es-MX" dirty="0"/>
          </a:p>
        </p:txBody>
      </p:sp>
      <p:sp>
        <p:nvSpPr>
          <p:cNvPr id="3" name="2 Marcador de contenido"/>
          <p:cNvSpPr>
            <a:spLocks noGrp="1"/>
          </p:cNvSpPr>
          <p:nvPr>
            <p:ph idx="1"/>
          </p:nvPr>
        </p:nvSpPr>
        <p:spPr/>
        <p:txBody>
          <a:bodyPr/>
          <a:lstStyle/>
          <a:p>
            <a:r>
              <a:rPr lang="es-ES" b="1" i="1" dirty="0"/>
              <a:t>LOS PRINCIPIOS BIOÉTICOS EN LA ODONTOLOGÍA</a:t>
            </a:r>
            <a:endParaRPr lang="es-MX" dirty="0"/>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2" y="14513"/>
            <a:ext cx="879783" cy="55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7794" y="29028"/>
            <a:ext cx="814614" cy="55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5436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10300</TotalTime>
  <Words>5423</Words>
  <Application>Microsoft Office PowerPoint</Application>
  <PresentationFormat>Personalizado</PresentationFormat>
  <Paragraphs>417</Paragraphs>
  <Slides>56</Slides>
  <Notes>43</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Office Theme</vt:lpstr>
      <vt:lpstr>Presentación de PowerPoint</vt:lpstr>
      <vt:lpstr>Presentación de PowerPoint</vt:lpstr>
      <vt:lpstr>Presentación de PowerPoint</vt:lpstr>
      <vt:lpstr>INTRODUCCIÓN </vt:lpstr>
      <vt:lpstr>INTRODUCCIÓN (CONTINUACIÓN)</vt:lpstr>
      <vt:lpstr>OBJETIVO GENERAL </vt:lpstr>
      <vt:lpstr>CONTRIBUCIÓN DE LA ASIGNATURA AL PERFIL DEL EGRESADO </vt:lpstr>
      <vt:lpstr>CONTRIBUCIÓN DE LA ASIGNATURA AL PERFIL DEL EGRESADO (CONTINUACIÓN) </vt:lpstr>
      <vt:lpstr>UNIDAD 6:</vt:lpstr>
      <vt:lpstr>OBJETIVO DE LA UNIDAD 6 </vt:lpstr>
      <vt:lpstr>TEMAS DE LA UNIDAD 6</vt:lpstr>
      <vt:lpstr>Bioética aplicada a la Odontología </vt:lpstr>
      <vt:lpstr>Estado actual de la sociedad    </vt:lpstr>
      <vt:lpstr>Presentación de PowerPoint</vt:lpstr>
      <vt:lpstr>Educación para:  el “SER CON”  Y “SER PARA LOS DEMÁS”, </vt:lpstr>
      <vt:lpstr>¿Qué hacer ante esta situación?</vt:lpstr>
      <vt:lpstr>¿Qué hacer ante esta situación?</vt:lpstr>
      <vt:lpstr>Concepto de valor</vt:lpstr>
      <vt:lpstr>Valores Humanos</vt:lpstr>
      <vt:lpstr>Valores</vt:lpstr>
      <vt:lpstr>Valores</vt:lpstr>
      <vt:lpstr>Fin del ser humano</vt:lpstr>
      <vt:lpstr>¿Porqué estos valores?</vt:lpstr>
      <vt:lpstr>Presentación de PowerPoint</vt:lpstr>
      <vt:lpstr>Virtudes humanas</vt:lpstr>
      <vt:lpstr>De los valores a las virtudes</vt:lpstr>
      <vt:lpstr>De los valores a las virtudes</vt:lpstr>
      <vt:lpstr>Educación</vt:lpstr>
      <vt:lpstr> Pilares de la educación</vt:lpstr>
      <vt:lpstr>Presentación de PowerPoint</vt:lpstr>
      <vt:lpstr>Realidad actual</vt:lpstr>
      <vt:lpstr>La educación y sus para qué</vt:lpstr>
      <vt:lpstr>Educación y Valores</vt:lpstr>
      <vt:lpstr> Educación</vt:lpstr>
      <vt:lpstr>Educación</vt:lpstr>
      <vt:lpstr>Educación</vt:lpstr>
      <vt:lpstr>Educación</vt:lpstr>
      <vt:lpstr>Educación</vt:lpstr>
      <vt:lpstr>Educación   y      Valores</vt:lpstr>
      <vt:lpstr>Educación  y  Valores</vt:lpstr>
      <vt:lpstr>Presentación de PowerPoint</vt:lpstr>
      <vt:lpstr>Educación y  Valores</vt:lpstr>
      <vt:lpstr>ACTO HUMANO</vt:lpstr>
      <vt:lpstr>Presentación de PowerPoint</vt:lpstr>
      <vt:lpstr>Bioética  </vt:lpstr>
      <vt:lpstr>Acto  Humano</vt:lpstr>
      <vt:lpstr>Responsabilidad Social</vt:lpstr>
      <vt:lpstr>Obligación </vt:lpstr>
      <vt:lpstr>Daño causado</vt:lpstr>
      <vt:lpstr>Falta profesional</vt:lpstr>
      <vt:lpstr>Legislación en Odontología</vt:lpstr>
      <vt:lpstr>Legislación en Odontología</vt:lpstr>
      <vt:lpstr>Legislación en Odontología</vt:lpstr>
      <vt:lpstr>Legislación en Odontología</vt:lpstr>
      <vt:lpstr>Normatividad positiva</vt:lpstr>
      <vt:lpstr>Referencias Bibliográficas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Administrador</dc:creator>
  <cp:lastModifiedBy>Erendira Delgado</cp:lastModifiedBy>
  <cp:revision>52</cp:revision>
  <dcterms:created xsi:type="dcterms:W3CDTF">2015-10-07T18:38:18Z</dcterms:created>
  <dcterms:modified xsi:type="dcterms:W3CDTF">2017-09-28T02:42:44Z</dcterms:modified>
</cp:coreProperties>
</file>